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7" r:id="rId1"/>
    <p:sldMasterId id="2147484030" r:id="rId2"/>
  </p:sldMasterIdLst>
  <p:notesMasterIdLst>
    <p:notesMasterId r:id="rId47"/>
  </p:notesMasterIdLst>
  <p:handoutMasterIdLst>
    <p:handoutMasterId r:id="rId48"/>
  </p:handoutMasterIdLst>
  <p:sldIdLst>
    <p:sldId id="260" r:id="rId3"/>
    <p:sldId id="263" r:id="rId4"/>
    <p:sldId id="341" r:id="rId5"/>
    <p:sldId id="434" r:id="rId6"/>
    <p:sldId id="257" r:id="rId7"/>
    <p:sldId id="436" r:id="rId8"/>
    <p:sldId id="347" r:id="rId9"/>
    <p:sldId id="343" r:id="rId10"/>
    <p:sldId id="344" r:id="rId11"/>
    <p:sldId id="426" r:id="rId12"/>
    <p:sldId id="425" r:id="rId13"/>
    <p:sldId id="490" r:id="rId14"/>
    <p:sldId id="313" r:id="rId15"/>
    <p:sldId id="352" r:id="rId16"/>
    <p:sldId id="431" r:id="rId17"/>
    <p:sldId id="435" r:id="rId18"/>
    <p:sldId id="437" r:id="rId19"/>
    <p:sldId id="438" r:id="rId20"/>
    <p:sldId id="439" r:id="rId21"/>
    <p:sldId id="441" r:id="rId22"/>
    <p:sldId id="443" r:id="rId23"/>
    <p:sldId id="442" r:id="rId24"/>
    <p:sldId id="444" r:id="rId25"/>
    <p:sldId id="445" r:id="rId26"/>
    <p:sldId id="449" r:id="rId27"/>
    <p:sldId id="489" r:id="rId28"/>
    <p:sldId id="475" r:id="rId29"/>
    <p:sldId id="476" r:id="rId30"/>
    <p:sldId id="477" r:id="rId31"/>
    <p:sldId id="473" r:id="rId32"/>
    <p:sldId id="478" r:id="rId33"/>
    <p:sldId id="479" r:id="rId34"/>
    <p:sldId id="456" r:id="rId35"/>
    <p:sldId id="457" r:id="rId36"/>
    <p:sldId id="462" r:id="rId37"/>
    <p:sldId id="463" r:id="rId38"/>
    <p:sldId id="485" r:id="rId39"/>
    <p:sldId id="486" r:id="rId40"/>
    <p:sldId id="482" r:id="rId41"/>
    <p:sldId id="487" r:id="rId42"/>
    <p:sldId id="488" r:id="rId43"/>
    <p:sldId id="484" r:id="rId44"/>
    <p:sldId id="433" r:id="rId45"/>
    <p:sldId id="364" r:id="rId4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FB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6" autoAdjust="0"/>
    <p:restoredTop sz="95897" autoAdjust="0"/>
  </p:normalViewPr>
  <p:slideViewPr>
    <p:cSldViewPr snapToGrid="0">
      <p:cViewPr varScale="1">
        <p:scale>
          <a:sx n="80" d="100"/>
          <a:sy n="80" d="100"/>
        </p:scale>
        <p:origin x="682" y="48"/>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06F4F2D-74CD-4EEC-88E8-6FD9AD09FF47}" type="datetimeFigureOut">
              <a:rPr lang="en-US" smtClean="0"/>
              <a:t>4/23/2020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7FC9C7D-4BA5-4D28-A1BD-F1C94EB14FED}" type="slidenum">
              <a:rPr lang="en-US" smtClean="0"/>
              <a:t>‹#›</a:t>
            </a:fld>
            <a:endParaRPr lang="en-US"/>
          </a:p>
        </p:txBody>
      </p:sp>
    </p:spTree>
    <p:extLst>
      <p:ext uri="{BB962C8B-B14F-4D97-AF65-F5344CB8AC3E}">
        <p14:creationId xmlns:p14="http://schemas.microsoft.com/office/powerpoint/2010/main" val="2062236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B4C3EF-8959-E44B-936E-5B5103B65B84}" type="datetimeFigureOut">
              <a:t>4/23/2020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8E1DCB2-7A0B-EF4E-943E-52AF1B005F30}" type="slidenum">
              <a:t>‹#›</a:t>
            </a:fld>
            <a:endParaRPr lang="en-US"/>
          </a:p>
        </p:txBody>
      </p:sp>
    </p:spTree>
    <p:extLst>
      <p:ext uri="{BB962C8B-B14F-4D97-AF65-F5344CB8AC3E}">
        <p14:creationId xmlns:p14="http://schemas.microsoft.com/office/powerpoint/2010/main" val="247411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nSpc>
                <a:spcPct val="110000"/>
              </a:lnSpc>
              <a:buNone/>
            </a:pPr>
            <a:r>
              <a:rPr lang="en-US" dirty="0"/>
              <a:t>Place your title on this first slide and include any</a:t>
            </a:r>
            <a:r>
              <a:rPr lang="en-US" baseline="0" dirty="0"/>
              <a:t> subtitle. </a:t>
            </a:r>
          </a:p>
          <a:p>
            <a:pPr marL="0" indent="0">
              <a:lnSpc>
                <a:spcPct val="110000"/>
              </a:lnSpc>
              <a:buNone/>
            </a:pPr>
            <a:endParaRPr lang="en-US" dirty="0"/>
          </a:p>
          <a:p>
            <a:pPr>
              <a:lnSpc>
                <a:spcPct val="110000"/>
              </a:lnSpc>
            </a:pPr>
            <a:r>
              <a:rPr lang="en-US" sz="1400" dirty="0">
                <a:latin typeface="Arial" panose="020B0604020202020204" pitchFamily="34" charset="0"/>
                <a:cs typeface="Arial" panose="020B0604020202020204" pitchFamily="34" charset="0"/>
              </a:rPr>
              <a:t>DO NOT CHANGE THE FORMAT OF THIS TEMPLATE.</a:t>
            </a:r>
            <a:r>
              <a:rPr lang="en-US" sz="1400" baseline="0" dirty="0">
                <a:latin typeface="Arial" panose="020B0604020202020204" pitchFamily="34" charset="0"/>
                <a:cs typeface="Arial" panose="020B0604020202020204" pitchFamily="34" charset="0"/>
              </a:rPr>
              <a:t> If you are creating MHTTC-branded slides, you must use this template.</a:t>
            </a:r>
            <a:r>
              <a:rPr lang="en-US" sz="1400" dirty="0">
                <a:latin typeface="Arial" panose="020B0604020202020204" pitchFamily="34" charset="0"/>
                <a:cs typeface="Arial" panose="020B0604020202020204" pitchFamily="34" charset="0"/>
              </a:rPr>
              <a:t>  If you move around boxes, make</a:t>
            </a:r>
            <a:r>
              <a:rPr lang="en-US" sz="1400" baseline="0" dirty="0">
                <a:latin typeface="Arial" panose="020B0604020202020204" pitchFamily="34" charset="0"/>
                <a:cs typeface="Arial" panose="020B0604020202020204" pitchFamily="34" charset="0"/>
              </a:rPr>
              <a:t> sure to check the reading order.  If you widen any boxes they must not overlap any other box.</a:t>
            </a: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IF YOU ADD ANY GRAPHICS,</a:t>
            </a:r>
            <a:r>
              <a:rPr lang="en-US" sz="1400" baseline="0" dirty="0">
                <a:latin typeface="Arial" panose="020B0604020202020204" pitchFamily="34" charset="0"/>
                <a:cs typeface="Arial" panose="020B0604020202020204" pitchFamily="34" charset="0"/>
              </a:rPr>
              <a:t> you will need to add ALT TEXT and check READING ORDER.  </a:t>
            </a:r>
            <a:endParaRPr lang="en-US" baseline="0" dirty="0"/>
          </a:p>
          <a:p>
            <a:pPr>
              <a:lnSpc>
                <a:spcPct val="110000"/>
              </a:lnSpc>
            </a:pPr>
            <a:endParaRPr lang="en-US" sz="1400" baseline="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064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r>
              <a:rPr lang="en-US" dirty="0"/>
              <a:t>Place your title on this first slide and include any</a:t>
            </a:r>
            <a:r>
              <a:rPr lang="en-US" baseline="0" dirty="0"/>
              <a:t> subtitle. </a:t>
            </a:r>
          </a:p>
          <a:p>
            <a:pPr marL="0" indent="0">
              <a:lnSpc>
                <a:spcPct val="110000"/>
              </a:lnSpc>
              <a:buNone/>
            </a:pPr>
            <a:endParaRPr lang="en-US" dirty="0"/>
          </a:p>
          <a:p>
            <a:pPr>
              <a:lnSpc>
                <a:spcPct val="110000"/>
              </a:lnSpc>
            </a:pPr>
            <a:r>
              <a:rPr lang="en-US" sz="1200" dirty="0">
                <a:latin typeface="Arial" panose="020B0604020202020204" pitchFamily="34" charset="0"/>
                <a:cs typeface="Arial" panose="020B0604020202020204" pitchFamily="34" charset="0"/>
              </a:rPr>
              <a:t>DO NOT CHANGE THE FORMAT OF THIS TEMPLATE.</a:t>
            </a:r>
            <a:r>
              <a:rPr lang="en-US" sz="1200" baseline="0" dirty="0">
                <a:latin typeface="Arial" panose="020B0604020202020204" pitchFamily="34" charset="0"/>
                <a:cs typeface="Arial" panose="020B0604020202020204" pitchFamily="34" charset="0"/>
              </a:rPr>
              <a:t> If you are creating MHTTC-branded slides, you must use this template.</a:t>
            </a:r>
            <a:r>
              <a:rPr lang="en-US" sz="1200" dirty="0">
                <a:latin typeface="Arial" panose="020B0604020202020204" pitchFamily="34" charset="0"/>
                <a:cs typeface="Arial" panose="020B0604020202020204" pitchFamily="34" charset="0"/>
              </a:rPr>
              <a:t>  If you move around boxes, make</a:t>
            </a:r>
            <a:r>
              <a:rPr lang="en-US" sz="1200" baseline="0" dirty="0">
                <a:latin typeface="Arial" panose="020B0604020202020204" pitchFamily="34" charset="0"/>
                <a:cs typeface="Arial" panose="020B0604020202020204" pitchFamily="34" charset="0"/>
              </a:rPr>
              <a:t> sure to check the reading order.  If you widen any boxes they must not overlap any other box.</a:t>
            </a:r>
            <a:endParaRPr lang="en-US" sz="1200" dirty="0">
              <a:latin typeface="Arial" panose="020B0604020202020204" pitchFamily="34" charset="0"/>
              <a:cs typeface="Arial" panose="020B0604020202020204" pitchFamily="34" charset="0"/>
            </a:endParaRPr>
          </a:p>
          <a:p>
            <a:pPr>
              <a:lnSpc>
                <a:spcPct val="110000"/>
              </a:lnSpc>
            </a:pPr>
            <a:endParaRPr lang="en-US" sz="1200" dirty="0">
              <a:latin typeface="Arial" panose="020B0604020202020204" pitchFamily="34" charset="0"/>
              <a:cs typeface="Arial" panose="020B0604020202020204" pitchFamily="34" charset="0"/>
            </a:endParaRPr>
          </a:p>
          <a:p>
            <a:pPr>
              <a:lnSpc>
                <a:spcPct val="110000"/>
              </a:lnSpc>
            </a:pPr>
            <a:r>
              <a:rPr lang="en-US" sz="1200" dirty="0">
                <a:latin typeface="Arial" panose="020B0604020202020204" pitchFamily="34" charset="0"/>
                <a:cs typeface="Arial" panose="020B0604020202020204" pitchFamily="34" charset="0"/>
              </a:rPr>
              <a:t>IF YOU ADD ANY GRAPHICS,</a:t>
            </a:r>
            <a:r>
              <a:rPr lang="en-US" sz="1200" baseline="0" dirty="0">
                <a:latin typeface="Arial" panose="020B0604020202020204" pitchFamily="34" charset="0"/>
                <a:cs typeface="Arial" panose="020B0604020202020204" pitchFamily="34" charset="0"/>
              </a:rPr>
              <a:t> you will need to add ALT TEXT and check READING ORDER.  </a:t>
            </a:r>
            <a:endParaRPr lang="en-US" baseline="0" dirty="0"/>
          </a:p>
          <a:p>
            <a:pPr>
              <a:lnSpc>
                <a:spcPct val="110000"/>
              </a:lnSpc>
            </a:pPr>
            <a:endParaRPr lang="en-US" sz="1200" baseline="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72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68390" indent="-294415">
              <a:spcBef>
                <a:spcPct val="30000"/>
              </a:spcBef>
              <a:defRPr kumimoji="1" sz="1200">
                <a:solidFill>
                  <a:schemeClr val="tx1"/>
                </a:solidFill>
                <a:latin typeface="Times New Roman" panose="02020603050405020304" pitchFamily="18" charset="0"/>
              </a:defRPr>
            </a:lvl2pPr>
            <a:lvl3pPr marL="1182512" indent="-236179">
              <a:spcBef>
                <a:spcPct val="30000"/>
              </a:spcBef>
              <a:defRPr kumimoji="1" sz="1200">
                <a:solidFill>
                  <a:schemeClr val="tx1"/>
                </a:solidFill>
                <a:latin typeface="Times New Roman" panose="02020603050405020304" pitchFamily="18" charset="0"/>
              </a:defRPr>
            </a:lvl3pPr>
            <a:lvl4pPr marL="1654869" indent="-236179">
              <a:spcBef>
                <a:spcPct val="30000"/>
              </a:spcBef>
              <a:defRPr kumimoji="1" sz="1200">
                <a:solidFill>
                  <a:schemeClr val="tx1"/>
                </a:solidFill>
                <a:latin typeface="Times New Roman" panose="02020603050405020304" pitchFamily="18" charset="0"/>
              </a:defRPr>
            </a:lvl4pPr>
            <a:lvl5pPr marL="2128844" indent="-236179">
              <a:spcBef>
                <a:spcPct val="30000"/>
              </a:spcBef>
              <a:defRPr kumimoji="1" sz="1200">
                <a:solidFill>
                  <a:schemeClr val="tx1"/>
                </a:solidFill>
                <a:latin typeface="Times New Roman" panose="02020603050405020304" pitchFamily="18" charset="0"/>
              </a:defRPr>
            </a:lvl5pPr>
            <a:lvl6pPr marL="2594731" indent="-236179" eaLnBrk="0" fontAlgn="base" hangingPunct="0">
              <a:spcBef>
                <a:spcPct val="30000"/>
              </a:spcBef>
              <a:spcAft>
                <a:spcPct val="0"/>
              </a:spcAft>
              <a:defRPr kumimoji="1" sz="1200">
                <a:solidFill>
                  <a:schemeClr val="tx1"/>
                </a:solidFill>
                <a:latin typeface="Times New Roman" panose="02020603050405020304" pitchFamily="18" charset="0"/>
              </a:defRPr>
            </a:lvl6pPr>
            <a:lvl7pPr marL="3060617" indent="-236179" eaLnBrk="0" fontAlgn="base" hangingPunct="0">
              <a:spcBef>
                <a:spcPct val="30000"/>
              </a:spcBef>
              <a:spcAft>
                <a:spcPct val="0"/>
              </a:spcAft>
              <a:defRPr kumimoji="1" sz="1200">
                <a:solidFill>
                  <a:schemeClr val="tx1"/>
                </a:solidFill>
                <a:latin typeface="Times New Roman" panose="02020603050405020304" pitchFamily="18" charset="0"/>
              </a:defRPr>
            </a:lvl7pPr>
            <a:lvl8pPr marL="3526504" indent="-236179" eaLnBrk="0" fontAlgn="base" hangingPunct="0">
              <a:spcBef>
                <a:spcPct val="30000"/>
              </a:spcBef>
              <a:spcAft>
                <a:spcPct val="0"/>
              </a:spcAft>
              <a:defRPr kumimoji="1" sz="1200">
                <a:solidFill>
                  <a:schemeClr val="tx1"/>
                </a:solidFill>
                <a:latin typeface="Times New Roman" panose="02020603050405020304" pitchFamily="18" charset="0"/>
              </a:defRPr>
            </a:lvl8pPr>
            <a:lvl9pPr marL="3992391" indent="-236179"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8FC3448-5D26-4720-A858-28D22496C421}" type="slidenum">
              <a:rPr kumimoji="0" lang="en-US" altLang="en-US" smtClean="0"/>
              <a:pPr>
                <a:spcBef>
                  <a:spcPct val="0"/>
                </a:spcBef>
              </a:pPr>
              <a:t>3</a:t>
            </a:fld>
            <a:endParaRPr kumimoji="0"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p>
        </p:txBody>
      </p:sp>
    </p:spTree>
    <p:extLst>
      <p:ext uri="{BB962C8B-B14F-4D97-AF65-F5344CB8AC3E}">
        <p14:creationId xmlns:p14="http://schemas.microsoft.com/office/powerpoint/2010/main" val="3610026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a:t>Epidaurus (EpA der us)</a:t>
            </a:r>
          </a:p>
          <a:p>
            <a:r>
              <a:rPr lang="en-US" altLang="en-US"/>
              <a:t>ask-LEE-pee-uhs</a:t>
            </a:r>
          </a:p>
        </p:txBody>
      </p:sp>
      <p:sp>
        <p:nvSpPr>
          <p:cNvPr id="5325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68390" indent="-294415">
              <a:spcBef>
                <a:spcPct val="30000"/>
              </a:spcBef>
              <a:defRPr kumimoji="1" sz="1200">
                <a:solidFill>
                  <a:schemeClr val="tx1"/>
                </a:solidFill>
                <a:latin typeface="Times New Roman" panose="02020603050405020304" pitchFamily="18" charset="0"/>
              </a:defRPr>
            </a:lvl2pPr>
            <a:lvl3pPr marL="1182512" indent="-236179">
              <a:spcBef>
                <a:spcPct val="30000"/>
              </a:spcBef>
              <a:defRPr kumimoji="1" sz="1200">
                <a:solidFill>
                  <a:schemeClr val="tx1"/>
                </a:solidFill>
                <a:latin typeface="Times New Roman" panose="02020603050405020304" pitchFamily="18" charset="0"/>
              </a:defRPr>
            </a:lvl3pPr>
            <a:lvl4pPr marL="1654869" indent="-236179">
              <a:spcBef>
                <a:spcPct val="30000"/>
              </a:spcBef>
              <a:defRPr kumimoji="1" sz="1200">
                <a:solidFill>
                  <a:schemeClr val="tx1"/>
                </a:solidFill>
                <a:latin typeface="Times New Roman" panose="02020603050405020304" pitchFamily="18" charset="0"/>
              </a:defRPr>
            </a:lvl4pPr>
            <a:lvl5pPr marL="2128844" indent="-236179">
              <a:spcBef>
                <a:spcPct val="30000"/>
              </a:spcBef>
              <a:defRPr kumimoji="1" sz="1200">
                <a:solidFill>
                  <a:schemeClr val="tx1"/>
                </a:solidFill>
                <a:latin typeface="Times New Roman" panose="02020603050405020304" pitchFamily="18" charset="0"/>
              </a:defRPr>
            </a:lvl5pPr>
            <a:lvl6pPr marL="2594731" indent="-236179" eaLnBrk="0" fontAlgn="base" hangingPunct="0">
              <a:spcBef>
                <a:spcPct val="30000"/>
              </a:spcBef>
              <a:spcAft>
                <a:spcPct val="0"/>
              </a:spcAft>
              <a:defRPr kumimoji="1" sz="1200">
                <a:solidFill>
                  <a:schemeClr val="tx1"/>
                </a:solidFill>
                <a:latin typeface="Times New Roman" panose="02020603050405020304" pitchFamily="18" charset="0"/>
              </a:defRPr>
            </a:lvl6pPr>
            <a:lvl7pPr marL="3060617" indent="-236179" eaLnBrk="0" fontAlgn="base" hangingPunct="0">
              <a:spcBef>
                <a:spcPct val="30000"/>
              </a:spcBef>
              <a:spcAft>
                <a:spcPct val="0"/>
              </a:spcAft>
              <a:defRPr kumimoji="1" sz="1200">
                <a:solidFill>
                  <a:schemeClr val="tx1"/>
                </a:solidFill>
                <a:latin typeface="Times New Roman" panose="02020603050405020304" pitchFamily="18" charset="0"/>
              </a:defRPr>
            </a:lvl7pPr>
            <a:lvl8pPr marL="3526504" indent="-236179" eaLnBrk="0" fontAlgn="base" hangingPunct="0">
              <a:spcBef>
                <a:spcPct val="30000"/>
              </a:spcBef>
              <a:spcAft>
                <a:spcPct val="0"/>
              </a:spcAft>
              <a:defRPr kumimoji="1" sz="1200">
                <a:solidFill>
                  <a:schemeClr val="tx1"/>
                </a:solidFill>
                <a:latin typeface="Times New Roman" panose="02020603050405020304" pitchFamily="18" charset="0"/>
              </a:defRPr>
            </a:lvl8pPr>
            <a:lvl9pPr marL="3992391" indent="-236179"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5EB6AA4-D7F2-4EB6-B385-F81C992F905C}" type="slidenum">
              <a:rPr kumimoji="0" lang="en-US" altLang="en-US" smtClean="0"/>
              <a:pPr>
                <a:spcBef>
                  <a:spcPct val="0"/>
                </a:spcBef>
              </a:pPr>
              <a:t>7</a:t>
            </a:fld>
            <a:endParaRPr kumimoji="0" lang="en-US" altLang="en-US"/>
          </a:p>
        </p:txBody>
      </p:sp>
    </p:spTree>
    <p:extLst>
      <p:ext uri="{BB962C8B-B14F-4D97-AF65-F5344CB8AC3E}">
        <p14:creationId xmlns:p14="http://schemas.microsoft.com/office/powerpoint/2010/main" val="393028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a:t>Epidaurus (EpA der us)</a:t>
            </a:r>
          </a:p>
          <a:p>
            <a:r>
              <a:rPr lang="en-US" altLang="en-US"/>
              <a:t>ask-LEE-pee-uhs</a:t>
            </a:r>
          </a:p>
        </p:txBody>
      </p:sp>
      <p:sp>
        <p:nvSpPr>
          <p:cNvPr id="5530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68390" indent="-294415">
              <a:spcBef>
                <a:spcPct val="30000"/>
              </a:spcBef>
              <a:defRPr kumimoji="1" sz="1200">
                <a:solidFill>
                  <a:schemeClr val="tx1"/>
                </a:solidFill>
                <a:latin typeface="Times New Roman" panose="02020603050405020304" pitchFamily="18" charset="0"/>
              </a:defRPr>
            </a:lvl2pPr>
            <a:lvl3pPr marL="1182512" indent="-236179">
              <a:spcBef>
                <a:spcPct val="30000"/>
              </a:spcBef>
              <a:defRPr kumimoji="1" sz="1200">
                <a:solidFill>
                  <a:schemeClr val="tx1"/>
                </a:solidFill>
                <a:latin typeface="Times New Roman" panose="02020603050405020304" pitchFamily="18" charset="0"/>
              </a:defRPr>
            </a:lvl3pPr>
            <a:lvl4pPr marL="1654869" indent="-236179">
              <a:spcBef>
                <a:spcPct val="30000"/>
              </a:spcBef>
              <a:defRPr kumimoji="1" sz="1200">
                <a:solidFill>
                  <a:schemeClr val="tx1"/>
                </a:solidFill>
                <a:latin typeface="Times New Roman" panose="02020603050405020304" pitchFamily="18" charset="0"/>
              </a:defRPr>
            </a:lvl4pPr>
            <a:lvl5pPr marL="2128844" indent="-236179">
              <a:spcBef>
                <a:spcPct val="30000"/>
              </a:spcBef>
              <a:defRPr kumimoji="1" sz="1200">
                <a:solidFill>
                  <a:schemeClr val="tx1"/>
                </a:solidFill>
                <a:latin typeface="Times New Roman" panose="02020603050405020304" pitchFamily="18" charset="0"/>
              </a:defRPr>
            </a:lvl5pPr>
            <a:lvl6pPr marL="2594731" indent="-236179" eaLnBrk="0" fontAlgn="base" hangingPunct="0">
              <a:spcBef>
                <a:spcPct val="30000"/>
              </a:spcBef>
              <a:spcAft>
                <a:spcPct val="0"/>
              </a:spcAft>
              <a:defRPr kumimoji="1" sz="1200">
                <a:solidFill>
                  <a:schemeClr val="tx1"/>
                </a:solidFill>
                <a:latin typeface="Times New Roman" panose="02020603050405020304" pitchFamily="18" charset="0"/>
              </a:defRPr>
            </a:lvl6pPr>
            <a:lvl7pPr marL="3060617" indent="-236179" eaLnBrk="0" fontAlgn="base" hangingPunct="0">
              <a:spcBef>
                <a:spcPct val="30000"/>
              </a:spcBef>
              <a:spcAft>
                <a:spcPct val="0"/>
              </a:spcAft>
              <a:defRPr kumimoji="1" sz="1200">
                <a:solidFill>
                  <a:schemeClr val="tx1"/>
                </a:solidFill>
                <a:latin typeface="Times New Roman" panose="02020603050405020304" pitchFamily="18" charset="0"/>
              </a:defRPr>
            </a:lvl7pPr>
            <a:lvl8pPr marL="3526504" indent="-236179" eaLnBrk="0" fontAlgn="base" hangingPunct="0">
              <a:spcBef>
                <a:spcPct val="30000"/>
              </a:spcBef>
              <a:spcAft>
                <a:spcPct val="0"/>
              </a:spcAft>
              <a:defRPr kumimoji="1" sz="1200">
                <a:solidFill>
                  <a:schemeClr val="tx1"/>
                </a:solidFill>
                <a:latin typeface="Times New Roman" panose="02020603050405020304" pitchFamily="18" charset="0"/>
              </a:defRPr>
            </a:lvl8pPr>
            <a:lvl9pPr marL="3992391" indent="-236179"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8DAEBCD-B327-4BDD-8371-CEDC5D1E460E}" type="slidenum">
              <a:rPr kumimoji="0" lang="en-US" altLang="en-US" smtClean="0"/>
              <a:pPr>
                <a:spcBef>
                  <a:spcPct val="0"/>
                </a:spcBef>
              </a:pPr>
              <a:t>8</a:t>
            </a:fld>
            <a:endParaRPr kumimoji="0" lang="en-US" altLang="en-US"/>
          </a:p>
        </p:txBody>
      </p:sp>
    </p:spTree>
    <p:extLst>
      <p:ext uri="{BB962C8B-B14F-4D97-AF65-F5344CB8AC3E}">
        <p14:creationId xmlns:p14="http://schemas.microsoft.com/office/powerpoint/2010/main" val="3716272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xfrm>
            <a:off x="800100" y="4343400"/>
            <a:ext cx="5486400" cy="4114800"/>
          </a:xfrm>
          <a:noFill/>
        </p:spPr>
        <p:txBody>
          <a:bodyPr wrap="square" numCol="1" anchor="t" anchorCtr="0" compatLnSpc="1">
            <a:prstTxWarp prst="textNoShape">
              <a:avLst/>
            </a:prstTxWarp>
          </a:bodyPr>
          <a:lstStyle/>
          <a:p>
            <a:r>
              <a:rPr lang="en-US"/>
              <a:t>Though there many different types of technologies one can use for real-time videoconferencing, we believe there are four key features that you can use to help you decide which is the best technology for your practice. </a:t>
            </a:r>
          </a:p>
          <a:p>
            <a:r>
              <a:rPr lang="en-US"/>
              <a:t>First there is the videoconferencing application. For online telemental health, this refers to the software you will be using to conduct the videoconferencing.   It is important to learn about all of the features of</a:t>
            </a:r>
          </a:p>
          <a:p>
            <a:r>
              <a:rPr lang="en-US"/>
              <a:t>the software, such as its optimal bandwidth for transmission, the level of encryption it entails, and whether or not it uses social networking features in conjunction with its videoconferencing features.   Each of these features has implications for how you go about setting up the videoconferencing platform for your practice.</a:t>
            </a:r>
          </a:p>
          <a:p>
            <a:r>
              <a:rPr lang="en-US"/>
              <a:t>Second, there are the device characteristics. Generally, this refers to what type of computer will you be using to host your videoconferencing software.   Will it be a desktop computer?  A laptop?  A smartphone?   The decision is yours based on the demands of your clinical practice and whether or not you intend to use the device for other purposes.   When making this decision, one will have to consider questions such as how mobile they want the device to be?  What other storage demands will be made of the device?  What is the mobility of your device? Will this device be working within a larger network that has other specifications that may favor using one type of device over another.</a:t>
            </a:r>
          </a:p>
          <a:p>
            <a:r>
              <a:rPr lang="en-US"/>
              <a:t>Third,  what network or connectivity features will be used in practice. Will all videoconferencing be done through a larger healthcare system network?  A private connection to an individual data plan? Will</a:t>
            </a:r>
          </a:p>
          <a:p>
            <a:r>
              <a:rPr lang="en-US"/>
              <a:t>videoconferencing be occurring through wireless connections?   Hot spot connections in the community?</a:t>
            </a:r>
          </a:p>
          <a:p>
            <a:r>
              <a:rPr lang="en-US"/>
              <a:t>Finally, and very importantly, how are privacy and security maintained on the technology you choose? Again, security issues are of the utmost importance and standards of maintaining technological security change over time.   Therefore, it is important to engage a consultant who specializes in this type of security.   However, we will try to give you some general guidelines for thinking about how to maintain the privacy of your consultations with patients or with other providers.</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CB130E-2085-4C58-BFF4-AD6562A32EE6}" type="slidenum">
              <a:rPr lang="en-US">
                <a:cs typeface="Arial" charset="0"/>
              </a:rPr>
              <a:pPr fontAlgn="base">
                <a:spcBef>
                  <a:spcPct val="0"/>
                </a:spcBef>
                <a:spcAft>
                  <a:spcPct val="0"/>
                </a:spcAft>
              </a:pPr>
              <a:t>33</a:t>
            </a:fld>
            <a:endParaRPr lang="en-US">
              <a:cs typeface="Arial" charset="0"/>
            </a:endParaRPr>
          </a:p>
        </p:txBody>
      </p:sp>
    </p:spTree>
    <p:extLst>
      <p:ext uri="{BB962C8B-B14F-4D97-AF65-F5344CB8AC3E}">
        <p14:creationId xmlns:p14="http://schemas.microsoft.com/office/powerpoint/2010/main" val="2497621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Videoconferencing applications.</a:t>
            </a:r>
          </a:p>
          <a:p>
            <a:r>
              <a:rPr lang="en-US"/>
              <a:t>Many clinicians are using video conferencing applications that they can download for free from the Internet. It is important to note that these applications have multiple uses, some which may not be desirable when providing private consultations to patients or to other providers.</a:t>
            </a:r>
          </a:p>
          <a:p>
            <a:r>
              <a:rPr lang="en-US"/>
              <a:t>These technologies have many features to promote social networking. For example, they openly display a contacts list which could reveal patient identifying information.   In addition, the user of the software could be notified anytime someone in the contacts lists logs onto the computer which many patients may feel intrudes upon their privacy.   If you decide these features are not desirable, it is important to turn them off in the default settings prior to treatment.</a:t>
            </a:r>
          </a:p>
          <a:p>
            <a:r>
              <a:rPr lang="en-US"/>
              <a:t>In addition, when using these technologies turn off any of the default settings that allows one party to interrupt you during a connection with another party.</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2234EF-E1F0-4FEC-B0F3-E09FF2D4ACD5}" type="slidenum">
              <a:rPr lang="en-US">
                <a:cs typeface="Arial" charset="0"/>
              </a:rPr>
              <a:pPr fontAlgn="base">
                <a:spcBef>
                  <a:spcPct val="0"/>
                </a:spcBef>
                <a:spcAft>
                  <a:spcPct val="0"/>
                </a:spcAft>
              </a:pPr>
              <a:t>34</a:t>
            </a:fld>
            <a:endParaRPr lang="en-US">
              <a:cs typeface="Arial" charset="0"/>
            </a:endParaRPr>
          </a:p>
        </p:txBody>
      </p:sp>
    </p:spTree>
    <p:extLst>
      <p:ext uri="{BB962C8B-B14F-4D97-AF65-F5344CB8AC3E}">
        <p14:creationId xmlns:p14="http://schemas.microsoft.com/office/powerpoint/2010/main" val="549078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One of the biggest concerns clinicians have when using videoconferencing software to conduct tele-mental health is how to protect patients' privacy and security.</a:t>
            </a:r>
          </a:p>
          <a:p>
            <a:r>
              <a:rPr lang="en-US"/>
              <a:t>Most often, clinicians focus on the technical aspects that are required for protecting privacy.  While technical specifications are important, there are also many behaviors and steps that must be taken by both the clinicians and their patients to ensure privacy. </a:t>
            </a:r>
          </a:p>
          <a:p>
            <a:r>
              <a:rPr lang="en-US"/>
              <a:t>These essential behavioral steps tend to receive less attention, but they may be more likely to lead to a breach and confidentiality if not attended to in advance.</a:t>
            </a:r>
          </a:p>
          <a:p>
            <a:r>
              <a:rPr lang="en-US"/>
              <a:t>We will refer to this as behavioral privacy. They are the behaviors both the patient and provider need to engage in to protect the health information of the patient. </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15AD4F-4CD2-4CB9-ABD0-794F74DBE270}" type="slidenum">
              <a:rPr lang="en-US">
                <a:cs typeface="Arial" charset="0"/>
              </a:rPr>
              <a:pPr fontAlgn="base">
                <a:spcBef>
                  <a:spcPct val="0"/>
                </a:spcBef>
                <a:spcAft>
                  <a:spcPct val="0"/>
                </a:spcAft>
              </a:pPr>
              <a:t>35</a:t>
            </a:fld>
            <a:endParaRPr lang="en-US">
              <a:cs typeface="Arial" charset="0"/>
            </a:endParaRPr>
          </a:p>
        </p:txBody>
      </p:sp>
    </p:spTree>
    <p:extLst>
      <p:ext uri="{BB962C8B-B14F-4D97-AF65-F5344CB8AC3E}">
        <p14:creationId xmlns:p14="http://schemas.microsoft.com/office/powerpoint/2010/main" val="815957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We've already discussed many of the behaviors providers need to engage in to maintain the privacy  of care provided through online mental health services.  However there are additional  steps that clinicians need to take about aspects of care that are often taken for granted in same-room treatment.  </a:t>
            </a:r>
          </a:p>
          <a:p>
            <a:r>
              <a:rPr lang="en-US"/>
              <a:t>For example,  it's important to talk with  patients receiving care in non-clinical settings about whether or not others can inadvertently hear what the patient or the provider are saying.  Many patients receiving care in their home, will state that they don't have any secrets from their loved ones. Nonetheless, most people find it much easier to speak freely when they are sure that no one else, even loved ones, can hear what they're saying.</a:t>
            </a:r>
          </a:p>
          <a:p>
            <a:r>
              <a:rPr lang="en-US"/>
              <a:t>Conducting tele-mental health online also allows for a lot of variability in how you provide your mental health services. With each new way that you provide these services, careful consideration needs to be made for each of the aspects of service that are often taken for granted in same room care. How is privacy protected?  How is the patient safety insured? How are patients properly informed about the structure and expectations of the treatment? Every time you see a patient in a new setting all of these important aspects need to be considered and made explicit both to the patient and made explicit in your documentation and medical records.</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C56E20-A177-4372-A257-31BD9342E052}" type="slidenum">
              <a:rPr lang="en-US">
                <a:cs typeface="Arial" charset="0"/>
              </a:rPr>
              <a:pPr fontAlgn="base">
                <a:spcBef>
                  <a:spcPct val="0"/>
                </a:spcBef>
                <a:spcAft>
                  <a:spcPct val="0"/>
                </a:spcAft>
              </a:pPr>
              <a:t>36</a:t>
            </a:fld>
            <a:endParaRPr lang="en-US">
              <a:cs typeface="Arial" charset="0"/>
            </a:endParaRPr>
          </a:p>
        </p:txBody>
      </p:sp>
    </p:spTree>
    <p:extLst>
      <p:ext uri="{BB962C8B-B14F-4D97-AF65-F5344CB8AC3E}">
        <p14:creationId xmlns:p14="http://schemas.microsoft.com/office/powerpoint/2010/main" val="2360626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2148419" y="3"/>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MHTTC Stacked bars here on actual first slide (not in Master).  Don’t forget to add alt text.</a:t>
            </a:r>
          </a:p>
        </p:txBody>
      </p:sp>
    </p:spTree>
    <p:custDataLst>
      <p:tags r:id="rId1"/>
    </p:custDataLst>
    <p:extLst>
      <p:ext uri="{BB962C8B-B14F-4D97-AF65-F5344CB8AC3E}">
        <p14:creationId xmlns:p14="http://schemas.microsoft.com/office/powerpoint/2010/main" val="132645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1A5D5-A400-EE41-8BE2-B4A5DCAA13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F1114C-B129-F849-90C7-4D7050C791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00EC01-7038-CA4F-A8E7-E27C5709E6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2BDD5C-95AF-2E48-80EF-60049B9A4525}"/>
              </a:ext>
            </a:extLst>
          </p:cNvPr>
          <p:cNvSpPr>
            <a:spLocks noGrp="1"/>
          </p:cNvSpPr>
          <p:nvPr>
            <p:ph type="dt" sz="half" idx="10"/>
          </p:nvPr>
        </p:nvSpPr>
        <p:spPr/>
        <p:txBody>
          <a:bodyPr/>
          <a:lstStyle/>
          <a:p>
            <a:fld id="{48A87A34-81AB-432B-8DAE-1953F412C126}" type="datetimeFigureOut">
              <a:rPr lang="en-US" smtClean="0"/>
              <a:t>4/23/2020</a:t>
            </a:fld>
            <a:endParaRPr lang="en-US" dirty="0"/>
          </a:p>
        </p:txBody>
      </p:sp>
      <p:sp>
        <p:nvSpPr>
          <p:cNvPr id="6" name="Footer Placeholder 5">
            <a:extLst>
              <a:ext uri="{FF2B5EF4-FFF2-40B4-BE49-F238E27FC236}">
                <a16:creationId xmlns:a16="http://schemas.microsoft.com/office/drawing/2014/main" id="{13A204E9-B2EC-C545-B513-AACF4E0FD3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54B192-FB08-1E44-9D70-AE124346EE7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9414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496B-4D16-F440-9C15-3E32093F0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2AACE4-43DF-814D-8406-D2DC49431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DC8D98-70D9-4840-A0F6-3E5F202A1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DD299A-2EA0-4A47-9651-A0C0ED26E819}"/>
              </a:ext>
            </a:extLst>
          </p:cNvPr>
          <p:cNvSpPr>
            <a:spLocks noGrp="1"/>
          </p:cNvSpPr>
          <p:nvPr>
            <p:ph type="dt" sz="half" idx="10"/>
          </p:nvPr>
        </p:nvSpPr>
        <p:spPr/>
        <p:txBody>
          <a:bodyPr/>
          <a:lstStyle/>
          <a:p>
            <a:fld id="{48A87A34-81AB-432B-8DAE-1953F412C126}" type="datetimeFigureOut">
              <a:rPr lang="en-US" smtClean="0"/>
              <a:t>4/23/2020</a:t>
            </a:fld>
            <a:endParaRPr lang="en-US" dirty="0"/>
          </a:p>
        </p:txBody>
      </p:sp>
      <p:sp>
        <p:nvSpPr>
          <p:cNvPr id="6" name="Footer Placeholder 5">
            <a:extLst>
              <a:ext uri="{FF2B5EF4-FFF2-40B4-BE49-F238E27FC236}">
                <a16:creationId xmlns:a16="http://schemas.microsoft.com/office/drawing/2014/main" id="{DDEE463F-97AC-7F43-9702-582AE0CD23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8423E54-B5E5-DE4A-8C82-E5F1453276D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177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E8876-7AAE-E546-8168-8F2C64225C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DF251A-894B-3543-BE90-062BB9C4C7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D4E08-2FB9-5B40-B87E-299EC385F87E}"/>
              </a:ext>
            </a:extLst>
          </p:cNvPr>
          <p:cNvSpPr>
            <a:spLocks noGrp="1"/>
          </p:cNvSpPr>
          <p:nvPr>
            <p:ph type="dt" sz="half" idx="10"/>
          </p:nvPr>
        </p:nvSpPr>
        <p:spPr/>
        <p:txBody>
          <a:bodyPr/>
          <a:lstStyle/>
          <a:p>
            <a:fld id="{48A87A34-81AB-432B-8DAE-1953F412C126}" type="datetimeFigureOut">
              <a:rPr lang="en-US" smtClean="0"/>
              <a:t>4/23/2020</a:t>
            </a:fld>
            <a:endParaRPr lang="en-US" dirty="0"/>
          </a:p>
        </p:txBody>
      </p:sp>
      <p:sp>
        <p:nvSpPr>
          <p:cNvPr id="5" name="Footer Placeholder 4">
            <a:extLst>
              <a:ext uri="{FF2B5EF4-FFF2-40B4-BE49-F238E27FC236}">
                <a16:creationId xmlns:a16="http://schemas.microsoft.com/office/drawing/2014/main" id="{35420678-E7C5-8B42-9A24-6B6733CB6B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99A38C-D8FA-FC41-ADC0-78F020BDD4B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2431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813A88-62B8-9B44-A370-8790771A35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45C1DA-8B06-E546-889E-0EBF75E8C1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62988-E07B-EB43-8623-6BF9A23F028C}"/>
              </a:ext>
            </a:extLst>
          </p:cNvPr>
          <p:cNvSpPr>
            <a:spLocks noGrp="1"/>
          </p:cNvSpPr>
          <p:nvPr>
            <p:ph type="dt" sz="half" idx="10"/>
          </p:nvPr>
        </p:nvSpPr>
        <p:spPr/>
        <p:txBody>
          <a:bodyPr/>
          <a:lstStyle/>
          <a:p>
            <a:fld id="{48A87A34-81AB-432B-8DAE-1953F412C126}" type="datetimeFigureOut">
              <a:rPr lang="en-US" smtClean="0"/>
              <a:pPr/>
              <a:t>4/23/2020</a:t>
            </a:fld>
            <a:endParaRPr lang="en-US" dirty="0"/>
          </a:p>
        </p:txBody>
      </p:sp>
      <p:sp>
        <p:nvSpPr>
          <p:cNvPr id="5" name="Footer Placeholder 4">
            <a:extLst>
              <a:ext uri="{FF2B5EF4-FFF2-40B4-BE49-F238E27FC236}">
                <a16:creationId xmlns:a16="http://schemas.microsoft.com/office/drawing/2014/main" id="{D05874CA-4F11-844C-A442-671489E1F0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A26BF6-8911-0545-9985-7258B19CC7E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9707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a:ln w="9525" cap="flat" cmpd="sng">
            <a:solidFill>
              <a:srgbClr val="FF9900"/>
            </a:solidFill>
            <a:prstDash val="solid"/>
            <a:round/>
            <a:headEnd type="none" w="med" len="med"/>
            <a:tailEnd type="none" w="med" len="med"/>
          </a:ln>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942226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428452"/>
            <a:ext cx="10773833" cy="535531"/>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593416" y="1011993"/>
            <a:ext cx="10770193" cy="383183"/>
          </a:xfrm>
        </p:spPr>
        <p:txBody>
          <a:bodyPr vert="horz" wrap="square" lIns="91440" tIns="45720" rIns="91440" bIns="45720" rtlCol="0" anchor="t">
            <a:noAutofit/>
          </a:bodyPr>
          <a:lstStyle>
            <a:lvl1pPr marL="224361" indent="-224361">
              <a:buNone/>
              <a:defRPr lang="en-US" dirty="0" smtClean="0"/>
            </a:lvl1pPr>
          </a:lstStyle>
          <a:p>
            <a:pPr marL="0" lvl="0" indent="0"/>
            <a:r>
              <a:rPr lang="en-US" dirty="0"/>
              <a:t>Subhead</a:t>
            </a:r>
          </a:p>
        </p:txBody>
      </p:sp>
      <p:sp>
        <p:nvSpPr>
          <p:cNvPr id="10" name="Date Placeholder 4"/>
          <p:cNvSpPr>
            <a:spLocks noGrp="1"/>
          </p:cNvSpPr>
          <p:nvPr>
            <p:ph type="dt" sz="half" idx="2"/>
          </p:nvPr>
        </p:nvSpPr>
        <p:spPr>
          <a:xfrm>
            <a:off x="8139385" y="6452361"/>
            <a:ext cx="1236257" cy="155235"/>
          </a:xfrm>
          <a:prstGeom prst="rect">
            <a:avLst/>
          </a:prstGeom>
        </p:spPr>
        <p:txBody>
          <a:bodyPr vert="horz" wrap="square" lIns="0" tIns="0" rIns="0" bIns="0" rtlCol="0" anchor="b" anchorCtr="0"/>
          <a:lstStyle>
            <a:lvl1pPr algn="l">
              <a:defRPr sz="933" i="0">
                <a:solidFill>
                  <a:schemeClr val="tx1"/>
                </a:solidFill>
                <a:latin typeface="Arial" pitchFamily="34" charset="0"/>
                <a:cs typeface="Arial" pitchFamily="34" charset="0"/>
              </a:defRPr>
            </a:lvl1pPr>
          </a:lstStyle>
          <a:p>
            <a:fld id="{9EB3265C-F0D4-410E-8C75-9C1664655489}" type="datetime1">
              <a:rPr lang="en-US" smtClean="0"/>
              <a:pPr/>
              <a:t>4/23/2020</a:t>
            </a:fld>
            <a:endParaRPr lang="en-US" dirty="0"/>
          </a:p>
        </p:txBody>
      </p:sp>
      <p:sp>
        <p:nvSpPr>
          <p:cNvPr id="11" name="Footer Placeholder 5"/>
          <p:cNvSpPr>
            <a:spLocks noGrp="1"/>
          </p:cNvSpPr>
          <p:nvPr>
            <p:ph type="ftr" sz="quarter" idx="3"/>
          </p:nvPr>
        </p:nvSpPr>
        <p:spPr>
          <a:xfrm>
            <a:off x="730867" y="6470129"/>
            <a:ext cx="5747876" cy="137980"/>
          </a:xfrm>
          <a:prstGeom prst="rect">
            <a:avLst/>
          </a:prstGeom>
        </p:spPr>
        <p:txBody>
          <a:bodyPr vert="horz" wrap="square" lIns="0" tIns="0" rIns="0" bIns="0" rtlCol="0" anchor="b" anchorCtr="0"/>
          <a:lstStyle>
            <a:lvl1pPr algn="l">
              <a:defRPr sz="933" i="0">
                <a:solidFill>
                  <a:schemeClr val="tx1"/>
                </a:solidFill>
                <a:latin typeface="Arial" pitchFamily="34" charset="0"/>
                <a:cs typeface="Arial" pitchFamily="34" charset="0"/>
              </a:defRPr>
            </a:lvl1pPr>
          </a:lstStyle>
          <a:p>
            <a:r>
              <a:rPr lang="en-US" dirty="0"/>
              <a:t>@</a:t>
            </a:r>
            <a:r>
              <a:rPr lang="en-US" dirty="0" err="1"/>
              <a:t>StevenChanMD</a:t>
            </a:r>
            <a:endParaRPr lang="en-US" dirty="0"/>
          </a:p>
        </p:txBody>
      </p:sp>
      <p:sp>
        <p:nvSpPr>
          <p:cNvPr id="12" name="Slide Number Placeholder 6"/>
          <p:cNvSpPr>
            <a:spLocks noGrp="1"/>
          </p:cNvSpPr>
          <p:nvPr>
            <p:ph type="sldNum" sz="quarter" idx="4"/>
          </p:nvPr>
        </p:nvSpPr>
        <p:spPr>
          <a:xfrm>
            <a:off x="362808" y="6453505"/>
            <a:ext cx="328081" cy="155233"/>
          </a:xfrm>
          <a:prstGeom prst="rect">
            <a:avLst/>
          </a:prstGeom>
        </p:spPr>
        <p:txBody>
          <a:bodyPr vert="horz" wrap="square" lIns="0" tIns="0" rIns="0" bIns="0" rtlCol="0" anchor="b" anchorCtr="0"/>
          <a:lstStyle>
            <a:lvl1pPr algn="l">
              <a:defRPr sz="933"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2927614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15601" y="593367"/>
            <a:ext cx="11360799" cy="76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Sanchez"/>
              <a:buNone/>
              <a:defRPr sz="3733" b="0" i="0" u="none" strike="noStrike" cap="none">
                <a:solidFill>
                  <a:srgbClr val="70CBD2"/>
                </a:solidFill>
                <a:latin typeface="Sanchez"/>
                <a:ea typeface="Sanchez"/>
                <a:cs typeface="Sanchez"/>
                <a:sym typeface="Sanchez"/>
              </a:defRPr>
            </a:lvl1pPr>
            <a:lvl2pPr lvl="1" indent="0" rtl="0">
              <a:spcBef>
                <a:spcPts val="0"/>
              </a:spcBef>
              <a:buClr>
                <a:schemeClr val="dk1"/>
              </a:buClr>
              <a:buFont typeface="Arial"/>
              <a:buNone/>
              <a:defRPr sz="3733">
                <a:solidFill>
                  <a:schemeClr val="dk1"/>
                </a:solidFill>
              </a:defRPr>
            </a:lvl2pPr>
            <a:lvl3pPr lvl="2" indent="0" rtl="0">
              <a:spcBef>
                <a:spcPts val="0"/>
              </a:spcBef>
              <a:buClr>
                <a:schemeClr val="dk1"/>
              </a:buClr>
              <a:buFont typeface="Arial"/>
              <a:buNone/>
              <a:defRPr sz="3733">
                <a:solidFill>
                  <a:schemeClr val="dk1"/>
                </a:solidFill>
              </a:defRPr>
            </a:lvl3pPr>
            <a:lvl4pPr lvl="3" indent="0" rtl="0">
              <a:spcBef>
                <a:spcPts val="0"/>
              </a:spcBef>
              <a:buClr>
                <a:schemeClr val="dk1"/>
              </a:buClr>
              <a:buFont typeface="Arial"/>
              <a:buNone/>
              <a:defRPr sz="3733">
                <a:solidFill>
                  <a:schemeClr val="dk1"/>
                </a:solidFill>
              </a:defRPr>
            </a:lvl4pPr>
            <a:lvl5pPr lvl="4" indent="0" rtl="0">
              <a:spcBef>
                <a:spcPts val="0"/>
              </a:spcBef>
              <a:buClr>
                <a:schemeClr val="dk1"/>
              </a:buClr>
              <a:buFont typeface="Arial"/>
              <a:buNone/>
              <a:defRPr sz="3733">
                <a:solidFill>
                  <a:schemeClr val="dk1"/>
                </a:solidFill>
              </a:defRPr>
            </a:lvl5pPr>
            <a:lvl6pPr lvl="5" indent="0" rtl="0">
              <a:spcBef>
                <a:spcPts val="0"/>
              </a:spcBef>
              <a:buClr>
                <a:schemeClr val="dk1"/>
              </a:buClr>
              <a:buFont typeface="Arial"/>
              <a:buNone/>
              <a:defRPr sz="3733">
                <a:solidFill>
                  <a:schemeClr val="dk1"/>
                </a:solidFill>
              </a:defRPr>
            </a:lvl6pPr>
            <a:lvl7pPr lvl="6" indent="0" rtl="0">
              <a:spcBef>
                <a:spcPts val="0"/>
              </a:spcBef>
              <a:buClr>
                <a:schemeClr val="dk1"/>
              </a:buClr>
              <a:buFont typeface="Arial"/>
              <a:buNone/>
              <a:defRPr sz="3733">
                <a:solidFill>
                  <a:schemeClr val="dk1"/>
                </a:solidFill>
              </a:defRPr>
            </a:lvl7pPr>
            <a:lvl8pPr lvl="7" indent="0" rtl="0">
              <a:spcBef>
                <a:spcPts val="0"/>
              </a:spcBef>
              <a:buClr>
                <a:schemeClr val="dk1"/>
              </a:buClr>
              <a:buFont typeface="Arial"/>
              <a:buNone/>
              <a:defRPr sz="3733">
                <a:solidFill>
                  <a:schemeClr val="dk1"/>
                </a:solidFill>
              </a:defRPr>
            </a:lvl8pPr>
            <a:lvl9pPr lvl="8" indent="0" rtl="0">
              <a:spcBef>
                <a:spcPts val="0"/>
              </a:spcBef>
              <a:buClr>
                <a:schemeClr val="dk1"/>
              </a:buClr>
              <a:buFont typeface="Arial"/>
              <a:buNone/>
              <a:defRPr sz="3733">
                <a:solidFill>
                  <a:schemeClr val="dk1"/>
                </a:solidFill>
              </a:defRPr>
            </a:lvl9pPr>
          </a:lstStyle>
          <a:p>
            <a:endParaRPr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1290" y="6287995"/>
            <a:ext cx="1299228" cy="384052"/>
          </a:xfrm>
          <a:prstGeom prst="rect">
            <a:avLst/>
          </a:prstGeom>
        </p:spPr>
      </p:pic>
      <p:pic>
        <p:nvPicPr>
          <p:cNvPr id="8" name="Shape 22" descr="overlay4.png"/>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rot="5400000">
            <a:off x="7828335" y="2494338"/>
            <a:ext cx="6858000" cy="1869329"/>
          </a:xfrm>
          <a:prstGeom prst="rect">
            <a:avLst/>
          </a:prstGeom>
          <a:noFill/>
          <a:ln>
            <a:noFill/>
          </a:ln>
        </p:spPr>
      </p:pic>
      <p:pic>
        <p:nvPicPr>
          <p:cNvPr id="10" name="Shape 23" descr="gw-innovation-logo_PMS_color.png"/>
          <p:cNvPicPr preferRelativeResize="0"/>
          <p:nvPr userDrawn="1"/>
        </p:nvPicPr>
        <p:blipFill rotWithShape="1">
          <a:blip r:embed="rId4" cstate="screen">
            <a:alphaModFix/>
            <a:extLst>
              <a:ext uri="{28A0092B-C50C-407E-A947-70E740481C1C}">
                <a14:useLocalDpi xmlns:a14="http://schemas.microsoft.com/office/drawing/2010/main"/>
              </a:ext>
            </a:extLst>
          </a:blip>
          <a:srcRect/>
          <a:stretch/>
        </p:blipFill>
        <p:spPr>
          <a:xfrm>
            <a:off x="10165730" y="6401001"/>
            <a:ext cx="1037612" cy="271047"/>
          </a:xfrm>
          <a:prstGeom prst="rect">
            <a:avLst/>
          </a:prstGeom>
          <a:noFill/>
          <a:ln>
            <a:noFill/>
          </a:ln>
        </p:spPr>
      </p:pic>
      <p:sp>
        <p:nvSpPr>
          <p:cNvPr id="11" name="Content Placeholder 2"/>
          <p:cNvSpPr>
            <a:spLocks noGrp="1"/>
          </p:cNvSpPr>
          <p:nvPr>
            <p:ph idx="1"/>
          </p:nvPr>
        </p:nvSpPr>
        <p:spPr>
          <a:xfrm>
            <a:off x="415601" y="1533525"/>
            <a:ext cx="10515600" cy="4351338"/>
          </a:xfrm>
        </p:spPr>
        <p:txBody>
          <a:bodyPr/>
          <a:lstStyle>
            <a:lvl1pPr>
              <a:defRPr>
                <a:latin typeface="Sanchez"/>
              </a:defRPr>
            </a:lvl1pPr>
            <a:lvl2pPr>
              <a:defRPr>
                <a:latin typeface="Sanchez"/>
              </a:defRPr>
            </a:lvl2pPr>
            <a:lvl3pPr>
              <a:defRPr>
                <a:latin typeface="Sanchez"/>
              </a:defRPr>
            </a:lvl3pPr>
            <a:lvl4pPr>
              <a:defRPr>
                <a:latin typeface="Sanchez"/>
              </a:defRPr>
            </a:lvl4pPr>
            <a:lvl5pPr>
              <a:defRPr>
                <a:latin typeface="Sanchez"/>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hape 67"/>
          <p:cNvSpPr txBox="1">
            <a:spLocks/>
          </p:cNvSpPr>
          <p:nvPr userDrawn="1"/>
        </p:nvSpPr>
        <p:spPr>
          <a:xfrm>
            <a:off x="11363686" y="6280597"/>
            <a:ext cx="731599" cy="524800"/>
          </a:xfrm>
          <a:prstGeom prst="rect">
            <a:avLst/>
          </a:prstGeom>
          <a:noFill/>
          <a:ln>
            <a:noFill/>
          </a:ln>
        </p:spPr>
        <p:txBody>
          <a:bodyPr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None/>
              <a:defRPr sz="1100" b="0" i="0" u="none" strike="noStrike" cap="none">
                <a:solidFill>
                  <a:schemeClr val="tx1">
                    <a:lumMod val="65000"/>
                    <a:lumOff val="35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SzPct val="25000"/>
              <a:buFont typeface="Arial"/>
              <a:buNone/>
            </a:pPr>
            <a:fld id="{00000000-1234-1234-1234-123412341234}" type="slidenum">
              <a:rPr lang="en" sz="1200" smtClean="0"/>
              <a:pPr>
                <a:buClr>
                  <a:srgbClr val="000000"/>
                </a:buClr>
                <a:buSzPct val="25000"/>
                <a:buFont typeface="Arial"/>
                <a:buNone/>
              </a:pPr>
              <a:t>‹#›</a:t>
            </a:fld>
            <a:endParaRPr lang="en" sz="1200" dirty="0"/>
          </a:p>
        </p:txBody>
      </p:sp>
      <p:sp>
        <p:nvSpPr>
          <p:cNvPr id="9" name="Text Placeholder 6"/>
          <p:cNvSpPr>
            <a:spLocks noGrp="1"/>
          </p:cNvSpPr>
          <p:nvPr>
            <p:ph type="body" idx="4294967295"/>
          </p:nvPr>
        </p:nvSpPr>
        <p:spPr>
          <a:xfrm>
            <a:off x="10077496" y="0"/>
            <a:ext cx="2114504" cy="323752"/>
          </a:xfrm>
          <a:solidFill>
            <a:srgbClr val="009999"/>
          </a:solidFill>
        </p:spPr>
        <p:txBody>
          <a:bodyPr anchor="ctr">
            <a:normAutofit/>
          </a:bodyPr>
          <a:lstStyle>
            <a:lvl1pPr>
              <a:defRPr sz="1800"/>
            </a:lvl1pPr>
          </a:lstStyle>
          <a:p>
            <a:pPr marL="0" indent="0" algn="ctr">
              <a:buNone/>
            </a:pPr>
            <a:r>
              <a:rPr lang="en-US" b="1" dirty="0">
                <a:solidFill>
                  <a:schemeClr val="bg1"/>
                </a:solidFill>
                <a:latin typeface="Arial" panose="020B0604020202020204" pitchFamily="34" charset="0"/>
                <a:cs typeface="Arial" panose="020B0604020202020204" pitchFamily="34" charset="0"/>
              </a:rPr>
              <a:t>@</a:t>
            </a:r>
            <a:r>
              <a:rPr lang="en-US" b="1" dirty="0" err="1">
                <a:solidFill>
                  <a:schemeClr val="bg1"/>
                </a:solidFill>
                <a:latin typeface="Arial" panose="020B0604020202020204" pitchFamily="34" charset="0"/>
                <a:cs typeface="Arial" panose="020B0604020202020204" pitchFamily="34" charset="0"/>
              </a:rPr>
              <a:t>StevenChanMD</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73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2148419" y="3"/>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MHTTC Stacked bars here on actual first slide (not in Master).  Don’t forget to add alt text.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723" y="5672452"/>
            <a:ext cx="2213391" cy="1185549"/>
          </a:xfrm>
          <a:prstGeom prst="rect">
            <a:avLst/>
          </a:prstGeom>
          <a:noFill/>
          <a:ln>
            <a:noFill/>
          </a:ln>
        </p:spPr>
      </p:pic>
    </p:spTree>
    <p:custDataLst>
      <p:tags r:id="rId1"/>
    </p:custDataLst>
    <p:extLst>
      <p:ext uri="{BB962C8B-B14F-4D97-AF65-F5344CB8AC3E}">
        <p14:creationId xmlns:p14="http://schemas.microsoft.com/office/powerpoint/2010/main" val="219625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C4ED6-8351-1942-A194-3D58AFBD31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D0634C-ECCD-9946-A661-B9A1E9550C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5B807C-5C4D-3F43-B421-03CD156F5280}"/>
              </a:ext>
            </a:extLst>
          </p:cNvPr>
          <p:cNvSpPr>
            <a:spLocks noGrp="1"/>
          </p:cNvSpPr>
          <p:nvPr>
            <p:ph type="dt" sz="half" idx="10"/>
          </p:nvPr>
        </p:nvSpPr>
        <p:spPr/>
        <p:txBody>
          <a:bodyPr/>
          <a:lstStyle/>
          <a:p>
            <a:fld id="{48A87A34-81AB-432B-8DAE-1953F412C126}" type="datetimeFigureOut">
              <a:rPr lang="en-US" smtClean="0"/>
              <a:t>4/23/2020</a:t>
            </a:fld>
            <a:endParaRPr lang="en-US" dirty="0"/>
          </a:p>
        </p:txBody>
      </p:sp>
      <p:sp>
        <p:nvSpPr>
          <p:cNvPr id="5" name="Footer Placeholder 4">
            <a:extLst>
              <a:ext uri="{FF2B5EF4-FFF2-40B4-BE49-F238E27FC236}">
                <a16:creationId xmlns:a16="http://schemas.microsoft.com/office/drawing/2014/main" id="{9127BCE1-B069-7B4D-99DA-B2B7EF35F5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FDDF42-D9EE-4143-96D6-DAD57EBE5C1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99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0BC1B-A218-8746-A875-D7AA2EF40F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8F4069-B030-5C4E-8B00-4F1BD0AF31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A7597-96A4-CC44-8117-07337872B4F3}"/>
              </a:ext>
            </a:extLst>
          </p:cNvPr>
          <p:cNvSpPr>
            <a:spLocks noGrp="1"/>
          </p:cNvSpPr>
          <p:nvPr>
            <p:ph type="dt" sz="half" idx="10"/>
          </p:nvPr>
        </p:nvSpPr>
        <p:spPr/>
        <p:txBody>
          <a:bodyPr/>
          <a:lstStyle/>
          <a:p>
            <a:fld id="{48A87A34-81AB-432B-8DAE-1953F412C126}" type="datetimeFigureOut">
              <a:rPr lang="en-US" smtClean="0"/>
              <a:t>4/23/2020</a:t>
            </a:fld>
            <a:endParaRPr lang="en-US" dirty="0"/>
          </a:p>
        </p:txBody>
      </p:sp>
      <p:sp>
        <p:nvSpPr>
          <p:cNvPr id="5" name="Footer Placeholder 4">
            <a:extLst>
              <a:ext uri="{FF2B5EF4-FFF2-40B4-BE49-F238E27FC236}">
                <a16:creationId xmlns:a16="http://schemas.microsoft.com/office/drawing/2014/main" id="{4C566018-C1FF-0A4D-AA6C-57A7AD819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9F53E8-8085-B741-9331-5FF60309CB7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592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F13E-8EA0-FB4B-9BB6-3BCBA557F2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A470D5-B225-A54F-8A75-B3C4650483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8B5626-2160-304C-956F-EA36F558621B}"/>
              </a:ext>
            </a:extLst>
          </p:cNvPr>
          <p:cNvSpPr>
            <a:spLocks noGrp="1"/>
          </p:cNvSpPr>
          <p:nvPr>
            <p:ph type="dt" sz="half" idx="10"/>
          </p:nvPr>
        </p:nvSpPr>
        <p:spPr/>
        <p:txBody>
          <a:bodyPr/>
          <a:lstStyle/>
          <a:p>
            <a:fld id="{48A87A34-81AB-432B-8DAE-1953F412C126}" type="datetimeFigureOut">
              <a:rPr lang="en-US" smtClean="0"/>
              <a:pPr/>
              <a:t>4/23/2020</a:t>
            </a:fld>
            <a:endParaRPr lang="en-US" dirty="0"/>
          </a:p>
        </p:txBody>
      </p:sp>
      <p:sp>
        <p:nvSpPr>
          <p:cNvPr id="5" name="Footer Placeholder 4">
            <a:extLst>
              <a:ext uri="{FF2B5EF4-FFF2-40B4-BE49-F238E27FC236}">
                <a16:creationId xmlns:a16="http://schemas.microsoft.com/office/drawing/2014/main" id="{61502257-B11C-CF44-B6AA-161009026C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6CDA43-35E9-8948-8CD0-2BCD4ECD1B8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4605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A770-B81B-4A44-B316-8C0123674D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E3AACD-8960-AA4C-8E6E-81B9D7DCB9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D42D0A-2EF5-0F49-8003-60DBC8EAF2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B444EB-73CE-DB4E-AEAB-91E834A42E08}"/>
              </a:ext>
            </a:extLst>
          </p:cNvPr>
          <p:cNvSpPr>
            <a:spLocks noGrp="1"/>
          </p:cNvSpPr>
          <p:nvPr>
            <p:ph type="dt" sz="half" idx="10"/>
          </p:nvPr>
        </p:nvSpPr>
        <p:spPr/>
        <p:txBody>
          <a:bodyPr/>
          <a:lstStyle/>
          <a:p>
            <a:fld id="{48A87A34-81AB-432B-8DAE-1953F412C126}" type="datetimeFigureOut">
              <a:rPr lang="en-US" smtClean="0"/>
              <a:t>4/23/2020</a:t>
            </a:fld>
            <a:endParaRPr lang="en-US" dirty="0"/>
          </a:p>
        </p:txBody>
      </p:sp>
      <p:sp>
        <p:nvSpPr>
          <p:cNvPr id="6" name="Footer Placeholder 5">
            <a:extLst>
              <a:ext uri="{FF2B5EF4-FFF2-40B4-BE49-F238E27FC236}">
                <a16:creationId xmlns:a16="http://schemas.microsoft.com/office/drawing/2014/main" id="{B85CFED3-E423-4E43-9B25-744A124F3E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74D9A5-EB60-3848-924B-E9C7393898F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6472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71E2B-7EB3-784C-8342-4CAF5E9019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4CB04A-FFA5-834A-B422-DD04294077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00E497-81E5-8E4E-AA4B-CE0B206099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2435D9-0052-B644-8105-E5E027B7EB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718DE9-B419-A640-A825-FD2E490A63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323783-CD29-4246-8816-0387CFA81111}"/>
              </a:ext>
            </a:extLst>
          </p:cNvPr>
          <p:cNvSpPr>
            <a:spLocks noGrp="1"/>
          </p:cNvSpPr>
          <p:nvPr>
            <p:ph type="dt" sz="half" idx="10"/>
          </p:nvPr>
        </p:nvSpPr>
        <p:spPr/>
        <p:txBody>
          <a:bodyPr/>
          <a:lstStyle/>
          <a:p>
            <a:fld id="{48A87A34-81AB-432B-8DAE-1953F412C126}" type="datetimeFigureOut">
              <a:rPr lang="en-US" smtClean="0"/>
              <a:t>4/23/2020</a:t>
            </a:fld>
            <a:endParaRPr lang="en-US" dirty="0"/>
          </a:p>
        </p:txBody>
      </p:sp>
      <p:sp>
        <p:nvSpPr>
          <p:cNvPr id="8" name="Footer Placeholder 7">
            <a:extLst>
              <a:ext uri="{FF2B5EF4-FFF2-40B4-BE49-F238E27FC236}">
                <a16:creationId xmlns:a16="http://schemas.microsoft.com/office/drawing/2014/main" id="{1A0B9370-B573-9844-8FB4-3E0C90DB04A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F521E90-F688-D44A-9230-20DC9231F38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28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4CF44-317F-8D41-A872-654FF9673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4EEBD3-0B76-6346-B892-354011B9C303}"/>
              </a:ext>
            </a:extLst>
          </p:cNvPr>
          <p:cNvSpPr>
            <a:spLocks noGrp="1"/>
          </p:cNvSpPr>
          <p:nvPr>
            <p:ph type="dt" sz="half" idx="10"/>
          </p:nvPr>
        </p:nvSpPr>
        <p:spPr/>
        <p:txBody>
          <a:bodyPr/>
          <a:lstStyle/>
          <a:p>
            <a:fld id="{48A87A34-81AB-432B-8DAE-1953F412C126}" type="datetimeFigureOut">
              <a:rPr lang="en-US" smtClean="0"/>
              <a:t>4/23/2020</a:t>
            </a:fld>
            <a:endParaRPr lang="en-US" dirty="0"/>
          </a:p>
        </p:txBody>
      </p:sp>
      <p:sp>
        <p:nvSpPr>
          <p:cNvPr id="4" name="Footer Placeholder 3">
            <a:extLst>
              <a:ext uri="{FF2B5EF4-FFF2-40B4-BE49-F238E27FC236}">
                <a16:creationId xmlns:a16="http://schemas.microsoft.com/office/drawing/2014/main" id="{04AF7203-5D91-0449-B78B-698C6A19675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709C548-EDA6-D742-A5E6-0CC0842E894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7455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7C7CC4-AC91-014C-B857-7EE29C331F38}"/>
              </a:ext>
            </a:extLst>
          </p:cNvPr>
          <p:cNvSpPr>
            <a:spLocks noGrp="1"/>
          </p:cNvSpPr>
          <p:nvPr>
            <p:ph type="dt" sz="half" idx="10"/>
          </p:nvPr>
        </p:nvSpPr>
        <p:spPr/>
        <p:txBody>
          <a:bodyPr/>
          <a:lstStyle/>
          <a:p>
            <a:fld id="{48A87A34-81AB-432B-8DAE-1953F412C126}" type="datetimeFigureOut">
              <a:rPr lang="en-US" smtClean="0"/>
              <a:t>4/23/2020</a:t>
            </a:fld>
            <a:endParaRPr lang="en-US" dirty="0"/>
          </a:p>
        </p:txBody>
      </p:sp>
      <p:sp>
        <p:nvSpPr>
          <p:cNvPr id="3" name="Footer Placeholder 2">
            <a:extLst>
              <a:ext uri="{FF2B5EF4-FFF2-40B4-BE49-F238E27FC236}">
                <a16:creationId xmlns:a16="http://schemas.microsoft.com/office/drawing/2014/main" id="{73BC230C-117B-F647-9A16-0A70758B4CF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BDE3ADC-434C-6640-8B53-00F9D112635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30910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4/23/2020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491751782"/>
      </p:ext>
    </p:extLst>
  </p:cSld>
  <p:clrMap bg1="lt1" tx1="dk1" bg2="lt2" tx2="dk2" accent1="accent1" accent2="accent2" accent3="accent3" accent4="accent4" accent5="accent5" accent6="accent6" hlink="hlink" folHlink="folHlink"/>
  <p:sldLayoutIdLst>
    <p:sldLayoutId id="2147484028" r:id="rId1"/>
    <p:sldLayoutId id="214748402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4FD29E-FC63-FC42-AA0D-DD94874B9F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C8FE8E-31AF-2741-A0EE-EFDAA834F1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85C98-425B-3144-B5C0-922EC5D6E1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4/23/2020</a:t>
            </a:fld>
            <a:endParaRPr lang="en-US" dirty="0"/>
          </a:p>
        </p:txBody>
      </p:sp>
      <p:sp>
        <p:nvSpPr>
          <p:cNvPr id="5" name="Footer Placeholder 4">
            <a:extLst>
              <a:ext uri="{FF2B5EF4-FFF2-40B4-BE49-F238E27FC236}">
                <a16:creationId xmlns:a16="http://schemas.microsoft.com/office/drawing/2014/main" id="{CD5807C7-F2BB-C544-947D-8E53257BE7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C21D3B6-8D2F-7C4D-AFF9-320ACF468D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84578452"/>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3" r:id="rId12"/>
    <p:sldLayoutId id="2147484044" r:id="rId13"/>
    <p:sldLayoutId id="214748402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7.tiff"/><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8.png"/><Relationship Id="rId2" Type="http://schemas.openxmlformats.org/officeDocument/2006/relationships/image" Target="../media/image39.png"/><Relationship Id="rId1" Type="http://schemas.openxmlformats.org/officeDocument/2006/relationships/slideLayout" Target="../slideLayouts/slideLayout15.xml"/><Relationship Id="rId6" Type="http://schemas.openxmlformats.org/officeDocument/2006/relationships/hyperlink" Target="http://fontawesome.io/"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8.png"/><Relationship Id="rId2" Type="http://schemas.openxmlformats.org/officeDocument/2006/relationships/image" Target="../media/image43.emf"/><Relationship Id="rId1" Type="http://schemas.openxmlformats.org/officeDocument/2006/relationships/slideLayout" Target="../slideLayouts/slideLayout15.xml"/><Relationship Id="rId6" Type="http://schemas.openxmlformats.org/officeDocument/2006/relationships/hyperlink" Target="http://fontawesome.io/" TargetMode="External"/><Relationship Id="rId5" Type="http://schemas.openxmlformats.org/officeDocument/2006/relationships/image" Target="../media/image44.emf"/><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www.ncbi.nlm.nih.gov/pmc/articles/PMC4919267/" TargetMode="External"/><Relationship Id="rId2" Type="http://schemas.openxmlformats.org/officeDocument/2006/relationships/hyperlink" Target="https://www.psychiatry.org/psychiatrists/practice/telepsychiatry"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mailto:jay.shore@cuanschutz.edu"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9.xml"/><Relationship Id="rId6" Type="http://schemas.openxmlformats.org/officeDocument/2006/relationships/hyperlink" Target="http://images.search.yahoo.com/images/view;_ylt=A2KJke485g1PK2IAQGuJzbkF;_ylu=X3oDMTBlMTQ4cGxyBHNlYwNzcgRzbGsDaW1n?back=http://images.search.yahoo.com/search/images?p=global+information+technology&amp;n=30&amp;ei=utf-8&amp;y=Search&amp;fr=yfp-t-701&amp;tab=organic&amp;ri=35&amp;w=400&amp;h=300&amp;imgurl=www.trsconsult.com/trs/wp-content/uploads/2010/05/global.jpg&amp;rurl=http://trsconsult.com/&amp;size=51.9+KB&amp;name=TRS+CONSULTING+%E2%80%93+Information+Technology+Services&amp;p=global+information+technology&amp;oid=1ff2f3a454fd9c61db2d602265dc59ae&amp;fr2=&amp;fr=yfp-t-701&amp;tt=TRS+CONSULTING+%E2%80%93+Information+Technology+Services&amp;b=31&amp;ni=200&amp;no=35&amp;tab=organic&amp;ts=&amp;sigr=10mjs9kj2&amp;sigb=142fqhrss&amp;sigi=11s9gidii&amp;.crumb=gNhPRuWM3Kr" TargetMode="External"/><Relationship Id="rId5" Type="http://schemas.openxmlformats.org/officeDocument/2006/relationships/image" Target="../media/image15.jpeg"/><Relationship Id="rId4" Type="http://schemas.openxmlformats.org/officeDocument/2006/relationships/hyperlink" Target="http://images.search.yahoo.com/images/view;_ylt=A2KJkevq5Q1PJw8AUMCJzbkF;_ylu=X3oDMTBlMTQ4cGxyBHNlYwNzcgRzbGsDaW1n?back=http://images.search.yahoo.com/search/images?p=industrial&amp;n=30&amp;ei=utf-8&amp;y=Search&amp;fr=yfp-t-701&amp;tab=organic&amp;ri=1&amp;w=2560&amp;h=1920&amp;imgurl=www.scbarentalco.com/files/2011/08/Anacortes_Refinery_319111.jpg&amp;rurl=http://www.scbarentalco.com/fire-professionals/&amp;size=1.4+KB&amp;name=INDUSTRIAL,+CHEMICAL,+PETROLEUM,+UTILITY+%C2%A0ETC%E2%80%A6&amp;p=industrial&amp;oid=2d0f57a167c3999bbd2acd266c2eba1f&amp;fr2=&amp;fr=yfp-t-701&amp;tt=INDUSTRIAL,+CHEMICAL,+PETROLEUM,+UTILITY+%C2%A0ETC%E2%80%A6&amp;b=0&amp;ni=200&amp;no=1&amp;tab=organic&amp;ts=&amp;sigr=11fb1bb10&amp;sigb=13ee8td9t&amp;sigi=120rm3c5a&amp;.crumb=gNhPRuWM3K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9682" y="1776424"/>
            <a:ext cx="10212636" cy="1711318"/>
          </a:xfrm>
        </p:spPr>
        <p:txBody>
          <a:bodyPr anchor="ctr">
            <a:normAutofit fontScale="90000"/>
          </a:bodyPr>
          <a:lstStyle/>
          <a:p>
            <a:r>
              <a:rPr lang="en-US" sz="4000" cap="small" dirty="0"/>
              <a:t>New Guidelines on Best Practices for Videoconferencing-based </a:t>
            </a:r>
            <a:r>
              <a:rPr lang="en-US" sz="4000" cap="small" dirty="0" err="1"/>
              <a:t>Telemental</a:t>
            </a:r>
            <a:r>
              <a:rPr lang="en-US" sz="4000" cap="small" dirty="0"/>
              <a:t> Health</a:t>
            </a:r>
            <a:endParaRPr lang="en-US" sz="3600" dirty="0"/>
          </a:p>
        </p:txBody>
      </p:sp>
      <p:sp>
        <p:nvSpPr>
          <p:cNvPr id="3" name="Subtitle 2"/>
          <p:cNvSpPr>
            <a:spLocks noGrp="1"/>
          </p:cNvSpPr>
          <p:nvPr>
            <p:ph type="subTitle" idx="1"/>
          </p:nvPr>
        </p:nvSpPr>
        <p:spPr>
          <a:xfrm>
            <a:off x="1524000" y="3666813"/>
            <a:ext cx="9144000" cy="1473506"/>
          </a:xfrm>
        </p:spPr>
        <p:txBody>
          <a:bodyPr>
            <a:normAutofit/>
          </a:bodyPr>
          <a:lstStyle/>
          <a:p>
            <a:r>
              <a:rPr lang="en-US" sz="2400" dirty="0"/>
              <a:t>Jay H. Shore, M.D., M.P.H.</a:t>
            </a:r>
          </a:p>
          <a:p>
            <a:r>
              <a:rPr lang="en-US" sz="2400" dirty="0"/>
              <a:t>Mental Health Technology Transfer Center (MHTTC) Webinar</a:t>
            </a:r>
          </a:p>
          <a:p>
            <a:r>
              <a:rPr lang="en-US" sz="2000" dirty="0"/>
              <a:t>August 28, 2019</a:t>
            </a:r>
          </a:p>
        </p:txBody>
      </p:sp>
      <p:pic>
        <p:nvPicPr>
          <p:cNvPr id="5" name="Picture Placeholder 4" descr="Mountain Plains Mental Health Technology Transfer Center (MHTTC) logo ">
            <a:extLst>
              <a:ext uri="{FF2B5EF4-FFF2-40B4-BE49-F238E27FC236}">
                <a16:creationId xmlns:a16="http://schemas.microsoft.com/office/drawing/2014/main" id="{B70D9859-A6F8-40C9-8C86-58341D95F19F}"/>
              </a:ext>
            </a:extLst>
          </p:cNvPr>
          <p:cNvPicPr>
            <a:picLocks noGrp="1" noChangeAspect="1"/>
          </p:cNvPicPr>
          <p:nvPr>
            <p:ph type="pic" sz="quarter" idx="10"/>
          </p:nvPr>
        </p:nvPicPr>
        <p:blipFill>
          <a:blip r:embed="rId4"/>
          <a:stretch>
            <a:fillRect/>
          </a:stretch>
        </p:blipFill>
        <p:spPr>
          <a:xfrm>
            <a:off x="3051093" y="420617"/>
            <a:ext cx="6089814" cy="914400"/>
          </a:xfrm>
        </p:spPr>
      </p:pic>
      <p:pic>
        <p:nvPicPr>
          <p:cNvPr id="7" name="Picture Placeholder 6" descr="MHTTC stacked color bars"/>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13737" b="13737"/>
          <a:stretch>
            <a:fillRect/>
          </a:stretch>
        </p:blipFill>
        <p:spPr>
          <a:xfrm>
            <a:off x="6835143" y="5140318"/>
            <a:ext cx="5356857" cy="1942533"/>
          </a:xfrm>
        </p:spPr>
      </p:pic>
      <p:pic>
        <p:nvPicPr>
          <p:cNvPr id="4" name="Picture 3" descr="Substance Abuse and Mental Health Services Administration (SAMHSA) logo">
            <a:extLst>
              <a:ext uri="{FF2B5EF4-FFF2-40B4-BE49-F238E27FC236}">
                <a16:creationId xmlns:a16="http://schemas.microsoft.com/office/drawing/2014/main" id="{13243BD0-FA9D-3E42-AD2A-F0EA8E8DB65F}"/>
              </a:ext>
            </a:extLst>
          </p:cNvPr>
          <p:cNvPicPr>
            <a:picLocks noChangeAspect="1"/>
          </p:cNvPicPr>
          <p:nvPr/>
        </p:nvPicPr>
        <p:blipFill>
          <a:blip r:embed="rId6"/>
          <a:stretch>
            <a:fillRect/>
          </a:stretch>
        </p:blipFill>
        <p:spPr>
          <a:xfrm>
            <a:off x="1122946" y="5140318"/>
            <a:ext cx="3344778" cy="1321187"/>
          </a:xfrm>
          <a:prstGeom prst="rect">
            <a:avLst/>
          </a:prstGeom>
        </p:spPr>
      </p:pic>
    </p:spTree>
    <p:custDataLst>
      <p:tags r:id="rId1"/>
    </p:custDataLst>
    <p:extLst>
      <p:ext uri="{BB962C8B-B14F-4D97-AF65-F5344CB8AC3E}">
        <p14:creationId xmlns:p14="http://schemas.microsoft.com/office/powerpoint/2010/main" val="3907999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ess board with normal black pieces, but the white pieces are pieces of grain "/>
          <p:cNvPicPr>
            <a:picLocks noChangeAspect="1"/>
          </p:cNvPicPr>
          <p:nvPr/>
        </p:nvPicPr>
        <p:blipFill>
          <a:blip r:embed="rId2"/>
          <a:stretch>
            <a:fillRect/>
          </a:stretch>
        </p:blipFill>
        <p:spPr>
          <a:xfrm>
            <a:off x="1606346" y="563880"/>
            <a:ext cx="9031174" cy="4955857"/>
          </a:xfrm>
          <a:prstGeom prst="rect">
            <a:avLst/>
          </a:prstGeom>
        </p:spPr>
      </p:pic>
      <p:pic>
        <p:nvPicPr>
          <p:cNvPr id="4" name="Picture Placeholder 12" descr="MHTTC stacked bars ">
            <a:extLst>
              <a:ext uri="{FF2B5EF4-FFF2-40B4-BE49-F238E27FC236}">
                <a16:creationId xmlns:a16="http://schemas.microsoft.com/office/drawing/2014/main" id="{86747514-5E69-BD4C-B7DC-BFD827A3A2F6}"/>
              </a:ext>
              <a:ext uri="{C183D7F6-B498-43B3-948B-1728B52AA6E4}">
                <adec:decorative xmlns:adec="http://schemas.microsoft.com/office/drawing/2017/decorative" xmlns="" val="0"/>
              </a:ext>
            </a:extLst>
          </p:cNvPr>
          <p:cNvPicPr>
            <a:picLocks noChangeAspect="1"/>
          </p:cNvPicPr>
          <p:nvPr/>
        </p:nvPicPr>
        <p:blipFill>
          <a:blip r:embed="rId3"/>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268271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 of Moore's law- the empirical regularity that the number oof transistoors on integrated circuits doubles approx. every two years &#10;&#10;this advancement is important as other aspects of technological progress-such as processing speed or the price of electronic products- are linked to Moore's law"/>
          <p:cNvPicPr>
            <a:picLocks noChangeAspect="1"/>
          </p:cNvPicPr>
          <p:nvPr/>
        </p:nvPicPr>
        <p:blipFill>
          <a:blip r:embed="rId2"/>
          <a:stretch>
            <a:fillRect/>
          </a:stretch>
        </p:blipFill>
        <p:spPr>
          <a:xfrm>
            <a:off x="453190" y="561392"/>
            <a:ext cx="7940040" cy="5735216"/>
          </a:xfrm>
          <a:prstGeom prst="rect">
            <a:avLst/>
          </a:prstGeom>
        </p:spPr>
      </p:pic>
      <p:pic>
        <p:nvPicPr>
          <p:cNvPr id="4" name="Picture Placeholder 12" descr="MHTTC stacked bars ">
            <a:extLst>
              <a:ext uri="{FF2B5EF4-FFF2-40B4-BE49-F238E27FC236}">
                <a16:creationId xmlns:a16="http://schemas.microsoft.com/office/drawing/2014/main" id="{5AFB43EB-21EF-D441-90B4-FC52AEC58485}"/>
              </a:ext>
              <a:ext uri="{C183D7F6-B498-43B3-948B-1728B52AA6E4}">
                <adec:decorative xmlns:adec="http://schemas.microsoft.com/office/drawing/2017/decorative" xmlns="" val="0"/>
              </a:ext>
            </a:extLst>
          </p:cNvPr>
          <p:cNvPicPr>
            <a:picLocks noChangeAspect="1"/>
          </p:cNvPicPr>
          <p:nvPr/>
        </p:nvPicPr>
        <p:blipFill>
          <a:blip r:embed="rId3"/>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542492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tellite image of hurricane ">
            <a:extLst>
              <a:ext uri="{FF2B5EF4-FFF2-40B4-BE49-F238E27FC236}">
                <a16:creationId xmlns:a16="http://schemas.microsoft.com/office/drawing/2014/main" id="{2D26C070-671D-1544-8798-3A1CBC23BE89}"/>
              </a:ext>
            </a:extLst>
          </p:cNvPr>
          <p:cNvPicPr>
            <a:picLocks noChangeAspect="1"/>
          </p:cNvPicPr>
          <p:nvPr/>
        </p:nvPicPr>
        <p:blipFill>
          <a:blip r:embed="rId2"/>
          <a:stretch>
            <a:fillRect/>
          </a:stretch>
        </p:blipFill>
        <p:spPr>
          <a:xfrm>
            <a:off x="505492" y="219595"/>
            <a:ext cx="8203878" cy="5459309"/>
          </a:xfrm>
          <a:prstGeom prst="rect">
            <a:avLst/>
          </a:prstGeom>
        </p:spPr>
      </p:pic>
      <p:pic>
        <p:nvPicPr>
          <p:cNvPr id="3" name="Picture Placeholder 12" descr="MHTTC stacked bars ">
            <a:extLst>
              <a:ext uri="{FF2B5EF4-FFF2-40B4-BE49-F238E27FC236}">
                <a16:creationId xmlns:a16="http://schemas.microsoft.com/office/drawing/2014/main" id="{662A2B46-339A-E243-AAA7-701FA759BF83}"/>
              </a:ext>
              <a:ext uri="{C183D7F6-B498-43B3-948B-1728B52AA6E4}">
                <adec:decorative xmlns:adec="http://schemas.microsoft.com/office/drawing/2017/decorative" xmlns="" val="0"/>
              </a:ext>
            </a:extLst>
          </p:cNvPr>
          <p:cNvPicPr>
            <a:picLocks noChangeAspect="1"/>
          </p:cNvPicPr>
          <p:nvPr/>
        </p:nvPicPr>
        <p:blipFill>
          <a:blip r:embed="rId3"/>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1971719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45733" y="2876109"/>
            <a:ext cx="4130841" cy="707886"/>
          </a:xfrm>
          <a:prstGeom prst="rect">
            <a:avLst/>
          </a:prstGeom>
          <a:noFill/>
        </p:spPr>
        <p:txBody>
          <a:bodyPr wrap="square">
            <a:spAutoFit/>
          </a:bodyPr>
          <a:lstStyle>
            <a:lvl1pPr eaLnBrk="0" hangingPunct="0">
              <a:defRPr sz="1200">
                <a:solidFill>
                  <a:schemeClr val="bg1"/>
                </a:solidFill>
                <a:latin typeface="Tw Cen MT" charset="0"/>
                <a:ea typeface="ＭＳ Ｐゴシック" charset="0"/>
                <a:cs typeface="Arial" charset="0"/>
              </a:defRPr>
            </a:lvl1pPr>
            <a:lvl2pPr marL="742950" indent="-285750" eaLnBrk="0" hangingPunct="0">
              <a:defRPr sz="1200">
                <a:solidFill>
                  <a:schemeClr val="bg1"/>
                </a:solidFill>
                <a:latin typeface="Tw Cen MT" charset="0"/>
                <a:ea typeface="Arial" charset="0"/>
                <a:cs typeface="Arial" charset="0"/>
              </a:defRPr>
            </a:lvl2pPr>
            <a:lvl3pPr marL="1143000" indent="-228600" eaLnBrk="0" hangingPunct="0">
              <a:defRPr sz="1200">
                <a:solidFill>
                  <a:schemeClr val="bg1"/>
                </a:solidFill>
                <a:latin typeface="Tw Cen MT" charset="0"/>
                <a:ea typeface="Arial" charset="0"/>
                <a:cs typeface="Arial" charset="0"/>
              </a:defRPr>
            </a:lvl3pPr>
            <a:lvl4pPr marL="1600200" indent="-228600" eaLnBrk="0" hangingPunct="0">
              <a:defRPr sz="1200">
                <a:solidFill>
                  <a:schemeClr val="bg1"/>
                </a:solidFill>
                <a:latin typeface="Tw Cen MT" charset="0"/>
                <a:ea typeface="Arial" charset="0"/>
                <a:cs typeface="Arial" charset="0"/>
              </a:defRPr>
            </a:lvl4pPr>
            <a:lvl5pPr marL="2057400" indent="-228600" eaLnBrk="0" hangingPunct="0">
              <a:defRPr sz="1200">
                <a:solidFill>
                  <a:schemeClr val="bg1"/>
                </a:solidFill>
                <a:latin typeface="Tw Cen MT" charset="0"/>
                <a:ea typeface="Arial" charset="0"/>
                <a:cs typeface="Arial" charset="0"/>
              </a:defRPr>
            </a:lvl5pPr>
            <a:lvl6pPr marL="2514600" indent="-228600" eaLnBrk="0" fontAlgn="base" hangingPunct="0">
              <a:spcBef>
                <a:spcPct val="0"/>
              </a:spcBef>
              <a:spcAft>
                <a:spcPct val="0"/>
              </a:spcAft>
              <a:defRPr sz="1200">
                <a:solidFill>
                  <a:schemeClr val="bg1"/>
                </a:solidFill>
                <a:latin typeface="Tw Cen MT" charset="0"/>
                <a:ea typeface="Arial" charset="0"/>
                <a:cs typeface="Arial" charset="0"/>
              </a:defRPr>
            </a:lvl6pPr>
            <a:lvl7pPr marL="2971800" indent="-228600" eaLnBrk="0" fontAlgn="base" hangingPunct="0">
              <a:spcBef>
                <a:spcPct val="0"/>
              </a:spcBef>
              <a:spcAft>
                <a:spcPct val="0"/>
              </a:spcAft>
              <a:defRPr sz="1200">
                <a:solidFill>
                  <a:schemeClr val="bg1"/>
                </a:solidFill>
                <a:latin typeface="Tw Cen MT" charset="0"/>
                <a:ea typeface="Arial" charset="0"/>
                <a:cs typeface="Arial" charset="0"/>
              </a:defRPr>
            </a:lvl7pPr>
            <a:lvl8pPr marL="3429000" indent="-228600" eaLnBrk="0" fontAlgn="base" hangingPunct="0">
              <a:spcBef>
                <a:spcPct val="0"/>
              </a:spcBef>
              <a:spcAft>
                <a:spcPct val="0"/>
              </a:spcAft>
              <a:defRPr sz="1200">
                <a:solidFill>
                  <a:schemeClr val="bg1"/>
                </a:solidFill>
                <a:latin typeface="Tw Cen MT" charset="0"/>
                <a:ea typeface="Arial" charset="0"/>
                <a:cs typeface="Arial" charset="0"/>
              </a:defRPr>
            </a:lvl8pPr>
            <a:lvl9pPr marL="3886200" indent="-228600" eaLnBrk="0" fontAlgn="base" hangingPunct="0">
              <a:spcBef>
                <a:spcPct val="0"/>
              </a:spcBef>
              <a:spcAft>
                <a:spcPct val="0"/>
              </a:spcAft>
              <a:defRPr sz="1200">
                <a:solidFill>
                  <a:schemeClr val="bg1"/>
                </a:solidFill>
                <a:latin typeface="Tw Cen MT" charset="0"/>
                <a:ea typeface="Arial" charset="0"/>
                <a:cs typeface="Arial" charset="0"/>
              </a:defRPr>
            </a:lvl9pPr>
          </a:lstStyle>
          <a:p>
            <a:pPr eaLnBrk="1" hangingPunct="1"/>
            <a:r>
              <a:rPr lang="en-US" sz="1600" dirty="0">
                <a:solidFill>
                  <a:schemeClr val="tx1"/>
                </a:solidFill>
                <a:latin typeface="Arial" charset="0"/>
              </a:rPr>
              <a:t>*</a:t>
            </a:r>
            <a:r>
              <a:rPr lang="en-US" dirty="0" err="1">
                <a:solidFill>
                  <a:schemeClr val="tx1"/>
                </a:solidFill>
                <a:latin typeface="Arial" charset="0"/>
              </a:rPr>
              <a:t>Telepsych</a:t>
            </a:r>
            <a:r>
              <a:rPr lang="en-US" dirty="0">
                <a:solidFill>
                  <a:schemeClr val="tx1"/>
                </a:solidFill>
                <a:latin typeface="Arial" charset="0"/>
              </a:rPr>
              <a:t> photos from UNMC Archives, Special Collections Department, McGoogan Library of Medicine, University of Nebraska Medical Center, Omaha, Nebraska </a:t>
            </a:r>
          </a:p>
        </p:txBody>
      </p:sp>
      <p:pic>
        <p:nvPicPr>
          <p:cNvPr id="14339" name="Picture 10" descr="Photo of a group in an auditorium at the University of Nebraska, watching a large projec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4161" y="2681065"/>
            <a:ext cx="5024361" cy="2788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38" name="Picture 6" descr="Photo of a group in an auditorium at the University of Nebraska, watching a large projec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923" y="258385"/>
            <a:ext cx="4012893" cy="1989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descr="Telepsychiatry photo"/>
          <p:cNvPicPr>
            <a:picLocks noChangeAspect="1"/>
          </p:cNvPicPr>
          <p:nvPr/>
        </p:nvPicPr>
        <p:blipFill>
          <a:blip r:embed="rId4"/>
          <a:stretch>
            <a:fillRect/>
          </a:stretch>
        </p:blipFill>
        <p:spPr>
          <a:xfrm>
            <a:off x="293478" y="691522"/>
            <a:ext cx="1892968" cy="2450289"/>
          </a:xfrm>
          <a:prstGeom prst="rect">
            <a:avLst/>
          </a:prstGeom>
        </p:spPr>
      </p:pic>
      <p:pic>
        <p:nvPicPr>
          <p:cNvPr id="7" name="Picture 6" descr="Telepsychiatry photo"/>
          <p:cNvPicPr>
            <a:picLocks noChangeAspect="1"/>
          </p:cNvPicPr>
          <p:nvPr/>
        </p:nvPicPr>
        <p:blipFill>
          <a:blip r:embed="rId5"/>
          <a:stretch>
            <a:fillRect/>
          </a:stretch>
        </p:blipFill>
        <p:spPr>
          <a:xfrm>
            <a:off x="3222170" y="3818243"/>
            <a:ext cx="2873830" cy="2767392"/>
          </a:xfrm>
          <a:prstGeom prst="rect">
            <a:avLst/>
          </a:prstGeom>
        </p:spPr>
      </p:pic>
      <p:pic>
        <p:nvPicPr>
          <p:cNvPr id="14" name="Picture 13" descr="Telepsychiatry photo"/>
          <p:cNvPicPr>
            <a:picLocks noChangeAspect="1"/>
          </p:cNvPicPr>
          <p:nvPr/>
        </p:nvPicPr>
        <p:blipFill>
          <a:blip r:embed="rId6"/>
          <a:stretch>
            <a:fillRect/>
          </a:stretch>
        </p:blipFill>
        <p:spPr>
          <a:xfrm>
            <a:off x="2548146" y="119823"/>
            <a:ext cx="4087405" cy="2765811"/>
          </a:xfrm>
          <a:prstGeom prst="rect">
            <a:avLst/>
          </a:prstGeom>
        </p:spPr>
      </p:pic>
      <p:pic>
        <p:nvPicPr>
          <p:cNvPr id="6" name="Picture 5" descr="Telepsychiatry photo"/>
          <p:cNvPicPr>
            <a:picLocks noChangeAspect="1"/>
          </p:cNvPicPr>
          <p:nvPr/>
        </p:nvPicPr>
        <p:blipFill>
          <a:blip r:embed="rId7"/>
          <a:stretch>
            <a:fillRect/>
          </a:stretch>
        </p:blipFill>
        <p:spPr>
          <a:xfrm>
            <a:off x="140168" y="3459564"/>
            <a:ext cx="2505565" cy="3061631"/>
          </a:xfrm>
          <a:prstGeom prst="rect">
            <a:avLst/>
          </a:prstGeom>
        </p:spPr>
      </p:pic>
      <p:pic>
        <p:nvPicPr>
          <p:cNvPr id="9" name="Picture Placeholder 12" descr="MHTTC stacked bars ">
            <a:extLst>
              <a:ext uri="{FF2B5EF4-FFF2-40B4-BE49-F238E27FC236}">
                <a16:creationId xmlns:a16="http://schemas.microsoft.com/office/drawing/2014/main" id="{CADDF773-AA7C-8A4C-96DE-4D93F424115B}"/>
              </a:ext>
              <a:ext uri="{C183D7F6-B498-43B3-948B-1728B52AA6E4}">
                <adec:decorative xmlns:adec="http://schemas.microsoft.com/office/drawing/2017/decorative" xmlns="" val="0"/>
              </a:ext>
            </a:extLst>
          </p:cNvPr>
          <p:cNvPicPr>
            <a:picLocks noChangeAspect="1"/>
          </p:cNvPicPr>
          <p:nvPr/>
        </p:nvPicPr>
        <p:blipFill>
          <a:blip r:embed="rId8"/>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941069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cap="small" dirty="0">
                <a:latin typeface="Arial" panose="020B0604020202020204" pitchFamily="34" charset="0"/>
                <a:cs typeface="Arial" panose="020B0604020202020204" pitchFamily="34" charset="0"/>
              </a:rPr>
              <a:t>Psychiatric Practice </a:t>
            </a:r>
          </a:p>
        </p:txBody>
      </p:sp>
      <p:sp>
        <p:nvSpPr>
          <p:cNvPr id="8" name="Right Arrow 7" descr="timeline"/>
          <p:cNvSpPr/>
          <p:nvPr/>
        </p:nvSpPr>
        <p:spPr>
          <a:xfrm>
            <a:off x="1521247" y="3056709"/>
            <a:ext cx="9603275" cy="47897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50359" y="3108744"/>
            <a:ext cx="1097280" cy="369332"/>
          </a:xfrm>
          <a:prstGeom prst="rect">
            <a:avLst/>
          </a:prstGeom>
          <a:noFill/>
        </p:spPr>
        <p:txBody>
          <a:bodyPr wrap="square" rtlCol="0">
            <a:spAutoFit/>
          </a:bodyPr>
          <a:lstStyle/>
          <a:p>
            <a:r>
              <a:rPr lang="en-US" b="1" dirty="0"/>
              <a:t>1990</a:t>
            </a:r>
          </a:p>
        </p:txBody>
      </p:sp>
      <p:sp>
        <p:nvSpPr>
          <p:cNvPr id="12" name="TextBox 11"/>
          <p:cNvSpPr txBox="1"/>
          <p:nvPr/>
        </p:nvSpPr>
        <p:spPr>
          <a:xfrm>
            <a:off x="2966204" y="3107959"/>
            <a:ext cx="1097280" cy="369332"/>
          </a:xfrm>
          <a:prstGeom prst="rect">
            <a:avLst/>
          </a:prstGeom>
          <a:noFill/>
        </p:spPr>
        <p:txBody>
          <a:bodyPr wrap="square" rtlCol="0">
            <a:spAutoFit/>
          </a:bodyPr>
          <a:lstStyle/>
          <a:p>
            <a:r>
              <a:rPr lang="en-US" b="1" dirty="0"/>
              <a:t>2000</a:t>
            </a:r>
          </a:p>
        </p:txBody>
      </p:sp>
      <p:sp>
        <p:nvSpPr>
          <p:cNvPr id="10" name="TextBox 9"/>
          <p:cNvSpPr txBox="1"/>
          <p:nvPr/>
        </p:nvSpPr>
        <p:spPr>
          <a:xfrm>
            <a:off x="8818092" y="3107959"/>
            <a:ext cx="1097280" cy="369332"/>
          </a:xfrm>
          <a:prstGeom prst="rect">
            <a:avLst/>
          </a:prstGeom>
          <a:noFill/>
        </p:spPr>
        <p:txBody>
          <a:bodyPr wrap="square" rtlCol="0">
            <a:spAutoFit/>
          </a:bodyPr>
          <a:lstStyle/>
          <a:p>
            <a:r>
              <a:rPr lang="en-US" b="1" dirty="0"/>
              <a:t>2010</a:t>
            </a:r>
          </a:p>
        </p:txBody>
      </p:sp>
      <p:sp>
        <p:nvSpPr>
          <p:cNvPr id="11" name="TextBox 10"/>
          <p:cNvSpPr txBox="1"/>
          <p:nvPr/>
        </p:nvSpPr>
        <p:spPr>
          <a:xfrm>
            <a:off x="10139113" y="3107959"/>
            <a:ext cx="1097280" cy="369332"/>
          </a:xfrm>
          <a:prstGeom prst="rect">
            <a:avLst/>
          </a:prstGeom>
          <a:noFill/>
        </p:spPr>
        <p:txBody>
          <a:bodyPr wrap="square" rtlCol="0">
            <a:spAutoFit/>
          </a:bodyPr>
          <a:lstStyle/>
          <a:p>
            <a:r>
              <a:rPr lang="en-US" b="1" dirty="0"/>
              <a:t>2020</a:t>
            </a:r>
          </a:p>
        </p:txBody>
      </p:sp>
      <p:sp>
        <p:nvSpPr>
          <p:cNvPr id="21" name="TextBox 20" descr="telephone "/>
          <p:cNvSpPr txBox="1"/>
          <p:nvPr/>
        </p:nvSpPr>
        <p:spPr>
          <a:xfrm>
            <a:off x="240240" y="2393668"/>
            <a:ext cx="1509966" cy="369332"/>
          </a:xfrm>
          <a:prstGeom prst="rect">
            <a:avLst/>
          </a:prstGeom>
          <a:noFill/>
        </p:spPr>
        <p:txBody>
          <a:bodyPr wrap="square" rtlCol="0">
            <a:spAutoFit/>
          </a:bodyPr>
          <a:lstStyle/>
          <a:p>
            <a:r>
              <a:rPr lang="en-US" b="1" dirty="0"/>
              <a:t>telephone</a:t>
            </a:r>
          </a:p>
        </p:txBody>
      </p:sp>
      <p:cxnSp>
        <p:nvCxnSpPr>
          <p:cNvPr id="15" name="Straight Connector 14">
            <a:extLst>
              <a:ext uri="{C183D7F6-B498-43B3-948B-1728B52AA6E4}">
                <adec:decorative xmlns:adec="http://schemas.microsoft.com/office/drawing/2017/decorative" xmlns="" val="1"/>
              </a:ext>
            </a:extLst>
          </p:cNvPr>
          <p:cNvCxnSpPr/>
          <p:nvPr/>
        </p:nvCxnSpPr>
        <p:spPr>
          <a:xfrm flipV="1">
            <a:off x="2865220" y="2578334"/>
            <a:ext cx="8708" cy="59889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6" name="TextBox 15" descr="email"/>
          <p:cNvSpPr txBox="1"/>
          <p:nvPr/>
        </p:nvSpPr>
        <p:spPr>
          <a:xfrm>
            <a:off x="2528459" y="2214670"/>
            <a:ext cx="875489" cy="369332"/>
          </a:xfrm>
          <a:prstGeom prst="rect">
            <a:avLst/>
          </a:prstGeom>
          <a:noFill/>
        </p:spPr>
        <p:txBody>
          <a:bodyPr wrap="square" rtlCol="0">
            <a:spAutoFit/>
          </a:bodyPr>
          <a:lstStyle/>
          <a:p>
            <a:r>
              <a:rPr lang="en-US" b="1" dirty="0"/>
              <a:t>email</a:t>
            </a:r>
          </a:p>
        </p:txBody>
      </p:sp>
      <p:cxnSp>
        <p:nvCxnSpPr>
          <p:cNvPr id="23" name="Straight Connector 22">
            <a:extLst>
              <a:ext uri="{C183D7F6-B498-43B3-948B-1728B52AA6E4}">
                <adec:decorative xmlns:adec="http://schemas.microsoft.com/office/drawing/2017/decorative" xmlns="" val="1"/>
              </a:ext>
            </a:extLst>
          </p:cNvPr>
          <p:cNvCxnSpPr/>
          <p:nvPr/>
        </p:nvCxnSpPr>
        <p:spPr>
          <a:xfrm flipV="1">
            <a:off x="3964393" y="2820356"/>
            <a:ext cx="8708" cy="343432"/>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8" name="TextBox 17" descr="web"/>
          <p:cNvSpPr txBox="1"/>
          <p:nvPr/>
        </p:nvSpPr>
        <p:spPr>
          <a:xfrm>
            <a:off x="3649928" y="2460082"/>
            <a:ext cx="875489" cy="369332"/>
          </a:xfrm>
          <a:prstGeom prst="rect">
            <a:avLst/>
          </a:prstGeom>
          <a:noFill/>
        </p:spPr>
        <p:txBody>
          <a:bodyPr wrap="square" rtlCol="0">
            <a:spAutoFit/>
          </a:bodyPr>
          <a:lstStyle/>
          <a:p>
            <a:r>
              <a:rPr lang="en-US" b="1" dirty="0"/>
              <a:t>web</a:t>
            </a:r>
          </a:p>
        </p:txBody>
      </p:sp>
      <p:cxnSp>
        <p:nvCxnSpPr>
          <p:cNvPr id="26" name="Straight Connector 25">
            <a:extLst>
              <a:ext uri="{C183D7F6-B498-43B3-948B-1728B52AA6E4}">
                <adec:decorative xmlns:adec="http://schemas.microsoft.com/office/drawing/2017/decorative" xmlns="" val="1"/>
              </a:ext>
            </a:extLst>
          </p:cNvPr>
          <p:cNvCxnSpPr/>
          <p:nvPr/>
        </p:nvCxnSpPr>
        <p:spPr>
          <a:xfrm flipV="1">
            <a:off x="5715755" y="2308345"/>
            <a:ext cx="10536" cy="849715"/>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0" name="TextBox 19" descr="videoconferencing"/>
          <p:cNvSpPr txBox="1"/>
          <p:nvPr/>
        </p:nvSpPr>
        <p:spPr>
          <a:xfrm>
            <a:off x="4612474" y="1971655"/>
            <a:ext cx="2227634" cy="369332"/>
          </a:xfrm>
          <a:prstGeom prst="rect">
            <a:avLst/>
          </a:prstGeom>
          <a:noFill/>
        </p:spPr>
        <p:txBody>
          <a:bodyPr wrap="square" rtlCol="0">
            <a:spAutoFit/>
          </a:bodyPr>
          <a:lstStyle/>
          <a:p>
            <a:r>
              <a:rPr lang="en-US" b="1" dirty="0"/>
              <a:t>videoconferencing</a:t>
            </a:r>
          </a:p>
        </p:txBody>
      </p:sp>
      <p:cxnSp>
        <p:nvCxnSpPr>
          <p:cNvPr id="29" name="Straight Connector 28">
            <a:extLst>
              <a:ext uri="{C183D7F6-B498-43B3-948B-1728B52AA6E4}">
                <adec:decorative xmlns:adec="http://schemas.microsoft.com/office/drawing/2017/decorative" xmlns="" val="1"/>
              </a:ext>
            </a:extLst>
          </p:cNvPr>
          <p:cNvCxnSpPr/>
          <p:nvPr/>
        </p:nvCxnSpPr>
        <p:spPr>
          <a:xfrm flipH="1" flipV="1">
            <a:off x="6498077" y="2733202"/>
            <a:ext cx="5638" cy="424858"/>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7" name="TextBox 16" descr="mobile"/>
          <p:cNvSpPr txBox="1"/>
          <p:nvPr/>
        </p:nvSpPr>
        <p:spPr>
          <a:xfrm>
            <a:off x="6058311" y="2363870"/>
            <a:ext cx="1007875" cy="369332"/>
          </a:xfrm>
          <a:prstGeom prst="rect">
            <a:avLst/>
          </a:prstGeom>
          <a:noFill/>
        </p:spPr>
        <p:txBody>
          <a:bodyPr wrap="square" rtlCol="0">
            <a:spAutoFit/>
          </a:bodyPr>
          <a:lstStyle/>
          <a:p>
            <a:r>
              <a:rPr lang="en-US" b="1" dirty="0"/>
              <a:t>mobile</a:t>
            </a:r>
          </a:p>
        </p:txBody>
      </p:sp>
      <p:cxnSp>
        <p:nvCxnSpPr>
          <p:cNvPr id="33" name="Straight Connector 32">
            <a:extLst>
              <a:ext uri="{C183D7F6-B498-43B3-948B-1728B52AA6E4}">
                <adec:decorative xmlns:adec="http://schemas.microsoft.com/office/drawing/2017/decorative" xmlns="" val="1"/>
              </a:ext>
            </a:extLst>
          </p:cNvPr>
          <p:cNvCxnSpPr/>
          <p:nvPr/>
        </p:nvCxnSpPr>
        <p:spPr>
          <a:xfrm flipH="1" flipV="1">
            <a:off x="7937770" y="2682396"/>
            <a:ext cx="1041" cy="482553"/>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9" name="TextBox 18" descr="EHR"/>
          <p:cNvSpPr txBox="1"/>
          <p:nvPr/>
        </p:nvSpPr>
        <p:spPr>
          <a:xfrm>
            <a:off x="7594379" y="2232786"/>
            <a:ext cx="875489" cy="369332"/>
          </a:xfrm>
          <a:prstGeom prst="rect">
            <a:avLst/>
          </a:prstGeom>
          <a:noFill/>
        </p:spPr>
        <p:txBody>
          <a:bodyPr wrap="square" rtlCol="0">
            <a:spAutoFit/>
          </a:bodyPr>
          <a:lstStyle/>
          <a:p>
            <a:r>
              <a:rPr lang="en-US" b="1" dirty="0"/>
              <a:t>EHR</a:t>
            </a:r>
          </a:p>
        </p:txBody>
      </p:sp>
      <p:cxnSp>
        <p:nvCxnSpPr>
          <p:cNvPr id="36" name="Straight Connector 35">
            <a:extLst>
              <a:ext uri="{C183D7F6-B498-43B3-948B-1728B52AA6E4}">
                <adec:decorative xmlns:adec="http://schemas.microsoft.com/office/drawing/2017/decorative" xmlns="" val="1"/>
              </a:ext>
            </a:extLst>
          </p:cNvPr>
          <p:cNvCxnSpPr/>
          <p:nvPr/>
        </p:nvCxnSpPr>
        <p:spPr>
          <a:xfrm flipV="1">
            <a:off x="9868931" y="2555827"/>
            <a:ext cx="8708" cy="59889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2" name="TextBox 21" descr="web-based videoconferencing "/>
          <p:cNvSpPr txBox="1"/>
          <p:nvPr/>
        </p:nvSpPr>
        <p:spPr>
          <a:xfrm>
            <a:off x="8983702" y="1905004"/>
            <a:ext cx="2555040" cy="646331"/>
          </a:xfrm>
          <a:prstGeom prst="rect">
            <a:avLst/>
          </a:prstGeom>
          <a:noFill/>
        </p:spPr>
        <p:txBody>
          <a:bodyPr wrap="square" rtlCol="0">
            <a:spAutoFit/>
          </a:bodyPr>
          <a:lstStyle/>
          <a:p>
            <a:r>
              <a:rPr lang="en-US" b="1" dirty="0"/>
              <a:t>web-based videoconferencing</a:t>
            </a:r>
          </a:p>
        </p:txBody>
      </p:sp>
      <p:sp>
        <p:nvSpPr>
          <p:cNvPr id="37" name="Rectangle 36" descr="in person &#10;telephone "/>
          <p:cNvSpPr/>
          <p:nvPr/>
        </p:nvSpPr>
        <p:spPr>
          <a:xfrm>
            <a:off x="1550359" y="3546963"/>
            <a:ext cx="1681858" cy="66447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latin typeface="Arial"/>
                <a:cs typeface="Arial"/>
              </a:rPr>
              <a:t>In-person </a:t>
            </a:r>
          </a:p>
          <a:p>
            <a:pPr marL="285750" indent="-285750">
              <a:buFont typeface="Arial" panose="020B0604020202020204" pitchFamily="34" charset="0"/>
              <a:buChar char="•"/>
            </a:pPr>
            <a:r>
              <a:rPr lang="en-US" dirty="0">
                <a:solidFill>
                  <a:schemeClr val="tx1"/>
                </a:solidFill>
                <a:latin typeface="Arial"/>
                <a:cs typeface="Arial"/>
              </a:rPr>
              <a:t>Telephone</a:t>
            </a:r>
            <a:endParaRPr lang="en-US" dirty="0"/>
          </a:p>
        </p:txBody>
      </p:sp>
      <p:sp>
        <p:nvSpPr>
          <p:cNvPr id="38" name="Rectangle 37" descr="vifeo-conferencing &#10;email &#10;mobile- text and phone &#10;EHR &#10;web &#10;social networking "/>
          <p:cNvSpPr/>
          <p:nvPr/>
        </p:nvSpPr>
        <p:spPr>
          <a:xfrm>
            <a:off x="5878168" y="3570069"/>
            <a:ext cx="2939924" cy="1591095"/>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latin typeface="Arial"/>
                <a:cs typeface="Arial"/>
              </a:rPr>
              <a:t>Videoconferencing</a:t>
            </a:r>
          </a:p>
          <a:p>
            <a:pPr marL="285750" indent="-285750">
              <a:buFont typeface="Arial" panose="020B0604020202020204" pitchFamily="34" charset="0"/>
              <a:buChar char="•"/>
            </a:pPr>
            <a:r>
              <a:rPr lang="en-US" dirty="0">
                <a:solidFill>
                  <a:schemeClr val="tx1"/>
                </a:solidFill>
                <a:latin typeface="Arial"/>
                <a:cs typeface="Arial"/>
              </a:rPr>
              <a:t>Email</a:t>
            </a:r>
          </a:p>
          <a:p>
            <a:pPr marL="285750" indent="-285750">
              <a:buFont typeface="Arial" panose="020B0604020202020204" pitchFamily="34" charset="0"/>
              <a:buChar char="•"/>
            </a:pPr>
            <a:r>
              <a:rPr lang="en-US" dirty="0">
                <a:solidFill>
                  <a:schemeClr val="tx1"/>
                </a:solidFill>
                <a:latin typeface="Arial"/>
                <a:cs typeface="Arial"/>
              </a:rPr>
              <a:t>Mobile (text and phone)</a:t>
            </a:r>
          </a:p>
          <a:p>
            <a:pPr marL="285750" indent="-285750">
              <a:buFont typeface="Arial" panose="020B0604020202020204" pitchFamily="34" charset="0"/>
              <a:buChar char="•"/>
            </a:pPr>
            <a:r>
              <a:rPr lang="en-US" dirty="0">
                <a:solidFill>
                  <a:schemeClr val="tx1"/>
                </a:solidFill>
                <a:latin typeface="Arial"/>
                <a:cs typeface="Arial"/>
              </a:rPr>
              <a:t>EHR (patient portals)</a:t>
            </a:r>
          </a:p>
          <a:p>
            <a:pPr marL="285750" indent="-285750">
              <a:buFont typeface="Arial" panose="020B0604020202020204" pitchFamily="34" charset="0"/>
              <a:buChar char="•"/>
            </a:pPr>
            <a:r>
              <a:rPr lang="en-US" dirty="0">
                <a:solidFill>
                  <a:schemeClr val="tx1"/>
                </a:solidFill>
                <a:latin typeface="Arial"/>
                <a:cs typeface="Arial"/>
              </a:rPr>
              <a:t>Web</a:t>
            </a:r>
          </a:p>
          <a:p>
            <a:pPr marL="285750" indent="-285750">
              <a:buFont typeface="Arial" panose="020B0604020202020204" pitchFamily="34" charset="0"/>
              <a:buChar char="•"/>
            </a:pPr>
            <a:r>
              <a:rPr lang="en-US" dirty="0">
                <a:solidFill>
                  <a:schemeClr val="tx1"/>
                </a:solidFill>
                <a:latin typeface="Arial"/>
                <a:cs typeface="Arial"/>
              </a:rPr>
              <a:t>Social Networking</a:t>
            </a:r>
          </a:p>
        </p:txBody>
      </p:sp>
      <p:sp>
        <p:nvSpPr>
          <p:cNvPr id="39" name="Rectangle 38" descr="AI &#10;Robotic &#10;metrics/data mining &#10;virtual reality "/>
          <p:cNvSpPr/>
          <p:nvPr/>
        </p:nvSpPr>
        <p:spPr>
          <a:xfrm>
            <a:off x="9600908" y="3586931"/>
            <a:ext cx="2464027" cy="1306285"/>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latin typeface="Arial"/>
                <a:cs typeface="Arial"/>
              </a:rPr>
              <a:t>AI</a:t>
            </a:r>
          </a:p>
          <a:p>
            <a:pPr marL="285750" indent="-285750">
              <a:buFont typeface="Arial" panose="020B0604020202020204" pitchFamily="34" charset="0"/>
              <a:buChar char="•"/>
            </a:pPr>
            <a:r>
              <a:rPr lang="en-US" dirty="0">
                <a:solidFill>
                  <a:schemeClr val="tx1"/>
                </a:solidFill>
                <a:latin typeface="Arial"/>
                <a:cs typeface="Arial"/>
              </a:rPr>
              <a:t>Robotic</a:t>
            </a:r>
          </a:p>
          <a:p>
            <a:pPr marL="285750" indent="-285750">
              <a:buFont typeface="Arial" panose="020B0604020202020204" pitchFamily="34" charset="0"/>
              <a:buChar char="•"/>
            </a:pPr>
            <a:r>
              <a:rPr lang="en-US" dirty="0">
                <a:solidFill>
                  <a:schemeClr val="tx1"/>
                </a:solidFill>
                <a:latin typeface="Arial"/>
                <a:cs typeface="Arial"/>
              </a:rPr>
              <a:t>Metrics/data mining</a:t>
            </a:r>
          </a:p>
          <a:p>
            <a:pPr marL="285750" indent="-285750">
              <a:buFont typeface="Arial" panose="020B0604020202020204" pitchFamily="34" charset="0"/>
              <a:buChar char="•"/>
            </a:pPr>
            <a:r>
              <a:rPr lang="en-US" dirty="0">
                <a:solidFill>
                  <a:schemeClr val="tx1"/>
                </a:solidFill>
                <a:latin typeface="Arial"/>
                <a:cs typeface="Arial"/>
              </a:rPr>
              <a:t>APPS</a:t>
            </a:r>
          </a:p>
          <a:p>
            <a:pPr marL="285750" indent="-285750">
              <a:buFont typeface="Arial" panose="020B0604020202020204" pitchFamily="34" charset="0"/>
              <a:buChar char="•"/>
            </a:pPr>
            <a:r>
              <a:rPr lang="en-US" dirty="0">
                <a:solidFill>
                  <a:schemeClr val="tx1"/>
                </a:solidFill>
                <a:latin typeface="Arial"/>
                <a:cs typeface="Arial"/>
              </a:rPr>
              <a:t>Virtual Reality </a:t>
            </a:r>
          </a:p>
        </p:txBody>
      </p:sp>
      <p:sp>
        <p:nvSpPr>
          <p:cNvPr id="27" name="Rectangle 26" descr="models attempt to replicate current in-person care at a distance "/>
          <p:cNvSpPr/>
          <p:nvPr/>
        </p:nvSpPr>
        <p:spPr>
          <a:xfrm>
            <a:off x="1933049" y="4463965"/>
            <a:ext cx="3782706" cy="66447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dirty="0">
                <a:solidFill>
                  <a:schemeClr val="tx1"/>
                </a:solidFill>
              </a:rPr>
              <a:t>Models attempt to replicate current in-person care at a distance</a:t>
            </a:r>
          </a:p>
        </p:txBody>
      </p:sp>
      <p:sp>
        <p:nvSpPr>
          <p:cNvPr id="30" name="Rectangle 29" descr="improved care through enhanced models across different modalities- 24/7, mobile, asynchronous, and coordinated"/>
          <p:cNvSpPr/>
          <p:nvPr/>
        </p:nvSpPr>
        <p:spPr>
          <a:xfrm>
            <a:off x="4824859" y="5362653"/>
            <a:ext cx="5539039" cy="66447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dirty="0">
                <a:solidFill>
                  <a:schemeClr val="tx1"/>
                </a:solidFill>
              </a:rPr>
              <a:t>Improved care through enhanced models across different modalities-24/7, mobile, asynchronous and coordinated. </a:t>
            </a:r>
          </a:p>
        </p:txBody>
      </p:sp>
      <p:pic>
        <p:nvPicPr>
          <p:cNvPr id="28" name="Picture Placeholder 12" descr="MHTTC stacked bars ">
            <a:extLst>
              <a:ext uri="{FF2B5EF4-FFF2-40B4-BE49-F238E27FC236}">
                <a16:creationId xmlns:a16="http://schemas.microsoft.com/office/drawing/2014/main" id="{2DD910E2-63D8-D944-B1AE-1CC891B8ED82}"/>
              </a:ext>
              <a:ext uri="{C183D7F6-B498-43B3-948B-1728B52AA6E4}">
                <adec:decorative xmlns:adec="http://schemas.microsoft.com/office/drawing/2017/decorative" xmlns="" val="0"/>
              </a:ext>
            </a:extLst>
          </p:cNvPr>
          <p:cNvPicPr>
            <a:picLocks noChangeAspect="1"/>
          </p:cNvPicPr>
          <p:nvPr/>
        </p:nvPicPr>
        <p:blipFill>
          <a:blip r:embed="rId2"/>
          <a:srcRect t="13941" b="13941"/>
          <a:stretch>
            <a:fillRect/>
          </a:stretch>
        </p:blipFill>
        <p:spPr>
          <a:xfrm>
            <a:off x="9636304" y="6027125"/>
            <a:ext cx="2555696" cy="1014400"/>
          </a:xfrm>
          <a:prstGeom prst="rect">
            <a:avLst/>
          </a:prstGeom>
        </p:spPr>
      </p:pic>
    </p:spTree>
    <p:extLst>
      <p:ext uri="{BB962C8B-B14F-4D97-AF65-F5344CB8AC3E}">
        <p14:creationId xmlns:p14="http://schemas.microsoft.com/office/powerpoint/2010/main" val="1711121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593367"/>
            <a:ext cx="7589411" cy="763600"/>
          </a:xfrm>
        </p:spPr>
        <p:txBody>
          <a:bodyPr>
            <a:normAutofit fontScale="90000"/>
          </a:bodyPr>
          <a:lstStyle/>
          <a:p>
            <a:r>
              <a:rPr lang="en-US" dirty="0">
                <a:latin typeface="Arial" panose="020B0604020202020204" pitchFamily="34" charset="0"/>
                <a:cs typeface="Arial" panose="020B0604020202020204" pitchFamily="34" charset="0"/>
              </a:rPr>
              <a:t>Evidence base for </a:t>
            </a:r>
            <a:r>
              <a:rPr lang="en-US" dirty="0" err="1">
                <a:latin typeface="Arial" panose="020B0604020202020204" pitchFamily="34" charset="0"/>
                <a:cs typeface="Arial" panose="020B0604020202020204" pitchFamily="34" charset="0"/>
              </a:rPr>
              <a:t>Telemental</a:t>
            </a:r>
            <a:r>
              <a:rPr lang="en-US" dirty="0">
                <a:latin typeface="Arial" panose="020B0604020202020204" pitchFamily="34" charset="0"/>
                <a:cs typeface="Arial" panose="020B0604020202020204" pitchFamily="34" charset="0"/>
              </a:rPr>
              <a:t> health</a:t>
            </a:r>
          </a:p>
        </p:txBody>
      </p:sp>
      <p:pic>
        <p:nvPicPr>
          <p:cNvPr id="5" name="Content Placeholder 4" descr="stacks of books with a few open books in the center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081194" y="2042766"/>
            <a:ext cx="6635943" cy="2773073"/>
          </a:xfrm>
          <a:prstGeom prst="rect">
            <a:avLst/>
          </a:prstGeom>
          <a:ln w="9525" cap="flat" cmpd="sng">
            <a:solidFill>
              <a:srgbClr val="FF9900"/>
            </a:solidFill>
            <a:prstDash val="solid"/>
            <a:round/>
            <a:headEnd type="none" w="med" len="med"/>
            <a:tailEnd type="none" w="med" len="med"/>
          </a:ln>
        </p:spPr>
      </p:pic>
      <p:pic>
        <p:nvPicPr>
          <p:cNvPr id="6" name="Picture 4" descr="checklist - excellent to poor with excellent checked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84863" y="593367"/>
            <a:ext cx="3491537" cy="438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12" descr="MHTTC stacked bars ">
            <a:extLst>
              <a:ext uri="{FF2B5EF4-FFF2-40B4-BE49-F238E27FC236}">
                <a16:creationId xmlns:a16="http://schemas.microsoft.com/office/drawing/2014/main" id="{F596347C-1327-7848-9A28-FCBE3CD6E148}"/>
              </a:ext>
              <a:ext uri="{C183D7F6-B498-43B3-948B-1728B52AA6E4}">
                <adec:decorative xmlns:adec="http://schemas.microsoft.com/office/drawing/2017/decorative" xmlns="" val="0"/>
              </a:ext>
            </a:extLst>
          </p:cNvPr>
          <p:cNvPicPr>
            <a:picLocks noChangeAspect="1"/>
          </p:cNvPicPr>
          <p:nvPr/>
        </p:nvPicPr>
        <p:blipFill>
          <a:blip r:embed="rId4"/>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1215004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10" y="288567"/>
            <a:ext cx="12161411" cy="822220"/>
          </a:xfrm>
        </p:spPr>
        <p:txBody>
          <a:bodyPr>
            <a:normAutofit fontScale="90000"/>
          </a:bodyPr>
          <a:lstStyle/>
          <a:p>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Empirical evidence supporting </a:t>
            </a:r>
            <a:r>
              <a:rPr lang="en-US"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telemental</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health</a:t>
            </a:r>
          </a:p>
        </p:txBody>
      </p:sp>
      <p:sp>
        <p:nvSpPr>
          <p:cNvPr id="4" name="TextBox 3">
            <a:extLst>
              <a:ext uri="{FF2B5EF4-FFF2-40B4-BE49-F238E27FC236}">
                <a16:creationId xmlns:a16="http://schemas.microsoft.com/office/drawing/2014/main" id="{4CB0CE0F-3E5B-B342-A2E5-E8B182BA85F6}"/>
              </a:ext>
            </a:extLst>
          </p:cNvPr>
          <p:cNvSpPr txBox="1"/>
          <p:nvPr/>
        </p:nvSpPr>
        <p:spPr>
          <a:xfrm>
            <a:off x="914400" y="1407564"/>
            <a:ext cx="10363200" cy="433965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2-3 decades of studies</a:t>
            </a:r>
          </a:p>
          <a:p>
            <a:r>
              <a:rPr lang="en-US" sz="2000" dirty="0">
                <a:latin typeface="Arial" panose="020B0604020202020204" pitchFamily="34" charset="0"/>
                <a:cs typeface="Arial" panose="020B0604020202020204" pitchFamily="34" charset="0"/>
              </a:rPr>
              <a:t>Began with case reports, feasibility, satisfaction and progressed to controlled trials.</a:t>
            </a:r>
          </a:p>
          <a:p>
            <a:r>
              <a:rPr lang="en-US" sz="2000" dirty="0">
                <a:latin typeface="Arial" panose="020B0604020202020204" pitchFamily="34" charset="0"/>
                <a:cs typeface="Arial" panose="020B0604020202020204" pitchFamily="34" charset="0"/>
              </a:rPr>
              <a:t>An explosion of review articles.</a:t>
            </a:r>
          </a:p>
          <a:p>
            <a:pPr lvl="1"/>
            <a:r>
              <a:rPr lang="en-US" dirty="0" err="1">
                <a:latin typeface="Arial" panose="020B0604020202020204" pitchFamily="34" charset="0"/>
                <a:cs typeface="Arial" panose="020B0604020202020204" pitchFamily="34" charset="0"/>
              </a:rPr>
              <a:t>Hubley</a:t>
            </a:r>
            <a:r>
              <a:rPr lang="en-US" dirty="0">
                <a:latin typeface="Arial" panose="020B0604020202020204" pitchFamily="34" charset="0"/>
                <a:cs typeface="Arial" panose="020B0604020202020204" pitchFamily="34" charset="0"/>
              </a:rPr>
              <a:t>, S., Lynch, S. B., </a:t>
            </a:r>
            <a:r>
              <a:rPr lang="en-US" dirty="0" err="1">
                <a:latin typeface="Arial" panose="020B0604020202020204" pitchFamily="34" charset="0"/>
                <a:cs typeface="Arial" panose="020B0604020202020204" pitchFamily="34" charset="0"/>
              </a:rPr>
              <a:t>Schneck</a:t>
            </a:r>
            <a:r>
              <a:rPr lang="en-US" dirty="0">
                <a:latin typeface="Arial" panose="020B0604020202020204" pitchFamily="34" charset="0"/>
                <a:cs typeface="Arial" panose="020B0604020202020204" pitchFamily="34" charset="0"/>
              </a:rPr>
              <a:t>, C., Thomas, M., &amp; Shore, J. (2016). Review of key telepsychiatry outcomes. </a:t>
            </a:r>
            <a:r>
              <a:rPr lang="en-US" i="1" dirty="0">
                <a:latin typeface="Arial" panose="020B0604020202020204" pitchFamily="34" charset="0"/>
                <a:cs typeface="Arial" panose="020B0604020202020204" pitchFamily="34" charset="0"/>
              </a:rPr>
              <a:t>World journal of psychiatry</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6</a:t>
            </a:r>
            <a:r>
              <a:rPr lang="en-US" dirty="0">
                <a:latin typeface="Arial" panose="020B0604020202020204" pitchFamily="34" charset="0"/>
                <a:cs typeface="Arial" panose="020B0604020202020204" pitchFamily="34" charset="0"/>
              </a:rPr>
              <a:t>(2), 269.</a:t>
            </a:r>
          </a:p>
          <a:p>
            <a:pPr lvl="1"/>
            <a:r>
              <a:rPr lang="en-US" dirty="0" err="1">
                <a:latin typeface="Arial" panose="020B0604020202020204" pitchFamily="34" charset="0"/>
                <a:cs typeface="Arial" panose="020B0604020202020204" pitchFamily="34" charset="0"/>
              </a:rPr>
              <a:t>Hilty</a:t>
            </a:r>
            <a:r>
              <a:rPr lang="en-US" dirty="0">
                <a:latin typeface="Arial" panose="020B0604020202020204" pitchFamily="34" charset="0"/>
                <a:cs typeface="Arial" panose="020B0604020202020204" pitchFamily="34" charset="0"/>
              </a:rPr>
              <a:t>, D. M., Ferrer, D. C., Parish, M. B., Johnston, B., Callahan, E. J., &amp; </a:t>
            </a:r>
            <a:r>
              <a:rPr lang="en-US" dirty="0" err="1">
                <a:latin typeface="Arial" panose="020B0604020202020204" pitchFamily="34" charset="0"/>
                <a:cs typeface="Arial" panose="020B0604020202020204" pitchFamily="34" charset="0"/>
              </a:rPr>
              <a:t>Yellowlees</a:t>
            </a:r>
            <a:r>
              <a:rPr lang="en-US" dirty="0">
                <a:latin typeface="Arial" panose="020B0604020202020204" pitchFamily="34" charset="0"/>
                <a:cs typeface="Arial" panose="020B0604020202020204" pitchFamily="34" charset="0"/>
              </a:rPr>
              <a:t>, P. M. (2013). The effectiveness of </a:t>
            </a:r>
            <a:r>
              <a:rPr lang="en-US" dirty="0" err="1">
                <a:latin typeface="Arial" panose="020B0604020202020204" pitchFamily="34" charset="0"/>
                <a:cs typeface="Arial" panose="020B0604020202020204" pitchFamily="34" charset="0"/>
              </a:rPr>
              <a:t>telemental</a:t>
            </a:r>
            <a:r>
              <a:rPr lang="en-US" dirty="0">
                <a:latin typeface="Arial" panose="020B0604020202020204" pitchFamily="34" charset="0"/>
                <a:cs typeface="Arial" panose="020B0604020202020204" pitchFamily="34" charset="0"/>
              </a:rPr>
              <a:t> health: a 2013 review. </a:t>
            </a:r>
            <a:r>
              <a:rPr lang="en-US" i="1" dirty="0">
                <a:latin typeface="Arial" panose="020B0604020202020204" pitchFamily="34" charset="0"/>
                <a:cs typeface="Arial" panose="020B0604020202020204" pitchFamily="34" charset="0"/>
              </a:rPr>
              <a:t>Telemedicine and e-Health</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19</a:t>
            </a:r>
            <a:r>
              <a:rPr lang="en-US" dirty="0">
                <a:latin typeface="Arial" panose="020B0604020202020204" pitchFamily="34" charset="0"/>
                <a:cs typeface="Arial" panose="020B0604020202020204" pitchFamily="34" charset="0"/>
              </a:rPr>
              <a:t>(6), 444-454.</a:t>
            </a:r>
          </a:p>
          <a:p>
            <a:pPr lvl="1"/>
            <a:r>
              <a:rPr lang="en-US" dirty="0">
                <a:latin typeface="Arial" panose="020B0604020202020204" pitchFamily="34" charset="0"/>
                <a:cs typeface="Arial" panose="020B0604020202020204" pitchFamily="34" charset="0"/>
              </a:rPr>
              <a:t>Benavides-</a:t>
            </a:r>
            <a:r>
              <a:rPr lang="en-US" dirty="0" err="1">
                <a:latin typeface="Arial" panose="020B0604020202020204" pitchFamily="34" charset="0"/>
                <a:cs typeface="Arial" panose="020B0604020202020204" pitchFamily="34" charset="0"/>
              </a:rPr>
              <a:t>Vaello</a:t>
            </a:r>
            <a:r>
              <a:rPr lang="en-US" dirty="0">
                <a:latin typeface="Arial" panose="020B0604020202020204" pitchFamily="34" charset="0"/>
                <a:cs typeface="Arial" panose="020B0604020202020204" pitchFamily="34" charset="0"/>
              </a:rPr>
              <a:t>, S., Strode, A., &amp; Sheeran, B. C. (2013). Using technology in the delivery of mental health and substance abuse treatment in rural communities: a review. </a:t>
            </a:r>
            <a:r>
              <a:rPr lang="en-US" i="1" dirty="0">
                <a:latin typeface="Arial" panose="020B0604020202020204" pitchFamily="34" charset="0"/>
                <a:cs typeface="Arial" panose="020B0604020202020204" pitchFamily="34" charset="0"/>
              </a:rPr>
              <a:t>The Journal of Behavioral Health Services &amp; Research</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40</a:t>
            </a:r>
            <a:r>
              <a:rPr lang="en-US" dirty="0">
                <a:latin typeface="Arial" panose="020B0604020202020204" pitchFamily="34" charset="0"/>
                <a:cs typeface="Arial" panose="020B0604020202020204" pitchFamily="34" charset="0"/>
              </a:rPr>
              <a:t>(1), 111-120.</a:t>
            </a:r>
          </a:p>
          <a:p>
            <a:pPr lvl="1"/>
            <a:r>
              <a:rPr lang="en-US" dirty="0" err="1">
                <a:latin typeface="Arial" panose="020B0604020202020204" pitchFamily="34" charset="0"/>
                <a:cs typeface="Arial" panose="020B0604020202020204" pitchFamily="34" charset="0"/>
              </a:rPr>
              <a:t>Hilty</a:t>
            </a:r>
            <a:r>
              <a:rPr lang="en-US" dirty="0">
                <a:latin typeface="Arial" panose="020B0604020202020204" pitchFamily="34" charset="0"/>
                <a:cs typeface="Arial" panose="020B0604020202020204" pitchFamily="34" charset="0"/>
              </a:rPr>
              <a:t>, Donald M., Nadiya Sunderji, Shannon Suo, Steven Chan, and Robert M. McCarron. "Telepsychiatry and other technologies for integrated care: evidence base, best practice models and competencies." </a:t>
            </a:r>
            <a:r>
              <a:rPr lang="en-US" i="1" dirty="0">
                <a:latin typeface="Arial" panose="020B0604020202020204" pitchFamily="34" charset="0"/>
                <a:cs typeface="Arial" panose="020B0604020202020204" pitchFamily="34" charset="0"/>
              </a:rPr>
              <a:t>International Review of Psychiatry</a:t>
            </a:r>
            <a:r>
              <a:rPr lang="en-US" dirty="0">
                <a:latin typeface="Arial" panose="020B0604020202020204" pitchFamily="34" charset="0"/>
                <a:cs typeface="Arial" panose="020B0604020202020204" pitchFamily="34" charset="0"/>
              </a:rPr>
              <a:t>30, no. 6 (2018): 292-309.</a:t>
            </a:r>
          </a:p>
          <a:p>
            <a:endParaRPr lang="en-US" dirty="0"/>
          </a:p>
        </p:txBody>
      </p:sp>
      <p:pic>
        <p:nvPicPr>
          <p:cNvPr id="5" name="Picture Placeholder 12" descr="MHTTC stacked bars ">
            <a:extLst>
              <a:ext uri="{FF2B5EF4-FFF2-40B4-BE49-F238E27FC236}">
                <a16:creationId xmlns:a16="http://schemas.microsoft.com/office/drawing/2014/main" id="{B8F962BD-8863-1948-AD41-93AC910EC391}"/>
              </a:ext>
              <a:ext uri="{C183D7F6-B498-43B3-948B-1728B52AA6E4}">
                <adec:decorative xmlns:adec="http://schemas.microsoft.com/office/drawing/2017/decorative" xmlns="" val="0"/>
              </a:ext>
            </a:extLst>
          </p:cNvPr>
          <p:cNvPicPr>
            <a:picLocks noChangeAspect="1"/>
          </p:cNvPicPr>
          <p:nvPr/>
        </p:nvPicPr>
        <p:blipFill>
          <a:blip r:embed="rId2"/>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4187555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593366"/>
            <a:ext cx="11360800" cy="1267517"/>
          </a:xfrm>
        </p:spPr>
        <p:txBody>
          <a:bodyPr>
            <a:normAutofit fontScale="90000"/>
          </a:bodyPr>
          <a:lstStyle/>
          <a:p>
            <a:r>
              <a:rPr lang="en-US" dirty="0">
                <a:latin typeface="Arial" panose="020B0604020202020204" pitchFamily="34" charset="0"/>
                <a:cs typeface="Arial" panose="020B0604020202020204" pitchFamily="34" charset="0"/>
              </a:rPr>
              <a:t>The Empirical Evidence for Telemedicine Interventions in Mental Disorders</a:t>
            </a:r>
          </a:p>
        </p:txBody>
      </p:sp>
      <p:sp>
        <p:nvSpPr>
          <p:cNvPr id="3" name="Text Placeholder 2"/>
          <p:cNvSpPr>
            <a:spLocks noGrp="1"/>
          </p:cNvSpPr>
          <p:nvPr>
            <p:ph type="body" idx="1"/>
          </p:nvPr>
        </p:nvSpPr>
        <p:spPr>
          <a:xfrm>
            <a:off x="415600" y="2063080"/>
            <a:ext cx="11360800" cy="2345556"/>
          </a:xfrm>
          <a:ln>
            <a:noFill/>
          </a:ln>
        </p:spPr>
        <p:txBody>
          <a:bodyPr/>
          <a:lstStyle/>
          <a:p>
            <a:r>
              <a:rPr lang="en-US" sz="2400" dirty="0">
                <a:latin typeface="Arial" panose="020B0604020202020204" pitchFamily="34" charset="0"/>
                <a:cs typeface="Arial" panose="020B0604020202020204" pitchFamily="34" charset="0"/>
              </a:rPr>
              <a:t>Systematic review of </a:t>
            </a:r>
          </a:p>
          <a:p>
            <a:pPr lvl="1"/>
            <a:r>
              <a:rPr lang="en-US" sz="2400" dirty="0">
                <a:latin typeface="Arial" panose="020B0604020202020204" pitchFamily="34" charset="0"/>
                <a:cs typeface="Arial" panose="020B0604020202020204" pitchFamily="34" charset="0"/>
              </a:rPr>
              <a:t>Feasibility and acceptance of </a:t>
            </a:r>
            <a:r>
              <a:rPr lang="en-US" sz="2400" dirty="0" err="1">
                <a:latin typeface="Arial" panose="020B0604020202020204" pitchFamily="34" charset="0"/>
                <a:cs typeface="Arial" panose="020B0604020202020204" pitchFamily="34" charset="0"/>
              </a:rPr>
              <a:t>telemental</a:t>
            </a:r>
            <a:r>
              <a:rPr lang="en-US" sz="2400" dirty="0">
                <a:latin typeface="Arial" panose="020B0604020202020204" pitchFamily="34" charset="0"/>
                <a:cs typeface="Arial" panose="020B0604020202020204" pitchFamily="34" charset="0"/>
              </a:rPr>
              <a:t> health</a:t>
            </a:r>
          </a:p>
          <a:p>
            <a:pPr lvl="1"/>
            <a:r>
              <a:rPr lang="en-US" sz="2400" dirty="0">
                <a:latin typeface="Arial" panose="020B0604020202020204" pitchFamily="34" charset="0"/>
                <a:cs typeface="Arial" panose="020B0604020202020204" pitchFamily="34" charset="0"/>
              </a:rPr>
              <a:t>Randomized controlled trials with sample greater than or equal to 150- both child and adult.</a:t>
            </a:r>
          </a:p>
          <a:p>
            <a:pPr lvl="1"/>
            <a:r>
              <a:rPr lang="en-US" sz="2400" dirty="0">
                <a:latin typeface="Arial" panose="020B0604020202020204" pitchFamily="34" charset="0"/>
                <a:cs typeface="Arial" panose="020B0604020202020204" pitchFamily="34" charset="0"/>
              </a:rPr>
              <a:t>Included telephone-based therapy.</a:t>
            </a:r>
          </a:p>
          <a:p>
            <a:pPr lvl="1"/>
            <a:r>
              <a:rPr lang="en-US" sz="2400" dirty="0">
                <a:latin typeface="Arial" panose="020B0604020202020204" pitchFamily="34" charset="0"/>
                <a:cs typeface="Arial" panose="020B0604020202020204" pitchFamily="34" charset="0"/>
              </a:rPr>
              <a:t>Time frame is the decade from 2005-2015</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1344277" y="4610833"/>
            <a:ext cx="9015413" cy="923330"/>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Bashshur</a:t>
            </a:r>
            <a:r>
              <a:rPr lang="en-US" dirty="0">
                <a:latin typeface="Arial" panose="020B0604020202020204" pitchFamily="34" charset="0"/>
                <a:cs typeface="Arial" panose="020B0604020202020204" pitchFamily="34" charset="0"/>
              </a:rPr>
              <a:t>, R. L., Shannon, G. W., </a:t>
            </a:r>
            <a:r>
              <a:rPr lang="en-US" dirty="0" err="1">
                <a:latin typeface="Arial" panose="020B0604020202020204" pitchFamily="34" charset="0"/>
                <a:cs typeface="Arial" panose="020B0604020202020204" pitchFamily="34" charset="0"/>
              </a:rPr>
              <a:t>Bashshur</a:t>
            </a:r>
            <a:r>
              <a:rPr lang="en-US" dirty="0">
                <a:latin typeface="Arial" panose="020B0604020202020204" pitchFamily="34" charset="0"/>
                <a:cs typeface="Arial" panose="020B0604020202020204" pitchFamily="34" charset="0"/>
              </a:rPr>
              <a:t>, N., &amp; Yellowlees, P. M. (2016). The empirical evidence for telemedicine interventions in mental disorders. </a:t>
            </a:r>
            <a:r>
              <a:rPr lang="en-US" i="1" dirty="0">
                <a:latin typeface="Arial" panose="020B0604020202020204" pitchFamily="34" charset="0"/>
                <a:cs typeface="Arial" panose="020B0604020202020204" pitchFamily="34" charset="0"/>
              </a:rPr>
              <a:t>Telemedicine and e-Health</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22</a:t>
            </a:r>
            <a:r>
              <a:rPr lang="en-US" dirty="0">
                <a:latin typeface="Arial" panose="020B0604020202020204" pitchFamily="34" charset="0"/>
                <a:cs typeface="Arial" panose="020B0604020202020204" pitchFamily="34" charset="0"/>
              </a:rPr>
              <a:t>(2), 87-113</a:t>
            </a:r>
            <a:r>
              <a:rPr lang="en-US" dirty="0">
                <a:solidFill>
                  <a:schemeClr val="bg1"/>
                </a:solidFill>
                <a:latin typeface="Arial" panose="020B0604020202020204" pitchFamily="34" charset="0"/>
                <a:cs typeface="Arial" panose="020B0604020202020204" pitchFamily="34" charset="0"/>
              </a:rPr>
              <a:t>.</a:t>
            </a:r>
          </a:p>
        </p:txBody>
      </p:sp>
      <p:pic>
        <p:nvPicPr>
          <p:cNvPr id="5" name="Picture Placeholder 12" descr="MHTTC stacked bars ">
            <a:extLst>
              <a:ext uri="{FF2B5EF4-FFF2-40B4-BE49-F238E27FC236}">
                <a16:creationId xmlns:a16="http://schemas.microsoft.com/office/drawing/2014/main" id="{8AB08E76-3CDC-AB4E-B48A-AEBF0A637A66}"/>
              </a:ext>
              <a:ext uri="{C183D7F6-B498-43B3-948B-1728B52AA6E4}">
                <adec:decorative xmlns:adec="http://schemas.microsoft.com/office/drawing/2017/decorative" xmlns="" val="0"/>
              </a:ext>
            </a:extLst>
          </p:cNvPr>
          <p:cNvPicPr>
            <a:picLocks noChangeAspect="1"/>
          </p:cNvPicPr>
          <p:nvPr/>
        </p:nvPicPr>
        <p:blipFill>
          <a:blip r:embed="rId2"/>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4236284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389176"/>
            <a:ext cx="11360800" cy="1086697"/>
          </a:xfrm>
        </p:spPr>
        <p:txBody>
          <a:bodyPr>
            <a:normAutofit fontScale="90000"/>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Empirical Evidence for Telemedicine Interventions in Mental Disorders</a:t>
            </a:r>
          </a:p>
        </p:txBody>
      </p:sp>
      <p:sp>
        <p:nvSpPr>
          <p:cNvPr id="3" name="Text Placeholder 2"/>
          <p:cNvSpPr>
            <a:spLocks noGrp="1"/>
          </p:cNvSpPr>
          <p:nvPr>
            <p:ph type="body" idx="1"/>
          </p:nvPr>
        </p:nvSpPr>
        <p:spPr>
          <a:xfrm>
            <a:off x="619711" y="3914197"/>
            <a:ext cx="10952575" cy="1764707"/>
          </a:xfrm>
          <a:ln>
            <a:noFill/>
          </a:ln>
        </p:spPr>
        <p:txBody>
          <a:bodyPr>
            <a:normAutofit fontScale="62500" lnSpcReduction="20000"/>
          </a:bodyPr>
          <a:lstStyle/>
          <a:p>
            <a:pPr marL="396875" lvl="1">
              <a:lnSpc>
                <a:spcPct val="100000"/>
              </a:lnSpc>
              <a:spcAft>
                <a:spcPts val="1200"/>
              </a:spcAft>
            </a:pPr>
            <a:r>
              <a:rPr lang="en-US" dirty="0" err="1">
                <a:latin typeface="Arial" panose="020B0604020202020204" pitchFamily="34" charset="0"/>
                <a:cs typeface="Arial" panose="020B0604020202020204" pitchFamily="34" charset="0"/>
              </a:rPr>
              <a:t>Telemental</a:t>
            </a:r>
            <a:r>
              <a:rPr lang="en-US" dirty="0">
                <a:latin typeface="Arial" panose="020B0604020202020204" pitchFamily="34" charset="0"/>
                <a:cs typeface="Arial" panose="020B0604020202020204" pitchFamily="34" charset="0"/>
              </a:rPr>
              <a:t> health research far exceeds comparable telemedicine research for other conditions in methodologic rigor and sample size.</a:t>
            </a:r>
          </a:p>
          <a:p>
            <a:pPr marL="396875" lvl="1">
              <a:lnSpc>
                <a:spcPct val="100000"/>
              </a:lnSpc>
              <a:spcAft>
                <a:spcPts val="1200"/>
              </a:spcAft>
            </a:pPr>
            <a:r>
              <a:rPr lang="en-US" dirty="0">
                <a:latin typeface="Arial" panose="020B0604020202020204" pitchFamily="34" charset="0"/>
                <a:cs typeface="Arial" panose="020B0604020202020204" pitchFamily="34" charset="0"/>
              </a:rPr>
              <a:t>Telephone-based </a:t>
            </a:r>
            <a:r>
              <a:rPr lang="en-US" dirty="0" err="1">
                <a:latin typeface="Arial" panose="020B0604020202020204" pitchFamily="34" charset="0"/>
                <a:cs typeface="Arial" panose="020B0604020202020204" pitchFamily="34" charset="0"/>
              </a:rPr>
              <a:t>telemental</a:t>
            </a:r>
            <a:r>
              <a:rPr lang="en-US" dirty="0">
                <a:latin typeface="Arial" panose="020B0604020202020204" pitchFamily="34" charset="0"/>
                <a:cs typeface="Arial" panose="020B0604020202020204" pitchFamily="34" charset="0"/>
              </a:rPr>
              <a:t> health appears to be the technology of choice, followed by Internet-based therapy.</a:t>
            </a:r>
          </a:p>
          <a:p>
            <a:pPr marL="396875" lvl="1">
              <a:lnSpc>
                <a:spcPct val="100000"/>
              </a:lnSpc>
              <a:spcAft>
                <a:spcPts val="1200"/>
              </a:spcAft>
            </a:pPr>
            <a:r>
              <a:rPr lang="en-US" dirty="0">
                <a:latin typeface="Arial" panose="020B0604020202020204" pitchFamily="34" charset="0"/>
                <a:cs typeface="Arial" panose="020B0604020202020204" pitchFamily="34" charset="0"/>
              </a:rPr>
              <a:t>Focus was primarily on mood and anxiety disorders.</a:t>
            </a:r>
          </a:p>
          <a:p>
            <a:pPr marL="396875" lvl="1">
              <a:lnSpc>
                <a:spcPct val="100000"/>
              </a:lnSpc>
              <a:spcAft>
                <a:spcPts val="1200"/>
              </a:spcAft>
            </a:pPr>
            <a:r>
              <a:rPr lang="en-US" dirty="0">
                <a:latin typeface="Arial" panose="020B0604020202020204" pitchFamily="34" charset="0"/>
                <a:cs typeface="Arial" panose="020B0604020202020204" pitchFamily="34" charset="0"/>
              </a:rPr>
              <a:t>Research addresses both direct care and consultation / educational models that address workforce issues.</a:t>
            </a:r>
          </a:p>
        </p:txBody>
      </p:sp>
      <p:graphicFrame>
        <p:nvGraphicFramePr>
          <p:cNvPr id="5" name="Content Placeholder 3" descr="countries: US, Australia, Netherlands, UK, Sweden, Spain, Italy &#10;&#10;sample size: 100-3070 &#10;&#10;population: depression, panic disorder, PTSD, ADHD, Anxiety &#10;&#10;intervention: psychotherapy, collaborative care, psychiatric consultation, coaching, CBT, CPT &#10;&#10;effectiveness: effective, sometimes no difference between treatment arms of two active treatments. "/>
          <p:cNvGraphicFramePr>
            <a:graphicFrameLocks/>
          </p:cNvGraphicFramePr>
          <p:nvPr>
            <p:extLst>
              <p:ext uri="{D42A27DB-BD31-4B8C-83A1-F6EECF244321}">
                <p14:modId xmlns:p14="http://schemas.microsoft.com/office/powerpoint/2010/main" val="3928526856"/>
              </p:ext>
            </p:extLst>
          </p:nvPr>
        </p:nvGraphicFramePr>
        <p:xfrm>
          <a:off x="619710" y="1703404"/>
          <a:ext cx="10952575" cy="1833880"/>
        </p:xfrm>
        <a:graphic>
          <a:graphicData uri="http://schemas.openxmlformats.org/drawingml/2006/table">
            <a:tbl>
              <a:tblPr firstRow="1" bandRow="1">
                <a:tableStyleId>{5C22544A-7EE6-4342-B048-85BDC9FD1C3A}</a:tableStyleId>
              </a:tblPr>
              <a:tblGrid>
                <a:gridCol w="2190515">
                  <a:extLst>
                    <a:ext uri="{9D8B030D-6E8A-4147-A177-3AD203B41FA5}">
                      <a16:colId xmlns:a16="http://schemas.microsoft.com/office/drawing/2014/main" val="20000"/>
                    </a:ext>
                  </a:extLst>
                </a:gridCol>
                <a:gridCol w="2190515">
                  <a:extLst>
                    <a:ext uri="{9D8B030D-6E8A-4147-A177-3AD203B41FA5}">
                      <a16:colId xmlns:a16="http://schemas.microsoft.com/office/drawing/2014/main" val="20001"/>
                    </a:ext>
                  </a:extLst>
                </a:gridCol>
                <a:gridCol w="2190515">
                  <a:extLst>
                    <a:ext uri="{9D8B030D-6E8A-4147-A177-3AD203B41FA5}">
                      <a16:colId xmlns:a16="http://schemas.microsoft.com/office/drawing/2014/main" val="20002"/>
                    </a:ext>
                  </a:extLst>
                </a:gridCol>
                <a:gridCol w="2209028">
                  <a:extLst>
                    <a:ext uri="{9D8B030D-6E8A-4147-A177-3AD203B41FA5}">
                      <a16:colId xmlns:a16="http://schemas.microsoft.com/office/drawing/2014/main" val="20003"/>
                    </a:ext>
                  </a:extLst>
                </a:gridCol>
                <a:gridCol w="2172002">
                  <a:extLst>
                    <a:ext uri="{9D8B030D-6E8A-4147-A177-3AD203B41FA5}">
                      <a16:colId xmlns:a16="http://schemas.microsoft.com/office/drawing/2014/main" val="20004"/>
                    </a:ext>
                  </a:extLst>
                </a:gridCol>
              </a:tblGrid>
              <a:tr h="370840">
                <a:tc>
                  <a:txBody>
                    <a:bodyPr/>
                    <a:lstStyle/>
                    <a:p>
                      <a:r>
                        <a:rPr lang="en-US" dirty="0"/>
                        <a:t>Countries</a:t>
                      </a:r>
                    </a:p>
                  </a:txBody>
                  <a:tcPr/>
                </a:tc>
                <a:tc>
                  <a:txBody>
                    <a:bodyPr/>
                    <a:lstStyle/>
                    <a:p>
                      <a:r>
                        <a:rPr lang="en-US" dirty="0"/>
                        <a:t>Sample Size</a:t>
                      </a:r>
                    </a:p>
                  </a:txBody>
                  <a:tcPr/>
                </a:tc>
                <a:tc>
                  <a:txBody>
                    <a:bodyPr/>
                    <a:lstStyle/>
                    <a:p>
                      <a:r>
                        <a:rPr lang="en-US" dirty="0"/>
                        <a:t>Population</a:t>
                      </a:r>
                    </a:p>
                  </a:txBody>
                  <a:tcPr/>
                </a:tc>
                <a:tc>
                  <a:txBody>
                    <a:bodyPr/>
                    <a:lstStyle/>
                    <a:p>
                      <a:r>
                        <a:rPr lang="en-US" dirty="0"/>
                        <a:t>Intervention</a:t>
                      </a:r>
                    </a:p>
                  </a:txBody>
                  <a:tcPr/>
                </a:tc>
                <a:tc>
                  <a:txBody>
                    <a:bodyPr/>
                    <a:lstStyle/>
                    <a:p>
                      <a:r>
                        <a:rPr lang="en-US" dirty="0"/>
                        <a:t>Effectiveness</a:t>
                      </a:r>
                    </a:p>
                  </a:txBody>
                  <a:tcPr/>
                </a:tc>
                <a:extLst>
                  <a:ext uri="{0D108BD9-81ED-4DB2-BD59-A6C34878D82A}">
                    <a16:rowId xmlns:a16="http://schemas.microsoft.com/office/drawing/2014/main" val="10000"/>
                  </a:ext>
                </a:extLst>
              </a:tr>
              <a:tr h="370840">
                <a:tc>
                  <a:txBody>
                    <a:bodyPr/>
                    <a:lstStyle/>
                    <a:p>
                      <a:r>
                        <a:rPr lang="en-US" dirty="0"/>
                        <a:t>US,</a:t>
                      </a:r>
                      <a:r>
                        <a:rPr lang="en-US" baseline="0" dirty="0"/>
                        <a:t> Australia, Netherlands, UK, Spain, Italy, Sweden</a:t>
                      </a:r>
                      <a:endParaRPr lang="en-US" dirty="0"/>
                    </a:p>
                  </a:txBody>
                  <a:tcPr/>
                </a:tc>
                <a:tc>
                  <a:txBody>
                    <a:bodyPr/>
                    <a:lstStyle/>
                    <a:p>
                      <a:r>
                        <a:rPr lang="en-US" dirty="0"/>
                        <a:t>100 -</a:t>
                      </a:r>
                      <a:r>
                        <a:rPr lang="en-US" baseline="0" dirty="0"/>
                        <a:t> 3070</a:t>
                      </a:r>
                      <a:endParaRPr lang="en-US" dirty="0"/>
                    </a:p>
                  </a:txBody>
                  <a:tcPr/>
                </a:tc>
                <a:tc>
                  <a:txBody>
                    <a:bodyPr/>
                    <a:lstStyle/>
                    <a:p>
                      <a:r>
                        <a:rPr lang="en-US" dirty="0"/>
                        <a:t>Depression,</a:t>
                      </a:r>
                      <a:r>
                        <a:rPr lang="en-US" baseline="0" dirty="0"/>
                        <a:t> panic disorder, PTSD, ADHD, Anxiety</a:t>
                      </a:r>
                      <a:endParaRPr lang="en-US" dirty="0"/>
                    </a:p>
                  </a:txBody>
                  <a:tcPr/>
                </a:tc>
                <a:tc>
                  <a:txBody>
                    <a:bodyPr/>
                    <a:lstStyle/>
                    <a:p>
                      <a:r>
                        <a:rPr lang="en-US" dirty="0"/>
                        <a:t>Psychotherapy, Collaborative</a:t>
                      </a:r>
                      <a:r>
                        <a:rPr lang="en-US" baseline="0" dirty="0"/>
                        <a:t> Care, Psychiatric Consultation, coaching, CBT, CPT </a:t>
                      </a:r>
                      <a:endParaRPr lang="en-US" dirty="0"/>
                    </a:p>
                  </a:txBody>
                  <a:tcPr/>
                </a:tc>
                <a:tc>
                  <a:txBody>
                    <a:bodyPr/>
                    <a:lstStyle/>
                    <a:p>
                      <a:r>
                        <a:rPr lang="en-US" dirty="0"/>
                        <a:t>Effective,</a:t>
                      </a:r>
                      <a:r>
                        <a:rPr lang="en-US" baseline="0" dirty="0"/>
                        <a:t> sometimes no difference between treatment arms of two active treatments.</a:t>
                      </a:r>
                      <a:endParaRPr lang="en-US" dirty="0"/>
                    </a:p>
                  </a:txBody>
                  <a:tcPr/>
                </a:tc>
                <a:extLst>
                  <a:ext uri="{0D108BD9-81ED-4DB2-BD59-A6C34878D82A}">
                    <a16:rowId xmlns:a16="http://schemas.microsoft.com/office/drawing/2014/main" val="10001"/>
                  </a:ext>
                </a:extLst>
              </a:tr>
            </a:tbl>
          </a:graphicData>
        </a:graphic>
      </p:graphicFrame>
      <p:pic>
        <p:nvPicPr>
          <p:cNvPr id="6" name="Picture Placeholder 12" descr="MHTTC stacked bars ">
            <a:extLst>
              <a:ext uri="{FF2B5EF4-FFF2-40B4-BE49-F238E27FC236}">
                <a16:creationId xmlns:a16="http://schemas.microsoft.com/office/drawing/2014/main" id="{F2390352-1E98-EE4F-A4FA-8A74F451D546}"/>
              </a:ext>
              <a:ext uri="{C183D7F6-B498-43B3-948B-1728B52AA6E4}">
                <adec:decorative xmlns:adec="http://schemas.microsoft.com/office/drawing/2017/decorative" xmlns="" val="0"/>
              </a:ext>
            </a:extLst>
          </p:cNvPr>
          <p:cNvPicPr>
            <a:picLocks noChangeAspect="1"/>
          </p:cNvPicPr>
          <p:nvPr/>
        </p:nvPicPr>
        <p:blipFill>
          <a:blip r:embed="rId2"/>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1044256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593367"/>
            <a:ext cx="11360800" cy="1123138"/>
          </a:xfrm>
        </p:spPr>
        <p:txBody>
          <a:bodyPr>
            <a:normAutofit fontScale="90000"/>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 </a:t>
            </a:r>
            <a:r>
              <a:rPr lang="en-US"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Telemental</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Health as good as Same-Room Care?</a:t>
            </a:r>
          </a:p>
        </p:txBody>
      </p:sp>
      <p:sp>
        <p:nvSpPr>
          <p:cNvPr id="3" name="Text Placeholder 2"/>
          <p:cNvSpPr>
            <a:spLocks noGrp="1"/>
          </p:cNvSpPr>
          <p:nvPr>
            <p:ph type="body" idx="1"/>
          </p:nvPr>
        </p:nvSpPr>
        <p:spPr>
          <a:xfrm>
            <a:off x="415600" y="2034132"/>
            <a:ext cx="3867641" cy="577917"/>
          </a:xfrm>
          <a:ln>
            <a:noFill/>
          </a:ln>
        </p:spPr>
        <p:txBody>
          <a:bodyPr/>
          <a:lstStyle/>
          <a:p>
            <a:r>
              <a:rPr lang="en-US" dirty="0">
                <a:latin typeface="Arial" panose="020B0604020202020204" pitchFamily="34" charset="0"/>
                <a:cs typeface="Arial" panose="020B0604020202020204" pitchFamily="34" charset="0"/>
              </a:rPr>
              <a:t>Even Freud Agrees!</a:t>
            </a:r>
          </a:p>
        </p:txBody>
      </p:sp>
      <p:pic>
        <p:nvPicPr>
          <p:cNvPr id="4" name="Picture 2" descr="Sigmund Freud on a computer sc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8449" y="2929676"/>
            <a:ext cx="5242601" cy="354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ular Callout 4" descr="yes "/>
          <p:cNvSpPr/>
          <p:nvPr/>
        </p:nvSpPr>
        <p:spPr>
          <a:xfrm>
            <a:off x="5779749" y="2099695"/>
            <a:ext cx="1166813" cy="671167"/>
          </a:xfrm>
          <a:prstGeom prst="wedge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Yes</a:t>
            </a:r>
          </a:p>
        </p:txBody>
      </p:sp>
      <p:pic>
        <p:nvPicPr>
          <p:cNvPr id="6" name="Picture Placeholder 12" descr="MHTTC stacked bars ">
            <a:extLst>
              <a:ext uri="{FF2B5EF4-FFF2-40B4-BE49-F238E27FC236}">
                <a16:creationId xmlns:a16="http://schemas.microsoft.com/office/drawing/2014/main" id="{1D3E8028-6A87-884E-8785-45946632E4CC}"/>
              </a:ext>
              <a:ext uri="{C183D7F6-B498-43B3-948B-1728B52AA6E4}">
                <adec:decorative xmlns:adec="http://schemas.microsoft.com/office/drawing/2017/decorative" xmlns="" val="0"/>
              </a:ext>
            </a:extLst>
          </p:cNvPr>
          <p:cNvPicPr>
            <a:picLocks noChangeAspect="1"/>
          </p:cNvPicPr>
          <p:nvPr/>
        </p:nvPicPr>
        <p:blipFill>
          <a:blip r:embed="rId3"/>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167578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MHTTC logo">
            <a:extLst>
              <a:ext uri="{FF2B5EF4-FFF2-40B4-BE49-F238E27FC236}">
                <a16:creationId xmlns:a16="http://schemas.microsoft.com/office/drawing/2014/main" id="{5C5A6A3D-23F6-4BF6-9875-3F5354B5BE7E}"/>
              </a:ext>
            </a:extLst>
          </p:cNvPr>
          <p:cNvPicPr>
            <a:picLocks noGrp="1" noChangeAspect="1"/>
          </p:cNvPicPr>
          <p:nvPr>
            <p:ph type="pic" sz="quarter" idx="10"/>
          </p:nvPr>
        </p:nvPicPr>
        <p:blipFill>
          <a:blip r:embed="rId3"/>
          <a:stretch>
            <a:fillRect/>
          </a:stretch>
        </p:blipFill>
        <p:spPr>
          <a:xfrm>
            <a:off x="222274" y="363304"/>
            <a:ext cx="4871852" cy="731520"/>
          </a:xfrm>
        </p:spPr>
      </p:pic>
      <p:sp>
        <p:nvSpPr>
          <p:cNvPr id="7" name="Rectangle 6">
            <a:extLst>
              <a:ext uri="{FF2B5EF4-FFF2-40B4-BE49-F238E27FC236}">
                <a16:creationId xmlns:a16="http://schemas.microsoft.com/office/drawing/2014/main" id="{62599718-8862-489B-A242-F3E0BC811547}"/>
              </a:ext>
            </a:extLst>
          </p:cNvPr>
          <p:cNvSpPr/>
          <p:nvPr/>
        </p:nvSpPr>
        <p:spPr>
          <a:xfrm>
            <a:off x="222274" y="1207204"/>
            <a:ext cx="11969726" cy="4050596"/>
          </a:xfrm>
          <a:prstGeom prst="rect">
            <a:avLst/>
          </a:prstGeom>
        </p:spPr>
        <p:txBody>
          <a:bodyPr wrap="square">
            <a:spAutoFit/>
          </a:bodyPr>
          <a:lstStyle/>
          <a:p>
            <a:pPr>
              <a:lnSpc>
                <a:spcPct val="120000"/>
              </a:lnSpc>
            </a:pPr>
            <a:r>
              <a:rPr lang="en-US" dirty="0"/>
              <a:t>This presentation was prepared for the Mountain Plains Mental Health Technology Transfer Center (TTC) Network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Mental Health Technology Transfer Center. For more information on obtaining copies of this presentation, call 701-777-6367. </a:t>
            </a:r>
          </a:p>
          <a:p>
            <a:pPr>
              <a:lnSpc>
                <a:spcPct val="120000"/>
              </a:lnSpc>
            </a:pPr>
            <a:endParaRPr lang="en-US" dirty="0"/>
          </a:p>
          <a:p>
            <a:pPr>
              <a:lnSpc>
                <a:spcPct val="120000"/>
              </a:lnSpc>
            </a:pPr>
            <a:r>
              <a:rPr lang="en-US" dirty="0"/>
              <a:t>At the time of this presentation, Elinore F. McCance-Katz, served as SAMHSA Assistant Secretary. The opinions expressed herein are the views of Dr. Jay Shore and do not reflect the official position of the Department of Health and Human Services (DHHS), SAMHSA. No official support or endorsement of DHHS, SAMHSA, for the opinions described in this </a:t>
            </a:r>
            <a:r>
              <a:rPr lang="en-US" dirty="0" smtClean="0"/>
              <a:t>presentation </a:t>
            </a:r>
            <a:r>
              <a:rPr lang="en-US" dirty="0"/>
              <a:t>is intended or should be inferred.</a:t>
            </a:r>
          </a:p>
        </p:txBody>
      </p:sp>
      <p:pic>
        <p:nvPicPr>
          <p:cNvPr id="13" name="Picture Placeholder 12" descr="MHTTC stacked bars ">
            <a:extLst>
              <a:ext uri="{FF2B5EF4-FFF2-40B4-BE49-F238E27FC236}">
                <a16:creationId xmlns:a16="http://schemas.microsoft.com/office/drawing/2014/main" id="{3FE5BB23-5D71-4299-B112-BAD10903DA36}"/>
              </a:ext>
              <a:ext uri="{C183D7F6-B498-43B3-948B-1728B52AA6E4}">
                <adec:decorative xmlns:adec="http://schemas.microsoft.com/office/drawing/2017/decorative" xmlns="" val="0"/>
              </a:ext>
            </a:extLst>
          </p:cNvPr>
          <p:cNvPicPr>
            <a:picLocks noGrp="1" noChangeAspect="1"/>
          </p:cNvPicPr>
          <p:nvPr>
            <p:ph type="pic" sz="quarter" idx="11"/>
          </p:nvPr>
        </p:nvPicPr>
        <p:blipFill>
          <a:blip r:embed="rId4"/>
          <a:srcRect t="13941" b="13941"/>
          <a:stretch>
            <a:fillRect/>
          </a:stretch>
        </p:blipFill>
        <p:spPr>
          <a:xfrm>
            <a:off x="7148781" y="5212726"/>
            <a:ext cx="5043219" cy="1828800"/>
          </a:xfrm>
        </p:spPr>
      </p:pic>
    </p:spTree>
    <p:extLst>
      <p:ext uri="{BB962C8B-B14F-4D97-AF65-F5344CB8AC3E}">
        <p14:creationId xmlns:p14="http://schemas.microsoft.com/office/powerpoint/2010/main" val="2317182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80" y="620037"/>
            <a:ext cx="9603275" cy="771618"/>
          </a:xfrm>
        </p:spPr>
        <p:txBody>
          <a:bodyPr>
            <a:normAutofit/>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 therapeutic rapport possible?</a:t>
            </a:r>
          </a:p>
        </p:txBody>
      </p:sp>
      <p:sp>
        <p:nvSpPr>
          <p:cNvPr id="3" name="Content Placeholder 2"/>
          <p:cNvSpPr>
            <a:spLocks noGrp="1"/>
          </p:cNvSpPr>
          <p:nvPr>
            <p:ph idx="1"/>
          </p:nvPr>
        </p:nvSpPr>
        <p:spPr>
          <a:xfrm>
            <a:off x="1451580" y="2015732"/>
            <a:ext cx="5825520" cy="3450613"/>
          </a:xfrm>
        </p:spPr>
        <p:txBody>
          <a:bodyPr>
            <a:normAutofit/>
          </a:bodyPr>
          <a:lstStyle/>
          <a:p>
            <a:r>
              <a:rPr lang="en-US" sz="2400" dirty="0"/>
              <a:t>PATIENTS:   No difference in ratings of therapeutic alliance between TMH and same-room care.</a:t>
            </a:r>
          </a:p>
          <a:p>
            <a:r>
              <a:rPr lang="en-US" sz="2400" dirty="0"/>
              <a:t>PROVIDERS:  Perceive high levels of rapport but somewhat lower levels than same room care. </a:t>
            </a:r>
          </a:p>
          <a:p>
            <a:r>
              <a:rPr lang="en-US" sz="2400" dirty="0"/>
              <a:t>This mirrors satisfaction research where providers are less satisfied with TMH than patients. </a:t>
            </a:r>
          </a:p>
        </p:txBody>
      </p:sp>
      <p:pic>
        <p:nvPicPr>
          <p:cNvPr id="3074" name="Picture 2" descr="videoconferencing session via computer with do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7329" y="2015731"/>
            <a:ext cx="3607525" cy="2603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Placeholder 12" descr="MHTTC stacked bars ">
            <a:extLst>
              <a:ext uri="{FF2B5EF4-FFF2-40B4-BE49-F238E27FC236}">
                <a16:creationId xmlns:a16="http://schemas.microsoft.com/office/drawing/2014/main" id="{A9228517-5161-8744-A1DD-1BCDB905BAE7}"/>
              </a:ext>
              <a:ext uri="{C183D7F6-B498-43B3-948B-1728B52AA6E4}">
                <adec:decorative xmlns:adec="http://schemas.microsoft.com/office/drawing/2017/decorative" xmlns="" val="0"/>
              </a:ext>
            </a:extLst>
          </p:cNvPr>
          <p:cNvPicPr>
            <a:picLocks noChangeAspect="1"/>
          </p:cNvPicPr>
          <p:nvPr/>
        </p:nvPicPr>
        <p:blipFill>
          <a:blip r:embed="rId3"/>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12924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3583" y="697831"/>
            <a:ext cx="6984567" cy="5462337"/>
          </a:xfrm>
        </p:spPr>
        <p:txBody>
          <a:bodyPr>
            <a:noAutofit/>
          </a:bodyPr>
          <a:lstStyle/>
          <a:p>
            <a:pPr algn="ctr"/>
            <a:r>
              <a:rPr lang="en-US" sz="4800" b="1" dirty="0">
                <a:effectLst>
                  <a:outerShdw blurRad="38100" dist="38100" dir="2700000" algn="tl">
                    <a:srgbClr val="000000">
                      <a:alpha val="43137"/>
                    </a:srgbClr>
                  </a:outerShdw>
                </a:effectLst>
              </a:rPr>
              <a:t>American Psychiatric Association</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AND</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American Telemedicine Association</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Best Practices In Videoconferencing-based </a:t>
            </a:r>
            <a:r>
              <a:rPr lang="en-US" sz="4800" b="1" dirty="0" err="1">
                <a:effectLst>
                  <a:outerShdw blurRad="38100" dist="38100" dir="2700000" algn="tl">
                    <a:srgbClr val="000000">
                      <a:alpha val="43137"/>
                    </a:srgbClr>
                  </a:outerShdw>
                </a:effectLst>
              </a:rPr>
              <a:t>Telemental</a:t>
            </a:r>
            <a:r>
              <a:rPr lang="en-US" sz="4800" b="1" dirty="0">
                <a:effectLst>
                  <a:outerShdw blurRad="38100" dist="38100" dir="2700000" algn="tl">
                    <a:srgbClr val="000000">
                      <a:alpha val="43137"/>
                    </a:srgbClr>
                  </a:outerShdw>
                </a:effectLst>
              </a:rPr>
              <a:t> Health</a:t>
            </a:r>
            <a:endParaRPr lang="en-US" sz="4800" dirty="0"/>
          </a:p>
        </p:txBody>
      </p:sp>
      <p:pic>
        <p:nvPicPr>
          <p:cNvPr id="6" name="Picture Placeholder 12" descr="MHTTC stacked bars ">
            <a:extLst>
              <a:ext uri="{FF2B5EF4-FFF2-40B4-BE49-F238E27FC236}">
                <a16:creationId xmlns:a16="http://schemas.microsoft.com/office/drawing/2014/main" id="{6B623C67-C443-1C4B-9AAD-F7A83BCF247C}"/>
              </a:ext>
              <a:ext uri="{C183D7F6-B498-43B3-948B-1728B52AA6E4}">
                <adec:decorative xmlns:adec="http://schemas.microsoft.com/office/drawing/2017/decorative" xmlns="" val="0"/>
              </a:ext>
            </a:extLst>
          </p:cNvPr>
          <p:cNvPicPr>
            <a:picLocks noChangeAspect="1"/>
          </p:cNvPicPr>
          <p:nvPr/>
        </p:nvPicPr>
        <p:blipFill>
          <a:blip r:embed="rId2"/>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1071426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982" y="375255"/>
            <a:ext cx="3853180" cy="1325563"/>
          </a:xfrm>
        </p:spPr>
        <p:txBody>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ackground</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929308"/>
            <a:ext cx="10515600" cy="3669387"/>
          </a:xfrm>
        </p:spPr>
        <p:txBody>
          <a:bodyPr>
            <a:normAutofit lnSpcReduction="10000"/>
          </a:bodyPr>
          <a:lstStyle/>
          <a:p>
            <a:r>
              <a:rPr lang="en-US" dirty="0">
                <a:latin typeface="Arial" panose="020B0604020202020204" pitchFamily="34" charset="0"/>
                <a:cs typeface="Arial" panose="020B0604020202020204" pitchFamily="34" charset="0"/>
              </a:rPr>
              <a:t>Collaboration between the American Psychiatric Association (APA) and the American Telemedicine Association (ATA).</a:t>
            </a:r>
          </a:p>
          <a:p>
            <a:pPr lvl="1"/>
            <a:r>
              <a:rPr lang="en-US" dirty="0">
                <a:latin typeface="Arial" panose="020B0604020202020204" pitchFamily="34" charset="0"/>
                <a:cs typeface="Arial" panose="020B0604020202020204" pitchFamily="34" charset="0"/>
              </a:rPr>
              <a:t>The ATA is the principal organization bringing together telemedicine practitioners, healthcare institutions,  government agencies, vendors and others involved in providing remote healthcare using telecommunications. </a:t>
            </a:r>
          </a:p>
          <a:p>
            <a:pPr lvl="1"/>
            <a:r>
              <a:rPr lang="en-US" dirty="0">
                <a:latin typeface="Arial" panose="020B0604020202020204" pitchFamily="34" charset="0"/>
                <a:cs typeface="Arial" panose="020B0604020202020204" pitchFamily="34" charset="0"/>
              </a:rPr>
              <a:t>The American Psychiatric Association is an organization of psychiatrists working together to ensure humane care and effective treatment for all persons with mental illness, including substance use disorders. It is the voice and conscience of modern psychiatry. Its vision is a society that has available, accessible quality psychiatric diagnosis and treatment.</a:t>
            </a:r>
          </a:p>
          <a:p>
            <a:pPr lvl="1"/>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5" name="Picture 2" descr="American Telemedicin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75" y="190805"/>
            <a:ext cx="3561907" cy="15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American Psychiatric Associ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465" y="375255"/>
            <a:ext cx="3600460" cy="1185151"/>
          </a:xfrm>
          <a:prstGeom prst="rect">
            <a:avLst/>
          </a:prstGeom>
          <a:solidFill>
            <a:srgbClr val="0070C0"/>
          </a:solidFill>
        </p:spPr>
      </p:pic>
      <p:pic>
        <p:nvPicPr>
          <p:cNvPr id="6" name="Picture Placeholder 12" descr="MHTTC stacked bars ">
            <a:extLst>
              <a:ext uri="{FF2B5EF4-FFF2-40B4-BE49-F238E27FC236}">
                <a16:creationId xmlns:a16="http://schemas.microsoft.com/office/drawing/2014/main" id="{8297DCAB-B87B-014C-BBDA-58421E00F56E}"/>
              </a:ext>
              <a:ext uri="{C183D7F6-B498-43B3-948B-1728B52AA6E4}">
                <adec:decorative xmlns:adec="http://schemas.microsoft.com/office/drawing/2017/decorative" xmlns="" val="0"/>
              </a:ext>
            </a:extLst>
          </p:cNvPr>
          <p:cNvPicPr>
            <a:picLocks noChangeAspect="1"/>
          </p:cNvPicPr>
          <p:nvPr/>
        </p:nvPicPr>
        <p:blipFill>
          <a:blip r:embed="rId4"/>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901825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998454"/>
          </a:xfrm>
        </p:spPr>
        <p:txBody>
          <a:bodyPr>
            <a:normAutofit fontScale="90000"/>
          </a:bodyPr>
          <a:lstStyle/>
          <a:p>
            <a:pPr algn="ctr"/>
            <a:r>
              <a:rPr lang="en-US" b="1" dirty="0">
                <a:effectLst>
                  <a:outerShdw blurRad="38100" dist="38100" dir="2700000" algn="tl">
                    <a:srgbClr val="000000">
                      <a:alpha val="43137"/>
                    </a:srgbClr>
                  </a:outerShdw>
                </a:effectLst>
              </a:rPr>
              <a:t>OFFICIAL APA AND ATA GUIDELINES, RESOURCES AND TELEMENTAL HEALTH TRAININGS</a:t>
            </a:r>
          </a:p>
        </p:txBody>
      </p:sp>
      <p:sp>
        <p:nvSpPr>
          <p:cNvPr id="4" name="Text Placeholder 3"/>
          <p:cNvSpPr>
            <a:spLocks noGrp="1"/>
          </p:cNvSpPr>
          <p:nvPr>
            <p:ph type="body" idx="1"/>
          </p:nvPr>
        </p:nvSpPr>
        <p:spPr>
          <a:xfrm>
            <a:off x="1447191" y="2019550"/>
            <a:ext cx="4645152" cy="352176"/>
          </a:xfrm>
        </p:spPr>
        <p:txBody>
          <a:bodyPr>
            <a:normAutofit fontScale="92500" lnSpcReduction="20000"/>
          </a:bodyPr>
          <a:lstStyle/>
          <a:p>
            <a:r>
              <a:rPr lang="en-US" dirty="0">
                <a:latin typeface="Arial" panose="020B0604020202020204" pitchFamily="34" charset="0"/>
                <a:cs typeface="Arial" panose="020B0604020202020204" pitchFamily="34" charset="0"/>
              </a:rPr>
              <a:t>APA</a:t>
            </a:r>
          </a:p>
        </p:txBody>
      </p:sp>
      <p:sp>
        <p:nvSpPr>
          <p:cNvPr id="5" name="Content Placeholder 4"/>
          <p:cNvSpPr>
            <a:spLocks noGrp="1"/>
          </p:cNvSpPr>
          <p:nvPr>
            <p:ph sz="half" idx="2"/>
          </p:nvPr>
        </p:nvSpPr>
        <p:spPr>
          <a:xfrm>
            <a:off x="1447191" y="2371726"/>
            <a:ext cx="4645152" cy="2644457"/>
          </a:xfrm>
        </p:spPr>
        <p:txBody>
          <a:bodyPr>
            <a:normAutofit fontScale="70000" lnSpcReduction="20000"/>
          </a:bodyPr>
          <a:lstStyle/>
          <a:p>
            <a:pPr marL="457200" indent="-457200">
              <a:buFont typeface="+mj-lt"/>
              <a:buAutoNum type="arabicPeriod"/>
            </a:pPr>
            <a:r>
              <a:rPr lang="en-US" dirty="0">
                <a:latin typeface="Arial" panose="020B0604020202020204" pitchFamily="34" charset="0"/>
                <a:cs typeface="Arial" panose="020B0604020202020204" pitchFamily="34" charset="0"/>
              </a:rPr>
              <a:t>APA Web-based </a:t>
            </a:r>
            <a:r>
              <a:rPr lang="en-US" dirty="0" err="1">
                <a:latin typeface="Arial" panose="020B0604020202020204" pitchFamily="34" charset="0"/>
                <a:cs typeface="Arial" panose="020B0604020202020204" pitchFamily="34" charset="0"/>
              </a:rPr>
              <a:t>Telepsychiatry</a:t>
            </a:r>
            <a:r>
              <a:rPr lang="en-US" dirty="0">
                <a:latin typeface="Arial" panose="020B0604020202020204" pitchFamily="34" charset="0"/>
                <a:cs typeface="Arial" panose="020B0604020202020204" pitchFamily="34" charset="0"/>
              </a:rPr>
              <a:t> Toolkit (2016)</a:t>
            </a:r>
          </a:p>
          <a:p>
            <a:pPr marL="457200" indent="-457200">
              <a:buFont typeface="+mj-lt"/>
              <a:buAutoNum type="arabicPeriod"/>
            </a:pPr>
            <a:r>
              <a:rPr lang="en-US" dirty="0">
                <a:latin typeface="Arial" panose="020B0604020202020204" pitchFamily="34" charset="0"/>
                <a:cs typeface="Arial" panose="020B0604020202020204" pitchFamily="34" charset="0"/>
              </a:rPr>
              <a:t>Resource Document on </a:t>
            </a:r>
            <a:r>
              <a:rPr lang="en-US" dirty="0" err="1">
                <a:latin typeface="Arial" panose="020B0604020202020204" pitchFamily="34" charset="0"/>
                <a:cs typeface="Arial" panose="020B0604020202020204" pitchFamily="34" charset="0"/>
              </a:rPr>
              <a:t>Telepsychiatry</a:t>
            </a:r>
            <a:r>
              <a:rPr lang="en-US" dirty="0">
                <a:latin typeface="Arial" panose="020B0604020202020204" pitchFamily="34" charset="0"/>
                <a:cs typeface="Arial" panose="020B0604020202020204" pitchFamily="34" charset="0"/>
              </a:rPr>
              <a:t> and Related Technologies in Clinical Psychiatry, Council on Law and Psychiatry (2014)</a:t>
            </a:r>
          </a:p>
          <a:p>
            <a:pPr marL="457200" indent="-457200">
              <a:buFont typeface="+mj-lt"/>
              <a:buAutoNum type="arabicPeriod"/>
            </a:pPr>
            <a:r>
              <a:rPr lang="en-US" dirty="0">
                <a:latin typeface="Arial" panose="020B0604020202020204" pitchFamily="34" charset="0"/>
                <a:cs typeface="Arial" panose="020B0604020202020204" pitchFamily="34" charset="0"/>
              </a:rPr>
              <a:t>American Psychiatric Association. </a:t>
            </a:r>
            <a:r>
              <a:rPr lang="en-US" dirty="0" err="1">
                <a:latin typeface="Arial" panose="020B0604020202020204" pitchFamily="34" charset="0"/>
                <a:cs typeface="Arial" panose="020B0604020202020204" pitchFamily="34" charset="0"/>
              </a:rPr>
              <a:t>Telepsychiatry</a:t>
            </a:r>
            <a:r>
              <a:rPr lang="en-US" dirty="0">
                <a:latin typeface="Arial" panose="020B0604020202020204" pitchFamily="34" charset="0"/>
                <a:cs typeface="Arial" panose="020B0604020202020204" pitchFamily="34" charset="0"/>
              </a:rPr>
              <a:t> via Videoconferencing. (1998)</a:t>
            </a:r>
          </a:p>
          <a:p>
            <a:endParaRPr lang="en-US"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3"/>
          </p:nvPr>
        </p:nvSpPr>
        <p:spPr>
          <a:xfrm>
            <a:off x="6436414" y="1607516"/>
            <a:ext cx="4645152" cy="348723"/>
          </a:xfrm>
        </p:spPr>
        <p:txBody>
          <a:bodyPr>
            <a:normAutofit fontScale="92500" lnSpcReduction="20000"/>
          </a:bodyPr>
          <a:lstStyle/>
          <a:p>
            <a:r>
              <a:rPr lang="en-US" dirty="0">
                <a:latin typeface="Arial" panose="020B0604020202020204" pitchFamily="34" charset="0"/>
                <a:cs typeface="Arial" panose="020B0604020202020204" pitchFamily="34" charset="0"/>
              </a:rPr>
              <a:t>ATA</a:t>
            </a:r>
          </a:p>
        </p:txBody>
      </p:sp>
      <p:sp>
        <p:nvSpPr>
          <p:cNvPr id="7" name="Content Placeholder 6"/>
          <p:cNvSpPr>
            <a:spLocks noGrp="1"/>
          </p:cNvSpPr>
          <p:nvPr>
            <p:ph sz="quarter" idx="4"/>
          </p:nvPr>
        </p:nvSpPr>
        <p:spPr>
          <a:xfrm>
            <a:off x="6436414" y="1944690"/>
            <a:ext cx="4645152" cy="3745763"/>
          </a:xfrm>
        </p:spPr>
        <p:txBody>
          <a:bodyPr>
            <a:normAutofit fontScale="62500" lnSpcReduction="20000"/>
          </a:bodyPr>
          <a:lstStyle/>
          <a:p>
            <a:pPr marL="457200" indent="-457200">
              <a:buFont typeface="+mj-lt"/>
              <a:buAutoNum type="arabicPeriod"/>
            </a:pPr>
            <a:r>
              <a:rPr lang="en-US" dirty="0">
                <a:latin typeface="Arial" panose="020B0604020202020204" pitchFamily="34" charset="0"/>
                <a:cs typeface="Arial" panose="020B0604020202020204" pitchFamily="34" charset="0"/>
              </a:rPr>
              <a:t>Practice Guidelines for </a:t>
            </a:r>
            <a:r>
              <a:rPr lang="en-US" dirty="0" err="1">
                <a:latin typeface="Arial" panose="020B0604020202020204" pitchFamily="34" charset="0"/>
                <a:cs typeface="Arial" panose="020B0604020202020204" pitchFamily="34" charset="0"/>
              </a:rPr>
              <a:t>Telemental</a:t>
            </a:r>
            <a:r>
              <a:rPr lang="en-US" dirty="0">
                <a:latin typeface="Arial" panose="020B0604020202020204" pitchFamily="34" charset="0"/>
                <a:cs typeface="Arial" panose="020B0604020202020204" pitchFamily="34" charset="0"/>
              </a:rPr>
              <a:t> Health with Children and Adolescents (2017)</a:t>
            </a:r>
          </a:p>
          <a:p>
            <a:pPr marL="457200" indent="-457200">
              <a:buFont typeface="+mj-lt"/>
              <a:buAutoNum type="arabicPeriod"/>
            </a:pPr>
            <a:r>
              <a:rPr lang="en-US" dirty="0">
                <a:latin typeface="Arial" panose="020B0604020202020204" pitchFamily="34" charset="0"/>
                <a:cs typeface="Arial" panose="020B0604020202020204" pitchFamily="34" charset="0"/>
              </a:rPr>
              <a:t>Online Training for Video-Based Online Mental Health Service (2014)</a:t>
            </a:r>
          </a:p>
          <a:p>
            <a:pPr marL="457200" indent="-457200">
              <a:buFont typeface="+mj-lt"/>
              <a:buAutoNum type="arabicPeriod"/>
            </a:pPr>
            <a:r>
              <a:rPr lang="en-US" dirty="0">
                <a:latin typeface="Arial" panose="020B0604020202020204" pitchFamily="34" charset="0"/>
                <a:cs typeface="Arial" panose="020B0604020202020204" pitchFamily="34" charset="0"/>
              </a:rPr>
              <a:t>A Lexicon of Assessment and Outcome Measures for </a:t>
            </a:r>
            <a:r>
              <a:rPr lang="en-US" dirty="0" err="1">
                <a:latin typeface="Arial" panose="020B0604020202020204" pitchFamily="34" charset="0"/>
                <a:cs typeface="Arial" panose="020B0604020202020204" pitchFamily="34" charset="0"/>
              </a:rPr>
              <a:t>Telemental</a:t>
            </a:r>
            <a:r>
              <a:rPr lang="en-US" dirty="0">
                <a:latin typeface="Arial" panose="020B0604020202020204" pitchFamily="34" charset="0"/>
                <a:cs typeface="Arial" panose="020B0604020202020204" pitchFamily="34" charset="0"/>
              </a:rPr>
              <a:t> health (2013)</a:t>
            </a:r>
          </a:p>
          <a:p>
            <a:pPr marL="457200" indent="-457200">
              <a:buFont typeface="+mj-lt"/>
              <a:buAutoNum type="arabicPeriod"/>
            </a:pPr>
            <a:r>
              <a:rPr lang="en-US" dirty="0">
                <a:latin typeface="Arial" panose="020B0604020202020204" pitchFamily="34" charset="0"/>
                <a:cs typeface="Arial" panose="020B0604020202020204" pitchFamily="34" charset="0"/>
              </a:rPr>
              <a:t>Practice Guidelines for Video-Based Online Mental Health Service (2013)</a:t>
            </a:r>
          </a:p>
          <a:p>
            <a:pPr marL="457200" indent="-457200">
              <a:buFont typeface="+mj-lt"/>
              <a:buAutoNum type="arabicPeriod"/>
            </a:pPr>
            <a:r>
              <a:rPr lang="en-US" dirty="0">
                <a:latin typeface="Arial" panose="020B0604020202020204" pitchFamily="34" charset="0"/>
                <a:cs typeface="Arial" panose="020B0604020202020204" pitchFamily="34" charset="0"/>
              </a:rPr>
              <a:t>Practice Guidelines for Videoconferencing-Based </a:t>
            </a:r>
            <a:r>
              <a:rPr lang="en-US" dirty="0" err="1">
                <a:latin typeface="Arial" panose="020B0604020202020204" pitchFamily="34" charset="0"/>
                <a:cs typeface="Arial" panose="020B0604020202020204" pitchFamily="34" charset="0"/>
              </a:rPr>
              <a:t>Telemental</a:t>
            </a:r>
            <a:r>
              <a:rPr lang="en-US" dirty="0">
                <a:latin typeface="Arial" panose="020B0604020202020204" pitchFamily="34" charset="0"/>
                <a:cs typeface="Arial" panose="020B0604020202020204" pitchFamily="34" charset="0"/>
              </a:rPr>
              <a:t> Health (2009)</a:t>
            </a:r>
          </a:p>
          <a:p>
            <a:pPr marL="457200" indent="-457200">
              <a:buFont typeface="+mj-lt"/>
              <a:buAutoNum type="arabicPeriod"/>
            </a:pPr>
            <a:r>
              <a:rPr lang="en-US" dirty="0">
                <a:latin typeface="Arial" panose="020B0604020202020204" pitchFamily="34" charset="0"/>
                <a:cs typeface="Arial" panose="020B0604020202020204" pitchFamily="34" charset="0"/>
              </a:rPr>
              <a:t>Evidence-Based Practice for </a:t>
            </a:r>
            <a:r>
              <a:rPr lang="en-US" dirty="0" err="1">
                <a:latin typeface="Arial" panose="020B0604020202020204" pitchFamily="34" charset="0"/>
                <a:cs typeface="Arial" panose="020B0604020202020204" pitchFamily="34" charset="0"/>
              </a:rPr>
              <a:t>Telemental</a:t>
            </a:r>
            <a:r>
              <a:rPr lang="en-US" dirty="0">
                <a:latin typeface="Arial" panose="020B0604020202020204" pitchFamily="34" charset="0"/>
                <a:cs typeface="Arial" panose="020B0604020202020204" pitchFamily="34" charset="0"/>
              </a:rPr>
              <a:t> Health (2009</a:t>
            </a:r>
          </a:p>
        </p:txBody>
      </p:sp>
      <p:pic>
        <p:nvPicPr>
          <p:cNvPr id="8" name="Picture Placeholder 12" descr="MHTTC stacked bars ">
            <a:extLst>
              <a:ext uri="{FF2B5EF4-FFF2-40B4-BE49-F238E27FC236}">
                <a16:creationId xmlns:a16="http://schemas.microsoft.com/office/drawing/2014/main" id="{7BFF457C-6551-F940-B880-8A37CE15F307}"/>
              </a:ext>
              <a:ext uri="{C183D7F6-B498-43B3-948B-1728B52AA6E4}">
                <adec:decorative xmlns:adec="http://schemas.microsoft.com/office/drawing/2017/decorative" xmlns="" val="0"/>
              </a:ext>
            </a:extLst>
          </p:cNvPr>
          <p:cNvPicPr>
            <a:picLocks noChangeAspect="1"/>
          </p:cNvPicPr>
          <p:nvPr/>
        </p:nvPicPr>
        <p:blipFill>
          <a:blip r:embed="rId2"/>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3934688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Focus</a:t>
            </a:r>
          </a:p>
        </p:txBody>
      </p:sp>
      <p:sp>
        <p:nvSpPr>
          <p:cNvPr id="8" name="Content Placeholder 7"/>
          <p:cNvSpPr>
            <a:spLocks noGrp="1"/>
          </p:cNvSpPr>
          <p:nvPr>
            <p:ph idx="1"/>
          </p:nvPr>
        </p:nvSpPr>
        <p:spPr>
          <a:xfrm>
            <a:off x="838200" y="1825625"/>
            <a:ext cx="10515600" cy="3853279"/>
          </a:xfrm>
        </p:spPr>
        <p:txBody>
          <a:bodyPr>
            <a:normAutofit lnSpcReduction="10000"/>
          </a:bodyPr>
          <a:lstStyle/>
          <a:p>
            <a:r>
              <a:rPr lang="en-US" dirty="0">
                <a:latin typeface="Arial" panose="020B0604020202020204" pitchFamily="34" charset="0"/>
                <a:cs typeface="Arial" panose="020B0604020202020204" pitchFamily="34" charset="0"/>
              </a:rPr>
              <a:t>These guidelines focus on interactive videoconferencing based mental health services (a.k.a., </a:t>
            </a:r>
            <a:r>
              <a:rPr lang="en-US" dirty="0" err="1">
                <a:latin typeface="Arial" panose="020B0604020202020204" pitchFamily="34" charset="0"/>
                <a:cs typeface="Arial" panose="020B0604020202020204" pitchFamily="34" charset="0"/>
              </a:rPr>
              <a:t>telemental</a:t>
            </a:r>
            <a:r>
              <a:rPr lang="en-US" dirty="0">
                <a:latin typeface="Arial" panose="020B0604020202020204" pitchFamily="34" charset="0"/>
                <a:cs typeface="Arial" panose="020B0604020202020204" pitchFamily="34" charset="0"/>
              </a:rPr>
              <a:t> health). The use of other technologies such as virtual reality, electronic mail, electronic health records, telephony, remote monitoring devices, chat rooms, or social networks are not a focus of this document except where these technologies interface with videoconferencing services. </a:t>
            </a:r>
          </a:p>
          <a:p>
            <a:pPr lvl="1"/>
            <a:r>
              <a:rPr lang="en-US" dirty="0">
                <a:latin typeface="Arial" panose="020B0604020202020204" pitchFamily="34" charset="0"/>
                <a:cs typeface="Arial" panose="020B0604020202020204" pitchFamily="34" charset="0"/>
              </a:rPr>
              <a:t>Administration</a:t>
            </a:r>
          </a:p>
          <a:p>
            <a:pPr lvl="1"/>
            <a:r>
              <a:rPr lang="en-US" dirty="0">
                <a:latin typeface="Arial" panose="020B0604020202020204" pitchFamily="34" charset="0"/>
                <a:cs typeface="Arial" panose="020B0604020202020204" pitchFamily="34" charset="0"/>
              </a:rPr>
              <a:t>Technical</a:t>
            </a:r>
          </a:p>
          <a:p>
            <a:pPr lvl="1"/>
            <a:r>
              <a:rPr lang="en-US" dirty="0">
                <a:latin typeface="Arial" panose="020B0604020202020204" pitchFamily="34" charset="0"/>
                <a:cs typeface="Arial" panose="020B0604020202020204" pitchFamily="34" charset="0"/>
              </a:rPr>
              <a:t>Clinical</a:t>
            </a:r>
          </a:p>
          <a:p>
            <a:endParaRPr lang="en-US" dirty="0">
              <a:latin typeface="Arial" panose="020B0604020202020204" pitchFamily="34" charset="0"/>
              <a:cs typeface="Arial" panose="020B0604020202020204" pitchFamily="34" charset="0"/>
            </a:endParaRPr>
          </a:p>
        </p:txBody>
      </p:sp>
      <p:pic>
        <p:nvPicPr>
          <p:cNvPr id="4" name="Picture Placeholder 12" descr="MHTTC stacked bars ">
            <a:extLst>
              <a:ext uri="{FF2B5EF4-FFF2-40B4-BE49-F238E27FC236}">
                <a16:creationId xmlns:a16="http://schemas.microsoft.com/office/drawing/2014/main" id="{CA6578DC-85B8-3344-9D03-F9E9E2F42A4B}"/>
              </a:ext>
              <a:ext uri="{C183D7F6-B498-43B3-948B-1728B52AA6E4}">
                <adec:decorative xmlns:adec="http://schemas.microsoft.com/office/drawing/2017/decorative" xmlns="" val="0"/>
              </a:ext>
            </a:extLst>
          </p:cNvPr>
          <p:cNvPicPr>
            <a:picLocks noChangeAspect="1"/>
          </p:cNvPicPr>
          <p:nvPr/>
        </p:nvPicPr>
        <p:blipFill>
          <a:blip r:embed="rId2"/>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3356124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Recommendation Strength</a:t>
            </a:r>
          </a:p>
        </p:txBody>
      </p:sp>
      <p:sp>
        <p:nvSpPr>
          <p:cNvPr id="3" name="Content Placeholder 2"/>
          <p:cNvSpPr>
            <a:spLocks noGrp="1"/>
          </p:cNvSpPr>
          <p:nvPr>
            <p:ph idx="1"/>
          </p:nvPr>
        </p:nvSpPr>
        <p:spPr>
          <a:xfrm>
            <a:off x="838200" y="1825625"/>
            <a:ext cx="10515600" cy="3339933"/>
          </a:xfrm>
        </p:spPr>
        <p:txBody>
          <a:bodyPr>
            <a:normAutofit fontScale="92500" lnSpcReduction="10000"/>
          </a:bodyPr>
          <a:lstStyle/>
          <a:p>
            <a:r>
              <a:rPr lang="en-US" dirty="0">
                <a:latin typeface="Arial" panose="020B0604020202020204" pitchFamily="34" charset="0"/>
                <a:cs typeface="Arial" panose="020B0604020202020204" pitchFamily="34" charset="0"/>
              </a:rPr>
              <a:t>[I] Recommended with </a:t>
            </a:r>
            <a:r>
              <a:rPr lang="en-US" u="sng" dirty="0">
                <a:latin typeface="Arial" panose="020B0604020202020204" pitchFamily="34" charset="0"/>
                <a:cs typeface="Arial" panose="020B0604020202020204" pitchFamily="34" charset="0"/>
              </a:rPr>
              <a:t>substantial</a:t>
            </a:r>
            <a:r>
              <a:rPr lang="en-US" dirty="0">
                <a:latin typeface="Arial" panose="020B0604020202020204" pitchFamily="34" charset="0"/>
                <a:cs typeface="Arial" panose="020B0604020202020204" pitchFamily="34" charset="0"/>
              </a:rPr>
              <a:t> clinical confidence</a:t>
            </a:r>
          </a:p>
          <a:p>
            <a:r>
              <a:rPr lang="en-US" dirty="0">
                <a:latin typeface="Arial" panose="020B0604020202020204" pitchFamily="34" charset="0"/>
                <a:cs typeface="Arial" panose="020B0604020202020204" pitchFamily="34" charset="0"/>
              </a:rPr>
              <a:t>[II] Recommended with </a:t>
            </a:r>
            <a:r>
              <a:rPr lang="en-US" u="sng" dirty="0">
                <a:latin typeface="Arial" panose="020B0604020202020204" pitchFamily="34" charset="0"/>
                <a:cs typeface="Arial" panose="020B0604020202020204" pitchFamily="34" charset="0"/>
              </a:rPr>
              <a:t>moderate</a:t>
            </a:r>
            <a:r>
              <a:rPr lang="en-US" dirty="0">
                <a:latin typeface="Arial" panose="020B0604020202020204" pitchFamily="34" charset="0"/>
                <a:cs typeface="Arial" panose="020B0604020202020204" pitchFamily="34" charset="0"/>
              </a:rPr>
              <a:t> clinical confidence</a:t>
            </a:r>
          </a:p>
          <a:p>
            <a:r>
              <a:rPr lang="en-US" dirty="0">
                <a:latin typeface="Arial" panose="020B0604020202020204" pitchFamily="34" charset="0"/>
                <a:cs typeface="Arial" panose="020B0604020202020204" pitchFamily="34" charset="0"/>
              </a:rPr>
              <a:t>[III] May be recommended on the basis of </a:t>
            </a:r>
            <a:r>
              <a:rPr lang="en-US" u="sng" dirty="0">
                <a:latin typeface="Arial" panose="020B0604020202020204" pitchFamily="34" charset="0"/>
                <a:cs typeface="Arial" panose="020B0604020202020204" pitchFamily="34" charset="0"/>
              </a:rPr>
              <a:t>individual circumstances</a:t>
            </a:r>
          </a:p>
          <a:p>
            <a:r>
              <a:rPr lang="en-US" dirty="0">
                <a:latin typeface="Arial" panose="020B0604020202020204" pitchFamily="34" charset="0"/>
                <a:cs typeface="Arial" panose="020B0604020202020204" pitchFamily="34" charset="0"/>
              </a:rPr>
              <a:t>Language in document generally parallels strength</a:t>
            </a:r>
          </a:p>
          <a:p>
            <a:pPr lvl="1"/>
            <a:r>
              <a:rPr lang="en-US" sz="2000" i="1" dirty="0">
                <a:latin typeface="Arial" panose="020B0604020202020204" pitchFamily="34" charset="0"/>
                <a:cs typeface="Arial" panose="020B0604020202020204" pitchFamily="34" charset="0"/>
              </a:rPr>
              <a:t>Shall: </a:t>
            </a:r>
            <a:r>
              <a:rPr lang="en-US" sz="2000" dirty="0">
                <a:latin typeface="Arial" panose="020B0604020202020204" pitchFamily="34" charset="0"/>
                <a:cs typeface="Arial" panose="020B0604020202020204" pitchFamily="34" charset="0"/>
              </a:rPr>
              <a:t>indicates required action or adherence whenever feasible and/or practical</a:t>
            </a:r>
          </a:p>
          <a:p>
            <a:pPr lvl="1"/>
            <a:r>
              <a:rPr lang="en-US" sz="2000" i="1" dirty="0">
                <a:latin typeface="Arial" panose="020B0604020202020204" pitchFamily="34" charset="0"/>
                <a:cs typeface="Arial" panose="020B0604020202020204" pitchFamily="34" charset="0"/>
              </a:rPr>
              <a:t>Shall Not: </a:t>
            </a:r>
            <a:r>
              <a:rPr lang="en-US" sz="2000" dirty="0">
                <a:latin typeface="Arial" panose="020B0604020202020204" pitchFamily="34" charset="0"/>
                <a:cs typeface="Arial" panose="020B0604020202020204" pitchFamily="34" charset="0"/>
              </a:rPr>
              <a:t>indicates a proscription or action that is strongly advised against</a:t>
            </a:r>
          </a:p>
          <a:p>
            <a:pPr lvl="1"/>
            <a:r>
              <a:rPr lang="en-US" sz="2000" i="1" dirty="0">
                <a:latin typeface="Arial" panose="020B0604020202020204" pitchFamily="34" charset="0"/>
                <a:cs typeface="Arial" panose="020B0604020202020204" pitchFamily="34" charset="0"/>
              </a:rPr>
              <a:t>Should: </a:t>
            </a:r>
            <a:r>
              <a:rPr lang="en-US" sz="2000" dirty="0">
                <a:latin typeface="Arial" panose="020B0604020202020204" pitchFamily="34" charset="0"/>
                <a:cs typeface="Arial" panose="020B0604020202020204" pitchFamily="34" charset="0"/>
              </a:rPr>
              <a:t>indicates a recommended action without excluding others</a:t>
            </a:r>
          </a:p>
          <a:p>
            <a:pPr lvl="1"/>
            <a:r>
              <a:rPr lang="en-US" sz="2000" i="1" dirty="0">
                <a:latin typeface="Arial" panose="020B0604020202020204" pitchFamily="34" charset="0"/>
                <a:cs typeface="Arial" panose="020B0604020202020204" pitchFamily="34" charset="0"/>
              </a:rPr>
              <a:t>May: </a:t>
            </a:r>
            <a:r>
              <a:rPr lang="en-US" sz="2000" dirty="0">
                <a:latin typeface="Arial" panose="020B0604020202020204" pitchFamily="34" charset="0"/>
                <a:cs typeface="Arial" panose="020B0604020202020204" pitchFamily="34" charset="0"/>
              </a:rPr>
              <a:t>indicates pertinent actions that may be considered to optimize the telemedicine encounter</a:t>
            </a:r>
          </a:p>
          <a:p>
            <a:endParaRPr lang="en-US" dirty="0">
              <a:latin typeface="Arial" panose="020B0604020202020204" pitchFamily="34" charset="0"/>
              <a:cs typeface="Arial" panose="020B0604020202020204" pitchFamily="34" charset="0"/>
            </a:endParaRPr>
          </a:p>
        </p:txBody>
      </p:sp>
      <p:pic>
        <p:nvPicPr>
          <p:cNvPr id="4" name="Picture 3" descr="blocks"/>
          <p:cNvPicPr>
            <a:picLocks noChangeAspect="1"/>
          </p:cNvPicPr>
          <p:nvPr/>
        </p:nvPicPr>
        <p:blipFill>
          <a:blip r:embed="rId2"/>
          <a:stretch>
            <a:fillRect/>
          </a:stretch>
        </p:blipFill>
        <p:spPr>
          <a:xfrm>
            <a:off x="5282623" y="5332578"/>
            <a:ext cx="2014530" cy="1383310"/>
          </a:xfrm>
          <a:prstGeom prst="rect">
            <a:avLst/>
          </a:prstGeom>
        </p:spPr>
      </p:pic>
      <p:pic>
        <p:nvPicPr>
          <p:cNvPr id="5" name="Picture Placeholder 12" descr="MHTTC stacked bars ">
            <a:extLst>
              <a:ext uri="{FF2B5EF4-FFF2-40B4-BE49-F238E27FC236}">
                <a16:creationId xmlns:a16="http://schemas.microsoft.com/office/drawing/2014/main" id="{66B0B600-D69F-6D42-89BF-05ED87AE79F4}"/>
              </a:ext>
              <a:ext uri="{C183D7F6-B498-43B3-948B-1728B52AA6E4}">
                <adec:decorative xmlns:adec="http://schemas.microsoft.com/office/drawing/2017/decorative" xmlns="" val="0"/>
              </a:ext>
            </a:extLst>
          </p:cNvPr>
          <p:cNvPicPr>
            <a:picLocks noChangeAspect="1"/>
          </p:cNvPicPr>
          <p:nvPr/>
        </p:nvPicPr>
        <p:blipFill>
          <a:blip r:embed="rId3"/>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2664848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CAVEATS </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10515600" cy="3131386"/>
          </a:xfrm>
        </p:spPr>
        <p:txBody>
          <a:bodyPr>
            <a:noAutofit/>
          </a:bodyPr>
          <a:lstStyle/>
          <a:p>
            <a:pPr marL="0" indent="0">
              <a:buNone/>
            </a:pP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It should be recognized that compliance with these recommendations will not guarantee accurate diagnoses or successful outcomes. The purpose of this guide is to assist providers in providing effective and safe medical care founded on expert consensus, research evidence, available resources, and patient needs</a:t>
            </a:r>
            <a:r>
              <a:rPr lang="en-US" sz="2400" dirty="0">
                <a:latin typeface="Arial" panose="020B0604020202020204" pitchFamily="34" charset="0"/>
                <a:cs typeface="Arial" panose="020B0604020202020204" pitchFamily="34" charset="0"/>
              </a:rPr>
              <a:t>.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This document is not meant to establish a legal standard of care</a:t>
            </a:r>
            <a:r>
              <a:rPr lang="en-US" sz="2400" dirty="0">
                <a:latin typeface="Arial" panose="020B0604020202020204" pitchFamily="34" charset="0"/>
                <a:cs typeface="Arial" panose="020B0604020202020204" pitchFamily="34" charset="0"/>
              </a:rPr>
              <a:t>. “</a:t>
            </a:r>
          </a:p>
        </p:txBody>
      </p:sp>
      <p:pic>
        <p:nvPicPr>
          <p:cNvPr id="4" name="Picture Placeholder 12" descr="MHTTC stacked bars ">
            <a:extLst>
              <a:ext uri="{FF2B5EF4-FFF2-40B4-BE49-F238E27FC236}">
                <a16:creationId xmlns:a16="http://schemas.microsoft.com/office/drawing/2014/main" id="{71686C2C-23AE-8246-98FB-0D16B8B65BB3}"/>
              </a:ext>
              <a:ext uri="{C183D7F6-B498-43B3-948B-1728B52AA6E4}">
                <adec:decorative xmlns:adec="http://schemas.microsoft.com/office/drawing/2017/decorative" xmlns="" val="0"/>
              </a:ext>
            </a:extLst>
          </p:cNvPr>
          <p:cNvPicPr>
            <a:picLocks noChangeAspect="1"/>
          </p:cNvPicPr>
          <p:nvPr/>
        </p:nvPicPr>
        <p:blipFill>
          <a:blip r:embed="rId2"/>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2962060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0405"/>
          </a:xfrm>
        </p:spPr>
        <p:txBody>
          <a:bodyPr/>
          <a:lstStyle/>
          <a:p>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Administrative: Program development</a:t>
            </a:r>
          </a:p>
        </p:txBody>
      </p:sp>
      <p:sp>
        <p:nvSpPr>
          <p:cNvPr id="3" name="Content Placeholder 2"/>
          <p:cNvSpPr>
            <a:spLocks noGrp="1"/>
          </p:cNvSpPr>
          <p:nvPr>
            <p:ph idx="1"/>
          </p:nvPr>
        </p:nvSpPr>
        <p:spPr>
          <a:xfrm>
            <a:off x="1608334" y="2041857"/>
            <a:ext cx="5227895" cy="3450613"/>
          </a:xfrm>
        </p:spPr>
        <p:txBody>
          <a:bodyPr>
            <a:normAutofit lnSpcReduction="10000"/>
          </a:bodyPr>
          <a:lstStyle/>
          <a:p>
            <a:r>
              <a:rPr lang="en-US" dirty="0">
                <a:latin typeface="Arial" panose="020B0604020202020204" pitchFamily="34" charset="0"/>
                <a:cs typeface="Arial" panose="020B0604020202020204" pitchFamily="34" charset="0"/>
              </a:rPr>
              <a:t>Needs Assessment</a:t>
            </a:r>
          </a:p>
          <a:p>
            <a:pPr lvl="1"/>
            <a:r>
              <a:rPr lang="en-US" dirty="0">
                <a:latin typeface="Arial" panose="020B0604020202020204" pitchFamily="34" charset="0"/>
                <a:cs typeface="Arial" panose="020B0604020202020204" pitchFamily="34" charset="0"/>
              </a:rPr>
              <a:t>Content: statement, services to be delivered, proposed patient population, provider resources, technology needs, staffing needs, quality and safety protocols, business and regulatory processes, space requirements, training needs, evaluation plan, and sustainability.</a:t>
            </a:r>
          </a:p>
          <a:p>
            <a:pPr marL="457200" lvl="1"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p:txBody>
      </p:sp>
      <p:pic>
        <p:nvPicPr>
          <p:cNvPr id="8" name="Picture 7" descr="my woodworking routine: &#10;measure twice &#10;cut once &#10;curse &#10;buy more wood &#10;repeat "/>
          <p:cNvPicPr>
            <a:picLocks noChangeAspect="1"/>
          </p:cNvPicPr>
          <p:nvPr/>
        </p:nvPicPr>
        <p:blipFill rotWithShape="1">
          <a:blip r:embed="rId2"/>
          <a:srcRect l="17866" t="18395" r="14935" b="20079"/>
          <a:stretch/>
        </p:blipFill>
        <p:spPr>
          <a:xfrm>
            <a:off x="7179957" y="1637193"/>
            <a:ext cx="3158066" cy="3855277"/>
          </a:xfrm>
          <a:prstGeom prst="rect">
            <a:avLst/>
          </a:prstGeom>
        </p:spPr>
      </p:pic>
      <p:pic>
        <p:nvPicPr>
          <p:cNvPr id="5" name="Picture Placeholder 12" descr="MHTTC stacked bars ">
            <a:extLst>
              <a:ext uri="{FF2B5EF4-FFF2-40B4-BE49-F238E27FC236}">
                <a16:creationId xmlns:a16="http://schemas.microsoft.com/office/drawing/2014/main" id="{E429BF19-8B5A-DD49-92CA-4338F9257C03}"/>
              </a:ext>
              <a:ext uri="{C183D7F6-B498-43B3-948B-1728B52AA6E4}">
                <adec:decorative xmlns:adec="http://schemas.microsoft.com/office/drawing/2017/decorative" xmlns="" val="0"/>
              </a:ext>
            </a:extLst>
          </p:cNvPr>
          <p:cNvPicPr>
            <a:picLocks noChangeAspect="1"/>
          </p:cNvPicPr>
          <p:nvPr/>
        </p:nvPicPr>
        <p:blipFill>
          <a:blip r:embed="rId3"/>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967536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Administrative: Legal and regulatory</a:t>
            </a:r>
          </a:p>
        </p:txBody>
      </p:sp>
      <p:sp>
        <p:nvSpPr>
          <p:cNvPr id="3" name="Content Placeholder 2"/>
          <p:cNvSpPr>
            <a:spLocks noGrp="1"/>
          </p:cNvSpPr>
          <p:nvPr>
            <p:ph idx="1"/>
          </p:nvPr>
        </p:nvSpPr>
        <p:spPr>
          <a:xfrm>
            <a:off x="1451579" y="2015732"/>
            <a:ext cx="4737553" cy="3450613"/>
          </a:xfrm>
        </p:spPr>
        <p:txBody>
          <a:bodyPr/>
          <a:lstStyle/>
          <a:p>
            <a:r>
              <a:rPr lang="en-US" dirty="0">
                <a:latin typeface="Arial" panose="020B0604020202020204" pitchFamily="34" charset="0"/>
                <a:cs typeface="Arial" panose="020B0604020202020204" pitchFamily="34" charset="0"/>
              </a:rPr>
              <a:t>Licensure and Malpractice</a:t>
            </a:r>
          </a:p>
          <a:p>
            <a:r>
              <a:rPr lang="en-US" dirty="0">
                <a:latin typeface="Arial" panose="020B0604020202020204" pitchFamily="34" charset="0"/>
                <a:cs typeface="Arial" panose="020B0604020202020204" pitchFamily="34" charset="0"/>
              </a:rPr>
              <a:t>Scope of Practice</a:t>
            </a:r>
          </a:p>
          <a:p>
            <a:r>
              <a:rPr lang="en-US" dirty="0">
                <a:latin typeface="Arial" panose="020B0604020202020204" pitchFamily="34" charset="0"/>
                <a:cs typeface="Arial" panose="020B0604020202020204" pitchFamily="34" charset="0"/>
              </a:rPr>
              <a:t>Prescribing (Ryan Haight)</a:t>
            </a:r>
          </a:p>
          <a:p>
            <a:r>
              <a:rPr lang="en-US" dirty="0">
                <a:latin typeface="Arial" panose="020B0604020202020204" pitchFamily="34" charset="0"/>
                <a:cs typeface="Arial" panose="020B0604020202020204" pitchFamily="34" charset="0"/>
              </a:rPr>
              <a:t>Informed Consent</a:t>
            </a:r>
          </a:p>
          <a:p>
            <a:r>
              <a:rPr lang="en-US" dirty="0">
                <a:latin typeface="Arial" panose="020B0604020202020204" pitchFamily="34" charset="0"/>
                <a:cs typeface="Arial" panose="020B0604020202020204" pitchFamily="34" charset="0"/>
              </a:rPr>
              <a:t>Billing and Re-imbursement </a:t>
            </a:r>
          </a:p>
        </p:txBody>
      </p:sp>
      <p:pic>
        <p:nvPicPr>
          <p:cNvPr id="5" name="Picture 4" descr="elderly woman looking at computer with caption text saying &quot;I'll just look them up online and call it my due diligence&quot; "/>
          <p:cNvPicPr>
            <a:picLocks noChangeAspect="1"/>
          </p:cNvPicPr>
          <p:nvPr/>
        </p:nvPicPr>
        <p:blipFill>
          <a:blip r:embed="rId2"/>
          <a:stretch>
            <a:fillRect/>
          </a:stretch>
        </p:blipFill>
        <p:spPr>
          <a:xfrm>
            <a:off x="6387604" y="1970670"/>
            <a:ext cx="4667250" cy="3495675"/>
          </a:xfrm>
          <a:prstGeom prst="rect">
            <a:avLst/>
          </a:prstGeom>
        </p:spPr>
      </p:pic>
      <p:pic>
        <p:nvPicPr>
          <p:cNvPr id="6" name="Picture Placeholder 12" descr="MHTTC stacked bars ">
            <a:extLst>
              <a:ext uri="{FF2B5EF4-FFF2-40B4-BE49-F238E27FC236}">
                <a16:creationId xmlns:a16="http://schemas.microsoft.com/office/drawing/2014/main" id="{CB46AC49-B6BF-D942-89A3-5EEF7FAEC916}"/>
              </a:ext>
              <a:ext uri="{C183D7F6-B498-43B3-948B-1728B52AA6E4}">
                <adec:decorative xmlns:adec="http://schemas.microsoft.com/office/drawing/2017/decorative" xmlns="" val="0"/>
              </a:ext>
            </a:extLst>
          </p:cNvPr>
          <p:cNvPicPr>
            <a:picLocks noChangeAspect="1"/>
          </p:cNvPicPr>
          <p:nvPr/>
        </p:nvPicPr>
        <p:blipFill>
          <a:blip r:embed="rId3"/>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2267566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4234"/>
          </a:xfrm>
        </p:spPr>
        <p:txBody>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Administrative: sop </a:t>
            </a:r>
          </a:p>
        </p:txBody>
      </p:sp>
      <p:sp>
        <p:nvSpPr>
          <p:cNvPr id="3" name="Content Placeholder 2"/>
          <p:cNvSpPr>
            <a:spLocks noGrp="1"/>
          </p:cNvSpPr>
          <p:nvPr>
            <p:ph idx="1"/>
          </p:nvPr>
        </p:nvSpPr>
        <p:spPr>
          <a:xfrm>
            <a:off x="986359" y="1891805"/>
            <a:ext cx="4585153" cy="3450613"/>
          </a:xfrm>
        </p:spPr>
        <p:txBody>
          <a:bodyPr/>
          <a:lstStyle/>
          <a:p>
            <a:r>
              <a:rPr lang="en-US" dirty="0">
                <a:latin typeface="Arial" panose="020B0604020202020204" pitchFamily="34" charset="0"/>
                <a:cs typeface="Arial" panose="020B0604020202020204" pitchFamily="34" charset="0"/>
              </a:rPr>
              <a:t>How are you going to do it?</a:t>
            </a:r>
          </a:p>
          <a:p>
            <a:r>
              <a:rPr lang="en-US" dirty="0">
                <a:latin typeface="Arial" panose="020B0604020202020204" pitchFamily="34" charset="0"/>
                <a:cs typeface="Arial" panose="020B0604020202020204" pitchFamily="34" charset="0"/>
              </a:rPr>
              <a:t>What are the common ground rules ?</a:t>
            </a:r>
          </a:p>
          <a:p>
            <a:r>
              <a:rPr lang="en-US" dirty="0">
                <a:latin typeface="Arial" panose="020B0604020202020204" pitchFamily="34" charset="0"/>
                <a:cs typeface="Arial" panose="020B0604020202020204" pitchFamily="34" charset="0"/>
              </a:rPr>
              <a:t>What is the workflow?</a:t>
            </a:r>
          </a:p>
          <a:p>
            <a:r>
              <a:rPr lang="en-US" dirty="0">
                <a:latin typeface="Arial" panose="020B0604020202020204" pitchFamily="34" charset="0"/>
                <a:cs typeface="Arial" panose="020B0604020202020204" pitchFamily="34" charset="0"/>
              </a:rPr>
              <a:t>SOP is organic not rigid</a:t>
            </a:r>
          </a:p>
          <a:p>
            <a:endParaRPr lang="en-US" dirty="0">
              <a:latin typeface="Arial" panose="020B0604020202020204" pitchFamily="34" charset="0"/>
              <a:cs typeface="Arial" panose="020B0604020202020204" pitchFamily="34" charset="0"/>
            </a:endParaRPr>
          </a:p>
        </p:txBody>
      </p:sp>
      <p:pic>
        <p:nvPicPr>
          <p:cNvPr id="5" name="Picture 4" descr="a bear rifiling through a garbage can in an office with a fire extinguisher in view. the caption of the photo reads: Preparation, good thing we have a fire extinguisher"/>
          <p:cNvPicPr>
            <a:picLocks noChangeAspect="1"/>
          </p:cNvPicPr>
          <p:nvPr/>
        </p:nvPicPr>
        <p:blipFill>
          <a:blip r:embed="rId2"/>
          <a:stretch>
            <a:fillRect/>
          </a:stretch>
        </p:blipFill>
        <p:spPr>
          <a:xfrm>
            <a:off x="6155269" y="1655584"/>
            <a:ext cx="4903821" cy="3923057"/>
          </a:xfrm>
          <a:prstGeom prst="rect">
            <a:avLst/>
          </a:prstGeom>
        </p:spPr>
      </p:pic>
      <p:pic>
        <p:nvPicPr>
          <p:cNvPr id="6" name="Picture Placeholder 12" descr="MHTTC stacked bars ">
            <a:extLst>
              <a:ext uri="{FF2B5EF4-FFF2-40B4-BE49-F238E27FC236}">
                <a16:creationId xmlns:a16="http://schemas.microsoft.com/office/drawing/2014/main" id="{EAB498EF-6AA6-FE47-973E-6BF676CCAAED}"/>
              </a:ext>
              <a:ext uri="{C183D7F6-B498-43B3-948B-1728B52AA6E4}">
                <adec:decorative xmlns:adec="http://schemas.microsoft.com/office/drawing/2017/decorative" xmlns="" val="0"/>
              </a:ext>
            </a:extLst>
          </p:cNvPr>
          <p:cNvPicPr>
            <a:picLocks noChangeAspect="1"/>
          </p:cNvPicPr>
          <p:nvPr/>
        </p:nvPicPr>
        <p:blipFill>
          <a:blip r:embed="rId3"/>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2208775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365125"/>
            <a:ext cx="5739063" cy="1325563"/>
          </a:xfrm>
        </p:spPr>
        <p:txBody>
          <a:bodyPr/>
          <a:lstStyle/>
          <a:p>
            <a:pPr algn="l" eaLnBrk="1" hangingPunct="1">
              <a:defRPr/>
            </a:pPr>
            <a:r>
              <a:rPr 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Disclosures</a:t>
            </a:r>
          </a:p>
        </p:txBody>
      </p:sp>
      <p:sp>
        <p:nvSpPr>
          <p:cNvPr id="4099" name="Rectangle 3"/>
          <p:cNvSpPr>
            <a:spLocks noGrp="1" noChangeArrowheads="1"/>
          </p:cNvSpPr>
          <p:nvPr>
            <p:ph idx="1"/>
          </p:nvPr>
        </p:nvSpPr>
        <p:spPr>
          <a:xfrm>
            <a:off x="838200" y="1825625"/>
            <a:ext cx="10515600" cy="3131386"/>
          </a:xfrm>
        </p:spPr>
        <p:txBody>
          <a:bodyPr>
            <a:normAutofit/>
          </a:bodyPr>
          <a:lstStyle/>
          <a:p>
            <a:pPr eaLnBrk="1" hangingPunct="1">
              <a:lnSpc>
                <a:spcPct val="90000"/>
              </a:lnSpc>
              <a:defRPr/>
            </a:pPr>
            <a:endParaRPr lang="en-US" dirty="0">
              <a:latin typeface="Arial" panose="020B0604020202020204" pitchFamily="34" charset="0"/>
              <a:cs typeface="Arial" panose="020B0604020202020204" pitchFamily="34" charset="0"/>
            </a:endParaRPr>
          </a:p>
          <a:p>
            <a:pPr eaLnBrk="1" hangingPunct="1">
              <a:lnSpc>
                <a:spcPct val="90000"/>
              </a:lnSpc>
              <a:buFont typeface="Wingdings" pitchFamily="2" charset="2"/>
              <a:buNone/>
              <a:defRPr/>
            </a:pPr>
            <a:r>
              <a:rPr lang="en-US" sz="2400" dirty="0">
                <a:latin typeface="Arial" panose="020B0604020202020204" pitchFamily="34" charset="0"/>
                <a:cs typeface="Arial" panose="020B0604020202020204" pitchFamily="34" charset="0"/>
              </a:rPr>
              <a:t>   I am solely responsible for the content of this presentation.  It does not represent an official position, policy, endorsement, or opinion of any of the organizations with which I am involved. </a:t>
            </a:r>
          </a:p>
          <a:p>
            <a:pPr eaLnBrk="1" hangingPunct="1">
              <a:lnSpc>
                <a:spcPct val="90000"/>
              </a:lnSpc>
              <a:buFont typeface="Wingdings" pitchFamily="2" charset="2"/>
              <a:buNone/>
              <a:defRPr/>
            </a:pPr>
            <a:r>
              <a:rPr lang="en-US" sz="2400" dirty="0">
                <a:latin typeface="Arial" panose="020B0604020202020204" pitchFamily="34" charset="0"/>
                <a:cs typeface="Arial" panose="020B0604020202020204" pitchFamily="34" charset="0"/>
              </a:rPr>
              <a:t>	Dr. Shore is Chief Medical Officer of </a:t>
            </a:r>
            <a:r>
              <a:rPr lang="en-US" sz="2400" dirty="0" err="1">
                <a:latin typeface="Arial" panose="020B0604020202020204" pitchFamily="34" charset="0"/>
                <a:cs typeface="Arial" panose="020B0604020202020204" pitchFamily="34" charset="0"/>
              </a:rPr>
              <a:t>AccessCare</a:t>
            </a:r>
            <a:r>
              <a:rPr lang="en-US" sz="2400" dirty="0">
                <a:latin typeface="Arial" panose="020B0604020202020204" pitchFamily="34" charset="0"/>
                <a:cs typeface="Arial" panose="020B0604020202020204" pitchFamily="34" charset="0"/>
              </a:rPr>
              <a:t> Services which provides telehealth services and technologies and receives royalties from American Psychiatric Press. </a:t>
            </a:r>
          </a:p>
        </p:txBody>
      </p:sp>
      <p:pic>
        <p:nvPicPr>
          <p:cNvPr id="40964" name="Picture 7" descr="Get out of jail free card from monopol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1" y="274639"/>
            <a:ext cx="2543175"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Placeholder 12" descr="MHTTC stacked bars ">
            <a:extLst>
              <a:ext uri="{FF2B5EF4-FFF2-40B4-BE49-F238E27FC236}">
                <a16:creationId xmlns:a16="http://schemas.microsoft.com/office/drawing/2014/main" id="{B993CAEC-A78E-A240-8D49-741D9203EF69}"/>
              </a:ext>
              <a:ext uri="{C183D7F6-B498-43B3-948B-1728B52AA6E4}">
                <adec:decorative xmlns:adec="http://schemas.microsoft.com/office/drawing/2017/decorative" xmlns="" val="0"/>
              </a:ext>
            </a:extLst>
          </p:cNvPr>
          <p:cNvPicPr>
            <a:picLocks noChangeAspect="1"/>
          </p:cNvPicPr>
          <p:nvPr/>
        </p:nvPicPr>
        <p:blipFill>
          <a:blip r:embed="rId4"/>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1358825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Administrative: Emergencies </a:t>
            </a:r>
          </a:p>
        </p:txBody>
      </p:sp>
      <p:sp>
        <p:nvSpPr>
          <p:cNvPr id="3" name="Content Placeholder 2"/>
          <p:cNvSpPr>
            <a:spLocks noGrp="1"/>
          </p:cNvSpPr>
          <p:nvPr>
            <p:ph idx="1"/>
          </p:nvPr>
        </p:nvSpPr>
        <p:spPr>
          <a:xfrm>
            <a:off x="838200" y="1825624"/>
            <a:ext cx="10515600" cy="2810543"/>
          </a:xfrm>
        </p:spPr>
        <p:txBody>
          <a:bodyPr>
            <a:normAutofit fontScale="92500" lnSpcReduction="10000"/>
          </a:bodyPr>
          <a:lstStyle/>
          <a:p>
            <a:pPr marL="0" indent="0">
              <a:buNone/>
            </a:pPr>
            <a:r>
              <a:rPr lang="en-US" b="1" cap="all" dirty="0">
                <a:latin typeface="Arial" panose="020B0604020202020204" pitchFamily="34" charset="0"/>
                <a:cs typeface="Arial" panose="020B0604020202020204" pitchFamily="34" charset="0"/>
              </a:rPr>
              <a:t>Standard Operating Procedures/Protocols for emergencies</a:t>
            </a:r>
          </a:p>
          <a:p>
            <a:r>
              <a:rPr lang="en-US" b="1" i="1" dirty="0">
                <a:latin typeface="Arial" panose="020B0604020202020204" pitchFamily="34" charset="0"/>
                <a:cs typeface="Arial" panose="020B0604020202020204" pitchFamily="34" charset="0"/>
              </a:rPr>
              <a:t>Shall</a:t>
            </a:r>
            <a:r>
              <a:rPr lang="en-US" dirty="0">
                <a:latin typeface="Arial" panose="020B0604020202020204" pitchFamily="34" charset="0"/>
                <a:cs typeface="Arial" panose="020B0604020202020204" pitchFamily="34" charset="0"/>
              </a:rPr>
              <a:t> have technical &amp; clinical competence managing emergencies </a:t>
            </a:r>
          </a:p>
          <a:p>
            <a:r>
              <a:rPr lang="en-US" dirty="0">
                <a:latin typeface="Arial" panose="020B0604020202020204" pitchFamily="34" charset="0"/>
                <a:cs typeface="Arial" panose="020B0604020202020204" pitchFamily="34" charset="0"/>
              </a:rPr>
              <a:t>Management of emergencies </a:t>
            </a:r>
            <a:r>
              <a:rPr lang="en-US" b="1" i="1" dirty="0">
                <a:latin typeface="Arial" panose="020B0604020202020204" pitchFamily="34" charset="0"/>
                <a:cs typeface="Arial" panose="020B0604020202020204" pitchFamily="34" charset="0"/>
              </a:rPr>
              <a:t>shall</a:t>
            </a:r>
            <a:r>
              <a:rPr lang="en-US" dirty="0">
                <a:latin typeface="Arial" panose="020B0604020202020204" pitchFamily="34" charset="0"/>
                <a:cs typeface="Arial" panose="020B0604020202020204" pitchFamily="34" charset="0"/>
              </a:rPr>
              <a:t> be included in procedures</a:t>
            </a:r>
          </a:p>
          <a:p>
            <a:r>
              <a:rPr lang="en-US" b="1" i="1" dirty="0">
                <a:latin typeface="Arial" panose="020B0604020202020204" pitchFamily="34" charset="0"/>
                <a:cs typeface="Arial" panose="020B0604020202020204" pitchFamily="34" charset="0"/>
              </a:rPr>
              <a:t>Shall </a:t>
            </a:r>
            <a:r>
              <a:rPr lang="en-US" dirty="0">
                <a:latin typeface="Arial" panose="020B0604020202020204" pitchFamily="34" charset="0"/>
                <a:cs typeface="Arial" panose="020B0604020202020204" pitchFamily="34" charset="0"/>
              </a:rPr>
              <a:t>be familiar with local civil commitment regulations and </a:t>
            </a:r>
            <a:r>
              <a:rPr lang="en-US" b="1" i="1" dirty="0">
                <a:latin typeface="Arial" panose="020B0604020202020204" pitchFamily="34" charset="0"/>
                <a:cs typeface="Arial" panose="020B0604020202020204" pitchFamily="34" charset="0"/>
              </a:rPr>
              <a:t>should</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have arrangements with local staff to initiate/assist with civil commitments or other emergencies </a:t>
            </a:r>
          </a:p>
          <a:p>
            <a:endParaRPr lang="en-US" dirty="0">
              <a:latin typeface="Arial" panose="020B0604020202020204" pitchFamily="34" charset="0"/>
              <a:cs typeface="Arial" panose="020B0604020202020204" pitchFamily="34" charset="0"/>
            </a:endParaRPr>
          </a:p>
        </p:txBody>
      </p:sp>
      <p:pic>
        <p:nvPicPr>
          <p:cNvPr id="6" name="Picture 5" descr="red rotary telephone with number 9-1-1 on front "/>
          <p:cNvPicPr>
            <a:picLocks noChangeAspect="1"/>
          </p:cNvPicPr>
          <p:nvPr/>
        </p:nvPicPr>
        <p:blipFill>
          <a:blip r:embed="rId2"/>
          <a:stretch>
            <a:fillRect/>
          </a:stretch>
        </p:blipFill>
        <p:spPr>
          <a:xfrm>
            <a:off x="1127025" y="4819056"/>
            <a:ext cx="2975678" cy="1673819"/>
          </a:xfrm>
          <a:prstGeom prst="rect">
            <a:avLst/>
          </a:prstGeom>
        </p:spPr>
      </p:pic>
      <p:pic>
        <p:nvPicPr>
          <p:cNvPr id="5" name="Picture Placeholder 12" descr="MHTTC stacked bars ">
            <a:extLst>
              <a:ext uri="{FF2B5EF4-FFF2-40B4-BE49-F238E27FC236}">
                <a16:creationId xmlns:a16="http://schemas.microsoft.com/office/drawing/2014/main" id="{4249B743-AB4E-5F4E-998F-C82DDD500B2C}"/>
              </a:ext>
              <a:ext uri="{C183D7F6-B498-43B3-948B-1728B52AA6E4}">
                <adec:decorative xmlns:adec="http://schemas.microsoft.com/office/drawing/2017/decorative" xmlns="" val="0"/>
              </a:ext>
            </a:extLst>
          </p:cNvPr>
          <p:cNvPicPr>
            <a:picLocks noChangeAspect="1"/>
          </p:cNvPicPr>
          <p:nvPr/>
        </p:nvPicPr>
        <p:blipFill>
          <a:blip r:embed="rId3"/>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4249416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6765"/>
            <a:ext cx="10515600" cy="792330"/>
          </a:xfrm>
        </p:spPr>
        <p:txBody>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Administrative: emergencies </a:t>
            </a:r>
          </a:p>
        </p:txBody>
      </p:sp>
      <p:sp>
        <p:nvSpPr>
          <p:cNvPr id="3" name="Content Placeholder 2"/>
          <p:cNvSpPr>
            <a:spLocks noGrp="1"/>
          </p:cNvSpPr>
          <p:nvPr>
            <p:ph idx="1"/>
          </p:nvPr>
        </p:nvSpPr>
        <p:spPr>
          <a:xfrm>
            <a:off x="838200" y="1475874"/>
            <a:ext cx="10515600" cy="4203031"/>
          </a:xfrm>
        </p:spPr>
        <p:txBody>
          <a:bodyPr>
            <a:normAutofit lnSpcReduction="10000"/>
          </a:bodyPr>
          <a:lstStyle/>
          <a:p>
            <a:r>
              <a:rPr lang="en-US" sz="2400" dirty="0">
                <a:latin typeface="Arial" panose="020B0604020202020204" pitchFamily="34" charset="0"/>
                <a:cs typeface="Arial" panose="020B0604020202020204" pitchFamily="34" charset="0"/>
              </a:rPr>
              <a:t>Patient locations where other medical or support staff </a:t>
            </a:r>
            <a:r>
              <a:rPr lang="en-US" sz="2400" u="sng" dirty="0">
                <a:latin typeface="Arial" panose="020B0604020202020204" pitchFamily="34" charset="0"/>
                <a:cs typeface="Arial" panose="020B0604020202020204" pitchFamily="34" charset="0"/>
              </a:rPr>
              <a:t>are not </a:t>
            </a:r>
            <a:r>
              <a:rPr lang="en-US" sz="2400" dirty="0">
                <a:latin typeface="Arial" panose="020B0604020202020204" pitchFamily="34" charset="0"/>
                <a:cs typeface="Arial" panose="020B0604020202020204" pitchFamily="34" charset="0"/>
              </a:rPr>
              <a:t>available in real-time </a:t>
            </a:r>
          </a:p>
          <a:p>
            <a:r>
              <a:rPr lang="en-US" sz="2400" b="1" i="1" dirty="0">
                <a:latin typeface="Arial" panose="020B0604020202020204" pitchFamily="34" charset="0"/>
                <a:cs typeface="Arial" panose="020B0604020202020204" pitchFamily="34" charset="0"/>
              </a:rPr>
              <a:t>Should</a:t>
            </a:r>
            <a:r>
              <a:rPr lang="en-US" sz="2400" dirty="0">
                <a:latin typeface="Arial" panose="020B0604020202020204" pitchFamily="34" charset="0"/>
                <a:cs typeface="Arial" panose="020B0604020202020204" pitchFamily="34" charset="0"/>
              </a:rPr>
              <a:t> discuss the importance of consistency of location and knowing a patient’s location at the time of care</a:t>
            </a:r>
          </a:p>
          <a:p>
            <a:r>
              <a:rPr lang="en-US" sz="2400" b="1" i="1" dirty="0">
                <a:latin typeface="Arial" panose="020B0604020202020204" pitchFamily="34" charset="0"/>
                <a:cs typeface="Arial" panose="020B0604020202020204" pitchFamily="34" charset="0"/>
              </a:rPr>
              <a:t>Shall</a:t>
            </a:r>
            <a:r>
              <a:rPr lang="en-US" sz="2400" dirty="0">
                <a:latin typeface="Arial" panose="020B0604020202020204" pitchFamily="34" charset="0"/>
                <a:cs typeface="Arial" panose="020B0604020202020204" pitchFamily="34" charset="0"/>
              </a:rPr>
              <a:t> be aware of the impact of location on emergency management protocols, if patient location changes </a:t>
            </a:r>
          </a:p>
          <a:p>
            <a:pPr lvl="1"/>
            <a:r>
              <a:rPr lang="en-US" sz="2000" dirty="0">
                <a:latin typeface="Arial" panose="020B0604020202020204" pitchFamily="34" charset="0"/>
                <a:cs typeface="Arial" panose="020B0604020202020204" pitchFamily="34" charset="0"/>
              </a:rPr>
              <a:t>Emergency regulations, resources (e.g., police, emergency rooms, crisis teams), and contacts </a:t>
            </a:r>
            <a:r>
              <a:rPr lang="en-US" sz="2000" b="1" i="1" dirty="0">
                <a:latin typeface="Arial" panose="020B0604020202020204" pitchFamily="34" charset="0"/>
                <a:cs typeface="Arial" panose="020B0604020202020204" pitchFamily="34" charset="0"/>
              </a:rPr>
              <a:t>should</a:t>
            </a:r>
            <a:r>
              <a:rPr lang="en-US" sz="2000" dirty="0">
                <a:latin typeface="Arial" panose="020B0604020202020204" pitchFamily="34" charset="0"/>
                <a:cs typeface="Arial" panose="020B0604020202020204" pitchFamily="34" charset="0"/>
              </a:rPr>
              <a:t> be documented</a:t>
            </a:r>
          </a:p>
          <a:p>
            <a:r>
              <a:rPr lang="en-US" b="1" i="1" dirty="0">
                <a:latin typeface="Arial" panose="020B0604020202020204" pitchFamily="34" charset="0"/>
                <a:cs typeface="Arial" panose="020B0604020202020204" pitchFamily="34" charset="0"/>
              </a:rPr>
              <a:t>Should</a:t>
            </a:r>
            <a:r>
              <a:rPr lang="en-US" dirty="0">
                <a:latin typeface="Arial" panose="020B0604020202020204" pitchFamily="34" charset="0"/>
                <a:cs typeface="Arial" panose="020B0604020202020204" pitchFamily="34" charset="0"/>
              </a:rPr>
              <a:t> consider PSP (Patient Support Person) as clinically indicated and </a:t>
            </a:r>
            <a:r>
              <a:rPr lang="en-US" b="1" i="1" dirty="0">
                <a:latin typeface="Arial" panose="020B0604020202020204" pitchFamily="34" charset="0"/>
                <a:cs typeface="Arial" panose="020B0604020202020204" pitchFamily="34" charset="0"/>
              </a:rPr>
              <a:t>may </a:t>
            </a:r>
            <a:r>
              <a:rPr lang="en-US" dirty="0">
                <a:latin typeface="Arial" panose="020B0604020202020204" pitchFamily="34" charset="0"/>
                <a:cs typeface="Arial" panose="020B0604020202020204" pitchFamily="34" charset="0"/>
              </a:rPr>
              <a:t>contact to evaluate nature of emergency or make local 9-1-1 call</a:t>
            </a:r>
          </a:p>
          <a:p>
            <a:endParaRPr lang="en-US" sz="22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Placeholder 12" descr="MHTTC stacked bars ">
            <a:extLst>
              <a:ext uri="{FF2B5EF4-FFF2-40B4-BE49-F238E27FC236}">
                <a16:creationId xmlns:a16="http://schemas.microsoft.com/office/drawing/2014/main" id="{A7199C90-B180-904E-B7D2-592F989A98CF}"/>
              </a:ext>
              <a:ext uri="{C183D7F6-B498-43B3-948B-1728B52AA6E4}">
                <adec:decorative xmlns:adec="http://schemas.microsoft.com/office/drawing/2017/decorative" xmlns="" val="0"/>
              </a:ext>
            </a:extLst>
          </p:cNvPr>
          <p:cNvPicPr>
            <a:picLocks noChangeAspect="1"/>
          </p:cNvPicPr>
          <p:nvPr/>
        </p:nvPicPr>
        <p:blipFill>
          <a:blip r:embed="rId2"/>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4015244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Technology considerations</a:t>
            </a:r>
          </a:p>
        </p:txBody>
      </p:sp>
      <p:sp>
        <p:nvSpPr>
          <p:cNvPr id="3" name="Content Placeholder 2"/>
          <p:cNvSpPr>
            <a:spLocks noGrp="1"/>
          </p:cNvSpPr>
          <p:nvPr>
            <p:ph idx="1"/>
          </p:nvPr>
        </p:nvSpPr>
        <p:spPr>
          <a:xfrm>
            <a:off x="1451579" y="2015732"/>
            <a:ext cx="4466621" cy="3450613"/>
          </a:xfrm>
        </p:spPr>
        <p:txBody>
          <a:bodyPr>
            <a:normAutofit fontScale="85000" lnSpcReduction="20000"/>
          </a:bodyPr>
          <a:lstStyle/>
          <a:p>
            <a:r>
              <a:rPr lang="en-US" dirty="0">
                <a:latin typeface="Arial" panose="020B0604020202020204" pitchFamily="34" charset="0"/>
                <a:cs typeface="Arial" panose="020B0604020202020204" pitchFamily="34" charset="0"/>
              </a:rPr>
              <a:t>Appropriate security and encryption</a:t>
            </a:r>
          </a:p>
          <a:p>
            <a:r>
              <a:rPr lang="en-US" dirty="0">
                <a:latin typeface="Arial" panose="020B0604020202020204" pitchFamily="34" charset="0"/>
                <a:cs typeface="Arial" panose="020B0604020202020204" pitchFamily="34" charset="0"/>
              </a:rPr>
              <a:t>Bandwidth capabilities </a:t>
            </a:r>
          </a:p>
          <a:p>
            <a:r>
              <a:rPr lang="en-US" dirty="0">
                <a:latin typeface="Arial" panose="020B0604020202020204" pitchFamily="34" charset="0"/>
                <a:cs typeface="Arial" panose="020B0604020202020204" pitchFamily="34" charset="0"/>
              </a:rPr>
              <a:t>Technology support and back-up</a:t>
            </a:r>
          </a:p>
          <a:p>
            <a:pPr lvl="1"/>
            <a:r>
              <a:rPr lang="en-US" dirty="0">
                <a:latin typeface="Arial" panose="020B0604020202020204" pitchFamily="34" charset="0"/>
                <a:cs typeface="Arial" panose="020B0604020202020204" pitchFamily="34" charset="0"/>
              </a:rPr>
              <a:t>Clinical vs. non-clinical settings</a:t>
            </a:r>
          </a:p>
          <a:p>
            <a:r>
              <a:rPr lang="en-US" dirty="0">
                <a:latin typeface="Arial" panose="020B0604020202020204" pitchFamily="34" charset="0"/>
                <a:cs typeface="Arial" panose="020B0604020202020204" pitchFamily="34" charset="0"/>
              </a:rPr>
              <a:t>Integration with other technologies</a:t>
            </a:r>
          </a:p>
          <a:p>
            <a:r>
              <a:rPr lang="en-US" dirty="0">
                <a:latin typeface="Arial" panose="020B0604020202020204" pitchFamily="34" charset="0"/>
                <a:cs typeface="Arial" panose="020B0604020202020204" pitchFamily="34" charset="0"/>
              </a:rPr>
              <a:t>Privacy, security and room requirements</a:t>
            </a:r>
          </a:p>
        </p:txBody>
      </p:sp>
      <p:pic>
        <p:nvPicPr>
          <p:cNvPr id="5" name="Picture 4" descr="dog on facetime"/>
          <p:cNvPicPr>
            <a:picLocks noChangeAspect="1"/>
          </p:cNvPicPr>
          <p:nvPr/>
        </p:nvPicPr>
        <p:blipFill>
          <a:blip r:embed="rId2"/>
          <a:stretch>
            <a:fillRect/>
          </a:stretch>
        </p:blipFill>
        <p:spPr>
          <a:xfrm>
            <a:off x="6862688" y="1582505"/>
            <a:ext cx="3877733" cy="3883840"/>
          </a:xfrm>
          <a:prstGeom prst="rect">
            <a:avLst/>
          </a:prstGeom>
        </p:spPr>
      </p:pic>
      <p:pic>
        <p:nvPicPr>
          <p:cNvPr id="6" name="Picture Placeholder 12" descr="MHTTC stacked bars ">
            <a:extLst>
              <a:ext uri="{FF2B5EF4-FFF2-40B4-BE49-F238E27FC236}">
                <a16:creationId xmlns:a16="http://schemas.microsoft.com/office/drawing/2014/main" id="{3718AA28-9508-E34D-8CDB-939FE56E3CDA}"/>
              </a:ext>
              <a:ext uri="{C183D7F6-B498-43B3-948B-1728B52AA6E4}">
                <adec:decorative xmlns:adec="http://schemas.microsoft.com/office/drawing/2017/decorative" xmlns="" val="0"/>
              </a:ext>
            </a:extLst>
          </p:cNvPr>
          <p:cNvPicPr>
            <a:picLocks noChangeAspect="1"/>
          </p:cNvPicPr>
          <p:nvPr/>
        </p:nvPicPr>
        <p:blipFill>
          <a:blip r:embed="rId3"/>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178069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normAutofit/>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Key Features in Thinking about Technical Aspects of Telemedicine</a:t>
            </a:r>
          </a:p>
        </p:txBody>
      </p:sp>
      <p:sp>
        <p:nvSpPr>
          <p:cNvPr id="16386" name="Content Placeholder 2"/>
          <p:cNvSpPr>
            <a:spLocks noGrp="1"/>
          </p:cNvSpPr>
          <p:nvPr>
            <p:ph idx="1"/>
          </p:nvPr>
        </p:nvSpPr>
        <p:spPr>
          <a:xfrm>
            <a:off x="1981200" y="1951894"/>
            <a:ext cx="8229600" cy="3005117"/>
          </a:xfrm>
        </p:spPr>
        <p:txBody>
          <a:bodyPr/>
          <a:lstStyle/>
          <a:p>
            <a:pPr>
              <a:buFont typeface="Wingdings" panose="05000000000000000000" pitchFamily="2" charset="2"/>
              <a:buChar char="ü"/>
            </a:pPr>
            <a:r>
              <a:rPr lang="en-US" sz="3200" dirty="0">
                <a:latin typeface="Arial" panose="020B0604020202020204" pitchFamily="34" charset="0"/>
                <a:cs typeface="Arial" panose="020B0604020202020204" pitchFamily="34" charset="0"/>
              </a:rPr>
              <a:t> The videoconferencing application</a:t>
            </a:r>
          </a:p>
          <a:p>
            <a:pPr>
              <a:buFont typeface="Wingdings" panose="05000000000000000000" pitchFamily="2" charset="2"/>
              <a:buChar char="ü"/>
            </a:pPr>
            <a:r>
              <a:rPr lang="en-US" sz="3200" dirty="0">
                <a:latin typeface="Arial" panose="020B0604020202020204" pitchFamily="34" charset="0"/>
                <a:cs typeface="Arial" panose="020B0604020202020204" pitchFamily="34" charset="0"/>
              </a:rPr>
              <a:t> Device characteristics</a:t>
            </a:r>
          </a:p>
          <a:p>
            <a:pPr marL="914400" lvl="2" indent="0">
              <a:buNone/>
            </a:pPr>
            <a:r>
              <a:rPr lang="en-US" sz="3200" dirty="0">
                <a:latin typeface="Arial" panose="020B0604020202020204" pitchFamily="34" charset="0"/>
                <a:cs typeface="Arial" panose="020B0604020202020204" pitchFamily="34" charset="0"/>
              </a:rPr>
              <a:t>Mobility</a:t>
            </a:r>
          </a:p>
          <a:p>
            <a:pPr>
              <a:buFont typeface="Wingdings" panose="05000000000000000000" pitchFamily="2" charset="2"/>
              <a:buChar char="ü"/>
            </a:pPr>
            <a:r>
              <a:rPr lang="en-US" sz="3200" dirty="0">
                <a:latin typeface="Arial" panose="020B0604020202020204" pitchFamily="34" charset="0"/>
                <a:cs typeface="Arial" panose="020B0604020202020204" pitchFamily="34" charset="0"/>
              </a:rPr>
              <a:t>  Network or connectivity features</a:t>
            </a:r>
          </a:p>
          <a:p>
            <a:pPr>
              <a:buFont typeface="Wingdings" panose="05000000000000000000" pitchFamily="2" charset="2"/>
              <a:buChar char="ü"/>
            </a:pPr>
            <a:r>
              <a:rPr lang="en-US" sz="3200" dirty="0">
                <a:latin typeface="Arial" panose="020B0604020202020204" pitchFamily="34" charset="0"/>
                <a:cs typeface="Arial" panose="020B0604020202020204" pitchFamily="34" charset="0"/>
              </a:rPr>
              <a:t>  How privacy and security are maintained</a:t>
            </a:r>
          </a:p>
          <a:p>
            <a:pPr lvl="1">
              <a:buFont typeface="Wingdings" panose="05000000000000000000" pitchFamily="2" charset="2"/>
              <a:buChar char="ü"/>
            </a:pPr>
            <a:endParaRPr lang="en-US" dirty="0">
              <a:latin typeface="Arial" panose="020B0604020202020204" pitchFamily="34" charset="0"/>
              <a:cs typeface="Arial" panose="020B0604020202020204" pitchFamily="34" charset="0"/>
            </a:endParaRPr>
          </a:p>
        </p:txBody>
      </p:sp>
      <p:pic>
        <p:nvPicPr>
          <p:cNvPr id="4" name="Picture Placeholder 12" descr="MHTTC stacked bars ">
            <a:extLst>
              <a:ext uri="{FF2B5EF4-FFF2-40B4-BE49-F238E27FC236}">
                <a16:creationId xmlns:a16="http://schemas.microsoft.com/office/drawing/2014/main" id="{14834DA7-0495-364B-BBCD-F40EA4A2DDFF}"/>
              </a:ext>
              <a:ext uri="{C183D7F6-B498-43B3-948B-1728B52AA6E4}">
                <adec:decorative xmlns:adec="http://schemas.microsoft.com/office/drawing/2017/decorative" xmlns="" val="0"/>
              </a:ext>
            </a:extLst>
          </p:cNvPr>
          <p:cNvPicPr>
            <a:picLocks noChangeAspect="1"/>
          </p:cNvPicPr>
          <p:nvPr/>
        </p:nvPicPr>
        <p:blipFill>
          <a:blip r:embed="rId3"/>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712611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Technology: Privacy Concerns</a:t>
            </a:r>
          </a:p>
        </p:txBody>
      </p:sp>
      <p:sp>
        <p:nvSpPr>
          <p:cNvPr id="3" name="Content Placeholder 2"/>
          <p:cNvSpPr>
            <a:spLocks noGrp="1"/>
          </p:cNvSpPr>
          <p:nvPr>
            <p:ph idx="1"/>
          </p:nvPr>
        </p:nvSpPr>
        <p:spPr>
          <a:xfrm>
            <a:off x="838200" y="1825625"/>
            <a:ext cx="6268453" cy="3516396"/>
          </a:xfrm>
        </p:spPr>
        <p:txBody>
          <a:bodyPr rtlCol="0">
            <a:normAutofit lnSpcReduction="10000"/>
          </a:bodyPr>
          <a:lstStyle/>
          <a:p>
            <a:pPr marL="0" indent="0">
              <a:buNone/>
              <a:defRPr/>
            </a:pPr>
            <a:r>
              <a:rPr lang="en-US" sz="2800" dirty="0">
                <a:latin typeface="Arial" panose="020B0604020202020204" pitchFamily="34" charset="0"/>
                <a:cs typeface="Arial" panose="020B0604020202020204" pitchFamily="34" charset="0"/>
              </a:rPr>
              <a:t>Social Networking Features</a:t>
            </a:r>
          </a:p>
          <a:p>
            <a:pPr lvl="1">
              <a:buFont typeface="Arial"/>
              <a:buChar char="–"/>
              <a:defRPr/>
            </a:pPr>
            <a:r>
              <a:rPr lang="en-US" sz="2800" dirty="0">
                <a:latin typeface="Arial" panose="020B0604020202020204" pitchFamily="34" charset="0"/>
                <a:cs typeface="Arial" panose="020B0604020202020204" pitchFamily="34" charset="0"/>
              </a:rPr>
              <a:t>Automatic notification when </a:t>
            </a:r>
          </a:p>
          <a:p>
            <a:pPr marL="457200" lvl="1" indent="0">
              <a:buNone/>
              <a:defRPr/>
            </a:pPr>
            <a:r>
              <a:rPr lang="en-US" sz="2800" dirty="0">
                <a:latin typeface="Arial" panose="020B0604020202020204" pitchFamily="34" charset="0"/>
                <a:cs typeface="Arial" panose="020B0604020202020204" pitchFamily="34" charset="0"/>
              </a:rPr>
              <a:t>   contact list members have </a:t>
            </a:r>
          </a:p>
          <a:p>
            <a:pPr marL="457200" lvl="1" indent="0">
              <a:buNone/>
              <a:defRPr/>
            </a:pPr>
            <a:r>
              <a:rPr lang="en-US" sz="2800" dirty="0">
                <a:latin typeface="Arial" panose="020B0604020202020204" pitchFamily="34" charset="0"/>
                <a:cs typeface="Arial" panose="020B0604020202020204" pitchFamily="34" charset="0"/>
              </a:rPr>
              <a:t>   logged onto the internet</a:t>
            </a:r>
          </a:p>
          <a:p>
            <a:pPr lvl="1">
              <a:buFont typeface="Arial"/>
              <a:buChar char="–"/>
              <a:defRPr/>
            </a:pPr>
            <a:r>
              <a:rPr lang="en-US" sz="2800" dirty="0">
                <a:latin typeface="Arial" panose="020B0604020202020204" pitchFamily="34" charset="0"/>
                <a:cs typeface="Arial" panose="020B0604020202020204" pitchFamily="34" charset="0"/>
              </a:rPr>
              <a:t>Availability of chat “room” features that allows others to enter at will.</a:t>
            </a:r>
          </a:p>
          <a:p>
            <a:pPr lvl="1">
              <a:buFont typeface="Arial"/>
              <a:buChar char="–"/>
              <a:defRPr/>
            </a:pPr>
            <a:r>
              <a:rPr lang="en-US" sz="2800" dirty="0">
                <a:latin typeface="Arial" panose="020B0604020202020204" pitchFamily="34" charset="0"/>
                <a:cs typeface="Arial" panose="020B0604020202020204" pitchFamily="34" charset="0"/>
              </a:rPr>
              <a:t>Recommendation:  Turn these off by changing your default selections</a:t>
            </a:r>
          </a:p>
          <a:p>
            <a:pPr lvl="1">
              <a:buFont typeface="Arial"/>
              <a:buChar char="–"/>
              <a:defRPr/>
            </a:pPr>
            <a:endParaRPr lang="en-US" sz="2800" dirty="0">
              <a:latin typeface="Arial" panose="020B0604020202020204" pitchFamily="34" charset="0"/>
              <a:cs typeface="Arial" panose="020B0604020202020204" pitchFamily="34" charset="0"/>
            </a:endParaRPr>
          </a:p>
          <a:p>
            <a:pPr lvl="1">
              <a:buFont typeface="Arial"/>
              <a:buChar char="–"/>
              <a:defRPr/>
            </a:pPr>
            <a:endParaRPr lang="en-US" dirty="0">
              <a:latin typeface="Arial" panose="020B0604020202020204" pitchFamily="34" charset="0"/>
              <a:cs typeface="Arial" panose="020B0604020202020204" pitchFamily="34" charset="0"/>
            </a:endParaRPr>
          </a:p>
          <a:p>
            <a:pPr>
              <a:buFont typeface="Arial"/>
              <a:buChar char="•"/>
              <a:defRPr/>
            </a:pPr>
            <a:endParaRPr lang="en-US" dirty="0">
              <a:latin typeface="Arial" panose="020B0604020202020204" pitchFamily="34" charset="0"/>
              <a:cs typeface="Arial" panose="020B0604020202020204" pitchFamily="34" charset="0"/>
            </a:endParaRPr>
          </a:p>
          <a:p>
            <a:pPr marL="0" indent="0">
              <a:buNone/>
              <a:defRPr/>
            </a:pPr>
            <a:endParaRPr lang="en-US" dirty="0">
              <a:latin typeface="Arial" panose="020B0604020202020204" pitchFamily="34" charset="0"/>
              <a:cs typeface="Arial" panose="020B0604020202020204" pitchFamily="34" charset="0"/>
            </a:endParaRPr>
          </a:p>
        </p:txBody>
      </p:sp>
      <p:pic>
        <p:nvPicPr>
          <p:cNvPr id="4" name="Picture 3" descr="photo of a social networking contact with the options untag and ignore at the bottom ">
            <a:extLst>
              <a:ext uri="{FF2B5EF4-FFF2-40B4-BE49-F238E27FC236}">
                <a16:creationId xmlns:a16="http://schemas.microsoft.com/office/drawing/2014/main" id="{5D6015C2-5E12-48D7-A7A4-BB963C7B7EBD}"/>
              </a:ext>
            </a:extLst>
          </p:cNvPr>
          <p:cNvPicPr>
            <a:picLocks noChangeAspect="1"/>
          </p:cNvPicPr>
          <p:nvPr/>
        </p:nvPicPr>
        <p:blipFill>
          <a:blip r:embed="rId3"/>
          <a:stretch>
            <a:fillRect/>
          </a:stretch>
        </p:blipFill>
        <p:spPr>
          <a:xfrm>
            <a:off x="7948688" y="2416168"/>
            <a:ext cx="1644491" cy="2025664"/>
          </a:xfrm>
          <a:prstGeom prst="rect">
            <a:avLst/>
          </a:prstGeom>
        </p:spPr>
      </p:pic>
      <p:pic>
        <p:nvPicPr>
          <p:cNvPr id="5" name="Picture Placeholder 12" descr="MHTTC stacked bars ">
            <a:extLst>
              <a:ext uri="{FF2B5EF4-FFF2-40B4-BE49-F238E27FC236}">
                <a16:creationId xmlns:a16="http://schemas.microsoft.com/office/drawing/2014/main" id="{13613446-2C37-CA41-90F0-6E29041A4432}"/>
              </a:ext>
              <a:ext uri="{C183D7F6-B498-43B3-948B-1728B52AA6E4}">
                <adec:decorative xmlns:adec="http://schemas.microsoft.com/office/drawing/2017/decorative" xmlns="" val="0"/>
              </a:ext>
            </a:extLst>
          </p:cNvPr>
          <p:cNvPicPr>
            <a:picLocks noChangeAspect="1"/>
          </p:cNvPicPr>
          <p:nvPr/>
        </p:nvPicPr>
        <p:blipFill>
          <a:blip r:embed="rId4"/>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3891897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normAutofit/>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Technology: Privacy</a:t>
            </a:r>
          </a:p>
        </p:txBody>
      </p:sp>
      <p:sp>
        <p:nvSpPr>
          <p:cNvPr id="3" name="Content Placeholder 2"/>
          <p:cNvSpPr>
            <a:spLocks noGrp="1"/>
          </p:cNvSpPr>
          <p:nvPr>
            <p:ph idx="1"/>
          </p:nvPr>
        </p:nvSpPr>
        <p:spPr>
          <a:xfrm>
            <a:off x="838200" y="1825625"/>
            <a:ext cx="10515600" cy="3035133"/>
          </a:xfrm>
        </p:spPr>
        <p:txBody>
          <a:bodyPr rtlCol="0">
            <a:normAutofit/>
          </a:bodyPr>
          <a:lstStyle/>
          <a:p>
            <a:pPr>
              <a:buFont typeface="Arial"/>
              <a:buChar char="•"/>
              <a:defRPr/>
            </a:pPr>
            <a:r>
              <a:rPr lang="en-US" sz="2800" dirty="0">
                <a:latin typeface="Arial" panose="020B0604020202020204" pitchFamily="34" charset="0"/>
                <a:cs typeface="Arial" panose="020B0604020202020204" pitchFamily="34" charset="0"/>
              </a:rPr>
              <a:t>Technical Aspects of Privacy and Security:   Device and network configurations needed to protect identity and health information of the patient.</a:t>
            </a:r>
          </a:p>
          <a:p>
            <a:pPr>
              <a:buFont typeface="Arial"/>
              <a:buChar char="•"/>
              <a:defRPr/>
            </a:pPr>
            <a:r>
              <a:rPr lang="en-US" sz="2800" dirty="0">
                <a:latin typeface="Arial" panose="020B0604020202020204" pitchFamily="34" charset="0"/>
                <a:cs typeface="Arial" panose="020B0604020202020204" pitchFamily="34" charset="0"/>
              </a:rPr>
              <a:t>Behavioral Aspects of Privacy and Security:  Behaviors of both patient and provider need to protect identity and health information of the patient.  </a:t>
            </a:r>
          </a:p>
        </p:txBody>
      </p:sp>
      <p:pic>
        <p:nvPicPr>
          <p:cNvPr id="4" name="Picture Placeholder 12" descr="MHTTC stacked bars ">
            <a:extLst>
              <a:ext uri="{FF2B5EF4-FFF2-40B4-BE49-F238E27FC236}">
                <a16:creationId xmlns:a16="http://schemas.microsoft.com/office/drawing/2014/main" id="{A05584EA-70AA-9A44-8F45-F002C7B4D9AC}"/>
              </a:ext>
              <a:ext uri="{C183D7F6-B498-43B3-948B-1728B52AA6E4}">
                <adec:decorative xmlns:adec="http://schemas.microsoft.com/office/drawing/2017/decorative" xmlns="" val="0"/>
              </a:ext>
            </a:extLst>
          </p:cNvPr>
          <p:cNvPicPr>
            <a:picLocks noChangeAspect="1"/>
          </p:cNvPicPr>
          <p:nvPr/>
        </p:nvPicPr>
        <p:blipFill>
          <a:blip r:embed="rId3"/>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719566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Behaviors that Protect Privacy</a:t>
            </a:r>
          </a:p>
        </p:txBody>
      </p:sp>
      <p:sp>
        <p:nvSpPr>
          <p:cNvPr id="3" name="Content Placeholder 2"/>
          <p:cNvSpPr>
            <a:spLocks noGrp="1"/>
          </p:cNvSpPr>
          <p:nvPr>
            <p:ph idx="1"/>
          </p:nvPr>
        </p:nvSpPr>
        <p:spPr>
          <a:xfrm>
            <a:off x="838200" y="1841667"/>
            <a:ext cx="10515600" cy="3259722"/>
          </a:xfrm>
        </p:spPr>
        <p:txBody>
          <a:bodyPr rtlCol="0">
            <a:normAutofit lnSpcReduction="10000"/>
          </a:bodyPr>
          <a:lstStyle/>
          <a:p>
            <a:pPr>
              <a:buFont typeface="Arial"/>
              <a:buChar char="•"/>
              <a:defRPr/>
            </a:pPr>
            <a:r>
              <a:rPr lang="en-US" sz="2400" dirty="0">
                <a:latin typeface="Arial" panose="020B0604020202020204" pitchFamily="34" charset="0"/>
                <a:cs typeface="Arial" panose="020B0604020202020204" pitchFamily="34" charset="0"/>
              </a:rPr>
              <a:t>Behaviors to ensure privacy over and above configuration of the device</a:t>
            </a:r>
          </a:p>
          <a:p>
            <a:pPr lvl="1">
              <a:buFont typeface="Arial"/>
              <a:buChar char="–"/>
              <a:defRPr/>
            </a:pPr>
            <a:r>
              <a:rPr lang="en-US" sz="2400" dirty="0">
                <a:latin typeface="Arial" panose="020B0604020202020204" pitchFamily="34" charset="0"/>
                <a:cs typeface="Arial" panose="020B0604020202020204" pitchFamily="34" charset="0"/>
              </a:rPr>
              <a:t>Making sure others cannot hear the session from adjacent rooms</a:t>
            </a:r>
          </a:p>
          <a:p>
            <a:pPr lvl="1">
              <a:buFont typeface="Arial"/>
              <a:buChar char="–"/>
              <a:defRPr/>
            </a:pPr>
            <a:r>
              <a:rPr lang="en-US" sz="2400" dirty="0">
                <a:latin typeface="Arial" panose="020B0604020202020204" pitchFamily="34" charset="0"/>
                <a:cs typeface="Arial" panose="020B0604020202020204" pitchFamily="34" charset="0"/>
              </a:rPr>
              <a:t>Educating patients about the importance of storing any session related information securely</a:t>
            </a:r>
          </a:p>
          <a:p>
            <a:pPr lvl="1">
              <a:buFont typeface="Arial"/>
              <a:buChar char="–"/>
              <a:defRPr/>
            </a:pPr>
            <a:r>
              <a:rPr lang="en-US" sz="2400" dirty="0">
                <a:latin typeface="Arial" panose="020B0604020202020204" pitchFamily="34" charset="0"/>
                <a:cs typeface="Arial" panose="020B0604020202020204" pitchFamily="34" charset="0"/>
              </a:rPr>
              <a:t>Emphasizing the importance of the patient being in a private space during the session</a:t>
            </a:r>
          </a:p>
          <a:p>
            <a:pPr lvl="1">
              <a:buFont typeface="Arial"/>
              <a:buChar char="–"/>
              <a:defRPr/>
            </a:pPr>
            <a:r>
              <a:rPr lang="en-US" sz="2400" dirty="0">
                <a:latin typeface="Arial" panose="020B0604020202020204" pitchFamily="34" charset="0"/>
                <a:cs typeface="Arial" panose="020B0604020202020204" pitchFamily="34" charset="0"/>
              </a:rPr>
              <a:t>Developing protocols for providing care to reduce variability and thereby increase risk of unauthorized disclosure of patient health information</a:t>
            </a:r>
          </a:p>
        </p:txBody>
      </p:sp>
      <p:pic>
        <p:nvPicPr>
          <p:cNvPr id="4" name="Picture Placeholder 12" descr="MHTTC stacked bars ">
            <a:extLst>
              <a:ext uri="{FF2B5EF4-FFF2-40B4-BE49-F238E27FC236}">
                <a16:creationId xmlns:a16="http://schemas.microsoft.com/office/drawing/2014/main" id="{B80F4E15-A723-A94E-BDA7-36EF6942F7C1}"/>
              </a:ext>
              <a:ext uri="{C183D7F6-B498-43B3-948B-1728B52AA6E4}">
                <adec:decorative xmlns:adec="http://schemas.microsoft.com/office/drawing/2017/decorative" xmlns="" val="0"/>
              </a:ext>
            </a:extLst>
          </p:cNvPr>
          <p:cNvPicPr>
            <a:picLocks noChangeAspect="1"/>
          </p:cNvPicPr>
          <p:nvPr/>
        </p:nvPicPr>
        <p:blipFill>
          <a:blip r:embed="rId3"/>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214247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428452"/>
            <a:ext cx="4887445" cy="701731"/>
          </a:xfrm>
        </p:spPr>
        <p:txBody>
          <a:bodyPr/>
          <a:lstStyle/>
          <a:p>
            <a:pPr algn="ctr"/>
            <a:r>
              <a:rPr lang="en-US"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Hybrid care</a:t>
            </a:r>
          </a:p>
        </p:txBody>
      </p:sp>
      <p:sp>
        <p:nvSpPr>
          <p:cNvPr id="18" name="Oval 17">
            <a:extLst>
              <a:ext uri="{C183D7F6-B498-43B3-948B-1728B52AA6E4}">
                <adec:decorative xmlns:adec="http://schemas.microsoft.com/office/drawing/2017/decorative" xmlns="" val="1"/>
              </a:ext>
            </a:extLst>
          </p:cNvPr>
          <p:cNvSpPr/>
          <p:nvPr/>
        </p:nvSpPr>
        <p:spPr>
          <a:xfrm>
            <a:off x="5593960" y="708360"/>
            <a:ext cx="4312420" cy="4312420"/>
          </a:xfrm>
          <a:prstGeom prst="ellipse">
            <a:avLst/>
          </a:prstGeom>
          <a:solidFill>
            <a:schemeClr val="accent4">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C183D7F6-B498-43B3-948B-1728B52AA6E4}">
                <adec:decorative xmlns:adec="http://schemas.microsoft.com/office/drawing/2017/decorative" xmlns="" val="1"/>
              </a:ext>
            </a:extLst>
          </p:cNvPr>
          <p:cNvSpPr/>
          <p:nvPr/>
        </p:nvSpPr>
        <p:spPr>
          <a:xfrm>
            <a:off x="2353585" y="1714707"/>
            <a:ext cx="4312420" cy="4312420"/>
          </a:xfrm>
          <a:prstGeom prst="ellipse">
            <a:avLst/>
          </a:prstGeom>
          <a:solidFill>
            <a:schemeClr val="accent4">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Shape 451" descr="person"/>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flipH="1">
            <a:off x="4087964" y="2864570"/>
            <a:ext cx="854050" cy="1629949"/>
          </a:xfrm>
          <a:prstGeom prst="rect">
            <a:avLst/>
          </a:prstGeom>
          <a:noFill/>
          <a:ln>
            <a:noFill/>
          </a:ln>
        </p:spPr>
      </p:pic>
      <p:pic>
        <p:nvPicPr>
          <p:cNvPr id="3" name="Picture 2" descr="mobile phone"/>
          <p:cNvPicPr>
            <a:picLocks noChangeAspect="1"/>
          </p:cNvPicPr>
          <p:nvPr/>
        </p:nvPicPr>
        <p:blipFill>
          <a:blip r:embed="rId3"/>
          <a:stretch>
            <a:fillRect/>
          </a:stretch>
        </p:blipFill>
        <p:spPr>
          <a:xfrm>
            <a:off x="4598413" y="3149324"/>
            <a:ext cx="870957" cy="1741913"/>
          </a:xfrm>
          <a:prstGeom prst="rect">
            <a:avLst/>
          </a:prstGeom>
        </p:spPr>
      </p:pic>
      <p:pic>
        <p:nvPicPr>
          <p:cNvPr id="4" name="Shape 452" descr="person"/>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6912842" y="937727"/>
            <a:ext cx="608150" cy="1841709"/>
          </a:xfrm>
          <a:prstGeom prst="rect">
            <a:avLst/>
          </a:prstGeom>
          <a:noFill/>
          <a:ln>
            <a:noFill/>
          </a:ln>
        </p:spPr>
      </p:pic>
      <p:pic>
        <p:nvPicPr>
          <p:cNvPr id="5" name="Shape 453" descr="desk with compute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950303" y="1282462"/>
            <a:ext cx="2617900" cy="2156774"/>
          </a:xfrm>
          <a:prstGeom prst="rect">
            <a:avLst/>
          </a:prstGeom>
          <a:noFill/>
          <a:ln>
            <a:noFill/>
          </a:ln>
        </p:spPr>
      </p:pic>
      <p:pic>
        <p:nvPicPr>
          <p:cNvPr id="10" name="Shape 451" descr="person"/>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645582" y="1420088"/>
            <a:ext cx="854050" cy="1629949"/>
          </a:xfrm>
          <a:prstGeom prst="rect">
            <a:avLst/>
          </a:prstGeom>
          <a:noFill/>
          <a:ln>
            <a:noFill/>
          </a:ln>
        </p:spPr>
      </p:pic>
      <p:cxnSp>
        <p:nvCxnSpPr>
          <p:cNvPr id="7" name="Straight Arrow Connector 6" descr="arrow from mobile phone to computer"/>
          <p:cNvCxnSpPr/>
          <p:nvPr/>
        </p:nvCxnSpPr>
        <p:spPr>
          <a:xfrm flipV="1">
            <a:off x="5344646" y="2025371"/>
            <a:ext cx="1048042" cy="1335112"/>
          </a:xfrm>
          <a:prstGeom prst="straightConnector1">
            <a:avLst/>
          </a:prstGeom>
          <a:ln w="38100">
            <a:solidFill>
              <a:schemeClr val="bg2">
                <a:lumMod val="1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descr="arrow from computer to mobile phone"/>
          <p:cNvCxnSpPr/>
          <p:nvPr/>
        </p:nvCxnSpPr>
        <p:spPr>
          <a:xfrm flipV="1">
            <a:off x="5497046" y="2216258"/>
            <a:ext cx="1078946" cy="1296624"/>
          </a:xfrm>
          <a:prstGeom prst="straightConnector1">
            <a:avLst/>
          </a:prstGeom>
          <a:ln w="38100">
            <a:solidFill>
              <a:schemeClr val="bg2">
                <a:lumMod val="10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13" name="Rectangular Callout 12">
            <a:extLst>
              <a:ext uri="{C183D7F6-B498-43B3-948B-1728B52AA6E4}">
                <adec:decorative xmlns:adec="http://schemas.microsoft.com/office/drawing/2017/decorative" xmlns="" val="1"/>
              </a:ext>
            </a:extLst>
          </p:cNvPr>
          <p:cNvSpPr/>
          <p:nvPr/>
        </p:nvSpPr>
        <p:spPr>
          <a:xfrm>
            <a:off x="844249" y="1613909"/>
            <a:ext cx="3141940" cy="4740396"/>
          </a:xfrm>
          <a:prstGeom prst="wedgeRectCallout">
            <a:avLst>
              <a:gd name="adj1" fmla="val 80781"/>
              <a:gd name="adj2" fmla="val 3200"/>
            </a:avLst>
          </a:prstGeom>
          <a:solidFill>
            <a:schemeClr val="accent6">
              <a:lumMod val="20000"/>
              <a:lumOff val="8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67266" y="1714707"/>
            <a:ext cx="2838249" cy="369332"/>
          </a:xfrm>
          <a:prstGeom prst="rect">
            <a:avLst/>
          </a:prstGeom>
          <a:solidFill>
            <a:schemeClr val="bg2">
              <a:lumMod val="50000"/>
            </a:schemeClr>
          </a:solidFill>
        </p:spPr>
        <p:txBody>
          <a:bodyPr wrap="square">
            <a:spAutoFit/>
          </a:bodyPr>
          <a:lstStyle/>
          <a:p>
            <a:pPr lvl="0" algn="ctr" defTabSz="622300">
              <a:spcBef>
                <a:spcPct val="0"/>
              </a:spcBef>
            </a:pPr>
            <a:r>
              <a:rPr lang="en-US" b="1">
                <a:solidFill>
                  <a:schemeClr val="bg1"/>
                </a:solidFill>
              </a:rPr>
              <a:t>VIRTUAL SPACE</a:t>
            </a:r>
            <a:endParaRPr lang="en-US">
              <a:solidFill>
                <a:schemeClr val="bg1"/>
              </a:solidFill>
            </a:endParaRPr>
          </a:p>
        </p:txBody>
      </p:sp>
      <p:sp>
        <p:nvSpPr>
          <p:cNvPr id="19" name="TextBox 18">
            <a:extLst>
              <a:ext uri="{C183D7F6-B498-43B3-948B-1728B52AA6E4}">
                <adec:decorative xmlns:adec="http://schemas.microsoft.com/office/drawing/2017/decorative" xmlns="" val="1"/>
              </a:ext>
            </a:extLst>
          </p:cNvPr>
          <p:cNvSpPr txBox="1"/>
          <p:nvPr/>
        </p:nvSpPr>
        <p:spPr>
          <a:xfrm>
            <a:off x="974235" y="2235062"/>
            <a:ext cx="2838248" cy="3970318"/>
          </a:xfrm>
          <a:prstGeom prst="rect">
            <a:avLst/>
          </a:prstGeom>
          <a:noFill/>
        </p:spPr>
        <p:txBody>
          <a:bodyPr wrap="square" rtlCol="0">
            <a:spAutoFit/>
          </a:bodyPr>
          <a:lstStyle/>
          <a:p>
            <a:pPr marL="285750" indent="-285750">
              <a:buFont typeface="Arial" charset="0"/>
              <a:buChar char="•"/>
            </a:pPr>
            <a:r>
              <a:rPr lang="en-US" dirty="0"/>
              <a:t>Advantage for those with avoidant behavior, PTSD, and anxiety</a:t>
            </a:r>
          </a:p>
          <a:p>
            <a:pPr marL="285750" indent="-285750">
              <a:buFont typeface="Arial" charset="0"/>
              <a:buChar char="•"/>
            </a:pPr>
            <a:r>
              <a:rPr lang="en-US" dirty="0"/>
              <a:t>Convenient &amp; immediate</a:t>
            </a:r>
          </a:p>
          <a:p>
            <a:pPr marL="285750" indent="-285750">
              <a:buFont typeface="Arial" charset="0"/>
              <a:buChar char="•"/>
            </a:pPr>
            <a:r>
              <a:rPr lang="en-US" dirty="0"/>
              <a:t>Provider can observe patient in their environment</a:t>
            </a:r>
          </a:p>
          <a:p>
            <a:pPr marL="285750" indent="-285750">
              <a:buFont typeface="Arial" charset="0"/>
              <a:buChar char="•"/>
            </a:pPr>
            <a:r>
              <a:rPr lang="en-US" dirty="0"/>
              <a:t>Indirect &amp; off-hours care opportunities</a:t>
            </a:r>
          </a:p>
          <a:p>
            <a:pPr marL="285750" indent="-285750">
              <a:buFont typeface="Arial" charset="0"/>
              <a:buChar char="•"/>
            </a:pPr>
            <a:r>
              <a:rPr lang="en-US" dirty="0"/>
              <a:t>Modalities include videoconferencing, e-mail, text messaging &amp; telephony</a:t>
            </a:r>
          </a:p>
          <a:p>
            <a:pPr marL="285750" indent="-285750">
              <a:buFont typeface="Arial" charset="0"/>
              <a:buChar char="•"/>
            </a:pPr>
            <a:endParaRPr lang="en-US" dirty="0"/>
          </a:p>
        </p:txBody>
      </p:sp>
      <p:sp>
        <p:nvSpPr>
          <p:cNvPr id="14" name="Rectangular Callout 13">
            <a:extLst>
              <a:ext uri="{C183D7F6-B498-43B3-948B-1728B52AA6E4}">
                <adec:decorative xmlns:adec="http://schemas.microsoft.com/office/drawing/2017/decorative" xmlns="" val="1"/>
              </a:ext>
            </a:extLst>
          </p:cNvPr>
          <p:cNvSpPr/>
          <p:nvPr/>
        </p:nvSpPr>
        <p:spPr>
          <a:xfrm>
            <a:off x="8692793" y="1677574"/>
            <a:ext cx="3141940" cy="3696809"/>
          </a:xfrm>
          <a:prstGeom prst="wedgeRectCallout">
            <a:avLst>
              <a:gd name="adj1" fmla="val -65227"/>
              <a:gd name="adj2" fmla="val -44330"/>
            </a:avLst>
          </a:prstGeom>
          <a:solidFill>
            <a:schemeClr val="accent6">
              <a:lumMod val="20000"/>
              <a:lumOff val="8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44639" y="1797756"/>
            <a:ext cx="2838249" cy="369332"/>
          </a:xfrm>
          <a:prstGeom prst="rect">
            <a:avLst/>
          </a:prstGeom>
          <a:solidFill>
            <a:schemeClr val="bg2">
              <a:lumMod val="50000"/>
            </a:schemeClr>
          </a:solidFill>
        </p:spPr>
        <p:txBody>
          <a:bodyPr wrap="square">
            <a:spAutoFit/>
          </a:bodyPr>
          <a:lstStyle/>
          <a:p>
            <a:pPr lvl="0" algn="ctr" defTabSz="622300">
              <a:spcBef>
                <a:spcPct val="0"/>
              </a:spcBef>
            </a:pPr>
            <a:r>
              <a:rPr lang="en-US" b="1">
                <a:solidFill>
                  <a:schemeClr val="bg1"/>
                </a:solidFill>
              </a:rPr>
              <a:t>PHYSICAL SPACE</a:t>
            </a:r>
            <a:endParaRPr lang="en-US">
              <a:solidFill>
                <a:schemeClr val="bg1"/>
              </a:solidFill>
            </a:endParaRPr>
          </a:p>
        </p:txBody>
      </p:sp>
      <p:sp>
        <p:nvSpPr>
          <p:cNvPr id="20" name="TextBox 19"/>
          <p:cNvSpPr txBox="1"/>
          <p:nvPr/>
        </p:nvSpPr>
        <p:spPr>
          <a:xfrm>
            <a:off x="8844639" y="2235062"/>
            <a:ext cx="2838248" cy="3139321"/>
          </a:xfrm>
          <a:prstGeom prst="rect">
            <a:avLst/>
          </a:prstGeom>
          <a:noFill/>
        </p:spPr>
        <p:txBody>
          <a:bodyPr wrap="square" rtlCol="0">
            <a:spAutoFit/>
          </a:bodyPr>
          <a:lstStyle/>
          <a:p>
            <a:pPr marL="285750" indent="-285750">
              <a:buFont typeface="Arial" charset="0"/>
              <a:buChar char="•"/>
            </a:pPr>
            <a:r>
              <a:rPr lang="en-US" dirty="0"/>
              <a:t>Traditional in-person gold standard</a:t>
            </a:r>
          </a:p>
          <a:p>
            <a:pPr marL="285750" indent="-285750">
              <a:buFont typeface="Arial" charset="0"/>
              <a:buChar char="•"/>
            </a:pPr>
            <a:r>
              <a:rPr lang="en-US" dirty="0"/>
              <a:t>Immediacy &amp; trust in interpersonal interaction</a:t>
            </a:r>
          </a:p>
          <a:p>
            <a:pPr marL="285750" indent="-285750">
              <a:buFont typeface="Arial" charset="0"/>
              <a:buChar char="•"/>
            </a:pPr>
            <a:r>
              <a:rPr lang="en-US" dirty="0"/>
              <a:t>Physical boundaries can be set for therapeutic frame</a:t>
            </a:r>
          </a:p>
          <a:p>
            <a:pPr marL="285750" indent="-285750">
              <a:buFont typeface="Arial" charset="0"/>
              <a:buChar char="•"/>
            </a:pPr>
            <a:r>
              <a:rPr lang="en-US" dirty="0"/>
              <a:t>Ample research and practice guidelines available for healthcare in the physical space</a:t>
            </a:r>
          </a:p>
        </p:txBody>
      </p:sp>
      <p:sp>
        <p:nvSpPr>
          <p:cNvPr id="9" name="Shape 196"/>
          <p:cNvSpPr/>
          <p:nvPr/>
        </p:nvSpPr>
        <p:spPr>
          <a:xfrm>
            <a:off x="145867" y="6570742"/>
            <a:ext cx="6668492" cy="28725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pPr>
            <a:r>
              <a:rPr lang="en-US" sz="1200" i="1" dirty="0">
                <a:latin typeface="Helvetica Neue"/>
                <a:ea typeface="Helvetica Neue"/>
                <a:cs typeface="Helvetica Neue"/>
                <a:sym typeface="Helvetica Neue"/>
              </a:rPr>
              <a:t>Diagram and illustrations by @</a:t>
            </a:r>
            <a:r>
              <a:rPr lang="en-US" sz="1200" i="1" dirty="0" err="1">
                <a:latin typeface="Helvetica Neue"/>
                <a:ea typeface="Helvetica Neue"/>
                <a:cs typeface="Helvetica Neue"/>
                <a:sym typeface="Helvetica Neue"/>
              </a:rPr>
              <a:t>StevenChanMD</a:t>
            </a:r>
            <a:r>
              <a:rPr lang="en-US" sz="1200" i="1" dirty="0">
                <a:latin typeface="Helvetica Neue"/>
                <a:ea typeface="Helvetica Neue"/>
                <a:cs typeface="Helvetica Neue"/>
                <a:sym typeface="Helvetica Neue"/>
              </a:rPr>
              <a:t>. Content based on Peter Yellowlees &amp; Jay Shore.</a:t>
            </a:r>
            <a:endParaRPr sz="1200" i="1" u="sng" dirty="0">
              <a:latin typeface="Helvetica Neue"/>
              <a:ea typeface="Helvetica Neue"/>
              <a:cs typeface="Helvetica Neue"/>
              <a:sym typeface="Helvetica Neue"/>
              <a:hlinkClick r:id="rId6">
                <a:extLst>
                  <a:ext uri="{A12FA001-AC4F-418D-AE19-62706E023703}">
                    <ahyp:hlinkClr xmlns:ahyp="http://schemas.microsoft.com/office/drawing/2018/hyperlinkcolor" xmlns="" val="tx"/>
                  </a:ext>
                </a:extLst>
              </a:hlinkClick>
            </a:endParaRPr>
          </a:p>
        </p:txBody>
      </p:sp>
      <p:pic>
        <p:nvPicPr>
          <p:cNvPr id="21" name="Picture Placeholder 12" descr="MHTTC stacked bars ">
            <a:extLst>
              <a:ext uri="{FF2B5EF4-FFF2-40B4-BE49-F238E27FC236}">
                <a16:creationId xmlns:a16="http://schemas.microsoft.com/office/drawing/2014/main" id="{1C720359-96E6-D440-9F01-678DC778ECD7}"/>
              </a:ext>
              <a:ext uri="{C183D7F6-B498-43B3-948B-1728B52AA6E4}">
                <adec:decorative xmlns:adec="http://schemas.microsoft.com/office/drawing/2017/decorative" xmlns="" val="0"/>
              </a:ext>
            </a:extLst>
          </p:cNvPr>
          <p:cNvPicPr>
            <a:picLocks noChangeAspect="1"/>
          </p:cNvPicPr>
          <p:nvPr/>
        </p:nvPicPr>
        <p:blipFill>
          <a:blip r:embed="rId7"/>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1907867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00"/>
                                        <p:tgtEl>
                                          <p:spTgt spid="7"/>
                                        </p:tgtEl>
                                      </p:cBhvr>
                                    </p:animEffect>
                                  </p:childTnLst>
                                </p:cTn>
                              </p:par>
                            </p:childTnLst>
                          </p:cTn>
                        </p:par>
                        <p:par>
                          <p:cTn id="12" fill="hold">
                            <p:stCondLst>
                              <p:cond delay="6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300"/>
                                        <p:tgtEl>
                                          <p:spTgt spid="5"/>
                                        </p:tgtEl>
                                      </p:cBhvr>
                                    </p:animEffect>
                                  </p:childTnLst>
                                </p:cTn>
                              </p:par>
                            </p:childTnLst>
                          </p:cTn>
                        </p:par>
                        <p:par>
                          <p:cTn id="16" fill="hold">
                            <p:stCondLst>
                              <p:cond delay="9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childTnLst>
                                </p:cTn>
                              </p:par>
                            </p:childTnLst>
                          </p:cTn>
                        </p:par>
                        <p:par>
                          <p:cTn id="20" fill="hold">
                            <p:stCondLst>
                              <p:cond delay="12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300"/>
                                        <p:tgtEl>
                                          <p:spTgt spid="8"/>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1" y="428452"/>
            <a:ext cx="10773833" cy="701731"/>
          </a:xfrm>
        </p:spPr>
        <p:txBody>
          <a:bodyPr/>
          <a:lstStyle/>
          <a:p>
            <a:pPr algn="ctr"/>
            <a:r>
              <a:rPr lang="en-US"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Advantages of virtual space</a:t>
            </a:r>
          </a:p>
        </p:txBody>
      </p:sp>
      <p:pic>
        <p:nvPicPr>
          <p:cNvPr id="32" name="Picture 31" descr="computer screen"/>
          <p:cNvPicPr>
            <a:picLocks noChangeAspect="1"/>
          </p:cNvPicPr>
          <p:nvPr/>
        </p:nvPicPr>
        <p:blipFill>
          <a:blip r:embed="rId2">
            <a:lum bright="40000" contrast="-20000"/>
          </a:blip>
          <a:stretch>
            <a:fillRect/>
          </a:stretch>
        </p:blipFill>
        <p:spPr>
          <a:xfrm>
            <a:off x="4433308" y="1980543"/>
            <a:ext cx="1196220" cy="1809283"/>
          </a:xfrm>
          <a:prstGeom prst="rect">
            <a:avLst/>
          </a:prstGeom>
        </p:spPr>
      </p:pic>
      <p:pic>
        <p:nvPicPr>
          <p:cNvPr id="21" name="Shape 451" descr="person"/>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4138035" y="2666903"/>
            <a:ext cx="854050" cy="1629949"/>
          </a:xfrm>
          <a:prstGeom prst="rect">
            <a:avLst/>
          </a:prstGeom>
          <a:noFill/>
          <a:ln>
            <a:noFill/>
          </a:ln>
        </p:spPr>
      </p:pic>
      <p:pic>
        <p:nvPicPr>
          <p:cNvPr id="34" name="Shape 452" descr="person on computer screen"/>
          <p:cNvPicPr preferRelativeResize="0"/>
          <p:nvPr/>
        </p:nvPicPr>
        <p:blipFill rotWithShape="1">
          <a:blip r:embed="rId4" cstate="screen">
            <a:alphaModFix amt="61000"/>
            <a:extLst>
              <a:ext uri="{28A0092B-C50C-407E-A947-70E740481C1C}">
                <a14:useLocalDpi xmlns:a14="http://schemas.microsoft.com/office/drawing/2010/main"/>
              </a:ext>
            </a:extLst>
          </a:blip>
          <a:srcRect l="-571884" t="2173" r="-76562" b="32196"/>
          <a:stretch/>
        </p:blipFill>
        <p:spPr>
          <a:xfrm flipH="1">
            <a:off x="4485034" y="2526887"/>
            <a:ext cx="2774285" cy="736752"/>
          </a:xfrm>
          <a:prstGeom prst="flowChartInputOutput">
            <a:avLst/>
          </a:prstGeom>
          <a:noFill/>
          <a:ln>
            <a:noFill/>
          </a:ln>
        </p:spPr>
      </p:pic>
      <p:pic>
        <p:nvPicPr>
          <p:cNvPr id="19" name="Shape 452" descr="person"/>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7488903" y="2709770"/>
            <a:ext cx="608150" cy="1841709"/>
          </a:xfrm>
          <a:prstGeom prst="rect">
            <a:avLst/>
          </a:prstGeom>
          <a:noFill/>
          <a:ln>
            <a:noFill/>
          </a:ln>
        </p:spPr>
      </p:pic>
      <p:pic>
        <p:nvPicPr>
          <p:cNvPr id="33" name="Picture 32" descr="desk with compute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21365" y="2808606"/>
            <a:ext cx="3201901" cy="2613184"/>
          </a:xfrm>
          <a:prstGeom prst="rect">
            <a:avLst/>
          </a:prstGeom>
        </p:spPr>
      </p:pic>
      <p:cxnSp>
        <p:nvCxnSpPr>
          <p:cNvPr id="22" name="Straight Arrow Connector 21" descr="arrow from computer 1 to computer 2"/>
          <p:cNvCxnSpPr/>
          <p:nvPr/>
        </p:nvCxnSpPr>
        <p:spPr>
          <a:xfrm flipV="1">
            <a:off x="5556809" y="3212697"/>
            <a:ext cx="1157584" cy="1"/>
          </a:xfrm>
          <a:prstGeom prst="straightConnector1">
            <a:avLst/>
          </a:prstGeom>
          <a:ln w="38100">
            <a:solidFill>
              <a:schemeClr val="bg2">
                <a:lumMod val="1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descr="arrow from computer 2 to computer 1"/>
          <p:cNvCxnSpPr/>
          <p:nvPr/>
        </p:nvCxnSpPr>
        <p:spPr>
          <a:xfrm>
            <a:off x="5546572" y="3367135"/>
            <a:ext cx="1151471" cy="0"/>
          </a:xfrm>
          <a:prstGeom prst="straightConnector1">
            <a:avLst/>
          </a:prstGeom>
          <a:ln w="38100">
            <a:solidFill>
              <a:schemeClr val="bg2">
                <a:lumMod val="10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Rectangular Callout 27">
            <a:extLst>
              <a:ext uri="{C183D7F6-B498-43B3-948B-1728B52AA6E4}">
                <adec:decorative xmlns:adec="http://schemas.microsoft.com/office/drawing/2017/decorative" xmlns="" val="1"/>
              </a:ext>
            </a:extLst>
          </p:cNvPr>
          <p:cNvSpPr/>
          <p:nvPr/>
        </p:nvSpPr>
        <p:spPr>
          <a:xfrm>
            <a:off x="844249" y="1613909"/>
            <a:ext cx="3141940" cy="3760474"/>
          </a:xfrm>
          <a:prstGeom prst="wedgeRectCallout">
            <a:avLst>
              <a:gd name="adj1" fmla="val 59570"/>
              <a:gd name="adj2" fmla="val 4508"/>
            </a:avLst>
          </a:prstGeom>
          <a:solidFill>
            <a:schemeClr val="accent1">
              <a:lumMod val="20000"/>
              <a:lumOff val="8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67266" y="1714707"/>
            <a:ext cx="2838249" cy="369332"/>
          </a:xfrm>
          <a:prstGeom prst="rect">
            <a:avLst/>
          </a:prstGeom>
          <a:solidFill>
            <a:schemeClr val="bg2">
              <a:lumMod val="50000"/>
            </a:schemeClr>
          </a:solidFill>
        </p:spPr>
        <p:txBody>
          <a:bodyPr wrap="square">
            <a:spAutoFit/>
          </a:bodyPr>
          <a:lstStyle/>
          <a:p>
            <a:pPr lvl="0" algn="ctr" defTabSz="622300">
              <a:spcBef>
                <a:spcPct val="0"/>
              </a:spcBef>
            </a:pPr>
            <a:r>
              <a:rPr lang="en-US" b="1" dirty="0">
                <a:solidFill>
                  <a:schemeClr val="bg1"/>
                </a:solidFill>
              </a:rPr>
              <a:t>FOR THE PATIENT</a:t>
            </a:r>
            <a:endParaRPr lang="en-US" dirty="0">
              <a:solidFill>
                <a:schemeClr val="bg1"/>
              </a:solidFill>
            </a:endParaRPr>
          </a:p>
        </p:txBody>
      </p:sp>
      <p:sp>
        <p:nvSpPr>
          <p:cNvPr id="30" name="TextBox 29"/>
          <p:cNvSpPr txBox="1"/>
          <p:nvPr/>
        </p:nvSpPr>
        <p:spPr>
          <a:xfrm>
            <a:off x="974235" y="2235062"/>
            <a:ext cx="2838248" cy="3139321"/>
          </a:xfrm>
          <a:prstGeom prst="rect">
            <a:avLst/>
          </a:prstGeom>
          <a:noFill/>
        </p:spPr>
        <p:txBody>
          <a:bodyPr wrap="square" rtlCol="0">
            <a:spAutoFit/>
          </a:bodyPr>
          <a:lstStyle/>
          <a:p>
            <a:pPr marL="285750" indent="-285750">
              <a:buFont typeface="Arial" charset="0"/>
              <a:buChar char="•"/>
            </a:pPr>
            <a:r>
              <a:rPr lang="en-US" dirty="0"/>
              <a:t>Can see providers outside of the patient’s community</a:t>
            </a:r>
          </a:p>
          <a:p>
            <a:pPr marL="285750" indent="-285750">
              <a:buFont typeface="Arial" charset="0"/>
              <a:buChar char="•"/>
            </a:pPr>
            <a:r>
              <a:rPr lang="en-US" dirty="0"/>
              <a:t>Can have highly intense, intimate and empathic relationships</a:t>
            </a:r>
          </a:p>
          <a:p>
            <a:pPr marL="285750" indent="-285750">
              <a:buFont typeface="Arial" charset="0"/>
              <a:buChar char="•"/>
            </a:pPr>
            <a:r>
              <a:rPr lang="en-US" dirty="0"/>
              <a:t>Can discuss embarrassing, stigmatizing, or awkward topics</a:t>
            </a:r>
          </a:p>
          <a:p>
            <a:pPr marL="285750" indent="-285750">
              <a:buFont typeface="Arial" charset="0"/>
              <a:buChar char="•"/>
            </a:pPr>
            <a:endParaRPr lang="en-US" dirty="0"/>
          </a:p>
        </p:txBody>
      </p:sp>
      <p:sp>
        <p:nvSpPr>
          <p:cNvPr id="26" name="Rectangular Callout 25">
            <a:extLst>
              <a:ext uri="{C183D7F6-B498-43B3-948B-1728B52AA6E4}">
                <adec:decorative xmlns:adec="http://schemas.microsoft.com/office/drawing/2017/decorative" xmlns="" val="1"/>
              </a:ext>
            </a:extLst>
          </p:cNvPr>
          <p:cNvSpPr/>
          <p:nvPr/>
        </p:nvSpPr>
        <p:spPr>
          <a:xfrm>
            <a:off x="8692793" y="1677574"/>
            <a:ext cx="3141940" cy="3696809"/>
          </a:xfrm>
          <a:prstGeom prst="wedgeRectCallout">
            <a:avLst>
              <a:gd name="adj1" fmla="val -68187"/>
              <a:gd name="adj2" fmla="val -16161"/>
            </a:avLst>
          </a:prstGeom>
          <a:solidFill>
            <a:schemeClr val="accent1">
              <a:lumMod val="20000"/>
              <a:lumOff val="8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844639" y="1797756"/>
            <a:ext cx="2838249" cy="369332"/>
          </a:xfrm>
          <a:prstGeom prst="rect">
            <a:avLst/>
          </a:prstGeom>
          <a:solidFill>
            <a:schemeClr val="bg2">
              <a:lumMod val="50000"/>
            </a:schemeClr>
          </a:solidFill>
        </p:spPr>
        <p:txBody>
          <a:bodyPr wrap="square">
            <a:spAutoFit/>
          </a:bodyPr>
          <a:lstStyle/>
          <a:p>
            <a:pPr lvl="0" algn="ctr" defTabSz="622300">
              <a:spcBef>
                <a:spcPct val="0"/>
              </a:spcBef>
            </a:pPr>
            <a:r>
              <a:rPr lang="en-US" b="1">
                <a:solidFill>
                  <a:schemeClr val="bg1"/>
                </a:solidFill>
              </a:rPr>
              <a:t>FOR THE PROVIDER</a:t>
            </a:r>
            <a:endParaRPr lang="en-US">
              <a:solidFill>
                <a:schemeClr val="bg1"/>
              </a:solidFill>
            </a:endParaRPr>
          </a:p>
        </p:txBody>
      </p:sp>
      <p:sp>
        <p:nvSpPr>
          <p:cNvPr id="31" name="TextBox 30"/>
          <p:cNvSpPr txBox="1"/>
          <p:nvPr/>
        </p:nvSpPr>
        <p:spPr>
          <a:xfrm>
            <a:off x="8844639" y="2328050"/>
            <a:ext cx="2838248" cy="2308324"/>
          </a:xfrm>
          <a:prstGeom prst="rect">
            <a:avLst/>
          </a:prstGeom>
          <a:noFill/>
        </p:spPr>
        <p:txBody>
          <a:bodyPr wrap="square" rtlCol="0">
            <a:spAutoFit/>
          </a:bodyPr>
          <a:lstStyle/>
          <a:p>
            <a:pPr marL="285750" indent="-285750">
              <a:buFont typeface="Arial" charset="0"/>
              <a:buChar char="•"/>
            </a:pPr>
            <a:r>
              <a:rPr lang="en-US" dirty="0"/>
              <a:t>Can give more direct feedback to patients</a:t>
            </a:r>
          </a:p>
          <a:p>
            <a:pPr marL="285750" indent="-285750">
              <a:buFont typeface="Arial" charset="0"/>
              <a:buChar char="•"/>
            </a:pPr>
            <a:r>
              <a:rPr lang="en-US" dirty="0"/>
              <a:t>Can safely patients who are placed in dangerous settings — e.g. correctional institutions</a:t>
            </a:r>
          </a:p>
          <a:p>
            <a:pPr marL="285750" indent="-285750">
              <a:buFont typeface="Arial" charset="0"/>
              <a:buChar char="•"/>
            </a:pPr>
            <a:r>
              <a:rPr lang="en-US" dirty="0"/>
              <a:t>Can be an objective observer</a:t>
            </a:r>
          </a:p>
        </p:txBody>
      </p:sp>
      <p:cxnSp>
        <p:nvCxnSpPr>
          <p:cNvPr id="3" name="Straight Connector 2">
            <a:extLst>
              <a:ext uri="{C183D7F6-B498-43B3-948B-1728B52AA6E4}">
                <adec:decorative xmlns:adec="http://schemas.microsoft.com/office/drawing/2017/decorative" xmlns="" val="1"/>
              </a:ext>
            </a:extLst>
          </p:cNvPr>
          <p:cNvCxnSpPr/>
          <p:nvPr/>
        </p:nvCxnSpPr>
        <p:spPr>
          <a:xfrm>
            <a:off x="5849837" y="1677574"/>
            <a:ext cx="0" cy="3196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C183D7F6-B498-43B3-948B-1728B52AA6E4}">
                <adec:decorative xmlns:adec="http://schemas.microsoft.com/office/drawing/2017/decorative" xmlns="" val="1"/>
              </a:ext>
            </a:extLst>
          </p:cNvPr>
          <p:cNvCxnSpPr/>
          <p:nvPr/>
        </p:nvCxnSpPr>
        <p:spPr>
          <a:xfrm>
            <a:off x="6382031" y="1677574"/>
            <a:ext cx="0" cy="3196721"/>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245957" y="4874295"/>
            <a:ext cx="1693056" cy="646331"/>
          </a:xfrm>
          <a:prstGeom prst="rect">
            <a:avLst/>
          </a:prstGeom>
          <a:noFill/>
        </p:spPr>
        <p:txBody>
          <a:bodyPr wrap="square" rtlCol="0">
            <a:spAutoFit/>
          </a:bodyPr>
          <a:lstStyle/>
          <a:p>
            <a:pPr algn="ctr"/>
            <a:r>
              <a:rPr lang="en-US">
                <a:solidFill>
                  <a:schemeClr val="accent1">
                    <a:lumMod val="75000"/>
                  </a:schemeClr>
                </a:solidFill>
              </a:rPr>
              <a:t>PHYSICAL</a:t>
            </a:r>
          </a:p>
          <a:p>
            <a:pPr algn="ctr"/>
            <a:r>
              <a:rPr lang="en-US">
                <a:solidFill>
                  <a:schemeClr val="accent1">
                    <a:lumMod val="75000"/>
                  </a:schemeClr>
                </a:solidFill>
              </a:rPr>
              <a:t>DISTANCE</a:t>
            </a:r>
          </a:p>
        </p:txBody>
      </p:sp>
      <p:sp>
        <p:nvSpPr>
          <p:cNvPr id="24" name="Shape 196"/>
          <p:cNvSpPr/>
          <p:nvPr/>
        </p:nvSpPr>
        <p:spPr>
          <a:xfrm>
            <a:off x="145867" y="6570742"/>
            <a:ext cx="6668492" cy="28725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pPr>
            <a:r>
              <a:rPr lang="en-US" sz="1200" i="1" dirty="0">
                <a:latin typeface="Helvetica Neue"/>
                <a:ea typeface="Helvetica Neue"/>
                <a:cs typeface="Helvetica Neue"/>
                <a:sym typeface="Helvetica Neue"/>
              </a:rPr>
              <a:t>Diagram and illustrations by @</a:t>
            </a:r>
            <a:r>
              <a:rPr lang="en-US" sz="1200" i="1" dirty="0" err="1">
                <a:latin typeface="Helvetica Neue"/>
                <a:ea typeface="Helvetica Neue"/>
                <a:cs typeface="Helvetica Neue"/>
                <a:sym typeface="Helvetica Neue"/>
              </a:rPr>
              <a:t>StevenChanMD</a:t>
            </a:r>
            <a:r>
              <a:rPr lang="en-US" sz="1200" i="1" dirty="0">
                <a:latin typeface="Helvetica Neue"/>
                <a:ea typeface="Helvetica Neue"/>
                <a:cs typeface="Helvetica Neue"/>
                <a:sym typeface="Helvetica Neue"/>
              </a:rPr>
              <a:t>. Content based on Peter Yellowlees &amp; Jay Shore.</a:t>
            </a:r>
            <a:endParaRPr sz="1200" i="1" u="sng" dirty="0">
              <a:latin typeface="Helvetica Neue"/>
              <a:ea typeface="Helvetica Neue"/>
              <a:cs typeface="Helvetica Neue"/>
              <a:sym typeface="Helvetica Neue"/>
              <a:hlinkClick r:id="rId6">
                <a:extLst>
                  <a:ext uri="{A12FA001-AC4F-418D-AE19-62706E023703}">
                    <ahyp:hlinkClr xmlns:ahyp="http://schemas.microsoft.com/office/drawing/2018/hyperlinkcolor" xmlns="" val="tx"/>
                  </a:ext>
                </a:extLst>
              </a:hlinkClick>
            </a:endParaRPr>
          </a:p>
        </p:txBody>
      </p:sp>
      <p:pic>
        <p:nvPicPr>
          <p:cNvPr id="25" name="Picture Placeholder 12" descr="MHTTC stacked bars ">
            <a:extLst>
              <a:ext uri="{FF2B5EF4-FFF2-40B4-BE49-F238E27FC236}">
                <a16:creationId xmlns:a16="http://schemas.microsoft.com/office/drawing/2014/main" id="{F50AAF8B-4C17-F143-9389-738B737A6772}"/>
              </a:ext>
              <a:ext uri="{C183D7F6-B498-43B3-948B-1728B52AA6E4}">
                <adec:decorative xmlns:adec="http://schemas.microsoft.com/office/drawing/2017/decorative" xmlns="" val="0"/>
              </a:ext>
            </a:extLst>
          </p:cNvPr>
          <p:cNvPicPr>
            <a:picLocks noChangeAspect="1"/>
          </p:cNvPicPr>
          <p:nvPr/>
        </p:nvPicPr>
        <p:blipFill>
          <a:blip r:embed="rId7"/>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1905020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300"/>
                                        <p:tgtEl>
                                          <p:spTgt spid="21"/>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300"/>
                                        <p:tgtEl>
                                          <p:spTgt spid="22"/>
                                        </p:tgtEl>
                                      </p:cBhvr>
                                    </p:animEffect>
                                  </p:childTnLst>
                                </p:cTn>
                              </p:par>
                            </p:childTnLst>
                          </p:cTn>
                        </p:par>
                        <p:par>
                          <p:cTn id="12" fill="hold">
                            <p:stCondLst>
                              <p:cond delay="6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300"/>
                                        <p:tgtEl>
                                          <p:spTgt spid="19"/>
                                        </p:tgtEl>
                                      </p:cBhvr>
                                    </p:animEffect>
                                  </p:childTnLst>
                                </p:cTn>
                              </p:par>
                            </p:childTnLst>
                          </p:cTn>
                        </p:par>
                        <p:par>
                          <p:cTn id="16" fill="hold">
                            <p:stCondLst>
                              <p:cond delay="9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300"/>
                                        <p:tgtEl>
                                          <p:spTgt spid="23"/>
                                        </p:tgtEl>
                                      </p:cBhvr>
                                    </p:animEffect>
                                  </p:childTnLst>
                                </p:cTn>
                              </p:par>
                            </p:childTnLst>
                          </p:cTn>
                        </p:par>
                        <p:par>
                          <p:cTn id="20" fill="hold">
                            <p:stCondLst>
                              <p:cond delay="120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3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Clinical: ethical considerations</a:t>
            </a:r>
          </a:p>
        </p:txBody>
      </p:sp>
      <p:sp>
        <p:nvSpPr>
          <p:cNvPr id="3" name="Content Placeholder 2"/>
          <p:cNvSpPr>
            <a:spLocks noGrp="1"/>
          </p:cNvSpPr>
          <p:nvPr>
            <p:ph idx="1"/>
          </p:nvPr>
        </p:nvSpPr>
        <p:spPr>
          <a:xfrm>
            <a:off x="1451579" y="2015732"/>
            <a:ext cx="9385753" cy="3450613"/>
          </a:xfrm>
        </p:spPr>
        <p:txBody>
          <a:bodyPr/>
          <a:lstStyle/>
          <a:p>
            <a:r>
              <a:rPr lang="en-US" dirty="0">
                <a:latin typeface="Arial" panose="020B0604020202020204" pitchFamily="34" charset="0"/>
                <a:cs typeface="Arial" panose="020B0604020202020204" pitchFamily="34" charset="0"/>
              </a:rPr>
              <a:t>Ethical considerations parallel standards of in person care</a:t>
            </a:r>
          </a:p>
          <a:p>
            <a:r>
              <a:rPr lang="en-US" dirty="0">
                <a:latin typeface="Arial" panose="020B0604020202020204" pitchFamily="34" charset="0"/>
                <a:cs typeface="Arial" panose="020B0604020202020204" pitchFamily="34" charset="0"/>
              </a:rPr>
              <a:t>Additional considerations include</a:t>
            </a:r>
          </a:p>
          <a:p>
            <a:pPr lvl="1"/>
            <a:r>
              <a:rPr lang="en-US" dirty="0">
                <a:latin typeface="Arial" panose="020B0604020202020204" pitchFamily="34" charset="0"/>
                <a:cs typeface="Arial" panose="020B0604020202020204" pitchFamily="34" charset="0"/>
              </a:rPr>
              <a:t>consent processes</a:t>
            </a:r>
          </a:p>
          <a:p>
            <a:pPr lvl="1"/>
            <a:r>
              <a:rPr lang="en-US" dirty="0">
                <a:latin typeface="Arial" panose="020B0604020202020204" pitchFamily="34" charset="0"/>
                <a:cs typeface="Arial" panose="020B0604020202020204" pitchFamily="34" charset="0"/>
              </a:rPr>
              <a:t>patient autonomy, and privacy</a:t>
            </a:r>
          </a:p>
          <a:p>
            <a:pPr lvl="1"/>
            <a:r>
              <a:rPr lang="en-US" dirty="0">
                <a:latin typeface="Arial" panose="020B0604020202020204" pitchFamily="34" charset="0"/>
                <a:cs typeface="Arial" panose="020B0604020202020204" pitchFamily="34" charset="0"/>
              </a:rPr>
              <a:t>Patient and provider boundaries</a:t>
            </a:r>
          </a:p>
        </p:txBody>
      </p:sp>
      <p:pic>
        <p:nvPicPr>
          <p:cNvPr id="4" name="Picture Placeholder 12" descr="MHTTC stacked bars ">
            <a:extLst>
              <a:ext uri="{FF2B5EF4-FFF2-40B4-BE49-F238E27FC236}">
                <a16:creationId xmlns:a16="http://schemas.microsoft.com/office/drawing/2014/main" id="{8D3C0AD7-16DA-A345-9789-7F8CCF4609C1}"/>
              </a:ext>
              <a:ext uri="{C183D7F6-B498-43B3-948B-1728B52AA6E4}">
                <adec:decorative xmlns:adec="http://schemas.microsoft.com/office/drawing/2017/decorative" xmlns="" val="0"/>
              </a:ext>
            </a:extLst>
          </p:cNvPr>
          <p:cNvPicPr>
            <a:picLocks noChangeAspect="1"/>
          </p:cNvPicPr>
          <p:nvPr/>
        </p:nvPicPr>
        <p:blipFill>
          <a:blip r:embed="rId2"/>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2109246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Learning objectives</a:t>
            </a:r>
          </a:p>
        </p:txBody>
      </p:sp>
      <p:sp>
        <p:nvSpPr>
          <p:cNvPr id="3" name="Content Placeholder 2"/>
          <p:cNvSpPr>
            <a:spLocks noGrp="1"/>
          </p:cNvSpPr>
          <p:nvPr>
            <p:ph idx="1"/>
          </p:nvPr>
        </p:nvSpPr>
        <p:spPr>
          <a:xfrm>
            <a:off x="838200" y="1825625"/>
            <a:ext cx="10515600" cy="2489701"/>
          </a:xfrm>
        </p:spPr>
        <p:txBody>
          <a:bodyPr/>
          <a:lstStyle/>
          <a:p>
            <a:pPr lvl="0"/>
            <a:r>
              <a:rPr lang="en-US" dirty="0">
                <a:latin typeface="Arial" panose="020B0604020202020204" pitchFamily="34" charset="0"/>
                <a:cs typeface="Arial" panose="020B0604020202020204" pitchFamily="34" charset="0"/>
              </a:rPr>
              <a:t>Participants will become familiar with the recent APA-ATA Best Practices in Videoconferencing-Based </a:t>
            </a:r>
            <a:r>
              <a:rPr lang="en-US" dirty="0" err="1">
                <a:latin typeface="Arial" panose="020B0604020202020204" pitchFamily="34" charset="0"/>
                <a:cs typeface="Arial" panose="020B0604020202020204" pitchFamily="34" charset="0"/>
              </a:rPr>
              <a:t>Telemental</a:t>
            </a:r>
            <a:r>
              <a:rPr lang="en-US" dirty="0">
                <a:latin typeface="Arial" panose="020B0604020202020204" pitchFamily="34" charset="0"/>
                <a:cs typeface="Arial" panose="020B0604020202020204" pitchFamily="34" charset="0"/>
              </a:rPr>
              <a:t> Health.</a:t>
            </a:r>
          </a:p>
          <a:p>
            <a:pPr lvl="0"/>
            <a:r>
              <a:rPr lang="en-US" dirty="0">
                <a:latin typeface="Arial" panose="020B0604020202020204" pitchFamily="34" charset="0"/>
                <a:cs typeface="Arial" panose="020B0604020202020204" pitchFamily="34" charset="0"/>
              </a:rPr>
              <a:t>Participants will learn how to incorporate these best practices as they work with individual patients as well as administer and implement </a:t>
            </a:r>
            <a:r>
              <a:rPr lang="en-US" dirty="0" err="1">
                <a:latin typeface="Arial" panose="020B0604020202020204" pitchFamily="34" charset="0"/>
                <a:cs typeface="Arial" panose="020B0604020202020204" pitchFamily="34" charset="0"/>
              </a:rPr>
              <a:t>telemental</a:t>
            </a:r>
            <a:r>
              <a:rPr lang="en-US" dirty="0">
                <a:latin typeface="Arial" panose="020B0604020202020204" pitchFamily="34" charset="0"/>
                <a:cs typeface="Arial" panose="020B0604020202020204" pitchFamily="34" charset="0"/>
              </a:rPr>
              <a:t> health services.</a:t>
            </a:r>
          </a:p>
          <a:p>
            <a:pPr marL="0" indent="0">
              <a:buNone/>
            </a:pPr>
            <a:endParaRPr lang="en-US" dirty="0">
              <a:latin typeface="Arial" panose="020B0604020202020204" pitchFamily="34" charset="0"/>
              <a:cs typeface="Arial" panose="020B0604020202020204" pitchFamily="34" charset="0"/>
            </a:endParaRPr>
          </a:p>
        </p:txBody>
      </p:sp>
      <p:pic>
        <p:nvPicPr>
          <p:cNvPr id="5" name="Picture Placeholder 12" descr="MHTTC stacked bars ">
            <a:extLst>
              <a:ext uri="{FF2B5EF4-FFF2-40B4-BE49-F238E27FC236}">
                <a16:creationId xmlns:a16="http://schemas.microsoft.com/office/drawing/2014/main" id="{4C5C554C-CD6E-A04A-A867-913E07C913ED}"/>
              </a:ext>
              <a:ext uri="{C183D7F6-B498-43B3-948B-1728B52AA6E4}">
                <adec:decorative xmlns:adec="http://schemas.microsoft.com/office/drawing/2017/decorative" xmlns="" val="0"/>
              </a:ext>
            </a:extLst>
          </p:cNvPr>
          <p:cNvPicPr>
            <a:picLocks noChangeAspect="1"/>
          </p:cNvPicPr>
          <p:nvPr/>
        </p:nvPicPr>
        <p:blipFill>
          <a:blip r:embed="rId2"/>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1915658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Clinical: Space/Time continuum issues, Culture and Environment</a:t>
            </a:r>
          </a:p>
        </p:txBody>
      </p:sp>
      <p:sp>
        <p:nvSpPr>
          <p:cNvPr id="3" name="Content Placeholder 2"/>
          <p:cNvSpPr>
            <a:spLocks noGrp="1"/>
          </p:cNvSpPr>
          <p:nvPr>
            <p:ph idx="1"/>
          </p:nvPr>
        </p:nvSpPr>
        <p:spPr>
          <a:xfrm>
            <a:off x="1451580" y="2015732"/>
            <a:ext cx="4195687" cy="3450613"/>
          </a:xfrm>
        </p:spPr>
        <p:txBody>
          <a:bodyPr>
            <a:normAutofit fontScale="92500" lnSpcReduction="20000"/>
          </a:bodyPr>
          <a:lstStyle/>
          <a:p>
            <a:r>
              <a:rPr lang="en-US" dirty="0">
                <a:latin typeface="Arial" panose="020B0604020202020204" pitchFamily="34" charset="0"/>
                <a:cs typeface="Arial" panose="020B0604020202020204" pitchFamily="34" charset="0"/>
              </a:rPr>
              <a:t>Space-time continuum issues</a:t>
            </a:r>
          </a:p>
          <a:p>
            <a:r>
              <a:rPr lang="en-US" dirty="0">
                <a:latin typeface="Arial" panose="020B0604020202020204" pitchFamily="34" charset="0"/>
                <a:cs typeface="Arial" panose="020B0604020202020204" pitchFamily="34" charset="0"/>
              </a:rPr>
              <a:t>Environmental contexts</a:t>
            </a:r>
          </a:p>
          <a:p>
            <a:r>
              <a:rPr lang="en-US" dirty="0">
                <a:latin typeface="Arial" panose="020B0604020202020204" pitchFamily="34" charset="0"/>
                <a:cs typeface="Arial" panose="020B0604020202020204" pitchFamily="34" charset="0"/>
              </a:rPr>
              <a:t>Culture and experience of patients in using technology</a:t>
            </a:r>
          </a:p>
          <a:p>
            <a:r>
              <a:rPr lang="en-US" dirty="0">
                <a:latin typeface="Arial" panose="020B0604020202020204" pitchFamily="34" charset="0"/>
                <a:cs typeface="Arial" panose="020B0604020202020204" pitchFamily="34" charset="0"/>
              </a:rPr>
              <a:t>Rural-Urban considerations</a:t>
            </a:r>
          </a:p>
          <a:p>
            <a:pPr marL="0" indent="0">
              <a:buNone/>
            </a:pPr>
            <a:r>
              <a:rPr lang="en-US" dirty="0">
                <a:latin typeface="Arial" panose="020B0604020202020204" pitchFamily="34" charset="0"/>
                <a:cs typeface="Arial" panose="020B0604020202020204" pitchFamily="34" charset="0"/>
              </a:rPr>
              <a:t> </a:t>
            </a:r>
          </a:p>
        </p:txBody>
      </p:sp>
      <p:pic>
        <p:nvPicPr>
          <p:cNvPr id="5" name="Picture 4" descr="Chuck Norris with caption saying &quot; if, by some paradox in the space/time continuum, Chuck Norris were ever to fight himself, he'd win&quo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140" y="1853754"/>
            <a:ext cx="4064092" cy="3097766"/>
          </a:xfrm>
          <a:prstGeom prst="rect">
            <a:avLst/>
          </a:prstGeom>
        </p:spPr>
      </p:pic>
      <p:pic>
        <p:nvPicPr>
          <p:cNvPr id="6" name="Picture Placeholder 12" descr="MHTTC stacked bars ">
            <a:extLst>
              <a:ext uri="{FF2B5EF4-FFF2-40B4-BE49-F238E27FC236}">
                <a16:creationId xmlns:a16="http://schemas.microsoft.com/office/drawing/2014/main" id="{513C8CE8-0695-FE44-B420-2D3568CDB9F2}"/>
              </a:ext>
              <a:ext uri="{C183D7F6-B498-43B3-948B-1728B52AA6E4}">
                <adec:decorative xmlns:adec="http://schemas.microsoft.com/office/drawing/2017/decorative" xmlns="" val="0"/>
              </a:ext>
            </a:extLst>
          </p:cNvPr>
          <p:cNvPicPr>
            <a:picLocks noChangeAspect="1"/>
          </p:cNvPicPr>
          <p:nvPr/>
        </p:nvPicPr>
        <p:blipFill>
          <a:blip r:embed="rId3"/>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3771812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80" y="632840"/>
            <a:ext cx="9603275" cy="1049235"/>
          </a:xfrm>
        </p:spPr>
        <p:txBody>
          <a:bodyPr>
            <a:normAutofit fontScale="90000"/>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Adapting Personal Style  to Video Conferencing </a:t>
            </a:r>
          </a:p>
        </p:txBody>
      </p:sp>
      <p:sp>
        <p:nvSpPr>
          <p:cNvPr id="3" name="Content Placeholder 2"/>
          <p:cNvSpPr>
            <a:spLocks noGrp="1"/>
          </p:cNvSpPr>
          <p:nvPr>
            <p:ph idx="1"/>
          </p:nvPr>
        </p:nvSpPr>
        <p:spPr>
          <a:xfrm>
            <a:off x="1451580" y="2015732"/>
            <a:ext cx="6238090" cy="3450613"/>
          </a:xfrm>
        </p:spPr>
        <p:txBody>
          <a:bodyPr>
            <a:normAutofit fontScale="62500" lnSpcReduction="20000"/>
          </a:bodyPr>
          <a:lstStyle/>
          <a:p>
            <a:pPr marL="539496" indent="-457200">
              <a:spcBef>
                <a:spcPts val="600"/>
              </a:spcBef>
              <a:buClr>
                <a:schemeClr val="tx1"/>
              </a:buClr>
              <a:buSzPct val="100000"/>
            </a:pPr>
            <a:r>
              <a:rPr lang="en-US" sz="3200" dirty="0">
                <a:latin typeface="Arial" panose="020B0604020202020204" pitchFamily="34" charset="0"/>
                <a:cs typeface="Arial" panose="020B0604020202020204" pitchFamily="34" charset="0"/>
              </a:rPr>
              <a:t>110%, increase in animation</a:t>
            </a:r>
          </a:p>
          <a:p>
            <a:pPr marL="539496" indent="-457200">
              <a:spcBef>
                <a:spcPts val="600"/>
              </a:spcBef>
              <a:buClr>
                <a:schemeClr val="tx1"/>
              </a:buClr>
              <a:buSzPct val="100000"/>
            </a:pPr>
            <a:r>
              <a:rPr lang="en-US" sz="3200" dirty="0">
                <a:latin typeface="Arial" panose="020B0604020202020204" pitchFamily="34" charset="0"/>
                <a:cs typeface="Arial" panose="020B0604020202020204" pitchFamily="34" charset="0"/>
              </a:rPr>
              <a:t>Awareness of how one maybe coming across on the other end (body language space and perception).  </a:t>
            </a:r>
          </a:p>
          <a:p>
            <a:pPr marL="996696" lvl="1" indent="-457200">
              <a:spcBef>
                <a:spcPts val="600"/>
              </a:spcBef>
              <a:buClr>
                <a:schemeClr val="tx1"/>
              </a:buClr>
              <a:buSzPct val="100000"/>
            </a:pPr>
            <a:r>
              <a:rPr lang="en-US" sz="2800" dirty="0">
                <a:latin typeface="Arial" panose="020B0604020202020204" pitchFamily="34" charset="0"/>
                <a:cs typeface="Arial" panose="020B0604020202020204" pitchFamily="34" charset="0"/>
              </a:rPr>
              <a:t>Slight increase in use of body language</a:t>
            </a:r>
          </a:p>
          <a:p>
            <a:pPr marL="996696" lvl="1" indent="-457200">
              <a:spcBef>
                <a:spcPts val="600"/>
              </a:spcBef>
              <a:buClr>
                <a:schemeClr val="tx1"/>
              </a:buClr>
              <a:buSzPct val="100000"/>
            </a:pPr>
            <a:r>
              <a:rPr lang="en-US" sz="2800" dirty="0">
                <a:latin typeface="Arial" panose="020B0604020202020204" pitchFamily="34" charset="0"/>
                <a:cs typeface="Arial" panose="020B0604020202020204" pitchFamily="34" charset="0"/>
              </a:rPr>
              <a:t>Gaze</a:t>
            </a:r>
          </a:p>
          <a:p>
            <a:pPr marL="539496" indent="-457200">
              <a:spcBef>
                <a:spcPts val="600"/>
              </a:spcBef>
              <a:buClr>
                <a:schemeClr val="tx1"/>
              </a:buClr>
              <a:buSzPct val="100000"/>
            </a:pPr>
            <a:r>
              <a:rPr lang="en-US" sz="3200" dirty="0">
                <a:latin typeface="Arial" panose="020B0604020202020204" pitchFamily="34" charset="0"/>
                <a:cs typeface="Arial" panose="020B0604020202020204" pitchFamily="34" charset="0"/>
              </a:rPr>
              <a:t>Increase small talk</a:t>
            </a:r>
          </a:p>
          <a:p>
            <a:pPr marL="996696" lvl="1" indent="-457200">
              <a:spcBef>
                <a:spcPts val="600"/>
              </a:spcBef>
              <a:buClr>
                <a:schemeClr val="tx1"/>
              </a:buClr>
              <a:buSzPct val="100000"/>
            </a:pPr>
            <a:r>
              <a:rPr lang="en-US" sz="2800" dirty="0">
                <a:latin typeface="Arial" panose="020B0604020202020204" pitchFamily="34" charset="0"/>
                <a:cs typeface="Arial" panose="020B0604020202020204" pitchFamily="34" charset="0"/>
              </a:rPr>
              <a:t>Asking about local setting (activities, current events, weather, home environment)</a:t>
            </a:r>
          </a:p>
          <a:p>
            <a:pPr marL="996696" lvl="1" indent="-457200">
              <a:spcBef>
                <a:spcPts val="600"/>
              </a:spcBef>
              <a:buClr>
                <a:schemeClr val="tx1"/>
              </a:buClr>
              <a:buSzPct val="100000"/>
            </a:pPr>
            <a:r>
              <a:rPr lang="en-US" sz="2800" dirty="0">
                <a:latin typeface="Arial" panose="020B0604020202020204" pitchFamily="34" charset="0"/>
                <a:cs typeface="Arial" panose="020B0604020202020204" pitchFamily="34" charset="0"/>
              </a:rPr>
              <a:t>Slight increase in appropriate self-disclosure (bridge virtual gap)</a:t>
            </a:r>
          </a:p>
          <a:p>
            <a:pPr marL="539496" indent="-457200">
              <a:spcBef>
                <a:spcPts val="600"/>
              </a:spcBef>
              <a:buClr>
                <a:schemeClr val="tx1"/>
              </a:buClr>
              <a:buSzPct val="100000"/>
            </a:pPr>
            <a:r>
              <a:rPr lang="en-US" sz="3200" dirty="0">
                <a:latin typeface="Arial" panose="020B0604020202020204" pitchFamily="34" charset="0"/>
                <a:cs typeface="Arial" panose="020B0604020202020204" pitchFamily="34" charset="0"/>
              </a:rPr>
              <a:t>Increased inquiry on patient status and active listening</a:t>
            </a:r>
          </a:p>
        </p:txBody>
      </p:sp>
      <p:pic>
        <p:nvPicPr>
          <p:cNvPr id="4" name="Picture 2" descr="telehealth s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9813" y="2451959"/>
            <a:ext cx="3532094" cy="257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5" name="Picture 5" descr="Fre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8075" y="2942492"/>
            <a:ext cx="956722" cy="86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Placeholder 12" descr="MHTTC stacked bars ">
            <a:extLst>
              <a:ext uri="{FF2B5EF4-FFF2-40B4-BE49-F238E27FC236}">
                <a16:creationId xmlns:a16="http://schemas.microsoft.com/office/drawing/2014/main" id="{04DE56B5-D80A-6647-8020-B98914DEFBB6}"/>
              </a:ext>
              <a:ext uri="{C183D7F6-B498-43B3-948B-1728B52AA6E4}">
                <adec:decorative xmlns:adec="http://schemas.microsoft.com/office/drawing/2017/decorative" xmlns="" val="0"/>
              </a:ext>
            </a:extLst>
          </p:cNvPr>
          <p:cNvPicPr>
            <a:picLocks noChangeAspect="1"/>
          </p:cNvPicPr>
          <p:nvPr/>
        </p:nvPicPr>
        <p:blipFill>
          <a:blip r:embed="rId4"/>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1491166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Clinical: specific populations and settings</a:t>
            </a:r>
          </a:p>
        </p:txBody>
      </p:sp>
      <p:sp>
        <p:nvSpPr>
          <p:cNvPr id="3" name="Content Placeholder 2"/>
          <p:cNvSpPr>
            <a:spLocks noGrp="1"/>
          </p:cNvSpPr>
          <p:nvPr>
            <p:ph idx="1"/>
          </p:nvPr>
        </p:nvSpPr>
        <p:spPr>
          <a:xfrm>
            <a:off x="1451580" y="2015732"/>
            <a:ext cx="5186288" cy="3450613"/>
          </a:xfrm>
        </p:spPr>
        <p:txBody>
          <a:bodyPr>
            <a:normAutofit fontScale="85000" lnSpcReduction="20000"/>
          </a:bodyPr>
          <a:lstStyle/>
          <a:p>
            <a:r>
              <a:rPr lang="en-US" dirty="0">
                <a:latin typeface="Arial" panose="020B0604020202020204" pitchFamily="34" charset="0"/>
                <a:cs typeface="Arial" panose="020B0604020202020204" pitchFamily="34" charset="0"/>
              </a:rPr>
              <a:t>Child/adolescent</a:t>
            </a:r>
          </a:p>
          <a:p>
            <a:r>
              <a:rPr lang="en-US" dirty="0">
                <a:latin typeface="Arial" panose="020B0604020202020204" pitchFamily="34" charset="0"/>
                <a:cs typeface="Arial" panose="020B0604020202020204" pitchFamily="34" charset="0"/>
              </a:rPr>
              <a:t>Forensic and correctional</a:t>
            </a:r>
          </a:p>
          <a:p>
            <a:r>
              <a:rPr lang="en-US" dirty="0">
                <a:latin typeface="Arial" panose="020B0604020202020204" pitchFamily="34" charset="0"/>
                <a:cs typeface="Arial" panose="020B0604020202020204" pitchFamily="34" charset="0"/>
              </a:rPr>
              <a:t>Geriatric</a:t>
            </a:r>
          </a:p>
          <a:p>
            <a:r>
              <a:rPr lang="en-US" dirty="0">
                <a:latin typeface="Arial" panose="020B0604020202020204" pitchFamily="34" charset="0"/>
                <a:cs typeface="Arial" panose="020B0604020202020204" pitchFamily="34" charset="0"/>
              </a:rPr>
              <a:t>Military, veteran, and other federal populations</a:t>
            </a:r>
          </a:p>
          <a:p>
            <a:r>
              <a:rPr lang="en-US" dirty="0">
                <a:latin typeface="Arial" panose="020B0604020202020204" pitchFamily="34" charset="0"/>
                <a:cs typeface="Arial" panose="020B0604020202020204" pitchFamily="34" charset="0"/>
              </a:rPr>
              <a:t>Substance use disorder treatment</a:t>
            </a:r>
          </a:p>
          <a:p>
            <a:r>
              <a:rPr lang="en-US" dirty="0">
                <a:latin typeface="Arial" panose="020B0604020202020204" pitchFamily="34" charset="0"/>
                <a:cs typeface="Arial" panose="020B0604020202020204" pitchFamily="34" charset="0"/>
              </a:rPr>
              <a:t>Inpatient and residential settings</a:t>
            </a:r>
          </a:p>
          <a:p>
            <a:r>
              <a:rPr lang="en-US" dirty="0">
                <a:latin typeface="Arial" panose="020B0604020202020204" pitchFamily="34" charset="0"/>
                <a:cs typeface="Arial" panose="020B0604020202020204" pitchFamily="34" charset="0"/>
              </a:rPr>
              <a:t>Primary Care Settings</a:t>
            </a:r>
          </a:p>
          <a:p>
            <a:r>
              <a:rPr lang="en-US" dirty="0">
                <a:latin typeface="Arial" panose="020B0604020202020204" pitchFamily="34" charset="0"/>
                <a:cs typeface="Arial" panose="020B0604020202020204" pitchFamily="34" charset="0"/>
              </a:rPr>
              <a:t>Rural </a:t>
            </a:r>
          </a:p>
        </p:txBody>
      </p:sp>
      <p:pic>
        <p:nvPicPr>
          <p:cNvPr id="5" name="Picture 4" descr="Knotted ropes"/>
          <p:cNvPicPr>
            <a:picLocks noChangeAspect="1"/>
          </p:cNvPicPr>
          <p:nvPr/>
        </p:nvPicPr>
        <p:blipFill>
          <a:blip r:embed="rId2"/>
          <a:stretch>
            <a:fillRect/>
          </a:stretch>
        </p:blipFill>
        <p:spPr>
          <a:xfrm>
            <a:off x="6753274" y="2015731"/>
            <a:ext cx="4236460" cy="2370001"/>
          </a:xfrm>
          <a:prstGeom prst="rect">
            <a:avLst/>
          </a:prstGeom>
        </p:spPr>
      </p:pic>
      <p:pic>
        <p:nvPicPr>
          <p:cNvPr id="6" name="Picture Placeholder 12" descr="MHTTC stacked bars ">
            <a:extLst>
              <a:ext uri="{FF2B5EF4-FFF2-40B4-BE49-F238E27FC236}">
                <a16:creationId xmlns:a16="http://schemas.microsoft.com/office/drawing/2014/main" id="{ED768D0A-3FC8-5544-9407-A63E7DE8B063}"/>
              </a:ext>
              <a:ext uri="{C183D7F6-B498-43B3-948B-1728B52AA6E4}">
                <adec:decorative xmlns:adec="http://schemas.microsoft.com/office/drawing/2017/decorative" xmlns="" val="0"/>
              </a:ext>
            </a:extLst>
          </p:cNvPr>
          <p:cNvPicPr>
            <a:picLocks noChangeAspect="1"/>
          </p:cNvPicPr>
          <p:nvPr/>
        </p:nvPicPr>
        <p:blipFill>
          <a:blip r:embed="rId3"/>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2375268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Key resources</a:t>
            </a:r>
          </a:p>
        </p:txBody>
      </p:sp>
      <p:sp>
        <p:nvSpPr>
          <p:cNvPr id="5" name="Content Placeholder 4"/>
          <p:cNvSpPr>
            <a:spLocks noGrp="1"/>
          </p:cNvSpPr>
          <p:nvPr>
            <p:ph idx="1"/>
          </p:nvPr>
        </p:nvSpPr>
        <p:spPr>
          <a:xfrm>
            <a:off x="838200" y="1825625"/>
            <a:ext cx="10515600" cy="3853279"/>
          </a:xfrm>
        </p:spPr>
        <p:txBody>
          <a:bodyPr>
            <a:normAutofit lnSpcReduction="10000"/>
          </a:bodyPr>
          <a:lstStyle/>
          <a:p>
            <a:r>
              <a:rPr lang="en-US" dirty="0">
                <a:latin typeface="Arial" panose="020B0604020202020204" pitchFamily="34" charset="0"/>
                <a:cs typeface="Arial" panose="020B0604020202020204" pitchFamily="34" charset="0"/>
              </a:rPr>
              <a:t>APA </a:t>
            </a:r>
            <a:r>
              <a:rPr lang="en-US" dirty="0" err="1">
                <a:latin typeface="Arial" panose="020B0604020202020204" pitchFamily="34" charset="0"/>
                <a:cs typeface="Arial" panose="020B0604020202020204" pitchFamily="34" charset="0"/>
              </a:rPr>
              <a:t>Telepsychiatry</a:t>
            </a:r>
            <a:r>
              <a:rPr lang="en-US" dirty="0">
                <a:latin typeface="Arial" panose="020B0604020202020204" pitchFamily="34" charset="0"/>
                <a:cs typeface="Arial" panose="020B0604020202020204" pitchFamily="34" charset="0"/>
              </a:rPr>
              <a:t> Toolkit: </a:t>
            </a:r>
            <a:r>
              <a:rPr lang="en-US" dirty="0">
                <a:latin typeface="Arial" panose="020B0604020202020204" pitchFamily="34" charset="0"/>
                <a:cs typeface="Arial" panose="020B0604020202020204" pitchFamily="34" charset="0"/>
                <a:hlinkClick r:id="rId2"/>
              </a:rPr>
              <a:t>https://www.psychiatry.org/psychiatrists/practice/telepsychiatry</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Hubley S, Lynch SB, Schneck C, Thomas M, </a:t>
            </a:r>
            <a:r>
              <a:rPr lang="en-US" u="sng" dirty="0">
                <a:latin typeface="Arial" panose="020B0604020202020204" pitchFamily="34" charset="0"/>
                <a:cs typeface="Arial" panose="020B0604020202020204" pitchFamily="34" charset="0"/>
              </a:rPr>
              <a:t>Shore J</a:t>
            </a:r>
            <a:r>
              <a:rPr lang="en-US" dirty="0">
                <a:latin typeface="Arial" panose="020B0604020202020204" pitchFamily="34" charset="0"/>
                <a:cs typeface="Arial" panose="020B0604020202020204" pitchFamily="34" charset="0"/>
              </a:rPr>
              <a:t>. Review of Key </a:t>
            </a:r>
            <a:r>
              <a:rPr lang="en-US" dirty="0" err="1">
                <a:latin typeface="Arial" panose="020B0604020202020204" pitchFamily="34" charset="0"/>
                <a:cs typeface="Arial" panose="020B0604020202020204" pitchFamily="34" charset="0"/>
              </a:rPr>
              <a:t>Telepsychiatry</a:t>
            </a:r>
            <a:r>
              <a:rPr lang="en-US" dirty="0">
                <a:latin typeface="Arial" panose="020B0604020202020204" pitchFamily="34" charset="0"/>
                <a:cs typeface="Arial" panose="020B0604020202020204" pitchFamily="34" charset="0"/>
              </a:rPr>
              <a:t> Outcomes. </a:t>
            </a:r>
            <a:r>
              <a:rPr lang="en-US" i="1" dirty="0">
                <a:latin typeface="Arial" panose="020B0604020202020204" pitchFamily="34" charset="0"/>
                <a:cs typeface="Arial" panose="020B0604020202020204" pitchFamily="34" charset="0"/>
              </a:rPr>
              <a:t>World Journal of Psychiatry</a:t>
            </a:r>
            <a:r>
              <a:rPr lang="en-US" dirty="0">
                <a:latin typeface="Arial" panose="020B0604020202020204" pitchFamily="34" charset="0"/>
                <a:cs typeface="Arial" panose="020B0604020202020204" pitchFamily="34" charset="0"/>
              </a:rPr>
              <a:t>. 2016 Jun 22. 6(2); 269-282.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u="sng" dirty="0">
                <a:latin typeface="Arial" panose="020B0604020202020204" pitchFamily="34" charset="0"/>
                <a:cs typeface="Arial" panose="020B0604020202020204" pitchFamily="34" charset="0"/>
                <a:hlinkClick r:id="rId3"/>
              </a:rPr>
              <a:t>https://www.ncbi.nlm.nih.gov/pmc/articles/PMC4919267/</a:t>
            </a:r>
            <a:endParaRPr lang="en-US" u="sn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Yellowlees, Shore </a:t>
            </a:r>
            <a:r>
              <a:rPr lang="en-US" u="sng" dirty="0" err="1">
                <a:latin typeface="Arial" panose="020B0604020202020204" pitchFamily="34" charset="0"/>
                <a:cs typeface="Arial" panose="020B0604020202020204" pitchFamily="34" charset="0"/>
              </a:rPr>
              <a:t>Telepsychiatry</a:t>
            </a:r>
            <a:r>
              <a:rPr lang="en-US" u="sng" dirty="0">
                <a:latin typeface="Arial" panose="020B0604020202020204" pitchFamily="34" charset="0"/>
                <a:cs typeface="Arial" panose="020B0604020202020204" pitchFamily="34" charset="0"/>
              </a:rPr>
              <a:t> and Health Technologies: A Guide for Mental Health Professionals, APPI Press, Forthcoming 2017.</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6" name="Picture Placeholder 12" descr="MHTTC stacked bars ">
            <a:extLst>
              <a:ext uri="{FF2B5EF4-FFF2-40B4-BE49-F238E27FC236}">
                <a16:creationId xmlns:a16="http://schemas.microsoft.com/office/drawing/2014/main" id="{E2D7AB6A-19E6-A243-8783-23D1EACC36BE}"/>
              </a:ext>
              <a:ext uri="{C183D7F6-B498-43B3-948B-1728B52AA6E4}">
                <adec:decorative xmlns:adec="http://schemas.microsoft.com/office/drawing/2017/decorative" xmlns="" val="0"/>
              </a:ext>
            </a:extLst>
          </p:cNvPr>
          <p:cNvPicPr>
            <a:picLocks noChangeAspect="1"/>
          </p:cNvPicPr>
          <p:nvPr/>
        </p:nvPicPr>
        <p:blipFill>
          <a:blip r:embed="rId4"/>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1495826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Contact information </a:t>
            </a:r>
          </a:p>
        </p:txBody>
      </p:sp>
      <p:sp>
        <p:nvSpPr>
          <p:cNvPr id="3" name="Content Placeholder 2"/>
          <p:cNvSpPr>
            <a:spLocks noGrp="1"/>
          </p:cNvSpPr>
          <p:nvPr>
            <p:ph idx="1"/>
          </p:nvPr>
        </p:nvSpPr>
        <p:spPr>
          <a:xfrm>
            <a:off x="838200" y="1825625"/>
            <a:ext cx="10515600" cy="3596607"/>
          </a:xfrm>
        </p:spPr>
        <p:txBody>
          <a:bodyPr/>
          <a:lstStyle/>
          <a:p>
            <a:pPr marL="0" indent="0" algn="ctr">
              <a:buNone/>
            </a:pPr>
            <a:r>
              <a:rPr lang="en-US" b="1" dirty="0"/>
              <a:t>Jay H. Shore, MD, MPH | Professor </a:t>
            </a:r>
            <a:endParaRPr lang="en-US" dirty="0"/>
          </a:p>
          <a:p>
            <a:pPr marL="0" indent="0" algn="ctr">
              <a:buNone/>
            </a:pPr>
            <a:r>
              <a:rPr lang="en-US" dirty="0"/>
              <a:t>Department of Psychiatry and Family Medicine, School of Medicine</a:t>
            </a:r>
          </a:p>
          <a:p>
            <a:pPr marL="0" indent="0" algn="ctr">
              <a:buNone/>
            </a:pPr>
            <a:r>
              <a:rPr lang="en-US" dirty="0"/>
              <a:t>Centers for American Indian and Alaska Native Health, Colorado School of Public Health</a:t>
            </a:r>
          </a:p>
          <a:p>
            <a:pPr marL="0" indent="0" algn="ctr">
              <a:buNone/>
            </a:pPr>
            <a:r>
              <a:rPr lang="en-US" dirty="0"/>
              <a:t>University of Colorado Anschutz Medical Campus</a:t>
            </a:r>
          </a:p>
          <a:p>
            <a:pPr marL="0" indent="0" algn="ctr">
              <a:buNone/>
            </a:pPr>
            <a:r>
              <a:rPr lang="en-US" dirty="0"/>
              <a:t>Mail Stop F800 | 13055 East 17</a:t>
            </a:r>
            <a:r>
              <a:rPr lang="en-US" baseline="30000" dirty="0"/>
              <a:t>th</a:t>
            </a:r>
            <a:r>
              <a:rPr lang="en-US" dirty="0"/>
              <a:t> Avenue, | Aurora, Colorado 80045</a:t>
            </a:r>
          </a:p>
          <a:p>
            <a:pPr marL="0" indent="0" algn="ctr">
              <a:buNone/>
            </a:pPr>
            <a:r>
              <a:rPr lang="en-US" dirty="0"/>
              <a:t>303.724.1465 | fax 303.724.1474| </a:t>
            </a:r>
            <a:r>
              <a:rPr lang="en-US" u="sng" dirty="0">
                <a:hlinkClick r:id="rId2"/>
              </a:rPr>
              <a:t>jay.shore@cuanschutz.edu</a:t>
            </a:r>
            <a:r>
              <a:rPr lang="en-US" dirty="0"/>
              <a:t> </a:t>
            </a:r>
          </a:p>
        </p:txBody>
      </p:sp>
      <p:pic>
        <p:nvPicPr>
          <p:cNvPr id="10" name="Picture 9" descr="University of Colorado Anschutz Medical Campus logo">
            <a:extLst>
              <a:ext uri="{FF2B5EF4-FFF2-40B4-BE49-F238E27FC236}">
                <a16:creationId xmlns:a16="http://schemas.microsoft.com/office/drawing/2014/main" id="{19538075-52F3-490A-93D8-0A8594EC1D9C}"/>
              </a:ext>
            </a:extLst>
          </p:cNvPr>
          <p:cNvPicPr>
            <a:picLocks noChangeAspect="1"/>
          </p:cNvPicPr>
          <p:nvPr/>
        </p:nvPicPr>
        <p:blipFill>
          <a:blip r:embed="rId3"/>
          <a:stretch>
            <a:fillRect/>
          </a:stretch>
        </p:blipFill>
        <p:spPr>
          <a:xfrm>
            <a:off x="4588975" y="5557169"/>
            <a:ext cx="3014049" cy="548640"/>
          </a:xfrm>
          <a:prstGeom prst="rect">
            <a:avLst/>
          </a:prstGeom>
        </p:spPr>
      </p:pic>
      <p:pic>
        <p:nvPicPr>
          <p:cNvPr id="5" name="Picture Placeholder 12" descr="MHTTC stacked bars ">
            <a:extLst>
              <a:ext uri="{FF2B5EF4-FFF2-40B4-BE49-F238E27FC236}">
                <a16:creationId xmlns:a16="http://schemas.microsoft.com/office/drawing/2014/main" id="{8113EDE1-F4EF-9B44-8278-F3054FA51260}"/>
              </a:ext>
              <a:ext uri="{C183D7F6-B498-43B3-948B-1728B52AA6E4}">
                <adec:decorative xmlns:adec="http://schemas.microsoft.com/office/drawing/2017/decorative" xmlns="" val="0"/>
              </a:ext>
            </a:extLst>
          </p:cNvPr>
          <p:cNvPicPr>
            <a:picLocks noChangeAspect="1"/>
          </p:cNvPicPr>
          <p:nvPr/>
        </p:nvPicPr>
        <p:blipFill>
          <a:blip r:embed="rId4"/>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404786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Outline</a:t>
            </a:r>
          </a:p>
        </p:txBody>
      </p:sp>
      <p:sp>
        <p:nvSpPr>
          <p:cNvPr id="5" name="Content Placeholder 4"/>
          <p:cNvSpPr>
            <a:spLocks noGrp="1"/>
          </p:cNvSpPr>
          <p:nvPr>
            <p:ph idx="1"/>
          </p:nvPr>
        </p:nvSpPr>
        <p:spPr>
          <a:xfrm>
            <a:off x="838200" y="1825625"/>
            <a:ext cx="10515600" cy="2441575"/>
          </a:xfrm>
        </p:spPr>
        <p:txBody>
          <a:bodyPr>
            <a:normAutofit/>
          </a:bodyPr>
          <a:lstStyle/>
          <a:p>
            <a:r>
              <a:rPr lang="en-US" sz="3200" dirty="0">
                <a:latin typeface="Arial" panose="020B0604020202020204" pitchFamily="34" charset="0"/>
                <a:cs typeface="Arial" panose="020B0604020202020204" pitchFamily="34" charset="0"/>
              </a:rPr>
              <a:t>History and evolution of technology and medicine and the shaping of </a:t>
            </a:r>
            <a:r>
              <a:rPr lang="en-US" sz="3200" dirty="0" err="1">
                <a:latin typeface="Arial" panose="020B0604020202020204" pitchFamily="34" charset="0"/>
                <a:cs typeface="Arial" panose="020B0604020202020204" pitchFamily="34" charset="0"/>
              </a:rPr>
              <a:t>telemental</a:t>
            </a:r>
            <a:r>
              <a:rPr lang="en-US" sz="3200" dirty="0">
                <a:latin typeface="Arial" panose="020B0604020202020204" pitchFamily="34" charset="0"/>
                <a:cs typeface="Arial" panose="020B0604020202020204" pitchFamily="34" charset="0"/>
              </a:rPr>
              <a:t> health</a:t>
            </a:r>
          </a:p>
          <a:p>
            <a:r>
              <a:rPr lang="en-US" sz="3200" dirty="0">
                <a:latin typeface="Arial" panose="020B0604020202020204" pitchFamily="34" charset="0"/>
                <a:cs typeface="Arial" panose="020B0604020202020204" pitchFamily="34" charset="0"/>
              </a:rPr>
              <a:t>History of Guideline Development</a:t>
            </a:r>
          </a:p>
          <a:p>
            <a:r>
              <a:rPr lang="en-US" sz="3200" dirty="0">
                <a:latin typeface="Arial" panose="020B0604020202020204" pitchFamily="34" charset="0"/>
                <a:cs typeface="Arial" panose="020B0604020202020204" pitchFamily="34" charset="0"/>
              </a:rPr>
              <a:t>APA-ATA Guidelines: Overview and pearls</a:t>
            </a:r>
            <a:endParaRPr lang="en-US" dirty="0">
              <a:latin typeface="Arial" panose="020B0604020202020204" pitchFamily="34" charset="0"/>
              <a:cs typeface="Arial" panose="020B0604020202020204" pitchFamily="34" charset="0"/>
            </a:endParaRPr>
          </a:p>
        </p:txBody>
      </p:sp>
      <p:pic>
        <p:nvPicPr>
          <p:cNvPr id="7" name="Picture Placeholder 12" descr="MHTTC stacked bars ">
            <a:extLst>
              <a:ext uri="{FF2B5EF4-FFF2-40B4-BE49-F238E27FC236}">
                <a16:creationId xmlns:a16="http://schemas.microsoft.com/office/drawing/2014/main" id="{D19B228F-CD4B-F649-9B05-568DBCEEED82}"/>
              </a:ext>
              <a:ext uri="{C183D7F6-B498-43B3-948B-1728B52AA6E4}">
                <adec:decorative xmlns:adec="http://schemas.microsoft.com/office/drawing/2017/decorative" xmlns="" val="0"/>
              </a:ext>
            </a:extLst>
          </p:cNvPr>
          <p:cNvPicPr>
            <a:picLocks noChangeAspect="1"/>
          </p:cNvPicPr>
          <p:nvPr/>
        </p:nvPicPr>
        <p:blipFill>
          <a:blip r:embed="rId2"/>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472584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Terminology</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51579" y="2015732"/>
            <a:ext cx="5958871" cy="3450613"/>
          </a:xfrm>
        </p:spPr>
        <p:txBody>
          <a:bodyPr/>
          <a:lstStyle/>
          <a:p>
            <a:r>
              <a:rPr lang="en-US" dirty="0" err="1">
                <a:latin typeface="Arial" panose="020B0604020202020204" pitchFamily="34" charset="0"/>
                <a:cs typeface="Arial" panose="020B0604020202020204" pitchFamily="34" charset="0"/>
              </a:rPr>
              <a:t>Telemental</a:t>
            </a:r>
            <a:r>
              <a:rPr lang="en-US" dirty="0">
                <a:latin typeface="Arial" panose="020B0604020202020204" pitchFamily="34" charset="0"/>
                <a:cs typeface="Arial" panose="020B0604020202020204" pitchFamily="34" charset="0"/>
              </a:rPr>
              <a:t> Health</a:t>
            </a:r>
          </a:p>
          <a:p>
            <a:r>
              <a:rPr lang="en-US" dirty="0" err="1">
                <a:latin typeface="Arial" panose="020B0604020202020204" pitchFamily="34" charset="0"/>
                <a:cs typeface="Arial" panose="020B0604020202020204" pitchFamily="34" charset="0"/>
              </a:rPr>
              <a:t>Telepsychiatry</a:t>
            </a:r>
            <a:r>
              <a:rPr lang="en-US" dirty="0">
                <a:latin typeface="Arial" panose="020B0604020202020204" pitchFamily="34" charset="0"/>
                <a:cs typeface="Arial" panose="020B0604020202020204" pitchFamily="34" charset="0"/>
              </a:rPr>
              <a:t>, Telepsychology, </a:t>
            </a:r>
            <a:r>
              <a:rPr lang="en-US" dirty="0" err="1">
                <a:latin typeface="Arial" panose="020B0604020202020204" pitchFamily="34" charset="0"/>
                <a:cs typeface="Arial" panose="020B0604020202020204" pitchFamily="34" charset="0"/>
              </a:rPr>
              <a:t>Teletherapy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Telecounseling</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Telebehavioral health </a:t>
            </a:r>
          </a:p>
          <a:p>
            <a:r>
              <a:rPr lang="en-US" dirty="0">
                <a:latin typeface="Arial" panose="020B0604020202020204" pitchFamily="34" charset="0"/>
                <a:cs typeface="Arial" panose="020B0604020202020204" pitchFamily="34" charset="0"/>
              </a:rPr>
              <a:t>E-mental Health</a:t>
            </a:r>
          </a:p>
          <a:p>
            <a:r>
              <a:rPr lang="en-US" dirty="0">
                <a:latin typeface="Arial" panose="020B0604020202020204" pitchFamily="34" charset="0"/>
                <a:cs typeface="Arial" panose="020B0604020202020204" pitchFamily="34" charset="0"/>
              </a:rPr>
              <a:t>Guidelines focus on live interactive videoconferencing </a:t>
            </a:r>
          </a:p>
        </p:txBody>
      </p:sp>
      <p:pic>
        <p:nvPicPr>
          <p:cNvPr id="5" name="Picture 4" descr=" red and white roses"/>
          <p:cNvPicPr>
            <a:picLocks noChangeAspect="1"/>
          </p:cNvPicPr>
          <p:nvPr/>
        </p:nvPicPr>
        <p:blipFill>
          <a:blip r:embed="rId2"/>
          <a:stretch>
            <a:fillRect/>
          </a:stretch>
        </p:blipFill>
        <p:spPr>
          <a:xfrm>
            <a:off x="7596578" y="2319337"/>
            <a:ext cx="3714360" cy="2471738"/>
          </a:xfrm>
          <a:prstGeom prst="rect">
            <a:avLst/>
          </a:prstGeom>
        </p:spPr>
      </p:pic>
      <p:pic>
        <p:nvPicPr>
          <p:cNvPr id="7" name="Picture Placeholder 12" descr="MHTTC stacked bars ">
            <a:extLst>
              <a:ext uri="{FF2B5EF4-FFF2-40B4-BE49-F238E27FC236}">
                <a16:creationId xmlns:a16="http://schemas.microsoft.com/office/drawing/2014/main" id="{57E24FEF-D8EA-7544-BCD2-3CEE049186A6}"/>
              </a:ext>
              <a:ext uri="{C183D7F6-B498-43B3-948B-1728B52AA6E4}">
                <adec:decorative xmlns:adec="http://schemas.microsoft.com/office/drawing/2017/decorative" xmlns="" val="0"/>
              </a:ext>
            </a:extLst>
          </p:cNvPr>
          <p:cNvPicPr>
            <a:picLocks noChangeAspect="1"/>
          </p:cNvPicPr>
          <p:nvPr/>
        </p:nvPicPr>
        <p:blipFill>
          <a:blip r:embed="rId3"/>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2912914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outdoor, ancient amphitheat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50" y="365760"/>
            <a:ext cx="7431471" cy="612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Placeholder 12" descr="MHTTC stacked bars ">
            <a:extLst>
              <a:ext uri="{FF2B5EF4-FFF2-40B4-BE49-F238E27FC236}">
                <a16:creationId xmlns:a16="http://schemas.microsoft.com/office/drawing/2014/main" id="{E5AEFAFC-10CB-5341-9245-E98737126DD9}"/>
              </a:ext>
              <a:ext uri="{C183D7F6-B498-43B3-948B-1728B52AA6E4}">
                <adec:decorative xmlns:adec="http://schemas.microsoft.com/office/drawing/2017/decorative" xmlns="" val="0"/>
              </a:ext>
            </a:extLst>
          </p:cNvPr>
          <p:cNvPicPr>
            <a:picLocks noChangeAspect="1"/>
          </p:cNvPicPr>
          <p:nvPr/>
        </p:nvPicPr>
        <p:blipFill>
          <a:blip r:embed="rId4"/>
          <a:srcRect t="13941" b="13941"/>
          <a:stretch>
            <a:fillRect/>
          </a:stretch>
        </p:blipFill>
        <p:spPr>
          <a:xfrm>
            <a:off x="8124678" y="5566610"/>
            <a:ext cx="4067322" cy="1474915"/>
          </a:xfrm>
          <a:prstGeom prst="rect">
            <a:avLst/>
          </a:prstGeom>
        </p:spPr>
      </p:pic>
    </p:spTree>
    <p:extLst>
      <p:ext uri="{BB962C8B-B14F-4D97-AF65-F5344CB8AC3E}">
        <p14:creationId xmlns:p14="http://schemas.microsoft.com/office/powerpoint/2010/main" val="3641719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camp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35" y="278216"/>
            <a:ext cx="8725791" cy="599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Placeholder 12" descr="MHTTC stacked bars ">
            <a:extLst>
              <a:ext uri="{FF2B5EF4-FFF2-40B4-BE49-F238E27FC236}">
                <a16:creationId xmlns:a16="http://schemas.microsoft.com/office/drawing/2014/main" id="{6F060E61-6F5F-1A4F-8BEE-EA79B3F2C7F4}"/>
              </a:ext>
              <a:ext uri="{C183D7F6-B498-43B3-948B-1728B52AA6E4}">
                <adec:decorative xmlns:adec="http://schemas.microsoft.com/office/drawing/2017/decorative" xmlns="" val="0"/>
              </a:ext>
            </a:extLst>
          </p:cNvPr>
          <p:cNvPicPr>
            <a:picLocks noChangeAspect="1"/>
          </p:cNvPicPr>
          <p:nvPr/>
        </p:nvPicPr>
        <p:blipFill>
          <a:blip r:embed="rId4"/>
          <a:srcRect t="13941" b="13941"/>
          <a:stretch>
            <a:fillRect/>
          </a:stretch>
        </p:blipFill>
        <p:spPr>
          <a:xfrm>
            <a:off x="8744019" y="5791200"/>
            <a:ext cx="3447981" cy="1250326"/>
          </a:xfrm>
          <a:prstGeom prst="rect">
            <a:avLst/>
          </a:prstGeom>
        </p:spPr>
      </p:pic>
    </p:spTree>
    <p:extLst>
      <p:ext uri="{BB962C8B-B14F-4D97-AF65-F5344CB8AC3E}">
        <p14:creationId xmlns:p14="http://schemas.microsoft.com/office/powerpoint/2010/main" val="419834271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ltural dra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98" y="171450"/>
            <a:ext cx="4341051" cy="283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4" descr="people working in a fiel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8" y="3196274"/>
            <a:ext cx="4341051" cy="29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6" descr="smokestacks releasing billows of smoke with mountains in the background ">
            <a:hlinkClick r:id="rId4" tooltip="INDUSTRIAL, CHEMICAL, PETROLEUM, UTILITY  ETC…"/>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6648" y="82165"/>
            <a:ext cx="3902342"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10" descr="digital depiction of computers linked to a globe ">
            <a:hlinkClick r:id="rId6" tooltip="TRS CONSULTING – Information Technology Services"/>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6648" y="3196274"/>
            <a:ext cx="3902342" cy="29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Placeholder 12" descr="MHTTC stacked bars ">
            <a:extLst>
              <a:ext uri="{FF2B5EF4-FFF2-40B4-BE49-F238E27FC236}">
                <a16:creationId xmlns:a16="http://schemas.microsoft.com/office/drawing/2014/main" id="{6595BC7E-7EE6-574C-9C68-26A8D4D9DFC0}"/>
              </a:ext>
              <a:ext uri="{C183D7F6-B498-43B3-948B-1728B52AA6E4}">
                <adec:decorative xmlns:adec="http://schemas.microsoft.com/office/drawing/2017/decorative" xmlns="" val="0"/>
              </a:ext>
            </a:extLst>
          </p:cNvPr>
          <p:cNvPicPr>
            <a:picLocks noChangeAspect="1"/>
          </p:cNvPicPr>
          <p:nvPr/>
        </p:nvPicPr>
        <p:blipFill>
          <a:blip r:embed="rId8"/>
          <a:srcRect t="13941" b="13941"/>
          <a:stretch>
            <a:fillRect/>
          </a:stretch>
        </p:blipFill>
        <p:spPr>
          <a:xfrm>
            <a:off x="8758990" y="5678904"/>
            <a:ext cx="3433010" cy="1362621"/>
          </a:xfrm>
          <a:prstGeom prst="rect">
            <a:avLst/>
          </a:prstGeom>
        </p:spPr>
      </p:pic>
    </p:spTree>
    <p:extLst>
      <p:ext uri="{BB962C8B-B14F-4D97-AF65-F5344CB8AC3E}">
        <p14:creationId xmlns:p14="http://schemas.microsoft.com/office/powerpoint/2010/main" val="17180552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2377</TotalTime>
  <Words>3445</Words>
  <Application>Microsoft Office PowerPoint</Application>
  <PresentationFormat>Widescreen</PresentationFormat>
  <Paragraphs>289</Paragraphs>
  <Slides>44</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44</vt:i4>
      </vt:variant>
    </vt:vector>
  </HeadingPairs>
  <TitlesOfParts>
    <vt:vector size="55" baseType="lpstr">
      <vt:lpstr>ＭＳ Ｐゴシック</vt:lpstr>
      <vt:lpstr>Arial</vt:lpstr>
      <vt:lpstr>Arial Black</vt:lpstr>
      <vt:lpstr>Calibri</vt:lpstr>
      <vt:lpstr>Calibri Light</vt:lpstr>
      <vt:lpstr>Helvetica Neue</vt:lpstr>
      <vt:lpstr>Sanchez</vt:lpstr>
      <vt:lpstr>Times New Roman</vt:lpstr>
      <vt:lpstr>Wingdings</vt:lpstr>
      <vt:lpstr>Office Theme</vt:lpstr>
      <vt:lpstr>1_Office Theme</vt:lpstr>
      <vt:lpstr>New Guidelines on Best Practices for Videoconferencing-based Telemental Health</vt:lpstr>
      <vt:lpstr>PowerPoint Presentation</vt:lpstr>
      <vt:lpstr>Disclosures</vt:lpstr>
      <vt:lpstr>Learning objectives</vt:lpstr>
      <vt:lpstr>Outline</vt:lpstr>
      <vt:lpstr>Terminology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Psychiatric Practice </vt:lpstr>
      <vt:lpstr>Evidence base for Telemental health</vt:lpstr>
      <vt:lpstr>Empirical evidence supporting telemental health</vt:lpstr>
      <vt:lpstr>The Empirical Evidence for Telemedicine Interventions in Mental Disorders</vt:lpstr>
      <vt:lpstr>The Empirical Evidence for Telemedicine Interventions in Mental Disorders</vt:lpstr>
      <vt:lpstr>Is Telemental Health as good as Same-Room Care?</vt:lpstr>
      <vt:lpstr>Is therapeutic rapport possible?</vt:lpstr>
      <vt:lpstr>American Psychiatric Association AND American Telemedicine Association Best Practices In Videoconferencing-based Telemental Health</vt:lpstr>
      <vt:lpstr>Background</vt:lpstr>
      <vt:lpstr>OFFICIAL APA AND ATA GUIDELINES, RESOURCES AND TELEMENTAL HEALTH TRAININGS</vt:lpstr>
      <vt:lpstr>Focus</vt:lpstr>
      <vt:lpstr>Recommendation Strength</vt:lpstr>
      <vt:lpstr>CAVEATS </vt:lpstr>
      <vt:lpstr>Administrative: Program development</vt:lpstr>
      <vt:lpstr>Administrative: Legal and regulatory</vt:lpstr>
      <vt:lpstr>Administrative: sop </vt:lpstr>
      <vt:lpstr>Administrative: Emergencies </vt:lpstr>
      <vt:lpstr>Administrative: emergencies </vt:lpstr>
      <vt:lpstr>Technology considerations</vt:lpstr>
      <vt:lpstr>Key Features in Thinking about Technical Aspects of Telemedicine</vt:lpstr>
      <vt:lpstr>Technology: Privacy Concerns</vt:lpstr>
      <vt:lpstr>Technology: Privacy</vt:lpstr>
      <vt:lpstr>Behaviors that Protect Privacy</vt:lpstr>
      <vt:lpstr>Hybrid care</vt:lpstr>
      <vt:lpstr>Advantages of virtual space</vt:lpstr>
      <vt:lpstr>Clinical: ethical considerations</vt:lpstr>
      <vt:lpstr>Clinical: Space/Time continuum issues, Culture and Environment</vt:lpstr>
      <vt:lpstr>Adapting Personal Style  to Video Conferencing </vt:lpstr>
      <vt:lpstr>Clinical: specific populations and settings</vt:lpstr>
      <vt:lpstr>Key resources</vt:lpstr>
      <vt:lpstr>Contact information </vt:lpstr>
    </vt:vector>
  </TitlesOfParts>
  <Manager/>
  <Company>UND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Guidlines on Best Practices for Videoconferencing-based Telemental Health</dc:title>
  <dc:subject/>
  <dc:creator>Shore, Jay</dc:creator>
  <cp:keywords>telehealth, videoconferencing, mental health</cp:keywords>
  <dc:description/>
  <cp:lastModifiedBy>Terry, David</cp:lastModifiedBy>
  <cp:revision>151</cp:revision>
  <cp:lastPrinted>2018-12-10T21:16:43Z</cp:lastPrinted>
  <dcterms:created xsi:type="dcterms:W3CDTF">2017-09-14T17:04:19Z</dcterms:created>
  <dcterms:modified xsi:type="dcterms:W3CDTF">2020-04-23T19:08:50Z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pyright ">
    <vt:lpwstr>2020</vt:lpwstr>
  </property>
</Properties>
</file>