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63" r:id="rId2"/>
    <p:sldId id="360" r:id="rId3"/>
    <p:sldId id="422" r:id="rId4"/>
    <p:sldId id="521" r:id="rId5"/>
    <p:sldId id="451" r:id="rId6"/>
    <p:sldId id="388" r:id="rId7"/>
    <p:sldId id="395" r:id="rId8"/>
    <p:sldId id="396" r:id="rId9"/>
    <p:sldId id="368" r:id="rId10"/>
    <p:sldId id="403" r:id="rId11"/>
    <p:sldId id="394" r:id="rId12"/>
    <p:sldId id="365" r:id="rId13"/>
    <p:sldId id="366" r:id="rId14"/>
    <p:sldId id="421" r:id="rId15"/>
    <p:sldId id="398" r:id="rId16"/>
    <p:sldId id="399" r:id="rId17"/>
    <p:sldId id="400" r:id="rId18"/>
    <p:sldId id="364" r:id="rId19"/>
    <p:sldId id="407" r:id="rId20"/>
    <p:sldId id="409" r:id="rId21"/>
    <p:sldId id="374" r:id="rId22"/>
    <p:sldId id="415" r:id="rId23"/>
    <p:sldId id="416" r:id="rId24"/>
    <p:sldId id="417" r:id="rId25"/>
    <p:sldId id="418" r:id="rId26"/>
    <p:sldId id="411" r:id="rId27"/>
    <p:sldId id="412" r:id="rId28"/>
    <p:sldId id="419" r:id="rId29"/>
    <p:sldId id="367" r:id="rId30"/>
    <p:sldId id="420" r:id="rId31"/>
    <p:sldId id="378" r:id="rId32"/>
    <p:sldId id="379" r:id="rId33"/>
    <p:sldId id="383" r:id="rId34"/>
    <p:sldId id="385" r:id="rId35"/>
    <p:sldId id="371" r:id="rId36"/>
    <p:sldId id="397" r:id="rId37"/>
    <p:sldId id="375" r:id="rId38"/>
    <p:sldId id="376" r:id="rId39"/>
    <p:sldId id="377" r:id="rId40"/>
    <p:sldId id="380" r:id="rId41"/>
    <p:sldId id="382" r:id="rId42"/>
    <p:sldId id="381" r:id="rId43"/>
    <p:sldId id="386" r:id="rId44"/>
    <p:sldId id="384" r:id="rId45"/>
    <p:sldId id="387" r:id="rId46"/>
    <p:sldId id="369" r:id="rId47"/>
    <p:sldId id="51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49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555"/>
    <p:restoredTop sz="80577"/>
  </p:normalViewPr>
  <p:slideViewPr>
    <p:cSldViewPr snapToGrid="0" snapToObjects="1">
      <p:cViewPr varScale="1">
        <p:scale>
          <a:sx n="63" d="100"/>
          <a:sy n="63" d="100"/>
        </p:scale>
        <p:origin x="192" y="7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B4BAA9-EE7F-3F4F-A3DB-827BFBEF9715}" type="doc">
      <dgm:prSet loTypeId="urn:microsoft.com/office/officeart/2005/8/layout/bProcess4" loCatId="cycle" qsTypeId="urn:microsoft.com/office/officeart/2005/8/quickstyle/simple1" qsCatId="simple" csTypeId="urn:microsoft.com/office/officeart/2005/8/colors/accent1_2" csCatId="accent1" phldr="1"/>
      <dgm:spPr/>
      <dgm:t>
        <a:bodyPr/>
        <a:lstStyle/>
        <a:p>
          <a:endParaRPr lang="en-US"/>
        </a:p>
      </dgm:t>
    </dgm:pt>
    <dgm:pt modelId="{B34B40A4-0798-4341-BECA-DBFF05897B16}">
      <dgm:prSet/>
      <dgm:spPr/>
      <dgm:t>
        <a:bodyPr/>
        <a:lstStyle/>
        <a:p>
          <a:r>
            <a:rPr lang="en-US" dirty="0"/>
            <a:t>Health Fears </a:t>
          </a:r>
        </a:p>
      </dgm:t>
      <dgm:extLst>
        <a:ext uri="{E40237B7-FDA0-4F09-8148-C483321AD2D9}">
          <dgm14:cNvPr xmlns:dgm14="http://schemas.microsoft.com/office/drawing/2010/diagram" id="0" name="" descr="Health Fears" title="Smart Art Text"/>
        </a:ext>
      </dgm:extLst>
    </dgm:pt>
    <dgm:pt modelId="{33E24AE2-DF62-7D4E-B161-EDD046836635}" type="parTrans" cxnId="{4698A199-ED13-5C48-8288-2952C72E777C}">
      <dgm:prSet/>
      <dgm:spPr/>
      <dgm:t>
        <a:bodyPr/>
        <a:lstStyle/>
        <a:p>
          <a:endParaRPr lang="en-US"/>
        </a:p>
      </dgm:t>
    </dgm:pt>
    <dgm:pt modelId="{C2016993-FD01-E54D-A02B-519E07D174D9}" type="sibTrans" cxnId="{4698A199-ED13-5C48-8288-2952C72E777C}">
      <dgm:prSet/>
      <dgm:spPr/>
      <dgm:t>
        <a:bodyPr/>
        <a:lstStyle/>
        <a:p>
          <a:endParaRPr lang="en-US"/>
        </a:p>
      </dgm:t>
    </dgm:pt>
    <dgm:pt modelId="{4671B95D-9228-6849-8EBB-C60004A85D0F}">
      <dgm:prSet/>
      <dgm:spPr/>
      <dgm:t>
        <a:bodyPr/>
        <a:lstStyle/>
        <a:p>
          <a:r>
            <a:rPr lang="en-US" dirty="0"/>
            <a:t>Financial Concerns</a:t>
          </a:r>
        </a:p>
      </dgm:t>
      <dgm:extLst>
        <a:ext uri="{E40237B7-FDA0-4F09-8148-C483321AD2D9}">
          <dgm14:cNvPr xmlns:dgm14="http://schemas.microsoft.com/office/drawing/2010/diagram" id="0" name="" descr="Financial concerns" title="Smart Art Text"/>
        </a:ext>
      </dgm:extLst>
    </dgm:pt>
    <dgm:pt modelId="{DE649587-5CA4-9942-83BC-4793E0610970}" type="parTrans" cxnId="{BB533ECE-459A-844F-83F4-45BA1AD38571}">
      <dgm:prSet/>
      <dgm:spPr/>
      <dgm:t>
        <a:bodyPr/>
        <a:lstStyle/>
        <a:p>
          <a:endParaRPr lang="en-US"/>
        </a:p>
      </dgm:t>
    </dgm:pt>
    <dgm:pt modelId="{D3C9C44C-663C-0E43-BE22-FFC0921A1321}" type="sibTrans" cxnId="{BB533ECE-459A-844F-83F4-45BA1AD38571}">
      <dgm:prSet/>
      <dgm:spPr/>
      <dgm:t>
        <a:bodyPr/>
        <a:lstStyle/>
        <a:p>
          <a:endParaRPr lang="en-US"/>
        </a:p>
      </dgm:t>
    </dgm:pt>
    <dgm:pt modelId="{F11C97A5-1D34-A740-8535-2FEC45A16707}">
      <dgm:prSet/>
      <dgm:spPr/>
      <dgm:t>
        <a:bodyPr/>
        <a:lstStyle/>
        <a:p>
          <a:r>
            <a:rPr lang="en-US" dirty="0"/>
            <a:t>Unemployment</a:t>
          </a:r>
        </a:p>
      </dgm:t>
      <dgm:extLst>
        <a:ext uri="{E40237B7-FDA0-4F09-8148-C483321AD2D9}">
          <dgm14:cNvPr xmlns:dgm14="http://schemas.microsoft.com/office/drawing/2010/diagram" id="0" name="" descr="Unemployment" title="Smart Art Text"/>
        </a:ext>
      </dgm:extLst>
    </dgm:pt>
    <dgm:pt modelId="{4A41F6DD-463C-CA48-B4BC-1C64C379B718}" type="parTrans" cxnId="{91563113-920D-A74E-951D-0798D02529E4}">
      <dgm:prSet/>
      <dgm:spPr/>
      <dgm:t>
        <a:bodyPr/>
        <a:lstStyle/>
        <a:p>
          <a:endParaRPr lang="en-US"/>
        </a:p>
      </dgm:t>
    </dgm:pt>
    <dgm:pt modelId="{673DBD9A-6D07-7A47-8530-B59B436153C7}" type="sibTrans" cxnId="{91563113-920D-A74E-951D-0798D02529E4}">
      <dgm:prSet/>
      <dgm:spPr/>
      <dgm:t>
        <a:bodyPr/>
        <a:lstStyle/>
        <a:p>
          <a:endParaRPr lang="en-US"/>
        </a:p>
      </dgm:t>
    </dgm:pt>
    <dgm:pt modelId="{FF821C0F-92B3-2B40-99D2-6FCE4BE5DEFF}">
      <dgm:prSet/>
      <dgm:spPr/>
      <dgm:t>
        <a:bodyPr/>
        <a:lstStyle/>
        <a:p>
          <a:r>
            <a:rPr lang="en-US" dirty="0"/>
            <a:t>Sleep/appetite</a:t>
          </a:r>
        </a:p>
      </dgm:t>
      <dgm:extLst>
        <a:ext uri="{E40237B7-FDA0-4F09-8148-C483321AD2D9}">
          <dgm14:cNvPr xmlns:dgm14="http://schemas.microsoft.com/office/drawing/2010/diagram" id="0" name="" descr="Sleep/appetite" title="Smart Art Text"/>
        </a:ext>
      </dgm:extLst>
    </dgm:pt>
    <dgm:pt modelId="{265B92D5-926C-214F-A111-2322865DE014}" type="parTrans" cxnId="{9B93D335-50A9-5C45-88E9-E9CAC0580578}">
      <dgm:prSet/>
      <dgm:spPr/>
      <dgm:t>
        <a:bodyPr/>
        <a:lstStyle/>
        <a:p>
          <a:endParaRPr lang="en-US"/>
        </a:p>
      </dgm:t>
    </dgm:pt>
    <dgm:pt modelId="{BB0EB8B8-65FA-D74D-AB61-20A9FA31800C}" type="sibTrans" cxnId="{9B93D335-50A9-5C45-88E9-E9CAC0580578}">
      <dgm:prSet/>
      <dgm:spPr/>
      <dgm:t>
        <a:bodyPr/>
        <a:lstStyle/>
        <a:p>
          <a:endParaRPr lang="en-US"/>
        </a:p>
      </dgm:t>
    </dgm:pt>
    <dgm:pt modelId="{A93BC1E2-918D-AA4E-B387-B8A3553B66AF}">
      <dgm:prSet/>
      <dgm:spPr/>
      <dgm:t>
        <a:bodyPr/>
        <a:lstStyle/>
        <a:p>
          <a:r>
            <a:rPr lang="en-US" dirty="0"/>
            <a:t>Concentration</a:t>
          </a:r>
        </a:p>
      </dgm:t>
      <dgm:extLst>
        <a:ext uri="{E40237B7-FDA0-4F09-8148-C483321AD2D9}">
          <dgm14:cNvPr xmlns:dgm14="http://schemas.microsoft.com/office/drawing/2010/diagram" id="0" name="" descr="Concentration" title="Smart Art Text"/>
        </a:ext>
      </dgm:extLst>
    </dgm:pt>
    <dgm:pt modelId="{9E076AAE-61ED-0443-A4A5-B2D39CC2C652}" type="parTrans" cxnId="{42EA3E89-CBEC-FA40-9348-F3F46F71E563}">
      <dgm:prSet/>
      <dgm:spPr/>
      <dgm:t>
        <a:bodyPr/>
        <a:lstStyle/>
        <a:p>
          <a:endParaRPr lang="en-US"/>
        </a:p>
      </dgm:t>
    </dgm:pt>
    <dgm:pt modelId="{51006BB9-5F81-C34F-9FE5-D34A8D905F24}" type="sibTrans" cxnId="{42EA3E89-CBEC-FA40-9348-F3F46F71E563}">
      <dgm:prSet/>
      <dgm:spPr/>
      <dgm:t>
        <a:bodyPr/>
        <a:lstStyle/>
        <a:p>
          <a:endParaRPr lang="en-US"/>
        </a:p>
      </dgm:t>
    </dgm:pt>
    <dgm:pt modelId="{CBDE81DD-8D30-994E-89BD-B6631270DB09}">
      <dgm:prSet/>
      <dgm:spPr/>
      <dgm:t>
        <a:bodyPr/>
        <a:lstStyle/>
        <a:p>
          <a:r>
            <a:rPr lang="en-US" dirty="0"/>
            <a:t>Chronic Health Problems</a:t>
          </a:r>
        </a:p>
      </dgm:t>
      <dgm:extLst>
        <a:ext uri="{E40237B7-FDA0-4F09-8148-C483321AD2D9}">
          <dgm14:cNvPr xmlns:dgm14="http://schemas.microsoft.com/office/drawing/2010/diagram" id="0" name="" descr="Chronic health problems" title="Smart Art Text"/>
        </a:ext>
      </dgm:extLst>
    </dgm:pt>
    <dgm:pt modelId="{7626935F-BF37-F945-9A57-6FA5615196A9}" type="parTrans" cxnId="{D47F06F5-10AA-A14F-A771-EF2B5431BF21}">
      <dgm:prSet/>
      <dgm:spPr/>
      <dgm:t>
        <a:bodyPr/>
        <a:lstStyle/>
        <a:p>
          <a:endParaRPr lang="en-US"/>
        </a:p>
      </dgm:t>
    </dgm:pt>
    <dgm:pt modelId="{BFC9B9D3-61E7-9641-8AC7-AF3C1623C296}" type="sibTrans" cxnId="{D47F06F5-10AA-A14F-A771-EF2B5431BF21}">
      <dgm:prSet/>
      <dgm:spPr/>
      <dgm:t>
        <a:bodyPr/>
        <a:lstStyle/>
        <a:p>
          <a:endParaRPr lang="en-US"/>
        </a:p>
      </dgm:t>
    </dgm:pt>
    <dgm:pt modelId="{3C70B04A-51AB-0645-AD3C-63C09A3897FA}">
      <dgm:prSet/>
      <dgm:spPr/>
      <dgm:t>
        <a:bodyPr/>
        <a:lstStyle/>
        <a:p>
          <a:r>
            <a:rPr lang="en-US" dirty="0"/>
            <a:t>Mental Health Concerns</a:t>
          </a:r>
        </a:p>
      </dgm:t>
      <dgm:extLst>
        <a:ext uri="{E40237B7-FDA0-4F09-8148-C483321AD2D9}">
          <dgm14:cNvPr xmlns:dgm14="http://schemas.microsoft.com/office/drawing/2010/diagram" id="0" name="" descr="Mental health concerns" title="Smart Art Text"/>
        </a:ext>
      </dgm:extLst>
    </dgm:pt>
    <dgm:pt modelId="{99E67E1D-4FDA-3B45-BF14-464AB4A1D7CC}" type="parTrans" cxnId="{F6F436A4-5A05-6749-9E2C-8CF50D483DED}">
      <dgm:prSet/>
      <dgm:spPr/>
      <dgm:t>
        <a:bodyPr/>
        <a:lstStyle/>
        <a:p>
          <a:endParaRPr lang="en-US"/>
        </a:p>
      </dgm:t>
    </dgm:pt>
    <dgm:pt modelId="{469B538C-4E38-884A-8C39-6F5DB408C102}" type="sibTrans" cxnId="{F6F436A4-5A05-6749-9E2C-8CF50D483DED}">
      <dgm:prSet/>
      <dgm:spPr/>
      <dgm:t>
        <a:bodyPr/>
        <a:lstStyle/>
        <a:p>
          <a:endParaRPr lang="en-US"/>
        </a:p>
      </dgm:t>
    </dgm:pt>
    <dgm:pt modelId="{6DD2C242-C695-DF48-9247-3F33040FE751}">
      <dgm:prSet/>
      <dgm:spPr/>
      <dgm:t>
        <a:bodyPr/>
        <a:lstStyle/>
        <a:p>
          <a:r>
            <a:rPr lang="en-US" dirty="0"/>
            <a:t>Increase Substance Use</a:t>
          </a:r>
        </a:p>
      </dgm:t>
      <dgm:extLst>
        <a:ext uri="{E40237B7-FDA0-4F09-8148-C483321AD2D9}">
          <dgm14:cNvPr xmlns:dgm14="http://schemas.microsoft.com/office/drawing/2010/diagram" id="0" name="" descr="Increase substance use" title="Smart Art Text"/>
        </a:ext>
      </dgm:extLst>
    </dgm:pt>
    <dgm:pt modelId="{A7BB04C5-752C-C145-B5D7-1F4B75A8D968}" type="parTrans" cxnId="{1031C380-9C0E-284F-A157-14E0B5C60979}">
      <dgm:prSet/>
      <dgm:spPr/>
      <dgm:t>
        <a:bodyPr/>
        <a:lstStyle/>
        <a:p>
          <a:endParaRPr lang="en-US"/>
        </a:p>
      </dgm:t>
    </dgm:pt>
    <dgm:pt modelId="{67045DEF-0388-5D47-87EF-D034292B4FCA}" type="sibTrans" cxnId="{1031C380-9C0E-284F-A157-14E0B5C60979}">
      <dgm:prSet/>
      <dgm:spPr/>
      <dgm:t>
        <a:bodyPr/>
        <a:lstStyle/>
        <a:p>
          <a:endParaRPr lang="en-US"/>
        </a:p>
      </dgm:t>
    </dgm:pt>
    <dgm:pt modelId="{0082B6BC-43A1-F243-B684-8AA54F24BA4E}">
      <dgm:prSet/>
      <dgm:spPr/>
      <dgm:t>
        <a:bodyPr/>
        <a:lstStyle/>
        <a:p>
          <a:r>
            <a:rPr lang="en-US" dirty="0"/>
            <a:t>Regression in kids</a:t>
          </a:r>
        </a:p>
      </dgm:t>
      <dgm:extLst>
        <a:ext uri="{E40237B7-FDA0-4F09-8148-C483321AD2D9}">
          <dgm14:cNvPr xmlns:dgm14="http://schemas.microsoft.com/office/drawing/2010/diagram" id="0" name="" descr="Regression in kids" title="Smart Art Text"/>
        </a:ext>
      </dgm:extLst>
    </dgm:pt>
    <dgm:pt modelId="{FE9C765A-C270-A948-B409-A8176013BE6E}" type="parTrans" cxnId="{09C45CD1-C945-CE44-832D-E35B72D30BA7}">
      <dgm:prSet/>
      <dgm:spPr/>
      <dgm:t>
        <a:bodyPr/>
        <a:lstStyle/>
        <a:p>
          <a:endParaRPr lang="en-US"/>
        </a:p>
      </dgm:t>
    </dgm:pt>
    <dgm:pt modelId="{B885A798-4F6F-F847-AAF3-E26E9366A9C9}" type="sibTrans" cxnId="{09C45CD1-C945-CE44-832D-E35B72D30BA7}">
      <dgm:prSet/>
      <dgm:spPr/>
      <dgm:t>
        <a:bodyPr/>
        <a:lstStyle/>
        <a:p>
          <a:endParaRPr lang="en-US"/>
        </a:p>
      </dgm:t>
    </dgm:pt>
    <dgm:pt modelId="{64E983CF-C81D-1B47-A478-EDC42858DE28}">
      <dgm:prSet/>
      <dgm:spPr/>
      <dgm:t>
        <a:bodyPr/>
        <a:lstStyle/>
        <a:p>
          <a:r>
            <a:rPr lang="en-US" dirty="0"/>
            <a:t>Teenage Concerns</a:t>
          </a:r>
        </a:p>
      </dgm:t>
      <dgm:extLst>
        <a:ext uri="{E40237B7-FDA0-4F09-8148-C483321AD2D9}">
          <dgm14:cNvPr xmlns:dgm14="http://schemas.microsoft.com/office/drawing/2010/diagram" id="0" name="" descr="Teenage concerns" title="Smart Art Text"/>
        </a:ext>
      </dgm:extLst>
    </dgm:pt>
    <dgm:pt modelId="{F200AB84-4CC2-D84C-BB38-50B870538B2B}" type="parTrans" cxnId="{3EBE23C6-B9F5-0245-ADA0-6E4BECC31618}">
      <dgm:prSet/>
      <dgm:spPr/>
      <dgm:t>
        <a:bodyPr/>
        <a:lstStyle/>
        <a:p>
          <a:endParaRPr lang="en-US"/>
        </a:p>
      </dgm:t>
    </dgm:pt>
    <dgm:pt modelId="{AF8E2413-64A2-7647-8371-0F879BA6E977}" type="sibTrans" cxnId="{3EBE23C6-B9F5-0245-ADA0-6E4BECC31618}">
      <dgm:prSet/>
      <dgm:spPr/>
      <dgm:t>
        <a:bodyPr/>
        <a:lstStyle/>
        <a:p>
          <a:endParaRPr lang="en-US"/>
        </a:p>
      </dgm:t>
    </dgm:pt>
    <dgm:pt modelId="{B01B2262-1578-E742-9AC3-51A34F54A107}">
      <dgm:prSet/>
      <dgm:spPr/>
      <dgm:t>
        <a:bodyPr/>
        <a:lstStyle/>
        <a:p>
          <a:r>
            <a:rPr lang="en-US" dirty="0"/>
            <a:t>Adult Models</a:t>
          </a:r>
        </a:p>
      </dgm:t>
      <dgm:extLst>
        <a:ext uri="{E40237B7-FDA0-4F09-8148-C483321AD2D9}">
          <dgm14:cNvPr xmlns:dgm14="http://schemas.microsoft.com/office/drawing/2010/diagram" id="0" name="" descr="Adult models" title="Smart Art Text"/>
        </a:ext>
      </dgm:extLst>
    </dgm:pt>
    <dgm:pt modelId="{D54DA352-DE38-7C4F-A2D9-A02A5A22A15B}" type="parTrans" cxnId="{AD7C8233-5E11-C747-8655-FA57D0FA112A}">
      <dgm:prSet/>
      <dgm:spPr/>
      <dgm:t>
        <a:bodyPr/>
        <a:lstStyle/>
        <a:p>
          <a:endParaRPr lang="en-US"/>
        </a:p>
      </dgm:t>
    </dgm:pt>
    <dgm:pt modelId="{6C65892F-7449-A943-9ED8-31527121CA9A}" type="sibTrans" cxnId="{AD7C8233-5E11-C747-8655-FA57D0FA112A}">
      <dgm:prSet/>
      <dgm:spPr/>
      <dgm:t>
        <a:bodyPr/>
        <a:lstStyle/>
        <a:p>
          <a:endParaRPr lang="en-US"/>
        </a:p>
      </dgm:t>
    </dgm:pt>
    <dgm:pt modelId="{A9EF767D-D9E4-3445-B3BA-CFCEDE0E7857}">
      <dgm:prSet/>
      <dgm:spPr/>
      <dgm:t>
        <a:bodyPr/>
        <a:lstStyle/>
        <a:p>
          <a:r>
            <a:rPr lang="en-US" dirty="0"/>
            <a:t>Loss of Supports</a:t>
          </a:r>
        </a:p>
      </dgm:t>
      <dgm:extLst>
        <a:ext uri="{E40237B7-FDA0-4F09-8148-C483321AD2D9}">
          <dgm14:cNvPr xmlns:dgm14="http://schemas.microsoft.com/office/drawing/2010/diagram" id="0" name="" descr="Loss of supports" title="Smart Art Text"/>
        </a:ext>
      </dgm:extLst>
    </dgm:pt>
    <dgm:pt modelId="{8A5B6C5B-71D5-634B-8157-D4DB3AC4407F}" type="parTrans" cxnId="{9EA28333-2D8F-FA4D-8B47-710AD14A9031}">
      <dgm:prSet/>
      <dgm:spPr/>
      <dgm:t>
        <a:bodyPr/>
        <a:lstStyle/>
        <a:p>
          <a:endParaRPr lang="en-US"/>
        </a:p>
      </dgm:t>
    </dgm:pt>
    <dgm:pt modelId="{551BAD22-ED36-AF4D-AF67-6C3FEF442421}" type="sibTrans" cxnId="{9EA28333-2D8F-FA4D-8B47-710AD14A9031}">
      <dgm:prSet/>
      <dgm:spPr/>
      <dgm:t>
        <a:bodyPr/>
        <a:lstStyle/>
        <a:p>
          <a:endParaRPr lang="en-US"/>
        </a:p>
      </dgm:t>
    </dgm:pt>
    <dgm:pt modelId="{C843483F-DA7B-044F-A91D-25244CE8A0DB}" type="pres">
      <dgm:prSet presAssocID="{ECB4BAA9-EE7F-3F4F-A3DB-827BFBEF9715}" presName="Name0" presStyleCnt="0">
        <dgm:presLayoutVars>
          <dgm:dir/>
          <dgm:resizeHandles/>
        </dgm:presLayoutVars>
      </dgm:prSet>
      <dgm:spPr/>
    </dgm:pt>
    <dgm:pt modelId="{48E1846B-F7DB-5B42-83B4-FFB3EB5ADCFA}" type="pres">
      <dgm:prSet presAssocID="{B34B40A4-0798-4341-BECA-DBFF05897B16}" presName="compNode" presStyleCnt="0"/>
      <dgm:spPr/>
    </dgm:pt>
    <dgm:pt modelId="{A206DB8E-AE33-3441-A0F8-0F6008E29671}" type="pres">
      <dgm:prSet presAssocID="{B34B40A4-0798-4341-BECA-DBFF05897B16}" presName="dummyConnPt" presStyleCnt="0"/>
      <dgm:spPr/>
    </dgm:pt>
    <dgm:pt modelId="{F7CB61EA-4EAB-9948-8528-074A8E550B37}" type="pres">
      <dgm:prSet presAssocID="{B34B40A4-0798-4341-BECA-DBFF05897B16}" presName="node" presStyleLbl="node1" presStyleIdx="0" presStyleCnt="12">
        <dgm:presLayoutVars>
          <dgm:bulletEnabled val="1"/>
        </dgm:presLayoutVars>
      </dgm:prSet>
      <dgm:spPr/>
    </dgm:pt>
    <dgm:pt modelId="{5156DC50-4412-BB4C-A78C-89646FD958EB}" type="pres">
      <dgm:prSet presAssocID="{C2016993-FD01-E54D-A02B-519E07D174D9}" presName="sibTrans" presStyleLbl="bgSibTrans2D1" presStyleIdx="0" presStyleCnt="11"/>
      <dgm:spPr/>
    </dgm:pt>
    <dgm:pt modelId="{73A7CECC-6920-C34E-9DDB-8DB549D15235}" type="pres">
      <dgm:prSet presAssocID="{4671B95D-9228-6849-8EBB-C60004A85D0F}" presName="compNode" presStyleCnt="0"/>
      <dgm:spPr/>
    </dgm:pt>
    <dgm:pt modelId="{30DF698B-30C0-E846-8153-539ABD3A8E52}" type="pres">
      <dgm:prSet presAssocID="{4671B95D-9228-6849-8EBB-C60004A85D0F}" presName="dummyConnPt" presStyleCnt="0"/>
      <dgm:spPr/>
    </dgm:pt>
    <dgm:pt modelId="{97C6388E-04DB-A84B-AE24-4404B1AE4B6C}" type="pres">
      <dgm:prSet presAssocID="{4671B95D-9228-6849-8EBB-C60004A85D0F}" presName="node" presStyleLbl="node1" presStyleIdx="1" presStyleCnt="12">
        <dgm:presLayoutVars>
          <dgm:bulletEnabled val="1"/>
        </dgm:presLayoutVars>
      </dgm:prSet>
      <dgm:spPr/>
    </dgm:pt>
    <dgm:pt modelId="{4606C05F-4BD4-D944-9D41-0D97F5D1E753}" type="pres">
      <dgm:prSet presAssocID="{D3C9C44C-663C-0E43-BE22-FFC0921A1321}" presName="sibTrans" presStyleLbl="bgSibTrans2D1" presStyleIdx="1" presStyleCnt="11"/>
      <dgm:spPr/>
    </dgm:pt>
    <dgm:pt modelId="{45F2BC50-EA54-E044-AE10-E370C1F79CF9}" type="pres">
      <dgm:prSet presAssocID="{F11C97A5-1D34-A740-8535-2FEC45A16707}" presName="compNode" presStyleCnt="0"/>
      <dgm:spPr/>
    </dgm:pt>
    <dgm:pt modelId="{FE571126-5B0B-3A4E-97AB-C2FA3F0E8759}" type="pres">
      <dgm:prSet presAssocID="{F11C97A5-1D34-A740-8535-2FEC45A16707}" presName="dummyConnPt" presStyleCnt="0"/>
      <dgm:spPr/>
    </dgm:pt>
    <dgm:pt modelId="{D50E540C-2CF7-2240-A395-30C6F996C3B9}" type="pres">
      <dgm:prSet presAssocID="{F11C97A5-1D34-A740-8535-2FEC45A16707}" presName="node" presStyleLbl="node1" presStyleIdx="2" presStyleCnt="12">
        <dgm:presLayoutVars>
          <dgm:bulletEnabled val="1"/>
        </dgm:presLayoutVars>
      </dgm:prSet>
      <dgm:spPr/>
    </dgm:pt>
    <dgm:pt modelId="{17DD3C3E-B6B9-8E40-BC70-8E6E90D9E59C}" type="pres">
      <dgm:prSet presAssocID="{673DBD9A-6D07-7A47-8530-B59B436153C7}" presName="sibTrans" presStyleLbl="bgSibTrans2D1" presStyleIdx="2" presStyleCnt="11"/>
      <dgm:spPr/>
    </dgm:pt>
    <dgm:pt modelId="{F80B3018-5B3B-AE49-BCDB-F73488AEF893}" type="pres">
      <dgm:prSet presAssocID="{FF821C0F-92B3-2B40-99D2-6FCE4BE5DEFF}" presName="compNode" presStyleCnt="0"/>
      <dgm:spPr/>
    </dgm:pt>
    <dgm:pt modelId="{B38D34E5-8260-F54B-B353-54909F07D6F6}" type="pres">
      <dgm:prSet presAssocID="{FF821C0F-92B3-2B40-99D2-6FCE4BE5DEFF}" presName="dummyConnPt" presStyleCnt="0"/>
      <dgm:spPr/>
    </dgm:pt>
    <dgm:pt modelId="{739D739A-6787-F74A-9519-A4CAFC560C61}" type="pres">
      <dgm:prSet presAssocID="{FF821C0F-92B3-2B40-99D2-6FCE4BE5DEFF}" presName="node" presStyleLbl="node1" presStyleIdx="3" presStyleCnt="12">
        <dgm:presLayoutVars>
          <dgm:bulletEnabled val="1"/>
        </dgm:presLayoutVars>
      </dgm:prSet>
      <dgm:spPr/>
    </dgm:pt>
    <dgm:pt modelId="{060804B7-46F7-3842-A2C6-469EA6D89AAA}" type="pres">
      <dgm:prSet presAssocID="{BB0EB8B8-65FA-D74D-AB61-20A9FA31800C}" presName="sibTrans" presStyleLbl="bgSibTrans2D1" presStyleIdx="3" presStyleCnt="11"/>
      <dgm:spPr/>
    </dgm:pt>
    <dgm:pt modelId="{85549FFB-DBF8-734C-9E53-5D352B1ED87D}" type="pres">
      <dgm:prSet presAssocID="{A93BC1E2-918D-AA4E-B387-B8A3553B66AF}" presName="compNode" presStyleCnt="0"/>
      <dgm:spPr/>
    </dgm:pt>
    <dgm:pt modelId="{66512694-7E1E-4147-902F-455F6FABF77D}" type="pres">
      <dgm:prSet presAssocID="{A93BC1E2-918D-AA4E-B387-B8A3553B66AF}" presName="dummyConnPt" presStyleCnt="0"/>
      <dgm:spPr/>
    </dgm:pt>
    <dgm:pt modelId="{E0E0F84B-9FF7-B54D-9EB7-144631C23E1C}" type="pres">
      <dgm:prSet presAssocID="{A93BC1E2-918D-AA4E-B387-B8A3553B66AF}" presName="node" presStyleLbl="node1" presStyleIdx="4" presStyleCnt="12">
        <dgm:presLayoutVars>
          <dgm:bulletEnabled val="1"/>
        </dgm:presLayoutVars>
      </dgm:prSet>
      <dgm:spPr/>
    </dgm:pt>
    <dgm:pt modelId="{2F994A76-9397-524C-863F-9E4D9D3D7459}" type="pres">
      <dgm:prSet presAssocID="{51006BB9-5F81-C34F-9FE5-D34A8D905F24}" presName="sibTrans" presStyleLbl="bgSibTrans2D1" presStyleIdx="4" presStyleCnt="11"/>
      <dgm:spPr/>
    </dgm:pt>
    <dgm:pt modelId="{047B2255-13A8-6E48-B7E0-FB1FA12BEDCA}" type="pres">
      <dgm:prSet presAssocID="{CBDE81DD-8D30-994E-89BD-B6631270DB09}" presName="compNode" presStyleCnt="0"/>
      <dgm:spPr/>
    </dgm:pt>
    <dgm:pt modelId="{47E14D89-3DB9-D243-BA5C-9C1463504F0C}" type="pres">
      <dgm:prSet presAssocID="{CBDE81DD-8D30-994E-89BD-B6631270DB09}" presName="dummyConnPt" presStyleCnt="0"/>
      <dgm:spPr/>
    </dgm:pt>
    <dgm:pt modelId="{EABB2EAD-626B-8448-BB30-FF3344B87BF6}" type="pres">
      <dgm:prSet presAssocID="{CBDE81DD-8D30-994E-89BD-B6631270DB09}" presName="node" presStyleLbl="node1" presStyleIdx="5" presStyleCnt="12">
        <dgm:presLayoutVars>
          <dgm:bulletEnabled val="1"/>
        </dgm:presLayoutVars>
      </dgm:prSet>
      <dgm:spPr/>
    </dgm:pt>
    <dgm:pt modelId="{BCBDC0B8-909A-EE4D-87E2-67829377E16D}" type="pres">
      <dgm:prSet presAssocID="{BFC9B9D3-61E7-9641-8AC7-AF3C1623C296}" presName="sibTrans" presStyleLbl="bgSibTrans2D1" presStyleIdx="5" presStyleCnt="11"/>
      <dgm:spPr/>
    </dgm:pt>
    <dgm:pt modelId="{B20A20B1-CEC8-A843-852C-F5940A93B062}" type="pres">
      <dgm:prSet presAssocID="{3C70B04A-51AB-0645-AD3C-63C09A3897FA}" presName="compNode" presStyleCnt="0"/>
      <dgm:spPr/>
    </dgm:pt>
    <dgm:pt modelId="{6B4C9B50-7949-7748-988B-FFFEFF40CE05}" type="pres">
      <dgm:prSet presAssocID="{3C70B04A-51AB-0645-AD3C-63C09A3897FA}" presName="dummyConnPt" presStyleCnt="0"/>
      <dgm:spPr/>
    </dgm:pt>
    <dgm:pt modelId="{E1255785-EA9A-224F-A07E-A4DBD02BD6F2}" type="pres">
      <dgm:prSet presAssocID="{3C70B04A-51AB-0645-AD3C-63C09A3897FA}" presName="node" presStyleLbl="node1" presStyleIdx="6" presStyleCnt="12">
        <dgm:presLayoutVars>
          <dgm:bulletEnabled val="1"/>
        </dgm:presLayoutVars>
      </dgm:prSet>
      <dgm:spPr/>
    </dgm:pt>
    <dgm:pt modelId="{858EBCDE-B672-3943-ABC2-2BBF09CE95F3}" type="pres">
      <dgm:prSet presAssocID="{469B538C-4E38-884A-8C39-6F5DB408C102}" presName="sibTrans" presStyleLbl="bgSibTrans2D1" presStyleIdx="6" presStyleCnt="11"/>
      <dgm:spPr/>
    </dgm:pt>
    <dgm:pt modelId="{194E8759-CD54-B449-94A5-3C6E0B556F39}" type="pres">
      <dgm:prSet presAssocID="{6DD2C242-C695-DF48-9247-3F33040FE751}" presName="compNode" presStyleCnt="0"/>
      <dgm:spPr/>
    </dgm:pt>
    <dgm:pt modelId="{2C197C13-C0FB-2544-B5DB-5463753FAF0A}" type="pres">
      <dgm:prSet presAssocID="{6DD2C242-C695-DF48-9247-3F33040FE751}" presName="dummyConnPt" presStyleCnt="0"/>
      <dgm:spPr/>
    </dgm:pt>
    <dgm:pt modelId="{4FDD6128-C6E7-1C43-AA23-557732AFE979}" type="pres">
      <dgm:prSet presAssocID="{6DD2C242-C695-DF48-9247-3F33040FE751}" presName="node" presStyleLbl="node1" presStyleIdx="7" presStyleCnt="12">
        <dgm:presLayoutVars>
          <dgm:bulletEnabled val="1"/>
        </dgm:presLayoutVars>
      </dgm:prSet>
      <dgm:spPr/>
    </dgm:pt>
    <dgm:pt modelId="{5D528963-91C6-A941-9424-6987C639466F}" type="pres">
      <dgm:prSet presAssocID="{67045DEF-0388-5D47-87EF-D034292B4FCA}" presName="sibTrans" presStyleLbl="bgSibTrans2D1" presStyleIdx="7" presStyleCnt="11"/>
      <dgm:spPr/>
    </dgm:pt>
    <dgm:pt modelId="{C46C57ED-3DED-E04B-AAC0-8A9CEBB70D86}" type="pres">
      <dgm:prSet presAssocID="{0082B6BC-43A1-F243-B684-8AA54F24BA4E}" presName="compNode" presStyleCnt="0"/>
      <dgm:spPr/>
    </dgm:pt>
    <dgm:pt modelId="{733EC7B5-3763-574D-B266-49AFD038835B}" type="pres">
      <dgm:prSet presAssocID="{0082B6BC-43A1-F243-B684-8AA54F24BA4E}" presName="dummyConnPt" presStyleCnt="0"/>
      <dgm:spPr/>
    </dgm:pt>
    <dgm:pt modelId="{5184073D-243A-C949-8307-F6715F39644A}" type="pres">
      <dgm:prSet presAssocID="{0082B6BC-43A1-F243-B684-8AA54F24BA4E}" presName="node" presStyleLbl="node1" presStyleIdx="8" presStyleCnt="12">
        <dgm:presLayoutVars>
          <dgm:bulletEnabled val="1"/>
        </dgm:presLayoutVars>
      </dgm:prSet>
      <dgm:spPr/>
    </dgm:pt>
    <dgm:pt modelId="{3AD6FA7D-DD23-7F4A-964B-CB3CD36803CD}" type="pres">
      <dgm:prSet presAssocID="{B885A798-4F6F-F847-AAF3-E26E9366A9C9}" presName="sibTrans" presStyleLbl="bgSibTrans2D1" presStyleIdx="8" presStyleCnt="11"/>
      <dgm:spPr/>
    </dgm:pt>
    <dgm:pt modelId="{29A24A9B-2A83-014B-B782-8F64A0F94F54}" type="pres">
      <dgm:prSet presAssocID="{64E983CF-C81D-1B47-A478-EDC42858DE28}" presName="compNode" presStyleCnt="0"/>
      <dgm:spPr/>
    </dgm:pt>
    <dgm:pt modelId="{1C5CC7B2-872B-1944-A94F-56E859B2E2C8}" type="pres">
      <dgm:prSet presAssocID="{64E983CF-C81D-1B47-A478-EDC42858DE28}" presName="dummyConnPt" presStyleCnt="0"/>
      <dgm:spPr/>
    </dgm:pt>
    <dgm:pt modelId="{52C23649-D799-3847-9318-94950E34016D}" type="pres">
      <dgm:prSet presAssocID="{64E983CF-C81D-1B47-A478-EDC42858DE28}" presName="node" presStyleLbl="node1" presStyleIdx="9" presStyleCnt="12">
        <dgm:presLayoutVars>
          <dgm:bulletEnabled val="1"/>
        </dgm:presLayoutVars>
      </dgm:prSet>
      <dgm:spPr/>
    </dgm:pt>
    <dgm:pt modelId="{2A1531B0-D5A2-3E49-A685-BFCC2A0F1E26}" type="pres">
      <dgm:prSet presAssocID="{AF8E2413-64A2-7647-8371-0F879BA6E977}" presName="sibTrans" presStyleLbl="bgSibTrans2D1" presStyleIdx="9" presStyleCnt="11"/>
      <dgm:spPr/>
    </dgm:pt>
    <dgm:pt modelId="{1BD585B9-28C1-A44D-B1E5-D676E72779F9}" type="pres">
      <dgm:prSet presAssocID="{B01B2262-1578-E742-9AC3-51A34F54A107}" presName="compNode" presStyleCnt="0"/>
      <dgm:spPr/>
    </dgm:pt>
    <dgm:pt modelId="{ED47A248-D742-B74D-AA93-E36161D52493}" type="pres">
      <dgm:prSet presAssocID="{B01B2262-1578-E742-9AC3-51A34F54A107}" presName="dummyConnPt" presStyleCnt="0"/>
      <dgm:spPr/>
    </dgm:pt>
    <dgm:pt modelId="{03F4066F-9BCF-AD4B-BBD8-DB63EE4F46A8}" type="pres">
      <dgm:prSet presAssocID="{B01B2262-1578-E742-9AC3-51A34F54A107}" presName="node" presStyleLbl="node1" presStyleIdx="10" presStyleCnt="12">
        <dgm:presLayoutVars>
          <dgm:bulletEnabled val="1"/>
        </dgm:presLayoutVars>
      </dgm:prSet>
      <dgm:spPr/>
    </dgm:pt>
    <dgm:pt modelId="{FF7A4630-896E-1745-A887-79214AB0BC67}" type="pres">
      <dgm:prSet presAssocID="{6C65892F-7449-A943-9ED8-31527121CA9A}" presName="sibTrans" presStyleLbl="bgSibTrans2D1" presStyleIdx="10" presStyleCnt="11"/>
      <dgm:spPr/>
    </dgm:pt>
    <dgm:pt modelId="{F494CD10-F0D1-0449-B980-A721FC5F59C1}" type="pres">
      <dgm:prSet presAssocID="{A9EF767D-D9E4-3445-B3BA-CFCEDE0E7857}" presName="compNode" presStyleCnt="0"/>
      <dgm:spPr/>
    </dgm:pt>
    <dgm:pt modelId="{535136C6-2196-3649-BEFC-14FCAA8A2E68}" type="pres">
      <dgm:prSet presAssocID="{A9EF767D-D9E4-3445-B3BA-CFCEDE0E7857}" presName="dummyConnPt" presStyleCnt="0"/>
      <dgm:spPr/>
    </dgm:pt>
    <dgm:pt modelId="{5F92DC3B-EC11-C242-91CD-0449C0CADEA3}" type="pres">
      <dgm:prSet presAssocID="{A9EF767D-D9E4-3445-B3BA-CFCEDE0E7857}" presName="node" presStyleLbl="node1" presStyleIdx="11" presStyleCnt="12">
        <dgm:presLayoutVars>
          <dgm:bulletEnabled val="1"/>
        </dgm:presLayoutVars>
      </dgm:prSet>
      <dgm:spPr/>
    </dgm:pt>
  </dgm:ptLst>
  <dgm:cxnLst>
    <dgm:cxn modelId="{6CD50609-9EE5-994E-A341-B7A1CBD991B5}" type="presOf" srcId="{CBDE81DD-8D30-994E-89BD-B6631270DB09}" destId="{EABB2EAD-626B-8448-BB30-FF3344B87BF6}" srcOrd="0" destOrd="0" presId="urn:microsoft.com/office/officeart/2005/8/layout/bProcess4"/>
    <dgm:cxn modelId="{91563113-920D-A74E-951D-0798D02529E4}" srcId="{ECB4BAA9-EE7F-3F4F-A3DB-827BFBEF9715}" destId="{F11C97A5-1D34-A740-8535-2FEC45A16707}" srcOrd="2" destOrd="0" parTransId="{4A41F6DD-463C-CA48-B4BC-1C64C379B718}" sibTransId="{673DBD9A-6D07-7A47-8530-B59B436153C7}"/>
    <dgm:cxn modelId="{ECC5D415-2C17-CA42-AF8B-2CB1C6D68B5E}" type="presOf" srcId="{A9EF767D-D9E4-3445-B3BA-CFCEDE0E7857}" destId="{5F92DC3B-EC11-C242-91CD-0449C0CADEA3}" srcOrd="0" destOrd="0" presId="urn:microsoft.com/office/officeart/2005/8/layout/bProcess4"/>
    <dgm:cxn modelId="{9036C226-6D5A-8044-BA66-018766511F58}" type="presOf" srcId="{6C65892F-7449-A943-9ED8-31527121CA9A}" destId="{FF7A4630-896E-1745-A887-79214AB0BC67}" srcOrd="0" destOrd="0" presId="urn:microsoft.com/office/officeart/2005/8/layout/bProcess4"/>
    <dgm:cxn modelId="{AD7C8233-5E11-C747-8655-FA57D0FA112A}" srcId="{ECB4BAA9-EE7F-3F4F-A3DB-827BFBEF9715}" destId="{B01B2262-1578-E742-9AC3-51A34F54A107}" srcOrd="10" destOrd="0" parTransId="{D54DA352-DE38-7C4F-A2D9-A02A5A22A15B}" sibTransId="{6C65892F-7449-A943-9ED8-31527121CA9A}"/>
    <dgm:cxn modelId="{9EA28333-2D8F-FA4D-8B47-710AD14A9031}" srcId="{ECB4BAA9-EE7F-3F4F-A3DB-827BFBEF9715}" destId="{A9EF767D-D9E4-3445-B3BA-CFCEDE0E7857}" srcOrd="11" destOrd="0" parTransId="{8A5B6C5B-71D5-634B-8157-D4DB3AC4407F}" sibTransId="{551BAD22-ED36-AF4D-AF67-6C3FEF442421}"/>
    <dgm:cxn modelId="{9B93D335-50A9-5C45-88E9-E9CAC0580578}" srcId="{ECB4BAA9-EE7F-3F4F-A3DB-827BFBEF9715}" destId="{FF821C0F-92B3-2B40-99D2-6FCE4BE5DEFF}" srcOrd="3" destOrd="0" parTransId="{265B92D5-926C-214F-A111-2322865DE014}" sibTransId="{BB0EB8B8-65FA-D74D-AB61-20A9FA31800C}"/>
    <dgm:cxn modelId="{05AD485E-A73E-4444-B30A-604D0879D71A}" type="presOf" srcId="{469B538C-4E38-884A-8C39-6F5DB408C102}" destId="{858EBCDE-B672-3943-ABC2-2BBF09CE95F3}" srcOrd="0" destOrd="0" presId="urn:microsoft.com/office/officeart/2005/8/layout/bProcess4"/>
    <dgm:cxn modelId="{87984A62-904F-C848-BF58-62C98FE98411}" type="presOf" srcId="{A93BC1E2-918D-AA4E-B387-B8A3553B66AF}" destId="{E0E0F84B-9FF7-B54D-9EB7-144631C23E1C}" srcOrd="0" destOrd="0" presId="urn:microsoft.com/office/officeart/2005/8/layout/bProcess4"/>
    <dgm:cxn modelId="{9EA7A868-3758-084F-8F1E-261AD2E9DB33}" type="presOf" srcId="{B885A798-4F6F-F847-AAF3-E26E9366A9C9}" destId="{3AD6FA7D-DD23-7F4A-964B-CB3CD36803CD}" srcOrd="0" destOrd="0" presId="urn:microsoft.com/office/officeart/2005/8/layout/bProcess4"/>
    <dgm:cxn modelId="{707BF76C-2975-214B-A917-778804797B8D}" type="presOf" srcId="{6DD2C242-C695-DF48-9247-3F33040FE751}" destId="{4FDD6128-C6E7-1C43-AA23-557732AFE979}" srcOrd="0" destOrd="0" presId="urn:microsoft.com/office/officeart/2005/8/layout/bProcess4"/>
    <dgm:cxn modelId="{5E09D479-5A72-854A-A110-71578E93331B}" type="presOf" srcId="{D3C9C44C-663C-0E43-BE22-FFC0921A1321}" destId="{4606C05F-4BD4-D944-9D41-0D97F5D1E753}" srcOrd="0" destOrd="0" presId="urn:microsoft.com/office/officeart/2005/8/layout/bProcess4"/>
    <dgm:cxn modelId="{1031C380-9C0E-284F-A157-14E0B5C60979}" srcId="{ECB4BAA9-EE7F-3F4F-A3DB-827BFBEF9715}" destId="{6DD2C242-C695-DF48-9247-3F33040FE751}" srcOrd="7" destOrd="0" parTransId="{A7BB04C5-752C-C145-B5D7-1F4B75A8D968}" sibTransId="{67045DEF-0388-5D47-87EF-D034292B4FCA}"/>
    <dgm:cxn modelId="{42EA3E89-CBEC-FA40-9348-F3F46F71E563}" srcId="{ECB4BAA9-EE7F-3F4F-A3DB-827BFBEF9715}" destId="{A93BC1E2-918D-AA4E-B387-B8A3553B66AF}" srcOrd="4" destOrd="0" parTransId="{9E076AAE-61ED-0443-A4A5-B2D39CC2C652}" sibTransId="{51006BB9-5F81-C34F-9FE5-D34A8D905F24}"/>
    <dgm:cxn modelId="{7C4FE88A-C1E6-154A-8CF0-2429F4F6AA53}" type="presOf" srcId="{B34B40A4-0798-4341-BECA-DBFF05897B16}" destId="{F7CB61EA-4EAB-9948-8528-074A8E550B37}" srcOrd="0" destOrd="0" presId="urn:microsoft.com/office/officeart/2005/8/layout/bProcess4"/>
    <dgm:cxn modelId="{87C1C48B-0D2E-5245-8CCF-2FAFE35B316B}" type="presOf" srcId="{F11C97A5-1D34-A740-8535-2FEC45A16707}" destId="{D50E540C-2CF7-2240-A395-30C6F996C3B9}" srcOrd="0" destOrd="0" presId="urn:microsoft.com/office/officeart/2005/8/layout/bProcess4"/>
    <dgm:cxn modelId="{216D968C-0618-D044-AFC9-5ECDDBF79738}" type="presOf" srcId="{ECB4BAA9-EE7F-3F4F-A3DB-827BFBEF9715}" destId="{C843483F-DA7B-044F-A91D-25244CE8A0DB}" srcOrd="0" destOrd="0" presId="urn:microsoft.com/office/officeart/2005/8/layout/bProcess4"/>
    <dgm:cxn modelId="{57625F91-78B5-7A44-9435-23BA8A1EE289}" type="presOf" srcId="{51006BB9-5F81-C34F-9FE5-D34A8D905F24}" destId="{2F994A76-9397-524C-863F-9E4D9D3D7459}" srcOrd="0" destOrd="0" presId="urn:microsoft.com/office/officeart/2005/8/layout/bProcess4"/>
    <dgm:cxn modelId="{7CD23D92-85BC-0843-8B0B-1916F1F20425}" type="presOf" srcId="{64E983CF-C81D-1B47-A478-EDC42858DE28}" destId="{52C23649-D799-3847-9318-94950E34016D}" srcOrd="0" destOrd="0" presId="urn:microsoft.com/office/officeart/2005/8/layout/bProcess4"/>
    <dgm:cxn modelId="{4698A199-ED13-5C48-8288-2952C72E777C}" srcId="{ECB4BAA9-EE7F-3F4F-A3DB-827BFBEF9715}" destId="{B34B40A4-0798-4341-BECA-DBFF05897B16}" srcOrd="0" destOrd="0" parTransId="{33E24AE2-DF62-7D4E-B161-EDD046836635}" sibTransId="{C2016993-FD01-E54D-A02B-519E07D174D9}"/>
    <dgm:cxn modelId="{698510A0-150A-3848-80CC-6051F0945809}" type="presOf" srcId="{BB0EB8B8-65FA-D74D-AB61-20A9FA31800C}" destId="{060804B7-46F7-3842-A2C6-469EA6D89AAA}" srcOrd="0" destOrd="0" presId="urn:microsoft.com/office/officeart/2005/8/layout/bProcess4"/>
    <dgm:cxn modelId="{F6F436A4-5A05-6749-9E2C-8CF50D483DED}" srcId="{ECB4BAA9-EE7F-3F4F-A3DB-827BFBEF9715}" destId="{3C70B04A-51AB-0645-AD3C-63C09A3897FA}" srcOrd="6" destOrd="0" parTransId="{99E67E1D-4FDA-3B45-BF14-464AB4A1D7CC}" sibTransId="{469B538C-4E38-884A-8C39-6F5DB408C102}"/>
    <dgm:cxn modelId="{934D4FAB-C01E-2F45-BDE8-954127E41952}" type="presOf" srcId="{67045DEF-0388-5D47-87EF-D034292B4FCA}" destId="{5D528963-91C6-A941-9424-6987C639466F}" srcOrd="0" destOrd="0" presId="urn:microsoft.com/office/officeart/2005/8/layout/bProcess4"/>
    <dgm:cxn modelId="{7EE21FAD-02FD-EA48-82EA-F1F96693F05A}" type="presOf" srcId="{C2016993-FD01-E54D-A02B-519E07D174D9}" destId="{5156DC50-4412-BB4C-A78C-89646FD958EB}" srcOrd="0" destOrd="0" presId="urn:microsoft.com/office/officeart/2005/8/layout/bProcess4"/>
    <dgm:cxn modelId="{1F9870B4-8AA0-7144-ADAB-BA7BB2052C52}" type="presOf" srcId="{FF821C0F-92B3-2B40-99D2-6FCE4BE5DEFF}" destId="{739D739A-6787-F74A-9519-A4CAFC560C61}" srcOrd="0" destOrd="0" presId="urn:microsoft.com/office/officeart/2005/8/layout/bProcess4"/>
    <dgm:cxn modelId="{0F0D78C3-0B09-764C-8FA0-4D3786CAB296}" type="presOf" srcId="{0082B6BC-43A1-F243-B684-8AA54F24BA4E}" destId="{5184073D-243A-C949-8307-F6715F39644A}" srcOrd="0" destOrd="0" presId="urn:microsoft.com/office/officeart/2005/8/layout/bProcess4"/>
    <dgm:cxn modelId="{3EBE23C6-B9F5-0245-ADA0-6E4BECC31618}" srcId="{ECB4BAA9-EE7F-3F4F-A3DB-827BFBEF9715}" destId="{64E983CF-C81D-1B47-A478-EDC42858DE28}" srcOrd="9" destOrd="0" parTransId="{F200AB84-4CC2-D84C-BB38-50B870538B2B}" sibTransId="{AF8E2413-64A2-7647-8371-0F879BA6E977}"/>
    <dgm:cxn modelId="{922459C7-EB51-9741-9700-532774C92570}" type="presOf" srcId="{AF8E2413-64A2-7647-8371-0F879BA6E977}" destId="{2A1531B0-D5A2-3E49-A685-BFCC2A0F1E26}" srcOrd="0" destOrd="0" presId="urn:microsoft.com/office/officeart/2005/8/layout/bProcess4"/>
    <dgm:cxn modelId="{BB533ECE-459A-844F-83F4-45BA1AD38571}" srcId="{ECB4BAA9-EE7F-3F4F-A3DB-827BFBEF9715}" destId="{4671B95D-9228-6849-8EBB-C60004A85D0F}" srcOrd="1" destOrd="0" parTransId="{DE649587-5CA4-9942-83BC-4793E0610970}" sibTransId="{D3C9C44C-663C-0E43-BE22-FFC0921A1321}"/>
    <dgm:cxn modelId="{09C45CD1-C945-CE44-832D-E35B72D30BA7}" srcId="{ECB4BAA9-EE7F-3F4F-A3DB-827BFBEF9715}" destId="{0082B6BC-43A1-F243-B684-8AA54F24BA4E}" srcOrd="8" destOrd="0" parTransId="{FE9C765A-C270-A948-B409-A8176013BE6E}" sibTransId="{B885A798-4F6F-F847-AAF3-E26E9366A9C9}"/>
    <dgm:cxn modelId="{8A9FFAD9-A0EA-0347-99D4-F951BD794326}" type="presOf" srcId="{B01B2262-1578-E742-9AC3-51A34F54A107}" destId="{03F4066F-9BCF-AD4B-BBD8-DB63EE4F46A8}" srcOrd="0" destOrd="0" presId="urn:microsoft.com/office/officeart/2005/8/layout/bProcess4"/>
    <dgm:cxn modelId="{992513DD-638A-D047-BBEE-F2C2B36F9A2D}" type="presOf" srcId="{673DBD9A-6D07-7A47-8530-B59B436153C7}" destId="{17DD3C3E-B6B9-8E40-BC70-8E6E90D9E59C}" srcOrd="0" destOrd="0" presId="urn:microsoft.com/office/officeart/2005/8/layout/bProcess4"/>
    <dgm:cxn modelId="{EC3925E2-A133-4941-9FCB-4E118105885D}" type="presOf" srcId="{BFC9B9D3-61E7-9641-8AC7-AF3C1623C296}" destId="{BCBDC0B8-909A-EE4D-87E2-67829377E16D}" srcOrd="0" destOrd="0" presId="urn:microsoft.com/office/officeart/2005/8/layout/bProcess4"/>
    <dgm:cxn modelId="{71E949E9-3FAF-0746-A059-50AB0EB8D517}" type="presOf" srcId="{3C70B04A-51AB-0645-AD3C-63C09A3897FA}" destId="{E1255785-EA9A-224F-A07E-A4DBD02BD6F2}" srcOrd="0" destOrd="0" presId="urn:microsoft.com/office/officeart/2005/8/layout/bProcess4"/>
    <dgm:cxn modelId="{D47F06F5-10AA-A14F-A771-EF2B5431BF21}" srcId="{ECB4BAA9-EE7F-3F4F-A3DB-827BFBEF9715}" destId="{CBDE81DD-8D30-994E-89BD-B6631270DB09}" srcOrd="5" destOrd="0" parTransId="{7626935F-BF37-F945-9A57-6FA5615196A9}" sibTransId="{BFC9B9D3-61E7-9641-8AC7-AF3C1623C296}"/>
    <dgm:cxn modelId="{0B8FB8FA-BF6F-3943-AC80-3E433341E120}" type="presOf" srcId="{4671B95D-9228-6849-8EBB-C60004A85D0F}" destId="{97C6388E-04DB-A84B-AE24-4404B1AE4B6C}" srcOrd="0" destOrd="0" presId="urn:microsoft.com/office/officeart/2005/8/layout/bProcess4"/>
    <dgm:cxn modelId="{73B97534-71C1-4646-9DA0-5693C052F912}" type="presParOf" srcId="{C843483F-DA7B-044F-A91D-25244CE8A0DB}" destId="{48E1846B-F7DB-5B42-83B4-FFB3EB5ADCFA}" srcOrd="0" destOrd="0" presId="urn:microsoft.com/office/officeart/2005/8/layout/bProcess4"/>
    <dgm:cxn modelId="{6933C60D-EBD6-E943-930C-1F9A05C020C4}" type="presParOf" srcId="{48E1846B-F7DB-5B42-83B4-FFB3EB5ADCFA}" destId="{A206DB8E-AE33-3441-A0F8-0F6008E29671}" srcOrd="0" destOrd="0" presId="urn:microsoft.com/office/officeart/2005/8/layout/bProcess4"/>
    <dgm:cxn modelId="{D9A2150E-72EB-3541-8BA6-8CF78E43661B}" type="presParOf" srcId="{48E1846B-F7DB-5B42-83B4-FFB3EB5ADCFA}" destId="{F7CB61EA-4EAB-9948-8528-074A8E550B37}" srcOrd="1" destOrd="0" presId="urn:microsoft.com/office/officeart/2005/8/layout/bProcess4"/>
    <dgm:cxn modelId="{3BE98C44-80B2-A844-87A5-66F0C50EAB49}" type="presParOf" srcId="{C843483F-DA7B-044F-A91D-25244CE8A0DB}" destId="{5156DC50-4412-BB4C-A78C-89646FD958EB}" srcOrd="1" destOrd="0" presId="urn:microsoft.com/office/officeart/2005/8/layout/bProcess4"/>
    <dgm:cxn modelId="{D0DE8B84-7C4D-564A-BE28-7ED74E1B5B29}" type="presParOf" srcId="{C843483F-DA7B-044F-A91D-25244CE8A0DB}" destId="{73A7CECC-6920-C34E-9DDB-8DB549D15235}" srcOrd="2" destOrd="0" presId="urn:microsoft.com/office/officeart/2005/8/layout/bProcess4"/>
    <dgm:cxn modelId="{C1A3245B-D1F2-0A4D-A5BE-D33124F2B634}" type="presParOf" srcId="{73A7CECC-6920-C34E-9DDB-8DB549D15235}" destId="{30DF698B-30C0-E846-8153-539ABD3A8E52}" srcOrd="0" destOrd="0" presId="urn:microsoft.com/office/officeart/2005/8/layout/bProcess4"/>
    <dgm:cxn modelId="{A090361A-2B9B-8D43-B38F-17378FF9C1C7}" type="presParOf" srcId="{73A7CECC-6920-C34E-9DDB-8DB549D15235}" destId="{97C6388E-04DB-A84B-AE24-4404B1AE4B6C}" srcOrd="1" destOrd="0" presId="urn:microsoft.com/office/officeart/2005/8/layout/bProcess4"/>
    <dgm:cxn modelId="{9E4D62FF-BE31-5548-B0BB-A4A956CC20F2}" type="presParOf" srcId="{C843483F-DA7B-044F-A91D-25244CE8A0DB}" destId="{4606C05F-4BD4-D944-9D41-0D97F5D1E753}" srcOrd="3" destOrd="0" presId="urn:microsoft.com/office/officeart/2005/8/layout/bProcess4"/>
    <dgm:cxn modelId="{837F095E-B855-EC45-8848-6CEC7E895C95}" type="presParOf" srcId="{C843483F-DA7B-044F-A91D-25244CE8A0DB}" destId="{45F2BC50-EA54-E044-AE10-E370C1F79CF9}" srcOrd="4" destOrd="0" presId="urn:microsoft.com/office/officeart/2005/8/layout/bProcess4"/>
    <dgm:cxn modelId="{EED9B342-3409-C449-8D0C-CDB30C88EC97}" type="presParOf" srcId="{45F2BC50-EA54-E044-AE10-E370C1F79CF9}" destId="{FE571126-5B0B-3A4E-97AB-C2FA3F0E8759}" srcOrd="0" destOrd="0" presId="urn:microsoft.com/office/officeart/2005/8/layout/bProcess4"/>
    <dgm:cxn modelId="{C1DAA7A0-DEF5-9C4E-A181-9E444B1AC022}" type="presParOf" srcId="{45F2BC50-EA54-E044-AE10-E370C1F79CF9}" destId="{D50E540C-2CF7-2240-A395-30C6F996C3B9}" srcOrd="1" destOrd="0" presId="urn:microsoft.com/office/officeart/2005/8/layout/bProcess4"/>
    <dgm:cxn modelId="{A954E2DC-1FB5-1D44-91E9-361B51BB55B8}" type="presParOf" srcId="{C843483F-DA7B-044F-A91D-25244CE8A0DB}" destId="{17DD3C3E-B6B9-8E40-BC70-8E6E90D9E59C}" srcOrd="5" destOrd="0" presId="urn:microsoft.com/office/officeart/2005/8/layout/bProcess4"/>
    <dgm:cxn modelId="{00313BB6-3F4D-FA48-871F-38092BFA2B50}" type="presParOf" srcId="{C843483F-DA7B-044F-A91D-25244CE8A0DB}" destId="{F80B3018-5B3B-AE49-BCDB-F73488AEF893}" srcOrd="6" destOrd="0" presId="urn:microsoft.com/office/officeart/2005/8/layout/bProcess4"/>
    <dgm:cxn modelId="{6B687B48-1995-B342-A461-0A6FE61AE392}" type="presParOf" srcId="{F80B3018-5B3B-AE49-BCDB-F73488AEF893}" destId="{B38D34E5-8260-F54B-B353-54909F07D6F6}" srcOrd="0" destOrd="0" presId="urn:microsoft.com/office/officeart/2005/8/layout/bProcess4"/>
    <dgm:cxn modelId="{B50767F6-E88A-8840-AC75-C38A73C2BF13}" type="presParOf" srcId="{F80B3018-5B3B-AE49-BCDB-F73488AEF893}" destId="{739D739A-6787-F74A-9519-A4CAFC560C61}" srcOrd="1" destOrd="0" presId="urn:microsoft.com/office/officeart/2005/8/layout/bProcess4"/>
    <dgm:cxn modelId="{F1C83A3D-6B6F-BC46-B469-794FCE8C41C3}" type="presParOf" srcId="{C843483F-DA7B-044F-A91D-25244CE8A0DB}" destId="{060804B7-46F7-3842-A2C6-469EA6D89AAA}" srcOrd="7" destOrd="0" presId="urn:microsoft.com/office/officeart/2005/8/layout/bProcess4"/>
    <dgm:cxn modelId="{0D23F047-56D1-4F48-AB45-84268053877E}" type="presParOf" srcId="{C843483F-DA7B-044F-A91D-25244CE8A0DB}" destId="{85549FFB-DBF8-734C-9E53-5D352B1ED87D}" srcOrd="8" destOrd="0" presId="urn:microsoft.com/office/officeart/2005/8/layout/bProcess4"/>
    <dgm:cxn modelId="{B8B5D573-756D-5C46-8D7B-ABE41D60CD63}" type="presParOf" srcId="{85549FFB-DBF8-734C-9E53-5D352B1ED87D}" destId="{66512694-7E1E-4147-902F-455F6FABF77D}" srcOrd="0" destOrd="0" presId="urn:microsoft.com/office/officeart/2005/8/layout/bProcess4"/>
    <dgm:cxn modelId="{6AFE471A-1066-E241-A8E7-E9DD69D8D201}" type="presParOf" srcId="{85549FFB-DBF8-734C-9E53-5D352B1ED87D}" destId="{E0E0F84B-9FF7-B54D-9EB7-144631C23E1C}" srcOrd="1" destOrd="0" presId="urn:microsoft.com/office/officeart/2005/8/layout/bProcess4"/>
    <dgm:cxn modelId="{574C1733-81C4-2F4D-B3E9-7401D2382926}" type="presParOf" srcId="{C843483F-DA7B-044F-A91D-25244CE8A0DB}" destId="{2F994A76-9397-524C-863F-9E4D9D3D7459}" srcOrd="9" destOrd="0" presId="urn:microsoft.com/office/officeart/2005/8/layout/bProcess4"/>
    <dgm:cxn modelId="{A326E56A-D297-FE4F-9E4C-33ADF9BDAF51}" type="presParOf" srcId="{C843483F-DA7B-044F-A91D-25244CE8A0DB}" destId="{047B2255-13A8-6E48-B7E0-FB1FA12BEDCA}" srcOrd="10" destOrd="0" presId="urn:microsoft.com/office/officeart/2005/8/layout/bProcess4"/>
    <dgm:cxn modelId="{1860F786-B7F4-1249-A0C2-450609C583C7}" type="presParOf" srcId="{047B2255-13A8-6E48-B7E0-FB1FA12BEDCA}" destId="{47E14D89-3DB9-D243-BA5C-9C1463504F0C}" srcOrd="0" destOrd="0" presId="urn:microsoft.com/office/officeart/2005/8/layout/bProcess4"/>
    <dgm:cxn modelId="{FEE4013E-A638-6443-ACA3-6CF40796657B}" type="presParOf" srcId="{047B2255-13A8-6E48-B7E0-FB1FA12BEDCA}" destId="{EABB2EAD-626B-8448-BB30-FF3344B87BF6}" srcOrd="1" destOrd="0" presId="urn:microsoft.com/office/officeart/2005/8/layout/bProcess4"/>
    <dgm:cxn modelId="{7883426E-1FF5-324F-97E8-836587C6DF71}" type="presParOf" srcId="{C843483F-DA7B-044F-A91D-25244CE8A0DB}" destId="{BCBDC0B8-909A-EE4D-87E2-67829377E16D}" srcOrd="11" destOrd="0" presId="urn:microsoft.com/office/officeart/2005/8/layout/bProcess4"/>
    <dgm:cxn modelId="{F5A26CB7-0178-8348-B48D-412543A53BF1}" type="presParOf" srcId="{C843483F-DA7B-044F-A91D-25244CE8A0DB}" destId="{B20A20B1-CEC8-A843-852C-F5940A93B062}" srcOrd="12" destOrd="0" presId="urn:microsoft.com/office/officeart/2005/8/layout/bProcess4"/>
    <dgm:cxn modelId="{57E7E909-F540-B843-BD2A-C4561E5943AB}" type="presParOf" srcId="{B20A20B1-CEC8-A843-852C-F5940A93B062}" destId="{6B4C9B50-7949-7748-988B-FFFEFF40CE05}" srcOrd="0" destOrd="0" presId="urn:microsoft.com/office/officeart/2005/8/layout/bProcess4"/>
    <dgm:cxn modelId="{6998D43C-9883-5148-A0F8-A5ED138B214A}" type="presParOf" srcId="{B20A20B1-CEC8-A843-852C-F5940A93B062}" destId="{E1255785-EA9A-224F-A07E-A4DBD02BD6F2}" srcOrd="1" destOrd="0" presId="urn:microsoft.com/office/officeart/2005/8/layout/bProcess4"/>
    <dgm:cxn modelId="{BF0628F9-34A5-3846-BCB3-CFBB4A362D90}" type="presParOf" srcId="{C843483F-DA7B-044F-A91D-25244CE8A0DB}" destId="{858EBCDE-B672-3943-ABC2-2BBF09CE95F3}" srcOrd="13" destOrd="0" presId="urn:microsoft.com/office/officeart/2005/8/layout/bProcess4"/>
    <dgm:cxn modelId="{09188D3A-57BB-4245-997B-D17D13DB739E}" type="presParOf" srcId="{C843483F-DA7B-044F-A91D-25244CE8A0DB}" destId="{194E8759-CD54-B449-94A5-3C6E0B556F39}" srcOrd="14" destOrd="0" presId="urn:microsoft.com/office/officeart/2005/8/layout/bProcess4"/>
    <dgm:cxn modelId="{868B5173-AA91-A142-85BD-949B703DB576}" type="presParOf" srcId="{194E8759-CD54-B449-94A5-3C6E0B556F39}" destId="{2C197C13-C0FB-2544-B5DB-5463753FAF0A}" srcOrd="0" destOrd="0" presId="urn:microsoft.com/office/officeart/2005/8/layout/bProcess4"/>
    <dgm:cxn modelId="{99FF3CA2-821C-2F4D-B4FC-36A6F0EE18DD}" type="presParOf" srcId="{194E8759-CD54-B449-94A5-3C6E0B556F39}" destId="{4FDD6128-C6E7-1C43-AA23-557732AFE979}" srcOrd="1" destOrd="0" presId="urn:microsoft.com/office/officeart/2005/8/layout/bProcess4"/>
    <dgm:cxn modelId="{98693A78-B782-0543-BBC9-CAD8B9CD25CC}" type="presParOf" srcId="{C843483F-DA7B-044F-A91D-25244CE8A0DB}" destId="{5D528963-91C6-A941-9424-6987C639466F}" srcOrd="15" destOrd="0" presId="urn:microsoft.com/office/officeart/2005/8/layout/bProcess4"/>
    <dgm:cxn modelId="{C2778EC7-589E-6E4D-AE53-FA15C113E615}" type="presParOf" srcId="{C843483F-DA7B-044F-A91D-25244CE8A0DB}" destId="{C46C57ED-3DED-E04B-AAC0-8A9CEBB70D86}" srcOrd="16" destOrd="0" presId="urn:microsoft.com/office/officeart/2005/8/layout/bProcess4"/>
    <dgm:cxn modelId="{CE332B90-BCC2-9F4F-BC7C-42D0CD529029}" type="presParOf" srcId="{C46C57ED-3DED-E04B-AAC0-8A9CEBB70D86}" destId="{733EC7B5-3763-574D-B266-49AFD038835B}" srcOrd="0" destOrd="0" presId="urn:microsoft.com/office/officeart/2005/8/layout/bProcess4"/>
    <dgm:cxn modelId="{55E1E38A-0E2F-B244-9703-AFE9D3CE37D1}" type="presParOf" srcId="{C46C57ED-3DED-E04B-AAC0-8A9CEBB70D86}" destId="{5184073D-243A-C949-8307-F6715F39644A}" srcOrd="1" destOrd="0" presId="urn:microsoft.com/office/officeart/2005/8/layout/bProcess4"/>
    <dgm:cxn modelId="{91AA6899-38B2-9D4F-9B14-FE9687AE9689}" type="presParOf" srcId="{C843483F-DA7B-044F-A91D-25244CE8A0DB}" destId="{3AD6FA7D-DD23-7F4A-964B-CB3CD36803CD}" srcOrd="17" destOrd="0" presId="urn:microsoft.com/office/officeart/2005/8/layout/bProcess4"/>
    <dgm:cxn modelId="{15FAF2AE-AEB9-AF4F-B916-906829903792}" type="presParOf" srcId="{C843483F-DA7B-044F-A91D-25244CE8A0DB}" destId="{29A24A9B-2A83-014B-B782-8F64A0F94F54}" srcOrd="18" destOrd="0" presId="urn:microsoft.com/office/officeart/2005/8/layout/bProcess4"/>
    <dgm:cxn modelId="{C446E0ED-E4E5-874B-A69F-B8B7318641AF}" type="presParOf" srcId="{29A24A9B-2A83-014B-B782-8F64A0F94F54}" destId="{1C5CC7B2-872B-1944-A94F-56E859B2E2C8}" srcOrd="0" destOrd="0" presId="urn:microsoft.com/office/officeart/2005/8/layout/bProcess4"/>
    <dgm:cxn modelId="{F22CAF6D-7A19-A04D-9BCB-DE87ADA2B516}" type="presParOf" srcId="{29A24A9B-2A83-014B-B782-8F64A0F94F54}" destId="{52C23649-D799-3847-9318-94950E34016D}" srcOrd="1" destOrd="0" presId="urn:microsoft.com/office/officeart/2005/8/layout/bProcess4"/>
    <dgm:cxn modelId="{0FBB4E69-7154-D74C-A2E2-592973DA0DA8}" type="presParOf" srcId="{C843483F-DA7B-044F-A91D-25244CE8A0DB}" destId="{2A1531B0-D5A2-3E49-A685-BFCC2A0F1E26}" srcOrd="19" destOrd="0" presId="urn:microsoft.com/office/officeart/2005/8/layout/bProcess4"/>
    <dgm:cxn modelId="{E60788DF-6B67-E84A-BD80-21616FDD501F}" type="presParOf" srcId="{C843483F-DA7B-044F-A91D-25244CE8A0DB}" destId="{1BD585B9-28C1-A44D-B1E5-D676E72779F9}" srcOrd="20" destOrd="0" presId="urn:microsoft.com/office/officeart/2005/8/layout/bProcess4"/>
    <dgm:cxn modelId="{AB4FF676-05AC-1649-8826-C4B80B008770}" type="presParOf" srcId="{1BD585B9-28C1-A44D-B1E5-D676E72779F9}" destId="{ED47A248-D742-B74D-AA93-E36161D52493}" srcOrd="0" destOrd="0" presId="urn:microsoft.com/office/officeart/2005/8/layout/bProcess4"/>
    <dgm:cxn modelId="{6CA77AF2-03CD-C742-AF5D-9F9B0F25E8C0}" type="presParOf" srcId="{1BD585B9-28C1-A44D-B1E5-D676E72779F9}" destId="{03F4066F-9BCF-AD4B-BBD8-DB63EE4F46A8}" srcOrd="1" destOrd="0" presId="urn:microsoft.com/office/officeart/2005/8/layout/bProcess4"/>
    <dgm:cxn modelId="{3A8955FB-DBB0-8E43-B137-5F23886BA375}" type="presParOf" srcId="{C843483F-DA7B-044F-A91D-25244CE8A0DB}" destId="{FF7A4630-896E-1745-A887-79214AB0BC67}" srcOrd="21" destOrd="0" presId="urn:microsoft.com/office/officeart/2005/8/layout/bProcess4"/>
    <dgm:cxn modelId="{79EC2343-1FBD-B049-80DB-FA8F20B08810}" type="presParOf" srcId="{C843483F-DA7B-044F-A91D-25244CE8A0DB}" destId="{F494CD10-F0D1-0449-B980-A721FC5F59C1}" srcOrd="22" destOrd="0" presId="urn:microsoft.com/office/officeart/2005/8/layout/bProcess4"/>
    <dgm:cxn modelId="{3F8E0E98-E64C-F04E-AD34-15A16017E694}" type="presParOf" srcId="{F494CD10-F0D1-0449-B980-A721FC5F59C1}" destId="{535136C6-2196-3649-BEFC-14FCAA8A2E68}" srcOrd="0" destOrd="0" presId="urn:microsoft.com/office/officeart/2005/8/layout/bProcess4"/>
    <dgm:cxn modelId="{4C3BC9EB-8DB9-3C4A-AF23-F31E09F9144C}" type="presParOf" srcId="{F494CD10-F0D1-0449-B980-A721FC5F59C1}" destId="{5F92DC3B-EC11-C242-91CD-0449C0CADEA3}"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26FF3A-F9C6-A040-BBFA-FB61F2482B0C}" type="doc">
      <dgm:prSet loTypeId="urn:microsoft.com/office/officeart/2005/8/layout/venn3" loCatId="cycle" qsTypeId="urn:microsoft.com/office/officeart/2005/8/quickstyle/simple1" qsCatId="simple" csTypeId="urn:microsoft.com/office/officeart/2005/8/colors/accent1_2" csCatId="accent1" phldr="1"/>
      <dgm:spPr/>
      <dgm:t>
        <a:bodyPr/>
        <a:lstStyle/>
        <a:p>
          <a:endParaRPr lang="en-US"/>
        </a:p>
      </dgm:t>
    </dgm:pt>
    <dgm:pt modelId="{C7077310-9513-054B-9246-1481ABC9765E}">
      <dgm:prSet/>
      <dgm:spPr>
        <a:solidFill>
          <a:srgbClr val="CC4927"/>
        </a:solidFill>
      </dgm:spPr>
      <dgm:t>
        <a:bodyPr/>
        <a:lstStyle/>
        <a:p>
          <a:r>
            <a:rPr lang="en-US" b="1" dirty="0">
              <a:solidFill>
                <a:schemeClr val="bg1"/>
              </a:solidFill>
            </a:rPr>
            <a:t>Anxiety</a:t>
          </a:r>
          <a:r>
            <a:rPr lang="en-US" dirty="0">
              <a:solidFill>
                <a:schemeClr val="bg1"/>
              </a:solidFill>
            </a:rPr>
            <a:t>  Existing or Newly Experienced</a:t>
          </a:r>
        </a:p>
      </dgm:t>
      <dgm:extLst>
        <a:ext uri="{E40237B7-FDA0-4F09-8148-C483321AD2D9}">
          <dgm14:cNvPr xmlns:dgm14="http://schemas.microsoft.com/office/drawing/2010/diagram" id="0" name="" descr="Anxiety - existing or newly experienced" title="Smart Art Text"/>
        </a:ext>
      </dgm:extLst>
    </dgm:pt>
    <dgm:pt modelId="{1D7DF6A6-8F1A-F245-B03D-86E8148EA1A8}" type="parTrans" cxnId="{3381FBBB-8445-3D45-8FEE-CB1F1276423B}">
      <dgm:prSet/>
      <dgm:spPr/>
      <dgm:t>
        <a:bodyPr/>
        <a:lstStyle/>
        <a:p>
          <a:endParaRPr lang="en-US"/>
        </a:p>
      </dgm:t>
    </dgm:pt>
    <dgm:pt modelId="{FCC46B5B-1A6A-8C44-83A4-5E763E6909B7}" type="sibTrans" cxnId="{3381FBBB-8445-3D45-8FEE-CB1F1276423B}">
      <dgm:prSet/>
      <dgm:spPr/>
      <dgm:t>
        <a:bodyPr/>
        <a:lstStyle/>
        <a:p>
          <a:endParaRPr lang="en-US"/>
        </a:p>
      </dgm:t>
    </dgm:pt>
    <dgm:pt modelId="{1DF714A3-852F-9E43-B1EF-4C8888B88490}">
      <dgm:prSet/>
      <dgm:spPr>
        <a:solidFill>
          <a:srgbClr val="CC4927"/>
        </a:solidFill>
      </dgm:spPr>
      <dgm:t>
        <a:bodyPr/>
        <a:lstStyle/>
        <a:p>
          <a:r>
            <a:rPr lang="en-US" b="1" dirty="0">
              <a:solidFill>
                <a:schemeClr val="bg1"/>
              </a:solidFill>
            </a:rPr>
            <a:t>Depression</a:t>
          </a:r>
          <a:r>
            <a:rPr lang="en-US" dirty="0">
              <a:solidFill>
                <a:schemeClr val="bg1"/>
              </a:solidFill>
            </a:rPr>
            <a:t>  Existing or Newly Experienced</a:t>
          </a:r>
        </a:p>
      </dgm:t>
      <dgm:extLst>
        <a:ext uri="{E40237B7-FDA0-4F09-8148-C483321AD2D9}">
          <dgm14:cNvPr xmlns:dgm14="http://schemas.microsoft.com/office/drawing/2010/diagram" id="0" name="" descr="Depression - Existing or newly experienced" title="Smart Art Text"/>
        </a:ext>
      </dgm:extLst>
    </dgm:pt>
    <dgm:pt modelId="{8C77ACB7-1F32-C745-AA9B-303CE0E0CF48}" type="parTrans" cxnId="{DDD88641-8214-614C-ACD7-F7A2E48F81FF}">
      <dgm:prSet/>
      <dgm:spPr/>
      <dgm:t>
        <a:bodyPr/>
        <a:lstStyle/>
        <a:p>
          <a:endParaRPr lang="en-US"/>
        </a:p>
      </dgm:t>
    </dgm:pt>
    <dgm:pt modelId="{0195EE43-CBAF-544F-B3DA-E7F5DF429853}" type="sibTrans" cxnId="{DDD88641-8214-614C-ACD7-F7A2E48F81FF}">
      <dgm:prSet/>
      <dgm:spPr/>
      <dgm:t>
        <a:bodyPr/>
        <a:lstStyle/>
        <a:p>
          <a:endParaRPr lang="en-US"/>
        </a:p>
      </dgm:t>
    </dgm:pt>
    <dgm:pt modelId="{02C0BB9B-9954-7A44-B9B7-DDF8F234244E}">
      <dgm:prSet/>
      <dgm:spPr>
        <a:solidFill>
          <a:srgbClr val="CC4927"/>
        </a:solidFill>
      </dgm:spPr>
      <dgm:t>
        <a:bodyPr/>
        <a:lstStyle/>
        <a:p>
          <a:pPr>
            <a:spcAft>
              <a:spcPts val="0"/>
            </a:spcAft>
          </a:pPr>
          <a:r>
            <a:rPr lang="en-US" b="1" dirty="0">
              <a:solidFill>
                <a:schemeClr val="bg1"/>
              </a:solidFill>
            </a:rPr>
            <a:t>Substance Use</a:t>
          </a:r>
        </a:p>
        <a:p>
          <a:pPr>
            <a:spcAft>
              <a:spcPts val="0"/>
            </a:spcAft>
          </a:pPr>
          <a:r>
            <a:rPr lang="en-US" dirty="0">
              <a:solidFill>
                <a:schemeClr val="bg1"/>
              </a:solidFill>
            </a:rPr>
            <a:t>Relapse, Increased, Newly Experienced</a:t>
          </a:r>
        </a:p>
      </dgm:t>
      <dgm:extLst>
        <a:ext uri="{E40237B7-FDA0-4F09-8148-C483321AD2D9}">
          <dgm14:cNvPr xmlns:dgm14="http://schemas.microsoft.com/office/drawing/2010/diagram" id="0" name="" descr="Substance use - relapse, increased, newly experienced" title="Smart Art Text"/>
        </a:ext>
      </dgm:extLst>
    </dgm:pt>
    <dgm:pt modelId="{3DBF203C-659E-D048-AE82-E8FFA951B3F4}" type="parTrans" cxnId="{4F849CA8-554C-6B42-B8D3-9087C16029F3}">
      <dgm:prSet/>
      <dgm:spPr/>
      <dgm:t>
        <a:bodyPr/>
        <a:lstStyle/>
        <a:p>
          <a:endParaRPr lang="en-US"/>
        </a:p>
      </dgm:t>
    </dgm:pt>
    <dgm:pt modelId="{CBB4E949-0B2F-2047-A552-F2A301A9DE9F}" type="sibTrans" cxnId="{4F849CA8-554C-6B42-B8D3-9087C16029F3}">
      <dgm:prSet/>
      <dgm:spPr/>
      <dgm:t>
        <a:bodyPr/>
        <a:lstStyle/>
        <a:p>
          <a:endParaRPr lang="en-US"/>
        </a:p>
      </dgm:t>
    </dgm:pt>
    <dgm:pt modelId="{40B38B99-EA23-D146-A1DF-C0F384633FAD}">
      <dgm:prSet/>
      <dgm:spPr>
        <a:solidFill>
          <a:srgbClr val="CC4927"/>
        </a:solidFill>
      </dgm:spPr>
      <dgm:t>
        <a:bodyPr/>
        <a:lstStyle/>
        <a:p>
          <a:pPr algn="ctr">
            <a:spcAft>
              <a:spcPts val="0"/>
            </a:spcAft>
          </a:pPr>
          <a:r>
            <a:rPr lang="en-US" b="1" dirty="0">
              <a:solidFill>
                <a:schemeClr val="bg1"/>
              </a:solidFill>
            </a:rPr>
            <a:t>Grief</a:t>
          </a:r>
        </a:p>
        <a:p>
          <a:pPr algn="ctr">
            <a:spcAft>
              <a:spcPts val="0"/>
            </a:spcAft>
          </a:pPr>
          <a:r>
            <a:rPr lang="en-US" dirty="0">
              <a:solidFill>
                <a:schemeClr val="bg1"/>
              </a:solidFill>
            </a:rPr>
            <a:t>Grief and Loss</a:t>
          </a:r>
        </a:p>
        <a:p>
          <a:pPr algn="ctr">
            <a:spcAft>
              <a:spcPts val="0"/>
            </a:spcAft>
          </a:pPr>
          <a:r>
            <a:rPr lang="en-US" dirty="0">
              <a:solidFill>
                <a:schemeClr val="bg1"/>
              </a:solidFill>
            </a:rPr>
            <a:t>Anticipatory Grief</a:t>
          </a:r>
          <a:endParaRPr lang="en-US" b="1" dirty="0">
            <a:solidFill>
              <a:schemeClr val="bg1"/>
            </a:solidFill>
          </a:endParaRPr>
        </a:p>
      </dgm:t>
      <dgm:extLst>
        <a:ext uri="{E40237B7-FDA0-4F09-8148-C483321AD2D9}">
          <dgm14:cNvPr xmlns:dgm14="http://schemas.microsoft.com/office/drawing/2010/diagram" id="0" name="" descr="Grief - greif and loss, anticipatory grief" title="Smart Art Text"/>
        </a:ext>
      </dgm:extLst>
    </dgm:pt>
    <dgm:pt modelId="{9947A601-A17D-D443-A731-1F62DF37CE93}" type="parTrans" cxnId="{3C6E25E3-69E1-6042-9EB1-1CE3D9588FD1}">
      <dgm:prSet/>
      <dgm:spPr/>
      <dgm:t>
        <a:bodyPr/>
        <a:lstStyle/>
        <a:p>
          <a:endParaRPr lang="en-US"/>
        </a:p>
      </dgm:t>
    </dgm:pt>
    <dgm:pt modelId="{4926808C-5A51-044C-B91B-48951392AF7B}" type="sibTrans" cxnId="{3C6E25E3-69E1-6042-9EB1-1CE3D9588FD1}">
      <dgm:prSet/>
      <dgm:spPr/>
      <dgm:t>
        <a:bodyPr/>
        <a:lstStyle/>
        <a:p>
          <a:endParaRPr lang="en-US"/>
        </a:p>
      </dgm:t>
    </dgm:pt>
    <dgm:pt modelId="{87A85F2E-91DF-7B46-BD24-AB0F5E68AF37}" type="pres">
      <dgm:prSet presAssocID="{D726FF3A-F9C6-A040-BBFA-FB61F2482B0C}" presName="Name0" presStyleCnt="0">
        <dgm:presLayoutVars>
          <dgm:dir/>
          <dgm:resizeHandles val="exact"/>
        </dgm:presLayoutVars>
      </dgm:prSet>
      <dgm:spPr/>
    </dgm:pt>
    <dgm:pt modelId="{191A6C21-CABA-2B4B-AE30-BF2D5BA7630D}" type="pres">
      <dgm:prSet presAssocID="{C7077310-9513-054B-9246-1481ABC9765E}" presName="Name5" presStyleLbl="vennNode1" presStyleIdx="0" presStyleCnt="4">
        <dgm:presLayoutVars>
          <dgm:bulletEnabled val="1"/>
        </dgm:presLayoutVars>
      </dgm:prSet>
      <dgm:spPr/>
    </dgm:pt>
    <dgm:pt modelId="{1AA1F74F-6AAF-C640-9223-DACEFB75D203}" type="pres">
      <dgm:prSet presAssocID="{FCC46B5B-1A6A-8C44-83A4-5E763E6909B7}" presName="space" presStyleCnt="0"/>
      <dgm:spPr/>
    </dgm:pt>
    <dgm:pt modelId="{C8C18E75-2B17-3C48-9CED-90CEB04E11B0}" type="pres">
      <dgm:prSet presAssocID="{1DF714A3-852F-9E43-B1EF-4C8888B88490}" presName="Name5" presStyleLbl="vennNode1" presStyleIdx="1" presStyleCnt="4">
        <dgm:presLayoutVars>
          <dgm:bulletEnabled val="1"/>
        </dgm:presLayoutVars>
      </dgm:prSet>
      <dgm:spPr/>
    </dgm:pt>
    <dgm:pt modelId="{996EB371-4FBB-334D-9114-CAB079B33847}" type="pres">
      <dgm:prSet presAssocID="{0195EE43-CBAF-544F-B3DA-E7F5DF429853}" presName="space" presStyleCnt="0"/>
      <dgm:spPr/>
    </dgm:pt>
    <dgm:pt modelId="{4E29ABB3-7B10-9B45-8DC1-C98BF68B970E}" type="pres">
      <dgm:prSet presAssocID="{02C0BB9B-9954-7A44-B9B7-DDF8F234244E}" presName="Name5" presStyleLbl="vennNode1" presStyleIdx="2" presStyleCnt="4">
        <dgm:presLayoutVars>
          <dgm:bulletEnabled val="1"/>
        </dgm:presLayoutVars>
      </dgm:prSet>
      <dgm:spPr/>
    </dgm:pt>
    <dgm:pt modelId="{22C0E65A-4FB5-1541-BD15-2C8607C10C0C}" type="pres">
      <dgm:prSet presAssocID="{CBB4E949-0B2F-2047-A552-F2A301A9DE9F}" presName="space" presStyleCnt="0"/>
      <dgm:spPr/>
    </dgm:pt>
    <dgm:pt modelId="{AE7A7124-ADD3-AB49-B31B-FD06CD683B11}" type="pres">
      <dgm:prSet presAssocID="{40B38B99-EA23-D146-A1DF-C0F384633FAD}" presName="Name5" presStyleLbl="vennNode1" presStyleIdx="3" presStyleCnt="4">
        <dgm:presLayoutVars>
          <dgm:bulletEnabled val="1"/>
        </dgm:presLayoutVars>
      </dgm:prSet>
      <dgm:spPr/>
    </dgm:pt>
  </dgm:ptLst>
  <dgm:cxnLst>
    <dgm:cxn modelId="{A2CAA40A-5BC4-274E-9089-9CE80BD61D53}" type="presOf" srcId="{02C0BB9B-9954-7A44-B9B7-DDF8F234244E}" destId="{4E29ABB3-7B10-9B45-8DC1-C98BF68B970E}" srcOrd="0" destOrd="0" presId="urn:microsoft.com/office/officeart/2005/8/layout/venn3"/>
    <dgm:cxn modelId="{6F8E3E41-C86C-2248-AFEC-30337B33C673}" type="presOf" srcId="{1DF714A3-852F-9E43-B1EF-4C8888B88490}" destId="{C8C18E75-2B17-3C48-9CED-90CEB04E11B0}" srcOrd="0" destOrd="0" presId="urn:microsoft.com/office/officeart/2005/8/layout/venn3"/>
    <dgm:cxn modelId="{DDD88641-8214-614C-ACD7-F7A2E48F81FF}" srcId="{D726FF3A-F9C6-A040-BBFA-FB61F2482B0C}" destId="{1DF714A3-852F-9E43-B1EF-4C8888B88490}" srcOrd="1" destOrd="0" parTransId="{8C77ACB7-1F32-C745-AA9B-303CE0E0CF48}" sibTransId="{0195EE43-CBAF-544F-B3DA-E7F5DF429853}"/>
    <dgm:cxn modelId="{288D6273-E3CC-1945-B59C-3F762233A1A1}" type="presOf" srcId="{C7077310-9513-054B-9246-1481ABC9765E}" destId="{191A6C21-CABA-2B4B-AE30-BF2D5BA7630D}" srcOrd="0" destOrd="0" presId="urn:microsoft.com/office/officeart/2005/8/layout/venn3"/>
    <dgm:cxn modelId="{4F849CA8-554C-6B42-B8D3-9087C16029F3}" srcId="{D726FF3A-F9C6-A040-BBFA-FB61F2482B0C}" destId="{02C0BB9B-9954-7A44-B9B7-DDF8F234244E}" srcOrd="2" destOrd="0" parTransId="{3DBF203C-659E-D048-AE82-E8FFA951B3F4}" sibTransId="{CBB4E949-0B2F-2047-A552-F2A301A9DE9F}"/>
    <dgm:cxn modelId="{3381FBBB-8445-3D45-8FEE-CB1F1276423B}" srcId="{D726FF3A-F9C6-A040-BBFA-FB61F2482B0C}" destId="{C7077310-9513-054B-9246-1481ABC9765E}" srcOrd="0" destOrd="0" parTransId="{1D7DF6A6-8F1A-F245-B03D-86E8148EA1A8}" sibTransId="{FCC46B5B-1A6A-8C44-83A4-5E763E6909B7}"/>
    <dgm:cxn modelId="{A3B06ADB-97B7-394D-8D2A-2112EE61246B}" type="presOf" srcId="{40B38B99-EA23-D146-A1DF-C0F384633FAD}" destId="{AE7A7124-ADD3-AB49-B31B-FD06CD683B11}" srcOrd="0" destOrd="0" presId="urn:microsoft.com/office/officeart/2005/8/layout/venn3"/>
    <dgm:cxn modelId="{3C6E25E3-69E1-6042-9EB1-1CE3D9588FD1}" srcId="{D726FF3A-F9C6-A040-BBFA-FB61F2482B0C}" destId="{40B38B99-EA23-D146-A1DF-C0F384633FAD}" srcOrd="3" destOrd="0" parTransId="{9947A601-A17D-D443-A731-1F62DF37CE93}" sibTransId="{4926808C-5A51-044C-B91B-48951392AF7B}"/>
    <dgm:cxn modelId="{4D7034EB-9210-CB4E-A32D-190D2B5CACBC}" type="presOf" srcId="{D726FF3A-F9C6-A040-BBFA-FB61F2482B0C}" destId="{87A85F2E-91DF-7B46-BD24-AB0F5E68AF37}" srcOrd="0" destOrd="0" presId="urn:microsoft.com/office/officeart/2005/8/layout/venn3"/>
    <dgm:cxn modelId="{142A8519-A588-CF4B-8045-67649917CBCB}" type="presParOf" srcId="{87A85F2E-91DF-7B46-BD24-AB0F5E68AF37}" destId="{191A6C21-CABA-2B4B-AE30-BF2D5BA7630D}" srcOrd="0" destOrd="0" presId="urn:microsoft.com/office/officeart/2005/8/layout/venn3"/>
    <dgm:cxn modelId="{385CB3DF-3B2B-A447-92BC-E60770512B62}" type="presParOf" srcId="{87A85F2E-91DF-7B46-BD24-AB0F5E68AF37}" destId="{1AA1F74F-6AAF-C640-9223-DACEFB75D203}" srcOrd="1" destOrd="0" presId="urn:microsoft.com/office/officeart/2005/8/layout/venn3"/>
    <dgm:cxn modelId="{9F450415-3BF7-ED47-802A-B4F35E8A65F1}" type="presParOf" srcId="{87A85F2E-91DF-7B46-BD24-AB0F5E68AF37}" destId="{C8C18E75-2B17-3C48-9CED-90CEB04E11B0}" srcOrd="2" destOrd="0" presId="urn:microsoft.com/office/officeart/2005/8/layout/venn3"/>
    <dgm:cxn modelId="{4A2D4BC1-F9E0-0141-9DD4-F3965530299C}" type="presParOf" srcId="{87A85F2E-91DF-7B46-BD24-AB0F5E68AF37}" destId="{996EB371-4FBB-334D-9114-CAB079B33847}" srcOrd="3" destOrd="0" presId="urn:microsoft.com/office/officeart/2005/8/layout/venn3"/>
    <dgm:cxn modelId="{E03BA122-A2D6-4B44-A894-E281147DC406}" type="presParOf" srcId="{87A85F2E-91DF-7B46-BD24-AB0F5E68AF37}" destId="{4E29ABB3-7B10-9B45-8DC1-C98BF68B970E}" srcOrd="4" destOrd="0" presId="urn:microsoft.com/office/officeart/2005/8/layout/venn3"/>
    <dgm:cxn modelId="{C60FBE51-69EC-E142-A3FE-ED0E3C993894}" type="presParOf" srcId="{87A85F2E-91DF-7B46-BD24-AB0F5E68AF37}" destId="{22C0E65A-4FB5-1541-BD15-2C8607C10C0C}" srcOrd="5" destOrd="0" presId="urn:microsoft.com/office/officeart/2005/8/layout/venn3"/>
    <dgm:cxn modelId="{E11D61BA-7EFC-7A40-9DA7-F892A876113E}" type="presParOf" srcId="{87A85F2E-91DF-7B46-BD24-AB0F5E68AF37}" destId="{AE7A7124-ADD3-AB49-B31B-FD06CD683B11}"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958204-E462-B54E-A008-1347A64B517F}" type="doc">
      <dgm:prSet loTypeId="urn:microsoft.com/office/officeart/2005/8/layout/process1" loCatId="icon" qsTypeId="urn:microsoft.com/office/officeart/2005/8/quickstyle/simple1" qsCatId="simple" csTypeId="urn:microsoft.com/office/officeart/2005/8/colors/accent1_2" csCatId="accent1" phldr="1"/>
      <dgm:spPr/>
    </dgm:pt>
    <dgm:pt modelId="{878781A7-ED52-354A-BE3F-4F6F5C54870C}">
      <dgm:prSet phldrT="[Text]"/>
      <dgm:spPr>
        <a:solidFill>
          <a:schemeClr val="accent2"/>
        </a:solidFill>
      </dgm:spPr>
      <dgm:t>
        <a:bodyPr/>
        <a:lstStyle/>
        <a:p>
          <a:r>
            <a:rPr lang="en-US" b="1" dirty="0">
              <a:solidFill>
                <a:schemeClr val="tx1"/>
              </a:solidFill>
              <a:latin typeface="Arial" panose="020B0604020202020204" pitchFamily="34" charset="0"/>
              <a:cs typeface="Arial" panose="020B0604020202020204" pitchFamily="34" charset="0"/>
            </a:rPr>
            <a:t>Place one hand on your heart and one hand on your belly</a:t>
          </a:r>
        </a:p>
      </dgm:t>
      <dgm:extLst>
        <a:ext uri="{E40237B7-FDA0-4F09-8148-C483321AD2D9}">
          <dgm14:cNvPr xmlns:dgm14="http://schemas.microsoft.com/office/drawing/2010/diagram" id="0" name="" descr="Instructions for deep breathing: Place one hand on your heart and one hand on your belling. Take a normal breath in for 4 seconds. Take a long exhale out for 5 seconds. " title="deep breathing"/>
        </a:ext>
      </dgm:extLst>
    </dgm:pt>
    <dgm:pt modelId="{5866CBD4-82CC-4148-8B3B-165941D2E461}" type="parTrans" cxnId="{716B3393-46D4-F248-A9DF-7969DFFE0F71}">
      <dgm:prSet/>
      <dgm:spPr/>
      <dgm:t>
        <a:bodyPr/>
        <a:lstStyle/>
        <a:p>
          <a:endParaRPr lang="en-US"/>
        </a:p>
      </dgm:t>
    </dgm:pt>
    <dgm:pt modelId="{16AA72BC-3F58-FC45-B711-31D2EF1B4E3C}" type="sibTrans" cxnId="{716B3393-46D4-F248-A9DF-7969DFFE0F71}">
      <dgm:prSet/>
      <dgm:spPr/>
      <dgm:t>
        <a:bodyPr/>
        <a:lstStyle/>
        <a:p>
          <a:endParaRPr lang="en-US"/>
        </a:p>
      </dgm:t>
    </dgm:pt>
    <dgm:pt modelId="{95E1EB02-90D9-B44F-AFA9-8D84994BA601}">
      <dgm:prSet phldrT="[Text]"/>
      <dgm:spPr>
        <a:solidFill>
          <a:schemeClr val="accent2"/>
        </a:solidFill>
      </dgm:spPr>
      <dgm:t>
        <a:bodyPr/>
        <a:lstStyle/>
        <a:p>
          <a:r>
            <a:rPr lang="en-US" b="1" dirty="0">
              <a:solidFill>
                <a:schemeClr val="tx1"/>
              </a:solidFill>
              <a:latin typeface="Arial" panose="020B0604020202020204" pitchFamily="34" charset="0"/>
              <a:cs typeface="Arial" panose="020B0604020202020204" pitchFamily="34" charset="0"/>
            </a:rPr>
            <a:t>Take a normal breath in for 4 seconds</a:t>
          </a:r>
        </a:p>
      </dgm:t>
    </dgm:pt>
    <dgm:pt modelId="{FC201E6B-EC0B-6244-AE6A-2DA3BBCB1B4C}" type="parTrans" cxnId="{F619B305-E953-294E-9EBA-4445250F9F10}">
      <dgm:prSet/>
      <dgm:spPr/>
      <dgm:t>
        <a:bodyPr/>
        <a:lstStyle/>
        <a:p>
          <a:endParaRPr lang="en-US"/>
        </a:p>
      </dgm:t>
    </dgm:pt>
    <dgm:pt modelId="{CA4FC392-8E9E-C74E-B3B3-A003656E995A}" type="sibTrans" cxnId="{F619B305-E953-294E-9EBA-4445250F9F10}">
      <dgm:prSet/>
      <dgm:spPr/>
      <dgm:t>
        <a:bodyPr/>
        <a:lstStyle/>
        <a:p>
          <a:endParaRPr lang="en-US"/>
        </a:p>
      </dgm:t>
    </dgm:pt>
    <dgm:pt modelId="{CD74C90A-976B-734B-9AC2-C2A14AE0E6D5}">
      <dgm:prSet phldrT="[Text]"/>
      <dgm:spPr>
        <a:solidFill>
          <a:schemeClr val="accent2"/>
        </a:solidFill>
      </dgm:spPr>
      <dgm:t>
        <a:bodyPr/>
        <a:lstStyle/>
        <a:p>
          <a:r>
            <a:rPr lang="en-US" b="1" dirty="0">
              <a:solidFill>
                <a:schemeClr val="tx1"/>
              </a:solidFill>
              <a:latin typeface="Arial" panose="020B0604020202020204" pitchFamily="34" charset="0"/>
              <a:cs typeface="Arial" panose="020B0604020202020204" pitchFamily="34" charset="0"/>
            </a:rPr>
            <a:t>Take a long exhale out for 5 seconds</a:t>
          </a:r>
        </a:p>
      </dgm:t>
      <dgm:extLst>
        <a:ext uri="{E40237B7-FDA0-4F09-8148-C483321AD2D9}">
          <dgm14:cNvPr xmlns:dgm14="http://schemas.microsoft.com/office/drawing/2010/diagram" id="0" name="" descr="Place one hand on your heart and one hand on your belly&#10;Take a normal breath in for 4 seconds&#10;Take a long exhale out for 5 seconds&#10;"/>
        </a:ext>
      </dgm:extLst>
    </dgm:pt>
    <dgm:pt modelId="{790BD656-ABED-FE4A-8242-E5AC3404AA00}" type="parTrans" cxnId="{249C76BF-D92C-C14C-AEDD-267917BF8E37}">
      <dgm:prSet/>
      <dgm:spPr/>
      <dgm:t>
        <a:bodyPr/>
        <a:lstStyle/>
        <a:p>
          <a:endParaRPr lang="en-US"/>
        </a:p>
      </dgm:t>
    </dgm:pt>
    <dgm:pt modelId="{4E4BDF04-DE77-C442-BA89-981894D647DB}" type="sibTrans" cxnId="{249C76BF-D92C-C14C-AEDD-267917BF8E37}">
      <dgm:prSet/>
      <dgm:spPr/>
      <dgm:t>
        <a:bodyPr/>
        <a:lstStyle/>
        <a:p>
          <a:endParaRPr lang="en-US"/>
        </a:p>
      </dgm:t>
    </dgm:pt>
    <dgm:pt modelId="{33D2A89D-07E6-BE42-8165-E92BAC914784}" type="pres">
      <dgm:prSet presAssocID="{F2958204-E462-B54E-A008-1347A64B517F}" presName="Name0" presStyleCnt="0">
        <dgm:presLayoutVars>
          <dgm:dir/>
          <dgm:resizeHandles val="exact"/>
        </dgm:presLayoutVars>
      </dgm:prSet>
      <dgm:spPr/>
    </dgm:pt>
    <dgm:pt modelId="{69687D7D-8A43-AB44-A1FC-11E7EB0F424C}" type="pres">
      <dgm:prSet presAssocID="{878781A7-ED52-354A-BE3F-4F6F5C54870C}" presName="node" presStyleLbl="node1" presStyleIdx="0" presStyleCnt="3" custScaleX="113412" custScaleY="119869" custLinFactNeighborX="25781">
        <dgm:presLayoutVars>
          <dgm:bulletEnabled val="1"/>
        </dgm:presLayoutVars>
      </dgm:prSet>
      <dgm:spPr/>
    </dgm:pt>
    <dgm:pt modelId="{4E923068-715D-FC4C-964C-D9573195972A}" type="pres">
      <dgm:prSet presAssocID="{16AA72BC-3F58-FC45-B711-31D2EF1B4E3C}" presName="sibTrans" presStyleLbl="sibTrans2D1" presStyleIdx="0" presStyleCnt="2"/>
      <dgm:spPr/>
    </dgm:pt>
    <dgm:pt modelId="{687950C1-CD2D-A645-A472-8A2E1A8E70EE}" type="pres">
      <dgm:prSet presAssocID="{16AA72BC-3F58-FC45-B711-31D2EF1B4E3C}" presName="connectorText" presStyleLbl="sibTrans2D1" presStyleIdx="0" presStyleCnt="2"/>
      <dgm:spPr/>
    </dgm:pt>
    <dgm:pt modelId="{186AADA6-A895-E140-A536-987ACC9C924A}" type="pres">
      <dgm:prSet presAssocID="{95E1EB02-90D9-B44F-AFA9-8D84994BA601}" presName="node" presStyleLbl="node1" presStyleIdx="1" presStyleCnt="3" custScaleX="68375" custScaleY="119828" custLinFactNeighborX="-1422">
        <dgm:presLayoutVars>
          <dgm:bulletEnabled val="1"/>
        </dgm:presLayoutVars>
      </dgm:prSet>
      <dgm:spPr/>
    </dgm:pt>
    <dgm:pt modelId="{ED5ABC1C-C168-5B4B-8BC2-517C498BF8A6}" type="pres">
      <dgm:prSet presAssocID="{CA4FC392-8E9E-C74E-B3B3-A003656E995A}" presName="sibTrans" presStyleLbl="sibTrans2D1" presStyleIdx="1" presStyleCnt="2" custScaleX="63033" custLinFactNeighborX="-14450"/>
      <dgm:spPr/>
    </dgm:pt>
    <dgm:pt modelId="{D06A13F9-604E-AE48-A78B-5B5CD170E9FE}" type="pres">
      <dgm:prSet presAssocID="{CA4FC392-8E9E-C74E-B3B3-A003656E995A}" presName="connectorText" presStyleLbl="sibTrans2D1" presStyleIdx="1" presStyleCnt="2"/>
      <dgm:spPr/>
    </dgm:pt>
    <dgm:pt modelId="{FDA2DD8B-C9F9-4B4A-8853-D0B7AF25DC6F}" type="pres">
      <dgm:prSet presAssocID="{CD74C90A-976B-734B-9AC2-C2A14AE0E6D5}" presName="node" presStyleLbl="node1" presStyleIdx="2" presStyleCnt="3" custScaleX="104284" custScaleY="119828" custLinFactNeighborX="-12365" custLinFactNeighborY="20">
        <dgm:presLayoutVars>
          <dgm:bulletEnabled val="1"/>
        </dgm:presLayoutVars>
      </dgm:prSet>
      <dgm:spPr/>
    </dgm:pt>
  </dgm:ptLst>
  <dgm:cxnLst>
    <dgm:cxn modelId="{F619B305-E953-294E-9EBA-4445250F9F10}" srcId="{F2958204-E462-B54E-A008-1347A64B517F}" destId="{95E1EB02-90D9-B44F-AFA9-8D84994BA601}" srcOrd="1" destOrd="0" parTransId="{FC201E6B-EC0B-6244-AE6A-2DA3BBCB1B4C}" sibTransId="{CA4FC392-8E9E-C74E-B3B3-A003656E995A}"/>
    <dgm:cxn modelId="{DC92A42F-35B6-514F-AD6F-42BCA6A54927}" type="presOf" srcId="{F2958204-E462-B54E-A008-1347A64B517F}" destId="{33D2A89D-07E6-BE42-8165-E92BAC914784}" srcOrd="0" destOrd="0" presId="urn:microsoft.com/office/officeart/2005/8/layout/process1"/>
    <dgm:cxn modelId="{C202FC30-7DCE-4247-963B-266A9008F8E6}" type="presOf" srcId="{16AA72BC-3F58-FC45-B711-31D2EF1B4E3C}" destId="{4E923068-715D-FC4C-964C-D9573195972A}" srcOrd="0" destOrd="0" presId="urn:microsoft.com/office/officeart/2005/8/layout/process1"/>
    <dgm:cxn modelId="{B72DFF4E-978F-B841-B9D5-D9CA5F92923D}" type="presOf" srcId="{CA4FC392-8E9E-C74E-B3B3-A003656E995A}" destId="{D06A13F9-604E-AE48-A78B-5B5CD170E9FE}" srcOrd="1" destOrd="0" presId="urn:microsoft.com/office/officeart/2005/8/layout/process1"/>
    <dgm:cxn modelId="{74833380-E1C7-5047-834E-B98C3FA91A32}" type="presOf" srcId="{CD74C90A-976B-734B-9AC2-C2A14AE0E6D5}" destId="{FDA2DD8B-C9F9-4B4A-8853-D0B7AF25DC6F}" srcOrd="0" destOrd="0" presId="urn:microsoft.com/office/officeart/2005/8/layout/process1"/>
    <dgm:cxn modelId="{6144BF8D-2D66-CE4C-B23F-74835A327844}" type="presOf" srcId="{16AA72BC-3F58-FC45-B711-31D2EF1B4E3C}" destId="{687950C1-CD2D-A645-A472-8A2E1A8E70EE}" srcOrd="1" destOrd="0" presId="urn:microsoft.com/office/officeart/2005/8/layout/process1"/>
    <dgm:cxn modelId="{716B3393-46D4-F248-A9DF-7969DFFE0F71}" srcId="{F2958204-E462-B54E-A008-1347A64B517F}" destId="{878781A7-ED52-354A-BE3F-4F6F5C54870C}" srcOrd="0" destOrd="0" parTransId="{5866CBD4-82CC-4148-8B3B-165941D2E461}" sibTransId="{16AA72BC-3F58-FC45-B711-31D2EF1B4E3C}"/>
    <dgm:cxn modelId="{7E409AAC-99BD-EC4F-B37D-6C24EF25A47D}" type="presOf" srcId="{95E1EB02-90D9-B44F-AFA9-8D84994BA601}" destId="{186AADA6-A895-E140-A536-987ACC9C924A}" srcOrd="0" destOrd="0" presId="urn:microsoft.com/office/officeart/2005/8/layout/process1"/>
    <dgm:cxn modelId="{249C76BF-D92C-C14C-AEDD-267917BF8E37}" srcId="{F2958204-E462-B54E-A008-1347A64B517F}" destId="{CD74C90A-976B-734B-9AC2-C2A14AE0E6D5}" srcOrd="2" destOrd="0" parTransId="{790BD656-ABED-FE4A-8242-E5AC3404AA00}" sibTransId="{4E4BDF04-DE77-C442-BA89-981894D647DB}"/>
    <dgm:cxn modelId="{CA9250C4-E39F-F849-993B-C76A430E9CCF}" type="presOf" srcId="{878781A7-ED52-354A-BE3F-4F6F5C54870C}" destId="{69687D7D-8A43-AB44-A1FC-11E7EB0F424C}" srcOrd="0" destOrd="0" presId="urn:microsoft.com/office/officeart/2005/8/layout/process1"/>
    <dgm:cxn modelId="{34E7A4FD-4A7B-DF42-865E-44CF61D70930}" type="presOf" srcId="{CA4FC392-8E9E-C74E-B3B3-A003656E995A}" destId="{ED5ABC1C-C168-5B4B-8BC2-517C498BF8A6}" srcOrd="0" destOrd="0" presId="urn:microsoft.com/office/officeart/2005/8/layout/process1"/>
    <dgm:cxn modelId="{67FEEAFA-C080-A246-80A6-4F3408C9D4D4}" type="presParOf" srcId="{33D2A89D-07E6-BE42-8165-E92BAC914784}" destId="{69687D7D-8A43-AB44-A1FC-11E7EB0F424C}" srcOrd="0" destOrd="0" presId="urn:microsoft.com/office/officeart/2005/8/layout/process1"/>
    <dgm:cxn modelId="{47AD6D4C-AFD1-CE45-846F-66071D337173}" type="presParOf" srcId="{33D2A89D-07E6-BE42-8165-E92BAC914784}" destId="{4E923068-715D-FC4C-964C-D9573195972A}" srcOrd="1" destOrd="0" presId="urn:microsoft.com/office/officeart/2005/8/layout/process1"/>
    <dgm:cxn modelId="{A510D934-BBF7-814A-B26F-C963C8A16F32}" type="presParOf" srcId="{4E923068-715D-FC4C-964C-D9573195972A}" destId="{687950C1-CD2D-A645-A472-8A2E1A8E70EE}" srcOrd="0" destOrd="0" presId="urn:microsoft.com/office/officeart/2005/8/layout/process1"/>
    <dgm:cxn modelId="{599B3989-E1D9-AF4C-8D47-333AC6F80573}" type="presParOf" srcId="{33D2A89D-07E6-BE42-8165-E92BAC914784}" destId="{186AADA6-A895-E140-A536-987ACC9C924A}" srcOrd="2" destOrd="0" presId="urn:microsoft.com/office/officeart/2005/8/layout/process1"/>
    <dgm:cxn modelId="{DA9D2D1B-02D3-6948-9BD5-EE9111475EB9}" type="presParOf" srcId="{33D2A89D-07E6-BE42-8165-E92BAC914784}" destId="{ED5ABC1C-C168-5B4B-8BC2-517C498BF8A6}" srcOrd="3" destOrd="0" presId="urn:microsoft.com/office/officeart/2005/8/layout/process1"/>
    <dgm:cxn modelId="{8E123A47-C57B-084A-B4F5-A9D320EBE3BA}" type="presParOf" srcId="{ED5ABC1C-C168-5B4B-8BC2-517C498BF8A6}" destId="{D06A13F9-604E-AE48-A78B-5B5CD170E9FE}" srcOrd="0" destOrd="0" presId="urn:microsoft.com/office/officeart/2005/8/layout/process1"/>
    <dgm:cxn modelId="{F80BA532-0295-E147-AEE1-B908081711FF}" type="presParOf" srcId="{33D2A89D-07E6-BE42-8165-E92BAC914784}" destId="{FDA2DD8B-C9F9-4B4A-8853-D0B7AF25DC6F}"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6DC50-4412-BB4C-A78C-89646FD958EB}">
      <dsp:nvSpPr>
        <dsp:cNvPr id="0" name=""/>
        <dsp:cNvSpPr/>
      </dsp:nvSpPr>
      <dsp:spPr>
        <a:xfrm rot="5400000">
          <a:off x="1463971" y="963459"/>
          <a:ext cx="1507224" cy="18165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CB61EA-4EAB-9948-8528-074A8E550B37}">
      <dsp:nvSpPr>
        <dsp:cNvPr id="0" name=""/>
        <dsp:cNvSpPr/>
      </dsp:nvSpPr>
      <dsp:spPr>
        <a:xfrm>
          <a:off x="1810596" y="1403"/>
          <a:ext cx="2018433" cy="12110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Health Fears </a:t>
          </a:r>
        </a:p>
      </dsp:txBody>
      <dsp:txXfrm>
        <a:off x="1846067" y="36874"/>
        <a:ext cx="1947491" cy="1140117"/>
      </dsp:txXfrm>
    </dsp:sp>
    <dsp:sp modelId="{4606C05F-4BD4-D944-9D41-0D97F5D1E753}">
      <dsp:nvSpPr>
        <dsp:cNvPr id="0" name=""/>
        <dsp:cNvSpPr/>
      </dsp:nvSpPr>
      <dsp:spPr>
        <a:xfrm rot="5400000">
          <a:off x="1463971" y="2477284"/>
          <a:ext cx="1507224" cy="18165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C6388E-04DB-A84B-AE24-4404B1AE4B6C}">
      <dsp:nvSpPr>
        <dsp:cNvPr id="0" name=""/>
        <dsp:cNvSpPr/>
      </dsp:nvSpPr>
      <dsp:spPr>
        <a:xfrm>
          <a:off x="1810596" y="1515228"/>
          <a:ext cx="2018433" cy="12110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Financial Concerns</a:t>
          </a:r>
        </a:p>
      </dsp:txBody>
      <dsp:txXfrm>
        <a:off x="1846067" y="1550699"/>
        <a:ext cx="1947491" cy="1140117"/>
      </dsp:txXfrm>
    </dsp:sp>
    <dsp:sp modelId="{17DD3C3E-B6B9-8E40-BC70-8E6E90D9E59C}">
      <dsp:nvSpPr>
        <dsp:cNvPr id="0" name=""/>
        <dsp:cNvSpPr/>
      </dsp:nvSpPr>
      <dsp:spPr>
        <a:xfrm rot="5400000">
          <a:off x="1463971" y="3991109"/>
          <a:ext cx="1507224" cy="18165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0E540C-2CF7-2240-A395-30C6F996C3B9}">
      <dsp:nvSpPr>
        <dsp:cNvPr id="0" name=""/>
        <dsp:cNvSpPr/>
      </dsp:nvSpPr>
      <dsp:spPr>
        <a:xfrm>
          <a:off x="1810596" y="3029052"/>
          <a:ext cx="2018433" cy="12110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Unemployment</a:t>
          </a:r>
        </a:p>
      </dsp:txBody>
      <dsp:txXfrm>
        <a:off x="1846067" y="3064523"/>
        <a:ext cx="1947491" cy="1140117"/>
      </dsp:txXfrm>
    </dsp:sp>
    <dsp:sp modelId="{060804B7-46F7-3842-A2C6-469EA6D89AAA}">
      <dsp:nvSpPr>
        <dsp:cNvPr id="0" name=""/>
        <dsp:cNvSpPr/>
      </dsp:nvSpPr>
      <dsp:spPr>
        <a:xfrm>
          <a:off x="2220883" y="4748021"/>
          <a:ext cx="2677915" cy="18165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9D739A-6787-F74A-9519-A4CAFC560C61}">
      <dsp:nvSpPr>
        <dsp:cNvPr id="0" name=""/>
        <dsp:cNvSpPr/>
      </dsp:nvSpPr>
      <dsp:spPr>
        <a:xfrm>
          <a:off x="1810596" y="4542877"/>
          <a:ext cx="2018433" cy="12110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Sleep/appetite</a:t>
          </a:r>
        </a:p>
      </dsp:txBody>
      <dsp:txXfrm>
        <a:off x="1846067" y="4578348"/>
        <a:ext cx="1947491" cy="1140117"/>
      </dsp:txXfrm>
    </dsp:sp>
    <dsp:sp modelId="{2F994A76-9397-524C-863F-9E4D9D3D7459}">
      <dsp:nvSpPr>
        <dsp:cNvPr id="0" name=""/>
        <dsp:cNvSpPr/>
      </dsp:nvSpPr>
      <dsp:spPr>
        <a:xfrm rot="16200000">
          <a:off x="4148487" y="3991109"/>
          <a:ext cx="1507224" cy="18165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0E0F84B-9FF7-B54D-9EB7-144631C23E1C}">
      <dsp:nvSpPr>
        <dsp:cNvPr id="0" name=""/>
        <dsp:cNvSpPr/>
      </dsp:nvSpPr>
      <dsp:spPr>
        <a:xfrm>
          <a:off x="4495112" y="4542877"/>
          <a:ext cx="2018433" cy="12110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Concentration</a:t>
          </a:r>
        </a:p>
      </dsp:txBody>
      <dsp:txXfrm>
        <a:off x="4530583" y="4578348"/>
        <a:ext cx="1947491" cy="1140117"/>
      </dsp:txXfrm>
    </dsp:sp>
    <dsp:sp modelId="{BCBDC0B8-909A-EE4D-87E2-67829377E16D}">
      <dsp:nvSpPr>
        <dsp:cNvPr id="0" name=""/>
        <dsp:cNvSpPr/>
      </dsp:nvSpPr>
      <dsp:spPr>
        <a:xfrm rot="16200000">
          <a:off x="4148487" y="2477284"/>
          <a:ext cx="1507224" cy="18165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BB2EAD-626B-8448-BB30-FF3344B87BF6}">
      <dsp:nvSpPr>
        <dsp:cNvPr id="0" name=""/>
        <dsp:cNvSpPr/>
      </dsp:nvSpPr>
      <dsp:spPr>
        <a:xfrm>
          <a:off x="4495112" y="3029052"/>
          <a:ext cx="2018433" cy="12110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Chronic Health Problems</a:t>
          </a:r>
        </a:p>
      </dsp:txBody>
      <dsp:txXfrm>
        <a:off x="4530583" y="3064523"/>
        <a:ext cx="1947491" cy="1140117"/>
      </dsp:txXfrm>
    </dsp:sp>
    <dsp:sp modelId="{858EBCDE-B672-3943-ABC2-2BBF09CE95F3}">
      <dsp:nvSpPr>
        <dsp:cNvPr id="0" name=""/>
        <dsp:cNvSpPr/>
      </dsp:nvSpPr>
      <dsp:spPr>
        <a:xfrm rot="16200000">
          <a:off x="4148487" y="963459"/>
          <a:ext cx="1507224" cy="18165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255785-EA9A-224F-A07E-A4DBD02BD6F2}">
      <dsp:nvSpPr>
        <dsp:cNvPr id="0" name=""/>
        <dsp:cNvSpPr/>
      </dsp:nvSpPr>
      <dsp:spPr>
        <a:xfrm>
          <a:off x="4495112" y="1515228"/>
          <a:ext cx="2018433" cy="12110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Mental Health Concerns</a:t>
          </a:r>
        </a:p>
      </dsp:txBody>
      <dsp:txXfrm>
        <a:off x="4530583" y="1550699"/>
        <a:ext cx="1947491" cy="1140117"/>
      </dsp:txXfrm>
    </dsp:sp>
    <dsp:sp modelId="{5D528963-91C6-A941-9424-6987C639466F}">
      <dsp:nvSpPr>
        <dsp:cNvPr id="0" name=""/>
        <dsp:cNvSpPr/>
      </dsp:nvSpPr>
      <dsp:spPr>
        <a:xfrm>
          <a:off x="4905400" y="206546"/>
          <a:ext cx="2677915" cy="18165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DD6128-C6E7-1C43-AA23-557732AFE979}">
      <dsp:nvSpPr>
        <dsp:cNvPr id="0" name=""/>
        <dsp:cNvSpPr/>
      </dsp:nvSpPr>
      <dsp:spPr>
        <a:xfrm>
          <a:off x="4495112" y="1403"/>
          <a:ext cx="2018433" cy="12110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Increase Substance Use</a:t>
          </a:r>
        </a:p>
      </dsp:txBody>
      <dsp:txXfrm>
        <a:off x="4530583" y="36874"/>
        <a:ext cx="1947491" cy="1140117"/>
      </dsp:txXfrm>
    </dsp:sp>
    <dsp:sp modelId="{3AD6FA7D-DD23-7F4A-964B-CB3CD36803CD}">
      <dsp:nvSpPr>
        <dsp:cNvPr id="0" name=""/>
        <dsp:cNvSpPr/>
      </dsp:nvSpPr>
      <dsp:spPr>
        <a:xfrm rot="5400000">
          <a:off x="6833003" y="963459"/>
          <a:ext cx="1507224" cy="18165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84073D-243A-C949-8307-F6715F39644A}">
      <dsp:nvSpPr>
        <dsp:cNvPr id="0" name=""/>
        <dsp:cNvSpPr/>
      </dsp:nvSpPr>
      <dsp:spPr>
        <a:xfrm>
          <a:off x="7179629" y="1403"/>
          <a:ext cx="2018433" cy="12110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Regression in kids</a:t>
          </a:r>
        </a:p>
      </dsp:txBody>
      <dsp:txXfrm>
        <a:off x="7215100" y="36874"/>
        <a:ext cx="1947491" cy="1140117"/>
      </dsp:txXfrm>
    </dsp:sp>
    <dsp:sp modelId="{2A1531B0-D5A2-3E49-A685-BFCC2A0F1E26}">
      <dsp:nvSpPr>
        <dsp:cNvPr id="0" name=""/>
        <dsp:cNvSpPr/>
      </dsp:nvSpPr>
      <dsp:spPr>
        <a:xfrm rot="5400000">
          <a:off x="6833003" y="2477284"/>
          <a:ext cx="1507224" cy="18165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C23649-D799-3847-9318-94950E34016D}">
      <dsp:nvSpPr>
        <dsp:cNvPr id="0" name=""/>
        <dsp:cNvSpPr/>
      </dsp:nvSpPr>
      <dsp:spPr>
        <a:xfrm>
          <a:off x="7179629" y="1515228"/>
          <a:ext cx="2018433" cy="12110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Teenage Concerns</a:t>
          </a:r>
        </a:p>
      </dsp:txBody>
      <dsp:txXfrm>
        <a:off x="7215100" y="1550699"/>
        <a:ext cx="1947491" cy="1140117"/>
      </dsp:txXfrm>
    </dsp:sp>
    <dsp:sp modelId="{FF7A4630-896E-1745-A887-79214AB0BC67}">
      <dsp:nvSpPr>
        <dsp:cNvPr id="0" name=""/>
        <dsp:cNvSpPr/>
      </dsp:nvSpPr>
      <dsp:spPr>
        <a:xfrm rot="5400000">
          <a:off x="6833003" y="3991109"/>
          <a:ext cx="1507224" cy="18165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F4066F-9BCF-AD4B-BBD8-DB63EE4F46A8}">
      <dsp:nvSpPr>
        <dsp:cNvPr id="0" name=""/>
        <dsp:cNvSpPr/>
      </dsp:nvSpPr>
      <dsp:spPr>
        <a:xfrm>
          <a:off x="7179629" y="3029052"/>
          <a:ext cx="2018433" cy="12110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Adult Models</a:t>
          </a:r>
        </a:p>
      </dsp:txBody>
      <dsp:txXfrm>
        <a:off x="7215100" y="3064523"/>
        <a:ext cx="1947491" cy="1140117"/>
      </dsp:txXfrm>
    </dsp:sp>
    <dsp:sp modelId="{5F92DC3B-EC11-C242-91CD-0449C0CADEA3}">
      <dsp:nvSpPr>
        <dsp:cNvPr id="0" name=""/>
        <dsp:cNvSpPr/>
      </dsp:nvSpPr>
      <dsp:spPr>
        <a:xfrm>
          <a:off x="7179629" y="4542877"/>
          <a:ext cx="2018433" cy="12110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Loss of Supports</a:t>
          </a:r>
        </a:p>
      </dsp:txBody>
      <dsp:txXfrm>
        <a:off x="7215100" y="4578348"/>
        <a:ext cx="1947491" cy="11401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A6C21-CABA-2B4B-AE30-BF2D5BA7630D}">
      <dsp:nvSpPr>
        <dsp:cNvPr id="0" name=""/>
        <dsp:cNvSpPr/>
      </dsp:nvSpPr>
      <dsp:spPr>
        <a:xfrm>
          <a:off x="3080" y="936437"/>
          <a:ext cx="3091011" cy="3091011"/>
        </a:xfrm>
        <a:prstGeom prst="ellipse">
          <a:avLst/>
        </a:prstGeom>
        <a:solidFill>
          <a:srgbClr val="CC49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0109" tIns="31750" rIns="170109" bIns="317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bg1"/>
              </a:solidFill>
            </a:rPr>
            <a:t>Anxiety</a:t>
          </a:r>
          <a:r>
            <a:rPr lang="en-US" sz="2500" kern="1200" dirty="0">
              <a:solidFill>
                <a:schemeClr val="bg1"/>
              </a:solidFill>
            </a:rPr>
            <a:t>  Existing or Newly Experienced</a:t>
          </a:r>
        </a:p>
      </dsp:txBody>
      <dsp:txXfrm>
        <a:off x="455748" y="1389105"/>
        <a:ext cx="2185675" cy="2185675"/>
      </dsp:txXfrm>
    </dsp:sp>
    <dsp:sp modelId="{C8C18E75-2B17-3C48-9CED-90CEB04E11B0}">
      <dsp:nvSpPr>
        <dsp:cNvPr id="0" name=""/>
        <dsp:cNvSpPr/>
      </dsp:nvSpPr>
      <dsp:spPr>
        <a:xfrm>
          <a:off x="2475889" y="936437"/>
          <a:ext cx="3091011" cy="3091011"/>
        </a:xfrm>
        <a:prstGeom prst="ellipse">
          <a:avLst/>
        </a:prstGeom>
        <a:solidFill>
          <a:srgbClr val="CC49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0109" tIns="31750" rIns="170109" bIns="317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bg1"/>
              </a:solidFill>
            </a:rPr>
            <a:t>Depression</a:t>
          </a:r>
          <a:r>
            <a:rPr lang="en-US" sz="2500" kern="1200" dirty="0">
              <a:solidFill>
                <a:schemeClr val="bg1"/>
              </a:solidFill>
            </a:rPr>
            <a:t>  Existing or Newly Experienced</a:t>
          </a:r>
        </a:p>
      </dsp:txBody>
      <dsp:txXfrm>
        <a:off x="2928557" y="1389105"/>
        <a:ext cx="2185675" cy="2185675"/>
      </dsp:txXfrm>
    </dsp:sp>
    <dsp:sp modelId="{4E29ABB3-7B10-9B45-8DC1-C98BF68B970E}">
      <dsp:nvSpPr>
        <dsp:cNvPr id="0" name=""/>
        <dsp:cNvSpPr/>
      </dsp:nvSpPr>
      <dsp:spPr>
        <a:xfrm>
          <a:off x="4948698" y="936437"/>
          <a:ext cx="3091011" cy="3091011"/>
        </a:xfrm>
        <a:prstGeom prst="ellipse">
          <a:avLst/>
        </a:prstGeom>
        <a:solidFill>
          <a:srgbClr val="CC49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0109" tIns="31750" rIns="170109" bIns="31750" numCol="1" spcCol="1270" anchor="ctr" anchorCtr="0">
          <a:noAutofit/>
        </a:bodyPr>
        <a:lstStyle/>
        <a:p>
          <a:pPr marL="0" lvl="0" indent="0" algn="ctr" defTabSz="1111250">
            <a:lnSpc>
              <a:spcPct val="90000"/>
            </a:lnSpc>
            <a:spcBef>
              <a:spcPct val="0"/>
            </a:spcBef>
            <a:spcAft>
              <a:spcPts val="0"/>
            </a:spcAft>
            <a:buNone/>
          </a:pPr>
          <a:r>
            <a:rPr lang="en-US" sz="2500" b="1" kern="1200" dirty="0">
              <a:solidFill>
                <a:schemeClr val="bg1"/>
              </a:solidFill>
            </a:rPr>
            <a:t>Substance Use</a:t>
          </a:r>
        </a:p>
        <a:p>
          <a:pPr marL="0" lvl="0" indent="0" algn="ctr" defTabSz="1111250">
            <a:lnSpc>
              <a:spcPct val="90000"/>
            </a:lnSpc>
            <a:spcBef>
              <a:spcPct val="0"/>
            </a:spcBef>
            <a:spcAft>
              <a:spcPts val="0"/>
            </a:spcAft>
            <a:buNone/>
          </a:pPr>
          <a:r>
            <a:rPr lang="en-US" sz="2500" kern="1200" dirty="0">
              <a:solidFill>
                <a:schemeClr val="bg1"/>
              </a:solidFill>
            </a:rPr>
            <a:t>Relapse, Increased, Newly Experienced</a:t>
          </a:r>
        </a:p>
      </dsp:txBody>
      <dsp:txXfrm>
        <a:off x="5401366" y="1389105"/>
        <a:ext cx="2185675" cy="2185675"/>
      </dsp:txXfrm>
    </dsp:sp>
    <dsp:sp modelId="{AE7A7124-ADD3-AB49-B31B-FD06CD683B11}">
      <dsp:nvSpPr>
        <dsp:cNvPr id="0" name=""/>
        <dsp:cNvSpPr/>
      </dsp:nvSpPr>
      <dsp:spPr>
        <a:xfrm>
          <a:off x="7421507" y="936437"/>
          <a:ext cx="3091011" cy="3091011"/>
        </a:xfrm>
        <a:prstGeom prst="ellipse">
          <a:avLst/>
        </a:prstGeom>
        <a:solidFill>
          <a:srgbClr val="CC49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0109" tIns="31750" rIns="170109" bIns="31750" numCol="1" spcCol="1270" anchor="ctr" anchorCtr="0">
          <a:noAutofit/>
        </a:bodyPr>
        <a:lstStyle/>
        <a:p>
          <a:pPr marL="0" lvl="0" indent="0" algn="ctr" defTabSz="1111250">
            <a:lnSpc>
              <a:spcPct val="90000"/>
            </a:lnSpc>
            <a:spcBef>
              <a:spcPct val="0"/>
            </a:spcBef>
            <a:spcAft>
              <a:spcPts val="0"/>
            </a:spcAft>
            <a:buNone/>
          </a:pPr>
          <a:r>
            <a:rPr lang="en-US" sz="2500" b="1" kern="1200" dirty="0">
              <a:solidFill>
                <a:schemeClr val="bg1"/>
              </a:solidFill>
            </a:rPr>
            <a:t>Grief</a:t>
          </a:r>
        </a:p>
        <a:p>
          <a:pPr marL="0" lvl="0" indent="0" algn="ctr" defTabSz="1111250">
            <a:lnSpc>
              <a:spcPct val="90000"/>
            </a:lnSpc>
            <a:spcBef>
              <a:spcPct val="0"/>
            </a:spcBef>
            <a:spcAft>
              <a:spcPts val="0"/>
            </a:spcAft>
            <a:buNone/>
          </a:pPr>
          <a:r>
            <a:rPr lang="en-US" sz="2500" kern="1200" dirty="0">
              <a:solidFill>
                <a:schemeClr val="bg1"/>
              </a:solidFill>
            </a:rPr>
            <a:t>Grief and Loss</a:t>
          </a:r>
        </a:p>
        <a:p>
          <a:pPr marL="0" lvl="0" indent="0" algn="ctr" defTabSz="1111250">
            <a:lnSpc>
              <a:spcPct val="90000"/>
            </a:lnSpc>
            <a:spcBef>
              <a:spcPct val="0"/>
            </a:spcBef>
            <a:spcAft>
              <a:spcPts val="0"/>
            </a:spcAft>
            <a:buNone/>
          </a:pPr>
          <a:r>
            <a:rPr lang="en-US" sz="2500" kern="1200" dirty="0">
              <a:solidFill>
                <a:schemeClr val="bg1"/>
              </a:solidFill>
            </a:rPr>
            <a:t>Anticipatory Grief</a:t>
          </a:r>
          <a:endParaRPr lang="en-US" sz="2500" b="1" kern="1200" dirty="0">
            <a:solidFill>
              <a:schemeClr val="bg1"/>
            </a:solidFill>
          </a:endParaRPr>
        </a:p>
      </dsp:txBody>
      <dsp:txXfrm>
        <a:off x="7874175" y="1389105"/>
        <a:ext cx="2185675" cy="2185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87D7D-8A43-AB44-A1FC-11E7EB0F424C}">
      <dsp:nvSpPr>
        <dsp:cNvPr id="0" name=""/>
        <dsp:cNvSpPr/>
      </dsp:nvSpPr>
      <dsp:spPr>
        <a:xfrm>
          <a:off x="317409" y="0"/>
          <a:ext cx="3441109" cy="1559859"/>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Arial" panose="020B0604020202020204" pitchFamily="34" charset="0"/>
              <a:cs typeface="Arial" panose="020B0604020202020204" pitchFamily="34" charset="0"/>
            </a:rPr>
            <a:t>Place one hand on your heart and one hand on your belly</a:t>
          </a:r>
        </a:p>
      </dsp:txBody>
      <dsp:txXfrm>
        <a:off x="363096" y="45687"/>
        <a:ext cx="3349735" cy="1468485"/>
      </dsp:txXfrm>
    </dsp:sp>
    <dsp:sp modelId="{4E923068-715D-FC4C-964C-D9573195972A}">
      <dsp:nvSpPr>
        <dsp:cNvPr id="0" name=""/>
        <dsp:cNvSpPr/>
      </dsp:nvSpPr>
      <dsp:spPr>
        <a:xfrm>
          <a:off x="3976866" y="403692"/>
          <a:ext cx="462897" cy="7524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976866" y="554187"/>
        <a:ext cx="324028" cy="451483"/>
      </dsp:txXfrm>
    </dsp:sp>
    <dsp:sp modelId="{186AADA6-A895-E140-A536-987ACC9C924A}">
      <dsp:nvSpPr>
        <dsp:cNvPr id="0" name=""/>
        <dsp:cNvSpPr/>
      </dsp:nvSpPr>
      <dsp:spPr>
        <a:xfrm>
          <a:off x="4631910" y="266"/>
          <a:ext cx="2074611" cy="1559325"/>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Arial" panose="020B0604020202020204" pitchFamily="34" charset="0"/>
              <a:cs typeface="Arial" panose="020B0604020202020204" pitchFamily="34" charset="0"/>
            </a:rPr>
            <a:t>Take a normal breath in for 4 seconds</a:t>
          </a:r>
        </a:p>
      </dsp:txBody>
      <dsp:txXfrm>
        <a:off x="4677581" y="45937"/>
        <a:ext cx="1983269" cy="1467983"/>
      </dsp:txXfrm>
    </dsp:sp>
    <dsp:sp modelId="{ED5ABC1C-C168-5B4B-8BC2-517C498BF8A6}">
      <dsp:nvSpPr>
        <dsp:cNvPr id="0" name=""/>
        <dsp:cNvSpPr/>
      </dsp:nvSpPr>
      <dsp:spPr>
        <a:xfrm rot="247">
          <a:off x="6978704" y="403804"/>
          <a:ext cx="335065" cy="7524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6978704" y="554295"/>
        <a:ext cx="234546" cy="451483"/>
      </dsp:txXfrm>
    </dsp:sp>
    <dsp:sp modelId="{FDA2DD8B-C9F9-4B4A-8853-D0B7AF25DC6F}">
      <dsp:nvSpPr>
        <dsp:cNvPr id="0" name=""/>
        <dsp:cNvSpPr/>
      </dsp:nvSpPr>
      <dsp:spPr>
        <a:xfrm>
          <a:off x="7709487" y="527"/>
          <a:ext cx="3164151" cy="1559325"/>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Arial" panose="020B0604020202020204" pitchFamily="34" charset="0"/>
              <a:cs typeface="Arial" panose="020B0604020202020204" pitchFamily="34" charset="0"/>
            </a:rPr>
            <a:t>Take a long exhale out for 5 seconds</a:t>
          </a:r>
        </a:p>
      </dsp:txBody>
      <dsp:txXfrm>
        <a:off x="7755158" y="46198"/>
        <a:ext cx="3072809" cy="1467983"/>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45F66E-C9F1-5746-9FDD-15073929D2FF}" type="datetimeFigureOut">
              <a:rPr lang="en-US" smtClean="0"/>
              <a:t>6/26/20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6E61AA-6E6A-5C4F-AE78-0813357DF080}" type="slidenum">
              <a:rPr lang="en-US" smtClean="0"/>
              <a:t>‹#›</a:t>
            </a:fld>
            <a:endParaRPr lang="en-US"/>
          </a:p>
        </p:txBody>
      </p:sp>
    </p:spTree>
    <p:extLst>
      <p:ext uri="{BB962C8B-B14F-4D97-AF65-F5344CB8AC3E}">
        <p14:creationId xmlns:p14="http://schemas.microsoft.com/office/powerpoint/2010/main" val="3882336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verywellmind.com/stress-management-4157211"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a:t>
            </a:fld>
            <a:endParaRPr lang="en-US" dirty="0"/>
          </a:p>
        </p:txBody>
      </p:sp>
    </p:spTree>
    <p:extLst>
      <p:ext uri="{BB962C8B-B14F-4D97-AF65-F5344CB8AC3E}">
        <p14:creationId xmlns:p14="http://schemas.microsoft.com/office/powerpoint/2010/main" val="1886669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slide I will also identify how these statements can be indicative of a mental health issue as well.</a:t>
            </a:r>
          </a:p>
        </p:txBody>
      </p:sp>
      <p:sp>
        <p:nvSpPr>
          <p:cNvPr id="4" name="Slide Number Placeholder 3"/>
          <p:cNvSpPr>
            <a:spLocks noGrp="1"/>
          </p:cNvSpPr>
          <p:nvPr>
            <p:ph type="sldNum" sz="quarter" idx="5"/>
          </p:nvPr>
        </p:nvSpPr>
        <p:spPr/>
        <p:txBody>
          <a:bodyPr/>
          <a:lstStyle/>
          <a:p>
            <a:fld id="{C76E61AA-6E6A-5C4F-AE78-0813357DF080}" type="slidenum">
              <a:rPr lang="en-US" smtClean="0"/>
              <a:t>20</a:t>
            </a:fld>
            <a:endParaRPr lang="en-US"/>
          </a:p>
        </p:txBody>
      </p:sp>
    </p:spTree>
    <p:extLst>
      <p:ext uri="{BB962C8B-B14F-4D97-AF65-F5344CB8AC3E}">
        <p14:creationId xmlns:p14="http://schemas.microsoft.com/office/powerpoint/2010/main" val="231034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slide to begin talking about taking care of yourself.</a:t>
            </a:r>
          </a:p>
        </p:txBody>
      </p:sp>
      <p:sp>
        <p:nvSpPr>
          <p:cNvPr id="4" name="Slide Number Placeholder 3"/>
          <p:cNvSpPr>
            <a:spLocks noGrp="1"/>
          </p:cNvSpPr>
          <p:nvPr>
            <p:ph type="sldNum" sz="quarter" idx="5"/>
          </p:nvPr>
        </p:nvSpPr>
        <p:spPr/>
        <p:txBody>
          <a:bodyPr/>
          <a:lstStyle/>
          <a:p>
            <a:fld id="{C76E61AA-6E6A-5C4F-AE78-0813357DF080}" type="slidenum">
              <a:rPr lang="en-US" smtClean="0"/>
              <a:t>22</a:t>
            </a:fld>
            <a:endParaRPr lang="en-US"/>
          </a:p>
        </p:txBody>
      </p:sp>
    </p:spTree>
    <p:extLst>
      <p:ext uri="{BB962C8B-B14F-4D97-AF65-F5344CB8AC3E}">
        <p14:creationId xmlns:p14="http://schemas.microsoft.com/office/powerpoint/2010/main" val="3586420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are you feeling in each of the dimensions of wellness? What are you doing to support your wellness right now? Which areas need more attention? </a:t>
            </a:r>
          </a:p>
        </p:txBody>
      </p:sp>
      <p:sp>
        <p:nvSpPr>
          <p:cNvPr id="4" name="Slide Number Placeholder 3"/>
          <p:cNvSpPr>
            <a:spLocks noGrp="1"/>
          </p:cNvSpPr>
          <p:nvPr>
            <p:ph type="sldNum" sz="quarter" idx="5"/>
          </p:nvPr>
        </p:nvSpPr>
        <p:spPr/>
        <p:txBody>
          <a:bodyPr/>
          <a:lstStyle/>
          <a:p>
            <a:fld id="{C76E61AA-6E6A-5C4F-AE78-0813357DF080}" type="slidenum">
              <a:rPr lang="en-US" smtClean="0"/>
              <a:t>23</a:t>
            </a:fld>
            <a:endParaRPr lang="en-US"/>
          </a:p>
        </p:txBody>
      </p:sp>
    </p:spTree>
    <p:extLst>
      <p:ext uri="{BB962C8B-B14F-4D97-AF65-F5344CB8AC3E}">
        <p14:creationId xmlns:p14="http://schemas.microsoft.com/office/powerpoint/2010/main" val="153176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creating a self-care plan. There are many out there. One has been created by SAMSHA and helps you explore each of the 8 dimensions of wellness and provides ideas regarding strategies to include in your plan. It breaks down each dimension (for example physical is broken down into nutrition, physical activity, sleep, alcohol, tobacco, other drugs, medication safety, and </a:t>
            </a:r>
            <a:r>
              <a:rPr lang="en-US"/>
              <a:t>preventative medicine).  </a:t>
            </a:r>
            <a:r>
              <a:rPr lang="en-US" dirty="0"/>
              <a:t>and provides things to consider in each dimension as well as providing related resources. Then it prompts you to identify what you will do to improve in that area and what you need to do those things. </a:t>
            </a:r>
          </a:p>
          <a:p>
            <a:endParaRPr lang="en-US" dirty="0"/>
          </a:p>
          <a:p>
            <a:endParaRPr lang="en-US" dirty="0"/>
          </a:p>
          <a:p>
            <a:endParaRPr lang="en-US" dirty="0"/>
          </a:p>
          <a:p>
            <a:r>
              <a:rPr lang="en-US" dirty="0"/>
              <a:t>But you can also create your own more creative plans. </a:t>
            </a:r>
          </a:p>
          <a:p>
            <a:endParaRPr lang="en-US" dirty="0"/>
          </a:p>
          <a:p>
            <a:endParaRPr lang="en-US" dirty="0"/>
          </a:p>
        </p:txBody>
      </p:sp>
      <p:sp>
        <p:nvSpPr>
          <p:cNvPr id="4" name="Slide Number Placeholder 3"/>
          <p:cNvSpPr>
            <a:spLocks noGrp="1"/>
          </p:cNvSpPr>
          <p:nvPr>
            <p:ph type="sldNum" sz="quarter" idx="5"/>
          </p:nvPr>
        </p:nvSpPr>
        <p:spPr/>
        <p:txBody>
          <a:bodyPr/>
          <a:lstStyle/>
          <a:p>
            <a:fld id="{C76E61AA-6E6A-5C4F-AE78-0813357DF080}" type="slidenum">
              <a:rPr lang="en-US" smtClean="0"/>
              <a:t>24</a:t>
            </a:fld>
            <a:endParaRPr lang="en-US"/>
          </a:p>
        </p:txBody>
      </p:sp>
    </p:spTree>
    <p:extLst>
      <p:ext uri="{BB962C8B-B14F-4D97-AF65-F5344CB8AC3E}">
        <p14:creationId xmlns:p14="http://schemas.microsoft.com/office/powerpoint/2010/main" val="3700036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a schedule </a:t>
            </a:r>
          </a:p>
          <a:p>
            <a:pPr lvl="1"/>
            <a:r>
              <a:rPr lang="en-US" dirty="0"/>
              <a:t>balance time for self, others, work, family</a:t>
            </a:r>
          </a:p>
          <a:p>
            <a:endParaRPr lang="en-US" dirty="0"/>
          </a:p>
          <a:p>
            <a:r>
              <a:rPr lang="en-US" sz="1200" b="0" i="0" kern="1200" dirty="0">
                <a:solidFill>
                  <a:schemeClr val="tx1"/>
                </a:solidFill>
                <a:effectLst/>
                <a:latin typeface="+mn-lt"/>
                <a:ea typeface="+mn-ea"/>
                <a:cs typeface="+mn-cs"/>
              </a:rPr>
              <a:t>This lack of structure and routine can actually exacerbate your feelings of distress and make you pay more attention to the source of your problems.</a:t>
            </a:r>
          </a:p>
          <a:p>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Research has consistently shown that routines can play an important role in mental health.</a:t>
            </a:r>
            <a:r>
              <a:rPr lang="en-US" sz="1200" b="0" i="0" u="none" strike="noStrike"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One study, for example, found that routines could help people better manage stress and anxiety.</a:t>
            </a:r>
            <a:r>
              <a:rPr lang="en-US" sz="1200" b="0" i="0" u="none" strike="noStrike" kern="1200" baseline="30000" dirty="0">
                <a:solidFill>
                  <a:schemeClr val="tx1"/>
                </a:solidFill>
                <a:effectLst/>
                <a:latin typeface="+mn-lt"/>
                <a:ea typeface="+mn-ea"/>
                <a:cs typeface="+mn-cs"/>
              </a:rPr>
              <a:t>2</a:t>
            </a:r>
          </a:p>
          <a:p>
            <a:pPr fontAlgn="base"/>
            <a:r>
              <a:rPr lang="en-US" sz="1200" b="0" i="0" kern="1200" dirty="0">
                <a:solidFill>
                  <a:schemeClr val="tx1"/>
                </a:solidFill>
                <a:effectLst/>
                <a:latin typeface="+mn-lt"/>
                <a:ea typeface="+mn-ea"/>
                <a:cs typeface="+mn-cs"/>
              </a:rPr>
              <a:t>﻿ </a:t>
            </a:r>
          </a:p>
          <a:p>
            <a:pPr fontAlgn="base"/>
            <a:r>
              <a:rPr lang="en-US" sz="1200" b="0" i="0" kern="1200" dirty="0">
                <a:solidFill>
                  <a:schemeClr val="tx1"/>
                </a:solidFill>
                <a:effectLst/>
                <a:latin typeface="+mn-lt"/>
                <a:ea typeface="+mn-ea"/>
                <a:cs typeface="+mn-cs"/>
              </a:rPr>
              <a:t>Having a regular routine can help you:</a:t>
            </a:r>
          </a:p>
          <a:p>
            <a:pPr fontAlgn="base"/>
            <a:r>
              <a:rPr lang="en-US" sz="1200" b="0" i="0" kern="1200" dirty="0">
                <a:solidFill>
                  <a:schemeClr val="tx1"/>
                </a:solidFill>
                <a:effectLst/>
                <a:latin typeface="+mn-lt"/>
                <a:ea typeface="+mn-ea"/>
                <a:cs typeface="+mn-cs"/>
              </a:rPr>
              <a:t>Lower </a:t>
            </a:r>
            <a:r>
              <a:rPr lang="en-US" sz="1200" b="0" i="0" u="sng" kern="1200" dirty="0">
                <a:solidFill>
                  <a:schemeClr val="tx1"/>
                </a:solidFill>
                <a:effectLst/>
                <a:latin typeface="+mn-lt"/>
                <a:ea typeface="+mn-ea"/>
                <a:cs typeface="+mn-cs"/>
                <a:hlinkClick r:id="rId3"/>
              </a:rPr>
              <a:t>stress</a:t>
            </a:r>
            <a:r>
              <a:rPr lang="en-US" sz="1200" b="0" i="0" kern="1200" dirty="0">
                <a:solidFill>
                  <a:schemeClr val="tx1"/>
                </a:solidFill>
                <a:effectLst/>
                <a:latin typeface="+mn-lt"/>
                <a:ea typeface="+mn-ea"/>
                <a:cs typeface="+mn-cs"/>
              </a:rPr>
              <a:t> levels</a:t>
            </a:r>
          </a:p>
          <a:p>
            <a:pPr fontAlgn="base"/>
            <a:r>
              <a:rPr lang="en-US" sz="1200" b="0" i="0" kern="1200" dirty="0">
                <a:solidFill>
                  <a:schemeClr val="tx1"/>
                </a:solidFill>
                <a:effectLst/>
                <a:latin typeface="+mn-lt"/>
                <a:ea typeface="+mn-ea"/>
                <a:cs typeface="+mn-cs"/>
              </a:rPr>
              <a:t>Form good daily habits</a:t>
            </a:r>
          </a:p>
          <a:p>
            <a:pPr fontAlgn="base"/>
            <a:r>
              <a:rPr lang="en-US" sz="1200" b="0" i="0" kern="1200" dirty="0">
                <a:solidFill>
                  <a:schemeClr val="tx1"/>
                </a:solidFill>
                <a:effectLst/>
                <a:latin typeface="+mn-lt"/>
                <a:ea typeface="+mn-ea"/>
                <a:cs typeface="+mn-cs"/>
              </a:rPr>
              <a:t>Take better care of your health</a:t>
            </a:r>
          </a:p>
          <a:p>
            <a:pPr fontAlgn="base"/>
            <a:r>
              <a:rPr lang="en-US" sz="1200" b="0" i="0" kern="1200" dirty="0">
                <a:solidFill>
                  <a:schemeClr val="tx1"/>
                </a:solidFill>
                <a:effectLst/>
                <a:latin typeface="+mn-lt"/>
                <a:ea typeface="+mn-ea"/>
                <a:cs typeface="+mn-cs"/>
              </a:rPr>
              <a:t>Help you feel more productive</a:t>
            </a:r>
          </a:p>
          <a:p>
            <a:pPr fontAlgn="base"/>
            <a:r>
              <a:rPr lang="en-US" sz="1200" b="0" i="0" kern="1200" dirty="0">
                <a:solidFill>
                  <a:schemeClr val="tx1"/>
                </a:solidFill>
                <a:effectLst/>
                <a:latin typeface="+mn-lt"/>
                <a:ea typeface="+mn-ea"/>
                <a:cs typeface="+mn-cs"/>
              </a:rPr>
              <a:t>Help you feel more focused</a:t>
            </a:r>
          </a:p>
          <a:p>
            <a:endParaRPr lang="en-US" dirty="0"/>
          </a:p>
          <a:p>
            <a:r>
              <a:rPr lang="en-US" dirty="0"/>
              <a:t>Focus on things you can control (when you wake up and go to sleep)</a:t>
            </a:r>
          </a:p>
          <a:p>
            <a:endParaRPr lang="en-US" dirty="0"/>
          </a:p>
          <a:p>
            <a:r>
              <a:rPr lang="en-US" dirty="0"/>
              <a:t>Can look like a full schedule or just a to do list. </a:t>
            </a:r>
          </a:p>
        </p:txBody>
      </p:sp>
      <p:sp>
        <p:nvSpPr>
          <p:cNvPr id="4" name="Slide Number Placeholder 3"/>
          <p:cNvSpPr>
            <a:spLocks noGrp="1"/>
          </p:cNvSpPr>
          <p:nvPr>
            <p:ph type="sldNum" sz="quarter" idx="5"/>
          </p:nvPr>
        </p:nvSpPr>
        <p:spPr/>
        <p:txBody>
          <a:bodyPr/>
          <a:lstStyle/>
          <a:p>
            <a:fld id="{C76E61AA-6E6A-5C4F-AE78-0813357DF080}" type="slidenum">
              <a:rPr lang="en-US" smtClean="0"/>
              <a:t>25</a:t>
            </a:fld>
            <a:endParaRPr lang="en-US"/>
          </a:p>
        </p:txBody>
      </p:sp>
    </p:spTree>
    <p:extLst>
      <p:ext uri="{BB962C8B-B14F-4D97-AF65-F5344CB8AC3E}">
        <p14:creationId xmlns:p14="http://schemas.microsoft.com/office/powerpoint/2010/main" val="2434027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role of social connection is well documented in mental health and recovery research. In fact it is included as one of the 8 Dimensions of Wellness, a holistic model of recovery endorsed by the Substance Abuse and Mental Health Service Administration. </a:t>
            </a:r>
            <a:r>
              <a:rPr lang="en-US" dirty="0"/>
              <a:t>In the context of trauma/PTSD,</a:t>
            </a:r>
            <a:r>
              <a:rPr lang="en-US" baseline="0" dirty="0"/>
              <a:t> </a:t>
            </a:r>
            <a:r>
              <a:rPr lang="en-US" dirty="0"/>
              <a:t>most of us might not immediately consider the importance of social support. Both research and clinical narratives show that it</a:t>
            </a:r>
            <a:r>
              <a:rPr lang="en-US" baseline="0" dirty="0"/>
              <a:t> really </a:t>
            </a:r>
            <a:r>
              <a:rPr lang="en-US" dirty="0"/>
              <a:t>is crucial for people who have survived traum</a:t>
            </a:r>
            <a:r>
              <a:rPr lang="en-US" baseline="0" dirty="0"/>
              <a:t>a and it also serves as a protective factor for PTSD. Given the importance of social support and the role it plays in our wellness, a</a:t>
            </a:r>
            <a:r>
              <a:rPr lang="en-US" dirty="0"/>
              <a:t>n important question arises: how do we maintain social engagement while social distancing? How to we engage</a:t>
            </a:r>
            <a:r>
              <a:rPr lang="en-US" baseline="0" dirty="0"/>
              <a:t> with our community when we can’t be physically in our community?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a:t>
            </a:r>
            <a:r>
              <a:rPr lang="en-US" baseline="0" dirty="0"/>
              <a:t> many of this this is going to look pretty different. We can’t go out for coffee with a colleague, attend an AA </a:t>
            </a:r>
            <a:r>
              <a:rPr lang="en-US" baseline="0" dirty="0" err="1"/>
              <a:t>mtg</a:t>
            </a:r>
            <a:r>
              <a:rPr lang="en-US" baseline="0" dirty="0"/>
              <a:t>, spend the whole day in a  Broadway theater seeing Harry Potter and the Cursed Child, or if you’re like my husband go to the gym. So how do we prevent isolation, loneliness, and a whole host of other unhealthy coping strategies while we’re under stay at home orders? I would love to hear what you’re doing, enter it in the chat box.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There are 2 resources included at the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might also look like making masks, donating food to responders and hospital workers, picking up or ordering groceries for a neighbor, buying school supplies for local families, it could be attending a virtual church service, or taking a yoga class via Zoom. Doing virtual support group meetings, join a virtual </a:t>
            </a:r>
            <a:r>
              <a:rPr lang="en-US" baseline="0" dirty="0" err="1"/>
              <a:t>bookclub</a:t>
            </a:r>
            <a:r>
              <a:rPr lang="en-US" baseline="0" dirty="0"/>
              <a:t>, send cards or flowers, </a:t>
            </a:r>
            <a:r>
              <a:rPr lang="en-US" baseline="0" dirty="0" err="1"/>
              <a:t>NetFlix</a:t>
            </a:r>
            <a:r>
              <a:rPr lang="en-US" baseline="0" dirty="0"/>
              <a:t> Party, Disney Sing a-longs, Broadway musicals, visit a museum or aquarium, doodle with artists…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And for some of us who may feel too exhausted at the end of the day to pick up the phone, schedule it in. Make a commitment. </a:t>
            </a:r>
          </a:p>
        </p:txBody>
      </p:sp>
      <p:sp>
        <p:nvSpPr>
          <p:cNvPr id="4" name="Slide Number Placeholder 3"/>
          <p:cNvSpPr>
            <a:spLocks noGrp="1"/>
          </p:cNvSpPr>
          <p:nvPr>
            <p:ph type="sldNum" sz="quarter" idx="5"/>
          </p:nvPr>
        </p:nvSpPr>
        <p:spPr/>
        <p:txBody>
          <a:bodyPr/>
          <a:lstStyle/>
          <a:p>
            <a:fld id="{75407F5E-1248-0D41-AA81-B50EA45314DF}" type="slidenum">
              <a:rPr lang="en-US" smtClean="0"/>
              <a:t>26</a:t>
            </a:fld>
            <a:endParaRPr lang="en-US" dirty="0"/>
          </a:p>
        </p:txBody>
      </p:sp>
    </p:spTree>
    <p:extLst>
      <p:ext uri="{BB962C8B-B14F-4D97-AF65-F5344CB8AC3E}">
        <p14:creationId xmlns:p14="http://schemas.microsoft.com/office/powerpoint/2010/main" val="112247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27</a:t>
            </a:fld>
            <a:endParaRPr lang="en-US" dirty="0"/>
          </a:p>
        </p:txBody>
      </p:sp>
    </p:spTree>
    <p:extLst>
      <p:ext uri="{BB962C8B-B14F-4D97-AF65-F5344CB8AC3E}">
        <p14:creationId xmlns:p14="http://schemas.microsoft.com/office/powerpoint/2010/main" val="3560373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 is the same for students and staff</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76E61AA-6E6A-5C4F-AE78-0813357DF080}" type="slidenum">
              <a:rPr lang="en-US" smtClean="0"/>
              <a:t>29</a:t>
            </a:fld>
            <a:endParaRPr lang="en-US"/>
          </a:p>
        </p:txBody>
      </p:sp>
    </p:spTree>
    <p:extLst>
      <p:ext uri="{BB962C8B-B14F-4D97-AF65-F5344CB8AC3E}">
        <p14:creationId xmlns:p14="http://schemas.microsoft.com/office/powerpoint/2010/main" val="1361774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Provide an age appropriate explanation of why things are going to be different for a while</a:t>
            </a:r>
          </a:p>
          <a:p>
            <a:pPr marL="171450" indent="-171450">
              <a:buFont typeface="Arial" panose="020B0604020202020204" pitchFamily="34" charset="0"/>
              <a:buChar char="•"/>
            </a:pPr>
            <a:r>
              <a:rPr lang="en-US" dirty="0"/>
              <a:t>Provide time to really play with kids</a:t>
            </a:r>
          </a:p>
          <a:p>
            <a:pPr marL="171450" indent="-171450">
              <a:buFont typeface="Arial" panose="020B0604020202020204" pitchFamily="34" charset="0"/>
              <a:buChar char="•"/>
            </a:pPr>
            <a:r>
              <a:rPr lang="en-US" dirty="0"/>
              <a:t>Have a plethora of new and interesting age appropriate activities</a:t>
            </a:r>
          </a:p>
          <a:p>
            <a:pPr marL="171450" indent="-171450">
              <a:buFont typeface="Arial" panose="020B0604020202020204" pitchFamily="34" charset="0"/>
              <a:buChar char="•"/>
            </a:pPr>
            <a:r>
              <a:rPr lang="en-US" dirty="0"/>
              <a:t>Do not expect kids this age to understand social distancing. </a:t>
            </a:r>
          </a:p>
          <a:p>
            <a:pPr marL="171450" indent="-171450">
              <a:buFont typeface="Arial" panose="020B0604020202020204" pitchFamily="34" charset="0"/>
              <a:buChar char="•"/>
            </a:pPr>
            <a:r>
              <a:rPr lang="en-US" dirty="0"/>
              <a:t>Utilize on line resource to go on virtual tours of zoos.</a:t>
            </a:r>
          </a:p>
          <a:p>
            <a:pPr marL="171450" indent="-171450">
              <a:buFont typeface="Arial" panose="020B0604020202020204" pitchFamily="34" charset="0"/>
              <a:buChar char="•"/>
            </a:pPr>
            <a:r>
              <a:rPr lang="en-US" dirty="0"/>
              <a:t>If possible get some unique and engaging toys</a:t>
            </a:r>
          </a:p>
          <a:p>
            <a:pPr marL="171450" indent="-171450">
              <a:buFont typeface="Arial" panose="020B0604020202020204" pitchFamily="34" charset="0"/>
              <a:buChar char="•"/>
            </a:pPr>
            <a:r>
              <a:rPr lang="en-US" dirty="0"/>
              <a:t>Do relaxation exercises.</a:t>
            </a:r>
          </a:p>
          <a:p>
            <a:endParaRPr lang="en-US" dirty="0"/>
          </a:p>
        </p:txBody>
      </p:sp>
      <p:sp>
        <p:nvSpPr>
          <p:cNvPr id="4" name="Slide Number Placeholder 3"/>
          <p:cNvSpPr>
            <a:spLocks noGrp="1"/>
          </p:cNvSpPr>
          <p:nvPr>
            <p:ph type="sldNum" sz="quarter" idx="5"/>
          </p:nvPr>
        </p:nvSpPr>
        <p:spPr/>
        <p:txBody>
          <a:bodyPr/>
          <a:lstStyle/>
          <a:p>
            <a:fld id="{C76E61AA-6E6A-5C4F-AE78-0813357DF080}" type="slidenum">
              <a:rPr lang="en-US" smtClean="0"/>
              <a:t>31</a:t>
            </a:fld>
            <a:endParaRPr lang="en-US"/>
          </a:p>
        </p:txBody>
      </p:sp>
    </p:spTree>
    <p:extLst>
      <p:ext uri="{BB962C8B-B14F-4D97-AF65-F5344CB8AC3E}">
        <p14:creationId xmlns:p14="http://schemas.microsoft.com/office/powerpoint/2010/main" val="1708165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 appropriate Information</a:t>
            </a:r>
          </a:p>
          <a:p>
            <a:r>
              <a:rPr lang="en-US" dirty="0"/>
              <a:t>Engage in conversations. What do they know.</a:t>
            </a:r>
          </a:p>
          <a:p>
            <a:r>
              <a:rPr lang="en-US" dirty="0"/>
              <a:t>Healthy practices i.e. hand washing, masks. Etc.</a:t>
            </a:r>
          </a:p>
          <a:p>
            <a:r>
              <a:rPr lang="en-US" dirty="0"/>
              <a:t>Schedule- play rest  alone time family time.</a:t>
            </a:r>
          </a:p>
        </p:txBody>
      </p:sp>
      <p:sp>
        <p:nvSpPr>
          <p:cNvPr id="4" name="Slide Number Placeholder 3"/>
          <p:cNvSpPr>
            <a:spLocks noGrp="1"/>
          </p:cNvSpPr>
          <p:nvPr>
            <p:ph type="sldNum" sz="quarter" idx="5"/>
          </p:nvPr>
        </p:nvSpPr>
        <p:spPr/>
        <p:txBody>
          <a:bodyPr/>
          <a:lstStyle/>
          <a:p>
            <a:fld id="{C76E61AA-6E6A-5C4F-AE78-0813357DF080}" type="slidenum">
              <a:rPr lang="en-US" smtClean="0"/>
              <a:t>32</a:t>
            </a:fld>
            <a:endParaRPr lang="en-US"/>
          </a:p>
        </p:txBody>
      </p:sp>
    </p:spTree>
    <p:extLst>
      <p:ext uri="{BB962C8B-B14F-4D97-AF65-F5344CB8AC3E}">
        <p14:creationId xmlns:p14="http://schemas.microsoft.com/office/powerpoint/2010/main" val="3212761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407F5E-1248-0D41-AA81-B50EA45314DF}" type="slidenum">
              <a:rPr lang="en-US" smtClean="0"/>
              <a:t>3</a:t>
            </a:fld>
            <a:endParaRPr lang="en-US" dirty="0"/>
          </a:p>
        </p:txBody>
      </p:sp>
    </p:spTree>
    <p:extLst>
      <p:ext uri="{BB962C8B-B14F-4D97-AF65-F5344CB8AC3E}">
        <p14:creationId xmlns:p14="http://schemas.microsoft.com/office/powerpoint/2010/main" val="2214471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Acknowledge time whether they finish one or all of their assignments.</a:t>
            </a:r>
          </a:p>
          <a:p>
            <a:endParaRPr lang="en-US" dirty="0"/>
          </a:p>
        </p:txBody>
      </p:sp>
      <p:sp>
        <p:nvSpPr>
          <p:cNvPr id="4" name="Slide Number Placeholder 3"/>
          <p:cNvSpPr>
            <a:spLocks noGrp="1"/>
          </p:cNvSpPr>
          <p:nvPr>
            <p:ph type="sldNum" sz="quarter" idx="5"/>
          </p:nvPr>
        </p:nvSpPr>
        <p:spPr/>
        <p:txBody>
          <a:bodyPr/>
          <a:lstStyle/>
          <a:p>
            <a:fld id="{C76E61AA-6E6A-5C4F-AE78-0813357DF080}" type="slidenum">
              <a:rPr lang="en-US" smtClean="0"/>
              <a:t>33</a:t>
            </a:fld>
            <a:endParaRPr lang="en-US"/>
          </a:p>
        </p:txBody>
      </p:sp>
    </p:spTree>
    <p:extLst>
      <p:ext uri="{BB962C8B-B14F-4D97-AF65-F5344CB8AC3E}">
        <p14:creationId xmlns:p14="http://schemas.microsoft.com/office/powerpoint/2010/main" val="2011382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not be “like it used to be”</a:t>
            </a:r>
          </a:p>
          <a:p>
            <a:r>
              <a:rPr lang="en-US" dirty="0"/>
              <a:t>Not a light bulb but a dimmer switch that goes back and forth as we adjust</a:t>
            </a:r>
          </a:p>
          <a:p>
            <a:r>
              <a:rPr lang="en-US" dirty="0"/>
              <a:t>Empathy for our co-workers, staff, etc.      We don’t know who has been affected by the COVID via relatives, friends, co-workers or facing death from COIVD (a teacher who maybe is a volunteer fireman or EMT on weekends)</a:t>
            </a:r>
          </a:p>
          <a:p>
            <a:r>
              <a:rPr lang="en-US" dirty="0"/>
              <a:t>Evidence Based Decisions- Not politically motivated or driven by misinformation or conspiracy theories.</a:t>
            </a:r>
          </a:p>
          <a:p>
            <a:r>
              <a:rPr lang="en-US" dirty="0"/>
              <a:t>Transparencies- Let people know what is going on and how decisions are being made.</a:t>
            </a:r>
          </a:p>
          <a:p>
            <a:endParaRPr lang="en-US" dirty="0"/>
          </a:p>
          <a:p>
            <a:endParaRPr lang="en-US" dirty="0"/>
          </a:p>
        </p:txBody>
      </p:sp>
      <p:sp>
        <p:nvSpPr>
          <p:cNvPr id="4" name="Slide Number Placeholder 3"/>
          <p:cNvSpPr>
            <a:spLocks noGrp="1"/>
          </p:cNvSpPr>
          <p:nvPr>
            <p:ph type="sldNum" sz="quarter" idx="5"/>
          </p:nvPr>
        </p:nvSpPr>
        <p:spPr/>
        <p:txBody>
          <a:bodyPr/>
          <a:lstStyle/>
          <a:p>
            <a:fld id="{C76E61AA-6E6A-5C4F-AE78-0813357DF080}" type="slidenum">
              <a:rPr lang="en-US" smtClean="0"/>
              <a:t>36</a:t>
            </a:fld>
            <a:endParaRPr lang="en-US"/>
          </a:p>
        </p:txBody>
      </p:sp>
    </p:spTree>
    <p:extLst>
      <p:ext uri="{BB962C8B-B14F-4D97-AF65-F5344CB8AC3E}">
        <p14:creationId xmlns:p14="http://schemas.microsoft.com/office/powerpoint/2010/main" val="2990204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47</a:t>
            </a:fld>
            <a:endParaRPr lang="en-US" dirty="0"/>
          </a:p>
        </p:txBody>
      </p:sp>
    </p:spTree>
    <p:extLst>
      <p:ext uri="{BB962C8B-B14F-4D97-AF65-F5344CB8AC3E}">
        <p14:creationId xmlns:p14="http://schemas.microsoft.com/office/powerpoint/2010/main" val="3145413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4</a:t>
            </a:fld>
            <a:endParaRPr lang="en-US" dirty="0"/>
          </a:p>
        </p:txBody>
      </p:sp>
    </p:spTree>
    <p:extLst>
      <p:ext uri="{BB962C8B-B14F-4D97-AF65-F5344CB8AC3E}">
        <p14:creationId xmlns:p14="http://schemas.microsoft.com/office/powerpoint/2010/main" val="3042891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Crisis Text Line(2013) has seen a 20% rise since Pre-COVID</a:t>
            </a:r>
          </a:p>
          <a:p>
            <a:r>
              <a:rPr lang="en-US" dirty="0"/>
              <a:t>Top 3 topic on the rise via the Crisis line are anxiety, depression and relationships.</a:t>
            </a:r>
          </a:p>
          <a:p>
            <a:r>
              <a:rPr lang="en-US" dirty="0"/>
              <a:t>More conversations mentioning domestic and substance abuse</a:t>
            </a:r>
          </a:p>
          <a:p>
            <a:r>
              <a:rPr lang="en-US" dirty="0"/>
              <a:t>Additional increases in conversations about job loss, grief and racism</a:t>
            </a:r>
          </a:p>
          <a:p>
            <a:r>
              <a:rPr lang="en-US" dirty="0"/>
              <a:t>Shift towards people over 35 having anxiety because they’re not sure how they’re going to support their families.  </a:t>
            </a:r>
          </a:p>
          <a:p>
            <a:r>
              <a:rPr lang="en-US" dirty="0"/>
              <a:t>More people on the front lines. There’s an overall feeling of “What’s next?” The fear, the hopelessness. It’s such a stressful time for everybody.</a:t>
            </a:r>
          </a:p>
          <a:p>
            <a:r>
              <a:rPr lang="en-US" dirty="0" err="1"/>
              <a:t>LatinX</a:t>
            </a:r>
            <a:r>
              <a:rPr lang="en-US" dirty="0"/>
              <a:t> community texters are mentioning significantly higher rates of recent discrimination or racism, financial issues, recent loss of a loved one, or difficulty caring for a loved one versus the other texters we’re seeing. And they’re significantly more likely to have a parent that is an essential worker. </a:t>
            </a:r>
          </a:p>
          <a:p>
            <a:r>
              <a:rPr lang="en-US" dirty="0"/>
              <a:t>Asian-Americans are experiencing three times higher rates of racism and discrimination compared to other texters.  </a:t>
            </a:r>
          </a:p>
          <a:p>
            <a:r>
              <a:rPr lang="en-US" dirty="0"/>
              <a:t>African-Americans are experiencing loss of a loved one two times the rate of other texters.</a:t>
            </a:r>
          </a:p>
          <a:p>
            <a:pPr marL="0" indent="0" algn="r">
              <a:buNone/>
            </a:pPr>
            <a:r>
              <a:rPr lang="en-US" sz="1000" dirty="0"/>
              <a:t>(</a:t>
            </a:r>
            <a:r>
              <a:rPr lang="en-US" sz="1000" dirty="0" err="1"/>
              <a:t>Inteview</a:t>
            </a:r>
            <a:r>
              <a:rPr lang="en-US" sz="1000" dirty="0"/>
              <a:t> with Jen James, Crisis Text Line Founding </a:t>
            </a:r>
            <a:endParaRPr lang="en-US" dirty="0"/>
          </a:p>
          <a:p>
            <a:endParaRPr lang="en-US" dirty="0"/>
          </a:p>
        </p:txBody>
      </p:sp>
      <p:sp>
        <p:nvSpPr>
          <p:cNvPr id="4" name="Slide Number Placeholder 3"/>
          <p:cNvSpPr>
            <a:spLocks noGrp="1"/>
          </p:cNvSpPr>
          <p:nvPr>
            <p:ph type="sldNum" sz="quarter" idx="5"/>
          </p:nvPr>
        </p:nvSpPr>
        <p:spPr/>
        <p:txBody>
          <a:bodyPr/>
          <a:lstStyle/>
          <a:p>
            <a:fld id="{C76E61AA-6E6A-5C4F-AE78-0813357DF080}" type="slidenum">
              <a:rPr lang="en-US" smtClean="0"/>
              <a:t>8</a:t>
            </a:fld>
            <a:endParaRPr lang="en-US"/>
          </a:p>
        </p:txBody>
      </p:sp>
    </p:spTree>
    <p:extLst>
      <p:ext uri="{BB962C8B-B14F-4D97-AF65-F5344CB8AC3E}">
        <p14:creationId xmlns:p14="http://schemas.microsoft.com/office/powerpoint/2010/main" val="2164955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Off-premise alcohol sales were up 55% in the third week of March this year compared to last year, according to data reported by Nielsen, an international measurement and data analytics company.</a:t>
            </a:r>
          </a:p>
          <a:p>
            <a:r>
              <a:rPr lang="en-US" dirty="0"/>
              <a:t>Sprits sales increased by 75 percent compared to the same dates in 2019. </a:t>
            </a:r>
          </a:p>
          <a:p>
            <a:r>
              <a:rPr lang="en-US" dirty="0"/>
              <a:t>Beer purchases up by 66 percent</a:t>
            </a:r>
          </a:p>
          <a:p>
            <a:r>
              <a:rPr lang="en-US" dirty="0"/>
              <a:t>wine, up 42 percent year-on-year.</a:t>
            </a:r>
          </a:p>
          <a:p>
            <a:r>
              <a:rPr lang="en-US" dirty="0"/>
              <a:t> Home delivery of alcohol has increased dramatically</a:t>
            </a:r>
          </a:p>
          <a:p>
            <a:pPr marL="0" indent="0">
              <a:buNone/>
            </a:pPr>
            <a:r>
              <a:rPr lang="en-US" dirty="0"/>
              <a:t>    and one report notes a 300% increase in alcohol sales</a:t>
            </a:r>
          </a:p>
          <a:p>
            <a:pPr marL="0" indent="0">
              <a:buNone/>
            </a:pPr>
            <a:r>
              <a:rPr lang="en-US" dirty="0"/>
              <a:t>    in March compared to January. </a:t>
            </a:r>
          </a:p>
          <a:p>
            <a:endParaRPr lang="en-US" dirty="0"/>
          </a:p>
        </p:txBody>
      </p:sp>
      <p:sp>
        <p:nvSpPr>
          <p:cNvPr id="4" name="Slide Number Placeholder 3"/>
          <p:cNvSpPr>
            <a:spLocks noGrp="1"/>
          </p:cNvSpPr>
          <p:nvPr>
            <p:ph type="sldNum" sz="quarter" idx="5"/>
          </p:nvPr>
        </p:nvSpPr>
        <p:spPr/>
        <p:txBody>
          <a:bodyPr/>
          <a:lstStyle/>
          <a:p>
            <a:fld id="{C76E61AA-6E6A-5C4F-AE78-0813357DF080}" type="slidenum">
              <a:rPr lang="en-US" smtClean="0"/>
              <a:t>9</a:t>
            </a:fld>
            <a:endParaRPr lang="en-US"/>
          </a:p>
        </p:txBody>
      </p:sp>
    </p:spTree>
    <p:extLst>
      <p:ext uri="{BB962C8B-B14F-4D97-AF65-F5344CB8AC3E}">
        <p14:creationId xmlns:p14="http://schemas.microsoft.com/office/powerpoint/2010/main" val="883032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COVID19 shelter in place has forced people in struggling with sobriety into isolation </a:t>
            </a:r>
          </a:p>
          <a:p>
            <a:endParaRPr lang="en-US" dirty="0"/>
          </a:p>
          <a:p>
            <a:r>
              <a:rPr lang="en-US" dirty="0"/>
              <a:t>Higher related death due to suppressed respiratory function.</a:t>
            </a:r>
          </a:p>
        </p:txBody>
      </p:sp>
      <p:sp>
        <p:nvSpPr>
          <p:cNvPr id="4" name="Slide Number Placeholder 3"/>
          <p:cNvSpPr>
            <a:spLocks noGrp="1"/>
          </p:cNvSpPr>
          <p:nvPr>
            <p:ph type="sldNum" sz="quarter" idx="5"/>
          </p:nvPr>
        </p:nvSpPr>
        <p:spPr/>
        <p:txBody>
          <a:bodyPr/>
          <a:lstStyle/>
          <a:p>
            <a:fld id="{C76E61AA-6E6A-5C4F-AE78-0813357DF080}" type="slidenum">
              <a:rPr lang="en-US" smtClean="0"/>
              <a:t>10</a:t>
            </a:fld>
            <a:endParaRPr lang="en-US"/>
          </a:p>
        </p:txBody>
      </p:sp>
    </p:spTree>
    <p:extLst>
      <p:ext uri="{BB962C8B-B14F-4D97-AF65-F5344CB8AC3E}">
        <p14:creationId xmlns:p14="http://schemas.microsoft.com/office/powerpoint/2010/main" val="222043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during an infectious disease outbreak can sometimes cause the following:</a:t>
            </a:r>
          </a:p>
          <a:p>
            <a:pPr marL="171450" indent="-171450">
              <a:buFont typeface="Arial" panose="020B0604020202020204" pitchFamily="34" charset="0"/>
              <a:buChar char="•"/>
            </a:pPr>
            <a:r>
              <a:rPr lang="en-US" dirty="0"/>
              <a:t>Fear and worry about your own health and the health of your loved ones, your financial situation or job, or loss of support services you rely on.</a:t>
            </a:r>
          </a:p>
          <a:p>
            <a:pPr marL="171450" indent="-171450">
              <a:buFont typeface="Arial" panose="020B0604020202020204" pitchFamily="34" charset="0"/>
              <a:buChar char="•"/>
            </a:pPr>
            <a:r>
              <a:rPr lang="en-US" dirty="0"/>
              <a:t>Changes in sleep or eating patterns.</a:t>
            </a:r>
          </a:p>
          <a:p>
            <a:pPr marL="171450" indent="-171450">
              <a:buFont typeface="Arial" panose="020B0604020202020204" pitchFamily="34" charset="0"/>
              <a:buChar char="•"/>
            </a:pPr>
            <a:r>
              <a:rPr lang="en-US" dirty="0"/>
              <a:t>Difficulty sleeping or concentrating.</a:t>
            </a:r>
          </a:p>
          <a:p>
            <a:pPr marL="171450" indent="-171450">
              <a:buFont typeface="Arial" panose="020B0604020202020204" pitchFamily="34" charset="0"/>
              <a:buChar char="•"/>
            </a:pPr>
            <a:r>
              <a:rPr lang="en-US" dirty="0"/>
              <a:t>Worsening of chronic health problems.</a:t>
            </a:r>
          </a:p>
          <a:p>
            <a:pPr marL="171450" indent="-171450">
              <a:buFont typeface="Arial" panose="020B0604020202020204" pitchFamily="34" charset="0"/>
              <a:buChar char="•"/>
            </a:pPr>
            <a:r>
              <a:rPr lang="en-US" dirty="0"/>
              <a:t>Increase use of tobacco, and/or alcohol and other substances</a:t>
            </a:r>
          </a:p>
          <a:p>
            <a:pPr marL="171450" indent="-171450">
              <a:buFont typeface="Arial" panose="020B0604020202020204" pitchFamily="34" charset="0"/>
              <a:buChar char="•"/>
            </a:pPr>
            <a:r>
              <a:rPr lang="en-US" dirty="0"/>
              <a:t>Young children may be regressing and are in need of age appropriate explanations about COVID-19</a:t>
            </a:r>
          </a:p>
          <a:p>
            <a:pPr marL="171450" indent="-171450">
              <a:buFont typeface="Arial" panose="020B0604020202020204" pitchFamily="34" charset="0"/>
              <a:buChar char="•"/>
            </a:pPr>
            <a:r>
              <a:rPr lang="en-US" dirty="0"/>
              <a:t>Teenagers may be experiencing more depression as the result of physical distancing or missing events.</a:t>
            </a:r>
          </a:p>
          <a:p>
            <a:pPr marL="171450" indent="-171450">
              <a:buFont typeface="Arial" panose="020B0604020202020204" pitchFamily="34" charset="0"/>
              <a:buChar char="•"/>
            </a:pPr>
            <a:r>
              <a:rPr lang="en-US" dirty="0"/>
              <a:t>Children of all ages are vamping off of the adults who are around them and their reactions.</a:t>
            </a:r>
          </a:p>
          <a:p>
            <a:endParaRPr lang="en-US" dirty="0"/>
          </a:p>
        </p:txBody>
      </p:sp>
      <p:sp>
        <p:nvSpPr>
          <p:cNvPr id="4" name="Slide Number Placeholder 3"/>
          <p:cNvSpPr>
            <a:spLocks noGrp="1"/>
          </p:cNvSpPr>
          <p:nvPr>
            <p:ph type="sldNum" sz="quarter" idx="5"/>
          </p:nvPr>
        </p:nvSpPr>
        <p:spPr/>
        <p:txBody>
          <a:bodyPr/>
          <a:lstStyle/>
          <a:p>
            <a:fld id="{C76E61AA-6E6A-5C4F-AE78-0813357DF080}" type="slidenum">
              <a:rPr lang="en-US" smtClean="0"/>
              <a:t>11</a:t>
            </a:fld>
            <a:endParaRPr lang="en-US"/>
          </a:p>
        </p:txBody>
      </p:sp>
    </p:spTree>
    <p:extLst>
      <p:ext uri="{BB962C8B-B14F-4D97-AF65-F5344CB8AC3E}">
        <p14:creationId xmlns:p14="http://schemas.microsoft.com/office/powerpoint/2010/main" val="1242302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ESOL – English for Speakers of Other Languages</a:t>
            </a:r>
          </a:p>
        </p:txBody>
      </p:sp>
      <p:sp>
        <p:nvSpPr>
          <p:cNvPr id="4" name="Slide Number Placeholder 3"/>
          <p:cNvSpPr>
            <a:spLocks noGrp="1"/>
          </p:cNvSpPr>
          <p:nvPr>
            <p:ph type="sldNum" sz="quarter" idx="5"/>
          </p:nvPr>
        </p:nvSpPr>
        <p:spPr/>
        <p:txBody>
          <a:bodyPr/>
          <a:lstStyle/>
          <a:p>
            <a:fld id="{C76E61AA-6E6A-5C4F-AE78-0813357DF080}" type="slidenum">
              <a:rPr lang="en-US" smtClean="0"/>
              <a:t>13</a:t>
            </a:fld>
            <a:endParaRPr lang="en-US"/>
          </a:p>
        </p:txBody>
      </p:sp>
    </p:spTree>
    <p:extLst>
      <p:ext uri="{BB962C8B-B14F-4D97-AF65-F5344CB8AC3E}">
        <p14:creationId xmlns:p14="http://schemas.microsoft.com/office/powerpoint/2010/main" val="2458417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not sure if this slide is needed. Seems like the time for this has passed somewhat. </a:t>
            </a:r>
          </a:p>
        </p:txBody>
      </p:sp>
      <p:sp>
        <p:nvSpPr>
          <p:cNvPr id="4" name="Slide Number Placeholder 3"/>
          <p:cNvSpPr>
            <a:spLocks noGrp="1"/>
          </p:cNvSpPr>
          <p:nvPr>
            <p:ph type="sldNum" sz="quarter" idx="5"/>
          </p:nvPr>
        </p:nvSpPr>
        <p:spPr/>
        <p:txBody>
          <a:bodyPr/>
          <a:lstStyle/>
          <a:p>
            <a:fld id="{C76E61AA-6E6A-5C4F-AE78-0813357DF080}" type="slidenum">
              <a:rPr lang="en-US" smtClean="0"/>
              <a:t>17</a:t>
            </a:fld>
            <a:endParaRPr lang="en-US"/>
          </a:p>
        </p:txBody>
      </p:sp>
    </p:spTree>
    <p:extLst>
      <p:ext uri="{BB962C8B-B14F-4D97-AF65-F5344CB8AC3E}">
        <p14:creationId xmlns:p14="http://schemas.microsoft.com/office/powerpoint/2010/main" val="3635156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52A93-C771-A44C-B03C-0A8BBC9DEE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17F947-A452-F440-8A9A-1BF90A1EBC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8392C0-586C-1C4D-B345-98EA956D7EF1}"/>
              </a:ext>
            </a:extLst>
          </p:cNvPr>
          <p:cNvSpPr>
            <a:spLocks noGrp="1"/>
          </p:cNvSpPr>
          <p:nvPr>
            <p:ph type="dt" sz="half" idx="10"/>
          </p:nvPr>
        </p:nvSpPr>
        <p:spPr/>
        <p:txBody>
          <a:bodyPr/>
          <a:lstStyle/>
          <a:p>
            <a:fld id="{A1769211-7CEB-A345-9CC6-387B335CF6A4}" type="datetimeFigureOut">
              <a:rPr lang="en-US" smtClean="0"/>
              <a:t>6/26/20</a:t>
            </a:fld>
            <a:endParaRPr lang="en-US"/>
          </a:p>
        </p:txBody>
      </p:sp>
      <p:sp>
        <p:nvSpPr>
          <p:cNvPr id="5" name="Footer Placeholder 4">
            <a:extLst>
              <a:ext uri="{FF2B5EF4-FFF2-40B4-BE49-F238E27FC236}">
                <a16:creationId xmlns:a16="http://schemas.microsoft.com/office/drawing/2014/main" id="{4772AFBC-09DA-0547-8D1D-AE3B4FD1D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813FE-DE0F-A145-9F99-512BCE574A74}"/>
              </a:ext>
            </a:extLst>
          </p:cNvPr>
          <p:cNvSpPr>
            <a:spLocks noGrp="1"/>
          </p:cNvSpPr>
          <p:nvPr>
            <p:ph type="sldNum" sz="quarter" idx="12"/>
          </p:nvPr>
        </p:nvSpPr>
        <p:spPr/>
        <p:txBody>
          <a:bodyPr/>
          <a:lstStyle/>
          <a:p>
            <a:fld id="{C20635F8-CF95-B84E-A7ED-E1F528D90690}" type="slidenum">
              <a:rPr lang="en-US" smtClean="0"/>
              <a:t>‹#›</a:t>
            </a:fld>
            <a:endParaRPr lang="en-US"/>
          </a:p>
        </p:txBody>
      </p:sp>
    </p:spTree>
    <p:extLst>
      <p:ext uri="{BB962C8B-B14F-4D97-AF65-F5344CB8AC3E}">
        <p14:creationId xmlns:p14="http://schemas.microsoft.com/office/powerpoint/2010/main" val="4157539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5A9B8-A418-C24D-B4A4-A6261A56CD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82E9CE-8911-C842-8EE2-8C5064ACB7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CCDDF0-D31D-954F-8406-9613469FA4CA}"/>
              </a:ext>
            </a:extLst>
          </p:cNvPr>
          <p:cNvSpPr>
            <a:spLocks noGrp="1"/>
          </p:cNvSpPr>
          <p:nvPr>
            <p:ph type="dt" sz="half" idx="10"/>
          </p:nvPr>
        </p:nvSpPr>
        <p:spPr/>
        <p:txBody>
          <a:bodyPr/>
          <a:lstStyle/>
          <a:p>
            <a:fld id="{A1769211-7CEB-A345-9CC6-387B335CF6A4}" type="datetimeFigureOut">
              <a:rPr lang="en-US" smtClean="0"/>
              <a:t>6/26/20</a:t>
            </a:fld>
            <a:endParaRPr lang="en-US"/>
          </a:p>
        </p:txBody>
      </p:sp>
      <p:sp>
        <p:nvSpPr>
          <p:cNvPr id="5" name="Footer Placeholder 4">
            <a:extLst>
              <a:ext uri="{FF2B5EF4-FFF2-40B4-BE49-F238E27FC236}">
                <a16:creationId xmlns:a16="http://schemas.microsoft.com/office/drawing/2014/main" id="{3668B89E-7A28-D146-BC8E-7B3D4949F7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CB40E-B992-9B48-AED8-805740E52492}"/>
              </a:ext>
            </a:extLst>
          </p:cNvPr>
          <p:cNvSpPr>
            <a:spLocks noGrp="1"/>
          </p:cNvSpPr>
          <p:nvPr>
            <p:ph type="sldNum" sz="quarter" idx="12"/>
          </p:nvPr>
        </p:nvSpPr>
        <p:spPr/>
        <p:txBody>
          <a:bodyPr/>
          <a:lstStyle/>
          <a:p>
            <a:fld id="{C20635F8-CF95-B84E-A7ED-E1F528D90690}" type="slidenum">
              <a:rPr lang="en-US" smtClean="0"/>
              <a:t>‹#›</a:t>
            </a:fld>
            <a:endParaRPr lang="en-US"/>
          </a:p>
        </p:txBody>
      </p:sp>
    </p:spTree>
    <p:extLst>
      <p:ext uri="{BB962C8B-B14F-4D97-AF65-F5344CB8AC3E}">
        <p14:creationId xmlns:p14="http://schemas.microsoft.com/office/powerpoint/2010/main" val="603887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50A580-6F30-A840-962A-26121041EE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17FDD1-3CBB-B641-921F-82290F9297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6C4BFC-04FA-D644-BEB2-E7468BD0AD99}"/>
              </a:ext>
            </a:extLst>
          </p:cNvPr>
          <p:cNvSpPr>
            <a:spLocks noGrp="1"/>
          </p:cNvSpPr>
          <p:nvPr>
            <p:ph type="dt" sz="half" idx="10"/>
          </p:nvPr>
        </p:nvSpPr>
        <p:spPr/>
        <p:txBody>
          <a:bodyPr/>
          <a:lstStyle/>
          <a:p>
            <a:fld id="{A1769211-7CEB-A345-9CC6-387B335CF6A4}" type="datetimeFigureOut">
              <a:rPr lang="en-US" smtClean="0"/>
              <a:t>6/26/20</a:t>
            </a:fld>
            <a:endParaRPr lang="en-US"/>
          </a:p>
        </p:txBody>
      </p:sp>
      <p:sp>
        <p:nvSpPr>
          <p:cNvPr id="5" name="Footer Placeholder 4">
            <a:extLst>
              <a:ext uri="{FF2B5EF4-FFF2-40B4-BE49-F238E27FC236}">
                <a16:creationId xmlns:a16="http://schemas.microsoft.com/office/drawing/2014/main" id="{68A1066D-0B98-CF4A-AD3B-85DBE3ED1A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64F41-8658-364C-99F9-43E849508E18}"/>
              </a:ext>
            </a:extLst>
          </p:cNvPr>
          <p:cNvSpPr>
            <a:spLocks noGrp="1"/>
          </p:cNvSpPr>
          <p:nvPr>
            <p:ph type="sldNum" sz="quarter" idx="12"/>
          </p:nvPr>
        </p:nvSpPr>
        <p:spPr/>
        <p:txBody>
          <a:bodyPr/>
          <a:lstStyle/>
          <a:p>
            <a:fld id="{C20635F8-CF95-B84E-A7ED-E1F528D90690}" type="slidenum">
              <a:rPr lang="en-US" smtClean="0"/>
              <a:t>‹#›</a:t>
            </a:fld>
            <a:endParaRPr lang="en-US"/>
          </a:p>
        </p:txBody>
      </p:sp>
    </p:spTree>
    <p:extLst>
      <p:ext uri="{BB962C8B-B14F-4D97-AF65-F5344CB8AC3E}">
        <p14:creationId xmlns:p14="http://schemas.microsoft.com/office/powerpoint/2010/main" val="4104504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9" y="3"/>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MHTTC Stacked bars here on actual first slide (not in Master).  Don’t forget to add alt text.</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3999" y="5335416"/>
            <a:ext cx="2223247" cy="1522585"/>
          </a:xfrm>
          <a:prstGeom prst="rect">
            <a:avLst/>
          </a:prstGeom>
          <a:noFill/>
          <a:ln>
            <a:noFill/>
          </a:ln>
        </p:spPr>
      </p:pic>
    </p:spTree>
    <p:custDataLst>
      <p:tags r:id="rId1"/>
    </p:custDataLst>
    <p:extLst>
      <p:ext uri="{BB962C8B-B14F-4D97-AF65-F5344CB8AC3E}">
        <p14:creationId xmlns:p14="http://schemas.microsoft.com/office/powerpoint/2010/main" val="2716641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773"/>
            <a:ext cx="12192000" cy="940424"/>
          </a:xfrm>
        </p:spPr>
        <p:txBody>
          <a:bodyPr/>
          <a:lstStyle/>
          <a:p>
            <a:r>
              <a:rPr lang="en-US" dirty="0"/>
              <a:t>Click to edit Master title style</a:t>
            </a:r>
          </a:p>
        </p:txBody>
      </p:sp>
      <p:sp>
        <p:nvSpPr>
          <p:cNvPr id="3" name="Content Placeholder 2"/>
          <p:cNvSpPr>
            <a:spLocks noGrp="1"/>
          </p:cNvSpPr>
          <p:nvPr>
            <p:ph idx="1"/>
          </p:nvPr>
        </p:nvSpPr>
        <p:spPr>
          <a:xfrm>
            <a:off x="838200" y="1335279"/>
            <a:ext cx="10515600" cy="39486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Image of MHTTC Northeast Caribbean Logo" title="MHTTC Northeast Caribbean Logo">
            <a:extLst>
              <a:ext uri="{FF2B5EF4-FFF2-40B4-BE49-F238E27FC236}">
                <a16:creationId xmlns:a16="http://schemas.microsoft.com/office/drawing/2014/main" id="{D8163609-6BF9-3B4F-9E73-057CADEC2788}"/>
              </a:ext>
            </a:extLst>
          </p:cNvPr>
          <p:cNvPicPr>
            <a:picLocks noChangeAspect="1"/>
          </p:cNvPicPr>
          <p:nvPr userDrawn="1"/>
        </p:nvPicPr>
        <p:blipFill>
          <a:blip r:embed="rId3"/>
          <a:stretch>
            <a:fillRect/>
          </a:stretch>
        </p:blipFill>
        <p:spPr>
          <a:xfrm>
            <a:off x="818538" y="5996762"/>
            <a:ext cx="4837984" cy="669505"/>
          </a:xfrm>
          <a:prstGeom prst="rect">
            <a:avLst/>
          </a:prstGeom>
        </p:spPr>
      </p:pic>
      <p:pic>
        <p:nvPicPr>
          <p:cNvPr id="8" name="Picture 7" descr="MHTTC Stacked Color Bars" title="MHTTC Stacked Color Bars">
            <a:extLst>
              <a:ext uri="{FF2B5EF4-FFF2-40B4-BE49-F238E27FC236}">
                <a16:creationId xmlns:a16="http://schemas.microsoft.com/office/drawing/2014/main" id="{460DA9B2-E79F-8541-B0B8-CFCF7D6B40E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75597" y="5547814"/>
            <a:ext cx="3310128" cy="1655064"/>
          </a:xfrm>
          <a:prstGeom prst="rect">
            <a:avLst/>
          </a:prstGeom>
          <a:noFill/>
          <a:ln>
            <a:noFill/>
          </a:ln>
        </p:spPr>
      </p:pic>
    </p:spTree>
    <p:custDataLst>
      <p:tags r:id="rId1"/>
    </p:custDataLst>
    <p:extLst>
      <p:ext uri="{BB962C8B-B14F-4D97-AF65-F5344CB8AC3E}">
        <p14:creationId xmlns:p14="http://schemas.microsoft.com/office/powerpoint/2010/main" val="1698273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41C9-E5FC-B84D-B41F-C2BCADA734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E81457-340E-444A-8CB1-4098D29F88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F38848-3E82-5048-B19B-2A045A39D085}"/>
              </a:ext>
            </a:extLst>
          </p:cNvPr>
          <p:cNvSpPr>
            <a:spLocks noGrp="1"/>
          </p:cNvSpPr>
          <p:nvPr>
            <p:ph type="dt" sz="half" idx="10"/>
          </p:nvPr>
        </p:nvSpPr>
        <p:spPr/>
        <p:txBody>
          <a:bodyPr/>
          <a:lstStyle/>
          <a:p>
            <a:fld id="{A1769211-7CEB-A345-9CC6-387B335CF6A4}" type="datetimeFigureOut">
              <a:rPr lang="en-US" smtClean="0"/>
              <a:t>6/26/20</a:t>
            </a:fld>
            <a:endParaRPr lang="en-US"/>
          </a:p>
        </p:txBody>
      </p:sp>
      <p:sp>
        <p:nvSpPr>
          <p:cNvPr id="5" name="Footer Placeholder 4">
            <a:extLst>
              <a:ext uri="{FF2B5EF4-FFF2-40B4-BE49-F238E27FC236}">
                <a16:creationId xmlns:a16="http://schemas.microsoft.com/office/drawing/2014/main" id="{5822CB18-6BD6-A046-B393-18752D30C4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A35B3-0651-BA45-B27A-28C2130ED4B6}"/>
              </a:ext>
            </a:extLst>
          </p:cNvPr>
          <p:cNvSpPr>
            <a:spLocks noGrp="1"/>
          </p:cNvSpPr>
          <p:nvPr>
            <p:ph type="sldNum" sz="quarter" idx="12"/>
          </p:nvPr>
        </p:nvSpPr>
        <p:spPr/>
        <p:txBody>
          <a:bodyPr/>
          <a:lstStyle/>
          <a:p>
            <a:fld id="{C20635F8-CF95-B84E-A7ED-E1F528D90690}" type="slidenum">
              <a:rPr lang="en-US" smtClean="0"/>
              <a:t>‹#›</a:t>
            </a:fld>
            <a:endParaRPr lang="en-US"/>
          </a:p>
        </p:txBody>
      </p:sp>
    </p:spTree>
    <p:extLst>
      <p:ext uri="{BB962C8B-B14F-4D97-AF65-F5344CB8AC3E}">
        <p14:creationId xmlns:p14="http://schemas.microsoft.com/office/powerpoint/2010/main" val="229342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DDEF7-F186-8540-B8DA-D2838825FB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927FBF-B19F-AB43-A371-22CCDDC221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F40FD0-97C8-0449-AA89-6225D2A107E8}"/>
              </a:ext>
            </a:extLst>
          </p:cNvPr>
          <p:cNvSpPr>
            <a:spLocks noGrp="1"/>
          </p:cNvSpPr>
          <p:nvPr>
            <p:ph type="dt" sz="half" idx="10"/>
          </p:nvPr>
        </p:nvSpPr>
        <p:spPr/>
        <p:txBody>
          <a:bodyPr/>
          <a:lstStyle/>
          <a:p>
            <a:fld id="{A1769211-7CEB-A345-9CC6-387B335CF6A4}" type="datetimeFigureOut">
              <a:rPr lang="en-US" smtClean="0"/>
              <a:t>6/26/20</a:t>
            </a:fld>
            <a:endParaRPr lang="en-US"/>
          </a:p>
        </p:txBody>
      </p:sp>
      <p:sp>
        <p:nvSpPr>
          <p:cNvPr id="5" name="Footer Placeholder 4">
            <a:extLst>
              <a:ext uri="{FF2B5EF4-FFF2-40B4-BE49-F238E27FC236}">
                <a16:creationId xmlns:a16="http://schemas.microsoft.com/office/drawing/2014/main" id="{2633C1FA-30CD-BD46-8013-6F22EF830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4F7C2-D3D1-664C-AAB4-CBDCB0C18C31}"/>
              </a:ext>
            </a:extLst>
          </p:cNvPr>
          <p:cNvSpPr>
            <a:spLocks noGrp="1"/>
          </p:cNvSpPr>
          <p:nvPr>
            <p:ph type="sldNum" sz="quarter" idx="12"/>
          </p:nvPr>
        </p:nvSpPr>
        <p:spPr/>
        <p:txBody>
          <a:bodyPr/>
          <a:lstStyle/>
          <a:p>
            <a:fld id="{C20635F8-CF95-B84E-A7ED-E1F528D90690}" type="slidenum">
              <a:rPr lang="en-US" smtClean="0"/>
              <a:t>‹#›</a:t>
            </a:fld>
            <a:endParaRPr lang="en-US"/>
          </a:p>
        </p:txBody>
      </p:sp>
    </p:spTree>
    <p:extLst>
      <p:ext uri="{BB962C8B-B14F-4D97-AF65-F5344CB8AC3E}">
        <p14:creationId xmlns:p14="http://schemas.microsoft.com/office/powerpoint/2010/main" val="1432827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6F392-77EE-8E44-A8E0-846AAEB883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CED614-6736-7F4E-A043-81D55E6EFB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485F98-5924-0045-9638-3BD3895C6C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A8A370-D651-A943-91D5-4B59988B0D06}"/>
              </a:ext>
            </a:extLst>
          </p:cNvPr>
          <p:cNvSpPr>
            <a:spLocks noGrp="1"/>
          </p:cNvSpPr>
          <p:nvPr>
            <p:ph type="dt" sz="half" idx="10"/>
          </p:nvPr>
        </p:nvSpPr>
        <p:spPr/>
        <p:txBody>
          <a:bodyPr/>
          <a:lstStyle/>
          <a:p>
            <a:fld id="{A1769211-7CEB-A345-9CC6-387B335CF6A4}" type="datetimeFigureOut">
              <a:rPr lang="en-US" smtClean="0"/>
              <a:t>6/26/20</a:t>
            </a:fld>
            <a:endParaRPr lang="en-US"/>
          </a:p>
        </p:txBody>
      </p:sp>
      <p:sp>
        <p:nvSpPr>
          <p:cNvPr id="6" name="Footer Placeholder 5">
            <a:extLst>
              <a:ext uri="{FF2B5EF4-FFF2-40B4-BE49-F238E27FC236}">
                <a16:creationId xmlns:a16="http://schemas.microsoft.com/office/drawing/2014/main" id="{E81FE081-5FD6-B641-9722-D881708822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F48080-A1D5-E246-B33E-3FF6EFB49479}"/>
              </a:ext>
            </a:extLst>
          </p:cNvPr>
          <p:cNvSpPr>
            <a:spLocks noGrp="1"/>
          </p:cNvSpPr>
          <p:nvPr>
            <p:ph type="sldNum" sz="quarter" idx="12"/>
          </p:nvPr>
        </p:nvSpPr>
        <p:spPr/>
        <p:txBody>
          <a:bodyPr/>
          <a:lstStyle/>
          <a:p>
            <a:fld id="{C20635F8-CF95-B84E-A7ED-E1F528D90690}" type="slidenum">
              <a:rPr lang="en-US" smtClean="0"/>
              <a:t>‹#›</a:t>
            </a:fld>
            <a:endParaRPr lang="en-US"/>
          </a:p>
        </p:txBody>
      </p:sp>
    </p:spTree>
    <p:extLst>
      <p:ext uri="{BB962C8B-B14F-4D97-AF65-F5344CB8AC3E}">
        <p14:creationId xmlns:p14="http://schemas.microsoft.com/office/powerpoint/2010/main" val="1025953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74AF0-25D4-7E46-A68A-DECCDA81D0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A2C4F6-A7E8-2841-B080-E8BD07BDF0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A927CF-6B9E-BD4A-95D6-8255EBFB80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FF8DBF-1AF2-CB44-8C41-91ED8F301A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20C2AB-A687-A54E-A8ED-E307F02741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0C32CD-5151-814C-A7A3-78AA99297A5A}"/>
              </a:ext>
            </a:extLst>
          </p:cNvPr>
          <p:cNvSpPr>
            <a:spLocks noGrp="1"/>
          </p:cNvSpPr>
          <p:nvPr>
            <p:ph type="dt" sz="half" idx="10"/>
          </p:nvPr>
        </p:nvSpPr>
        <p:spPr/>
        <p:txBody>
          <a:bodyPr/>
          <a:lstStyle/>
          <a:p>
            <a:fld id="{A1769211-7CEB-A345-9CC6-387B335CF6A4}" type="datetimeFigureOut">
              <a:rPr lang="en-US" smtClean="0"/>
              <a:t>6/26/20</a:t>
            </a:fld>
            <a:endParaRPr lang="en-US"/>
          </a:p>
        </p:txBody>
      </p:sp>
      <p:sp>
        <p:nvSpPr>
          <p:cNvPr id="8" name="Footer Placeholder 7">
            <a:extLst>
              <a:ext uri="{FF2B5EF4-FFF2-40B4-BE49-F238E27FC236}">
                <a16:creationId xmlns:a16="http://schemas.microsoft.com/office/drawing/2014/main" id="{148C8A4F-5F71-C849-B3F2-8030B152DF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4500D6-98E6-0942-AB73-322E79884A8F}"/>
              </a:ext>
            </a:extLst>
          </p:cNvPr>
          <p:cNvSpPr>
            <a:spLocks noGrp="1"/>
          </p:cNvSpPr>
          <p:nvPr>
            <p:ph type="sldNum" sz="quarter" idx="12"/>
          </p:nvPr>
        </p:nvSpPr>
        <p:spPr/>
        <p:txBody>
          <a:bodyPr/>
          <a:lstStyle/>
          <a:p>
            <a:fld id="{C20635F8-CF95-B84E-A7ED-E1F528D90690}" type="slidenum">
              <a:rPr lang="en-US" smtClean="0"/>
              <a:t>‹#›</a:t>
            </a:fld>
            <a:endParaRPr lang="en-US"/>
          </a:p>
        </p:txBody>
      </p:sp>
    </p:spTree>
    <p:extLst>
      <p:ext uri="{BB962C8B-B14F-4D97-AF65-F5344CB8AC3E}">
        <p14:creationId xmlns:p14="http://schemas.microsoft.com/office/powerpoint/2010/main" val="1972630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463BA-850A-7043-B37C-321414E165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4B59F-E1EF-8F40-B1B6-45FA94815849}"/>
              </a:ext>
            </a:extLst>
          </p:cNvPr>
          <p:cNvSpPr>
            <a:spLocks noGrp="1"/>
          </p:cNvSpPr>
          <p:nvPr>
            <p:ph type="dt" sz="half" idx="10"/>
          </p:nvPr>
        </p:nvSpPr>
        <p:spPr/>
        <p:txBody>
          <a:bodyPr/>
          <a:lstStyle/>
          <a:p>
            <a:fld id="{A1769211-7CEB-A345-9CC6-387B335CF6A4}" type="datetimeFigureOut">
              <a:rPr lang="en-US" smtClean="0"/>
              <a:t>6/26/20</a:t>
            </a:fld>
            <a:endParaRPr lang="en-US"/>
          </a:p>
        </p:txBody>
      </p:sp>
      <p:sp>
        <p:nvSpPr>
          <p:cNvPr id="4" name="Footer Placeholder 3">
            <a:extLst>
              <a:ext uri="{FF2B5EF4-FFF2-40B4-BE49-F238E27FC236}">
                <a16:creationId xmlns:a16="http://schemas.microsoft.com/office/drawing/2014/main" id="{24A9107F-C656-0648-B257-6BFA0DD0C6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A89E0D-AAF7-AB40-A8D7-79B2F6938EB5}"/>
              </a:ext>
            </a:extLst>
          </p:cNvPr>
          <p:cNvSpPr>
            <a:spLocks noGrp="1"/>
          </p:cNvSpPr>
          <p:nvPr>
            <p:ph type="sldNum" sz="quarter" idx="12"/>
          </p:nvPr>
        </p:nvSpPr>
        <p:spPr/>
        <p:txBody>
          <a:bodyPr/>
          <a:lstStyle/>
          <a:p>
            <a:fld id="{C20635F8-CF95-B84E-A7ED-E1F528D90690}" type="slidenum">
              <a:rPr lang="en-US" smtClean="0"/>
              <a:t>‹#›</a:t>
            </a:fld>
            <a:endParaRPr lang="en-US"/>
          </a:p>
        </p:txBody>
      </p:sp>
    </p:spTree>
    <p:extLst>
      <p:ext uri="{BB962C8B-B14F-4D97-AF65-F5344CB8AC3E}">
        <p14:creationId xmlns:p14="http://schemas.microsoft.com/office/powerpoint/2010/main" val="2793161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B73CC-E2CF-1945-9D64-5003C9B3F2DC}"/>
              </a:ext>
            </a:extLst>
          </p:cNvPr>
          <p:cNvSpPr>
            <a:spLocks noGrp="1"/>
          </p:cNvSpPr>
          <p:nvPr>
            <p:ph type="dt" sz="half" idx="10"/>
          </p:nvPr>
        </p:nvSpPr>
        <p:spPr/>
        <p:txBody>
          <a:bodyPr/>
          <a:lstStyle/>
          <a:p>
            <a:fld id="{A1769211-7CEB-A345-9CC6-387B335CF6A4}" type="datetimeFigureOut">
              <a:rPr lang="en-US" smtClean="0"/>
              <a:t>6/26/20</a:t>
            </a:fld>
            <a:endParaRPr lang="en-US"/>
          </a:p>
        </p:txBody>
      </p:sp>
      <p:sp>
        <p:nvSpPr>
          <p:cNvPr id="3" name="Footer Placeholder 2">
            <a:extLst>
              <a:ext uri="{FF2B5EF4-FFF2-40B4-BE49-F238E27FC236}">
                <a16:creationId xmlns:a16="http://schemas.microsoft.com/office/drawing/2014/main" id="{FE26454E-A735-E946-B19D-FB18C5BE55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0C7DBB-03CA-2847-A2EC-71EF9D80F8E5}"/>
              </a:ext>
            </a:extLst>
          </p:cNvPr>
          <p:cNvSpPr>
            <a:spLocks noGrp="1"/>
          </p:cNvSpPr>
          <p:nvPr>
            <p:ph type="sldNum" sz="quarter" idx="12"/>
          </p:nvPr>
        </p:nvSpPr>
        <p:spPr/>
        <p:txBody>
          <a:bodyPr/>
          <a:lstStyle/>
          <a:p>
            <a:fld id="{C20635F8-CF95-B84E-A7ED-E1F528D90690}" type="slidenum">
              <a:rPr lang="en-US" smtClean="0"/>
              <a:t>‹#›</a:t>
            </a:fld>
            <a:endParaRPr lang="en-US"/>
          </a:p>
        </p:txBody>
      </p:sp>
    </p:spTree>
    <p:extLst>
      <p:ext uri="{BB962C8B-B14F-4D97-AF65-F5344CB8AC3E}">
        <p14:creationId xmlns:p14="http://schemas.microsoft.com/office/powerpoint/2010/main" val="2701842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7182-D0AB-404A-8C1E-016156C8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0AD25-4F74-B84C-BF6C-F6B3DA85D6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857685-9EE7-1A4F-9755-B31F636B7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8CF828-066C-9145-8993-91E1F352A0A6}"/>
              </a:ext>
            </a:extLst>
          </p:cNvPr>
          <p:cNvSpPr>
            <a:spLocks noGrp="1"/>
          </p:cNvSpPr>
          <p:nvPr>
            <p:ph type="dt" sz="half" idx="10"/>
          </p:nvPr>
        </p:nvSpPr>
        <p:spPr/>
        <p:txBody>
          <a:bodyPr/>
          <a:lstStyle/>
          <a:p>
            <a:fld id="{A1769211-7CEB-A345-9CC6-387B335CF6A4}" type="datetimeFigureOut">
              <a:rPr lang="en-US" smtClean="0"/>
              <a:t>6/26/20</a:t>
            </a:fld>
            <a:endParaRPr lang="en-US"/>
          </a:p>
        </p:txBody>
      </p:sp>
      <p:sp>
        <p:nvSpPr>
          <p:cNvPr id="6" name="Footer Placeholder 5">
            <a:extLst>
              <a:ext uri="{FF2B5EF4-FFF2-40B4-BE49-F238E27FC236}">
                <a16:creationId xmlns:a16="http://schemas.microsoft.com/office/drawing/2014/main" id="{B0E4C096-9099-434C-A0B5-CBA1095DE2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5DB542-217B-F64E-8AB1-06E0CBD2D1CA}"/>
              </a:ext>
            </a:extLst>
          </p:cNvPr>
          <p:cNvSpPr>
            <a:spLocks noGrp="1"/>
          </p:cNvSpPr>
          <p:nvPr>
            <p:ph type="sldNum" sz="quarter" idx="12"/>
          </p:nvPr>
        </p:nvSpPr>
        <p:spPr/>
        <p:txBody>
          <a:bodyPr/>
          <a:lstStyle/>
          <a:p>
            <a:fld id="{C20635F8-CF95-B84E-A7ED-E1F528D90690}" type="slidenum">
              <a:rPr lang="en-US" smtClean="0"/>
              <a:t>‹#›</a:t>
            </a:fld>
            <a:endParaRPr lang="en-US"/>
          </a:p>
        </p:txBody>
      </p:sp>
    </p:spTree>
    <p:extLst>
      <p:ext uri="{BB962C8B-B14F-4D97-AF65-F5344CB8AC3E}">
        <p14:creationId xmlns:p14="http://schemas.microsoft.com/office/powerpoint/2010/main" val="1531242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1932-F7E8-2C46-A7D1-FAB132180A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12AE59-AE07-E94B-840F-BCA4482884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666857-3C83-B74D-A75B-B2E6834BB5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099F2A-B442-4148-B58C-5F9C9A5AB1FA}"/>
              </a:ext>
            </a:extLst>
          </p:cNvPr>
          <p:cNvSpPr>
            <a:spLocks noGrp="1"/>
          </p:cNvSpPr>
          <p:nvPr>
            <p:ph type="dt" sz="half" idx="10"/>
          </p:nvPr>
        </p:nvSpPr>
        <p:spPr/>
        <p:txBody>
          <a:bodyPr/>
          <a:lstStyle/>
          <a:p>
            <a:fld id="{A1769211-7CEB-A345-9CC6-387B335CF6A4}" type="datetimeFigureOut">
              <a:rPr lang="en-US" smtClean="0"/>
              <a:t>6/26/20</a:t>
            </a:fld>
            <a:endParaRPr lang="en-US"/>
          </a:p>
        </p:txBody>
      </p:sp>
      <p:sp>
        <p:nvSpPr>
          <p:cNvPr id="6" name="Footer Placeholder 5">
            <a:extLst>
              <a:ext uri="{FF2B5EF4-FFF2-40B4-BE49-F238E27FC236}">
                <a16:creationId xmlns:a16="http://schemas.microsoft.com/office/drawing/2014/main" id="{9F4A29AB-EC65-8C4F-B03E-F91EAFD674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0E422-1A58-9C49-8A91-560F09479D0D}"/>
              </a:ext>
            </a:extLst>
          </p:cNvPr>
          <p:cNvSpPr>
            <a:spLocks noGrp="1"/>
          </p:cNvSpPr>
          <p:nvPr>
            <p:ph type="sldNum" sz="quarter" idx="12"/>
          </p:nvPr>
        </p:nvSpPr>
        <p:spPr/>
        <p:txBody>
          <a:bodyPr/>
          <a:lstStyle/>
          <a:p>
            <a:fld id="{C20635F8-CF95-B84E-A7ED-E1F528D90690}" type="slidenum">
              <a:rPr lang="en-US" smtClean="0"/>
              <a:t>‹#›</a:t>
            </a:fld>
            <a:endParaRPr lang="en-US"/>
          </a:p>
        </p:txBody>
      </p:sp>
    </p:spTree>
    <p:extLst>
      <p:ext uri="{BB962C8B-B14F-4D97-AF65-F5344CB8AC3E}">
        <p14:creationId xmlns:p14="http://schemas.microsoft.com/office/powerpoint/2010/main" val="1894442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6D202E-BEAF-7647-B0E0-81259368A7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FA1DA7-5B92-0148-86DA-223B3F19B4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77EB20-6BD1-C844-8240-97CC5FBE4C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769211-7CEB-A345-9CC6-387B335CF6A4}" type="datetimeFigureOut">
              <a:rPr lang="en-US" smtClean="0"/>
              <a:t>6/26/20</a:t>
            </a:fld>
            <a:endParaRPr lang="en-US"/>
          </a:p>
        </p:txBody>
      </p:sp>
      <p:sp>
        <p:nvSpPr>
          <p:cNvPr id="5" name="Footer Placeholder 4">
            <a:extLst>
              <a:ext uri="{FF2B5EF4-FFF2-40B4-BE49-F238E27FC236}">
                <a16:creationId xmlns:a16="http://schemas.microsoft.com/office/drawing/2014/main" id="{BAEC5E86-D5A1-D647-89FC-D35154AD32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B84CE7-6427-3E4B-96E8-B29FF68679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0635F8-CF95-B84E-A7ED-E1F528D90690}" type="slidenum">
              <a:rPr lang="en-US" smtClean="0"/>
              <a:t>‹#›</a:t>
            </a:fld>
            <a:endParaRPr lang="en-US"/>
          </a:p>
        </p:txBody>
      </p:sp>
    </p:spTree>
    <p:extLst>
      <p:ext uri="{BB962C8B-B14F-4D97-AF65-F5344CB8AC3E}">
        <p14:creationId xmlns:p14="http://schemas.microsoft.com/office/powerpoint/2010/main" val="732075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en/computer-user-icon-peolpe-avatar-1331579/" TargetMode="External"/><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empoweredpeace.blogspot.com/2010_08_01_archive.html" TargetMode="External"/><Relationship Id="rId2" Type="http://schemas.openxmlformats.org/officeDocument/2006/relationships/image" Target="../media/image10.jpg"/><Relationship Id="rId1" Type="http://schemas.openxmlformats.org/officeDocument/2006/relationships/slideLayout" Target="../slideLayouts/slideLayout13.xml"/><Relationship Id="rId4" Type="http://schemas.openxmlformats.org/officeDocument/2006/relationships/hyperlink" Target="https://creativecommons.org/licenses/by-nc-nd/3.0/"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File:Outline-body-aura.svg" TargetMode="External"/><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hyperlink" Target="https://creativecommons.org/licenses/by-sa/3.0/"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hyperlink" Target="https://store.samhsa.gov/product/Creating-a-Healthier-Life-/SMA16-4958"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2.jpg"/><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5.jpeg"/><Relationship Id="rId4" Type="http://schemas.openxmlformats.org/officeDocument/2006/relationships/hyperlink" Target="https://bit.ly/2mpmpMb"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s://pixabay.com/en/asian-cartoon-child-kids-mural-1294104/"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karmakidsyoga.com/"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behindstarbursteyes.wordpress.com/2016/04/05/goodbye-toddlerhood/" TargetMode="External"/><Relationship Id="rId5" Type="http://schemas.openxmlformats.org/officeDocument/2006/relationships/image" Target="../media/image27.jpg"/><Relationship Id="rId4" Type="http://schemas.openxmlformats.org/officeDocument/2006/relationships/hyperlink" Target="https://www.thelittlegym.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hyperlink" Target="http://www.pngall.com/kids-png"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tsbvi.edu/summer-programs-items/4632-summer-enrichment-a" TargetMode="External"/><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hyperlink" Target="https://creativecommons.org/licenses/by-nc/3.0/"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hyperlink" Target="https://www.thehotline.org/" TargetMode="External"/><Relationship Id="rId3" Type="http://schemas.openxmlformats.org/officeDocument/2006/relationships/hyperlink" Target="https://www.veteranscrisisline.net/" TargetMode="External"/><Relationship Id="rId7" Type="http://schemas.openxmlformats.org/officeDocument/2006/relationships/hyperlink" Target="https://www.samhsa.gov/disaster-preparedness" TargetMode="External"/><Relationship Id="rId2" Type="http://schemas.openxmlformats.org/officeDocument/2006/relationships/hyperlink" Target="https://suicidepreventionlifeline.org/" TargetMode="External"/><Relationship Id="rId1" Type="http://schemas.openxmlformats.org/officeDocument/2006/relationships/slideLayout" Target="../slideLayouts/slideLayout13.xml"/><Relationship Id="rId6" Type="http://schemas.openxmlformats.org/officeDocument/2006/relationships/hyperlink" Target="https://www.cdc.gov/mentalhealth/tools-resources/individuals/index.htm" TargetMode="External"/><Relationship Id="rId5" Type="http://schemas.openxmlformats.org/officeDocument/2006/relationships/hyperlink" Target="http://ok2talk.org/" TargetMode="External"/><Relationship Id="rId4" Type="http://schemas.openxmlformats.org/officeDocument/2006/relationships/hyperlink" Target="https://www.samhsa.gov/find-help/national-helpline"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finder.psychiatry.org/?_ga=1.178573348.1294726899.1456165962" TargetMode="External"/><Relationship Id="rId2" Type="http://schemas.openxmlformats.org/officeDocument/2006/relationships/hyperlink" Target="https://www.findtreatment.samhsa.gov/" TargetMode="External"/><Relationship Id="rId1" Type="http://schemas.openxmlformats.org/officeDocument/2006/relationships/slideLayout" Target="../slideLayouts/slideLayout13.xml"/><Relationship Id="rId5" Type="http://schemas.openxmlformats.org/officeDocument/2006/relationships/hyperlink" Target="http://locator.apa.org/?_ga=1.122738379.1939913089.1455299072" TargetMode="External"/><Relationship Id="rId4" Type="http://schemas.openxmlformats.org/officeDocument/2006/relationships/hyperlink" Target="http://www.aacap.org/AACAP/Families_and_Youth/Resources/CAP_Finder.aspx"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samhsa.gov/medication-assisted-treatment/physician-program-data/treatment-physician-locator" TargetMode="External"/><Relationship Id="rId2" Type="http://schemas.openxmlformats.org/officeDocument/2006/relationships/hyperlink" Target="http://bphc.hrsa.gov/index.html" TargetMode="External"/><Relationship Id="rId1" Type="http://schemas.openxmlformats.org/officeDocument/2006/relationships/slideLayout" Target="../slideLayouts/slideLayout13.xml"/><Relationship Id="rId4" Type="http://schemas.openxmlformats.org/officeDocument/2006/relationships/hyperlink" Target="http://dpt2.samhsa.gov/treatment/directory.aspx"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s://www.karmakidsyoga.com/" TargetMode="External"/><Relationship Id="rId7" Type="http://schemas.openxmlformats.org/officeDocument/2006/relationships/hyperlink" Target="https://pbskids.org/" TargetMode="External"/><Relationship Id="rId2" Type="http://schemas.openxmlformats.org/officeDocument/2006/relationships/hyperlink" Target="https://www.youtube.com/channel/UCsSS5kMpKCaJ_HhTM9-HKHg/videos" TargetMode="External"/><Relationship Id="rId1" Type="http://schemas.openxmlformats.org/officeDocument/2006/relationships/slideLayout" Target="../slideLayouts/slideLayout13.xml"/><Relationship Id="rId6" Type="http://schemas.openxmlformats.org/officeDocument/2006/relationships/hyperlink" Target="https://www.newyorkfamily.com/books-pre-k-to-teenagers-during-coronavirus-new-york/" TargetMode="External"/><Relationship Id="rId5" Type="http://schemas.openxmlformats.org/officeDocument/2006/relationships/hyperlink" Target="https://obefitness.com/schedule" TargetMode="External"/><Relationship Id="rId4" Type="http://schemas.openxmlformats.org/officeDocument/2006/relationships/hyperlink" Target="https://www.thelittlegym.com/classe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abcmouse.com/abt/homepage?8a08850bc2=T2932261623.1592587825.2627" TargetMode="External"/><Relationship Id="rId2" Type="http://schemas.openxmlformats.org/officeDocument/2006/relationships/hyperlink" Target="http://www.duckduckmoose.com/" TargetMode="External"/><Relationship Id="rId1" Type="http://schemas.openxmlformats.org/officeDocument/2006/relationships/slideLayout" Target="../slideLayouts/slideLayout13.xml"/><Relationship Id="rId6" Type="http://schemas.openxmlformats.org/officeDocument/2006/relationships/hyperlink" Target="https://www.funbrain.com/" TargetMode="External"/><Relationship Id="rId5" Type="http://schemas.openxmlformats.org/officeDocument/2006/relationships/hyperlink" Target="https://www.sesamestreet.org/" TargetMode="External"/><Relationship Id="rId4" Type="http://schemas.openxmlformats.org/officeDocument/2006/relationships/hyperlink" Target="https://kids.nationalgeographic.com/"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www.highlightskids.com/" TargetMode="External"/><Relationship Id="rId3" Type="http://schemas.openxmlformats.org/officeDocument/2006/relationships/hyperlink" Target="https://www.newyorkfamily.com/books-pre-k-to-teenagers-during-coronavirus-new-york/" TargetMode="External"/><Relationship Id="rId7" Type="http://schemas.openxmlformats.org/officeDocument/2006/relationships/hyperlink" Target="https://www.funbrain.com/" TargetMode="External"/><Relationship Id="rId2" Type="http://schemas.openxmlformats.org/officeDocument/2006/relationships/hyperlink" Target="https://www.aloyoga.com/pages/alo-gives" TargetMode="External"/><Relationship Id="rId1" Type="http://schemas.openxmlformats.org/officeDocument/2006/relationships/slideLayout" Target="../slideLayouts/slideLayout13.xml"/><Relationship Id="rId6" Type="http://schemas.openxmlformats.org/officeDocument/2006/relationships/hyperlink" Target="https://kidscookrealfood.com/" TargetMode="External"/><Relationship Id="rId5" Type="http://schemas.openxmlformats.org/officeDocument/2006/relationships/hyperlink" Target="https://www.gonoodle.com/" TargetMode="External"/><Relationship Id="rId4" Type="http://schemas.openxmlformats.org/officeDocument/2006/relationships/hyperlink" Target="https://www.kidsbridgecenter.org/kidsbridge-at-home/" TargetMode="External"/><Relationship Id="rId9" Type="http://schemas.openxmlformats.org/officeDocument/2006/relationships/hyperlink" Target="http://disneyjunior.disney.com.au/games"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newyorkfamily.com/books-pre-k-to-teenagers-during-coronavirus-new-york/" TargetMode="External"/><Relationship Id="rId2" Type="http://schemas.openxmlformats.org/officeDocument/2006/relationships/hyperlink" Target="https://www.funbrain.com/" TargetMode="External"/><Relationship Id="rId1" Type="http://schemas.openxmlformats.org/officeDocument/2006/relationships/slideLayout" Target="../slideLayouts/slideLayout13.xml"/><Relationship Id="rId4" Type="http://schemas.openxmlformats.org/officeDocument/2006/relationships/hyperlink" Target="https://kidscookrealfood.com/"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rochester.kidsoutandabout.com/content/1000-things-do-during-covid-19-online-activities-kids-teens-families-and-adults" TargetMode="External"/><Relationship Id="rId2" Type="http://schemas.openxmlformats.org/officeDocument/2006/relationships/hyperlink" Target="https://ysa.org/covid/" TargetMode="External"/><Relationship Id="rId1" Type="http://schemas.openxmlformats.org/officeDocument/2006/relationships/slideLayout" Target="../slideLayouts/slideLayout13.xml"/><Relationship Id="rId4" Type="http://schemas.openxmlformats.org/officeDocument/2006/relationships/hyperlink" Target="https://www.nytimes.com/initiative/highschoolaccess"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artsandculture.google.com/" TargetMode="External"/><Relationship Id="rId2" Type="http://schemas.openxmlformats.org/officeDocument/2006/relationships/hyperlink" Target="https://www.atlasmh.com/" TargetMode="External"/><Relationship Id="rId1" Type="http://schemas.openxmlformats.org/officeDocument/2006/relationships/slideLayout" Target="../slideLayouts/slideLayout13.xml"/><Relationship Id="rId4" Type="http://schemas.openxmlformats.org/officeDocument/2006/relationships/hyperlink" Target="https://stories.audible.com/start-listen"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quarantinechat.com/" TargetMode="External"/><Relationship Id="rId3" Type="http://schemas.openxmlformats.org/officeDocument/2006/relationships/hyperlink" Target="https://static1.squarespace.com/static/57b5ef68c534a5cc06edc769/t/5eab6adcdb2c571335f4c005/1588292502618/2020+Daily+Calm+Calendar.pdf" TargetMode="External"/><Relationship Id="rId7" Type="http://schemas.openxmlformats.org/officeDocument/2006/relationships/hyperlink" Target="https://i0.wp.com/everydayshouldbefun.com/wp-content/uploads/2015/07/5ab1b4d87915aa3d85770ceab611292e.jpg" TargetMode="External"/><Relationship Id="rId2" Type="http://schemas.openxmlformats.org/officeDocument/2006/relationships/hyperlink" Target="https://www.cdc.gov/aging/caregiving/pdf/Complete-Care-Plan-Form-508.pdf" TargetMode="External"/><Relationship Id="rId1" Type="http://schemas.openxmlformats.org/officeDocument/2006/relationships/slideLayout" Target="../slideLayouts/slideLayout13.xml"/><Relationship Id="rId6" Type="http://schemas.openxmlformats.org/officeDocument/2006/relationships/hyperlink" Target="https://youfeellikeshit.com/index.html" TargetMode="External"/><Relationship Id="rId5" Type="http://schemas.openxmlformats.org/officeDocument/2006/relationships/hyperlink" Target="https://www.healthline.com/health/9-resources-for-coping-with-coronavirus-anxiety#8.-Breathe-deeply-with-guided-GIFs" TargetMode="External"/><Relationship Id="rId4" Type="http://schemas.openxmlformats.org/officeDocument/2006/relationships/hyperlink" Target="https://store.samhsa.gov/product/Creating-a-Healthier-Life-/SMA16-4958" TargetMode="External"/><Relationship Id="rId9" Type="http://schemas.openxmlformats.org/officeDocument/2006/relationships/hyperlink" Target="https://depts.washington.edu/fammed/wp-content/uploads/2019/03/Katers-selfcare_printable.pdf"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2.xml"/><Relationship Id="rId7" Type="http://schemas.openxmlformats.org/officeDocument/2006/relationships/image" Target="../media/image32.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31.png"/><Relationship Id="rId5" Type="http://schemas.openxmlformats.org/officeDocument/2006/relationships/hyperlink" Target="https://mhttcnetwork.org/centers/northeast-caribbean-mhttc/home" TargetMode="External"/><Relationship Id="rId4" Type="http://schemas.openxmlformats.org/officeDocument/2006/relationships/hyperlink" Target="mailto:northeastcaribbean@mhttcnetwork.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Bonne_projection" TargetMode="External"/><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89206"/>
            <a:ext cx="12192000" cy="1590792"/>
          </a:xfrm>
        </p:spPr>
        <p:txBody>
          <a:bodyPr>
            <a:noAutofit/>
          </a:bodyPr>
          <a:lstStyle/>
          <a:p>
            <a:r>
              <a:rPr lang="en-US" sz="4400" dirty="0">
                <a:latin typeface="Arial" panose="020B0604020202020204" pitchFamily="34" charset="0"/>
                <a:cs typeface="Arial" panose="020B0604020202020204" pitchFamily="34" charset="0"/>
              </a:rPr>
              <a:t>Supporting Each Other and Ourselves: </a:t>
            </a:r>
            <a:br>
              <a:rPr lang="en-US" sz="44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Mental Health Awareness and Promotion in the Wake of COVID-19</a:t>
            </a:r>
            <a:endParaRPr lang="en-US" sz="3000" b="1" dirty="0">
              <a:latin typeface="Arial" panose="020B0604020202020204" pitchFamily="34" charset="0"/>
              <a:ea typeface="Arial" charset="0"/>
              <a:cs typeface="Arial" panose="020B0604020202020204" pitchFamily="34" charset="0"/>
            </a:endParaRPr>
          </a:p>
        </p:txBody>
      </p:sp>
      <p:sp>
        <p:nvSpPr>
          <p:cNvPr id="3" name="Subtitle 2"/>
          <p:cNvSpPr>
            <a:spLocks noGrp="1"/>
          </p:cNvSpPr>
          <p:nvPr>
            <p:ph type="subTitle" idx="1"/>
          </p:nvPr>
        </p:nvSpPr>
        <p:spPr>
          <a:xfrm>
            <a:off x="2667000" y="3275216"/>
            <a:ext cx="6858000" cy="1911927"/>
          </a:xfrm>
        </p:spPr>
        <p:txBody>
          <a:bodyPr>
            <a:normAutofit fontScale="92500" lnSpcReduction="10000"/>
          </a:bodyPr>
          <a:lstStyle/>
          <a:p>
            <a:r>
              <a:rPr lang="en-US" sz="2400" dirty="0"/>
              <a:t>Ann Murphy, Ph.D., CPRP</a:t>
            </a:r>
          </a:p>
          <a:p>
            <a:r>
              <a:rPr lang="en-US" sz="2400" dirty="0"/>
              <a:t>PJ Wenger, LPC</a:t>
            </a:r>
          </a:p>
          <a:p>
            <a:r>
              <a:rPr lang="en-US" sz="2400" dirty="0"/>
              <a:t>Rutgers, School of Health Professions</a:t>
            </a:r>
          </a:p>
          <a:p>
            <a:r>
              <a:rPr lang="en-US" sz="2400" dirty="0"/>
              <a:t>Department of Psychiatric Rehabilitation and Counseling Professions</a:t>
            </a:r>
          </a:p>
          <a:p>
            <a:endParaRPr lang="en-US" sz="2400" dirty="0"/>
          </a:p>
          <a:p>
            <a:endParaRPr lang="en-US" dirty="0">
              <a:latin typeface="Arial" charset="0"/>
              <a:ea typeface="Arial" charset="0"/>
              <a:cs typeface="Arial" charset="0"/>
            </a:endParaRPr>
          </a:p>
        </p:txBody>
      </p:sp>
      <p:pic>
        <p:nvPicPr>
          <p:cNvPr id="7" name="Picture Placeholder 6">
            <a:extLst>
              <a:ext uri="{FF2B5EF4-FFF2-40B4-BE49-F238E27FC236}">
                <a16:creationId xmlns:a16="http://schemas.microsoft.com/office/drawing/2014/main" id="{CE2AA17E-E0F9-4A48-8CC4-4E14ADCE51FA}"/>
              </a:ext>
            </a:extLst>
          </p:cNvPr>
          <p:cNvPicPr>
            <a:picLocks noGrp="1" noChangeAspect="1"/>
          </p:cNvPicPr>
          <p:nvPr>
            <p:ph type="pic" sz="quarter" idx="10"/>
          </p:nvPr>
        </p:nvPicPr>
        <p:blipFill>
          <a:blip r:embed="rId3"/>
          <a:stretch>
            <a:fillRect/>
          </a:stretch>
        </p:blipFill>
        <p:spPr>
          <a:xfrm>
            <a:off x="2800507" y="104488"/>
            <a:ext cx="7029952" cy="1077926"/>
          </a:xfrm>
          <a:prstGeom prst="rect">
            <a:avLst/>
          </a:prstGeom>
        </p:spPr>
      </p:pic>
      <p:pic>
        <p:nvPicPr>
          <p:cNvPr id="6" name="Picture Placeholder 6" descr="MHTTC stacked color bars">
            <a:extLst>
              <a:ext uri="{FF2B5EF4-FFF2-40B4-BE49-F238E27FC236}">
                <a16:creationId xmlns:a16="http://schemas.microsoft.com/office/drawing/2014/main" id="{55A0F0FD-3154-684A-A8FF-6B2E66E5C6B5}"/>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3737" b="13737"/>
          <a:stretch>
            <a:fillRect/>
          </a:stretch>
        </p:blipFill>
        <p:spPr>
          <a:xfrm>
            <a:off x="6831106" y="4933203"/>
            <a:ext cx="5360894" cy="2139950"/>
          </a:xfrm>
        </p:spPr>
      </p:pic>
      <p:pic>
        <p:nvPicPr>
          <p:cNvPr id="9" name="Picture Placeholder 6">
            <a:extLst>
              <a:ext uri="{FF2B5EF4-FFF2-40B4-BE49-F238E27FC236}">
                <a16:creationId xmlns:a16="http://schemas.microsoft.com/office/drawing/2014/main" id="{FE8C5797-9B1B-254A-8ACA-B2097C75B42F}"/>
              </a:ext>
            </a:extLst>
          </p:cNvPr>
          <p:cNvPicPr>
            <a:picLocks noChangeAspect="1"/>
          </p:cNvPicPr>
          <p:nvPr/>
        </p:nvPicPr>
        <p:blipFill>
          <a:blip r:embed="rId3"/>
          <a:stretch>
            <a:fillRect/>
          </a:stretch>
        </p:blipFill>
        <p:spPr>
          <a:xfrm>
            <a:off x="1711892" y="104488"/>
            <a:ext cx="9207182" cy="1411768"/>
          </a:xfrm>
          <a:prstGeom prst="rect">
            <a:avLst/>
          </a:prstGeom>
        </p:spPr>
      </p:pic>
    </p:spTree>
    <p:extLst>
      <p:ext uri="{BB962C8B-B14F-4D97-AF65-F5344CB8AC3E}">
        <p14:creationId xmlns:p14="http://schemas.microsoft.com/office/powerpoint/2010/main" val="3178850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EA711-833C-4044-A451-0B85BB7F72AE}"/>
              </a:ext>
            </a:extLst>
          </p:cNvPr>
          <p:cNvSpPr>
            <a:spLocks noGrp="1"/>
          </p:cNvSpPr>
          <p:nvPr>
            <p:ph type="title"/>
          </p:nvPr>
        </p:nvSpPr>
        <p:spPr/>
        <p:txBody>
          <a:bodyPr>
            <a:normAutofit/>
          </a:bodyPr>
          <a:lstStyle/>
          <a:p>
            <a:pPr algn="ctr"/>
            <a:r>
              <a:rPr lang="en-US" b="1" dirty="0">
                <a:latin typeface="Arial" panose="020B0604020202020204" pitchFamily="34" charset="0"/>
                <a:cs typeface="Arial" panose="020B0604020202020204" pitchFamily="34" charset="0"/>
              </a:rPr>
              <a:t>Risks Associated with Substance Use</a:t>
            </a:r>
          </a:p>
        </p:txBody>
      </p:sp>
      <p:sp>
        <p:nvSpPr>
          <p:cNvPr id="3" name="Content Placeholder 2">
            <a:extLst>
              <a:ext uri="{FF2B5EF4-FFF2-40B4-BE49-F238E27FC236}">
                <a16:creationId xmlns:a16="http://schemas.microsoft.com/office/drawing/2014/main" id="{47F8667C-2A0C-5740-B98A-2ED528120179}"/>
              </a:ext>
            </a:extLst>
          </p:cNvPr>
          <p:cNvSpPr>
            <a:spLocks noGrp="1"/>
          </p:cNvSpPr>
          <p:nvPr>
            <p:ph idx="1"/>
          </p:nvPr>
        </p:nvSpPr>
        <p:spPr>
          <a:xfrm>
            <a:off x="838200" y="1460782"/>
            <a:ext cx="5078506" cy="3948668"/>
          </a:xfrm>
        </p:spPr>
        <p:txBody>
          <a:bodyPr>
            <a:normAutofit/>
          </a:bodyPr>
          <a:lstStyle/>
          <a:p>
            <a:r>
              <a:rPr lang="en-US" sz="3200" dirty="0"/>
              <a:t>Shelter in Place</a:t>
            </a:r>
          </a:p>
          <a:p>
            <a:r>
              <a:rPr lang="en-US" sz="3200" dirty="0"/>
              <a:t>Social Isolation</a:t>
            </a:r>
          </a:p>
          <a:p>
            <a:r>
              <a:rPr lang="en-US" sz="3200" dirty="0"/>
              <a:t>Decreased access to treatment</a:t>
            </a:r>
          </a:p>
          <a:p>
            <a:r>
              <a:rPr lang="en-US" sz="3200" dirty="0"/>
              <a:t>Decreased opportunity for distraction</a:t>
            </a:r>
          </a:p>
        </p:txBody>
      </p:sp>
      <p:sp>
        <p:nvSpPr>
          <p:cNvPr id="4" name="TextBox 3">
            <a:extLst>
              <a:ext uri="{FF2B5EF4-FFF2-40B4-BE49-F238E27FC236}">
                <a16:creationId xmlns:a16="http://schemas.microsoft.com/office/drawing/2014/main" id="{04215A72-C2C9-5C4C-A753-54C93383E2EA}"/>
              </a:ext>
            </a:extLst>
          </p:cNvPr>
          <p:cNvSpPr txBox="1"/>
          <p:nvPr/>
        </p:nvSpPr>
        <p:spPr>
          <a:xfrm>
            <a:off x="986117" y="5040118"/>
            <a:ext cx="1794274" cy="369332"/>
          </a:xfrm>
          <a:prstGeom prst="rect">
            <a:avLst/>
          </a:prstGeom>
          <a:noFill/>
        </p:spPr>
        <p:txBody>
          <a:bodyPr wrap="none" rtlCol="0">
            <a:spAutoFit/>
          </a:bodyPr>
          <a:lstStyle/>
          <a:p>
            <a:r>
              <a:rPr lang="en-US" dirty="0"/>
              <a:t>(</a:t>
            </a:r>
            <a:r>
              <a:rPr lang="en-US" dirty="0" err="1"/>
              <a:t>Drugabuse.com</a:t>
            </a:r>
            <a:r>
              <a:rPr lang="en-US" dirty="0"/>
              <a:t>)</a:t>
            </a:r>
          </a:p>
        </p:txBody>
      </p:sp>
      <p:sp>
        <p:nvSpPr>
          <p:cNvPr id="5" name="Content Placeholder 2">
            <a:extLst>
              <a:ext uri="{FF2B5EF4-FFF2-40B4-BE49-F238E27FC236}">
                <a16:creationId xmlns:a16="http://schemas.microsoft.com/office/drawing/2014/main" id="{7ABE6172-71FE-4946-A11C-A76A4355601A}"/>
              </a:ext>
            </a:extLst>
          </p:cNvPr>
          <p:cNvSpPr txBox="1">
            <a:spLocks/>
          </p:cNvSpPr>
          <p:nvPr/>
        </p:nvSpPr>
        <p:spPr>
          <a:xfrm>
            <a:off x="6239435" y="1460782"/>
            <a:ext cx="5078506" cy="3948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Decreased support systems</a:t>
            </a:r>
          </a:p>
          <a:p>
            <a:r>
              <a:rPr lang="en-US" sz="3200" dirty="0"/>
              <a:t>Increase in relapse</a:t>
            </a:r>
          </a:p>
          <a:p>
            <a:r>
              <a:rPr lang="en-US" sz="3200" dirty="0"/>
              <a:t>Higher risk of overdose</a:t>
            </a:r>
          </a:p>
          <a:p>
            <a:r>
              <a:rPr lang="en-US" sz="3200" dirty="0"/>
              <a:t>Higher risk for COVID related death</a:t>
            </a:r>
          </a:p>
          <a:p>
            <a:endParaRPr lang="en-US" dirty="0"/>
          </a:p>
        </p:txBody>
      </p:sp>
    </p:spTree>
    <p:extLst>
      <p:ext uri="{BB962C8B-B14F-4D97-AF65-F5344CB8AC3E}">
        <p14:creationId xmlns:p14="http://schemas.microsoft.com/office/powerpoint/2010/main" val="2333935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5C2FF-37B1-2445-BA07-521E9DD015A5}"/>
              </a:ext>
            </a:extLst>
          </p:cNvPr>
          <p:cNvSpPr>
            <a:spLocks noGrp="1"/>
          </p:cNvSpPr>
          <p:nvPr>
            <p:ph type="title"/>
          </p:nvPr>
        </p:nvSpPr>
        <p:spPr>
          <a:xfrm>
            <a:off x="0" y="0"/>
            <a:ext cx="2796988" cy="5755341"/>
          </a:xfrm>
        </p:spPr>
        <p:txBody>
          <a:bodyPr>
            <a:normAutofit/>
          </a:bodyPr>
          <a:lstStyle/>
          <a:p>
            <a:pPr algn="ctr"/>
            <a:r>
              <a:rPr lang="en-US" b="1" dirty="0">
                <a:latin typeface="Arial" panose="020B0604020202020204" pitchFamily="34" charset="0"/>
                <a:cs typeface="Arial" panose="020B0604020202020204" pitchFamily="34" charset="0"/>
              </a:rPr>
              <a:t>Stress and COVID-19</a:t>
            </a:r>
          </a:p>
        </p:txBody>
      </p:sp>
      <p:graphicFrame>
        <p:nvGraphicFramePr>
          <p:cNvPr id="4" name="Content Placeholder 3">
            <a:extLst>
              <a:ext uri="{FF2B5EF4-FFF2-40B4-BE49-F238E27FC236}">
                <a16:creationId xmlns:a16="http://schemas.microsoft.com/office/drawing/2014/main" id="{A49180B3-4B42-CF46-9AA4-38BFB51A6DBF}"/>
              </a:ext>
            </a:extLst>
          </p:cNvPr>
          <p:cNvGraphicFramePr>
            <a:graphicFrameLocks noGrp="1"/>
          </p:cNvGraphicFramePr>
          <p:nvPr>
            <p:ph idx="1"/>
            <p:extLst>
              <p:ext uri="{D42A27DB-BD31-4B8C-83A1-F6EECF244321}">
                <p14:modId xmlns:p14="http://schemas.microsoft.com/office/powerpoint/2010/main" val="793629053"/>
              </p:ext>
            </p:extLst>
          </p:nvPr>
        </p:nvGraphicFramePr>
        <p:xfrm>
          <a:off x="1183340" y="125506"/>
          <a:ext cx="11008659" cy="5755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6799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3E683-A9F0-0E44-AA43-6163B711874B}"/>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Populations More Susceptible to Stress</a:t>
            </a:r>
          </a:p>
        </p:txBody>
      </p:sp>
      <p:sp>
        <p:nvSpPr>
          <p:cNvPr id="3" name="Content Placeholder 2">
            <a:extLst>
              <a:ext uri="{FF2B5EF4-FFF2-40B4-BE49-F238E27FC236}">
                <a16:creationId xmlns:a16="http://schemas.microsoft.com/office/drawing/2014/main" id="{59051770-D341-AB46-B53C-C86F728D4000}"/>
              </a:ext>
            </a:extLst>
          </p:cNvPr>
          <p:cNvSpPr>
            <a:spLocks noGrp="1"/>
          </p:cNvSpPr>
          <p:nvPr>
            <p:ph idx="1"/>
          </p:nvPr>
        </p:nvSpPr>
        <p:spPr>
          <a:xfrm>
            <a:off x="838200" y="1335279"/>
            <a:ext cx="8182583" cy="4545568"/>
          </a:xfrm>
        </p:spPr>
        <p:txBody>
          <a:bodyPr>
            <a:normAutofit/>
          </a:bodyPr>
          <a:lstStyle/>
          <a:p>
            <a:r>
              <a:rPr lang="en-US" dirty="0"/>
              <a:t>Older adults </a:t>
            </a:r>
          </a:p>
          <a:p>
            <a:r>
              <a:rPr lang="en-US" dirty="0"/>
              <a:t>Underlying health conditions</a:t>
            </a:r>
          </a:p>
          <a:p>
            <a:r>
              <a:rPr lang="en-US" dirty="0"/>
              <a:t>Children and teens</a:t>
            </a:r>
          </a:p>
          <a:p>
            <a:r>
              <a:rPr lang="en-US" dirty="0"/>
              <a:t>Care givers</a:t>
            </a:r>
          </a:p>
          <a:p>
            <a:r>
              <a:rPr lang="en-US" dirty="0"/>
              <a:t>Frontline  &amp; essential workers (e.g., health care providers, first responders, retail clerks, food industry)</a:t>
            </a:r>
          </a:p>
          <a:p>
            <a:r>
              <a:rPr lang="en-US" dirty="0"/>
              <a:t>Existing mental health conditions</a:t>
            </a:r>
          </a:p>
          <a:p>
            <a:r>
              <a:rPr lang="en-US" dirty="0"/>
              <a:t>Substance use</a:t>
            </a:r>
          </a:p>
          <a:p>
            <a:endParaRPr lang="en-US" dirty="0"/>
          </a:p>
        </p:txBody>
      </p:sp>
      <p:pic>
        <p:nvPicPr>
          <p:cNvPr id="5" name="Picture 4" descr="Image of 5 generic looking people. " title="People">
            <a:extLst>
              <a:ext uri="{FF2B5EF4-FFF2-40B4-BE49-F238E27FC236}">
                <a16:creationId xmlns:a16="http://schemas.microsoft.com/office/drawing/2014/main" id="{53CF40FE-EE8E-D344-8879-FC8C85AF74E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588189" y="1885369"/>
            <a:ext cx="3005656" cy="3005656"/>
          </a:xfrm>
          <a:prstGeom prst="rect">
            <a:avLst/>
          </a:prstGeom>
        </p:spPr>
      </p:pic>
    </p:spTree>
    <p:extLst>
      <p:ext uri="{BB962C8B-B14F-4D97-AF65-F5344CB8AC3E}">
        <p14:creationId xmlns:p14="http://schemas.microsoft.com/office/powerpoint/2010/main" val="2780872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9C6C3-44E0-2143-B57B-6696B07BA448}"/>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Populations More Susceptible to Stress</a:t>
            </a:r>
          </a:p>
        </p:txBody>
      </p:sp>
      <p:sp>
        <p:nvSpPr>
          <p:cNvPr id="3" name="Content Placeholder 2">
            <a:extLst>
              <a:ext uri="{FF2B5EF4-FFF2-40B4-BE49-F238E27FC236}">
                <a16:creationId xmlns:a16="http://schemas.microsoft.com/office/drawing/2014/main" id="{91C37E50-5465-D54E-8982-C8F304825C2C}"/>
              </a:ext>
            </a:extLst>
          </p:cNvPr>
          <p:cNvSpPr>
            <a:spLocks noGrp="1"/>
          </p:cNvSpPr>
          <p:nvPr>
            <p:ph idx="1"/>
          </p:nvPr>
        </p:nvSpPr>
        <p:spPr/>
        <p:txBody>
          <a:bodyPr>
            <a:normAutofit/>
          </a:bodyPr>
          <a:lstStyle/>
          <a:p>
            <a:r>
              <a:rPr lang="en-US" dirty="0"/>
              <a:t>Job loss, reduced of work hours, other changes to employment </a:t>
            </a:r>
          </a:p>
          <a:p>
            <a:r>
              <a:rPr lang="en-US" dirty="0"/>
              <a:t>Individuals with disabilities</a:t>
            </a:r>
          </a:p>
          <a:p>
            <a:r>
              <a:rPr lang="en-US" dirty="0"/>
              <a:t>Socially isolated, living alone, or reside in rural areas </a:t>
            </a:r>
          </a:p>
          <a:p>
            <a:r>
              <a:rPr lang="en-US" dirty="0"/>
              <a:t>Some racial and ethnic groups</a:t>
            </a:r>
          </a:p>
          <a:p>
            <a:r>
              <a:rPr lang="en-US" dirty="0"/>
              <a:t>Language barrier (e.g., ESOL, hearing/visual impairment)</a:t>
            </a:r>
          </a:p>
          <a:p>
            <a:r>
              <a:rPr lang="en-US" dirty="0"/>
              <a:t>Homelessness</a:t>
            </a:r>
          </a:p>
          <a:p>
            <a:r>
              <a:rPr lang="en-US" dirty="0"/>
              <a:t>Congregate living</a:t>
            </a:r>
          </a:p>
          <a:p>
            <a:endParaRPr lang="en-US" dirty="0"/>
          </a:p>
        </p:txBody>
      </p:sp>
    </p:spTree>
    <p:extLst>
      <p:ext uri="{BB962C8B-B14F-4D97-AF65-F5344CB8AC3E}">
        <p14:creationId xmlns:p14="http://schemas.microsoft.com/office/powerpoint/2010/main" val="2558936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3D850-4F49-AA40-BC85-F52B23BB3004}"/>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Experiences of Children</a:t>
            </a:r>
          </a:p>
        </p:txBody>
      </p:sp>
      <p:sp>
        <p:nvSpPr>
          <p:cNvPr id="3" name="Content Placeholder 2">
            <a:extLst>
              <a:ext uri="{FF2B5EF4-FFF2-40B4-BE49-F238E27FC236}">
                <a16:creationId xmlns:a16="http://schemas.microsoft.com/office/drawing/2014/main" id="{1F64CC70-9552-E34F-BDE2-E5FA9ABFBF85}"/>
              </a:ext>
            </a:extLst>
          </p:cNvPr>
          <p:cNvSpPr>
            <a:spLocks noGrp="1"/>
          </p:cNvSpPr>
          <p:nvPr>
            <p:ph idx="1"/>
          </p:nvPr>
        </p:nvSpPr>
        <p:spPr/>
        <p:txBody>
          <a:bodyPr>
            <a:normAutofit lnSpcReduction="10000"/>
          </a:bodyPr>
          <a:lstStyle/>
          <a:p>
            <a:r>
              <a:rPr lang="en-US" dirty="0"/>
              <a:t>Uncertainty</a:t>
            </a:r>
          </a:p>
          <a:p>
            <a:r>
              <a:rPr lang="en-US" dirty="0"/>
              <a:t>Frustration</a:t>
            </a:r>
          </a:p>
          <a:p>
            <a:r>
              <a:rPr lang="en-US" dirty="0"/>
              <a:t>Fear</a:t>
            </a:r>
          </a:p>
          <a:p>
            <a:r>
              <a:rPr lang="en-US" dirty="0"/>
              <a:t>Anxiety</a:t>
            </a:r>
          </a:p>
          <a:p>
            <a:r>
              <a:rPr lang="en-US" dirty="0"/>
              <a:t>Depression</a:t>
            </a:r>
          </a:p>
          <a:p>
            <a:r>
              <a:rPr lang="en-US" dirty="0"/>
              <a:t>Hopelessness</a:t>
            </a:r>
          </a:p>
          <a:p>
            <a:r>
              <a:rPr lang="en-US" dirty="0"/>
              <a:t>Helplessness</a:t>
            </a:r>
          </a:p>
          <a:p>
            <a:r>
              <a:rPr lang="en-US" dirty="0"/>
              <a:t>Grief/Loss</a:t>
            </a:r>
          </a:p>
        </p:txBody>
      </p:sp>
      <p:pic>
        <p:nvPicPr>
          <p:cNvPr id="18" name="Picture 17" title="Children">
            <a:extLst>
              <a:ext uri="{FF2B5EF4-FFF2-40B4-BE49-F238E27FC236}">
                <a16:creationId xmlns:a16="http://schemas.microsoft.com/office/drawing/2014/main" id="{27AF6196-7E09-B84E-A103-CC94E6EAE471}"/>
              </a:ext>
            </a:extLst>
          </p:cNvPr>
          <p:cNvPicPr>
            <a:picLocks noChangeAspect="1"/>
          </p:cNvPicPr>
          <p:nvPr/>
        </p:nvPicPr>
        <p:blipFill>
          <a:blip r:embed="rId2"/>
          <a:stretch>
            <a:fillRect/>
          </a:stretch>
        </p:blipFill>
        <p:spPr>
          <a:xfrm>
            <a:off x="3905675" y="1066800"/>
            <a:ext cx="7327640" cy="4724400"/>
          </a:xfrm>
          <a:prstGeom prst="rect">
            <a:avLst/>
          </a:prstGeom>
        </p:spPr>
      </p:pic>
    </p:spTree>
    <p:extLst>
      <p:ext uri="{BB962C8B-B14F-4D97-AF65-F5344CB8AC3E}">
        <p14:creationId xmlns:p14="http://schemas.microsoft.com/office/powerpoint/2010/main" val="2805873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78CF8-6D00-5143-A6F5-25AFD6085AFC}"/>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Experiences of Older Adults</a:t>
            </a:r>
          </a:p>
        </p:txBody>
      </p:sp>
      <p:sp>
        <p:nvSpPr>
          <p:cNvPr id="3" name="Content Placeholder 2">
            <a:extLst>
              <a:ext uri="{FF2B5EF4-FFF2-40B4-BE49-F238E27FC236}">
                <a16:creationId xmlns:a16="http://schemas.microsoft.com/office/drawing/2014/main" id="{849ECD64-70B7-7042-BA38-855BD5D6F50B}"/>
              </a:ext>
            </a:extLst>
          </p:cNvPr>
          <p:cNvSpPr>
            <a:spLocks noGrp="1"/>
          </p:cNvSpPr>
          <p:nvPr>
            <p:ph idx="1"/>
          </p:nvPr>
        </p:nvSpPr>
        <p:spPr>
          <a:xfrm>
            <a:off x="838200" y="1335278"/>
            <a:ext cx="10515600" cy="4527639"/>
          </a:xfrm>
        </p:spPr>
        <p:txBody>
          <a:bodyPr>
            <a:normAutofit lnSpcReduction="10000"/>
          </a:bodyPr>
          <a:lstStyle/>
          <a:p>
            <a:r>
              <a:rPr lang="en-US" dirty="0"/>
              <a:t>Fear</a:t>
            </a:r>
          </a:p>
          <a:p>
            <a:r>
              <a:rPr lang="en-US" dirty="0"/>
              <a:t>Isolation vs. loneliness</a:t>
            </a:r>
          </a:p>
          <a:p>
            <a:r>
              <a:rPr lang="en-US" dirty="0"/>
              <a:t>Disconnection from support systems</a:t>
            </a:r>
          </a:p>
          <a:p>
            <a:r>
              <a:rPr lang="en-US" dirty="0"/>
              <a:t>Limited access to remote platforms</a:t>
            </a:r>
          </a:p>
          <a:p>
            <a:r>
              <a:rPr lang="en-US" dirty="0"/>
              <a:t>Virtual socialization </a:t>
            </a:r>
          </a:p>
          <a:p>
            <a:r>
              <a:rPr lang="en-US" dirty="0"/>
              <a:t>Decreased availability of virtual resources</a:t>
            </a:r>
          </a:p>
          <a:p>
            <a:r>
              <a:rPr lang="en-US" dirty="0"/>
              <a:t>Minimization of the value of older adults</a:t>
            </a:r>
          </a:p>
          <a:p>
            <a:r>
              <a:rPr lang="en-US" dirty="0"/>
              <a:t>Limited financial resources </a:t>
            </a:r>
          </a:p>
          <a:p>
            <a:r>
              <a:rPr lang="en-US" dirty="0"/>
              <a:t>Elder abuse</a:t>
            </a:r>
          </a:p>
          <a:p>
            <a:endParaRPr lang="en-US" dirty="0"/>
          </a:p>
          <a:p>
            <a:endParaRPr lang="en-US" dirty="0"/>
          </a:p>
        </p:txBody>
      </p:sp>
      <p:pic>
        <p:nvPicPr>
          <p:cNvPr id="5" name="Picture 4" descr="Image of 4 older adults. " title="Older adults">
            <a:extLst>
              <a:ext uri="{FF2B5EF4-FFF2-40B4-BE49-F238E27FC236}">
                <a16:creationId xmlns:a16="http://schemas.microsoft.com/office/drawing/2014/main" id="{1785A16E-F4C8-4748-8FDE-A88E8653B25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400260" y="1850065"/>
            <a:ext cx="4321976" cy="3433882"/>
          </a:xfrm>
          <a:prstGeom prst="rect">
            <a:avLst/>
          </a:prstGeom>
        </p:spPr>
      </p:pic>
      <p:sp>
        <p:nvSpPr>
          <p:cNvPr id="6" name="TextBox 5">
            <a:extLst>
              <a:ext uri="{FF2B5EF4-FFF2-40B4-BE49-F238E27FC236}">
                <a16:creationId xmlns:a16="http://schemas.microsoft.com/office/drawing/2014/main" id="{4BBD2118-5217-6544-9B4D-C8EAC8F8F165}"/>
              </a:ext>
            </a:extLst>
          </p:cNvPr>
          <p:cNvSpPr txBox="1"/>
          <p:nvPr/>
        </p:nvSpPr>
        <p:spPr>
          <a:xfrm>
            <a:off x="7351718" y="5070347"/>
            <a:ext cx="4002081" cy="230832"/>
          </a:xfrm>
          <a:prstGeom prst="rect">
            <a:avLst/>
          </a:prstGeom>
          <a:noFill/>
        </p:spPr>
        <p:txBody>
          <a:bodyPr wrap="square" rtlCol="0">
            <a:spAutoFit/>
          </a:bodyPr>
          <a:lstStyle/>
          <a:p>
            <a:r>
              <a:rPr lang="en-US" sz="900">
                <a:hlinkClick r:id="rId3" tooltip="http://empoweredpeace.blogspot.com/2010_08_01_archive.html"/>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2460184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78CF8-6D00-5143-A6F5-25AFD6085AFC}"/>
              </a:ext>
            </a:extLst>
          </p:cNvPr>
          <p:cNvSpPr>
            <a:spLocks noGrp="1"/>
          </p:cNvSpPr>
          <p:nvPr>
            <p:ph type="title"/>
          </p:nvPr>
        </p:nvSpPr>
        <p:spPr>
          <a:xfrm>
            <a:off x="0" y="5773"/>
            <a:ext cx="12192000" cy="940424"/>
          </a:xfrm>
        </p:spPr>
        <p:txBody>
          <a:bodyPr/>
          <a:lstStyle/>
          <a:p>
            <a:pPr algn="ctr"/>
            <a:r>
              <a:rPr lang="en-US" b="1" dirty="0">
                <a:latin typeface="Arial" panose="020B0604020202020204" pitchFamily="34" charset="0"/>
                <a:cs typeface="Arial" panose="020B0604020202020204" pitchFamily="34" charset="0"/>
              </a:rPr>
              <a:t>Experiences of People with Disabilities</a:t>
            </a:r>
          </a:p>
        </p:txBody>
      </p:sp>
      <p:sp>
        <p:nvSpPr>
          <p:cNvPr id="3" name="Content Placeholder 2">
            <a:extLst>
              <a:ext uri="{FF2B5EF4-FFF2-40B4-BE49-F238E27FC236}">
                <a16:creationId xmlns:a16="http://schemas.microsoft.com/office/drawing/2014/main" id="{849ECD64-70B7-7042-BA38-855BD5D6F50B}"/>
              </a:ext>
            </a:extLst>
          </p:cNvPr>
          <p:cNvSpPr>
            <a:spLocks noGrp="1"/>
          </p:cNvSpPr>
          <p:nvPr>
            <p:ph idx="1"/>
          </p:nvPr>
        </p:nvSpPr>
        <p:spPr>
          <a:xfrm>
            <a:off x="823913" y="3892712"/>
            <a:ext cx="5662613" cy="1504717"/>
          </a:xfrm>
        </p:spPr>
        <p:txBody>
          <a:bodyPr>
            <a:normAutofit/>
          </a:bodyPr>
          <a:lstStyle/>
          <a:p>
            <a:r>
              <a:rPr lang="en-US" dirty="0"/>
              <a:t>Isolation vs. loneliness</a:t>
            </a:r>
          </a:p>
          <a:p>
            <a:r>
              <a:rPr lang="en-US" dirty="0"/>
              <a:t>Need for care making social distancing difficult </a:t>
            </a:r>
          </a:p>
        </p:txBody>
      </p:sp>
      <p:pic>
        <p:nvPicPr>
          <p:cNvPr id="7" name="Picture 6" descr="Disability images representing mobility disability, hearing disability, visual disability, and mental disability. " title="Disability images">
            <a:extLst>
              <a:ext uri="{FF2B5EF4-FFF2-40B4-BE49-F238E27FC236}">
                <a16:creationId xmlns:a16="http://schemas.microsoft.com/office/drawing/2014/main" id="{ACCA3967-CF7C-5846-9746-4E16F74A5A6D}"/>
              </a:ext>
            </a:extLst>
          </p:cNvPr>
          <p:cNvPicPr>
            <a:picLocks noChangeAspect="1"/>
          </p:cNvPicPr>
          <p:nvPr/>
        </p:nvPicPr>
        <p:blipFill>
          <a:blip r:embed="rId2"/>
          <a:stretch>
            <a:fillRect/>
          </a:stretch>
        </p:blipFill>
        <p:spPr>
          <a:xfrm>
            <a:off x="2811185" y="946197"/>
            <a:ext cx="6569629" cy="2676799"/>
          </a:xfrm>
          <a:prstGeom prst="rect">
            <a:avLst/>
          </a:prstGeom>
        </p:spPr>
      </p:pic>
      <p:sp>
        <p:nvSpPr>
          <p:cNvPr id="8" name="Content Placeholder 2">
            <a:extLst>
              <a:ext uri="{FF2B5EF4-FFF2-40B4-BE49-F238E27FC236}">
                <a16:creationId xmlns:a16="http://schemas.microsoft.com/office/drawing/2014/main" id="{46065855-D332-404D-B4BD-AA5DDA37E80F}"/>
              </a:ext>
            </a:extLst>
          </p:cNvPr>
          <p:cNvSpPr txBox="1">
            <a:spLocks/>
          </p:cNvSpPr>
          <p:nvPr/>
        </p:nvSpPr>
        <p:spPr>
          <a:xfrm>
            <a:off x="6096000" y="3892711"/>
            <a:ext cx="5662613" cy="150471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Exposure by caregivers</a:t>
            </a:r>
          </a:p>
          <a:p>
            <a:r>
              <a:rPr lang="en-US" dirty="0"/>
              <a:t>Challenges practicing precautionary measures</a:t>
            </a:r>
          </a:p>
          <a:p>
            <a:pPr marL="0" indent="0">
              <a:buFont typeface="Arial" panose="020B0604020202020204" pitchFamily="34" charset="0"/>
              <a:buNone/>
            </a:pPr>
            <a:r>
              <a:rPr lang="en-US" dirty="0"/>
              <a:t> </a:t>
            </a:r>
          </a:p>
          <a:p>
            <a:endParaRPr lang="en-US" dirty="0"/>
          </a:p>
        </p:txBody>
      </p:sp>
    </p:spTree>
    <p:extLst>
      <p:ext uri="{BB962C8B-B14F-4D97-AF65-F5344CB8AC3E}">
        <p14:creationId xmlns:p14="http://schemas.microsoft.com/office/powerpoint/2010/main" val="2774031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FB05-1706-FD43-B76C-0C7AA335C58E}"/>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How to Help</a:t>
            </a:r>
          </a:p>
        </p:txBody>
      </p:sp>
      <p:sp>
        <p:nvSpPr>
          <p:cNvPr id="3" name="Content Placeholder 2">
            <a:extLst>
              <a:ext uri="{FF2B5EF4-FFF2-40B4-BE49-F238E27FC236}">
                <a16:creationId xmlns:a16="http://schemas.microsoft.com/office/drawing/2014/main" id="{3974B194-41F3-294E-9871-B01C8383A9BE}"/>
              </a:ext>
            </a:extLst>
          </p:cNvPr>
          <p:cNvSpPr>
            <a:spLocks noGrp="1"/>
          </p:cNvSpPr>
          <p:nvPr>
            <p:ph idx="1"/>
          </p:nvPr>
        </p:nvSpPr>
        <p:spPr>
          <a:xfrm>
            <a:off x="838200" y="1335279"/>
            <a:ext cx="5132294" cy="3948668"/>
          </a:xfrm>
        </p:spPr>
        <p:txBody>
          <a:bodyPr/>
          <a:lstStyle/>
          <a:p>
            <a:r>
              <a:rPr lang="en-US" dirty="0"/>
              <a:t>Develop care plans</a:t>
            </a:r>
          </a:p>
          <a:p>
            <a:r>
              <a:rPr lang="en-US" dirty="0"/>
              <a:t>Emergency notebooks</a:t>
            </a:r>
          </a:p>
          <a:p>
            <a:r>
              <a:rPr lang="en-US" dirty="0"/>
              <a:t>2 plans for communication</a:t>
            </a:r>
          </a:p>
          <a:p>
            <a:r>
              <a:rPr lang="en-US" dirty="0"/>
              <a:t>Ample supply of medications</a:t>
            </a:r>
          </a:p>
          <a:p>
            <a:r>
              <a:rPr lang="en-US" dirty="0"/>
              <a:t>Supplies for 2 week period</a:t>
            </a:r>
          </a:p>
          <a:p>
            <a:r>
              <a:rPr lang="en-US" dirty="0"/>
              <a:t>Ask - what might work for you?</a:t>
            </a:r>
          </a:p>
          <a:p>
            <a:endParaRPr lang="en-US" dirty="0"/>
          </a:p>
          <a:p>
            <a:endParaRPr lang="en-US" dirty="0"/>
          </a:p>
        </p:txBody>
      </p:sp>
      <p:pic>
        <p:nvPicPr>
          <p:cNvPr id="5" name="Picture 4" descr="Image of one person holding another's hand in theirs. " title="Holding hands">
            <a:extLst>
              <a:ext uri="{FF2B5EF4-FFF2-40B4-BE49-F238E27FC236}">
                <a16:creationId xmlns:a16="http://schemas.microsoft.com/office/drawing/2014/main" id="{8F41E67E-D215-E54E-A7F3-8E130E993D90}"/>
              </a:ext>
            </a:extLst>
          </p:cNvPr>
          <p:cNvPicPr>
            <a:picLocks noChangeAspect="1"/>
          </p:cNvPicPr>
          <p:nvPr/>
        </p:nvPicPr>
        <p:blipFill>
          <a:blip r:embed="rId3"/>
          <a:stretch>
            <a:fillRect/>
          </a:stretch>
        </p:blipFill>
        <p:spPr>
          <a:xfrm>
            <a:off x="5970494" y="1536700"/>
            <a:ext cx="5715000" cy="3175000"/>
          </a:xfrm>
          <a:prstGeom prst="rect">
            <a:avLst/>
          </a:prstGeom>
        </p:spPr>
      </p:pic>
    </p:spTree>
    <p:extLst>
      <p:ext uri="{BB962C8B-B14F-4D97-AF65-F5344CB8AC3E}">
        <p14:creationId xmlns:p14="http://schemas.microsoft.com/office/powerpoint/2010/main" val="1155941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8F814-10F1-8148-A774-94744869898A}"/>
              </a:ext>
            </a:extLst>
          </p:cNvPr>
          <p:cNvSpPr>
            <a:spLocks noGrp="1"/>
          </p:cNvSpPr>
          <p:nvPr>
            <p:ph type="title"/>
          </p:nvPr>
        </p:nvSpPr>
        <p:spPr/>
        <p:txBody>
          <a:bodyPr>
            <a:normAutofit fontScale="90000"/>
          </a:bodyPr>
          <a:lstStyle/>
          <a:p>
            <a:pPr algn="ctr"/>
            <a:r>
              <a:rPr lang="en-US" b="1" dirty="0">
                <a:latin typeface="Arial" panose="020B0604020202020204" pitchFamily="34" charset="0"/>
                <a:cs typeface="Arial" panose="020B0604020202020204" pitchFamily="34" charset="0"/>
              </a:rPr>
              <a:t>What Affects How You Respond to COVID-19?</a:t>
            </a:r>
          </a:p>
        </p:txBody>
      </p:sp>
      <p:sp>
        <p:nvSpPr>
          <p:cNvPr id="3" name="Content Placeholder 2">
            <a:extLst>
              <a:ext uri="{FF2B5EF4-FFF2-40B4-BE49-F238E27FC236}">
                <a16:creationId xmlns:a16="http://schemas.microsoft.com/office/drawing/2014/main" id="{162098F4-23EA-4442-913A-08E2A4C13C0E}"/>
              </a:ext>
            </a:extLst>
          </p:cNvPr>
          <p:cNvSpPr>
            <a:spLocks noGrp="1"/>
          </p:cNvSpPr>
          <p:nvPr>
            <p:ph idx="1"/>
          </p:nvPr>
        </p:nvSpPr>
        <p:spPr/>
        <p:txBody>
          <a:bodyPr>
            <a:normAutofit/>
          </a:bodyPr>
          <a:lstStyle/>
          <a:p>
            <a:r>
              <a:rPr lang="en-US" dirty="0"/>
              <a:t>Background</a:t>
            </a:r>
          </a:p>
          <a:p>
            <a:r>
              <a:rPr lang="en-US" dirty="0"/>
              <a:t>Social support system</a:t>
            </a:r>
          </a:p>
          <a:p>
            <a:r>
              <a:rPr lang="en-US" dirty="0"/>
              <a:t>Personal health </a:t>
            </a:r>
          </a:p>
          <a:p>
            <a:r>
              <a:rPr lang="en-US" dirty="0"/>
              <a:t>Emotional background</a:t>
            </a:r>
          </a:p>
          <a:p>
            <a:r>
              <a:rPr lang="en-US" dirty="0"/>
              <a:t>Community</a:t>
            </a:r>
          </a:p>
          <a:p>
            <a:r>
              <a:rPr lang="en-US" dirty="0"/>
              <a:t>Trauma load</a:t>
            </a:r>
          </a:p>
          <a:p>
            <a:r>
              <a:rPr lang="en-US" dirty="0"/>
              <a:t>Coping strategies</a:t>
            </a:r>
          </a:p>
        </p:txBody>
      </p:sp>
      <p:pic>
        <p:nvPicPr>
          <p:cNvPr id="5" name="Picture 4" descr="Image of the outline of a human body with colorful lines coming out from around the body. " title="human body">
            <a:extLst>
              <a:ext uri="{FF2B5EF4-FFF2-40B4-BE49-F238E27FC236}">
                <a16:creationId xmlns:a16="http://schemas.microsoft.com/office/drawing/2014/main" id="{AE86C56F-858A-E947-AB78-ACEFB69A943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96000" y="759714"/>
            <a:ext cx="3898900" cy="5338571"/>
          </a:xfrm>
          <a:prstGeom prst="rect">
            <a:avLst/>
          </a:prstGeom>
        </p:spPr>
      </p:pic>
      <p:sp>
        <p:nvSpPr>
          <p:cNvPr id="6" name="TextBox 5">
            <a:extLst>
              <a:ext uri="{FF2B5EF4-FFF2-40B4-BE49-F238E27FC236}">
                <a16:creationId xmlns:a16="http://schemas.microsoft.com/office/drawing/2014/main" id="{6C1D2444-BC47-F041-8349-AE3637AF049F}"/>
              </a:ext>
            </a:extLst>
          </p:cNvPr>
          <p:cNvSpPr txBox="1"/>
          <p:nvPr/>
        </p:nvSpPr>
        <p:spPr>
          <a:xfrm>
            <a:off x="9004514" y="5283947"/>
            <a:ext cx="1704815" cy="369332"/>
          </a:xfrm>
          <a:prstGeom prst="rect">
            <a:avLst/>
          </a:prstGeom>
          <a:noFill/>
        </p:spPr>
        <p:txBody>
          <a:bodyPr wrap="square" rtlCol="0">
            <a:spAutoFit/>
          </a:bodyPr>
          <a:lstStyle/>
          <a:p>
            <a:r>
              <a:rPr lang="en-US" sz="900" dirty="0">
                <a:hlinkClick r:id="rId3" tooltip="https://en.wikipedia.org/wiki/File:Outline-body-aura.svg"/>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2839343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D2162-6832-6F4C-8317-EAF411E5AC0A}"/>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Trauma and COVID-19</a:t>
            </a:r>
          </a:p>
        </p:txBody>
      </p:sp>
      <p:sp>
        <p:nvSpPr>
          <p:cNvPr id="3" name="Content Placeholder 2">
            <a:extLst>
              <a:ext uri="{FF2B5EF4-FFF2-40B4-BE49-F238E27FC236}">
                <a16:creationId xmlns:a16="http://schemas.microsoft.com/office/drawing/2014/main" id="{5093CD1C-A4FC-7040-B5FE-C126AF94EE0C}"/>
              </a:ext>
            </a:extLst>
          </p:cNvPr>
          <p:cNvSpPr>
            <a:spLocks noGrp="1"/>
          </p:cNvSpPr>
          <p:nvPr>
            <p:ph idx="1"/>
          </p:nvPr>
        </p:nvSpPr>
        <p:spPr>
          <a:xfrm>
            <a:off x="838200" y="1335279"/>
            <a:ext cx="5329518" cy="3948668"/>
          </a:xfrm>
        </p:spPr>
        <p:txBody>
          <a:bodyPr/>
          <a:lstStyle/>
          <a:p>
            <a:r>
              <a:rPr lang="en-US" dirty="0"/>
              <a:t>Isolation</a:t>
            </a:r>
          </a:p>
          <a:p>
            <a:r>
              <a:rPr lang="en-US" dirty="0"/>
              <a:t>Financial</a:t>
            </a:r>
          </a:p>
          <a:p>
            <a:r>
              <a:rPr lang="en-US" dirty="0"/>
              <a:t>Fear of contagion </a:t>
            </a:r>
          </a:p>
          <a:p>
            <a:r>
              <a:rPr lang="en-US" dirty="0"/>
              <a:t>Reduced access to medical care </a:t>
            </a:r>
          </a:p>
          <a:p>
            <a:r>
              <a:rPr lang="en-US" dirty="0"/>
              <a:t>Anticipatory grief</a:t>
            </a:r>
          </a:p>
          <a:p>
            <a:r>
              <a:rPr lang="en-US" dirty="0"/>
              <a:t>Affects all aspect of life</a:t>
            </a:r>
          </a:p>
          <a:p>
            <a:r>
              <a:rPr lang="en-US" dirty="0"/>
              <a:t>Increased contact with family +/-</a:t>
            </a:r>
          </a:p>
          <a:p>
            <a:endParaRPr lang="en-US" dirty="0"/>
          </a:p>
        </p:txBody>
      </p:sp>
      <p:pic>
        <p:nvPicPr>
          <p:cNvPr id="5" name="Picture 4" descr="Image of a word cloud with terms such as trauma, kids, men, anxiety, abuse, victim, fear, jumpy, PTSD, on edge, etc. " title="word cloud ">
            <a:extLst>
              <a:ext uri="{FF2B5EF4-FFF2-40B4-BE49-F238E27FC236}">
                <a16:creationId xmlns:a16="http://schemas.microsoft.com/office/drawing/2014/main" id="{E4330D3B-CA07-B44C-B8B4-08ED22227390}"/>
              </a:ext>
            </a:extLst>
          </p:cNvPr>
          <p:cNvPicPr>
            <a:picLocks noChangeAspect="1"/>
          </p:cNvPicPr>
          <p:nvPr/>
        </p:nvPicPr>
        <p:blipFill>
          <a:blip r:embed="rId2"/>
          <a:stretch>
            <a:fillRect/>
          </a:stretch>
        </p:blipFill>
        <p:spPr>
          <a:xfrm>
            <a:off x="6167718" y="1537626"/>
            <a:ext cx="5910729" cy="3945412"/>
          </a:xfrm>
          <a:prstGeom prst="rect">
            <a:avLst/>
          </a:prstGeom>
        </p:spPr>
      </p:pic>
    </p:spTree>
    <p:extLst>
      <p:ext uri="{BB962C8B-B14F-4D97-AF65-F5344CB8AC3E}">
        <p14:creationId xmlns:p14="http://schemas.microsoft.com/office/powerpoint/2010/main" val="1836800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273A2-B311-2843-B5B8-867959BC4384}"/>
              </a:ext>
            </a:extLst>
          </p:cNvPr>
          <p:cNvSpPr>
            <a:spLocks noGrp="1"/>
          </p:cNvSpPr>
          <p:nvPr>
            <p:ph type="title"/>
          </p:nvPr>
        </p:nvSpPr>
        <p:spPr>
          <a:xfrm>
            <a:off x="143435" y="200326"/>
            <a:ext cx="11887200" cy="940424"/>
          </a:xfrm>
        </p:spPr>
        <p:txBody>
          <a:bodyPr>
            <a:noAutofit/>
          </a:bodyPr>
          <a:lstStyle/>
          <a:p>
            <a:pPr algn="ctr"/>
            <a:r>
              <a:rPr lang="en-US" b="1" dirty="0">
                <a:latin typeface="Arial" panose="020B0604020202020204" pitchFamily="34" charset="0"/>
                <a:cs typeface="Arial" panose="020B0604020202020204" pitchFamily="34" charset="0"/>
              </a:rPr>
              <a:t>Northeast and Caribbean MHTTC</a:t>
            </a:r>
          </a:p>
        </p:txBody>
      </p:sp>
      <p:sp>
        <p:nvSpPr>
          <p:cNvPr id="5" name="Content Placeholder 3">
            <a:extLst>
              <a:ext uri="{FF2B5EF4-FFF2-40B4-BE49-F238E27FC236}">
                <a16:creationId xmlns:a16="http://schemas.microsoft.com/office/drawing/2014/main" id="{1B5FD6EE-1F7B-4543-9B7E-502B324355D2}"/>
              </a:ext>
            </a:extLst>
          </p:cNvPr>
          <p:cNvSpPr>
            <a:spLocks noGrp="1"/>
          </p:cNvSpPr>
          <p:nvPr>
            <p:ph idx="1"/>
          </p:nvPr>
        </p:nvSpPr>
        <p:spPr>
          <a:xfrm>
            <a:off x="950258" y="1140750"/>
            <a:ext cx="10273554" cy="4278309"/>
          </a:xfrm>
        </p:spPr>
        <p:txBody>
          <a:bodyPr>
            <a:normAutofit/>
          </a:bodyPr>
          <a:lstStyle/>
          <a:p>
            <a:r>
              <a:rPr lang="en-US" dirty="0"/>
              <a:t>Provides 5 years (2018 – 2023) of funding to:</a:t>
            </a:r>
          </a:p>
          <a:p>
            <a:pPr marL="0" indent="0">
              <a:buNone/>
            </a:pPr>
            <a:endParaRPr lang="en-US" sz="500" dirty="0"/>
          </a:p>
          <a:p>
            <a:pPr lvl="1"/>
            <a:r>
              <a:rPr lang="en-US" sz="2600" dirty="0"/>
              <a:t>Enhance capacity of behavioral health workforce to deliver evidence-based and promising practices to individuals with mental illnesses</a:t>
            </a:r>
          </a:p>
          <a:p>
            <a:pPr lvl="1"/>
            <a:endParaRPr lang="en-US" sz="2600" dirty="0"/>
          </a:p>
          <a:p>
            <a:pPr lvl="1"/>
            <a:r>
              <a:rPr lang="en-US" sz="2600" dirty="0"/>
              <a:t>Address full continuum of services spanning mental illness prevention, treatment, and recovery supports</a:t>
            </a:r>
          </a:p>
          <a:p>
            <a:pPr lvl="1"/>
            <a:endParaRPr lang="en-US" sz="2600" dirty="0"/>
          </a:p>
          <a:p>
            <a:pPr lvl="1"/>
            <a:r>
              <a:rPr lang="en-US" sz="2600" dirty="0"/>
              <a:t>Train related workforces (police/first responders, primary care providers, vocational services, etc.) to provide effective services to people with mental illnesses</a:t>
            </a:r>
          </a:p>
        </p:txBody>
      </p:sp>
    </p:spTree>
    <p:extLst>
      <p:ext uri="{BB962C8B-B14F-4D97-AF65-F5344CB8AC3E}">
        <p14:creationId xmlns:p14="http://schemas.microsoft.com/office/powerpoint/2010/main" val="1571572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443CE-CB2D-1946-AB36-8C68BD7DFE2C}"/>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Signs of COVID Stress</a:t>
            </a:r>
          </a:p>
        </p:txBody>
      </p:sp>
      <p:sp>
        <p:nvSpPr>
          <p:cNvPr id="3" name="Content Placeholder 2">
            <a:extLst>
              <a:ext uri="{FF2B5EF4-FFF2-40B4-BE49-F238E27FC236}">
                <a16:creationId xmlns:a16="http://schemas.microsoft.com/office/drawing/2014/main" id="{93BE1810-8EA1-FD4B-870B-FA261FD29E12}"/>
              </a:ext>
            </a:extLst>
          </p:cNvPr>
          <p:cNvSpPr>
            <a:spLocks noGrp="1"/>
          </p:cNvSpPr>
          <p:nvPr>
            <p:ph idx="1"/>
          </p:nvPr>
        </p:nvSpPr>
        <p:spPr>
          <a:xfrm>
            <a:off x="838200" y="1173918"/>
            <a:ext cx="10515600" cy="4850368"/>
          </a:xfrm>
        </p:spPr>
        <p:txBody>
          <a:bodyPr>
            <a:normAutofit fontScale="92500" lnSpcReduction="20000"/>
          </a:bodyPr>
          <a:lstStyle/>
          <a:p>
            <a:pPr marL="0" indent="0">
              <a:buNone/>
            </a:pPr>
            <a:r>
              <a:rPr lang="en-US" sz="3800" dirty="0"/>
              <a:t>What people are saying…</a:t>
            </a:r>
          </a:p>
          <a:p>
            <a:pPr marL="0" indent="0">
              <a:buNone/>
            </a:pPr>
            <a:endParaRPr lang="en-US" sz="100" dirty="0"/>
          </a:p>
          <a:p>
            <a:r>
              <a:rPr lang="en-US" dirty="0"/>
              <a:t>Fear has immobilized me</a:t>
            </a:r>
          </a:p>
          <a:p>
            <a:r>
              <a:rPr lang="en-US" dirty="0"/>
              <a:t>I feel trapped</a:t>
            </a:r>
          </a:p>
          <a:p>
            <a:r>
              <a:rPr lang="en-US" dirty="0"/>
              <a:t>I’m frozen</a:t>
            </a:r>
          </a:p>
          <a:p>
            <a:r>
              <a:rPr lang="en-US" dirty="0"/>
              <a:t>I can’t/don’t want to move</a:t>
            </a:r>
          </a:p>
          <a:p>
            <a:r>
              <a:rPr lang="en-US" dirty="0"/>
              <a:t>I feel like a hostage</a:t>
            </a:r>
          </a:p>
          <a:p>
            <a:r>
              <a:rPr lang="en-US" dirty="0"/>
              <a:t>I just can’t… </a:t>
            </a:r>
          </a:p>
          <a:p>
            <a:r>
              <a:rPr lang="en-US" dirty="0"/>
              <a:t>I’m freaking out</a:t>
            </a:r>
          </a:p>
          <a:p>
            <a:r>
              <a:rPr lang="en-US" dirty="0"/>
              <a:t>I’m losing it</a:t>
            </a:r>
          </a:p>
          <a:p>
            <a:r>
              <a:rPr lang="en-US" dirty="0"/>
              <a:t>I’m barely keeping it together</a:t>
            </a:r>
          </a:p>
          <a:p>
            <a:r>
              <a:rPr lang="en-US" dirty="0"/>
              <a:t>The day goes by and I don’t do anything but lie on the couch and watch TV</a:t>
            </a:r>
          </a:p>
        </p:txBody>
      </p:sp>
      <p:pic>
        <p:nvPicPr>
          <p:cNvPr id="7" name="Picture 6" descr="Image of many empty speech bubbles" title="speech bubbles">
            <a:extLst>
              <a:ext uri="{FF2B5EF4-FFF2-40B4-BE49-F238E27FC236}">
                <a16:creationId xmlns:a16="http://schemas.microsoft.com/office/drawing/2014/main" id="{CD3B5E1D-FD51-C54E-B784-3229044BA3B4}"/>
              </a:ext>
            </a:extLst>
          </p:cNvPr>
          <p:cNvPicPr>
            <a:picLocks noChangeAspect="1"/>
          </p:cNvPicPr>
          <p:nvPr/>
        </p:nvPicPr>
        <p:blipFill>
          <a:blip r:embed="rId3"/>
          <a:stretch>
            <a:fillRect/>
          </a:stretch>
        </p:blipFill>
        <p:spPr>
          <a:xfrm>
            <a:off x="6632762" y="1173918"/>
            <a:ext cx="4721038" cy="2647484"/>
          </a:xfrm>
          <a:prstGeom prst="rect">
            <a:avLst/>
          </a:prstGeom>
        </p:spPr>
      </p:pic>
    </p:spTree>
    <p:extLst>
      <p:ext uri="{BB962C8B-B14F-4D97-AF65-F5344CB8AC3E}">
        <p14:creationId xmlns:p14="http://schemas.microsoft.com/office/powerpoint/2010/main" val="2671524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6955-3AAB-DE4A-9FA2-A9BC0F2FCF5A}"/>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Mental Health Concerns</a:t>
            </a:r>
          </a:p>
        </p:txBody>
      </p:sp>
      <p:graphicFrame>
        <p:nvGraphicFramePr>
          <p:cNvPr id="4" name="Content Placeholder 3">
            <a:extLst>
              <a:ext uri="{FF2B5EF4-FFF2-40B4-BE49-F238E27FC236}">
                <a16:creationId xmlns:a16="http://schemas.microsoft.com/office/drawing/2014/main" id="{37F26781-7732-2745-86DE-C335FF32554E}"/>
              </a:ext>
            </a:extLst>
          </p:cNvPr>
          <p:cNvGraphicFramePr>
            <a:graphicFrameLocks noGrp="1"/>
          </p:cNvGraphicFramePr>
          <p:nvPr>
            <p:ph idx="1"/>
            <p:extLst>
              <p:ext uri="{D42A27DB-BD31-4B8C-83A1-F6EECF244321}">
                <p14:modId xmlns:p14="http://schemas.microsoft.com/office/powerpoint/2010/main" val="3552593755"/>
              </p:ext>
            </p:extLst>
          </p:nvPr>
        </p:nvGraphicFramePr>
        <p:xfrm>
          <a:off x="838200" y="809897"/>
          <a:ext cx="10515600" cy="4963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9267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age of a note tacked to a cork board that says &quot;don't forget to take care of yourself!&quot;" title="self-care">
            <a:extLst>
              <a:ext uri="{FF2B5EF4-FFF2-40B4-BE49-F238E27FC236}">
                <a16:creationId xmlns:a16="http://schemas.microsoft.com/office/drawing/2014/main" id="{4AFFCD72-BA3E-6145-9A36-9684A76699F5}"/>
              </a:ext>
            </a:extLst>
          </p:cNvPr>
          <p:cNvPicPr>
            <a:picLocks noGrp="1" noChangeAspect="1"/>
          </p:cNvPicPr>
          <p:nvPr>
            <p:ph idx="1"/>
          </p:nvPr>
        </p:nvPicPr>
        <p:blipFill>
          <a:blip r:embed="rId3"/>
          <a:stretch>
            <a:fillRect/>
          </a:stretch>
        </p:blipFill>
        <p:spPr>
          <a:xfrm>
            <a:off x="3326321" y="317591"/>
            <a:ext cx="5539357" cy="5473610"/>
          </a:xfrm>
        </p:spPr>
      </p:pic>
    </p:spTree>
    <p:extLst>
      <p:ext uri="{BB962C8B-B14F-4D97-AF65-F5344CB8AC3E}">
        <p14:creationId xmlns:p14="http://schemas.microsoft.com/office/powerpoint/2010/main" val="3156227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59036-3121-0345-AA81-3F54A07353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Assess your Wellness</a:t>
            </a:r>
          </a:p>
        </p:txBody>
      </p:sp>
      <p:pic>
        <p:nvPicPr>
          <p:cNvPr id="5" name="Content Placeholder 4" descr="Image of the overlapping 8 dimensions of wellness including emotional, financial, social, spiritual, occupational, physical, intellectual, and environmental. " title="8 dimensions of wellness">
            <a:extLst>
              <a:ext uri="{FF2B5EF4-FFF2-40B4-BE49-F238E27FC236}">
                <a16:creationId xmlns:a16="http://schemas.microsoft.com/office/drawing/2014/main" id="{A7C6DA70-D526-A842-95B3-D73F166046FB}"/>
              </a:ext>
            </a:extLst>
          </p:cNvPr>
          <p:cNvPicPr>
            <a:picLocks noGrp="1" noChangeAspect="1"/>
          </p:cNvPicPr>
          <p:nvPr>
            <p:ph idx="1"/>
          </p:nvPr>
        </p:nvPicPr>
        <p:blipFill>
          <a:blip r:embed="rId3"/>
          <a:stretch>
            <a:fillRect/>
          </a:stretch>
        </p:blipFill>
        <p:spPr>
          <a:xfrm>
            <a:off x="2420471" y="946197"/>
            <a:ext cx="7351057" cy="4977716"/>
          </a:xfrm>
        </p:spPr>
      </p:pic>
    </p:spTree>
    <p:extLst>
      <p:ext uri="{BB962C8B-B14F-4D97-AF65-F5344CB8AC3E}">
        <p14:creationId xmlns:p14="http://schemas.microsoft.com/office/powerpoint/2010/main" val="765004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D017F-B619-DD44-8687-DD3C1673C2D2}"/>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Self-Care Plan</a:t>
            </a:r>
          </a:p>
        </p:txBody>
      </p:sp>
      <p:pic>
        <p:nvPicPr>
          <p:cNvPr id="5" name="Content Placeholder 4" descr="Image of the cover of a self-care plan called Creating a Healthier Life: A step-by-step guide to wellness" title="Self-Care Plan">
            <a:extLst>
              <a:ext uri="{FF2B5EF4-FFF2-40B4-BE49-F238E27FC236}">
                <a16:creationId xmlns:a16="http://schemas.microsoft.com/office/drawing/2014/main" id="{DDE44DFF-F389-AF4C-A955-A4FEE8DF0301}"/>
              </a:ext>
            </a:extLst>
          </p:cNvPr>
          <p:cNvPicPr>
            <a:picLocks noGrp="1" noChangeAspect="1"/>
          </p:cNvPicPr>
          <p:nvPr>
            <p:ph idx="1"/>
          </p:nvPr>
        </p:nvPicPr>
        <p:blipFill>
          <a:blip r:embed="rId3"/>
          <a:stretch>
            <a:fillRect/>
          </a:stretch>
        </p:blipFill>
        <p:spPr>
          <a:xfrm>
            <a:off x="1507044" y="1478809"/>
            <a:ext cx="3603811" cy="3915252"/>
          </a:xfrm>
        </p:spPr>
      </p:pic>
      <p:sp>
        <p:nvSpPr>
          <p:cNvPr id="6" name="TextBox 5">
            <a:extLst>
              <a:ext uri="{FF2B5EF4-FFF2-40B4-BE49-F238E27FC236}">
                <a16:creationId xmlns:a16="http://schemas.microsoft.com/office/drawing/2014/main" id="{3B8D6996-FAAF-8D40-897A-DFAFE91386E8}"/>
              </a:ext>
            </a:extLst>
          </p:cNvPr>
          <p:cNvSpPr txBox="1"/>
          <p:nvPr/>
        </p:nvSpPr>
        <p:spPr>
          <a:xfrm>
            <a:off x="410089" y="5521481"/>
            <a:ext cx="7125477" cy="369332"/>
          </a:xfrm>
          <a:prstGeom prst="rect">
            <a:avLst/>
          </a:prstGeom>
          <a:noFill/>
        </p:spPr>
        <p:txBody>
          <a:bodyPr wrap="none" rtlCol="0">
            <a:spAutoFit/>
          </a:bodyPr>
          <a:lstStyle/>
          <a:p>
            <a:r>
              <a:rPr lang="en-US" dirty="0">
                <a:hlinkClick r:id="rId4"/>
              </a:rPr>
              <a:t>https://store.samhsa.gov/product/Creating-a-Healthier-Life-/SMA16-4958</a:t>
            </a:r>
            <a:endParaRPr lang="en-US" dirty="0"/>
          </a:p>
        </p:txBody>
      </p:sp>
      <p:pic>
        <p:nvPicPr>
          <p:cNvPr id="10" name="Picture 9" descr="Image of self-care ideas including read more books than tweets, turn off your notifications, plan something to look forward to, etc. " title="Self-Care Ideas">
            <a:extLst>
              <a:ext uri="{FF2B5EF4-FFF2-40B4-BE49-F238E27FC236}">
                <a16:creationId xmlns:a16="http://schemas.microsoft.com/office/drawing/2014/main" id="{3A0D859B-038F-1745-8D45-0C893EC487A3}"/>
              </a:ext>
            </a:extLst>
          </p:cNvPr>
          <p:cNvPicPr>
            <a:picLocks noChangeAspect="1"/>
          </p:cNvPicPr>
          <p:nvPr/>
        </p:nvPicPr>
        <p:blipFill>
          <a:blip r:embed="rId5"/>
          <a:stretch>
            <a:fillRect/>
          </a:stretch>
        </p:blipFill>
        <p:spPr>
          <a:xfrm>
            <a:off x="6813175" y="475985"/>
            <a:ext cx="4123765" cy="4092044"/>
          </a:xfrm>
          <a:prstGeom prst="rect">
            <a:avLst/>
          </a:prstGeom>
        </p:spPr>
      </p:pic>
    </p:spTree>
    <p:extLst>
      <p:ext uri="{BB962C8B-B14F-4D97-AF65-F5344CB8AC3E}">
        <p14:creationId xmlns:p14="http://schemas.microsoft.com/office/powerpoint/2010/main" val="3026843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AE6D9-BFBE-0442-9593-05C4404CB22C}"/>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Make a Schedule</a:t>
            </a:r>
          </a:p>
        </p:txBody>
      </p:sp>
      <p:pic>
        <p:nvPicPr>
          <p:cNvPr id="5" name="Content Placeholder 4" descr="Image of a bullet journal with a weekly schedule written out. " title="bullet journal">
            <a:extLst>
              <a:ext uri="{FF2B5EF4-FFF2-40B4-BE49-F238E27FC236}">
                <a16:creationId xmlns:a16="http://schemas.microsoft.com/office/drawing/2014/main" id="{AB9F5AB3-BECB-8D47-993F-5054BD0ACEBA}"/>
              </a:ext>
            </a:extLst>
          </p:cNvPr>
          <p:cNvPicPr>
            <a:picLocks noGrp="1" noChangeAspect="1"/>
          </p:cNvPicPr>
          <p:nvPr>
            <p:ph idx="1"/>
          </p:nvPr>
        </p:nvPicPr>
        <p:blipFill>
          <a:blip r:embed="rId3"/>
          <a:stretch>
            <a:fillRect/>
          </a:stretch>
        </p:blipFill>
        <p:spPr>
          <a:xfrm>
            <a:off x="2445637" y="946197"/>
            <a:ext cx="7300725" cy="4865962"/>
          </a:xfrm>
        </p:spPr>
      </p:pic>
    </p:spTree>
    <p:extLst>
      <p:ext uri="{BB962C8B-B14F-4D97-AF65-F5344CB8AC3E}">
        <p14:creationId xmlns:p14="http://schemas.microsoft.com/office/powerpoint/2010/main" val="103402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4;p18" descr="Image of a sign that reads: please stay home." title="post it note">
            <a:extLst>
              <a:ext uri="{FF2B5EF4-FFF2-40B4-BE49-F238E27FC236}">
                <a16:creationId xmlns:a16="http://schemas.microsoft.com/office/drawing/2014/main" id="{8EFBA80E-DDC7-F042-BB38-1D5587282CCA}"/>
              </a:ext>
            </a:extLst>
          </p:cNvPr>
          <p:cNvPicPr preferRelativeResize="0"/>
          <p:nvPr/>
        </p:nvPicPr>
        <p:blipFill>
          <a:blip r:embed="rId3">
            <a:alphaModFix/>
          </a:blip>
          <a:stretch>
            <a:fillRect/>
          </a:stretch>
        </p:blipFill>
        <p:spPr>
          <a:xfrm>
            <a:off x="5943600" y="383116"/>
            <a:ext cx="5818094" cy="5569449"/>
          </a:xfrm>
          <a:prstGeom prst="rect">
            <a:avLst/>
          </a:prstGeom>
          <a:noFill/>
          <a:ln>
            <a:noFill/>
          </a:ln>
        </p:spPr>
      </p:pic>
      <p:sp>
        <p:nvSpPr>
          <p:cNvPr id="5" name="Google Shape;83;p18">
            <a:extLst>
              <a:ext uri="{FF2B5EF4-FFF2-40B4-BE49-F238E27FC236}">
                <a16:creationId xmlns:a16="http://schemas.microsoft.com/office/drawing/2014/main" id="{61FEC18E-2C80-B240-A2E2-9AE1A0AFA2BF}"/>
              </a:ext>
            </a:extLst>
          </p:cNvPr>
          <p:cNvSpPr txBox="1">
            <a:spLocks/>
          </p:cNvSpPr>
          <p:nvPr/>
        </p:nvSpPr>
        <p:spPr>
          <a:xfrm>
            <a:off x="824535" y="2155483"/>
            <a:ext cx="4452200" cy="2871607"/>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333"/>
              </a:spcBef>
              <a:buNone/>
            </a:pPr>
            <a:r>
              <a:rPr lang="en-US" dirty="0">
                <a:latin typeface="Calibri"/>
                <a:ea typeface="Calibri"/>
                <a:cs typeface="Calibri"/>
                <a:sym typeface="Calibri"/>
              </a:rPr>
              <a:t>How do we maintain our social connection while social distancing? </a:t>
            </a:r>
          </a:p>
          <a:p>
            <a:pPr marL="0" indent="0"/>
            <a:endParaRPr lang="en-US" dirty="0"/>
          </a:p>
        </p:txBody>
      </p:sp>
      <p:sp>
        <p:nvSpPr>
          <p:cNvPr id="6" name="Google Shape;82;p18">
            <a:extLst>
              <a:ext uri="{FF2B5EF4-FFF2-40B4-BE49-F238E27FC236}">
                <a16:creationId xmlns:a16="http://schemas.microsoft.com/office/drawing/2014/main" id="{C9300578-4010-3E49-9512-B90CAE9F6785}"/>
              </a:ext>
            </a:extLst>
          </p:cNvPr>
          <p:cNvSpPr txBox="1">
            <a:spLocks noGrp="1"/>
          </p:cNvSpPr>
          <p:nvPr>
            <p:ph type="title"/>
          </p:nvPr>
        </p:nvSpPr>
        <p:spPr>
          <a:xfrm>
            <a:off x="157672" y="214680"/>
            <a:ext cx="5785927" cy="879014"/>
          </a:xfrm>
          <a:prstGeom prst="rect">
            <a:avLst/>
          </a:prstGeom>
        </p:spPr>
        <p:txBody>
          <a:bodyPr spcFirstLastPara="1" vert="horz" wrap="square" lIns="121900" tIns="121900" rIns="121900" bIns="121900" rtlCol="0" anchor="t" anchorCtr="0">
            <a:noAutofit/>
          </a:bodyPr>
          <a:lstStyle/>
          <a:p>
            <a:r>
              <a:rPr lang="en" b="1" dirty="0">
                <a:latin typeface="Arial" panose="020B0604020202020204" pitchFamily="34" charset="0"/>
                <a:cs typeface="Arial" panose="020B0604020202020204" pitchFamily="34" charset="0"/>
              </a:rPr>
              <a:t>Social Engagement</a:t>
            </a: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4691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AE9BD9-821F-2A41-8AE7-62DF32F3728B}"/>
              </a:ext>
            </a:extLst>
          </p:cNvPr>
          <p:cNvSpPr txBox="1">
            <a:spLocks/>
          </p:cNvSpPr>
          <p:nvPr/>
        </p:nvSpPr>
        <p:spPr>
          <a:xfrm>
            <a:off x="0" y="47318"/>
            <a:ext cx="11869271" cy="13390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Breathing and Calming Exercises</a:t>
            </a:r>
          </a:p>
        </p:txBody>
      </p:sp>
      <p:pic>
        <p:nvPicPr>
          <p:cNvPr id="5" name="Picture 4" descr="Image of person doing breathing exercises." title="deep breathing">
            <a:extLst>
              <a:ext uri="{FF2B5EF4-FFF2-40B4-BE49-F238E27FC236}">
                <a16:creationId xmlns:a16="http://schemas.microsoft.com/office/drawing/2014/main" id="{C1BFD158-2837-3F47-A8EF-FB4B0C3113BF}"/>
              </a:ext>
            </a:extLst>
          </p:cNvPr>
          <p:cNvPicPr>
            <a:picLocks noChangeAspect="1"/>
          </p:cNvPicPr>
          <p:nvPr/>
        </p:nvPicPr>
        <p:blipFill>
          <a:blip r:embed="rId3"/>
          <a:stretch>
            <a:fillRect/>
          </a:stretch>
        </p:blipFill>
        <p:spPr>
          <a:xfrm>
            <a:off x="4064000" y="1386349"/>
            <a:ext cx="3663577" cy="2621747"/>
          </a:xfrm>
          <a:prstGeom prst="rect">
            <a:avLst/>
          </a:prstGeom>
        </p:spPr>
      </p:pic>
      <p:graphicFrame>
        <p:nvGraphicFramePr>
          <p:cNvPr id="6" name="Diagram 5">
            <a:extLst>
              <a:ext uri="{FF2B5EF4-FFF2-40B4-BE49-F238E27FC236}">
                <a16:creationId xmlns:a16="http://schemas.microsoft.com/office/drawing/2014/main" id="{1737F493-5248-AB45-9F1B-B5A01F0694C9}"/>
              </a:ext>
            </a:extLst>
          </p:cNvPr>
          <p:cNvGraphicFramePr/>
          <p:nvPr>
            <p:extLst>
              <p:ext uri="{D42A27DB-BD31-4B8C-83A1-F6EECF244321}">
                <p14:modId xmlns:p14="http://schemas.microsoft.com/office/powerpoint/2010/main" val="2024999976"/>
              </p:ext>
            </p:extLst>
          </p:nvPr>
        </p:nvGraphicFramePr>
        <p:xfrm>
          <a:off x="573742" y="4141694"/>
          <a:ext cx="11116234" cy="15598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64131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9E8D1-EF25-DE45-BE91-3FB8DC2C9B02}"/>
              </a:ext>
            </a:extLst>
          </p:cNvPr>
          <p:cNvSpPr>
            <a:spLocks noGrp="1"/>
          </p:cNvSpPr>
          <p:nvPr>
            <p:ph type="title"/>
          </p:nvPr>
        </p:nvSpPr>
        <p:spPr>
          <a:xfrm>
            <a:off x="838199" y="365125"/>
            <a:ext cx="3590365" cy="5811838"/>
          </a:xfrm>
        </p:spPr>
        <p:txBody>
          <a:bodyPr>
            <a:normAutofit/>
          </a:bodyPr>
          <a:lstStyle/>
          <a:p>
            <a:r>
              <a:rPr lang="en-US" b="1" dirty="0">
                <a:latin typeface="Arial" panose="020B0604020202020204" pitchFamily="34" charset="0"/>
                <a:cs typeface="Arial" panose="020B0604020202020204" pitchFamily="34" charset="0"/>
              </a:rPr>
              <a:t>Grounding Techniques </a:t>
            </a:r>
            <a:br>
              <a:rPr lang="en-US" b="1" dirty="0">
                <a:latin typeface="Arial" panose="020B0604020202020204" pitchFamily="34" charset="0"/>
                <a:cs typeface="Arial" panose="020B0604020202020204" pitchFamily="34" charset="0"/>
              </a:rPr>
            </a:br>
            <a:endParaRPr lang="en-US" dirty="0"/>
          </a:p>
        </p:txBody>
      </p:sp>
      <p:pic>
        <p:nvPicPr>
          <p:cNvPr id="4" name="Content Placeholder 3" descr="Image of sunflower.&#10;54321&#10;Grounding anxiety.&#10;5- things you can see&#10;4- things you can feel&#10;3- things you can hear&#10;2- things you can smell&#10;1-things you can taste" title="Grouding techniques">
            <a:extLst>
              <a:ext uri="{FF2B5EF4-FFF2-40B4-BE49-F238E27FC236}">
                <a16:creationId xmlns:a16="http://schemas.microsoft.com/office/drawing/2014/main" id="{BA6401AE-DE3C-D549-9AE0-5B15680874C2}"/>
              </a:ext>
            </a:extLst>
          </p:cNvPr>
          <p:cNvPicPr>
            <a:picLocks noChangeAspect="1"/>
          </p:cNvPicPr>
          <p:nvPr/>
        </p:nvPicPr>
        <p:blipFill rotWithShape="1">
          <a:blip r:embed="rId2"/>
          <a:srcRect l="31594" t="6599" r="32750" b="8676"/>
          <a:stretch/>
        </p:blipFill>
        <p:spPr>
          <a:xfrm>
            <a:off x="5450541" y="0"/>
            <a:ext cx="5827059" cy="6945668"/>
          </a:xfrm>
          <a:prstGeom prst="rect">
            <a:avLst/>
          </a:prstGeom>
        </p:spPr>
      </p:pic>
    </p:spTree>
    <p:extLst>
      <p:ext uri="{BB962C8B-B14F-4D97-AF65-F5344CB8AC3E}">
        <p14:creationId xmlns:p14="http://schemas.microsoft.com/office/powerpoint/2010/main" val="2382679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64A87-DB9F-ED45-A91D-3F1A090754A6}"/>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Additional Strategies</a:t>
            </a:r>
          </a:p>
        </p:txBody>
      </p:sp>
      <p:sp>
        <p:nvSpPr>
          <p:cNvPr id="3" name="Content Placeholder 2">
            <a:extLst>
              <a:ext uri="{FF2B5EF4-FFF2-40B4-BE49-F238E27FC236}">
                <a16:creationId xmlns:a16="http://schemas.microsoft.com/office/drawing/2014/main" id="{604945A6-F05D-3840-A74B-47F9A3B60F2B}"/>
              </a:ext>
            </a:extLst>
          </p:cNvPr>
          <p:cNvSpPr>
            <a:spLocks noGrp="1"/>
          </p:cNvSpPr>
          <p:nvPr>
            <p:ph idx="1"/>
          </p:nvPr>
        </p:nvSpPr>
        <p:spPr>
          <a:xfrm>
            <a:off x="838200" y="1335278"/>
            <a:ext cx="10515600" cy="4582196"/>
          </a:xfrm>
        </p:spPr>
        <p:txBody>
          <a:bodyPr>
            <a:normAutofit fontScale="85000" lnSpcReduction="20000"/>
          </a:bodyPr>
          <a:lstStyle/>
          <a:p>
            <a:r>
              <a:rPr lang="en-US" dirty="0"/>
              <a:t>Limit the amount of exposure to negative news</a:t>
            </a:r>
          </a:p>
          <a:p>
            <a:r>
              <a:rPr lang="en-US" dirty="0"/>
              <a:t>Acknowledgement of feelings about the virus</a:t>
            </a:r>
          </a:p>
          <a:p>
            <a:r>
              <a:rPr lang="en-US" dirty="0"/>
              <a:t>Do something out of the ordinary</a:t>
            </a:r>
          </a:p>
          <a:p>
            <a:r>
              <a:rPr lang="en-US" dirty="0"/>
              <a:t>Exercise, eat well, sleep</a:t>
            </a:r>
          </a:p>
          <a:p>
            <a:r>
              <a:rPr lang="en-US" dirty="0"/>
              <a:t>Use aromatherapy</a:t>
            </a:r>
          </a:p>
          <a:p>
            <a:r>
              <a:rPr lang="en-US" dirty="0"/>
              <a:t>Reduce caffeine </a:t>
            </a:r>
          </a:p>
          <a:p>
            <a:r>
              <a:rPr lang="en-US" dirty="0"/>
              <a:t>Journal</a:t>
            </a:r>
          </a:p>
          <a:p>
            <a:r>
              <a:rPr lang="en-US" dirty="0"/>
              <a:t>Gratitude practice</a:t>
            </a:r>
          </a:p>
          <a:p>
            <a:r>
              <a:rPr lang="en-US" dirty="0"/>
              <a:t>Develop a body practice (e.g., Yoga, Tai Chi, Pilates)</a:t>
            </a:r>
          </a:p>
          <a:p>
            <a:r>
              <a:rPr lang="en-US" dirty="0"/>
              <a:t>Develop a meditative skill (e.g., knitting, crocheting, painting)</a:t>
            </a:r>
          </a:p>
          <a:p>
            <a:r>
              <a:rPr lang="en-US" dirty="0"/>
              <a:t>Develop a tool box</a:t>
            </a:r>
            <a:br>
              <a:rPr lang="en-US" dirty="0"/>
            </a:br>
            <a:endParaRPr lang="en-US" dirty="0"/>
          </a:p>
        </p:txBody>
      </p:sp>
      <p:pic>
        <p:nvPicPr>
          <p:cNvPr id="6" name="Picture 5" descr="Image of stones stacked on top of each other sitting on a dock. " title="stacked stones">
            <a:extLst>
              <a:ext uri="{FF2B5EF4-FFF2-40B4-BE49-F238E27FC236}">
                <a16:creationId xmlns:a16="http://schemas.microsoft.com/office/drawing/2014/main" id="{9072B63C-07BC-244A-8326-64976CB1A3BE}"/>
              </a:ext>
            </a:extLst>
          </p:cNvPr>
          <p:cNvPicPr>
            <a:picLocks noChangeAspect="1"/>
          </p:cNvPicPr>
          <p:nvPr/>
        </p:nvPicPr>
        <p:blipFill>
          <a:blip r:embed="rId3"/>
          <a:stretch>
            <a:fillRect/>
          </a:stretch>
        </p:blipFill>
        <p:spPr>
          <a:xfrm>
            <a:off x="7112000" y="5773"/>
            <a:ext cx="5080000" cy="3175000"/>
          </a:xfrm>
          <a:prstGeom prst="rect">
            <a:avLst/>
          </a:prstGeom>
        </p:spPr>
      </p:pic>
    </p:spTree>
    <p:extLst>
      <p:ext uri="{BB962C8B-B14F-4D97-AF65-F5344CB8AC3E}">
        <p14:creationId xmlns:p14="http://schemas.microsoft.com/office/powerpoint/2010/main" val="3341229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1069"/>
            <a:ext cx="12192000" cy="796072"/>
          </a:xfrm>
        </p:spPr>
        <p:txBody>
          <a:bodyPr>
            <a:normAutofit/>
          </a:bodyPr>
          <a:lstStyle/>
          <a:p>
            <a:pPr algn="ctr"/>
            <a:r>
              <a:rPr lang="en-US" sz="4400" b="1" dirty="0">
                <a:latin typeface="Arial" panose="020B0604020202020204" pitchFamily="34" charset="0"/>
                <a:cs typeface="Arial" panose="020B0604020202020204" pitchFamily="34" charset="0"/>
              </a:rPr>
              <a:t>Grow Your Knowledge and Skills</a:t>
            </a:r>
          </a:p>
        </p:txBody>
      </p:sp>
      <p:sp>
        <p:nvSpPr>
          <p:cNvPr id="3" name="Content Placeholder 2"/>
          <p:cNvSpPr>
            <a:spLocks noGrp="1"/>
          </p:cNvSpPr>
          <p:nvPr>
            <p:ph idx="1"/>
          </p:nvPr>
        </p:nvSpPr>
        <p:spPr>
          <a:xfrm>
            <a:off x="2244090" y="4297680"/>
            <a:ext cx="7886700" cy="1483360"/>
          </a:xfrm>
        </p:spPr>
        <p:txBody>
          <a:bodyPr>
            <a:normAutofit/>
          </a:bodyPr>
          <a:lstStyle/>
          <a:p>
            <a:pPr marL="0" indent="0">
              <a:lnSpc>
                <a:spcPct val="100000"/>
              </a:lnSpc>
              <a:buNone/>
            </a:pPr>
            <a:endParaRPr lang="en-US" dirty="0"/>
          </a:p>
          <a:p>
            <a:pPr marL="0" indent="0" algn="ctr">
              <a:lnSpc>
                <a:spcPct val="100000"/>
              </a:lnSpc>
              <a:buNone/>
            </a:pPr>
            <a:r>
              <a:rPr lang="en-US" sz="4400" u="sng" dirty="0">
                <a:solidFill>
                  <a:srgbClr val="CC4927"/>
                </a:solidFill>
                <a:hlinkClick r:id="rId4">
                  <a:extLst>
                    <a:ext uri="{A12FA001-AC4F-418D-AE19-62706E023703}">
                      <ahyp:hlinkClr xmlns:ahyp="http://schemas.microsoft.com/office/drawing/2018/hyperlinkcolor" val="tx"/>
                    </a:ext>
                  </a:extLst>
                </a:hlinkClick>
              </a:rPr>
              <a:t>https://bit.ly/2mpmpMb</a:t>
            </a:r>
            <a:endParaRPr lang="en-US" sz="4400" dirty="0">
              <a:solidFill>
                <a:srgbClr val="CC4927"/>
              </a:solidFill>
            </a:endParaRPr>
          </a:p>
          <a:p>
            <a:pPr marL="0" indent="0">
              <a:lnSpc>
                <a:spcPct val="100000"/>
              </a:lnSpc>
              <a:buNone/>
            </a:pPr>
            <a:endParaRPr lang="en-US" dirty="0"/>
          </a:p>
        </p:txBody>
      </p:sp>
      <p:pic>
        <p:nvPicPr>
          <p:cNvPr id="4" name="Picture 3" descr="Image of clear light bulbs with words like development, learning, training, growth, education. " title="Areas of Train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3811" y="938496"/>
            <a:ext cx="6584378" cy="2633751"/>
          </a:xfrm>
          <a:prstGeom prst="rect">
            <a:avLst/>
          </a:prstGeom>
        </p:spPr>
      </p:pic>
      <p:sp>
        <p:nvSpPr>
          <p:cNvPr id="5" name="TextBox 4"/>
          <p:cNvSpPr txBox="1"/>
          <p:nvPr/>
        </p:nvSpPr>
        <p:spPr>
          <a:xfrm>
            <a:off x="1105469" y="3572247"/>
            <a:ext cx="9880979" cy="1477328"/>
          </a:xfrm>
          <a:prstGeom prst="rect">
            <a:avLst/>
          </a:prstGeom>
          <a:noFill/>
        </p:spPr>
        <p:txBody>
          <a:bodyPr wrap="square" rtlCol="0">
            <a:spAutoFit/>
          </a:bodyPr>
          <a:lstStyle/>
          <a:p>
            <a:pPr algn="ctr"/>
            <a:r>
              <a:rPr lang="en-US" sz="2400" dirty="0"/>
              <a:t>Keep up with the latest effective practices, resources, and technologies!</a:t>
            </a:r>
            <a:br>
              <a:rPr lang="en-US" sz="2400" dirty="0"/>
            </a:br>
            <a:endParaRPr lang="en-US" sz="2400" dirty="0"/>
          </a:p>
          <a:p>
            <a:pPr algn="ctr"/>
            <a:r>
              <a:rPr lang="en-US" sz="2400" b="1" dirty="0"/>
              <a:t>Subscribe</a:t>
            </a:r>
            <a:r>
              <a:rPr lang="en-US" sz="2400" dirty="0"/>
              <a:t> to receive our mailings.  All activities are free!</a:t>
            </a:r>
          </a:p>
          <a:p>
            <a:endParaRPr lang="en-US" dirty="0"/>
          </a:p>
        </p:txBody>
      </p:sp>
    </p:spTree>
    <p:custDataLst>
      <p:tags r:id="rId1"/>
    </p:custDataLst>
    <p:extLst>
      <p:ext uri="{BB962C8B-B14F-4D97-AF65-F5344CB8AC3E}">
        <p14:creationId xmlns:p14="http://schemas.microsoft.com/office/powerpoint/2010/main" val="1718275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age of one hand reaching down with multiple hands reaching up to meet it. " title="helping hands">
            <a:extLst>
              <a:ext uri="{FF2B5EF4-FFF2-40B4-BE49-F238E27FC236}">
                <a16:creationId xmlns:a16="http://schemas.microsoft.com/office/drawing/2014/main" id="{EE027F8C-AEB0-854A-96ED-90FF3B1980D7}"/>
              </a:ext>
            </a:extLst>
          </p:cNvPr>
          <p:cNvPicPr>
            <a:picLocks noGrp="1" noChangeAspect="1"/>
          </p:cNvPicPr>
          <p:nvPr>
            <p:ph idx="1"/>
          </p:nvPr>
        </p:nvPicPr>
        <p:blipFill>
          <a:blip r:embed="rId2"/>
          <a:stretch>
            <a:fillRect/>
          </a:stretch>
        </p:blipFill>
        <p:spPr>
          <a:xfrm>
            <a:off x="0" y="762000"/>
            <a:ext cx="12192000" cy="6096000"/>
          </a:xfrm>
        </p:spPr>
      </p:pic>
      <p:sp>
        <p:nvSpPr>
          <p:cNvPr id="2" name="Title 1">
            <a:extLst>
              <a:ext uri="{FF2B5EF4-FFF2-40B4-BE49-F238E27FC236}">
                <a16:creationId xmlns:a16="http://schemas.microsoft.com/office/drawing/2014/main" id="{F57DF9FD-E0D2-4F42-A5D8-2405C70A8D64}"/>
              </a:ext>
            </a:extLst>
          </p:cNvPr>
          <p:cNvSpPr>
            <a:spLocks noGrp="1"/>
          </p:cNvSpPr>
          <p:nvPr>
            <p:ph type="title"/>
          </p:nvPr>
        </p:nvSpPr>
        <p:spPr>
          <a:xfrm>
            <a:off x="0" y="0"/>
            <a:ext cx="10515600" cy="1325563"/>
          </a:xfrm>
        </p:spPr>
        <p:txBody>
          <a:bodyPr/>
          <a:lstStyle/>
          <a:p>
            <a:r>
              <a:rPr lang="en-US" b="1" dirty="0">
                <a:latin typeface="Arial" panose="020B0604020202020204" pitchFamily="34" charset="0"/>
                <a:cs typeface="Arial" panose="020B0604020202020204" pitchFamily="34" charset="0"/>
              </a:rPr>
              <a:t>Helping Others</a:t>
            </a:r>
          </a:p>
        </p:txBody>
      </p:sp>
    </p:spTree>
    <p:extLst>
      <p:ext uri="{BB962C8B-B14F-4D97-AF65-F5344CB8AC3E}">
        <p14:creationId xmlns:p14="http://schemas.microsoft.com/office/powerpoint/2010/main" val="3237887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ADD4C-3ED3-5140-8832-148E97E38056}"/>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Ages 4-7</a:t>
            </a:r>
          </a:p>
        </p:txBody>
      </p:sp>
      <p:sp>
        <p:nvSpPr>
          <p:cNvPr id="3" name="Content Placeholder 2">
            <a:extLst>
              <a:ext uri="{FF2B5EF4-FFF2-40B4-BE49-F238E27FC236}">
                <a16:creationId xmlns:a16="http://schemas.microsoft.com/office/drawing/2014/main" id="{251B5BDF-0D4E-8047-BC36-D5809CE9E074}"/>
              </a:ext>
            </a:extLst>
          </p:cNvPr>
          <p:cNvSpPr>
            <a:spLocks noGrp="1"/>
          </p:cNvSpPr>
          <p:nvPr>
            <p:ph idx="1"/>
          </p:nvPr>
        </p:nvSpPr>
        <p:spPr/>
        <p:txBody>
          <a:bodyPr>
            <a:normAutofit/>
          </a:bodyPr>
          <a:lstStyle/>
          <a:p>
            <a:r>
              <a:rPr lang="en-US" dirty="0"/>
              <a:t>Provide an age appropriate explanation</a:t>
            </a:r>
          </a:p>
          <a:p>
            <a:r>
              <a:rPr lang="en-US" dirty="0"/>
              <a:t>Provide REAL play time</a:t>
            </a:r>
          </a:p>
          <a:p>
            <a:r>
              <a:rPr lang="en-US" dirty="0"/>
              <a:t>Engage in new and interesting activities</a:t>
            </a:r>
          </a:p>
          <a:p>
            <a:r>
              <a:rPr lang="en-US" dirty="0"/>
              <a:t>Lower expectations of kids understanding</a:t>
            </a:r>
          </a:p>
          <a:p>
            <a:r>
              <a:rPr lang="en-US" dirty="0"/>
              <a:t>Utilize online resources </a:t>
            </a:r>
          </a:p>
          <a:p>
            <a:r>
              <a:rPr lang="en-US" dirty="0"/>
              <a:t>Practice relaxation exercises</a:t>
            </a:r>
            <a:br>
              <a:rPr lang="en-US" dirty="0"/>
            </a:br>
            <a:endParaRPr lang="en-US" dirty="0"/>
          </a:p>
        </p:txBody>
      </p:sp>
      <p:pic>
        <p:nvPicPr>
          <p:cNvPr id="5" name="Picture 4" descr="Image of two cartoon drawn young children" title="Children">
            <a:extLst>
              <a:ext uri="{FF2B5EF4-FFF2-40B4-BE49-F238E27FC236}">
                <a16:creationId xmlns:a16="http://schemas.microsoft.com/office/drawing/2014/main" id="{F4741D59-79B7-6543-890C-8146751FDB7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3618531"/>
            <a:ext cx="3403195" cy="2563238"/>
          </a:xfrm>
          <a:prstGeom prst="rect">
            <a:avLst/>
          </a:prstGeom>
        </p:spPr>
      </p:pic>
    </p:spTree>
    <p:extLst>
      <p:ext uri="{BB962C8B-B14F-4D97-AF65-F5344CB8AC3E}">
        <p14:creationId xmlns:p14="http://schemas.microsoft.com/office/powerpoint/2010/main" val="2916167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278F5-C473-8042-B7F8-AFD2B504F0F4}"/>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Ages 7-10</a:t>
            </a:r>
          </a:p>
        </p:txBody>
      </p:sp>
      <p:sp>
        <p:nvSpPr>
          <p:cNvPr id="3" name="Content Placeholder 2">
            <a:extLst>
              <a:ext uri="{FF2B5EF4-FFF2-40B4-BE49-F238E27FC236}">
                <a16:creationId xmlns:a16="http://schemas.microsoft.com/office/drawing/2014/main" id="{E31D0BA3-C375-5E4B-B2A9-FE110CA10484}"/>
              </a:ext>
            </a:extLst>
          </p:cNvPr>
          <p:cNvSpPr>
            <a:spLocks noGrp="1"/>
          </p:cNvSpPr>
          <p:nvPr>
            <p:ph idx="1"/>
          </p:nvPr>
        </p:nvSpPr>
        <p:spPr>
          <a:xfrm>
            <a:off x="838200" y="1664323"/>
            <a:ext cx="10515600" cy="4162735"/>
          </a:xfrm>
        </p:spPr>
        <p:txBody>
          <a:bodyPr>
            <a:normAutofit/>
          </a:bodyPr>
          <a:lstStyle/>
          <a:p>
            <a:r>
              <a:rPr lang="en-US" dirty="0"/>
              <a:t>Provide age appropriate information </a:t>
            </a:r>
          </a:p>
          <a:p>
            <a:r>
              <a:rPr lang="en-US" dirty="0"/>
              <a:t>Dispel rumors or misinformation</a:t>
            </a:r>
          </a:p>
          <a:p>
            <a:r>
              <a:rPr lang="en-US" dirty="0"/>
              <a:t>Review healthy practices</a:t>
            </a:r>
          </a:p>
          <a:p>
            <a:r>
              <a:rPr lang="en-US" dirty="0"/>
              <a:t>Maintain a schedule</a:t>
            </a:r>
          </a:p>
          <a:p>
            <a:r>
              <a:rPr lang="en-US" dirty="0"/>
              <a:t>Teach relaxation techniques</a:t>
            </a:r>
          </a:p>
          <a:p>
            <a:pPr lvl="1"/>
            <a:r>
              <a:rPr lang="en-US" dirty="0"/>
              <a:t> Consider yoga </a:t>
            </a:r>
            <a:r>
              <a:rPr lang="en-US" dirty="0">
                <a:hlinkClick r:id="rId3"/>
              </a:rPr>
              <a:t>https://www.karmakidsyoga.com</a:t>
            </a:r>
            <a:endParaRPr lang="en-US" dirty="0"/>
          </a:p>
          <a:p>
            <a:pPr lvl="1"/>
            <a:r>
              <a:rPr lang="en-US" dirty="0"/>
              <a:t>Bee You Kids Yoga and Mindfulness on Facebook </a:t>
            </a:r>
            <a:r>
              <a:rPr lang="en-US" dirty="0">
                <a:hlinkClick r:id="rId4"/>
              </a:rPr>
              <a:t>https://www.thelittlegym.com</a:t>
            </a:r>
            <a:r>
              <a:rPr lang="en-US" dirty="0"/>
              <a:t> </a:t>
            </a:r>
          </a:p>
        </p:txBody>
      </p:sp>
      <p:pic>
        <p:nvPicPr>
          <p:cNvPr id="5" name="Picture 4" descr="Image of two cartoon drawn young children" title="Children">
            <a:extLst>
              <a:ext uri="{FF2B5EF4-FFF2-40B4-BE49-F238E27FC236}">
                <a16:creationId xmlns:a16="http://schemas.microsoft.com/office/drawing/2014/main" id="{D2B18FD8-74F7-E840-8C60-263731BAAB4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205272" y="723900"/>
            <a:ext cx="3778532" cy="3147709"/>
          </a:xfrm>
          <a:prstGeom prst="rect">
            <a:avLst/>
          </a:prstGeom>
        </p:spPr>
      </p:pic>
    </p:spTree>
    <p:extLst>
      <p:ext uri="{BB962C8B-B14F-4D97-AF65-F5344CB8AC3E}">
        <p14:creationId xmlns:p14="http://schemas.microsoft.com/office/powerpoint/2010/main" val="1775545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DBFC3-9E05-1E48-8E54-6A5575FFB779}"/>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Ages 10-13</a:t>
            </a:r>
          </a:p>
        </p:txBody>
      </p:sp>
      <p:sp>
        <p:nvSpPr>
          <p:cNvPr id="3" name="Content Placeholder 2">
            <a:extLst>
              <a:ext uri="{FF2B5EF4-FFF2-40B4-BE49-F238E27FC236}">
                <a16:creationId xmlns:a16="http://schemas.microsoft.com/office/drawing/2014/main" id="{E2FDE28D-1A46-1F4C-825F-5BD2BD9FCDFD}"/>
              </a:ext>
            </a:extLst>
          </p:cNvPr>
          <p:cNvSpPr>
            <a:spLocks noGrp="1"/>
          </p:cNvSpPr>
          <p:nvPr>
            <p:ph idx="1"/>
          </p:nvPr>
        </p:nvSpPr>
        <p:spPr>
          <a:xfrm>
            <a:off x="838200" y="1286854"/>
            <a:ext cx="10606548" cy="4337750"/>
          </a:xfrm>
        </p:spPr>
        <p:txBody>
          <a:bodyPr>
            <a:normAutofit/>
          </a:bodyPr>
          <a:lstStyle/>
          <a:p>
            <a:r>
              <a:rPr lang="en-US" dirty="0"/>
              <a:t>Develop a schedule - VERY IMPORTANT</a:t>
            </a:r>
          </a:p>
          <a:p>
            <a:r>
              <a:rPr lang="en-US" dirty="0"/>
              <a:t>Encourage good sleep/hygiene</a:t>
            </a:r>
          </a:p>
          <a:p>
            <a:r>
              <a:rPr lang="en-US" dirty="0"/>
              <a:t>Have realistic expectations about schoolwork</a:t>
            </a:r>
          </a:p>
          <a:p>
            <a:r>
              <a:rPr lang="en-US" dirty="0"/>
              <a:t>Acknowledge time spent on school </a:t>
            </a:r>
          </a:p>
          <a:p>
            <a:r>
              <a:rPr lang="en-US" dirty="0"/>
              <a:t>Validate how hard this is for them</a:t>
            </a:r>
          </a:p>
          <a:p>
            <a:r>
              <a:rPr lang="en-US" dirty="0"/>
              <a:t>Share how hard it is for you</a:t>
            </a:r>
          </a:p>
          <a:p>
            <a:r>
              <a:rPr lang="en-US" dirty="0"/>
              <a:t>Suggest doing things together to manage stress </a:t>
            </a:r>
          </a:p>
        </p:txBody>
      </p:sp>
      <p:pic>
        <p:nvPicPr>
          <p:cNvPr id="5" name="Picture 4" descr="Image of cartoon drawn children" title="Children">
            <a:extLst>
              <a:ext uri="{FF2B5EF4-FFF2-40B4-BE49-F238E27FC236}">
                <a16:creationId xmlns:a16="http://schemas.microsoft.com/office/drawing/2014/main" id="{022091D5-9215-5A4A-8E11-AF3CFC5B474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055229" y="1326777"/>
            <a:ext cx="3763145" cy="2344107"/>
          </a:xfrm>
          <a:prstGeom prst="rect">
            <a:avLst/>
          </a:prstGeom>
        </p:spPr>
      </p:pic>
    </p:spTree>
    <p:extLst>
      <p:ext uri="{BB962C8B-B14F-4D97-AF65-F5344CB8AC3E}">
        <p14:creationId xmlns:p14="http://schemas.microsoft.com/office/powerpoint/2010/main" val="29016678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FDC9F-1CCF-3444-BB8E-A2C85355FDD9}"/>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Ages 13-17</a:t>
            </a:r>
          </a:p>
        </p:txBody>
      </p:sp>
      <p:sp>
        <p:nvSpPr>
          <p:cNvPr id="3" name="Content Placeholder 2">
            <a:extLst>
              <a:ext uri="{FF2B5EF4-FFF2-40B4-BE49-F238E27FC236}">
                <a16:creationId xmlns:a16="http://schemas.microsoft.com/office/drawing/2014/main" id="{11F4F07F-F408-CF41-B639-9D43C29B7387}"/>
              </a:ext>
            </a:extLst>
          </p:cNvPr>
          <p:cNvSpPr>
            <a:spLocks noGrp="1"/>
          </p:cNvSpPr>
          <p:nvPr>
            <p:ph idx="1"/>
          </p:nvPr>
        </p:nvSpPr>
        <p:spPr>
          <a:xfrm>
            <a:off x="838200" y="1335279"/>
            <a:ext cx="10515600" cy="4437992"/>
          </a:xfrm>
        </p:spPr>
        <p:txBody>
          <a:bodyPr>
            <a:normAutofit fontScale="92500" lnSpcReduction="10000"/>
          </a:bodyPr>
          <a:lstStyle/>
          <a:p>
            <a:r>
              <a:rPr lang="en-US" dirty="0"/>
              <a:t>Connections with peers</a:t>
            </a:r>
          </a:p>
          <a:p>
            <a:r>
              <a:rPr lang="en-US" dirty="0"/>
              <a:t>Acknowledge their losses</a:t>
            </a:r>
          </a:p>
          <a:p>
            <a:r>
              <a:rPr lang="en-US" dirty="0"/>
              <a:t>Avoid minimizing feelings</a:t>
            </a:r>
          </a:p>
          <a:p>
            <a:r>
              <a:rPr lang="en-US" dirty="0"/>
              <a:t>Listen with non-reactivity</a:t>
            </a:r>
          </a:p>
          <a:p>
            <a:r>
              <a:rPr lang="en-US" dirty="0"/>
              <a:t>Allow time alone </a:t>
            </a:r>
          </a:p>
          <a:p>
            <a:r>
              <a:rPr lang="en-US" dirty="0"/>
              <a:t>Intervene if isolating</a:t>
            </a:r>
          </a:p>
          <a:p>
            <a:r>
              <a:rPr lang="en-US" dirty="0"/>
              <a:t>Monitor for changes in behavior and mood</a:t>
            </a:r>
          </a:p>
          <a:p>
            <a:r>
              <a:rPr lang="en-US" dirty="0"/>
              <a:t>Provide options for connection with peers (e.g., play social video games, eating on zoom, going for a walk or a bike ride)</a:t>
            </a:r>
          </a:p>
          <a:p>
            <a:r>
              <a:rPr lang="en-US" dirty="0"/>
              <a:t>Consider online therapy if needed</a:t>
            </a:r>
          </a:p>
        </p:txBody>
      </p:sp>
      <p:pic>
        <p:nvPicPr>
          <p:cNvPr id="5" name="Picture 4" descr="Image of three cartoon drawn teenagers" title="Teenagers">
            <a:extLst>
              <a:ext uri="{FF2B5EF4-FFF2-40B4-BE49-F238E27FC236}">
                <a16:creationId xmlns:a16="http://schemas.microsoft.com/office/drawing/2014/main" id="{6CA9F940-7603-CA45-8FE4-7B158136E10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394643" y="475985"/>
            <a:ext cx="4797357" cy="3415079"/>
          </a:xfrm>
          <a:prstGeom prst="rect">
            <a:avLst/>
          </a:prstGeom>
        </p:spPr>
      </p:pic>
      <p:sp>
        <p:nvSpPr>
          <p:cNvPr id="6" name="TextBox 5">
            <a:extLst>
              <a:ext uri="{FF2B5EF4-FFF2-40B4-BE49-F238E27FC236}">
                <a16:creationId xmlns:a16="http://schemas.microsoft.com/office/drawing/2014/main" id="{D872AE33-3638-A743-91C4-80D89A7DAA2F}"/>
              </a:ext>
            </a:extLst>
          </p:cNvPr>
          <p:cNvSpPr txBox="1"/>
          <p:nvPr/>
        </p:nvSpPr>
        <p:spPr>
          <a:xfrm>
            <a:off x="8077200" y="3775648"/>
            <a:ext cx="4114800" cy="230832"/>
          </a:xfrm>
          <a:prstGeom prst="rect">
            <a:avLst/>
          </a:prstGeom>
          <a:noFill/>
        </p:spPr>
        <p:txBody>
          <a:bodyPr wrap="square" rtlCol="0">
            <a:spAutoFit/>
          </a:bodyPr>
          <a:lstStyle/>
          <a:p>
            <a:r>
              <a:rPr lang="en-US" sz="900" dirty="0">
                <a:hlinkClick r:id="rId3" tooltip="http://www.tsbvi.edu/summer-programs-items/4632-summer-enrichment-a"/>
              </a:rPr>
              <a:t>This Photo</a:t>
            </a:r>
            <a:r>
              <a:rPr lang="en-US" sz="900" dirty="0"/>
              <a:t> by Unknown Author is licensed under </a:t>
            </a:r>
            <a:r>
              <a:rPr lang="en-US" sz="900" dirty="0">
                <a:hlinkClick r:id="rId4" tooltip="https://creativecommons.org/licenses/by-nc/3.0/"/>
              </a:rPr>
              <a:t>CC BY-NC</a:t>
            </a:r>
            <a:endParaRPr lang="en-US" sz="900" dirty="0"/>
          </a:p>
        </p:txBody>
      </p:sp>
    </p:spTree>
    <p:extLst>
      <p:ext uri="{BB962C8B-B14F-4D97-AF65-F5344CB8AC3E}">
        <p14:creationId xmlns:p14="http://schemas.microsoft.com/office/powerpoint/2010/main" val="1917495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of a document that's titled &quot;Everything is awful and I'm not okay: Questions to ask before giving up&quot; and includes questions like Are you Hydrated? Have you eaten in the past three hours?, Have you showered in the past day? etc." title="Self-care questions">
            <a:extLst>
              <a:ext uri="{FF2B5EF4-FFF2-40B4-BE49-F238E27FC236}">
                <a16:creationId xmlns:a16="http://schemas.microsoft.com/office/drawing/2014/main" id="{6578F930-0583-AC49-B3B1-F4CF87CA5E54}"/>
              </a:ext>
            </a:extLst>
          </p:cNvPr>
          <p:cNvPicPr>
            <a:picLocks noChangeAspect="1"/>
          </p:cNvPicPr>
          <p:nvPr/>
        </p:nvPicPr>
        <p:blipFill>
          <a:blip r:embed="rId2"/>
          <a:stretch>
            <a:fillRect/>
          </a:stretch>
        </p:blipFill>
        <p:spPr>
          <a:xfrm>
            <a:off x="2042432" y="0"/>
            <a:ext cx="8107136" cy="6858000"/>
          </a:xfrm>
          <a:prstGeom prst="rect">
            <a:avLst/>
          </a:prstGeom>
        </p:spPr>
      </p:pic>
    </p:spTree>
    <p:extLst>
      <p:ext uri="{BB962C8B-B14F-4D97-AF65-F5344CB8AC3E}">
        <p14:creationId xmlns:p14="http://schemas.microsoft.com/office/powerpoint/2010/main" val="991627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9891B-6B22-1A4F-9B44-3F1DDA3ACD3C}"/>
              </a:ext>
            </a:extLst>
          </p:cNvPr>
          <p:cNvSpPr>
            <a:spLocks noGrp="1"/>
          </p:cNvSpPr>
          <p:nvPr>
            <p:ph type="title"/>
          </p:nvPr>
        </p:nvSpPr>
        <p:spPr>
          <a:xfrm>
            <a:off x="0" y="5773"/>
            <a:ext cx="12192000" cy="1329506"/>
          </a:xfrm>
        </p:spPr>
        <p:txBody>
          <a:bodyPr>
            <a:normAutofit/>
          </a:bodyPr>
          <a:lstStyle/>
          <a:p>
            <a:pPr algn="ctr"/>
            <a:r>
              <a:rPr lang="en-US" b="1" dirty="0">
                <a:latin typeface="Arial" panose="020B0604020202020204" pitchFamily="34" charset="0"/>
                <a:cs typeface="Arial" panose="020B0604020202020204" pitchFamily="34" charset="0"/>
              </a:rPr>
              <a:t>Making the Transition</a:t>
            </a:r>
          </a:p>
        </p:txBody>
      </p:sp>
      <p:sp>
        <p:nvSpPr>
          <p:cNvPr id="3" name="Content Placeholder 2">
            <a:extLst>
              <a:ext uri="{FF2B5EF4-FFF2-40B4-BE49-F238E27FC236}">
                <a16:creationId xmlns:a16="http://schemas.microsoft.com/office/drawing/2014/main" id="{33458EF7-1972-7F49-95A4-A49F81BCEF1B}"/>
              </a:ext>
            </a:extLst>
          </p:cNvPr>
          <p:cNvSpPr>
            <a:spLocks noGrp="1"/>
          </p:cNvSpPr>
          <p:nvPr>
            <p:ph idx="1"/>
          </p:nvPr>
        </p:nvSpPr>
        <p:spPr/>
        <p:txBody>
          <a:bodyPr>
            <a:normAutofit fontScale="92500" lnSpcReduction="20000"/>
          </a:bodyPr>
          <a:lstStyle/>
          <a:p>
            <a:r>
              <a:rPr lang="en-US" dirty="0"/>
              <a:t>Uncertainty</a:t>
            </a:r>
          </a:p>
          <a:p>
            <a:r>
              <a:rPr lang="en-US" dirty="0"/>
              <a:t>2 steps forward 1 step back</a:t>
            </a:r>
          </a:p>
          <a:p>
            <a:r>
              <a:rPr lang="en-US" dirty="0"/>
              <a:t>Empathy</a:t>
            </a:r>
          </a:p>
          <a:p>
            <a:r>
              <a:rPr lang="en-US" dirty="0"/>
              <a:t>Evidenced-based decision making</a:t>
            </a:r>
          </a:p>
          <a:p>
            <a:r>
              <a:rPr lang="en-US" dirty="0"/>
              <a:t>Transparency</a:t>
            </a:r>
          </a:p>
          <a:p>
            <a:r>
              <a:rPr lang="en-US" dirty="0"/>
              <a:t>Visibility vs. Planning &amp; Strategizing</a:t>
            </a:r>
          </a:p>
          <a:p>
            <a:r>
              <a:rPr lang="en-US" dirty="0"/>
              <a:t>Collaboration </a:t>
            </a:r>
          </a:p>
          <a:p>
            <a:r>
              <a:rPr lang="en-US" dirty="0"/>
              <a:t>Compassion</a:t>
            </a:r>
          </a:p>
          <a:p>
            <a:r>
              <a:rPr lang="en-US" dirty="0"/>
              <a:t>Increased Anxiety</a:t>
            </a:r>
          </a:p>
          <a:p>
            <a:endParaRPr lang="en-US" dirty="0"/>
          </a:p>
        </p:txBody>
      </p:sp>
    </p:spTree>
    <p:extLst>
      <p:ext uri="{BB962C8B-B14F-4D97-AF65-F5344CB8AC3E}">
        <p14:creationId xmlns:p14="http://schemas.microsoft.com/office/powerpoint/2010/main" val="2714222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3638D-2F9D-8149-89A1-622BF2A8EDEB}"/>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Helplines</a:t>
            </a:r>
          </a:p>
        </p:txBody>
      </p:sp>
      <p:sp>
        <p:nvSpPr>
          <p:cNvPr id="3" name="Content Placeholder 2">
            <a:extLst>
              <a:ext uri="{FF2B5EF4-FFF2-40B4-BE49-F238E27FC236}">
                <a16:creationId xmlns:a16="http://schemas.microsoft.com/office/drawing/2014/main" id="{55B053BC-48D0-944B-87EA-65C04D99EA5E}"/>
              </a:ext>
            </a:extLst>
          </p:cNvPr>
          <p:cNvSpPr>
            <a:spLocks noGrp="1"/>
          </p:cNvSpPr>
          <p:nvPr>
            <p:ph idx="1"/>
          </p:nvPr>
        </p:nvSpPr>
        <p:spPr>
          <a:xfrm>
            <a:off x="838200" y="946197"/>
            <a:ext cx="10515600" cy="5113944"/>
          </a:xfrm>
        </p:spPr>
        <p:txBody>
          <a:bodyPr>
            <a:normAutofit fontScale="62500" lnSpcReduction="20000"/>
          </a:bodyPr>
          <a:lstStyle/>
          <a:p>
            <a:r>
              <a:rPr lang="en-US" sz="3300" dirty="0">
                <a:hlinkClick r:id="rId2">
                  <a:extLst>
                    <a:ext uri="{A12FA001-AC4F-418D-AE19-62706E023703}">
                      <ahyp:hlinkClr xmlns:ahyp="http://schemas.microsoft.com/office/drawing/2018/hyperlinkcolor" val="tx"/>
                    </a:ext>
                  </a:extLst>
                </a:hlinkClick>
              </a:rPr>
              <a:t>Suicide Prevention Lifeline</a:t>
            </a:r>
            <a:endParaRPr lang="en-US" sz="3300" dirty="0"/>
          </a:p>
          <a:p>
            <a:pPr marL="0" indent="0">
              <a:buNone/>
            </a:pPr>
            <a:r>
              <a:rPr lang="en-US" sz="3300" dirty="0"/>
              <a:t>	1-800-273-8255</a:t>
            </a:r>
          </a:p>
          <a:p>
            <a:r>
              <a:rPr lang="en-US" sz="3300" dirty="0">
                <a:hlinkClick r:id="rId3">
                  <a:extLst>
                    <a:ext uri="{A12FA001-AC4F-418D-AE19-62706E023703}">
                      <ahyp:hlinkClr xmlns:ahyp="http://schemas.microsoft.com/office/drawing/2018/hyperlinkcolor" val="tx"/>
                    </a:ext>
                  </a:extLst>
                </a:hlinkClick>
              </a:rPr>
              <a:t>Veterans Crisis Line</a:t>
            </a:r>
            <a:endParaRPr lang="en-US" sz="3300" dirty="0"/>
          </a:p>
          <a:p>
            <a:pPr marL="0" indent="0">
              <a:buNone/>
            </a:pPr>
            <a:r>
              <a:rPr lang="en-US" sz="3300" dirty="0"/>
              <a:t>	1-800-273-8255</a:t>
            </a:r>
          </a:p>
          <a:p>
            <a:r>
              <a:rPr lang="en-US" sz="3300" dirty="0">
                <a:hlinkClick r:id="rId4">
                  <a:extLst>
                    <a:ext uri="{A12FA001-AC4F-418D-AE19-62706E023703}">
                      <ahyp:hlinkClr xmlns:ahyp="http://schemas.microsoft.com/office/drawing/2018/hyperlinkcolor" val="tx"/>
                    </a:ext>
                  </a:extLst>
                </a:hlinkClick>
              </a:rPr>
              <a:t>Substance Abuse &amp; Mental Health Services Administration (SAMHSA) National Helpline</a:t>
            </a:r>
            <a:endParaRPr lang="en-US" sz="3300" dirty="0"/>
          </a:p>
          <a:p>
            <a:pPr marL="0" indent="0">
              <a:buNone/>
            </a:pPr>
            <a:r>
              <a:rPr lang="en-US" sz="3300" dirty="0"/>
              <a:t>	1-800-662-HELP (4357)</a:t>
            </a:r>
          </a:p>
          <a:p>
            <a:r>
              <a:rPr lang="en-US" sz="3300" dirty="0">
                <a:hlinkClick r:id="rId5">
                  <a:extLst>
                    <a:ext uri="{A12FA001-AC4F-418D-AE19-62706E023703}">
                      <ahyp:hlinkClr xmlns:ahyp="http://schemas.microsoft.com/office/drawing/2018/hyperlinkcolor" val="tx"/>
                    </a:ext>
                  </a:extLst>
                </a:hlinkClick>
              </a:rPr>
              <a:t>OK2Talk Helpline Teen Helpline</a:t>
            </a:r>
            <a:endParaRPr lang="en-US" sz="3300" dirty="0"/>
          </a:p>
          <a:p>
            <a:pPr marL="0" indent="0">
              <a:buNone/>
            </a:pPr>
            <a:r>
              <a:rPr lang="en-US" sz="3300" dirty="0"/>
              <a:t>	1 (800) 273-TALK</a:t>
            </a:r>
          </a:p>
          <a:p>
            <a:r>
              <a:rPr lang="en-US" sz="3300" dirty="0">
                <a:hlinkClick r:id="rId6">
                  <a:extLst>
                    <a:ext uri="{A12FA001-AC4F-418D-AE19-62706E023703}">
                      <ahyp:hlinkClr xmlns:ahyp="http://schemas.microsoft.com/office/drawing/2018/hyperlinkcolor" val="tx"/>
                    </a:ext>
                  </a:extLst>
                </a:hlinkClick>
              </a:rPr>
              <a:t>Crisis Text Line</a:t>
            </a:r>
            <a:endParaRPr lang="en-US" sz="3300" dirty="0"/>
          </a:p>
          <a:p>
            <a:pPr marL="0" indent="0">
              <a:buNone/>
            </a:pPr>
            <a:r>
              <a:rPr lang="en-US" sz="3300" dirty="0"/>
              <a:t>	Text SIGNS to 741741 for 24/7, anonymous, free crisis counseling</a:t>
            </a:r>
          </a:p>
          <a:p>
            <a:r>
              <a:rPr lang="en-US" sz="3300" dirty="0">
                <a:hlinkClick r:id="rId7">
                  <a:extLst>
                    <a:ext uri="{A12FA001-AC4F-418D-AE19-62706E023703}">
                      <ahyp:hlinkClr xmlns:ahyp="http://schemas.microsoft.com/office/drawing/2018/hyperlinkcolor" val="tx"/>
                    </a:ext>
                  </a:extLst>
                </a:hlinkClick>
              </a:rPr>
              <a:t>Disaster Distress Helpline</a:t>
            </a:r>
            <a:endParaRPr lang="en-US" sz="3300" dirty="0"/>
          </a:p>
          <a:p>
            <a:pPr marL="0" indent="0">
              <a:buNone/>
            </a:pPr>
            <a:r>
              <a:rPr lang="en-US" sz="3300" dirty="0"/>
              <a:t>	Call 1-800-985-5990, or Text </a:t>
            </a:r>
            <a:r>
              <a:rPr lang="en-US" sz="3300" dirty="0" err="1"/>
              <a:t>TalkWithUs</a:t>
            </a:r>
            <a:r>
              <a:rPr lang="en-US" sz="3300" dirty="0"/>
              <a:t> to 66746</a:t>
            </a:r>
          </a:p>
          <a:p>
            <a:r>
              <a:rPr lang="en-US" sz="3300" dirty="0"/>
              <a:t> </a:t>
            </a:r>
            <a:r>
              <a:rPr lang="en-US" sz="3300" dirty="0">
                <a:hlinkClick r:id="rId8">
                  <a:extLst>
                    <a:ext uri="{A12FA001-AC4F-418D-AE19-62706E023703}">
                      <ahyp:hlinkClr xmlns:ahyp="http://schemas.microsoft.com/office/drawing/2018/hyperlinkcolor" val="tx"/>
                    </a:ext>
                  </a:extLst>
                </a:hlinkClick>
              </a:rPr>
              <a:t>National Domestic Violence Hotlin</a:t>
            </a:r>
            <a:r>
              <a:rPr lang="en-US" sz="3300" dirty="0"/>
              <a:t>e</a:t>
            </a:r>
          </a:p>
          <a:p>
            <a:pPr marL="0" indent="0">
              <a:buNone/>
            </a:pPr>
            <a:r>
              <a:rPr lang="en-US" sz="3300" dirty="0"/>
              <a:t>	1-800-799-7233 and TTY 1-800-787-3224.</a:t>
            </a:r>
            <a:br>
              <a:rPr lang="en-US" dirty="0"/>
            </a:br>
            <a:endParaRPr lang="en-US" dirty="0"/>
          </a:p>
          <a:p>
            <a:endParaRPr lang="en-US" dirty="0"/>
          </a:p>
        </p:txBody>
      </p:sp>
    </p:spTree>
    <p:extLst>
      <p:ext uri="{BB962C8B-B14F-4D97-AF65-F5344CB8AC3E}">
        <p14:creationId xmlns:p14="http://schemas.microsoft.com/office/powerpoint/2010/main" val="12874489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4E021-9FF1-1C46-9007-B971C93BD1FA}"/>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Help Finding Treatment</a:t>
            </a:r>
          </a:p>
        </p:txBody>
      </p:sp>
      <p:sp>
        <p:nvSpPr>
          <p:cNvPr id="3" name="Content Placeholder 2">
            <a:extLst>
              <a:ext uri="{FF2B5EF4-FFF2-40B4-BE49-F238E27FC236}">
                <a16:creationId xmlns:a16="http://schemas.microsoft.com/office/drawing/2014/main" id="{A5C32CD2-D055-A84E-A8F1-413AA81FD2F8}"/>
              </a:ext>
            </a:extLst>
          </p:cNvPr>
          <p:cNvSpPr>
            <a:spLocks noGrp="1"/>
          </p:cNvSpPr>
          <p:nvPr>
            <p:ph idx="1"/>
          </p:nvPr>
        </p:nvSpPr>
        <p:spPr/>
        <p:txBody>
          <a:bodyPr/>
          <a:lstStyle/>
          <a:p>
            <a:r>
              <a:rPr lang="en-US" u="sng" dirty="0">
                <a:hlinkClick r:id="rId2">
                  <a:extLst>
                    <a:ext uri="{A12FA001-AC4F-418D-AE19-62706E023703}">
                      <ahyp:hlinkClr xmlns:ahyp="http://schemas.microsoft.com/office/drawing/2018/hyperlinkcolor" val="tx"/>
                    </a:ext>
                  </a:extLst>
                </a:hlinkClick>
              </a:rPr>
              <a:t>SAMSHA’s Behavioral Health Treatment Services Locator</a:t>
            </a:r>
            <a:endParaRPr lang="en-US" dirty="0"/>
          </a:p>
          <a:p>
            <a:r>
              <a:rPr lang="en-US" u="sng" dirty="0">
                <a:hlinkClick r:id="rId3">
                  <a:extLst>
                    <a:ext uri="{A12FA001-AC4F-418D-AE19-62706E023703}">
                      <ahyp:hlinkClr xmlns:ahyp="http://schemas.microsoft.com/office/drawing/2018/hyperlinkcolor" val="tx"/>
                    </a:ext>
                  </a:extLst>
                </a:hlinkClick>
              </a:rPr>
              <a:t>American Psychiatric Association Foundation</a:t>
            </a:r>
            <a:endParaRPr lang="en-US" dirty="0"/>
          </a:p>
          <a:p>
            <a:r>
              <a:rPr lang="en-US" u="sng" dirty="0">
                <a:hlinkClick r:id="rId4">
                  <a:extLst>
                    <a:ext uri="{A12FA001-AC4F-418D-AE19-62706E023703}">
                      <ahyp:hlinkClr xmlns:ahyp="http://schemas.microsoft.com/office/drawing/2018/hyperlinkcolor" val="tx"/>
                    </a:ext>
                  </a:extLst>
                </a:hlinkClick>
              </a:rPr>
              <a:t>American Academy of Child and Adolescent Psychiatry</a:t>
            </a:r>
            <a:endParaRPr lang="en-US" dirty="0"/>
          </a:p>
          <a:p>
            <a:r>
              <a:rPr lang="en-US" u="sng" dirty="0">
                <a:hlinkClick r:id="rId5">
                  <a:extLst>
                    <a:ext uri="{A12FA001-AC4F-418D-AE19-62706E023703}">
                      <ahyp:hlinkClr xmlns:ahyp="http://schemas.microsoft.com/office/drawing/2018/hyperlinkcolor" val="tx"/>
                    </a:ext>
                  </a:extLst>
                </a:hlinkClick>
              </a:rPr>
              <a:t>American Psychological Association</a:t>
            </a:r>
            <a:endParaRPr lang="en-US" dirty="0"/>
          </a:p>
          <a:p>
            <a:pPr marL="0" indent="0">
              <a:buNone/>
            </a:pPr>
            <a:endParaRPr lang="en-US" dirty="0"/>
          </a:p>
        </p:txBody>
      </p:sp>
    </p:spTree>
    <p:extLst>
      <p:ext uri="{BB962C8B-B14F-4D97-AF65-F5344CB8AC3E}">
        <p14:creationId xmlns:p14="http://schemas.microsoft.com/office/powerpoint/2010/main" val="1038652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7608B-893F-8D43-8BA7-7A55A67E940C}"/>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Resources for Opioid and Substance Use</a:t>
            </a:r>
          </a:p>
        </p:txBody>
      </p:sp>
      <p:sp>
        <p:nvSpPr>
          <p:cNvPr id="3" name="Content Placeholder 2">
            <a:extLst>
              <a:ext uri="{FF2B5EF4-FFF2-40B4-BE49-F238E27FC236}">
                <a16:creationId xmlns:a16="http://schemas.microsoft.com/office/drawing/2014/main" id="{897C77D5-692D-CE47-B711-5691ABE7F723}"/>
              </a:ext>
            </a:extLst>
          </p:cNvPr>
          <p:cNvSpPr>
            <a:spLocks noGrp="1"/>
          </p:cNvSpPr>
          <p:nvPr>
            <p:ph idx="1"/>
          </p:nvPr>
        </p:nvSpPr>
        <p:spPr/>
        <p:txBody>
          <a:bodyPr/>
          <a:lstStyle/>
          <a:p>
            <a:r>
              <a:rPr lang="en-US" u="sng" dirty="0">
                <a:hlinkClick r:id="rId2">
                  <a:extLst>
                    <a:ext uri="{A12FA001-AC4F-418D-AE19-62706E023703}">
                      <ahyp:hlinkClr xmlns:ahyp="http://schemas.microsoft.com/office/drawing/2018/hyperlinkcolor" val="tx"/>
                    </a:ext>
                  </a:extLst>
                </a:hlinkClick>
              </a:rPr>
              <a:t>Local Health Centers for Substance Abuse Services</a:t>
            </a:r>
            <a:endParaRPr lang="en-US" dirty="0"/>
          </a:p>
          <a:p>
            <a:r>
              <a:rPr lang="en-US" u="sng" dirty="0">
                <a:hlinkClick r:id="rId3">
                  <a:extLst>
                    <a:ext uri="{A12FA001-AC4F-418D-AE19-62706E023703}">
                      <ahyp:hlinkClr xmlns:ahyp="http://schemas.microsoft.com/office/drawing/2018/hyperlinkcolor" val="tx"/>
                    </a:ext>
                  </a:extLst>
                </a:hlinkClick>
              </a:rPr>
              <a:t>Buprenorphine Treatment Practitioner Locator</a:t>
            </a:r>
            <a:endParaRPr lang="en-US" dirty="0"/>
          </a:p>
          <a:p>
            <a:r>
              <a:rPr lang="en-US" u="sng" dirty="0">
                <a:hlinkClick r:id="rId4">
                  <a:extLst>
                    <a:ext uri="{A12FA001-AC4F-418D-AE19-62706E023703}">
                      <ahyp:hlinkClr xmlns:ahyp="http://schemas.microsoft.com/office/drawing/2018/hyperlinkcolor" val="tx"/>
                    </a:ext>
                  </a:extLst>
                </a:hlinkClick>
              </a:rPr>
              <a:t>Opioid Treatment Program Directory by State Providing Medication-Assisted Treatment</a:t>
            </a:r>
            <a:endParaRPr lang="en-US" dirty="0"/>
          </a:p>
          <a:p>
            <a:r>
              <a:rPr lang="en-US" dirty="0"/>
              <a:t>Behavioral Health Treatment Services Locator (SAMHSA)-</a:t>
            </a:r>
            <a:r>
              <a:rPr lang="en-US" u="sng" dirty="0"/>
              <a:t>https://</a:t>
            </a:r>
            <a:r>
              <a:rPr lang="en-US" u="sng" dirty="0" err="1"/>
              <a:t>findtreatment.samhsa.govz</a:t>
            </a:r>
            <a:r>
              <a:rPr lang="en-US" u="sng" dirty="0"/>
              <a:t> </a:t>
            </a:r>
          </a:p>
          <a:p>
            <a:endParaRPr lang="en-US" dirty="0"/>
          </a:p>
        </p:txBody>
      </p:sp>
    </p:spTree>
    <p:extLst>
      <p:ext uri="{BB962C8B-B14F-4D97-AF65-F5344CB8AC3E}">
        <p14:creationId xmlns:p14="http://schemas.microsoft.com/office/powerpoint/2010/main" val="1342159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DD531F-EE66-5F43-A488-E84728E0C7FC}"/>
              </a:ext>
            </a:extLst>
          </p:cNvPr>
          <p:cNvSpPr>
            <a:spLocks noGrp="1"/>
          </p:cNvSpPr>
          <p:nvPr>
            <p:ph idx="1"/>
          </p:nvPr>
        </p:nvSpPr>
        <p:spPr>
          <a:xfrm>
            <a:off x="842963" y="1294229"/>
            <a:ext cx="10444162" cy="4606509"/>
          </a:xfrm>
        </p:spPr>
        <p:txBody>
          <a:bodyPr>
            <a:normAutofit lnSpcReduction="10000"/>
          </a:bodyPr>
          <a:lstStyle/>
          <a:p>
            <a:pPr marL="0" indent="0">
              <a:buNone/>
            </a:pPr>
            <a:r>
              <a:rPr lang="en-US" sz="2400" dirty="0">
                <a:latin typeface="Calibri" panose="020F0502020204030204" pitchFamily="34" charset="0"/>
                <a:cs typeface="Calibri" panose="020F0502020204030204" pitchFamily="34" charset="0"/>
              </a:rPr>
              <a:t>This presentation was prepared for the MHTTC Network under a cooperative agreement from the Substance Abuse and Mental Health Services Administration (SAMHSA). All material appearing in this presentation, except that taken directly from copyrighted sources, is in the public domain and may be reproduced or copied without permission from SAMHSA or the authors. Citation of the source is appreciated. Do not reproduce or distribute this presentation for a fee without specific, written authorization from the Northeast and Caribbean MHTTC. </a:t>
            </a:r>
          </a:p>
          <a:p>
            <a:pPr marL="0" indent="0">
              <a:buNone/>
            </a:pPr>
            <a:endParaRPr lang="en-US" sz="2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At the time of this presentation, Elinore F. McCance-Katz served as SAMHSA Assistant Secretary. The opinions expressed herein are the views of the presenters, and do not reflect the official position of the Department of Health and Human Services (DHHS), or SAMHSA. No official support or endorsement of DHHS, SAMHSA, for the opinions described in this presentation is intended or should be inferred.</a:t>
            </a:r>
          </a:p>
        </p:txBody>
      </p:sp>
      <p:sp>
        <p:nvSpPr>
          <p:cNvPr id="4" name="TextBox 3">
            <a:extLst>
              <a:ext uri="{FF2B5EF4-FFF2-40B4-BE49-F238E27FC236}">
                <a16:creationId xmlns:a16="http://schemas.microsoft.com/office/drawing/2014/main" id="{F729BC14-CA54-884B-ABBB-B8C991FE1836}"/>
              </a:ext>
            </a:extLst>
          </p:cNvPr>
          <p:cNvSpPr txBox="1"/>
          <p:nvPr/>
        </p:nvSpPr>
        <p:spPr>
          <a:xfrm>
            <a:off x="114300" y="418451"/>
            <a:ext cx="11958637" cy="769441"/>
          </a:xfrm>
          <a:prstGeom prst="rect">
            <a:avLst/>
          </a:prstGeom>
          <a:noFill/>
        </p:spPr>
        <p:txBody>
          <a:bodyPr wrap="square" rtlCol="0">
            <a:spAutoFit/>
          </a:bodyPr>
          <a:lstStyle/>
          <a:p>
            <a:pPr algn="ctr"/>
            <a:r>
              <a:rPr lang="en-US" sz="4400" b="1" dirty="0">
                <a:latin typeface="Arial Black" panose="020B0604020202020204" pitchFamily="34" charset="0"/>
                <a:cs typeface="Arial Black" panose="020B0604020202020204" pitchFamily="34" charset="0"/>
              </a:rPr>
              <a:t>Disclaimer</a:t>
            </a:r>
          </a:p>
        </p:txBody>
      </p:sp>
    </p:spTree>
    <p:extLst>
      <p:ext uri="{BB962C8B-B14F-4D97-AF65-F5344CB8AC3E}">
        <p14:creationId xmlns:p14="http://schemas.microsoft.com/office/powerpoint/2010/main" val="3389701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ABF4D-CC38-CA4A-9E89-9B756AAF4059}"/>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Resources For Children Ages 4-7</a:t>
            </a:r>
          </a:p>
        </p:txBody>
      </p:sp>
      <p:sp>
        <p:nvSpPr>
          <p:cNvPr id="3" name="Content Placeholder 2">
            <a:extLst>
              <a:ext uri="{FF2B5EF4-FFF2-40B4-BE49-F238E27FC236}">
                <a16:creationId xmlns:a16="http://schemas.microsoft.com/office/drawing/2014/main" id="{E73CDCA3-51B3-424A-A441-1107116A5100}"/>
              </a:ext>
            </a:extLst>
          </p:cNvPr>
          <p:cNvSpPr>
            <a:spLocks noGrp="1"/>
          </p:cNvSpPr>
          <p:nvPr>
            <p:ph idx="1"/>
          </p:nvPr>
        </p:nvSpPr>
        <p:spPr/>
        <p:txBody>
          <a:bodyPr>
            <a:normAutofit fontScale="85000" lnSpcReduction="20000"/>
          </a:bodyPr>
          <a:lstStyle/>
          <a:p>
            <a:r>
              <a:rPr lang="en-US" dirty="0">
                <a:hlinkClick r:id="rId2"/>
              </a:rPr>
              <a:t>Moovlee</a:t>
            </a:r>
            <a:endParaRPr lang="en-US" dirty="0"/>
          </a:p>
          <a:p>
            <a:pPr lvl="1"/>
            <a:r>
              <a:rPr lang="en-US" dirty="0" err="1"/>
              <a:t>Moovlee</a:t>
            </a:r>
            <a:r>
              <a:rPr lang="en-US" dirty="0"/>
              <a:t> is great for toddlers who need to move around while parents work from home. These friendly monkeys guide your kids through several different workouts including yoga, meditation, stretching, and even Kung Fu! Browse through their video library on </a:t>
            </a:r>
            <a:r>
              <a:rPr lang="en-US" dirty="0" err="1"/>
              <a:t>Youtube</a:t>
            </a:r>
            <a:r>
              <a:rPr lang="en-US" dirty="0"/>
              <a:t> whenever you need some indoor exercise for kids.</a:t>
            </a:r>
          </a:p>
          <a:p>
            <a:r>
              <a:rPr lang="en-US" dirty="0"/>
              <a:t>Karma Kids Yoga </a:t>
            </a:r>
            <a:r>
              <a:rPr lang="en-US" dirty="0">
                <a:hlinkClick r:id="rId3"/>
              </a:rPr>
              <a:t>https://www.karmakidsyoga.com</a:t>
            </a:r>
            <a:r>
              <a:rPr lang="en-US" dirty="0"/>
              <a:t>  (Free)</a:t>
            </a:r>
          </a:p>
          <a:p>
            <a:r>
              <a:rPr lang="en-US" dirty="0"/>
              <a:t>The Little Gym </a:t>
            </a:r>
            <a:r>
              <a:rPr lang="en-US" dirty="0">
                <a:hlinkClick r:id="rId4"/>
              </a:rPr>
              <a:t>https://www.thelittlegym.com/classes</a:t>
            </a:r>
            <a:r>
              <a:rPr lang="en-US" dirty="0"/>
              <a:t>  (Free)</a:t>
            </a:r>
          </a:p>
          <a:p>
            <a:r>
              <a:rPr lang="en-US" dirty="0" err="1"/>
              <a:t>Obe</a:t>
            </a:r>
            <a:r>
              <a:rPr lang="en-US" dirty="0"/>
              <a:t> Fitness </a:t>
            </a:r>
            <a:r>
              <a:rPr lang="en-US" dirty="0">
                <a:hlinkClick r:id="rId5"/>
              </a:rPr>
              <a:t>https://obefitness.com/schedule</a:t>
            </a:r>
            <a:r>
              <a:rPr lang="en-US" dirty="0"/>
              <a:t> (Free Trial)</a:t>
            </a:r>
          </a:p>
          <a:p>
            <a:r>
              <a:rPr lang="en-US" dirty="0"/>
              <a:t>Books for PreK-Teenagers </a:t>
            </a:r>
            <a:r>
              <a:rPr lang="en-US" dirty="0">
                <a:hlinkClick r:id="rId6"/>
              </a:rPr>
              <a:t>https://www.newyorkfamily.com/books-pre-k-to-teenagers-during-coronavirus-new-york/</a:t>
            </a:r>
            <a:r>
              <a:rPr lang="en-US" dirty="0"/>
              <a:t> </a:t>
            </a:r>
          </a:p>
          <a:p>
            <a:r>
              <a:rPr lang="en-US" dirty="0"/>
              <a:t>PBS Kids- Free Daily Activities for kids to play and learn at home. </a:t>
            </a:r>
            <a:r>
              <a:rPr lang="en-US" dirty="0">
                <a:hlinkClick r:id="rId7"/>
              </a:rPr>
              <a:t>https://pbskids.org</a:t>
            </a:r>
            <a:r>
              <a:rPr lang="en-US" dirty="0"/>
              <a:t> </a:t>
            </a:r>
          </a:p>
        </p:txBody>
      </p:sp>
    </p:spTree>
    <p:extLst>
      <p:ext uri="{BB962C8B-B14F-4D97-AF65-F5344CB8AC3E}">
        <p14:creationId xmlns:p14="http://schemas.microsoft.com/office/powerpoint/2010/main" val="3157022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A8343-67A1-974F-BD81-8F04AEF11957}"/>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Resources for Children Ages 4-7</a:t>
            </a:r>
          </a:p>
        </p:txBody>
      </p:sp>
      <p:sp>
        <p:nvSpPr>
          <p:cNvPr id="3" name="Content Placeholder 2">
            <a:extLst>
              <a:ext uri="{FF2B5EF4-FFF2-40B4-BE49-F238E27FC236}">
                <a16:creationId xmlns:a16="http://schemas.microsoft.com/office/drawing/2014/main" id="{F6C252DB-21E9-804B-8EB2-AD98864FB864}"/>
              </a:ext>
            </a:extLst>
          </p:cNvPr>
          <p:cNvSpPr>
            <a:spLocks noGrp="1"/>
          </p:cNvSpPr>
          <p:nvPr>
            <p:ph idx="1"/>
          </p:nvPr>
        </p:nvSpPr>
        <p:spPr/>
        <p:txBody>
          <a:bodyPr>
            <a:normAutofit fontScale="85000" lnSpcReduction="20000"/>
          </a:bodyPr>
          <a:lstStyle/>
          <a:p>
            <a:r>
              <a:rPr lang="en-US" dirty="0" err="1"/>
              <a:t>DuckDuck</a:t>
            </a:r>
            <a:r>
              <a:rPr lang="en-US" dirty="0"/>
              <a:t> Moose- Offers free, interactive iPad apps for the younger set.  </a:t>
            </a:r>
            <a:r>
              <a:rPr lang="en-US" dirty="0">
                <a:hlinkClick r:id="rId2"/>
              </a:rPr>
              <a:t>http://www.duckduckmoose.com</a:t>
            </a:r>
            <a:r>
              <a:rPr lang="en-US" dirty="0"/>
              <a:t> </a:t>
            </a:r>
          </a:p>
          <a:p>
            <a:r>
              <a:rPr lang="en-US" dirty="0" err="1"/>
              <a:t>ABCmouse.com</a:t>
            </a:r>
            <a:r>
              <a:rPr lang="en-US" dirty="0"/>
              <a:t> Offers almost 1,000 lessons across 10 levels, covering reading, math, science, social studies, and art. With animated lessons and games, curriculum is supported with music, puzzles, printable worksheets, and art projects. </a:t>
            </a:r>
            <a:br>
              <a:rPr lang="en-US" dirty="0"/>
            </a:br>
            <a:r>
              <a:rPr lang="en-US" dirty="0">
                <a:hlinkClick r:id="rId3"/>
              </a:rPr>
              <a:t>https://www.abcmouse.com/abt/homepage?8a08850bc2=T2932261623.1592587825.2627</a:t>
            </a:r>
            <a:r>
              <a:rPr lang="en-US" dirty="0"/>
              <a:t> </a:t>
            </a:r>
          </a:p>
          <a:p>
            <a:r>
              <a:rPr lang="en-US" dirty="0"/>
              <a:t>National Geographic Kids </a:t>
            </a:r>
            <a:r>
              <a:rPr lang="en-US" dirty="0">
                <a:hlinkClick r:id="rId4"/>
              </a:rPr>
              <a:t>https://kids.nationalgeographic.com</a:t>
            </a:r>
            <a:r>
              <a:rPr lang="en-US" dirty="0"/>
              <a:t> </a:t>
            </a:r>
          </a:p>
          <a:p>
            <a:r>
              <a:rPr lang="en-US" dirty="0"/>
              <a:t>Sesame Street </a:t>
            </a:r>
            <a:r>
              <a:rPr lang="en-US" dirty="0">
                <a:hlinkClick r:id="rId5"/>
              </a:rPr>
              <a:t>https://www.sesamestreet.org</a:t>
            </a:r>
            <a:r>
              <a:rPr lang="en-US" dirty="0"/>
              <a:t> </a:t>
            </a:r>
          </a:p>
          <a:p>
            <a:r>
              <a:rPr lang="en-US" dirty="0"/>
              <a:t>Fun Brain </a:t>
            </a:r>
            <a:r>
              <a:rPr lang="en-US" dirty="0">
                <a:hlinkClick r:id="rId6"/>
              </a:rPr>
              <a:t>https://www.funbrain.com</a:t>
            </a:r>
            <a:r>
              <a:rPr lang="en-US" dirty="0"/>
              <a:t> </a:t>
            </a:r>
          </a:p>
          <a:p>
            <a:r>
              <a:rPr lang="en-US" dirty="0"/>
              <a:t>Disney Jr http://</a:t>
            </a:r>
            <a:r>
              <a:rPr lang="en-US" dirty="0" err="1"/>
              <a:t>disneyjunior.disney.com.au</a:t>
            </a:r>
            <a:r>
              <a:rPr lang="en-US" dirty="0"/>
              <a:t>/games</a:t>
            </a:r>
          </a:p>
        </p:txBody>
      </p:sp>
    </p:spTree>
    <p:extLst>
      <p:ext uri="{BB962C8B-B14F-4D97-AF65-F5344CB8AC3E}">
        <p14:creationId xmlns:p14="http://schemas.microsoft.com/office/powerpoint/2010/main" val="2580463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72794-2D4D-D746-BC78-262A7AA34EF0}"/>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Resources for Children Ages 7-10</a:t>
            </a:r>
          </a:p>
        </p:txBody>
      </p:sp>
      <p:sp>
        <p:nvSpPr>
          <p:cNvPr id="3" name="Content Placeholder 2">
            <a:extLst>
              <a:ext uri="{FF2B5EF4-FFF2-40B4-BE49-F238E27FC236}">
                <a16:creationId xmlns:a16="http://schemas.microsoft.com/office/drawing/2014/main" id="{9DBEA96F-C7FA-4C41-9341-CF7E164B0CA7}"/>
              </a:ext>
            </a:extLst>
          </p:cNvPr>
          <p:cNvSpPr>
            <a:spLocks noGrp="1"/>
          </p:cNvSpPr>
          <p:nvPr>
            <p:ph idx="1"/>
          </p:nvPr>
        </p:nvSpPr>
        <p:spPr/>
        <p:txBody>
          <a:bodyPr>
            <a:normAutofit fontScale="92500" lnSpcReduction="20000"/>
          </a:bodyPr>
          <a:lstStyle/>
          <a:p>
            <a:r>
              <a:rPr lang="en-US" dirty="0" err="1"/>
              <a:t>Alo</a:t>
            </a:r>
            <a:r>
              <a:rPr lang="en-US" dirty="0"/>
              <a:t> Yoga </a:t>
            </a:r>
            <a:r>
              <a:rPr lang="en-US" dirty="0">
                <a:hlinkClick r:id="rId2"/>
              </a:rPr>
              <a:t>https://www.aloyoga.com/pages/alo-gives</a:t>
            </a:r>
            <a:endParaRPr lang="en-US" dirty="0"/>
          </a:p>
          <a:p>
            <a:r>
              <a:rPr lang="en-US" dirty="0"/>
              <a:t>Books for PreK-thru Teenagers </a:t>
            </a:r>
            <a:r>
              <a:rPr lang="en-US" dirty="0">
                <a:hlinkClick r:id="rId3"/>
              </a:rPr>
              <a:t>https://www.newyorkfamily.com/books-pre-k-to-teenagers-during-coronavirus-new-york/</a:t>
            </a:r>
            <a:r>
              <a:rPr lang="en-US" dirty="0"/>
              <a:t> </a:t>
            </a:r>
          </a:p>
          <a:p>
            <a:r>
              <a:rPr lang="en-US" dirty="0" err="1"/>
              <a:t>Kidsbridge</a:t>
            </a:r>
            <a:r>
              <a:rPr lang="en-US" dirty="0"/>
              <a:t>-Free Resource calendar for activities for children </a:t>
            </a:r>
            <a:r>
              <a:rPr lang="en-US" dirty="0">
                <a:hlinkClick r:id="rId4"/>
              </a:rPr>
              <a:t>https://www.kidsbridgecenter.org/kidsbridge-at-home/</a:t>
            </a:r>
            <a:r>
              <a:rPr lang="en-US" dirty="0"/>
              <a:t> </a:t>
            </a:r>
          </a:p>
          <a:p>
            <a:r>
              <a:rPr lang="en-US" dirty="0"/>
              <a:t>Go Noodle- On line dance, exercise </a:t>
            </a:r>
            <a:r>
              <a:rPr lang="en-US" dirty="0">
                <a:hlinkClick r:id="rId5"/>
              </a:rPr>
              <a:t>https://www.gonoodle.com</a:t>
            </a:r>
            <a:r>
              <a:rPr lang="en-US" dirty="0"/>
              <a:t> </a:t>
            </a:r>
          </a:p>
          <a:p>
            <a:r>
              <a:rPr lang="en-US" dirty="0"/>
              <a:t>Kids Learn to Cook </a:t>
            </a:r>
            <a:r>
              <a:rPr lang="en-US" dirty="0">
                <a:hlinkClick r:id="rId6"/>
              </a:rPr>
              <a:t>https://kidscookrealfood.com</a:t>
            </a:r>
            <a:r>
              <a:rPr lang="en-US" dirty="0"/>
              <a:t> </a:t>
            </a:r>
          </a:p>
          <a:p>
            <a:r>
              <a:rPr lang="en-US" dirty="0"/>
              <a:t>Fun Brain </a:t>
            </a:r>
            <a:r>
              <a:rPr lang="en-US" dirty="0">
                <a:hlinkClick r:id="rId7"/>
              </a:rPr>
              <a:t>https://www.funbrain.com</a:t>
            </a:r>
            <a:r>
              <a:rPr lang="en-US" dirty="0"/>
              <a:t> </a:t>
            </a:r>
          </a:p>
          <a:p>
            <a:r>
              <a:rPr lang="en-US" dirty="0"/>
              <a:t>Highlights For Kids </a:t>
            </a:r>
            <a:r>
              <a:rPr lang="en-US" dirty="0">
                <a:hlinkClick r:id="rId8"/>
              </a:rPr>
              <a:t>https://www.highlightskids.com</a:t>
            </a:r>
            <a:r>
              <a:rPr lang="en-US" dirty="0"/>
              <a:t> </a:t>
            </a:r>
          </a:p>
          <a:p>
            <a:r>
              <a:rPr lang="en-US" dirty="0"/>
              <a:t>Disney Jr. </a:t>
            </a:r>
            <a:r>
              <a:rPr lang="en-US" dirty="0">
                <a:hlinkClick r:id="rId9"/>
              </a:rPr>
              <a:t>http://disneyjunior.disney.com.au/games</a:t>
            </a:r>
            <a:r>
              <a:rPr lang="en-US" dirty="0"/>
              <a:t> </a:t>
            </a:r>
          </a:p>
          <a:p>
            <a:endParaRPr lang="en-US" dirty="0"/>
          </a:p>
        </p:txBody>
      </p:sp>
    </p:spTree>
    <p:extLst>
      <p:ext uri="{BB962C8B-B14F-4D97-AF65-F5344CB8AC3E}">
        <p14:creationId xmlns:p14="http://schemas.microsoft.com/office/powerpoint/2010/main" val="1819477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39704-DB6C-7346-890A-BDB2E1E5F71E}"/>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Resources for Children Ages 10-13</a:t>
            </a:r>
          </a:p>
        </p:txBody>
      </p:sp>
      <p:sp>
        <p:nvSpPr>
          <p:cNvPr id="3" name="Content Placeholder 2">
            <a:extLst>
              <a:ext uri="{FF2B5EF4-FFF2-40B4-BE49-F238E27FC236}">
                <a16:creationId xmlns:a16="http://schemas.microsoft.com/office/drawing/2014/main" id="{60AB6D24-AF03-3046-9856-4BDB4ADB3767}"/>
              </a:ext>
            </a:extLst>
          </p:cNvPr>
          <p:cNvSpPr>
            <a:spLocks noGrp="1"/>
          </p:cNvSpPr>
          <p:nvPr>
            <p:ph idx="1"/>
          </p:nvPr>
        </p:nvSpPr>
        <p:spPr/>
        <p:txBody>
          <a:bodyPr>
            <a:normAutofit lnSpcReduction="10000"/>
          </a:bodyPr>
          <a:lstStyle/>
          <a:p>
            <a:r>
              <a:rPr lang="en-US" dirty="0"/>
              <a:t>Fun Brain </a:t>
            </a:r>
            <a:r>
              <a:rPr lang="en-US" dirty="0">
                <a:hlinkClick r:id="rId2"/>
              </a:rPr>
              <a:t>https://www.funbrain.com</a:t>
            </a:r>
            <a:endParaRPr lang="en-US" dirty="0"/>
          </a:p>
          <a:p>
            <a:r>
              <a:rPr lang="en-US" dirty="0"/>
              <a:t>Books for PreK-thru Teenagers </a:t>
            </a:r>
            <a:r>
              <a:rPr lang="en-US" dirty="0">
                <a:hlinkClick r:id="rId3"/>
              </a:rPr>
              <a:t>https://www.newyorkfamily.com/books-pre-k-to-teenagers-during-coronavirus-new-york/</a:t>
            </a:r>
            <a:r>
              <a:rPr lang="en-US" dirty="0"/>
              <a:t> </a:t>
            </a:r>
          </a:p>
          <a:p>
            <a:r>
              <a:rPr lang="en-US" dirty="0"/>
              <a:t>Kids Learn to Cook </a:t>
            </a:r>
            <a:r>
              <a:rPr lang="en-US" dirty="0">
                <a:hlinkClick r:id="rId4"/>
              </a:rPr>
              <a:t>https://kidscookrealfood.com</a:t>
            </a:r>
            <a:endParaRPr lang="en-US" dirty="0"/>
          </a:p>
          <a:p>
            <a:pPr marL="0" indent="0">
              <a:buNone/>
            </a:pPr>
            <a:endParaRPr lang="en-US" dirty="0"/>
          </a:p>
          <a:p>
            <a:pPr marL="0" indent="0">
              <a:buNone/>
            </a:pPr>
            <a:r>
              <a:rPr lang="en-US" dirty="0"/>
              <a:t>****Resources can be pulled from the 7-10 list or the 13-17 list depending on the maturity level of the child. </a:t>
            </a:r>
          </a:p>
          <a:p>
            <a:pPr marL="0" indent="0">
              <a:buNone/>
            </a:pPr>
            <a:r>
              <a:rPr lang="en-US" dirty="0"/>
              <a:t> </a:t>
            </a:r>
          </a:p>
        </p:txBody>
      </p:sp>
    </p:spTree>
    <p:extLst>
      <p:ext uri="{BB962C8B-B14F-4D97-AF65-F5344CB8AC3E}">
        <p14:creationId xmlns:p14="http://schemas.microsoft.com/office/powerpoint/2010/main" val="2405450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D3DC3-ED4F-3849-B916-31137B960F1E}"/>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Resources for Children Ages 13-17</a:t>
            </a:r>
          </a:p>
        </p:txBody>
      </p:sp>
      <p:sp>
        <p:nvSpPr>
          <p:cNvPr id="3" name="Content Placeholder 2">
            <a:extLst>
              <a:ext uri="{FF2B5EF4-FFF2-40B4-BE49-F238E27FC236}">
                <a16:creationId xmlns:a16="http://schemas.microsoft.com/office/drawing/2014/main" id="{94E2D58E-4F33-234D-A8DE-FBC9422CF17F}"/>
              </a:ext>
            </a:extLst>
          </p:cNvPr>
          <p:cNvSpPr>
            <a:spLocks noGrp="1"/>
          </p:cNvSpPr>
          <p:nvPr>
            <p:ph idx="1"/>
          </p:nvPr>
        </p:nvSpPr>
        <p:spPr/>
        <p:txBody>
          <a:bodyPr>
            <a:normAutofit lnSpcReduction="10000"/>
          </a:bodyPr>
          <a:lstStyle/>
          <a:p>
            <a:r>
              <a:rPr lang="en-US" dirty="0"/>
              <a:t> Youth Service America YSH Youth helping community </a:t>
            </a:r>
            <a:r>
              <a:rPr lang="en-US" dirty="0">
                <a:hlinkClick r:id="rId2"/>
              </a:rPr>
              <a:t>https://ysa.org/covid/</a:t>
            </a:r>
            <a:r>
              <a:rPr lang="en-US" dirty="0"/>
              <a:t> </a:t>
            </a:r>
          </a:p>
          <a:p>
            <a:r>
              <a:rPr lang="en-US" dirty="0" err="1"/>
              <a:t>EntertainmentCalendar.com</a:t>
            </a:r>
            <a:r>
              <a:rPr lang="en-US" dirty="0"/>
              <a:t> Has multiple activities for teens to participate in every day. </a:t>
            </a:r>
            <a:r>
              <a:rPr lang="en-US" dirty="0">
                <a:hlinkClick r:id="rId3"/>
              </a:rPr>
              <a:t>https://rochester.kidsoutandabout.com/content/1000-things-do-during-covid-19-online-activities-kids-teens-families-and-adults</a:t>
            </a:r>
            <a:r>
              <a:rPr lang="en-US" dirty="0"/>
              <a:t> </a:t>
            </a:r>
          </a:p>
          <a:p>
            <a:r>
              <a:rPr lang="en-US" dirty="0"/>
              <a:t>The Times is working with Verizon to provide high schools with three free months of digital access from April 6 to July 6 — helping students stay connected to the world, even as they learn remotely. </a:t>
            </a:r>
            <a:r>
              <a:rPr lang="en-US" dirty="0">
                <a:hlinkClick r:id="rId4"/>
              </a:rPr>
              <a:t>https://www.nytimes.com/initiative/highschoolaccess</a:t>
            </a:r>
            <a:r>
              <a:rPr lang="en-US" dirty="0"/>
              <a:t> </a:t>
            </a:r>
          </a:p>
          <a:p>
            <a:endParaRPr lang="en-US" dirty="0"/>
          </a:p>
          <a:p>
            <a:endParaRPr lang="en-US" dirty="0"/>
          </a:p>
        </p:txBody>
      </p:sp>
    </p:spTree>
    <p:extLst>
      <p:ext uri="{BB962C8B-B14F-4D97-AF65-F5344CB8AC3E}">
        <p14:creationId xmlns:p14="http://schemas.microsoft.com/office/powerpoint/2010/main" val="17233668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07E5-1656-D24F-9111-F754BCE07EAC}"/>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Resources for Children Ages 13-17</a:t>
            </a:r>
          </a:p>
        </p:txBody>
      </p:sp>
      <p:sp>
        <p:nvSpPr>
          <p:cNvPr id="3" name="Content Placeholder 2">
            <a:extLst>
              <a:ext uri="{FF2B5EF4-FFF2-40B4-BE49-F238E27FC236}">
                <a16:creationId xmlns:a16="http://schemas.microsoft.com/office/drawing/2014/main" id="{C91AF0E4-A4BD-DD45-BDA9-95F1A091DF18}"/>
              </a:ext>
            </a:extLst>
          </p:cNvPr>
          <p:cNvSpPr>
            <a:spLocks noGrp="1"/>
          </p:cNvSpPr>
          <p:nvPr>
            <p:ph idx="1"/>
          </p:nvPr>
        </p:nvSpPr>
        <p:spPr/>
        <p:txBody>
          <a:bodyPr>
            <a:normAutofit fontScale="92500" lnSpcReduction="20000"/>
          </a:bodyPr>
          <a:lstStyle/>
          <a:p>
            <a:r>
              <a:rPr lang="en-US" dirty="0"/>
              <a:t>Atlas  is a wellness journaling app dedicated to helping you live the good life. Atlas guides you through day-to-day stress of relationship drama, dealing with fake friends, family problems, school work, and getting enough sleep. Helps you with the big picture too: pursuing purpose, finding connectedness, knowing your authentic self, and navigating an uncertain future. </a:t>
            </a:r>
            <a:r>
              <a:rPr lang="en-US" dirty="0">
                <a:hlinkClick r:id="rId2"/>
              </a:rPr>
              <a:t>https://www.atlasmh.com</a:t>
            </a:r>
            <a:r>
              <a:rPr lang="en-US" dirty="0"/>
              <a:t> </a:t>
            </a:r>
          </a:p>
          <a:p>
            <a:r>
              <a:rPr lang="en-US" dirty="0"/>
              <a:t>Google Arts &amp; Culture </a:t>
            </a:r>
            <a:r>
              <a:rPr lang="en-US" dirty="0">
                <a:hlinkClick r:id="rId3"/>
              </a:rPr>
              <a:t>https://artsandculture.google.com</a:t>
            </a:r>
            <a:r>
              <a:rPr lang="en-US" dirty="0"/>
              <a:t> </a:t>
            </a:r>
          </a:p>
          <a:p>
            <a:r>
              <a:rPr lang="en-US" dirty="0"/>
              <a:t>Audible-provides entertainment and stories  </a:t>
            </a:r>
            <a:r>
              <a:rPr lang="en-US" dirty="0">
                <a:hlinkClick r:id="rId4"/>
              </a:rPr>
              <a:t>https://stories.audible.com/start-listen</a:t>
            </a:r>
            <a:r>
              <a:rPr lang="en-US" dirty="0"/>
              <a:t> </a:t>
            </a:r>
          </a:p>
          <a:p>
            <a:r>
              <a:rPr lang="en-US" dirty="0"/>
              <a:t>Duolingo-Learning a new language  https://</a:t>
            </a:r>
            <a:r>
              <a:rPr lang="en-US" dirty="0" err="1"/>
              <a:t>www.duolingo.com</a:t>
            </a:r>
            <a:br>
              <a:rPr lang="en-US" dirty="0"/>
            </a:br>
            <a:endParaRPr lang="en-US" dirty="0"/>
          </a:p>
        </p:txBody>
      </p:sp>
    </p:spTree>
    <p:extLst>
      <p:ext uri="{BB962C8B-B14F-4D97-AF65-F5344CB8AC3E}">
        <p14:creationId xmlns:p14="http://schemas.microsoft.com/office/powerpoint/2010/main" val="16085085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43C19-05AA-834B-87EB-E67A0F390EC1}"/>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Additional Resources</a:t>
            </a:r>
          </a:p>
        </p:txBody>
      </p:sp>
      <p:sp>
        <p:nvSpPr>
          <p:cNvPr id="3" name="Content Placeholder 2">
            <a:extLst>
              <a:ext uri="{FF2B5EF4-FFF2-40B4-BE49-F238E27FC236}">
                <a16:creationId xmlns:a16="http://schemas.microsoft.com/office/drawing/2014/main" id="{28BFD7EF-1FA0-CC41-9D46-56FE14AB44E5}"/>
              </a:ext>
            </a:extLst>
          </p:cNvPr>
          <p:cNvSpPr>
            <a:spLocks noGrp="1"/>
          </p:cNvSpPr>
          <p:nvPr>
            <p:ph idx="1"/>
          </p:nvPr>
        </p:nvSpPr>
        <p:spPr>
          <a:xfrm>
            <a:off x="838200" y="946198"/>
            <a:ext cx="10515600" cy="4773284"/>
          </a:xfrm>
        </p:spPr>
        <p:txBody>
          <a:bodyPr>
            <a:normAutofit fontScale="77500" lnSpcReduction="20000"/>
          </a:bodyPr>
          <a:lstStyle/>
          <a:p>
            <a:r>
              <a:rPr lang="en-US" dirty="0"/>
              <a:t>Downloadable care plan from the CDC </a:t>
            </a:r>
            <a:r>
              <a:rPr lang="en-US" dirty="0">
                <a:hlinkClick r:id="rId2"/>
              </a:rPr>
              <a:t>https://www.cdc.gov/aging/caregiving/pdf/Complete-Care-Plan-Form-508.pdf</a:t>
            </a:r>
            <a:r>
              <a:rPr lang="en-US" dirty="0"/>
              <a:t> </a:t>
            </a:r>
          </a:p>
          <a:p>
            <a:r>
              <a:rPr lang="en-US" dirty="0"/>
              <a:t>Calm App Daily Calendar </a:t>
            </a:r>
            <a:r>
              <a:rPr lang="en-US" dirty="0">
                <a:hlinkClick r:id="rId3"/>
              </a:rPr>
              <a:t>https://static1.squarespace.com/static/57b5ef68c534a5cc06edc769/t/5eab6adcdb2c571335f4c005/1588292502618/2020+Daily+Calm+Calendar.pdf</a:t>
            </a:r>
            <a:r>
              <a:rPr lang="en-US" dirty="0"/>
              <a:t> </a:t>
            </a:r>
          </a:p>
          <a:p>
            <a:r>
              <a:rPr lang="en-US" dirty="0"/>
              <a:t>Creating a Healthier Life: A step by step guide to wellness: </a:t>
            </a:r>
            <a:r>
              <a:rPr lang="en-US" dirty="0">
                <a:hlinkClick r:id="rId4"/>
              </a:rPr>
              <a:t>https://store.samhsa.gov/product/Creating-a-Healthier-Life-/SMA16-4958</a:t>
            </a:r>
            <a:endParaRPr lang="en-US" dirty="0">
              <a:hlinkClick r:id="rId5"/>
            </a:endParaRPr>
          </a:p>
          <a:p>
            <a:r>
              <a:rPr lang="en-US" dirty="0">
                <a:hlinkClick r:id="rId5"/>
              </a:rPr>
              <a:t>https://www.healthline.com/health/9-resources-for-coping-with-coronavirus-anxiety#8.-Breathe-deeply-with-guided-GIFs</a:t>
            </a:r>
            <a:endParaRPr lang="en-US" dirty="0"/>
          </a:p>
          <a:p>
            <a:r>
              <a:rPr lang="en-US" dirty="0">
                <a:hlinkClick r:id="rId6"/>
              </a:rPr>
              <a:t>https://youfeellikeshit.com/index.html</a:t>
            </a:r>
            <a:endParaRPr lang="en-US" dirty="0"/>
          </a:p>
          <a:p>
            <a:r>
              <a:rPr lang="en-US" dirty="0">
                <a:hlinkClick r:id="rId7"/>
              </a:rPr>
              <a:t>https://i0.wp.com/everydayshouldbefun.com/wp-content/uploads/2015/07/5ab1b4d87915aa3d85770ceab611292e.jpg</a:t>
            </a:r>
            <a:r>
              <a:rPr lang="en-US" dirty="0"/>
              <a:t> </a:t>
            </a:r>
          </a:p>
          <a:p>
            <a:r>
              <a:rPr lang="en-US" dirty="0">
                <a:hlinkClick r:id="rId8"/>
              </a:rPr>
              <a:t>https://quarantinechat.com</a:t>
            </a:r>
            <a:r>
              <a:rPr lang="en-US" dirty="0"/>
              <a:t> </a:t>
            </a:r>
          </a:p>
          <a:p>
            <a:r>
              <a:rPr lang="en-US" dirty="0"/>
              <a:t>Everything is awful and I’m not okay : </a:t>
            </a:r>
            <a:r>
              <a:rPr lang="en-US" dirty="0">
                <a:hlinkClick r:id="rId9"/>
              </a:rPr>
              <a:t>https://depts.washington.edu/fammed/wp-content/uploads/2019/03/Katers-selfcare_printable.pdf</a:t>
            </a:r>
            <a:endParaRPr lang="en-US" dirty="0"/>
          </a:p>
          <a:p>
            <a:pPr marL="0" indent="0">
              <a:buNone/>
            </a:pPr>
            <a:endParaRPr lang="en-US" dirty="0"/>
          </a:p>
          <a:p>
            <a:endParaRPr lang="en-US" dirty="0">
              <a:hlinkClick r:id="rId9"/>
            </a:endParaRPr>
          </a:p>
        </p:txBody>
      </p:sp>
    </p:spTree>
    <p:extLst>
      <p:ext uri="{BB962C8B-B14F-4D97-AF65-F5344CB8AC3E}">
        <p14:creationId xmlns:p14="http://schemas.microsoft.com/office/powerpoint/2010/main" val="773500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2955"/>
            <a:ext cx="12192000" cy="987809"/>
          </a:xfrm>
        </p:spPr>
        <p:txBody>
          <a:bodyPr>
            <a:normAutofit/>
          </a:bodyPr>
          <a:lstStyle/>
          <a:p>
            <a:pPr algn="ctr"/>
            <a:r>
              <a:rPr lang="en-US" b="1" dirty="0">
                <a:latin typeface="Arial" panose="020B0604020202020204" pitchFamily="34" charset="0"/>
                <a:cs typeface="Arial" panose="020B0604020202020204" pitchFamily="34" charset="0"/>
              </a:rPr>
              <a:t>Contact us!</a:t>
            </a:r>
          </a:p>
        </p:txBody>
      </p:sp>
      <p:sp>
        <p:nvSpPr>
          <p:cNvPr id="3" name="Content Placeholder 2"/>
          <p:cNvSpPr>
            <a:spLocks noGrp="1"/>
          </p:cNvSpPr>
          <p:nvPr>
            <p:ph idx="1"/>
          </p:nvPr>
        </p:nvSpPr>
        <p:spPr>
          <a:xfrm>
            <a:off x="545910" y="1064525"/>
            <a:ext cx="11013744" cy="4991100"/>
          </a:xfrm>
        </p:spPr>
        <p:txBody>
          <a:bodyPr>
            <a:normAutofit fontScale="55000" lnSpcReduction="20000"/>
          </a:bodyPr>
          <a:lstStyle/>
          <a:p>
            <a:pPr marL="0" indent="0" algn="ctr">
              <a:buNone/>
            </a:pPr>
            <a:endParaRPr lang="en-US" sz="2900" dirty="0"/>
          </a:p>
          <a:p>
            <a:pPr marL="0" indent="0" algn="ctr">
              <a:buNone/>
            </a:pPr>
            <a:r>
              <a:rPr lang="en-US" sz="4400" dirty="0"/>
              <a:t> </a:t>
            </a:r>
            <a:r>
              <a:rPr lang="en-US" sz="5800" dirty="0"/>
              <a:t>By phone: (908) 889-2552</a:t>
            </a:r>
          </a:p>
          <a:p>
            <a:pPr marL="0" indent="0" algn="ctr">
              <a:buNone/>
            </a:pPr>
            <a:endParaRPr lang="en-US" sz="800" dirty="0"/>
          </a:p>
          <a:p>
            <a:pPr marL="0" indent="0" algn="ctr">
              <a:buNone/>
            </a:pPr>
            <a:r>
              <a:rPr lang="en-US" sz="5800" dirty="0"/>
              <a:t>Email: </a:t>
            </a:r>
            <a:r>
              <a:rPr lang="en-US" sz="5800" dirty="0">
                <a:hlinkClick r:id="rId4"/>
              </a:rPr>
              <a:t>northeastcaribbean@mhttcnetwork.org</a:t>
            </a:r>
            <a:endParaRPr lang="en-US" sz="5800" dirty="0"/>
          </a:p>
          <a:p>
            <a:pPr marL="0" indent="0" algn="ctr">
              <a:buNone/>
            </a:pPr>
            <a:endParaRPr lang="en-US" sz="900" dirty="0"/>
          </a:p>
          <a:p>
            <a:pPr marL="0" indent="0" algn="ctr">
              <a:buNone/>
            </a:pPr>
            <a:r>
              <a:rPr lang="en-US" sz="5800" dirty="0"/>
              <a:t>Website: </a:t>
            </a:r>
            <a:r>
              <a:rPr lang="en-US" sz="5800" dirty="0">
                <a:hlinkClick r:id="rId5"/>
              </a:rPr>
              <a:t>https://mhttcnetwork.org/centers/northeast-caribbean-mhttc/home</a:t>
            </a:r>
            <a:endParaRPr lang="en-US" sz="5800" dirty="0"/>
          </a:p>
          <a:p>
            <a:pPr marL="0" indent="0" algn="ctr">
              <a:buNone/>
            </a:pPr>
            <a:endParaRPr lang="en-US" sz="3200" dirty="0"/>
          </a:p>
          <a:p>
            <a:pPr marL="0" indent="0" algn="ctr">
              <a:buNone/>
            </a:pPr>
            <a:r>
              <a:rPr lang="en-US" sz="4400" dirty="0"/>
              <a:t>Like and follow us on Facebook and Twitter!</a:t>
            </a:r>
          </a:p>
          <a:p>
            <a:pPr marL="0" indent="0" algn="ctr">
              <a:buNone/>
            </a:pPr>
            <a:r>
              <a:rPr lang="en-US" sz="4400" dirty="0"/>
              <a:t>Find us at</a:t>
            </a:r>
          </a:p>
          <a:p>
            <a:pPr marL="0" indent="0" algn="ctr">
              <a:buNone/>
            </a:pPr>
            <a:r>
              <a:rPr lang="en-US" sz="4400" b="1" dirty="0"/>
              <a:t>  Northeast &amp; Caribbean MHTTC</a:t>
            </a:r>
            <a:endParaRPr lang="en-US" sz="4400" dirty="0"/>
          </a:p>
          <a:p>
            <a:pPr marL="0" indent="0" algn="ctr">
              <a:buNone/>
            </a:pPr>
            <a:r>
              <a:rPr lang="en-US" sz="4400" b="1" dirty="0"/>
              <a:t>@</a:t>
            </a:r>
            <a:r>
              <a:rPr lang="en-US" sz="4400" b="1" dirty="0" err="1"/>
              <a:t>necmhttc</a:t>
            </a:r>
            <a:r>
              <a:rPr lang="en-US" sz="4400" b="1" dirty="0"/>
              <a:t> </a:t>
            </a:r>
          </a:p>
          <a:p>
            <a:pPr marL="0" indent="0" algn="ctr">
              <a:buNone/>
            </a:pPr>
            <a:r>
              <a:rPr lang="en-US" sz="4400" b="1" dirty="0"/>
              <a:t>@Northeast and Caribbean MHTTC</a:t>
            </a:r>
          </a:p>
          <a:p>
            <a:pPr marL="0" indent="0">
              <a:buNone/>
            </a:pPr>
            <a:endParaRPr lang="en-US" sz="3000" dirty="0"/>
          </a:p>
          <a:p>
            <a:pPr marL="0" indent="0">
              <a:buNone/>
            </a:pPr>
            <a:endParaRPr lang="en-US" sz="3000" dirty="0"/>
          </a:p>
        </p:txBody>
      </p:sp>
      <p:pic>
        <p:nvPicPr>
          <p:cNvPr id="4" name="Picture 3" descr="Image of the facebook icon" title="Facebook"/>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9070" y="4374734"/>
            <a:ext cx="497884" cy="497884"/>
          </a:xfrm>
          <a:prstGeom prst="rect">
            <a:avLst/>
          </a:prstGeom>
        </p:spPr>
      </p:pic>
      <p:pic>
        <p:nvPicPr>
          <p:cNvPr id="5" name="Picture 4" descr="Image of the Twitter logo. " title="Twitter">
            <a:extLst>
              <a:ext uri="{FF2B5EF4-FFF2-40B4-BE49-F238E27FC236}">
                <a16:creationId xmlns:a16="http://schemas.microsoft.com/office/drawing/2014/main" id="{E0BFBD52-B11F-3D41-9217-FEB1A10B6E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3921" y="4757995"/>
            <a:ext cx="1034912" cy="602351"/>
          </a:xfrm>
          <a:prstGeom prst="rect">
            <a:avLst/>
          </a:prstGeom>
        </p:spPr>
      </p:pic>
      <p:pic>
        <p:nvPicPr>
          <p:cNvPr id="7" name="Picture 6">
            <a:extLst>
              <a:ext uri="{FF2B5EF4-FFF2-40B4-BE49-F238E27FC236}">
                <a16:creationId xmlns:a16="http://schemas.microsoft.com/office/drawing/2014/main" id="{215E7D20-3869-7949-8E9E-76B00DA4BD0D}"/>
              </a:ext>
            </a:extLst>
          </p:cNvPr>
          <p:cNvPicPr>
            <a:picLocks noChangeAspect="1"/>
          </p:cNvPicPr>
          <p:nvPr/>
        </p:nvPicPr>
        <p:blipFill>
          <a:blip r:embed="rId8"/>
          <a:stretch>
            <a:fillRect/>
          </a:stretch>
        </p:blipFill>
        <p:spPr>
          <a:xfrm>
            <a:off x="3254416" y="5216068"/>
            <a:ext cx="496107" cy="496107"/>
          </a:xfrm>
          <a:prstGeom prst="rect">
            <a:avLst/>
          </a:prstGeom>
        </p:spPr>
      </p:pic>
    </p:spTree>
    <p:custDataLst>
      <p:tags r:id="rId1"/>
    </p:custDataLst>
    <p:extLst>
      <p:ext uri="{BB962C8B-B14F-4D97-AF65-F5344CB8AC3E}">
        <p14:creationId xmlns:p14="http://schemas.microsoft.com/office/powerpoint/2010/main" val="2294880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093A3-84D4-9748-803C-1D9626ECD967}"/>
              </a:ext>
            </a:extLst>
          </p:cNvPr>
          <p:cNvSpPr>
            <a:spLocks noGrp="1"/>
          </p:cNvSpPr>
          <p:nvPr>
            <p:ph type="title"/>
          </p:nvPr>
        </p:nvSpPr>
        <p:spPr>
          <a:xfrm>
            <a:off x="0" y="248296"/>
            <a:ext cx="12192000" cy="940424"/>
          </a:xfrm>
        </p:spPr>
        <p:txBody>
          <a:bodyPr>
            <a:normAutofit/>
          </a:bodyPr>
          <a:lstStyle/>
          <a:p>
            <a:pPr algn="ctr"/>
            <a:r>
              <a:rPr lang="en-US" sz="4400" b="1" dirty="0">
                <a:latin typeface="Arial" panose="020B0604020202020204" pitchFamily="34" charset="0"/>
                <a:cs typeface="Arial" panose="020B0604020202020204" pitchFamily="34" charset="0"/>
              </a:rPr>
              <a:t>Feedback</a:t>
            </a:r>
          </a:p>
        </p:txBody>
      </p:sp>
      <p:sp>
        <p:nvSpPr>
          <p:cNvPr id="3" name="Content Placeholder 2">
            <a:extLst>
              <a:ext uri="{FF2B5EF4-FFF2-40B4-BE49-F238E27FC236}">
                <a16:creationId xmlns:a16="http://schemas.microsoft.com/office/drawing/2014/main" id="{FBF5446D-07D3-DA4B-BD2A-AFC644F95427}"/>
              </a:ext>
            </a:extLst>
          </p:cNvPr>
          <p:cNvSpPr>
            <a:spLocks noGrp="1"/>
          </p:cNvSpPr>
          <p:nvPr>
            <p:ph idx="1"/>
          </p:nvPr>
        </p:nvSpPr>
        <p:spPr>
          <a:xfrm>
            <a:off x="914400" y="1351904"/>
            <a:ext cx="10194878" cy="4317376"/>
          </a:xfrm>
        </p:spPr>
        <p:txBody>
          <a:bodyPr>
            <a:normAutofit/>
          </a:bodyPr>
          <a:lstStyle/>
          <a:p>
            <a:r>
              <a:rPr lang="en-US" sz="2800" dirty="0"/>
              <a:t>Our funding comes from the Substance Abuse and Mental Health Services Administration (SAMHSA), which requires us to evaluate our services. We appreciate your honest, ANONYMOUS feedback about this event, which will provide information to SAMHSA, AND assist us in planning future meetings and programs. Feedback about this training will assist us in developing trainings that are relevant to your current professional needs. </a:t>
            </a:r>
            <a:r>
              <a:rPr lang="en-US" b="1" dirty="0"/>
              <a:t>Y</a:t>
            </a:r>
            <a:r>
              <a:rPr lang="en-US" sz="2800" b="1" dirty="0"/>
              <a:t>our feedback counts!</a:t>
            </a:r>
            <a:endParaRPr lang="en-US" sz="2800" dirty="0"/>
          </a:p>
          <a:p>
            <a:endParaRPr lang="en-US" dirty="0"/>
          </a:p>
        </p:txBody>
      </p:sp>
    </p:spTree>
    <p:extLst>
      <p:ext uri="{BB962C8B-B14F-4D97-AF65-F5344CB8AC3E}">
        <p14:creationId xmlns:p14="http://schemas.microsoft.com/office/powerpoint/2010/main" val="4032142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28D39-3375-D14A-BD4E-F007C2DBEBD7}"/>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Objectives</a:t>
            </a:r>
          </a:p>
        </p:txBody>
      </p:sp>
      <p:sp>
        <p:nvSpPr>
          <p:cNvPr id="3" name="Content Placeholder 2">
            <a:extLst>
              <a:ext uri="{FF2B5EF4-FFF2-40B4-BE49-F238E27FC236}">
                <a16:creationId xmlns:a16="http://schemas.microsoft.com/office/drawing/2014/main" id="{FF054621-C721-E044-B8FB-B9E392BB75E9}"/>
              </a:ext>
            </a:extLst>
          </p:cNvPr>
          <p:cNvSpPr>
            <a:spLocks noGrp="1"/>
          </p:cNvSpPr>
          <p:nvPr>
            <p:ph idx="1"/>
          </p:nvPr>
        </p:nvSpPr>
        <p:spPr>
          <a:xfrm>
            <a:off x="838200" y="1335278"/>
            <a:ext cx="10515600" cy="4455921"/>
          </a:xfrm>
        </p:spPr>
        <p:txBody>
          <a:bodyPr>
            <a:normAutofit/>
          </a:bodyPr>
          <a:lstStyle/>
          <a:p>
            <a:r>
              <a:rPr lang="en-US" dirty="0"/>
              <a:t>Understand how COVID-19 has changed our world both personally, professionally and globally.</a:t>
            </a:r>
          </a:p>
          <a:p>
            <a:r>
              <a:rPr lang="en-US" dirty="0"/>
              <a:t>Identify populations more susceptible to stress during pandemic.</a:t>
            </a:r>
          </a:p>
          <a:p>
            <a:r>
              <a:rPr lang="en-US" dirty="0"/>
              <a:t>Recognize stress reactions and other mental health concerns in response to pandemic.</a:t>
            </a:r>
          </a:p>
          <a:p>
            <a:r>
              <a:rPr lang="en-US" dirty="0"/>
              <a:t>Strategies for supporting children and available resources.</a:t>
            </a:r>
          </a:p>
          <a:p>
            <a:r>
              <a:rPr lang="en-US" dirty="0"/>
              <a:t>Support tools for ourselves and others. </a:t>
            </a:r>
          </a:p>
          <a:p>
            <a:endParaRPr lang="en-US" dirty="0"/>
          </a:p>
          <a:p>
            <a:endParaRPr lang="en-US" dirty="0"/>
          </a:p>
        </p:txBody>
      </p:sp>
    </p:spTree>
    <p:extLst>
      <p:ext uri="{BB962C8B-B14F-4D97-AF65-F5344CB8AC3E}">
        <p14:creationId xmlns:p14="http://schemas.microsoft.com/office/powerpoint/2010/main" val="358988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66572-BDAF-5B4F-80C8-B067C301B0D4}"/>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How COVID-19 Has Changed Our World</a:t>
            </a:r>
          </a:p>
        </p:txBody>
      </p:sp>
      <p:pic>
        <p:nvPicPr>
          <p:cNvPr id="13" name="Content Placeholder 12" descr="Image of the earth/globe with all continents showing." title="Earth">
            <a:extLst>
              <a:ext uri="{FF2B5EF4-FFF2-40B4-BE49-F238E27FC236}">
                <a16:creationId xmlns:a16="http://schemas.microsoft.com/office/drawing/2014/main" id="{14F7EAF8-2601-7544-8B97-BA51FAA453E6}"/>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4019307" y="1751375"/>
            <a:ext cx="3850660" cy="3660348"/>
          </a:xfrm>
        </p:spPr>
      </p:pic>
      <p:sp>
        <p:nvSpPr>
          <p:cNvPr id="15" name="TextBox 14">
            <a:extLst>
              <a:ext uri="{FF2B5EF4-FFF2-40B4-BE49-F238E27FC236}">
                <a16:creationId xmlns:a16="http://schemas.microsoft.com/office/drawing/2014/main" id="{319F06B3-524B-E24F-999D-A4D6912BA178}"/>
              </a:ext>
            </a:extLst>
          </p:cNvPr>
          <p:cNvSpPr txBox="1"/>
          <p:nvPr/>
        </p:nvSpPr>
        <p:spPr>
          <a:xfrm flipH="1">
            <a:off x="1190365" y="1458771"/>
            <a:ext cx="3431275" cy="461665"/>
          </a:xfrm>
          <a:prstGeom prst="rect">
            <a:avLst/>
          </a:prstGeom>
          <a:noFill/>
        </p:spPr>
        <p:txBody>
          <a:bodyPr wrap="square" rtlCol="0">
            <a:spAutoFit/>
          </a:bodyPr>
          <a:lstStyle/>
          <a:p>
            <a:pPr algn="ctr"/>
            <a:r>
              <a:rPr lang="en-US" sz="2400" dirty="0"/>
              <a:t>Social Distancing</a:t>
            </a:r>
          </a:p>
        </p:txBody>
      </p:sp>
      <p:sp>
        <p:nvSpPr>
          <p:cNvPr id="16" name="TextBox 15">
            <a:extLst>
              <a:ext uri="{FF2B5EF4-FFF2-40B4-BE49-F238E27FC236}">
                <a16:creationId xmlns:a16="http://schemas.microsoft.com/office/drawing/2014/main" id="{DE59C5DD-1599-C746-989B-5CD76BC83183}"/>
              </a:ext>
            </a:extLst>
          </p:cNvPr>
          <p:cNvSpPr txBox="1"/>
          <p:nvPr/>
        </p:nvSpPr>
        <p:spPr>
          <a:xfrm>
            <a:off x="657123" y="2211506"/>
            <a:ext cx="3362184" cy="461665"/>
          </a:xfrm>
          <a:prstGeom prst="rect">
            <a:avLst/>
          </a:prstGeom>
          <a:noFill/>
        </p:spPr>
        <p:txBody>
          <a:bodyPr wrap="square" rtlCol="0">
            <a:spAutoFit/>
          </a:bodyPr>
          <a:lstStyle/>
          <a:p>
            <a:pPr algn="ctr"/>
            <a:r>
              <a:rPr lang="en-US" sz="2400" dirty="0"/>
              <a:t>Quarantine Reactions</a:t>
            </a:r>
          </a:p>
        </p:txBody>
      </p:sp>
      <p:sp>
        <p:nvSpPr>
          <p:cNvPr id="17" name="TextBox 16">
            <a:extLst>
              <a:ext uri="{FF2B5EF4-FFF2-40B4-BE49-F238E27FC236}">
                <a16:creationId xmlns:a16="http://schemas.microsoft.com/office/drawing/2014/main" id="{9ADEC578-459D-9142-82A5-649727D5111A}"/>
              </a:ext>
            </a:extLst>
          </p:cNvPr>
          <p:cNvSpPr txBox="1"/>
          <p:nvPr/>
        </p:nvSpPr>
        <p:spPr>
          <a:xfrm>
            <a:off x="7898243" y="2211506"/>
            <a:ext cx="2913301" cy="461665"/>
          </a:xfrm>
          <a:prstGeom prst="rect">
            <a:avLst/>
          </a:prstGeom>
          <a:noFill/>
        </p:spPr>
        <p:txBody>
          <a:bodyPr wrap="square" rtlCol="0">
            <a:spAutoFit/>
          </a:bodyPr>
          <a:lstStyle/>
          <a:p>
            <a:pPr algn="ctr"/>
            <a:r>
              <a:rPr lang="en-US" sz="2400" dirty="0"/>
              <a:t>Remote Learning</a:t>
            </a:r>
          </a:p>
        </p:txBody>
      </p:sp>
      <p:sp>
        <p:nvSpPr>
          <p:cNvPr id="18" name="TextBox 17">
            <a:extLst>
              <a:ext uri="{FF2B5EF4-FFF2-40B4-BE49-F238E27FC236}">
                <a16:creationId xmlns:a16="http://schemas.microsoft.com/office/drawing/2014/main" id="{DA952A2A-8B79-3040-8478-53BF41AF7C52}"/>
              </a:ext>
            </a:extLst>
          </p:cNvPr>
          <p:cNvSpPr txBox="1"/>
          <p:nvPr/>
        </p:nvSpPr>
        <p:spPr>
          <a:xfrm>
            <a:off x="4483827" y="1098001"/>
            <a:ext cx="2921620" cy="830997"/>
          </a:xfrm>
          <a:prstGeom prst="rect">
            <a:avLst/>
          </a:prstGeom>
          <a:noFill/>
        </p:spPr>
        <p:txBody>
          <a:bodyPr wrap="square" rtlCol="0">
            <a:spAutoFit/>
          </a:bodyPr>
          <a:lstStyle/>
          <a:p>
            <a:pPr algn="ctr"/>
            <a:r>
              <a:rPr lang="en-US" sz="2400" dirty="0"/>
              <a:t>Parents Becoming Teachers </a:t>
            </a:r>
          </a:p>
        </p:txBody>
      </p:sp>
      <p:sp>
        <p:nvSpPr>
          <p:cNvPr id="19" name="TextBox 18">
            <a:extLst>
              <a:ext uri="{FF2B5EF4-FFF2-40B4-BE49-F238E27FC236}">
                <a16:creationId xmlns:a16="http://schemas.microsoft.com/office/drawing/2014/main" id="{5DBA7C7C-BC4E-E743-AA9B-A0149A852A7A}"/>
              </a:ext>
            </a:extLst>
          </p:cNvPr>
          <p:cNvSpPr txBox="1"/>
          <p:nvPr/>
        </p:nvSpPr>
        <p:spPr>
          <a:xfrm>
            <a:off x="7238654" y="1458771"/>
            <a:ext cx="4007862" cy="461665"/>
          </a:xfrm>
          <a:prstGeom prst="rect">
            <a:avLst/>
          </a:prstGeom>
          <a:noFill/>
        </p:spPr>
        <p:txBody>
          <a:bodyPr wrap="square" rtlCol="0">
            <a:spAutoFit/>
          </a:bodyPr>
          <a:lstStyle/>
          <a:p>
            <a:pPr algn="ctr"/>
            <a:r>
              <a:rPr lang="en-US" sz="2400" dirty="0"/>
              <a:t>Working From Home</a:t>
            </a:r>
          </a:p>
        </p:txBody>
      </p:sp>
      <p:sp>
        <p:nvSpPr>
          <p:cNvPr id="20" name="TextBox 19">
            <a:extLst>
              <a:ext uri="{FF2B5EF4-FFF2-40B4-BE49-F238E27FC236}">
                <a16:creationId xmlns:a16="http://schemas.microsoft.com/office/drawing/2014/main" id="{3059B3E7-9E44-CD4E-8E3A-637828AA4149}"/>
              </a:ext>
            </a:extLst>
          </p:cNvPr>
          <p:cNvSpPr txBox="1"/>
          <p:nvPr/>
        </p:nvSpPr>
        <p:spPr>
          <a:xfrm>
            <a:off x="7805562" y="4065485"/>
            <a:ext cx="2447582" cy="461665"/>
          </a:xfrm>
          <a:prstGeom prst="rect">
            <a:avLst/>
          </a:prstGeom>
          <a:noFill/>
        </p:spPr>
        <p:txBody>
          <a:bodyPr wrap="square" rtlCol="0">
            <a:spAutoFit/>
          </a:bodyPr>
          <a:lstStyle/>
          <a:p>
            <a:r>
              <a:rPr lang="en-US" sz="2400" dirty="0"/>
              <a:t>Financial Losses</a:t>
            </a:r>
          </a:p>
        </p:txBody>
      </p:sp>
      <p:sp>
        <p:nvSpPr>
          <p:cNvPr id="21" name="TextBox 20">
            <a:extLst>
              <a:ext uri="{FF2B5EF4-FFF2-40B4-BE49-F238E27FC236}">
                <a16:creationId xmlns:a16="http://schemas.microsoft.com/office/drawing/2014/main" id="{48B58E04-A740-CC47-AB90-DECA42A06C4E}"/>
              </a:ext>
            </a:extLst>
          </p:cNvPr>
          <p:cNvSpPr txBox="1"/>
          <p:nvPr/>
        </p:nvSpPr>
        <p:spPr>
          <a:xfrm>
            <a:off x="8105739" y="2919521"/>
            <a:ext cx="2593170" cy="830997"/>
          </a:xfrm>
          <a:prstGeom prst="rect">
            <a:avLst/>
          </a:prstGeom>
          <a:noFill/>
        </p:spPr>
        <p:txBody>
          <a:bodyPr wrap="square" rtlCol="0">
            <a:spAutoFit/>
          </a:bodyPr>
          <a:lstStyle/>
          <a:p>
            <a:pPr algn="ctr"/>
            <a:r>
              <a:rPr lang="en-US" sz="2400" dirty="0"/>
              <a:t>Unemployment</a:t>
            </a:r>
          </a:p>
          <a:p>
            <a:pPr algn="ctr"/>
            <a:r>
              <a:rPr lang="en-US" sz="2400" dirty="0"/>
              <a:t>Underemployment</a:t>
            </a:r>
          </a:p>
        </p:txBody>
      </p:sp>
      <p:sp>
        <p:nvSpPr>
          <p:cNvPr id="22" name="TextBox 21">
            <a:extLst>
              <a:ext uri="{FF2B5EF4-FFF2-40B4-BE49-F238E27FC236}">
                <a16:creationId xmlns:a16="http://schemas.microsoft.com/office/drawing/2014/main" id="{1DA57A50-6A75-D34C-BA3E-2F3909E8FB88}"/>
              </a:ext>
            </a:extLst>
          </p:cNvPr>
          <p:cNvSpPr txBox="1"/>
          <p:nvPr/>
        </p:nvSpPr>
        <p:spPr>
          <a:xfrm>
            <a:off x="1077730" y="2919521"/>
            <a:ext cx="3406097" cy="830997"/>
          </a:xfrm>
          <a:prstGeom prst="rect">
            <a:avLst/>
          </a:prstGeom>
          <a:noFill/>
        </p:spPr>
        <p:txBody>
          <a:bodyPr wrap="square" rtlCol="0">
            <a:spAutoFit/>
          </a:bodyPr>
          <a:lstStyle/>
          <a:p>
            <a:r>
              <a:rPr lang="en-US" sz="2400" dirty="0"/>
              <a:t>Decreased Access to Medical Care</a:t>
            </a:r>
          </a:p>
        </p:txBody>
      </p:sp>
      <p:sp>
        <p:nvSpPr>
          <p:cNvPr id="23" name="TextBox 22">
            <a:extLst>
              <a:ext uri="{FF2B5EF4-FFF2-40B4-BE49-F238E27FC236}">
                <a16:creationId xmlns:a16="http://schemas.microsoft.com/office/drawing/2014/main" id="{D493AC9B-3162-7442-A28C-DF3D58BB5A60}"/>
              </a:ext>
            </a:extLst>
          </p:cNvPr>
          <p:cNvSpPr txBox="1"/>
          <p:nvPr/>
        </p:nvSpPr>
        <p:spPr>
          <a:xfrm>
            <a:off x="6884515" y="4842401"/>
            <a:ext cx="4289675" cy="461665"/>
          </a:xfrm>
          <a:prstGeom prst="rect">
            <a:avLst/>
          </a:prstGeom>
          <a:noFill/>
        </p:spPr>
        <p:txBody>
          <a:bodyPr wrap="square" rtlCol="0">
            <a:spAutoFit/>
          </a:bodyPr>
          <a:lstStyle/>
          <a:p>
            <a:pPr algn="ctr"/>
            <a:r>
              <a:rPr lang="en-US" sz="2400" dirty="0"/>
              <a:t>Changes in Death/Dying Rituals</a:t>
            </a:r>
          </a:p>
        </p:txBody>
      </p:sp>
      <p:sp>
        <p:nvSpPr>
          <p:cNvPr id="24" name="TextBox 23">
            <a:extLst>
              <a:ext uri="{FF2B5EF4-FFF2-40B4-BE49-F238E27FC236}">
                <a16:creationId xmlns:a16="http://schemas.microsoft.com/office/drawing/2014/main" id="{887AD957-2E3E-CD4F-A920-83A1F866321C}"/>
              </a:ext>
            </a:extLst>
          </p:cNvPr>
          <p:cNvSpPr txBox="1"/>
          <p:nvPr/>
        </p:nvSpPr>
        <p:spPr>
          <a:xfrm>
            <a:off x="1894890" y="4065485"/>
            <a:ext cx="2534123" cy="461665"/>
          </a:xfrm>
          <a:prstGeom prst="rect">
            <a:avLst/>
          </a:prstGeom>
          <a:noFill/>
        </p:spPr>
        <p:txBody>
          <a:bodyPr wrap="square" rtlCol="0">
            <a:spAutoFit/>
          </a:bodyPr>
          <a:lstStyle/>
          <a:p>
            <a:r>
              <a:rPr lang="en-US" sz="2400" dirty="0"/>
              <a:t>Fear of COVID-19</a:t>
            </a:r>
          </a:p>
        </p:txBody>
      </p:sp>
      <p:sp>
        <p:nvSpPr>
          <p:cNvPr id="25" name="TextBox 24">
            <a:extLst>
              <a:ext uri="{FF2B5EF4-FFF2-40B4-BE49-F238E27FC236}">
                <a16:creationId xmlns:a16="http://schemas.microsoft.com/office/drawing/2014/main" id="{07759B6A-E2E0-2E4E-A012-04AE39B531C3}"/>
              </a:ext>
            </a:extLst>
          </p:cNvPr>
          <p:cNvSpPr txBox="1"/>
          <p:nvPr/>
        </p:nvSpPr>
        <p:spPr>
          <a:xfrm>
            <a:off x="1687348" y="4842401"/>
            <a:ext cx="3052697" cy="461665"/>
          </a:xfrm>
          <a:prstGeom prst="rect">
            <a:avLst/>
          </a:prstGeom>
          <a:noFill/>
        </p:spPr>
        <p:txBody>
          <a:bodyPr wrap="square" rtlCol="0">
            <a:spAutoFit/>
          </a:bodyPr>
          <a:lstStyle/>
          <a:p>
            <a:r>
              <a:rPr lang="en-US" sz="2400" dirty="0"/>
              <a:t>Conflicting Information</a:t>
            </a:r>
          </a:p>
        </p:txBody>
      </p:sp>
    </p:spTree>
    <p:extLst>
      <p:ext uri="{BB962C8B-B14F-4D97-AF65-F5344CB8AC3E}">
        <p14:creationId xmlns:p14="http://schemas.microsoft.com/office/powerpoint/2010/main" val="323477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EFB85-F05C-0B4A-8604-4F2EF66201A9}"/>
              </a:ext>
            </a:extLst>
          </p:cNvPr>
          <p:cNvSpPr>
            <a:spLocks noGrp="1"/>
          </p:cNvSpPr>
          <p:nvPr>
            <p:ph type="title"/>
          </p:nvPr>
        </p:nvSpPr>
        <p:spPr>
          <a:xfrm>
            <a:off x="0" y="5772"/>
            <a:ext cx="12192000" cy="1176255"/>
          </a:xfrm>
        </p:spPr>
        <p:txBody>
          <a:bodyPr>
            <a:normAutofit/>
          </a:bodyPr>
          <a:lstStyle/>
          <a:p>
            <a:pPr algn="ctr"/>
            <a:r>
              <a:rPr lang="en-US" b="1" dirty="0">
                <a:latin typeface="Arial" panose="020B0604020202020204" pitchFamily="34" charset="0"/>
                <a:cs typeface="Arial" panose="020B0604020202020204" pitchFamily="34" charset="0"/>
              </a:rPr>
              <a:t>What we are Seeing - Mental Health</a:t>
            </a:r>
          </a:p>
        </p:txBody>
      </p:sp>
      <p:sp>
        <p:nvSpPr>
          <p:cNvPr id="5" name="7-Point Star 4" descr="20% rise since pre-COVID" title="Smart Art Text">
            <a:extLst>
              <a:ext uri="{FF2B5EF4-FFF2-40B4-BE49-F238E27FC236}">
                <a16:creationId xmlns:a16="http://schemas.microsoft.com/office/drawing/2014/main" id="{6139ABA0-725B-E346-8B06-99FC20AEBDAF}"/>
              </a:ext>
            </a:extLst>
          </p:cNvPr>
          <p:cNvSpPr/>
          <p:nvPr/>
        </p:nvSpPr>
        <p:spPr>
          <a:xfrm>
            <a:off x="554774" y="1182028"/>
            <a:ext cx="2683726" cy="2246972"/>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20%</a:t>
            </a:r>
          </a:p>
          <a:p>
            <a:pPr algn="ctr"/>
            <a:r>
              <a:rPr lang="en-US" dirty="0"/>
              <a:t>Rise</a:t>
            </a:r>
          </a:p>
          <a:p>
            <a:pPr algn="ctr"/>
            <a:r>
              <a:rPr lang="en-US" dirty="0"/>
              <a:t>Since Pre-COVID</a:t>
            </a:r>
          </a:p>
          <a:p>
            <a:pPr algn="ctr"/>
            <a:endParaRPr lang="en-US" dirty="0"/>
          </a:p>
        </p:txBody>
      </p:sp>
      <p:sp>
        <p:nvSpPr>
          <p:cNvPr id="6" name="7-Point Star 5" descr="Top 3 topics: Anxiety, Depression, Relationships" title="Smart Art Text">
            <a:extLst>
              <a:ext uri="{FF2B5EF4-FFF2-40B4-BE49-F238E27FC236}">
                <a16:creationId xmlns:a16="http://schemas.microsoft.com/office/drawing/2014/main" id="{16390337-40F4-E841-A048-76271F813B0B}"/>
              </a:ext>
            </a:extLst>
          </p:cNvPr>
          <p:cNvSpPr/>
          <p:nvPr/>
        </p:nvSpPr>
        <p:spPr>
          <a:xfrm>
            <a:off x="3412273" y="1182028"/>
            <a:ext cx="2683727" cy="2246971"/>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Top 3 Topics</a:t>
            </a:r>
          </a:p>
          <a:p>
            <a:pPr algn="ctr"/>
            <a:r>
              <a:rPr lang="en-US" dirty="0"/>
              <a:t>Anxiety</a:t>
            </a:r>
          </a:p>
          <a:p>
            <a:pPr algn="ctr"/>
            <a:r>
              <a:rPr lang="en-US" dirty="0"/>
              <a:t>Depression</a:t>
            </a:r>
          </a:p>
          <a:p>
            <a:pPr algn="ctr"/>
            <a:r>
              <a:rPr lang="en-US" dirty="0"/>
              <a:t>Relationships</a:t>
            </a:r>
          </a:p>
        </p:txBody>
      </p:sp>
      <p:sp>
        <p:nvSpPr>
          <p:cNvPr id="7" name="7-Point Star 6" descr="Additional Topics Job loss, grief, racism" title="Smart Art Text">
            <a:extLst>
              <a:ext uri="{FF2B5EF4-FFF2-40B4-BE49-F238E27FC236}">
                <a16:creationId xmlns:a16="http://schemas.microsoft.com/office/drawing/2014/main" id="{803DC900-7B60-C041-8BFF-35F49B7C3FD7}"/>
              </a:ext>
            </a:extLst>
          </p:cNvPr>
          <p:cNvSpPr/>
          <p:nvPr/>
        </p:nvSpPr>
        <p:spPr>
          <a:xfrm>
            <a:off x="6443547" y="1182029"/>
            <a:ext cx="2477429" cy="224697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Add. Topics</a:t>
            </a:r>
          </a:p>
          <a:p>
            <a:pPr algn="ctr"/>
            <a:r>
              <a:rPr lang="en-US" dirty="0"/>
              <a:t>Job loss</a:t>
            </a:r>
          </a:p>
          <a:p>
            <a:pPr algn="ctr"/>
            <a:r>
              <a:rPr lang="en-US" dirty="0"/>
              <a:t>Grief</a:t>
            </a:r>
          </a:p>
          <a:p>
            <a:pPr algn="ctr"/>
            <a:r>
              <a:rPr lang="en-US" dirty="0"/>
              <a:t>Racism</a:t>
            </a:r>
          </a:p>
        </p:txBody>
      </p:sp>
      <p:sp>
        <p:nvSpPr>
          <p:cNvPr id="8" name="7-Point Star 7" descr="35 and older increase in anxiety" title="Smart Art Text">
            <a:extLst>
              <a:ext uri="{FF2B5EF4-FFF2-40B4-BE49-F238E27FC236}">
                <a16:creationId xmlns:a16="http://schemas.microsoft.com/office/drawing/2014/main" id="{BF2100BF-DBF5-8147-B610-0977C4E1DF43}"/>
              </a:ext>
            </a:extLst>
          </p:cNvPr>
          <p:cNvSpPr/>
          <p:nvPr/>
        </p:nvSpPr>
        <p:spPr>
          <a:xfrm>
            <a:off x="9268522" y="1182028"/>
            <a:ext cx="2368703" cy="224697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35 and older</a:t>
            </a:r>
          </a:p>
          <a:p>
            <a:pPr algn="ctr"/>
            <a:r>
              <a:rPr lang="en-US" dirty="0"/>
              <a:t>Increase in Anxiety</a:t>
            </a:r>
          </a:p>
        </p:txBody>
      </p:sp>
      <p:sp>
        <p:nvSpPr>
          <p:cNvPr id="9" name="7-Point Star 8" descr="Frontline workers" title="Smart Art Text">
            <a:extLst>
              <a:ext uri="{FF2B5EF4-FFF2-40B4-BE49-F238E27FC236}">
                <a16:creationId xmlns:a16="http://schemas.microsoft.com/office/drawing/2014/main" id="{91CFBA9E-788F-384D-9D66-843963726699}"/>
              </a:ext>
            </a:extLst>
          </p:cNvPr>
          <p:cNvSpPr/>
          <p:nvPr/>
        </p:nvSpPr>
        <p:spPr>
          <a:xfrm>
            <a:off x="554774" y="3664830"/>
            <a:ext cx="2658949" cy="2111502"/>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Frontline Workers</a:t>
            </a:r>
          </a:p>
        </p:txBody>
      </p:sp>
      <p:sp>
        <p:nvSpPr>
          <p:cNvPr id="10" name="7-Point Star 9" descr="LatinX specfic concerns" title="Smart Art Text">
            <a:extLst>
              <a:ext uri="{FF2B5EF4-FFF2-40B4-BE49-F238E27FC236}">
                <a16:creationId xmlns:a16="http://schemas.microsoft.com/office/drawing/2014/main" id="{D1F73130-F33E-4E4D-BFD8-0034C9144F39}"/>
              </a:ext>
            </a:extLst>
          </p:cNvPr>
          <p:cNvSpPr/>
          <p:nvPr/>
        </p:nvSpPr>
        <p:spPr>
          <a:xfrm>
            <a:off x="3586046" y="3664830"/>
            <a:ext cx="2683728" cy="224697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LatinX</a:t>
            </a:r>
            <a:r>
              <a:rPr lang="en-US" dirty="0"/>
              <a:t> Specific Concerns</a:t>
            </a:r>
          </a:p>
        </p:txBody>
      </p:sp>
      <p:sp>
        <p:nvSpPr>
          <p:cNvPr id="11" name="7-Point Star 10" descr="African American loss 2 times higher" title="Smart Art Text">
            <a:extLst>
              <a:ext uri="{FF2B5EF4-FFF2-40B4-BE49-F238E27FC236}">
                <a16:creationId xmlns:a16="http://schemas.microsoft.com/office/drawing/2014/main" id="{CDCF90AC-C786-B24A-82FA-659B8F2DD74D}"/>
              </a:ext>
            </a:extLst>
          </p:cNvPr>
          <p:cNvSpPr/>
          <p:nvPr/>
        </p:nvSpPr>
        <p:spPr>
          <a:xfrm>
            <a:off x="6443548" y="3664829"/>
            <a:ext cx="2683728" cy="224697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African American Loss 2x’s Higher</a:t>
            </a:r>
          </a:p>
        </p:txBody>
      </p:sp>
      <p:sp>
        <p:nvSpPr>
          <p:cNvPr id="12" name="7-Point Star 11" descr="Asian Americans Experiences" title="Smart Art Text">
            <a:extLst>
              <a:ext uri="{FF2B5EF4-FFF2-40B4-BE49-F238E27FC236}">
                <a16:creationId xmlns:a16="http://schemas.microsoft.com/office/drawing/2014/main" id="{279B3839-6CF3-8B43-80D3-82608E599763}"/>
              </a:ext>
            </a:extLst>
          </p:cNvPr>
          <p:cNvSpPr/>
          <p:nvPr/>
        </p:nvSpPr>
        <p:spPr>
          <a:xfrm>
            <a:off x="9499599" y="3664828"/>
            <a:ext cx="2368703" cy="2111501"/>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Asian</a:t>
            </a:r>
          </a:p>
          <a:p>
            <a:pPr algn="ctr"/>
            <a:r>
              <a:rPr lang="en-US" dirty="0"/>
              <a:t>Americans Experiences</a:t>
            </a:r>
          </a:p>
        </p:txBody>
      </p:sp>
    </p:spTree>
    <p:extLst>
      <p:ext uri="{BB962C8B-B14F-4D97-AF65-F5344CB8AC3E}">
        <p14:creationId xmlns:p14="http://schemas.microsoft.com/office/powerpoint/2010/main" val="2497327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3919B-9969-9641-BA34-82D8AC475B03}"/>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What we are Seeing - Substance Use</a:t>
            </a:r>
          </a:p>
        </p:txBody>
      </p:sp>
      <p:sp>
        <p:nvSpPr>
          <p:cNvPr id="3" name="Content Placeholder 2">
            <a:extLst>
              <a:ext uri="{FF2B5EF4-FFF2-40B4-BE49-F238E27FC236}">
                <a16:creationId xmlns:a16="http://schemas.microsoft.com/office/drawing/2014/main" id="{3C6C5BE3-8491-FD46-BBFC-8E25D13D86A9}"/>
              </a:ext>
            </a:extLst>
          </p:cNvPr>
          <p:cNvSpPr>
            <a:spLocks noGrp="1"/>
          </p:cNvSpPr>
          <p:nvPr>
            <p:ph idx="1"/>
          </p:nvPr>
        </p:nvSpPr>
        <p:spPr>
          <a:xfrm>
            <a:off x="838200" y="1309830"/>
            <a:ext cx="5275729" cy="4355863"/>
          </a:xfrm>
        </p:spPr>
        <p:txBody>
          <a:bodyPr>
            <a:normAutofit/>
          </a:bodyPr>
          <a:lstStyle/>
          <a:p>
            <a:r>
              <a:rPr lang="en-US" dirty="0"/>
              <a:t>Off-premise alcohol sales up 55% </a:t>
            </a:r>
          </a:p>
          <a:p>
            <a:r>
              <a:rPr lang="en-US" dirty="0"/>
              <a:t>Sales up</a:t>
            </a:r>
          </a:p>
          <a:p>
            <a:pPr lvl="1"/>
            <a:r>
              <a:rPr lang="en-US" dirty="0"/>
              <a:t>Spirits - 75%</a:t>
            </a:r>
          </a:p>
          <a:p>
            <a:pPr lvl="1"/>
            <a:r>
              <a:rPr lang="en-US" dirty="0"/>
              <a:t>Beer - 66%</a:t>
            </a:r>
          </a:p>
          <a:p>
            <a:pPr lvl="1"/>
            <a:r>
              <a:rPr lang="en-US" dirty="0"/>
              <a:t>Wine – 42%</a:t>
            </a:r>
          </a:p>
          <a:p>
            <a:r>
              <a:rPr lang="en-US" dirty="0"/>
              <a:t> Home delivery of alcohol has increased dramatically – up 300%  </a:t>
            </a:r>
          </a:p>
        </p:txBody>
      </p:sp>
      <p:pic>
        <p:nvPicPr>
          <p:cNvPr id="4" name="Picture 3" descr="Image of two people looking at wine, standing in front of a large shelf of wine bottles" title="Liquor store">
            <a:extLst>
              <a:ext uri="{FF2B5EF4-FFF2-40B4-BE49-F238E27FC236}">
                <a16:creationId xmlns:a16="http://schemas.microsoft.com/office/drawing/2014/main" id="{3C949A57-82D7-4349-965C-BA15B8DF585B}"/>
              </a:ext>
            </a:extLst>
          </p:cNvPr>
          <p:cNvPicPr>
            <a:picLocks noChangeAspect="1"/>
          </p:cNvPicPr>
          <p:nvPr/>
        </p:nvPicPr>
        <p:blipFill>
          <a:blip r:embed="rId3"/>
          <a:stretch>
            <a:fillRect/>
          </a:stretch>
        </p:blipFill>
        <p:spPr>
          <a:xfrm>
            <a:off x="6193650" y="1684241"/>
            <a:ext cx="5566092" cy="3049124"/>
          </a:xfrm>
          <a:prstGeom prst="rect">
            <a:avLst/>
          </a:prstGeom>
        </p:spPr>
      </p:pic>
    </p:spTree>
    <p:extLst>
      <p:ext uri="{BB962C8B-B14F-4D97-AF65-F5344CB8AC3E}">
        <p14:creationId xmlns:p14="http://schemas.microsoft.com/office/powerpoint/2010/main" val="10403694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7711</TotalTime>
  <Words>3708</Words>
  <Application>Microsoft Macintosh PowerPoint</Application>
  <PresentationFormat>Widescreen</PresentationFormat>
  <Paragraphs>440</Paragraphs>
  <Slides>47</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Arial Black</vt:lpstr>
      <vt:lpstr>Calibri</vt:lpstr>
      <vt:lpstr>Calibri Light</vt:lpstr>
      <vt:lpstr>Office Theme</vt:lpstr>
      <vt:lpstr>Supporting Each Other and Ourselves:  Mental Health Awareness and Promotion in the Wake of COVID-19</vt:lpstr>
      <vt:lpstr>Northeast and Caribbean MHTTC</vt:lpstr>
      <vt:lpstr>Grow Your Knowledge and Skills</vt:lpstr>
      <vt:lpstr>PowerPoint Presentation</vt:lpstr>
      <vt:lpstr>Feedback</vt:lpstr>
      <vt:lpstr>Objectives</vt:lpstr>
      <vt:lpstr>How COVID-19 Has Changed Our World</vt:lpstr>
      <vt:lpstr>What we are Seeing - Mental Health</vt:lpstr>
      <vt:lpstr>What we are Seeing - Substance Use</vt:lpstr>
      <vt:lpstr>Risks Associated with Substance Use</vt:lpstr>
      <vt:lpstr>Stress and COVID-19</vt:lpstr>
      <vt:lpstr>Populations More Susceptible to Stress</vt:lpstr>
      <vt:lpstr>Populations More Susceptible to Stress</vt:lpstr>
      <vt:lpstr>Experiences of Children</vt:lpstr>
      <vt:lpstr>Experiences of Older Adults</vt:lpstr>
      <vt:lpstr>Experiences of People with Disabilities</vt:lpstr>
      <vt:lpstr>How to Help</vt:lpstr>
      <vt:lpstr>What Affects How You Respond to COVID-19?</vt:lpstr>
      <vt:lpstr>Trauma and COVID-19</vt:lpstr>
      <vt:lpstr>Signs of COVID Stress</vt:lpstr>
      <vt:lpstr>Mental Health Concerns</vt:lpstr>
      <vt:lpstr>PowerPoint Presentation</vt:lpstr>
      <vt:lpstr>Assess your Wellness</vt:lpstr>
      <vt:lpstr>Self-Care Plan</vt:lpstr>
      <vt:lpstr>Make a Schedule</vt:lpstr>
      <vt:lpstr>Social Engagement</vt:lpstr>
      <vt:lpstr>PowerPoint Presentation</vt:lpstr>
      <vt:lpstr>Grounding Techniques  </vt:lpstr>
      <vt:lpstr>Additional Strategies</vt:lpstr>
      <vt:lpstr>Helping Others</vt:lpstr>
      <vt:lpstr>Ages 4-7</vt:lpstr>
      <vt:lpstr>Ages 7-10</vt:lpstr>
      <vt:lpstr>Ages 10-13</vt:lpstr>
      <vt:lpstr>Ages 13-17</vt:lpstr>
      <vt:lpstr>PowerPoint Presentation</vt:lpstr>
      <vt:lpstr>Making the Transition</vt:lpstr>
      <vt:lpstr>Helplines</vt:lpstr>
      <vt:lpstr>Help Finding Treatment</vt:lpstr>
      <vt:lpstr>Resources for Opioid and Substance Use</vt:lpstr>
      <vt:lpstr>Resources For Children Ages 4-7</vt:lpstr>
      <vt:lpstr>Resources for Children Ages 4-7</vt:lpstr>
      <vt:lpstr>Resources for Children Ages 7-10</vt:lpstr>
      <vt:lpstr>Resources for Children Ages 10-13</vt:lpstr>
      <vt:lpstr>Resources for Children Ages 13-17</vt:lpstr>
      <vt:lpstr>Resources for Children Ages 13-17</vt:lpstr>
      <vt:lpstr>Additional Resources</vt:lpstr>
      <vt:lpstr>Contact us!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Health In The Face of COVID-19</dc:title>
  <dc:creator>Pamela Wenger</dc:creator>
  <cp:lastModifiedBy>Microsoft Office User</cp:lastModifiedBy>
  <cp:revision>95</cp:revision>
  <dcterms:created xsi:type="dcterms:W3CDTF">2020-06-11T19:03:34Z</dcterms:created>
  <dcterms:modified xsi:type="dcterms:W3CDTF">2020-06-26T23:17:10Z</dcterms:modified>
</cp:coreProperties>
</file>