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4"/>
  </p:sldMasterIdLst>
  <p:notesMasterIdLst>
    <p:notesMasterId r:id="rId11"/>
  </p:notesMasterIdLst>
  <p:sldIdLst>
    <p:sldId id="344" r:id="rId5"/>
    <p:sldId id="353" r:id="rId6"/>
    <p:sldId id="358" r:id="rId7"/>
    <p:sldId id="359" r:id="rId8"/>
    <p:sldId id="360" r:id="rId9"/>
    <p:sldId id="361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4E72E686-986B-4AA6-B317-C1BA12CF70BB}">
          <p14:sldIdLst>
            <p14:sldId id="344"/>
          </p14:sldIdLst>
        </p14:section>
        <p14:section name="Default Section" id="{2EC0EF22-7B90-419E-89B0-D33E54C82C42}">
          <p14:sldIdLst>
            <p14:sldId id="353"/>
            <p14:sldId id="358"/>
            <p14:sldId id="359"/>
            <p14:sldId id="360"/>
            <p14:sldId id="3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ach-Moore, Abby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58"/>
    <a:srgbClr val="B3C1CD"/>
    <a:srgbClr val="CC4927"/>
    <a:srgbClr val="00467F"/>
    <a:srgbClr val="804400"/>
    <a:srgbClr val="F1EFF2"/>
    <a:srgbClr val="E0E0DF"/>
    <a:srgbClr val="D5D5D4"/>
    <a:srgbClr val="E8E4E3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367" autoAdjust="0"/>
    <p:restoredTop sz="77837" autoAdjust="0"/>
  </p:normalViewPr>
  <p:slideViewPr>
    <p:cSldViewPr>
      <p:cViewPr varScale="1">
        <p:scale>
          <a:sx n="164" d="100"/>
          <a:sy n="164" d="100"/>
        </p:scale>
        <p:origin x="2332" y="10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4852AA4-34AB-4B22-BEBF-66427C835025}" type="datetimeFigureOut">
              <a:rPr lang="en-US" smtClean="0"/>
              <a:t>6/1/2020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FC128F8-A8F8-4F86-9E2D-73E1994260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143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C128F8-A8F8-4F86-9E2D-73E19942605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269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SAMHSAlogo_grey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6084888"/>
            <a:ext cx="20923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2000" y="476788"/>
            <a:ext cx="7485476" cy="112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attc-colorbar.jpg"/>
          <p:cNvPicPr>
            <a:picLocks noChangeAspect="1"/>
          </p:cNvPicPr>
          <p:nvPr userDrawn="1"/>
        </p:nvPicPr>
        <p:blipFill>
          <a:blip r:embed="rId4" cstate="print">
            <a:lum bright="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33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CC492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64084661"/>
      </p:ext>
    </p:extLst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779AE-FEE0-4E5F-ACDB-82D099AA97B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DBD43-D05F-42DF-B3E9-F8CA9F1A3FF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415527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333E6-12CC-4A18-8FAE-ED1D62A896A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4C9DB-7F75-4507-B0E3-3405A298A47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657858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324600"/>
            <a:ext cx="9144000" cy="609600"/>
          </a:xfrm>
          <a:prstGeom prst="rect">
            <a:avLst/>
          </a:prstGeom>
          <a:solidFill>
            <a:srgbClr val="0030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90076"/>
            <a:ext cx="4384675" cy="658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 descr="SAMHSA_logo_white-transparentbg.gif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24600"/>
            <a:ext cx="17526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 descr="attc-colorbar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9144000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004" y="1874599"/>
            <a:ext cx="8229600" cy="4380151"/>
          </a:xfrm>
        </p:spPr>
        <p:txBody>
          <a:bodyPr/>
          <a:lstStyle>
            <a:lvl1pPr marL="342900" indent="-342900">
              <a:buClr>
                <a:srgbClr val="804400"/>
              </a:buClr>
              <a:buFont typeface="Arial" panose="020B0604020202020204" pitchFamily="34" charset="0"/>
              <a:buChar char="•"/>
              <a:defRPr sz="2800">
                <a:solidFill>
                  <a:srgbClr val="003058"/>
                </a:solidFill>
                <a:latin typeface="Palatino" pitchFamily="2" charset="0"/>
              </a:defRPr>
            </a:lvl1pPr>
            <a:lvl2pPr marL="742950" indent="-285750">
              <a:buClr>
                <a:srgbClr val="804400"/>
              </a:buClr>
              <a:buFont typeface="Arial" panose="020B0604020202020204" pitchFamily="34" charset="0"/>
              <a:buChar char="•"/>
              <a:defRPr sz="2400">
                <a:solidFill>
                  <a:srgbClr val="003058"/>
                </a:solidFill>
                <a:latin typeface="Palatino" pitchFamily="2" charset="0"/>
              </a:defRPr>
            </a:lvl2pPr>
            <a:lvl3pPr marL="1143000" indent="-228600">
              <a:buClr>
                <a:srgbClr val="804400"/>
              </a:buClr>
              <a:buFont typeface="Arial" panose="020B0604020202020204" pitchFamily="34" charset="0"/>
              <a:buChar char="•"/>
              <a:defRPr sz="2000">
                <a:solidFill>
                  <a:srgbClr val="003058"/>
                </a:solidFill>
                <a:latin typeface="Palatino" pitchFamily="2" charset="0"/>
              </a:defRPr>
            </a:lvl3pPr>
            <a:lvl4pPr marL="1600200" indent="-228600">
              <a:buClr>
                <a:srgbClr val="804400"/>
              </a:buClr>
              <a:buFont typeface="Arial" panose="020B0604020202020204" pitchFamily="34" charset="0"/>
              <a:buChar char="•"/>
              <a:defRPr sz="1800">
                <a:solidFill>
                  <a:srgbClr val="003058"/>
                </a:solidFill>
                <a:latin typeface="Palatino" pitchFamily="2" charset="0"/>
              </a:defRPr>
            </a:lvl4pPr>
            <a:lvl5pPr marL="2057400" indent="-228600">
              <a:buClr>
                <a:srgbClr val="804400"/>
              </a:buClr>
              <a:buFont typeface="Arial" panose="020B0604020202020204" pitchFamily="34" charset="0"/>
              <a:buChar char="•"/>
              <a:defRPr sz="1800">
                <a:solidFill>
                  <a:srgbClr val="003058"/>
                </a:solidFill>
                <a:latin typeface="Palatino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BB24A917-5084-0044-87AE-2740AFB802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4996" y="861935"/>
            <a:ext cx="8219607" cy="890665"/>
          </a:xfrm>
        </p:spPr>
        <p:txBody>
          <a:bodyPr/>
          <a:lstStyle>
            <a:lvl1pPr>
              <a:defRPr>
                <a:solidFill>
                  <a:srgbClr val="CC492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88589539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25055-260A-4A82-B150-4A3D1596887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6E1ED5-30E8-4D1E-B160-5A9871F7384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394309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AE97AA-51BD-4B3B-874A-F057C6038AD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9F72C-3C97-4941-AB87-824725DCEE4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728849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F0435-516F-44F1-9CE2-C50227F3CA8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949B0-D2ED-4DE9-91A4-7344555B6B3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776702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13099-914C-4554-8E44-39F4A272983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3566F-B760-43CD-8E9F-AB965507349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730238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7C5F9-A9DE-4672-BA40-D6C28D2D294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93DDF-C683-47ED-BEC3-F4141BD2F6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765355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45FE2-AA55-42DB-9228-62C68C3EC58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9AE66-7FA8-4692-88A5-DF9E5624749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513862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5D740-D2F8-49B3-9DCF-730F9354DD7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0AB7A-1827-4F03-AE0A-8B5137D798D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286620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D62FAF-4601-4058-9BF8-069D8EC06F3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BDD3F2-0775-4277-849B-04547B37E62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848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ransition>
    <p:wip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type="subTitle" idx="1"/>
          </p:nvPr>
        </p:nvSpPr>
        <p:spPr>
          <a:xfrm>
            <a:off x="1676400" y="3505200"/>
            <a:ext cx="6400800" cy="1143000"/>
          </a:xfrm>
        </p:spPr>
        <p:txBody>
          <a:bodyPr/>
          <a:lstStyle/>
          <a:p>
            <a:r>
              <a:rPr lang="en-US" dirty="0"/>
              <a:t>School Mental Health Professional Series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B21C9CD-F587-4248-A13F-18B127887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0600" y="1828800"/>
            <a:ext cx="7772400" cy="1470025"/>
          </a:xfrm>
        </p:spPr>
        <p:txBody>
          <a:bodyPr/>
          <a:lstStyle/>
          <a:p>
            <a:r>
              <a:rPr lang="en-US" dirty="0"/>
              <a:t>Coping in </a:t>
            </a:r>
            <a:r>
              <a:rPr lang="en-US" dirty="0" err="1"/>
              <a:t>Unprecidented</a:t>
            </a:r>
            <a:r>
              <a:rPr lang="en-US" dirty="0"/>
              <a:t> Times</a:t>
            </a:r>
          </a:p>
        </p:txBody>
      </p:sp>
      <p:sp>
        <p:nvSpPr>
          <p:cNvPr id="4" name="Content Placeholder 7"/>
          <p:cNvSpPr txBox="1">
            <a:spLocks/>
          </p:cNvSpPr>
          <p:nvPr/>
        </p:nvSpPr>
        <p:spPr bwMode="auto">
          <a:xfrm>
            <a:off x="914400" y="4953000"/>
            <a:ext cx="6400800" cy="1549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>
                <a:solidFill>
                  <a:srgbClr val="CC4927"/>
                </a:solidFill>
              </a:rPr>
              <a:t>Liza Tupa, PhD</a:t>
            </a:r>
          </a:p>
          <a:p>
            <a:pPr algn="l"/>
            <a:r>
              <a:rPr lang="en-US" sz="2400" dirty="0">
                <a:solidFill>
                  <a:srgbClr val="CC4927"/>
                </a:solidFill>
              </a:rPr>
              <a:t>Director, Education and Research</a:t>
            </a:r>
          </a:p>
          <a:p>
            <a:pPr algn="l"/>
            <a:r>
              <a:rPr lang="en-US" sz="2400" dirty="0">
                <a:solidFill>
                  <a:srgbClr val="CC4927"/>
                </a:solidFill>
              </a:rPr>
              <a:t>WICHE Behavioral Health Program</a:t>
            </a:r>
          </a:p>
        </p:txBody>
      </p:sp>
    </p:spTree>
    <p:extLst>
      <p:ext uri="{BB962C8B-B14F-4D97-AF65-F5344CB8AC3E}">
        <p14:creationId xmlns:p14="http://schemas.microsoft.com/office/powerpoint/2010/main" val="3356417081"/>
      </p:ext>
    </p:extLst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4996" y="2057401"/>
            <a:ext cx="8219607" cy="121919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 don’t know about you, but I’m up to my eyeballs in advice about coping skills and strategies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74996" y="1219200"/>
            <a:ext cx="8219607" cy="533400"/>
          </a:xfrm>
        </p:spPr>
        <p:txBody>
          <a:bodyPr/>
          <a:lstStyle/>
          <a:p>
            <a:r>
              <a:rPr lang="en-US" dirty="0"/>
              <a:t>What Works for You?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A2D3C0-1FFE-49EB-82C1-D640458EFC31}"/>
              </a:ext>
            </a:extLst>
          </p:cNvPr>
          <p:cNvSpPr txBox="1"/>
          <p:nvPr/>
        </p:nvSpPr>
        <p:spPr>
          <a:xfrm>
            <a:off x="762000" y="5550931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3058"/>
                </a:solidFill>
                <a:latin typeface="Palatino" pitchFamily="2" charset="0"/>
                <a:cs typeface="+mn-cs"/>
              </a:rPr>
              <a:t>Use your old favorites and try a few new ones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ED9092A-4FAB-433E-8928-BB42B8DCACDF}"/>
              </a:ext>
            </a:extLst>
          </p:cNvPr>
          <p:cNvSpPr/>
          <p:nvPr/>
        </p:nvSpPr>
        <p:spPr>
          <a:xfrm>
            <a:off x="647368" y="2866794"/>
            <a:ext cx="25908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DRAW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64AAF1E-6FC5-433D-8784-9A3E338ECEC2}"/>
              </a:ext>
            </a:extLst>
          </p:cNvPr>
          <p:cNvSpPr/>
          <p:nvPr/>
        </p:nvSpPr>
        <p:spPr>
          <a:xfrm>
            <a:off x="3234963" y="3432033"/>
            <a:ext cx="155920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WALK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9821B68-DF90-445B-AD10-8582A393C6F4}"/>
              </a:ext>
            </a:extLst>
          </p:cNvPr>
          <p:cNvSpPr/>
          <p:nvPr/>
        </p:nvSpPr>
        <p:spPr>
          <a:xfrm>
            <a:off x="7162800" y="3125209"/>
            <a:ext cx="13808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Play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57D09AB-0B35-4145-AA21-21720640462E}"/>
              </a:ext>
            </a:extLst>
          </p:cNvPr>
          <p:cNvSpPr/>
          <p:nvPr/>
        </p:nvSpPr>
        <p:spPr>
          <a:xfrm>
            <a:off x="4910799" y="2993855"/>
            <a:ext cx="1829090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PRAY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E1D6BE-BD14-4A86-B419-30AF88535CA1}"/>
              </a:ext>
            </a:extLst>
          </p:cNvPr>
          <p:cNvSpPr/>
          <p:nvPr/>
        </p:nvSpPr>
        <p:spPr>
          <a:xfrm>
            <a:off x="433139" y="3935747"/>
            <a:ext cx="14863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DIET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B537CA6-6A06-476E-935D-08D5CE860CF8}"/>
              </a:ext>
            </a:extLst>
          </p:cNvPr>
          <p:cNvSpPr/>
          <p:nvPr/>
        </p:nvSpPr>
        <p:spPr>
          <a:xfrm>
            <a:off x="2286000" y="4100088"/>
            <a:ext cx="188699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excercise</a:t>
            </a:r>
            <a:endParaRPr lang="en-US" sz="36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C426D4F-2FB9-4AED-890E-B241A4D60859}"/>
              </a:ext>
            </a:extLst>
          </p:cNvPr>
          <p:cNvSpPr/>
          <p:nvPr/>
        </p:nvSpPr>
        <p:spPr>
          <a:xfrm>
            <a:off x="6964256" y="4076919"/>
            <a:ext cx="17123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Color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0527434-7CD5-4E16-90DB-F132C696809A}"/>
              </a:ext>
            </a:extLst>
          </p:cNvPr>
          <p:cNvSpPr/>
          <p:nvPr/>
        </p:nvSpPr>
        <p:spPr>
          <a:xfrm>
            <a:off x="4038600" y="4861535"/>
            <a:ext cx="48880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Talk to someone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62C8142-1753-4237-990A-6E467FF6AC07}"/>
              </a:ext>
            </a:extLst>
          </p:cNvPr>
          <p:cNvSpPr/>
          <p:nvPr/>
        </p:nvSpPr>
        <p:spPr>
          <a:xfrm>
            <a:off x="5051734" y="4165495"/>
            <a:ext cx="15472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KNIT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0436DC7-FA9A-4E58-9750-3A108781D67F}"/>
              </a:ext>
            </a:extLst>
          </p:cNvPr>
          <p:cNvSpPr/>
          <p:nvPr/>
        </p:nvSpPr>
        <p:spPr>
          <a:xfrm>
            <a:off x="1741331" y="4679694"/>
            <a:ext cx="15359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>
                <a:ln/>
                <a:solidFill>
                  <a:schemeClr val="accent4"/>
                </a:solidFill>
                <a:effectLst/>
              </a:rPr>
              <a:t>yoga</a:t>
            </a:r>
          </a:p>
        </p:txBody>
      </p:sp>
    </p:spTree>
    <p:extLst>
      <p:ext uri="{BB962C8B-B14F-4D97-AF65-F5344CB8AC3E}">
        <p14:creationId xmlns:p14="http://schemas.microsoft.com/office/powerpoint/2010/main" val="2171777934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ED58336-7879-493B-A699-BFB686853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334" y="2209800"/>
            <a:ext cx="8229600" cy="3276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Have 2 strategies for each aspect: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Physical</a:t>
            </a:r>
          </a:p>
          <a:p>
            <a:r>
              <a:rPr lang="en-US" dirty="0"/>
              <a:t>Emotional</a:t>
            </a:r>
          </a:p>
          <a:p>
            <a:r>
              <a:rPr lang="en-US" dirty="0"/>
              <a:t>Spiritual</a:t>
            </a:r>
          </a:p>
          <a:p>
            <a:r>
              <a:rPr lang="en-US" dirty="0"/>
              <a:t>Mental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F038E80-E035-4F54-980C-311FA36B3B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4996" y="1371600"/>
            <a:ext cx="8219607" cy="381000"/>
          </a:xfrm>
        </p:spPr>
        <p:txBody>
          <a:bodyPr/>
          <a:lstStyle/>
          <a:p>
            <a:r>
              <a:rPr lang="en-US" dirty="0"/>
              <a:t>Remember All Parts of Yourself</a:t>
            </a:r>
          </a:p>
        </p:txBody>
      </p:sp>
    </p:spTree>
    <p:extLst>
      <p:ext uri="{BB962C8B-B14F-4D97-AF65-F5344CB8AC3E}">
        <p14:creationId xmlns:p14="http://schemas.microsoft.com/office/powerpoint/2010/main" val="2630377349"/>
      </p:ext>
    </p:extLst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097C5F4-AB49-4ADE-B0AB-8DC478D20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004" y="1874599"/>
            <a:ext cx="8229600" cy="399280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Kick Unrealistic and Unproductive Beliefs to the Curb: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Beliefs that lead to internal stress:</a:t>
            </a:r>
          </a:p>
          <a:p>
            <a:r>
              <a:rPr lang="en-US" sz="2000" dirty="0"/>
              <a:t>Giving 100% every day is what every teacher is expected to do.</a:t>
            </a:r>
          </a:p>
          <a:p>
            <a:r>
              <a:rPr lang="en-US" sz="2000" dirty="0"/>
              <a:t>The success or failure of my students depends entirely on me.</a:t>
            </a:r>
          </a:p>
          <a:p>
            <a:r>
              <a:rPr lang="en-US" sz="2000" dirty="0"/>
              <a:t>I will never be bored as a teacher.</a:t>
            </a:r>
          </a:p>
          <a:p>
            <a:r>
              <a:rPr lang="en-US" sz="2000" dirty="0"/>
              <a:t>I will be seen by society as a good and honorable person because of the effort I put into being a good teacher.</a:t>
            </a:r>
          </a:p>
          <a:p>
            <a:r>
              <a:rPr lang="en-US" sz="2000" dirty="0"/>
              <a:t>I should always deny my own needs for rest and recreation in order to help my students.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E31546F-1554-4D46-B4E4-1FE22F83A5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But What Else Can I do?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DB725D-1350-43BC-AD5E-BDA97F20FA1B}"/>
              </a:ext>
            </a:extLst>
          </p:cNvPr>
          <p:cNvSpPr txBox="1"/>
          <p:nvPr/>
        </p:nvSpPr>
        <p:spPr>
          <a:xfrm>
            <a:off x="533400" y="5943600"/>
            <a:ext cx="670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Adapted from: Latson , S. R. (1995). Preventing parent burn out: model for teaching effective coping strategies to parents of children with learning disabilities. Newsbriefs.</a:t>
            </a:r>
          </a:p>
        </p:txBody>
      </p:sp>
    </p:spTree>
    <p:extLst>
      <p:ext uri="{BB962C8B-B14F-4D97-AF65-F5344CB8AC3E}">
        <p14:creationId xmlns:p14="http://schemas.microsoft.com/office/powerpoint/2010/main" val="741752137"/>
      </p:ext>
    </p:extLst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EDA9E26-74CE-477A-B550-634B090CF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004" y="1874599"/>
            <a:ext cx="8229600" cy="3764201"/>
          </a:xfrm>
        </p:spPr>
        <p:txBody>
          <a:bodyPr/>
          <a:lstStyle/>
          <a:p>
            <a:r>
              <a:rPr lang="en-US" sz="2000" dirty="0"/>
              <a:t>I should do everything for my students and not require that they take on the responsibilities that they are old enough to handle.</a:t>
            </a:r>
          </a:p>
          <a:p>
            <a:r>
              <a:rPr lang="en-US" sz="2000" dirty="0"/>
              <a:t>I should spend every possible moment with my students.</a:t>
            </a:r>
          </a:p>
          <a:p>
            <a:r>
              <a:rPr lang="en-US" sz="2000" dirty="0"/>
              <a:t>I should feel guilty if I need a break or want some attention for myself.</a:t>
            </a:r>
          </a:p>
          <a:p>
            <a:r>
              <a:rPr lang="en-US" sz="2000" dirty="0"/>
              <a:t>One role in my life can satisfy all my needs and can support all my dreams.</a:t>
            </a:r>
          </a:p>
          <a:p>
            <a:r>
              <a:rPr lang="en-US" sz="2000" dirty="0"/>
              <a:t>My students should appreciate everything I do for them.</a:t>
            </a:r>
          </a:p>
          <a:p>
            <a:r>
              <a:rPr lang="en-US" sz="2000" dirty="0"/>
              <a:t>My students must like me.</a:t>
            </a:r>
          </a:p>
          <a:p>
            <a:r>
              <a:rPr lang="en-US" sz="2000" dirty="0"/>
              <a:t>Other people must see me as a good teacher, able to handle everything.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7AD645E-CD42-4C32-ABB6-13B42FFD65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More Unrealistic and Unproductive Beliefs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24169E-4804-40EB-8FC0-9784181E70A6}"/>
              </a:ext>
            </a:extLst>
          </p:cNvPr>
          <p:cNvSpPr txBox="1"/>
          <p:nvPr/>
        </p:nvSpPr>
        <p:spPr>
          <a:xfrm>
            <a:off x="533400" y="5867400"/>
            <a:ext cx="739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Adapted from: Latson , S. R. (1995). Preventing parent burn out: model for teaching effective coping strategies to parents of children with learning disabilities. Newsbriefs.</a:t>
            </a:r>
          </a:p>
        </p:txBody>
      </p:sp>
    </p:spTree>
    <p:extLst>
      <p:ext uri="{BB962C8B-B14F-4D97-AF65-F5344CB8AC3E}">
        <p14:creationId xmlns:p14="http://schemas.microsoft.com/office/powerpoint/2010/main" val="3872069463"/>
      </p:ext>
    </p:extLst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BAE25B-73D9-45EC-A204-5AAD2C98D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97" y="1524000"/>
            <a:ext cx="8229600" cy="4380151"/>
          </a:xfrm>
        </p:spPr>
        <p:txBody>
          <a:bodyPr/>
          <a:lstStyle/>
          <a:p>
            <a:pPr lvl="0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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Sometimes, because teachers and providers are in such stressful positions, they need extra help from counseling or talking with people who’ve shared similar experiences- but focus on finding solutions, not just comparing complaints.  </a:t>
            </a:r>
          </a:p>
          <a:p>
            <a:pPr marL="0" lvl="0" indent="0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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Daily Gratitude – each morning before you get out of bed, take a moment to think of 5 things that you are grateful for.</a:t>
            </a:r>
          </a:p>
          <a:p>
            <a:pPr marL="1143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"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Daily Priorities – evening or morning, prioritize your day and visualize a good day, don’t leave out self- care!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5209856-726D-4D2F-8D4A-35C32C684A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123634"/>
      </p:ext>
    </p:extLst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2012.Presentation.Master">
  <a:themeElements>
    <a:clrScheme name="mountian plains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AAA8A23572244E96999A7517B81582" ma:contentTypeVersion="13" ma:contentTypeDescription="Create a new document." ma:contentTypeScope="" ma:versionID="244cb037843c1c9dbc53e7ee09282fdf">
  <xsd:schema xmlns:xsd="http://www.w3.org/2001/XMLSchema" xmlns:xs="http://www.w3.org/2001/XMLSchema" xmlns:p="http://schemas.microsoft.com/office/2006/metadata/properties" xmlns:ns3="237a3f3f-59a4-46e8-b0a8-6effd78bd327" xmlns:ns4="8ebc92b2-def7-4fcd-b671-7f00555bd24e" targetNamespace="http://schemas.microsoft.com/office/2006/metadata/properties" ma:root="true" ma:fieldsID="039a9ce8516bae392625a4cc6714bfcc" ns3:_="" ns4:_="">
    <xsd:import namespace="237a3f3f-59a4-46e8-b0a8-6effd78bd327"/>
    <xsd:import namespace="8ebc92b2-def7-4fcd-b671-7f00555bd24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7a3f3f-59a4-46e8-b0a8-6effd78bd32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bc92b2-def7-4fcd-b671-7f00555bd2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1B0199-5820-4881-A472-2561E838753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A5F595B-F7F2-4DB8-99CF-93950174B9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FD8AA7-A305-49E1-B09A-88B3D54AA3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7a3f3f-59a4-46e8-b0a8-6effd78bd327"/>
    <ds:schemaRef ds:uri="8ebc92b2-def7-4fcd-b671-7f00555bd2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46789</TotalTime>
  <Words>440</Words>
  <Application>Microsoft Office PowerPoint</Application>
  <PresentationFormat>On-screen Show (4:3)</PresentationFormat>
  <Paragraphs>51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Palatino</vt:lpstr>
      <vt:lpstr>Wingdings</vt:lpstr>
      <vt:lpstr>2012.Presentation.Master</vt:lpstr>
      <vt:lpstr>Coping in Unprecidented Times</vt:lpstr>
      <vt:lpstr>What Works for You?</vt:lpstr>
      <vt:lpstr>Remember All Parts of Yourself</vt:lpstr>
      <vt:lpstr>But What Else Can I do?</vt:lpstr>
      <vt:lpstr>More Unrealistic and Unproductive Beliefs </vt:lpstr>
      <vt:lpstr>PowerPoint Presentation</vt:lpstr>
    </vt:vector>
  </TitlesOfParts>
  <Company>UMKC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Hobbs, Erin</dc:creator>
  <cp:lastModifiedBy>Stefanie Winfield</cp:lastModifiedBy>
  <cp:revision>254</cp:revision>
  <cp:lastPrinted>2018-08-28T19:25:11Z</cp:lastPrinted>
  <dcterms:created xsi:type="dcterms:W3CDTF">2012-12-05T14:23:24Z</dcterms:created>
  <dcterms:modified xsi:type="dcterms:W3CDTF">2020-06-01T17:11:58Z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0x01010027AAA8A23572244E96999A7517B81582</vt:lpwstr>
  </property>
</Properties>
</file>