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77" r:id="rId2"/>
    <p:sldId id="278" r:id="rId3"/>
    <p:sldId id="279" r:id="rId4"/>
    <p:sldId id="280" r:id="rId5"/>
    <p:sldId id="281" r:id="rId6"/>
    <p:sldId id="282" r:id="rId7"/>
    <p:sldId id="287" r:id="rId8"/>
    <p:sldId id="289" r:id="rId9"/>
    <p:sldId id="256" r:id="rId10"/>
    <p:sldId id="257" r:id="rId11"/>
    <p:sldId id="258" r:id="rId12"/>
    <p:sldId id="276" r:id="rId13"/>
    <p:sldId id="260" r:id="rId14"/>
    <p:sldId id="261" r:id="rId15"/>
    <p:sldId id="262" r:id="rId16"/>
    <p:sldId id="263" r:id="rId17"/>
    <p:sldId id="264" r:id="rId18"/>
    <p:sldId id="265" r:id="rId19"/>
    <p:sldId id="266" r:id="rId20"/>
    <p:sldId id="288" r:id="rId21"/>
    <p:sldId id="267" r:id="rId22"/>
    <p:sldId id="268" r:id="rId23"/>
    <p:sldId id="269" r:id="rId24"/>
    <p:sldId id="270" r:id="rId25"/>
    <p:sldId id="271" r:id="rId26"/>
    <p:sldId id="272" r:id="rId27"/>
    <p:sldId id="273" r:id="rId28"/>
    <p:sldId id="274" r:id="rId29"/>
    <p:sldId id="283" r:id="rId30"/>
    <p:sldId id="291" r:id="rId31"/>
    <p:sldId id="290" r:id="rId32"/>
    <p:sldId id="286"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Arial Narrow" panose="020B0606020202030204" pitchFamily="34" charset="0"/>
      <p:regular r:id="rId39"/>
      <p:bold r:id="rId40"/>
      <p:italic r:id="rId41"/>
      <p:boldItalic r:id="rId42"/>
    </p:embeddedFont>
    <p:embeddedFont>
      <p:font typeface="Arial Black" panose="020B0A0402010202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384">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bYzdQ67biPv7WsyW2Y4Gtw7Y2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70" autoAdjust="0"/>
  </p:normalViewPr>
  <p:slideViewPr>
    <p:cSldViewPr snapToGrid="0">
      <p:cViewPr varScale="1">
        <p:scale>
          <a:sx n="64" d="100"/>
          <a:sy n="64" d="100"/>
        </p:scale>
        <p:origin x="1302" y="72"/>
      </p:cViewPr>
      <p:guideLst>
        <p:guide orient="horz" pos="2160"/>
        <p:guide pos="3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pport.zoom.us/hc/en-us/articles/360000518526-Post-Attendee-UR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200"/>
              <a:buFont typeface="Calibri"/>
              <a:buNone/>
            </a:pPr>
            <a:r>
              <a:rPr lang="en-US" b="1" u="sng" dirty="0" smtClean="0"/>
              <a:t>This slide is intended</a:t>
            </a:r>
            <a:r>
              <a:rPr lang="en-US" b="1" u="sng" baseline="0" dirty="0" smtClean="0"/>
              <a:t> to be displayed via screen share as people are first joining your meeting or webinar room. </a:t>
            </a:r>
          </a:p>
          <a:p>
            <a:pPr marL="0" lvl="0" indent="0" algn="l" rtl="0">
              <a:lnSpc>
                <a:spcPct val="110000"/>
              </a:lnSpc>
              <a:spcBef>
                <a:spcPts val="0"/>
              </a:spcBef>
              <a:spcAft>
                <a:spcPts val="0"/>
              </a:spcAft>
              <a:buClr>
                <a:schemeClr val="dk1"/>
              </a:buClr>
              <a:buSzPts val="1200"/>
              <a:buFont typeface="Calibri"/>
              <a:buNone/>
            </a:pPr>
            <a:endParaRPr lang="en-US" dirty="0" smtClean="0"/>
          </a:p>
          <a:p>
            <a:pPr marL="0" lvl="0" indent="0" algn="l" rtl="0">
              <a:lnSpc>
                <a:spcPct val="110000"/>
              </a:lnSpc>
              <a:spcBef>
                <a:spcPts val="0"/>
              </a:spcBef>
              <a:spcAft>
                <a:spcPts val="0"/>
              </a:spcAft>
              <a:buClr>
                <a:schemeClr val="dk1"/>
              </a:buClr>
              <a:buSzPts val="1200"/>
              <a:buFont typeface="Calibri"/>
              <a:buNone/>
            </a:pPr>
            <a:r>
              <a:rPr lang="en-US" b="1" u="sng" dirty="0" smtClean="0"/>
              <a:t>TTC Logo </a:t>
            </a:r>
            <a:r>
              <a:rPr lang="en-US" dirty="0" smtClean="0"/>
              <a:t>– Consider replacing this logo with your center log</a:t>
            </a:r>
            <a:r>
              <a:rPr lang="en-US" baseline="0" dirty="0" smtClean="0"/>
              <a:t>o if this is a regional training. Refer to the TTC style guide regarding what logos to display when hosting a cross-region or cross-TTC training.</a:t>
            </a:r>
          </a:p>
          <a:p>
            <a:pPr marL="171450" lvl="0" indent="-171450" algn="l" rtl="0">
              <a:lnSpc>
                <a:spcPct val="110000"/>
              </a:lnSpc>
              <a:spcBef>
                <a:spcPts val="0"/>
              </a:spcBef>
              <a:spcAft>
                <a:spcPts val="0"/>
              </a:spcAft>
              <a:buClr>
                <a:schemeClr val="dk1"/>
              </a:buClr>
              <a:buSzPts val="1200"/>
              <a:buFont typeface="Arial" panose="020B0604020202020204" pitchFamily="34" charset="0"/>
              <a:buChar char="•"/>
            </a:pPr>
            <a:r>
              <a:rPr lang="en-US" baseline="0" dirty="0" smtClean="0"/>
              <a:t>If this training relates to telehealth please use the TTC Telehealth logo</a:t>
            </a:r>
          </a:p>
          <a:p>
            <a:pPr marL="0" lvl="0" indent="0" algn="l" rtl="0">
              <a:lnSpc>
                <a:spcPct val="110000"/>
              </a:lnSpc>
              <a:spcBef>
                <a:spcPts val="0"/>
              </a:spcBef>
              <a:spcAft>
                <a:spcPts val="0"/>
              </a:spcAft>
              <a:buClr>
                <a:schemeClr val="dk1"/>
              </a:buClr>
              <a:buSzPts val="1200"/>
              <a:buFont typeface="Calibri"/>
              <a:buNone/>
            </a:pPr>
            <a:endParaRPr lang="en-US" baseline="0" dirty="0" smtClean="0"/>
          </a:p>
          <a:p>
            <a:pPr marL="0" lvl="0" indent="0" algn="l" rtl="0">
              <a:lnSpc>
                <a:spcPct val="110000"/>
              </a:lnSpc>
              <a:spcBef>
                <a:spcPts val="0"/>
              </a:spcBef>
              <a:spcAft>
                <a:spcPts val="0"/>
              </a:spcAft>
              <a:buClr>
                <a:schemeClr val="dk1"/>
              </a:buClr>
              <a:buSzPts val="1200"/>
              <a:buFont typeface="Calibri"/>
              <a:buNone/>
            </a:pPr>
            <a:r>
              <a:rPr lang="en-US" b="1" u="sng" baseline="0" dirty="0" smtClean="0"/>
              <a:t>Please Note </a:t>
            </a:r>
            <a:r>
              <a:rPr lang="en-US" baseline="0" dirty="0" smtClean="0"/>
              <a:t>-The Please Note section can include whatever information you feel like people should see when they are first joining the webinar/meeting. </a:t>
            </a:r>
          </a:p>
          <a:p>
            <a:pPr marL="171450" lvl="0" indent="-171450" algn="l" rtl="0">
              <a:lnSpc>
                <a:spcPct val="110000"/>
              </a:lnSpc>
              <a:spcBef>
                <a:spcPts val="0"/>
              </a:spcBef>
              <a:spcAft>
                <a:spcPts val="0"/>
              </a:spcAft>
              <a:buClr>
                <a:schemeClr val="dk1"/>
              </a:buClr>
              <a:buSzPts val="1200"/>
              <a:buFont typeface="Arial" panose="020B0604020202020204" pitchFamily="34" charset="0"/>
              <a:buChar char="•"/>
            </a:pPr>
            <a:r>
              <a:rPr lang="en-US" baseline="0" dirty="0" smtClean="0"/>
              <a:t>Consider reminding people to mute themselves (if this is an option) or that they are already muted.</a:t>
            </a:r>
          </a:p>
          <a:p>
            <a:pPr marL="171450" lvl="0" indent="-171450" algn="l" rtl="0">
              <a:lnSpc>
                <a:spcPct val="110000"/>
              </a:lnSpc>
              <a:spcBef>
                <a:spcPts val="0"/>
              </a:spcBef>
              <a:spcAft>
                <a:spcPts val="0"/>
              </a:spcAft>
              <a:buClr>
                <a:schemeClr val="dk1"/>
              </a:buClr>
              <a:buSzPts val="1200"/>
              <a:buFont typeface="Arial" panose="020B0604020202020204" pitchFamily="34" charset="0"/>
              <a:buChar char="•"/>
            </a:pPr>
            <a:r>
              <a:rPr lang="en-US" baseline="0" dirty="0" smtClean="0"/>
              <a:t>Consider letting people know if the session will be recorded. Give people a reminder that they will be receiving a prompt that the session is being recorded when the host hits the record button. Also mention that they will be able to access the recording at a later date.</a:t>
            </a:r>
          </a:p>
          <a:p>
            <a:pPr marL="171450" lvl="0" indent="-171450" algn="l" rtl="0">
              <a:lnSpc>
                <a:spcPct val="110000"/>
              </a:lnSpc>
              <a:spcBef>
                <a:spcPts val="0"/>
              </a:spcBef>
              <a:spcAft>
                <a:spcPts val="0"/>
              </a:spcAft>
              <a:buClr>
                <a:schemeClr val="dk1"/>
              </a:buClr>
              <a:buSzPts val="1200"/>
              <a:buFont typeface="Arial" panose="020B0604020202020204" pitchFamily="34" charset="0"/>
              <a:buChar char="•"/>
            </a:pPr>
            <a:endParaRPr lang="en-US" baseline="0" dirty="0" smtClean="0"/>
          </a:p>
          <a:p>
            <a:pPr marL="0" lvl="0" indent="0" algn="l" rtl="0">
              <a:lnSpc>
                <a:spcPct val="110000"/>
              </a:lnSpc>
              <a:spcBef>
                <a:spcPts val="0"/>
              </a:spcBef>
              <a:spcAft>
                <a:spcPts val="0"/>
              </a:spcAft>
              <a:buClr>
                <a:schemeClr val="dk1"/>
              </a:buClr>
              <a:buSzPts val="1200"/>
              <a:buFont typeface="Arial" panose="020B0604020202020204" pitchFamily="34" charset="0"/>
              <a:buNone/>
            </a:pPr>
            <a:r>
              <a:rPr lang="en-US" b="1" u="sng" baseline="0" dirty="0" smtClean="0"/>
              <a:t>Zoom Webinar Screen Image</a:t>
            </a:r>
            <a:r>
              <a:rPr lang="en-US" b="0" u="none" baseline="0" dirty="0" smtClean="0"/>
              <a:t> – This screen grab summarizes many of the features unique to webinars on Zoom. Region 9 MHTTC has developed a similar graphic for Zoom Meetings. </a:t>
            </a:r>
          </a:p>
          <a:p>
            <a:pPr marL="171450" lvl="0" indent="-171450" algn="l" rtl="0">
              <a:lnSpc>
                <a:spcPct val="110000"/>
              </a:lnSpc>
              <a:spcBef>
                <a:spcPts val="0"/>
              </a:spcBef>
              <a:spcAft>
                <a:spcPts val="0"/>
              </a:spcAft>
              <a:buClr>
                <a:schemeClr val="dk1"/>
              </a:buClr>
              <a:buSzPts val="1200"/>
              <a:buFont typeface="Arial" panose="020B0604020202020204" pitchFamily="34" charset="0"/>
              <a:buChar char="•"/>
            </a:pPr>
            <a:r>
              <a:rPr lang="en-US" b="0" u="none" baseline="0" dirty="0" smtClean="0"/>
              <a:t>Regardless of what platform you are using, consider developing similar images to assist your audience in feeling comfortable with the technology you are asking them to use.</a:t>
            </a:r>
            <a:endParaRPr lang="en-US" b="1" u="sng" baseline="0" dirty="0" smtClean="0"/>
          </a:p>
          <a:p>
            <a:pPr marL="171450" lvl="0" indent="-171450" algn="l" rtl="0">
              <a:lnSpc>
                <a:spcPct val="110000"/>
              </a:lnSpc>
              <a:spcBef>
                <a:spcPts val="0"/>
              </a:spcBef>
              <a:spcAft>
                <a:spcPts val="0"/>
              </a:spcAft>
              <a:buClr>
                <a:schemeClr val="dk1"/>
              </a:buClr>
              <a:buSzPts val="1200"/>
              <a:buFont typeface="Arial" panose="020B0604020202020204" pitchFamily="34" charset="0"/>
              <a:buChar char="•"/>
            </a:pPr>
            <a:endParaRPr dirty="0"/>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4106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dirty="0" smtClean="0">
                <a:solidFill>
                  <a:schemeClr val="dk1"/>
                </a:solidFill>
                <a:effectLst/>
                <a:latin typeface="Calibri"/>
                <a:ea typeface="Calibri"/>
                <a:cs typeface="Calibri"/>
                <a:sym typeface="Calibri"/>
              </a:rPr>
              <a:t>I moved to the UP of Michigan as a young person to work with a non-profit working and serving isolated and lonely elderly people.  I chose rural because I knew that these are the places where community matters and where  people know their neighbors and truly care.  I have raised my three girls here and we all have volunteered and served our community in many ways.  By participating in our community we are a part of its strong and resilient fabric.</a:t>
            </a:r>
            <a:endParaRPr lang="en-US" dirty="0" smtClean="0">
              <a:effectLst/>
            </a:endParaRPr>
          </a:p>
          <a:p>
            <a:pPr rtl="0"/>
            <a:r>
              <a:rPr lang="en-US" dirty="0" smtClean="0"/>
              <a:t/>
            </a:r>
            <a:br>
              <a:rPr lang="en-US" dirty="0" smtClean="0"/>
            </a:br>
            <a:r>
              <a:rPr lang="en-US" sz="1200" b="0" i="0" u="none" strike="noStrike" cap="none" dirty="0" smtClean="0">
                <a:solidFill>
                  <a:schemeClr val="dk1"/>
                </a:solidFill>
                <a:effectLst/>
                <a:latin typeface="Calibri"/>
                <a:ea typeface="Calibri"/>
                <a:cs typeface="Calibri"/>
                <a:sym typeface="Calibri"/>
              </a:rPr>
              <a:t>A native of Colorado, Cynthia Drake attended the College of Wooster in rural Ohio and earned a BA degree in Sociology with a Concentration in Anthropology. Post-graduation, she relocated to the Upper Peninsula of Michigan to work at a non-profit, Little Brothers - Friends of the Elderly, serving lonely and isolated elderly people with socialization programs. </a:t>
            </a:r>
            <a:endParaRPr lang="en-US" dirty="0" smtClean="0">
              <a:effectLst/>
            </a:endParaRPr>
          </a:p>
          <a:p>
            <a:pPr rtl="0"/>
            <a:r>
              <a:rPr lang="en-US" dirty="0" smtClean="0"/>
              <a:t/>
            </a:r>
            <a:br>
              <a:rPr lang="en-US" dirty="0" smtClean="0"/>
            </a:br>
            <a:r>
              <a:rPr lang="en-US" sz="1200" b="0" i="0" u="none" strike="noStrike" cap="none" dirty="0" smtClean="0">
                <a:solidFill>
                  <a:schemeClr val="dk1"/>
                </a:solidFill>
                <a:effectLst/>
                <a:latin typeface="Calibri"/>
                <a:ea typeface="Calibri"/>
                <a:cs typeface="Calibri"/>
                <a:sym typeface="Calibri"/>
              </a:rPr>
              <a:t>During Cynthia’s 31-year career working and serving rural people, she has worked serving elderly people; a local helpline; with sexual assault victims; as a volunteer with domestic violence victims; helped to found and create a land trust; and with the local hospice program where she teamed in developing its first community grief support program. She is currently the Grief Counselor at Omega House, guiding a monthly support group and offering individual counseling.  In addition she manages her business, Openings Life Coaching, working with people individually and in group retreats to reach their highest potential.</a:t>
            </a:r>
            <a:endParaRPr lang="en-US" dirty="0" smtClean="0">
              <a:effectLst/>
            </a:endParaRPr>
          </a:p>
          <a:p>
            <a:pPr rtl="0"/>
            <a:r>
              <a:rPr lang="en-US" sz="1200" b="0" i="0" u="none" strike="noStrike" cap="none" dirty="0" smtClean="0">
                <a:solidFill>
                  <a:schemeClr val="dk1"/>
                </a:solidFill>
                <a:effectLst/>
                <a:latin typeface="Calibri"/>
                <a:ea typeface="Calibri"/>
                <a:cs typeface="Calibri"/>
                <a:sym typeface="Calibri"/>
              </a:rPr>
              <a:t> </a:t>
            </a:r>
            <a:endParaRPr lang="en-US" dirty="0" smtClean="0">
              <a:effectLst/>
            </a:endParaRPr>
          </a:p>
          <a:p>
            <a:pPr rtl="0"/>
            <a:r>
              <a:rPr lang="en-US" sz="1200" b="0" i="0" u="none" strike="noStrike" cap="none" dirty="0" smtClean="0">
                <a:solidFill>
                  <a:schemeClr val="dk1"/>
                </a:solidFill>
                <a:effectLst/>
                <a:latin typeface="Calibri"/>
                <a:ea typeface="Calibri"/>
                <a:cs typeface="Calibri"/>
                <a:sym typeface="Calibri"/>
              </a:rPr>
              <a:t>Living in the UP, Cynthia is familiar with the challenges of rural living. She understands the importance of community building, one relationship at a time.</a:t>
            </a:r>
            <a:endParaRPr lang="en-US" dirty="0" smtClean="0">
              <a:effectLst/>
            </a:endParaRPr>
          </a:p>
          <a:p>
            <a:pPr rtl="0"/>
            <a:r>
              <a:rPr lang="en-US" dirty="0" smtClean="0"/>
              <a:t/>
            </a:r>
            <a:br>
              <a:rPr lang="en-US" dirty="0" smtClean="0"/>
            </a:br>
            <a:r>
              <a:rPr lang="en-US" dirty="0" smtClean="0"/>
              <a:t/>
            </a:r>
            <a:br>
              <a:rPr lang="en-US" dirty="0" smtClean="0"/>
            </a:br>
            <a:r>
              <a:rPr lang="en-US" sz="1200" b="0" i="0" u="none" strike="noStrike" cap="none" dirty="0" smtClean="0">
                <a:solidFill>
                  <a:schemeClr val="dk1"/>
                </a:solidFill>
                <a:effectLst/>
                <a:latin typeface="Calibri"/>
                <a:ea typeface="Calibri"/>
                <a:cs typeface="Calibri"/>
                <a:sym typeface="Calibri"/>
              </a:rPr>
              <a:t> </a:t>
            </a:r>
            <a:endParaRPr lang="en-US" dirty="0" smtClean="0">
              <a:effectLst/>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440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c586caeb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c586caebb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Father’s Day of 2018 the community I live in experienced a weather event which was unprecedented.  The unincorporated town of Ripley, near</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Houghton in the Upper Peninsula, was battered in the Father's Day flood, as up to 7 inches of rain fell in a matter of hours, causing massive damage. Heavy rains fell and a mudslide (a failed ski hill) in the waterway above my home came down and through my home and neighborhood.  The ensuing months were some of the most excruciating of my life.  Grief does indeed take on many forms.</a:t>
            </a:r>
            <a:endParaRPr lang="en-US" dirty="0" smtClean="0">
              <a:effectLst/>
            </a:endParaRPr>
          </a:p>
          <a:p>
            <a:pPr marL="0" lvl="0" indent="0" algn="l" rtl="0">
              <a:spcBef>
                <a:spcPts val="0"/>
              </a:spcBef>
              <a:spcAft>
                <a:spcPts val="0"/>
              </a:spcAft>
              <a:buNone/>
            </a:pPr>
            <a:endParaRPr dirty="0"/>
          </a:p>
        </p:txBody>
      </p:sp>
      <p:sp>
        <p:nvSpPr>
          <p:cNvPr id="165" name="Google Shape;165;g8c586caebb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c586caeb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c586caeb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The community pulled together during this tragedy and so many pitched in so readily and quickly that by the time national help organizations appeared, the community was well on it’s way to rebuilding.  Outside, national groups noted that they had never experienced such a strong and full response anywhere, they were emotional when they shared what they witnessed.  I personally viscerally experienced agape love for the first time. Politics fell away and people as individuals and families appeared out of nowhere with muck boots, buckets, shovels and gloves, ready to muck out the basement.</a:t>
            </a:r>
            <a:endParaRPr lang="en-US" dirty="0" smtClean="0">
              <a:effectLst/>
            </a:endParaRPr>
          </a:p>
          <a:p>
            <a:pPr marL="0" lvl="0" indent="0" algn="l" rtl="0">
              <a:spcBef>
                <a:spcPts val="0"/>
              </a:spcBef>
              <a:spcAft>
                <a:spcPts val="0"/>
              </a:spcAft>
              <a:buNone/>
            </a:pPr>
            <a:endParaRPr dirty="0"/>
          </a:p>
        </p:txBody>
      </p:sp>
      <p:sp>
        <p:nvSpPr>
          <p:cNvPr id="171" name="Google Shape;171;g8c586caebb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c586caebb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c586caebb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Humans and trees have this in common, they build and sustain community quite naturally.  They internally realize that we are stronger as we rise up together and the sum of our parts is what makes us resilient and able to withstand the storms of life. </a:t>
            </a:r>
            <a:endParaRPr lang="en-US" dirty="0" smtClean="0">
              <a:effectLst/>
            </a:endParaRPr>
          </a:p>
          <a:p>
            <a:pPr marL="0" lvl="0" indent="0" algn="l" rtl="0">
              <a:spcBef>
                <a:spcPts val="0"/>
              </a:spcBef>
              <a:spcAft>
                <a:spcPts val="0"/>
              </a:spcAft>
              <a:buNone/>
            </a:pPr>
            <a:endParaRPr dirty="0"/>
          </a:p>
        </p:txBody>
      </p:sp>
      <p:sp>
        <p:nvSpPr>
          <p:cNvPr id="179" name="Google Shape;179;g8c586caebb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c586caeb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c586caebb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Mind Mapping is an awesome tool to process things stream of consciousness.   Often what we really believe, think or know is just below the surface and if we free it up, it flows.  So just a prompt and then writing with anything that comes to you brings out a lot of insight.  One way to do this is to put a word in the middle of a blank page, draw a circle around it and put words or ideas out from that like rays of sunshine.  It is interesting what you find arrives when you open yourself up and flow with this exercise.  </a:t>
            </a:r>
            <a:endParaRPr lang="en-US" dirty="0" smtClean="0">
              <a:effectLst/>
            </a:endParaRPr>
          </a:p>
          <a:p>
            <a:pPr marL="0" lvl="0" indent="0" algn="l" rtl="0">
              <a:spcBef>
                <a:spcPts val="0"/>
              </a:spcBef>
              <a:spcAft>
                <a:spcPts val="0"/>
              </a:spcAft>
              <a:buNone/>
            </a:pPr>
            <a:endParaRPr dirty="0"/>
          </a:p>
        </p:txBody>
      </p:sp>
      <p:sp>
        <p:nvSpPr>
          <p:cNvPr id="187" name="Google Shape;187;g8c586caebb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c586caeb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c586caebb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8c586caebb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c586caebb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c586caebb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8c586caebb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c586caebb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c586caebb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8c586caebb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c586caebb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c586caebb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8c586caebb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c586caebb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c586caebb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We created a grief support program in our community with these components: education; outreach; and support.  We have a lending library of grief materials.  We offer up workshops/lunch and learn sessions for any local business or organization to hold Courageous Conversations about grief.  We offer group grief support on every Third Thursday of the month and individual grief support sessions are offered as needed.  In the future we hope to have outdoor walking paths,  grief gardens, possibly a labyrinth and sit spots for those on their grief journeys to traverse.  We continue to help those in grief navigate this via  rituals, memorials and being witnessed and supported.  </a:t>
            </a:r>
            <a:endParaRPr lang="en-US" dirty="0" smtClean="0">
              <a:effectLst/>
            </a:endParaRPr>
          </a:p>
          <a:p>
            <a:pPr marL="0" lvl="0" indent="0" algn="l" rtl="0">
              <a:spcBef>
                <a:spcPts val="0"/>
              </a:spcBef>
              <a:spcAft>
                <a:spcPts val="0"/>
              </a:spcAft>
              <a:buNone/>
            </a:pPr>
            <a:endParaRPr dirty="0"/>
          </a:p>
        </p:txBody>
      </p:sp>
      <p:sp>
        <p:nvSpPr>
          <p:cNvPr id="229" name="Google Shape;229;g8c586caebb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smtClean="0"/>
              <a:t>Housekeeping</a:t>
            </a:r>
            <a:r>
              <a:rPr lang="en-US" b="1" u="sng" baseline="0" dirty="0" smtClean="0"/>
              <a:t> Items</a:t>
            </a:r>
            <a:r>
              <a:rPr lang="en-US" b="0" u="none" baseline="0" dirty="0" smtClean="0"/>
              <a:t> – This slide (or series of slides) should contain all of the important information that people need to know regarding the training session. Sample messages have been added, but should be edited for your training/audience as needed.</a:t>
            </a:r>
          </a:p>
          <a:p>
            <a:pPr marL="171450" indent="-171450">
              <a:buFont typeface="Arial" panose="020B0604020202020204" pitchFamily="34" charset="0"/>
              <a:buChar char="•"/>
            </a:pPr>
            <a:r>
              <a:rPr lang="en-US" b="0" u="none" baseline="0" dirty="0" smtClean="0"/>
              <a:t>Consider pre-writing prompts for many of these items so you can easily copy and paste things into the tele-video chat feature (examples follow each section as appropriate). Remember to use attendees names when sending chat messages.</a:t>
            </a:r>
          </a:p>
          <a:p>
            <a:endParaRPr lang="en-US" b="0" u="none" baseline="0" dirty="0" smtClean="0"/>
          </a:p>
          <a:p>
            <a:r>
              <a:rPr lang="en-US" b="1" u="sng" baseline="0" dirty="0" smtClean="0"/>
              <a:t>Safety</a:t>
            </a:r>
            <a:r>
              <a:rPr lang="en-US" b="0" u="none" baseline="0" dirty="0" smtClean="0"/>
              <a:t> – Given the increasing reliance on tele-video conferencing safety has become a major concern. Address with your audience how you will handle an unplanned interruption in your session. Consider mentioning that if a session is “Zoom-bombed”, or otherwise interrupted by inappropriate behavior that you will end the session for everyone and follow-up with people using the registration information they provided. Use this item to give yourself, your presenters, and your attendees permission to end or leave the session should things become unsafe. </a:t>
            </a:r>
          </a:p>
          <a:p>
            <a:endParaRPr lang="en-US" b="0" u="none" baseline="0" dirty="0" smtClean="0"/>
          </a:p>
          <a:p>
            <a:pPr marL="171450" indent="-171450">
              <a:buFont typeface="Arial" panose="020B0604020202020204" pitchFamily="34" charset="0"/>
              <a:buChar char="•"/>
            </a:pPr>
            <a:r>
              <a:rPr lang="en-US" b="0" u="none" baseline="0" dirty="0" smtClean="0"/>
              <a:t>Sample message – you should not use typed responses if you are closing a session due to unsafe behavior. If possible: open your microphone and state that you are ending the session. Then end the session. Be decisive in ending a session and then immediately follow-up with your attendees.</a:t>
            </a:r>
            <a:endParaRPr lang="en-US" b="1" u="sng" baseline="0" dirty="0" smtClean="0"/>
          </a:p>
          <a:p>
            <a:endParaRPr lang="en-US" b="0" u="none" baseline="0" dirty="0" smtClean="0"/>
          </a:p>
          <a:p>
            <a:r>
              <a:rPr lang="en-US" b="1" u="sng" dirty="0" smtClean="0"/>
              <a:t>Audio/Visual</a:t>
            </a:r>
            <a:r>
              <a:rPr lang="en-US" b="1" u="sng" baseline="0" dirty="0" smtClean="0"/>
              <a:t> information</a:t>
            </a:r>
            <a:r>
              <a:rPr lang="en-US" b="0" u="none" baseline="0" dirty="0" smtClean="0"/>
              <a:t> – Let your attendees know your expectations around use of audio and video. If attendees are automatically muted or prevented from using their cameras, tell them. If you expect attendees to mute themselves and remain muted when not speaking, ask them to do so. Let attendees know if you will be muting people as necessary. Let people know if you expect them to be visible on camera during the presentation or meeting (hopefully this expectation is made clear in advertising for the meeting).</a:t>
            </a:r>
          </a:p>
          <a:p>
            <a:pPr marL="171450" indent="-171450">
              <a:buFont typeface="Arial" panose="020B0604020202020204" pitchFamily="34" charset="0"/>
              <a:buChar char="•"/>
            </a:pPr>
            <a:r>
              <a:rPr lang="en-US" b="0" u="none" baseline="0" dirty="0" smtClean="0"/>
              <a:t>Sample message – Thank you for joining us today! Please note that all participants have been muted.</a:t>
            </a:r>
          </a:p>
          <a:p>
            <a:endParaRPr lang="en-US" b="0" u="none" baseline="0" dirty="0" smtClean="0"/>
          </a:p>
          <a:p>
            <a:r>
              <a:rPr lang="en-US" b="1" u="sng" baseline="0" dirty="0" smtClean="0"/>
              <a:t>How to Access Training Resources</a:t>
            </a:r>
            <a:r>
              <a:rPr lang="en-US" b="0" u="none" baseline="0" dirty="0" smtClean="0"/>
              <a:t> – Let your attendees know how to access training materials from today’s session. If possible, send presentation slides ahead of time, or have them uploaded to a webpage that is easily accessible at the time of training. Share download links and web addresses for materials using your chat feature. If the meeting in being recorded, and the recording will be posted later, let people know this. Tell people where they can view the recording when it is available.</a:t>
            </a:r>
          </a:p>
          <a:p>
            <a:pPr marL="171450" indent="-171450">
              <a:buFont typeface="Arial" panose="020B0604020202020204" pitchFamily="34" charset="0"/>
              <a:buChar char="•"/>
            </a:pPr>
            <a:r>
              <a:rPr lang="en-US" b="0" u="none" baseline="0" dirty="0" smtClean="0"/>
              <a:t>Sample message – Thank you for your question! You can access today’s presentation slides here: [HYPERLINK]</a:t>
            </a:r>
            <a:endParaRPr lang="en-US" b="1" u="sng" baseline="0" dirty="0" smtClean="0"/>
          </a:p>
          <a:p>
            <a:endParaRPr lang="en-US" b="0" u="none" baseline="0" dirty="0" smtClean="0"/>
          </a:p>
          <a:p>
            <a:r>
              <a:rPr lang="en-US" b="1" u="sng" baseline="0" dirty="0" smtClean="0"/>
              <a:t>Communications with hosts and others</a:t>
            </a:r>
            <a:r>
              <a:rPr lang="en-US" b="0" u="none" baseline="0" dirty="0" smtClean="0"/>
              <a:t> – Let people know how to communicate with hosts and one another using in meeting messaging. If you are using a Zoom webinar with the Q&amp;A feature (or something similar) remind people to use this feature. Let people know if you have also enabled the chat feature to allow communication with other attendees. If you are allowing people to use the chat feature remind them that their messages may be visible to others depending on how the message is sent. </a:t>
            </a:r>
          </a:p>
          <a:p>
            <a:pPr marL="171450" indent="-171450">
              <a:buFont typeface="Arial" panose="020B0604020202020204" pitchFamily="34" charset="0"/>
              <a:buChar char="•"/>
            </a:pPr>
            <a:r>
              <a:rPr lang="en-US" b="0" u="none" baseline="0" dirty="0" smtClean="0"/>
              <a:t>A sample statement developed by Region 8 MHTTC and Region 8 PTTC is: </a:t>
            </a:r>
          </a:p>
          <a:p>
            <a:r>
              <a:rPr lang="en-US" b="1" u="none" baseline="0" dirty="0" smtClean="0"/>
              <a:t>The Q&amp;A feature has been enabled for this webinar. Please use the Q&amp;A feature to send relevant questions to the presenters.</a:t>
            </a:r>
            <a:r>
              <a:rPr lang="en-US" b="0" u="none" baseline="0" dirty="0" smtClean="0"/>
              <a:t> (Our program staff will actively monitor the </a:t>
            </a:r>
            <a:r>
              <a:rPr lang="en-US" b="0" u="none" baseline="0" dirty="0" err="1" smtClean="0"/>
              <a:t>qustions</a:t>
            </a:r>
            <a:r>
              <a:rPr lang="en-US" b="0" u="none" baseline="0" dirty="0" smtClean="0"/>
              <a:t> submitted using the Q&amp;A feature and the presenter will attempt to answer these questions during our Q&amp;A session at the end of today’s training.) </a:t>
            </a:r>
            <a:r>
              <a:rPr lang="en-US" b="1" u="none" baseline="0" dirty="0" smtClean="0"/>
              <a:t>The chat feature is also enabled for this webinar. Please use this feature appropriately. </a:t>
            </a:r>
            <a:r>
              <a:rPr lang="en-US" b="0" u="none" baseline="0" dirty="0" smtClean="0"/>
              <a:t>(Depending on how you are using the chat feature, information you submit can be viewed by all attendees. Please keep this in mind when using the chat box. This feature can be disabled for everyone if not used appropriately). [bolded text is intended to be added to the slides and parenthetical text is intended to be read]</a:t>
            </a:r>
          </a:p>
          <a:p>
            <a:pPr marL="171450" indent="-171450">
              <a:buFont typeface="Arial" panose="020B0604020202020204" pitchFamily="34" charset="0"/>
              <a:buChar char="•"/>
            </a:pPr>
            <a:r>
              <a:rPr lang="en-US" b="0" u="none" baseline="0" dirty="0" smtClean="0"/>
              <a:t>Sample message – Thanks for your question! Please remember to ask questions of our presenter using the Q&amp;A feature.</a:t>
            </a:r>
          </a:p>
          <a:p>
            <a:pPr marL="171450" indent="-171450">
              <a:buFont typeface="Arial" panose="020B0604020202020204" pitchFamily="34" charset="0"/>
              <a:buChar char="•"/>
            </a:pPr>
            <a:r>
              <a:rPr lang="en-US" b="0" u="none" baseline="0" dirty="0" smtClean="0"/>
              <a:t>Sample message – Thank you for your question! We will address this during the Q&amp;A session today.</a:t>
            </a:r>
          </a:p>
          <a:p>
            <a:endParaRPr lang="en-US" b="0" u="none" baseline="0" dirty="0" smtClean="0"/>
          </a:p>
          <a:p>
            <a:r>
              <a:rPr lang="en-US" b="1" u="sng" baseline="0" dirty="0" smtClean="0"/>
              <a:t>Certificates of attendance or CEUs</a:t>
            </a:r>
            <a:r>
              <a:rPr lang="en-US" b="0" u="none" baseline="0" dirty="0" smtClean="0"/>
              <a:t> – Let attendees know what is required to obtain certificates of attendance or continuing education from the training session. </a:t>
            </a:r>
          </a:p>
          <a:p>
            <a:r>
              <a:rPr lang="en-US" b="0" u="none" baseline="0" dirty="0" smtClean="0"/>
              <a:t>Tell people if they :</a:t>
            </a:r>
          </a:p>
          <a:p>
            <a:pPr marL="171450" indent="-171450">
              <a:buFont typeface="Arial" panose="020B0604020202020204" pitchFamily="34" charset="0"/>
              <a:buChar char="•"/>
            </a:pPr>
            <a:r>
              <a:rPr lang="en-US" b="0" u="none" baseline="0" dirty="0" smtClean="0"/>
              <a:t>Need to view the entire live session of the presentation</a:t>
            </a:r>
          </a:p>
          <a:p>
            <a:pPr marL="171450" indent="-171450">
              <a:buFont typeface="Arial" panose="020B0604020202020204" pitchFamily="34" charset="0"/>
              <a:buChar char="•"/>
            </a:pPr>
            <a:r>
              <a:rPr lang="en-US" b="0" u="none" baseline="0" dirty="0" smtClean="0"/>
              <a:t>Are required to complete a follow-up test</a:t>
            </a:r>
          </a:p>
          <a:p>
            <a:pPr marL="171450" indent="-171450">
              <a:buFont typeface="Arial" panose="020B0604020202020204" pitchFamily="34" charset="0"/>
              <a:buChar char="•"/>
            </a:pPr>
            <a:r>
              <a:rPr lang="en-US" b="0" u="none" baseline="0" dirty="0" smtClean="0"/>
              <a:t>CANNOT receive credit for watching a recording of the session</a:t>
            </a:r>
          </a:p>
          <a:p>
            <a:pPr marL="171450" indent="-171450">
              <a:buFont typeface="Arial" panose="020B0604020202020204" pitchFamily="34" charset="0"/>
              <a:buChar char="•"/>
            </a:pPr>
            <a:r>
              <a:rPr lang="en-US" b="0" u="none" baseline="0" dirty="0" smtClean="0"/>
              <a:t>Need to put information in the chat box to confirm attendance</a:t>
            </a:r>
          </a:p>
          <a:p>
            <a:pPr marL="171450" indent="-171450">
              <a:buFont typeface="Arial" panose="020B0604020202020204" pitchFamily="34" charset="0"/>
              <a:buChar char="•"/>
            </a:pPr>
            <a:r>
              <a:rPr lang="en-US" b="0" u="none" baseline="0" dirty="0" smtClean="0"/>
              <a:t>Sample Message – Thanks for your question! If you need assistance related to certificates of attendance following today’s session please email: [EMAIL ADDRESS]</a:t>
            </a:r>
          </a:p>
          <a:p>
            <a:endParaRPr lang="en-US" b="0" u="none" baseline="0" dirty="0" smtClean="0"/>
          </a:p>
          <a:p>
            <a:r>
              <a:rPr lang="en-US" b="1" u="sng" baseline="0" dirty="0" smtClean="0"/>
              <a:t>Social media engagement</a:t>
            </a:r>
            <a:r>
              <a:rPr lang="en-US" b="0" u="none" baseline="0" dirty="0" smtClean="0"/>
              <a:t> – Let people know how to continue to engage with you. If you use Twitter, or are live tweeting during your training or meeting tell people how to find you. </a:t>
            </a:r>
          </a:p>
          <a:p>
            <a:pPr marL="171450" indent="-171450">
              <a:buFont typeface="Arial" panose="020B0604020202020204" pitchFamily="34" charset="0"/>
              <a:buChar char="•"/>
            </a:pPr>
            <a:r>
              <a:rPr lang="en-US" b="0" u="none" baseline="0" dirty="0" smtClean="0"/>
              <a:t>Sample message – Thanks so much for joining us! Please visit our website for more information about our program: [HYPERLINK]</a:t>
            </a:r>
            <a:endParaRPr lang="en-US" b="1" u="sng" baseline="0" dirty="0" smtClean="0"/>
          </a:p>
          <a:p>
            <a:endParaRPr lang="en-US" b="1" u="sng" dirty="0"/>
          </a:p>
        </p:txBody>
      </p:sp>
    </p:spTree>
    <p:extLst>
      <p:ext uri="{BB962C8B-B14F-4D97-AF65-F5344CB8AC3E}">
        <p14:creationId xmlns:p14="http://schemas.microsoft.com/office/powerpoint/2010/main" val="403577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c586caebb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c586caebb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In 2019  Omega House  served 30 different individuals via this program and 66 in total came to the monthly Third Thursday Group Grief Support Meetings.  The demographics of those attending ranged in age from the early 20’s to the 80’s and the ratio was even between male and female.  </a:t>
            </a:r>
            <a:endParaRPr lang="en-US" dirty="0" smtClean="0">
              <a:effectLst/>
            </a:endParaRPr>
          </a:p>
          <a:p>
            <a:r>
              <a:rPr lang="en-US" dirty="0" smtClean="0"/>
              <a:t/>
            </a:r>
            <a:br>
              <a:rPr lang="en-US" dirty="0" smtClean="0"/>
            </a:br>
            <a:endParaRPr dirty="0"/>
          </a:p>
        </p:txBody>
      </p:sp>
      <p:sp>
        <p:nvSpPr>
          <p:cNvPr id="238" name="Google Shape;238;g8c586caebb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c586caebb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c586caebb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8c586caebb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c586caebb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c586caebb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err="1">
                <a:latin typeface="Arial"/>
                <a:ea typeface="Arial"/>
                <a:cs typeface="Arial"/>
                <a:sym typeface="Arial"/>
              </a:rPr>
              <a:t>Covid</a:t>
            </a:r>
            <a:r>
              <a:rPr lang="en-US" sz="1100" dirty="0">
                <a:latin typeface="Arial"/>
                <a:ea typeface="Arial"/>
                <a:cs typeface="Arial"/>
                <a:sym typeface="Arial"/>
              </a:rPr>
              <a:t> 19 and Grief intersect in many places.  For those for whom grief is already a painful journey, the entry of </a:t>
            </a:r>
            <a:r>
              <a:rPr lang="en-US" sz="1100" dirty="0" err="1">
                <a:latin typeface="Arial"/>
                <a:ea typeface="Arial"/>
                <a:cs typeface="Arial"/>
                <a:sym typeface="Arial"/>
              </a:rPr>
              <a:t>Covid</a:t>
            </a:r>
            <a:r>
              <a:rPr lang="en-US" sz="1100" dirty="0">
                <a:latin typeface="Arial"/>
                <a:ea typeface="Arial"/>
                <a:cs typeface="Arial"/>
                <a:sym typeface="Arial"/>
              </a:rPr>
              <a:t> 19 and furthering the potential for isolation, more added grief layers and stress seems too daunting to imagine.  However there are many intersections where </a:t>
            </a:r>
            <a:r>
              <a:rPr lang="en-US" sz="1100" dirty="0" err="1">
                <a:latin typeface="Arial"/>
                <a:ea typeface="Arial"/>
                <a:cs typeface="Arial"/>
                <a:sym typeface="Arial"/>
              </a:rPr>
              <a:t>Covid</a:t>
            </a:r>
            <a:r>
              <a:rPr lang="en-US" sz="1100" dirty="0">
                <a:latin typeface="Arial"/>
                <a:ea typeface="Arial"/>
                <a:cs typeface="Arial"/>
                <a:sym typeface="Arial"/>
              </a:rPr>
              <a:t> 19 is acting as a universal grief portal.  No one is escaping it’s grasp.  Everyone can feel the touch of it on their lives.  Life will never be the same again  The unexpected will keep happening and reality will be altered at a moment’s notice.  Those for whom grief has been a hidden conversation for only the most courageous to enter will find kinship in the masses now as </a:t>
            </a:r>
            <a:r>
              <a:rPr lang="en-US" sz="1100" dirty="0" err="1">
                <a:latin typeface="Arial"/>
                <a:ea typeface="Arial"/>
                <a:cs typeface="Arial"/>
                <a:sym typeface="Arial"/>
              </a:rPr>
              <a:t>they,willingly</a:t>
            </a:r>
            <a:r>
              <a:rPr lang="en-US" sz="1100" dirty="0">
                <a:latin typeface="Arial"/>
                <a:ea typeface="Arial"/>
                <a:cs typeface="Arial"/>
                <a:sym typeface="Arial"/>
              </a:rPr>
              <a:t> or not, enter into unchartered territory full of angst, uncertainty and shifting sands.  This is the life, those in the grief journey know intimately already.  Now we shall as a world, experience this together.</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dirty="0">
              <a:latin typeface="Arial"/>
              <a:ea typeface="Arial"/>
              <a:cs typeface="Arial"/>
              <a:sym typeface="Arial"/>
            </a:endParaRPr>
          </a:p>
          <a:p>
            <a:pPr marL="0" lvl="0" indent="0" algn="l" rtl="0">
              <a:spcBef>
                <a:spcPts val="0"/>
              </a:spcBef>
              <a:spcAft>
                <a:spcPts val="0"/>
              </a:spcAft>
              <a:buNone/>
            </a:pPr>
            <a:endParaRPr dirty="0"/>
          </a:p>
        </p:txBody>
      </p:sp>
      <p:sp>
        <p:nvSpPr>
          <p:cNvPr id="254" name="Google Shape;254;g8c586caebb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c586caebb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c586caebb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a:r>
              <a:rPr lang="en-US" sz="1200" b="0" i="0" u="none" strike="noStrike" cap="none" dirty="0" smtClean="0">
                <a:solidFill>
                  <a:schemeClr val="dk1"/>
                </a:solidFill>
                <a:effectLst/>
                <a:latin typeface="Calibri"/>
                <a:ea typeface="Calibri"/>
                <a:cs typeface="Calibri"/>
                <a:sym typeface="Calibri"/>
              </a:rPr>
              <a:t>Our capacity to reach in is limited only by our imagination.  We, as rural people, are resourceful and used to finding our way through tough times.  We have a way of reaching toward each other and building community as this is the way we have always had to make it through tough times, be it a winter of snow, a summer of flooding or a draught.  We are tough for a reason.  This toughness is also a way toward love, as it softens when we open up to each other and realize that we need one another for survival.  </a:t>
            </a:r>
            <a:endParaRPr lang="en-US" dirty="0" smtClean="0">
              <a:effectLst/>
            </a:endParaRPr>
          </a:p>
          <a:p>
            <a:pPr rtl="0"/>
            <a:r>
              <a:rPr lang="en-US" dirty="0" smtClean="0"/>
              <a:t/>
            </a:r>
            <a:br>
              <a:rPr lang="en-US" dirty="0" smtClean="0"/>
            </a:br>
            <a:r>
              <a:rPr lang="en-US" sz="1200" b="0" i="0" u="none" strike="noStrike" cap="none" dirty="0" err="1" smtClean="0">
                <a:solidFill>
                  <a:schemeClr val="dk1"/>
                </a:solidFill>
                <a:effectLst/>
                <a:latin typeface="Calibri"/>
                <a:ea typeface="Calibri"/>
                <a:cs typeface="Calibri"/>
                <a:sym typeface="Calibri"/>
              </a:rPr>
              <a:t>Covid</a:t>
            </a:r>
            <a:r>
              <a:rPr lang="en-US" sz="1200" b="0" i="0" u="none" strike="noStrike" cap="none" dirty="0" smtClean="0">
                <a:solidFill>
                  <a:schemeClr val="dk1"/>
                </a:solidFill>
                <a:effectLst/>
                <a:latin typeface="Calibri"/>
                <a:ea typeface="Calibri"/>
                <a:cs typeface="Calibri"/>
                <a:sym typeface="Calibri"/>
              </a:rPr>
              <a:t> 19 has brought us back in closer to the basics of life and knowing what is essential and what is not.  We are able to discern what we really require to feel human and to build our humanity with one another.  Sometimes the </a:t>
            </a:r>
            <a:r>
              <a:rPr lang="en-US" sz="1200" b="0" i="0" u="none" strike="noStrike" cap="none" dirty="0" err="1" smtClean="0">
                <a:solidFill>
                  <a:schemeClr val="dk1"/>
                </a:solidFill>
                <a:effectLst/>
                <a:latin typeface="Calibri"/>
                <a:ea typeface="Calibri"/>
                <a:cs typeface="Calibri"/>
                <a:sym typeface="Calibri"/>
              </a:rPr>
              <a:t>simplist</a:t>
            </a:r>
            <a:r>
              <a:rPr lang="en-US" sz="1200" b="0" i="0" u="none" strike="noStrike" cap="none" dirty="0" smtClean="0">
                <a:solidFill>
                  <a:schemeClr val="dk1"/>
                </a:solidFill>
                <a:effectLst/>
                <a:latin typeface="Calibri"/>
                <a:ea typeface="Calibri"/>
                <a:cs typeface="Calibri"/>
                <a:sym typeface="Calibri"/>
              </a:rPr>
              <a:t> act of kindness and attention is all that is needed as an inroad toward someone.</a:t>
            </a:r>
            <a:endParaRPr lang="en-US" dirty="0" smtClean="0">
              <a:effectLst/>
            </a:endParaRPr>
          </a:p>
          <a:p>
            <a:pPr marL="0" lvl="0" indent="0" algn="l" rtl="0">
              <a:spcBef>
                <a:spcPts val="0"/>
              </a:spcBef>
              <a:spcAft>
                <a:spcPts val="0"/>
              </a:spcAft>
              <a:buNone/>
            </a:pPr>
            <a:endParaRPr dirty="0"/>
          </a:p>
        </p:txBody>
      </p:sp>
      <p:sp>
        <p:nvSpPr>
          <p:cNvPr id="267" name="Google Shape;267;g8c586caebb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c586caebb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c586caebb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Covid 19 has become our new way of living.  It has forced us to wake up to what really matters in our lives.  To simplify and come home to ourselves and others we are close to.  It has us re-assessing what we “must have” to survive and what is extra.  It has put a fine point on discerning what is essential and what we were just “doing”.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In this step back and reflection, we have re-discovered old truths, ways of being in community with one another from phone calls, to sidewalk chalk, to parades outside our window, to pen-pals.  It has also allowed us to utilize the new technologies in more rich ways.  Diving deeper into social media to find connections that matter with group zoom calls, facetime with loved ones, and world wide connections as a pandemic spread throughout the world.  We have never before in the history of humans been more widely connected to others so far away and yet, we found out the truth that, those who live in our actual community are those whom we lean in on in times of trouble the most and who sustain our literal existence.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277" name="Google Shape;277;g8c586caebb_0_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c586caebb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c586caebb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8c586caebb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u="none" baseline="0" dirty="0" smtClean="0"/>
          </a:p>
        </p:txBody>
      </p:sp>
    </p:spTree>
    <p:extLst>
      <p:ext uri="{BB962C8B-B14F-4D97-AF65-F5344CB8AC3E}">
        <p14:creationId xmlns:p14="http://schemas.microsoft.com/office/powerpoint/2010/main" val="4148701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u="none" baseline="0" dirty="0" smtClean="0"/>
          </a:p>
        </p:txBody>
      </p:sp>
    </p:spTree>
    <p:extLst>
      <p:ext uri="{BB962C8B-B14F-4D97-AF65-F5344CB8AC3E}">
        <p14:creationId xmlns:p14="http://schemas.microsoft.com/office/powerpoint/2010/main" val="3125368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u="sng" dirty="0"/>
          </a:p>
        </p:txBody>
      </p:sp>
    </p:spTree>
    <p:extLst>
      <p:ext uri="{BB962C8B-B14F-4D97-AF65-F5344CB8AC3E}">
        <p14:creationId xmlns:p14="http://schemas.microsoft.com/office/powerpoint/2010/main" val="157176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u="sng" dirty="0"/>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85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smtClean="0"/>
              <a:t>GPRA information</a:t>
            </a:r>
            <a:r>
              <a:rPr lang="en-US" b="0" u="none" baseline="0" dirty="0" smtClean="0"/>
              <a:t> – At the beginning of your presentation give people a notice that you will be asking them to complete a GPRA survey at the end of the session.</a:t>
            </a:r>
          </a:p>
          <a:p>
            <a:endParaRPr lang="en-US" b="0" u="none" baseline="0" dirty="0" smtClean="0"/>
          </a:p>
          <a:p>
            <a:r>
              <a:rPr lang="en-US" b="1" u="sng" baseline="0" dirty="0" smtClean="0"/>
              <a:t>Picture field</a:t>
            </a:r>
            <a:r>
              <a:rPr lang="en-US" b="0" u="none" baseline="0" dirty="0" smtClean="0"/>
              <a:t> – Consider adding your GPRA QR code into your slide so participants can scan the code using their phone. Additionally, consider pre-setting text to add to the chat-box. Example text could be: Thank you so much for participating in our training! Please take a moment to complete a brief survey about today’s training here: [GPRA link]</a:t>
            </a:r>
          </a:p>
          <a:p>
            <a:endParaRPr lang="en-US" b="0" u="none" baseline="0" dirty="0" smtClean="0"/>
          </a:p>
          <a:p>
            <a:r>
              <a:rPr lang="en-US" b="1" u="sng" baseline="0" dirty="0" smtClean="0"/>
              <a:t>When using Zoom Webinar</a:t>
            </a:r>
            <a:r>
              <a:rPr lang="en-US" b="0" u="none" baseline="0" dirty="0" smtClean="0"/>
              <a:t> – Zoom webinar provides you with the ability to set a “Post attendee URL”. Participants are directed to this link when they leave your Zoom session. You can access information about setting Post attendee URLs in Zoom here: </a:t>
            </a:r>
            <a:r>
              <a:rPr lang="en-US" dirty="0" smtClean="0">
                <a:hlinkClick r:id="rId3"/>
              </a:rPr>
              <a:t>https://support.zoom.us/hc/en-us/articles/360000518526-Post-Attendee-URL</a:t>
            </a:r>
            <a:r>
              <a:rPr lang="en-US" dirty="0" smtClean="0"/>
              <a:t> </a:t>
            </a:r>
          </a:p>
          <a:p>
            <a:endParaRPr lang="en-US" dirty="0" smtClean="0"/>
          </a:p>
          <a:p>
            <a:r>
              <a:rPr lang="en-US" dirty="0" smtClean="0"/>
              <a:t>Anecdotally</a:t>
            </a:r>
            <a:r>
              <a:rPr lang="en-US" baseline="0" dirty="0" smtClean="0"/>
              <a:t> - we have observed a 70% rate of GPRA completion when using the post attendee URL versus a 25-30% return rate when just using QR codes, links in chat box, and follow-up emails with GPRA links when hosting online trainings.</a:t>
            </a:r>
            <a:endParaRPr lang="en-US" b="1" u="sng" dirty="0"/>
          </a:p>
        </p:txBody>
      </p:sp>
    </p:spTree>
    <p:extLst>
      <p:ext uri="{BB962C8B-B14F-4D97-AF65-F5344CB8AC3E}">
        <p14:creationId xmlns:p14="http://schemas.microsoft.com/office/powerpoint/2010/main" val="309018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smtClean="0"/>
              <a:t>Disclaimer</a:t>
            </a:r>
            <a:r>
              <a:rPr lang="en-US" b="0" u="none" baseline="0" dirty="0" smtClean="0"/>
              <a:t> – This slide was developed using the language contained on page 12 of the TTC style guide manual. </a:t>
            </a:r>
          </a:p>
          <a:p>
            <a:endParaRPr lang="en-US" b="0" u="none" baseline="0" dirty="0" smtClean="0"/>
          </a:p>
          <a:p>
            <a:pPr marL="171450" indent="-171450">
              <a:buFont typeface="Arial" panose="020B0604020202020204" pitchFamily="34" charset="0"/>
              <a:buChar char="•"/>
            </a:pPr>
            <a:r>
              <a:rPr lang="en-US" b="0" u="none" baseline="0" dirty="0" smtClean="0"/>
              <a:t>Items in red will need to be adjusted based on the type of information this disclaimer relates to (presentation, publication, recording, etc.)</a:t>
            </a:r>
          </a:p>
          <a:p>
            <a:pPr marL="171450" indent="-171450">
              <a:buFont typeface="Arial" panose="020B0604020202020204" pitchFamily="34" charset="0"/>
              <a:buChar char="•"/>
            </a:pPr>
            <a:r>
              <a:rPr lang="en-US" b="0" u="none" baseline="0" dirty="0" smtClean="0"/>
              <a:t>Items in blue will need to be adjusted based on your center information and contact information.</a:t>
            </a:r>
          </a:p>
          <a:p>
            <a:pPr marL="171450" indent="-171450">
              <a:buFont typeface="Arial" panose="020B0604020202020204" pitchFamily="34" charset="0"/>
              <a:buChar char="•"/>
            </a:pPr>
            <a:r>
              <a:rPr lang="en-US" b="0" u="none" baseline="0" dirty="0" smtClean="0"/>
              <a:t>Items in green will need to be adjusted based on your presenter’s information.</a:t>
            </a:r>
          </a:p>
          <a:p>
            <a:endParaRPr lang="en-US" b="0" u="none" baseline="0" dirty="0" smtClean="0"/>
          </a:p>
        </p:txBody>
      </p:sp>
    </p:spTree>
    <p:extLst>
      <p:ext uri="{BB962C8B-B14F-4D97-AF65-F5344CB8AC3E}">
        <p14:creationId xmlns:p14="http://schemas.microsoft.com/office/powerpoint/2010/main" val="198791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u="none" baseline="0" dirty="0" smtClean="0"/>
          </a:p>
        </p:txBody>
      </p:sp>
    </p:spTree>
    <p:extLst>
      <p:ext uri="{BB962C8B-B14F-4D97-AF65-F5344CB8AC3E}">
        <p14:creationId xmlns:p14="http://schemas.microsoft.com/office/powerpoint/2010/main" val="399008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US" sz="1200" b="1" i="0" u="none" strike="noStrike" cap="none" dirty="0" smtClean="0">
                <a:solidFill>
                  <a:schemeClr val="dk1"/>
                </a:solidFill>
                <a:effectLst/>
                <a:latin typeface="Calibri"/>
                <a:ea typeface="Calibri"/>
                <a:cs typeface="Calibri"/>
                <a:sym typeface="Calibri"/>
              </a:rPr>
              <a:t>Rural But Reachable: How to Build Grief Support by Creating Community</a:t>
            </a:r>
            <a:endParaRPr lang="en-US" dirty="0" smtClean="0">
              <a:effectLst/>
            </a:endParaRPr>
          </a:p>
          <a:p>
            <a:pPr rtl="0"/>
            <a:r>
              <a:rPr lang="en-US" sz="1200" b="0" i="0" u="none" strike="noStrike" cap="none" dirty="0" smtClean="0">
                <a:solidFill>
                  <a:schemeClr val="dk1"/>
                </a:solidFill>
                <a:effectLst/>
                <a:latin typeface="Calibri"/>
                <a:ea typeface="Calibri"/>
                <a:cs typeface="Calibri"/>
                <a:sym typeface="Calibri"/>
              </a:rPr>
              <a:t>What are the unique qualities of our rural environments which lend to us creating community surrounding our common denominator of grief? Come explore in this engaging and interactive webinar where we will discuss how you can start the thread of connection in your own community to support those in grief. How has COVID-19 changed this and where are we now as we create new avenues of support for each other and grief becomes even more of our common experience and language?</a:t>
            </a:r>
            <a:endParaRPr lang="en-US" dirty="0" smtClean="0">
              <a:effectLst/>
            </a:endParaRPr>
          </a:p>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dirty="0"/>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Please find your comfort place today.  Get a cup of something to drink.  Find paper and pen to do a participatory exercise in a bit.  Sit back, relax and enjoy this time we have to share today.</a:t>
            </a:r>
            <a:endParaRPr lang="en-US" dirty="0" smtClean="0">
              <a:effectLst/>
            </a:endParaRPr>
          </a:p>
          <a:p>
            <a:pPr marL="0" lvl="0" indent="0" algn="l" rtl="0">
              <a:spcBef>
                <a:spcPts val="0"/>
              </a:spcBef>
              <a:spcAft>
                <a:spcPts val="0"/>
              </a:spcAft>
              <a:buNone/>
            </a:pPr>
            <a:endParaRPr dirty="0"/>
          </a:p>
        </p:txBody>
      </p:sp>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586caebb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c586caebb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8c586caebb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914400" y="1195100"/>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716915"/>
            <a:ext cx="9144000" cy="9699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a:spLocks noGrp="1"/>
          </p:cNvSpPr>
          <p:nvPr>
            <p:ph type="pic" idx="2"/>
          </p:nvPr>
        </p:nvSpPr>
        <p:spPr>
          <a:xfrm>
            <a:off x="2148418" y="1"/>
            <a:ext cx="8824383" cy="10906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7"/>
          <p:cNvSpPr>
            <a:spLocks noGrp="1"/>
          </p:cNvSpPr>
          <p:nvPr>
            <p:ph type="pic" idx="3"/>
          </p:nvPr>
        </p:nvSpPr>
        <p:spPr>
          <a:xfrm>
            <a:off x="6290733" y="4718050"/>
            <a:ext cx="5901267" cy="2139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6" name="Google Shape;96;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0" y="0"/>
            <a:ext cx="12192000" cy="9187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840099" y="1360457"/>
            <a:ext cx="51574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3"/>
          <p:cNvSpPr txBox="1">
            <a:spLocks noGrp="1"/>
          </p:cNvSpPr>
          <p:nvPr>
            <p:ph type="body" idx="2"/>
          </p:nvPr>
        </p:nvSpPr>
        <p:spPr>
          <a:xfrm>
            <a:off x="840099" y="2184369"/>
            <a:ext cx="5157477" cy="35317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body" idx="3"/>
          </p:nvPr>
        </p:nvSpPr>
        <p:spPr>
          <a:xfrm>
            <a:off x="6172513" y="1360457"/>
            <a:ext cx="518287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3"/>
          <p:cNvSpPr txBox="1">
            <a:spLocks noGrp="1"/>
          </p:cNvSpPr>
          <p:nvPr>
            <p:ph type="body" idx="4"/>
          </p:nvPr>
        </p:nvSpPr>
        <p:spPr>
          <a:xfrm>
            <a:off x="6172513" y="2184369"/>
            <a:ext cx="5182876" cy="35317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3"/>
          <p:cNvSpPr>
            <a:spLocks noGrp="1"/>
          </p:cNvSpPr>
          <p:nvPr>
            <p:ph type="pic" idx="5"/>
          </p:nvPr>
        </p:nvSpPr>
        <p:spPr>
          <a:xfrm>
            <a:off x="152401" y="6151564"/>
            <a:ext cx="5236633"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9" name="Google Shape;119;p23" descr="MHTTC stacked color bars" title="MHTTC stacked color bars"/>
          <p:cNvPicPr preferRelativeResize="0"/>
          <p:nvPr/>
        </p:nvPicPr>
        <p:blipFill rotWithShape="1">
          <a:blip r:embed="rId2">
            <a:alphaModFix/>
          </a:blip>
          <a:srcRect/>
          <a:stretch/>
        </p:blipFill>
        <p:spPr>
          <a:xfrm>
            <a:off x="8955616" y="5167890"/>
            <a:ext cx="3236384" cy="21575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0" y="0"/>
            <a:ext cx="12192000" cy="10818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3716340" y="5004952"/>
            <a:ext cx="4440237" cy="4651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4"/>
          <p:cNvSpPr txBox="1">
            <a:spLocks noGrp="1"/>
          </p:cNvSpPr>
          <p:nvPr>
            <p:ph type="body" idx="2"/>
          </p:nvPr>
        </p:nvSpPr>
        <p:spPr>
          <a:xfrm>
            <a:off x="276228" y="1710896"/>
            <a:ext cx="4919889" cy="3178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body" idx="3"/>
          </p:nvPr>
        </p:nvSpPr>
        <p:spPr>
          <a:xfrm>
            <a:off x="6996113" y="1710890"/>
            <a:ext cx="4919472" cy="3182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4"/>
          <p:cNvSpPr>
            <a:spLocks noGrp="1"/>
          </p:cNvSpPr>
          <p:nvPr>
            <p:ph type="pic" idx="4"/>
          </p:nvPr>
        </p:nvSpPr>
        <p:spPr>
          <a:xfrm>
            <a:off x="152401" y="6151564"/>
            <a:ext cx="5236633"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6" name="Google Shape;126;p24" descr="MHTTC stacked color bars" title="MHTTC stacked color bars"/>
          <p:cNvPicPr preferRelativeResize="0"/>
          <p:nvPr/>
        </p:nvPicPr>
        <p:blipFill rotWithShape="1">
          <a:blip r:embed="rId2">
            <a:alphaModFix/>
          </a:blip>
          <a:srcRect/>
          <a:stretch/>
        </p:blipFill>
        <p:spPr>
          <a:xfrm>
            <a:off x="8955616" y="5167890"/>
            <a:ext cx="3236384" cy="21575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1" y="2309"/>
            <a:ext cx="12191999" cy="88769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a:off x="377825" y="3526024"/>
            <a:ext cx="4122739" cy="13938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5"/>
          <p:cNvSpPr txBox="1">
            <a:spLocks noGrp="1"/>
          </p:cNvSpPr>
          <p:nvPr>
            <p:ph type="body" idx="2"/>
          </p:nvPr>
        </p:nvSpPr>
        <p:spPr>
          <a:xfrm>
            <a:off x="377825" y="1668649"/>
            <a:ext cx="4122739" cy="13938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5"/>
          <p:cNvSpPr>
            <a:spLocks noGrp="1"/>
          </p:cNvSpPr>
          <p:nvPr>
            <p:ph type="pic" idx="3"/>
          </p:nvPr>
        </p:nvSpPr>
        <p:spPr>
          <a:xfrm>
            <a:off x="7735888" y="1668643"/>
            <a:ext cx="3570288" cy="139291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25"/>
          <p:cNvSpPr>
            <a:spLocks noGrp="1"/>
          </p:cNvSpPr>
          <p:nvPr>
            <p:ph type="pic" idx="4"/>
          </p:nvPr>
        </p:nvSpPr>
        <p:spPr>
          <a:xfrm>
            <a:off x="7735888" y="3526018"/>
            <a:ext cx="3575304" cy="1389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5"/>
          <p:cNvSpPr>
            <a:spLocks noGrp="1"/>
          </p:cNvSpPr>
          <p:nvPr>
            <p:ph type="pic" idx="5"/>
          </p:nvPr>
        </p:nvSpPr>
        <p:spPr>
          <a:xfrm>
            <a:off x="152401" y="6151564"/>
            <a:ext cx="5236633"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4" name="Google Shape;134;p25" title="MHTTC stacked color bars"/>
          <p:cNvPicPr preferRelativeResize="0"/>
          <p:nvPr/>
        </p:nvPicPr>
        <p:blipFill rotWithShape="1">
          <a:blip r:embed="rId2">
            <a:alphaModFix/>
          </a:blip>
          <a:srcRect/>
          <a:stretch/>
        </p:blipFill>
        <p:spPr>
          <a:xfrm>
            <a:off x="8955616" y="5167890"/>
            <a:ext cx="3236384" cy="21575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
        <p:cNvGrpSpPr/>
        <p:nvPr/>
      </p:nvGrpSpPr>
      <p:grpSpPr>
        <a:xfrm>
          <a:off x="0" y="0"/>
          <a:ext cx="0" cy="0"/>
          <a:chOff x="0" y="0"/>
          <a:chExt cx="0" cy="0"/>
        </a:xfrm>
      </p:grpSpPr>
      <p:sp>
        <p:nvSpPr>
          <p:cNvPr id="21" name="Google Shape;21;p8"/>
          <p:cNvSpPr txBox="1">
            <a:spLocks noGrp="1"/>
          </p:cNvSpPr>
          <p:nvPr>
            <p:ph type="ctrTitle"/>
          </p:nvPr>
        </p:nvSpPr>
        <p:spPr>
          <a:xfrm>
            <a:off x="914400" y="1195100"/>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
          <p:cNvSpPr txBox="1">
            <a:spLocks noGrp="1"/>
          </p:cNvSpPr>
          <p:nvPr>
            <p:ph type="subTitle" idx="1"/>
          </p:nvPr>
        </p:nvSpPr>
        <p:spPr>
          <a:xfrm>
            <a:off x="1524000" y="3716915"/>
            <a:ext cx="9144000" cy="9699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8"/>
          <p:cNvSpPr>
            <a:spLocks noGrp="1"/>
          </p:cNvSpPr>
          <p:nvPr>
            <p:ph type="pic" idx="2"/>
          </p:nvPr>
        </p:nvSpPr>
        <p:spPr>
          <a:xfrm>
            <a:off x="2148418" y="1"/>
            <a:ext cx="8824383" cy="10906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8"/>
          <p:cNvSpPr>
            <a:spLocks noGrp="1"/>
          </p:cNvSpPr>
          <p:nvPr>
            <p:ph type="pic" idx="3"/>
          </p:nvPr>
        </p:nvSpPr>
        <p:spPr>
          <a:xfrm>
            <a:off x="6290733" y="4718050"/>
            <a:ext cx="5901267" cy="2139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 name="Google Shape;25;p8"/>
          <p:cNvPicPr preferRelativeResize="0"/>
          <p:nvPr/>
        </p:nvPicPr>
        <p:blipFill rotWithShape="1">
          <a:blip r:embed="rId2">
            <a:alphaModFix/>
          </a:blip>
          <a:srcRect/>
          <a:stretch/>
        </p:blipFill>
        <p:spPr>
          <a:xfrm>
            <a:off x="1231392" y="5685990"/>
            <a:ext cx="1641085" cy="117200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838200" y="1825625"/>
            <a:ext cx="105156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06808" y="3306810"/>
            <a:ext cx="6858000" cy="244383"/>
          </a:xfrm>
          <a:prstGeom prst="rect">
            <a:avLst/>
          </a:prstGeom>
        </p:spPr>
      </p:pic>
    </p:spTree>
    <p:extLst>
      <p:ext uri="{BB962C8B-B14F-4D97-AF65-F5344CB8AC3E}">
        <p14:creationId xmlns:p14="http://schemas.microsoft.com/office/powerpoint/2010/main" val="116122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332943" y="1713490"/>
            <a:ext cx="4876800" cy="345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a:spLocks noGrp="1"/>
          </p:cNvSpPr>
          <p:nvPr>
            <p:ph type="pic" idx="2"/>
          </p:nvPr>
        </p:nvSpPr>
        <p:spPr>
          <a:xfrm>
            <a:off x="6995684" y="1713490"/>
            <a:ext cx="4760913" cy="3454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9"/>
          <p:cNvSpPr>
            <a:spLocks noGrp="1"/>
          </p:cNvSpPr>
          <p:nvPr>
            <p:ph type="pic" idx="3"/>
          </p:nvPr>
        </p:nvSpPr>
        <p:spPr>
          <a:xfrm>
            <a:off x="152401" y="6151564"/>
            <a:ext cx="5236633"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1" name="Google Shape;31;p9" descr="MHTTC stacked color bars" title="MHTTC stacked color bars"/>
          <p:cNvPicPr preferRelativeResize="0"/>
          <p:nvPr/>
        </p:nvPicPr>
        <p:blipFill rotWithShape="1">
          <a:blip r:embed="rId2">
            <a:alphaModFix/>
          </a:blip>
          <a:srcRect/>
          <a:stretch/>
        </p:blipFill>
        <p:spPr>
          <a:xfrm>
            <a:off x="8955616" y="5167890"/>
            <a:ext cx="3236384" cy="21575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0" y="5773"/>
            <a:ext cx="12192000" cy="940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838200" y="1335279"/>
            <a:ext cx="10515600" cy="39486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0"/>
          <p:cNvSpPr>
            <a:spLocks noGrp="1"/>
          </p:cNvSpPr>
          <p:nvPr>
            <p:ph type="pic" idx="2"/>
          </p:nvPr>
        </p:nvSpPr>
        <p:spPr>
          <a:xfrm>
            <a:off x="0" y="5995989"/>
            <a:ext cx="4447117" cy="788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10"/>
          <p:cNvSpPr>
            <a:spLocks noGrp="1"/>
          </p:cNvSpPr>
          <p:nvPr>
            <p:ph type="pic" idx="3"/>
          </p:nvPr>
        </p:nvSpPr>
        <p:spPr>
          <a:xfrm>
            <a:off x="7440085" y="5923396"/>
            <a:ext cx="4751916" cy="8620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668448" y="155707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2"/>
          </p:nvPr>
        </p:nvSpPr>
        <p:spPr>
          <a:xfrm>
            <a:off x="6274697" y="155707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1"/>
          <p:cNvSpPr>
            <a:spLocks noGrp="1"/>
          </p:cNvSpPr>
          <p:nvPr>
            <p:ph type="pic" idx="3"/>
          </p:nvPr>
        </p:nvSpPr>
        <p:spPr>
          <a:xfrm>
            <a:off x="152401" y="6151564"/>
            <a:ext cx="5236633"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2" name="Google Shape;42;p11" descr="MHTTC stacked color bars" title="MHTTC stacked color bars"/>
          <p:cNvPicPr preferRelativeResize="0"/>
          <p:nvPr/>
        </p:nvPicPr>
        <p:blipFill rotWithShape="1">
          <a:blip r:embed="rId2">
            <a:alphaModFix/>
          </a:blip>
          <a:srcRect/>
          <a:stretch/>
        </p:blipFill>
        <p:spPr>
          <a:xfrm>
            <a:off x="8955616" y="5167890"/>
            <a:ext cx="3236384" cy="21575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s://www.mindmeister.com/" TargetMode="External"/><Relationship Id="rId2" Type="http://schemas.openxmlformats.org/officeDocument/2006/relationships/hyperlink" Target="https://www.mindmup.com/" TargetMode="Externa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hyperlink" Target="https://www.canva.com/graphs/mind-map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s://www.omega-house.or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hyperlink" Target="https://www.omega-house.org/grief-bereavement-progra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canva.com/graphs/mind-maps/" TargetMode="External"/><Relationship Id="rId3" Type="http://schemas.openxmlformats.org/officeDocument/2006/relationships/hyperlink" Target="https://deathcafe.com/" TargetMode="External"/><Relationship Id="rId7" Type="http://schemas.openxmlformats.org/officeDocument/2006/relationships/hyperlink" Target="https://www.mindmeister.com/"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hyperlink" Target="https://www.mindmup.com/" TargetMode="External"/><Relationship Id="rId5" Type="http://schemas.openxmlformats.org/officeDocument/2006/relationships/hyperlink" Target="https://answergarden.ch/" TargetMode="External"/><Relationship Id="rId4" Type="http://schemas.openxmlformats.org/officeDocument/2006/relationships/hyperlink" Target="https://www.grief-ccgb.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3" name="Google Shape;133;p19"/>
          <p:cNvSpPr txBox="1"/>
          <p:nvPr/>
        </p:nvSpPr>
        <p:spPr>
          <a:xfrm>
            <a:off x="5270947" y="207123"/>
            <a:ext cx="3372868" cy="95295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800"/>
              <a:buFont typeface="Arial Narrow"/>
              <a:buNone/>
            </a:pPr>
            <a:r>
              <a:rPr lang="en-US" sz="2800" b="1" i="0" u="none" strike="noStrike" cap="none" dirty="0">
                <a:solidFill>
                  <a:schemeClr val="dk1"/>
                </a:solidFill>
                <a:latin typeface="Arial Narrow"/>
                <a:ea typeface="Arial Narrow"/>
                <a:cs typeface="Arial Narrow"/>
                <a:sym typeface="Arial Narrow"/>
              </a:rPr>
              <a:t>Please </a:t>
            </a:r>
            <a:r>
              <a:rPr lang="en-US" sz="2800" b="1" i="0" u="none" strike="noStrike" cap="none" dirty="0" smtClean="0">
                <a:solidFill>
                  <a:schemeClr val="dk1"/>
                </a:solidFill>
                <a:latin typeface="Arial Narrow"/>
                <a:ea typeface="Arial Narrow"/>
                <a:cs typeface="Arial Narrow"/>
                <a:sym typeface="Arial Narrow"/>
              </a:rPr>
              <a:t>Note:</a:t>
            </a:r>
            <a:endParaRPr dirty="0"/>
          </a:p>
          <a:p>
            <a:pPr marL="0" marR="0" lvl="0" indent="0" algn="ctr" rtl="0">
              <a:lnSpc>
                <a:spcPct val="90000"/>
              </a:lnSpc>
              <a:spcBef>
                <a:spcPts val="0"/>
              </a:spcBef>
              <a:spcAft>
                <a:spcPts val="0"/>
              </a:spcAft>
              <a:buClr>
                <a:schemeClr val="dk1"/>
              </a:buClr>
              <a:buSzPts val="2800"/>
              <a:buFont typeface="Calibri"/>
              <a:buNone/>
            </a:pPr>
            <a:endParaRPr sz="2800" b="1" i="0" u="none" strike="noStrike" cap="none" dirty="0">
              <a:solidFill>
                <a:schemeClr val="dk1"/>
              </a:solidFill>
              <a:latin typeface="Arial Narrow"/>
              <a:ea typeface="Arial Narrow"/>
              <a:cs typeface="Arial Narrow"/>
              <a:sym typeface="Arial Narrow"/>
            </a:endParaRPr>
          </a:p>
        </p:txBody>
      </p:sp>
      <p:pic>
        <p:nvPicPr>
          <p:cNvPr id="134" name="Google Shape;134;p19"/>
          <p:cNvPicPr preferRelativeResize="0"/>
          <p:nvPr/>
        </p:nvPicPr>
        <p:blipFill rotWithShape="1">
          <a:blip r:embed="rId3">
            <a:alphaModFix/>
          </a:blip>
          <a:srcRect/>
          <a:stretch/>
        </p:blipFill>
        <p:spPr>
          <a:xfrm>
            <a:off x="294590" y="207123"/>
            <a:ext cx="4077385" cy="640602"/>
          </a:xfrm>
          <a:prstGeom prst="rect">
            <a:avLst/>
          </a:prstGeom>
          <a:noFill/>
          <a:ln>
            <a:noFill/>
          </a:ln>
        </p:spPr>
      </p:pic>
      <p:sp>
        <p:nvSpPr>
          <p:cNvPr id="135" name="Google Shape;135;p19"/>
          <p:cNvSpPr txBox="1">
            <a:spLocks noGrp="1"/>
          </p:cNvSpPr>
          <p:nvPr>
            <p:ph type="subTitle" idx="1"/>
          </p:nvPr>
        </p:nvSpPr>
        <p:spPr>
          <a:xfrm>
            <a:off x="7461265" y="207123"/>
            <a:ext cx="4730735" cy="94995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dirty="0" smtClean="0"/>
              <a:t>All attendees are muted</a:t>
            </a:r>
          </a:p>
          <a:p>
            <a:pPr marL="342900" lvl="0" indent="-342900" algn="l" rtl="0">
              <a:lnSpc>
                <a:spcPct val="90000"/>
              </a:lnSpc>
              <a:spcBef>
                <a:spcPts val="0"/>
              </a:spcBef>
              <a:spcAft>
                <a:spcPts val="0"/>
              </a:spcAft>
              <a:buClr>
                <a:schemeClr val="dk1"/>
              </a:buClr>
              <a:buSzPts val="2400"/>
              <a:buFont typeface="Arial"/>
              <a:buChar char="•"/>
            </a:pPr>
            <a:r>
              <a:rPr lang="en-US" dirty="0" smtClean="0"/>
              <a:t>Today’s session will be recorded</a:t>
            </a:r>
          </a:p>
        </p:txBody>
      </p:sp>
      <p:sp>
        <p:nvSpPr>
          <p:cNvPr id="6" name="TextBox 5"/>
          <p:cNvSpPr txBox="1"/>
          <p:nvPr/>
        </p:nvSpPr>
        <p:spPr>
          <a:xfrm>
            <a:off x="380999" y="957027"/>
            <a:ext cx="5895976"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smtClean="0">
                <a:ln>
                  <a:noFill/>
                </a:ln>
                <a:solidFill>
                  <a:srgbClr val="000000"/>
                </a:solidFill>
                <a:effectLst/>
                <a:uFillTx/>
                <a:latin typeface="+mn-lt"/>
                <a:ea typeface="+mn-ea"/>
                <a:cs typeface="+mn-cs"/>
                <a:sym typeface="Calibri"/>
              </a:rPr>
              <a:t>Get to know the Zoom Webinar interface</a:t>
            </a:r>
            <a:endParaRPr kumimoji="0" lang="en-US" sz="2000" b="1" i="0" u="none" strike="noStrike" cap="none" spc="0" normalizeH="0" baseline="0" dirty="0">
              <a:ln>
                <a:noFill/>
              </a:ln>
              <a:solidFill>
                <a:srgbClr val="000000"/>
              </a:solidFill>
              <a:effectLst/>
              <a:uFillTx/>
              <a:latin typeface="+mn-lt"/>
              <a:ea typeface="+mn-ea"/>
              <a:cs typeface="+mn-cs"/>
              <a:sym typeface="Calibri"/>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1293482"/>
            <a:ext cx="11496675" cy="5439918"/>
          </a:xfrm>
          <a:prstGeom prst="rect">
            <a:avLst/>
          </a:prstGeom>
        </p:spPr>
      </p:pic>
    </p:spTree>
    <p:extLst>
      <p:ext uri="{BB962C8B-B14F-4D97-AF65-F5344CB8AC3E}">
        <p14:creationId xmlns:p14="http://schemas.microsoft.com/office/powerpoint/2010/main" val="67622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
          <p:cNvSpPr txBox="1">
            <a:spLocks noGrp="1"/>
          </p:cNvSpPr>
          <p:nvPr>
            <p:ph type="ctrTitle" idx="4294967295"/>
          </p:nvPr>
        </p:nvSpPr>
        <p:spPr>
          <a:xfrm>
            <a:off x="914400" y="633600"/>
            <a:ext cx="10363200" cy="832500"/>
          </a:xfrm>
          <a:prstGeom prst="rect">
            <a:avLst/>
          </a:prstGeom>
          <a:solidFill>
            <a:srgbClr val="9FC5E8"/>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Black"/>
              <a:buNone/>
            </a:pPr>
            <a:r>
              <a:rPr lang="en-US" sz="4900" dirty="0">
                <a:solidFill>
                  <a:srgbClr val="FFFFFF"/>
                </a:solidFill>
                <a:latin typeface="+mn-lt"/>
                <a:ea typeface="Droid Serif"/>
                <a:cs typeface="Droid Serif"/>
                <a:sym typeface="Droid Serif"/>
              </a:rPr>
              <a:t>Holding Space </a:t>
            </a:r>
            <a:endParaRPr sz="4900" dirty="0">
              <a:solidFill>
                <a:srgbClr val="FFFFFF"/>
              </a:solidFill>
              <a:latin typeface="+mn-lt"/>
              <a:ea typeface="Droid Serif"/>
              <a:cs typeface="Droid Serif"/>
              <a:sym typeface="Droid Serif"/>
            </a:endParaRPr>
          </a:p>
        </p:txBody>
      </p:sp>
      <p:sp>
        <p:nvSpPr>
          <p:cNvPr id="147" name="Google Shape;147;p2"/>
          <p:cNvSpPr txBox="1"/>
          <p:nvPr/>
        </p:nvSpPr>
        <p:spPr>
          <a:xfrm>
            <a:off x="0" y="4628100"/>
            <a:ext cx="3894900" cy="22299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mn-lt"/>
                <a:ea typeface="Droid Serif"/>
                <a:cs typeface="Droid Serif"/>
                <a:sym typeface="Droid Serif"/>
              </a:rPr>
              <a:t>In order for humans to open up and feel that they are able to be heard, establish a sense of trust, relax and absorb a situation and or even information, they need to feel: safe, comfortable, and well nourished.</a:t>
            </a:r>
            <a:endParaRPr sz="18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8c586caebb_0_148"/>
          <p:cNvSpPr txBox="1">
            <a:spLocks noGrp="1"/>
          </p:cNvSpPr>
          <p:nvPr>
            <p:ph type="title"/>
          </p:nvPr>
        </p:nvSpPr>
        <p:spPr>
          <a:xfrm>
            <a:off x="770025" y="365125"/>
            <a:ext cx="8622900" cy="977700"/>
          </a:xfrm>
          <a:prstGeom prst="rect">
            <a:avLst/>
          </a:prstGeom>
          <a:solidFill>
            <a:srgbClr val="9FC5E8"/>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FFFFFF"/>
                </a:solidFill>
                <a:latin typeface="+mn-lt"/>
                <a:ea typeface="Droid Serif"/>
                <a:cs typeface="Droid Serif"/>
                <a:sym typeface="Droid Serif"/>
              </a:rPr>
              <a:t>Flow for Rural But Reachable...</a:t>
            </a:r>
            <a:endParaRPr dirty="0">
              <a:solidFill>
                <a:srgbClr val="FFFFFF"/>
              </a:solidFill>
              <a:latin typeface="+mn-lt"/>
              <a:ea typeface="Droid Serif"/>
              <a:cs typeface="Droid Serif"/>
              <a:sym typeface="Droid Serif"/>
            </a:endParaRPr>
          </a:p>
        </p:txBody>
      </p:sp>
      <p:sp>
        <p:nvSpPr>
          <p:cNvPr id="154" name="Google Shape;154;g8c586caebb_0_148"/>
          <p:cNvSpPr txBox="1">
            <a:spLocks noGrp="1"/>
          </p:cNvSpPr>
          <p:nvPr>
            <p:ph type="body" idx="2"/>
          </p:nvPr>
        </p:nvSpPr>
        <p:spPr>
          <a:xfrm>
            <a:off x="635025" y="1450800"/>
            <a:ext cx="8907600" cy="51177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Font typeface="Droid Serif"/>
              <a:buChar char="●"/>
            </a:pPr>
            <a:r>
              <a:rPr lang="en-US" sz="2400" dirty="0">
                <a:latin typeface="+mn-lt"/>
                <a:ea typeface="Droid Serif"/>
                <a:cs typeface="Droid Serif"/>
                <a:sym typeface="Droid Serif"/>
              </a:rPr>
              <a:t>Holding Space~ Let’s get comfortable</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a:latin typeface="+mn-lt"/>
                <a:ea typeface="Droid Serif"/>
                <a:cs typeface="Droid Serif"/>
                <a:sym typeface="Droid Serif"/>
              </a:rPr>
              <a:t>Who I am and my journey to rural, grief and community</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a:latin typeface="+mn-lt"/>
                <a:ea typeface="Droid Serif"/>
                <a:cs typeface="Droid Serif"/>
                <a:sym typeface="Droid Serif"/>
              </a:rPr>
              <a:t>Mind Mapping </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a:latin typeface="+mn-lt"/>
                <a:ea typeface="Droid Serif"/>
                <a:cs typeface="Droid Serif"/>
                <a:sym typeface="Droid Serif"/>
              </a:rPr>
              <a:t>Digging Deeper into Intersections between:  Rural; Grief; Community and </a:t>
            </a:r>
            <a:r>
              <a:rPr lang="en-US" sz="2400" dirty="0" err="1">
                <a:latin typeface="+mn-lt"/>
                <a:ea typeface="Droid Serif"/>
                <a:cs typeface="Droid Serif"/>
                <a:sym typeface="Droid Serif"/>
              </a:rPr>
              <a:t>Covid</a:t>
            </a:r>
            <a:r>
              <a:rPr lang="en-US" sz="2400" dirty="0">
                <a:latin typeface="+mn-lt"/>
                <a:ea typeface="Droid Serif"/>
                <a:cs typeface="Droid Serif"/>
                <a:sym typeface="Droid Serif"/>
              </a:rPr>
              <a:t> 19</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a:latin typeface="+mn-lt"/>
                <a:ea typeface="Droid Serif"/>
                <a:cs typeface="Droid Serif"/>
                <a:sym typeface="Droid Serif"/>
              </a:rPr>
              <a:t>Story Sharing: Omega House creating a rural </a:t>
            </a:r>
            <a:r>
              <a:rPr lang="en-US" sz="2400" dirty="0" smtClean="0">
                <a:latin typeface="+mn-lt"/>
                <a:ea typeface="Droid Serif"/>
                <a:cs typeface="Droid Serif"/>
                <a:sym typeface="Droid Serif"/>
              </a:rPr>
              <a:t>community </a:t>
            </a:r>
            <a:r>
              <a:rPr lang="en-US" sz="2400" dirty="0">
                <a:latin typeface="+mn-lt"/>
                <a:ea typeface="Droid Serif"/>
                <a:cs typeface="Droid Serif"/>
                <a:sym typeface="Droid Serif"/>
              </a:rPr>
              <a:t>response to grief. </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a:latin typeface="+mn-lt"/>
                <a:ea typeface="Droid Serif"/>
                <a:cs typeface="Droid Serif"/>
                <a:sym typeface="Droid Serif"/>
              </a:rPr>
              <a:t>Courageous Conversations and Voices in Grief</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err="1">
                <a:latin typeface="+mn-lt"/>
                <a:ea typeface="Droid Serif"/>
                <a:cs typeface="Droid Serif"/>
                <a:sym typeface="Droid Serif"/>
              </a:rPr>
              <a:t>Covid</a:t>
            </a:r>
            <a:r>
              <a:rPr lang="en-US" sz="2400" dirty="0">
                <a:latin typeface="+mn-lt"/>
                <a:ea typeface="Droid Serif"/>
                <a:cs typeface="Droid Serif"/>
                <a:sym typeface="Droid Serif"/>
              </a:rPr>
              <a:t> 19 and Grief Intersections</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err="1">
                <a:latin typeface="+mn-lt"/>
                <a:ea typeface="Droid Serif"/>
                <a:cs typeface="Droid Serif"/>
                <a:sym typeface="Droid Serif"/>
              </a:rPr>
              <a:t>Covid</a:t>
            </a:r>
            <a:r>
              <a:rPr lang="en-US" sz="2400" dirty="0">
                <a:latin typeface="+mn-lt"/>
                <a:ea typeface="Droid Serif"/>
                <a:cs typeface="Droid Serif"/>
                <a:sym typeface="Droid Serif"/>
              </a:rPr>
              <a:t> 19 and the Many Ways to Reach In.</a:t>
            </a:r>
            <a:endParaRPr sz="2400" dirty="0">
              <a:latin typeface="+mn-lt"/>
              <a:ea typeface="Droid Serif"/>
              <a:cs typeface="Droid Serif"/>
              <a:sym typeface="Droid Serif"/>
            </a:endParaRPr>
          </a:p>
          <a:p>
            <a:pPr marL="457200" lvl="0" indent="-381000" algn="l" rtl="0">
              <a:lnSpc>
                <a:spcPct val="115000"/>
              </a:lnSpc>
              <a:spcBef>
                <a:spcPts val="0"/>
              </a:spcBef>
              <a:spcAft>
                <a:spcPts val="0"/>
              </a:spcAft>
              <a:buSzPts val="2400"/>
              <a:buFont typeface="Droid Serif"/>
              <a:buChar char="●"/>
            </a:pPr>
            <a:r>
              <a:rPr lang="en-US" sz="2400" dirty="0">
                <a:latin typeface="+mn-lt"/>
                <a:ea typeface="Droid Serif"/>
                <a:cs typeface="Droid Serif"/>
                <a:sym typeface="Droid Serif"/>
              </a:rPr>
              <a:t>Wrap up and Question/Answers</a:t>
            </a:r>
            <a:endParaRPr sz="2400" dirty="0">
              <a:latin typeface="+mn-lt"/>
              <a:ea typeface="Droid Serif"/>
              <a:cs typeface="Droid Serif"/>
              <a:sym typeface="Droid Serif"/>
            </a:endParaRPr>
          </a:p>
          <a:p>
            <a:pPr marL="0" lvl="0" indent="0" algn="l" rtl="0">
              <a:spcBef>
                <a:spcPts val="1000"/>
              </a:spcBef>
              <a:spcAft>
                <a:spcPts val="0"/>
              </a:spcAft>
              <a:buNone/>
            </a:pPr>
            <a:endParaRPr dirty="0">
              <a:latin typeface="+mn-lt"/>
            </a:endParaRPr>
          </a:p>
        </p:txBody>
      </p:sp>
      <p:pic>
        <p:nvPicPr>
          <p:cNvPr id="155" name="Google Shape;155;g8c586caebb_0_148"/>
          <p:cNvPicPr preferRelativeResize="0"/>
          <p:nvPr/>
        </p:nvPicPr>
        <p:blipFill>
          <a:blip r:embed="rId3">
            <a:alphaModFix/>
          </a:blip>
          <a:stretch>
            <a:fillRect/>
          </a:stretch>
        </p:blipFill>
        <p:spPr>
          <a:xfrm>
            <a:off x="7959148" y="4142231"/>
            <a:ext cx="4001203" cy="2426269"/>
          </a:xfrm>
          <a:prstGeom prst="rect">
            <a:avLst/>
          </a:prstGeom>
          <a:noFill/>
          <a:ln w="28575" cap="flat" cmpd="sng">
            <a:solidFill>
              <a:srgbClr val="6FA8DC"/>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403795_10210146119628254_727061513161388265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52" y="983171"/>
            <a:ext cx="7143179" cy="53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61;g8c586caebb_0_3"/>
          <p:cNvSpPr txBox="1">
            <a:spLocks/>
          </p:cNvSpPr>
          <p:nvPr/>
        </p:nvSpPr>
        <p:spPr>
          <a:xfrm>
            <a:off x="175675" y="117075"/>
            <a:ext cx="5106900" cy="1154700"/>
          </a:xfrm>
          <a:prstGeom prst="rect">
            <a:avLst/>
          </a:prstGeom>
          <a:solidFill>
            <a:srgbClr val="6FA8DC"/>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Black"/>
              <a:buNone/>
              <a:defRPr sz="60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4500" dirty="0" smtClean="0">
                <a:solidFill>
                  <a:srgbClr val="FFFFFF"/>
                </a:solidFill>
                <a:latin typeface="+mn-lt"/>
                <a:ea typeface="Droid Serif"/>
                <a:cs typeface="Droid Serif"/>
                <a:sym typeface="Droid Serif"/>
              </a:rPr>
              <a:t>Rural By Choice...</a:t>
            </a:r>
            <a:endParaRPr lang="en-US" sz="4500" dirty="0">
              <a:solidFill>
                <a:srgbClr val="FFFFFF"/>
              </a:solidFill>
              <a:latin typeface="+mn-lt"/>
              <a:ea typeface="Droid Serif"/>
              <a:cs typeface="Droid Serif"/>
              <a:sym typeface="Droid Serif"/>
            </a:endParaRPr>
          </a:p>
        </p:txBody>
      </p:sp>
    </p:spTree>
    <p:extLst>
      <p:ext uri="{BB962C8B-B14F-4D97-AF65-F5344CB8AC3E}">
        <p14:creationId xmlns:p14="http://schemas.microsoft.com/office/powerpoint/2010/main" val="12791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8c586caebb_0_13"/>
          <p:cNvSpPr/>
          <p:nvPr/>
        </p:nvSpPr>
        <p:spPr>
          <a:xfrm>
            <a:off x="4354625" y="1262200"/>
            <a:ext cx="7131456" cy="799416"/>
          </a:xfrm>
          <a:prstGeom prst="flowChartTerminator">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solidFill>
                  <a:schemeClr val="lt1"/>
                </a:solidFill>
                <a:latin typeface="+mn-lt"/>
                <a:ea typeface="Droid Serif"/>
                <a:cs typeface="Droid Serif"/>
                <a:sym typeface="Droid Serif"/>
              </a:rPr>
              <a:t>Grief takes many forms...</a:t>
            </a:r>
            <a:endParaRPr sz="10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8c586caebb_0_18"/>
          <p:cNvSpPr txBox="1">
            <a:spLocks noGrp="1"/>
          </p:cNvSpPr>
          <p:nvPr>
            <p:ph type="title"/>
          </p:nvPr>
        </p:nvSpPr>
        <p:spPr>
          <a:xfrm>
            <a:off x="838200" y="2219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ea typeface="Droid Serif"/>
                <a:cs typeface="Droid Serif"/>
                <a:sym typeface="Droid Serif"/>
              </a:rPr>
              <a:t>Community forms in response to a call to our humanity...</a:t>
            </a:r>
            <a:endParaRPr dirty="0">
              <a:latin typeface="+mn-lt"/>
              <a:ea typeface="Droid Serif"/>
              <a:cs typeface="Droid Serif"/>
              <a:sym typeface="Droid Serif"/>
            </a:endParaRPr>
          </a:p>
        </p:txBody>
      </p:sp>
      <p:pic>
        <p:nvPicPr>
          <p:cNvPr id="174" name="Google Shape;174;g8c586caebb_0_18"/>
          <p:cNvPicPr preferRelativeResize="0"/>
          <p:nvPr/>
        </p:nvPicPr>
        <p:blipFill>
          <a:blip r:embed="rId3">
            <a:alphaModFix/>
          </a:blip>
          <a:stretch>
            <a:fillRect/>
          </a:stretch>
        </p:blipFill>
        <p:spPr>
          <a:xfrm>
            <a:off x="981425" y="1690825"/>
            <a:ext cx="6483175" cy="4862374"/>
          </a:xfrm>
          <a:prstGeom prst="rect">
            <a:avLst/>
          </a:prstGeom>
          <a:noFill/>
          <a:ln w="28575" cap="flat" cmpd="sng">
            <a:solidFill>
              <a:srgbClr val="000000"/>
            </a:solidFill>
            <a:prstDash val="solid"/>
            <a:round/>
            <a:headEnd type="none" w="sm" len="sm"/>
            <a:tailEnd type="none" w="sm" len="sm"/>
          </a:ln>
        </p:spPr>
      </p:pic>
      <p:pic>
        <p:nvPicPr>
          <p:cNvPr id="175" name="Google Shape;175;g8c586caebb_0_18"/>
          <p:cNvPicPr preferRelativeResize="0"/>
          <p:nvPr/>
        </p:nvPicPr>
        <p:blipFill>
          <a:blip r:embed="rId4">
            <a:alphaModFix/>
          </a:blip>
          <a:stretch>
            <a:fillRect/>
          </a:stretch>
        </p:blipFill>
        <p:spPr>
          <a:xfrm>
            <a:off x="8547101" y="1690825"/>
            <a:ext cx="2735086" cy="4862374"/>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8c586caebb_0_25"/>
          <p:cNvSpPr>
            <a:spLocks noGrp="1"/>
          </p:cNvSpPr>
          <p:nvPr>
            <p:ph type="pic" idx="2"/>
          </p:nvPr>
        </p:nvSpPr>
        <p:spPr>
          <a:xfrm>
            <a:off x="5451750" y="842550"/>
            <a:ext cx="6172200" cy="53517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en-US" sz="2400" dirty="0">
                <a:latin typeface="+mn-lt"/>
                <a:ea typeface="Droid Serif"/>
                <a:cs typeface="Droid Serif"/>
                <a:sym typeface="Droid Serif"/>
              </a:rPr>
              <a:t>“Every tree, therefore, is valuable to the community and worth keeping around for as long as possible.  And that is why even sick individuals are supported and nourished until they recover.  Next time, perhaps it will be the other way round, and the supporting tree might be the one in need of assistance. [...]</a:t>
            </a:r>
            <a:endParaRPr sz="2400" dirty="0">
              <a:latin typeface="+mn-lt"/>
              <a:ea typeface="Droid Serif"/>
              <a:cs typeface="Droid Serif"/>
              <a:sym typeface="Droid Serif"/>
            </a:endParaRPr>
          </a:p>
          <a:p>
            <a:pPr marL="0" lvl="0" indent="0" algn="l" rtl="0">
              <a:lnSpc>
                <a:spcPct val="100000"/>
              </a:lnSpc>
              <a:spcBef>
                <a:spcPts val="0"/>
              </a:spcBef>
              <a:spcAft>
                <a:spcPts val="0"/>
              </a:spcAft>
              <a:buNone/>
            </a:pPr>
            <a:r>
              <a:rPr lang="en-US" sz="2400" dirty="0">
                <a:solidFill>
                  <a:srgbClr val="1A1A1A"/>
                </a:solidFill>
                <a:highlight>
                  <a:srgbClr val="FFFFFF"/>
                </a:highlight>
                <a:latin typeface="+mn-lt"/>
                <a:ea typeface="Droid Serif"/>
                <a:cs typeface="Droid Serif"/>
                <a:sym typeface="Droid Serif"/>
              </a:rPr>
              <a:t>A tree can be only as strong as the forest that surrounds it.”</a:t>
            </a:r>
            <a:r>
              <a:rPr lang="en-US" sz="3100" dirty="0">
                <a:latin typeface="+mn-lt"/>
                <a:ea typeface="Droid Serif"/>
                <a:cs typeface="Droid Serif"/>
                <a:sym typeface="Droid Serif"/>
              </a:rPr>
              <a:t> </a:t>
            </a:r>
            <a:endParaRPr sz="3100" dirty="0">
              <a:latin typeface="+mn-lt"/>
              <a:ea typeface="Droid Serif"/>
              <a:cs typeface="Droid Serif"/>
              <a:sym typeface="Droid Serif"/>
            </a:endParaRPr>
          </a:p>
          <a:p>
            <a:pPr marL="0" lvl="0" indent="0" algn="l" rtl="0">
              <a:lnSpc>
                <a:spcPct val="100000"/>
              </a:lnSpc>
              <a:spcBef>
                <a:spcPts val="0"/>
              </a:spcBef>
              <a:spcAft>
                <a:spcPts val="0"/>
              </a:spcAft>
              <a:buNone/>
            </a:pPr>
            <a:endParaRPr sz="2300" dirty="0">
              <a:latin typeface="+mn-lt"/>
              <a:ea typeface="Droid Serif"/>
              <a:cs typeface="Droid Serif"/>
              <a:sym typeface="Droid Serif"/>
            </a:endParaRPr>
          </a:p>
          <a:p>
            <a:pPr marL="0" lvl="0" indent="0" algn="l" rtl="0">
              <a:lnSpc>
                <a:spcPct val="100000"/>
              </a:lnSpc>
              <a:spcBef>
                <a:spcPts val="0"/>
              </a:spcBef>
              <a:spcAft>
                <a:spcPts val="0"/>
              </a:spcAft>
              <a:buNone/>
            </a:pPr>
            <a:r>
              <a:rPr lang="en-US" sz="2300" dirty="0">
                <a:latin typeface="+mn-lt"/>
                <a:ea typeface="Droid Serif"/>
                <a:cs typeface="Droid Serif"/>
                <a:sym typeface="Droid Serif"/>
              </a:rPr>
              <a:t>from: </a:t>
            </a:r>
            <a:r>
              <a:rPr lang="en-US" sz="2300" i="1" dirty="0">
                <a:latin typeface="+mn-lt"/>
                <a:ea typeface="Droid Serif"/>
                <a:cs typeface="Droid Serif"/>
                <a:sym typeface="Droid Serif"/>
              </a:rPr>
              <a:t>The Hidden Life of Trees</a:t>
            </a:r>
            <a:r>
              <a:rPr lang="en-US" sz="2300" dirty="0">
                <a:latin typeface="+mn-lt"/>
                <a:ea typeface="Droid Serif"/>
                <a:cs typeface="Droid Serif"/>
                <a:sym typeface="Droid Serif"/>
              </a:rPr>
              <a:t> by Peter </a:t>
            </a:r>
            <a:r>
              <a:rPr lang="en-US" sz="2300" dirty="0" err="1">
                <a:latin typeface="+mn-lt"/>
                <a:ea typeface="Droid Serif"/>
                <a:cs typeface="Droid Serif"/>
                <a:sym typeface="Droid Serif"/>
              </a:rPr>
              <a:t>Wohlleben</a:t>
            </a:r>
            <a:endParaRPr sz="2400" dirty="0">
              <a:latin typeface="+mn-lt"/>
              <a:ea typeface="Droid Serif"/>
              <a:cs typeface="Droid Serif"/>
              <a:sym typeface="Droid Serif"/>
            </a:endParaRPr>
          </a:p>
        </p:txBody>
      </p:sp>
      <p:pic>
        <p:nvPicPr>
          <p:cNvPr id="182" name="Google Shape;182;g8c586caebb_0_25"/>
          <p:cNvPicPr preferRelativeResize="0"/>
          <p:nvPr/>
        </p:nvPicPr>
        <p:blipFill>
          <a:blip r:embed="rId3">
            <a:alphaModFix/>
          </a:blip>
          <a:stretch>
            <a:fillRect/>
          </a:stretch>
        </p:blipFill>
        <p:spPr>
          <a:xfrm>
            <a:off x="803500" y="897000"/>
            <a:ext cx="3932100" cy="5242800"/>
          </a:xfrm>
          <a:prstGeom prst="rect">
            <a:avLst/>
          </a:prstGeom>
          <a:noFill/>
          <a:ln w="19050" cap="flat" cmpd="sng">
            <a:solidFill>
              <a:srgbClr val="000000"/>
            </a:solidFill>
            <a:prstDash val="solid"/>
            <a:round/>
            <a:headEnd type="none" w="sm" len="sm"/>
            <a:tailEnd type="none" w="sm" len="sm"/>
          </a:ln>
        </p:spPr>
      </p:pic>
      <p:sp>
        <p:nvSpPr>
          <p:cNvPr id="183" name="Google Shape;183;g8c586caebb_0_25"/>
          <p:cNvSpPr txBox="1"/>
          <p:nvPr/>
        </p:nvSpPr>
        <p:spPr>
          <a:xfrm>
            <a:off x="6101375" y="224700"/>
            <a:ext cx="4389900" cy="672300"/>
          </a:xfrm>
          <a:prstGeom prst="rect">
            <a:avLst/>
          </a:prstGeom>
          <a:solidFill>
            <a:srgbClr val="B6D7A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100" dirty="0">
                <a:latin typeface="+mn-lt"/>
                <a:ea typeface="Droid Serif"/>
                <a:cs typeface="Droid Serif"/>
                <a:sym typeface="Droid Serif"/>
              </a:rPr>
              <a:t>Value of Community...</a:t>
            </a:r>
            <a:endParaRPr sz="31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8c586caebb_0_41"/>
          <p:cNvSpPr txBox="1">
            <a:spLocks noGrp="1"/>
          </p:cNvSpPr>
          <p:nvPr>
            <p:ph type="body" idx="1"/>
          </p:nvPr>
        </p:nvSpPr>
        <p:spPr>
          <a:xfrm>
            <a:off x="839788" y="2057400"/>
            <a:ext cx="3932100" cy="381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90" name="Google Shape;190;g8c586caebb_0_41"/>
          <p:cNvPicPr preferRelativeResize="0"/>
          <p:nvPr/>
        </p:nvPicPr>
        <p:blipFill>
          <a:blip r:embed="rId3">
            <a:alphaModFix/>
          </a:blip>
          <a:stretch>
            <a:fillRect/>
          </a:stretch>
        </p:blipFill>
        <p:spPr>
          <a:xfrm>
            <a:off x="537750" y="265725"/>
            <a:ext cx="4729424" cy="6305899"/>
          </a:xfrm>
          <a:prstGeom prst="rect">
            <a:avLst/>
          </a:prstGeom>
          <a:noFill/>
          <a:ln w="28575" cap="flat" cmpd="sng">
            <a:solidFill>
              <a:srgbClr val="000000"/>
            </a:solidFill>
            <a:prstDash val="solid"/>
            <a:round/>
            <a:headEnd type="none" w="sm" len="sm"/>
            <a:tailEnd type="none" w="sm" len="sm"/>
          </a:ln>
        </p:spPr>
      </p:pic>
      <p:sp>
        <p:nvSpPr>
          <p:cNvPr id="191" name="Google Shape;191;g8c586caebb_0_41"/>
          <p:cNvSpPr/>
          <p:nvPr/>
        </p:nvSpPr>
        <p:spPr>
          <a:xfrm>
            <a:off x="6416225" y="1629850"/>
            <a:ext cx="4845000" cy="2914200"/>
          </a:xfrm>
          <a:prstGeom prst="wave">
            <a:avLst>
              <a:gd name="adj1" fmla="val 12500"/>
              <a:gd name="adj2" fmla="val 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8c586caebb_0_41"/>
          <p:cNvSpPr txBox="1">
            <a:spLocks noGrp="1"/>
          </p:cNvSpPr>
          <p:nvPr>
            <p:ph type="title"/>
          </p:nvPr>
        </p:nvSpPr>
        <p:spPr>
          <a:xfrm>
            <a:off x="7206875" y="2057400"/>
            <a:ext cx="3263700" cy="1720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100" dirty="0">
                <a:latin typeface="+mn-lt"/>
                <a:ea typeface="Droid Serif"/>
                <a:cs typeface="Droid Serif"/>
                <a:sym typeface="Droid Serif"/>
              </a:rPr>
              <a:t>Mind Mapping:</a:t>
            </a:r>
            <a:endParaRPr sz="3900" dirty="0">
              <a:latin typeface="+mn-lt"/>
              <a:ea typeface="Droid Serif"/>
              <a:cs typeface="Droid Serif"/>
              <a:sym typeface="Droid Serif"/>
            </a:endParaRPr>
          </a:p>
          <a:p>
            <a:pPr marL="0" lvl="0" indent="0" algn="ctr" rtl="0">
              <a:spcBef>
                <a:spcPts val="0"/>
              </a:spcBef>
              <a:spcAft>
                <a:spcPts val="0"/>
              </a:spcAft>
              <a:buNone/>
            </a:pPr>
            <a:r>
              <a:rPr lang="en-US" sz="5200" dirty="0">
                <a:latin typeface="+mn-lt"/>
                <a:ea typeface="Droid Serif"/>
                <a:cs typeface="Droid Serif"/>
                <a:sym typeface="Droid Serif"/>
              </a:rPr>
              <a:t>Rural</a:t>
            </a:r>
            <a:endParaRPr sz="52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8c586caebb_0_49"/>
          <p:cNvSpPr txBox="1">
            <a:spLocks noGrp="1"/>
          </p:cNvSpPr>
          <p:nvPr>
            <p:ph type="body" idx="1"/>
          </p:nvPr>
        </p:nvSpPr>
        <p:spPr>
          <a:xfrm>
            <a:off x="839788" y="2057400"/>
            <a:ext cx="3932100" cy="381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99" name="Google Shape;199;g8c586caebb_0_49"/>
          <p:cNvPicPr preferRelativeResize="0"/>
          <p:nvPr/>
        </p:nvPicPr>
        <p:blipFill>
          <a:blip r:embed="rId3">
            <a:alphaModFix/>
          </a:blip>
          <a:stretch>
            <a:fillRect/>
          </a:stretch>
        </p:blipFill>
        <p:spPr>
          <a:xfrm>
            <a:off x="503900" y="733374"/>
            <a:ext cx="7009637" cy="5391250"/>
          </a:xfrm>
          <a:prstGeom prst="rect">
            <a:avLst/>
          </a:prstGeom>
          <a:noFill/>
          <a:ln w="28575" cap="flat" cmpd="sng">
            <a:solidFill>
              <a:srgbClr val="000000"/>
            </a:solidFill>
            <a:prstDash val="solid"/>
            <a:round/>
            <a:headEnd type="none" w="sm" len="sm"/>
            <a:tailEnd type="none" w="sm" len="sm"/>
          </a:ln>
        </p:spPr>
      </p:pic>
      <p:sp>
        <p:nvSpPr>
          <p:cNvPr id="200" name="Google Shape;200;g8c586caebb_0_49"/>
          <p:cNvSpPr/>
          <p:nvPr/>
        </p:nvSpPr>
        <p:spPr>
          <a:xfrm>
            <a:off x="7896725" y="1989750"/>
            <a:ext cx="3932100" cy="2878500"/>
          </a:xfrm>
          <a:prstGeom prst="wave">
            <a:avLst>
              <a:gd name="adj1" fmla="val 12500"/>
              <a:gd name="adj2" fmla="val 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8c586caebb_0_49"/>
          <p:cNvSpPr txBox="1">
            <a:spLocks noGrp="1"/>
          </p:cNvSpPr>
          <p:nvPr>
            <p:ph type="title"/>
          </p:nvPr>
        </p:nvSpPr>
        <p:spPr>
          <a:xfrm>
            <a:off x="7896725" y="1703475"/>
            <a:ext cx="3932100" cy="2416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100" dirty="0">
                <a:solidFill>
                  <a:srgbClr val="FFFFFF"/>
                </a:solidFill>
                <a:latin typeface="+mn-lt"/>
                <a:ea typeface="Droid Serif"/>
                <a:cs typeface="Droid Serif"/>
                <a:sym typeface="Droid Serif"/>
              </a:rPr>
              <a:t>Mind Mapping:</a:t>
            </a:r>
            <a:endParaRPr sz="4100" dirty="0">
              <a:solidFill>
                <a:srgbClr val="FFFFFF"/>
              </a:solidFill>
              <a:latin typeface="+mn-lt"/>
              <a:ea typeface="Droid Serif"/>
              <a:cs typeface="Droid Serif"/>
              <a:sym typeface="Droid Serif"/>
            </a:endParaRPr>
          </a:p>
          <a:p>
            <a:pPr marL="0" lvl="0" indent="0" algn="ctr" rtl="0">
              <a:spcBef>
                <a:spcPts val="0"/>
              </a:spcBef>
              <a:spcAft>
                <a:spcPts val="0"/>
              </a:spcAft>
              <a:buNone/>
            </a:pPr>
            <a:r>
              <a:rPr lang="en-US" sz="5200" dirty="0">
                <a:solidFill>
                  <a:srgbClr val="FFFFFF"/>
                </a:solidFill>
                <a:latin typeface="+mn-lt"/>
                <a:ea typeface="Droid Serif"/>
                <a:cs typeface="Droid Serif"/>
                <a:sym typeface="Droid Serif"/>
              </a:rPr>
              <a:t>Grief</a:t>
            </a:r>
            <a:endParaRPr sz="5200" dirty="0">
              <a:solidFill>
                <a:srgbClr val="FFFFFF"/>
              </a:solidFill>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8c586caebb_0_57"/>
          <p:cNvPicPr preferRelativeResize="0"/>
          <p:nvPr/>
        </p:nvPicPr>
        <p:blipFill>
          <a:blip r:embed="rId3">
            <a:alphaModFix/>
          </a:blip>
          <a:stretch>
            <a:fillRect/>
          </a:stretch>
        </p:blipFill>
        <p:spPr>
          <a:xfrm>
            <a:off x="406150" y="1188050"/>
            <a:ext cx="7336874" cy="4791125"/>
          </a:xfrm>
          <a:prstGeom prst="rect">
            <a:avLst/>
          </a:prstGeom>
          <a:noFill/>
          <a:ln w="28575" cap="flat" cmpd="sng">
            <a:solidFill>
              <a:srgbClr val="000000"/>
            </a:solidFill>
            <a:prstDash val="solid"/>
            <a:round/>
            <a:headEnd type="none" w="sm" len="sm"/>
            <a:tailEnd type="none" w="sm" len="sm"/>
          </a:ln>
        </p:spPr>
      </p:pic>
      <p:sp>
        <p:nvSpPr>
          <p:cNvPr id="208" name="Google Shape;208;g8c586caebb_0_57"/>
          <p:cNvSpPr/>
          <p:nvPr/>
        </p:nvSpPr>
        <p:spPr>
          <a:xfrm>
            <a:off x="7979300" y="2303513"/>
            <a:ext cx="3932100" cy="2560200"/>
          </a:xfrm>
          <a:prstGeom prst="wave">
            <a:avLst>
              <a:gd name="adj1" fmla="val 12500"/>
              <a:gd name="adj2" fmla="val 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8c586caebb_0_57"/>
          <p:cNvSpPr txBox="1">
            <a:spLocks noGrp="1"/>
          </p:cNvSpPr>
          <p:nvPr>
            <p:ph type="title"/>
          </p:nvPr>
        </p:nvSpPr>
        <p:spPr>
          <a:xfrm>
            <a:off x="7979288" y="2628888"/>
            <a:ext cx="3932100" cy="1600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100" dirty="0">
                <a:latin typeface="+mn-lt"/>
                <a:ea typeface="Droid Serif"/>
                <a:cs typeface="Droid Serif"/>
                <a:sym typeface="Droid Serif"/>
              </a:rPr>
              <a:t>Mind Mapping:</a:t>
            </a:r>
            <a:endParaRPr dirty="0">
              <a:latin typeface="+mn-lt"/>
              <a:ea typeface="Droid Serif"/>
              <a:cs typeface="Droid Serif"/>
              <a:sym typeface="Droid Serif"/>
            </a:endParaRPr>
          </a:p>
          <a:p>
            <a:pPr marL="0" lvl="0" indent="0" algn="ctr" rtl="0">
              <a:spcBef>
                <a:spcPts val="0"/>
              </a:spcBef>
              <a:spcAft>
                <a:spcPts val="0"/>
              </a:spcAft>
              <a:buNone/>
            </a:pPr>
            <a:r>
              <a:rPr lang="en-US" sz="5200" dirty="0">
                <a:latin typeface="+mn-lt"/>
                <a:ea typeface="Droid Serif"/>
                <a:cs typeface="Droid Serif"/>
                <a:sym typeface="Droid Serif"/>
              </a:rPr>
              <a:t>Community</a:t>
            </a:r>
            <a:endParaRPr sz="52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8c586caebb_0_65"/>
          <p:cNvPicPr preferRelativeResize="0"/>
          <p:nvPr/>
        </p:nvPicPr>
        <p:blipFill>
          <a:blip r:embed="rId3">
            <a:alphaModFix/>
          </a:blip>
          <a:stretch>
            <a:fillRect/>
          </a:stretch>
        </p:blipFill>
        <p:spPr>
          <a:xfrm>
            <a:off x="243050" y="1171325"/>
            <a:ext cx="7064374" cy="4515350"/>
          </a:xfrm>
          <a:prstGeom prst="rect">
            <a:avLst/>
          </a:prstGeom>
          <a:noFill/>
          <a:ln w="28575" cap="flat" cmpd="sng">
            <a:solidFill>
              <a:srgbClr val="000000"/>
            </a:solidFill>
            <a:prstDash val="solid"/>
            <a:round/>
            <a:headEnd type="none" w="sm" len="sm"/>
            <a:tailEnd type="none" w="sm" len="sm"/>
          </a:ln>
        </p:spPr>
      </p:pic>
      <p:sp>
        <p:nvSpPr>
          <p:cNvPr id="216" name="Google Shape;216;g8c586caebb_0_65"/>
          <p:cNvSpPr/>
          <p:nvPr/>
        </p:nvSpPr>
        <p:spPr>
          <a:xfrm>
            <a:off x="7777350" y="2249475"/>
            <a:ext cx="3956700" cy="2721300"/>
          </a:xfrm>
          <a:prstGeom prst="wave">
            <a:avLst>
              <a:gd name="adj1" fmla="val 12500"/>
              <a:gd name="adj2" fmla="val 0"/>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8c586caebb_0_65"/>
          <p:cNvSpPr txBox="1">
            <a:spLocks noGrp="1"/>
          </p:cNvSpPr>
          <p:nvPr>
            <p:ph type="title"/>
          </p:nvPr>
        </p:nvSpPr>
        <p:spPr>
          <a:xfrm>
            <a:off x="7923900" y="2775650"/>
            <a:ext cx="3663600" cy="1454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100" dirty="0">
                <a:latin typeface="+mn-lt"/>
                <a:ea typeface="Droid Serif"/>
                <a:cs typeface="Droid Serif"/>
                <a:sym typeface="Droid Serif"/>
              </a:rPr>
              <a:t>Mind Mapping:</a:t>
            </a:r>
            <a:endParaRPr dirty="0">
              <a:latin typeface="+mn-lt"/>
              <a:ea typeface="Droid Serif"/>
              <a:cs typeface="Droid Serif"/>
              <a:sym typeface="Droid Serif"/>
            </a:endParaRPr>
          </a:p>
          <a:p>
            <a:pPr marL="0" lvl="0" indent="0" algn="ctr" rtl="0">
              <a:spcBef>
                <a:spcPts val="0"/>
              </a:spcBef>
              <a:spcAft>
                <a:spcPts val="0"/>
              </a:spcAft>
              <a:buNone/>
            </a:pPr>
            <a:r>
              <a:rPr lang="en-US" sz="5200" dirty="0" err="1">
                <a:latin typeface="+mn-lt"/>
                <a:ea typeface="Droid Serif"/>
                <a:cs typeface="Droid Serif"/>
                <a:sym typeface="Droid Serif"/>
              </a:rPr>
              <a:t>Covid</a:t>
            </a:r>
            <a:r>
              <a:rPr lang="en-US" sz="5200" dirty="0">
                <a:latin typeface="+mn-lt"/>
                <a:ea typeface="Droid Serif"/>
                <a:cs typeface="Droid Serif"/>
                <a:sym typeface="Droid Serif"/>
              </a:rPr>
              <a:t> 19</a:t>
            </a:r>
            <a:endParaRPr sz="52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94" y="1986893"/>
            <a:ext cx="10515600" cy="1325563"/>
          </a:xfrm>
        </p:spPr>
        <p:txBody>
          <a:bodyPr/>
          <a:lstStyle/>
          <a:p>
            <a:pPr algn="ctr"/>
            <a:r>
              <a:rPr lang="en-US" b="1" dirty="0" smtClean="0">
                <a:ea typeface="+mj-lt"/>
                <a:cs typeface="+mj-lt"/>
              </a:rPr>
              <a:t>Rural bu</a:t>
            </a:r>
            <a:r>
              <a:rPr lang="en-US" b="1" dirty="0" smtClean="0">
                <a:ea typeface="+mj-lt"/>
                <a:cs typeface="+mj-lt"/>
              </a:rPr>
              <a:t>t Reachable: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668" y="167640"/>
            <a:ext cx="8031480" cy="1200912"/>
          </a:xfrm>
          <a:prstGeom prst="rect">
            <a:avLst/>
          </a:prstGeom>
        </p:spPr>
      </p:pic>
      <p:sp>
        <p:nvSpPr>
          <p:cNvPr id="4" name="Subtitle 2"/>
          <p:cNvSpPr txBox="1">
            <a:spLocks/>
          </p:cNvSpPr>
          <p:nvPr/>
        </p:nvSpPr>
        <p:spPr>
          <a:xfrm>
            <a:off x="1489494" y="2960835"/>
            <a:ext cx="9144000" cy="969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latin typeface="Arial Black"/>
              </a:rPr>
              <a:t>How to Build Grief Support by Creating Community</a:t>
            </a:r>
            <a:endParaRPr lang="en-US" b="1" dirty="0" smtClean="0">
              <a:latin typeface="Arial Black"/>
              <a:cs typeface="Arial" panose="020B060402020202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531" y="4954860"/>
            <a:ext cx="2473330" cy="1710270"/>
          </a:xfrm>
          <a:prstGeom prst="rect">
            <a:avLst/>
          </a:prstGeom>
        </p:spPr>
      </p:pic>
      <p:pic>
        <p:nvPicPr>
          <p:cNvPr id="1026" name="Picture 2" descr="Omega Hous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81" y="4716166"/>
            <a:ext cx="1706438" cy="177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12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59536"/>
          </a:xfrm>
        </p:spPr>
        <p:txBody>
          <a:bodyPr/>
          <a:lstStyle/>
          <a:p>
            <a:r>
              <a:rPr lang="en-US" dirty="0" smtClean="0"/>
              <a:t>Mind Mapping	</a:t>
            </a:r>
            <a:endParaRPr lang="en-US" dirty="0"/>
          </a:p>
        </p:txBody>
      </p:sp>
      <p:sp>
        <p:nvSpPr>
          <p:cNvPr id="4" name="Text Placeholder 3"/>
          <p:cNvSpPr>
            <a:spLocks noGrp="1"/>
          </p:cNvSpPr>
          <p:nvPr>
            <p:ph type="body" idx="1"/>
          </p:nvPr>
        </p:nvSpPr>
        <p:spPr>
          <a:xfrm>
            <a:off x="566928" y="1527048"/>
            <a:ext cx="4205097" cy="5193792"/>
          </a:xfrm>
        </p:spPr>
        <p:txBody>
          <a:bodyPr>
            <a:normAutofit/>
          </a:bodyPr>
          <a:lstStyle/>
          <a:p>
            <a:r>
              <a:rPr lang="en-US" dirty="0" smtClean="0"/>
              <a:t>You can do it low-tech</a:t>
            </a:r>
          </a:p>
          <a:p>
            <a:endParaRPr lang="en-US" dirty="0"/>
          </a:p>
          <a:p>
            <a:endParaRPr lang="en-US" dirty="0" smtClean="0"/>
          </a:p>
          <a:p>
            <a:endParaRPr lang="en-US" dirty="0"/>
          </a:p>
          <a:p>
            <a:endParaRPr lang="en-US" dirty="0" smtClean="0"/>
          </a:p>
          <a:p>
            <a:endParaRPr lang="en-US" dirty="0"/>
          </a:p>
          <a:p>
            <a:r>
              <a:rPr lang="en-US" dirty="0" smtClean="0"/>
              <a:t>Or high-tech</a:t>
            </a:r>
          </a:p>
          <a:p>
            <a:endParaRPr lang="en-US" dirty="0" smtClean="0"/>
          </a:p>
          <a:p>
            <a:endParaRPr lang="en-US" dirty="0"/>
          </a:p>
          <a:p>
            <a:endParaRPr lang="en-US" dirty="0" smtClean="0"/>
          </a:p>
          <a:p>
            <a:r>
              <a:rPr lang="en-US" dirty="0">
                <a:hlinkClick r:id="rId2"/>
              </a:rPr>
              <a:t>https://</a:t>
            </a:r>
            <a:r>
              <a:rPr lang="en-US" dirty="0" smtClean="0">
                <a:hlinkClick r:id="rId2"/>
              </a:rPr>
              <a:t>www.mindmup.com</a:t>
            </a:r>
            <a:r>
              <a:rPr lang="en-US" dirty="0" smtClean="0"/>
              <a:t> </a:t>
            </a:r>
          </a:p>
          <a:p>
            <a:r>
              <a:rPr lang="en-US" dirty="0">
                <a:hlinkClick r:id="rId3"/>
              </a:rPr>
              <a:t>https://www.mindmeister.com</a:t>
            </a:r>
            <a:r>
              <a:rPr lang="en-US" dirty="0" smtClean="0">
                <a:hlinkClick r:id="rId3"/>
              </a:rPr>
              <a:t>/</a:t>
            </a:r>
            <a:endParaRPr lang="en-US" dirty="0" smtClean="0"/>
          </a:p>
          <a:p>
            <a:r>
              <a:rPr lang="en-US" dirty="0">
                <a:hlinkClick r:id="rId4"/>
              </a:rPr>
              <a:t>https://www.canva.com/graphs/mind-maps/</a:t>
            </a:r>
            <a:endParaRPr lang="en-US" dirty="0"/>
          </a:p>
        </p:txBody>
      </p:sp>
      <p:pic>
        <p:nvPicPr>
          <p:cNvPr id="5122" name="Picture 2" descr="624d17b8-7df2-409f-8299-81734fdb02d5@namprd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547" y="457200"/>
            <a:ext cx="6096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1755648" y="2130552"/>
            <a:ext cx="2505456" cy="79552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645920" y="4306824"/>
            <a:ext cx="556482" cy="6309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630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c586caebb_0_76"/>
          <p:cNvSpPr txBox="1">
            <a:spLocks noGrp="1"/>
          </p:cNvSpPr>
          <p:nvPr>
            <p:ph type="title"/>
          </p:nvPr>
        </p:nvSpPr>
        <p:spPr>
          <a:xfrm>
            <a:off x="610500" y="885200"/>
            <a:ext cx="3203100" cy="552600"/>
          </a:xfrm>
          <a:prstGeom prst="rect">
            <a:avLst/>
          </a:prstGeom>
          <a:solidFill>
            <a:srgbClr val="6D9EEB"/>
          </a:solidFill>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mn-lt"/>
                <a:ea typeface="Droid Serif"/>
                <a:cs typeface="Droid Serif"/>
                <a:sym typeface="Droid Serif"/>
              </a:rPr>
              <a:t>Digging Deeper</a:t>
            </a:r>
            <a:endParaRPr dirty="0">
              <a:latin typeface="+mn-lt"/>
              <a:ea typeface="Droid Serif"/>
              <a:cs typeface="Droid Serif"/>
              <a:sym typeface="Droid Serif"/>
            </a:endParaRPr>
          </a:p>
        </p:txBody>
      </p:sp>
      <p:sp>
        <p:nvSpPr>
          <p:cNvPr id="224" name="Google Shape;224;g8c586caebb_0_76"/>
          <p:cNvSpPr txBox="1">
            <a:spLocks noGrp="1"/>
          </p:cNvSpPr>
          <p:nvPr>
            <p:ph type="body" idx="1"/>
          </p:nvPr>
        </p:nvSpPr>
        <p:spPr>
          <a:xfrm>
            <a:off x="502725" y="1753050"/>
            <a:ext cx="4269300" cy="3564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300" dirty="0">
                <a:latin typeface="+mn-lt"/>
                <a:ea typeface="Droid Serif"/>
                <a:cs typeface="Droid Serif"/>
                <a:sym typeface="Droid Serif"/>
              </a:rPr>
              <a:t>How do these concepts intersect?  When you were mind-mapping each concept, what was coming out?  Do you see anything which intersects these or flows from one concept to the other?  Threads of connection?</a:t>
            </a:r>
            <a:endParaRPr sz="2300" dirty="0">
              <a:latin typeface="+mn-lt"/>
              <a:ea typeface="Droid Serif"/>
              <a:cs typeface="Droid Serif"/>
              <a:sym typeface="Droid Serif"/>
            </a:endParaRPr>
          </a:p>
          <a:p>
            <a:pPr marL="0" lvl="0" indent="0" algn="l" rtl="0">
              <a:spcBef>
                <a:spcPts val="1000"/>
              </a:spcBef>
              <a:spcAft>
                <a:spcPts val="0"/>
              </a:spcAft>
              <a:buNone/>
            </a:pPr>
            <a:r>
              <a:rPr lang="en-US" sz="2300" dirty="0">
                <a:latin typeface="+mn-lt"/>
                <a:ea typeface="Droid Serif"/>
                <a:cs typeface="Droid Serif"/>
                <a:sym typeface="Droid Serif"/>
              </a:rPr>
              <a:t>Let’s talk about this...</a:t>
            </a:r>
            <a:endParaRPr sz="2300" dirty="0">
              <a:latin typeface="+mn-lt"/>
              <a:ea typeface="Droid Serif"/>
              <a:cs typeface="Droid Serif"/>
              <a:sym typeface="Droid Serif"/>
            </a:endParaRPr>
          </a:p>
        </p:txBody>
      </p:sp>
      <p:pic>
        <p:nvPicPr>
          <p:cNvPr id="3074" name="Picture 2" descr="https://lh3.googleusercontent.com/t9lc4akPAlMizmKha7MA2GOKTcXIOKNDSDj-uqxDzpXLcv0L4zVSeBJxSCxcsl0v9KAkm-zPH9UrvxyXJq3QeillM2J8kqs_5pEC8lnTToRUv1mk-dNzqwKg9o_4X79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885200"/>
            <a:ext cx="7169625" cy="5377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8c586caebb_0_84"/>
          <p:cNvSpPr txBox="1">
            <a:spLocks noGrp="1"/>
          </p:cNvSpPr>
          <p:nvPr>
            <p:ph type="title"/>
          </p:nvPr>
        </p:nvSpPr>
        <p:spPr>
          <a:xfrm>
            <a:off x="965100" y="347225"/>
            <a:ext cx="10261800" cy="1325700"/>
          </a:xfrm>
          <a:prstGeom prst="rect">
            <a:avLst/>
          </a:prstGeom>
          <a:solidFill>
            <a:schemeClr val="accent6"/>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j-lt"/>
                <a:ea typeface="Droid Serif"/>
                <a:cs typeface="Droid Serif"/>
                <a:sym typeface="Droid Serif"/>
              </a:rPr>
              <a:t>One Story: A Rural Community Builds Support Around Grief</a:t>
            </a:r>
            <a:endParaRPr dirty="0">
              <a:latin typeface="+mj-lt"/>
              <a:ea typeface="Droid Serif"/>
              <a:cs typeface="Droid Serif"/>
              <a:sym typeface="Droid Serif"/>
            </a:endParaRPr>
          </a:p>
        </p:txBody>
      </p:sp>
      <p:pic>
        <p:nvPicPr>
          <p:cNvPr id="232" name="Google Shape;232;g8c586caebb_0_84"/>
          <p:cNvPicPr preferRelativeResize="0"/>
          <p:nvPr/>
        </p:nvPicPr>
        <p:blipFill>
          <a:blip r:embed="rId3">
            <a:alphaModFix/>
          </a:blip>
          <a:stretch>
            <a:fillRect/>
          </a:stretch>
        </p:blipFill>
        <p:spPr>
          <a:xfrm>
            <a:off x="493500" y="1825275"/>
            <a:ext cx="3646783" cy="4862377"/>
          </a:xfrm>
          <a:prstGeom prst="rect">
            <a:avLst/>
          </a:prstGeom>
          <a:noFill/>
          <a:ln w="28575" cap="flat" cmpd="sng">
            <a:solidFill>
              <a:srgbClr val="000000"/>
            </a:solidFill>
            <a:prstDash val="solid"/>
            <a:round/>
            <a:headEnd type="none" w="sm" len="sm"/>
            <a:tailEnd type="none" w="sm" len="sm"/>
          </a:ln>
        </p:spPr>
      </p:pic>
      <p:sp>
        <p:nvSpPr>
          <p:cNvPr id="233" name="Google Shape;233;g8c586caebb_0_84"/>
          <p:cNvSpPr txBox="1"/>
          <p:nvPr/>
        </p:nvSpPr>
        <p:spPr>
          <a:xfrm>
            <a:off x="4604600" y="1825275"/>
            <a:ext cx="5279400" cy="4295400"/>
          </a:xfrm>
          <a:prstGeom prst="rect">
            <a:avLst/>
          </a:prstGeom>
          <a:noFill/>
          <a:ln>
            <a:noFill/>
          </a:ln>
        </p:spPr>
        <p:txBody>
          <a:bodyPr spcFirstLastPara="1" wrap="square" lIns="91425" tIns="91425" rIns="91425" bIns="91425" anchor="t" anchorCtr="0">
            <a:noAutofit/>
          </a:bodyPr>
          <a:lstStyle/>
          <a:p>
            <a:r>
              <a:rPr lang="en-US" sz="2000" dirty="0"/>
              <a:t>The non profit Omega House (founded in 1999), offers a peaceful, homelike environment for terminally ill people and provides end-of-life care that emphasizes compassion, independence, respect and dignity.  Over 630 Upper Peninsula of Michigan residents have been served to date. </a:t>
            </a:r>
            <a:endParaRPr lang="en-US" sz="3600" dirty="0"/>
          </a:p>
          <a:p>
            <a:r>
              <a:rPr lang="en-US" sz="3600" dirty="0"/>
              <a:t/>
            </a:r>
            <a:br>
              <a:rPr lang="en-US" sz="3600" dirty="0"/>
            </a:br>
            <a:r>
              <a:rPr lang="en-US" sz="2000" dirty="0"/>
              <a:t>About three years ago Omega House decided to form a committee to look into serving those grieving in our community more deeply. </a:t>
            </a:r>
            <a:r>
              <a:rPr lang="en-US" dirty="0"/>
              <a:t> </a:t>
            </a:r>
            <a:endParaRPr lang="en-US" sz="2400" dirty="0">
              <a:effectLst/>
            </a:endParaRPr>
          </a:p>
        </p:txBody>
      </p:sp>
      <p:pic>
        <p:nvPicPr>
          <p:cNvPr id="234" name="Google Shape;234;g8c586caebb_0_84"/>
          <p:cNvPicPr preferRelativeResize="0"/>
          <p:nvPr/>
        </p:nvPicPr>
        <p:blipFill>
          <a:blip r:embed="rId4">
            <a:alphaModFix/>
          </a:blip>
          <a:stretch>
            <a:fillRect/>
          </a:stretch>
        </p:blipFill>
        <p:spPr>
          <a:xfrm>
            <a:off x="10112850" y="4605325"/>
            <a:ext cx="1712626" cy="1965777"/>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g8c586caebb_0_94"/>
          <p:cNvSpPr txBox="1">
            <a:spLocks noGrp="1"/>
          </p:cNvSpPr>
          <p:nvPr>
            <p:ph type="title"/>
          </p:nvPr>
        </p:nvSpPr>
        <p:spPr>
          <a:xfrm>
            <a:off x="3408600" y="352200"/>
            <a:ext cx="5704200" cy="696900"/>
          </a:xfrm>
          <a:prstGeom prst="rect">
            <a:avLst/>
          </a:prstGeom>
          <a:noFill/>
          <a:ln>
            <a:noFill/>
          </a:ln>
        </p:spPr>
        <p:txBody>
          <a:bodyPr spcFirstLastPara="1" wrap="square" lIns="91425" tIns="45700" rIns="91425" bIns="45700" anchor="ctr" anchorCtr="0">
            <a:noAutofit/>
          </a:bodyPr>
          <a:lstStyle/>
          <a:p>
            <a:pPr marL="0" lvl="0" indent="0" algn="ctr" rtl="0">
              <a:lnSpc>
                <a:spcPct val="123076"/>
              </a:lnSpc>
              <a:spcBef>
                <a:spcPts val="0"/>
              </a:spcBef>
              <a:spcAft>
                <a:spcPts val="1500"/>
              </a:spcAft>
              <a:buClr>
                <a:schemeClr val="dk1"/>
              </a:buClr>
              <a:buSzPts val="1100"/>
              <a:buFont typeface="Arial"/>
              <a:buNone/>
            </a:pPr>
            <a:r>
              <a:rPr lang="en-US" sz="3350" dirty="0">
                <a:solidFill>
                  <a:srgbClr val="000000"/>
                </a:solidFill>
                <a:latin typeface="+mn-lt"/>
                <a:ea typeface="Droid Serif"/>
                <a:cs typeface="Droid Serif"/>
                <a:sym typeface="Droid Serif"/>
              </a:rPr>
              <a:t>MONTHLY GRIEF SUPPORT</a:t>
            </a:r>
            <a:endParaRPr sz="5800" dirty="0">
              <a:solidFill>
                <a:srgbClr val="FFFFFF"/>
              </a:solidFill>
              <a:latin typeface="+mn-lt"/>
              <a:ea typeface="Droid Serif"/>
              <a:cs typeface="Droid Serif"/>
              <a:sym typeface="Droid Serif"/>
            </a:endParaRPr>
          </a:p>
        </p:txBody>
      </p:sp>
      <p:sp>
        <p:nvSpPr>
          <p:cNvPr id="241" name="Google Shape;241;g8c586caebb_0_94"/>
          <p:cNvSpPr txBox="1"/>
          <p:nvPr/>
        </p:nvSpPr>
        <p:spPr>
          <a:xfrm>
            <a:off x="0" y="4607050"/>
            <a:ext cx="9550800" cy="1809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dirty="0">
                <a:latin typeface="+mn-lt"/>
                <a:ea typeface="Droid Serif"/>
                <a:cs typeface="Droid Serif"/>
                <a:sym typeface="Droid Serif"/>
              </a:rPr>
              <a:t>You are welcome to come to the Third Thursday Community Grief monthly support group at Omega House from 5:00-6:00 PM.  This support group is open to anyone who wants to come and process grief together. Come as you are and settle into a relaxed, safe environment of support and communication with each other. We grieve because we love and we do not have to be alone in our grief.</a:t>
            </a:r>
            <a:endParaRPr sz="1900" dirty="0">
              <a:latin typeface="+mn-lt"/>
              <a:ea typeface="Droid Serif"/>
              <a:cs typeface="Droid Serif"/>
              <a:sym typeface="Droid Serif"/>
            </a:endParaRPr>
          </a:p>
          <a:p>
            <a:pPr marL="0" lvl="0" indent="0" algn="l" rtl="0">
              <a:spcBef>
                <a:spcPts val="1900"/>
              </a:spcBef>
              <a:spcAft>
                <a:spcPts val="0"/>
              </a:spcAft>
              <a:buNone/>
            </a:pPr>
            <a:endParaRPr dirty="0">
              <a:latin typeface="+mn-lt"/>
            </a:endParaRPr>
          </a:p>
        </p:txBody>
      </p:sp>
      <p:sp>
        <p:nvSpPr>
          <p:cNvPr id="242" name="Google Shape;242;g8c586caebb_0_94"/>
          <p:cNvSpPr txBox="1"/>
          <p:nvPr/>
        </p:nvSpPr>
        <p:spPr>
          <a:xfrm>
            <a:off x="5127250" y="2479625"/>
            <a:ext cx="9780000" cy="696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700" dirty="0">
                <a:solidFill>
                  <a:srgbClr val="FFFFFF"/>
                </a:solidFill>
                <a:latin typeface="+mn-lt"/>
                <a:ea typeface="Droid Serif"/>
                <a:cs typeface="Droid Serif"/>
                <a:sym typeface="Droid Serif"/>
              </a:rPr>
              <a:t>Courageous Conversations...</a:t>
            </a:r>
            <a:endParaRPr sz="2700" dirty="0">
              <a:solidFill>
                <a:srgbClr val="FFFFFF"/>
              </a:solidFill>
              <a:latin typeface="+mn-lt"/>
              <a:ea typeface="Droid Serif"/>
              <a:cs typeface="Droid Serif"/>
              <a:sym typeface="Droid Serif"/>
            </a:endParaRPr>
          </a:p>
        </p:txBody>
      </p:sp>
      <p:cxnSp>
        <p:nvCxnSpPr>
          <p:cNvPr id="243" name="Google Shape;243;g8c586caebb_0_94"/>
          <p:cNvCxnSpPr/>
          <p:nvPr/>
        </p:nvCxnSpPr>
        <p:spPr>
          <a:xfrm>
            <a:off x="8120200" y="1030800"/>
            <a:ext cx="2019600" cy="2019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8c586caebb_0_111"/>
          <p:cNvSpPr txBox="1">
            <a:spLocks noGrp="1"/>
          </p:cNvSpPr>
          <p:nvPr>
            <p:ph type="title"/>
          </p:nvPr>
        </p:nvSpPr>
        <p:spPr>
          <a:xfrm>
            <a:off x="1518950" y="0"/>
            <a:ext cx="9335400" cy="1010400"/>
          </a:xfrm>
          <a:prstGeom prst="rect">
            <a:avLst/>
          </a:prstGeom>
          <a:solidFill>
            <a:srgbClr val="FFFFFF"/>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ea typeface="Droid Serif"/>
                <a:cs typeface="Droid Serif"/>
                <a:sym typeface="Droid Serif"/>
              </a:rPr>
              <a:t>Some Voices from those in Grief...</a:t>
            </a:r>
            <a:endParaRPr dirty="0">
              <a:latin typeface="+mn-lt"/>
              <a:ea typeface="Droid Serif"/>
              <a:cs typeface="Droid Serif"/>
              <a:sym typeface="Droid Serif"/>
            </a:endParaRPr>
          </a:p>
        </p:txBody>
      </p:sp>
      <p:sp>
        <p:nvSpPr>
          <p:cNvPr id="250" name="Google Shape;250;g8c586caebb_0_111"/>
          <p:cNvSpPr txBox="1"/>
          <p:nvPr/>
        </p:nvSpPr>
        <p:spPr>
          <a:xfrm>
            <a:off x="1138250" y="1010400"/>
            <a:ext cx="10096800" cy="5538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50" i="1" dirty="0">
                <a:solidFill>
                  <a:srgbClr val="222222"/>
                </a:solidFill>
              </a:rPr>
              <a:t>The group just before Christmas sent a powerful message to me. I came away from that group with a different outlook on life itself.  The woman that talked about her cancer and not knowing how much time she has left really hit me hard. Her tears were felt deep in my heart. The courage for her to come there and speak was amazing to me. What it did was send a message to me that life is truly a gift. I have so much to be thankful for. So for me I saw so much pain in that room yet there was courage all around me. That courage lifted me with some new energy for life. </a:t>
            </a:r>
            <a:r>
              <a:rPr lang="en-US" sz="1650" dirty="0">
                <a:solidFill>
                  <a:srgbClr val="222222"/>
                </a:solidFill>
              </a:rPr>
              <a:t>GM Grief Client 1-22-2020</a:t>
            </a:r>
            <a:endParaRPr sz="1650" dirty="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1650" dirty="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1650" dirty="0">
              <a:solidFill>
                <a:srgbClr val="222222"/>
              </a:solidFill>
            </a:endParaRPr>
          </a:p>
          <a:p>
            <a:pPr marL="0" lvl="0" indent="0" algn="l" rtl="0">
              <a:lnSpc>
                <a:spcPct val="115000"/>
              </a:lnSpc>
              <a:spcBef>
                <a:spcPts val="0"/>
              </a:spcBef>
              <a:spcAft>
                <a:spcPts val="0"/>
              </a:spcAft>
              <a:buClr>
                <a:schemeClr val="dk1"/>
              </a:buClr>
              <a:buSzPts val="1100"/>
              <a:buFont typeface="Arial"/>
              <a:buNone/>
            </a:pPr>
            <a:endParaRPr sz="1650" dirty="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US" sz="1650" i="1" dirty="0">
                <a:solidFill>
                  <a:srgbClr val="222222"/>
                </a:solidFill>
              </a:rPr>
              <a:t>From the moment I entered the Omega House, I felt welcomed, like I was coming home...  I felt comfortable -a safe space of belonging. From what I had just come out of, this was so important to my healing. I can honestly say that Cynthia saved my life, and my life will never be the same since now knowing her. I had all these emotions of sadness, anger, depression -all mixed together to make a pretty nasty life of pain. What I did not realize was it was grief I was going through.  I was experiencing some extreme grief. Grief from a lifetime of losses and now facing my own, with a terminal cancer diagnosis, I was grieving so deeply, I could not stop crying, and the pain was deep. This work with her continues on weekly and there is a wonderful grief group that has also changed my life. She holds a space for me to go through it all -she has a gift to listen with no judgement, and guide me through this journey, together. She is my guiding light and star...</a:t>
            </a:r>
            <a:r>
              <a:rPr lang="en-US" sz="1650" dirty="0">
                <a:solidFill>
                  <a:srgbClr val="222222"/>
                </a:solidFill>
              </a:rPr>
              <a:t>MR Grief Client 1-27-2020</a:t>
            </a:r>
            <a:endParaRPr sz="1650" dirty="0">
              <a:solidFill>
                <a:srgbClr val="222222"/>
              </a:solidFill>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8c586caebb_0_135"/>
          <p:cNvSpPr txBox="1">
            <a:spLocks noGrp="1"/>
          </p:cNvSpPr>
          <p:nvPr>
            <p:ph type="title"/>
          </p:nvPr>
        </p:nvSpPr>
        <p:spPr>
          <a:xfrm>
            <a:off x="1491450" y="221450"/>
            <a:ext cx="9209100" cy="1325700"/>
          </a:xfrm>
          <a:prstGeom prst="rect">
            <a:avLst/>
          </a:prstGeom>
          <a:solidFill>
            <a:srgbClr val="EA9999"/>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latin typeface="+mn-lt"/>
                <a:ea typeface="Droid Serif"/>
                <a:cs typeface="Droid Serif"/>
                <a:sym typeface="Droid Serif"/>
              </a:rPr>
              <a:t>Covid</a:t>
            </a:r>
            <a:r>
              <a:rPr lang="en-US" dirty="0">
                <a:latin typeface="+mn-lt"/>
                <a:ea typeface="Droid Serif"/>
                <a:cs typeface="Droid Serif"/>
                <a:sym typeface="Droid Serif"/>
              </a:rPr>
              <a:t> 19 and Grief ~ Intersections</a:t>
            </a:r>
            <a:endParaRPr dirty="0">
              <a:latin typeface="+mn-lt"/>
              <a:ea typeface="Droid Serif"/>
              <a:cs typeface="Droid Serif"/>
              <a:sym typeface="Droid Serif"/>
            </a:endParaRPr>
          </a:p>
        </p:txBody>
      </p:sp>
      <p:pic>
        <p:nvPicPr>
          <p:cNvPr id="257" name="Google Shape;257;g8c586caebb_0_135"/>
          <p:cNvPicPr preferRelativeResize="0"/>
          <p:nvPr/>
        </p:nvPicPr>
        <p:blipFill>
          <a:blip r:embed="rId3">
            <a:alphaModFix/>
          </a:blip>
          <a:stretch>
            <a:fillRect/>
          </a:stretch>
        </p:blipFill>
        <p:spPr>
          <a:xfrm>
            <a:off x="7922300" y="1883300"/>
            <a:ext cx="3688050" cy="4640801"/>
          </a:xfrm>
          <a:prstGeom prst="rect">
            <a:avLst/>
          </a:prstGeom>
          <a:noFill/>
          <a:ln w="28575" cap="flat" cmpd="sng">
            <a:solidFill>
              <a:srgbClr val="000000"/>
            </a:solidFill>
            <a:prstDash val="solid"/>
            <a:round/>
            <a:headEnd type="none" w="sm" len="sm"/>
            <a:tailEnd type="none" w="sm" len="sm"/>
          </a:ln>
        </p:spPr>
      </p:pic>
      <p:sp>
        <p:nvSpPr>
          <p:cNvPr id="258" name="Google Shape;258;g8c586caebb_0_135"/>
          <p:cNvSpPr/>
          <p:nvPr/>
        </p:nvSpPr>
        <p:spPr>
          <a:xfrm>
            <a:off x="4082000" y="1171400"/>
            <a:ext cx="3840300" cy="28566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8c586caebb_0_135"/>
          <p:cNvSpPr/>
          <p:nvPr/>
        </p:nvSpPr>
        <p:spPr>
          <a:xfrm>
            <a:off x="304550" y="2059525"/>
            <a:ext cx="4189200" cy="25599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600">
                <a:solidFill>
                  <a:schemeClr val="dk1"/>
                </a:solidFill>
              </a:rPr>
              <a:t>    </a:t>
            </a:r>
            <a:endParaRPr sz="1900">
              <a:latin typeface="Droid Serif"/>
              <a:ea typeface="Droid Serif"/>
              <a:cs typeface="Droid Serif"/>
              <a:sym typeface="Droid Serif"/>
            </a:endParaRPr>
          </a:p>
        </p:txBody>
      </p:sp>
      <p:sp>
        <p:nvSpPr>
          <p:cNvPr id="260" name="Google Shape;260;g8c586caebb_0_135"/>
          <p:cNvSpPr/>
          <p:nvPr/>
        </p:nvSpPr>
        <p:spPr>
          <a:xfrm>
            <a:off x="2539175" y="3429000"/>
            <a:ext cx="5138100" cy="28566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8c586caebb_0_135"/>
          <p:cNvSpPr txBox="1"/>
          <p:nvPr/>
        </p:nvSpPr>
        <p:spPr>
          <a:xfrm>
            <a:off x="886400" y="2476375"/>
            <a:ext cx="3374700" cy="181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rPr>
              <a:t>Grief is already a painful journey. </a:t>
            </a:r>
            <a:r>
              <a:rPr lang="en-US" sz="1600" dirty="0" err="1">
                <a:solidFill>
                  <a:schemeClr val="dk1"/>
                </a:solidFill>
              </a:rPr>
              <a:t>Covid</a:t>
            </a:r>
            <a:r>
              <a:rPr lang="en-US" sz="1600" dirty="0">
                <a:solidFill>
                  <a:schemeClr val="dk1"/>
                </a:solidFill>
              </a:rPr>
              <a:t> 19 furthers the potential for isolation, further stress and added grief layers which seems too daunting to imagine.</a:t>
            </a:r>
            <a:endParaRPr sz="1900" dirty="0">
              <a:solidFill>
                <a:schemeClr val="dk1"/>
              </a:solidFill>
              <a:latin typeface="Droid Serif"/>
              <a:ea typeface="Droid Serif"/>
              <a:cs typeface="Droid Serif"/>
              <a:sym typeface="Droid Serif"/>
            </a:endParaRPr>
          </a:p>
          <a:p>
            <a:pPr marL="0" lvl="0" indent="0" algn="l" rtl="0">
              <a:spcBef>
                <a:spcPts val="0"/>
              </a:spcBef>
              <a:spcAft>
                <a:spcPts val="0"/>
              </a:spcAft>
              <a:buNone/>
            </a:pPr>
            <a:endParaRPr dirty="0"/>
          </a:p>
        </p:txBody>
      </p:sp>
      <p:sp>
        <p:nvSpPr>
          <p:cNvPr id="262" name="Google Shape;262;g8c586caebb_0_135"/>
          <p:cNvSpPr txBox="1"/>
          <p:nvPr/>
        </p:nvSpPr>
        <p:spPr>
          <a:xfrm>
            <a:off x="4547600" y="1582075"/>
            <a:ext cx="3088200" cy="181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dirty="0" err="1">
                <a:solidFill>
                  <a:schemeClr val="dk1"/>
                </a:solidFill>
              </a:rPr>
              <a:t>Covid</a:t>
            </a:r>
            <a:r>
              <a:rPr lang="en-US" sz="1600" dirty="0">
                <a:solidFill>
                  <a:schemeClr val="dk1"/>
                </a:solidFill>
              </a:rPr>
              <a:t> 19 is acting as a universal grief portal. </a:t>
            </a:r>
            <a:r>
              <a:rPr lang="en-US" sz="1500" dirty="0">
                <a:solidFill>
                  <a:schemeClr val="dk1"/>
                </a:solidFill>
              </a:rPr>
              <a:t> </a:t>
            </a:r>
            <a:r>
              <a:rPr lang="en-US" sz="1600" dirty="0">
                <a:solidFill>
                  <a:schemeClr val="dk1"/>
                </a:solidFill>
              </a:rPr>
              <a:t>Life will never be the same again.  The unexpected will keep happening and reality will be altered at a moment’s notice. </a:t>
            </a:r>
            <a:r>
              <a:rPr lang="en-US" sz="1300" dirty="0">
                <a:solidFill>
                  <a:schemeClr val="dk1"/>
                </a:solidFill>
              </a:rPr>
              <a:t> </a:t>
            </a:r>
            <a:endParaRPr sz="1600" dirty="0"/>
          </a:p>
        </p:txBody>
      </p:sp>
      <p:sp>
        <p:nvSpPr>
          <p:cNvPr id="263" name="Google Shape;263;g8c586caebb_0_135"/>
          <p:cNvSpPr txBox="1"/>
          <p:nvPr/>
        </p:nvSpPr>
        <p:spPr>
          <a:xfrm>
            <a:off x="3237400" y="3885625"/>
            <a:ext cx="3921000" cy="203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a:t>
            </a:r>
            <a:r>
              <a:rPr lang="en-US" sz="1600" dirty="0">
                <a:solidFill>
                  <a:schemeClr val="dk1"/>
                </a:solidFill>
              </a:rPr>
              <a:t>Those for whom grief has been a hidden conversation for only the most courageous to enter will find kinship in the masses now as they, willingly or not, enter into unchartered territory full of angst, uncertainty and shifting sands.</a:t>
            </a:r>
            <a:endParaRPr sz="1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8c586caebb_0_101"/>
          <p:cNvSpPr txBox="1">
            <a:spLocks noGrp="1"/>
          </p:cNvSpPr>
          <p:nvPr>
            <p:ph type="title"/>
          </p:nvPr>
        </p:nvSpPr>
        <p:spPr>
          <a:xfrm>
            <a:off x="465700" y="170250"/>
            <a:ext cx="8360100" cy="1410600"/>
          </a:xfrm>
          <a:prstGeom prst="rect">
            <a:avLst/>
          </a:prstGeom>
          <a:solidFill>
            <a:srgbClr val="F1C232"/>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mn-lt"/>
                <a:ea typeface="Droid Serif"/>
                <a:cs typeface="Droid Serif"/>
                <a:sym typeface="Droid Serif"/>
              </a:rPr>
              <a:t>  </a:t>
            </a:r>
            <a:r>
              <a:rPr lang="en-US" dirty="0" err="1">
                <a:latin typeface="+mn-lt"/>
                <a:ea typeface="Droid Serif"/>
                <a:cs typeface="Droid Serif"/>
                <a:sym typeface="Droid Serif"/>
              </a:rPr>
              <a:t>Covid</a:t>
            </a:r>
            <a:r>
              <a:rPr lang="en-US" dirty="0">
                <a:latin typeface="+mn-lt"/>
                <a:ea typeface="Droid Serif"/>
                <a:cs typeface="Droid Serif"/>
                <a:sym typeface="Droid Serif"/>
              </a:rPr>
              <a:t> 19 and Many Ways to     Reach In...</a:t>
            </a:r>
            <a:endParaRPr dirty="0">
              <a:latin typeface="+mn-lt"/>
              <a:ea typeface="Droid Serif"/>
              <a:cs typeface="Droid Serif"/>
              <a:sym typeface="Droid Serif"/>
            </a:endParaRPr>
          </a:p>
        </p:txBody>
      </p:sp>
      <p:pic>
        <p:nvPicPr>
          <p:cNvPr id="271" name="Google Shape;271;g8c586caebb_0_101"/>
          <p:cNvPicPr preferRelativeResize="0"/>
          <p:nvPr/>
        </p:nvPicPr>
        <p:blipFill>
          <a:blip r:embed="rId3">
            <a:alphaModFix/>
          </a:blip>
          <a:stretch>
            <a:fillRect/>
          </a:stretch>
        </p:blipFill>
        <p:spPr>
          <a:xfrm>
            <a:off x="6146050" y="2679950"/>
            <a:ext cx="4757150" cy="4096475"/>
          </a:xfrm>
          <a:prstGeom prst="rect">
            <a:avLst/>
          </a:prstGeom>
          <a:noFill/>
          <a:ln>
            <a:noFill/>
          </a:ln>
        </p:spPr>
      </p:pic>
      <p:pic>
        <p:nvPicPr>
          <p:cNvPr id="6146" name="Picture 2" descr="10177476_10203209246770768_4315326960644465238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8553"/>
            <a:ext cx="2910093" cy="406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10497313_10203570230995148_388444306126617507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925" y="0"/>
            <a:ext cx="28860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1604924_10206049593097651_253985778674309692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0093" y="2458171"/>
            <a:ext cx="3235957" cy="431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8c586caebb_0_126"/>
          <p:cNvSpPr txBox="1">
            <a:spLocks noGrp="1"/>
          </p:cNvSpPr>
          <p:nvPr>
            <p:ph type="title"/>
          </p:nvPr>
        </p:nvSpPr>
        <p:spPr>
          <a:xfrm>
            <a:off x="130675" y="0"/>
            <a:ext cx="7317300" cy="2181600"/>
          </a:xfrm>
          <a:prstGeom prst="rect">
            <a:avLst/>
          </a:prstGeom>
          <a:solidFill>
            <a:srgbClr val="8E7CC3"/>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ea typeface="Droid Serif"/>
                <a:cs typeface="Droid Serif"/>
                <a:sym typeface="Droid Serif"/>
              </a:rPr>
              <a:t>Remembering what really matters and utilizing tools we have now.</a:t>
            </a:r>
            <a:endParaRPr dirty="0">
              <a:latin typeface="+mn-lt"/>
              <a:ea typeface="Droid Serif"/>
              <a:cs typeface="Droid Serif"/>
              <a:sym typeface="Droid Serif"/>
            </a:endParaRPr>
          </a:p>
        </p:txBody>
      </p:sp>
      <p:pic>
        <p:nvPicPr>
          <p:cNvPr id="280" name="Google Shape;280;g8c586caebb_0_126"/>
          <p:cNvPicPr preferRelativeResize="0"/>
          <p:nvPr/>
        </p:nvPicPr>
        <p:blipFill>
          <a:blip r:embed="rId3">
            <a:alphaModFix/>
          </a:blip>
          <a:stretch>
            <a:fillRect/>
          </a:stretch>
        </p:blipFill>
        <p:spPr>
          <a:xfrm>
            <a:off x="8265177" y="1379050"/>
            <a:ext cx="3926724" cy="3930825"/>
          </a:xfrm>
          <a:prstGeom prst="rect">
            <a:avLst/>
          </a:prstGeom>
          <a:noFill/>
          <a:ln>
            <a:noFill/>
          </a:ln>
        </p:spPr>
      </p:pic>
      <p:sp>
        <p:nvSpPr>
          <p:cNvPr id="281" name="Google Shape;281;g8c586caebb_0_126"/>
          <p:cNvSpPr/>
          <p:nvPr/>
        </p:nvSpPr>
        <p:spPr>
          <a:xfrm>
            <a:off x="4207425" y="2095325"/>
            <a:ext cx="4171500" cy="3473100"/>
          </a:xfrm>
          <a:prstGeom prst="star5">
            <a:avLst>
              <a:gd name="adj" fmla="val 19098"/>
              <a:gd name="hf" fmla="val 105146"/>
              <a:gd name="vf" fmla="val 11055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8c586caebb_0_126"/>
          <p:cNvSpPr txBox="1"/>
          <p:nvPr/>
        </p:nvSpPr>
        <p:spPr>
          <a:xfrm>
            <a:off x="5326475" y="3205450"/>
            <a:ext cx="1962900" cy="184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500" dirty="0">
                <a:solidFill>
                  <a:schemeClr val="dk1"/>
                </a:solidFill>
                <a:latin typeface="+mn-lt"/>
                <a:ea typeface="Droid Serif"/>
                <a:cs typeface="Droid Serif"/>
                <a:sym typeface="Droid Serif"/>
              </a:rPr>
              <a:t>We have re-discovered old truths and ways of being in community with one another.</a:t>
            </a:r>
            <a:endParaRPr sz="2300" dirty="0">
              <a:latin typeface="+mn-lt"/>
              <a:ea typeface="Droid Serif"/>
              <a:cs typeface="Droid Serif"/>
              <a:sym typeface="Droid Serif"/>
            </a:endParaRPr>
          </a:p>
        </p:txBody>
      </p:sp>
      <p:sp>
        <p:nvSpPr>
          <p:cNvPr id="283" name="Google Shape;283;g8c586caebb_0_126"/>
          <p:cNvSpPr/>
          <p:nvPr/>
        </p:nvSpPr>
        <p:spPr>
          <a:xfrm>
            <a:off x="130675" y="1808875"/>
            <a:ext cx="3253200" cy="3150900"/>
          </a:xfrm>
          <a:prstGeom prst="star5">
            <a:avLst>
              <a:gd name="adj" fmla="val 19098"/>
              <a:gd name="hf" fmla="val 105146"/>
              <a:gd name="vf" fmla="val 110557"/>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8c586caebb_0_126"/>
          <p:cNvSpPr/>
          <p:nvPr/>
        </p:nvSpPr>
        <p:spPr>
          <a:xfrm>
            <a:off x="1731925" y="3205450"/>
            <a:ext cx="3640200" cy="3473100"/>
          </a:xfrm>
          <a:prstGeom prst="star5">
            <a:avLst>
              <a:gd name="adj" fmla="val 19098"/>
              <a:gd name="hf" fmla="val 105146"/>
              <a:gd name="vf" fmla="val 11055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8c586caebb_0_126"/>
          <p:cNvSpPr txBox="1"/>
          <p:nvPr/>
        </p:nvSpPr>
        <p:spPr>
          <a:xfrm>
            <a:off x="2667675" y="4476425"/>
            <a:ext cx="1683000" cy="14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dirty="0">
                <a:latin typeface="+mn-lt"/>
                <a:ea typeface="Droid Serif"/>
                <a:cs typeface="Droid Serif"/>
                <a:sym typeface="Droid Serif"/>
              </a:rPr>
              <a:t>Phone Calls</a:t>
            </a:r>
            <a:endParaRPr sz="1700" dirty="0">
              <a:latin typeface="+mn-lt"/>
              <a:ea typeface="Droid Serif"/>
              <a:cs typeface="Droid Serif"/>
              <a:sym typeface="Droid Serif"/>
            </a:endParaRPr>
          </a:p>
          <a:p>
            <a:pPr marL="0" lvl="0" indent="0" algn="ctr" rtl="0">
              <a:spcBef>
                <a:spcPts val="0"/>
              </a:spcBef>
              <a:spcAft>
                <a:spcPts val="0"/>
              </a:spcAft>
              <a:buNone/>
            </a:pPr>
            <a:r>
              <a:rPr lang="en-US" sz="1700" dirty="0">
                <a:latin typeface="+mn-lt"/>
                <a:ea typeface="Droid Serif"/>
                <a:cs typeface="Droid Serif"/>
                <a:sym typeface="Droid Serif"/>
              </a:rPr>
              <a:t>Sidewalk Chalk</a:t>
            </a:r>
            <a:endParaRPr sz="1700" dirty="0">
              <a:latin typeface="+mn-lt"/>
              <a:ea typeface="Droid Serif"/>
              <a:cs typeface="Droid Serif"/>
              <a:sym typeface="Droid Serif"/>
            </a:endParaRPr>
          </a:p>
          <a:p>
            <a:pPr marL="0" lvl="0" indent="0" algn="ctr" rtl="0">
              <a:spcBef>
                <a:spcPts val="0"/>
              </a:spcBef>
              <a:spcAft>
                <a:spcPts val="0"/>
              </a:spcAft>
              <a:buNone/>
            </a:pPr>
            <a:r>
              <a:rPr lang="en-US" sz="1700" dirty="0">
                <a:latin typeface="+mn-lt"/>
                <a:ea typeface="Droid Serif"/>
                <a:cs typeface="Droid Serif"/>
                <a:sym typeface="Droid Serif"/>
              </a:rPr>
              <a:t>Pen Pals… reaching in.</a:t>
            </a:r>
            <a:endParaRPr sz="1700" dirty="0">
              <a:latin typeface="+mn-lt"/>
              <a:ea typeface="Droid Serif"/>
              <a:cs typeface="Droid Serif"/>
              <a:sym typeface="Droid Serif"/>
            </a:endParaRPr>
          </a:p>
        </p:txBody>
      </p:sp>
      <p:sp>
        <p:nvSpPr>
          <p:cNvPr id="286" name="Google Shape;286;g8c586caebb_0_126"/>
          <p:cNvSpPr txBox="1"/>
          <p:nvPr/>
        </p:nvSpPr>
        <p:spPr>
          <a:xfrm>
            <a:off x="984875" y="2847375"/>
            <a:ext cx="1593300" cy="14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dirty="0">
                <a:latin typeface="+mn-lt"/>
                <a:ea typeface="Droid Serif"/>
                <a:cs typeface="Droid Serif"/>
                <a:sym typeface="Droid Serif"/>
              </a:rPr>
              <a:t>New Technologies in Rich Ways</a:t>
            </a:r>
            <a:endParaRPr sz="1500" dirty="0">
              <a:latin typeface="+mn-lt"/>
              <a:ea typeface="Droid Serif"/>
              <a:cs typeface="Droid Serif"/>
              <a:sym typeface="Droid Serif"/>
            </a:endParaRPr>
          </a:p>
          <a:p>
            <a:pPr marL="0" lvl="0" indent="0" algn="ctr" rtl="0">
              <a:spcBef>
                <a:spcPts val="0"/>
              </a:spcBef>
              <a:spcAft>
                <a:spcPts val="0"/>
              </a:spcAft>
              <a:buNone/>
            </a:pPr>
            <a:r>
              <a:rPr lang="en-US" sz="1500" dirty="0">
                <a:latin typeface="+mn-lt"/>
                <a:ea typeface="Droid Serif"/>
                <a:cs typeface="Droid Serif"/>
                <a:sym typeface="Droid Serif"/>
              </a:rPr>
              <a:t>Zoom; FaceTime</a:t>
            </a:r>
            <a:endParaRPr sz="15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g8c586caebb_0_142"/>
          <p:cNvSpPr txBox="1">
            <a:spLocks noGrp="1"/>
          </p:cNvSpPr>
          <p:nvPr>
            <p:ph type="title"/>
          </p:nvPr>
        </p:nvSpPr>
        <p:spPr>
          <a:xfrm>
            <a:off x="1574100" y="439700"/>
            <a:ext cx="9043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ea typeface="Droid Serif"/>
                <a:cs typeface="Droid Serif"/>
                <a:sym typeface="Droid Serif"/>
              </a:rPr>
              <a:t>Wrap Up and </a:t>
            </a:r>
            <a:r>
              <a:rPr lang="en-US" dirty="0" smtClean="0">
                <a:latin typeface="+mn-lt"/>
                <a:ea typeface="Droid Serif"/>
                <a:cs typeface="Droid Serif"/>
                <a:sym typeface="Droid Serif"/>
              </a:rPr>
              <a:t>Questions/Answers</a:t>
            </a:r>
            <a:endParaRPr dirty="0">
              <a:latin typeface="+mn-lt"/>
              <a:ea typeface="Droid Serif"/>
              <a:cs typeface="Droid Serif"/>
              <a:sym typeface="Droid Serif"/>
            </a:endParaRPr>
          </a:p>
        </p:txBody>
      </p:sp>
      <p:sp>
        <p:nvSpPr>
          <p:cNvPr id="293" name="Google Shape;293;g8c586caebb_0_142"/>
          <p:cNvSpPr txBox="1"/>
          <p:nvPr/>
        </p:nvSpPr>
        <p:spPr>
          <a:xfrm>
            <a:off x="1265250" y="4326875"/>
            <a:ext cx="9661500" cy="1849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FFFFFF"/>
                </a:solidFill>
                <a:latin typeface="+mn-lt"/>
                <a:ea typeface="Droid Serif"/>
                <a:cs typeface="Droid Serif"/>
                <a:sym typeface="Droid Serif"/>
              </a:rPr>
              <a:t>“</a:t>
            </a:r>
            <a:r>
              <a:rPr lang="en-US" sz="2200" dirty="0" err="1">
                <a:solidFill>
                  <a:srgbClr val="FFFFFF"/>
                </a:solidFill>
                <a:latin typeface="+mn-lt"/>
                <a:ea typeface="Droid Serif"/>
                <a:cs typeface="Droid Serif"/>
                <a:sym typeface="Droid Serif"/>
              </a:rPr>
              <a:t>Covid</a:t>
            </a:r>
            <a:r>
              <a:rPr lang="en-US" sz="2200" dirty="0">
                <a:solidFill>
                  <a:srgbClr val="FFFFFF"/>
                </a:solidFill>
                <a:latin typeface="+mn-lt"/>
                <a:ea typeface="Droid Serif"/>
                <a:cs typeface="Droid Serif"/>
                <a:sym typeface="Droid Serif"/>
              </a:rPr>
              <a:t> is linking us, this specific grief is linking us with how to identify and name things.  We are not the only ones, there is relief in that, in not feeling alone.  This is huge, then you do not feel you are crazy... </a:t>
            </a:r>
            <a:endParaRPr sz="2200" dirty="0">
              <a:solidFill>
                <a:srgbClr val="FFFFFF"/>
              </a:solidFill>
              <a:latin typeface="+mn-lt"/>
              <a:ea typeface="Droid Serif"/>
              <a:cs typeface="Droid Serif"/>
              <a:sym typeface="Droid Serif"/>
            </a:endParaRPr>
          </a:p>
          <a:p>
            <a:pPr marL="0" lvl="0" indent="0" algn="l" rtl="0">
              <a:spcBef>
                <a:spcPts val="0"/>
              </a:spcBef>
              <a:spcAft>
                <a:spcPts val="0"/>
              </a:spcAft>
              <a:buNone/>
            </a:pPr>
            <a:r>
              <a:rPr lang="en-US" sz="2200" dirty="0">
                <a:solidFill>
                  <a:srgbClr val="FFFFFF"/>
                </a:solidFill>
                <a:latin typeface="+mn-lt"/>
                <a:ea typeface="Droid Serif"/>
                <a:cs typeface="Droid Serif"/>
                <a:sym typeface="Droid Serif"/>
              </a:rPr>
              <a:t>What connects us is when people feel really heard.”                                       -Carol </a:t>
            </a:r>
            <a:r>
              <a:rPr lang="en-US" sz="2200" dirty="0" smtClean="0">
                <a:solidFill>
                  <a:srgbClr val="FFFFFF"/>
                </a:solidFill>
                <a:latin typeface="+mn-lt"/>
                <a:ea typeface="Droid Serif"/>
                <a:cs typeface="Droid Serif"/>
                <a:sym typeface="Droid Serif"/>
              </a:rPr>
              <a:t>Olsen</a:t>
            </a:r>
            <a:r>
              <a:rPr lang="en-US" sz="2200" dirty="0">
                <a:solidFill>
                  <a:srgbClr val="FFFFFF"/>
                </a:solidFill>
                <a:latin typeface="+mn-lt"/>
                <a:ea typeface="Droid Serif"/>
                <a:cs typeface="Droid Serif"/>
                <a:sym typeface="Droid Serif"/>
              </a:rPr>
              <a:t>, LCSW Hospice Social Worker</a:t>
            </a:r>
            <a:endParaRPr sz="2200" dirty="0">
              <a:solidFill>
                <a:srgbClr val="FFFFFF"/>
              </a:solidFill>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9;g8c586caebb_0_119"/>
          <p:cNvSpPr txBox="1"/>
          <p:nvPr/>
        </p:nvSpPr>
        <p:spPr>
          <a:xfrm>
            <a:off x="665611" y="435848"/>
            <a:ext cx="10575000" cy="1178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50" dirty="0">
                <a:solidFill>
                  <a:schemeClr val="dk1"/>
                </a:solidFill>
                <a:highlight>
                  <a:srgbClr val="FFFFFF"/>
                </a:highlight>
                <a:latin typeface="+mn-lt"/>
                <a:ea typeface="Droid Serif"/>
                <a:cs typeface="Droid Serif"/>
                <a:sym typeface="Droid Serif"/>
              </a:rPr>
              <a:t>“People who are hurting don’t need Avoiders, Protectors, or Fixers. What we need are patient, loving witness. People to sit quietly and hold space for us. People to stand in helpful vigil to our pain.” </a:t>
            </a:r>
            <a:r>
              <a:rPr lang="en-US" sz="2250" dirty="0" err="1">
                <a:solidFill>
                  <a:schemeClr val="dk1"/>
                </a:solidFill>
                <a:highlight>
                  <a:srgbClr val="FFFFFF"/>
                </a:highlight>
                <a:latin typeface="+mn-lt"/>
                <a:ea typeface="Droid Serif"/>
                <a:cs typeface="Droid Serif"/>
                <a:sym typeface="Droid Serif"/>
              </a:rPr>
              <a:t>Glennon</a:t>
            </a:r>
            <a:r>
              <a:rPr lang="en-US" sz="2250" dirty="0">
                <a:solidFill>
                  <a:schemeClr val="dk1"/>
                </a:solidFill>
                <a:highlight>
                  <a:srgbClr val="FFFFFF"/>
                </a:highlight>
                <a:latin typeface="+mn-lt"/>
                <a:ea typeface="Droid Serif"/>
                <a:cs typeface="Droid Serif"/>
                <a:sym typeface="Droid Serif"/>
              </a:rPr>
              <a:t> Doyle</a:t>
            </a:r>
            <a:endParaRPr sz="2000" dirty="0">
              <a:latin typeface="+mn-lt"/>
              <a:ea typeface="Droid Serif"/>
              <a:cs typeface="Droid Serif"/>
              <a:sym typeface="Droid Serif"/>
            </a:endParaRPr>
          </a:p>
        </p:txBody>
      </p:sp>
      <p:pic>
        <p:nvPicPr>
          <p:cNvPr id="7170" name="Picture 2" descr="554664_10201445258352160_14905497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048" y="1926836"/>
            <a:ext cx="5468126" cy="410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16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Housekeeping Items</a:t>
            </a:r>
            <a:endParaRPr lang="en-US" sz="4400" dirty="0"/>
          </a:p>
        </p:txBody>
      </p:sp>
      <p:sp>
        <p:nvSpPr>
          <p:cNvPr id="6" name="Google Shape;135;p19"/>
          <p:cNvSpPr txBox="1">
            <a:spLocks/>
          </p:cNvSpPr>
          <p:nvPr/>
        </p:nvSpPr>
        <p:spPr>
          <a:xfrm>
            <a:off x="549410" y="1609608"/>
            <a:ext cx="10899252" cy="3264317"/>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45700" rIns="91425" bIns="45700" anchor="t" anchorCtr="0">
            <a:noAutofit/>
          </a:bodyPr>
          <a:lstStyle>
            <a:lvl1pPr marL="228600" marR="0" lvl="0" indent="-228600" algn="ctr" defTabSz="914400" rtl="0" latinLnBrk="0">
              <a:lnSpc>
                <a:spcPct val="90000"/>
              </a:lnSpc>
              <a:spcBef>
                <a:spcPts val="1000"/>
              </a:spcBef>
              <a:spcAft>
                <a:spcPts val="0"/>
              </a:spcAft>
              <a:buClr>
                <a:schemeClr val="dk1"/>
              </a:buClr>
              <a:buSzPts val="2400"/>
              <a:buFont typeface="Arial"/>
              <a:buNone/>
              <a:tabLst/>
              <a:defRPr sz="2400" b="0" i="0" u="none" strike="noStrike" cap="none" spc="0" baseline="0">
                <a:solidFill>
                  <a:srgbClr val="000000"/>
                </a:solidFill>
                <a:uFillTx/>
                <a:latin typeface="+mn-lt"/>
                <a:ea typeface="+mn-ea"/>
                <a:cs typeface="+mn-cs"/>
                <a:sym typeface="Calibri"/>
              </a:defRPr>
            </a:lvl1pPr>
            <a:lvl2pPr marL="723900" marR="0" lvl="1" indent="-266700" algn="ctr" defTabSz="914400" rtl="0" latinLnBrk="0">
              <a:lnSpc>
                <a:spcPct val="90000"/>
              </a:lnSpc>
              <a:spcBef>
                <a:spcPts val="500"/>
              </a:spcBef>
              <a:spcAft>
                <a:spcPts val="0"/>
              </a:spcAft>
              <a:buClr>
                <a:schemeClr val="dk1"/>
              </a:buClr>
              <a:buSzPts val="2000"/>
              <a:buFont typeface="Arial"/>
              <a:buNone/>
              <a:tabLst/>
              <a:defRPr sz="2000" b="0" i="0" u="none" strike="noStrike" cap="none" spc="0" baseline="0">
                <a:solidFill>
                  <a:srgbClr val="000000"/>
                </a:solidFill>
                <a:uFillTx/>
                <a:latin typeface="+mn-lt"/>
                <a:ea typeface="+mn-ea"/>
                <a:cs typeface="+mn-cs"/>
                <a:sym typeface="Calibri"/>
              </a:defRPr>
            </a:lvl2pPr>
            <a:lvl3pPr marL="1234439" marR="0" lvl="2" indent="-320039" algn="ctr" defTabSz="914400" rtl="0" latinLnBrk="0">
              <a:lnSpc>
                <a:spcPct val="90000"/>
              </a:lnSpc>
              <a:spcBef>
                <a:spcPts val="500"/>
              </a:spcBef>
              <a:spcAft>
                <a:spcPts val="0"/>
              </a:spcAft>
              <a:buClr>
                <a:schemeClr val="dk1"/>
              </a:buClr>
              <a:buSzPts val="1800"/>
              <a:buFont typeface="Arial"/>
              <a:buNone/>
              <a:tabLst/>
              <a:defRPr sz="1800" b="0" i="0" u="none" strike="noStrike" cap="none" spc="0" baseline="0">
                <a:solidFill>
                  <a:srgbClr val="000000"/>
                </a:solidFill>
                <a:uFillTx/>
                <a:latin typeface="+mn-lt"/>
                <a:ea typeface="+mn-ea"/>
                <a:cs typeface="+mn-cs"/>
                <a:sym typeface="Calibri"/>
              </a:defRPr>
            </a:lvl3pPr>
            <a:lvl4pPr marL="1727200" marR="0" lvl="3"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4pPr>
            <a:lvl5pPr marL="2184400" marR="0" lvl="4"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5pPr>
            <a:lvl6pPr marL="2641600" marR="0" lvl="5"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6pPr>
            <a:lvl7pPr marL="3098800" marR="0" lvl="6"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7pPr>
            <a:lvl8pPr marL="3556000" marR="0" lvl="7"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8pPr>
            <a:lvl9pPr marL="4013200" marR="0" lvl="8" indent="-355600" algn="ctr" defTabSz="914400" rtl="0" latinLnBrk="0">
              <a:lnSpc>
                <a:spcPct val="90000"/>
              </a:lnSpc>
              <a:spcBef>
                <a:spcPts val="500"/>
              </a:spcBef>
              <a:spcAft>
                <a:spcPts val="0"/>
              </a:spcAft>
              <a:buClr>
                <a:schemeClr val="dk1"/>
              </a:buClr>
              <a:buSzPts val="1600"/>
              <a:buFont typeface="Arial"/>
              <a:buNone/>
              <a:tabLst/>
              <a:defRPr sz="1600" b="0" i="0" u="none" strike="noStrike" cap="none" spc="0" baseline="0">
                <a:solidFill>
                  <a:srgbClr val="000000"/>
                </a:solidFill>
                <a:uFillTx/>
                <a:latin typeface="+mn-lt"/>
                <a:ea typeface="+mn-ea"/>
                <a:cs typeface="+mn-cs"/>
                <a:sym typeface="Calibri"/>
              </a:defRPr>
            </a:lvl9pPr>
          </a:lstStyle>
          <a:p>
            <a:pPr marL="342900" indent="-342900" algn="l" hangingPunct="1">
              <a:spcBef>
                <a:spcPts val="0"/>
              </a:spcBef>
              <a:buFont typeface="Arial"/>
              <a:buChar char="•"/>
            </a:pPr>
            <a:r>
              <a:rPr lang="en-US" dirty="0" smtClean="0"/>
              <a:t>We have made every attempt to make today’s presentation secure. If we need to end today’s presentation unexpectedly we will follow-up with you using your registration information.</a:t>
            </a:r>
          </a:p>
          <a:p>
            <a:pPr marL="0" indent="0" algn="l" hangingPunct="1">
              <a:spcBef>
                <a:spcPts val="0"/>
              </a:spcBef>
            </a:pPr>
            <a:endParaRPr lang="en-US" dirty="0" smtClean="0"/>
          </a:p>
          <a:p>
            <a:pPr marL="342900" indent="-342900" algn="l" hangingPunct="1">
              <a:spcBef>
                <a:spcPts val="0"/>
              </a:spcBef>
              <a:buFont typeface="Arial"/>
              <a:buChar char="•"/>
            </a:pPr>
            <a:r>
              <a:rPr lang="en-US" dirty="0" smtClean="0"/>
              <a:t>All attendees are muted and attendees cannot share video during this session.</a:t>
            </a:r>
          </a:p>
          <a:p>
            <a:pPr marL="0" indent="0" algn="l" hangingPunct="1">
              <a:spcBef>
                <a:spcPts val="0"/>
              </a:spcBef>
            </a:pPr>
            <a:endParaRPr lang="en-US" dirty="0" smtClean="0"/>
          </a:p>
          <a:p>
            <a:pPr marL="342900" indent="-342900" algn="l" hangingPunct="1">
              <a:spcBef>
                <a:spcPts val="0"/>
              </a:spcBef>
              <a:buFont typeface="Arial"/>
              <a:buChar char="•"/>
            </a:pPr>
            <a:r>
              <a:rPr lang="en-US" dirty="0" smtClean="0"/>
              <a:t>Remember to ask questions using the Q&amp;A feature</a:t>
            </a:r>
          </a:p>
          <a:p>
            <a:pPr marL="0" indent="0" algn="l" hangingPunct="1">
              <a:spcBef>
                <a:spcPts val="0"/>
              </a:spcBef>
            </a:pPr>
            <a:endParaRPr lang="en-US" sz="2000" dirty="0" smtClean="0"/>
          </a:p>
          <a:p>
            <a:pPr marL="342900" indent="-342900" algn="l" hangingPunct="1">
              <a:buFont typeface="Arial" panose="020B0604020202020204" pitchFamily="34" charset="0"/>
              <a:buChar char="•"/>
            </a:pPr>
            <a:r>
              <a:rPr lang="en-US" dirty="0" smtClean="0"/>
              <a:t>Follow us on social media: @MPMHTTC</a:t>
            </a:r>
          </a:p>
        </p:txBody>
      </p:sp>
    </p:spTree>
    <p:extLst>
      <p:ext uri="{BB962C8B-B14F-4D97-AF65-F5344CB8AC3E}">
        <p14:creationId xmlns:p14="http://schemas.microsoft.com/office/powerpoint/2010/main" val="107765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64;p22"/>
          <p:cNvSpPr txBox="1">
            <a:spLocks noGrp="1"/>
          </p:cNvSpPr>
          <p:nvPr>
            <p:ph type="title"/>
          </p:nvPr>
        </p:nvSpPr>
        <p:spPr>
          <a:xfrm>
            <a:off x="553528" y="0"/>
            <a:ext cx="10515600" cy="1325563"/>
          </a:xfrm>
          <a:prstGeom prst="rect">
            <a:avLst/>
          </a:prstGeom>
        </p:spPr>
        <p:txBody>
          <a:bodyPr/>
          <a:lstStyle/>
          <a:p>
            <a:r>
              <a:rPr lang="en-US" dirty="0" smtClean="0"/>
              <a:t>Resources</a:t>
            </a:r>
            <a:endParaRPr dirty="0"/>
          </a:p>
        </p:txBody>
      </p:sp>
      <p:sp>
        <p:nvSpPr>
          <p:cNvPr id="141" name="Google Shape;165;p22"/>
          <p:cNvSpPr txBox="1">
            <a:spLocks noGrp="1"/>
          </p:cNvSpPr>
          <p:nvPr>
            <p:ph type="body" idx="4294967295"/>
          </p:nvPr>
        </p:nvSpPr>
        <p:spPr>
          <a:xfrm>
            <a:off x="553528" y="1048002"/>
            <a:ext cx="11066462" cy="5809998"/>
          </a:xfrm>
          <a:prstGeom prst="rect">
            <a:avLst/>
          </a:prstGeom>
        </p:spPr>
        <p:txBody>
          <a:bodyPr>
            <a:normAutofit fontScale="62500" lnSpcReduction="20000"/>
          </a:bodyPr>
          <a:lstStyle/>
          <a:p>
            <a:pPr marL="50800" indent="0">
              <a:buNone/>
            </a:pPr>
            <a:r>
              <a:rPr lang="en-US" b="1" u="sng" dirty="0">
                <a:hlinkClick r:id="rId3"/>
              </a:rPr>
              <a:t>Omega House</a:t>
            </a:r>
            <a:r>
              <a:rPr lang="en-US" b="1" dirty="0"/>
              <a:t>: </a:t>
            </a:r>
            <a:r>
              <a:rPr lang="en-US" dirty="0"/>
              <a:t> </a:t>
            </a:r>
            <a:endParaRPr lang="en-US" dirty="0"/>
          </a:p>
          <a:p>
            <a:pPr marL="50800" indent="0">
              <a:buNone/>
            </a:pPr>
            <a:r>
              <a:rPr lang="en-US" dirty="0"/>
              <a:t>Our </a:t>
            </a:r>
            <a:r>
              <a:rPr lang="en-US" dirty="0" smtClean="0"/>
              <a:t>Mission - to </a:t>
            </a:r>
            <a:r>
              <a:rPr lang="en-US" dirty="0"/>
              <a:t>provide a home-like environment where people at the end of life may live fully, receiving compassionate and competent care from professional, volunteer and family caregivers.</a:t>
            </a:r>
            <a:endParaRPr lang="en-US" dirty="0"/>
          </a:p>
          <a:p>
            <a:pPr marL="50800" indent="0">
              <a:buNone/>
            </a:pPr>
            <a:r>
              <a:rPr lang="en-US" b="1" u="sng" dirty="0" smtClean="0"/>
              <a:t>History </a:t>
            </a:r>
            <a:r>
              <a:rPr lang="en-US" b="1" u="sng" dirty="0"/>
              <a:t>of Omega House</a:t>
            </a:r>
            <a:endParaRPr lang="en-US" b="1" u="sng" dirty="0"/>
          </a:p>
          <a:p>
            <a:pPr marL="50800" indent="0">
              <a:buNone/>
            </a:pPr>
            <a:r>
              <a:rPr lang="en-US" dirty="0"/>
              <a:t>Prior to 1995, residential hospice care did not exist in the Copper Country. One day, Magdalena </a:t>
            </a:r>
            <a:r>
              <a:rPr lang="en-US" dirty="0" err="1"/>
              <a:t>Belej</a:t>
            </a:r>
            <a:r>
              <a:rPr lang="en-US" dirty="0"/>
              <a:t>, who became a founding member, read a story in the Daily Mining Gazette “about a group of people who wanted to address the needs of terminally ill people.” Close to 40 individuals met at Gloria Dei church, and the journey began – it led to the naming of Omega House, a capital campaign to build the house and the eventual opening in 2005.  Omega House relies on the generosity of donors.  Website:  </a:t>
            </a:r>
            <a:r>
              <a:rPr lang="en-US" u="sng" dirty="0">
                <a:hlinkClick r:id="rId3"/>
              </a:rPr>
              <a:t>https://www.omega-house.org/</a:t>
            </a:r>
            <a:endParaRPr lang="en-US" dirty="0"/>
          </a:p>
          <a:p>
            <a:pPr marL="50800" indent="0">
              <a:buNone/>
            </a:pPr>
            <a:r>
              <a:rPr lang="en-US" b="1" u="sng" dirty="0"/>
              <a:t>Grief Support</a:t>
            </a:r>
            <a:endParaRPr lang="en-US" b="1" u="sng" dirty="0"/>
          </a:p>
          <a:p>
            <a:pPr marL="50800" indent="0">
              <a:buNone/>
            </a:pPr>
            <a:r>
              <a:rPr lang="en-US" dirty="0" smtClean="0">
                <a:solidFill>
                  <a:schemeClr val="tx1"/>
                </a:solidFill>
              </a:rPr>
              <a:t>Our </a:t>
            </a:r>
            <a:r>
              <a:rPr lang="en-US" dirty="0">
                <a:solidFill>
                  <a:schemeClr val="tx1"/>
                </a:solidFill>
              </a:rPr>
              <a:t>monthly grief support via the </a:t>
            </a:r>
            <a:r>
              <a:rPr lang="en-US" i="1" dirty="0">
                <a:solidFill>
                  <a:schemeClr val="tx1"/>
                </a:solidFill>
              </a:rPr>
              <a:t>Third Thursday Community Grief Support Group</a:t>
            </a:r>
            <a:r>
              <a:rPr lang="en-US" dirty="0">
                <a:solidFill>
                  <a:schemeClr val="tx1"/>
                </a:solidFill>
              </a:rPr>
              <a:t> meets at Omega House.  This program has become a touchstone for people in their individual grief journeys to come together in a sacred, safe space to share where they are in their grief and receive the peer support of others who are also on the path of grief.  The synergy of the group allows for people to feel witnessed, heard, and understood. While the grief does not leave, it becomes somewhat lighter in the sharing and laying it down at each other’s feet.  We hold this space together for the hour once a month and it is powerful and healing.  We learn how to have language around our experiences and know that we have an intentional time for being able to share them. </a:t>
            </a:r>
            <a:endParaRPr lang="en-US" dirty="0" smtClean="0">
              <a:solidFill>
                <a:schemeClr val="tx1"/>
              </a:solidFill>
            </a:endParaRPr>
          </a:p>
          <a:p>
            <a:pPr marL="50800" indent="0">
              <a:buNone/>
            </a:pPr>
            <a:r>
              <a:rPr lang="en-US" dirty="0" smtClean="0">
                <a:solidFill>
                  <a:schemeClr val="tx1"/>
                </a:solidFill>
              </a:rPr>
              <a:t>Click </a:t>
            </a:r>
            <a:r>
              <a:rPr lang="en-US" dirty="0">
                <a:solidFill>
                  <a:schemeClr val="tx1"/>
                </a:solidFill>
              </a:rPr>
              <a:t>here for more information</a:t>
            </a:r>
            <a:r>
              <a:rPr lang="en-US" dirty="0"/>
              <a:t>:  </a:t>
            </a:r>
            <a:r>
              <a:rPr lang="en-US" u="sng" dirty="0">
                <a:hlinkClick r:id="rId4"/>
              </a:rPr>
              <a:t>https://www.omega-house.org/grief-bereavement-program</a:t>
            </a:r>
            <a:r>
              <a:rPr lang="en-US" u="sng" dirty="0" smtClean="0">
                <a:hlinkClick r:id="rId4"/>
              </a:rPr>
              <a:t>/</a:t>
            </a:r>
            <a:endParaRPr lang="en-US" dirty="0" smtClean="0"/>
          </a:p>
          <a:p>
            <a:pPr marL="50800" indent="0">
              <a:buNone/>
            </a:pPr>
            <a:r>
              <a:rPr lang="en-US" dirty="0"/>
              <a:t/>
            </a:r>
            <a:br>
              <a:rPr lang="en-US" dirty="0"/>
            </a:br>
            <a:r>
              <a:rPr lang="en-US" dirty="0"/>
              <a:t>Reading from: “The Cure for Sorrow </a:t>
            </a:r>
            <a:r>
              <a:rPr lang="en-US" i="1" dirty="0"/>
              <a:t>A Book of Blessings for Times of Grief”  </a:t>
            </a:r>
            <a:r>
              <a:rPr lang="en-US" dirty="0"/>
              <a:t>by Ann Richardson c2016 the reading: “The Blessing You Should Not Tell Me”</a:t>
            </a:r>
            <a:endParaRPr lang="en-US" dirty="0">
              <a:effectLst/>
            </a:endParaRPr>
          </a:p>
        </p:txBody>
      </p:sp>
    </p:spTree>
    <p:extLst>
      <p:ext uri="{BB962C8B-B14F-4D97-AF65-F5344CB8AC3E}">
        <p14:creationId xmlns:p14="http://schemas.microsoft.com/office/powerpoint/2010/main" val="278321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64;p22"/>
          <p:cNvSpPr txBox="1">
            <a:spLocks noGrp="1"/>
          </p:cNvSpPr>
          <p:nvPr>
            <p:ph type="title"/>
          </p:nvPr>
        </p:nvSpPr>
        <p:spPr>
          <a:xfrm>
            <a:off x="553528" y="0"/>
            <a:ext cx="10515600" cy="1325563"/>
          </a:xfrm>
          <a:prstGeom prst="rect">
            <a:avLst/>
          </a:prstGeom>
        </p:spPr>
        <p:txBody>
          <a:bodyPr/>
          <a:lstStyle/>
          <a:p>
            <a:r>
              <a:rPr lang="en-US" dirty="0" smtClean="0"/>
              <a:t>Resources</a:t>
            </a:r>
            <a:endParaRPr dirty="0"/>
          </a:p>
        </p:txBody>
      </p:sp>
      <p:sp>
        <p:nvSpPr>
          <p:cNvPr id="141" name="Google Shape;165;p22"/>
          <p:cNvSpPr txBox="1">
            <a:spLocks noGrp="1"/>
          </p:cNvSpPr>
          <p:nvPr>
            <p:ph type="body" idx="4294967295"/>
          </p:nvPr>
        </p:nvSpPr>
        <p:spPr>
          <a:xfrm>
            <a:off x="703430" y="1325563"/>
            <a:ext cx="11066462" cy="5459123"/>
          </a:xfrm>
          <a:prstGeom prst="rect">
            <a:avLst/>
          </a:prstGeom>
        </p:spPr>
        <p:txBody>
          <a:bodyPr>
            <a:normAutofit lnSpcReduction="10000"/>
          </a:bodyPr>
          <a:lstStyle/>
          <a:p>
            <a:pPr marL="50800" indent="0">
              <a:buNone/>
            </a:pPr>
            <a:r>
              <a:rPr lang="en-US" u="sng" dirty="0">
                <a:latin typeface="+mn-lt"/>
                <a:hlinkClick r:id="rId3"/>
              </a:rPr>
              <a:t>Death Cafe</a:t>
            </a:r>
            <a:r>
              <a:rPr lang="en-US" dirty="0">
                <a:latin typeface="+mn-lt"/>
              </a:rPr>
              <a:t>: A Death Cafe is a group directed discussion of death with no agenda, objectives or themes. It is a discussion group rather than a grief support or counselling session. </a:t>
            </a:r>
            <a:r>
              <a:rPr lang="en-US" sz="1800" dirty="0">
                <a:latin typeface="+mn-lt"/>
              </a:rPr>
              <a:t/>
            </a:r>
            <a:br>
              <a:rPr lang="en-US" sz="1800" dirty="0">
                <a:latin typeface="+mn-lt"/>
              </a:rPr>
            </a:br>
            <a:r>
              <a:rPr lang="en-US" sz="1800" dirty="0">
                <a:latin typeface="+mn-lt"/>
              </a:rPr>
              <a:t/>
            </a:r>
            <a:br>
              <a:rPr lang="en-US" sz="1800" dirty="0">
                <a:latin typeface="+mn-lt"/>
              </a:rPr>
            </a:br>
            <a:r>
              <a:rPr lang="en-US" dirty="0">
                <a:latin typeface="+mn-lt"/>
              </a:rPr>
              <a:t>Community Coalition on Grief and Bereavement: </a:t>
            </a:r>
            <a:endParaRPr lang="en-US" dirty="0" smtClean="0">
              <a:latin typeface="+mn-lt"/>
            </a:endParaRPr>
          </a:p>
          <a:p>
            <a:pPr marL="50800" indent="0">
              <a:buNone/>
            </a:pPr>
            <a:r>
              <a:rPr lang="en-US" u="sng" dirty="0" smtClean="0">
                <a:latin typeface="+mn-lt"/>
                <a:hlinkClick r:id="rId4"/>
              </a:rPr>
              <a:t>https</a:t>
            </a:r>
            <a:r>
              <a:rPr lang="en-US" u="sng" dirty="0">
                <a:latin typeface="+mn-lt"/>
                <a:hlinkClick r:id="rId4"/>
              </a:rPr>
              <a:t>://</a:t>
            </a:r>
            <a:r>
              <a:rPr lang="en-US" u="sng" dirty="0" smtClean="0">
                <a:latin typeface="+mn-lt"/>
                <a:hlinkClick r:id="rId4"/>
              </a:rPr>
              <a:t>www.grief-ccgb.org/</a:t>
            </a:r>
            <a:endParaRPr lang="en-US" u="sng" dirty="0" smtClean="0">
              <a:latin typeface="+mn-lt"/>
            </a:endParaRPr>
          </a:p>
          <a:p>
            <a:pPr marL="50800" indent="0">
              <a:buNone/>
            </a:pPr>
            <a:endParaRPr lang="en-US" u="sng" dirty="0" smtClean="0">
              <a:latin typeface="+mn-lt"/>
            </a:endParaRPr>
          </a:p>
          <a:p>
            <a:pPr marL="50800" indent="0">
              <a:buNone/>
            </a:pPr>
            <a:r>
              <a:rPr lang="en-US" dirty="0" smtClean="0">
                <a:solidFill>
                  <a:srgbClr val="000000"/>
                </a:solidFill>
              </a:rPr>
              <a:t>Mind Mapping Resources online:</a:t>
            </a:r>
          </a:p>
          <a:p>
            <a:pPr marL="50800" indent="0">
              <a:buNone/>
            </a:pPr>
            <a:r>
              <a:rPr lang="en-US" u="sng" dirty="0" smtClean="0">
                <a:hlinkClick r:id="rId5"/>
              </a:rPr>
              <a:t>https://answergarden.ch/</a:t>
            </a:r>
            <a:endParaRPr lang="en-US" u="sng" dirty="0" smtClean="0"/>
          </a:p>
          <a:p>
            <a:pPr marL="50800" indent="0">
              <a:buNone/>
            </a:pPr>
            <a:r>
              <a:rPr lang="en-US" dirty="0" smtClean="0">
                <a:hlinkClick r:id="rId6"/>
              </a:rPr>
              <a:t>https://www.mindmup.com</a:t>
            </a:r>
            <a:r>
              <a:rPr lang="en-US" dirty="0" smtClean="0"/>
              <a:t> </a:t>
            </a:r>
          </a:p>
          <a:p>
            <a:pPr marL="50800" indent="0">
              <a:buNone/>
            </a:pPr>
            <a:r>
              <a:rPr lang="en-US" dirty="0" smtClean="0">
                <a:hlinkClick r:id="rId7"/>
              </a:rPr>
              <a:t>https://www.mindmeister.com/</a:t>
            </a:r>
            <a:endParaRPr lang="en-US" dirty="0" smtClean="0"/>
          </a:p>
          <a:p>
            <a:pPr marL="50800" indent="0">
              <a:buNone/>
            </a:pPr>
            <a:r>
              <a:rPr lang="en-US" dirty="0" smtClean="0">
                <a:hlinkClick r:id="rId8"/>
              </a:rPr>
              <a:t>https://www.canva.com/graphs/mind-maps/</a:t>
            </a:r>
            <a:endParaRPr lang="en-US" dirty="0" smtClean="0"/>
          </a:p>
          <a:p>
            <a:pPr marL="50800" indent="0">
              <a:buNone/>
            </a:pPr>
            <a:endParaRPr lang="en-US" sz="1800" u="sng" dirty="0">
              <a:latin typeface="+mn-lt"/>
            </a:endParaRPr>
          </a:p>
        </p:txBody>
      </p:sp>
    </p:spTree>
    <p:extLst>
      <p:ext uri="{BB962C8B-B14F-4D97-AF65-F5344CB8AC3E}">
        <p14:creationId xmlns:p14="http://schemas.microsoft.com/office/powerpoint/2010/main" val="3043954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Information</a:t>
            </a:r>
            <a:endParaRPr lang="en-US" dirty="0"/>
          </a:p>
        </p:txBody>
      </p:sp>
      <p:sp>
        <p:nvSpPr>
          <p:cNvPr id="3" name="Text Placeholder 2"/>
          <p:cNvSpPr>
            <a:spLocks noGrp="1"/>
          </p:cNvSpPr>
          <p:nvPr>
            <p:ph sz="half" idx="1"/>
          </p:nvPr>
        </p:nvSpPr>
        <p:spPr>
          <a:xfrm>
            <a:off x="838200" y="1690690"/>
            <a:ext cx="5181600" cy="4351338"/>
          </a:xfrm>
        </p:spPr>
        <p:txBody>
          <a:bodyPr>
            <a:normAutofit/>
          </a:bodyPr>
          <a:lstStyle/>
          <a:p>
            <a:pPr marL="114300" indent="0">
              <a:buNone/>
            </a:pPr>
            <a:r>
              <a:rPr lang="en-US" dirty="0" smtClean="0"/>
              <a:t>The Mountain Plains MHTTC is funded through SAMHSA to provide this training. As part of receiving this funding we are required to submit data related to the quality of this event.</a:t>
            </a:r>
          </a:p>
          <a:p>
            <a:pPr marL="114300" indent="0">
              <a:buNone/>
            </a:pPr>
            <a:r>
              <a:rPr lang="en-US" dirty="0" smtClean="0"/>
              <a:t>At the end of today’s training please take a moment to complete a </a:t>
            </a:r>
            <a:r>
              <a:rPr lang="en-US" b="1" u="sng" dirty="0" smtClean="0"/>
              <a:t>brief</a:t>
            </a:r>
            <a:r>
              <a:rPr lang="en-US" dirty="0" smtClean="0"/>
              <a:t> survey about today’s training.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549" y="1690688"/>
            <a:ext cx="3943952" cy="3943952"/>
          </a:xfrm>
          <a:prstGeom prst="rect">
            <a:avLst/>
          </a:prstGeom>
        </p:spPr>
      </p:pic>
    </p:spTree>
    <p:extLst>
      <p:ext uri="{BB962C8B-B14F-4D97-AF65-F5344CB8AC3E}">
        <p14:creationId xmlns:p14="http://schemas.microsoft.com/office/powerpoint/2010/main" val="365051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31705" y="1004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t>Who We Are</a:t>
            </a:r>
            <a:endParaRPr dirty="0"/>
          </a:p>
        </p:txBody>
      </p:sp>
      <p:pic>
        <p:nvPicPr>
          <p:cNvPr id="156" name="Google Shape;156;p21"/>
          <p:cNvPicPr preferRelativeResize="0"/>
          <p:nvPr/>
        </p:nvPicPr>
        <p:blipFill rotWithShape="1">
          <a:blip r:embed="rId3">
            <a:alphaModFix/>
          </a:blip>
          <a:srcRect/>
          <a:stretch/>
        </p:blipFill>
        <p:spPr>
          <a:xfrm>
            <a:off x="6886869" y="1425985"/>
            <a:ext cx="4566082" cy="4188255"/>
          </a:xfrm>
          <a:prstGeom prst="rect">
            <a:avLst/>
          </a:prstGeom>
          <a:noFill/>
          <a:ln>
            <a:noFill/>
          </a:ln>
        </p:spPr>
      </p:pic>
      <p:sp>
        <p:nvSpPr>
          <p:cNvPr id="158" name="Google Shape;158;p21"/>
          <p:cNvSpPr txBox="1"/>
          <p:nvPr/>
        </p:nvSpPr>
        <p:spPr>
          <a:xfrm>
            <a:off x="631705" y="1425985"/>
            <a:ext cx="5927707" cy="53324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Calibri"/>
                <a:ea typeface="Calibri"/>
                <a:cs typeface="Calibri"/>
                <a:sym typeface="Calibri"/>
              </a:rPr>
              <a:t>The Technology Transfer Center (TTC) Network is a national network of training and technical assistance centers serving the needs of mental health, substance use and prevention providers. Today’s training is hosted </a:t>
            </a:r>
            <a:r>
              <a:rPr lang="en-US" sz="2400" b="0" i="0" u="none" strike="noStrike" cap="none" dirty="0" smtClean="0">
                <a:solidFill>
                  <a:schemeClr val="dk1"/>
                </a:solidFill>
                <a:latin typeface="Calibri"/>
                <a:ea typeface="Calibri"/>
                <a:cs typeface="Calibri"/>
                <a:sym typeface="Calibri"/>
              </a:rPr>
              <a:t>by the Mountain Plains </a:t>
            </a:r>
            <a:r>
              <a:rPr lang="en-US" sz="2400" b="0" i="0" u="none" strike="noStrike" cap="none" dirty="0">
                <a:solidFill>
                  <a:schemeClr val="dk1"/>
                </a:solidFill>
                <a:latin typeface="Calibri"/>
                <a:ea typeface="Calibri"/>
                <a:cs typeface="Calibri"/>
                <a:sym typeface="Calibri"/>
              </a:rPr>
              <a:t>Mental Health Technology Transfer </a:t>
            </a:r>
            <a:r>
              <a:rPr lang="en-US" sz="2400" b="0" i="0" u="none" strike="noStrike" cap="none" dirty="0" smtClean="0">
                <a:solidFill>
                  <a:schemeClr val="dk1"/>
                </a:solidFill>
                <a:latin typeface="Calibri"/>
                <a:ea typeface="Calibri"/>
                <a:cs typeface="Calibri"/>
                <a:sym typeface="Calibri"/>
              </a:rPr>
              <a:t>Center (Mountain Plains MHTTC) </a:t>
            </a:r>
            <a:r>
              <a:rPr lang="en-US" sz="2400" b="0" i="0" u="none" strike="noStrike" cap="none" dirty="0">
                <a:solidFill>
                  <a:schemeClr val="dk1"/>
                </a:solidFill>
                <a:latin typeface="Calibri"/>
                <a:ea typeface="Calibri"/>
                <a:cs typeface="Calibri"/>
                <a:sym typeface="Calibri"/>
              </a:rPr>
              <a:t>from Health and Human Services (HHS) </a:t>
            </a:r>
            <a:r>
              <a:rPr lang="en-US" sz="2400" b="0" i="0" u="none" strike="noStrike" cap="none" dirty="0" smtClean="0">
                <a:solidFill>
                  <a:schemeClr val="dk1"/>
                </a:solidFill>
                <a:latin typeface="Calibri"/>
                <a:ea typeface="Calibri"/>
                <a:cs typeface="Calibri"/>
                <a:sym typeface="Calibri"/>
              </a:rPr>
              <a:t>Region 8. </a:t>
            </a:r>
            <a:r>
              <a:rPr lang="en-US" sz="2400" b="0" i="0" u="none" strike="noStrike" cap="none" dirty="0">
                <a:solidFill>
                  <a:schemeClr val="dk1"/>
                </a:solidFill>
                <a:latin typeface="Calibri"/>
                <a:ea typeface="Calibri"/>
                <a:cs typeface="Calibri"/>
                <a:sym typeface="Calibri"/>
              </a:rPr>
              <a:t>The work of the TTC Network is funded under a cooperative agreement by the Substance Abuse and Mental Health Services Administration (SAMHSA).</a:t>
            </a:r>
            <a:endParaRPr sz="2400" dirty="0"/>
          </a:p>
        </p:txBody>
      </p:sp>
    </p:spTree>
    <p:extLst>
      <p:ext uri="{BB962C8B-B14F-4D97-AF65-F5344CB8AC3E}">
        <p14:creationId xmlns:p14="http://schemas.microsoft.com/office/powerpoint/2010/main" val="277925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Information</a:t>
            </a:r>
            <a:endParaRPr lang="en-US" dirty="0"/>
          </a:p>
        </p:txBody>
      </p:sp>
      <p:sp>
        <p:nvSpPr>
          <p:cNvPr id="3" name="Text Placeholder 2"/>
          <p:cNvSpPr>
            <a:spLocks noGrp="1"/>
          </p:cNvSpPr>
          <p:nvPr>
            <p:ph sz="half" idx="1"/>
          </p:nvPr>
        </p:nvSpPr>
        <p:spPr>
          <a:xfrm>
            <a:off x="838200" y="1690690"/>
            <a:ext cx="5181600" cy="4351338"/>
          </a:xfrm>
        </p:spPr>
        <p:txBody>
          <a:bodyPr>
            <a:normAutofit/>
          </a:bodyPr>
          <a:lstStyle/>
          <a:p>
            <a:pPr marL="114300" indent="0">
              <a:buNone/>
            </a:pPr>
            <a:r>
              <a:rPr lang="en-US" dirty="0" smtClean="0"/>
              <a:t>The Mountain Plains MHTTC is funded through SAMHSA to provide this training. As part of receiving this funding we are required to submit data related to the quality of this event.</a:t>
            </a:r>
          </a:p>
          <a:p>
            <a:pPr marL="114300" indent="0">
              <a:buNone/>
            </a:pPr>
            <a:r>
              <a:rPr lang="en-US" dirty="0" smtClean="0"/>
              <a:t>At the end of today’s training please take a moment to complete a </a:t>
            </a:r>
            <a:r>
              <a:rPr lang="en-US" b="1" u="sng" dirty="0" smtClean="0"/>
              <a:t>brief</a:t>
            </a:r>
            <a:r>
              <a:rPr lang="en-US" dirty="0" smtClean="0"/>
              <a:t> survey about today’s training.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549" y="1690688"/>
            <a:ext cx="3943952" cy="3943952"/>
          </a:xfrm>
          <a:prstGeom prst="rect">
            <a:avLst/>
          </a:prstGeom>
        </p:spPr>
      </p:pic>
    </p:spTree>
    <p:extLst>
      <p:ext uri="{BB962C8B-B14F-4D97-AF65-F5344CB8AC3E}">
        <p14:creationId xmlns:p14="http://schemas.microsoft.com/office/powerpoint/2010/main" val="3709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64;p22"/>
          <p:cNvSpPr txBox="1">
            <a:spLocks noGrp="1"/>
          </p:cNvSpPr>
          <p:nvPr>
            <p:ph type="title"/>
          </p:nvPr>
        </p:nvSpPr>
        <p:spPr>
          <a:xfrm>
            <a:off x="553528" y="0"/>
            <a:ext cx="10515600" cy="1325563"/>
          </a:xfrm>
          <a:prstGeom prst="rect">
            <a:avLst/>
          </a:prstGeom>
        </p:spPr>
        <p:txBody>
          <a:bodyPr/>
          <a:lstStyle/>
          <a:p>
            <a:r>
              <a:rPr dirty="0"/>
              <a:t>Disclaimer</a:t>
            </a:r>
          </a:p>
        </p:txBody>
      </p:sp>
      <p:sp>
        <p:nvSpPr>
          <p:cNvPr id="141" name="Google Shape;165;p22"/>
          <p:cNvSpPr txBox="1">
            <a:spLocks noGrp="1"/>
          </p:cNvSpPr>
          <p:nvPr>
            <p:ph type="body" idx="4294967295"/>
          </p:nvPr>
        </p:nvSpPr>
        <p:spPr>
          <a:xfrm>
            <a:off x="553528" y="1239389"/>
            <a:ext cx="11066462" cy="4833938"/>
          </a:xfrm>
          <a:prstGeom prst="rect">
            <a:avLst/>
          </a:prstGeom>
        </p:spPr>
        <p:txBody>
          <a:bodyPr>
            <a:normAutofit/>
          </a:bodyPr>
          <a:lstStyle/>
          <a:p>
            <a:pPr marL="0" indent="0">
              <a:lnSpc>
                <a:spcPct val="100000"/>
              </a:lnSpc>
              <a:spcBef>
                <a:spcPts val="0"/>
              </a:spcBef>
              <a:buSzTx/>
              <a:buNone/>
              <a:defRPr sz="1700"/>
            </a:pPr>
            <a:r>
              <a:rPr lang="en-US" sz="1800" dirty="0"/>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sz="1800" u="sng" dirty="0">
                <a:solidFill>
                  <a:srgbClr val="0563C1"/>
                </a:solidFill>
                <a:uFill>
                  <a:solidFill>
                    <a:srgbClr val="0563C1"/>
                  </a:solidFill>
                </a:uFill>
              </a:rPr>
              <a:t>david.v.terry@und.edu</a:t>
            </a:r>
            <a:r>
              <a:rPr lang="en-US" sz="1800" dirty="0"/>
              <a:t>. </a:t>
            </a:r>
          </a:p>
          <a:p>
            <a:pPr marL="0" indent="0">
              <a:lnSpc>
                <a:spcPct val="100000"/>
              </a:lnSpc>
              <a:buSzTx/>
              <a:buNone/>
              <a:defRPr sz="1700"/>
            </a:pPr>
            <a:endParaRPr lang="en-US" sz="1800" dirty="0"/>
          </a:p>
          <a:p>
            <a:pPr marL="0" indent="0">
              <a:lnSpc>
                <a:spcPct val="100000"/>
              </a:lnSpc>
              <a:buSzTx/>
              <a:buNone/>
              <a:defRPr sz="1700"/>
            </a:pPr>
            <a:r>
              <a:rPr lang="en-US" sz="1800" dirty="0"/>
              <a:t>At the time of this presentation, </a:t>
            </a:r>
            <a:r>
              <a:rPr lang="en-US" sz="1800" dirty="0" err="1"/>
              <a:t>Elinore</a:t>
            </a:r>
            <a:r>
              <a:rPr lang="en-US" sz="1800" dirty="0"/>
              <a:t> F. </a:t>
            </a:r>
            <a:r>
              <a:rPr lang="en-US" sz="1800" dirty="0" err="1"/>
              <a:t>McCance</a:t>
            </a:r>
            <a:r>
              <a:rPr lang="en-US" sz="1800" dirty="0"/>
              <a:t>-Katz served as SAMHSA Assistant Secretary. The opinions expressed herein are the views of </a:t>
            </a:r>
            <a:r>
              <a:rPr lang="en-US" sz="1800" dirty="0" smtClean="0"/>
              <a:t>Cynthia Drake </a:t>
            </a:r>
            <a:r>
              <a:rPr lang="en-US" sz="1800" dirty="0" smtClean="0"/>
              <a:t>and </a:t>
            </a:r>
            <a:r>
              <a:rPr lang="en-US" sz="1800" dirty="0"/>
              <a:t>do not reflect the official position of the Department of Health and Human Services (DHHS), or SAMHSA. No official support or endorsement of DHHS, SAMHSA, for the opinions described in this presentation is intended or should be inferred. </a:t>
            </a:r>
          </a:p>
        </p:txBody>
      </p:sp>
    </p:spTree>
    <p:extLst>
      <p:ext uri="{BB962C8B-B14F-4D97-AF65-F5344CB8AC3E}">
        <p14:creationId xmlns:p14="http://schemas.microsoft.com/office/powerpoint/2010/main" val="64381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94" y="1986893"/>
            <a:ext cx="10515600" cy="1325563"/>
          </a:xfrm>
        </p:spPr>
        <p:txBody>
          <a:bodyPr/>
          <a:lstStyle/>
          <a:p>
            <a:pPr algn="ctr"/>
            <a:r>
              <a:rPr lang="en-US" b="1" dirty="0" smtClean="0">
                <a:ea typeface="+mj-lt"/>
                <a:cs typeface="+mj-lt"/>
              </a:rPr>
              <a:t>Rural bu</a:t>
            </a:r>
            <a:r>
              <a:rPr lang="en-US" b="1" dirty="0" smtClean="0">
                <a:ea typeface="+mj-lt"/>
                <a:cs typeface="+mj-lt"/>
              </a:rPr>
              <a:t>t Reachable: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668" y="167640"/>
            <a:ext cx="8031480" cy="1200912"/>
          </a:xfrm>
          <a:prstGeom prst="rect">
            <a:avLst/>
          </a:prstGeom>
        </p:spPr>
      </p:pic>
      <p:sp>
        <p:nvSpPr>
          <p:cNvPr id="4" name="Subtitle 2"/>
          <p:cNvSpPr txBox="1">
            <a:spLocks/>
          </p:cNvSpPr>
          <p:nvPr/>
        </p:nvSpPr>
        <p:spPr>
          <a:xfrm>
            <a:off x="1489494" y="2960835"/>
            <a:ext cx="9144000" cy="969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latin typeface="Arial Black"/>
              </a:rPr>
              <a:t>How to Build Grief Support by Creating Community</a:t>
            </a:r>
            <a:endParaRPr lang="en-US" b="1" dirty="0" smtClean="0">
              <a:latin typeface="Arial Black"/>
              <a:cs typeface="Arial" panose="020B060402020202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531" y="4954860"/>
            <a:ext cx="2473330" cy="1710270"/>
          </a:xfrm>
          <a:prstGeom prst="rect">
            <a:avLst/>
          </a:prstGeom>
        </p:spPr>
      </p:pic>
      <p:pic>
        <p:nvPicPr>
          <p:cNvPr id="1026" name="Picture 2" descr="Omega Hous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81" y="4716166"/>
            <a:ext cx="1706438" cy="177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3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164;p22"/>
          <p:cNvSpPr txBox="1">
            <a:spLocks noGrp="1"/>
          </p:cNvSpPr>
          <p:nvPr>
            <p:ph type="title"/>
          </p:nvPr>
        </p:nvSpPr>
        <p:spPr>
          <a:xfrm>
            <a:off x="553528" y="0"/>
            <a:ext cx="10515600" cy="1325563"/>
          </a:xfrm>
          <a:prstGeom prst="rect">
            <a:avLst/>
          </a:prstGeom>
        </p:spPr>
        <p:txBody>
          <a:bodyPr/>
          <a:lstStyle/>
          <a:p>
            <a:r>
              <a:rPr lang="en-US" dirty="0" smtClean="0"/>
              <a:t>Today’s Presenter</a:t>
            </a:r>
            <a:endParaRPr dirty="0"/>
          </a:p>
        </p:txBody>
      </p:sp>
      <p:sp>
        <p:nvSpPr>
          <p:cNvPr id="141" name="Google Shape;165;p22"/>
          <p:cNvSpPr txBox="1">
            <a:spLocks noGrp="1"/>
          </p:cNvSpPr>
          <p:nvPr>
            <p:ph type="body" idx="4294967295"/>
          </p:nvPr>
        </p:nvSpPr>
        <p:spPr>
          <a:xfrm>
            <a:off x="3029639" y="1239389"/>
            <a:ext cx="8590350" cy="4302095"/>
          </a:xfrm>
          <a:prstGeom prst="rect">
            <a:avLst/>
          </a:prstGeom>
        </p:spPr>
        <p:txBody>
          <a:bodyPr>
            <a:normAutofit/>
          </a:bodyPr>
          <a:lstStyle/>
          <a:p>
            <a:pPr marL="50800" lvl="0" indent="0">
              <a:buNone/>
            </a:pPr>
            <a:r>
              <a:rPr lang="en-US" sz="1800" dirty="0"/>
              <a:t>A native of Colorado, Cynthia Drake attended the College of Wooster in rural Ohio and earned a BA degree in Sociology with a Concentration in Anthropology. Post-graduation, she relocated to the Upper Peninsula of Michigan to work at a non-profit, Little Brothers - Friends of the Elderly, serving lonely and isolated elderly people with socialization programs. </a:t>
            </a:r>
          </a:p>
          <a:p>
            <a:pPr marL="50800" indent="0">
              <a:buNone/>
            </a:pPr>
            <a:r>
              <a:rPr lang="en-US" sz="1800" dirty="0"/>
              <a:t> </a:t>
            </a:r>
            <a:r>
              <a:rPr lang="en-US" sz="1800" dirty="0" smtClean="0"/>
              <a:t>During </a:t>
            </a:r>
            <a:r>
              <a:rPr lang="en-US" sz="1800" dirty="0"/>
              <a:t>Cynthia’s 31-year career working and serving rural people, she has worked serving elderly people; a local helpline; with sexual assault victims; as a volunteer with domestic violence victims; helped to found and create a land trust; and with the local hospice program where she teamed in developing its first community grief support program. She is currently the Grief Counselor at Omega House, guiding a monthly support group and offering individual counseling.  In addition she manages her business, Openings Life Coaching, working with people individually and in group retreats to reach their highest potential.</a:t>
            </a:r>
          </a:p>
          <a:p>
            <a:pPr marL="50800" indent="0">
              <a:buNone/>
            </a:pPr>
            <a:r>
              <a:rPr lang="en-US" sz="1800" dirty="0" smtClean="0"/>
              <a:t>Living </a:t>
            </a:r>
            <a:r>
              <a:rPr lang="en-US" sz="1800" dirty="0"/>
              <a:t>in the UP, Cynthia is familiar with the challenges of rural living. She understands the importance of community building, one relationship at a time.</a:t>
            </a:r>
          </a:p>
        </p:txBody>
      </p:sp>
      <p:pic>
        <p:nvPicPr>
          <p:cNvPr id="8194" name="Picture 2" descr="image1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14" y="1325563"/>
            <a:ext cx="25622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73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a:stretch>
        </a:blipFill>
        <a:effectLst/>
      </p:bgPr>
    </p:bg>
    <p:spTree>
      <p:nvGrpSpPr>
        <p:cNvPr id="1" name="Shape 139"/>
        <p:cNvGrpSpPr/>
        <p:nvPr/>
      </p:nvGrpSpPr>
      <p:grpSpPr>
        <a:xfrm>
          <a:off x="0" y="0"/>
          <a:ext cx="0" cy="0"/>
          <a:chOff x="0" y="0"/>
          <a:chExt cx="0" cy="0"/>
        </a:xfrm>
      </p:grpSpPr>
      <p:sp>
        <p:nvSpPr>
          <p:cNvPr id="140" name="Google Shape;140;p1"/>
          <p:cNvSpPr txBox="1">
            <a:spLocks noGrp="1"/>
          </p:cNvSpPr>
          <p:nvPr>
            <p:ph type="ctrTitle"/>
          </p:nvPr>
        </p:nvSpPr>
        <p:spPr>
          <a:xfrm>
            <a:off x="152450" y="931919"/>
            <a:ext cx="11833800" cy="1268100"/>
          </a:xfrm>
          <a:prstGeom prst="rect">
            <a:avLst/>
          </a:prstGeom>
          <a:solidFill>
            <a:schemeClr val="bg1"/>
          </a:solidFill>
          <a:ln w="19050" cap="flat" cmpd="sng">
            <a:solidFill>
              <a:srgbClr val="FFFFFF"/>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Arial"/>
              <a:buNone/>
            </a:pPr>
            <a:r>
              <a:rPr lang="en-US" sz="8100" b="1" dirty="0">
                <a:solidFill>
                  <a:sysClr val="windowText" lastClr="000000"/>
                </a:solidFill>
                <a:latin typeface="+mn-lt"/>
                <a:ea typeface="Droid Serif"/>
                <a:cs typeface="Droid Serif"/>
                <a:sym typeface="Droid Serif"/>
              </a:rPr>
              <a:t>Rural But Reachable</a:t>
            </a:r>
            <a:endParaRPr sz="8100" dirty="0">
              <a:solidFill>
                <a:sysClr val="windowText" lastClr="000000"/>
              </a:solidFill>
              <a:latin typeface="+mn-lt"/>
              <a:ea typeface="Droid Serif"/>
              <a:cs typeface="Droid Serif"/>
              <a:sym typeface="Droid Serif"/>
            </a:endParaRPr>
          </a:p>
        </p:txBody>
      </p:sp>
      <p:sp>
        <p:nvSpPr>
          <p:cNvPr id="141" name="Google Shape;141;p1"/>
          <p:cNvSpPr txBox="1">
            <a:spLocks noGrp="1"/>
          </p:cNvSpPr>
          <p:nvPr>
            <p:ph type="subTitle" idx="1"/>
          </p:nvPr>
        </p:nvSpPr>
        <p:spPr>
          <a:xfrm>
            <a:off x="555200" y="4191400"/>
            <a:ext cx="11028300" cy="746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3350" dirty="0">
                <a:solidFill>
                  <a:srgbClr val="1C1E21"/>
                </a:solidFill>
                <a:highlight>
                  <a:srgbClr val="FFFFFF"/>
                </a:highlight>
                <a:latin typeface="+mn-lt"/>
                <a:ea typeface="Droid Serif"/>
                <a:cs typeface="Droid Serif"/>
                <a:sym typeface="Droid Serif"/>
              </a:rPr>
              <a:t>How to Build Grief Support by Creating Community</a:t>
            </a:r>
            <a:endParaRPr sz="4600" dirty="0">
              <a:latin typeface="+mn-lt"/>
              <a:ea typeface="Droid Serif"/>
              <a:cs typeface="Droid Serif"/>
              <a:sym typeface="Droid Serif"/>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6204</TotalTime>
  <Words>5235</Words>
  <Application>Microsoft Office PowerPoint</Application>
  <PresentationFormat>Widescreen</PresentationFormat>
  <Paragraphs>220</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Arial Narrow</vt:lpstr>
      <vt:lpstr>Droid Serif</vt:lpstr>
      <vt:lpstr>Arial Black</vt:lpstr>
      <vt:lpstr>Office Theme</vt:lpstr>
      <vt:lpstr>PowerPoint Presentation</vt:lpstr>
      <vt:lpstr>Rural but Reachable:</vt:lpstr>
      <vt:lpstr>Housekeeping Items</vt:lpstr>
      <vt:lpstr>Who We Are</vt:lpstr>
      <vt:lpstr>Evaluation Information</vt:lpstr>
      <vt:lpstr>Disclaimer</vt:lpstr>
      <vt:lpstr>Rural but Reachable:</vt:lpstr>
      <vt:lpstr>Today’s Presenter</vt:lpstr>
      <vt:lpstr>Rural But Reachable</vt:lpstr>
      <vt:lpstr>Holding Space </vt:lpstr>
      <vt:lpstr>Flow for Rural But Reachable...</vt:lpstr>
      <vt:lpstr>PowerPoint Presentation</vt:lpstr>
      <vt:lpstr>PowerPoint Presentation</vt:lpstr>
      <vt:lpstr>Community forms in response to a call to our humanity...</vt:lpstr>
      <vt:lpstr>PowerPoint Presentation</vt:lpstr>
      <vt:lpstr>Mind Mapping: Rural</vt:lpstr>
      <vt:lpstr>Mind Mapping: Grief</vt:lpstr>
      <vt:lpstr>Mind Mapping: Community</vt:lpstr>
      <vt:lpstr>Mind Mapping: Covid 19</vt:lpstr>
      <vt:lpstr>Mind Mapping </vt:lpstr>
      <vt:lpstr>Digging Deeper</vt:lpstr>
      <vt:lpstr>One Story: A Rural Community Builds Support Around Grief</vt:lpstr>
      <vt:lpstr>MONTHLY GRIEF SUPPORT</vt:lpstr>
      <vt:lpstr>Some Voices from those in Grief...</vt:lpstr>
      <vt:lpstr>Covid 19 and Grief ~ Intersections</vt:lpstr>
      <vt:lpstr>  Covid 19 and Many Ways to     Reach In...</vt:lpstr>
      <vt:lpstr>Remembering what really matters and utilizing tools we have now.</vt:lpstr>
      <vt:lpstr>Wrap Up and Questions/Answers</vt:lpstr>
      <vt:lpstr>PowerPoint Presentation</vt:lpstr>
      <vt:lpstr>Resources</vt:lpstr>
      <vt:lpstr>Resources</vt:lpstr>
      <vt:lpstr>Evaluation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Terry, David</cp:lastModifiedBy>
  <cp:revision>11</cp:revision>
  <dcterms:created xsi:type="dcterms:W3CDTF">2017-10-19T14:29:41Z</dcterms:created>
  <dcterms:modified xsi:type="dcterms:W3CDTF">2020-07-28T00:13:05Z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