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58" r:id="rId2"/>
    <p:sldId id="256" r:id="rId3"/>
    <p:sldId id="263" r:id="rId4"/>
    <p:sldId id="402" r:id="rId5"/>
    <p:sldId id="309" r:id="rId6"/>
    <p:sldId id="397" r:id="rId7"/>
    <p:sldId id="398" r:id="rId8"/>
    <p:sldId id="399" r:id="rId9"/>
    <p:sldId id="400" r:id="rId10"/>
    <p:sldId id="401" r:id="rId11"/>
    <p:sldId id="284" r:id="rId12"/>
    <p:sldId id="305" r:id="rId13"/>
    <p:sldId id="328" r:id="rId14"/>
    <p:sldId id="285" r:id="rId15"/>
    <p:sldId id="353" r:id="rId16"/>
    <p:sldId id="332" r:id="rId17"/>
    <p:sldId id="313" r:id="rId18"/>
    <p:sldId id="314" r:id="rId19"/>
    <p:sldId id="390" r:id="rId20"/>
    <p:sldId id="315" r:id="rId21"/>
    <p:sldId id="391" r:id="rId22"/>
    <p:sldId id="392" r:id="rId23"/>
    <p:sldId id="333" r:id="rId24"/>
    <p:sldId id="334" r:id="rId25"/>
    <p:sldId id="335" r:id="rId26"/>
    <p:sldId id="393" r:id="rId27"/>
    <p:sldId id="336" r:id="rId28"/>
    <p:sldId id="316" r:id="rId29"/>
    <p:sldId id="266" r:id="rId30"/>
    <p:sldId id="320" r:id="rId31"/>
    <p:sldId id="321" r:id="rId32"/>
    <p:sldId id="327" r:id="rId33"/>
    <p:sldId id="394" r:id="rId34"/>
    <p:sldId id="369" r:id="rId35"/>
    <p:sldId id="264" r:id="rId36"/>
    <p:sldId id="317" r:id="rId37"/>
    <p:sldId id="318" r:id="rId38"/>
    <p:sldId id="319" r:id="rId39"/>
    <p:sldId id="384" r:id="rId40"/>
    <p:sldId id="383" r:id="rId41"/>
    <p:sldId id="272" r:id="rId42"/>
    <p:sldId id="385" r:id="rId43"/>
    <p:sldId id="395" r:id="rId44"/>
    <p:sldId id="396" r:id="rId45"/>
    <p:sldId id="388" r:id="rId46"/>
    <p:sldId id="281" r:id="rId47"/>
    <p:sldId id="306" r:id="rId48"/>
    <p:sldId id="296" r:id="rId49"/>
    <p:sldId id="367" r:id="rId50"/>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19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9" autoAdjust="0"/>
    <p:restoredTop sz="75000" autoAdjust="0"/>
  </p:normalViewPr>
  <p:slideViewPr>
    <p:cSldViewPr snapToGrid="0" showGuides="1">
      <p:cViewPr varScale="1">
        <p:scale>
          <a:sx n="99" d="100"/>
          <a:sy n="99" d="100"/>
        </p:scale>
        <p:origin x="78" y="522"/>
      </p:cViewPr>
      <p:guideLst>
        <p:guide orient="horz" pos="504"/>
        <p:guide pos="2904"/>
      </p:guideLst>
    </p:cSldViewPr>
  </p:slideViewPr>
  <p:outlineViewPr>
    <p:cViewPr>
      <p:scale>
        <a:sx n="33" d="100"/>
        <a:sy n="33" d="100"/>
      </p:scale>
      <p:origin x="0" y="-69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DC3402A-8CA0-4787-A742-9989ABB22E62}" type="datetimeFigureOut">
              <a:rPr lang="en-US" smtClean="0"/>
              <a:t>8/26/2020</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B7D6562-FDEA-4B32-B4DD-A81AE22F8ACB}" type="slidenum">
              <a:rPr lang="en-US" smtClean="0"/>
              <a:t>‹#›</a:t>
            </a:fld>
            <a:endParaRPr lang="en-US" dirty="0"/>
          </a:p>
        </p:txBody>
      </p:sp>
    </p:spTree>
    <p:extLst>
      <p:ext uri="{BB962C8B-B14F-4D97-AF65-F5344CB8AC3E}">
        <p14:creationId xmlns:p14="http://schemas.microsoft.com/office/powerpoint/2010/main" val="3554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a:t>
            </a:fld>
            <a:endParaRPr lang="en-US" dirty="0"/>
          </a:p>
        </p:txBody>
      </p:sp>
    </p:spTree>
    <p:extLst>
      <p:ext uri="{BB962C8B-B14F-4D97-AF65-F5344CB8AC3E}">
        <p14:creationId xmlns:p14="http://schemas.microsoft.com/office/powerpoint/2010/main" val="375118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10</a:t>
            </a:fld>
            <a:endParaRPr lang="en-US" dirty="0"/>
          </a:p>
        </p:txBody>
      </p:sp>
    </p:spTree>
    <p:extLst>
      <p:ext uri="{BB962C8B-B14F-4D97-AF65-F5344CB8AC3E}">
        <p14:creationId xmlns:p14="http://schemas.microsoft.com/office/powerpoint/2010/main" val="61482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12</a:t>
            </a:fld>
            <a:endParaRPr lang="en-US" dirty="0"/>
          </a:p>
        </p:txBody>
      </p:sp>
    </p:spTree>
    <p:extLst>
      <p:ext uri="{BB962C8B-B14F-4D97-AF65-F5344CB8AC3E}">
        <p14:creationId xmlns:p14="http://schemas.microsoft.com/office/powerpoint/2010/main" val="225180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13</a:t>
            </a:fld>
            <a:endParaRPr lang="en-US" dirty="0"/>
          </a:p>
        </p:txBody>
      </p:sp>
    </p:spTree>
    <p:extLst>
      <p:ext uri="{BB962C8B-B14F-4D97-AF65-F5344CB8AC3E}">
        <p14:creationId xmlns:p14="http://schemas.microsoft.com/office/powerpoint/2010/main" val="287291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15</a:t>
            </a:fld>
            <a:endParaRPr lang="en-US" dirty="0"/>
          </a:p>
        </p:txBody>
      </p:sp>
    </p:spTree>
    <p:extLst>
      <p:ext uri="{BB962C8B-B14F-4D97-AF65-F5344CB8AC3E}">
        <p14:creationId xmlns:p14="http://schemas.microsoft.com/office/powerpoint/2010/main" val="390654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16</a:t>
            </a:fld>
            <a:endParaRPr lang="en-US" dirty="0"/>
          </a:p>
        </p:txBody>
      </p:sp>
    </p:spTree>
    <p:extLst>
      <p:ext uri="{BB962C8B-B14F-4D97-AF65-F5344CB8AC3E}">
        <p14:creationId xmlns:p14="http://schemas.microsoft.com/office/powerpoint/2010/main" val="181691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17</a:t>
            </a:fld>
            <a:endParaRPr lang="en-US" dirty="0"/>
          </a:p>
        </p:txBody>
      </p:sp>
    </p:spTree>
    <p:extLst>
      <p:ext uri="{BB962C8B-B14F-4D97-AF65-F5344CB8AC3E}">
        <p14:creationId xmlns:p14="http://schemas.microsoft.com/office/powerpoint/2010/main" val="300210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18</a:t>
            </a:fld>
            <a:endParaRPr lang="en-US" dirty="0"/>
          </a:p>
        </p:txBody>
      </p:sp>
    </p:spTree>
    <p:extLst>
      <p:ext uri="{BB962C8B-B14F-4D97-AF65-F5344CB8AC3E}">
        <p14:creationId xmlns:p14="http://schemas.microsoft.com/office/powerpoint/2010/main" val="267801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20</a:t>
            </a:fld>
            <a:endParaRPr lang="en-US" dirty="0"/>
          </a:p>
        </p:txBody>
      </p:sp>
    </p:spTree>
    <p:extLst>
      <p:ext uri="{BB962C8B-B14F-4D97-AF65-F5344CB8AC3E}">
        <p14:creationId xmlns:p14="http://schemas.microsoft.com/office/powerpoint/2010/main" val="147181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2</a:t>
            </a:fld>
            <a:endParaRPr lang="en-US" dirty="0"/>
          </a:p>
        </p:txBody>
      </p:sp>
    </p:spTree>
    <p:extLst>
      <p:ext uri="{BB962C8B-B14F-4D97-AF65-F5344CB8AC3E}">
        <p14:creationId xmlns:p14="http://schemas.microsoft.com/office/powerpoint/2010/main" val="64512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23</a:t>
            </a:fld>
            <a:endParaRPr lang="en-US" dirty="0"/>
          </a:p>
        </p:txBody>
      </p:sp>
    </p:spTree>
    <p:extLst>
      <p:ext uri="{BB962C8B-B14F-4D97-AF65-F5344CB8AC3E}">
        <p14:creationId xmlns:p14="http://schemas.microsoft.com/office/powerpoint/2010/main" val="194739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D4F94-4697-4BE3-9519-6FE15F548694}" type="slidenum">
              <a:rPr lang="en-US" smtClean="0"/>
              <a:pPr/>
              <a:t>28</a:t>
            </a:fld>
            <a:endParaRPr lang="en-US" dirty="0"/>
          </a:p>
        </p:txBody>
      </p:sp>
    </p:spTree>
    <p:extLst>
      <p:ext uri="{BB962C8B-B14F-4D97-AF65-F5344CB8AC3E}">
        <p14:creationId xmlns:p14="http://schemas.microsoft.com/office/powerpoint/2010/main" val="3797208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29</a:t>
            </a:fld>
            <a:endParaRPr lang="en-US" dirty="0"/>
          </a:p>
        </p:txBody>
      </p:sp>
    </p:spTree>
    <p:extLst>
      <p:ext uri="{BB962C8B-B14F-4D97-AF65-F5344CB8AC3E}">
        <p14:creationId xmlns:p14="http://schemas.microsoft.com/office/powerpoint/2010/main" val="3675577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30</a:t>
            </a:fld>
            <a:endParaRPr lang="en-US" dirty="0"/>
          </a:p>
        </p:txBody>
      </p:sp>
    </p:spTree>
    <p:extLst>
      <p:ext uri="{BB962C8B-B14F-4D97-AF65-F5344CB8AC3E}">
        <p14:creationId xmlns:p14="http://schemas.microsoft.com/office/powerpoint/2010/main" val="208614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31</a:t>
            </a:fld>
            <a:endParaRPr lang="en-US" dirty="0"/>
          </a:p>
        </p:txBody>
      </p:sp>
    </p:spTree>
    <p:extLst>
      <p:ext uri="{BB962C8B-B14F-4D97-AF65-F5344CB8AC3E}">
        <p14:creationId xmlns:p14="http://schemas.microsoft.com/office/powerpoint/2010/main" val="2831008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32</a:t>
            </a:fld>
            <a:endParaRPr lang="en-US" dirty="0"/>
          </a:p>
        </p:txBody>
      </p:sp>
    </p:spTree>
    <p:extLst>
      <p:ext uri="{BB962C8B-B14F-4D97-AF65-F5344CB8AC3E}">
        <p14:creationId xmlns:p14="http://schemas.microsoft.com/office/powerpoint/2010/main" val="2050228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34</a:t>
            </a:fld>
            <a:endParaRPr lang="en-US" dirty="0"/>
          </a:p>
        </p:txBody>
      </p:sp>
    </p:spTree>
    <p:extLst>
      <p:ext uri="{BB962C8B-B14F-4D97-AF65-F5344CB8AC3E}">
        <p14:creationId xmlns:p14="http://schemas.microsoft.com/office/powerpoint/2010/main" val="244945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3</a:t>
            </a:fld>
            <a:endParaRPr lang="en-US" dirty="0"/>
          </a:p>
        </p:txBody>
      </p:sp>
    </p:spTree>
    <p:extLst>
      <p:ext uri="{BB962C8B-B14F-4D97-AF65-F5344CB8AC3E}">
        <p14:creationId xmlns:p14="http://schemas.microsoft.com/office/powerpoint/2010/main" val="336578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35</a:t>
            </a:fld>
            <a:endParaRPr lang="en-US" dirty="0"/>
          </a:p>
        </p:txBody>
      </p:sp>
    </p:spTree>
    <p:extLst>
      <p:ext uri="{BB962C8B-B14F-4D97-AF65-F5344CB8AC3E}">
        <p14:creationId xmlns:p14="http://schemas.microsoft.com/office/powerpoint/2010/main" val="394561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36</a:t>
            </a:fld>
            <a:endParaRPr lang="en-US" dirty="0"/>
          </a:p>
        </p:txBody>
      </p:sp>
    </p:spTree>
    <p:extLst>
      <p:ext uri="{BB962C8B-B14F-4D97-AF65-F5344CB8AC3E}">
        <p14:creationId xmlns:p14="http://schemas.microsoft.com/office/powerpoint/2010/main" val="223516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37</a:t>
            </a:fld>
            <a:endParaRPr lang="en-US" dirty="0"/>
          </a:p>
        </p:txBody>
      </p:sp>
    </p:spTree>
    <p:extLst>
      <p:ext uri="{BB962C8B-B14F-4D97-AF65-F5344CB8AC3E}">
        <p14:creationId xmlns:p14="http://schemas.microsoft.com/office/powerpoint/2010/main" val="603388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38</a:t>
            </a:fld>
            <a:endParaRPr lang="en-US" dirty="0"/>
          </a:p>
        </p:txBody>
      </p:sp>
    </p:spTree>
    <p:extLst>
      <p:ext uri="{BB962C8B-B14F-4D97-AF65-F5344CB8AC3E}">
        <p14:creationId xmlns:p14="http://schemas.microsoft.com/office/powerpoint/2010/main" val="575313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39</a:t>
            </a:fld>
            <a:endParaRPr lang="en-US" dirty="0"/>
          </a:p>
        </p:txBody>
      </p:sp>
    </p:spTree>
    <p:extLst>
      <p:ext uri="{BB962C8B-B14F-4D97-AF65-F5344CB8AC3E}">
        <p14:creationId xmlns:p14="http://schemas.microsoft.com/office/powerpoint/2010/main" val="2605470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41</a:t>
            </a:fld>
            <a:endParaRPr lang="en-US" dirty="0"/>
          </a:p>
        </p:txBody>
      </p:sp>
    </p:spTree>
    <p:extLst>
      <p:ext uri="{BB962C8B-B14F-4D97-AF65-F5344CB8AC3E}">
        <p14:creationId xmlns:p14="http://schemas.microsoft.com/office/powerpoint/2010/main" val="3541406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44</a:t>
            </a:fld>
            <a:endParaRPr lang="en-US" dirty="0"/>
          </a:p>
        </p:txBody>
      </p:sp>
    </p:spTree>
    <p:extLst>
      <p:ext uri="{BB962C8B-B14F-4D97-AF65-F5344CB8AC3E}">
        <p14:creationId xmlns:p14="http://schemas.microsoft.com/office/powerpoint/2010/main" val="598242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45</a:t>
            </a:fld>
            <a:endParaRPr lang="en-US" dirty="0"/>
          </a:p>
        </p:txBody>
      </p:sp>
    </p:spTree>
    <p:extLst>
      <p:ext uri="{BB962C8B-B14F-4D97-AF65-F5344CB8AC3E}">
        <p14:creationId xmlns:p14="http://schemas.microsoft.com/office/powerpoint/2010/main" val="201233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4</a:t>
            </a:fld>
            <a:endParaRPr lang="en-US" dirty="0"/>
          </a:p>
        </p:txBody>
      </p:sp>
    </p:spTree>
    <p:extLst>
      <p:ext uri="{BB962C8B-B14F-4D97-AF65-F5344CB8AC3E}">
        <p14:creationId xmlns:p14="http://schemas.microsoft.com/office/powerpoint/2010/main" val="2877571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D4F94-4697-4BE3-9519-6FE15F548694}" type="slidenum">
              <a:rPr lang="en-US" smtClean="0"/>
              <a:pPr/>
              <a:t>46</a:t>
            </a:fld>
            <a:endParaRPr lang="en-US" dirty="0"/>
          </a:p>
        </p:txBody>
      </p:sp>
    </p:spTree>
    <p:extLst>
      <p:ext uri="{BB962C8B-B14F-4D97-AF65-F5344CB8AC3E}">
        <p14:creationId xmlns:p14="http://schemas.microsoft.com/office/powerpoint/2010/main" val="3575389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3E4E65-CCB7-AD47-8584-916F0324AD23}" type="slidenum">
              <a:rPr lang="en-US" smtClean="0"/>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48</a:t>
            </a:fld>
            <a:endParaRPr lang="en-US" dirty="0"/>
          </a:p>
        </p:txBody>
      </p:sp>
    </p:spTree>
    <p:extLst>
      <p:ext uri="{BB962C8B-B14F-4D97-AF65-F5344CB8AC3E}">
        <p14:creationId xmlns:p14="http://schemas.microsoft.com/office/powerpoint/2010/main" val="199657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D4F94-4697-4BE3-9519-6FE15F548694}" type="slidenum">
              <a:rPr lang="en-US" smtClean="0"/>
              <a:pPr/>
              <a:t>49</a:t>
            </a:fld>
            <a:endParaRPr lang="en-US" dirty="0"/>
          </a:p>
        </p:txBody>
      </p:sp>
    </p:spTree>
    <p:extLst>
      <p:ext uri="{BB962C8B-B14F-4D97-AF65-F5344CB8AC3E}">
        <p14:creationId xmlns:p14="http://schemas.microsoft.com/office/powerpoint/2010/main" val="352903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5</a:t>
            </a:fld>
            <a:endParaRPr lang="en-US" dirty="0"/>
          </a:p>
        </p:txBody>
      </p:sp>
    </p:spTree>
    <p:extLst>
      <p:ext uri="{BB962C8B-B14F-4D97-AF65-F5344CB8AC3E}">
        <p14:creationId xmlns:p14="http://schemas.microsoft.com/office/powerpoint/2010/main" val="221971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6</a:t>
            </a:fld>
            <a:endParaRPr lang="en-US" dirty="0"/>
          </a:p>
        </p:txBody>
      </p:sp>
    </p:spTree>
    <p:extLst>
      <p:ext uri="{BB962C8B-B14F-4D97-AF65-F5344CB8AC3E}">
        <p14:creationId xmlns:p14="http://schemas.microsoft.com/office/powerpoint/2010/main" val="86323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7</a:t>
            </a:fld>
            <a:endParaRPr lang="en-US" dirty="0"/>
          </a:p>
        </p:txBody>
      </p:sp>
    </p:spTree>
    <p:extLst>
      <p:ext uri="{BB962C8B-B14F-4D97-AF65-F5344CB8AC3E}">
        <p14:creationId xmlns:p14="http://schemas.microsoft.com/office/powerpoint/2010/main" val="287734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8</a:t>
            </a:fld>
            <a:endParaRPr lang="en-US" dirty="0"/>
          </a:p>
        </p:txBody>
      </p:sp>
    </p:spTree>
    <p:extLst>
      <p:ext uri="{BB962C8B-B14F-4D97-AF65-F5344CB8AC3E}">
        <p14:creationId xmlns:p14="http://schemas.microsoft.com/office/powerpoint/2010/main" val="93849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D6562-FDEA-4B32-B4DD-A81AE22F8ACB}" type="slidenum">
              <a:rPr lang="en-US" smtClean="0"/>
              <a:t>9</a:t>
            </a:fld>
            <a:endParaRPr lang="en-US" dirty="0"/>
          </a:p>
        </p:txBody>
      </p:sp>
    </p:spTree>
    <p:extLst>
      <p:ext uri="{BB962C8B-B14F-4D97-AF65-F5344CB8AC3E}">
        <p14:creationId xmlns:p14="http://schemas.microsoft.com/office/powerpoint/2010/main" val="1257084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687F5BFF-D326-4509-A7BD-FF8527432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3315" y="415723"/>
            <a:ext cx="6160497" cy="92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6" descr="MHTTC stacked color bars">
            <a:extLst>
              <a:ext uri="{FF2B5EF4-FFF2-40B4-BE49-F238E27FC236}">
                <a16:creationId xmlns:a16="http://schemas.microsoft.com/office/drawing/2014/main" id="{3B5BE485-6494-4865-8566-5FAA416BA769}"/>
              </a:ext>
            </a:extLst>
          </p:cNvPr>
          <p:cNvPicPr>
            <a:picLocks noChangeAspect="1"/>
          </p:cNvPicPr>
          <p:nvPr userDrawn="1"/>
        </p:nvPicPr>
        <p:blipFill>
          <a:blip r:embed="rId3">
            <a:extLst>
              <a:ext uri="{28A0092B-C50C-407E-A947-70E740481C1C}">
                <a14:useLocalDpi xmlns:a14="http://schemas.microsoft.com/office/drawing/2010/main" val="0"/>
              </a:ext>
            </a:extLst>
          </a:blip>
          <a:srcRect t="13737" b="13737"/>
          <a:stretch>
            <a:fillRect/>
          </a:stretch>
        </p:blipFill>
        <p:spPr>
          <a:xfrm>
            <a:off x="5624187" y="5319743"/>
            <a:ext cx="3519814" cy="1701833"/>
          </a:xfrm>
          <a:prstGeom prst="rect">
            <a:avLst/>
          </a:prstGeom>
        </p:spPr>
      </p:pic>
      <p:sp>
        <p:nvSpPr>
          <p:cNvPr id="11" name="Title 10">
            <a:extLst>
              <a:ext uri="{FF2B5EF4-FFF2-40B4-BE49-F238E27FC236}">
                <a16:creationId xmlns:a16="http://schemas.microsoft.com/office/drawing/2014/main" id="{3A49F26F-3E07-4B35-8A15-1E894A5D64CD}"/>
              </a:ext>
            </a:extLst>
          </p:cNvPr>
          <p:cNvSpPr>
            <a:spLocks noGrp="1"/>
          </p:cNvSpPr>
          <p:nvPr>
            <p:ph type="title"/>
          </p:nvPr>
        </p:nvSpPr>
        <p:spPr>
          <a:xfrm>
            <a:off x="526093" y="1866542"/>
            <a:ext cx="8101991" cy="1701833"/>
          </a:xfrm>
        </p:spPr>
        <p:txBody>
          <a:bodyPr>
            <a:noAutofit/>
          </a:bodyPr>
          <a:lstStyle>
            <a:lvl1pPr algn="ctr">
              <a:defRPr sz="4400"/>
            </a:lvl1pPr>
          </a:lstStyle>
          <a:p>
            <a:r>
              <a:rPr lang="en-US" dirty="0"/>
              <a:t>Click to edit Master title style</a:t>
            </a:r>
          </a:p>
        </p:txBody>
      </p:sp>
      <p:sp>
        <p:nvSpPr>
          <p:cNvPr id="13" name="Text Placeholder 12">
            <a:extLst>
              <a:ext uri="{FF2B5EF4-FFF2-40B4-BE49-F238E27FC236}">
                <a16:creationId xmlns:a16="http://schemas.microsoft.com/office/drawing/2014/main" id="{A90CA5E9-4888-4981-BC26-8CBFC226FE6B}"/>
              </a:ext>
            </a:extLst>
          </p:cNvPr>
          <p:cNvSpPr>
            <a:spLocks noGrp="1"/>
          </p:cNvSpPr>
          <p:nvPr>
            <p:ph type="body" sz="quarter" idx="10" hasCustomPrompt="1"/>
          </p:nvPr>
        </p:nvSpPr>
        <p:spPr>
          <a:xfrm>
            <a:off x="525463" y="3870325"/>
            <a:ext cx="8102600" cy="1316038"/>
          </a:xfrm>
        </p:spPr>
        <p:txBody>
          <a:bodyPr>
            <a:normAutofit/>
          </a:bodyPr>
          <a:lstStyle>
            <a:lvl1pPr marL="0" indent="0" algn="ctr">
              <a:buFontTx/>
              <a:buNone/>
              <a:defRPr sz="2400">
                <a:solidFill>
                  <a:srgbClr val="919195"/>
                </a:solidFill>
                <a:latin typeface="Arial Nova Light" panose="020B0304020202020204" pitchFamily="34" charset="0"/>
              </a:defRPr>
            </a:lvl1pPr>
          </a:lstStyle>
          <a:p>
            <a:pPr lvl="0"/>
            <a:r>
              <a:rPr lang="en-US" dirty="0"/>
              <a:t>Subhead</a:t>
            </a:r>
          </a:p>
        </p:txBody>
      </p:sp>
      <p:pic>
        <p:nvPicPr>
          <p:cNvPr id="8" name="Picture 7" descr="A picture containing sitting, photo, computer, light&#10;&#10;Description automatically generated">
            <a:extLst>
              <a:ext uri="{FF2B5EF4-FFF2-40B4-BE49-F238E27FC236}">
                <a16:creationId xmlns:a16="http://schemas.microsoft.com/office/drawing/2014/main" id="{CC35602A-B7EA-4554-B69E-13CB534A8C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953" y="5868555"/>
            <a:ext cx="2214018" cy="745312"/>
          </a:xfrm>
          <a:prstGeom prst="rect">
            <a:avLst/>
          </a:prstGeom>
        </p:spPr>
      </p:pic>
    </p:spTree>
    <p:extLst>
      <p:ext uri="{BB962C8B-B14F-4D97-AF65-F5344CB8AC3E}">
        <p14:creationId xmlns:p14="http://schemas.microsoft.com/office/powerpoint/2010/main" val="1557561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669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961" y="554298"/>
            <a:ext cx="8135098" cy="884931"/>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0961" y="1752601"/>
            <a:ext cx="8135098" cy="4077832"/>
          </a:xfrm>
        </p:spPr>
        <p:txBody>
          <a:bodyPr>
            <a:normAutofit/>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2266006"/>
      </p:ext>
    </p:extLst>
  </p:cSld>
  <p:clrMapOvr>
    <a:masterClrMapping/>
  </p:clrMapOvr>
  <p:hf sldNum="0" hdr="0" dt="0"/>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752601"/>
            <a:ext cx="3886200" cy="41795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752601"/>
            <a:ext cx="3886200" cy="4179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1959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636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23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38250"/>
            <a:ext cx="2949178" cy="164782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25633" y="1238250"/>
            <a:ext cx="4390908" cy="462280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886074"/>
            <a:ext cx="2949178" cy="29829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782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3670-1323-40B6-BCB5-3944A60713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260F3C-1F7E-4086-B431-5110B57225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075DE2-5AFA-4FD6-B913-36A899154284}"/>
              </a:ext>
            </a:extLst>
          </p:cNvPr>
          <p:cNvSpPr>
            <a:spLocks noGrp="1"/>
          </p:cNvSpPr>
          <p:nvPr>
            <p:ph type="dt" sz="half" idx="10"/>
          </p:nvPr>
        </p:nvSpPr>
        <p:spPr/>
        <p:txBody>
          <a:bodyPr/>
          <a:lstStyle/>
          <a:p>
            <a:fld id="{18C42DA7-4FE7-4F79-8895-F4D150777AC8}" type="datetime1">
              <a:rPr lang="en-US" smtClean="0"/>
              <a:t>8/26/2020</a:t>
            </a:fld>
            <a:endParaRPr lang="en-US" dirty="0"/>
          </a:p>
        </p:txBody>
      </p:sp>
      <p:sp>
        <p:nvSpPr>
          <p:cNvPr id="5" name="Footer Placeholder 4">
            <a:extLst>
              <a:ext uri="{FF2B5EF4-FFF2-40B4-BE49-F238E27FC236}">
                <a16:creationId xmlns:a16="http://schemas.microsoft.com/office/drawing/2014/main" id="{6E1309CA-4E3D-49C1-8906-0D275CBEFE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2E6EF1-2739-485B-A4AB-7710BFA3AF4F}"/>
              </a:ext>
            </a:extLst>
          </p:cNvPr>
          <p:cNvSpPr>
            <a:spLocks noGrp="1"/>
          </p:cNvSpPr>
          <p:nvPr>
            <p:ph type="sldNum" sz="quarter" idx="12"/>
          </p:nvPr>
        </p:nvSpPr>
        <p:spPr/>
        <p:txBody>
          <a:bodyPr/>
          <a:lstStyle/>
          <a:p>
            <a:fld id="{D1439630-50D7-42BA-8039-CC473A748BF2}" type="slidenum">
              <a:rPr lang="en-US" smtClean="0"/>
              <a:pPr/>
              <a:t>‹#›</a:t>
            </a:fld>
            <a:endParaRPr lang="en-US" dirty="0"/>
          </a:p>
        </p:txBody>
      </p:sp>
    </p:spTree>
    <p:extLst>
      <p:ext uri="{BB962C8B-B14F-4D97-AF65-F5344CB8AC3E}">
        <p14:creationId xmlns:p14="http://schemas.microsoft.com/office/powerpoint/2010/main" val="417084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2E2FDBF-81AC-465E-BA77-2C906A2E4320}" type="datetimeFigureOut">
              <a:rPr lang="en-US" smtClean="0"/>
              <a:pPr/>
              <a:t>8/26/2020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1439630-50D7-42BA-8039-CC473A748BF2}" type="slidenum">
              <a:rPr lang="en-US" smtClean="0"/>
              <a:pPr/>
              <a:t>‹#›</a:t>
            </a:fld>
            <a:endParaRPr lang="en-US" dirty="0"/>
          </a:p>
        </p:txBody>
      </p:sp>
    </p:spTree>
    <p:extLst>
      <p:ext uri="{BB962C8B-B14F-4D97-AF65-F5344CB8AC3E}">
        <p14:creationId xmlns:p14="http://schemas.microsoft.com/office/powerpoint/2010/main" val="417330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011" y="542868"/>
            <a:ext cx="8116995" cy="8849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0011" y="1748791"/>
            <a:ext cx="8116995" cy="408164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7" name="Picture 8">
            <a:extLst>
              <a:ext uri="{FF2B5EF4-FFF2-40B4-BE49-F238E27FC236}">
                <a16:creationId xmlns:a16="http://schemas.microsoft.com/office/drawing/2014/main" id="{DE13A5AC-B931-44F7-A7B7-3B5D0FF3DFF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214567" y="6171485"/>
            <a:ext cx="3702871" cy="55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6" descr="MHTTC stacked color bars">
            <a:extLst>
              <a:ext uri="{FF2B5EF4-FFF2-40B4-BE49-F238E27FC236}">
                <a16:creationId xmlns:a16="http://schemas.microsoft.com/office/drawing/2014/main" id="{479BF3D5-5915-417C-AEA4-51FF5106D336}"/>
              </a:ext>
            </a:extLst>
          </p:cNvPr>
          <p:cNvPicPr>
            <a:picLocks noChangeAspect="1"/>
          </p:cNvPicPr>
          <p:nvPr userDrawn="1"/>
        </p:nvPicPr>
        <p:blipFill>
          <a:blip r:embed="rId12">
            <a:extLst>
              <a:ext uri="{28A0092B-C50C-407E-A947-70E740481C1C}">
                <a14:useLocalDpi xmlns:a14="http://schemas.microsoft.com/office/drawing/2010/main" val="0"/>
              </a:ext>
            </a:extLst>
          </a:blip>
          <a:srcRect t="13737" b="13737"/>
          <a:stretch>
            <a:fillRect/>
          </a:stretch>
        </p:blipFill>
        <p:spPr>
          <a:xfrm>
            <a:off x="6984233" y="5927223"/>
            <a:ext cx="2159767" cy="1044249"/>
          </a:xfrm>
          <a:prstGeom prst="rect">
            <a:avLst/>
          </a:prstGeom>
        </p:spPr>
      </p:pic>
      <p:sp>
        <p:nvSpPr>
          <p:cNvPr id="4" name="TextBox 3">
            <a:extLst>
              <a:ext uri="{FF2B5EF4-FFF2-40B4-BE49-F238E27FC236}">
                <a16:creationId xmlns:a16="http://schemas.microsoft.com/office/drawing/2014/main" id="{504FEFDD-A04D-498B-9F72-10C30507FDA7}"/>
              </a:ext>
            </a:extLst>
          </p:cNvPr>
          <p:cNvSpPr txBox="1"/>
          <p:nvPr userDrawn="1"/>
        </p:nvSpPr>
        <p:spPr>
          <a:xfrm>
            <a:off x="4271927" y="6251761"/>
            <a:ext cx="2412135" cy="276999"/>
          </a:xfrm>
          <a:prstGeom prst="rect">
            <a:avLst/>
          </a:prstGeom>
          <a:noFill/>
        </p:spPr>
        <p:txBody>
          <a:bodyPr wrap="none" rtlCol="0">
            <a:spAutoFit/>
          </a:bodyPr>
          <a:lstStyle/>
          <a:p>
            <a:r>
              <a:rPr lang="en-US" sz="1200" i="1" dirty="0">
                <a:solidFill>
                  <a:srgbClr val="00467F"/>
                </a:solidFill>
                <a:latin typeface="Palatino Linotype" panose="02040502050505030304" pitchFamily="18" charset="0"/>
              </a:rPr>
              <a:t>Suicide Prevention in Primary Care</a:t>
            </a:r>
          </a:p>
        </p:txBody>
      </p:sp>
    </p:spTree>
    <p:extLst>
      <p:ext uri="{BB962C8B-B14F-4D97-AF65-F5344CB8AC3E}">
        <p14:creationId xmlns:p14="http://schemas.microsoft.com/office/powerpoint/2010/main" val="385583012"/>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4" r:id="rId4"/>
    <p:sldLayoutId id="2147483666" r:id="rId5"/>
    <p:sldLayoutId id="2147483667" r:id="rId6"/>
    <p:sldLayoutId id="2147483669" r:id="rId7"/>
    <p:sldLayoutId id="2147483672" r:id="rId8"/>
    <p:sldLayoutId id="2147483673" r:id="rId9"/>
  </p:sldLayoutIdLst>
  <p:txStyles>
    <p:titleStyle>
      <a:lvl1pPr algn="l" defTabSz="914400" rtl="0" eaLnBrk="1" latinLnBrk="0" hangingPunct="1">
        <a:lnSpc>
          <a:spcPct val="90000"/>
        </a:lnSpc>
        <a:spcBef>
          <a:spcPct val="0"/>
        </a:spcBef>
        <a:buNone/>
        <a:defRPr sz="3600" kern="1200">
          <a:solidFill>
            <a:srgbClr val="CC4927"/>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C4927"/>
        </a:buClr>
        <a:buFont typeface="Arial" panose="020B0604020202020204" pitchFamily="34" charset="0"/>
        <a:buChar char="•"/>
        <a:defRPr sz="2400" kern="1200">
          <a:solidFill>
            <a:srgbClr val="00467F"/>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Clr>
          <a:srgbClr val="CC4927"/>
        </a:buClr>
        <a:buFont typeface="Arial" panose="020B0604020202020204" pitchFamily="34" charset="0"/>
        <a:buChar char="•"/>
        <a:defRPr sz="2000" kern="1200">
          <a:solidFill>
            <a:srgbClr val="00467F"/>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userDrawn="1">
          <p15:clr>
            <a:srgbClr val="F26B43"/>
          </p15:clr>
        </p15:guide>
        <p15:guide id="2" pos="384" userDrawn="1">
          <p15:clr>
            <a:srgbClr val="F26B43"/>
          </p15:clr>
        </p15:guide>
        <p15:guide id="3"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cdc.gov/nchs/data/hestat/suicide/suicide_1999_2017_fig1.p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nchs/data/hestat/suicide/suicide_1999_2017_fig1.png"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otgateway.com/articles/13macarthurtoolkit.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tc-gpra.org/P?s=1049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practiceinnovations.org/I-want-to-learn-about/Suicide-Prevention"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practiceinnovations.org/I-want-to-learn-about/Suicide-Prevention"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httcnetwork.org/centers/mountain-plains-mhttc/event/suicide-prevention-rural-primary-care-intervention-follow-and"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ltupa@wiche.edu"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mentalhealthemail@wich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gberry@wiche.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7373-71AE-4964-B328-0454917A5750}"/>
              </a:ext>
            </a:extLst>
          </p:cNvPr>
          <p:cNvSpPr>
            <a:spLocks noGrp="1"/>
          </p:cNvSpPr>
          <p:nvPr>
            <p:ph type="title"/>
          </p:nvPr>
        </p:nvSpPr>
        <p:spPr>
          <a:xfrm>
            <a:off x="526093" y="1791479"/>
            <a:ext cx="8101991" cy="1701833"/>
          </a:xfrm>
        </p:spPr>
        <p:txBody>
          <a:bodyPr/>
          <a:lstStyle/>
          <a:p>
            <a:r>
              <a:rPr lang="en-US" dirty="0"/>
              <a:t>Suicide Prevention </a:t>
            </a:r>
            <a:br>
              <a:rPr lang="en-US" dirty="0"/>
            </a:br>
            <a:r>
              <a:rPr lang="en-US" dirty="0"/>
              <a:t>in Primary Care</a:t>
            </a:r>
          </a:p>
        </p:txBody>
      </p:sp>
      <p:sp>
        <p:nvSpPr>
          <p:cNvPr id="3" name="Text Placeholder 2">
            <a:extLst>
              <a:ext uri="{FF2B5EF4-FFF2-40B4-BE49-F238E27FC236}">
                <a16:creationId xmlns:a16="http://schemas.microsoft.com/office/drawing/2014/main" id="{2446D4F1-BB10-47E4-8A5A-9F7B01FD994A}"/>
              </a:ext>
            </a:extLst>
          </p:cNvPr>
          <p:cNvSpPr>
            <a:spLocks noGrp="1"/>
          </p:cNvSpPr>
          <p:nvPr>
            <p:ph type="body" sz="quarter" idx="10"/>
          </p:nvPr>
        </p:nvSpPr>
        <p:spPr>
          <a:xfrm>
            <a:off x="525463" y="3751452"/>
            <a:ext cx="8102600" cy="1552067"/>
          </a:xfrm>
        </p:spPr>
        <p:txBody>
          <a:bodyPr>
            <a:normAutofit fontScale="92500" lnSpcReduction="10000"/>
          </a:bodyPr>
          <a:lstStyle/>
          <a:p>
            <a:r>
              <a:rPr lang="en-US" dirty="0"/>
              <a:t>August 2020</a:t>
            </a:r>
          </a:p>
          <a:p>
            <a:r>
              <a:rPr lang="en-US" sz="2400" dirty="0">
                <a:solidFill>
                  <a:srgbClr val="CC4927"/>
                </a:solidFill>
              </a:rPr>
              <a:t>Liza Tupa, Ph.D.</a:t>
            </a:r>
          </a:p>
          <a:p>
            <a:r>
              <a:rPr lang="en-US" sz="2400" dirty="0">
                <a:solidFill>
                  <a:srgbClr val="CC4927"/>
                </a:solidFill>
              </a:rPr>
              <a:t>WICHE Behavioral Health Program</a:t>
            </a:r>
          </a:p>
          <a:p>
            <a:r>
              <a:rPr lang="en-US" dirty="0">
                <a:solidFill>
                  <a:srgbClr val="CC4927"/>
                </a:solidFill>
              </a:rPr>
              <a:t>Mountain Plains MHTTC Technical Trainer</a:t>
            </a:r>
            <a:endParaRPr lang="en-US" sz="2400" dirty="0">
              <a:solidFill>
                <a:srgbClr val="CC4927"/>
              </a:solidFill>
            </a:endParaRPr>
          </a:p>
        </p:txBody>
      </p:sp>
    </p:spTree>
    <p:extLst>
      <p:ext uri="{BB962C8B-B14F-4D97-AF65-F5344CB8AC3E}">
        <p14:creationId xmlns:p14="http://schemas.microsoft.com/office/powerpoint/2010/main" val="203530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8D8B-FFCB-4FE8-8B2E-DAB4F2EA1B90}"/>
              </a:ext>
            </a:extLst>
          </p:cNvPr>
          <p:cNvSpPr>
            <a:spLocks noGrp="1"/>
          </p:cNvSpPr>
          <p:nvPr>
            <p:ph type="title"/>
          </p:nvPr>
        </p:nvSpPr>
        <p:spPr/>
        <p:txBody>
          <a:bodyPr>
            <a:normAutofit/>
          </a:bodyPr>
          <a:lstStyle/>
          <a:p>
            <a:r>
              <a:rPr lang="en-US" sz="4000" b="1" dirty="0"/>
              <a:t>Why Primary Care?</a:t>
            </a:r>
          </a:p>
        </p:txBody>
      </p:sp>
      <p:sp>
        <p:nvSpPr>
          <p:cNvPr id="3" name="Content Placeholder 2">
            <a:extLst>
              <a:ext uri="{FF2B5EF4-FFF2-40B4-BE49-F238E27FC236}">
                <a16:creationId xmlns:a16="http://schemas.microsoft.com/office/drawing/2014/main" id="{6FF6F789-8792-4F22-90C2-E6B3E3431971}"/>
              </a:ext>
            </a:extLst>
          </p:cNvPr>
          <p:cNvSpPr>
            <a:spLocks noGrp="1"/>
          </p:cNvSpPr>
          <p:nvPr>
            <p:ph idx="1"/>
          </p:nvPr>
        </p:nvSpPr>
        <p:spPr/>
        <p:txBody>
          <a:bodyPr/>
          <a:lstStyle/>
          <a:p>
            <a:r>
              <a:rPr lang="en-US" sz="2800" dirty="0"/>
              <a:t>People who die by suicide are more likely to have seen a PCP in the previous month before their death than any other health care provider.</a:t>
            </a:r>
          </a:p>
          <a:p>
            <a:r>
              <a:rPr lang="en-US" sz="2800" dirty="0"/>
              <a:t>For a patient at risk for suicide, a visit with the PCP may be the only chance to access needed care – especially in rural settings</a:t>
            </a:r>
          </a:p>
          <a:p>
            <a:r>
              <a:rPr lang="en-US" sz="2800" dirty="0"/>
              <a:t>70% of those who die by suicide in Colorado are not engaged in mental health care at the time of their death</a:t>
            </a:r>
          </a:p>
          <a:p>
            <a:endParaRPr lang="en-US" dirty="0"/>
          </a:p>
        </p:txBody>
      </p:sp>
    </p:spTree>
    <p:extLst>
      <p:ext uri="{BB962C8B-B14F-4D97-AF65-F5344CB8AC3E}">
        <p14:creationId xmlns:p14="http://schemas.microsoft.com/office/powerpoint/2010/main" val="263471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ea typeface="ＭＳ Ｐゴシック" charset="-128"/>
              </a:rPr>
              <a:t>Risk Factor Conditions Observed in Primary Care Settings</a:t>
            </a:r>
            <a:endParaRPr lang="en-US" sz="4000" b="1" dirty="0"/>
          </a:p>
        </p:txBody>
      </p:sp>
      <p:sp>
        <p:nvSpPr>
          <p:cNvPr id="3" name="Content Placeholder 2"/>
          <p:cNvSpPr>
            <a:spLocks noGrp="1"/>
          </p:cNvSpPr>
          <p:nvPr>
            <p:ph idx="1"/>
          </p:nvPr>
        </p:nvSpPr>
        <p:spPr>
          <a:xfrm>
            <a:off x="504451" y="2066262"/>
            <a:ext cx="8135098" cy="4077832"/>
          </a:xfrm>
        </p:spPr>
        <p:txBody>
          <a:bodyPr/>
          <a:lstStyle/>
          <a:p>
            <a:r>
              <a:rPr lang="en-US" sz="3200" dirty="0"/>
              <a:t>Major depression</a:t>
            </a:r>
          </a:p>
          <a:p>
            <a:r>
              <a:rPr lang="en-US" sz="3200" dirty="0"/>
              <a:t>Substance use disorders</a:t>
            </a:r>
          </a:p>
          <a:p>
            <a:r>
              <a:rPr lang="en-US" sz="3200" dirty="0"/>
              <a:t>PTSD/anxiety disorders</a:t>
            </a:r>
          </a:p>
          <a:p>
            <a:r>
              <a:rPr lang="en-US" sz="3200" dirty="0"/>
              <a:t>Insomnia</a:t>
            </a:r>
          </a:p>
          <a:p>
            <a:r>
              <a:rPr lang="en-US" sz="3200" dirty="0"/>
              <a:t>Chronic pain – farm injuries</a:t>
            </a:r>
          </a:p>
          <a:p>
            <a:r>
              <a:rPr lang="en-US" sz="3200" dirty="0"/>
              <a:t>Physical illnesses, especially CNS disorders (TBI)</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4451" y="437846"/>
            <a:ext cx="8135098" cy="884931"/>
          </a:xfrm>
        </p:spPr>
        <p:txBody>
          <a:bodyPr>
            <a:normAutofit/>
          </a:bodyPr>
          <a:lstStyle/>
          <a:p>
            <a:r>
              <a:rPr lang="en-US" sz="4000" b="1" dirty="0"/>
              <a:t>Rural Primary Care</a:t>
            </a:r>
          </a:p>
        </p:txBody>
      </p:sp>
      <p:sp>
        <p:nvSpPr>
          <p:cNvPr id="9219" name="Content Placeholder 2"/>
          <p:cNvSpPr>
            <a:spLocks noGrp="1"/>
          </p:cNvSpPr>
          <p:nvPr>
            <p:ph idx="1"/>
          </p:nvPr>
        </p:nvSpPr>
        <p:spPr>
          <a:xfrm>
            <a:off x="352493" y="1938017"/>
            <a:ext cx="7377377" cy="5146672"/>
          </a:xfrm>
        </p:spPr>
        <p:txBody>
          <a:bodyPr>
            <a:normAutofit/>
          </a:bodyPr>
          <a:lstStyle/>
          <a:p>
            <a:pPr lvl="1">
              <a:buFont typeface="Arial" panose="020B0604020202020204" pitchFamily="34" charset="0"/>
              <a:buChar char="•"/>
            </a:pPr>
            <a:r>
              <a:rPr lang="en-US" sz="2800" dirty="0"/>
              <a:t>Fewer behavioral health resources. </a:t>
            </a:r>
          </a:p>
          <a:p>
            <a:pPr lvl="2"/>
            <a:r>
              <a:rPr lang="en-US" sz="2800" dirty="0"/>
              <a:t>More than 65% of rural Americans get their mental health care from their primary care provider</a:t>
            </a:r>
          </a:p>
          <a:p>
            <a:pPr lvl="1"/>
            <a:r>
              <a:rPr lang="en-US" sz="2800" dirty="0"/>
              <a:t>Elderly </a:t>
            </a:r>
          </a:p>
          <a:p>
            <a:pPr lvl="1"/>
            <a:r>
              <a:rPr lang="en-US" sz="2800" dirty="0"/>
              <a:t>Veterans returning to rural areas (especially National Guard)</a:t>
            </a:r>
          </a:p>
          <a:p>
            <a:pPr lvl="2"/>
            <a:r>
              <a:rPr lang="en-US" sz="2800" dirty="0"/>
              <a:t>44% of recruits are from rural areas </a:t>
            </a:r>
          </a:p>
          <a:p>
            <a:pPr lvl="2"/>
            <a:r>
              <a:rPr lang="en-US" sz="2800" dirty="0"/>
              <a:t>Many aren’t service connected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5A208-D27C-459F-BEA6-F2441450EF77}"/>
              </a:ext>
            </a:extLst>
          </p:cNvPr>
          <p:cNvSpPr>
            <a:spLocks noGrp="1"/>
          </p:cNvSpPr>
          <p:nvPr>
            <p:ph idx="1"/>
          </p:nvPr>
        </p:nvSpPr>
        <p:spPr>
          <a:xfrm>
            <a:off x="1981200" y="2590800"/>
            <a:ext cx="5645151" cy="1676400"/>
          </a:xfrm>
        </p:spPr>
        <p:txBody>
          <a:bodyPr>
            <a:normAutofit/>
          </a:bodyPr>
          <a:lstStyle/>
          <a:p>
            <a:pPr marL="0" indent="0">
              <a:buNone/>
            </a:pPr>
            <a:r>
              <a:rPr lang="en-US" sz="8800" b="1" dirty="0"/>
              <a:t>Stigma ! ! !</a:t>
            </a:r>
          </a:p>
        </p:txBody>
      </p:sp>
    </p:spTree>
    <p:extLst>
      <p:ext uri="{BB962C8B-B14F-4D97-AF65-F5344CB8AC3E}">
        <p14:creationId xmlns:p14="http://schemas.microsoft.com/office/powerpoint/2010/main" val="353526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Suicide Across The Nation 2018</a:t>
            </a:r>
          </a:p>
        </p:txBody>
      </p:sp>
      <p:sp>
        <p:nvSpPr>
          <p:cNvPr id="6" name="Rectangle 13"/>
          <p:cNvSpPr>
            <a:spLocks noChangeArrowheads="1"/>
          </p:cNvSpPr>
          <p:nvPr/>
        </p:nvSpPr>
        <p:spPr bwMode="auto">
          <a:xfrm>
            <a:off x="-2628" y="6514464"/>
            <a:ext cx="3657600" cy="274637"/>
          </a:xfrm>
          <a:prstGeom prst="rect">
            <a:avLst/>
          </a:prstGeom>
          <a:noFill/>
          <a:ln w="9525">
            <a:noFill/>
            <a:miter lim="800000"/>
            <a:headEnd/>
            <a:tailEnd/>
          </a:ln>
        </p:spPr>
        <p:txBody>
          <a:bodyPr>
            <a:spAutoFit/>
          </a:bodyPr>
          <a:lstStyle/>
          <a:p>
            <a:r>
              <a:rPr lang="en-US" sz="1200" dirty="0"/>
              <a:t>http://www.cdc.gov/ncipc/maps/default.htm</a:t>
            </a:r>
          </a:p>
        </p:txBody>
      </p:sp>
      <p:sp>
        <p:nvSpPr>
          <p:cNvPr id="7" name="Rectangle 6">
            <a:extLst>
              <a:ext uri="{FF2B5EF4-FFF2-40B4-BE49-F238E27FC236}">
                <a16:creationId xmlns:a16="http://schemas.microsoft.com/office/drawing/2014/main" id="{F91474F8-CB14-4D6E-A4A6-12F0786C83FF}"/>
              </a:ext>
            </a:extLst>
          </p:cNvPr>
          <p:cNvSpPr/>
          <p:nvPr/>
        </p:nvSpPr>
        <p:spPr>
          <a:xfrm>
            <a:off x="638064" y="5657747"/>
            <a:ext cx="7772400" cy="369332"/>
          </a:xfrm>
          <a:prstGeom prst="rect">
            <a:avLst/>
          </a:prstGeom>
        </p:spPr>
        <p:txBody>
          <a:bodyPr wrap="square">
            <a:spAutoFit/>
          </a:bodyPr>
          <a:lstStyle/>
          <a:p>
            <a:r>
              <a:rPr lang="en-US" dirty="0"/>
              <a:t>https://www.cdc.gov/nchs/pressroom/sosmap/suicide-mortality/suicide.htm</a:t>
            </a:r>
          </a:p>
        </p:txBody>
      </p:sp>
      <p:pic>
        <p:nvPicPr>
          <p:cNvPr id="4" name="Picture 3">
            <a:extLst>
              <a:ext uri="{FF2B5EF4-FFF2-40B4-BE49-F238E27FC236}">
                <a16:creationId xmlns:a16="http://schemas.microsoft.com/office/drawing/2014/main" id="{D8D56C0C-ED80-44A0-85AA-7CFBB5343D83}"/>
              </a:ext>
            </a:extLst>
          </p:cNvPr>
          <p:cNvPicPr>
            <a:picLocks noChangeAspect="1"/>
          </p:cNvPicPr>
          <p:nvPr/>
        </p:nvPicPr>
        <p:blipFill>
          <a:blip r:embed="rId3"/>
          <a:stretch>
            <a:fillRect/>
          </a:stretch>
        </p:blipFill>
        <p:spPr>
          <a:xfrm>
            <a:off x="259739" y="1256686"/>
            <a:ext cx="8700721" cy="43446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ADC38-E0D0-4C8D-8D55-9002D0991D28}"/>
              </a:ext>
            </a:extLst>
          </p:cNvPr>
          <p:cNvSpPr txBox="1"/>
          <p:nvPr/>
        </p:nvSpPr>
        <p:spPr>
          <a:xfrm>
            <a:off x="692424" y="543749"/>
            <a:ext cx="8103706" cy="5539978"/>
          </a:xfrm>
          <a:prstGeom prst="rect">
            <a:avLst/>
          </a:prstGeom>
          <a:noFill/>
        </p:spPr>
        <p:txBody>
          <a:bodyPr wrap="square" rtlCol="0">
            <a:spAutoFit/>
          </a:bodyPr>
          <a:lstStyle/>
          <a:p>
            <a:r>
              <a:rPr lang="en-US" sz="4000" b="1" dirty="0">
                <a:solidFill>
                  <a:srgbClr val="CC4927"/>
                </a:solidFill>
                <a:latin typeface="Arial Nova Light" panose="020B0304020202020204" pitchFamily="34" charset="0"/>
              </a:rPr>
              <a:t>Toolkit Organization:</a:t>
            </a:r>
          </a:p>
          <a:p>
            <a:endParaRPr lang="en-US" sz="2800" dirty="0"/>
          </a:p>
          <a:p>
            <a:endParaRPr lang="en-US" sz="2800" dirty="0"/>
          </a:p>
          <a:p>
            <a:pPr marL="800100" lvl="1" indent="-342900">
              <a:buAutoNum type="arabicPeriod"/>
            </a:pPr>
            <a:r>
              <a:rPr lang="en-US" sz="3000" dirty="0">
                <a:solidFill>
                  <a:srgbClr val="00467F"/>
                </a:solidFill>
                <a:highlight>
                  <a:srgbClr val="00FFFF"/>
                </a:highlight>
                <a:latin typeface="Palatino Linotype" panose="02040502050505030304" pitchFamily="18" charset="0"/>
              </a:rPr>
              <a:t>Getting Started</a:t>
            </a:r>
          </a:p>
          <a:p>
            <a:pPr marL="800100" lvl="1" indent="-342900">
              <a:buAutoNum type="arabicPeriod"/>
            </a:pPr>
            <a:r>
              <a:rPr lang="en-US" sz="3000" dirty="0">
                <a:solidFill>
                  <a:srgbClr val="00467F"/>
                </a:solidFill>
                <a:highlight>
                  <a:srgbClr val="00FFFF"/>
                </a:highlight>
                <a:latin typeface="Palatino Linotype" panose="02040502050505030304" pitchFamily="18" charset="0"/>
              </a:rPr>
              <a:t>Toolkit Primer</a:t>
            </a:r>
          </a:p>
          <a:p>
            <a:pPr marL="800100" lvl="1" indent="-342900">
              <a:buAutoNum type="arabicPeriod"/>
            </a:pPr>
            <a:r>
              <a:rPr lang="en-US" sz="3000" dirty="0">
                <a:solidFill>
                  <a:srgbClr val="00467F"/>
                </a:solidFill>
                <a:latin typeface="Palatino Linotype" panose="02040502050505030304" pitchFamily="18" charset="0"/>
              </a:rPr>
              <a:t>Developing Mental Health Partnerships</a:t>
            </a:r>
          </a:p>
          <a:p>
            <a:pPr marL="800100" lvl="1" indent="-342900">
              <a:buAutoNum type="arabicPeriod"/>
            </a:pPr>
            <a:r>
              <a:rPr lang="en-US" sz="3000" dirty="0">
                <a:solidFill>
                  <a:srgbClr val="00467F"/>
                </a:solidFill>
                <a:latin typeface="Palatino Linotype" panose="02040502050505030304" pitchFamily="18" charset="0"/>
              </a:rPr>
              <a:t>Patient Management Tools</a:t>
            </a:r>
          </a:p>
          <a:p>
            <a:pPr marL="800100" lvl="1" indent="-342900">
              <a:buAutoNum type="arabicPeriod"/>
            </a:pPr>
            <a:r>
              <a:rPr lang="en-US" sz="3000" dirty="0">
                <a:solidFill>
                  <a:srgbClr val="00467F"/>
                </a:solidFill>
                <a:latin typeface="Palatino Linotype" panose="02040502050505030304" pitchFamily="18" charset="0"/>
              </a:rPr>
              <a:t>State Resources, Policy, and Reimbursement</a:t>
            </a:r>
          </a:p>
          <a:p>
            <a:pPr marL="800100" lvl="1" indent="-342900">
              <a:buAutoNum type="arabicPeriod"/>
            </a:pPr>
            <a:r>
              <a:rPr lang="en-US" sz="3000" dirty="0">
                <a:solidFill>
                  <a:srgbClr val="00467F"/>
                </a:solidFill>
                <a:latin typeface="Palatino Linotype" panose="02040502050505030304" pitchFamily="18" charset="0"/>
              </a:rPr>
              <a:t>Physician Self-care</a:t>
            </a:r>
          </a:p>
          <a:p>
            <a:pPr marL="800100" lvl="1" indent="-342900">
              <a:buAutoNum type="arabicPeriod"/>
            </a:pPr>
            <a:r>
              <a:rPr lang="en-US" sz="3000" dirty="0">
                <a:solidFill>
                  <a:srgbClr val="00467F"/>
                </a:solidFill>
                <a:latin typeface="Palatino Linotype" panose="02040502050505030304" pitchFamily="18" charset="0"/>
              </a:rPr>
              <a:t>Patient Education Tools/Other Resources</a:t>
            </a:r>
          </a:p>
          <a:p>
            <a:pPr marL="342900" indent="-342900">
              <a:buAutoNum type="arabicPeriod"/>
            </a:pPr>
            <a:endParaRPr lang="en-US" dirty="0"/>
          </a:p>
        </p:txBody>
      </p:sp>
    </p:spTree>
    <p:extLst>
      <p:ext uri="{BB962C8B-B14F-4D97-AF65-F5344CB8AC3E}">
        <p14:creationId xmlns:p14="http://schemas.microsoft.com/office/powerpoint/2010/main" val="191449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7BC27-BE72-40C3-9E5B-BB52683925D3}"/>
              </a:ext>
            </a:extLst>
          </p:cNvPr>
          <p:cNvSpPr>
            <a:spLocks noGrp="1"/>
          </p:cNvSpPr>
          <p:nvPr>
            <p:ph type="ctrTitle"/>
          </p:nvPr>
        </p:nvSpPr>
        <p:spPr/>
        <p:txBody>
          <a:bodyPr/>
          <a:lstStyle/>
          <a:p>
            <a:r>
              <a:rPr lang="en-US" dirty="0"/>
              <a:t>Section  1: </a:t>
            </a:r>
            <a:br>
              <a:rPr lang="en-US" dirty="0"/>
            </a:br>
            <a:r>
              <a:rPr lang="en-US" dirty="0"/>
              <a:t>Getting Started</a:t>
            </a:r>
          </a:p>
        </p:txBody>
      </p:sp>
      <p:sp>
        <p:nvSpPr>
          <p:cNvPr id="5" name="Subtitle 4">
            <a:extLst>
              <a:ext uri="{FF2B5EF4-FFF2-40B4-BE49-F238E27FC236}">
                <a16:creationId xmlns:a16="http://schemas.microsoft.com/office/drawing/2014/main" id="{97B01C7B-313E-4712-AA8B-6081B8A40275}"/>
              </a:ext>
            </a:extLst>
          </p:cNvPr>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73931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91C7-A764-4E0B-B4DC-7080BDD7D381}"/>
              </a:ext>
            </a:extLst>
          </p:cNvPr>
          <p:cNvSpPr>
            <a:spLocks noGrp="1"/>
          </p:cNvSpPr>
          <p:nvPr>
            <p:ph type="title"/>
          </p:nvPr>
        </p:nvSpPr>
        <p:spPr>
          <a:xfrm>
            <a:off x="0" y="1131698"/>
            <a:ext cx="2210612" cy="4601183"/>
          </a:xfrm>
        </p:spPr>
        <p:txBody>
          <a:bodyPr>
            <a:normAutofit/>
          </a:bodyPr>
          <a:lstStyle/>
          <a:p>
            <a:pPr algn="ctr"/>
            <a:r>
              <a:rPr lang="en-US" sz="3200" dirty="0"/>
              <a:t>Quick Start Guide</a:t>
            </a:r>
          </a:p>
        </p:txBody>
      </p:sp>
      <p:pic>
        <p:nvPicPr>
          <p:cNvPr id="8" name="Content Placeholder 7">
            <a:extLst>
              <a:ext uri="{FF2B5EF4-FFF2-40B4-BE49-F238E27FC236}">
                <a16:creationId xmlns:a16="http://schemas.microsoft.com/office/drawing/2014/main" id="{0DAD944E-7B78-4E74-9E6E-B7B090C19EE9}"/>
              </a:ext>
            </a:extLst>
          </p:cNvPr>
          <p:cNvPicPr>
            <a:picLocks noGrp="1" noChangeAspect="1"/>
          </p:cNvPicPr>
          <p:nvPr>
            <p:ph idx="1"/>
          </p:nvPr>
        </p:nvPicPr>
        <p:blipFill>
          <a:blip r:embed="rId3"/>
          <a:stretch>
            <a:fillRect/>
          </a:stretch>
        </p:blipFill>
        <p:spPr>
          <a:xfrm>
            <a:off x="2210613" y="142461"/>
            <a:ext cx="5922734" cy="5932415"/>
          </a:xfrm>
          <a:prstGeom prst="rect">
            <a:avLst/>
          </a:prstGeom>
        </p:spPr>
      </p:pic>
    </p:spTree>
    <p:extLst>
      <p:ext uri="{BB962C8B-B14F-4D97-AF65-F5344CB8AC3E}">
        <p14:creationId xmlns:p14="http://schemas.microsoft.com/office/powerpoint/2010/main" val="203429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DED32-1E71-4C12-8226-D218FD282A15}"/>
              </a:ext>
            </a:extLst>
          </p:cNvPr>
          <p:cNvPicPr>
            <a:picLocks noChangeAspect="1"/>
          </p:cNvPicPr>
          <p:nvPr/>
        </p:nvPicPr>
        <p:blipFill>
          <a:blip r:embed="rId3"/>
          <a:stretch>
            <a:fillRect/>
          </a:stretch>
        </p:blipFill>
        <p:spPr>
          <a:xfrm>
            <a:off x="2455926" y="112642"/>
            <a:ext cx="6598622" cy="5943600"/>
          </a:xfrm>
          <a:prstGeom prst="rect">
            <a:avLst/>
          </a:prstGeom>
        </p:spPr>
      </p:pic>
      <p:sp>
        <p:nvSpPr>
          <p:cNvPr id="3" name="Rectangle 2">
            <a:extLst>
              <a:ext uri="{FF2B5EF4-FFF2-40B4-BE49-F238E27FC236}">
                <a16:creationId xmlns:a16="http://schemas.microsoft.com/office/drawing/2014/main" id="{CF43C160-F2E3-42D8-969A-2E981E76F4C0}"/>
              </a:ext>
            </a:extLst>
          </p:cNvPr>
          <p:cNvSpPr/>
          <p:nvPr/>
        </p:nvSpPr>
        <p:spPr>
          <a:xfrm>
            <a:off x="89452" y="2474893"/>
            <a:ext cx="2564296" cy="954107"/>
          </a:xfrm>
          <a:prstGeom prst="rect">
            <a:avLst/>
          </a:prstGeom>
        </p:spPr>
        <p:txBody>
          <a:bodyPr wrap="square">
            <a:spAutoFit/>
          </a:bodyPr>
          <a:lstStyle/>
          <a:p>
            <a:r>
              <a:rPr lang="en-US" sz="2800" dirty="0">
                <a:solidFill>
                  <a:srgbClr val="FF0000"/>
                </a:solidFill>
                <a:latin typeface="Arial Nova Light" panose="020B0304020202020204" pitchFamily="34" charset="0"/>
              </a:rPr>
              <a:t>Implementation Checklist</a:t>
            </a:r>
          </a:p>
        </p:txBody>
      </p:sp>
    </p:spTree>
    <p:extLst>
      <p:ext uri="{BB962C8B-B14F-4D97-AF65-F5344CB8AC3E}">
        <p14:creationId xmlns:p14="http://schemas.microsoft.com/office/powerpoint/2010/main" val="291000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50199F4-D290-4E07-8636-19F23DC75E06}"/>
              </a:ext>
            </a:extLst>
          </p:cNvPr>
          <p:cNvSpPr txBox="1"/>
          <p:nvPr/>
        </p:nvSpPr>
        <p:spPr>
          <a:xfrm>
            <a:off x="1034016" y="967562"/>
            <a:ext cx="7075968" cy="4955203"/>
          </a:xfrm>
          <a:prstGeom prst="rect">
            <a:avLst/>
          </a:prstGeom>
          <a:noFill/>
        </p:spPr>
        <p:txBody>
          <a:bodyPr wrap="square" rtlCol="0">
            <a:spAutoFit/>
          </a:bodyPr>
          <a:lstStyle/>
          <a:p>
            <a:r>
              <a:rPr lang="en-US" sz="2800" dirty="0">
                <a:solidFill>
                  <a:schemeClr val="accent1">
                    <a:lumMod val="75000"/>
                  </a:schemeClr>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a:t>Follow-up/Outreach. Identify who will follow-up with patients who 	have expressed suicidal ideation and how follow-up will occur (e.g., 	office visit, phone call</a:t>
            </a:r>
            <a:r>
              <a:rPr lang="en-US" dirty="0" smtClean="0"/>
              <a:t>).</a:t>
            </a:r>
          </a:p>
          <a:p>
            <a:endParaRPr lang="en-US" dirty="0"/>
          </a:p>
          <a:p>
            <a:r>
              <a:rPr lang="en-US" dirty="0">
                <a:solidFill>
                  <a:schemeClr val="accent1">
                    <a:lumMod val="75000"/>
                  </a:schemeClr>
                </a:solidFill>
              </a:rPr>
              <a:t>In case of the need for hospitalization:</a:t>
            </a:r>
            <a:endParaRPr lang="en-US" dirty="0"/>
          </a:p>
          <a:p>
            <a:r>
              <a:rPr lang="en-US" dirty="0"/>
              <a:t> </a:t>
            </a:r>
            <a:r>
              <a:rPr kumimoji="0" lang="en-US" b="0" i="0" u="none" strike="noStrike" kern="1200" cap="none" spc="0" normalizeH="0" baseline="0" noProof="0" dirty="0">
                <a:ln>
                  <a:noFill/>
                </a:ln>
                <a:solidFill>
                  <a:srgbClr val="4472C4">
                    <a:lumMod val="75000"/>
                  </a:srgbClr>
                </a:solidFill>
                <a:effectLst/>
                <a:uLnTx/>
                <a:uFillTx/>
                <a:latin typeface="Courier New" panose="02070309020205020404" pitchFamily="49" charset="0"/>
                <a:cs typeface="Courier New" panose="02070309020205020404" pitchFamily="49" charset="0"/>
              </a:rPr>
              <a:t>□</a:t>
            </a:r>
            <a:r>
              <a:rPr lang="en-US" dirty="0"/>
              <a:t>  Hospitalization is always the last resort, if efforts at illness 	management, safety planning, and referral fail to mitigate risk.</a:t>
            </a:r>
          </a:p>
          <a:p>
            <a:r>
              <a:rPr kumimoji="0" lang="en-US" b="0" i="0" u="none" strike="noStrike" kern="1200" cap="none" spc="0" normalizeH="0" baseline="0" noProof="0" dirty="0">
                <a:ln>
                  <a:noFill/>
                </a:ln>
                <a:solidFill>
                  <a:srgbClr val="4472C4">
                    <a:lumMod val="75000"/>
                  </a:srgbClr>
                </a:solidFill>
                <a:effectLst/>
                <a:uLnTx/>
                <a:uFillTx/>
                <a:latin typeface="Courier New" panose="02070309020205020404" pitchFamily="49" charset="0"/>
                <a:cs typeface="Courier New" panose="02070309020205020404" pitchFamily="49" charset="0"/>
              </a:rPr>
              <a:t>□ </a:t>
            </a:r>
            <a:r>
              <a:rPr lang="en-US" dirty="0"/>
              <a:t>Identify and label where all necessary forms, such as legal Mental 	Health Hold and Evaluation forms, for hospitalizing suicidal patients 	will be kept (it is assumed that the patient’s physician will fill out all 	necessary paperwork for hospitalization).</a:t>
            </a:r>
          </a:p>
          <a:p>
            <a:r>
              <a:rPr kumimoji="0" lang="en-US" b="0" i="0" u="none" strike="noStrike" kern="1200" cap="none" spc="0" normalizeH="0" baseline="0" noProof="0" dirty="0">
                <a:ln>
                  <a:noFill/>
                </a:ln>
                <a:solidFill>
                  <a:srgbClr val="4472C4">
                    <a:lumMod val="75000"/>
                  </a:srgbClr>
                </a:solidFill>
                <a:effectLst/>
                <a:uLnTx/>
                <a:uFillTx/>
                <a:latin typeface="Courier New" panose="02070309020205020404" pitchFamily="49" charset="0"/>
                <a:cs typeface="Courier New" panose="02070309020205020404" pitchFamily="49" charset="0"/>
              </a:rPr>
              <a:t>□ </a:t>
            </a:r>
            <a:r>
              <a:rPr lang="en-US" dirty="0"/>
              <a:t>Identify who will sit with the patient while waiting for transport to 	the emergency department if necessary.</a:t>
            </a:r>
          </a:p>
          <a:p>
            <a:r>
              <a:rPr kumimoji="0" lang="en-US" b="0" i="0" u="none" strike="noStrike" kern="1200" cap="none" spc="0" normalizeH="0" baseline="0" noProof="0" dirty="0">
                <a:ln>
                  <a:noFill/>
                </a:ln>
                <a:solidFill>
                  <a:srgbClr val="4472C4">
                    <a:lumMod val="75000"/>
                  </a:srgbClr>
                </a:solidFill>
                <a:effectLst/>
                <a:uLnTx/>
                <a:uFillTx/>
                <a:latin typeface="Courier New" panose="02070309020205020404" pitchFamily="49" charset="0"/>
                <a:cs typeface="Courier New" panose="02070309020205020404" pitchFamily="49" charset="0"/>
              </a:rPr>
              <a:t>□ </a:t>
            </a:r>
            <a:r>
              <a:rPr lang="en-US" dirty="0"/>
              <a:t>Identify how soon a patient should be seen back in your clinic after 	being evaluated by the emergency department and/or being 	hospitalized. How frequently should they be seen and for what 	duration should more intensive contact with the PCP occur?</a:t>
            </a:r>
          </a:p>
        </p:txBody>
      </p:sp>
      <p:sp>
        <p:nvSpPr>
          <p:cNvPr id="53" name="TextBox 52">
            <a:extLst>
              <a:ext uri="{FF2B5EF4-FFF2-40B4-BE49-F238E27FC236}">
                <a16:creationId xmlns:a16="http://schemas.microsoft.com/office/drawing/2014/main" id="{3EF8C263-C45D-400C-9DCE-8813EBC8E0CD}"/>
              </a:ext>
            </a:extLst>
          </p:cNvPr>
          <p:cNvSpPr txBox="1"/>
          <p:nvPr/>
        </p:nvSpPr>
        <p:spPr>
          <a:xfrm>
            <a:off x="725103" y="93474"/>
            <a:ext cx="8226056" cy="830997"/>
          </a:xfrm>
          <a:prstGeom prst="rect">
            <a:avLst/>
          </a:prstGeom>
          <a:noFill/>
        </p:spPr>
        <p:txBody>
          <a:bodyPr wrap="square" rtlCol="0">
            <a:spAutoFit/>
          </a:bodyPr>
          <a:lstStyle/>
          <a:p>
            <a:r>
              <a:rPr lang="en-US" sz="2400" dirty="0">
                <a:solidFill>
                  <a:schemeClr val="accent1">
                    <a:lumMod val="75000"/>
                  </a:schemeClr>
                </a:solidFill>
              </a:rPr>
              <a:t>Cont’d: Implementation Checklist for the Suicide Prevention in Primary Care Toolkit</a:t>
            </a:r>
          </a:p>
        </p:txBody>
      </p:sp>
    </p:spTree>
    <p:extLst>
      <p:ext uri="{BB962C8B-B14F-4D97-AF65-F5344CB8AC3E}">
        <p14:creationId xmlns:p14="http://schemas.microsoft.com/office/powerpoint/2010/main" val="26210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44721-43C7-4055-B095-4B881E95A5C5}"/>
              </a:ext>
            </a:extLst>
          </p:cNvPr>
          <p:cNvSpPr>
            <a:spLocks noGrp="1"/>
          </p:cNvSpPr>
          <p:nvPr>
            <p:ph type="title"/>
          </p:nvPr>
        </p:nvSpPr>
        <p:spPr>
          <a:xfrm>
            <a:off x="320553" y="564120"/>
            <a:ext cx="8135098" cy="884931"/>
          </a:xfrm>
        </p:spPr>
        <p:txBody>
          <a:bodyPr>
            <a:normAutofit/>
          </a:bodyPr>
          <a:lstStyle/>
          <a:p>
            <a:r>
              <a:rPr lang="en-US" sz="4000" b="1" dirty="0"/>
              <a:t>Housekeeping Items</a:t>
            </a:r>
          </a:p>
        </p:txBody>
      </p:sp>
      <p:sp>
        <p:nvSpPr>
          <p:cNvPr id="7" name="Google Shape;135;p19">
            <a:extLst>
              <a:ext uri="{FF2B5EF4-FFF2-40B4-BE49-F238E27FC236}">
                <a16:creationId xmlns:a16="http://schemas.microsoft.com/office/drawing/2014/main" id="{47872C72-178E-4D2D-A288-C8E5DA3BDC08}"/>
              </a:ext>
            </a:extLst>
          </p:cNvPr>
          <p:cNvSpPr txBox="1">
            <a:spLocks/>
          </p:cNvSpPr>
          <p:nvPr/>
        </p:nvSpPr>
        <p:spPr>
          <a:xfrm>
            <a:off x="320553" y="1439229"/>
            <a:ext cx="8135098" cy="5462874"/>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91425" tIns="45700" rIns="91425" bIns="45700" anchor="t" anchorCtr="0">
            <a:noAutofit/>
          </a:bodyPr>
          <a:lstStyle>
            <a:lvl1pPr marL="228600" marR="0" lvl="0" indent="-228600" algn="ctr" defTabSz="914400" rtl="0" latinLnBrk="0">
              <a:lnSpc>
                <a:spcPct val="90000"/>
              </a:lnSpc>
              <a:spcBef>
                <a:spcPts val="1000"/>
              </a:spcBef>
              <a:spcAft>
                <a:spcPts val="0"/>
              </a:spcAft>
              <a:buClr>
                <a:schemeClr val="dk1"/>
              </a:buClr>
              <a:buSzPts val="2400"/>
              <a:buFont typeface="Arial"/>
              <a:buNone/>
              <a:tabLst/>
              <a:defRPr sz="2400" b="0" i="0" u="none" strike="noStrike" cap="none" spc="0" baseline="0">
                <a:solidFill>
                  <a:srgbClr val="000000"/>
                </a:solidFill>
                <a:uFillTx/>
                <a:latin typeface="+mn-lt"/>
                <a:ea typeface="+mn-ea"/>
                <a:cs typeface="+mn-cs"/>
                <a:sym typeface="Calibri"/>
              </a:defRPr>
            </a:lvl1pPr>
            <a:lvl2pPr marL="723900" marR="0" lvl="1" indent="-266700" algn="ctr" defTabSz="914400" rtl="0" latinLnBrk="0">
              <a:lnSpc>
                <a:spcPct val="90000"/>
              </a:lnSpc>
              <a:spcBef>
                <a:spcPts val="500"/>
              </a:spcBef>
              <a:spcAft>
                <a:spcPts val="0"/>
              </a:spcAft>
              <a:buClr>
                <a:schemeClr val="dk1"/>
              </a:buClr>
              <a:buSzPts val="2000"/>
              <a:buFont typeface="Arial"/>
              <a:buNone/>
              <a:tabLst/>
              <a:defRPr sz="2000" b="0" i="0" u="none" strike="noStrike" cap="none" spc="0" baseline="0">
                <a:solidFill>
                  <a:srgbClr val="000000"/>
                </a:solidFill>
                <a:uFillTx/>
                <a:latin typeface="+mn-lt"/>
                <a:ea typeface="+mn-ea"/>
                <a:cs typeface="+mn-cs"/>
                <a:sym typeface="Calibri"/>
              </a:defRPr>
            </a:lvl2pPr>
            <a:lvl3pPr marL="1234439" marR="0" lvl="2" indent="-320039" algn="ctr" defTabSz="914400" rtl="0" latinLnBrk="0">
              <a:lnSpc>
                <a:spcPct val="90000"/>
              </a:lnSpc>
              <a:spcBef>
                <a:spcPts val="500"/>
              </a:spcBef>
              <a:spcAft>
                <a:spcPts val="0"/>
              </a:spcAft>
              <a:buClr>
                <a:schemeClr val="dk1"/>
              </a:buClr>
              <a:buSzPts val="1800"/>
              <a:buFont typeface="Arial"/>
              <a:buNone/>
              <a:tabLst/>
              <a:defRPr sz="1800" b="0" i="0" u="none" strike="noStrike" cap="none" spc="0" baseline="0">
                <a:solidFill>
                  <a:srgbClr val="000000"/>
                </a:solidFill>
                <a:uFillTx/>
                <a:latin typeface="+mn-lt"/>
                <a:ea typeface="+mn-ea"/>
                <a:cs typeface="+mn-cs"/>
                <a:sym typeface="Calibri"/>
              </a:defRPr>
            </a:lvl3pPr>
            <a:lvl4pPr marL="1727200" marR="0" lvl="3"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4pPr>
            <a:lvl5pPr marL="2184400" marR="0" lvl="4"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5pPr>
            <a:lvl6pPr marL="2641600" marR="0" lvl="5"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6pPr>
            <a:lvl7pPr marL="3098800" marR="0" lvl="6"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7pPr>
            <a:lvl8pPr marL="3556000" marR="0" lvl="7"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8pPr>
            <a:lvl9pPr marL="4013200" marR="0" lvl="8"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9pPr>
          </a:lstStyle>
          <a:p>
            <a:pPr marL="342900" indent="-342900" algn="l" hangingPunct="1">
              <a:spcBef>
                <a:spcPts val="0"/>
              </a:spcBef>
              <a:buFont typeface="Arial"/>
              <a:buChar char="•"/>
            </a:pPr>
            <a:r>
              <a:rPr lang="en-US" sz="2000" dirty="0"/>
              <a:t>We have made every attempt to make today’s presentation secure. If we need to end today’s presentation unexpectedly, we will follow-up with you using your registration information.</a:t>
            </a:r>
          </a:p>
          <a:p>
            <a:pPr marL="0" indent="0" algn="l" hangingPunct="1">
              <a:spcBef>
                <a:spcPts val="0"/>
              </a:spcBef>
            </a:pPr>
            <a:endParaRPr lang="en-US" sz="2000" dirty="0"/>
          </a:p>
          <a:p>
            <a:pPr marL="342900" indent="-342900" algn="l" hangingPunct="1">
              <a:spcBef>
                <a:spcPts val="0"/>
              </a:spcBef>
              <a:buFont typeface="Arial"/>
              <a:buChar char="•"/>
            </a:pPr>
            <a:r>
              <a:rPr lang="en-US" sz="2000" dirty="0"/>
              <a:t>All attendees are muted, and attendees cannot share video during this session.</a:t>
            </a:r>
          </a:p>
          <a:p>
            <a:pPr marL="0" indent="0" algn="l" hangingPunct="1">
              <a:spcBef>
                <a:spcPts val="0"/>
              </a:spcBef>
            </a:pPr>
            <a:endParaRPr lang="en-US" sz="2000" dirty="0"/>
          </a:p>
          <a:p>
            <a:pPr marL="342900" indent="-342900" algn="l" hangingPunct="1">
              <a:spcBef>
                <a:spcPts val="0"/>
              </a:spcBef>
              <a:buFont typeface="Arial"/>
              <a:buChar char="•"/>
            </a:pPr>
            <a:r>
              <a:rPr lang="en-US" sz="2000" dirty="0"/>
              <a:t>Remember to ask questions using the Q&amp;A feature.  Only the answers </a:t>
            </a:r>
            <a:br>
              <a:rPr lang="en-US" sz="2000" dirty="0"/>
            </a:br>
            <a:r>
              <a:rPr lang="en-US" sz="2000" dirty="0"/>
              <a:t>will be seen by all attendees.</a:t>
            </a:r>
            <a:br>
              <a:rPr lang="en-US" sz="2000" dirty="0"/>
            </a:br>
            <a:endParaRPr lang="en-US" sz="2000" dirty="0"/>
          </a:p>
          <a:p>
            <a:pPr marL="342900" indent="-342900" algn="l" hangingPunct="1">
              <a:spcBef>
                <a:spcPts val="0"/>
              </a:spcBef>
              <a:buFont typeface="Arial"/>
              <a:buChar char="•"/>
            </a:pPr>
            <a:r>
              <a:rPr lang="en-US" sz="2000" dirty="0"/>
              <a:t>The chat feature is public, and comments can be seen by all attendees.</a:t>
            </a:r>
          </a:p>
          <a:p>
            <a:pPr marL="0" indent="0" algn="l" hangingPunct="1">
              <a:spcBef>
                <a:spcPts val="0"/>
              </a:spcBef>
            </a:pPr>
            <a:endParaRPr lang="en-US" sz="2000" dirty="0"/>
          </a:p>
          <a:p>
            <a:pPr marL="342900" indent="-342900" algn="l">
              <a:buFont typeface="Arial" panose="020B0604020202020204" pitchFamily="34" charset="0"/>
              <a:buChar char="•"/>
            </a:pPr>
            <a:r>
              <a:rPr lang="en-US" sz="2000" dirty="0"/>
              <a:t>Follow us on social media: </a:t>
            </a:r>
            <a:br>
              <a:rPr lang="en-US" sz="2000" dirty="0"/>
            </a:br>
            <a:r>
              <a:rPr lang="en-US" sz="2000" dirty="0"/>
              <a:t>		</a:t>
            </a:r>
            <a:br>
              <a:rPr lang="en-US" sz="2000" dirty="0"/>
            </a:br>
            <a:r>
              <a:rPr lang="en-US" sz="2000" dirty="0"/>
              <a:t>	@MPMHTTC                          @MountainPlainsMHTTC</a:t>
            </a:r>
            <a:r>
              <a:rPr lang="en-US" dirty="0"/>
              <a:t/>
            </a:r>
            <a:br>
              <a:rPr lang="en-US" dirty="0"/>
            </a:br>
            <a:endParaRPr lang="en-US" sz="1800" dirty="0"/>
          </a:p>
        </p:txBody>
      </p:sp>
      <p:pic>
        <p:nvPicPr>
          <p:cNvPr id="9" name="Picture 8" descr="A picture containing ax, tool&#10;&#10;Description automatically generated">
            <a:extLst>
              <a:ext uri="{FF2B5EF4-FFF2-40B4-BE49-F238E27FC236}">
                <a16:creationId xmlns:a16="http://schemas.microsoft.com/office/drawing/2014/main" id="{BBE5C5B8-8C4F-49DC-85A6-9C8E37E93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74" y="5395920"/>
            <a:ext cx="409692" cy="333056"/>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5112442-9934-4A64-B49A-93C12A8E4D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4183" y="5315559"/>
            <a:ext cx="409692" cy="409692"/>
          </a:xfrm>
          <a:prstGeom prst="rect">
            <a:avLst/>
          </a:prstGeom>
        </p:spPr>
      </p:pic>
    </p:spTree>
    <p:extLst>
      <p:ext uri="{BB962C8B-B14F-4D97-AF65-F5344CB8AC3E}">
        <p14:creationId xmlns:p14="http://schemas.microsoft.com/office/powerpoint/2010/main" val="267735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 Office Protocol for Suicidal Patient-Office Template [Compatibility Mode] - Word">
            <a:extLst>
              <a:ext uri="{FF2B5EF4-FFF2-40B4-BE49-F238E27FC236}">
                <a16:creationId xmlns:a16="http://schemas.microsoft.com/office/drawing/2014/main" id="{9305554C-18C7-4AFF-A36B-5D2B43E5C258}"/>
              </a:ext>
            </a:extLst>
          </p:cNvPr>
          <p:cNvPicPr>
            <a:picLocks noChangeAspect="1"/>
          </p:cNvPicPr>
          <p:nvPr/>
        </p:nvPicPr>
        <p:blipFill rotWithShape="1">
          <a:blip r:embed="rId3">
            <a:extLst>
              <a:ext uri="{28A0092B-C50C-407E-A947-70E740481C1C}">
                <a14:useLocalDpi xmlns:a14="http://schemas.microsoft.com/office/drawing/2010/main" val="0"/>
              </a:ext>
            </a:extLst>
          </a:blip>
          <a:srcRect l="15833" t="21533" r="15000" b="3101"/>
          <a:stretch/>
        </p:blipFill>
        <p:spPr>
          <a:xfrm>
            <a:off x="524068" y="516835"/>
            <a:ext cx="80958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27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D0693-52C5-4B65-BE88-0B8B5A919303}"/>
              </a:ext>
            </a:extLst>
          </p:cNvPr>
          <p:cNvPicPr>
            <a:picLocks noChangeAspect="1"/>
          </p:cNvPicPr>
          <p:nvPr/>
        </p:nvPicPr>
        <p:blipFill rotWithShape="1">
          <a:blip r:embed="rId2"/>
          <a:srcRect l="10523" t="20982" r="26221" b="34910"/>
          <a:stretch/>
        </p:blipFill>
        <p:spPr>
          <a:xfrm>
            <a:off x="194101" y="1674628"/>
            <a:ext cx="8755797" cy="3434316"/>
          </a:xfrm>
          <a:prstGeom prst="rect">
            <a:avLst/>
          </a:prstGeom>
        </p:spPr>
      </p:pic>
      <p:sp>
        <p:nvSpPr>
          <p:cNvPr id="3" name="TextBox 2">
            <a:extLst>
              <a:ext uri="{FF2B5EF4-FFF2-40B4-BE49-F238E27FC236}">
                <a16:creationId xmlns:a16="http://schemas.microsoft.com/office/drawing/2014/main" id="{E9B4CFC5-2D78-48C1-908E-F847E74CC555}"/>
              </a:ext>
            </a:extLst>
          </p:cNvPr>
          <p:cNvSpPr txBox="1"/>
          <p:nvPr/>
        </p:nvSpPr>
        <p:spPr>
          <a:xfrm>
            <a:off x="609600" y="398722"/>
            <a:ext cx="8295167" cy="1077218"/>
          </a:xfrm>
          <a:prstGeom prst="rect">
            <a:avLst/>
          </a:prstGeom>
          <a:noFill/>
        </p:spPr>
        <p:txBody>
          <a:bodyPr wrap="square" rtlCol="0">
            <a:spAutoFit/>
          </a:bodyPr>
          <a:lstStyle/>
          <a:p>
            <a:r>
              <a:rPr lang="en-US" sz="3200" dirty="0">
                <a:solidFill>
                  <a:schemeClr val="accent1">
                    <a:lumMod val="75000"/>
                  </a:schemeClr>
                </a:solidFill>
              </a:rPr>
              <a:t>Cont’d: </a:t>
            </a:r>
            <a:r>
              <a:rPr lang="en-US" sz="3200" u="sng" dirty="0">
                <a:solidFill>
                  <a:schemeClr val="accent1">
                    <a:lumMod val="50000"/>
                  </a:schemeClr>
                </a:solidFill>
              </a:rPr>
              <a:t>Office Protocol for Suicidal Patients- Office Template</a:t>
            </a:r>
          </a:p>
        </p:txBody>
      </p:sp>
    </p:spTree>
    <p:extLst>
      <p:ext uri="{BB962C8B-B14F-4D97-AF65-F5344CB8AC3E}">
        <p14:creationId xmlns:p14="http://schemas.microsoft.com/office/powerpoint/2010/main" val="262576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BDA7-3CCC-43C8-B803-76C3748B6C16}"/>
              </a:ext>
            </a:extLst>
          </p:cNvPr>
          <p:cNvSpPr>
            <a:spLocks noGrp="1"/>
          </p:cNvSpPr>
          <p:nvPr>
            <p:ph type="title"/>
          </p:nvPr>
        </p:nvSpPr>
        <p:spPr>
          <a:xfrm>
            <a:off x="542551" y="533400"/>
            <a:ext cx="8135098" cy="88493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Cont’d: </a:t>
            </a:r>
            <a:r>
              <a:rPr kumimoji="0" lang="en-US" sz="3200" b="0" i="0"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Office Protocol for Suicidal Patients- Office Template</a:t>
            </a:r>
            <a:br>
              <a:rPr kumimoji="0" lang="en-US" sz="3200" b="0" i="0"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endParaRPr lang="en-US" dirty="0"/>
          </a:p>
        </p:txBody>
      </p:sp>
      <p:pic>
        <p:nvPicPr>
          <p:cNvPr id="4" name="Content Placeholder 3">
            <a:extLst>
              <a:ext uri="{FF2B5EF4-FFF2-40B4-BE49-F238E27FC236}">
                <a16:creationId xmlns:a16="http://schemas.microsoft.com/office/drawing/2014/main" id="{70ABF610-3479-4654-B397-F92EEB4B253C}"/>
              </a:ext>
            </a:extLst>
          </p:cNvPr>
          <p:cNvPicPr>
            <a:picLocks noGrp="1" noChangeAspect="1"/>
          </p:cNvPicPr>
          <p:nvPr>
            <p:ph idx="1"/>
          </p:nvPr>
        </p:nvPicPr>
        <p:blipFill rotWithShape="1">
          <a:blip r:embed="rId2"/>
          <a:srcRect l="12370" t="31459" r="26477" b="19918"/>
          <a:stretch/>
        </p:blipFill>
        <p:spPr>
          <a:xfrm>
            <a:off x="427180" y="1522556"/>
            <a:ext cx="8525328" cy="3812888"/>
          </a:xfrm>
          <a:prstGeom prst="rect">
            <a:avLst/>
          </a:prstGeom>
        </p:spPr>
      </p:pic>
    </p:spTree>
    <p:extLst>
      <p:ext uri="{BB962C8B-B14F-4D97-AF65-F5344CB8AC3E}">
        <p14:creationId xmlns:p14="http://schemas.microsoft.com/office/powerpoint/2010/main" val="1858073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0AF5-9D42-4474-8B1A-EA84484B2721}"/>
              </a:ext>
            </a:extLst>
          </p:cNvPr>
          <p:cNvSpPr>
            <a:spLocks noGrp="1"/>
          </p:cNvSpPr>
          <p:nvPr>
            <p:ph type="ctrTitle"/>
          </p:nvPr>
        </p:nvSpPr>
        <p:spPr/>
        <p:txBody>
          <a:bodyPr/>
          <a:lstStyle/>
          <a:p>
            <a:r>
              <a:rPr lang="en-US" dirty="0"/>
              <a:t>Section 2:</a:t>
            </a:r>
            <a:br>
              <a:rPr lang="en-US" dirty="0"/>
            </a:br>
            <a:r>
              <a:rPr lang="en-US" dirty="0"/>
              <a:t>Educating Clinicians and Staff</a:t>
            </a:r>
          </a:p>
        </p:txBody>
      </p:sp>
    </p:spTree>
    <p:extLst>
      <p:ext uri="{BB962C8B-B14F-4D97-AF65-F5344CB8AC3E}">
        <p14:creationId xmlns:p14="http://schemas.microsoft.com/office/powerpoint/2010/main" val="22404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Toolkit Primer Module 1: Prevalence and Comorbidity</a:t>
            </a:r>
          </a:p>
        </p:txBody>
      </p:sp>
      <p:sp>
        <p:nvSpPr>
          <p:cNvPr id="3" name="Content Placeholder 2"/>
          <p:cNvSpPr>
            <a:spLocks noGrp="1"/>
          </p:cNvSpPr>
          <p:nvPr>
            <p:ph idx="1"/>
          </p:nvPr>
        </p:nvSpPr>
        <p:spPr>
          <a:xfrm>
            <a:off x="819880" y="2086233"/>
            <a:ext cx="8135098" cy="4077832"/>
          </a:xfrm>
        </p:spPr>
        <p:txBody>
          <a:bodyPr>
            <a:noAutofit/>
          </a:bodyPr>
          <a:lstStyle/>
          <a:p>
            <a:pPr lvl="0"/>
            <a:r>
              <a:rPr lang="en-US" sz="2600" dirty="0"/>
              <a:t>Tenth leading cause of death in the U.S.</a:t>
            </a:r>
          </a:p>
          <a:p>
            <a:r>
              <a:rPr lang="en-US" sz="2600" dirty="0"/>
              <a:t>Mental illness is neither a necessary nor sufficient condition for suicide but…</a:t>
            </a:r>
          </a:p>
          <a:p>
            <a:pPr lvl="1"/>
            <a:r>
              <a:rPr lang="en-US" sz="2600" dirty="0"/>
              <a:t>Approximately 66% of adults who consider suicide and nearly 80% of those who attempt suicide had a prior mental health disorder.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02" y="226307"/>
            <a:ext cx="8135098" cy="884931"/>
          </a:xfrm>
        </p:spPr>
        <p:txBody>
          <a:bodyPr>
            <a:normAutofit fontScale="90000"/>
          </a:bodyPr>
          <a:lstStyle/>
          <a:p>
            <a:r>
              <a:rPr lang="en-US" sz="3200" b="1" dirty="0"/>
              <a:t>Primer Module 1: Prevalence and Comorbidity</a:t>
            </a:r>
          </a:p>
        </p:txBody>
      </p:sp>
      <p:pic>
        <p:nvPicPr>
          <p:cNvPr id="8" name="Content Placeholder 7">
            <a:extLst>
              <a:ext uri="{FF2B5EF4-FFF2-40B4-BE49-F238E27FC236}">
                <a16:creationId xmlns:a16="http://schemas.microsoft.com/office/drawing/2014/main" id="{27A41150-6EC8-4E67-B15F-0A82D9924FBB}"/>
              </a:ext>
            </a:extLst>
          </p:cNvPr>
          <p:cNvPicPr>
            <a:picLocks noGrp="1" noChangeAspect="1"/>
          </p:cNvPicPr>
          <p:nvPr>
            <p:ph idx="1"/>
          </p:nvPr>
        </p:nvPicPr>
        <p:blipFill>
          <a:blip r:embed="rId3"/>
          <a:stretch>
            <a:fillRect/>
          </a:stretch>
        </p:blipFill>
        <p:spPr>
          <a:xfrm>
            <a:off x="833464" y="1171461"/>
            <a:ext cx="7082475" cy="4515078"/>
          </a:xfrm>
          <a:prstGeom prst="rect">
            <a:avLst/>
          </a:prstGeom>
        </p:spPr>
      </p:pic>
      <p:sp>
        <p:nvSpPr>
          <p:cNvPr id="9" name="TextBox 8">
            <a:extLst>
              <a:ext uri="{FF2B5EF4-FFF2-40B4-BE49-F238E27FC236}">
                <a16:creationId xmlns:a16="http://schemas.microsoft.com/office/drawing/2014/main" id="{3A4B78ED-5017-4C91-8A26-9413380CA63E}"/>
              </a:ext>
            </a:extLst>
          </p:cNvPr>
          <p:cNvSpPr txBox="1"/>
          <p:nvPr/>
        </p:nvSpPr>
        <p:spPr>
          <a:xfrm>
            <a:off x="551702" y="5686539"/>
            <a:ext cx="8624235" cy="400110"/>
          </a:xfrm>
          <a:prstGeom prst="rect">
            <a:avLst/>
          </a:prstGeom>
          <a:noFill/>
        </p:spPr>
        <p:txBody>
          <a:bodyPr wrap="square" rtlCol="0">
            <a:spAutoFit/>
          </a:bodyPr>
          <a:lstStyle/>
          <a:p>
            <a:r>
              <a:rPr lang="en-US" sz="1000" dirty="0"/>
              <a:t>By Sally C. Curtin, M.A., Division of Vital Statistics, and Holly Hedegaard, M.D., M.S.P.H., Division of Analysis and Epidemiology</a:t>
            </a:r>
          </a:p>
          <a:p>
            <a:r>
              <a:rPr lang="en-US" sz="1000" dirty="0"/>
              <a:t>https://www.cdc.gov/nchs/data/hestat/suicide/rates_1999_2017.htm</a:t>
            </a:r>
          </a:p>
        </p:txBody>
      </p:sp>
      <p:sp>
        <p:nvSpPr>
          <p:cNvPr id="10" name="TextBox 9">
            <a:extLst>
              <a:ext uri="{FF2B5EF4-FFF2-40B4-BE49-F238E27FC236}">
                <a16:creationId xmlns:a16="http://schemas.microsoft.com/office/drawing/2014/main" id="{0EF791F3-5A47-43EE-8A87-810937A66682}"/>
              </a:ext>
            </a:extLst>
          </p:cNvPr>
          <p:cNvSpPr txBox="1"/>
          <p:nvPr/>
        </p:nvSpPr>
        <p:spPr>
          <a:xfrm rot="10800000" flipV="1">
            <a:off x="906715" y="869061"/>
            <a:ext cx="7406769" cy="1200329"/>
          </a:xfrm>
          <a:prstGeom prst="rect">
            <a:avLst/>
          </a:prstGeom>
          <a:noFill/>
        </p:spPr>
        <p:txBody>
          <a:bodyPr wrap="square" rtlCol="0">
            <a:spAutoFit/>
          </a:bodyPr>
          <a:lstStyle/>
          <a:p>
            <a:pPr algn="ctr"/>
            <a:r>
              <a:rPr lang="en-US" b="1" i="0" dirty="0">
                <a:solidFill>
                  <a:srgbClr val="000000"/>
                </a:solidFill>
                <a:effectLst/>
                <a:latin typeface="Merriweather"/>
              </a:rPr>
              <a:t>Age-adjusted suicide rates for females, by race and ethnicity: United States, 1999 and 2017</a:t>
            </a:r>
          </a:p>
          <a:p>
            <a:r>
              <a:rPr lang="en-US" b="0" i="0" u="sng" dirty="0">
                <a:solidFill>
                  <a:srgbClr val="075290"/>
                </a:solidFill>
                <a:effectLst/>
                <a:latin typeface="Open Sans"/>
                <a:hlinkClick r:id="rId4"/>
              </a:rPr>
              <a:t/>
            </a:r>
            <a:br>
              <a:rPr lang="en-US" b="0" i="0" u="sng" dirty="0">
                <a:solidFill>
                  <a:srgbClr val="075290"/>
                </a:solidFill>
                <a:effectLst/>
                <a:latin typeface="Open Sans"/>
                <a:hlinkClick r:id="rId4"/>
              </a:rPr>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D059-F6EB-4A22-AE73-008E3A4220A9}"/>
              </a:ext>
            </a:extLst>
          </p:cNvPr>
          <p:cNvSpPr>
            <a:spLocks noGrp="1"/>
          </p:cNvSpPr>
          <p:nvPr>
            <p:ph type="title"/>
          </p:nvPr>
        </p:nvSpPr>
        <p:spPr>
          <a:xfrm>
            <a:off x="510801" y="295856"/>
            <a:ext cx="8135098" cy="884931"/>
          </a:xfrm>
        </p:spPr>
        <p:txBody>
          <a:bodyPr>
            <a:normAutofit/>
          </a:bodyPr>
          <a:lstStyle/>
          <a:p>
            <a:r>
              <a:rPr lang="en-US" sz="2800" b="1" dirty="0"/>
              <a:t>Primer Module 1: Prevalence and Comorbidity</a:t>
            </a:r>
          </a:p>
        </p:txBody>
      </p:sp>
      <p:sp>
        <p:nvSpPr>
          <p:cNvPr id="5" name="TextBox 4">
            <a:extLst>
              <a:ext uri="{FF2B5EF4-FFF2-40B4-BE49-F238E27FC236}">
                <a16:creationId xmlns:a16="http://schemas.microsoft.com/office/drawing/2014/main" id="{E2090009-D358-4F83-A9B6-C2FB7B8CCB2D}"/>
              </a:ext>
            </a:extLst>
          </p:cNvPr>
          <p:cNvSpPr txBox="1"/>
          <p:nvPr/>
        </p:nvSpPr>
        <p:spPr>
          <a:xfrm>
            <a:off x="510801" y="5608928"/>
            <a:ext cx="7250965" cy="400110"/>
          </a:xfrm>
          <a:prstGeom prst="rect">
            <a:avLst/>
          </a:prstGeom>
          <a:noFill/>
        </p:spPr>
        <p:txBody>
          <a:bodyPr wrap="square" rtlCol="0">
            <a:spAutoFit/>
          </a:bodyPr>
          <a:lstStyle/>
          <a:p>
            <a:r>
              <a:rPr lang="en-US" sz="1000" dirty="0"/>
              <a:t>By Sally C. Curtin, M.A., Division of Vital Statistics, and Holly Hedegaard, M.D., M.S.P.H., Division of Analysis and Epidemiology</a:t>
            </a:r>
          </a:p>
          <a:p>
            <a:r>
              <a:rPr lang="en-US" sz="1000" dirty="0"/>
              <a:t>https://www.cdc.gov/nchs/data/hestat/suicide/rates_1999_2017.htm</a:t>
            </a:r>
          </a:p>
        </p:txBody>
      </p:sp>
      <p:pic>
        <p:nvPicPr>
          <p:cNvPr id="3074" name="Picture 2">
            <a:extLst>
              <a:ext uri="{FF2B5EF4-FFF2-40B4-BE49-F238E27FC236}">
                <a16:creationId xmlns:a16="http://schemas.microsoft.com/office/drawing/2014/main" id="{C2664DEE-B71B-4396-BAA6-87F88C2EF2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720" y="1752600"/>
            <a:ext cx="5946735" cy="3784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4890C0-6A4D-422F-B411-87FA47F6046E}"/>
              </a:ext>
            </a:extLst>
          </p:cNvPr>
          <p:cNvSpPr txBox="1"/>
          <p:nvPr/>
        </p:nvSpPr>
        <p:spPr>
          <a:xfrm rot="10800000" flipV="1">
            <a:off x="741024" y="1152435"/>
            <a:ext cx="7406769" cy="1200329"/>
          </a:xfrm>
          <a:prstGeom prst="rect">
            <a:avLst/>
          </a:prstGeom>
          <a:noFill/>
        </p:spPr>
        <p:txBody>
          <a:bodyPr wrap="square" rtlCol="0">
            <a:spAutoFit/>
          </a:bodyPr>
          <a:lstStyle/>
          <a:p>
            <a:pPr algn="ctr"/>
            <a:r>
              <a:rPr lang="en-US" b="1" i="0" dirty="0">
                <a:solidFill>
                  <a:srgbClr val="000000"/>
                </a:solidFill>
                <a:effectLst/>
                <a:latin typeface="Merriweather"/>
              </a:rPr>
              <a:t>Age-adjusted suicide rates for males, by race and ethnicity: United States, 1999 and 2017</a:t>
            </a:r>
          </a:p>
          <a:p>
            <a:r>
              <a:rPr lang="en-US" b="0" i="0" u="sng" dirty="0">
                <a:solidFill>
                  <a:srgbClr val="075290"/>
                </a:solidFill>
                <a:effectLst/>
                <a:latin typeface="Open Sans"/>
                <a:hlinkClick r:id="rId3"/>
              </a:rPr>
              <a:t/>
            </a:r>
            <a:br>
              <a:rPr lang="en-US" b="0" i="0" u="sng" dirty="0">
                <a:solidFill>
                  <a:srgbClr val="075290"/>
                </a:solidFill>
                <a:effectLst/>
                <a:latin typeface="Open Sans"/>
                <a:hlinkClick r:id="rId3"/>
              </a:rPr>
            </a:br>
            <a:endParaRPr lang="en-US" dirty="0"/>
          </a:p>
        </p:txBody>
      </p:sp>
    </p:spTree>
    <p:extLst>
      <p:ext uri="{BB962C8B-B14F-4D97-AF65-F5344CB8AC3E}">
        <p14:creationId xmlns:p14="http://schemas.microsoft.com/office/powerpoint/2010/main" val="76924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Primer Module 2: Epidemiology</a:t>
            </a:r>
          </a:p>
        </p:txBody>
      </p:sp>
      <p:sp>
        <p:nvSpPr>
          <p:cNvPr id="3" name="Content Placeholder 2"/>
          <p:cNvSpPr>
            <a:spLocks noGrp="1"/>
          </p:cNvSpPr>
          <p:nvPr>
            <p:ph idx="1"/>
          </p:nvPr>
        </p:nvSpPr>
        <p:spPr>
          <a:xfrm>
            <a:off x="630230" y="2067337"/>
            <a:ext cx="4557996" cy="4051329"/>
          </a:xfrm>
        </p:spPr>
        <p:txBody>
          <a:bodyPr>
            <a:normAutofit/>
          </a:bodyPr>
          <a:lstStyle/>
          <a:p>
            <a:r>
              <a:rPr lang="en-US" sz="3200" dirty="0"/>
              <a:t>Gender</a:t>
            </a:r>
          </a:p>
          <a:p>
            <a:r>
              <a:rPr lang="en-US" sz="3200" dirty="0"/>
              <a:t>Age</a:t>
            </a:r>
          </a:p>
          <a:p>
            <a:r>
              <a:rPr lang="en-US" sz="3200" dirty="0"/>
              <a:t>Race/Ethnicity</a:t>
            </a:r>
          </a:p>
          <a:p>
            <a:r>
              <a:rPr lang="en-US" sz="3200" dirty="0"/>
              <a:t>Special Populations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15DA-D57C-4E84-A738-C92A49A1D32F}"/>
              </a:ext>
            </a:extLst>
          </p:cNvPr>
          <p:cNvSpPr>
            <a:spLocks noGrp="1"/>
          </p:cNvSpPr>
          <p:nvPr>
            <p:ph type="title"/>
          </p:nvPr>
        </p:nvSpPr>
        <p:spPr>
          <a:xfrm>
            <a:off x="218299" y="1981200"/>
            <a:ext cx="2226517" cy="2194560"/>
          </a:xfrm>
        </p:spPr>
        <p:txBody>
          <a:bodyPr>
            <a:noAutofit/>
          </a:bodyPr>
          <a:lstStyle/>
          <a:p>
            <a:r>
              <a:rPr lang="en-US" sz="3200" b="1" dirty="0"/>
              <a:t>Primer Module 3:</a:t>
            </a:r>
            <a:br>
              <a:rPr lang="en-US" sz="3200" b="1" dirty="0"/>
            </a:br>
            <a:r>
              <a:rPr lang="en-US" sz="3200" b="1" dirty="0"/>
              <a:t>Effective Prevention Strategies</a:t>
            </a:r>
          </a:p>
        </p:txBody>
      </p:sp>
      <p:sp>
        <p:nvSpPr>
          <p:cNvPr id="3" name="Content Placeholder 2">
            <a:extLst>
              <a:ext uri="{FF2B5EF4-FFF2-40B4-BE49-F238E27FC236}">
                <a16:creationId xmlns:a16="http://schemas.microsoft.com/office/drawing/2014/main" id="{E0C68E6A-7293-4496-A436-155A966BBEF1}"/>
              </a:ext>
            </a:extLst>
          </p:cNvPr>
          <p:cNvSpPr>
            <a:spLocks noGrp="1"/>
          </p:cNvSpPr>
          <p:nvPr>
            <p:ph idx="1"/>
          </p:nvPr>
        </p:nvSpPr>
        <p:spPr>
          <a:xfrm>
            <a:off x="2685448" y="340242"/>
            <a:ext cx="5829476" cy="5670343"/>
          </a:xfrm>
        </p:spPr>
        <p:txBody>
          <a:bodyPr>
            <a:noAutofit/>
          </a:bodyPr>
          <a:lstStyle/>
          <a:p>
            <a:pPr marL="0" indent="0">
              <a:buNone/>
            </a:pPr>
            <a:r>
              <a:rPr lang="en-US" sz="2800" b="1" dirty="0"/>
              <a:t>Suicide Prevention Strategies in Primary Care</a:t>
            </a:r>
          </a:p>
          <a:p>
            <a:pPr marL="0" indent="0">
              <a:buNone/>
            </a:pPr>
            <a:endParaRPr lang="en-US" sz="2800" dirty="0"/>
          </a:p>
          <a:p>
            <a:pPr marL="457200" lvl="0" indent="-457200">
              <a:buSzPct val="125000"/>
              <a:buFont typeface="+mj-lt"/>
              <a:buAutoNum type="arabicPeriod"/>
            </a:pPr>
            <a:r>
              <a:rPr lang="en-US" sz="2600" dirty="0"/>
              <a:t>Train staff to recognize and respond to warning signs of suicide</a:t>
            </a:r>
          </a:p>
          <a:p>
            <a:pPr marL="457200" lvl="0" indent="-457200">
              <a:buSzPct val="125000"/>
              <a:buFont typeface="+mj-lt"/>
              <a:buAutoNum type="arabicPeriod"/>
            </a:pPr>
            <a:r>
              <a:rPr lang="en-US" sz="2600" dirty="0"/>
              <a:t>Screen for and treat depression</a:t>
            </a:r>
          </a:p>
          <a:p>
            <a:pPr marL="457200" lvl="0" indent="-457200">
              <a:buSzPct val="125000"/>
              <a:buFont typeface="+mj-lt"/>
              <a:buAutoNum type="arabicPeriod"/>
            </a:pPr>
            <a:r>
              <a:rPr lang="en-US" sz="2600" dirty="0"/>
              <a:t>Screen </a:t>
            </a:r>
            <a:r>
              <a:rPr lang="en-US" sz="2600" u="sng" dirty="0"/>
              <a:t>all</a:t>
            </a:r>
            <a:r>
              <a:rPr lang="en-US" sz="2600" dirty="0"/>
              <a:t> patients for suicide risk</a:t>
            </a:r>
          </a:p>
          <a:p>
            <a:pPr marL="457200" lvl="0" indent="-457200">
              <a:buSzPct val="125000"/>
              <a:buFont typeface="+mj-lt"/>
              <a:buAutoNum type="arabicPeriod"/>
            </a:pPr>
            <a:r>
              <a:rPr lang="en-US" sz="2600" dirty="0"/>
              <a:t>Educate patients about warning signs for suicide</a:t>
            </a:r>
          </a:p>
          <a:p>
            <a:pPr marL="457200" indent="-457200">
              <a:buSzPct val="125000"/>
              <a:buFont typeface="+mj-lt"/>
              <a:buAutoNum type="arabicPeriod"/>
            </a:pPr>
            <a:r>
              <a:rPr lang="en-US" sz="2600" dirty="0"/>
              <a:t>Safety Plan/Temporarily restrict means for lethal self-harm</a:t>
            </a:r>
          </a:p>
        </p:txBody>
      </p:sp>
      <p:sp>
        <p:nvSpPr>
          <p:cNvPr id="4" name="Text Placeholder 3">
            <a:extLst>
              <a:ext uri="{FF2B5EF4-FFF2-40B4-BE49-F238E27FC236}">
                <a16:creationId xmlns:a16="http://schemas.microsoft.com/office/drawing/2014/main" id="{FC8A5B9B-1322-4E70-9F88-0032B5CAB23C}"/>
              </a:ext>
            </a:extLst>
          </p:cNvPr>
          <p:cNvSpPr>
            <a:spLocks noGrp="1"/>
          </p:cNvSpPr>
          <p:nvPr>
            <p:ph type="body" sz="half" idx="2"/>
          </p:nvPr>
        </p:nvSpPr>
        <p:spPr>
          <a:xfrm rot="16200000">
            <a:off x="-2754630" y="3059430"/>
            <a:ext cx="2125980" cy="2560320"/>
          </a:xfrm>
        </p:spPr>
        <p:txBody>
          <a:bodyPr/>
          <a:lstStyle/>
          <a:p>
            <a:endParaRPr lang="en-US" dirty="0"/>
          </a:p>
        </p:txBody>
      </p:sp>
    </p:spTree>
    <p:extLst>
      <p:ext uri="{BB962C8B-B14F-4D97-AF65-F5344CB8AC3E}">
        <p14:creationId xmlns:p14="http://schemas.microsoft.com/office/powerpoint/2010/main" val="312228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51" y="289371"/>
            <a:ext cx="8135098" cy="884931"/>
          </a:xfrm>
        </p:spPr>
        <p:txBody>
          <a:bodyPr>
            <a:normAutofit/>
          </a:bodyPr>
          <a:lstStyle/>
          <a:p>
            <a:r>
              <a:rPr lang="en-US" sz="4400" b="1" dirty="0"/>
              <a:t>Warning Signs</a:t>
            </a:r>
          </a:p>
        </p:txBody>
      </p:sp>
      <p:sp>
        <p:nvSpPr>
          <p:cNvPr id="3" name="Content Placeholder 2"/>
          <p:cNvSpPr>
            <a:spLocks noGrp="1"/>
          </p:cNvSpPr>
          <p:nvPr>
            <p:ph idx="1"/>
          </p:nvPr>
        </p:nvSpPr>
        <p:spPr>
          <a:xfrm>
            <a:off x="1242392" y="1174302"/>
            <a:ext cx="5943600" cy="5364163"/>
          </a:xfrm>
        </p:spPr>
        <p:txBody>
          <a:bodyPr>
            <a:normAutofit/>
          </a:bodyPr>
          <a:lstStyle/>
          <a:p>
            <a:pPr lvl="0"/>
            <a:r>
              <a:rPr lang="en-US" sz="2200" dirty="0"/>
              <a:t>Anxiety (also worry)</a:t>
            </a:r>
          </a:p>
          <a:p>
            <a:pPr lvl="0"/>
            <a:r>
              <a:rPr lang="en-US" sz="2200" dirty="0"/>
              <a:t>Agitation, aggression</a:t>
            </a:r>
          </a:p>
          <a:p>
            <a:pPr lvl="0"/>
            <a:r>
              <a:rPr lang="en-US" sz="2200" dirty="0"/>
              <a:t>Acting reckless </a:t>
            </a:r>
          </a:p>
          <a:p>
            <a:pPr lvl="0"/>
            <a:r>
              <a:rPr lang="en-US" sz="2200" dirty="0"/>
              <a:t>Insomnia or sleep disturbance</a:t>
            </a:r>
          </a:p>
          <a:p>
            <a:pPr lvl="0"/>
            <a:r>
              <a:rPr lang="en-US" sz="2200" dirty="0"/>
              <a:t>Increased alcohol or drug use</a:t>
            </a:r>
          </a:p>
          <a:p>
            <a:pPr lvl="0"/>
            <a:r>
              <a:rPr lang="en-US" sz="2200" dirty="0"/>
              <a:t>Withdrawing or feeling isolated</a:t>
            </a:r>
          </a:p>
          <a:p>
            <a:pPr lvl="0"/>
            <a:r>
              <a:rPr lang="en-US" sz="2200" dirty="0"/>
              <a:t>Talking about being a burden to others</a:t>
            </a:r>
          </a:p>
          <a:p>
            <a:pPr lvl="0"/>
            <a:r>
              <a:rPr lang="en-US" sz="2200" dirty="0"/>
              <a:t>Rage or seeking revenge</a:t>
            </a:r>
          </a:p>
          <a:p>
            <a:pPr lvl="0"/>
            <a:r>
              <a:rPr lang="en-US" sz="2200" dirty="0"/>
              <a:t>Dramatic mood swings</a:t>
            </a:r>
          </a:p>
          <a:p>
            <a:pPr lvl="0"/>
            <a:r>
              <a:rPr lang="en-US" sz="2200" dirty="0"/>
              <a:t>Feeling trapped – like there’s no way out</a:t>
            </a:r>
          </a:p>
          <a:p>
            <a:pPr lvl="0"/>
            <a:r>
              <a:rPr lang="en-US" sz="2200" dirty="0"/>
              <a:t>Talking about being in unbearable pain</a:t>
            </a:r>
          </a:p>
          <a:p>
            <a:endParaRPr lang="en-US" dirty="0"/>
          </a:p>
        </p:txBody>
      </p:sp>
    </p:spTree>
    <p:extLst>
      <p:ext uri="{BB962C8B-B14F-4D97-AF65-F5344CB8AC3E}">
        <p14:creationId xmlns:p14="http://schemas.microsoft.com/office/powerpoint/2010/main" val="354636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D6A05E-C4D6-445F-BD6C-0AFF5888D05A}"/>
              </a:ext>
            </a:extLst>
          </p:cNvPr>
          <p:cNvSpPr txBox="1">
            <a:spLocks/>
          </p:cNvSpPr>
          <p:nvPr/>
        </p:nvSpPr>
        <p:spPr>
          <a:xfrm>
            <a:off x="220717" y="254127"/>
            <a:ext cx="8219357" cy="1383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CC4927"/>
                </a:solidFill>
                <a:latin typeface="Arial Nova Light" panose="020B0304020202020204" pitchFamily="34" charset="0"/>
                <a:ea typeface="+mj-ea"/>
                <a:cs typeface="+mj-cs"/>
              </a:defRPr>
            </a:lvl1pPr>
          </a:lstStyle>
          <a:p>
            <a:r>
              <a:rPr lang="en-US" b="1" dirty="0"/>
              <a:t>Who We Are</a:t>
            </a:r>
          </a:p>
        </p:txBody>
      </p:sp>
      <p:sp>
        <p:nvSpPr>
          <p:cNvPr id="12" name="TextBox 11">
            <a:extLst>
              <a:ext uri="{FF2B5EF4-FFF2-40B4-BE49-F238E27FC236}">
                <a16:creationId xmlns:a16="http://schemas.microsoft.com/office/drawing/2014/main" id="{AD66D62D-4969-45BB-9B9A-859393CF10AB}"/>
              </a:ext>
            </a:extLst>
          </p:cNvPr>
          <p:cNvSpPr txBox="1"/>
          <p:nvPr/>
        </p:nvSpPr>
        <p:spPr>
          <a:xfrm>
            <a:off x="407905" y="3621289"/>
            <a:ext cx="4345029" cy="1477328"/>
          </a:xfrm>
          <a:prstGeom prst="rect">
            <a:avLst/>
          </a:prstGeom>
          <a:noFill/>
        </p:spPr>
        <p:txBody>
          <a:bodyPr wrap="square" rtlCol="0">
            <a:spAutoFit/>
          </a:bodyPr>
          <a:lstStyle/>
          <a:p>
            <a:pPr algn="ctr"/>
            <a:r>
              <a:rPr lang="en-US" dirty="0">
                <a:cs typeface="Arial" charset="0"/>
              </a:rPr>
              <a:t>Co-hosted by:</a:t>
            </a:r>
          </a:p>
          <a:p>
            <a:pPr algn="ctr"/>
            <a:r>
              <a:rPr lang="en-US" dirty="0">
                <a:cs typeface="Arial" charset="0"/>
              </a:rPr>
              <a:t>The University of North Dakota </a:t>
            </a:r>
          </a:p>
          <a:p>
            <a:pPr algn="ctr"/>
            <a:r>
              <a:rPr lang="en-US" dirty="0">
                <a:cs typeface="Arial" charset="0"/>
              </a:rPr>
              <a:t>and</a:t>
            </a:r>
          </a:p>
          <a:p>
            <a:pPr algn="ctr"/>
            <a:r>
              <a:rPr lang="en-US" dirty="0">
                <a:cs typeface="Arial" charset="0"/>
              </a:rPr>
              <a:t>The Western Interstate Commission for Higher Education (WICHE)</a:t>
            </a:r>
          </a:p>
        </p:txBody>
      </p:sp>
      <p:pic>
        <p:nvPicPr>
          <p:cNvPr id="14" name="Google Shape;156;p21">
            <a:extLst>
              <a:ext uri="{FF2B5EF4-FFF2-40B4-BE49-F238E27FC236}">
                <a16:creationId xmlns:a16="http://schemas.microsoft.com/office/drawing/2014/main" id="{65CB98E9-F9A1-4046-99FA-2891B505CC75}"/>
              </a:ext>
            </a:extLst>
          </p:cNvPr>
          <p:cNvPicPr preferRelativeResize="0"/>
          <p:nvPr/>
        </p:nvPicPr>
        <p:blipFill rotWithShape="1">
          <a:blip r:embed="rId3">
            <a:alphaModFix/>
          </a:blip>
          <a:srcRect/>
          <a:stretch/>
        </p:blipFill>
        <p:spPr>
          <a:xfrm>
            <a:off x="4864423" y="3316877"/>
            <a:ext cx="2938938" cy="2695752"/>
          </a:xfrm>
          <a:prstGeom prst="rect">
            <a:avLst/>
          </a:prstGeom>
          <a:noFill/>
          <a:ln>
            <a:noFill/>
          </a:ln>
        </p:spPr>
      </p:pic>
      <p:sp>
        <p:nvSpPr>
          <p:cNvPr id="16" name="Title 1">
            <a:extLst>
              <a:ext uri="{FF2B5EF4-FFF2-40B4-BE49-F238E27FC236}">
                <a16:creationId xmlns:a16="http://schemas.microsoft.com/office/drawing/2014/main" id="{900749ED-580C-49E9-9EAE-FECD86DBCFE7}"/>
              </a:ext>
            </a:extLst>
          </p:cNvPr>
          <p:cNvSpPr txBox="1">
            <a:spLocks/>
          </p:cNvSpPr>
          <p:nvPr/>
        </p:nvSpPr>
        <p:spPr>
          <a:xfrm>
            <a:off x="269138" y="1595595"/>
            <a:ext cx="8748735" cy="141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Arial" charset="0"/>
                <a:ea typeface="Arial" charset="0"/>
                <a:cs typeface="Arial" charset="0"/>
              </a:rPr>
              <a:t>The Mountain Plains Mental Health Technology Transfer Center (MHTTC_ provides training and technical assistance on evidence-based practices to the mental health providers of </a:t>
            </a:r>
            <a:br>
              <a:rPr lang="en-US" sz="1600" dirty="0">
                <a:latin typeface="Arial" charset="0"/>
                <a:ea typeface="Arial" charset="0"/>
                <a:cs typeface="Arial" charset="0"/>
              </a:rPr>
            </a:br>
            <a:r>
              <a:rPr lang="en-US" sz="1600" dirty="0">
                <a:latin typeface="Arial" charset="0"/>
                <a:ea typeface="Arial" charset="0"/>
                <a:cs typeface="Arial" charset="0"/>
              </a:rPr>
              <a:t>Region 8 (Colorado, Montana, North Dakota, South Dakota, and Utah). </a:t>
            </a:r>
            <a:br>
              <a:rPr lang="en-US" sz="1600" dirty="0">
                <a:latin typeface="Arial" charset="0"/>
                <a:ea typeface="Arial" charset="0"/>
                <a:cs typeface="Arial" charset="0"/>
              </a:rPr>
            </a:br>
            <a:r>
              <a:rPr lang="en-US" sz="1600" dirty="0">
                <a:latin typeface="Arial" charset="0"/>
                <a:ea typeface="Arial" charset="0"/>
                <a:cs typeface="Arial" charset="0"/>
              </a:rPr>
              <a:t/>
            </a:r>
            <a:br>
              <a:rPr lang="en-US" sz="1600" dirty="0">
                <a:latin typeface="Arial" charset="0"/>
                <a:ea typeface="Arial" charset="0"/>
                <a:cs typeface="Arial" charset="0"/>
              </a:rPr>
            </a:br>
            <a:r>
              <a:rPr lang="en-US" sz="1600" dirty="0">
                <a:latin typeface="Arial" charset="0"/>
                <a:ea typeface="Arial" charset="0"/>
                <a:cs typeface="Arial" charset="0"/>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endParaRPr lang="en-US" sz="1600" dirty="0"/>
          </a:p>
        </p:txBody>
      </p:sp>
    </p:spTree>
    <p:extLst>
      <p:ext uri="{BB962C8B-B14F-4D97-AF65-F5344CB8AC3E}">
        <p14:creationId xmlns:p14="http://schemas.microsoft.com/office/powerpoint/2010/main" val="171230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5F02-5C5B-4356-AC0E-B8F3908B843E}"/>
              </a:ext>
            </a:extLst>
          </p:cNvPr>
          <p:cNvSpPr>
            <a:spLocks noGrp="1"/>
          </p:cNvSpPr>
          <p:nvPr>
            <p:ph type="title"/>
          </p:nvPr>
        </p:nvSpPr>
        <p:spPr/>
        <p:txBody>
          <a:bodyPr>
            <a:normAutofit/>
          </a:bodyPr>
          <a:lstStyle/>
          <a:p>
            <a:r>
              <a:rPr lang="en-US" sz="3200" b="1" dirty="0"/>
              <a:t>Screen for &amp; Manage Depression</a:t>
            </a:r>
          </a:p>
        </p:txBody>
      </p:sp>
      <p:sp>
        <p:nvSpPr>
          <p:cNvPr id="3" name="Content Placeholder 2">
            <a:extLst>
              <a:ext uri="{FF2B5EF4-FFF2-40B4-BE49-F238E27FC236}">
                <a16:creationId xmlns:a16="http://schemas.microsoft.com/office/drawing/2014/main" id="{B0A658ED-34BF-48F5-B50B-C1275C1566A0}"/>
              </a:ext>
            </a:extLst>
          </p:cNvPr>
          <p:cNvSpPr>
            <a:spLocks noGrp="1"/>
          </p:cNvSpPr>
          <p:nvPr>
            <p:ph idx="1"/>
          </p:nvPr>
        </p:nvSpPr>
        <p:spPr>
          <a:xfrm>
            <a:off x="597588" y="1579347"/>
            <a:ext cx="8135098" cy="4077832"/>
          </a:xfrm>
        </p:spPr>
        <p:txBody>
          <a:bodyPr>
            <a:normAutofit fontScale="92500" lnSpcReduction="10000"/>
          </a:bodyPr>
          <a:lstStyle/>
          <a:p>
            <a:r>
              <a:rPr lang="en-US" dirty="0"/>
              <a:t>Increases prescription rates for antidepressants</a:t>
            </a:r>
          </a:p>
          <a:p>
            <a:r>
              <a:rPr lang="en-US" dirty="0"/>
              <a:t>Decreases suicidal ideation and completed suicides in their patients</a:t>
            </a:r>
          </a:p>
          <a:p>
            <a:r>
              <a:rPr lang="en-US" dirty="0"/>
              <a:t>Tools for screening and managing depression in a primary care setting: The MacArthur Initiative on Depression and Primary Care </a:t>
            </a:r>
          </a:p>
          <a:p>
            <a:r>
              <a:rPr lang="en-US" dirty="0"/>
              <a:t>PHQ-9</a:t>
            </a:r>
          </a:p>
          <a:p>
            <a:r>
              <a:rPr lang="en-US" dirty="0"/>
              <a:t>PHQ9-A</a:t>
            </a:r>
          </a:p>
          <a:p>
            <a:r>
              <a:rPr lang="en-US" u="sng" dirty="0">
                <a:hlinkClick r:id="rId3"/>
              </a:rPr>
              <a:t>http://otgateway.com/articles/13macarthurtoolkit.pdf</a:t>
            </a:r>
            <a:endParaRPr lang="en-US" dirty="0"/>
          </a:p>
          <a:p>
            <a:r>
              <a:rPr lang="en-US" dirty="0"/>
              <a:t>Best approach to treating major depressive disorder uses a </a:t>
            </a:r>
            <a:r>
              <a:rPr lang="en-US" b="1" dirty="0"/>
              <a:t>combination of medication and psychotherapy whenever possible</a:t>
            </a:r>
            <a:endParaRPr lang="en-US" dirty="0"/>
          </a:p>
        </p:txBody>
      </p:sp>
    </p:spTree>
    <p:extLst>
      <p:ext uri="{BB962C8B-B14F-4D97-AF65-F5344CB8AC3E}">
        <p14:creationId xmlns:p14="http://schemas.microsoft.com/office/powerpoint/2010/main" val="2617341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AE2A-ADAA-43F0-AA73-BB6FA05738AE}"/>
              </a:ext>
            </a:extLst>
          </p:cNvPr>
          <p:cNvSpPr>
            <a:spLocks noGrp="1"/>
          </p:cNvSpPr>
          <p:nvPr>
            <p:ph type="title"/>
          </p:nvPr>
        </p:nvSpPr>
        <p:spPr/>
        <p:txBody>
          <a:bodyPr>
            <a:normAutofit/>
          </a:bodyPr>
          <a:lstStyle/>
          <a:p>
            <a:r>
              <a:rPr lang="en-US" sz="3600" b="1" dirty="0"/>
              <a:t>Screen for Suicide Risk</a:t>
            </a:r>
          </a:p>
        </p:txBody>
      </p:sp>
      <p:sp>
        <p:nvSpPr>
          <p:cNvPr id="3" name="Content Placeholder 2">
            <a:extLst>
              <a:ext uri="{FF2B5EF4-FFF2-40B4-BE49-F238E27FC236}">
                <a16:creationId xmlns:a16="http://schemas.microsoft.com/office/drawing/2014/main" id="{30F9CA89-9EF2-472D-8A4D-DD62A303D492}"/>
              </a:ext>
            </a:extLst>
          </p:cNvPr>
          <p:cNvSpPr>
            <a:spLocks noGrp="1"/>
          </p:cNvSpPr>
          <p:nvPr>
            <p:ph idx="1"/>
          </p:nvPr>
        </p:nvSpPr>
        <p:spPr>
          <a:xfrm>
            <a:off x="1691770" y="1962478"/>
            <a:ext cx="5486400" cy="4151243"/>
          </a:xfrm>
        </p:spPr>
        <p:txBody>
          <a:bodyPr>
            <a:normAutofit lnSpcReduction="10000"/>
          </a:bodyPr>
          <a:lstStyle/>
          <a:p>
            <a:pPr marL="0" indent="0">
              <a:buNone/>
            </a:pPr>
            <a:r>
              <a:rPr lang="en-US" sz="3200" b="1" dirty="0"/>
              <a:t>Zero Suicide says Universal Screening!</a:t>
            </a:r>
          </a:p>
          <a:p>
            <a:pPr marL="0" indent="0">
              <a:buNone/>
            </a:pPr>
            <a:r>
              <a:rPr lang="en-US" sz="3200" b="1" dirty="0"/>
              <a:t>Screening Tools:</a:t>
            </a:r>
          </a:p>
          <a:p>
            <a:pPr marL="0" indent="0">
              <a:buNone/>
            </a:pPr>
            <a:r>
              <a:rPr lang="en-US" sz="3200" dirty="0"/>
              <a:t>PHQ-9</a:t>
            </a:r>
          </a:p>
          <a:p>
            <a:pPr marL="0" indent="0">
              <a:buNone/>
            </a:pPr>
            <a:r>
              <a:rPr lang="en-US" sz="3200" dirty="0"/>
              <a:t>PHQ-9 A</a:t>
            </a:r>
          </a:p>
          <a:p>
            <a:pPr marL="0" indent="0">
              <a:buNone/>
            </a:pPr>
            <a:r>
              <a:rPr lang="en-US" sz="3200" dirty="0"/>
              <a:t>C-SSRS</a:t>
            </a:r>
          </a:p>
          <a:p>
            <a:pPr marL="0" indent="0">
              <a:buNone/>
            </a:pPr>
            <a:r>
              <a:rPr lang="en-US" sz="3200" dirty="0"/>
              <a:t>SPRC’s Decision Support Tool</a:t>
            </a:r>
          </a:p>
        </p:txBody>
      </p:sp>
    </p:spTree>
    <p:extLst>
      <p:ext uri="{BB962C8B-B14F-4D97-AF65-F5344CB8AC3E}">
        <p14:creationId xmlns:p14="http://schemas.microsoft.com/office/powerpoint/2010/main" val="3155100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761B-57DA-4820-B5EC-E51DC94711D6}"/>
              </a:ext>
            </a:extLst>
          </p:cNvPr>
          <p:cNvSpPr>
            <a:spLocks noGrp="1"/>
          </p:cNvSpPr>
          <p:nvPr>
            <p:ph type="title"/>
          </p:nvPr>
        </p:nvSpPr>
        <p:spPr>
          <a:xfrm>
            <a:off x="-377688" y="145090"/>
            <a:ext cx="4074059" cy="1081420"/>
          </a:xfrm>
        </p:spPr>
        <p:txBody>
          <a:bodyPr>
            <a:normAutofit/>
          </a:bodyPr>
          <a:lstStyle/>
          <a:p>
            <a:pPr algn="ctr"/>
            <a:r>
              <a:rPr lang="en-US" sz="4000" dirty="0"/>
              <a:t>PHQ-9</a:t>
            </a:r>
          </a:p>
        </p:txBody>
      </p:sp>
      <p:sp>
        <p:nvSpPr>
          <p:cNvPr id="3" name="Content Placeholder 2">
            <a:extLst>
              <a:ext uri="{FF2B5EF4-FFF2-40B4-BE49-F238E27FC236}">
                <a16:creationId xmlns:a16="http://schemas.microsoft.com/office/drawing/2014/main" id="{073A1463-F690-4426-AAEC-9463BA34DB41}"/>
              </a:ext>
            </a:extLst>
          </p:cNvPr>
          <p:cNvSpPr>
            <a:spLocks noGrp="1"/>
          </p:cNvSpPr>
          <p:nvPr>
            <p:ph idx="1"/>
          </p:nvPr>
        </p:nvSpPr>
        <p:spPr>
          <a:xfrm>
            <a:off x="433138" y="387625"/>
            <a:ext cx="8393228" cy="6082749"/>
          </a:xfrm>
        </p:spPr>
        <p:txBody>
          <a:bodyPr>
            <a:normAutofit fontScale="25000" lnSpcReduction="20000"/>
          </a:bodyPr>
          <a:lstStyle/>
          <a:p>
            <a:pPr marL="0" indent="0">
              <a:buNone/>
            </a:pPr>
            <a:r>
              <a:rPr lang="en-US" dirty="0"/>
              <a:t> </a:t>
            </a:r>
          </a:p>
          <a:p>
            <a:endParaRPr lang="en-US" dirty="0"/>
          </a:p>
          <a:p>
            <a:endParaRPr lang="en-US" dirty="0"/>
          </a:p>
          <a:p>
            <a:pPr marL="0" indent="0">
              <a:buNone/>
            </a:pPr>
            <a:endParaRPr lang="en-US" sz="6400" dirty="0" smtClean="0"/>
          </a:p>
          <a:p>
            <a:pPr marL="0" indent="0">
              <a:buNone/>
            </a:pPr>
            <a:r>
              <a:rPr lang="en-US" sz="6400" dirty="0" smtClean="0">
                <a:latin typeface="+mn-lt"/>
              </a:rPr>
              <a:t>Over </a:t>
            </a:r>
            <a:r>
              <a:rPr lang="en-US" sz="6400" dirty="0">
                <a:latin typeface="+mn-lt"/>
              </a:rPr>
              <a:t>the last 2 weeks, how often have you been bothered by any of the following problems? </a:t>
            </a:r>
          </a:p>
          <a:p>
            <a:pPr marL="404813" indent="0">
              <a:buNone/>
            </a:pPr>
            <a:r>
              <a:rPr lang="en-US" sz="6400" b="1" dirty="0" smtClean="0">
                <a:latin typeface="+mn-lt"/>
                <a:sym typeface="Symbol" panose="05050102010706020507" pitchFamily="18" charset="2"/>
              </a:rPr>
              <a:t> </a:t>
            </a:r>
            <a:r>
              <a:rPr lang="en-US" sz="6400" b="1" dirty="0" smtClean="0">
                <a:latin typeface="+mn-lt"/>
              </a:rPr>
              <a:t>Not </a:t>
            </a:r>
            <a:r>
              <a:rPr lang="en-US" sz="6400" b="1" dirty="0">
                <a:latin typeface="+mn-lt"/>
              </a:rPr>
              <a:t>at all </a:t>
            </a:r>
            <a:r>
              <a:rPr lang="en-US" sz="6400" b="1" dirty="0" smtClean="0">
                <a:latin typeface="+mn-lt"/>
              </a:rPr>
              <a:t>    </a:t>
            </a:r>
            <a:r>
              <a:rPr lang="en-US" sz="6400" b="1" dirty="0" smtClean="0">
                <a:latin typeface="+mn-lt"/>
                <a:sym typeface="Symbol" panose="05050102010706020507" pitchFamily="18" charset="2"/>
              </a:rPr>
              <a:t> </a:t>
            </a:r>
            <a:r>
              <a:rPr lang="en-US" sz="6400" b="1" dirty="0" smtClean="0">
                <a:latin typeface="+mn-lt"/>
              </a:rPr>
              <a:t>Several </a:t>
            </a:r>
            <a:r>
              <a:rPr lang="en-US" sz="6400" b="1" dirty="0">
                <a:latin typeface="+mn-lt"/>
              </a:rPr>
              <a:t>days </a:t>
            </a:r>
            <a:r>
              <a:rPr lang="en-US" sz="6400" b="1" dirty="0" smtClean="0">
                <a:latin typeface="+mn-lt"/>
              </a:rPr>
              <a:t>    </a:t>
            </a:r>
            <a:r>
              <a:rPr lang="en-US" sz="6400" b="1" dirty="0" smtClean="0">
                <a:latin typeface="+mn-lt"/>
                <a:sym typeface="Symbol" panose="05050102010706020507" pitchFamily="18" charset="2"/>
              </a:rPr>
              <a:t> </a:t>
            </a:r>
            <a:r>
              <a:rPr lang="en-US" sz="6400" b="1" dirty="0" smtClean="0">
                <a:latin typeface="+mn-lt"/>
              </a:rPr>
              <a:t>More </a:t>
            </a:r>
            <a:r>
              <a:rPr lang="en-US" sz="6400" b="1" dirty="0">
                <a:latin typeface="+mn-lt"/>
              </a:rPr>
              <a:t>than half the days </a:t>
            </a:r>
            <a:r>
              <a:rPr lang="en-US" sz="6400" b="1" dirty="0" smtClean="0">
                <a:latin typeface="+mn-lt"/>
              </a:rPr>
              <a:t>     </a:t>
            </a:r>
            <a:r>
              <a:rPr lang="en-US" sz="6400" b="1" dirty="0" smtClean="0">
                <a:latin typeface="+mn-lt"/>
                <a:sym typeface="Symbol" panose="05050102010706020507" pitchFamily="18" charset="2"/>
              </a:rPr>
              <a:t> </a:t>
            </a:r>
            <a:r>
              <a:rPr lang="en-US" sz="6400" b="1" dirty="0" smtClean="0">
                <a:latin typeface="+mn-lt"/>
              </a:rPr>
              <a:t>Nearly </a:t>
            </a:r>
            <a:r>
              <a:rPr lang="en-US" sz="6400" b="1" dirty="0">
                <a:latin typeface="+mn-lt"/>
              </a:rPr>
              <a:t>every day </a:t>
            </a:r>
          </a:p>
          <a:p>
            <a:pPr marL="568325" indent="-288925">
              <a:buFont typeface="+mj-lt"/>
              <a:buAutoNum type="arabicPeriod"/>
            </a:pPr>
            <a:r>
              <a:rPr lang="en-US" sz="6400" dirty="0" smtClean="0">
                <a:latin typeface="+mn-lt"/>
              </a:rPr>
              <a:t>Little </a:t>
            </a:r>
            <a:r>
              <a:rPr lang="en-US" sz="6400" dirty="0">
                <a:latin typeface="+mn-lt"/>
              </a:rPr>
              <a:t>interest or pleasure in doing things </a:t>
            </a:r>
          </a:p>
          <a:p>
            <a:pPr marL="568325" indent="-288925">
              <a:buFont typeface="+mj-lt"/>
              <a:buAutoNum type="arabicPeriod"/>
            </a:pPr>
            <a:r>
              <a:rPr lang="en-US" sz="6400" dirty="0" smtClean="0">
                <a:latin typeface="+mn-lt"/>
              </a:rPr>
              <a:t>Feeling </a:t>
            </a:r>
            <a:r>
              <a:rPr lang="en-US" sz="6400" dirty="0">
                <a:latin typeface="+mn-lt"/>
              </a:rPr>
              <a:t>down, depressed, or hopeless  </a:t>
            </a:r>
          </a:p>
          <a:p>
            <a:pPr marL="568325" indent="-288925">
              <a:buFont typeface="+mj-lt"/>
              <a:buAutoNum type="arabicPeriod"/>
            </a:pPr>
            <a:r>
              <a:rPr lang="en-US" sz="6400" dirty="0" smtClean="0">
                <a:latin typeface="+mn-lt"/>
              </a:rPr>
              <a:t>Trouble </a:t>
            </a:r>
            <a:r>
              <a:rPr lang="en-US" sz="6400" dirty="0">
                <a:latin typeface="+mn-lt"/>
              </a:rPr>
              <a:t>falling or staying asleep, or sleeping too much </a:t>
            </a:r>
          </a:p>
          <a:p>
            <a:pPr marL="568325" indent="-288925">
              <a:buFont typeface="+mj-lt"/>
              <a:buAutoNum type="arabicPeriod"/>
            </a:pPr>
            <a:r>
              <a:rPr lang="en-US" sz="6400" dirty="0" smtClean="0">
                <a:latin typeface="+mn-lt"/>
              </a:rPr>
              <a:t>Feeling </a:t>
            </a:r>
            <a:r>
              <a:rPr lang="en-US" sz="6400" dirty="0">
                <a:latin typeface="+mn-lt"/>
              </a:rPr>
              <a:t>tired or having little energy </a:t>
            </a:r>
          </a:p>
          <a:p>
            <a:pPr marL="568325" indent="-288925">
              <a:buFont typeface="+mj-lt"/>
              <a:buAutoNum type="arabicPeriod"/>
            </a:pPr>
            <a:r>
              <a:rPr lang="en-US" sz="6400" dirty="0" smtClean="0">
                <a:latin typeface="+mn-lt"/>
              </a:rPr>
              <a:t>Poor </a:t>
            </a:r>
            <a:r>
              <a:rPr lang="en-US" sz="6400" dirty="0">
                <a:latin typeface="+mn-lt"/>
              </a:rPr>
              <a:t>appetite or overeating </a:t>
            </a:r>
          </a:p>
          <a:p>
            <a:pPr marL="568325" indent="-288925">
              <a:buFont typeface="+mj-lt"/>
              <a:buAutoNum type="arabicPeriod"/>
            </a:pPr>
            <a:r>
              <a:rPr lang="en-US" sz="6400" dirty="0" smtClean="0">
                <a:latin typeface="+mn-lt"/>
              </a:rPr>
              <a:t>Feeling </a:t>
            </a:r>
            <a:r>
              <a:rPr lang="en-US" sz="6400" dirty="0">
                <a:latin typeface="+mn-lt"/>
              </a:rPr>
              <a:t>bad about yourself—or that you are a failure or have let yourself or your family down  </a:t>
            </a:r>
          </a:p>
          <a:p>
            <a:pPr marL="568325" indent="-288925">
              <a:buFont typeface="+mj-lt"/>
              <a:buAutoNum type="arabicPeriod"/>
            </a:pPr>
            <a:r>
              <a:rPr lang="en-US" sz="6400" dirty="0" smtClean="0">
                <a:latin typeface="+mn-lt"/>
              </a:rPr>
              <a:t>Trouble </a:t>
            </a:r>
            <a:r>
              <a:rPr lang="en-US" sz="6400" dirty="0">
                <a:latin typeface="+mn-lt"/>
              </a:rPr>
              <a:t>concentrating on things, such as reading the newspaper or watching television  </a:t>
            </a:r>
          </a:p>
          <a:p>
            <a:pPr marL="568325" indent="-288925">
              <a:buFont typeface="+mj-lt"/>
              <a:buAutoNum type="arabicPeriod"/>
            </a:pPr>
            <a:r>
              <a:rPr lang="en-US" sz="6400" dirty="0" smtClean="0">
                <a:latin typeface="+mn-lt"/>
              </a:rPr>
              <a:t>Moving </a:t>
            </a:r>
            <a:r>
              <a:rPr lang="en-US" sz="6400" dirty="0">
                <a:latin typeface="+mn-lt"/>
              </a:rPr>
              <a:t>or speaking so slowly that other people could have noticed? Or the opposite—being so fidgety or restless that you have been moving around a lot more than usual</a:t>
            </a:r>
          </a:p>
          <a:p>
            <a:pPr marL="568325" indent="-288925">
              <a:buFont typeface="+mj-lt"/>
              <a:buAutoNum type="arabicPeriod"/>
            </a:pPr>
            <a:r>
              <a:rPr lang="en-US" sz="6400" dirty="0" smtClean="0">
                <a:latin typeface="+mn-lt"/>
              </a:rPr>
              <a:t>Thoughts </a:t>
            </a:r>
            <a:r>
              <a:rPr lang="en-US" sz="6400" dirty="0">
                <a:latin typeface="+mn-lt"/>
              </a:rPr>
              <a:t>that you would be better off dead or of hurting yourself in some way </a:t>
            </a:r>
            <a:endParaRPr lang="en-US" sz="6400" dirty="0" smtClean="0">
              <a:latin typeface="+mn-lt"/>
            </a:endParaRPr>
          </a:p>
          <a:p>
            <a:pPr marL="279400" indent="0">
              <a:buNone/>
            </a:pPr>
            <a:endParaRPr lang="en-US" sz="6400" dirty="0">
              <a:latin typeface="+mn-lt"/>
            </a:endParaRPr>
          </a:p>
          <a:p>
            <a:pPr marL="0" indent="0">
              <a:buNone/>
            </a:pPr>
            <a:r>
              <a:rPr lang="en-US" sz="6400" b="1" dirty="0">
                <a:latin typeface="+mn-lt"/>
              </a:rPr>
              <a:t>If you checked off any problems, how difficult have these problems made it for you to do your work, take care of things at home, or get along with other </a:t>
            </a:r>
            <a:r>
              <a:rPr lang="en-US" sz="6400" b="1" dirty="0" smtClean="0">
                <a:latin typeface="+mn-lt"/>
              </a:rPr>
              <a:t>people?</a:t>
            </a:r>
            <a:endParaRPr lang="en-US" sz="6400" b="1" dirty="0">
              <a:latin typeface="+mn-lt"/>
            </a:endParaRPr>
          </a:p>
          <a:p>
            <a:pPr marL="0" indent="0">
              <a:buNone/>
            </a:pPr>
            <a:r>
              <a:rPr lang="en-US" sz="6400" b="1" dirty="0">
                <a:sym typeface="Symbol" panose="05050102010706020507" pitchFamily="18" charset="2"/>
              </a:rPr>
              <a:t> </a:t>
            </a:r>
            <a:r>
              <a:rPr lang="en-US" sz="6400" dirty="0" smtClean="0">
                <a:latin typeface="+mn-lt"/>
              </a:rPr>
              <a:t>Not </a:t>
            </a:r>
            <a:r>
              <a:rPr lang="en-US" sz="6400" dirty="0">
                <a:latin typeface="+mn-lt"/>
              </a:rPr>
              <a:t>difficult at </a:t>
            </a:r>
            <a:r>
              <a:rPr lang="en-US" sz="6400" dirty="0" smtClean="0">
                <a:latin typeface="+mn-lt"/>
              </a:rPr>
              <a:t>all     </a:t>
            </a:r>
            <a:r>
              <a:rPr lang="en-US" sz="6400" b="1" dirty="0">
                <a:sym typeface="Symbol" panose="05050102010706020507" pitchFamily="18" charset="2"/>
              </a:rPr>
              <a:t> </a:t>
            </a:r>
            <a:r>
              <a:rPr lang="en-US" sz="6400" dirty="0" smtClean="0">
                <a:latin typeface="+mn-lt"/>
              </a:rPr>
              <a:t>Somewhat </a:t>
            </a:r>
            <a:r>
              <a:rPr lang="en-US" sz="6400" dirty="0">
                <a:latin typeface="+mn-lt"/>
              </a:rPr>
              <a:t>difficult </a:t>
            </a:r>
            <a:r>
              <a:rPr lang="en-US" sz="6400" dirty="0" smtClean="0">
                <a:latin typeface="+mn-lt"/>
              </a:rPr>
              <a:t>    </a:t>
            </a:r>
            <a:r>
              <a:rPr lang="en-US" sz="6400" b="1" dirty="0" smtClean="0">
                <a:sym typeface="Symbol" panose="05050102010706020507" pitchFamily="18" charset="2"/>
              </a:rPr>
              <a:t> </a:t>
            </a:r>
            <a:r>
              <a:rPr lang="en-US" sz="6400" dirty="0" smtClean="0">
                <a:latin typeface="+mn-lt"/>
              </a:rPr>
              <a:t>Very </a:t>
            </a:r>
            <a:r>
              <a:rPr lang="en-US" sz="6400" dirty="0">
                <a:latin typeface="+mn-lt"/>
              </a:rPr>
              <a:t>difficult </a:t>
            </a:r>
            <a:r>
              <a:rPr lang="en-US" sz="6400" dirty="0" smtClean="0">
                <a:latin typeface="+mn-lt"/>
              </a:rPr>
              <a:t>    </a:t>
            </a:r>
            <a:r>
              <a:rPr lang="en-US" sz="6400" b="1" dirty="0" smtClean="0">
                <a:sym typeface="Symbol" panose="05050102010706020507" pitchFamily="18" charset="2"/>
              </a:rPr>
              <a:t> </a:t>
            </a:r>
            <a:r>
              <a:rPr lang="en-US" sz="6400" dirty="0" smtClean="0">
                <a:latin typeface="+mn-lt"/>
              </a:rPr>
              <a:t>Extremely </a:t>
            </a:r>
            <a:r>
              <a:rPr lang="en-US" sz="6400" dirty="0">
                <a:latin typeface="+mn-lt"/>
              </a:rPr>
              <a:t>difficult </a:t>
            </a:r>
          </a:p>
          <a:p>
            <a:endParaRPr lang="en-US" dirty="0">
              <a:latin typeface="+mn-lt"/>
            </a:endParaRPr>
          </a:p>
        </p:txBody>
      </p:sp>
    </p:spTree>
    <p:extLst>
      <p:ext uri="{BB962C8B-B14F-4D97-AF65-F5344CB8AC3E}">
        <p14:creationId xmlns:p14="http://schemas.microsoft.com/office/powerpoint/2010/main" val="641207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3178-F1EA-4932-94F3-103E3964C0DD}"/>
              </a:ext>
            </a:extLst>
          </p:cNvPr>
          <p:cNvSpPr>
            <a:spLocks noGrp="1"/>
          </p:cNvSpPr>
          <p:nvPr>
            <p:ph type="title"/>
          </p:nvPr>
        </p:nvSpPr>
        <p:spPr>
          <a:xfrm>
            <a:off x="510961" y="554298"/>
            <a:ext cx="8727632" cy="884931"/>
          </a:xfrm>
        </p:spPr>
        <p:txBody>
          <a:bodyPr>
            <a:noAutofit/>
          </a:bodyPr>
          <a:lstStyle/>
          <a:p>
            <a:r>
              <a:rPr lang="en-US" sz="4000" b="1" dirty="0"/>
              <a:t>COVID: New Telehealth Opportunities</a:t>
            </a:r>
          </a:p>
        </p:txBody>
      </p:sp>
      <p:sp>
        <p:nvSpPr>
          <p:cNvPr id="3" name="Content Placeholder 2">
            <a:extLst>
              <a:ext uri="{FF2B5EF4-FFF2-40B4-BE49-F238E27FC236}">
                <a16:creationId xmlns:a16="http://schemas.microsoft.com/office/drawing/2014/main" id="{178E6931-820D-4FB5-958B-AACE7DAB78EC}"/>
              </a:ext>
            </a:extLst>
          </p:cNvPr>
          <p:cNvSpPr>
            <a:spLocks noGrp="1"/>
          </p:cNvSpPr>
          <p:nvPr>
            <p:ph idx="1"/>
          </p:nvPr>
        </p:nvSpPr>
        <p:spPr/>
        <p:txBody>
          <a:bodyPr>
            <a:normAutofit/>
          </a:bodyPr>
          <a:lstStyle/>
          <a:p>
            <a:r>
              <a:rPr lang="en-US" sz="3200" dirty="0"/>
              <a:t>State and federal changes/relaxation of telehealth rules </a:t>
            </a:r>
          </a:p>
          <a:p>
            <a:pPr lvl="1"/>
            <a:r>
              <a:rPr lang="en-US" sz="2800" dirty="0"/>
              <a:t>Zoom, Facetime, audio-only </a:t>
            </a:r>
          </a:p>
          <a:p>
            <a:r>
              <a:rPr lang="en-US" sz="3200" dirty="0"/>
              <a:t>Many potential consumers may be more comfortable with increased anonymity</a:t>
            </a:r>
          </a:p>
          <a:p>
            <a:r>
              <a:rPr lang="en-US" sz="3200" dirty="0"/>
              <a:t>internet providers increased coverage in many areas</a:t>
            </a:r>
          </a:p>
          <a:p>
            <a:r>
              <a:rPr lang="en-US" sz="3200" dirty="0"/>
              <a:t>Provider need to get comfortable! </a:t>
            </a:r>
          </a:p>
          <a:p>
            <a:endParaRPr lang="en-US" sz="3200" dirty="0"/>
          </a:p>
        </p:txBody>
      </p:sp>
    </p:spTree>
    <p:extLst>
      <p:ext uri="{BB962C8B-B14F-4D97-AF65-F5344CB8AC3E}">
        <p14:creationId xmlns:p14="http://schemas.microsoft.com/office/powerpoint/2010/main" val="244778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Module 4: Suicide Risk Assessment</a:t>
            </a:r>
          </a:p>
        </p:txBody>
      </p:sp>
      <p:sp>
        <p:nvSpPr>
          <p:cNvPr id="3" name="Content Placeholder 2"/>
          <p:cNvSpPr>
            <a:spLocks noGrp="1"/>
          </p:cNvSpPr>
          <p:nvPr>
            <p:ph idx="1"/>
          </p:nvPr>
        </p:nvSpPr>
        <p:spPr>
          <a:xfrm>
            <a:off x="848891" y="1439229"/>
            <a:ext cx="8135098" cy="4077832"/>
          </a:xfrm>
        </p:spPr>
        <p:txBody>
          <a:bodyPr>
            <a:noAutofit/>
          </a:bodyPr>
          <a:lstStyle/>
          <a:p>
            <a:r>
              <a:rPr lang="en-US" sz="2800" dirty="0"/>
              <a:t>Key Components</a:t>
            </a:r>
          </a:p>
          <a:p>
            <a:pPr lvl="1"/>
            <a:r>
              <a:rPr lang="en-US" sz="2800" dirty="0"/>
              <a:t>Assess for risk factors</a:t>
            </a:r>
          </a:p>
          <a:p>
            <a:pPr lvl="1"/>
            <a:r>
              <a:rPr lang="en-US" sz="2800" dirty="0"/>
              <a:t>Suicide Inquiry: </a:t>
            </a:r>
            <a:r>
              <a:rPr lang="en-US" sz="2800" u="sng" dirty="0"/>
              <a:t>The Big Four </a:t>
            </a:r>
          </a:p>
          <a:p>
            <a:pPr lvl="2"/>
            <a:r>
              <a:rPr lang="en-US" sz="2800" dirty="0"/>
              <a:t>Thoughts</a:t>
            </a:r>
          </a:p>
          <a:p>
            <a:pPr lvl="2"/>
            <a:r>
              <a:rPr lang="en-US" sz="2800" dirty="0"/>
              <a:t>Plan</a:t>
            </a:r>
          </a:p>
          <a:p>
            <a:pPr lvl="2"/>
            <a:r>
              <a:rPr lang="en-US" sz="2800" dirty="0"/>
              <a:t>Intent</a:t>
            </a:r>
          </a:p>
          <a:p>
            <a:pPr lvl="2"/>
            <a:r>
              <a:rPr lang="en-US" sz="2800" dirty="0"/>
              <a:t>Means</a:t>
            </a:r>
          </a:p>
          <a:p>
            <a:pPr lvl="1"/>
            <a:r>
              <a:rPr lang="en-US" sz="2800" dirty="0"/>
              <a:t>Assess for protective factors</a:t>
            </a:r>
          </a:p>
          <a:p>
            <a:pPr lvl="1"/>
            <a:r>
              <a:rPr lang="en-US" sz="2800" dirty="0"/>
              <a:t>Use your clinical judgment</a:t>
            </a:r>
          </a:p>
          <a:p>
            <a:pPr lvl="1"/>
            <a:r>
              <a:rPr lang="en-US" sz="2800" dirty="0"/>
              <a:t>Document, document, document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Individual Risk Factors</a:t>
            </a:r>
          </a:p>
        </p:txBody>
      </p:sp>
      <p:sp>
        <p:nvSpPr>
          <p:cNvPr id="3" name="Content Placeholder 2"/>
          <p:cNvSpPr>
            <a:spLocks noGrp="1"/>
          </p:cNvSpPr>
          <p:nvPr>
            <p:ph idx="1"/>
          </p:nvPr>
        </p:nvSpPr>
        <p:spPr>
          <a:xfrm>
            <a:off x="377687" y="1516797"/>
            <a:ext cx="8766313" cy="6172200"/>
          </a:xfrm>
        </p:spPr>
        <p:txBody>
          <a:bodyPr>
            <a:normAutofit/>
          </a:bodyPr>
          <a:lstStyle/>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Previous suicide attempt, especially within the past year</a:t>
            </a:r>
            <a:endParaRPr lang="en-US" sz="24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Major physical illnesses, especially with chronic pain</a:t>
            </a:r>
            <a:endParaRPr lang="en-US" sz="24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Central nervous system disorders, incl TBI</a:t>
            </a:r>
            <a:endParaRPr lang="en-US" sz="24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Mental illnesses, particularly:</a:t>
            </a:r>
            <a:endParaRPr lang="en-US" sz="2400" dirty="0">
              <a:ea typeface="Times New Roman" panose="02020603050405020304" pitchFamily="18" charset="0"/>
              <a:cs typeface="Times New Roman" panose="02020603050405020304" pitchFamily="18" charset="0"/>
            </a:endParaRPr>
          </a:p>
          <a:p>
            <a:pPr lvl="2">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Mood disorders</a:t>
            </a:r>
            <a:endParaRPr lang="en-US" sz="2400" dirty="0">
              <a:ea typeface="Times New Roman" panose="02020603050405020304" pitchFamily="18" charset="0"/>
              <a:cs typeface="Times New Roman" panose="02020603050405020304" pitchFamily="18" charset="0"/>
            </a:endParaRPr>
          </a:p>
          <a:p>
            <a:pPr lvl="2">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Schizophrenia</a:t>
            </a:r>
            <a:endParaRPr lang="en-US" sz="2400" dirty="0">
              <a:ea typeface="Times New Roman" panose="02020603050405020304" pitchFamily="18" charset="0"/>
              <a:cs typeface="Times New Roman" panose="02020603050405020304" pitchFamily="18" charset="0"/>
            </a:endParaRPr>
          </a:p>
          <a:p>
            <a:pPr lvl="2">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Anxiety disorders (including, PTSD)</a:t>
            </a:r>
            <a:endParaRPr lang="en-US" sz="24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Some alcohol and other substance use disorders</a:t>
            </a:r>
            <a:endParaRPr lang="en-US" sz="24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400" dirty="0">
                <a:ea typeface="Times New Roman" panose="02020603050405020304" pitchFamily="18" charset="0"/>
                <a:cs typeface="Calibri" panose="020F0502020204030204" pitchFamily="34" charset="0"/>
              </a:rPr>
              <a:t>Personality disorders (such as Borderline PD, Antisocial PD, and Obsessive-Compulsive PD)</a:t>
            </a:r>
            <a:endParaRPr lang="en-US" sz="2400"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266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EEF3-0326-4132-B15A-59C76FC39386}"/>
              </a:ext>
            </a:extLst>
          </p:cNvPr>
          <p:cNvSpPr>
            <a:spLocks noGrp="1"/>
          </p:cNvSpPr>
          <p:nvPr>
            <p:ph type="title"/>
          </p:nvPr>
        </p:nvSpPr>
        <p:spPr/>
        <p:txBody>
          <a:bodyPr>
            <a:normAutofit/>
          </a:bodyPr>
          <a:lstStyle/>
          <a:p>
            <a:r>
              <a:rPr lang="en-US" sz="3600" b="1" dirty="0"/>
              <a:t>Individual Risk Factors</a:t>
            </a:r>
          </a:p>
        </p:txBody>
      </p:sp>
      <p:sp>
        <p:nvSpPr>
          <p:cNvPr id="3" name="Content Placeholder 2">
            <a:extLst>
              <a:ext uri="{FF2B5EF4-FFF2-40B4-BE49-F238E27FC236}">
                <a16:creationId xmlns:a16="http://schemas.microsoft.com/office/drawing/2014/main" id="{1B8556F6-D123-4B49-ACCB-75BF1043FE44}"/>
              </a:ext>
            </a:extLst>
          </p:cNvPr>
          <p:cNvSpPr>
            <a:spLocks noGrp="1"/>
          </p:cNvSpPr>
          <p:nvPr>
            <p:ph idx="1"/>
          </p:nvPr>
        </p:nvSpPr>
        <p:spPr>
          <a:xfrm>
            <a:off x="387627" y="1439229"/>
            <a:ext cx="7805530" cy="5120640"/>
          </a:xfrm>
        </p:spPr>
        <p:txBody>
          <a:bodyPr>
            <a:noAutofit/>
          </a:bodyPr>
          <a:lstStyle/>
          <a:p>
            <a:pPr lvl="1">
              <a:lnSpc>
                <a:spcPct val="110000"/>
              </a:lnSpc>
              <a:spcBef>
                <a:spcPts val="0"/>
              </a:spcBef>
              <a:spcAft>
                <a:spcPts val="0"/>
              </a:spcAft>
              <a:buSzPct val="125000"/>
            </a:pPr>
            <a:r>
              <a:rPr lang="en-US" sz="2200" dirty="0">
                <a:ea typeface="Times New Roman" panose="02020603050405020304" pitchFamily="18" charset="0"/>
                <a:cs typeface="Calibri" panose="020F0502020204030204" pitchFamily="34" charset="0"/>
              </a:rPr>
              <a:t>In youths: ADHD and conduct disorders (antisocial behavior, aggression, impulsivity)</a:t>
            </a:r>
            <a:endParaRPr lang="en-US" sz="2200" dirty="0">
              <a:ea typeface="Times New Roman" panose="02020603050405020304" pitchFamily="18" charset="0"/>
              <a:cs typeface="Times New Roman" panose="02020603050405020304" pitchFamily="18" charset="0"/>
            </a:endParaRPr>
          </a:p>
          <a:p>
            <a:pPr lvl="1">
              <a:lnSpc>
                <a:spcPct val="110000"/>
              </a:lnSpc>
              <a:spcBef>
                <a:spcPts val="450"/>
              </a:spcBef>
              <a:spcAft>
                <a:spcPts val="0"/>
              </a:spcAft>
              <a:buSzPct val="125000"/>
            </a:pPr>
            <a:r>
              <a:rPr lang="en-US" sz="2200" dirty="0">
                <a:ea typeface="Times New Roman" panose="02020603050405020304" pitchFamily="18" charset="0"/>
                <a:cs typeface="Calibri" panose="020F0502020204030204" pitchFamily="34" charset="0"/>
              </a:rPr>
              <a:t>Psychiatric symptoms/states of mind: anhedonia, severe anxiety/panic, insomnia, command hallucinations, intoxication, self-hate</a:t>
            </a:r>
            <a:endParaRPr lang="en-US" sz="2200" dirty="0">
              <a:ea typeface="Times New Roman" panose="02020603050405020304" pitchFamily="18" charset="0"/>
              <a:cs typeface="Times New Roman" panose="02020603050405020304" pitchFamily="18" charset="0"/>
            </a:endParaRPr>
          </a:p>
          <a:p>
            <a:pPr lvl="1">
              <a:lnSpc>
                <a:spcPct val="110000"/>
              </a:lnSpc>
              <a:spcBef>
                <a:spcPts val="450"/>
              </a:spcBef>
              <a:spcAft>
                <a:spcPts val="0"/>
              </a:spcAft>
              <a:buSzPct val="125000"/>
            </a:pPr>
            <a:r>
              <a:rPr lang="en-US" sz="2200" dirty="0">
                <a:ea typeface="Times New Roman" panose="02020603050405020304" pitchFamily="18" charset="0"/>
                <a:cs typeface="Calibri" panose="020F0502020204030204" pitchFamily="34" charset="0"/>
              </a:rPr>
              <a:t>Impulsive and/or aggressive behavior</a:t>
            </a:r>
            <a:endParaRPr lang="en-US" sz="2200" dirty="0">
              <a:ea typeface="Times New Roman" panose="02020603050405020304" pitchFamily="18" charset="0"/>
              <a:cs typeface="Times New Roman" panose="02020603050405020304" pitchFamily="18" charset="0"/>
            </a:endParaRPr>
          </a:p>
          <a:p>
            <a:pPr lvl="1">
              <a:lnSpc>
                <a:spcPct val="110000"/>
              </a:lnSpc>
              <a:spcBef>
                <a:spcPts val="0"/>
              </a:spcBef>
              <a:spcAft>
                <a:spcPts val="0"/>
              </a:spcAft>
              <a:buSzPct val="125000"/>
            </a:pPr>
            <a:r>
              <a:rPr lang="en-US" sz="2200" dirty="0">
                <a:ea typeface="Times New Roman" panose="02020603050405020304" pitchFamily="18" charset="0"/>
                <a:cs typeface="Calibri" panose="020F0502020204030204" pitchFamily="34" charset="0"/>
              </a:rPr>
              <a:t>History of trauma or abuse</a:t>
            </a:r>
            <a:endParaRPr lang="en-US" sz="2200" dirty="0">
              <a:ea typeface="Times New Roman" panose="02020603050405020304" pitchFamily="18" charset="0"/>
              <a:cs typeface="Times New Roman" panose="02020603050405020304" pitchFamily="18" charset="0"/>
            </a:endParaRPr>
          </a:p>
          <a:p>
            <a:pPr lvl="1">
              <a:lnSpc>
                <a:spcPct val="110000"/>
              </a:lnSpc>
              <a:spcBef>
                <a:spcPts val="0"/>
              </a:spcBef>
              <a:spcAft>
                <a:spcPts val="0"/>
              </a:spcAft>
              <a:buSzPct val="125000"/>
            </a:pPr>
            <a:r>
              <a:rPr lang="en-US" sz="2200" dirty="0">
                <a:ea typeface="Times New Roman" panose="02020603050405020304" pitchFamily="18" charset="0"/>
                <a:cs typeface="Calibri" panose="020F0502020204030204" pitchFamily="34" charset="0"/>
              </a:rPr>
              <a:t>Family history of suicide</a:t>
            </a:r>
            <a:endParaRPr lang="en-US" sz="2200" dirty="0">
              <a:ea typeface="Times New Roman" panose="02020603050405020304" pitchFamily="18" charset="0"/>
              <a:cs typeface="Times New Roman" panose="02020603050405020304" pitchFamily="18" charset="0"/>
            </a:endParaRPr>
          </a:p>
          <a:p>
            <a:pPr lvl="1">
              <a:lnSpc>
                <a:spcPct val="110000"/>
              </a:lnSpc>
              <a:spcBef>
                <a:spcPts val="0"/>
              </a:spcBef>
              <a:spcAft>
                <a:spcPts val="0"/>
              </a:spcAft>
              <a:buSzPct val="125000"/>
            </a:pPr>
            <a:r>
              <a:rPr lang="en-US" sz="2200" dirty="0">
                <a:ea typeface="Times New Roman" panose="02020603050405020304" pitchFamily="18" charset="0"/>
                <a:cs typeface="Calibri" panose="020F0502020204030204" pitchFamily="34" charset="0"/>
              </a:rPr>
              <a:t>Precipitants/triggering events leading to humiliation, shame, or despair </a:t>
            </a:r>
            <a:endParaRPr lang="en-US" sz="2200" dirty="0"/>
          </a:p>
        </p:txBody>
      </p:sp>
    </p:spTree>
    <p:extLst>
      <p:ext uri="{BB962C8B-B14F-4D97-AF65-F5344CB8AC3E}">
        <p14:creationId xmlns:p14="http://schemas.microsoft.com/office/powerpoint/2010/main" val="2780374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831F-3A9A-49BB-958E-CEF70EB064F3}"/>
              </a:ext>
            </a:extLst>
          </p:cNvPr>
          <p:cNvSpPr>
            <a:spLocks noGrp="1"/>
          </p:cNvSpPr>
          <p:nvPr>
            <p:ph type="title"/>
          </p:nvPr>
        </p:nvSpPr>
        <p:spPr>
          <a:xfrm>
            <a:off x="262482" y="387994"/>
            <a:ext cx="8135098" cy="884931"/>
          </a:xfrm>
        </p:spPr>
        <p:txBody>
          <a:bodyPr>
            <a:normAutofit/>
          </a:bodyPr>
          <a:lstStyle/>
          <a:p>
            <a:r>
              <a:rPr lang="en-US" b="1" dirty="0"/>
              <a:t>Social/ Environmental Risk Factors</a:t>
            </a:r>
          </a:p>
        </p:txBody>
      </p:sp>
      <p:sp>
        <p:nvSpPr>
          <p:cNvPr id="3" name="Content Placeholder 2">
            <a:extLst>
              <a:ext uri="{FF2B5EF4-FFF2-40B4-BE49-F238E27FC236}">
                <a16:creationId xmlns:a16="http://schemas.microsoft.com/office/drawing/2014/main" id="{AD8DF673-0E1F-419A-9B53-F8823351A672}"/>
              </a:ext>
            </a:extLst>
          </p:cNvPr>
          <p:cNvSpPr>
            <a:spLocks noGrp="1"/>
          </p:cNvSpPr>
          <p:nvPr>
            <p:ph idx="1"/>
          </p:nvPr>
        </p:nvSpPr>
        <p:spPr>
          <a:xfrm>
            <a:off x="112903" y="1272925"/>
            <a:ext cx="8434256" cy="5120640"/>
          </a:xfrm>
        </p:spPr>
        <p:txBody>
          <a:bodyPr>
            <a:normAutofit lnSpcReduction="10000"/>
          </a:bodyPr>
          <a:lstStyle/>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Chaotic family history </a:t>
            </a:r>
          </a:p>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Lack of social support and increasing sense of isolation</a:t>
            </a:r>
            <a:endParaRPr lang="en-US" sz="28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Easy access to/familiarity with lethal means (e.g., guns, illicit drugs, medications)</a:t>
            </a:r>
            <a:endParaRPr lang="en-US" sz="28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Local clusters of suicide that can have a contagious influence</a:t>
            </a:r>
            <a:endParaRPr lang="en-US" sz="28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Legal difficulties/contact with law enforcement/incarceration</a:t>
            </a:r>
            <a:endParaRPr lang="en-US" sz="2800" dirty="0">
              <a:ea typeface="Times New Roman" panose="02020603050405020304" pitchFamily="18" charset="0"/>
              <a:cs typeface="Times New Roman" panose="02020603050405020304" pitchFamily="18" charset="0"/>
            </a:endParaRPr>
          </a:p>
          <a:p>
            <a:pPr marR="0" lvl="1">
              <a:lnSpc>
                <a:spcPct val="110000"/>
              </a:lnSpc>
              <a:spcBef>
                <a:spcPts val="0"/>
              </a:spcBef>
              <a:spcAft>
                <a:spcPts val="0"/>
              </a:spcAft>
              <a:buSzPct val="125000"/>
            </a:pPr>
            <a:r>
              <a:rPr lang="en-US" sz="2800" dirty="0">
                <a:ea typeface="Times New Roman" panose="02020603050405020304" pitchFamily="18" charset="0"/>
                <a:cs typeface="Calibri" panose="020F0502020204030204" pitchFamily="34" charset="0"/>
              </a:rPr>
              <a:t>Barriers to accessing health care, especially mental health and substance abuse treatment</a:t>
            </a:r>
            <a:endParaRPr lang="en-US" sz="2800"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5299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A6A4-865B-4560-A0AF-0212A999F4EC}"/>
              </a:ext>
            </a:extLst>
          </p:cNvPr>
          <p:cNvSpPr>
            <a:spLocks noGrp="1"/>
          </p:cNvSpPr>
          <p:nvPr>
            <p:ph type="title"/>
          </p:nvPr>
        </p:nvSpPr>
        <p:spPr/>
        <p:txBody>
          <a:bodyPr>
            <a:normAutofit/>
          </a:bodyPr>
          <a:lstStyle/>
          <a:p>
            <a:r>
              <a:rPr lang="en-US" sz="4000" b="1" dirty="0"/>
              <a:t>Societal Risk Factors</a:t>
            </a:r>
          </a:p>
        </p:txBody>
      </p:sp>
      <p:sp>
        <p:nvSpPr>
          <p:cNvPr id="4" name="Rectangle 1">
            <a:extLst>
              <a:ext uri="{FF2B5EF4-FFF2-40B4-BE49-F238E27FC236}">
                <a16:creationId xmlns:a16="http://schemas.microsoft.com/office/drawing/2014/main" id="{902D5C81-FB98-4394-991E-8A3F5699E3B4}"/>
              </a:ext>
            </a:extLst>
          </p:cNvPr>
          <p:cNvSpPr>
            <a:spLocks noGrp="1" noChangeArrowheads="1"/>
          </p:cNvSpPr>
          <p:nvPr>
            <p:ph idx="1"/>
          </p:nvPr>
        </p:nvSpPr>
        <p:spPr bwMode="auto">
          <a:xfrm>
            <a:off x="510961" y="2321242"/>
            <a:ext cx="825203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1" algn="l" defTabSz="914400" rtl="0" eaLnBrk="0" fontAlgn="base" latinLnBrk="0" hangingPunct="0">
              <a:lnSpc>
                <a:spcPct val="100000"/>
              </a:lnSpc>
              <a:spcBef>
                <a:spcPct val="0"/>
              </a:spcBef>
              <a:spcAft>
                <a:spcPct val="0"/>
              </a:spcAft>
              <a:buSzPct val="125000"/>
              <a:tabLst/>
            </a:pPr>
            <a:r>
              <a:rPr kumimoji="0" lang="en-US" altLang="en-US" sz="3200" b="0" i="0" u="none" strike="noStrike" cap="none" normalizeH="0" baseline="0" dirty="0">
                <a:ln>
                  <a:noFill/>
                </a:ln>
                <a:solidFill>
                  <a:srgbClr val="00467F"/>
                </a:solidFill>
                <a:effectLst/>
                <a:latin typeface="Palatino Linotype" panose="02040502050505030304" pitchFamily="18" charset="0"/>
                <a:ea typeface="Times New Roman" panose="02020603050405020304" pitchFamily="18" charset="0"/>
                <a:cs typeface="Calibri" panose="020F0502020204030204" pitchFamily="34" charset="0"/>
              </a:rPr>
              <a:t> Certain cultural and religious beliefs</a:t>
            </a:r>
          </a:p>
          <a:p>
            <a:pPr marR="0" lvl="1" algn="l" defTabSz="914400" rtl="0" eaLnBrk="0" fontAlgn="base" latinLnBrk="0" hangingPunct="0">
              <a:lnSpc>
                <a:spcPct val="100000"/>
              </a:lnSpc>
              <a:spcBef>
                <a:spcPct val="0"/>
              </a:spcBef>
              <a:spcAft>
                <a:spcPct val="0"/>
              </a:spcAft>
              <a:buSzPct val="125000"/>
              <a:tabLst/>
            </a:pPr>
            <a:endParaRPr kumimoji="0" lang="en-US" altLang="en-US" sz="3200" b="0" i="0" u="none" strike="noStrike" cap="none" normalizeH="0" baseline="0" dirty="0">
              <a:ln>
                <a:noFill/>
              </a:ln>
              <a:solidFill>
                <a:srgbClr val="00467F"/>
              </a:solidFill>
              <a:effectLst/>
              <a:latin typeface="Palatino Linotype" panose="02040502050505030304" pitchFamily="18" charset="0"/>
              <a:ea typeface="Times New Roman" panose="02020603050405020304" pitchFamily="18" charset="0"/>
              <a:cs typeface="Calibri" panose="020F0502020204030204" pitchFamily="34" charset="0"/>
            </a:endParaRPr>
          </a:p>
          <a:p>
            <a:pPr marR="0" lvl="1" algn="l" defTabSz="914400" rtl="0" eaLnBrk="0" fontAlgn="base" latinLnBrk="0" hangingPunct="0">
              <a:lnSpc>
                <a:spcPct val="100000"/>
              </a:lnSpc>
              <a:spcBef>
                <a:spcPct val="0"/>
              </a:spcBef>
              <a:spcAft>
                <a:spcPct val="0"/>
              </a:spcAft>
              <a:buSzPct val="125000"/>
              <a:tabLst/>
            </a:pPr>
            <a:r>
              <a:rPr kumimoji="0" lang="en-US" altLang="en-US" sz="3200" b="0" i="0" u="none" strike="noStrike" cap="none" normalizeH="0" baseline="0" dirty="0">
                <a:ln>
                  <a:noFill/>
                </a:ln>
                <a:solidFill>
                  <a:srgbClr val="00467F"/>
                </a:solidFill>
                <a:effectLst/>
                <a:latin typeface="Palatino Linotype" panose="02040502050505030304" pitchFamily="18" charset="0"/>
                <a:ea typeface="Times New Roman" panose="02020603050405020304" pitchFamily="18" charset="0"/>
                <a:cs typeface="Calibri" panose="020F0502020204030204" pitchFamily="34" charset="0"/>
              </a:rPr>
              <a:t> Exposure to, including through the media, and influence of others who have died by suicide</a:t>
            </a:r>
            <a:endParaRPr kumimoji="0" lang="en-US" altLang="en-US" sz="3200" b="0" i="0" u="none" strike="noStrike" cap="none" normalizeH="0" baseline="0" dirty="0">
              <a:ln>
                <a:noFill/>
              </a:ln>
              <a:solidFill>
                <a:srgbClr val="00467F"/>
              </a:solidFill>
              <a:effectLst/>
              <a:latin typeface="Palatino Linotype" panose="02040502050505030304" pitchFamily="18" charset="0"/>
            </a:endParaRPr>
          </a:p>
        </p:txBody>
      </p:sp>
    </p:spTree>
    <p:extLst>
      <p:ext uri="{BB962C8B-B14F-4D97-AF65-F5344CB8AC3E}">
        <p14:creationId xmlns:p14="http://schemas.microsoft.com/office/powerpoint/2010/main" val="89276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BDB6-9990-4E83-AA03-2A99CBE8360B}"/>
              </a:ext>
            </a:extLst>
          </p:cNvPr>
          <p:cNvSpPr>
            <a:spLocks noGrp="1"/>
          </p:cNvSpPr>
          <p:nvPr>
            <p:ph type="title"/>
          </p:nvPr>
        </p:nvSpPr>
        <p:spPr/>
        <p:txBody>
          <a:bodyPr>
            <a:noAutofit/>
          </a:bodyPr>
          <a:lstStyle/>
          <a:p>
            <a:r>
              <a:rPr lang="en-US" sz="4000" b="1" dirty="0"/>
              <a:t>Module 4:</a:t>
            </a:r>
            <a:br>
              <a:rPr lang="en-US" sz="4000" b="1" dirty="0"/>
            </a:br>
            <a:r>
              <a:rPr lang="en-US" sz="4000" b="1" dirty="0"/>
              <a:t>Suicide Risk Assessment</a:t>
            </a:r>
          </a:p>
        </p:txBody>
      </p:sp>
      <p:sp>
        <p:nvSpPr>
          <p:cNvPr id="3" name="Content Placeholder 2">
            <a:extLst>
              <a:ext uri="{FF2B5EF4-FFF2-40B4-BE49-F238E27FC236}">
                <a16:creationId xmlns:a16="http://schemas.microsoft.com/office/drawing/2014/main" id="{C004580E-F504-4438-BBCE-2ACDF05C4D0B}"/>
              </a:ext>
            </a:extLst>
          </p:cNvPr>
          <p:cNvSpPr>
            <a:spLocks noGrp="1"/>
          </p:cNvSpPr>
          <p:nvPr>
            <p:ph idx="1"/>
          </p:nvPr>
        </p:nvSpPr>
        <p:spPr>
          <a:xfrm>
            <a:off x="660048" y="2225870"/>
            <a:ext cx="8135098" cy="4077832"/>
          </a:xfrm>
        </p:spPr>
        <p:txBody>
          <a:bodyPr>
            <a:normAutofit/>
          </a:bodyPr>
          <a:lstStyle/>
          <a:p>
            <a:pPr marL="0" indent="0" algn="ctr">
              <a:buNone/>
            </a:pPr>
            <a:r>
              <a:rPr lang="en-US" sz="3200" b="1" dirty="0"/>
              <a:t>Key components of a suicide risk </a:t>
            </a:r>
            <a:r>
              <a:rPr lang="en-US" sz="3200" b="1" dirty="0" smtClean="0"/>
              <a:t>assessment</a:t>
            </a:r>
            <a:endParaRPr lang="en-US" sz="3200" dirty="0"/>
          </a:p>
          <a:p>
            <a:pPr marL="514350" indent="-514350">
              <a:buFont typeface="+mj-lt"/>
              <a:buAutoNum type="arabicPeriod"/>
            </a:pPr>
            <a:r>
              <a:rPr lang="en-US" sz="3000" dirty="0" smtClean="0"/>
              <a:t>Assess </a:t>
            </a:r>
            <a:r>
              <a:rPr lang="en-US" sz="3000" dirty="0"/>
              <a:t>warning signs and risk factors</a:t>
            </a:r>
          </a:p>
          <a:p>
            <a:pPr marL="514350" indent="-514350">
              <a:buFont typeface="+mj-lt"/>
              <a:buAutoNum type="arabicPeriod"/>
            </a:pPr>
            <a:r>
              <a:rPr lang="en-US" sz="3000" dirty="0" smtClean="0"/>
              <a:t>Assess </a:t>
            </a:r>
            <a:r>
              <a:rPr lang="en-US" sz="3000" dirty="0"/>
              <a:t>protective factors </a:t>
            </a:r>
          </a:p>
          <a:p>
            <a:pPr marL="514350" indent="-514350">
              <a:buFont typeface="+mj-lt"/>
              <a:buAutoNum type="arabicPeriod"/>
            </a:pPr>
            <a:r>
              <a:rPr lang="en-US" sz="3000" dirty="0" smtClean="0"/>
              <a:t>Suicide </a:t>
            </a:r>
            <a:r>
              <a:rPr lang="en-US" sz="3000" dirty="0"/>
              <a:t>Inquiry: thoughts/plan/intent/access to means</a:t>
            </a:r>
          </a:p>
          <a:p>
            <a:pPr marL="514350" indent="-514350">
              <a:buFont typeface="+mj-lt"/>
              <a:buAutoNum type="arabicPeriod"/>
            </a:pPr>
            <a:r>
              <a:rPr lang="en-US" sz="3000" dirty="0" smtClean="0"/>
              <a:t>Clinical </a:t>
            </a:r>
            <a:r>
              <a:rPr lang="en-US" sz="3000" dirty="0"/>
              <a:t>judgment</a:t>
            </a:r>
          </a:p>
        </p:txBody>
      </p:sp>
    </p:spTree>
    <p:extLst>
      <p:ext uri="{BB962C8B-B14F-4D97-AF65-F5344CB8AC3E}">
        <p14:creationId xmlns:p14="http://schemas.microsoft.com/office/powerpoint/2010/main" val="103244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D6A05E-C4D6-445F-BD6C-0AFF5888D05A}"/>
              </a:ext>
            </a:extLst>
          </p:cNvPr>
          <p:cNvSpPr txBox="1">
            <a:spLocks/>
          </p:cNvSpPr>
          <p:nvPr/>
        </p:nvSpPr>
        <p:spPr>
          <a:xfrm>
            <a:off x="407905" y="143541"/>
            <a:ext cx="8219357" cy="1383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CC4927"/>
                </a:solidFill>
                <a:latin typeface="Arial Nova Light" panose="020B0304020202020204" pitchFamily="34" charset="0"/>
                <a:ea typeface="+mj-ea"/>
                <a:cs typeface="+mj-cs"/>
              </a:defRPr>
            </a:lvl1pPr>
          </a:lstStyle>
          <a:p>
            <a:r>
              <a:rPr lang="en-US" b="1" dirty="0"/>
              <a:t>Evaluation Information</a:t>
            </a:r>
          </a:p>
        </p:txBody>
      </p:sp>
      <p:sp>
        <p:nvSpPr>
          <p:cNvPr id="6" name="Text Placeholder 2">
            <a:extLst>
              <a:ext uri="{FF2B5EF4-FFF2-40B4-BE49-F238E27FC236}">
                <a16:creationId xmlns:a16="http://schemas.microsoft.com/office/drawing/2014/main" id="{57E00874-E964-4B9C-A055-F25BC20AFFC9}"/>
              </a:ext>
            </a:extLst>
          </p:cNvPr>
          <p:cNvSpPr>
            <a:spLocks noGrp="1"/>
          </p:cNvSpPr>
          <p:nvPr>
            <p:ph sz="half" idx="1"/>
          </p:nvPr>
        </p:nvSpPr>
        <p:spPr>
          <a:xfrm>
            <a:off x="301073" y="1343848"/>
            <a:ext cx="8415530" cy="2408344"/>
          </a:xfrm>
        </p:spPr>
        <p:txBody>
          <a:bodyPr>
            <a:normAutofit/>
          </a:bodyPr>
          <a:lstStyle/>
          <a:p>
            <a:pPr marL="114300" indent="0">
              <a:buNone/>
            </a:pPr>
            <a:r>
              <a:rPr lang="en-US" dirty="0">
                <a:solidFill>
                  <a:schemeClr val="tx1"/>
                </a:solidFill>
                <a:latin typeface="+mn-lt"/>
              </a:rPr>
              <a:t>The Mountain Plains MHTTC is funded through SAMHSA to provide this training. As part of receiving this funding we are required to submit data related to the quality of this event.</a:t>
            </a:r>
            <a:br>
              <a:rPr lang="en-US" dirty="0">
                <a:solidFill>
                  <a:schemeClr val="tx1"/>
                </a:solidFill>
                <a:latin typeface="+mn-lt"/>
              </a:rPr>
            </a:br>
            <a:endParaRPr lang="en-US" dirty="0">
              <a:solidFill>
                <a:schemeClr val="tx1"/>
              </a:solidFill>
              <a:latin typeface="+mn-lt"/>
            </a:endParaRPr>
          </a:p>
          <a:p>
            <a:pPr marL="114300" indent="0">
              <a:buNone/>
            </a:pPr>
            <a:r>
              <a:rPr lang="en-US" dirty="0">
                <a:solidFill>
                  <a:schemeClr val="tx1"/>
                </a:solidFill>
                <a:latin typeface="+mn-lt"/>
              </a:rPr>
              <a:t>At the end of today’s training please take a moment to complete a </a:t>
            </a:r>
            <a:r>
              <a:rPr lang="en-US" b="1" u="sng" dirty="0">
                <a:solidFill>
                  <a:schemeClr val="tx1"/>
                </a:solidFill>
                <a:latin typeface="+mn-lt"/>
              </a:rPr>
              <a:t>brief</a:t>
            </a:r>
            <a:r>
              <a:rPr lang="en-US" dirty="0">
                <a:solidFill>
                  <a:schemeClr val="tx1"/>
                </a:solidFill>
                <a:latin typeface="+mn-lt"/>
              </a:rPr>
              <a:t> survey about today’s training.</a:t>
            </a:r>
          </a:p>
        </p:txBody>
      </p:sp>
      <p:sp>
        <p:nvSpPr>
          <p:cNvPr id="7" name="Text Placeholder 2">
            <a:extLst>
              <a:ext uri="{FF2B5EF4-FFF2-40B4-BE49-F238E27FC236}">
                <a16:creationId xmlns:a16="http://schemas.microsoft.com/office/drawing/2014/main" id="{8CC29B48-EFF2-43A0-9B8C-BF87A2FDD860}"/>
              </a:ext>
            </a:extLst>
          </p:cNvPr>
          <p:cNvSpPr txBox="1">
            <a:spLocks/>
          </p:cNvSpPr>
          <p:nvPr/>
        </p:nvSpPr>
        <p:spPr>
          <a:xfrm>
            <a:off x="793531" y="3963138"/>
            <a:ext cx="8007152" cy="2408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C4927"/>
              </a:buClr>
              <a:buFont typeface="Arial" panose="020B0604020202020204" pitchFamily="34" charset="0"/>
              <a:buChar char="•"/>
              <a:defRPr sz="2400" kern="1200">
                <a:solidFill>
                  <a:srgbClr val="00467F"/>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Clr>
                <a:srgbClr val="CC4927"/>
              </a:buClr>
              <a:buFont typeface="Arial" panose="020B0604020202020204" pitchFamily="34" charset="0"/>
              <a:buChar char="•"/>
              <a:defRPr sz="2000" kern="1200">
                <a:solidFill>
                  <a:srgbClr val="00467F"/>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US" dirty="0"/>
          </a:p>
        </p:txBody>
      </p:sp>
      <p:sp>
        <p:nvSpPr>
          <p:cNvPr id="10" name="TextBox 9">
            <a:extLst>
              <a:ext uri="{FF2B5EF4-FFF2-40B4-BE49-F238E27FC236}">
                <a16:creationId xmlns:a16="http://schemas.microsoft.com/office/drawing/2014/main" id="{150F223B-BD8A-496C-B3BC-43500EF3EB9E}"/>
              </a:ext>
            </a:extLst>
          </p:cNvPr>
          <p:cNvSpPr txBox="1"/>
          <p:nvPr/>
        </p:nvSpPr>
        <p:spPr>
          <a:xfrm>
            <a:off x="515007" y="4150851"/>
            <a:ext cx="7577958" cy="646331"/>
          </a:xfrm>
          <a:prstGeom prst="rect">
            <a:avLst/>
          </a:prstGeom>
          <a:noFill/>
        </p:spPr>
        <p:txBody>
          <a:bodyPr wrap="square">
            <a:spAutoFit/>
          </a:bodyPr>
          <a:lstStyle/>
          <a:p>
            <a:pPr marL="0" marR="0" algn="ctr">
              <a:spcBef>
                <a:spcPts val="0"/>
              </a:spcBef>
              <a:spcAft>
                <a:spcPts val="0"/>
              </a:spcAft>
            </a:pPr>
            <a:r>
              <a:rPr lang="en-US" sz="3600" u="none" strike="noStrike" dirty="0">
                <a:solidFill>
                  <a:srgbClr val="0066CC"/>
                </a:solidFill>
                <a:effectLst/>
                <a:latin typeface="Arial" panose="020B0604020202020204" pitchFamily="34" charset="0"/>
                <a:ea typeface="Calibri" panose="020F0502020204030204" pitchFamily="34" charset="0"/>
                <a:hlinkClick r:id="rId3"/>
              </a:rPr>
              <a:t>https://ttc-gpra.org/P?s=104900</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61733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Joiner’s Model</a:t>
            </a:r>
          </a:p>
        </p:txBody>
      </p:sp>
      <p:pic>
        <p:nvPicPr>
          <p:cNvPr id="37889" name="Picture 1"/>
          <p:cNvPicPr>
            <a:picLocks noGrp="1" noChangeAspect="1" noChangeArrowheads="1"/>
          </p:cNvPicPr>
          <p:nvPr>
            <p:ph idx="1"/>
          </p:nvPr>
        </p:nvPicPr>
        <p:blipFill>
          <a:blip r:embed="rId3" cstate="print"/>
          <a:srcRect/>
          <a:stretch>
            <a:fillRect/>
          </a:stretch>
        </p:blipFill>
        <p:spPr bwMode="auto">
          <a:xfrm>
            <a:off x="1593573" y="1439229"/>
            <a:ext cx="6697750" cy="463690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Protective Factors</a:t>
            </a:r>
          </a:p>
        </p:txBody>
      </p:sp>
      <p:sp>
        <p:nvSpPr>
          <p:cNvPr id="3" name="Content Placeholder 2"/>
          <p:cNvSpPr>
            <a:spLocks noGrp="1"/>
          </p:cNvSpPr>
          <p:nvPr>
            <p:ph idx="1"/>
          </p:nvPr>
        </p:nvSpPr>
        <p:spPr>
          <a:xfrm>
            <a:off x="497941" y="1678461"/>
            <a:ext cx="8328239" cy="4316896"/>
          </a:xfrm>
        </p:spPr>
        <p:txBody>
          <a:bodyPr>
            <a:normAutofit/>
          </a:bodyPr>
          <a:lstStyle/>
          <a:p>
            <a:pPr lvl="1"/>
            <a:r>
              <a:rPr lang="en-US" sz="2800" dirty="0"/>
              <a:t>Sense of responsibility to family</a:t>
            </a:r>
          </a:p>
          <a:p>
            <a:pPr lvl="1"/>
            <a:r>
              <a:rPr lang="en-US" sz="2800" dirty="0"/>
              <a:t>Life satisfaction</a:t>
            </a:r>
          </a:p>
          <a:p>
            <a:pPr lvl="1"/>
            <a:r>
              <a:rPr lang="en-US" sz="2800" dirty="0"/>
              <a:t>Social support; belongingness</a:t>
            </a:r>
          </a:p>
          <a:p>
            <a:pPr lvl="1"/>
            <a:r>
              <a:rPr lang="en-US" sz="2800" dirty="0"/>
              <a:t>Coping skills </a:t>
            </a:r>
          </a:p>
          <a:p>
            <a:pPr lvl="1"/>
            <a:r>
              <a:rPr lang="en-US" sz="2800" dirty="0"/>
              <a:t>Problem-solving skills</a:t>
            </a:r>
          </a:p>
          <a:p>
            <a:pPr lvl="1"/>
            <a:r>
              <a:rPr lang="en-US" sz="2800" dirty="0"/>
              <a:t> Strong therapeutic relationship with a trusted provider</a:t>
            </a:r>
          </a:p>
          <a:p>
            <a:pPr lvl="1"/>
            <a:r>
              <a:rPr lang="en-US" sz="2800" dirty="0"/>
              <a:t>Reality testing ability </a:t>
            </a:r>
          </a:p>
          <a:p>
            <a:pPr lvl="1"/>
            <a:r>
              <a:rPr lang="en-US" sz="2800" dirty="0"/>
              <a:t>Religious faith</a:t>
            </a:r>
          </a:p>
          <a:p>
            <a:endParaRPr lang="en-US" dirty="0"/>
          </a:p>
        </p:txBody>
      </p:sp>
    </p:spTree>
    <p:extLst>
      <p:ext uri="{BB962C8B-B14F-4D97-AF65-F5344CB8AC3E}">
        <p14:creationId xmlns:p14="http://schemas.microsoft.com/office/powerpoint/2010/main" val="117856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Asking the tough questions</a:t>
            </a:r>
          </a:p>
        </p:txBody>
      </p:sp>
      <p:sp>
        <p:nvSpPr>
          <p:cNvPr id="3" name="Content Placeholder 2"/>
          <p:cNvSpPr>
            <a:spLocks noGrp="1"/>
          </p:cNvSpPr>
          <p:nvPr>
            <p:ph idx="1"/>
          </p:nvPr>
        </p:nvSpPr>
        <p:spPr/>
        <p:txBody>
          <a:bodyPr>
            <a:normAutofit/>
          </a:bodyPr>
          <a:lstStyle/>
          <a:p>
            <a:r>
              <a:rPr lang="en-US" sz="3200" dirty="0"/>
              <a:t>Suicide Inquiry: You can’t find the fever if you don’t take the temperature</a:t>
            </a:r>
          </a:p>
          <a:p>
            <a:pPr lvl="1"/>
            <a:r>
              <a:rPr lang="en-US" sz="3200" dirty="0"/>
              <a:t>Ask directly</a:t>
            </a:r>
          </a:p>
          <a:p>
            <a:pPr lvl="1"/>
            <a:r>
              <a:rPr lang="en-US" sz="3200" dirty="0"/>
              <a:t>Ask calmly</a:t>
            </a:r>
          </a:p>
          <a:p>
            <a:pPr lvl="1"/>
            <a:r>
              <a:rPr lang="en-US" sz="3200" dirty="0"/>
              <a:t>Ask without dread</a:t>
            </a:r>
          </a:p>
          <a:p>
            <a:pPr lvl="1"/>
            <a:r>
              <a:rPr lang="en-US" sz="3200" dirty="0"/>
              <a:t>Be prepared to follow up if the answer is “yes”</a:t>
            </a:r>
          </a:p>
          <a:p>
            <a:pPr lvl="1"/>
            <a:r>
              <a:rPr lang="en-US" sz="3200" dirty="0"/>
              <a:t>Many people feel relieved to be asked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D2E1-9D65-4F07-B279-269CC8AB8BBB}"/>
              </a:ext>
            </a:extLst>
          </p:cNvPr>
          <p:cNvSpPr>
            <a:spLocks noGrp="1"/>
          </p:cNvSpPr>
          <p:nvPr>
            <p:ph type="title"/>
          </p:nvPr>
        </p:nvSpPr>
        <p:spPr>
          <a:xfrm>
            <a:off x="510961" y="437340"/>
            <a:ext cx="8229002" cy="884931"/>
          </a:xfrm>
        </p:spPr>
        <p:txBody>
          <a:bodyPr>
            <a:noAutofit/>
          </a:bodyPr>
          <a:lstStyle/>
          <a:p>
            <a:r>
              <a:rPr lang="en-US" sz="3800" b="1" dirty="0"/>
              <a:t>Screening &amp; Assessing via Telehealth</a:t>
            </a:r>
          </a:p>
        </p:txBody>
      </p:sp>
      <p:sp>
        <p:nvSpPr>
          <p:cNvPr id="3" name="Content Placeholder 2">
            <a:extLst>
              <a:ext uri="{FF2B5EF4-FFF2-40B4-BE49-F238E27FC236}">
                <a16:creationId xmlns:a16="http://schemas.microsoft.com/office/drawing/2014/main" id="{A7FE864A-72D9-4748-81FA-A491FA9B582C}"/>
              </a:ext>
            </a:extLst>
          </p:cNvPr>
          <p:cNvSpPr>
            <a:spLocks noGrp="1"/>
          </p:cNvSpPr>
          <p:nvPr>
            <p:ph idx="1"/>
          </p:nvPr>
        </p:nvSpPr>
        <p:spPr>
          <a:xfrm>
            <a:off x="510961" y="1834297"/>
            <a:ext cx="8135098" cy="4077832"/>
          </a:xfrm>
        </p:spPr>
        <p:txBody>
          <a:bodyPr>
            <a:normAutofit/>
          </a:bodyPr>
          <a:lstStyle/>
          <a:p>
            <a:r>
              <a:rPr lang="en-US" dirty="0">
                <a:solidFill>
                  <a:schemeClr val="accent5">
                    <a:lumMod val="50000"/>
                  </a:schemeClr>
                </a:solidFill>
              </a:rPr>
              <a:t>Reach out to at-risk </a:t>
            </a:r>
            <a:r>
              <a:rPr lang="en-US" dirty="0" smtClean="0">
                <a:solidFill>
                  <a:schemeClr val="accent5">
                    <a:lumMod val="50000"/>
                  </a:schemeClr>
                </a:solidFill>
              </a:rPr>
              <a:t>clients.</a:t>
            </a:r>
            <a:endParaRPr lang="en-US" dirty="0">
              <a:solidFill>
                <a:schemeClr val="accent5">
                  <a:lumMod val="50000"/>
                </a:schemeClr>
              </a:solidFill>
            </a:endParaRPr>
          </a:p>
          <a:p>
            <a:pPr algn="l"/>
            <a:r>
              <a:rPr lang="en-US" b="0" i="0" u="none" strike="noStrike" baseline="0" dirty="0">
                <a:solidFill>
                  <a:schemeClr val="accent5">
                    <a:lumMod val="50000"/>
                  </a:schemeClr>
                </a:solidFill>
              </a:rPr>
              <a:t>Request the person’s </a:t>
            </a:r>
            <a:r>
              <a:rPr lang="en-US" b="1" i="0" u="none" strike="noStrike" baseline="0" dirty="0">
                <a:solidFill>
                  <a:schemeClr val="accent5">
                    <a:lumMod val="50000"/>
                  </a:schemeClr>
                </a:solidFill>
              </a:rPr>
              <a:t>location (address, apartment number) </a:t>
            </a:r>
            <a:r>
              <a:rPr lang="en-US" b="0" i="0" u="none" strike="noStrike" baseline="0" dirty="0">
                <a:solidFill>
                  <a:schemeClr val="accent5">
                    <a:lumMod val="50000"/>
                  </a:schemeClr>
                </a:solidFill>
              </a:rPr>
              <a:t>at the start of the session Request or make sure you have </a:t>
            </a:r>
            <a:r>
              <a:rPr lang="en-US" b="1" i="0" u="none" strike="noStrike" baseline="0" dirty="0">
                <a:solidFill>
                  <a:schemeClr val="accent5">
                    <a:lumMod val="50000"/>
                  </a:schemeClr>
                </a:solidFill>
              </a:rPr>
              <a:t>emergency contact information.</a:t>
            </a:r>
          </a:p>
          <a:p>
            <a:pPr algn="l"/>
            <a:r>
              <a:rPr lang="en-US" b="0" i="0" u="none" strike="noStrike" baseline="0" dirty="0">
                <a:solidFill>
                  <a:schemeClr val="accent5">
                    <a:lumMod val="50000"/>
                  </a:schemeClr>
                </a:solidFill>
              </a:rPr>
              <a:t> </a:t>
            </a:r>
            <a:r>
              <a:rPr lang="en-US" b="1" i="0" u="none" strike="noStrike" baseline="0" dirty="0">
                <a:solidFill>
                  <a:schemeClr val="accent5">
                    <a:lumMod val="50000"/>
                  </a:schemeClr>
                </a:solidFill>
              </a:rPr>
              <a:t>Secure the client’s privacy </a:t>
            </a:r>
            <a:r>
              <a:rPr lang="en-US" b="0" i="0" u="none" strike="noStrike" baseline="0" dirty="0">
                <a:solidFill>
                  <a:schemeClr val="accent5">
                    <a:lumMod val="50000"/>
                  </a:schemeClr>
                </a:solidFill>
              </a:rPr>
              <a:t>during the telehealth session as much as </a:t>
            </a:r>
            <a:r>
              <a:rPr lang="en-US" b="0" i="0" u="none" strike="noStrike" baseline="0" dirty="0" smtClean="0">
                <a:solidFill>
                  <a:schemeClr val="accent5">
                    <a:lumMod val="50000"/>
                  </a:schemeClr>
                </a:solidFill>
              </a:rPr>
              <a:t>possible.</a:t>
            </a:r>
            <a:endParaRPr lang="en-US" b="0" i="0" u="none" strike="noStrike" baseline="0" dirty="0">
              <a:solidFill>
                <a:schemeClr val="accent5">
                  <a:lumMod val="50000"/>
                </a:schemeClr>
              </a:solidFill>
            </a:endParaRPr>
          </a:p>
          <a:p>
            <a:r>
              <a:rPr lang="en-US" b="1" i="0" u="none" strike="noStrike" baseline="0" dirty="0" smtClean="0">
                <a:solidFill>
                  <a:schemeClr val="accent5">
                    <a:lumMod val="50000"/>
                  </a:schemeClr>
                </a:solidFill>
              </a:rPr>
              <a:t>Prior </a:t>
            </a:r>
            <a:r>
              <a:rPr lang="en-US" b="1" i="0" u="none" strike="noStrike" baseline="0" dirty="0">
                <a:solidFill>
                  <a:schemeClr val="accent5">
                    <a:lumMod val="50000"/>
                  </a:schemeClr>
                </a:solidFill>
              </a:rPr>
              <a:t>to contact, develop a plan </a:t>
            </a:r>
            <a:r>
              <a:rPr lang="en-US" b="0" i="0" u="none" strike="noStrike" baseline="0" dirty="0">
                <a:solidFill>
                  <a:schemeClr val="accent5">
                    <a:lumMod val="50000"/>
                  </a:schemeClr>
                </a:solidFill>
              </a:rPr>
              <a:t>for how to stay on the phone with the client </a:t>
            </a:r>
            <a:r>
              <a:rPr lang="en-US" dirty="0">
                <a:solidFill>
                  <a:schemeClr val="accent5">
                    <a:lumMod val="50000"/>
                  </a:schemeClr>
                </a:solidFill>
              </a:rPr>
              <a:t>while arranging emergency rescue, if </a:t>
            </a:r>
            <a:r>
              <a:rPr lang="en-US" dirty="0" smtClean="0">
                <a:solidFill>
                  <a:schemeClr val="accent5">
                    <a:lumMod val="50000"/>
                  </a:schemeClr>
                </a:solidFill>
              </a:rPr>
              <a:t>needed.</a:t>
            </a:r>
            <a:endParaRPr lang="en-US" dirty="0">
              <a:solidFill>
                <a:schemeClr val="accent5">
                  <a:lumMod val="50000"/>
                </a:schemeClr>
              </a:solidFill>
            </a:endParaRPr>
          </a:p>
          <a:p>
            <a:pPr algn="l"/>
            <a:endParaRPr lang="en-US" sz="1800" b="0" i="0" u="none" strike="noStrike" baseline="0" dirty="0">
              <a:solidFill>
                <a:srgbClr val="000000"/>
              </a:solidFill>
            </a:endParaRPr>
          </a:p>
        </p:txBody>
      </p:sp>
      <p:sp>
        <p:nvSpPr>
          <p:cNvPr id="4" name="TextBox 3">
            <a:extLst>
              <a:ext uri="{FF2B5EF4-FFF2-40B4-BE49-F238E27FC236}">
                <a16:creationId xmlns:a16="http://schemas.microsoft.com/office/drawing/2014/main" id="{3FA9DF55-FA65-4DB5-A5A0-BC384EBC674D}"/>
              </a:ext>
            </a:extLst>
          </p:cNvPr>
          <p:cNvSpPr txBox="1"/>
          <p:nvPr/>
        </p:nvSpPr>
        <p:spPr>
          <a:xfrm>
            <a:off x="497941" y="5604352"/>
            <a:ext cx="7184082" cy="307777"/>
          </a:xfrm>
          <a:prstGeom prst="rect">
            <a:avLst/>
          </a:prstGeom>
          <a:noFill/>
        </p:spPr>
        <p:txBody>
          <a:bodyPr wrap="square" rtlCol="0">
            <a:spAutoFit/>
          </a:bodyPr>
          <a:lstStyle/>
          <a:p>
            <a:r>
              <a:rPr lang="en-US" sz="1400" dirty="0">
                <a:hlinkClick r:id="rId2">
                  <a:extLst>
                    <a:ext uri="{A12FA001-AC4F-418D-AE19-62706E023703}">
                      <ahyp:hlinkClr xmlns:ahyp="http://schemas.microsoft.com/office/drawing/2018/hyperlinkcolor" xmlns="" val="tx"/>
                    </a:ext>
                  </a:extLst>
                </a:hlinkClick>
              </a:rPr>
              <a:t>https://practiceinnovations.org/I-want-to-learn-about/Suicide-Prevention</a:t>
            </a:r>
            <a:endParaRPr lang="en-US" sz="1400" dirty="0"/>
          </a:p>
        </p:txBody>
      </p:sp>
    </p:spTree>
    <p:extLst>
      <p:ext uri="{BB962C8B-B14F-4D97-AF65-F5344CB8AC3E}">
        <p14:creationId xmlns:p14="http://schemas.microsoft.com/office/powerpoint/2010/main" val="2347228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795E-DE51-4D07-A9A7-414AA970BC2C}"/>
              </a:ext>
            </a:extLst>
          </p:cNvPr>
          <p:cNvSpPr>
            <a:spLocks noGrp="1"/>
          </p:cNvSpPr>
          <p:nvPr>
            <p:ph type="title"/>
          </p:nvPr>
        </p:nvSpPr>
        <p:spPr/>
        <p:txBody>
          <a:bodyPr/>
          <a:lstStyle/>
          <a:p>
            <a:r>
              <a:rPr lang="en-US" sz="3600" b="1" dirty="0"/>
              <a:t>Screening &amp; Assessing via Telehealth</a:t>
            </a:r>
            <a:endParaRPr lang="en-US" dirty="0"/>
          </a:p>
        </p:txBody>
      </p:sp>
      <p:sp>
        <p:nvSpPr>
          <p:cNvPr id="3" name="Content Placeholder 2">
            <a:extLst>
              <a:ext uri="{FF2B5EF4-FFF2-40B4-BE49-F238E27FC236}">
                <a16:creationId xmlns:a16="http://schemas.microsoft.com/office/drawing/2014/main" id="{5D6CCC5B-5E57-4D2A-ABD7-4333B8434441}"/>
              </a:ext>
            </a:extLst>
          </p:cNvPr>
          <p:cNvSpPr>
            <a:spLocks noGrp="1"/>
          </p:cNvSpPr>
          <p:nvPr>
            <p:ph idx="1"/>
          </p:nvPr>
        </p:nvSpPr>
        <p:spPr>
          <a:xfrm>
            <a:off x="510961" y="1392865"/>
            <a:ext cx="8135098" cy="4437568"/>
          </a:xfrm>
        </p:spPr>
        <p:txBody>
          <a:bodyPr>
            <a:normAutofit lnSpcReduction="10000"/>
          </a:bodyPr>
          <a:lstStyle/>
          <a:p>
            <a:pPr algn="l"/>
            <a:r>
              <a:rPr lang="en-US" sz="2000" b="0" i="0" u="none" strike="noStrike" baseline="0" dirty="0">
                <a:solidFill>
                  <a:schemeClr val="accent5">
                    <a:lumMod val="50000"/>
                  </a:schemeClr>
                </a:solidFill>
              </a:rPr>
              <a:t>Express concern and ask directly about recent suicidal ideation and behavior using a tool like the </a:t>
            </a:r>
            <a:r>
              <a:rPr lang="en-US" sz="2000" b="1" i="0" u="none" strike="noStrike" baseline="0" dirty="0">
                <a:solidFill>
                  <a:schemeClr val="accent5">
                    <a:lumMod val="50000"/>
                  </a:schemeClr>
                </a:solidFill>
              </a:rPr>
              <a:t>Columbia Suicide Severity Scale (C-SSRS)</a:t>
            </a:r>
            <a:r>
              <a:rPr lang="en-US" sz="2000" b="0" i="0" u="none" strike="noStrike" baseline="0" dirty="0">
                <a:solidFill>
                  <a:schemeClr val="accent5">
                    <a:lumMod val="50000"/>
                  </a:schemeClr>
                </a:solidFill>
              </a:rPr>
              <a:t>. </a:t>
            </a:r>
          </a:p>
          <a:p>
            <a:pPr algn="l"/>
            <a:r>
              <a:rPr lang="en-US" sz="2000" b="0" i="0" u="none" strike="noStrike" baseline="0" dirty="0">
                <a:solidFill>
                  <a:schemeClr val="accent5">
                    <a:lumMod val="50000"/>
                  </a:schemeClr>
                </a:solidFill>
              </a:rPr>
              <a:t>In addition to standard risk assessment, </a:t>
            </a:r>
            <a:r>
              <a:rPr lang="en-US" sz="2000" b="1" i="0" u="none" strike="noStrike" baseline="0" dirty="0">
                <a:solidFill>
                  <a:schemeClr val="accent5">
                    <a:lumMod val="50000"/>
                  </a:schemeClr>
                </a:solidFill>
              </a:rPr>
              <a:t>assess for the emotional impact of the pandemic on suicide risk. </a:t>
            </a:r>
            <a:r>
              <a:rPr lang="en-US" sz="2000" b="0" i="0" u="none" strike="noStrike" baseline="0" dirty="0">
                <a:solidFill>
                  <a:schemeClr val="accent5">
                    <a:lumMod val="50000"/>
                  </a:schemeClr>
                </a:solidFill>
              </a:rPr>
              <a:t>Examples that can escalate risk: increased social isolation; social conflict for those sheltering together; increased financial concerns or worry about health or vulnerability in self, friends, and family; decreased social support; increased anxiety and fear; disruption of routines and support.</a:t>
            </a:r>
          </a:p>
          <a:p>
            <a:pPr algn="l"/>
            <a:r>
              <a:rPr lang="en-US" sz="2000" b="1" i="0" u="none" strike="noStrike" baseline="0" dirty="0">
                <a:solidFill>
                  <a:schemeClr val="accent5">
                    <a:lumMod val="50000"/>
                  </a:schemeClr>
                </a:solidFill>
              </a:rPr>
              <a:t>Identify protective factors that can be emphasized: </a:t>
            </a:r>
            <a:r>
              <a:rPr lang="en-US" sz="2000" b="0" i="0" u="none" strike="noStrike" baseline="0" dirty="0">
                <a:solidFill>
                  <a:schemeClr val="accent5">
                    <a:lumMod val="50000"/>
                  </a:schemeClr>
                </a:solidFill>
              </a:rPr>
              <a:t>Reasons for living (family, hope for the future, children); deterrents (fear of injury, religious beliefs). Attend to protective factors that may have diminished recently.</a:t>
            </a:r>
          </a:p>
          <a:p>
            <a:pPr algn="l"/>
            <a:r>
              <a:rPr lang="en-US" sz="2000" b="1" i="0" u="none" strike="noStrike" baseline="0" dirty="0">
                <a:solidFill>
                  <a:schemeClr val="accent5">
                    <a:lumMod val="50000"/>
                  </a:schemeClr>
                </a:solidFill>
              </a:rPr>
              <a:t>Inquire about increased access to lethal means </a:t>
            </a:r>
            <a:r>
              <a:rPr lang="en-US" sz="2000" b="0" i="0" u="none" strike="noStrike" baseline="0" dirty="0">
                <a:solidFill>
                  <a:schemeClr val="accent5">
                    <a:lumMod val="50000"/>
                  </a:schemeClr>
                </a:solidFill>
              </a:rPr>
              <a:t>(particularly stockpiles of Tylenol or medications</a:t>
            </a:r>
            <a:r>
              <a:rPr lang="en-US" sz="2000" b="0" i="0" u="none" strike="noStrike" baseline="0" dirty="0" smtClean="0">
                <a:solidFill>
                  <a:schemeClr val="accent5">
                    <a:lumMod val="50000"/>
                  </a:schemeClr>
                </a:solidFill>
              </a:rPr>
              <a:t>).</a:t>
            </a:r>
            <a:endParaRPr lang="en-US" sz="2800" dirty="0">
              <a:solidFill>
                <a:schemeClr val="accent5">
                  <a:lumMod val="50000"/>
                </a:schemeClr>
              </a:solidFill>
            </a:endParaRPr>
          </a:p>
        </p:txBody>
      </p:sp>
      <p:sp>
        <p:nvSpPr>
          <p:cNvPr id="5" name="TextBox 4">
            <a:extLst>
              <a:ext uri="{FF2B5EF4-FFF2-40B4-BE49-F238E27FC236}">
                <a16:creationId xmlns:a16="http://schemas.microsoft.com/office/drawing/2014/main" id="{7919725E-CDBF-4515-83A2-D8A075A0B82D}"/>
              </a:ext>
            </a:extLst>
          </p:cNvPr>
          <p:cNvSpPr txBox="1"/>
          <p:nvPr/>
        </p:nvSpPr>
        <p:spPr>
          <a:xfrm>
            <a:off x="668062" y="5753208"/>
            <a:ext cx="7184082" cy="307777"/>
          </a:xfrm>
          <a:prstGeom prst="rect">
            <a:avLst/>
          </a:prstGeom>
          <a:noFill/>
        </p:spPr>
        <p:txBody>
          <a:bodyPr wrap="square" rtlCol="0">
            <a:spAutoFit/>
          </a:bodyPr>
          <a:lstStyle/>
          <a:p>
            <a:r>
              <a:rPr lang="en-US" sz="1400" dirty="0">
                <a:hlinkClick r:id="rId3">
                  <a:extLst>
                    <a:ext uri="{A12FA001-AC4F-418D-AE19-62706E023703}">
                      <ahyp:hlinkClr xmlns:ahyp="http://schemas.microsoft.com/office/drawing/2018/hyperlinkcolor" xmlns="" val="tx"/>
                    </a:ext>
                  </a:extLst>
                </a:hlinkClick>
              </a:rPr>
              <a:t>https://practiceinnovations.org/I-want-to-learn-about/Suicide-Prevention</a:t>
            </a:r>
            <a:endParaRPr lang="en-US" sz="1400" dirty="0"/>
          </a:p>
        </p:txBody>
      </p:sp>
    </p:spTree>
    <p:extLst>
      <p:ext uri="{BB962C8B-B14F-4D97-AF65-F5344CB8AC3E}">
        <p14:creationId xmlns:p14="http://schemas.microsoft.com/office/powerpoint/2010/main" val="165080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5145-8FBD-4F86-8956-7014B4DBC5E6}"/>
              </a:ext>
            </a:extLst>
          </p:cNvPr>
          <p:cNvSpPr>
            <a:spLocks noGrp="1"/>
          </p:cNvSpPr>
          <p:nvPr>
            <p:ph type="title"/>
          </p:nvPr>
        </p:nvSpPr>
        <p:spPr/>
        <p:txBody>
          <a:bodyPr/>
          <a:lstStyle/>
          <a:p>
            <a:r>
              <a:rPr lang="en-US" dirty="0"/>
              <a:t>Pocket Guide Tool</a:t>
            </a:r>
          </a:p>
        </p:txBody>
      </p:sp>
      <p:pic>
        <p:nvPicPr>
          <p:cNvPr id="5" name="Content Placeholder 4" descr="pocket pal-0817.pdf - Adobe Acrobat Reader DC">
            <a:extLst>
              <a:ext uri="{FF2B5EF4-FFF2-40B4-BE49-F238E27FC236}">
                <a16:creationId xmlns:a16="http://schemas.microsoft.com/office/drawing/2014/main" id="{9BDB7DD6-9B93-41B9-BA2F-E17B3B6772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85" t="32787" r="16859" b="18034"/>
          <a:stretch/>
        </p:blipFill>
        <p:spPr>
          <a:xfrm>
            <a:off x="189689" y="2447827"/>
            <a:ext cx="8891016" cy="3252810"/>
          </a:xfrm>
        </p:spPr>
      </p:pic>
      <p:sp>
        <p:nvSpPr>
          <p:cNvPr id="6" name="TextBox 5">
            <a:extLst>
              <a:ext uri="{FF2B5EF4-FFF2-40B4-BE49-F238E27FC236}">
                <a16:creationId xmlns:a16="http://schemas.microsoft.com/office/drawing/2014/main" id="{2F6BDDAE-E478-40FA-97CE-09E15F88456C}"/>
              </a:ext>
            </a:extLst>
          </p:cNvPr>
          <p:cNvSpPr txBox="1"/>
          <p:nvPr/>
        </p:nvSpPr>
        <p:spPr>
          <a:xfrm>
            <a:off x="192737" y="762000"/>
            <a:ext cx="2286406" cy="1508105"/>
          </a:xfrm>
          <a:prstGeom prst="rect">
            <a:avLst/>
          </a:prstGeom>
          <a:noFill/>
        </p:spPr>
        <p:txBody>
          <a:bodyPr wrap="square" rtlCol="0">
            <a:spAutoFit/>
          </a:bodyPr>
          <a:lstStyle/>
          <a:p>
            <a:endParaRPr lang="en-US" dirty="0"/>
          </a:p>
          <a:p>
            <a:endParaRPr lang="en-US" dirty="0"/>
          </a:p>
          <a:p>
            <a:r>
              <a:rPr lang="en-US" sz="2800" dirty="0">
                <a:solidFill>
                  <a:schemeClr val="bg1"/>
                </a:solidFill>
              </a:rPr>
              <a:t>Pocket Card Tool</a:t>
            </a:r>
          </a:p>
        </p:txBody>
      </p:sp>
    </p:spTree>
    <p:extLst>
      <p:ext uri="{BB962C8B-B14F-4D97-AF65-F5344CB8AC3E}">
        <p14:creationId xmlns:p14="http://schemas.microsoft.com/office/powerpoint/2010/main" val="984905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and Stigma</a:t>
            </a:r>
          </a:p>
        </p:txBody>
      </p:sp>
      <p:sp>
        <p:nvSpPr>
          <p:cNvPr id="3" name="Content Placeholder 2"/>
          <p:cNvSpPr>
            <a:spLocks noGrp="1"/>
          </p:cNvSpPr>
          <p:nvPr>
            <p:ph idx="1"/>
          </p:nvPr>
        </p:nvSpPr>
        <p:spPr>
          <a:xfrm>
            <a:off x="972378" y="1657847"/>
            <a:ext cx="7673681" cy="5120640"/>
          </a:xfrm>
        </p:spPr>
        <p:txBody>
          <a:bodyPr/>
          <a:lstStyle/>
          <a:p>
            <a:r>
              <a:rPr lang="en-US" sz="3200" dirty="0"/>
              <a:t>We talk about this stuff </a:t>
            </a:r>
            <a:r>
              <a:rPr lang="en-US" sz="3200" dirty="0" smtClean="0"/>
              <a:t>here.</a:t>
            </a:r>
            <a:endParaRPr lang="en-US" sz="3200" dirty="0"/>
          </a:p>
          <a:p>
            <a:r>
              <a:rPr lang="en-US" sz="3200" dirty="0"/>
              <a:t>Display public awareness materials- many are free!</a:t>
            </a:r>
          </a:p>
          <a:p>
            <a:r>
              <a:rPr lang="en-US" sz="3200" dirty="0"/>
              <a:t>Communicate comfort with the </a:t>
            </a:r>
            <a:r>
              <a:rPr lang="en-US" sz="3200" dirty="0" smtClean="0"/>
              <a:t>topic.</a:t>
            </a:r>
            <a:endParaRPr lang="en-US" sz="3200" dirty="0"/>
          </a:p>
          <a:p>
            <a:r>
              <a:rPr lang="en-US" sz="3200" dirty="0"/>
              <a:t>Providers are not </a:t>
            </a:r>
            <a:r>
              <a:rPr lang="en-US" sz="3200" dirty="0" smtClean="0"/>
              <a:t>alone:</a:t>
            </a:r>
            <a:endParaRPr lang="en-US" sz="3200" dirty="0"/>
          </a:p>
          <a:p>
            <a:pPr lvl="1"/>
            <a:r>
              <a:rPr lang="en-US" sz="3200" dirty="0"/>
              <a:t>Rally all staff levels in your </a:t>
            </a:r>
            <a:r>
              <a:rPr lang="en-US" sz="3200" dirty="0" smtClean="0"/>
              <a:t>clinic.</a:t>
            </a:r>
            <a:endParaRPr lang="en-US" sz="3200" dirty="0"/>
          </a:p>
          <a:p>
            <a:pPr lvl="1"/>
            <a:r>
              <a:rPr lang="en-US" sz="3200" dirty="0"/>
              <a:t>Identify natural helpers/resources in the </a:t>
            </a:r>
            <a:r>
              <a:rPr lang="en-US" sz="3200" dirty="0" smtClean="0"/>
              <a:t>community.</a:t>
            </a:r>
            <a:endParaRPr lang="en-US" sz="3200" dirty="0"/>
          </a:p>
          <a:p>
            <a:endParaRPr lang="en-US" dirty="0"/>
          </a:p>
        </p:txBody>
      </p:sp>
    </p:spTree>
    <p:extLst>
      <p:ext uri="{BB962C8B-B14F-4D97-AF65-F5344CB8AC3E}">
        <p14:creationId xmlns:p14="http://schemas.microsoft.com/office/powerpoint/2010/main" val="2075570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1" y="554298"/>
            <a:ext cx="8646288" cy="884931"/>
          </a:xfrm>
        </p:spPr>
        <p:txBody>
          <a:bodyPr rtlCol="0">
            <a:noAutofit/>
          </a:bodyPr>
          <a:lstStyle/>
          <a:p>
            <a:pPr fontAlgn="auto">
              <a:spcAft>
                <a:spcPts val="0"/>
              </a:spcAft>
              <a:defRPr/>
            </a:pPr>
            <a:r>
              <a:rPr lang="en-US" dirty="0"/>
              <a:t>Developing a Workflow and Office Protocol</a:t>
            </a:r>
          </a:p>
        </p:txBody>
      </p:sp>
      <p:sp>
        <p:nvSpPr>
          <p:cNvPr id="29699" name="Content Placeholder 2"/>
          <p:cNvSpPr>
            <a:spLocks noGrp="1"/>
          </p:cNvSpPr>
          <p:nvPr>
            <p:ph idx="1"/>
          </p:nvPr>
        </p:nvSpPr>
        <p:spPr/>
        <p:txBody>
          <a:bodyPr/>
          <a:lstStyle/>
          <a:p>
            <a:r>
              <a:rPr lang="en-US" sz="2800" dirty="0"/>
              <a:t>Adapt for your Practice and </a:t>
            </a:r>
            <a:r>
              <a:rPr lang="en-US" sz="2800" dirty="0" smtClean="0"/>
              <a:t>Community.</a:t>
            </a:r>
            <a:endParaRPr lang="en-US" sz="2800" dirty="0"/>
          </a:p>
          <a:p>
            <a:pPr lvl="1"/>
            <a:r>
              <a:rPr lang="en-US" sz="2800" dirty="0"/>
              <a:t>Review/Complete an Office </a:t>
            </a:r>
            <a:r>
              <a:rPr lang="en-US" sz="2800" dirty="0" smtClean="0"/>
              <a:t>Protocol.</a:t>
            </a:r>
            <a:endParaRPr lang="en-US" sz="2800" dirty="0"/>
          </a:p>
          <a:p>
            <a:pPr lvl="1"/>
            <a:r>
              <a:rPr lang="en-US" sz="2800" dirty="0"/>
              <a:t>Walk through a patient entering your office (Table Top</a:t>
            </a:r>
            <a:r>
              <a:rPr lang="en-US" sz="2800" dirty="0" smtClean="0"/>
              <a:t>).</a:t>
            </a:r>
            <a:endParaRPr lang="en-US" sz="2800" dirty="0"/>
          </a:p>
          <a:p>
            <a:pPr lvl="1"/>
            <a:r>
              <a:rPr lang="en-US" sz="2800" dirty="0"/>
              <a:t>Staff best positioned to aid in this effort?</a:t>
            </a:r>
          </a:p>
          <a:p>
            <a:pPr lvl="1"/>
            <a:r>
              <a:rPr lang="en-US" sz="2800" dirty="0"/>
              <a:t>Level of </a:t>
            </a:r>
            <a:r>
              <a:rPr lang="en-US" sz="2800" dirty="0" smtClean="0"/>
              <a:t>integration.</a:t>
            </a:r>
            <a:endParaRPr lang="en-US" sz="2800" dirty="0"/>
          </a:p>
          <a:p>
            <a:pPr lvl="1"/>
            <a:r>
              <a:rPr lang="en-US" sz="2800" dirty="0"/>
              <a:t>Where are the blanks? </a:t>
            </a:r>
          </a:p>
          <a:p>
            <a:pPr lvl="1">
              <a:buFont typeface="Arial" pitchFamily="1" charset="0"/>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61" y="554298"/>
            <a:ext cx="8135098" cy="4985265"/>
          </a:xfrm>
        </p:spPr>
        <p:txBody>
          <a:bodyPr>
            <a:normAutofit fontScale="90000"/>
          </a:bodyPr>
          <a:lstStyle/>
          <a:p>
            <a:r>
              <a:rPr lang="en-US" sz="3300" b="1" dirty="0">
                <a:solidFill>
                  <a:srgbClr val="00467F"/>
                </a:solidFill>
              </a:rPr>
              <a:t>Please join us for Part </a:t>
            </a:r>
            <a:r>
              <a:rPr lang="en-US" sz="3300" b="1" dirty="0" smtClean="0">
                <a:solidFill>
                  <a:srgbClr val="00467F"/>
                </a:solidFill>
              </a:rPr>
              <a:t>Two</a:t>
            </a:r>
            <a:r>
              <a:rPr lang="en-US" sz="3300" dirty="0" smtClean="0"/>
              <a:t/>
            </a:r>
            <a:br>
              <a:rPr lang="en-US" sz="3300" dirty="0" smtClean="0"/>
            </a:br>
            <a:r>
              <a:rPr lang="en-US" sz="3300" dirty="0"/>
              <a:t/>
            </a:r>
            <a:br>
              <a:rPr lang="en-US" sz="3300" dirty="0"/>
            </a:br>
            <a:r>
              <a:rPr lang="en-US" sz="3300" dirty="0" smtClean="0"/>
              <a:t>Suicide </a:t>
            </a:r>
            <a:r>
              <a:rPr lang="en-US" sz="3300" dirty="0"/>
              <a:t>Prevention in Rural Primary Care: Intervention, Follow-up, and Telehealth Tips</a:t>
            </a:r>
            <a:r>
              <a:rPr lang="en-US" sz="4400" dirty="0" smtClean="0"/>
              <a:t/>
            </a:r>
            <a:br>
              <a:rPr lang="en-US" sz="4400" dirty="0" smtClean="0"/>
            </a:br>
            <a:r>
              <a:rPr lang="en-US" sz="4400" dirty="0"/>
              <a:t/>
            </a:r>
            <a:br>
              <a:rPr lang="en-US" sz="4400" dirty="0"/>
            </a:br>
            <a:r>
              <a:rPr lang="en-US" sz="4400" dirty="0" smtClean="0">
                <a:hlinkClick r:id="rId3"/>
              </a:rPr>
              <a:t>Click Here </a:t>
            </a:r>
            <a:r>
              <a:rPr lang="en-US" sz="4400" dirty="0" smtClean="0"/>
              <a:t>to register or use:</a:t>
            </a:r>
            <a:r>
              <a:rPr lang="en-US" sz="3100" dirty="0" smtClean="0"/>
              <a:t/>
            </a:r>
            <a:br>
              <a:rPr lang="en-US" sz="3100" dirty="0" smtClean="0"/>
            </a:br>
            <a:r>
              <a:rPr lang="en-US" sz="3100" dirty="0"/>
              <a:t/>
            </a:r>
            <a:br>
              <a:rPr lang="en-US" sz="3100" dirty="0"/>
            </a:br>
            <a:r>
              <a:rPr lang="en-US" sz="3100" dirty="0">
                <a:solidFill>
                  <a:srgbClr val="00467F"/>
                </a:solidFill>
              </a:rPr>
              <a:t>https://</a:t>
            </a:r>
            <a:r>
              <a:rPr lang="en-US" sz="3100" dirty="0" smtClean="0">
                <a:solidFill>
                  <a:srgbClr val="00467F"/>
                </a:solidFill>
              </a:rPr>
              <a:t>bit.ly/34zqVeR </a:t>
            </a:r>
            <a:r>
              <a:rPr lang="en-US" sz="4400" dirty="0"/>
              <a:t/>
            </a:r>
            <a:br>
              <a:rPr lang="en-US" sz="4400" dirty="0"/>
            </a:br>
            <a:endParaRPr lang="en-US" sz="4400" b="1" dirty="0">
              <a:solidFill>
                <a:schemeClr val="accent5">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1DF1-9FF8-4F9E-A2F0-1FE4E128C9F8}"/>
              </a:ext>
            </a:extLst>
          </p:cNvPr>
          <p:cNvSpPr>
            <a:spLocks noGrp="1"/>
          </p:cNvSpPr>
          <p:nvPr>
            <p:ph type="title"/>
          </p:nvPr>
        </p:nvSpPr>
        <p:spPr>
          <a:xfrm>
            <a:off x="324434" y="527759"/>
            <a:ext cx="6390861" cy="1213053"/>
          </a:xfrm>
        </p:spPr>
        <p:txBody>
          <a:bodyPr>
            <a:normAutofit/>
          </a:bodyPr>
          <a:lstStyle/>
          <a:p>
            <a:r>
              <a:rPr lang="en-US" sz="4200" dirty="0"/>
              <a:t>Thank you</a:t>
            </a:r>
            <a:endParaRPr lang="en-US" sz="4000" dirty="0"/>
          </a:p>
        </p:txBody>
      </p:sp>
      <p:sp>
        <p:nvSpPr>
          <p:cNvPr id="3" name="Content Placeholder 2">
            <a:extLst>
              <a:ext uri="{FF2B5EF4-FFF2-40B4-BE49-F238E27FC236}">
                <a16:creationId xmlns:a16="http://schemas.microsoft.com/office/drawing/2014/main" id="{20D625AD-6178-40F8-A008-FDC8E7981236}"/>
              </a:ext>
            </a:extLst>
          </p:cNvPr>
          <p:cNvSpPr>
            <a:spLocks noGrp="1"/>
          </p:cNvSpPr>
          <p:nvPr>
            <p:ph idx="1"/>
          </p:nvPr>
        </p:nvSpPr>
        <p:spPr>
          <a:xfrm>
            <a:off x="394635" y="1480930"/>
            <a:ext cx="8373979" cy="3700670"/>
          </a:xfrm>
        </p:spPr>
        <p:txBody>
          <a:bodyPr>
            <a:normAutofit fontScale="92500"/>
          </a:bodyPr>
          <a:lstStyle/>
          <a:p>
            <a:pPr marL="0" indent="0">
              <a:buClr>
                <a:schemeClr val="accent3"/>
              </a:buClr>
              <a:buNone/>
            </a:pPr>
            <a:r>
              <a:rPr lang="en-US" sz="3600" dirty="0"/>
              <a:t>For working to help impact this health crisis</a:t>
            </a:r>
          </a:p>
          <a:p>
            <a:endParaRPr lang="en-US" dirty="0"/>
          </a:p>
          <a:p>
            <a:pPr marL="0" indent="0">
              <a:buNone/>
            </a:pPr>
            <a:r>
              <a:rPr lang="en-US" sz="2800" b="1" dirty="0"/>
              <a:t>Liza Tupa, PhD</a:t>
            </a:r>
          </a:p>
          <a:p>
            <a:pPr marL="0" indent="0">
              <a:buNone/>
            </a:pPr>
            <a:r>
              <a:rPr lang="en-US" dirty="0" smtClean="0"/>
              <a:t>Mountain Plains MHTTC Technical Trainer</a:t>
            </a:r>
          </a:p>
          <a:p>
            <a:pPr marL="0" indent="0">
              <a:buNone/>
            </a:pPr>
            <a:r>
              <a:rPr lang="en-US" dirty="0" smtClean="0"/>
              <a:t>Western </a:t>
            </a:r>
            <a:r>
              <a:rPr lang="en-US" dirty="0"/>
              <a:t>Interstate Commission for Higher education, Behavioral Health Program WICHE BHP</a:t>
            </a:r>
          </a:p>
          <a:p>
            <a:pPr marL="0" indent="0">
              <a:buNone/>
            </a:pPr>
            <a:r>
              <a:rPr lang="en-US" dirty="0">
                <a:hlinkClick r:id="rId3"/>
              </a:rPr>
              <a:t>ltupa@wiche.edu</a:t>
            </a:r>
            <a:endParaRPr lang="en-US" dirty="0"/>
          </a:p>
          <a:p>
            <a:pPr marL="0" indent="0">
              <a:buNone/>
            </a:pPr>
            <a:r>
              <a:rPr lang="en-US" dirty="0">
                <a:hlinkClick r:id="rId4"/>
              </a:rPr>
              <a:t>mentalhealthemail@wiche.edu</a:t>
            </a:r>
            <a:r>
              <a:rPr lang="en-US" dirty="0"/>
              <a:t> </a:t>
            </a:r>
          </a:p>
        </p:txBody>
      </p:sp>
      <p:sp>
        <p:nvSpPr>
          <p:cNvPr id="4" name="Rectangle 3">
            <a:extLst>
              <a:ext uri="{FF2B5EF4-FFF2-40B4-BE49-F238E27FC236}">
                <a16:creationId xmlns:a16="http://schemas.microsoft.com/office/drawing/2014/main" id="{B12AE3AA-24A3-4927-B4C9-6A797E26A2A0}"/>
              </a:ext>
            </a:extLst>
          </p:cNvPr>
          <p:cNvSpPr/>
          <p:nvPr/>
        </p:nvSpPr>
        <p:spPr>
          <a:xfrm>
            <a:off x="360907" y="5306728"/>
            <a:ext cx="8783093" cy="492443"/>
          </a:xfrm>
          <a:prstGeom prst="rect">
            <a:avLst/>
          </a:prstGeom>
        </p:spPr>
        <p:txBody>
          <a:bodyPr wrap="square">
            <a:spAutoFit/>
          </a:bodyPr>
          <a:lstStyle/>
          <a:p>
            <a:r>
              <a:rPr lang="en-US" sz="2600" dirty="0"/>
              <a:t>https://wiche.edu/mentalHealth/suicide-prevention-toolkits</a:t>
            </a:r>
          </a:p>
        </p:txBody>
      </p:sp>
    </p:spTree>
    <p:extLst>
      <p:ext uri="{BB962C8B-B14F-4D97-AF65-F5344CB8AC3E}">
        <p14:creationId xmlns:p14="http://schemas.microsoft.com/office/powerpoint/2010/main" val="233828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8D8B-FFCB-4FE8-8B2E-DAB4F2EA1B90}"/>
              </a:ext>
            </a:extLst>
          </p:cNvPr>
          <p:cNvSpPr>
            <a:spLocks noGrp="1"/>
          </p:cNvSpPr>
          <p:nvPr>
            <p:ph type="title"/>
          </p:nvPr>
        </p:nvSpPr>
        <p:spPr>
          <a:xfrm>
            <a:off x="217197" y="554298"/>
            <a:ext cx="8135098" cy="884931"/>
          </a:xfrm>
        </p:spPr>
        <p:txBody>
          <a:bodyPr>
            <a:normAutofit/>
          </a:bodyPr>
          <a:lstStyle/>
          <a:p>
            <a:r>
              <a:rPr lang="en-US" sz="4000" b="1" dirty="0"/>
              <a:t>Disclaimer</a:t>
            </a:r>
          </a:p>
        </p:txBody>
      </p:sp>
      <p:sp>
        <p:nvSpPr>
          <p:cNvPr id="8" name="Google Shape;165;p22">
            <a:extLst>
              <a:ext uri="{FF2B5EF4-FFF2-40B4-BE49-F238E27FC236}">
                <a16:creationId xmlns:a16="http://schemas.microsoft.com/office/drawing/2014/main" id="{C24CCE39-0361-4F77-B951-BDBD9C94869A}"/>
              </a:ext>
            </a:extLst>
          </p:cNvPr>
          <p:cNvSpPr txBox="1">
            <a:spLocks/>
          </p:cNvSpPr>
          <p:nvPr/>
        </p:nvSpPr>
        <p:spPr>
          <a:xfrm>
            <a:off x="217197" y="1343640"/>
            <a:ext cx="8548431" cy="4833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C4927"/>
              </a:buClr>
              <a:buFont typeface="Arial" panose="020B0604020202020204" pitchFamily="34" charset="0"/>
              <a:buChar char="•"/>
              <a:defRPr sz="2400" kern="1200">
                <a:solidFill>
                  <a:srgbClr val="00467F"/>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Clr>
                <a:srgbClr val="CC4927"/>
              </a:buClr>
              <a:buFont typeface="Arial" panose="020B0604020202020204" pitchFamily="34" charset="0"/>
              <a:buChar char="•"/>
              <a:defRPr sz="2000" kern="1200">
                <a:solidFill>
                  <a:srgbClr val="00467F"/>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Clr>
                <a:srgbClr val="CC4927"/>
              </a:buClr>
              <a:buFont typeface="Arial" panose="020B0604020202020204" pitchFamily="34" charset="0"/>
              <a:buChar char="•"/>
              <a:defRPr sz="1800" kern="1200">
                <a:solidFill>
                  <a:srgbClr val="00467F"/>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sz="1700"/>
            </a:pPr>
            <a:r>
              <a:rPr lang="en-US" sz="1800" dirty="0">
                <a:solidFill>
                  <a:schemeClr val="tx1"/>
                </a:solidFill>
                <a:latin typeface="+mn-lt"/>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a:t>
            </a:r>
            <a:br>
              <a:rPr lang="en-US" sz="1800" dirty="0">
                <a:solidFill>
                  <a:schemeClr val="tx1"/>
                </a:solidFill>
                <a:latin typeface="+mn-lt"/>
              </a:rPr>
            </a:br>
            <a:r>
              <a:rPr lang="en-US" sz="1800" dirty="0">
                <a:solidFill>
                  <a:schemeClr val="tx1"/>
                </a:solidFill>
                <a:latin typeface="+mn-lt"/>
              </a:rPr>
              <a:t>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sz="1800" u="sng" dirty="0">
                <a:solidFill>
                  <a:schemeClr val="tx1"/>
                </a:solidFill>
                <a:uFill>
                  <a:solidFill>
                    <a:srgbClr val="0563C1"/>
                  </a:solidFill>
                </a:uFill>
                <a:latin typeface="+mn-lt"/>
                <a:hlinkClick r:id="rId3"/>
              </a:rPr>
              <a:t>gberry@wiche.edu</a:t>
            </a:r>
            <a:endParaRPr lang="en-US" sz="1800" u="sng" dirty="0">
              <a:solidFill>
                <a:schemeClr val="tx1"/>
              </a:solidFill>
              <a:uFill>
                <a:solidFill>
                  <a:srgbClr val="0563C1"/>
                </a:solidFill>
              </a:uFill>
              <a:latin typeface="+mn-lt"/>
            </a:endParaRPr>
          </a:p>
          <a:p>
            <a:pPr marL="0" indent="0">
              <a:lnSpc>
                <a:spcPct val="100000"/>
              </a:lnSpc>
              <a:buFont typeface="Arial" panose="020B0604020202020204" pitchFamily="34" charset="0"/>
              <a:buNone/>
              <a:defRPr sz="1700"/>
            </a:pPr>
            <a:r>
              <a:rPr lang="en-US" sz="1800" dirty="0">
                <a:solidFill>
                  <a:schemeClr val="tx1"/>
                </a:solidFill>
                <a:latin typeface="+mn-lt"/>
              </a:rPr>
              <a:t/>
            </a:r>
            <a:br>
              <a:rPr lang="en-US" sz="1800" dirty="0">
                <a:solidFill>
                  <a:schemeClr val="tx1"/>
                </a:solidFill>
                <a:latin typeface="+mn-lt"/>
              </a:rPr>
            </a:br>
            <a:r>
              <a:rPr lang="en-US" sz="1800" dirty="0">
                <a:solidFill>
                  <a:schemeClr val="tx1"/>
                </a:solidFill>
                <a:latin typeface="+mn-lt"/>
              </a:rPr>
              <a:t>At the time of this presentation, Elinore F. McCance-Katz served as SAMHSA Assistant Secretary. The opinions expressed herein are the views of Liza Tupa, Ph.D., and do not reflect the official position of the Department of Health and Human Services (DHHS), </a:t>
            </a:r>
            <a:br>
              <a:rPr lang="en-US" sz="1800" dirty="0">
                <a:solidFill>
                  <a:schemeClr val="tx1"/>
                </a:solidFill>
                <a:latin typeface="+mn-lt"/>
              </a:rPr>
            </a:br>
            <a:r>
              <a:rPr lang="en-US" sz="1800" dirty="0">
                <a:solidFill>
                  <a:schemeClr val="tx1"/>
                </a:solidFill>
                <a:latin typeface="+mn-lt"/>
              </a:rPr>
              <a:t>or SAMHSA. No official support or endorsement of DHHS, SAMHSA, for the opinions described in this presentation is intended or should be inferred. </a:t>
            </a:r>
          </a:p>
        </p:txBody>
      </p:sp>
    </p:spTree>
    <p:extLst>
      <p:ext uri="{BB962C8B-B14F-4D97-AF65-F5344CB8AC3E}">
        <p14:creationId xmlns:p14="http://schemas.microsoft.com/office/powerpoint/2010/main" val="294481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7373-71AE-4964-B328-0454917A5750}"/>
              </a:ext>
            </a:extLst>
          </p:cNvPr>
          <p:cNvSpPr>
            <a:spLocks noGrp="1"/>
          </p:cNvSpPr>
          <p:nvPr>
            <p:ph type="title"/>
          </p:nvPr>
        </p:nvSpPr>
        <p:spPr>
          <a:xfrm>
            <a:off x="526093" y="1791479"/>
            <a:ext cx="8101991" cy="1701833"/>
          </a:xfrm>
        </p:spPr>
        <p:txBody>
          <a:bodyPr/>
          <a:lstStyle/>
          <a:p>
            <a:r>
              <a:rPr lang="en-US" dirty="0"/>
              <a:t>Suicide Prevention </a:t>
            </a:r>
            <a:br>
              <a:rPr lang="en-US" dirty="0"/>
            </a:br>
            <a:r>
              <a:rPr lang="en-US" dirty="0"/>
              <a:t>in Primary Care</a:t>
            </a:r>
          </a:p>
        </p:txBody>
      </p:sp>
      <p:sp>
        <p:nvSpPr>
          <p:cNvPr id="3" name="Text Placeholder 2">
            <a:extLst>
              <a:ext uri="{FF2B5EF4-FFF2-40B4-BE49-F238E27FC236}">
                <a16:creationId xmlns:a16="http://schemas.microsoft.com/office/drawing/2014/main" id="{2446D4F1-BB10-47E4-8A5A-9F7B01FD994A}"/>
              </a:ext>
            </a:extLst>
          </p:cNvPr>
          <p:cNvSpPr>
            <a:spLocks noGrp="1"/>
          </p:cNvSpPr>
          <p:nvPr>
            <p:ph type="body" sz="quarter" idx="10"/>
          </p:nvPr>
        </p:nvSpPr>
        <p:spPr>
          <a:xfrm>
            <a:off x="525463" y="3751452"/>
            <a:ext cx="8102600" cy="1552067"/>
          </a:xfrm>
        </p:spPr>
        <p:txBody>
          <a:bodyPr>
            <a:normAutofit fontScale="92500" lnSpcReduction="10000"/>
          </a:bodyPr>
          <a:lstStyle/>
          <a:p>
            <a:r>
              <a:rPr lang="en-US" dirty="0"/>
              <a:t>August 2020</a:t>
            </a:r>
          </a:p>
          <a:p>
            <a:r>
              <a:rPr lang="en-US" sz="2400" dirty="0">
                <a:solidFill>
                  <a:srgbClr val="CC4927"/>
                </a:solidFill>
              </a:rPr>
              <a:t>Liza Tupa, Ph.D.</a:t>
            </a:r>
          </a:p>
          <a:p>
            <a:r>
              <a:rPr lang="en-US" sz="2400" dirty="0">
                <a:solidFill>
                  <a:srgbClr val="CC4927"/>
                </a:solidFill>
              </a:rPr>
              <a:t>WICHE Behavioral Health Program</a:t>
            </a:r>
          </a:p>
          <a:p>
            <a:r>
              <a:rPr lang="en-US" dirty="0">
                <a:solidFill>
                  <a:srgbClr val="CC4927"/>
                </a:solidFill>
              </a:rPr>
              <a:t>Mountain Plains MHTTC Technical Trainer</a:t>
            </a:r>
            <a:endParaRPr lang="en-US" sz="2400" dirty="0">
              <a:solidFill>
                <a:srgbClr val="CC4927"/>
              </a:solidFill>
            </a:endParaRPr>
          </a:p>
        </p:txBody>
      </p:sp>
    </p:spTree>
    <p:extLst>
      <p:ext uri="{BB962C8B-B14F-4D97-AF65-F5344CB8AC3E}">
        <p14:creationId xmlns:p14="http://schemas.microsoft.com/office/powerpoint/2010/main" val="257993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44721-43C7-4055-B095-4B881E95A5C5}"/>
              </a:ext>
            </a:extLst>
          </p:cNvPr>
          <p:cNvSpPr>
            <a:spLocks noGrp="1"/>
          </p:cNvSpPr>
          <p:nvPr>
            <p:ph type="title"/>
          </p:nvPr>
        </p:nvSpPr>
        <p:spPr/>
        <p:txBody>
          <a:bodyPr>
            <a:normAutofit/>
          </a:bodyPr>
          <a:lstStyle/>
          <a:p>
            <a:r>
              <a:rPr lang="en-US" sz="4000" b="1" dirty="0"/>
              <a:t>Who am I and why am I here?</a:t>
            </a:r>
          </a:p>
        </p:txBody>
      </p:sp>
      <p:sp>
        <p:nvSpPr>
          <p:cNvPr id="5" name="Content Placeholder 4">
            <a:extLst>
              <a:ext uri="{FF2B5EF4-FFF2-40B4-BE49-F238E27FC236}">
                <a16:creationId xmlns:a16="http://schemas.microsoft.com/office/drawing/2014/main" id="{F8E9C7E8-4758-46F3-ADDA-45F639FF08CA}"/>
              </a:ext>
            </a:extLst>
          </p:cNvPr>
          <p:cNvSpPr>
            <a:spLocks noGrp="1"/>
          </p:cNvSpPr>
          <p:nvPr>
            <p:ph idx="1"/>
          </p:nvPr>
        </p:nvSpPr>
        <p:spPr>
          <a:xfrm>
            <a:off x="611505" y="2150076"/>
            <a:ext cx="7920990" cy="3509319"/>
          </a:xfrm>
        </p:spPr>
        <p:txBody>
          <a:bodyPr>
            <a:normAutofit/>
          </a:bodyPr>
          <a:lstStyle/>
          <a:p>
            <a:r>
              <a:rPr lang="en-US" sz="2600" dirty="0"/>
              <a:t>Mountain Plains Mental Health Technology Transfer Center- MP MHTTC</a:t>
            </a:r>
          </a:p>
          <a:p>
            <a:r>
              <a:rPr lang="en-US" sz="2600" dirty="0"/>
              <a:t>WICHE BHP</a:t>
            </a:r>
          </a:p>
          <a:p>
            <a:r>
              <a:rPr lang="en-US" sz="2600" dirty="0"/>
              <a:t>Primary care system primed for prevention</a:t>
            </a:r>
          </a:p>
          <a:p>
            <a:r>
              <a:rPr lang="en-US" sz="2600" dirty="0"/>
              <a:t>Community and whole-practice approach</a:t>
            </a:r>
          </a:p>
          <a:p>
            <a:r>
              <a:rPr lang="en-US" sz="2600" dirty="0"/>
              <a:t>Toolkit funding from Health Resources and Services Administration (HRSA) and Colorado Department of  Public Health and Environment</a:t>
            </a:r>
          </a:p>
          <a:p>
            <a:pPr marL="0" indent="0" algn="r">
              <a:buNone/>
            </a:pPr>
            <a:endParaRPr lang="en-US" sz="1400" i="1" dirty="0"/>
          </a:p>
        </p:txBody>
      </p:sp>
    </p:spTree>
    <p:extLst>
      <p:ext uri="{BB962C8B-B14F-4D97-AF65-F5344CB8AC3E}">
        <p14:creationId xmlns:p14="http://schemas.microsoft.com/office/powerpoint/2010/main" val="93960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F3A5D-1EF5-4087-AF35-7DFAB65AE7ED}"/>
              </a:ext>
            </a:extLst>
          </p:cNvPr>
          <p:cNvSpPr>
            <a:spLocks noGrp="1"/>
          </p:cNvSpPr>
          <p:nvPr>
            <p:ph type="title"/>
          </p:nvPr>
        </p:nvSpPr>
        <p:spPr/>
        <p:txBody>
          <a:bodyPr>
            <a:normAutofit/>
          </a:bodyPr>
          <a:lstStyle/>
          <a:p>
            <a:r>
              <a:rPr lang="en-US" sz="4000" b="1" dirty="0"/>
              <a:t>Getting to know your setting</a:t>
            </a:r>
          </a:p>
        </p:txBody>
      </p:sp>
      <p:sp>
        <p:nvSpPr>
          <p:cNvPr id="3" name="Content Placeholder 2">
            <a:extLst>
              <a:ext uri="{FF2B5EF4-FFF2-40B4-BE49-F238E27FC236}">
                <a16:creationId xmlns:a16="http://schemas.microsoft.com/office/drawing/2014/main" id="{108A6279-BF9A-4993-BEE3-7C69D91AB481}"/>
              </a:ext>
            </a:extLst>
          </p:cNvPr>
          <p:cNvSpPr>
            <a:spLocks noGrp="1"/>
          </p:cNvSpPr>
          <p:nvPr>
            <p:ph idx="1"/>
          </p:nvPr>
        </p:nvSpPr>
        <p:spPr>
          <a:xfrm>
            <a:off x="542551" y="2114108"/>
            <a:ext cx="8135098" cy="4077832"/>
          </a:xfrm>
        </p:spPr>
        <p:txBody>
          <a:bodyPr>
            <a:normAutofit/>
          </a:bodyPr>
          <a:lstStyle/>
          <a:p>
            <a:r>
              <a:rPr lang="en-US" sz="2800" dirty="0"/>
              <a:t>Disciplines?</a:t>
            </a:r>
          </a:p>
          <a:p>
            <a:r>
              <a:rPr lang="en-US" sz="2800" dirty="0"/>
              <a:t>Behavioral health on site?</a:t>
            </a:r>
          </a:p>
          <a:p>
            <a:r>
              <a:rPr lang="en-US" sz="2800" dirty="0"/>
              <a:t>Level of integration?</a:t>
            </a:r>
          </a:p>
          <a:p>
            <a:r>
              <a:rPr lang="en-US" sz="2800" dirty="0"/>
              <a:t>Electronic health record?</a:t>
            </a:r>
          </a:p>
          <a:p>
            <a:r>
              <a:rPr lang="en-US" sz="2800" dirty="0"/>
              <a:t>Behavioral health screening?</a:t>
            </a:r>
          </a:p>
          <a:p>
            <a:r>
              <a:rPr lang="en-US" sz="2800" dirty="0"/>
              <a:t>How do referrals generally occur?</a:t>
            </a:r>
          </a:p>
          <a:p>
            <a:r>
              <a:rPr lang="en-US" sz="2800" dirty="0"/>
              <a:t>Other resources in the community?</a:t>
            </a:r>
          </a:p>
        </p:txBody>
      </p:sp>
    </p:spTree>
    <p:extLst>
      <p:ext uri="{BB962C8B-B14F-4D97-AF65-F5344CB8AC3E}">
        <p14:creationId xmlns:p14="http://schemas.microsoft.com/office/powerpoint/2010/main" val="34518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0805-EAEA-4265-9D25-0F990D3EFCA6}"/>
              </a:ext>
            </a:extLst>
          </p:cNvPr>
          <p:cNvSpPr>
            <a:spLocks noGrp="1"/>
          </p:cNvSpPr>
          <p:nvPr>
            <p:ph type="title"/>
          </p:nvPr>
        </p:nvSpPr>
        <p:spPr/>
        <p:txBody>
          <a:bodyPr>
            <a:normAutofit/>
          </a:bodyPr>
          <a:lstStyle/>
          <a:p>
            <a:r>
              <a:rPr lang="en-US" sz="4000" b="1" dirty="0"/>
              <a:t>Why primary care?</a:t>
            </a:r>
          </a:p>
        </p:txBody>
      </p:sp>
      <p:sp>
        <p:nvSpPr>
          <p:cNvPr id="3" name="Content Placeholder 2">
            <a:extLst>
              <a:ext uri="{FF2B5EF4-FFF2-40B4-BE49-F238E27FC236}">
                <a16:creationId xmlns:a16="http://schemas.microsoft.com/office/drawing/2014/main" id="{08B6E071-BF8F-4CAD-A968-C46F346DA82A}"/>
              </a:ext>
            </a:extLst>
          </p:cNvPr>
          <p:cNvSpPr>
            <a:spLocks noGrp="1"/>
          </p:cNvSpPr>
          <p:nvPr>
            <p:ph idx="1"/>
          </p:nvPr>
        </p:nvSpPr>
        <p:spPr>
          <a:xfrm>
            <a:off x="813051" y="1813790"/>
            <a:ext cx="8135098" cy="3142128"/>
          </a:xfrm>
        </p:spPr>
        <p:txBody>
          <a:bodyPr>
            <a:normAutofit lnSpcReduction="10000"/>
          </a:bodyPr>
          <a:lstStyle/>
          <a:p>
            <a:endParaRPr lang="en-US" dirty="0"/>
          </a:p>
          <a:p>
            <a:r>
              <a:rPr lang="en-US" sz="2800" dirty="0"/>
              <a:t>Preventive care focus</a:t>
            </a:r>
          </a:p>
          <a:p>
            <a:r>
              <a:rPr lang="en-US" sz="2800" dirty="0"/>
              <a:t>Early intervention (e.g., diabetes/amputation)</a:t>
            </a:r>
          </a:p>
          <a:p>
            <a:r>
              <a:rPr lang="en-US" sz="2800" dirty="0"/>
              <a:t>PCs frequent source of psychotropic medications</a:t>
            </a:r>
          </a:p>
          <a:p>
            <a:pPr lvl="1"/>
            <a:r>
              <a:rPr lang="en-US" sz="2800" dirty="0"/>
              <a:t>Most psychotropic scrips written by GPs</a:t>
            </a:r>
          </a:p>
          <a:p>
            <a:r>
              <a:rPr lang="en-US" sz="2800" dirty="0"/>
              <a:t>Chronic conditions</a:t>
            </a:r>
          </a:p>
          <a:p>
            <a:r>
              <a:rPr lang="en-US" sz="2800" dirty="0"/>
              <a:t>PCPs often reluctant to discuss suicide</a:t>
            </a:r>
          </a:p>
        </p:txBody>
      </p:sp>
    </p:spTree>
    <p:extLst>
      <p:ext uri="{BB962C8B-B14F-4D97-AF65-F5344CB8AC3E}">
        <p14:creationId xmlns:p14="http://schemas.microsoft.com/office/powerpoint/2010/main" val="1262862081"/>
      </p:ext>
    </p:extLst>
  </p:cSld>
  <p:clrMapOvr>
    <a:masterClrMapping/>
  </p:clrMapOvr>
</p:sld>
</file>

<file path=ppt/theme/theme1.xml><?xml version="1.0" encoding="utf-8"?>
<a:theme xmlns:a="http://schemas.openxmlformats.org/drawingml/2006/main" name="Office Theme">
  <a:themeElements>
    <a:clrScheme name="titl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3672</TotalTime>
  <Words>2447</Words>
  <Application>Microsoft Office PowerPoint</Application>
  <PresentationFormat>On-screen Show (4:3)</PresentationFormat>
  <Paragraphs>325</Paragraphs>
  <Slides>49</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Arial</vt:lpstr>
      <vt:lpstr>Arial Nova Light</vt:lpstr>
      <vt:lpstr>Calibri</vt:lpstr>
      <vt:lpstr>Calibri Light</vt:lpstr>
      <vt:lpstr>Courier New</vt:lpstr>
      <vt:lpstr>Merriweather</vt:lpstr>
      <vt:lpstr>Open Sans</vt:lpstr>
      <vt:lpstr>Palatino Linotype</vt:lpstr>
      <vt:lpstr>Symbol</vt:lpstr>
      <vt:lpstr>Times New Roman</vt:lpstr>
      <vt:lpstr>Office Theme</vt:lpstr>
      <vt:lpstr>Suicide Prevention  in Primary Care</vt:lpstr>
      <vt:lpstr>Housekeeping Items</vt:lpstr>
      <vt:lpstr>PowerPoint Presentation</vt:lpstr>
      <vt:lpstr>PowerPoint Presentation</vt:lpstr>
      <vt:lpstr>Disclaimer</vt:lpstr>
      <vt:lpstr>Suicide Prevention  in Primary Care</vt:lpstr>
      <vt:lpstr>Who am I and why am I here?</vt:lpstr>
      <vt:lpstr>Getting to know your setting</vt:lpstr>
      <vt:lpstr>Why primary care?</vt:lpstr>
      <vt:lpstr>Why Primary Care?</vt:lpstr>
      <vt:lpstr>Risk Factor Conditions Observed in Primary Care Settings</vt:lpstr>
      <vt:lpstr>Rural Primary Care</vt:lpstr>
      <vt:lpstr>PowerPoint Presentation</vt:lpstr>
      <vt:lpstr>Suicide Across The Nation 2018</vt:lpstr>
      <vt:lpstr>PowerPoint Presentation</vt:lpstr>
      <vt:lpstr>Section  1:  Getting Started</vt:lpstr>
      <vt:lpstr>Quick Start Guide</vt:lpstr>
      <vt:lpstr>PowerPoint Presentation</vt:lpstr>
      <vt:lpstr>PowerPoint Presentation</vt:lpstr>
      <vt:lpstr>PowerPoint Presentation</vt:lpstr>
      <vt:lpstr>PowerPoint Presentation</vt:lpstr>
      <vt:lpstr>Cont’d: Office Protocol for Suicidal Patients- Office Template </vt:lpstr>
      <vt:lpstr>Section 2: Educating Clinicians and Staff</vt:lpstr>
      <vt:lpstr>Toolkit Primer Module 1: Prevalence and Comorbidity</vt:lpstr>
      <vt:lpstr>Primer Module 1: Prevalence and Comorbidity</vt:lpstr>
      <vt:lpstr>Primer Module 1: Prevalence and Comorbidity</vt:lpstr>
      <vt:lpstr>Primer Module 2: Epidemiology</vt:lpstr>
      <vt:lpstr>Primer Module 3: Effective Prevention Strategies</vt:lpstr>
      <vt:lpstr>Warning Signs</vt:lpstr>
      <vt:lpstr>Screen for &amp; Manage Depression</vt:lpstr>
      <vt:lpstr>Screen for Suicide Risk</vt:lpstr>
      <vt:lpstr>PHQ-9</vt:lpstr>
      <vt:lpstr>COVID: New Telehealth Opportunities</vt:lpstr>
      <vt:lpstr>Module 4: Suicide Risk Assessment</vt:lpstr>
      <vt:lpstr>Individual Risk Factors</vt:lpstr>
      <vt:lpstr>Individual Risk Factors</vt:lpstr>
      <vt:lpstr>Social/ Environmental Risk Factors</vt:lpstr>
      <vt:lpstr>Societal Risk Factors</vt:lpstr>
      <vt:lpstr>Module 4: Suicide Risk Assessment</vt:lpstr>
      <vt:lpstr>Joiner’s Model</vt:lpstr>
      <vt:lpstr>Protective Factors</vt:lpstr>
      <vt:lpstr>Asking the tough questions</vt:lpstr>
      <vt:lpstr>Screening &amp; Assessing via Telehealth</vt:lpstr>
      <vt:lpstr>Screening &amp; Assessing via Telehealth</vt:lpstr>
      <vt:lpstr>Pocket Guide Tool</vt:lpstr>
      <vt:lpstr>Messaging and Stigma</vt:lpstr>
      <vt:lpstr>Developing a Workflow and Office Protocol</vt:lpstr>
      <vt:lpstr>Please join us for Part Two  Suicide Prevention in Rural Primary Care: Intervention, Follow-up, and Telehealth Tips  Click Here to register or use:  https://bit.ly/34zqVeR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Candy Allen</dc:creator>
  <cp:lastModifiedBy>Schroeder, Shawnda</cp:lastModifiedBy>
  <cp:revision>51</cp:revision>
  <cp:lastPrinted>2019-03-26T17:36:15Z</cp:lastPrinted>
  <dcterms:created xsi:type="dcterms:W3CDTF">2019-03-05T17:27:21Z</dcterms:created>
  <dcterms:modified xsi:type="dcterms:W3CDTF">2020-08-26T13:42:34Z</dcterms:modified>
</cp:coreProperties>
</file>