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media/image18.jpg" ContentType="image/jpg"/>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68" r:id="rId2"/>
  </p:sldMasterIdLst>
  <p:notesMasterIdLst>
    <p:notesMasterId r:id="rId30"/>
  </p:notesMasterIdLst>
  <p:sldIdLst>
    <p:sldId id="344" r:id="rId3"/>
    <p:sldId id="556" r:id="rId4"/>
    <p:sldId id="555" r:id="rId5"/>
    <p:sldId id="553" r:id="rId6"/>
    <p:sldId id="271" r:id="rId7"/>
    <p:sldId id="274" r:id="rId8"/>
    <p:sldId id="554" r:id="rId9"/>
    <p:sldId id="276" r:id="rId10"/>
    <p:sldId id="273" r:id="rId11"/>
    <p:sldId id="297" r:id="rId12"/>
    <p:sldId id="299" r:id="rId13"/>
    <p:sldId id="368" r:id="rId14"/>
    <p:sldId id="324" r:id="rId15"/>
    <p:sldId id="370" r:id="rId16"/>
    <p:sldId id="347" r:id="rId17"/>
    <p:sldId id="349" r:id="rId18"/>
    <p:sldId id="350" r:id="rId19"/>
    <p:sldId id="292" r:id="rId20"/>
    <p:sldId id="296" r:id="rId21"/>
    <p:sldId id="294" r:id="rId22"/>
    <p:sldId id="545" r:id="rId23"/>
    <p:sldId id="546" r:id="rId24"/>
    <p:sldId id="548" r:id="rId25"/>
    <p:sldId id="549" r:id="rId26"/>
    <p:sldId id="550" r:id="rId27"/>
    <p:sldId id="551" r:id="rId28"/>
    <p:sldId id="552"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Default Section" id="{4E72E686-986B-4AA6-B317-C1BA12CF70BB}">
          <p14:sldIdLst>
            <p14:sldId id="344"/>
            <p14:sldId id="556"/>
            <p14:sldId id="555"/>
            <p14:sldId id="553"/>
          </p14:sldIdLst>
        </p14:section>
        <p14:section name="Default Section" id="{2EC0EF22-7B90-419E-89B0-D33E54C82C42}">
          <p14:sldIdLst>
            <p14:sldId id="271"/>
            <p14:sldId id="274"/>
            <p14:sldId id="554"/>
            <p14:sldId id="276"/>
            <p14:sldId id="273"/>
            <p14:sldId id="297"/>
            <p14:sldId id="299"/>
            <p14:sldId id="368"/>
            <p14:sldId id="324"/>
            <p14:sldId id="370"/>
            <p14:sldId id="347"/>
            <p14:sldId id="349"/>
            <p14:sldId id="350"/>
            <p14:sldId id="292"/>
            <p14:sldId id="296"/>
            <p14:sldId id="294"/>
            <p14:sldId id="545"/>
            <p14:sldId id="546"/>
            <p14:sldId id="548"/>
            <p14:sldId id="549"/>
            <p14:sldId id="550"/>
            <p14:sldId id="551"/>
            <p14:sldId id="5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ach-Moore, Abby" initials="" lastIdx="0" clrIdx="0"/>
  <p:cmAuthor id="2" name="Liza Tupa" initials="LT" lastIdx="1" clrIdx="1">
    <p:extLst>
      <p:ext uri="{19B8F6BF-5375-455C-9EA6-DF929625EA0E}">
        <p15:presenceInfo xmlns:p15="http://schemas.microsoft.com/office/powerpoint/2012/main" userId="S::ltupa@wiche.edu::6bb9325f02dca3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003058"/>
    <a:srgbClr val="B3C1CD"/>
    <a:srgbClr val="CC4927"/>
    <a:srgbClr val="804400"/>
    <a:srgbClr val="F1EFF2"/>
    <a:srgbClr val="E0E0DF"/>
    <a:srgbClr val="D5D5D4"/>
    <a:srgbClr val="E8E4E3"/>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26" autoAdjust="0"/>
    <p:restoredTop sz="84490" autoAdjust="0"/>
  </p:normalViewPr>
  <p:slideViewPr>
    <p:cSldViewPr>
      <p:cViewPr varScale="1">
        <p:scale>
          <a:sx n="65" d="100"/>
          <a:sy n="65" d="100"/>
        </p:scale>
        <p:origin x="860" y="36"/>
      </p:cViewPr>
      <p:guideLst>
        <p:guide orient="horz" pos="2160"/>
        <p:guide pos="2880"/>
      </p:guideLst>
    </p:cSldViewPr>
  </p:slideViewPr>
  <p:outlineViewPr>
    <p:cViewPr>
      <p:scale>
        <a:sx n="33" d="100"/>
        <a:sy n="33" d="100"/>
      </p:scale>
      <p:origin x="0" y="-1938"/>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60" d="100"/>
          <a:sy n="60" d="100"/>
        </p:scale>
        <p:origin x="2470" y="2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8-27T15:52:05.225" idx="1">
    <p:pos x="10" y="10"/>
    <p:text>pres to include ways to help build students resiliency self care to prevent burnout,</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14852AA4-34AB-4B22-BEBF-66427C835025}" type="datetimeFigureOut">
              <a:rPr lang="en-US" smtClean="0"/>
              <a:t>9/21/2020</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EFC128F8-A8F8-4F86-9E2D-73E199426059}" type="slidenum">
              <a:rPr lang="en-US" smtClean="0"/>
              <a:t>‹#›</a:t>
            </a:fld>
            <a:endParaRPr lang="en-US" dirty="0"/>
          </a:p>
        </p:txBody>
      </p:sp>
    </p:spTree>
    <p:extLst>
      <p:ext uri="{BB962C8B-B14F-4D97-AF65-F5344CB8AC3E}">
        <p14:creationId xmlns:p14="http://schemas.microsoft.com/office/powerpoint/2010/main" val="1975143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1</a:t>
            </a:fld>
            <a:endParaRPr lang="en-US" dirty="0"/>
          </a:p>
        </p:txBody>
      </p:sp>
    </p:spTree>
    <p:extLst>
      <p:ext uri="{BB962C8B-B14F-4D97-AF65-F5344CB8AC3E}">
        <p14:creationId xmlns:p14="http://schemas.microsoft.com/office/powerpoint/2010/main" val="3112269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10</a:t>
            </a:fld>
            <a:endParaRPr lang="en-US" dirty="0"/>
          </a:p>
        </p:txBody>
      </p:sp>
    </p:spTree>
    <p:extLst>
      <p:ext uri="{BB962C8B-B14F-4D97-AF65-F5344CB8AC3E}">
        <p14:creationId xmlns:p14="http://schemas.microsoft.com/office/powerpoint/2010/main" val="1281832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11</a:t>
            </a:fld>
            <a:endParaRPr lang="en-US" dirty="0"/>
          </a:p>
        </p:txBody>
      </p:sp>
    </p:spTree>
    <p:extLst>
      <p:ext uri="{BB962C8B-B14F-4D97-AF65-F5344CB8AC3E}">
        <p14:creationId xmlns:p14="http://schemas.microsoft.com/office/powerpoint/2010/main" val="2402452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373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13</a:t>
            </a:fld>
            <a:endParaRPr lang="en-US" dirty="0"/>
          </a:p>
        </p:txBody>
      </p:sp>
    </p:spTree>
    <p:extLst>
      <p:ext uri="{BB962C8B-B14F-4D97-AF65-F5344CB8AC3E}">
        <p14:creationId xmlns:p14="http://schemas.microsoft.com/office/powerpoint/2010/main" val="2932543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87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15</a:t>
            </a:fld>
            <a:endParaRPr lang="en-US" dirty="0"/>
          </a:p>
        </p:txBody>
      </p:sp>
    </p:spTree>
    <p:extLst>
      <p:ext uri="{BB962C8B-B14F-4D97-AF65-F5344CB8AC3E}">
        <p14:creationId xmlns:p14="http://schemas.microsoft.com/office/powerpoint/2010/main" val="788141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16</a:t>
            </a:fld>
            <a:endParaRPr lang="en-US" dirty="0"/>
          </a:p>
        </p:txBody>
      </p:sp>
    </p:spTree>
    <p:extLst>
      <p:ext uri="{BB962C8B-B14F-4D97-AF65-F5344CB8AC3E}">
        <p14:creationId xmlns:p14="http://schemas.microsoft.com/office/powerpoint/2010/main" val="2498310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17</a:t>
            </a:fld>
            <a:endParaRPr lang="en-US" dirty="0"/>
          </a:p>
        </p:txBody>
      </p:sp>
    </p:spTree>
    <p:extLst>
      <p:ext uri="{BB962C8B-B14F-4D97-AF65-F5344CB8AC3E}">
        <p14:creationId xmlns:p14="http://schemas.microsoft.com/office/powerpoint/2010/main" val="51009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18</a:t>
            </a:fld>
            <a:endParaRPr lang="en-US" dirty="0"/>
          </a:p>
        </p:txBody>
      </p:sp>
    </p:spTree>
    <p:extLst>
      <p:ext uri="{BB962C8B-B14F-4D97-AF65-F5344CB8AC3E}">
        <p14:creationId xmlns:p14="http://schemas.microsoft.com/office/powerpoint/2010/main" val="3844200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19</a:t>
            </a:fld>
            <a:endParaRPr lang="en-US" dirty="0"/>
          </a:p>
        </p:txBody>
      </p:sp>
    </p:spTree>
    <p:extLst>
      <p:ext uri="{BB962C8B-B14F-4D97-AF65-F5344CB8AC3E}">
        <p14:creationId xmlns:p14="http://schemas.microsoft.com/office/powerpoint/2010/main" val="390897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815510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20</a:t>
            </a:fld>
            <a:endParaRPr lang="en-US" dirty="0"/>
          </a:p>
        </p:txBody>
      </p:sp>
    </p:spTree>
    <p:extLst>
      <p:ext uri="{BB962C8B-B14F-4D97-AF65-F5344CB8AC3E}">
        <p14:creationId xmlns:p14="http://schemas.microsoft.com/office/powerpoint/2010/main" val="1991485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21</a:t>
            </a:fld>
            <a:endParaRPr lang="en-US" dirty="0"/>
          </a:p>
        </p:txBody>
      </p:sp>
    </p:spTree>
    <p:extLst>
      <p:ext uri="{BB962C8B-B14F-4D97-AF65-F5344CB8AC3E}">
        <p14:creationId xmlns:p14="http://schemas.microsoft.com/office/powerpoint/2010/main" val="1250141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22</a:t>
            </a:fld>
            <a:endParaRPr lang="en-US" dirty="0"/>
          </a:p>
        </p:txBody>
      </p:sp>
    </p:spTree>
    <p:extLst>
      <p:ext uri="{BB962C8B-B14F-4D97-AF65-F5344CB8AC3E}">
        <p14:creationId xmlns:p14="http://schemas.microsoft.com/office/powerpoint/2010/main" val="2640323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23</a:t>
            </a:fld>
            <a:endParaRPr lang="en-US" dirty="0"/>
          </a:p>
        </p:txBody>
      </p:sp>
    </p:spTree>
    <p:extLst>
      <p:ext uri="{BB962C8B-B14F-4D97-AF65-F5344CB8AC3E}">
        <p14:creationId xmlns:p14="http://schemas.microsoft.com/office/powerpoint/2010/main" val="1045116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24</a:t>
            </a:fld>
            <a:endParaRPr lang="en-US" dirty="0"/>
          </a:p>
        </p:txBody>
      </p:sp>
    </p:spTree>
    <p:extLst>
      <p:ext uri="{BB962C8B-B14F-4D97-AF65-F5344CB8AC3E}">
        <p14:creationId xmlns:p14="http://schemas.microsoft.com/office/powerpoint/2010/main" val="940925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25</a:t>
            </a:fld>
            <a:endParaRPr lang="en-US" dirty="0"/>
          </a:p>
        </p:txBody>
      </p:sp>
    </p:spTree>
    <p:extLst>
      <p:ext uri="{BB962C8B-B14F-4D97-AF65-F5344CB8AC3E}">
        <p14:creationId xmlns:p14="http://schemas.microsoft.com/office/powerpoint/2010/main" val="110525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26</a:t>
            </a:fld>
            <a:endParaRPr lang="en-US" dirty="0"/>
          </a:p>
        </p:txBody>
      </p:sp>
    </p:spTree>
    <p:extLst>
      <p:ext uri="{BB962C8B-B14F-4D97-AF65-F5344CB8AC3E}">
        <p14:creationId xmlns:p14="http://schemas.microsoft.com/office/powerpoint/2010/main" val="618483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716253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519294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a:t>
            </a:fld>
            <a:endParaRPr lang="en-US" dirty="0"/>
          </a:p>
        </p:txBody>
      </p:sp>
    </p:spTree>
    <p:extLst>
      <p:ext uri="{BB962C8B-B14F-4D97-AF65-F5344CB8AC3E}">
        <p14:creationId xmlns:p14="http://schemas.microsoft.com/office/powerpoint/2010/main" val="984657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a:t>
            </a:fld>
            <a:endParaRPr lang="en-US" dirty="0"/>
          </a:p>
        </p:txBody>
      </p:sp>
    </p:spTree>
    <p:extLst>
      <p:ext uri="{BB962C8B-B14F-4D97-AF65-F5344CB8AC3E}">
        <p14:creationId xmlns:p14="http://schemas.microsoft.com/office/powerpoint/2010/main" val="2895084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6</a:t>
            </a:fld>
            <a:endParaRPr lang="en-US" dirty="0"/>
          </a:p>
        </p:txBody>
      </p:sp>
    </p:spTree>
    <p:extLst>
      <p:ext uri="{BB962C8B-B14F-4D97-AF65-F5344CB8AC3E}">
        <p14:creationId xmlns:p14="http://schemas.microsoft.com/office/powerpoint/2010/main" val="749217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7</a:t>
            </a:fld>
            <a:endParaRPr lang="en-US" dirty="0"/>
          </a:p>
        </p:txBody>
      </p:sp>
    </p:spTree>
    <p:extLst>
      <p:ext uri="{BB962C8B-B14F-4D97-AF65-F5344CB8AC3E}">
        <p14:creationId xmlns:p14="http://schemas.microsoft.com/office/powerpoint/2010/main" val="4279929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8</a:t>
            </a:fld>
            <a:endParaRPr lang="en-US" dirty="0"/>
          </a:p>
        </p:txBody>
      </p:sp>
    </p:spTree>
    <p:extLst>
      <p:ext uri="{BB962C8B-B14F-4D97-AF65-F5344CB8AC3E}">
        <p14:creationId xmlns:p14="http://schemas.microsoft.com/office/powerpoint/2010/main" val="2963010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9</a:t>
            </a:fld>
            <a:endParaRPr lang="en-US" dirty="0"/>
          </a:p>
        </p:txBody>
      </p:sp>
    </p:spTree>
    <p:extLst>
      <p:ext uri="{BB962C8B-B14F-4D97-AF65-F5344CB8AC3E}">
        <p14:creationId xmlns:p14="http://schemas.microsoft.com/office/powerpoint/2010/main" val="2515981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7" descr="SAMHSAlogo_gre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00" y="6084888"/>
            <a:ext cx="2092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62000" y="476788"/>
            <a:ext cx="7485476" cy="11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attc-colorbar.jpg"/>
          <p:cNvPicPr>
            <a:picLocks noChangeAspect="1"/>
          </p:cNvPicPr>
          <p:nvPr userDrawn="1"/>
        </p:nvPicPr>
        <p:blipFill>
          <a:blip r:embed="rId4" cstate="print">
            <a:lum bright="2000"/>
            <a:extLst>
              <a:ext uri="{28A0092B-C50C-407E-A947-70E740481C1C}">
                <a14:useLocalDpi xmlns:a14="http://schemas.microsoft.com/office/drawing/2010/main" val="0"/>
              </a:ext>
            </a:extLst>
          </a:blip>
          <a:srcRect/>
          <a:stretch>
            <a:fillRect/>
          </a:stretch>
        </p:blipFill>
        <p:spPr bwMode="auto">
          <a:xfrm>
            <a:off x="0" y="0"/>
            <a:ext cx="53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2130425"/>
            <a:ext cx="7772400" cy="1470025"/>
          </a:xfrm>
        </p:spPr>
        <p:txBody>
          <a:bodyPr/>
          <a:lstStyle>
            <a:lvl1pPr>
              <a:defRPr>
                <a:solidFill>
                  <a:srgbClr val="CC492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76400" y="3886200"/>
            <a:ext cx="6400800" cy="1752600"/>
          </a:xfrm>
        </p:spPr>
        <p:txBody>
          <a:bodyPr/>
          <a:lstStyle>
            <a:lvl1pPr marL="0" indent="0" algn="ctr">
              <a:buNone/>
              <a:defRPr>
                <a:solidFill>
                  <a:schemeClr val="bg1">
                    <a:lumMod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64084661"/>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23779AE-FEE0-4E5F-ACDB-82D099AA97B0}"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ADBD43-D05F-42DF-B3E9-F8CA9F1A3FF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68415527"/>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6333E6-12CC-4A18-8FAE-ED1D62A896A2}"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04C9DB-7F75-4507-B0E3-3405A298A4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73657858"/>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9144000" cy="940424"/>
          </a:xfrm>
        </p:spPr>
        <p:txBody>
          <a:bodyPr/>
          <a:lstStyle>
            <a:lvl1pPr>
              <a:defRPr>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28650" y="1335279"/>
            <a:ext cx="7886700" cy="3948668"/>
          </a:xfr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noChangeAspect="1"/>
          </p:cNvSpPr>
          <p:nvPr>
            <p:ph type="pic" sz="quarter" idx="10" hasCustomPrompt="1"/>
          </p:nvPr>
        </p:nvSpPr>
        <p:spPr>
          <a:xfrm>
            <a:off x="628650" y="5959908"/>
            <a:ext cx="3335338" cy="788987"/>
          </a:xfrm>
        </p:spPr>
        <p:txBody>
          <a:bodyPr>
            <a:noAutofit/>
          </a:bodyPr>
          <a:lstStyle>
            <a:lvl1pPr>
              <a:defRPr sz="1500" baseline="0"/>
            </a:lvl1pPr>
          </a:lstStyle>
          <a:p>
            <a:r>
              <a:rPr lang="en-US" dirty="0"/>
              <a:t>If second slide, put your logo on actual slide here (Master) with alt text.</a:t>
            </a:r>
          </a:p>
        </p:txBody>
      </p:sp>
      <p:sp>
        <p:nvSpPr>
          <p:cNvPr id="7" name="Picture Placeholder 6"/>
          <p:cNvSpPr>
            <a:spLocks noGrp="1" noChangeAspect="1"/>
          </p:cNvSpPr>
          <p:nvPr>
            <p:ph type="pic" sz="quarter" idx="11" hasCustomPrompt="1"/>
          </p:nvPr>
        </p:nvSpPr>
        <p:spPr>
          <a:xfrm>
            <a:off x="5580064" y="5923396"/>
            <a:ext cx="3563937" cy="862012"/>
          </a:xfrm>
        </p:spPr>
        <p:txBody>
          <a:bodyPr>
            <a:noAutofit/>
          </a:bodyPr>
          <a:lstStyle>
            <a:lvl1pPr>
              <a:defRPr sz="1500" baseline="0"/>
            </a:lvl1pPr>
          </a:lstStyle>
          <a:p>
            <a:r>
              <a:rPr lang="en-US" dirty="0"/>
              <a:t>If this is your second slide, put the MHTTC stacked bars here (Master) with alt text.</a:t>
            </a:r>
          </a:p>
        </p:txBody>
      </p:sp>
    </p:spTree>
    <p:custDataLst>
      <p:tags r:id="rId1"/>
    </p:custDataLst>
    <p:extLst>
      <p:ext uri="{BB962C8B-B14F-4D97-AF65-F5344CB8AC3E}">
        <p14:creationId xmlns:p14="http://schemas.microsoft.com/office/powerpoint/2010/main" val="3551387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7236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57799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03813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9680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35997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485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3503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6324600"/>
            <a:ext cx="9144000" cy="609600"/>
          </a:xfrm>
          <a:prstGeom prst="rect">
            <a:avLst/>
          </a:prstGeom>
          <a:solidFill>
            <a:srgbClr val="003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52400" y="90076"/>
            <a:ext cx="4384675" cy="6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SAMHSA_logo_white-transparentbg.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5200" y="6324600"/>
            <a:ext cx="1752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attc-colorbar.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8382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65004" y="1874599"/>
            <a:ext cx="8229600" cy="4380151"/>
          </a:xfrm>
        </p:spPr>
        <p:txBody>
          <a:bodyPr/>
          <a:lstStyle>
            <a:lvl1pPr marL="342900" indent="-342900">
              <a:buClr>
                <a:srgbClr val="804400"/>
              </a:buClr>
              <a:buFont typeface="Arial" panose="020B0604020202020204" pitchFamily="34" charset="0"/>
              <a:buChar char="•"/>
              <a:defRPr sz="2800">
                <a:solidFill>
                  <a:srgbClr val="003058"/>
                </a:solidFill>
                <a:latin typeface="Palatino" pitchFamily="2" charset="0"/>
              </a:defRPr>
            </a:lvl1pPr>
            <a:lvl2pPr marL="742950" indent="-285750">
              <a:buClr>
                <a:srgbClr val="804400"/>
              </a:buClr>
              <a:buFont typeface="Arial" panose="020B0604020202020204" pitchFamily="34" charset="0"/>
              <a:buChar char="•"/>
              <a:defRPr sz="2400">
                <a:solidFill>
                  <a:srgbClr val="003058"/>
                </a:solidFill>
                <a:latin typeface="Palatino" pitchFamily="2" charset="0"/>
              </a:defRPr>
            </a:lvl2pPr>
            <a:lvl3pPr marL="1143000" indent="-228600">
              <a:buClr>
                <a:srgbClr val="804400"/>
              </a:buClr>
              <a:buFont typeface="Arial" panose="020B0604020202020204" pitchFamily="34" charset="0"/>
              <a:buChar char="•"/>
              <a:defRPr sz="2000">
                <a:solidFill>
                  <a:srgbClr val="003058"/>
                </a:solidFill>
                <a:latin typeface="Palatino" pitchFamily="2" charset="0"/>
              </a:defRPr>
            </a:lvl3pPr>
            <a:lvl4pPr marL="1600200" indent="-228600">
              <a:buClr>
                <a:srgbClr val="804400"/>
              </a:buClr>
              <a:buFont typeface="Arial" panose="020B0604020202020204" pitchFamily="34" charset="0"/>
              <a:buChar char="•"/>
              <a:defRPr sz="1800">
                <a:solidFill>
                  <a:srgbClr val="003058"/>
                </a:solidFill>
                <a:latin typeface="Palatino" pitchFamily="2" charset="0"/>
              </a:defRPr>
            </a:lvl4pPr>
            <a:lvl5pPr marL="2057400" indent="-228600">
              <a:buClr>
                <a:srgbClr val="804400"/>
              </a:buClr>
              <a:buFont typeface="Arial" panose="020B0604020202020204" pitchFamily="34" charset="0"/>
              <a:buChar char="•"/>
              <a:defRPr sz="1800">
                <a:solidFill>
                  <a:srgbClr val="003058"/>
                </a:solidFill>
                <a:latin typeface="Palatino"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BB24A917-5084-0044-87AE-2740AFB8028A}"/>
              </a:ext>
            </a:extLst>
          </p:cNvPr>
          <p:cNvSpPr>
            <a:spLocks noGrp="1"/>
          </p:cNvSpPr>
          <p:nvPr>
            <p:ph type="ctrTitle"/>
          </p:nvPr>
        </p:nvSpPr>
        <p:spPr>
          <a:xfrm>
            <a:off x="474996" y="861935"/>
            <a:ext cx="8219607" cy="890665"/>
          </a:xfrm>
        </p:spPr>
        <p:txBody>
          <a:bodyPr/>
          <a:lstStyle>
            <a:lvl1pPr>
              <a:defRPr>
                <a:solidFill>
                  <a:srgbClr val="CC4927"/>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88589539"/>
      </p:ext>
    </p:extLst>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53572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90583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27246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20349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5100"/>
            <a:ext cx="77724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716915"/>
            <a:ext cx="6858000" cy="9699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1611314" y="2"/>
            <a:ext cx="6618287"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4718050" y="4718050"/>
            <a:ext cx="4425950" cy="2139950"/>
          </a:xfrm>
        </p:spPr>
        <p:txBody>
          <a:bodyPr/>
          <a:lstStyle>
            <a:lvl1pPr>
              <a:defRPr baseline="0"/>
            </a:lvl1pPr>
          </a:lstStyle>
          <a:p>
            <a:r>
              <a:rPr lang="en-US" dirty="0"/>
              <a:t>Add MHTTC Stacked bars here on actual first slide (not in Master).  Don’t forget to add alt text.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292" y="5672451"/>
            <a:ext cx="1660043" cy="1185549"/>
          </a:xfrm>
          <a:prstGeom prst="rect">
            <a:avLst/>
          </a:prstGeom>
          <a:noFill/>
          <a:ln>
            <a:noFill/>
          </a:ln>
        </p:spPr>
      </p:pic>
    </p:spTree>
    <p:custDataLst>
      <p:tags r:id="rId1"/>
    </p:custDataLst>
    <p:extLst>
      <p:ext uri="{BB962C8B-B14F-4D97-AF65-F5344CB8AC3E}">
        <p14:creationId xmlns:p14="http://schemas.microsoft.com/office/powerpoint/2010/main" val="2350947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9144000" cy="940424"/>
          </a:xfrm>
        </p:spPr>
        <p:txBody>
          <a:bodyPr/>
          <a:lstStyle/>
          <a:p>
            <a:r>
              <a:rPr lang="en-US" dirty="0"/>
              <a:t>Click to edit Master title style</a:t>
            </a:r>
          </a:p>
        </p:txBody>
      </p:sp>
      <p:sp>
        <p:nvSpPr>
          <p:cNvPr id="3" name="Content Placeholder 2"/>
          <p:cNvSpPr>
            <a:spLocks noGrp="1"/>
          </p:cNvSpPr>
          <p:nvPr>
            <p:ph idx="1"/>
          </p:nvPr>
        </p:nvSpPr>
        <p:spPr>
          <a:xfrm>
            <a:off x="628650" y="1335279"/>
            <a:ext cx="78867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noChangeAspect="1"/>
          </p:cNvSpPr>
          <p:nvPr>
            <p:ph type="pic" sz="quarter" idx="10" hasCustomPrompt="1"/>
          </p:nvPr>
        </p:nvSpPr>
        <p:spPr>
          <a:xfrm>
            <a:off x="628650" y="5959908"/>
            <a:ext cx="3335338" cy="788987"/>
          </a:xfrm>
        </p:spPr>
        <p:txBody>
          <a:bodyPr>
            <a:noAutofit/>
          </a:bodyPr>
          <a:lstStyle>
            <a:lvl1pPr>
              <a:defRPr sz="1500" baseline="0"/>
            </a:lvl1pPr>
          </a:lstStyle>
          <a:p>
            <a:r>
              <a:rPr lang="en-US" dirty="0"/>
              <a:t>If second slide, put your logo on actual slide here (Master) with alt text.</a:t>
            </a:r>
          </a:p>
        </p:txBody>
      </p:sp>
      <p:sp>
        <p:nvSpPr>
          <p:cNvPr id="7" name="Picture Placeholder 6"/>
          <p:cNvSpPr>
            <a:spLocks noGrp="1" noChangeAspect="1"/>
          </p:cNvSpPr>
          <p:nvPr>
            <p:ph type="pic" sz="quarter" idx="11" hasCustomPrompt="1"/>
          </p:nvPr>
        </p:nvSpPr>
        <p:spPr>
          <a:xfrm>
            <a:off x="5580064" y="5923396"/>
            <a:ext cx="3563937" cy="862012"/>
          </a:xfrm>
        </p:spPr>
        <p:txBody>
          <a:bodyPr>
            <a:noAutofit/>
          </a:bodyPr>
          <a:lstStyle>
            <a:lvl1pPr>
              <a:defRPr sz="1500" baseline="0"/>
            </a:lvl1pPr>
          </a:lstStyle>
          <a:p>
            <a:r>
              <a:rPr lang="en-US" dirty="0"/>
              <a:t>If this is your second slide, put the MHTTC stacked bars here (Master) with alt text.</a:t>
            </a:r>
          </a:p>
        </p:txBody>
      </p:sp>
    </p:spTree>
    <p:custDataLst>
      <p:tags r:id="rId1"/>
    </p:custDataLst>
    <p:extLst>
      <p:ext uri="{BB962C8B-B14F-4D97-AF65-F5344CB8AC3E}">
        <p14:creationId xmlns:p14="http://schemas.microsoft.com/office/powerpoint/2010/main" val="3885616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8730"/>
          </a:xfrm>
        </p:spPr>
        <p:txBody>
          <a:bodyPr/>
          <a:lstStyle/>
          <a:p>
            <a:r>
              <a:rPr lang="en-US" dirty="0"/>
              <a:t>Click to edit Master title style</a:t>
            </a:r>
          </a:p>
        </p:txBody>
      </p:sp>
      <p:sp>
        <p:nvSpPr>
          <p:cNvPr id="3" name="Text Placeholder 2"/>
          <p:cNvSpPr>
            <a:spLocks noGrp="1"/>
          </p:cNvSpPr>
          <p:nvPr>
            <p:ph type="body" idx="1"/>
          </p:nvPr>
        </p:nvSpPr>
        <p:spPr>
          <a:xfrm>
            <a:off x="630075" y="1360457"/>
            <a:ext cx="386810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075" y="2184369"/>
            <a:ext cx="3868108"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385" y="1360457"/>
            <a:ext cx="388715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385" y="2184369"/>
            <a:ext cx="3887157"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630075" y="5953673"/>
            <a:ext cx="3927475" cy="706437"/>
          </a:xfrm>
        </p:spPr>
        <p:txBody>
          <a:bodyPr/>
          <a:lstStyle>
            <a:lvl1pPr>
              <a:defRPr baseline="0"/>
            </a:lvl1pPr>
          </a:lstStyle>
          <a:p>
            <a:r>
              <a:rPr lang="en-US" dirty="0"/>
              <a:t>Your logo on Master slide</a:t>
            </a:r>
          </a:p>
        </p:txBody>
      </p:sp>
      <p:pic>
        <p:nvPicPr>
          <p:cNvPr id="11" name="Picture 10"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2559573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348018" y="0"/>
            <a:ext cx="8475260" cy="1166884"/>
          </a:xfrm>
        </p:spPr>
        <p:txBody>
          <a:bodyPr/>
          <a:lstStyle/>
          <a:p>
            <a:r>
              <a:rPr lang="en-US" dirty="0"/>
              <a:t>Click to edit Master title style</a:t>
            </a:r>
          </a:p>
        </p:txBody>
      </p:sp>
      <p:sp>
        <p:nvSpPr>
          <p:cNvPr id="7" name="Content Placeholder 6"/>
          <p:cNvSpPr>
            <a:spLocks noGrp="1"/>
          </p:cNvSpPr>
          <p:nvPr>
            <p:ph sz="quarter" idx="10"/>
          </p:nvPr>
        </p:nvSpPr>
        <p:spPr>
          <a:xfrm>
            <a:off x="2852452" y="4500111"/>
            <a:ext cx="3330178"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348018" y="1321929"/>
            <a:ext cx="3439979" cy="31781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5247085" y="1321928"/>
            <a:ext cx="3576193"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378800" y="5800299"/>
            <a:ext cx="2428013" cy="436728"/>
          </a:xfrm>
        </p:spPr>
        <p:txBody>
          <a:bodyPr/>
          <a:lstStyle>
            <a:lvl1pPr>
              <a:defRPr baseline="0"/>
            </a:lvl1pPr>
          </a:lstStyle>
          <a:p>
            <a:r>
              <a:rPr lang="en-US" dirty="0"/>
              <a:t>Your logo on Master slide</a:t>
            </a:r>
          </a:p>
        </p:txBody>
      </p:sp>
      <p:pic>
        <p:nvPicPr>
          <p:cNvPr id="12" name="Picture 11"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1204519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10"/>
            <a:ext cx="9143999" cy="1041248"/>
          </a:xfrm>
        </p:spPr>
        <p:txBody>
          <a:bodyPr anchor="b">
            <a:normAutofit/>
          </a:bodyPr>
          <a:lstStyle>
            <a:lvl1pPr>
              <a:defRPr sz="3300"/>
            </a:lvl1pPr>
          </a:lstStyle>
          <a:p>
            <a:r>
              <a:rPr lang="en-US" dirty="0"/>
              <a:t>Click to edit Master title style</a:t>
            </a:r>
          </a:p>
        </p:txBody>
      </p:sp>
      <p:sp>
        <p:nvSpPr>
          <p:cNvPr id="11" name="Text Placeholder 10"/>
          <p:cNvSpPr>
            <a:spLocks noGrp="1"/>
          </p:cNvSpPr>
          <p:nvPr>
            <p:ph type="body" sz="quarter" idx="11"/>
          </p:nvPr>
        </p:nvSpPr>
        <p:spPr>
          <a:xfrm>
            <a:off x="563148" y="3526025"/>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563148" y="1668650"/>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5801916" y="1668643"/>
            <a:ext cx="2677716" cy="1392918"/>
          </a:xfrm>
        </p:spPr>
        <p:txBody>
          <a:bodyPr/>
          <a:lstStyle/>
          <a:p>
            <a:endParaRPr lang="en-US" dirty="0"/>
          </a:p>
        </p:txBody>
      </p:sp>
      <p:sp>
        <p:nvSpPr>
          <p:cNvPr id="17" name="Picture Placeholder 16"/>
          <p:cNvSpPr>
            <a:spLocks noGrp="1" noChangeAspect="1"/>
          </p:cNvSpPr>
          <p:nvPr>
            <p:ph type="pic" sz="quarter" idx="14"/>
          </p:nvPr>
        </p:nvSpPr>
        <p:spPr>
          <a:xfrm>
            <a:off x="5801916" y="3526018"/>
            <a:ext cx="2681478" cy="1389888"/>
          </a:xfrm>
        </p:spPr>
        <p:txBody>
          <a:bodyPr/>
          <a:lstStyle/>
          <a:p>
            <a:endParaRPr lang="en-US" dirty="0"/>
          </a:p>
        </p:txBody>
      </p:sp>
      <p:sp>
        <p:nvSpPr>
          <p:cNvPr id="8" name="Picture Placeholder 7"/>
          <p:cNvSpPr>
            <a:spLocks noGrp="1" noChangeAspect="1"/>
          </p:cNvSpPr>
          <p:nvPr>
            <p:ph type="pic" sz="quarter" idx="15" hasCustomPrompt="1"/>
          </p:nvPr>
        </p:nvSpPr>
        <p:spPr>
          <a:xfrm>
            <a:off x="563148" y="5769428"/>
            <a:ext cx="3927475" cy="706437"/>
          </a:xfrm>
        </p:spPr>
        <p:txBody>
          <a:bodyPr/>
          <a:lstStyle>
            <a:lvl1pPr>
              <a:defRPr baseline="0"/>
            </a:lvl1pPr>
          </a:lstStyle>
          <a:p>
            <a:r>
              <a:rPr lang="en-US" dirty="0"/>
              <a:t>Your logo on Master slide</a:t>
            </a:r>
          </a:p>
        </p:txBody>
      </p:sp>
      <p:pic>
        <p:nvPicPr>
          <p:cNvPr id="10" name="Picture 9"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1813889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628649" y="1713490"/>
            <a:ext cx="3745458"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noChangeAspect="1"/>
          </p:cNvSpPr>
          <p:nvPr>
            <p:ph type="pic" sz="quarter" idx="11"/>
          </p:nvPr>
        </p:nvSpPr>
        <p:spPr>
          <a:xfrm>
            <a:off x="5246763" y="1713490"/>
            <a:ext cx="3570685" cy="3454400"/>
          </a:xfrm>
        </p:spPr>
        <p:txBody>
          <a:bodyPr/>
          <a:lstStyle/>
          <a:p>
            <a:endParaRPr lang="en-US"/>
          </a:p>
        </p:txBody>
      </p:sp>
      <p:sp>
        <p:nvSpPr>
          <p:cNvPr id="5" name="Picture Placeholder 7"/>
          <p:cNvSpPr>
            <a:spLocks noGrp="1" noChangeAspect="1"/>
          </p:cNvSpPr>
          <p:nvPr>
            <p:ph type="pic" sz="quarter" idx="12" hasCustomPrompt="1"/>
          </p:nvPr>
        </p:nvSpPr>
        <p:spPr>
          <a:xfrm>
            <a:off x="628649" y="5936776"/>
            <a:ext cx="3736238" cy="743805"/>
          </a:xfrm>
        </p:spPr>
        <p:txBody>
          <a:bodyPr/>
          <a:lstStyle>
            <a:lvl1pPr>
              <a:defRPr baseline="0"/>
            </a:lvl1pPr>
          </a:lstStyle>
          <a:p>
            <a:r>
              <a:rPr lang="en-US" dirty="0"/>
              <a:t>Your logo on Master slide</a:t>
            </a:r>
          </a:p>
        </p:txBody>
      </p:sp>
      <p:pic>
        <p:nvPicPr>
          <p:cNvPr id="6" name="Picture 5"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7814"/>
            <a:ext cx="2487302" cy="1658201"/>
          </a:xfrm>
          <a:prstGeom prst="rect">
            <a:avLst/>
          </a:prstGeom>
          <a:noFill/>
          <a:ln>
            <a:noFill/>
          </a:ln>
        </p:spPr>
      </p:pic>
    </p:spTree>
    <p:custDataLst>
      <p:tags r:id="rId1"/>
    </p:custDataLst>
    <p:extLst>
      <p:ext uri="{BB962C8B-B14F-4D97-AF65-F5344CB8AC3E}">
        <p14:creationId xmlns:p14="http://schemas.microsoft.com/office/powerpoint/2010/main" val="31266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F25055-260A-4A82-B150-4A3D15968876}"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6E1ED5-30E8-4D1E-B160-5A9871F7384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40394309"/>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8AE97AA-51BD-4B3B-874A-F057C6038AD3}"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59F72C-3C97-4941-AB87-824725DCE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1728849"/>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42F0435-516F-44F1-9CE2-C50227F3CA85}"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08949B0-D2ED-4DE9-91A4-7344555B6B3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4776702"/>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C513099-914C-4554-8E44-39F4A272983F}"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663566F-B760-43CD-8E9F-AB96550734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730238"/>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97C5F9-A9DE-4672-BA40-D6C28D2D294B}"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BD93DDF-C683-47ED-BEC3-F4141BD2F6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20765355"/>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4A45FE2-AA55-42DB-9228-62C68C3EC58E}"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29AE66-7FA8-4692-88A5-DF9E562474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42513862"/>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85D740-D2F8-49B3-9DCF-730F9354DD71}"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10AB7A-1827-4F03-AE0A-8B5137D798D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9286620"/>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D62FAF-4601-4058-9BF8-069D8EC06F37}" type="datetimeFigureOut">
              <a:rPr lang="en-US">
                <a:solidFill>
                  <a:prstClr val="black">
                    <a:tint val="75000"/>
                  </a:prstClr>
                </a:solidFill>
              </a:rPr>
              <a:pPr>
                <a:defRPr/>
              </a:pPr>
              <a:t>9/21/2020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8BDD3F2-0775-4277-849B-04547B37E6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5848431"/>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86" r:id="rId12"/>
  </p:sldLayoutIdLst>
  <p:transition>
    <p:wip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9/21/2020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148415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1.png"/><Relationship Id="rId2" Type="http://schemas.openxmlformats.org/officeDocument/2006/relationships/slideLayout" Target="../slideLayouts/slideLayout25.xml"/><Relationship Id="rId1" Type="http://schemas.openxmlformats.org/officeDocument/2006/relationships/tags" Target="../tags/tag18.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9.png"/><Relationship Id="rId2" Type="http://schemas.openxmlformats.org/officeDocument/2006/relationships/slideLayout" Target="../slideLayouts/slideLayout25.xml"/><Relationship Id="rId1" Type="http://schemas.openxmlformats.org/officeDocument/2006/relationships/tags" Target="../tags/tag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1.png"/><Relationship Id="rId2" Type="http://schemas.openxmlformats.org/officeDocument/2006/relationships/slideLayout" Target="../slideLayouts/slideLayout25.xml"/><Relationship Id="rId1"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1.jpg"/><Relationship Id="rId2" Type="http://schemas.openxmlformats.org/officeDocument/2006/relationships/slideLayout" Target="../slideLayouts/slideLayout25.xml"/><Relationship Id="rId1" Type="http://schemas.openxmlformats.org/officeDocument/2006/relationships/tags" Target="../tags/tag2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2.emf"/><Relationship Id="rId2" Type="http://schemas.openxmlformats.org/officeDocument/2006/relationships/slideLayout" Target="../slideLayouts/slideLayout25.xml"/><Relationship Id="rId1" Type="http://schemas.openxmlformats.org/officeDocument/2006/relationships/tags" Target="../tags/tag2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1.png"/><Relationship Id="rId2" Type="http://schemas.openxmlformats.org/officeDocument/2006/relationships/slideLayout" Target="../slideLayouts/slideLayout25.xml"/><Relationship Id="rId1" Type="http://schemas.openxmlformats.org/officeDocument/2006/relationships/tags" Target="../tags/tag2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2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2.jpg"/><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5.xml"/><Relationship Id="rId1" Type="http://schemas.openxmlformats.org/officeDocument/2006/relationships/tags" Target="../tags/tag2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5.xml"/><Relationship Id="rId1" Type="http://schemas.openxmlformats.org/officeDocument/2006/relationships/tags" Target="../tags/tag2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5.jpeg"/><Relationship Id="rId2" Type="http://schemas.openxmlformats.org/officeDocument/2006/relationships/slideLayout" Target="../slideLayouts/slideLayout25.xml"/><Relationship Id="rId1" Type="http://schemas.openxmlformats.org/officeDocument/2006/relationships/tags" Target="../tags/tag2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6.jpeg"/><Relationship Id="rId2" Type="http://schemas.openxmlformats.org/officeDocument/2006/relationships/slideLayout" Target="../slideLayouts/slideLayout25.xml"/><Relationship Id="rId1" Type="http://schemas.openxmlformats.org/officeDocument/2006/relationships/tags" Target="../tags/tag3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5.xml"/><Relationship Id="rId1" Type="http://schemas.openxmlformats.org/officeDocument/2006/relationships/tags" Target="../tags/tag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5.xml"/><Relationship Id="rId1" Type="http://schemas.openxmlformats.org/officeDocument/2006/relationships/tags" Target="../tags/tag3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8" Type="http://schemas.openxmlformats.org/officeDocument/2006/relationships/hyperlink" Target="mailto:ltupa@wiche.edu" TargetMode="External"/><Relationship Id="rId3" Type="http://schemas.openxmlformats.org/officeDocument/2006/relationships/notesSlide" Target="../notesSlides/notesSlide27.xml"/><Relationship Id="rId7" Type="http://schemas.openxmlformats.org/officeDocument/2006/relationships/hyperlink" Target="mailto:swinfield@wiche.edu" TargetMode="External"/><Relationship Id="rId2" Type="http://schemas.openxmlformats.org/officeDocument/2006/relationships/slideLayout" Target="../slideLayouts/slideLayout25.xml"/><Relationship Id="rId1" Type="http://schemas.openxmlformats.org/officeDocument/2006/relationships/tags" Target="../tags/tag3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mailto:swinfield@gmail.com" TargetMode="External"/><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jpeg"/><Relationship Id="rId2" Type="http://schemas.openxmlformats.org/officeDocument/2006/relationships/slideLayout" Target="../slideLayouts/slideLayout25.xml"/><Relationship Id="rId1" Type="http://schemas.openxmlformats.org/officeDocument/2006/relationships/tags" Target="../tags/tag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25.xml"/><Relationship Id="rId1" Type="http://schemas.openxmlformats.org/officeDocument/2006/relationships/tags" Target="../tags/tag1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25.xml"/><Relationship Id="rId1" Type="http://schemas.openxmlformats.org/officeDocument/2006/relationships/tags" Target="../tags/tag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ags" Target="../tags/tag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type="subTitle" idx="1"/>
          </p:nvPr>
        </p:nvSpPr>
        <p:spPr>
          <a:xfrm>
            <a:off x="1143000" y="2286000"/>
            <a:ext cx="6400800" cy="1143000"/>
          </a:xfrm>
        </p:spPr>
        <p:txBody>
          <a:bodyPr/>
          <a:lstStyle/>
          <a:p>
            <a:r>
              <a:rPr lang="en-US" dirty="0"/>
              <a:t>Building Resilience for Students and Staff During Troubled Times</a:t>
            </a:r>
          </a:p>
        </p:txBody>
      </p:sp>
      <p:sp>
        <p:nvSpPr>
          <p:cNvPr id="3" name="Title 2">
            <a:extLst>
              <a:ext uri="{FF2B5EF4-FFF2-40B4-BE49-F238E27FC236}">
                <a16:creationId xmlns:a16="http://schemas.microsoft.com/office/drawing/2014/main" id="{3B21C9CD-F587-4248-A13F-18B127887C0E}"/>
              </a:ext>
            </a:extLst>
          </p:cNvPr>
          <p:cNvSpPr>
            <a:spLocks noGrp="1"/>
          </p:cNvSpPr>
          <p:nvPr>
            <p:ph type="ctrTitle"/>
          </p:nvPr>
        </p:nvSpPr>
        <p:spPr>
          <a:xfrm>
            <a:off x="304800" y="1219200"/>
            <a:ext cx="7772400" cy="1470025"/>
          </a:xfrm>
        </p:spPr>
        <p:txBody>
          <a:bodyPr/>
          <a:lstStyle/>
          <a:p>
            <a:r>
              <a:rPr lang="en-US" dirty="0">
                <a:solidFill>
                  <a:schemeClr val="accent1">
                    <a:lumMod val="75000"/>
                  </a:schemeClr>
                </a:solidFill>
              </a:rPr>
              <a:t>Pine Ridge Girls’ School</a:t>
            </a:r>
          </a:p>
        </p:txBody>
      </p:sp>
      <p:sp>
        <p:nvSpPr>
          <p:cNvPr id="4" name="Content Placeholder 7"/>
          <p:cNvSpPr txBox="1">
            <a:spLocks/>
          </p:cNvSpPr>
          <p:nvPr/>
        </p:nvSpPr>
        <p:spPr bwMode="auto">
          <a:xfrm>
            <a:off x="-609600" y="3682203"/>
            <a:ext cx="6400800" cy="139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bg1">
                    <a:lumMod val="50000"/>
                  </a:schemeClr>
                </a:solidFill>
                <a:latin typeface="Arial" panose="020B0604020202020204" pitchFamily="34" charset="0"/>
                <a:ea typeface="+mn-ea"/>
                <a:cs typeface="Arial" panose="020B0604020202020204" pitchFamily="34" charset="0"/>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a:solidFill>
                  <a:schemeClr val="accent1">
                    <a:lumMod val="75000"/>
                  </a:schemeClr>
                </a:solidFill>
              </a:rPr>
              <a:t>Stefanie Winfield, MSW</a:t>
            </a:r>
          </a:p>
          <a:p>
            <a:r>
              <a:rPr lang="en-US" sz="2000" dirty="0">
                <a:solidFill>
                  <a:schemeClr val="accent1">
                    <a:lumMod val="75000"/>
                  </a:schemeClr>
                </a:solidFill>
              </a:rPr>
              <a:t>Liza Tupa, PhD</a:t>
            </a:r>
          </a:p>
          <a:p>
            <a:r>
              <a:rPr lang="en-US" sz="2000" dirty="0">
                <a:solidFill>
                  <a:schemeClr val="accent1">
                    <a:lumMod val="75000"/>
                  </a:schemeClr>
                </a:solidFill>
              </a:rPr>
              <a:t>WICHE Behavioral Health Program</a:t>
            </a:r>
          </a:p>
          <a:p>
            <a:r>
              <a:rPr lang="en-US" sz="2000" dirty="0">
                <a:solidFill>
                  <a:schemeClr val="accent1">
                    <a:lumMod val="75000"/>
                  </a:schemeClr>
                </a:solidFill>
              </a:rPr>
              <a:t>September 2020</a:t>
            </a:r>
          </a:p>
        </p:txBody>
      </p:sp>
      <p:pic>
        <p:nvPicPr>
          <p:cNvPr id="2" name="Picture 1">
            <a:extLst>
              <a:ext uri="{FF2B5EF4-FFF2-40B4-BE49-F238E27FC236}">
                <a16:creationId xmlns:a16="http://schemas.microsoft.com/office/drawing/2014/main" id="{8CA3D63E-20BD-4483-AE09-A45FC9431313}"/>
              </a:ext>
            </a:extLst>
          </p:cNvPr>
          <p:cNvPicPr>
            <a:picLocks noChangeAspect="1"/>
          </p:cNvPicPr>
          <p:nvPr/>
        </p:nvPicPr>
        <p:blipFill>
          <a:blip r:embed="rId3"/>
          <a:stretch>
            <a:fillRect/>
          </a:stretch>
        </p:blipFill>
        <p:spPr>
          <a:xfrm>
            <a:off x="4404345" y="3276600"/>
            <a:ext cx="4907310" cy="3224298"/>
          </a:xfrm>
          <a:prstGeom prst="rect">
            <a:avLst/>
          </a:prstGeom>
          <a:effectLst>
            <a:softEdge rad="292100"/>
          </a:effectLst>
        </p:spPr>
      </p:pic>
    </p:spTree>
    <p:extLst>
      <p:ext uri="{BB962C8B-B14F-4D97-AF65-F5344CB8AC3E}">
        <p14:creationId xmlns:p14="http://schemas.microsoft.com/office/powerpoint/2010/main" val="3356417081"/>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817" y="381000"/>
            <a:ext cx="8566366" cy="1145918"/>
          </a:xfrm>
        </p:spPr>
        <p:txBody>
          <a:bodyPr>
            <a:normAutofit/>
          </a:bodyPr>
          <a:lstStyle/>
          <a:p>
            <a:r>
              <a:rPr lang="en-US" dirty="0">
                <a:latin typeface="Arial" panose="020B0604020202020204" pitchFamily="34" charset="0"/>
                <a:cs typeface="Arial" panose="020B0604020202020204" pitchFamily="34" charset="0"/>
              </a:rPr>
              <a:t>What is Resilience?</a:t>
            </a:r>
          </a:p>
        </p:txBody>
      </p:sp>
      <p:sp>
        <p:nvSpPr>
          <p:cNvPr id="3" name="Content Placeholder 2"/>
          <p:cNvSpPr>
            <a:spLocks noGrp="1"/>
          </p:cNvSpPr>
          <p:nvPr>
            <p:ph idx="1"/>
          </p:nvPr>
        </p:nvSpPr>
        <p:spPr>
          <a:xfrm>
            <a:off x="609600" y="2438400"/>
            <a:ext cx="8133160" cy="2514600"/>
          </a:xfrm>
        </p:spPr>
        <p:txBody>
          <a:bodyPr>
            <a:noAutofit/>
          </a:bodyPr>
          <a:lstStyle/>
          <a:p>
            <a:pPr marL="0" indent="0" algn="ctr">
              <a:lnSpc>
                <a:spcPct val="150000"/>
              </a:lnSpc>
              <a:buNone/>
            </a:pPr>
            <a:r>
              <a:rPr lang="en-US" sz="2400" dirty="0">
                <a:latin typeface="Arial" panose="020B0604020202020204" pitchFamily="34" charset="0"/>
                <a:cs typeface="Arial" panose="020B0604020202020204" pitchFamily="34" charset="0"/>
              </a:rPr>
              <a:t>“</a:t>
            </a:r>
            <a:r>
              <a:rPr lang="en-US" sz="2800" dirty="0">
                <a:latin typeface="Arial" panose="020B0604020202020204" pitchFamily="34" charset="0"/>
                <a:ea typeface="Palatino Linotype"/>
                <a:cs typeface="Arial" panose="020B0604020202020204" pitchFamily="34" charset="0"/>
                <a:sym typeface="Palatino Linotype"/>
              </a:rPr>
              <a:t>the capacity to grow and thrive with strength and tenacity in the face of trauma and oppression for individuals and communities</a:t>
            </a:r>
            <a:r>
              <a:rPr lang="en-US" sz="28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0" indent="0">
              <a:lnSpc>
                <a:spcPct val="150000"/>
              </a:lnSpc>
              <a:buNone/>
            </a:pPr>
            <a:r>
              <a:rPr lang="en-US" sz="2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-Resilient Futures, 2018</a:t>
            </a:r>
            <a:r>
              <a:rPr lang="en-US" sz="1400" dirty="0">
                <a:solidFill>
                  <a:schemeClr val="dk1"/>
                </a:solidFill>
                <a:latin typeface="Arial" panose="020B0604020202020204" pitchFamily="34" charset="0"/>
                <a:ea typeface="Palatino Linotype"/>
                <a:cs typeface="Arial" panose="020B0604020202020204" pitchFamily="34" charset="0"/>
                <a:sym typeface="Palatino Linotype"/>
              </a:rPr>
              <a:t> </a:t>
            </a:r>
            <a:endParaRPr lang="en-US" sz="1400" dirty="0">
              <a:latin typeface="Arial" panose="020B0604020202020204" pitchFamily="34" charset="0"/>
              <a:cs typeface="Arial" panose="020B0604020202020204" pitchFamily="34" charset="0"/>
            </a:endParaRPr>
          </a:p>
          <a:p>
            <a:pPr>
              <a:lnSpc>
                <a:spcPct val="150000"/>
              </a:lnSpc>
            </a:pPr>
            <a:endParaRPr lang="en-US" sz="2400" dirty="0"/>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4216586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55" y="228600"/>
            <a:ext cx="8566366" cy="1145918"/>
          </a:xfrm>
        </p:spPr>
        <p:txBody>
          <a:bodyPr>
            <a:normAutofit fontScale="90000"/>
          </a:bodyPr>
          <a:lstStyle/>
          <a:p>
            <a:r>
              <a:rPr lang="en-US" sz="3200" dirty="0">
                <a:latin typeface="Arial" panose="020B0604020202020204" pitchFamily="34" charset="0"/>
                <a:cs typeface="Arial" panose="020B0604020202020204" pitchFamily="34" charset="0"/>
              </a:rPr>
              <a:t>The Power of Story:</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Transgenerational Resilience</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7955" y="1922279"/>
            <a:ext cx="8408089" cy="3388517"/>
          </a:xfrm>
        </p:spPr>
        <p:txBody>
          <a:bodyPr>
            <a:noAutofit/>
          </a:bodyPr>
          <a:lstStyle/>
          <a:p>
            <a:pPr marL="0" indent="0" algn="ctr">
              <a:lnSpc>
                <a:spcPct val="150000"/>
              </a:lnSpc>
              <a:buNone/>
            </a:pPr>
            <a:r>
              <a:rPr lang="en-US" sz="2400" dirty="0"/>
              <a:t>Research from Emory University on trans-generational healing suggests that actively reflecting on your family stories and histories </a:t>
            </a:r>
            <a:r>
              <a:rPr lang="en-US" sz="2400" b="1" i="1" dirty="0"/>
              <a:t>enhances emotional health </a:t>
            </a:r>
            <a:r>
              <a:rPr lang="en-US" sz="2400" dirty="0"/>
              <a:t>and </a:t>
            </a:r>
            <a:r>
              <a:rPr lang="en-US" sz="2400" b="1" i="1" dirty="0"/>
              <a:t>facilitates resilience      </a:t>
            </a:r>
            <a:r>
              <a:rPr lang="en-US" sz="2400" dirty="0"/>
              <a:t>in both adults and children.</a:t>
            </a:r>
            <a:endParaRPr lang="en-US" sz="2400" dirty="0">
              <a:ea typeface="ＭＳ Ｐゴシック" charset="0"/>
              <a:cs typeface="ＭＳ Ｐゴシック" charset="0"/>
            </a:endParaRP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684623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108578"/>
            <a:ext cx="8615190" cy="1814965"/>
          </a:xfrm>
        </p:spPr>
        <p:txBody>
          <a:bodyPr>
            <a:normAutofit/>
          </a:bodyPr>
          <a:lstStyle/>
          <a:p>
            <a:r>
              <a:rPr lang="en-US" dirty="0">
                <a:solidFill>
                  <a:schemeClr val="accent1">
                    <a:lumMod val="75000"/>
                  </a:schemeClr>
                </a:solidFill>
                <a:latin typeface="+mn-lt"/>
              </a:rPr>
              <a:t>Fostering Resilience:</a:t>
            </a:r>
            <a:br>
              <a:rPr lang="en-US" dirty="0">
                <a:solidFill>
                  <a:schemeClr val="accent1">
                    <a:lumMod val="75000"/>
                  </a:schemeClr>
                </a:solidFill>
                <a:latin typeface="+mn-lt"/>
              </a:rPr>
            </a:br>
            <a:r>
              <a:rPr lang="en-US" sz="2800" dirty="0">
                <a:solidFill>
                  <a:schemeClr val="accent1">
                    <a:lumMod val="75000"/>
                  </a:schemeClr>
                </a:solidFill>
                <a:latin typeface="+mn-lt"/>
              </a:rPr>
              <a:t>Emotional Expression through </a:t>
            </a:r>
            <a:r>
              <a:rPr lang="en-US" sz="2800" i="1" dirty="0">
                <a:solidFill>
                  <a:schemeClr val="accent1">
                    <a:lumMod val="75000"/>
                  </a:schemeClr>
                </a:solidFill>
                <a:latin typeface="+mn-lt"/>
              </a:rPr>
              <a:t>Storytelling</a:t>
            </a:r>
            <a:endParaRPr lang="en-US" i="1" dirty="0">
              <a:solidFill>
                <a:schemeClr val="accent1">
                  <a:lumMod val="75000"/>
                </a:schemeClr>
              </a:solidFill>
              <a:latin typeface="+mn-lt"/>
            </a:endParaRPr>
          </a:p>
        </p:txBody>
      </p:sp>
      <p:sp>
        <p:nvSpPr>
          <p:cNvPr id="3" name="Content Placeholder 2"/>
          <p:cNvSpPr>
            <a:spLocks noGrp="1"/>
          </p:cNvSpPr>
          <p:nvPr>
            <p:ph idx="1"/>
          </p:nvPr>
        </p:nvSpPr>
        <p:spPr>
          <a:xfrm>
            <a:off x="528810" y="2119240"/>
            <a:ext cx="4957590" cy="3609724"/>
          </a:xfrm>
        </p:spPr>
        <p:txBody>
          <a:bodyPr>
            <a:normAutofit/>
          </a:bodyPr>
          <a:lstStyle/>
          <a:p>
            <a:r>
              <a:rPr lang="en-US" dirty="0">
                <a:solidFill>
                  <a:schemeClr val="accent1">
                    <a:lumMod val="75000"/>
                  </a:schemeClr>
                </a:solidFill>
                <a:latin typeface="Calibri" panose="020F0502020204030204" pitchFamily="34" charset="0"/>
                <a:cs typeface="Calibri" panose="020F0502020204030204" pitchFamily="34" charset="0"/>
              </a:rPr>
              <a:t>Sharing our stories allows us to </a:t>
            </a:r>
            <a:r>
              <a:rPr lang="en-US" b="1" i="1" dirty="0">
                <a:solidFill>
                  <a:schemeClr val="accent1">
                    <a:lumMod val="75000"/>
                  </a:schemeClr>
                </a:solidFill>
                <a:latin typeface="Calibri" panose="020F0502020204030204" pitchFamily="34" charset="0"/>
                <a:cs typeface="Calibri" panose="020F0502020204030204" pitchFamily="34" charset="0"/>
              </a:rPr>
              <a:t>be seen and heard</a:t>
            </a:r>
          </a:p>
          <a:p>
            <a:r>
              <a:rPr lang="en-US" dirty="0">
                <a:solidFill>
                  <a:schemeClr val="accent1">
                    <a:lumMod val="75000"/>
                  </a:schemeClr>
                </a:solidFill>
                <a:latin typeface="Calibri" panose="020F0502020204030204" pitchFamily="34" charset="0"/>
                <a:cs typeface="Calibri" panose="020F0502020204030204" pitchFamily="34" charset="0"/>
              </a:rPr>
              <a:t>Sharing our stories allows us to </a:t>
            </a:r>
            <a:r>
              <a:rPr lang="en-US" b="1" i="1" dirty="0">
                <a:solidFill>
                  <a:schemeClr val="accent1">
                    <a:lumMod val="75000"/>
                  </a:schemeClr>
                </a:solidFill>
                <a:latin typeface="Calibri" panose="020F0502020204030204" pitchFamily="34" charset="0"/>
                <a:cs typeface="Calibri" panose="020F0502020204030204" pitchFamily="34" charset="0"/>
              </a:rPr>
              <a:t>identify</a:t>
            </a:r>
            <a:r>
              <a:rPr lang="en-US" dirty="0">
                <a:solidFill>
                  <a:schemeClr val="accent1">
                    <a:lumMod val="75000"/>
                  </a:schemeClr>
                </a:solidFill>
                <a:latin typeface="Calibri" panose="020F0502020204030204" pitchFamily="34" charset="0"/>
                <a:cs typeface="Calibri" panose="020F0502020204030204" pitchFamily="34" charset="0"/>
              </a:rPr>
              <a:t> and </a:t>
            </a:r>
            <a:r>
              <a:rPr lang="en-US" b="1" i="1" dirty="0">
                <a:solidFill>
                  <a:schemeClr val="accent1">
                    <a:lumMod val="75000"/>
                  </a:schemeClr>
                </a:solidFill>
                <a:latin typeface="Calibri" panose="020F0502020204030204" pitchFamily="34" charset="0"/>
                <a:cs typeface="Calibri" panose="020F0502020204030204" pitchFamily="34" charset="0"/>
              </a:rPr>
              <a:t>understand</a:t>
            </a:r>
            <a:r>
              <a:rPr lang="en-US" dirty="0">
                <a:solidFill>
                  <a:schemeClr val="accent1">
                    <a:lumMod val="75000"/>
                  </a:schemeClr>
                </a:solidFill>
                <a:latin typeface="Calibri" panose="020F0502020204030204" pitchFamily="34" charset="0"/>
                <a:cs typeface="Calibri" panose="020F0502020204030204" pitchFamily="34" charset="0"/>
              </a:rPr>
              <a:t> our emotions</a:t>
            </a:r>
          </a:p>
          <a:p>
            <a:r>
              <a:rPr lang="en-US" dirty="0">
                <a:solidFill>
                  <a:schemeClr val="accent1">
                    <a:lumMod val="75000"/>
                  </a:schemeClr>
                </a:solidFill>
                <a:latin typeface="Calibri" panose="020F0502020204030204" pitchFamily="34" charset="0"/>
                <a:cs typeface="Calibri" panose="020F0502020204030204" pitchFamily="34" charset="0"/>
              </a:rPr>
              <a:t>Sharing our stories allows us </a:t>
            </a:r>
            <a:r>
              <a:rPr lang="en-US" b="1" i="1" dirty="0">
                <a:solidFill>
                  <a:schemeClr val="accent1">
                    <a:lumMod val="75000"/>
                  </a:schemeClr>
                </a:solidFill>
                <a:latin typeface="Calibri" panose="020F0502020204030204" pitchFamily="34" charset="0"/>
                <a:cs typeface="Calibri" panose="020F0502020204030204" pitchFamily="34" charset="0"/>
              </a:rPr>
              <a:t>to matter</a:t>
            </a:r>
          </a:p>
          <a:p>
            <a:r>
              <a:rPr lang="en-US" b="1" i="1" dirty="0">
                <a:solidFill>
                  <a:schemeClr val="accent1">
                    <a:lumMod val="75000"/>
                  </a:schemeClr>
                </a:solidFill>
                <a:latin typeface="Calibri" panose="020F0502020204030204" pitchFamily="34" charset="0"/>
                <a:cs typeface="Calibri" panose="020F0502020204030204" pitchFamily="34" charset="0"/>
              </a:rPr>
              <a:t>Talk Circles, Journaling</a:t>
            </a:r>
          </a:p>
          <a:p>
            <a:pPr marL="114300" lvl="0" indent="0" algn="ctr">
              <a:spcBef>
                <a:spcPts val="0"/>
              </a:spcBef>
              <a:spcAft>
                <a:spcPts val="1200"/>
              </a:spcAft>
              <a:buSzPts val="1800"/>
              <a:buNone/>
            </a:pPr>
            <a:endParaRPr lang="en-US" dirty="0"/>
          </a:p>
        </p:txBody>
      </p:sp>
      <p:sp>
        <p:nvSpPr>
          <p:cNvPr id="8" name="object 8" descr="A quote from Brene Brown that reads: &quot;If we share our story with someone who responds with empathy and understanding, shame can't survive.&quot;">
            <a:extLst>
              <a:ext uri="{FF2B5EF4-FFF2-40B4-BE49-F238E27FC236}">
                <a16:creationId xmlns:a16="http://schemas.microsoft.com/office/drawing/2014/main" id="{8E69005C-3289-49AD-A7E3-079A6F17BF2F}"/>
              </a:ext>
            </a:extLst>
          </p:cNvPr>
          <p:cNvSpPr/>
          <p:nvPr/>
        </p:nvSpPr>
        <p:spPr>
          <a:xfrm>
            <a:off x="5897609" y="2420073"/>
            <a:ext cx="3055684" cy="3071403"/>
          </a:xfrm>
          <a:prstGeom prst="rect">
            <a:avLst/>
          </a:prstGeom>
          <a:blipFill>
            <a:blip r:embed="rId4"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182865" y="6162730"/>
            <a:ext cx="3303536"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195191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02870"/>
            <a:ext cx="8961120" cy="1303019"/>
          </a:xfrm>
        </p:spPr>
        <p:txBody>
          <a:bodyPr>
            <a:normAutofit fontScale="90000"/>
          </a:bodyPr>
          <a:lstStyle/>
          <a:p>
            <a:pPr algn="ctr"/>
            <a:r>
              <a:rPr lang="en-US" sz="3200" dirty="0">
                <a:solidFill>
                  <a:schemeClr val="accent1">
                    <a:lumMod val="75000"/>
                  </a:schemeClr>
                </a:solidFill>
                <a:latin typeface="+mn-lt"/>
              </a:rPr>
              <a:t>What strengths are in your community’s soil that can be fertilized to build well-being and resilience?</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6" name="Picture 5" descr="illustration of a tree with leaves and deep roots">
            <a:extLst>
              <a:ext uri="{FF2B5EF4-FFF2-40B4-BE49-F238E27FC236}">
                <a16:creationId xmlns:a16="http://schemas.microsoft.com/office/drawing/2014/main" id="{E6F8026E-711B-4FD7-A469-66C9B2EE23E6}"/>
              </a:ext>
            </a:extLst>
          </p:cNvPr>
          <p:cNvPicPr>
            <a:picLocks noChangeAspect="1"/>
          </p:cNvPicPr>
          <p:nvPr/>
        </p:nvPicPr>
        <p:blipFill>
          <a:blip r:embed="rId7"/>
          <a:stretch>
            <a:fillRect/>
          </a:stretch>
        </p:blipFill>
        <p:spPr>
          <a:xfrm>
            <a:off x="190119" y="1168775"/>
            <a:ext cx="8763759" cy="4740051"/>
          </a:xfrm>
          <a:prstGeom prst="rect">
            <a:avLst/>
          </a:prstGeom>
        </p:spPr>
      </p:pic>
    </p:spTree>
    <p:custDataLst>
      <p:tags r:id="rId1"/>
    </p:custDataLst>
    <p:extLst>
      <p:ext uri="{BB962C8B-B14F-4D97-AF65-F5344CB8AC3E}">
        <p14:creationId xmlns:p14="http://schemas.microsoft.com/office/powerpoint/2010/main" val="2321639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91" y="228600"/>
            <a:ext cx="8566366" cy="1145918"/>
          </a:xfrm>
        </p:spPr>
        <p:txBody>
          <a:bodyPr>
            <a:normAutofit fontScale="90000"/>
          </a:bodyPr>
          <a:lstStyle/>
          <a:p>
            <a:r>
              <a:rPr lang="en-US" dirty="0">
                <a:solidFill>
                  <a:srgbClr val="00467F"/>
                </a:solidFill>
                <a:latin typeface="+mn-lt"/>
                <a:cs typeface="Calibri" panose="020F0502020204030204" pitchFamily="34" charset="0"/>
              </a:rPr>
              <a:t>Relationships are Central to Healing</a:t>
            </a:r>
            <a:endParaRPr lang="en-US" sz="8000" dirty="0">
              <a:solidFill>
                <a:srgbClr val="00467F"/>
              </a:solidFill>
              <a:latin typeface="+mn-lt"/>
              <a:cs typeface="Calibri" panose="020F0502020204030204" pitchFamily="34" charset="0"/>
            </a:endParaRPr>
          </a:p>
        </p:txBody>
      </p:sp>
      <p:sp>
        <p:nvSpPr>
          <p:cNvPr id="3" name="Content Placeholder 2"/>
          <p:cNvSpPr>
            <a:spLocks noGrp="1"/>
          </p:cNvSpPr>
          <p:nvPr>
            <p:ph idx="1"/>
          </p:nvPr>
        </p:nvSpPr>
        <p:spPr>
          <a:xfrm>
            <a:off x="365760" y="1834918"/>
            <a:ext cx="5246370" cy="4153089"/>
          </a:xfrm>
        </p:spPr>
        <p:txBody>
          <a:bodyPr>
            <a:noAutofit/>
          </a:bodyPr>
          <a:lstStyle/>
          <a:p>
            <a:pPr marL="0" indent="0" algn="ctr">
              <a:lnSpc>
                <a:spcPct val="150000"/>
              </a:lnSpc>
              <a:buNone/>
            </a:pPr>
            <a:r>
              <a:rPr lang="en-US" b="1" dirty="0">
                <a:solidFill>
                  <a:schemeClr val="accent1">
                    <a:lumMod val="75000"/>
                  </a:schemeClr>
                </a:solidFill>
                <a:latin typeface="Calibri" panose="020F0502020204030204" pitchFamily="34" charset="0"/>
                <a:ea typeface="ＭＳ Ｐゴシック" charset="0"/>
                <a:cs typeface="Calibri" panose="020F0502020204030204" pitchFamily="34" charset="0"/>
              </a:rPr>
              <a:t>Prioritize connection  </a:t>
            </a:r>
            <a:endParaRPr lang="en-US" sz="2400" dirty="0">
              <a:solidFill>
                <a:schemeClr val="accent1">
                  <a:lumMod val="75000"/>
                </a:schemeClr>
              </a:solidFill>
              <a:latin typeface="Calibri" panose="020F0502020204030204" pitchFamily="34" charset="0"/>
              <a:ea typeface="ＭＳ Ｐゴシック" charset="0"/>
              <a:cs typeface="Calibri" panose="020F0502020204030204" pitchFamily="34" charset="0"/>
            </a:endParaRPr>
          </a:p>
          <a:p>
            <a:pPr marL="0" indent="0" algn="ctr">
              <a:lnSpc>
                <a:spcPct val="100000"/>
              </a:lnSpc>
              <a:buNone/>
            </a:pPr>
            <a:r>
              <a:rPr lang="en-US" sz="2400" dirty="0">
                <a:solidFill>
                  <a:schemeClr val="accent1">
                    <a:lumMod val="75000"/>
                  </a:schemeClr>
                </a:solidFill>
                <a:latin typeface="Calibri" panose="020F0502020204030204" pitchFamily="34" charset="0"/>
                <a:ea typeface="ＭＳ Ｐゴシック" charset="0"/>
                <a:cs typeface="Calibri" panose="020F0502020204030204" pitchFamily="34" charset="0"/>
              </a:rPr>
              <a:t>Every positive, attuned interaction with a trustworthy adult can help to rewire the brain.</a:t>
            </a:r>
          </a:p>
          <a:p>
            <a:pPr marL="0" indent="0" algn="ctr">
              <a:lnSpc>
                <a:spcPct val="150000"/>
              </a:lnSpc>
              <a:buNone/>
            </a:pPr>
            <a:r>
              <a:rPr lang="en-US" sz="2400" b="1" dirty="0">
                <a:solidFill>
                  <a:schemeClr val="accent1">
                    <a:lumMod val="75000"/>
                  </a:schemeClr>
                </a:solidFill>
                <a:latin typeface="Calibri" panose="020F0502020204030204" pitchFamily="34" charset="0"/>
                <a:ea typeface="ＭＳ Ｐゴシック" charset="0"/>
                <a:cs typeface="Calibri" panose="020F0502020204030204" pitchFamily="34" charset="0"/>
              </a:rPr>
              <a:t>Aim for Attunement</a:t>
            </a:r>
          </a:p>
          <a:p>
            <a:pPr marL="0" indent="0" algn="ctr">
              <a:lnSpc>
                <a:spcPct val="100000"/>
              </a:lnSpc>
              <a:buNone/>
            </a:pPr>
            <a:r>
              <a:rPr lang="en-US" sz="2400" dirty="0">
                <a:solidFill>
                  <a:schemeClr val="accent1">
                    <a:lumMod val="75000"/>
                  </a:schemeClr>
                </a:solidFill>
                <a:latin typeface="Calibri" panose="020F0502020204030204" pitchFamily="34" charset="0"/>
                <a:ea typeface="Arial"/>
                <a:cs typeface="Calibri" panose="020F0502020204030204" pitchFamily="34" charset="0"/>
                <a:sym typeface="Arial"/>
              </a:rPr>
              <a:t>Attuned relationships help us to feel safe and calm down when we are </a:t>
            </a:r>
            <a:r>
              <a:rPr lang="en-US" sz="2400">
                <a:solidFill>
                  <a:schemeClr val="accent1">
                    <a:lumMod val="75000"/>
                  </a:schemeClr>
                </a:solidFill>
                <a:latin typeface="Calibri" panose="020F0502020204030204" pitchFamily="34" charset="0"/>
                <a:ea typeface="Arial"/>
                <a:cs typeface="Calibri" panose="020F0502020204030204" pitchFamily="34" charset="0"/>
                <a:sym typeface="Arial"/>
              </a:rPr>
              <a:t>stressed out.</a:t>
            </a:r>
            <a:endParaRPr lang="en-US" sz="2400" dirty="0">
              <a:solidFill>
                <a:schemeClr val="accent1">
                  <a:lumMod val="75000"/>
                </a:schemeClr>
              </a:solidFill>
              <a:latin typeface="Calibri" panose="020F0502020204030204" pitchFamily="34" charset="0"/>
              <a:ea typeface="Arial"/>
              <a:cs typeface="Calibri" panose="020F0502020204030204" pitchFamily="34" charset="0"/>
              <a:sym typeface="Arial"/>
            </a:endParaRPr>
          </a:p>
          <a:p>
            <a:pPr marL="0" indent="0" algn="ctr">
              <a:lnSpc>
                <a:spcPct val="150000"/>
              </a:lnSpc>
              <a:buNone/>
            </a:pPr>
            <a:endParaRPr lang="en-US" sz="2400" b="1" dirty="0">
              <a:ea typeface="ＭＳ Ｐゴシック" charset="0"/>
              <a:cs typeface="ＭＳ Ｐゴシック" charset="0"/>
            </a:endParaRPr>
          </a:p>
        </p:txBody>
      </p:sp>
      <p:pic>
        <p:nvPicPr>
          <p:cNvPr id="8" name="Picture 2" descr="Cross section of a heart-shaped tree trunk">
            <a:extLst>
              <a:ext uri="{FF2B5EF4-FFF2-40B4-BE49-F238E27FC236}">
                <a16:creationId xmlns:a16="http://schemas.microsoft.com/office/drawing/2014/main" id="{07F2AAFB-F160-4816-B209-1682667B11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2245" y="2148840"/>
            <a:ext cx="2890312" cy="2722963"/>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3995028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48" y="284919"/>
            <a:ext cx="8247417" cy="1171348"/>
          </a:xfrm>
        </p:spPr>
        <p:txBody>
          <a:bodyPr>
            <a:normAutofit fontScale="90000"/>
          </a:bodyPr>
          <a:lstStyle/>
          <a:p>
            <a:r>
              <a:rPr lang="en-US" sz="3200" dirty="0">
                <a:solidFill>
                  <a:schemeClr val="accent1">
                    <a:lumMod val="75000"/>
                  </a:schemeClr>
                </a:solidFill>
                <a:latin typeface="+mn-lt"/>
              </a:rPr>
              <a:t>Fostering Resilience:</a:t>
            </a:r>
            <a:br>
              <a:rPr lang="en-US" sz="5400" dirty="0">
                <a:solidFill>
                  <a:schemeClr val="accent1">
                    <a:lumMod val="75000"/>
                  </a:schemeClr>
                </a:solidFill>
                <a:latin typeface="+mn-lt"/>
              </a:rPr>
            </a:br>
            <a:r>
              <a:rPr lang="en-US" sz="5400" dirty="0">
                <a:solidFill>
                  <a:schemeClr val="accent1">
                    <a:lumMod val="75000"/>
                  </a:schemeClr>
                </a:solidFill>
                <a:latin typeface="+mn-lt"/>
              </a:rPr>
              <a:t>Connection</a:t>
            </a:r>
          </a:p>
        </p:txBody>
      </p:sp>
      <p:sp>
        <p:nvSpPr>
          <p:cNvPr id="3" name="Content Placeholder 2"/>
          <p:cNvSpPr>
            <a:spLocks noGrp="1"/>
          </p:cNvSpPr>
          <p:nvPr>
            <p:ph idx="1"/>
          </p:nvPr>
        </p:nvSpPr>
        <p:spPr>
          <a:xfrm>
            <a:off x="152400" y="2575969"/>
            <a:ext cx="4724400" cy="2785421"/>
          </a:xfrm>
        </p:spPr>
        <p:txBody>
          <a:bodyPr>
            <a:normAutofit fontScale="40000" lnSpcReduction="20000"/>
          </a:bodyPr>
          <a:lstStyle/>
          <a:p>
            <a:pPr marL="0" indent="0" algn="ctr">
              <a:lnSpc>
                <a:spcPct val="120000"/>
              </a:lnSpc>
              <a:spcBef>
                <a:spcPts val="0"/>
              </a:spcBef>
              <a:buNone/>
            </a:pPr>
            <a:r>
              <a:rPr lang="en-US" sz="9000" dirty="0">
                <a:solidFill>
                  <a:schemeClr val="accent1">
                    <a:lumMod val="75000"/>
                  </a:schemeClr>
                </a:solidFill>
                <a:latin typeface="Calibri" panose="020F0502020204030204" pitchFamily="34" charset="0"/>
                <a:ea typeface="Arial"/>
                <a:cs typeface="Calibri" panose="020F0502020204030204" pitchFamily="34" charset="0"/>
                <a:sym typeface="Arial"/>
              </a:rPr>
              <a:t>Consistent, responsive, nurturing relationships with caring adults is </a:t>
            </a:r>
            <a:r>
              <a:rPr lang="en-US" sz="9000" i="1" dirty="0">
                <a:solidFill>
                  <a:schemeClr val="accent1">
                    <a:lumMod val="75000"/>
                  </a:schemeClr>
                </a:solidFill>
                <a:latin typeface="Calibri" panose="020F0502020204030204" pitchFamily="34" charset="0"/>
                <a:ea typeface="Arial"/>
                <a:cs typeface="Calibri" panose="020F0502020204030204" pitchFamily="34" charset="0"/>
                <a:sym typeface="Arial"/>
              </a:rPr>
              <a:t>key</a:t>
            </a:r>
            <a:r>
              <a:rPr lang="en-US" sz="9000" dirty="0">
                <a:solidFill>
                  <a:schemeClr val="accent1">
                    <a:lumMod val="75000"/>
                  </a:schemeClr>
                </a:solidFill>
                <a:latin typeface="Calibri" panose="020F0502020204030204" pitchFamily="34" charset="0"/>
                <a:ea typeface="Arial"/>
                <a:cs typeface="Calibri" panose="020F0502020204030204" pitchFamily="34" charset="0"/>
                <a:sym typeface="Arial"/>
              </a:rPr>
              <a:t>.</a:t>
            </a:r>
          </a:p>
          <a:p>
            <a:pPr marL="0" indent="0">
              <a:lnSpc>
                <a:spcPct val="120000"/>
              </a:lnSpc>
              <a:spcBef>
                <a:spcPts val="0"/>
              </a:spcBef>
              <a:buNone/>
            </a:pPr>
            <a:endParaRPr lang="en-US" dirty="0">
              <a:ea typeface="Arial"/>
              <a:cs typeface="Arial"/>
              <a:sym typeface="Arial"/>
            </a:endParaRP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9" name="Shape 826" descr="two hands holding">
            <a:extLst>
              <a:ext uri="{FF2B5EF4-FFF2-40B4-BE49-F238E27FC236}">
                <a16:creationId xmlns:a16="http://schemas.microsoft.com/office/drawing/2014/main" id="{CD0028FF-D1E8-4809-992C-F1816B13E73E}"/>
              </a:ext>
            </a:extLst>
          </p:cNvPr>
          <p:cNvPicPr preferRelativeResize="0"/>
          <p:nvPr/>
        </p:nvPicPr>
        <p:blipFill rotWithShape="1">
          <a:blip r:embed="rId7">
            <a:alphaModFix/>
          </a:blip>
          <a:srcRect/>
          <a:stretch/>
        </p:blipFill>
        <p:spPr>
          <a:xfrm>
            <a:off x="5410200" y="1981200"/>
            <a:ext cx="3040787" cy="2819400"/>
          </a:xfrm>
          <a:prstGeom prst="rect">
            <a:avLst/>
          </a:prstGeom>
          <a:noFill/>
          <a:ln>
            <a:noFill/>
          </a:ln>
        </p:spPr>
      </p:pic>
    </p:spTree>
    <p:custDataLst>
      <p:tags r:id="rId1"/>
    </p:custDataLst>
    <p:extLst>
      <p:ext uri="{BB962C8B-B14F-4D97-AF65-F5344CB8AC3E}">
        <p14:creationId xmlns:p14="http://schemas.microsoft.com/office/powerpoint/2010/main" val="3595726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48" y="284919"/>
            <a:ext cx="8247417" cy="1171348"/>
          </a:xfrm>
        </p:spPr>
        <p:txBody>
          <a:bodyPr>
            <a:normAutofit fontScale="90000"/>
          </a:bodyPr>
          <a:lstStyle/>
          <a:p>
            <a:r>
              <a:rPr lang="en-US" sz="3200" dirty="0">
                <a:solidFill>
                  <a:schemeClr val="accent1">
                    <a:lumMod val="75000"/>
                  </a:schemeClr>
                </a:solidFill>
                <a:latin typeface="+mn-lt"/>
              </a:rPr>
              <a:t>Fostering Resilience:</a:t>
            </a:r>
            <a:br>
              <a:rPr lang="en-US" sz="5400" dirty="0">
                <a:solidFill>
                  <a:schemeClr val="accent1">
                    <a:lumMod val="75000"/>
                  </a:schemeClr>
                </a:solidFill>
                <a:latin typeface="+mn-lt"/>
              </a:rPr>
            </a:br>
            <a:r>
              <a:rPr lang="en-US" sz="5400" dirty="0">
                <a:solidFill>
                  <a:schemeClr val="accent1">
                    <a:lumMod val="75000"/>
                  </a:schemeClr>
                </a:solidFill>
                <a:latin typeface="+mn-lt"/>
              </a:rPr>
              <a:t>Connection </a:t>
            </a:r>
            <a:r>
              <a:rPr lang="en-US" dirty="0">
                <a:solidFill>
                  <a:schemeClr val="bg1"/>
                </a:solidFill>
              </a:rPr>
              <a:t>(3)</a:t>
            </a:r>
          </a:p>
        </p:txBody>
      </p:sp>
      <p:sp>
        <p:nvSpPr>
          <p:cNvPr id="3" name="Content Placeholder 2"/>
          <p:cNvSpPr>
            <a:spLocks noGrp="1"/>
          </p:cNvSpPr>
          <p:nvPr>
            <p:ph idx="1"/>
          </p:nvPr>
        </p:nvSpPr>
        <p:spPr>
          <a:xfrm>
            <a:off x="496711" y="1722940"/>
            <a:ext cx="8150578" cy="1706060"/>
          </a:xfrm>
        </p:spPr>
        <p:txBody>
          <a:bodyPr>
            <a:normAutofit/>
          </a:bodyPr>
          <a:lstStyle/>
          <a:p>
            <a:pPr marL="0" indent="0" algn="ctr">
              <a:lnSpc>
                <a:spcPct val="120000"/>
              </a:lnSpc>
              <a:spcBef>
                <a:spcPts val="0"/>
              </a:spcBef>
              <a:buNone/>
            </a:pPr>
            <a:r>
              <a:rPr lang="en-US" sz="3200" u="sng" dirty="0">
                <a:solidFill>
                  <a:schemeClr val="accent1">
                    <a:lumMod val="75000"/>
                  </a:schemeClr>
                </a:solidFill>
                <a:latin typeface="Calibri" panose="020F0502020204030204" pitchFamily="34" charset="0"/>
                <a:ea typeface="Arial"/>
                <a:cs typeface="Calibri" panose="020F0502020204030204" pitchFamily="34" charset="0"/>
                <a:sym typeface="Arial"/>
              </a:rPr>
              <a:t>Relational Strategy:</a:t>
            </a:r>
          </a:p>
          <a:p>
            <a:pPr marL="0" indent="0" algn="ctr">
              <a:lnSpc>
                <a:spcPct val="120000"/>
              </a:lnSpc>
              <a:spcBef>
                <a:spcPts val="0"/>
              </a:spcBef>
              <a:buNone/>
            </a:pPr>
            <a:r>
              <a:rPr lang="en-US" sz="3200" dirty="0">
                <a:solidFill>
                  <a:schemeClr val="accent1">
                    <a:lumMod val="75000"/>
                  </a:schemeClr>
                </a:solidFill>
                <a:latin typeface="Calibri" panose="020F0502020204030204" pitchFamily="34" charset="0"/>
                <a:ea typeface="Arial"/>
                <a:cs typeface="Calibri" panose="020F0502020204030204" pitchFamily="34" charset="0"/>
                <a:sym typeface="Arial"/>
              </a:rPr>
              <a:t>Don’t take it personally</a:t>
            </a:r>
          </a:p>
          <a:p>
            <a:pPr marL="0" indent="0">
              <a:lnSpc>
                <a:spcPct val="120000"/>
              </a:lnSpc>
              <a:spcBef>
                <a:spcPts val="0"/>
              </a:spcBef>
              <a:buNone/>
            </a:pPr>
            <a:endParaRPr lang="en-US" dirty="0">
              <a:ea typeface="Arial"/>
              <a:cs typeface="Arial"/>
              <a:sym typeface="Arial"/>
            </a:endParaRP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6" name="Picture 5">
            <a:extLst>
              <a:ext uri="{FF2B5EF4-FFF2-40B4-BE49-F238E27FC236}">
                <a16:creationId xmlns:a16="http://schemas.microsoft.com/office/drawing/2014/main" id="{E67F640C-0B65-469E-B07D-A5C9FE35BB1C}"/>
              </a:ext>
            </a:extLst>
          </p:cNvPr>
          <p:cNvPicPr>
            <a:picLocks noChangeAspect="1"/>
          </p:cNvPicPr>
          <p:nvPr/>
        </p:nvPicPr>
        <p:blipFill>
          <a:blip r:embed="rId7"/>
          <a:stretch>
            <a:fillRect/>
          </a:stretch>
        </p:blipFill>
        <p:spPr>
          <a:xfrm>
            <a:off x="3048000" y="3088142"/>
            <a:ext cx="3348681" cy="2899865"/>
          </a:xfrm>
          <a:prstGeom prst="rect">
            <a:avLst/>
          </a:prstGeom>
          <a:effectLst>
            <a:glow rad="127000">
              <a:schemeClr val="accent5"/>
            </a:glow>
          </a:effectLst>
        </p:spPr>
      </p:pic>
    </p:spTree>
    <p:custDataLst>
      <p:tags r:id="rId1"/>
    </p:custDataLst>
    <p:extLst>
      <p:ext uri="{BB962C8B-B14F-4D97-AF65-F5344CB8AC3E}">
        <p14:creationId xmlns:p14="http://schemas.microsoft.com/office/powerpoint/2010/main" val="3916599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48" y="284919"/>
            <a:ext cx="8247417" cy="1171348"/>
          </a:xfrm>
        </p:spPr>
        <p:txBody>
          <a:bodyPr>
            <a:normAutofit/>
          </a:bodyPr>
          <a:lstStyle/>
          <a:p>
            <a:r>
              <a:rPr lang="en-US" sz="2800" dirty="0">
                <a:solidFill>
                  <a:schemeClr val="accent1">
                    <a:lumMod val="75000"/>
                  </a:schemeClr>
                </a:solidFill>
                <a:latin typeface="+mn-lt"/>
              </a:rPr>
              <a:t>Fostering Resilience:</a:t>
            </a:r>
            <a:br>
              <a:rPr lang="en-US" sz="4800" dirty="0">
                <a:solidFill>
                  <a:schemeClr val="accent1">
                    <a:lumMod val="75000"/>
                  </a:schemeClr>
                </a:solidFill>
                <a:latin typeface="+mn-lt"/>
              </a:rPr>
            </a:br>
            <a:r>
              <a:rPr lang="en-US" sz="4800" dirty="0">
                <a:solidFill>
                  <a:schemeClr val="accent1">
                    <a:lumMod val="75000"/>
                  </a:schemeClr>
                </a:solidFill>
                <a:latin typeface="+mn-lt"/>
              </a:rPr>
              <a:t>Connection </a:t>
            </a:r>
            <a:r>
              <a:rPr lang="en-US" dirty="0">
                <a:solidFill>
                  <a:schemeClr val="bg1"/>
                </a:solidFill>
              </a:rPr>
              <a:t>(4)</a:t>
            </a:r>
          </a:p>
        </p:txBody>
      </p:sp>
      <p:sp>
        <p:nvSpPr>
          <p:cNvPr id="3" name="Content Placeholder 2"/>
          <p:cNvSpPr>
            <a:spLocks noGrp="1"/>
          </p:cNvSpPr>
          <p:nvPr>
            <p:ph idx="1"/>
          </p:nvPr>
        </p:nvSpPr>
        <p:spPr>
          <a:xfrm>
            <a:off x="438855" y="1609609"/>
            <a:ext cx="8266289" cy="2239460"/>
          </a:xfrm>
        </p:spPr>
        <p:txBody>
          <a:bodyPr>
            <a:normAutofit/>
          </a:bodyPr>
          <a:lstStyle/>
          <a:p>
            <a:pPr marL="0" indent="0" algn="ctr">
              <a:lnSpc>
                <a:spcPct val="120000"/>
              </a:lnSpc>
              <a:spcBef>
                <a:spcPts val="0"/>
              </a:spcBef>
              <a:buNone/>
            </a:pPr>
            <a:r>
              <a:rPr lang="en-US" u="sng" dirty="0">
                <a:solidFill>
                  <a:schemeClr val="accent1">
                    <a:lumMod val="75000"/>
                  </a:schemeClr>
                </a:solidFill>
                <a:latin typeface="Calibri" panose="020F0502020204030204" pitchFamily="34" charset="0"/>
                <a:ea typeface="Arial"/>
                <a:cs typeface="Calibri" panose="020F0502020204030204" pitchFamily="34" charset="0"/>
                <a:sym typeface="Arial"/>
              </a:rPr>
              <a:t>Relational Strategy:</a:t>
            </a:r>
          </a:p>
          <a:p>
            <a:pPr marL="0" indent="0" algn="ctr">
              <a:lnSpc>
                <a:spcPct val="120000"/>
              </a:lnSpc>
              <a:spcBef>
                <a:spcPts val="0"/>
              </a:spcBef>
              <a:buNone/>
            </a:pPr>
            <a:r>
              <a:rPr lang="en-US" dirty="0">
                <a:solidFill>
                  <a:schemeClr val="accent1">
                    <a:lumMod val="75000"/>
                  </a:schemeClr>
                </a:solidFill>
                <a:latin typeface="Calibri" panose="020F0502020204030204" pitchFamily="34" charset="0"/>
                <a:ea typeface="Arial"/>
                <a:cs typeface="Calibri" panose="020F0502020204030204" pitchFamily="34" charset="0"/>
                <a:sym typeface="Arial"/>
              </a:rPr>
              <a:t>Repair the relationship                                   </a:t>
            </a:r>
          </a:p>
          <a:p>
            <a:pPr marL="0" indent="0" algn="ctr">
              <a:lnSpc>
                <a:spcPct val="120000"/>
              </a:lnSpc>
              <a:spcBef>
                <a:spcPts val="0"/>
              </a:spcBef>
              <a:buNone/>
            </a:pPr>
            <a:r>
              <a:rPr lang="en-US" dirty="0">
                <a:solidFill>
                  <a:schemeClr val="accent1">
                    <a:lumMod val="75000"/>
                  </a:schemeClr>
                </a:solidFill>
                <a:latin typeface="Calibri" panose="020F0502020204030204" pitchFamily="34" charset="0"/>
                <a:ea typeface="Arial"/>
                <a:cs typeface="Calibri" panose="020F0502020204030204" pitchFamily="34" charset="0"/>
                <a:sym typeface="Arial"/>
              </a:rPr>
              <a:t> (apologize after a rupture, debrief)</a:t>
            </a:r>
          </a:p>
          <a:p>
            <a:pPr marL="0" indent="0">
              <a:lnSpc>
                <a:spcPct val="120000"/>
              </a:lnSpc>
              <a:spcBef>
                <a:spcPts val="0"/>
              </a:spcBef>
              <a:buNone/>
            </a:pPr>
            <a:endParaRPr lang="en-US" dirty="0">
              <a:ea typeface="Arial"/>
              <a:cs typeface="Arial"/>
              <a:sym typeface="Arial"/>
            </a:endParaRPr>
          </a:p>
        </p:txBody>
      </p:sp>
      <p:pic>
        <p:nvPicPr>
          <p:cNvPr id="6" name="Picture 5" descr="a paper note that reads &quot;sorry&quot; with a drawn smiley face">
            <a:extLst>
              <a:ext uri="{FF2B5EF4-FFF2-40B4-BE49-F238E27FC236}">
                <a16:creationId xmlns:a16="http://schemas.microsoft.com/office/drawing/2014/main" id="{3EA41628-BD19-4DA7-B2F5-83CBEEA79E2D}"/>
              </a:ext>
            </a:extLst>
          </p:cNvPr>
          <p:cNvPicPr>
            <a:picLocks noChangeAspect="1"/>
          </p:cNvPicPr>
          <p:nvPr/>
        </p:nvPicPr>
        <p:blipFill>
          <a:blip r:embed="rId4"/>
          <a:stretch>
            <a:fillRect/>
          </a:stretch>
        </p:blipFill>
        <p:spPr>
          <a:xfrm>
            <a:off x="2592644" y="3318866"/>
            <a:ext cx="3958711" cy="2662988"/>
          </a:xfrm>
          <a:prstGeom prst="rect">
            <a:avLst/>
          </a:prstGeom>
          <a:effectLst>
            <a:glow rad="127000">
              <a:schemeClr val="accent5"/>
            </a:glow>
          </a:effectLst>
        </p:spPr>
      </p:pic>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3544954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1272"/>
            <a:ext cx="8566366" cy="1145918"/>
          </a:xfrm>
        </p:spPr>
        <p:txBody>
          <a:bodyPr>
            <a:normAutofit fontScale="90000"/>
          </a:bodyPr>
          <a:lstStyle/>
          <a:p>
            <a:r>
              <a:rPr lang="en-US" sz="3200" dirty="0">
                <a:latin typeface="Arial" panose="020B0604020202020204" pitchFamily="34" charset="0"/>
                <a:cs typeface="Arial" panose="020B0604020202020204" pitchFamily="34" charset="0"/>
              </a:rPr>
              <a:t>Core Guiding Principle: </a:t>
            </a:r>
            <a:br>
              <a:rPr lang="en-US" sz="4800"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Safety and Predictability </a:t>
            </a:r>
            <a:endParaRPr lang="en-US" sz="4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8393" y="1954530"/>
            <a:ext cx="5889517" cy="3406139"/>
          </a:xfrm>
        </p:spPr>
        <p:txBody>
          <a:bodyPr>
            <a:normAutofit/>
          </a:bodyPr>
          <a:lstStyle/>
          <a:p>
            <a:pPr marL="0" indent="0">
              <a:lnSpc>
                <a:spcPct val="110000"/>
              </a:lnSpc>
              <a:buNone/>
            </a:pPr>
            <a:r>
              <a:rPr lang="en-US" sz="2400" dirty="0"/>
              <a:t>Trauma unpredictably violates physical, social, and emotional safety. </a:t>
            </a:r>
          </a:p>
          <a:p>
            <a:pPr marL="0" indent="0">
              <a:lnSpc>
                <a:spcPct val="110000"/>
              </a:lnSpc>
              <a:buNone/>
            </a:pPr>
            <a:endParaRPr lang="en-US" sz="2400" dirty="0"/>
          </a:p>
          <a:p>
            <a:pPr marL="0" indent="0">
              <a:lnSpc>
                <a:spcPct val="110000"/>
              </a:lnSpc>
              <a:buNone/>
            </a:pPr>
            <a:r>
              <a:rPr lang="en-US" sz="2400" dirty="0"/>
              <a:t>Increasing stability in the daily lives of our students can minimize stress reactions, increasing a focus on learning and emotional well-being.</a:t>
            </a:r>
          </a:p>
        </p:txBody>
      </p:sp>
      <p:pic>
        <p:nvPicPr>
          <p:cNvPr id="9" name="Picture 1" descr="bright orange sign labeled &quot;safety first&quot;">
            <a:extLst>
              <a:ext uri="{FF2B5EF4-FFF2-40B4-BE49-F238E27FC236}">
                <a16:creationId xmlns:a16="http://schemas.microsoft.com/office/drawing/2014/main" id="{AD156439-0BAA-45F1-A288-15C784FD482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5090" y="2240280"/>
            <a:ext cx="2377440" cy="237744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3882778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151"/>
            <a:ext cx="8566366" cy="1145918"/>
          </a:xfrm>
        </p:spPr>
        <p:txBody>
          <a:bodyPr>
            <a:normAutofit/>
          </a:bodyPr>
          <a:lstStyle/>
          <a:p>
            <a:r>
              <a:rPr lang="en-US" dirty="0">
                <a:latin typeface="Arial" panose="020B0604020202020204" pitchFamily="34" charset="0"/>
                <a:cs typeface="Arial" panose="020B0604020202020204" pitchFamily="34" charset="0"/>
              </a:rPr>
              <a:t>Creating Safety &amp; Predictability</a:t>
            </a:r>
            <a:endParaRPr lang="en-US" sz="6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7174" y="1446027"/>
            <a:ext cx="8674951" cy="4369981"/>
          </a:xfrm>
        </p:spPr>
        <p:txBody>
          <a:bodyPr>
            <a:noAutofit/>
          </a:bodyPr>
          <a:lstStyle/>
          <a:p>
            <a:pPr>
              <a:lnSpc>
                <a:spcPct val="100000"/>
              </a:lnSpc>
              <a:buFont typeface="Arial" panose="020B0604020202020204" pitchFamily="34" charset="0"/>
              <a:buChar char="•"/>
            </a:pPr>
            <a:r>
              <a:rPr lang="en-US" sz="2400" dirty="0"/>
              <a:t>Safety is created through both the individual and the collective.  </a:t>
            </a:r>
          </a:p>
          <a:p>
            <a:pPr>
              <a:lnSpc>
                <a:spcPct val="100000"/>
              </a:lnSpc>
              <a:buFont typeface="Arial" panose="020B0604020202020204" pitchFamily="34" charset="0"/>
              <a:buChar char="•"/>
            </a:pPr>
            <a:endParaRPr lang="en-US" sz="2400" dirty="0"/>
          </a:p>
          <a:p>
            <a:pPr>
              <a:lnSpc>
                <a:spcPct val="100000"/>
              </a:lnSpc>
              <a:buFont typeface="Arial" panose="020B0604020202020204" pitchFamily="34" charset="0"/>
              <a:buChar char="•"/>
            </a:pPr>
            <a:r>
              <a:rPr lang="en-US" sz="2400" dirty="0"/>
              <a:t>What are current systems/structures that can be used to increase the individual and collective safety of students, teachers, families, and the school community?  </a:t>
            </a:r>
          </a:p>
          <a:p>
            <a:pPr>
              <a:lnSpc>
                <a:spcPct val="100000"/>
              </a:lnSpc>
              <a:buFont typeface="Arial" panose="020B0604020202020204" pitchFamily="34" charset="0"/>
              <a:buChar char="•"/>
            </a:pPr>
            <a:endParaRPr lang="en-US" sz="2400" dirty="0"/>
          </a:p>
          <a:p>
            <a:pPr>
              <a:lnSpc>
                <a:spcPct val="100000"/>
              </a:lnSpc>
              <a:buFont typeface="Arial" panose="020B0604020202020204" pitchFamily="34" charset="0"/>
              <a:buChar char="•"/>
            </a:pPr>
            <a:r>
              <a:rPr lang="en-US" sz="2400" dirty="0"/>
              <a:t>Considerations include physical, social, emotional, and academic safety.  </a:t>
            </a:r>
          </a:p>
          <a:p>
            <a:pPr>
              <a:lnSpc>
                <a:spcPct val="100000"/>
              </a:lnSpc>
              <a:buFont typeface="Arial" panose="020B0604020202020204" pitchFamily="34" charset="0"/>
              <a:buChar char="•"/>
            </a:pPr>
            <a:endParaRPr lang="en-US" sz="2400" dirty="0"/>
          </a:p>
          <a:p>
            <a:pPr>
              <a:lnSpc>
                <a:spcPct val="100000"/>
              </a:lnSpc>
              <a:buFont typeface="Arial" panose="020B0604020202020204" pitchFamily="34" charset="0"/>
              <a:buChar char="•"/>
            </a:pPr>
            <a:r>
              <a:rPr lang="en-US" sz="2400" dirty="0"/>
              <a:t>How would you measure success? </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702595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37" y="304800"/>
            <a:ext cx="8615190" cy="1532845"/>
          </a:xfrm>
        </p:spPr>
        <p:txBody>
          <a:bodyPr>
            <a:normAutofit/>
          </a:bodyPr>
          <a:lstStyle/>
          <a:p>
            <a:pPr algn="l"/>
            <a:r>
              <a:rPr kumimoji="0" lang="en-US" sz="3600" b="1" i="0" u="none" strike="noStrike" kern="1200" cap="none" spc="0" normalizeH="0" baseline="0" noProof="0" dirty="0">
                <a:ln>
                  <a:noFill/>
                </a:ln>
                <a:solidFill>
                  <a:srgbClr val="CC4927"/>
                </a:solidFill>
                <a:effectLst/>
                <a:uLnTx/>
                <a:uFillTx/>
                <a:latin typeface="Arial Nova Light" panose="020B0304020202020204" pitchFamily="34" charset="0"/>
                <a:ea typeface="+mj-ea"/>
                <a:cs typeface="+mj-cs"/>
              </a:rPr>
              <a:t>Who We Are</a:t>
            </a:r>
            <a:br>
              <a:rPr kumimoji="0" lang="en-US" sz="4800" b="1" i="0" u="none" strike="noStrike" kern="1200" cap="none" spc="0" normalizeH="0" baseline="0" noProof="0" dirty="0">
                <a:ln>
                  <a:noFill/>
                </a:ln>
                <a:solidFill>
                  <a:srgbClr val="CC4927"/>
                </a:solidFill>
                <a:effectLst/>
                <a:uLnTx/>
                <a:uFillTx/>
                <a:latin typeface="Arial Nova Light" panose="020B0304020202020204" pitchFamily="34" charset="0"/>
                <a:ea typeface="+mj-ea"/>
                <a:cs typeface="+mj-cs"/>
              </a:rPr>
            </a:br>
            <a:endParaRPr lang="en-US" sz="4800" dirty="0">
              <a:solidFill>
                <a:schemeClr val="accent1">
                  <a:lumMod val="75000"/>
                </a:schemeClr>
              </a:solidFill>
              <a:latin typeface="Arial" panose="020B0604020202020204" pitchFamily="34" charset="0"/>
              <a:cs typeface="Arial" panose="020B0604020202020204" pitchFamily="34" charset="0"/>
            </a:endParaRP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
        <p:nvSpPr>
          <p:cNvPr id="3" name="Content Placeholder 2"/>
          <p:cNvSpPr>
            <a:spLocks noGrp="1"/>
          </p:cNvSpPr>
          <p:nvPr>
            <p:ph idx="1"/>
          </p:nvPr>
        </p:nvSpPr>
        <p:spPr>
          <a:xfrm>
            <a:off x="-175131" y="1060554"/>
            <a:ext cx="9008327" cy="4235407"/>
          </a:xfrm>
        </p:spPr>
        <p:txBody>
          <a:bodyPr>
            <a:normAutofit/>
          </a:bodyPr>
          <a:lstStyle/>
          <a:p>
            <a:pPr marL="400050" lvl="1" indent="0">
              <a:buNone/>
            </a:pPr>
            <a:r>
              <a:rPr kumimoji="0" lang="en-US" sz="1600" b="0" i="0" u="none" strike="noStrike" kern="1200" cap="none" spc="0" normalizeH="0" baseline="0" noProof="0" dirty="0">
                <a:ln>
                  <a:noFill/>
                </a:ln>
                <a:solidFill>
                  <a:prstClr val="black"/>
                </a:solidFill>
                <a:effectLst/>
                <a:uLnTx/>
                <a:uFillTx/>
                <a:latin typeface="Arial" charset="0"/>
                <a:ea typeface="Arial" charset="0"/>
                <a:cs typeface="Arial" charset="0"/>
              </a:rPr>
              <a:t>The Mountain Plains Mental Health Technology Transfer Center (MHTTC_ provides training and technical assistance on evidence-based practices to the mental health providers of </a:t>
            </a:r>
            <a:br>
              <a:rPr kumimoji="0" lang="en-US" sz="1600" b="0" i="0" u="none" strike="noStrike" kern="1200" cap="none" spc="0" normalizeH="0" baseline="0" noProof="0" dirty="0">
                <a:ln>
                  <a:noFill/>
                </a:ln>
                <a:solidFill>
                  <a:prstClr val="black"/>
                </a:solidFill>
                <a:effectLst/>
                <a:uLnTx/>
                <a:uFillTx/>
                <a:latin typeface="Arial" charset="0"/>
                <a:ea typeface="Arial" charset="0"/>
                <a:cs typeface="Arial" charset="0"/>
              </a:rPr>
            </a:br>
            <a:r>
              <a:rPr kumimoji="0" lang="en-US" sz="1600" b="0" i="0" u="none" strike="noStrike" kern="1200" cap="none" spc="0" normalizeH="0" baseline="0" noProof="0" dirty="0">
                <a:ln>
                  <a:noFill/>
                </a:ln>
                <a:solidFill>
                  <a:prstClr val="black"/>
                </a:solidFill>
                <a:effectLst/>
                <a:uLnTx/>
                <a:uFillTx/>
                <a:latin typeface="Arial" charset="0"/>
                <a:ea typeface="Arial" charset="0"/>
                <a:cs typeface="Arial" charset="0"/>
              </a:rPr>
              <a:t>Region 8 (Colorado, Montana, North Dakota, South Dakota, and Utah). </a:t>
            </a:r>
            <a:br>
              <a:rPr kumimoji="0" lang="en-US" sz="1600" b="0" i="0" u="none" strike="noStrike" kern="1200" cap="none" spc="0" normalizeH="0" baseline="0" noProof="0" dirty="0">
                <a:ln>
                  <a:noFill/>
                </a:ln>
                <a:solidFill>
                  <a:prstClr val="black"/>
                </a:solidFill>
                <a:effectLst/>
                <a:uLnTx/>
                <a:uFillTx/>
                <a:latin typeface="Arial" charset="0"/>
                <a:ea typeface="Arial" charset="0"/>
                <a:cs typeface="Arial" charset="0"/>
              </a:rPr>
            </a:br>
            <a:br>
              <a:rPr kumimoji="0" lang="en-US" sz="1600" b="0" i="0" u="none" strike="noStrike" kern="1200" cap="none" spc="0" normalizeH="0" baseline="0" noProof="0" dirty="0">
                <a:ln>
                  <a:noFill/>
                </a:ln>
                <a:solidFill>
                  <a:prstClr val="black"/>
                </a:solidFill>
                <a:effectLst/>
                <a:uLnTx/>
                <a:uFillTx/>
                <a:latin typeface="Arial" charset="0"/>
                <a:ea typeface="Arial" charset="0"/>
                <a:cs typeface="Arial" charset="0"/>
              </a:rPr>
            </a:br>
            <a:r>
              <a:rPr kumimoji="0" lang="en-US" sz="1600" b="0" i="0" u="none" strike="noStrike" kern="1200" cap="none" spc="0" normalizeH="0" baseline="0" noProof="0" dirty="0">
                <a:ln>
                  <a:noFill/>
                </a:ln>
                <a:solidFill>
                  <a:prstClr val="black"/>
                </a:solidFill>
                <a:effectLst/>
                <a:uLnTx/>
                <a:uFillTx/>
                <a:latin typeface="Arial" charset="0"/>
                <a:ea typeface="Arial" charset="0"/>
                <a:cs typeface="Arial" charset="0"/>
              </a:rPr>
              <a:t>We belong to the Technology Transfer Center (TTC) Network, a national network of training and technical assistance centers serving the needs of mental health, substance use and prevention providers. The work of the TTC Network is under a cooperative agreement by the Substance Abuse and Mental Health Service Administration (SAMHSA). </a:t>
            </a:r>
            <a:endParaRPr kumimoji="0" lang="en-US" sz="16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1143000" lvl="1" indent="-742950">
              <a:lnSpc>
                <a:spcPct val="110000"/>
              </a:lnSpc>
              <a:buAutoNum type="arabicPeriod"/>
            </a:pPr>
            <a:endParaRPr lang="en-US" sz="3200" dirty="0">
              <a:solidFill>
                <a:schemeClr val="accent1">
                  <a:lumMod val="75000"/>
                </a:schemeClr>
              </a:solidFill>
            </a:endParaRPr>
          </a:p>
          <a:p>
            <a:pPr marL="1143000" lvl="1" indent="-742950">
              <a:lnSpc>
                <a:spcPct val="110000"/>
              </a:lnSpc>
              <a:buAutoNum type="arabicPeriod"/>
            </a:pPr>
            <a:endParaRPr lang="en-US" sz="3200" dirty="0">
              <a:solidFill>
                <a:schemeClr val="accent1">
                  <a:lumMod val="75000"/>
                </a:schemeClr>
              </a:solidFill>
            </a:endParaRPr>
          </a:p>
          <a:p>
            <a:pPr marL="742950" lvl="0" indent="-742950" fontAlgn="base">
              <a:lnSpc>
                <a:spcPct val="110000"/>
              </a:lnSpc>
              <a:buAutoNum type="arabicPeriod"/>
            </a:pPr>
            <a:endParaRPr lang="en-US" sz="3600" dirty="0">
              <a:solidFill>
                <a:schemeClr val="accent1">
                  <a:lumMod val="75000"/>
                </a:schemeClr>
              </a:solidFill>
            </a:endParaRPr>
          </a:p>
          <a:p>
            <a:pPr marL="742950" lvl="0" indent="-742950" fontAlgn="base">
              <a:lnSpc>
                <a:spcPct val="110000"/>
              </a:lnSpc>
              <a:buAutoNum type="arabicPeriod"/>
            </a:pPr>
            <a:endParaRPr lang="en-US" sz="3600" dirty="0">
              <a:solidFill>
                <a:schemeClr val="accent1">
                  <a:lumMod val="75000"/>
                </a:schemeClr>
              </a:solidFill>
            </a:endParaRPr>
          </a:p>
        </p:txBody>
      </p:sp>
      <p:sp>
        <p:nvSpPr>
          <p:cNvPr id="8" name="TextBox 7">
            <a:extLst>
              <a:ext uri="{FF2B5EF4-FFF2-40B4-BE49-F238E27FC236}">
                <a16:creationId xmlns:a16="http://schemas.microsoft.com/office/drawing/2014/main" id="{547357FC-F9E1-4EC4-A201-651D9B4977BD}"/>
              </a:ext>
            </a:extLst>
          </p:cNvPr>
          <p:cNvSpPr txBox="1"/>
          <p:nvPr/>
        </p:nvSpPr>
        <p:spPr>
          <a:xfrm>
            <a:off x="341934" y="3508782"/>
            <a:ext cx="3657600" cy="147732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charset="0"/>
              </a:rPr>
              <a:t>Co-hosted by: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charset="0"/>
              </a:rPr>
              <a:t>The University of North Dakota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charset="0"/>
              </a:rPr>
              <a:t>and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charset="0"/>
              </a:rPr>
              <a:t>The Western Interstate Commission for Higher Education (WICHE)</a:t>
            </a:r>
          </a:p>
        </p:txBody>
      </p:sp>
      <p:pic>
        <p:nvPicPr>
          <p:cNvPr id="11" name="Google Shape;156;p21">
            <a:extLst>
              <a:ext uri="{FF2B5EF4-FFF2-40B4-BE49-F238E27FC236}">
                <a16:creationId xmlns:a16="http://schemas.microsoft.com/office/drawing/2014/main" id="{16220A16-1820-4C71-89C5-4A2B470880B5}"/>
              </a:ext>
            </a:extLst>
          </p:cNvPr>
          <p:cNvPicPr preferRelativeResize="0"/>
          <p:nvPr/>
        </p:nvPicPr>
        <p:blipFill rotWithShape="1">
          <a:blip r:embed="rId7">
            <a:alphaModFix/>
          </a:blip>
          <a:srcRect/>
          <a:stretch/>
        </p:blipFill>
        <p:spPr>
          <a:xfrm>
            <a:off x="4114800" y="3309019"/>
            <a:ext cx="2938938" cy="2695752"/>
          </a:xfrm>
          <a:prstGeom prst="rect">
            <a:avLst/>
          </a:prstGeom>
          <a:noFill/>
          <a:ln>
            <a:noFill/>
          </a:ln>
        </p:spPr>
      </p:pic>
    </p:spTree>
    <p:custDataLst>
      <p:tags r:id="rId1"/>
    </p:custDataLst>
    <p:extLst>
      <p:ext uri="{BB962C8B-B14F-4D97-AF65-F5344CB8AC3E}">
        <p14:creationId xmlns:p14="http://schemas.microsoft.com/office/powerpoint/2010/main" val="1954633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151"/>
            <a:ext cx="8566366" cy="1145918"/>
          </a:xfrm>
        </p:spPr>
        <p:txBody>
          <a:bodyPr>
            <a:normAutofit/>
          </a:bodyPr>
          <a:lstStyle/>
          <a:p>
            <a:r>
              <a:rPr lang="en-US" sz="4800" dirty="0">
                <a:latin typeface="Arial" panose="020B0604020202020204" pitchFamily="34" charset="0"/>
                <a:cs typeface="Arial" panose="020B0604020202020204" pitchFamily="34" charset="0"/>
              </a:rPr>
              <a:t>Academic Safety</a:t>
            </a:r>
            <a:endParaRPr lang="en-US" sz="7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5740" y="1254227"/>
            <a:ext cx="4349874" cy="4561781"/>
          </a:xfrm>
        </p:spPr>
        <p:txBody>
          <a:bodyPr>
            <a:noAutofit/>
          </a:bodyPr>
          <a:lstStyle/>
          <a:p>
            <a:pPr>
              <a:lnSpc>
                <a:spcPct val="100000"/>
              </a:lnSpc>
            </a:pPr>
            <a:r>
              <a:rPr lang="en-US" sz="2400" dirty="0"/>
              <a:t>Connection before content </a:t>
            </a:r>
          </a:p>
          <a:p>
            <a:pPr>
              <a:lnSpc>
                <a:spcPct val="100000"/>
              </a:lnSpc>
            </a:pPr>
            <a:r>
              <a:rPr lang="en-US" sz="2400" dirty="0"/>
              <a:t>Clear expectations</a:t>
            </a:r>
          </a:p>
          <a:p>
            <a:pPr>
              <a:lnSpc>
                <a:spcPct val="100000"/>
              </a:lnSpc>
            </a:pPr>
            <a:r>
              <a:rPr lang="en-US" sz="2400" dirty="0"/>
              <a:t>Simple, clear communication</a:t>
            </a:r>
          </a:p>
          <a:p>
            <a:pPr>
              <a:lnSpc>
                <a:spcPct val="100000"/>
              </a:lnSpc>
            </a:pPr>
            <a:r>
              <a:rPr lang="en-US" sz="2400" dirty="0"/>
              <a:t>Instructions both verbally and written</a:t>
            </a:r>
          </a:p>
          <a:p>
            <a:pPr>
              <a:lnSpc>
                <a:spcPct val="100000"/>
              </a:lnSpc>
            </a:pPr>
            <a:r>
              <a:rPr lang="en-US" sz="2400" dirty="0"/>
              <a:t>Transparency </a:t>
            </a:r>
          </a:p>
          <a:p>
            <a:pPr>
              <a:lnSpc>
                <a:spcPct val="100000"/>
              </a:lnSpc>
            </a:pPr>
            <a:r>
              <a:rPr lang="en-US" sz="2400" dirty="0"/>
              <a:t>Model taking risks for learning </a:t>
            </a:r>
          </a:p>
          <a:p>
            <a:pPr>
              <a:lnSpc>
                <a:spcPct val="100000"/>
              </a:lnSpc>
            </a:pPr>
            <a:r>
              <a:rPr lang="en-US" sz="2400" dirty="0"/>
              <a:t>Multiple opportunities to ask questions</a:t>
            </a:r>
          </a:p>
        </p:txBody>
      </p:sp>
      <p:sp>
        <p:nvSpPr>
          <p:cNvPr id="8" name="Content Placeholder 2">
            <a:extLst>
              <a:ext uri="{FF2B5EF4-FFF2-40B4-BE49-F238E27FC236}">
                <a16:creationId xmlns:a16="http://schemas.microsoft.com/office/drawing/2014/main" id="{C01941F1-99A4-4079-9751-2ABEF86B7CB9}"/>
              </a:ext>
            </a:extLst>
          </p:cNvPr>
          <p:cNvSpPr txBox="1">
            <a:spLocks/>
          </p:cNvSpPr>
          <p:nvPr/>
        </p:nvSpPr>
        <p:spPr>
          <a:xfrm>
            <a:off x="4863883" y="1254228"/>
            <a:ext cx="4280116" cy="41471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solidFill>
                  <a:schemeClr val="accent1">
                    <a:lumMod val="75000"/>
                  </a:schemeClr>
                </a:solidFill>
              </a:rPr>
              <a:t>Equitable responses to students</a:t>
            </a:r>
          </a:p>
          <a:p>
            <a:pPr>
              <a:lnSpc>
                <a:spcPct val="100000"/>
              </a:lnSpc>
            </a:pPr>
            <a:r>
              <a:rPr lang="en-US" sz="2400" dirty="0">
                <a:solidFill>
                  <a:schemeClr val="accent1">
                    <a:lumMod val="75000"/>
                  </a:schemeClr>
                </a:solidFill>
              </a:rPr>
              <a:t>Maintaining high expectations </a:t>
            </a:r>
          </a:p>
          <a:p>
            <a:pPr>
              <a:lnSpc>
                <a:spcPct val="100000"/>
              </a:lnSpc>
            </a:pPr>
            <a:r>
              <a:rPr lang="en-US" sz="2400" dirty="0">
                <a:solidFill>
                  <a:schemeClr val="accent1">
                    <a:lumMod val="75000"/>
                  </a:schemeClr>
                </a:solidFill>
              </a:rPr>
              <a:t>Quality, not quantity </a:t>
            </a:r>
          </a:p>
          <a:p>
            <a:pPr>
              <a:lnSpc>
                <a:spcPct val="100000"/>
              </a:lnSpc>
            </a:pPr>
            <a:r>
              <a:rPr lang="en-US" sz="2400" dirty="0">
                <a:solidFill>
                  <a:schemeClr val="accent1">
                    <a:lumMod val="75000"/>
                  </a:schemeClr>
                </a:solidFill>
              </a:rPr>
              <a:t>Voice/Choice </a:t>
            </a:r>
          </a:p>
          <a:p>
            <a:pPr>
              <a:lnSpc>
                <a:spcPct val="100000"/>
              </a:lnSpc>
            </a:pPr>
            <a:r>
              <a:rPr lang="en-US" sz="2400" dirty="0">
                <a:solidFill>
                  <a:schemeClr val="accent1">
                    <a:lumMod val="75000"/>
                  </a:schemeClr>
                </a:solidFill>
              </a:rPr>
              <a:t>Giving multiple opportunities for demonstrating learning   </a:t>
            </a:r>
          </a:p>
          <a:p>
            <a:pPr>
              <a:lnSpc>
                <a:spcPct val="100000"/>
              </a:lnSpc>
            </a:pPr>
            <a:r>
              <a:rPr lang="en-US" sz="2400" dirty="0">
                <a:solidFill>
                  <a:schemeClr val="accent1">
                    <a:lumMod val="75000"/>
                  </a:schemeClr>
                </a:solidFill>
              </a:rPr>
              <a:t>Compassionate grading </a:t>
            </a:r>
          </a:p>
          <a:p>
            <a:pPr>
              <a:lnSpc>
                <a:spcPct val="100000"/>
              </a:lnSpc>
            </a:pPr>
            <a:endParaRPr lang="en-US" sz="2400" dirty="0"/>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740" y="5947645"/>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3199277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
        <p:nvSpPr>
          <p:cNvPr id="6" name="Content Placeholder 2">
            <a:extLst>
              <a:ext uri="{FF2B5EF4-FFF2-40B4-BE49-F238E27FC236}">
                <a16:creationId xmlns:a16="http://schemas.microsoft.com/office/drawing/2014/main" id="{A6A8854A-5458-411E-B8E6-7AF30311CD32}"/>
              </a:ext>
            </a:extLst>
          </p:cNvPr>
          <p:cNvSpPr>
            <a:spLocks noGrp="1"/>
          </p:cNvSpPr>
          <p:nvPr>
            <p:ph sz="half" idx="1"/>
          </p:nvPr>
        </p:nvSpPr>
        <p:spPr>
          <a:xfrm>
            <a:off x="685800" y="1561618"/>
            <a:ext cx="8145710" cy="4948746"/>
          </a:xfrm>
        </p:spPr>
        <p:txBody>
          <a:bodyPr>
            <a:normAutofit/>
          </a:bodyPr>
          <a:lstStyle/>
          <a:p>
            <a:pPr eaLnBrk="1" hangingPunct="1">
              <a:lnSpc>
                <a:spcPct val="80000"/>
              </a:lnSpc>
              <a:spcBef>
                <a:spcPts val="0"/>
              </a:spcBef>
            </a:pPr>
            <a:r>
              <a:rPr lang="en-US" altLang="en-US" sz="2400" dirty="0">
                <a:solidFill>
                  <a:schemeClr val="accent1">
                    <a:lumMod val="75000"/>
                  </a:schemeClr>
                </a:solidFill>
                <a:effectLst/>
                <a:latin typeface="Calibri" panose="020F0502020204030204" pitchFamily="34" charset="0"/>
                <a:cs typeface="Calibri" panose="020F0502020204030204" pitchFamily="34" charset="0"/>
              </a:rPr>
              <a:t>Routines/rituals make settings predictable. This is especially helpful for those experiencing trauma or stress!</a:t>
            </a:r>
          </a:p>
          <a:p>
            <a:pPr eaLnBrk="1" hangingPunct="1">
              <a:lnSpc>
                <a:spcPct val="80000"/>
              </a:lnSpc>
              <a:spcBef>
                <a:spcPts val="0"/>
              </a:spcBef>
            </a:pPr>
            <a:endParaRPr lang="en-US" altLang="en-US" sz="2400" dirty="0">
              <a:solidFill>
                <a:schemeClr val="accent1">
                  <a:lumMod val="75000"/>
                </a:schemeClr>
              </a:solidFill>
              <a:effectLst/>
              <a:latin typeface="Calibri" panose="020F0502020204030204" pitchFamily="34" charset="0"/>
              <a:cs typeface="Calibri" panose="020F0502020204030204" pitchFamily="34" charset="0"/>
            </a:endParaRPr>
          </a:p>
          <a:p>
            <a:pPr eaLnBrk="1" hangingPunct="1">
              <a:lnSpc>
                <a:spcPct val="80000"/>
              </a:lnSpc>
              <a:spcBef>
                <a:spcPts val="0"/>
              </a:spcBef>
            </a:pPr>
            <a:r>
              <a:rPr lang="en-US" altLang="en-US" sz="2400" dirty="0">
                <a:solidFill>
                  <a:schemeClr val="accent1">
                    <a:lumMod val="75000"/>
                  </a:schemeClr>
                </a:solidFill>
                <a:effectLst/>
                <a:latin typeface="Calibri" panose="020F0502020204030204" pitchFamily="34" charset="0"/>
                <a:cs typeface="Calibri" panose="020F0502020204030204" pitchFamily="34" charset="0"/>
              </a:rPr>
              <a:t>Predictable routines &amp; rules help children understand expectations &amp; reduce behavior problems.</a:t>
            </a:r>
          </a:p>
          <a:p>
            <a:pPr eaLnBrk="1" hangingPunct="1">
              <a:lnSpc>
                <a:spcPct val="80000"/>
              </a:lnSpc>
              <a:spcBef>
                <a:spcPts val="0"/>
              </a:spcBef>
            </a:pPr>
            <a:endParaRPr lang="en-US" altLang="en-US" sz="2400" dirty="0">
              <a:solidFill>
                <a:schemeClr val="accent1">
                  <a:lumMod val="75000"/>
                </a:schemeClr>
              </a:solidFill>
              <a:effectLst/>
              <a:latin typeface="Calibri" panose="020F0502020204030204" pitchFamily="34" charset="0"/>
              <a:cs typeface="Calibri" panose="020F0502020204030204" pitchFamily="34" charset="0"/>
            </a:endParaRPr>
          </a:p>
          <a:p>
            <a:pPr eaLnBrk="1" hangingPunct="1">
              <a:lnSpc>
                <a:spcPct val="80000"/>
              </a:lnSpc>
              <a:spcBef>
                <a:spcPts val="0"/>
              </a:spcBef>
            </a:pPr>
            <a:r>
              <a:rPr lang="en-US" altLang="en-US" sz="2400" dirty="0">
                <a:solidFill>
                  <a:schemeClr val="accent1">
                    <a:lumMod val="75000"/>
                  </a:schemeClr>
                </a:solidFill>
                <a:effectLst/>
                <a:latin typeface="Calibri" panose="020F0502020204030204" pitchFamily="34" charset="0"/>
                <a:cs typeface="Calibri" panose="020F0502020204030204" pitchFamily="34" charset="0"/>
              </a:rPr>
              <a:t>Warn in advance of changes so there’s time to mentally prepare &amp; so changes aren’t disruptive or stressful</a:t>
            </a:r>
          </a:p>
          <a:p>
            <a:pPr eaLnBrk="1" hangingPunct="1">
              <a:lnSpc>
                <a:spcPct val="80000"/>
              </a:lnSpc>
              <a:spcBef>
                <a:spcPts val="0"/>
              </a:spcBef>
            </a:pPr>
            <a:endParaRPr lang="en-US" altLang="en-US" sz="2400" dirty="0">
              <a:solidFill>
                <a:schemeClr val="accent1">
                  <a:lumMod val="75000"/>
                </a:schemeClr>
              </a:solidFill>
              <a:effectLst/>
              <a:latin typeface="Calibri" panose="020F0502020204030204" pitchFamily="34" charset="0"/>
              <a:cs typeface="Calibri" panose="020F0502020204030204" pitchFamily="34" charset="0"/>
            </a:endParaRPr>
          </a:p>
          <a:p>
            <a:pPr eaLnBrk="1" hangingPunct="1">
              <a:lnSpc>
                <a:spcPct val="80000"/>
              </a:lnSpc>
              <a:spcBef>
                <a:spcPts val="0"/>
              </a:spcBef>
            </a:pPr>
            <a:r>
              <a:rPr lang="en-US" altLang="en-US" sz="2400" dirty="0">
                <a:solidFill>
                  <a:schemeClr val="accent1">
                    <a:lumMod val="75000"/>
                  </a:schemeClr>
                </a:solidFill>
                <a:effectLst/>
                <a:latin typeface="Calibri" panose="020F0502020204030204" pitchFamily="34" charset="0"/>
                <a:cs typeface="Calibri" panose="020F0502020204030204" pitchFamily="34" charset="0"/>
              </a:rPr>
              <a:t>Use picture cues or a picture schedule for younger children or for those that are developmentally disabled</a:t>
            </a:r>
          </a:p>
          <a:p>
            <a:pPr eaLnBrk="1" hangingPunct="1">
              <a:lnSpc>
                <a:spcPct val="80000"/>
              </a:lnSpc>
              <a:spcBef>
                <a:spcPts val="0"/>
              </a:spcBef>
            </a:pPr>
            <a:endParaRPr lang="en-US" altLang="en-US" sz="2400" dirty="0">
              <a:solidFill>
                <a:schemeClr val="accent1">
                  <a:lumMod val="75000"/>
                </a:schemeClr>
              </a:solidFill>
              <a:latin typeface="Calibri" panose="020F0502020204030204" pitchFamily="34" charset="0"/>
              <a:cs typeface="Calibri" panose="020F0502020204030204" pitchFamily="34" charset="0"/>
            </a:endParaRPr>
          </a:p>
          <a:p>
            <a:pPr eaLnBrk="1" hangingPunct="1">
              <a:lnSpc>
                <a:spcPct val="80000"/>
              </a:lnSpc>
              <a:spcBef>
                <a:spcPts val="0"/>
              </a:spcBef>
            </a:pPr>
            <a:r>
              <a:rPr lang="en-US" altLang="en-US" sz="2400" dirty="0">
                <a:solidFill>
                  <a:schemeClr val="accent1">
                    <a:lumMod val="75000"/>
                  </a:schemeClr>
                </a:solidFill>
                <a:latin typeface="Calibri" panose="020F0502020204030204" pitchFamily="34" charset="0"/>
                <a:cs typeface="Calibri" panose="020F0502020204030204" pitchFamily="34" charset="0"/>
              </a:rPr>
              <a:t>Routines can be implemented with online learning as well!</a:t>
            </a:r>
          </a:p>
          <a:p>
            <a:pPr eaLnBrk="1" hangingPunct="1">
              <a:lnSpc>
                <a:spcPct val="80000"/>
              </a:lnSpc>
            </a:pPr>
            <a:endParaRPr lang="en-US" altLang="en-US" sz="2800" dirty="0">
              <a:effectLst/>
            </a:endParaRPr>
          </a:p>
          <a:p>
            <a:pPr eaLnBrk="1" hangingPunct="1">
              <a:lnSpc>
                <a:spcPct val="80000"/>
              </a:lnSpc>
            </a:pPr>
            <a:endParaRPr lang="en-US" altLang="en-US" sz="2800" dirty="0">
              <a:effectLst/>
            </a:endParaRPr>
          </a:p>
          <a:p>
            <a:endParaRPr lang="en-US" dirty="0"/>
          </a:p>
        </p:txBody>
      </p:sp>
      <p:sp>
        <p:nvSpPr>
          <p:cNvPr id="8" name="Title 1">
            <a:extLst>
              <a:ext uri="{FF2B5EF4-FFF2-40B4-BE49-F238E27FC236}">
                <a16:creationId xmlns:a16="http://schemas.microsoft.com/office/drawing/2014/main" id="{0C0BD4E0-611B-4FF9-937E-63E0A633956D}"/>
              </a:ext>
            </a:extLst>
          </p:cNvPr>
          <p:cNvSpPr>
            <a:spLocks noGrp="1"/>
          </p:cNvSpPr>
          <p:nvPr>
            <p:ph type="title"/>
          </p:nvPr>
        </p:nvSpPr>
        <p:spPr>
          <a:xfrm>
            <a:off x="-1" y="468488"/>
            <a:ext cx="9144000" cy="808182"/>
          </a:xfrm>
        </p:spPr>
        <p:txBody>
          <a:bodyPr>
            <a:normAutofit/>
          </a:bodyPr>
          <a:lstStyle/>
          <a:p>
            <a:pPr algn="ctr"/>
            <a:r>
              <a:rPr lang="en-US" altLang="en-US" sz="4000" dirty="0">
                <a:solidFill>
                  <a:schemeClr val="accent1">
                    <a:lumMod val="75000"/>
                  </a:schemeClr>
                </a:solidFill>
                <a:latin typeface="+mn-lt"/>
              </a:rPr>
              <a:t>The Importance of Routines &amp; Rituals</a:t>
            </a:r>
            <a:endParaRPr lang="en-US" sz="4000" dirty="0">
              <a:solidFill>
                <a:schemeClr val="accent1">
                  <a:lumMod val="75000"/>
                </a:schemeClr>
              </a:solidFill>
              <a:latin typeface="+mn-lt"/>
            </a:endParaRPr>
          </a:p>
        </p:txBody>
      </p:sp>
    </p:spTree>
    <p:custDataLst>
      <p:tags r:id="rId1"/>
    </p:custDataLst>
    <p:extLst>
      <p:ext uri="{BB962C8B-B14F-4D97-AF65-F5344CB8AC3E}">
        <p14:creationId xmlns:p14="http://schemas.microsoft.com/office/powerpoint/2010/main" val="647530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
        <p:nvSpPr>
          <p:cNvPr id="6" name="Content Placeholder 2">
            <a:extLst>
              <a:ext uri="{FF2B5EF4-FFF2-40B4-BE49-F238E27FC236}">
                <a16:creationId xmlns:a16="http://schemas.microsoft.com/office/drawing/2014/main" id="{4ECC5BEB-DE85-48C0-98CE-538CB0DAD8AE}"/>
              </a:ext>
            </a:extLst>
          </p:cNvPr>
          <p:cNvSpPr>
            <a:spLocks noGrp="1"/>
          </p:cNvSpPr>
          <p:nvPr>
            <p:ph sz="half" idx="1"/>
          </p:nvPr>
        </p:nvSpPr>
        <p:spPr>
          <a:xfrm>
            <a:off x="609600" y="2057400"/>
            <a:ext cx="8397380" cy="3648279"/>
          </a:xfrm>
        </p:spPr>
        <p:txBody>
          <a:bodyPr>
            <a:normAutofit/>
          </a:bodyPr>
          <a:lstStyle/>
          <a:p>
            <a:pPr eaLnBrk="1" hangingPunct="1">
              <a:lnSpc>
                <a:spcPct val="90000"/>
              </a:lnSpc>
              <a:spcBef>
                <a:spcPts val="0"/>
              </a:spcBef>
              <a:defRPr/>
            </a:pPr>
            <a:r>
              <a:rPr lang="en-US" altLang="en-US" dirty="0">
                <a:solidFill>
                  <a:schemeClr val="accent1">
                    <a:lumMod val="75000"/>
                  </a:schemeClr>
                </a:solidFill>
                <a:effectLst/>
                <a:latin typeface="Calibri" panose="020F0502020204030204" pitchFamily="34" charset="0"/>
                <a:cs typeface="Calibri" panose="020F0502020204030204" pitchFamily="34" charset="0"/>
              </a:rPr>
              <a:t>Choice-making allows control over one’s environment. </a:t>
            </a:r>
          </a:p>
          <a:p>
            <a:pPr eaLnBrk="1" hangingPunct="1">
              <a:lnSpc>
                <a:spcPct val="90000"/>
              </a:lnSpc>
              <a:spcBef>
                <a:spcPts val="0"/>
              </a:spcBef>
              <a:defRPr/>
            </a:pPr>
            <a:endParaRPr lang="en-US" altLang="en-US" dirty="0">
              <a:solidFill>
                <a:schemeClr val="accent1">
                  <a:lumMod val="75000"/>
                </a:schemeClr>
              </a:solidFill>
              <a:effectLst/>
              <a:latin typeface="Calibri" panose="020F0502020204030204" pitchFamily="34" charset="0"/>
              <a:cs typeface="Calibri" panose="020F0502020204030204" pitchFamily="34" charset="0"/>
            </a:endParaRPr>
          </a:p>
          <a:p>
            <a:pPr eaLnBrk="1" hangingPunct="1">
              <a:lnSpc>
                <a:spcPct val="90000"/>
              </a:lnSpc>
              <a:spcBef>
                <a:spcPts val="0"/>
              </a:spcBef>
              <a:defRPr/>
            </a:pPr>
            <a:r>
              <a:rPr lang="en-US" altLang="en-US" dirty="0">
                <a:solidFill>
                  <a:schemeClr val="accent1">
                    <a:lumMod val="75000"/>
                  </a:schemeClr>
                </a:solidFill>
                <a:effectLst/>
                <a:latin typeface="Calibri" panose="020F0502020204030204" pitchFamily="34" charset="0"/>
                <a:cs typeface="Calibri" panose="020F0502020204030204" pitchFamily="34" charset="0"/>
              </a:rPr>
              <a:t>Beneficial most to those who display problem behavior to escape participation. </a:t>
            </a:r>
          </a:p>
          <a:p>
            <a:pPr marL="0" indent="0" eaLnBrk="1" hangingPunct="1">
              <a:lnSpc>
                <a:spcPct val="90000"/>
              </a:lnSpc>
              <a:spcBef>
                <a:spcPts val="0"/>
              </a:spcBef>
              <a:buNone/>
              <a:defRPr/>
            </a:pPr>
            <a:endParaRPr lang="en-US" altLang="en-US" dirty="0">
              <a:solidFill>
                <a:schemeClr val="accent1">
                  <a:lumMod val="75000"/>
                </a:schemeClr>
              </a:solidFill>
              <a:effectLst/>
              <a:latin typeface="Calibri" panose="020F0502020204030204" pitchFamily="34" charset="0"/>
              <a:cs typeface="Calibri" panose="020F0502020204030204" pitchFamily="34" charset="0"/>
            </a:endParaRPr>
          </a:p>
          <a:p>
            <a:pPr eaLnBrk="1" hangingPunct="1">
              <a:lnSpc>
                <a:spcPct val="90000"/>
              </a:lnSpc>
              <a:spcBef>
                <a:spcPts val="0"/>
              </a:spcBef>
              <a:defRPr/>
            </a:pPr>
            <a:r>
              <a:rPr lang="en-US" altLang="en-US" dirty="0">
                <a:solidFill>
                  <a:schemeClr val="accent1">
                    <a:lumMod val="75000"/>
                  </a:schemeClr>
                </a:solidFill>
                <a:effectLst/>
                <a:latin typeface="Calibri" panose="020F0502020204030204" pitchFamily="34" charset="0"/>
                <a:cs typeface="Calibri" panose="020F0502020204030204" pitchFamily="34" charset="0"/>
              </a:rPr>
              <a:t>Structured choices (</a:t>
            </a:r>
            <a:r>
              <a:rPr lang="en-US" altLang="en-US" dirty="0" err="1">
                <a:solidFill>
                  <a:schemeClr val="accent1">
                    <a:lumMod val="75000"/>
                  </a:schemeClr>
                </a:solidFill>
                <a:effectLst/>
                <a:latin typeface="Calibri" panose="020F0502020204030204" pitchFamily="34" charset="0"/>
                <a:cs typeface="Calibri" panose="020F0502020204030204" pitchFamily="34" charset="0"/>
              </a:rPr>
              <a:t>e.g</a:t>
            </a:r>
            <a:r>
              <a:rPr lang="en-US" altLang="en-US" dirty="0">
                <a:solidFill>
                  <a:schemeClr val="accent1">
                    <a:lumMod val="75000"/>
                  </a:schemeClr>
                </a:solidFill>
                <a:effectLst/>
                <a:latin typeface="Calibri" panose="020F0502020204030204" pitchFamily="34" charset="0"/>
                <a:cs typeface="Calibri" panose="020F0502020204030204" pitchFamily="34" charset="0"/>
              </a:rPr>
              <a:t>, “Would you rather finish this now or ____?”) to empower &amp; eliminate power struggles.</a:t>
            </a:r>
            <a:endParaRPr lang="en-US" altLang="en-US" dirty="0">
              <a:solidFill>
                <a:schemeClr val="accent1">
                  <a:lumMod val="75000"/>
                </a:schemeClr>
              </a:solidFill>
              <a:latin typeface="Calibri" panose="020F0502020204030204" pitchFamily="34" charset="0"/>
              <a:cs typeface="Calibri" panose="020F0502020204030204" pitchFamily="34" charset="0"/>
            </a:endParaRPr>
          </a:p>
          <a:p>
            <a:endParaRPr lang="en-US" dirty="0"/>
          </a:p>
        </p:txBody>
      </p:sp>
      <p:sp>
        <p:nvSpPr>
          <p:cNvPr id="8" name="Title 1">
            <a:extLst>
              <a:ext uri="{FF2B5EF4-FFF2-40B4-BE49-F238E27FC236}">
                <a16:creationId xmlns:a16="http://schemas.microsoft.com/office/drawing/2014/main" id="{CCFFC43F-5F77-458A-8909-3FFA8214E7D5}"/>
              </a:ext>
            </a:extLst>
          </p:cNvPr>
          <p:cNvSpPr>
            <a:spLocks noGrp="1"/>
          </p:cNvSpPr>
          <p:nvPr>
            <p:ph type="title"/>
          </p:nvPr>
        </p:nvSpPr>
        <p:spPr>
          <a:xfrm>
            <a:off x="0" y="0"/>
            <a:ext cx="9144000" cy="1325563"/>
          </a:xfrm>
        </p:spPr>
        <p:txBody>
          <a:bodyPr>
            <a:normAutofit/>
          </a:bodyPr>
          <a:lstStyle/>
          <a:p>
            <a:pPr algn="ctr"/>
            <a:r>
              <a:rPr lang="en-US" altLang="en-US" sz="4800" dirty="0">
                <a:solidFill>
                  <a:schemeClr val="accent1">
                    <a:lumMod val="75000"/>
                  </a:schemeClr>
                </a:solidFill>
                <a:latin typeface="+mn-lt"/>
              </a:rPr>
              <a:t>Choice</a:t>
            </a:r>
            <a:r>
              <a:rPr lang="en-US" altLang="en-US" sz="5400" dirty="0">
                <a:solidFill>
                  <a:schemeClr val="accent1">
                    <a:lumMod val="75000"/>
                  </a:schemeClr>
                </a:solidFill>
                <a:latin typeface="+mn-lt"/>
              </a:rPr>
              <a:t> Making</a:t>
            </a:r>
            <a:endParaRPr lang="en-US" sz="5400" dirty="0">
              <a:solidFill>
                <a:schemeClr val="accent1">
                  <a:lumMod val="75000"/>
                </a:schemeClr>
              </a:solidFill>
              <a:latin typeface="+mn-lt"/>
            </a:endParaRPr>
          </a:p>
        </p:txBody>
      </p:sp>
    </p:spTree>
    <p:custDataLst>
      <p:tags r:id="rId1"/>
    </p:custDataLst>
    <p:extLst>
      <p:ext uri="{BB962C8B-B14F-4D97-AF65-F5344CB8AC3E}">
        <p14:creationId xmlns:p14="http://schemas.microsoft.com/office/powerpoint/2010/main" val="1170689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
        <p:nvSpPr>
          <p:cNvPr id="6" name="Content Placeholder 2">
            <a:extLst>
              <a:ext uri="{FF2B5EF4-FFF2-40B4-BE49-F238E27FC236}">
                <a16:creationId xmlns:a16="http://schemas.microsoft.com/office/drawing/2014/main" id="{A9C54268-58A0-44C5-A7E5-EB7BA5E87445}"/>
              </a:ext>
            </a:extLst>
          </p:cNvPr>
          <p:cNvSpPr>
            <a:spLocks noGrp="1"/>
          </p:cNvSpPr>
          <p:nvPr>
            <p:ph sz="half" idx="1"/>
          </p:nvPr>
        </p:nvSpPr>
        <p:spPr>
          <a:xfrm>
            <a:off x="462092" y="1379548"/>
            <a:ext cx="8642664" cy="4831050"/>
          </a:xfrm>
        </p:spPr>
        <p:txBody>
          <a:bodyPr>
            <a:noAutofit/>
          </a:bodyPr>
          <a:lstStyle/>
          <a:p>
            <a:pPr>
              <a:lnSpc>
                <a:spcPct val="80000"/>
              </a:lnSpc>
              <a:spcBef>
                <a:spcPts val="0"/>
              </a:spcBef>
              <a:buFont typeface="Wingdings" panose="05000000000000000000" pitchFamily="2" charset="2"/>
              <a:buChar char="ü"/>
              <a:defRPr/>
            </a:pPr>
            <a:r>
              <a:rPr lang="en-US" altLang="en-US" sz="1800" dirty="0">
                <a:solidFill>
                  <a:schemeClr val="accent1">
                    <a:lumMod val="75000"/>
                  </a:schemeClr>
                </a:solidFill>
                <a:latin typeface="Calibri" panose="020F0502020204030204" pitchFamily="34" charset="0"/>
                <a:cs typeface="Calibri" panose="020F0502020204030204" pitchFamily="34" charset="0"/>
              </a:rPr>
              <a:t>Eliminate excessive noises &amp; distractions</a:t>
            </a:r>
          </a:p>
          <a:p>
            <a:pPr>
              <a:lnSpc>
                <a:spcPct val="80000"/>
              </a:lnSpc>
              <a:spcBef>
                <a:spcPts val="0"/>
              </a:spcBef>
              <a:buFont typeface="Wingdings" panose="05000000000000000000" pitchFamily="2" charset="2"/>
              <a:buChar char="ü"/>
              <a:defRPr/>
            </a:pPr>
            <a:endParaRPr lang="en-US" altLang="en-US" sz="1800" dirty="0">
              <a:solidFill>
                <a:schemeClr val="accent1">
                  <a:lumMod val="75000"/>
                </a:schemeClr>
              </a:solidFill>
              <a:latin typeface="Calibri" panose="020F0502020204030204" pitchFamily="34" charset="0"/>
              <a:cs typeface="Calibri" panose="020F0502020204030204" pitchFamily="34" charset="0"/>
            </a:endParaRPr>
          </a:p>
          <a:p>
            <a:pPr>
              <a:lnSpc>
                <a:spcPct val="80000"/>
              </a:lnSpc>
              <a:spcBef>
                <a:spcPts val="0"/>
              </a:spcBef>
              <a:buFont typeface="Wingdings" panose="05000000000000000000" pitchFamily="2" charset="2"/>
              <a:buChar char="ü"/>
              <a:defRPr/>
            </a:pPr>
            <a:r>
              <a:rPr lang="en-US" altLang="en-US" sz="1800" dirty="0">
                <a:solidFill>
                  <a:schemeClr val="accent1">
                    <a:lumMod val="75000"/>
                  </a:schemeClr>
                </a:solidFill>
                <a:latin typeface="Calibri" panose="020F0502020204030204" pitchFamily="34" charset="0"/>
                <a:cs typeface="Calibri" panose="020F0502020204030204" pitchFamily="34" charset="0"/>
              </a:rPr>
              <a:t>Chunk work (“challenging yet achievable”)</a:t>
            </a:r>
          </a:p>
          <a:p>
            <a:pPr>
              <a:lnSpc>
                <a:spcPct val="80000"/>
              </a:lnSpc>
              <a:spcBef>
                <a:spcPts val="0"/>
              </a:spcBef>
              <a:buFont typeface="Wingdings" panose="05000000000000000000" pitchFamily="2" charset="2"/>
              <a:buChar char="ü"/>
              <a:defRPr/>
            </a:pPr>
            <a:endParaRPr lang="en-US" altLang="en-US" sz="1800" dirty="0">
              <a:solidFill>
                <a:schemeClr val="accent1">
                  <a:lumMod val="75000"/>
                </a:schemeClr>
              </a:solidFill>
              <a:latin typeface="Calibri" panose="020F0502020204030204" pitchFamily="34" charset="0"/>
              <a:cs typeface="Calibri" panose="020F0502020204030204" pitchFamily="34" charset="0"/>
            </a:endParaRPr>
          </a:p>
          <a:p>
            <a:pPr>
              <a:lnSpc>
                <a:spcPct val="80000"/>
              </a:lnSpc>
              <a:spcBef>
                <a:spcPts val="0"/>
              </a:spcBef>
              <a:buFont typeface="Wingdings" panose="05000000000000000000" pitchFamily="2" charset="2"/>
              <a:buChar char="ü"/>
              <a:defRPr/>
            </a:pPr>
            <a:r>
              <a:rPr lang="en-US" altLang="en-US" sz="1800" dirty="0">
                <a:solidFill>
                  <a:schemeClr val="accent1">
                    <a:lumMod val="75000"/>
                  </a:schemeClr>
                </a:solidFill>
                <a:latin typeface="Calibri" panose="020F0502020204030204" pitchFamily="34" charset="0"/>
                <a:cs typeface="Calibri" panose="020F0502020204030204" pitchFamily="34" charset="0"/>
              </a:rPr>
              <a:t>Provide extended time or modify/shorten work</a:t>
            </a:r>
          </a:p>
          <a:p>
            <a:pPr>
              <a:lnSpc>
                <a:spcPct val="80000"/>
              </a:lnSpc>
              <a:spcBef>
                <a:spcPts val="0"/>
              </a:spcBef>
              <a:buFont typeface="Wingdings" panose="05000000000000000000" pitchFamily="2" charset="2"/>
              <a:buChar char="ü"/>
              <a:defRPr/>
            </a:pPr>
            <a:endParaRPr lang="en-US" altLang="en-US" sz="1800" dirty="0">
              <a:solidFill>
                <a:schemeClr val="accent1">
                  <a:lumMod val="75000"/>
                </a:schemeClr>
              </a:solidFill>
              <a:latin typeface="Calibri" panose="020F0502020204030204" pitchFamily="34" charset="0"/>
              <a:cs typeface="Calibri" panose="020F0502020204030204" pitchFamily="34" charset="0"/>
            </a:endParaRPr>
          </a:p>
          <a:p>
            <a:pPr>
              <a:lnSpc>
                <a:spcPct val="80000"/>
              </a:lnSpc>
              <a:spcBef>
                <a:spcPts val="0"/>
              </a:spcBef>
              <a:buFont typeface="Wingdings" panose="05000000000000000000" pitchFamily="2" charset="2"/>
              <a:buChar char="ü"/>
              <a:defRPr/>
            </a:pPr>
            <a:r>
              <a:rPr lang="en-US" altLang="en-US" sz="1800" dirty="0">
                <a:solidFill>
                  <a:schemeClr val="accent1">
                    <a:lumMod val="75000"/>
                  </a:schemeClr>
                </a:solidFill>
                <a:latin typeface="Calibri" panose="020F0502020204030204" pitchFamily="34" charset="0"/>
                <a:cs typeface="Calibri" panose="020F0502020204030204" pitchFamily="34" charset="0"/>
              </a:rPr>
              <a:t>Allow freedom of movement and movement</a:t>
            </a:r>
          </a:p>
          <a:p>
            <a:pPr marL="0" indent="0">
              <a:lnSpc>
                <a:spcPct val="80000"/>
              </a:lnSpc>
              <a:spcBef>
                <a:spcPts val="0"/>
              </a:spcBef>
              <a:buNone/>
              <a:defRPr/>
            </a:pPr>
            <a:r>
              <a:rPr lang="en-US" altLang="en-US" sz="1800" dirty="0">
                <a:solidFill>
                  <a:schemeClr val="accent1">
                    <a:lumMod val="75000"/>
                  </a:schemeClr>
                </a:solidFill>
                <a:latin typeface="Calibri" panose="020F0502020204030204" pitchFamily="34" charset="0"/>
                <a:cs typeface="Calibri" panose="020F0502020204030204" pitchFamily="34" charset="0"/>
              </a:rPr>
              <a:t>     breaks</a:t>
            </a:r>
          </a:p>
          <a:p>
            <a:pPr>
              <a:lnSpc>
                <a:spcPct val="80000"/>
              </a:lnSpc>
              <a:spcBef>
                <a:spcPts val="0"/>
              </a:spcBef>
              <a:buFont typeface="Wingdings" panose="05000000000000000000" pitchFamily="2" charset="2"/>
              <a:buChar char="ü"/>
              <a:defRPr/>
            </a:pPr>
            <a:endParaRPr lang="en-US" altLang="en-US" sz="1800" dirty="0">
              <a:solidFill>
                <a:schemeClr val="accent1">
                  <a:lumMod val="75000"/>
                </a:schemeClr>
              </a:solidFill>
              <a:latin typeface="Calibri" panose="020F0502020204030204" pitchFamily="34" charset="0"/>
              <a:cs typeface="Calibri" panose="020F0502020204030204" pitchFamily="34" charset="0"/>
            </a:endParaRPr>
          </a:p>
          <a:p>
            <a:pPr>
              <a:lnSpc>
                <a:spcPct val="80000"/>
              </a:lnSpc>
              <a:spcBef>
                <a:spcPts val="0"/>
              </a:spcBef>
              <a:buFont typeface="Wingdings" panose="05000000000000000000" pitchFamily="2" charset="2"/>
              <a:buChar char="ü"/>
              <a:defRPr/>
            </a:pPr>
            <a:r>
              <a:rPr lang="en-US" altLang="en-US" sz="1800" dirty="0">
                <a:solidFill>
                  <a:schemeClr val="accent1">
                    <a:lumMod val="75000"/>
                  </a:schemeClr>
                </a:solidFill>
                <a:latin typeface="Calibri" panose="020F0502020204030204" pitchFamily="34" charset="0"/>
                <a:cs typeface="Calibri" panose="020F0502020204030204" pitchFamily="34" charset="0"/>
              </a:rPr>
              <a:t>Provide “alert” cues</a:t>
            </a:r>
          </a:p>
          <a:p>
            <a:pPr>
              <a:lnSpc>
                <a:spcPct val="80000"/>
              </a:lnSpc>
              <a:spcBef>
                <a:spcPts val="0"/>
              </a:spcBef>
              <a:buFont typeface="Wingdings" panose="05000000000000000000" pitchFamily="2" charset="2"/>
              <a:buChar char="ü"/>
              <a:defRPr/>
            </a:pPr>
            <a:endParaRPr lang="en-US" altLang="en-US" sz="1800" dirty="0">
              <a:solidFill>
                <a:schemeClr val="accent1">
                  <a:lumMod val="75000"/>
                </a:schemeClr>
              </a:solidFill>
              <a:latin typeface="Calibri" panose="020F0502020204030204" pitchFamily="34" charset="0"/>
              <a:cs typeface="Calibri" panose="020F0502020204030204" pitchFamily="34" charset="0"/>
            </a:endParaRPr>
          </a:p>
          <a:p>
            <a:pPr>
              <a:lnSpc>
                <a:spcPct val="80000"/>
              </a:lnSpc>
              <a:spcBef>
                <a:spcPts val="0"/>
              </a:spcBef>
              <a:buFont typeface="Wingdings" panose="05000000000000000000" pitchFamily="2" charset="2"/>
              <a:buChar char="ü"/>
              <a:defRPr/>
            </a:pPr>
            <a:r>
              <a:rPr lang="en-US" altLang="en-US" sz="1800" dirty="0">
                <a:solidFill>
                  <a:schemeClr val="accent1">
                    <a:lumMod val="75000"/>
                  </a:schemeClr>
                </a:solidFill>
                <a:latin typeface="Calibri" panose="020F0502020204030204" pitchFamily="34" charset="0"/>
                <a:cs typeface="Calibri" panose="020F0502020204030204" pitchFamily="34" charset="0"/>
              </a:rPr>
              <a:t>Use a peer as a child’s “support buddy”</a:t>
            </a:r>
          </a:p>
          <a:p>
            <a:pPr>
              <a:lnSpc>
                <a:spcPct val="80000"/>
              </a:lnSpc>
              <a:spcBef>
                <a:spcPts val="0"/>
              </a:spcBef>
              <a:buFont typeface="Wingdings" panose="05000000000000000000" pitchFamily="2" charset="2"/>
              <a:buChar char="ü"/>
              <a:defRPr/>
            </a:pPr>
            <a:endParaRPr lang="en-US" altLang="en-US" sz="1800" dirty="0">
              <a:solidFill>
                <a:schemeClr val="accent1">
                  <a:lumMod val="75000"/>
                </a:schemeClr>
              </a:solidFill>
              <a:latin typeface="Calibri" panose="020F0502020204030204" pitchFamily="34" charset="0"/>
              <a:cs typeface="Calibri" panose="020F0502020204030204" pitchFamily="34" charset="0"/>
            </a:endParaRPr>
          </a:p>
          <a:p>
            <a:pPr>
              <a:lnSpc>
                <a:spcPct val="80000"/>
              </a:lnSpc>
              <a:spcBef>
                <a:spcPts val="0"/>
              </a:spcBef>
              <a:buFont typeface="Wingdings" panose="05000000000000000000" pitchFamily="2" charset="2"/>
              <a:buChar char="ü"/>
              <a:defRPr/>
            </a:pPr>
            <a:r>
              <a:rPr lang="en-US" altLang="en-US" sz="1800" dirty="0">
                <a:solidFill>
                  <a:schemeClr val="accent1">
                    <a:lumMod val="75000"/>
                  </a:schemeClr>
                </a:solidFill>
                <a:latin typeface="Calibri" panose="020F0502020204030204" pitchFamily="34" charset="0"/>
                <a:cs typeface="Calibri" panose="020F0502020204030204" pitchFamily="34" charset="0"/>
              </a:rPr>
              <a:t>Use color to highlight important words or phrases</a:t>
            </a:r>
          </a:p>
          <a:p>
            <a:pPr>
              <a:lnSpc>
                <a:spcPct val="80000"/>
              </a:lnSpc>
              <a:spcBef>
                <a:spcPts val="0"/>
              </a:spcBef>
              <a:buFont typeface="Wingdings" panose="05000000000000000000" pitchFamily="2" charset="2"/>
              <a:buChar char="ü"/>
              <a:defRPr/>
            </a:pPr>
            <a:endParaRPr lang="en-US" altLang="en-US" sz="1800" dirty="0">
              <a:solidFill>
                <a:schemeClr val="accent1">
                  <a:lumMod val="75000"/>
                </a:schemeClr>
              </a:solidFill>
              <a:latin typeface="Calibri" panose="020F0502020204030204" pitchFamily="34" charset="0"/>
              <a:cs typeface="Calibri" panose="020F0502020204030204" pitchFamily="34" charset="0"/>
            </a:endParaRPr>
          </a:p>
          <a:p>
            <a:pPr>
              <a:lnSpc>
                <a:spcPct val="80000"/>
              </a:lnSpc>
              <a:spcBef>
                <a:spcPts val="0"/>
              </a:spcBef>
              <a:buFont typeface="Wingdings" panose="05000000000000000000" pitchFamily="2" charset="2"/>
              <a:buChar char="ü"/>
              <a:defRPr/>
            </a:pPr>
            <a:r>
              <a:rPr lang="en-US" altLang="en-US" sz="1800" dirty="0">
                <a:solidFill>
                  <a:schemeClr val="accent1">
                    <a:lumMod val="75000"/>
                  </a:schemeClr>
                </a:solidFill>
                <a:latin typeface="Calibri" panose="020F0502020204030204" pitchFamily="34" charset="0"/>
                <a:cs typeface="Calibri" panose="020F0502020204030204" pitchFamily="34" charset="0"/>
              </a:rPr>
              <a:t>Simplify directions, write instructions out &amp; repeat important information to assist with memory</a:t>
            </a:r>
          </a:p>
          <a:p>
            <a:pPr>
              <a:lnSpc>
                <a:spcPct val="80000"/>
              </a:lnSpc>
              <a:spcBef>
                <a:spcPts val="0"/>
              </a:spcBef>
              <a:buFont typeface="Wingdings" panose="05000000000000000000" pitchFamily="2" charset="2"/>
              <a:buChar char="ü"/>
              <a:defRPr/>
            </a:pPr>
            <a:endParaRPr lang="en-US" altLang="en-US" sz="1800" dirty="0">
              <a:solidFill>
                <a:schemeClr val="accent1">
                  <a:lumMod val="75000"/>
                </a:schemeClr>
              </a:solidFill>
              <a:latin typeface="Calibri" panose="020F0502020204030204" pitchFamily="34" charset="0"/>
              <a:cs typeface="Calibri" panose="020F0502020204030204" pitchFamily="34" charset="0"/>
            </a:endParaRPr>
          </a:p>
          <a:p>
            <a:pPr>
              <a:lnSpc>
                <a:spcPct val="80000"/>
              </a:lnSpc>
              <a:spcBef>
                <a:spcPts val="0"/>
              </a:spcBef>
              <a:buFont typeface="Wingdings" panose="05000000000000000000" pitchFamily="2" charset="2"/>
              <a:buChar char="ü"/>
              <a:defRPr/>
            </a:pPr>
            <a:r>
              <a:rPr lang="en-US" altLang="en-US" sz="1800" dirty="0">
                <a:solidFill>
                  <a:schemeClr val="accent1">
                    <a:lumMod val="75000"/>
                  </a:schemeClr>
                </a:solidFill>
                <a:latin typeface="Calibri" panose="020F0502020204030204" pitchFamily="34" charset="0"/>
                <a:cs typeface="Calibri" panose="020F0502020204030204" pitchFamily="34" charset="0"/>
              </a:rPr>
              <a:t>Provide written schedules to help with organization</a:t>
            </a:r>
          </a:p>
        </p:txBody>
      </p:sp>
      <p:sp>
        <p:nvSpPr>
          <p:cNvPr id="8" name="Title 1">
            <a:extLst>
              <a:ext uri="{FF2B5EF4-FFF2-40B4-BE49-F238E27FC236}">
                <a16:creationId xmlns:a16="http://schemas.microsoft.com/office/drawing/2014/main" id="{48D9DFB8-D8A0-4CE6-AF96-A739135E68D4}"/>
              </a:ext>
            </a:extLst>
          </p:cNvPr>
          <p:cNvSpPr>
            <a:spLocks noGrp="1"/>
          </p:cNvSpPr>
          <p:nvPr>
            <p:ph type="title"/>
          </p:nvPr>
        </p:nvSpPr>
        <p:spPr>
          <a:xfrm>
            <a:off x="-39244" y="192298"/>
            <a:ext cx="9144000" cy="1077363"/>
          </a:xfrm>
        </p:spPr>
        <p:txBody>
          <a:bodyPr>
            <a:normAutofit/>
          </a:bodyPr>
          <a:lstStyle/>
          <a:p>
            <a:pPr algn="ctr"/>
            <a:r>
              <a:rPr lang="en-US" altLang="en-US" sz="4800" dirty="0">
                <a:solidFill>
                  <a:schemeClr val="accent1">
                    <a:lumMod val="75000"/>
                  </a:schemeClr>
                </a:solidFill>
                <a:latin typeface="+mn-lt"/>
              </a:rPr>
              <a:t>Helpful</a:t>
            </a:r>
            <a:r>
              <a:rPr lang="en-US" altLang="en-US" sz="5400" dirty="0">
                <a:solidFill>
                  <a:schemeClr val="accent1">
                    <a:lumMod val="75000"/>
                  </a:schemeClr>
                </a:solidFill>
                <a:latin typeface="+mn-lt"/>
              </a:rPr>
              <a:t> Modifications</a:t>
            </a:r>
            <a:endParaRPr lang="en-US" sz="5400" dirty="0">
              <a:solidFill>
                <a:schemeClr val="accent1">
                  <a:lumMod val="75000"/>
                </a:schemeClr>
              </a:solidFill>
              <a:latin typeface="+mn-lt"/>
            </a:endParaRPr>
          </a:p>
        </p:txBody>
      </p:sp>
      <p:pic>
        <p:nvPicPr>
          <p:cNvPr id="12" name="Picture 11" descr="Neat empty education desk">
            <a:extLst>
              <a:ext uri="{FF2B5EF4-FFF2-40B4-BE49-F238E27FC236}">
                <a16:creationId xmlns:a16="http://schemas.microsoft.com/office/drawing/2014/main" id="{AD7CB96B-57E6-411D-A57E-2D7EF24DFD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59698" y="1279186"/>
            <a:ext cx="3563272" cy="2378414"/>
          </a:xfrm>
          <a:prstGeom prst="rect">
            <a:avLst/>
          </a:prstGeom>
          <a:effectLst>
            <a:softEdge rad="88900"/>
          </a:effectLst>
        </p:spPr>
      </p:pic>
    </p:spTree>
    <p:custDataLst>
      <p:tags r:id="rId1"/>
    </p:custDataLst>
    <p:extLst>
      <p:ext uri="{BB962C8B-B14F-4D97-AF65-F5344CB8AC3E}">
        <p14:creationId xmlns:p14="http://schemas.microsoft.com/office/powerpoint/2010/main" val="488819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
        <p:nvSpPr>
          <p:cNvPr id="6" name="Title 2">
            <a:extLst>
              <a:ext uri="{FF2B5EF4-FFF2-40B4-BE49-F238E27FC236}">
                <a16:creationId xmlns:a16="http://schemas.microsoft.com/office/drawing/2014/main" id="{AD30B24F-40EB-47D8-9A79-4E2AEC3D51E9}"/>
              </a:ext>
            </a:extLst>
          </p:cNvPr>
          <p:cNvSpPr txBox="1">
            <a:spLocks/>
          </p:cNvSpPr>
          <p:nvPr/>
        </p:nvSpPr>
        <p:spPr>
          <a:xfrm>
            <a:off x="523408" y="609600"/>
            <a:ext cx="8229600" cy="99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4000" dirty="0">
                <a:solidFill>
                  <a:schemeClr val="accent1">
                    <a:lumMod val="75000"/>
                  </a:schemeClr>
                </a:solidFill>
                <a:latin typeface="+mn-lt"/>
              </a:rPr>
              <a:t>Preventing Burnout:</a:t>
            </a:r>
          </a:p>
          <a:p>
            <a:pPr fontAlgn="auto">
              <a:spcAft>
                <a:spcPts val="0"/>
              </a:spcAft>
            </a:pPr>
            <a:r>
              <a:rPr lang="en-US" sz="4000" dirty="0">
                <a:solidFill>
                  <a:schemeClr val="accent1">
                    <a:lumMod val="75000"/>
                  </a:schemeClr>
                </a:solidFill>
                <a:latin typeface="+mn-lt"/>
              </a:rPr>
              <a:t>Remember All Parts of Yourself</a:t>
            </a:r>
          </a:p>
        </p:txBody>
      </p:sp>
      <p:sp>
        <p:nvSpPr>
          <p:cNvPr id="8" name="Content Placeholder 1">
            <a:extLst>
              <a:ext uri="{FF2B5EF4-FFF2-40B4-BE49-F238E27FC236}">
                <a16:creationId xmlns:a16="http://schemas.microsoft.com/office/drawing/2014/main" id="{BA37B274-4D5E-46AB-8B3C-640BE3D0BFD4}"/>
              </a:ext>
            </a:extLst>
          </p:cNvPr>
          <p:cNvSpPr txBox="1">
            <a:spLocks/>
          </p:cNvSpPr>
          <p:nvPr/>
        </p:nvSpPr>
        <p:spPr bwMode="auto">
          <a:xfrm>
            <a:off x="457200" y="2125844"/>
            <a:ext cx="8311048" cy="379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04400"/>
              </a:buClr>
              <a:buFont typeface="Arial" panose="020B0604020202020204" pitchFamily="34" charset="0"/>
              <a:buChar char="•"/>
              <a:defRPr sz="2800" kern="1200">
                <a:solidFill>
                  <a:srgbClr val="003058"/>
                </a:solidFill>
                <a:latin typeface="Palatino" pitchFamily="2" charset="0"/>
                <a:ea typeface="+mn-ea"/>
                <a:cs typeface="+mn-cs"/>
              </a:defRPr>
            </a:lvl1pPr>
            <a:lvl2pPr marL="742950" indent="-285750" algn="l" rtl="0" eaLnBrk="1" fontAlgn="base" hangingPunct="1">
              <a:spcBef>
                <a:spcPct val="20000"/>
              </a:spcBef>
              <a:spcAft>
                <a:spcPct val="0"/>
              </a:spcAft>
              <a:buClr>
                <a:srgbClr val="804400"/>
              </a:buClr>
              <a:buFont typeface="Arial" panose="020B0604020202020204" pitchFamily="34" charset="0"/>
              <a:buChar char="•"/>
              <a:defRPr sz="2400" kern="1200">
                <a:solidFill>
                  <a:srgbClr val="003058"/>
                </a:solidFill>
                <a:latin typeface="Palatino" pitchFamily="2" charset="0"/>
                <a:ea typeface="+mn-ea"/>
                <a:cs typeface="+mn-cs"/>
              </a:defRPr>
            </a:lvl2pPr>
            <a:lvl3pPr marL="1143000" indent="-228600" algn="l" rtl="0" eaLnBrk="1" fontAlgn="base" hangingPunct="1">
              <a:spcBef>
                <a:spcPct val="20000"/>
              </a:spcBef>
              <a:spcAft>
                <a:spcPct val="0"/>
              </a:spcAft>
              <a:buClr>
                <a:srgbClr val="804400"/>
              </a:buClr>
              <a:buFont typeface="Arial" panose="020B0604020202020204" pitchFamily="34" charset="0"/>
              <a:buChar char="•"/>
              <a:defRPr sz="2000" kern="1200">
                <a:solidFill>
                  <a:srgbClr val="003058"/>
                </a:solidFill>
                <a:latin typeface="Palatino" pitchFamily="2" charset="0"/>
                <a:ea typeface="+mn-ea"/>
                <a:cs typeface="+mn-cs"/>
              </a:defRPr>
            </a:lvl3pPr>
            <a:lvl4pPr marL="1600200" indent="-228600" algn="l" rtl="0" eaLnBrk="1" fontAlgn="base" hangingPunct="1">
              <a:spcBef>
                <a:spcPct val="20000"/>
              </a:spcBef>
              <a:spcAft>
                <a:spcPct val="0"/>
              </a:spcAft>
              <a:buClr>
                <a:srgbClr val="804400"/>
              </a:buClr>
              <a:buFont typeface="Arial" panose="020B0604020202020204" pitchFamily="34" charset="0"/>
              <a:buChar char="•"/>
              <a:defRPr sz="1800" kern="1200">
                <a:solidFill>
                  <a:srgbClr val="003058"/>
                </a:solidFill>
                <a:latin typeface="Palatino" pitchFamily="2" charset="0"/>
                <a:ea typeface="+mn-ea"/>
                <a:cs typeface="+mn-cs"/>
              </a:defRPr>
            </a:lvl4pPr>
            <a:lvl5pPr marL="2057400" indent="-228600" algn="l" rtl="0" eaLnBrk="1" fontAlgn="base" hangingPunct="1">
              <a:spcBef>
                <a:spcPct val="20000"/>
              </a:spcBef>
              <a:spcAft>
                <a:spcPct val="0"/>
              </a:spcAft>
              <a:buClr>
                <a:srgbClr val="804400"/>
              </a:buClr>
              <a:buFont typeface="Arial" panose="020B0604020202020204" pitchFamily="34" charset="0"/>
              <a:buChar char="•"/>
              <a:defRPr sz="1800" kern="1200">
                <a:solidFill>
                  <a:srgbClr val="003058"/>
                </a:solidFill>
                <a:latin typeface="Palatino"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80440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Have 2 strategies for each aspect:</a:t>
            </a:r>
          </a:p>
          <a:p>
            <a:pPr marL="0" marR="0" lvl="0" indent="0" algn="l" defTabSz="914400" rtl="0" eaLnBrk="1" fontAlgn="base" latinLnBrk="0" hangingPunct="1">
              <a:lnSpc>
                <a:spcPct val="100000"/>
              </a:lnSpc>
              <a:spcBef>
                <a:spcPct val="20000"/>
              </a:spcBef>
              <a:spcAft>
                <a:spcPct val="0"/>
              </a:spcAft>
              <a:buClr>
                <a:srgbClr val="804400"/>
              </a:buClr>
              <a:buSzTx/>
              <a:buFont typeface="Arial" panose="020B0604020202020204" pitchFamily="34" charset="0"/>
              <a:buNone/>
              <a:tabLst/>
              <a:defRPr/>
            </a:pPr>
            <a:endParaRPr kumimoji="0" lang="en-US" sz="3200" b="0" i="0" u="none" strike="noStrike" kern="120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
                <a:srgbClr val="804400"/>
              </a:buClr>
              <a:buSzTx/>
              <a:buFont typeface="Arial" panose="020B0604020202020204" pitchFamily="34" charset="0"/>
              <a:buChar char="•"/>
              <a:tabLst/>
              <a:defRPr/>
            </a:pPr>
            <a:r>
              <a:rPr kumimoji="0" lang="en-US" sz="3200" b="0" i="0" u="none" strike="noStrike" kern="120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Physical</a:t>
            </a:r>
          </a:p>
          <a:p>
            <a:pPr marL="342900" marR="0" lvl="0" indent="-342900" algn="l" defTabSz="914400" rtl="0" eaLnBrk="1" fontAlgn="base" latinLnBrk="0" hangingPunct="1">
              <a:lnSpc>
                <a:spcPct val="100000"/>
              </a:lnSpc>
              <a:spcBef>
                <a:spcPct val="20000"/>
              </a:spcBef>
              <a:spcAft>
                <a:spcPct val="0"/>
              </a:spcAft>
              <a:buClr>
                <a:srgbClr val="804400"/>
              </a:buClr>
              <a:buSzTx/>
              <a:buFont typeface="Arial" panose="020B0604020202020204" pitchFamily="34" charset="0"/>
              <a:buChar char="•"/>
              <a:tabLst/>
              <a:defRPr/>
            </a:pPr>
            <a:r>
              <a:rPr kumimoji="0" lang="en-US" sz="3200" b="0" i="0" u="none" strike="noStrike" kern="120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Emotional</a:t>
            </a:r>
          </a:p>
          <a:p>
            <a:pPr marL="342900" marR="0" lvl="0" indent="-342900" algn="l" defTabSz="914400" rtl="0" eaLnBrk="1" fontAlgn="base" latinLnBrk="0" hangingPunct="1">
              <a:lnSpc>
                <a:spcPct val="100000"/>
              </a:lnSpc>
              <a:spcBef>
                <a:spcPct val="20000"/>
              </a:spcBef>
              <a:spcAft>
                <a:spcPct val="0"/>
              </a:spcAft>
              <a:buClr>
                <a:srgbClr val="804400"/>
              </a:buClr>
              <a:buSzTx/>
              <a:buFont typeface="Arial" panose="020B0604020202020204" pitchFamily="34" charset="0"/>
              <a:buChar char="•"/>
              <a:tabLst/>
              <a:defRPr/>
            </a:pPr>
            <a:r>
              <a:rPr kumimoji="0" lang="en-US" sz="3200" b="0" i="0" u="none" strike="noStrike" kern="120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Spiritual</a:t>
            </a:r>
          </a:p>
          <a:p>
            <a:pPr marL="342900" marR="0" lvl="0" indent="-342900" algn="l" defTabSz="914400" rtl="0" eaLnBrk="1" fontAlgn="base" latinLnBrk="0" hangingPunct="1">
              <a:lnSpc>
                <a:spcPct val="100000"/>
              </a:lnSpc>
              <a:spcBef>
                <a:spcPct val="20000"/>
              </a:spcBef>
              <a:spcAft>
                <a:spcPct val="0"/>
              </a:spcAft>
              <a:buClr>
                <a:srgbClr val="804400"/>
              </a:buClr>
              <a:buSzTx/>
              <a:buFont typeface="Arial" panose="020B0604020202020204" pitchFamily="34" charset="0"/>
              <a:buChar char="•"/>
              <a:tabLst/>
              <a:defRPr/>
            </a:pPr>
            <a:r>
              <a:rPr kumimoji="0" lang="en-US" sz="3200" b="0" i="0" u="none" strike="noStrike" kern="120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Mental</a:t>
            </a:r>
          </a:p>
        </p:txBody>
      </p:sp>
      <p:pic>
        <p:nvPicPr>
          <p:cNvPr id="3" name="Picture 2" descr="Vintage bike parked on country road at sunset">
            <a:extLst>
              <a:ext uri="{FF2B5EF4-FFF2-40B4-BE49-F238E27FC236}">
                <a16:creationId xmlns:a16="http://schemas.microsoft.com/office/drawing/2014/main" id="{A75AD644-FDD4-432A-A23D-C618D1AF89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68934" y="2819400"/>
            <a:ext cx="4572000" cy="3047256"/>
          </a:xfrm>
          <a:prstGeom prst="rect">
            <a:avLst/>
          </a:prstGeom>
          <a:effectLst>
            <a:softEdge rad="76200"/>
          </a:effectLst>
        </p:spPr>
      </p:pic>
    </p:spTree>
    <p:custDataLst>
      <p:tags r:id="rId1"/>
    </p:custDataLst>
    <p:extLst>
      <p:ext uri="{BB962C8B-B14F-4D97-AF65-F5344CB8AC3E}">
        <p14:creationId xmlns:p14="http://schemas.microsoft.com/office/powerpoint/2010/main" val="3566948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
        <p:nvSpPr>
          <p:cNvPr id="6" name="Content Placeholder 1">
            <a:extLst>
              <a:ext uri="{FF2B5EF4-FFF2-40B4-BE49-F238E27FC236}">
                <a16:creationId xmlns:a16="http://schemas.microsoft.com/office/drawing/2014/main" id="{D44F1987-16B0-41CE-89AE-F0E3C71102D5}"/>
              </a:ext>
            </a:extLst>
          </p:cNvPr>
          <p:cNvSpPr>
            <a:spLocks noGrp="1"/>
          </p:cNvSpPr>
          <p:nvPr>
            <p:ph idx="1"/>
          </p:nvPr>
        </p:nvSpPr>
        <p:spPr>
          <a:xfrm>
            <a:off x="457200" y="1676049"/>
            <a:ext cx="8229600" cy="3992801"/>
          </a:xfrm>
        </p:spPr>
        <p:txBody>
          <a:bodyPr>
            <a:normAutofit fontScale="92500"/>
          </a:bodyPr>
          <a:lstStyle/>
          <a:p>
            <a:pPr marL="0" indent="0">
              <a:spcBef>
                <a:spcPts val="0"/>
              </a:spcBef>
              <a:buNone/>
            </a:pPr>
            <a:r>
              <a:rPr lang="en-US" dirty="0">
                <a:solidFill>
                  <a:schemeClr val="accent1">
                    <a:lumMod val="75000"/>
                  </a:schemeClr>
                </a:solidFill>
                <a:latin typeface="Calibri" panose="020F0502020204030204" pitchFamily="34" charset="0"/>
                <a:cs typeface="Calibri" panose="020F0502020204030204" pitchFamily="34" charset="0"/>
              </a:rPr>
              <a:t>Throw Out Unrealistic and Unproductive Beliefs</a:t>
            </a:r>
            <a:r>
              <a:rPr lang="en-US" sz="2400" dirty="0">
                <a:solidFill>
                  <a:schemeClr val="accent1">
                    <a:lumMod val="75000"/>
                  </a:schemeClr>
                </a:solidFill>
                <a:latin typeface="Calibri" panose="020F0502020204030204" pitchFamily="34" charset="0"/>
                <a:cs typeface="Calibri" panose="020F0502020204030204" pitchFamily="34" charset="0"/>
              </a:rPr>
              <a:t>:</a:t>
            </a:r>
          </a:p>
          <a:p>
            <a:pPr marL="0" indent="0">
              <a:spcBef>
                <a:spcPts val="0"/>
              </a:spcBef>
              <a:buNone/>
            </a:pPr>
            <a:endParaRPr lang="en-US" sz="2000" dirty="0">
              <a:solidFill>
                <a:schemeClr val="accent1">
                  <a:lumMod val="75000"/>
                </a:schemeClr>
              </a:solidFill>
              <a:latin typeface="Calibri" panose="020F0502020204030204" pitchFamily="34" charset="0"/>
              <a:cs typeface="Calibri" panose="020F0502020204030204" pitchFamily="34" charset="0"/>
            </a:endParaRPr>
          </a:p>
          <a:p>
            <a:pPr marL="0" indent="0">
              <a:spcBef>
                <a:spcPts val="0"/>
              </a:spcBef>
              <a:buNone/>
            </a:pPr>
            <a:r>
              <a:rPr lang="en-US" dirty="0">
                <a:solidFill>
                  <a:schemeClr val="accent1">
                    <a:lumMod val="75000"/>
                  </a:schemeClr>
                </a:solidFill>
                <a:latin typeface="Calibri" panose="020F0502020204030204" pitchFamily="34" charset="0"/>
                <a:cs typeface="Calibri" panose="020F0502020204030204" pitchFamily="34" charset="0"/>
              </a:rPr>
              <a:t>Beliefs that lead to internal stress:</a:t>
            </a:r>
          </a:p>
          <a:p>
            <a:pPr>
              <a:spcBef>
                <a:spcPts val="0"/>
              </a:spcBef>
            </a:pPr>
            <a:r>
              <a:rPr lang="en-US" dirty="0">
                <a:solidFill>
                  <a:schemeClr val="accent1">
                    <a:lumMod val="75000"/>
                  </a:schemeClr>
                </a:solidFill>
                <a:latin typeface="Calibri" panose="020F0502020204030204" pitchFamily="34" charset="0"/>
                <a:cs typeface="Calibri" panose="020F0502020204030204" pitchFamily="34" charset="0"/>
              </a:rPr>
              <a:t>Giving 100% every day is what every teacher is expected to do.</a:t>
            </a:r>
          </a:p>
          <a:p>
            <a:pPr>
              <a:spcBef>
                <a:spcPts val="0"/>
              </a:spcBef>
            </a:pPr>
            <a:r>
              <a:rPr lang="en-US" dirty="0">
                <a:solidFill>
                  <a:schemeClr val="accent1">
                    <a:lumMod val="75000"/>
                  </a:schemeClr>
                </a:solidFill>
                <a:latin typeface="Calibri" panose="020F0502020204030204" pitchFamily="34" charset="0"/>
                <a:cs typeface="Calibri" panose="020F0502020204030204" pitchFamily="34" charset="0"/>
              </a:rPr>
              <a:t>The success or failure of my students depends entirely on me.</a:t>
            </a:r>
          </a:p>
          <a:p>
            <a:pPr>
              <a:spcBef>
                <a:spcPts val="0"/>
              </a:spcBef>
            </a:pPr>
            <a:r>
              <a:rPr lang="en-US" dirty="0">
                <a:solidFill>
                  <a:schemeClr val="accent1">
                    <a:lumMod val="75000"/>
                  </a:schemeClr>
                </a:solidFill>
                <a:latin typeface="Calibri" panose="020F0502020204030204" pitchFamily="34" charset="0"/>
                <a:cs typeface="Calibri" panose="020F0502020204030204" pitchFamily="34" charset="0"/>
              </a:rPr>
              <a:t>I will never be bored as a teacher.</a:t>
            </a:r>
          </a:p>
          <a:p>
            <a:pPr>
              <a:spcBef>
                <a:spcPts val="0"/>
              </a:spcBef>
            </a:pPr>
            <a:r>
              <a:rPr lang="en-US" dirty="0">
                <a:solidFill>
                  <a:schemeClr val="accent1">
                    <a:lumMod val="75000"/>
                  </a:schemeClr>
                </a:solidFill>
                <a:latin typeface="Calibri" panose="020F0502020204030204" pitchFamily="34" charset="0"/>
                <a:cs typeface="Calibri" panose="020F0502020204030204" pitchFamily="34" charset="0"/>
              </a:rPr>
              <a:t>If I don’t help and heal all of my students, I have failed.</a:t>
            </a:r>
          </a:p>
          <a:p>
            <a:pPr>
              <a:spcBef>
                <a:spcPts val="0"/>
              </a:spcBef>
            </a:pPr>
            <a:r>
              <a:rPr lang="en-US" dirty="0">
                <a:solidFill>
                  <a:schemeClr val="accent1">
                    <a:lumMod val="75000"/>
                  </a:schemeClr>
                </a:solidFill>
                <a:latin typeface="Calibri" panose="020F0502020204030204" pitchFamily="34" charset="0"/>
                <a:cs typeface="Calibri" panose="020F0502020204030204" pitchFamily="34" charset="0"/>
              </a:rPr>
              <a:t>I should always deny my own needs for rest and recreation in order to help my students.</a:t>
            </a:r>
          </a:p>
        </p:txBody>
      </p:sp>
      <p:sp>
        <p:nvSpPr>
          <p:cNvPr id="8" name="Title 2">
            <a:extLst>
              <a:ext uri="{FF2B5EF4-FFF2-40B4-BE49-F238E27FC236}">
                <a16:creationId xmlns:a16="http://schemas.microsoft.com/office/drawing/2014/main" id="{F499760C-FDA7-40CC-BCBE-D15C4D0AD56F}"/>
              </a:ext>
            </a:extLst>
          </p:cNvPr>
          <p:cNvSpPr txBox="1">
            <a:spLocks/>
          </p:cNvSpPr>
          <p:nvPr/>
        </p:nvSpPr>
        <p:spPr>
          <a:xfrm>
            <a:off x="453895" y="609600"/>
            <a:ext cx="8219607" cy="8906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4800" dirty="0">
                <a:solidFill>
                  <a:schemeClr val="accent1">
                    <a:lumMod val="75000"/>
                  </a:schemeClr>
                </a:solidFill>
                <a:latin typeface="+mn-lt"/>
              </a:rPr>
              <a:t>What Else Can I do?</a:t>
            </a:r>
          </a:p>
        </p:txBody>
      </p:sp>
    </p:spTree>
    <p:custDataLst>
      <p:tags r:id="rId1"/>
    </p:custDataLst>
    <p:extLst>
      <p:ext uri="{BB962C8B-B14F-4D97-AF65-F5344CB8AC3E}">
        <p14:creationId xmlns:p14="http://schemas.microsoft.com/office/powerpoint/2010/main" val="3505435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
        <p:nvSpPr>
          <p:cNvPr id="6" name="Content Placeholder 1">
            <a:extLst>
              <a:ext uri="{FF2B5EF4-FFF2-40B4-BE49-F238E27FC236}">
                <a16:creationId xmlns:a16="http://schemas.microsoft.com/office/drawing/2014/main" id="{3BAB7382-3E6E-414D-A13A-FE3425F0D18C}"/>
              </a:ext>
            </a:extLst>
          </p:cNvPr>
          <p:cNvSpPr>
            <a:spLocks noGrp="1"/>
          </p:cNvSpPr>
          <p:nvPr>
            <p:ph idx="1"/>
          </p:nvPr>
        </p:nvSpPr>
        <p:spPr>
          <a:xfrm>
            <a:off x="449397" y="1524000"/>
            <a:ext cx="8229600" cy="4380151"/>
          </a:xfrm>
        </p:spPr>
        <p:txBody>
          <a:bodyPr/>
          <a:lstStyle/>
          <a:p>
            <a:pPr lvl="0">
              <a:lnSpc>
                <a:spcPct val="107000"/>
              </a:lnSpc>
              <a:spcBef>
                <a:spcPts val="0"/>
              </a:spcBef>
              <a:spcAft>
                <a:spcPts val="400"/>
              </a:spcAft>
              <a:buFont typeface="Wingdings" panose="05000000000000000000" pitchFamily="2" charset="2"/>
              <a:buChar char=""/>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Sometimes, because teachers and providers are in such stressful positions, they need extra help from counseling or talking with people who’ve shared similar experiences- but focus on finding solutions, not just comparing complaints.  </a:t>
            </a:r>
          </a:p>
          <a:p>
            <a:pPr marL="0" lvl="0" indent="0">
              <a:lnSpc>
                <a:spcPct val="107000"/>
              </a:lnSpc>
              <a:spcBef>
                <a:spcPts val="0"/>
              </a:spcBef>
              <a:spcAft>
                <a:spcPts val="400"/>
              </a:spcAft>
              <a:buNone/>
            </a:pPr>
            <a:endPar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spcAft>
                <a:spcPts val="400"/>
              </a:spcAft>
              <a:buFont typeface="Wingdings" panose="05000000000000000000" pitchFamily="2" charset="2"/>
              <a:buChar char=""/>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Daily Gratitude – each morning before you get out of bed, take a moment to think of 5 things that you are grateful for.</a:t>
            </a:r>
          </a:p>
          <a:p>
            <a:pPr marL="114300" marR="0" indent="0">
              <a:lnSpc>
                <a:spcPct val="107000"/>
              </a:lnSpc>
              <a:spcBef>
                <a:spcPts val="0"/>
              </a:spcBef>
              <a:spcAft>
                <a:spcPts val="0"/>
              </a:spcAft>
              <a:buNone/>
            </a:pPr>
            <a:endPar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spcAft>
                <a:spcPts val="400"/>
              </a:spcAft>
              <a:buFont typeface="Wingdings" panose="05000000000000000000" pitchFamily="2" charset="2"/>
              <a:buChar char=""/>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Daily Priorities – evening or morning, prioritize your day and visualize a good day, don’t leave out self- care!</a:t>
            </a:r>
          </a:p>
          <a:p>
            <a:endParaRPr lang="en-US" dirty="0"/>
          </a:p>
        </p:txBody>
      </p:sp>
      <p:sp>
        <p:nvSpPr>
          <p:cNvPr id="2" name="Title 2">
            <a:extLst>
              <a:ext uri="{FF2B5EF4-FFF2-40B4-BE49-F238E27FC236}">
                <a16:creationId xmlns:a16="http://schemas.microsoft.com/office/drawing/2014/main" id="{86DE2E43-0885-4503-9CC1-4394AC712FA3}"/>
              </a:ext>
            </a:extLst>
          </p:cNvPr>
          <p:cNvSpPr txBox="1">
            <a:spLocks/>
          </p:cNvSpPr>
          <p:nvPr/>
        </p:nvSpPr>
        <p:spPr>
          <a:xfrm>
            <a:off x="528810" y="504045"/>
            <a:ext cx="8219607" cy="8906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5400" dirty="0">
                <a:solidFill>
                  <a:schemeClr val="accent1">
                    <a:lumMod val="75000"/>
                  </a:schemeClr>
                </a:solidFill>
                <a:latin typeface="+mn-lt"/>
              </a:rPr>
              <a:t>What Else Can I do?</a:t>
            </a:r>
          </a:p>
        </p:txBody>
      </p:sp>
    </p:spTree>
    <p:custDataLst>
      <p:tags r:id="rId1"/>
    </p:custDataLst>
    <p:extLst>
      <p:ext uri="{BB962C8B-B14F-4D97-AF65-F5344CB8AC3E}">
        <p14:creationId xmlns:p14="http://schemas.microsoft.com/office/powerpoint/2010/main" val="2914173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
        <p:nvSpPr>
          <p:cNvPr id="6" name="Content Placeholder 1">
            <a:extLst>
              <a:ext uri="{FF2B5EF4-FFF2-40B4-BE49-F238E27FC236}">
                <a16:creationId xmlns:a16="http://schemas.microsoft.com/office/drawing/2014/main" id="{3BAB7382-3E6E-414D-A13A-FE3425F0D18C}"/>
              </a:ext>
            </a:extLst>
          </p:cNvPr>
          <p:cNvSpPr>
            <a:spLocks noGrp="1"/>
          </p:cNvSpPr>
          <p:nvPr>
            <p:ph idx="1"/>
          </p:nvPr>
        </p:nvSpPr>
        <p:spPr>
          <a:xfrm>
            <a:off x="449397" y="1524000"/>
            <a:ext cx="8229600" cy="4380151"/>
          </a:xfrm>
        </p:spPr>
        <p:txBody>
          <a:bodyPr/>
          <a:lstStyle/>
          <a:p>
            <a:pPr marL="0" indent="0" algn="ctr">
              <a:spcBef>
                <a:spcPts val="0"/>
              </a:spcBef>
              <a:buNone/>
            </a:pPr>
            <a:endParaRPr lang="en-US" b="1" dirty="0">
              <a:latin typeface="Calibri" panose="020F0502020204030204" pitchFamily="34" charset="0"/>
              <a:cs typeface="Calibri" panose="020F0502020204030204" pitchFamily="34" charset="0"/>
            </a:endParaRPr>
          </a:p>
          <a:p>
            <a:pPr marL="0" indent="0" algn="ctr">
              <a:spcBef>
                <a:spcPts val="0"/>
              </a:spcBef>
              <a:buNone/>
            </a:pPr>
            <a:endParaRPr lang="en-US" b="1" dirty="0">
              <a:latin typeface="Calibri" panose="020F0502020204030204" pitchFamily="34" charset="0"/>
              <a:cs typeface="Calibri" panose="020F0502020204030204" pitchFamily="34" charset="0"/>
            </a:endParaRPr>
          </a:p>
          <a:p>
            <a:pPr marL="0" indent="0" algn="ctr">
              <a:spcBef>
                <a:spcPts val="0"/>
              </a:spcBef>
              <a:buNone/>
            </a:pPr>
            <a:r>
              <a:rPr lang="en-US" b="1" dirty="0">
                <a:latin typeface="Calibri" panose="020F0502020204030204" pitchFamily="34" charset="0"/>
                <a:cs typeface="Calibri" panose="020F0502020204030204" pitchFamily="34" charset="0"/>
              </a:rPr>
              <a:t>Contact information</a:t>
            </a:r>
          </a:p>
          <a:p>
            <a:pPr marL="0" indent="0" algn="ctr">
              <a:spcBef>
                <a:spcPts val="0"/>
              </a:spcBef>
              <a:buNone/>
            </a:pPr>
            <a:r>
              <a:rPr lang="en-US" dirty="0">
                <a:latin typeface="Calibri" panose="020F0502020204030204" pitchFamily="34" charset="0"/>
                <a:cs typeface="Calibri" panose="020F0502020204030204" pitchFamily="34" charset="0"/>
              </a:rPr>
              <a:t>Stefanie Winfield </a:t>
            </a:r>
            <a:r>
              <a:rPr lang="en-US" dirty="0">
                <a:latin typeface="Calibri" panose="020F0502020204030204" pitchFamily="34" charset="0"/>
                <a:cs typeface="Calibri" panose="020F0502020204030204" pitchFamily="34" charset="0"/>
                <a:hlinkClick r:id="rId7"/>
              </a:rPr>
              <a:t>swinfield@wiche.edu</a:t>
            </a:r>
            <a:endParaRPr lang="en-US" dirty="0">
              <a:latin typeface="Calibri" panose="020F0502020204030204" pitchFamily="34" charset="0"/>
              <a:cs typeface="Calibri" panose="020F0502020204030204" pitchFamily="34" charset="0"/>
            </a:endParaRPr>
          </a:p>
          <a:p>
            <a:pPr marL="0" indent="0" algn="ctr">
              <a:spcBef>
                <a:spcPts val="0"/>
              </a:spcBef>
              <a:buNone/>
            </a:pPr>
            <a:r>
              <a:rPr lang="en-US" dirty="0">
                <a:latin typeface="Calibri" panose="020F0502020204030204" pitchFamily="34" charset="0"/>
                <a:cs typeface="Calibri" panose="020F0502020204030204" pitchFamily="34" charset="0"/>
              </a:rPr>
              <a:t>Liza Tupa   </a:t>
            </a:r>
            <a:r>
              <a:rPr lang="en-US" dirty="0">
                <a:latin typeface="Calibri" panose="020F0502020204030204" pitchFamily="34" charset="0"/>
                <a:cs typeface="Calibri" panose="020F0502020204030204" pitchFamily="34" charset="0"/>
                <a:hlinkClick r:id="rId8"/>
              </a:rPr>
              <a:t>ltupa@wiche.edu</a:t>
            </a:r>
            <a:endParaRPr lang="en-US" dirty="0">
              <a:latin typeface="Calibri" panose="020F0502020204030204" pitchFamily="34" charset="0"/>
              <a:cs typeface="Calibri" panose="020F0502020204030204" pitchFamily="34" charset="0"/>
            </a:endParaRPr>
          </a:p>
          <a:p>
            <a:pPr marL="0" indent="0">
              <a:spcBef>
                <a:spcPts val="0"/>
              </a:spcBef>
              <a:buNone/>
            </a:pPr>
            <a:endParaRPr lang="en-US" dirty="0">
              <a:latin typeface="Calibri" panose="020F0502020204030204" pitchFamily="34" charset="0"/>
              <a:cs typeface="Calibri" panose="020F0502020204030204" pitchFamily="34" charset="0"/>
            </a:endParaRPr>
          </a:p>
          <a:p>
            <a:pPr marL="0" indent="0" algn="ctr">
              <a:spcBef>
                <a:spcPts val="0"/>
              </a:spcBef>
              <a:buNone/>
            </a:pPr>
            <a:r>
              <a:rPr lang="en-US" dirty="0">
                <a:latin typeface="Calibri" panose="020F0502020204030204" pitchFamily="34" charset="0"/>
                <a:cs typeface="Calibri" panose="020F0502020204030204" pitchFamily="34" charset="0"/>
              </a:rPr>
              <a:t>Part 2 Monday September 21</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3-4:15</a:t>
            </a:r>
          </a:p>
          <a:p>
            <a:pPr marL="0" indent="0" algn="ctr">
              <a:spcBef>
                <a:spcPts val="0"/>
              </a:spcBef>
              <a:buNone/>
            </a:pPr>
            <a:endParaRPr lang="en-US" dirty="0">
              <a:latin typeface="Calibri" panose="020F0502020204030204" pitchFamily="34" charset="0"/>
              <a:cs typeface="Calibri" panose="020F0502020204030204" pitchFamily="34" charset="0"/>
            </a:endParaRPr>
          </a:p>
        </p:txBody>
      </p:sp>
      <p:sp>
        <p:nvSpPr>
          <p:cNvPr id="2" name="Title 2">
            <a:extLst>
              <a:ext uri="{FF2B5EF4-FFF2-40B4-BE49-F238E27FC236}">
                <a16:creationId xmlns:a16="http://schemas.microsoft.com/office/drawing/2014/main" id="{86DE2E43-0885-4503-9CC1-4394AC712FA3}"/>
              </a:ext>
            </a:extLst>
          </p:cNvPr>
          <p:cNvSpPr txBox="1">
            <a:spLocks/>
          </p:cNvSpPr>
          <p:nvPr/>
        </p:nvSpPr>
        <p:spPr>
          <a:xfrm>
            <a:off x="498874" y="633335"/>
            <a:ext cx="8219607" cy="8906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4472C4">
                    <a:lumMod val="75000"/>
                  </a:srgbClr>
                </a:solidFill>
                <a:effectLst/>
                <a:uLnTx/>
                <a:uFillTx/>
                <a:latin typeface="+mn-lt"/>
                <a:ea typeface="+mj-ea"/>
                <a:cs typeface="+mj-cs"/>
              </a:rPr>
              <a:t>Thank you !!</a:t>
            </a:r>
          </a:p>
        </p:txBody>
      </p:sp>
    </p:spTree>
    <p:custDataLst>
      <p:tags r:id="rId1"/>
    </p:custDataLst>
    <p:extLst>
      <p:ext uri="{BB962C8B-B14F-4D97-AF65-F5344CB8AC3E}">
        <p14:creationId xmlns:p14="http://schemas.microsoft.com/office/powerpoint/2010/main" val="286556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 y="274152"/>
            <a:ext cx="8615190" cy="838200"/>
          </a:xfrm>
        </p:spPr>
        <p:txBody>
          <a:bodyPr>
            <a:normAutofit/>
          </a:bodyPr>
          <a:lstStyle/>
          <a:p>
            <a:r>
              <a:rPr lang="en-US" sz="4800" b="1" dirty="0"/>
              <a:t>Disclaimer</a:t>
            </a:r>
            <a:endParaRPr lang="en-US" sz="4800" dirty="0">
              <a:solidFill>
                <a:schemeClr val="accent1">
                  <a:lumMod val="75000"/>
                </a:schemeClr>
              </a:solidFill>
              <a:latin typeface="Arial" panose="020B0604020202020204" pitchFamily="34" charset="0"/>
              <a:cs typeface="Arial" panose="020B0604020202020204" pitchFamily="34" charset="0"/>
            </a:endParaRP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
        <p:nvSpPr>
          <p:cNvPr id="3" name="Content Placeholder 2"/>
          <p:cNvSpPr>
            <a:spLocks noGrp="1"/>
          </p:cNvSpPr>
          <p:nvPr>
            <p:ph idx="1"/>
          </p:nvPr>
        </p:nvSpPr>
        <p:spPr>
          <a:xfrm>
            <a:off x="135673" y="1219200"/>
            <a:ext cx="8932128" cy="4235407"/>
          </a:xfrm>
        </p:spPr>
        <p:txBody>
          <a:bodyPr>
            <a:normAutofit lnSpcReduction="10000"/>
          </a:bodyPr>
          <a:lstStyle/>
          <a:p>
            <a:pPr marL="0" lvl="0" indent="0" fontAlgn="auto">
              <a:spcBef>
                <a:spcPts val="0"/>
              </a:spcBef>
              <a:spcAft>
                <a:spcPts val="0"/>
              </a:spcAft>
              <a:buClr>
                <a:srgbClr val="CC4927"/>
              </a:buClr>
              <a:buNone/>
              <a:defRPr sz="1700"/>
            </a:pPr>
            <a:r>
              <a:rPr lang="en-US" sz="1800" dirty="0">
                <a:solidFill>
                  <a:prstClr val="black"/>
                </a:solidFill>
              </a:rPr>
              <a:t>This presentation was prepared for the Mountain Plains Mental Health Technology Transfer Center (Mountain Plains MHTTC)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a:t>
            </a:r>
            <a:br>
              <a:rPr lang="en-US" sz="1800" dirty="0">
                <a:solidFill>
                  <a:prstClr val="black"/>
                </a:solidFill>
              </a:rPr>
            </a:br>
            <a:r>
              <a:rPr lang="en-US" sz="1800" dirty="0">
                <a:solidFill>
                  <a:prstClr val="black"/>
                </a:solidFill>
              </a:rPr>
              <a:t>or the authors. Citation of the source is appreciated. Do not reproduce or distribute this presentation for a fee without specific, written authorization from the Mountain Plains MHTTC. For more information on obtaining copies of this presentation please email </a:t>
            </a:r>
            <a:r>
              <a:rPr lang="en-US" sz="1800" u="sng" dirty="0">
                <a:solidFill>
                  <a:prstClr val="black"/>
                </a:solidFill>
                <a:uFill>
                  <a:solidFill>
                    <a:srgbClr val="0563C1"/>
                  </a:solidFill>
                </a:uFill>
                <a:hlinkClick r:id="rId7"/>
              </a:rPr>
              <a:t>swinfield@gmail.com</a:t>
            </a:r>
            <a:endParaRPr lang="en-US" sz="1800" u="sng" dirty="0">
              <a:solidFill>
                <a:prstClr val="black"/>
              </a:solidFill>
              <a:uFill>
                <a:solidFill>
                  <a:srgbClr val="0563C1"/>
                </a:solidFill>
              </a:uFill>
            </a:endParaRPr>
          </a:p>
          <a:p>
            <a:pPr marL="0" lvl="0" indent="0" fontAlgn="auto">
              <a:spcBef>
                <a:spcPts val="1000"/>
              </a:spcBef>
              <a:spcAft>
                <a:spcPts val="0"/>
              </a:spcAft>
              <a:buClr>
                <a:srgbClr val="CC4927"/>
              </a:buClr>
              <a:buNone/>
              <a:defRPr sz="1700"/>
            </a:pPr>
            <a:br>
              <a:rPr lang="en-US" sz="1800" dirty="0">
                <a:solidFill>
                  <a:prstClr val="black"/>
                </a:solidFill>
              </a:rPr>
            </a:br>
            <a:r>
              <a:rPr lang="en-US" sz="1800" dirty="0">
                <a:solidFill>
                  <a:prstClr val="black"/>
                </a:solidFill>
              </a:rPr>
              <a:t>At the time of this presentation, Elinore F. McCance-Katz served as SAMHSA Assistant Secretary. The opinions expressed herein are the views of Liza Tupa, Ph.D. and Stefanie Winfield, MSW,  and do not reflect the official position of the Department of Health and Human Services (DHHS), or SAMHSA. No official support or endorsement of DHHS, SAMHSA, for the opinions described in this presentation is intended or should be inferred. </a:t>
            </a:r>
          </a:p>
        </p:txBody>
      </p:sp>
    </p:spTree>
    <p:custDataLst>
      <p:tags r:id="rId1"/>
    </p:custDataLst>
    <p:extLst>
      <p:ext uri="{BB962C8B-B14F-4D97-AF65-F5344CB8AC3E}">
        <p14:creationId xmlns:p14="http://schemas.microsoft.com/office/powerpoint/2010/main" val="249667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37" y="304800"/>
            <a:ext cx="8615190" cy="1532845"/>
          </a:xfrm>
        </p:spPr>
        <p:txBody>
          <a:bodyPr>
            <a:normAutofit/>
          </a:bodyPr>
          <a:lstStyle/>
          <a:p>
            <a:r>
              <a:rPr lang="en-US" sz="4800" dirty="0">
                <a:latin typeface="Arial" panose="020B0604020202020204" pitchFamily="34" charset="0"/>
                <a:cs typeface="Arial" panose="020B0604020202020204" pitchFamily="34" charset="0"/>
              </a:rPr>
              <a:t>Agenda for Today</a:t>
            </a:r>
            <a:endParaRPr lang="en-US" sz="4800" dirty="0">
              <a:solidFill>
                <a:schemeClr val="accent1">
                  <a:lumMod val="75000"/>
                </a:schemeClr>
              </a:solidFill>
              <a:latin typeface="Arial" panose="020B0604020202020204" pitchFamily="34" charset="0"/>
              <a:cs typeface="Arial" panose="020B0604020202020204" pitchFamily="34" charset="0"/>
            </a:endParaRP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
        <p:nvSpPr>
          <p:cNvPr id="3" name="Content Placeholder 2"/>
          <p:cNvSpPr>
            <a:spLocks noGrp="1"/>
          </p:cNvSpPr>
          <p:nvPr>
            <p:ph idx="1"/>
          </p:nvPr>
        </p:nvSpPr>
        <p:spPr>
          <a:xfrm>
            <a:off x="381000" y="1752600"/>
            <a:ext cx="9008327" cy="4235407"/>
          </a:xfrm>
        </p:spPr>
        <p:txBody>
          <a:bodyPr>
            <a:normAutofit fontScale="85000" lnSpcReduction="20000"/>
          </a:bodyPr>
          <a:lstStyle/>
          <a:p>
            <a:pPr marL="742950" lvl="0" indent="-742950" fontAlgn="base">
              <a:lnSpc>
                <a:spcPct val="110000"/>
              </a:lnSpc>
              <a:buAutoNum type="arabicPeriod"/>
            </a:pPr>
            <a:r>
              <a:rPr lang="en-US" sz="3600" dirty="0">
                <a:solidFill>
                  <a:schemeClr val="accent1">
                    <a:lumMod val="75000"/>
                  </a:schemeClr>
                </a:solidFill>
              </a:rPr>
              <a:t>Opening</a:t>
            </a:r>
          </a:p>
          <a:p>
            <a:pPr marL="742950" lvl="0" indent="-742950" fontAlgn="base">
              <a:lnSpc>
                <a:spcPct val="110000"/>
              </a:lnSpc>
              <a:buAutoNum type="arabicPeriod"/>
            </a:pPr>
            <a:r>
              <a:rPr lang="en-US" sz="3600" dirty="0">
                <a:solidFill>
                  <a:schemeClr val="accent1">
                    <a:lumMod val="75000"/>
                  </a:schemeClr>
                </a:solidFill>
              </a:rPr>
              <a:t>Introductions</a:t>
            </a:r>
          </a:p>
          <a:p>
            <a:pPr marL="742950" lvl="0" indent="-742950" fontAlgn="base">
              <a:lnSpc>
                <a:spcPct val="110000"/>
              </a:lnSpc>
              <a:buAutoNum type="arabicPeriod"/>
            </a:pPr>
            <a:r>
              <a:rPr lang="en-US" sz="3600" dirty="0">
                <a:solidFill>
                  <a:schemeClr val="accent1">
                    <a:lumMod val="75000"/>
                  </a:schemeClr>
                </a:solidFill>
              </a:rPr>
              <a:t>Effects of trauma on the brain and body</a:t>
            </a:r>
          </a:p>
          <a:p>
            <a:pPr marL="742950" lvl="0" indent="-742950" fontAlgn="base">
              <a:lnSpc>
                <a:spcPct val="110000"/>
              </a:lnSpc>
              <a:buAutoNum type="arabicPeriod"/>
            </a:pPr>
            <a:r>
              <a:rPr lang="en-US" sz="3600" dirty="0"/>
              <a:t>Trauma Informed Teaching</a:t>
            </a:r>
          </a:p>
          <a:p>
            <a:pPr marL="1143000" lvl="1" indent="-742950">
              <a:lnSpc>
                <a:spcPct val="110000"/>
              </a:lnSpc>
              <a:buFont typeface="Wingdings" panose="05000000000000000000" pitchFamily="2" charset="2"/>
              <a:buChar char="Ø"/>
            </a:pPr>
            <a:r>
              <a:rPr lang="en-US" sz="3200" dirty="0">
                <a:solidFill>
                  <a:schemeClr val="accent1">
                    <a:lumMod val="75000"/>
                  </a:schemeClr>
                </a:solidFill>
              </a:rPr>
              <a:t>Resilience and healing</a:t>
            </a:r>
          </a:p>
          <a:p>
            <a:pPr marL="1143000" lvl="1" indent="-742950">
              <a:lnSpc>
                <a:spcPct val="110000"/>
              </a:lnSpc>
              <a:buFont typeface="Wingdings" panose="05000000000000000000" pitchFamily="2" charset="2"/>
              <a:buChar char="Ø"/>
            </a:pPr>
            <a:r>
              <a:rPr lang="en-US" sz="3200" dirty="0"/>
              <a:t>Safety and Predictability</a:t>
            </a:r>
          </a:p>
          <a:p>
            <a:pPr marL="1143000" lvl="1" indent="-742950">
              <a:lnSpc>
                <a:spcPct val="110000"/>
              </a:lnSpc>
              <a:buFont typeface="Wingdings" panose="05000000000000000000" pitchFamily="2" charset="2"/>
              <a:buChar char="Ø"/>
            </a:pPr>
            <a:r>
              <a:rPr lang="en-US" sz="3200" dirty="0"/>
              <a:t>Relationships</a:t>
            </a:r>
          </a:p>
          <a:p>
            <a:pPr marL="742950" indent="-742950">
              <a:lnSpc>
                <a:spcPct val="110000"/>
              </a:lnSpc>
              <a:buAutoNum type="arabicPeriod"/>
            </a:pPr>
            <a:r>
              <a:rPr lang="en-US" sz="3600" dirty="0"/>
              <a:t>Taking care of yourself!</a:t>
            </a:r>
          </a:p>
          <a:p>
            <a:pPr marL="1143000" lvl="1" indent="-742950">
              <a:lnSpc>
                <a:spcPct val="110000"/>
              </a:lnSpc>
              <a:buAutoNum type="arabicPeriod"/>
            </a:pPr>
            <a:endParaRPr lang="en-US" sz="3200" dirty="0">
              <a:solidFill>
                <a:schemeClr val="accent1">
                  <a:lumMod val="75000"/>
                </a:schemeClr>
              </a:solidFill>
            </a:endParaRPr>
          </a:p>
          <a:p>
            <a:pPr marL="1143000" lvl="1" indent="-742950">
              <a:lnSpc>
                <a:spcPct val="110000"/>
              </a:lnSpc>
              <a:buAutoNum type="arabicPeriod"/>
            </a:pPr>
            <a:endParaRPr lang="en-US" sz="3200" dirty="0">
              <a:solidFill>
                <a:schemeClr val="accent1">
                  <a:lumMod val="75000"/>
                </a:schemeClr>
              </a:solidFill>
            </a:endParaRPr>
          </a:p>
          <a:p>
            <a:pPr marL="742950" lvl="0" indent="-742950" fontAlgn="base">
              <a:lnSpc>
                <a:spcPct val="110000"/>
              </a:lnSpc>
              <a:buAutoNum type="arabicPeriod"/>
            </a:pPr>
            <a:endParaRPr lang="en-US" sz="3600" dirty="0">
              <a:solidFill>
                <a:schemeClr val="accent1">
                  <a:lumMod val="75000"/>
                </a:schemeClr>
              </a:solidFill>
            </a:endParaRPr>
          </a:p>
          <a:p>
            <a:pPr marL="742950" lvl="0" indent="-742950" fontAlgn="base">
              <a:lnSpc>
                <a:spcPct val="110000"/>
              </a:lnSpc>
              <a:buAutoNum type="arabicPeriod"/>
            </a:pPr>
            <a:endParaRPr lang="en-US" sz="3600" dirty="0">
              <a:solidFill>
                <a:schemeClr val="accent1">
                  <a:lumMod val="75000"/>
                </a:schemeClr>
              </a:solidFill>
            </a:endParaRPr>
          </a:p>
        </p:txBody>
      </p:sp>
    </p:spTree>
    <p:custDataLst>
      <p:tags r:id="rId1"/>
    </p:custDataLst>
    <p:extLst>
      <p:ext uri="{BB962C8B-B14F-4D97-AF65-F5344CB8AC3E}">
        <p14:creationId xmlns:p14="http://schemas.microsoft.com/office/powerpoint/2010/main" val="960599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37" y="304800"/>
            <a:ext cx="8615190" cy="1532845"/>
          </a:xfrm>
        </p:spPr>
        <p:txBody>
          <a:bodyPr>
            <a:normAutofit/>
          </a:bodyPr>
          <a:lstStyle/>
          <a:p>
            <a:r>
              <a:rPr lang="en-US" dirty="0">
                <a:solidFill>
                  <a:schemeClr val="accent1">
                    <a:lumMod val="75000"/>
                  </a:schemeClr>
                </a:solidFill>
                <a:latin typeface="+mn-lt"/>
                <a:cs typeface="Calibri" panose="020F0502020204030204" pitchFamily="34" charset="0"/>
              </a:rPr>
              <a:t>Trauma Changes Behavior:</a:t>
            </a:r>
            <a:br>
              <a:rPr lang="en-US" dirty="0">
                <a:solidFill>
                  <a:schemeClr val="accent1">
                    <a:lumMod val="75000"/>
                  </a:schemeClr>
                </a:solidFill>
                <a:latin typeface="+mn-lt"/>
                <a:cs typeface="Calibri" panose="020F0502020204030204" pitchFamily="34" charset="0"/>
              </a:rPr>
            </a:br>
            <a:r>
              <a:rPr lang="en-US" dirty="0">
                <a:solidFill>
                  <a:schemeClr val="accent1">
                    <a:lumMod val="75000"/>
                  </a:schemeClr>
                </a:solidFill>
                <a:latin typeface="+mn-lt"/>
                <a:cs typeface="Calibri" panose="020F0502020204030204" pitchFamily="34" charset="0"/>
              </a:rPr>
              <a:t>Change the Paradigm</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8" name="Picture 7" descr="Hand holding piece of white puzzle on blue background">
            <a:extLst>
              <a:ext uri="{FF2B5EF4-FFF2-40B4-BE49-F238E27FC236}">
                <a16:creationId xmlns:a16="http://schemas.microsoft.com/office/drawing/2014/main" id="{C771934A-9026-4DBE-AC1F-5F773012C2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1" y="4033224"/>
            <a:ext cx="3040788" cy="2027369"/>
          </a:xfrm>
          <a:prstGeom prst="rect">
            <a:avLst/>
          </a:prstGeom>
          <a:effectLst>
            <a:softEdge rad="88900"/>
          </a:effectLst>
        </p:spPr>
      </p:pic>
      <p:sp>
        <p:nvSpPr>
          <p:cNvPr id="3" name="Content Placeholder 2"/>
          <p:cNvSpPr>
            <a:spLocks noGrp="1"/>
          </p:cNvSpPr>
          <p:nvPr>
            <p:ph idx="1"/>
          </p:nvPr>
        </p:nvSpPr>
        <p:spPr>
          <a:xfrm>
            <a:off x="1828800" y="1905000"/>
            <a:ext cx="7712927" cy="2438399"/>
          </a:xfrm>
        </p:spPr>
        <p:txBody>
          <a:bodyPr>
            <a:normAutofit fontScale="92500" lnSpcReduction="20000"/>
          </a:bodyPr>
          <a:lstStyle/>
          <a:p>
            <a:pPr marL="0" lvl="0" indent="0" algn="ctr" fontAlgn="base">
              <a:lnSpc>
                <a:spcPct val="110000"/>
              </a:lnSpc>
              <a:buNone/>
            </a:pPr>
            <a:r>
              <a:rPr lang="en-US" sz="3600" dirty="0">
                <a:solidFill>
                  <a:schemeClr val="accent1">
                    <a:lumMod val="75000"/>
                  </a:schemeClr>
                </a:solidFill>
                <a:latin typeface="Calibri" panose="020F0502020204030204" pitchFamily="34" charset="0"/>
                <a:cs typeface="Calibri" panose="020F0502020204030204" pitchFamily="34" charset="0"/>
              </a:rPr>
              <a:t>from</a:t>
            </a:r>
          </a:p>
          <a:p>
            <a:pPr marL="0" lvl="0" indent="0" algn="ctr" fontAlgn="base">
              <a:lnSpc>
                <a:spcPct val="110000"/>
              </a:lnSpc>
              <a:buNone/>
            </a:pPr>
            <a:r>
              <a:rPr lang="en-US" sz="3600" b="1" dirty="0">
                <a:solidFill>
                  <a:schemeClr val="accent1">
                    <a:lumMod val="75000"/>
                  </a:schemeClr>
                </a:solidFill>
                <a:latin typeface="Calibri" panose="020F0502020204030204" pitchFamily="34" charset="0"/>
                <a:cs typeface="Calibri" panose="020F0502020204030204" pitchFamily="34" charset="0"/>
              </a:rPr>
              <a:t>"What is wrong with you?" </a:t>
            </a:r>
          </a:p>
          <a:p>
            <a:pPr marL="0" lvl="0" indent="0" algn="ctr" fontAlgn="base">
              <a:lnSpc>
                <a:spcPct val="110000"/>
              </a:lnSpc>
              <a:buNone/>
            </a:pPr>
            <a:r>
              <a:rPr lang="en-US" sz="3200" dirty="0">
                <a:solidFill>
                  <a:schemeClr val="accent1">
                    <a:lumMod val="75000"/>
                  </a:schemeClr>
                </a:solidFill>
                <a:latin typeface="Calibri" panose="020F0502020204030204" pitchFamily="34" charset="0"/>
                <a:cs typeface="Calibri" panose="020F0502020204030204" pitchFamily="34" charset="0"/>
              </a:rPr>
              <a:t>to </a:t>
            </a:r>
          </a:p>
          <a:p>
            <a:pPr marL="0" lvl="0" indent="0" algn="ctr" fontAlgn="base">
              <a:lnSpc>
                <a:spcPct val="110000"/>
              </a:lnSpc>
              <a:buNone/>
            </a:pPr>
            <a:r>
              <a:rPr lang="en-US" sz="3600" b="1" dirty="0">
                <a:solidFill>
                  <a:schemeClr val="accent1">
                    <a:lumMod val="75000"/>
                  </a:schemeClr>
                </a:solidFill>
                <a:latin typeface="Calibri" panose="020F0502020204030204" pitchFamily="34" charset="0"/>
                <a:cs typeface="Calibri" panose="020F0502020204030204" pitchFamily="34" charset="0"/>
              </a:rPr>
              <a:t>"What has happened to you?" </a:t>
            </a:r>
          </a:p>
        </p:txBody>
      </p:sp>
    </p:spTree>
    <p:custDataLst>
      <p:tags r:id="rId1"/>
    </p:custDataLst>
    <p:extLst>
      <p:ext uri="{BB962C8B-B14F-4D97-AF65-F5344CB8AC3E}">
        <p14:creationId xmlns:p14="http://schemas.microsoft.com/office/powerpoint/2010/main" val="2817970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404" y="429079"/>
            <a:ext cx="8403316" cy="1145918"/>
          </a:xfrm>
        </p:spPr>
        <p:txBody>
          <a:bodyPr>
            <a:normAutofit fontScale="90000"/>
          </a:bodyPr>
          <a:lstStyle/>
          <a:p>
            <a:r>
              <a:rPr lang="en-US" sz="4900" dirty="0">
                <a:solidFill>
                  <a:schemeClr val="accent1">
                    <a:lumMod val="75000"/>
                  </a:schemeClr>
                </a:solidFill>
                <a:latin typeface="+mn-lt"/>
              </a:rPr>
              <a:t>Understanding Trauma &amp; Stress</a:t>
            </a:r>
            <a:endParaRPr lang="en-US" dirty="0">
              <a:solidFill>
                <a:schemeClr val="accent1">
                  <a:lumMod val="75000"/>
                </a:schemeClr>
              </a:solidFill>
              <a:latin typeface="+mn-lt"/>
            </a:endParaRPr>
          </a:p>
        </p:txBody>
      </p:sp>
      <p:sp>
        <p:nvSpPr>
          <p:cNvPr id="3" name="Content Placeholder 2"/>
          <p:cNvSpPr>
            <a:spLocks noGrp="1"/>
          </p:cNvSpPr>
          <p:nvPr>
            <p:ph idx="1"/>
          </p:nvPr>
        </p:nvSpPr>
        <p:spPr>
          <a:xfrm>
            <a:off x="453483" y="1828800"/>
            <a:ext cx="5185317" cy="3868269"/>
          </a:xfrm>
        </p:spPr>
        <p:txBody>
          <a:bodyPr>
            <a:normAutofit lnSpcReduction="10000"/>
          </a:bodyPr>
          <a:lstStyle/>
          <a:p>
            <a:pPr marL="0" lvl="0" indent="0" fontAlgn="base">
              <a:lnSpc>
                <a:spcPct val="100000"/>
              </a:lnSpc>
              <a:buNone/>
            </a:pPr>
            <a:r>
              <a:rPr lang="en-US" sz="3200" dirty="0">
                <a:solidFill>
                  <a:schemeClr val="accent1">
                    <a:lumMod val="75000"/>
                  </a:schemeClr>
                </a:solidFill>
                <a:latin typeface="Calibri" panose="020F0502020204030204" pitchFamily="34" charset="0"/>
                <a:cs typeface="Calibri" panose="020F0502020204030204" pitchFamily="34" charset="0"/>
              </a:rPr>
              <a:t>Without understanding trauma we are more likely to misinterpret trauma-related behaviors. </a:t>
            </a:r>
          </a:p>
          <a:p>
            <a:pPr marL="0" lvl="0" indent="0" fontAlgn="base">
              <a:lnSpc>
                <a:spcPct val="100000"/>
              </a:lnSpc>
              <a:buNone/>
            </a:pPr>
            <a:endParaRPr lang="en-US" sz="3200" dirty="0">
              <a:solidFill>
                <a:schemeClr val="accent1">
                  <a:lumMod val="75000"/>
                </a:schemeClr>
              </a:solidFill>
              <a:latin typeface="Calibri" panose="020F0502020204030204" pitchFamily="34" charset="0"/>
              <a:cs typeface="Calibri" panose="020F0502020204030204" pitchFamily="34" charset="0"/>
            </a:endParaRPr>
          </a:p>
          <a:p>
            <a:pPr marL="0" lvl="0" indent="0" fontAlgn="base">
              <a:lnSpc>
                <a:spcPct val="100000"/>
              </a:lnSpc>
              <a:buNone/>
            </a:pPr>
            <a:r>
              <a:rPr lang="en-US" sz="3200" dirty="0">
                <a:solidFill>
                  <a:schemeClr val="accent1">
                    <a:lumMod val="75000"/>
                  </a:schemeClr>
                </a:solidFill>
                <a:latin typeface="Calibri" panose="020F0502020204030204" pitchFamily="34" charset="0"/>
                <a:cs typeface="Calibri" panose="020F0502020204030204" pitchFamily="34" charset="0"/>
              </a:rPr>
              <a:t>When we understand trauma and stress, we increase our ability to act compassionately.</a:t>
            </a:r>
          </a:p>
        </p:txBody>
      </p:sp>
      <p:pic>
        <p:nvPicPr>
          <p:cNvPr id="8" name="Shape 604" descr="Six hands collectively holding a pile of soil with a planted sprout">
            <a:extLst>
              <a:ext uri="{FF2B5EF4-FFF2-40B4-BE49-F238E27FC236}">
                <a16:creationId xmlns:a16="http://schemas.microsoft.com/office/drawing/2014/main" id="{718B3B2F-A133-479C-B6F9-030D035AFB16}"/>
              </a:ext>
            </a:extLst>
          </p:cNvPr>
          <p:cNvPicPr preferRelativeResize="0"/>
          <p:nvPr/>
        </p:nvPicPr>
        <p:blipFill rotWithShape="1">
          <a:blip r:embed="rId4">
            <a:alphaModFix/>
          </a:blip>
          <a:srcRect/>
          <a:stretch/>
        </p:blipFill>
        <p:spPr>
          <a:xfrm>
            <a:off x="5638800" y="2286001"/>
            <a:ext cx="3293326" cy="2586398"/>
          </a:xfrm>
          <a:prstGeom prst="rect">
            <a:avLst/>
          </a:prstGeom>
          <a:noFill/>
          <a:ln>
            <a:noFill/>
          </a:ln>
          <a:effectLst>
            <a:softEdge rad="88900"/>
          </a:effectLst>
        </p:spPr>
      </p:pic>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763255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13" name="Picture 3" descr="The Brain Isn't Just Born, It's Built - KVC Hospitals">
            <a:extLst>
              <a:ext uri="{FF2B5EF4-FFF2-40B4-BE49-F238E27FC236}">
                <a16:creationId xmlns:a16="http://schemas.microsoft.com/office/drawing/2014/main" id="{0BA1A263-84F9-4EF7-BDEE-9B76EBC82707}"/>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905000" y="-61325"/>
            <a:ext cx="5239481" cy="318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Most Californians have experienced childhood trauma; early adversity a  direct link to adult onset of chronic disease, depression, violence | ACEs  Too High">
            <a:extLst>
              <a:ext uri="{FF2B5EF4-FFF2-40B4-BE49-F238E27FC236}">
                <a16:creationId xmlns:a16="http://schemas.microsoft.com/office/drawing/2014/main" id="{D58ADC50-BEEA-4F56-815F-5635FB40B1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0484" y="2819400"/>
            <a:ext cx="5748338" cy="291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20132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403316" cy="907850"/>
          </a:xfrm>
        </p:spPr>
        <p:txBody>
          <a:bodyPr>
            <a:normAutofit/>
          </a:bodyPr>
          <a:lstStyle/>
          <a:p>
            <a:r>
              <a:rPr lang="en-US" sz="4800" dirty="0">
                <a:latin typeface="Arial" panose="020B0604020202020204" pitchFamily="34" charset="0"/>
                <a:cs typeface="Arial" panose="020B0604020202020204" pitchFamily="34" charset="0"/>
              </a:rPr>
              <a:t>Stress Response</a:t>
            </a:r>
            <a:endParaRPr lang="en-US" sz="6000" dirty="0">
              <a:latin typeface="Arial" panose="020B0604020202020204" pitchFamily="34" charset="0"/>
              <a:cs typeface="Arial" panose="020B0604020202020204" pitchFamily="34" charset="0"/>
            </a:endParaRP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3" name="Picture 2" descr="Cartoon image of a person shaking and sweating, surrounded by arrows pointing to various parts of the body with the following descriptions: mind racing, possible sleep disturbance, feeling breathless, breathing fast and shallow, nausea, lack of appetite, restless, jelly-like legs, dizzy, disoriented, lightheaded, vision strange, blurry, difficulty in swallowing, heart racing, palpitations, trembling, sweating or shivering, wanting to run?">
            <a:extLst>
              <a:ext uri="{FF2B5EF4-FFF2-40B4-BE49-F238E27FC236}">
                <a16:creationId xmlns:a16="http://schemas.microsoft.com/office/drawing/2014/main" id="{94BF23F5-F8B6-4391-AD62-6F624CF7F00C}"/>
              </a:ext>
            </a:extLst>
          </p:cNvPr>
          <p:cNvPicPr>
            <a:picLocks noChangeAspect="1"/>
          </p:cNvPicPr>
          <p:nvPr/>
        </p:nvPicPr>
        <p:blipFill>
          <a:blip r:embed="rId7"/>
          <a:stretch>
            <a:fillRect/>
          </a:stretch>
        </p:blipFill>
        <p:spPr>
          <a:xfrm>
            <a:off x="1135189" y="1111052"/>
            <a:ext cx="7091376" cy="4772904"/>
          </a:xfrm>
          <a:prstGeom prst="rect">
            <a:avLst/>
          </a:prstGeom>
        </p:spPr>
      </p:pic>
    </p:spTree>
    <p:custDataLst>
      <p:tags r:id="rId1"/>
    </p:custDataLst>
    <p:extLst>
      <p:ext uri="{BB962C8B-B14F-4D97-AF65-F5344CB8AC3E}">
        <p14:creationId xmlns:p14="http://schemas.microsoft.com/office/powerpoint/2010/main" val="3266419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403316" cy="1145918"/>
          </a:xfrm>
        </p:spPr>
        <p:txBody>
          <a:bodyPr>
            <a:normAutofit/>
          </a:bodyPr>
          <a:lstStyle/>
          <a:p>
            <a:r>
              <a:rPr lang="en-US" sz="4000" dirty="0">
                <a:solidFill>
                  <a:schemeClr val="accent1">
                    <a:lumMod val="75000"/>
                  </a:schemeClr>
                </a:solidFill>
                <a:latin typeface="+mn-lt"/>
              </a:rPr>
              <a:t>A Trauma-Informed School System</a:t>
            </a:r>
          </a:p>
        </p:txBody>
      </p:sp>
      <p:sp>
        <p:nvSpPr>
          <p:cNvPr id="3" name="Content Placeholder 2"/>
          <p:cNvSpPr>
            <a:spLocks noGrp="1"/>
          </p:cNvSpPr>
          <p:nvPr>
            <p:ph idx="1"/>
          </p:nvPr>
        </p:nvSpPr>
        <p:spPr>
          <a:xfrm>
            <a:off x="301083" y="1349298"/>
            <a:ext cx="8631043" cy="4537342"/>
          </a:xfrm>
        </p:spPr>
        <p:txBody>
          <a:bodyPr>
            <a:normAutofit fontScale="92500" lnSpcReduction="10000"/>
          </a:bodyPr>
          <a:lstStyle/>
          <a:p>
            <a:r>
              <a:rPr lang="en-US" b="1" dirty="0">
                <a:solidFill>
                  <a:schemeClr val="accent1">
                    <a:lumMod val="75000"/>
                  </a:schemeClr>
                </a:solidFill>
                <a:latin typeface="Calibri" panose="020F0502020204030204" pitchFamily="34" charset="0"/>
                <a:cs typeface="Calibri" panose="020F0502020204030204" pitchFamily="34" charset="0"/>
              </a:rPr>
              <a:t>REALIZES</a:t>
            </a:r>
            <a:r>
              <a:rPr lang="en-US" dirty="0">
                <a:solidFill>
                  <a:schemeClr val="accent1">
                    <a:lumMod val="75000"/>
                  </a:schemeClr>
                </a:solidFill>
                <a:latin typeface="Calibri" panose="020F0502020204030204" pitchFamily="34" charset="0"/>
                <a:cs typeface="Calibri" panose="020F0502020204030204" pitchFamily="34" charset="0"/>
              </a:rPr>
              <a:t> the widespread impact of trauma and understands potential paths for healing and resilience</a:t>
            </a:r>
          </a:p>
          <a:p>
            <a:r>
              <a:rPr lang="en-US" b="1" dirty="0">
                <a:solidFill>
                  <a:schemeClr val="accent1">
                    <a:lumMod val="75000"/>
                  </a:schemeClr>
                </a:solidFill>
                <a:latin typeface="Calibri" panose="020F0502020204030204" pitchFamily="34" charset="0"/>
                <a:cs typeface="Calibri" panose="020F0502020204030204" pitchFamily="34" charset="0"/>
              </a:rPr>
              <a:t>RECOGNIZES</a:t>
            </a:r>
            <a:r>
              <a:rPr lang="en-US" dirty="0">
                <a:solidFill>
                  <a:schemeClr val="accent1">
                    <a:lumMod val="75000"/>
                  </a:schemeClr>
                </a:solidFill>
                <a:latin typeface="Calibri" panose="020F0502020204030204" pitchFamily="34" charset="0"/>
                <a:cs typeface="Calibri" panose="020F0502020204030204" pitchFamily="34" charset="0"/>
              </a:rPr>
              <a:t> how trauma and chronic stress show up in leadership, staff, students, families, and others in the school community</a:t>
            </a:r>
          </a:p>
          <a:p>
            <a:r>
              <a:rPr lang="en-US" b="1" dirty="0">
                <a:solidFill>
                  <a:schemeClr val="accent1">
                    <a:lumMod val="75000"/>
                  </a:schemeClr>
                </a:solidFill>
                <a:latin typeface="Calibri" panose="020F0502020204030204" pitchFamily="34" charset="0"/>
                <a:cs typeface="Calibri" panose="020F0502020204030204" pitchFamily="34" charset="0"/>
              </a:rPr>
              <a:t>RESPONDS</a:t>
            </a:r>
            <a:r>
              <a:rPr lang="en-US" dirty="0">
                <a:solidFill>
                  <a:schemeClr val="accent1">
                    <a:lumMod val="75000"/>
                  </a:schemeClr>
                </a:solidFill>
                <a:latin typeface="Calibri" panose="020F0502020204030204" pitchFamily="34" charset="0"/>
                <a:cs typeface="Calibri" panose="020F0502020204030204" pitchFamily="34" charset="0"/>
              </a:rPr>
              <a:t> by fully integrating knowledge about trauma into policies, procedures, practices, and the overall school culture</a:t>
            </a:r>
          </a:p>
          <a:p>
            <a:r>
              <a:rPr lang="en-US" b="1" dirty="0">
                <a:solidFill>
                  <a:schemeClr val="accent1">
                    <a:lumMod val="75000"/>
                  </a:schemeClr>
                </a:solidFill>
                <a:latin typeface="Calibri" panose="020F0502020204030204" pitchFamily="34" charset="0"/>
                <a:cs typeface="Calibri" panose="020F0502020204030204" pitchFamily="34" charset="0"/>
              </a:rPr>
              <a:t>RESISTS</a:t>
            </a:r>
            <a:r>
              <a:rPr lang="en-US" dirty="0">
                <a:solidFill>
                  <a:schemeClr val="accent1">
                    <a:lumMod val="75000"/>
                  </a:schemeClr>
                </a:solidFill>
                <a:latin typeface="Calibri" panose="020F0502020204030204" pitchFamily="34" charset="0"/>
                <a:cs typeface="Calibri" panose="020F0502020204030204" pitchFamily="34" charset="0"/>
              </a:rPr>
              <a:t> re-traumatization</a:t>
            </a:r>
          </a:p>
          <a:p>
            <a:pPr marL="0" indent="0" algn="ctr">
              <a:buNone/>
            </a:pPr>
            <a:r>
              <a:rPr lang="en-US" sz="3200" dirty="0">
                <a:solidFill>
                  <a:schemeClr val="accent1">
                    <a:lumMod val="75000"/>
                  </a:schemeClr>
                </a:solidFill>
                <a:latin typeface="Calibri" panose="020F0502020204030204" pitchFamily="34" charset="0"/>
                <a:cs typeface="Calibri" panose="020F0502020204030204" pitchFamily="34" charset="0"/>
              </a:rPr>
              <a:t>Implementing trauma-informed principles represents a paradigm shift</a:t>
            </a:r>
            <a:r>
              <a:rPr lang="en-US" sz="2000" dirty="0">
                <a:solidFill>
                  <a:schemeClr val="accent1">
                    <a:lumMod val="75000"/>
                  </a:schemeClr>
                </a:solidFill>
                <a:latin typeface="Calibri" panose="020F0502020204030204" pitchFamily="34" charset="0"/>
                <a:cs typeface="Calibri" panose="020F0502020204030204" pitchFamily="34" charset="0"/>
              </a:rPr>
              <a:t>.</a:t>
            </a:r>
          </a:p>
          <a:p>
            <a:pPr marL="0" indent="0">
              <a:buNone/>
            </a:pPr>
            <a:endParaRPr lang="en-US" sz="1200" dirty="0">
              <a:solidFill>
                <a:schemeClr val="accent1">
                  <a:lumMod val="75000"/>
                </a:schemeClr>
              </a:solidFill>
              <a:latin typeface="Calibri" panose="020F0502020204030204" pitchFamily="34" charset="0"/>
              <a:cs typeface="Calibri" panose="020F0502020204030204" pitchFamily="34" charset="0"/>
            </a:endParaRPr>
          </a:p>
          <a:p>
            <a:pPr marL="0" indent="0">
              <a:buNone/>
            </a:pPr>
            <a:r>
              <a:rPr lang="en-US" sz="1200" dirty="0">
                <a:solidFill>
                  <a:schemeClr val="accent1">
                    <a:lumMod val="75000"/>
                  </a:schemeClr>
                </a:solidFill>
                <a:latin typeface="Calibri" panose="020F0502020204030204" pitchFamily="34" charset="0"/>
                <a:cs typeface="Calibri" panose="020F0502020204030204" pitchFamily="34" charset="0"/>
              </a:rPr>
              <a:t>Adapted from SAMHSA’s Concept of Trauma and Guidance for a Trauma-Informed Approach, 2014.</a:t>
            </a:r>
            <a:endParaRPr lang="en-US" altLang="en-US" sz="1200" dirty="0">
              <a:solidFill>
                <a:schemeClr val="accent1">
                  <a:lumMod val="75000"/>
                </a:schemeClr>
              </a:solidFill>
              <a:latin typeface="Calibri" panose="020F0502020204030204" pitchFamily="34" charset="0"/>
              <a:cs typeface="Calibri" panose="020F0502020204030204" pitchFamily="34" charset="0"/>
            </a:endParaRPr>
          </a:p>
          <a:p>
            <a:pPr marL="0" lvl="0" indent="0" algn="ctr" fontAlgn="base">
              <a:lnSpc>
                <a:spcPct val="100000"/>
              </a:lnSpc>
              <a:buNone/>
            </a:pPr>
            <a:endParaRPr lang="en-US" sz="3600" b="1" dirty="0"/>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3894167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2.Presentation.Master">
  <a:themeElements>
    <a:clrScheme name="mountian plain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53630</TotalTime>
  <Words>1353</Words>
  <Application>Microsoft Office PowerPoint</Application>
  <PresentationFormat>On-screen Show (4:3)</PresentationFormat>
  <Paragraphs>191</Paragraphs>
  <Slides>27</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Arial Black</vt:lpstr>
      <vt:lpstr>Arial Nova Light</vt:lpstr>
      <vt:lpstr>Calibri</vt:lpstr>
      <vt:lpstr>Calibri Light</vt:lpstr>
      <vt:lpstr>Palatino</vt:lpstr>
      <vt:lpstr>Wingdings</vt:lpstr>
      <vt:lpstr>2012.Presentation.Master</vt:lpstr>
      <vt:lpstr>Office Theme</vt:lpstr>
      <vt:lpstr>Pine Ridge Girls’ School</vt:lpstr>
      <vt:lpstr>Who We Are </vt:lpstr>
      <vt:lpstr>Disclaimer</vt:lpstr>
      <vt:lpstr>Agenda for Today</vt:lpstr>
      <vt:lpstr>Trauma Changes Behavior: Change the Paradigm</vt:lpstr>
      <vt:lpstr>Understanding Trauma &amp; Stress</vt:lpstr>
      <vt:lpstr>PowerPoint Presentation</vt:lpstr>
      <vt:lpstr>Stress Response</vt:lpstr>
      <vt:lpstr>A Trauma-Informed School System</vt:lpstr>
      <vt:lpstr>What is Resilience?</vt:lpstr>
      <vt:lpstr>The Power of Story: Transgenerational Resilience</vt:lpstr>
      <vt:lpstr>Fostering Resilience: Emotional Expression through Storytelling</vt:lpstr>
      <vt:lpstr>What strengths are in your community’s soil that can be fertilized to build well-being and resilience?</vt:lpstr>
      <vt:lpstr>Relationships are Central to Healing</vt:lpstr>
      <vt:lpstr>Fostering Resilience: Connection</vt:lpstr>
      <vt:lpstr>Fostering Resilience: Connection (3)</vt:lpstr>
      <vt:lpstr>Fostering Resilience: Connection (4)</vt:lpstr>
      <vt:lpstr>Core Guiding Principle:  Safety and Predictability </vt:lpstr>
      <vt:lpstr>Creating Safety &amp; Predictability</vt:lpstr>
      <vt:lpstr>Academic Safety</vt:lpstr>
      <vt:lpstr>The Importance of Routines &amp; Rituals</vt:lpstr>
      <vt:lpstr>Choice Making</vt:lpstr>
      <vt:lpstr>Helpful Modifications</vt:lpstr>
      <vt:lpstr>PowerPoint Presentation</vt:lpstr>
      <vt:lpstr>PowerPoint Presentation</vt:lpstr>
      <vt:lpstr>PowerPoint Presentation</vt:lpstr>
      <vt:lpstr>PowerPoint Presentation</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Hobbs, Erin</dc:creator>
  <cp:lastModifiedBy>Liza Tupa</cp:lastModifiedBy>
  <cp:revision>271</cp:revision>
  <cp:lastPrinted>2018-08-28T19:25:11Z</cp:lastPrinted>
  <dcterms:created xsi:type="dcterms:W3CDTF">2012-12-05T14:23:24Z</dcterms:created>
  <dcterms:modified xsi:type="dcterms:W3CDTF">2020-09-21T15:29:44Z</dcterms:modified>
</cp:coreProperties>
</file>