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media/image15.jpg" ContentType="image/jpg"/>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8" r:id="rId5"/>
    <p:sldMasterId id="2147483686" r:id="rId6"/>
  </p:sldMasterIdLst>
  <p:notesMasterIdLst>
    <p:notesMasterId r:id="rId27"/>
  </p:notesMasterIdLst>
  <p:sldIdLst>
    <p:sldId id="344" r:id="rId7"/>
    <p:sldId id="567" r:id="rId8"/>
    <p:sldId id="568" r:id="rId9"/>
    <p:sldId id="271" r:id="rId10"/>
    <p:sldId id="553" r:id="rId11"/>
    <p:sldId id="558" r:id="rId12"/>
    <p:sldId id="557" r:id="rId13"/>
    <p:sldId id="554" r:id="rId14"/>
    <p:sldId id="552" r:id="rId15"/>
    <p:sldId id="561" r:id="rId16"/>
    <p:sldId id="559" r:id="rId17"/>
    <p:sldId id="560" r:id="rId18"/>
    <p:sldId id="545" r:id="rId19"/>
    <p:sldId id="546" r:id="rId20"/>
    <p:sldId id="556" r:id="rId21"/>
    <p:sldId id="368" r:id="rId22"/>
    <p:sldId id="564" r:id="rId23"/>
    <p:sldId id="563" r:id="rId24"/>
    <p:sldId id="565" r:id="rId25"/>
    <p:sldId id="566"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4E72E686-986B-4AA6-B317-C1BA12CF70BB}">
          <p14:sldIdLst>
            <p14:sldId id="344"/>
            <p14:sldId id="567"/>
            <p14:sldId id="568"/>
          </p14:sldIdLst>
        </p14:section>
        <p14:section name="Default Section" id="{2EC0EF22-7B90-419E-89B0-D33E54C82C42}">
          <p14:sldIdLst>
            <p14:sldId id="271"/>
            <p14:sldId id="553"/>
            <p14:sldId id="558"/>
            <p14:sldId id="557"/>
            <p14:sldId id="554"/>
            <p14:sldId id="552"/>
            <p14:sldId id="561"/>
            <p14:sldId id="559"/>
            <p14:sldId id="560"/>
            <p14:sldId id="545"/>
            <p14:sldId id="546"/>
            <p14:sldId id="556"/>
            <p14:sldId id="368"/>
            <p14:sldId id="564"/>
            <p14:sldId id="563"/>
            <p14:sldId id="565"/>
            <p14:sldId id="5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ach-Moore, Abby" initials="" lastIdx="0" clrIdx="0"/>
  <p:cmAuthor id="2" name="Liza Tupa" initials="LT" lastIdx="1" clrIdx="1">
    <p:extLst>
      <p:ext uri="{19B8F6BF-5375-455C-9EA6-DF929625EA0E}">
        <p15:presenceInfo xmlns:p15="http://schemas.microsoft.com/office/powerpoint/2012/main" userId="S::ltupa@wiche.edu::6bb9325f02dca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3058"/>
    <a:srgbClr val="B3C1CD"/>
    <a:srgbClr val="CC4927"/>
    <a:srgbClr val="804400"/>
    <a:srgbClr val="F1EFF2"/>
    <a:srgbClr val="E0E0DF"/>
    <a:srgbClr val="D5D5D4"/>
    <a:srgbClr val="E8E4E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9" autoAdjust="0"/>
    <p:restoredTop sz="82121" autoAdjust="0"/>
  </p:normalViewPr>
  <p:slideViewPr>
    <p:cSldViewPr>
      <p:cViewPr>
        <p:scale>
          <a:sx n="63" d="100"/>
          <a:sy n="63" d="100"/>
        </p:scale>
        <p:origin x="1006" y="16"/>
      </p:cViewPr>
      <p:guideLst>
        <p:guide orient="horz" pos="2160"/>
        <p:guide pos="2880"/>
      </p:guideLst>
    </p:cSldViewPr>
  </p:slideViewPr>
  <p:outlineViewPr>
    <p:cViewPr>
      <p:scale>
        <a:sx n="33" d="100"/>
        <a:sy n="33" d="100"/>
      </p:scale>
      <p:origin x="0" y="-1938"/>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60" d="100"/>
          <a:sy n="60" d="100"/>
        </p:scale>
        <p:origin x="2470" y="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a Tupa" userId="6bb9325f02dca3a1" providerId="ADAL" clId="{23CDF004-1758-4164-AC22-C3AA0F2E0838}"/>
    <pc:docChg chg="custSel delSld modSld modSection">
      <pc:chgData name="Liza Tupa" userId="6bb9325f02dca3a1" providerId="ADAL" clId="{23CDF004-1758-4164-AC22-C3AA0F2E0838}" dt="2020-09-21T15:25:58.335" v="35" actId="368"/>
      <pc:docMkLst>
        <pc:docMk/>
      </pc:docMkLst>
      <pc:sldChg chg="modNotes">
        <pc:chgData name="Liza Tupa" userId="6bb9325f02dca3a1" providerId="ADAL" clId="{23CDF004-1758-4164-AC22-C3AA0F2E0838}" dt="2020-09-21T15:25:58.241" v="5" actId="368"/>
        <pc:sldMkLst>
          <pc:docMk/>
          <pc:sldMk cId="2817970580" sldId="271"/>
        </pc:sldMkLst>
      </pc:sldChg>
      <pc:sldChg chg="modNotes">
        <pc:chgData name="Liza Tupa" userId="6bb9325f02dca3a1" providerId="ADAL" clId="{23CDF004-1758-4164-AC22-C3AA0F2E0838}" dt="2020-09-21T15:25:58.171" v="3" actId="368"/>
        <pc:sldMkLst>
          <pc:docMk/>
          <pc:sldMk cId="3356417081" sldId="344"/>
        </pc:sldMkLst>
      </pc:sldChg>
      <pc:sldChg chg="modNotes">
        <pc:chgData name="Liza Tupa" userId="6bb9325f02dca3a1" providerId="ADAL" clId="{23CDF004-1758-4164-AC22-C3AA0F2E0838}" dt="2020-09-21T15:25:58.321" v="29" actId="368"/>
        <pc:sldMkLst>
          <pc:docMk/>
          <pc:sldMk cId="2195191151" sldId="368"/>
        </pc:sldMkLst>
      </pc:sldChg>
      <pc:sldChg chg="modNotes">
        <pc:chgData name="Liza Tupa" userId="6bb9325f02dca3a1" providerId="ADAL" clId="{23CDF004-1758-4164-AC22-C3AA0F2E0838}" dt="2020-09-21T15:25:58.301" v="23" actId="368"/>
        <pc:sldMkLst>
          <pc:docMk/>
          <pc:sldMk cId="647530791" sldId="545"/>
        </pc:sldMkLst>
      </pc:sldChg>
      <pc:sldChg chg="modNotes">
        <pc:chgData name="Liza Tupa" userId="6bb9325f02dca3a1" providerId="ADAL" clId="{23CDF004-1758-4164-AC22-C3AA0F2E0838}" dt="2020-09-21T15:25:58.310" v="25" actId="368"/>
        <pc:sldMkLst>
          <pc:docMk/>
          <pc:sldMk cId="1170689934" sldId="546"/>
        </pc:sldMkLst>
      </pc:sldChg>
      <pc:sldChg chg="modNotes">
        <pc:chgData name="Liza Tupa" userId="6bb9325f02dca3a1" providerId="ADAL" clId="{23CDF004-1758-4164-AC22-C3AA0F2E0838}" dt="2020-09-21T15:25:58.287" v="15" actId="368"/>
        <pc:sldMkLst>
          <pc:docMk/>
          <pc:sldMk cId="4001982149" sldId="552"/>
        </pc:sldMkLst>
      </pc:sldChg>
      <pc:sldChg chg="modNotes">
        <pc:chgData name="Liza Tupa" userId="6bb9325f02dca3a1" providerId="ADAL" clId="{23CDF004-1758-4164-AC22-C3AA0F2E0838}" dt="2020-09-21T15:25:58.258" v="7" actId="368"/>
        <pc:sldMkLst>
          <pc:docMk/>
          <pc:sldMk cId="2825568838" sldId="553"/>
        </pc:sldMkLst>
      </pc:sldChg>
      <pc:sldChg chg="modNotes">
        <pc:chgData name="Liza Tupa" userId="6bb9325f02dca3a1" providerId="ADAL" clId="{23CDF004-1758-4164-AC22-C3AA0F2E0838}" dt="2020-09-21T15:25:58.280" v="13" actId="368"/>
        <pc:sldMkLst>
          <pc:docMk/>
          <pc:sldMk cId="2773048784" sldId="554"/>
        </pc:sldMkLst>
      </pc:sldChg>
      <pc:sldChg chg="del">
        <pc:chgData name="Liza Tupa" userId="6bb9325f02dca3a1" providerId="ADAL" clId="{23CDF004-1758-4164-AC22-C3AA0F2E0838}" dt="2020-09-21T15:24:45.629" v="0" actId="2696"/>
        <pc:sldMkLst>
          <pc:docMk/>
          <pc:sldMk cId="523633848" sldId="555"/>
        </pc:sldMkLst>
      </pc:sldChg>
      <pc:sldChg chg="modNotes">
        <pc:chgData name="Liza Tupa" userId="6bb9325f02dca3a1" providerId="ADAL" clId="{23CDF004-1758-4164-AC22-C3AA0F2E0838}" dt="2020-09-21T15:25:58.314" v="27" actId="368"/>
        <pc:sldMkLst>
          <pc:docMk/>
          <pc:sldMk cId="799715866" sldId="556"/>
        </pc:sldMkLst>
      </pc:sldChg>
      <pc:sldChg chg="modNotes">
        <pc:chgData name="Liza Tupa" userId="6bb9325f02dca3a1" providerId="ADAL" clId="{23CDF004-1758-4164-AC22-C3AA0F2E0838}" dt="2020-09-21T15:25:58.273" v="11" actId="368"/>
        <pc:sldMkLst>
          <pc:docMk/>
          <pc:sldMk cId="351616869" sldId="557"/>
        </pc:sldMkLst>
      </pc:sldChg>
      <pc:sldChg chg="modNotes">
        <pc:chgData name="Liza Tupa" userId="6bb9325f02dca3a1" providerId="ADAL" clId="{23CDF004-1758-4164-AC22-C3AA0F2E0838}" dt="2020-09-21T15:25:58.269" v="9" actId="368"/>
        <pc:sldMkLst>
          <pc:docMk/>
          <pc:sldMk cId="4131349153" sldId="558"/>
        </pc:sldMkLst>
      </pc:sldChg>
      <pc:sldChg chg="modNotes">
        <pc:chgData name="Liza Tupa" userId="6bb9325f02dca3a1" providerId="ADAL" clId="{23CDF004-1758-4164-AC22-C3AA0F2E0838}" dt="2020-09-21T15:25:58.294" v="19" actId="368"/>
        <pc:sldMkLst>
          <pc:docMk/>
          <pc:sldMk cId="3314864470" sldId="559"/>
        </pc:sldMkLst>
      </pc:sldChg>
      <pc:sldChg chg="modNotes">
        <pc:chgData name="Liza Tupa" userId="6bb9325f02dca3a1" providerId="ADAL" clId="{23CDF004-1758-4164-AC22-C3AA0F2E0838}" dt="2020-09-21T15:25:58.298" v="21" actId="368"/>
        <pc:sldMkLst>
          <pc:docMk/>
          <pc:sldMk cId="2617498619" sldId="560"/>
        </pc:sldMkLst>
      </pc:sldChg>
      <pc:sldChg chg="modNotes">
        <pc:chgData name="Liza Tupa" userId="6bb9325f02dca3a1" providerId="ADAL" clId="{23CDF004-1758-4164-AC22-C3AA0F2E0838}" dt="2020-09-21T15:25:58.292" v="17" actId="368"/>
        <pc:sldMkLst>
          <pc:docMk/>
          <pc:sldMk cId="3976004986" sldId="561"/>
        </pc:sldMkLst>
      </pc:sldChg>
      <pc:sldChg chg="del">
        <pc:chgData name="Liza Tupa" userId="6bb9325f02dca3a1" providerId="ADAL" clId="{23CDF004-1758-4164-AC22-C3AA0F2E0838}" dt="2020-09-21T15:25:01.788" v="1" actId="2696"/>
        <pc:sldMkLst>
          <pc:docMk/>
          <pc:sldMk cId="2341613381" sldId="562"/>
        </pc:sldMkLst>
      </pc:sldChg>
      <pc:sldChg chg="modNotes">
        <pc:chgData name="Liza Tupa" userId="6bb9325f02dca3a1" providerId="ADAL" clId="{23CDF004-1758-4164-AC22-C3AA0F2E0838}" dt="2020-09-21T15:25:58.331" v="33" actId="368"/>
        <pc:sldMkLst>
          <pc:docMk/>
          <pc:sldMk cId="1794931704" sldId="563"/>
        </pc:sldMkLst>
      </pc:sldChg>
      <pc:sldChg chg="modNotes">
        <pc:chgData name="Liza Tupa" userId="6bb9325f02dca3a1" providerId="ADAL" clId="{23CDF004-1758-4164-AC22-C3AA0F2E0838}" dt="2020-09-21T15:25:58.326" v="31" actId="368"/>
        <pc:sldMkLst>
          <pc:docMk/>
          <pc:sldMk cId="1057391667" sldId="564"/>
        </pc:sldMkLst>
      </pc:sldChg>
      <pc:sldChg chg="modNotes">
        <pc:chgData name="Liza Tupa" userId="6bb9325f02dca3a1" providerId="ADAL" clId="{23CDF004-1758-4164-AC22-C3AA0F2E0838}" dt="2020-09-21T15:25:58.335" v="35" actId="368"/>
        <pc:sldMkLst>
          <pc:docMk/>
          <pc:sldMk cId="3775002496" sldId="5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4852AA4-34AB-4B22-BEBF-66427C835025}" type="datetimeFigureOut">
              <a:rPr lang="en-US" smtClean="0"/>
              <a:t>9/21/2020</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a:t>
            </a:fld>
            <a:endParaRPr lang="en-US" dirty="0"/>
          </a:p>
        </p:txBody>
      </p:sp>
    </p:spTree>
    <p:extLst>
      <p:ext uri="{BB962C8B-B14F-4D97-AF65-F5344CB8AC3E}">
        <p14:creationId xmlns:p14="http://schemas.microsoft.com/office/powerpoint/2010/main" val="311226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4752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390897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8058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25014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264032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4720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373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3233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1275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3652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1551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1658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1929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289508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0149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3686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141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0332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13628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62000" y="476788"/>
            <a:ext cx="7485476" cy="11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CC492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723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7799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0381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968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3599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485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5037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357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400" y="90076"/>
            <a:ext cx="4384675" cy="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004" y="1874599"/>
            <a:ext cx="8229600" cy="4380151"/>
          </a:xfrm>
        </p:spPr>
        <p:txBody>
          <a:bodyPr/>
          <a:lstStyle>
            <a:lvl1pPr marL="342900" indent="-342900">
              <a:buClr>
                <a:srgbClr val="804400"/>
              </a:buClr>
              <a:buFont typeface="Arial" panose="020B0604020202020204" pitchFamily="34" charset="0"/>
              <a:buChar char="•"/>
              <a:defRPr sz="2800">
                <a:solidFill>
                  <a:srgbClr val="003058"/>
                </a:solidFill>
                <a:latin typeface="Palatino" pitchFamily="2" charset="0"/>
              </a:defRPr>
            </a:lvl1pPr>
            <a:lvl2pPr marL="742950" indent="-285750">
              <a:buClr>
                <a:srgbClr val="804400"/>
              </a:buClr>
              <a:buFont typeface="Arial" panose="020B0604020202020204" pitchFamily="34" charset="0"/>
              <a:buChar char="•"/>
              <a:defRPr sz="2400">
                <a:solidFill>
                  <a:srgbClr val="003058"/>
                </a:solidFill>
                <a:latin typeface="Palatino" pitchFamily="2" charset="0"/>
              </a:defRPr>
            </a:lvl2pPr>
            <a:lvl3pPr marL="1143000" indent="-228600">
              <a:buClr>
                <a:srgbClr val="804400"/>
              </a:buClr>
              <a:buFont typeface="Arial" panose="020B0604020202020204" pitchFamily="34" charset="0"/>
              <a:buChar char="•"/>
              <a:defRPr sz="2000">
                <a:solidFill>
                  <a:srgbClr val="003058"/>
                </a:solidFill>
                <a:latin typeface="Palatino" pitchFamily="2" charset="0"/>
              </a:defRPr>
            </a:lvl3pPr>
            <a:lvl4pPr marL="1600200" indent="-228600">
              <a:buClr>
                <a:srgbClr val="804400"/>
              </a:buClr>
              <a:buFont typeface="Arial" panose="020B0604020202020204" pitchFamily="34" charset="0"/>
              <a:buChar char="•"/>
              <a:defRPr sz="1800">
                <a:solidFill>
                  <a:srgbClr val="003058"/>
                </a:solidFill>
                <a:latin typeface="Palatino" pitchFamily="2" charset="0"/>
              </a:defRPr>
            </a:lvl4pPr>
            <a:lvl5pPr marL="2057400" indent="-228600">
              <a:buClr>
                <a:srgbClr val="804400"/>
              </a:buClr>
              <a:buFont typeface="Arial" panose="020B0604020202020204" pitchFamily="34" charset="0"/>
              <a:buChar char="•"/>
              <a:defRPr sz="1800">
                <a:solidFill>
                  <a:srgbClr val="003058"/>
                </a:solidFill>
                <a:latin typeface="Palatino"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B24A917-5084-0044-87AE-2740AFB8028A}"/>
              </a:ext>
            </a:extLst>
          </p:cNvPr>
          <p:cNvSpPr>
            <a:spLocks noGrp="1"/>
          </p:cNvSpPr>
          <p:nvPr>
            <p:ph type="ctrTitle"/>
          </p:nvPr>
        </p:nvSpPr>
        <p:spPr>
          <a:xfrm>
            <a:off x="474996" y="861935"/>
            <a:ext cx="8219607" cy="890665"/>
          </a:xfrm>
        </p:spPr>
        <p:txBody>
          <a:bodyPr/>
          <a:lstStyle>
            <a:lvl1pPr>
              <a:defRPr>
                <a:solidFill>
                  <a:srgbClr val="CC4927"/>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058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7246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0349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92" y="5672451"/>
            <a:ext cx="1660043" cy="1185549"/>
          </a:xfrm>
          <a:prstGeom prst="rect">
            <a:avLst/>
          </a:prstGeom>
          <a:noFill/>
          <a:ln>
            <a:noFill/>
          </a:ln>
        </p:spPr>
      </p:pic>
    </p:spTree>
    <p:custDataLst>
      <p:tags r:id="rId1"/>
    </p:custDataLst>
    <p:extLst>
      <p:ext uri="{BB962C8B-B14F-4D97-AF65-F5344CB8AC3E}">
        <p14:creationId xmlns:p14="http://schemas.microsoft.com/office/powerpoint/2010/main" val="2350947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9144000" cy="940424"/>
          </a:xfrm>
        </p:spPr>
        <p:txBody>
          <a:body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MHTTC stacked bars here (Master) with alt text.</a:t>
            </a:r>
          </a:p>
        </p:txBody>
      </p:sp>
    </p:spTree>
    <p:custDataLst>
      <p:tags r:id="rId1"/>
    </p:custDataLst>
    <p:extLst>
      <p:ext uri="{BB962C8B-B14F-4D97-AF65-F5344CB8AC3E}">
        <p14:creationId xmlns:p14="http://schemas.microsoft.com/office/powerpoint/2010/main" val="3885616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2559573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204519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dirty="0"/>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81388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312669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62000" y="476788"/>
            <a:ext cx="7485476" cy="11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CC492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5322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400" y="90076"/>
            <a:ext cx="4384675" cy="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004" y="1874599"/>
            <a:ext cx="8229600" cy="4380151"/>
          </a:xfrm>
        </p:spPr>
        <p:txBody>
          <a:bodyPr/>
          <a:lstStyle>
            <a:lvl1pPr marL="342900" indent="-342900">
              <a:buClr>
                <a:srgbClr val="804400"/>
              </a:buClr>
              <a:buFont typeface="Arial" panose="020B0604020202020204" pitchFamily="34" charset="0"/>
              <a:buChar char="•"/>
              <a:defRPr sz="2800">
                <a:solidFill>
                  <a:srgbClr val="003058"/>
                </a:solidFill>
                <a:latin typeface="Palatino" pitchFamily="2" charset="0"/>
              </a:defRPr>
            </a:lvl1pPr>
            <a:lvl2pPr marL="742950" indent="-285750">
              <a:buClr>
                <a:srgbClr val="804400"/>
              </a:buClr>
              <a:buFont typeface="Arial" panose="020B0604020202020204" pitchFamily="34" charset="0"/>
              <a:buChar char="•"/>
              <a:defRPr sz="2400">
                <a:solidFill>
                  <a:srgbClr val="003058"/>
                </a:solidFill>
                <a:latin typeface="Palatino" pitchFamily="2" charset="0"/>
              </a:defRPr>
            </a:lvl2pPr>
            <a:lvl3pPr marL="1143000" indent="-228600">
              <a:buClr>
                <a:srgbClr val="804400"/>
              </a:buClr>
              <a:buFont typeface="Arial" panose="020B0604020202020204" pitchFamily="34" charset="0"/>
              <a:buChar char="•"/>
              <a:defRPr sz="2000">
                <a:solidFill>
                  <a:srgbClr val="003058"/>
                </a:solidFill>
                <a:latin typeface="Palatino" pitchFamily="2" charset="0"/>
              </a:defRPr>
            </a:lvl3pPr>
            <a:lvl4pPr marL="1600200" indent="-228600">
              <a:buClr>
                <a:srgbClr val="804400"/>
              </a:buClr>
              <a:buFont typeface="Arial" panose="020B0604020202020204" pitchFamily="34" charset="0"/>
              <a:buChar char="•"/>
              <a:defRPr sz="1800">
                <a:solidFill>
                  <a:srgbClr val="003058"/>
                </a:solidFill>
                <a:latin typeface="Palatino" pitchFamily="2" charset="0"/>
              </a:defRPr>
            </a:lvl4pPr>
            <a:lvl5pPr marL="2057400" indent="-228600">
              <a:buClr>
                <a:srgbClr val="804400"/>
              </a:buClr>
              <a:buFont typeface="Arial" panose="020B0604020202020204" pitchFamily="34" charset="0"/>
              <a:buChar char="•"/>
              <a:defRPr sz="1800">
                <a:solidFill>
                  <a:srgbClr val="003058"/>
                </a:solidFill>
                <a:latin typeface="Palatino"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B24A917-5084-0044-87AE-2740AFB8028A}"/>
              </a:ext>
            </a:extLst>
          </p:cNvPr>
          <p:cNvSpPr>
            <a:spLocks noGrp="1"/>
          </p:cNvSpPr>
          <p:nvPr>
            <p:ph type="ctrTitle"/>
          </p:nvPr>
        </p:nvSpPr>
        <p:spPr>
          <a:xfrm>
            <a:off x="474996" y="861935"/>
            <a:ext cx="8219607" cy="890665"/>
          </a:xfrm>
        </p:spPr>
        <p:txBody>
          <a:bodyPr/>
          <a:lstStyle>
            <a:lvl1pPr>
              <a:defRPr>
                <a:solidFill>
                  <a:srgbClr val="CC4927"/>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46703330"/>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7401148"/>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049169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969942"/>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926596"/>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6471436"/>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7646877"/>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4686878"/>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1579690"/>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9832905"/>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9144000" cy="940424"/>
          </a:xfrm>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MHTTC stacked bars here (Master) with alt text.</a:t>
            </a:r>
          </a:p>
        </p:txBody>
      </p:sp>
    </p:spTree>
    <p:custDataLst>
      <p:tags r:id="rId1"/>
    </p:custDataLst>
    <p:extLst>
      <p:ext uri="{BB962C8B-B14F-4D97-AF65-F5344CB8AC3E}">
        <p14:creationId xmlns:p14="http://schemas.microsoft.com/office/powerpoint/2010/main" val="244606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9/21/2020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841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50649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2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jpg"/><Relationship Id="rId2" Type="http://schemas.openxmlformats.org/officeDocument/2006/relationships/slideLayout" Target="../slideLayouts/slideLayout40.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20.xml"/><Relationship Id="rId7" Type="http://schemas.openxmlformats.org/officeDocument/2006/relationships/hyperlink" Target="mailto:ltupa@wiche.edu" TargetMode="External"/><Relationship Id="rId2" Type="http://schemas.openxmlformats.org/officeDocument/2006/relationships/slideLayout" Target="../slideLayouts/slideLayout24.xml"/><Relationship Id="rId1" Type="http://schemas.openxmlformats.org/officeDocument/2006/relationships/tags" Target="../tags/tag26.xml"/><Relationship Id="rId6" Type="http://schemas.openxmlformats.org/officeDocument/2006/relationships/hyperlink" Target="mailto:swinfield@wiche.edu"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mailto:swinfield@wiche.edu" TargetMode="External"/><Relationship Id="rId2" Type="http://schemas.openxmlformats.org/officeDocument/2006/relationships/slideLayout" Target="../slideLayouts/slideLayout40.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subTitle" idx="1"/>
          </p:nvPr>
        </p:nvSpPr>
        <p:spPr>
          <a:xfrm>
            <a:off x="1143000" y="2286000"/>
            <a:ext cx="6400800" cy="1143000"/>
          </a:xfrm>
        </p:spPr>
        <p:txBody>
          <a:bodyPr/>
          <a:lstStyle/>
          <a:p>
            <a:r>
              <a:rPr lang="en-US" dirty="0"/>
              <a:t>Healing: Supporting Families to Support Students</a:t>
            </a:r>
          </a:p>
        </p:txBody>
      </p:sp>
      <p:sp>
        <p:nvSpPr>
          <p:cNvPr id="3" name="Title 2">
            <a:extLst>
              <a:ext uri="{FF2B5EF4-FFF2-40B4-BE49-F238E27FC236}">
                <a16:creationId xmlns:a16="http://schemas.microsoft.com/office/drawing/2014/main" id="{3B21C9CD-F587-4248-A13F-18B127887C0E}"/>
              </a:ext>
            </a:extLst>
          </p:cNvPr>
          <p:cNvSpPr>
            <a:spLocks noGrp="1"/>
          </p:cNvSpPr>
          <p:nvPr>
            <p:ph type="ctrTitle"/>
          </p:nvPr>
        </p:nvSpPr>
        <p:spPr>
          <a:xfrm>
            <a:off x="304800" y="1219200"/>
            <a:ext cx="7772400" cy="1470025"/>
          </a:xfrm>
        </p:spPr>
        <p:txBody>
          <a:bodyPr/>
          <a:lstStyle/>
          <a:p>
            <a:r>
              <a:rPr lang="en-US" dirty="0">
                <a:solidFill>
                  <a:schemeClr val="accent1">
                    <a:lumMod val="75000"/>
                  </a:schemeClr>
                </a:solidFill>
              </a:rPr>
              <a:t>Pine Ridge Girls’ School</a:t>
            </a:r>
          </a:p>
        </p:txBody>
      </p:sp>
      <p:sp>
        <p:nvSpPr>
          <p:cNvPr id="4" name="Content Placeholder 7"/>
          <p:cNvSpPr txBox="1">
            <a:spLocks/>
          </p:cNvSpPr>
          <p:nvPr/>
        </p:nvSpPr>
        <p:spPr bwMode="auto">
          <a:xfrm>
            <a:off x="-609600" y="3682203"/>
            <a:ext cx="6400800" cy="139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chemeClr val="accent1">
                    <a:lumMod val="75000"/>
                  </a:schemeClr>
                </a:solidFill>
              </a:rPr>
              <a:t>Stefanie Winfield, MSW</a:t>
            </a:r>
          </a:p>
          <a:p>
            <a:r>
              <a:rPr lang="en-US" sz="2000" dirty="0">
                <a:solidFill>
                  <a:schemeClr val="accent1">
                    <a:lumMod val="75000"/>
                  </a:schemeClr>
                </a:solidFill>
              </a:rPr>
              <a:t>Liza Tupa, PhD</a:t>
            </a:r>
          </a:p>
          <a:p>
            <a:r>
              <a:rPr lang="en-US" sz="2000" dirty="0">
                <a:solidFill>
                  <a:schemeClr val="accent1">
                    <a:lumMod val="75000"/>
                  </a:schemeClr>
                </a:solidFill>
              </a:rPr>
              <a:t>WICHE Behavioral Health Program</a:t>
            </a:r>
          </a:p>
          <a:p>
            <a:r>
              <a:rPr lang="en-US" sz="2000" dirty="0">
                <a:solidFill>
                  <a:schemeClr val="accent1">
                    <a:lumMod val="75000"/>
                  </a:schemeClr>
                </a:solidFill>
              </a:rPr>
              <a:t>September 2020</a:t>
            </a:r>
          </a:p>
        </p:txBody>
      </p:sp>
      <p:pic>
        <p:nvPicPr>
          <p:cNvPr id="2" name="Picture 1">
            <a:extLst>
              <a:ext uri="{FF2B5EF4-FFF2-40B4-BE49-F238E27FC236}">
                <a16:creationId xmlns:a16="http://schemas.microsoft.com/office/drawing/2014/main" id="{8CA3D63E-20BD-4483-AE09-A45FC9431313}"/>
              </a:ext>
            </a:extLst>
          </p:cNvPr>
          <p:cNvPicPr>
            <a:picLocks noChangeAspect="1"/>
          </p:cNvPicPr>
          <p:nvPr/>
        </p:nvPicPr>
        <p:blipFill>
          <a:blip r:embed="rId3"/>
          <a:stretch>
            <a:fillRect/>
          </a:stretch>
        </p:blipFill>
        <p:spPr>
          <a:xfrm>
            <a:off x="4404345" y="3276600"/>
            <a:ext cx="4907310" cy="3224298"/>
          </a:xfrm>
          <a:prstGeom prst="rect">
            <a:avLst/>
          </a:prstGeom>
          <a:effectLst>
            <a:softEdge rad="406400"/>
          </a:effectLst>
        </p:spPr>
      </p:pic>
    </p:spTree>
    <p:extLst>
      <p:ext uri="{BB962C8B-B14F-4D97-AF65-F5344CB8AC3E}">
        <p14:creationId xmlns:p14="http://schemas.microsoft.com/office/powerpoint/2010/main" val="3356417081"/>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065063" cy="1532845"/>
          </a:xfrm>
        </p:spPr>
        <p:txBody>
          <a:bodyPr>
            <a:normAutofit/>
          </a:bodyPr>
          <a:lstStyle/>
          <a:p>
            <a:r>
              <a:rPr lang="en-US" sz="3200" dirty="0">
                <a:solidFill>
                  <a:schemeClr val="accent1">
                    <a:lumMod val="75000"/>
                  </a:schemeClr>
                </a:solidFill>
              </a:rPr>
              <a:t>More Ways to Cherish Your Child’s Spirit</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752601" y="6162730"/>
            <a:ext cx="3733800"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6" name="TextBox 5">
            <a:extLst>
              <a:ext uri="{FF2B5EF4-FFF2-40B4-BE49-F238E27FC236}">
                <a16:creationId xmlns:a16="http://schemas.microsoft.com/office/drawing/2014/main" id="{B340C093-1AC2-4D78-B894-82F295691E42}"/>
              </a:ext>
            </a:extLst>
          </p:cNvPr>
          <p:cNvSpPr txBox="1"/>
          <p:nvPr/>
        </p:nvSpPr>
        <p:spPr>
          <a:xfrm>
            <a:off x="457200" y="1600200"/>
            <a:ext cx="8229600" cy="5355312"/>
          </a:xfrm>
          <a:prstGeom prst="rect">
            <a:avLst/>
          </a:prstGeom>
          <a:noFill/>
        </p:spPr>
        <p:txBody>
          <a:bodyPr wrap="square" rtlCol="0">
            <a:spAutoFit/>
          </a:bodyPr>
          <a:lstStyle/>
          <a:p>
            <a:r>
              <a:rPr lang="en-US" sz="3200" dirty="0">
                <a:solidFill>
                  <a:srgbClr val="00467F"/>
                </a:solidFill>
              </a:rPr>
              <a:t>Talking to your kids helps you learn about each other, makes kids feel important</a:t>
            </a:r>
          </a:p>
          <a:p>
            <a:r>
              <a:rPr lang="en-US" sz="2800" b="1" dirty="0">
                <a:solidFill>
                  <a:srgbClr val="00467F"/>
                </a:solidFill>
              </a:rPr>
              <a:t>Conversation Starters:</a:t>
            </a:r>
          </a:p>
          <a:p>
            <a:pPr marL="457200" indent="-457200">
              <a:buFont typeface="Wingdings" panose="05000000000000000000" pitchFamily="2" charset="2"/>
              <a:buChar char="Ø"/>
            </a:pPr>
            <a:r>
              <a:rPr lang="en-US" sz="2800" dirty="0">
                <a:solidFill>
                  <a:srgbClr val="00467F"/>
                </a:solidFill>
              </a:rPr>
              <a:t>What was the best part of your day? What was the worst art of your day? What was the funniest part of your day?</a:t>
            </a:r>
          </a:p>
          <a:p>
            <a:pPr marL="457200" indent="-457200">
              <a:buFont typeface="Wingdings" panose="05000000000000000000" pitchFamily="2" charset="2"/>
              <a:buChar char="Ø"/>
            </a:pPr>
            <a:r>
              <a:rPr lang="en-US" sz="2800" dirty="0">
                <a:solidFill>
                  <a:srgbClr val="00467F"/>
                </a:solidFill>
              </a:rPr>
              <a:t>How have you been feeling?</a:t>
            </a:r>
          </a:p>
          <a:p>
            <a:pPr marL="457200" indent="-457200">
              <a:buFont typeface="Wingdings" panose="05000000000000000000" pitchFamily="2" charset="2"/>
              <a:buChar char="Ø"/>
            </a:pPr>
            <a:r>
              <a:rPr lang="en-US" sz="2800" dirty="0">
                <a:solidFill>
                  <a:srgbClr val="00467F"/>
                </a:solidFill>
              </a:rPr>
              <a:t>How is school going?</a:t>
            </a:r>
          </a:p>
          <a:p>
            <a:pPr marL="457200" indent="-457200">
              <a:buFont typeface="Wingdings" panose="05000000000000000000" pitchFamily="2" charset="2"/>
              <a:buChar char="Ø"/>
            </a:pPr>
            <a:r>
              <a:rPr lang="en-US" sz="2800" dirty="0">
                <a:solidFill>
                  <a:srgbClr val="00467F"/>
                </a:solidFill>
              </a:rPr>
              <a:t>What helps you feel connected to me (your family)? What helps you feel connected to our community?</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97600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Autofit/>
          </a:bodyPr>
          <a:lstStyle/>
          <a:p>
            <a:r>
              <a:rPr lang="en-US" sz="3600" dirty="0">
                <a:solidFill>
                  <a:srgbClr val="00467F"/>
                </a:solidFill>
                <a:cs typeface="Arial" panose="020B0604020202020204" pitchFamily="34" charset="0"/>
              </a:rPr>
              <a:t>The Importance of Safety</a:t>
            </a:r>
            <a:endParaRPr lang="en-US" sz="5400" dirty="0">
              <a:solidFill>
                <a:srgbClr val="00467F"/>
              </a:solidFill>
              <a:cs typeface="Arial" panose="020B0604020202020204" pitchFamily="34" charset="0"/>
            </a:endParaRPr>
          </a:p>
        </p:txBody>
      </p:sp>
      <p:sp>
        <p:nvSpPr>
          <p:cNvPr id="3" name="Content Placeholder 2"/>
          <p:cNvSpPr>
            <a:spLocks noGrp="1"/>
          </p:cNvSpPr>
          <p:nvPr>
            <p:ph idx="1"/>
          </p:nvPr>
        </p:nvSpPr>
        <p:spPr>
          <a:xfrm>
            <a:off x="257174" y="1446027"/>
            <a:ext cx="8674951" cy="4369981"/>
          </a:xfrm>
        </p:spPr>
        <p:txBody>
          <a:bodyPr>
            <a:noAutofit/>
          </a:bodyPr>
          <a:lstStyle/>
          <a:p>
            <a:pPr marL="0" marR="0" lvl="0" indent="0" algn="l" defTabSz="914400" rtl="0" eaLnBrk="1" fontAlgn="base" latinLnBrk="0" hangingPunct="1">
              <a:lnSpc>
                <a:spcPct val="11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467F"/>
                </a:solidFill>
                <a:effectLst/>
                <a:uLnTx/>
                <a:uFillTx/>
              </a:rPr>
              <a:t>Increasing stability in the daily lives of our students can minimize stress reactions, increasing a focus on learning and emotional well-being.</a:t>
            </a:r>
            <a:endParaRPr lang="en-US" sz="2400" dirty="0">
              <a:solidFill>
                <a:srgbClr val="00467F"/>
              </a:solidFill>
            </a:endParaRPr>
          </a:p>
          <a:p>
            <a:pPr>
              <a:lnSpc>
                <a:spcPct val="100000"/>
              </a:lnSpc>
              <a:buFont typeface="Arial" panose="020B0604020202020204" pitchFamily="34" charset="0"/>
              <a:buChar char="•"/>
            </a:pPr>
            <a:r>
              <a:rPr lang="en-US" sz="2400" dirty="0">
                <a:solidFill>
                  <a:srgbClr val="00467F"/>
                </a:solidFill>
              </a:rPr>
              <a:t>Safety is created through both the individual and the collective.  </a:t>
            </a:r>
          </a:p>
          <a:p>
            <a:pPr>
              <a:lnSpc>
                <a:spcPct val="100000"/>
              </a:lnSpc>
              <a:buFont typeface="Arial" panose="020B0604020202020204" pitchFamily="34" charset="0"/>
              <a:buChar char="•"/>
            </a:pPr>
            <a:r>
              <a:rPr lang="en-US" sz="2400" dirty="0">
                <a:solidFill>
                  <a:srgbClr val="00467F"/>
                </a:solidFill>
              </a:rPr>
              <a:t>What are ways to increase the safety of children in families, families?  </a:t>
            </a:r>
          </a:p>
          <a:p>
            <a:pPr>
              <a:lnSpc>
                <a:spcPct val="100000"/>
              </a:lnSpc>
              <a:buFont typeface="Arial" panose="020B0604020202020204" pitchFamily="34" charset="0"/>
              <a:buChar char="•"/>
            </a:pPr>
            <a:r>
              <a:rPr lang="en-US" sz="2400" dirty="0">
                <a:solidFill>
                  <a:srgbClr val="00467F"/>
                </a:solidFill>
              </a:rPr>
              <a:t>Considerations include physical, social, and emotional safety.  </a:t>
            </a:r>
          </a:p>
          <a:p>
            <a:pPr>
              <a:lnSpc>
                <a:spcPct val="100000"/>
              </a:lnSpc>
              <a:buFont typeface="Arial" panose="020B0604020202020204" pitchFamily="34" charset="0"/>
              <a:buChar char="•"/>
            </a:pPr>
            <a:r>
              <a:rPr lang="en-US" sz="2400" dirty="0">
                <a:solidFill>
                  <a:srgbClr val="00467F"/>
                </a:solidFill>
              </a:rPr>
              <a:t>Predictability helps people of all ages feel safe</a:t>
            </a:r>
          </a:p>
          <a:p>
            <a:pPr>
              <a:lnSpc>
                <a:spcPct val="100000"/>
              </a:lnSpc>
              <a:buFont typeface="Arial" panose="020B0604020202020204" pitchFamily="34" charset="0"/>
              <a:buChar char="•"/>
            </a:pPr>
            <a:endParaRPr lang="en-US" sz="2400" dirty="0">
              <a:solidFill>
                <a:srgbClr val="00467F"/>
              </a:solidFill>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1905000" y="6138373"/>
            <a:ext cx="3867145"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31486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Autofit/>
          </a:bodyPr>
          <a:lstStyle/>
          <a:p>
            <a:r>
              <a:rPr lang="en-US" sz="3600" dirty="0">
                <a:solidFill>
                  <a:srgbClr val="00467F"/>
                </a:solidFill>
                <a:cs typeface="Arial" panose="020B0604020202020204" pitchFamily="34" charset="0"/>
              </a:rPr>
              <a:t>Safety and Predictability</a:t>
            </a:r>
            <a:endParaRPr lang="en-US" sz="5400" dirty="0">
              <a:solidFill>
                <a:srgbClr val="00467F"/>
              </a:solidFill>
              <a:cs typeface="Arial" panose="020B0604020202020204" pitchFamily="34" charset="0"/>
            </a:endParaRPr>
          </a:p>
        </p:txBody>
      </p:sp>
      <p:sp>
        <p:nvSpPr>
          <p:cNvPr id="3" name="Content Placeholder 2"/>
          <p:cNvSpPr>
            <a:spLocks noGrp="1"/>
          </p:cNvSpPr>
          <p:nvPr>
            <p:ph idx="1"/>
          </p:nvPr>
        </p:nvSpPr>
        <p:spPr>
          <a:xfrm>
            <a:off x="281730" y="1066800"/>
            <a:ext cx="8734425" cy="4541980"/>
          </a:xfrm>
        </p:spPr>
        <p:txBody>
          <a:bodyPr>
            <a:noAutofit/>
          </a:bodyPr>
          <a:lstStyle/>
          <a:p>
            <a:pPr marL="0" indent="0">
              <a:lnSpc>
                <a:spcPct val="100000"/>
              </a:lnSpc>
              <a:buNone/>
            </a:pPr>
            <a:r>
              <a:rPr lang="en-US" dirty="0">
                <a:solidFill>
                  <a:srgbClr val="00467F"/>
                </a:solidFill>
              </a:rPr>
              <a:t>Predictability helps people of all ages feel safe</a:t>
            </a:r>
          </a:p>
          <a:p>
            <a:pPr>
              <a:lnSpc>
                <a:spcPct val="100000"/>
              </a:lnSpc>
              <a:buFont typeface="Wingdings" panose="05000000000000000000" pitchFamily="2" charset="2"/>
              <a:buChar char="ü"/>
            </a:pPr>
            <a:r>
              <a:rPr lang="en-US" sz="2400" dirty="0">
                <a:solidFill>
                  <a:srgbClr val="00467F"/>
                </a:solidFill>
              </a:rPr>
              <a:t>When will my adults be home?</a:t>
            </a:r>
          </a:p>
          <a:p>
            <a:pPr>
              <a:lnSpc>
                <a:spcPct val="100000"/>
              </a:lnSpc>
              <a:buFont typeface="Wingdings" panose="05000000000000000000" pitchFamily="2" charset="2"/>
              <a:buChar char="ü"/>
            </a:pPr>
            <a:r>
              <a:rPr lang="en-US" sz="2400" dirty="0">
                <a:solidFill>
                  <a:srgbClr val="00467F"/>
                </a:solidFill>
              </a:rPr>
              <a:t>How can I get ahold of my adults if I need them?</a:t>
            </a:r>
          </a:p>
          <a:p>
            <a:pPr>
              <a:lnSpc>
                <a:spcPct val="100000"/>
              </a:lnSpc>
              <a:buFont typeface="Wingdings" panose="05000000000000000000" pitchFamily="2" charset="2"/>
              <a:buChar char="ü"/>
            </a:pPr>
            <a:r>
              <a:rPr lang="en-US" sz="2400" dirty="0">
                <a:solidFill>
                  <a:srgbClr val="00467F"/>
                </a:solidFill>
              </a:rPr>
              <a:t>Will there be food at home?</a:t>
            </a:r>
          </a:p>
          <a:p>
            <a:pPr>
              <a:lnSpc>
                <a:spcPct val="100000"/>
              </a:lnSpc>
              <a:buFont typeface="Wingdings" panose="05000000000000000000" pitchFamily="2" charset="2"/>
              <a:buChar char="ü"/>
            </a:pPr>
            <a:r>
              <a:rPr lang="en-US" sz="2400" dirty="0">
                <a:solidFill>
                  <a:srgbClr val="00467F"/>
                </a:solidFill>
              </a:rPr>
              <a:t>Who will be there to say good morning/goodnight to me?</a:t>
            </a:r>
          </a:p>
          <a:p>
            <a:pPr>
              <a:lnSpc>
                <a:spcPct val="100000"/>
              </a:lnSpc>
              <a:buFont typeface="Wingdings" panose="05000000000000000000" pitchFamily="2" charset="2"/>
              <a:buChar char="ü"/>
            </a:pPr>
            <a:r>
              <a:rPr lang="en-US" sz="2400" dirty="0">
                <a:solidFill>
                  <a:srgbClr val="00467F"/>
                </a:solidFill>
              </a:rPr>
              <a:t>Will my adults be happy to see me?</a:t>
            </a:r>
          </a:p>
          <a:p>
            <a:pPr>
              <a:lnSpc>
                <a:spcPct val="100000"/>
              </a:lnSpc>
              <a:buFont typeface="Wingdings" panose="05000000000000000000" pitchFamily="2" charset="2"/>
              <a:buChar char="ü"/>
            </a:pPr>
            <a:r>
              <a:rPr lang="en-US" sz="2400" dirty="0">
                <a:solidFill>
                  <a:srgbClr val="00467F"/>
                </a:solidFill>
              </a:rPr>
              <a:t>What will happen if I break a rule?</a:t>
            </a:r>
          </a:p>
          <a:p>
            <a:pPr>
              <a:lnSpc>
                <a:spcPct val="100000"/>
              </a:lnSpc>
              <a:buFont typeface="Wingdings" panose="05000000000000000000" pitchFamily="2" charset="2"/>
              <a:buChar char="ü"/>
            </a:pPr>
            <a:r>
              <a:rPr lang="en-US" sz="2400" dirty="0">
                <a:solidFill>
                  <a:srgbClr val="00467F"/>
                </a:solidFill>
              </a:rPr>
              <a:t>What chores are expected of me?</a:t>
            </a:r>
          </a:p>
          <a:p>
            <a:pPr marL="0" indent="0">
              <a:lnSpc>
                <a:spcPct val="100000"/>
              </a:lnSpc>
              <a:buNone/>
            </a:pPr>
            <a:r>
              <a:rPr lang="en-US" sz="2400" dirty="0">
                <a:solidFill>
                  <a:srgbClr val="00467F"/>
                </a:solidFill>
              </a:rPr>
              <a:t>No family is perfect but communicating often about these issues/questions helps kids of all ages feel safe.</a:t>
            </a:r>
          </a:p>
          <a:p>
            <a:pPr>
              <a:lnSpc>
                <a:spcPct val="100000"/>
              </a:lnSpc>
              <a:buFont typeface="Arial" panose="020B0604020202020204" pitchFamily="34" charset="0"/>
              <a:buChar char="•"/>
            </a:pPr>
            <a:endParaRPr lang="en-US" sz="2400" dirty="0">
              <a:solidFill>
                <a:srgbClr val="00467F"/>
              </a:solidFill>
            </a:endParaRP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905000" y="6138373"/>
            <a:ext cx="3886200"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61749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2">
            <a:extLst>
              <a:ext uri="{FF2B5EF4-FFF2-40B4-BE49-F238E27FC236}">
                <a16:creationId xmlns:a16="http://schemas.microsoft.com/office/drawing/2014/main" id="{A6A8854A-5458-411E-B8E6-7AF30311CD32}"/>
              </a:ext>
            </a:extLst>
          </p:cNvPr>
          <p:cNvSpPr>
            <a:spLocks noGrp="1"/>
          </p:cNvSpPr>
          <p:nvPr>
            <p:ph sz="half" idx="1"/>
          </p:nvPr>
        </p:nvSpPr>
        <p:spPr>
          <a:xfrm>
            <a:off x="533400" y="1752600"/>
            <a:ext cx="8145710" cy="4114800"/>
          </a:xfrm>
        </p:spPr>
        <p:txBody>
          <a:bodyPr>
            <a:normAutofit/>
          </a:bodyPr>
          <a:lstStyle/>
          <a:p>
            <a:pPr eaLnBrk="1" hangingPunct="1">
              <a:lnSpc>
                <a:spcPct val="80000"/>
              </a:lnSpc>
              <a:spcBef>
                <a:spcPts val="0"/>
              </a:spcBef>
            </a:pPr>
            <a:r>
              <a:rPr lang="en-US" altLang="en-US" sz="2400" dirty="0">
                <a:solidFill>
                  <a:schemeClr val="accent1">
                    <a:lumMod val="75000"/>
                  </a:schemeClr>
                </a:solidFill>
                <a:effectLst/>
              </a:rPr>
              <a:t>Routines</a:t>
            </a:r>
            <a:r>
              <a:rPr lang="en-US" altLang="en-US" sz="2400" dirty="0">
                <a:solidFill>
                  <a:schemeClr val="accent1">
                    <a:lumMod val="75000"/>
                  </a:schemeClr>
                </a:solidFill>
              </a:rPr>
              <a:t> make home</a:t>
            </a:r>
            <a:r>
              <a:rPr lang="en-US" altLang="en-US" sz="2400" dirty="0">
                <a:solidFill>
                  <a:schemeClr val="accent1">
                    <a:lumMod val="75000"/>
                  </a:schemeClr>
                </a:solidFill>
                <a:effectLst/>
              </a:rPr>
              <a:t> predictable. This is especially helpful for those experiencing trauma or stress!</a:t>
            </a:r>
          </a:p>
          <a:p>
            <a:pPr eaLnBrk="1" hangingPunct="1">
              <a:lnSpc>
                <a:spcPct val="80000"/>
              </a:lnSpc>
              <a:spcBef>
                <a:spcPts val="0"/>
              </a:spcBef>
            </a:pPr>
            <a:endParaRPr lang="en-US" altLang="en-US" sz="2400" dirty="0">
              <a:solidFill>
                <a:srgbClr val="00467F"/>
              </a:solidFill>
              <a:effectLst/>
            </a:endParaRPr>
          </a:p>
          <a:p>
            <a:pPr eaLnBrk="1" hangingPunct="1">
              <a:lnSpc>
                <a:spcPct val="80000"/>
              </a:lnSpc>
              <a:spcBef>
                <a:spcPts val="0"/>
              </a:spcBef>
            </a:pPr>
            <a:r>
              <a:rPr lang="en-US" altLang="en-US" sz="2400" dirty="0">
                <a:solidFill>
                  <a:srgbClr val="00467F"/>
                </a:solidFill>
                <a:effectLst/>
              </a:rPr>
              <a:t>Predictable routines &amp; rules help children understand expectations &amp; reduce behavior problems.</a:t>
            </a:r>
          </a:p>
          <a:p>
            <a:pPr eaLnBrk="1" hangingPunct="1">
              <a:lnSpc>
                <a:spcPct val="80000"/>
              </a:lnSpc>
              <a:spcBef>
                <a:spcPts val="0"/>
              </a:spcBef>
            </a:pPr>
            <a:endParaRPr lang="en-US" altLang="en-US" sz="2400" dirty="0">
              <a:solidFill>
                <a:srgbClr val="00467F"/>
              </a:solidFill>
              <a:effectLst/>
            </a:endParaRPr>
          </a:p>
          <a:p>
            <a:pPr eaLnBrk="1" hangingPunct="1">
              <a:lnSpc>
                <a:spcPct val="80000"/>
              </a:lnSpc>
              <a:spcBef>
                <a:spcPts val="0"/>
              </a:spcBef>
            </a:pPr>
            <a:r>
              <a:rPr lang="en-US" altLang="en-US" sz="2400" dirty="0">
                <a:solidFill>
                  <a:srgbClr val="00467F"/>
                </a:solidFill>
              </a:rPr>
              <a:t>Rituals help people feel safe, special, and powerful.</a:t>
            </a:r>
            <a:endParaRPr lang="en-US" altLang="en-US" sz="2400" dirty="0">
              <a:solidFill>
                <a:srgbClr val="00467F"/>
              </a:solidFill>
              <a:effectLst/>
            </a:endParaRPr>
          </a:p>
          <a:p>
            <a:pPr marL="0" indent="0" eaLnBrk="1" hangingPunct="1">
              <a:lnSpc>
                <a:spcPct val="80000"/>
              </a:lnSpc>
              <a:spcBef>
                <a:spcPts val="0"/>
              </a:spcBef>
              <a:buNone/>
            </a:pPr>
            <a:endParaRPr lang="en-US" altLang="en-US" sz="2400" dirty="0">
              <a:solidFill>
                <a:schemeClr val="accent1">
                  <a:lumMod val="75000"/>
                </a:schemeClr>
              </a:solidFill>
              <a:effectLst/>
            </a:endParaRPr>
          </a:p>
          <a:p>
            <a:pPr eaLnBrk="1" hangingPunct="1">
              <a:lnSpc>
                <a:spcPct val="80000"/>
              </a:lnSpc>
              <a:spcBef>
                <a:spcPts val="0"/>
              </a:spcBef>
            </a:pPr>
            <a:r>
              <a:rPr lang="en-US" altLang="en-US" sz="2400" dirty="0">
                <a:solidFill>
                  <a:srgbClr val="00467F"/>
                </a:solidFill>
              </a:rPr>
              <a:t>Families can participate in tribal ritual and also create their own.</a:t>
            </a:r>
          </a:p>
          <a:p>
            <a:pPr eaLnBrk="1" hangingPunct="1">
              <a:lnSpc>
                <a:spcPct val="80000"/>
              </a:lnSpc>
              <a:spcBef>
                <a:spcPts val="0"/>
              </a:spcBef>
            </a:pPr>
            <a:endParaRPr lang="en-US" altLang="en-US" sz="2400" dirty="0">
              <a:solidFill>
                <a:srgbClr val="00467F"/>
              </a:solidFill>
            </a:endParaRPr>
          </a:p>
          <a:p>
            <a:pPr eaLnBrk="1" hangingPunct="1">
              <a:lnSpc>
                <a:spcPct val="80000"/>
              </a:lnSpc>
              <a:spcBef>
                <a:spcPts val="0"/>
              </a:spcBef>
            </a:pPr>
            <a:r>
              <a:rPr lang="en-US" altLang="en-US" sz="2400" dirty="0">
                <a:solidFill>
                  <a:srgbClr val="00467F"/>
                </a:solidFill>
                <a:effectLst/>
              </a:rPr>
              <a:t>What rituals and routines do your children like?</a:t>
            </a:r>
          </a:p>
          <a:p>
            <a:pPr eaLnBrk="1" hangingPunct="1">
              <a:lnSpc>
                <a:spcPct val="80000"/>
              </a:lnSpc>
            </a:pPr>
            <a:endParaRPr lang="en-US" altLang="en-US" sz="2800" dirty="0">
              <a:effectLst/>
            </a:endParaRPr>
          </a:p>
          <a:p>
            <a:endParaRPr lang="en-US" dirty="0"/>
          </a:p>
        </p:txBody>
      </p:sp>
      <p:sp>
        <p:nvSpPr>
          <p:cNvPr id="8" name="Title 1">
            <a:extLst>
              <a:ext uri="{FF2B5EF4-FFF2-40B4-BE49-F238E27FC236}">
                <a16:creationId xmlns:a16="http://schemas.microsoft.com/office/drawing/2014/main" id="{0C0BD4E0-611B-4FF9-937E-63E0A633956D}"/>
              </a:ext>
            </a:extLst>
          </p:cNvPr>
          <p:cNvSpPr>
            <a:spLocks noGrp="1"/>
          </p:cNvSpPr>
          <p:nvPr>
            <p:ph type="title"/>
          </p:nvPr>
        </p:nvSpPr>
        <p:spPr>
          <a:xfrm>
            <a:off x="0" y="433329"/>
            <a:ext cx="9144000" cy="808182"/>
          </a:xfrm>
        </p:spPr>
        <p:txBody>
          <a:bodyPr>
            <a:normAutofit fontScale="90000"/>
          </a:bodyPr>
          <a:lstStyle/>
          <a:p>
            <a:pPr algn="ctr"/>
            <a:r>
              <a:rPr lang="en-US" altLang="en-US" sz="4000" b="1" dirty="0">
                <a:solidFill>
                  <a:schemeClr val="accent1">
                    <a:lumMod val="75000"/>
                  </a:schemeClr>
                </a:solidFill>
              </a:rPr>
              <a:t>The Importance of Rituals &amp; Routines</a:t>
            </a:r>
            <a:endParaRPr lang="en-US" sz="4000" dirty="0">
              <a:solidFill>
                <a:schemeClr val="accent1">
                  <a:lumMod val="75000"/>
                </a:schemeClr>
              </a:solidFill>
            </a:endParaRPr>
          </a:p>
        </p:txBody>
      </p:sp>
    </p:spTree>
    <p:custDataLst>
      <p:tags r:id="rId1"/>
    </p:custDataLst>
    <p:extLst>
      <p:ext uri="{BB962C8B-B14F-4D97-AF65-F5344CB8AC3E}">
        <p14:creationId xmlns:p14="http://schemas.microsoft.com/office/powerpoint/2010/main" val="64753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926" y="5988008"/>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133600" y="6089881"/>
            <a:ext cx="3886200"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2">
            <a:extLst>
              <a:ext uri="{FF2B5EF4-FFF2-40B4-BE49-F238E27FC236}">
                <a16:creationId xmlns:a16="http://schemas.microsoft.com/office/drawing/2014/main" id="{4ECC5BEB-DE85-48C0-98CE-538CB0DAD8AE}"/>
              </a:ext>
            </a:extLst>
          </p:cNvPr>
          <p:cNvSpPr>
            <a:spLocks noGrp="1"/>
          </p:cNvSpPr>
          <p:nvPr>
            <p:ph sz="half" idx="1"/>
          </p:nvPr>
        </p:nvSpPr>
        <p:spPr>
          <a:xfrm>
            <a:off x="457200" y="1539917"/>
            <a:ext cx="7924800" cy="1143000"/>
          </a:xfrm>
        </p:spPr>
        <p:txBody>
          <a:bodyPr>
            <a:normAutofit/>
          </a:bodyPr>
          <a:lstStyle/>
          <a:p>
            <a:pPr eaLnBrk="1" hangingPunct="1">
              <a:lnSpc>
                <a:spcPct val="90000"/>
              </a:lnSpc>
              <a:defRPr/>
            </a:pPr>
            <a:r>
              <a:rPr lang="en-US" altLang="en-US" sz="2000" dirty="0">
                <a:solidFill>
                  <a:schemeClr val="accent1">
                    <a:lumMod val="75000"/>
                  </a:schemeClr>
                </a:solidFill>
                <a:effectLst/>
              </a:rPr>
              <a:t>Choice-making allows children of all ages to feel that they have some control over their environment. </a:t>
            </a:r>
          </a:p>
          <a:p>
            <a:pPr marL="0" indent="0" eaLnBrk="1" hangingPunct="1">
              <a:lnSpc>
                <a:spcPct val="90000"/>
              </a:lnSpc>
              <a:buNone/>
              <a:defRPr/>
            </a:pPr>
            <a:endParaRPr lang="en-US" altLang="en-US" sz="2400" dirty="0">
              <a:solidFill>
                <a:schemeClr val="accent1">
                  <a:lumMod val="75000"/>
                </a:schemeClr>
              </a:solidFill>
              <a:effectLst/>
            </a:endParaRPr>
          </a:p>
          <a:p>
            <a:endParaRPr lang="en-US" dirty="0"/>
          </a:p>
        </p:txBody>
      </p:sp>
      <p:sp>
        <p:nvSpPr>
          <p:cNvPr id="8" name="Title 1">
            <a:extLst>
              <a:ext uri="{FF2B5EF4-FFF2-40B4-BE49-F238E27FC236}">
                <a16:creationId xmlns:a16="http://schemas.microsoft.com/office/drawing/2014/main" id="{CCFFC43F-5F77-458A-8909-3FFA8214E7D5}"/>
              </a:ext>
            </a:extLst>
          </p:cNvPr>
          <p:cNvSpPr>
            <a:spLocks noGrp="1"/>
          </p:cNvSpPr>
          <p:nvPr>
            <p:ph type="title"/>
          </p:nvPr>
        </p:nvSpPr>
        <p:spPr>
          <a:xfrm>
            <a:off x="0" y="0"/>
            <a:ext cx="9144000" cy="1325563"/>
          </a:xfrm>
        </p:spPr>
        <p:txBody>
          <a:bodyPr/>
          <a:lstStyle/>
          <a:p>
            <a:pPr algn="ctr"/>
            <a:r>
              <a:rPr lang="en-US" altLang="en-US" b="1" dirty="0">
                <a:solidFill>
                  <a:schemeClr val="accent1">
                    <a:lumMod val="75000"/>
                  </a:schemeClr>
                </a:solidFill>
              </a:rPr>
              <a:t>Choice</a:t>
            </a:r>
            <a:r>
              <a:rPr lang="en-US" altLang="en-US" sz="4800" b="1" dirty="0">
                <a:solidFill>
                  <a:schemeClr val="accent1">
                    <a:lumMod val="75000"/>
                  </a:schemeClr>
                </a:solidFill>
              </a:rPr>
              <a:t> </a:t>
            </a:r>
            <a:r>
              <a:rPr lang="en-US" altLang="en-US" b="1" dirty="0">
                <a:solidFill>
                  <a:schemeClr val="accent1">
                    <a:lumMod val="75000"/>
                  </a:schemeClr>
                </a:solidFill>
              </a:rPr>
              <a:t>Making</a:t>
            </a:r>
            <a:endParaRPr lang="en-US" dirty="0">
              <a:solidFill>
                <a:schemeClr val="accent1">
                  <a:lumMod val="75000"/>
                </a:schemeClr>
              </a:solidFill>
            </a:endParaRPr>
          </a:p>
        </p:txBody>
      </p:sp>
      <p:pic>
        <p:nvPicPr>
          <p:cNvPr id="3" name="Picture 2">
            <a:extLst>
              <a:ext uri="{FF2B5EF4-FFF2-40B4-BE49-F238E27FC236}">
                <a16:creationId xmlns:a16="http://schemas.microsoft.com/office/drawing/2014/main" id="{677AFEC8-7591-4866-B2CE-439EEA867DAE}"/>
              </a:ext>
            </a:extLst>
          </p:cNvPr>
          <p:cNvPicPr>
            <a:picLocks noChangeAspect="1"/>
          </p:cNvPicPr>
          <p:nvPr/>
        </p:nvPicPr>
        <p:blipFill>
          <a:blip r:embed="rId7"/>
          <a:stretch>
            <a:fillRect/>
          </a:stretch>
        </p:blipFill>
        <p:spPr>
          <a:xfrm>
            <a:off x="5181600" y="3139317"/>
            <a:ext cx="3661025" cy="2438972"/>
          </a:xfrm>
          <a:prstGeom prst="rect">
            <a:avLst/>
          </a:prstGeom>
          <a:effectLst>
            <a:softEdge rad="114300"/>
          </a:effectLst>
        </p:spPr>
      </p:pic>
      <p:sp>
        <p:nvSpPr>
          <p:cNvPr id="9" name="TextBox 8">
            <a:extLst>
              <a:ext uri="{FF2B5EF4-FFF2-40B4-BE49-F238E27FC236}">
                <a16:creationId xmlns:a16="http://schemas.microsoft.com/office/drawing/2014/main" id="{1EA25C7F-A55E-42FA-9B93-A3D820429A2F}"/>
              </a:ext>
            </a:extLst>
          </p:cNvPr>
          <p:cNvSpPr txBox="1"/>
          <p:nvPr/>
        </p:nvSpPr>
        <p:spPr>
          <a:xfrm>
            <a:off x="482958" y="2600936"/>
            <a:ext cx="4343400" cy="367280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chemeClr val="accent1">
                  <a:lumMod val="75000"/>
                </a:schemeClr>
              </a:buClr>
              <a:buSzPct val="120000"/>
              <a:buFont typeface="Arial" panose="020B0604020202020204" pitchFamily="34" charset="0"/>
              <a:buChar char="•"/>
              <a:tabLst/>
              <a:defRPr/>
            </a:pPr>
            <a:r>
              <a:rPr lang="en-US" dirty="0"/>
              <a:t> </a:t>
            </a:r>
            <a:r>
              <a:rPr kumimoji="0" lang="en-US" altLang="en-US" sz="2000" b="0" i="0" u="none" strike="noStrike" kern="1200" cap="none" spc="0" normalizeH="0" baseline="0" noProof="0" dirty="0">
                <a:ln>
                  <a:noFill/>
                </a:ln>
                <a:solidFill>
                  <a:srgbClr val="4472C4">
                    <a:lumMod val="75000"/>
                  </a:srgbClr>
                </a:solidFill>
                <a:effectLst/>
                <a:uLnTx/>
                <a:uFillTx/>
                <a:latin typeface="Arial" panose="020B0604020202020204"/>
                <a:ea typeface="+mn-ea"/>
                <a:cs typeface="+mn-cs"/>
              </a:rPr>
              <a:t>Structured choices (</a:t>
            </a:r>
            <a:r>
              <a:rPr kumimoji="0" lang="en-US" altLang="en-US" sz="2000" b="0" i="0" u="none" strike="noStrike" kern="1200" cap="none" spc="0" normalizeH="0" baseline="0" noProof="0" dirty="0" err="1">
                <a:ln>
                  <a:noFill/>
                </a:ln>
                <a:solidFill>
                  <a:srgbClr val="4472C4">
                    <a:lumMod val="75000"/>
                  </a:srgbClr>
                </a:solidFill>
                <a:effectLst/>
                <a:uLnTx/>
                <a:uFillTx/>
                <a:latin typeface="Arial" panose="020B0604020202020204"/>
                <a:ea typeface="+mn-ea"/>
                <a:cs typeface="+mn-cs"/>
              </a:rPr>
              <a:t>e.g</a:t>
            </a:r>
            <a:r>
              <a:rPr kumimoji="0" lang="en-US" altLang="en-US" sz="2000" b="0" i="0" u="none" strike="noStrike" kern="1200" cap="none" spc="0" normalizeH="0" baseline="0" noProof="0" dirty="0">
                <a:ln>
                  <a:noFill/>
                </a:ln>
                <a:solidFill>
                  <a:srgbClr val="4472C4">
                    <a:lumMod val="75000"/>
                  </a:srgbClr>
                </a:solidFill>
                <a:effectLst/>
                <a:uLnTx/>
                <a:uFillTx/>
                <a:latin typeface="Arial" panose="020B0604020202020204"/>
                <a:ea typeface="+mn-ea"/>
                <a:cs typeface="+mn-cs"/>
              </a:rPr>
              <a:t>, “Would you rather finish this now or ____?”) to empower &amp; eliminate power struggles.</a:t>
            </a:r>
          </a:p>
          <a:p>
            <a:pPr marL="228600" marR="0" lvl="0" indent="-228600" algn="l" defTabSz="914400" rtl="0" eaLnBrk="1" fontAlgn="auto" latinLnBrk="0" hangingPunct="1">
              <a:lnSpc>
                <a:spcPct val="90000"/>
              </a:lnSpc>
              <a:spcBef>
                <a:spcPts val="1000"/>
              </a:spcBef>
              <a:spcAft>
                <a:spcPts val="0"/>
              </a:spcAft>
              <a:buClr>
                <a:schemeClr val="accent1">
                  <a:lumMod val="75000"/>
                </a:schemeClr>
              </a:buClr>
              <a:buSzPct val="120000"/>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4472C4">
                  <a:lumMod val="75000"/>
                </a:srgbClr>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chemeClr val="accent1">
                  <a:lumMod val="75000"/>
                </a:schemeClr>
              </a:buClr>
              <a:buSzPct val="120000"/>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472C4">
                    <a:lumMod val="75000"/>
                  </a:srgbClr>
                </a:solidFill>
                <a:effectLst/>
                <a:uLnTx/>
                <a:uFillTx/>
                <a:latin typeface="Arial" panose="020B0604020202020204"/>
                <a:ea typeface="+mn-ea"/>
                <a:cs typeface="+mn-cs"/>
              </a:rPr>
              <a:t>Maximize the choices that kids have- which chores to do, which hobbies to enjoy, when to finish a task, two choices for dinner, two choices for what to wear (for younger children).</a:t>
            </a:r>
          </a:p>
          <a:p>
            <a:endParaRPr lang="en-US" dirty="0"/>
          </a:p>
        </p:txBody>
      </p:sp>
    </p:spTree>
    <p:custDataLst>
      <p:tags r:id="rId1"/>
    </p:custDataLst>
    <p:extLst>
      <p:ext uri="{BB962C8B-B14F-4D97-AF65-F5344CB8AC3E}">
        <p14:creationId xmlns:p14="http://schemas.microsoft.com/office/powerpoint/2010/main" val="117068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r>
              <a:rPr lang="en-US" sz="3200" dirty="0">
                <a:solidFill>
                  <a:schemeClr val="accent1">
                    <a:lumMod val="75000"/>
                  </a:schemeClr>
                </a:solidFill>
              </a:rPr>
              <a:t>Family Support = Powerful Medicine</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752600" y="6173790"/>
            <a:ext cx="4038601"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81000" y="1848377"/>
            <a:ext cx="7712927" cy="4076285"/>
          </a:xfrm>
        </p:spPr>
        <p:txBody>
          <a:bodyPr>
            <a:normAutofit/>
          </a:bodyPr>
          <a:lstStyle/>
          <a:p>
            <a:pPr marL="0" lvl="0" indent="0" fontAlgn="base">
              <a:lnSpc>
                <a:spcPct val="110000"/>
              </a:lnSpc>
              <a:buNone/>
            </a:pPr>
            <a:r>
              <a:rPr lang="en-US" b="1" dirty="0">
                <a:solidFill>
                  <a:schemeClr val="accent1">
                    <a:lumMod val="75000"/>
                  </a:schemeClr>
                </a:solidFill>
              </a:rPr>
              <a:t>If a child discloses abuse, caregivers can lessen the impact of the abuse by communicating:</a:t>
            </a:r>
          </a:p>
          <a:p>
            <a:pPr lvl="0" fontAlgn="base">
              <a:lnSpc>
                <a:spcPct val="110000"/>
              </a:lnSpc>
              <a:buFont typeface="Wingdings" panose="05000000000000000000" pitchFamily="2" charset="2"/>
              <a:buChar char="Ø"/>
            </a:pPr>
            <a:r>
              <a:rPr lang="en-US" b="1" dirty="0">
                <a:solidFill>
                  <a:schemeClr val="accent1">
                    <a:lumMod val="75000"/>
                  </a:schemeClr>
                </a:solidFill>
              </a:rPr>
              <a:t>I love you. </a:t>
            </a:r>
          </a:p>
          <a:p>
            <a:pPr lvl="0" fontAlgn="base">
              <a:lnSpc>
                <a:spcPct val="110000"/>
              </a:lnSpc>
              <a:buFont typeface="Wingdings" panose="05000000000000000000" pitchFamily="2" charset="2"/>
              <a:buChar char="Ø"/>
            </a:pPr>
            <a:r>
              <a:rPr lang="en-US" b="1" dirty="0">
                <a:solidFill>
                  <a:schemeClr val="accent1">
                    <a:lumMod val="75000"/>
                  </a:schemeClr>
                </a:solidFill>
              </a:rPr>
              <a:t>What happened is not your fault.</a:t>
            </a:r>
          </a:p>
          <a:p>
            <a:pPr lvl="0" fontAlgn="base">
              <a:lnSpc>
                <a:spcPct val="110000"/>
              </a:lnSpc>
              <a:buFont typeface="Wingdings" panose="05000000000000000000" pitchFamily="2" charset="2"/>
              <a:buChar char="Ø"/>
            </a:pPr>
            <a:r>
              <a:rPr lang="en-US" b="1" dirty="0">
                <a:solidFill>
                  <a:schemeClr val="accent1">
                    <a:lumMod val="75000"/>
                  </a:schemeClr>
                </a:solidFill>
              </a:rPr>
              <a:t>I will do everything I can to keep you safe. </a:t>
            </a:r>
          </a:p>
          <a:p>
            <a:pPr marL="0" lvl="0" indent="0" fontAlgn="base">
              <a:lnSpc>
                <a:spcPct val="110000"/>
              </a:lnSpc>
              <a:buNone/>
            </a:pPr>
            <a:r>
              <a:rPr lang="en-US" b="1" dirty="0">
                <a:solidFill>
                  <a:schemeClr val="accent1">
                    <a:lumMod val="75000"/>
                  </a:schemeClr>
                </a:solidFill>
              </a:rPr>
              <a:t>Communicate through words and actions.</a:t>
            </a:r>
          </a:p>
        </p:txBody>
      </p:sp>
      <p:sp>
        <p:nvSpPr>
          <p:cNvPr id="6" name="TextBox 5">
            <a:extLst>
              <a:ext uri="{FF2B5EF4-FFF2-40B4-BE49-F238E27FC236}">
                <a16:creationId xmlns:a16="http://schemas.microsoft.com/office/drawing/2014/main" id="{3ACE9546-3604-4713-A62A-C484E00EAA8D}"/>
              </a:ext>
            </a:extLst>
          </p:cNvPr>
          <p:cNvSpPr txBox="1"/>
          <p:nvPr/>
        </p:nvSpPr>
        <p:spPr>
          <a:xfrm>
            <a:off x="609600" y="5750728"/>
            <a:ext cx="4617719" cy="369332"/>
          </a:xfrm>
          <a:prstGeom prst="rect">
            <a:avLst/>
          </a:prstGeom>
          <a:noFill/>
        </p:spPr>
        <p:txBody>
          <a:bodyPr wrap="square" rtlCol="0">
            <a:spAutoFit/>
          </a:bodyPr>
          <a:lstStyle/>
          <a:p>
            <a:r>
              <a:rPr lang="en-US" dirty="0">
                <a:solidFill>
                  <a:srgbClr val="00467F"/>
                </a:solidFill>
              </a:rPr>
              <a:t>From RAINN, https://www.rainn.org/</a:t>
            </a:r>
          </a:p>
        </p:txBody>
      </p:sp>
    </p:spTree>
    <p:custDataLst>
      <p:tags r:id="rId1"/>
    </p:custDataLst>
    <p:extLst>
      <p:ext uri="{BB962C8B-B14F-4D97-AF65-F5344CB8AC3E}">
        <p14:creationId xmlns:p14="http://schemas.microsoft.com/office/powerpoint/2010/main" val="79971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108578"/>
            <a:ext cx="8615190" cy="1814965"/>
          </a:xfrm>
        </p:spPr>
        <p:txBody>
          <a:bodyPr>
            <a:normAutofit/>
          </a:bodyPr>
          <a:lstStyle/>
          <a:p>
            <a:r>
              <a:rPr lang="en-US" sz="2800" dirty="0">
                <a:solidFill>
                  <a:schemeClr val="accent1">
                    <a:lumMod val="75000"/>
                  </a:schemeClr>
                </a:solidFill>
              </a:rPr>
              <a:t>Emotional Expression through </a:t>
            </a:r>
            <a:r>
              <a:rPr lang="en-US" sz="2800" i="1" dirty="0">
                <a:solidFill>
                  <a:schemeClr val="accent1">
                    <a:lumMod val="75000"/>
                  </a:schemeClr>
                </a:solidFill>
              </a:rPr>
              <a:t>Storytelling</a:t>
            </a:r>
            <a:endParaRPr lang="en-US" i="1" dirty="0">
              <a:solidFill>
                <a:schemeClr val="accent1">
                  <a:lumMod val="75000"/>
                </a:schemeClr>
              </a:solidFill>
            </a:endParaRPr>
          </a:p>
        </p:txBody>
      </p:sp>
      <p:sp>
        <p:nvSpPr>
          <p:cNvPr id="3" name="Content Placeholder 2"/>
          <p:cNvSpPr>
            <a:spLocks noGrp="1"/>
          </p:cNvSpPr>
          <p:nvPr>
            <p:ph idx="1"/>
          </p:nvPr>
        </p:nvSpPr>
        <p:spPr>
          <a:xfrm>
            <a:off x="457200" y="2047826"/>
            <a:ext cx="4957590" cy="3609724"/>
          </a:xfrm>
        </p:spPr>
        <p:txBody>
          <a:bodyPr>
            <a:normAutofit/>
          </a:bodyPr>
          <a:lstStyle/>
          <a:p>
            <a:r>
              <a:rPr lang="en-US" sz="2400" dirty="0">
                <a:solidFill>
                  <a:schemeClr val="accent1">
                    <a:lumMod val="75000"/>
                  </a:schemeClr>
                </a:solidFill>
              </a:rPr>
              <a:t>Sharing our stories allows us to </a:t>
            </a:r>
            <a:r>
              <a:rPr lang="en-US" sz="2400" b="1" i="1" dirty="0">
                <a:solidFill>
                  <a:schemeClr val="accent1">
                    <a:lumMod val="75000"/>
                  </a:schemeClr>
                </a:solidFill>
              </a:rPr>
              <a:t>be seen and heard</a:t>
            </a:r>
          </a:p>
          <a:p>
            <a:r>
              <a:rPr lang="en-US" sz="2400" dirty="0">
                <a:solidFill>
                  <a:schemeClr val="accent1">
                    <a:lumMod val="75000"/>
                  </a:schemeClr>
                </a:solidFill>
              </a:rPr>
              <a:t>Sharing our stories allows us to </a:t>
            </a:r>
            <a:r>
              <a:rPr lang="en-US" sz="2400" b="1" i="1" dirty="0">
                <a:solidFill>
                  <a:schemeClr val="accent1">
                    <a:lumMod val="75000"/>
                  </a:schemeClr>
                </a:solidFill>
              </a:rPr>
              <a:t>identify</a:t>
            </a:r>
            <a:r>
              <a:rPr lang="en-US" sz="2400" dirty="0">
                <a:solidFill>
                  <a:schemeClr val="accent1">
                    <a:lumMod val="75000"/>
                  </a:schemeClr>
                </a:solidFill>
              </a:rPr>
              <a:t> and </a:t>
            </a:r>
            <a:r>
              <a:rPr lang="en-US" sz="2400" b="1" i="1" dirty="0">
                <a:solidFill>
                  <a:schemeClr val="accent1">
                    <a:lumMod val="75000"/>
                  </a:schemeClr>
                </a:solidFill>
              </a:rPr>
              <a:t>understand</a:t>
            </a:r>
            <a:r>
              <a:rPr lang="en-US" sz="2400" dirty="0">
                <a:solidFill>
                  <a:schemeClr val="accent1">
                    <a:lumMod val="75000"/>
                  </a:schemeClr>
                </a:solidFill>
              </a:rPr>
              <a:t> our emotions</a:t>
            </a:r>
          </a:p>
          <a:p>
            <a:r>
              <a:rPr lang="en-US" sz="2400" dirty="0">
                <a:solidFill>
                  <a:schemeClr val="accent1">
                    <a:lumMod val="75000"/>
                  </a:schemeClr>
                </a:solidFill>
              </a:rPr>
              <a:t>Sharing our stories allows us </a:t>
            </a:r>
            <a:r>
              <a:rPr lang="en-US" sz="2400" b="1" i="1" dirty="0">
                <a:solidFill>
                  <a:schemeClr val="accent1">
                    <a:lumMod val="75000"/>
                  </a:schemeClr>
                </a:solidFill>
              </a:rPr>
              <a:t>to matter</a:t>
            </a:r>
          </a:p>
          <a:p>
            <a:r>
              <a:rPr lang="en-US" sz="2400" b="1" i="1" dirty="0">
                <a:solidFill>
                  <a:schemeClr val="accent1">
                    <a:lumMod val="75000"/>
                  </a:schemeClr>
                </a:solidFill>
              </a:rPr>
              <a:t>Share how you overcame challenges</a:t>
            </a:r>
          </a:p>
          <a:p>
            <a:pPr marL="114300" lvl="0" indent="0" algn="ctr">
              <a:spcBef>
                <a:spcPts val="0"/>
              </a:spcBef>
              <a:spcAft>
                <a:spcPts val="1200"/>
              </a:spcAft>
              <a:buSzPts val="1800"/>
              <a:buNone/>
            </a:pPr>
            <a:endParaRPr lang="en-US" dirty="0"/>
          </a:p>
        </p:txBody>
      </p:sp>
      <p:sp>
        <p:nvSpPr>
          <p:cNvPr id="8" name="object 8" descr="A quote from Brene Brown that reads: &quot;If we share our story with someone who responds with empathy and understanding, shame can't survive.&quot;">
            <a:extLst>
              <a:ext uri="{FF2B5EF4-FFF2-40B4-BE49-F238E27FC236}">
                <a16:creationId xmlns:a16="http://schemas.microsoft.com/office/drawing/2014/main" id="{8E69005C-3289-49AD-A7E3-079A6F17BF2F}"/>
              </a:ext>
            </a:extLst>
          </p:cNvPr>
          <p:cNvSpPr/>
          <p:nvPr/>
        </p:nvSpPr>
        <p:spPr>
          <a:xfrm>
            <a:off x="5334000" y="2058838"/>
            <a:ext cx="3619293" cy="3656162"/>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1954264" y="6075368"/>
            <a:ext cx="3943345"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19519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r>
              <a:rPr lang="en-US" sz="3200" dirty="0">
                <a:solidFill>
                  <a:schemeClr val="accent1">
                    <a:lumMod val="75000"/>
                  </a:schemeClr>
                </a:solidFill>
              </a:rPr>
              <a:t>Family Support = Taking Care of Yourself</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752600" y="6173790"/>
            <a:ext cx="4038601"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81000" y="1848377"/>
            <a:ext cx="7712927" cy="4076285"/>
          </a:xfrm>
        </p:spPr>
        <p:txBody>
          <a:bodyPr>
            <a:normAutofit/>
          </a:bodyPr>
          <a:lstStyle/>
          <a:p>
            <a:pPr lvl="0" fontAlgn="base">
              <a:lnSpc>
                <a:spcPct val="110000"/>
              </a:lnSpc>
              <a:buFont typeface="Wingdings" panose="05000000000000000000" pitchFamily="2" charset="2"/>
              <a:buChar char="ü"/>
            </a:pPr>
            <a:r>
              <a:rPr lang="en-US" b="1" dirty="0">
                <a:solidFill>
                  <a:schemeClr val="accent1">
                    <a:lumMod val="75000"/>
                  </a:schemeClr>
                </a:solidFill>
              </a:rPr>
              <a:t>Taking care of yourself helps you take care of the children in your life</a:t>
            </a:r>
          </a:p>
          <a:p>
            <a:pPr lvl="0" fontAlgn="base">
              <a:lnSpc>
                <a:spcPct val="110000"/>
              </a:lnSpc>
              <a:buFont typeface="Wingdings" panose="05000000000000000000" pitchFamily="2" charset="2"/>
              <a:buChar char="ü"/>
            </a:pPr>
            <a:r>
              <a:rPr lang="en-US" b="1" dirty="0">
                <a:solidFill>
                  <a:schemeClr val="accent1">
                    <a:lumMod val="75000"/>
                  </a:schemeClr>
                </a:solidFill>
              </a:rPr>
              <a:t>Model that you matter (believe in yourself, don’t tolerate mistreatment)</a:t>
            </a:r>
          </a:p>
          <a:p>
            <a:pPr lvl="0" fontAlgn="base">
              <a:lnSpc>
                <a:spcPct val="110000"/>
              </a:lnSpc>
              <a:buFont typeface="Wingdings" panose="05000000000000000000" pitchFamily="2" charset="2"/>
              <a:buChar char="ü"/>
            </a:pPr>
            <a:r>
              <a:rPr lang="en-US" b="1" dirty="0">
                <a:solidFill>
                  <a:schemeClr val="accent1">
                    <a:lumMod val="75000"/>
                  </a:schemeClr>
                </a:solidFill>
              </a:rPr>
              <a:t>Take breaks, especially when frustrated</a:t>
            </a:r>
          </a:p>
          <a:p>
            <a:pPr lvl="0" fontAlgn="base">
              <a:lnSpc>
                <a:spcPct val="110000"/>
              </a:lnSpc>
              <a:buFont typeface="Wingdings" panose="05000000000000000000" pitchFamily="2" charset="2"/>
              <a:buChar char="ü"/>
            </a:pPr>
            <a:r>
              <a:rPr lang="en-US" b="1" dirty="0">
                <a:solidFill>
                  <a:schemeClr val="accent1">
                    <a:lumMod val="75000"/>
                  </a:schemeClr>
                </a:solidFill>
              </a:rPr>
              <a:t>Calm is contagious</a:t>
            </a:r>
          </a:p>
          <a:p>
            <a:pPr lvl="0" fontAlgn="base">
              <a:lnSpc>
                <a:spcPct val="110000"/>
              </a:lnSpc>
              <a:buFont typeface="Wingdings" panose="05000000000000000000" pitchFamily="2" charset="2"/>
              <a:buChar char="ü"/>
            </a:pPr>
            <a:r>
              <a:rPr lang="en-US" b="1" dirty="0">
                <a:solidFill>
                  <a:schemeClr val="accent1">
                    <a:lumMod val="75000"/>
                  </a:schemeClr>
                </a:solidFill>
              </a:rPr>
              <a:t>Nurture your own social connections</a:t>
            </a:r>
          </a:p>
        </p:txBody>
      </p:sp>
      <p:sp>
        <p:nvSpPr>
          <p:cNvPr id="6" name="TextBox 5">
            <a:extLst>
              <a:ext uri="{FF2B5EF4-FFF2-40B4-BE49-F238E27FC236}">
                <a16:creationId xmlns:a16="http://schemas.microsoft.com/office/drawing/2014/main" id="{3ACE9546-3604-4713-A62A-C484E00EAA8D}"/>
              </a:ext>
            </a:extLst>
          </p:cNvPr>
          <p:cNvSpPr txBox="1"/>
          <p:nvPr/>
        </p:nvSpPr>
        <p:spPr>
          <a:xfrm>
            <a:off x="609600" y="5750728"/>
            <a:ext cx="461771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67F"/>
                </a:solidFill>
                <a:effectLst/>
                <a:uLnTx/>
                <a:uFillTx/>
                <a:latin typeface="Calibri" pitchFamily="34" charset="0"/>
                <a:ea typeface="+mn-ea"/>
                <a:cs typeface="Arial" charset="0"/>
              </a:rPr>
              <a:t>From RAINN, https://www.rainn.org/</a:t>
            </a:r>
          </a:p>
        </p:txBody>
      </p:sp>
    </p:spTree>
    <p:custDataLst>
      <p:tags r:id="rId1"/>
    </p:custDataLst>
    <p:extLst>
      <p:ext uri="{BB962C8B-B14F-4D97-AF65-F5344CB8AC3E}">
        <p14:creationId xmlns:p14="http://schemas.microsoft.com/office/powerpoint/2010/main" val="105739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6" y="304800"/>
            <a:ext cx="9284263" cy="1532845"/>
          </a:xfrm>
        </p:spPr>
        <p:txBody>
          <a:bodyPr>
            <a:normAutofit/>
          </a:bodyPr>
          <a:lstStyle/>
          <a:p>
            <a:r>
              <a:rPr lang="en-US" sz="3200" dirty="0">
                <a:solidFill>
                  <a:schemeClr val="accent1">
                    <a:lumMod val="75000"/>
                  </a:schemeClr>
                </a:solidFill>
              </a:rPr>
              <a:t>Community Support = Powerful</a:t>
            </a:r>
            <a:br>
              <a:rPr lang="en-US" sz="3200" dirty="0">
                <a:solidFill>
                  <a:schemeClr val="accent1">
                    <a:lumMod val="75000"/>
                  </a:schemeClr>
                </a:solidFill>
              </a:rPr>
            </a:br>
            <a:r>
              <a:rPr lang="en-US" sz="3200" dirty="0">
                <a:solidFill>
                  <a:schemeClr val="accent1">
                    <a:lumMod val="75000"/>
                  </a:schemeClr>
                </a:solidFill>
              </a:rPr>
              <a:t> Medicine</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524000" y="6162730"/>
            <a:ext cx="3962401"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81000" y="1848377"/>
            <a:ext cx="7712927" cy="3856765"/>
          </a:xfrm>
        </p:spPr>
        <p:txBody>
          <a:bodyPr>
            <a:noAutofit/>
          </a:bodyPr>
          <a:lstStyle/>
          <a:p>
            <a:pPr marL="0" lvl="0" indent="0" fontAlgn="base">
              <a:lnSpc>
                <a:spcPct val="110000"/>
              </a:lnSpc>
              <a:buNone/>
            </a:pPr>
            <a:r>
              <a:rPr lang="en-US" b="1" dirty="0">
                <a:solidFill>
                  <a:schemeClr val="accent1">
                    <a:lumMod val="75000"/>
                  </a:schemeClr>
                </a:solidFill>
              </a:rPr>
              <a:t>1. Find ways to connect families to the 	community</a:t>
            </a:r>
          </a:p>
          <a:p>
            <a:pPr marL="0" lvl="0" indent="0" fontAlgn="base">
              <a:lnSpc>
                <a:spcPct val="110000"/>
              </a:lnSpc>
              <a:buNone/>
            </a:pPr>
            <a:r>
              <a:rPr lang="en-US" b="1" dirty="0">
                <a:solidFill>
                  <a:schemeClr val="accent1">
                    <a:lumMod val="75000"/>
                  </a:schemeClr>
                </a:solidFill>
              </a:rPr>
              <a:t>2. Community traditions, activities</a:t>
            </a:r>
          </a:p>
          <a:p>
            <a:pPr marL="0" lvl="0" indent="0" fontAlgn="base">
              <a:lnSpc>
                <a:spcPct val="110000"/>
              </a:lnSpc>
              <a:buNone/>
            </a:pPr>
            <a:r>
              <a:rPr lang="en-US" b="1" dirty="0">
                <a:solidFill>
                  <a:schemeClr val="accent1">
                    <a:lumMod val="75000"/>
                  </a:schemeClr>
                </a:solidFill>
              </a:rPr>
              <a:t>3. Giving back- helping others heals the 	spirit</a:t>
            </a:r>
          </a:p>
          <a:p>
            <a:pPr marL="0" lvl="0" indent="0" fontAlgn="base">
              <a:lnSpc>
                <a:spcPct val="110000"/>
              </a:lnSpc>
              <a:buNone/>
            </a:pPr>
            <a:r>
              <a:rPr lang="en-US" b="1" dirty="0">
                <a:solidFill>
                  <a:schemeClr val="accent1">
                    <a:lumMod val="75000"/>
                  </a:schemeClr>
                </a:solidFill>
              </a:rPr>
              <a:t>4. What are some ways that families can 	become more involved in the 	community?</a:t>
            </a:r>
          </a:p>
        </p:txBody>
      </p:sp>
    </p:spTree>
    <p:custDataLst>
      <p:tags r:id="rId1"/>
    </p:custDataLst>
    <p:extLst>
      <p:ext uri="{BB962C8B-B14F-4D97-AF65-F5344CB8AC3E}">
        <p14:creationId xmlns:p14="http://schemas.microsoft.com/office/powerpoint/2010/main" val="179493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108578"/>
            <a:ext cx="8615190" cy="1814965"/>
          </a:xfrm>
        </p:spPr>
        <p:txBody>
          <a:bodyPr>
            <a:normAutofit/>
          </a:bodyPr>
          <a:lstStyle/>
          <a:p>
            <a:r>
              <a:rPr lang="en-US" dirty="0">
                <a:solidFill>
                  <a:schemeClr val="accent1">
                    <a:lumMod val="75000"/>
                  </a:schemeClr>
                </a:solidFill>
              </a:rPr>
              <a:t>Parenting Tips Handout</a:t>
            </a:r>
            <a:endParaRPr lang="en-US" i="1" dirty="0">
              <a:solidFill>
                <a:schemeClr val="accent1">
                  <a:lumMod val="75000"/>
                </a:schemeClr>
              </a:solidFill>
            </a:endParaRP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2057400" y="6138373"/>
            <a:ext cx="3790945"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9" name="Content Placeholder 8">
            <a:extLst>
              <a:ext uri="{FF2B5EF4-FFF2-40B4-BE49-F238E27FC236}">
                <a16:creationId xmlns:a16="http://schemas.microsoft.com/office/drawing/2014/main" id="{9CA0389D-11FA-4933-84BA-66764DEF730F}"/>
              </a:ext>
            </a:extLst>
          </p:cNvPr>
          <p:cNvSpPr>
            <a:spLocks noGrp="1"/>
          </p:cNvSpPr>
          <p:nvPr>
            <p:ph idx="1"/>
          </p:nvPr>
        </p:nvSpPr>
        <p:spPr/>
        <p:txBody>
          <a:bodyPr/>
          <a:lstStyle/>
          <a:p>
            <a:endParaRPr lang="en-US" dirty="0"/>
          </a:p>
          <a:p>
            <a:endParaRPr lang="en-US" dirty="0"/>
          </a:p>
          <a:p>
            <a:r>
              <a:rPr lang="en-US" dirty="0">
                <a:solidFill>
                  <a:srgbClr val="00467F"/>
                </a:solidFill>
              </a:rPr>
              <a:t>Discussion of Handout</a:t>
            </a:r>
          </a:p>
          <a:p>
            <a:pPr lvl="1"/>
            <a:r>
              <a:rPr lang="en-US" i="1" dirty="0">
                <a:solidFill>
                  <a:srgbClr val="00467F"/>
                </a:solidFill>
              </a:rPr>
              <a:t>Feedback, changes?</a:t>
            </a:r>
          </a:p>
          <a:p>
            <a:pPr marL="457200" lvl="1" indent="0">
              <a:buNone/>
            </a:pPr>
            <a:endParaRPr lang="en-US" i="1" dirty="0">
              <a:solidFill>
                <a:srgbClr val="00467F"/>
              </a:solidFill>
            </a:endParaRPr>
          </a:p>
          <a:p>
            <a:r>
              <a:rPr lang="en-US" dirty="0">
                <a:solidFill>
                  <a:srgbClr val="00467F"/>
                </a:solidFill>
              </a:rPr>
              <a:t>How, where, can the handout be distributed?</a:t>
            </a:r>
          </a:p>
          <a:p>
            <a:pPr marL="0" indent="0">
              <a:buNone/>
            </a:pPr>
            <a:endParaRPr lang="en-US" dirty="0">
              <a:solidFill>
                <a:srgbClr val="00467F"/>
              </a:solidFill>
            </a:endParaRPr>
          </a:p>
          <a:p>
            <a:r>
              <a:rPr lang="en-US" dirty="0">
                <a:solidFill>
                  <a:srgbClr val="00467F"/>
                </a:solidFill>
              </a:rPr>
              <a:t>How can it be used?</a:t>
            </a:r>
          </a:p>
        </p:txBody>
      </p:sp>
    </p:spTree>
    <p:custDataLst>
      <p:tags r:id="rId1"/>
    </p:custDataLst>
    <p:extLst>
      <p:ext uri="{BB962C8B-B14F-4D97-AF65-F5344CB8AC3E}">
        <p14:creationId xmlns:p14="http://schemas.microsoft.com/office/powerpoint/2010/main" val="377500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pPr algn="l"/>
            <a:r>
              <a:rPr kumimoji="0" lang="en-US" sz="3600" b="1" i="0" u="none" strike="noStrike" kern="1200" cap="none" spc="0" normalizeH="0" baseline="0" noProof="0" dirty="0">
                <a:ln>
                  <a:noFill/>
                </a:ln>
                <a:solidFill>
                  <a:srgbClr val="CC4927"/>
                </a:solidFill>
                <a:effectLst/>
                <a:uLnTx/>
                <a:uFillTx/>
                <a:latin typeface="Arial Nova Light" panose="020B0304020202020204" pitchFamily="34" charset="0"/>
                <a:ea typeface="+mj-ea"/>
                <a:cs typeface="+mj-cs"/>
              </a:rPr>
              <a:t>Who We Are</a:t>
            </a:r>
            <a:br>
              <a:rPr kumimoji="0" lang="en-US" sz="4800" b="1" i="0" u="none" strike="noStrike" kern="1200" cap="none" spc="0" normalizeH="0" baseline="0" noProof="0" dirty="0">
                <a:ln>
                  <a:noFill/>
                </a:ln>
                <a:solidFill>
                  <a:srgbClr val="CC4927"/>
                </a:solidFill>
                <a:effectLst/>
                <a:uLnTx/>
                <a:uFillTx/>
                <a:latin typeface="Arial Nova Light" panose="020B0304020202020204" pitchFamily="34" charset="0"/>
                <a:ea typeface="+mj-ea"/>
                <a:cs typeface="+mj-cs"/>
              </a:rPr>
            </a:br>
            <a:endParaRPr lang="en-US" sz="4800"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175131" y="1060554"/>
            <a:ext cx="9008327" cy="4235407"/>
          </a:xfrm>
        </p:spPr>
        <p:txBody>
          <a:bodyPr>
            <a:normAutofit/>
          </a:bodyPr>
          <a:lstStyle/>
          <a:p>
            <a:pPr marL="400050" lvl="1" indent="0">
              <a:buNone/>
            </a:pP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The Mountain Plains Mental Health Technology Transfer Center (MHTTC_ provides training and technical assistance on evidence-based practices to the mental health providers of </a:t>
            </a:r>
            <a:b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b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Region 8 (Colorado, Montana, North Dakota, South Dakota, and Utah). </a:t>
            </a:r>
            <a:b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br>
            <a:b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b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endParaRPr kumimoji="0" lang="en-US" sz="16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1143000" lvl="1" indent="-742950">
              <a:lnSpc>
                <a:spcPct val="110000"/>
              </a:lnSpc>
              <a:buAutoNum type="arabicPeriod"/>
            </a:pPr>
            <a:endParaRPr lang="en-US" sz="3200" dirty="0">
              <a:solidFill>
                <a:schemeClr val="accent1">
                  <a:lumMod val="75000"/>
                </a:schemeClr>
              </a:solidFill>
            </a:endParaRPr>
          </a:p>
          <a:p>
            <a:pPr marL="1143000" lvl="1" indent="-742950">
              <a:lnSpc>
                <a:spcPct val="110000"/>
              </a:lnSpc>
              <a:buAutoNum type="arabicPeriod"/>
            </a:pPr>
            <a:endParaRPr lang="en-US" sz="3200" dirty="0">
              <a:solidFill>
                <a:schemeClr val="accent1">
                  <a:lumMod val="75000"/>
                </a:schemeClr>
              </a:solidFill>
            </a:endParaRPr>
          </a:p>
          <a:p>
            <a:pPr marL="742950" lvl="0" indent="-742950" fontAlgn="base">
              <a:lnSpc>
                <a:spcPct val="110000"/>
              </a:lnSpc>
              <a:buAutoNum type="arabicPeriod"/>
            </a:pPr>
            <a:endParaRPr lang="en-US" sz="3600" dirty="0">
              <a:solidFill>
                <a:schemeClr val="accent1">
                  <a:lumMod val="75000"/>
                </a:schemeClr>
              </a:solidFill>
            </a:endParaRPr>
          </a:p>
          <a:p>
            <a:pPr marL="742950" lvl="0" indent="-742950" fontAlgn="base">
              <a:lnSpc>
                <a:spcPct val="110000"/>
              </a:lnSpc>
              <a:buAutoNum type="arabicPeriod"/>
            </a:pPr>
            <a:endParaRPr lang="en-US" sz="3600" dirty="0">
              <a:solidFill>
                <a:schemeClr val="accent1">
                  <a:lumMod val="75000"/>
                </a:schemeClr>
              </a:solidFill>
            </a:endParaRPr>
          </a:p>
        </p:txBody>
      </p:sp>
      <p:sp>
        <p:nvSpPr>
          <p:cNvPr id="8" name="TextBox 7">
            <a:extLst>
              <a:ext uri="{FF2B5EF4-FFF2-40B4-BE49-F238E27FC236}">
                <a16:creationId xmlns:a16="http://schemas.microsoft.com/office/drawing/2014/main" id="{547357FC-F9E1-4EC4-A201-651D9B4977BD}"/>
              </a:ext>
            </a:extLst>
          </p:cNvPr>
          <p:cNvSpPr txBox="1"/>
          <p:nvPr/>
        </p:nvSpPr>
        <p:spPr>
          <a:xfrm>
            <a:off x="341934" y="3508782"/>
            <a:ext cx="3657600"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Co-hosted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The University of North Dakota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The Western Interstate Commission for Higher Education (WICHE)</a:t>
            </a:r>
          </a:p>
        </p:txBody>
      </p:sp>
      <p:pic>
        <p:nvPicPr>
          <p:cNvPr id="11" name="Google Shape;156;p21">
            <a:extLst>
              <a:ext uri="{FF2B5EF4-FFF2-40B4-BE49-F238E27FC236}">
                <a16:creationId xmlns:a16="http://schemas.microsoft.com/office/drawing/2014/main" id="{16220A16-1820-4C71-89C5-4A2B470880B5}"/>
              </a:ext>
            </a:extLst>
          </p:cNvPr>
          <p:cNvPicPr preferRelativeResize="0"/>
          <p:nvPr/>
        </p:nvPicPr>
        <p:blipFill rotWithShape="1">
          <a:blip r:embed="rId7">
            <a:alphaModFix/>
          </a:blip>
          <a:srcRect/>
          <a:stretch/>
        </p:blipFill>
        <p:spPr>
          <a:xfrm>
            <a:off x="4114800" y="3309019"/>
            <a:ext cx="2938938" cy="2695752"/>
          </a:xfrm>
          <a:prstGeom prst="rect">
            <a:avLst/>
          </a:prstGeom>
          <a:noFill/>
          <a:ln>
            <a:noFill/>
          </a:ln>
        </p:spPr>
      </p:pic>
    </p:spTree>
    <p:custDataLst>
      <p:tags r:id="rId1"/>
    </p:custDataLst>
    <p:extLst>
      <p:ext uri="{BB962C8B-B14F-4D97-AF65-F5344CB8AC3E}">
        <p14:creationId xmlns:p14="http://schemas.microsoft.com/office/powerpoint/2010/main" val="195463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752600" y="6096000"/>
            <a:ext cx="4019545"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9" name="Content Placeholder 8">
            <a:extLst>
              <a:ext uri="{FF2B5EF4-FFF2-40B4-BE49-F238E27FC236}">
                <a16:creationId xmlns:a16="http://schemas.microsoft.com/office/drawing/2014/main" id="{9CA0389D-11FA-4933-84BA-66764DEF730F}"/>
              </a:ext>
            </a:extLst>
          </p:cNvPr>
          <p:cNvSpPr>
            <a:spLocks noGrp="1"/>
          </p:cNvSpPr>
          <p:nvPr>
            <p:ph idx="1"/>
          </p:nvPr>
        </p:nvSpPr>
        <p:spPr>
          <a:xfrm>
            <a:off x="762000" y="533400"/>
            <a:ext cx="7886700" cy="4648200"/>
          </a:xfrm>
        </p:spPr>
        <p:txBody>
          <a:bodyPr/>
          <a:lstStyle/>
          <a:p>
            <a:pPr marL="0" indent="0">
              <a:buNone/>
            </a:pPr>
            <a:r>
              <a:rPr lang="en-US" sz="3200" dirty="0">
                <a:solidFill>
                  <a:srgbClr val="00467F"/>
                </a:solidFill>
              </a:rPr>
              <a:t>Thank you for inviting us!</a:t>
            </a:r>
          </a:p>
          <a:p>
            <a:pPr marL="0" indent="0">
              <a:buNone/>
            </a:pPr>
            <a:endParaRPr lang="en-US" dirty="0"/>
          </a:p>
          <a:p>
            <a:pPr marL="0" indent="0" algn="ctr">
              <a:spcBef>
                <a:spcPts val="0"/>
              </a:spcBef>
              <a:buNone/>
            </a:pPr>
            <a:r>
              <a:rPr lang="en-US" b="1" dirty="0">
                <a:solidFill>
                  <a:srgbClr val="00467F"/>
                </a:solidFill>
                <a:latin typeface="Calibri" panose="020F0502020204030204" pitchFamily="34" charset="0"/>
                <a:cs typeface="Calibri" panose="020F0502020204030204" pitchFamily="34" charset="0"/>
              </a:rPr>
              <a:t>Contact information:</a:t>
            </a:r>
          </a:p>
          <a:p>
            <a:pPr marL="0" indent="0" algn="ctr">
              <a:spcBef>
                <a:spcPts val="0"/>
              </a:spcBef>
              <a:buNone/>
            </a:pPr>
            <a:endParaRPr lang="en-US" b="1" dirty="0">
              <a:solidFill>
                <a:srgbClr val="00467F"/>
              </a:solidFill>
              <a:latin typeface="Calibri" panose="020F0502020204030204" pitchFamily="34" charset="0"/>
              <a:cs typeface="Calibri" panose="020F0502020204030204" pitchFamily="34" charset="0"/>
            </a:endParaRPr>
          </a:p>
          <a:p>
            <a:pPr marL="0" indent="0" algn="ctr">
              <a:spcBef>
                <a:spcPts val="0"/>
              </a:spcBef>
              <a:buNone/>
            </a:pPr>
            <a:r>
              <a:rPr lang="en-US" dirty="0">
                <a:solidFill>
                  <a:srgbClr val="00467F"/>
                </a:solidFill>
                <a:latin typeface="Calibri" panose="020F0502020204030204" pitchFamily="34" charset="0"/>
                <a:cs typeface="Calibri" panose="020F0502020204030204" pitchFamily="34" charset="0"/>
              </a:rPr>
              <a:t>Stefanie Winfield </a:t>
            </a:r>
            <a:r>
              <a:rPr lang="en-US" dirty="0">
                <a:latin typeface="Calibri" panose="020F0502020204030204" pitchFamily="34" charset="0"/>
                <a:cs typeface="Calibri" panose="020F0502020204030204" pitchFamily="34" charset="0"/>
                <a:hlinkClick r:id="rId6"/>
              </a:rPr>
              <a:t>swinfield@wiche.edu</a:t>
            </a:r>
            <a:endParaRPr lang="en-US" dirty="0">
              <a:latin typeface="Calibri" panose="020F0502020204030204" pitchFamily="34" charset="0"/>
              <a:cs typeface="Calibri" panose="020F0502020204030204" pitchFamily="34" charset="0"/>
            </a:endParaRPr>
          </a:p>
          <a:p>
            <a:pPr marL="0" indent="0" algn="ctr">
              <a:spcBef>
                <a:spcPts val="0"/>
              </a:spcBef>
              <a:buNone/>
            </a:pPr>
            <a:r>
              <a:rPr lang="en-US" dirty="0">
                <a:solidFill>
                  <a:srgbClr val="00467F"/>
                </a:solidFill>
                <a:latin typeface="Calibri" panose="020F0502020204030204" pitchFamily="34" charset="0"/>
                <a:cs typeface="Calibri" panose="020F0502020204030204" pitchFamily="34" charset="0"/>
              </a:rPr>
              <a:t>Liza Tupa   </a:t>
            </a:r>
            <a:r>
              <a:rPr lang="en-US" dirty="0">
                <a:latin typeface="Calibri" panose="020F0502020204030204" pitchFamily="34" charset="0"/>
                <a:cs typeface="Calibri" panose="020F0502020204030204" pitchFamily="34" charset="0"/>
                <a:hlinkClick r:id="rId7"/>
              </a:rPr>
              <a:t>ltupa@wiche.edu</a:t>
            </a:r>
            <a:endParaRPr lang="en-US" dirty="0">
              <a:latin typeface="Calibri" panose="020F0502020204030204" pitchFamily="34" charset="0"/>
              <a:cs typeface="Calibri" panose="020F0502020204030204" pitchFamily="34" charset="0"/>
            </a:endParaRPr>
          </a:p>
          <a:p>
            <a:pPr marL="0" indent="0">
              <a:spcBef>
                <a:spcPts val="0"/>
              </a:spcBef>
              <a:buNone/>
            </a:pPr>
            <a:endParaRPr lang="en-US" dirty="0">
              <a:latin typeface="Calibri" panose="020F0502020204030204" pitchFamily="34" charset="0"/>
              <a:cs typeface="Calibri" panose="020F0502020204030204" pitchFamily="34" charset="0"/>
            </a:endParaRPr>
          </a:p>
          <a:p>
            <a:endParaRPr lang="en-US" dirty="0"/>
          </a:p>
        </p:txBody>
      </p:sp>
      <p:pic>
        <p:nvPicPr>
          <p:cNvPr id="6" name="Picture 5" descr="Meadow with butterflies">
            <a:extLst>
              <a:ext uri="{FF2B5EF4-FFF2-40B4-BE49-F238E27FC236}">
                <a16:creationId xmlns:a16="http://schemas.microsoft.com/office/drawing/2014/main" id="{1E547937-DBD6-44E3-9D9D-A79CDE2928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3245619"/>
            <a:ext cx="4019545" cy="2679043"/>
          </a:xfrm>
          <a:prstGeom prst="rect">
            <a:avLst/>
          </a:prstGeom>
          <a:effectLst>
            <a:softEdge rad="190500"/>
          </a:effectLst>
        </p:spPr>
      </p:pic>
    </p:spTree>
    <p:custDataLst>
      <p:tags r:id="rId1"/>
    </p:custDataLst>
    <p:extLst>
      <p:ext uri="{BB962C8B-B14F-4D97-AF65-F5344CB8AC3E}">
        <p14:creationId xmlns:p14="http://schemas.microsoft.com/office/powerpoint/2010/main" val="273690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 y="274152"/>
            <a:ext cx="8615190" cy="838200"/>
          </a:xfrm>
        </p:spPr>
        <p:txBody>
          <a:bodyPr>
            <a:normAutofit/>
          </a:bodyPr>
          <a:lstStyle/>
          <a:p>
            <a:r>
              <a:rPr lang="en-US" sz="4800" b="1" dirty="0"/>
              <a:t>Disclaimer</a:t>
            </a:r>
            <a:endParaRPr lang="en-US" sz="4800"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135673" y="1219200"/>
            <a:ext cx="8932128" cy="4235407"/>
          </a:xfrm>
        </p:spPr>
        <p:txBody>
          <a:bodyPr>
            <a:normAutofit lnSpcReduction="10000"/>
          </a:bodyPr>
          <a:lstStyle/>
          <a:p>
            <a:pPr marL="0" lvl="0" indent="0" fontAlgn="auto">
              <a:spcBef>
                <a:spcPts val="0"/>
              </a:spcBef>
              <a:spcAft>
                <a:spcPts val="0"/>
              </a:spcAft>
              <a:buClr>
                <a:srgbClr val="CC4927"/>
              </a:buClr>
              <a:buNone/>
              <a:defRPr sz="1700"/>
            </a:pPr>
            <a:r>
              <a:rPr lang="en-US" sz="1800" dirty="0">
                <a:solidFill>
                  <a:prstClr val="black"/>
                </a:solidFill>
              </a:rPr>
              <a:t>This presentation was prepared for the Mountain Plains Mental Health Technology Transfer Center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a:t>
            </a:r>
            <a:br>
              <a:rPr lang="en-US" sz="1800" dirty="0">
                <a:solidFill>
                  <a:prstClr val="black"/>
                </a:solidFill>
              </a:rPr>
            </a:br>
            <a:r>
              <a:rPr lang="en-US" sz="1800" dirty="0">
                <a:solidFill>
                  <a:prstClr val="black"/>
                </a:solidFill>
              </a:rPr>
              <a:t>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sz="1800" u="sng" dirty="0">
                <a:solidFill>
                  <a:prstClr val="black"/>
                </a:solidFill>
                <a:uFill>
                  <a:solidFill>
                    <a:srgbClr val="0563C1"/>
                  </a:solidFill>
                </a:uFill>
                <a:hlinkClick r:id="rId7"/>
              </a:rPr>
              <a:t>swinfield@wiche.edu</a:t>
            </a:r>
            <a:endParaRPr lang="en-US" sz="1800" u="sng" dirty="0">
              <a:solidFill>
                <a:prstClr val="black"/>
              </a:solidFill>
              <a:uFill>
                <a:solidFill>
                  <a:srgbClr val="0563C1"/>
                </a:solidFill>
              </a:uFill>
            </a:endParaRPr>
          </a:p>
          <a:p>
            <a:pPr marL="0" lvl="0" indent="0" fontAlgn="auto">
              <a:spcBef>
                <a:spcPts val="1000"/>
              </a:spcBef>
              <a:spcAft>
                <a:spcPts val="0"/>
              </a:spcAft>
              <a:buClr>
                <a:srgbClr val="CC4927"/>
              </a:buClr>
              <a:buNone/>
              <a:defRPr sz="1700"/>
            </a:pPr>
            <a:br>
              <a:rPr lang="en-US" sz="1800" dirty="0">
                <a:solidFill>
                  <a:prstClr val="black"/>
                </a:solidFill>
              </a:rPr>
            </a:br>
            <a:r>
              <a:rPr lang="en-US" sz="1800" dirty="0">
                <a:solidFill>
                  <a:prstClr val="black"/>
                </a:solidFill>
              </a:rPr>
              <a:t>At the time of this presentation, Elinore F. McCance-Katz served as SAMHSA Assistant Secretary. The opinions expressed herein are the views of Liza Tupa, Ph.D. and Stefanie Winfield, MSW,  and do not reflect the official position of the Department of Health and Human Services (DHHS), or SAMHSA. No official support or endorsement of DHHS, SAMHSA, for the opinions described in this presentation is intended or should be inferred. </a:t>
            </a:r>
          </a:p>
        </p:txBody>
      </p:sp>
    </p:spTree>
    <p:custDataLst>
      <p:tags r:id="rId1"/>
    </p:custDataLst>
    <p:extLst>
      <p:ext uri="{BB962C8B-B14F-4D97-AF65-F5344CB8AC3E}">
        <p14:creationId xmlns:p14="http://schemas.microsoft.com/office/powerpoint/2010/main" val="249667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4177"/>
            <a:ext cx="8615190" cy="1532845"/>
          </a:xfrm>
        </p:spPr>
        <p:txBody>
          <a:bodyPr>
            <a:normAutofit/>
          </a:bodyPr>
          <a:lstStyle/>
          <a:p>
            <a:r>
              <a:rPr lang="en-US" sz="3600" dirty="0">
                <a:solidFill>
                  <a:schemeClr val="accent1">
                    <a:lumMod val="75000"/>
                  </a:schemeClr>
                </a:solidFill>
              </a:rPr>
              <a:t>Agenda for Today</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371600" y="6162730"/>
            <a:ext cx="4114801"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81000" y="1706931"/>
            <a:ext cx="7789127" cy="4029755"/>
          </a:xfrm>
        </p:spPr>
        <p:txBody>
          <a:bodyPr>
            <a:normAutofit fontScale="85000" lnSpcReduction="20000"/>
          </a:bodyPr>
          <a:lstStyle/>
          <a:p>
            <a:pPr marL="514350" lvl="0" indent="-514350" fontAlgn="base">
              <a:lnSpc>
                <a:spcPct val="110000"/>
              </a:lnSpc>
              <a:buFont typeface="+mj-lt"/>
              <a:buAutoNum type="arabicPeriod"/>
            </a:pPr>
            <a:r>
              <a:rPr lang="en-US" sz="3200" b="1" dirty="0">
                <a:solidFill>
                  <a:schemeClr val="accent1">
                    <a:lumMod val="75000"/>
                  </a:schemeClr>
                </a:solidFill>
              </a:rPr>
              <a:t>Welcome</a:t>
            </a:r>
          </a:p>
          <a:p>
            <a:pPr marL="514350" lvl="0" indent="-514350" fontAlgn="base">
              <a:lnSpc>
                <a:spcPct val="110000"/>
              </a:lnSpc>
              <a:buFont typeface="+mj-lt"/>
              <a:buAutoNum type="arabicPeriod"/>
            </a:pPr>
            <a:r>
              <a:rPr lang="en-US" sz="3200" b="1" dirty="0">
                <a:solidFill>
                  <a:schemeClr val="accent1">
                    <a:lumMod val="75000"/>
                  </a:schemeClr>
                </a:solidFill>
              </a:rPr>
              <a:t>Introductions</a:t>
            </a:r>
          </a:p>
          <a:p>
            <a:pPr marL="514350" lvl="0" indent="-514350" fontAlgn="base">
              <a:lnSpc>
                <a:spcPct val="110000"/>
              </a:lnSpc>
              <a:buFont typeface="+mj-lt"/>
              <a:buAutoNum type="arabicPeriod"/>
            </a:pPr>
            <a:r>
              <a:rPr lang="en-US" sz="3200" b="1" dirty="0">
                <a:solidFill>
                  <a:schemeClr val="accent1">
                    <a:lumMod val="75000"/>
                  </a:schemeClr>
                </a:solidFill>
              </a:rPr>
              <a:t>Trauma Review</a:t>
            </a:r>
          </a:p>
          <a:p>
            <a:pPr marL="514350" indent="-514350" fontAlgn="base">
              <a:lnSpc>
                <a:spcPct val="110000"/>
              </a:lnSpc>
              <a:buFont typeface="+mj-lt"/>
              <a:buAutoNum type="arabicPeriod"/>
            </a:pPr>
            <a:r>
              <a:rPr lang="en-US" sz="3200" b="1" dirty="0">
                <a:solidFill>
                  <a:schemeClr val="accent1">
                    <a:lumMod val="75000"/>
                  </a:schemeClr>
                </a:solidFill>
              </a:rPr>
              <a:t>Ways to Support Students</a:t>
            </a:r>
          </a:p>
          <a:p>
            <a:pPr lvl="1" fontAlgn="base">
              <a:lnSpc>
                <a:spcPct val="110000"/>
              </a:lnSpc>
              <a:buFont typeface="Wingdings" panose="05000000000000000000" pitchFamily="2" charset="2"/>
              <a:buChar char="Ø"/>
            </a:pPr>
            <a:r>
              <a:rPr lang="en-US" sz="2800" b="1" dirty="0">
                <a:solidFill>
                  <a:schemeClr val="accent1">
                    <a:lumMod val="75000"/>
                  </a:schemeClr>
                </a:solidFill>
              </a:rPr>
              <a:t>Stigma</a:t>
            </a:r>
          </a:p>
          <a:p>
            <a:pPr lvl="1" fontAlgn="base">
              <a:lnSpc>
                <a:spcPct val="110000"/>
              </a:lnSpc>
              <a:buFont typeface="Wingdings" panose="05000000000000000000" pitchFamily="2" charset="2"/>
              <a:buChar char="Ø"/>
            </a:pPr>
            <a:r>
              <a:rPr lang="en-US" sz="2800" b="1" dirty="0">
                <a:solidFill>
                  <a:schemeClr val="accent1">
                    <a:lumMod val="75000"/>
                  </a:schemeClr>
                </a:solidFill>
              </a:rPr>
              <a:t>Talking Heals</a:t>
            </a:r>
          </a:p>
          <a:p>
            <a:pPr lvl="1" fontAlgn="base">
              <a:lnSpc>
                <a:spcPct val="110000"/>
              </a:lnSpc>
              <a:buFont typeface="Wingdings" panose="05000000000000000000" pitchFamily="2" charset="2"/>
              <a:buChar char="Ø"/>
            </a:pPr>
            <a:r>
              <a:rPr lang="en-US" sz="2800" b="1" dirty="0">
                <a:solidFill>
                  <a:schemeClr val="accent1">
                    <a:lumMod val="75000"/>
                  </a:schemeClr>
                </a:solidFill>
              </a:rPr>
              <a:t>Predictability</a:t>
            </a:r>
          </a:p>
          <a:p>
            <a:pPr lvl="1" fontAlgn="base">
              <a:lnSpc>
                <a:spcPct val="110000"/>
              </a:lnSpc>
              <a:buFont typeface="Wingdings" panose="05000000000000000000" pitchFamily="2" charset="2"/>
              <a:buChar char="Ø"/>
            </a:pPr>
            <a:r>
              <a:rPr lang="en-US" sz="2800" b="1" dirty="0">
                <a:solidFill>
                  <a:schemeClr val="accent1">
                    <a:lumMod val="75000"/>
                  </a:schemeClr>
                </a:solidFill>
              </a:rPr>
              <a:t>Rituals</a:t>
            </a:r>
          </a:p>
          <a:p>
            <a:pPr lvl="1" fontAlgn="base">
              <a:lnSpc>
                <a:spcPct val="110000"/>
              </a:lnSpc>
              <a:buFont typeface="Wingdings" panose="05000000000000000000" pitchFamily="2" charset="2"/>
              <a:buChar char="Ø"/>
            </a:pPr>
            <a:r>
              <a:rPr lang="en-US" sz="2800" b="1" dirty="0">
                <a:solidFill>
                  <a:schemeClr val="accent1">
                    <a:lumMod val="75000"/>
                  </a:schemeClr>
                </a:solidFill>
              </a:rPr>
              <a:t>Parent Handout</a:t>
            </a:r>
          </a:p>
          <a:p>
            <a:pPr marL="0" lvl="0" indent="0" fontAlgn="base">
              <a:lnSpc>
                <a:spcPct val="110000"/>
              </a:lnSpc>
              <a:buNone/>
            </a:pPr>
            <a:endParaRPr lang="en-US" sz="36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281797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1"/>
            <a:ext cx="8615190" cy="990600"/>
          </a:xfrm>
        </p:spPr>
        <p:txBody>
          <a:bodyPr>
            <a:normAutofit/>
          </a:bodyPr>
          <a:lstStyle/>
          <a:p>
            <a:r>
              <a:rPr lang="en-US" sz="3600" dirty="0">
                <a:solidFill>
                  <a:schemeClr val="accent1">
                    <a:lumMod val="75000"/>
                  </a:schemeClr>
                </a:solidFill>
              </a:rPr>
              <a:t>Trauma Review</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371600" y="6138373"/>
            <a:ext cx="4114800"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16937" y="1295400"/>
            <a:ext cx="8141263" cy="4419600"/>
          </a:xfrm>
        </p:spPr>
        <p:txBody>
          <a:bodyPr>
            <a:normAutofit/>
          </a:bodyPr>
          <a:lstStyle/>
          <a:p>
            <a:pPr marL="0" marR="0" lvl="0" indent="0">
              <a:lnSpc>
                <a:spcPct val="107000"/>
              </a:lnSpc>
              <a:spcBef>
                <a:spcPts val="0"/>
              </a:spcBef>
              <a:spcAft>
                <a:spcPts val="0"/>
              </a:spcAft>
              <a:buNone/>
              <a:tabLst>
                <a:tab pos="1485900" algn="l"/>
              </a:tabLst>
            </a:pPr>
            <a:r>
              <a:rPr lang="en-US" sz="1800" b="1" u="sng"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Cultural trauma:</a:t>
            </a:r>
            <a:r>
              <a:rPr lang="en-US" sz="1800" b="1"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An attack on the “fabric of society,” affects the “essence” of the community. Discrimination and racism, possible limitations of reservation life, associated stress. </a:t>
            </a:r>
          </a:p>
          <a:p>
            <a:pPr marL="0" marR="0" lvl="0" indent="0">
              <a:lnSpc>
                <a:spcPct val="107000"/>
              </a:lnSpc>
              <a:spcBef>
                <a:spcPts val="0"/>
              </a:spcBef>
              <a:spcAft>
                <a:spcPts val="0"/>
              </a:spcAft>
              <a:buNone/>
              <a:tabLst>
                <a:tab pos="1485900" algn="l"/>
              </a:tabLst>
            </a:pPr>
            <a:endParaRPr lang="en-US" sz="1800" dirty="0">
              <a:solidFill>
                <a:srgbClr val="00467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u="sng"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Historical trauma</a:t>
            </a:r>
            <a:r>
              <a:rPr lang="en-US" sz="1800"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 The cumulative effect of traumatic historical                                                                  events on an individual or community that affects subsequent generations. Historical trauma often leads to intergenerational trauma.</a:t>
            </a:r>
          </a:p>
          <a:p>
            <a:pPr marL="0" marR="0" lvl="0" indent="0">
              <a:lnSpc>
                <a:spcPct val="107000"/>
              </a:lnSpc>
              <a:spcBef>
                <a:spcPts val="0"/>
              </a:spcBef>
              <a:spcAft>
                <a:spcPts val="0"/>
              </a:spcAft>
              <a:buNone/>
            </a:pPr>
            <a:endParaRPr lang="en-US" sz="1800" dirty="0">
              <a:solidFill>
                <a:srgbClr val="00467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u="sng"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Intergenerational trauma</a:t>
            </a:r>
            <a:r>
              <a:rPr lang="en-US" sz="1800"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 When trauma is transferred from the first generation or survivors to subsequent generations. </a:t>
            </a:r>
          </a:p>
          <a:p>
            <a:pPr marL="0" marR="0" lvl="0" indent="0">
              <a:lnSpc>
                <a:spcPct val="107000"/>
              </a:lnSpc>
              <a:spcBef>
                <a:spcPts val="0"/>
              </a:spcBef>
              <a:spcAft>
                <a:spcPts val="0"/>
              </a:spcAft>
              <a:buNone/>
            </a:pPr>
            <a:endParaRPr lang="en-US" sz="1800" dirty="0">
              <a:solidFill>
                <a:srgbClr val="00467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u="sng"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Present trauma</a:t>
            </a:r>
            <a:r>
              <a:rPr lang="en-US" sz="1800" dirty="0">
                <a:solidFill>
                  <a:srgbClr val="00467F"/>
                </a:solidFill>
                <a:effectLst/>
                <a:latin typeface="Calibri" panose="020F0502020204030204" pitchFamily="34" charset="0"/>
                <a:ea typeface="Times New Roman" panose="02020603050405020304" pitchFamily="18" charset="0"/>
                <a:cs typeface="Calibri" panose="020F0502020204030204" pitchFamily="34" charset="0"/>
              </a:rPr>
              <a:t>: Current traumatic events being experienced by community members in present or recent time (this includes abuse or neglect, witnessing violence, or other negatively overwhelming events). </a:t>
            </a:r>
            <a:endParaRPr lang="en-US" sz="1800" dirty="0">
              <a:solidFill>
                <a:srgbClr val="00467F"/>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base">
              <a:lnSpc>
                <a:spcPct val="110000"/>
              </a:lnSpc>
              <a:buNone/>
            </a:pPr>
            <a:endParaRPr lang="en-US" sz="3600" b="1" dirty="0">
              <a:solidFill>
                <a:schemeClr val="accent1">
                  <a:lumMod val="75000"/>
                </a:schemeClr>
              </a:solidFill>
            </a:endParaRPr>
          </a:p>
        </p:txBody>
      </p:sp>
      <p:sp>
        <p:nvSpPr>
          <p:cNvPr id="9" name="TextBox 8">
            <a:extLst>
              <a:ext uri="{FF2B5EF4-FFF2-40B4-BE49-F238E27FC236}">
                <a16:creationId xmlns:a16="http://schemas.microsoft.com/office/drawing/2014/main" id="{4851D327-ACF8-4D70-B93F-A52C55F1261B}"/>
              </a:ext>
            </a:extLst>
          </p:cNvPr>
          <p:cNvSpPr txBox="1"/>
          <p:nvPr/>
        </p:nvSpPr>
        <p:spPr>
          <a:xfrm>
            <a:off x="838200" y="5562600"/>
            <a:ext cx="7620000" cy="646331"/>
          </a:xfrm>
          <a:prstGeom prst="rect">
            <a:avLst/>
          </a:prstGeom>
          <a:noFill/>
        </p:spPr>
        <p:txBody>
          <a:bodyPr wrap="square" rtlCol="0">
            <a:spAutoFit/>
          </a:bodyPr>
          <a:lstStyle/>
          <a:p>
            <a:r>
              <a:rPr lang="en-US" sz="1200" dirty="0">
                <a:solidFill>
                  <a:srgbClr val="00467F"/>
                </a:solidFill>
                <a:effectLst/>
                <a:latin typeface="Calibri" panose="020F0502020204030204" pitchFamily="34" charset="0"/>
                <a:ea typeface="Times New Roman" panose="02020603050405020304" pitchFamily="18" charset="0"/>
              </a:rPr>
              <a:t>Dolores </a:t>
            </a:r>
            <a:r>
              <a:rPr lang="en-US" sz="1200" dirty="0" err="1">
                <a:solidFill>
                  <a:srgbClr val="00467F"/>
                </a:solidFill>
                <a:effectLst/>
                <a:latin typeface="Calibri" panose="020F0502020204030204" pitchFamily="34" charset="0"/>
                <a:ea typeface="Times New Roman" panose="02020603050405020304" pitchFamily="18" charset="0"/>
              </a:rPr>
              <a:t>Subia</a:t>
            </a:r>
            <a:r>
              <a:rPr lang="en-US" sz="1200" dirty="0">
                <a:solidFill>
                  <a:srgbClr val="00467F"/>
                </a:solidFill>
                <a:effectLst/>
                <a:latin typeface="Calibri" panose="020F0502020204030204" pitchFamily="34" charset="0"/>
                <a:ea typeface="Times New Roman" panose="02020603050405020304" pitchFamily="18" charset="0"/>
              </a:rPr>
              <a:t> </a:t>
            </a:r>
            <a:r>
              <a:rPr lang="en-US" sz="1200" dirty="0" err="1">
                <a:solidFill>
                  <a:srgbClr val="00467F"/>
                </a:solidFill>
                <a:effectLst/>
                <a:latin typeface="Calibri" panose="020F0502020204030204" pitchFamily="34" charset="0"/>
                <a:ea typeface="Times New Roman" panose="02020603050405020304" pitchFamily="18" charset="0"/>
              </a:rPr>
              <a:t>BigFoot</a:t>
            </a:r>
            <a:r>
              <a:rPr lang="en-US" sz="1200" dirty="0">
                <a:solidFill>
                  <a:srgbClr val="00467F"/>
                </a:solidFill>
                <a:effectLst/>
                <a:ea typeface="Times New Roman" panose="02020603050405020304" pitchFamily="18" charset="0"/>
              </a:rPr>
              <a:t>, PhD. (Caddo Nation of Oklahoma/Affiliation with Northern Cheyenne Tribe of Montana in which her children are enrolled), Director of the Indian Country Child Trauma Center at the University of Oklahoma Health Sciences Center</a:t>
            </a:r>
            <a:endParaRPr lang="en-US" sz="1200" dirty="0">
              <a:solidFill>
                <a:srgbClr val="00467F"/>
              </a:solidFill>
            </a:endParaRPr>
          </a:p>
        </p:txBody>
      </p:sp>
    </p:spTree>
    <p:custDataLst>
      <p:tags r:id="rId1"/>
    </p:custDataLst>
    <p:extLst>
      <p:ext uri="{BB962C8B-B14F-4D97-AF65-F5344CB8AC3E}">
        <p14:creationId xmlns:p14="http://schemas.microsoft.com/office/powerpoint/2010/main" val="282556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1"/>
            <a:ext cx="8615190" cy="990600"/>
          </a:xfrm>
        </p:spPr>
        <p:txBody>
          <a:bodyPr>
            <a:normAutofit/>
          </a:bodyPr>
          <a:lstStyle/>
          <a:p>
            <a:r>
              <a:rPr lang="en-US" sz="3600" dirty="0">
                <a:solidFill>
                  <a:schemeClr val="accent1">
                    <a:lumMod val="75000"/>
                  </a:schemeClr>
                </a:solidFill>
              </a:rPr>
              <a:t>Trauma Review</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905001" y="6162730"/>
            <a:ext cx="3581400"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16937" y="1295400"/>
            <a:ext cx="8141263" cy="4800600"/>
          </a:xfrm>
        </p:spPr>
        <p:txBody>
          <a:bodyPr>
            <a:normAutofit fontScale="92500" lnSpcReduction="10000"/>
          </a:bodyPr>
          <a:lstStyle/>
          <a:p>
            <a:pPr marL="0" lvl="0" indent="0" fontAlgn="base">
              <a:lnSpc>
                <a:spcPct val="110000"/>
              </a:lnSpc>
              <a:buNone/>
            </a:pPr>
            <a:r>
              <a:rPr lang="en-US" sz="3000" b="1" dirty="0">
                <a:solidFill>
                  <a:schemeClr val="accent1">
                    <a:lumMod val="75000"/>
                  </a:schemeClr>
                </a:solidFill>
              </a:rPr>
              <a:t>Types of experiences that are traumatic for children:</a:t>
            </a:r>
          </a:p>
          <a:p>
            <a:pPr lvl="0" fontAlgn="base">
              <a:lnSpc>
                <a:spcPct val="110000"/>
              </a:lnSpc>
              <a:buFont typeface="Wingdings" panose="05000000000000000000" pitchFamily="2" charset="2"/>
              <a:buChar char="Ø"/>
            </a:pPr>
            <a:r>
              <a:rPr lang="en-US" b="1" dirty="0">
                <a:solidFill>
                  <a:schemeClr val="accent1">
                    <a:lumMod val="75000"/>
                  </a:schemeClr>
                </a:solidFill>
              </a:rPr>
              <a:t>Physical Abuse</a:t>
            </a:r>
          </a:p>
          <a:p>
            <a:pPr lvl="0" fontAlgn="base">
              <a:lnSpc>
                <a:spcPct val="110000"/>
              </a:lnSpc>
              <a:buFont typeface="Wingdings" panose="05000000000000000000" pitchFamily="2" charset="2"/>
              <a:buChar char="Ø"/>
            </a:pPr>
            <a:r>
              <a:rPr lang="en-US" b="1" dirty="0">
                <a:solidFill>
                  <a:schemeClr val="accent1">
                    <a:lumMod val="75000"/>
                  </a:schemeClr>
                </a:solidFill>
              </a:rPr>
              <a:t>Emotional Abuse </a:t>
            </a:r>
          </a:p>
          <a:p>
            <a:pPr lvl="0" fontAlgn="base">
              <a:lnSpc>
                <a:spcPct val="110000"/>
              </a:lnSpc>
              <a:buFont typeface="Wingdings" panose="05000000000000000000" pitchFamily="2" charset="2"/>
              <a:buChar char="Ø"/>
            </a:pPr>
            <a:r>
              <a:rPr lang="en-US" b="1" dirty="0">
                <a:solidFill>
                  <a:schemeClr val="accent1">
                    <a:lumMod val="75000"/>
                  </a:schemeClr>
                </a:solidFill>
              </a:rPr>
              <a:t>Sexual Abuse</a:t>
            </a:r>
          </a:p>
          <a:p>
            <a:pPr lvl="0" fontAlgn="base">
              <a:lnSpc>
                <a:spcPct val="110000"/>
              </a:lnSpc>
              <a:buFont typeface="Wingdings" panose="05000000000000000000" pitchFamily="2" charset="2"/>
              <a:buChar char="Ø"/>
            </a:pPr>
            <a:r>
              <a:rPr lang="en-US" b="1" dirty="0">
                <a:solidFill>
                  <a:schemeClr val="accent1">
                    <a:lumMod val="75000"/>
                  </a:schemeClr>
                </a:solidFill>
              </a:rPr>
              <a:t>Extreme Neglect</a:t>
            </a:r>
          </a:p>
          <a:p>
            <a:pPr lvl="0" fontAlgn="base">
              <a:lnSpc>
                <a:spcPct val="110000"/>
              </a:lnSpc>
              <a:buFont typeface="Wingdings" panose="05000000000000000000" pitchFamily="2" charset="2"/>
              <a:buChar char="Ø"/>
            </a:pPr>
            <a:r>
              <a:rPr lang="en-US" b="1" dirty="0">
                <a:solidFill>
                  <a:schemeClr val="accent1">
                    <a:lumMod val="75000"/>
                  </a:schemeClr>
                </a:solidFill>
              </a:rPr>
              <a:t>Serious Accidents</a:t>
            </a:r>
          </a:p>
          <a:p>
            <a:pPr lvl="0" fontAlgn="base">
              <a:lnSpc>
                <a:spcPct val="110000"/>
              </a:lnSpc>
              <a:buFont typeface="Wingdings" panose="05000000000000000000" pitchFamily="2" charset="2"/>
              <a:buChar char="Ø"/>
            </a:pPr>
            <a:r>
              <a:rPr lang="en-US" b="1" dirty="0">
                <a:solidFill>
                  <a:schemeClr val="accent1">
                    <a:lumMod val="75000"/>
                  </a:schemeClr>
                </a:solidFill>
              </a:rPr>
              <a:t>Bullying, Harassment</a:t>
            </a:r>
          </a:p>
          <a:p>
            <a:pPr lvl="0" fontAlgn="base">
              <a:lnSpc>
                <a:spcPct val="110000"/>
              </a:lnSpc>
              <a:buFont typeface="Wingdings" panose="05000000000000000000" pitchFamily="2" charset="2"/>
              <a:buChar char="Ø"/>
            </a:pPr>
            <a:r>
              <a:rPr lang="en-US" b="1" dirty="0">
                <a:solidFill>
                  <a:schemeClr val="accent1">
                    <a:lumMod val="75000"/>
                  </a:schemeClr>
                </a:solidFill>
              </a:rPr>
              <a:t>Serious Injury, Death or Loss of a Loved One</a:t>
            </a:r>
          </a:p>
          <a:p>
            <a:pPr marL="0" lvl="0" indent="0" fontAlgn="base">
              <a:lnSpc>
                <a:spcPct val="110000"/>
              </a:lnSpc>
              <a:buNone/>
            </a:pPr>
            <a:endParaRPr lang="en-US" b="1" dirty="0">
              <a:solidFill>
                <a:schemeClr val="accent1">
                  <a:lumMod val="75000"/>
                </a:schemeClr>
              </a:solidFill>
            </a:endParaRPr>
          </a:p>
          <a:p>
            <a:pPr marL="0" lvl="0" indent="0" fontAlgn="base">
              <a:lnSpc>
                <a:spcPct val="110000"/>
              </a:lnSpc>
              <a:buNone/>
            </a:pPr>
            <a:endParaRPr lang="en-US" b="1" dirty="0">
              <a:solidFill>
                <a:schemeClr val="accent1">
                  <a:lumMod val="75000"/>
                </a:schemeClr>
              </a:solidFill>
            </a:endParaRPr>
          </a:p>
          <a:p>
            <a:pPr marL="0" lvl="0" indent="0" fontAlgn="base">
              <a:lnSpc>
                <a:spcPct val="110000"/>
              </a:lnSpc>
              <a:buNone/>
            </a:pPr>
            <a:endParaRPr lang="en-US" sz="3600" b="1" dirty="0">
              <a:solidFill>
                <a:schemeClr val="accent1">
                  <a:lumMod val="75000"/>
                </a:schemeClr>
              </a:solidFill>
            </a:endParaRPr>
          </a:p>
          <a:p>
            <a:pPr marL="0" lvl="0" indent="0" fontAlgn="base">
              <a:lnSpc>
                <a:spcPct val="110000"/>
              </a:lnSpc>
              <a:buNone/>
            </a:pPr>
            <a:endParaRPr lang="en-US" sz="36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413134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r>
              <a:rPr lang="en-US" sz="3200" dirty="0">
                <a:solidFill>
                  <a:schemeClr val="accent1">
                    <a:lumMod val="75000"/>
                  </a:schemeClr>
                </a:solidFill>
              </a:rPr>
              <a:t>Family Support = Powerful Medicine</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295400" y="6162730"/>
            <a:ext cx="4191001"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81000" y="1848377"/>
            <a:ext cx="7712927" cy="4076285"/>
          </a:xfrm>
        </p:spPr>
        <p:txBody>
          <a:bodyPr>
            <a:normAutofit/>
          </a:bodyPr>
          <a:lstStyle/>
          <a:p>
            <a:pPr marL="0" lvl="0" indent="0" fontAlgn="base">
              <a:lnSpc>
                <a:spcPct val="110000"/>
              </a:lnSpc>
              <a:buNone/>
            </a:pPr>
            <a:r>
              <a:rPr lang="en-US" sz="3600" b="1" dirty="0">
                <a:solidFill>
                  <a:schemeClr val="accent1">
                    <a:lumMod val="75000"/>
                  </a:schemeClr>
                </a:solidFill>
              </a:rPr>
              <a:t>Families and loved ones have the most power to help children heal</a:t>
            </a:r>
          </a:p>
          <a:p>
            <a:pPr marL="0" lvl="0" indent="0" fontAlgn="base">
              <a:lnSpc>
                <a:spcPct val="110000"/>
              </a:lnSpc>
              <a:buNone/>
            </a:pPr>
            <a:endParaRPr lang="en-US" sz="3600" b="1" dirty="0">
              <a:solidFill>
                <a:schemeClr val="accent1">
                  <a:lumMod val="75000"/>
                </a:schemeClr>
              </a:solidFill>
            </a:endParaRPr>
          </a:p>
        </p:txBody>
      </p:sp>
      <p:sp>
        <p:nvSpPr>
          <p:cNvPr id="6" name="TextBox 5">
            <a:extLst>
              <a:ext uri="{FF2B5EF4-FFF2-40B4-BE49-F238E27FC236}">
                <a16:creationId xmlns:a16="http://schemas.microsoft.com/office/drawing/2014/main" id="{151064A5-DF29-4C58-9A6D-C74B4E9E1944}"/>
              </a:ext>
            </a:extLst>
          </p:cNvPr>
          <p:cNvSpPr txBox="1"/>
          <p:nvPr/>
        </p:nvSpPr>
        <p:spPr>
          <a:xfrm flipH="1">
            <a:off x="1052219" y="5705142"/>
            <a:ext cx="6019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67F"/>
                </a:solidFill>
                <a:effectLst/>
                <a:uLnTx/>
                <a:uFillTx/>
                <a:latin typeface="Calibri" pitchFamily="34" charset="0"/>
                <a:ea typeface="+mn-ea"/>
                <a:cs typeface="Arial" charset="0"/>
              </a:rPr>
              <a:t>From the Indian Country Child Treatment Center http://www.icctc.org/</a:t>
            </a:r>
          </a:p>
        </p:txBody>
      </p:sp>
      <p:pic>
        <p:nvPicPr>
          <p:cNvPr id="8" name="Picture 7" descr="Mother and daughter embracing">
            <a:extLst>
              <a:ext uri="{FF2B5EF4-FFF2-40B4-BE49-F238E27FC236}">
                <a16:creationId xmlns:a16="http://schemas.microsoft.com/office/drawing/2014/main" id="{2275F658-EE63-47EA-9263-14E64B5446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3061492"/>
            <a:ext cx="4038600" cy="2695686"/>
          </a:xfrm>
          <a:prstGeom prst="rect">
            <a:avLst/>
          </a:prstGeom>
          <a:effectLst>
            <a:softEdge rad="203200"/>
          </a:effectLst>
        </p:spPr>
      </p:pic>
    </p:spTree>
    <p:custDataLst>
      <p:tags r:id="rId1"/>
    </p:custDataLst>
    <p:extLst>
      <p:ext uri="{BB962C8B-B14F-4D97-AF65-F5344CB8AC3E}">
        <p14:creationId xmlns:p14="http://schemas.microsoft.com/office/powerpoint/2010/main" val="35161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5190" cy="1532845"/>
          </a:xfrm>
        </p:spPr>
        <p:txBody>
          <a:bodyPr>
            <a:normAutofit/>
          </a:bodyPr>
          <a:lstStyle/>
          <a:p>
            <a:r>
              <a:rPr lang="en-US" sz="4000" dirty="0">
                <a:solidFill>
                  <a:schemeClr val="accent1">
                    <a:lumMod val="75000"/>
                  </a:schemeClr>
                </a:solidFill>
              </a:rPr>
              <a:t>Shame, Stigma</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524000" y="6162730"/>
            <a:ext cx="3962401"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457200" y="1848377"/>
            <a:ext cx="7712927" cy="4076285"/>
          </a:xfrm>
        </p:spPr>
        <p:txBody>
          <a:bodyPr>
            <a:normAutofit/>
          </a:bodyPr>
          <a:lstStyle/>
          <a:p>
            <a:pPr lvl="0" fontAlgn="base">
              <a:lnSpc>
                <a:spcPct val="110000"/>
              </a:lnSpc>
            </a:pPr>
            <a:r>
              <a:rPr lang="en-US" b="1" dirty="0">
                <a:solidFill>
                  <a:schemeClr val="accent1">
                    <a:lumMod val="75000"/>
                  </a:schemeClr>
                </a:solidFill>
              </a:rPr>
              <a:t>Anyone can suffer from a damaged spirit or mental health problems</a:t>
            </a:r>
          </a:p>
          <a:p>
            <a:pPr lvl="0" fontAlgn="base">
              <a:lnSpc>
                <a:spcPct val="110000"/>
              </a:lnSpc>
            </a:pPr>
            <a:r>
              <a:rPr lang="en-US" b="1" dirty="0">
                <a:solidFill>
                  <a:schemeClr val="accent1">
                    <a:lumMod val="75000"/>
                  </a:schemeClr>
                </a:solidFill>
              </a:rPr>
              <a:t>Asking for help is a sign of strength</a:t>
            </a:r>
          </a:p>
          <a:p>
            <a:pPr lvl="0" fontAlgn="base">
              <a:lnSpc>
                <a:spcPct val="110000"/>
              </a:lnSpc>
            </a:pPr>
            <a:r>
              <a:rPr lang="en-US" b="1" dirty="0">
                <a:solidFill>
                  <a:schemeClr val="accent1">
                    <a:lumMod val="75000"/>
                  </a:schemeClr>
                </a:solidFill>
              </a:rPr>
              <a:t>Words can hurt- “Not all there”</a:t>
            </a:r>
          </a:p>
          <a:p>
            <a:pPr lvl="0" fontAlgn="base">
              <a:lnSpc>
                <a:spcPct val="110000"/>
              </a:lnSpc>
            </a:pPr>
            <a:r>
              <a:rPr lang="en-US" b="1" dirty="0">
                <a:solidFill>
                  <a:schemeClr val="accent1">
                    <a:lumMod val="75000"/>
                  </a:schemeClr>
                </a:solidFill>
              </a:rPr>
              <a:t>Encouraging a child to get help can help prevent suicide</a:t>
            </a:r>
          </a:p>
        </p:txBody>
      </p:sp>
    </p:spTree>
    <p:custDataLst>
      <p:tags r:id="rId1"/>
    </p:custDataLst>
    <p:extLst>
      <p:ext uri="{BB962C8B-B14F-4D97-AF65-F5344CB8AC3E}">
        <p14:creationId xmlns:p14="http://schemas.microsoft.com/office/powerpoint/2010/main" val="277304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r>
              <a:rPr lang="en-US" sz="3200" dirty="0">
                <a:solidFill>
                  <a:schemeClr val="accent1">
                    <a:lumMod val="75000"/>
                  </a:schemeClr>
                </a:solidFill>
              </a:rPr>
              <a:t>Family Support = Powerful Medicine</a:t>
            </a:r>
          </a:p>
        </p:txBody>
      </p:sp>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1447800" y="6162730"/>
            <a:ext cx="4038601"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533400" y="1842197"/>
            <a:ext cx="7712927" cy="4076285"/>
          </a:xfrm>
        </p:spPr>
        <p:txBody>
          <a:bodyPr>
            <a:noAutofit/>
          </a:bodyPr>
          <a:lstStyle/>
          <a:p>
            <a:pPr marL="0" lvl="0" indent="0" fontAlgn="base">
              <a:lnSpc>
                <a:spcPct val="110000"/>
              </a:lnSpc>
              <a:buNone/>
            </a:pPr>
            <a:r>
              <a:rPr lang="en-US" b="1" dirty="0">
                <a:solidFill>
                  <a:schemeClr val="accent1">
                    <a:lumMod val="75000"/>
                  </a:schemeClr>
                </a:solidFill>
              </a:rPr>
              <a:t>1. Let your child or children hear you pray    	for them every day.</a:t>
            </a:r>
          </a:p>
          <a:p>
            <a:pPr marL="0" lvl="0" indent="0" fontAlgn="base">
              <a:lnSpc>
                <a:spcPct val="110000"/>
              </a:lnSpc>
              <a:buNone/>
            </a:pPr>
            <a:r>
              <a:rPr lang="en-US" b="1" dirty="0">
                <a:solidFill>
                  <a:schemeClr val="accent1">
                    <a:lumMod val="75000"/>
                  </a:schemeClr>
                </a:solidFill>
              </a:rPr>
              <a:t>2. Read to your child or children every night</a:t>
            </a:r>
          </a:p>
          <a:p>
            <a:pPr marL="0" lvl="0" indent="0" fontAlgn="base">
              <a:lnSpc>
                <a:spcPct val="110000"/>
              </a:lnSpc>
              <a:buNone/>
            </a:pPr>
            <a:r>
              <a:rPr lang="en-US" b="1" dirty="0">
                <a:solidFill>
                  <a:schemeClr val="accent1">
                    <a:lumMod val="75000"/>
                  </a:schemeClr>
                </a:solidFill>
              </a:rPr>
              <a:t>3. Have one sit-down meal a day with all 	your family together.</a:t>
            </a:r>
          </a:p>
          <a:p>
            <a:pPr marL="0" lvl="0" indent="0" fontAlgn="base">
              <a:lnSpc>
                <a:spcPct val="110000"/>
              </a:lnSpc>
              <a:buNone/>
            </a:pPr>
            <a:r>
              <a:rPr lang="en-US" b="1" dirty="0">
                <a:solidFill>
                  <a:schemeClr val="accent1">
                    <a:lumMod val="75000"/>
                  </a:schemeClr>
                </a:solidFill>
              </a:rPr>
              <a:t>4. Greet each child each day by name and 	welcome them into the day.</a:t>
            </a:r>
          </a:p>
        </p:txBody>
      </p:sp>
      <p:sp>
        <p:nvSpPr>
          <p:cNvPr id="6" name="TextBox 5">
            <a:extLst>
              <a:ext uri="{FF2B5EF4-FFF2-40B4-BE49-F238E27FC236}">
                <a16:creationId xmlns:a16="http://schemas.microsoft.com/office/drawing/2014/main" id="{151064A5-DF29-4C58-9A6D-C74B4E9E1944}"/>
              </a:ext>
            </a:extLst>
          </p:cNvPr>
          <p:cNvSpPr txBox="1"/>
          <p:nvPr/>
        </p:nvSpPr>
        <p:spPr>
          <a:xfrm flipH="1">
            <a:off x="1052219" y="5705142"/>
            <a:ext cx="6019800" cy="338554"/>
          </a:xfrm>
          <a:prstGeom prst="rect">
            <a:avLst/>
          </a:prstGeom>
          <a:noFill/>
        </p:spPr>
        <p:txBody>
          <a:bodyPr wrap="square" rtlCol="0">
            <a:spAutoFit/>
          </a:bodyPr>
          <a:lstStyle/>
          <a:p>
            <a:r>
              <a:rPr lang="en-US" sz="1600" dirty="0">
                <a:solidFill>
                  <a:srgbClr val="00467F"/>
                </a:solidFill>
              </a:rPr>
              <a:t>From the Indian Country Child Trauma Center http://www.icctc.org/</a:t>
            </a:r>
          </a:p>
        </p:txBody>
      </p:sp>
    </p:spTree>
    <p:custDataLst>
      <p:tags r:id="rId1"/>
    </p:custDataLst>
    <p:extLst>
      <p:ext uri="{BB962C8B-B14F-4D97-AF65-F5344CB8AC3E}">
        <p14:creationId xmlns:p14="http://schemas.microsoft.com/office/powerpoint/2010/main" val="4001982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2.Presentation.Master">
  <a:themeElements>
    <a:clrScheme name="mountian plain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12.Presentation.Master">
  <a:themeElements>
    <a:clrScheme name="mountian plain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AAA8A23572244E96999A7517B81582" ma:contentTypeVersion="13" ma:contentTypeDescription="Create a new document." ma:contentTypeScope="" ma:versionID="244cb037843c1c9dbc53e7ee09282fdf">
  <xsd:schema xmlns:xsd="http://www.w3.org/2001/XMLSchema" xmlns:xs="http://www.w3.org/2001/XMLSchema" xmlns:p="http://schemas.microsoft.com/office/2006/metadata/properties" xmlns:ns3="237a3f3f-59a4-46e8-b0a8-6effd78bd327" xmlns:ns4="8ebc92b2-def7-4fcd-b671-7f00555bd24e" targetNamespace="http://schemas.microsoft.com/office/2006/metadata/properties" ma:root="true" ma:fieldsID="039a9ce8516bae392625a4cc6714bfcc" ns3:_="" ns4:_="">
    <xsd:import namespace="237a3f3f-59a4-46e8-b0a8-6effd78bd327"/>
    <xsd:import namespace="8ebc92b2-def7-4fcd-b671-7f00555bd24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a3f3f-59a4-46e8-b0a8-6effd78bd3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bc92b2-def7-4fcd-b671-7f00555bd24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918D3-215C-4076-8420-8F7148AFA9ED}">
  <ds:schemaRefs>
    <ds:schemaRef ds:uri="http://schemas.microsoft.com/office/2006/documentManagement/types"/>
    <ds:schemaRef ds:uri="http://purl.org/dc/elements/1.1/"/>
    <ds:schemaRef ds:uri="http://schemas.microsoft.com/office/2006/metadata/properties"/>
    <ds:schemaRef ds:uri="8ebc92b2-def7-4fcd-b671-7f00555bd24e"/>
    <ds:schemaRef ds:uri="http://purl.org/dc/terms/"/>
    <ds:schemaRef ds:uri="http://schemas.openxmlformats.org/package/2006/metadata/core-properties"/>
    <ds:schemaRef ds:uri="http://purl.org/dc/dcmitype/"/>
    <ds:schemaRef ds:uri="http://schemas.microsoft.com/office/infopath/2007/PartnerControls"/>
    <ds:schemaRef ds:uri="237a3f3f-59a4-46e8-b0a8-6effd78bd327"/>
    <ds:schemaRef ds:uri="http://www.w3.org/XML/1998/namespace"/>
  </ds:schemaRefs>
</ds:datastoreItem>
</file>

<file path=customXml/itemProps2.xml><?xml version="1.0" encoding="utf-8"?>
<ds:datastoreItem xmlns:ds="http://schemas.openxmlformats.org/officeDocument/2006/customXml" ds:itemID="{5A1A09F7-2E89-4F32-B7AB-4599B7359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a3f3f-59a4-46e8-b0a8-6effd78bd327"/>
    <ds:schemaRef ds:uri="8ebc92b2-def7-4fcd-b671-7f00555bd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35B5A0-8500-4C60-AD47-348EEBEBBA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53013</TotalTime>
  <Words>1380</Words>
  <Application>Microsoft Office PowerPoint</Application>
  <PresentationFormat>On-screen Show (4:3)</PresentationFormat>
  <Paragraphs>159</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Arial Black</vt:lpstr>
      <vt:lpstr>Arial Nova Light</vt:lpstr>
      <vt:lpstr>Calibri</vt:lpstr>
      <vt:lpstr>Calibri Light</vt:lpstr>
      <vt:lpstr>Palatino</vt:lpstr>
      <vt:lpstr>Wingdings</vt:lpstr>
      <vt:lpstr>2012.Presentation.Master</vt:lpstr>
      <vt:lpstr>Office Theme</vt:lpstr>
      <vt:lpstr>1_2012.Presentation.Master</vt:lpstr>
      <vt:lpstr>Pine Ridge Girls’ School</vt:lpstr>
      <vt:lpstr>Who We Are </vt:lpstr>
      <vt:lpstr>Disclaimer</vt:lpstr>
      <vt:lpstr>Agenda for Today</vt:lpstr>
      <vt:lpstr>Trauma Review</vt:lpstr>
      <vt:lpstr>Trauma Review</vt:lpstr>
      <vt:lpstr>Family Support = Powerful Medicine</vt:lpstr>
      <vt:lpstr>Shame, Stigma</vt:lpstr>
      <vt:lpstr>Family Support = Powerful Medicine</vt:lpstr>
      <vt:lpstr>More Ways to Cherish Your Child’s Spirit</vt:lpstr>
      <vt:lpstr>The Importance of Safety</vt:lpstr>
      <vt:lpstr>Safety and Predictability</vt:lpstr>
      <vt:lpstr>The Importance of Rituals &amp; Routines</vt:lpstr>
      <vt:lpstr>Choice Making</vt:lpstr>
      <vt:lpstr>Family Support = Powerful Medicine</vt:lpstr>
      <vt:lpstr>Emotional Expression through Storytelling</vt:lpstr>
      <vt:lpstr>Family Support = Taking Care of Yourself</vt:lpstr>
      <vt:lpstr>Community Support = Powerful  Medicine</vt:lpstr>
      <vt:lpstr>Parenting Tips Handout</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Hobbs, Erin</dc:creator>
  <cp:lastModifiedBy>Liza Tupa</cp:lastModifiedBy>
  <cp:revision>265</cp:revision>
  <cp:lastPrinted>2018-08-28T19:25:11Z</cp:lastPrinted>
  <dcterms:created xsi:type="dcterms:W3CDTF">2012-12-05T14:23:24Z</dcterms:created>
  <dcterms:modified xsi:type="dcterms:W3CDTF">2020-09-21T15:27:06Z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0x01010027AAA8A23572244E96999A7517B81582</vt:lpwstr>
  </property>
</Properties>
</file>