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1"/>
  </p:notesMasterIdLst>
  <p:handoutMasterIdLst>
    <p:handoutMasterId r:id="rId52"/>
  </p:handoutMasterIdLst>
  <p:sldIdLst>
    <p:sldId id="477" r:id="rId2"/>
    <p:sldId id="524" r:id="rId3"/>
    <p:sldId id="525" r:id="rId4"/>
    <p:sldId id="476" r:id="rId5"/>
    <p:sldId id="479" r:id="rId6"/>
    <p:sldId id="478" r:id="rId7"/>
    <p:sldId id="613" r:id="rId8"/>
    <p:sldId id="482" r:id="rId9"/>
    <p:sldId id="600" r:id="rId10"/>
    <p:sldId id="597" r:id="rId11"/>
    <p:sldId id="521" r:id="rId12"/>
    <p:sldId id="571" r:id="rId13"/>
    <p:sldId id="598" r:id="rId14"/>
    <p:sldId id="599" r:id="rId15"/>
    <p:sldId id="611" r:id="rId16"/>
    <p:sldId id="574" r:id="rId17"/>
    <p:sldId id="575" r:id="rId18"/>
    <p:sldId id="536" r:id="rId19"/>
    <p:sldId id="610" r:id="rId20"/>
    <p:sldId id="541" r:id="rId21"/>
    <p:sldId id="545" r:id="rId22"/>
    <p:sldId id="544" r:id="rId23"/>
    <p:sldId id="543" r:id="rId24"/>
    <p:sldId id="551" r:id="rId25"/>
    <p:sldId id="547" r:id="rId26"/>
    <p:sldId id="602" r:id="rId27"/>
    <p:sldId id="573" r:id="rId28"/>
    <p:sldId id="554" r:id="rId29"/>
    <p:sldId id="568" r:id="rId30"/>
    <p:sldId id="588" r:id="rId31"/>
    <p:sldId id="589" r:id="rId32"/>
    <p:sldId id="603" r:id="rId33"/>
    <p:sldId id="604" r:id="rId34"/>
    <p:sldId id="605" r:id="rId35"/>
    <p:sldId id="606" r:id="rId36"/>
    <p:sldId id="607" r:id="rId37"/>
    <p:sldId id="608" r:id="rId38"/>
    <p:sldId id="580" r:id="rId39"/>
    <p:sldId id="595" r:id="rId40"/>
    <p:sldId id="555" r:id="rId41"/>
    <p:sldId id="556" r:id="rId42"/>
    <p:sldId id="557" r:id="rId43"/>
    <p:sldId id="558" r:id="rId44"/>
    <p:sldId id="567" r:id="rId45"/>
    <p:sldId id="526" r:id="rId46"/>
    <p:sldId id="565" r:id="rId47"/>
    <p:sldId id="518" r:id="rId48"/>
    <p:sldId id="480" r:id="rId49"/>
    <p:sldId id="475"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Lavonne" initials="FL" lastIdx="1" clrIdx="0">
    <p:extLst>
      <p:ext uri="{19B8F6BF-5375-455C-9EA6-DF929625EA0E}">
        <p15:presenceInfo xmlns:p15="http://schemas.microsoft.com/office/powerpoint/2012/main" userId="S-1-5-21-4034114971-991037361-2887744994-4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1B1"/>
    <a:srgbClr val="CC4927"/>
    <a:srgbClr val="00467F"/>
    <a:srgbClr val="D5D5D4"/>
    <a:srgbClr val="E8E4E3"/>
    <a:srgbClr val="F1EFF2"/>
    <a:srgbClr val="E0E0DF"/>
    <a:srgbClr val="B2CEE7"/>
    <a:srgbClr val="8044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67568" autoAdjust="0"/>
  </p:normalViewPr>
  <p:slideViewPr>
    <p:cSldViewPr>
      <p:cViewPr varScale="1">
        <p:scale>
          <a:sx n="60" d="100"/>
          <a:sy n="60" d="100"/>
        </p:scale>
        <p:origin x="1998" y="78"/>
      </p:cViewPr>
      <p:guideLst>
        <p:guide orient="horz" pos="2160"/>
        <p:guide pos="2880"/>
      </p:guideLst>
    </p:cSldViewPr>
  </p:slideViewPr>
  <p:outlineViewPr>
    <p:cViewPr>
      <p:scale>
        <a:sx n="33" d="100"/>
        <a:sy n="33" d="100"/>
      </p:scale>
      <p:origin x="0" y="-15258"/>
    </p:cViewPr>
  </p:outlin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4T14:29:21.057"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59F989A6-E50A-4F89-A52B-9E204ADB68C1}" type="datetimeFigureOut">
              <a:rPr lang="en-US" smtClean="0"/>
              <a:t>10/7/2020</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BD2C813B-8C9A-4B4F-BCDF-FEAE08F776FE}" type="slidenum">
              <a:rPr lang="en-US" smtClean="0"/>
              <a:t>‹#›</a:t>
            </a:fld>
            <a:endParaRPr lang="en-US"/>
          </a:p>
        </p:txBody>
      </p:sp>
    </p:spTree>
    <p:extLst>
      <p:ext uri="{BB962C8B-B14F-4D97-AF65-F5344CB8AC3E}">
        <p14:creationId xmlns:p14="http://schemas.microsoft.com/office/powerpoint/2010/main" val="151541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5894" tIns="47947" rIns="95894" bIns="47947"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5894" tIns="47947" rIns="95894" bIns="47947" rtlCol="0"/>
          <a:lstStyle>
            <a:lvl1pPr algn="r">
              <a:defRPr sz="1200"/>
            </a:lvl1pPr>
          </a:lstStyle>
          <a:p>
            <a:fld id="{14852AA4-34AB-4B22-BEBF-66427C835025}" type="datetimeFigureOut">
              <a:rPr lang="en-US" smtClean="0"/>
              <a:t>10/7/2020</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894" tIns="47947" rIns="95894" bIns="4794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5894" tIns="47947" rIns="95894" bIns="479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5894" tIns="47947" rIns="95894" bIns="479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5894" tIns="47947" rIns="95894" bIns="47947"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AutoNum type="arabicPeriod"/>
            </a:pP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4465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10</a:t>
            </a:fld>
            <a:endParaRPr lang="en-US" dirty="0"/>
          </a:p>
        </p:txBody>
      </p:sp>
    </p:spTree>
    <p:extLst>
      <p:ext uri="{BB962C8B-B14F-4D97-AF65-F5344CB8AC3E}">
        <p14:creationId xmlns:p14="http://schemas.microsoft.com/office/powerpoint/2010/main" val="291475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239806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C128F8-A8F8-4F86-9E2D-73E199426059}" type="slidenum">
              <a:rPr lang="en-US" smtClean="0"/>
              <a:t>12</a:t>
            </a:fld>
            <a:endParaRPr lang="en-US" dirty="0"/>
          </a:p>
        </p:txBody>
      </p:sp>
    </p:spTree>
    <p:extLst>
      <p:ext uri="{BB962C8B-B14F-4D97-AF65-F5344CB8AC3E}">
        <p14:creationId xmlns:p14="http://schemas.microsoft.com/office/powerpoint/2010/main" val="64638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13</a:t>
            </a:fld>
            <a:endParaRPr lang="en-US" dirty="0"/>
          </a:p>
        </p:txBody>
      </p:sp>
    </p:spTree>
    <p:extLst>
      <p:ext uri="{BB962C8B-B14F-4D97-AF65-F5344CB8AC3E}">
        <p14:creationId xmlns:p14="http://schemas.microsoft.com/office/powerpoint/2010/main" val="386600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16</a:t>
            </a:fld>
            <a:endParaRPr lang="en-US" dirty="0"/>
          </a:p>
        </p:txBody>
      </p:sp>
    </p:spTree>
    <p:extLst>
      <p:ext uri="{BB962C8B-B14F-4D97-AF65-F5344CB8AC3E}">
        <p14:creationId xmlns:p14="http://schemas.microsoft.com/office/powerpoint/2010/main" val="137167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18</a:t>
            </a:fld>
            <a:endParaRPr lang="en-US" dirty="0"/>
          </a:p>
        </p:txBody>
      </p:sp>
    </p:spTree>
    <p:extLst>
      <p:ext uri="{BB962C8B-B14F-4D97-AF65-F5344CB8AC3E}">
        <p14:creationId xmlns:p14="http://schemas.microsoft.com/office/powerpoint/2010/main" val="156523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19</a:t>
            </a:fld>
            <a:endParaRPr lang="en-US" dirty="0"/>
          </a:p>
        </p:txBody>
      </p:sp>
    </p:spTree>
    <p:extLst>
      <p:ext uri="{BB962C8B-B14F-4D97-AF65-F5344CB8AC3E}">
        <p14:creationId xmlns:p14="http://schemas.microsoft.com/office/powerpoint/2010/main" val="139723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20</a:t>
            </a:fld>
            <a:endParaRPr lang="en-US" dirty="0"/>
          </a:p>
        </p:txBody>
      </p:sp>
    </p:spTree>
    <p:extLst>
      <p:ext uri="{BB962C8B-B14F-4D97-AF65-F5344CB8AC3E}">
        <p14:creationId xmlns:p14="http://schemas.microsoft.com/office/powerpoint/2010/main" val="239323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C128F8-A8F8-4F86-9E2D-73E199426059}" type="slidenum">
              <a:rPr lang="en-US" smtClean="0"/>
              <a:t>21</a:t>
            </a:fld>
            <a:endParaRPr lang="en-US" dirty="0"/>
          </a:p>
        </p:txBody>
      </p:sp>
    </p:spTree>
    <p:extLst>
      <p:ext uri="{BB962C8B-B14F-4D97-AF65-F5344CB8AC3E}">
        <p14:creationId xmlns:p14="http://schemas.microsoft.com/office/powerpoint/2010/main" val="177260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22</a:t>
            </a:fld>
            <a:endParaRPr lang="en-US" dirty="0"/>
          </a:p>
        </p:txBody>
      </p:sp>
    </p:spTree>
    <p:extLst>
      <p:ext uri="{BB962C8B-B14F-4D97-AF65-F5344CB8AC3E}">
        <p14:creationId xmlns:p14="http://schemas.microsoft.com/office/powerpoint/2010/main" val="8568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a:t>
            </a:fld>
            <a:endParaRPr lang="en-US" dirty="0"/>
          </a:p>
        </p:txBody>
      </p:sp>
    </p:spTree>
    <p:extLst>
      <p:ext uri="{BB962C8B-B14F-4D97-AF65-F5344CB8AC3E}">
        <p14:creationId xmlns:p14="http://schemas.microsoft.com/office/powerpoint/2010/main" val="127302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23</a:t>
            </a:fld>
            <a:endParaRPr lang="en-US" dirty="0"/>
          </a:p>
        </p:txBody>
      </p:sp>
    </p:spTree>
    <p:extLst>
      <p:ext uri="{BB962C8B-B14F-4D97-AF65-F5344CB8AC3E}">
        <p14:creationId xmlns:p14="http://schemas.microsoft.com/office/powerpoint/2010/main" val="131073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24</a:t>
            </a:fld>
            <a:endParaRPr lang="en-US" dirty="0"/>
          </a:p>
        </p:txBody>
      </p:sp>
    </p:spTree>
    <p:extLst>
      <p:ext uri="{BB962C8B-B14F-4D97-AF65-F5344CB8AC3E}">
        <p14:creationId xmlns:p14="http://schemas.microsoft.com/office/powerpoint/2010/main" val="155000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25</a:t>
            </a:fld>
            <a:endParaRPr lang="en-US" dirty="0"/>
          </a:p>
        </p:txBody>
      </p:sp>
    </p:spTree>
    <p:extLst>
      <p:ext uri="{BB962C8B-B14F-4D97-AF65-F5344CB8AC3E}">
        <p14:creationId xmlns:p14="http://schemas.microsoft.com/office/powerpoint/2010/main" val="346679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27</a:t>
            </a:fld>
            <a:endParaRPr lang="en-US" dirty="0"/>
          </a:p>
        </p:txBody>
      </p:sp>
    </p:spTree>
    <p:extLst>
      <p:ext uri="{BB962C8B-B14F-4D97-AF65-F5344CB8AC3E}">
        <p14:creationId xmlns:p14="http://schemas.microsoft.com/office/powerpoint/2010/main" val="325786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28</a:t>
            </a:fld>
            <a:endParaRPr lang="en-US" dirty="0"/>
          </a:p>
        </p:txBody>
      </p:sp>
    </p:spTree>
    <p:extLst>
      <p:ext uri="{BB962C8B-B14F-4D97-AF65-F5344CB8AC3E}">
        <p14:creationId xmlns:p14="http://schemas.microsoft.com/office/powerpoint/2010/main" val="105846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29</a:t>
            </a:fld>
            <a:endParaRPr lang="en-US" dirty="0"/>
          </a:p>
        </p:txBody>
      </p:sp>
    </p:spTree>
    <p:extLst>
      <p:ext uri="{BB962C8B-B14F-4D97-AF65-F5344CB8AC3E}">
        <p14:creationId xmlns:p14="http://schemas.microsoft.com/office/powerpoint/2010/main" val="108235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30</a:t>
            </a:fld>
            <a:endParaRPr lang="en-US" dirty="0"/>
          </a:p>
        </p:txBody>
      </p:sp>
    </p:spTree>
    <p:extLst>
      <p:ext uri="{BB962C8B-B14F-4D97-AF65-F5344CB8AC3E}">
        <p14:creationId xmlns:p14="http://schemas.microsoft.com/office/powerpoint/2010/main" val="1415356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31</a:t>
            </a:fld>
            <a:endParaRPr lang="en-US" dirty="0"/>
          </a:p>
        </p:txBody>
      </p:sp>
    </p:spTree>
    <p:extLst>
      <p:ext uri="{BB962C8B-B14F-4D97-AF65-F5344CB8AC3E}">
        <p14:creationId xmlns:p14="http://schemas.microsoft.com/office/powerpoint/2010/main" val="1732280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32</a:t>
            </a:fld>
            <a:endParaRPr lang="en-US" dirty="0"/>
          </a:p>
        </p:txBody>
      </p:sp>
    </p:spTree>
    <p:extLst>
      <p:ext uri="{BB962C8B-B14F-4D97-AF65-F5344CB8AC3E}">
        <p14:creationId xmlns:p14="http://schemas.microsoft.com/office/powerpoint/2010/main" val="2497617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33</a:t>
            </a:fld>
            <a:endParaRPr lang="en-US" dirty="0"/>
          </a:p>
        </p:txBody>
      </p:sp>
    </p:spTree>
    <p:extLst>
      <p:ext uri="{BB962C8B-B14F-4D97-AF65-F5344CB8AC3E}">
        <p14:creationId xmlns:p14="http://schemas.microsoft.com/office/powerpoint/2010/main" val="400691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a:t>
            </a:fld>
            <a:endParaRPr lang="en-US" dirty="0"/>
          </a:p>
        </p:txBody>
      </p:sp>
    </p:spTree>
    <p:extLst>
      <p:ext uri="{BB962C8B-B14F-4D97-AF65-F5344CB8AC3E}">
        <p14:creationId xmlns:p14="http://schemas.microsoft.com/office/powerpoint/2010/main" val="283122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34</a:t>
            </a:fld>
            <a:endParaRPr lang="en-US" dirty="0"/>
          </a:p>
        </p:txBody>
      </p:sp>
    </p:spTree>
    <p:extLst>
      <p:ext uri="{BB962C8B-B14F-4D97-AF65-F5344CB8AC3E}">
        <p14:creationId xmlns:p14="http://schemas.microsoft.com/office/powerpoint/2010/main" val="3332472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35</a:t>
            </a:fld>
            <a:endParaRPr lang="en-US" dirty="0"/>
          </a:p>
        </p:txBody>
      </p:sp>
    </p:spTree>
    <p:extLst>
      <p:ext uri="{BB962C8B-B14F-4D97-AF65-F5344CB8AC3E}">
        <p14:creationId xmlns:p14="http://schemas.microsoft.com/office/powerpoint/2010/main" val="337133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36</a:t>
            </a:fld>
            <a:endParaRPr lang="en-US" dirty="0"/>
          </a:p>
        </p:txBody>
      </p:sp>
    </p:spTree>
    <p:extLst>
      <p:ext uri="{BB962C8B-B14F-4D97-AF65-F5344CB8AC3E}">
        <p14:creationId xmlns:p14="http://schemas.microsoft.com/office/powerpoint/2010/main" val="1733128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37</a:t>
            </a:fld>
            <a:endParaRPr lang="en-US" dirty="0"/>
          </a:p>
        </p:txBody>
      </p:sp>
    </p:spTree>
    <p:extLst>
      <p:ext uri="{BB962C8B-B14F-4D97-AF65-F5344CB8AC3E}">
        <p14:creationId xmlns:p14="http://schemas.microsoft.com/office/powerpoint/2010/main" val="1007076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C128F8-A8F8-4F86-9E2D-73E199426059}" type="slidenum">
              <a:rPr lang="en-US" smtClean="0"/>
              <a:t>38</a:t>
            </a:fld>
            <a:endParaRPr lang="en-US" dirty="0"/>
          </a:p>
        </p:txBody>
      </p:sp>
    </p:spTree>
    <p:extLst>
      <p:ext uri="{BB962C8B-B14F-4D97-AF65-F5344CB8AC3E}">
        <p14:creationId xmlns:p14="http://schemas.microsoft.com/office/powerpoint/2010/main" val="1880293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39</a:t>
            </a:fld>
            <a:endParaRPr lang="en-US" dirty="0"/>
          </a:p>
        </p:txBody>
      </p:sp>
    </p:spTree>
    <p:extLst>
      <p:ext uri="{BB962C8B-B14F-4D97-AF65-F5344CB8AC3E}">
        <p14:creationId xmlns:p14="http://schemas.microsoft.com/office/powerpoint/2010/main" val="1106932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40</a:t>
            </a:fld>
            <a:endParaRPr lang="en-US" dirty="0"/>
          </a:p>
        </p:txBody>
      </p:sp>
    </p:spTree>
    <p:extLst>
      <p:ext uri="{BB962C8B-B14F-4D97-AF65-F5344CB8AC3E}">
        <p14:creationId xmlns:p14="http://schemas.microsoft.com/office/powerpoint/2010/main" val="21862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41</a:t>
            </a:fld>
            <a:endParaRPr lang="en-US" dirty="0"/>
          </a:p>
        </p:txBody>
      </p:sp>
    </p:spTree>
    <p:extLst>
      <p:ext uri="{BB962C8B-B14F-4D97-AF65-F5344CB8AC3E}">
        <p14:creationId xmlns:p14="http://schemas.microsoft.com/office/powerpoint/2010/main" val="1582315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42</a:t>
            </a:fld>
            <a:endParaRPr lang="en-US" dirty="0"/>
          </a:p>
        </p:txBody>
      </p:sp>
    </p:spTree>
    <p:extLst>
      <p:ext uri="{BB962C8B-B14F-4D97-AF65-F5344CB8AC3E}">
        <p14:creationId xmlns:p14="http://schemas.microsoft.com/office/powerpoint/2010/main" val="3299543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43</a:t>
            </a:fld>
            <a:endParaRPr lang="en-US" dirty="0"/>
          </a:p>
        </p:txBody>
      </p:sp>
    </p:spTree>
    <p:extLst>
      <p:ext uri="{BB962C8B-B14F-4D97-AF65-F5344CB8AC3E}">
        <p14:creationId xmlns:p14="http://schemas.microsoft.com/office/powerpoint/2010/main" val="298146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a:t>
            </a:fld>
            <a:endParaRPr lang="en-US" dirty="0"/>
          </a:p>
        </p:txBody>
      </p:sp>
    </p:spTree>
    <p:extLst>
      <p:ext uri="{BB962C8B-B14F-4D97-AF65-F5344CB8AC3E}">
        <p14:creationId xmlns:p14="http://schemas.microsoft.com/office/powerpoint/2010/main" val="4266138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44</a:t>
            </a:fld>
            <a:endParaRPr lang="en-US" dirty="0"/>
          </a:p>
        </p:txBody>
      </p:sp>
    </p:spTree>
    <p:extLst>
      <p:ext uri="{BB962C8B-B14F-4D97-AF65-F5344CB8AC3E}">
        <p14:creationId xmlns:p14="http://schemas.microsoft.com/office/powerpoint/2010/main" val="3353863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45</a:t>
            </a:fld>
            <a:endParaRPr lang="en-US" dirty="0"/>
          </a:p>
        </p:txBody>
      </p:sp>
    </p:spTree>
    <p:extLst>
      <p:ext uri="{BB962C8B-B14F-4D97-AF65-F5344CB8AC3E}">
        <p14:creationId xmlns:p14="http://schemas.microsoft.com/office/powerpoint/2010/main" val="1835589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C128F8-A8F8-4F86-9E2D-73E199426059}" type="slidenum">
              <a:rPr lang="en-US" smtClean="0"/>
              <a:t>46</a:t>
            </a:fld>
            <a:endParaRPr lang="en-US" dirty="0"/>
          </a:p>
        </p:txBody>
      </p:sp>
    </p:spTree>
    <p:extLst>
      <p:ext uri="{BB962C8B-B14F-4D97-AF65-F5344CB8AC3E}">
        <p14:creationId xmlns:p14="http://schemas.microsoft.com/office/powerpoint/2010/main" val="3412070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47</a:t>
            </a:fld>
            <a:endParaRPr lang="en-US" dirty="0"/>
          </a:p>
        </p:txBody>
      </p:sp>
    </p:spTree>
    <p:extLst>
      <p:ext uri="{BB962C8B-B14F-4D97-AF65-F5344CB8AC3E}">
        <p14:creationId xmlns:p14="http://schemas.microsoft.com/office/powerpoint/2010/main" val="3205257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48</a:t>
            </a:fld>
            <a:endParaRPr lang="en-US" dirty="0"/>
          </a:p>
        </p:txBody>
      </p:sp>
    </p:spTree>
    <p:extLst>
      <p:ext uri="{BB962C8B-B14F-4D97-AF65-F5344CB8AC3E}">
        <p14:creationId xmlns:p14="http://schemas.microsoft.com/office/powerpoint/2010/main" val="2609879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C128F8-A8F8-4F86-9E2D-73E199426059}" type="slidenum">
              <a:rPr lang="en-US" smtClean="0"/>
              <a:t>49</a:t>
            </a:fld>
            <a:endParaRPr lang="en-US" dirty="0"/>
          </a:p>
        </p:txBody>
      </p:sp>
    </p:spTree>
    <p:extLst>
      <p:ext uri="{BB962C8B-B14F-4D97-AF65-F5344CB8AC3E}">
        <p14:creationId xmlns:p14="http://schemas.microsoft.com/office/powerpoint/2010/main" val="240366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5</a:t>
            </a:fld>
            <a:endParaRPr lang="en-US" dirty="0"/>
          </a:p>
        </p:txBody>
      </p:sp>
    </p:spTree>
    <p:extLst>
      <p:ext uri="{BB962C8B-B14F-4D97-AF65-F5344CB8AC3E}">
        <p14:creationId xmlns:p14="http://schemas.microsoft.com/office/powerpoint/2010/main" val="175869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AutoNum type="arabicPeriod"/>
            </a:pP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6</a:t>
            </a:fld>
            <a:endParaRPr lang="en-US" dirty="0"/>
          </a:p>
        </p:txBody>
      </p:sp>
    </p:spTree>
    <p:extLst>
      <p:ext uri="{BB962C8B-B14F-4D97-AF65-F5344CB8AC3E}">
        <p14:creationId xmlns:p14="http://schemas.microsoft.com/office/powerpoint/2010/main" val="192634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7</a:t>
            </a:fld>
            <a:endParaRPr lang="en-US" dirty="0"/>
          </a:p>
        </p:txBody>
      </p:sp>
    </p:spTree>
    <p:extLst>
      <p:ext uri="{BB962C8B-B14F-4D97-AF65-F5344CB8AC3E}">
        <p14:creationId xmlns:p14="http://schemas.microsoft.com/office/powerpoint/2010/main" val="190737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8</a:t>
            </a:fld>
            <a:endParaRPr lang="en-US" dirty="0"/>
          </a:p>
        </p:txBody>
      </p:sp>
    </p:spTree>
    <p:extLst>
      <p:ext uri="{BB962C8B-B14F-4D97-AF65-F5344CB8AC3E}">
        <p14:creationId xmlns:p14="http://schemas.microsoft.com/office/powerpoint/2010/main" val="310851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9</a:t>
            </a:fld>
            <a:endParaRPr lang="en-US" dirty="0"/>
          </a:p>
        </p:txBody>
      </p:sp>
    </p:spTree>
    <p:extLst>
      <p:ext uri="{BB962C8B-B14F-4D97-AF65-F5344CB8AC3E}">
        <p14:creationId xmlns:p14="http://schemas.microsoft.com/office/powerpoint/2010/main" val="140925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6477000" cy="97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10/7/2020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KoqaUANGvp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ingpolicyinstitute.org/sites/default/files/product-files/Educating_Whole_Child_REPOR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876Zw-NA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hoPD0cVquP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httcnetwork.org/centers/mountain-plains-mhttc/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afesupportivelearning.ed.gov/trauma-sensitive-schools-training-packag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WySBfQzwr0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D2256BE-E60C-6B49-95E8-0D25793B030C}"/>
              </a:ext>
            </a:extLst>
          </p:cNvPr>
          <p:cNvSpPr>
            <a:spLocks noGrp="1"/>
          </p:cNvSpPr>
          <p:nvPr>
            <p:ph type="ctrTitle"/>
          </p:nvPr>
        </p:nvSpPr>
        <p:spPr>
          <a:xfrm>
            <a:off x="990600" y="2200195"/>
            <a:ext cx="7772400" cy="1222375"/>
          </a:xfrm>
        </p:spPr>
        <p:txBody>
          <a:bodyPr/>
          <a:lstStyle/>
          <a:p>
            <a:r>
              <a:rPr lang="en-US" sz="3600" dirty="0"/>
              <a:t>Mountain Plains - Mental Health Technology Transfer Center</a:t>
            </a:r>
            <a:endParaRPr lang="en-US" dirty="0"/>
          </a:p>
        </p:txBody>
      </p:sp>
      <p:sp>
        <p:nvSpPr>
          <p:cNvPr id="7" name="Subtitle 3">
            <a:extLst>
              <a:ext uri="{FF2B5EF4-FFF2-40B4-BE49-F238E27FC236}">
                <a16:creationId xmlns:a16="http://schemas.microsoft.com/office/drawing/2014/main" id="{7D6AE32B-AB82-044C-9907-9845A756459F}"/>
              </a:ext>
            </a:extLst>
          </p:cNvPr>
          <p:cNvSpPr>
            <a:spLocks noGrp="1"/>
          </p:cNvSpPr>
          <p:nvPr>
            <p:ph type="subTitle" idx="1"/>
          </p:nvPr>
        </p:nvSpPr>
        <p:spPr>
          <a:xfrm>
            <a:off x="1524000" y="3621617"/>
            <a:ext cx="6781800" cy="645583"/>
          </a:xfrm>
        </p:spPr>
        <p:txBody>
          <a:bodyPr/>
          <a:lstStyle/>
          <a:p>
            <a:r>
              <a:rPr lang="en-US" sz="2600" i="1" dirty="0">
                <a:latin typeface="Palatino" pitchFamily="2" charset="0"/>
              </a:rPr>
              <a:t>A collaborative effort between:</a:t>
            </a:r>
          </a:p>
        </p:txBody>
      </p:sp>
      <p:sp>
        <p:nvSpPr>
          <p:cNvPr id="9" name="Subtitle 3">
            <a:extLst>
              <a:ext uri="{FF2B5EF4-FFF2-40B4-BE49-F238E27FC236}">
                <a16:creationId xmlns:a16="http://schemas.microsoft.com/office/drawing/2014/main" id="{665848F3-7490-DF48-BE26-12D92282BE98}"/>
              </a:ext>
            </a:extLst>
          </p:cNvPr>
          <p:cNvSpPr txBox="1">
            <a:spLocks/>
          </p:cNvSpPr>
          <p:nvPr/>
        </p:nvSpPr>
        <p:spPr bwMode="auto">
          <a:xfrm>
            <a:off x="1676400" y="1714420"/>
            <a:ext cx="6400800"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a:r>
              <a:rPr lang="en-US" sz="2600" i="1" dirty="0">
                <a:solidFill>
                  <a:srgbClr val="FFFFFF">
                    <a:lumMod val="50000"/>
                  </a:srgbClr>
                </a:solidFill>
                <a:latin typeface="Palatino" pitchFamily="2" charset="0"/>
              </a:rPr>
              <a:t>This Training is Provided By:</a:t>
            </a:r>
          </a:p>
          <a:p>
            <a:pPr defTabSz="914400"/>
            <a:endParaRPr lang="en-US" sz="2600" dirty="0">
              <a:solidFill>
                <a:srgbClr val="FFFFFF">
                  <a:lumMod val="50000"/>
                </a:srgbClr>
              </a:solidFill>
            </a:endParaRPr>
          </a:p>
        </p:txBody>
      </p:sp>
      <p:pic>
        <p:nvPicPr>
          <p:cNvPr id="10" name="Picture 9">
            <a:extLst>
              <a:ext uri="{FF2B5EF4-FFF2-40B4-BE49-F238E27FC236}">
                <a16:creationId xmlns:a16="http://schemas.microsoft.com/office/drawing/2014/main" id="{D62F42A6-A944-CB4E-A170-8E9E0400E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664" y="4231136"/>
            <a:ext cx="1946568" cy="1255264"/>
          </a:xfrm>
          <a:prstGeom prst="rect">
            <a:avLst/>
          </a:prstGeom>
        </p:spPr>
      </p:pic>
      <p:pic>
        <p:nvPicPr>
          <p:cNvPr id="11" name="Picture 10">
            <a:extLst>
              <a:ext uri="{FF2B5EF4-FFF2-40B4-BE49-F238E27FC236}">
                <a16:creationId xmlns:a16="http://schemas.microsoft.com/office/drawing/2014/main" id="{62F5AD68-CD6A-DE47-A74C-D7CEA7AD7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936" y="4343400"/>
            <a:ext cx="3141797" cy="1070612"/>
          </a:xfrm>
          <a:prstGeom prst="rect">
            <a:avLst/>
          </a:prstGeom>
        </p:spPr>
      </p:pic>
      <p:sp>
        <p:nvSpPr>
          <p:cNvPr id="12" name="Subtitle 3">
            <a:extLst>
              <a:ext uri="{FF2B5EF4-FFF2-40B4-BE49-F238E27FC236}">
                <a16:creationId xmlns:a16="http://schemas.microsoft.com/office/drawing/2014/main" id="{584487C7-63BA-FD4F-B4AA-A859604FB392}"/>
              </a:ext>
            </a:extLst>
          </p:cNvPr>
          <p:cNvSpPr txBox="1">
            <a:spLocks/>
          </p:cNvSpPr>
          <p:nvPr/>
        </p:nvSpPr>
        <p:spPr bwMode="auto">
          <a:xfrm>
            <a:off x="6858000" y="5708073"/>
            <a:ext cx="1905000" cy="52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bg1">
                    <a:lumMod val="50000"/>
                  </a:schemeClr>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a:r>
              <a:rPr lang="en-US" sz="1800" i="1" dirty="0">
                <a:solidFill>
                  <a:srgbClr val="FFFFFF">
                    <a:lumMod val="50000"/>
                  </a:srgbClr>
                </a:solidFill>
                <a:latin typeface="Palatino" pitchFamily="2" charset="0"/>
              </a:rPr>
              <a:t>Funded by:</a:t>
            </a:r>
          </a:p>
          <a:p>
            <a:pPr defTabSz="914400"/>
            <a:endParaRPr lang="en-US" sz="2600" dirty="0">
              <a:solidFill>
                <a:srgbClr val="FFFFFF">
                  <a:lumMod val="50000"/>
                </a:srgbClr>
              </a:solidFill>
            </a:endParaRPr>
          </a:p>
        </p:txBody>
      </p:sp>
    </p:spTree>
    <p:extLst>
      <p:ext uri="{BB962C8B-B14F-4D97-AF65-F5344CB8AC3E}">
        <p14:creationId xmlns:p14="http://schemas.microsoft.com/office/powerpoint/2010/main" val="6618734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Trauma can trigger intense fear, anger, shame and helplessness when the child is overwhelmed. This can interfere with the development of age-appropriate self-regulation.  </a:t>
            </a:r>
          </a:p>
          <a:p>
            <a:r>
              <a:rPr lang="en-US" dirty="0"/>
              <a:t>It can be seen as:</a:t>
            </a:r>
          </a:p>
          <a:p>
            <a:pPr lvl="1"/>
            <a:r>
              <a:rPr lang="en-US" dirty="0"/>
              <a:t>over-controlled behavior and </a:t>
            </a:r>
          </a:p>
          <a:p>
            <a:pPr lvl="1"/>
            <a:r>
              <a:rPr lang="en-US" dirty="0"/>
              <a:t>under controlled behavior. </a:t>
            </a:r>
          </a:p>
        </p:txBody>
      </p:sp>
      <p:sp>
        <p:nvSpPr>
          <p:cNvPr id="3" name="Title 2"/>
          <p:cNvSpPr>
            <a:spLocks noGrp="1"/>
          </p:cNvSpPr>
          <p:nvPr>
            <p:ph type="ctrTitle"/>
          </p:nvPr>
        </p:nvSpPr>
        <p:spPr/>
        <p:txBody>
          <a:bodyPr/>
          <a:lstStyle/>
          <a:p>
            <a:r>
              <a:rPr lang="en-US" dirty="0"/>
              <a:t>Trauma &amp; Overwhelming Emotion</a:t>
            </a:r>
          </a:p>
        </p:txBody>
      </p:sp>
    </p:spTree>
    <p:extLst>
      <p:ext uri="{BB962C8B-B14F-4D97-AF65-F5344CB8AC3E}">
        <p14:creationId xmlns:p14="http://schemas.microsoft.com/office/powerpoint/2010/main" val="3588649996"/>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74599"/>
            <a:ext cx="3344996" cy="4380151"/>
          </a:xfrm>
        </p:spPr>
        <p:txBody>
          <a:bodyPr/>
          <a:lstStyle/>
          <a:p>
            <a:r>
              <a:rPr lang="en-US" dirty="0"/>
              <a:t>Examples</a:t>
            </a:r>
          </a:p>
          <a:p>
            <a:pPr lvl="1"/>
            <a:r>
              <a:rPr lang="en-US" dirty="0"/>
              <a:t>Loud noises</a:t>
            </a:r>
          </a:p>
          <a:p>
            <a:pPr lvl="1"/>
            <a:r>
              <a:rPr lang="en-US" dirty="0"/>
              <a:t>Physical touch</a:t>
            </a:r>
          </a:p>
          <a:p>
            <a:pPr lvl="1"/>
            <a:r>
              <a:rPr lang="en-US" dirty="0"/>
              <a:t>Chaos</a:t>
            </a:r>
          </a:p>
          <a:p>
            <a:pPr lvl="1"/>
            <a:r>
              <a:rPr lang="en-US" dirty="0"/>
              <a:t>Changes in routine</a:t>
            </a:r>
          </a:p>
          <a:p>
            <a:pPr lvl="1"/>
            <a:r>
              <a:rPr lang="en-US" dirty="0"/>
              <a:t>Times of the year </a:t>
            </a:r>
          </a:p>
          <a:p>
            <a:pPr lvl="1"/>
            <a:r>
              <a:rPr lang="en-US" dirty="0"/>
              <a:t>Emergency vehicles </a:t>
            </a:r>
          </a:p>
        </p:txBody>
      </p:sp>
      <p:sp>
        <p:nvSpPr>
          <p:cNvPr id="3" name="Title 2"/>
          <p:cNvSpPr>
            <a:spLocks noGrp="1"/>
          </p:cNvSpPr>
          <p:nvPr>
            <p:ph type="ctrTitle"/>
          </p:nvPr>
        </p:nvSpPr>
        <p:spPr/>
        <p:txBody>
          <a:bodyPr/>
          <a:lstStyle/>
          <a:p>
            <a:r>
              <a:rPr lang="en-US" dirty="0"/>
              <a:t>Triggers </a:t>
            </a:r>
          </a:p>
        </p:txBody>
      </p:sp>
      <p:sp>
        <p:nvSpPr>
          <p:cNvPr id="4" name="Content Placeholder 1"/>
          <p:cNvSpPr txBox="1">
            <a:spLocks/>
          </p:cNvSpPr>
          <p:nvPr/>
        </p:nvSpPr>
        <p:spPr bwMode="auto">
          <a:xfrm>
            <a:off x="4495800" y="1874599"/>
            <a:ext cx="3344996" cy="438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Response</a:t>
            </a:r>
          </a:p>
          <a:p>
            <a:pPr lvl="1"/>
            <a:r>
              <a:rPr lang="en-US" dirty="0"/>
              <a:t>Flight</a:t>
            </a:r>
          </a:p>
          <a:p>
            <a:pPr lvl="1"/>
            <a:r>
              <a:rPr lang="en-US" dirty="0"/>
              <a:t>Fight </a:t>
            </a:r>
          </a:p>
          <a:p>
            <a:pPr lvl="1"/>
            <a:r>
              <a:rPr lang="en-US" dirty="0"/>
              <a:t>Freeze</a:t>
            </a:r>
          </a:p>
        </p:txBody>
      </p:sp>
    </p:spTree>
    <p:extLst>
      <p:ext uri="{BB962C8B-B14F-4D97-AF65-F5344CB8AC3E}">
        <p14:creationId xmlns:p14="http://schemas.microsoft.com/office/powerpoint/2010/main" val="72313126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96" y="1981200"/>
            <a:ext cx="3944604" cy="4100286"/>
          </a:xfrm>
        </p:spPr>
        <p:txBody>
          <a:bodyPr/>
          <a:lstStyle/>
          <a:p>
            <a:pPr marL="0" indent="0">
              <a:spcBef>
                <a:spcPts val="0"/>
              </a:spcBef>
              <a:buNone/>
            </a:pPr>
            <a:r>
              <a:rPr lang="en-US" sz="2400" b="1" dirty="0"/>
              <a:t>Emotions/Affect</a:t>
            </a:r>
          </a:p>
          <a:p>
            <a:pPr>
              <a:spcBef>
                <a:spcPts val="0"/>
              </a:spcBef>
            </a:pPr>
            <a:r>
              <a:rPr lang="en-US" sz="2400" dirty="0"/>
              <a:t>Depressed mood</a:t>
            </a:r>
          </a:p>
          <a:p>
            <a:pPr>
              <a:spcBef>
                <a:spcPts val="0"/>
              </a:spcBef>
            </a:pPr>
            <a:r>
              <a:rPr lang="en-US" sz="2400" dirty="0"/>
              <a:t>Excessive anxiety</a:t>
            </a:r>
          </a:p>
          <a:p>
            <a:pPr>
              <a:spcBef>
                <a:spcPts val="0"/>
              </a:spcBef>
            </a:pPr>
            <a:r>
              <a:rPr lang="en-US" sz="2400" dirty="0"/>
              <a:t>Excessive irritability</a:t>
            </a:r>
          </a:p>
          <a:p>
            <a:pPr>
              <a:spcBef>
                <a:spcPts val="0"/>
              </a:spcBef>
            </a:pPr>
            <a:r>
              <a:rPr lang="en-US" sz="2400" dirty="0"/>
              <a:t>Helplessness/hopelessness</a:t>
            </a:r>
            <a:endParaRPr lang="en-US" dirty="0"/>
          </a:p>
          <a:p>
            <a:pPr marL="0" indent="0">
              <a:spcBef>
                <a:spcPts val="0"/>
              </a:spcBef>
              <a:buNone/>
            </a:pPr>
            <a:endParaRPr lang="en-US" sz="2400" b="1" dirty="0"/>
          </a:p>
          <a:p>
            <a:pPr marL="0" indent="0">
              <a:spcBef>
                <a:spcPts val="0"/>
              </a:spcBef>
              <a:buNone/>
            </a:pPr>
            <a:r>
              <a:rPr lang="en-US" sz="2400" b="1" dirty="0"/>
              <a:t>Thinking</a:t>
            </a:r>
          </a:p>
          <a:p>
            <a:pPr>
              <a:spcBef>
                <a:spcPts val="0"/>
              </a:spcBef>
            </a:pPr>
            <a:r>
              <a:rPr lang="en-US" sz="2400" dirty="0"/>
              <a:t>Poor concentration</a:t>
            </a:r>
          </a:p>
          <a:p>
            <a:pPr>
              <a:spcBef>
                <a:spcPts val="0"/>
              </a:spcBef>
            </a:pPr>
            <a:r>
              <a:rPr lang="en-US" sz="2400" dirty="0"/>
              <a:t>Pessimism</a:t>
            </a:r>
          </a:p>
          <a:p>
            <a:pPr>
              <a:spcBef>
                <a:spcPts val="0"/>
              </a:spcBef>
            </a:pPr>
            <a:r>
              <a:rPr lang="en-US" sz="2400" dirty="0"/>
              <a:t>Difficulty making decisions</a:t>
            </a:r>
          </a:p>
          <a:p>
            <a:pPr>
              <a:spcBef>
                <a:spcPts val="0"/>
              </a:spcBef>
            </a:pPr>
            <a:r>
              <a:rPr lang="en-US" sz="2400" dirty="0"/>
              <a:t>Rigid thinking</a:t>
            </a:r>
          </a:p>
          <a:p>
            <a:pPr>
              <a:spcBef>
                <a:spcPts val="0"/>
              </a:spcBef>
            </a:pPr>
            <a:endParaRPr lang="en-US" sz="2400" dirty="0"/>
          </a:p>
          <a:p>
            <a:endParaRPr lang="en-US" dirty="0"/>
          </a:p>
        </p:txBody>
      </p:sp>
      <p:sp>
        <p:nvSpPr>
          <p:cNvPr id="3" name="Title 2"/>
          <p:cNvSpPr>
            <a:spLocks noGrp="1"/>
          </p:cNvSpPr>
          <p:nvPr>
            <p:ph type="ctrTitle"/>
          </p:nvPr>
        </p:nvSpPr>
        <p:spPr>
          <a:xfrm>
            <a:off x="474996" y="990600"/>
            <a:ext cx="8219607" cy="890665"/>
          </a:xfrm>
        </p:spPr>
        <p:txBody>
          <a:bodyPr/>
          <a:lstStyle/>
          <a:p>
            <a:r>
              <a:rPr lang="en-US" sz="3200" dirty="0">
                <a:solidFill>
                  <a:srgbClr val="C00000"/>
                </a:solidFill>
              </a:rPr>
              <a:t>Know Signs and Symptoms ~ Do not diagnose</a:t>
            </a:r>
          </a:p>
        </p:txBody>
      </p:sp>
      <p:sp>
        <p:nvSpPr>
          <p:cNvPr id="4" name="Content Placeholder 1"/>
          <p:cNvSpPr txBox="1">
            <a:spLocks/>
          </p:cNvSpPr>
          <p:nvPr/>
        </p:nvSpPr>
        <p:spPr bwMode="auto">
          <a:xfrm>
            <a:off x="4573913" y="1977571"/>
            <a:ext cx="3868404" cy="410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Functional/behavioral</a:t>
            </a:r>
          </a:p>
          <a:p>
            <a:pPr>
              <a:spcBef>
                <a:spcPts val="0"/>
              </a:spcBef>
            </a:pPr>
            <a:r>
              <a:rPr lang="en-US" sz="2400" dirty="0"/>
              <a:t>Appetite changes</a:t>
            </a:r>
          </a:p>
          <a:p>
            <a:pPr>
              <a:spcBef>
                <a:spcPts val="0"/>
              </a:spcBef>
            </a:pPr>
            <a:r>
              <a:rPr lang="en-US" sz="2400" dirty="0"/>
              <a:t>Sleep changes </a:t>
            </a:r>
          </a:p>
          <a:p>
            <a:pPr>
              <a:spcBef>
                <a:spcPts val="0"/>
              </a:spcBef>
            </a:pPr>
            <a:r>
              <a:rPr lang="en-US" sz="2400" dirty="0"/>
              <a:t>Social withdrawal</a:t>
            </a:r>
          </a:p>
          <a:p>
            <a:pPr>
              <a:spcBef>
                <a:spcPts val="0"/>
              </a:spcBef>
            </a:pPr>
            <a:r>
              <a:rPr lang="en-US" sz="2400" dirty="0"/>
              <a:t>Academic challenges</a:t>
            </a:r>
          </a:p>
          <a:p>
            <a:pPr>
              <a:spcBef>
                <a:spcPts val="0"/>
              </a:spcBef>
            </a:pPr>
            <a:r>
              <a:rPr lang="en-US" sz="2400" dirty="0"/>
              <a:t>Change in hygiene</a:t>
            </a:r>
            <a:endParaRPr lang="en-US" sz="2400" b="1" dirty="0"/>
          </a:p>
          <a:p>
            <a:pPr marL="0" indent="0">
              <a:buNone/>
            </a:pPr>
            <a:r>
              <a:rPr lang="en-US" sz="2400" b="1" dirty="0"/>
              <a:t>Physical</a:t>
            </a:r>
          </a:p>
          <a:p>
            <a:pPr>
              <a:spcBef>
                <a:spcPts val="0"/>
              </a:spcBef>
            </a:pPr>
            <a:r>
              <a:rPr lang="en-US" sz="2400" dirty="0"/>
              <a:t>Headaches</a:t>
            </a:r>
          </a:p>
          <a:p>
            <a:pPr>
              <a:spcBef>
                <a:spcPts val="0"/>
              </a:spcBef>
            </a:pPr>
            <a:r>
              <a:rPr lang="en-US" sz="2400" dirty="0"/>
              <a:t>Pounding heart, tremors</a:t>
            </a:r>
          </a:p>
          <a:p>
            <a:pPr>
              <a:spcBef>
                <a:spcPts val="0"/>
              </a:spcBef>
            </a:pPr>
            <a:r>
              <a:rPr lang="en-US" sz="2400" dirty="0"/>
              <a:t>Nausea</a:t>
            </a:r>
          </a:p>
          <a:p>
            <a:pPr>
              <a:spcBef>
                <a:spcPts val="0"/>
              </a:spcBef>
            </a:pPr>
            <a:endParaRPr lang="en-US" sz="2400" dirty="0"/>
          </a:p>
          <a:p>
            <a:endParaRPr lang="en-US" dirty="0"/>
          </a:p>
        </p:txBody>
      </p:sp>
    </p:spTree>
    <p:extLst>
      <p:ext uri="{BB962C8B-B14F-4D97-AF65-F5344CB8AC3E}">
        <p14:creationId xmlns:p14="http://schemas.microsoft.com/office/powerpoint/2010/main" val="364419845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be observed as:</a:t>
            </a:r>
          </a:p>
          <a:p>
            <a:pPr lvl="1"/>
            <a:r>
              <a:rPr lang="en-US" dirty="0"/>
              <a:t>Sleeping, eating or toiling problems</a:t>
            </a:r>
          </a:p>
          <a:p>
            <a:pPr lvl="1"/>
            <a:r>
              <a:rPr lang="en-US" dirty="0"/>
              <a:t>High activity levels, irritable or acting out</a:t>
            </a:r>
          </a:p>
          <a:p>
            <a:pPr lvl="1"/>
            <a:r>
              <a:rPr lang="en-US" dirty="0"/>
              <a:t>Emotional detachment, unresponsive, distant or state they feel ‘numb’</a:t>
            </a:r>
          </a:p>
          <a:p>
            <a:pPr lvl="1"/>
            <a:r>
              <a:rPr lang="en-US" dirty="0"/>
              <a:t>Hypervigilance</a:t>
            </a:r>
          </a:p>
          <a:p>
            <a:pPr lvl="1"/>
            <a:r>
              <a:rPr lang="en-US" dirty="0"/>
              <a:t>Reckless or self-destructive behaviors</a:t>
            </a:r>
          </a:p>
          <a:p>
            <a:pPr lvl="1"/>
            <a:r>
              <a:rPr lang="en-US" dirty="0"/>
              <a:t>Mental health issues such as depression or anxiety</a:t>
            </a:r>
          </a:p>
          <a:p>
            <a:pPr lvl="1"/>
            <a:r>
              <a:rPr lang="en-US" dirty="0"/>
              <a:t>Exaggerated response when told no or boundaries are set</a:t>
            </a:r>
          </a:p>
        </p:txBody>
      </p:sp>
      <p:sp>
        <p:nvSpPr>
          <p:cNvPr id="3" name="Title 2"/>
          <p:cNvSpPr>
            <a:spLocks noGrp="1"/>
          </p:cNvSpPr>
          <p:nvPr>
            <p:ph type="ctrTitle"/>
          </p:nvPr>
        </p:nvSpPr>
        <p:spPr/>
        <p:txBody>
          <a:bodyPr/>
          <a:lstStyle/>
          <a:p>
            <a:r>
              <a:rPr lang="en-US" dirty="0"/>
              <a:t>Maladaptive Coping Strategies </a:t>
            </a:r>
          </a:p>
        </p:txBody>
      </p:sp>
    </p:spTree>
    <p:extLst>
      <p:ext uri="{BB962C8B-B14F-4D97-AF65-F5344CB8AC3E}">
        <p14:creationId xmlns:p14="http://schemas.microsoft.com/office/powerpoint/2010/main" val="900123352"/>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4996" y="685800"/>
            <a:ext cx="8219607" cy="1752600"/>
          </a:xfrm>
        </p:spPr>
        <p:txBody>
          <a:bodyPr/>
          <a:lstStyle/>
          <a:p>
            <a:r>
              <a:rPr lang="en-US" sz="3200" dirty="0"/>
              <a:t>Understand the impact of trauma and/or social emotional difficulties on school performance </a:t>
            </a:r>
          </a:p>
        </p:txBody>
      </p:sp>
      <p:pic>
        <p:nvPicPr>
          <p:cNvPr id="7" name="Picture 6"/>
          <p:cNvPicPr>
            <a:picLocks noChangeAspect="1"/>
          </p:cNvPicPr>
          <p:nvPr/>
        </p:nvPicPr>
        <p:blipFill>
          <a:blip r:embed="rId2"/>
          <a:stretch>
            <a:fillRect/>
          </a:stretch>
        </p:blipFill>
        <p:spPr>
          <a:xfrm>
            <a:off x="2133600" y="2195512"/>
            <a:ext cx="4495800" cy="3824288"/>
          </a:xfrm>
          <a:prstGeom prst="rect">
            <a:avLst/>
          </a:prstGeom>
        </p:spPr>
      </p:pic>
    </p:spTree>
    <p:extLst>
      <p:ext uri="{BB962C8B-B14F-4D97-AF65-F5344CB8AC3E}">
        <p14:creationId xmlns:p14="http://schemas.microsoft.com/office/powerpoint/2010/main" val="1081739223"/>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286000" y="1524000"/>
            <a:ext cx="5257800" cy="3938275"/>
          </a:xfrm>
          <a:prstGeom prst="rect">
            <a:avLst/>
          </a:prstGeom>
        </p:spPr>
      </p:pic>
    </p:spTree>
    <p:extLst>
      <p:ext uri="{BB962C8B-B14F-4D97-AF65-F5344CB8AC3E}">
        <p14:creationId xmlns:p14="http://schemas.microsoft.com/office/powerpoint/2010/main" val="856291679"/>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511709"/>
          </a:xfrm>
        </p:spPr>
        <p:txBody>
          <a:bodyPr>
            <a:normAutofit fontScale="90000"/>
          </a:bodyPr>
          <a:lstStyle/>
          <a:p>
            <a:r>
              <a:rPr lang="en-US" dirty="0"/>
              <a:t>What We do Know About Learning </a:t>
            </a:r>
          </a:p>
        </p:txBody>
      </p:sp>
      <p:sp>
        <p:nvSpPr>
          <p:cNvPr id="3" name="Content Placeholder 2"/>
          <p:cNvSpPr>
            <a:spLocks noGrp="1"/>
          </p:cNvSpPr>
          <p:nvPr>
            <p:ph idx="1"/>
          </p:nvPr>
        </p:nvSpPr>
        <p:spPr>
          <a:xfrm>
            <a:off x="386542" y="1842308"/>
            <a:ext cx="8653550" cy="4558492"/>
          </a:xfrm>
        </p:spPr>
        <p:txBody>
          <a:bodyPr>
            <a:normAutofit fontScale="92500" lnSpcReduction="20000"/>
          </a:bodyPr>
          <a:lstStyle/>
          <a:p>
            <a:pPr indent="-257175">
              <a:spcBef>
                <a:spcPts val="0"/>
              </a:spcBef>
              <a:buClr>
                <a:schemeClr val="dk1"/>
              </a:buClr>
              <a:buSzPts val="1800"/>
              <a:buFont typeface="Lato"/>
              <a:buAutoNum type="arabicPeriod"/>
            </a:pPr>
            <a:r>
              <a:rPr lang="en-US" sz="2200" dirty="0">
                <a:solidFill>
                  <a:schemeClr val="dk1"/>
                </a:solidFill>
                <a:ea typeface="Lato"/>
                <a:cs typeface="Lato"/>
                <a:sym typeface="Lato"/>
              </a:rPr>
              <a:t>The brain never stops growing, changing, responding to interaction and environments</a:t>
            </a:r>
          </a:p>
          <a:p>
            <a:pPr marL="685800" lvl="1" indent="-257175">
              <a:spcBef>
                <a:spcPts val="750"/>
              </a:spcBef>
              <a:buClr>
                <a:schemeClr val="dk1"/>
              </a:buClr>
              <a:buSzPts val="1800"/>
              <a:buFont typeface="Lato"/>
              <a:buAutoNum type="alphaLcPeriod"/>
            </a:pPr>
            <a:r>
              <a:rPr lang="en-US" sz="2200" dirty="0">
                <a:solidFill>
                  <a:schemeClr val="dk1"/>
                </a:solidFill>
                <a:ea typeface="Lato"/>
                <a:cs typeface="Lato"/>
                <a:sym typeface="Lato"/>
              </a:rPr>
              <a:t>Effective learning happens </a:t>
            </a:r>
          </a:p>
          <a:p>
            <a:pPr marL="1028700" lvl="2" indent="-257175">
              <a:spcBef>
                <a:spcPts val="0"/>
              </a:spcBef>
              <a:buClr>
                <a:schemeClr val="dk1"/>
              </a:buClr>
              <a:buSzPts val="1800"/>
              <a:buFont typeface="Lato"/>
              <a:buAutoNum type="romanLcPeriod"/>
            </a:pPr>
            <a:r>
              <a:rPr lang="en-US" sz="2200" dirty="0">
                <a:solidFill>
                  <a:schemeClr val="dk1"/>
                </a:solidFill>
                <a:ea typeface="Lato"/>
                <a:cs typeface="Lato"/>
                <a:sym typeface="Lato"/>
              </a:rPr>
              <a:t>in caring relationships</a:t>
            </a:r>
          </a:p>
          <a:p>
            <a:pPr marL="1028700" lvl="2" indent="-257175">
              <a:spcBef>
                <a:spcPts val="0"/>
              </a:spcBef>
              <a:buClr>
                <a:schemeClr val="dk1"/>
              </a:buClr>
              <a:buSzPts val="1800"/>
              <a:buFont typeface="Lato"/>
              <a:buAutoNum type="romanLcPeriod"/>
            </a:pPr>
            <a:r>
              <a:rPr lang="en-US" sz="2200" dirty="0">
                <a:solidFill>
                  <a:schemeClr val="dk1"/>
                </a:solidFill>
                <a:ea typeface="Lato"/>
                <a:cs typeface="Lato"/>
                <a:sym typeface="Lato"/>
              </a:rPr>
              <a:t>when physically and emotionally safe</a:t>
            </a:r>
          </a:p>
          <a:p>
            <a:pPr marL="1028700" lvl="2" indent="-257175">
              <a:spcBef>
                <a:spcPts val="0"/>
              </a:spcBef>
              <a:buClr>
                <a:schemeClr val="dk1"/>
              </a:buClr>
              <a:buSzPts val="1800"/>
              <a:buFont typeface="Lato"/>
              <a:buAutoNum type="romanLcPeriod"/>
            </a:pPr>
            <a:r>
              <a:rPr lang="en-US" sz="2200" dirty="0">
                <a:solidFill>
                  <a:schemeClr val="dk1"/>
                </a:solidFill>
                <a:ea typeface="Lato"/>
                <a:cs typeface="Lato"/>
                <a:sym typeface="Lato"/>
              </a:rPr>
              <a:t>when sense of belonging, connection, engagement</a:t>
            </a:r>
          </a:p>
          <a:p>
            <a:pPr marL="1028700" lvl="2" indent="-257175">
              <a:spcBef>
                <a:spcPts val="0"/>
              </a:spcBef>
              <a:buClr>
                <a:schemeClr val="dk1"/>
              </a:buClr>
              <a:buSzPts val="1800"/>
              <a:buFont typeface="Lato"/>
              <a:buAutoNum type="romanLcPeriod"/>
            </a:pPr>
            <a:r>
              <a:rPr lang="en-US" sz="2200" dirty="0">
                <a:solidFill>
                  <a:schemeClr val="dk1"/>
                </a:solidFill>
                <a:ea typeface="Lato"/>
                <a:cs typeface="Lato"/>
                <a:sym typeface="Lato"/>
              </a:rPr>
              <a:t>when opportunities for challenge, failure, and success are plentiful</a:t>
            </a:r>
          </a:p>
          <a:p>
            <a:pPr indent="-257175">
              <a:buClr>
                <a:schemeClr val="dk1"/>
              </a:buClr>
              <a:buSzPts val="1800"/>
              <a:buFont typeface="Lato"/>
              <a:buAutoNum type="arabicPeriod"/>
            </a:pPr>
            <a:r>
              <a:rPr lang="en-US" sz="2200" dirty="0">
                <a:solidFill>
                  <a:schemeClr val="dk1"/>
                </a:solidFill>
                <a:ea typeface="Lato"/>
                <a:cs typeface="Lato"/>
                <a:sym typeface="Lato"/>
              </a:rPr>
              <a:t>Individuals learn skills and concepts in different ways at different times</a:t>
            </a:r>
          </a:p>
          <a:p>
            <a:pPr indent="-257175">
              <a:buClr>
                <a:schemeClr val="dk1"/>
              </a:buClr>
              <a:buSzPts val="1800"/>
              <a:buFont typeface="Lato"/>
              <a:buAutoNum type="arabicPeriod"/>
            </a:pPr>
            <a:r>
              <a:rPr lang="en-US" sz="2200" dirty="0">
                <a:solidFill>
                  <a:schemeClr val="dk1"/>
                </a:solidFill>
                <a:ea typeface="Lato"/>
                <a:cs typeface="Lato"/>
                <a:sym typeface="Lato"/>
              </a:rPr>
              <a:t>Positive, stable relationships can buffer the potentially negative effects of even serious adversity</a:t>
            </a:r>
          </a:p>
          <a:p>
            <a:pPr indent="-257175">
              <a:buClr>
                <a:schemeClr val="dk1"/>
              </a:buClr>
              <a:buSzPts val="1800"/>
              <a:buFont typeface="Lato"/>
              <a:buAutoNum type="arabicPeriod"/>
            </a:pPr>
            <a:r>
              <a:rPr lang="en-US" sz="2200" dirty="0">
                <a:solidFill>
                  <a:schemeClr val="dk1"/>
                </a:solidFill>
                <a:ea typeface="Lato"/>
                <a:cs typeface="Lato"/>
                <a:sym typeface="Lato"/>
              </a:rPr>
              <a:t>Adversity affects learning so policies, philosophy and interventions schools use do make a difference</a:t>
            </a:r>
          </a:p>
          <a:p>
            <a:pPr indent="-257175">
              <a:buClr>
                <a:schemeClr val="dk1"/>
              </a:buClr>
              <a:buSzPts val="1800"/>
              <a:buFont typeface="Lato"/>
              <a:buAutoNum type="arabicPeriod"/>
            </a:pPr>
            <a:r>
              <a:rPr lang="en-US" sz="2200" dirty="0">
                <a:solidFill>
                  <a:schemeClr val="dk1"/>
                </a:solidFill>
                <a:ea typeface="Lato"/>
                <a:cs typeface="Lato"/>
                <a:sym typeface="Lato"/>
              </a:rPr>
              <a:t>Learning is increased when you use hands-on learning, skill practice, goal setting and a sense of mastery. </a:t>
            </a:r>
          </a:p>
          <a:p>
            <a:pPr indent="0">
              <a:spcAft>
                <a:spcPts val="750"/>
              </a:spcAft>
              <a:buNone/>
            </a:pPr>
            <a:endParaRPr lang="en-US" sz="1050" dirty="0">
              <a:solidFill>
                <a:schemeClr val="dk1"/>
              </a:solidFill>
              <a:ea typeface="Lato"/>
              <a:cs typeface="Lato"/>
              <a:sym typeface="Lato"/>
            </a:endParaRPr>
          </a:p>
          <a:p>
            <a:pPr indent="0">
              <a:spcAft>
                <a:spcPts val="750"/>
              </a:spcAft>
              <a:buNone/>
            </a:pPr>
            <a:r>
              <a:rPr lang="en-US" sz="1050" dirty="0">
                <a:solidFill>
                  <a:schemeClr val="dk1"/>
                </a:solidFill>
                <a:ea typeface="Lato"/>
                <a:cs typeface="Lato"/>
                <a:sym typeface="Lato"/>
              </a:rPr>
              <a:t>(Linda Darling-Hammond and </a:t>
            </a:r>
            <a:r>
              <a:rPr lang="en-US" sz="1050" dirty="0" err="1">
                <a:solidFill>
                  <a:schemeClr val="dk1"/>
                </a:solidFill>
                <a:ea typeface="Lato"/>
                <a:cs typeface="Lato"/>
                <a:sym typeface="Lato"/>
              </a:rPr>
              <a:t>Channa</a:t>
            </a:r>
            <a:r>
              <a:rPr lang="en-US" sz="1050" dirty="0">
                <a:solidFill>
                  <a:schemeClr val="dk1"/>
                </a:solidFill>
                <a:ea typeface="Lato"/>
                <a:cs typeface="Lato"/>
                <a:sym typeface="Lato"/>
              </a:rPr>
              <a:t> M. Cook-Harvey, Educating the Whole Child: Improving School Climate to Support Student Success, Learning Policy Institute, 2018 </a:t>
            </a:r>
            <a:r>
              <a:rPr lang="en-US" sz="1050" u="sng" dirty="0">
                <a:solidFill>
                  <a:srgbClr val="1155CC"/>
                </a:solidFill>
                <a:ea typeface="Lato"/>
                <a:cs typeface="Lato"/>
                <a:sym typeface="Lato"/>
                <a:hlinkClick r:id="rId3"/>
              </a:rPr>
              <a:t>https://learningpolicyinstitute.org/sites/default/files/product-files/Educating_Whole_Child_REPORT.pdf</a:t>
            </a:r>
            <a:r>
              <a:rPr lang="en-US" sz="1050" dirty="0">
                <a:solidFill>
                  <a:schemeClr val="dk1"/>
                </a:solidFill>
                <a:ea typeface="Lato"/>
                <a:cs typeface="Lato"/>
                <a:sym typeface="Lato"/>
              </a:rPr>
              <a:t>)</a:t>
            </a:r>
          </a:p>
        </p:txBody>
      </p:sp>
    </p:spTree>
    <p:extLst>
      <p:ext uri="{BB962C8B-B14F-4D97-AF65-F5344CB8AC3E}">
        <p14:creationId xmlns:p14="http://schemas.microsoft.com/office/powerpoint/2010/main" val="375153358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70" y="1066800"/>
            <a:ext cx="8219607" cy="890665"/>
          </a:xfrm>
        </p:spPr>
        <p:txBody>
          <a:bodyPr/>
          <a:lstStyle/>
          <a:p>
            <a:r>
              <a:rPr lang="en-US" dirty="0"/>
              <a:t>What We do Know </a:t>
            </a:r>
            <a:br>
              <a:rPr lang="en-US" dirty="0"/>
            </a:br>
            <a:r>
              <a:rPr lang="en-US" dirty="0"/>
              <a:t>About Learning (cont. </a:t>
            </a:r>
          </a:p>
        </p:txBody>
      </p:sp>
      <p:sp>
        <p:nvSpPr>
          <p:cNvPr id="3" name="Content Placeholder 2"/>
          <p:cNvSpPr>
            <a:spLocks noGrp="1"/>
          </p:cNvSpPr>
          <p:nvPr>
            <p:ph idx="1"/>
          </p:nvPr>
        </p:nvSpPr>
        <p:spPr>
          <a:xfrm>
            <a:off x="487506" y="2209800"/>
            <a:ext cx="8229600" cy="4380151"/>
          </a:xfrm>
        </p:spPr>
        <p:txBody>
          <a:bodyPr/>
          <a:lstStyle/>
          <a:p>
            <a:pPr marL="0" indent="0">
              <a:buNone/>
            </a:pPr>
            <a:r>
              <a:rPr lang="en-US" sz="1350" dirty="0">
                <a:solidFill>
                  <a:schemeClr val="dk1"/>
                </a:solidFill>
                <a:latin typeface="Lato"/>
                <a:ea typeface="Lato"/>
                <a:cs typeface="Lato"/>
                <a:sym typeface="Lato"/>
              </a:rPr>
              <a:t>6</a:t>
            </a:r>
            <a:r>
              <a:rPr lang="en-US" dirty="0">
                <a:solidFill>
                  <a:schemeClr val="dk1"/>
                </a:solidFill>
                <a:ea typeface="Lato"/>
                <a:cs typeface="Lato"/>
                <a:sym typeface="Lato"/>
              </a:rPr>
              <a:t>. Emotions and social relationships affect learning</a:t>
            </a:r>
          </a:p>
          <a:p>
            <a:pPr marL="685800" lvl="1" indent="-257175">
              <a:spcBef>
                <a:spcPts val="0"/>
              </a:spcBef>
              <a:buClr>
                <a:schemeClr val="dk1"/>
              </a:buClr>
              <a:buSzPts val="1800"/>
              <a:buFont typeface="Lato"/>
              <a:buAutoNum type="alphaLcPeriod"/>
            </a:pPr>
            <a:r>
              <a:rPr lang="en-US" sz="2100" dirty="0">
                <a:solidFill>
                  <a:schemeClr val="dk1"/>
                </a:solidFill>
                <a:ea typeface="Lato"/>
                <a:cs typeface="Lato"/>
                <a:sym typeface="Lato"/>
              </a:rPr>
              <a:t>Interest and excitement increase learning</a:t>
            </a:r>
          </a:p>
          <a:p>
            <a:pPr marL="685800" lvl="1" indent="-257175">
              <a:spcBef>
                <a:spcPts val="0"/>
              </a:spcBef>
              <a:buClr>
                <a:schemeClr val="dk1"/>
              </a:buClr>
              <a:buSzPts val="1800"/>
              <a:buFont typeface="Lato"/>
              <a:buAutoNum type="alphaLcPeriod"/>
            </a:pPr>
            <a:r>
              <a:rPr lang="en-US" sz="2100" dirty="0">
                <a:solidFill>
                  <a:schemeClr val="dk1"/>
                </a:solidFill>
                <a:ea typeface="Lato"/>
                <a:cs typeface="Lato"/>
                <a:sym typeface="Lato"/>
              </a:rPr>
              <a:t>Fear, anxiety, self doubt reduce learning</a:t>
            </a:r>
          </a:p>
          <a:p>
            <a:pPr marL="685800" lvl="1" indent="-257175">
              <a:spcBef>
                <a:spcPts val="0"/>
              </a:spcBef>
              <a:buClr>
                <a:schemeClr val="dk1"/>
              </a:buClr>
              <a:buSzPts val="1800"/>
              <a:buFont typeface="Lato"/>
              <a:buAutoNum type="alphaLcPeriod"/>
            </a:pPr>
            <a:r>
              <a:rPr lang="en-US" sz="2100" dirty="0">
                <a:solidFill>
                  <a:schemeClr val="dk1"/>
                </a:solidFill>
                <a:ea typeface="Lato"/>
                <a:cs typeface="Lato"/>
                <a:sym typeface="Lato"/>
              </a:rPr>
              <a:t>Positive social and emotional skills that build on a foundation of empathy and self awareness contribute to relationships, safe environments and learning</a:t>
            </a:r>
          </a:p>
          <a:p>
            <a:endParaRPr lang="en-US" dirty="0"/>
          </a:p>
        </p:txBody>
      </p:sp>
    </p:spTree>
    <p:extLst>
      <p:ext uri="{BB962C8B-B14F-4D97-AF65-F5344CB8AC3E}">
        <p14:creationId xmlns:p14="http://schemas.microsoft.com/office/powerpoint/2010/main" val="357046527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769" y="1752600"/>
            <a:ext cx="8229600" cy="4380151"/>
          </a:xfrm>
        </p:spPr>
        <p:txBody>
          <a:bodyPr/>
          <a:lstStyle/>
          <a:p>
            <a:r>
              <a:rPr lang="en-US" dirty="0"/>
              <a:t>Attendance </a:t>
            </a:r>
          </a:p>
          <a:p>
            <a:endParaRPr lang="en-US" dirty="0"/>
          </a:p>
          <a:p>
            <a:r>
              <a:rPr lang="en-US" dirty="0"/>
              <a:t>Behaviors</a:t>
            </a:r>
          </a:p>
          <a:p>
            <a:endParaRPr lang="en-US" dirty="0"/>
          </a:p>
          <a:p>
            <a:r>
              <a:rPr lang="en-US" dirty="0"/>
              <a:t>Coursework</a:t>
            </a:r>
          </a:p>
          <a:p>
            <a:endParaRPr lang="en-US" dirty="0"/>
          </a:p>
          <a:p>
            <a:r>
              <a:rPr lang="en-US" dirty="0"/>
              <a:t>Health </a:t>
            </a:r>
          </a:p>
          <a:p>
            <a:pPr marL="0" indent="0">
              <a:buNone/>
            </a:pPr>
            <a:endParaRPr lang="en-US" dirty="0"/>
          </a:p>
          <a:p>
            <a:pPr marL="0" indent="0">
              <a:buNone/>
            </a:pPr>
            <a:r>
              <a:rPr lang="en-US" dirty="0"/>
              <a:t>(</a:t>
            </a:r>
            <a:r>
              <a:rPr lang="en-US" dirty="0" err="1"/>
              <a:t>Souers</a:t>
            </a:r>
            <a:r>
              <a:rPr lang="en-US" dirty="0"/>
              <a:t> &amp; Hall, 2016; NCTSN, 2019)</a:t>
            </a:r>
          </a:p>
        </p:txBody>
      </p:sp>
      <p:sp>
        <p:nvSpPr>
          <p:cNvPr id="3" name="Title 2"/>
          <p:cNvSpPr>
            <a:spLocks noGrp="1"/>
          </p:cNvSpPr>
          <p:nvPr>
            <p:ph type="ctrTitle"/>
          </p:nvPr>
        </p:nvSpPr>
        <p:spPr/>
        <p:txBody>
          <a:bodyPr/>
          <a:lstStyle/>
          <a:p>
            <a:r>
              <a:rPr lang="en-US" dirty="0"/>
              <a:t>Impact on Educational Outcomes</a:t>
            </a:r>
          </a:p>
        </p:txBody>
      </p:sp>
    </p:spTree>
    <p:extLst>
      <p:ext uri="{BB962C8B-B14F-4D97-AF65-F5344CB8AC3E}">
        <p14:creationId xmlns:p14="http://schemas.microsoft.com/office/powerpoint/2010/main" val="2731940466"/>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98324"/>
            <a:ext cx="8229600" cy="1468676"/>
          </a:xfrm>
        </p:spPr>
        <p:txBody>
          <a:bodyPr/>
          <a:lstStyle/>
          <a:p>
            <a:pPr marL="0" indent="0" algn="ctr">
              <a:buNone/>
            </a:pPr>
            <a:r>
              <a:rPr lang="en-US" sz="3600" b="1" dirty="0">
                <a:solidFill>
                  <a:srgbClr val="C00000"/>
                </a:solidFill>
              </a:rPr>
              <a:t>Creating Trauma-Sensitive </a:t>
            </a:r>
          </a:p>
          <a:p>
            <a:pPr marL="0" indent="0" algn="ctr">
              <a:buNone/>
            </a:pPr>
            <a:r>
              <a:rPr lang="en-US" sz="3600" b="1" dirty="0">
                <a:solidFill>
                  <a:srgbClr val="C00000"/>
                </a:solidFill>
              </a:rPr>
              <a:t>Learning </a:t>
            </a:r>
            <a:r>
              <a:rPr lang="en-US" sz="3600" b="1" dirty="0">
                <a:solidFill>
                  <a:srgbClr val="C00000"/>
                </a:solidFill>
                <a:hlinkClick r:id="rId3"/>
              </a:rPr>
              <a:t>Environments</a:t>
            </a:r>
            <a:endParaRPr lang="en-US" sz="3600" b="1" dirty="0">
              <a:solidFill>
                <a:srgbClr val="C00000"/>
              </a:solidFill>
            </a:endParaRPr>
          </a:p>
        </p:txBody>
      </p:sp>
      <p:pic>
        <p:nvPicPr>
          <p:cNvPr id="5" name="Picture 4"/>
          <p:cNvPicPr>
            <a:picLocks noChangeAspect="1"/>
          </p:cNvPicPr>
          <p:nvPr/>
        </p:nvPicPr>
        <p:blipFill>
          <a:blip r:embed="rId4"/>
          <a:stretch>
            <a:fillRect/>
          </a:stretch>
        </p:blipFill>
        <p:spPr>
          <a:xfrm>
            <a:off x="458534" y="3048001"/>
            <a:ext cx="4026408" cy="1066800"/>
          </a:xfrm>
          <a:prstGeom prst="rect">
            <a:avLst/>
          </a:prstGeom>
        </p:spPr>
      </p:pic>
      <p:pic>
        <p:nvPicPr>
          <p:cNvPr id="3" name="Picture 2"/>
          <p:cNvPicPr>
            <a:picLocks noChangeAspect="1"/>
          </p:cNvPicPr>
          <p:nvPr/>
        </p:nvPicPr>
        <p:blipFill>
          <a:blip r:embed="rId5"/>
          <a:stretch>
            <a:fillRect/>
          </a:stretch>
        </p:blipFill>
        <p:spPr>
          <a:xfrm>
            <a:off x="4800600" y="2632880"/>
            <a:ext cx="3352800" cy="3386919"/>
          </a:xfrm>
          <a:prstGeom prst="rect">
            <a:avLst/>
          </a:prstGeom>
        </p:spPr>
      </p:pic>
      <p:sp>
        <p:nvSpPr>
          <p:cNvPr id="4" name="Oval 3"/>
          <p:cNvSpPr/>
          <p:nvPr/>
        </p:nvSpPr>
        <p:spPr>
          <a:xfrm>
            <a:off x="1062038" y="4114802"/>
            <a:ext cx="3128962" cy="213359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Because it is not about you! </a:t>
            </a:r>
          </a:p>
        </p:txBody>
      </p:sp>
    </p:spTree>
    <p:extLst>
      <p:ext uri="{BB962C8B-B14F-4D97-AF65-F5344CB8AC3E}">
        <p14:creationId xmlns:p14="http://schemas.microsoft.com/office/powerpoint/2010/main" val="381164976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1606062"/>
            <a:ext cx="8229600" cy="4642338"/>
          </a:xfrm>
        </p:spPr>
        <p:txBody>
          <a:bodyPr/>
          <a:lstStyle/>
          <a:p>
            <a:r>
              <a:rPr lang="en-US" sz="2400" dirty="0"/>
              <a:t>Substance Abuse and Mental Health Services Administration Grant Project</a:t>
            </a:r>
          </a:p>
          <a:p>
            <a:endParaRPr lang="en-US" sz="2400" dirty="0"/>
          </a:p>
          <a:p>
            <a:r>
              <a:rPr lang="en-US" sz="2400" dirty="0"/>
              <a:t>Serves: CO, MT, ND, SD, UT, &amp; WY</a:t>
            </a:r>
          </a:p>
          <a:p>
            <a:pPr marL="0" indent="0">
              <a:buNone/>
            </a:pPr>
            <a:endParaRPr lang="en-US" sz="2400" dirty="0"/>
          </a:p>
          <a:p>
            <a:r>
              <a:rPr lang="en-US" sz="2400" dirty="0"/>
              <a:t>5-year funding plus year-to-year school supplemental funding </a:t>
            </a:r>
          </a:p>
          <a:p>
            <a:endParaRPr lang="en-US" sz="2400" dirty="0"/>
          </a:p>
          <a:p>
            <a:r>
              <a:rPr lang="en-US" sz="2400" dirty="0"/>
              <a:t>PI: Thomasine Heitkamp, LCSW</a:t>
            </a:r>
          </a:p>
          <a:p>
            <a:pPr marL="0" indent="0">
              <a:buNone/>
            </a:pPr>
            <a:endParaRPr lang="en-US" sz="2400" dirty="0"/>
          </a:p>
          <a:p>
            <a:r>
              <a:rPr lang="en-US" sz="2400" dirty="0"/>
              <a:t>Collaborators: University of North Dakota and the Western Interstate Commission for Higher Education (WICHE)</a:t>
            </a:r>
          </a:p>
          <a:p>
            <a:endParaRPr lang="en-US" dirty="0"/>
          </a:p>
        </p:txBody>
      </p:sp>
      <p:sp>
        <p:nvSpPr>
          <p:cNvPr id="3" name="Title 2"/>
          <p:cNvSpPr>
            <a:spLocks noGrp="1"/>
          </p:cNvSpPr>
          <p:nvPr>
            <p:ph type="ctrTitle"/>
          </p:nvPr>
        </p:nvSpPr>
        <p:spPr/>
        <p:txBody>
          <a:bodyPr/>
          <a:lstStyle/>
          <a:p>
            <a:r>
              <a:rPr lang="en-US" dirty="0"/>
              <a:t>MHTTC Background</a:t>
            </a:r>
          </a:p>
        </p:txBody>
      </p:sp>
    </p:spTree>
    <p:extLst>
      <p:ext uri="{BB962C8B-B14F-4D97-AF65-F5344CB8AC3E}">
        <p14:creationId xmlns:p14="http://schemas.microsoft.com/office/powerpoint/2010/main" val="911680056"/>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Personal Mission Statement </a:t>
            </a:r>
          </a:p>
          <a:p>
            <a:pPr lvl="1"/>
            <a:r>
              <a:rPr lang="en-US" sz="2800" dirty="0"/>
              <a:t>What drives you?</a:t>
            </a:r>
          </a:p>
          <a:p>
            <a:pPr lvl="1"/>
            <a:r>
              <a:rPr lang="en-US" sz="2800" dirty="0"/>
              <a:t>Why did you choose teaching? </a:t>
            </a:r>
          </a:p>
          <a:p>
            <a:pPr lvl="1"/>
            <a:r>
              <a:rPr lang="en-US" sz="2800" dirty="0"/>
              <a:t>What inspired you to teach? </a:t>
            </a:r>
          </a:p>
          <a:p>
            <a:pPr lvl="1"/>
            <a:r>
              <a:rPr lang="en-US" sz="2800" dirty="0"/>
              <a:t>What do you want to get out of your career?</a:t>
            </a:r>
          </a:p>
          <a:p>
            <a:pPr lvl="1"/>
            <a:r>
              <a:rPr lang="en-US" sz="2800" dirty="0"/>
              <a:t>What do you believe about students? </a:t>
            </a:r>
          </a:p>
          <a:p>
            <a:pPr lvl="1"/>
            <a:r>
              <a:rPr lang="en-US" sz="2800" dirty="0"/>
              <a:t>Name your three most important core values.</a:t>
            </a:r>
          </a:p>
        </p:txBody>
      </p:sp>
      <p:sp>
        <p:nvSpPr>
          <p:cNvPr id="3" name="Title 2"/>
          <p:cNvSpPr>
            <a:spLocks noGrp="1"/>
          </p:cNvSpPr>
          <p:nvPr>
            <p:ph type="ctrTitle"/>
          </p:nvPr>
        </p:nvSpPr>
        <p:spPr/>
        <p:txBody>
          <a:bodyPr/>
          <a:lstStyle/>
          <a:p>
            <a:r>
              <a:rPr lang="en-US" dirty="0"/>
              <a:t>Stay True to You </a:t>
            </a:r>
          </a:p>
        </p:txBody>
      </p:sp>
    </p:spTree>
    <p:extLst>
      <p:ext uri="{BB962C8B-B14F-4D97-AF65-F5344CB8AC3E}">
        <p14:creationId xmlns:p14="http://schemas.microsoft.com/office/powerpoint/2010/main" val="268948292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Common states that increase being triggere</a:t>
            </a:r>
            <a:r>
              <a:rPr lang="en-US" dirty="0"/>
              <a:t>d </a:t>
            </a:r>
          </a:p>
          <a:p>
            <a:pPr lvl="1"/>
            <a:r>
              <a:rPr lang="en-US" sz="2800" dirty="0"/>
              <a:t>Tired</a:t>
            </a:r>
          </a:p>
          <a:p>
            <a:pPr lvl="1"/>
            <a:endParaRPr lang="en-US" sz="2800" dirty="0"/>
          </a:p>
          <a:p>
            <a:pPr lvl="1"/>
            <a:r>
              <a:rPr lang="en-US" sz="2800" dirty="0"/>
              <a:t>Our own past experiences </a:t>
            </a:r>
          </a:p>
          <a:p>
            <a:pPr lvl="1"/>
            <a:endParaRPr lang="en-US" sz="2800" dirty="0"/>
          </a:p>
          <a:p>
            <a:pPr lvl="1"/>
            <a:r>
              <a:rPr lang="en-US" sz="2800" dirty="0"/>
              <a:t>Belief system challenges and ideas</a:t>
            </a:r>
          </a:p>
          <a:p>
            <a:pPr lvl="1"/>
            <a:endParaRPr lang="en-US" sz="2800" dirty="0"/>
          </a:p>
          <a:p>
            <a:pPr lvl="1"/>
            <a:r>
              <a:rPr lang="en-US" sz="2800" dirty="0"/>
              <a:t>Fear </a:t>
            </a:r>
          </a:p>
          <a:p>
            <a:pPr lvl="1"/>
            <a:endParaRPr lang="en-US" dirty="0"/>
          </a:p>
          <a:p>
            <a:pPr lvl="1"/>
            <a:endParaRPr lang="en-US" dirty="0"/>
          </a:p>
          <a:p>
            <a:pPr lvl="1"/>
            <a:endParaRPr lang="en-US" dirty="0"/>
          </a:p>
          <a:p>
            <a:pPr lvl="1"/>
            <a:endParaRPr lang="en-US" dirty="0"/>
          </a:p>
        </p:txBody>
      </p:sp>
      <p:sp>
        <p:nvSpPr>
          <p:cNvPr id="3" name="Title 2"/>
          <p:cNvSpPr>
            <a:spLocks noGrp="1"/>
          </p:cNvSpPr>
          <p:nvPr>
            <p:ph type="ctrTitle"/>
          </p:nvPr>
        </p:nvSpPr>
        <p:spPr/>
        <p:txBody>
          <a:bodyPr/>
          <a:lstStyle/>
          <a:p>
            <a:r>
              <a:rPr lang="en-US" dirty="0"/>
              <a:t>Trigger Exercise </a:t>
            </a:r>
          </a:p>
        </p:txBody>
      </p:sp>
    </p:spTree>
    <p:extLst>
      <p:ext uri="{BB962C8B-B14F-4D97-AF65-F5344CB8AC3E}">
        <p14:creationId xmlns:p14="http://schemas.microsoft.com/office/powerpoint/2010/main" val="2001920507"/>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133600"/>
            <a:ext cx="8229600" cy="4044950"/>
          </a:xfrm>
        </p:spPr>
        <p:txBody>
          <a:bodyPr/>
          <a:lstStyle/>
          <a:p>
            <a:r>
              <a:rPr lang="en-US" sz="3600" dirty="0"/>
              <a:t>Push Pause- don’t say anything and deep breath</a:t>
            </a:r>
          </a:p>
          <a:p>
            <a:pPr lvl="1"/>
            <a:r>
              <a:rPr lang="en-US" sz="3600" dirty="0"/>
              <a:t> </a:t>
            </a:r>
            <a:r>
              <a:rPr lang="en-US" sz="3600" dirty="0">
                <a:hlinkClick r:id="rId3"/>
              </a:rPr>
              <a:t>Quick Calm Breathing Exercise </a:t>
            </a:r>
            <a:endParaRPr lang="en-US" sz="3000" dirty="0"/>
          </a:p>
          <a:p>
            <a:r>
              <a:rPr lang="en-US" sz="3600" dirty="0"/>
              <a:t>Know your baseline and triggers--self-awareness is key in managing your own intensity </a:t>
            </a:r>
          </a:p>
          <a:p>
            <a:endParaRPr lang="en-US" sz="3600" dirty="0"/>
          </a:p>
          <a:p>
            <a:endParaRPr lang="en-US" dirty="0"/>
          </a:p>
        </p:txBody>
      </p:sp>
      <p:sp>
        <p:nvSpPr>
          <p:cNvPr id="3" name="Title 2"/>
          <p:cNvSpPr>
            <a:spLocks noGrp="1"/>
          </p:cNvSpPr>
          <p:nvPr>
            <p:ph type="ctrTitle"/>
          </p:nvPr>
        </p:nvSpPr>
        <p:spPr>
          <a:xfrm>
            <a:off x="474997" y="990600"/>
            <a:ext cx="8219607" cy="1012664"/>
          </a:xfrm>
        </p:spPr>
        <p:txBody>
          <a:bodyPr/>
          <a:lstStyle/>
          <a:p>
            <a:r>
              <a:rPr lang="en-US" dirty="0"/>
              <a:t>Preparing for My Own Emotional Intensity </a:t>
            </a:r>
          </a:p>
        </p:txBody>
      </p:sp>
    </p:spTree>
    <p:extLst>
      <p:ext uri="{BB962C8B-B14F-4D97-AF65-F5344CB8AC3E}">
        <p14:creationId xmlns:p14="http://schemas.microsoft.com/office/powerpoint/2010/main" val="4200561522"/>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286000"/>
            <a:ext cx="8229600" cy="3968750"/>
          </a:xfrm>
        </p:spPr>
        <p:txBody>
          <a:bodyPr/>
          <a:lstStyle/>
          <a:p>
            <a:r>
              <a:rPr lang="en-US" sz="4400" dirty="0"/>
              <a:t>Prevention</a:t>
            </a:r>
            <a:r>
              <a:rPr lang="en-US" sz="3200" dirty="0"/>
              <a:t> </a:t>
            </a:r>
          </a:p>
          <a:p>
            <a:pPr lvl="1"/>
            <a:r>
              <a:rPr lang="en-US" sz="3600" dirty="0"/>
              <a:t>Have a plan </a:t>
            </a:r>
          </a:p>
          <a:p>
            <a:pPr lvl="1"/>
            <a:r>
              <a:rPr lang="en-US" sz="3600" dirty="0"/>
              <a:t>Avoid power struggles</a:t>
            </a:r>
          </a:p>
          <a:p>
            <a:pPr lvl="1"/>
            <a:r>
              <a:rPr lang="en-US" sz="3600" dirty="0"/>
              <a:t>Know your students </a:t>
            </a:r>
          </a:p>
          <a:p>
            <a:pPr lvl="1"/>
            <a:r>
              <a:rPr lang="en-US" sz="3600" dirty="0"/>
              <a:t>Visual grounding </a:t>
            </a:r>
          </a:p>
        </p:txBody>
      </p:sp>
      <p:sp>
        <p:nvSpPr>
          <p:cNvPr id="3" name="Title 2"/>
          <p:cNvSpPr>
            <a:spLocks noGrp="1"/>
          </p:cNvSpPr>
          <p:nvPr>
            <p:ph type="ctrTitle"/>
          </p:nvPr>
        </p:nvSpPr>
        <p:spPr>
          <a:xfrm>
            <a:off x="474996" y="861935"/>
            <a:ext cx="8219607" cy="1424065"/>
          </a:xfrm>
        </p:spPr>
        <p:txBody>
          <a:bodyPr/>
          <a:lstStyle/>
          <a:p>
            <a:r>
              <a:rPr lang="en-US" sz="6600" dirty="0"/>
              <a:t>Attune &amp; Goal</a:t>
            </a:r>
          </a:p>
        </p:txBody>
      </p:sp>
    </p:spTree>
    <p:extLst>
      <p:ext uri="{BB962C8B-B14F-4D97-AF65-F5344CB8AC3E}">
        <p14:creationId xmlns:p14="http://schemas.microsoft.com/office/powerpoint/2010/main" val="4077865280"/>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362200"/>
            <a:ext cx="8229600" cy="3892550"/>
          </a:xfrm>
        </p:spPr>
        <p:txBody>
          <a:bodyPr/>
          <a:lstStyle/>
          <a:p>
            <a:r>
              <a:rPr lang="en-US" dirty="0"/>
              <a:t>Empathy-</a:t>
            </a:r>
          </a:p>
          <a:p>
            <a:pPr lvl="1"/>
            <a:r>
              <a:rPr lang="en-US" dirty="0"/>
              <a:t>Asking yourself what the student is needing right now</a:t>
            </a:r>
          </a:p>
          <a:p>
            <a:pPr lvl="1"/>
            <a:r>
              <a:rPr lang="en-US" dirty="0"/>
              <a:t>Respecting it is ok not to be ok at the moment</a:t>
            </a:r>
          </a:p>
          <a:p>
            <a:endParaRPr lang="en-US" dirty="0"/>
          </a:p>
          <a:p>
            <a:r>
              <a:rPr lang="en-US" dirty="0"/>
              <a:t>Accountability- </a:t>
            </a:r>
          </a:p>
          <a:p>
            <a:pPr lvl="1"/>
            <a:r>
              <a:rPr lang="en-US" dirty="0"/>
              <a:t>Repairing what was done</a:t>
            </a:r>
          </a:p>
          <a:p>
            <a:pPr lvl="1"/>
            <a:r>
              <a:rPr lang="en-US" dirty="0"/>
              <a:t>Making a plan for next time </a:t>
            </a:r>
          </a:p>
        </p:txBody>
      </p:sp>
      <p:sp>
        <p:nvSpPr>
          <p:cNvPr id="3" name="Title 2"/>
          <p:cNvSpPr>
            <a:spLocks noGrp="1"/>
          </p:cNvSpPr>
          <p:nvPr>
            <p:ph type="ctrTitle"/>
          </p:nvPr>
        </p:nvSpPr>
        <p:spPr>
          <a:xfrm>
            <a:off x="465004" y="1219200"/>
            <a:ext cx="8219607" cy="890665"/>
          </a:xfrm>
        </p:spPr>
        <p:txBody>
          <a:bodyPr/>
          <a:lstStyle/>
          <a:p>
            <a:r>
              <a:rPr lang="en-US" dirty="0"/>
              <a:t>Balancing Empathy and Accountability </a:t>
            </a:r>
          </a:p>
        </p:txBody>
      </p:sp>
    </p:spTree>
    <p:extLst>
      <p:ext uri="{BB962C8B-B14F-4D97-AF65-F5344CB8AC3E}">
        <p14:creationId xmlns:p14="http://schemas.microsoft.com/office/powerpoint/2010/main" val="3750188707"/>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Revisit your mission statement often </a:t>
            </a:r>
          </a:p>
          <a:p>
            <a:r>
              <a:rPr lang="en-US" dirty="0"/>
              <a:t>Know our triggers and plan responses </a:t>
            </a:r>
          </a:p>
          <a:p>
            <a:r>
              <a:rPr lang="en-US" dirty="0"/>
              <a:t>Take the self-care challenge </a:t>
            </a:r>
            <a:r>
              <a:rPr lang="en-US" sz="1400" dirty="0"/>
              <a:t>(</a:t>
            </a:r>
            <a:r>
              <a:rPr lang="en-US" sz="1400" dirty="0" err="1"/>
              <a:t>Souers</a:t>
            </a:r>
            <a:r>
              <a:rPr lang="en-US" sz="1400" dirty="0"/>
              <a:t> &amp; Hall, 2016)</a:t>
            </a:r>
          </a:p>
          <a:p>
            <a:pPr lvl="1"/>
            <a:r>
              <a:rPr lang="en-US" dirty="0"/>
              <a:t>For your health--exercise 40 minutes, 3 times a week </a:t>
            </a:r>
          </a:p>
          <a:p>
            <a:pPr lvl="1"/>
            <a:r>
              <a:rPr lang="en-US" dirty="0"/>
              <a:t>Once a week do something just for you</a:t>
            </a:r>
          </a:p>
          <a:p>
            <a:pPr lvl="1"/>
            <a:r>
              <a:rPr lang="en-US" dirty="0"/>
              <a:t>Try something new each week to get you out of your comfort zone</a:t>
            </a:r>
          </a:p>
          <a:p>
            <a:pPr lvl="1"/>
            <a:r>
              <a:rPr lang="en-US" dirty="0"/>
              <a:t>Identify one thing you are grateful for each day </a:t>
            </a:r>
          </a:p>
        </p:txBody>
      </p:sp>
      <p:sp>
        <p:nvSpPr>
          <p:cNvPr id="3" name="Title 2"/>
          <p:cNvSpPr>
            <a:spLocks noGrp="1"/>
          </p:cNvSpPr>
          <p:nvPr>
            <p:ph type="ctrTitle"/>
          </p:nvPr>
        </p:nvSpPr>
        <p:spPr/>
        <p:txBody>
          <a:bodyPr/>
          <a:lstStyle/>
          <a:p>
            <a:r>
              <a:rPr lang="en-US" dirty="0"/>
              <a:t>Self-Care </a:t>
            </a:r>
          </a:p>
        </p:txBody>
      </p:sp>
    </p:spTree>
    <p:extLst>
      <p:ext uri="{BB962C8B-B14F-4D97-AF65-F5344CB8AC3E}">
        <p14:creationId xmlns:p14="http://schemas.microsoft.com/office/powerpoint/2010/main" val="703217067"/>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7000" y="1752600"/>
            <a:ext cx="3657600" cy="3979069"/>
          </a:xfrm>
          <a:prstGeom prst="rect">
            <a:avLst/>
          </a:prstGeom>
        </p:spPr>
      </p:pic>
      <p:sp>
        <p:nvSpPr>
          <p:cNvPr id="3" name="Title 2"/>
          <p:cNvSpPr>
            <a:spLocks noGrp="1"/>
          </p:cNvSpPr>
          <p:nvPr>
            <p:ph type="ctrTitle"/>
          </p:nvPr>
        </p:nvSpPr>
        <p:spPr/>
        <p:txBody>
          <a:bodyPr/>
          <a:lstStyle/>
          <a:p>
            <a:r>
              <a:rPr lang="en-US" dirty="0"/>
              <a:t>School Level Strategies </a:t>
            </a:r>
          </a:p>
        </p:txBody>
      </p:sp>
    </p:spTree>
    <p:extLst>
      <p:ext uri="{BB962C8B-B14F-4D97-AF65-F5344CB8AC3E}">
        <p14:creationId xmlns:p14="http://schemas.microsoft.com/office/powerpoint/2010/main" val="417169067"/>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3" y="1600200"/>
            <a:ext cx="8229600" cy="4495800"/>
          </a:xfrm>
        </p:spPr>
        <p:txBody>
          <a:bodyPr/>
          <a:lstStyle/>
          <a:p>
            <a:r>
              <a:rPr lang="en-US" dirty="0"/>
              <a:t>Provide structure</a:t>
            </a:r>
          </a:p>
          <a:p>
            <a:r>
              <a:rPr lang="en-US" dirty="0"/>
              <a:t>Teach with enthusiasm and passion</a:t>
            </a:r>
          </a:p>
          <a:p>
            <a:r>
              <a:rPr lang="en-US" dirty="0"/>
              <a:t>Have a positive attitude</a:t>
            </a:r>
          </a:p>
          <a:p>
            <a:r>
              <a:rPr lang="en-US" dirty="0"/>
              <a:t>Incorporate humor into lessons</a:t>
            </a:r>
          </a:p>
          <a:p>
            <a:r>
              <a:rPr lang="en-US" dirty="0"/>
              <a:t>Make learning fun</a:t>
            </a:r>
          </a:p>
          <a:p>
            <a:r>
              <a:rPr lang="en-US" dirty="0"/>
              <a:t>Incorporate storying telling into lessons</a:t>
            </a:r>
          </a:p>
          <a:p>
            <a:r>
              <a:rPr lang="en-US" dirty="0"/>
              <a:t>Show an interest in their lives outside of school</a:t>
            </a:r>
          </a:p>
          <a:p>
            <a:r>
              <a:rPr lang="en-US" dirty="0"/>
              <a:t>Treat them with respect</a:t>
            </a:r>
          </a:p>
          <a:p>
            <a:r>
              <a:rPr lang="en-US" dirty="0"/>
              <a:t>Go the extra mile                                    </a:t>
            </a:r>
            <a:r>
              <a:rPr lang="en-US" sz="1600" i="1" dirty="0"/>
              <a:t>(Meador, 2019)</a:t>
            </a:r>
          </a:p>
          <a:p>
            <a:endParaRPr lang="en-US" dirty="0"/>
          </a:p>
        </p:txBody>
      </p:sp>
      <p:sp>
        <p:nvSpPr>
          <p:cNvPr id="3" name="Title 2"/>
          <p:cNvSpPr>
            <a:spLocks noGrp="1"/>
          </p:cNvSpPr>
          <p:nvPr>
            <p:ph type="ctrTitle"/>
          </p:nvPr>
        </p:nvSpPr>
        <p:spPr/>
        <p:txBody>
          <a:bodyPr/>
          <a:lstStyle/>
          <a:p>
            <a:r>
              <a:rPr lang="en-US" dirty="0"/>
              <a:t>General Strategies </a:t>
            </a:r>
          </a:p>
        </p:txBody>
      </p:sp>
    </p:spTree>
    <p:extLst>
      <p:ext uri="{BB962C8B-B14F-4D97-AF65-F5344CB8AC3E}">
        <p14:creationId xmlns:p14="http://schemas.microsoft.com/office/powerpoint/2010/main" val="270218813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2149535"/>
              </p:ext>
            </p:extLst>
          </p:nvPr>
        </p:nvGraphicFramePr>
        <p:xfrm>
          <a:off x="465138" y="2478088"/>
          <a:ext cx="8229600" cy="2763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45952902"/>
                    </a:ext>
                  </a:extLst>
                </a:gridCol>
                <a:gridCol w="4114800">
                  <a:extLst>
                    <a:ext uri="{9D8B030D-6E8A-4147-A177-3AD203B41FA5}">
                      <a16:colId xmlns:a16="http://schemas.microsoft.com/office/drawing/2014/main" val="2865313577"/>
                    </a:ext>
                  </a:extLst>
                </a:gridCol>
              </a:tblGrid>
              <a:tr h="370840">
                <a:tc>
                  <a:txBody>
                    <a:bodyPr/>
                    <a:lstStyle/>
                    <a:p>
                      <a:r>
                        <a:rPr lang="en-US" dirty="0"/>
                        <a:t>Traditional Reactions</a:t>
                      </a:r>
                    </a:p>
                  </a:txBody>
                  <a:tcPr/>
                </a:tc>
                <a:tc>
                  <a:txBody>
                    <a:bodyPr/>
                    <a:lstStyle/>
                    <a:p>
                      <a:r>
                        <a:rPr lang="en-US" dirty="0"/>
                        <a:t>Trauma-Informed</a:t>
                      </a:r>
                      <a:r>
                        <a:rPr lang="en-US" baseline="0" dirty="0"/>
                        <a:t> Responses</a:t>
                      </a:r>
                      <a:endParaRPr lang="en-US" dirty="0"/>
                    </a:p>
                  </a:txBody>
                  <a:tcPr/>
                </a:tc>
                <a:extLst>
                  <a:ext uri="{0D108BD9-81ED-4DB2-BD59-A6C34878D82A}">
                    <a16:rowId xmlns:a16="http://schemas.microsoft.com/office/drawing/2014/main" val="4267193657"/>
                  </a:ext>
                </a:extLst>
              </a:tr>
              <a:tr h="370840">
                <a:tc>
                  <a:txBody>
                    <a:bodyPr/>
                    <a:lstStyle/>
                    <a:p>
                      <a:r>
                        <a:rPr lang="en-US" dirty="0"/>
                        <a:t>Go</a:t>
                      </a:r>
                      <a:r>
                        <a:rPr lang="en-US" baseline="0" dirty="0"/>
                        <a:t> to the principal’s office</a:t>
                      </a:r>
                      <a:endParaRPr lang="en-US" dirty="0"/>
                    </a:p>
                  </a:txBody>
                  <a:tcPr/>
                </a:tc>
                <a:tc>
                  <a:txBody>
                    <a:bodyPr/>
                    <a:lstStyle/>
                    <a:p>
                      <a:r>
                        <a:rPr lang="en-US" dirty="0"/>
                        <a:t>I’m here. You’re not in trouble</a:t>
                      </a:r>
                    </a:p>
                  </a:txBody>
                  <a:tcPr/>
                </a:tc>
                <a:extLst>
                  <a:ext uri="{0D108BD9-81ED-4DB2-BD59-A6C34878D82A}">
                    <a16:rowId xmlns:a16="http://schemas.microsoft.com/office/drawing/2014/main" val="367124070"/>
                  </a:ext>
                </a:extLst>
              </a:tr>
              <a:tr h="370840">
                <a:tc>
                  <a:txBody>
                    <a:bodyPr/>
                    <a:lstStyle/>
                    <a:p>
                      <a:r>
                        <a:rPr lang="en-US" dirty="0"/>
                        <a:t>Stop acting</a:t>
                      </a:r>
                      <a:r>
                        <a:rPr lang="en-US" baseline="0" dirty="0"/>
                        <a:t> like a baby</a:t>
                      </a:r>
                      <a:endParaRPr lang="en-US" dirty="0"/>
                    </a:p>
                  </a:txBody>
                  <a:tcPr/>
                </a:tc>
                <a:tc>
                  <a:txBody>
                    <a:bodyPr/>
                    <a:lstStyle/>
                    <a:p>
                      <a:r>
                        <a:rPr lang="en-US" dirty="0"/>
                        <a:t>That really set you back, didn’t it</a:t>
                      </a:r>
                    </a:p>
                  </a:txBody>
                  <a:tcPr/>
                </a:tc>
                <a:extLst>
                  <a:ext uri="{0D108BD9-81ED-4DB2-BD59-A6C34878D82A}">
                    <a16:rowId xmlns:a16="http://schemas.microsoft.com/office/drawing/2014/main" val="1732566198"/>
                  </a:ext>
                </a:extLst>
              </a:tr>
              <a:tr h="370840">
                <a:tc>
                  <a:txBody>
                    <a:bodyPr/>
                    <a:lstStyle/>
                    <a:p>
                      <a:r>
                        <a:rPr lang="en-US" dirty="0"/>
                        <a:t>It’s not that difficult</a:t>
                      </a:r>
                    </a:p>
                  </a:txBody>
                  <a:tcPr/>
                </a:tc>
                <a:tc>
                  <a:txBody>
                    <a:bodyPr/>
                    <a:lstStyle/>
                    <a:p>
                      <a:r>
                        <a:rPr lang="en-US" dirty="0"/>
                        <a:t>I need to understand how hard this</a:t>
                      </a:r>
                      <a:r>
                        <a:rPr lang="en-US" baseline="0" dirty="0"/>
                        <a:t> is for you</a:t>
                      </a:r>
                      <a:endParaRPr lang="en-US" dirty="0"/>
                    </a:p>
                  </a:txBody>
                  <a:tcPr/>
                </a:tc>
                <a:extLst>
                  <a:ext uri="{0D108BD9-81ED-4DB2-BD59-A6C34878D82A}">
                    <a16:rowId xmlns:a16="http://schemas.microsoft.com/office/drawing/2014/main" val="2083143420"/>
                  </a:ext>
                </a:extLst>
              </a:tr>
              <a:tr h="370840">
                <a:tc>
                  <a:txBody>
                    <a:bodyPr/>
                    <a:lstStyle/>
                    <a:p>
                      <a:r>
                        <a:rPr lang="en-US" dirty="0"/>
                        <a:t>Act your age</a:t>
                      </a:r>
                    </a:p>
                  </a:txBody>
                  <a:tcPr/>
                </a:tc>
                <a:tc>
                  <a:txBody>
                    <a:bodyPr/>
                    <a:lstStyle/>
                    <a:p>
                      <a:r>
                        <a:rPr lang="en-US" dirty="0"/>
                        <a:t>This is too big to keep to yourself</a:t>
                      </a:r>
                    </a:p>
                  </a:txBody>
                  <a:tcPr/>
                </a:tc>
                <a:extLst>
                  <a:ext uri="{0D108BD9-81ED-4DB2-BD59-A6C34878D82A}">
                    <a16:rowId xmlns:a16="http://schemas.microsoft.com/office/drawing/2014/main" val="1571987560"/>
                  </a:ext>
                </a:extLst>
              </a:tr>
              <a:tr h="370840">
                <a:tc>
                  <a:txBody>
                    <a:bodyPr/>
                    <a:lstStyle/>
                    <a:p>
                      <a:r>
                        <a:rPr lang="en-US" dirty="0"/>
                        <a:t>Nobody is going to like you if you don’t behave</a:t>
                      </a:r>
                    </a:p>
                  </a:txBody>
                  <a:tcPr/>
                </a:tc>
                <a:tc>
                  <a:txBody>
                    <a:bodyPr/>
                    <a:lstStyle/>
                    <a:p>
                      <a:r>
                        <a:rPr lang="en-US" dirty="0"/>
                        <a:t>I know you want to</a:t>
                      </a:r>
                      <a:r>
                        <a:rPr lang="en-US" baseline="0" dirty="0"/>
                        <a:t> be liked, so let’s make that happen</a:t>
                      </a:r>
                      <a:endParaRPr lang="en-US" dirty="0"/>
                    </a:p>
                  </a:txBody>
                  <a:tcPr/>
                </a:tc>
                <a:extLst>
                  <a:ext uri="{0D108BD9-81ED-4DB2-BD59-A6C34878D82A}">
                    <a16:rowId xmlns:a16="http://schemas.microsoft.com/office/drawing/2014/main" val="231928233"/>
                  </a:ext>
                </a:extLst>
              </a:tr>
            </a:tbl>
          </a:graphicData>
        </a:graphic>
      </p:graphicFrame>
      <p:sp>
        <p:nvSpPr>
          <p:cNvPr id="3" name="Title 2"/>
          <p:cNvSpPr>
            <a:spLocks noGrp="1"/>
          </p:cNvSpPr>
          <p:nvPr>
            <p:ph type="ctrTitle"/>
          </p:nvPr>
        </p:nvSpPr>
        <p:spPr>
          <a:xfrm>
            <a:off x="504304" y="1066800"/>
            <a:ext cx="8219607" cy="890665"/>
          </a:xfrm>
        </p:spPr>
        <p:txBody>
          <a:bodyPr/>
          <a:lstStyle/>
          <a:p>
            <a:r>
              <a:rPr lang="en-US" dirty="0"/>
              <a:t>Traditional vs Trauma-informed Responses </a:t>
            </a:r>
          </a:p>
        </p:txBody>
      </p:sp>
      <p:sp>
        <p:nvSpPr>
          <p:cNvPr id="5" name="TextBox 4"/>
          <p:cNvSpPr txBox="1"/>
          <p:nvPr/>
        </p:nvSpPr>
        <p:spPr>
          <a:xfrm>
            <a:off x="1066800" y="5791200"/>
            <a:ext cx="2573205" cy="369332"/>
          </a:xfrm>
          <a:prstGeom prst="rect">
            <a:avLst/>
          </a:prstGeom>
          <a:noFill/>
        </p:spPr>
        <p:txBody>
          <a:bodyPr wrap="none" rtlCol="0">
            <a:spAutoFit/>
          </a:bodyPr>
          <a:lstStyle/>
          <a:p>
            <a:r>
              <a:rPr lang="en-US" dirty="0" err="1"/>
              <a:t>Sporleder</a:t>
            </a:r>
            <a:r>
              <a:rPr lang="en-US" dirty="0"/>
              <a:t> &amp; Forbes, 2019</a:t>
            </a:r>
          </a:p>
        </p:txBody>
      </p:sp>
    </p:spTree>
    <p:extLst>
      <p:ext uri="{BB962C8B-B14F-4D97-AF65-F5344CB8AC3E}">
        <p14:creationId xmlns:p14="http://schemas.microsoft.com/office/powerpoint/2010/main" val="403934629"/>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764" y="1891224"/>
            <a:ext cx="8229600" cy="4380151"/>
          </a:xfrm>
        </p:spPr>
        <p:txBody>
          <a:bodyPr/>
          <a:lstStyle/>
          <a:p>
            <a:r>
              <a:rPr lang="en-US" dirty="0"/>
              <a:t>Manipulative--</a:t>
            </a:r>
            <a:r>
              <a:rPr lang="en-US" i="1" dirty="0"/>
              <a:t>Getting needs met in a way that has worked </a:t>
            </a:r>
          </a:p>
          <a:p>
            <a:r>
              <a:rPr lang="en-US" dirty="0"/>
              <a:t>Lazy--</a:t>
            </a:r>
            <a:r>
              <a:rPr lang="en-US" i="1" dirty="0"/>
              <a:t>Lacking skills, feeling overwhelmed </a:t>
            </a:r>
          </a:p>
          <a:p>
            <a:r>
              <a:rPr lang="en-US" dirty="0"/>
              <a:t>Resistant--</a:t>
            </a:r>
            <a:r>
              <a:rPr lang="en-US" i="1" dirty="0"/>
              <a:t>Mistrustful or scared</a:t>
            </a:r>
          </a:p>
          <a:p>
            <a:r>
              <a:rPr lang="en-US" dirty="0"/>
              <a:t>Unmotivated--</a:t>
            </a:r>
            <a:r>
              <a:rPr lang="en-US" i="1" dirty="0"/>
              <a:t>Depressed, fearful</a:t>
            </a:r>
          </a:p>
          <a:p>
            <a:r>
              <a:rPr lang="en-US" dirty="0"/>
              <a:t>Disrespectful--</a:t>
            </a:r>
            <a:r>
              <a:rPr lang="en-US" i="1" dirty="0"/>
              <a:t>Feeling threatened, unsafe</a:t>
            </a:r>
          </a:p>
          <a:p>
            <a:r>
              <a:rPr lang="en-US" dirty="0"/>
              <a:t>Attention-seeking--</a:t>
            </a:r>
            <a:r>
              <a:rPr lang="en-US" i="1" dirty="0"/>
              <a:t>feeling disconnected, alone</a:t>
            </a:r>
          </a:p>
        </p:txBody>
      </p:sp>
      <p:sp>
        <p:nvSpPr>
          <p:cNvPr id="3" name="Title 2"/>
          <p:cNvSpPr>
            <a:spLocks noGrp="1"/>
          </p:cNvSpPr>
          <p:nvPr>
            <p:ph type="ctrTitle"/>
          </p:nvPr>
        </p:nvSpPr>
        <p:spPr>
          <a:xfrm>
            <a:off x="474997" y="1000559"/>
            <a:ext cx="8219607" cy="890665"/>
          </a:xfrm>
        </p:spPr>
        <p:txBody>
          <a:bodyPr/>
          <a:lstStyle/>
          <a:p>
            <a:pPr algn="l"/>
            <a:r>
              <a:rPr lang="en-US" dirty="0"/>
              <a:t>Triggers Through a Trauma Lens </a:t>
            </a:r>
            <a:br>
              <a:rPr lang="en-US" dirty="0"/>
            </a:br>
            <a:r>
              <a:rPr lang="en-US" sz="1400" dirty="0"/>
              <a:t>(NCSSLE, 2019)</a:t>
            </a:r>
            <a:br>
              <a:rPr lang="en-US" sz="1400" dirty="0"/>
            </a:br>
            <a:endParaRPr lang="en-US" sz="1400" dirty="0"/>
          </a:p>
        </p:txBody>
      </p:sp>
    </p:spTree>
    <p:extLst>
      <p:ext uri="{BB962C8B-B14F-4D97-AF65-F5344CB8AC3E}">
        <p14:creationId xmlns:p14="http://schemas.microsoft.com/office/powerpoint/2010/main" val="3211451830"/>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600200"/>
            <a:ext cx="8229599" cy="4724399"/>
          </a:xfrm>
        </p:spPr>
        <p:txBody>
          <a:bodyPr/>
          <a:lstStyle/>
          <a:p>
            <a:r>
              <a:rPr lang="en-US" dirty="0"/>
              <a:t>Assist rural schools to implement best-practice approaches to address mental health needs of students </a:t>
            </a:r>
          </a:p>
          <a:p>
            <a:r>
              <a:rPr lang="en-US" dirty="0"/>
              <a:t>Training and technical assistance</a:t>
            </a:r>
          </a:p>
          <a:p>
            <a:pPr lvl="1"/>
            <a:r>
              <a:rPr lang="en-US" dirty="0"/>
              <a:t>Promoting Positive Mental Health in Rural Schools</a:t>
            </a:r>
          </a:p>
          <a:p>
            <a:pPr lvl="1"/>
            <a:r>
              <a:rPr lang="en-US" dirty="0"/>
              <a:t>Self-paced courses </a:t>
            </a:r>
          </a:p>
          <a:p>
            <a:pPr lvl="1"/>
            <a:r>
              <a:rPr lang="en-US" dirty="0"/>
              <a:t>Communities of Practice  </a:t>
            </a:r>
          </a:p>
          <a:p>
            <a:pPr lvl="1"/>
            <a:r>
              <a:rPr lang="en-US" dirty="0"/>
              <a:t>National school curriculum</a:t>
            </a:r>
          </a:p>
          <a:p>
            <a:pPr lvl="1"/>
            <a:r>
              <a:rPr lang="en-US" dirty="0"/>
              <a:t>Advancing Trauma Sensitive Schools </a:t>
            </a:r>
          </a:p>
          <a:p>
            <a:pPr marL="457200" lvl="1" indent="0">
              <a:buNone/>
            </a:pPr>
            <a:r>
              <a:rPr lang="en-US" u="sng" dirty="0">
                <a:solidFill>
                  <a:schemeClr val="tx1"/>
                </a:solidFill>
                <a:hlinkClick r:id="rId3"/>
              </a:rPr>
              <a:t>https://mhttcnetwork.org/centers/mountain-plains-mhttc/home</a:t>
            </a:r>
            <a:endParaRPr lang="en-US" dirty="0"/>
          </a:p>
          <a:p>
            <a:endParaRPr lang="en-US" dirty="0"/>
          </a:p>
          <a:p>
            <a:pPr lvl="1"/>
            <a:endParaRPr lang="en-US" dirty="0"/>
          </a:p>
        </p:txBody>
      </p:sp>
      <p:sp>
        <p:nvSpPr>
          <p:cNvPr id="3" name="Title 2"/>
          <p:cNvSpPr>
            <a:spLocks noGrp="1"/>
          </p:cNvSpPr>
          <p:nvPr>
            <p:ph type="ctrTitle"/>
          </p:nvPr>
        </p:nvSpPr>
        <p:spPr/>
        <p:txBody>
          <a:bodyPr/>
          <a:lstStyle/>
          <a:p>
            <a:r>
              <a:rPr lang="en-US" dirty="0"/>
              <a:t>Aim of School Supplement </a:t>
            </a:r>
          </a:p>
        </p:txBody>
      </p:sp>
    </p:spTree>
    <p:extLst>
      <p:ext uri="{BB962C8B-B14F-4D97-AF65-F5344CB8AC3E}">
        <p14:creationId xmlns:p14="http://schemas.microsoft.com/office/powerpoint/2010/main" val="1508839297"/>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4997" y="1066800"/>
            <a:ext cx="8219607" cy="814465"/>
          </a:xfrm>
        </p:spPr>
        <p:txBody>
          <a:bodyPr/>
          <a:lstStyle/>
          <a:p>
            <a:r>
              <a:rPr lang="en-US" sz="3200" dirty="0">
                <a:latin typeface="Helvetica Neue"/>
                <a:ea typeface="Helvetica Neue"/>
                <a:cs typeface="Helvetica Neue"/>
                <a:sym typeface="Helvetica Neue"/>
              </a:rPr>
              <a:t>Applying an Equity Lens</a:t>
            </a:r>
            <a:endParaRPr lang="en-US" sz="3200" dirty="0"/>
          </a:p>
        </p:txBody>
      </p:sp>
      <p:sp>
        <p:nvSpPr>
          <p:cNvPr id="5" name="Content Placeholder 4"/>
          <p:cNvSpPr>
            <a:spLocks noGrp="1"/>
          </p:cNvSpPr>
          <p:nvPr>
            <p:ph idx="1"/>
          </p:nvPr>
        </p:nvSpPr>
        <p:spPr>
          <a:xfrm>
            <a:off x="914400" y="1881265"/>
            <a:ext cx="7467600" cy="4373485"/>
          </a:xfrm>
        </p:spPr>
        <p:txBody>
          <a:bodyPr/>
          <a:lstStyle/>
          <a:p>
            <a:pPr marL="0" indent="0">
              <a:buNone/>
            </a:pPr>
            <a:r>
              <a:rPr lang="en-US" sz="2400" dirty="0"/>
              <a:t>Five barriers contribute to inequitable access to a high-quality SEL education</a:t>
            </a:r>
          </a:p>
          <a:p>
            <a:r>
              <a:rPr lang="en-US" sz="2400" dirty="0"/>
              <a:t>poverty</a:t>
            </a:r>
          </a:p>
          <a:p>
            <a:r>
              <a:rPr lang="en-US" sz="2400" dirty="0"/>
              <a:t>exclusionary discipline practices and policies</a:t>
            </a:r>
          </a:p>
          <a:p>
            <a:r>
              <a:rPr lang="en-US" sz="2400" dirty="0"/>
              <a:t>lack of trauma-informed practices</a:t>
            </a:r>
          </a:p>
          <a:p>
            <a:r>
              <a:rPr lang="en-US" sz="2400" dirty="0"/>
              <a:t>implicit bias in school staff</a:t>
            </a:r>
          </a:p>
          <a:p>
            <a:r>
              <a:rPr lang="en-US" sz="2400" dirty="0"/>
              <a:t>educator stress and burnout</a:t>
            </a:r>
          </a:p>
          <a:p>
            <a:pPr marL="0" indent="0">
              <a:buNone/>
            </a:pPr>
            <a:r>
              <a:rPr lang="en-US" sz="1400" dirty="0"/>
              <a:t>(Simmons DN, Brackett MA, and Adler N, Applying an Equity Lens to Social, Emotional, and Academic Development, Robert Wood Johnson Foundation, 2018 - https://www.rwjf.org/en/library/research/2018/06/applying-an-equity-lens-to-social-emotional-and-academic-development.html) </a:t>
            </a:r>
          </a:p>
          <a:p>
            <a:pPr marL="0" indent="0">
              <a:buNone/>
            </a:pPr>
            <a:endParaRPr lang="en-US" dirty="0"/>
          </a:p>
        </p:txBody>
      </p:sp>
    </p:spTree>
    <p:extLst>
      <p:ext uri="{BB962C8B-B14F-4D97-AF65-F5344CB8AC3E}">
        <p14:creationId xmlns:p14="http://schemas.microsoft.com/office/powerpoint/2010/main" val="2949190980"/>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0993" y="1143001"/>
            <a:ext cx="8219607" cy="685800"/>
          </a:xfrm>
        </p:spPr>
        <p:txBody>
          <a:bodyPr/>
          <a:lstStyle/>
          <a:p>
            <a:r>
              <a:rPr lang="en-US" sz="3200" dirty="0"/>
              <a:t>Applying an Equity Lens :</a:t>
            </a:r>
            <a:br>
              <a:rPr lang="en-US" sz="3200" dirty="0"/>
            </a:br>
            <a:endParaRPr lang="en-US" sz="3200" dirty="0"/>
          </a:p>
        </p:txBody>
      </p:sp>
      <p:sp>
        <p:nvSpPr>
          <p:cNvPr id="5" name="Content Placeholder 4"/>
          <p:cNvSpPr>
            <a:spLocks noGrp="1"/>
          </p:cNvSpPr>
          <p:nvPr>
            <p:ph idx="1"/>
          </p:nvPr>
        </p:nvSpPr>
        <p:spPr>
          <a:xfrm>
            <a:off x="762000" y="1828801"/>
            <a:ext cx="7932604" cy="4425949"/>
          </a:xfrm>
        </p:spPr>
        <p:txBody>
          <a:bodyPr/>
          <a:lstStyle/>
          <a:p>
            <a:pPr marL="0" indent="0">
              <a:buNone/>
            </a:pPr>
            <a:r>
              <a:rPr lang="en-US" sz="2000" dirty="0"/>
              <a:t>Five opportunities identified for overcoming those barriers</a:t>
            </a:r>
          </a:p>
          <a:p>
            <a:pPr marL="1203325"/>
            <a:r>
              <a:rPr lang="en-US" sz="2000" dirty="0"/>
              <a:t>school racial and socioeconomic integration initiatives</a:t>
            </a:r>
          </a:p>
          <a:p>
            <a:pPr marL="1203325"/>
            <a:r>
              <a:rPr lang="en-US" sz="2000" dirty="0"/>
              <a:t>restorative justice practices for school discipline</a:t>
            </a:r>
          </a:p>
          <a:p>
            <a:pPr marL="1203325"/>
            <a:r>
              <a:rPr lang="en-US" sz="2000" dirty="0"/>
              <a:t>trauma-informed system interventions</a:t>
            </a:r>
          </a:p>
          <a:p>
            <a:pPr marL="1203325"/>
            <a:r>
              <a:rPr lang="en-US" sz="2000" dirty="0"/>
              <a:t>culturally competent and equity-literate educators</a:t>
            </a:r>
          </a:p>
          <a:p>
            <a:pPr marL="1203325"/>
            <a:r>
              <a:rPr lang="en-US" sz="2000" dirty="0"/>
              <a:t>SEL and mindfulness programming to support students </a:t>
            </a:r>
            <a:r>
              <a:rPr lang="en-US" dirty="0"/>
              <a:t>and teachers</a:t>
            </a:r>
          </a:p>
          <a:p>
            <a:pPr marL="0" indent="0">
              <a:buNone/>
            </a:pPr>
            <a:endParaRPr lang="en-US" dirty="0"/>
          </a:p>
          <a:p>
            <a:pPr marL="0" indent="0">
              <a:buNone/>
            </a:pPr>
            <a:r>
              <a:rPr lang="en-US" sz="1600" dirty="0"/>
              <a:t>(Simmons DN, Brackett MA, and Adler N, Applying an Equity Lens to Social, Emotional, and Academic Development, Robert Wood Johnson Foundation, 2018 - https://www.rwjf.org/en/library/research/2018/06/applying-an-equity-lens-to-social-emotional-and-academic-development.html) </a:t>
            </a:r>
          </a:p>
          <a:p>
            <a:pPr marL="0" indent="0">
              <a:buNone/>
            </a:pPr>
            <a:endParaRPr lang="en-US" dirty="0"/>
          </a:p>
        </p:txBody>
      </p:sp>
    </p:spTree>
    <p:extLst>
      <p:ext uri="{BB962C8B-B14F-4D97-AF65-F5344CB8AC3E}">
        <p14:creationId xmlns:p14="http://schemas.microsoft.com/office/powerpoint/2010/main" val="1204299279"/>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4997" y="1371600"/>
            <a:ext cx="8219607" cy="890665"/>
          </a:xfrm>
        </p:spPr>
        <p:txBody>
          <a:bodyPr/>
          <a:lstStyle/>
          <a:p>
            <a:r>
              <a:rPr lang="en-US" dirty="0"/>
              <a:t>Trauma Sensitive Schools and Multi-tiered Systems of Support </a:t>
            </a:r>
          </a:p>
        </p:txBody>
      </p:sp>
      <p:pic>
        <p:nvPicPr>
          <p:cNvPr id="2" name="Content Placeholder 1"/>
          <p:cNvPicPr>
            <a:picLocks noGrp="1" noChangeAspect="1"/>
          </p:cNvPicPr>
          <p:nvPr>
            <p:ph idx="1"/>
          </p:nvPr>
        </p:nvPicPr>
        <p:blipFill>
          <a:blip r:embed="rId3"/>
          <a:stretch>
            <a:fillRect/>
          </a:stretch>
        </p:blipFill>
        <p:spPr>
          <a:xfrm>
            <a:off x="1342681" y="2668495"/>
            <a:ext cx="6474513" cy="3584759"/>
          </a:xfrm>
          <a:prstGeom prst="rect">
            <a:avLst/>
          </a:prstGeom>
        </p:spPr>
      </p:pic>
    </p:spTree>
    <p:extLst>
      <p:ext uri="{BB962C8B-B14F-4D97-AF65-F5344CB8AC3E}">
        <p14:creationId xmlns:p14="http://schemas.microsoft.com/office/powerpoint/2010/main" val="2252326756"/>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Implemented by all school personnel who are capable of taking over when the student can’t regulate </a:t>
            </a:r>
          </a:p>
          <a:p>
            <a:pPr marL="0" indent="0">
              <a:buNone/>
            </a:pPr>
            <a:endParaRPr lang="en-US" dirty="0"/>
          </a:p>
          <a:p>
            <a:r>
              <a:rPr lang="en-US" dirty="0"/>
              <a:t>Implementation of Positive Behavioral Supports, </a:t>
            </a:r>
            <a:r>
              <a:rPr lang="en-US" b="1" dirty="0"/>
              <a:t>Social Emotional Learning Curriculums</a:t>
            </a:r>
            <a:r>
              <a:rPr lang="en-US" dirty="0"/>
              <a:t>, universal programs such as Every Moment Counts </a:t>
            </a:r>
          </a:p>
          <a:p>
            <a:endParaRPr lang="en-US" dirty="0"/>
          </a:p>
          <a:p>
            <a:endParaRPr lang="en-US" dirty="0"/>
          </a:p>
        </p:txBody>
      </p:sp>
      <p:sp>
        <p:nvSpPr>
          <p:cNvPr id="3" name="Title 2"/>
          <p:cNvSpPr>
            <a:spLocks noGrp="1"/>
          </p:cNvSpPr>
          <p:nvPr>
            <p:ph type="ctrTitle"/>
          </p:nvPr>
        </p:nvSpPr>
        <p:spPr/>
        <p:txBody>
          <a:bodyPr/>
          <a:lstStyle/>
          <a:p>
            <a:r>
              <a:rPr lang="en-US" dirty="0"/>
              <a:t>Tier 1 –Universal </a:t>
            </a:r>
          </a:p>
        </p:txBody>
      </p:sp>
    </p:spTree>
    <p:extLst>
      <p:ext uri="{BB962C8B-B14F-4D97-AF65-F5344CB8AC3E}">
        <p14:creationId xmlns:p14="http://schemas.microsoft.com/office/powerpoint/2010/main" val="3743341512"/>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142" y="2435725"/>
            <a:ext cx="8229600" cy="4380151"/>
          </a:xfrm>
        </p:spPr>
        <p:txBody>
          <a:bodyPr/>
          <a:lstStyle/>
          <a:p>
            <a:r>
              <a:rPr lang="en-US" dirty="0"/>
              <a:t>Direct instruction in the following areas: </a:t>
            </a:r>
          </a:p>
          <a:p>
            <a:pPr lvl="1"/>
            <a:r>
              <a:rPr lang="en-US" dirty="0"/>
              <a:t>Self-awareness</a:t>
            </a:r>
          </a:p>
          <a:p>
            <a:pPr lvl="1"/>
            <a:r>
              <a:rPr lang="en-US" dirty="0"/>
              <a:t>Self-management</a:t>
            </a:r>
          </a:p>
          <a:p>
            <a:pPr lvl="1"/>
            <a:r>
              <a:rPr lang="en-US" dirty="0"/>
              <a:t>Social awareness</a:t>
            </a:r>
          </a:p>
          <a:p>
            <a:pPr lvl="1"/>
            <a:r>
              <a:rPr lang="en-US" dirty="0"/>
              <a:t>Relationship skills</a:t>
            </a:r>
          </a:p>
          <a:p>
            <a:pPr lvl="1"/>
            <a:r>
              <a:rPr lang="en-US" dirty="0"/>
              <a:t>Responsible problem solving</a:t>
            </a:r>
          </a:p>
          <a:p>
            <a:pPr lvl="1"/>
            <a:endParaRPr lang="en-US" dirty="0"/>
          </a:p>
          <a:p>
            <a:pPr marL="457200" lvl="1" indent="0">
              <a:buNone/>
            </a:pPr>
            <a:r>
              <a:rPr lang="en-US" dirty="0"/>
              <a:t>(See CASEL for more information) </a:t>
            </a:r>
          </a:p>
          <a:p>
            <a:pPr marL="0" indent="0">
              <a:buNone/>
            </a:pPr>
            <a:endParaRPr lang="en-US" dirty="0"/>
          </a:p>
        </p:txBody>
      </p:sp>
      <p:sp>
        <p:nvSpPr>
          <p:cNvPr id="3" name="Title 2"/>
          <p:cNvSpPr>
            <a:spLocks noGrp="1"/>
          </p:cNvSpPr>
          <p:nvPr>
            <p:ph type="ctrTitle"/>
          </p:nvPr>
        </p:nvSpPr>
        <p:spPr>
          <a:xfrm>
            <a:off x="469135" y="1219200"/>
            <a:ext cx="8219607" cy="890665"/>
          </a:xfrm>
        </p:spPr>
        <p:txBody>
          <a:bodyPr/>
          <a:lstStyle/>
          <a:p>
            <a:r>
              <a:rPr lang="en-US" dirty="0"/>
              <a:t>Tier 1--Universal Social Emotional Learning Example </a:t>
            </a:r>
          </a:p>
        </p:txBody>
      </p:sp>
    </p:spTree>
    <p:extLst>
      <p:ext uri="{BB962C8B-B14F-4D97-AF65-F5344CB8AC3E}">
        <p14:creationId xmlns:p14="http://schemas.microsoft.com/office/powerpoint/2010/main" val="3826005664"/>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Establish a sense of community</a:t>
            </a:r>
          </a:p>
          <a:p>
            <a:r>
              <a:rPr lang="en-US" dirty="0"/>
              <a:t>Set clear expectations </a:t>
            </a:r>
          </a:p>
          <a:p>
            <a:r>
              <a:rPr lang="en-US" dirty="0"/>
              <a:t>Respect cultural differences </a:t>
            </a:r>
          </a:p>
          <a:p>
            <a:r>
              <a:rPr lang="en-US" dirty="0"/>
              <a:t>Use consistent classroom routines and procedures</a:t>
            </a:r>
          </a:p>
          <a:p>
            <a:r>
              <a:rPr lang="en-US" dirty="0"/>
              <a:t>Offer alternatives </a:t>
            </a:r>
          </a:p>
          <a:p>
            <a:r>
              <a:rPr lang="en-US" dirty="0"/>
              <a:t>Establish backup support systems </a:t>
            </a:r>
          </a:p>
          <a:p>
            <a:r>
              <a:rPr lang="en-US" dirty="0"/>
              <a:t>Regular monitoring of students to identify concerns</a:t>
            </a:r>
          </a:p>
          <a:p>
            <a:pPr marL="0" indent="0">
              <a:buNone/>
            </a:pPr>
            <a:endParaRPr lang="en-US" sz="1600" dirty="0"/>
          </a:p>
          <a:p>
            <a:pPr marL="0" indent="0">
              <a:buNone/>
            </a:pPr>
            <a:r>
              <a:rPr lang="en-US" sz="1600" dirty="0"/>
              <a:t>(Jennings, 2019)</a:t>
            </a:r>
          </a:p>
        </p:txBody>
      </p:sp>
      <p:sp>
        <p:nvSpPr>
          <p:cNvPr id="3" name="Title 2"/>
          <p:cNvSpPr>
            <a:spLocks noGrp="1"/>
          </p:cNvSpPr>
          <p:nvPr>
            <p:ph type="ctrTitle"/>
          </p:nvPr>
        </p:nvSpPr>
        <p:spPr/>
        <p:txBody>
          <a:bodyPr/>
          <a:lstStyle/>
          <a:p>
            <a:r>
              <a:rPr lang="en-US" dirty="0"/>
              <a:t>Tier 1--Universal General Principles </a:t>
            </a:r>
          </a:p>
        </p:txBody>
      </p:sp>
    </p:spTree>
    <p:extLst>
      <p:ext uri="{BB962C8B-B14F-4D97-AF65-F5344CB8AC3E}">
        <p14:creationId xmlns:p14="http://schemas.microsoft.com/office/powerpoint/2010/main" val="3826215741"/>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Typically occur in a small group setting facilitated by interdisciplinary teams </a:t>
            </a:r>
          </a:p>
          <a:p>
            <a:r>
              <a:rPr lang="en-US" dirty="0"/>
              <a:t>For kids with trauma--interventions focus on self-soothing, self-regulation and relationship building to develop trust </a:t>
            </a:r>
          </a:p>
          <a:p>
            <a:r>
              <a:rPr lang="en-US" dirty="0"/>
              <a:t>504 or additional individual plans </a:t>
            </a:r>
          </a:p>
          <a:p>
            <a:r>
              <a:rPr lang="en-US" dirty="0"/>
              <a:t>Teacher may implement accommodations determined by the team</a:t>
            </a:r>
          </a:p>
          <a:p>
            <a:pPr marL="0" indent="0">
              <a:buNone/>
            </a:pPr>
            <a:r>
              <a:rPr lang="en-US" sz="1600" dirty="0"/>
              <a:t>(Craig, 2017)</a:t>
            </a:r>
          </a:p>
        </p:txBody>
      </p:sp>
      <p:sp>
        <p:nvSpPr>
          <p:cNvPr id="3" name="Title 2"/>
          <p:cNvSpPr>
            <a:spLocks noGrp="1"/>
          </p:cNvSpPr>
          <p:nvPr>
            <p:ph type="ctrTitle"/>
          </p:nvPr>
        </p:nvSpPr>
        <p:spPr/>
        <p:txBody>
          <a:bodyPr/>
          <a:lstStyle/>
          <a:p>
            <a:r>
              <a:rPr lang="en-US" dirty="0"/>
              <a:t>Tier 2 – Targeted</a:t>
            </a:r>
          </a:p>
        </p:txBody>
      </p:sp>
    </p:spTree>
    <p:extLst>
      <p:ext uri="{BB962C8B-B14F-4D97-AF65-F5344CB8AC3E}">
        <p14:creationId xmlns:p14="http://schemas.microsoft.com/office/powerpoint/2010/main" val="2630845871"/>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Involves one-to-one intervention </a:t>
            </a:r>
          </a:p>
          <a:p>
            <a:pPr lvl="1"/>
            <a:r>
              <a:rPr lang="en-US" dirty="0"/>
              <a:t>Examples: </a:t>
            </a:r>
          </a:p>
          <a:p>
            <a:pPr lvl="1"/>
            <a:r>
              <a:rPr lang="en-US" dirty="0"/>
              <a:t>Counseling provided by the counselor or psychologist </a:t>
            </a:r>
          </a:p>
          <a:p>
            <a:r>
              <a:rPr lang="en-US" dirty="0"/>
              <a:t>IEP</a:t>
            </a:r>
          </a:p>
          <a:p>
            <a:r>
              <a:rPr lang="en-US" dirty="0"/>
              <a:t>Teachers and other staff implement accommodations determined by the team</a:t>
            </a:r>
          </a:p>
          <a:p>
            <a:pPr marL="0" indent="0">
              <a:buNone/>
            </a:pPr>
            <a:endParaRPr lang="en-US" sz="1600" dirty="0"/>
          </a:p>
          <a:p>
            <a:pPr marL="0" indent="0">
              <a:buNone/>
            </a:pPr>
            <a:r>
              <a:rPr lang="en-US" sz="1600" dirty="0"/>
              <a:t>(Craig, 2017)</a:t>
            </a:r>
          </a:p>
        </p:txBody>
      </p:sp>
      <p:sp>
        <p:nvSpPr>
          <p:cNvPr id="3" name="Title 2"/>
          <p:cNvSpPr>
            <a:spLocks noGrp="1"/>
          </p:cNvSpPr>
          <p:nvPr>
            <p:ph type="ctrTitle"/>
          </p:nvPr>
        </p:nvSpPr>
        <p:spPr/>
        <p:txBody>
          <a:bodyPr/>
          <a:lstStyle/>
          <a:p>
            <a:r>
              <a:rPr lang="en-US" dirty="0"/>
              <a:t>Tier 3--Targeted </a:t>
            </a:r>
          </a:p>
        </p:txBody>
      </p:sp>
    </p:spTree>
    <p:extLst>
      <p:ext uri="{BB962C8B-B14F-4D97-AF65-F5344CB8AC3E}">
        <p14:creationId xmlns:p14="http://schemas.microsoft.com/office/powerpoint/2010/main" val="4050097814"/>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96" y="2827421"/>
            <a:ext cx="3944604" cy="3490686"/>
          </a:xfrm>
        </p:spPr>
        <p:txBody>
          <a:bodyPr/>
          <a:lstStyle/>
          <a:p>
            <a:pPr>
              <a:spcBef>
                <a:spcPts val="0"/>
              </a:spcBef>
            </a:pPr>
            <a:r>
              <a:rPr lang="en-US" sz="2400" dirty="0"/>
              <a:t>Concentration</a:t>
            </a:r>
          </a:p>
          <a:p>
            <a:pPr>
              <a:spcBef>
                <a:spcPts val="0"/>
              </a:spcBef>
            </a:pPr>
            <a:r>
              <a:rPr lang="en-US" sz="2400" dirty="0"/>
              <a:t>Problem-solving </a:t>
            </a:r>
          </a:p>
          <a:p>
            <a:pPr>
              <a:spcBef>
                <a:spcPts val="0"/>
              </a:spcBef>
            </a:pPr>
            <a:r>
              <a:rPr lang="en-US" sz="2400" dirty="0"/>
              <a:t>Abstract thinking</a:t>
            </a:r>
          </a:p>
          <a:p>
            <a:pPr>
              <a:spcBef>
                <a:spcPts val="0"/>
              </a:spcBef>
            </a:pPr>
            <a:r>
              <a:rPr lang="en-US" sz="2400" dirty="0"/>
              <a:t>Working collaboratively in groups</a:t>
            </a:r>
          </a:p>
          <a:p>
            <a:pPr>
              <a:spcBef>
                <a:spcPts val="0"/>
              </a:spcBef>
            </a:pPr>
            <a:r>
              <a:rPr lang="en-US" sz="2400" dirty="0"/>
              <a:t>Ability to recall facts</a:t>
            </a:r>
          </a:p>
          <a:p>
            <a:pPr>
              <a:spcBef>
                <a:spcPts val="0"/>
              </a:spcBef>
            </a:pPr>
            <a:r>
              <a:rPr lang="en-US" sz="2400" dirty="0"/>
              <a:t>Working memory</a:t>
            </a:r>
          </a:p>
          <a:p>
            <a:pPr>
              <a:spcBef>
                <a:spcPts val="0"/>
              </a:spcBef>
            </a:pPr>
            <a:r>
              <a:rPr lang="en-US" sz="2400" dirty="0"/>
              <a:t>Comprehension</a:t>
            </a:r>
          </a:p>
          <a:p>
            <a:pPr>
              <a:spcBef>
                <a:spcPts val="0"/>
              </a:spcBef>
            </a:pPr>
            <a:endParaRPr lang="en-US" sz="2400" dirty="0"/>
          </a:p>
          <a:p>
            <a:endParaRPr lang="en-US" dirty="0"/>
          </a:p>
        </p:txBody>
      </p:sp>
      <p:sp>
        <p:nvSpPr>
          <p:cNvPr id="3" name="Title 2"/>
          <p:cNvSpPr>
            <a:spLocks noGrp="1"/>
          </p:cNvSpPr>
          <p:nvPr>
            <p:ph type="ctrTitle"/>
          </p:nvPr>
        </p:nvSpPr>
        <p:spPr>
          <a:xfrm>
            <a:off x="474996" y="990600"/>
            <a:ext cx="8219607" cy="1600200"/>
          </a:xfrm>
        </p:spPr>
        <p:txBody>
          <a:bodyPr/>
          <a:lstStyle/>
          <a:p>
            <a:r>
              <a:rPr lang="en-US" sz="3200" dirty="0"/>
              <a:t>Social Emotional Learning and Trauma Sensitive Schools Improve Function in Areas That are Affected by Trauma </a:t>
            </a:r>
          </a:p>
        </p:txBody>
      </p:sp>
      <p:sp>
        <p:nvSpPr>
          <p:cNvPr id="4" name="Content Placeholder 1"/>
          <p:cNvSpPr txBox="1">
            <a:spLocks/>
          </p:cNvSpPr>
          <p:nvPr/>
        </p:nvSpPr>
        <p:spPr bwMode="auto">
          <a:xfrm>
            <a:off x="4622899" y="2819400"/>
            <a:ext cx="3868404" cy="3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a:t>Classroom and teacher transitions</a:t>
            </a:r>
          </a:p>
          <a:p>
            <a:pPr>
              <a:spcBef>
                <a:spcPts val="0"/>
              </a:spcBef>
            </a:pPr>
            <a:r>
              <a:rPr lang="en-US" sz="2400" dirty="0"/>
              <a:t>Forming relationships</a:t>
            </a:r>
          </a:p>
          <a:p>
            <a:pPr>
              <a:spcBef>
                <a:spcPts val="0"/>
              </a:spcBef>
            </a:pPr>
            <a:r>
              <a:rPr lang="en-US" sz="2400" dirty="0"/>
              <a:t>Regulating emotions</a:t>
            </a:r>
          </a:p>
          <a:p>
            <a:pPr>
              <a:spcBef>
                <a:spcPts val="0"/>
              </a:spcBef>
            </a:pPr>
            <a:r>
              <a:rPr lang="en-US" sz="2400" dirty="0"/>
              <a:t>Organizing material sequentially</a:t>
            </a:r>
          </a:p>
          <a:p>
            <a:pPr>
              <a:spcBef>
                <a:spcPts val="0"/>
              </a:spcBef>
            </a:pPr>
            <a:r>
              <a:rPr lang="en-US" sz="2400" dirty="0"/>
              <a:t>Application of knowledge</a:t>
            </a:r>
          </a:p>
        </p:txBody>
      </p:sp>
    </p:spTree>
    <p:extLst>
      <p:ext uri="{BB962C8B-B14F-4D97-AF65-F5344CB8AC3E}">
        <p14:creationId xmlns:p14="http://schemas.microsoft.com/office/powerpoint/2010/main" val="63125086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Strengths-based - provide a sense of mastery, inclusivity, culturally responsive</a:t>
            </a:r>
          </a:p>
          <a:p>
            <a:r>
              <a:rPr lang="en-US" sz="2400" dirty="0"/>
              <a:t>Focus on strengthening relationships - staff to student, student to student, adult to adult</a:t>
            </a:r>
          </a:p>
          <a:p>
            <a:r>
              <a:rPr lang="en-US" sz="2400" dirty="0"/>
              <a:t>Growth-mindset versus a deficit-mindset </a:t>
            </a:r>
          </a:p>
          <a:p>
            <a:r>
              <a:rPr lang="en-US" sz="2400" dirty="0"/>
              <a:t>Proactive rather than reactive</a:t>
            </a:r>
          </a:p>
          <a:p>
            <a:r>
              <a:rPr lang="en-US" sz="2400" dirty="0"/>
              <a:t>Provide emotional and physical safety for everyone</a:t>
            </a:r>
          </a:p>
          <a:p>
            <a:r>
              <a:rPr lang="en-US" sz="2400" dirty="0"/>
              <a:t>Focus on the underlying need</a:t>
            </a:r>
          </a:p>
          <a:p>
            <a:r>
              <a:rPr lang="en-US" sz="2400" dirty="0"/>
              <a:t>Training that aims to change staff behavior and attitudes</a:t>
            </a:r>
          </a:p>
          <a:p>
            <a:r>
              <a:rPr lang="en-US" sz="2400" dirty="0"/>
              <a:t>Engages in authentic parent/caregiver partnerships</a:t>
            </a:r>
          </a:p>
        </p:txBody>
      </p:sp>
      <p:sp>
        <p:nvSpPr>
          <p:cNvPr id="3" name="Title 2"/>
          <p:cNvSpPr>
            <a:spLocks noGrp="1"/>
          </p:cNvSpPr>
          <p:nvPr>
            <p:ph type="ctrTitle"/>
          </p:nvPr>
        </p:nvSpPr>
        <p:spPr/>
        <p:txBody>
          <a:bodyPr/>
          <a:lstStyle/>
          <a:p>
            <a:r>
              <a:rPr lang="en-US" dirty="0"/>
              <a:t>Building a Positive Environment </a:t>
            </a:r>
          </a:p>
        </p:txBody>
      </p:sp>
    </p:spTree>
    <p:extLst>
      <p:ext uri="{BB962C8B-B14F-4D97-AF65-F5344CB8AC3E}">
        <p14:creationId xmlns:p14="http://schemas.microsoft.com/office/powerpoint/2010/main" val="298151449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0134" y="990600"/>
            <a:ext cx="8219607" cy="685800"/>
          </a:xfrm>
        </p:spPr>
        <p:txBody>
          <a:bodyPr/>
          <a:lstStyle/>
          <a:p>
            <a:r>
              <a:rPr lang="en-US" dirty="0"/>
              <a:t>Trauma 101 </a:t>
            </a:r>
          </a:p>
        </p:txBody>
      </p:sp>
      <p:sp>
        <p:nvSpPr>
          <p:cNvPr id="6" name="TextBox 5"/>
          <p:cNvSpPr txBox="1"/>
          <p:nvPr/>
        </p:nvSpPr>
        <p:spPr>
          <a:xfrm>
            <a:off x="304800" y="5955269"/>
            <a:ext cx="2895600" cy="369332"/>
          </a:xfrm>
          <a:prstGeom prst="rect">
            <a:avLst/>
          </a:prstGeom>
          <a:noFill/>
        </p:spPr>
        <p:txBody>
          <a:bodyPr wrap="square" rtlCol="0">
            <a:spAutoFit/>
          </a:bodyPr>
          <a:lstStyle/>
          <a:p>
            <a:r>
              <a:rPr lang="en-US" dirty="0"/>
              <a:t>https://quotesgram.com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5155" y="1582505"/>
            <a:ext cx="5389563" cy="4150191"/>
          </a:xfrm>
        </p:spPr>
      </p:pic>
    </p:spTree>
    <p:extLst>
      <p:ext uri="{BB962C8B-B14F-4D97-AF65-F5344CB8AC3E}">
        <p14:creationId xmlns:p14="http://schemas.microsoft.com/office/powerpoint/2010/main" val="1527003745"/>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997" y="2819400"/>
            <a:ext cx="8229600" cy="4380151"/>
          </a:xfrm>
        </p:spPr>
        <p:txBody>
          <a:bodyPr/>
          <a:lstStyle/>
          <a:p>
            <a:r>
              <a:rPr lang="en-US" dirty="0"/>
              <a:t>Regulate </a:t>
            </a:r>
          </a:p>
          <a:p>
            <a:endParaRPr lang="en-US" dirty="0"/>
          </a:p>
          <a:p>
            <a:r>
              <a:rPr lang="en-US" dirty="0"/>
              <a:t>Relate </a:t>
            </a:r>
          </a:p>
          <a:p>
            <a:endParaRPr lang="en-US" dirty="0"/>
          </a:p>
          <a:p>
            <a:r>
              <a:rPr lang="en-US" dirty="0"/>
              <a:t>Reason</a:t>
            </a:r>
          </a:p>
        </p:txBody>
      </p:sp>
      <p:sp>
        <p:nvSpPr>
          <p:cNvPr id="3" name="Title 2"/>
          <p:cNvSpPr>
            <a:spLocks noGrp="1"/>
          </p:cNvSpPr>
          <p:nvPr>
            <p:ph type="ctrTitle"/>
          </p:nvPr>
        </p:nvSpPr>
        <p:spPr>
          <a:xfrm>
            <a:off x="304800" y="1447800"/>
            <a:ext cx="8219607" cy="890665"/>
          </a:xfrm>
        </p:spPr>
        <p:txBody>
          <a:bodyPr/>
          <a:lstStyle/>
          <a:p>
            <a:r>
              <a:rPr lang="en-US" dirty="0"/>
              <a:t>One Approach--The Three R’s: Reaching the Learning Brain (Perry)</a:t>
            </a:r>
          </a:p>
        </p:txBody>
      </p:sp>
    </p:spTree>
    <p:extLst>
      <p:ext uri="{BB962C8B-B14F-4D97-AF65-F5344CB8AC3E}">
        <p14:creationId xmlns:p14="http://schemas.microsoft.com/office/powerpoint/2010/main" val="366312725"/>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FIRST:  Help the child to calm their fight/flight/ or free response </a:t>
            </a:r>
          </a:p>
          <a:p>
            <a:pPr lvl="1"/>
            <a:r>
              <a:rPr lang="en-US" dirty="0"/>
              <a:t>Avoid talking to the child about the behavior </a:t>
            </a:r>
          </a:p>
          <a:p>
            <a:pPr lvl="1"/>
            <a:r>
              <a:rPr lang="en-US" dirty="0"/>
              <a:t>“I can see things aren’t going well”</a:t>
            </a:r>
          </a:p>
          <a:p>
            <a:pPr lvl="1"/>
            <a:r>
              <a:rPr lang="en-US" dirty="0"/>
              <a:t>Offer a prompt to use a self-regulation strategy </a:t>
            </a:r>
          </a:p>
          <a:p>
            <a:pPr lvl="1"/>
            <a:r>
              <a:rPr lang="en-US" dirty="0"/>
              <a:t>Engaging in the strategy with them is necessary </a:t>
            </a:r>
          </a:p>
          <a:p>
            <a:pPr lvl="1"/>
            <a:r>
              <a:rPr lang="en-US" dirty="0"/>
              <a:t>This empowers the child to have a sense of control over self</a:t>
            </a:r>
          </a:p>
        </p:txBody>
      </p:sp>
      <p:sp>
        <p:nvSpPr>
          <p:cNvPr id="3" name="Title 2"/>
          <p:cNvSpPr>
            <a:spLocks noGrp="1"/>
          </p:cNvSpPr>
          <p:nvPr>
            <p:ph type="ctrTitle"/>
          </p:nvPr>
        </p:nvSpPr>
        <p:spPr/>
        <p:txBody>
          <a:bodyPr/>
          <a:lstStyle/>
          <a:p>
            <a:r>
              <a:rPr lang="en-US" dirty="0"/>
              <a:t>Regulate </a:t>
            </a:r>
          </a:p>
        </p:txBody>
      </p:sp>
    </p:spTree>
    <p:extLst>
      <p:ext uri="{BB962C8B-B14F-4D97-AF65-F5344CB8AC3E}">
        <p14:creationId xmlns:p14="http://schemas.microsoft.com/office/powerpoint/2010/main" val="3951800015"/>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SECOND:  Relate and connect with the child through an attuned and sensitive relationship </a:t>
            </a:r>
          </a:p>
          <a:p>
            <a:pPr lvl="1"/>
            <a:r>
              <a:rPr lang="en-US" dirty="0"/>
              <a:t>Active listening--speaking slowly and letting the child know you heard what they said </a:t>
            </a:r>
          </a:p>
          <a:p>
            <a:pPr lvl="1"/>
            <a:r>
              <a:rPr lang="en-US" dirty="0"/>
              <a:t>Nurturing </a:t>
            </a:r>
          </a:p>
          <a:p>
            <a:pPr lvl="1"/>
            <a:r>
              <a:rPr lang="en-US" dirty="0"/>
              <a:t>Empathetic </a:t>
            </a:r>
          </a:p>
          <a:p>
            <a:pPr lvl="1"/>
            <a:r>
              <a:rPr lang="en-US" dirty="0"/>
              <a:t>Listen, connect, empathize, accept, validate </a:t>
            </a:r>
          </a:p>
        </p:txBody>
      </p:sp>
      <p:sp>
        <p:nvSpPr>
          <p:cNvPr id="3" name="Title 2"/>
          <p:cNvSpPr>
            <a:spLocks noGrp="1"/>
          </p:cNvSpPr>
          <p:nvPr>
            <p:ph type="ctrTitle"/>
          </p:nvPr>
        </p:nvSpPr>
        <p:spPr/>
        <p:txBody>
          <a:bodyPr/>
          <a:lstStyle/>
          <a:p>
            <a:r>
              <a:rPr lang="en-US" dirty="0"/>
              <a:t>Relate </a:t>
            </a:r>
          </a:p>
        </p:txBody>
      </p:sp>
    </p:spTree>
    <p:extLst>
      <p:ext uri="{BB962C8B-B14F-4D97-AF65-F5344CB8AC3E}">
        <p14:creationId xmlns:p14="http://schemas.microsoft.com/office/powerpoint/2010/main" val="2753940358"/>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THIRD: We can support the child to reflect, learn, remember, articulate and become self-assured. </a:t>
            </a:r>
          </a:p>
          <a:p>
            <a:pPr lvl="1"/>
            <a:r>
              <a:rPr lang="en-US" dirty="0"/>
              <a:t>Proactive--teaching emotion regulation strategies </a:t>
            </a:r>
          </a:p>
          <a:p>
            <a:pPr lvl="1"/>
            <a:r>
              <a:rPr lang="en-US" dirty="0" err="1"/>
              <a:t>Redirective</a:t>
            </a:r>
            <a:r>
              <a:rPr lang="en-US" dirty="0"/>
              <a:t>--offering choices for discipline; </a:t>
            </a:r>
            <a:r>
              <a:rPr lang="en-US" dirty="0" err="1"/>
              <a:t>redos</a:t>
            </a:r>
            <a:r>
              <a:rPr lang="en-US" dirty="0"/>
              <a:t>, consequences </a:t>
            </a:r>
          </a:p>
          <a:p>
            <a:pPr lvl="1"/>
            <a:r>
              <a:rPr lang="en-US" dirty="0"/>
              <a:t>Rationalize, problem solve, discipline, consequences, plan for the future similar situation </a:t>
            </a:r>
          </a:p>
          <a:p>
            <a:pPr lvl="1"/>
            <a:endParaRPr lang="en-US" dirty="0"/>
          </a:p>
          <a:p>
            <a:pPr lvl="1"/>
            <a:endParaRPr lang="en-US" dirty="0"/>
          </a:p>
          <a:p>
            <a:pPr marL="457200" lvl="1" indent="0">
              <a:buNone/>
            </a:pPr>
            <a:r>
              <a:rPr lang="en-US" dirty="0"/>
              <a:t>(Perry; Purvis &amp; Cross.) </a:t>
            </a:r>
          </a:p>
        </p:txBody>
      </p:sp>
      <p:sp>
        <p:nvSpPr>
          <p:cNvPr id="3" name="Title 2"/>
          <p:cNvSpPr>
            <a:spLocks noGrp="1"/>
          </p:cNvSpPr>
          <p:nvPr>
            <p:ph type="ctrTitle"/>
          </p:nvPr>
        </p:nvSpPr>
        <p:spPr/>
        <p:txBody>
          <a:bodyPr/>
          <a:lstStyle/>
          <a:p>
            <a:r>
              <a:rPr lang="en-US" dirty="0"/>
              <a:t>Reason</a:t>
            </a:r>
          </a:p>
        </p:txBody>
      </p:sp>
    </p:spTree>
    <p:extLst>
      <p:ext uri="{BB962C8B-B14F-4D97-AF65-F5344CB8AC3E}">
        <p14:creationId xmlns:p14="http://schemas.microsoft.com/office/powerpoint/2010/main" val="3130301776"/>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Trust-Based Relational Intervention (Purvis &amp; Cross)</a:t>
            </a:r>
          </a:p>
          <a:p>
            <a:pPr lvl="1"/>
            <a:r>
              <a:rPr lang="en-US" dirty="0"/>
              <a:t>Empowering</a:t>
            </a:r>
          </a:p>
          <a:p>
            <a:pPr lvl="1"/>
            <a:endParaRPr lang="en-US" dirty="0"/>
          </a:p>
          <a:p>
            <a:pPr lvl="1"/>
            <a:r>
              <a:rPr lang="en-US" dirty="0"/>
              <a:t>Connecting</a:t>
            </a:r>
          </a:p>
          <a:p>
            <a:pPr lvl="1"/>
            <a:endParaRPr lang="en-US" dirty="0"/>
          </a:p>
          <a:p>
            <a:pPr lvl="1"/>
            <a:r>
              <a:rPr lang="en-US" dirty="0"/>
              <a:t>Correcting </a:t>
            </a:r>
          </a:p>
          <a:p>
            <a:pPr lvl="1"/>
            <a:endParaRPr lang="en-US" dirty="0"/>
          </a:p>
          <a:p>
            <a:pPr marL="457200" lvl="1" indent="0">
              <a:buNone/>
            </a:pPr>
            <a:r>
              <a:rPr lang="en-US" dirty="0"/>
              <a:t>3-part webinar series free and available on demand: (1 hour per concept) –Mountain Plains Mental Health Technology Transfer Center  </a:t>
            </a:r>
          </a:p>
        </p:txBody>
      </p:sp>
      <p:sp>
        <p:nvSpPr>
          <p:cNvPr id="3" name="Title 2"/>
          <p:cNvSpPr>
            <a:spLocks noGrp="1"/>
          </p:cNvSpPr>
          <p:nvPr>
            <p:ph type="ctrTitle"/>
          </p:nvPr>
        </p:nvSpPr>
        <p:spPr/>
        <p:txBody>
          <a:bodyPr/>
          <a:lstStyle/>
          <a:p>
            <a:r>
              <a:rPr lang="en-US" dirty="0"/>
              <a:t>Another Source </a:t>
            </a:r>
          </a:p>
        </p:txBody>
      </p:sp>
    </p:spTree>
    <p:extLst>
      <p:ext uri="{BB962C8B-B14F-4D97-AF65-F5344CB8AC3E}">
        <p14:creationId xmlns:p14="http://schemas.microsoft.com/office/powerpoint/2010/main" val="4200425680"/>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74599"/>
            <a:ext cx="4106996" cy="4754801"/>
          </a:xfrm>
        </p:spPr>
        <p:txBody>
          <a:bodyPr/>
          <a:lstStyle/>
          <a:p>
            <a:r>
              <a:rPr lang="en-US" sz="2000" dirty="0"/>
              <a:t>Understand trauma and its impact</a:t>
            </a:r>
          </a:p>
          <a:p>
            <a:r>
              <a:rPr lang="en-US" sz="2000" dirty="0"/>
              <a:t>Believe that healing happens in </a:t>
            </a:r>
            <a:r>
              <a:rPr lang="en-US" sz="2000" b="1" dirty="0"/>
              <a:t>relationships</a:t>
            </a:r>
          </a:p>
          <a:p>
            <a:r>
              <a:rPr lang="en-US" sz="2000" dirty="0"/>
              <a:t>Ensure emotional and physical safety </a:t>
            </a:r>
          </a:p>
          <a:p>
            <a:r>
              <a:rPr lang="en-US" sz="2000" dirty="0"/>
              <a:t>View students holistically</a:t>
            </a:r>
          </a:p>
          <a:p>
            <a:r>
              <a:rPr lang="en-US" sz="2000" dirty="0"/>
              <a:t>Support choice, control and empowerment for students, staff and families ( SEL skill development)</a:t>
            </a:r>
          </a:p>
        </p:txBody>
      </p:sp>
      <p:sp>
        <p:nvSpPr>
          <p:cNvPr id="3" name="Title 2"/>
          <p:cNvSpPr>
            <a:spLocks noGrp="1"/>
          </p:cNvSpPr>
          <p:nvPr>
            <p:ph type="ctrTitle"/>
          </p:nvPr>
        </p:nvSpPr>
        <p:spPr/>
        <p:txBody>
          <a:bodyPr/>
          <a:lstStyle/>
          <a:p>
            <a:r>
              <a:rPr lang="en-US" dirty="0"/>
              <a:t>Summary </a:t>
            </a:r>
          </a:p>
        </p:txBody>
      </p:sp>
      <p:sp>
        <p:nvSpPr>
          <p:cNvPr id="4" name="Content Placeholder 1"/>
          <p:cNvSpPr txBox="1">
            <a:spLocks/>
          </p:cNvSpPr>
          <p:nvPr/>
        </p:nvSpPr>
        <p:spPr bwMode="auto">
          <a:xfrm>
            <a:off x="4953000" y="1874599"/>
            <a:ext cx="3886200" cy="425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Strive for cultural competence – Equity lens</a:t>
            </a:r>
          </a:p>
          <a:p>
            <a:r>
              <a:rPr lang="en-US" sz="2000" dirty="0"/>
              <a:t>Use a collaborative approach </a:t>
            </a:r>
          </a:p>
          <a:p>
            <a:r>
              <a:rPr lang="en-US" sz="2000" dirty="0"/>
              <a:t>Students who experience difficulties with social, emotional or behavioral difficulties benefit from: </a:t>
            </a:r>
          </a:p>
          <a:p>
            <a:pPr lvl="1"/>
            <a:r>
              <a:rPr lang="en-US" sz="2000" dirty="0"/>
              <a:t>Social emotional learning</a:t>
            </a:r>
          </a:p>
          <a:p>
            <a:pPr lvl="1"/>
            <a:r>
              <a:rPr lang="en-US" sz="2000" dirty="0"/>
              <a:t>Relationship building </a:t>
            </a:r>
          </a:p>
          <a:p>
            <a:endParaRPr lang="en-US" sz="2400" dirty="0"/>
          </a:p>
        </p:txBody>
      </p:sp>
    </p:spTree>
    <p:extLst>
      <p:ext uri="{BB962C8B-B14F-4D97-AF65-F5344CB8AC3E}">
        <p14:creationId xmlns:p14="http://schemas.microsoft.com/office/powerpoint/2010/main" val="3598922350"/>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04" y="990600"/>
            <a:ext cx="8229600" cy="5264150"/>
          </a:xfrm>
          <a:prstGeom prst="rect">
            <a:avLst/>
          </a:prstGeom>
        </p:spPr>
      </p:pic>
    </p:spTree>
    <p:extLst>
      <p:ext uri="{BB962C8B-B14F-4D97-AF65-F5344CB8AC3E}">
        <p14:creationId xmlns:p14="http://schemas.microsoft.com/office/powerpoint/2010/main" val="1408881368"/>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ew Fountain - Truth and the Bible | Newlife Church Toron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8688" y="2280444"/>
            <a:ext cx="4762500" cy="3568700"/>
          </a:xfrm>
        </p:spPr>
      </p:pic>
      <p:sp>
        <p:nvSpPr>
          <p:cNvPr id="3" name="Title 2"/>
          <p:cNvSpPr>
            <a:spLocks noGrp="1"/>
          </p:cNvSpPr>
          <p:nvPr>
            <p:ph type="ctrTitle"/>
          </p:nvPr>
        </p:nvSpPr>
        <p:spPr/>
        <p:txBody>
          <a:bodyPr/>
          <a:lstStyle/>
          <a:p>
            <a:r>
              <a:rPr lang="en-US" dirty="0"/>
              <a:t>Questions </a:t>
            </a:r>
          </a:p>
        </p:txBody>
      </p:sp>
      <p:sp>
        <p:nvSpPr>
          <p:cNvPr id="5" name="TextBox 4"/>
          <p:cNvSpPr txBox="1"/>
          <p:nvPr/>
        </p:nvSpPr>
        <p:spPr>
          <a:xfrm>
            <a:off x="1334926" y="5849144"/>
            <a:ext cx="1727524" cy="369332"/>
          </a:xfrm>
          <a:prstGeom prst="rect">
            <a:avLst/>
          </a:prstGeom>
          <a:noFill/>
        </p:spPr>
        <p:txBody>
          <a:bodyPr wrap="none" rtlCol="0">
            <a:spAutoFit/>
          </a:bodyPr>
          <a:lstStyle/>
          <a:p>
            <a:r>
              <a:rPr lang="en-US" dirty="0"/>
              <a:t>Image from Bing</a:t>
            </a:r>
          </a:p>
        </p:txBody>
      </p:sp>
    </p:spTree>
    <p:extLst>
      <p:ext uri="{BB962C8B-B14F-4D97-AF65-F5344CB8AC3E}">
        <p14:creationId xmlns:p14="http://schemas.microsoft.com/office/powerpoint/2010/main" val="390106554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47800"/>
            <a:ext cx="8229600" cy="4800600"/>
          </a:xfrm>
        </p:spPr>
        <p:txBody>
          <a:bodyPr/>
          <a:lstStyle/>
          <a:p>
            <a:r>
              <a:rPr lang="en-US" sz="1400" dirty="0"/>
              <a:t>Center for Disease Control (2019). ACEs. Retrieved from https://www.cdc.gov/violenceprevention/childabuseandneglect/acestudy/index.html</a:t>
            </a:r>
          </a:p>
          <a:p>
            <a:r>
              <a:rPr lang="en-US" sz="1400" dirty="0"/>
              <a:t>Cook, A., </a:t>
            </a:r>
            <a:r>
              <a:rPr lang="en-US" sz="1400" dirty="0" err="1"/>
              <a:t>Blaustein</a:t>
            </a:r>
            <a:r>
              <a:rPr lang="en-US" sz="1400" dirty="0"/>
              <a:t>, M. Spinazzola, J., &amp; van der </a:t>
            </a:r>
            <a:r>
              <a:rPr lang="en-US" sz="1400" dirty="0" err="1"/>
              <a:t>Kolk</a:t>
            </a:r>
            <a:r>
              <a:rPr lang="en-US" sz="1400" dirty="0"/>
              <a:t>, B. (2003). Complex trauma in children and adolescents. Los Angeles: National Child Traumatic Stress Network. </a:t>
            </a:r>
            <a:r>
              <a:rPr lang="en-US" sz="1400" dirty="0">
                <a:solidFill>
                  <a:schemeClr val="bg1"/>
                </a:solidFill>
              </a:rPr>
              <a:t> M. (2007). Promoting and protecting</a:t>
            </a:r>
            <a:endParaRPr lang="en-US" sz="1400" dirty="0"/>
          </a:p>
          <a:p>
            <a:r>
              <a:rPr lang="en-US" sz="1400" dirty="0"/>
              <a:t>National Center on Safe Supportive Learning Environments. (2019). Understanding trauma and its impact. </a:t>
            </a:r>
          </a:p>
          <a:p>
            <a:r>
              <a:rPr lang="en-US" sz="1400" dirty="0"/>
              <a:t>National Center on Safe Supportive Learning Environments (2019). Trauma sensitive schools training package. Retrieved from </a:t>
            </a:r>
            <a:r>
              <a:rPr lang="en-US" sz="1400" dirty="0">
                <a:hlinkClick r:id="rId3"/>
              </a:rPr>
              <a:t>https://safesupportivelearning.ed.gov/trauma-sensitive-schools-training-package</a:t>
            </a:r>
            <a:endParaRPr lang="en-US" sz="1400" dirty="0"/>
          </a:p>
          <a:p>
            <a:r>
              <a:rPr lang="en-US" sz="1400" dirty="0"/>
              <a:t>The National Survey of Children’s Health (2011/2012) Retrieved from:  https://www.childhealthdata.org/docs/nsch-docs/sas-codebook_-2011-2012-nsch-v1_05-10-13.pdf</a:t>
            </a:r>
          </a:p>
          <a:p>
            <a:r>
              <a:rPr lang="en-US" sz="1400" dirty="0"/>
              <a:t>Siegel, D.J. (2003). An interpersonal neurobiology of psychotherapy: the developing mind and the resolution of trauma. In M. Solomon &amp; D.J. Siegel (Eds.), Healing trauma: Attachment, mind, body and brain (pp.1-56). New York: W.W. Norton &amp; Company. </a:t>
            </a:r>
          </a:p>
          <a:p>
            <a:r>
              <a:rPr lang="en-US" sz="1400" dirty="0" err="1"/>
              <a:t>Souers</a:t>
            </a:r>
            <a:r>
              <a:rPr lang="en-US" sz="1400" dirty="0"/>
              <a:t>, K. &amp; Hall, P. (2016). Fostering resilient learners: Strategies for creating a trauma-sensitive classroom. Alexandria, VA: ASCD. </a:t>
            </a:r>
          </a:p>
          <a:p>
            <a:r>
              <a:rPr lang="en-US" sz="1400" dirty="0"/>
              <a:t>Statman-Weil, K. (2015). Creating trauma-sensitive classrooms. National Association for the Education of Young Children. </a:t>
            </a:r>
          </a:p>
          <a:p>
            <a:endParaRPr lang="en-US" sz="1400" dirty="0">
              <a:highlight>
                <a:srgbClr val="00FF00"/>
              </a:highlight>
            </a:endParaRPr>
          </a:p>
          <a:p>
            <a:pPr marL="0" indent="0">
              <a:buNone/>
            </a:pPr>
            <a:endParaRPr lang="en-US" sz="1400" dirty="0"/>
          </a:p>
        </p:txBody>
      </p:sp>
      <p:sp>
        <p:nvSpPr>
          <p:cNvPr id="3" name="Title 2"/>
          <p:cNvSpPr>
            <a:spLocks noGrp="1"/>
          </p:cNvSpPr>
          <p:nvPr>
            <p:ph type="ctrTitle"/>
          </p:nvPr>
        </p:nvSpPr>
        <p:spPr>
          <a:xfrm>
            <a:off x="474996" y="697667"/>
            <a:ext cx="8219607" cy="890665"/>
          </a:xfrm>
        </p:spPr>
        <p:txBody>
          <a:bodyPr/>
          <a:lstStyle/>
          <a:p>
            <a:r>
              <a:rPr lang="en-US" dirty="0"/>
              <a:t>References and Resources </a:t>
            </a:r>
          </a:p>
        </p:txBody>
      </p:sp>
    </p:spTree>
    <p:extLst>
      <p:ext uri="{BB962C8B-B14F-4D97-AF65-F5344CB8AC3E}">
        <p14:creationId xmlns:p14="http://schemas.microsoft.com/office/powerpoint/2010/main" val="1967110822"/>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28800"/>
            <a:ext cx="8229600" cy="4380151"/>
          </a:xfrm>
        </p:spPr>
        <p:txBody>
          <a:bodyPr/>
          <a:lstStyle/>
          <a:p>
            <a:pPr marL="0" indent="0">
              <a:buNone/>
            </a:pPr>
            <a:r>
              <a:rPr lang="en-US" sz="1700"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a:t>
            </a:r>
          </a:p>
          <a:p>
            <a:pPr marL="0" indent="0">
              <a:buNone/>
            </a:pPr>
            <a:endParaRPr lang="en-US" sz="1700" dirty="0"/>
          </a:p>
          <a:p>
            <a:pPr marL="0" indent="0">
              <a:buNone/>
            </a:pPr>
            <a:r>
              <a:rPr lang="en-US" sz="1700" dirty="0"/>
              <a:t>At the time of this presentation, </a:t>
            </a:r>
            <a:r>
              <a:rPr lang="en-US" sz="1700" dirty="0" err="1"/>
              <a:t>Elinore</a:t>
            </a:r>
            <a:r>
              <a:rPr lang="en-US" sz="1700" dirty="0"/>
              <a:t> F. </a:t>
            </a:r>
            <a:r>
              <a:rPr lang="en-US" sz="1700" dirty="0" err="1"/>
              <a:t>McCance</a:t>
            </a:r>
            <a:r>
              <a:rPr lang="en-US" sz="1700" dirty="0"/>
              <a:t>-Katz, served as SAMHSA Assistant Secretary. The opinions expressed herein are the views of  Sarah Nielsen, PhD and do not reflect the official position of the Department of Health and Human Services (DHHS), SAMHSA. No official support or endorsement of DHHS, SAMHSA, for the opinions described in this document is intended or should be inferred.</a:t>
            </a:r>
            <a:endParaRPr lang="en-US" sz="1800" dirty="0"/>
          </a:p>
        </p:txBody>
      </p:sp>
      <p:sp>
        <p:nvSpPr>
          <p:cNvPr id="3" name="Title 2"/>
          <p:cNvSpPr>
            <a:spLocks noGrp="1"/>
          </p:cNvSpPr>
          <p:nvPr>
            <p:ph type="ctrTitle"/>
          </p:nvPr>
        </p:nvSpPr>
        <p:spPr>
          <a:xfrm>
            <a:off x="474997" y="1219200"/>
            <a:ext cx="8219607" cy="457200"/>
          </a:xfrm>
        </p:spPr>
        <p:txBody>
          <a:bodyPr/>
          <a:lstStyle/>
          <a:p>
            <a:pPr algn="l"/>
            <a:r>
              <a:rPr lang="en-US" sz="3000" dirty="0"/>
              <a:t>Disclaimer</a:t>
            </a:r>
          </a:p>
        </p:txBody>
      </p:sp>
    </p:spTree>
    <p:extLst>
      <p:ext uri="{BB962C8B-B14F-4D97-AF65-F5344CB8AC3E}">
        <p14:creationId xmlns:p14="http://schemas.microsoft.com/office/powerpoint/2010/main" val="65398045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590" y="1652665"/>
            <a:ext cx="8440404" cy="6195935"/>
          </a:xfrm>
        </p:spPr>
        <p:txBody>
          <a:bodyPr/>
          <a:lstStyle/>
          <a:p>
            <a:r>
              <a:rPr lang="en-US" dirty="0"/>
              <a:t>Understand what is childhood trauma</a:t>
            </a:r>
          </a:p>
          <a:p>
            <a:r>
              <a:rPr lang="en-US" dirty="0"/>
              <a:t>Recognize the impact of trauma </a:t>
            </a:r>
          </a:p>
          <a:p>
            <a:r>
              <a:rPr lang="en-US" dirty="0"/>
              <a:t>Understand the impact of trauma and/or social emotional difficulties on school performance </a:t>
            </a:r>
          </a:p>
          <a:p>
            <a:pPr lvl="0"/>
            <a:r>
              <a:rPr lang="en-US" dirty="0"/>
              <a:t>Understand the role of self-awareness and self-care in building relationships</a:t>
            </a:r>
          </a:p>
          <a:p>
            <a:r>
              <a:rPr lang="en-US" dirty="0"/>
              <a:t>Explore several school level strategies </a:t>
            </a:r>
          </a:p>
        </p:txBody>
      </p:sp>
      <p:sp>
        <p:nvSpPr>
          <p:cNvPr id="3" name="Title 2"/>
          <p:cNvSpPr>
            <a:spLocks noGrp="1"/>
          </p:cNvSpPr>
          <p:nvPr>
            <p:ph type="ctrTitle"/>
          </p:nvPr>
        </p:nvSpPr>
        <p:spPr>
          <a:xfrm>
            <a:off x="484988" y="762000"/>
            <a:ext cx="8219607" cy="890665"/>
          </a:xfrm>
        </p:spPr>
        <p:txBody>
          <a:bodyPr/>
          <a:lstStyle/>
          <a:p>
            <a:r>
              <a:rPr lang="en-US" dirty="0"/>
              <a:t>Objectives </a:t>
            </a:r>
          </a:p>
        </p:txBody>
      </p:sp>
    </p:spTree>
    <p:extLst>
      <p:ext uri="{BB962C8B-B14F-4D97-AF65-F5344CB8AC3E}">
        <p14:creationId xmlns:p14="http://schemas.microsoft.com/office/powerpoint/2010/main" val="3134452145"/>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Witnessing or experiencing an event that poses a real or perceived thread to the life or well-being of the children or someone close to the child.</a:t>
            </a:r>
          </a:p>
          <a:p>
            <a:pPr marL="0" indent="0">
              <a:buNone/>
            </a:pPr>
            <a:endParaRPr lang="en-US" dirty="0"/>
          </a:p>
          <a:p>
            <a:r>
              <a:rPr lang="en-US" dirty="0"/>
              <a:t>The event overwhelms the child's ability to cope and causes feelings of fear, helplessness, or horror, which may be expressed by disorganized or agitated behavior. </a:t>
            </a:r>
          </a:p>
          <a:p>
            <a:pPr marL="0" indent="0">
              <a:buNone/>
            </a:pPr>
            <a:endParaRPr lang="en-US" dirty="0"/>
          </a:p>
        </p:txBody>
      </p:sp>
      <p:sp>
        <p:nvSpPr>
          <p:cNvPr id="3" name="Title 2"/>
          <p:cNvSpPr>
            <a:spLocks noGrp="1"/>
          </p:cNvSpPr>
          <p:nvPr>
            <p:ph type="ctrTitle"/>
          </p:nvPr>
        </p:nvSpPr>
        <p:spPr/>
        <p:txBody>
          <a:bodyPr/>
          <a:lstStyle/>
          <a:p>
            <a:r>
              <a:rPr lang="en-US" dirty="0"/>
              <a:t>What is Child Trauma  </a:t>
            </a:r>
          </a:p>
        </p:txBody>
      </p:sp>
    </p:spTree>
    <p:extLst>
      <p:ext uri="{BB962C8B-B14F-4D97-AF65-F5344CB8AC3E}">
        <p14:creationId xmlns:p14="http://schemas.microsoft.com/office/powerpoint/2010/main" val="1591273816"/>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Through Our Eyes: Children, Violence, and Trauma </a:t>
            </a:r>
          </a:p>
          <a:p>
            <a:endParaRPr lang="en-US" dirty="0"/>
          </a:p>
        </p:txBody>
      </p:sp>
      <p:sp>
        <p:nvSpPr>
          <p:cNvPr id="3" name="Title 2"/>
          <p:cNvSpPr>
            <a:spLocks noGrp="1"/>
          </p:cNvSpPr>
          <p:nvPr>
            <p:ph type="ctrTitle"/>
          </p:nvPr>
        </p:nvSpPr>
        <p:spPr/>
        <p:txBody>
          <a:bodyPr/>
          <a:lstStyle/>
          <a:p>
            <a:r>
              <a:rPr lang="en-US" dirty="0"/>
              <a:t>Narratives </a:t>
            </a:r>
          </a:p>
        </p:txBody>
      </p:sp>
      <p:pic>
        <p:nvPicPr>
          <p:cNvPr id="4" name="Picture 3"/>
          <p:cNvPicPr>
            <a:picLocks noChangeAspect="1"/>
          </p:cNvPicPr>
          <p:nvPr/>
        </p:nvPicPr>
        <p:blipFill>
          <a:blip r:embed="rId3"/>
          <a:stretch>
            <a:fillRect/>
          </a:stretch>
        </p:blipFill>
        <p:spPr>
          <a:xfrm>
            <a:off x="2819400" y="2600662"/>
            <a:ext cx="2905125" cy="1714500"/>
          </a:xfrm>
          <a:prstGeom prst="rect">
            <a:avLst/>
          </a:prstGeom>
        </p:spPr>
      </p:pic>
      <p:pic>
        <p:nvPicPr>
          <p:cNvPr id="5" name="Picture 4"/>
          <p:cNvPicPr>
            <a:picLocks noChangeAspect="1"/>
          </p:cNvPicPr>
          <p:nvPr/>
        </p:nvPicPr>
        <p:blipFill>
          <a:blip r:embed="rId4"/>
          <a:stretch>
            <a:fillRect/>
          </a:stretch>
        </p:blipFill>
        <p:spPr>
          <a:xfrm>
            <a:off x="6024562" y="4315162"/>
            <a:ext cx="2543175" cy="1714500"/>
          </a:xfrm>
          <a:prstGeom prst="rect">
            <a:avLst/>
          </a:prstGeom>
        </p:spPr>
      </p:pic>
      <p:pic>
        <p:nvPicPr>
          <p:cNvPr id="6" name="Picture 5"/>
          <p:cNvPicPr>
            <a:picLocks noChangeAspect="1"/>
          </p:cNvPicPr>
          <p:nvPr/>
        </p:nvPicPr>
        <p:blipFill>
          <a:blip r:embed="rId5"/>
          <a:stretch>
            <a:fillRect/>
          </a:stretch>
        </p:blipFill>
        <p:spPr>
          <a:xfrm>
            <a:off x="990600" y="4543762"/>
            <a:ext cx="2428875" cy="1485900"/>
          </a:xfrm>
          <a:prstGeom prst="rect">
            <a:avLst/>
          </a:prstGeom>
        </p:spPr>
      </p:pic>
    </p:spTree>
    <p:extLst>
      <p:ext uri="{BB962C8B-B14F-4D97-AF65-F5344CB8AC3E}">
        <p14:creationId xmlns:p14="http://schemas.microsoft.com/office/powerpoint/2010/main" val="2973287646"/>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33400" y="1066800"/>
            <a:ext cx="7543800" cy="5410200"/>
          </a:xfrm>
          <a:prstGeom prst="rect">
            <a:avLst/>
          </a:prstGeom>
        </p:spPr>
      </p:pic>
    </p:spTree>
    <p:extLst>
      <p:ext uri="{BB962C8B-B14F-4D97-AF65-F5344CB8AC3E}">
        <p14:creationId xmlns:p14="http://schemas.microsoft.com/office/powerpoint/2010/main" val="1021388554"/>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219201" y="1447800"/>
            <a:ext cx="4002542" cy="38862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85452840"/>
              </p:ext>
            </p:extLst>
          </p:nvPr>
        </p:nvGraphicFramePr>
        <p:xfrm>
          <a:off x="5562600" y="1447800"/>
          <a:ext cx="2667000" cy="3886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999738091"/>
                    </a:ext>
                  </a:extLst>
                </a:gridCol>
              </a:tblGrid>
              <a:tr h="3886200">
                <a:tc>
                  <a:txBody>
                    <a:bodyPr/>
                    <a:lstStyle/>
                    <a:p>
                      <a:endParaRPr lang="en-US" dirty="0"/>
                    </a:p>
                    <a:p>
                      <a:endParaRPr lang="en-US" dirty="0"/>
                    </a:p>
                    <a:p>
                      <a:endParaRPr lang="en-US" dirty="0"/>
                    </a:p>
                    <a:p>
                      <a:endParaRPr lang="en-US" dirty="0"/>
                    </a:p>
                    <a:p>
                      <a:pPr algn="ctr"/>
                      <a:r>
                        <a:rPr lang="en-US" sz="3200" dirty="0">
                          <a:hlinkClick r:id="rId4"/>
                        </a:rPr>
                        <a:t>Child’s </a:t>
                      </a:r>
                    </a:p>
                    <a:p>
                      <a:pPr algn="ctr"/>
                      <a:r>
                        <a:rPr lang="en-US" sz="3200" dirty="0">
                          <a:hlinkClick r:id="rId4"/>
                        </a:rPr>
                        <a:t>Perception</a:t>
                      </a:r>
                      <a:r>
                        <a:rPr lang="en-US" sz="3200" baseline="0" dirty="0">
                          <a:hlinkClick r:id="rId4"/>
                        </a:rPr>
                        <a:t> </a:t>
                      </a:r>
                      <a:endParaRPr lang="en-US" sz="3200" dirty="0"/>
                    </a:p>
                  </a:txBody>
                  <a:tcPr>
                    <a:solidFill>
                      <a:srgbClr val="1F61B1"/>
                    </a:solidFill>
                  </a:tcPr>
                </a:tc>
                <a:extLst>
                  <a:ext uri="{0D108BD9-81ED-4DB2-BD59-A6C34878D82A}">
                    <a16:rowId xmlns:a16="http://schemas.microsoft.com/office/drawing/2014/main" val="449635857"/>
                  </a:ext>
                </a:extLst>
              </a:tr>
            </a:tbl>
          </a:graphicData>
        </a:graphic>
      </p:graphicFrame>
    </p:spTree>
    <p:extLst>
      <p:ext uri="{BB962C8B-B14F-4D97-AF65-F5344CB8AC3E}">
        <p14:creationId xmlns:p14="http://schemas.microsoft.com/office/powerpoint/2010/main" val="3537816299"/>
      </p:ext>
    </p:extLst>
  </p:cSld>
  <p:clrMapOvr>
    <a:masterClrMapping/>
  </p:clrMapOvr>
  <p:transition>
    <p:wipe/>
  </p:transition>
</p:sld>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16477</TotalTime>
  <Words>2352</Words>
  <Application>Microsoft Office PowerPoint</Application>
  <PresentationFormat>On-screen Show (4:3)</PresentationFormat>
  <Paragraphs>386</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Helvetica Neue</vt:lpstr>
      <vt:lpstr>Lato</vt:lpstr>
      <vt:lpstr>Palatino</vt:lpstr>
      <vt:lpstr>2012.Presentation.Master</vt:lpstr>
      <vt:lpstr>Mountain Plains - Mental Health Technology Transfer Center</vt:lpstr>
      <vt:lpstr>MHTTC Background</vt:lpstr>
      <vt:lpstr>Aim of School Supplement </vt:lpstr>
      <vt:lpstr>Trauma 101 </vt:lpstr>
      <vt:lpstr>Objectives </vt:lpstr>
      <vt:lpstr>What is Child Trauma  </vt:lpstr>
      <vt:lpstr>Narratives </vt:lpstr>
      <vt:lpstr>PowerPoint Presentation</vt:lpstr>
      <vt:lpstr>PowerPoint Presentation</vt:lpstr>
      <vt:lpstr>Trauma &amp; Overwhelming Emotion</vt:lpstr>
      <vt:lpstr>Triggers </vt:lpstr>
      <vt:lpstr>Know Signs and Symptoms ~ Do not diagnose</vt:lpstr>
      <vt:lpstr>Maladaptive Coping Strategies </vt:lpstr>
      <vt:lpstr>Understand the impact of trauma and/or social emotional difficulties on school performance </vt:lpstr>
      <vt:lpstr>PowerPoint Presentation</vt:lpstr>
      <vt:lpstr>What We do Know About Learning </vt:lpstr>
      <vt:lpstr>What We do Know  About Learning (cont. </vt:lpstr>
      <vt:lpstr>Impact on Educational Outcomes</vt:lpstr>
      <vt:lpstr>PowerPoint Presentation</vt:lpstr>
      <vt:lpstr>Stay True to You </vt:lpstr>
      <vt:lpstr>Trigger Exercise </vt:lpstr>
      <vt:lpstr>Preparing for My Own Emotional Intensity </vt:lpstr>
      <vt:lpstr>Attune &amp; Goal</vt:lpstr>
      <vt:lpstr>Balancing Empathy and Accountability </vt:lpstr>
      <vt:lpstr>Self-Care </vt:lpstr>
      <vt:lpstr>School Level Strategies </vt:lpstr>
      <vt:lpstr>General Strategies </vt:lpstr>
      <vt:lpstr>Traditional vs Trauma-informed Responses </vt:lpstr>
      <vt:lpstr>Triggers Through a Trauma Lens  (NCSSLE, 2019) </vt:lpstr>
      <vt:lpstr>Applying an Equity Lens</vt:lpstr>
      <vt:lpstr>Applying an Equity Lens : </vt:lpstr>
      <vt:lpstr>Trauma Sensitive Schools and Multi-tiered Systems of Support </vt:lpstr>
      <vt:lpstr>Tier 1 –Universal </vt:lpstr>
      <vt:lpstr>Tier 1--Universal Social Emotional Learning Example </vt:lpstr>
      <vt:lpstr>Tier 1--Universal General Principles </vt:lpstr>
      <vt:lpstr>Tier 2 – Targeted</vt:lpstr>
      <vt:lpstr>Tier 3--Targeted </vt:lpstr>
      <vt:lpstr>Social Emotional Learning and Trauma Sensitive Schools Improve Function in Areas That are Affected by Trauma </vt:lpstr>
      <vt:lpstr>Building a Positive Environment </vt:lpstr>
      <vt:lpstr>One Approach--The Three R’s: Reaching the Learning Brain (Perry)</vt:lpstr>
      <vt:lpstr>Regulate </vt:lpstr>
      <vt:lpstr>Relate </vt:lpstr>
      <vt:lpstr>Reason</vt:lpstr>
      <vt:lpstr>Another Source </vt:lpstr>
      <vt:lpstr>Summary </vt:lpstr>
      <vt:lpstr>PowerPoint Presentation</vt:lpstr>
      <vt:lpstr>Questions </vt:lpstr>
      <vt:lpstr>References and Resources </vt:lpstr>
      <vt:lpstr>Disclaimer</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Hobbs, Erin</dc:creator>
  <cp:lastModifiedBy>Ostmo, Per</cp:lastModifiedBy>
  <cp:revision>599</cp:revision>
  <cp:lastPrinted>2020-09-28T17:04:29Z</cp:lastPrinted>
  <dcterms:created xsi:type="dcterms:W3CDTF">2012-12-05T14:23:24Z</dcterms:created>
  <dcterms:modified xsi:type="dcterms:W3CDTF">2020-10-07T19:30:39Z</dcterms:modified>
</cp:coreProperties>
</file>