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 id="2147483741" r:id="rId5"/>
    <p:sldMasterId id="2147483659" r:id="rId6"/>
    <p:sldMasterId id="2147483754" r:id="rId7"/>
  </p:sldMasterIdLst>
  <p:notesMasterIdLst>
    <p:notesMasterId r:id="rId70"/>
  </p:notesMasterIdLst>
  <p:handoutMasterIdLst>
    <p:handoutMasterId r:id="rId71"/>
  </p:handoutMasterIdLst>
  <p:sldIdLst>
    <p:sldId id="256" r:id="rId8"/>
    <p:sldId id="257" r:id="rId9"/>
    <p:sldId id="695" r:id="rId10"/>
    <p:sldId id="259" r:id="rId11"/>
    <p:sldId id="260" r:id="rId12"/>
    <p:sldId id="261" r:id="rId13"/>
    <p:sldId id="262" r:id="rId14"/>
    <p:sldId id="263" r:id="rId15"/>
    <p:sldId id="264" r:id="rId16"/>
    <p:sldId id="265" r:id="rId17"/>
    <p:sldId id="266" r:id="rId18"/>
    <p:sldId id="374" r:id="rId19"/>
    <p:sldId id="663" r:id="rId20"/>
    <p:sldId id="646" r:id="rId21"/>
    <p:sldId id="670" r:id="rId22"/>
    <p:sldId id="677" r:id="rId23"/>
    <p:sldId id="648" r:id="rId24"/>
    <p:sldId id="674" r:id="rId25"/>
    <p:sldId id="679" r:id="rId26"/>
    <p:sldId id="680" r:id="rId27"/>
    <p:sldId id="685" r:id="rId28"/>
    <p:sldId id="686" r:id="rId29"/>
    <p:sldId id="689" r:id="rId30"/>
    <p:sldId id="691" r:id="rId31"/>
    <p:sldId id="533" r:id="rId32"/>
    <p:sldId id="534" r:id="rId33"/>
    <p:sldId id="589" r:id="rId34"/>
    <p:sldId id="590" r:id="rId35"/>
    <p:sldId id="683" r:id="rId36"/>
    <p:sldId id="591" r:id="rId37"/>
    <p:sldId id="593" r:id="rId38"/>
    <p:sldId id="665" r:id="rId39"/>
    <p:sldId id="595" r:id="rId40"/>
    <p:sldId id="561" r:id="rId41"/>
    <p:sldId id="598" r:id="rId42"/>
    <p:sldId id="599" r:id="rId43"/>
    <p:sldId id="654" r:id="rId44"/>
    <p:sldId id="666" r:id="rId45"/>
    <p:sldId id="601" r:id="rId46"/>
    <p:sldId id="602" r:id="rId47"/>
    <p:sldId id="603" r:id="rId48"/>
    <p:sldId id="604" r:id="rId49"/>
    <p:sldId id="605" r:id="rId50"/>
    <p:sldId id="606" r:id="rId51"/>
    <p:sldId id="687" r:id="rId52"/>
    <p:sldId id="607" r:id="rId53"/>
    <p:sldId id="613" r:id="rId54"/>
    <p:sldId id="614" r:id="rId55"/>
    <p:sldId id="624" r:id="rId56"/>
    <p:sldId id="668" r:id="rId57"/>
    <p:sldId id="623" r:id="rId58"/>
    <p:sldId id="684" r:id="rId59"/>
    <p:sldId id="617" r:id="rId60"/>
    <p:sldId id="656" r:id="rId61"/>
    <p:sldId id="379" r:id="rId62"/>
    <p:sldId id="622" r:id="rId63"/>
    <p:sldId id="675" r:id="rId64"/>
    <p:sldId id="523" r:id="rId65"/>
    <p:sldId id="390" r:id="rId66"/>
    <p:sldId id="692" r:id="rId67"/>
    <p:sldId id="693" r:id="rId68"/>
    <p:sldId id="696" r:id="rId69"/>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Schneider" initials="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D89"/>
    <a:srgbClr val="75C7DC"/>
    <a:srgbClr val="DCD215"/>
    <a:srgbClr val="B6FF8C"/>
    <a:srgbClr val="A4FF23"/>
    <a:srgbClr val="249B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21364-D50A-4648-8FD3-663388CA6822}" v="308" dt="2020-10-30T17:49:41.899"/>
    <p1510:client id="{CC48EE0E-8FC9-9C49-8A14-885686479B91}" v="1759" dt="2020-11-09T19:13:15.7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45"/>
    <p:restoredTop sz="76292"/>
  </p:normalViewPr>
  <p:slideViewPr>
    <p:cSldViewPr snapToGrid="0">
      <p:cViewPr varScale="1">
        <p:scale>
          <a:sx n="51" d="100"/>
          <a:sy n="51" d="100"/>
        </p:scale>
        <p:origin x="1560" y="72"/>
      </p:cViewPr>
      <p:guideLst>
        <p:guide orient="horz" pos="2160"/>
        <p:guide pos="2880"/>
      </p:guideLst>
    </p:cSldViewPr>
  </p:slideViewPr>
  <p:outlineViewPr>
    <p:cViewPr>
      <p:scale>
        <a:sx n="33" d="100"/>
        <a:sy n="33" d="100"/>
      </p:scale>
      <p:origin x="0" y="-4136"/>
    </p:cViewPr>
  </p:outlineViewPr>
  <p:notesTextViewPr>
    <p:cViewPr>
      <p:scale>
        <a:sx n="1" d="1"/>
        <a:sy n="1" d="1"/>
      </p:scale>
      <p:origin x="0" y="0"/>
    </p:cViewPr>
  </p:notesTextViewPr>
  <p:notesViewPr>
    <p:cSldViewPr snapToGrid="0">
      <p:cViewPr>
        <p:scale>
          <a:sx n="1" d="2"/>
          <a:sy n="1" d="2"/>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5" tIns="46243" rIns="92485" bIns="46243" rtlCol="0"/>
          <a:lstStyle>
            <a:lvl1pPr algn="l">
              <a:defRPr sz="1200"/>
            </a:lvl1pPr>
          </a:lstStyle>
          <a:p>
            <a:endParaRPr lang="en-US"/>
          </a:p>
        </p:txBody>
      </p:sp>
      <p:sp>
        <p:nvSpPr>
          <p:cNvPr id="3" name="Date Placeholder 2"/>
          <p:cNvSpPr>
            <a:spLocks noGrp="1"/>
          </p:cNvSpPr>
          <p:nvPr>
            <p:ph type="dt" sz="quarter" idx="1"/>
          </p:nvPr>
        </p:nvSpPr>
        <p:spPr>
          <a:xfrm>
            <a:off x="3937170" y="0"/>
            <a:ext cx="3011699" cy="461804"/>
          </a:xfrm>
          <a:prstGeom prst="rect">
            <a:avLst/>
          </a:prstGeom>
        </p:spPr>
        <p:txBody>
          <a:bodyPr vert="horz" lIns="92485" tIns="46243" rIns="92485" bIns="46243" rtlCol="0"/>
          <a:lstStyle>
            <a:lvl1pPr algn="r">
              <a:defRPr sz="1200"/>
            </a:lvl1pPr>
          </a:lstStyle>
          <a:p>
            <a:r>
              <a:rPr lang="en-US"/>
              <a:t>2/26/2020</a:t>
            </a:r>
          </a:p>
        </p:txBody>
      </p:sp>
      <p:sp>
        <p:nvSpPr>
          <p:cNvPr id="4" name="Footer Placeholder 3"/>
          <p:cNvSpPr>
            <a:spLocks noGrp="1"/>
          </p:cNvSpPr>
          <p:nvPr>
            <p:ph type="ftr" sz="quarter" idx="2"/>
          </p:nvPr>
        </p:nvSpPr>
        <p:spPr>
          <a:xfrm>
            <a:off x="0" y="8772134"/>
            <a:ext cx="3011699" cy="461804"/>
          </a:xfrm>
          <a:prstGeom prst="rect">
            <a:avLst/>
          </a:prstGeom>
        </p:spPr>
        <p:txBody>
          <a:bodyPr vert="horz" lIns="92485" tIns="46243" rIns="92485" bIns="46243" rtlCol="0" anchor="b"/>
          <a:lstStyle>
            <a:lvl1pPr algn="l">
              <a:defRPr sz="1200"/>
            </a:lvl1pPr>
          </a:lstStyle>
          <a:p>
            <a:endParaRPr lang="en-US"/>
          </a:p>
        </p:txBody>
      </p:sp>
      <p:sp>
        <p:nvSpPr>
          <p:cNvPr id="5" name="Slide Number Placeholder 4"/>
          <p:cNvSpPr>
            <a:spLocks noGrp="1"/>
          </p:cNvSpPr>
          <p:nvPr>
            <p:ph type="sldNum" sz="quarter" idx="3"/>
          </p:nvPr>
        </p:nvSpPr>
        <p:spPr>
          <a:xfrm>
            <a:off x="3937170" y="8772134"/>
            <a:ext cx="3011699" cy="461804"/>
          </a:xfrm>
          <a:prstGeom prst="rect">
            <a:avLst/>
          </a:prstGeom>
        </p:spPr>
        <p:txBody>
          <a:bodyPr vert="horz" lIns="92485" tIns="46243" rIns="92485" bIns="46243" rtlCol="0" anchor="b"/>
          <a:lstStyle>
            <a:lvl1pPr algn="r">
              <a:defRPr sz="1200"/>
            </a:lvl1pPr>
          </a:lstStyle>
          <a:p>
            <a:fld id="{CCF7A4EE-9E8C-4D00-85B8-74BBB1F3C1B7}" type="slidenum">
              <a:rPr lang="en-US" smtClean="0"/>
              <a:pPr/>
              <a:t>‹#›</a:t>
            </a:fld>
            <a:endParaRPr lang="en-US"/>
          </a:p>
        </p:txBody>
      </p:sp>
    </p:spTree>
    <p:extLst>
      <p:ext uri="{BB962C8B-B14F-4D97-AF65-F5344CB8AC3E}">
        <p14:creationId xmlns:p14="http://schemas.microsoft.com/office/powerpoint/2010/main" val="219400382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5" tIns="46243" rIns="92485" bIns="46243" rtlCol="0"/>
          <a:lstStyle>
            <a:lvl1pPr algn="l">
              <a:defRPr sz="1200"/>
            </a:lvl1pPr>
          </a:lstStyle>
          <a:p>
            <a:endParaRPr lang="en-US"/>
          </a:p>
        </p:txBody>
      </p:sp>
      <p:sp>
        <p:nvSpPr>
          <p:cNvPr id="3" name="Date Placeholder 2"/>
          <p:cNvSpPr>
            <a:spLocks noGrp="1"/>
          </p:cNvSpPr>
          <p:nvPr>
            <p:ph type="dt" idx="1"/>
          </p:nvPr>
        </p:nvSpPr>
        <p:spPr>
          <a:xfrm>
            <a:off x="3937170" y="0"/>
            <a:ext cx="3011699" cy="461804"/>
          </a:xfrm>
          <a:prstGeom prst="rect">
            <a:avLst/>
          </a:prstGeom>
        </p:spPr>
        <p:txBody>
          <a:bodyPr vert="horz" lIns="92485" tIns="46243" rIns="92485" bIns="46243" rtlCol="0"/>
          <a:lstStyle>
            <a:lvl1pPr algn="r">
              <a:defRPr sz="1200"/>
            </a:lvl1pPr>
          </a:lstStyle>
          <a:p>
            <a:r>
              <a:rPr lang="en-US"/>
              <a:t>2/26/2020</a:t>
            </a:r>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2485" tIns="46243" rIns="92485" bIns="46243"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5" tIns="46243" rIns="92485" bIns="4624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134"/>
            <a:ext cx="3011699" cy="461804"/>
          </a:xfrm>
          <a:prstGeom prst="rect">
            <a:avLst/>
          </a:prstGeom>
        </p:spPr>
        <p:txBody>
          <a:bodyPr vert="horz" lIns="92485" tIns="46243" rIns="92485" bIns="46243" rtlCol="0" anchor="b"/>
          <a:lstStyle>
            <a:lvl1pPr algn="l">
              <a:defRPr sz="1200"/>
            </a:lvl1pPr>
          </a:lstStyle>
          <a:p>
            <a:endParaRPr lang="en-US"/>
          </a:p>
        </p:txBody>
      </p:sp>
      <p:sp>
        <p:nvSpPr>
          <p:cNvPr id="7" name="Slide Number Placeholder 6"/>
          <p:cNvSpPr>
            <a:spLocks noGrp="1"/>
          </p:cNvSpPr>
          <p:nvPr>
            <p:ph type="sldNum" sz="quarter" idx="5"/>
          </p:nvPr>
        </p:nvSpPr>
        <p:spPr>
          <a:xfrm>
            <a:off x="3937170" y="8772134"/>
            <a:ext cx="3011699" cy="461804"/>
          </a:xfrm>
          <a:prstGeom prst="rect">
            <a:avLst/>
          </a:prstGeom>
        </p:spPr>
        <p:txBody>
          <a:bodyPr vert="horz" lIns="92485" tIns="46243" rIns="92485" bIns="46243" rtlCol="0" anchor="b"/>
          <a:lstStyle>
            <a:lvl1pPr algn="r">
              <a:defRPr sz="1200"/>
            </a:lvl1pPr>
          </a:lstStyle>
          <a:p>
            <a:fld id="{498A6E99-DE32-4034-86C2-5AB7331C8330}" type="slidenum">
              <a:rPr lang="en-US" smtClean="0"/>
              <a:pPr/>
              <a:t>‹#›</a:t>
            </a:fld>
            <a:endParaRPr lang="en-US"/>
          </a:p>
        </p:txBody>
      </p:sp>
    </p:spTree>
    <p:extLst>
      <p:ext uri="{BB962C8B-B14F-4D97-AF65-F5344CB8AC3E}">
        <p14:creationId xmlns:p14="http://schemas.microsoft.com/office/powerpoint/2010/main" val="54047880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1200"/>
              <a:buFont typeface="Arial"/>
              <a:buNone/>
            </a:pPr>
            <a:endParaRPr/>
          </a:p>
        </p:txBody>
      </p:sp>
      <p:sp>
        <p:nvSpPr>
          <p:cNvPr id="61" name="Google Shape;6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 name="Google Shape;12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LAUREN</a:t>
            </a:r>
          </a:p>
          <a:p>
            <a:r>
              <a:rPr lang="en-US" dirty="0">
                <a:cs typeface="Calibri"/>
              </a:rPr>
              <a:t>Who WE Are</a:t>
            </a:r>
          </a:p>
          <a:p>
            <a:r>
              <a:rPr lang="en-US" dirty="0">
                <a:cs typeface="Calibri"/>
              </a:rPr>
              <a:t>Who are you? </a:t>
            </a:r>
          </a:p>
          <a:p>
            <a:r>
              <a:rPr lang="en-US" dirty="0">
                <a:cs typeface="Calibri"/>
              </a:rPr>
              <a:t>Enter in chat</a:t>
            </a:r>
          </a:p>
          <a:p>
            <a:r>
              <a:rPr lang="en-US" dirty="0">
                <a:cs typeface="Calibri"/>
              </a:rPr>
              <a:t>Clinician in an agency setting</a:t>
            </a:r>
          </a:p>
          <a:p>
            <a:r>
              <a:rPr lang="en-US" dirty="0">
                <a:cs typeface="Calibri"/>
              </a:rPr>
              <a:t>Clinician in a school setting</a:t>
            </a:r>
          </a:p>
          <a:p>
            <a:r>
              <a:rPr lang="en-US" dirty="0">
                <a:cs typeface="Calibri"/>
              </a:rPr>
              <a:t>Griever</a:t>
            </a:r>
          </a:p>
          <a:p>
            <a:endParaRPr lang="en-US" dirty="0">
              <a:cs typeface="Calibri"/>
            </a:endParaRPr>
          </a:p>
        </p:txBody>
      </p:sp>
      <p:sp>
        <p:nvSpPr>
          <p:cNvPr id="4" name="Date Placeholder 3"/>
          <p:cNvSpPr>
            <a:spLocks noGrp="1"/>
          </p:cNvSpPr>
          <p:nvPr>
            <p:ph type="dt" idx="1"/>
          </p:nvPr>
        </p:nvSpPr>
        <p:spPr/>
        <p:txBody>
          <a:bodyPr/>
          <a:lstStyle/>
          <a:p>
            <a:r>
              <a:rPr lang="en-US"/>
              <a:t>2/26/2020</a:t>
            </a:r>
          </a:p>
        </p:txBody>
      </p:sp>
      <p:sp>
        <p:nvSpPr>
          <p:cNvPr id="5" name="Slide Number Placeholder 4"/>
          <p:cNvSpPr>
            <a:spLocks noGrp="1"/>
          </p:cNvSpPr>
          <p:nvPr>
            <p:ph type="sldNum" sz="quarter" idx="5"/>
          </p:nvPr>
        </p:nvSpPr>
        <p:spPr/>
        <p:txBody>
          <a:bodyPr/>
          <a:lstStyle/>
          <a:p>
            <a:fld id="{498A6E99-DE32-4034-86C2-5AB7331C8330}" type="slidenum">
              <a:rPr lang="en-US" smtClean="0"/>
              <a:pPr/>
              <a:t>12</a:t>
            </a:fld>
            <a:endParaRPr lang="en-US"/>
          </a:p>
        </p:txBody>
      </p:sp>
    </p:spTree>
    <p:extLst>
      <p:ext uri="{BB962C8B-B14F-4D97-AF65-F5344CB8AC3E}">
        <p14:creationId xmlns:p14="http://schemas.microsoft.com/office/powerpoint/2010/main" val="3551260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p>
          <a:p>
            <a:r>
              <a:rPr lang="en-US">
                <a:cs typeface="Calibri"/>
              </a:rPr>
              <a:t>Start:</a:t>
            </a:r>
          </a:p>
          <a:p>
            <a:r>
              <a:rPr lang="en-US">
                <a:cs typeface="Calibri"/>
              </a:rPr>
              <a:t>Share Childhood Bereavement Estimation Model: 1:14 nationally (parent /sibling) vs. 1:18 in Cal.  </a:t>
            </a:r>
          </a:p>
          <a:p>
            <a:r>
              <a:rPr lang="en-US">
                <a:cs typeface="Calibri"/>
              </a:rPr>
              <a:t>Judishouse.org/</a:t>
            </a:r>
            <a:r>
              <a:rPr lang="en-US" err="1">
                <a:cs typeface="Calibri"/>
              </a:rPr>
              <a:t>cbem</a:t>
            </a:r>
            <a:endParaRPr lang="en-US">
              <a:cs typeface="Calibri"/>
            </a:endParaRPr>
          </a:p>
          <a:p>
            <a:r>
              <a:rPr lang="en-US">
                <a:cs typeface="Calibri"/>
              </a:rPr>
              <a:t>Before COVID.  How is COVID impacting our communities and us as professionals? This week 190,000 Americans=1.7 mil grieving kin</a:t>
            </a:r>
          </a:p>
          <a:p>
            <a:r>
              <a:rPr lang="en-US">
                <a:cs typeface="Calibri"/>
              </a:rPr>
              <a:t>New language, behaviors, work places are now our new normal.</a:t>
            </a:r>
          </a:p>
        </p:txBody>
      </p:sp>
      <p:sp>
        <p:nvSpPr>
          <p:cNvPr id="4" name="Date Placeholder 3"/>
          <p:cNvSpPr>
            <a:spLocks noGrp="1"/>
          </p:cNvSpPr>
          <p:nvPr>
            <p:ph type="dt" idx="1"/>
          </p:nvPr>
        </p:nvSpPr>
        <p:spPr/>
        <p:txBody>
          <a:bodyPr/>
          <a:lstStyle/>
          <a:p>
            <a:r>
              <a:rPr lang="en-US"/>
              <a:t>2/26/2020</a:t>
            </a:r>
          </a:p>
        </p:txBody>
      </p:sp>
      <p:sp>
        <p:nvSpPr>
          <p:cNvPr id="5" name="Slide Number Placeholder 4"/>
          <p:cNvSpPr>
            <a:spLocks noGrp="1"/>
          </p:cNvSpPr>
          <p:nvPr>
            <p:ph type="sldNum" sz="quarter" idx="5"/>
          </p:nvPr>
        </p:nvSpPr>
        <p:spPr/>
        <p:txBody>
          <a:bodyPr/>
          <a:lstStyle/>
          <a:p>
            <a:fld id="{498A6E99-DE32-4034-86C2-5AB7331C8330}" type="slidenum">
              <a:rPr lang="en-US" smtClean="0"/>
              <a:pPr/>
              <a:t>13</a:t>
            </a:fld>
            <a:endParaRPr lang="en-US"/>
          </a:p>
        </p:txBody>
      </p:sp>
    </p:spTree>
    <p:extLst>
      <p:ext uri="{BB962C8B-B14F-4D97-AF65-F5344CB8AC3E}">
        <p14:creationId xmlns:p14="http://schemas.microsoft.com/office/powerpoint/2010/main" val="4018779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TALYA</a:t>
            </a:r>
          </a:p>
          <a:p>
            <a:r>
              <a:rPr lang="en-US">
                <a:latin typeface="Arial"/>
                <a:cs typeface="Arial"/>
              </a:rPr>
              <a:t>FAMILIES WALKING AROUND IN A HEIGHTENED STATE OF AROUSAL DUE TO CONSTANT REMINDERS OF THE DANGERS DUE TO COVID, THE DEATH DUE TO RACIAL AND SOCIAL INJUSTICE IN ADDITION TO THEIR OWN PERSONAL FAMILIAL DEATHS.</a:t>
            </a:r>
          </a:p>
        </p:txBody>
      </p:sp>
      <p:sp>
        <p:nvSpPr>
          <p:cNvPr id="5" name="Date Placeholder 4">
            <a:extLst>
              <a:ext uri="{FF2B5EF4-FFF2-40B4-BE49-F238E27FC236}">
                <a16:creationId xmlns:a16="http://schemas.microsoft.com/office/drawing/2014/main" id="{5E7A6622-9461-4538-9DDC-70B274F98268}"/>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3BF81E81-8AD4-4446-9A7B-5659619E3879}"/>
              </a:ext>
            </a:extLst>
          </p:cNvPr>
          <p:cNvSpPr>
            <a:spLocks noGrp="1"/>
          </p:cNvSpPr>
          <p:nvPr>
            <p:ph type="sldNum" sz="quarter" idx="5"/>
          </p:nvPr>
        </p:nvSpPr>
        <p:spPr/>
        <p:txBody>
          <a:bodyPr/>
          <a:lstStyle/>
          <a:p>
            <a:fld id="{498A6E99-DE32-4034-86C2-5AB7331C8330}" type="slidenum">
              <a:rPr lang="en-US" smtClean="0"/>
              <a:pPr/>
              <a:t>14</a:t>
            </a:fld>
            <a:endParaRPr lang="en-US"/>
          </a:p>
        </p:txBody>
      </p:sp>
    </p:spTree>
    <p:extLst>
      <p:ext uri="{BB962C8B-B14F-4D97-AF65-F5344CB8AC3E}">
        <p14:creationId xmlns:p14="http://schemas.microsoft.com/office/powerpoint/2010/main" val="4076124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TALYA</a:t>
            </a:r>
          </a:p>
          <a:p>
            <a:r>
              <a:rPr lang="en-US">
                <a:latin typeface="Arial"/>
                <a:cs typeface="Arial"/>
              </a:rPr>
              <a:t>CHILDRENGRIEVE.ORG- </a:t>
            </a:r>
            <a:r>
              <a:rPr lang="en-US" err="1">
                <a:latin typeface="Arial"/>
                <a:cs typeface="Arial"/>
              </a:rPr>
              <a:t>nagc</a:t>
            </a:r>
            <a:r>
              <a:rPr lang="en-US">
                <a:latin typeface="Arial"/>
                <a:cs typeface="Arial"/>
              </a:rPr>
              <a:t> website resource directory</a:t>
            </a:r>
          </a:p>
        </p:txBody>
      </p:sp>
      <p:sp>
        <p:nvSpPr>
          <p:cNvPr id="5" name="Date Placeholder 4">
            <a:extLst>
              <a:ext uri="{FF2B5EF4-FFF2-40B4-BE49-F238E27FC236}">
                <a16:creationId xmlns:a16="http://schemas.microsoft.com/office/drawing/2014/main" id="{5E7A6622-9461-4538-9DDC-70B274F98268}"/>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3BF81E81-8AD4-4446-9A7B-5659619E3879}"/>
              </a:ext>
            </a:extLst>
          </p:cNvPr>
          <p:cNvSpPr>
            <a:spLocks noGrp="1"/>
          </p:cNvSpPr>
          <p:nvPr>
            <p:ph type="sldNum" sz="quarter" idx="5"/>
          </p:nvPr>
        </p:nvSpPr>
        <p:spPr/>
        <p:txBody>
          <a:bodyPr/>
          <a:lstStyle/>
          <a:p>
            <a:fld id="{498A6E99-DE32-4034-86C2-5AB7331C8330}" type="slidenum">
              <a:rPr lang="en-US" smtClean="0"/>
              <a:pPr/>
              <a:t>15</a:t>
            </a:fld>
            <a:endParaRPr lang="en-US"/>
          </a:p>
        </p:txBody>
      </p:sp>
    </p:spTree>
    <p:extLst>
      <p:ext uri="{BB962C8B-B14F-4D97-AF65-F5344CB8AC3E}">
        <p14:creationId xmlns:p14="http://schemas.microsoft.com/office/powerpoint/2010/main" val="271605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LAUREN</a:t>
            </a:r>
            <a:endParaRPr lang="en-US"/>
          </a:p>
          <a:p>
            <a:r>
              <a:rPr lang="en-US"/>
              <a:t>ASK:  WHAT FEELINGS DOES THIS IMAGE EVOKE?</a:t>
            </a:r>
            <a:endParaRPr lang="en-US">
              <a:cs typeface="Calibri"/>
            </a:endParaRPr>
          </a:p>
          <a:p>
            <a:r>
              <a:rPr lang="en-US"/>
              <a:t>On March 15</a:t>
            </a:r>
            <a:r>
              <a:rPr lang="en-US" baseline="30000"/>
              <a:t>th</a:t>
            </a:r>
            <a:r>
              <a:rPr lang="en-US"/>
              <a:t> we shared we are pausing the in-house groups… we reached out but heard silence and realized even though the children wanted to connect, parents were unable to manage learning remote learning and all the changes due to shelter at home. We knew the grief was still there and even more so longing for their person who died and imagining things would be better if that person was there to comfort them and problem solve with them. They were hurting even more because they were grieving more so than the non bereaved families. </a:t>
            </a:r>
          </a:p>
        </p:txBody>
      </p:sp>
      <p:sp>
        <p:nvSpPr>
          <p:cNvPr id="4" name="Date Placeholder 3"/>
          <p:cNvSpPr>
            <a:spLocks noGrp="1"/>
          </p:cNvSpPr>
          <p:nvPr>
            <p:ph type="dt" idx="1"/>
          </p:nvPr>
        </p:nvSpPr>
        <p:spPr/>
        <p:txBody>
          <a:bodyPr/>
          <a:lstStyle/>
          <a:p>
            <a:r>
              <a:rPr lang="en-US"/>
              <a:t>2/26/2020</a:t>
            </a:r>
          </a:p>
        </p:txBody>
      </p:sp>
      <p:sp>
        <p:nvSpPr>
          <p:cNvPr id="5" name="Slide Number Placeholder 4"/>
          <p:cNvSpPr>
            <a:spLocks noGrp="1"/>
          </p:cNvSpPr>
          <p:nvPr>
            <p:ph type="sldNum" sz="quarter" idx="5"/>
          </p:nvPr>
        </p:nvSpPr>
        <p:spPr/>
        <p:txBody>
          <a:bodyPr/>
          <a:lstStyle/>
          <a:p>
            <a:fld id="{498A6E99-DE32-4034-86C2-5AB7331C8330}" type="slidenum">
              <a:rPr lang="en-US" smtClean="0"/>
              <a:pPr/>
              <a:t>16</a:t>
            </a:fld>
            <a:endParaRPr lang="en-US"/>
          </a:p>
        </p:txBody>
      </p:sp>
    </p:spTree>
    <p:extLst>
      <p:ext uri="{BB962C8B-B14F-4D97-AF65-F5344CB8AC3E}">
        <p14:creationId xmlns:p14="http://schemas.microsoft.com/office/powerpoint/2010/main" val="883808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LAUREN</a:t>
            </a:r>
          </a:p>
          <a:p>
            <a:r>
              <a:rPr lang="en-US">
                <a:latin typeface="Arial"/>
                <a:cs typeface="Arial"/>
              </a:rPr>
              <a:t>Transition to teaching grief 101</a:t>
            </a:r>
          </a:p>
        </p:txBody>
      </p:sp>
      <p:sp>
        <p:nvSpPr>
          <p:cNvPr id="5" name="Date Placeholder 4">
            <a:extLst>
              <a:ext uri="{FF2B5EF4-FFF2-40B4-BE49-F238E27FC236}">
                <a16:creationId xmlns:a16="http://schemas.microsoft.com/office/drawing/2014/main" id="{5E7A6622-9461-4538-9DDC-70B274F98268}"/>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3BF81E81-8AD4-4446-9A7B-5659619E3879}"/>
              </a:ext>
            </a:extLst>
          </p:cNvPr>
          <p:cNvSpPr>
            <a:spLocks noGrp="1"/>
          </p:cNvSpPr>
          <p:nvPr>
            <p:ph type="sldNum" sz="quarter" idx="5"/>
          </p:nvPr>
        </p:nvSpPr>
        <p:spPr/>
        <p:txBody>
          <a:bodyPr/>
          <a:lstStyle/>
          <a:p>
            <a:fld id="{498A6E99-DE32-4034-86C2-5AB7331C8330}" type="slidenum">
              <a:rPr lang="en-US" smtClean="0"/>
              <a:pPr/>
              <a:t>17</a:t>
            </a:fld>
            <a:endParaRPr lang="en-US"/>
          </a:p>
        </p:txBody>
      </p:sp>
    </p:spTree>
    <p:extLst>
      <p:ext uri="{BB962C8B-B14F-4D97-AF65-F5344CB8AC3E}">
        <p14:creationId xmlns:p14="http://schemas.microsoft.com/office/powerpoint/2010/main" val="2369559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0"/>
              </a:spcBef>
              <a:spcAft>
                <a:spcPct val="0"/>
              </a:spcAft>
            </a:pPr>
            <a:r>
              <a:rPr lang="en-US">
                <a:solidFill>
                  <a:srgbClr val="53585F"/>
                </a:solidFill>
                <a:latin typeface="Century Gothic"/>
              </a:rPr>
              <a:t>TALYA</a:t>
            </a:r>
          </a:p>
          <a:p>
            <a:pPr lvl="0">
              <a:spcBef>
                <a:spcPct val="0"/>
              </a:spcBef>
              <a:spcAft>
                <a:spcPct val="0"/>
              </a:spcAft>
            </a:pPr>
            <a:r>
              <a:rPr lang="en-US" sz="1200">
                <a:solidFill>
                  <a:srgbClr val="53585F"/>
                </a:solidFill>
                <a:latin typeface="Century Gothic"/>
              </a:rPr>
              <a:t>FAVORITE TIME OF YEAR</a:t>
            </a:r>
            <a:endParaRPr lang="en-US">
              <a:latin typeface="Century Gothic"/>
            </a:endParaRPr>
          </a:p>
          <a:p>
            <a:pPr lvl="0" fontAlgn="base">
              <a:spcBef>
                <a:spcPct val="0"/>
              </a:spcBef>
              <a:spcAft>
                <a:spcPct val="0"/>
              </a:spcAft>
            </a:pPr>
            <a:r>
              <a:rPr lang="en-US" sz="1200">
                <a:solidFill>
                  <a:srgbClr val="53585F"/>
                </a:solidFill>
                <a:latin typeface="Century Gothic"/>
              </a:rPr>
              <a:t>STATE OF DENIAL</a:t>
            </a:r>
          </a:p>
          <a:p>
            <a:pPr lvl="0" fontAlgn="base">
              <a:spcBef>
                <a:spcPct val="0"/>
              </a:spcBef>
              <a:spcAft>
                <a:spcPct val="0"/>
              </a:spcAft>
            </a:pPr>
            <a:r>
              <a:rPr lang="en-US" sz="1200">
                <a:solidFill>
                  <a:srgbClr val="53585F"/>
                </a:solidFill>
                <a:latin typeface="Century Gothic"/>
              </a:rPr>
              <a:t>DIALOGUE WITHIN THE NETWORK</a:t>
            </a:r>
          </a:p>
          <a:p>
            <a:pPr lvl="0" fontAlgn="base">
              <a:spcBef>
                <a:spcPct val="0"/>
              </a:spcBef>
              <a:spcAft>
                <a:spcPct val="0"/>
              </a:spcAft>
            </a:pPr>
            <a:r>
              <a:rPr lang="en-US" sz="1200">
                <a:solidFill>
                  <a:srgbClr val="53585F"/>
                </a:solidFill>
                <a:latin typeface="Century Gothic"/>
              </a:rPr>
              <a:t>SETTING DEADLINES FOR DECISION MAKING</a:t>
            </a:r>
          </a:p>
          <a:p>
            <a:pPr lvl="0" fontAlgn="base">
              <a:spcBef>
                <a:spcPct val="0"/>
              </a:spcBef>
              <a:spcAft>
                <a:spcPct val="0"/>
              </a:spcAft>
            </a:pPr>
            <a:r>
              <a:rPr lang="en-US" sz="1200">
                <a:solidFill>
                  <a:srgbClr val="53585F"/>
                </a:solidFill>
                <a:latin typeface="Century Gothic"/>
              </a:rPr>
              <a:t>CANCELLED FIRST SESSIONBEGRUDGINGLY</a:t>
            </a:r>
          </a:p>
          <a:p>
            <a:pPr lvl="0" fontAlgn="base">
              <a:spcBef>
                <a:spcPct val="0"/>
              </a:spcBef>
              <a:spcAft>
                <a:spcPct val="0"/>
              </a:spcAft>
            </a:pPr>
            <a:r>
              <a:rPr lang="en-US" sz="1200">
                <a:solidFill>
                  <a:srgbClr val="53585F"/>
                </a:solidFill>
                <a:latin typeface="Century Gothic"/>
              </a:rPr>
              <a:t>GRIEVED!</a:t>
            </a:r>
          </a:p>
          <a:p>
            <a:pPr lvl="0" fontAlgn="base">
              <a:spcBef>
                <a:spcPct val="0"/>
              </a:spcBef>
              <a:spcAft>
                <a:spcPct val="0"/>
              </a:spcAft>
            </a:pPr>
            <a:r>
              <a:rPr lang="en-US" sz="1200">
                <a:solidFill>
                  <a:srgbClr val="53585F"/>
                </a:solidFill>
                <a:latin typeface="Century Gothic"/>
              </a:rPr>
              <a:t>MEANWHILE WE KEPT ON-BOARDING CAMPERS HOPING NAIVELY FOR AN IN-PERSON CAMP IN AUGUST</a:t>
            </a:r>
          </a:p>
          <a:p>
            <a:endParaRPr lang="en-US"/>
          </a:p>
        </p:txBody>
      </p:sp>
      <p:sp>
        <p:nvSpPr>
          <p:cNvPr id="5" name="Date Placeholder 4">
            <a:extLst>
              <a:ext uri="{FF2B5EF4-FFF2-40B4-BE49-F238E27FC236}">
                <a16:creationId xmlns:a16="http://schemas.microsoft.com/office/drawing/2014/main" id="{BEE99820-99B2-467B-B111-BAE66B180BF2}"/>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5B14142B-D861-49CA-9DF4-DEC993C2DA21}"/>
              </a:ext>
            </a:extLst>
          </p:cNvPr>
          <p:cNvSpPr>
            <a:spLocks noGrp="1"/>
          </p:cNvSpPr>
          <p:nvPr>
            <p:ph type="sldNum" sz="quarter" idx="5"/>
          </p:nvPr>
        </p:nvSpPr>
        <p:spPr/>
        <p:txBody>
          <a:bodyPr/>
          <a:lstStyle/>
          <a:p>
            <a:fld id="{498A6E99-DE32-4034-86C2-5AB7331C8330}" type="slidenum">
              <a:rPr lang="en-US" smtClean="0"/>
              <a:pPr/>
              <a:t>18</a:t>
            </a:fld>
            <a:endParaRPr lang="en-US"/>
          </a:p>
        </p:txBody>
      </p:sp>
    </p:spTree>
    <p:extLst>
      <p:ext uri="{BB962C8B-B14F-4D97-AF65-F5344CB8AC3E}">
        <p14:creationId xmlns:p14="http://schemas.microsoft.com/office/powerpoint/2010/main" val="1401735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TALYA</a:t>
            </a:r>
          </a:p>
          <a:p>
            <a:r>
              <a:rPr lang="en-US">
                <a:cs typeface="Calibri"/>
              </a:rPr>
              <a:t>DISAPPOINTMENT OF STAFF AND VOLUNTEERS&lt; NOT JUST CAMPERS</a:t>
            </a:r>
          </a:p>
        </p:txBody>
      </p:sp>
      <p:sp>
        <p:nvSpPr>
          <p:cNvPr id="4" name="Date Placeholder 3"/>
          <p:cNvSpPr>
            <a:spLocks noGrp="1"/>
          </p:cNvSpPr>
          <p:nvPr>
            <p:ph type="dt" idx="1"/>
          </p:nvPr>
        </p:nvSpPr>
        <p:spPr/>
        <p:txBody>
          <a:bodyPr/>
          <a:lstStyle/>
          <a:p>
            <a:r>
              <a:rPr lang="en-US"/>
              <a:t>2/26/2020</a:t>
            </a:r>
          </a:p>
        </p:txBody>
      </p:sp>
      <p:sp>
        <p:nvSpPr>
          <p:cNvPr id="5" name="Slide Number Placeholder 4"/>
          <p:cNvSpPr>
            <a:spLocks noGrp="1"/>
          </p:cNvSpPr>
          <p:nvPr>
            <p:ph type="sldNum" sz="quarter" idx="5"/>
          </p:nvPr>
        </p:nvSpPr>
        <p:spPr/>
        <p:txBody>
          <a:bodyPr/>
          <a:lstStyle/>
          <a:p>
            <a:fld id="{498A6E99-DE32-4034-86C2-5AB7331C8330}" type="slidenum">
              <a:rPr lang="en-US" smtClean="0"/>
              <a:pPr/>
              <a:t>19</a:t>
            </a:fld>
            <a:endParaRPr lang="en-US"/>
          </a:p>
        </p:txBody>
      </p:sp>
    </p:spTree>
    <p:extLst>
      <p:ext uri="{BB962C8B-B14F-4D97-AF65-F5344CB8AC3E}">
        <p14:creationId xmlns:p14="http://schemas.microsoft.com/office/powerpoint/2010/main" val="114160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TALYA</a:t>
            </a:r>
          </a:p>
          <a:p>
            <a:pPr marL="342900" indent="-342900">
              <a:buAutoNum type="alphaLcPeriod"/>
            </a:pPr>
            <a:r>
              <a:rPr lang="en-US" sz="1200">
                <a:latin typeface="Arial"/>
                <a:cs typeface="Arial"/>
              </a:rPr>
              <a:t>Cancellation of camp</a:t>
            </a:r>
            <a:endParaRPr lang="en-US">
              <a:latin typeface="Arial"/>
              <a:cs typeface="Arial"/>
            </a:endParaRPr>
          </a:p>
          <a:p>
            <a:pPr marL="800100" lvl="1" indent="-342900">
              <a:buAutoNum type="alphaLcPeriod"/>
            </a:pPr>
            <a:r>
              <a:rPr lang="en-US" sz="1200">
                <a:latin typeface="Arial" panose="020B0604020202020204" pitchFamily="34" charset="0"/>
                <a:cs typeface="Arial" panose="020B0604020202020204" pitchFamily="34" charset="0"/>
              </a:rPr>
              <a:t>Losing the need for volunteers = loss of the valuable resource of our volunteer cohort</a:t>
            </a:r>
          </a:p>
          <a:p>
            <a:pPr marL="342900" lvl="0" indent="-342900">
              <a:buAutoNum type="alphaLcPeriod"/>
            </a:pPr>
            <a:r>
              <a:rPr lang="en-US" sz="1200">
                <a:latin typeface="Arial" panose="020B0604020202020204" pitchFamily="34" charset="0"/>
                <a:cs typeface="Arial" panose="020B0604020202020204" pitchFamily="34" charset="0"/>
              </a:rPr>
              <a:t>Engaging campers</a:t>
            </a:r>
          </a:p>
          <a:p>
            <a:pPr marL="800100" lvl="1" indent="-342900">
              <a:buAutoNum type="alphaLcPeriod"/>
            </a:pPr>
            <a:r>
              <a:rPr lang="en-US" sz="1200">
                <a:latin typeface="Arial" panose="020B0604020202020204" pitchFamily="34" charset="0"/>
                <a:cs typeface="Arial" panose="020B0604020202020204" pitchFamily="34" charset="0"/>
              </a:rPr>
              <a:t>Interview/orientation via zoom</a:t>
            </a:r>
          </a:p>
          <a:p>
            <a:pPr marL="800100" lvl="1" indent="-342900">
              <a:buAutoNum type="alphaLcPeriod"/>
            </a:pPr>
            <a:r>
              <a:rPr lang="en-US" sz="1200">
                <a:latin typeface="Arial" panose="020B0604020202020204" pitchFamily="34" charset="0"/>
                <a:cs typeface="Arial" panose="020B0604020202020204" pitchFamily="34" charset="0"/>
              </a:rPr>
              <a:t>Camp in a box</a:t>
            </a:r>
          </a:p>
          <a:p>
            <a:pPr marL="800100" lvl="1" indent="-342900">
              <a:buAutoNum type="alphaLcPeriod"/>
            </a:pPr>
            <a:r>
              <a:rPr lang="en-US" sz="1200">
                <a:latin typeface="Arial" panose="020B0604020202020204" pitchFamily="34" charset="0"/>
                <a:cs typeface="Arial" panose="020B0604020202020204" pitchFamily="34" charset="0"/>
              </a:rPr>
              <a:t>Camp program with cabin groups </a:t>
            </a:r>
          </a:p>
          <a:p>
            <a:pPr marL="800100" lvl="1" indent="-342900">
              <a:buAutoNum type="alphaLcPeriod"/>
            </a:pPr>
            <a:endParaRPr lang="en-US" sz="1200">
              <a:latin typeface="Arial" panose="020B0604020202020204" pitchFamily="34" charset="0"/>
              <a:cs typeface="Arial" panose="020B0604020202020204" pitchFamily="34" charset="0"/>
            </a:endParaRPr>
          </a:p>
        </p:txBody>
      </p:sp>
      <p:sp>
        <p:nvSpPr>
          <p:cNvPr id="4" name="Date Placeholder 3"/>
          <p:cNvSpPr>
            <a:spLocks noGrp="1"/>
          </p:cNvSpPr>
          <p:nvPr>
            <p:ph type="dt" idx="1"/>
          </p:nvPr>
        </p:nvSpPr>
        <p:spPr/>
        <p:txBody>
          <a:bodyPr/>
          <a:lstStyle/>
          <a:p>
            <a:r>
              <a:rPr lang="en-US"/>
              <a:t>2/26/2020</a:t>
            </a:r>
          </a:p>
        </p:txBody>
      </p:sp>
      <p:sp>
        <p:nvSpPr>
          <p:cNvPr id="5" name="Slide Number Placeholder 4"/>
          <p:cNvSpPr>
            <a:spLocks noGrp="1"/>
          </p:cNvSpPr>
          <p:nvPr>
            <p:ph type="sldNum" sz="quarter" idx="5"/>
          </p:nvPr>
        </p:nvSpPr>
        <p:spPr/>
        <p:txBody>
          <a:bodyPr/>
          <a:lstStyle/>
          <a:p>
            <a:fld id="{498A6E99-DE32-4034-86C2-5AB7331C8330}" type="slidenum">
              <a:rPr lang="en-US" smtClean="0"/>
              <a:pPr/>
              <a:t>20</a:t>
            </a:fld>
            <a:endParaRPr lang="en-US"/>
          </a:p>
        </p:txBody>
      </p:sp>
    </p:spTree>
    <p:extLst>
      <p:ext uri="{BB962C8B-B14F-4D97-AF65-F5344CB8AC3E}">
        <p14:creationId xmlns:p14="http://schemas.microsoft.com/office/powerpoint/2010/main" val="3290527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Talya</a:t>
            </a:r>
          </a:p>
          <a:p>
            <a:r>
              <a:rPr lang="en-US" b="1" dirty="0">
                <a:cs typeface="Calibri"/>
              </a:rPr>
              <a:t>- Important to start with rapport building (M&amp;M game) with questions to find similarities with the group, to create safety and a space for them to do their grief work </a:t>
            </a:r>
          </a:p>
          <a:p>
            <a:endParaRPr lang="en-US" b="1" dirty="0">
              <a:cs typeface="Calibri"/>
            </a:endParaRPr>
          </a:p>
          <a:p>
            <a:r>
              <a:rPr lang="en-US" b="1" dirty="0">
                <a:cs typeface="Calibri"/>
              </a:rPr>
              <a:t>Goals: reduce isolation, normalize feelings and provide fun from the grief at home and just be kids, Teach coping strategies </a:t>
            </a:r>
          </a:p>
          <a:p>
            <a:endParaRPr lang="en-US" b="1" dirty="0">
              <a:cs typeface="Calibri"/>
            </a:endParaRPr>
          </a:p>
          <a:p>
            <a:r>
              <a:rPr lang="en-US" b="1" dirty="0">
                <a:cs typeface="Calibri"/>
              </a:rPr>
              <a:t>What will camp look like this year?</a:t>
            </a:r>
          </a:p>
        </p:txBody>
      </p:sp>
      <p:sp>
        <p:nvSpPr>
          <p:cNvPr id="4" name="Date Placeholder 3"/>
          <p:cNvSpPr>
            <a:spLocks noGrp="1"/>
          </p:cNvSpPr>
          <p:nvPr>
            <p:ph type="dt" idx="1"/>
          </p:nvPr>
        </p:nvSpPr>
        <p:spPr/>
        <p:txBody>
          <a:bodyPr/>
          <a:lstStyle/>
          <a:p>
            <a:r>
              <a:rPr lang="en-US"/>
              <a:t>2/26/2020</a:t>
            </a:r>
          </a:p>
        </p:txBody>
      </p:sp>
      <p:sp>
        <p:nvSpPr>
          <p:cNvPr id="5" name="Slide Number Placeholder 4"/>
          <p:cNvSpPr>
            <a:spLocks noGrp="1"/>
          </p:cNvSpPr>
          <p:nvPr>
            <p:ph type="sldNum" sz="quarter" idx="5"/>
          </p:nvPr>
        </p:nvSpPr>
        <p:spPr/>
        <p:txBody>
          <a:bodyPr/>
          <a:lstStyle/>
          <a:p>
            <a:fld id="{498A6E99-DE32-4034-86C2-5AB7331C8330}" type="slidenum">
              <a:rPr lang="en-US" smtClean="0"/>
              <a:pPr/>
              <a:t>21</a:t>
            </a:fld>
            <a:endParaRPr lang="en-US"/>
          </a:p>
        </p:txBody>
      </p:sp>
    </p:spTree>
    <p:extLst>
      <p:ext uri="{BB962C8B-B14F-4D97-AF65-F5344CB8AC3E}">
        <p14:creationId xmlns:p14="http://schemas.microsoft.com/office/powerpoint/2010/main" val="2846403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AutoNum type="alphaLcPeriod"/>
            </a:pPr>
            <a:r>
              <a:rPr lang="en-US" sz="1200" dirty="0">
                <a:latin typeface="Arial" panose="020B0604020202020204" pitchFamily="34" charset="0"/>
                <a:cs typeface="Arial" panose="020B0604020202020204" pitchFamily="34" charset="0"/>
              </a:rPr>
              <a:t>Lauren</a:t>
            </a:r>
          </a:p>
        </p:txBody>
      </p:sp>
      <p:sp>
        <p:nvSpPr>
          <p:cNvPr id="4" name="Date Placeholder 3"/>
          <p:cNvSpPr>
            <a:spLocks noGrp="1"/>
          </p:cNvSpPr>
          <p:nvPr>
            <p:ph type="dt" idx="1"/>
          </p:nvPr>
        </p:nvSpPr>
        <p:spPr/>
        <p:txBody>
          <a:bodyPr/>
          <a:lstStyle/>
          <a:p>
            <a:r>
              <a:rPr lang="en-US"/>
              <a:t>2/26/2020</a:t>
            </a:r>
          </a:p>
        </p:txBody>
      </p:sp>
      <p:sp>
        <p:nvSpPr>
          <p:cNvPr id="5" name="Slide Number Placeholder 4"/>
          <p:cNvSpPr>
            <a:spLocks noGrp="1"/>
          </p:cNvSpPr>
          <p:nvPr>
            <p:ph type="sldNum" sz="quarter" idx="5"/>
          </p:nvPr>
        </p:nvSpPr>
        <p:spPr/>
        <p:txBody>
          <a:bodyPr/>
          <a:lstStyle/>
          <a:p>
            <a:fld id="{498A6E99-DE32-4034-86C2-5AB7331C8330}" type="slidenum">
              <a:rPr lang="en-US" smtClean="0"/>
              <a:pPr/>
              <a:t>22</a:t>
            </a:fld>
            <a:endParaRPr lang="en-US"/>
          </a:p>
        </p:txBody>
      </p:sp>
    </p:spTree>
    <p:extLst>
      <p:ext uri="{BB962C8B-B14F-4D97-AF65-F5344CB8AC3E}">
        <p14:creationId xmlns:p14="http://schemas.microsoft.com/office/powerpoint/2010/main" val="2653537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5" name="Date Placeholder 4">
            <a:extLst>
              <a:ext uri="{FF2B5EF4-FFF2-40B4-BE49-F238E27FC236}">
                <a16:creationId xmlns:a16="http://schemas.microsoft.com/office/drawing/2014/main" id="{5737A8A3-B7B8-4957-BCDD-B1A562024A62}"/>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BAD23D7A-5432-49A1-9D7A-B892B6097133}"/>
              </a:ext>
            </a:extLst>
          </p:cNvPr>
          <p:cNvSpPr>
            <a:spLocks noGrp="1"/>
          </p:cNvSpPr>
          <p:nvPr>
            <p:ph type="sldNum" sz="quarter" idx="5"/>
          </p:nvPr>
        </p:nvSpPr>
        <p:spPr/>
        <p:txBody>
          <a:bodyPr/>
          <a:lstStyle/>
          <a:p>
            <a:fld id="{498A6E99-DE32-4034-86C2-5AB7331C8330}" type="slidenum">
              <a:rPr lang="en-US" smtClean="0"/>
              <a:pPr/>
              <a:t>23</a:t>
            </a:fld>
            <a:endParaRPr lang="en-US"/>
          </a:p>
        </p:txBody>
      </p:sp>
    </p:spTree>
    <p:extLst>
      <p:ext uri="{BB962C8B-B14F-4D97-AF65-F5344CB8AC3E}">
        <p14:creationId xmlns:p14="http://schemas.microsoft.com/office/powerpoint/2010/main" val="3077930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5" name="Date Placeholder 4">
            <a:extLst>
              <a:ext uri="{FF2B5EF4-FFF2-40B4-BE49-F238E27FC236}">
                <a16:creationId xmlns:a16="http://schemas.microsoft.com/office/drawing/2014/main" id="{5737A8A3-B7B8-4957-BCDD-B1A562024A62}"/>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BAD23D7A-5432-49A1-9D7A-B892B6097133}"/>
              </a:ext>
            </a:extLst>
          </p:cNvPr>
          <p:cNvSpPr>
            <a:spLocks noGrp="1"/>
          </p:cNvSpPr>
          <p:nvPr>
            <p:ph type="sldNum" sz="quarter" idx="5"/>
          </p:nvPr>
        </p:nvSpPr>
        <p:spPr/>
        <p:txBody>
          <a:bodyPr/>
          <a:lstStyle/>
          <a:p>
            <a:fld id="{498A6E99-DE32-4034-86C2-5AB7331C8330}" type="slidenum">
              <a:rPr lang="en-US" smtClean="0"/>
              <a:pPr/>
              <a:t>24</a:t>
            </a:fld>
            <a:endParaRPr lang="en-US"/>
          </a:p>
        </p:txBody>
      </p:sp>
    </p:spTree>
    <p:extLst>
      <p:ext uri="{BB962C8B-B14F-4D97-AF65-F5344CB8AC3E}">
        <p14:creationId xmlns:p14="http://schemas.microsoft.com/office/powerpoint/2010/main" val="222473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5" name="Date Placeholder 4">
            <a:extLst>
              <a:ext uri="{FF2B5EF4-FFF2-40B4-BE49-F238E27FC236}">
                <a16:creationId xmlns:a16="http://schemas.microsoft.com/office/drawing/2014/main" id="{DEA74044-4FC0-49CA-B212-71C06C5609CE}"/>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731724E3-1BEA-46FB-8C51-96DF4F6EEE31}"/>
              </a:ext>
            </a:extLst>
          </p:cNvPr>
          <p:cNvSpPr>
            <a:spLocks noGrp="1"/>
          </p:cNvSpPr>
          <p:nvPr>
            <p:ph type="sldNum" sz="quarter" idx="5"/>
          </p:nvPr>
        </p:nvSpPr>
        <p:spPr/>
        <p:txBody>
          <a:bodyPr/>
          <a:lstStyle/>
          <a:p>
            <a:fld id="{498A6E99-DE32-4034-86C2-5AB7331C8330}" type="slidenum">
              <a:rPr lang="en-US" smtClean="0"/>
              <a:pPr/>
              <a:t>25</a:t>
            </a:fld>
            <a:endParaRPr lang="en-US"/>
          </a:p>
        </p:txBody>
      </p:sp>
    </p:spTree>
    <p:extLst>
      <p:ext uri="{BB962C8B-B14F-4D97-AF65-F5344CB8AC3E}">
        <p14:creationId xmlns:p14="http://schemas.microsoft.com/office/powerpoint/2010/main" val="4150159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endParaRPr lang="en-US" dirty="0"/>
          </a:p>
          <a:p>
            <a:r>
              <a:rPr lang="en-US" dirty="0"/>
              <a:t>In some ways Zoom has become more accessible for some kids who were unable to drive to our office… but this poses a challenge for kids who are not enjoying or connecting via Zoom. </a:t>
            </a:r>
          </a:p>
        </p:txBody>
      </p:sp>
      <p:sp>
        <p:nvSpPr>
          <p:cNvPr id="5" name="Date Placeholder 4">
            <a:extLst>
              <a:ext uri="{FF2B5EF4-FFF2-40B4-BE49-F238E27FC236}">
                <a16:creationId xmlns:a16="http://schemas.microsoft.com/office/drawing/2014/main" id="{759D9985-80EC-4923-AD32-DE21EC402FEF}"/>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55E81532-5826-4860-8C83-45C3A3D20E19}"/>
              </a:ext>
            </a:extLst>
          </p:cNvPr>
          <p:cNvSpPr>
            <a:spLocks noGrp="1"/>
          </p:cNvSpPr>
          <p:nvPr>
            <p:ph type="sldNum" sz="quarter" idx="5"/>
          </p:nvPr>
        </p:nvSpPr>
        <p:spPr/>
        <p:txBody>
          <a:bodyPr/>
          <a:lstStyle/>
          <a:p>
            <a:fld id="{498A6E99-DE32-4034-86C2-5AB7331C8330}" type="slidenum">
              <a:rPr lang="en-US" smtClean="0"/>
              <a:pPr/>
              <a:t>26</a:t>
            </a:fld>
            <a:endParaRPr lang="en-US"/>
          </a:p>
        </p:txBody>
      </p:sp>
    </p:spTree>
    <p:extLst>
      <p:ext uri="{BB962C8B-B14F-4D97-AF65-F5344CB8AC3E}">
        <p14:creationId xmlns:p14="http://schemas.microsoft.com/office/powerpoint/2010/main" val="4150159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23214C5F-FF2B-4B04-9FB4-BD5135D9C591}"/>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9C6ECD34-9F95-42BD-AC72-60C5F349ACCD}"/>
              </a:ext>
            </a:extLst>
          </p:cNvPr>
          <p:cNvSpPr>
            <a:spLocks noGrp="1"/>
          </p:cNvSpPr>
          <p:nvPr>
            <p:ph type="sldNum" sz="quarter" idx="5"/>
          </p:nvPr>
        </p:nvSpPr>
        <p:spPr/>
        <p:txBody>
          <a:bodyPr/>
          <a:lstStyle/>
          <a:p>
            <a:fld id="{498A6E99-DE32-4034-86C2-5AB7331C8330}" type="slidenum">
              <a:rPr lang="en-US" smtClean="0"/>
              <a:pPr/>
              <a:t>27</a:t>
            </a:fld>
            <a:endParaRPr lang="en-US"/>
          </a:p>
        </p:txBody>
      </p:sp>
    </p:spTree>
    <p:extLst>
      <p:ext uri="{BB962C8B-B14F-4D97-AF65-F5344CB8AC3E}">
        <p14:creationId xmlns:p14="http://schemas.microsoft.com/office/powerpoint/2010/main" val="1485422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53AF7371-3282-4159-9CCB-8A30F1D93A73}"/>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18E3EA12-3CBD-47B0-AB33-359BBA1BFC47}"/>
              </a:ext>
            </a:extLst>
          </p:cNvPr>
          <p:cNvSpPr>
            <a:spLocks noGrp="1"/>
          </p:cNvSpPr>
          <p:nvPr>
            <p:ph type="sldNum" sz="quarter" idx="5"/>
          </p:nvPr>
        </p:nvSpPr>
        <p:spPr/>
        <p:txBody>
          <a:bodyPr/>
          <a:lstStyle/>
          <a:p>
            <a:fld id="{498A6E99-DE32-4034-86C2-5AB7331C8330}" type="slidenum">
              <a:rPr lang="en-US" smtClean="0"/>
              <a:pPr/>
              <a:t>28</a:t>
            </a:fld>
            <a:endParaRPr lang="en-US"/>
          </a:p>
        </p:txBody>
      </p:sp>
    </p:spTree>
    <p:extLst>
      <p:ext uri="{BB962C8B-B14F-4D97-AF65-F5344CB8AC3E}">
        <p14:creationId xmlns:p14="http://schemas.microsoft.com/office/powerpoint/2010/main" val="3980864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a:p>
            <a:r>
              <a:rPr lang="en-US">
                <a:latin typeface="Arial"/>
                <a:cs typeface="Arial"/>
              </a:rPr>
              <a:t>Can always go back and retell the story truthfully and ask for forgiveness.</a:t>
            </a:r>
          </a:p>
        </p:txBody>
      </p:sp>
      <p:sp>
        <p:nvSpPr>
          <p:cNvPr id="5" name="Date Placeholder 4">
            <a:extLst>
              <a:ext uri="{FF2B5EF4-FFF2-40B4-BE49-F238E27FC236}">
                <a16:creationId xmlns:a16="http://schemas.microsoft.com/office/drawing/2014/main" id="{53AF7371-3282-4159-9CCB-8A30F1D93A73}"/>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18E3EA12-3CBD-47B0-AB33-359BBA1BFC47}"/>
              </a:ext>
            </a:extLst>
          </p:cNvPr>
          <p:cNvSpPr>
            <a:spLocks noGrp="1"/>
          </p:cNvSpPr>
          <p:nvPr>
            <p:ph type="sldNum" sz="quarter" idx="5"/>
          </p:nvPr>
        </p:nvSpPr>
        <p:spPr/>
        <p:txBody>
          <a:bodyPr/>
          <a:lstStyle/>
          <a:p>
            <a:fld id="{498A6E99-DE32-4034-86C2-5AB7331C8330}" type="slidenum">
              <a:rPr lang="en-US" smtClean="0"/>
              <a:pPr/>
              <a:t>29</a:t>
            </a:fld>
            <a:endParaRPr lang="en-US"/>
          </a:p>
        </p:txBody>
      </p:sp>
    </p:spTree>
    <p:extLst>
      <p:ext uri="{BB962C8B-B14F-4D97-AF65-F5344CB8AC3E}">
        <p14:creationId xmlns:p14="http://schemas.microsoft.com/office/powerpoint/2010/main" val="3296982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 name="Google Shape;12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13246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a:p>
            <a:r>
              <a:rPr lang="en-US">
                <a:latin typeface="Arial"/>
                <a:cs typeface="Arial"/>
              </a:rPr>
              <a:t>Something we're learning is that kids don't necessarily have a go-to person at school right now </a:t>
            </a:r>
            <a:r>
              <a:rPr lang="en-US" err="1">
                <a:latin typeface="Arial"/>
                <a:cs typeface="Arial"/>
              </a:rPr>
              <a:t>cuz</a:t>
            </a:r>
            <a:r>
              <a:rPr lang="en-US">
                <a:latin typeface="Arial"/>
                <a:cs typeface="Arial"/>
              </a:rPr>
              <a:t> of the virtual format and they need that when they are doing school on campus or virtually.</a:t>
            </a:r>
            <a:endParaRPr lang="en-US"/>
          </a:p>
          <a:p>
            <a:r>
              <a:rPr lang="en-US">
                <a:latin typeface="Arial"/>
                <a:cs typeface="Arial"/>
              </a:rPr>
              <a:t>Need to discuss with their teachers how they take a break when they need it.</a:t>
            </a:r>
          </a:p>
        </p:txBody>
      </p:sp>
      <p:sp>
        <p:nvSpPr>
          <p:cNvPr id="5" name="Date Placeholder 4">
            <a:extLst>
              <a:ext uri="{FF2B5EF4-FFF2-40B4-BE49-F238E27FC236}">
                <a16:creationId xmlns:a16="http://schemas.microsoft.com/office/drawing/2014/main" id="{5737A8A3-B7B8-4957-BCDD-B1A562024A62}"/>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BAD23D7A-5432-49A1-9D7A-B892B6097133}"/>
              </a:ext>
            </a:extLst>
          </p:cNvPr>
          <p:cNvSpPr>
            <a:spLocks noGrp="1"/>
          </p:cNvSpPr>
          <p:nvPr>
            <p:ph type="sldNum" sz="quarter" idx="5"/>
          </p:nvPr>
        </p:nvSpPr>
        <p:spPr/>
        <p:txBody>
          <a:bodyPr/>
          <a:lstStyle/>
          <a:p>
            <a:fld id="{498A6E99-DE32-4034-86C2-5AB7331C8330}" type="slidenum">
              <a:rPr lang="en-US" smtClean="0"/>
              <a:pPr/>
              <a:t>30</a:t>
            </a:fld>
            <a:endParaRPr lang="en-US"/>
          </a:p>
        </p:txBody>
      </p:sp>
    </p:spTree>
    <p:extLst>
      <p:ext uri="{BB962C8B-B14F-4D97-AF65-F5344CB8AC3E}">
        <p14:creationId xmlns:p14="http://schemas.microsoft.com/office/powerpoint/2010/main" val="2081349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LAUREN</a:t>
            </a:r>
          </a:p>
          <a:p>
            <a:r>
              <a:rPr lang="en-US" dirty="0">
                <a:latin typeface="Arial"/>
                <a:cs typeface="Arial"/>
              </a:rPr>
              <a:t>THINK THEY ARE INVINCIBLE</a:t>
            </a:r>
          </a:p>
          <a:p>
            <a:pPr marL="800100" lvl="1" indent="-342900" fontAlgn="base">
              <a:spcAft>
                <a:spcPts val="1200"/>
              </a:spcAft>
              <a:buFont typeface="Wingdings" panose="05000000000000000000" pitchFamily="2" charset="2"/>
              <a:buChar char="v"/>
            </a:pPr>
            <a:r>
              <a:rPr lang="en-US" sz="2800" b="1" dirty="0">
                <a:solidFill>
                  <a:srgbClr val="FD8A20"/>
                </a:solidFill>
                <a:latin typeface="Century Gothic" panose="020B0502020202020204" pitchFamily="34" charset="0"/>
              </a:rPr>
              <a:t>Teens who have experienced several deaths by the time they get to high school may be experiencing PTSD = heightened state of arousal </a:t>
            </a:r>
          </a:p>
          <a:p>
            <a:pPr marL="800100" lvl="1" indent="-342900" fontAlgn="base">
              <a:spcAft>
                <a:spcPts val="1200"/>
              </a:spcAft>
              <a:buFont typeface="Wingdings" panose="05000000000000000000" pitchFamily="2" charset="2"/>
              <a:buChar char="v"/>
            </a:pPr>
            <a:r>
              <a:rPr lang="en-US" sz="2800" b="1" dirty="0">
                <a:solidFill>
                  <a:srgbClr val="FD8A20"/>
                </a:solidFill>
                <a:latin typeface="Century Gothic" panose="020B0502020202020204" pitchFamily="34" charset="0"/>
              </a:rPr>
              <a:t>May impact judgement and attachment </a:t>
            </a:r>
            <a:endParaRPr lang="en-US" dirty="0"/>
          </a:p>
        </p:txBody>
      </p:sp>
      <p:sp>
        <p:nvSpPr>
          <p:cNvPr id="5" name="Date Placeholder 4">
            <a:extLst>
              <a:ext uri="{FF2B5EF4-FFF2-40B4-BE49-F238E27FC236}">
                <a16:creationId xmlns:a16="http://schemas.microsoft.com/office/drawing/2014/main" id="{653C72E9-DB7B-47C1-96C2-F677CF51CD31}"/>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35C4F761-FB34-4843-880E-6D610871DC84}"/>
              </a:ext>
            </a:extLst>
          </p:cNvPr>
          <p:cNvSpPr>
            <a:spLocks noGrp="1"/>
          </p:cNvSpPr>
          <p:nvPr>
            <p:ph type="sldNum" sz="quarter" idx="5"/>
          </p:nvPr>
        </p:nvSpPr>
        <p:spPr/>
        <p:txBody>
          <a:bodyPr/>
          <a:lstStyle/>
          <a:p>
            <a:fld id="{498A6E99-DE32-4034-86C2-5AB7331C8330}" type="slidenum">
              <a:rPr lang="en-US" smtClean="0"/>
              <a:pPr/>
              <a:t>31</a:t>
            </a:fld>
            <a:endParaRPr lang="en-US"/>
          </a:p>
        </p:txBody>
      </p:sp>
    </p:spTree>
    <p:extLst>
      <p:ext uri="{BB962C8B-B14F-4D97-AF65-F5344CB8AC3E}">
        <p14:creationId xmlns:p14="http://schemas.microsoft.com/office/powerpoint/2010/main" val="894115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a:p>
            <a:r>
              <a:rPr lang="en-US">
                <a:latin typeface="Arial"/>
                <a:cs typeface="Arial"/>
              </a:rPr>
              <a:t>NEED PEER GROUP TO IDENTIFY WITH.  MAY JOIN A GANG IF NO OTHER AFFILIATION</a:t>
            </a:r>
            <a:endParaRPr lang="en-US"/>
          </a:p>
        </p:txBody>
      </p:sp>
      <p:sp>
        <p:nvSpPr>
          <p:cNvPr id="5" name="Date Placeholder 4">
            <a:extLst>
              <a:ext uri="{FF2B5EF4-FFF2-40B4-BE49-F238E27FC236}">
                <a16:creationId xmlns:a16="http://schemas.microsoft.com/office/drawing/2014/main" id="{BF55BF99-D473-42A9-A88C-9FB37283B0B8}"/>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E25DA895-BCF9-49B8-853F-A2648FC66FCC}"/>
              </a:ext>
            </a:extLst>
          </p:cNvPr>
          <p:cNvSpPr>
            <a:spLocks noGrp="1"/>
          </p:cNvSpPr>
          <p:nvPr>
            <p:ph type="sldNum" sz="quarter" idx="5"/>
          </p:nvPr>
        </p:nvSpPr>
        <p:spPr/>
        <p:txBody>
          <a:bodyPr/>
          <a:lstStyle/>
          <a:p>
            <a:fld id="{498A6E99-DE32-4034-86C2-5AB7331C8330}" type="slidenum">
              <a:rPr lang="en-US" smtClean="0"/>
              <a:pPr/>
              <a:t>32</a:t>
            </a:fld>
            <a:endParaRPr lang="en-US"/>
          </a:p>
        </p:txBody>
      </p:sp>
    </p:spTree>
    <p:extLst>
      <p:ext uri="{BB962C8B-B14F-4D97-AF65-F5344CB8AC3E}">
        <p14:creationId xmlns:p14="http://schemas.microsoft.com/office/powerpoint/2010/main" val="2503208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C08C214F-3362-402C-A7EA-48257513F0D7}"/>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93F6FA79-3915-48A5-99DF-76B31689BD81}"/>
              </a:ext>
            </a:extLst>
          </p:cNvPr>
          <p:cNvSpPr>
            <a:spLocks noGrp="1"/>
          </p:cNvSpPr>
          <p:nvPr>
            <p:ph type="sldNum" sz="quarter" idx="5"/>
          </p:nvPr>
        </p:nvSpPr>
        <p:spPr/>
        <p:txBody>
          <a:bodyPr/>
          <a:lstStyle/>
          <a:p>
            <a:fld id="{498A6E99-DE32-4034-86C2-5AB7331C8330}" type="slidenum">
              <a:rPr lang="en-US" smtClean="0"/>
              <a:pPr/>
              <a:t>33</a:t>
            </a:fld>
            <a:endParaRPr lang="en-US"/>
          </a:p>
        </p:txBody>
      </p:sp>
    </p:spTree>
    <p:extLst>
      <p:ext uri="{BB962C8B-B14F-4D97-AF65-F5344CB8AC3E}">
        <p14:creationId xmlns:p14="http://schemas.microsoft.com/office/powerpoint/2010/main" val="3135476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a:p>
            <a:r>
              <a:rPr lang="en-US"/>
              <a:t>Tik </a:t>
            </a:r>
            <a:r>
              <a:rPr lang="en-US" err="1"/>
              <a:t>tok</a:t>
            </a:r>
            <a:r>
              <a:rPr lang="en-US"/>
              <a:t> code for: I’m depressed</a:t>
            </a:r>
            <a:endParaRPr lang="en-US">
              <a:cs typeface="Calibri"/>
            </a:endParaRPr>
          </a:p>
        </p:txBody>
      </p:sp>
      <p:sp>
        <p:nvSpPr>
          <p:cNvPr id="5" name="Date Placeholder 4">
            <a:extLst>
              <a:ext uri="{FF2B5EF4-FFF2-40B4-BE49-F238E27FC236}">
                <a16:creationId xmlns:a16="http://schemas.microsoft.com/office/drawing/2014/main" id="{BBBE28D8-80F0-465C-8350-4B6FD33906AD}"/>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7D636231-7818-4BA0-8509-3D784AFADDC1}"/>
              </a:ext>
            </a:extLst>
          </p:cNvPr>
          <p:cNvSpPr>
            <a:spLocks noGrp="1"/>
          </p:cNvSpPr>
          <p:nvPr>
            <p:ph type="sldNum" sz="quarter" idx="5"/>
          </p:nvPr>
        </p:nvSpPr>
        <p:spPr/>
        <p:txBody>
          <a:bodyPr/>
          <a:lstStyle/>
          <a:p>
            <a:fld id="{498A6E99-DE32-4034-86C2-5AB7331C8330}" type="slidenum">
              <a:rPr lang="en-US" smtClean="0"/>
              <a:pPr/>
              <a:t>34</a:t>
            </a:fld>
            <a:endParaRPr lang="en-US"/>
          </a:p>
        </p:txBody>
      </p:sp>
    </p:spTree>
    <p:extLst>
      <p:ext uri="{BB962C8B-B14F-4D97-AF65-F5344CB8AC3E}">
        <p14:creationId xmlns:p14="http://schemas.microsoft.com/office/powerpoint/2010/main" val="270261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84153460-7C3D-40CA-930B-330C10088CC9}"/>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04367E6F-DF6B-406C-9FF3-A9162444BC1E}"/>
              </a:ext>
            </a:extLst>
          </p:cNvPr>
          <p:cNvSpPr>
            <a:spLocks noGrp="1"/>
          </p:cNvSpPr>
          <p:nvPr>
            <p:ph type="sldNum" sz="quarter" idx="5"/>
          </p:nvPr>
        </p:nvSpPr>
        <p:spPr/>
        <p:txBody>
          <a:bodyPr/>
          <a:lstStyle/>
          <a:p>
            <a:fld id="{498A6E99-DE32-4034-86C2-5AB7331C8330}" type="slidenum">
              <a:rPr lang="en-US" smtClean="0"/>
              <a:pPr/>
              <a:t>35</a:t>
            </a:fld>
            <a:endParaRPr lang="en-US"/>
          </a:p>
        </p:txBody>
      </p:sp>
    </p:spTree>
    <p:extLst>
      <p:ext uri="{BB962C8B-B14F-4D97-AF65-F5344CB8AC3E}">
        <p14:creationId xmlns:p14="http://schemas.microsoft.com/office/powerpoint/2010/main" val="1536084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88C09613-6A95-44D5-9E2F-F9166F51C26E}"/>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9E2ED8ED-CDCA-4318-8975-94F459538B91}"/>
              </a:ext>
            </a:extLst>
          </p:cNvPr>
          <p:cNvSpPr>
            <a:spLocks noGrp="1"/>
          </p:cNvSpPr>
          <p:nvPr>
            <p:ph type="sldNum" sz="quarter" idx="5"/>
          </p:nvPr>
        </p:nvSpPr>
        <p:spPr/>
        <p:txBody>
          <a:bodyPr/>
          <a:lstStyle/>
          <a:p>
            <a:fld id="{498A6E99-DE32-4034-86C2-5AB7331C8330}" type="slidenum">
              <a:rPr lang="en-US" smtClean="0"/>
              <a:pPr/>
              <a:t>36</a:t>
            </a:fld>
            <a:endParaRPr lang="en-US"/>
          </a:p>
        </p:txBody>
      </p:sp>
    </p:spTree>
    <p:extLst>
      <p:ext uri="{BB962C8B-B14F-4D97-AF65-F5344CB8AC3E}">
        <p14:creationId xmlns:p14="http://schemas.microsoft.com/office/powerpoint/2010/main" val="2252444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88C09613-6A95-44D5-9E2F-F9166F51C26E}"/>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9E2ED8ED-CDCA-4318-8975-94F459538B91}"/>
              </a:ext>
            </a:extLst>
          </p:cNvPr>
          <p:cNvSpPr>
            <a:spLocks noGrp="1"/>
          </p:cNvSpPr>
          <p:nvPr>
            <p:ph type="sldNum" sz="quarter" idx="5"/>
          </p:nvPr>
        </p:nvSpPr>
        <p:spPr/>
        <p:txBody>
          <a:bodyPr/>
          <a:lstStyle/>
          <a:p>
            <a:fld id="{498A6E99-DE32-4034-86C2-5AB7331C8330}" type="slidenum">
              <a:rPr lang="en-US" smtClean="0"/>
              <a:pPr/>
              <a:t>37</a:t>
            </a:fld>
            <a:endParaRPr lang="en-US"/>
          </a:p>
        </p:txBody>
      </p:sp>
    </p:spTree>
    <p:extLst>
      <p:ext uri="{BB962C8B-B14F-4D97-AF65-F5344CB8AC3E}">
        <p14:creationId xmlns:p14="http://schemas.microsoft.com/office/powerpoint/2010/main" val="1998069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A3FEE51A-ADB1-4241-8AEE-2E32DFD6B48B}"/>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7BC04512-9359-4C0C-9143-CC481747C98F}"/>
              </a:ext>
            </a:extLst>
          </p:cNvPr>
          <p:cNvSpPr>
            <a:spLocks noGrp="1"/>
          </p:cNvSpPr>
          <p:nvPr>
            <p:ph type="sldNum" sz="quarter" idx="5"/>
          </p:nvPr>
        </p:nvSpPr>
        <p:spPr/>
        <p:txBody>
          <a:bodyPr/>
          <a:lstStyle/>
          <a:p>
            <a:fld id="{498A6E99-DE32-4034-86C2-5AB7331C8330}" type="slidenum">
              <a:rPr lang="en-US" smtClean="0"/>
              <a:pPr/>
              <a:t>38</a:t>
            </a:fld>
            <a:endParaRPr lang="en-US"/>
          </a:p>
        </p:txBody>
      </p:sp>
    </p:spTree>
    <p:extLst>
      <p:ext uri="{BB962C8B-B14F-4D97-AF65-F5344CB8AC3E}">
        <p14:creationId xmlns:p14="http://schemas.microsoft.com/office/powerpoint/2010/main" val="2570954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A9C179FB-A007-4598-8D98-9CF9C53632D6}"/>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2F367D10-216E-4E17-B697-E7337B04EC6E}"/>
              </a:ext>
            </a:extLst>
          </p:cNvPr>
          <p:cNvSpPr>
            <a:spLocks noGrp="1"/>
          </p:cNvSpPr>
          <p:nvPr>
            <p:ph type="sldNum" sz="quarter" idx="5"/>
          </p:nvPr>
        </p:nvSpPr>
        <p:spPr/>
        <p:txBody>
          <a:bodyPr/>
          <a:lstStyle/>
          <a:p>
            <a:fld id="{498A6E99-DE32-4034-86C2-5AB7331C8330}" type="slidenum">
              <a:rPr lang="en-US" smtClean="0"/>
              <a:pPr/>
              <a:t>39</a:t>
            </a:fld>
            <a:endParaRPr lang="en-US"/>
          </a:p>
        </p:txBody>
      </p:sp>
    </p:spTree>
    <p:extLst>
      <p:ext uri="{BB962C8B-B14F-4D97-AF65-F5344CB8AC3E}">
        <p14:creationId xmlns:p14="http://schemas.microsoft.com/office/powerpoint/2010/main" val="1891583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266700" algn="l" rtl="0">
              <a:lnSpc>
                <a:spcPct val="100000"/>
              </a:lnSpc>
              <a:spcBef>
                <a:spcPts val="0"/>
              </a:spcBef>
              <a:spcAft>
                <a:spcPts val="0"/>
              </a:spcAft>
              <a:buSzPts val="1200"/>
              <a:buFont typeface="Arial"/>
              <a:buNone/>
            </a:pPr>
            <a:endParaRPr b="1" u="sng"/>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0A3ADFCF-5516-4317-835B-0BF806EE6BCA}"/>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DD693D15-EC1C-4E9C-94BA-FB5E1B3907F3}"/>
              </a:ext>
            </a:extLst>
          </p:cNvPr>
          <p:cNvSpPr>
            <a:spLocks noGrp="1"/>
          </p:cNvSpPr>
          <p:nvPr>
            <p:ph type="sldNum" sz="quarter" idx="5"/>
          </p:nvPr>
        </p:nvSpPr>
        <p:spPr/>
        <p:txBody>
          <a:bodyPr/>
          <a:lstStyle/>
          <a:p>
            <a:fld id="{498A6E99-DE32-4034-86C2-5AB7331C8330}" type="slidenum">
              <a:rPr lang="en-US" smtClean="0"/>
              <a:pPr/>
              <a:t>40</a:t>
            </a:fld>
            <a:endParaRPr lang="en-US"/>
          </a:p>
        </p:txBody>
      </p:sp>
    </p:spTree>
    <p:extLst>
      <p:ext uri="{BB962C8B-B14F-4D97-AF65-F5344CB8AC3E}">
        <p14:creationId xmlns:p14="http://schemas.microsoft.com/office/powerpoint/2010/main" val="3100764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2AA0D2C9-92EB-4C1C-9902-BBD871B1C5FA}"/>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B93B3926-BA13-47CF-9199-2D0F15435843}"/>
              </a:ext>
            </a:extLst>
          </p:cNvPr>
          <p:cNvSpPr>
            <a:spLocks noGrp="1"/>
          </p:cNvSpPr>
          <p:nvPr>
            <p:ph type="sldNum" sz="quarter" idx="5"/>
          </p:nvPr>
        </p:nvSpPr>
        <p:spPr/>
        <p:txBody>
          <a:bodyPr/>
          <a:lstStyle/>
          <a:p>
            <a:fld id="{498A6E99-DE32-4034-86C2-5AB7331C8330}" type="slidenum">
              <a:rPr lang="en-US" smtClean="0"/>
              <a:pPr/>
              <a:t>41</a:t>
            </a:fld>
            <a:endParaRPr lang="en-US"/>
          </a:p>
        </p:txBody>
      </p:sp>
    </p:spTree>
    <p:extLst>
      <p:ext uri="{BB962C8B-B14F-4D97-AF65-F5344CB8AC3E}">
        <p14:creationId xmlns:p14="http://schemas.microsoft.com/office/powerpoint/2010/main" val="1140424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CB910649-AB3A-4366-B741-36D265303DDE}"/>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59213B30-4657-41EA-AF02-0A239A901393}"/>
              </a:ext>
            </a:extLst>
          </p:cNvPr>
          <p:cNvSpPr>
            <a:spLocks noGrp="1"/>
          </p:cNvSpPr>
          <p:nvPr>
            <p:ph type="sldNum" sz="quarter" idx="5"/>
          </p:nvPr>
        </p:nvSpPr>
        <p:spPr/>
        <p:txBody>
          <a:bodyPr/>
          <a:lstStyle/>
          <a:p>
            <a:fld id="{498A6E99-DE32-4034-86C2-5AB7331C8330}" type="slidenum">
              <a:rPr lang="en-US" smtClean="0"/>
              <a:pPr/>
              <a:t>42</a:t>
            </a:fld>
            <a:endParaRPr lang="en-US"/>
          </a:p>
        </p:txBody>
      </p:sp>
    </p:spTree>
    <p:extLst>
      <p:ext uri="{BB962C8B-B14F-4D97-AF65-F5344CB8AC3E}">
        <p14:creationId xmlns:p14="http://schemas.microsoft.com/office/powerpoint/2010/main" val="1803346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717D7918-299B-42C7-9CA1-A7A894CCA3DB}"/>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285E4D09-7D46-4F5F-98F3-77415302AE88}"/>
              </a:ext>
            </a:extLst>
          </p:cNvPr>
          <p:cNvSpPr>
            <a:spLocks noGrp="1"/>
          </p:cNvSpPr>
          <p:nvPr>
            <p:ph type="sldNum" sz="quarter" idx="5"/>
          </p:nvPr>
        </p:nvSpPr>
        <p:spPr/>
        <p:txBody>
          <a:bodyPr/>
          <a:lstStyle/>
          <a:p>
            <a:fld id="{498A6E99-DE32-4034-86C2-5AB7331C8330}" type="slidenum">
              <a:rPr lang="en-US" smtClean="0"/>
              <a:pPr/>
              <a:t>43</a:t>
            </a:fld>
            <a:endParaRPr lang="en-US"/>
          </a:p>
        </p:txBody>
      </p:sp>
    </p:spTree>
    <p:extLst>
      <p:ext uri="{BB962C8B-B14F-4D97-AF65-F5344CB8AC3E}">
        <p14:creationId xmlns:p14="http://schemas.microsoft.com/office/powerpoint/2010/main" val="3526829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5" name="Date Placeholder 4">
            <a:extLst>
              <a:ext uri="{FF2B5EF4-FFF2-40B4-BE49-F238E27FC236}">
                <a16:creationId xmlns:a16="http://schemas.microsoft.com/office/drawing/2014/main" id="{FD14B715-1E0C-43EF-B8EC-096D70AD2832}"/>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3644243D-DA8C-400C-858A-84C6333D4EBF}"/>
              </a:ext>
            </a:extLst>
          </p:cNvPr>
          <p:cNvSpPr>
            <a:spLocks noGrp="1"/>
          </p:cNvSpPr>
          <p:nvPr>
            <p:ph type="sldNum" sz="quarter" idx="5"/>
          </p:nvPr>
        </p:nvSpPr>
        <p:spPr/>
        <p:txBody>
          <a:bodyPr/>
          <a:lstStyle/>
          <a:p>
            <a:fld id="{498A6E99-DE32-4034-86C2-5AB7331C8330}" type="slidenum">
              <a:rPr lang="en-US" smtClean="0"/>
              <a:pPr/>
              <a:t>44</a:t>
            </a:fld>
            <a:endParaRPr lang="en-US"/>
          </a:p>
        </p:txBody>
      </p:sp>
    </p:spTree>
    <p:extLst>
      <p:ext uri="{BB962C8B-B14F-4D97-AF65-F5344CB8AC3E}">
        <p14:creationId xmlns:p14="http://schemas.microsoft.com/office/powerpoint/2010/main" val="2797937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Talya </a:t>
            </a:r>
          </a:p>
          <a:p>
            <a:r>
              <a:rPr lang="en-US">
                <a:cs typeface="Calibri"/>
              </a:rPr>
              <a:t>What challenges are you facing when leading groups or working with children online?</a:t>
            </a:r>
          </a:p>
        </p:txBody>
      </p:sp>
      <p:sp>
        <p:nvSpPr>
          <p:cNvPr id="5" name="Date Placeholder 4">
            <a:extLst>
              <a:ext uri="{FF2B5EF4-FFF2-40B4-BE49-F238E27FC236}">
                <a16:creationId xmlns:a16="http://schemas.microsoft.com/office/drawing/2014/main" id="{653C72E9-DB7B-47C1-96C2-F677CF51CD31}"/>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35C4F761-FB34-4843-880E-6D610871DC84}"/>
              </a:ext>
            </a:extLst>
          </p:cNvPr>
          <p:cNvSpPr>
            <a:spLocks noGrp="1"/>
          </p:cNvSpPr>
          <p:nvPr>
            <p:ph type="sldNum" sz="quarter" idx="5"/>
          </p:nvPr>
        </p:nvSpPr>
        <p:spPr/>
        <p:txBody>
          <a:bodyPr/>
          <a:lstStyle/>
          <a:p>
            <a:fld id="{498A6E99-DE32-4034-86C2-5AB7331C8330}" type="slidenum">
              <a:rPr lang="en-US" smtClean="0"/>
              <a:pPr/>
              <a:t>45</a:t>
            </a:fld>
            <a:endParaRPr lang="en-US"/>
          </a:p>
        </p:txBody>
      </p:sp>
    </p:spTree>
    <p:extLst>
      <p:ext uri="{BB962C8B-B14F-4D97-AF65-F5344CB8AC3E}">
        <p14:creationId xmlns:p14="http://schemas.microsoft.com/office/powerpoint/2010/main" val="2577608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TALYA</a:t>
            </a:r>
            <a:endParaRPr lang="en-US"/>
          </a:p>
          <a:p>
            <a:r>
              <a:rPr lang="en-US"/>
              <a:t>Covid specific fears : other’s catching it and losing their homes, not having $ for food, medicine etc.</a:t>
            </a:r>
          </a:p>
        </p:txBody>
      </p:sp>
      <p:sp>
        <p:nvSpPr>
          <p:cNvPr id="5" name="Date Placeholder 4">
            <a:extLst>
              <a:ext uri="{FF2B5EF4-FFF2-40B4-BE49-F238E27FC236}">
                <a16:creationId xmlns:a16="http://schemas.microsoft.com/office/drawing/2014/main" id="{2496FD0E-53FA-4635-A511-E6CF9090F586}"/>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252B9FCE-1DE6-4810-831F-38FFDF4A2329}"/>
              </a:ext>
            </a:extLst>
          </p:cNvPr>
          <p:cNvSpPr>
            <a:spLocks noGrp="1"/>
          </p:cNvSpPr>
          <p:nvPr>
            <p:ph type="sldNum" sz="quarter" idx="5"/>
          </p:nvPr>
        </p:nvSpPr>
        <p:spPr/>
        <p:txBody>
          <a:bodyPr/>
          <a:lstStyle/>
          <a:p>
            <a:fld id="{498A6E99-DE32-4034-86C2-5AB7331C8330}" type="slidenum">
              <a:rPr lang="en-US" smtClean="0"/>
              <a:pPr/>
              <a:t>46</a:t>
            </a:fld>
            <a:endParaRPr lang="en-US"/>
          </a:p>
        </p:txBody>
      </p:sp>
    </p:spTree>
    <p:extLst>
      <p:ext uri="{BB962C8B-B14F-4D97-AF65-F5344CB8AC3E}">
        <p14:creationId xmlns:p14="http://schemas.microsoft.com/office/powerpoint/2010/main" val="4026481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TALYA</a:t>
            </a:r>
          </a:p>
        </p:txBody>
      </p:sp>
      <p:sp>
        <p:nvSpPr>
          <p:cNvPr id="5" name="Date Placeholder 4">
            <a:extLst>
              <a:ext uri="{FF2B5EF4-FFF2-40B4-BE49-F238E27FC236}">
                <a16:creationId xmlns:a16="http://schemas.microsoft.com/office/drawing/2014/main" id="{EA313B65-7C8F-4529-B6B7-8FCD82EB5E4D}"/>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3535210E-3795-4B16-8F47-57565EC2AD59}"/>
              </a:ext>
            </a:extLst>
          </p:cNvPr>
          <p:cNvSpPr>
            <a:spLocks noGrp="1"/>
          </p:cNvSpPr>
          <p:nvPr>
            <p:ph type="sldNum" sz="quarter" idx="5"/>
          </p:nvPr>
        </p:nvSpPr>
        <p:spPr/>
        <p:txBody>
          <a:bodyPr/>
          <a:lstStyle/>
          <a:p>
            <a:fld id="{498A6E99-DE32-4034-86C2-5AB7331C8330}" type="slidenum">
              <a:rPr lang="en-US" smtClean="0"/>
              <a:pPr/>
              <a:t>47</a:t>
            </a:fld>
            <a:endParaRPr lang="en-US"/>
          </a:p>
        </p:txBody>
      </p:sp>
    </p:spTree>
    <p:extLst>
      <p:ext uri="{BB962C8B-B14F-4D97-AF65-F5344CB8AC3E}">
        <p14:creationId xmlns:p14="http://schemas.microsoft.com/office/powerpoint/2010/main" val="3261305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TALYA</a:t>
            </a:r>
          </a:p>
        </p:txBody>
      </p:sp>
      <p:sp>
        <p:nvSpPr>
          <p:cNvPr id="5" name="Date Placeholder 4">
            <a:extLst>
              <a:ext uri="{FF2B5EF4-FFF2-40B4-BE49-F238E27FC236}">
                <a16:creationId xmlns:a16="http://schemas.microsoft.com/office/drawing/2014/main" id="{C638E663-AB96-462D-9E08-318B1E3E96FD}"/>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F8186865-35E9-40CC-8F72-1697F00AE327}"/>
              </a:ext>
            </a:extLst>
          </p:cNvPr>
          <p:cNvSpPr>
            <a:spLocks noGrp="1"/>
          </p:cNvSpPr>
          <p:nvPr>
            <p:ph type="sldNum" sz="quarter" idx="5"/>
          </p:nvPr>
        </p:nvSpPr>
        <p:spPr/>
        <p:txBody>
          <a:bodyPr/>
          <a:lstStyle/>
          <a:p>
            <a:fld id="{498A6E99-DE32-4034-86C2-5AB7331C8330}" type="slidenum">
              <a:rPr lang="en-US" smtClean="0"/>
              <a:pPr/>
              <a:t>48</a:t>
            </a:fld>
            <a:endParaRPr lang="en-US"/>
          </a:p>
        </p:txBody>
      </p:sp>
    </p:spTree>
    <p:extLst>
      <p:ext uri="{BB962C8B-B14F-4D97-AF65-F5344CB8AC3E}">
        <p14:creationId xmlns:p14="http://schemas.microsoft.com/office/powerpoint/2010/main" val="20543685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TALYA</a:t>
            </a:r>
          </a:p>
          <a:p>
            <a:r>
              <a:rPr lang="en-US">
                <a:cs typeface="Calibri"/>
              </a:rPr>
              <a:t>OTHERS: FEELINGS JENGA; FEELINGS BALL; WORRY BAGS OR WORRY DOLLS</a:t>
            </a:r>
          </a:p>
        </p:txBody>
      </p:sp>
      <p:sp>
        <p:nvSpPr>
          <p:cNvPr id="5" name="Date Placeholder 4">
            <a:extLst>
              <a:ext uri="{FF2B5EF4-FFF2-40B4-BE49-F238E27FC236}">
                <a16:creationId xmlns:a16="http://schemas.microsoft.com/office/drawing/2014/main" id="{4B8BFC24-692E-47E4-9F96-2D9C4A342064}"/>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EA0812DB-57C4-4D37-8695-628AE57F2992}"/>
              </a:ext>
            </a:extLst>
          </p:cNvPr>
          <p:cNvSpPr>
            <a:spLocks noGrp="1"/>
          </p:cNvSpPr>
          <p:nvPr>
            <p:ph type="sldNum" sz="quarter" idx="5"/>
          </p:nvPr>
        </p:nvSpPr>
        <p:spPr/>
        <p:txBody>
          <a:bodyPr/>
          <a:lstStyle/>
          <a:p>
            <a:fld id="{498A6E99-DE32-4034-86C2-5AB7331C8330}" type="slidenum">
              <a:rPr lang="en-US" smtClean="0"/>
              <a:pPr/>
              <a:t>49</a:t>
            </a:fld>
            <a:endParaRPr lang="en-US"/>
          </a:p>
        </p:txBody>
      </p:sp>
    </p:spTree>
    <p:extLst>
      <p:ext uri="{BB962C8B-B14F-4D97-AF65-F5344CB8AC3E}">
        <p14:creationId xmlns:p14="http://schemas.microsoft.com/office/powerpoint/2010/main" val="243846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 name="Google Shape;9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266700" algn="l" rtl="0">
              <a:lnSpc>
                <a:spcPct val="100000"/>
              </a:lnSpc>
              <a:spcBef>
                <a:spcPts val="0"/>
              </a:spcBef>
              <a:spcAft>
                <a:spcPts val="0"/>
              </a:spcAft>
              <a:buSzPts val="1200"/>
              <a:buFont typeface="Arial"/>
              <a:buNone/>
            </a:pPr>
            <a:endParaRPr b="1" u="sng"/>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LAUREN</a:t>
            </a:r>
          </a:p>
          <a:p>
            <a:r>
              <a:rPr lang="en-US" dirty="0">
                <a:cs typeface="Calibri"/>
              </a:rPr>
              <a:t>ASK; WHAT ARE SECONDARY LOSSES???</a:t>
            </a:r>
            <a:endParaRPr lang="en-US" dirty="0"/>
          </a:p>
          <a:p>
            <a:r>
              <a:rPr lang="en-US" dirty="0">
                <a:cs typeface="Calibri"/>
              </a:rPr>
              <a:t>NOT PLAYING THE GRIEF CARD.</a:t>
            </a:r>
            <a:endParaRPr lang="en-US" dirty="0"/>
          </a:p>
          <a:p>
            <a:r>
              <a:rPr lang="en-US" dirty="0">
                <a:cs typeface="Calibri"/>
              </a:rPr>
              <a:t>AT TIMES IT'S HARD TO FOCUS IN CLASS.  Birthdays, Anniversaries </a:t>
            </a:r>
            <a:r>
              <a:rPr lang="en-US" dirty="0" err="1">
                <a:cs typeface="Calibri"/>
              </a:rPr>
              <a:t>Deathdays</a:t>
            </a:r>
            <a:r>
              <a:rPr lang="en-US" dirty="0">
                <a:cs typeface="Calibri"/>
              </a:rPr>
              <a:t> are observed in many families.</a:t>
            </a:r>
          </a:p>
          <a:p>
            <a:r>
              <a:rPr lang="en-US" dirty="0">
                <a:cs typeface="Calibri"/>
              </a:rPr>
              <a:t>Case management support</a:t>
            </a:r>
            <a:r>
              <a:rPr lang="en-US" baseline="0" dirty="0">
                <a:cs typeface="Calibri"/>
              </a:rPr>
              <a:t> – need help prepping for holidays and special days</a:t>
            </a:r>
            <a:endParaRPr lang="en-US" dirty="0">
              <a:cs typeface="Calibri"/>
            </a:endParaRPr>
          </a:p>
        </p:txBody>
      </p:sp>
      <p:sp>
        <p:nvSpPr>
          <p:cNvPr id="5" name="Date Placeholder 4">
            <a:extLst>
              <a:ext uri="{FF2B5EF4-FFF2-40B4-BE49-F238E27FC236}">
                <a16:creationId xmlns:a16="http://schemas.microsoft.com/office/drawing/2014/main" id="{25BB367D-FA61-436F-BC7A-6F621F321B2D}"/>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6DD8761D-CA26-4FD4-8AC2-2EE10F5AFD92}"/>
              </a:ext>
            </a:extLst>
          </p:cNvPr>
          <p:cNvSpPr>
            <a:spLocks noGrp="1"/>
          </p:cNvSpPr>
          <p:nvPr>
            <p:ph type="sldNum" sz="quarter" idx="5"/>
          </p:nvPr>
        </p:nvSpPr>
        <p:spPr/>
        <p:txBody>
          <a:bodyPr/>
          <a:lstStyle/>
          <a:p>
            <a:fld id="{498A6E99-DE32-4034-86C2-5AB7331C8330}" type="slidenum">
              <a:rPr lang="en-US" smtClean="0"/>
              <a:pPr/>
              <a:t>50</a:t>
            </a:fld>
            <a:endParaRPr lang="en-US"/>
          </a:p>
        </p:txBody>
      </p:sp>
    </p:spTree>
    <p:extLst>
      <p:ext uri="{BB962C8B-B14F-4D97-AF65-F5344CB8AC3E}">
        <p14:creationId xmlns:p14="http://schemas.microsoft.com/office/powerpoint/2010/main" val="688682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Lauren</a:t>
            </a:r>
          </a:p>
        </p:txBody>
      </p:sp>
      <p:sp>
        <p:nvSpPr>
          <p:cNvPr id="5" name="Date Placeholder 4">
            <a:extLst>
              <a:ext uri="{FF2B5EF4-FFF2-40B4-BE49-F238E27FC236}">
                <a16:creationId xmlns:a16="http://schemas.microsoft.com/office/drawing/2014/main" id="{74C2D6C3-11F8-4399-9496-C30F6D94314D}"/>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DCF113BC-7DD3-472E-BF49-464B30E1667C}"/>
              </a:ext>
            </a:extLst>
          </p:cNvPr>
          <p:cNvSpPr>
            <a:spLocks noGrp="1"/>
          </p:cNvSpPr>
          <p:nvPr>
            <p:ph type="sldNum" sz="quarter" idx="5"/>
          </p:nvPr>
        </p:nvSpPr>
        <p:spPr/>
        <p:txBody>
          <a:bodyPr/>
          <a:lstStyle/>
          <a:p>
            <a:fld id="{498A6E99-DE32-4034-86C2-5AB7331C8330}" type="slidenum">
              <a:rPr lang="en-US" smtClean="0"/>
              <a:pPr/>
              <a:t>51</a:t>
            </a:fld>
            <a:endParaRPr lang="en-US"/>
          </a:p>
        </p:txBody>
      </p:sp>
    </p:spTree>
    <p:extLst>
      <p:ext uri="{BB962C8B-B14F-4D97-AF65-F5344CB8AC3E}">
        <p14:creationId xmlns:p14="http://schemas.microsoft.com/office/powerpoint/2010/main" val="4148523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a:p>
            <a:r>
              <a:rPr lang="en-US">
                <a:solidFill>
                  <a:schemeClr val="accent2">
                    <a:lumMod val="50000"/>
                  </a:schemeClr>
                </a:solidFill>
                <a:latin typeface="Century Gothic"/>
                <a:cs typeface="Arial"/>
              </a:rPr>
              <a:t>Time with friends​, </a:t>
            </a:r>
            <a:endParaRPr lang="en-US"/>
          </a:p>
          <a:p>
            <a:r>
              <a:rPr lang="en-US">
                <a:solidFill>
                  <a:schemeClr val="accent2">
                    <a:lumMod val="50000"/>
                  </a:schemeClr>
                </a:solidFill>
                <a:latin typeface="Century Gothic"/>
                <a:cs typeface="Arial"/>
              </a:rPr>
              <a:t>coaches</a:t>
            </a:r>
          </a:p>
          <a:p>
            <a:r>
              <a:rPr lang="en-US">
                <a:solidFill>
                  <a:schemeClr val="accent2">
                    <a:lumMod val="50000"/>
                  </a:schemeClr>
                </a:solidFill>
                <a:latin typeface="Century Gothic"/>
                <a:cs typeface="Arial"/>
              </a:rPr>
              <a:t> mentors</a:t>
            </a:r>
          </a:p>
          <a:p>
            <a:r>
              <a:rPr lang="en-US">
                <a:solidFill>
                  <a:schemeClr val="accent2">
                    <a:lumMod val="50000"/>
                  </a:schemeClr>
                </a:solidFill>
                <a:latin typeface="Century Gothic"/>
                <a:cs typeface="Arial"/>
              </a:rPr>
              <a:t>Privacy</a:t>
            </a:r>
          </a:p>
          <a:p>
            <a:endParaRPr lang="en-US">
              <a:solidFill>
                <a:schemeClr val="accent2">
                  <a:lumMod val="50000"/>
                </a:schemeClr>
              </a:solidFill>
              <a:latin typeface="Century Gothic"/>
              <a:cs typeface="Arial"/>
            </a:endParaRPr>
          </a:p>
          <a:p>
            <a:r>
              <a:rPr lang="en-US">
                <a:solidFill>
                  <a:schemeClr val="accent2">
                    <a:lumMod val="50000"/>
                  </a:schemeClr>
                </a:solidFill>
                <a:latin typeface="Century Gothic"/>
                <a:cs typeface="Arial"/>
              </a:rPr>
              <a:t>In person time with teachers</a:t>
            </a:r>
            <a:endParaRPr lang="en-US">
              <a:solidFill>
                <a:schemeClr val="accent2">
                  <a:lumMod val="50000"/>
                </a:schemeClr>
              </a:solidFill>
              <a:latin typeface="Century Gothic"/>
            </a:endParaRPr>
          </a:p>
          <a:p>
            <a:r>
              <a:rPr lang="en-US">
                <a:solidFill>
                  <a:schemeClr val="accent2">
                    <a:lumMod val="50000"/>
                  </a:schemeClr>
                </a:solidFill>
                <a:latin typeface="Century Gothic"/>
                <a:cs typeface="Arial"/>
              </a:rPr>
              <a:t>Time with other family​</a:t>
            </a:r>
          </a:p>
          <a:p>
            <a:r>
              <a:rPr lang="en-US">
                <a:solidFill>
                  <a:schemeClr val="accent2">
                    <a:lumMod val="50000"/>
                  </a:schemeClr>
                </a:solidFill>
                <a:latin typeface="Century Gothic"/>
                <a:ea typeface="+mn-lt"/>
                <a:cs typeface="+mn-lt"/>
              </a:rPr>
              <a:t> Freedom to move freely about </a:t>
            </a:r>
          </a:p>
          <a:p>
            <a:pPr>
              <a:lnSpc>
                <a:spcPct val="114999"/>
              </a:lnSpc>
            </a:pPr>
            <a:r>
              <a:rPr lang="en-US">
                <a:solidFill>
                  <a:schemeClr val="accent2">
                    <a:lumMod val="50000"/>
                  </a:schemeClr>
                </a:solidFill>
                <a:latin typeface="Century Gothic"/>
                <a:ea typeface="+mn-lt"/>
                <a:cs typeface="+mn-lt"/>
              </a:rPr>
              <a:t> outdoors</a:t>
            </a:r>
          </a:p>
          <a:p>
            <a:endParaRPr lang="en-US">
              <a:cs typeface="Calibri"/>
            </a:endParaRPr>
          </a:p>
        </p:txBody>
      </p:sp>
      <p:sp>
        <p:nvSpPr>
          <p:cNvPr id="5" name="Date Placeholder 4">
            <a:extLst>
              <a:ext uri="{FF2B5EF4-FFF2-40B4-BE49-F238E27FC236}">
                <a16:creationId xmlns:a16="http://schemas.microsoft.com/office/drawing/2014/main" id="{25BB367D-FA61-436F-BC7A-6F621F321B2D}"/>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6DD8761D-CA26-4FD4-8AC2-2EE10F5AFD92}"/>
              </a:ext>
            </a:extLst>
          </p:cNvPr>
          <p:cNvSpPr>
            <a:spLocks noGrp="1"/>
          </p:cNvSpPr>
          <p:nvPr>
            <p:ph type="sldNum" sz="quarter" idx="5"/>
          </p:nvPr>
        </p:nvSpPr>
        <p:spPr/>
        <p:txBody>
          <a:bodyPr/>
          <a:lstStyle/>
          <a:p>
            <a:fld id="{498A6E99-DE32-4034-86C2-5AB7331C8330}" type="slidenum">
              <a:rPr lang="en-US" smtClean="0"/>
              <a:pPr/>
              <a:t>52</a:t>
            </a:fld>
            <a:endParaRPr lang="en-US"/>
          </a:p>
        </p:txBody>
      </p:sp>
    </p:spTree>
    <p:extLst>
      <p:ext uri="{BB962C8B-B14F-4D97-AF65-F5344CB8AC3E}">
        <p14:creationId xmlns:p14="http://schemas.microsoft.com/office/powerpoint/2010/main" val="2004086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Talya</a:t>
            </a:r>
          </a:p>
          <a:p>
            <a:r>
              <a:rPr lang="en-US" dirty="0">
                <a:cs typeface="Calibri"/>
              </a:rPr>
              <a:t>WILL LOOK DIFFERENT DUE TO COVID</a:t>
            </a:r>
          </a:p>
          <a:p>
            <a:r>
              <a:rPr lang="en-US" dirty="0">
                <a:cs typeface="Calibri"/>
              </a:rPr>
              <a:t>Prepare kids in advance for how holidays will be different and what they will need to be tolerated during the holidays. </a:t>
            </a:r>
          </a:p>
          <a:p>
            <a:endParaRPr lang="en-US" dirty="0">
              <a:cs typeface="Calibri"/>
            </a:endParaRPr>
          </a:p>
          <a:p>
            <a:r>
              <a:rPr lang="en-US" dirty="0">
                <a:cs typeface="Calibri"/>
              </a:rPr>
              <a:t>They can do things completely different than when their person was alive – starting a new tradition if it is too hard for them to do it the way they used to with their person</a:t>
            </a:r>
          </a:p>
          <a:p>
            <a:r>
              <a:rPr lang="en-US" dirty="0">
                <a:cs typeface="Calibri"/>
              </a:rPr>
              <a:t>Make decisions as a family! </a:t>
            </a:r>
          </a:p>
        </p:txBody>
      </p:sp>
      <p:sp>
        <p:nvSpPr>
          <p:cNvPr id="5" name="Date Placeholder 4">
            <a:extLst>
              <a:ext uri="{FF2B5EF4-FFF2-40B4-BE49-F238E27FC236}">
                <a16:creationId xmlns:a16="http://schemas.microsoft.com/office/drawing/2014/main" id="{20EA2E62-C565-4604-AF23-68E9970FC1AB}"/>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7DEC9C92-41A5-454A-96C4-0C2798809A3E}"/>
              </a:ext>
            </a:extLst>
          </p:cNvPr>
          <p:cNvSpPr>
            <a:spLocks noGrp="1"/>
          </p:cNvSpPr>
          <p:nvPr>
            <p:ph type="sldNum" sz="quarter" idx="5"/>
          </p:nvPr>
        </p:nvSpPr>
        <p:spPr/>
        <p:txBody>
          <a:bodyPr/>
          <a:lstStyle/>
          <a:p>
            <a:fld id="{498A6E99-DE32-4034-86C2-5AB7331C8330}" type="slidenum">
              <a:rPr lang="en-US" smtClean="0"/>
              <a:pPr/>
              <a:t>53</a:t>
            </a:fld>
            <a:endParaRPr lang="en-US"/>
          </a:p>
        </p:txBody>
      </p:sp>
    </p:spTree>
    <p:extLst>
      <p:ext uri="{BB962C8B-B14F-4D97-AF65-F5344CB8AC3E}">
        <p14:creationId xmlns:p14="http://schemas.microsoft.com/office/powerpoint/2010/main" val="1206829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TALYA</a:t>
            </a:r>
            <a:endParaRPr lang="en-US" dirty="0"/>
          </a:p>
          <a:p>
            <a:r>
              <a:rPr lang="en-US" dirty="0"/>
              <a:t>85-90% do not go on to develop mental illness (anxiety, depression </a:t>
            </a:r>
            <a:r>
              <a:rPr lang="en-US" dirty="0" err="1"/>
              <a:t>etc</a:t>
            </a:r>
            <a:r>
              <a:rPr lang="en-US" dirty="0"/>
              <a:t>) </a:t>
            </a:r>
          </a:p>
          <a:p>
            <a:r>
              <a:rPr lang="en-US" dirty="0">
                <a:cs typeface="Calibri"/>
              </a:rPr>
              <a:t>Suicide and cancer deaths are more likely to lead to depression or </a:t>
            </a:r>
            <a:r>
              <a:rPr lang="en-US" dirty="0" err="1">
                <a:cs typeface="Calibri"/>
              </a:rPr>
              <a:t>ptsd</a:t>
            </a:r>
            <a:endParaRPr lang="en-US" dirty="0">
              <a:cs typeface="Calibri"/>
            </a:endParaRPr>
          </a:p>
          <a:p>
            <a:r>
              <a:rPr lang="en-US" dirty="0">
                <a:cs typeface="Calibri"/>
              </a:rPr>
              <a:t>Plan with the child how they will maintain the connection through ritual </a:t>
            </a:r>
          </a:p>
        </p:txBody>
      </p:sp>
      <p:sp>
        <p:nvSpPr>
          <p:cNvPr id="5" name="Date Placeholder 4">
            <a:extLst>
              <a:ext uri="{FF2B5EF4-FFF2-40B4-BE49-F238E27FC236}">
                <a16:creationId xmlns:a16="http://schemas.microsoft.com/office/drawing/2014/main" id="{D31C7AD6-94F8-46FE-9BF1-097283D5C4C2}"/>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7BAE6933-A7F8-464B-9846-682A0E81E95B}"/>
              </a:ext>
            </a:extLst>
          </p:cNvPr>
          <p:cNvSpPr>
            <a:spLocks noGrp="1"/>
          </p:cNvSpPr>
          <p:nvPr>
            <p:ph type="sldNum" sz="quarter" idx="5"/>
          </p:nvPr>
        </p:nvSpPr>
        <p:spPr/>
        <p:txBody>
          <a:bodyPr/>
          <a:lstStyle/>
          <a:p>
            <a:fld id="{498A6E99-DE32-4034-86C2-5AB7331C8330}" type="slidenum">
              <a:rPr lang="en-US" smtClean="0"/>
              <a:pPr/>
              <a:t>54</a:t>
            </a:fld>
            <a:endParaRPr lang="en-US"/>
          </a:p>
        </p:txBody>
      </p:sp>
    </p:spTree>
    <p:extLst>
      <p:ext uri="{BB962C8B-B14F-4D97-AF65-F5344CB8AC3E}">
        <p14:creationId xmlns:p14="http://schemas.microsoft.com/office/powerpoint/2010/main" val="2460557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a:cs typeface="Calibri"/>
              </a:rPr>
              <a:t>TALYA</a:t>
            </a:r>
            <a:endParaRPr lang="en-US"/>
          </a:p>
          <a:p>
            <a:pPr marL="0" marR="0" lvl="0" indent="0" algn="l" defTabSz="914400">
              <a:lnSpc>
                <a:spcPct val="100000"/>
              </a:lnSpc>
              <a:spcBef>
                <a:spcPct val="30000"/>
              </a:spcBef>
              <a:spcAft>
                <a:spcPct val="0"/>
              </a:spcAft>
              <a:buClrTx/>
              <a:buSzTx/>
              <a:buFontTx/>
              <a:buNone/>
              <a:tabLst/>
              <a:defRPr/>
            </a:pPr>
            <a:r>
              <a:rPr lang="en-US"/>
              <a:t>Can do virtual memorials until in-person memorials are an option National Center for School Crisis and Bereavement (schoolcrisiscenter.org)</a:t>
            </a:r>
          </a:p>
          <a:p>
            <a:endParaRPr lang="en-US"/>
          </a:p>
        </p:txBody>
      </p:sp>
      <p:sp>
        <p:nvSpPr>
          <p:cNvPr id="5" name="Date Placeholder 4">
            <a:extLst>
              <a:ext uri="{FF2B5EF4-FFF2-40B4-BE49-F238E27FC236}">
                <a16:creationId xmlns:a16="http://schemas.microsoft.com/office/drawing/2014/main" id="{81E6C03D-3A02-4ABA-B907-0C1BFA9C7022}"/>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15DF5E3C-FBAC-4BA2-A246-8D9668FC1AFB}"/>
              </a:ext>
            </a:extLst>
          </p:cNvPr>
          <p:cNvSpPr>
            <a:spLocks noGrp="1"/>
          </p:cNvSpPr>
          <p:nvPr>
            <p:ph type="sldNum" sz="quarter" idx="5"/>
          </p:nvPr>
        </p:nvSpPr>
        <p:spPr/>
        <p:txBody>
          <a:bodyPr/>
          <a:lstStyle/>
          <a:p>
            <a:fld id="{498A6E99-DE32-4034-86C2-5AB7331C8330}" type="slidenum">
              <a:rPr lang="en-US" smtClean="0"/>
              <a:pPr/>
              <a:t>55</a:t>
            </a:fld>
            <a:endParaRPr lang="en-US"/>
          </a:p>
        </p:txBody>
      </p:sp>
    </p:spTree>
    <p:extLst>
      <p:ext uri="{BB962C8B-B14F-4D97-AF65-F5344CB8AC3E}">
        <p14:creationId xmlns:p14="http://schemas.microsoft.com/office/powerpoint/2010/main" val="11711962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TALYA</a:t>
            </a:r>
            <a:endParaRPr lang="en-US"/>
          </a:p>
        </p:txBody>
      </p:sp>
      <p:sp>
        <p:nvSpPr>
          <p:cNvPr id="5" name="Date Placeholder 4">
            <a:extLst>
              <a:ext uri="{FF2B5EF4-FFF2-40B4-BE49-F238E27FC236}">
                <a16:creationId xmlns:a16="http://schemas.microsoft.com/office/drawing/2014/main" id="{820632F0-B86C-44D6-B887-897EE3A67172}"/>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BAF3509B-30C9-40C6-B67A-56C7BAFB74CC}"/>
              </a:ext>
            </a:extLst>
          </p:cNvPr>
          <p:cNvSpPr>
            <a:spLocks noGrp="1"/>
          </p:cNvSpPr>
          <p:nvPr>
            <p:ph type="sldNum" sz="quarter" idx="5"/>
          </p:nvPr>
        </p:nvSpPr>
        <p:spPr/>
        <p:txBody>
          <a:bodyPr/>
          <a:lstStyle/>
          <a:p>
            <a:fld id="{498A6E99-DE32-4034-86C2-5AB7331C8330}" type="slidenum">
              <a:rPr lang="en-US" smtClean="0"/>
              <a:pPr/>
              <a:t>56</a:t>
            </a:fld>
            <a:endParaRPr lang="en-US"/>
          </a:p>
        </p:txBody>
      </p:sp>
    </p:spTree>
    <p:extLst>
      <p:ext uri="{BB962C8B-B14F-4D97-AF65-F5344CB8AC3E}">
        <p14:creationId xmlns:p14="http://schemas.microsoft.com/office/powerpoint/2010/main" val="2852550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TALYA</a:t>
            </a:r>
            <a:endParaRPr lang="en-US"/>
          </a:p>
          <a:p>
            <a:r>
              <a:rPr lang="en-US"/>
              <a:t>KIDS GET TO SHARE LINKING OBJECT OR KEEPSAKES FROM THEIR HOMES.</a:t>
            </a:r>
            <a:endParaRPr lang="en-US">
              <a:cs typeface="Calibri"/>
            </a:endParaRPr>
          </a:p>
          <a:p>
            <a:r>
              <a:rPr lang="en-US">
                <a:cs typeface="Calibri"/>
              </a:rPr>
              <a:t>Linking objects help them with Task 4                                       </a:t>
            </a:r>
          </a:p>
        </p:txBody>
      </p:sp>
      <p:sp>
        <p:nvSpPr>
          <p:cNvPr id="5" name="Date Placeholder 4">
            <a:extLst>
              <a:ext uri="{FF2B5EF4-FFF2-40B4-BE49-F238E27FC236}">
                <a16:creationId xmlns:a16="http://schemas.microsoft.com/office/drawing/2014/main" id="{759D9985-80EC-4923-AD32-DE21EC402FEF}"/>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55E81532-5826-4860-8C83-45C3A3D20E19}"/>
              </a:ext>
            </a:extLst>
          </p:cNvPr>
          <p:cNvSpPr>
            <a:spLocks noGrp="1"/>
          </p:cNvSpPr>
          <p:nvPr>
            <p:ph type="sldNum" sz="quarter" idx="5"/>
          </p:nvPr>
        </p:nvSpPr>
        <p:spPr/>
        <p:txBody>
          <a:bodyPr/>
          <a:lstStyle/>
          <a:p>
            <a:fld id="{498A6E99-DE32-4034-86C2-5AB7331C8330}" type="slidenum">
              <a:rPr lang="en-US" smtClean="0"/>
              <a:pPr/>
              <a:t>57</a:t>
            </a:fld>
            <a:endParaRPr lang="en-US"/>
          </a:p>
        </p:txBody>
      </p:sp>
    </p:spTree>
    <p:extLst>
      <p:ext uri="{BB962C8B-B14F-4D97-AF65-F5344CB8AC3E}">
        <p14:creationId xmlns:p14="http://schemas.microsoft.com/office/powerpoint/2010/main" val="24431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LAUREN</a:t>
            </a:r>
            <a:endParaRPr lang="en-US"/>
          </a:p>
          <a:p>
            <a:pPr marL="342900" indent="-342900">
              <a:buAutoNum type="alphaLcPeriod"/>
            </a:pPr>
            <a:r>
              <a:rPr lang="en-US"/>
              <a:t>(NAGC resource book: Responding to change and loss</a:t>
            </a:r>
            <a:endParaRPr lang="en-US">
              <a:cs typeface="Calibri"/>
            </a:endParaRPr>
          </a:p>
          <a:p>
            <a:pPr marL="342900" indent="-342900">
              <a:buAutoNum type="alphaLcPeriod"/>
            </a:pPr>
            <a:r>
              <a:rPr lang="en-US"/>
              <a:t>National Center for School Crisis and Bereavement: Trinka and Sam )</a:t>
            </a:r>
            <a:endParaRPr lang="en-US">
              <a:cs typeface="Calibri"/>
            </a:endParaRPr>
          </a:p>
          <a:p>
            <a:endParaRPr lang="en-US">
              <a:cs typeface="Calibri"/>
            </a:endParaRPr>
          </a:p>
        </p:txBody>
      </p:sp>
      <p:sp>
        <p:nvSpPr>
          <p:cNvPr id="5" name="Date Placeholder 4">
            <a:extLst>
              <a:ext uri="{FF2B5EF4-FFF2-40B4-BE49-F238E27FC236}">
                <a16:creationId xmlns:a16="http://schemas.microsoft.com/office/drawing/2014/main" id="{A9BF7C5E-D065-4F53-9047-5EE9DD559B05}"/>
              </a:ext>
            </a:extLst>
          </p:cNvPr>
          <p:cNvSpPr>
            <a:spLocks noGrp="1"/>
          </p:cNvSpPr>
          <p:nvPr>
            <p:ph type="dt" idx="1"/>
          </p:nvPr>
        </p:nvSpPr>
        <p:spPr/>
        <p:txBody>
          <a:bodyPr/>
          <a:lstStyle/>
          <a:p>
            <a:r>
              <a:rPr lang="en-US"/>
              <a:t>2/26/2020</a:t>
            </a:r>
          </a:p>
        </p:txBody>
      </p:sp>
      <p:sp>
        <p:nvSpPr>
          <p:cNvPr id="6" name="Slide Number Placeholder 5">
            <a:extLst>
              <a:ext uri="{FF2B5EF4-FFF2-40B4-BE49-F238E27FC236}">
                <a16:creationId xmlns:a16="http://schemas.microsoft.com/office/drawing/2014/main" id="{498F0B89-D447-4C10-B38D-A86A6BD0902C}"/>
              </a:ext>
            </a:extLst>
          </p:cNvPr>
          <p:cNvSpPr>
            <a:spLocks noGrp="1"/>
          </p:cNvSpPr>
          <p:nvPr>
            <p:ph type="sldNum" sz="quarter" idx="5"/>
          </p:nvPr>
        </p:nvSpPr>
        <p:spPr/>
        <p:txBody>
          <a:bodyPr/>
          <a:lstStyle/>
          <a:p>
            <a:fld id="{498A6E99-DE32-4034-86C2-5AB7331C8330}" type="slidenum">
              <a:rPr lang="en-US" smtClean="0"/>
              <a:pPr/>
              <a:t>58</a:t>
            </a:fld>
            <a:endParaRPr lang="en-US"/>
          </a:p>
        </p:txBody>
      </p:sp>
    </p:spTree>
    <p:extLst>
      <p:ext uri="{BB962C8B-B14F-4D97-AF65-F5344CB8AC3E}">
        <p14:creationId xmlns:p14="http://schemas.microsoft.com/office/powerpoint/2010/main" val="1396381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TALYA </a:t>
            </a:r>
          </a:p>
          <a:p>
            <a:r>
              <a:rPr lang="en-US">
                <a:cs typeface="Calibri"/>
              </a:rPr>
              <a:t>Thank you! Take care of yourselves and others</a:t>
            </a:r>
          </a:p>
        </p:txBody>
      </p:sp>
      <p:sp>
        <p:nvSpPr>
          <p:cNvPr id="4" name="Date Placeholder 3">
            <a:extLst>
              <a:ext uri="{FF2B5EF4-FFF2-40B4-BE49-F238E27FC236}">
                <a16:creationId xmlns:a16="http://schemas.microsoft.com/office/drawing/2014/main" id="{713B5182-EFDF-4847-908F-D42A9E93B156}"/>
              </a:ext>
            </a:extLst>
          </p:cNvPr>
          <p:cNvSpPr>
            <a:spLocks noGrp="1"/>
          </p:cNvSpPr>
          <p:nvPr>
            <p:ph type="dt" idx="1"/>
          </p:nvPr>
        </p:nvSpPr>
        <p:spPr/>
        <p:txBody>
          <a:bodyPr/>
          <a:lstStyle/>
          <a:p>
            <a:r>
              <a:rPr lang="en-US"/>
              <a:t>2/26/2020</a:t>
            </a:r>
          </a:p>
        </p:txBody>
      </p:sp>
      <p:sp>
        <p:nvSpPr>
          <p:cNvPr id="5" name="Slide Number Placeholder 4">
            <a:extLst>
              <a:ext uri="{FF2B5EF4-FFF2-40B4-BE49-F238E27FC236}">
                <a16:creationId xmlns:a16="http://schemas.microsoft.com/office/drawing/2014/main" id="{35199EDF-5048-491B-8E90-0EBF8D95281D}"/>
              </a:ext>
            </a:extLst>
          </p:cNvPr>
          <p:cNvSpPr>
            <a:spLocks noGrp="1"/>
          </p:cNvSpPr>
          <p:nvPr>
            <p:ph type="sldNum" sz="quarter" idx="5"/>
          </p:nvPr>
        </p:nvSpPr>
        <p:spPr/>
        <p:txBody>
          <a:bodyPr/>
          <a:lstStyle/>
          <a:p>
            <a:fld id="{498A6E99-DE32-4034-86C2-5AB7331C8330}" type="slidenum">
              <a:rPr lang="en-US" smtClean="0"/>
              <a:pPr/>
              <a:t>59</a:t>
            </a:fld>
            <a:endParaRPr lang="en-US"/>
          </a:p>
        </p:txBody>
      </p:sp>
    </p:spTree>
    <p:extLst>
      <p:ext uri="{BB962C8B-B14F-4D97-AF65-F5344CB8AC3E}">
        <p14:creationId xmlns:p14="http://schemas.microsoft.com/office/powerpoint/2010/main" val="151566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58e69816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g958e69816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266700" algn="l" rtl="0">
              <a:lnSpc>
                <a:spcPct val="100000"/>
              </a:lnSpc>
              <a:spcBef>
                <a:spcPts val="0"/>
              </a:spcBef>
              <a:spcAft>
                <a:spcPts val="0"/>
              </a:spcAft>
              <a:buSzPts val="1200"/>
              <a:buFont typeface="Arial"/>
              <a:buNone/>
            </a:pPr>
            <a:endParaRPr b="1" u="sng"/>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200"/>
              <a:buFont typeface="Calibri"/>
              <a:buNone/>
            </a:pPr>
            <a:endParaRPr sz="1200">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2" name="Google Shape;15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200"/>
              <a:buFont typeface="Calibri"/>
              <a:buNone/>
            </a:pPr>
            <a:endParaRPr/>
          </a:p>
          <a:p>
            <a:pPr marL="0" lvl="0" indent="0" algn="l" rtl="0">
              <a:lnSpc>
                <a:spcPct val="100000"/>
              </a:lnSpc>
              <a:spcBef>
                <a:spcPts val="0"/>
              </a:spcBef>
              <a:spcAft>
                <a:spcPts val="0"/>
              </a:spcAft>
              <a:buSzPts val="1400"/>
              <a:buNone/>
            </a:pPr>
            <a:endParaRPr b="1" u="sng"/>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u="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207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0" y="0"/>
            <a:ext cx="9144000" cy="4419749"/>
          </a:xfrm>
          <a:prstGeom prst="rect">
            <a:avLst/>
          </a:prstGeom>
        </p:spPr>
        <p:txBody>
          <a:bodyPr/>
          <a:lstStyle/>
          <a:p>
            <a:endParaRPr lang="id-ID"/>
          </a:p>
        </p:txBody>
      </p:sp>
    </p:spTree>
    <p:extLst>
      <p:ext uri="{BB962C8B-B14F-4D97-AF65-F5344CB8AC3E}">
        <p14:creationId xmlns:p14="http://schemas.microsoft.com/office/powerpoint/2010/main" val="1428405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endParaRPr lang="id-ID"/>
          </a:p>
        </p:txBody>
      </p:sp>
    </p:spTree>
    <p:extLst>
      <p:ext uri="{BB962C8B-B14F-4D97-AF65-F5344CB8AC3E}">
        <p14:creationId xmlns:p14="http://schemas.microsoft.com/office/powerpoint/2010/main" val="2684912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endParaRPr lang="id-ID"/>
          </a:p>
        </p:txBody>
      </p:sp>
    </p:spTree>
    <p:extLst>
      <p:ext uri="{BB962C8B-B14F-4D97-AF65-F5344CB8AC3E}">
        <p14:creationId xmlns:p14="http://schemas.microsoft.com/office/powerpoint/2010/main" val="766570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6858000"/>
          </a:xfrm>
          <a:prstGeom prst="rect">
            <a:avLst/>
          </a:prstGeom>
        </p:spPr>
        <p:txBody>
          <a:bodyPr/>
          <a:lstStyle/>
          <a:p>
            <a:endParaRPr lang="id-ID"/>
          </a:p>
        </p:txBody>
      </p:sp>
      <p:sp>
        <p:nvSpPr>
          <p:cNvPr id="11" name="Picture Placeholder 9"/>
          <p:cNvSpPr>
            <a:spLocks noGrp="1"/>
          </p:cNvSpPr>
          <p:nvPr>
            <p:ph type="pic" sz="quarter" idx="11"/>
          </p:nvPr>
        </p:nvSpPr>
        <p:spPr>
          <a:xfrm>
            <a:off x="3777192" y="5925609"/>
            <a:ext cx="1589617" cy="588433"/>
          </a:xfrm>
          <a:prstGeom prst="rect">
            <a:avLst/>
          </a:prstGeom>
        </p:spPr>
        <p:txBody>
          <a:bodyPr/>
          <a:lstStyle/>
          <a:p>
            <a:endParaRPr lang="id-ID"/>
          </a:p>
        </p:txBody>
      </p:sp>
    </p:spTree>
    <p:extLst>
      <p:ext uri="{BB962C8B-B14F-4D97-AF65-F5344CB8AC3E}">
        <p14:creationId xmlns:p14="http://schemas.microsoft.com/office/powerpoint/2010/main" val="865979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endParaRPr lang="id-ID"/>
          </a:p>
        </p:txBody>
      </p:sp>
    </p:spTree>
    <p:extLst>
      <p:ext uri="{BB962C8B-B14F-4D97-AF65-F5344CB8AC3E}">
        <p14:creationId xmlns:p14="http://schemas.microsoft.com/office/powerpoint/2010/main" val="2570605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0" y="0"/>
            <a:ext cx="4043892" cy="6858000"/>
          </a:xfrm>
          <a:prstGeom prst="rect">
            <a:avLst/>
          </a:prstGeom>
        </p:spPr>
        <p:txBody>
          <a:bodyPr/>
          <a:lstStyle/>
          <a:p>
            <a:endParaRPr lang="id-ID"/>
          </a:p>
        </p:txBody>
      </p:sp>
    </p:spTree>
    <p:extLst>
      <p:ext uri="{BB962C8B-B14F-4D97-AF65-F5344CB8AC3E}">
        <p14:creationId xmlns:p14="http://schemas.microsoft.com/office/powerpoint/2010/main" val="3150861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3321844" y="2764632"/>
            <a:ext cx="2500313" cy="1327150"/>
          </a:xfrm>
          <a:prstGeom prst="rect">
            <a:avLst/>
          </a:prstGeom>
        </p:spPr>
        <p:txBody>
          <a:bodyPr/>
          <a:lstStyle/>
          <a:p>
            <a:endParaRPr lang="id-ID"/>
          </a:p>
        </p:txBody>
      </p:sp>
    </p:spTree>
    <p:extLst>
      <p:ext uri="{BB962C8B-B14F-4D97-AF65-F5344CB8AC3E}">
        <p14:creationId xmlns:p14="http://schemas.microsoft.com/office/powerpoint/2010/main" val="6137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Picture Placeholder 8"/>
          <p:cNvSpPr>
            <a:spLocks noGrp="1"/>
          </p:cNvSpPr>
          <p:nvPr>
            <p:ph type="pic" sz="quarter" idx="10"/>
          </p:nvPr>
        </p:nvSpPr>
        <p:spPr>
          <a:xfrm>
            <a:off x="3599855" y="176213"/>
            <a:ext cx="1722239" cy="3798094"/>
          </a:xfrm>
          <a:prstGeom prst="rect">
            <a:avLst/>
          </a:prstGeom>
          <a:ln>
            <a:noFill/>
          </a:ln>
        </p:spPr>
        <p:txBody>
          <a:bodyPr/>
          <a:lstStyle/>
          <a:p>
            <a:endParaRPr lang="id-ID"/>
          </a:p>
        </p:txBody>
      </p:sp>
      <p:sp>
        <p:nvSpPr>
          <p:cNvPr id="17" name="Picture Placeholder 8"/>
          <p:cNvSpPr>
            <a:spLocks noGrp="1"/>
          </p:cNvSpPr>
          <p:nvPr>
            <p:ph type="pic" sz="quarter" idx="11"/>
          </p:nvPr>
        </p:nvSpPr>
        <p:spPr>
          <a:xfrm>
            <a:off x="3599855" y="4139407"/>
            <a:ext cx="1722239" cy="2541587"/>
          </a:xfrm>
          <a:prstGeom prst="rect">
            <a:avLst/>
          </a:prstGeom>
          <a:ln>
            <a:noFill/>
          </a:ln>
        </p:spPr>
        <p:txBody>
          <a:bodyPr/>
          <a:lstStyle/>
          <a:p>
            <a:endParaRPr lang="id-ID"/>
          </a:p>
        </p:txBody>
      </p:sp>
      <p:sp>
        <p:nvSpPr>
          <p:cNvPr id="18" name="Picture Placeholder 8"/>
          <p:cNvSpPr>
            <a:spLocks noGrp="1"/>
          </p:cNvSpPr>
          <p:nvPr>
            <p:ph type="pic" sz="quarter" idx="12"/>
          </p:nvPr>
        </p:nvSpPr>
        <p:spPr>
          <a:xfrm>
            <a:off x="5438180" y="176213"/>
            <a:ext cx="1722239" cy="2541587"/>
          </a:xfrm>
          <a:prstGeom prst="rect">
            <a:avLst/>
          </a:prstGeom>
          <a:ln>
            <a:noFill/>
          </a:ln>
        </p:spPr>
        <p:txBody>
          <a:bodyPr/>
          <a:lstStyle/>
          <a:p>
            <a:endParaRPr lang="id-ID"/>
          </a:p>
        </p:txBody>
      </p:sp>
      <p:sp>
        <p:nvSpPr>
          <p:cNvPr id="19" name="Picture Placeholder 8"/>
          <p:cNvSpPr>
            <a:spLocks noGrp="1"/>
          </p:cNvSpPr>
          <p:nvPr>
            <p:ph type="pic" sz="quarter" idx="13"/>
          </p:nvPr>
        </p:nvSpPr>
        <p:spPr>
          <a:xfrm>
            <a:off x="5438180" y="2882900"/>
            <a:ext cx="1722239" cy="3798093"/>
          </a:xfrm>
          <a:prstGeom prst="rect">
            <a:avLst/>
          </a:prstGeom>
          <a:ln>
            <a:noFill/>
          </a:ln>
        </p:spPr>
        <p:txBody>
          <a:bodyPr/>
          <a:lstStyle/>
          <a:p>
            <a:endParaRPr lang="id-ID"/>
          </a:p>
        </p:txBody>
      </p:sp>
      <p:sp>
        <p:nvSpPr>
          <p:cNvPr id="20" name="Picture Placeholder 8"/>
          <p:cNvSpPr>
            <a:spLocks noGrp="1"/>
          </p:cNvSpPr>
          <p:nvPr>
            <p:ph type="pic" sz="quarter" idx="14"/>
          </p:nvPr>
        </p:nvSpPr>
        <p:spPr>
          <a:xfrm>
            <a:off x="7272373" y="176213"/>
            <a:ext cx="1722239" cy="3798094"/>
          </a:xfrm>
          <a:prstGeom prst="rect">
            <a:avLst/>
          </a:prstGeom>
          <a:ln>
            <a:noFill/>
          </a:ln>
        </p:spPr>
        <p:txBody>
          <a:bodyPr/>
          <a:lstStyle/>
          <a:p>
            <a:endParaRPr lang="id-ID"/>
          </a:p>
        </p:txBody>
      </p:sp>
      <p:sp>
        <p:nvSpPr>
          <p:cNvPr id="21" name="Picture Placeholder 8"/>
          <p:cNvSpPr>
            <a:spLocks noGrp="1"/>
          </p:cNvSpPr>
          <p:nvPr>
            <p:ph type="pic" sz="quarter" idx="15"/>
          </p:nvPr>
        </p:nvSpPr>
        <p:spPr>
          <a:xfrm>
            <a:off x="7272373" y="4139407"/>
            <a:ext cx="1722239" cy="2541587"/>
          </a:xfrm>
          <a:prstGeom prst="rect">
            <a:avLst/>
          </a:prstGeom>
          <a:ln>
            <a:noFill/>
          </a:ln>
        </p:spPr>
        <p:txBody>
          <a:bodyPr/>
          <a:lstStyle/>
          <a:p>
            <a:endParaRPr lang="id-ID"/>
          </a:p>
        </p:txBody>
      </p:sp>
    </p:spTree>
    <p:extLst>
      <p:ext uri="{BB962C8B-B14F-4D97-AF65-F5344CB8AC3E}">
        <p14:creationId xmlns:p14="http://schemas.microsoft.com/office/powerpoint/2010/main" val="1827356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Picture Placeholder 5"/>
          <p:cNvSpPr>
            <a:spLocks noGrp="1"/>
          </p:cNvSpPr>
          <p:nvPr>
            <p:ph type="pic" sz="quarter" idx="10"/>
          </p:nvPr>
        </p:nvSpPr>
        <p:spPr>
          <a:xfrm>
            <a:off x="1" y="0"/>
            <a:ext cx="3045023" cy="3428207"/>
          </a:xfrm>
          <a:prstGeom prst="rect">
            <a:avLst/>
          </a:prstGeom>
          <a:ln>
            <a:noFill/>
          </a:ln>
        </p:spPr>
        <p:txBody>
          <a:bodyPr/>
          <a:lstStyle/>
          <a:p>
            <a:endParaRPr lang="id-ID"/>
          </a:p>
        </p:txBody>
      </p:sp>
      <p:sp>
        <p:nvSpPr>
          <p:cNvPr id="10" name="Picture Placeholder 5"/>
          <p:cNvSpPr>
            <a:spLocks noGrp="1"/>
          </p:cNvSpPr>
          <p:nvPr>
            <p:ph type="pic" sz="quarter" idx="11"/>
          </p:nvPr>
        </p:nvSpPr>
        <p:spPr>
          <a:xfrm>
            <a:off x="3044113" y="3433665"/>
            <a:ext cx="3045023" cy="3428207"/>
          </a:xfrm>
          <a:prstGeom prst="rect">
            <a:avLst/>
          </a:prstGeom>
          <a:ln>
            <a:noFill/>
          </a:ln>
        </p:spPr>
        <p:txBody>
          <a:bodyPr/>
          <a:lstStyle/>
          <a:p>
            <a:endParaRPr lang="id-ID"/>
          </a:p>
        </p:txBody>
      </p:sp>
      <p:sp>
        <p:nvSpPr>
          <p:cNvPr id="11" name="Picture Placeholder 5"/>
          <p:cNvSpPr>
            <a:spLocks noGrp="1"/>
          </p:cNvSpPr>
          <p:nvPr>
            <p:ph type="pic" sz="quarter" idx="12"/>
          </p:nvPr>
        </p:nvSpPr>
        <p:spPr>
          <a:xfrm>
            <a:off x="6102221" y="-1"/>
            <a:ext cx="3045023" cy="3428207"/>
          </a:xfrm>
          <a:prstGeom prst="rect">
            <a:avLst/>
          </a:prstGeom>
          <a:ln>
            <a:noFill/>
          </a:ln>
        </p:spPr>
        <p:txBody>
          <a:bodyPr/>
          <a:lstStyle/>
          <a:p>
            <a:endParaRPr lang="id-ID"/>
          </a:p>
        </p:txBody>
      </p:sp>
    </p:spTree>
    <p:extLst>
      <p:ext uri="{BB962C8B-B14F-4D97-AF65-F5344CB8AC3E}">
        <p14:creationId xmlns:p14="http://schemas.microsoft.com/office/powerpoint/2010/main" val="138733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9144000" cy="6858000"/>
          </a:xfrm>
          <a:prstGeom prst="rect">
            <a:avLst/>
          </a:prstGeom>
        </p:spPr>
        <p:txBody>
          <a:bodyPr/>
          <a:lstStyle/>
          <a:p>
            <a:endParaRPr lang="id-ID"/>
          </a:p>
        </p:txBody>
      </p:sp>
      <p:sp>
        <p:nvSpPr>
          <p:cNvPr id="5" name="Picture Placeholder 3"/>
          <p:cNvSpPr>
            <a:spLocks noGrp="1"/>
          </p:cNvSpPr>
          <p:nvPr>
            <p:ph type="pic" sz="quarter" idx="10"/>
          </p:nvPr>
        </p:nvSpPr>
        <p:spPr>
          <a:xfrm>
            <a:off x="7275314" y="452438"/>
            <a:ext cx="1733550" cy="768350"/>
          </a:xfrm>
          <a:prstGeom prst="rect">
            <a:avLst/>
          </a:prstGeom>
        </p:spPr>
        <p:txBody>
          <a:bodyPr/>
          <a:lstStyle/>
          <a:p>
            <a:endParaRPr lang="id-ID"/>
          </a:p>
        </p:txBody>
      </p:sp>
    </p:spTree>
    <p:extLst>
      <p:ext uri="{BB962C8B-B14F-4D97-AF65-F5344CB8AC3E}">
        <p14:creationId xmlns:p14="http://schemas.microsoft.com/office/powerpoint/2010/main" val="144395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1" name="Picture Placeholder 9"/>
          <p:cNvSpPr>
            <a:spLocks noGrp="1"/>
          </p:cNvSpPr>
          <p:nvPr>
            <p:ph type="pic" sz="quarter" idx="10"/>
          </p:nvPr>
        </p:nvSpPr>
        <p:spPr>
          <a:xfrm>
            <a:off x="6431492" y="0"/>
            <a:ext cx="2712508" cy="6858000"/>
          </a:xfrm>
          <a:prstGeom prst="rect">
            <a:avLst/>
          </a:prstGeom>
        </p:spPr>
        <p:txBody>
          <a:bodyPr/>
          <a:lstStyle/>
          <a:p>
            <a:endParaRPr lang="id-ID"/>
          </a:p>
        </p:txBody>
      </p:sp>
      <p:sp>
        <p:nvSpPr>
          <p:cNvPr id="14" name="Picture Placeholder 12"/>
          <p:cNvSpPr>
            <a:spLocks noGrp="1"/>
          </p:cNvSpPr>
          <p:nvPr>
            <p:ph type="pic" sz="quarter" idx="11"/>
          </p:nvPr>
        </p:nvSpPr>
        <p:spPr>
          <a:xfrm>
            <a:off x="7118350" y="5876926"/>
            <a:ext cx="1454150" cy="620183"/>
          </a:xfrm>
          <a:prstGeom prst="rect">
            <a:avLst/>
          </a:prstGeom>
        </p:spPr>
        <p:txBody>
          <a:bodyPr/>
          <a:lstStyle/>
          <a:p>
            <a:endParaRPr lang="id-ID"/>
          </a:p>
        </p:txBody>
      </p:sp>
    </p:spTree>
    <p:extLst>
      <p:ext uri="{BB962C8B-B14F-4D97-AF65-F5344CB8AC3E}">
        <p14:creationId xmlns:p14="http://schemas.microsoft.com/office/powerpoint/2010/main" val="263701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602457" y="5517357"/>
            <a:ext cx="1485305" cy="827881"/>
          </a:xfrm>
          <a:prstGeom prst="rect">
            <a:avLst/>
          </a:prstGeom>
        </p:spPr>
        <p:txBody>
          <a:bodyPr/>
          <a:lstStyle/>
          <a:p>
            <a:endParaRPr lang="id-ID"/>
          </a:p>
        </p:txBody>
      </p:sp>
    </p:spTree>
    <p:extLst>
      <p:ext uri="{BB962C8B-B14F-4D97-AF65-F5344CB8AC3E}">
        <p14:creationId xmlns:p14="http://schemas.microsoft.com/office/powerpoint/2010/main" val="236064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490943" y="6433988"/>
            <a:ext cx="135731" cy="203200"/>
          </a:xfrm>
          <a:prstGeom prst="rect">
            <a:avLst/>
          </a:prstGeom>
        </p:spPr>
        <p:txBody>
          <a:bodyPr/>
          <a:lstStyle>
            <a:lvl1pPr>
              <a:defRPr b="0" i="0">
                <a:latin typeface="Futura Medium" charset="0"/>
              </a:defRPr>
            </a:lvl1pPr>
          </a:lstStyle>
          <a:p>
            <a:pPr>
              <a:defRPr/>
            </a:pPr>
            <a:fld id="{C66C9CB6-0D13-46FE-9A3E-D4941BD81B2D}" type="slidenum">
              <a:rPr lang="en-US" smtClean="0"/>
              <a:pPr>
                <a:defRPr/>
              </a:pPr>
              <a:t>‹#›</a:t>
            </a:fld>
            <a:endParaRPr lang="en-US"/>
          </a:p>
        </p:txBody>
      </p:sp>
      <p:sp>
        <p:nvSpPr>
          <p:cNvPr id="4" name="Footer Placeholder 3"/>
          <p:cNvSpPr>
            <a:spLocks noGrp="1"/>
          </p:cNvSpPr>
          <p:nvPr>
            <p:ph type="ftr" sz="quarter" idx="11"/>
          </p:nvPr>
        </p:nvSpPr>
        <p:spPr>
          <a:xfrm>
            <a:off x="440541" y="6340239"/>
            <a:ext cx="3086100" cy="365125"/>
          </a:xfrm>
          <a:prstGeom prst="rect">
            <a:avLst/>
          </a:prstGeom>
        </p:spPr>
        <p:txBody>
          <a:bodyPr/>
          <a:lstStyle>
            <a:lvl1pPr>
              <a:defRPr b="0" i="0">
                <a:latin typeface="Futura Medium" charset="0"/>
              </a:defRPr>
            </a:lvl1pPr>
          </a:lstStyle>
          <a:p>
            <a:endParaRPr lang="id-ID"/>
          </a:p>
        </p:txBody>
      </p:sp>
      <p:sp>
        <p:nvSpPr>
          <p:cNvPr id="7" name="Text Placeholder 5"/>
          <p:cNvSpPr>
            <a:spLocks noGrp="1"/>
          </p:cNvSpPr>
          <p:nvPr>
            <p:ph type="body" sz="quarter" idx="12"/>
          </p:nvPr>
        </p:nvSpPr>
        <p:spPr>
          <a:xfrm>
            <a:off x="440267" y="356659"/>
            <a:ext cx="2979209" cy="635000"/>
          </a:xfrm>
          <a:prstGeom prst="rect">
            <a:avLst/>
          </a:prstGeom>
        </p:spPr>
        <p:txBody>
          <a:bodyPr/>
          <a:lstStyle>
            <a:lvl1pPr>
              <a:defRPr sz="2853" b="0" i="0">
                <a:solidFill>
                  <a:schemeClr val="tx2"/>
                </a:solidFill>
                <a:latin typeface="Gill Sans Light" charset="0"/>
                <a:ea typeface="Gill Sans Light" charset="0"/>
              </a:defRPr>
            </a:lvl1pPr>
          </a:lstStyle>
          <a:p>
            <a:pPr lvl="0"/>
            <a:r>
              <a:rPr lang="en-US"/>
              <a:t>Click to edit</a:t>
            </a:r>
            <a:endParaRPr lang="id-ID"/>
          </a:p>
        </p:txBody>
      </p:sp>
    </p:spTree>
    <p:extLst>
      <p:ext uri="{BB962C8B-B14F-4D97-AF65-F5344CB8AC3E}">
        <p14:creationId xmlns:p14="http://schemas.microsoft.com/office/powerpoint/2010/main" val="1227929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490943" y="6433988"/>
            <a:ext cx="135731" cy="203200"/>
          </a:xfrm>
          <a:prstGeom prst="rect">
            <a:avLst/>
          </a:prstGeom>
        </p:spPr>
        <p:txBody>
          <a:bodyPr/>
          <a:lstStyle>
            <a:lvl1pPr>
              <a:defRPr b="0" i="0">
                <a:latin typeface="Futura Medium" charset="0"/>
              </a:defRPr>
            </a:lvl1pPr>
          </a:lstStyle>
          <a:p>
            <a:pPr>
              <a:defRPr/>
            </a:pPr>
            <a:fld id="{C66C9CB6-0D13-46FE-9A3E-D4941BD81B2D}" type="slidenum">
              <a:rPr lang="en-US" smtClean="0"/>
              <a:pPr>
                <a:defRPr/>
              </a:pPr>
              <a:t>‹#›</a:t>
            </a:fld>
            <a:endParaRPr lang="en-US"/>
          </a:p>
        </p:txBody>
      </p:sp>
      <p:sp>
        <p:nvSpPr>
          <p:cNvPr id="4" name="Footer Placeholder 3"/>
          <p:cNvSpPr>
            <a:spLocks noGrp="1"/>
          </p:cNvSpPr>
          <p:nvPr>
            <p:ph type="ftr" sz="quarter" idx="11"/>
          </p:nvPr>
        </p:nvSpPr>
        <p:spPr>
          <a:xfrm>
            <a:off x="440541" y="6340239"/>
            <a:ext cx="3086100" cy="365125"/>
          </a:xfrm>
          <a:prstGeom prst="rect">
            <a:avLst/>
          </a:prstGeom>
        </p:spPr>
        <p:txBody>
          <a:bodyPr/>
          <a:lstStyle>
            <a:lvl1pPr>
              <a:defRPr b="0" i="0">
                <a:latin typeface="Futura Medium" charset="0"/>
              </a:defRPr>
            </a:lvl1pPr>
          </a:lstStyle>
          <a:p>
            <a:endParaRPr lang="id-ID"/>
          </a:p>
        </p:txBody>
      </p:sp>
      <p:sp>
        <p:nvSpPr>
          <p:cNvPr id="7" name="Text Placeholder 5"/>
          <p:cNvSpPr>
            <a:spLocks noGrp="1"/>
          </p:cNvSpPr>
          <p:nvPr>
            <p:ph type="body" sz="quarter" idx="12"/>
          </p:nvPr>
        </p:nvSpPr>
        <p:spPr>
          <a:xfrm>
            <a:off x="440267" y="356659"/>
            <a:ext cx="2979209" cy="635000"/>
          </a:xfrm>
          <a:prstGeom prst="rect">
            <a:avLst/>
          </a:prstGeom>
        </p:spPr>
        <p:txBody>
          <a:bodyPr/>
          <a:lstStyle>
            <a:lvl1pPr>
              <a:defRPr sz="2853" b="0" i="0">
                <a:solidFill>
                  <a:schemeClr val="tx2"/>
                </a:solidFill>
                <a:latin typeface="Gill Sans Light" charset="0"/>
                <a:ea typeface="Gill Sans Light" charset="0"/>
              </a:defRPr>
            </a:lvl1pPr>
          </a:lstStyle>
          <a:p>
            <a:pPr lvl="0"/>
            <a:r>
              <a:rPr lang="en-US"/>
              <a:t>Click to edit</a:t>
            </a:r>
            <a:endParaRPr lang="id-ID"/>
          </a:p>
        </p:txBody>
      </p:sp>
    </p:spTree>
    <p:extLst>
      <p:ext uri="{BB962C8B-B14F-4D97-AF65-F5344CB8AC3E}">
        <p14:creationId xmlns:p14="http://schemas.microsoft.com/office/powerpoint/2010/main" val="116893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490943" y="6433988"/>
            <a:ext cx="135731" cy="203200"/>
          </a:xfrm>
          <a:prstGeom prst="rect">
            <a:avLst/>
          </a:prstGeom>
        </p:spPr>
        <p:txBody>
          <a:bodyPr/>
          <a:lstStyle>
            <a:lvl1pPr>
              <a:defRPr b="0" i="0">
                <a:latin typeface="Futura Medium" charset="0"/>
              </a:defRPr>
            </a:lvl1pPr>
          </a:lstStyle>
          <a:p>
            <a:pPr>
              <a:defRPr/>
            </a:pPr>
            <a:fld id="{C66C9CB6-0D13-46FE-9A3E-D4941BD81B2D}" type="slidenum">
              <a:rPr lang="en-US" smtClean="0"/>
              <a:pPr>
                <a:defRPr/>
              </a:pPr>
              <a:t>‹#›</a:t>
            </a:fld>
            <a:endParaRPr lang="en-US"/>
          </a:p>
        </p:txBody>
      </p:sp>
      <p:sp>
        <p:nvSpPr>
          <p:cNvPr id="4" name="Footer Placeholder 3"/>
          <p:cNvSpPr>
            <a:spLocks noGrp="1"/>
          </p:cNvSpPr>
          <p:nvPr>
            <p:ph type="ftr" sz="quarter" idx="11"/>
          </p:nvPr>
        </p:nvSpPr>
        <p:spPr>
          <a:xfrm>
            <a:off x="440541" y="6340239"/>
            <a:ext cx="3086100" cy="365125"/>
          </a:xfrm>
          <a:prstGeom prst="rect">
            <a:avLst/>
          </a:prstGeom>
        </p:spPr>
        <p:txBody>
          <a:bodyPr/>
          <a:lstStyle>
            <a:lvl1pPr>
              <a:defRPr b="0" i="0">
                <a:latin typeface="Futura Medium" charset="0"/>
              </a:defRPr>
            </a:lvl1pPr>
          </a:lstStyle>
          <a:p>
            <a:endParaRPr lang="id-ID"/>
          </a:p>
        </p:txBody>
      </p:sp>
      <p:sp>
        <p:nvSpPr>
          <p:cNvPr id="7" name="Text Placeholder 5"/>
          <p:cNvSpPr>
            <a:spLocks noGrp="1"/>
          </p:cNvSpPr>
          <p:nvPr>
            <p:ph type="body" sz="quarter" idx="12"/>
          </p:nvPr>
        </p:nvSpPr>
        <p:spPr>
          <a:xfrm>
            <a:off x="440267" y="356659"/>
            <a:ext cx="2979209" cy="635000"/>
          </a:xfrm>
          <a:prstGeom prst="rect">
            <a:avLst/>
          </a:prstGeom>
        </p:spPr>
        <p:txBody>
          <a:bodyPr/>
          <a:lstStyle>
            <a:lvl1pPr>
              <a:defRPr sz="2853" b="0" i="0">
                <a:solidFill>
                  <a:schemeClr val="tx2"/>
                </a:solidFill>
                <a:latin typeface="Gill Sans Light" charset="0"/>
                <a:ea typeface="Gill Sans Light" charset="0"/>
              </a:defRPr>
            </a:lvl1pPr>
          </a:lstStyle>
          <a:p>
            <a:pPr lvl="0"/>
            <a:r>
              <a:rPr lang="en-US"/>
              <a:t>Click to edit</a:t>
            </a:r>
            <a:endParaRPr lang="id-ID"/>
          </a:p>
        </p:txBody>
      </p:sp>
    </p:spTree>
    <p:extLst>
      <p:ext uri="{BB962C8B-B14F-4D97-AF65-F5344CB8AC3E}">
        <p14:creationId xmlns:p14="http://schemas.microsoft.com/office/powerpoint/2010/main" val="1519265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490943" y="6433988"/>
            <a:ext cx="135731" cy="203200"/>
          </a:xfrm>
          <a:prstGeom prst="rect">
            <a:avLst/>
          </a:prstGeom>
        </p:spPr>
        <p:txBody>
          <a:bodyPr/>
          <a:lstStyle>
            <a:lvl1pPr>
              <a:defRPr b="0" i="0">
                <a:latin typeface="Futura Medium" charset="0"/>
              </a:defRPr>
            </a:lvl1pPr>
          </a:lstStyle>
          <a:p>
            <a:pPr>
              <a:defRPr/>
            </a:pPr>
            <a:fld id="{C66C9CB6-0D13-46FE-9A3E-D4941BD81B2D}" type="slidenum">
              <a:rPr lang="en-US" smtClean="0"/>
              <a:pPr>
                <a:defRPr/>
              </a:pPr>
              <a:t>‹#›</a:t>
            </a:fld>
            <a:endParaRPr lang="en-US"/>
          </a:p>
        </p:txBody>
      </p:sp>
      <p:sp>
        <p:nvSpPr>
          <p:cNvPr id="4" name="Footer Placeholder 3"/>
          <p:cNvSpPr>
            <a:spLocks noGrp="1"/>
          </p:cNvSpPr>
          <p:nvPr>
            <p:ph type="ftr" sz="quarter" idx="11"/>
          </p:nvPr>
        </p:nvSpPr>
        <p:spPr>
          <a:xfrm>
            <a:off x="440541" y="6340239"/>
            <a:ext cx="3086100" cy="365125"/>
          </a:xfrm>
          <a:prstGeom prst="rect">
            <a:avLst/>
          </a:prstGeom>
        </p:spPr>
        <p:txBody>
          <a:bodyPr/>
          <a:lstStyle>
            <a:lvl1pPr>
              <a:defRPr b="0" i="0">
                <a:latin typeface="Futura Medium" charset="0"/>
              </a:defRPr>
            </a:lvl1pPr>
          </a:lstStyle>
          <a:p>
            <a:endParaRPr lang="id-ID"/>
          </a:p>
        </p:txBody>
      </p:sp>
      <p:sp>
        <p:nvSpPr>
          <p:cNvPr id="7" name="Text Placeholder 5"/>
          <p:cNvSpPr>
            <a:spLocks noGrp="1"/>
          </p:cNvSpPr>
          <p:nvPr>
            <p:ph type="body" sz="quarter" idx="12"/>
          </p:nvPr>
        </p:nvSpPr>
        <p:spPr>
          <a:xfrm>
            <a:off x="440267" y="356659"/>
            <a:ext cx="2979209" cy="635000"/>
          </a:xfrm>
          <a:prstGeom prst="rect">
            <a:avLst/>
          </a:prstGeom>
        </p:spPr>
        <p:txBody>
          <a:bodyPr/>
          <a:lstStyle>
            <a:lvl1pPr>
              <a:defRPr sz="2853" b="0" i="0">
                <a:solidFill>
                  <a:schemeClr val="tx2"/>
                </a:solidFill>
                <a:latin typeface="Gill Sans Light" charset="0"/>
                <a:ea typeface="Gill Sans Light" charset="0"/>
              </a:defRPr>
            </a:lvl1pPr>
          </a:lstStyle>
          <a:p>
            <a:pPr lvl="0"/>
            <a:r>
              <a:rPr lang="en-US"/>
              <a:t>Click to edit</a:t>
            </a:r>
            <a:endParaRPr lang="id-ID"/>
          </a:p>
        </p:txBody>
      </p:sp>
    </p:spTree>
    <p:extLst>
      <p:ext uri="{BB962C8B-B14F-4D97-AF65-F5344CB8AC3E}">
        <p14:creationId xmlns:p14="http://schemas.microsoft.com/office/powerpoint/2010/main" val="353242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490943" y="6473713"/>
            <a:ext cx="135731" cy="203200"/>
          </a:xfrm>
          <a:prstGeom prst="rect">
            <a:avLst/>
          </a:prstGeom>
        </p:spPr>
        <p:txBody>
          <a:bodyPr/>
          <a:lstStyle>
            <a:lvl1pPr>
              <a:defRPr b="0" i="0">
                <a:solidFill>
                  <a:schemeClr val="tx2"/>
                </a:solidFill>
                <a:latin typeface="Futura Medium" charset="0"/>
              </a:defRPr>
            </a:lvl1pPr>
          </a:lstStyle>
          <a:p>
            <a:pPr>
              <a:defRPr/>
            </a:pPr>
            <a:fld id="{12C5C542-142F-4799-A2B5-A20D53325077}" type="slidenum">
              <a:rPr lang="en-US" smtClean="0"/>
              <a:pPr>
                <a:defRPr/>
              </a:pPr>
              <a:t>‹#›</a:t>
            </a:fld>
            <a:endParaRPr lang="en-US"/>
          </a:p>
        </p:txBody>
      </p:sp>
      <p:sp>
        <p:nvSpPr>
          <p:cNvPr id="4" name="Footer Placeholder 3"/>
          <p:cNvSpPr>
            <a:spLocks noGrp="1"/>
          </p:cNvSpPr>
          <p:nvPr>
            <p:ph type="ftr" sz="quarter" idx="11"/>
          </p:nvPr>
        </p:nvSpPr>
        <p:spPr>
          <a:xfrm>
            <a:off x="440541" y="6340239"/>
            <a:ext cx="3086100" cy="365125"/>
          </a:xfrm>
          <a:prstGeom prst="rect">
            <a:avLst/>
          </a:prstGeom>
        </p:spPr>
        <p:txBody>
          <a:bodyPr/>
          <a:lstStyle>
            <a:lvl1pPr>
              <a:defRPr b="0" i="0">
                <a:latin typeface="Futura Medium" charset="0"/>
              </a:defRPr>
            </a:lvl1pPr>
          </a:lstStyle>
          <a:p>
            <a:endParaRPr lang="id-ID"/>
          </a:p>
        </p:txBody>
      </p:sp>
    </p:spTree>
    <p:extLst>
      <p:ext uri="{BB962C8B-B14F-4D97-AF65-F5344CB8AC3E}">
        <p14:creationId xmlns:p14="http://schemas.microsoft.com/office/powerpoint/2010/main" val="3464277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490943" y="6473713"/>
            <a:ext cx="135731" cy="203200"/>
          </a:xfrm>
          <a:prstGeom prst="rect">
            <a:avLst/>
          </a:prstGeom>
        </p:spPr>
        <p:txBody>
          <a:bodyPr/>
          <a:lstStyle>
            <a:lvl1pPr>
              <a:defRPr b="0" i="0">
                <a:solidFill>
                  <a:schemeClr val="tx2"/>
                </a:solidFill>
                <a:latin typeface="Futura Medium" charset="0"/>
              </a:defRPr>
            </a:lvl1pPr>
          </a:lstStyle>
          <a:p>
            <a:pPr>
              <a:defRPr/>
            </a:pPr>
            <a:fld id="{12C5C542-142F-4799-A2B5-A20D53325077}" type="slidenum">
              <a:rPr lang="en-US" smtClean="0"/>
              <a:pPr>
                <a:defRPr/>
              </a:pPr>
              <a:t>‹#›</a:t>
            </a:fld>
            <a:endParaRPr lang="en-US"/>
          </a:p>
        </p:txBody>
      </p:sp>
      <p:sp>
        <p:nvSpPr>
          <p:cNvPr id="4" name="Footer Placeholder 3"/>
          <p:cNvSpPr>
            <a:spLocks noGrp="1"/>
          </p:cNvSpPr>
          <p:nvPr>
            <p:ph type="ftr" sz="quarter" idx="11"/>
          </p:nvPr>
        </p:nvSpPr>
        <p:spPr>
          <a:xfrm>
            <a:off x="440541" y="6340239"/>
            <a:ext cx="3086100" cy="365125"/>
          </a:xfrm>
          <a:prstGeom prst="rect">
            <a:avLst/>
          </a:prstGeom>
        </p:spPr>
        <p:txBody>
          <a:bodyPr/>
          <a:lstStyle>
            <a:lvl1pPr>
              <a:defRPr b="0" i="0">
                <a:latin typeface="Futura Medium" charset="0"/>
              </a:defRPr>
            </a:lvl1pPr>
          </a:lstStyle>
          <a:p>
            <a:endParaRPr lang="id-ID"/>
          </a:p>
        </p:txBody>
      </p:sp>
    </p:spTree>
    <p:extLst>
      <p:ext uri="{BB962C8B-B14F-4D97-AF65-F5344CB8AC3E}">
        <p14:creationId xmlns:p14="http://schemas.microsoft.com/office/powerpoint/2010/main" val="3863095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490943" y="6433988"/>
            <a:ext cx="135731" cy="203200"/>
          </a:xfrm>
          <a:prstGeom prst="rect">
            <a:avLst/>
          </a:prstGeom>
        </p:spPr>
        <p:txBody>
          <a:bodyPr/>
          <a:lstStyle>
            <a:lvl1pPr>
              <a:defRPr b="0" i="0">
                <a:latin typeface="Futura Medium" charset="0"/>
              </a:defRPr>
            </a:lvl1pPr>
          </a:lstStyle>
          <a:p>
            <a:pPr>
              <a:defRPr/>
            </a:pPr>
            <a:fld id="{C66C9CB6-0D13-46FE-9A3E-D4941BD81B2D}" type="slidenum">
              <a:rPr lang="en-US" smtClean="0"/>
              <a:pPr>
                <a:defRPr/>
              </a:pPr>
              <a:t>‹#›</a:t>
            </a:fld>
            <a:endParaRPr lang="en-US"/>
          </a:p>
        </p:txBody>
      </p:sp>
      <p:sp>
        <p:nvSpPr>
          <p:cNvPr id="4" name="Footer Placeholder 3"/>
          <p:cNvSpPr>
            <a:spLocks noGrp="1"/>
          </p:cNvSpPr>
          <p:nvPr>
            <p:ph type="ftr" sz="quarter" idx="11"/>
          </p:nvPr>
        </p:nvSpPr>
        <p:spPr>
          <a:xfrm>
            <a:off x="440541" y="6340239"/>
            <a:ext cx="3086100" cy="365125"/>
          </a:xfrm>
          <a:prstGeom prst="rect">
            <a:avLst/>
          </a:prstGeom>
        </p:spPr>
        <p:txBody>
          <a:bodyPr/>
          <a:lstStyle>
            <a:lvl1pPr>
              <a:defRPr b="0" i="0">
                <a:latin typeface="Futura Medium" charset="0"/>
              </a:defRPr>
            </a:lvl1pPr>
          </a:lstStyle>
          <a:p>
            <a:endParaRPr lang="id-ID"/>
          </a:p>
        </p:txBody>
      </p:sp>
      <p:sp>
        <p:nvSpPr>
          <p:cNvPr id="9" name="Text Placeholder 5"/>
          <p:cNvSpPr>
            <a:spLocks noGrp="1"/>
          </p:cNvSpPr>
          <p:nvPr>
            <p:ph type="body" sz="quarter" idx="16"/>
          </p:nvPr>
        </p:nvSpPr>
        <p:spPr>
          <a:xfrm>
            <a:off x="440267" y="356659"/>
            <a:ext cx="2979209" cy="635000"/>
          </a:xfrm>
          <a:prstGeom prst="rect">
            <a:avLst/>
          </a:prstGeom>
        </p:spPr>
        <p:txBody>
          <a:bodyPr/>
          <a:lstStyle>
            <a:lvl1pPr>
              <a:defRPr sz="2853" b="0" i="0">
                <a:solidFill>
                  <a:schemeClr val="tx2"/>
                </a:solidFill>
                <a:latin typeface="Gill Sans Light" charset="0"/>
                <a:ea typeface="Gill Sans Light" charset="0"/>
              </a:defRPr>
            </a:lvl1pPr>
          </a:lstStyle>
          <a:p>
            <a:pPr lvl="0"/>
            <a:r>
              <a:rPr lang="en-US"/>
              <a:t>Click to edit</a:t>
            </a:r>
            <a:endParaRPr lang="id-ID"/>
          </a:p>
        </p:txBody>
      </p:sp>
    </p:spTree>
    <p:extLst>
      <p:ext uri="{BB962C8B-B14F-4D97-AF65-F5344CB8AC3E}">
        <p14:creationId xmlns:p14="http://schemas.microsoft.com/office/powerpoint/2010/main" val="1022651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Rectangle 2"/>
          <p:cNvSpPr>
            <a:spLocks noGrp="1"/>
          </p:cNvSpPr>
          <p:nvPr>
            <p:ph type="sldNum" sz="quarter" idx="2"/>
          </p:nvPr>
        </p:nvSpPr>
        <p:spPr bwMode="auto">
          <a:xfrm>
            <a:off x="8490943" y="6473713"/>
            <a:ext cx="135731" cy="203200"/>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t" anchorCtr="0" compatLnSpc="1">
            <a:prstTxWarp prst="textNoShape">
              <a:avLst/>
            </a:prstTxWarp>
          </a:bodyPr>
          <a:lstStyle>
            <a:lvl1pPr marL="0" indent="0" algn="ctr" eaLnBrk="1">
              <a:lnSpc>
                <a:spcPct val="100000"/>
              </a:lnSpc>
              <a:buSzTx/>
              <a:buFontTx/>
              <a:buNone/>
              <a:defRPr sz="675" b="0" i="0" smtClean="0">
                <a:solidFill>
                  <a:schemeClr val="tx2"/>
                </a:solidFill>
                <a:latin typeface="Gill Sans Light" charset="0"/>
              </a:defRPr>
            </a:lvl1pPr>
          </a:lstStyle>
          <a:p>
            <a:pPr>
              <a:defRPr/>
            </a:pPr>
            <a:fld id="{12C5C542-142F-4799-A2B5-A20D53325077}" type="slidenum">
              <a:rPr lang="en-US" smtClean="0"/>
              <a:pPr>
                <a:defRPr/>
              </a:pPr>
              <a:t>‹#›</a:t>
            </a:fld>
            <a:endParaRPr lang="en-US"/>
          </a:p>
        </p:txBody>
      </p:sp>
    </p:spTree>
    <p:extLst>
      <p:ext uri="{BB962C8B-B14F-4D97-AF65-F5344CB8AC3E}">
        <p14:creationId xmlns:p14="http://schemas.microsoft.com/office/powerpoint/2010/main" val="3642437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0" y="0"/>
            <a:ext cx="3324225" cy="6858000"/>
          </a:xfrm>
          <a:prstGeom prst="rect">
            <a:avLst/>
          </a:prstGeom>
        </p:spPr>
        <p:txBody>
          <a:bodyPr/>
          <a:lstStyle/>
          <a:p>
            <a:endParaRPr lang="id-ID"/>
          </a:p>
        </p:txBody>
      </p:sp>
    </p:spTree>
    <p:extLst>
      <p:ext uri="{BB962C8B-B14F-4D97-AF65-F5344CB8AC3E}">
        <p14:creationId xmlns:p14="http://schemas.microsoft.com/office/powerpoint/2010/main" val="102466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3058584" y="0"/>
            <a:ext cx="6085417" cy="6858000"/>
          </a:xfrm>
          <a:prstGeom prst="rect">
            <a:avLst/>
          </a:prstGeom>
        </p:spPr>
        <p:txBody>
          <a:bodyPr/>
          <a:lstStyle/>
          <a:p>
            <a:endParaRPr lang="id-ID"/>
          </a:p>
        </p:txBody>
      </p:sp>
    </p:spTree>
    <p:extLst>
      <p:ext uri="{BB962C8B-B14F-4D97-AF65-F5344CB8AC3E}">
        <p14:creationId xmlns:p14="http://schemas.microsoft.com/office/powerpoint/2010/main" val="1681648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350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490943" y="6433988"/>
            <a:ext cx="135731" cy="203200"/>
          </a:xfrm>
          <a:prstGeom prst="rect">
            <a:avLst/>
          </a:prstGeom>
        </p:spPr>
        <p:txBody>
          <a:bodyPr/>
          <a:lstStyle>
            <a:lvl1pPr>
              <a:defRPr b="0" i="0">
                <a:latin typeface="Futura Medium" charset="0"/>
              </a:defRPr>
            </a:lvl1pPr>
          </a:lstStyle>
          <a:p>
            <a:pPr>
              <a:defRPr/>
            </a:pPr>
            <a:fld id="{C66C9CB6-0D13-46FE-9A3E-D4941BD81B2D}" type="slidenum">
              <a:rPr lang="en-US" smtClean="0"/>
              <a:pPr>
                <a:defRPr/>
              </a:pPr>
              <a:t>‹#›</a:t>
            </a:fld>
            <a:endParaRPr lang="en-US"/>
          </a:p>
        </p:txBody>
      </p:sp>
      <p:sp>
        <p:nvSpPr>
          <p:cNvPr id="4" name="Footer Placeholder 3"/>
          <p:cNvSpPr>
            <a:spLocks noGrp="1"/>
          </p:cNvSpPr>
          <p:nvPr>
            <p:ph type="ftr" sz="quarter" idx="11"/>
          </p:nvPr>
        </p:nvSpPr>
        <p:spPr>
          <a:xfrm>
            <a:off x="440541" y="6340239"/>
            <a:ext cx="3086100" cy="365125"/>
          </a:xfrm>
          <a:prstGeom prst="rect">
            <a:avLst/>
          </a:prstGeom>
        </p:spPr>
        <p:txBody>
          <a:bodyPr/>
          <a:lstStyle>
            <a:lvl1pPr>
              <a:defRPr b="0" i="0">
                <a:latin typeface="Futura Medium" charset="0"/>
              </a:defRPr>
            </a:lvl1pPr>
          </a:lstStyle>
          <a:p>
            <a:endParaRPr lang="id-ID"/>
          </a:p>
        </p:txBody>
      </p:sp>
      <p:sp>
        <p:nvSpPr>
          <p:cNvPr id="7" name="Text Placeholder 5"/>
          <p:cNvSpPr>
            <a:spLocks noGrp="1"/>
          </p:cNvSpPr>
          <p:nvPr>
            <p:ph type="body" sz="quarter" idx="12"/>
          </p:nvPr>
        </p:nvSpPr>
        <p:spPr>
          <a:xfrm>
            <a:off x="440267" y="356659"/>
            <a:ext cx="2979209" cy="635000"/>
          </a:xfrm>
          <a:prstGeom prst="rect">
            <a:avLst/>
          </a:prstGeom>
        </p:spPr>
        <p:txBody>
          <a:bodyPr/>
          <a:lstStyle>
            <a:lvl1pPr>
              <a:defRPr sz="2853" b="0" i="0">
                <a:solidFill>
                  <a:schemeClr val="tx2"/>
                </a:solidFill>
                <a:latin typeface="Gill Sans Light" charset="0"/>
                <a:ea typeface="Gill Sans Light" charset="0"/>
              </a:defRPr>
            </a:lvl1pPr>
          </a:lstStyle>
          <a:p>
            <a:pPr lvl="0"/>
            <a:r>
              <a:rPr lang="en-US"/>
              <a:t>Click to edit</a:t>
            </a:r>
            <a:endParaRPr lang="id-ID"/>
          </a:p>
        </p:txBody>
      </p:sp>
    </p:spTree>
    <p:extLst>
      <p:ext uri="{BB962C8B-B14F-4D97-AF65-F5344CB8AC3E}">
        <p14:creationId xmlns:p14="http://schemas.microsoft.com/office/powerpoint/2010/main" val="2992887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
        <p:cNvGrpSpPr/>
        <p:nvPr/>
      </p:nvGrpSpPr>
      <p:grpSpPr>
        <a:xfrm>
          <a:off x="0" y="0"/>
          <a:ext cx="0" cy="0"/>
          <a:chOff x="0" y="0"/>
          <a:chExt cx="0" cy="0"/>
        </a:xfrm>
      </p:grpSpPr>
      <p:sp>
        <p:nvSpPr>
          <p:cNvPr id="10" name="Google Shape;10;p14"/>
          <p:cNvSpPr txBox="1">
            <a:spLocks noGrp="1"/>
          </p:cNvSpPr>
          <p:nvPr>
            <p:ph type="ctrTitle"/>
          </p:nvPr>
        </p:nvSpPr>
        <p:spPr>
          <a:xfrm>
            <a:off x="685800" y="1195100"/>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90000"/>
              </a:lnSpc>
              <a:spcBef>
                <a:spcPts val="0"/>
              </a:spcBef>
              <a:spcAft>
                <a:spcPts val="0"/>
              </a:spcAft>
              <a:buClr>
                <a:srgbClr val="000000"/>
              </a:buClr>
              <a:buSzPts val="1400"/>
              <a:buFont typeface="Calibri"/>
              <a:buNone/>
              <a:defRPr/>
            </a:lvl2pPr>
            <a:lvl3pPr lvl="2" algn="l">
              <a:lnSpc>
                <a:spcPct val="90000"/>
              </a:lnSpc>
              <a:spcBef>
                <a:spcPts val="0"/>
              </a:spcBef>
              <a:spcAft>
                <a:spcPts val="0"/>
              </a:spcAft>
              <a:buClr>
                <a:srgbClr val="000000"/>
              </a:buClr>
              <a:buSzPts val="1400"/>
              <a:buFont typeface="Calibri"/>
              <a:buNone/>
              <a:defRPr/>
            </a:lvl3pPr>
            <a:lvl4pPr lvl="3" algn="l">
              <a:lnSpc>
                <a:spcPct val="90000"/>
              </a:lnSpc>
              <a:spcBef>
                <a:spcPts val="0"/>
              </a:spcBef>
              <a:spcAft>
                <a:spcPts val="0"/>
              </a:spcAft>
              <a:buClr>
                <a:srgbClr val="000000"/>
              </a:buClr>
              <a:buSzPts val="1400"/>
              <a:buFont typeface="Calibri"/>
              <a:buNone/>
              <a:defRPr/>
            </a:lvl4pPr>
            <a:lvl5pPr lvl="4" algn="l">
              <a:lnSpc>
                <a:spcPct val="90000"/>
              </a:lnSpc>
              <a:spcBef>
                <a:spcPts val="0"/>
              </a:spcBef>
              <a:spcAft>
                <a:spcPts val="0"/>
              </a:spcAft>
              <a:buClr>
                <a:srgbClr val="000000"/>
              </a:buClr>
              <a:buSzPts val="1400"/>
              <a:buFont typeface="Calibri"/>
              <a:buNone/>
              <a:defRPr/>
            </a:lvl5pPr>
            <a:lvl6pPr lvl="5" algn="l">
              <a:lnSpc>
                <a:spcPct val="90000"/>
              </a:lnSpc>
              <a:spcBef>
                <a:spcPts val="0"/>
              </a:spcBef>
              <a:spcAft>
                <a:spcPts val="0"/>
              </a:spcAft>
              <a:buClr>
                <a:srgbClr val="000000"/>
              </a:buClr>
              <a:buSzPts val="1400"/>
              <a:buFont typeface="Calibri"/>
              <a:buNone/>
              <a:defRPr/>
            </a:lvl6pPr>
            <a:lvl7pPr lvl="6" algn="l">
              <a:lnSpc>
                <a:spcPct val="90000"/>
              </a:lnSpc>
              <a:spcBef>
                <a:spcPts val="0"/>
              </a:spcBef>
              <a:spcAft>
                <a:spcPts val="0"/>
              </a:spcAft>
              <a:buClr>
                <a:srgbClr val="000000"/>
              </a:buClr>
              <a:buSzPts val="1400"/>
              <a:buFont typeface="Calibri"/>
              <a:buNone/>
              <a:defRPr/>
            </a:lvl7pPr>
            <a:lvl8pPr lvl="7" algn="l">
              <a:lnSpc>
                <a:spcPct val="90000"/>
              </a:lnSpc>
              <a:spcBef>
                <a:spcPts val="0"/>
              </a:spcBef>
              <a:spcAft>
                <a:spcPts val="0"/>
              </a:spcAft>
              <a:buClr>
                <a:srgbClr val="000000"/>
              </a:buClr>
              <a:buSzPts val="1400"/>
              <a:buFont typeface="Calibri"/>
              <a:buNone/>
              <a:defRPr/>
            </a:lvl8pPr>
            <a:lvl9pPr lvl="8" algn="l">
              <a:lnSpc>
                <a:spcPct val="90000"/>
              </a:lnSpc>
              <a:spcBef>
                <a:spcPts val="0"/>
              </a:spcBef>
              <a:spcAft>
                <a:spcPts val="0"/>
              </a:spcAft>
              <a:buClr>
                <a:srgbClr val="000000"/>
              </a:buClr>
              <a:buSzPts val="1400"/>
              <a:buFont typeface="Calibri"/>
              <a:buNone/>
              <a:defRPr/>
            </a:lvl9pPr>
          </a:lstStyle>
          <a:p>
            <a:endParaRPr/>
          </a:p>
        </p:txBody>
      </p:sp>
      <p:sp>
        <p:nvSpPr>
          <p:cNvPr id="11" name="Google Shape;11;p14"/>
          <p:cNvSpPr txBox="1">
            <a:spLocks noGrp="1"/>
          </p:cNvSpPr>
          <p:nvPr>
            <p:ph type="subTitle" idx="1"/>
          </p:nvPr>
        </p:nvSpPr>
        <p:spPr>
          <a:xfrm>
            <a:off x="1143000" y="3716915"/>
            <a:ext cx="6858000" cy="9699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2" name="Google Shape;12;p14"/>
          <p:cNvSpPr>
            <a:spLocks noGrp="1"/>
          </p:cNvSpPr>
          <p:nvPr>
            <p:ph type="pic" idx="2"/>
          </p:nvPr>
        </p:nvSpPr>
        <p:spPr>
          <a:xfrm>
            <a:off x="1611314" y="2"/>
            <a:ext cx="6618287" cy="10906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p14"/>
          <p:cNvSpPr>
            <a:spLocks noGrp="1"/>
          </p:cNvSpPr>
          <p:nvPr>
            <p:ph type="pic" idx="3"/>
          </p:nvPr>
        </p:nvSpPr>
        <p:spPr>
          <a:xfrm>
            <a:off x="4718050" y="4718050"/>
            <a:ext cx="4425950" cy="21399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17153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15"/>
          <p:cNvSpPr txBox="1">
            <a:spLocks noGrp="1"/>
          </p:cNvSpPr>
          <p:nvPr>
            <p:ph type="title"/>
          </p:nvPr>
        </p:nvSpPr>
        <p:spPr>
          <a:xfrm>
            <a:off x="1143000" y="1122363"/>
            <a:ext cx="6858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Calibri"/>
              <a:buNone/>
              <a:defRPr sz="45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6" name="Google Shape;16;p15"/>
          <p:cNvSpPr txBox="1">
            <a:spLocks noGrp="1"/>
          </p:cNvSpPr>
          <p:nvPr>
            <p:ph type="body" idx="1"/>
          </p:nvPr>
        </p:nvSpPr>
        <p:spPr>
          <a:xfrm>
            <a:off x="1143000" y="3602038"/>
            <a:ext cx="6858000" cy="1655763"/>
          </a:xfrm>
          <a:prstGeom prst="rect">
            <a:avLst/>
          </a:prstGeom>
          <a:noFill/>
          <a:ln>
            <a:noFill/>
          </a:ln>
        </p:spPr>
        <p:txBody>
          <a:bodyPr spcFirstLastPara="1" wrap="square" lIns="45700" tIns="45700" rIns="45700" bIns="45700" anchor="t" anchorCtr="0">
            <a:normAutofit/>
          </a:bodyPr>
          <a:lstStyle>
            <a:lvl1pPr marL="342900" lvl="0" indent="-171450" algn="ctr">
              <a:lnSpc>
                <a:spcPct val="90000"/>
              </a:lnSpc>
              <a:spcBef>
                <a:spcPts val="750"/>
              </a:spcBef>
              <a:spcAft>
                <a:spcPts val="0"/>
              </a:spcAft>
              <a:buClr>
                <a:srgbClr val="000000"/>
              </a:buClr>
              <a:buSzPts val="2400"/>
              <a:buFont typeface="Calibri"/>
              <a:buNone/>
              <a:defRPr sz="1800"/>
            </a:lvl1pPr>
            <a:lvl2pPr marL="685800" lvl="1" indent="-171450" algn="ctr">
              <a:lnSpc>
                <a:spcPct val="90000"/>
              </a:lnSpc>
              <a:spcBef>
                <a:spcPts val="750"/>
              </a:spcBef>
              <a:spcAft>
                <a:spcPts val="0"/>
              </a:spcAft>
              <a:buClr>
                <a:srgbClr val="000000"/>
              </a:buClr>
              <a:buSzPts val="2400"/>
              <a:buFont typeface="Calibri"/>
              <a:buNone/>
              <a:defRPr sz="1800"/>
            </a:lvl2pPr>
            <a:lvl3pPr marL="1028700" lvl="2" indent="-171450" algn="ctr">
              <a:lnSpc>
                <a:spcPct val="90000"/>
              </a:lnSpc>
              <a:spcBef>
                <a:spcPts val="750"/>
              </a:spcBef>
              <a:spcAft>
                <a:spcPts val="0"/>
              </a:spcAft>
              <a:buClr>
                <a:srgbClr val="000000"/>
              </a:buClr>
              <a:buSzPts val="2400"/>
              <a:buFont typeface="Calibri"/>
              <a:buNone/>
              <a:defRPr sz="1800"/>
            </a:lvl3pPr>
            <a:lvl4pPr marL="1371600" lvl="3" indent="-171450" algn="ctr">
              <a:lnSpc>
                <a:spcPct val="90000"/>
              </a:lnSpc>
              <a:spcBef>
                <a:spcPts val="750"/>
              </a:spcBef>
              <a:spcAft>
                <a:spcPts val="0"/>
              </a:spcAft>
              <a:buClr>
                <a:srgbClr val="000000"/>
              </a:buClr>
              <a:buSzPts val="2400"/>
              <a:buFont typeface="Calibri"/>
              <a:buNone/>
              <a:defRPr sz="1800"/>
            </a:lvl4pPr>
            <a:lvl5pPr marL="1714500" lvl="4" indent="-171450" algn="ctr">
              <a:lnSpc>
                <a:spcPct val="90000"/>
              </a:lnSpc>
              <a:spcBef>
                <a:spcPts val="750"/>
              </a:spcBef>
              <a:spcAft>
                <a:spcPts val="0"/>
              </a:spcAft>
              <a:buClr>
                <a:srgbClr val="000000"/>
              </a:buClr>
              <a:buSzPts val="2400"/>
              <a:buFont typeface="Calibri"/>
              <a:buNone/>
              <a:defRPr sz="1800"/>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7" name="Google Shape;17;p15"/>
          <p:cNvSpPr txBox="1">
            <a:spLocks noGrp="1"/>
          </p:cNvSpPr>
          <p:nvPr>
            <p:ph type="sldNum" idx="12"/>
          </p:nvPr>
        </p:nvSpPr>
        <p:spPr>
          <a:xfrm>
            <a:off x="8321382" y="6354267"/>
            <a:ext cx="193968" cy="36929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80042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x">
  <p:cSld name="1_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628650" y="365126"/>
            <a:ext cx="7886700"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16"/>
          <p:cNvSpPr txBox="1">
            <a:spLocks noGrp="1"/>
          </p:cNvSpPr>
          <p:nvPr>
            <p:ph type="body" idx="1"/>
          </p:nvPr>
        </p:nvSpPr>
        <p:spPr>
          <a:xfrm>
            <a:off x="249708" y="1713490"/>
            <a:ext cx="3657601" cy="3454401"/>
          </a:xfrm>
          <a:prstGeom prst="rect">
            <a:avLst/>
          </a:prstGeom>
          <a:noFill/>
          <a:ln>
            <a:noFill/>
          </a:ln>
        </p:spPr>
        <p:txBody>
          <a:bodyPr spcFirstLastPara="1" wrap="square" lIns="45675" tIns="45675" rIns="45675" bIns="45675" anchor="t" anchorCtr="0">
            <a:normAutofit/>
          </a:bodyPr>
          <a:lstStyle>
            <a:lvl1pPr marL="342900" lvl="0" indent="-304800" algn="l">
              <a:lnSpc>
                <a:spcPct val="90000"/>
              </a:lnSpc>
              <a:spcBef>
                <a:spcPts val="750"/>
              </a:spcBef>
              <a:spcAft>
                <a:spcPts val="0"/>
              </a:spcAft>
              <a:buClr>
                <a:srgbClr val="000000"/>
              </a:buClr>
              <a:buSzPts val="2800"/>
              <a:buChar char="•"/>
              <a:defRPr/>
            </a:lvl1pPr>
            <a:lvl2pPr marL="685800" lvl="1" indent="-304800" algn="l">
              <a:lnSpc>
                <a:spcPct val="90000"/>
              </a:lnSpc>
              <a:spcBef>
                <a:spcPts val="750"/>
              </a:spcBef>
              <a:spcAft>
                <a:spcPts val="0"/>
              </a:spcAft>
              <a:buClr>
                <a:srgbClr val="000000"/>
              </a:buClr>
              <a:buSzPts val="2800"/>
              <a:buChar char="•"/>
              <a:defRPr/>
            </a:lvl2pPr>
            <a:lvl3pPr marL="1028700" lvl="2" indent="-304800" algn="l">
              <a:lnSpc>
                <a:spcPct val="90000"/>
              </a:lnSpc>
              <a:spcBef>
                <a:spcPts val="750"/>
              </a:spcBef>
              <a:spcAft>
                <a:spcPts val="0"/>
              </a:spcAft>
              <a:buClr>
                <a:srgbClr val="000000"/>
              </a:buClr>
              <a:buSzPts val="2800"/>
              <a:buChar char="•"/>
              <a:defRPr/>
            </a:lvl3pPr>
            <a:lvl4pPr marL="1371600" lvl="3" indent="-304800" algn="l">
              <a:lnSpc>
                <a:spcPct val="90000"/>
              </a:lnSpc>
              <a:spcBef>
                <a:spcPts val="750"/>
              </a:spcBef>
              <a:spcAft>
                <a:spcPts val="0"/>
              </a:spcAft>
              <a:buClr>
                <a:srgbClr val="000000"/>
              </a:buClr>
              <a:buSzPts val="2800"/>
              <a:buChar char="•"/>
              <a:defRPr/>
            </a:lvl4pPr>
            <a:lvl5pPr marL="1714500" lvl="4" indent="-304800" algn="l">
              <a:lnSpc>
                <a:spcPct val="90000"/>
              </a:lnSpc>
              <a:spcBef>
                <a:spcPts val="750"/>
              </a:spcBef>
              <a:spcAft>
                <a:spcPts val="0"/>
              </a:spcAft>
              <a:buClr>
                <a:srgbClr val="000000"/>
              </a:buClr>
              <a:buSzPts val="2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1" name="Google Shape;21;p16"/>
          <p:cNvSpPr>
            <a:spLocks noGrp="1"/>
          </p:cNvSpPr>
          <p:nvPr>
            <p:ph type="pic" idx="2"/>
          </p:nvPr>
        </p:nvSpPr>
        <p:spPr>
          <a:xfrm>
            <a:off x="5246762" y="1713490"/>
            <a:ext cx="3570686" cy="345440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2" name="Google Shape;22;p16"/>
          <p:cNvSpPr>
            <a:spLocks noGrp="1"/>
          </p:cNvSpPr>
          <p:nvPr>
            <p:ph type="pic" idx="3"/>
          </p:nvPr>
        </p:nvSpPr>
        <p:spPr>
          <a:xfrm>
            <a:off x="114301" y="6151564"/>
            <a:ext cx="3927476" cy="7064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pic>
        <p:nvPicPr>
          <p:cNvPr id="23" name="Google Shape;23;p16" descr="MHTTC stacked color barsGoogle Shape;30;p4"/>
          <p:cNvPicPr preferRelativeResize="0"/>
          <p:nvPr/>
        </p:nvPicPr>
        <p:blipFill rotWithShape="1">
          <a:blip r:embed="rId2">
            <a:alphaModFix/>
          </a:blip>
          <a:srcRect/>
          <a:stretch/>
        </p:blipFill>
        <p:spPr>
          <a:xfrm>
            <a:off x="6716712" y="5167890"/>
            <a:ext cx="2427289" cy="2157591"/>
          </a:xfrm>
          <a:prstGeom prst="rect">
            <a:avLst/>
          </a:prstGeom>
          <a:noFill/>
          <a:ln>
            <a:noFill/>
          </a:ln>
        </p:spPr>
      </p:pic>
      <p:sp>
        <p:nvSpPr>
          <p:cNvPr id="24" name="Google Shape;24;p16"/>
          <p:cNvSpPr txBox="1">
            <a:spLocks noGrp="1"/>
          </p:cNvSpPr>
          <p:nvPr>
            <p:ph type="sldNum" idx="12"/>
          </p:nvPr>
        </p:nvSpPr>
        <p:spPr>
          <a:xfrm>
            <a:off x="4419600" y="6240954"/>
            <a:ext cx="2133600" cy="230792"/>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5332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0" y="0"/>
            <a:ext cx="9144000" cy="108181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7" name="Google Shape;27;p17"/>
          <p:cNvSpPr txBox="1">
            <a:spLocks noGrp="1"/>
          </p:cNvSpPr>
          <p:nvPr>
            <p:ph type="body" idx="1"/>
          </p:nvPr>
        </p:nvSpPr>
        <p:spPr>
          <a:xfrm>
            <a:off x="2787255" y="5004952"/>
            <a:ext cx="3330178" cy="465138"/>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8" name="Google Shape;28;p17"/>
          <p:cNvSpPr txBox="1">
            <a:spLocks noGrp="1"/>
          </p:cNvSpPr>
          <p:nvPr>
            <p:ph type="body" idx="2"/>
          </p:nvPr>
        </p:nvSpPr>
        <p:spPr>
          <a:xfrm>
            <a:off x="207171" y="1710897"/>
            <a:ext cx="3689917" cy="3178175"/>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 name="Google Shape;29;p17"/>
          <p:cNvSpPr txBox="1">
            <a:spLocks noGrp="1"/>
          </p:cNvSpPr>
          <p:nvPr>
            <p:ph type="body" idx="3"/>
          </p:nvPr>
        </p:nvSpPr>
        <p:spPr>
          <a:xfrm>
            <a:off x="5247085" y="1710890"/>
            <a:ext cx="3689604" cy="3182112"/>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 name="Google Shape;30;p17"/>
          <p:cNvSpPr>
            <a:spLocks noGrp="1"/>
          </p:cNvSpPr>
          <p:nvPr>
            <p:ph type="pic" idx="4"/>
          </p:nvPr>
        </p:nvSpPr>
        <p:spPr>
          <a:xfrm>
            <a:off x="114301" y="6151565"/>
            <a:ext cx="3927475" cy="706437"/>
          </a:xfrm>
          <a:prstGeom prst="rect">
            <a:avLst/>
          </a:prstGeom>
          <a:noFill/>
          <a:ln>
            <a:noFill/>
          </a:ln>
        </p:spPr>
        <p:txBody>
          <a:bodyPr spcFirstLastPara="1" wrap="square" lIns="45700" tIns="45700" rIns="45700" bIns="45700" anchor="t" anchorCtr="0">
            <a:normAutofit/>
          </a:bodyPr>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pic>
        <p:nvPicPr>
          <p:cNvPr id="31" name="Google Shape;31;p17" descr="MHTTC stacked color bars" title="MHTTC stacked color bars"/>
          <p:cNvPicPr preferRelativeResize="0"/>
          <p:nvPr/>
        </p:nvPicPr>
        <p:blipFill rotWithShape="1">
          <a:blip r:embed="rId2">
            <a:alphaModFix/>
          </a:blip>
          <a:srcRect/>
          <a:stretch/>
        </p:blipFill>
        <p:spPr>
          <a:xfrm>
            <a:off x="6716712" y="5167890"/>
            <a:ext cx="2427288" cy="2157590"/>
          </a:xfrm>
          <a:prstGeom prst="rect">
            <a:avLst/>
          </a:prstGeom>
          <a:noFill/>
          <a:ln>
            <a:noFill/>
          </a:ln>
        </p:spPr>
      </p:pic>
    </p:spTree>
    <p:extLst>
      <p:ext uri="{BB962C8B-B14F-4D97-AF65-F5344CB8AC3E}">
        <p14:creationId xmlns:p14="http://schemas.microsoft.com/office/powerpoint/2010/main" val="905287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2"/>
        <p:cNvGrpSpPr/>
        <p:nvPr/>
      </p:nvGrpSpPr>
      <p:grpSpPr>
        <a:xfrm>
          <a:off x="0" y="0"/>
          <a:ext cx="0" cy="0"/>
          <a:chOff x="0" y="0"/>
          <a:chExt cx="0" cy="0"/>
        </a:xfrm>
      </p:grpSpPr>
      <p:sp>
        <p:nvSpPr>
          <p:cNvPr id="33" name="Google Shape;33;p18"/>
          <p:cNvSpPr txBox="1">
            <a:spLocks noGrp="1"/>
          </p:cNvSpPr>
          <p:nvPr>
            <p:ph type="sldNum" idx="12"/>
          </p:nvPr>
        </p:nvSpPr>
        <p:spPr>
          <a:xfrm>
            <a:off x="8321382" y="6354267"/>
            <a:ext cx="193968" cy="36929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9799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p:cSld name="19_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0" y="5773"/>
            <a:ext cx="9144000" cy="940424"/>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6" name="Google Shape;36;p19"/>
          <p:cNvSpPr txBox="1">
            <a:spLocks noGrp="1"/>
          </p:cNvSpPr>
          <p:nvPr>
            <p:ph type="body" idx="1"/>
          </p:nvPr>
        </p:nvSpPr>
        <p:spPr>
          <a:xfrm>
            <a:off x="628650" y="1335279"/>
            <a:ext cx="7886700" cy="3948668"/>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7" name="Google Shape;37;p19"/>
          <p:cNvSpPr>
            <a:spLocks noGrp="1"/>
          </p:cNvSpPr>
          <p:nvPr>
            <p:ph type="pic" idx="2"/>
          </p:nvPr>
        </p:nvSpPr>
        <p:spPr>
          <a:xfrm>
            <a:off x="628650" y="5959910"/>
            <a:ext cx="3335338" cy="788987"/>
          </a:xfrm>
          <a:prstGeom prst="rect">
            <a:avLst/>
          </a:prstGeom>
          <a:noFill/>
          <a:ln>
            <a:noFill/>
          </a:ln>
        </p:spPr>
        <p:txBody>
          <a:bodyPr spcFirstLastPara="1" wrap="square" lIns="45700" tIns="45700" rIns="45700" bIns="45700" anchor="t" anchorCtr="0">
            <a:noAutofit/>
          </a:bodyPr>
          <a:lstStyle>
            <a:lvl1pPr marR="0" lvl="0" algn="l" rtl="0">
              <a:lnSpc>
                <a:spcPct val="90000"/>
              </a:lnSpc>
              <a:spcBef>
                <a:spcPts val="750"/>
              </a:spcBef>
              <a:spcAft>
                <a:spcPts val="0"/>
              </a:spcAft>
              <a:buClr>
                <a:srgbClr val="000000"/>
              </a:buClr>
              <a:buSzPts val="1500"/>
              <a:buFont typeface="Arial"/>
              <a:buChar char="•"/>
              <a:defRPr sz="1125"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8" name="Google Shape;38;p19"/>
          <p:cNvSpPr>
            <a:spLocks noGrp="1"/>
          </p:cNvSpPr>
          <p:nvPr>
            <p:ph type="pic" idx="3"/>
          </p:nvPr>
        </p:nvSpPr>
        <p:spPr>
          <a:xfrm>
            <a:off x="5580065" y="5923396"/>
            <a:ext cx="3563937" cy="862012"/>
          </a:xfrm>
          <a:prstGeom prst="rect">
            <a:avLst/>
          </a:prstGeom>
          <a:noFill/>
          <a:ln>
            <a:noFill/>
          </a:ln>
        </p:spPr>
        <p:txBody>
          <a:bodyPr spcFirstLastPara="1" wrap="square" lIns="45700" tIns="45700" rIns="45700" bIns="45700" anchor="t" anchorCtr="0">
            <a:noAutofit/>
          </a:bodyPr>
          <a:lstStyle>
            <a:lvl1pPr marR="0" lvl="0" algn="l" rtl="0">
              <a:lnSpc>
                <a:spcPct val="90000"/>
              </a:lnSpc>
              <a:spcBef>
                <a:spcPts val="750"/>
              </a:spcBef>
              <a:spcAft>
                <a:spcPts val="0"/>
              </a:spcAft>
              <a:buClr>
                <a:srgbClr val="000000"/>
              </a:buClr>
              <a:buSzPts val="1500"/>
              <a:buFont typeface="Arial"/>
              <a:buChar char="•"/>
              <a:defRPr sz="1125"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66957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pic>
        <p:nvPicPr>
          <p:cNvPr id="28" name="speckles.png" descr="speckles.png"/>
          <p:cNvPicPr>
            <a:picLocks noChangeAspect="1"/>
          </p:cNvPicPr>
          <p:nvPr/>
        </p:nvPicPr>
        <p:blipFill>
          <a:blip r:embed="rId2"/>
          <a:stretch>
            <a:fillRect/>
          </a:stretch>
        </p:blipFill>
        <p:spPr>
          <a:xfrm rot="16200000">
            <a:off x="-116770" y="-993836"/>
            <a:ext cx="9202830" cy="8932158"/>
          </a:xfrm>
          <a:prstGeom prst="rect">
            <a:avLst/>
          </a:prstGeom>
          <a:ln w="12700">
            <a:miter lim="400000"/>
          </a:ln>
        </p:spPr>
      </p:pic>
      <p:pic>
        <p:nvPicPr>
          <p:cNvPr id="29" name="Picture 8" descr="Picture 8"/>
          <p:cNvPicPr>
            <a:picLocks noChangeAspect="1"/>
          </p:cNvPicPr>
          <p:nvPr/>
        </p:nvPicPr>
        <p:blipFill>
          <a:blip r:embed="rId3"/>
          <a:stretch>
            <a:fillRect/>
          </a:stretch>
        </p:blipFill>
        <p:spPr>
          <a:xfrm>
            <a:off x="3124649" y="434346"/>
            <a:ext cx="2719992" cy="689018"/>
          </a:xfrm>
          <a:prstGeom prst="rect">
            <a:avLst/>
          </a:prstGeom>
          <a:ln w="12700">
            <a:miter lim="400000"/>
          </a:ln>
        </p:spPr>
      </p:pic>
      <p:pic>
        <p:nvPicPr>
          <p:cNvPr id="30" name="tree.png" descr="tree.png"/>
          <p:cNvPicPr>
            <a:picLocks noChangeAspect="1"/>
          </p:cNvPicPr>
          <p:nvPr/>
        </p:nvPicPr>
        <p:blipFill>
          <a:blip r:embed="rId4">
            <a:alphaModFix amt="5000"/>
          </a:blip>
          <a:stretch>
            <a:fillRect/>
          </a:stretch>
        </p:blipFill>
        <p:spPr>
          <a:xfrm>
            <a:off x="5344430" y="6350"/>
            <a:ext cx="4721696" cy="6858000"/>
          </a:xfrm>
          <a:prstGeom prst="rect">
            <a:avLst/>
          </a:prstGeom>
          <a:ln w="12700">
            <a:miter lim="400000"/>
          </a:ln>
        </p:spPr>
      </p:pic>
      <p:sp>
        <p:nvSpPr>
          <p:cNvPr id="31" name="Presentation Title"/>
          <p:cNvSpPr txBox="1">
            <a:spLocks noGrp="1"/>
          </p:cNvSpPr>
          <p:nvPr>
            <p:ph type="body" sz="quarter" idx="13"/>
          </p:nvPr>
        </p:nvSpPr>
        <p:spPr>
          <a:xfrm>
            <a:off x="82465" y="2464544"/>
            <a:ext cx="8804360" cy="1274862"/>
          </a:xfrm>
          <a:prstGeom prst="rect">
            <a:avLst/>
          </a:prstGeom>
        </p:spPr>
        <p:txBody>
          <a:bodyPr>
            <a:noAutofit/>
          </a:bodyPr>
          <a:lstStyle>
            <a:lvl1pPr marL="0" indent="0" algn="ctr">
              <a:spcBef>
                <a:spcPts val="0"/>
              </a:spcBef>
              <a:buSzTx/>
              <a:buNone/>
              <a:defRPr sz="5250" b="1"/>
            </a:lvl1pPr>
          </a:lstStyle>
          <a:p>
            <a:r>
              <a:t>Presentation Title</a:t>
            </a:r>
          </a:p>
        </p:txBody>
      </p:sp>
      <p:sp>
        <p:nvSpPr>
          <p:cNvPr id="32" name="Subtitle"/>
          <p:cNvSpPr txBox="1">
            <a:spLocks noGrp="1"/>
          </p:cNvSpPr>
          <p:nvPr>
            <p:ph type="body" sz="quarter" idx="14"/>
          </p:nvPr>
        </p:nvSpPr>
        <p:spPr>
          <a:xfrm>
            <a:off x="579395" y="3599705"/>
            <a:ext cx="7810500" cy="793751"/>
          </a:xfrm>
          <a:prstGeom prst="rect">
            <a:avLst/>
          </a:prstGeom>
        </p:spPr>
        <p:txBody>
          <a:bodyPr>
            <a:noAutofit/>
          </a:bodyPr>
          <a:lstStyle>
            <a:lvl1pPr marL="0" indent="0" algn="ctr">
              <a:spcBef>
                <a:spcPts val="0"/>
              </a:spcBef>
              <a:buSzTx/>
              <a:buNone/>
              <a:defRPr sz="3000"/>
            </a:lvl1pPr>
          </a:lstStyle>
          <a:p>
            <a:r>
              <a:t>Subtitle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204703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text, collage">
    <p:spTree>
      <p:nvGrpSpPr>
        <p:cNvPr id="1" name=""/>
        <p:cNvGrpSpPr/>
        <p:nvPr/>
      </p:nvGrpSpPr>
      <p:grpSpPr>
        <a:xfrm>
          <a:off x="0" y="0"/>
          <a:ext cx="0" cy="0"/>
          <a:chOff x="0" y="0"/>
          <a:chExt cx="0" cy="0"/>
        </a:xfrm>
      </p:grpSpPr>
      <p:sp>
        <p:nvSpPr>
          <p:cNvPr id="97" name="Rectangle"/>
          <p:cNvSpPr/>
          <p:nvPr/>
        </p:nvSpPr>
        <p:spPr>
          <a:xfrm>
            <a:off x="8327343" y="-25847"/>
            <a:ext cx="822201" cy="6909693"/>
          </a:xfrm>
          <a:prstGeom prst="rect">
            <a:avLst/>
          </a:prstGeom>
          <a:solidFill>
            <a:srgbClr val="5B57A5"/>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200"/>
          </a:p>
        </p:txBody>
      </p:sp>
      <p:sp>
        <p:nvSpPr>
          <p:cNvPr id="98" name="Title Text"/>
          <p:cNvSpPr txBox="1">
            <a:spLocks noGrp="1"/>
          </p:cNvSpPr>
          <p:nvPr>
            <p:ph type="title"/>
          </p:nvPr>
        </p:nvSpPr>
        <p:spPr>
          <a:xfrm>
            <a:off x="283666" y="282621"/>
            <a:ext cx="4721696" cy="724645"/>
          </a:xfrm>
          <a:prstGeom prst="rect">
            <a:avLst/>
          </a:prstGeom>
        </p:spPr>
        <p:txBody>
          <a:bodyPr anchor="b"/>
          <a:lstStyle>
            <a:lvl1pPr>
              <a:defRPr sz="3150"/>
            </a:lvl1pPr>
          </a:lstStyle>
          <a:p>
            <a:r>
              <a:t>Title Text</a:t>
            </a:r>
          </a:p>
        </p:txBody>
      </p:sp>
      <p:pic>
        <p:nvPicPr>
          <p:cNvPr id="99" name="speckles.png" descr="speckles.png"/>
          <p:cNvPicPr>
            <a:picLocks noChangeAspect="1"/>
          </p:cNvPicPr>
          <p:nvPr/>
        </p:nvPicPr>
        <p:blipFill>
          <a:blip r:embed="rId2"/>
          <a:stretch>
            <a:fillRect/>
          </a:stretch>
        </p:blipFill>
        <p:spPr>
          <a:xfrm rot="16200000">
            <a:off x="-116770" y="-993836"/>
            <a:ext cx="9202830" cy="8932158"/>
          </a:xfrm>
          <a:prstGeom prst="rect">
            <a:avLst/>
          </a:prstGeom>
          <a:ln w="12700">
            <a:miter lim="400000"/>
          </a:ln>
        </p:spPr>
      </p:pic>
      <p:pic>
        <p:nvPicPr>
          <p:cNvPr id="100" name="tree.png" descr="tree.png"/>
          <p:cNvPicPr>
            <a:picLocks noChangeAspect="1"/>
          </p:cNvPicPr>
          <p:nvPr/>
        </p:nvPicPr>
        <p:blipFill>
          <a:blip r:embed="rId3">
            <a:alphaModFix amt="5000"/>
          </a:blip>
          <a:stretch>
            <a:fillRect/>
          </a:stretch>
        </p:blipFill>
        <p:spPr>
          <a:xfrm>
            <a:off x="5344430" y="6350"/>
            <a:ext cx="4721696" cy="6858000"/>
          </a:xfrm>
          <a:prstGeom prst="rect">
            <a:avLst/>
          </a:prstGeom>
          <a:ln w="12700">
            <a:miter lim="400000"/>
          </a:ln>
        </p:spPr>
      </p:pic>
      <p:sp>
        <p:nvSpPr>
          <p:cNvPr id="101" name="Lorem ipsum dolor sit amet, nec vel leo sed luctus. Et semper a sit, rhoncus diam sed imperdiet convallis rhoncus semper. Primis sed proin, duis magna rhoncus, auctor ut a integer cubilia at sem, laoreet nam tortor mauris tempor justo vel.…"/>
          <p:cNvSpPr txBox="1">
            <a:spLocks noGrp="1"/>
          </p:cNvSpPr>
          <p:nvPr>
            <p:ph type="body" sz="half" idx="13"/>
          </p:nvPr>
        </p:nvSpPr>
        <p:spPr>
          <a:xfrm>
            <a:off x="283666" y="1254079"/>
            <a:ext cx="2933812" cy="4582915"/>
          </a:xfrm>
          <a:prstGeom prst="rect">
            <a:avLst/>
          </a:prstGeom>
        </p:spPr>
        <p:txBody>
          <a:bodyPr anchor="t">
            <a:noAutofit/>
          </a:bodyPr>
          <a:lstStyle>
            <a:lvl1pPr marL="0" indent="0">
              <a:buSzTx/>
              <a:buNone/>
              <a:defRPr sz="4000"/>
            </a:lvl1pPr>
          </a:lstStyle>
          <a:p>
            <a:pPr marL="0" indent="0">
              <a:buSzTx/>
              <a:buNone/>
              <a:defRPr sz="4000"/>
            </a:pPr>
            <a:r>
              <a:t>Lorem ipsum dolor sit amet, nec vel leo sed luctus. Et semper a sit, rhoncus diam sed imperdiet convallis rhoncus semper. Primis sed proin, duis magna rhoncus, auctor ut a integer cubilia at sem, laoreet nam tortor mauris tempor justo vel.</a:t>
            </a:r>
          </a:p>
          <a:p>
            <a:pPr marL="0" indent="0">
              <a:buSzTx/>
              <a:buNone/>
              <a:defRPr sz="4000"/>
            </a:pPr>
            <a:r>
              <a:t>Lorem ipsum dolor sit amet, nec vel leo sed luctus. Et semper a sit, rhoncus diam sed imperdiet convallis rhoncus semper.</a:t>
            </a:r>
          </a:p>
        </p:txBody>
      </p:sp>
      <p:pic>
        <p:nvPicPr>
          <p:cNvPr id="102" name="SharingGrief-FindingHope_tagline_duotone.png" descr="SharingGrief-FindingHope_tagline_duotone.png"/>
          <p:cNvPicPr>
            <a:picLocks noChangeAspect="1"/>
          </p:cNvPicPr>
          <p:nvPr/>
        </p:nvPicPr>
        <p:blipFill>
          <a:blip r:embed="rId4"/>
          <a:stretch>
            <a:fillRect/>
          </a:stretch>
        </p:blipFill>
        <p:spPr>
          <a:xfrm>
            <a:off x="313513" y="6220028"/>
            <a:ext cx="2132497" cy="264079"/>
          </a:xfrm>
          <a:prstGeom prst="rect">
            <a:avLst/>
          </a:prstGeom>
          <a:ln w="12700">
            <a:miter lim="400000"/>
          </a:ln>
        </p:spPr>
      </p:pic>
      <p:sp>
        <p:nvSpPr>
          <p:cNvPr id="103" name="firstchoice_P1A7168.jpg"/>
          <p:cNvSpPr>
            <a:spLocks noGrp="1"/>
          </p:cNvSpPr>
          <p:nvPr>
            <p:ph type="pic" sz="half" idx="14"/>
          </p:nvPr>
        </p:nvSpPr>
        <p:spPr>
          <a:xfrm>
            <a:off x="3634614" y="355217"/>
            <a:ext cx="5227452" cy="4127883"/>
          </a:xfrm>
          <a:prstGeom prst="rect">
            <a:avLst/>
          </a:prstGeom>
        </p:spPr>
        <p:txBody>
          <a:bodyPr lIns="91439" tIns="45719" rIns="91439" bIns="45719" anchor="t">
            <a:noAutofit/>
          </a:bodyPr>
          <a:lstStyle/>
          <a:p>
            <a:endParaRPr/>
          </a:p>
        </p:txBody>
      </p:sp>
      <p:sp>
        <p:nvSpPr>
          <p:cNvPr id="104" name="31311564_l.jpg"/>
          <p:cNvSpPr>
            <a:spLocks noGrp="1"/>
          </p:cNvSpPr>
          <p:nvPr>
            <p:ph type="pic" sz="quarter" idx="15"/>
          </p:nvPr>
        </p:nvSpPr>
        <p:spPr>
          <a:xfrm>
            <a:off x="3651227" y="4644493"/>
            <a:ext cx="2336725" cy="1845207"/>
          </a:xfrm>
          <a:prstGeom prst="rect">
            <a:avLst/>
          </a:prstGeom>
        </p:spPr>
        <p:txBody>
          <a:bodyPr lIns="91439" tIns="45719" rIns="91439" bIns="45719" anchor="t">
            <a:noAutofit/>
          </a:bodyPr>
          <a:lstStyle/>
          <a:p>
            <a:endParaRPr/>
          </a:p>
        </p:txBody>
      </p:sp>
      <p:sp>
        <p:nvSpPr>
          <p:cNvPr id="105" name="_P1A4789.jpg"/>
          <p:cNvSpPr>
            <a:spLocks noGrp="1"/>
          </p:cNvSpPr>
          <p:nvPr>
            <p:ph type="pic" sz="quarter" idx="16"/>
          </p:nvPr>
        </p:nvSpPr>
        <p:spPr>
          <a:xfrm>
            <a:off x="6146777" y="4644493"/>
            <a:ext cx="2741612" cy="1845207"/>
          </a:xfrm>
          <a:prstGeom prst="rect">
            <a:avLst/>
          </a:prstGeom>
        </p:spPr>
        <p:txBody>
          <a:bodyPr lIns="91439" tIns="45719" rIns="91439" bIns="45719" anchor="t">
            <a:noAutofit/>
          </a:bodyPr>
          <a:lstStyle/>
          <a:p>
            <a:endParaRP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894510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endParaRPr lang="id-ID"/>
          </a:p>
        </p:txBody>
      </p:sp>
    </p:spTree>
    <p:extLst>
      <p:ext uri="{BB962C8B-B14F-4D97-AF65-F5344CB8AC3E}">
        <p14:creationId xmlns:p14="http://schemas.microsoft.com/office/powerpoint/2010/main" val="32476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76" name="speckles.png" descr="speckles.png"/>
          <p:cNvPicPr>
            <a:picLocks noChangeAspect="1"/>
          </p:cNvPicPr>
          <p:nvPr/>
        </p:nvPicPr>
        <p:blipFill>
          <a:blip r:embed="rId2"/>
          <a:stretch>
            <a:fillRect/>
          </a:stretch>
        </p:blipFill>
        <p:spPr>
          <a:xfrm rot="16200000">
            <a:off x="-116770" y="-993836"/>
            <a:ext cx="9202830" cy="8932158"/>
          </a:xfrm>
          <a:prstGeom prst="rect">
            <a:avLst/>
          </a:prstGeom>
          <a:ln w="12700">
            <a:miter lim="400000"/>
          </a:ln>
        </p:spPr>
      </p:pic>
      <p:pic>
        <p:nvPicPr>
          <p:cNvPr id="177" name="tree.png" descr="tree.png"/>
          <p:cNvPicPr>
            <a:picLocks noChangeAspect="1"/>
          </p:cNvPicPr>
          <p:nvPr/>
        </p:nvPicPr>
        <p:blipFill>
          <a:blip r:embed="rId3">
            <a:alphaModFix amt="5000"/>
          </a:blip>
          <a:stretch>
            <a:fillRect/>
          </a:stretch>
        </p:blipFill>
        <p:spPr>
          <a:xfrm>
            <a:off x="5344430" y="6350"/>
            <a:ext cx="4721696" cy="6858000"/>
          </a:xfrm>
          <a:prstGeom prst="rect">
            <a:avLst/>
          </a:prstGeom>
          <a:ln w="12700">
            <a:miter lim="400000"/>
          </a:ln>
        </p:spPr>
      </p:pic>
      <p:sp>
        <p:nvSpPr>
          <p:cNvPr id="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165371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endParaRPr lang="id-ID"/>
          </a:p>
        </p:txBody>
      </p:sp>
    </p:spTree>
    <p:extLst>
      <p:ext uri="{BB962C8B-B14F-4D97-AF65-F5344CB8AC3E}">
        <p14:creationId xmlns:p14="http://schemas.microsoft.com/office/powerpoint/2010/main" val="63987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9144000" cy="6858000"/>
          </a:xfrm>
          <a:prstGeom prst="rect">
            <a:avLst/>
          </a:prstGeom>
        </p:spPr>
        <p:txBody>
          <a:bodyPr/>
          <a:lstStyle/>
          <a:p>
            <a:endParaRPr lang="id-ID"/>
          </a:p>
        </p:txBody>
      </p:sp>
      <p:sp>
        <p:nvSpPr>
          <p:cNvPr id="5" name="Picture Placeholder 3"/>
          <p:cNvSpPr>
            <a:spLocks noGrp="1"/>
          </p:cNvSpPr>
          <p:nvPr>
            <p:ph type="pic" sz="quarter" idx="10"/>
          </p:nvPr>
        </p:nvSpPr>
        <p:spPr>
          <a:xfrm>
            <a:off x="7275314" y="452438"/>
            <a:ext cx="1733550" cy="768350"/>
          </a:xfrm>
          <a:prstGeom prst="rect">
            <a:avLst/>
          </a:prstGeom>
        </p:spPr>
        <p:txBody>
          <a:bodyPr/>
          <a:lstStyle/>
          <a:p>
            <a:endParaRPr lang="id-ID"/>
          </a:p>
        </p:txBody>
      </p:sp>
    </p:spTree>
    <p:extLst>
      <p:ext uri="{BB962C8B-B14F-4D97-AF65-F5344CB8AC3E}">
        <p14:creationId xmlns:p14="http://schemas.microsoft.com/office/powerpoint/2010/main" val="218050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
        <p:cNvGrpSpPr/>
        <p:nvPr/>
      </p:nvGrpSpPr>
      <p:grpSpPr>
        <a:xfrm>
          <a:off x="0" y="0"/>
          <a:ext cx="0" cy="0"/>
          <a:chOff x="0" y="0"/>
          <a:chExt cx="0" cy="0"/>
        </a:xfrm>
      </p:grpSpPr>
      <p:sp>
        <p:nvSpPr>
          <p:cNvPr id="10" name="Google Shape;10;p14"/>
          <p:cNvSpPr txBox="1">
            <a:spLocks noGrp="1"/>
          </p:cNvSpPr>
          <p:nvPr>
            <p:ph type="ctrTitle"/>
          </p:nvPr>
        </p:nvSpPr>
        <p:spPr>
          <a:xfrm>
            <a:off x="685800" y="1195100"/>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90000"/>
              </a:lnSpc>
              <a:spcBef>
                <a:spcPts val="0"/>
              </a:spcBef>
              <a:spcAft>
                <a:spcPts val="0"/>
              </a:spcAft>
              <a:buClr>
                <a:srgbClr val="000000"/>
              </a:buClr>
              <a:buSzPts val="1400"/>
              <a:buFont typeface="Calibri"/>
              <a:buNone/>
              <a:defRPr/>
            </a:lvl2pPr>
            <a:lvl3pPr lvl="2" algn="l">
              <a:lnSpc>
                <a:spcPct val="90000"/>
              </a:lnSpc>
              <a:spcBef>
                <a:spcPts val="0"/>
              </a:spcBef>
              <a:spcAft>
                <a:spcPts val="0"/>
              </a:spcAft>
              <a:buClr>
                <a:srgbClr val="000000"/>
              </a:buClr>
              <a:buSzPts val="1400"/>
              <a:buFont typeface="Calibri"/>
              <a:buNone/>
              <a:defRPr/>
            </a:lvl3pPr>
            <a:lvl4pPr lvl="3" algn="l">
              <a:lnSpc>
                <a:spcPct val="90000"/>
              </a:lnSpc>
              <a:spcBef>
                <a:spcPts val="0"/>
              </a:spcBef>
              <a:spcAft>
                <a:spcPts val="0"/>
              </a:spcAft>
              <a:buClr>
                <a:srgbClr val="000000"/>
              </a:buClr>
              <a:buSzPts val="1400"/>
              <a:buFont typeface="Calibri"/>
              <a:buNone/>
              <a:defRPr/>
            </a:lvl4pPr>
            <a:lvl5pPr lvl="4" algn="l">
              <a:lnSpc>
                <a:spcPct val="90000"/>
              </a:lnSpc>
              <a:spcBef>
                <a:spcPts val="0"/>
              </a:spcBef>
              <a:spcAft>
                <a:spcPts val="0"/>
              </a:spcAft>
              <a:buClr>
                <a:srgbClr val="000000"/>
              </a:buClr>
              <a:buSzPts val="1400"/>
              <a:buFont typeface="Calibri"/>
              <a:buNone/>
              <a:defRPr/>
            </a:lvl5pPr>
            <a:lvl6pPr lvl="5" algn="l">
              <a:lnSpc>
                <a:spcPct val="90000"/>
              </a:lnSpc>
              <a:spcBef>
                <a:spcPts val="0"/>
              </a:spcBef>
              <a:spcAft>
                <a:spcPts val="0"/>
              </a:spcAft>
              <a:buClr>
                <a:srgbClr val="000000"/>
              </a:buClr>
              <a:buSzPts val="1400"/>
              <a:buFont typeface="Calibri"/>
              <a:buNone/>
              <a:defRPr/>
            </a:lvl6pPr>
            <a:lvl7pPr lvl="6" algn="l">
              <a:lnSpc>
                <a:spcPct val="90000"/>
              </a:lnSpc>
              <a:spcBef>
                <a:spcPts val="0"/>
              </a:spcBef>
              <a:spcAft>
                <a:spcPts val="0"/>
              </a:spcAft>
              <a:buClr>
                <a:srgbClr val="000000"/>
              </a:buClr>
              <a:buSzPts val="1400"/>
              <a:buFont typeface="Calibri"/>
              <a:buNone/>
              <a:defRPr/>
            </a:lvl7pPr>
            <a:lvl8pPr lvl="7" algn="l">
              <a:lnSpc>
                <a:spcPct val="90000"/>
              </a:lnSpc>
              <a:spcBef>
                <a:spcPts val="0"/>
              </a:spcBef>
              <a:spcAft>
                <a:spcPts val="0"/>
              </a:spcAft>
              <a:buClr>
                <a:srgbClr val="000000"/>
              </a:buClr>
              <a:buSzPts val="1400"/>
              <a:buFont typeface="Calibri"/>
              <a:buNone/>
              <a:defRPr/>
            </a:lvl8pPr>
            <a:lvl9pPr lvl="8" algn="l">
              <a:lnSpc>
                <a:spcPct val="90000"/>
              </a:lnSpc>
              <a:spcBef>
                <a:spcPts val="0"/>
              </a:spcBef>
              <a:spcAft>
                <a:spcPts val="0"/>
              </a:spcAft>
              <a:buClr>
                <a:srgbClr val="000000"/>
              </a:buClr>
              <a:buSzPts val="1400"/>
              <a:buFont typeface="Calibri"/>
              <a:buNone/>
              <a:defRPr/>
            </a:lvl9pPr>
          </a:lstStyle>
          <a:p>
            <a:endParaRPr/>
          </a:p>
        </p:txBody>
      </p:sp>
      <p:sp>
        <p:nvSpPr>
          <p:cNvPr id="11" name="Google Shape;11;p14"/>
          <p:cNvSpPr txBox="1">
            <a:spLocks noGrp="1"/>
          </p:cNvSpPr>
          <p:nvPr>
            <p:ph type="subTitle" idx="1"/>
          </p:nvPr>
        </p:nvSpPr>
        <p:spPr>
          <a:xfrm>
            <a:off x="1143000" y="3716915"/>
            <a:ext cx="6858000" cy="9699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2" name="Google Shape;12;p14"/>
          <p:cNvSpPr>
            <a:spLocks noGrp="1"/>
          </p:cNvSpPr>
          <p:nvPr>
            <p:ph type="pic" idx="2"/>
          </p:nvPr>
        </p:nvSpPr>
        <p:spPr>
          <a:xfrm>
            <a:off x="1611314" y="2"/>
            <a:ext cx="6618287" cy="10906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p14"/>
          <p:cNvSpPr>
            <a:spLocks noGrp="1"/>
          </p:cNvSpPr>
          <p:nvPr>
            <p:ph type="pic" idx="3"/>
          </p:nvPr>
        </p:nvSpPr>
        <p:spPr>
          <a:xfrm>
            <a:off x="4718050" y="4718050"/>
            <a:ext cx="4425950" cy="21399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51490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Only" type="tx">
  <p:cSld name="1_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628650" y="365126"/>
            <a:ext cx="7886700"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16"/>
          <p:cNvSpPr txBox="1">
            <a:spLocks noGrp="1"/>
          </p:cNvSpPr>
          <p:nvPr>
            <p:ph type="body" idx="1"/>
          </p:nvPr>
        </p:nvSpPr>
        <p:spPr>
          <a:xfrm>
            <a:off x="249708" y="1713490"/>
            <a:ext cx="3657601" cy="3454401"/>
          </a:xfrm>
          <a:prstGeom prst="rect">
            <a:avLst/>
          </a:prstGeom>
          <a:noFill/>
          <a:ln>
            <a:noFill/>
          </a:ln>
        </p:spPr>
        <p:txBody>
          <a:bodyPr spcFirstLastPara="1" wrap="square" lIns="45675" tIns="45675" rIns="45675" bIns="45675" anchor="t" anchorCtr="0">
            <a:normAutofit/>
          </a:bodyPr>
          <a:lstStyle>
            <a:lvl1pPr marL="342900" lvl="0" indent="-304800" algn="l">
              <a:lnSpc>
                <a:spcPct val="90000"/>
              </a:lnSpc>
              <a:spcBef>
                <a:spcPts val="750"/>
              </a:spcBef>
              <a:spcAft>
                <a:spcPts val="0"/>
              </a:spcAft>
              <a:buClr>
                <a:srgbClr val="000000"/>
              </a:buClr>
              <a:buSzPts val="2800"/>
              <a:buChar char="•"/>
              <a:defRPr/>
            </a:lvl1pPr>
            <a:lvl2pPr marL="685800" lvl="1" indent="-304800" algn="l">
              <a:lnSpc>
                <a:spcPct val="90000"/>
              </a:lnSpc>
              <a:spcBef>
                <a:spcPts val="750"/>
              </a:spcBef>
              <a:spcAft>
                <a:spcPts val="0"/>
              </a:spcAft>
              <a:buClr>
                <a:srgbClr val="000000"/>
              </a:buClr>
              <a:buSzPts val="2800"/>
              <a:buChar char="•"/>
              <a:defRPr/>
            </a:lvl2pPr>
            <a:lvl3pPr marL="1028700" lvl="2" indent="-304800" algn="l">
              <a:lnSpc>
                <a:spcPct val="90000"/>
              </a:lnSpc>
              <a:spcBef>
                <a:spcPts val="750"/>
              </a:spcBef>
              <a:spcAft>
                <a:spcPts val="0"/>
              </a:spcAft>
              <a:buClr>
                <a:srgbClr val="000000"/>
              </a:buClr>
              <a:buSzPts val="2800"/>
              <a:buChar char="•"/>
              <a:defRPr/>
            </a:lvl3pPr>
            <a:lvl4pPr marL="1371600" lvl="3" indent="-304800" algn="l">
              <a:lnSpc>
                <a:spcPct val="90000"/>
              </a:lnSpc>
              <a:spcBef>
                <a:spcPts val="750"/>
              </a:spcBef>
              <a:spcAft>
                <a:spcPts val="0"/>
              </a:spcAft>
              <a:buClr>
                <a:srgbClr val="000000"/>
              </a:buClr>
              <a:buSzPts val="2800"/>
              <a:buChar char="•"/>
              <a:defRPr/>
            </a:lvl4pPr>
            <a:lvl5pPr marL="1714500" lvl="4" indent="-304800" algn="l">
              <a:lnSpc>
                <a:spcPct val="90000"/>
              </a:lnSpc>
              <a:spcBef>
                <a:spcPts val="750"/>
              </a:spcBef>
              <a:spcAft>
                <a:spcPts val="0"/>
              </a:spcAft>
              <a:buClr>
                <a:srgbClr val="000000"/>
              </a:buClr>
              <a:buSzPts val="2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1" name="Google Shape;21;p16"/>
          <p:cNvSpPr>
            <a:spLocks noGrp="1"/>
          </p:cNvSpPr>
          <p:nvPr>
            <p:ph type="pic" idx="2"/>
          </p:nvPr>
        </p:nvSpPr>
        <p:spPr>
          <a:xfrm>
            <a:off x="5246762" y="1713490"/>
            <a:ext cx="3570686" cy="345440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2" name="Google Shape;22;p16"/>
          <p:cNvSpPr>
            <a:spLocks noGrp="1"/>
          </p:cNvSpPr>
          <p:nvPr>
            <p:ph type="pic" idx="3"/>
          </p:nvPr>
        </p:nvSpPr>
        <p:spPr>
          <a:xfrm>
            <a:off x="114301" y="6151564"/>
            <a:ext cx="3927476" cy="7064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pic>
        <p:nvPicPr>
          <p:cNvPr id="23" name="Google Shape;23;p16" descr="MHTTC stacked color barsGoogle Shape;30;p4"/>
          <p:cNvPicPr preferRelativeResize="0"/>
          <p:nvPr/>
        </p:nvPicPr>
        <p:blipFill rotWithShape="1">
          <a:blip r:embed="rId2">
            <a:alphaModFix/>
          </a:blip>
          <a:srcRect/>
          <a:stretch/>
        </p:blipFill>
        <p:spPr>
          <a:xfrm>
            <a:off x="6716712" y="5167890"/>
            <a:ext cx="2427289" cy="2157591"/>
          </a:xfrm>
          <a:prstGeom prst="rect">
            <a:avLst/>
          </a:prstGeom>
          <a:noFill/>
          <a:ln>
            <a:noFill/>
          </a:ln>
        </p:spPr>
      </p:pic>
      <p:sp>
        <p:nvSpPr>
          <p:cNvPr id="24" name="Google Shape;24;p16"/>
          <p:cNvSpPr txBox="1">
            <a:spLocks noGrp="1"/>
          </p:cNvSpPr>
          <p:nvPr>
            <p:ph type="sldNum" idx="12"/>
          </p:nvPr>
        </p:nvSpPr>
        <p:spPr>
          <a:xfrm>
            <a:off x="4419600" y="6240954"/>
            <a:ext cx="2133600" cy="230792"/>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9372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0" y="0"/>
            <a:ext cx="9144000" cy="108181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7" name="Google Shape;27;p17"/>
          <p:cNvSpPr txBox="1">
            <a:spLocks noGrp="1"/>
          </p:cNvSpPr>
          <p:nvPr>
            <p:ph type="body" idx="1"/>
          </p:nvPr>
        </p:nvSpPr>
        <p:spPr>
          <a:xfrm>
            <a:off x="2787255" y="5004952"/>
            <a:ext cx="3330178" cy="465138"/>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8" name="Google Shape;28;p17"/>
          <p:cNvSpPr txBox="1">
            <a:spLocks noGrp="1"/>
          </p:cNvSpPr>
          <p:nvPr>
            <p:ph type="body" idx="2"/>
          </p:nvPr>
        </p:nvSpPr>
        <p:spPr>
          <a:xfrm>
            <a:off x="207171" y="1710897"/>
            <a:ext cx="3689917" cy="3178175"/>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 name="Google Shape;29;p17"/>
          <p:cNvSpPr txBox="1">
            <a:spLocks noGrp="1"/>
          </p:cNvSpPr>
          <p:nvPr>
            <p:ph type="body" idx="3"/>
          </p:nvPr>
        </p:nvSpPr>
        <p:spPr>
          <a:xfrm>
            <a:off x="5247085" y="1710890"/>
            <a:ext cx="3689604" cy="3182112"/>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 name="Google Shape;30;p17"/>
          <p:cNvSpPr>
            <a:spLocks noGrp="1"/>
          </p:cNvSpPr>
          <p:nvPr>
            <p:ph type="pic" idx="4"/>
          </p:nvPr>
        </p:nvSpPr>
        <p:spPr>
          <a:xfrm>
            <a:off x="114301" y="6151565"/>
            <a:ext cx="3927475" cy="706437"/>
          </a:xfrm>
          <a:prstGeom prst="rect">
            <a:avLst/>
          </a:prstGeom>
          <a:noFill/>
          <a:ln>
            <a:noFill/>
          </a:ln>
        </p:spPr>
        <p:txBody>
          <a:bodyPr spcFirstLastPara="1" wrap="square" lIns="45700" tIns="45700" rIns="45700" bIns="45700" anchor="t" anchorCtr="0">
            <a:normAutofit/>
          </a:bodyPr>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pic>
        <p:nvPicPr>
          <p:cNvPr id="31" name="Google Shape;31;p17" descr="MHTTC stacked color bars" title="MHTTC stacked color bars"/>
          <p:cNvPicPr preferRelativeResize="0"/>
          <p:nvPr/>
        </p:nvPicPr>
        <p:blipFill rotWithShape="1">
          <a:blip r:embed="rId2">
            <a:alphaModFix/>
          </a:blip>
          <a:srcRect/>
          <a:stretch/>
        </p:blipFill>
        <p:spPr>
          <a:xfrm>
            <a:off x="6716712" y="5167890"/>
            <a:ext cx="2427288" cy="2157590"/>
          </a:xfrm>
          <a:prstGeom prst="rect">
            <a:avLst/>
          </a:prstGeom>
          <a:noFill/>
          <a:ln>
            <a:noFill/>
          </a:ln>
        </p:spPr>
      </p:pic>
    </p:spTree>
    <p:extLst>
      <p:ext uri="{BB962C8B-B14F-4D97-AF65-F5344CB8AC3E}">
        <p14:creationId xmlns:p14="http://schemas.microsoft.com/office/powerpoint/2010/main" val="2717149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2"/>
        <p:cNvGrpSpPr/>
        <p:nvPr/>
      </p:nvGrpSpPr>
      <p:grpSpPr>
        <a:xfrm>
          <a:off x="0" y="0"/>
          <a:ext cx="0" cy="0"/>
          <a:chOff x="0" y="0"/>
          <a:chExt cx="0" cy="0"/>
        </a:xfrm>
      </p:grpSpPr>
      <p:sp>
        <p:nvSpPr>
          <p:cNvPr id="33" name="Google Shape;33;p18"/>
          <p:cNvSpPr txBox="1">
            <a:spLocks noGrp="1"/>
          </p:cNvSpPr>
          <p:nvPr>
            <p:ph type="sldNum" idx="12"/>
          </p:nvPr>
        </p:nvSpPr>
        <p:spPr>
          <a:xfrm>
            <a:off x="8321382" y="6354267"/>
            <a:ext cx="193968" cy="36929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4818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0" y="5773"/>
            <a:ext cx="9144000" cy="940424"/>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6" name="Google Shape;36;p19"/>
          <p:cNvSpPr txBox="1">
            <a:spLocks noGrp="1"/>
          </p:cNvSpPr>
          <p:nvPr>
            <p:ph type="body" idx="1"/>
          </p:nvPr>
        </p:nvSpPr>
        <p:spPr>
          <a:xfrm>
            <a:off x="628650" y="1335279"/>
            <a:ext cx="7886700" cy="3948668"/>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7" name="Google Shape;37;p19"/>
          <p:cNvSpPr>
            <a:spLocks noGrp="1"/>
          </p:cNvSpPr>
          <p:nvPr>
            <p:ph type="pic" idx="2"/>
          </p:nvPr>
        </p:nvSpPr>
        <p:spPr>
          <a:xfrm>
            <a:off x="628650" y="5959910"/>
            <a:ext cx="3335338" cy="788987"/>
          </a:xfrm>
          <a:prstGeom prst="rect">
            <a:avLst/>
          </a:prstGeom>
          <a:noFill/>
          <a:ln>
            <a:noFill/>
          </a:ln>
        </p:spPr>
        <p:txBody>
          <a:bodyPr spcFirstLastPara="1" wrap="square" lIns="45700" tIns="45700" rIns="45700" bIns="45700" anchor="t" anchorCtr="0">
            <a:noAutofit/>
          </a:bodyPr>
          <a:lstStyle>
            <a:lvl1pPr marR="0" lvl="0" algn="l" rtl="0">
              <a:lnSpc>
                <a:spcPct val="90000"/>
              </a:lnSpc>
              <a:spcBef>
                <a:spcPts val="750"/>
              </a:spcBef>
              <a:spcAft>
                <a:spcPts val="0"/>
              </a:spcAft>
              <a:buClr>
                <a:srgbClr val="000000"/>
              </a:buClr>
              <a:buSzPts val="1500"/>
              <a:buFont typeface="Arial"/>
              <a:buChar char="•"/>
              <a:defRPr sz="1125"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8" name="Google Shape;38;p19"/>
          <p:cNvSpPr>
            <a:spLocks noGrp="1"/>
          </p:cNvSpPr>
          <p:nvPr>
            <p:ph type="pic" idx="3"/>
          </p:nvPr>
        </p:nvSpPr>
        <p:spPr>
          <a:xfrm>
            <a:off x="5580065" y="5923396"/>
            <a:ext cx="3563937" cy="862012"/>
          </a:xfrm>
          <a:prstGeom prst="rect">
            <a:avLst/>
          </a:prstGeom>
          <a:noFill/>
          <a:ln>
            <a:noFill/>
          </a:ln>
        </p:spPr>
        <p:txBody>
          <a:bodyPr spcFirstLastPara="1" wrap="square" lIns="45700" tIns="45700" rIns="45700" bIns="45700" anchor="t" anchorCtr="0">
            <a:noAutofit/>
          </a:bodyPr>
          <a:lstStyle>
            <a:lvl1pPr marR="0" lvl="0" algn="l" rtl="0">
              <a:lnSpc>
                <a:spcPct val="90000"/>
              </a:lnSpc>
              <a:spcBef>
                <a:spcPts val="750"/>
              </a:spcBef>
              <a:spcAft>
                <a:spcPts val="0"/>
              </a:spcAft>
              <a:buClr>
                <a:srgbClr val="000000"/>
              </a:buClr>
              <a:buSzPts val="1500"/>
              <a:buFont typeface="Arial"/>
              <a:buChar char="•"/>
              <a:defRPr sz="1125"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14502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20"/>
          <p:cNvSpPr txBox="1">
            <a:spLocks noGrp="1"/>
          </p:cNvSpPr>
          <p:nvPr>
            <p:ph type="title"/>
          </p:nvPr>
        </p:nvSpPr>
        <p:spPr>
          <a:xfrm>
            <a:off x="628650" y="365126"/>
            <a:ext cx="78867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1" name="Google Shape;41;p20"/>
          <p:cNvSpPr txBox="1">
            <a:spLocks noGrp="1"/>
          </p:cNvSpPr>
          <p:nvPr>
            <p:ph type="body" idx="1"/>
          </p:nvPr>
        </p:nvSpPr>
        <p:spPr>
          <a:xfrm>
            <a:off x="628650" y="1825625"/>
            <a:ext cx="3886200" cy="4351338"/>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 name="Google Shape;42;p20"/>
          <p:cNvSpPr txBox="1">
            <a:spLocks noGrp="1"/>
          </p:cNvSpPr>
          <p:nvPr>
            <p:ph type="sldNum" idx="12"/>
          </p:nvPr>
        </p:nvSpPr>
        <p:spPr>
          <a:xfrm>
            <a:off x="8321382" y="6354267"/>
            <a:ext cx="193968" cy="36929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86373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3"/>
        <p:cNvGrpSpPr/>
        <p:nvPr/>
      </p:nvGrpSpPr>
      <p:grpSpPr>
        <a:xfrm>
          <a:off x="0" y="0"/>
          <a:ext cx="0" cy="0"/>
          <a:chOff x="0" y="0"/>
          <a:chExt cx="0" cy="0"/>
        </a:xfrm>
      </p:grpSpPr>
      <p:sp>
        <p:nvSpPr>
          <p:cNvPr id="44" name="Google Shape;44;p21"/>
          <p:cNvSpPr txBox="1">
            <a:spLocks noGrp="1"/>
          </p:cNvSpPr>
          <p:nvPr>
            <p:ph type="title"/>
          </p:nvPr>
        </p:nvSpPr>
        <p:spPr>
          <a:xfrm>
            <a:off x="629841" y="365126"/>
            <a:ext cx="7886701"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5" name="Google Shape;45;p21"/>
          <p:cNvSpPr txBox="1">
            <a:spLocks noGrp="1"/>
          </p:cNvSpPr>
          <p:nvPr>
            <p:ph type="body" idx="1"/>
          </p:nvPr>
        </p:nvSpPr>
        <p:spPr>
          <a:xfrm>
            <a:off x="629841" y="1681164"/>
            <a:ext cx="3868342" cy="823913"/>
          </a:xfrm>
          <a:prstGeom prst="rect">
            <a:avLst/>
          </a:prstGeom>
          <a:noFill/>
          <a:ln>
            <a:noFill/>
          </a:ln>
        </p:spPr>
        <p:txBody>
          <a:bodyPr spcFirstLastPara="1" wrap="square" lIns="45700" tIns="45700" rIns="45700" bIns="45700" anchor="b" anchorCtr="0">
            <a:normAutofit/>
          </a:bodyPr>
          <a:lstStyle>
            <a:lvl1pPr marL="342900" lvl="0" indent="-171450" algn="l">
              <a:lnSpc>
                <a:spcPct val="90000"/>
              </a:lnSpc>
              <a:spcBef>
                <a:spcPts val="750"/>
              </a:spcBef>
              <a:spcAft>
                <a:spcPts val="0"/>
              </a:spcAft>
              <a:buClr>
                <a:srgbClr val="000000"/>
              </a:buClr>
              <a:buSzPts val="2400"/>
              <a:buFont typeface="Calibri"/>
              <a:buNone/>
              <a:defRPr sz="1800" b="1"/>
            </a:lvl1pPr>
            <a:lvl2pPr marL="685800" lvl="1" indent="-171450" algn="l">
              <a:lnSpc>
                <a:spcPct val="90000"/>
              </a:lnSpc>
              <a:spcBef>
                <a:spcPts val="750"/>
              </a:spcBef>
              <a:spcAft>
                <a:spcPts val="0"/>
              </a:spcAft>
              <a:buClr>
                <a:srgbClr val="000000"/>
              </a:buClr>
              <a:buSzPts val="2400"/>
              <a:buFont typeface="Calibri"/>
              <a:buNone/>
              <a:defRPr sz="1800" b="1"/>
            </a:lvl2pPr>
            <a:lvl3pPr marL="1028700" lvl="2" indent="-171450" algn="l">
              <a:lnSpc>
                <a:spcPct val="90000"/>
              </a:lnSpc>
              <a:spcBef>
                <a:spcPts val="750"/>
              </a:spcBef>
              <a:spcAft>
                <a:spcPts val="0"/>
              </a:spcAft>
              <a:buClr>
                <a:srgbClr val="000000"/>
              </a:buClr>
              <a:buSzPts val="2400"/>
              <a:buFont typeface="Calibri"/>
              <a:buNone/>
              <a:defRPr sz="1800" b="1"/>
            </a:lvl3pPr>
            <a:lvl4pPr marL="1371600" lvl="3" indent="-171450" algn="l">
              <a:lnSpc>
                <a:spcPct val="90000"/>
              </a:lnSpc>
              <a:spcBef>
                <a:spcPts val="750"/>
              </a:spcBef>
              <a:spcAft>
                <a:spcPts val="0"/>
              </a:spcAft>
              <a:buClr>
                <a:srgbClr val="000000"/>
              </a:buClr>
              <a:buSzPts val="2400"/>
              <a:buFont typeface="Calibri"/>
              <a:buNone/>
              <a:defRPr sz="1800" b="1"/>
            </a:lvl4pPr>
            <a:lvl5pPr marL="1714500" lvl="4" indent="-171450" algn="l">
              <a:lnSpc>
                <a:spcPct val="90000"/>
              </a:lnSpc>
              <a:spcBef>
                <a:spcPts val="750"/>
              </a:spcBef>
              <a:spcAft>
                <a:spcPts val="0"/>
              </a:spcAft>
              <a:buClr>
                <a:srgbClr val="000000"/>
              </a:buClr>
              <a:buSzPts val="2400"/>
              <a:buFont typeface="Calibri"/>
              <a:buNone/>
              <a:defRPr sz="1800" b="1"/>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6" name="Google Shape;46;p21"/>
          <p:cNvSpPr txBox="1">
            <a:spLocks noGrp="1"/>
          </p:cNvSpPr>
          <p:nvPr>
            <p:ph type="body" idx="2"/>
          </p:nvPr>
        </p:nvSpPr>
        <p:spPr>
          <a:xfrm>
            <a:off x="4629150" y="1681164"/>
            <a:ext cx="3887391" cy="823913"/>
          </a:xfrm>
          <a:prstGeom prst="rect">
            <a:avLst/>
          </a:prstGeom>
          <a:noFill/>
          <a:ln>
            <a:noFill/>
          </a:ln>
        </p:spPr>
        <p:txBody>
          <a:bodyPr spcFirstLastPara="1" wrap="square" lIns="45700" tIns="45700" rIns="45700" bIns="45700" anchor="b"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 name="Google Shape;47;p21"/>
          <p:cNvSpPr txBox="1">
            <a:spLocks noGrp="1"/>
          </p:cNvSpPr>
          <p:nvPr>
            <p:ph type="sldNum" idx="12"/>
          </p:nvPr>
        </p:nvSpPr>
        <p:spPr>
          <a:xfrm>
            <a:off x="8321382" y="6354267"/>
            <a:ext cx="193968" cy="36929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109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8"/>
        <p:cNvGrpSpPr/>
        <p:nvPr/>
      </p:nvGrpSpPr>
      <p:grpSpPr>
        <a:xfrm>
          <a:off x="0" y="0"/>
          <a:ext cx="0" cy="0"/>
          <a:chOff x="0" y="0"/>
          <a:chExt cx="0" cy="0"/>
        </a:xfrm>
      </p:grpSpPr>
      <p:sp>
        <p:nvSpPr>
          <p:cNvPr id="49" name="Google Shape;49;p22"/>
          <p:cNvSpPr txBox="1">
            <a:spLocks noGrp="1"/>
          </p:cNvSpPr>
          <p:nvPr>
            <p:ph type="title"/>
          </p:nvPr>
        </p:nvSpPr>
        <p:spPr>
          <a:xfrm>
            <a:off x="629841" y="457200"/>
            <a:ext cx="2949179"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24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 name="Google Shape;50;p22"/>
          <p:cNvSpPr txBox="1">
            <a:spLocks noGrp="1"/>
          </p:cNvSpPr>
          <p:nvPr>
            <p:ph type="body" idx="1"/>
          </p:nvPr>
        </p:nvSpPr>
        <p:spPr>
          <a:xfrm>
            <a:off x="3887390" y="987426"/>
            <a:ext cx="4629151" cy="4873625"/>
          </a:xfrm>
          <a:prstGeom prst="rect">
            <a:avLst/>
          </a:prstGeom>
          <a:noFill/>
          <a:ln>
            <a:noFill/>
          </a:ln>
        </p:spPr>
        <p:txBody>
          <a:bodyPr spcFirstLastPara="1" wrap="square" lIns="45700" tIns="45700" rIns="45700" bIns="45700" anchor="t" anchorCtr="0">
            <a:normAutofit/>
          </a:bodyPr>
          <a:lstStyle>
            <a:lvl1pPr marL="342900" lvl="0" indent="-323850" algn="l">
              <a:lnSpc>
                <a:spcPct val="90000"/>
              </a:lnSpc>
              <a:spcBef>
                <a:spcPts val="750"/>
              </a:spcBef>
              <a:spcAft>
                <a:spcPts val="0"/>
              </a:spcAft>
              <a:buClr>
                <a:srgbClr val="000000"/>
              </a:buClr>
              <a:buSzPts val="3200"/>
              <a:buChar char="•"/>
              <a:defRPr sz="2400"/>
            </a:lvl1pPr>
            <a:lvl2pPr marL="685800" lvl="1" indent="-323850" algn="l">
              <a:lnSpc>
                <a:spcPct val="90000"/>
              </a:lnSpc>
              <a:spcBef>
                <a:spcPts val="750"/>
              </a:spcBef>
              <a:spcAft>
                <a:spcPts val="0"/>
              </a:spcAft>
              <a:buClr>
                <a:srgbClr val="000000"/>
              </a:buClr>
              <a:buSzPts val="3200"/>
              <a:buChar char="•"/>
              <a:defRPr sz="2400"/>
            </a:lvl2pPr>
            <a:lvl3pPr marL="1028700" lvl="2" indent="-323850" algn="l">
              <a:lnSpc>
                <a:spcPct val="90000"/>
              </a:lnSpc>
              <a:spcBef>
                <a:spcPts val="750"/>
              </a:spcBef>
              <a:spcAft>
                <a:spcPts val="0"/>
              </a:spcAft>
              <a:buClr>
                <a:srgbClr val="000000"/>
              </a:buClr>
              <a:buSzPts val="3200"/>
              <a:buChar char="•"/>
              <a:defRPr sz="2400"/>
            </a:lvl3pPr>
            <a:lvl4pPr marL="1371600" lvl="3" indent="-323850" algn="l">
              <a:lnSpc>
                <a:spcPct val="90000"/>
              </a:lnSpc>
              <a:spcBef>
                <a:spcPts val="750"/>
              </a:spcBef>
              <a:spcAft>
                <a:spcPts val="0"/>
              </a:spcAft>
              <a:buClr>
                <a:srgbClr val="000000"/>
              </a:buClr>
              <a:buSzPts val="3200"/>
              <a:buChar char="•"/>
              <a:defRPr sz="2400"/>
            </a:lvl4pPr>
            <a:lvl5pPr marL="1714500" lvl="4" indent="-323850" algn="l">
              <a:lnSpc>
                <a:spcPct val="90000"/>
              </a:lnSpc>
              <a:spcBef>
                <a:spcPts val="750"/>
              </a:spcBef>
              <a:spcAft>
                <a:spcPts val="0"/>
              </a:spcAft>
              <a:buClr>
                <a:srgbClr val="000000"/>
              </a:buClr>
              <a:buSzPts val="3200"/>
              <a:buChar char="•"/>
              <a:defRPr sz="2400"/>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1" name="Google Shape;51;p22"/>
          <p:cNvSpPr txBox="1">
            <a:spLocks noGrp="1"/>
          </p:cNvSpPr>
          <p:nvPr>
            <p:ph type="body" idx="2"/>
          </p:nvPr>
        </p:nvSpPr>
        <p:spPr>
          <a:xfrm>
            <a:off x="629841" y="2057400"/>
            <a:ext cx="2949179" cy="3811588"/>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2" name="Google Shape;52;p22"/>
          <p:cNvSpPr txBox="1">
            <a:spLocks noGrp="1"/>
          </p:cNvSpPr>
          <p:nvPr>
            <p:ph type="sldNum" idx="12"/>
          </p:nvPr>
        </p:nvSpPr>
        <p:spPr>
          <a:xfrm>
            <a:off x="8321382" y="6354267"/>
            <a:ext cx="193968" cy="36929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4785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629841" y="457200"/>
            <a:ext cx="2949179"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24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5" name="Google Shape;55;p23"/>
          <p:cNvSpPr>
            <a:spLocks noGrp="1"/>
          </p:cNvSpPr>
          <p:nvPr>
            <p:ph type="pic" idx="2"/>
          </p:nvPr>
        </p:nvSpPr>
        <p:spPr>
          <a:xfrm>
            <a:off x="3887390" y="987426"/>
            <a:ext cx="4629151"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56" name="Google Shape;56;p23"/>
          <p:cNvSpPr txBox="1">
            <a:spLocks noGrp="1"/>
          </p:cNvSpPr>
          <p:nvPr>
            <p:ph type="body" idx="1"/>
          </p:nvPr>
        </p:nvSpPr>
        <p:spPr>
          <a:xfrm>
            <a:off x="629841" y="2057400"/>
            <a:ext cx="2949179" cy="3811588"/>
          </a:xfrm>
          <a:prstGeom prst="rect">
            <a:avLst/>
          </a:prstGeom>
          <a:noFill/>
          <a:ln>
            <a:noFill/>
          </a:ln>
        </p:spPr>
        <p:txBody>
          <a:bodyPr spcFirstLastPara="1" wrap="square" lIns="45700" tIns="45700" rIns="45700" bIns="45700" anchor="t" anchorCtr="0">
            <a:normAutofit/>
          </a:bodyPr>
          <a:lstStyle>
            <a:lvl1pPr marL="342900" lvl="0" indent="-171450" algn="l">
              <a:lnSpc>
                <a:spcPct val="90000"/>
              </a:lnSpc>
              <a:spcBef>
                <a:spcPts val="750"/>
              </a:spcBef>
              <a:spcAft>
                <a:spcPts val="0"/>
              </a:spcAft>
              <a:buClr>
                <a:srgbClr val="000000"/>
              </a:buClr>
              <a:buSzPts val="1600"/>
              <a:buFont typeface="Calibri"/>
              <a:buNone/>
              <a:defRPr sz="1200"/>
            </a:lvl1pPr>
            <a:lvl2pPr marL="685800" lvl="1" indent="-171450" algn="l">
              <a:lnSpc>
                <a:spcPct val="90000"/>
              </a:lnSpc>
              <a:spcBef>
                <a:spcPts val="750"/>
              </a:spcBef>
              <a:spcAft>
                <a:spcPts val="0"/>
              </a:spcAft>
              <a:buClr>
                <a:srgbClr val="000000"/>
              </a:buClr>
              <a:buSzPts val="1600"/>
              <a:buFont typeface="Calibri"/>
              <a:buNone/>
              <a:defRPr sz="1200"/>
            </a:lvl2pPr>
            <a:lvl3pPr marL="1028700" lvl="2" indent="-171450" algn="l">
              <a:lnSpc>
                <a:spcPct val="90000"/>
              </a:lnSpc>
              <a:spcBef>
                <a:spcPts val="750"/>
              </a:spcBef>
              <a:spcAft>
                <a:spcPts val="0"/>
              </a:spcAft>
              <a:buClr>
                <a:srgbClr val="000000"/>
              </a:buClr>
              <a:buSzPts val="1600"/>
              <a:buFont typeface="Calibri"/>
              <a:buNone/>
              <a:defRPr sz="1200"/>
            </a:lvl3pPr>
            <a:lvl4pPr marL="1371600" lvl="3" indent="-171450" algn="l">
              <a:lnSpc>
                <a:spcPct val="90000"/>
              </a:lnSpc>
              <a:spcBef>
                <a:spcPts val="750"/>
              </a:spcBef>
              <a:spcAft>
                <a:spcPts val="0"/>
              </a:spcAft>
              <a:buClr>
                <a:srgbClr val="000000"/>
              </a:buClr>
              <a:buSzPts val="1600"/>
              <a:buFont typeface="Calibri"/>
              <a:buNone/>
              <a:defRPr sz="1200"/>
            </a:lvl4pPr>
            <a:lvl5pPr marL="1714500" lvl="4" indent="-171450" algn="l">
              <a:lnSpc>
                <a:spcPct val="90000"/>
              </a:lnSpc>
              <a:spcBef>
                <a:spcPts val="750"/>
              </a:spcBef>
              <a:spcAft>
                <a:spcPts val="0"/>
              </a:spcAft>
              <a:buClr>
                <a:srgbClr val="000000"/>
              </a:buClr>
              <a:buSzPts val="1600"/>
              <a:buFont typeface="Calibri"/>
              <a:buNone/>
              <a:defRPr sz="1200"/>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7" name="Google Shape;57;p23"/>
          <p:cNvSpPr txBox="1">
            <a:spLocks noGrp="1"/>
          </p:cNvSpPr>
          <p:nvPr>
            <p:ph type="sldNum" idx="12"/>
          </p:nvPr>
        </p:nvSpPr>
        <p:spPr>
          <a:xfrm>
            <a:off x="8321382" y="6354267"/>
            <a:ext cx="193968" cy="36929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855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endParaRPr lang="id-ID"/>
          </a:p>
        </p:txBody>
      </p:sp>
    </p:spTree>
    <p:extLst>
      <p:ext uri="{BB962C8B-B14F-4D97-AF65-F5344CB8AC3E}">
        <p14:creationId xmlns:p14="http://schemas.microsoft.com/office/powerpoint/2010/main" val="2811748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endParaRPr lang="id-ID"/>
          </a:p>
        </p:txBody>
      </p:sp>
    </p:spTree>
    <p:extLst>
      <p:ext uri="{BB962C8B-B14F-4D97-AF65-F5344CB8AC3E}">
        <p14:creationId xmlns:p14="http://schemas.microsoft.com/office/powerpoint/2010/main" val="124971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endParaRPr lang="id-ID"/>
          </a:p>
        </p:txBody>
      </p:sp>
    </p:spTree>
    <p:extLst>
      <p:ext uri="{BB962C8B-B14F-4D97-AF65-F5344CB8AC3E}">
        <p14:creationId xmlns:p14="http://schemas.microsoft.com/office/powerpoint/2010/main" val="283669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endParaRPr lang="id-ID"/>
          </a:p>
        </p:txBody>
      </p:sp>
    </p:spTree>
    <p:extLst>
      <p:ext uri="{BB962C8B-B14F-4D97-AF65-F5344CB8AC3E}">
        <p14:creationId xmlns:p14="http://schemas.microsoft.com/office/powerpoint/2010/main" val="97331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9042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6" r:id="rId32"/>
    <p:sldLayoutId id="2147483747" r:id="rId33"/>
    <p:sldLayoutId id="2147483748" r:id="rId34"/>
    <p:sldLayoutId id="2147483749" r:id="rId35"/>
    <p:sldLayoutId id="2147483750" r:id="rId36"/>
    <p:sldLayoutId id="2147483751" r:id="rId37"/>
  </p:sldLayoutIdLst>
  <p:hf hdr="0" dt="0"/>
  <p:txStyles>
    <p:title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p:titleStyle>
    <p:bodyStyle>
      <a:lvl1pPr marL="128594" indent="-128594" algn="l" defTabSz="309578" rtl="0" eaLnBrk="0" fontAlgn="base" hangingPunct="0">
        <a:spcBef>
          <a:spcPts val="2213"/>
        </a:spcBef>
        <a:spcAft>
          <a:spcPct val="0"/>
        </a:spcAft>
        <a:defRPr sz="1950">
          <a:solidFill>
            <a:srgbClr val="000000"/>
          </a:solidFill>
          <a:latin typeface="+mn-lt"/>
          <a:ea typeface="MS PGothic" panose="020B0600070205080204" pitchFamily="34" charset="-128"/>
          <a:cs typeface="+mn-cs"/>
          <a:sym typeface="Helvetica Light" charset="0"/>
        </a:defRPr>
      </a:lvl1pPr>
      <a:lvl2pPr marL="85730" indent="85730"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2pPr>
      <a:lvl3pPr marL="171459" indent="171459"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3pPr>
      <a:lvl4pPr marL="257188" indent="257188"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4pPr>
      <a:lvl5pPr marL="342917" indent="342917"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5pPr>
      <a:lvl6pPr marL="514376"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6pPr>
      <a:lvl7pPr marL="685834"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7pPr>
      <a:lvl8pPr marL="857293"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8pPr>
      <a:lvl9pPr marL="1028751"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9pPr>
    </p:bodyStyle>
    <p:otherStyle>
      <a:defPPr>
        <a:defRPr lang="en-US"/>
      </a:defPPr>
      <a:lvl1pPr marL="0" algn="l" defTabSz="171459" rtl="0" eaLnBrk="1" latinLnBrk="0" hangingPunct="1">
        <a:defRPr sz="675" kern="1200">
          <a:solidFill>
            <a:schemeClr val="tx1"/>
          </a:solidFill>
          <a:latin typeface="+mn-lt"/>
          <a:ea typeface="+mn-ea"/>
          <a:cs typeface="+mn-cs"/>
        </a:defRPr>
      </a:lvl1pPr>
      <a:lvl2pPr marL="171459" algn="l" defTabSz="171459" rtl="0" eaLnBrk="1" latinLnBrk="0" hangingPunct="1">
        <a:defRPr sz="675" kern="1200">
          <a:solidFill>
            <a:schemeClr val="tx1"/>
          </a:solidFill>
          <a:latin typeface="+mn-lt"/>
          <a:ea typeface="+mn-ea"/>
          <a:cs typeface="+mn-cs"/>
        </a:defRPr>
      </a:lvl2pPr>
      <a:lvl3pPr marL="342917" algn="l" defTabSz="171459" rtl="0" eaLnBrk="1" latinLnBrk="0" hangingPunct="1">
        <a:defRPr sz="675" kern="1200">
          <a:solidFill>
            <a:schemeClr val="tx1"/>
          </a:solidFill>
          <a:latin typeface="+mn-lt"/>
          <a:ea typeface="+mn-ea"/>
          <a:cs typeface="+mn-cs"/>
        </a:defRPr>
      </a:lvl3pPr>
      <a:lvl4pPr marL="514376" algn="l" defTabSz="171459" rtl="0" eaLnBrk="1" latinLnBrk="0" hangingPunct="1">
        <a:defRPr sz="675" kern="1200">
          <a:solidFill>
            <a:schemeClr val="tx1"/>
          </a:solidFill>
          <a:latin typeface="+mn-lt"/>
          <a:ea typeface="+mn-ea"/>
          <a:cs typeface="+mn-cs"/>
        </a:defRPr>
      </a:lvl4pPr>
      <a:lvl5pPr marL="685834" algn="l" defTabSz="171459" rtl="0" eaLnBrk="1" latinLnBrk="0" hangingPunct="1">
        <a:defRPr sz="675" kern="1200">
          <a:solidFill>
            <a:schemeClr val="tx1"/>
          </a:solidFill>
          <a:latin typeface="+mn-lt"/>
          <a:ea typeface="+mn-ea"/>
          <a:cs typeface="+mn-cs"/>
        </a:defRPr>
      </a:lvl5pPr>
      <a:lvl6pPr marL="857293" algn="l" defTabSz="171459" rtl="0" eaLnBrk="1" latinLnBrk="0" hangingPunct="1">
        <a:defRPr sz="675" kern="1200">
          <a:solidFill>
            <a:schemeClr val="tx1"/>
          </a:solidFill>
          <a:latin typeface="+mn-lt"/>
          <a:ea typeface="+mn-ea"/>
          <a:cs typeface="+mn-cs"/>
        </a:defRPr>
      </a:lvl6pPr>
      <a:lvl7pPr marL="1028751" algn="l" defTabSz="171459" rtl="0" eaLnBrk="1" latinLnBrk="0" hangingPunct="1">
        <a:defRPr sz="675" kern="1200">
          <a:solidFill>
            <a:schemeClr val="tx1"/>
          </a:solidFill>
          <a:latin typeface="+mn-lt"/>
          <a:ea typeface="+mn-ea"/>
          <a:cs typeface="+mn-cs"/>
        </a:defRPr>
      </a:lvl7pPr>
      <a:lvl8pPr marL="1200210" algn="l" defTabSz="171459" rtl="0" eaLnBrk="1" latinLnBrk="0" hangingPunct="1">
        <a:defRPr sz="675" kern="1200">
          <a:solidFill>
            <a:schemeClr val="tx1"/>
          </a:solidFill>
          <a:latin typeface="+mn-lt"/>
          <a:ea typeface="+mn-ea"/>
          <a:cs typeface="+mn-cs"/>
        </a:defRPr>
      </a:lvl8pPr>
      <a:lvl9pPr marL="1371669" algn="l" defTabSz="171459" rtl="0" eaLnBrk="1" latinLnBrk="0" hangingPunct="1">
        <a:defRPr sz="6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5607" y="-25847"/>
            <a:ext cx="822201" cy="6909693"/>
          </a:xfrm>
          <a:prstGeom prst="rect">
            <a:avLst/>
          </a:prstGeom>
          <a:solidFill>
            <a:srgbClr val="5B57A5"/>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200"/>
          </a:p>
        </p:txBody>
      </p:sp>
      <p:pic>
        <p:nvPicPr>
          <p:cNvPr id="3" name="tree.png" descr="tree.png"/>
          <p:cNvPicPr>
            <a:picLocks noChangeAspect="1"/>
          </p:cNvPicPr>
          <p:nvPr/>
        </p:nvPicPr>
        <p:blipFill>
          <a:blip r:embed="rId5">
            <a:alphaModFix amt="5000"/>
          </a:blip>
          <a:stretch>
            <a:fillRect/>
          </a:stretch>
        </p:blipFill>
        <p:spPr>
          <a:xfrm>
            <a:off x="5344430" y="6350"/>
            <a:ext cx="4721696" cy="6858000"/>
          </a:xfrm>
          <a:prstGeom prst="rect">
            <a:avLst/>
          </a:prstGeom>
          <a:ln w="12700">
            <a:miter lim="400000"/>
          </a:ln>
        </p:spPr>
      </p:pic>
      <p:pic>
        <p:nvPicPr>
          <p:cNvPr id="4" name="speckles.png" descr="speckles.png"/>
          <p:cNvPicPr>
            <a:picLocks noChangeAspect="1"/>
          </p:cNvPicPr>
          <p:nvPr/>
        </p:nvPicPr>
        <p:blipFill>
          <a:blip r:embed="rId6"/>
          <a:stretch>
            <a:fillRect/>
          </a:stretch>
        </p:blipFill>
        <p:spPr>
          <a:xfrm rot="16200000">
            <a:off x="-116770" y="-993836"/>
            <a:ext cx="9202830" cy="8932158"/>
          </a:xfrm>
          <a:prstGeom prst="rect">
            <a:avLst/>
          </a:prstGeom>
          <a:ln w="12700">
            <a:miter lim="400000"/>
          </a:ln>
        </p:spPr>
      </p:pic>
      <p:sp>
        <p:nvSpPr>
          <p:cNvPr id="5" name="Rectangle"/>
          <p:cNvSpPr/>
          <p:nvPr/>
        </p:nvSpPr>
        <p:spPr>
          <a:xfrm>
            <a:off x="285898" y="5381724"/>
            <a:ext cx="2624585" cy="884536"/>
          </a:xfrm>
          <a:prstGeom prst="rect">
            <a:avLst/>
          </a:prstGeom>
          <a:solidFill>
            <a:srgbClr val="FFFFFF"/>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200"/>
          </a:p>
        </p:txBody>
      </p:sp>
      <p:sp>
        <p:nvSpPr>
          <p:cNvPr id="6" name="Rectangle"/>
          <p:cNvSpPr/>
          <p:nvPr/>
        </p:nvSpPr>
        <p:spPr>
          <a:xfrm>
            <a:off x="5766904" y="5265241"/>
            <a:ext cx="1778087" cy="990502"/>
          </a:xfrm>
          <a:prstGeom prst="rect">
            <a:avLst/>
          </a:prstGeom>
          <a:solidFill>
            <a:srgbClr val="FFFFFF"/>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200"/>
          </a:p>
        </p:txBody>
      </p:sp>
      <p:sp>
        <p:nvSpPr>
          <p:cNvPr id="7" name="Rectangle"/>
          <p:cNvSpPr/>
          <p:nvPr/>
        </p:nvSpPr>
        <p:spPr>
          <a:xfrm>
            <a:off x="5766904" y="2781846"/>
            <a:ext cx="2161021" cy="385614"/>
          </a:xfrm>
          <a:prstGeom prst="rect">
            <a:avLst/>
          </a:prstGeom>
          <a:solidFill>
            <a:srgbClr val="FFFFFF"/>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200"/>
          </a:p>
        </p:txBody>
      </p:sp>
      <p:sp>
        <p:nvSpPr>
          <p:cNvPr id="8" name="Title Text"/>
          <p:cNvSpPr txBox="1">
            <a:spLocks noGrp="1"/>
          </p:cNvSpPr>
          <p:nvPr>
            <p:ph type="title"/>
          </p:nvPr>
        </p:nvSpPr>
        <p:spPr>
          <a:xfrm>
            <a:off x="633413" y="177800"/>
            <a:ext cx="7877175"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9" name="Body Level One…"/>
          <p:cNvSpPr txBox="1">
            <a:spLocks noGrp="1"/>
          </p:cNvSpPr>
          <p:nvPr>
            <p:ph type="body" idx="1"/>
          </p:nvPr>
        </p:nvSpPr>
        <p:spPr>
          <a:xfrm>
            <a:off x="633413" y="1574800"/>
            <a:ext cx="7877175"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4484637" y="6540500"/>
            <a:ext cx="246862" cy="241092"/>
          </a:xfrm>
          <a:prstGeom prst="rect">
            <a:avLst/>
          </a:prstGeom>
          <a:ln w="12700">
            <a:miter lim="400000"/>
          </a:ln>
        </p:spPr>
        <p:txBody>
          <a:bodyPr wrap="none" lIns="50800" tIns="50800" rIns="50800" bIns="50800">
            <a:spAutoFit/>
          </a:bodyPr>
          <a:lstStyle>
            <a:lvl1pPr>
              <a:defRPr sz="9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71554092"/>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Lst>
  <p:transition spd="med"/>
  <p:txStyles>
    <p:titleStyle>
      <a:lvl1pPr marL="0" marR="0" indent="0" algn="l" defTabSz="309563" rtl="0" latinLnBrk="0">
        <a:lnSpc>
          <a:spcPct val="100000"/>
        </a:lnSpc>
        <a:spcBef>
          <a:spcPts val="0"/>
        </a:spcBef>
        <a:spcAft>
          <a:spcPts val="0"/>
        </a:spcAft>
        <a:buClrTx/>
        <a:buSzTx/>
        <a:buFontTx/>
        <a:buNone/>
        <a:tabLst/>
        <a:defRPr sz="4200" b="1" i="0" u="none" strike="noStrike" cap="none" spc="0" baseline="0">
          <a:ln>
            <a:noFill/>
          </a:ln>
          <a:solidFill>
            <a:srgbClr val="3D4541"/>
          </a:solidFill>
          <a:uFillTx/>
          <a:latin typeface="+mn-lt"/>
          <a:ea typeface="+mn-ea"/>
          <a:cs typeface="+mn-cs"/>
          <a:sym typeface="Proxima Nova"/>
        </a:defRPr>
      </a:lvl1pPr>
      <a:lvl2pPr marL="0" marR="0" indent="0" algn="l" defTabSz="309563" rtl="0" latinLnBrk="0">
        <a:lnSpc>
          <a:spcPct val="100000"/>
        </a:lnSpc>
        <a:spcBef>
          <a:spcPts val="0"/>
        </a:spcBef>
        <a:spcAft>
          <a:spcPts val="0"/>
        </a:spcAft>
        <a:buClrTx/>
        <a:buSzTx/>
        <a:buFontTx/>
        <a:buNone/>
        <a:tabLst/>
        <a:defRPr sz="4200" b="1" i="0" u="none" strike="noStrike" cap="none" spc="0" baseline="0">
          <a:ln>
            <a:noFill/>
          </a:ln>
          <a:solidFill>
            <a:srgbClr val="3D4541"/>
          </a:solidFill>
          <a:uFillTx/>
          <a:latin typeface="+mn-lt"/>
          <a:ea typeface="+mn-ea"/>
          <a:cs typeface="+mn-cs"/>
          <a:sym typeface="Proxima Nova"/>
        </a:defRPr>
      </a:lvl2pPr>
      <a:lvl3pPr marL="0" marR="0" indent="0" algn="l" defTabSz="309563" rtl="0" latinLnBrk="0">
        <a:lnSpc>
          <a:spcPct val="100000"/>
        </a:lnSpc>
        <a:spcBef>
          <a:spcPts val="0"/>
        </a:spcBef>
        <a:spcAft>
          <a:spcPts val="0"/>
        </a:spcAft>
        <a:buClrTx/>
        <a:buSzTx/>
        <a:buFontTx/>
        <a:buNone/>
        <a:tabLst/>
        <a:defRPr sz="4200" b="1" i="0" u="none" strike="noStrike" cap="none" spc="0" baseline="0">
          <a:ln>
            <a:noFill/>
          </a:ln>
          <a:solidFill>
            <a:srgbClr val="3D4541"/>
          </a:solidFill>
          <a:uFillTx/>
          <a:latin typeface="+mn-lt"/>
          <a:ea typeface="+mn-ea"/>
          <a:cs typeface="+mn-cs"/>
          <a:sym typeface="Proxima Nova"/>
        </a:defRPr>
      </a:lvl3pPr>
      <a:lvl4pPr marL="0" marR="0" indent="0" algn="l" defTabSz="309563" rtl="0" latinLnBrk="0">
        <a:lnSpc>
          <a:spcPct val="100000"/>
        </a:lnSpc>
        <a:spcBef>
          <a:spcPts val="0"/>
        </a:spcBef>
        <a:spcAft>
          <a:spcPts val="0"/>
        </a:spcAft>
        <a:buClrTx/>
        <a:buSzTx/>
        <a:buFontTx/>
        <a:buNone/>
        <a:tabLst/>
        <a:defRPr sz="4200" b="1" i="0" u="none" strike="noStrike" cap="none" spc="0" baseline="0">
          <a:ln>
            <a:noFill/>
          </a:ln>
          <a:solidFill>
            <a:srgbClr val="3D4541"/>
          </a:solidFill>
          <a:uFillTx/>
          <a:latin typeface="+mn-lt"/>
          <a:ea typeface="+mn-ea"/>
          <a:cs typeface="+mn-cs"/>
          <a:sym typeface="Proxima Nova"/>
        </a:defRPr>
      </a:lvl4pPr>
      <a:lvl5pPr marL="0" marR="0" indent="0" algn="l" defTabSz="309563" rtl="0" latinLnBrk="0">
        <a:lnSpc>
          <a:spcPct val="100000"/>
        </a:lnSpc>
        <a:spcBef>
          <a:spcPts val="0"/>
        </a:spcBef>
        <a:spcAft>
          <a:spcPts val="0"/>
        </a:spcAft>
        <a:buClrTx/>
        <a:buSzTx/>
        <a:buFontTx/>
        <a:buNone/>
        <a:tabLst/>
        <a:defRPr sz="4200" b="1" i="0" u="none" strike="noStrike" cap="none" spc="0" baseline="0">
          <a:ln>
            <a:noFill/>
          </a:ln>
          <a:solidFill>
            <a:srgbClr val="3D4541"/>
          </a:solidFill>
          <a:uFillTx/>
          <a:latin typeface="+mn-lt"/>
          <a:ea typeface="+mn-ea"/>
          <a:cs typeface="+mn-cs"/>
          <a:sym typeface="Proxima Nova"/>
        </a:defRPr>
      </a:lvl5pPr>
      <a:lvl6pPr marL="0" marR="0" indent="0" algn="l" defTabSz="309563" rtl="0" latinLnBrk="0">
        <a:lnSpc>
          <a:spcPct val="100000"/>
        </a:lnSpc>
        <a:spcBef>
          <a:spcPts val="0"/>
        </a:spcBef>
        <a:spcAft>
          <a:spcPts val="0"/>
        </a:spcAft>
        <a:buClrTx/>
        <a:buSzTx/>
        <a:buFontTx/>
        <a:buNone/>
        <a:tabLst/>
        <a:defRPr sz="4200" b="1" i="0" u="none" strike="noStrike" cap="none" spc="0" baseline="0">
          <a:ln>
            <a:noFill/>
          </a:ln>
          <a:solidFill>
            <a:srgbClr val="3D4541"/>
          </a:solidFill>
          <a:uFillTx/>
          <a:latin typeface="+mn-lt"/>
          <a:ea typeface="+mn-ea"/>
          <a:cs typeface="+mn-cs"/>
          <a:sym typeface="Proxima Nova"/>
        </a:defRPr>
      </a:lvl6pPr>
      <a:lvl7pPr marL="0" marR="0" indent="0" algn="l" defTabSz="309563" rtl="0" latinLnBrk="0">
        <a:lnSpc>
          <a:spcPct val="100000"/>
        </a:lnSpc>
        <a:spcBef>
          <a:spcPts val="0"/>
        </a:spcBef>
        <a:spcAft>
          <a:spcPts val="0"/>
        </a:spcAft>
        <a:buClrTx/>
        <a:buSzTx/>
        <a:buFontTx/>
        <a:buNone/>
        <a:tabLst/>
        <a:defRPr sz="4200" b="1" i="0" u="none" strike="noStrike" cap="none" spc="0" baseline="0">
          <a:ln>
            <a:noFill/>
          </a:ln>
          <a:solidFill>
            <a:srgbClr val="3D4541"/>
          </a:solidFill>
          <a:uFillTx/>
          <a:latin typeface="+mn-lt"/>
          <a:ea typeface="+mn-ea"/>
          <a:cs typeface="+mn-cs"/>
          <a:sym typeface="Proxima Nova"/>
        </a:defRPr>
      </a:lvl7pPr>
      <a:lvl8pPr marL="0" marR="0" indent="0" algn="l" defTabSz="309563" rtl="0" latinLnBrk="0">
        <a:lnSpc>
          <a:spcPct val="100000"/>
        </a:lnSpc>
        <a:spcBef>
          <a:spcPts val="0"/>
        </a:spcBef>
        <a:spcAft>
          <a:spcPts val="0"/>
        </a:spcAft>
        <a:buClrTx/>
        <a:buSzTx/>
        <a:buFontTx/>
        <a:buNone/>
        <a:tabLst/>
        <a:defRPr sz="4200" b="1" i="0" u="none" strike="noStrike" cap="none" spc="0" baseline="0">
          <a:ln>
            <a:noFill/>
          </a:ln>
          <a:solidFill>
            <a:srgbClr val="3D4541"/>
          </a:solidFill>
          <a:uFillTx/>
          <a:latin typeface="+mn-lt"/>
          <a:ea typeface="+mn-ea"/>
          <a:cs typeface="+mn-cs"/>
          <a:sym typeface="Proxima Nova"/>
        </a:defRPr>
      </a:lvl8pPr>
      <a:lvl9pPr marL="0" marR="0" indent="0" algn="l" defTabSz="309563" rtl="0" latinLnBrk="0">
        <a:lnSpc>
          <a:spcPct val="100000"/>
        </a:lnSpc>
        <a:spcBef>
          <a:spcPts val="0"/>
        </a:spcBef>
        <a:spcAft>
          <a:spcPts val="0"/>
        </a:spcAft>
        <a:buClrTx/>
        <a:buSzTx/>
        <a:buFontTx/>
        <a:buNone/>
        <a:tabLst/>
        <a:defRPr sz="4200" b="1" i="0" u="none" strike="noStrike" cap="none" spc="0" baseline="0">
          <a:ln>
            <a:noFill/>
          </a:ln>
          <a:solidFill>
            <a:srgbClr val="3D4541"/>
          </a:solidFill>
          <a:uFillTx/>
          <a:latin typeface="+mn-lt"/>
          <a:ea typeface="+mn-ea"/>
          <a:cs typeface="+mn-cs"/>
          <a:sym typeface="Proxima Nova"/>
        </a:defRPr>
      </a:lvl9pPr>
    </p:titleStyle>
    <p:bodyStyle>
      <a:lvl1pPr marL="238125"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3D4541"/>
          </a:solidFill>
          <a:uFillTx/>
          <a:latin typeface="+mn-lt"/>
          <a:ea typeface="+mn-ea"/>
          <a:cs typeface="+mn-cs"/>
          <a:sym typeface="Proxima Nova"/>
        </a:defRPr>
      </a:lvl1pPr>
      <a:lvl2pPr marL="476250"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3D4541"/>
          </a:solidFill>
          <a:uFillTx/>
          <a:latin typeface="+mn-lt"/>
          <a:ea typeface="+mn-ea"/>
          <a:cs typeface="+mn-cs"/>
          <a:sym typeface="Proxima Nova"/>
        </a:defRPr>
      </a:lvl2pPr>
      <a:lvl3pPr marL="714375"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3D4541"/>
          </a:solidFill>
          <a:uFillTx/>
          <a:latin typeface="+mn-lt"/>
          <a:ea typeface="+mn-ea"/>
          <a:cs typeface="+mn-cs"/>
          <a:sym typeface="Proxima Nova"/>
        </a:defRPr>
      </a:lvl3pPr>
      <a:lvl4pPr marL="952500"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3D4541"/>
          </a:solidFill>
          <a:uFillTx/>
          <a:latin typeface="+mn-lt"/>
          <a:ea typeface="+mn-ea"/>
          <a:cs typeface="+mn-cs"/>
          <a:sym typeface="Proxima Nova"/>
        </a:defRPr>
      </a:lvl4pPr>
      <a:lvl5pPr marL="1190625"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3D4541"/>
          </a:solidFill>
          <a:uFillTx/>
          <a:latin typeface="+mn-lt"/>
          <a:ea typeface="+mn-ea"/>
          <a:cs typeface="+mn-cs"/>
          <a:sym typeface="Proxima Nova"/>
        </a:defRPr>
      </a:lvl5pPr>
      <a:lvl6pPr marL="1428750"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3D4541"/>
          </a:solidFill>
          <a:uFillTx/>
          <a:latin typeface="+mn-lt"/>
          <a:ea typeface="+mn-ea"/>
          <a:cs typeface="+mn-cs"/>
          <a:sym typeface="Proxima Nova"/>
        </a:defRPr>
      </a:lvl6pPr>
      <a:lvl7pPr marL="1666875"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3D4541"/>
          </a:solidFill>
          <a:uFillTx/>
          <a:latin typeface="+mn-lt"/>
          <a:ea typeface="+mn-ea"/>
          <a:cs typeface="+mn-cs"/>
          <a:sym typeface="Proxima Nova"/>
        </a:defRPr>
      </a:lvl7pPr>
      <a:lvl8pPr marL="1905000"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3D4541"/>
          </a:solidFill>
          <a:uFillTx/>
          <a:latin typeface="+mn-lt"/>
          <a:ea typeface="+mn-ea"/>
          <a:cs typeface="+mn-cs"/>
          <a:sym typeface="Proxima Nova"/>
        </a:defRPr>
      </a:lvl8pPr>
      <a:lvl9pPr marL="2143125"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3D4541"/>
          </a:solidFill>
          <a:uFillTx/>
          <a:latin typeface="+mn-lt"/>
          <a:ea typeface="+mn-ea"/>
          <a:cs typeface="+mn-cs"/>
          <a:sym typeface="Proxima Nova"/>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74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628650" y="365126"/>
            <a:ext cx="7886700" cy="1325563"/>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13"/>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8" name="Google Shape;8;p13"/>
          <p:cNvSpPr txBox="1">
            <a:spLocks noGrp="1"/>
          </p:cNvSpPr>
          <p:nvPr>
            <p:ph type="sldNum" idx="12"/>
          </p:nvPr>
        </p:nvSpPr>
        <p:spPr>
          <a:xfrm>
            <a:off x="8321382" y="6354267"/>
            <a:ext cx="193968" cy="36929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45839873"/>
      </p:ext>
    </p:extLst>
  </p:cSld>
  <p:clrMap bg1="lt1" tx1="dk1" bg2="dk2" tx2="lt2" accent1="accent1" accent2="accent2" accent3="accent3" accent4="accent4" accent5="accent5" accent6="accent6" hlink="hlink" folHlink="folHlink"/>
  <p:sldLayoutIdLst>
    <p:sldLayoutId id="2147483755"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3" Type="http://schemas.openxmlformats.org/officeDocument/2006/relationships/hyperlink" Target="https://bit.ly/mhttc-grief-sensitivity-training"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4.tif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2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2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2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2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2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2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hyperlink" Target="https://mhttcnetwork.org/centers/global-mhttc/product/grief-fact-sheet-5-evidence-based-treatments-grief" TargetMode="External"/><Relationship Id="rId3" Type="http://schemas.openxmlformats.org/officeDocument/2006/relationships/image" Target="../media/image14.png"/><Relationship Id="rId7" Type="http://schemas.openxmlformats.org/officeDocument/2006/relationships/hyperlink" Target="https://mhttcnetwork.org/centers/global-mhttc/product/grief-fact-sheet-4-cultural-responsiveness" TargetMode="External"/><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hyperlink" Target="https://mhttcnetwork.org/centers/global-mhttc/product/grief-fact-sheet-3-preventive-strategies-and-protective-factors" TargetMode="External"/><Relationship Id="rId5" Type="http://schemas.openxmlformats.org/officeDocument/2006/relationships/hyperlink" Target="https://mhttcnetwork.org/centers/global-mhttc/product/grief-fact-sheet-2-responses-grief-across-lifespan" TargetMode="External"/><Relationship Id="rId4" Type="http://schemas.openxmlformats.org/officeDocument/2006/relationships/hyperlink" Target="https://mhttcnetwork.org/centers/global-mhttc/product/grief-fact-sheet-1-introduction-fact-sheet-series-and-defining-grief" TargetMode="External"/><Relationship Id="rId9" Type="http://schemas.openxmlformats.org/officeDocument/2006/relationships/hyperlink" Target="https://mhttcnetwork.org/centers/global-mhttc/responding-covid-19-grief-loss-and-bereavemen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3.tiff"/><Relationship Id="rId5" Type="http://schemas.openxmlformats.org/officeDocument/2006/relationships/image" Target="../media/image52.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hyperlink" Target="https://www.ourhouse-grief.org/bulletinboard/" TargetMode="Externa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4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mailto:info@nami.org" TargetMode="External"/><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8" Type="http://schemas.openxmlformats.org/officeDocument/2006/relationships/hyperlink" Target="http://bit.ly/GSVLITrevinoEval" TargetMode="External"/><Relationship Id="rId3" Type="http://schemas.openxmlformats.org/officeDocument/2006/relationships/hyperlink" Target="http://bit.ly/GSVLIsmh3" TargetMode="External"/><Relationship Id="rId7" Type="http://schemas.openxmlformats.org/officeDocument/2006/relationships/hyperlink" Target="http://bit.ly/GSVLITrevino" TargetMode="External"/><Relationship Id="rId12" Type="http://schemas.openxmlformats.org/officeDocument/2006/relationships/hyperlink" Target="http://bit.ly/GSVLIClosingEval" TargetMode="External"/><Relationship Id="rId2" Type="http://schemas.openxmlformats.org/officeDocument/2006/relationships/hyperlink" Target="http://bit.ly/GSVLIgs3" TargetMode="External"/><Relationship Id="rId1" Type="http://schemas.openxmlformats.org/officeDocument/2006/relationships/slideLayout" Target="../slideLayouts/slideLayout52.xml"/><Relationship Id="rId6" Type="http://schemas.openxmlformats.org/officeDocument/2006/relationships/hyperlink" Target="http://bit.ly/GSVLIWobbeEval" TargetMode="External"/><Relationship Id="rId11" Type="http://schemas.openxmlformats.org/officeDocument/2006/relationships/hyperlink" Target="http://bit.ly/GSVLIClosing" TargetMode="External"/><Relationship Id="rId5" Type="http://schemas.openxmlformats.org/officeDocument/2006/relationships/hyperlink" Target="http://bit.ly/GSVLIWobbe" TargetMode="External"/><Relationship Id="rId10" Type="http://schemas.openxmlformats.org/officeDocument/2006/relationships/hyperlink" Target="http://bit.ly/GSVLIFernandezEval" TargetMode="External"/><Relationship Id="rId4" Type="http://schemas.openxmlformats.org/officeDocument/2006/relationships/hyperlink" Target="http://bit.ly/GSVLIebp3" TargetMode="External"/><Relationship Id="rId9" Type="http://schemas.openxmlformats.org/officeDocument/2006/relationships/hyperlink" Target="http://bit.ly/GSVLIFernandez"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mhttcnetwork.org/"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txBox="1"/>
          <p:nvPr/>
        </p:nvSpPr>
        <p:spPr>
          <a:xfrm>
            <a:off x="3953210" y="1012593"/>
            <a:ext cx="2529651" cy="714713"/>
          </a:xfrm>
          <a:prstGeom prst="rect">
            <a:avLst/>
          </a:prstGeom>
          <a:noFill/>
          <a:ln>
            <a:noFill/>
          </a:ln>
        </p:spPr>
        <p:txBody>
          <a:bodyPr spcFirstLastPara="1" wrap="square" lIns="68569" tIns="34275" rIns="68569" bIns="34275" anchor="b" anchorCtr="0">
            <a:noAutofit/>
          </a:bodyPr>
          <a:lstStyle/>
          <a:p>
            <a:pPr>
              <a:lnSpc>
                <a:spcPct val="90000"/>
              </a:lnSpc>
              <a:buClr>
                <a:schemeClr val="dk1"/>
              </a:buClr>
              <a:buSzPts val="2800"/>
            </a:pPr>
            <a:r>
              <a:rPr lang="en-US" sz="2100" b="1">
                <a:solidFill>
                  <a:schemeClr val="dk1"/>
                </a:solidFill>
                <a:latin typeface="Arial Narrow"/>
                <a:ea typeface="Arial Narrow"/>
                <a:cs typeface="Arial Narrow"/>
                <a:sym typeface="Arial Narrow"/>
              </a:rPr>
              <a:t>Please Note:</a:t>
            </a:r>
            <a:endParaRPr sz="1350">
              <a:solidFill>
                <a:srgbClr val="000000"/>
              </a:solidFill>
              <a:latin typeface="Calibri"/>
              <a:ea typeface="Calibri"/>
              <a:cs typeface="Calibri"/>
              <a:sym typeface="Calibri"/>
            </a:endParaRPr>
          </a:p>
          <a:p>
            <a:pPr algn="ctr">
              <a:lnSpc>
                <a:spcPct val="90000"/>
              </a:lnSpc>
              <a:buClr>
                <a:srgbClr val="000000"/>
              </a:buClr>
              <a:buSzPts val="2800"/>
            </a:pPr>
            <a:endParaRPr sz="2100" b="1">
              <a:solidFill>
                <a:schemeClr val="dk1"/>
              </a:solidFill>
              <a:latin typeface="Arial Narrow"/>
              <a:ea typeface="Arial Narrow"/>
              <a:cs typeface="Arial Narrow"/>
              <a:sym typeface="Arial Narrow"/>
            </a:endParaRPr>
          </a:p>
        </p:txBody>
      </p:sp>
      <p:sp>
        <p:nvSpPr>
          <p:cNvPr id="64" name="Google Shape;64;p1"/>
          <p:cNvSpPr txBox="1">
            <a:spLocks noGrp="1"/>
          </p:cNvSpPr>
          <p:nvPr>
            <p:ph type="subTitle" idx="1"/>
          </p:nvPr>
        </p:nvSpPr>
        <p:spPr>
          <a:xfrm>
            <a:off x="5595949" y="1012592"/>
            <a:ext cx="3548051" cy="712469"/>
          </a:xfrm>
          <a:prstGeom prst="rect">
            <a:avLst/>
          </a:prstGeom>
          <a:noFill/>
          <a:ln>
            <a:noFill/>
          </a:ln>
        </p:spPr>
        <p:txBody>
          <a:bodyPr spcFirstLastPara="1" wrap="square" lIns="68569" tIns="34275" rIns="68569" bIns="34275" anchor="t" anchorCtr="0">
            <a:noAutofit/>
          </a:bodyPr>
          <a:lstStyle/>
          <a:p>
            <a:pPr marL="257175" indent="-257175" algn="l">
              <a:spcBef>
                <a:spcPts val="0"/>
              </a:spcBef>
              <a:buFont typeface="Arial"/>
              <a:buChar char="•"/>
            </a:pPr>
            <a:r>
              <a:rPr lang="en-US" sz="1500">
                <a:latin typeface="Arial"/>
                <a:ea typeface="Arial"/>
                <a:cs typeface="Arial"/>
                <a:sym typeface="Arial"/>
              </a:rPr>
              <a:t>All attendees are muted</a:t>
            </a:r>
            <a:endParaRPr/>
          </a:p>
          <a:p>
            <a:pPr marL="257175" indent="-257175" algn="l">
              <a:spcBef>
                <a:spcPts val="0"/>
              </a:spcBef>
              <a:buFont typeface="Arial"/>
              <a:buChar char="•"/>
            </a:pPr>
            <a:r>
              <a:rPr lang="en-US" sz="1500">
                <a:latin typeface="Arial"/>
                <a:ea typeface="Arial"/>
                <a:cs typeface="Arial"/>
                <a:sym typeface="Arial"/>
              </a:rPr>
              <a:t>Today’s session will be recorded</a:t>
            </a:r>
            <a:endParaRPr/>
          </a:p>
        </p:txBody>
      </p:sp>
      <p:sp>
        <p:nvSpPr>
          <p:cNvPr id="65" name="Google Shape;65;p1"/>
          <p:cNvSpPr txBox="1"/>
          <p:nvPr/>
        </p:nvSpPr>
        <p:spPr>
          <a:xfrm>
            <a:off x="285749" y="1575021"/>
            <a:ext cx="4421982" cy="300052"/>
          </a:xfrm>
          <a:prstGeom prst="rect">
            <a:avLst/>
          </a:prstGeom>
          <a:noFill/>
          <a:ln>
            <a:noFill/>
          </a:ln>
        </p:spPr>
        <p:txBody>
          <a:bodyPr spcFirstLastPara="1" wrap="square" lIns="34275" tIns="34275" rIns="34275" bIns="34275" anchor="t" anchorCtr="0">
            <a:spAutoFit/>
          </a:bodyPr>
          <a:lstStyle/>
          <a:p>
            <a:pPr>
              <a:buClr>
                <a:srgbClr val="000000"/>
              </a:buClr>
              <a:buSzPts val="2000"/>
            </a:pPr>
            <a:r>
              <a:rPr lang="en-US" sz="1500" b="1" dirty="0">
                <a:solidFill>
                  <a:srgbClr val="000000"/>
                </a:solidFill>
                <a:latin typeface="Arial"/>
                <a:ea typeface="Arial"/>
                <a:cs typeface="Arial"/>
                <a:sym typeface="Arial"/>
              </a:rPr>
              <a:t>Get to know the Zoom Webinar interface</a:t>
            </a:r>
            <a:endParaRPr sz="1050" dirty="0">
              <a:solidFill>
                <a:srgbClr val="000000"/>
              </a:solidFill>
              <a:latin typeface="Arial"/>
              <a:ea typeface="Arial"/>
              <a:cs typeface="Arial"/>
              <a:sym typeface="Arial"/>
            </a:endParaRPr>
          </a:p>
        </p:txBody>
      </p:sp>
      <p:pic>
        <p:nvPicPr>
          <p:cNvPr id="66" name="Google Shape;66;p1"/>
          <p:cNvPicPr preferRelativeResize="0"/>
          <p:nvPr/>
        </p:nvPicPr>
        <p:blipFill rotWithShape="1">
          <a:blip r:embed="rId3">
            <a:alphaModFix/>
          </a:blip>
          <a:srcRect/>
          <a:stretch/>
        </p:blipFill>
        <p:spPr>
          <a:xfrm>
            <a:off x="285750" y="1827361"/>
            <a:ext cx="8622506" cy="4079939"/>
          </a:xfrm>
          <a:prstGeom prst="rect">
            <a:avLst/>
          </a:prstGeom>
          <a:noFill/>
          <a:ln>
            <a:noFill/>
          </a:ln>
        </p:spPr>
      </p:pic>
      <p:pic>
        <p:nvPicPr>
          <p:cNvPr id="67" name="Google Shape;67;p1" descr="A screenshot of a cell phone&#10;&#10;Description automatically generated"/>
          <p:cNvPicPr preferRelativeResize="0"/>
          <p:nvPr/>
        </p:nvPicPr>
        <p:blipFill rotWithShape="1">
          <a:blip r:embed="rId4">
            <a:alphaModFix/>
          </a:blip>
          <a:srcRect/>
          <a:stretch/>
        </p:blipFill>
        <p:spPr>
          <a:xfrm>
            <a:off x="285750" y="949772"/>
            <a:ext cx="2599316" cy="60201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8"/>
          <p:cNvSpPr txBox="1">
            <a:spLocks noGrp="1"/>
          </p:cNvSpPr>
          <p:nvPr>
            <p:ph type="ctrTitle" idx="4294967295"/>
          </p:nvPr>
        </p:nvSpPr>
        <p:spPr>
          <a:xfrm>
            <a:off x="0" y="2455487"/>
            <a:ext cx="9144000" cy="1033285"/>
          </a:xfrm>
          <a:prstGeom prst="rect">
            <a:avLst/>
          </a:prstGeom>
          <a:noFill/>
          <a:ln>
            <a:noFill/>
          </a:ln>
        </p:spPr>
        <p:txBody>
          <a:bodyPr spcFirstLastPara="1" wrap="square" lIns="45700" tIns="45700" rIns="45700"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pPr algn="ctr">
              <a:buSzPts val="3600"/>
            </a:pPr>
            <a:r>
              <a:rPr lang="en-US" sz="2800" dirty="0">
                <a:solidFill>
                  <a:srgbClr val="FD8A20"/>
                </a:solidFill>
                <a:latin typeface="Proxima Nova Semibold"/>
                <a:ea typeface="Futura Medium" charset="0"/>
              </a:rPr>
              <a:t>Building Virtual Communities To Support Grieving Youth </a:t>
            </a:r>
            <a:br>
              <a:rPr lang="en-US" sz="2800" dirty="0">
                <a:solidFill>
                  <a:srgbClr val="FD8A20"/>
                </a:solidFill>
                <a:latin typeface="Proxima Nova Semibold"/>
                <a:ea typeface="Futura Medium" charset="0"/>
              </a:rPr>
            </a:br>
            <a:r>
              <a:rPr lang="en-US" sz="2800" dirty="0">
                <a:solidFill>
                  <a:srgbClr val="FD8A20"/>
                </a:solidFill>
                <a:latin typeface="Proxima Nova Semibold"/>
                <a:ea typeface="Futura Medium" charset="0"/>
              </a:rPr>
              <a:t>&amp; Families During Uncertain Times</a:t>
            </a:r>
            <a:r>
              <a:rPr lang="en-US" sz="2400" b="0" i="0" u="none" strike="noStrike" kern="1200" cap="none" spc="0" normalizeH="0" baseline="0" noProof="0" dirty="0">
                <a:ln>
                  <a:noFill/>
                </a:ln>
                <a:solidFill>
                  <a:srgbClr val="FD8A20"/>
                </a:solidFill>
                <a:effectLst/>
                <a:uLnTx/>
                <a:uFillTx/>
                <a:latin typeface="Proxima Nova Semibold" panose="02000506030000020004" pitchFamily="50" charset="0"/>
                <a:ea typeface="Futura Medium" charset="0"/>
              </a:rPr>
              <a:t/>
            </a:r>
            <a:br>
              <a:rPr lang="en-US" sz="2400" b="0" i="0" u="none" strike="noStrike" kern="1200" cap="none" spc="0" normalizeH="0" baseline="0" noProof="0" dirty="0">
                <a:ln>
                  <a:noFill/>
                </a:ln>
                <a:solidFill>
                  <a:srgbClr val="FD8A20"/>
                </a:solidFill>
                <a:effectLst/>
                <a:uLnTx/>
                <a:uFillTx/>
                <a:latin typeface="Proxima Nova Semibold" panose="02000506030000020004" pitchFamily="50" charset="0"/>
                <a:ea typeface="Futura Medium" charset="0"/>
              </a:rPr>
            </a:br>
            <a:endParaRPr sz="2400" dirty="0">
              <a:latin typeface="Calibri"/>
              <a:ea typeface="Calibri"/>
              <a:cs typeface="Calibri"/>
              <a:sym typeface="Calibri"/>
            </a:endParaRPr>
          </a:p>
        </p:txBody>
      </p:sp>
      <p:pic>
        <p:nvPicPr>
          <p:cNvPr id="130" name="Google Shape;130;p8"/>
          <p:cNvPicPr preferRelativeResize="0"/>
          <p:nvPr/>
        </p:nvPicPr>
        <p:blipFill rotWithShape="1">
          <a:blip r:embed="rId3">
            <a:alphaModFix/>
          </a:blip>
          <a:srcRect/>
          <a:stretch/>
        </p:blipFill>
        <p:spPr>
          <a:xfrm>
            <a:off x="1062311" y="993029"/>
            <a:ext cx="7019378" cy="1053977"/>
          </a:xfrm>
          <a:prstGeom prst="rect">
            <a:avLst/>
          </a:prstGeom>
          <a:noFill/>
          <a:ln>
            <a:noFill/>
          </a:ln>
        </p:spPr>
      </p:pic>
      <p:sp>
        <p:nvSpPr>
          <p:cNvPr id="131" name="Google Shape;131;p8"/>
          <p:cNvSpPr/>
          <p:nvPr/>
        </p:nvSpPr>
        <p:spPr>
          <a:xfrm>
            <a:off x="2286000" y="3581104"/>
            <a:ext cx="4572000" cy="1038716"/>
          </a:xfrm>
          <a:prstGeom prst="rect">
            <a:avLst/>
          </a:prstGeom>
          <a:noFill/>
          <a:ln>
            <a:noFill/>
          </a:ln>
        </p:spPr>
        <p:txBody>
          <a:bodyPr spcFirstLastPara="1" wrap="square" lIns="68569" tIns="34275" rIns="68569" bIns="34275" anchor="t" anchorCtr="0">
            <a:spAutoFit/>
          </a:bodyPr>
          <a:lstStyle/>
          <a:p>
            <a:pPr algn="ctr">
              <a:buClr>
                <a:srgbClr val="000000"/>
              </a:buClr>
              <a:buSzPts val="2800"/>
            </a:pPr>
            <a:r>
              <a:rPr lang="en-US" sz="2100" dirty="0">
                <a:solidFill>
                  <a:srgbClr val="000000"/>
                </a:solidFill>
                <a:latin typeface="Arial"/>
                <a:ea typeface="Arial"/>
                <a:cs typeface="Arial"/>
                <a:sym typeface="Arial"/>
              </a:rPr>
              <a:t>Thursday, </a:t>
            </a:r>
            <a:r>
              <a:rPr lang="en-US" sz="2100" dirty="0"/>
              <a:t>Nov</a:t>
            </a:r>
            <a:r>
              <a:rPr lang="en-US" sz="2100" dirty="0">
                <a:solidFill>
                  <a:srgbClr val="000000"/>
                </a:solidFill>
                <a:latin typeface="Arial"/>
                <a:ea typeface="Arial"/>
                <a:cs typeface="Arial"/>
                <a:sym typeface="Arial"/>
              </a:rPr>
              <a:t>ember 13, 2020</a:t>
            </a:r>
          </a:p>
          <a:p>
            <a:pPr algn="ctr">
              <a:buClr>
                <a:srgbClr val="000000"/>
              </a:buClr>
              <a:buSzPts val="2800"/>
            </a:pPr>
            <a:r>
              <a:rPr lang="en-US" sz="2100" dirty="0">
                <a:solidFill>
                  <a:srgbClr val="000000"/>
                </a:solidFill>
                <a:latin typeface="Arial"/>
                <a:ea typeface="Arial"/>
                <a:cs typeface="Arial"/>
                <a:sym typeface="Arial"/>
              </a:rPr>
              <a:t>9:30-11:00am PT/ 10:30-12pm MT/ 11:30-1pm CT/ 12:30-2pm ET</a:t>
            </a:r>
            <a:endParaRPr lang="en-US" sz="1050" dirty="0">
              <a:solidFill>
                <a:srgbClr val="000000"/>
              </a:solidFill>
              <a:latin typeface="Arial"/>
              <a:ea typeface="Arial"/>
              <a:cs typeface="Arial"/>
              <a:sym typeface="Arial"/>
            </a:endParaRPr>
          </a:p>
        </p:txBody>
      </p:sp>
      <p:sp>
        <p:nvSpPr>
          <p:cNvPr id="132" name="Google Shape;132;p8"/>
          <p:cNvSpPr txBox="1"/>
          <p:nvPr/>
        </p:nvSpPr>
        <p:spPr>
          <a:xfrm>
            <a:off x="102304" y="4853082"/>
            <a:ext cx="7706522" cy="1033285"/>
          </a:xfrm>
          <a:prstGeom prst="rect">
            <a:avLst/>
          </a:prstGeom>
          <a:noFill/>
          <a:ln>
            <a:noFill/>
          </a:ln>
        </p:spPr>
        <p:txBody>
          <a:bodyPr spcFirstLastPara="1" wrap="square" lIns="68569" tIns="34275" rIns="68569" bIns="34275" anchor="t" anchorCtr="0">
            <a:noAutofit/>
          </a:bodyPr>
          <a:lstStyle/>
          <a:p>
            <a:pPr>
              <a:spcBef>
                <a:spcPts val="450"/>
              </a:spcBef>
              <a:buClr>
                <a:schemeClr val="dk1"/>
              </a:buClr>
              <a:buSzPts val="2400"/>
            </a:pPr>
            <a:r>
              <a:rPr lang="en-US" b="1" dirty="0">
                <a:solidFill>
                  <a:schemeClr val="dk1"/>
                </a:solidFill>
                <a:latin typeface="Arial"/>
                <a:ea typeface="Arial"/>
                <a:cs typeface="Arial"/>
                <a:sym typeface="Arial"/>
              </a:rPr>
              <a:t>Lauren W. Schneider, LCSW</a:t>
            </a:r>
          </a:p>
          <a:p>
            <a:pPr>
              <a:spcBef>
                <a:spcPts val="450"/>
              </a:spcBef>
              <a:buClr>
                <a:schemeClr val="dk1"/>
              </a:buClr>
              <a:buSzPts val="2400"/>
            </a:pPr>
            <a:r>
              <a:rPr lang="en-US" b="1" dirty="0">
                <a:solidFill>
                  <a:schemeClr val="dk1"/>
                </a:solidFill>
                <a:latin typeface="Arial" panose="020B0604020202020204" pitchFamily="34" charset="0"/>
                <a:cs typeface="Arial" panose="020B0604020202020204" pitchFamily="34" charset="0"/>
              </a:rPr>
              <a:t>Talya Schlesinger, MSW</a:t>
            </a:r>
            <a:endParaRPr lang="en-US" sz="1050" b="1" dirty="0">
              <a:solidFill>
                <a:srgbClr val="000000"/>
              </a:solidFill>
              <a:latin typeface="Arial" panose="020B0604020202020204" pitchFamily="34" charset="0"/>
              <a:ea typeface="Arial"/>
              <a:cs typeface="Arial" panose="020B0604020202020204" pitchFamily="34" charset="0"/>
              <a:sym typeface="Arial"/>
            </a:endParaRPr>
          </a:p>
          <a:p>
            <a:pPr>
              <a:spcBef>
                <a:spcPts val="450"/>
              </a:spcBef>
              <a:buClr>
                <a:schemeClr val="dk1"/>
              </a:buClr>
              <a:buSzPts val="2400"/>
            </a:pPr>
            <a:r>
              <a:rPr lang="en-US" dirty="0">
                <a:solidFill>
                  <a:schemeClr val="dk1"/>
                </a:solidFill>
                <a:latin typeface="Arial"/>
                <a:ea typeface="Arial"/>
                <a:cs typeface="Arial"/>
                <a:sym typeface="Arial"/>
              </a:rPr>
              <a:t>OUR HOUSE Grief Support Center</a:t>
            </a:r>
            <a:endParaRPr lang="en-US" b="1" dirty="0">
              <a:solidFill>
                <a:schemeClr val="dk1"/>
              </a:solidFill>
              <a:latin typeface="Arial"/>
              <a:ea typeface="Arial"/>
              <a:cs typeface="Arial"/>
              <a:sym typeface="Arial"/>
            </a:endParaRPr>
          </a:p>
          <a:p>
            <a:pPr>
              <a:spcBef>
                <a:spcPts val="450"/>
              </a:spcBef>
              <a:buClr>
                <a:schemeClr val="dk1"/>
              </a:buClr>
              <a:buSzPts val="2200"/>
            </a:pPr>
            <a:endParaRPr sz="1650" dirty="0">
              <a:solidFill>
                <a:schemeClr val="dk1"/>
              </a:solidFill>
              <a:latin typeface="Arial"/>
              <a:ea typeface="Arial"/>
              <a:cs typeface="Arial"/>
              <a:sym typeface="Arial"/>
            </a:endParaRPr>
          </a:p>
        </p:txBody>
      </p:sp>
      <p:cxnSp>
        <p:nvCxnSpPr>
          <p:cNvPr id="133" name="Google Shape;133;p8"/>
          <p:cNvCxnSpPr/>
          <p:nvPr/>
        </p:nvCxnSpPr>
        <p:spPr>
          <a:xfrm>
            <a:off x="2445104" y="3309854"/>
            <a:ext cx="4253792" cy="0"/>
          </a:xfrm>
          <a:prstGeom prst="straightConnector1">
            <a:avLst/>
          </a:prstGeom>
          <a:noFill/>
          <a:ln w="9525" cap="flat" cmpd="sng">
            <a:solidFill>
              <a:schemeClr val="dk1"/>
            </a:solidFill>
            <a:prstDash val="solid"/>
            <a:round/>
            <a:headEnd type="none" w="sm" len="sm"/>
            <a:tailEnd type="none" w="sm" len="sm"/>
          </a:ln>
        </p:spPr>
      </p:cxnSp>
      <p:pic>
        <p:nvPicPr>
          <p:cNvPr id="134" name="Google Shape;134;p8"/>
          <p:cNvPicPr preferRelativeResize="0"/>
          <p:nvPr/>
        </p:nvPicPr>
        <p:blipFill rotWithShape="1">
          <a:blip r:embed="rId4">
            <a:alphaModFix/>
          </a:blip>
          <a:srcRect/>
          <a:stretch/>
        </p:blipFill>
        <p:spPr>
          <a:xfrm>
            <a:off x="6999546" y="4861735"/>
            <a:ext cx="2144454" cy="14265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9"/>
          <p:cNvSpPr txBox="1">
            <a:spLocks noGrp="1"/>
          </p:cNvSpPr>
          <p:nvPr>
            <p:ph type="title"/>
          </p:nvPr>
        </p:nvSpPr>
        <p:spPr>
          <a:xfrm>
            <a:off x="412056" y="251993"/>
            <a:ext cx="7739744" cy="705318"/>
          </a:xfrm>
          <a:prstGeom prst="rect">
            <a:avLst/>
          </a:prstGeom>
          <a:noFill/>
          <a:ln>
            <a:noFill/>
          </a:ln>
        </p:spPr>
        <p:txBody>
          <a:bodyPr spcFirstLastPara="1" wrap="square" lIns="34275" tIns="34275" rIns="34275" bIns="34275" anchor="ctr" anchorCtr="0">
            <a:normAutofit/>
          </a:bodyPr>
          <a:lstStyle/>
          <a:p>
            <a:pPr>
              <a:buSzPts val="4400"/>
            </a:pPr>
            <a:r>
              <a:rPr lang="en-US" dirty="0">
                <a:latin typeface="Arial"/>
                <a:ea typeface="Arial"/>
                <a:cs typeface="Arial"/>
                <a:sym typeface="Arial"/>
              </a:rPr>
              <a:t>Presenters</a:t>
            </a:r>
            <a:endParaRPr dirty="0"/>
          </a:p>
        </p:txBody>
      </p:sp>
      <p:pic>
        <p:nvPicPr>
          <p:cNvPr id="140" name="Google Shape;140;p9"/>
          <p:cNvPicPr preferRelativeResize="0"/>
          <p:nvPr/>
        </p:nvPicPr>
        <p:blipFill rotWithShape="1">
          <a:blip r:embed="rId3">
            <a:alphaModFix/>
          </a:blip>
          <a:srcRect/>
          <a:stretch/>
        </p:blipFill>
        <p:spPr>
          <a:xfrm rot="10800000" flipH="1">
            <a:off x="484780" y="6246163"/>
            <a:ext cx="8174439" cy="95020"/>
          </a:xfrm>
          <a:prstGeom prst="rect">
            <a:avLst/>
          </a:prstGeom>
          <a:noFill/>
          <a:ln>
            <a:noFill/>
          </a:ln>
        </p:spPr>
      </p:pic>
      <p:sp>
        <p:nvSpPr>
          <p:cNvPr id="141" name="Google Shape;141;p9"/>
          <p:cNvSpPr txBox="1"/>
          <p:nvPr/>
        </p:nvSpPr>
        <p:spPr>
          <a:xfrm>
            <a:off x="1614748" y="1003850"/>
            <a:ext cx="7352982" cy="2454488"/>
          </a:xfrm>
          <a:prstGeom prst="rect">
            <a:avLst/>
          </a:prstGeom>
          <a:noFill/>
          <a:ln>
            <a:noFill/>
          </a:ln>
        </p:spPr>
        <p:txBody>
          <a:bodyPr spcFirstLastPara="1" wrap="square" lIns="68569" tIns="34275" rIns="68569" bIns="34275" anchor="t" anchorCtr="0">
            <a:spAutoFit/>
          </a:bodyPr>
          <a:lstStyle/>
          <a:p>
            <a:pPr>
              <a:buSzPts val="1800"/>
            </a:pPr>
            <a:r>
              <a:rPr lang="en-US" sz="1500" b="1" dirty="0">
                <a:solidFill>
                  <a:srgbClr val="000000"/>
                </a:solidFill>
                <a:latin typeface="Times New Roman" panose="02020603050405020304" pitchFamily="18" charset="0"/>
                <a:ea typeface="Calibri" panose="020F0502020204030204" pitchFamily="34" charset="0"/>
              </a:rPr>
              <a:t>Lauren Schneider, LCSW, </a:t>
            </a:r>
            <a:r>
              <a:rPr lang="en-US" sz="1500" i="1" dirty="0">
                <a:solidFill>
                  <a:srgbClr val="000000"/>
                </a:solidFill>
                <a:latin typeface="Times New Roman" panose="02020603050405020304" pitchFamily="18" charset="0"/>
                <a:ea typeface="Calibri" panose="020F0502020204030204" pitchFamily="34" charset="0"/>
              </a:rPr>
              <a:t>Clinical Director of Child and Adolescent Programs, Our-House</a:t>
            </a:r>
            <a:endParaRPr lang="en-US" sz="1500" dirty="0">
              <a:solidFill>
                <a:srgbClr val="000000"/>
              </a:solidFill>
              <a:latin typeface="Times New Roman" panose="02020603050405020304" pitchFamily="18" charset="0"/>
              <a:ea typeface="Calibri" panose="020F0502020204030204" pitchFamily="34" charset="0"/>
            </a:endParaRPr>
          </a:p>
          <a:p>
            <a:pPr>
              <a:buSzPts val="1800"/>
            </a:pPr>
            <a:r>
              <a:rPr lang="en-US" sz="1400" dirty="0">
                <a:solidFill>
                  <a:srgbClr val="000000"/>
                </a:solidFill>
                <a:latin typeface="Times New Roman" panose="02020603050405020304" pitchFamily="18" charset="0"/>
                <a:ea typeface="Calibri" panose="020F0502020204030204" pitchFamily="34" charset="0"/>
              </a:rPr>
              <a:t>Lauren, a nationally recognized authority on Children’s Grief, has provided trainings for mental health clinicians, educators, clergy, health care providers and graduate students throughout the community since 2000. Lauren is the author of “Children Grieve Too: A Handbook for Parents of Grieving Children”. She also created “My Memory Book…for grieving children” and contributing author for “You Can’t Do It Alone. A Widow’s Journey through Loss, Grief and Life After (2020) by Maria Quiban Whitesell as well as grief-related curricula for use at Camp Erin Los Angeles and in OUR HOUSE grief support groups. Lauren is the Associate Producer of “One Last Hug…and a few smooches” an Emmy award winning HBO documentary about Children’s Grief. She trains and supervises OUR HOUSE group leaders as well as MSW and MFT clinicians and students. Lauren maintains a private practice in Los Angeles specializing in grief and loss. </a:t>
            </a:r>
            <a:endParaRPr sz="1400" dirty="0">
              <a:solidFill>
                <a:srgbClr val="000000"/>
              </a:solidFill>
              <a:latin typeface="Calibri"/>
              <a:ea typeface="Calibri"/>
              <a:cs typeface="Calibri"/>
              <a:sym typeface="Calibri"/>
            </a:endParaRPr>
          </a:p>
        </p:txBody>
      </p:sp>
      <p:sp>
        <p:nvSpPr>
          <p:cNvPr id="142" name="Google Shape;142;p9"/>
          <p:cNvSpPr txBox="1"/>
          <p:nvPr/>
        </p:nvSpPr>
        <p:spPr>
          <a:xfrm>
            <a:off x="1614748" y="3764169"/>
            <a:ext cx="7167266" cy="2008212"/>
          </a:xfrm>
          <a:prstGeom prst="rect">
            <a:avLst/>
          </a:prstGeom>
          <a:noFill/>
          <a:ln>
            <a:noFill/>
          </a:ln>
        </p:spPr>
        <p:txBody>
          <a:bodyPr spcFirstLastPara="1" wrap="square" lIns="68569" tIns="34275" rIns="68569" bIns="34275" anchor="t" anchorCtr="0">
            <a:spAutoFit/>
          </a:bodyPr>
          <a:lstStyle/>
          <a:p>
            <a:pPr algn="just"/>
            <a:r>
              <a:rPr lang="en-US" sz="1400" b="1" dirty="0">
                <a:solidFill>
                  <a:srgbClr val="000000"/>
                </a:solidFill>
                <a:latin typeface="Times New Roman" panose="02020603050405020304" pitchFamily="18" charset="0"/>
                <a:ea typeface="Calibri" panose="020F0502020204030204" pitchFamily="34" charset="0"/>
              </a:rPr>
              <a:t>Talya Schlesinger, MSW</a:t>
            </a:r>
            <a:r>
              <a:rPr lang="en-US" sz="1400" dirty="0">
                <a:solidFill>
                  <a:srgbClr val="000000"/>
                </a:solidFill>
                <a:latin typeface="Times New Roman" panose="02020603050405020304" pitchFamily="18" charset="0"/>
                <a:ea typeface="Calibri" panose="020F0502020204030204" pitchFamily="34" charset="0"/>
              </a:rPr>
              <a:t>, </a:t>
            </a:r>
            <a:r>
              <a:rPr lang="en-US" sz="1400" i="1" dirty="0">
                <a:solidFill>
                  <a:srgbClr val="000000"/>
                </a:solidFill>
                <a:latin typeface="Times New Roman" panose="02020603050405020304" pitchFamily="18" charset="0"/>
                <a:ea typeface="Calibri" panose="020F0502020204030204" pitchFamily="34" charset="0"/>
              </a:rPr>
              <a:t>Associate Clinical Coordinator of Camp and Children’s Programs, Our-House</a:t>
            </a:r>
            <a:endParaRPr lang="en-US" sz="1400" i="1" dirty="0">
              <a:latin typeface="Times New Roman" panose="02020603050405020304" pitchFamily="18" charset="0"/>
              <a:ea typeface="Calibri" panose="020F0502020204030204" pitchFamily="34" charset="0"/>
            </a:endParaRPr>
          </a:p>
          <a:p>
            <a:pPr algn="just"/>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Talya is a clinical social worker dedicated to supporting children, adolescents and families. Talya completed her undergraduate studies in Biopsychology, Cognition and Neuroscience as well as Community Action and Social Change at the University of Michigan. She then received her MSW from the University of Michigan with a concentration in Children and Youth in Families and Society, and a minor in Human Services Management. Prior to joining the team at Our House Grief Support Center, Talya worked as a medical social worker at Children’s Hospital Los Angeles on the Bone Marrow Transplant team.</a:t>
            </a:r>
            <a:endParaRPr sz="1400" dirty="0">
              <a:solidFill>
                <a:srgbClr val="00000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B9169A02-6B21-427E-8FC3-FC48809A39AF}"/>
              </a:ext>
            </a:extLst>
          </p:cNvPr>
          <p:cNvPicPr>
            <a:picLocks noChangeAspect="1"/>
          </p:cNvPicPr>
          <p:nvPr/>
        </p:nvPicPr>
        <p:blipFill>
          <a:blip r:embed="rId4"/>
          <a:stretch>
            <a:fillRect/>
          </a:stretch>
        </p:blipFill>
        <p:spPr>
          <a:xfrm>
            <a:off x="468168" y="1033552"/>
            <a:ext cx="1146580" cy="1712123"/>
          </a:xfrm>
          <a:prstGeom prst="rect">
            <a:avLst/>
          </a:prstGeom>
        </p:spPr>
      </p:pic>
      <p:pic>
        <p:nvPicPr>
          <p:cNvPr id="7" name="Picture 6">
            <a:extLst>
              <a:ext uri="{FF2B5EF4-FFF2-40B4-BE49-F238E27FC236}">
                <a16:creationId xmlns:a16="http://schemas.microsoft.com/office/drawing/2014/main" id="{F41DDF7C-CF17-4F31-8852-0B64F28BB257}"/>
              </a:ext>
            </a:extLst>
          </p:cNvPr>
          <p:cNvPicPr>
            <a:picLocks noChangeAspect="1"/>
          </p:cNvPicPr>
          <p:nvPr/>
        </p:nvPicPr>
        <p:blipFill>
          <a:blip r:embed="rId5"/>
          <a:stretch>
            <a:fillRect/>
          </a:stretch>
        </p:blipFill>
        <p:spPr>
          <a:xfrm>
            <a:off x="412056" y="3764169"/>
            <a:ext cx="1146580" cy="172677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AutoShape 2"/>
          <p:cNvSpPr>
            <a:spLocks/>
          </p:cNvSpPr>
          <p:nvPr/>
        </p:nvSpPr>
        <p:spPr bwMode="auto">
          <a:xfrm>
            <a:off x="0" y="5320146"/>
            <a:ext cx="9144000" cy="153785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sp>
        <p:nvSpPr>
          <p:cNvPr id="8195" name="AutoShape 3"/>
          <p:cNvSpPr>
            <a:spLocks/>
          </p:cNvSpPr>
          <p:nvPr/>
        </p:nvSpPr>
        <p:spPr bwMode="auto">
          <a:xfrm>
            <a:off x="313630" y="6219438"/>
            <a:ext cx="4937027" cy="866487"/>
          </a:xfrm>
          <a:custGeom>
            <a:avLst/>
            <a:gdLst>
              <a:gd name="T0" fmla="*/ 7973219 w 21600"/>
              <a:gd name="T1" fmla="*/ 475456 h 21600"/>
              <a:gd name="T2" fmla="*/ 7973219 w 21600"/>
              <a:gd name="T3" fmla="*/ 475456 h 21600"/>
              <a:gd name="T4" fmla="*/ 7973219 w 21600"/>
              <a:gd name="T5" fmla="*/ 475456 h 21600"/>
              <a:gd name="T6" fmla="*/ 7973219 w 21600"/>
              <a:gd name="T7" fmla="*/ 475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1pPr>
            <a:lvl2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2pPr>
            <a:lvl3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3pPr>
            <a:lvl4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4pPr>
            <a:lvl5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5pPr>
            <a:lvl6pPr marL="39243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6pPr>
            <a:lvl7pPr marL="43815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7pPr>
            <a:lvl8pPr marL="48387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8pPr>
            <a:lvl9pPr marL="52959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9pPr>
          </a:lstStyle>
          <a:p>
            <a:pPr lvl="0" defTabSz="304815" fontAlgn="base" hangingPunct="0">
              <a:lnSpc>
                <a:spcPct val="100000"/>
              </a:lnSpc>
              <a:spcBef>
                <a:spcPct val="0"/>
              </a:spcBef>
              <a:spcAft>
                <a:spcPct val="0"/>
              </a:spcAft>
              <a:buSzTx/>
              <a:buNone/>
            </a:pPr>
            <a:r>
              <a:rPr lang="en-US" sz="1400" dirty="0">
                <a:solidFill>
                  <a:srgbClr val="FFFFFF"/>
                </a:solidFill>
                <a:latin typeface="Century Gothic" panose="020B0502020202020204" pitchFamily="34" charset="0"/>
              </a:rPr>
              <a:t>Lauren W. Schneider, LCSW</a:t>
            </a:r>
          </a:p>
          <a:p>
            <a:pPr lvl="0" defTabSz="304815" fontAlgn="base" hangingPunct="0">
              <a:lnSpc>
                <a:spcPct val="100000"/>
              </a:lnSpc>
              <a:spcBef>
                <a:spcPct val="0"/>
              </a:spcBef>
              <a:spcAft>
                <a:spcPct val="0"/>
              </a:spcAft>
              <a:buSzTx/>
              <a:buNone/>
            </a:pPr>
            <a:r>
              <a:rPr lang="en-US" sz="1400" dirty="0">
                <a:solidFill>
                  <a:srgbClr val="FFFFFF"/>
                </a:solidFill>
                <a:latin typeface="Century Gothic" panose="020B0502020202020204" pitchFamily="34" charset="0"/>
              </a:rPr>
              <a:t>Talya Schlesinger, MSW</a:t>
            </a:r>
          </a:p>
        </p:txBody>
      </p:sp>
      <p:sp>
        <p:nvSpPr>
          <p:cNvPr id="8196" name="AutoShape 4"/>
          <p:cNvSpPr>
            <a:spLocks/>
          </p:cNvSpPr>
          <p:nvPr/>
        </p:nvSpPr>
        <p:spPr bwMode="auto">
          <a:xfrm>
            <a:off x="668191" y="5311297"/>
            <a:ext cx="8155036" cy="689065"/>
          </a:xfrm>
          <a:custGeom>
            <a:avLst/>
            <a:gdLst>
              <a:gd name="T0" fmla="*/ 7973219 w 21600"/>
              <a:gd name="T1" fmla="*/ 552450 h 21600"/>
              <a:gd name="T2" fmla="*/ 7973219 w 21600"/>
              <a:gd name="T3" fmla="*/ 552450 h 21600"/>
              <a:gd name="T4" fmla="*/ 7973219 w 21600"/>
              <a:gd name="T5" fmla="*/ 552450 h 21600"/>
              <a:gd name="T6" fmla="*/ 7973219 w 21600"/>
              <a:gd name="T7" fmla="*/ 5524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1pPr>
            <a:lvl2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2pPr>
            <a:lvl3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3pPr>
            <a:lvl4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4pPr>
            <a:lvl5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5pPr>
            <a:lvl6pPr marL="39243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6pPr>
            <a:lvl7pPr marL="43815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7pPr>
            <a:lvl8pPr marL="48387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8pPr>
            <a:lvl9pPr marL="52959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9pPr>
          </a:lstStyle>
          <a:p>
            <a:pPr defTabSz="346727" fontAlgn="base" hangingPunct="0">
              <a:lnSpc>
                <a:spcPct val="100000"/>
              </a:lnSpc>
              <a:spcBef>
                <a:spcPct val="0"/>
              </a:spcBef>
              <a:spcAft>
                <a:spcPct val="0"/>
              </a:spcAft>
              <a:buSzTx/>
              <a:buNone/>
            </a:pPr>
            <a:r>
              <a:rPr lang="en-US" sz="2400" dirty="0">
                <a:solidFill>
                  <a:srgbClr val="FD8A20"/>
                </a:solidFill>
                <a:latin typeface="Proxima Nova Semibold"/>
                <a:ea typeface="Futura Medium" charset="0"/>
              </a:rPr>
              <a:t>Building Virtual Communities To Support Grieving Youth &amp; Families During Uncertain Times</a:t>
            </a:r>
            <a:endParaRPr lang="en-US" sz="2400" b="0" i="0" u="none" strike="noStrike" kern="1200" cap="none" spc="0" normalizeH="0" baseline="0" noProof="0" dirty="0">
              <a:ln>
                <a:noFill/>
              </a:ln>
              <a:solidFill>
                <a:srgbClr val="FD8A20"/>
              </a:solidFill>
              <a:effectLst/>
              <a:uLnTx/>
              <a:uFillTx/>
              <a:latin typeface="Proxima Nova Semibold" panose="02000506030000020004" pitchFamily="50" charset="0"/>
              <a:ea typeface="Futura Medium" charset="0"/>
            </a:endParaRPr>
          </a:p>
        </p:txBody>
      </p:sp>
      <p:sp>
        <p:nvSpPr>
          <p:cNvPr id="8197" name="AutoShape 5"/>
          <p:cNvSpPr>
            <a:spLocks/>
          </p:cNvSpPr>
          <p:nvPr/>
        </p:nvSpPr>
        <p:spPr bwMode="auto">
          <a:xfrm rot="10800000">
            <a:off x="320773" y="5427046"/>
            <a:ext cx="170855" cy="283964"/>
          </a:xfrm>
          <a:custGeom>
            <a:avLst/>
            <a:gdLst>
              <a:gd name="T0" fmla="*/ 227806 w 21600"/>
              <a:gd name="T1" fmla="*/ 378619 h 21600"/>
              <a:gd name="T2" fmla="*/ 227806 w 21600"/>
              <a:gd name="T3" fmla="*/ 378619 h 21600"/>
              <a:gd name="T4" fmla="*/ 227806 w 21600"/>
              <a:gd name="T5" fmla="*/ 378619 h 21600"/>
              <a:gd name="T6" fmla="*/ 227806 w 21600"/>
              <a:gd name="T7" fmla="*/ 3786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857"/>
                </a:moveTo>
                <a:lnTo>
                  <a:pt x="10668" y="0"/>
                </a:lnTo>
                <a:lnTo>
                  <a:pt x="21600" y="0"/>
                </a:lnTo>
                <a:lnTo>
                  <a:pt x="17648" y="13619"/>
                </a:lnTo>
                <a:lnTo>
                  <a:pt x="17648" y="21599"/>
                </a:lnTo>
                <a:lnTo>
                  <a:pt x="0" y="21599"/>
                </a:lnTo>
                <a:cubicBezTo>
                  <a:pt x="0" y="21599"/>
                  <a:pt x="0" y="13857"/>
                  <a:pt x="0" y="13857"/>
                </a:cubicBezTo>
                <a:close/>
              </a:path>
            </a:pathLst>
          </a:custGeom>
          <a:solidFill>
            <a:schemeClr val="accent2"/>
          </a:solidFill>
          <a:ln>
            <a:noFill/>
          </a:ln>
          <a:effectLst/>
        </p:spPr>
        <p:txBody>
          <a:bodyPr lIns="14287" tIns="14287" rIns="14287" bIns="14287"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sp>
        <p:nvSpPr>
          <p:cNvPr id="8198" name="AutoShape 6"/>
          <p:cNvSpPr>
            <a:spLocks/>
          </p:cNvSpPr>
          <p:nvPr/>
        </p:nvSpPr>
        <p:spPr bwMode="auto">
          <a:xfrm rot="10800000">
            <a:off x="142775" y="5427046"/>
            <a:ext cx="170855" cy="283964"/>
          </a:xfrm>
          <a:custGeom>
            <a:avLst/>
            <a:gdLst>
              <a:gd name="T0" fmla="*/ 227807 w 21600"/>
              <a:gd name="T1" fmla="*/ 378619 h 21600"/>
              <a:gd name="T2" fmla="*/ 227807 w 21600"/>
              <a:gd name="T3" fmla="*/ 378619 h 21600"/>
              <a:gd name="T4" fmla="*/ 227807 w 21600"/>
              <a:gd name="T5" fmla="*/ 378619 h 21600"/>
              <a:gd name="T6" fmla="*/ 227807 w 21600"/>
              <a:gd name="T7" fmla="*/ 3786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857"/>
                </a:moveTo>
                <a:lnTo>
                  <a:pt x="10668" y="0"/>
                </a:lnTo>
                <a:lnTo>
                  <a:pt x="21599" y="0"/>
                </a:lnTo>
                <a:lnTo>
                  <a:pt x="17648" y="13619"/>
                </a:lnTo>
                <a:lnTo>
                  <a:pt x="17648" y="21599"/>
                </a:lnTo>
                <a:lnTo>
                  <a:pt x="0" y="21599"/>
                </a:lnTo>
                <a:cubicBezTo>
                  <a:pt x="0" y="21599"/>
                  <a:pt x="0" y="13857"/>
                  <a:pt x="0" y="13857"/>
                </a:cubicBezTo>
                <a:close/>
              </a:path>
            </a:pathLst>
          </a:custGeom>
          <a:solidFill>
            <a:schemeClr val="accent2"/>
          </a:solidFill>
          <a:ln>
            <a:noFill/>
          </a:ln>
          <a:effectLst/>
        </p:spPr>
        <p:txBody>
          <a:bodyPr lIns="14287" tIns="14287" rIns="14287" bIns="14287"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5913561"/>
            <a:ext cx="3693033" cy="696438"/>
          </a:xfrm>
          <a:prstGeom prst="rect">
            <a:avLst/>
          </a:prstGeom>
        </p:spPr>
      </p:pic>
      <p:sp>
        <p:nvSpPr>
          <p:cNvPr id="9" name="Title 1">
            <a:extLst>
              <a:ext uri="{FF2B5EF4-FFF2-40B4-BE49-F238E27FC236}">
                <a16:creationId xmlns:a16="http://schemas.microsoft.com/office/drawing/2014/main" id="{EBFBEC0F-B105-4200-973E-F7AE22EBCFC3}"/>
              </a:ext>
            </a:extLst>
          </p:cNvPr>
          <p:cNvSpPr txBox="1">
            <a:spLocks/>
          </p:cNvSpPr>
          <p:nvPr/>
        </p:nvSpPr>
        <p:spPr>
          <a:xfrm>
            <a:off x="1258645" y="2900829"/>
            <a:ext cx="6637468" cy="1362075"/>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marL="0" marR="0" lvl="0" indent="0" algn="ctr" defTabSz="309578" rtl="0" eaLnBrk="0" fontAlgn="base" latinLnBrk="0" hangingPunct="0">
              <a:lnSpc>
                <a:spcPct val="100000"/>
              </a:lnSpc>
              <a:spcBef>
                <a:spcPct val="0"/>
              </a:spcBef>
              <a:spcAft>
                <a:spcPct val="0"/>
              </a:spcAft>
              <a:buClrTx/>
              <a:buSzTx/>
              <a:buFontTx/>
              <a:buNone/>
              <a:tabLst/>
              <a:defRPr/>
            </a:pPr>
            <a:endParaRPr kumimoji="0" lang="en-US" sz="4200" b="1" i="0" u="none" strike="noStrike" kern="0" cap="none" spc="0" normalizeH="0" baseline="0" noProof="0">
              <a:ln>
                <a:noFill/>
              </a:ln>
              <a:solidFill>
                <a:srgbClr val="5B57A4"/>
              </a:solidFill>
              <a:effectLst/>
              <a:uLnTx/>
              <a:uFillTx/>
              <a:latin typeface="Arial" panose="020B0604020202020204" pitchFamily="34" charset="0"/>
              <a:ea typeface="MS PGothic" panose="020B0600070205080204" pitchFamily="34" charset="-128"/>
              <a:cs typeface="Arial" panose="020B0604020202020204" pitchFamily="34" charset="0"/>
              <a:sym typeface="Helvetica Light" charset="0"/>
            </a:endParaRPr>
          </a:p>
        </p:txBody>
      </p:sp>
      <p:pic>
        <p:nvPicPr>
          <p:cNvPr id="1026" name="Picture 2">
            <a:extLst>
              <a:ext uri="{FF2B5EF4-FFF2-40B4-BE49-F238E27FC236}">
                <a16:creationId xmlns:a16="http://schemas.microsoft.com/office/drawing/2014/main" id="{20A2E9FD-755C-0342-9C5A-8CB386AAF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034" y="486198"/>
            <a:ext cx="5379282" cy="468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948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2">
            <a:extLst>
              <a:ext uri="{FF2B5EF4-FFF2-40B4-BE49-F238E27FC236}">
                <a16:creationId xmlns:a16="http://schemas.microsoft.com/office/drawing/2014/main" id="{B1EA85B4-B9BC-B448-BF84-32B4AA805CDE}"/>
              </a:ext>
            </a:extLst>
          </p:cNvPr>
          <p:cNvSpPr>
            <a:spLocks/>
          </p:cNvSpPr>
          <p:nvPr/>
        </p:nvSpPr>
        <p:spPr bwMode="auto">
          <a:xfrm>
            <a:off x="-1" y="0"/>
            <a:ext cx="9144001" cy="6939308"/>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B6FF8C">
              <a:alpha val="89020"/>
            </a:srgb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sp>
        <p:nvSpPr>
          <p:cNvPr id="2" name="AutoShape 2"/>
          <p:cNvSpPr>
            <a:spLocks/>
          </p:cNvSpPr>
          <p:nvPr/>
        </p:nvSpPr>
        <p:spPr bwMode="auto">
          <a:xfrm>
            <a:off x="0" y="5401892"/>
            <a:ext cx="9144000" cy="153785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sp>
        <p:nvSpPr>
          <p:cNvPr id="8195" name="AutoShape 3"/>
          <p:cNvSpPr>
            <a:spLocks/>
          </p:cNvSpPr>
          <p:nvPr/>
        </p:nvSpPr>
        <p:spPr bwMode="auto">
          <a:xfrm>
            <a:off x="690385" y="5865760"/>
            <a:ext cx="4846790" cy="792039"/>
          </a:xfrm>
          <a:custGeom>
            <a:avLst/>
            <a:gdLst>
              <a:gd name="T0" fmla="*/ 7973219 w 21600"/>
              <a:gd name="T1" fmla="*/ 475456 h 21600"/>
              <a:gd name="T2" fmla="*/ 7973219 w 21600"/>
              <a:gd name="T3" fmla="*/ 475456 h 21600"/>
              <a:gd name="T4" fmla="*/ 7973219 w 21600"/>
              <a:gd name="T5" fmla="*/ 475456 h 21600"/>
              <a:gd name="T6" fmla="*/ 7973219 w 21600"/>
              <a:gd name="T7" fmla="*/ 475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1pPr>
            <a:lvl2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2pPr>
            <a:lvl3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3pPr>
            <a:lvl4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4pPr>
            <a:lvl5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5pPr>
            <a:lvl6pPr marL="39243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6pPr>
            <a:lvl7pPr marL="43815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7pPr>
            <a:lvl8pPr marL="48387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8pPr>
            <a:lvl9pPr marL="52959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9pPr>
          </a:lstStyle>
          <a:p>
            <a:pPr lvl="0" defTabSz="304815" fontAlgn="base" hangingPunct="0">
              <a:lnSpc>
                <a:spcPct val="100000"/>
              </a:lnSpc>
              <a:spcBef>
                <a:spcPct val="0"/>
              </a:spcBef>
              <a:spcAft>
                <a:spcPct val="0"/>
              </a:spcAft>
              <a:buSzTx/>
              <a:buNone/>
            </a:pPr>
            <a:endParaRPr lang="en-US" sz="1400">
              <a:solidFill>
                <a:srgbClr val="FFFFFF"/>
              </a:solidFill>
              <a:latin typeface="Century Gothic" panose="020B0502020202020204" pitchFamily="34" charset="0"/>
            </a:endParaRPr>
          </a:p>
        </p:txBody>
      </p:sp>
      <p:sp>
        <p:nvSpPr>
          <p:cNvPr id="8196" name="AutoShape 4"/>
          <p:cNvSpPr>
            <a:spLocks/>
          </p:cNvSpPr>
          <p:nvPr/>
        </p:nvSpPr>
        <p:spPr bwMode="auto">
          <a:xfrm>
            <a:off x="668191" y="5224496"/>
            <a:ext cx="8155036" cy="689065"/>
          </a:xfrm>
          <a:custGeom>
            <a:avLst/>
            <a:gdLst>
              <a:gd name="T0" fmla="*/ 7973219 w 21600"/>
              <a:gd name="T1" fmla="*/ 552450 h 21600"/>
              <a:gd name="T2" fmla="*/ 7973219 w 21600"/>
              <a:gd name="T3" fmla="*/ 552450 h 21600"/>
              <a:gd name="T4" fmla="*/ 7973219 w 21600"/>
              <a:gd name="T5" fmla="*/ 552450 h 21600"/>
              <a:gd name="T6" fmla="*/ 7973219 w 21600"/>
              <a:gd name="T7" fmla="*/ 5524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1pPr>
            <a:lvl2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2pPr>
            <a:lvl3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3pPr>
            <a:lvl4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4pPr>
            <a:lvl5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5pPr>
            <a:lvl6pPr marL="39243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6pPr>
            <a:lvl7pPr marL="43815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7pPr>
            <a:lvl8pPr marL="48387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8pPr>
            <a:lvl9pPr marL="52959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9pPr>
          </a:lstStyle>
          <a:p>
            <a:pPr defTabSz="346727" fontAlgn="base" hangingPunct="0">
              <a:lnSpc>
                <a:spcPct val="100000"/>
              </a:lnSpc>
              <a:spcBef>
                <a:spcPct val="0"/>
              </a:spcBef>
              <a:spcAft>
                <a:spcPct val="0"/>
              </a:spcAft>
              <a:buSzTx/>
              <a:buNone/>
            </a:pPr>
            <a:endParaRPr lang="en-US" sz="2400" b="0" i="0" u="none" strike="noStrike" kern="1200" cap="none" spc="0" normalizeH="0" baseline="0" noProof="0">
              <a:ln>
                <a:noFill/>
              </a:ln>
              <a:solidFill>
                <a:schemeClr val="accent5"/>
              </a:solidFill>
              <a:effectLst/>
              <a:uLnTx/>
              <a:uFillTx/>
              <a:latin typeface="Proxima Nova Semibold" panose="02000506030000020004" pitchFamily="50" charset="0"/>
              <a:ea typeface="Futura Medium"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8241" y="5913561"/>
            <a:ext cx="3693033" cy="696438"/>
          </a:xfrm>
          <a:prstGeom prst="rect">
            <a:avLst/>
          </a:prstGeom>
        </p:spPr>
      </p:pic>
      <p:sp>
        <p:nvSpPr>
          <p:cNvPr id="9" name="Title 1">
            <a:extLst>
              <a:ext uri="{FF2B5EF4-FFF2-40B4-BE49-F238E27FC236}">
                <a16:creationId xmlns:a16="http://schemas.microsoft.com/office/drawing/2014/main" id="{EBFBEC0F-B105-4200-973E-F7AE22EBCFC3}"/>
              </a:ext>
            </a:extLst>
          </p:cNvPr>
          <p:cNvSpPr txBox="1">
            <a:spLocks/>
          </p:cNvSpPr>
          <p:nvPr/>
        </p:nvSpPr>
        <p:spPr>
          <a:xfrm>
            <a:off x="1258645" y="2900829"/>
            <a:ext cx="6637468" cy="1362075"/>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marL="0" marR="0" lvl="0" indent="0" algn="ctr" defTabSz="309578" rtl="0" eaLnBrk="0" fontAlgn="base" latinLnBrk="0" hangingPunct="0">
              <a:lnSpc>
                <a:spcPct val="100000"/>
              </a:lnSpc>
              <a:spcBef>
                <a:spcPct val="0"/>
              </a:spcBef>
              <a:spcAft>
                <a:spcPct val="0"/>
              </a:spcAft>
              <a:buClrTx/>
              <a:buSzTx/>
              <a:buFontTx/>
              <a:buNone/>
              <a:tabLst/>
              <a:defRPr/>
            </a:pPr>
            <a:endParaRPr kumimoji="0" lang="en-US" sz="4200" b="1" i="0" u="none" strike="noStrike" kern="0" cap="none" spc="0" normalizeH="0" baseline="0" noProof="0">
              <a:ln>
                <a:noFill/>
              </a:ln>
              <a:solidFill>
                <a:srgbClr val="5B57A4"/>
              </a:solidFill>
              <a:effectLst/>
              <a:uLnTx/>
              <a:uFillTx/>
              <a:latin typeface="Arial" panose="020B0604020202020204" pitchFamily="34" charset="0"/>
              <a:ea typeface="MS PGothic" panose="020B0600070205080204" pitchFamily="34" charset="-128"/>
              <a:cs typeface="Arial" panose="020B0604020202020204" pitchFamily="34" charset="0"/>
              <a:sym typeface="Helvetica Light" charset="0"/>
            </a:endParaRPr>
          </a:p>
        </p:txBody>
      </p:sp>
      <p:sp>
        <p:nvSpPr>
          <p:cNvPr id="4" name="TextBox 3">
            <a:extLst>
              <a:ext uri="{FF2B5EF4-FFF2-40B4-BE49-F238E27FC236}">
                <a16:creationId xmlns:a16="http://schemas.microsoft.com/office/drawing/2014/main" id="{C335BE3A-533A-4EFB-ACA3-CF01C0D7191B}"/>
              </a:ext>
            </a:extLst>
          </p:cNvPr>
          <p:cNvSpPr txBox="1"/>
          <p:nvPr/>
        </p:nvSpPr>
        <p:spPr>
          <a:xfrm>
            <a:off x="147403" y="-325464"/>
            <a:ext cx="834841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Arial"/>
            </a:endParaRPr>
          </a:p>
          <a:p>
            <a:endParaRPr lang="en-US" sz="3200">
              <a:latin typeface="Arial"/>
            </a:endParaRPr>
          </a:p>
        </p:txBody>
      </p:sp>
      <p:pic>
        <p:nvPicPr>
          <p:cNvPr id="11" name="Picture 3" descr="A vintage photo of a tree&#10;&#10;Description generated with high confidence">
            <a:extLst>
              <a:ext uri="{FF2B5EF4-FFF2-40B4-BE49-F238E27FC236}">
                <a16:creationId xmlns:a16="http://schemas.microsoft.com/office/drawing/2014/main" id="{09982CAB-39AE-4040-BF61-EBFCC30DBD68}"/>
              </a:ext>
            </a:extLst>
          </p:cNvPr>
          <p:cNvPicPr>
            <a:picLocks noChangeAspect="1"/>
          </p:cNvPicPr>
          <p:nvPr/>
        </p:nvPicPr>
        <p:blipFill>
          <a:blip r:embed="rId4"/>
          <a:stretch>
            <a:fillRect/>
          </a:stretch>
        </p:blipFill>
        <p:spPr>
          <a:xfrm>
            <a:off x="2802458" y="1095797"/>
            <a:ext cx="3886501" cy="4127820"/>
          </a:xfrm>
          <a:prstGeom prst="rect">
            <a:avLst/>
          </a:prstGeom>
        </p:spPr>
      </p:pic>
      <p:sp>
        <p:nvSpPr>
          <p:cNvPr id="12" name="Title 1">
            <a:extLst>
              <a:ext uri="{FF2B5EF4-FFF2-40B4-BE49-F238E27FC236}">
                <a16:creationId xmlns:a16="http://schemas.microsoft.com/office/drawing/2014/main" id="{D833EEC9-09E9-A748-96BC-2D0BF52782F7}"/>
              </a:ext>
            </a:extLst>
          </p:cNvPr>
          <p:cNvSpPr txBox="1">
            <a:spLocks/>
          </p:cNvSpPr>
          <p:nvPr/>
        </p:nvSpPr>
        <p:spPr>
          <a:xfrm>
            <a:off x="302627" y="200201"/>
            <a:ext cx="8520600" cy="120990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kern="0">
                <a:solidFill>
                  <a:schemeClr val="accent5"/>
                </a:solidFill>
              </a:rPr>
              <a:t>EXTRAORDINARY TIMES CALL FOR EXTRAORDI​ARY MEASURES</a:t>
            </a:r>
          </a:p>
        </p:txBody>
      </p:sp>
    </p:spTree>
    <p:extLst>
      <p:ext uri="{BB962C8B-B14F-4D97-AF65-F5344CB8AC3E}">
        <p14:creationId xmlns:p14="http://schemas.microsoft.com/office/powerpoint/2010/main" val="595847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0" y="-17601"/>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7" name="Picture 16">
            <a:extLst>
              <a:ext uri="{FF2B5EF4-FFF2-40B4-BE49-F238E27FC236}">
                <a16:creationId xmlns:a16="http://schemas.microsoft.com/office/drawing/2014/main" id="{638DD9A4-8317-43F7-987D-5EBE29F3F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20" y="6466899"/>
            <a:ext cx="2570156" cy="237025"/>
          </a:xfrm>
          <a:prstGeom prst="rect">
            <a:avLst/>
          </a:prstGeom>
        </p:spPr>
      </p:pic>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6" cstate="email">
            <a:alphaModFix amt="10000"/>
            <a:extLst>
              <a:ext uri="{28A0092B-C50C-407E-A947-70E740481C1C}">
                <a14:useLocalDpi xmlns:a14="http://schemas.microsoft.com/office/drawing/2010/main"/>
              </a:ext>
            </a:extLst>
          </a:blip>
          <a:srcRect l="10863" r="37988" b="9268"/>
          <a:stretch/>
        </p:blipFill>
        <p:spPr>
          <a:xfrm>
            <a:off x="4641524" y="-4612"/>
            <a:ext cx="4502475" cy="6875601"/>
          </a:xfrm>
          <a:prstGeom prst="rect">
            <a:avLst/>
          </a:prstGeom>
          <a:ln w="12700">
            <a:miter lim="400000"/>
          </a:ln>
        </p:spPr>
      </p:pic>
      <p:sp>
        <p:nvSpPr>
          <p:cNvPr id="14" name="Rectangle 13">
            <a:extLst>
              <a:ext uri="{FF2B5EF4-FFF2-40B4-BE49-F238E27FC236}">
                <a16:creationId xmlns:a16="http://schemas.microsoft.com/office/drawing/2014/main" id="{6A5AC7C0-D467-4174-8BAB-B442EDF0882D}"/>
              </a:ext>
            </a:extLst>
          </p:cNvPr>
          <p:cNvSpPr/>
          <p:nvPr/>
        </p:nvSpPr>
        <p:spPr>
          <a:xfrm>
            <a:off x="342793" y="-7351"/>
            <a:ext cx="8597462" cy="6001643"/>
          </a:xfrm>
          <a:prstGeom prst="rect">
            <a:avLst/>
          </a:prstGeom>
        </p:spPr>
        <p:txBody>
          <a:bodyPr wrap="square" lIns="91440" tIns="45720" rIns="91440" bIns="45720" anchor="ctr">
            <a:spAutoFit/>
          </a:bodyPr>
          <a:lstStyle/>
          <a:p>
            <a:pPr>
              <a:spcBef>
                <a:spcPct val="0"/>
              </a:spcBef>
              <a:spcAft>
                <a:spcPct val="0"/>
              </a:spcAft>
            </a:pPr>
            <a:endParaRPr lang="en-US" sz="4000" b="1">
              <a:solidFill>
                <a:srgbClr val="FD8A20"/>
              </a:solidFill>
              <a:latin typeface="Century Gothic"/>
            </a:endParaRPr>
          </a:p>
          <a:p>
            <a:pPr>
              <a:spcBef>
                <a:spcPct val="0"/>
              </a:spcBef>
              <a:spcAft>
                <a:spcPct val="0"/>
              </a:spcAft>
            </a:pPr>
            <a:r>
              <a:rPr lang="en-US" sz="4000" b="1">
                <a:solidFill>
                  <a:schemeClr val="accent4">
                    <a:lumMod val="50000"/>
                  </a:schemeClr>
                </a:solidFill>
                <a:latin typeface="Century Gothic"/>
              </a:rPr>
              <a:t>WHAT IS GRIEF: </a:t>
            </a:r>
          </a:p>
          <a:p>
            <a:pPr>
              <a:spcBef>
                <a:spcPct val="0"/>
              </a:spcBef>
              <a:spcAft>
                <a:spcPct val="0"/>
              </a:spcAft>
            </a:pPr>
            <a:endParaRPr lang="en-US" sz="2400">
              <a:solidFill>
                <a:schemeClr val="accent4">
                  <a:lumMod val="50000"/>
                </a:schemeClr>
              </a:solidFill>
            </a:endParaRPr>
          </a:p>
          <a:p>
            <a:pPr>
              <a:spcBef>
                <a:spcPct val="0"/>
              </a:spcBef>
              <a:spcAft>
                <a:spcPct val="0"/>
              </a:spcAft>
            </a:pPr>
            <a:r>
              <a:rPr lang="en-US" sz="3200" b="1">
                <a:solidFill>
                  <a:schemeClr val="accent6"/>
                </a:solidFill>
                <a:latin typeface="Century Gothic"/>
              </a:rPr>
              <a:t>1. Thoughts and feelings and behaviors when someone we love dies</a:t>
            </a:r>
          </a:p>
          <a:p>
            <a:pPr>
              <a:spcBef>
                <a:spcPct val="0"/>
              </a:spcBef>
              <a:spcAft>
                <a:spcPct val="0"/>
              </a:spcAft>
            </a:pPr>
            <a:endParaRPr lang="en-US" sz="3200" b="1">
              <a:solidFill>
                <a:schemeClr val="accent6"/>
              </a:solidFill>
              <a:latin typeface="Century Gothic"/>
            </a:endParaRPr>
          </a:p>
          <a:p>
            <a:pPr>
              <a:spcBef>
                <a:spcPct val="0"/>
              </a:spcBef>
              <a:spcAft>
                <a:spcPct val="0"/>
              </a:spcAft>
            </a:pPr>
            <a:r>
              <a:rPr lang="en-US" sz="3200" b="1">
                <a:solidFill>
                  <a:schemeClr val="accent6"/>
                </a:solidFill>
                <a:latin typeface="Century Gothic"/>
              </a:rPr>
              <a:t>2.  All the feelings associated with the </a:t>
            </a:r>
            <a:r>
              <a:rPr lang="en-US" sz="3200" b="1">
                <a:solidFill>
                  <a:schemeClr val="accent4"/>
                </a:solidFill>
                <a:highlight>
                  <a:srgbClr val="00FF00"/>
                </a:highlight>
                <a:latin typeface="Century Gothic"/>
              </a:rPr>
              <a:t>losses</a:t>
            </a:r>
            <a:r>
              <a:rPr lang="en-US" sz="3200" b="1">
                <a:solidFill>
                  <a:schemeClr val="accent6"/>
                </a:solidFill>
                <a:latin typeface="Century Gothic"/>
              </a:rPr>
              <a:t> due to the pandemic</a:t>
            </a:r>
          </a:p>
          <a:p>
            <a:pPr>
              <a:spcBef>
                <a:spcPct val="0"/>
              </a:spcBef>
              <a:spcAft>
                <a:spcPct val="0"/>
              </a:spcAft>
            </a:pPr>
            <a:endParaRPr lang="en-US" sz="3200" b="1">
              <a:solidFill>
                <a:schemeClr val="accent6"/>
              </a:solidFill>
              <a:latin typeface="Century Gothic"/>
            </a:endParaRPr>
          </a:p>
          <a:p>
            <a:pPr>
              <a:spcBef>
                <a:spcPct val="0"/>
              </a:spcBef>
              <a:spcAft>
                <a:spcPct val="0"/>
              </a:spcAft>
            </a:pPr>
            <a:r>
              <a:rPr lang="en-US" sz="3200" b="1">
                <a:solidFill>
                  <a:schemeClr val="accent6"/>
                </a:solidFill>
                <a:latin typeface="Century Gothic"/>
              </a:rPr>
              <a:t>3.  Reactions to those who lost their lives due to racial and social injustice</a:t>
            </a:r>
          </a:p>
          <a:p>
            <a:pPr>
              <a:spcBef>
                <a:spcPct val="0"/>
              </a:spcBef>
              <a:spcAft>
                <a:spcPct val="0"/>
              </a:spcAft>
            </a:pPr>
            <a:endParaRPr lang="en-US" sz="2400" b="1">
              <a:solidFill>
                <a:schemeClr val="accent6"/>
              </a:solidFill>
              <a:latin typeface="Century Gothic"/>
            </a:endParaRPr>
          </a:p>
        </p:txBody>
      </p:sp>
    </p:spTree>
    <p:extLst>
      <p:ext uri="{BB962C8B-B14F-4D97-AF65-F5344CB8AC3E}">
        <p14:creationId xmlns:p14="http://schemas.microsoft.com/office/powerpoint/2010/main" val="2632565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3" y="-4612"/>
            <a:ext cx="9144001" cy="6939308"/>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7" name="Picture 16">
            <a:extLst>
              <a:ext uri="{FF2B5EF4-FFF2-40B4-BE49-F238E27FC236}">
                <a16:creationId xmlns:a16="http://schemas.microsoft.com/office/drawing/2014/main" id="{638DD9A4-8317-43F7-987D-5EBE29F3F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20" y="6466899"/>
            <a:ext cx="2570156" cy="237025"/>
          </a:xfrm>
          <a:prstGeom prst="rect">
            <a:avLst/>
          </a:prstGeom>
        </p:spPr>
      </p:pic>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6" cstate="email">
            <a:alphaModFix amt="10000"/>
            <a:extLst>
              <a:ext uri="{28A0092B-C50C-407E-A947-70E740481C1C}">
                <a14:useLocalDpi xmlns:a14="http://schemas.microsoft.com/office/drawing/2010/main"/>
              </a:ext>
            </a:extLst>
          </a:blip>
          <a:srcRect l="10863" r="37988" b="9268"/>
          <a:stretch/>
        </p:blipFill>
        <p:spPr>
          <a:xfrm>
            <a:off x="4641524" y="-4612"/>
            <a:ext cx="4502475" cy="6875601"/>
          </a:xfrm>
          <a:prstGeom prst="rect">
            <a:avLst/>
          </a:prstGeom>
          <a:ln w="12700">
            <a:miter lim="400000"/>
          </a:ln>
        </p:spPr>
      </p:pic>
      <p:sp>
        <p:nvSpPr>
          <p:cNvPr id="14" name="Rectangle 13">
            <a:extLst>
              <a:ext uri="{FF2B5EF4-FFF2-40B4-BE49-F238E27FC236}">
                <a16:creationId xmlns:a16="http://schemas.microsoft.com/office/drawing/2014/main" id="{6A5AC7C0-D467-4174-8BAB-B442EDF0882D}"/>
              </a:ext>
            </a:extLst>
          </p:cNvPr>
          <p:cNvSpPr/>
          <p:nvPr/>
        </p:nvSpPr>
        <p:spPr>
          <a:xfrm>
            <a:off x="280135" y="530888"/>
            <a:ext cx="7829550" cy="3477875"/>
          </a:xfrm>
          <a:prstGeom prst="rect">
            <a:avLst/>
          </a:prstGeom>
        </p:spPr>
        <p:txBody>
          <a:bodyPr wrap="square" anchor="ctr">
            <a:spAutoFit/>
          </a:bodyPr>
          <a:lstStyle/>
          <a:p>
            <a:pPr lvl="0" fontAlgn="base">
              <a:spcBef>
                <a:spcPct val="0"/>
              </a:spcBef>
              <a:spcAft>
                <a:spcPct val="0"/>
              </a:spcAft>
            </a:pPr>
            <a:r>
              <a:rPr lang="en-US" sz="3600" b="1">
                <a:solidFill>
                  <a:srgbClr val="FD8A20"/>
                </a:solidFill>
                <a:latin typeface="Century Gothic" panose="020B0502020202020204" pitchFamily="34" charset="0"/>
              </a:rPr>
              <a:t>WHAT’S A SOCIAL WORKER TO DO?  	</a:t>
            </a:r>
          </a:p>
          <a:p>
            <a:pPr lvl="0" fontAlgn="base">
              <a:spcBef>
                <a:spcPct val="0"/>
              </a:spcBef>
              <a:spcAft>
                <a:spcPct val="0"/>
              </a:spcAft>
            </a:pPr>
            <a:r>
              <a:rPr lang="en-US" sz="3600" b="1">
                <a:solidFill>
                  <a:srgbClr val="C2FD89"/>
                </a:solidFill>
                <a:latin typeface="Century Gothic" panose="020B0502020202020204" pitchFamily="34" charset="0"/>
              </a:rPr>
              <a:t>OUR HOUSE Programs:</a:t>
            </a:r>
          </a:p>
          <a:p>
            <a:pPr marL="571500" lvl="0" indent="-571500" fontAlgn="base">
              <a:spcBef>
                <a:spcPct val="0"/>
              </a:spcBef>
              <a:spcAft>
                <a:spcPct val="0"/>
              </a:spcAft>
              <a:buFont typeface="Arial" panose="020B0604020202020204" pitchFamily="34" charset="0"/>
              <a:buChar char="•"/>
            </a:pPr>
            <a:r>
              <a:rPr lang="en-US" sz="3600" b="1">
                <a:solidFill>
                  <a:srgbClr val="FD8A20"/>
                </a:solidFill>
                <a:latin typeface="Century Gothic" panose="020B0502020202020204" pitchFamily="34" charset="0"/>
              </a:rPr>
              <a:t>School-based grief groups</a:t>
            </a:r>
          </a:p>
          <a:p>
            <a:pPr marL="571500" lvl="0" indent="-571500" fontAlgn="base">
              <a:spcBef>
                <a:spcPct val="0"/>
              </a:spcBef>
              <a:spcAft>
                <a:spcPct val="0"/>
              </a:spcAft>
              <a:buFont typeface="Arial" panose="020B0604020202020204" pitchFamily="34" charset="0"/>
              <a:buChar char="•"/>
            </a:pPr>
            <a:r>
              <a:rPr lang="en-US" sz="3600" b="1">
                <a:solidFill>
                  <a:srgbClr val="FD8A20"/>
                </a:solidFill>
                <a:latin typeface="Century Gothic" panose="020B0502020202020204" pitchFamily="34" charset="0"/>
              </a:rPr>
              <a:t>In-house grief groups</a:t>
            </a:r>
          </a:p>
          <a:p>
            <a:pPr marL="571500" lvl="0" indent="-571500" fontAlgn="base">
              <a:spcBef>
                <a:spcPct val="0"/>
              </a:spcBef>
              <a:spcAft>
                <a:spcPct val="0"/>
              </a:spcAft>
              <a:buFont typeface="Arial" panose="020B0604020202020204" pitchFamily="34" charset="0"/>
              <a:buChar char="•"/>
            </a:pPr>
            <a:r>
              <a:rPr lang="en-US" sz="3600" b="1">
                <a:solidFill>
                  <a:srgbClr val="FD8A20"/>
                </a:solidFill>
                <a:latin typeface="Century Gothic" panose="020B0502020202020204" pitchFamily="34" charset="0"/>
              </a:rPr>
              <a:t>Camp Erin LA </a:t>
            </a:r>
            <a:r>
              <a:rPr lang="en-US" sz="4000" b="1">
                <a:solidFill>
                  <a:srgbClr val="FD8A20"/>
                </a:solidFill>
                <a:latin typeface="Century Gothic" panose="020B0502020202020204" pitchFamily="34" charset="0"/>
              </a:rPr>
              <a:t>	</a:t>
            </a:r>
          </a:p>
        </p:txBody>
      </p:sp>
      <p:pic>
        <p:nvPicPr>
          <p:cNvPr id="1026" name="Picture 2" descr="Stress work Vector Clip Art Illustrations. 13,334 Stress work ...">
            <a:extLst>
              <a:ext uri="{FF2B5EF4-FFF2-40B4-BE49-F238E27FC236}">
                <a16:creationId xmlns:a16="http://schemas.microsoft.com/office/drawing/2014/main" id="{5ED6BF8F-0768-44D7-93FB-4E32BC5259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3308" y="2772936"/>
            <a:ext cx="3199605" cy="35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779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E35B727-7274-FD4D-AD76-C3273FAB677D}"/>
              </a:ext>
            </a:extLst>
          </p:cNvPr>
          <p:cNvPicPr>
            <a:picLocks noGrp="1" noChangeAspect="1"/>
          </p:cNvPicPr>
          <p:nvPr>
            <p:ph type="pic" sz="quarter" idx="11"/>
          </p:nvPr>
        </p:nvPicPr>
        <p:blipFill>
          <a:blip r:embed="rId3"/>
          <a:srcRect l="2180" r="2180"/>
          <a:stretch>
            <a:fillRect/>
          </a:stretch>
        </p:blipFill>
        <p:spPr>
          <a:xfrm>
            <a:off x="1157469" y="262861"/>
            <a:ext cx="6412376" cy="4809282"/>
          </a:xfrm>
          <a:prstGeom prst="rect">
            <a:avLst/>
          </a:prstGeom>
        </p:spPr>
      </p:pic>
      <p:sp>
        <p:nvSpPr>
          <p:cNvPr id="8" name="AutoShape 2">
            <a:extLst>
              <a:ext uri="{FF2B5EF4-FFF2-40B4-BE49-F238E27FC236}">
                <a16:creationId xmlns:a16="http://schemas.microsoft.com/office/drawing/2014/main" id="{0192C10D-53CC-144B-BD65-E7E1BC15ED10}"/>
              </a:ext>
            </a:extLst>
          </p:cNvPr>
          <p:cNvSpPr>
            <a:spLocks/>
          </p:cNvSpPr>
          <p:nvPr/>
        </p:nvSpPr>
        <p:spPr bwMode="auto">
          <a:xfrm>
            <a:off x="0" y="5320146"/>
            <a:ext cx="9144000" cy="153785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9" name="Picture 8">
            <a:extLst>
              <a:ext uri="{FF2B5EF4-FFF2-40B4-BE49-F238E27FC236}">
                <a16:creationId xmlns:a16="http://schemas.microsoft.com/office/drawing/2014/main" id="{98FBA3F2-8E9D-8F49-BC9B-813C91EE5F5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8241" y="5913561"/>
            <a:ext cx="3693033" cy="696438"/>
          </a:xfrm>
          <a:prstGeom prst="rect">
            <a:avLst/>
          </a:prstGeom>
        </p:spPr>
      </p:pic>
    </p:spTree>
    <p:extLst>
      <p:ext uri="{BB962C8B-B14F-4D97-AF65-F5344CB8AC3E}">
        <p14:creationId xmlns:p14="http://schemas.microsoft.com/office/powerpoint/2010/main" val="2606460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0" y="-2934"/>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7" name="Picture 16">
            <a:extLst>
              <a:ext uri="{FF2B5EF4-FFF2-40B4-BE49-F238E27FC236}">
                <a16:creationId xmlns:a16="http://schemas.microsoft.com/office/drawing/2014/main" id="{638DD9A4-8317-43F7-987D-5EBE29F3F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20" y="6466899"/>
            <a:ext cx="2570156" cy="237025"/>
          </a:xfrm>
          <a:prstGeom prst="rect">
            <a:avLst/>
          </a:prstGeom>
        </p:spPr>
      </p:pic>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6" cstate="email">
            <a:alphaModFix amt="10000"/>
            <a:extLst>
              <a:ext uri="{28A0092B-C50C-407E-A947-70E740481C1C}">
                <a14:useLocalDpi xmlns:a14="http://schemas.microsoft.com/office/drawing/2010/main"/>
              </a:ext>
            </a:extLst>
          </a:blip>
          <a:srcRect l="10863" r="37988" b="9268"/>
          <a:stretch/>
        </p:blipFill>
        <p:spPr>
          <a:xfrm>
            <a:off x="4641525" y="154076"/>
            <a:ext cx="4502475" cy="6875601"/>
          </a:xfrm>
          <a:prstGeom prst="rect">
            <a:avLst/>
          </a:prstGeom>
          <a:ln w="12700">
            <a:miter lim="400000"/>
          </a:ln>
        </p:spPr>
      </p:pic>
      <p:sp>
        <p:nvSpPr>
          <p:cNvPr id="14" name="Rectangle 13">
            <a:extLst>
              <a:ext uri="{FF2B5EF4-FFF2-40B4-BE49-F238E27FC236}">
                <a16:creationId xmlns:a16="http://schemas.microsoft.com/office/drawing/2014/main" id="{6A5AC7C0-D467-4174-8BAB-B442EDF0882D}"/>
              </a:ext>
            </a:extLst>
          </p:cNvPr>
          <p:cNvSpPr/>
          <p:nvPr/>
        </p:nvSpPr>
        <p:spPr>
          <a:xfrm>
            <a:off x="304800" y="1465722"/>
            <a:ext cx="7031291" cy="707886"/>
          </a:xfrm>
          <a:prstGeom prst="rect">
            <a:avLst/>
          </a:prstGeom>
        </p:spPr>
        <p:txBody>
          <a:bodyPr wrap="square" anchor="ctr">
            <a:spAutoFit/>
          </a:bodyPr>
          <a:lstStyle/>
          <a:p>
            <a:pPr lvl="0" fontAlgn="base">
              <a:spcBef>
                <a:spcPct val="0"/>
              </a:spcBef>
              <a:spcAft>
                <a:spcPct val="0"/>
              </a:spcAft>
            </a:pPr>
            <a:endParaRPr lang="en-US" sz="4000" b="1">
              <a:solidFill>
                <a:srgbClr val="FD8A20"/>
              </a:solidFill>
              <a:latin typeface="Century Gothic" panose="020B0502020202020204" pitchFamily="34" charset="0"/>
            </a:endParaRPr>
          </a:p>
        </p:txBody>
      </p:sp>
      <p:sp>
        <p:nvSpPr>
          <p:cNvPr id="2" name="TextBox 1">
            <a:extLst>
              <a:ext uri="{FF2B5EF4-FFF2-40B4-BE49-F238E27FC236}">
                <a16:creationId xmlns:a16="http://schemas.microsoft.com/office/drawing/2014/main" id="{84926E16-8F61-4D30-A00D-7051C93A80DD}"/>
              </a:ext>
            </a:extLst>
          </p:cNvPr>
          <p:cNvSpPr txBox="1"/>
          <p:nvPr/>
        </p:nvSpPr>
        <p:spPr>
          <a:xfrm>
            <a:off x="2092036" y="2327684"/>
            <a:ext cx="5375038" cy="1754326"/>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Aharoni"/>
              </a:rPr>
              <a:t>Providing Grief Support and Community Via an On-line Platform</a:t>
            </a:r>
          </a:p>
        </p:txBody>
      </p:sp>
    </p:spTree>
    <p:extLst>
      <p:ext uri="{BB962C8B-B14F-4D97-AF65-F5344CB8AC3E}">
        <p14:creationId xmlns:p14="http://schemas.microsoft.com/office/powerpoint/2010/main" val="1074551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998461"/>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0" y="0"/>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r>
              <a:rPr lang="en-US" sz="3600">
                <a:solidFill>
                  <a:srgbClr val="6D6E6D"/>
                </a:solidFill>
                <a:latin typeface="Arial" panose="020B0604020202020204" pitchFamily="34" charset="0"/>
                <a:ea typeface="MS PGothic" panose="020B0600070205080204" pitchFamily="34" charset="-128"/>
                <a:cs typeface="Arial" panose="020B0604020202020204" pitchFamily="34" charset="0"/>
                <a:sym typeface="Roboto" panose="02000000000000000000" pitchFamily="2" charset="0"/>
              </a:rPr>
              <a:t>T</a:t>
            </a:r>
            <a:r>
              <a:rPr lang="en-US" sz="3600">
                <a:solidFill>
                  <a:schemeClr val="accent6"/>
                </a:solidFill>
                <a:latin typeface="Arial" panose="020B0604020202020204" pitchFamily="34" charset="0"/>
                <a:ea typeface="MS PGothic" panose="020B0600070205080204" pitchFamily="34" charset="-128"/>
                <a:cs typeface="Arial" panose="020B0604020202020204" pitchFamily="34" charset="0"/>
                <a:sym typeface="Roboto" panose="02000000000000000000" pitchFamily="2" charset="0"/>
              </a:rPr>
              <a:t>TO CAMP OR NOT TO CAMP???</a:t>
            </a:r>
            <a:endParaRPr kumimoji="0" lang="id-ID" sz="3600" b="0" i="0" u="none" strike="noStrike" kern="1200" cap="none" spc="0" normalizeH="0" baseline="0" noProof="0">
              <a:ln>
                <a:noFill/>
              </a:ln>
              <a:solidFill>
                <a:srgbClr val="6D6E6D"/>
              </a:solidFill>
              <a:effectLst/>
              <a:uLnTx/>
              <a:uFillTx/>
              <a:latin typeface="Arial" panose="020B0604020202020204" pitchFamily="34" charset="0"/>
              <a:ea typeface="MS PGothic" panose="020B0600070205080204" pitchFamily="34" charset="-128"/>
              <a:cs typeface="Arial" panose="020B0604020202020204" pitchFamily="34" charset="0"/>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7246512"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195244"/>
            <a:ext cx="8517426" cy="875504"/>
          </a:xfrm>
          <a:prstGeom prst="rect">
            <a:avLst/>
          </a:prstGeom>
        </p:spPr>
        <p:txBody>
          <a:bodyPr anchor="b">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endParaRPr kumimoji="0" lang="en-US" sz="3600" b="0" i="0" u="none" strike="noStrike" kern="0" cap="none" spc="0" normalizeH="0" baseline="0" noProof="0">
              <a:ln>
                <a:noFill/>
              </a:ln>
              <a:solidFill>
                <a:srgbClr val="FFFFFF"/>
              </a:solidFill>
              <a:effectLst/>
              <a:uLnTx/>
              <a:uFillTx/>
              <a:latin typeface="Proxima Nova Semibold"/>
              <a:ea typeface="MS PGothic"/>
              <a:cs typeface="Arial"/>
              <a:sym typeface="Helvetica Light" charset="0"/>
            </a:endParaRPr>
          </a:p>
        </p:txBody>
      </p:sp>
      <p:sp>
        <p:nvSpPr>
          <p:cNvPr id="2" name="Rectangle 1">
            <a:extLst>
              <a:ext uri="{FF2B5EF4-FFF2-40B4-BE49-F238E27FC236}">
                <a16:creationId xmlns:a16="http://schemas.microsoft.com/office/drawing/2014/main" id="{8002CDDE-9B4E-466E-915C-C219815EC944}"/>
              </a:ext>
            </a:extLst>
          </p:cNvPr>
          <p:cNvSpPr/>
          <p:nvPr/>
        </p:nvSpPr>
        <p:spPr>
          <a:xfrm>
            <a:off x="626574" y="1905856"/>
            <a:ext cx="7890850" cy="830997"/>
          </a:xfrm>
          <a:prstGeom prst="rect">
            <a:avLst/>
          </a:prstGeom>
        </p:spPr>
        <p:txBody>
          <a:bodyPr wrap="square">
            <a:spAutoFit/>
          </a:bodyPr>
          <a:lstStyle/>
          <a:p>
            <a:pPr lvl="0" fontAlgn="base">
              <a:spcBef>
                <a:spcPct val="0"/>
              </a:spcBef>
              <a:spcAft>
                <a:spcPct val="0"/>
              </a:spcAft>
            </a:pPr>
            <a:r>
              <a:rPr lang="en-US" sz="2400">
                <a:solidFill>
                  <a:srgbClr val="53585F"/>
                </a:solidFill>
                <a:latin typeface="Century Gothic" panose="020B0502020202020204" pitchFamily="34" charset="0"/>
              </a:rPr>
              <a:t>FAVORITE TIME OF YEAR</a:t>
            </a:r>
          </a:p>
          <a:p>
            <a:pPr lvl="0" fontAlgn="base">
              <a:spcBef>
                <a:spcPct val="0"/>
              </a:spcBef>
              <a:spcAft>
                <a:spcPct val="0"/>
              </a:spcAft>
            </a:pPr>
            <a:endParaRPr lang="en-US" sz="2400">
              <a:solidFill>
                <a:srgbClr val="53585F"/>
              </a:solidFill>
              <a:latin typeface="Century Gothic" panose="020B0502020202020204" pitchFamily="34" charset="0"/>
            </a:endParaRPr>
          </a:p>
        </p:txBody>
      </p:sp>
      <p:pic>
        <p:nvPicPr>
          <p:cNvPr id="4" name="Picture 3" descr="A group of people swimming in a pool of water&#10;&#10;Description automatically generated">
            <a:extLst>
              <a:ext uri="{FF2B5EF4-FFF2-40B4-BE49-F238E27FC236}">
                <a16:creationId xmlns:a16="http://schemas.microsoft.com/office/drawing/2014/main" id="{BE6FCB37-604A-4277-9F27-282FE9AAD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89" y="1687178"/>
            <a:ext cx="8765818" cy="4940384"/>
          </a:xfrm>
          <a:prstGeom prst="rect">
            <a:avLst/>
          </a:prstGeom>
        </p:spPr>
      </p:pic>
    </p:spTree>
    <p:extLst>
      <p:ext uri="{BB962C8B-B14F-4D97-AF65-F5344CB8AC3E}">
        <p14:creationId xmlns:p14="http://schemas.microsoft.com/office/powerpoint/2010/main" val="3867512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5C7DC"/>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192C10D-53CC-144B-BD65-E7E1BC15ED10}"/>
              </a:ext>
            </a:extLst>
          </p:cNvPr>
          <p:cNvSpPr>
            <a:spLocks/>
          </p:cNvSpPr>
          <p:nvPr/>
        </p:nvSpPr>
        <p:spPr bwMode="auto">
          <a:xfrm>
            <a:off x="0" y="5320146"/>
            <a:ext cx="9144000" cy="153785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9" name="Picture 8">
            <a:extLst>
              <a:ext uri="{FF2B5EF4-FFF2-40B4-BE49-F238E27FC236}">
                <a16:creationId xmlns:a16="http://schemas.microsoft.com/office/drawing/2014/main" id="{98FBA3F2-8E9D-8F49-BC9B-813C91EE5F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8241" y="5913561"/>
            <a:ext cx="3693033" cy="696438"/>
          </a:xfrm>
          <a:prstGeom prst="rect">
            <a:avLst/>
          </a:prstGeom>
        </p:spPr>
      </p:pic>
      <p:sp>
        <p:nvSpPr>
          <p:cNvPr id="10" name="Picture Placeholder 2">
            <a:extLst>
              <a:ext uri="{FF2B5EF4-FFF2-40B4-BE49-F238E27FC236}">
                <a16:creationId xmlns:a16="http://schemas.microsoft.com/office/drawing/2014/main" id="{EB3F1555-BBB7-5A43-A487-C07E81339BC7}"/>
              </a:ext>
            </a:extLst>
          </p:cNvPr>
          <p:cNvSpPr txBox="1">
            <a:spLocks/>
          </p:cNvSpPr>
          <p:nvPr/>
        </p:nvSpPr>
        <p:spPr>
          <a:xfrm>
            <a:off x="0" y="248001"/>
            <a:ext cx="9144000" cy="6858000"/>
          </a:xfrm>
          <a:prstGeom prst="rect">
            <a:avLst/>
          </a:prstGeom>
        </p:spPr>
      </p:sp>
      <p:pic>
        <p:nvPicPr>
          <p:cNvPr id="11" name="Picture 10">
            <a:extLst>
              <a:ext uri="{FF2B5EF4-FFF2-40B4-BE49-F238E27FC236}">
                <a16:creationId xmlns:a16="http://schemas.microsoft.com/office/drawing/2014/main" id="{BCEB3620-3B03-8C48-A12E-9BBD7F89B025}"/>
              </a:ext>
            </a:extLst>
          </p:cNvPr>
          <p:cNvPicPr>
            <a:picLocks noChangeAspect="1"/>
          </p:cNvPicPr>
          <p:nvPr/>
        </p:nvPicPr>
        <p:blipFill>
          <a:blip r:embed="rId4"/>
          <a:stretch>
            <a:fillRect/>
          </a:stretch>
        </p:blipFill>
        <p:spPr>
          <a:xfrm>
            <a:off x="1110526" y="212280"/>
            <a:ext cx="6645155" cy="4983866"/>
          </a:xfrm>
          <a:prstGeom prst="rect">
            <a:avLst/>
          </a:prstGeom>
        </p:spPr>
      </p:pic>
    </p:spTree>
    <p:extLst>
      <p:ext uri="{BB962C8B-B14F-4D97-AF65-F5344CB8AC3E}">
        <p14:creationId xmlns:p14="http://schemas.microsoft.com/office/powerpoint/2010/main" val="308384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txBox="1"/>
          <p:nvPr/>
        </p:nvSpPr>
        <p:spPr>
          <a:xfrm>
            <a:off x="611746" y="4793282"/>
            <a:ext cx="7920507" cy="1084882"/>
          </a:xfrm>
          <a:prstGeom prst="rect">
            <a:avLst/>
          </a:prstGeom>
          <a:noFill/>
          <a:ln>
            <a:noFill/>
          </a:ln>
        </p:spPr>
        <p:txBody>
          <a:bodyPr spcFirstLastPara="1" wrap="square" lIns="34275" tIns="34275" rIns="34275" bIns="34275" anchor="t" anchorCtr="0">
            <a:spAutoFit/>
          </a:bodyPr>
          <a:lstStyle/>
          <a:p>
            <a:pPr algn="ctr">
              <a:buClr>
                <a:srgbClr val="000000"/>
              </a:buClr>
              <a:buSzPts val="2200"/>
            </a:pPr>
            <a:r>
              <a:rPr lang="en-US" sz="1650" b="1">
                <a:solidFill>
                  <a:srgbClr val="000000"/>
                </a:solidFill>
                <a:latin typeface="Arial"/>
                <a:ea typeface="Arial"/>
                <a:cs typeface="Arial"/>
                <a:sym typeface="Arial"/>
              </a:rPr>
              <a:t>Recordings for each session will be made available on our website:</a:t>
            </a:r>
            <a:endParaRPr sz="1050">
              <a:solidFill>
                <a:srgbClr val="000000"/>
              </a:solidFill>
              <a:latin typeface="Arial"/>
              <a:ea typeface="Arial"/>
              <a:cs typeface="Arial"/>
              <a:sym typeface="Arial"/>
            </a:endParaRPr>
          </a:p>
          <a:p>
            <a:pPr algn="ctr">
              <a:buClr>
                <a:srgbClr val="000000"/>
              </a:buClr>
              <a:buSzPts val="2200"/>
            </a:pPr>
            <a:endParaRPr sz="1650" b="1">
              <a:solidFill>
                <a:srgbClr val="000000"/>
              </a:solidFill>
              <a:latin typeface="Arial"/>
              <a:ea typeface="Arial"/>
              <a:cs typeface="Arial"/>
              <a:sym typeface="Arial"/>
            </a:endParaRPr>
          </a:p>
          <a:p>
            <a:pPr algn="ctr">
              <a:buClr>
                <a:srgbClr val="000000"/>
              </a:buClr>
              <a:buSzPts val="2200"/>
            </a:pPr>
            <a:r>
              <a:rPr lang="en-US" sz="1650" b="1" u="sng">
                <a:solidFill>
                  <a:srgbClr val="000000"/>
                </a:solidFill>
                <a:latin typeface="Arial"/>
                <a:ea typeface="Arial"/>
                <a:cs typeface="Arial"/>
                <a:sym typeface="Arial"/>
                <a:hlinkClick r:id="rId3">
                  <a:extLst>
                    <a:ext uri="{A12FA001-AC4F-418D-AE19-62706E023703}">
                      <ahyp:hlinkClr xmlns:ahyp="http://schemas.microsoft.com/office/drawing/2018/hyperlinkcolor" xmlns="" val="tx"/>
                    </a:ext>
                  </a:extLst>
                </a:hlinkClick>
              </a:rPr>
              <a:t>https://bit.ly/mhttc-grief-sensitivity-training</a:t>
            </a:r>
            <a:endParaRPr sz="1650" b="1">
              <a:solidFill>
                <a:srgbClr val="000000"/>
              </a:solidFill>
              <a:latin typeface="Arial"/>
              <a:ea typeface="Arial"/>
              <a:cs typeface="Arial"/>
              <a:sym typeface="Arial"/>
            </a:endParaRPr>
          </a:p>
          <a:p>
            <a:pPr algn="ctr">
              <a:buClr>
                <a:srgbClr val="000000"/>
              </a:buClr>
              <a:buSzPts val="2200"/>
            </a:pPr>
            <a:endParaRPr sz="1650">
              <a:solidFill>
                <a:srgbClr val="000000"/>
              </a:solidFill>
              <a:latin typeface="Calibri"/>
              <a:ea typeface="Calibri"/>
              <a:cs typeface="Calibri"/>
              <a:sym typeface="Calibri"/>
            </a:endParaRPr>
          </a:p>
        </p:txBody>
      </p:sp>
      <p:pic>
        <p:nvPicPr>
          <p:cNvPr id="73" name="Google Shape;73;p2" descr="A screen shot of a person&#10;&#10;Description automatically generated"/>
          <p:cNvPicPr preferRelativeResize="0"/>
          <p:nvPr/>
        </p:nvPicPr>
        <p:blipFill rotWithShape="1">
          <a:blip r:embed="rId4">
            <a:alphaModFix/>
          </a:blip>
          <a:srcRect/>
          <a:stretch/>
        </p:blipFill>
        <p:spPr>
          <a:xfrm>
            <a:off x="1373076" y="1063461"/>
            <a:ext cx="6397849" cy="35934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AutoShape 2"/>
          <p:cNvSpPr>
            <a:spLocks/>
          </p:cNvSpPr>
          <p:nvPr/>
        </p:nvSpPr>
        <p:spPr bwMode="auto">
          <a:xfrm>
            <a:off x="0" y="5467689"/>
            <a:ext cx="9144000" cy="1380718"/>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sp>
        <p:nvSpPr>
          <p:cNvPr id="8195" name="AutoShape 3"/>
          <p:cNvSpPr>
            <a:spLocks/>
          </p:cNvSpPr>
          <p:nvPr/>
        </p:nvSpPr>
        <p:spPr bwMode="auto">
          <a:xfrm>
            <a:off x="320772" y="5991513"/>
            <a:ext cx="4937027" cy="866487"/>
          </a:xfrm>
          <a:custGeom>
            <a:avLst/>
            <a:gdLst>
              <a:gd name="T0" fmla="*/ 7973219 w 21600"/>
              <a:gd name="T1" fmla="*/ 475456 h 21600"/>
              <a:gd name="T2" fmla="*/ 7973219 w 21600"/>
              <a:gd name="T3" fmla="*/ 475456 h 21600"/>
              <a:gd name="T4" fmla="*/ 7973219 w 21600"/>
              <a:gd name="T5" fmla="*/ 475456 h 21600"/>
              <a:gd name="T6" fmla="*/ 7973219 w 21600"/>
              <a:gd name="T7" fmla="*/ 475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1pPr>
            <a:lvl2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2pPr>
            <a:lvl3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3pPr>
            <a:lvl4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4pPr>
            <a:lvl5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5pPr>
            <a:lvl6pPr marL="39243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6pPr>
            <a:lvl7pPr marL="43815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7pPr>
            <a:lvl8pPr marL="48387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8pPr>
            <a:lvl9pPr marL="52959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9pPr>
          </a:lstStyle>
          <a:p>
            <a:pPr lvl="0" defTabSz="304815" fontAlgn="base" hangingPunct="0">
              <a:lnSpc>
                <a:spcPct val="100000"/>
              </a:lnSpc>
              <a:spcBef>
                <a:spcPct val="0"/>
              </a:spcBef>
              <a:spcAft>
                <a:spcPct val="0"/>
              </a:spcAft>
              <a:buSzTx/>
              <a:buNone/>
            </a:pPr>
            <a:endParaRPr lang="en-US" sz="1100">
              <a:solidFill>
                <a:srgbClr val="FFFFFF"/>
              </a:solidFill>
              <a:latin typeface="Century Gothic" panose="020B0502020202020204" pitchFamily="34" charset="0"/>
            </a:endParaRPr>
          </a:p>
        </p:txBody>
      </p:sp>
      <p:sp>
        <p:nvSpPr>
          <p:cNvPr id="8196" name="AutoShape 4"/>
          <p:cNvSpPr>
            <a:spLocks/>
          </p:cNvSpPr>
          <p:nvPr/>
        </p:nvSpPr>
        <p:spPr bwMode="auto">
          <a:xfrm>
            <a:off x="740296" y="5366477"/>
            <a:ext cx="8155036" cy="689065"/>
          </a:xfrm>
          <a:custGeom>
            <a:avLst/>
            <a:gdLst>
              <a:gd name="T0" fmla="*/ 7973219 w 21600"/>
              <a:gd name="T1" fmla="*/ 552450 h 21600"/>
              <a:gd name="T2" fmla="*/ 7973219 w 21600"/>
              <a:gd name="T3" fmla="*/ 552450 h 21600"/>
              <a:gd name="T4" fmla="*/ 7973219 w 21600"/>
              <a:gd name="T5" fmla="*/ 552450 h 21600"/>
              <a:gd name="T6" fmla="*/ 7973219 w 21600"/>
              <a:gd name="T7" fmla="*/ 5524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1pPr>
            <a:lvl2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2pPr>
            <a:lvl3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3pPr>
            <a:lvl4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4pPr>
            <a:lvl5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5pPr>
            <a:lvl6pPr marL="39243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6pPr>
            <a:lvl7pPr marL="43815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7pPr>
            <a:lvl8pPr marL="48387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8pPr>
            <a:lvl9pPr marL="52959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9pPr>
          </a:lstStyle>
          <a:p>
            <a:pPr defTabSz="346727" fontAlgn="base" hangingPunct="0">
              <a:lnSpc>
                <a:spcPct val="100000"/>
              </a:lnSpc>
              <a:spcBef>
                <a:spcPct val="0"/>
              </a:spcBef>
              <a:spcAft>
                <a:spcPct val="0"/>
              </a:spcAft>
              <a:buSzTx/>
              <a:buNone/>
            </a:pPr>
            <a:endParaRPr lang="en-US" sz="2400" b="0" i="0" u="none" strike="noStrike" kern="1200" cap="none" spc="0" normalizeH="0" baseline="0" noProof="0">
              <a:ln>
                <a:noFill/>
              </a:ln>
              <a:solidFill>
                <a:srgbClr val="FD8A20"/>
              </a:solidFill>
              <a:effectLst/>
              <a:uLnTx/>
              <a:uFillTx/>
              <a:latin typeface="Proxima Nova Semibold" panose="02000506030000020004" pitchFamily="50" charset="0"/>
              <a:ea typeface="Futura Medium"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5913561"/>
            <a:ext cx="3693033" cy="696438"/>
          </a:xfrm>
          <a:prstGeom prst="rect">
            <a:avLst/>
          </a:prstGeom>
        </p:spPr>
      </p:pic>
      <p:sp>
        <p:nvSpPr>
          <p:cNvPr id="9" name="Title 1">
            <a:extLst>
              <a:ext uri="{FF2B5EF4-FFF2-40B4-BE49-F238E27FC236}">
                <a16:creationId xmlns:a16="http://schemas.microsoft.com/office/drawing/2014/main" id="{EBFBEC0F-B105-4200-973E-F7AE22EBCFC3}"/>
              </a:ext>
            </a:extLst>
          </p:cNvPr>
          <p:cNvSpPr txBox="1">
            <a:spLocks/>
          </p:cNvSpPr>
          <p:nvPr/>
        </p:nvSpPr>
        <p:spPr>
          <a:xfrm>
            <a:off x="1258645" y="2900829"/>
            <a:ext cx="6637468" cy="1362075"/>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marL="0" marR="0" lvl="0" indent="0" algn="ctr" defTabSz="309578" rtl="0" eaLnBrk="0" fontAlgn="base" latinLnBrk="0" hangingPunct="0">
              <a:lnSpc>
                <a:spcPct val="100000"/>
              </a:lnSpc>
              <a:spcBef>
                <a:spcPct val="0"/>
              </a:spcBef>
              <a:spcAft>
                <a:spcPct val="0"/>
              </a:spcAft>
              <a:buClrTx/>
              <a:buSzTx/>
              <a:buFontTx/>
              <a:buNone/>
              <a:tabLst/>
              <a:defRPr/>
            </a:pPr>
            <a:endParaRPr kumimoji="0" lang="en-US" sz="4200" b="1" i="0" u="none" strike="noStrike" kern="0" cap="none" spc="0" normalizeH="0" baseline="0" noProof="0">
              <a:ln>
                <a:noFill/>
              </a:ln>
              <a:solidFill>
                <a:srgbClr val="5B57A4"/>
              </a:solidFill>
              <a:effectLst/>
              <a:uLnTx/>
              <a:uFillTx/>
              <a:latin typeface="Arial" panose="020B0604020202020204" pitchFamily="34" charset="0"/>
              <a:ea typeface="MS PGothic" panose="020B0600070205080204" pitchFamily="34" charset="-128"/>
              <a:cs typeface="Arial" panose="020B0604020202020204" pitchFamily="34" charset="0"/>
              <a:sym typeface="Helvetica Light" charset="0"/>
            </a:endParaRPr>
          </a:p>
        </p:txBody>
      </p:sp>
      <p:sp>
        <p:nvSpPr>
          <p:cNvPr id="3" name="TextBox 2">
            <a:extLst>
              <a:ext uri="{FF2B5EF4-FFF2-40B4-BE49-F238E27FC236}">
                <a16:creationId xmlns:a16="http://schemas.microsoft.com/office/drawing/2014/main" id="{C9EDA1C2-84FF-49A5-ADFA-3289F5A8DE26}"/>
              </a:ext>
            </a:extLst>
          </p:cNvPr>
          <p:cNvSpPr txBox="1"/>
          <p:nvPr/>
        </p:nvSpPr>
        <p:spPr>
          <a:xfrm>
            <a:off x="112604" y="20044"/>
            <a:ext cx="9144000" cy="1015663"/>
          </a:xfrm>
          <a:prstGeom prst="rect">
            <a:avLst/>
          </a:prstGeom>
          <a:noFill/>
        </p:spPr>
        <p:txBody>
          <a:bodyPr wrap="square" lIns="91440" tIns="45720" rIns="91440" bIns="45720" rtlCol="0" anchor="t">
            <a:spAutoFit/>
          </a:bodyPr>
          <a:lstStyle/>
          <a:p>
            <a:r>
              <a:rPr lang="en-US" sz="3600" b="1">
                <a:solidFill>
                  <a:schemeClr val="accent4">
                    <a:lumMod val="50000"/>
                  </a:schemeClr>
                </a:solidFill>
                <a:latin typeface="Arial"/>
                <a:cs typeface="Arial"/>
              </a:rPr>
              <a:t>Camp Erin LA</a:t>
            </a:r>
          </a:p>
          <a:p>
            <a:endParaRPr lang="en-US" sz="24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252CC9-B2E0-E248-9A94-ED6E2262DFCE}"/>
              </a:ext>
            </a:extLst>
          </p:cNvPr>
          <p:cNvSpPr txBox="1"/>
          <p:nvPr/>
        </p:nvSpPr>
        <p:spPr>
          <a:xfrm>
            <a:off x="320772" y="965407"/>
            <a:ext cx="8437944" cy="4524315"/>
          </a:xfrm>
          <a:prstGeom prst="rect">
            <a:avLst/>
          </a:prstGeom>
          <a:noFill/>
        </p:spPr>
        <p:txBody>
          <a:bodyPr wrap="square" lIns="91440" tIns="45720" rIns="91440" bIns="45720" rtlCol="0" anchor="t">
            <a:spAutoFit/>
          </a:bodyPr>
          <a:lstStyle/>
          <a:p>
            <a:pPr marL="342900" indent="-342900">
              <a:buFont typeface="+mj-lt"/>
              <a:buAutoNum type="arabicPeriod"/>
            </a:pPr>
            <a:r>
              <a:rPr lang="en-US" sz="3200" b="1" dirty="0">
                <a:solidFill>
                  <a:schemeClr val="accent3"/>
                </a:solidFill>
              </a:rPr>
              <a:t>Cancellation of our June session of camp</a:t>
            </a:r>
          </a:p>
          <a:p>
            <a:pPr marL="342900" indent="-342900">
              <a:buFont typeface="+mj-lt"/>
              <a:buAutoNum type="arabicPeriod"/>
            </a:pPr>
            <a:r>
              <a:rPr lang="en-US" sz="3200" b="1" dirty="0">
                <a:solidFill>
                  <a:schemeClr val="accent3"/>
                </a:solidFill>
              </a:rPr>
              <a:t>Volunteer Summit; grieving our collective loss of camp</a:t>
            </a:r>
          </a:p>
          <a:p>
            <a:pPr marL="342900" indent="-342900">
              <a:buFont typeface="+mj-lt"/>
              <a:buAutoNum type="arabicPeriod"/>
            </a:pPr>
            <a:r>
              <a:rPr lang="en-US" sz="3200" b="1" dirty="0">
                <a:solidFill>
                  <a:schemeClr val="accent3"/>
                </a:solidFill>
              </a:rPr>
              <a:t>Redesigning programming to meet our clinical goals and standards in an online format </a:t>
            </a:r>
          </a:p>
          <a:p>
            <a:pPr marL="342900" indent="-342900">
              <a:buFont typeface="+mj-lt"/>
              <a:buAutoNum type="arabicPeriod"/>
            </a:pPr>
            <a:r>
              <a:rPr lang="en-US" sz="3200" b="1" dirty="0">
                <a:solidFill>
                  <a:schemeClr val="accent3"/>
                </a:solidFill>
              </a:rPr>
              <a:t>Training volunteers</a:t>
            </a:r>
          </a:p>
          <a:p>
            <a:pPr marL="342900" indent="-342900">
              <a:buFont typeface="+mj-lt"/>
              <a:buAutoNum type="arabicPeriod"/>
            </a:pPr>
            <a:r>
              <a:rPr lang="en-US" sz="3200" b="1" dirty="0">
                <a:solidFill>
                  <a:schemeClr val="accent3"/>
                </a:solidFill>
              </a:rPr>
              <a:t>Engaging campers via Zoom</a:t>
            </a:r>
          </a:p>
          <a:p>
            <a:endParaRPr lang="en-US" sz="3200" b="1" dirty="0">
              <a:solidFill>
                <a:schemeClr val="accent3"/>
              </a:solidFill>
            </a:endParaRPr>
          </a:p>
        </p:txBody>
      </p:sp>
    </p:spTree>
    <p:extLst>
      <p:ext uri="{BB962C8B-B14F-4D97-AF65-F5344CB8AC3E}">
        <p14:creationId xmlns:p14="http://schemas.microsoft.com/office/powerpoint/2010/main" val="362508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192C10D-53CC-144B-BD65-E7E1BC15ED10}"/>
              </a:ext>
            </a:extLst>
          </p:cNvPr>
          <p:cNvSpPr>
            <a:spLocks/>
          </p:cNvSpPr>
          <p:nvPr/>
        </p:nvSpPr>
        <p:spPr bwMode="auto">
          <a:xfrm>
            <a:off x="0" y="5320146"/>
            <a:ext cx="9144000" cy="153785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9" name="Picture 8">
            <a:extLst>
              <a:ext uri="{FF2B5EF4-FFF2-40B4-BE49-F238E27FC236}">
                <a16:creationId xmlns:a16="http://schemas.microsoft.com/office/drawing/2014/main" id="{98FBA3F2-8E9D-8F49-BC9B-813C91EE5F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8241" y="5913561"/>
            <a:ext cx="3693033" cy="696438"/>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5FBA9FF1-0180-4AFF-8690-5EF4F74E8CA8}"/>
              </a:ext>
            </a:extLst>
          </p:cNvPr>
          <p:cNvPicPr>
            <a:picLocks noGrp="1" noChangeAspect="1"/>
          </p:cNvPicPr>
          <p:nvPr>
            <p:ph type="pic" sz="quarter" idx="11"/>
          </p:nvPr>
        </p:nvPicPr>
        <p:blipFill rotWithShape="1">
          <a:blip r:embed="rId4"/>
          <a:srcRect t="20303" b="20303"/>
          <a:stretch/>
        </p:blipFill>
        <p:spPr>
          <a:xfrm>
            <a:off x="294735" y="95891"/>
            <a:ext cx="3914293" cy="4951195"/>
          </a:xfrm>
        </p:spPr>
      </p:pic>
      <p:sp>
        <p:nvSpPr>
          <p:cNvPr id="13" name="Content Placeholder 5">
            <a:extLst>
              <a:ext uri="{FF2B5EF4-FFF2-40B4-BE49-F238E27FC236}">
                <a16:creationId xmlns:a16="http://schemas.microsoft.com/office/drawing/2014/main" id="{FF09127F-F9A2-4FE1-B0DC-5EE7CEC9A8F2}"/>
              </a:ext>
            </a:extLst>
          </p:cNvPr>
          <p:cNvSpPr txBox="1">
            <a:spLocks/>
          </p:cNvSpPr>
          <p:nvPr/>
        </p:nvSpPr>
        <p:spPr>
          <a:xfrm>
            <a:off x="4530644" y="417352"/>
            <a:ext cx="4372156" cy="4380984"/>
          </a:xfrm>
          <a:prstGeom prst="rect">
            <a:avLst/>
          </a:prstGeom>
        </p:spPr>
        <p:txBody>
          <a:bodyPr lIns="91440" tIns="45720" rIns="91440" bIns="45720" anchor="t">
            <a:noAutofit/>
          </a:bodyPr>
          <a:lstStyle>
            <a:lvl1pPr marL="128594" indent="-128594" algn="l" defTabSz="309578" rtl="0" eaLnBrk="0" fontAlgn="base" hangingPunct="0">
              <a:spcBef>
                <a:spcPts val="2213"/>
              </a:spcBef>
              <a:spcAft>
                <a:spcPct val="0"/>
              </a:spcAft>
              <a:defRPr sz="1950">
                <a:solidFill>
                  <a:srgbClr val="000000"/>
                </a:solidFill>
                <a:latin typeface="+mn-lt"/>
                <a:ea typeface="MS PGothic" panose="020B0600070205080204" pitchFamily="34" charset="-128"/>
                <a:cs typeface="+mn-cs"/>
                <a:sym typeface="Helvetica Light" charset="0"/>
              </a:defRPr>
            </a:lvl1pPr>
            <a:lvl2pPr marL="85730" indent="85730"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2pPr>
            <a:lvl3pPr marL="171459" indent="171459"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3pPr>
            <a:lvl4pPr marL="257188" indent="257188"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4pPr>
            <a:lvl5pPr marL="342917" indent="342917"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5pPr>
            <a:lvl6pPr marL="514376"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6pPr>
            <a:lvl7pPr marL="685834"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7pPr>
            <a:lvl8pPr marL="857293"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8pPr>
            <a:lvl9pPr marL="1028751"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9pPr>
          </a:lstStyle>
          <a:p>
            <a:pPr marL="457200" lvl="2" indent="-457200">
              <a:spcBef>
                <a:spcPts val="800"/>
              </a:spcBef>
              <a:spcAft>
                <a:spcPts val="1200"/>
              </a:spcAft>
              <a:buFont typeface="+mj-lt"/>
              <a:buAutoNum type="arabicPeriod"/>
            </a:pPr>
            <a:r>
              <a:rPr lang="en-US" sz="1600" b="1" kern="0" dirty="0">
                <a:solidFill>
                  <a:schemeClr val="tx2"/>
                </a:solidFill>
                <a:latin typeface="Century Gothic"/>
              </a:rPr>
              <a:t>Check – In</a:t>
            </a:r>
          </a:p>
          <a:p>
            <a:pPr marL="542925" lvl="3" indent="257175">
              <a:spcBef>
                <a:spcPts val="800"/>
              </a:spcBef>
              <a:spcAft>
                <a:spcPts val="1200"/>
              </a:spcAft>
              <a:buAutoNum type="arabicPeriod"/>
            </a:pPr>
            <a:r>
              <a:rPr lang="en-US" sz="1600" b="1" kern="0" dirty="0">
                <a:solidFill>
                  <a:schemeClr val="tx2"/>
                </a:solidFill>
                <a:latin typeface="Century Gothic"/>
              </a:rPr>
              <a:t>M&amp;M Game; building connection </a:t>
            </a:r>
          </a:p>
          <a:p>
            <a:pPr marL="457200" lvl="2" indent="-457200">
              <a:spcBef>
                <a:spcPts val="800"/>
              </a:spcBef>
              <a:spcAft>
                <a:spcPts val="1200"/>
              </a:spcAft>
              <a:buAutoNum type="arabicPeriod"/>
            </a:pPr>
            <a:r>
              <a:rPr lang="en-US" sz="1600" b="1" kern="0" dirty="0">
                <a:solidFill>
                  <a:schemeClr val="tx2"/>
                </a:solidFill>
                <a:latin typeface="Century Gothic"/>
              </a:rPr>
              <a:t>Virtual Grief Hike</a:t>
            </a:r>
            <a:endParaRPr lang="en-US" sz="1800" b="1" dirty="0">
              <a:solidFill>
                <a:schemeClr val="tx2"/>
              </a:solidFill>
            </a:endParaRPr>
          </a:p>
          <a:p>
            <a:pPr marL="542925" lvl="3" indent="257175">
              <a:spcBef>
                <a:spcPts val="800"/>
              </a:spcBef>
              <a:spcAft>
                <a:spcPts val="1200"/>
              </a:spcAft>
              <a:buFontTx/>
              <a:buAutoNum type="arabicPeriod"/>
            </a:pPr>
            <a:r>
              <a:rPr lang="en-US" sz="1600" b="1" kern="0" dirty="0">
                <a:solidFill>
                  <a:schemeClr val="tx2"/>
                </a:solidFill>
                <a:latin typeface="Century Gothic"/>
              </a:rPr>
              <a:t>Teaching Coping Strategies </a:t>
            </a:r>
          </a:p>
          <a:p>
            <a:pPr marL="457200" lvl="2" indent="-457200">
              <a:spcBef>
                <a:spcPts val="800"/>
              </a:spcBef>
              <a:spcAft>
                <a:spcPts val="1200"/>
              </a:spcAft>
              <a:buFont typeface="+mj-lt"/>
              <a:buAutoNum type="arabicPeriod"/>
            </a:pPr>
            <a:r>
              <a:rPr lang="en-US" sz="1600" b="1" kern="0" dirty="0">
                <a:solidFill>
                  <a:schemeClr val="tx2"/>
                </a:solidFill>
                <a:latin typeface="Century Gothic"/>
              </a:rPr>
              <a:t>Luminary Ceremony</a:t>
            </a:r>
          </a:p>
          <a:p>
            <a:pPr marL="457200" lvl="2" indent="-457200">
              <a:spcBef>
                <a:spcPts val="800"/>
              </a:spcBef>
              <a:spcAft>
                <a:spcPts val="1200"/>
              </a:spcAft>
              <a:buFont typeface="+mj-lt"/>
              <a:buAutoNum type="arabicPeriod"/>
            </a:pPr>
            <a:endParaRPr lang="en-US" sz="1600" b="1" kern="0" dirty="0">
              <a:solidFill>
                <a:schemeClr val="tx2"/>
              </a:solidFill>
              <a:latin typeface="Century Gothic"/>
            </a:endParaRPr>
          </a:p>
          <a:p>
            <a:pPr marL="457200" lvl="2" indent="-457200">
              <a:spcBef>
                <a:spcPts val="800"/>
              </a:spcBef>
              <a:spcAft>
                <a:spcPts val="1200"/>
              </a:spcAft>
              <a:buFont typeface="+mj-lt"/>
              <a:buAutoNum type="arabicPeriod"/>
            </a:pPr>
            <a:endParaRPr lang="en-US" sz="1600" b="1" kern="0" dirty="0">
              <a:solidFill>
                <a:schemeClr val="tx2"/>
              </a:solidFill>
              <a:latin typeface="Century Gothic"/>
            </a:endParaRPr>
          </a:p>
        </p:txBody>
      </p:sp>
      <p:pic>
        <p:nvPicPr>
          <p:cNvPr id="12" name="Picture 11" descr="A picture containing cake, indoor, birthday, pink&#10;&#10;Description automatically generated">
            <a:extLst>
              <a:ext uri="{FF2B5EF4-FFF2-40B4-BE49-F238E27FC236}">
                <a16:creationId xmlns:a16="http://schemas.microsoft.com/office/drawing/2014/main" id="{C56A4EF2-101C-4F05-8B11-78E82CDF2F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0476" y="2868693"/>
            <a:ext cx="3857473" cy="2174058"/>
          </a:xfrm>
          <a:prstGeom prst="rect">
            <a:avLst/>
          </a:prstGeom>
        </p:spPr>
      </p:pic>
    </p:spTree>
    <p:extLst>
      <p:ext uri="{BB962C8B-B14F-4D97-AF65-F5344CB8AC3E}">
        <p14:creationId xmlns:p14="http://schemas.microsoft.com/office/powerpoint/2010/main" val="2881004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2FD89"/>
        </a:solidFill>
        <a:effectLst/>
      </p:bgPr>
    </p:bg>
    <p:spTree>
      <p:nvGrpSpPr>
        <p:cNvPr id="1" name=""/>
        <p:cNvGrpSpPr/>
        <p:nvPr/>
      </p:nvGrpSpPr>
      <p:grpSpPr>
        <a:xfrm>
          <a:off x="0" y="0"/>
          <a:ext cx="0" cy="0"/>
          <a:chOff x="0" y="0"/>
          <a:chExt cx="0" cy="0"/>
        </a:xfrm>
      </p:grpSpPr>
      <p:sp>
        <p:nvSpPr>
          <p:cNvPr id="2" name="AutoShape 2"/>
          <p:cNvSpPr>
            <a:spLocks/>
          </p:cNvSpPr>
          <p:nvPr/>
        </p:nvSpPr>
        <p:spPr bwMode="auto">
          <a:xfrm>
            <a:off x="0" y="5467689"/>
            <a:ext cx="9144000" cy="1380718"/>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sp>
        <p:nvSpPr>
          <p:cNvPr id="8195" name="AutoShape 3"/>
          <p:cNvSpPr>
            <a:spLocks/>
          </p:cNvSpPr>
          <p:nvPr/>
        </p:nvSpPr>
        <p:spPr bwMode="auto">
          <a:xfrm>
            <a:off x="320772" y="5991513"/>
            <a:ext cx="4937027" cy="866487"/>
          </a:xfrm>
          <a:custGeom>
            <a:avLst/>
            <a:gdLst>
              <a:gd name="T0" fmla="*/ 7973219 w 21600"/>
              <a:gd name="T1" fmla="*/ 475456 h 21600"/>
              <a:gd name="T2" fmla="*/ 7973219 w 21600"/>
              <a:gd name="T3" fmla="*/ 475456 h 21600"/>
              <a:gd name="T4" fmla="*/ 7973219 w 21600"/>
              <a:gd name="T5" fmla="*/ 475456 h 21600"/>
              <a:gd name="T6" fmla="*/ 7973219 w 21600"/>
              <a:gd name="T7" fmla="*/ 475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1pPr>
            <a:lvl2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2pPr>
            <a:lvl3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3pPr>
            <a:lvl4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4pPr>
            <a:lvl5pPr defTabSz="457200">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5pPr>
            <a:lvl6pPr marL="39243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6pPr>
            <a:lvl7pPr marL="43815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7pPr>
            <a:lvl8pPr marL="48387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8pPr>
            <a:lvl9pPr marL="5295900" indent="-927100" defTabSz="4572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9pPr>
          </a:lstStyle>
          <a:p>
            <a:pPr lvl="0" defTabSz="304815" fontAlgn="base" hangingPunct="0">
              <a:lnSpc>
                <a:spcPct val="100000"/>
              </a:lnSpc>
              <a:spcBef>
                <a:spcPct val="0"/>
              </a:spcBef>
              <a:spcAft>
                <a:spcPct val="0"/>
              </a:spcAft>
              <a:buSzTx/>
              <a:buNone/>
            </a:pPr>
            <a:endParaRPr lang="en-US" sz="1100">
              <a:solidFill>
                <a:srgbClr val="FFFFFF"/>
              </a:solidFill>
              <a:latin typeface="Century Gothic" panose="020B0502020202020204" pitchFamily="34" charset="0"/>
            </a:endParaRPr>
          </a:p>
        </p:txBody>
      </p:sp>
      <p:sp>
        <p:nvSpPr>
          <p:cNvPr id="8196" name="AutoShape 4"/>
          <p:cNvSpPr>
            <a:spLocks/>
          </p:cNvSpPr>
          <p:nvPr/>
        </p:nvSpPr>
        <p:spPr bwMode="auto">
          <a:xfrm>
            <a:off x="740296" y="5366477"/>
            <a:ext cx="8155036" cy="689065"/>
          </a:xfrm>
          <a:custGeom>
            <a:avLst/>
            <a:gdLst>
              <a:gd name="T0" fmla="*/ 7973219 w 21600"/>
              <a:gd name="T1" fmla="*/ 552450 h 21600"/>
              <a:gd name="T2" fmla="*/ 7973219 w 21600"/>
              <a:gd name="T3" fmla="*/ 552450 h 21600"/>
              <a:gd name="T4" fmla="*/ 7973219 w 21600"/>
              <a:gd name="T5" fmla="*/ 552450 h 21600"/>
              <a:gd name="T6" fmla="*/ 7973219 w 21600"/>
              <a:gd name="T7" fmla="*/ 5524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1pPr>
            <a:lvl2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2pPr>
            <a:lvl3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3pPr>
            <a:lvl4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4pPr>
            <a:lvl5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5pPr>
            <a:lvl6pPr marL="39243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6pPr>
            <a:lvl7pPr marL="43815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7pPr>
            <a:lvl8pPr marL="48387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8pPr>
            <a:lvl9pPr marL="52959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9pPr>
          </a:lstStyle>
          <a:p>
            <a:pPr defTabSz="346727" fontAlgn="base" hangingPunct="0">
              <a:lnSpc>
                <a:spcPct val="100000"/>
              </a:lnSpc>
              <a:spcBef>
                <a:spcPct val="0"/>
              </a:spcBef>
              <a:spcAft>
                <a:spcPct val="0"/>
              </a:spcAft>
              <a:buSzTx/>
              <a:buNone/>
            </a:pPr>
            <a:endParaRPr lang="en-US" sz="2400" b="0" i="0" u="none" strike="noStrike" kern="1200" cap="none" spc="0" normalizeH="0" baseline="0" noProof="0">
              <a:ln>
                <a:noFill/>
              </a:ln>
              <a:solidFill>
                <a:srgbClr val="FD8A20"/>
              </a:solidFill>
              <a:effectLst/>
              <a:uLnTx/>
              <a:uFillTx/>
              <a:latin typeface="Proxima Nova Semibold" panose="02000506030000020004" pitchFamily="50" charset="0"/>
              <a:ea typeface="Futura Medium"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5913561"/>
            <a:ext cx="3693033" cy="696438"/>
          </a:xfrm>
          <a:prstGeom prst="rect">
            <a:avLst/>
          </a:prstGeom>
        </p:spPr>
      </p:pic>
      <p:sp>
        <p:nvSpPr>
          <p:cNvPr id="9" name="Title 1">
            <a:extLst>
              <a:ext uri="{FF2B5EF4-FFF2-40B4-BE49-F238E27FC236}">
                <a16:creationId xmlns:a16="http://schemas.microsoft.com/office/drawing/2014/main" id="{EBFBEC0F-B105-4200-973E-F7AE22EBCFC3}"/>
              </a:ext>
            </a:extLst>
          </p:cNvPr>
          <p:cNvSpPr txBox="1">
            <a:spLocks/>
          </p:cNvSpPr>
          <p:nvPr/>
        </p:nvSpPr>
        <p:spPr>
          <a:xfrm>
            <a:off x="1258645" y="2900829"/>
            <a:ext cx="6637468" cy="1362075"/>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marL="0" marR="0" lvl="0" indent="0" algn="ctr" defTabSz="309578" rtl="0" eaLnBrk="0" fontAlgn="base" latinLnBrk="0" hangingPunct="0">
              <a:lnSpc>
                <a:spcPct val="100000"/>
              </a:lnSpc>
              <a:spcBef>
                <a:spcPct val="0"/>
              </a:spcBef>
              <a:spcAft>
                <a:spcPct val="0"/>
              </a:spcAft>
              <a:buClrTx/>
              <a:buSzTx/>
              <a:buFontTx/>
              <a:buNone/>
              <a:tabLst/>
              <a:defRPr/>
            </a:pPr>
            <a:endParaRPr kumimoji="0" lang="en-US" sz="4200" b="1" i="0" u="none" strike="noStrike" kern="0" cap="none" spc="0" normalizeH="0" baseline="0" noProof="0">
              <a:ln>
                <a:noFill/>
              </a:ln>
              <a:solidFill>
                <a:srgbClr val="5B57A4"/>
              </a:solidFill>
              <a:effectLst/>
              <a:uLnTx/>
              <a:uFillTx/>
              <a:latin typeface="Arial" panose="020B0604020202020204" pitchFamily="34" charset="0"/>
              <a:ea typeface="MS PGothic" panose="020B0600070205080204" pitchFamily="34" charset="-128"/>
              <a:cs typeface="Arial" panose="020B0604020202020204" pitchFamily="34" charset="0"/>
              <a:sym typeface="Helvetica Light" charset="0"/>
            </a:endParaRPr>
          </a:p>
        </p:txBody>
      </p:sp>
      <p:sp>
        <p:nvSpPr>
          <p:cNvPr id="3" name="TextBox 2">
            <a:extLst>
              <a:ext uri="{FF2B5EF4-FFF2-40B4-BE49-F238E27FC236}">
                <a16:creationId xmlns:a16="http://schemas.microsoft.com/office/drawing/2014/main" id="{C9EDA1C2-84FF-49A5-ADFA-3289F5A8DE26}"/>
              </a:ext>
            </a:extLst>
          </p:cNvPr>
          <p:cNvSpPr txBox="1"/>
          <p:nvPr/>
        </p:nvSpPr>
        <p:spPr>
          <a:xfrm>
            <a:off x="112604" y="20044"/>
            <a:ext cx="9144000" cy="1015663"/>
          </a:xfrm>
          <a:prstGeom prst="rect">
            <a:avLst/>
          </a:prstGeom>
          <a:noFill/>
        </p:spPr>
        <p:txBody>
          <a:bodyPr wrap="square" lIns="91440" tIns="45720" rIns="91440" bIns="45720" rtlCol="0" anchor="t">
            <a:spAutoFit/>
          </a:bodyPr>
          <a:lstStyle/>
          <a:p>
            <a:r>
              <a:rPr lang="en-US" sz="3600" b="1">
                <a:solidFill>
                  <a:schemeClr val="accent4">
                    <a:lumMod val="50000"/>
                  </a:schemeClr>
                </a:solidFill>
                <a:latin typeface="Arial"/>
                <a:cs typeface="Arial"/>
              </a:rPr>
              <a:t>School-Based Grief Support</a:t>
            </a:r>
          </a:p>
          <a:p>
            <a:endParaRPr lang="en-US" sz="24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252CC9-B2E0-E248-9A94-ED6E2262DFCE}"/>
              </a:ext>
            </a:extLst>
          </p:cNvPr>
          <p:cNvSpPr txBox="1"/>
          <p:nvPr/>
        </p:nvSpPr>
        <p:spPr>
          <a:xfrm>
            <a:off x="593452" y="896804"/>
            <a:ext cx="8437944" cy="3539430"/>
          </a:xfrm>
          <a:prstGeom prst="rect">
            <a:avLst/>
          </a:prstGeom>
          <a:noFill/>
        </p:spPr>
        <p:txBody>
          <a:bodyPr wrap="square" lIns="91440" tIns="45720" rIns="91440" bIns="45720" rtlCol="0" anchor="t">
            <a:spAutoFit/>
          </a:bodyPr>
          <a:lstStyle/>
          <a:p>
            <a:r>
              <a:rPr lang="en-US" sz="3200" b="1" dirty="0">
                <a:solidFill>
                  <a:schemeClr val="accent3"/>
                </a:solidFill>
              </a:rPr>
              <a:t>“Hope for the best and prepare for the worst”  Maya Angelou</a:t>
            </a:r>
          </a:p>
          <a:p>
            <a:endParaRPr lang="en-US" sz="3200" b="1" dirty="0">
              <a:solidFill>
                <a:schemeClr val="accent3"/>
              </a:solidFill>
            </a:endParaRPr>
          </a:p>
          <a:p>
            <a:pPr marL="457200" indent="-457200">
              <a:buFont typeface="Arial" panose="020B0604020202020204" pitchFamily="34" charset="0"/>
              <a:buChar char="•"/>
            </a:pPr>
            <a:r>
              <a:rPr lang="en-US" sz="3200" b="1" dirty="0">
                <a:solidFill>
                  <a:schemeClr val="accent3"/>
                </a:solidFill>
              </a:rPr>
              <a:t>Overwhelmed schools</a:t>
            </a:r>
            <a:endParaRPr lang="en-US" sz="2000" b="1" dirty="0">
              <a:solidFill>
                <a:schemeClr val="accent3"/>
              </a:solidFill>
            </a:endParaRPr>
          </a:p>
          <a:p>
            <a:pPr marL="457200" indent="-457200">
              <a:buFont typeface="Arial" panose="020B0604020202020204" pitchFamily="34" charset="0"/>
              <a:buChar char="•"/>
            </a:pPr>
            <a:r>
              <a:rPr lang="en-US" sz="3200" b="1" dirty="0">
                <a:solidFill>
                  <a:schemeClr val="accent3"/>
                </a:solidFill>
              </a:rPr>
              <a:t>Packets</a:t>
            </a:r>
          </a:p>
          <a:p>
            <a:pPr marL="457200" indent="-457200">
              <a:buFont typeface="Arial" panose="020B0604020202020204" pitchFamily="34" charset="0"/>
              <a:buChar char="•"/>
            </a:pPr>
            <a:r>
              <a:rPr lang="en-US" sz="3200" b="1" dirty="0">
                <a:solidFill>
                  <a:schemeClr val="accent3"/>
                </a:solidFill>
              </a:rPr>
              <a:t>Permission slips</a:t>
            </a:r>
          </a:p>
          <a:p>
            <a:pPr marL="457200" indent="-457200">
              <a:buFont typeface="Arial" panose="020B0604020202020204" pitchFamily="34" charset="0"/>
              <a:buChar char="•"/>
            </a:pPr>
            <a:r>
              <a:rPr lang="en-US" sz="3200" b="1" dirty="0">
                <a:solidFill>
                  <a:schemeClr val="accent3"/>
                </a:solidFill>
              </a:rPr>
              <a:t>Adapted Curriculum</a:t>
            </a:r>
          </a:p>
        </p:txBody>
      </p:sp>
      <p:pic>
        <p:nvPicPr>
          <p:cNvPr id="6" name="Picture 6" descr="A picture containing indoor, person, sitting, table&#10;&#10;Description automatically generated">
            <a:extLst>
              <a:ext uri="{FF2B5EF4-FFF2-40B4-BE49-F238E27FC236}">
                <a16:creationId xmlns:a16="http://schemas.microsoft.com/office/drawing/2014/main" id="{A58A84B7-C694-40ED-BB1F-71F9783AB425}"/>
              </a:ext>
            </a:extLst>
          </p:cNvPr>
          <p:cNvPicPr>
            <a:picLocks noChangeAspect="1"/>
          </p:cNvPicPr>
          <p:nvPr/>
        </p:nvPicPr>
        <p:blipFill>
          <a:blip r:embed="rId4"/>
          <a:stretch>
            <a:fillRect/>
          </a:stretch>
        </p:blipFill>
        <p:spPr>
          <a:xfrm>
            <a:off x="5435361" y="2817899"/>
            <a:ext cx="3519577" cy="2347298"/>
          </a:xfrm>
          <a:prstGeom prst="rect">
            <a:avLst/>
          </a:prstGeom>
        </p:spPr>
      </p:pic>
    </p:spTree>
    <p:extLst>
      <p:ext uri="{BB962C8B-B14F-4D97-AF65-F5344CB8AC3E}">
        <p14:creationId xmlns:p14="http://schemas.microsoft.com/office/powerpoint/2010/main" val="1931899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0" y="10879"/>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dirty="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2" name="Straight Connector 11">
            <a:extLst>
              <a:ext uri="{FF2B5EF4-FFF2-40B4-BE49-F238E27FC236}">
                <a16:creationId xmlns:a16="http://schemas.microsoft.com/office/drawing/2014/main" id="{29CCB14A-C8BA-4202-8837-6802657120B1}"/>
              </a:ext>
            </a:extLst>
          </p:cNvPr>
          <p:cNvCxnSpPr>
            <a:cxnSpLocks/>
          </p:cNvCxnSpPr>
          <p:nvPr/>
        </p:nvCxnSpPr>
        <p:spPr bwMode="auto">
          <a:xfrm>
            <a:off x="516138" y="990600"/>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3" name="Rectangle 2">
            <a:extLst>
              <a:ext uri="{FF2B5EF4-FFF2-40B4-BE49-F238E27FC236}">
                <a16:creationId xmlns:a16="http://schemas.microsoft.com/office/drawing/2014/main" id="{D9BB9ED3-8ED1-4AA9-BD87-ECF40A7645BE}"/>
              </a:ext>
            </a:extLst>
          </p:cNvPr>
          <p:cNvSpPr txBox="1">
            <a:spLocks noChangeArrowheads="1"/>
          </p:cNvSpPr>
          <p:nvPr/>
        </p:nvSpPr>
        <p:spPr>
          <a:xfrm>
            <a:off x="406399" y="196387"/>
            <a:ext cx="8737601" cy="783170"/>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dirty="0">
                <a:solidFill>
                  <a:srgbClr val="FFFFFF"/>
                </a:solidFill>
                <a:latin typeface="Proxima Nova Semibold" panose="02000506030000020004" pitchFamily="50" charset="0"/>
                <a:cs typeface="Arial" panose="020B0604020202020204" pitchFamily="34" charset="0"/>
              </a:rPr>
              <a:t>School Program Synopsis  </a:t>
            </a:r>
            <a:endParaRPr kumimoji="0" lang="en-US" sz="3900" b="0" i="0" u="none" strike="noStrike" kern="0" cap="none" spc="0" normalizeH="0" baseline="0" noProof="0" dirty="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l="10863" r="37988" b="9268"/>
          <a:stretch/>
        </p:blipFill>
        <p:spPr>
          <a:xfrm>
            <a:off x="5202065" y="-73956"/>
            <a:ext cx="4502475" cy="6875601"/>
          </a:xfrm>
          <a:prstGeom prst="rect">
            <a:avLst/>
          </a:prstGeom>
          <a:ln w="12700">
            <a:miter lim="400000"/>
          </a:ln>
        </p:spPr>
      </p:pic>
      <p:sp>
        <p:nvSpPr>
          <p:cNvPr id="14" name="Rectangle 13">
            <a:extLst>
              <a:ext uri="{FF2B5EF4-FFF2-40B4-BE49-F238E27FC236}">
                <a16:creationId xmlns:a16="http://schemas.microsoft.com/office/drawing/2014/main" id="{6A5AC7C0-D467-4174-8BAB-B442EDF0882D}"/>
              </a:ext>
            </a:extLst>
          </p:cNvPr>
          <p:cNvSpPr/>
          <p:nvPr/>
        </p:nvSpPr>
        <p:spPr>
          <a:xfrm>
            <a:off x="406399" y="1075456"/>
            <a:ext cx="8250772" cy="5770811"/>
          </a:xfrm>
          <a:prstGeom prst="rect">
            <a:avLst/>
          </a:prstGeom>
        </p:spPr>
        <p:txBody>
          <a:bodyPr wrap="square" lIns="91440" tIns="45720" rIns="91440" bIns="45720" anchor="ctr">
            <a:spAutoFit/>
          </a:bodyPr>
          <a:lstStyle/>
          <a:p>
            <a:pPr fontAlgn="base"/>
            <a:r>
              <a:rPr lang="en-US" sz="2300" b="1" dirty="0">
                <a:solidFill>
                  <a:schemeClr val="bg1"/>
                </a:solidFill>
              </a:rPr>
              <a:t>Session 1</a:t>
            </a:r>
            <a:r>
              <a:rPr lang="en-US" sz="2300" dirty="0">
                <a:solidFill>
                  <a:schemeClr val="bg1"/>
                </a:solidFill>
              </a:rPr>
              <a:t>:  </a:t>
            </a:r>
            <a:r>
              <a:rPr lang="en-US" sz="2300" b="1" dirty="0">
                <a:solidFill>
                  <a:schemeClr val="bg1"/>
                </a:solidFill>
              </a:rPr>
              <a:t>New Beginnings</a:t>
            </a:r>
            <a:r>
              <a:rPr lang="en-US" sz="2300" dirty="0">
                <a:solidFill>
                  <a:schemeClr val="bg1"/>
                </a:solidFill>
              </a:rPr>
              <a:t> – Introduction and activities designed to promote group bonding and practice communicating on non-threatening topics.  </a:t>
            </a:r>
          </a:p>
          <a:p>
            <a:pPr fontAlgn="base"/>
            <a:r>
              <a:rPr lang="en-US" sz="2300" dirty="0">
                <a:solidFill>
                  <a:schemeClr val="bg1"/>
                </a:solidFill>
              </a:rPr>
              <a:t> </a:t>
            </a:r>
          </a:p>
          <a:p>
            <a:pPr fontAlgn="base"/>
            <a:r>
              <a:rPr lang="en-US" sz="2300" b="1" dirty="0">
                <a:solidFill>
                  <a:schemeClr val="bg1"/>
                </a:solidFill>
              </a:rPr>
              <a:t>Session 2:</a:t>
            </a:r>
            <a:r>
              <a:rPr lang="en-US" sz="2300" dirty="0">
                <a:solidFill>
                  <a:schemeClr val="bg1"/>
                </a:solidFill>
              </a:rPr>
              <a:t>  </a:t>
            </a:r>
            <a:r>
              <a:rPr lang="en-US" sz="2300" b="1" dirty="0">
                <a:solidFill>
                  <a:schemeClr val="bg1"/>
                </a:solidFill>
              </a:rPr>
              <a:t>Memories &amp; Your Relationship with the Person Who Died</a:t>
            </a:r>
            <a:r>
              <a:rPr lang="en-US" sz="2300" dirty="0">
                <a:solidFill>
                  <a:schemeClr val="bg1"/>
                </a:solidFill>
              </a:rPr>
              <a:t> – Continue group bonding and begin to discuss the relationship with their person who died.  Art activity designed to facilitate this discussion.  </a:t>
            </a:r>
          </a:p>
          <a:p>
            <a:pPr fontAlgn="base"/>
            <a:r>
              <a:rPr lang="en-US" sz="2300" dirty="0">
                <a:solidFill>
                  <a:schemeClr val="bg1"/>
                </a:solidFill>
              </a:rPr>
              <a:t> </a:t>
            </a:r>
          </a:p>
          <a:p>
            <a:pPr fontAlgn="base"/>
            <a:r>
              <a:rPr lang="en-US" sz="2300" b="1" dirty="0">
                <a:solidFill>
                  <a:schemeClr val="bg1"/>
                </a:solidFill>
              </a:rPr>
              <a:t>Session 3</a:t>
            </a:r>
            <a:r>
              <a:rPr lang="en-US" sz="2300" dirty="0">
                <a:solidFill>
                  <a:schemeClr val="bg1"/>
                </a:solidFill>
              </a:rPr>
              <a:t>:  </a:t>
            </a:r>
            <a:r>
              <a:rPr lang="en-US" sz="2300" b="1" dirty="0">
                <a:solidFill>
                  <a:schemeClr val="bg1"/>
                </a:solidFill>
              </a:rPr>
              <a:t>Grief Reactions</a:t>
            </a:r>
            <a:r>
              <a:rPr lang="en-US" sz="2300" dirty="0">
                <a:solidFill>
                  <a:schemeClr val="bg1"/>
                </a:solidFill>
              </a:rPr>
              <a:t> – Activity designed to facilitate discussion about group member’s reactions to their experience and how it feels now that their person is gone. </a:t>
            </a:r>
          </a:p>
          <a:p>
            <a:pPr fontAlgn="base"/>
            <a:r>
              <a:rPr lang="en-US" sz="2300" dirty="0">
                <a:solidFill>
                  <a:schemeClr val="bg1"/>
                </a:solidFill>
              </a:rPr>
              <a:t> </a:t>
            </a:r>
          </a:p>
          <a:p>
            <a:pPr fontAlgn="base"/>
            <a:r>
              <a:rPr lang="en-US" sz="2300" b="1" dirty="0">
                <a:solidFill>
                  <a:schemeClr val="bg1"/>
                </a:solidFill>
              </a:rPr>
              <a:t>Session 4:</a:t>
            </a:r>
            <a:r>
              <a:rPr lang="en-US" sz="2300" dirty="0">
                <a:solidFill>
                  <a:schemeClr val="bg1"/>
                </a:solidFill>
              </a:rPr>
              <a:t>  </a:t>
            </a:r>
            <a:r>
              <a:rPr lang="en-US" sz="2300" b="1" dirty="0">
                <a:solidFill>
                  <a:schemeClr val="bg1"/>
                </a:solidFill>
              </a:rPr>
              <a:t>Saying Goodbye</a:t>
            </a:r>
            <a:r>
              <a:rPr lang="en-US" sz="2300" dirty="0">
                <a:solidFill>
                  <a:schemeClr val="bg1"/>
                </a:solidFill>
              </a:rPr>
              <a:t> – Art activity and discussion about the thoughts and memories of the day of the death. </a:t>
            </a:r>
          </a:p>
          <a:p>
            <a:pPr lvl="0" fontAlgn="base">
              <a:spcAft>
                <a:spcPts val="1200"/>
              </a:spcAft>
            </a:pPr>
            <a:endParaRPr lang="en-US" sz="2400" b="1" dirty="0">
              <a:solidFill>
                <a:schemeClr val="tx1">
                  <a:lumMod val="95000"/>
                  <a:lumOff val="5000"/>
                </a:schemeClr>
              </a:solidFill>
              <a:latin typeface="Century Gothic"/>
            </a:endParaRPr>
          </a:p>
        </p:txBody>
      </p:sp>
    </p:spTree>
    <p:extLst>
      <p:ext uri="{BB962C8B-B14F-4D97-AF65-F5344CB8AC3E}">
        <p14:creationId xmlns:p14="http://schemas.microsoft.com/office/powerpoint/2010/main" val="2479460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0" y="-106844"/>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dirty="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l="10863" r="37988" b="9268"/>
          <a:stretch/>
        </p:blipFill>
        <p:spPr>
          <a:xfrm>
            <a:off x="5202065" y="130370"/>
            <a:ext cx="4502475" cy="6875601"/>
          </a:xfrm>
          <a:prstGeom prst="rect">
            <a:avLst/>
          </a:prstGeom>
          <a:ln w="12700">
            <a:miter lim="400000"/>
          </a:ln>
        </p:spPr>
      </p:pic>
      <p:sp>
        <p:nvSpPr>
          <p:cNvPr id="2" name="Rectangle 1">
            <a:extLst>
              <a:ext uri="{FF2B5EF4-FFF2-40B4-BE49-F238E27FC236}">
                <a16:creationId xmlns:a16="http://schemas.microsoft.com/office/drawing/2014/main" id="{08A8E317-91E3-B547-9D11-060C06E0F5E8}"/>
              </a:ext>
            </a:extLst>
          </p:cNvPr>
          <p:cNvSpPr/>
          <p:nvPr/>
        </p:nvSpPr>
        <p:spPr>
          <a:xfrm>
            <a:off x="332688" y="-163199"/>
            <a:ext cx="8250772" cy="6817251"/>
          </a:xfrm>
          <a:prstGeom prst="rect">
            <a:avLst/>
          </a:prstGeom>
        </p:spPr>
        <p:txBody>
          <a:bodyPr wrap="square">
            <a:spAutoFit/>
          </a:bodyPr>
          <a:lstStyle/>
          <a:p>
            <a:pPr fontAlgn="base"/>
            <a:r>
              <a:rPr lang="en-US" sz="2300" dirty="0">
                <a:solidFill>
                  <a:schemeClr val="bg1"/>
                </a:solidFill>
                <a:latin typeface="Calibri" panose="020F0502020204030204" pitchFamily="34" charset="0"/>
              </a:rPr>
              <a:t> </a:t>
            </a:r>
            <a:endParaRPr lang="en-US" sz="2300" dirty="0">
              <a:solidFill>
                <a:schemeClr val="bg1"/>
              </a:solidFill>
              <a:latin typeface="Segoe UI"/>
            </a:endParaRPr>
          </a:p>
          <a:p>
            <a:pPr fontAlgn="base"/>
            <a:r>
              <a:rPr lang="en-US" sz="2300" b="1" dirty="0">
                <a:solidFill>
                  <a:schemeClr val="bg1"/>
                </a:solidFill>
                <a:latin typeface="Calibri" panose="020F0502020204030204" pitchFamily="34" charset="0"/>
              </a:rPr>
              <a:t>Session 5:</a:t>
            </a:r>
            <a:r>
              <a:rPr lang="en-US" sz="2300" dirty="0">
                <a:solidFill>
                  <a:schemeClr val="bg1"/>
                </a:solidFill>
                <a:latin typeface="Calibri" panose="020F0502020204030204" pitchFamily="34" charset="0"/>
              </a:rPr>
              <a:t>  </a:t>
            </a:r>
            <a:r>
              <a:rPr lang="en-US" sz="2300" b="1" dirty="0">
                <a:solidFill>
                  <a:schemeClr val="bg1"/>
                </a:solidFill>
                <a:latin typeface="Calibri" panose="020F0502020204030204" pitchFamily="34" charset="0"/>
              </a:rPr>
              <a:t>What Happens After the Death</a:t>
            </a:r>
            <a:r>
              <a:rPr lang="en-US" sz="2300" dirty="0">
                <a:solidFill>
                  <a:schemeClr val="bg1"/>
                </a:solidFill>
                <a:latin typeface="Calibri" panose="020F0502020204030204" pitchFamily="34" charset="0"/>
              </a:rPr>
              <a:t> – Art Activities designed to facilitate a discussion about the funeral and “what happens after death.” </a:t>
            </a:r>
            <a:endParaRPr lang="en-US" sz="2300" dirty="0">
              <a:solidFill>
                <a:schemeClr val="bg1"/>
              </a:solidFill>
              <a:latin typeface="Segoe UI"/>
            </a:endParaRPr>
          </a:p>
          <a:p>
            <a:pPr fontAlgn="base"/>
            <a:r>
              <a:rPr lang="en-US" sz="2300" dirty="0">
                <a:solidFill>
                  <a:schemeClr val="bg1"/>
                </a:solidFill>
                <a:latin typeface="Calibri" panose="020F0502020204030204" pitchFamily="34" charset="0"/>
              </a:rPr>
              <a:t> </a:t>
            </a:r>
            <a:endParaRPr lang="en-US" sz="2300" dirty="0">
              <a:solidFill>
                <a:schemeClr val="bg1"/>
              </a:solidFill>
              <a:latin typeface="Segoe UI"/>
            </a:endParaRPr>
          </a:p>
          <a:p>
            <a:pPr fontAlgn="base"/>
            <a:r>
              <a:rPr lang="en-US" sz="2300" b="1" dirty="0">
                <a:solidFill>
                  <a:schemeClr val="bg1"/>
                </a:solidFill>
                <a:latin typeface="Calibri" panose="020F0502020204030204" pitchFamily="34" charset="0"/>
              </a:rPr>
              <a:t>Session 6:</a:t>
            </a:r>
            <a:r>
              <a:rPr lang="en-US" sz="2300" dirty="0">
                <a:solidFill>
                  <a:schemeClr val="bg1"/>
                </a:solidFill>
                <a:latin typeface="Calibri" panose="020F0502020204030204" pitchFamily="34" charset="0"/>
              </a:rPr>
              <a:t> </a:t>
            </a:r>
            <a:r>
              <a:rPr lang="en-US" sz="2300" b="1" dirty="0">
                <a:solidFill>
                  <a:schemeClr val="bg1"/>
                </a:solidFill>
                <a:latin typeface="Calibri" panose="020F0502020204030204" pitchFamily="34" charset="0"/>
              </a:rPr>
              <a:t>Sorting Out Your Feelings</a:t>
            </a:r>
            <a:r>
              <a:rPr lang="en-US" sz="2300" dirty="0">
                <a:solidFill>
                  <a:schemeClr val="bg1"/>
                </a:solidFill>
                <a:latin typeface="Calibri" panose="020F0502020204030204" pitchFamily="34" charset="0"/>
              </a:rPr>
              <a:t> – Activity designed to facilitate further discussion of feelings. </a:t>
            </a:r>
            <a:endParaRPr lang="en-US" sz="2300" dirty="0">
              <a:solidFill>
                <a:schemeClr val="bg1"/>
              </a:solidFill>
              <a:latin typeface="Segoe UI"/>
            </a:endParaRPr>
          </a:p>
          <a:p>
            <a:pPr fontAlgn="base"/>
            <a:r>
              <a:rPr lang="en-US" sz="2300" dirty="0">
                <a:solidFill>
                  <a:schemeClr val="bg1"/>
                </a:solidFill>
                <a:latin typeface="Calibri" panose="020F0502020204030204" pitchFamily="34" charset="0"/>
              </a:rPr>
              <a:t> </a:t>
            </a:r>
            <a:endParaRPr lang="en-US" sz="2300" dirty="0">
              <a:solidFill>
                <a:schemeClr val="bg1"/>
              </a:solidFill>
              <a:latin typeface="Segoe UI"/>
            </a:endParaRPr>
          </a:p>
          <a:p>
            <a:pPr fontAlgn="base"/>
            <a:r>
              <a:rPr lang="en-US" sz="2300" b="1" dirty="0">
                <a:solidFill>
                  <a:schemeClr val="bg1"/>
                </a:solidFill>
                <a:latin typeface="Calibri" panose="020F0502020204030204" pitchFamily="34" charset="0"/>
              </a:rPr>
              <a:t>Session 7:  If You Could Change One Thing </a:t>
            </a:r>
            <a:r>
              <a:rPr lang="en-US" sz="2300" dirty="0">
                <a:solidFill>
                  <a:schemeClr val="bg1"/>
                </a:solidFill>
                <a:latin typeface="Calibri" panose="020F0502020204030204" pitchFamily="34" charset="0"/>
              </a:rPr>
              <a:t>– Activity designed to identify thoughts that lead to guilt/regret and ways to address the flaws in their thinking.  </a:t>
            </a:r>
            <a:endParaRPr lang="en-US" sz="2300" dirty="0">
              <a:solidFill>
                <a:schemeClr val="bg1"/>
              </a:solidFill>
              <a:latin typeface="Segoe UI"/>
            </a:endParaRPr>
          </a:p>
          <a:p>
            <a:pPr fontAlgn="base"/>
            <a:r>
              <a:rPr lang="en-US" sz="2300" dirty="0">
                <a:solidFill>
                  <a:schemeClr val="bg1"/>
                </a:solidFill>
                <a:latin typeface="Calibri" panose="020F0502020204030204" pitchFamily="34" charset="0"/>
              </a:rPr>
              <a:t> </a:t>
            </a:r>
            <a:endParaRPr lang="en-US" sz="2300" dirty="0">
              <a:solidFill>
                <a:schemeClr val="bg1"/>
              </a:solidFill>
              <a:latin typeface="Segoe UI"/>
            </a:endParaRPr>
          </a:p>
          <a:p>
            <a:pPr fontAlgn="base"/>
            <a:r>
              <a:rPr lang="en-US" sz="2300" b="1" dirty="0">
                <a:solidFill>
                  <a:schemeClr val="bg1"/>
                </a:solidFill>
                <a:latin typeface="Calibri" panose="020F0502020204030204" pitchFamily="34" charset="0"/>
              </a:rPr>
              <a:t>Session 8:</a:t>
            </a:r>
            <a:r>
              <a:rPr lang="en-US" sz="2300" dirty="0">
                <a:solidFill>
                  <a:schemeClr val="bg1"/>
                </a:solidFill>
                <a:latin typeface="Calibri" panose="020F0502020204030204" pitchFamily="34" charset="0"/>
              </a:rPr>
              <a:t>  </a:t>
            </a:r>
            <a:r>
              <a:rPr lang="en-US" sz="2300" b="1" dirty="0">
                <a:solidFill>
                  <a:schemeClr val="bg1"/>
                </a:solidFill>
                <a:latin typeface="Calibri" panose="020F0502020204030204" pitchFamily="34" charset="0"/>
              </a:rPr>
              <a:t>If Only I could talk with you one more time </a:t>
            </a:r>
            <a:r>
              <a:rPr lang="en-US" sz="2300" dirty="0">
                <a:solidFill>
                  <a:schemeClr val="bg1"/>
                </a:solidFill>
                <a:latin typeface="Calibri" panose="020F0502020204030204" pitchFamily="34" charset="0"/>
              </a:rPr>
              <a:t>– Activities designed to explore un addressed feelings, and begin to look towards the future while retaining connection and memories of the person who died. </a:t>
            </a:r>
            <a:endParaRPr lang="en-US" sz="2300" dirty="0">
              <a:solidFill>
                <a:schemeClr val="bg1"/>
              </a:solidFill>
              <a:latin typeface="Segoe UI"/>
            </a:endParaRPr>
          </a:p>
          <a:p>
            <a:pPr fontAlgn="base"/>
            <a:r>
              <a:rPr lang="en-US" sz="2300" dirty="0">
                <a:solidFill>
                  <a:schemeClr val="bg1"/>
                </a:solidFill>
                <a:latin typeface="Calibri" panose="020F0502020204030204" pitchFamily="34" charset="0"/>
              </a:rPr>
              <a:t> </a:t>
            </a:r>
            <a:endParaRPr lang="en-US" sz="2300" dirty="0">
              <a:solidFill>
                <a:schemeClr val="bg1"/>
              </a:solidFill>
              <a:latin typeface="Segoe UI"/>
            </a:endParaRPr>
          </a:p>
          <a:p>
            <a:pPr fontAlgn="base"/>
            <a:r>
              <a:rPr lang="en-US" sz="2300" b="1" dirty="0">
                <a:solidFill>
                  <a:schemeClr val="bg1"/>
                </a:solidFill>
                <a:latin typeface="Calibri" panose="020F0502020204030204" pitchFamily="34" charset="0"/>
              </a:rPr>
              <a:t>Session 9</a:t>
            </a:r>
            <a:r>
              <a:rPr lang="en-US" sz="2300" dirty="0">
                <a:solidFill>
                  <a:schemeClr val="bg1"/>
                </a:solidFill>
                <a:latin typeface="Calibri" panose="020F0502020204030204" pitchFamily="34" charset="0"/>
              </a:rPr>
              <a:t>:  </a:t>
            </a:r>
            <a:r>
              <a:rPr lang="en-US" sz="2300" b="1" dirty="0">
                <a:solidFill>
                  <a:schemeClr val="bg1"/>
                </a:solidFill>
                <a:latin typeface="Calibri" panose="020F0502020204030204" pitchFamily="34" charset="0"/>
              </a:rPr>
              <a:t>Saying Goodbye</a:t>
            </a:r>
            <a:r>
              <a:rPr lang="en-US" sz="2300" dirty="0">
                <a:solidFill>
                  <a:schemeClr val="bg1"/>
                </a:solidFill>
                <a:latin typeface="Calibri" panose="020F0502020204030204" pitchFamily="34" charset="0"/>
              </a:rPr>
              <a:t> – </a:t>
            </a:r>
            <a:r>
              <a:rPr lang="en-US" sz="2300" b="1" dirty="0">
                <a:solidFill>
                  <a:schemeClr val="bg1"/>
                </a:solidFill>
                <a:latin typeface="Calibri" panose="020F0502020204030204" pitchFamily="34" charset="0"/>
              </a:rPr>
              <a:t>The OUR HOUSE Sweet Good-bye</a:t>
            </a:r>
            <a:r>
              <a:rPr lang="en-US" sz="2300" dirty="0">
                <a:solidFill>
                  <a:schemeClr val="bg1"/>
                </a:solidFill>
                <a:latin typeface="Calibri" panose="020F0502020204030204" pitchFamily="34" charset="0"/>
              </a:rPr>
              <a:t> session including </a:t>
            </a:r>
            <a:r>
              <a:rPr lang="en-US" sz="2300" b="1" dirty="0">
                <a:solidFill>
                  <a:schemeClr val="bg1"/>
                </a:solidFill>
                <a:latin typeface="Calibri" panose="020F0502020204030204" pitchFamily="34" charset="0"/>
              </a:rPr>
              <a:t>OUR HOUSE</a:t>
            </a:r>
            <a:r>
              <a:rPr lang="en-US" sz="2300" dirty="0">
                <a:solidFill>
                  <a:schemeClr val="bg1"/>
                </a:solidFill>
                <a:latin typeface="Calibri" panose="020F0502020204030204" pitchFamily="34" charset="0"/>
              </a:rPr>
              <a:t> Rock Ceremony and party. </a:t>
            </a:r>
            <a:endParaRPr lang="en-US" sz="2300" dirty="0">
              <a:solidFill>
                <a:schemeClr val="bg1"/>
              </a:solidFill>
              <a:latin typeface="Segoe UI"/>
            </a:endParaRPr>
          </a:p>
        </p:txBody>
      </p:sp>
    </p:spTree>
    <p:extLst>
      <p:ext uri="{BB962C8B-B14F-4D97-AF65-F5344CB8AC3E}">
        <p14:creationId xmlns:p14="http://schemas.microsoft.com/office/powerpoint/2010/main" val="917944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714758" y="-4572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5866"/>
            <a:ext cx="8517426" cy="1503926"/>
          </a:xfrm>
          <a:prstGeom prst="rect">
            <a:avLst/>
          </a:prstGeom>
        </p:spPr>
        <p:txBody>
          <a:bodyPr lIns="91440" tIns="45720" rIns="91440" bIns="45720"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algn="l" eaLnBrk="1" hangingPunct="1"/>
            <a:r>
              <a:rPr lang="en-US" sz="2800" b="1" kern="0">
                <a:solidFill>
                  <a:schemeClr val="tx1"/>
                </a:solidFill>
                <a:latin typeface="Aharoni"/>
                <a:ea typeface="MS PGothic"/>
                <a:cs typeface="Arial"/>
              </a:rPr>
              <a:t>JW Worden’s Task Model &amp; YOUR Treatment Plan</a:t>
            </a:r>
            <a:endParaRPr kumimoji="0" lang="en-US" sz="2800" b="1" i="0" u="none" strike="noStrike" kern="0" cap="none" spc="0" normalizeH="0" baseline="0" noProof="0">
              <a:ln>
                <a:noFill/>
              </a:ln>
              <a:solidFill>
                <a:schemeClr val="tx1"/>
              </a:solidFill>
              <a:effectLst/>
              <a:uLnTx/>
              <a:uFillTx/>
              <a:latin typeface="Aharoni"/>
              <a:ea typeface="MS PGothic" panose="020B0600070205080204" pitchFamily="34" charset="-128"/>
              <a:cs typeface="Arial" panose="020B0604020202020204" pitchFamily="34" charset="0"/>
              <a:sym typeface="Helvetica Light" charset="0"/>
            </a:endParaRPr>
          </a:p>
        </p:txBody>
      </p:sp>
      <p:sp>
        <p:nvSpPr>
          <p:cNvPr id="12" name="Content Placeholder 5">
            <a:extLst>
              <a:ext uri="{FF2B5EF4-FFF2-40B4-BE49-F238E27FC236}">
                <a16:creationId xmlns:a16="http://schemas.microsoft.com/office/drawing/2014/main" id="{FC026DB4-3208-447D-97C9-C60A1750351E}"/>
              </a:ext>
            </a:extLst>
          </p:cNvPr>
          <p:cNvSpPr txBox="1">
            <a:spLocks/>
          </p:cNvSpPr>
          <p:nvPr/>
        </p:nvSpPr>
        <p:spPr>
          <a:xfrm>
            <a:off x="3815484" y="1639253"/>
            <a:ext cx="5098042" cy="4153468"/>
          </a:xfrm>
          <a:prstGeom prst="rect">
            <a:avLst/>
          </a:prstGeom>
        </p:spPr>
        <p:txBody>
          <a:bodyPr anchor="t">
            <a:noAutofit/>
          </a:bodyPr>
          <a:lstStyle>
            <a:lvl1pPr marL="128594" indent="-128594" algn="l" defTabSz="309578" rtl="0" eaLnBrk="0" fontAlgn="base" hangingPunct="0">
              <a:spcBef>
                <a:spcPts val="2213"/>
              </a:spcBef>
              <a:spcAft>
                <a:spcPct val="0"/>
              </a:spcAft>
              <a:defRPr sz="1950">
                <a:solidFill>
                  <a:srgbClr val="000000"/>
                </a:solidFill>
                <a:latin typeface="+mn-lt"/>
                <a:ea typeface="MS PGothic" panose="020B0600070205080204" pitchFamily="34" charset="-128"/>
                <a:cs typeface="+mn-cs"/>
                <a:sym typeface="Helvetica Light" charset="0"/>
              </a:defRPr>
            </a:lvl1pPr>
            <a:lvl2pPr marL="85730" indent="85730"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2pPr>
            <a:lvl3pPr marL="171459" indent="171459"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3pPr>
            <a:lvl4pPr marL="257188" indent="257188"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4pPr>
            <a:lvl5pPr marL="342917" indent="342917" algn="l" defTabSz="309578" rtl="0" eaLnBrk="0" fontAlgn="base" hangingPunct="0">
              <a:spcBef>
                <a:spcPts val="2213"/>
              </a:spcBef>
              <a:spcAft>
                <a:spcPct val="0"/>
              </a:spcAft>
              <a:defRPr sz="1950">
                <a:solidFill>
                  <a:srgbClr val="000000"/>
                </a:solidFill>
                <a:latin typeface="+mn-lt"/>
                <a:ea typeface="Helvetica Light" charset="0"/>
                <a:cs typeface="+mn-cs"/>
                <a:sym typeface="Helvetica Light" charset="0"/>
              </a:defRPr>
            </a:lvl5pPr>
            <a:lvl6pPr marL="514376"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6pPr>
            <a:lvl7pPr marL="685834"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7pPr>
            <a:lvl8pPr marL="857293"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8pPr>
            <a:lvl9pPr marL="1028751" algn="l" defTabSz="309578" rtl="0" fontAlgn="base" hangingPunct="0">
              <a:spcBef>
                <a:spcPts val="2213"/>
              </a:spcBef>
              <a:spcAft>
                <a:spcPct val="0"/>
              </a:spcAft>
              <a:defRPr sz="1950">
                <a:solidFill>
                  <a:srgbClr val="000000"/>
                </a:solidFill>
                <a:latin typeface="+mn-lt"/>
                <a:ea typeface="Helvetica Light" charset="0"/>
                <a:cs typeface="+mn-cs"/>
                <a:sym typeface="Helvetica Light" charset="0"/>
              </a:defRPr>
            </a:lvl9pPr>
          </a:lstStyle>
          <a:p>
            <a:pPr marL="457200" lvl="2" indent="-457200">
              <a:spcBef>
                <a:spcPts val="800"/>
              </a:spcBef>
              <a:spcAft>
                <a:spcPts val="1200"/>
              </a:spcAft>
              <a:buFont typeface="+mj-lt"/>
              <a:buAutoNum type="arabicPeriod"/>
            </a:pPr>
            <a:r>
              <a:rPr lang="en-US" sz="2000" b="1" kern="0" dirty="0">
                <a:solidFill>
                  <a:schemeClr val="tx2"/>
                </a:solidFill>
                <a:latin typeface="Century Gothic"/>
              </a:rPr>
              <a:t>To assist Kids with accepting and understanding that their loved one has died</a:t>
            </a:r>
          </a:p>
          <a:p>
            <a:pPr marL="457200" lvl="2" indent="-457200">
              <a:spcBef>
                <a:spcPts val="800"/>
              </a:spcBef>
              <a:spcAft>
                <a:spcPts val="1200"/>
              </a:spcAft>
              <a:buFont typeface="+mj-lt"/>
              <a:buAutoNum type="arabicPeriod"/>
            </a:pPr>
            <a:r>
              <a:rPr lang="en-US" sz="2000" b="1" kern="0" dirty="0">
                <a:solidFill>
                  <a:schemeClr val="tx2"/>
                </a:solidFill>
                <a:latin typeface="Century Gothic"/>
              </a:rPr>
              <a:t>To support Kids while they experience the thoughts and feelings associated with grief</a:t>
            </a:r>
          </a:p>
          <a:p>
            <a:pPr marL="457200" lvl="2" indent="-457200">
              <a:spcBef>
                <a:spcPts val="800"/>
              </a:spcBef>
              <a:spcAft>
                <a:spcPts val="1200"/>
              </a:spcAft>
              <a:buFont typeface="+mj-lt"/>
              <a:buAutoNum type="arabicPeriod"/>
            </a:pPr>
            <a:r>
              <a:rPr lang="en-US" sz="2000" b="1" kern="0" dirty="0">
                <a:solidFill>
                  <a:schemeClr val="tx2"/>
                </a:solidFill>
                <a:latin typeface="Century Gothic"/>
              </a:rPr>
              <a:t>To help kids adjust to their new normal and get their needs met in a world without their loved one</a:t>
            </a:r>
          </a:p>
          <a:p>
            <a:pPr marL="457200" lvl="2" indent="-457200">
              <a:spcBef>
                <a:spcPts val="800"/>
              </a:spcBef>
              <a:spcAft>
                <a:spcPts val="1200"/>
              </a:spcAft>
              <a:buFont typeface="+mj-lt"/>
              <a:buAutoNum type="arabicPeriod"/>
            </a:pPr>
            <a:r>
              <a:rPr lang="en-US" sz="2000" b="1" kern="0" dirty="0">
                <a:solidFill>
                  <a:schemeClr val="tx2"/>
                </a:solidFill>
                <a:latin typeface="Century Gothic"/>
              </a:rPr>
              <a:t>To provide guidance as Kids finds ways to honor  their loved one’s memory and to maintain the positive connection with the deceased</a:t>
            </a:r>
          </a:p>
        </p:txBody>
      </p:sp>
      <p:pic>
        <p:nvPicPr>
          <p:cNvPr id="3" name="Picture 2">
            <a:extLst>
              <a:ext uri="{FF2B5EF4-FFF2-40B4-BE49-F238E27FC236}">
                <a16:creationId xmlns:a16="http://schemas.microsoft.com/office/drawing/2014/main" id="{79D55F76-6C31-4134-A4A3-1CCF51465F10}"/>
              </a:ext>
            </a:extLst>
          </p:cNvPr>
          <p:cNvPicPr>
            <a:picLocks noChangeAspect="1"/>
          </p:cNvPicPr>
          <p:nvPr/>
        </p:nvPicPr>
        <p:blipFill rotWithShape="1">
          <a:blip r:embed="rId5"/>
          <a:srcRect b="3583"/>
          <a:stretch/>
        </p:blipFill>
        <p:spPr>
          <a:xfrm>
            <a:off x="230474" y="1696541"/>
            <a:ext cx="3439586" cy="4974488"/>
          </a:xfrm>
          <a:prstGeom prst="rect">
            <a:avLst/>
          </a:prstGeom>
          <a:ln w="38100" cap="sq">
            <a:solidFill>
              <a:srgbClr val="249B4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1904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12247"/>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5866"/>
            <a:ext cx="8517426" cy="1503926"/>
          </a:xfrm>
          <a:prstGeom prst="rect">
            <a:avLst/>
          </a:prstGeom>
        </p:spPr>
        <p:txBody>
          <a:bodyPr lIns="91440" tIns="45720" rIns="91440" bIns="45720" anchor="ctr">
            <a:normAutofit fontScale="90000" lnSpcReduction="200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algn="l" eaLnBrk="1" hangingPunct="1"/>
            <a:endParaRPr lang="en-US" sz="3300" kern="0">
              <a:solidFill>
                <a:schemeClr val="accent6"/>
              </a:solidFill>
              <a:latin typeface="Proxima Nova Semibold" panose="02000506030000020004" pitchFamily="50" charset="0"/>
              <a:cs typeface="Arial" panose="020B0604020202020204" pitchFamily="34" charset="0"/>
            </a:endParaRPr>
          </a:p>
          <a:p>
            <a:pPr algn="l" eaLnBrk="1" hangingPunct="1"/>
            <a:r>
              <a:rPr lang="en-US" sz="3300" kern="0">
                <a:solidFill>
                  <a:schemeClr val="accent6"/>
                </a:solidFill>
                <a:latin typeface="Proxima Nova Semibold"/>
                <a:ea typeface="MS PGothic"/>
                <a:cs typeface="Arial"/>
              </a:rPr>
              <a:t>GOAL #1</a:t>
            </a:r>
            <a:r>
              <a:rPr lang="en-US" sz="2800" kern="0">
                <a:latin typeface="Proxima Nova Semibold" panose="02000506030000020004" pitchFamily="50" charset="0"/>
                <a:cs typeface="Arial" panose="020B0604020202020204" pitchFamily="34" charset="0"/>
              </a:rPr>
              <a:t/>
            </a:r>
            <a:br>
              <a:rPr lang="en-US" sz="2800" kern="0">
                <a:latin typeface="Proxima Nova Semibold" panose="02000506030000020004" pitchFamily="50" charset="0"/>
                <a:cs typeface="Arial" panose="020B0604020202020204" pitchFamily="34" charset="0"/>
              </a:rPr>
            </a:br>
            <a:r>
              <a:rPr lang="en-US" sz="2800" b="1" kern="0">
                <a:solidFill>
                  <a:schemeClr val="accent5"/>
                </a:solidFill>
                <a:latin typeface="Century Gothic"/>
                <a:ea typeface="MS PGothic"/>
              </a:rPr>
              <a:t>To Assist Kids with Accepting and Understanding that their Loved one has Died</a:t>
            </a:r>
          </a:p>
          <a:p>
            <a:pPr lvl="0" algn="l" eaLnBrk="1" hangingPunct="1"/>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sp>
        <p:nvSpPr>
          <p:cNvPr id="2" name="Rectangle 1">
            <a:extLst>
              <a:ext uri="{FF2B5EF4-FFF2-40B4-BE49-F238E27FC236}">
                <a16:creationId xmlns:a16="http://schemas.microsoft.com/office/drawing/2014/main" id="{8002CDDE-9B4E-466E-915C-C219815EC944}"/>
              </a:ext>
            </a:extLst>
          </p:cNvPr>
          <p:cNvSpPr/>
          <p:nvPr/>
        </p:nvSpPr>
        <p:spPr>
          <a:xfrm>
            <a:off x="194872" y="1828800"/>
            <a:ext cx="8949128" cy="3344890"/>
          </a:xfrm>
          <a:prstGeom prst="rect">
            <a:avLst/>
          </a:prstGeom>
        </p:spPr>
        <p:txBody>
          <a:bodyPr wrap="square">
            <a:spAutoFit/>
          </a:bodyPr>
          <a:lstStyle/>
          <a:p>
            <a:pPr lvl="0" fontAlgn="base">
              <a:lnSpc>
                <a:spcPct val="150000"/>
              </a:lnSpc>
              <a:spcBef>
                <a:spcPct val="0"/>
              </a:spcBef>
              <a:spcAft>
                <a:spcPct val="0"/>
              </a:spcAft>
            </a:pPr>
            <a:r>
              <a:rPr lang="en-US" sz="2400" b="1" u="sng" dirty="0">
                <a:solidFill>
                  <a:srgbClr val="53585F"/>
                </a:solidFill>
                <a:latin typeface="Century Gothic" panose="020B0502020202020204" pitchFamily="34" charset="0"/>
              </a:rPr>
              <a:t>Corresponds to Worden’s  Task #1</a:t>
            </a:r>
          </a:p>
          <a:p>
            <a:pPr lvl="0" fontAlgn="base">
              <a:lnSpc>
                <a:spcPct val="150000"/>
              </a:lnSpc>
              <a:spcBef>
                <a:spcPct val="0"/>
              </a:spcBef>
              <a:spcAft>
                <a:spcPct val="0"/>
              </a:spcAft>
            </a:pPr>
            <a:r>
              <a:rPr lang="en-US" sz="2400" b="1" dirty="0">
                <a:solidFill>
                  <a:srgbClr val="53585F"/>
                </a:solidFill>
                <a:latin typeface="Century Gothic" panose="020B0502020202020204" pitchFamily="34" charset="0"/>
              </a:rPr>
              <a:t>1.Requires the ability to understand what death means</a:t>
            </a:r>
          </a:p>
          <a:p>
            <a:pPr lvl="0" fontAlgn="base">
              <a:lnSpc>
                <a:spcPct val="150000"/>
              </a:lnSpc>
              <a:spcBef>
                <a:spcPct val="0"/>
              </a:spcBef>
              <a:spcAft>
                <a:spcPct val="0"/>
              </a:spcAft>
            </a:pPr>
            <a:r>
              <a:rPr lang="en-US" sz="2400" b="1" dirty="0">
                <a:solidFill>
                  <a:srgbClr val="53585F"/>
                </a:solidFill>
                <a:latin typeface="Century Gothic" panose="020B0502020202020204" pitchFamily="34" charset="0"/>
              </a:rPr>
              <a:t>2.Dependent on:</a:t>
            </a:r>
          </a:p>
          <a:p>
            <a:pPr lvl="0" fontAlgn="base">
              <a:lnSpc>
                <a:spcPct val="150000"/>
              </a:lnSpc>
              <a:spcBef>
                <a:spcPct val="0"/>
              </a:spcBef>
              <a:spcAft>
                <a:spcPct val="0"/>
              </a:spcAft>
            </a:pPr>
            <a:r>
              <a:rPr lang="en-US" sz="2400" b="1" dirty="0">
                <a:solidFill>
                  <a:srgbClr val="53585F"/>
                </a:solidFill>
                <a:latin typeface="Century Gothic" panose="020B0502020202020204" pitchFamily="34" charset="0"/>
              </a:rPr>
              <a:t>	a.  Developmental level</a:t>
            </a:r>
          </a:p>
          <a:p>
            <a:pPr lvl="0" fontAlgn="base">
              <a:lnSpc>
                <a:spcPct val="150000"/>
              </a:lnSpc>
              <a:spcBef>
                <a:spcPct val="0"/>
              </a:spcBef>
              <a:spcAft>
                <a:spcPct val="0"/>
              </a:spcAft>
            </a:pPr>
            <a:r>
              <a:rPr lang="en-US" sz="2400" b="1" dirty="0">
                <a:solidFill>
                  <a:srgbClr val="53585F"/>
                </a:solidFill>
                <a:latin typeface="Century Gothic" panose="020B0502020202020204" pitchFamily="34" charset="0"/>
              </a:rPr>
              <a:t>	b.  Age of the child</a:t>
            </a:r>
          </a:p>
          <a:p>
            <a:pPr lvl="0" fontAlgn="base">
              <a:lnSpc>
                <a:spcPct val="150000"/>
              </a:lnSpc>
              <a:spcBef>
                <a:spcPct val="0"/>
              </a:spcBef>
              <a:spcAft>
                <a:spcPct val="0"/>
              </a:spcAft>
            </a:pPr>
            <a:r>
              <a:rPr lang="en-US" sz="2400" b="1" dirty="0">
                <a:solidFill>
                  <a:srgbClr val="53585F"/>
                </a:solidFill>
                <a:latin typeface="Century Gothic" panose="020B0502020202020204" pitchFamily="34" charset="0"/>
              </a:rPr>
              <a:t>	c.  Previous history of loss</a:t>
            </a:r>
          </a:p>
        </p:txBody>
      </p:sp>
    </p:spTree>
    <p:extLst>
      <p:ext uri="{BB962C8B-B14F-4D97-AF65-F5344CB8AC3E}">
        <p14:creationId xmlns:p14="http://schemas.microsoft.com/office/powerpoint/2010/main" val="550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0" y="-5867"/>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2" name="Straight Connector 11">
            <a:extLst>
              <a:ext uri="{FF2B5EF4-FFF2-40B4-BE49-F238E27FC236}">
                <a16:creationId xmlns:a16="http://schemas.microsoft.com/office/drawing/2014/main" id="{29CCB14A-C8BA-4202-8837-6802657120B1}"/>
              </a:ext>
            </a:extLst>
          </p:cNvPr>
          <p:cNvCxnSpPr>
            <a:cxnSpLocks/>
          </p:cNvCxnSpPr>
          <p:nvPr/>
        </p:nvCxnSpPr>
        <p:spPr bwMode="auto">
          <a:xfrm>
            <a:off x="516138" y="990600"/>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3" name="Rectangle 2">
            <a:extLst>
              <a:ext uri="{FF2B5EF4-FFF2-40B4-BE49-F238E27FC236}">
                <a16:creationId xmlns:a16="http://schemas.microsoft.com/office/drawing/2014/main" id="{D9BB9ED3-8ED1-4AA9-BD87-ECF40A7645BE}"/>
              </a:ext>
            </a:extLst>
          </p:cNvPr>
          <p:cNvSpPr txBox="1">
            <a:spLocks noChangeArrowheads="1"/>
          </p:cNvSpPr>
          <p:nvPr/>
        </p:nvSpPr>
        <p:spPr>
          <a:xfrm>
            <a:off x="406399" y="196387"/>
            <a:ext cx="8737601" cy="783170"/>
          </a:xfrm>
          <a:prstGeom prst="rect">
            <a:avLst/>
          </a:prstGeom>
        </p:spPr>
        <p:txBody>
          <a:bodyPr lIns="91440" tIns="45720" rIns="91440" bIns="45720"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a:solidFill>
                  <a:srgbClr val="FFFFFF"/>
                </a:solidFill>
                <a:latin typeface="Proxima Nova Semibold"/>
                <a:ea typeface="MS PGothic"/>
                <a:cs typeface="Arial"/>
              </a:rPr>
              <a:t>INFANTS</a:t>
            </a:r>
            <a:endParaRPr kumimoji="0" lang="en-US" sz="39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l="10863" r="37988" b="9268"/>
          <a:stretch/>
        </p:blipFill>
        <p:spPr>
          <a:xfrm>
            <a:off x="4641524" y="-4612"/>
            <a:ext cx="4502475" cy="6875601"/>
          </a:xfrm>
          <a:prstGeom prst="rect">
            <a:avLst/>
          </a:prstGeom>
          <a:ln w="12700">
            <a:miter lim="400000"/>
          </a:ln>
        </p:spPr>
      </p:pic>
      <p:sp>
        <p:nvSpPr>
          <p:cNvPr id="14" name="Rectangle 13">
            <a:extLst>
              <a:ext uri="{FF2B5EF4-FFF2-40B4-BE49-F238E27FC236}">
                <a16:creationId xmlns:a16="http://schemas.microsoft.com/office/drawing/2014/main" id="{6A5AC7C0-D467-4174-8BAB-B442EDF0882D}"/>
              </a:ext>
            </a:extLst>
          </p:cNvPr>
          <p:cNvSpPr/>
          <p:nvPr/>
        </p:nvSpPr>
        <p:spPr>
          <a:xfrm>
            <a:off x="516138" y="943420"/>
            <a:ext cx="6921552" cy="4339650"/>
          </a:xfrm>
          <a:prstGeom prst="rect">
            <a:avLst/>
          </a:prstGeom>
        </p:spPr>
        <p:txBody>
          <a:bodyPr wrap="square" anchor="ctr">
            <a:spAutoFit/>
          </a:bodyPr>
          <a:lstStyle/>
          <a:p>
            <a:pPr fontAlgn="base">
              <a:spcAft>
                <a:spcPts val="1200"/>
              </a:spcAft>
            </a:pPr>
            <a:r>
              <a:rPr lang="en-US" sz="3200" b="1">
                <a:solidFill>
                  <a:srgbClr val="FD8A20"/>
                </a:solidFill>
                <a:latin typeface="Century Gothic"/>
              </a:rPr>
              <a:t>1. React to separation from their attachment figures</a:t>
            </a:r>
            <a:endParaRPr lang="en-US" sz="3200">
              <a:latin typeface="Century Gothic"/>
            </a:endParaRPr>
          </a:p>
          <a:p>
            <a:pPr fontAlgn="base">
              <a:spcAft>
                <a:spcPts val="1200"/>
              </a:spcAft>
            </a:pPr>
            <a:r>
              <a:rPr lang="en-US" sz="3200" b="1">
                <a:solidFill>
                  <a:srgbClr val="FD8A20"/>
                </a:solidFill>
                <a:latin typeface="Century Gothic"/>
              </a:rPr>
              <a:t>2. Sensitive to changes in the responses of caregivers</a:t>
            </a:r>
          </a:p>
          <a:p>
            <a:pPr fontAlgn="base">
              <a:spcAft>
                <a:spcPts val="1200"/>
              </a:spcAft>
            </a:pPr>
            <a:r>
              <a:rPr lang="en-US" sz="3200" b="1">
                <a:solidFill>
                  <a:srgbClr val="FD8A20"/>
                </a:solidFill>
                <a:latin typeface="Century Gothic"/>
              </a:rPr>
              <a:t>3.  Need to be included in family conversations about the person who died until they develop language to participate</a:t>
            </a:r>
          </a:p>
        </p:txBody>
      </p:sp>
    </p:spTree>
    <p:extLst>
      <p:ext uri="{BB962C8B-B14F-4D97-AF65-F5344CB8AC3E}">
        <p14:creationId xmlns:p14="http://schemas.microsoft.com/office/powerpoint/2010/main" val="1889823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0" y="-2934"/>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2" name="Straight Connector 11">
            <a:extLst>
              <a:ext uri="{FF2B5EF4-FFF2-40B4-BE49-F238E27FC236}">
                <a16:creationId xmlns:a16="http://schemas.microsoft.com/office/drawing/2014/main" id="{29CCB14A-C8BA-4202-8837-6802657120B1}"/>
              </a:ext>
            </a:extLst>
          </p:cNvPr>
          <p:cNvCxnSpPr>
            <a:cxnSpLocks/>
          </p:cNvCxnSpPr>
          <p:nvPr/>
        </p:nvCxnSpPr>
        <p:spPr bwMode="auto">
          <a:xfrm>
            <a:off x="516138" y="990600"/>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3" name="Rectangle 2">
            <a:extLst>
              <a:ext uri="{FF2B5EF4-FFF2-40B4-BE49-F238E27FC236}">
                <a16:creationId xmlns:a16="http://schemas.microsoft.com/office/drawing/2014/main" id="{D9BB9ED3-8ED1-4AA9-BD87-ECF40A7645BE}"/>
              </a:ext>
            </a:extLst>
          </p:cNvPr>
          <p:cNvSpPr txBox="1">
            <a:spLocks noChangeArrowheads="1"/>
          </p:cNvSpPr>
          <p:nvPr/>
        </p:nvSpPr>
        <p:spPr>
          <a:xfrm>
            <a:off x="406399" y="196387"/>
            <a:ext cx="8737601" cy="783170"/>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dirty="0">
                <a:solidFill>
                  <a:srgbClr val="FFFFFF"/>
                </a:solidFill>
                <a:latin typeface="Proxima Nova Semibold" panose="02000506030000020004" pitchFamily="50" charset="0"/>
                <a:cs typeface="Arial" panose="020B0604020202020204" pitchFamily="34" charset="0"/>
              </a:rPr>
              <a:t>TODDLER Pre-Operational (until age 5 or 6)</a:t>
            </a:r>
            <a:endParaRPr kumimoji="0" lang="en-US" sz="3900" b="0" i="0" u="none" strike="noStrike" kern="0" cap="none" spc="0" normalizeH="0" baseline="0" noProof="0" dirty="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l="10863" r="37988" b="9268"/>
          <a:stretch/>
        </p:blipFill>
        <p:spPr>
          <a:xfrm>
            <a:off x="4641524" y="-4612"/>
            <a:ext cx="4502475" cy="6875601"/>
          </a:xfrm>
          <a:prstGeom prst="rect">
            <a:avLst/>
          </a:prstGeom>
          <a:ln w="12700">
            <a:miter lim="400000"/>
          </a:ln>
        </p:spPr>
      </p:pic>
      <p:sp>
        <p:nvSpPr>
          <p:cNvPr id="14" name="Rectangle 13">
            <a:extLst>
              <a:ext uri="{FF2B5EF4-FFF2-40B4-BE49-F238E27FC236}">
                <a16:creationId xmlns:a16="http://schemas.microsoft.com/office/drawing/2014/main" id="{6A5AC7C0-D467-4174-8BAB-B442EDF0882D}"/>
              </a:ext>
            </a:extLst>
          </p:cNvPr>
          <p:cNvSpPr/>
          <p:nvPr/>
        </p:nvSpPr>
        <p:spPr>
          <a:xfrm>
            <a:off x="406399" y="552846"/>
            <a:ext cx="7031291" cy="6432530"/>
          </a:xfrm>
          <a:prstGeom prst="rect">
            <a:avLst/>
          </a:prstGeom>
        </p:spPr>
        <p:txBody>
          <a:bodyPr wrap="square" lIns="91440" tIns="45720" rIns="91440" bIns="45720" anchor="ctr">
            <a:spAutoFit/>
          </a:bodyPr>
          <a:lstStyle/>
          <a:p>
            <a:pPr marL="342900" indent="-342900" fontAlgn="base">
              <a:spcAft>
                <a:spcPts val="1200"/>
              </a:spcAft>
              <a:buFont typeface="Wingdings" panose="05000000000000000000" pitchFamily="2" charset="2"/>
              <a:buChar char="v"/>
            </a:pPr>
            <a:endParaRPr lang="en-US" sz="2800" b="1" dirty="0">
              <a:solidFill>
                <a:srgbClr val="FD8A20"/>
              </a:solidFill>
              <a:latin typeface="Century Gothic" panose="020B0502020202020204" pitchFamily="34" charset="0"/>
            </a:endParaRPr>
          </a:p>
          <a:p>
            <a:pPr marL="342900" indent="-342900">
              <a:spcAft>
                <a:spcPts val="1200"/>
              </a:spcAft>
              <a:buFont typeface="Wingdings" panose="05000000000000000000" pitchFamily="2" charset="2"/>
              <a:buChar char="v"/>
            </a:pPr>
            <a:r>
              <a:rPr lang="en-US" sz="2800" b="1" dirty="0">
                <a:solidFill>
                  <a:srgbClr val="FD8A20"/>
                </a:solidFill>
                <a:latin typeface="Century Gothic"/>
              </a:rPr>
              <a:t>Magical Thinkers </a:t>
            </a:r>
            <a:endParaRPr lang="en-US" sz="2800" b="1" dirty="0">
              <a:solidFill>
                <a:srgbClr val="FD8A20"/>
              </a:solidFill>
              <a:latin typeface="Century Gothic" panose="020B0502020202020204" pitchFamily="34" charset="0"/>
            </a:endParaRPr>
          </a:p>
          <a:p>
            <a:pPr marL="342900" lvl="0" indent="-342900" fontAlgn="base">
              <a:spcAft>
                <a:spcPts val="1200"/>
              </a:spcAft>
              <a:buFont typeface="Wingdings" panose="05000000000000000000" pitchFamily="2" charset="2"/>
              <a:buChar char="v"/>
            </a:pPr>
            <a:r>
              <a:rPr lang="en-US" sz="2800" b="1" dirty="0">
                <a:solidFill>
                  <a:srgbClr val="FD8A20"/>
                </a:solidFill>
                <a:latin typeface="Century Gothic"/>
              </a:rPr>
              <a:t>Ego-centric- so think the death is their fault</a:t>
            </a:r>
          </a:p>
          <a:p>
            <a:pPr marL="342900" lvl="0" indent="-342900" fontAlgn="base">
              <a:spcAft>
                <a:spcPts val="1200"/>
              </a:spcAft>
              <a:buFont typeface="Wingdings" panose="05000000000000000000" pitchFamily="2" charset="2"/>
              <a:buChar char="v"/>
            </a:pPr>
            <a:r>
              <a:rPr lang="en-US" sz="2800" b="1" dirty="0">
                <a:solidFill>
                  <a:srgbClr val="FD8A20"/>
                </a:solidFill>
                <a:latin typeface="Century Gothic"/>
              </a:rPr>
              <a:t>Cognitively unable to understand death related concepts:</a:t>
            </a:r>
          </a:p>
          <a:p>
            <a:pPr lvl="2" fontAlgn="base">
              <a:spcAft>
                <a:spcPts val="1200"/>
              </a:spcAft>
            </a:pPr>
            <a:r>
              <a:rPr lang="en-US" sz="2800" b="1" dirty="0">
                <a:solidFill>
                  <a:srgbClr val="FD8A20"/>
                </a:solidFill>
                <a:latin typeface="Century Gothic"/>
              </a:rPr>
              <a:t>1.  Irreversibility</a:t>
            </a:r>
          </a:p>
          <a:p>
            <a:pPr lvl="2" fontAlgn="base">
              <a:spcAft>
                <a:spcPts val="1200"/>
              </a:spcAft>
            </a:pPr>
            <a:r>
              <a:rPr lang="en-US" sz="2800" b="1" dirty="0">
                <a:solidFill>
                  <a:srgbClr val="FD8A20"/>
                </a:solidFill>
                <a:latin typeface="Century Gothic"/>
              </a:rPr>
              <a:t>2.  Unpredictable</a:t>
            </a:r>
          </a:p>
          <a:p>
            <a:pPr lvl="2" fontAlgn="base">
              <a:spcAft>
                <a:spcPts val="1200"/>
              </a:spcAft>
            </a:pPr>
            <a:r>
              <a:rPr lang="en-US" sz="2800" b="1" dirty="0">
                <a:solidFill>
                  <a:srgbClr val="FD8A20"/>
                </a:solidFill>
                <a:latin typeface="Century Gothic"/>
              </a:rPr>
              <a:t>3.  Universality</a:t>
            </a:r>
          </a:p>
          <a:p>
            <a:pPr lvl="2" fontAlgn="base">
              <a:spcAft>
                <a:spcPts val="1200"/>
              </a:spcAft>
            </a:pPr>
            <a:r>
              <a:rPr lang="en-US" sz="2800" b="1" dirty="0">
                <a:solidFill>
                  <a:srgbClr val="FD8A20"/>
                </a:solidFill>
                <a:latin typeface="Century Gothic"/>
              </a:rPr>
              <a:t>4. Causality leading to non-functionality</a:t>
            </a:r>
          </a:p>
          <a:p>
            <a:pPr marL="342900" lvl="0" indent="-342900" fontAlgn="base">
              <a:spcAft>
                <a:spcPts val="1200"/>
              </a:spcAft>
              <a:buFont typeface="Wingdings" panose="05000000000000000000" pitchFamily="2" charset="2"/>
              <a:buChar char="v"/>
            </a:pPr>
            <a:endParaRPr lang="en-US" sz="2400" b="1" dirty="0">
              <a:solidFill>
                <a:srgbClr val="FD8A20"/>
              </a:solidFill>
              <a:latin typeface="Century Gothic" panose="020B0502020202020204" pitchFamily="34" charset="0"/>
            </a:endParaRPr>
          </a:p>
        </p:txBody>
      </p:sp>
    </p:spTree>
    <p:extLst>
      <p:ext uri="{BB962C8B-B14F-4D97-AF65-F5344CB8AC3E}">
        <p14:creationId xmlns:p14="http://schemas.microsoft.com/office/powerpoint/2010/main" val="3973048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2" y="-11734"/>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algn="ctr" defTabSz="304815">
              <a:lnSpc>
                <a:spcPct val="150000"/>
              </a:lnSpc>
              <a:spcBef>
                <a:spcPct val="0"/>
              </a:spcBef>
              <a:spcAft>
                <a:spcPct val="0"/>
              </a:spcAft>
              <a:buSzTx/>
              <a:buNone/>
            </a:pPr>
            <a:endParaRPr lang="en-US">
              <a:solidFill>
                <a:srgbClr val="FFFFFF"/>
              </a:solidFill>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29CCB14A-C8BA-4202-8837-6802657120B1}"/>
              </a:ext>
            </a:extLst>
          </p:cNvPr>
          <p:cNvCxnSpPr>
            <a:cxnSpLocks/>
          </p:cNvCxnSpPr>
          <p:nvPr/>
        </p:nvCxnSpPr>
        <p:spPr bwMode="auto">
          <a:xfrm>
            <a:off x="516138" y="990600"/>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3" name="Rectangle 2">
            <a:extLst>
              <a:ext uri="{FF2B5EF4-FFF2-40B4-BE49-F238E27FC236}">
                <a16:creationId xmlns:a16="http://schemas.microsoft.com/office/drawing/2014/main" id="{D9BB9ED3-8ED1-4AA9-BD87-ECF40A7645BE}"/>
              </a:ext>
            </a:extLst>
          </p:cNvPr>
          <p:cNvSpPr txBox="1">
            <a:spLocks noChangeArrowheads="1"/>
          </p:cNvSpPr>
          <p:nvPr/>
        </p:nvSpPr>
        <p:spPr>
          <a:xfrm>
            <a:off x="406399" y="196387"/>
            <a:ext cx="8737601" cy="783170"/>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a:solidFill>
                  <a:srgbClr val="FFFFFF"/>
                </a:solidFill>
                <a:latin typeface="Proxima Nova Semibold" panose="02000506030000020004" pitchFamily="50" charset="0"/>
                <a:cs typeface="Arial" panose="020B0604020202020204" pitchFamily="34" charset="0"/>
              </a:rPr>
              <a:t>WHAT CAN YOU DO?</a:t>
            </a:r>
            <a:endParaRPr kumimoji="0" lang="en-US" sz="39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9" name="Picture 8">
            <a:extLst>
              <a:ext uri="{FF2B5EF4-FFF2-40B4-BE49-F238E27FC236}">
                <a16:creationId xmlns:a16="http://schemas.microsoft.com/office/drawing/2014/main" id="{B6389328-C11A-6E43-AB2A-7463858B19AB}"/>
              </a:ext>
            </a:extLst>
          </p:cNvPr>
          <p:cNvPicPr>
            <a:picLocks noChangeAspect="1"/>
          </p:cNvPicPr>
          <p:nvPr/>
        </p:nvPicPr>
        <p:blipFill>
          <a:blip r:embed="rId5"/>
          <a:stretch>
            <a:fillRect/>
          </a:stretch>
        </p:blipFill>
        <p:spPr>
          <a:xfrm>
            <a:off x="1346698" y="1454474"/>
            <a:ext cx="5614483" cy="2883113"/>
          </a:xfrm>
          <a:prstGeom prst="rect">
            <a:avLst/>
          </a:prstGeom>
        </p:spPr>
      </p:pic>
      <p:sp>
        <p:nvSpPr>
          <p:cNvPr id="2" name="TextBox 1">
            <a:extLst>
              <a:ext uri="{FF2B5EF4-FFF2-40B4-BE49-F238E27FC236}">
                <a16:creationId xmlns:a16="http://schemas.microsoft.com/office/drawing/2014/main" id="{6A2B000D-F908-1041-85AF-CE4DC1F8499E}"/>
              </a:ext>
            </a:extLst>
          </p:cNvPr>
          <p:cNvSpPr txBox="1"/>
          <p:nvPr/>
        </p:nvSpPr>
        <p:spPr>
          <a:xfrm>
            <a:off x="893228" y="4757195"/>
            <a:ext cx="6884959" cy="1354217"/>
          </a:xfrm>
          <a:prstGeom prst="rect">
            <a:avLst/>
          </a:prstGeom>
          <a:noFill/>
        </p:spPr>
        <p:txBody>
          <a:bodyPr wrap="square" rtlCol="0">
            <a:spAutoFit/>
          </a:bodyPr>
          <a:lstStyle/>
          <a:p>
            <a:pPr algn="ctr"/>
            <a:r>
              <a:rPr lang="en-US" sz="3200">
                <a:solidFill>
                  <a:srgbClr val="FFFFFF"/>
                </a:solidFill>
                <a:latin typeface="Roboto"/>
                <a:ea typeface="MS PGothic"/>
              </a:rPr>
              <a:t>Explain Cause Truthfully in Age-Appropriate Language</a:t>
            </a:r>
            <a:endParaRPr lang="en-US" sz="3200">
              <a:solidFill>
                <a:srgbClr val="FFFFFF"/>
              </a:solidFill>
              <a:latin typeface="Century Gothic" panose="020B0502020202020204" pitchFamily="34" charset="0"/>
            </a:endParaRPr>
          </a:p>
          <a:p>
            <a:endParaRPr lang="en-US"/>
          </a:p>
        </p:txBody>
      </p:sp>
    </p:spTree>
    <p:extLst>
      <p:ext uri="{BB962C8B-B14F-4D97-AF65-F5344CB8AC3E}">
        <p14:creationId xmlns:p14="http://schemas.microsoft.com/office/powerpoint/2010/main" val="215510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8"/>
          <p:cNvSpPr txBox="1">
            <a:spLocks noGrp="1"/>
          </p:cNvSpPr>
          <p:nvPr>
            <p:ph type="ctrTitle" idx="4294967295"/>
          </p:nvPr>
        </p:nvSpPr>
        <p:spPr>
          <a:xfrm>
            <a:off x="0" y="2455487"/>
            <a:ext cx="9144000" cy="1033285"/>
          </a:xfrm>
          <a:prstGeom prst="rect">
            <a:avLst/>
          </a:prstGeom>
          <a:noFill/>
          <a:ln>
            <a:noFill/>
          </a:ln>
        </p:spPr>
        <p:txBody>
          <a:bodyPr spcFirstLastPara="1" wrap="square" lIns="45700" tIns="45700" rIns="45700"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pPr algn="ctr">
              <a:buSzPts val="3600"/>
            </a:pPr>
            <a:r>
              <a:rPr lang="en-US" sz="2800" dirty="0">
                <a:solidFill>
                  <a:srgbClr val="FD8A20"/>
                </a:solidFill>
                <a:latin typeface="Proxima Nova Semibold"/>
                <a:ea typeface="Futura Medium" charset="0"/>
              </a:rPr>
              <a:t>Building Virtual Communities To Support Grieving Youth </a:t>
            </a:r>
            <a:br>
              <a:rPr lang="en-US" sz="2800" dirty="0">
                <a:solidFill>
                  <a:srgbClr val="FD8A20"/>
                </a:solidFill>
                <a:latin typeface="Proxima Nova Semibold"/>
                <a:ea typeface="Futura Medium" charset="0"/>
              </a:rPr>
            </a:br>
            <a:r>
              <a:rPr lang="en-US" sz="2800" dirty="0">
                <a:solidFill>
                  <a:srgbClr val="FD8A20"/>
                </a:solidFill>
                <a:latin typeface="Proxima Nova Semibold"/>
                <a:ea typeface="Futura Medium" charset="0"/>
              </a:rPr>
              <a:t>&amp; Families During Uncertain Times</a:t>
            </a:r>
            <a:r>
              <a:rPr lang="en-US" sz="2400" b="0" i="0" u="none" strike="noStrike" kern="1200" cap="none" spc="0" normalizeH="0" baseline="0" noProof="0" dirty="0">
                <a:ln>
                  <a:noFill/>
                </a:ln>
                <a:solidFill>
                  <a:srgbClr val="FD8A20"/>
                </a:solidFill>
                <a:effectLst/>
                <a:uLnTx/>
                <a:uFillTx/>
                <a:latin typeface="Proxima Nova Semibold" panose="02000506030000020004" pitchFamily="50" charset="0"/>
                <a:ea typeface="Futura Medium" charset="0"/>
              </a:rPr>
              <a:t/>
            </a:r>
            <a:br>
              <a:rPr lang="en-US" sz="2400" b="0" i="0" u="none" strike="noStrike" kern="1200" cap="none" spc="0" normalizeH="0" baseline="0" noProof="0" dirty="0">
                <a:ln>
                  <a:noFill/>
                </a:ln>
                <a:solidFill>
                  <a:srgbClr val="FD8A20"/>
                </a:solidFill>
                <a:effectLst/>
                <a:uLnTx/>
                <a:uFillTx/>
                <a:latin typeface="Proxima Nova Semibold" panose="02000506030000020004" pitchFamily="50" charset="0"/>
                <a:ea typeface="Futura Medium" charset="0"/>
              </a:rPr>
            </a:br>
            <a:endParaRPr sz="2400" dirty="0">
              <a:latin typeface="Calibri"/>
              <a:ea typeface="Calibri"/>
              <a:cs typeface="Calibri"/>
              <a:sym typeface="Calibri"/>
            </a:endParaRPr>
          </a:p>
        </p:txBody>
      </p:sp>
      <p:pic>
        <p:nvPicPr>
          <p:cNvPr id="130" name="Google Shape;130;p8"/>
          <p:cNvPicPr preferRelativeResize="0"/>
          <p:nvPr/>
        </p:nvPicPr>
        <p:blipFill rotWithShape="1">
          <a:blip r:embed="rId3">
            <a:alphaModFix/>
          </a:blip>
          <a:srcRect/>
          <a:stretch/>
        </p:blipFill>
        <p:spPr>
          <a:xfrm>
            <a:off x="1062311" y="993029"/>
            <a:ext cx="7019378" cy="1053977"/>
          </a:xfrm>
          <a:prstGeom prst="rect">
            <a:avLst/>
          </a:prstGeom>
          <a:noFill/>
          <a:ln>
            <a:noFill/>
          </a:ln>
        </p:spPr>
      </p:pic>
      <p:sp>
        <p:nvSpPr>
          <p:cNvPr id="131" name="Google Shape;131;p8"/>
          <p:cNvSpPr/>
          <p:nvPr/>
        </p:nvSpPr>
        <p:spPr>
          <a:xfrm>
            <a:off x="2286000" y="3581104"/>
            <a:ext cx="4572000" cy="1038716"/>
          </a:xfrm>
          <a:prstGeom prst="rect">
            <a:avLst/>
          </a:prstGeom>
          <a:noFill/>
          <a:ln>
            <a:noFill/>
          </a:ln>
        </p:spPr>
        <p:txBody>
          <a:bodyPr spcFirstLastPara="1" wrap="square" lIns="68569" tIns="34275" rIns="68569" bIns="34275" anchor="t" anchorCtr="0">
            <a:spAutoFit/>
          </a:bodyPr>
          <a:lstStyle/>
          <a:p>
            <a:pPr algn="ctr">
              <a:buClr>
                <a:srgbClr val="000000"/>
              </a:buClr>
              <a:buSzPts val="2800"/>
            </a:pPr>
            <a:r>
              <a:rPr lang="en-US" sz="2100" dirty="0">
                <a:solidFill>
                  <a:srgbClr val="000000"/>
                </a:solidFill>
                <a:latin typeface="Arial"/>
                <a:ea typeface="Arial"/>
                <a:cs typeface="Arial"/>
                <a:sym typeface="Arial"/>
              </a:rPr>
              <a:t>Thursday, </a:t>
            </a:r>
            <a:r>
              <a:rPr lang="en-US" sz="2100" dirty="0"/>
              <a:t>Nov</a:t>
            </a:r>
            <a:r>
              <a:rPr lang="en-US" sz="2100" dirty="0">
                <a:solidFill>
                  <a:srgbClr val="000000"/>
                </a:solidFill>
                <a:latin typeface="Arial"/>
                <a:ea typeface="Arial"/>
                <a:cs typeface="Arial"/>
                <a:sym typeface="Arial"/>
              </a:rPr>
              <a:t>ember 13, 2020</a:t>
            </a:r>
          </a:p>
          <a:p>
            <a:pPr algn="ctr">
              <a:buClr>
                <a:srgbClr val="000000"/>
              </a:buClr>
              <a:buSzPts val="2800"/>
            </a:pPr>
            <a:r>
              <a:rPr lang="en-US" sz="2100" dirty="0">
                <a:solidFill>
                  <a:srgbClr val="000000"/>
                </a:solidFill>
                <a:latin typeface="Arial"/>
                <a:ea typeface="Arial"/>
                <a:cs typeface="Arial"/>
                <a:sym typeface="Arial"/>
              </a:rPr>
              <a:t>9:30-11:00am PT/ 10:30-12pm MT/ 11:30-1pm CT/ 12:30-2pm ET</a:t>
            </a:r>
            <a:endParaRPr lang="en-US" sz="1050" dirty="0">
              <a:solidFill>
                <a:srgbClr val="000000"/>
              </a:solidFill>
              <a:latin typeface="Arial"/>
              <a:ea typeface="Arial"/>
              <a:cs typeface="Arial"/>
              <a:sym typeface="Arial"/>
            </a:endParaRPr>
          </a:p>
        </p:txBody>
      </p:sp>
      <p:sp>
        <p:nvSpPr>
          <p:cNvPr id="132" name="Google Shape;132;p8"/>
          <p:cNvSpPr txBox="1"/>
          <p:nvPr/>
        </p:nvSpPr>
        <p:spPr>
          <a:xfrm>
            <a:off x="102304" y="4853082"/>
            <a:ext cx="7706522" cy="1033285"/>
          </a:xfrm>
          <a:prstGeom prst="rect">
            <a:avLst/>
          </a:prstGeom>
          <a:noFill/>
          <a:ln>
            <a:noFill/>
          </a:ln>
        </p:spPr>
        <p:txBody>
          <a:bodyPr spcFirstLastPara="1" wrap="square" lIns="68569" tIns="34275" rIns="68569" bIns="34275" anchor="t" anchorCtr="0">
            <a:noAutofit/>
          </a:bodyPr>
          <a:lstStyle/>
          <a:p>
            <a:pPr>
              <a:spcBef>
                <a:spcPts val="450"/>
              </a:spcBef>
              <a:buClr>
                <a:schemeClr val="dk1"/>
              </a:buClr>
              <a:buSzPts val="2400"/>
            </a:pPr>
            <a:r>
              <a:rPr lang="en-US" b="1" dirty="0">
                <a:solidFill>
                  <a:schemeClr val="dk1"/>
                </a:solidFill>
                <a:latin typeface="Arial"/>
                <a:ea typeface="Arial"/>
                <a:cs typeface="Arial"/>
                <a:sym typeface="Arial"/>
              </a:rPr>
              <a:t>Lauren W. Schneider, LCSW</a:t>
            </a:r>
          </a:p>
          <a:p>
            <a:pPr>
              <a:spcBef>
                <a:spcPts val="450"/>
              </a:spcBef>
              <a:buClr>
                <a:schemeClr val="dk1"/>
              </a:buClr>
              <a:buSzPts val="2400"/>
            </a:pPr>
            <a:r>
              <a:rPr lang="en-US" b="1" dirty="0">
                <a:solidFill>
                  <a:schemeClr val="dk1"/>
                </a:solidFill>
                <a:latin typeface="Arial" panose="020B0604020202020204" pitchFamily="34" charset="0"/>
                <a:cs typeface="Arial" panose="020B0604020202020204" pitchFamily="34" charset="0"/>
              </a:rPr>
              <a:t>Talya Schlesinger, MSW</a:t>
            </a:r>
            <a:endParaRPr lang="en-US" sz="1050" b="1" dirty="0">
              <a:solidFill>
                <a:srgbClr val="000000"/>
              </a:solidFill>
              <a:latin typeface="Arial" panose="020B0604020202020204" pitchFamily="34" charset="0"/>
              <a:ea typeface="Arial"/>
              <a:cs typeface="Arial" panose="020B0604020202020204" pitchFamily="34" charset="0"/>
              <a:sym typeface="Arial"/>
            </a:endParaRPr>
          </a:p>
          <a:p>
            <a:pPr>
              <a:spcBef>
                <a:spcPts val="450"/>
              </a:spcBef>
              <a:buClr>
                <a:schemeClr val="dk1"/>
              </a:buClr>
              <a:buSzPts val="2400"/>
            </a:pPr>
            <a:r>
              <a:rPr lang="en-US" dirty="0">
                <a:solidFill>
                  <a:schemeClr val="dk1"/>
                </a:solidFill>
                <a:latin typeface="Arial"/>
                <a:ea typeface="Arial"/>
                <a:cs typeface="Arial"/>
                <a:sym typeface="Arial"/>
              </a:rPr>
              <a:t>OUR HOUSE Grief Support Center</a:t>
            </a:r>
            <a:endParaRPr lang="en-US" b="1" dirty="0">
              <a:solidFill>
                <a:schemeClr val="dk1"/>
              </a:solidFill>
              <a:latin typeface="Arial"/>
              <a:ea typeface="Arial"/>
              <a:cs typeface="Arial"/>
              <a:sym typeface="Arial"/>
            </a:endParaRPr>
          </a:p>
          <a:p>
            <a:pPr>
              <a:spcBef>
                <a:spcPts val="450"/>
              </a:spcBef>
              <a:buClr>
                <a:schemeClr val="dk1"/>
              </a:buClr>
              <a:buSzPts val="2200"/>
            </a:pPr>
            <a:endParaRPr sz="1650" dirty="0">
              <a:solidFill>
                <a:schemeClr val="dk1"/>
              </a:solidFill>
              <a:latin typeface="Arial"/>
              <a:ea typeface="Arial"/>
              <a:cs typeface="Arial"/>
              <a:sym typeface="Arial"/>
            </a:endParaRPr>
          </a:p>
        </p:txBody>
      </p:sp>
      <p:cxnSp>
        <p:nvCxnSpPr>
          <p:cNvPr id="133" name="Google Shape;133;p8"/>
          <p:cNvCxnSpPr/>
          <p:nvPr/>
        </p:nvCxnSpPr>
        <p:spPr>
          <a:xfrm>
            <a:off x="2445104" y="3309854"/>
            <a:ext cx="4253792" cy="0"/>
          </a:xfrm>
          <a:prstGeom prst="straightConnector1">
            <a:avLst/>
          </a:prstGeom>
          <a:noFill/>
          <a:ln w="9525" cap="flat" cmpd="sng">
            <a:solidFill>
              <a:schemeClr val="dk1"/>
            </a:solidFill>
            <a:prstDash val="solid"/>
            <a:round/>
            <a:headEnd type="none" w="sm" len="sm"/>
            <a:tailEnd type="none" w="sm" len="sm"/>
          </a:ln>
        </p:spPr>
      </p:cxnSp>
      <p:pic>
        <p:nvPicPr>
          <p:cNvPr id="134" name="Google Shape;134;p8"/>
          <p:cNvPicPr preferRelativeResize="0"/>
          <p:nvPr/>
        </p:nvPicPr>
        <p:blipFill rotWithShape="1">
          <a:blip r:embed="rId4">
            <a:alphaModFix/>
          </a:blip>
          <a:srcRect/>
          <a:stretch/>
        </p:blipFill>
        <p:spPr>
          <a:xfrm>
            <a:off x="6999546" y="4861735"/>
            <a:ext cx="2144454" cy="1426588"/>
          </a:xfrm>
          <a:prstGeom prst="rect">
            <a:avLst/>
          </a:prstGeom>
          <a:noFill/>
          <a:ln>
            <a:noFill/>
          </a:ln>
        </p:spPr>
      </p:pic>
    </p:spTree>
    <p:extLst>
      <p:ext uri="{BB962C8B-B14F-4D97-AF65-F5344CB8AC3E}">
        <p14:creationId xmlns:p14="http://schemas.microsoft.com/office/powerpoint/2010/main" val="3412149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0" y="-17601"/>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2" name="Straight Connector 11">
            <a:extLst>
              <a:ext uri="{FF2B5EF4-FFF2-40B4-BE49-F238E27FC236}">
                <a16:creationId xmlns:a16="http://schemas.microsoft.com/office/drawing/2014/main" id="{29CCB14A-C8BA-4202-8837-6802657120B1}"/>
              </a:ext>
            </a:extLst>
          </p:cNvPr>
          <p:cNvCxnSpPr>
            <a:cxnSpLocks/>
          </p:cNvCxnSpPr>
          <p:nvPr/>
        </p:nvCxnSpPr>
        <p:spPr bwMode="auto">
          <a:xfrm>
            <a:off x="516138" y="990600"/>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3" name="Rectangle 2">
            <a:extLst>
              <a:ext uri="{FF2B5EF4-FFF2-40B4-BE49-F238E27FC236}">
                <a16:creationId xmlns:a16="http://schemas.microsoft.com/office/drawing/2014/main" id="{D9BB9ED3-8ED1-4AA9-BD87-ECF40A7645BE}"/>
              </a:ext>
            </a:extLst>
          </p:cNvPr>
          <p:cNvSpPr txBox="1">
            <a:spLocks noChangeArrowheads="1"/>
          </p:cNvSpPr>
          <p:nvPr/>
        </p:nvSpPr>
        <p:spPr>
          <a:xfrm>
            <a:off x="406399" y="196387"/>
            <a:ext cx="8737601" cy="783170"/>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a:solidFill>
                  <a:srgbClr val="FFFFFF"/>
                </a:solidFill>
                <a:latin typeface="Proxima Nova Semibold" panose="02000506030000020004" pitchFamily="50" charset="0"/>
                <a:cs typeface="Arial" panose="020B0604020202020204" pitchFamily="34" charset="0"/>
              </a:rPr>
              <a:t>School Aged ( 6-10 years)</a:t>
            </a:r>
            <a:endParaRPr kumimoji="0" lang="en-US" sz="39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l="10863" r="37988" b="9268"/>
          <a:stretch/>
        </p:blipFill>
        <p:spPr>
          <a:xfrm>
            <a:off x="4641524" y="-4612"/>
            <a:ext cx="4502475" cy="6875601"/>
          </a:xfrm>
          <a:prstGeom prst="rect">
            <a:avLst/>
          </a:prstGeom>
          <a:ln w="12700">
            <a:miter lim="400000"/>
          </a:ln>
        </p:spPr>
      </p:pic>
      <p:sp>
        <p:nvSpPr>
          <p:cNvPr id="14" name="Rectangle 13">
            <a:extLst>
              <a:ext uri="{FF2B5EF4-FFF2-40B4-BE49-F238E27FC236}">
                <a16:creationId xmlns:a16="http://schemas.microsoft.com/office/drawing/2014/main" id="{6A5AC7C0-D467-4174-8BAB-B442EDF0882D}"/>
              </a:ext>
            </a:extLst>
          </p:cNvPr>
          <p:cNvSpPr/>
          <p:nvPr/>
        </p:nvSpPr>
        <p:spPr>
          <a:xfrm>
            <a:off x="406399" y="1553120"/>
            <a:ext cx="7031291" cy="4431983"/>
          </a:xfrm>
          <a:prstGeom prst="rect">
            <a:avLst/>
          </a:prstGeom>
        </p:spPr>
        <p:txBody>
          <a:bodyPr wrap="square" lIns="91440" tIns="45720" rIns="91440" bIns="45720" anchor="ctr">
            <a:spAutoFit/>
          </a:bodyPr>
          <a:lstStyle/>
          <a:p>
            <a:pPr lvl="0" fontAlgn="base">
              <a:spcAft>
                <a:spcPts val="1200"/>
              </a:spcAft>
            </a:pPr>
            <a:r>
              <a:rPr lang="en-US" sz="3200" b="1">
                <a:latin typeface="Century Gothic"/>
              </a:rPr>
              <a:t>Piaget’s Operational Stage of Development</a:t>
            </a:r>
            <a:endParaRPr lang="en-US"/>
          </a:p>
          <a:p>
            <a:pPr marL="342900" lvl="0" indent="-342900" fontAlgn="base">
              <a:spcAft>
                <a:spcPts val="1200"/>
              </a:spcAft>
              <a:buFont typeface="Wingdings" panose="05000000000000000000" pitchFamily="2" charset="2"/>
              <a:buChar char="v"/>
            </a:pPr>
            <a:r>
              <a:rPr lang="en-US" sz="2400" b="1">
                <a:solidFill>
                  <a:srgbClr val="FD8A20"/>
                </a:solidFill>
                <a:latin typeface="Century Gothic"/>
              </a:rPr>
              <a:t>Concrete thinkers</a:t>
            </a:r>
          </a:p>
          <a:p>
            <a:pPr marL="342900" lvl="0" indent="-342900" fontAlgn="base">
              <a:spcAft>
                <a:spcPts val="1200"/>
              </a:spcAft>
              <a:buFont typeface="Wingdings" panose="05000000000000000000" pitchFamily="2" charset="2"/>
              <a:buChar char="v"/>
            </a:pPr>
            <a:r>
              <a:rPr lang="en-US" sz="2400" b="1">
                <a:solidFill>
                  <a:srgbClr val="FD8A20"/>
                </a:solidFill>
                <a:latin typeface="Century Gothic"/>
              </a:rPr>
              <a:t>Death is permanent</a:t>
            </a:r>
          </a:p>
          <a:p>
            <a:pPr marL="342900" lvl="0" indent="-342900" fontAlgn="base">
              <a:spcAft>
                <a:spcPts val="1200"/>
              </a:spcAft>
              <a:buFont typeface="Wingdings" panose="05000000000000000000" pitchFamily="2" charset="2"/>
              <a:buChar char="v"/>
            </a:pPr>
            <a:r>
              <a:rPr lang="en-US" sz="2400" b="1">
                <a:solidFill>
                  <a:srgbClr val="FD8A20"/>
                </a:solidFill>
                <a:latin typeface="Century Gothic"/>
              </a:rPr>
              <a:t>Somaticize or “act it out” their grief</a:t>
            </a:r>
          </a:p>
          <a:p>
            <a:pPr marL="342900" indent="-342900" fontAlgn="base">
              <a:spcAft>
                <a:spcPts val="1200"/>
              </a:spcAft>
              <a:buFont typeface="Wingdings" panose="05000000000000000000" pitchFamily="2" charset="2"/>
              <a:buChar char="v"/>
            </a:pPr>
            <a:r>
              <a:rPr lang="en-US" sz="2400" b="1">
                <a:solidFill>
                  <a:srgbClr val="FD8A20"/>
                </a:solidFill>
                <a:latin typeface="Century Gothic"/>
              </a:rPr>
              <a:t> “Short sadness span” (Nancy Boyd Webb) –</a:t>
            </a:r>
            <a:r>
              <a:rPr lang="en-US" sz="2400" b="1">
                <a:latin typeface="Century Gothic"/>
              </a:rPr>
              <a:t> especially on zoom</a:t>
            </a:r>
          </a:p>
          <a:p>
            <a:pPr marL="342900" indent="-342900" fontAlgn="base">
              <a:spcAft>
                <a:spcPts val="1200"/>
              </a:spcAft>
              <a:buFont typeface="Wingdings" panose="05000000000000000000" pitchFamily="2" charset="2"/>
              <a:buChar char="v"/>
            </a:pPr>
            <a:r>
              <a:rPr lang="en-US" sz="2400" b="1">
                <a:solidFill>
                  <a:srgbClr val="FD8A20"/>
                </a:solidFill>
                <a:latin typeface="Century Gothic"/>
              </a:rPr>
              <a:t>Can’t tolerate intensity so take breaks to play: </a:t>
            </a:r>
            <a:r>
              <a:rPr lang="en-US" sz="2400" b="1">
                <a:solidFill>
                  <a:schemeClr val="tx1">
                    <a:lumMod val="95000"/>
                    <a:lumOff val="5000"/>
                  </a:schemeClr>
                </a:solidFill>
                <a:latin typeface="Century Gothic"/>
              </a:rPr>
              <a:t>ZOOM BREAKS!!!</a:t>
            </a:r>
          </a:p>
        </p:txBody>
      </p:sp>
    </p:spTree>
    <p:extLst>
      <p:ext uri="{BB962C8B-B14F-4D97-AF65-F5344CB8AC3E}">
        <p14:creationId xmlns:p14="http://schemas.microsoft.com/office/powerpoint/2010/main" val="3898171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0" y="-17601"/>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2" name="Straight Connector 11">
            <a:extLst>
              <a:ext uri="{FF2B5EF4-FFF2-40B4-BE49-F238E27FC236}">
                <a16:creationId xmlns:a16="http://schemas.microsoft.com/office/drawing/2014/main" id="{29CCB14A-C8BA-4202-8837-6802657120B1}"/>
              </a:ext>
            </a:extLst>
          </p:cNvPr>
          <p:cNvCxnSpPr>
            <a:cxnSpLocks/>
          </p:cNvCxnSpPr>
          <p:nvPr/>
        </p:nvCxnSpPr>
        <p:spPr bwMode="auto">
          <a:xfrm>
            <a:off x="516138" y="990600"/>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3" name="Rectangle 2">
            <a:extLst>
              <a:ext uri="{FF2B5EF4-FFF2-40B4-BE49-F238E27FC236}">
                <a16:creationId xmlns:a16="http://schemas.microsoft.com/office/drawing/2014/main" id="{D9BB9ED3-8ED1-4AA9-BD87-ECF40A7645BE}"/>
              </a:ext>
            </a:extLst>
          </p:cNvPr>
          <p:cNvSpPr txBox="1">
            <a:spLocks noChangeArrowheads="1"/>
          </p:cNvSpPr>
          <p:nvPr/>
        </p:nvSpPr>
        <p:spPr>
          <a:xfrm>
            <a:off x="406399" y="196387"/>
            <a:ext cx="8737601" cy="783170"/>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a:solidFill>
                  <a:srgbClr val="FFFFFF"/>
                </a:solidFill>
                <a:latin typeface="Proxima Nova Semibold" panose="02000506030000020004" pitchFamily="50" charset="0"/>
                <a:cs typeface="Arial" panose="020B0604020202020204" pitchFamily="34" charset="0"/>
              </a:rPr>
              <a:t>PRE-Adolescents and TEENS</a:t>
            </a:r>
            <a:endParaRPr kumimoji="0" lang="en-US" sz="39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l="10863" r="37988" b="9268"/>
          <a:stretch/>
        </p:blipFill>
        <p:spPr>
          <a:xfrm>
            <a:off x="4641524" y="18444"/>
            <a:ext cx="4502475" cy="6875601"/>
          </a:xfrm>
          <a:prstGeom prst="rect">
            <a:avLst/>
          </a:prstGeom>
          <a:ln w="12700">
            <a:miter lim="400000"/>
          </a:ln>
        </p:spPr>
      </p:pic>
      <p:sp>
        <p:nvSpPr>
          <p:cNvPr id="14" name="Rectangle 13">
            <a:extLst>
              <a:ext uri="{FF2B5EF4-FFF2-40B4-BE49-F238E27FC236}">
                <a16:creationId xmlns:a16="http://schemas.microsoft.com/office/drawing/2014/main" id="{6A5AC7C0-D467-4174-8BAB-B442EDF0882D}"/>
              </a:ext>
            </a:extLst>
          </p:cNvPr>
          <p:cNvSpPr/>
          <p:nvPr/>
        </p:nvSpPr>
        <p:spPr>
          <a:xfrm>
            <a:off x="261093" y="1565648"/>
            <a:ext cx="8482768" cy="4154984"/>
          </a:xfrm>
          <a:prstGeom prst="rect">
            <a:avLst/>
          </a:prstGeom>
        </p:spPr>
        <p:txBody>
          <a:bodyPr wrap="square" anchor="ctr">
            <a:spAutoFit/>
          </a:bodyPr>
          <a:lstStyle/>
          <a:p>
            <a:pPr fontAlgn="base">
              <a:spcAft>
                <a:spcPts val="1200"/>
              </a:spcAft>
            </a:pPr>
            <a:r>
              <a:rPr lang="en-US" sz="2800" b="1" dirty="0">
                <a:solidFill>
                  <a:srgbClr val="FD8A20"/>
                </a:solidFill>
                <a:latin typeface="Century Gothic"/>
              </a:rPr>
              <a:t>PIAGET: FORMAL OPERATIONS</a:t>
            </a:r>
            <a:br>
              <a:rPr lang="en-US" sz="2800" b="1" dirty="0">
                <a:solidFill>
                  <a:srgbClr val="FD8A20"/>
                </a:solidFill>
                <a:latin typeface="Century Gothic"/>
              </a:rPr>
            </a:br>
            <a:endParaRPr lang="en-US" sz="2800" dirty="0"/>
          </a:p>
          <a:p>
            <a:pPr marL="342900" lvl="0" indent="-342900">
              <a:spcAft>
                <a:spcPts val="1200"/>
              </a:spcAft>
              <a:buFont typeface="Wingdings" panose="05000000000000000000" pitchFamily="2" charset="2"/>
              <a:buChar char="v"/>
            </a:pPr>
            <a:r>
              <a:rPr lang="en-US" sz="2800" b="1" dirty="0">
                <a:solidFill>
                  <a:srgbClr val="FD8A20"/>
                </a:solidFill>
                <a:latin typeface="Century Gothic"/>
              </a:rPr>
              <a:t>Lack emotional maturity to process grief like adults</a:t>
            </a:r>
            <a:endParaRPr lang="en-US" sz="2800" b="1" dirty="0">
              <a:solidFill>
                <a:srgbClr val="FD8A20"/>
              </a:solidFill>
              <a:latin typeface="Century Gothic" panose="020B0502020202020204" pitchFamily="34" charset="0"/>
            </a:endParaRPr>
          </a:p>
          <a:p>
            <a:pPr marL="342900" lvl="0" indent="-342900" fontAlgn="base">
              <a:spcAft>
                <a:spcPts val="1200"/>
              </a:spcAft>
              <a:buFont typeface="Wingdings" panose="05000000000000000000" pitchFamily="2" charset="2"/>
              <a:buChar char="v"/>
            </a:pPr>
            <a:r>
              <a:rPr lang="en-US" sz="2800" b="1" dirty="0">
                <a:solidFill>
                  <a:srgbClr val="FD8A20"/>
                </a:solidFill>
                <a:latin typeface="Century Gothic" panose="020B0502020202020204" pitchFamily="34" charset="0"/>
              </a:rPr>
              <a:t>Ego- centric - blame themselves</a:t>
            </a:r>
          </a:p>
          <a:p>
            <a:pPr marL="342900" lvl="0" indent="-342900" fontAlgn="base">
              <a:spcAft>
                <a:spcPts val="1200"/>
              </a:spcAft>
              <a:buFont typeface="Wingdings" panose="05000000000000000000" pitchFamily="2" charset="2"/>
              <a:buChar char="v"/>
            </a:pPr>
            <a:r>
              <a:rPr lang="en-US" sz="2800" b="1" dirty="0">
                <a:solidFill>
                  <a:srgbClr val="FD8A20"/>
                </a:solidFill>
                <a:latin typeface="Century Gothic" panose="020B0502020202020204" pitchFamily="34" charset="0"/>
              </a:rPr>
              <a:t>Magical- Cope in ways that can be dangerous</a:t>
            </a:r>
          </a:p>
          <a:p>
            <a:pPr marL="342900" lvl="0" indent="-342900" fontAlgn="base">
              <a:spcAft>
                <a:spcPts val="1200"/>
              </a:spcAft>
              <a:buFont typeface="Wingdings" panose="05000000000000000000" pitchFamily="2" charset="2"/>
              <a:buChar char="v"/>
            </a:pPr>
            <a:r>
              <a:rPr lang="en-US" sz="2800" b="1" dirty="0">
                <a:solidFill>
                  <a:srgbClr val="FD8A20"/>
                </a:solidFill>
                <a:latin typeface="Century Gothic" panose="020B0502020202020204" pitchFamily="34" charset="0"/>
              </a:rPr>
              <a:t>Compounded / Cumulative Grief </a:t>
            </a:r>
          </a:p>
        </p:txBody>
      </p:sp>
    </p:spTree>
    <p:extLst>
      <p:ext uri="{BB962C8B-B14F-4D97-AF65-F5344CB8AC3E}">
        <p14:creationId xmlns:p14="http://schemas.microsoft.com/office/powerpoint/2010/main" val="4046379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14433" y="6008"/>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2" name="Straight Connector 11">
            <a:extLst>
              <a:ext uri="{FF2B5EF4-FFF2-40B4-BE49-F238E27FC236}">
                <a16:creationId xmlns:a16="http://schemas.microsoft.com/office/drawing/2014/main" id="{29CCB14A-C8BA-4202-8837-6802657120B1}"/>
              </a:ext>
            </a:extLst>
          </p:cNvPr>
          <p:cNvCxnSpPr>
            <a:cxnSpLocks/>
          </p:cNvCxnSpPr>
          <p:nvPr/>
        </p:nvCxnSpPr>
        <p:spPr bwMode="auto">
          <a:xfrm>
            <a:off x="516138" y="990600"/>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3" name="Rectangle 2">
            <a:extLst>
              <a:ext uri="{FF2B5EF4-FFF2-40B4-BE49-F238E27FC236}">
                <a16:creationId xmlns:a16="http://schemas.microsoft.com/office/drawing/2014/main" id="{D9BB9ED3-8ED1-4AA9-BD87-ECF40A7645BE}"/>
              </a:ext>
            </a:extLst>
          </p:cNvPr>
          <p:cNvSpPr txBox="1">
            <a:spLocks noChangeArrowheads="1"/>
          </p:cNvSpPr>
          <p:nvPr/>
        </p:nvSpPr>
        <p:spPr>
          <a:xfrm>
            <a:off x="406399" y="196387"/>
            <a:ext cx="8737601" cy="783170"/>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a:solidFill>
                  <a:srgbClr val="FFFFFF"/>
                </a:solidFill>
                <a:latin typeface="Proxima Nova Semibold" panose="02000506030000020004" pitchFamily="50" charset="0"/>
                <a:cs typeface="Arial" panose="020B0604020202020204" pitchFamily="34" charset="0"/>
              </a:rPr>
              <a:t>TEENS (cont.)</a:t>
            </a:r>
            <a:endParaRPr kumimoji="0" lang="en-US" sz="39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l="10863" r="37988" b="9268"/>
          <a:stretch/>
        </p:blipFill>
        <p:spPr>
          <a:xfrm>
            <a:off x="4655957" y="-5726"/>
            <a:ext cx="4502475" cy="6875601"/>
          </a:xfrm>
          <a:prstGeom prst="rect">
            <a:avLst/>
          </a:prstGeom>
          <a:ln w="12700">
            <a:miter lim="400000"/>
          </a:ln>
        </p:spPr>
      </p:pic>
      <p:sp>
        <p:nvSpPr>
          <p:cNvPr id="14" name="Rectangle 13">
            <a:extLst>
              <a:ext uri="{FF2B5EF4-FFF2-40B4-BE49-F238E27FC236}">
                <a16:creationId xmlns:a16="http://schemas.microsoft.com/office/drawing/2014/main" id="{6A5AC7C0-D467-4174-8BAB-B442EDF0882D}"/>
              </a:ext>
            </a:extLst>
          </p:cNvPr>
          <p:cNvSpPr/>
          <p:nvPr/>
        </p:nvSpPr>
        <p:spPr>
          <a:xfrm>
            <a:off x="108557" y="1917457"/>
            <a:ext cx="8926883" cy="4678204"/>
          </a:xfrm>
          <a:prstGeom prst="rect">
            <a:avLst/>
          </a:prstGeom>
        </p:spPr>
        <p:txBody>
          <a:bodyPr wrap="square" anchor="ctr">
            <a:spAutoFit/>
          </a:bodyPr>
          <a:lstStyle/>
          <a:p>
            <a:pPr>
              <a:spcAft>
                <a:spcPts val="1200"/>
              </a:spcAft>
            </a:pPr>
            <a:endParaRPr lang="en-US" sz="2400" b="1" dirty="0">
              <a:solidFill>
                <a:schemeClr val="bg1"/>
              </a:solidFill>
              <a:latin typeface="Century Gothic"/>
            </a:endParaRPr>
          </a:p>
          <a:p>
            <a:pPr marL="342900" indent="-342900">
              <a:spcAft>
                <a:spcPts val="1200"/>
              </a:spcAft>
              <a:buFont typeface="Wingdings" panose="05000000000000000000" pitchFamily="2" charset="2"/>
              <a:buChar char="v"/>
            </a:pPr>
            <a:r>
              <a:rPr lang="en-US" sz="2800" b="1" dirty="0">
                <a:solidFill>
                  <a:schemeClr val="bg1"/>
                </a:solidFill>
                <a:latin typeface="Century Gothic"/>
              </a:rPr>
              <a:t>Identity vs. Role Confusion (Erickson) </a:t>
            </a:r>
            <a:endParaRPr lang="en-US" sz="2800" dirty="0">
              <a:solidFill>
                <a:schemeClr val="bg1"/>
              </a:solidFill>
            </a:endParaRPr>
          </a:p>
          <a:p>
            <a:pPr marL="342900" lvl="0" indent="-342900" fontAlgn="base">
              <a:spcAft>
                <a:spcPts val="1200"/>
              </a:spcAft>
              <a:buFont typeface="Wingdings" panose="05000000000000000000" pitchFamily="2" charset="2"/>
              <a:buChar char="v"/>
            </a:pPr>
            <a:r>
              <a:rPr lang="en-US" sz="2800" b="1" dirty="0">
                <a:solidFill>
                  <a:schemeClr val="bg1"/>
                </a:solidFill>
                <a:latin typeface="Century Gothic"/>
              </a:rPr>
              <a:t>May take on adult roles/worries</a:t>
            </a:r>
          </a:p>
          <a:p>
            <a:pPr marL="800100" lvl="1" indent="-342900" fontAlgn="base">
              <a:spcAft>
                <a:spcPts val="1200"/>
              </a:spcAft>
              <a:buFont typeface="Wingdings" panose="05000000000000000000" pitchFamily="2" charset="2"/>
              <a:buChar char="v"/>
            </a:pPr>
            <a:r>
              <a:rPr lang="en-US" sz="2800" b="1" i="0" u="none" strike="noStrike" kern="1200" cap="none" spc="0" normalizeH="0" baseline="0" noProof="0" dirty="0">
                <a:ln>
                  <a:noFill/>
                </a:ln>
                <a:solidFill>
                  <a:schemeClr val="bg1"/>
                </a:solidFill>
                <a:effectLst/>
                <a:uLnTx/>
                <a:uFillTx/>
                <a:latin typeface="Century Gothic"/>
                <a:ea typeface="ＭＳ Ｐゴシック"/>
              </a:rPr>
              <a:t>Work with families on balancing the needs of the teen and the needs of the family. </a:t>
            </a:r>
          </a:p>
          <a:p>
            <a:pPr marL="342900" indent="-342900" fontAlgn="base">
              <a:spcAft>
                <a:spcPts val="1200"/>
              </a:spcAft>
              <a:buFont typeface="Wingdings" panose="05000000000000000000" pitchFamily="2" charset="2"/>
              <a:buChar char="v"/>
            </a:pPr>
            <a:r>
              <a:rPr lang="en-US" sz="2800" b="1" dirty="0">
                <a:solidFill>
                  <a:schemeClr val="bg1"/>
                </a:solidFill>
                <a:latin typeface="Century Gothic"/>
                <a:ea typeface="ＭＳ Ｐゴシック"/>
              </a:rPr>
              <a:t>Acknowledge the role culture plays in determining the development role of the teen separation - individuation process</a:t>
            </a:r>
          </a:p>
          <a:p>
            <a:pPr lvl="1" fontAlgn="base">
              <a:spcAft>
                <a:spcPts val="1200"/>
              </a:spcAft>
            </a:pPr>
            <a:endParaRPr lang="en-US" sz="2800" b="1" i="0" u="none" strike="noStrike" kern="1200" cap="none" spc="0" normalizeH="0" baseline="0" noProof="0" dirty="0">
              <a:ln>
                <a:noFill/>
              </a:ln>
              <a:solidFill>
                <a:schemeClr val="accent6"/>
              </a:solidFill>
              <a:effectLst/>
              <a:uLnTx/>
              <a:uFillTx/>
              <a:latin typeface="Century Gothic"/>
              <a:ea typeface="ＭＳ Ｐゴシック"/>
            </a:endParaRPr>
          </a:p>
        </p:txBody>
      </p:sp>
      <p:pic>
        <p:nvPicPr>
          <p:cNvPr id="3" name="Picture 3" descr="A group of people standing in front of a crowd&#10;&#10;Description automatically generated">
            <a:extLst>
              <a:ext uri="{FF2B5EF4-FFF2-40B4-BE49-F238E27FC236}">
                <a16:creationId xmlns:a16="http://schemas.microsoft.com/office/drawing/2014/main" id="{A3295034-80E6-44C9-9F29-F6C1AE1191F5}"/>
              </a:ext>
            </a:extLst>
          </p:cNvPr>
          <p:cNvPicPr>
            <a:picLocks noChangeAspect="1"/>
          </p:cNvPicPr>
          <p:nvPr/>
        </p:nvPicPr>
        <p:blipFill>
          <a:blip r:embed="rId6"/>
          <a:stretch>
            <a:fillRect/>
          </a:stretch>
        </p:blipFill>
        <p:spPr>
          <a:xfrm>
            <a:off x="5435056" y="11733"/>
            <a:ext cx="3192806" cy="2370109"/>
          </a:xfrm>
          <a:prstGeom prst="rect">
            <a:avLst/>
          </a:prstGeom>
        </p:spPr>
      </p:pic>
    </p:spTree>
    <p:extLst>
      <p:ext uri="{BB962C8B-B14F-4D97-AF65-F5344CB8AC3E}">
        <p14:creationId xmlns:p14="http://schemas.microsoft.com/office/powerpoint/2010/main" val="2153579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23382"/>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4116" y="1317111"/>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361906"/>
            <a:ext cx="8517426" cy="848985"/>
          </a:xfrm>
          <a:prstGeom prst="rect">
            <a:avLst/>
          </a:prstGeom>
        </p:spPr>
        <p:txBody>
          <a:bodyPr anchor="t">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a:solidFill>
                  <a:srgbClr val="FFFFFF"/>
                </a:solidFill>
                <a:latin typeface="Proxima Nova Semibold"/>
                <a:ea typeface="MS PGothic"/>
                <a:cs typeface="Arial"/>
              </a:rPr>
              <a:t>Language for Talking about Death (cont.)</a:t>
            </a:r>
            <a:endParaRPr kumimoji="0" lang="en-US" sz="3900" b="0" i="0" u="none" strike="noStrike" kern="0" cap="none" spc="0" normalizeH="0" baseline="0" noProof="0">
              <a:ln>
                <a:noFill/>
              </a:ln>
              <a:solidFill>
                <a:srgbClr val="FFFFFF"/>
              </a:solidFill>
              <a:effectLst/>
              <a:uLnTx/>
              <a:uFillTx/>
              <a:latin typeface="Proxima Nova Semibold"/>
              <a:ea typeface="MS PGothic"/>
              <a:cs typeface="Arial"/>
              <a:sym typeface="Helvetica Light" charset="0"/>
            </a:endParaRPr>
          </a:p>
        </p:txBody>
      </p:sp>
      <p:sp>
        <p:nvSpPr>
          <p:cNvPr id="12" name="Rectangle 11">
            <a:extLst>
              <a:ext uri="{FF2B5EF4-FFF2-40B4-BE49-F238E27FC236}">
                <a16:creationId xmlns:a16="http://schemas.microsoft.com/office/drawing/2014/main" id="{1F453847-4004-417C-A6F2-1C751A848640}"/>
              </a:ext>
            </a:extLst>
          </p:cNvPr>
          <p:cNvSpPr/>
          <p:nvPr/>
        </p:nvSpPr>
        <p:spPr>
          <a:xfrm>
            <a:off x="313285" y="2309943"/>
            <a:ext cx="8541347" cy="3970318"/>
          </a:xfrm>
          <a:prstGeom prst="rect">
            <a:avLst/>
          </a:prstGeom>
        </p:spPr>
        <p:txBody>
          <a:bodyPr wrap="square" anchor="t">
            <a:spAutoFit/>
          </a:bodyPr>
          <a:lstStyle/>
          <a:p>
            <a:pPr marL="457200" lvl="0" indent="-457200" fontAlgn="base">
              <a:spcBef>
                <a:spcPct val="0"/>
              </a:spcBef>
              <a:spcAft>
                <a:spcPct val="0"/>
              </a:spcAft>
              <a:buFont typeface="+mj-lt"/>
              <a:buAutoNum type="arabicPeriod"/>
            </a:pPr>
            <a:r>
              <a:rPr lang="en-US" sz="2800" b="1">
                <a:solidFill>
                  <a:srgbClr val="53585F"/>
                </a:solidFill>
                <a:latin typeface="Century Gothic" panose="020B0502020202020204" pitchFamily="34" charset="0"/>
              </a:rPr>
              <a:t>Avoid Euphemisms- will aid in understanding how the death occurred</a:t>
            </a:r>
          </a:p>
          <a:p>
            <a:pPr marL="457200" lvl="0" indent="-457200" fontAlgn="base">
              <a:spcBef>
                <a:spcPct val="0"/>
              </a:spcBef>
              <a:spcAft>
                <a:spcPct val="0"/>
              </a:spcAft>
              <a:buFont typeface="+mj-lt"/>
              <a:buAutoNum type="arabicPeriod"/>
            </a:pPr>
            <a:endParaRPr lang="en-US" sz="2800" b="1">
              <a:solidFill>
                <a:srgbClr val="53585F"/>
              </a:solidFill>
              <a:latin typeface="Century Gothic" panose="020B0502020202020204" pitchFamily="34" charset="0"/>
            </a:endParaRPr>
          </a:p>
          <a:p>
            <a:pPr marL="457200" lvl="0" indent="-457200" fontAlgn="base">
              <a:spcBef>
                <a:spcPct val="0"/>
              </a:spcBef>
              <a:spcAft>
                <a:spcPct val="0"/>
              </a:spcAft>
              <a:buFont typeface="+mj-lt"/>
              <a:buAutoNum type="arabicPeriod"/>
            </a:pPr>
            <a:r>
              <a:rPr lang="en-US" sz="2800" b="1">
                <a:solidFill>
                  <a:srgbClr val="53585F"/>
                </a:solidFill>
                <a:latin typeface="Century Gothic" panose="020B0502020202020204" pitchFamily="34" charset="0"/>
              </a:rPr>
              <a:t>Top 5 Euphemisms?</a:t>
            </a:r>
          </a:p>
          <a:p>
            <a:pPr lvl="0" fontAlgn="base">
              <a:spcBef>
                <a:spcPct val="0"/>
              </a:spcBef>
              <a:spcAft>
                <a:spcPct val="0"/>
              </a:spcAft>
            </a:pPr>
            <a:r>
              <a:rPr lang="en-US" sz="2800" b="1">
                <a:solidFill>
                  <a:srgbClr val="53585F"/>
                </a:solidFill>
                <a:latin typeface="Century Gothic" panose="020B0502020202020204" pitchFamily="34" charset="0"/>
              </a:rPr>
              <a:t>	“lost” </a:t>
            </a:r>
          </a:p>
          <a:p>
            <a:pPr lvl="0" fontAlgn="base">
              <a:spcBef>
                <a:spcPct val="0"/>
              </a:spcBef>
              <a:spcAft>
                <a:spcPct val="0"/>
              </a:spcAft>
            </a:pPr>
            <a:r>
              <a:rPr lang="en-US" sz="2800" b="1">
                <a:solidFill>
                  <a:srgbClr val="53585F"/>
                </a:solidFill>
                <a:latin typeface="Century Gothic" panose="020B0502020202020204" pitchFamily="34" charset="0"/>
              </a:rPr>
              <a:t>	“passed away”</a:t>
            </a:r>
          </a:p>
          <a:p>
            <a:pPr lvl="0" fontAlgn="base">
              <a:spcBef>
                <a:spcPct val="0"/>
              </a:spcBef>
              <a:spcAft>
                <a:spcPct val="0"/>
              </a:spcAft>
            </a:pPr>
            <a:r>
              <a:rPr lang="en-US" sz="2800" b="1">
                <a:solidFill>
                  <a:srgbClr val="53585F"/>
                </a:solidFill>
                <a:latin typeface="Century Gothic" panose="020B0502020202020204" pitchFamily="34" charset="0"/>
              </a:rPr>
              <a:t>	“went to sleep”</a:t>
            </a:r>
          </a:p>
          <a:p>
            <a:pPr fontAlgn="base">
              <a:spcBef>
                <a:spcPct val="0"/>
              </a:spcBef>
              <a:spcAft>
                <a:spcPct val="0"/>
              </a:spcAft>
            </a:pPr>
            <a:r>
              <a:rPr lang="en-US" sz="2800" b="1">
                <a:solidFill>
                  <a:srgbClr val="53585F"/>
                </a:solidFill>
                <a:latin typeface="Century Gothic"/>
              </a:rPr>
              <a:t>          “went to heaven”</a:t>
            </a:r>
          </a:p>
          <a:p>
            <a:pPr fontAlgn="base">
              <a:spcBef>
                <a:spcPct val="0"/>
              </a:spcBef>
              <a:spcAft>
                <a:spcPct val="0"/>
              </a:spcAft>
            </a:pPr>
            <a:r>
              <a:rPr lang="en-US" sz="2800" b="1">
                <a:solidFill>
                  <a:srgbClr val="53585F"/>
                </a:solidFill>
                <a:latin typeface="Century Gothic"/>
              </a:rPr>
              <a:t>	“in a better place”</a:t>
            </a:r>
          </a:p>
        </p:txBody>
      </p:sp>
    </p:spTree>
    <p:extLst>
      <p:ext uri="{BB962C8B-B14F-4D97-AF65-F5344CB8AC3E}">
        <p14:creationId xmlns:p14="http://schemas.microsoft.com/office/powerpoint/2010/main" val="70145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23382"/>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4116" y="1317111"/>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361906"/>
            <a:ext cx="8517426" cy="848985"/>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a:solidFill>
                  <a:srgbClr val="FFFFFF"/>
                </a:solidFill>
                <a:latin typeface="Proxima Nova Semibold" panose="02000506030000020004" pitchFamily="50" charset="0"/>
                <a:cs typeface="Arial" panose="020B0604020202020204" pitchFamily="34" charset="0"/>
              </a:rPr>
              <a:t>Explaining Suicide to Children</a:t>
            </a:r>
            <a:endParaRPr kumimoji="0" lang="en-US" sz="39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sp>
        <p:nvSpPr>
          <p:cNvPr id="12" name="Rectangle 11">
            <a:extLst>
              <a:ext uri="{FF2B5EF4-FFF2-40B4-BE49-F238E27FC236}">
                <a16:creationId xmlns:a16="http://schemas.microsoft.com/office/drawing/2014/main" id="{1F453847-4004-417C-A6F2-1C751A848640}"/>
              </a:ext>
            </a:extLst>
          </p:cNvPr>
          <p:cNvSpPr/>
          <p:nvPr/>
        </p:nvSpPr>
        <p:spPr>
          <a:xfrm>
            <a:off x="313286" y="2309943"/>
            <a:ext cx="8517426" cy="5047536"/>
          </a:xfrm>
          <a:prstGeom prst="rect">
            <a:avLst/>
          </a:prstGeom>
        </p:spPr>
        <p:txBody>
          <a:bodyPr wrap="square">
            <a:spAutoFit/>
          </a:bodyPr>
          <a:lstStyle/>
          <a:p>
            <a:pPr marL="514350" lvl="0" indent="-514350" fontAlgn="base">
              <a:spcBef>
                <a:spcPct val="0"/>
              </a:spcBef>
              <a:spcAft>
                <a:spcPct val="0"/>
              </a:spcAft>
              <a:buFont typeface="+mj-lt"/>
              <a:buAutoNum type="arabicPeriod"/>
            </a:pPr>
            <a:r>
              <a:rPr lang="en-US" sz="2300" b="1">
                <a:solidFill>
                  <a:srgbClr val="53585F"/>
                </a:solidFill>
                <a:latin typeface="Century Gothic" panose="020B0502020202020204" pitchFamily="34" charset="0"/>
              </a:rPr>
              <a:t>Define Suicide in simple terms</a:t>
            </a:r>
          </a:p>
          <a:p>
            <a:pPr marL="514350" lvl="0" indent="-514350" fontAlgn="base">
              <a:spcBef>
                <a:spcPct val="0"/>
              </a:spcBef>
              <a:spcAft>
                <a:spcPct val="0"/>
              </a:spcAft>
              <a:buFont typeface="+mj-lt"/>
              <a:buAutoNum type="arabicPeriod"/>
            </a:pPr>
            <a:endParaRPr lang="en-US" sz="2300" b="1">
              <a:solidFill>
                <a:srgbClr val="53585F"/>
              </a:solidFill>
              <a:latin typeface="Century Gothic" panose="020B0502020202020204" pitchFamily="34" charset="0"/>
            </a:endParaRPr>
          </a:p>
          <a:p>
            <a:pPr marL="514350" lvl="0" indent="-514350" fontAlgn="base">
              <a:spcBef>
                <a:spcPct val="0"/>
              </a:spcBef>
              <a:spcAft>
                <a:spcPct val="0"/>
              </a:spcAft>
              <a:buFont typeface="+mj-lt"/>
              <a:buAutoNum type="arabicPeriod"/>
            </a:pPr>
            <a:r>
              <a:rPr lang="en-US" sz="2300" b="1">
                <a:solidFill>
                  <a:srgbClr val="53585F"/>
                </a:solidFill>
                <a:latin typeface="Century Gothic" panose="020B0502020202020204" pitchFamily="34" charset="0"/>
              </a:rPr>
              <a:t>Give honest, age-appropriate information about what actually caused the death</a:t>
            </a:r>
          </a:p>
          <a:p>
            <a:pPr marL="514350" lvl="0" indent="-514350" fontAlgn="base">
              <a:spcBef>
                <a:spcPct val="0"/>
              </a:spcBef>
              <a:spcAft>
                <a:spcPct val="0"/>
              </a:spcAft>
              <a:buFont typeface="+mj-lt"/>
              <a:buAutoNum type="arabicPeriod"/>
            </a:pPr>
            <a:endParaRPr lang="en-US" sz="2300" b="1">
              <a:solidFill>
                <a:srgbClr val="53585F"/>
              </a:solidFill>
              <a:latin typeface="Century Gothic" panose="020B0502020202020204" pitchFamily="34" charset="0"/>
            </a:endParaRPr>
          </a:p>
          <a:p>
            <a:pPr marL="514350" lvl="0" indent="-514350" fontAlgn="base">
              <a:spcBef>
                <a:spcPct val="0"/>
              </a:spcBef>
              <a:spcAft>
                <a:spcPct val="0"/>
              </a:spcAft>
              <a:buFont typeface="+mj-lt"/>
              <a:buAutoNum type="arabicPeriod"/>
            </a:pPr>
            <a:r>
              <a:rPr lang="en-US" sz="2300" b="1">
                <a:solidFill>
                  <a:srgbClr val="53585F"/>
                </a:solidFill>
                <a:latin typeface="Century Gothic" panose="020B0502020202020204" pitchFamily="34" charset="0"/>
              </a:rPr>
              <a:t>“I wish I could answer that question”.</a:t>
            </a:r>
          </a:p>
          <a:p>
            <a:pPr marL="514350" lvl="0" indent="-514350" fontAlgn="base">
              <a:spcBef>
                <a:spcPct val="0"/>
              </a:spcBef>
              <a:spcAft>
                <a:spcPct val="0"/>
              </a:spcAft>
              <a:buFont typeface="+mj-lt"/>
              <a:buAutoNum type="arabicPeriod"/>
            </a:pPr>
            <a:endParaRPr lang="en-US" sz="2300" b="1">
              <a:solidFill>
                <a:srgbClr val="53585F"/>
              </a:solidFill>
              <a:latin typeface="Century Gothic" panose="020B0502020202020204" pitchFamily="34" charset="0"/>
            </a:endParaRPr>
          </a:p>
          <a:p>
            <a:pPr marL="514350" lvl="0" indent="-514350" fontAlgn="base">
              <a:spcBef>
                <a:spcPct val="0"/>
              </a:spcBef>
              <a:spcAft>
                <a:spcPct val="0"/>
              </a:spcAft>
              <a:buFont typeface="+mj-lt"/>
              <a:buAutoNum type="arabicPeriod"/>
            </a:pPr>
            <a:r>
              <a:rPr lang="en-US" sz="2300" b="1">
                <a:solidFill>
                  <a:srgbClr val="53585F"/>
                </a:solidFill>
                <a:latin typeface="Century Gothic" panose="020B0502020202020204" pitchFamily="34" charset="0"/>
              </a:rPr>
              <a:t>Ask children to identify who they would go to for help if they ever felt so depressed they wanted to die </a:t>
            </a:r>
            <a:r>
              <a:rPr lang="en-US" sz="2300" b="1">
                <a:solidFill>
                  <a:srgbClr val="53585F"/>
                </a:solidFill>
                <a:latin typeface="Century Gothic"/>
              </a:rPr>
              <a:t>they ever felt so depressed, they wanted to die</a:t>
            </a:r>
          </a:p>
          <a:p>
            <a:pPr>
              <a:spcBef>
                <a:spcPct val="0"/>
              </a:spcBef>
              <a:spcAft>
                <a:spcPct val="0"/>
              </a:spcAft>
            </a:pPr>
            <a:endParaRPr lang="en-US" sz="2300" b="1">
              <a:solidFill>
                <a:schemeClr val="accent5">
                  <a:lumMod val="75000"/>
                </a:schemeClr>
              </a:solidFill>
              <a:latin typeface="Century Gothic"/>
            </a:endParaRPr>
          </a:p>
          <a:p>
            <a:pPr>
              <a:spcBef>
                <a:spcPct val="0"/>
              </a:spcBef>
              <a:spcAft>
                <a:spcPct val="0"/>
              </a:spcAft>
            </a:pPr>
            <a:r>
              <a:rPr lang="en-US" sz="2300" b="1">
                <a:solidFill>
                  <a:schemeClr val="accent5">
                    <a:lumMod val="75000"/>
                  </a:schemeClr>
                </a:solidFill>
                <a:latin typeface="Century Gothic"/>
              </a:rPr>
              <a:t>"I HAD PASTA LAST NIGHT"  (TIK TOK)</a:t>
            </a:r>
          </a:p>
          <a:p>
            <a:pPr marL="514350" lvl="0" indent="-514350" fontAlgn="base">
              <a:spcBef>
                <a:spcPct val="0"/>
              </a:spcBef>
              <a:spcAft>
                <a:spcPct val="0"/>
              </a:spcAft>
              <a:buFont typeface="+mj-lt"/>
              <a:buAutoNum type="arabicPeriod"/>
            </a:pPr>
            <a:endParaRPr lang="en-US" sz="2300">
              <a:solidFill>
                <a:srgbClr val="53585F"/>
              </a:solidFill>
              <a:latin typeface="Century Gothic" panose="020B0502020202020204" pitchFamily="34" charset="0"/>
            </a:endParaRPr>
          </a:p>
          <a:p>
            <a:pPr marL="514350" lvl="0" indent="-514350" fontAlgn="base">
              <a:spcBef>
                <a:spcPct val="0"/>
              </a:spcBef>
              <a:spcAft>
                <a:spcPct val="0"/>
              </a:spcAft>
              <a:buFont typeface="+mj-lt"/>
              <a:buAutoNum type="arabicPeriod"/>
            </a:pPr>
            <a:endParaRPr lang="en-US" sz="2300">
              <a:solidFill>
                <a:srgbClr val="53585F"/>
              </a:solidFill>
              <a:latin typeface="Century Gothic" panose="020B0502020202020204" pitchFamily="34" charset="0"/>
            </a:endParaRPr>
          </a:p>
        </p:txBody>
      </p:sp>
    </p:spTree>
    <p:extLst>
      <p:ext uri="{BB962C8B-B14F-4D97-AF65-F5344CB8AC3E}">
        <p14:creationId xmlns:p14="http://schemas.microsoft.com/office/powerpoint/2010/main" val="3428565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23382"/>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4116" y="1317111"/>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361906"/>
            <a:ext cx="8517426" cy="848985"/>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a:solidFill>
                  <a:srgbClr val="FFFFFF"/>
                </a:solidFill>
                <a:latin typeface="Proxima Nova Semibold" panose="02000506030000020004" pitchFamily="50" charset="0"/>
                <a:cs typeface="Arial" panose="020B0604020202020204" pitchFamily="34" charset="0"/>
              </a:rPr>
              <a:t>Defining Homicide</a:t>
            </a:r>
            <a:endParaRPr kumimoji="0" lang="en-US" sz="39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sp>
        <p:nvSpPr>
          <p:cNvPr id="12" name="Rectangle 11">
            <a:extLst>
              <a:ext uri="{FF2B5EF4-FFF2-40B4-BE49-F238E27FC236}">
                <a16:creationId xmlns:a16="http://schemas.microsoft.com/office/drawing/2014/main" id="{1F453847-4004-417C-A6F2-1C751A848640}"/>
              </a:ext>
            </a:extLst>
          </p:cNvPr>
          <p:cNvSpPr/>
          <p:nvPr/>
        </p:nvSpPr>
        <p:spPr>
          <a:xfrm>
            <a:off x="313286" y="1768810"/>
            <a:ext cx="8517426" cy="4269439"/>
          </a:xfrm>
          <a:prstGeom prst="rect">
            <a:avLst/>
          </a:prstGeom>
        </p:spPr>
        <p:txBody>
          <a:bodyPr wrap="square" anchor="t">
            <a:spAutoFit/>
          </a:bodyPr>
          <a:lstStyle/>
          <a:p>
            <a:pPr lvl="0" fontAlgn="base">
              <a:lnSpc>
                <a:spcPct val="150000"/>
              </a:lnSpc>
              <a:spcBef>
                <a:spcPct val="0"/>
              </a:spcBef>
              <a:spcAft>
                <a:spcPct val="0"/>
              </a:spcAft>
            </a:pPr>
            <a:r>
              <a:rPr lang="en-US" sz="3200" b="1">
                <a:solidFill>
                  <a:srgbClr val="53585F"/>
                </a:solidFill>
                <a:latin typeface="Century Gothic"/>
              </a:rPr>
              <a:t>“When someone ends someone else’s life”</a:t>
            </a:r>
          </a:p>
          <a:p>
            <a:pPr lvl="0" fontAlgn="base">
              <a:lnSpc>
                <a:spcPct val="150000"/>
              </a:lnSpc>
              <a:spcBef>
                <a:spcPct val="0"/>
              </a:spcBef>
              <a:spcAft>
                <a:spcPct val="0"/>
              </a:spcAft>
            </a:pPr>
            <a:r>
              <a:rPr lang="en-US" sz="2400" b="1">
                <a:solidFill>
                  <a:srgbClr val="53585F"/>
                </a:solidFill>
                <a:latin typeface="Century Gothic" panose="020B0502020202020204" pitchFamily="34" charset="0"/>
              </a:rPr>
              <a:t>Narrative Options: she……</a:t>
            </a:r>
          </a:p>
          <a:p>
            <a:pPr lvl="6" fontAlgn="base">
              <a:lnSpc>
                <a:spcPct val="150000"/>
              </a:lnSpc>
              <a:spcBef>
                <a:spcPct val="0"/>
              </a:spcBef>
              <a:spcAft>
                <a:spcPct val="0"/>
              </a:spcAft>
            </a:pPr>
            <a:r>
              <a:rPr lang="en-US" sz="2400" b="1">
                <a:solidFill>
                  <a:srgbClr val="53585F"/>
                </a:solidFill>
                <a:latin typeface="Century Gothic" panose="020B0502020202020204" pitchFamily="34" charset="0"/>
              </a:rPr>
              <a:t>……died from homicide</a:t>
            </a:r>
          </a:p>
          <a:p>
            <a:pPr lvl="6" fontAlgn="base">
              <a:lnSpc>
                <a:spcPct val="150000"/>
              </a:lnSpc>
              <a:spcBef>
                <a:spcPct val="0"/>
              </a:spcBef>
              <a:spcAft>
                <a:spcPct val="0"/>
              </a:spcAft>
            </a:pPr>
            <a:r>
              <a:rPr lang="en-US" sz="2400" b="1">
                <a:solidFill>
                  <a:srgbClr val="53585F"/>
                </a:solidFill>
                <a:latin typeface="Century Gothic" panose="020B0502020202020204" pitchFamily="34" charset="0"/>
              </a:rPr>
              <a:t>……got shot</a:t>
            </a:r>
          </a:p>
          <a:p>
            <a:pPr lvl="6" fontAlgn="base">
              <a:lnSpc>
                <a:spcPct val="150000"/>
              </a:lnSpc>
              <a:spcBef>
                <a:spcPct val="0"/>
              </a:spcBef>
              <a:spcAft>
                <a:spcPct val="0"/>
              </a:spcAft>
            </a:pPr>
            <a:r>
              <a:rPr lang="en-US" sz="2400" b="1">
                <a:solidFill>
                  <a:srgbClr val="53585F"/>
                </a:solidFill>
                <a:latin typeface="Century Gothic" panose="020B0502020202020204" pitchFamily="34" charset="0"/>
              </a:rPr>
              <a:t>……killed by a drunk driver</a:t>
            </a:r>
          </a:p>
          <a:p>
            <a:pPr lvl="6" fontAlgn="base">
              <a:lnSpc>
                <a:spcPct val="150000"/>
              </a:lnSpc>
              <a:spcBef>
                <a:spcPct val="0"/>
              </a:spcBef>
              <a:spcAft>
                <a:spcPct val="0"/>
              </a:spcAft>
            </a:pPr>
            <a:r>
              <a:rPr lang="en-US" sz="2400" b="1">
                <a:solidFill>
                  <a:srgbClr val="53585F"/>
                </a:solidFill>
                <a:latin typeface="Century Gothic" panose="020B0502020202020204" pitchFamily="34" charset="0"/>
              </a:rPr>
              <a:t>……a bad man shot her with a gun</a:t>
            </a:r>
          </a:p>
        </p:txBody>
      </p:sp>
    </p:spTree>
    <p:extLst>
      <p:ext uri="{BB962C8B-B14F-4D97-AF65-F5344CB8AC3E}">
        <p14:creationId xmlns:p14="http://schemas.microsoft.com/office/powerpoint/2010/main" val="698487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23382"/>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4116" y="1317111"/>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361906"/>
            <a:ext cx="8517426" cy="848985"/>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a:solidFill>
                  <a:srgbClr val="FFFFFF"/>
                </a:solidFill>
                <a:latin typeface="Proxima Nova Semibold" panose="02000506030000020004" pitchFamily="50" charset="0"/>
                <a:cs typeface="Arial" panose="020B0604020202020204" pitchFamily="34" charset="0"/>
              </a:rPr>
              <a:t>Defining Substance Related Death</a:t>
            </a:r>
            <a:endParaRPr kumimoji="0" lang="en-US" sz="39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sp>
        <p:nvSpPr>
          <p:cNvPr id="12" name="Rectangle 11">
            <a:extLst>
              <a:ext uri="{FF2B5EF4-FFF2-40B4-BE49-F238E27FC236}">
                <a16:creationId xmlns:a16="http://schemas.microsoft.com/office/drawing/2014/main" id="{1F453847-4004-417C-A6F2-1C751A848640}"/>
              </a:ext>
            </a:extLst>
          </p:cNvPr>
          <p:cNvSpPr/>
          <p:nvPr/>
        </p:nvSpPr>
        <p:spPr>
          <a:xfrm>
            <a:off x="313286" y="2309943"/>
            <a:ext cx="8517426" cy="4269439"/>
          </a:xfrm>
          <a:prstGeom prst="rect">
            <a:avLst/>
          </a:prstGeom>
        </p:spPr>
        <p:txBody>
          <a:bodyPr wrap="square" anchor="t">
            <a:spAutoFit/>
          </a:bodyPr>
          <a:lstStyle/>
          <a:p>
            <a:pPr lvl="0" fontAlgn="base">
              <a:lnSpc>
                <a:spcPct val="150000"/>
              </a:lnSpc>
              <a:spcBef>
                <a:spcPct val="0"/>
              </a:spcBef>
              <a:spcAft>
                <a:spcPct val="0"/>
              </a:spcAft>
            </a:pPr>
            <a:r>
              <a:rPr lang="en-US" sz="3200">
                <a:solidFill>
                  <a:srgbClr val="53585F"/>
                </a:solidFill>
                <a:latin typeface="Century Gothic"/>
              </a:rPr>
              <a:t>Narrative : </a:t>
            </a:r>
            <a:r>
              <a:rPr lang="en-US" sz="3200" b="1">
                <a:solidFill>
                  <a:srgbClr val="53585F"/>
                </a:solidFill>
                <a:latin typeface="Century Gothic"/>
              </a:rPr>
              <a:t>“Died from…. ….a disease called “addiction”</a:t>
            </a:r>
          </a:p>
          <a:p>
            <a:pPr lvl="4" fontAlgn="base">
              <a:lnSpc>
                <a:spcPct val="150000"/>
              </a:lnSpc>
              <a:spcBef>
                <a:spcPct val="0"/>
              </a:spcBef>
              <a:spcAft>
                <a:spcPct val="0"/>
              </a:spcAft>
            </a:pPr>
            <a:r>
              <a:rPr lang="en-US" sz="2400">
                <a:solidFill>
                  <a:srgbClr val="53585F"/>
                </a:solidFill>
                <a:latin typeface="Century Gothic" panose="020B0502020202020204" pitchFamily="34" charset="0"/>
              </a:rPr>
              <a:t>OR</a:t>
            </a:r>
          </a:p>
          <a:p>
            <a:pPr lvl="4" fontAlgn="base">
              <a:lnSpc>
                <a:spcPct val="150000"/>
              </a:lnSpc>
              <a:spcBef>
                <a:spcPct val="0"/>
              </a:spcBef>
              <a:spcAft>
                <a:spcPct val="0"/>
              </a:spcAft>
            </a:pPr>
            <a:r>
              <a:rPr lang="en-US" sz="2400">
                <a:solidFill>
                  <a:srgbClr val="53585F"/>
                </a:solidFill>
                <a:latin typeface="Century Gothic" panose="020B0502020202020204" pitchFamily="34" charset="0"/>
              </a:rPr>
              <a:t>….complications of alcoholism</a:t>
            </a:r>
          </a:p>
          <a:p>
            <a:pPr lvl="4" fontAlgn="base">
              <a:lnSpc>
                <a:spcPct val="150000"/>
              </a:lnSpc>
              <a:spcBef>
                <a:spcPct val="0"/>
              </a:spcBef>
              <a:spcAft>
                <a:spcPct val="0"/>
              </a:spcAft>
            </a:pPr>
            <a:r>
              <a:rPr lang="en-US" sz="2400">
                <a:solidFill>
                  <a:srgbClr val="53585F"/>
                </a:solidFill>
                <a:latin typeface="Century Gothic" panose="020B0502020202020204" pitchFamily="34" charset="0"/>
              </a:rPr>
              <a:t>….taking “too much drugs”</a:t>
            </a:r>
          </a:p>
          <a:p>
            <a:pPr lvl="4" fontAlgn="base">
              <a:lnSpc>
                <a:spcPct val="150000"/>
              </a:lnSpc>
              <a:spcBef>
                <a:spcPct val="0"/>
              </a:spcBef>
              <a:spcAft>
                <a:spcPct val="0"/>
              </a:spcAft>
            </a:pPr>
            <a:r>
              <a:rPr lang="en-US" sz="2400">
                <a:solidFill>
                  <a:srgbClr val="53585F"/>
                </a:solidFill>
                <a:latin typeface="Century Gothic" panose="020B0502020202020204" pitchFamily="34" charset="0"/>
              </a:rPr>
              <a:t>….taking too much medicine</a:t>
            </a:r>
          </a:p>
          <a:p>
            <a:pPr lvl="4" fontAlgn="base">
              <a:lnSpc>
                <a:spcPct val="150000"/>
              </a:lnSpc>
              <a:spcBef>
                <a:spcPct val="0"/>
              </a:spcBef>
              <a:spcAft>
                <a:spcPct val="0"/>
              </a:spcAft>
            </a:pPr>
            <a:r>
              <a:rPr lang="en-US" sz="2400">
                <a:solidFill>
                  <a:srgbClr val="53585F"/>
                </a:solidFill>
                <a:latin typeface="Century Gothic" panose="020B0502020202020204" pitchFamily="34" charset="0"/>
              </a:rPr>
              <a:t>….smoking cigarettes</a:t>
            </a:r>
          </a:p>
        </p:txBody>
      </p:sp>
    </p:spTree>
    <p:extLst>
      <p:ext uri="{BB962C8B-B14F-4D97-AF65-F5344CB8AC3E}">
        <p14:creationId xmlns:p14="http://schemas.microsoft.com/office/powerpoint/2010/main" val="1572837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23382"/>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4116" y="1317111"/>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361906"/>
            <a:ext cx="8517426" cy="848985"/>
          </a:xfrm>
          <a:prstGeom prst="rect">
            <a:avLst/>
          </a:prstGeom>
        </p:spPr>
        <p:txBody>
          <a:bodyPr anchor="t">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algn="l" eaLnBrk="1" hangingPunct="1"/>
            <a:r>
              <a:rPr lang="en-US" sz="3900" kern="0">
                <a:solidFill>
                  <a:srgbClr val="FFFFFF"/>
                </a:solidFill>
                <a:latin typeface="Proxima Nova Semibold"/>
                <a:ea typeface="MS PGothic"/>
                <a:cs typeface="Arial"/>
              </a:rPr>
              <a:t>Defining Deaths from COVID-19</a:t>
            </a:r>
            <a:endParaRPr kumimoji="0" lang="en-US" sz="3900" b="0" i="0" u="none" strike="noStrike" kern="0" cap="none" spc="0" normalizeH="0" baseline="0" noProof="0">
              <a:ln>
                <a:noFill/>
              </a:ln>
              <a:solidFill>
                <a:srgbClr val="FFFFFF"/>
              </a:solidFill>
              <a:effectLst/>
              <a:uLnTx/>
              <a:uFillTx/>
              <a:latin typeface="Proxima Nova Semibold"/>
              <a:ea typeface="MS PGothic"/>
              <a:cs typeface="Arial"/>
              <a:sym typeface="Helvetica Light" charset="0"/>
            </a:endParaRPr>
          </a:p>
        </p:txBody>
      </p:sp>
      <p:sp>
        <p:nvSpPr>
          <p:cNvPr id="12" name="Rectangle 11">
            <a:extLst>
              <a:ext uri="{FF2B5EF4-FFF2-40B4-BE49-F238E27FC236}">
                <a16:creationId xmlns:a16="http://schemas.microsoft.com/office/drawing/2014/main" id="{1F453847-4004-417C-A6F2-1C751A848640}"/>
              </a:ext>
            </a:extLst>
          </p:cNvPr>
          <p:cNvSpPr/>
          <p:nvPr/>
        </p:nvSpPr>
        <p:spPr>
          <a:xfrm>
            <a:off x="313286" y="2309943"/>
            <a:ext cx="8517426" cy="4430636"/>
          </a:xfrm>
          <a:prstGeom prst="rect">
            <a:avLst/>
          </a:prstGeom>
        </p:spPr>
        <p:txBody>
          <a:bodyPr wrap="square" anchor="t">
            <a:spAutoFit/>
          </a:bodyPr>
          <a:lstStyle/>
          <a:p>
            <a:pPr fontAlgn="base">
              <a:lnSpc>
                <a:spcPct val="150000"/>
              </a:lnSpc>
              <a:spcBef>
                <a:spcPct val="0"/>
              </a:spcBef>
              <a:spcAft>
                <a:spcPct val="0"/>
              </a:spcAft>
            </a:pPr>
            <a:r>
              <a:rPr lang="en-US" sz="3200" b="1">
                <a:solidFill>
                  <a:srgbClr val="53585F"/>
                </a:solidFill>
                <a:latin typeface="Century Gothic"/>
              </a:rPr>
              <a:t>Narrative : “Died from…. ….a disease called COVID-19 or the Coronavirus which is a new disease that there is no treatment for yet or no vaccine that prevents people from getting this disease“</a:t>
            </a:r>
          </a:p>
          <a:p>
            <a:pPr fontAlgn="base">
              <a:lnSpc>
                <a:spcPct val="150000"/>
              </a:lnSpc>
              <a:spcBef>
                <a:spcPct val="0"/>
              </a:spcBef>
              <a:spcAft>
                <a:spcPct val="0"/>
              </a:spcAft>
            </a:pPr>
            <a:r>
              <a:rPr lang="en-US" sz="3200" b="1">
                <a:solidFill>
                  <a:srgbClr val="53585F"/>
                </a:solidFill>
                <a:latin typeface="Century Gothic"/>
              </a:rPr>
              <a:t>  " Died from the virus“ OR “the germ”</a:t>
            </a:r>
          </a:p>
        </p:txBody>
      </p:sp>
    </p:spTree>
    <p:extLst>
      <p:ext uri="{BB962C8B-B14F-4D97-AF65-F5344CB8AC3E}">
        <p14:creationId xmlns:p14="http://schemas.microsoft.com/office/powerpoint/2010/main" val="1259363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5866"/>
            <a:ext cx="8517426" cy="1503926"/>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kumimoji="0" lang="en-US" sz="3300" b="0" i="0" u="none" strike="noStrike" kern="0" cap="none" spc="0" normalizeH="0" baseline="0" noProof="0">
                <a:ln>
                  <a:noFill/>
                </a:ln>
                <a:solidFill>
                  <a:srgbClr val="FD8A20"/>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t>GOAL #1</a:t>
            </a:r>
            <a:r>
              <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t/>
            </a:r>
            <a:br>
              <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br>
            <a:r>
              <a:rPr lang="en-US" sz="2800" kern="0">
                <a:solidFill>
                  <a:srgbClr val="FFFFFF"/>
                </a:solidFill>
                <a:latin typeface="Proxima Nova Semibold" panose="02000506030000020004" pitchFamily="50" charset="0"/>
                <a:cs typeface="Arial" panose="020B0604020202020204" pitchFamily="34" charset="0"/>
              </a:rPr>
              <a:t>Activities</a:t>
            </a:r>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sp>
        <p:nvSpPr>
          <p:cNvPr id="2" name="Rectangle 1">
            <a:extLst>
              <a:ext uri="{FF2B5EF4-FFF2-40B4-BE49-F238E27FC236}">
                <a16:creationId xmlns:a16="http://schemas.microsoft.com/office/drawing/2014/main" id="{8002CDDE-9B4E-466E-915C-C219815EC944}"/>
              </a:ext>
            </a:extLst>
          </p:cNvPr>
          <p:cNvSpPr/>
          <p:nvPr/>
        </p:nvSpPr>
        <p:spPr>
          <a:xfrm>
            <a:off x="200372" y="1105546"/>
            <a:ext cx="8837204" cy="5385129"/>
          </a:xfrm>
          <a:prstGeom prst="rect">
            <a:avLst/>
          </a:prstGeom>
        </p:spPr>
        <p:txBody>
          <a:bodyPr wrap="square" anchor="t">
            <a:spAutoFit/>
          </a:bodyPr>
          <a:lstStyle/>
          <a:p>
            <a:pPr marL="457200" lvl="0" indent="-457200" fontAlgn="base">
              <a:lnSpc>
                <a:spcPct val="150000"/>
              </a:lnSpc>
              <a:spcBef>
                <a:spcPct val="0"/>
              </a:spcBef>
              <a:spcAft>
                <a:spcPct val="0"/>
              </a:spcAft>
              <a:buFont typeface="+mj-lt"/>
              <a:buAutoNum type="arabicPeriod"/>
            </a:pPr>
            <a:endParaRPr lang="en-US" sz="2500">
              <a:solidFill>
                <a:srgbClr val="53585F"/>
              </a:solidFill>
              <a:latin typeface="Century gothic"/>
            </a:endParaRPr>
          </a:p>
          <a:p>
            <a:pPr fontAlgn="base"/>
            <a:r>
              <a:rPr lang="en-US" sz="2500" b="1">
                <a:solidFill>
                  <a:schemeClr val="tx2"/>
                </a:solidFill>
                <a:latin typeface="Century gothic"/>
              </a:rPr>
              <a:t>1. When Dinosaurs Die; Brave Bart; My Memory Book for Grieving Children; </a:t>
            </a:r>
            <a:r>
              <a:rPr lang="en-US" sz="2500" b="1">
                <a:solidFill>
                  <a:schemeClr val="accent5">
                    <a:lumMod val="75000"/>
                  </a:schemeClr>
                </a:solidFill>
                <a:latin typeface="Century gothic"/>
              </a:rPr>
              <a:t>Trinka and Sam Fight the Big Virus</a:t>
            </a:r>
          </a:p>
          <a:p>
            <a:pPr fontAlgn="base">
              <a:lnSpc>
                <a:spcPct val="150000"/>
              </a:lnSpc>
              <a:spcBef>
                <a:spcPct val="0"/>
              </a:spcBef>
              <a:spcAft>
                <a:spcPct val="0"/>
              </a:spcAft>
            </a:pPr>
            <a:r>
              <a:rPr lang="en-US" sz="2500" b="1">
                <a:solidFill>
                  <a:schemeClr val="tx2"/>
                </a:solidFill>
                <a:latin typeface="Century gothic"/>
              </a:rPr>
              <a:t>2. Write or Draw about the day of death; day of the funeral or memorial service</a:t>
            </a:r>
          </a:p>
          <a:p>
            <a:pPr fontAlgn="base">
              <a:lnSpc>
                <a:spcPct val="150000"/>
              </a:lnSpc>
              <a:spcBef>
                <a:spcPct val="0"/>
              </a:spcBef>
              <a:spcAft>
                <a:spcPct val="0"/>
              </a:spcAft>
            </a:pPr>
            <a:r>
              <a:rPr lang="en-US" sz="2500" b="1">
                <a:solidFill>
                  <a:schemeClr val="tx2"/>
                </a:solidFill>
                <a:latin typeface="Century gothic"/>
              </a:rPr>
              <a:t>3. Where your person is now? </a:t>
            </a:r>
          </a:p>
          <a:p>
            <a:pPr fontAlgn="base">
              <a:lnSpc>
                <a:spcPct val="150000"/>
              </a:lnSpc>
              <a:spcBef>
                <a:spcPct val="0"/>
              </a:spcBef>
              <a:spcAft>
                <a:spcPct val="0"/>
              </a:spcAft>
            </a:pPr>
            <a:r>
              <a:rPr lang="en-US" sz="2500" b="1">
                <a:solidFill>
                  <a:schemeClr val="tx2"/>
                </a:solidFill>
                <a:latin typeface="Century gothic"/>
              </a:rPr>
              <a:t>4. The 5 Senses –see, hear, taste, smell, touch</a:t>
            </a:r>
          </a:p>
          <a:p>
            <a:pPr>
              <a:lnSpc>
                <a:spcPct val="150000"/>
              </a:lnSpc>
              <a:spcBef>
                <a:spcPct val="0"/>
              </a:spcBef>
              <a:spcAft>
                <a:spcPct val="0"/>
              </a:spcAft>
            </a:pPr>
            <a:r>
              <a:rPr lang="en-US" sz="2500" b="1">
                <a:solidFill>
                  <a:schemeClr val="tx2"/>
                </a:solidFill>
                <a:latin typeface="Century gothic"/>
              </a:rPr>
              <a:t>5.  Reduce isolation by referring to </a:t>
            </a:r>
            <a:r>
              <a:rPr lang="en-US" sz="2500" b="1">
                <a:solidFill>
                  <a:schemeClr val="accent6"/>
                </a:solidFill>
                <a:latin typeface="Century gothic"/>
              </a:rPr>
              <a:t>Grief groups and Grief camp</a:t>
            </a:r>
          </a:p>
          <a:p>
            <a:pPr marL="457200" indent="-457200" fontAlgn="base">
              <a:lnSpc>
                <a:spcPct val="150000"/>
              </a:lnSpc>
              <a:spcBef>
                <a:spcPct val="0"/>
              </a:spcBef>
              <a:spcAft>
                <a:spcPct val="0"/>
              </a:spcAft>
              <a:buFont typeface="+mj-lt"/>
              <a:buAutoNum type="arabicPeriod"/>
            </a:pPr>
            <a:endParaRPr lang="en-US" sz="2400">
              <a:solidFill>
                <a:srgbClr val="53585F"/>
              </a:solidFill>
              <a:latin typeface="Century Gothic" panose="020B0502020202020204" pitchFamily="34" charset="0"/>
            </a:endParaRPr>
          </a:p>
        </p:txBody>
      </p:sp>
    </p:spTree>
    <p:extLst>
      <p:ext uri="{BB962C8B-B14F-4D97-AF65-F5344CB8AC3E}">
        <p14:creationId xmlns:p14="http://schemas.microsoft.com/office/powerpoint/2010/main" val="1483423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9" name="AutoShape 2">
            <a:extLst>
              <a:ext uri="{FF2B5EF4-FFF2-40B4-BE49-F238E27FC236}">
                <a16:creationId xmlns:a16="http://schemas.microsoft.com/office/drawing/2014/main" id="{6AE2277E-93BF-4390-9378-47D6B425192F}"/>
              </a:ext>
            </a:extLst>
          </p:cNvPr>
          <p:cNvSpPr>
            <a:spLocks/>
          </p:cNvSpPr>
          <p:nvPr/>
        </p:nvSpPr>
        <p:spPr bwMode="auto">
          <a:xfrm>
            <a:off x="1524000" y="-1"/>
            <a:ext cx="6096000" cy="91130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0" name="Straight Connector 9">
            <a:extLst>
              <a:ext uri="{FF2B5EF4-FFF2-40B4-BE49-F238E27FC236}">
                <a16:creationId xmlns:a16="http://schemas.microsoft.com/office/drawing/2014/main" id="{7CAE8F25-036A-4339-9F77-B6722E4A0337}"/>
              </a:ext>
            </a:extLst>
          </p:cNvPr>
          <p:cNvCxnSpPr>
            <a:cxnSpLocks/>
          </p:cNvCxnSpPr>
          <p:nvPr/>
        </p:nvCxnSpPr>
        <p:spPr bwMode="auto">
          <a:xfrm>
            <a:off x="3407399" y="772364"/>
            <a:ext cx="2329202"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6" name="AutoShape 2">
            <a:extLst>
              <a:ext uri="{FF2B5EF4-FFF2-40B4-BE49-F238E27FC236}">
                <a16:creationId xmlns:a16="http://schemas.microsoft.com/office/drawing/2014/main" id="{CFBC161E-9371-4F2F-9F0C-A51D2DB4A41C}"/>
              </a:ext>
            </a:extLst>
          </p:cNvPr>
          <p:cNvSpPr>
            <a:spLocks/>
          </p:cNvSpPr>
          <p:nvPr/>
        </p:nvSpPr>
        <p:spPr bwMode="auto">
          <a:xfrm>
            <a:off x="0" y="6312825"/>
            <a:ext cx="9144000" cy="54517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7" name="Picture 16">
            <a:extLst>
              <a:ext uri="{FF2B5EF4-FFF2-40B4-BE49-F238E27FC236}">
                <a16:creationId xmlns:a16="http://schemas.microsoft.com/office/drawing/2014/main" id="{638DD9A4-8317-43F7-987D-5EBE29F3F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21" y="6466899"/>
            <a:ext cx="2570156" cy="237025"/>
          </a:xfrm>
          <a:prstGeom prst="rect">
            <a:avLst/>
          </a:prstGeom>
        </p:spPr>
      </p:pic>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2" y="1"/>
            <a:ext cx="9144002" cy="737468"/>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eaLnBrk="1" hangingPunct="1"/>
            <a:r>
              <a:rPr lang="en-US" sz="4000" kern="0">
                <a:solidFill>
                  <a:srgbClr val="FFFFFF"/>
                </a:solidFill>
                <a:latin typeface="Proxima Nova Semibold" panose="02000506030000020004" pitchFamily="50" charset="0"/>
                <a:cs typeface="Arial" panose="020B0604020202020204" pitchFamily="34" charset="0"/>
              </a:rPr>
              <a:t>How did your parent die?</a:t>
            </a:r>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11" name="Content Placeholder 5" descr="Line Drawing Hanging.jpg">
            <a:extLst>
              <a:ext uri="{FF2B5EF4-FFF2-40B4-BE49-F238E27FC236}">
                <a16:creationId xmlns:a16="http://schemas.microsoft.com/office/drawing/2014/main" id="{AC78CA7D-4EC6-4020-A211-E1A120ADBDE1}"/>
              </a:ext>
            </a:extLst>
          </p:cNvPr>
          <p:cNvPicPr>
            <a:picLocks noChangeAspect="1"/>
          </p:cNvPicPr>
          <p:nvPr/>
        </p:nvPicPr>
        <p:blipFill>
          <a:blip r:embed="rId6" cstate="print"/>
          <a:stretch>
            <a:fillRect/>
          </a:stretch>
        </p:blipFill>
        <p:spPr>
          <a:xfrm>
            <a:off x="2484545" y="1179290"/>
            <a:ext cx="4174910" cy="4884152"/>
          </a:xfrm>
          <a:prstGeom prst="rect">
            <a:avLst/>
          </a:prstGeom>
          <a:ln w="38100" cap="sq">
            <a:solidFill>
              <a:srgbClr val="249B4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851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4"/>
          <p:cNvSpPr txBox="1">
            <a:spLocks noGrp="1"/>
          </p:cNvSpPr>
          <p:nvPr>
            <p:ph type="title"/>
          </p:nvPr>
        </p:nvSpPr>
        <p:spPr>
          <a:xfrm>
            <a:off x="233353" y="857251"/>
            <a:ext cx="7886700" cy="994172"/>
          </a:xfrm>
          <a:prstGeom prst="rect">
            <a:avLst/>
          </a:prstGeom>
          <a:noFill/>
          <a:ln>
            <a:noFill/>
          </a:ln>
        </p:spPr>
        <p:txBody>
          <a:bodyPr spcFirstLastPara="1" wrap="square" lIns="34256" tIns="34256" rIns="34256" bIns="34256" anchor="ctr" anchorCtr="0">
            <a:normAutofit/>
          </a:bodyPr>
          <a:lstStyle/>
          <a:p>
            <a:pPr>
              <a:buSzPts val="4400"/>
            </a:pPr>
            <a:r>
              <a:rPr lang="en-US" sz="3300">
                <a:latin typeface="Arial"/>
                <a:ea typeface="Arial"/>
                <a:cs typeface="Arial"/>
                <a:sym typeface="Arial"/>
              </a:rPr>
              <a:t>Housekeeping Items</a:t>
            </a:r>
            <a:endParaRPr/>
          </a:p>
        </p:txBody>
      </p:sp>
      <p:sp>
        <p:nvSpPr>
          <p:cNvPr id="89" name="Google Shape;89;p4"/>
          <p:cNvSpPr txBox="1"/>
          <p:nvPr/>
        </p:nvSpPr>
        <p:spPr>
          <a:xfrm>
            <a:off x="139481" y="1763906"/>
            <a:ext cx="7170525" cy="4236750"/>
          </a:xfrm>
          <a:prstGeom prst="rect">
            <a:avLst/>
          </a:prstGeom>
          <a:noFill/>
          <a:ln>
            <a:noFill/>
          </a:ln>
        </p:spPr>
        <p:txBody>
          <a:bodyPr spcFirstLastPara="1" wrap="square" lIns="68569" tIns="34275" rIns="68569" bIns="34275" anchor="t" anchorCtr="0">
            <a:noAutofit/>
          </a:bodyPr>
          <a:lstStyle/>
          <a:p>
            <a:pPr marL="257175" indent="-257175">
              <a:lnSpc>
                <a:spcPct val="90000"/>
              </a:lnSpc>
              <a:buClr>
                <a:srgbClr val="000000"/>
              </a:buClr>
              <a:buSzPts val="2400"/>
              <a:buFont typeface="Arial"/>
              <a:buChar char="•"/>
            </a:pPr>
            <a:r>
              <a:rPr lang="en-US">
                <a:solidFill>
                  <a:srgbClr val="000000"/>
                </a:solidFill>
                <a:latin typeface="Arial"/>
                <a:ea typeface="Arial"/>
                <a:cs typeface="Arial"/>
                <a:sym typeface="Arial"/>
              </a:rPr>
              <a:t>We have made every attempt to make today’s presentation secure. If we need to end the presentation unexpectedly, we will follow-up using your registration information.</a:t>
            </a:r>
            <a:endParaRPr sz="1050">
              <a:solidFill>
                <a:srgbClr val="000000"/>
              </a:solidFill>
              <a:latin typeface="Arial"/>
              <a:ea typeface="Arial"/>
              <a:cs typeface="Arial"/>
              <a:sym typeface="Arial"/>
            </a:endParaRPr>
          </a:p>
          <a:p>
            <a:pPr marL="257175" indent="-257175">
              <a:lnSpc>
                <a:spcPct val="90000"/>
              </a:lnSpc>
              <a:spcBef>
                <a:spcPts val="900"/>
              </a:spcBef>
              <a:buClr>
                <a:srgbClr val="000000"/>
              </a:buClr>
              <a:buSzPts val="2400"/>
              <a:buFont typeface="Arial"/>
              <a:buChar char="•"/>
            </a:pPr>
            <a:r>
              <a:rPr lang="en-US">
                <a:solidFill>
                  <a:srgbClr val="000000"/>
                </a:solidFill>
                <a:latin typeface="Arial"/>
                <a:ea typeface="Arial"/>
                <a:cs typeface="Arial"/>
                <a:sym typeface="Arial"/>
              </a:rPr>
              <a:t>All attendees are muted and cannot share video.</a:t>
            </a:r>
            <a:endParaRPr sz="1050">
              <a:solidFill>
                <a:srgbClr val="000000"/>
              </a:solidFill>
              <a:latin typeface="Arial"/>
              <a:ea typeface="Arial"/>
              <a:cs typeface="Arial"/>
              <a:sym typeface="Arial"/>
            </a:endParaRPr>
          </a:p>
          <a:p>
            <a:pPr marL="257175" indent="-257175">
              <a:lnSpc>
                <a:spcPct val="90000"/>
              </a:lnSpc>
              <a:spcBef>
                <a:spcPts val="900"/>
              </a:spcBef>
              <a:buClr>
                <a:srgbClr val="000000"/>
              </a:buClr>
              <a:buSzPts val="2400"/>
              <a:buFont typeface="Arial"/>
              <a:buChar char="•"/>
            </a:pPr>
            <a:r>
              <a:rPr lang="en-US">
                <a:solidFill>
                  <a:srgbClr val="000000"/>
                </a:solidFill>
                <a:latin typeface="Arial"/>
                <a:ea typeface="Arial"/>
                <a:cs typeface="Arial"/>
                <a:sym typeface="Arial"/>
              </a:rPr>
              <a:t>Have a </a:t>
            </a:r>
            <a:r>
              <a:rPr lang="en-US" u="sng">
                <a:solidFill>
                  <a:srgbClr val="000000"/>
                </a:solidFill>
                <a:latin typeface="Arial"/>
                <a:ea typeface="Arial"/>
                <a:cs typeface="Arial"/>
                <a:sym typeface="Arial"/>
              </a:rPr>
              <a:t>question</a:t>
            </a:r>
            <a:r>
              <a:rPr lang="en-US">
                <a:solidFill>
                  <a:srgbClr val="000000"/>
                </a:solidFill>
                <a:latin typeface="Arial"/>
                <a:ea typeface="Arial"/>
                <a:cs typeface="Arial"/>
                <a:sym typeface="Arial"/>
              </a:rPr>
              <a:t> </a:t>
            </a:r>
            <a:r>
              <a:rPr lang="en-US" u="sng">
                <a:solidFill>
                  <a:srgbClr val="000000"/>
                </a:solidFill>
                <a:latin typeface="Arial"/>
                <a:ea typeface="Arial"/>
                <a:cs typeface="Arial"/>
                <a:sym typeface="Arial"/>
              </a:rPr>
              <a:t>for the presenters</a:t>
            </a:r>
            <a:r>
              <a:rPr lang="en-US">
                <a:solidFill>
                  <a:srgbClr val="000000"/>
                </a:solidFill>
                <a:latin typeface="Arial"/>
                <a:ea typeface="Arial"/>
                <a:cs typeface="Arial"/>
                <a:sym typeface="Arial"/>
              </a:rPr>
              <a:t>? Use the Q&amp;A</a:t>
            </a:r>
            <a:endParaRPr sz="1050">
              <a:solidFill>
                <a:srgbClr val="000000"/>
              </a:solidFill>
              <a:latin typeface="Arial"/>
              <a:ea typeface="Arial"/>
              <a:cs typeface="Arial"/>
              <a:sym typeface="Arial"/>
            </a:endParaRPr>
          </a:p>
          <a:p>
            <a:pPr marL="257175" indent="-257175">
              <a:lnSpc>
                <a:spcPct val="90000"/>
              </a:lnSpc>
              <a:spcBef>
                <a:spcPts val="900"/>
              </a:spcBef>
              <a:buClr>
                <a:srgbClr val="000000"/>
              </a:buClr>
              <a:buSzPts val="2400"/>
              <a:buFont typeface="Arial"/>
              <a:buChar char="•"/>
            </a:pPr>
            <a:r>
              <a:rPr lang="en-US">
                <a:solidFill>
                  <a:srgbClr val="000000"/>
                </a:solidFill>
                <a:latin typeface="Arial"/>
                <a:ea typeface="Arial"/>
                <a:cs typeface="Arial"/>
                <a:sym typeface="Arial"/>
              </a:rPr>
              <a:t>Have a </a:t>
            </a:r>
            <a:r>
              <a:rPr lang="en-US" u="sng">
                <a:solidFill>
                  <a:srgbClr val="000000"/>
                </a:solidFill>
                <a:latin typeface="Arial"/>
                <a:ea typeface="Arial"/>
                <a:cs typeface="Arial"/>
                <a:sym typeface="Arial"/>
              </a:rPr>
              <a:t>comment or link for all attendees</a:t>
            </a:r>
            <a:r>
              <a:rPr lang="en-US">
                <a:solidFill>
                  <a:srgbClr val="000000"/>
                </a:solidFill>
                <a:latin typeface="Arial"/>
                <a:ea typeface="Arial"/>
                <a:cs typeface="Arial"/>
                <a:sym typeface="Arial"/>
              </a:rPr>
              <a:t>? Use the Chat</a:t>
            </a:r>
            <a:endParaRPr sz="1050">
              <a:solidFill>
                <a:srgbClr val="000000"/>
              </a:solidFill>
              <a:latin typeface="Arial"/>
              <a:ea typeface="Arial"/>
              <a:cs typeface="Arial"/>
              <a:sym typeface="Arial"/>
            </a:endParaRPr>
          </a:p>
          <a:p>
            <a:pPr marL="257175" indent="-257175">
              <a:lnSpc>
                <a:spcPct val="90000"/>
              </a:lnSpc>
              <a:spcBef>
                <a:spcPts val="1650"/>
              </a:spcBef>
              <a:buClr>
                <a:srgbClr val="000000"/>
              </a:buClr>
              <a:buSzPts val="2400"/>
              <a:buFont typeface="Arial"/>
              <a:buChar char="•"/>
            </a:pPr>
            <a:r>
              <a:rPr lang="en-US">
                <a:solidFill>
                  <a:srgbClr val="000000"/>
                </a:solidFill>
                <a:latin typeface="Arial"/>
                <a:ea typeface="Arial"/>
                <a:cs typeface="Arial"/>
                <a:sym typeface="Arial"/>
              </a:rPr>
              <a:t>At the end of today’s training please complete a </a:t>
            </a:r>
            <a:r>
              <a:rPr lang="en-US" b="1" u="sng">
                <a:solidFill>
                  <a:srgbClr val="000000"/>
                </a:solidFill>
                <a:latin typeface="Arial"/>
                <a:ea typeface="Arial"/>
                <a:cs typeface="Arial"/>
                <a:sym typeface="Arial"/>
              </a:rPr>
              <a:t>brief</a:t>
            </a:r>
            <a:r>
              <a:rPr lang="en-US">
                <a:solidFill>
                  <a:srgbClr val="000000"/>
                </a:solidFill>
                <a:latin typeface="Arial"/>
                <a:ea typeface="Arial"/>
                <a:cs typeface="Arial"/>
                <a:sym typeface="Arial"/>
              </a:rPr>
              <a:t> survey about today’s training.</a:t>
            </a:r>
            <a:endParaRPr sz="1050">
              <a:solidFill>
                <a:srgbClr val="000000"/>
              </a:solidFill>
              <a:latin typeface="Arial"/>
              <a:ea typeface="Arial"/>
              <a:cs typeface="Arial"/>
              <a:sym typeface="Arial"/>
            </a:endParaRPr>
          </a:p>
          <a:p>
            <a:pPr marL="257175" indent="-257175">
              <a:lnSpc>
                <a:spcPct val="90000"/>
              </a:lnSpc>
              <a:spcBef>
                <a:spcPts val="1650"/>
              </a:spcBef>
              <a:buClr>
                <a:srgbClr val="000000"/>
              </a:buClr>
              <a:buSzPts val="2400"/>
              <a:buFont typeface="Arial"/>
              <a:buChar char="•"/>
            </a:pPr>
            <a:r>
              <a:rPr lang="en-US">
                <a:solidFill>
                  <a:srgbClr val="000000"/>
                </a:solidFill>
                <a:latin typeface="Arial"/>
                <a:ea typeface="Arial"/>
                <a:cs typeface="Arial"/>
                <a:sym typeface="Arial"/>
              </a:rPr>
              <a:t>You will receive an email on how to access a certificate of attendance; must attend at least half of the session.</a:t>
            </a:r>
            <a:endParaRPr sz="1050">
              <a:solidFill>
                <a:srgbClr val="000000"/>
              </a:solidFill>
              <a:latin typeface="Arial"/>
              <a:ea typeface="Arial"/>
              <a:cs typeface="Arial"/>
              <a:sym typeface="Arial"/>
            </a:endParaRPr>
          </a:p>
          <a:p>
            <a:pPr marL="257175" indent="-257175">
              <a:lnSpc>
                <a:spcPct val="90000"/>
              </a:lnSpc>
              <a:spcBef>
                <a:spcPts val="1650"/>
              </a:spcBef>
              <a:buClr>
                <a:srgbClr val="000000"/>
              </a:buClr>
              <a:buSzPts val="2400"/>
              <a:buFont typeface="Arial"/>
              <a:buChar char="•"/>
            </a:pPr>
            <a:r>
              <a:rPr lang="en-US">
                <a:solidFill>
                  <a:srgbClr val="000000"/>
                </a:solidFill>
                <a:latin typeface="Arial"/>
                <a:ea typeface="Arial"/>
                <a:cs typeface="Arial"/>
                <a:sym typeface="Arial"/>
              </a:rPr>
              <a:t>This event is closed captioned!</a:t>
            </a:r>
            <a:endParaRPr sz="1050">
              <a:solidFill>
                <a:srgbClr val="000000"/>
              </a:solidFill>
              <a:latin typeface="Arial"/>
              <a:ea typeface="Arial"/>
              <a:cs typeface="Arial"/>
              <a:sym typeface="Arial"/>
            </a:endParaRPr>
          </a:p>
          <a:p>
            <a:pPr marL="257175" indent="-257175">
              <a:lnSpc>
                <a:spcPct val="90000"/>
              </a:lnSpc>
              <a:spcBef>
                <a:spcPts val="1650"/>
              </a:spcBef>
              <a:buClr>
                <a:srgbClr val="000000"/>
              </a:buClr>
              <a:buSzPts val="2400"/>
              <a:buFont typeface="Arial"/>
              <a:buChar char="•"/>
            </a:pPr>
            <a:r>
              <a:rPr lang="en-US">
                <a:solidFill>
                  <a:srgbClr val="000000"/>
                </a:solidFill>
                <a:latin typeface="Arial"/>
                <a:ea typeface="Arial"/>
                <a:cs typeface="Arial"/>
                <a:sym typeface="Arial"/>
              </a:rPr>
              <a:t>Follow us on social media:                 </a:t>
            </a:r>
            <a:r>
              <a:rPr lang="en-US">
                <a:solidFill>
                  <a:srgbClr val="000000"/>
                </a:solidFill>
                <a:latin typeface="Calibri"/>
                <a:ea typeface="Calibri"/>
                <a:cs typeface="Calibri"/>
                <a:sym typeface="Calibri"/>
              </a:rPr>
              <a:t>@MHTTCNetwork</a:t>
            </a:r>
            <a:endParaRPr>
              <a:solidFill>
                <a:srgbClr val="000000"/>
              </a:solidFill>
              <a:latin typeface="Calibri"/>
              <a:ea typeface="Calibri"/>
              <a:cs typeface="Calibri"/>
              <a:sym typeface="Calibri"/>
            </a:endParaRPr>
          </a:p>
          <a:p>
            <a:pPr marL="257175" indent="-142875">
              <a:lnSpc>
                <a:spcPct val="90000"/>
              </a:lnSpc>
              <a:spcBef>
                <a:spcPts val="1650"/>
              </a:spcBef>
              <a:spcAft>
                <a:spcPts val="900"/>
              </a:spcAft>
              <a:buClr>
                <a:srgbClr val="000000"/>
              </a:buClr>
              <a:buSzPts val="2400"/>
            </a:pPr>
            <a:endParaRPr>
              <a:solidFill>
                <a:srgbClr val="000000"/>
              </a:solidFill>
              <a:latin typeface="Arial"/>
              <a:ea typeface="Arial"/>
              <a:cs typeface="Arial"/>
              <a:sym typeface="Arial"/>
            </a:endParaRPr>
          </a:p>
        </p:txBody>
      </p:sp>
      <p:pic>
        <p:nvPicPr>
          <p:cNvPr id="90" name="Google Shape;90;p4"/>
          <p:cNvPicPr preferRelativeResize="0"/>
          <p:nvPr/>
        </p:nvPicPr>
        <p:blipFill rotWithShape="1">
          <a:blip r:embed="rId3">
            <a:alphaModFix/>
          </a:blip>
          <a:srcRect/>
          <a:stretch/>
        </p:blipFill>
        <p:spPr>
          <a:xfrm>
            <a:off x="3099911" y="5526407"/>
            <a:ext cx="555530" cy="495064"/>
          </a:xfrm>
          <a:prstGeom prst="rect">
            <a:avLst/>
          </a:prstGeom>
          <a:noFill/>
          <a:ln>
            <a:noFill/>
          </a:ln>
        </p:spPr>
      </p:pic>
      <p:pic>
        <p:nvPicPr>
          <p:cNvPr id="91" name="Google Shape;91;p4"/>
          <p:cNvPicPr preferRelativeResize="0"/>
          <p:nvPr/>
        </p:nvPicPr>
        <p:blipFill rotWithShape="1">
          <a:blip r:embed="rId4">
            <a:alphaModFix/>
          </a:blip>
          <a:srcRect/>
          <a:stretch/>
        </p:blipFill>
        <p:spPr>
          <a:xfrm>
            <a:off x="3714325" y="5574017"/>
            <a:ext cx="420887" cy="399842"/>
          </a:xfrm>
          <a:prstGeom prst="rect">
            <a:avLst/>
          </a:prstGeom>
          <a:noFill/>
          <a:ln>
            <a:noFill/>
          </a:ln>
        </p:spPr>
      </p:pic>
      <p:sp>
        <p:nvSpPr>
          <p:cNvPr id="92" name="Google Shape;92;p4"/>
          <p:cNvSpPr txBox="1"/>
          <p:nvPr/>
        </p:nvSpPr>
        <p:spPr>
          <a:xfrm>
            <a:off x="6847497" y="2294612"/>
            <a:ext cx="2296575" cy="1731213"/>
          </a:xfrm>
          <a:prstGeom prst="rect">
            <a:avLst/>
          </a:prstGeom>
          <a:noFill/>
          <a:ln>
            <a:noFill/>
          </a:ln>
        </p:spPr>
        <p:txBody>
          <a:bodyPr spcFirstLastPara="1" wrap="square" lIns="34275" tIns="34275" rIns="34275" bIns="34275" anchor="t" anchorCtr="0">
            <a:spAutoFit/>
          </a:bodyPr>
          <a:lstStyle/>
          <a:p>
            <a:pPr algn="ctr">
              <a:buClr>
                <a:srgbClr val="000000"/>
              </a:buClr>
              <a:buSzPts val="2400"/>
            </a:pPr>
            <a:r>
              <a:rPr lang="en-US" b="1" u="sng">
                <a:solidFill>
                  <a:srgbClr val="000000"/>
                </a:solidFill>
                <a:latin typeface="Arial"/>
                <a:ea typeface="Arial"/>
                <a:cs typeface="Arial"/>
                <a:sym typeface="Arial"/>
              </a:rPr>
              <a:t>Please Note</a:t>
            </a:r>
            <a:r>
              <a:rPr lang="en-US" b="1">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a:p>
            <a:pPr algn="ctr">
              <a:buClr>
                <a:srgbClr val="000000"/>
              </a:buClr>
              <a:buSzPts val="2400"/>
            </a:pPr>
            <a:r>
              <a:rPr lang="en-US" b="1">
                <a:solidFill>
                  <a:srgbClr val="000000"/>
                </a:solidFill>
                <a:latin typeface="Arial"/>
                <a:ea typeface="Arial"/>
                <a:cs typeface="Arial"/>
                <a:sym typeface="Arial"/>
              </a:rPr>
              <a:t>Session recording and slide deck will be posted on our website within a week.</a:t>
            </a:r>
            <a:endParaRPr sz="1050">
              <a:solidFill>
                <a:srgbClr val="000000"/>
              </a:solidFill>
              <a:latin typeface="Arial"/>
              <a:ea typeface="Arial"/>
              <a:cs typeface="Arial"/>
              <a:sym typeface="Arial"/>
            </a:endParaRPr>
          </a:p>
        </p:txBody>
      </p:sp>
      <p:pic>
        <p:nvPicPr>
          <p:cNvPr id="93" name="Google Shape;93;p4"/>
          <p:cNvPicPr preferRelativeResize="0"/>
          <p:nvPr/>
        </p:nvPicPr>
        <p:blipFill rotWithShape="1">
          <a:blip r:embed="rId5">
            <a:alphaModFix/>
          </a:blip>
          <a:srcRect/>
          <a:stretch/>
        </p:blipFill>
        <p:spPr>
          <a:xfrm>
            <a:off x="3756768" y="5099911"/>
            <a:ext cx="538655" cy="3916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9" name="AutoShape 2">
            <a:extLst>
              <a:ext uri="{FF2B5EF4-FFF2-40B4-BE49-F238E27FC236}">
                <a16:creationId xmlns:a16="http://schemas.microsoft.com/office/drawing/2014/main" id="{6AE2277E-93BF-4390-9378-47D6B425192F}"/>
              </a:ext>
            </a:extLst>
          </p:cNvPr>
          <p:cNvSpPr>
            <a:spLocks/>
          </p:cNvSpPr>
          <p:nvPr/>
        </p:nvSpPr>
        <p:spPr bwMode="auto">
          <a:xfrm>
            <a:off x="1524000" y="-1"/>
            <a:ext cx="6096000" cy="91130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0" name="Straight Connector 9">
            <a:extLst>
              <a:ext uri="{FF2B5EF4-FFF2-40B4-BE49-F238E27FC236}">
                <a16:creationId xmlns:a16="http://schemas.microsoft.com/office/drawing/2014/main" id="{7CAE8F25-036A-4339-9F77-B6722E4A0337}"/>
              </a:ext>
            </a:extLst>
          </p:cNvPr>
          <p:cNvCxnSpPr>
            <a:cxnSpLocks/>
          </p:cNvCxnSpPr>
          <p:nvPr/>
        </p:nvCxnSpPr>
        <p:spPr bwMode="auto">
          <a:xfrm>
            <a:off x="3407399" y="772364"/>
            <a:ext cx="2329202"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6" name="AutoShape 2">
            <a:extLst>
              <a:ext uri="{FF2B5EF4-FFF2-40B4-BE49-F238E27FC236}">
                <a16:creationId xmlns:a16="http://schemas.microsoft.com/office/drawing/2014/main" id="{CFBC161E-9371-4F2F-9F0C-A51D2DB4A41C}"/>
              </a:ext>
            </a:extLst>
          </p:cNvPr>
          <p:cNvSpPr>
            <a:spLocks/>
          </p:cNvSpPr>
          <p:nvPr/>
        </p:nvSpPr>
        <p:spPr bwMode="auto">
          <a:xfrm>
            <a:off x="0" y="6312825"/>
            <a:ext cx="9144000" cy="54517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7" name="Picture 16">
            <a:extLst>
              <a:ext uri="{FF2B5EF4-FFF2-40B4-BE49-F238E27FC236}">
                <a16:creationId xmlns:a16="http://schemas.microsoft.com/office/drawing/2014/main" id="{638DD9A4-8317-43F7-987D-5EBE29F3F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21" y="6466899"/>
            <a:ext cx="2570156" cy="237025"/>
          </a:xfrm>
          <a:prstGeom prst="rect">
            <a:avLst/>
          </a:prstGeom>
        </p:spPr>
      </p:pic>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2" y="1"/>
            <a:ext cx="9144002" cy="737468"/>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eaLnBrk="1" hangingPunct="1"/>
            <a:r>
              <a:rPr lang="en-US" sz="4000" kern="0">
                <a:solidFill>
                  <a:srgbClr val="FFFFFF"/>
                </a:solidFill>
                <a:latin typeface="Proxima Nova Semibold" panose="02000506030000020004" pitchFamily="50" charset="0"/>
                <a:cs typeface="Arial" panose="020B0604020202020204" pitchFamily="34" charset="0"/>
              </a:rPr>
              <a:t>How did your Dad die?</a:t>
            </a:r>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12" name="Picture 2">
            <a:extLst>
              <a:ext uri="{FF2B5EF4-FFF2-40B4-BE49-F238E27FC236}">
                <a16:creationId xmlns:a16="http://schemas.microsoft.com/office/drawing/2014/main" id="{8D11F708-0DE9-48D0-810B-7296691C0D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041435" y="313484"/>
            <a:ext cx="5061130" cy="6629399"/>
          </a:xfrm>
          <a:prstGeom prst="rect">
            <a:avLst/>
          </a:prstGeom>
          <a:ln w="38100" cap="sq">
            <a:solidFill>
              <a:srgbClr val="249B4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5013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9" name="AutoShape 2">
            <a:extLst>
              <a:ext uri="{FF2B5EF4-FFF2-40B4-BE49-F238E27FC236}">
                <a16:creationId xmlns:a16="http://schemas.microsoft.com/office/drawing/2014/main" id="{6AE2277E-93BF-4390-9378-47D6B425192F}"/>
              </a:ext>
            </a:extLst>
          </p:cNvPr>
          <p:cNvSpPr>
            <a:spLocks/>
          </p:cNvSpPr>
          <p:nvPr/>
        </p:nvSpPr>
        <p:spPr bwMode="auto">
          <a:xfrm>
            <a:off x="1524000" y="-1"/>
            <a:ext cx="6096000" cy="91130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0" name="Straight Connector 9">
            <a:extLst>
              <a:ext uri="{FF2B5EF4-FFF2-40B4-BE49-F238E27FC236}">
                <a16:creationId xmlns:a16="http://schemas.microsoft.com/office/drawing/2014/main" id="{7CAE8F25-036A-4339-9F77-B6722E4A0337}"/>
              </a:ext>
            </a:extLst>
          </p:cNvPr>
          <p:cNvCxnSpPr>
            <a:cxnSpLocks/>
          </p:cNvCxnSpPr>
          <p:nvPr/>
        </p:nvCxnSpPr>
        <p:spPr bwMode="auto">
          <a:xfrm>
            <a:off x="3407399" y="772364"/>
            <a:ext cx="2329202"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6" name="AutoShape 2">
            <a:extLst>
              <a:ext uri="{FF2B5EF4-FFF2-40B4-BE49-F238E27FC236}">
                <a16:creationId xmlns:a16="http://schemas.microsoft.com/office/drawing/2014/main" id="{CFBC161E-9371-4F2F-9F0C-A51D2DB4A41C}"/>
              </a:ext>
            </a:extLst>
          </p:cNvPr>
          <p:cNvSpPr>
            <a:spLocks/>
          </p:cNvSpPr>
          <p:nvPr/>
        </p:nvSpPr>
        <p:spPr bwMode="auto">
          <a:xfrm>
            <a:off x="0" y="6312825"/>
            <a:ext cx="9144000" cy="54517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7" name="Picture 16">
            <a:extLst>
              <a:ext uri="{FF2B5EF4-FFF2-40B4-BE49-F238E27FC236}">
                <a16:creationId xmlns:a16="http://schemas.microsoft.com/office/drawing/2014/main" id="{638DD9A4-8317-43F7-987D-5EBE29F3F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21" y="6466899"/>
            <a:ext cx="2570156" cy="237025"/>
          </a:xfrm>
          <a:prstGeom prst="rect">
            <a:avLst/>
          </a:prstGeom>
        </p:spPr>
      </p:pic>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2" y="1"/>
            <a:ext cx="9144002" cy="737468"/>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marL="0" marR="0" lvl="0" indent="0" algn="ctr" defTabSz="309578"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t>How did your Dad die?</a:t>
            </a:r>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11" name="Picture 3">
            <a:extLst>
              <a:ext uri="{FF2B5EF4-FFF2-40B4-BE49-F238E27FC236}">
                <a16:creationId xmlns:a16="http://schemas.microsoft.com/office/drawing/2014/main" id="{B4D64493-4F93-4093-81E5-FA6261DB87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628899" y="1183189"/>
            <a:ext cx="3886200" cy="4857750"/>
          </a:xfrm>
          <a:prstGeom prst="rect">
            <a:avLst/>
          </a:prstGeom>
          <a:ln w="38100" cap="sq">
            <a:solidFill>
              <a:srgbClr val="249B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29385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9" name="AutoShape 2">
            <a:extLst>
              <a:ext uri="{FF2B5EF4-FFF2-40B4-BE49-F238E27FC236}">
                <a16:creationId xmlns:a16="http://schemas.microsoft.com/office/drawing/2014/main" id="{6AE2277E-93BF-4390-9378-47D6B425192F}"/>
              </a:ext>
            </a:extLst>
          </p:cNvPr>
          <p:cNvSpPr>
            <a:spLocks/>
          </p:cNvSpPr>
          <p:nvPr/>
        </p:nvSpPr>
        <p:spPr bwMode="auto">
          <a:xfrm>
            <a:off x="990600" y="-1"/>
            <a:ext cx="7260172" cy="91130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0" name="Straight Connector 9">
            <a:extLst>
              <a:ext uri="{FF2B5EF4-FFF2-40B4-BE49-F238E27FC236}">
                <a16:creationId xmlns:a16="http://schemas.microsoft.com/office/drawing/2014/main" id="{7CAE8F25-036A-4339-9F77-B6722E4A0337}"/>
              </a:ext>
            </a:extLst>
          </p:cNvPr>
          <p:cNvCxnSpPr>
            <a:cxnSpLocks/>
          </p:cNvCxnSpPr>
          <p:nvPr/>
        </p:nvCxnSpPr>
        <p:spPr bwMode="auto">
          <a:xfrm>
            <a:off x="3407399" y="772364"/>
            <a:ext cx="2329202"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6" name="AutoShape 2">
            <a:extLst>
              <a:ext uri="{FF2B5EF4-FFF2-40B4-BE49-F238E27FC236}">
                <a16:creationId xmlns:a16="http://schemas.microsoft.com/office/drawing/2014/main" id="{CFBC161E-9371-4F2F-9F0C-A51D2DB4A41C}"/>
              </a:ext>
            </a:extLst>
          </p:cNvPr>
          <p:cNvSpPr>
            <a:spLocks/>
          </p:cNvSpPr>
          <p:nvPr/>
        </p:nvSpPr>
        <p:spPr bwMode="auto">
          <a:xfrm>
            <a:off x="0" y="6312825"/>
            <a:ext cx="9144000" cy="54517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7" name="Picture 16">
            <a:extLst>
              <a:ext uri="{FF2B5EF4-FFF2-40B4-BE49-F238E27FC236}">
                <a16:creationId xmlns:a16="http://schemas.microsoft.com/office/drawing/2014/main" id="{638DD9A4-8317-43F7-987D-5EBE29F3F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21" y="6466899"/>
            <a:ext cx="2570156" cy="237025"/>
          </a:xfrm>
          <a:prstGeom prst="rect">
            <a:avLst/>
          </a:prstGeom>
        </p:spPr>
      </p:pic>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2" y="1"/>
            <a:ext cx="9144002" cy="737468"/>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eaLnBrk="1" hangingPunct="1"/>
            <a:r>
              <a:rPr lang="en-US" sz="4000" kern="0">
                <a:solidFill>
                  <a:srgbClr val="FFFFFF"/>
                </a:solidFill>
                <a:latin typeface="Proxima Nova Semibold" panose="02000506030000020004" pitchFamily="50" charset="0"/>
                <a:cs typeface="Arial" panose="020B0604020202020204" pitchFamily="34" charset="0"/>
              </a:rPr>
              <a:t>What Happened to their Body?</a:t>
            </a:r>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12" name="Picture 5">
            <a:extLst>
              <a:ext uri="{FF2B5EF4-FFF2-40B4-BE49-F238E27FC236}">
                <a16:creationId xmlns:a16="http://schemas.microsoft.com/office/drawing/2014/main" id="{B6794162-3972-48F2-89F1-40EEBB307B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1031" y="1140746"/>
            <a:ext cx="3819309" cy="4942636"/>
          </a:xfrm>
          <a:prstGeom prst="rect">
            <a:avLst/>
          </a:prstGeom>
          <a:ln w="38100">
            <a:solidFill>
              <a:srgbClr val="249B49"/>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68063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9" name="AutoShape 2">
            <a:extLst>
              <a:ext uri="{FF2B5EF4-FFF2-40B4-BE49-F238E27FC236}">
                <a16:creationId xmlns:a16="http://schemas.microsoft.com/office/drawing/2014/main" id="{6AE2277E-93BF-4390-9378-47D6B425192F}"/>
              </a:ext>
            </a:extLst>
          </p:cNvPr>
          <p:cNvSpPr>
            <a:spLocks/>
          </p:cNvSpPr>
          <p:nvPr/>
        </p:nvSpPr>
        <p:spPr bwMode="auto">
          <a:xfrm>
            <a:off x="2209800" y="-1"/>
            <a:ext cx="4724400" cy="91130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0" name="Straight Connector 9">
            <a:extLst>
              <a:ext uri="{FF2B5EF4-FFF2-40B4-BE49-F238E27FC236}">
                <a16:creationId xmlns:a16="http://schemas.microsoft.com/office/drawing/2014/main" id="{7CAE8F25-036A-4339-9F77-B6722E4A0337}"/>
              </a:ext>
            </a:extLst>
          </p:cNvPr>
          <p:cNvCxnSpPr>
            <a:cxnSpLocks/>
          </p:cNvCxnSpPr>
          <p:nvPr/>
        </p:nvCxnSpPr>
        <p:spPr bwMode="auto">
          <a:xfrm>
            <a:off x="3407399" y="772364"/>
            <a:ext cx="2329202"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6" name="AutoShape 2">
            <a:extLst>
              <a:ext uri="{FF2B5EF4-FFF2-40B4-BE49-F238E27FC236}">
                <a16:creationId xmlns:a16="http://schemas.microsoft.com/office/drawing/2014/main" id="{CFBC161E-9371-4F2F-9F0C-A51D2DB4A41C}"/>
              </a:ext>
            </a:extLst>
          </p:cNvPr>
          <p:cNvSpPr>
            <a:spLocks/>
          </p:cNvSpPr>
          <p:nvPr/>
        </p:nvSpPr>
        <p:spPr bwMode="auto">
          <a:xfrm>
            <a:off x="0" y="6312825"/>
            <a:ext cx="9144000" cy="54517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7" name="Picture 16">
            <a:extLst>
              <a:ext uri="{FF2B5EF4-FFF2-40B4-BE49-F238E27FC236}">
                <a16:creationId xmlns:a16="http://schemas.microsoft.com/office/drawing/2014/main" id="{638DD9A4-8317-43F7-987D-5EBE29F3F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21" y="6466899"/>
            <a:ext cx="2570156" cy="237025"/>
          </a:xfrm>
          <a:prstGeom prst="rect">
            <a:avLst/>
          </a:prstGeom>
        </p:spPr>
      </p:pic>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2" y="1"/>
            <a:ext cx="9144002" cy="737468"/>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eaLnBrk="1" hangingPunct="1"/>
            <a:r>
              <a:rPr lang="en-US" sz="4000" kern="0">
                <a:solidFill>
                  <a:srgbClr val="FFFFFF"/>
                </a:solidFill>
                <a:latin typeface="Proxima Nova Semibold" panose="02000506030000020004" pitchFamily="50" charset="0"/>
                <a:cs typeface="Arial" panose="020B0604020202020204" pitchFamily="34" charset="0"/>
              </a:rPr>
              <a:t>Where is she now?</a:t>
            </a:r>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11" name="Content Placeholder 3" descr="Rainbow.jpg">
            <a:extLst>
              <a:ext uri="{FF2B5EF4-FFF2-40B4-BE49-F238E27FC236}">
                <a16:creationId xmlns:a16="http://schemas.microsoft.com/office/drawing/2014/main" id="{2F28A82E-5114-4003-B06D-DBFAF8C8167C}"/>
              </a:ext>
            </a:extLst>
          </p:cNvPr>
          <p:cNvPicPr>
            <a:picLocks noChangeAspect="1"/>
          </p:cNvPicPr>
          <p:nvPr/>
        </p:nvPicPr>
        <p:blipFill>
          <a:blip r:embed="rId6" cstate="print"/>
          <a:stretch>
            <a:fillRect/>
          </a:stretch>
        </p:blipFill>
        <p:spPr>
          <a:xfrm rot="5400000">
            <a:off x="2173249" y="906964"/>
            <a:ext cx="4797498" cy="5410199"/>
          </a:xfrm>
          <a:prstGeom prst="rect">
            <a:avLst/>
          </a:prstGeom>
          <a:ln w="38100" cap="sq">
            <a:solidFill>
              <a:srgbClr val="249B4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6707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9" name="AutoShape 2">
            <a:extLst>
              <a:ext uri="{FF2B5EF4-FFF2-40B4-BE49-F238E27FC236}">
                <a16:creationId xmlns:a16="http://schemas.microsoft.com/office/drawing/2014/main" id="{6AE2277E-93BF-4390-9378-47D6B425192F}"/>
              </a:ext>
            </a:extLst>
          </p:cNvPr>
          <p:cNvSpPr>
            <a:spLocks/>
          </p:cNvSpPr>
          <p:nvPr/>
        </p:nvSpPr>
        <p:spPr bwMode="auto">
          <a:xfrm>
            <a:off x="990600" y="-1"/>
            <a:ext cx="7260172" cy="91130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0" name="Straight Connector 9">
            <a:extLst>
              <a:ext uri="{FF2B5EF4-FFF2-40B4-BE49-F238E27FC236}">
                <a16:creationId xmlns:a16="http://schemas.microsoft.com/office/drawing/2014/main" id="{7CAE8F25-036A-4339-9F77-B6722E4A0337}"/>
              </a:ext>
            </a:extLst>
          </p:cNvPr>
          <p:cNvCxnSpPr>
            <a:cxnSpLocks/>
          </p:cNvCxnSpPr>
          <p:nvPr/>
        </p:nvCxnSpPr>
        <p:spPr bwMode="auto">
          <a:xfrm>
            <a:off x="3407399" y="772364"/>
            <a:ext cx="2329202"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6" name="AutoShape 2">
            <a:extLst>
              <a:ext uri="{FF2B5EF4-FFF2-40B4-BE49-F238E27FC236}">
                <a16:creationId xmlns:a16="http://schemas.microsoft.com/office/drawing/2014/main" id="{CFBC161E-9371-4F2F-9F0C-A51D2DB4A41C}"/>
              </a:ext>
            </a:extLst>
          </p:cNvPr>
          <p:cNvSpPr>
            <a:spLocks/>
          </p:cNvSpPr>
          <p:nvPr/>
        </p:nvSpPr>
        <p:spPr bwMode="auto">
          <a:xfrm>
            <a:off x="0" y="6312825"/>
            <a:ext cx="9144000" cy="54517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7" name="Picture 16">
            <a:extLst>
              <a:ext uri="{FF2B5EF4-FFF2-40B4-BE49-F238E27FC236}">
                <a16:creationId xmlns:a16="http://schemas.microsoft.com/office/drawing/2014/main" id="{638DD9A4-8317-43F7-987D-5EBE29F3F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21" y="6466899"/>
            <a:ext cx="2570156" cy="237025"/>
          </a:xfrm>
          <a:prstGeom prst="rect">
            <a:avLst/>
          </a:prstGeom>
        </p:spPr>
      </p:pic>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2" y="1"/>
            <a:ext cx="9144002" cy="737468"/>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eaLnBrk="1" hangingPunct="1"/>
            <a:r>
              <a:rPr lang="en-US" sz="4000" kern="0">
                <a:solidFill>
                  <a:srgbClr val="FFFFFF"/>
                </a:solidFill>
                <a:latin typeface="Proxima Nova Semibold" panose="02000506030000020004" pitchFamily="50" charset="0"/>
                <a:cs typeface="Arial" panose="020B0604020202020204" pitchFamily="34" charset="0"/>
              </a:rPr>
              <a:t>Where is your parent now?</a:t>
            </a:r>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11" name="Content Placeholder 3" descr="where's parent red_20101111125301_00001.jpg">
            <a:extLst>
              <a:ext uri="{FF2B5EF4-FFF2-40B4-BE49-F238E27FC236}">
                <a16:creationId xmlns:a16="http://schemas.microsoft.com/office/drawing/2014/main" id="{D9134177-1A9C-4638-B78C-CAF7C436CBE2}"/>
              </a:ext>
            </a:extLst>
          </p:cNvPr>
          <p:cNvPicPr>
            <a:picLocks noChangeAspect="1"/>
          </p:cNvPicPr>
          <p:nvPr/>
        </p:nvPicPr>
        <p:blipFill>
          <a:blip r:embed="rId6" cstate="print"/>
          <a:stretch>
            <a:fillRect/>
          </a:stretch>
        </p:blipFill>
        <p:spPr>
          <a:xfrm rot="5400000">
            <a:off x="2398026" y="138313"/>
            <a:ext cx="4347946" cy="6947503"/>
          </a:xfrm>
          <a:prstGeom prst="rect">
            <a:avLst/>
          </a:prstGeom>
          <a:ln w="38100" cap="sq">
            <a:solidFill>
              <a:srgbClr val="249B4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0177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258643"/>
            <a:ext cx="7065818" cy="9144000"/>
          </a:xfrm>
          <a:prstGeom prst="rect">
            <a:avLst/>
          </a:prstGeom>
          <a:ln w="12700">
            <a:miter lim="400000"/>
          </a:ln>
        </p:spPr>
      </p:pic>
      <p:sp>
        <p:nvSpPr>
          <p:cNvPr id="11" name="AutoShape 2">
            <a:extLst>
              <a:ext uri="{FF2B5EF4-FFF2-40B4-BE49-F238E27FC236}">
                <a16:creationId xmlns:a16="http://schemas.microsoft.com/office/drawing/2014/main" id="{E4E50E49-F512-4A43-A0B8-E431917D3FFC}"/>
              </a:ext>
            </a:extLst>
          </p:cNvPr>
          <p:cNvSpPr>
            <a:spLocks/>
          </p:cNvSpPr>
          <p:nvPr/>
        </p:nvSpPr>
        <p:spPr bwMode="auto">
          <a:xfrm>
            <a:off x="0" y="16405"/>
            <a:ext cx="9144001" cy="6863867"/>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2" name="Straight Connector 11">
            <a:extLst>
              <a:ext uri="{FF2B5EF4-FFF2-40B4-BE49-F238E27FC236}">
                <a16:creationId xmlns:a16="http://schemas.microsoft.com/office/drawing/2014/main" id="{29CCB14A-C8BA-4202-8837-6802657120B1}"/>
              </a:ext>
            </a:extLst>
          </p:cNvPr>
          <p:cNvCxnSpPr>
            <a:cxnSpLocks/>
          </p:cNvCxnSpPr>
          <p:nvPr/>
        </p:nvCxnSpPr>
        <p:spPr bwMode="auto">
          <a:xfrm>
            <a:off x="516138" y="990600"/>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3" name="Rectangle 2">
            <a:extLst>
              <a:ext uri="{FF2B5EF4-FFF2-40B4-BE49-F238E27FC236}">
                <a16:creationId xmlns:a16="http://schemas.microsoft.com/office/drawing/2014/main" id="{D9BB9ED3-8ED1-4AA9-BD87-ECF40A7645BE}"/>
              </a:ext>
            </a:extLst>
          </p:cNvPr>
          <p:cNvSpPr txBox="1">
            <a:spLocks noChangeArrowheads="1"/>
          </p:cNvSpPr>
          <p:nvPr/>
        </p:nvSpPr>
        <p:spPr>
          <a:xfrm>
            <a:off x="406399" y="196387"/>
            <a:ext cx="8737601" cy="783170"/>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3900" kern="0">
                <a:solidFill>
                  <a:srgbClr val="FFFFFF"/>
                </a:solidFill>
                <a:latin typeface="Proxima Nova Semibold" panose="02000506030000020004" pitchFamily="50" charset="0"/>
                <a:cs typeface="Arial" panose="020B0604020202020204" pitchFamily="34" charset="0"/>
              </a:rPr>
              <a:t>CHALLENGES </a:t>
            </a:r>
            <a:endParaRPr kumimoji="0" lang="en-US" sz="39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21" name="tree-white.png" descr="tree-white.png">
            <a:extLst>
              <a:ext uri="{FF2B5EF4-FFF2-40B4-BE49-F238E27FC236}">
                <a16:creationId xmlns:a16="http://schemas.microsoft.com/office/drawing/2014/main" id="{939369D9-D2DB-4AA1-88C1-5EB2B874856A}"/>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Lst>
          </a:blip>
          <a:srcRect l="10863" r="37988" b="9268"/>
          <a:stretch/>
        </p:blipFill>
        <p:spPr>
          <a:xfrm>
            <a:off x="4641525" y="-117663"/>
            <a:ext cx="4502475" cy="6875601"/>
          </a:xfrm>
          <a:prstGeom prst="rect">
            <a:avLst/>
          </a:prstGeom>
          <a:ln w="12700">
            <a:miter lim="400000"/>
          </a:ln>
        </p:spPr>
      </p:pic>
      <p:sp>
        <p:nvSpPr>
          <p:cNvPr id="2" name="TextBox 1">
            <a:extLst>
              <a:ext uri="{FF2B5EF4-FFF2-40B4-BE49-F238E27FC236}">
                <a16:creationId xmlns:a16="http://schemas.microsoft.com/office/drawing/2014/main" id="{23F7904C-4003-471C-9F5A-6796B4764C6D}"/>
              </a:ext>
            </a:extLst>
          </p:cNvPr>
          <p:cNvSpPr txBox="1"/>
          <p:nvPr/>
        </p:nvSpPr>
        <p:spPr>
          <a:xfrm>
            <a:off x="511834" y="1417607"/>
            <a:ext cx="784716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accent5">
                    <a:lumMod val="75000"/>
                  </a:schemeClr>
                </a:solidFill>
              </a:rPr>
              <a:t>ZOOM FATIGUE</a:t>
            </a:r>
          </a:p>
          <a:p>
            <a:endParaRPr lang="en-US" sz="3600" b="1">
              <a:solidFill>
                <a:schemeClr val="accent5">
                  <a:lumMod val="75000"/>
                </a:schemeClr>
              </a:solidFill>
            </a:endParaRPr>
          </a:p>
          <a:p>
            <a:r>
              <a:rPr lang="en-US" sz="3600" b="1">
                <a:solidFill>
                  <a:schemeClr val="accent5">
                    <a:lumMod val="75000"/>
                  </a:schemeClr>
                </a:solidFill>
              </a:rPr>
              <a:t>Restricted by the screen</a:t>
            </a:r>
          </a:p>
          <a:p>
            <a:r>
              <a:rPr lang="en-US" sz="3600" b="1">
                <a:solidFill>
                  <a:schemeClr val="accent5">
                    <a:lumMod val="75000"/>
                  </a:schemeClr>
                </a:solidFill>
              </a:rPr>
              <a:t>- Keeping the room safe</a:t>
            </a:r>
          </a:p>
          <a:p>
            <a:r>
              <a:rPr lang="en-US" sz="3600" b="1">
                <a:solidFill>
                  <a:schemeClr val="accent5">
                    <a:lumMod val="75000"/>
                  </a:schemeClr>
                </a:solidFill>
              </a:rPr>
              <a:t>- Keeping kids contained and engaged</a:t>
            </a:r>
          </a:p>
          <a:p>
            <a:endParaRPr lang="en-US" sz="3600" b="1">
              <a:solidFill>
                <a:schemeClr val="accent5">
                  <a:lumMod val="75000"/>
                </a:schemeClr>
              </a:solidFill>
            </a:endParaRPr>
          </a:p>
          <a:p>
            <a:r>
              <a:rPr lang="en-US" sz="3600" b="1">
                <a:solidFill>
                  <a:schemeClr val="accent5">
                    <a:lumMod val="75000"/>
                  </a:schemeClr>
                </a:solidFill>
              </a:rPr>
              <a:t>Technology and internet connection </a:t>
            </a:r>
          </a:p>
        </p:txBody>
      </p:sp>
    </p:spTree>
    <p:extLst>
      <p:ext uri="{BB962C8B-B14F-4D97-AF65-F5344CB8AC3E}">
        <p14:creationId xmlns:p14="http://schemas.microsoft.com/office/powerpoint/2010/main" val="729066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036122"/>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2" y="-9277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5866"/>
            <a:ext cx="8517426" cy="1503926"/>
          </a:xfrm>
          <a:prstGeom prst="rect">
            <a:avLst/>
          </a:prstGeom>
        </p:spPr>
        <p:txBody>
          <a:bodyPr lIns="91440" tIns="45720" rIns="91440" bIns="45720"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algn="l" eaLnBrk="1" hangingPunct="1"/>
            <a:r>
              <a:rPr lang="en-US" sz="3300" kern="0">
                <a:solidFill>
                  <a:srgbClr val="FD8A20"/>
                </a:solidFill>
                <a:latin typeface="Proxima Nova Semibold"/>
                <a:ea typeface="MS PGothic"/>
                <a:cs typeface="Arial"/>
              </a:rPr>
              <a:t>GOAL #2: </a:t>
            </a:r>
            <a:r>
              <a:rPr lang="en-US" sz="2800" b="0" i="0" u="none" strike="noStrike" kern="0" cap="none" spc="0" normalizeH="0" baseline="0" noProof="0">
                <a:ln>
                  <a:noFill/>
                </a:ln>
                <a:effectLst/>
                <a:uLnTx/>
                <a:uFillTx/>
                <a:latin typeface="Proxima Nova Semibold" panose="02000506030000020004" pitchFamily="50" charset="0"/>
                <a:ea typeface="MS PGothic" panose="020B0600070205080204" pitchFamily="34" charset="-128"/>
                <a:cs typeface="Arial" panose="020B0604020202020204" pitchFamily="34" charset="0"/>
              </a:rPr>
              <a:t/>
            </a:r>
            <a:br>
              <a:rPr lang="en-US" sz="2800" b="0" i="0" u="none" strike="noStrike" kern="0" cap="none" spc="0" normalizeH="0" baseline="0" noProof="0">
                <a:ln>
                  <a:noFill/>
                </a:ln>
                <a:effectLst/>
                <a:uLnTx/>
                <a:uFillTx/>
                <a:latin typeface="Proxima Nova Semibold" panose="02000506030000020004" pitchFamily="50" charset="0"/>
                <a:ea typeface="MS PGothic" panose="020B0600070205080204" pitchFamily="34" charset="-128"/>
                <a:cs typeface="Arial" panose="020B0604020202020204" pitchFamily="34" charset="0"/>
              </a:rPr>
            </a:br>
            <a:r>
              <a:rPr lang="en-US" sz="2800" b="1" kern="0">
                <a:solidFill>
                  <a:schemeClr val="accent3">
                    <a:lumMod val="40000"/>
                    <a:lumOff val="60000"/>
                  </a:schemeClr>
                </a:solidFill>
                <a:latin typeface="Century Gothic"/>
                <a:ea typeface="MS PGothic"/>
              </a:rPr>
              <a:t>To Support Kids While they Experience the Thoughts and Feelings Associated with Grief</a:t>
            </a:r>
          </a:p>
          <a:p>
            <a:pPr lvl="0" algn="l" eaLnBrk="1" hangingPunct="1"/>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sp>
        <p:nvSpPr>
          <p:cNvPr id="2" name="Rectangle 1">
            <a:extLst>
              <a:ext uri="{FF2B5EF4-FFF2-40B4-BE49-F238E27FC236}">
                <a16:creationId xmlns:a16="http://schemas.microsoft.com/office/drawing/2014/main" id="{8002CDDE-9B4E-466E-915C-C219815EC944}"/>
              </a:ext>
            </a:extLst>
          </p:cNvPr>
          <p:cNvSpPr/>
          <p:nvPr/>
        </p:nvSpPr>
        <p:spPr>
          <a:xfrm>
            <a:off x="626575" y="1828800"/>
            <a:ext cx="7890850" cy="3900107"/>
          </a:xfrm>
          <a:prstGeom prst="rect">
            <a:avLst/>
          </a:prstGeom>
        </p:spPr>
        <p:txBody>
          <a:bodyPr wrap="square" lIns="91440" tIns="45720" rIns="91440" bIns="45720" anchor="t">
            <a:spAutoFit/>
          </a:bodyPr>
          <a:lstStyle/>
          <a:p>
            <a:pPr lvl="0" fontAlgn="base">
              <a:lnSpc>
                <a:spcPct val="150000"/>
              </a:lnSpc>
              <a:spcBef>
                <a:spcPct val="0"/>
              </a:spcBef>
              <a:spcAft>
                <a:spcPct val="0"/>
              </a:spcAft>
            </a:pPr>
            <a:r>
              <a:rPr lang="en-US" sz="2400" b="1">
                <a:solidFill>
                  <a:srgbClr val="53585F"/>
                </a:solidFill>
                <a:latin typeface="Century Gothic" panose="020B0502020202020204" pitchFamily="34" charset="0"/>
              </a:rPr>
              <a:t>Corresponds to Worden’s Task #2 </a:t>
            </a:r>
          </a:p>
          <a:p>
            <a:pPr lvl="0" fontAlgn="base">
              <a:lnSpc>
                <a:spcPct val="150000"/>
              </a:lnSpc>
              <a:spcBef>
                <a:spcPct val="0"/>
              </a:spcBef>
              <a:spcAft>
                <a:spcPct val="0"/>
              </a:spcAft>
            </a:pPr>
            <a:r>
              <a:rPr lang="en-US" sz="2400" b="1">
                <a:solidFill>
                  <a:srgbClr val="53585F"/>
                </a:solidFill>
                <a:latin typeface="Century Gothic" panose="020B0502020202020204" pitchFamily="34" charset="0"/>
              </a:rPr>
              <a:t>To Process the Pain of the Grief</a:t>
            </a:r>
          </a:p>
          <a:p>
            <a:pPr marL="457200" lvl="0" indent="-457200" fontAlgn="base">
              <a:lnSpc>
                <a:spcPct val="150000"/>
              </a:lnSpc>
              <a:spcBef>
                <a:spcPct val="0"/>
              </a:spcBef>
              <a:spcAft>
                <a:spcPct val="0"/>
              </a:spcAft>
              <a:buFont typeface="+mj-lt"/>
              <a:buAutoNum type="arabicPeriod"/>
            </a:pPr>
            <a:r>
              <a:rPr lang="en-US" sz="2400" b="1">
                <a:solidFill>
                  <a:srgbClr val="53585F"/>
                </a:solidFill>
                <a:latin typeface="Century Gothic" panose="020B0502020202020204" pitchFamily="34" charset="0"/>
              </a:rPr>
              <a:t>SADNESS</a:t>
            </a:r>
          </a:p>
          <a:p>
            <a:pPr marL="457200" lvl="0" indent="-457200" fontAlgn="base">
              <a:lnSpc>
                <a:spcPct val="150000"/>
              </a:lnSpc>
              <a:spcBef>
                <a:spcPct val="0"/>
              </a:spcBef>
              <a:spcAft>
                <a:spcPct val="0"/>
              </a:spcAft>
              <a:buFont typeface="+mj-lt"/>
              <a:buAutoNum type="arabicPeriod"/>
            </a:pPr>
            <a:r>
              <a:rPr lang="en-US" sz="2400" b="1">
                <a:solidFill>
                  <a:srgbClr val="53585F"/>
                </a:solidFill>
                <a:latin typeface="Century Gothic" panose="020B0502020202020204" pitchFamily="34" charset="0"/>
              </a:rPr>
              <a:t>ANGER</a:t>
            </a:r>
          </a:p>
          <a:p>
            <a:pPr marL="457200" indent="-457200" fontAlgn="base">
              <a:lnSpc>
                <a:spcPct val="150000"/>
              </a:lnSpc>
              <a:spcBef>
                <a:spcPct val="0"/>
              </a:spcBef>
              <a:spcAft>
                <a:spcPct val="0"/>
              </a:spcAft>
              <a:buFont typeface="+mj-lt"/>
              <a:buAutoNum type="arabicPeriod"/>
            </a:pPr>
            <a:r>
              <a:rPr lang="en-US" sz="2400" b="1">
                <a:solidFill>
                  <a:srgbClr val="53585F"/>
                </a:solidFill>
                <a:latin typeface="Century Gothic"/>
              </a:rPr>
              <a:t>FEAR: </a:t>
            </a:r>
            <a:r>
              <a:rPr lang="en-US" sz="2400" b="1">
                <a:solidFill>
                  <a:schemeClr val="accent6"/>
                </a:solidFill>
                <a:latin typeface="Century Gothic"/>
              </a:rPr>
              <a:t>COVID SPECIFIC</a:t>
            </a:r>
            <a:endParaRPr lang="en-US" sz="2400" b="1">
              <a:solidFill>
                <a:schemeClr val="accent6"/>
              </a:solidFill>
              <a:latin typeface="Century Gothic" panose="020B0502020202020204" pitchFamily="34" charset="0"/>
            </a:endParaRPr>
          </a:p>
          <a:p>
            <a:pPr marL="457200" lvl="0" indent="-457200" fontAlgn="base">
              <a:lnSpc>
                <a:spcPct val="150000"/>
              </a:lnSpc>
              <a:spcBef>
                <a:spcPct val="0"/>
              </a:spcBef>
              <a:spcAft>
                <a:spcPct val="0"/>
              </a:spcAft>
              <a:buFont typeface="+mj-lt"/>
              <a:buAutoNum type="arabicPeriod"/>
            </a:pPr>
            <a:r>
              <a:rPr lang="en-US" sz="2400" b="1">
                <a:solidFill>
                  <a:srgbClr val="53585F"/>
                </a:solidFill>
                <a:latin typeface="Century Gothic" panose="020B0502020202020204" pitchFamily="34" charset="0"/>
              </a:rPr>
              <a:t>RELIEF OR HAPPINESS</a:t>
            </a:r>
          </a:p>
          <a:p>
            <a:pPr marL="457200" lvl="0" indent="-457200" fontAlgn="base">
              <a:lnSpc>
                <a:spcPct val="150000"/>
              </a:lnSpc>
              <a:spcBef>
                <a:spcPct val="0"/>
              </a:spcBef>
              <a:spcAft>
                <a:spcPct val="0"/>
              </a:spcAft>
              <a:buFont typeface="+mj-lt"/>
              <a:buAutoNum type="arabicPeriod"/>
            </a:pPr>
            <a:r>
              <a:rPr lang="en-US" sz="2400" b="1">
                <a:solidFill>
                  <a:srgbClr val="53585F"/>
                </a:solidFill>
                <a:latin typeface="Century Gothic" panose="020B0502020202020204" pitchFamily="34" charset="0"/>
              </a:rPr>
              <a:t>GUILT</a:t>
            </a:r>
          </a:p>
        </p:txBody>
      </p:sp>
    </p:spTree>
    <p:extLst>
      <p:ext uri="{BB962C8B-B14F-4D97-AF65-F5344CB8AC3E}">
        <p14:creationId xmlns:p14="http://schemas.microsoft.com/office/powerpoint/2010/main" val="2739757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5866"/>
            <a:ext cx="8517426" cy="1503926"/>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kumimoji="0" lang="en-US" sz="3300" b="0" i="0" u="none" strike="noStrike" kern="0" cap="none" spc="0" normalizeH="0" baseline="0" noProof="0">
                <a:ln>
                  <a:noFill/>
                </a:ln>
                <a:solidFill>
                  <a:srgbClr val="FD8A20"/>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t>GOAL #2: </a:t>
            </a:r>
            <a:r>
              <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t/>
            </a:r>
            <a:br>
              <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br>
            <a:r>
              <a:rPr lang="en-US" sz="2800" kern="0">
                <a:solidFill>
                  <a:srgbClr val="FFFFFF"/>
                </a:solidFill>
                <a:latin typeface="Proxima Nova Semibold" panose="02000506030000020004" pitchFamily="50" charset="0"/>
                <a:cs typeface="Arial" panose="020B0604020202020204" pitchFamily="34" charset="0"/>
              </a:rPr>
              <a:t>Activities</a:t>
            </a:r>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sp>
        <p:nvSpPr>
          <p:cNvPr id="2" name="Rectangle 1">
            <a:extLst>
              <a:ext uri="{FF2B5EF4-FFF2-40B4-BE49-F238E27FC236}">
                <a16:creationId xmlns:a16="http://schemas.microsoft.com/office/drawing/2014/main" id="{8002CDDE-9B4E-466E-915C-C219815EC944}"/>
              </a:ext>
            </a:extLst>
          </p:cNvPr>
          <p:cNvSpPr/>
          <p:nvPr/>
        </p:nvSpPr>
        <p:spPr>
          <a:xfrm>
            <a:off x="626575" y="1828800"/>
            <a:ext cx="7890850" cy="3691973"/>
          </a:xfrm>
          <a:prstGeom prst="rect">
            <a:avLst/>
          </a:prstGeom>
        </p:spPr>
        <p:txBody>
          <a:bodyPr wrap="square" anchor="t">
            <a:spAutoFit/>
          </a:bodyPr>
          <a:lstStyle/>
          <a:p>
            <a:pPr fontAlgn="base">
              <a:lnSpc>
                <a:spcPct val="150000"/>
              </a:lnSpc>
              <a:spcBef>
                <a:spcPct val="0"/>
              </a:spcBef>
              <a:spcAft>
                <a:spcPct val="0"/>
              </a:spcAft>
            </a:pPr>
            <a:r>
              <a:rPr lang="en-US" sz="3200" b="1">
                <a:solidFill>
                  <a:srgbClr val="53585F"/>
                </a:solidFill>
                <a:latin typeface="Century Gothic"/>
              </a:rPr>
              <a:t>1.  Explore Thoughts Underlying their feelings</a:t>
            </a:r>
          </a:p>
          <a:p>
            <a:pPr lvl="2" fontAlgn="base">
              <a:lnSpc>
                <a:spcPct val="150000"/>
              </a:lnSpc>
              <a:spcBef>
                <a:spcPct val="0"/>
              </a:spcBef>
              <a:spcAft>
                <a:spcPct val="0"/>
              </a:spcAft>
            </a:pPr>
            <a:r>
              <a:rPr lang="en-US" sz="3200" b="1">
                <a:solidFill>
                  <a:srgbClr val="53585F"/>
                </a:solidFill>
                <a:latin typeface="Century Gothic"/>
              </a:rPr>
              <a:t>a.  Feelings Pie</a:t>
            </a:r>
          </a:p>
          <a:p>
            <a:pPr lvl="2" fontAlgn="base">
              <a:lnSpc>
                <a:spcPct val="150000"/>
              </a:lnSpc>
              <a:spcBef>
                <a:spcPct val="0"/>
              </a:spcBef>
              <a:spcAft>
                <a:spcPct val="0"/>
              </a:spcAft>
            </a:pPr>
            <a:r>
              <a:rPr lang="en-US" sz="3200" b="1">
                <a:solidFill>
                  <a:srgbClr val="53585F"/>
                </a:solidFill>
                <a:latin typeface="Century Gothic"/>
              </a:rPr>
              <a:t>b.  Feelings Ball</a:t>
            </a:r>
          </a:p>
          <a:p>
            <a:pPr lvl="2" fontAlgn="base">
              <a:lnSpc>
                <a:spcPct val="150000"/>
              </a:lnSpc>
              <a:spcBef>
                <a:spcPct val="0"/>
              </a:spcBef>
              <a:spcAft>
                <a:spcPct val="0"/>
              </a:spcAft>
            </a:pPr>
            <a:r>
              <a:rPr lang="en-US" sz="3200" b="1">
                <a:solidFill>
                  <a:srgbClr val="53585F"/>
                </a:solidFill>
                <a:latin typeface="Century Gothic"/>
              </a:rPr>
              <a:t>c.   Angry Bags</a:t>
            </a:r>
          </a:p>
        </p:txBody>
      </p:sp>
      <p:pic>
        <p:nvPicPr>
          <p:cNvPr id="9" name="Picture 3" descr="A picture containing game, table, ball&#10;&#10;Description generated with very high confidence">
            <a:extLst>
              <a:ext uri="{FF2B5EF4-FFF2-40B4-BE49-F238E27FC236}">
                <a16:creationId xmlns:a16="http://schemas.microsoft.com/office/drawing/2014/main" id="{607A0D68-6D0A-46B4-952C-69BF6FF8B7A3}"/>
              </a:ext>
            </a:extLst>
          </p:cNvPr>
          <p:cNvPicPr>
            <a:picLocks noChangeAspect="1"/>
          </p:cNvPicPr>
          <p:nvPr/>
        </p:nvPicPr>
        <p:blipFill>
          <a:blip r:embed="rId5"/>
          <a:stretch>
            <a:fillRect/>
          </a:stretch>
        </p:blipFill>
        <p:spPr>
          <a:xfrm>
            <a:off x="5189349" y="2925319"/>
            <a:ext cx="3647266" cy="3603327"/>
          </a:xfrm>
          <a:prstGeom prst="rect">
            <a:avLst/>
          </a:prstGeom>
        </p:spPr>
      </p:pic>
    </p:spTree>
    <p:extLst>
      <p:ext uri="{BB962C8B-B14F-4D97-AF65-F5344CB8AC3E}">
        <p14:creationId xmlns:p14="http://schemas.microsoft.com/office/powerpoint/2010/main" val="4115909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195017" y="-1397642"/>
            <a:ext cx="7065818" cy="9144000"/>
          </a:xfrm>
          <a:prstGeom prst="rect">
            <a:avLst/>
          </a:prstGeom>
          <a:ln w="12700">
            <a:miter lim="400000"/>
          </a:ln>
        </p:spPr>
      </p:pic>
      <p:pic>
        <p:nvPicPr>
          <p:cNvPr id="3" name="Picture 2" descr="A picture containing drawing&#10;&#10;Description automatically generated">
            <a:extLst>
              <a:ext uri="{FF2B5EF4-FFF2-40B4-BE49-F238E27FC236}">
                <a16:creationId xmlns:a16="http://schemas.microsoft.com/office/drawing/2014/main" id="{DCACF4D6-7B9E-4536-B8DD-8B46A7E2D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6038" y="-216100"/>
            <a:ext cx="3238500" cy="1156011"/>
          </a:xfrm>
          <a:prstGeom prst="rect">
            <a:avLst/>
          </a:prstGeom>
        </p:spPr>
      </p:pic>
      <p:pic>
        <p:nvPicPr>
          <p:cNvPr id="6" name="Content Placeholder 3" descr="My Feelings Pie.jpg">
            <a:extLst>
              <a:ext uri="{FF2B5EF4-FFF2-40B4-BE49-F238E27FC236}">
                <a16:creationId xmlns:a16="http://schemas.microsoft.com/office/drawing/2014/main" id="{47F2256C-93A3-4EBB-BCC2-3D91E3E7DDBC}"/>
              </a:ext>
            </a:extLst>
          </p:cNvPr>
          <p:cNvPicPr>
            <a:picLocks noChangeAspect="1"/>
          </p:cNvPicPr>
          <p:nvPr/>
        </p:nvPicPr>
        <p:blipFill>
          <a:blip r:embed="rId6" cstate="print"/>
          <a:stretch>
            <a:fillRect/>
          </a:stretch>
        </p:blipFill>
        <p:spPr>
          <a:xfrm>
            <a:off x="2667000" y="762000"/>
            <a:ext cx="4430891" cy="5734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9911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9" name="AutoShape 2">
            <a:extLst>
              <a:ext uri="{FF2B5EF4-FFF2-40B4-BE49-F238E27FC236}">
                <a16:creationId xmlns:a16="http://schemas.microsoft.com/office/drawing/2014/main" id="{6AE2277E-93BF-4390-9378-47D6B425192F}"/>
              </a:ext>
            </a:extLst>
          </p:cNvPr>
          <p:cNvSpPr>
            <a:spLocks/>
          </p:cNvSpPr>
          <p:nvPr/>
        </p:nvSpPr>
        <p:spPr bwMode="auto">
          <a:xfrm>
            <a:off x="990600" y="-1"/>
            <a:ext cx="7260172" cy="91130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0" name="Straight Connector 9">
            <a:extLst>
              <a:ext uri="{FF2B5EF4-FFF2-40B4-BE49-F238E27FC236}">
                <a16:creationId xmlns:a16="http://schemas.microsoft.com/office/drawing/2014/main" id="{7CAE8F25-036A-4339-9F77-B6722E4A0337}"/>
              </a:ext>
            </a:extLst>
          </p:cNvPr>
          <p:cNvCxnSpPr>
            <a:cxnSpLocks/>
          </p:cNvCxnSpPr>
          <p:nvPr/>
        </p:nvCxnSpPr>
        <p:spPr bwMode="auto">
          <a:xfrm>
            <a:off x="3407399" y="772364"/>
            <a:ext cx="2329202"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6" name="AutoShape 2">
            <a:extLst>
              <a:ext uri="{FF2B5EF4-FFF2-40B4-BE49-F238E27FC236}">
                <a16:creationId xmlns:a16="http://schemas.microsoft.com/office/drawing/2014/main" id="{CFBC161E-9371-4F2F-9F0C-A51D2DB4A41C}"/>
              </a:ext>
            </a:extLst>
          </p:cNvPr>
          <p:cNvSpPr>
            <a:spLocks/>
          </p:cNvSpPr>
          <p:nvPr/>
        </p:nvSpPr>
        <p:spPr bwMode="auto">
          <a:xfrm>
            <a:off x="0" y="6312825"/>
            <a:ext cx="9144000" cy="54517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7" name="Picture 16">
            <a:extLst>
              <a:ext uri="{FF2B5EF4-FFF2-40B4-BE49-F238E27FC236}">
                <a16:creationId xmlns:a16="http://schemas.microsoft.com/office/drawing/2014/main" id="{638DD9A4-8317-43F7-987D-5EBE29F3F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21" y="6466899"/>
            <a:ext cx="2570156" cy="237025"/>
          </a:xfrm>
          <a:prstGeom prst="rect">
            <a:avLst/>
          </a:prstGeom>
        </p:spPr>
      </p:pic>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2" y="-2"/>
            <a:ext cx="9144002" cy="772357"/>
          </a:xfrm>
          <a:prstGeom prst="rect">
            <a:avLst/>
          </a:prstGeom>
        </p:spPr>
        <p:txBody>
          <a:bodyP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eaLnBrk="1" hangingPunct="1"/>
            <a:r>
              <a:rPr lang="en-US" sz="4000" kern="0">
                <a:solidFill>
                  <a:srgbClr val="FFFFFF"/>
                </a:solidFill>
                <a:latin typeface="Proxima Nova Semibold" panose="02000506030000020004" pitchFamily="50" charset="0"/>
                <a:cs typeface="Arial" panose="020B0604020202020204" pitchFamily="34" charset="0"/>
              </a:rPr>
              <a:t>Feelings Soup</a:t>
            </a:r>
          </a:p>
        </p:txBody>
      </p:sp>
      <p:pic>
        <p:nvPicPr>
          <p:cNvPr id="11" name="Picture 2" descr="F:\Scanned Documents\20120511102741_00001.jpg">
            <a:extLst>
              <a:ext uri="{FF2B5EF4-FFF2-40B4-BE49-F238E27FC236}">
                <a16:creationId xmlns:a16="http://schemas.microsoft.com/office/drawing/2014/main" id="{1304F71D-160A-4E67-84FE-97683A433E79}"/>
              </a:ext>
            </a:extLst>
          </p:cNvPr>
          <p:cNvPicPr>
            <a:picLocks noChangeAspect="1" noChangeArrowheads="1"/>
          </p:cNvPicPr>
          <p:nvPr/>
        </p:nvPicPr>
        <p:blipFill>
          <a:blip r:embed="rId6" cstate="print"/>
          <a:stretch>
            <a:fillRect/>
          </a:stretch>
        </p:blipFill>
        <p:spPr bwMode="auto">
          <a:xfrm>
            <a:off x="2161652" y="1091361"/>
            <a:ext cx="4820693" cy="4994275"/>
          </a:xfrm>
          <a:prstGeom prst="rect">
            <a:avLst/>
          </a:prstGeom>
          <a:ln w="38100" cap="sq">
            <a:solidFill>
              <a:srgbClr val="249B4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6158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1"/>
          <p:cNvSpPr txBox="1">
            <a:spLocks noGrp="1"/>
          </p:cNvSpPr>
          <p:nvPr>
            <p:ph type="title"/>
          </p:nvPr>
        </p:nvSpPr>
        <p:spPr>
          <a:xfrm>
            <a:off x="233353" y="857250"/>
            <a:ext cx="7886700" cy="994275"/>
          </a:xfrm>
          <a:prstGeom prst="rect">
            <a:avLst/>
          </a:prstGeom>
          <a:noFill/>
          <a:ln>
            <a:noFill/>
          </a:ln>
        </p:spPr>
        <p:txBody>
          <a:bodyPr spcFirstLastPara="1" wrap="square" lIns="34256" tIns="34256" rIns="34256" bIns="34256" anchor="ctr" anchorCtr="0">
            <a:noAutofit/>
          </a:bodyPr>
          <a:lstStyle/>
          <a:p>
            <a:pPr>
              <a:buSzPts val="4400"/>
            </a:pPr>
            <a:r>
              <a:rPr lang="en-US">
                <a:latin typeface="Arial"/>
                <a:ea typeface="Arial"/>
                <a:cs typeface="Arial"/>
                <a:sym typeface="Arial"/>
              </a:rPr>
              <a:t>Additional Information on Grief</a:t>
            </a:r>
            <a:endParaRPr/>
          </a:p>
        </p:txBody>
      </p:sp>
      <p:pic>
        <p:nvPicPr>
          <p:cNvPr id="99" name="Google Shape;99;p11" descr="A person sitting on a bench&#10;&#10;Description automatically generated"/>
          <p:cNvPicPr preferRelativeResize="0"/>
          <p:nvPr/>
        </p:nvPicPr>
        <p:blipFill rotWithShape="1">
          <a:blip r:embed="rId3">
            <a:alphaModFix/>
          </a:blip>
          <a:srcRect/>
          <a:stretch/>
        </p:blipFill>
        <p:spPr>
          <a:xfrm>
            <a:off x="6392288" y="2339594"/>
            <a:ext cx="2612231" cy="2178812"/>
          </a:xfrm>
          <a:prstGeom prst="rect">
            <a:avLst/>
          </a:prstGeom>
          <a:noFill/>
          <a:ln>
            <a:noFill/>
          </a:ln>
        </p:spPr>
      </p:pic>
      <p:sp>
        <p:nvSpPr>
          <p:cNvPr id="100" name="Google Shape;100;p11"/>
          <p:cNvSpPr txBox="1"/>
          <p:nvPr/>
        </p:nvSpPr>
        <p:spPr>
          <a:xfrm>
            <a:off x="139481" y="1763906"/>
            <a:ext cx="6128775" cy="4236750"/>
          </a:xfrm>
          <a:prstGeom prst="rect">
            <a:avLst/>
          </a:prstGeom>
          <a:noFill/>
          <a:ln>
            <a:noFill/>
          </a:ln>
        </p:spPr>
        <p:txBody>
          <a:bodyPr spcFirstLastPara="1" wrap="square" lIns="68569" tIns="34275" rIns="68569" bIns="34275" anchor="t" anchorCtr="0">
            <a:noAutofit/>
          </a:bodyPr>
          <a:lstStyle/>
          <a:p>
            <a:pPr>
              <a:lnSpc>
                <a:spcPct val="90000"/>
              </a:lnSpc>
            </a:pPr>
            <a:r>
              <a:rPr lang="en-US">
                <a:solidFill>
                  <a:schemeClr val="dk1"/>
                </a:solidFill>
              </a:rPr>
              <a:t>Fact Sheets</a:t>
            </a:r>
            <a:endParaRPr>
              <a:solidFill>
                <a:schemeClr val="dk1"/>
              </a:solidFill>
            </a:endParaRPr>
          </a:p>
          <a:p>
            <a:pPr marL="342900" indent="-285750">
              <a:lnSpc>
                <a:spcPct val="90000"/>
              </a:lnSpc>
              <a:buSzPts val="2400"/>
              <a:buChar char="•"/>
            </a:pPr>
            <a:r>
              <a:rPr lang="en-US" sz="1500">
                <a:solidFill>
                  <a:schemeClr val="dk1"/>
                </a:solidFill>
              </a:rPr>
              <a:t>We have a series of fact sheets focused on addressing various grief-related topics </a:t>
            </a:r>
            <a:endParaRPr sz="1500">
              <a:solidFill>
                <a:schemeClr val="dk1"/>
              </a:solidFill>
            </a:endParaRPr>
          </a:p>
          <a:p>
            <a:pPr marL="685800" lvl="1" indent="-285750">
              <a:lnSpc>
                <a:spcPct val="115000"/>
              </a:lnSpc>
              <a:buSzPts val="2400"/>
              <a:buChar char="○"/>
            </a:pPr>
            <a:r>
              <a:rPr lang="en-US" sz="1500" b="1" u="sng">
                <a:solidFill>
                  <a:schemeClr val="hlink"/>
                </a:solidFill>
                <a:highlight>
                  <a:srgbClr val="FFFFFF"/>
                </a:highlight>
                <a:hlinkClick r:id="rId4"/>
              </a:rPr>
              <a:t>Defining Grief</a:t>
            </a:r>
            <a:endParaRPr sz="1500" b="1" u="sng">
              <a:solidFill>
                <a:schemeClr val="hlink"/>
              </a:solidFill>
              <a:highlight>
                <a:srgbClr val="FFFFFF"/>
              </a:highlight>
            </a:endParaRPr>
          </a:p>
          <a:p>
            <a:pPr marL="685800" lvl="1" indent="-285750">
              <a:lnSpc>
                <a:spcPct val="115000"/>
              </a:lnSpc>
              <a:buSzPts val="2400"/>
              <a:buChar char="○"/>
            </a:pPr>
            <a:r>
              <a:rPr lang="en-US" sz="1500" b="1" u="sng">
                <a:solidFill>
                  <a:schemeClr val="hlink"/>
                </a:solidFill>
                <a:highlight>
                  <a:srgbClr val="FFFFFF"/>
                </a:highlight>
                <a:hlinkClick r:id="rId5"/>
              </a:rPr>
              <a:t>Responses to Grief Across the Lifespan</a:t>
            </a:r>
            <a:endParaRPr sz="1500" b="1" u="sng">
              <a:solidFill>
                <a:schemeClr val="hlink"/>
              </a:solidFill>
              <a:highlight>
                <a:srgbClr val="FFFFFF"/>
              </a:highlight>
            </a:endParaRPr>
          </a:p>
          <a:p>
            <a:pPr marL="685800" lvl="1" indent="-285750">
              <a:lnSpc>
                <a:spcPct val="115000"/>
              </a:lnSpc>
              <a:buSzPts val="2400"/>
              <a:buChar char="○"/>
            </a:pPr>
            <a:r>
              <a:rPr lang="en-US" sz="1500" b="1" u="sng">
                <a:solidFill>
                  <a:schemeClr val="hlink"/>
                </a:solidFill>
                <a:highlight>
                  <a:srgbClr val="FFFFFF"/>
                </a:highlight>
                <a:hlinkClick r:id="rId6"/>
              </a:rPr>
              <a:t>Preventive Strategies and Protective Factors</a:t>
            </a:r>
            <a:endParaRPr sz="1500" b="1" u="sng">
              <a:solidFill>
                <a:schemeClr val="hlink"/>
              </a:solidFill>
              <a:highlight>
                <a:srgbClr val="FFFFFF"/>
              </a:highlight>
            </a:endParaRPr>
          </a:p>
          <a:p>
            <a:pPr marL="685800" lvl="1" indent="-285750">
              <a:lnSpc>
                <a:spcPct val="115000"/>
              </a:lnSpc>
              <a:buSzPts val="2400"/>
              <a:buChar char="○"/>
            </a:pPr>
            <a:r>
              <a:rPr lang="en-US" sz="1500" b="1" u="sng">
                <a:solidFill>
                  <a:schemeClr val="hlink"/>
                </a:solidFill>
                <a:highlight>
                  <a:srgbClr val="FFFFFF"/>
                </a:highlight>
                <a:hlinkClick r:id="rId7"/>
              </a:rPr>
              <a:t>Cultural Responsiveness</a:t>
            </a:r>
            <a:endParaRPr sz="1500" b="1" u="sng">
              <a:solidFill>
                <a:schemeClr val="hlink"/>
              </a:solidFill>
              <a:highlight>
                <a:srgbClr val="FFFFFF"/>
              </a:highlight>
            </a:endParaRPr>
          </a:p>
          <a:p>
            <a:pPr marL="685800" lvl="1" indent="-285750">
              <a:lnSpc>
                <a:spcPct val="115000"/>
              </a:lnSpc>
              <a:buSzPts val="2400"/>
              <a:buChar char="○"/>
            </a:pPr>
            <a:r>
              <a:rPr lang="en-US" sz="1500" b="1" u="sng">
                <a:solidFill>
                  <a:schemeClr val="hlink"/>
                </a:solidFill>
                <a:highlight>
                  <a:srgbClr val="FFFFFF"/>
                </a:highlight>
                <a:hlinkClick r:id="rId8"/>
              </a:rPr>
              <a:t>Evidence-Based Treatments for Grief</a:t>
            </a:r>
            <a:endParaRPr sz="1500" b="1" u="sng">
              <a:solidFill>
                <a:schemeClr val="hlink"/>
              </a:solidFill>
              <a:highlight>
                <a:srgbClr val="FFFFFF"/>
              </a:highlight>
            </a:endParaRPr>
          </a:p>
          <a:p>
            <a:pPr marL="342900">
              <a:lnSpc>
                <a:spcPct val="115000"/>
              </a:lnSpc>
            </a:pPr>
            <a:endParaRPr>
              <a:solidFill>
                <a:schemeClr val="dk1"/>
              </a:solidFill>
            </a:endParaRPr>
          </a:p>
          <a:p>
            <a:pPr>
              <a:lnSpc>
                <a:spcPct val="90000"/>
              </a:lnSpc>
            </a:pPr>
            <a:r>
              <a:rPr lang="en-US">
                <a:solidFill>
                  <a:schemeClr val="dk1"/>
                </a:solidFill>
              </a:rPr>
              <a:t>Webpage</a:t>
            </a:r>
            <a:endParaRPr>
              <a:solidFill>
                <a:schemeClr val="dk1"/>
              </a:solidFill>
            </a:endParaRPr>
          </a:p>
          <a:p>
            <a:pPr marL="342900" indent="-285750">
              <a:lnSpc>
                <a:spcPct val="90000"/>
              </a:lnSpc>
              <a:buSzPts val="2400"/>
              <a:buChar char="•"/>
            </a:pPr>
            <a:r>
              <a:rPr lang="en-US" sz="1500" i="1">
                <a:solidFill>
                  <a:schemeClr val="dk1"/>
                </a:solidFill>
              </a:rPr>
              <a:t>Responding to COVID-19: Grief, Loss, and Bereavement</a:t>
            </a:r>
            <a:r>
              <a:rPr lang="en-US" sz="1500">
                <a:solidFill>
                  <a:schemeClr val="dk1"/>
                </a:solidFill>
              </a:rPr>
              <a:t> - v</a:t>
            </a:r>
            <a:r>
              <a:rPr lang="en-US" sz="1500">
                <a:solidFill>
                  <a:schemeClr val="dk1"/>
                </a:solidFill>
                <a:highlight>
                  <a:srgbClr val="FFFFFF"/>
                </a:highlight>
              </a:rPr>
              <a:t>isit our webpage for events and resources</a:t>
            </a:r>
            <a:endParaRPr sz="1500">
              <a:solidFill>
                <a:schemeClr val="dk1"/>
              </a:solidFill>
              <a:highlight>
                <a:srgbClr val="FFFFFF"/>
              </a:highlight>
            </a:endParaRPr>
          </a:p>
          <a:p>
            <a:pPr marL="342900" indent="-285750">
              <a:lnSpc>
                <a:spcPct val="90000"/>
              </a:lnSpc>
              <a:buSzPts val="2400"/>
              <a:buChar char="•"/>
            </a:pPr>
            <a:r>
              <a:rPr lang="en-US" sz="1500" u="sng">
                <a:solidFill>
                  <a:schemeClr val="hlink"/>
                </a:solidFill>
                <a:hlinkClick r:id="rId9"/>
              </a:rPr>
              <a:t>https://mhttcnetwork.org/centers/global-mhttc/responding-covid-19-grief-loss-and-bereavement</a:t>
            </a:r>
            <a:endParaRPr sz="1500" u="sng">
              <a:solidFill>
                <a:schemeClr val="hlink"/>
              </a:solidFill>
            </a:endParaRPr>
          </a:p>
          <a:p>
            <a:pPr>
              <a:lnSpc>
                <a:spcPct val="90000"/>
              </a:lnSpc>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039091"/>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751593" y="-304800"/>
            <a:ext cx="7890850" cy="1802860"/>
          </a:xfrm>
          <a:prstGeom prst="rect">
            <a:avLst/>
          </a:prstGeom>
        </p:spPr>
        <p:txBody>
          <a:bodyPr lIns="91440" tIns="45720" rIns="91440" bIns="45720"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algn="l" eaLnBrk="1" hangingPunct="1"/>
            <a:endParaRPr lang="en-US" sz="2800" kern="0">
              <a:solidFill>
                <a:srgbClr val="FD8A20"/>
              </a:solidFill>
              <a:latin typeface="Proxima Nova Semibold" panose="02000506030000020004" pitchFamily="50" charset="0"/>
              <a:cs typeface="Arial" panose="020B0604020202020204" pitchFamily="34" charset="0"/>
            </a:endParaRPr>
          </a:p>
          <a:p>
            <a:pPr algn="l" eaLnBrk="1" hangingPunct="1"/>
            <a:r>
              <a:rPr lang="en-US" sz="2800" kern="0">
                <a:solidFill>
                  <a:srgbClr val="FD8A20"/>
                </a:solidFill>
                <a:latin typeface="Proxima Nova Semibold"/>
                <a:ea typeface="MS PGothic"/>
                <a:cs typeface="Arial"/>
              </a:rPr>
              <a:t>GOAL #3: </a:t>
            </a:r>
            <a:r>
              <a:rPr lang="en-US" sz="2400" b="0" i="0" u="none" strike="noStrike" kern="0" cap="none" spc="0" normalizeH="0" baseline="0" noProof="0">
                <a:ln>
                  <a:noFill/>
                </a:ln>
                <a:effectLst/>
                <a:uLnTx/>
                <a:uFillTx/>
                <a:latin typeface="Proxima Nova Semibold" panose="02000506030000020004" pitchFamily="50" charset="0"/>
                <a:ea typeface="MS PGothic" panose="020B0600070205080204" pitchFamily="34" charset="-128"/>
                <a:cs typeface="Arial" panose="020B0604020202020204" pitchFamily="34" charset="0"/>
              </a:rPr>
              <a:t/>
            </a:r>
            <a:br>
              <a:rPr lang="en-US" sz="2400" b="0" i="0" u="none" strike="noStrike" kern="0" cap="none" spc="0" normalizeH="0" baseline="0" noProof="0">
                <a:ln>
                  <a:noFill/>
                </a:ln>
                <a:effectLst/>
                <a:uLnTx/>
                <a:uFillTx/>
                <a:latin typeface="Proxima Nova Semibold" panose="02000506030000020004" pitchFamily="50" charset="0"/>
                <a:ea typeface="MS PGothic" panose="020B0600070205080204" pitchFamily="34" charset="-128"/>
                <a:cs typeface="Arial" panose="020B0604020202020204" pitchFamily="34" charset="0"/>
              </a:rPr>
            </a:br>
            <a:r>
              <a:rPr lang="en-US" sz="2400" b="1" kern="0">
                <a:solidFill>
                  <a:schemeClr val="accent5"/>
                </a:solidFill>
                <a:latin typeface="Century Gothic"/>
                <a:ea typeface="MS PGothic"/>
              </a:rPr>
              <a:t>To Help Kids Adjust to their New Normal and Get Their Needs Met in a World Without their Loved One</a:t>
            </a:r>
          </a:p>
          <a:p>
            <a:pPr lvl="0" algn="l" eaLnBrk="1" hangingPunct="1"/>
            <a:endParaRPr kumimoji="0" lang="en-US" sz="24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sp>
        <p:nvSpPr>
          <p:cNvPr id="2" name="Rectangle 1">
            <a:extLst>
              <a:ext uri="{FF2B5EF4-FFF2-40B4-BE49-F238E27FC236}">
                <a16:creationId xmlns:a16="http://schemas.microsoft.com/office/drawing/2014/main" id="{8002CDDE-9B4E-466E-915C-C219815EC944}"/>
              </a:ext>
            </a:extLst>
          </p:cNvPr>
          <p:cNvSpPr/>
          <p:nvPr/>
        </p:nvSpPr>
        <p:spPr>
          <a:xfrm>
            <a:off x="626575" y="1828800"/>
            <a:ext cx="7890850" cy="5006883"/>
          </a:xfrm>
          <a:prstGeom prst="rect">
            <a:avLst/>
          </a:prstGeom>
        </p:spPr>
        <p:txBody>
          <a:bodyPr wrap="square" lIns="91440" tIns="45720" rIns="91440" bIns="45720" anchor="t">
            <a:spAutoFit/>
          </a:bodyPr>
          <a:lstStyle/>
          <a:p>
            <a:pPr fontAlgn="base">
              <a:lnSpc>
                <a:spcPct val="150000"/>
              </a:lnSpc>
              <a:spcBef>
                <a:spcPct val="0"/>
              </a:spcBef>
              <a:spcAft>
                <a:spcPct val="0"/>
              </a:spcAft>
            </a:pPr>
            <a:r>
              <a:rPr lang="en-US" sz="2400" b="1">
                <a:solidFill>
                  <a:srgbClr val="53585F"/>
                </a:solidFill>
                <a:latin typeface="Century Gothic"/>
              </a:rPr>
              <a:t>Corresponds to Worden’s Task #3 </a:t>
            </a:r>
            <a:endParaRPr lang="en-US" sz="2400" b="1">
              <a:solidFill>
                <a:srgbClr val="53585F"/>
              </a:solidFill>
              <a:latin typeface="Century Gothic" panose="020B0502020202020204" pitchFamily="34" charset="0"/>
            </a:endParaRPr>
          </a:p>
          <a:p>
            <a:pPr lvl="0" fontAlgn="base">
              <a:lnSpc>
                <a:spcPct val="150000"/>
              </a:lnSpc>
              <a:spcBef>
                <a:spcPct val="0"/>
              </a:spcBef>
              <a:spcAft>
                <a:spcPct val="0"/>
              </a:spcAft>
            </a:pPr>
            <a:r>
              <a:rPr lang="en-US" sz="2400" b="1">
                <a:solidFill>
                  <a:srgbClr val="53585F"/>
                </a:solidFill>
                <a:latin typeface="Century Gothic"/>
              </a:rPr>
              <a:t>To Adjust to a World Without the Deceased</a:t>
            </a:r>
          </a:p>
          <a:p>
            <a:pPr marL="914400" lvl="1" indent="-457200" fontAlgn="base">
              <a:lnSpc>
                <a:spcPct val="150000"/>
              </a:lnSpc>
              <a:spcBef>
                <a:spcPct val="0"/>
              </a:spcBef>
              <a:spcAft>
                <a:spcPct val="0"/>
              </a:spcAft>
              <a:buFont typeface="+mj-lt"/>
              <a:buAutoNum type="arabicPeriod"/>
            </a:pPr>
            <a:r>
              <a:rPr lang="en-US" sz="2400" b="1">
                <a:solidFill>
                  <a:srgbClr val="53585F"/>
                </a:solidFill>
                <a:latin typeface="Century Gothic"/>
              </a:rPr>
              <a:t>“secondary losses”-</a:t>
            </a:r>
            <a:r>
              <a:rPr lang="en-US" sz="2400" b="1">
                <a:solidFill>
                  <a:schemeClr val="accent6"/>
                </a:solidFill>
                <a:latin typeface="Century Gothic"/>
              </a:rPr>
              <a:t>housing, healthcare</a:t>
            </a:r>
            <a:r>
              <a:rPr lang="en-US" sz="2400" b="1">
                <a:solidFill>
                  <a:srgbClr val="53585F"/>
                </a:solidFill>
                <a:latin typeface="Century Gothic"/>
              </a:rPr>
              <a:t>, </a:t>
            </a:r>
            <a:r>
              <a:rPr lang="en-US" sz="2400" b="1">
                <a:solidFill>
                  <a:schemeClr val="accent6"/>
                </a:solidFill>
                <a:latin typeface="Century Gothic"/>
              </a:rPr>
              <a:t>income, food insecurity</a:t>
            </a:r>
          </a:p>
          <a:p>
            <a:pPr marL="914400" lvl="1" indent="-457200" fontAlgn="base">
              <a:lnSpc>
                <a:spcPct val="150000"/>
              </a:lnSpc>
              <a:spcBef>
                <a:spcPct val="0"/>
              </a:spcBef>
              <a:spcAft>
                <a:spcPct val="0"/>
              </a:spcAft>
              <a:buFont typeface="+mj-lt"/>
              <a:buAutoNum type="arabicPeriod"/>
            </a:pPr>
            <a:r>
              <a:rPr lang="en-US" sz="2400" b="1">
                <a:solidFill>
                  <a:srgbClr val="53585F"/>
                </a:solidFill>
                <a:latin typeface="Century Gothic"/>
              </a:rPr>
              <a:t>Prepare child for special days</a:t>
            </a:r>
          </a:p>
          <a:p>
            <a:pPr marL="914400" lvl="1" indent="-457200" fontAlgn="base">
              <a:lnSpc>
                <a:spcPct val="150000"/>
              </a:lnSpc>
              <a:spcBef>
                <a:spcPct val="0"/>
              </a:spcBef>
              <a:spcAft>
                <a:spcPct val="0"/>
              </a:spcAft>
              <a:buFont typeface="+mj-lt"/>
              <a:buAutoNum type="arabicPeriod"/>
            </a:pPr>
            <a:r>
              <a:rPr lang="en-US" sz="2400" b="1">
                <a:solidFill>
                  <a:srgbClr val="53585F"/>
                </a:solidFill>
                <a:latin typeface="Century Gothic"/>
              </a:rPr>
              <a:t>Collaborate with </a:t>
            </a:r>
            <a:r>
              <a:rPr lang="en-US" sz="2400" b="1">
                <a:solidFill>
                  <a:schemeClr val="accent6"/>
                </a:solidFill>
                <a:latin typeface="Century Gothic"/>
              </a:rPr>
              <a:t>TEACHERS</a:t>
            </a:r>
            <a:r>
              <a:rPr lang="en-US" sz="2400" b="1">
                <a:solidFill>
                  <a:srgbClr val="53585F"/>
                </a:solidFill>
                <a:latin typeface="Century Gothic"/>
              </a:rPr>
              <a:t> to make sure they understand how long grief lasts</a:t>
            </a:r>
          </a:p>
          <a:p>
            <a:pPr marL="914400" lvl="1" indent="-457200">
              <a:lnSpc>
                <a:spcPct val="150000"/>
              </a:lnSpc>
              <a:spcBef>
                <a:spcPct val="0"/>
              </a:spcBef>
              <a:spcAft>
                <a:spcPct val="0"/>
              </a:spcAft>
              <a:buAutoNum type="arabicPeriod"/>
            </a:pPr>
            <a:endParaRPr lang="en-US" sz="2400">
              <a:solidFill>
                <a:srgbClr val="53585F"/>
              </a:solidFill>
              <a:latin typeface="Century Gothic"/>
            </a:endParaRPr>
          </a:p>
          <a:p>
            <a:pPr marL="914400" lvl="1" indent="-457200">
              <a:lnSpc>
                <a:spcPct val="150000"/>
              </a:lnSpc>
              <a:spcBef>
                <a:spcPct val="0"/>
              </a:spcBef>
              <a:spcAft>
                <a:spcPct val="0"/>
              </a:spcAft>
              <a:buAutoNum type="arabicPeriod"/>
            </a:pPr>
            <a:r>
              <a:rPr lang="en-US" sz="2400" b="1">
                <a:solidFill>
                  <a:schemeClr val="accent6"/>
                </a:solidFill>
                <a:latin typeface="Century Gothic"/>
              </a:rPr>
              <a:t>NO SUCH THING AS A GRIEF CARD!</a:t>
            </a:r>
          </a:p>
        </p:txBody>
      </p:sp>
    </p:spTree>
    <p:extLst>
      <p:ext uri="{BB962C8B-B14F-4D97-AF65-F5344CB8AC3E}">
        <p14:creationId xmlns:p14="http://schemas.microsoft.com/office/powerpoint/2010/main" val="3945084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5866"/>
            <a:ext cx="8517426" cy="1503926"/>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lang="en-US" sz="2800" kern="0" dirty="0">
                <a:solidFill>
                  <a:srgbClr val="FFFFFF"/>
                </a:solidFill>
                <a:latin typeface="Proxima Nova Semibold" panose="02000506030000020004" pitchFamily="50" charset="0"/>
                <a:cs typeface="Arial" panose="020B0604020202020204" pitchFamily="34" charset="0"/>
              </a:rPr>
              <a:t>To Learn Coping Strategies</a:t>
            </a:r>
            <a:endParaRPr kumimoji="0" lang="en-US" sz="2800" b="0" i="0" u="none" strike="noStrike" kern="0" cap="none" spc="0" normalizeH="0" baseline="0" noProof="0" dirty="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sp>
        <p:nvSpPr>
          <p:cNvPr id="2" name="Rectangle 1">
            <a:extLst>
              <a:ext uri="{FF2B5EF4-FFF2-40B4-BE49-F238E27FC236}">
                <a16:creationId xmlns:a16="http://schemas.microsoft.com/office/drawing/2014/main" id="{8002CDDE-9B4E-466E-915C-C219815EC944}"/>
              </a:ext>
            </a:extLst>
          </p:cNvPr>
          <p:cNvSpPr/>
          <p:nvPr/>
        </p:nvSpPr>
        <p:spPr>
          <a:xfrm>
            <a:off x="626575" y="1828800"/>
            <a:ext cx="7890850" cy="3899850"/>
          </a:xfrm>
          <a:prstGeom prst="rect">
            <a:avLst/>
          </a:prstGeom>
        </p:spPr>
        <p:txBody>
          <a:bodyPr wrap="square" lIns="91440" tIns="45720" rIns="91440" bIns="45720" anchor="t">
            <a:spAutoFit/>
          </a:bodyPr>
          <a:lstStyle/>
          <a:p>
            <a:pPr lvl="0" fontAlgn="base">
              <a:lnSpc>
                <a:spcPct val="150000"/>
              </a:lnSpc>
              <a:spcBef>
                <a:spcPct val="0"/>
              </a:spcBef>
              <a:spcAft>
                <a:spcPct val="0"/>
              </a:spcAft>
            </a:pPr>
            <a:r>
              <a:rPr lang="en-US" sz="2400" b="1" dirty="0">
                <a:solidFill>
                  <a:srgbClr val="53585F"/>
                </a:solidFill>
                <a:latin typeface="Century Gothic" panose="020B0502020202020204" pitchFamily="34" charset="0"/>
              </a:rPr>
              <a:t>1.  Breathing Techniques</a:t>
            </a:r>
          </a:p>
          <a:p>
            <a:pPr>
              <a:lnSpc>
                <a:spcPct val="150000"/>
              </a:lnSpc>
              <a:spcBef>
                <a:spcPct val="0"/>
              </a:spcBef>
              <a:spcAft>
                <a:spcPct val="0"/>
              </a:spcAft>
            </a:pPr>
            <a:r>
              <a:rPr lang="en-US" sz="2400" b="1" dirty="0">
                <a:solidFill>
                  <a:srgbClr val="53585F"/>
                </a:solidFill>
                <a:latin typeface="Century Gothic"/>
              </a:rPr>
              <a:t>a. candle flower</a:t>
            </a:r>
          </a:p>
          <a:p>
            <a:pPr>
              <a:lnSpc>
                <a:spcPct val="150000"/>
              </a:lnSpc>
              <a:spcBef>
                <a:spcPct val="0"/>
              </a:spcBef>
              <a:spcAft>
                <a:spcPct val="0"/>
              </a:spcAft>
            </a:pPr>
            <a:r>
              <a:rPr lang="en-US" sz="2400" b="1" dirty="0">
                <a:solidFill>
                  <a:srgbClr val="53585F"/>
                </a:solidFill>
                <a:latin typeface="Century Gothic"/>
              </a:rPr>
              <a:t>b. pizza or spaghetti breath</a:t>
            </a:r>
          </a:p>
          <a:p>
            <a:pPr>
              <a:lnSpc>
                <a:spcPct val="150000"/>
              </a:lnSpc>
              <a:spcBef>
                <a:spcPct val="0"/>
              </a:spcBef>
              <a:spcAft>
                <a:spcPct val="0"/>
              </a:spcAft>
            </a:pPr>
            <a:r>
              <a:rPr lang="en-US" sz="2400" b="1" dirty="0">
                <a:solidFill>
                  <a:srgbClr val="53585F"/>
                </a:solidFill>
                <a:latin typeface="Century Gothic"/>
              </a:rPr>
              <a:t>c. butterfly breathing</a:t>
            </a:r>
          </a:p>
          <a:p>
            <a:pPr lvl="0" fontAlgn="base">
              <a:lnSpc>
                <a:spcPct val="150000"/>
              </a:lnSpc>
              <a:spcBef>
                <a:spcPct val="0"/>
              </a:spcBef>
              <a:spcAft>
                <a:spcPct val="0"/>
              </a:spcAft>
            </a:pPr>
            <a:r>
              <a:rPr lang="en-US" sz="2400" b="1" dirty="0">
                <a:solidFill>
                  <a:srgbClr val="53585F"/>
                </a:solidFill>
                <a:latin typeface="Century Gothic" panose="020B0502020202020204" pitchFamily="34" charset="0"/>
              </a:rPr>
              <a:t>2.  Visualization</a:t>
            </a:r>
          </a:p>
          <a:p>
            <a:pPr lvl="0" fontAlgn="base">
              <a:lnSpc>
                <a:spcPct val="150000"/>
              </a:lnSpc>
              <a:spcBef>
                <a:spcPct val="0"/>
              </a:spcBef>
              <a:spcAft>
                <a:spcPct val="0"/>
              </a:spcAft>
            </a:pPr>
            <a:r>
              <a:rPr lang="en-US" sz="2400" b="1" dirty="0">
                <a:solidFill>
                  <a:srgbClr val="53585F"/>
                </a:solidFill>
                <a:latin typeface="Century Gothic" panose="020B0502020202020204" pitchFamily="34" charset="0"/>
              </a:rPr>
              <a:t>3.  Releases emotions through movement</a:t>
            </a:r>
          </a:p>
          <a:p>
            <a:pPr lvl="0" fontAlgn="base">
              <a:lnSpc>
                <a:spcPct val="150000"/>
              </a:lnSpc>
              <a:spcBef>
                <a:spcPct val="0"/>
              </a:spcBef>
              <a:spcAft>
                <a:spcPct val="0"/>
              </a:spcAft>
            </a:pPr>
            <a:r>
              <a:rPr lang="en-US" sz="2400" b="1" dirty="0">
                <a:solidFill>
                  <a:srgbClr val="53585F"/>
                </a:solidFill>
                <a:latin typeface="Century Gothic" panose="020B0502020202020204" pitchFamily="34" charset="0"/>
              </a:rPr>
              <a:t>4.  Comforting self with music, journaling, pets, etc</a:t>
            </a:r>
            <a:r>
              <a:rPr lang="en-US" sz="2400" dirty="0">
                <a:solidFill>
                  <a:srgbClr val="53585F"/>
                </a:solidFill>
                <a:latin typeface="Century Gothic" panose="020B0502020202020204" pitchFamily="34" charset="0"/>
              </a:rPr>
              <a:t>.</a:t>
            </a:r>
          </a:p>
        </p:txBody>
      </p:sp>
    </p:spTree>
    <p:extLst>
      <p:ext uri="{BB962C8B-B14F-4D97-AF65-F5344CB8AC3E}">
        <p14:creationId xmlns:p14="http://schemas.microsoft.com/office/powerpoint/2010/main" val="700607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039091"/>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751593" y="-304800"/>
            <a:ext cx="7890850" cy="1802860"/>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algn="l" eaLnBrk="1" hangingPunct="1"/>
            <a:endParaRPr lang="en-US" sz="2800" kern="0">
              <a:solidFill>
                <a:srgbClr val="FD8A20"/>
              </a:solidFill>
              <a:latin typeface="Proxima Nova Semibold" panose="02000506030000020004" pitchFamily="50" charset="0"/>
              <a:cs typeface="Arial" panose="020B0604020202020204" pitchFamily="34" charset="0"/>
            </a:endParaRPr>
          </a:p>
          <a:p>
            <a:pPr algn="l" eaLnBrk="1" hangingPunct="1"/>
            <a:r>
              <a:rPr lang="en-US" sz="3700" kern="0">
                <a:solidFill>
                  <a:srgbClr val="FD8A20"/>
                </a:solidFill>
                <a:latin typeface="Proxima Nova Semibold" panose="02000506030000020004" pitchFamily="50" charset="0"/>
                <a:cs typeface="Arial" panose="020B0604020202020204" pitchFamily="34" charset="0"/>
              </a:rPr>
              <a:t>COVID-Related Losses</a:t>
            </a:r>
            <a:endParaRPr lang="en-US" sz="3300" b="1" kern="0">
              <a:solidFill>
                <a:schemeClr val="accent5"/>
              </a:solidFill>
              <a:latin typeface="Century Gothic"/>
            </a:endParaRPr>
          </a:p>
          <a:p>
            <a:pPr lvl="0" algn="l" eaLnBrk="1" hangingPunct="1"/>
            <a:endParaRPr kumimoji="0" lang="en-US" sz="24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9" name="Picture 4" descr="A group of people sitting on a bench in a park&#10;&#10;Description generated with very high confidence">
            <a:extLst>
              <a:ext uri="{FF2B5EF4-FFF2-40B4-BE49-F238E27FC236}">
                <a16:creationId xmlns:a16="http://schemas.microsoft.com/office/drawing/2014/main" id="{8323DCBE-46E4-8243-B99F-8FD2395DD0E2}"/>
              </a:ext>
            </a:extLst>
          </p:cNvPr>
          <p:cNvPicPr>
            <a:picLocks noChangeAspect="1"/>
          </p:cNvPicPr>
          <p:nvPr/>
        </p:nvPicPr>
        <p:blipFill>
          <a:blip r:embed="rId5"/>
          <a:stretch>
            <a:fillRect/>
          </a:stretch>
        </p:blipFill>
        <p:spPr>
          <a:xfrm>
            <a:off x="4115820" y="1591792"/>
            <a:ext cx="4164845" cy="2780034"/>
          </a:xfrm>
          <a:prstGeom prst="rect">
            <a:avLst/>
          </a:prstGeom>
        </p:spPr>
      </p:pic>
      <p:pic>
        <p:nvPicPr>
          <p:cNvPr id="12" name="Picture 3" descr="A car parked in a parking lot&#10;&#10;Description generated with very high confidence">
            <a:extLst>
              <a:ext uri="{FF2B5EF4-FFF2-40B4-BE49-F238E27FC236}">
                <a16:creationId xmlns:a16="http://schemas.microsoft.com/office/drawing/2014/main" id="{A19AFBE1-36DA-F741-A287-33742723DD81}"/>
              </a:ext>
            </a:extLst>
          </p:cNvPr>
          <p:cNvPicPr>
            <a:picLocks noChangeAspect="1"/>
          </p:cNvPicPr>
          <p:nvPr/>
        </p:nvPicPr>
        <p:blipFill>
          <a:blip r:embed="rId6"/>
          <a:stretch>
            <a:fillRect/>
          </a:stretch>
        </p:blipFill>
        <p:spPr>
          <a:xfrm>
            <a:off x="5098398" y="4496275"/>
            <a:ext cx="3798164" cy="2092492"/>
          </a:xfrm>
          <a:prstGeom prst="rect">
            <a:avLst/>
          </a:prstGeom>
        </p:spPr>
      </p:pic>
      <p:pic>
        <p:nvPicPr>
          <p:cNvPr id="13" name="Picture 2" descr="A group of people standing in front of a car&#10;&#10;Description generated with very high confidence">
            <a:extLst>
              <a:ext uri="{FF2B5EF4-FFF2-40B4-BE49-F238E27FC236}">
                <a16:creationId xmlns:a16="http://schemas.microsoft.com/office/drawing/2014/main" id="{055B1587-CE82-C244-BC1A-3F1709EBE070}"/>
              </a:ext>
            </a:extLst>
          </p:cNvPr>
          <p:cNvPicPr>
            <a:picLocks noChangeAspect="1"/>
          </p:cNvPicPr>
          <p:nvPr/>
        </p:nvPicPr>
        <p:blipFill>
          <a:blip r:embed="rId7"/>
          <a:stretch>
            <a:fillRect/>
          </a:stretch>
        </p:blipFill>
        <p:spPr>
          <a:xfrm>
            <a:off x="340654" y="1498060"/>
            <a:ext cx="2911832" cy="3882442"/>
          </a:xfrm>
          <a:prstGeom prst="rect">
            <a:avLst/>
          </a:prstGeom>
        </p:spPr>
      </p:pic>
      <p:pic>
        <p:nvPicPr>
          <p:cNvPr id="14" name="Shape 222">
            <a:extLst>
              <a:ext uri="{FF2B5EF4-FFF2-40B4-BE49-F238E27FC236}">
                <a16:creationId xmlns:a16="http://schemas.microsoft.com/office/drawing/2014/main" id="{8C23A845-09A4-A349-8E32-32E85D2495BF}"/>
              </a:ext>
            </a:extLst>
          </p:cNvPr>
          <p:cNvPicPr preferRelativeResize="0"/>
          <p:nvPr/>
        </p:nvPicPr>
        <p:blipFill>
          <a:blip r:embed="rId8">
            <a:alphaModFix/>
          </a:blip>
          <a:stretch>
            <a:fillRect/>
          </a:stretch>
        </p:blipFill>
        <p:spPr>
          <a:xfrm>
            <a:off x="2028736" y="4739850"/>
            <a:ext cx="2822224" cy="1980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2354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pic>
        <p:nvPicPr>
          <p:cNvPr id="6" name="Picture 5" descr="A picture containing drawing&#10;&#10;Description automatically generated">
            <a:extLst>
              <a:ext uri="{FF2B5EF4-FFF2-40B4-BE49-F238E27FC236}">
                <a16:creationId xmlns:a16="http://schemas.microsoft.com/office/drawing/2014/main" id="{DFD3F55D-10C5-4EEB-B82C-B7E8C8E83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748" y="-216100"/>
            <a:ext cx="3238500" cy="1156011"/>
          </a:xfrm>
          <a:prstGeom prst="rect">
            <a:avLst/>
          </a:prstGeom>
        </p:spPr>
      </p:pic>
      <p:sp>
        <p:nvSpPr>
          <p:cNvPr id="2" name="TextBox 1">
            <a:extLst>
              <a:ext uri="{FF2B5EF4-FFF2-40B4-BE49-F238E27FC236}">
                <a16:creationId xmlns:a16="http://schemas.microsoft.com/office/drawing/2014/main" id="{04041296-1E87-403C-BC98-4CDF60B50039}"/>
              </a:ext>
            </a:extLst>
          </p:cNvPr>
          <p:cNvSpPr txBox="1"/>
          <p:nvPr/>
        </p:nvSpPr>
        <p:spPr>
          <a:xfrm>
            <a:off x="1347361" y="629392"/>
            <a:ext cx="5913910" cy="954107"/>
          </a:xfrm>
          <a:prstGeom prst="rect">
            <a:avLst/>
          </a:prstGeom>
          <a:noFill/>
        </p:spPr>
        <p:txBody>
          <a:bodyPr wrap="square" rtlCol="0">
            <a:spAutoFit/>
          </a:bodyPr>
          <a:lstStyle/>
          <a:p>
            <a:r>
              <a:rPr lang="en-US" sz="2800">
                <a:solidFill>
                  <a:schemeClr val="accent4">
                    <a:lumMod val="75000"/>
                  </a:schemeClr>
                </a:solidFill>
                <a:latin typeface="Algerian" panose="04020705040A02060702" pitchFamily="82" charset="0"/>
              </a:rPr>
              <a:t>And What About the Holidays?</a:t>
            </a:r>
          </a:p>
          <a:p>
            <a:endParaRPr lang="en-US" sz="2800">
              <a:solidFill>
                <a:schemeClr val="accent4">
                  <a:lumMod val="75000"/>
                </a:schemeClr>
              </a:solidFill>
              <a:latin typeface="Algerian" panose="04020705040A02060702" pitchFamily="82" charset="0"/>
            </a:endParaRPr>
          </a:p>
        </p:txBody>
      </p:sp>
      <p:pic>
        <p:nvPicPr>
          <p:cNvPr id="5122" name="Picture 1">
            <a:extLst>
              <a:ext uri="{FF2B5EF4-FFF2-40B4-BE49-F238E27FC236}">
                <a16:creationId xmlns:a16="http://schemas.microsoft.com/office/drawing/2014/main" id="{ACA136A2-B7CA-47B1-B220-058EF428C1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7361" y="1106446"/>
            <a:ext cx="6134092" cy="578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505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5866"/>
            <a:ext cx="8517426" cy="1503926"/>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lvl="0" algn="l" eaLnBrk="1" hangingPunct="1"/>
            <a:r>
              <a:rPr kumimoji="0" lang="en-US" sz="3300" b="0" i="0" u="none" strike="noStrike" kern="0" cap="none" spc="0" normalizeH="0" baseline="0" noProof="0">
                <a:ln>
                  <a:noFill/>
                </a:ln>
                <a:solidFill>
                  <a:srgbClr val="FD8A20"/>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t>GOAL #4: </a:t>
            </a:r>
            <a:r>
              <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t/>
            </a:r>
            <a:br>
              <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br>
            <a:r>
              <a:rPr lang="en-US" sz="2800" kern="0">
                <a:solidFill>
                  <a:srgbClr val="FFFFFF"/>
                </a:solidFill>
                <a:latin typeface="Proxima Nova Semibold" panose="02000506030000020004" pitchFamily="50" charset="0"/>
                <a:cs typeface="Arial" panose="020B0604020202020204" pitchFamily="34" charset="0"/>
              </a:rPr>
              <a:t>To Maintain The Bond And Find Ways To Memorialize</a:t>
            </a:r>
            <a:endPar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sp>
        <p:nvSpPr>
          <p:cNvPr id="2" name="Rectangle 1">
            <a:extLst>
              <a:ext uri="{FF2B5EF4-FFF2-40B4-BE49-F238E27FC236}">
                <a16:creationId xmlns:a16="http://schemas.microsoft.com/office/drawing/2014/main" id="{8002CDDE-9B4E-466E-915C-C219815EC944}"/>
              </a:ext>
            </a:extLst>
          </p:cNvPr>
          <p:cNvSpPr/>
          <p:nvPr/>
        </p:nvSpPr>
        <p:spPr>
          <a:xfrm>
            <a:off x="628055" y="1981200"/>
            <a:ext cx="7890850" cy="4430636"/>
          </a:xfrm>
          <a:prstGeom prst="rect">
            <a:avLst/>
          </a:prstGeom>
        </p:spPr>
        <p:txBody>
          <a:bodyPr wrap="square" anchor="t">
            <a:spAutoFit/>
          </a:bodyPr>
          <a:lstStyle/>
          <a:p>
            <a:pPr marL="457200" lvl="0" indent="-457200" fontAlgn="base">
              <a:lnSpc>
                <a:spcPct val="150000"/>
              </a:lnSpc>
              <a:spcBef>
                <a:spcPct val="0"/>
              </a:spcBef>
              <a:spcAft>
                <a:spcPct val="0"/>
              </a:spcAft>
              <a:buFont typeface="+mj-lt"/>
              <a:buAutoNum type="arabicPeriod"/>
            </a:pPr>
            <a:r>
              <a:rPr lang="en-US" sz="3200" b="1">
                <a:solidFill>
                  <a:srgbClr val="53585F"/>
                </a:solidFill>
                <a:latin typeface="Century Gothic"/>
              </a:rPr>
              <a:t>Engage in on-going rituals</a:t>
            </a:r>
          </a:p>
          <a:p>
            <a:pPr marL="457200" lvl="0" indent="-457200" fontAlgn="base">
              <a:lnSpc>
                <a:spcPct val="150000"/>
              </a:lnSpc>
              <a:spcBef>
                <a:spcPct val="0"/>
              </a:spcBef>
              <a:spcAft>
                <a:spcPct val="0"/>
              </a:spcAft>
              <a:buFont typeface="+mj-lt"/>
              <a:buAutoNum type="arabicPeriod"/>
            </a:pPr>
            <a:endParaRPr lang="en-US" sz="3200" b="1">
              <a:solidFill>
                <a:srgbClr val="53585F"/>
              </a:solidFill>
              <a:latin typeface="Century Gothic" panose="020B0502020202020204" pitchFamily="34" charset="0"/>
            </a:endParaRPr>
          </a:p>
          <a:p>
            <a:pPr marL="457200" lvl="0" indent="-457200" fontAlgn="base">
              <a:lnSpc>
                <a:spcPct val="150000"/>
              </a:lnSpc>
              <a:spcBef>
                <a:spcPct val="0"/>
              </a:spcBef>
              <a:spcAft>
                <a:spcPct val="0"/>
              </a:spcAft>
              <a:buFont typeface="+mj-lt"/>
              <a:buAutoNum type="arabicPeriod"/>
            </a:pPr>
            <a:r>
              <a:rPr lang="en-US" sz="3200" b="1">
                <a:solidFill>
                  <a:srgbClr val="53585F"/>
                </a:solidFill>
                <a:latin typeface="Century Gothic"/>
              </a:rPr>
              <a:t>Become more future oriented over time</a:t>
            </a:r>
          </a:p>
          <a:p>
            <a:pPr marL="457200" lvl="0" indent="-457200" fontAlgn="base">
              <a:lnSpc>
                <a:spcPct val="150000"/>
              </a:lnSpc>
              <a:spcBef>
                <a:spcPct val="0"/>
              </a:spcBef>
              <a:spcAft>
                <a:spcPct val="0"/>
              </a:spcAft>
              <a:buFont typeface="+mj-lt"/>
              <a:buAutoNum type="arabicPeriod"/>
            </a:pPr>
            <a:endParaRPr lang="en-US" sz="3200" b="1">
              <a:solidFill>
                <a:srgbClr val="53585F"/>
              </a:solidFill>
              <a:latin typeface="Century Gothic" panose="020B0502020202020204" pitchFamily="34" charset="0"/>
            </a:endParaRPr>
          </a:p>
          <a:p>
            <a:pPr marL="457200" lvl="0" indent="-457200" fontAlgn="base">
              <a:lnSpc>
                <a:spcPct val="150000"/>
              </a:lnSpc>
              <a:spcBef>
                <a:spcPct val="0"/>
              </a:spcBef>
              <a:spcAft>
                <a:spcPct val="0"/>
              </a:spcAft>
              <a:buFont typeface="+mj-lt"/>
              <a:buAutoNum type="arabicPeriod"/>
            </a:pPr>
            <a:r>
              <a:rPr lang="en-US" sz="3200" b="1">
                <a:solidFill>
                  <a:srgbClr val="53585F"/>
                </a:solidFill>
                <a:latin typeface="Century Gothic"/>
              </a:rPr>
              <a:t>Good News: Kids are resilient</a:t>
            </a:r>
          </a:p>
        </p:txBody>
      </p:sp>
    </p:spTree>
    <p:extLst>
      <p:ext uri="{BB962C8B-B14F-4D97-AF65-F5344CB8AC3E}">
        <p14:creationId xmlns:p14="http://schemas.microsoft.com/office/powerpoint/2010/main" val="3112874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CFCA6755-8FCA-41E2-A5B5-23622CED6C67}"/>
              </a:ext>
            </a:extLst>
          </p:cNvPr>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t="3125" b="3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p:cNvSpPr>
            <a:spLocks/>
          </p:cNvSpPr>
          <p:nvPr/>
        </p:nvSpPr>
        <p:spPr bwMode="auto">
          <a:xfrm>
            <a:off x="1" y="3584377"/>
            <a:ext cx="3657600" cy="1307306"/>
          </a:xfrm>
          <a:custGeom>
            <a:avLst/>
            <a:gdLst>
              <a:gd name="T0" fmla="*/ 6506369 w 21600"/>
              <a:gd name="T1" fmla="*/ 1743075 h 21600"/>
              <a:gd name="T2" fmla="*/ 6506369 w 21600"/>
              <a:gd name="T3" fmla="*/ 1743075 h 21600"/>
              <a:gd name="T4" fmla="*/ 6506369 w 21600"/>
              <a:gd name="T5" fmla="*/ 1743075 h 21600"/>
              <a:gd name="T6" fmla="*/ 6506369 w 21600"/>
              <a:gd name="T7" fmla="*/ 17430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390" y="21599"/>
                </a:lnTo>
                <a:cubicBezTo>
                  <a:pt x="21506" y="21599"/>
                  <a:pt x="21600" y="21249"/>
                  <a:pt x="21600" y="20818"/>
                </a:cubicBezTo>
                <a:lnTo>
                  <a:pt x="21600" y="781"/>
                </a:lnTo>
                <a:cubicBezTo>
                  <a:pt x="21600" y="350"/>
                  <a:pt x="21506" y="0"/>
                  <a:pt x="21390" y="0"/>
                </a:cubicBezTo>
                <a:lnTo>
                  <a:pt x="0" y="0"/>
                </a:lnTo>
                <a:close/>
              </a:path>
            </a:pathLst>
          </a:custGeom>
          <a:solidFill>
            <a:srgbClr val="000000">
              <a:alpha val="46666"/>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sp>
        <p:nvSpPr>
          <p:cNvPr id="14339" name="AutoShape 3"/>
          <p:cNvSpPr>
            <a:spLocks/>
          </p:cNvSpPr>
          <p:nvPr/>
        </p:nvSpPr>
        <p:spPr bwMode="auto">
          <a:xfrm>
            <a:off x="492325" y="3584377"/>
            <a:ext cx="2416246" cy="1307306"/>
          </a:xfrm>
          <a:custGeom>
            <a:avLst/>
            <a:gdLst>
              <a:gd name="T0" fmla="*/ 2982118 w 21600"/>
              <a:gd name="T1" fmla="*/ 641350 h 21600"/>
              <a:gd name="T2" fmla="*/ 2982118 w 21600"/>
              <a:gd name="T3" fmla="*/ 641350 h 21600"/>
              <a:gd name="T4" fmla="*/ 2982118 w 21600"/>
              <a:gd name="T5" fmla="*/ 641350 h 21600"/>
              <a:gd name="T6" fmla="*/ 2982118 w 21600"/>
              <a:gd name="T7" fmla="*/ 6413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1pPr>
            <a:lvl2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2pPr>
            <a:lvl3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3pPr>
            <a:lvl4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4pPr>
            <a:lvl5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5pPr>
            <a:lvl6pPr marL="39243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6pPr>
            <a:lvl7pPr marL="43815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7pPr>
            <a:lvl8pPr marL="48387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8pPr>
            <a:lvl9pPr marL="52959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9pPr>
          </a:lstStyle>
          <a:p>
            <a:pPr marL="0" marR="0" lvl="0" indent="0" algn="l" defTabSz="346727" rtl="0" eaLnBrk="1"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entury Gothic" panose="020B0502020202020204" pitchFamily="34" charset="0"/>
                <a:ea typeface="Futura Medium" charset="0"/>
                <a:sym typeface="Roboto" panose="02000000000000000000" pitchFamily="2" charset="0"/>
              </a:rPr>
              <a:t>Glee </a:t>
            </a:r>
            <a:endParaRPr kumimoji="0" lang="en-US" sz="4000" b="0" i="0" u="none" strike="noStrike" kern="1200" cap="none" spc="0" normalizeH="0" baseline="0" noProof="0">
              <a:ln>
                <a:noFill/>
              </a:ln>
              <a:solidFill>
                <a:srgbClr val="6D6E6D"/>
              </a:solidFill>
              <a:effectLst/>
              <a:uLnTx/>
              <a:uFillTx/>
              <a:latin typeface="Century Gothic" panose="020B0502020202020204" pitchFamily="34" charset="0"/>
              <a:ea typeface="Futura Medium" charset="0"/>
              <a:sym typeface="Roboto" panose="02000000000000000000" pitchFamily="2" charset="0"/>
            </a:endParaRPr>
          </a:p>
        </p:txBody>
      </p:sp>
      <p:cxnSp>
        <p:nvCxnSpPr>
          <p:cNvPr id="7" name="Straight Connector 6">
            <a:extLst>
              <a:ext uri="{FF2B5EF4-FFF2-40B4-BE49-F238E27FC236}">
                <a16:creationId xmlns:a16="http://schemas.microsoft.com/office/drawing/2014/main" id="{1A09F81D-7C76-4A29-9F21-8C5CD71E16FC}"/>
              </a:ext>
            </a:extLst>
          </p:cNvPr>
          <p:cNvCxnSpPr/>
          <p:nvPr/>
        </p:nvCxnSpPr>
        <p:spPr bwMode="auto">
          <a:xfrm>
            <a:off x="262647" y="3735421"/>
            <a:ext cx="0" cy="963039"/>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3" name="AutoShape 2">
            <a:extLst>
              <a:ext uri="{FF2B5EF4-FFF2-40B4-BE49-F238E27FC236}">
                <a16:creationId xmlns:a16="http://schemas.microsoft.com/office/drawing/2014/main" id="{62E74F3A-A80C-4165-BFD1-7064901A72B8}"/>
              </a:ext>
            </a:extLst>
          </p:cNvPr>
          <p:cNvSpPr>
            <a:spLocks/>
          </p:cNvSpPr>
          <p:nvPr/>
        </p:nvSpPr>
        <p:spPr bwMode="auto">
          <a:xfrm>
            <a:off x="0" y="6312825"/>
            <a:ext cx="9144000" cy="54517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4" name="Picture 13">
            <a:extLst>
              <a:ext uri="{FF2B5EF4-FFF2-40B4-BE49-F238E27FC236}">
                <a16:creationId xmlns:a16="http://schemas.microsoft.com/office/drawing/2014/main" id="{2710DFD7-9866-4263-81E2-620D6029C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922" y="6466899"/>
            <a:ext cx="2570156" cy="237025"/>
          </a:xfrm>
          <a:prstGeom prst="rect">
            <a:avLst/>
          </a:prstGeom>
        </p:spPr>
      </p:pic>
    </p:spTree>
    <p:extLst>
      <p:ext uri="{BB962C8B-B14F-4D97-AF65-F5344CB8AC3E}">
        <p14:creationId xmlns:p14="http://schemas.microsoft.com/office/powerpoint/2010/main" val="1026839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143000"/>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5866"/>
            <a:ext cx="8517426" cy="1503926"/>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marL="0" marR="0" lvl="0" indent="0" algn="l" defTabSz="309578" rtl="0" eaLnBrk="1" fontAlgn="base" latinLnBrk="0" hangingPunct="1">
              <a:lnSpc>
                <a:spcPct val="100000"/>
              </a:lnSpc>
              <a:spcBef>
                <a:spcPct val="0"/>
              </a:spcBef>
              <a:spcAft>
                <a:spcPct val="0"/>
              </a:spcAft>
              <a:buClrTx/>
              <a:buSzTx/>
              <a:buFontTx/>
              <a:buNone/>
              <a:tabLst/>
              <a:defRPr/>
            </a:pPr>
            <a:r>
              <a:rPr kumimoji="0" lang="en-US" sz="3300" b="0" i="0" u="none" strike="noStrike" kern="0" cap="none" spc="0" normalizeH="0" baseline="0" noProof="0">
                <a:ln>
                  <a:noFill/>
                </a:ln>
                <a:solidFill>
                  <a:srgbClr val="FD8A20"/>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t>GOAL #4: </a:t>
            </a:r>
            <a:r>
              <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t/>
            </a:r>
            <a:br>
              <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br>
            <a:r>
              <a:rPr kumimoji="0" lang="en-US" sz="2800" b="0" i="0" u="none" strike="noStrike" kern="0" cap="none" spc="0" normalizeH="0" baseline="0" noProof="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rPr>
              <a:t>Activities</a:t>
            </a:r>
          </a:p>
        </p:txBody>
      </p:sp>
      <p:sp>
        <p:nvSpPr>
          <p:cNvPr id="2" name="Rectangle 1">
            <a:extLst>
              <a:ext uri="{FF2B5EF4-FFF2-40B4-BE49-F238E27FC236}">
                <a16:creationId xmlns:a16="http://schemas.microsoft.com/office/drawing/2014/main" id="{8002CDDE-9B4E-466E-915C-C219815EC944}"/>
              </a:ext>
            </a:extLst>
          </p:cNvPr>
          <p:cNvSpPr/>
          <p:nvPr/>
        </p:nvSpPr>
        <p:spPr>
          <a:xfrm>
            <a:off x="626575" y="1651850"/>
            <a:ext cx="8112691" cy="3888372"/>
          </a:xfrm>
          <a:prstGeom prst="rect">
            <a:avLst/>
          </a:prstGeom>
        </p:spPr>
        <p:txBody>
          <a:bodyPr wrap="square" lIns="91440" tIns="45720" rIns="91440" bIns="45720" anchor="t">
            <a:spAutoFit/>
          </a:bodyPr>
          <a:lstStyle/>
          <a:p>
            <a:pPr marL="457200" indent="-457200" fontAlgn="base">
              <a:lnSpc>
                <a:spcPct val="150000"/>
              </a:lnSpc>
              <a:spcBef>
                <a:spcPct val="0"/>
              </a:spcBef>
              <a:spcAft>
                <a:spcPct val="0"/>
              </a:spcAft>
              <a:buFont typeface="+mj-lt"/>
              <a:buAutoNum type="arabicPeriod"/>
            </a:pPr>
            <a:r>
              <a:rPr lang="en-US" sz="2800" b="1" dirty="0">
                <a:solidFill>
                  <a:srgbClr val="53585F"/>
                </a:solidFill>
                <a:latin typeface="Century Gothic"/>
              </a:rPr>
              <a:t>Meaning Making Activities:</a:t>
            </a:r>
            <a:endParaRPr lang="en-US" sz="2000" b="1" dirty="0"/>
          </a:p>
          <a:p>
            <a:pPr>
              <a:lnSpc>
                <a:spcPct val="150000"/>
              </a:lnSpc>
              <a:spcBef>
                <a:spcPct val="0"/>
              </a:spcBef>
              <a:spcAft>
                <a:spcPct val="0"/>
              </a:spcAft>
            </a:pPr>
            <a:r>
              <a:rPr lang="en-US" sz="2800" dirty="0">
                <a:solidFill>
                  <a:srgbClr val="53585F"/>
                </a:solidFill>
                <a:latin typeface="Century Gothic"/>
              </a:rPr>
              <a:t>In memory Activities :Plant a tree, dedicate a plaque, </a:t>
            </a:r>
            <a:r>
              <a:rPr lang="en-US" sz="2800" b="1" dirty="0">
                <a:solidFill>
                  <a:srgbClr val="53585F"/>
                </a:solidFill>
                <a:latin typeface="Century Gothic"/>
              </a:rPr>
              <a:t>MEMORY BOXES OR MEMORY BOOKS</a:t>
            </a:r>
            <a:endParaRPr lang="en-US" sz="2800" b="1" dirty="0">
              <a:solidFill>
                <a:srgbClr val="53585F"/>
              </a:solidFill>
              <a:latin typeface="Century Gothic" panose="020B0502020202020204" pitchFamily="34" charset="0"/>
            </a:endParaRPr>
          </a:p>
          <a:p>
            <a:pPr fontAlgn="base">
              <a:lnSpc>
                <a:spcPct val="150000"/>
              </a:lnSpc>
              <a:spcBef>
                <a:spcPct val="0"/>
              </a:spcBef>
              <a:spcAft>
                <a:spcPct val="0"/>
              </a:spcAft>
            </a:pPr>
            <a:r>
              <a:rPr lang="en-US" sz="2800" b="1" dirty="0">
                <a:solidFill>
                  <a:srgbClr val="53585F"/>
                </a:solidFill>
                <a:latin typeface="Century Gothic"/>
              </a:rPr>
              <a:t>2.  Engage in on-going rituals:</a:t>
            </a:r>
          </a:p>
          <a:p>
            <a:pPr>
              <a:lnSpc>
                <a:spcPct val="150000"/>
              </a:lnSpc>
              <a:spcBef>
                <a:spcPct val="0"/>
              </a:spcBef>
              <a:spcAft>
                <a:spcPct val="0"/>
              </a:spcAft>
            </a:pPr>
            <a:r>
              <a:rPr lang="en-US" sz="2800" dirty="0">
                <a:solidFill>
                  <a:srgbClr val="53585F"/>
                </a:solidFill>
                <a:latin typeface="Century Gothic"/>
              </a:rPr>
              <a:t>a. Visits to cemetery or other special locations</a:t>
            </a:r>
          </a:p>
          <a:p>
            <a:pPr>
              <a:lnSpc>
                <a:spcPct val="150000"/>
              </a:lnSpc>
              <a:spcBef>
                <a:spcPct val="0"/>
              </a:spcBef>
              <a:spcAft>
                <a:spcPct val="0"/>
              </a:spcAft>
            </a:pPr>
            <a:r>
              <a:rPr lang="en-US" sz="2800" dirty="0">
                <a:solidFill>
                  <a:srgbClr val="53585F"/>
                </a:solidFill>
                <a:latin typeface="Century Gothic"/>
              </a:rPr>
              <a:t>b. Lighting candles on a shrine or alter etc.</a:t>
            </a:r>
            <a:endParaRPr lang="en-US" sz="2800" dirty="0">
              <a:solidFill>
                <a:srgbClr val="53585F"/>
              </a:solidFill>
              <a:latin typeface="Century Gothic" panose="020B0502020202020204" pitchFamily="34" charset="0"/>
            </a:endParaRPr>
          </a:p>
        </p:txBody>
      </p:sp>
    </p:spTree>
    <p:extLst>
      <p:ext uri="{BB962C8B-B14F-4D97-AF65-F5344CB8AC3E}">
        <p14:creationId xmlns:p14="http://schemas.microsoft.com/office/powerpoint/2010/main" val="749373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61EC0-5744-40F5-AA45-4EB67A962C4B}"/>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l="-1" t="5590" r="-350" b="53132"/>
          <a:stretch/>
        </p:blipFill>
        <p:spPr>
          <a:xfrm>
            <a:off x="893228" y="0"/>
            <a:ext cx="8250772" cy="6858000"/>
          </a:xfrm>
          <a:prstGeom prst="rect">
            <a:avLst/>
          </a:prstGeom>
        </p:spPr>
      </p:pic>
      <p:pic>
        <p:nvPicPr>
          <p:cNvPr id="18" name="speckles.png" descr="speckles.png">
            <a:extLst>
              <a:ext uri="{FF2B5EF4-FFF2-40B4-BE49-F238E27FC236}">
                <a16:creationId xmlns:a16="http://schemas.microsoft.com/office/drawing/2014/main" id="{23FB933E-E9D1-4CE3-8EEE-F12EA42F1907}"/>
              </a:ext>
            </a:extLst>
          </p:cNvPr>
          <p:cNvPicPr>
            <a:picLocks noChangeAspect="1"/>
          </p:cNvPicPr>
          <p:nvPr/>
        </p:nvPicPr>
        <p:blipFill>
          <a:blip r:embed="rId4"/>
          <a:stretch>
            <a:fillRect/>
          </a:stretch>
        </p:blipFill>
        <p:spPr>
          <a:xfrm rot="16200000">
            <a:off x="1039091" y="-1005369"/>
            <a:ext cx="7065818" cy="9144000"/>
          </a:xfrm>
          <a:prstGeom prst="rect">
            <a:avLst/>
          </a:prstGeom>
          <a:ln w="12700">
            <a:miter lim="400000"/>
          </a:ln>
        </p:spPr>
      </p:pic>
      <p:sp>
        <p:nvSpPr>
          <p:cNvPr id="10" name="AutoShape 2">
            <a:extLst>
              <a:ext uri="{FF2B5EF4-FFF2-40B4-BE49-F238E27FC236}">
                <a16:creationId xmlns:a16="http://schemas.microsoft.com/office/drawing/2014/main" id="{E6155493-78E7-4195-8251-03D22EA5FCD8}"/>
              </a:ext>
            </a:extLst>
          </p:cNvPr>
          <p:cNvSpPr>
            <a:spLocks/>
          </p:cNvSpPr>
          <p:nvPr/>
        </p:nvSpPr>
        <p:spPr bwMode="auto">
          <a:xfrm>
            <a:off x="-1" y="-5866"/>
            <a:ext cx="9144001" cy="1503926"/>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cxnSp>
        <p:nvCxnSpPr>
          <p:cNvPr id="11" name="Straight Connector 10">
            <a:extLst>
              <a:ext uri="{FF2B5EF4-FFF2-40B4-BE49-F238E27FC236}">
                <a16:creationId xmlns:a16="http://schemas.microsoft.com/office/drawing/2014/main" id="{ACA69242-60F2-4F23-88B0-390D9F3AEC8E}"/>
              </a:ext>
            </a:extLst>
          </p:cNvPr>
          <p:cNvCxnSpPr>
            <a:cxnSpLocks/>
          </p:cNvCxnSpPr>
          <p:nvPr/>
        </p:nvCxnSpPr>
        <p:spPr bwMode="auto">
          <a:xfrm>
            <a:off x="751594" y="1336568"/>
            <a:ext cx="3748296" cy="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8" name="Rectangle 2">
            <a:extLst>
              <a:ext uri="{FF2B5EF4-FFF2-40B4-BE49-F238E27FC236}">
                <a16:creationId xmlns:a16="http://schemas.microsoft.com/office/drawing/2014/main" id="{FF8852E6-3CE1-44B7-AAFC-0AA3E5CAABD8}"/>
              </a:ext>
            </a:extLst>
          </p:cNvPr>
          <p:cNvSpPr txBox="1">
            <a:spLocks noChangeArrowheads="1"/>
          </p:cNvSpPr>
          <p:nvPr/>
        </p:nvSpPr>
        <p:spPr>
          <a:xfrm>
            <a:off x="626575" y="-5866"/>
            <a:ext cx="8517426" cy="1503926"/>
          </a:xfrm>
          <a:prstGeom prst="rect">
            <a:avLst/>
          </a:prstGeom>
        </p:spPr>
        <p:txBody>
          <a:bodyPr anchor="ctr">
            <a:normAutofit fontScale="97500"/>
          </a:bodyPr>
          <a:lstStyle>
            <a:lvl1pPr algn="ctr" defTabSz="309578" rtl="0" eaLnBrk="0" fontAlgn="base" hangingPunct="0">
              <a:spcBef>
                <a:spcPct val="0"/>
              </a:spcBef>
              <a:spcAft>
                <a:spcPct val="0"/>
              </a:spcAft>
              <a:defRPr sz="4200">
                <a:solidFill>
                  <a:srgbClr val="000000"/>
                </a:solidFill>
                <a:latin typeface="+mj-lt"/>
                <a:ea typeface="MS PGothic" panose="020B0600070205080204" pitchFamily="34" charset="-128"/>
                <a:cs typeface="+mj-cs"/>
                <a:sym typeface="Helvetica Light" charset="0"/>
              </a:defRPr>
            </a:lvl1pPr>
            <a:lvl2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2pPr>
            <a:lvl3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3pPr>
            <a:lvl4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4pPr>
            <a:lvl5pPr algn="ctr" defTabSz="309578" rtl="0" eaLnBrk="0" fontAlgn="base" hangingPunct="0">
              <a:spcBef>
                <a:spcPct val="0"/>
              </a:spcBef>
              <a:spcAft>
                <a:spcPct val="0"/>
              </a:spcAft>
              <a:defRPr sz="4200">
                <a:solidFill>
                  <a:srgbClr val="000000"/>
                </a:solidFill>
                <a:latin typeface="Helvetica Light" charset="0"/>
                <a:ea typeface="MS PGothic" panose="020B0600070205080204" pitchFamily="34" charset="-128"/>
                <a:cs typeface="Helvetica Light" charset="0"/>
                <a:sym typeface="Helvetica Light" charset="0"/>
              </a:defRPr>
            </a:lvl5pPr>
            <a:lvl6pPr marL="171459"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6pPr>
            <a:lvl7pPr marL="342917"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7pPr>
            <a:lvl8pPr marL="514376"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8pPr>
            <a:lvl9pPr marL="685834" algn="ctr" defTabSz="309578" rtl="0" fontAlgn="base" hangingPunct="0">
              <a:spcBef>
                <a:spcPct val="0"/>
              </a:spcBef>
              <a:spcAft>
                <a:spcPct val="0"/>
              </a:spcAft>
              <a:defRPr sz="4200">
                <a:solidFill>
                  <a:srgbClr val="000000"/>
                </a:solidFill>
                <a:latin typeface="Helvetica Light" charset="0"/>
                <a:ea typeface="ＭＳ Ｐゴシック" charset="0"/>
                <a:cs typeface="Helvetica Light" charset="0"/>
                <a:sym typeface="Helvetica Light" charset="0"/>
              </a:defRPr>
            </a:lvl9pPr>
          </a:lstStyle>
          <a:p>
            <a:pPr algn="l" eaLnBrk="1" hangingPunct="1"/>
            <a:endParaRPr lang="en-US" sz="3300" kern="0" dirty="0">
              <a:solidFill>
                <a:schemeClr val="accent6"/>
              </a:solidFill>
              <a:latin typeface="Proxima Nova Semibold" panose="02000506030000020004" pitchFamily="50" charset="0"/>
              <a:cs typeface="Arial" panose="020B0604020202020204" pitchFamily="34" charset="0"/>
            </a:endParaRPr>
          </a:p>
          <a:p>
            <a:pPr algn="l" eaLnBrk="1" hangingPunct="1"/>
            <a:r>
              <a:rPr lang="en-US" sz="3300" kern="0" dirty="0">
                <a:solidFill>
                  <a:schemeClr val="accent6"/>
                </a:solidFill>
                <a:latin typeface="Proxima Nova Semibold" panose="02000506030000020004" pitchFamily="50" charset="0"/>
                <a:cs typeface="Arial" panose="020B0604020202020204" pitchFamily="34" charset="0"/>
              </a:rPr>
              <a:t>Engage In On-Going Rituals</a:t>
            </a:r>
            <a:endParaRPr lang="en-US" sz="2800" b="1" kern="0" dirty="0">
              <a:solidFill>
                <a:schemeClr val="accent5"/>
              </a:solidFill>
              <a:latin typeface="Century Gothic"/>
            </a:endParaRPr>
          </a:p>
          <a:p>
            <a:pPr lvl="0" algn="l" eaLnBrk="1" hangingPunct="1"/>
            <a:endParaRPr kumimoji="0" lang="en-US" sz="2800" b="0" i="0" u="none" strike="noStrike" kern="0" cap="none" spc="0" normalizeH="0" baseline="0" noProof="0" dirty="0">
              <a:ln>
                <a:noFill/>
              </a:ln>
              <a:solidFill>
                <a:srgbClr val="FFFFFF"/>
              </a:solidFill>
              <a:effectLst/>
              <a:uLnTx/>
              <a:uFillTx/>
              <a:latin typeface="Proxima Nova Semibold" panose="02000506030000020004" pitchFamily="50" charset="0"/>
              <a:ea typeface="MS PGothic" panose="020B0600070205080204" pitchFamily="34" charset="-128"/>
              <a:cs typeface="Arial" panose="020B0604020202020204" pitchFamily="34" charset="0"/>
              <a:sym typeface="Helvetica Light" charset="0"/>
            </a:endParaRPr>
          </a:p>
        </p:txBody>
      </p:sp>
      <p:pic>
        <p:nvPicPr>
          <p:cNvPr id="12" name="speckles.png" descr="speckles.png">
            <a:extLst>
              <a:ext uri="{FF2B5EF4-FFF2-40B4-BE49-F238E27FC236}">
                <a16:creationId xmlns:a16="http://schemas.microsoft.com/office/drawing/2014/main" id="{667094AC-0CB4-4202-8BE3-98BCCCF1D80C}"/>
              </a:ext>
            </a:extLst>
          </p:cNvPr>
          <p:cNvPicPr>
            <a:picLocks noChangeAspect="1"/>
          </p:cNvPicPr>
          <p:nvPr/>
        </p:nvPicPr>
        <p:blipFill>
          <a:blip r:embed="rId4"/>
          <a:stretch>
            <a:fillRect/>
          </a:stretch>
        </p:blipFill>
        <p:spPr>
          <a:xfrm rot="16200000">
            <a:off x="4473757" y="1938478"/>
            <a:ext cx="5635201" cy="7292613"/>
          </a:xfrm>
          <a:prstGeom prst="rect">
            <a:avLst/>
          </a:prstGeom>
          <a:ln w="12700">
            <a:miter lim="400000"/>
          </a:ln>
        </p:spPr>
      </p:pic>
      <p:pic>
        <p:nvPicPr>
          <p:cNvPr id="3" name="Picture 5" descr="A vase of flowers on a table&#10;&#10;Description automatically generated">
            <a:extLst>
              <a:ext uri="{FF2B5EF4-FFF2-40B4-BE49-F238E27FC236}">
                <a16:creationId xmlns:a16="http://schemas.microsoft.com/office/drawing/2014/main" id="{E03CCE7D-8259-474F-9884-E35D1B5C3016}"/>
              </a:ext>
            </a:extLst>
          </p:cNvPr>
          <p:cNvPicPr>
            <a:picLocks noChangeAspect="1"/>
          </p:cNvPicPr>
          <p:nvPr/>
        </p:nvPicPr>
        <p:blipFill>
          <a:blip r:embed="rId5"/>
          <a:stretch>
            <a:fillRect/>
          </a:stretch>
        </p:blipFill>
        <p:spPr>
          <a:xfrm>
            <a:off x="120352" y="2411103"/>
            <a:ext cx="3462067" cy="3462067"/>
          </a:xfrm>
          <a:prstGeom prst="rect">
            <a:avLst/>
          </a:prstGeom>
        </p:spPr>
      </p:pic>
      <p:pic>
        <p:nvPicPr>
          <p:cNvPr id="4" name="Picture 3">
            <a:extLst>
              <a:ext uri="{FF2B5EF4-FFF2-40B4-BE49-F238E27FC236}">
                <a16:creationId xmlns:a16="http://schemas.microsoft.com/office/drawing/2014/main" id="{F5AC4563-D6EE-8141-869F-C9F96B357B66}"/>
              </a:ext>
            </a:extLst>
          </p:cNvPr>
          <p:cNvPicPr>
            <a:picLocks noChangeAspect="1"/>
          </p:cNvPicPr>
          <p:nvPr/>
        </p:nvPicPr>
        <p:blipFill>
          <a:blip r:embed="rId6"/>
          <a:stretch>
            <a:fillRect/>
          </a:stretch>
        </p:blipFill>
        <p:spPr>
          <a:xfrm>
            <a:off x="3829587" y="2429646"/>
            <a:ext cx="5199600" cy="3462068"/>
          </a:xfrm>
          <a:prstGeom prst="rect">
            <a:avLst/>
          </a:prstGeom>
        </p:spPr>
      </p:pic>
    </p:spTree>
    <p:extLst>
      <p:ext uri="{BB962C8B-B14F-4D97-AF65-F5344CB8AC3E}">
        <p14:creationId xmlns:p14="http://schemas.microsoft.com/office/powerpoint/2010/main" val="2073549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AutoShape 2"/>
          <p:cNvSpPr>
            <a:spLocks/>
          </p:cNvSpPr>
          <p:nvPr/>
        </p:nvSpPr>
        <p:spPr bwMode="auto">
          <a:xfrm>
            <a:off x="109509" y="4866762"/>
            <a:ext cx="4559857" cy="1391424"/>
          </a:xfrm>
          <a:custGeom>
            <a:avLst/>
            <a:gdLst>
              <a:gd name="T0" fmla="*/ 6506369 w 21600"/>
              <a:gd name="T1" fmla="*/ 1743075 h 21600"/>
              <a:gd name="T2" fmla="*/ 6506369 w 21600"/>
              <a:gd name="T3" fmla="*/ 1743075 h 21600"/>
              <a:gd name="T4" fmla="*/ 6506369 w 21600"/>
              <a:gd name="T5" fmla="*/ 1743075 h 21600"/>
              <a:gd name="T6" fmla="*/ 6506369 w 21600"/>
              <a:gd name="T7" fmla="*/ 17430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390" y="21599"/>
                </a:lnTo>
                <a:cubicBezTo>
                  <a:pt x="21506" y="21599"/>
                  <a:pt x="21600" y="21249"/>
                  <a:pt x="21600" y="20818"/>
                </a:cubicBezTo>
                <a:lnTo>
                  <a:pt x="21600" y="781"/>
                </a:lnTo>
                <a:cubicBezTo>
                  <a:pt x="21600" y="350"/>
                  <a:pt x="21506" y="0"/>
                  <a:pt x="21390" y="0"/>
                </a:cubicBezTo>
                <a:lnTo>
                  <a:pt x="0" y="0"/>
                </a:lnTo>
                <a:close/>
              </a:path>
            </a:pathLst>
          </a:custGeom>
          <a:solidFill>
            <a:srgbClr val="000000">
              <a:alpha val="46666"/>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r>
              <a:rPr kumimoji="0" lang="en-US" sz="3600" b="1" i="0" u="none" strike="noStrike" kern="1200" cap="none" spc="0" normalizeH="0" baseline="0" noProof="0" dirty="0">
                <a:ln>
                  <a:noFill/>
                </a:ln>
                <a:solidFill>
                  <a:schemeClr val="accent5"/>
                </a:solidFill>
                <a:effectLst/>
                <a:uLnTx/>
                <a:uFillTx/>
                <a:latin typeface="Gill Sans Light" charset="0"/>
                <a:ea typeface="MS PGothic" panose="020B0600070205080204" pitchFamily="34" charset="-128"/>
                <a:sym typeface="Roboto" panose="02000000000000000000" pitchFamily="2" charset="0"/>
              </a:rPr>
              <a:t>COVID SPECIFIC Resources</a:t>
            </a:r>
            <a:endParaRPr kumimoji="0" lang="id-ID" sz="3600" b="1" i="0" u="none" strike="noStrike" kern="1200" cap="none" spc="0" normalizeH="0" baseline="0" noProof="0" dirty="0">
              <a:ln>
                <a:noFill/>
              </a:ln>
              <a:solidFill>
                <a:schemeClr val="accent5"/>
              </a:solidFill>
              <a:effectLst/>
              <a:uLnTx/>
              <a:uFillTx/>
              <a:latin typeface="Gill Sans Light" charset="0"/>
              <a:ea typeface="MS PGothic" panose="020B0600070205080204" pitchFamily="34" charset="-128"/>
              <a:sym typeface="Roboto" panose="02000000000000000000" pitchFamily="2" charset="0"/>
            </a:endParaRPr>
          </a:p>
        </p:txBody>
      </p:sp>
      <p:sp>
        <p:nvSpPr>
          <p:cNvPr id="14339" name="AutoShape 3"/>
          <p:cNvSpPr>
            <a:spLocks/>
          </p:cNvSpPr>
          <p:nvPr/>
        </p:nvSpPr>
        <p:spPr bwMode="auto">
          <a:xfrm>
            <a:off x="757852" y="5105400"/>
            <a:ext cx="4087918" cy="1049209"/>
          </a:xfrm>
          <a:custGeom>
            <a:avLst/>
            <a:gdLst>
              <a:gd name="T0" fmla="*/ 2982118 w 21600"/>
              <a:gd name="T1" fmla="*/ 641350 h 21600"/>
              <a:gd name="T2" fmla="*/ 2982118 w 21600"/>
              <a:gd name="T3" fmla="*/ 641350 h 21600"/>
              <a:gd name="T4" fmla="*/ 2982118 w 21600"/>
              <a:gd name="T5" fmla="*/ 641350 h 21600"/>
              <a:gd name="T6" fmla="*/ 2982118 w 21600"/>
              <a:gd name="T7" fmla="*/ 6413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1pPr>
            <a:lvl2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2pPr>
            <a:lvl3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3pPr>
            <a:lvl4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4pPr>
            <a:lvl5pPr>
              <a:lnSpc>
                <a:spcPct val="90000"/>
              </a:lnSpc>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5pPr>
            <a:lvl6pPr marL="39243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6pPr>
            <a:lvl7pPr marL="43815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7pPr>
            <a:lvl8pPr marL="48387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8pPr>
            <a:lvl9pPr marL="5295900" indent="-927100" defTabSz="825500" eaLnBrk="0" fontAlgn="base" hangingPunct="0">
              <a:lnSpc>
                <a:spcPct val="90000"/>
              </a:lnSpc>
              <a:spcBef>
                <a:spcPct val="0"/>
              </a:spcBef>
              <a:spcAft>
                <a:spcPct val="0"/>
              </a:spcAft>
              <a:buSzPct val="75000"/>
              <a:buChar char="•"/>
              <a:defRPr sz="7600">
                <a:solidFill>
                  <a:srgbClr val="6D6E6D"/>
                </a:solidFill>
                <a:latin typeface="Roboto" panose="02000000000000000000" pitchFamily="2" charset="0"/>
                <a:ea typeface="MS PGothic" panose="020B0600070205080204" pitchFamily="34" charset="-128"/>
                <a:sym typeface="Roboto" panose="02000000000000000000" pitchFamily="2" charset="0"/>
              </a:defRPr>
            </a:lvl9pPr>
          </a:lstStyle>
          <a:p>
            <a:pPr lvl="0" defTabSz="346727" fontAlgn="base" hangingPunct="0">
              <a:spcBef>
                <a:spcPct val="0"/>
              </a:spcBef>
              <a:spcAft>
                <a:spcPct val="0"/>
              </a:spcAft>
              <a:buSzTx/>
              <a:buNone/>
            </a:pPr>
            <a:endParaRPr kumimoji="0" lang="en-US" sz="2200" b="0" i="0" u="none" strike="noStrike" kern="1200" cap="none" spc="0" normalizeH="0" baseline="0" noProof="0">
              <a:ln>
                <a:noFill/>
              </a:ln>
              <a:solidFill>
                <a:srgbClr val="FFFFFF"/>
              </a:solidFill>
              <a:effectLst/>
              <a:uLnTx/>
              <a:uFillTx/>
              <a:latin typeface="Century Gothic" panose="020B0502020202020204" pitchFamily="34" charset="0"/>
              <a:ea typeface="Futura Medium" charset="0"/>
              <a:sym typeface="Roboto" panose="02000000000000000000" pitchFamily="2" charset="0"/>
            </a:endParaRPr>
          </a:p>
        </p:txBody>
      </p:sp>
      <p:cxnSp>
        <p:nvCxnSpPr>
          <p:cNvPr id="7" name="Straight Connector 6">
            <a:extLst>
              <a:ext uri="{FF2B5EF4-FFF2-40B4-BE49-F238E27FC236}">
                <a16:creationId xmlns:a16="http://schemas.microsoft.com/office/drawing/2014/main" id="{1A09F81D-7C76-4A29-9F21-8C5CD71E16FC}"/>
              </a:ext>
            </a:extLst>
          </p:cNvPr>
          <p:cNvCxnSpPr>
            <a:cxnSpLocks/>
          </p:cNvCxnSpPr>
          <p:nvPr/>
        </p:nvCxnSpPr>
        <p:spPr bwMode="auto">
          <a:xfrm>
            <a:off x="180513" y="5181600"/>
            <a:ext cx="0" cy="914400"/>
          </a:xfrm>
          <a:prstGeom prst="line">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13" name="AutoShape 2">
            <a:extLst>
              <a:ext uri="{FF2B5EF4-FFF2-40B4-BE49-F238E27FC236}">
                <a16:creationId xmlns:a16="http://schemas.microsoft.com/office/drawing/2014/main" id="{62E74F3A-A80C-4165-BFD1-7064901A72B8}"/>
              </a:ext>
            </a:extLst>
          </p:cNvPr>
          <p:cNvSpPr>
            <a:spLocks/>
          </p:cNvSpPr>
          <p:nvPr/>
        </p:nvSpPr>
        <p:spPr bwMode="auto">
          <a:xfrm>
            <a:off x="0" y="6422334"/>
            <a:ext cx="9144000" cy="545175"/>
          </a:xfrm>
          <a:custGeom>
            <a:avLst/>
            <a:gdLst>
              <a:gd name="T0" fmla="*/ 12192000 w 21600"/>
              <a:gd name="T1" fmla="*/ 1901825 h 21600"/>
              <a:gd name="T2" fmla="*/ 12192000 w 21600"/>
              <a:gd name="T3" fmla="*/ 1901825 h 21600"/>
              <a:gd name="T4" fmla="*/ 12192000 w 21600"/>
              <a:gd name="T5" fmla="*/ 1901825 h 21600"/>
              <a:gd name="T6" fmla="*/ 12192000 w 21600"/>
              <a:gd name="T7" fmla="*/ 1901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chemeClr val="accent3">
              <a:alpha val="89410"/>
            </a:schemeClr>
          </a:solidFill>
          <a:ln>
            <a:noFill/>
          </a:ln>
          <a:effectLst/>
        </p:spPr>
        <p:txBody>
          <a:bodyPr lIns="0" tIns="0" rIns="0" bIns="0" anchor="ctr"/>
          <a:lstStyle/>
          <a:p>
            <a:pPr marL="389401" marR="0" lvl="0" indent="-389401" algn="l" defTabSz="346727" rtl="0" eaLnBrk="1" fontAlgn="base" latinLnBrk="0" hangingPunct="0">
              <a:lnSpc>
                <a:spcPct val="90000"/>
              </a:lnSpc>
              <a:spcBef>
                <a:spcPct val="0"/>
              </a:spcBef>
              <a:spcAft>
                <a:spcPct val="0"/>
              </a:spcAft>
              <a:buClrTx/>
              <a:buSzPct val="75000"/>
              <a:buFontTx/>
              <a:buChar char="•"/>
              <a:tabLst/>
              <a:defRPr/>
            </a:pPr>
            <a:endParaRPr kumimoji="0" lang="id-ID" sz="1795" b="0" i="0" u="none" strike="noStrike" kern="1200" cap="none" spc="0" normalizeH="0" baseline="0" noProof="0">
              <a:ln>
                <a:noFill/>
              </a:ln>
              <a:solidFill>
                <a:srgbClr val="6D6E6D"/>
              </a:solidFill>
              <a:effectLst/>
              <a:uLnTx/>
              <a:uFillTx/>
              <a:latin typeface="Gill Sans Light" charset="0"/>
              <a:ea typeface="MS PGothic" panose="020B0600070205080204" pitchFamily="34" charset="-128"/>
              <a:sym typeface="Roboto" panose="02000000000000000000" pitchFamily="2" charset="0"/>
            </a:endParaRPr>
          </a:p>
        </p:txBody>
      </p:sp>
      <p:pic>
        <p:nvPicPr>
          <p:cNvPr id="14" name="Picture 13">
            <a:extLst>
              <a:ext uri="{FF2B5EF4-FFF2-40B4-BE49-F238E27FC236}">
                <a16:creationId xmlns:a16="http://schemas.microsoft.com/office/drawing/2014/main" id="{2710DFD7-9866-4263-81E2-620D6029C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922" y="6466899"/>
            <a:ext cx="2570156" cy="237025"/>
          </a:xfrm>
          <a:prstGeom prst="rect">
            <a:avLst/>
          </a:prstGeom>
        </p:spPr>
      </p:pic>
      <p:pic>
        <p:nvPicPr>
          <p:cNvPr id="2052" name="Picture 4" descr="Image preview">
            <a:extLst>
              <a:ext uri="{FF2B5EF4-FFF2-40B4-BE49-F238E27FC236}">
                <a16:creationId xmlns:a16="http://schemas.microsoft.com/office/drawing/2014/main" id="{896DD454-8175-4F97-B065-5382961B3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5770" y="1189110"/>
            <a:ext cx="4124825" cy="3221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0ADACF-4A50-4B81-81C5-31226A89221B}"/>
              </a:ext>
            </a:extLst>
          </p:cNvPr>
          <p:cNvSpPr txBox="1"/>
          <p:nvPr/>
        </p:nvSpPr>
        <p:spPr>
          <a:xfrm>
            <a:off x="173405" y="259821"/>
            <a:ext cx="5293523" cy="2215991"/>
          </a:xfrm>
          <a:prstGeom prst="rect">
            <a:avLst/>
          </a:prstGeom>
          <a:noFill/>
        </p:spPr>
        <p:txBody>
          <a:bodyPr wrap="square" lIns="91440" tIns="45720" rIns="91440" bIns="45720" rtlCol="0" anchor="t">
            <a:spAutoFit/>
          </a:bodyPr>
          <a:lstStyle/>
          <a:p>
            <a:endParaRPr lang="en-US" sz="2400" dirty="0">
              <a:latin typeface="Arial"/>
              <a:cs typeface="Arial"/>
            </a:endParaRPr>
          </a:p>
          <a:p>
            <a:r>
              <a:rPr lang="en-US" sz="2400" dirty="0">
                <a:latin typeface="Arial"/>
                <a:cs typeface="Arial"/>
              </a:rPr>
              <a:t>OUR HOUSE Family Bulletin Board:</a:t>
            </a:r>
          </a:p>
          <a:p>
            <a:r>
              <a:rPr lang="en-US" sz="2400" dirty="0">
                <a:ea typeface="+mn-lt"/>
                <a:cs typeface="+mn-lt"/>
                <a:hlinkClick r:id="rId5"/>
              </a:rPr>
              <a:t>https://www.ourhouse-grief.org/bulletinboard/</a:t>
            </a:r>
            <a:endParaRPr lang="en-US" dirty="0"/>
          </a:p>
          <a:p>
            <a:endParaRPr lang="en-US" sz="2400" dirty="0"/>
          </a:p>
          <a:p>
            <a:endParaRPr lang="en-US" dirty="0"/>
          </a:p>
        </p:txBody>
      </p:sp>
      <p:pic>
        <p:nvPicPr>
          <p:cNvPr id="5" name="Picture Placeholder 4" descr="A screenshot of a cell phone&#10;&#10;Description automatically generated">
            <a:extLst>
              <a:ext uri="{FF2B5EF4-FFF2-40B4-BE49-F238E27FC236}">
                <a16:creationId xmlns:a16="http://schemas.microsoft.com/office/drawing/2014/main" id="{0C619BCB-BC30-452B-ABCF-67F30067201E}"/>
              </a:ext>
            </a:extLst>
          </p:cNvPr>
          <p:cNvPicPr>
            <a:picLocks noGrp="1" noChangeAspect="1"/>
          </p:cNvPicPr>
          <p:nvPr>
            <p:ph type="pic" sz="quarter" idx="10"/>
          </p:nvPr>
        </p:nvPicPr>
        <p:blipFill rotWithShape="1">
          <a:blip r:embed="rId6"/>
          <a:srcRect t="6468" b="6468"/>
          <a:stretch/>
        </p:blipFill>
        <p:spPr>
          <a:xfrm>
            <a:off x="1826790" y="2058172"/>
            <a:ext cx="2355329" cy="2644442"/>
          </a:xfrm>
          <a:prstGeom prst="rect">
            <a:avLst/>
          </a:prstGeom>
          <a:noFill/>
        </p:spPr>
      </p:pic>
    </p:spTree>
    <p:extLst>
      <p:ext uri="{BB962C8B-B14F-4D97-AF65-F5344CB8AC3E}">
        <p14:creationId xmlns:p14="http://schemas.microsoft.com/office/powerpoint/2010/main" val="3450778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5B57A5"/>
        </a:solidFill>
        <a:effectLst/>
      </p:bgPr>
    </p:bg>
    <p:spTree>
      <p:nvGrpSpPr>
        <p:cNvPr id="1" name=""/>
        <p:cNvGrpSpPr/>
        <p:nvPr/>
      </p:nvGrpSpPr>
      <p:grpSpPr>
        <a:xfrm>
          <a:off x="0" y="0"/>
          <a:ext cx="0" cy="0"/>
          <a:chOff x="0" y="0"/>
          <a:chExt cx="0" cy="0"/>
        </a:xfrm>
      </p:grpSpPr>
      <p:pic>
        <p:nvPicPr>
          <p:cNvPr id="245" name="tree-white.png" descr="tree-white.png"/>
          <p:cNvPicPr>
            <a:picLocks noChangeAspect="1"/>
          </p:cNvPicPr>
          <p:nvPr/>
        </p:nvPicPr>
        <p:blipFill>
          <a:blip r:embed="rId3">
            <a:alphaModFix amt="10000"/>
          </a:blip>
          <a:stretch>
            <a:fillRect/>
          </a:stretch>
        </p:blipFill>
        <p:spPr>
          <a:xfrm>
            <a:off x="2478620" y="-436775"/>
            <a:ext cx="8780780" cy="7558878"/>
          </a:xfrm>
          <a:prstGeom prst="rect">
            <a:avLst/>
          </a:prstGeom>
          <a:ln w="12700">
            <a:miter lim="400000"/>
          </a:ln>
        </p:spPr>
      </p:pic>
      <p:pic>
        <p:nvPicPr>
          <p:cNvPr id="246" name="speckles.png" descr="speckles.png"/>
          <p:cNvPicPr>
            <a:picLocks noChangeAspect="1"/>
          </p:cNvPicPr>
          <p:nvPr/>
        </p:nvPicPr>
        <p:blipFill>
          <a:blip r:embed="rId4"/>
          <a:stretch>
            <a:fillRect/>
          </a:stretch>
        </p:blipFill>
        <p:spPr>
          <a:xfrm rot="16200000">
            <a:off x="780470" y="-1059142"/>
            <a:ext cx="6902123" cy="8932158"/>
          </a:xfrm>
          <a:prstGeom prst="rect">
            <a:avLst/>
          </a:prstGeom>
          <a:ln w="12700">
            <a:miter lim="400000"/>
          </a:ln>
        </p:spPr>
      </p:pic>
      <p:pic>
        <p:nvPicPr>
          <p:cNvPr id="13" name="OH_horizontal_white.png" descr="OH_horizontal_white.png">
            <a:extLst>
              <a:ext uri="{FF2B5EF4-FFF2-40B4-BE49-F238E27FC236}">
                <a16:creationId xmlns:a16="http://schemas.microsoft.com/office/drawing/2014/main" id="{34BAB7E9-A950-498A-8821-44063A2C9F7F}"/>
              </a:ext>
            </a:extLst>
          </p:cNvPr>
          <p:cNvPicPr>
            <a:picLocks noChangeAspect="1"/>
          </p:cNvPicPr>
          <p:nvPr/>
        </p:nvPicPr>
        <p:blipFill>
          <a:blip r:embed="rId5"/>
          <a:stretch>
            <a:fillRect/>
          </a:stretch>
        </p:blipFill>
        <p:spPr>
          <a:xfrm>
            <a:off x="2351599" y="2613088"/>
            <a:ext cx="4517411" cy="1064216"/>
          </a:xfrm>
          <a:prstGeom prst="rect">
            <a:avLst/>
          </a:prstGeom>
          <a:ln w="12700">
            <a:miter lim="400000"/>
          </a:ln>
        </p:spPr>
      </p:pic>
      <p:pic>
        <p:nvPicPr>
          <p:cNvPr id="14" name="SharingGrief-FindingHope_tagline_white-02.png" descr="SharingGrief-FindingHope_tagline_white-02.png">
            <a:extLst>
              <a:ext uri="{FF2B5EF4-FFF2-40B4-BE49-F238E27FC236}">
                <a16:creationId xmlns:a16="http://schemas.microsoft.com/office/drawing/2014/main" id="{05D1339B-9103-4A21-8680-AD8B459BDC30}"/>
              </a:ext>
            </a:extLst>
          </p:cNvPr>
          <p:cNvPicPr>
            <a:picLocks noChangeAspect="1"/>
          </p:cNvPicPr>
          <p:nvPr/>
        </p:nvPicPr>
        <p:blipFill>
          <a:blip r:embed="rId6"/>
          <a:stretch>
            <a:fillRect/>
          </a:stretch>
        </p:blipFill>
        <p:spPr>
          <a:xfrm>
            <a:off x="2209800" y="3515336"/>
            <a:ext cx="4721696" cy="843442"/>
          </a:xfrm>
          <a:prstGeom prst="rect">
            <a:avLst/>
          </a:prstGeom>
          <a:ln w="12700">
            <a:miter lim="400000"/>
          </a:ln>
        </p:spPr>
      </p:pic>
    </p:spTree>
    <p:extLst>
      <p:ext uri="{BB962C8B-B14F-4D97-AF65-F5344CB8AC3E}">
        <p14:creationId xmlns:p14="http://schemas.microsoft.com/office/powerpoint/2010/main" val="24459055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958e69816b_0_0"/>
          <p:cNvSpPr txBox="1"/>
          <p:nvPr/>
        </p:nvSpPr>
        <p:spPr>
          <a:xfrm>
            <a:off x="139481" y="1763906"/>
            <a:ext cx="7170525" cy="4236750"/>
          </a:xfrm>
          <a:prstGeom prst="rect">
            <a:avLst/>
          </a:prstGeom>
          <a:noFill/>
          <a:ln>
            <a:noFill/>
          </a:ln>
        </p:spPr>
        <p:txBody>
          <a:bodyPr spcFirstLastPara="1" wrap="square" lIns="68569" tIns="34275" rIns="68569" bIns="34275" anchor="t" anchorCtr="0">
            <a:noAutofit/>
          </a:bodyPr>
          <a:lstStyle/>
          <a:p>
            <a:pPr marL="257175" indent="-257175">
              <a:lnSpc>
                <a:spcPct val="90000"/>
              </a:lnSpc>
              <a:buClr>
                <a:srgbClr val="000000"/>
              </a:buClr>
              <a:buSzPts val="2400"/>
              <a:buFont typeface="Arial"/>
              <a:buChar char="•"/>
            </a:pPr>
            <a:r>
              <a:rPr lang="en-US">
                <a:solidFill>
                  <a:srgbClr val="000000"/>
                </a:solidFill>
                <a:latin typeface="Arial"/>
                <a:ea typeface="Arial"/>
                <a:cs typeface="Arial"/>
                <a:sym typeface="Arial"/>
              </a:rPr>
              <a:t>Be sensitive to your own grief and reactions throughout the Learning Institute. Take breaks, stretch, drink lots of water...</a:t>
            </a:r>
            <a:endParaRPr>
              <a:solidFill>
                <a:srgbClr val="000000"/>
              </a:solidFill>
              <a:latin typeface="Arial"/>
              <a:ea typeface="Arial"/>
              <a:cs typeface="Arial"/>
              <a:sym typeface="Arial"/>
            </a:endParaRPr>
          </a:p>
          <a:p>
            <a:pPr marL="342900">
              <a:lnSpc>
                <a:spcPct val="90000"/>
              </a:lnSpc>
              <a:buClr>
                <a:srgbClr val="000000"/>
              </a:buClr>
              <a:buSzPts val="2400"/>
            </a:pPr>
            <a:endParaRPr>
              <a:solidFill>
                <a:srgbClr val="000000"/>
              </a:solidFill>
              <a:latin typeface="Arial"/>
              <a:ea typeface="Arial"/>
              <a:cs typeface="Arial"/>
              <a:sym typeface="Arial"/>
            </a:endParaRPr>
          </a:p>
          <a:p>
            <a:pPr marL="257175" indent="-257175">
              <a:lnSpc>
                <a:spcPct val="115000"/>
              </a:lnSpc>
              <a:spcBef>
                <a:spcPts val="900"/>
              </a:spcBef>
              <a:buClr>
                <a:srgbClr val="000000"/>
              </a:buClr>
              <a:buSzPts val="2400"/>
              <a:buFont typeface="Arial"/>
              <a:buChar char="•"/>
            </a:pPr>
            <a:r>
              <a:rPr lang="en-US" b="1">
                <a:solidFill>
                  <a:schemeClr val="dk1"/>
                </a:solidFill>
                <a:highlight>
                  <a:srgbClr val="FFFFFF"/>
                </a:highlight>
                <a:latin typeface="Arial"/>
                <a:ea typeface="Arial"/>
                <a:cs typeface="Arial"/>
                <a:sym typeface="Arial"/>
              </a:rPr>
              <a:t>Helplines and Support</a:t>
            </a:r>
            <a:endParaRPr b="1">
              <a:solidFill>
                <a:schemeClr val="dk1"/>
              </a:solidFill>
              <a:highlight>
                <a:srgbClr val="FFFFFF"/>
              </a:highlight>
              <a:latin typeface="Arial"/>
              <a:ea typeface="Arial"/>
              <a:cs typeface="Arial"/>
              <a:sym typeface="Arial"/>
            </a:endParaRPr>
          </a:p>
          <a:p>
            <a:pPr marL="685800" lvl="1" indent="-285750">
              <a:lnSpc>
                <a:spcPct val="115000"/>
              </a:lnSpc>
              <a:buClr>
                <a:srgbClr val="000000"/>
              </a:buClr>
              <a:buSzPts val="2400"/>
              <a:buFont typeface="Arial"/>
              <a:buChar char="○"/>
            </a:pPr>
            <a:r>
              <a:rPr lang="en-US" b="1">
                <a:solidFill>
                  <a:schemeClr val="dk1"/>
                </a:solidFill>
                <a:highlight>
                  <a:srgbClr val="FFFFFF"/>
                </a:highlight>
                <a:latin typeface="Arial"/>
                <a:ea typeface="Arial"/>
                <a:cs typeface="Arial"/>
                <a:sym typeface="Arial"/>
              </a:rPr>
              <a:t>National Suicide Hotline - </a:t>
            </a:r>
            <a:r>
              <a:rPr lang="en-US">
                <a:solidFill>
                  <a:schemeClr val="dk1"/>
                </a:solidFill>
                <a:highlight>
                  <a:srgbClr val="FFFFFF"/>
                </a:highlight>
                <a:latin typeface="Arial"/>
                <a:ea typeface="Arial"/>
                <a:cs typeface="Arial"/>
                <a:sym typeface="Arial"/>
              </a:rPr>
              <a:t>1-800-273-8255</a:t>
            </a:r>
            <a:endParaRPr>
              <a:solidFill>
                <a:schemeClr val="dk1"/>
              </a:solidFill>
              <a:highlight>
                <a:srgbClr val="FFFFFF"/>
              </a:highlight>
              <a:latin typeface="Arial"/>
              <a:ea typeface="Arial"/>
              <a:cs typeface="Arial"/>
              <a:sym typeface="Arial"/>
            </a:endParaRPr>
          </a:p>
          <a:p>
            <a:pPr marL="685800" lvl="1" indent="-285750">
              <a:lnSpc>
                <a:spcPct val="115000"/>
              </a:lnSpc>
              <a:buClr>
                <a:srgbClr val="000000"/>
              </a:buClr>
              <a:buSzPts val="2400"/>
              <a:buFont typeface="Arial"/>
              <a:buChar char="○"/>
            </a:pPr>
            <a:r>
              <a:rPr lang="en-US" b="1">
                <a:solidFill>
                  <a:schemeClr val="dk1"/>
                </a:solidFill>
                <a:highlight>
                  <a:srgbClr val="FFFFFF"/>
                </a:highlight>
                <a:latin typeface="Arial"/>
                <a:ea typeface="Arial"/>
                <a:cs typeface="Arial"/>
                <a:sym typeface="Arial"/>
              </a:rPr>
              <a:t>NAMI - </a:t>
            </a:r>
            <a:r>
              <a:rPr lang="en-US">
                <a:solidFill>
                  <a:schemeClr val="dk1"/>
                </a:solidFill>
                <a:highlight>
                  <a:srgbClr val="FFFFFF"/>
                </a:highlight>
                <a:latin typeface="Arial"/>
                <a:ea typeface="Arial"/>
                <a:cs typeface="Arial"/>
                <a:sym typeface="Arial"/>
              </a:rPr>
              <a:t>1-800-950-NAMI (6264) or </a:t>
            </a:r>
            <a:r>
              <a:rPr lang="en-US" u="sng">
                <a:solidFill>
                  <a:schemeClr val="hlink"/>
                </a:solidFill>
                <a:highlight>
                  <a:srgbClr val="FFFFFF"/>
                </a:highlight>
                <a:latin typeface="Arial"/>
                <a:ea typeface="Arial"/>
                <a:cs typeface="Arial"/>
                <a:sym typeface="Arial"/>
                <a:hlinkClick r:id="rId3"/>
              </a:rPr>
              <a:t>info@nami.org</a:t>
            </a:r>
            <a:endParaRPr>
              <a:solidFill>
                <a:schemeClr val="dk1"/>
              </a:solidFill>
              <a:highlight>
                <a:srgbClr val="FFFFFF"/>
              </a:highlight>
              <a:latin typeface="Arial"/>
              <a:ea typeface="Arial"/>
              <a:cs typeface="Arial"/>
              <a:sym typeface="Arial"/>
            </a:endParaRPr>
          </a:p>
          <a:p>
            <a:pPr marL="685800" lvl="1" indent="-285750">
              <a:lnSpc>
                <a:spcPct val="115000"/>
              </a:lnSpc>
              <a:buClr>
                <a:srgbClr val="000000"/>
              </a:buClr>
              <a:buSzPts val="2400"/>
              <a:buFont typeface="Arial"/>
              <a:buChar char="○"/>
            </a:pPr>
            <a:r>
              <a:rPr lang="en-US" b="1">
                <a:solidFill>
                  <a:schemeClr val="dk1"/>
                </a:solidFill>
                <a:highlight>
                  <a:srgbClr val="FFFFFF"/>
                </a:highlight>
                <a:latin typeface="Arial"/>
                <a:ea typeface="Arial"/>
                <a:cs typeface="Arial"/>
                <a:sym typeface="Arial"/>
              </a:rPr>
              <a:t>Mental Health America- </a:t>
            </a:r>
            <a:r>
              <a:rPr lang="en-US">
                <a:solidFill>
                  <a:schemeClr val="dk1"/>
                </a:solidFill>
                <a:highlight>
                  <a:srgbClr val="FFFFFF"/>
                </a:highlight>
                <a:latin typeface="Arial"/>
                <a:ea typeface="Arial"/>
                <a:cs typeface="Arial"/>
                <a:sym typeface="Arial"/>
              </a:rPr>
              <a:t>1-800-273-TALK (8255), text MHA to 741741</a:t>
            </a:r>
            <a:endParaRPr>
              <a:solidFill>
                <a:srgbClr val="000000"/>
              </a:solidFill>
              <a:latin typeface="Arial"/>
              <a:ea typeface="Arial"/>
              <a:cs typeface="Arial"/>
              <a:sym typeface="Arial"/>
            </a:endParaRPr>
          </a:p>
          <a:p>
            <a:pPr marL="685800" lvl="1" indent="-285750">
              <a:lnSpc>
                <a:spcPct val="115000"/>
              </a:lnSpc>
              <a:buClr>
                <a:srgbClr val="000000"/>
              </a:buClr>
              <a:buSzPts val="2400"/>
              <a:buFont typeface="Arial"/>
              <a:buChar char="○"/>
            </a:pPr>
            <a:r>
              <a:rPr lang="en-US" b="1">
                <a:solidFill>
                  <a:schemeClr val="dk1"/>
                </a:solidFill>
                <a:highlight>
                  <a:srgbClr val="FFFFFF"/>
                </a:highlight>
                <a:latin typeface="Arial"/>
                <a:ea typeface="Arial"/>
                <a:cs typeface="Arial"/>
                <a:sym typeface="Arial"/>
              </a:rPr>
              <a:t>SAMHSA’s National Helpline</a:t>
            </a:r>
            <a:r>
              <a:rPr lang="en-US">
                <a:solidFill>
                  <a:schemeClr val="dk1"/>
                </a:solidFill>
                <a:highlight>
                  <a:srgbClr val="FFFFFF"/>
                </a:highlight>
                <a:latin typeface="Arial"/>
                <a:ea typeface="Arial"/>
                <a:cs typeface="Arial"/>
                <a:sym typeface="Arial"/>
              </a:rPr>
              <a:t> - referral and information - 1-800-662-HELP (4357)</a:t>
            </a:r>
            <a:endParaRPr>
              <a:solidFill>
                <a:schemeClr val="dk1"/>
              </a:solidFill>
              <a:highlight>
                <a:srgbClr val="FFFFFF"/>
              </a:highlight>
              <a:latin typeface="Arial"/>
              <a:ea typeface="Arial"/>
              <a:cs typeface="Arial"/>
              <a:sym typeface="Arial"/>
            </a:endParaRPr>
          </a:p>
          <a:p>
            <a:pPr marL="685800" lvl="1" indent="-285750">
              <a:lnSpc>
                <a:spcPct val="115000"/>
              </a:lnSpc>
              <a:buClr>
                <a:srgbClr val="000000"/>
              </a:buClr>
              <a:buSzPts val="2400"/>
              <a:buFont typeface="Arial"/>
              <a:buChar char="○"/>
            </a:pPr>
            <a:r>
              <a:rPr lang="en-US" b="1">
                <a:solidFill>
                  <a:schemeClr val="dk1"/>
                </a:solidFill>
                <a:highlight>
                  <a:srgbClr val="FFFFFF"/>
                </a:highlight>
                <a:latin typeface="Arial"/>
                <a:ea typeface="Arial"/>
                <a:cs typeface="Arial"/>
                <a:sym typeface="Arial"/>
              </a:rPr>
              <a:t>SAMHSA’s Disaster Distress Helpline </a:t>
            </a:r>
            <a:r>
              <a:rPr lang="en-US">
                <a:solidFill>
                  <a:schemeClr val="dk1"/>
                </a:solidFill>
                <a:highlight>
                  <a:srgbClr val="FFFFFF"/>
                </a:highlight>
                <a:latin typeface="Arial"/>
                <a:ea typeface="Arial"/>
                <a:cs typeface="Arial"/>
                <a:sym typeface="Arial"/>
              </a:rPr>
              <a:t>- 1-800-985-5990 or text TalkWithUs to 66746</a:t>
            </a:r>
            <a:endParaRPr>
              <a:solidFill>
                <a:srgbClr val="000000"/>
              </a:solidFill>
              <a:latin typeface="Arial"/>
              <a:ea typeface="Arial"/>
              <a:cs typeface="Arial"/>
              <a:sym typeface="Arial"/>
            </a:endParaRPr>
          </a:p>
        </p:txBody>
      </p:sp>
      <p:sp>
        <p:nvSpPr>
          <p:cNvPr id="106" name="Google Shape;106;g958e69816b_0_0"/>
          <p:cNvSpPr txBox="1">
            <a:spLocks noGrp="1"/>
          </p:cNvSpPr>
          <p:nvPr>
            <p:ph type="title"/>
          </p:nvPr>
        </p:nvSpPr>
        <p:spPr>
          <a:xfrm>
            <a:off x="233353" y="857250"/>
            <a:ext cx="7886700" cy="994275"/>
          </a:xfrm>
          <a:prstGeom prst="rect">
            <a:avLst/>
          </a:prstGeom>
          <a:noFill/>
          <a:ln>
            <a:noFill/>
          </a:ln>
        </p:spPr>
        <p:txBody>
          <a:bodyPr spcFirstLastPara="1" wrap="square" lIns="34256" tIns="34256" rIns="34256" bIns="34256" anchor="ctr" anchorCtr="0">
            <a:noAutofit/>
          </a:bodyPr>
          <a:lstStyle/>
          <a:p>
            <a:pPr>
              <a:buSzPts val="4400"/>
            </a:pPr>
            <a:r>
              <a:rPr lang="en-US">
                <a:latin typeface="Arial"/>
                <a:ea typeface="Arial"/>
                <a:cs typeface="Arial"/>
                <a:sym typeface="Arial"/>
              </a:rPr>
              <a:t>Grief and Self-Care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2176366" y="2591474"/>
            <a:ext cx="4560611" cy="994172"/>
          </a:xfrm>
          <a:prstGeom prst="rect">
            <a:avLst/>
          </a:prstGeom>
          <a:noFill/>
          <a:ln>
            <a:noFill/>
          </a:ln>
        </p:spPr>
        <p:txBody>
          <a:bodyPr spcFirstLastPara="1" wrap="square" lIns="34256" tIns="34256" rIns="34256" bIns="34256" anchor="ctr" anchorCtr="0">
            <a:normAutofit fontScale="90000"/>
          </a:bodyPr>
          <a:lstStyle/>
          <a:p>
            <a:pPr algn="ctr">
              <a:buSzPts val="4400"/>
            </a:pPr>
            <a:r>
              <a:rPr lang="en-US">
                <a:latin typeface="Arial"/>
                <a:ea typeface="Arial"/>
                <a:cs typeface="Arial"/>
                <a:sym typeface="Arial"/>
              </a:rPr>
              <a:t>Q&amp;A with Presenters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2"/>
          <p:cNvSpPr txBox="1">
            <a:spLocks noGrp="1"/>
          </p:cNvSpPr>
          <p:nvPr>
            <p:ph type="title"/>
          </p:nvPr>
        </p:nvSpPr>
        <p:spPr>
          <a:xfrm>
            <a:off x="449732" y="1073944"/>
            <a:ext cx="7886700" cy="669150"/>
          </a:xfrm>
          <a:prstGeom prst="rect">
            <a:avLst/>
          </a:prstGeom>
          <a:noFill/>
          <a:ln>
            <a:noFill/>
          </a:ln>
        </p:spPr>
        <p:txBody>
          <a:bodyPr spcFirstLastPara="1" wrap="square" lIns="34256" tIns="34256" rIns="34256" bIns="34256" anchor="ctr" anchorCtr="0">
            <a:noAutofit/>
          </a:bodyPr>
          <a:lstStyle/>
          <a:p>
            <a:pPr>
              <a:buSzPts val="4400"/>
            </a:pPr>
            <a:r>
              <a:rPr lang="en-US">
                <a:latin typeface="Arial"/>
                <a:ea typeface="Arial"/>
                <a:cs typeface="Arial"/>
                <a:sym typeface="Arial"/>
              </a:rPr>
              <a:t>Evaluation Information</a:t>
            </a:r>
            <a:endParaRPr/>
          </a:p>
        </p:txBody>
      </p:sp>
      <p:sp>
        <p:nvSpPr>
          <p:cNvPr id="155" name="Google Shape;155;p12"/>
          <p:cNvSpPr txBox="1">
            <a:spLocks noGrp="1"/>
          </p:cNvSpPr>
          <p:nvPr>
            <p:ph type="body" idx="1"/>
          </p:nvPr>
        </p:nvSpPr>
        <p:spPr>
          <a:xfrm>
            <a:off x="449732" y="1963750"/>
            <a:ext cx="5268488" cy="3194100"/>
          </a:xfrm>
          <a:prstGeom prst="rect">
            <a:avLst/>
          </a:prstGeom>
          <a:noFill/>
          <a:ln>
            <a:noFill/>
          </a:ln>
        </p:spPr>
        <p:txBody>
          <a:bodyPr spcFirstLastPara="1" wrap="square" lIns="34256" tIns="34256" rIns="34256" bIns="34256" anchor="t" anchorCtr="0">
            <a:noAutofit/>
          </a:bodyPr>
          <a:lstStyle/>
          <a:p>
            <a:pPr marL="85725" indent="0">
              <a:spcBef>
                <a:spcPts val="0"/>
              </a:spcBef>
              <a:buNone/>
            </a:pPr>
            <a:r>
              <a:rPr lang="en-US" dirty="0"/>
              <a:t>The MHTTC Network is funded through SAMHSA to provide this training. As part of receiving this funding we are required to submit data related to the quality of this event.</a:t>
            </a:r>
            <a:endParaRPr dirty="0"/>
          </a:p>
          <a:p>
            <a:pPr marL="85725" indent="0">
              <a:buNone/>
            </a:pPr>
            <a:r>
              <a:rPr lang="en-US" dirty="0"/>
              <a:t>At the end of today’s training please take a moment to complete a </a:t>
            </a:r>
            <a:r>
              <a:rPr lang="en-US" b="1" u="sng" dirty="0"/>
              <a:t>brief</a:t>
            </a:r>
            <a:r>
              <a:rPr lang="en-US" dirty="0"/>
              <a:t> survey about today’s training.</a:t>
            </a:r>
            <a:endParaRPr dirty="0"/>
          </a:p>
          <a:p>
            <a:pPr marL="85725" indent="0">
              <a:buNone/>
            </a:pPr>
            <a:endParaRPr dirty="0"/>
          </a:p>
          <a:p>
            <a:pPr marL="85725" indent="0">
              <a:buNone/>
            </a:pPr>
            <a:endParaRPr dirty="0"/>
          </a:p>
          <a:p>
            <a:pPr marL="85725" indent="0">
              <a:buNone/>
            </a:pPr>
            <a:endParaRPr dirty="0"/>
          </a:p>
        </p:txBody>
      </p:sp>
      <p:sp>
        <p:nvSpPr>
          <p:cNvPr id="156" name="Google Shape;156;p12"/>
          <p:cNvSpPr/>
          <p:nvPr/>
        </p:nvSpPr>
        <p:spPr>
          <a:xfrm>
            <a:off x="449732" y="6007680"/>
            <a:ext cx="7319357" cy="346275"/>
          </a:xfrm>
          <a:prstGeom prst="rect">
            <a:avLst/>
          </a:prstGeom>
          <a:noFill/>
          <a:ln>
            <a:noFill/>
          </a:ln>
        </p:spPr>
        <p:txBody>
          <a:bodyPr spcFirstLastPara="1" wrap="square" lIns="68569" tIns="34275" rIns="68569" bIns="34275" anchor="t" anchorCtr="0">
            <a:noAutofit/>
          </a:bodyPr>
          <a:lstStyle/>
          <a:p>
            <a:pPr defTabSz="685800">
              <a:buClr>
                <a:srgbClr val="0563C1"/>
              </a:buClr>
              <a:buSzPts val="2400"/>
            </a:pPr>
            <a:r>
              <a:rPr lang="en-US" sz="1800" b="1" i="0" u="none" strike="noStrike" baseline="0">
                <a:solidFill>
                  <a:srgbClr val="1155CD"/>
                </a:solidFill>
                <a:latin typeface="Arial-BoldMT"/>
              </a:rPr>
              <a:t>http://bit.ly/GSVLISchneiderEval</a:t>
            </a:r>
            <a:endParaRPr sz="1500" kern="0" dirty="0">
              <a:solidFill>
                <a:srgbClr val="000000"/>
              </a:solidFill>
              <a:latin typeface="Calibri"/>
              <a:ea typeface="Calibri"/>
              <a:cs typeface="Calibri"/>
              <a:sym typeface="Calibri"/>
            </a:endParaRPr>
          </a:p>
        </p:txBody>
      </p:sp>
      <p:pic>
        <p:nvPicPr>
          <p:cNvPr id="6" name="image13.png" title="Image">
            <a:extLst>
              <a:ext uri="{FF2B5EF4-FFF2-40B4-BE49-F238E27FC236}">
                <a16:creationId xmlns:a16="http://schemas.microsoft.com/office/drawing/2014/main" id="{00000000-0008-0000-0000-00000A000000}"/>
              </a:ext>
            </a:extLst>
          </p:cNvPr>
          <p:cNvPicPr preferRelativeResize="0"/>
          <p:nvPr/>
        </p:nvPicPr>
        <p:blipFill>
          <a:blip r:embed="rId3" cstate="print"/>
          <a:stretch>
            <a:fillRect/>
          </a:stretch>
        </p:blipFill>
        <p:spPr>
          <a:xfrm>
            <a:off x="6362206" y="2313434"/>
            <a:ext cx="2202245" cy="1962352"/>
          </a:xfrm>
          <a:prstGeom prst="rect">
            <a:avLst/>
          </a:prstGeom>
          <a:noFill/>
        </p:spPr>
      </p:pic>
      <p:sp>
        <p:nvSpPr>
          <p:cNvPr id="7" name="TextBox 6">
            <a:extLst>
              <a:ext uri="{FF2B5EF4-FFF2-40B4-BE49-F238E27FC236}">
                <a16:creationId xmlns:a16="http://schemas.microsoft.com/office/drawing/2014/main" id="{8D186305-FCCE-49E6-B46C-E813147A28BA}"/>
              </a:ext>
            </a:extLst>
          </p:cNvPr>
          <p:cNvSpPr txBox="1"/>
          <p:nvPr/>
        </p:nvSpPr>
        <p:spPr>
          <a:xfrm>
            <a:off x="2286000" y="3478442"/>
            <a:ext cx="4572000" cy="369332"/>
          </a:xfrm>
          <a:prstGeom prst="rect">
            <a:avLst/>
          </a:prstGeom>
          <a:noFill/>
        </p:spPr>
        <p:txBody>
          <a:bodyPr wrap="square">
            <a:spAutoFit/>
          </a:bodyPr>
          <a:lstStyle/>
          <a:p>
            <a:r>
              <a:rPr lang="en-US" b="0" dirty="0">
                <a:effectLst/>
              </a:rPr>
              <a:t> </a:t>
            </a:r>
            <a:endParaRPr lang="en-US" dirty="0"/>
          </a:p>
        </p:txBody>
      </p:sp>
      <p:sp>
        <p:nvSpPr>
          <p:cNvPr id="9" name="TextBox 8">
            <a:extLst>
              <a:ext uri="{FF2B5EF4-FFF2-40B4-BE49-F238E27FC236}">
                <a16:creationId xmlns:a16="http://schemas.microsoft.com/office/drawing/2014/main" id="{D80C38BF-F35F-447F-8C10-DBA90DA16AB8}"/>
              </a:ext>
            </a:extLst>
          </p:cNvPr>
          <p:cNvSpPr txBox="1"/>
          <p:nvPr/>
        </p:nvSpPr>
        <p:spPr>
          <a:xfrm>
            <a:off x="2286000" y="3478442"/>
            <a:ext cx="4572000" cy="369332"/>
          </a:xfrm>
          <a:prstGeom prst="rect">
            <a:avLst/>
          </a:prstGeom>
          <a:noFill/>
        </p:spPr>
        <p:txBody>
          <a:bodyPr wrap="square">
            <a:spAutoFit/>
          </a:bodyPr>
          <a:lstStyle/>
          <a:p>
            <a:r>
              <a:rPr lang="en-US" b="0" dirty="0">
                <a:effectLst/>
              </a:rPr>
              <a:t> </a:t>
            </a:r>
            <a:endParaRPr lang="en-US" dirty="0"/>
          </a:p>
        </p:txBody>
      </p:sp>
      <p:sp>
        <p:nvSpPr>
          <p:cNvPr id="11" name="TextBox 10">
            <a:extLst>
              <a:ext uri="{FF2B5EF4-FFF2-40B4-BE49-F238E27FC236}">
                <a16:creationId xmlns:a16="http://schemas.microsoft.com/office/drawing/2014/main" id="{EAE5982F-F109-463B-B5F6-DE531FF6DB6B}"/>
              </a:ext>
            </a:extLst>
          </p:cNvPr>
          <p:cNvSpPr txBox="1"/>
          <p:nvPr/>
        </p:nvSpPr>
        <p:spPr>
          <a:xfrm>
            <a:off x="2286000" y="3478442"/>
            <a:ext cx="4572000" cy="369332"/>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CB86BEE-B6C0-47CB-B994-339819C3612E}"/>
              </a:ext>
            </a:extLst>
          </p:cNvPr>
          <p:cNvGraphicFramePr>
            <a:graphicFrameLocks noGrp="1"/>
          </p:cNvGraphicFramePr>
          <p:nvPr>
            <p:extLst>
              <p:ext uri="{D42A27DB-BD31-4B8C-83A1-F6EECF244321}">
                <p14:modId xmlns:p14="http://schemas.microsoft.com/office/powerpoint/2010/main" val="1829247773"/>
              </p:ext>
            </p:extLst>
          </p:nvPr>
        </p:nvGraphicFramePr>
        <p:xfrm>
          <a:off x="-1" y="600939"/>
          <a:ext cx="9144000" cy="5412053"/>
        </p:xfrm>
        <a:graphic>
          <a:graphicData uri="http://schemas.openxmlformats.org/drawingml/2006/table">
            <a:tbl>
              <a:tblPr/>
              <a:tblGrid>
                <a:gridCol w="1365758">
                  <a:extLst>
                    <a:ext uri="{9D8B030D-6E8A-4147-A177-3AD203B41FA5}">
                      <a16:colId xmlns:a16="http://schemas.microsoft.com/office/drawing/2014/main" val="831382351"/>
                    </a:ext>
                  </a:extLst>
                </a:gridCol>
                <a:gridCol w="3914684">
                  <a:extLst>
                    <a:ext uri="{9D8B030D-6E8A-4147-A177-3AD203B41FA5}">
                      <a16:colId xmlns:a16="http://schemas.microsoft.com/office/drawing/2014/main" val="2510653037"/>
                    </a:ext>
                  </a:extLst>
                </a:gridCol>
                <a:gridCol w="1132045">
                  <a:extLst>
                    <a:ext uri="{9D8B030D-6E8A-4147-A177-3AD203B41FA5}">
                      <a16:colId xmlns:a16="http://schemas.microsoft.com/office/drawing/2014/main" val="9704978"/>
                    </a:ext>
                  </a:extLst>
                </a:gridCol>
                <a:gridCol w="1394971">
                  <a:extLst>
                    <a:ext uri="{9D8B030D-6E8A-4147-A177-3AD203B41FA5}">
                      <a16:colId xmlns:a16="http://schemas.microsoft.com/office/drawing/2014/main" val="1413713677"/>
                    </a:ext>
                  </a:extLst>
                </a:gridCol>
                <a:gridCol w="1336542">
                  <a:extLst>
                    <a:ext uri="{9D8B030D-6E8A-4147-A177-3AD203B41FA5}">
                      <a16:colId xmlns:a16="http://schemas.microsoft.com/office/drawing/2014/main" val="3194091680"/>
                    </a:ext>
                  </a:extLst>
                </a:gridCol>
              </a:tblGrid>
              <a:tr h="188749">
                <a:tc>
                  <a:txBody>
                    <a:bodyPr/>
                    <a:lstStyle/>
                    <a:p>
                      <a:pPr rtl="0" fontAlgn="t">
                        <a:spcBef>
                          <a:spcPts val="0"/>
                        </a:spcBef>
                        <a:spcAft>
                          <a:spcPts val="0"/>
                        </a:spcAft>
                      </a:pPr>
                      <a:r>
                        <a:rPr lang="en-US" sz="700" b="1" i="0" u="none" strike="noStrike">
                          <a:solidFill>
                            <a:srgbClr val="000000"/>
                          </a:solidFill>
                          <a:effectLst/>
                          <a:latin typeface="Arial" panose="020B0604020202020204" pitchFamily="34" charset="0"/>
                        </a:rPr>
                        <a:t>Time</a:t>
                      </a:r>
                      <a:endParaRPr lang="en-US" sz="7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9CB9C"/>
                    </a:solidFill>
                  </a:tcPr>
                </a:tc>
                <a:tc>
                  <a:txBody>
                    <a:bodyPr/>
                    <a:lstStyle/>
                    <a:p>
                      <a:pPr rtl="0" fontAlgn="t">
                        <a:spcBef>
                          <a:spcPts val="0"/>
                        </a:spcBef>
                        <a:spcAft>
                          <a:spcPts val="0"/>
                        </a:spcAft>
                      </a:pPr>
                      <a:r>
                        <a:rPr lang="en-US" sz="700" b="1" i="0" u="none" strike="noStrike" dirty="0">
                          <a:solidFill>
                            <a:srgbClr val="000000"/>
                          </a:solidFill>
                          <a:effectLst/>
                          <a:latin typeface="Arial" panose="020B0604020202020204" pitchFamily="34" charset="0"/>
                        </a:rPr>
                        <a:t>Session Title</a:t>
                      </a:r>
                      <a:endParaRPr lang="en-US" sz="7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9CB9C"/>
                    </a:solidFill>
                  </a:tcPr>
                </a:tc>
                <a:tc>
                  <a:txBody>
                    <a:bodyPr/>
                    <a:lstStyle/>
                    <a:p>
                      <a:pPr rtl="0" fontAlgn="t">
                        <a:spcBef>
                          <a:spcPts val="0"/>
                        </a:spcBef>
                        <a:spcAft>
                          <a:spcPts val="0"/>
                        </a:spcAft>
                      </a:pPr>
                      <a:r>
                        <a:rPr lang="en-US" sz="700" b="1" i="0" u="none" strike="noStrike">
                          <a:solidFill>
                            <a:srgbClr val="000000"/>
                          </a:solidFill>
                          <a:effectLst/>
                          <a:latin typeface="Arial" panose="020B0604020202020204" pitchFamily="34" charset="0"/>
                        </a:rPr>
                        <a:t>Presenters</a:t>
                      </a:r>
                      <a:endParaRPr lang="en-US" sz="7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9CB9C"/>
                    </a:solidFill>
                  </a:tcPr>
                </a:tc>
                <a:tc>
                  <a:txBody>
                    <a:bodyPr/>
                    <a:lstStyle/>
                    <a:p>
                      <a:pPr rtl="0" fontAlgn="t">
                        <a:spcBef>
                          <a:spcPts val="0"/>
                        </a:spcBef>
                        <a:spcAft>
                          <a:spcPts val="0"/>
                        </a:spcAft>
                      </a:pPr>
                      <a:r>
                        <a:rPr lang="en-US" sz="700" b="1" i="0" u="none" strike="noStrike">
                          <a:solidFill>
                            <a:srgbClr val="000000"/>
                          </a:solidFill>
                          <a:effectLst/>
                          <a:latin typeface="Arial" panose="020B0604020202020204" pitchFamily="34" charset="0"/>
                        </a:rPr>
                        <a:t>Zoom Link</a:t>
                      </a:r>
                      <a:endParaRPr lang="en-US" sz="7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9CB9C"/>
                    </a:solidFill>
                  </a:tcPr>
                </a:tc>
                <a:tc>
                  <a:txBody>
                    <a:bodyPr/>
                    <a:lstStyle/>
                    <a:p>
                      <a:pPr rtl="0" fontAlgn="t">
                        <a:spcBef>
                          <a:spcPts val="0"/>
                        </a:spcBef>
                        <a:spcAft>
                          <a:spcPts val="0"/>
                        </a:spcAft>
                      </a:pPr>
                      <a:r>
                        <a:rPr lang="en-US" sz="700" b="1" i="0" u="none" strike="noStrike">
                          <a:solidFill>
                            <a:srgbClr val="000000"/>
                          </a:solidFill>
                          <a:effectLst/>
                          <a:latin typeface="Arial" panose="020B0604020202020204" pitchFamily="34" charset="0"/>
                        </a:rPr>
                        <a:t>Evaluation Link</a:t>
                      </a:r>
                      <a:endParaRPr lang="en-US" sz="7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9CB9C"/>
                    </a:solidFill>
                  </a:tcPr>
                </a:tc>
                <a:extLst>
                  <a:ext uri="{0D108BD9-81ED-4DB2-BD59-A6C34878D82A}">
                    <a16:rowId xmlns:a16="http://schemas.microsoft.com/office/drawing/2014/main" val="1419131214"/>
                  </a:ext>
                </a:extLst>
              </a:tr>
              <a:tr h="188749">
                <a:tc rowSpan="4">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rPr>
                        <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11:15am-12pm PT</a:t>
                      </a:r>
                      <a:endParaRPr lang="en-US" sz="1000" dirty="0">
                        <a:effectLst/>
                      </a:endParaRPr>
                    </a:p>
                    <a:p>
                      <a:pPr rtl="0" fontAlgn="t">
                        <a:spcBef>
                          <a:spcPts val="0"/>
                        </a:spcBef>
                        <a:spcAft>
                          <a:spcPts val="0"/>
                        </a:spcAft>
                      </a:pPr>
                      <a:r>
                        <a:rPr lang="en-US" sz="1000" dirty="0">
                          <a:effectLst/>
                        </a:rPr>
                        <a:t/>
                      </a:r>
                      <a:br>
                        <a:rPr lang="en-US" sz="1000" dirty="0">
                          <a:effectLst/>
                        </a:rPr>
                      </a:br>
                      <a:r>
                        <a:rPr lang="en-US" sz="1000" b="0" i="0" u="none" strike="noStrike" dirty="0">
                          <a:solidFill>
                            <a:srgbClr val="000000"/>
                          </a:solidFill>
                          <a:effectLst/>
                          <a:latin typeface="Arial" panose="020B0604020202020204" pitchFamily="34" charset="0"/>
                        </a:rPr>
                        <a:t>12:15-1pm MT </a:t>
                      </a:r>
                      <a:endParaRPr lang="en-US" sz="1000" dirty="0">
                        <a:effectLst/>
                      </a:endParaRPr>
                    </a:p>
                    <a:p>
                      <a:pPr rtl="0" fontAlgn="t">
                        <a:spcBef>
                          <a:spcPts val="0"/>
                        </a:spcBef>
                        <a:spcAft>
                          <a:spcPts val="0"/>
                        </a:spcAft>
                      </a:pPr>
                      <a:r>
                        <a:rPr lang="en-US" sz="1000" dirty="0">
                          <a:effectLst/>
                        </a:rPr>
                        <a:t/>
                      </a:r>
                      <a:br>
                        <a:rPr lang="en-US" sz="1000" dirty="0">
                          <a:effectLst/>
                        </a:rPr>
                      </a:br>
                      <a:r>
                        <a:rPr lang="en-US" sz="1000" b="0" i="0" u="none" strike="noStrike" dirty="0">
                          <a:solidFill>
                            <a:srgbClr val="000000"/>
                          </a:solidFill>
                          <a:effectLst/>
                          <a:latin typeface="Arial" panose="020B0604020202020204" pitchFamily="34" charset="0"/>
                        </a:rPr>
                        <a:t>1:15-2pm CT</a:t>
                      </a:r>
                      <a:endParaRPr lang="en-US" sz="1000" dirty="0">
                        <a:effectLst/>
                      </a:endParaRPr>
                    </a:p>
                    <a:p>
                      <a:pPr rtl="0" fontAlgn="t">
                        <a:spcBef>
                          <a:spcPts val="0"/>
                        </a:spcBef>
                        <a:spcAft>
                          <a:spcPts val="0"/>
                        </a:spcAft>
                      </a:pPr>
                      <a:r>
                        <a:rPr lang="en-US" sz="1000" dirty="0">
                          <a:effectLst/>
                        </a:rPr>
                        <a:t/>
                      </a:r>
                      <a:br>
                        <a:rPr lang="en-US" sz="1000" dirty="0">
                          <a:effectLst/>
                        </a:rPr>
                      </a:br>
                      <a:r>
                        <a:rPr lang="en-US" sz="1000" b="0" i="0" u="none" strike="noStrike" dirty="0">
                          <a:solidFill>
                            <a:srgbClr val="000000"/>
                          </a:solidFill>
                          <a:effectLst/>
                          <a:latin typeface="Arial" panose="020B0604020202020204" pitchFamily="34" charset="0"/>
                        </a:rPr>
                        <a:t>2:15-3pm ET</a:t>
                      </a:r>
                      <a:endParaRPr lang="en-US" sz="1000" dirty="0">
                        <a:effectLst/>
                      </a:endParaRPr>
                    </a:p>
                    <a:p>
                      <a:pPr fontAlgn="t"/>
                      <a:r>
                        <a:rPr lang="en-US" sz="1000" dirty="0">
                          <a:effectLst/>
                        </a:rPr>
                        <a:t/>
                      </a:r>
                      <a:br>
                        <a:rPr lang="en-US" sz="1000" dirty="0">
                          <a:effectLst/>
                        </a:rPr>
                      </a:b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gridSpan="4">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Day 1 lunch + break out discussion groups (Optional)</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CE5C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5887740"/>
                  </a:ext>
                </a:extLst>
              </a:tr>
              <a:tr h="342546">
                <a:tc vMerge="1">
                  <a:txBody>
                    <a:bodyPr/>
                    <a:lstStyle/>
                    <a:p>
                      <a:endParaRPr lang="en-US"/>
                    </a:p>
                  </a:txBody>
                  <a:tcPr/>
                </a:tc>
                <a:tc>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Grief Sensitivity </a:t>
                      </a:r>
                      <a:r>
                        <a:rPr lang="en-US" sz="1000" b="0" i="0" u="none" strike="noStrike" dirty="0">
                          <a:solidFill>
                            <a:srgbClr val="000000"/>
                          </a:solidFill>
                          <a:effectLst/>
                          <a:latin typeface="Arial" panose="020B0604020202020204" pitchFamily="34" charset="0"/>
                        </a:rPr>
                        <a:t>Break Out Discussions</a:t>
                      </a: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MHTTC </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1" i="0" u="sng" strike="noStrike">
                          <a:solidFill>
                            <a:srgbClr val="1155CC"/>
                          </a:solidFill>
                          <a:effectLst/>
                          <a:latin typeface="Calibri" panose="020F0502020204030204" pitchFamily="34" charset="0"/>
                          <a:hlinkClick r:id="rId2"/>
                        </a:rPr>
                        <a:t>http://bit.ly/GSVLIgs3</a:t>
                      </a:r>
                      <a:r>
                        <a:rPr lang="en-US" sz="1000" b="1" i="0" u="none" strike="noStrike">
                          <a:solidFill>
                            <a:srgbClr val="000000"/>
                          </a:solidFill>
                          <a:effectLst/>
                          <a:latin typeface="Calibri" panose="020F0502020204030204" pitchFamily="34" charset="0"/>
                        </a:rPr>
                        <a:t> </a:t>
                      </a:r>
                      <a:endParaRPr lang="en-US" sz="1000">
                        <a:effectLst/>
                      </a:endParaRPr>
                    </a:p>
                    <a:p>
                      <a:pPr rtl="0" fontAlgn="t">
                        <a:spcBef>
                          <a:spcPts val="0"/>
                        </a:spcBef>
                        <a:spcAft>
                          <a:spcPts val="0"/>
                        </a:spcAft>
                      </a:pPr>
                      <a:r>
                        <a:rPr lang="en-US" sz="1000" b="0" i="0" u="none" strike="noStrike">
                          <a:solidFill>
                            <a:srgbClr val="000000"/>
                          </a:solidFill>
                          <a:effectLst/>
                          <a:latin typeface="Arial" panose="020B0604020202020204" pitchFamily="34" charset="0"/>
                        </a:rPr>
                        <a:t>No Passcode Needed</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a:noFill/>
                    </a:lnT>
                    <a:lnB w="12697" cap="flat" cmpd="sng" algn="ctr">
                      <a:solidFill>
                        <a:srgbClr val="000000"/>
                      </a:solidFill>
                      <a:prstDash val="solid"/>
                      <a:round/>
                      <a:headEnd type="none" w="med" len="med"/>
                      <a:tailEnd type="none" w="med" len="med"/>
                    </a:lnB>
                  </a:tcPr>
                </a:tc>
                <a:tc rowSpan="3">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None</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a:noFill/>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6263551"/>
                  </a:ext>
                </a:extLst>
              </a:tr>
              <a:tr h="342546">
                <a:tc vMerge="1">
                  <a:txBody>
                    <a:bodyPr/>
                    <a:lstStyle/>
                    <a:p>
                      <a:endParaRPr lang="en-US"/>
                    </a:p>
                  </a:txBody>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rPr>
                        <a:t>School Mental Health Break Out Discussions</a:t>
                      </a: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MHTTC</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de-DE" sz="1000" b="1" i="0" u="sng" strike="noStrike">
                          <a:solidFill>
                            <a:srgbClr val="1155CC"/>
                          </a:solidFill>
                          <a:effectLst/>
                          <a:latin typeface="Calibri" panose="020F0502020204030204" pitchFamily="34" charset="0"/>
                          <a:hlinkClick r:id="rId3"/>
                        </a:rPr>
                        <a:t>http://bit.ly/GSVLIsmh3</a:t>
                      </a:r>
                      <a:r>
                        <a:rPr lang="de-DE" sz="1000" b="1" i="0" u="sng">
                          <a:solidFill>
                            <a:srgbClr val="000000"/>
                          </a:solidFill>
                          <a:effectLst/>
                          <a:latin typeface="Calibri" panose="020F0502020204030204" pitchFamily="34" charset="0"/>
                        </a:rPr>
                        <a:t> </a:t>
                      </a:r>
                      <a:endParaRPr lang="de-DE" sz="1000">
                        <a:effectLst/>
                      </a:endParaRPr>
                    </a:p>
                    <a:p>
                      <a:pPr rtl="0" fontAlgn="t">
                        <a:spcBef>
                          <a:spcPts val="0"/>
                        </a:spcBef>
                        <a:spcAft>
                          <a:spcPts val="0"/>
                        </a:spcAft>
                      </a:pPr>
                      <a:r>
                        <a:rPr lang="de-DE" sz="1000" b="0" i="0" u="none" strike="noStrike">
                          <a:solidFill>
                            <a:srgbClr val="000000"/>
                          </a:solidFill>
                          <a:effectLst/>
                          <a:latin typeface="Calibri" panose="020F0502020204030204" pitchFamily="34" charset="0"/>
                        </a:rPr>
                        <a:t>Passcode: GriefC1*</a:t>
                      </a:r>
                      <a:endParaRPr lang="de-DE"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054860270"/>
                  </a:ext>
                </a:extLst>
              </a:tr>
              <a:tr h="664120">
                <a:tc vMerge="1">
                  <a:txBody>
                    <a:bodyPr/>
                    <a:lstStyle/>
                    <a:p>
                      <a:endParaRPr lang="en-US"/>
                    </a:p>
                  </a:txBody>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rPr>
                        <a:t>Evidence Based Practices Break Out Discussions</a:t>
                      </a: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rPr>
                        <a:t>MHTTC</a:t>
                      </a: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1" i="0" u="sng" strike="noStrike" dirty="0">
                          <a:solidFill>
                            <a:srgbClr val="1155CC"/>
                          </a:solidFill>
                          <a:effectLst/>
                          <a:latin typeface="Calibri" panose="020F0502020204030204" pitchFamily="34" charset="0"/>
                          <a:hlinkClick r:id="rId4"/>
                        </a:rPr>
                        <a:t>http://bit.ly/GSVLIebp3</a:t>
                      </a:r>
                      <a:endParaRPr lang="en-US" sz="1000" dirty="0">
                        <a:effectLst/>
                      </a:endParaRPr>
                    </a:p>
                    <a:p>
                      <a:pPr rtl="0" fontAlgn="t">
                        <a:spcBef>
                          <a:spcPts val="0"/>
                        </a:spcBef>
                        <a:spcAft>
                          <a:spcPts val="0"/>
                        </a:spcAft>
                      </a:pPr>
                      <a:r>
                        <a:rPr lang="en-US" sz="1000" b="0" i="0" u="none" strike="noStrike" dirty="0">
                          <a:solidFill>
                            <a:srgbClr val="000000"/>
                          </a:solidFill>
                          <a:effectLst/>
                          <a:latin typeface="Arial" panose="020B0604020202020204" pitchFamily="34" charset="0"/>
                        </a:rPr>
                        <a:t>No Passcode Needed</a:t>
                      </a: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724775237"/>
                  </a:ext>
                </a:extLst>
              </a:tr>
              <a:tr h="188749">
                <a:tc rowSpan="4">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12:15-1:45pm PT </a:t>
                      </a:r>
                      <a:endParaRPr lang="en-US" sz="1000">
                        <a:effectLst/>
                      </a:endParaRPr>
                    </a:p>
                    <a:p>
                      <a:pPr rtl="0" fontAlgn="t">
                        <a:spcBef>
                          <a:spcPts val="0"/>
                        </a:spcBef>
                        <a:spcAft>
                          <a:spcPts val="0"/>
                        </a:spcAft>
                      </a:pPr>
                      <a:r>
                        <a:rPr lang="en-US" sz="1000">
                          <a:effectLst/>
                        </a:rPr>
                        <a:t/>
                      </a:r>
                      <a:br>
                        <a:rPr lang="en-US" sz="1000">
                          <a:effectLst/>
                        </a:rPr>
                      </a:br>
                      <a:r>
                        <a:rPr lang="en-US" sz="1000" b="0" i="0" u="none" strike="noStrike">
                          <a:solidFill>
                            <a:srgbClr val="000000"/>
                          </a:solidFill>
                          <a:effectLst/>
                          <a:latin typeface="Arial" panose="020B0604020202020204" pitchFamily="34" charset="0"/>
                        </a:rPr>
                        <a:t>1:15-2:45pm MT </a:t>
                      </a:r>
                      <a:endParaRPr lang="en-US" sz="1000">
                        <a:effectLst/>
                      </a:endParaRPr>
                    </a:p>
                    <a:p>
                      <a:pPr rtl="0" fontAlgn="t">
                        <a:spcBef>
                          <a:spcPts val="0"/>
                        </a:spcBef>
                        <a:spcAft>
                          <a:spcPts val="0"/>
                        </a:spcAft>
                      </a:pPr>
                      <a:r>
                        <a:rPr lang="en-US" sz="1000">
                          <a:effectLst/>
                        </a:rPr>
                        <a:t/>
                      </a:r>
                      <a:br>
                        <a:rPr lang="en-US" sz="1000">
                          <a:effectLst/>
                        </a:rPr>
                      </a:br>
                      <a:r>
                        <a:rPr lang="en-US" sz="1000" b="0" i="0" u="none" strike="noStrike">
                          <a:solidFill>
                            <a:srgbClr val="000000"/>
                          </a:solidFill>
                          <a:effectLst/>
                          <a:latin typeface="Arial" panose="020B0604020202020204" pitchFamily="34" charset="0"/>
                        </a:rPr>
                        <a:t>2:15-3:45pm CT </a:t>
                      </a:r>
                      <a:endParaRPr lang="en-US" sz="1000">
                        <a:effectLst/>
                      </a:endParaRPr>
                    </a:p>
                    <a:p>
                      <a:pPr rtl="0" fontAlgn="t">
                        <a:spcBef>
                          <a:spcPts val="0"/>
                        </a:spcBef>
                        <a:spcAft>
                          <a:spcPts val="0"/>
                        </a:spcAft>
                      </a:pPr>
                      <a:r>
                        <a:rPr lang="en-US" sz="1000">
                          <a:effectLst/>
                        </a:rPr>
                        <a:t/>
                      </a:r>
                      <a:br>
                        <a:rPr lang="en-US" sz="1000">
                          <a:effectLst/>
                        </a:rPr>
                      </a:br>
                      <a:r>
                        <a:rPr lang="en-US" sz="1000" b="0" i="0" u="none" strike="noStrike">
                          <a:solidFill>
                            <a:srgbClr val="000000"/>
                          </a:solidFill>
                          <a:effectLst/>
                          <a:latin typeface="Arial" panose="020B0604020202020204" pitchFamily="34" charset="0"/>
                        </a:rPr>
                        <a:t>3:15-4:45pm ET</a:t>
                      </a:r>
                      <a:endParaRPr lang="en-US" sz="1000">
                        <a:effectLst/>
                      </a:endParaRPr>
                    </a:p>
                    <a:p>
                      <a:pPr rtl="0" fontAlgn="t">
                        <a:spcBef>
                          <a:spcPts val="0"/>
                        </a:spcBef>
                        <a:spcAft>
                          <a:spcPts val="0"/>
                        </a:spcAft>
                      </a:pPr>
                      <a:r>
                        <a:rPr lang="en-US" sz="1000" b="0" i="0" u="none" strike="noStrike">
                          <a:solidFill>
                            <a:srgbClr val="000000"/>
                          </a:solidFill>
                          <a:effectLst/>
                          <a:latin typeface="Arial" panose="020B0604020202020204" pitchFamily="34" charset="0"/>
                        </a:rPr>
                        <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
                      </a:r>
                      <a:br>
                        <a:rPr lang="en-US" sz="1000" b="0" i="0" u="none" strike="noStrike">
                          <a:solidFill>
                            <a:srgbClr val="000000"/>
                          </a:solidFill>
                          <a:effectLst/>
                          <a:latin typeface="Arial" panose="020B0604020202020204" pitchFamily="34" charset="0"/>
                        </a:rPr>
                      </a:b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gridSpan="4">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rPr>
                        <a:t>Session 4</a:t>
                      </a: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CE5C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9389660"/>
                  </a:ext>
                </a:extLst>
              </a:tr>
              <a:tr h="740271">
                <a:tc vMerge="1">
                  <a:txBody>
                    <a:bodyPr/>
                    <a:lstStyle/>
                    <a:p>
                      <a:endParaRPr lang="en-US"/>
                    </a:p>
                  </a:txBody>
                  <a:tcPr/>
                </a:tc>
                <a:tc>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Grief &amp; Trauma Sensitive Mindfulness: Taking It from Theory to Practice in Schools</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Lisa Wobbe-Veit, MSW</a:t>
                      </a:r>
                      <a:endParaRPr lang="en-US" sz="1000">
                        <a:effectLst/>
                      </a:endParaRPr>
                    </a:p>
                    <a:p>
                      <a:pPr rtl="0" fontAlgn="t">
                        <a:spcBef>
                          <a:spcPts val="0"/>
                        </a:spcBef>
                        <a:spcAft>
                          <a:spcPts val="0"/>
                        </a:spcAft>
                      </a:pPr>
                      <a:r>
                        <a:rPr lang="en-US" sz="1000" b="0" i="0" u="none" strike="noStrike">
                          <a:solidFill>
                            <a:srgbClr val="000000"/>
                          </a:solidFill>
                          <a:effectLst/>
                          <a:latin typeface="Arial" panose="020B0604020202020204" pitchFamily="34" charset="0"/>
                        </a:rPr>
                        <a:t>Kerry Doyle, LICSW, RYT-200</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1" i="0" u="sng" strike="noStrike" dirty="0">
                          <a:solidFill>
                            <a:srgbClr val="1155CC"/>
                          </a:solidFill>
                          <a:effectLst/>
                          <a:latin typeface="Calibri" panose="020F0502020204030204" pitchFamily="34" charset="0"/>
                          <a:hlinkClick r:id="rId5"/>
                        </a:rPr>
                        <a:t>http://bit.ly/GSVLIWobbe</a:t>
                      </a:r>
                      <a:r>
                        <a:rPr lang="en-US" sz="1000" b="0" i="0" u="none" strike="noStrike" dirty="0">
                          <a:solidFill>
                            <a:srgbClr val="000000"/>
                          </a:solidFill>
                          <a:effectLst/>
                          <a:latin typeface="Arial" panose="020B0604020202020204" pitchFamily="34" charset="0"/>
                        </a:rPr>
                        <a:t> </a:t>
                      </a:r>
                      <a:endParaRPr lang="en-US" sz="1000" dirty="0">
                        <a:effectLst/>
                      </a:endParaRPr>
                    </a:p>
                    <a:p>
                      <a:pPr rtl="0" fontAlgn="t">
                        <a:spcBef>
                          <a:spcPts val="0"/>
                        </a:spcBef>
                        <a:spcAft>
                          <a:spcPts val="0"/>
                        </a:spcAft>
                      </a:pPr>
                      <a:r>
                        <a:rPr lang="en-US" sz="1000" b="0" i="0" u="none" strike="noStrike" dirty="0">
                          <a:solidFill>
                            <a:srgbClr val="000000"/>
                          </a:solidFill>
                          <a:effectLst/>
                          <a:latin typeface="Arial" panose="020B0604020202020204" pitchFamily="34" charset="0"/>
                        </a:rPr>
                        <a:t>Passcode: 111220</a:t>
                      </a: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a:noFill/>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1" i="0" u="sng" strike="noStrike">
                          <a:solidFill>
                            <a:srgbClr val="1155CC"/>
                          </a:solidFill>
                          <a:effectLst/>
                          <a:latin typeface="Arial" panose="020B0604020202020204" pitchFamily="34" charset="0"/>
                          <a:hlinkClick r:id="rId6"/>
                        </a:rPr>
                        <a:t>http://bit.ly/GSVLIWobbeEval</a:t>
                      </a:r>
                      <a:endParaRPr lang="en-US" sz="1000">
                        <a:effectLst/>
                      </a:endParaRPr>
                    </a:p>
                    <a:p>
                      <a:pPr rtl="0" fontAlgn="t">
                        <a:spcBef>
                          <a:spcPts val="0"/>
                        </a:spcBef>
                        <a:spcAft>
                          <a:spcPts val="0"/>
                        </a:spcAft>
                      </a:pPr>
                      <a:r>
                        <a:rPr lang="en-US" sz="1000" b="0" i="0" u="none" strike="noStrike">
                          <a:solidFill>
                            <a:srgbClr val="000000"/>
                          </a:solidFill>
                          <a:effectLst/>
                          <a:latin typeface="Arial" panose="020B0604020202020204" pitchFamily="34" charset="0"/>
                        </a:rPr>
                        <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
                      </a:r>
                      <a:br>
                        <a:rPr lang="en-US" sz="1000" b="0" i="0" u="none" strike="noStrike">
                          <a:solidFill>
                            <a:srgbClr val="000000"/>
                          </a:solidFill>
                          <a:effectLst/>
                          <a:latin typeface="Arial" panose="020B0604020202020204" pitchFamily="34" charset="0"/>
                        </a:rPr>
                      </a:b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a:noFill/>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7112982"/>
                  </a:ext>
                </a:extLst>
              </a:tr>
              <a:tr h="740271">
                <a:tc vMerge="1">
                  <a:txBody>
                    <a:bodyPr/>
                    <a:lstStyle/>
                    <a:p>
                      <a:endParaRPr lang="en-US"/>
                    </a:p>
                  </a:txBody>
                  <a:tcPr/>
                </a:tc>
                <a:tc>
                  <a:txBody>
                    <a:bodyPr/>
                    <a:lstStyle/>
                    <a:p>
                      <a:pPr rtl="0" fontAlgn="t">
                        <a:spcBef>
                          <a:spcPts val="0"/>
                        </a:spcBef>
                        <a:spcAft>
                          <a:spcPts val="0"/>
                        </a:spcAft>
                      </a:pPr>
                      <a:r>
                        <a:rPr lang="en-US" sz="1000" b="0" i="0" u="none" strike="noStrike" dirty="0" err="1">
                          <a:solidFill>
                            <a:srgbClr val="000000"/>
                          </a:solidFill>
                          <a:effectLst/>
                          <a:latin typeface="Arial" panose="020B0604020202020204" pitchFamily="34" charset="0"/>
                        </a:rPr>
                        <a:t>Pandemia</a:t>
                      </a:r>
                      <a:r>
                        <a:rPr lang="en-US" sz="1000" b="0" i="0" u="none" strike="noStrike" dirty="0">
                          <a:solidFill>
                            <a:srgbClr val="000000"/>
                          </a:solidFill>
                          <a:effectLst/>
                          <a:latin typeface="Arial" panose="020B0604020202020204" pitchFamily="34" charset="0"/>
                        </a:rPr>
                        <a:t>: Restoring the Wounded Soul. Latino Reflections on the Meaning of Loss, Grief, and Rituals</a:t>
                      </a: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s-ES" sz="1000" b="0" i="0" u="none" strike="noStrike">
                          <a:solidFill>
                            <a:srgbClr val="000000"/>
                          </a:solidFill>
                          <a:effectLst/>
                          <a:latin typeface="Arial" panose="020B0604020202020204" pitchFamily="34" charset="0"/>
                        </a:rPr>
                        <a:t>Salvador Treviño, PhD</a:t>
                      </a:r>
                      <a:endParaRPr lang="es-ES" sz="1000">
                        <a:effectLst/>
                      </a:endParaRPr>
                    </a:p>
                    <a:p>
                      <a:pPr rtl="0" fontAlgn="t">
                        <a:spcBef>
                          <a:spcPts val="0"/>
                        </a:spcBef>
                        <a:spcAft>
                          <a:spcPts val="0"/>
                        </a:spcAft>
                      </a:pPr>
                      <a:r>
                        <a:rPr lang="es-ES" sz="1000" b="0" i="0" u="none" strike="noStrike">
                          <a:solidFill>
                            <a:srgbClr val="000000"/>
                          </a:solidFill>
                          <a:effectLst/>
                          <a:latin typeface="Arial" panose="020B0604020202020204" pitchFamily="34" charset="0"/>
                        </a:rPr>
                        <a:t>Darice Orobitg, PhD</a:t>
                      </a:r>
                      <a:endParaRPr lang="es-E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1" i="0" u="sng" strike="noStrike">
                          <a:solidFill>
                            <a:srgbClr val="1155CC"/>
                          </a:solidFill>
                          <a:effectLst/>
                          <a:latin typeface="Calibri" panose="020F0502020204030204" pitchFamily="34" charset="0"/>
                          <a:hlinkClick r:id="rId7"/>
                        </a:rPr>
                        <a:t>http://bit.ly/GSVLITrevino</a:t>
                      </a:r>
                      <a:r>
                        <a:rPr lang="en-US" sz="1000" b="1" i="0" u="sng">
                          <a:solidFill>
                            <a:srgbClr val="000000"/>
                          </a:solidFill>
                          <a:effectLst/>
                          <a:latin typeface="Calibri" panose="020F0502020204030204" pitchFamily="34" charset="0"/>
                        </a:rPr>
                        <a:t> </a:t>
                      </a:r>
                      <a:endParaRPr lang="en-US" sz="1000">
                        <a:effectLst/>
                      </a:endParaRPr>
                    </a:p>
                    <a:p>
                      <a:pPr rtl="0" fontAlgn="t">
                        <a:spcBef>
                          <a:spcPts val="0"/>
                        </a:spcBef>
                        <a:spcAft>
                          <a:spcPts val="0"/>
                        </a:spcAft>
                      </a:pPr>
                      <a:r>
                        <a:rPr lang="en-US" sz="1000" b="0" i="0" u="none" strike="noStrike">
                          <a:solidFill>
                            <a:srgbClr val="000000"/>
                          </a:solidFill>
                          <a:effectLst/>
                          <a:latin typeface="Arial" panose="020B0604020202020204" pitchFamily="34" charset="0"/>
                        </a:rPr>
                        <a:t>Passcode: 111220</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1" i="0" u="sng" strike="noStrike" dirty="0">
                          <a:solidFill>
                            <a:srgbClr val="1155CC"/>
                          </a:solidFill>
                          <a:effectLst/>
                          <a:latin typeface="Calibri" panose="020F0502020204030204" pitchFamily="34" charset="0"/>
                          <a:hlinkClick r:id="rId8"/>
                        </a:rPr>
                        <a:t>http://bit.ly/GSVLITrevinoEval</a:t>
                      </a:r>
                      <a:endParaRPr lang="en-US" sz="1000" dirty="0">
                        <a:effectLst/>
                      </a:endParaRPr>
                    </a:p>
                    <a:p>
                      <a:pPr rtl="0" fontAlgn="t">
                        <a:spcBef>
                          <a:spcPts val="0"/>
                        </a:spcBef>
                        <a:spcAft>
                          <a:spcPts val="0"/>
                        </a:spcAft>
                      </a:pPr>
                      <a:r>
                        <a:rPr lang="en-US" sz="1000" b="0" i="0" u="none" strike="noStrike" dirty="0">
                          <a:solidFill>
                            <a:srgbClr val="000000"/>
                          </a:solidFill>
                          <a:effectLst/>
                          <a:latin typeface="Arial" panose="020B0604020202020204" pitchFamily="34" charset="0"/>
                        </a:rPr>
                        <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
                      </a:r>
                      <a:br>
                        <a:rPr lang="en-US" sz="1000" b="0" i="0" u="none" strike="noStrike" dirty="0">
                          <a:solidFill>
                            <a:srgbClr val="000000"/>
                          </a:solidFill>
                          <a:effectLst/>
                          <a:latin typeface="Arial" panose="020B0604020202020204" pitchFamily="34" charset="0"/>
                        </a:rPr>
                      </a:b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5296453"/>
                  </a:ext>
                </a:extLst>
              </a:tr>
              <a:tr h="740271">
                <a:tc vMerge="1">
                  <a:txBody>
                    <a:bodyPr/>
                    <a:lstStyle/>
                    <a:p>
                      <a:endParaRPr lang="en-US"/>
                    </a:p>
                  </a:txBody>
                  <a:tcPr/>
                </a:tc>
                <a:tc>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Collective Care in the Workplace</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it-IT" sz="1000" b="0" i="0" u="none" strike="noStrike">
                          <a:solidFill>
                            <a:srgbClr val="000000"/>
                          </a:solidFill>
                          <a:effectLst/>
                          <a:latin typeface="Arial" panose="020B0604020202020204" pitchFamily="34" charset="0"/>
                        </a:rPr>
                        <a:t>Carla Fernandez</a:t>
                      </a:r>
                      <a:endParaRPr lang="it-IT" sz="1000">
                        <a:effectLst/>
                      </a:endParaRPr>
                    </a:p>
                    <a:p>
                      <a:pPr rtl="0" fontAlgn="t">
                        <a:spcBef>
                          <a:spcPts val="0"/>
                        </a:spcBef>
                        <a:spcAft>
                          <a:spcPts val="0"/>
                        </a:spcAft>
                      </a:pPr>
                      <a:r>
                        <a:rPr lang="it-IT" sz="1000" b="0" i="0" u="none" strike="noStrike">
                          <a:solidFill>
                            <a:srgbClr val="000000"/>
                          </a:solidFill>
                          <a:effectLst/>
                          <a:latin typeface="Arial" panose="020B0604020202020204" pitchFamily="34" charset="0"/>
                        </a:rPr>
                        <a:t>Iana Malcolm</a:t>
                      </a:r>
                      <a:endParaRPr lang="it-IT" sz="1000">
                        <a:effectLst/>
                      </a:endParaRPr>
                    </a:p>
                    <a:p>
                      <a:pPr rtl="0" fontAlgn="t">
                        <a:spcBef>
                          <a:spcPts val="0"/>
                        </a:spcBef>
                        <a:spcAft>
                          <a:spcPts val="0"/>
                        </a:spcAft>
                      </a:pPr>
                      <a:r>
                        <a:rPr lang="it-IT" sz="1000" b="0" i="0" u="none" strike="noStrike">
                          <a:solidFill>
                            <a:srgbClr val="000000"/>
                          </a:solidFill>
                          <a:effectLst/>
                          <a:latin typeface="Arial" panose="020B0604020202020204" pitchFamily="34" charset="0"/>
                        </a:rPr>
                        <a:t>Justin Thongsavanh, MPA</a:t>
                      </a:r>
                      <a:endParaRPr lang="it-IT"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1" i="0" u="sng" strike="noStrike">
                          <a:solidFill>
                            <a:srgbClr val="1155CC"/>
                          </a:solidFill>
                          <a:effectLst/>
                          <a:latin typeface="Calibri" panose="020F0502020204030204" pitchFamily="34" charset="0"/>
                          <a:hlinkClick r:id="rId9"/>
                        </a:rPr>
                        <a:t>http://bit.ly/GSVLIFernandez</a:t>
                      </a:r>
                      <a:r>
                        <a:rPr lang="en-US" sz="1000" b="1" i="0" u="sng">
                          <a:solidFill>
                            <a:srgbClr val="000000"/>
                          </a:solidFill>
                          <a:effectLst/>
                          <a:latin typeface="Calibri" panose="020F0502020204030204" pitchFamily="34" charset="0"/>
                        </a:rPr>
                        <a:t> </a:t>
                      </a:r>
                      <a:endParaRPr lang="en-US" sz="1000">
                        <a:effectLst/>
                      </a:endParaRPr>
                    </a:p>
                    <a:p>
                      <a:pPr rtl="0" fontAlgn="t">
                        <a:spcBef>
                          <a:spcPts val="0"/>
                        </a:spcBef>
                        <a:spcAft>
                          <a:spcPts val="0"/>
                        </a:spcAft>
                      </a:pPr>
                      <a:r>
                        <a:rPr lang="en-US" sz="1000" b="0" i="0" u="none" strike="noStrike">
                          <a:solidFill>
                            <a:srgbClr val="000000"/>
                          </a:solidFill>
                          <a:effectLst/>
                          <a:latin typeface="Arial" panose="020B0604020202020204" pitchFamily="34" charset="0"/>
                        </a:rPr>
                        <a:t>Passcode: 111220</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1" i="0" u="sng" strike="noStrike" dirty="0">
                          <a:solidFill>
                            <a:srgbClr val="1155CC"/>
                          </a:solidFill>
                          <a:effectLst/>
                          <a:latin typeface="Arial" panose="020B0604020202020204" pitchFamily="34" charset="0"/>
                          <a:hlinkClick r:id="rId10"/>
                        </a:rPr>
                        <a:t>http://bit.ly/GSVLIFernandezEval</a:t>
                      </a:r>
                      <a:endParaRPr lang="en-US" sz="1000" dirty="0">
                        <a:effectLst/>
                      </a:endParaRPr>
                    </a:p>
                    <a:p>
                      <a:pPr rtl="0" fontAlgn="t">
                        <a:spcBef>
                          <a:spcPts val="0"/>
                        </a:spcBef>
                        <a:spcAft>
                          <a:spcPts val="0"/>
                        </a:spcAft>
                      </a:pPr>
                      <a:r>
                        <a:rPr lang="en-US" sz="1000" b="0" i="0" u="none" strike="noStrike" dirty="0">
                          <a:solidFill>
                            <a:srgbClr val="000000"/>
                          </a:solidFill>
                          <a:effectLst/>
                          <a:latin typeface="Arial" panose="020B0604020202020204" pitchFamily="34" charset="0"/>
                        </a:rPr>
                        <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
                      </a:r>
                      <a:br>
                        <a:rPr lang="en-US" sz="1000" b="0" i="0" u="none" strike="noStrike" dirty="0">
                          <a:solidFill>
                            <a:srgbClr val="000000"/>
                          </a:solidFill>
                          <a:effectLst/>
                          <a:latin typeface="Arial" panose="020B0604020202020204" pitchFamily="34" charset="0"/>
                        </a:rPr>
                      </a:b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6026941"/>
                  </a:ext>
                </a:extLst>
              </a:tr>
              <a:tr h="188749">
                <a:tc rowSpan="2">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1:50-2:45pm PT </a:t>
                      </a:r>
                      <a:endParaRPr lang="en-US" sz="1000">
                        <a:effectLst/>
                      </a:endParaRPr>
                    </a:p>
                    <a:p>
                      <a:pPr rtl="0" fontAlgn="t">
                        <a:spcBef>
                          <a:spcPts val="0"/>
                        </a:spcBef>
                        <a:spcAft>
                          <a:spcPts val="0"/>
                        </a:spcAft>
                      </a:pPr>
                      <a:r>
                        <a:rPr lang="en-US" sz="1000">
                          <a:effectLst/>
                        </a:rPr>
                        <a:t/>
                      </a:r>
                      <a:br>
                        <a:rPr lang="en-US" sz="1000">
                          <a:effectLst/>
                        </a:rPr>
                      </a:br>
                      <a:r>
                        <a:rPr lang="en-US" sz="1000" b="0" i="0" u="none" strike="noStrike">
                          <a:solidFill>
                            <a:srgbClr val="000000"/>
                          </a:solidFill>
                          <a:effectLst/>
                          <a:latin typeface="Arial" panose="020B0604020202020204" pitchFamily="34" charset="0"/>
                        </a:rPr>
                        <a:t>2:50-3:45pm MT </a:t>
                      </a:r>
                      <a:endParaRPr lang="en-US" sz="1000">
                        <a:effectLst/>
                      </a:endParaRPr>
                    </a:p>
                    <a:p>
                      <a:pPr rtl="0" fontAlgn="t">
                        <a:spcBef>
                          <a:spcPts val="0"/>
                        </a:spcBef>
                        <a:spcAft>
                          <a:spcPts val="0"/>
                        </a:spcAft>
                      </a:pPr>
                      <a:r>
                        <a:rPr lang="en-US" sz="1000">
                          <a:effectLst/>
                        </a:rPr>
                        <a:t/>
                      </a:r>
                      <a:br>
                        <a:rPr lang="en-US" sz="1000">
                          <a:effectLst/>
                        </a:rPr>
                      </a:br>
                      <a:r>
                        <a:rPr lang="en-US" sz="1000" b="0" i="0" u="none" strike="noStrike">
                          <a:solidFill>
                            <a:srgbClr val="000000"/>
                          </a:solidFill>
                          <a:effectLst/>
                          <a:latin typeface="Arial" panose="020B0604020202020204" pitchFamily="34" charset="0"/>
                        </a:rPr>
                        <a:t>3:50-4:45pm </a:t>
                      </a:r>
                      <a:endParaRPr lang="en-US" sz="1000">
                        <a:effectLst/>
                      </a:endParaRPr>
                    </a:p>
                    <a:p>
                      <a:pPr rtl="0" fontAlgn="t">
                        <a:spcBef>
                          <a:spcPts val="0"/>
                        </a:spcBef>
                        <a:spcAft>
                          <a:spcPts val="0"/>
                        </a:spcAft>
                      </a:pPr>
                      <a:r>
                        <a:rPr lang="en-US" sz="1000">
                          <a:effectLst/>
                        </a:rPr>
                        <a:t/>
                      </a:r>
                      <a:br>
                        <a:rPr lang="en-US" sz="1000">
                          <a:effectLst/>
                        </a:rPr>
                      </a:br>
                      <a:r>
                        <a:rPr lang="en-US" sz="1000" b="0" i="0" u="none" strike="noStrike">
                          <a:solidFill>
                            <a:srgbClr val="000000"/>
                          </a:solidFill>
                          <a:effectLst/>
                          <a:latin typeface="Arial" panose="020B0604020202020204" pitchFamily="34" charset="0"/>
                        </a:rPr>
                        <a:t>CT 4:50-5:45pm ET</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gridSpan="4">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rPr>
                        <a:t>Closing Session</a:t>
                      </a: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CE5C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80918663"/>
                  </a:ext>
                </a:extLst>
              </a:tr>
              <a:tr h="935014">
                <a:tc vMerge="1">
                  <a:txBody>
                    <a:bodyPr/>
                    <a:lstStyle/>
                    <a:p>
                      <a:endParaRPr lang="en-US"/>
                    </a:p>
                  </a:txBody>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rPr>
                        <a:t>Listening &amp; Loving: A Conversation with Youth Leaders about Grief and Healing</a:t>
                      </a: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Latrinity Gulley</a:t>
                      </a:r>
                      <a:endParaRPr lang="en-US" sz="1000">
                        <a:effectLst/>
                      </a:endParaRPr>
                    </a:p>
                    <a:p>
                      <a:pPr rtl="0" fontAlgn="t">
                        <a:spcBef>
                          <a:spcPts val="0"/>
                        </a:spcBef>
                        <a:spcAft>
                          <a:spcPts val="0"/>
                        </a:spcAft>
                      </a:pPr>
                      <a:r>
                        <a:rPr lang="en-US" sz="1000" b="0" i="0" u="none" strike="noStrike">
                          <a:solidFill>
                            <a:srgbClr val="000000"/>
                          </a:solidFill>
                          <a:effectLst/>
                          <a:latin typeface="Arial" panose="020B0604020202020204" pitchFamily="34" charset="0"/>
                        </a:rPr>
                        <a:t>Monica Tello</a:t>
                      </a:r>
                      <a:endParaRPr lang="en-US" sz="1000">
                        <a:effectLst/>
                      </a:endParaRPr>
                    </a:p>
                    <a:p>
                      <a:pPr rtl="0" fontAlgn="t">
                        <a:spcBef>
                          <a:spcPts val="0"/>
                        </a:spcBef>
                        <a:spcAft>
                          <a:spcPts val="0"/>
                        </a:spcAft>
                      </a:pPr>
                      <a:r>
                        <a:rPr lang="en-US" sz="1000" b="0" i="0" u="none" strike="noStrike">
                          <a:solidFill>
                            <a:srgbClr val="000000"/>
                          </a:solidFill>
                          <a:effectLst/>
                          <a:latin typeface="Arial" panose="020B0604020202020204" pitchFamily="34" charset="0"/>
                        </a:rPr>
                        <a:t>Carizma Hughes</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1" i="0" u="sng" strike="noStrike">
                          <a:solidFill>
                            <a:srgbClr val="1155CC"/>
                          </a:solidFill>
                          <a:effectLst/>
                          <a:latin typeface="Calibri" panose="020F0502020204030204" pitchFamily="34" charset="0"/>
                          <a:hlinkClick r:id="rId11"/>
                        </a:rPr>
                        <a:t>http://bit.ly/GSVLIClosing</a:t>
                      </a:r>
                      <a:endParaRPr lang="en-US" sz="1000">
                        <a:effectLst/>
                      </a:endParaRPr>
                    </a:p>
                    <a:p>
                      <a:pPr rtl="0" fontAlgn="t">
                        <a:spcBef>
                          <a:spcPts val="0"/>
                        </a:spcBef>
                        <a:spcAft>
                          <a:spcPts val="0"/>
                        </a:spcAft>
                      </a:pPr>
                      <a:r>
                        <a:rPr lang="en-US" sz="1000" b="0" i="0" u="none" strike="noStrike">
                          <a:solidFill>
                            <a:srgbClr val="000000"/>
                          </a:solidFill>
                          <a:effectLst/>
                          <a:latin typeface="Arial" panose="020B0604020202020204" pitchFamily="34" charset="0"/>
                        </a:rPr>
                        <a:t>Passcode: 111220</a:t>
                      </a:r>
                      <a:endParaRPr lang="en-US" sz="100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a:noFill/>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1" i="0" u="sng" strike="noStrike" dirty="0">
                          <a:solidFill>
                            <a:srgbClr val="1155CC"/>
                          </a:solidFill>
                          <a:effectLst/>
                          <a:latin typeface="Arial" panose="020B0604020202020204" pitchFamily="34" charset="0"/>
                          <a:hlinkClick r:id="rId12"/>
                        </a:rPr>
                        <a:t>http://bit.ly/GSVLIClosingEval</a:t>
                      </a:r>
                      <a:endParaRPr lang="en-US" sz="1000" dirty="0">
                        <a:effectLst/>
                      </a:endParaRPr>
                    </a:p>
                    <a:p>
                      <a:pPr rtl="0" fontAlgn="t">
                        <a:spcBef>
                          <a:spcPts val="0"/>
                        </a:spcBef>
                        <a:spcAft>
                          <a:spcPts val="0"/>
                        </a:spcAft>
                      </a:pPr>
                      <a:r>
                        <a:rPr lang="en-US" sz="1000" b="0" i="0" u="none" strike="noStrike" dirty="0">
                          <a:solidFill>
                            <a:srgbClr val="000000"/>
                          </a:solidFill>
                          <a:effectLst/>
                          <a:latin typeface="Arial" panose="020B0604020202020204" pitchFamily="34" charset="0"/>
                        </a:rPr>
                        <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
                      </a:r>
                      <a:br>
                        <a:rPr lang="en-US" sz="1000" b="0" i="0" u="none" strike="noStrike" dirty="0">
                          <a:solidFill>
                            <a:srgbClr val="000000"/>
                          </a:solidFill>
                          <a:effectLst/>
                          <a:latin typeface="Arial" panose="020B0604020202020204" pitchFamily="34" charset="0"/>
                        </a:rPr>
                      </a:br>
                      <a:endParaRPr lang="en-US" sz="1000" dirty="0">
                        <a:effectLst/>
                      </a:endParaRPr>
                    </a:p>
                  </a:txBody>
                  <a:tcPr marL="12599" marR="12599" marT="12599" marB="12599">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a:noFill/>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1418999"/>
                  </a:ext>
                </a:extLst>
              </a:tr>
            </a:tbl>
          </a:graphicData>
        </a:graphic>
      </p:graphicFrame>
      <p:sp>
        <p:nvSpPr>
          <p:cNvPr id="13" name="TextBox 12">
            <a:extLst>
              <a:ext uri="{FF2B5EF4-FFF2-40B4-BE49-F238E27FC236}">
                <a16:creationId xmlns:a16="http://schemas.microsoft.com/office/drawing/2014/main" id="{E5D2B0E3-A4D4-4D98-BD14-7E0BDEEB8CF0}"/>
              </a:ext>
            </a:extLst>
          </p:cNvPr>
          <p:cNvSpPr txBox="1"/>
          <p:nvPr/>
        </p:nvSpPr>
        <p:spPr>
          <a:xfrm>
            <a:off x="0" y="139272"/>
            <a:ext cx="9144000" cy="461665"/>
          </a:xfrm>
          <a:prstGeom prst="rect">
            <a:avLst/>
          </a:prstGeom>
          <a:noFill/>
        </p:spPr>
        <p:txBody>
          <a:bodyPr wrap="square">
            <a:spAutoFit/>
          </a:bodyPr>
          <a:lstStyle/>
          <a:p>
            <a:pPr algn="ctr"/>
            <a:r>
              <a:rPr lang="en-US" b="1" dirty="0">
                <a:effectLst/>
              </a:rPr>
              <a:t> </a:t>
            </a:r>
            <a:r>
              <a:rPr lang="en-US" sz="2400" b="1" dirty="0">
                <a:effectLst/>
              </a:rPr>
              <a:t>Up Next</a:t>
            </a:r>
            <a:endParaRPr lang="en-US" sz="2400" b="1" dirty="0"/>
          </a:p>
        </p:txBody>
      </p:sp>
    </p:spTree>
    <p:extLst>
      <p:ext uri="{BB962C8B-B14F-4D97-AF65-F5344CB8AC3E}">
        <p14:creationId xmlns:p14="http://schemas.microsoft.com/office/powerpoint/2010/main" val="213914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5"/>
          <p:cNvSpPr txBox="1">
            <a:spLocks noGrp="1"/>
          </p:cNvSpPr>
          <p:nvPr>
            <p:ph type="body" idx="4294967295"/>
          </p:nvPr>
        </p:nvSpPr>
        <p:spPr>
          <a:xfrm>
            <a:off x="330506" y="2049137"/>
            <a:ext cx="8317735" cy="4127826"/>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The MHTTC Network accelerates the adoption and implementation of mental health related evidence-based practices across the nation</a:t>
            </a:r>
          </a:p>
          <a:p>
            <a:pPr marL="1143000" lvl="2" indent="-228600"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Develops and disseminates resources</a:t>
            </a:r>
          </a:p>
          <a:p>
            <a:pPr marL="1143000" lvl="2" indent="-228600"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Provides free local and regional training and technical assistance</a:t>
            </a:r>
          </a:p>
          <a:p>
            <a:pPr marL="1143000" lvl="2" indent="-228600"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Heightens the awareness, knowledge, and skills of the mental health workforce</a:t>
            </a: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10 Regional Centers, a National American Indian &amp; Alaska Native Center, a National Hispanic &amp; Latino Center, and a Network Coordinating Office</a:t>
            </a:r>
          </a:p>
          <a:p>
            <a:pPr rtl="0" fontAlgn="base">
              <a:spcBef>
                <a:spcPts val="1000"/>
              </a:spcBef>
              <a:spcAft>
                <a:spcPts val="0"/>
              </a:spcAft>
              <a:buFont typeface="Arial" panose="020B0604020202020204" pitchFamily="34" charset="0"/>
              <a:buChar char="•"/>
            </a:pPr>
            <a:r>
              <a:rPr lang="en-US" sz="2000" b="0" i="0" u="sng" strike="noStrike" dirty="0">
                <a:solidFill>
                  <a:srgbClr val="0000FF"/>
                </a:solidFill>
                <a:effectLst/>
                <a:latin typeface="Arial" panose="020B0604020202020204" pitchFamily="34" charset="0"/>
                <a:hlinkClick r:id="rId3"/>
              </a:rPr>
              <a:t>www.mhttcnetwork.org</a:t>
            </a:r>
            <a:endParaRPr lang="en-US" sz="2000" b="0" i="0" u="none" strike="noStrike" dirty="0">
              <a:solidFill>
                <a:srgbClr val="000000"/>
              </a:solidFill>
              <a:effectLst/>
              <a:latin typeface="Arial" panose="020B0604020202020204" pitchFamily="34" charset="0"/>
            </a:endParaRPr>
          </a:p>
          <a:p>
            <a:pPr marL="171450" indent="-57150">
              <a:lnSpc>
                <a:spcPct val="110000"/>
              </a:lnSpc>
              <a:spcBef>
                <a:spcPts val="750"/>
              </a:spcBef>
              <a:spcAft>
                <a:spcPts val="0"/>
              </a:spcAft>
              <a:buClr>
                <a:srgbClr val="000000"/>
              </a:buClr>
              <a:buSzPts val="2400"/>
            </a:pPr>
            <a:endParaRPr sz="1800" dirty="0">
              <a:latin typeface="Arial"/>
              <a:ea typeface="Arial"/>
              <a:cs typeface="Arial"/>
              <a:sym typeface="Arial"/>
            </a:endParaRPr>
          </a:p>
        </p:txBody>
      </p:sp>
      <p:pic>
        <p:nvPicPr>
          <p:cNvPr id="112" name="Google Shape;112;p5"/>
          <p:cNvPicPr preferRelativeResize="0"/>
          <p:nvPr/>
        </p:nvPicPr>
        <p:blipFill rotWithShape="1">
          <a:blip r:embed="rId4">
            <a:alphaModFix/>
          </a:blip>
          <a:srcRect/>
          <a:stretch/>
        </p:blipFill>
        <p:spPr>
          <a:xfrm>
            <a:off x="191499" y="936301"/>
            <a:ext cx="6392181" cy="9557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p6" descr="A close up of text on a black background&#10;&#10;Description automatically generated"/>
          <p:cNvPicPr preferRelativeResize="0"/>
          <p:nvPr/>
        </p:nvPicPr>
        <p:blipFill rotWithShape="1">
          <a:blip r:embed="rId3">
            <a:alphaModFix/>
          </a:blip>
          <a:srcRect/>
          <a:stretch/>
        </p:blipFill>
        <p:spPr>
          <a:xfrm>
            <a:off x="754380" y="434340"/>
            <a:ext cx="7532370" cy="55022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7"/>
          <p:cNvSpPr txBox="1">
            <a:spLocks noGrp="1"/>
          </p:cNvSpPr>
          <p:nvPr>
            <p:ph type="title"/>
          </p:nvPr>
        </p:nvSpPr>
        <p:spPr>
          <a:xfrm>
            <a:off x="465937" y="1248755"/>
            <a:ext cx="7886701" cy="581991"/>
          </a:xfrm>
          <a:prstGeom prst="rect">
            <a:avLst/>
          </a:prstGeom>
          <a:noFill/>
          <a:ln>
            <a:noFill/>
          </a:ln>
        </p:spPr>
        <p:txBody>
          <a:bodyPr spcFirstLastPara="1" wrap="square" lIns="34256" tIns="34256" rIns="34256" bIns="34256" anchor="ctr" anchorCtr="0">
            <a:normAutofit fontScale="90000"/>
          </a:bodyPr>
          <a:lstStyle/>
          <a:p>
            <a:pPr>
              <a:buSzPts val="4400"/>
            </a:pPr>
            <a:r>
              <a:rPr lang="en-US">
                <a:latin typeface="Arial"/>
                <a:ea typeface="Arial"/>
                <a:cs typeface="Arial"/>
                <a:sym typeface="Arial"/>
              </a:rPr>
              <a:t>Disclaimer</a:t>
            </a:r>
            <a:endParaRPr/>
          </a:p>
        </p:txBody>
      </p:sp>
      <p:sp>
        <p:nvSpPr>
          <p:cNvPr id="124" name="Google Shape;124;p7"/>
          <p:cNvSpPr txBox="1">
            <a:spLocks noGrp="1"/>
          </p:cNvSpPr>
          <p:nvPr>
            <p:ph type="body" idx="1"/>
          </p:nvPr>
        </p:nvSpPr>
        <p:spPr>
          <a:xfrm>
            <a:off x="465937" y="2055410"/>
            <a:ext cx="8299445" cy="2710312"/>
          </a:xfrm>
          <a:prstGeom prst="rect">
            <a:avLst/>
          </a:prstGeom>
          <a:noFill/>
          <a:ln>
            <a:noFill/>
          </a:ln>
        </p:spPr>
        <p:txBody>
          <a:bodyPr spcFirstLastPara="1" wrap="square" lIns="34256" tIns="34256" rIns="34256" bIns="34256" anchor="t" anchorCtr="0">
            <a:normAutofit lnSpcReduction="10000"/>
          </a:bodyPr>
          <a:lstStyle/>
          <a:p>
            <a:pPr marL="0" indent="0">
              <a:lnSpc>
                <a:spcPct val="100000"/>
              </a:lnSpc>
              <a:spcBef>
                <a:spcPts val="0"/>
              </a:spcBef>
              <a:buSzPts val="1800"/>
              <a:buNone/>
            </a:pPr>
            <a:r>
              <a:rPr lang="en-US" sz="1350">
                <a:solidFill>
                  <a:schemeClr val="dk1"/>
                </a:solidFill>
              </a:rPr>
              <a:t>This presentation was prepared for the MHTTC Network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MHTTC Network Coordinating Office. This presentation will be recorded and posted on our website. </a:t>
            </a:r>
            <a:endParaRPr sz="1350">
              <a:solidFill>
                <a:schemeClr val="dk1"/>
              </a:solidFill>
            </a:endParaRPr>
          </a:p>
          <a:p>
            <a:pPr marL="0" indent="0">
              <a:lnSpc>
                <a:spcPct val="100000"/>
              </a:lnSpc>
              <a:buSzPts val="1800"/>
              <a:buNone/>
            </a:pPr>
            <a:r>
              <a:rPr lang="en-US" sz="1350">
                <a:solidFill>
                  <a:schemeClr val="dk1"/>
                </a:solidFill>
              </a:rPr>
              <a:t>At the time of this presentation, Elinore F. McCance-Katz served as SAMHSA Assistant Secretary. The opinions expressed herein are the views of the speakers, and do not reflect the official position of the Department of Health and Human Services (DHHS), or SAMHSA. No official support or endorsement of DHHS, SAMHSA, for the opinions described in this presentation is intended or should be inferred. </a:t>
            </a:r>
            <a:endParaRPr sz="1350">
              <a:solidFill>
                <a:schemeClr val="dk1"/>
              </a:solidFill>
            </a:endParaRPr>
          </a:p>
          <a:p>
            <a:pPr marL="0" indent="0">
              <a:lnSpc>
                <a:spcPct val="100000"/>
              </a:lnSpc>
              <a:buClr>
                <a:schemeClr val="dk1"/>
              </a:buClr>
              <a:buSzPts val="1800"/>
              <a:buNone/>
            </a:pPr>
            <a:r>
              <a:rPr lang="en-US" sz="1350">
                <a:solidFill>
                  <a:schemeClr val="dk1"/>
                </a:solidFill>
              </a:rPr>
              <a:t>This work is supported by grants under Funding Opportunity Announcement (FOA) No. SM-18-015 from the DHHS, SAMHSA. </a:t>
            </a:r>
            <a:endParaRPr sz="1350">
              <a:solidFill>
                <a:schemeClr val="dk1"/>
              </a:solidFill>
            </a:endParaRPr>
          </a:p>
        </p:txBody>
      </p:sp>
    </p:spTree>
  </p:cSld>
  <p:clrMapOvr>
    <a:masterClrMapping/>
  </p:clrMapOvr>
</p:sld>
</file>

<file path=ppt/theme/theme1.xml><?xml version="1.0" encoding="utf-8"?>
<a:theme xmlns:a="http://schemas.openxmlformats.org/drawingml/2006/main" name="1_Office Theme">
  <a:themeElements>
    <a:clrScheme name="Custom 3">
      <a:dk1>
        <a:srgbClr val="000000"/>
      </a:dk1>
      <a:lt1>
        <a:srgbClr val="FFFFFF"/>
      </a:lt1>
      <a:dk2>
        <a:srgbClr val="53585F"/>
      </a:dk2>
      <a:lt2>
        <a:srgbClr val="DCDEE0"/>
      </a:lt2>
      <a:accent1>
        <a:srgbClr val="BCD7B0"/>
      </a:accent1>
      <a:accent2>
        <a:srgbClr val="A6A4CE"/>
      </a:accent2>
      <a:accent3>
        <a:srgbClr val="5B57A4"/>
      </a:accent3>
      <a:accent4>
        <a:srgbClr val="5C9E40"/>
      </a:accent4>
      <a:accent5>
        <a:srgbClr val="FEB36E"/>
      </a:accent5>
      <a:accent6>
        <a:srgbClr val="FD8A20"/>
      </a:accent6>
      <a:hlink>
        <a:srgbClr val="0099FF"/>
      </a:hlink>
      <a:folHlink>
        <a:srgbClr val="AD6B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8F84"/>
        </a:solidFill>
        <a:ln w="25400" cap="flat" cmpd="sng" algn="ctr">
          <a:solidFill>
            <a:srgbClr val="A6AAA9"/>
          </a:solidFill>
          <a:prstDash val="lgDash"/>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1562100" marR="0" indent="-927100" algn="l" defTabSz="825500" rtl="0" eaLnBrk="1" fontAlgn="base" latinLnBrk="0" hangingPunct="0">
          <a:lnSpc>
            <a:spcPct val="90000"/>
          </a:lnSpc>
          <a:spcBef>
            <a:spcPct val="0"/>
          </a:spcBef>
          <a:spcAft>
            <a:spcPct val="0"/>
          </a:spcAft>
          <a:buClrTx/>
          <a:buSzPct val="75000"/>
          <a:buFontTx/>
          <a:buChar char="•"/>
          <a:tabLst/>
          <a:defRPr kumimoji="0" lang="en-US" sz="7600" b="0" i="0" u="none" strike="noStrike" cap="none" normalizeH="0" baseline="0">
            <a:ln>
              <a:noFill/>
            </a:ln>
            <a:solidFill>
              <a:srgbClr val="6D6E6D"/>
            </a:solidFill>
            <a:effectLst/>
            <a:latin typeface="Roboto" charset="0"/>
            <a:ea typeface="ＭＳ Ｐゴシック" charset="0"/>
            <a:cs typeface="Roboto" charset="0"/>
            <a:sym typeface="Roboto" charset="0"/>
          </a:defRPr>
        </a:defPPr>
      </a:lstStyle>
    </a:spDef>
    <a:lnDef>
      <a:spPr bwMode="auto">
        <a:xfrm>
          <a:off x="0" y="0"/>
          <a:ext cx="1" cy="1"/>
        </a:xfrm>
        <a:custGeom>
          <a:avLst/>
          <a:gdLst/>
          <a:ahLst/>
          <a:cxnLst/>
          <a:rect l="0" t="0" r="0" b="0"/>
          <a:pathLst/>
        </a:custGeom>
        <a:solidFill>
          <a:srgbClr val="FF8F84"/>
        </a:solidFill>
        <a:ln w="25400" cap="flat" cmpd="sng" algn="ctr">
          <a:solidFill>
            <a:srgbClr val="A6AAA9"/>
          </a:solidFill>
          <a:prstDash val="lgDash"/>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1562100" marR="0" indent="-927100" algn="l" defTabSz="825500" rtl="0" eaLnBrk="1" fontAlgn="base" latinLnBrk="0" hangingPunct="0">
          <a:lnSpc>
            <a:spcPct val="90000"/>
          </a:lnSpc>
          <a:spcBef>
            <a:spcPct val="0"/>
          </a:spcBef>
          <a:spcAft>
            <a:spcPct val="0"/>
          </a:spcAft>
          <a:buClrTx/>
          <a:buSzPct val="75000"/>
          <a:buFontTx/>
          <a:buChar char="•"/>
          <a:tabLst/>
          <a:defRPr kumimoji="0" lang="en-US" sz="7600" b="0" i="0" u="none" strike="noStrike" cap="none" normalizeH="0" baseline="0">
            <a:ln>
              <a:noFill/>
            </a:ln>
            <a:solidFill>
              <a:srgbClr val="6D6E6D"/>
            </a:solidFill>
            <a:effectLst/>
            <a:latin typeface="Roboto" charset="0"/>
            <a:ea typeface="ＭＳ Ｐゴシック" charset="0"/>
            <a:cs typeface="Roboto" charset="0"/>
            <a:sym typeface="Roboto" charset="0"/>
          </a:defRPr>
        </a:defPPr>
      </a:lstStyle>
    </a:lnDef>
  </a:objectDefaults>
  <a:extraClrSchemeLst/>
</a:theme>
</file>

<file path=ppt/theme/theme2.xml><?xml version="1.0" encoding="utf-8"?>
<a:theme xmlns:a="http://schemas.openxmlformats.org/drawingml/2006/main" name="White">
  <a:themeElements>
    <a:clrScheme name="White">
      <a:dk1>
        <a:srgbClr val="FFFFFF"/>
      </a:dk1>
      <a:lt1>
        <a:srgbClr val="5B57A5"/>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roxima Nova"/>
        <a:ea typeface="Proxima Nova"/>
        <a:cs typeface="Proxima Nova"/>
      </a:majorFont>
      <a:minorFont>
        <a:latin typeface="Proxima Nova"/>
        <a:ea typeface="Proxima Nova"/>
        <a:cs typeface="Proxima Nov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5B57A5"/>
            </a:solidFill>
            <a:effectLst/>
            <a:uFillTx/>
            <a:latin typeface="+mn-lt"/>
            <a:ea typeface="+mn-ea"/>
            <a:cs typeface="+mn-cs"/>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B1589471DFFD429B7CD03EFB10CC99" ma:contentTypeVersion="12" ma:contentTypeDescription="Create a new document." ma:contentTypeScope="" ma:versionID="dd5a47d9b192f73d2eee0f0325baf7fa">
  <xsd:schema xmlns:xsd="http://www.w3.org/2001/XMLSchema" xmlns:xs="http://www.w3.org/2001/XMLSchema" xmlns:p="http://schemas.microsoft.com/office/2006/metadata/properties" xmlns:ns2="b39953a7-fcf0-4f8f-9ef6-4ff3bd913d2d" xmlns:ns3="63b793b6-5de2-414b-b969-5b78e29fbe87" targetNamespace="http://schemas.microsoft.com/office/2006/metadata/properties" ma:root="true" ma:fieldsID="e5a033162030e29d1f6a753ed602ec4b" ns2:_="" ns3:_="">
    <xsd:import namespace="b39953a7-fcf0-4f8f-9ef6-4ff3bd913d2d"/>
    <xsd:import namespace="63b793b6-5de2-414b-b969-5b78e29fbe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953a7-fcf0-4f8f-9ef6-4ff3bd913d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b793b6-5de2-414b-b969-5b78e29fbe8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3b793b6-5de2-414b-b969-5b78e29fbe87">
      <UserInfo>
        <DisplayName>Coco Massol</DisplayName>
        <AccountId>26</AccountId>
        <AccountType/>
      </UserInfo>
      <UserInfo>
        <DisplayName>Lucia Singer McCarthy</DisplayName>
        <AccountId>34</AccountId>
        <AccountType/>
      </UserInfo>
      <UserInfo>
        <DisplayName>Shannon Boren</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1D9AFF-EA10-4E67-A6B8-22B9FB3F20D7}">
  <ds:schemaRefs>
    <ds:schemaRef ds:uri="63b793b6-5de2-414b-b969-5b78e29fbe87"/>
    <ds:schemaRef ds:uri="b39953a7-fcf0-4f8f-9ef6-4ff3bd913d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5D0D65-9F3C-4286-8EC8-743D4C134338}">
  <ds:schemaRefs>
    <ds:schemaRef ds:uri="http://purl.org/dc/terms/"/>
    <ds:schemaRef ds:uri="b39953a7-fcf0-4f8f-9ef6-4ff3bd913d2d"/>
    <ds:schemaRef ds:uri="http://schemas.microsoft.com/office/2006/documentManagement/types"/>
    <ds:schemaRef ds:uri="http://schemas.microsoft.com/office/infopath/2007/PartnerControls"/>
    <ds:schemaRef ds:uri="63b793b6-5de2-414b-b969-5b78e29fbe87"/>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96186588-2026-4C2D-B035-489ECA937D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Austin</Template>
  <TotalTime>238</TotalTime>
  <Words>3873</Words>
  <Application>Microsoft Office PowerPoint</Application>
  <PresentationFormat>On-screen Show (4:3)</PresentationFormat>
  <Paragraphs>574</Paragraphs>
  <Slides>62</Slides>
  <Notes>61</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62</vt:i4>
      </vt:variant>
    </vt:vector>
  </HeadingPairs>
  <TitlesOfParts>
    <vt:vector size="87" baseType="lpstr">
      <vt:lpstr>ＭＳ Ｐゴシック</vt:lpstr>
      <vt:lpstr>ＭＳ Ｐゴシック</vt:lpstr>
      <vt:lpstr>Aharoni</vt:lpstr>
      <vt:lpstr>Algerian</vt:lpstr>
      <vt:lpstr>Arial</vt:lpstr>
      <vt:lpstr>Arial Narrow</vt:lpstr>
      <vt:lpstr>Arial-BoldMT</vt:lpstr>
      <vt:lpstr>Calibri</vt:lpstr>
      <vt:lpstr>Century gothic</vt:lpstr>
      <vt:lpstr>Century gothic</vt:lpstr>
      <vt:lpstr>Futura Medium</vt:lpstr>
      <vt:lpstr>Gill Sans Light</vt:lpstr>
      <vt:lpstr>Helvetica Light</vt:lpstr>
      <vt:lpstr>Helvetica Neue Light</vt:lpstr>
      <vt:lpstr>Helvetica Neue Medium</vt:lpstr>
      <vt:lpstr>Proxima Nova</vt:lpstr>
      <vt:lpstr>Proxima Nova Semibold</vt:lpstr>
      <vt:lpstr>Roboto</vt:lpstr>
      <vt:lpstr>Segoe UI</vt:lpstr>
      <vt:lpstr>Times New Roman</vt:lpstr>
      <vt:lpstr>Wingdings</vt:lpstr>
      <vt:lpstr>1_Office Theme</vt:lpstr>
      <vt:lpstr>White</vt:lpstr>
      <vt:lpstr>Simple Light</vt:lpstr>
      <vt:lpstr>Office Theme</vt:lpstr>
      <vt:lpstr>PowerPoint Presentation</vt:lpstr>
      <vt:lpstr>PowerPoint Presentation</vt:lpstr>
      <vt:lpstr>Building Virtual Communities To Support Grieving Youth  &amp; Families During Uncertain Times </vt:lpstr>
      <vt:lpstr>Housekeeping Items</vt:lpstr>
      <vt:lpstr>Additional Information on Grief</vt:lpstr>
      <vt:lpstr>Grief and Self-Care</vt:lpstr>
      <vt:lpstr>PowerPoint Presentation</vt:lpstr>
      <vt:lpstr>PowerPoint Presentation</vt:lpstr>
      <vt:lpstr>Disclaimer</vt:lpstr>
      <vt:lpstr>Building Virtual Communities To Support Grieving Youth  &amp; Families During Uncertain Times </vt:lpstr>
      <vt:lpstr>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with Presenters</vt:lpstr>
      <vt:lpstr>Evaluation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GRIEF</dc:title>
  <dc:creator>Lauren</dc:creator>
  <cp:lastModifiedBy>Terry, David</cp:lastModifiedBy>
  <cp:revision>9</cp:revision>
  <cp:lastPrinted>2020-02-26T01:05:38Z</cp:lastPrinted>
  <dcterms:created xsi:type="dcterms:W3CDTF">2006-08-16T00:00:00Z</dcterms:created>
  <dcterms:modified xsi:type="dcterms:W3CDTF">2020-11-13T16:47:52Z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0x0101006AB1589471DFFD429B7CD03EFB10CC99</vt:lpwstr>
  </property>
</Properties>
</file>