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74" r:id="rId2"/>
    <p:sldId id="375" r:id="rId3"/>
    <p:sldId id="257" r:id="rId4"/>
    <p:sldId id="395" r:id="rId5"/>
    <p:sldId id="396" r:id="rId6"/>
    <p:sldId id="376" r:id="rId7"/>
    <p:sldId id="262" r:id="rId8"/>
    <p:sldId id="393" r:id="rId9"/>
    <p:sldId id="394" r:id="rId10"/>
    <p:sldId id="299" r:id="rId11"/>
    <p:sldId id="265" r:id="rId12"/>
    <p:sldId id="266" r:id="rId13"/>
    <p:sldId id="282" r:id="rId14"/>
    <p:sldId id="377" r:id="rId15"/>
    <p:sldId id="385" r:id="rId16"/>
    <p:sldId id="381" r:id="rId17"/>
    <p:sldId id="382" r:id="rId18"/>
    <p:sldId id="271" r:id="rId19"/>
    <p:sldId id="276" r:id="rId20"/>
    <p:sldId id="301" r:id="rId21"/>
    <p:sldId id="315" r:id="rId22"/>
    <p:sldId id="305" r:id="rId23"/>
    <p:sldId id="351" r:id="rId24"/>
    <p:sldId id="296" r:id="rId25"/>
    <p:sldId id="383" r:id="rId26"/>
    <p:sldId id="327" r:id="rId27"/>
    <p:sldId id="270" r:id="rId28"/>
    <p:sldId id="380" r:id="rId29"/>
    <p:sldId id="308" r:id="rId30"/>
    <p:sldId id="335" r:id="rId31"/>
    <p:sldId id="336" r:id="rId32"/>
    <p:sldId id="291" r:id="rId33"/>
    <p:sldId id="363" r:id="rId34"/>
    <p:sldId id="379" r:id="rId35"/>
    <p:sldId id="384" r:id="rId36"/>
    <p:sldId id="355" r:id="rId37"/>
    <p:sldId id="387" r:id="rId38"/>
    <p:sldId id="397" r:id="rId39"/>
    <p:sldId id="390" r:id="rId40"/>
    <p:sldId id="398" r:id="rId41"/>
    <p:sldId id="277" r:id="rId42"/>
    <p:sldId id="389" r:id="rId43"/>
    <p:sldId id="388" r:id="rId44"/>
    <p:sldId id="392" r:id="rId45"/>
    <p:sldId id="391" r:id="rId46"/>
    <p:sldId id="2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sorterViewPr>
    <p:cViewPr varScale="1">
      <p:scale>
        <a:sx n="100" d="100"/>
        <a:sy n="100" d="100"/>
      </p:scale>
      <p:origin x="0" y="-16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908E3-0CC0-4C08-BCC4-9A7E182125F6}" type="doc">
      <dgm:prSet loTypeId="urn:microsoft.com/office/officeart/2005/8/layout/vProcess5" loCatId="process" qsTypeId="urn:microsoft.com/office/officeart/2005/8/quickstyle/3d3" qsCatId="3D" csTypeId="urn:microsoft.com/office/officeart/2005/8/colors/accent2_4" csCatId="accent2" phldr="1"/>
      <dgm:spPr/>
      <dgm:t>
        <a:bodyPr/>
        <a:lstStyle/>
        <a:p>
          <a:endParaRPr lang="en-US"/>
        </a:p>
      </dgm:t>
    </dgm:pt>
    <dgm:pt modelId="{9FDA27DA-B33C-45A4-ADF4-6565188F029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effectLst/>
              <a:latin typeface="+mj-lt"/>
              <a:cs typeface="Arial" charset="0"/>
            </a:rPr>
            <a:t>Consultative Model</a:t>
          </a:r>
          <a:endParaRPr lang="en-US" sz="2800" b="1" dirty="0">
            <a:effectLst/>
            <a:latin typeface="+mj-lt"/>
          </a:endParaRPr>
        </a:p>
      </dgm:t>
    </dgm:pt>
    <dgm:pt modelId="{5348D001-193B-4531-A587-C86315F698A0}" type="parTrans" cxnId="{400001CF-BBC5-43AD-925E-2B54BCFE791D}">
      <dgm:prSet/>
      <dgm:spPr/>
      <dgm:t>
        <a:bodyPr/>
        <a:lstStyle/>
        <a:p>
          <a:endParaRPr lang="en-US"/>
        </a:p>
      </dgm:t>
    </dgm:pt>
    <dgm:pt modelId="{DA00B052-3361-40BD-A353-FDD0B770BFEF}" type="sibTrans" cxnId="{400001CF-BBC5-43AD-925E-2B54BCFE791D}">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solidFill>
              <a:srgbClr val="C00000"/>
            </a:solidFill>
          </a:endParaRPr>
        </a:p>
      </dgm:t>
    </dgm:pt>
    <dgm:pt modelId="{B7D38184-CF48-4A83-AEEC-AF562D023EA7}">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tabLst/>
          </a:pPr>
          <a:r>
            <a:rPr lang="en-US" sz="1800" b="1">
              <a:effectLst/>
              <a:latin typeface="+mj-lt"/>
              <a:cs typeface="Arial" charset="0"/>
            </a:rPr>
            <a:t>Psychiatrists sees patients in consultation in his/her office – away from primary care</a:t>
          </a:r>
          <a:endParaRPr lang="en-US" sz="1800" b="1" dirty="0">
            <a:effectLst/>
            <a:latin typeface="+mj-lt"/>
            <a:cs typeface="Arial" charset="0"/>
          </a:endParaRPr>
        </a:p>
      </dgm:t>
    </dgm:pt>
    <dgm:pt modelId="{76C7929B-FF6F-4E80-A844-42C954E550E8}" type="parTrans" cxnId="{019C4C41-58F7-4498-ADA9-EAB55EA7FF6D}">
      <dgm:prSet/>
      <dgm:spPr/>
      <dgm:t>
        <a:bodyPr/>
        <a:lstStyle/>
        <a:p>
          <a:endParaRPr lang="en-US"/>
        </a:p>
      </dgm:t>
    </dgm:pt>
    <dgm:pt modelId="{22A2E838-BCA2-4C8F-BDBD-CBC194FDA574}" type="sibTrans" cxnId="{019C4C41-58F7-4498-ADA9-EAB55EA7FF6D}">
      <dgm:prSet/>
      <dgm:spPr/>
      <dgm:t>
        <a:bodyPr/>
        <a:lstStyle/>
        <a:p>
          <a:endParaRPr lang="en-US"/>
        </a:p>
      </dgm:t>
    </dgm:pt>
    <dgm:pt modelId="{2223F2C7-D7B3-4FC9-B265-993C90CD25AE}">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800" b="1">
              <a:effectLst/>
              <a:latin typeface="+mj-lt"/>
              <a:cs typeface="Arial" charset="0"/>
            </a:rPr>
            <a:t>Co-located Model</a:t>
          </a:r>
          <a:endParaRPr lang="en-US" sz="2800" b="1" dirty="0">
            <a:effectLst/>
            <a:latin typeface="+mj-lt"/>
            <a:cs typeface="Arial" charset="0"/>
          </a:endParaRPr>
        </a:p>
      </dgm:t>
    </dgm:pt>
    <dgm:pt modelId="{73B6A308-928C-4E20-AA51-6DBE4B207F10}" type="parTrans" cxnId="{D914F4AB-E533-47F8-89EF-4244BC839566}">
      <dgm:prSet/>
      <dgm:spPr/>
      <dgm:t>
        <a:bodyPr/>
        <a:lstStyle/>
        <a:p>
          <a:endParaRPr lang="en-US"/>
        </a:p>
      </dgm:t>
    </dgm:pt>
    <dgm:pt modelId="{0E3314A3-89A2-4430-AC8F-5E53AD827CD8}" type="sibTrans" cxnId="{D914F4AB-E533-47F8-89EF-4244BC83956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solidFill>
              <a:srgbClr val="C00000"/>
            </a:solidFill>
          </a:endParaRPr>
        </a:p>
      </dgm:t>
    </dgm:pt>
    <dgm:pt modelId="{D2362FD2-20AA-4E5F-A6B7-CDCCB82F2C4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b="1">
              <a:effectLst/>
              <a:latin typeface="+mj-lt"/>
              <a:cs typeface="Arial" charset="0"/>
            </a:rPr>
            <a:t>Psychiatrist sees patients in primary care</a:t>
          </a:r>
          <a:endParaRPr lang="en-US" sz="1800" b="1" dirty="0">
            <a:effectLst/>
            <a:latin typeface="+mj-lt"/>
            <a:cs typeface="Arial" charset="0"/>
          </a:endParaRPr>
        </a:p>
      </dgm:t>
    </dgm:pt>
    <dgm:pt modelId="{709202BA-7FC2-4431-B00F-CF3ABD98C654}" type="parTrans" cxnId="{84045698-6C46-492A-87E7-F070328BFF20}">
      <dgm:prSet/>
      <dgm:spPr/>
      <dgm:t>
        <a:bodyPr/>
        <a:lstStyle/>
        <a:p>
          <a:endParaRPr lang="en-US"/>
        </a:p>
      </dgm:t>
    </dgm:pt>
    <dgm:pt modelId="{78571A40-F125-4A7D-BF7E-57756695A2A4}" type="sibTrans" cxnId="{84045698-6C46-492A-87E7-F070328BFF20}">
      <dgm:prSet/>
      <dgm:spPr/>
      <dgm:t>
        <a:bodyPr/>
        <a:lstStyle/>
        <a:p>
          <a:endParaRPr lang="en-US"/>
        </a:p>
      </dgm:t>
    </dgm:pt>
    <dgm:pt modelId="{25F0174B-ECF6-421E-A567-E83915BA7D34}">
      <dgm:prSet custT="1">
        <dgm:style>
          <a:lnRef idx="2">
            <a:schemeClr val="accent3">
              <a:shade val="50000"/>
            </a:schemeClr>
          </a:lnRef>
          <a:fillRef idx="1">
            <a:schemeClr val="accent3"/>
          </a:fillRef>
          <a:effectRef idx="0">
            <a:schemeClr val="accent3"/>
          </a:effectRef>
          <a:fontRef idx="minor">
            <a:schemeClr val="lt1"/>
          </a:fontRef>
        </dgm:style>
      </dgm:prSet>
      <dgm:spPr/>
      <dgm:t>
        <a:bodyPr rIns="0"/>
        <a:lstStyle/>
        <a:p>
          <a:pPr defTabSz="914400">
            <a:spcAft>
              <a:spcPts val="600"/>
            </a:spcAft>
          </a:pPr>
          <a:r>
            <a:rPr lang="en-US" sz="2800" b="1">
              <a:effectLst/>
              <a:latin typeface="+mj-lt"/>
              <a:cs typeface="Arial" charset="0"/>
            </a:rPr>
            <a:t>Collaborative Model</a:t>
          </a:r>
          <a:endParaRPr lang="en-US" sz="2800" b="1" dirty="0">
            <a:effectLst/>
            <a:latin typeface="+mj-lt"/>
            <a:cs typeface="Arial" charset="0"/>
          </a:endParaRPr>
        </a:p>
      </dgm:t>
    </dgm:pt>
    <dgm:pt modelId="{6E0D8D54-5459-4C81-A3FB-CB8FCB31C958}" type="parTrans" cxnId="{D1826D21-3BFB-4CCF-96D3-AD28A9332DF8}">
      <dgm:prSet/>
      <dgm:spPr/>
      <dgm:t>
        <a:bodyPr/>
        <a:lstStyle/>
        <a:p>
          <a:endParaRPr lang="en-US"/>
        </a:p>
      </dgm:t>
    </dgm:pt>
    <dgm:pt modelId="{A57F34D0-2D2D-4664-ADEC-BF067F402356}" type="sibTrans" cxnId="{D1826D21-3BFB-4CCF-96D3-AD28A9332DF8}">
      <dgm:prSet/>
      <dgm:spPr/>
      <dgm:t>
        <a:bodyPr/>
        <a:lstStyle/>
        <a:p>
          <a:endParaRPr lang="en-US"/>
        </a:p>
      </dgm:t>
    </dgm:pt>
    <dgm:pt modelId="{7781A05A-91DD-4B49-B72E-ECF1CAD71602}">
      <dgm:prSet custT="1">
        <dgm:style>
          <a:lnRef idx="2">
            <a:schemeClr val="accent3">
              <a:shade val="50000"/>
            </a:schemeClr>
          </a:lnRef>
          <a:fillRef idx="1">
            <a:schemeClr val="accent3"/>
          </a:fillRef>
          <a:effectRef idx="0">
            <a:schemeClr val="accent3"/>
          </a:effectRef>
          <a:fontRef idx="minor">
            <a:schemeClr val="lt1"/>
          </a:fontRef>
        </dgm:style>
      </dgm:prSet>
      <dgm:spPr/>
      <dgm:t>
        <a:bodyPr rIns="0"/>
        <a:lstStyle/>
        <a:p>
          <a:pPr defTabSz="914400">
            <a:spcAft>
              <a:spcPct val="15000"/>
            </a:spcAft>
          </a:pPr>
          <a:r>
            <a:rPr lang="en-US" sz="1600" b="1">
              <a:effectLst/>
              <a:latin typeface="+mj-lt"/>
              <a:cs typeface="Arial" charset="0"/>
            </a:rPr>
            <a:t>Psychiatrist provides caseload consultation about primary care patients; works closely with primary care providers (PCPs) and other primary care-based behavioral health providers (BHP)</a:t>
          </a:r>
          <a:endParaRPr lang="en-US" sz="1600" b="1" dirty="0">
            <a:effectLst/>
            <a:latin typeface="+mj-lt"/>
            <a:cs typeface="Arial" charset="0"/>
          </a:endParaRPr>
        </a:p>
      </dgm:t>
    </dgm:pt>
    <dgm:pt modelId="{6D32D4C2-8E30-4C47-8A00-9380DA340FB8}" type="parTrans" cxnId="{DE3679BA-D77A-4211-94B3-34DEAE64D5FC}">
      <dgm:prSet/>
      <dgm:spPr/>
      <dgm:t>
        <a:bodyPr/>
        <a:lstStyle/>
        <a:p>
          <a:endParaRPr lang="en-US"/>
        </a:p>
      </dgm:t>
    </dgm:pt>
    <dgm:pt modelId="{11E9E5FA-21BF-4602-9BEA-8126830FCC16}" type="sibTrans" cxnId="{DE3679BA-D77A-4211-94B3-34DEAE64D5FC}">
      <dgm:prSet/>
      <dgm:spPr/>
      <dgm:t>
        <a:bodyPr/>
        <a:lstStyle/>
        <a:p>
          <a:endParaRPr lang="en-US"/>
        </a:p>
      </dgm:t>
    </dgm:pt>
    <dgm:pt modelId="{4623D5C8-33A2-4C4F-B548-F1E138CF4543}" type="pres">
      <dgm:prSet presAssocID="{29A908E3-0CC0-4C08-BCC4-9A7E182125F6}" presName="outerComposite" presStyleCnt="0">
        <dgm:presLayoutVars>
          <dgm:chMax val="5"/>
          <dgm:dir/>
          <dgm:resizeHandles val="exact"/>
        </dgm:presLayoutVars>
      </dgm:prSet>
      <dgm:spPr/>
      <dgm:t>
        <a:bodyPr/>
        <a:lstStyle/>
        <a:p>
          <a:endParaRPr lang="en-US"/>
        </a:p>
      </dgm:t>
    </dgm:pt>
    <dgm:pt modelId="{0E85A87A-E2F8-447F-BEE5-61E7C8C3C985}" type="pres">
      <dgm:prSet presAssocID="{29A908E3-0CC0-4C08-BCC4-9A7E182125F6}" presName="dummyMaxCanvas" presStyleCnt="0">
        <dgm:presLayoutVars/>
      </dgm:prSet>
      <dgm:spPr/>
    </dgm:pt>
    <dgm:pt modelId="{B17C0EEF-9894-452A-BCC3-683A87233F9B}" type="pres">
      <dgm:prSet presAssocID="{29A908E3-0CC0-4C08-BCC4-9A7E182125F6}" presName="ThreeNodes_1" presStyleLbl="node1" presStyleIdx="0" presStyleCnt="3">
        <dgm:presLayoutVars>
          <dgm:bulletEnabled val="1"/>
        </dgm:presLayoutVars>
      </dgm:prSet>
      <dgm:spPr/>
      <dgm:t>
        <a:bodyPr/>
        <a:lstStyle/>
        <a:p>
          <a:endParaRPr lang="en-US"/>
        </a:p>
      </dgm:t>
    </dgm:pt>
    <dgm:pt modelId="{2745963A-4D2F-424B-B167-E6F17948F2E6}" type="pres">
      <dgm:prSet presAssocID="{29A908E3-0CC0-4C08-BCC4-9A7E182125F6}" presName="ThreeNodes_2" presStyleLbl="node1" presStyleIdx="1" presStyleCnt="3">
        <dgm:presLayoutVars>
          <dgm:bulletEnabled val="1"/>
        </dgm:presLayoutVars>
      </dgm:prSet>
      <dgm:spPr/>
      <dgm:t>
        <a:bodyPr/>
        <a:lstStyle/>
        <a:p>
          <a:endParaRPr lang="en-US"/>
        </a:p>
      </dgm:t>
    </dgm:pt>
    <dgm:pt modelId="{F3699485-9496-4CBA-9202-7D977ACE5D1D}" type="pres">
      <dgm:prSet presAssocID="{29A908E3-0CC0-4C08-BCC4-9A7E182125F6}" presName="ThreeNodes_3" presStyleLbl="node1" presStyleIdx="2" presStyleCnt="3" custLinFactNeighborY="6667">
        <dgm:presLayoutVars>
          <dgm:bulletEnabled val="1"/>
        </dgm:presLayoutVars>
      </dgm:prSet>
      <dgm:spPr/>
      <dgm:t>
        <a:bodyPr/>
        <a:lstStyle/>
        <a:p>
          <a:endParaRPr lang="en-US"/>
        </a:p>
      </dgm:t>
    </dgm:pt>
    <dgm:pt modelId="{BC86549F-D53F-464E-A375-8F14FF3864AF}" type="pres">
      <dgm:prSet presAssocID="{29A908E3-0CC0-4C08-BCC4-9A7E182125F6}" presName="ThreeConn_1-2" presStyleLbl="fgAccFollowNode1" presStyleIdx="0" presStyleCnt="2">
        <dgm:presLayoutVars>
          <dgm:bulletEnabled val="1"/>
        </dgm:presLayoutVars>
      </dgm:prSet>
      <dgm:spPr/>
      <dgm:t>
        <a:bodyPr/>
        <a:lstStyle/>
        <a:p>
          <a:endParaRPr lang="en-US"/>
        </a:p>
      </dgm:t>
    </dgm:pt>
    <dgm:pt modelId="{45F1F409-A12C-4A01-AB72-6546E2D77878}" type="pres">
      <dgm:prSet presAssocID="{29A908E3-0CC0-4C08-BCC4-9A7E182125F6}" presName="ThreeConn_2-3" presStyleLbl="fgAccFollowNode1" presStyleIdx="1" presStyleCnt="2">
        <dgm:presLayoutVars>
          <dgm:bulletEnabled val="1"/>
        </dgm:presLayoutVars>
      </dgm:prSet>
      <dgm:spPr/>
      <dgm:t>
        <a:bodyPr/>
        <a:lstStyle/>
        <a:p>
          <a:endParaRPr lang="en-US"/>
        </a:p>
      </dgm:t>
    </dgm:pt>
    <dgm:pt modelId="{5FE98718-6190-4FA6-8622-32FE149D67C5}" type="pres">
      <dgm:prSet presAssocID="{29A908E3-0CC0-4C08-BCC4-9A7E182125F6}" presName="ThreeNodes_1_text" presStyleLbl="node1" presStyleIdx="2" presStyleCnt="3">
        <dgm:presLayoutVars>
          <dgm:bulletEnabled val="1"/>
        </dgm:presLayoutVars>
      </dgm:prSet>
      <dgm:spPr/>
      <dgm:t>
        <a:bodyPr/>
        <a:lstStyle/>
        <a:p>
          <a:endParaRPr lang="en-US"/>
        </a:p>
      </dgm:t>
    </dgm:pt>
    <dgm:pt modelId="{FAE7724F-281A-460F-820F-23EDB073C8BE}" type="pres">
      <dgm:prSet presAssocID="{29A908E3-0CC0-4C08-BCC4-9A7E182125F6}" presName="ThreeNodes_2_text" presStyleLbl="node1" presStyleIdx="2" presStyleCnt="3">
        <dgm:presLayoutVars>
          <dgm:bulletEnabled val="1"/>
        </dgm:presLayoutVars>
      </dgm:prSet>
      <dgm:spPr/>
      <dgm:t>
        <a:bodyPr/>
        <a:lstStyle/>
        <a:p>
          <a:endParaRPr lang="en-US"/>
        </a:p>
      </dgm:t>
    </dgm:pt>
    <dgm:pt modelId="{583055F8-B5F8-44E5-8E19-D0EC7C2FF70C}" type="pres">
      <dgm:prSet presAssocID="{29A908E3-0CC0-4C08-BCC4-9A7E182125F6}" presName="ThreeNodes_3_text" presStyleLbl="node1" presStyleIdx="2" presStyleCnt="3">
        <dgm:presLayoutVars>
          <dgm:bulletEnabled val="1"/>
        </dgm:presLayoutVars>
      </dgm:prSet>
      <dgm:spPr/>
      <dgm:t>
        <a:bodyPr/>
        <a:lstStyle/>
        <a:p>
          <a:endParaRPr lang="en-US"/>
        </a:p>
      </dgm:t>
    </dgm:pt>
  </dgm:ptLst>
  <dgm:cxnLst>
    <dgm:cxn modelId="{A8ECC391-EAF7-471B-B646-EC93F6E37D01}" type="presOf" srcId="{B7D38184-CF48-4A83-AEEC-AF562D023EA7}" destId="{5FE98718-6190-4FA6-8622-32FE149D67C5}" srcOrd="1" destOrd="1" presId="urn:microsoft.com/office/officeart/2005/8/layout/vProcess5"/>
    <dgm:cxn modelId="{8E950276-9921-4121-AF65-5DA31009A14F}" type="presOf" srcId="{25F0174B-ECF6-421E-A567-E83915BA7D34}" destId="{F3699485-9496-4CBA-9202-7D977ACE5D1D}" srcOrd="0" destOrd="0" presId="urn:microsoft.com/office/officeart/2005/8/layout/vProcess5"/>
    <dgm:cxn modelId="{D914F4AB-E533-47F8-89EF-4244BC839566}" srcId="{29A908E3-0CC0-4C08-BCC4-9A7E182125F6}" destId="{2223F2C7-D7B3-4FC9-B265-993C90CD25AE}" srcOrd="1" destOrd="0" parTransId="{73B6A308-928C-4E20-AA51-6DBE4B207F10}" sibTransId="{0E3314A3-89A2-4430-AC8F-5E53AD827CD8}"/>
    <dgm:cxn modelId="{9C5E9ECD-402C-4237-B5AE-EADDF607E6FC}" type="presOf" srcId="{9FDA27DA-B33C-45A4-ADF4-6565188F029E}" destId="{B17C0EEF-9894-452A-BCC3-683A87233F9B}" srcOrd="0" destOrd="0" presId="urn:microsoft.com/office/officeart/2005/8/layout/vProcess5"/>
    <dgm:cxn modelId="{553DB119-E713-4776-B1B9-9962D2EF4C27}" type="presOf" srcId="{9FDA27DA-B33C-45A4-ADF4-6565188F029E}" destId="{5FE98718-6190-4FA6-8622-32FE149D67C5}" srcOrd="1" destOrd="0" presId="urn:microsoft.com/office/officeart/2005/8/layout/vProcess5"/>
    <dgm:cxn modelId="{019C4C41-58F7-4498-ADA9-EAB55EA7FF6D}" srcId="{9FDA27DA-B33C-45A4-ADF4-6565188F029E}" destId="{B7D38184-CF48-4A83-AEEC-AF562D023EA7}" srcOrd="0" destOrd="0" parTransId="{76C7929B-FF6F-4E80-A844-42C954E550E8}" sibTransId="{22A2E838-BCA2-4C8F-BDBD-CBC194FDA574}"/>
    <dgm:cxn modelId="{3BBEC29C-24C1-4B03-8DDB-A4A78573A035}" type="presOf" srcId="{29A908E3-0CC0-4C08-BCC4-9A7E182125F6}" destId="{4623D5C8-33A2-4C4F-B548-F1E138CF4543}" srcOrd="0" destOrd="0" presId="urn:microsoft.com/office/officeart/2005/8/layout/vProcess5"/>
    <dgm:cxn modelId="{E9F29C94-9E77-44BB-A1AB-AF70BD2B1878}" type="presOf" srcId="{7781A05A-91DD-4B49-B72E-ECF1CAD71602}" destId="{F3699485-9496-4CBA-9202-7D977ACE5D1D}" srcOrd="0" destOrd="1" presId="urn:microsoft.com/office/officeart/2005/8/layout/vProcess5"/>
    <dgm:cxn modelId="{84045698-6C46-492A-87E7-F070328BFF20}" srcId="{2223F2C7-D7B3-4FC9-B265-993C90CD25AE}" destId="{D2362FD2-20AA-4E5F-A6B7-CDCCB82F2C44}" srcOrd="0" destOrd="0" parTransId="{709202BA-7FC2-4431-B00F-CF3ABD98C654}" sibTransId="{78571A40-F125-4A7D-BF7E-57756695A2A4}"/>
    <dgm:cxn modelId="{FDBA4C49-77AB-4D0F-97EE-52F112B2ED4D}" type="presOf" srcId="{2223F2C7-D7B3-4FC9-B265-993C90CD25AE}" destId="{FAE7724F-281A-460F-820F-23EDB073C8BE}" srcOrd="1" destOrd="0" presId="urn:microsoft.com/office/officeart/2005/8/layout/vProcess5"/>
    <dgm:cxn modelId="{C3180AFE-957E-4567-BC77-B98E9A743C97}" type="presOf" srcId="{D2362FD2-20AA-4E5F-A6B7-CDCCB82F2C44}" destId="{FAE7724F-281A-460F-820F-23EDB073C8BE}" srcOrd="1" destOrd="1" presId="urn:microsoft.com/office/officeart/2005/8/layout/vProcess5"/>
    <dgm:cxn modelId="{FF07E29F-929B-48B8-9F01-238C6EBFB044}" type="presOf" srcId="{B7D38184-CF48-4A83-AEEC-AF562D023EA7}" destId="{B17C0EEF-9894-452A-BCC3-683A87233F9B}" srcOrd="0" destOrd="1" presId="urn:microsoft.com/office/officeart/2005/8/layout/vProcess5"/>
    <dgm:cxn modelId="{DE3679BA-D77A-4211-94B3-34DEAE64D5FC}" srcId="{25F0174B-ECF6-421E-A567-E83915BA7D34}" destId="{7781A05A-91DD-4B49-B72E-ECF1CAD71602}" srcOrd="0" destOrd="0" parTransId="{6D32D4C2-8E30-4C47-8A00-9380DA340FB8}" sibTransId="{11E9E5FA-21BF-4602-9BEA-8126830FCC16}"/>
    <dgm:cxn modelId="{C8E5B57C-F2E3-4990-9BC8-E520B1C7AB0D}" type="presOf" srcId="{7781A05A-91DD-4B49-B72E-ECF1CAD71602}" destId="{583055F8-B5F8-44E5-8E19-D0EC7C2FF70C}" srcOrd="1" destOrd="1" presId="urn:microsoft.com/office/officeart/2005/8/layout/vProcess5"/>
    <dgm:cxn modelId="{12EE0EEB-7369-424F-9C8F-6BEACCD8BB38}" type="presOf" srcId="{DA00B052-3361-40BD-A353-FDD0B770BFEF}" destId="{BC86549F-D53F-464E-A375-8F14FF3864AF}" srcOrd="0" destOrd="0" presId="urn:microsoft.com/office/officeart/2005/8/layout/vProcess5"/>
    <dgm:cxn modelId="{7335DF98-C66E-4FA6-A7CC-C24CFB3F9E08}" type="presOf" srcId="{25F0174B-ECF6-421E-A567-E83915BA7D34}" destId="{583055F8-B5F8-44E5-8E19-D0EC7C2FF70C}" srcOrd="1" destOrd="0" presId="urn:microsoft.com/office/officeart/2005/8/layout/vProcess5"/>
    <dgm:cxn modelId="{DE010635-71B8-400D-8D17-72791D2F30B3}" type="presOf" srcId="{D2362FD2-20AA-4E5F-A6B7-CDCCB82F2C44}" destId="{2745963A-4D2F-424B-B167-E6F17948F2E6}" srcOrd="0" destOrd="1" presId="urn:microsoft.com/office/officeart/2005/8/layout/vProcess5"/>
    <dgm:cxn modelId="{B27178D4-5F02-4C0A-8994-9B2619745C76}" type="presOf" srcId="{2223F2C7-D7B3-4FC9-B265-993C90CD25AE}" destId="{2745963A-4D2F-424B-B167-E6F17948F2E6}" srcOrd="0" destOrd="0" presId="urn:microsoft.com/office/officeart/2005/8/layout/vProcess5"/>
    <dgm:cxn modelId="{400001CF-BBC5-43AD-925E-2B54BCFE791D}" srcId="{29A908E3-0CC0-4C08-BCC4-9A7E182125F6}" destId="{9FDA27DA-B33C-45A4-ADF4-6565188F029E}" srcOrd="0" destOrd="0" parTransId="{5348D001-193B-4531-A587-C86315F698A0}" sibTransId="{DA00B052-3361-40BD-A353-FDD0B770BFEF}"/>
    <dgm:cxn modelId="{D1826D21-3BFB-4CCF-96D3-AD28A9332DF8}" srcId="{29A908E3-0CC0-4C08-BCC4-9A7E182125F6}" destId="{25F0174B-ECF6-421E-A567-E83915BA7D34}" srcOrd="2" destOrd="0" parTransId="{6E0D8D54-5459-4C81-A3FB-CB8FCB31C958}" sibTransId="{A57F34D0-2D2D-4664-ADEC-BF067F402356}"/>
    <dgm:cxn modelId="{01FF7E8B-D2E6-4BF6-9FBF-F0DD46FB219F}" type="presOf" srcId="{0E3314A3-89A2-4430-AC8F-5E53AD827CD8}" destId="{45F1F409-A12C-4A01-AB72-6546E2D77878}" srcOrd="0" destOrd="0" presId="urn:microsoft.com/office/officeart/2005/8/layout/vProcess5"/>
    <dgm:cxn modelId="{14636768-A057-4831-BFAB-C80B3C2C7B97}" type="presParOf" srcId="{4623D5C8-33A2-4C4F-B548-F1E138CF4543}" destId="{0E85A87A-E2F8-447F-BEE5-61E7C8C3C985}" srcOrd="0" destOrd="0" presId="urn:microsoft.com/office/officeart/2005/8/layout/vProcess5"/>
    <dgm:cxn modelId="{FA7267A7-481C-4B6C-9732-7A5B39A07F8D}" type="presParOf" srcId="{4623D5C8-33A2-4C4F-B548-F1E138CF4543}" destId="{B17C0EEF-9894-452A-BCC3-683A87233F9B}" srcOrd="1" destOrd="0" presId="urn:microsoft.com/office/officeart/2005/8/layout/vProcess5"/>
    <dgm:cxn modelId="{E8E3ECC9-C741-4F94-8012-500598138B4D}" type="presParOf" srcId="{4623D5C8-33A2-4C4F-B548-F1E138CF4543}" destId="{2745963A-4D2F-424B-B167-E6F17948F2E6}" srcOrd="2" destOrd="0" presId="urn:microsoft.com/office/officeart/2005/8/layout/vProcess5"/>
    <dgm:cxn modelId="{2544DE7D-B867-430C-907C-AB51CE5D23D0}" type="presParOf" srcId="{4623D5C8-33A2-4C4F-B548-F1E138CF4543}" destId="{F3699485-9496-4CBA-9202-7D977ACE5D1D}" srcOrd="3" destOrd="0" presId="urn:microsoft.com/office/officeart/2005/8/layout/vProcess5"/>
    <dgm:cxn modelId="{CA1A9ABC-215A-48DE-ACA2-6CD139CCBFD3}" type="presParOf" srcId="{4623D5C8-33A2-4C4F-B548-F1E138CF4543}" destId="{BC86549F-D53F-464E-A375-8F14FF3864AF}" srcOrd="4" destOrd="0" presId="urn:microsoft.com/office/officeart/2005/8/layout/vProcess5"/>
    <dgm:cxn modelId="{D1231FB3-4FCE-4E37-95F2-0779D53006D7}" type="presParOf" srcId="{4623D5C8-33A2-4C4F-B548-F1E138CF4543}" destId="{45F1F409-A12C-4A01-AB72-6546E2D77878}" srcOrd="5" destOrd="0" presId="urn:microsoft.com/office/officeart/2005/8/layout/vProcess5"/>
    <dgm:cxn modelId="{15334B85-FDE4-4F84-8E29-3D33AE825F93}" type="presParOf" srcId="{4623D5C8-33A2-4C4F-B548-F1E138CF4543}" destId="{5FE98718-6190-4FA6-8622-32FE149D67C5}" srcOrd="6" destOrd="0" presId="urn:microsoft.com/office/officeart/2005/8/layout/vProcess5"/>
    <dgm:cxn modelId="{D31D04AC-7870-48F7-AAB2-02BB03E88C3F}" type="presParOf" srcId="{4623D5C8-33A2-4C4F-B548-F1E138CF4543}" destId="{FAE7724F-281A-460F-820F-23EDB073C8BE}" srcOrd="7" destOrd="0" presId="urn:microsoft.com/office/officeart/2005/8/layout/vProcess5"/>
    <dgm:cxn modelId="{A2299274-2AE3-4096-9E97-F19347DB916D}" type="presParOf" srcId="{4623D5C8-33A2-4C4F-B548-F1E138CF4543}" destId="{583055F8-B5F8-44E5-8E19-D0EC7C2FF70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F42F6-5F7F-441E-BD3B-B509F732387B}" type="doc">
      <dgm:prSet loTypeId="urn:microsoft.com/office/officeart/2005/8/layout/hProcess9" loCatId="process" qsTypeId="urn:microsoft.com/office/officeart/2005/8/quickstyle/simple1" qsCatId="simple" csTypeId="urn:microsoft.com/office/officeart/2005/8/colors/accent1_2" csCatId="accent1" phldr="1"/>
      <dgm:spPr/>
    </dgm:pt>
    <dgm:pt modelId="{0ABE23F2-5884-4B6D-A260-BADB18427765}">
      <dgm:prSet phldrT="[Text]" custT="1"/>
      <dgm:spPr/>
      <dgm:t>
        <a:bodyPr/>
        <a:lstStyle/>
        <a:p>
          <a:r>
            <a:rPr lang="en-US" sz="2800" dirty="0"/>
            <a:t>Withdrawal Management</a:t>
          </a:r>
        </a:p>
      </dgm:t>
    </dgm:pt>
    <dgm:pt modelId="{0ADEE90D-8F7B-4C0E-87F9-EB382E698024}" type="parTrans" cxnId="{50B06E99-730A-4EF4-B5F6-CC5B1F05C3AE}">
      <dgm:prSet/>
      <dgm:spPr/>
      <dgm:t>
        <a:bodyPr/>
        <a:lstStyle/>
        <a:p>
          <a:endParaRPr lang="en-US"/>
        </a:p>
      </dgm:t>
    </dgm:pt>
    <dgm:pt modelId="{3144CD0F-3B37-4987-A0BE-29286E12D6E2}" type="sibTrans" cxnId="{50B06E99-730A-4EF4-B5F6-CC5B1F05C3AE}">
      <dgm:prSet/>
      <dgm:spPr/>
      <dgm:t>
        <a:bodyPr/>
        <a:lstStyle/>
        <a:p>
          <a:endParaRPr lang="en-US"/>
        </a:p>
      </dgm:t>
    </dgm:pt>
    <dgm:pt modelId="{C81DC6FD-6BAF-45FD-93CA-861431737135}">
      <dgm:prSet phldrT="[Text]" custT="1"/>
      <dgm:spPr/>
      <dgm:t>
        <a:bodyPr/>
        <a:lstStyle/>
        <a:p>
          <a:r>
            <a:rPr lang="en-US" sz="2800" dirty="0"/>
            <a:t>Treatment/  Rehabilitation</a:t>
          </a:r>
        </a:p>
      </dgm:t>
    </dgm:pt>
    <dgm:pt modelId="{63EA50B6-7335-41B2-94DF-D54D7A54D78D}" type="parTrans" cxnId="{D39BF9D6-94EA-4748-88F3-55AD0C6EEC23}">
      <dgm:prSet/>
      <dgm:spPr/>
      <dgm:t>
        <a:bodyPr/>
        <a:lstStyle/>
        <a:p>
          <a:endParaRPr lang="en-US"/>
        </a:p>
      </dgm:t>
    </dgm:pt>
    <dgm:pt modelId="{10C66C2E-5C60-4D34-A5B8-81251ABABA4E}" type="sibTrans" cxnId="{D39BF9D6-94EA-4748-88F3-55AD0C6EEC23}">
      <dgm:prSet/>
      <dgm:spPr/>
      <dgm:t>
        <a:bodyPr/>
        <a:lstStyle/>
        <a:p>
          <a:endParaRPr lang="en-US"/>
        </a:p>
      </dgm:t>
    </dgm:pt>
    <dgm:pt modelId="{8417716D-9655-4F58-AF9B-5A30C9327D19}">
      <dgm:prSet phldrT="[Text]"/>
      <dgm:spPr/>
      <dgm:t>
        <a:bodyPr/>
        <a:lstStyle/>
        <a:p>
          <a:r>
            <a:rPr lang="en-US" dirty="0"/>
            <a:t>Maintenance</a:t>
          </a:r>
        </a:p>
      </dgm:t>
    </dgm:pt>
    <dgm:pt modelId="{9B06E35A-B7CA-4AFF-8528-9E9C9C9395DA}" type="parTrans" cxnId="{C929590C-D4E7-4747-B945-8FCFB61234F2}">
      <dgm:prSet/>
      <dgm:spPr/>
      <dgm:t>
        <a:bodyPr/>
        <a:lstStyle/>
        <a:p>
          <a:endParaRPr lang="en-US"/>
        </a:p>
      </dgm:t>
    </dgm:pt>
    <dgm:pt modelId="{CB6BF493-5945-4C7C-9E8F-EC2CBC0B6C61}" type="sibTrans" cxnId="{C929590C-D4E7-4747-B945-8FCFB61234F2}">
      <dgm:prSet/>
      <dgm:spPr/>
      <dgm:t>
        <a:bodyPr/>
        <a:lstStyle/>
        <a:p>
          <a:endParaRPr lang="en-US"/>
        </a:p>
      </dgm:t>
    </dgm:pt>
    <dgm:pt modelId="{F837D739-C368-49D8-8B6F-59119210CEF6}" type="pres">
      <dgm:prSet presAssocID="{CDFF42F6-5F7F-441E-BD3B-B509F732387B}" presName="CompostProcess" presStyleCnt="0">
        <dgm:presLayoutVars>
          <dgm:dir/>
          <dgm:resizeHandles val="exact"/>
        </dgm:presLayoutVars>
      </dgm:prSet>
      <dgm:spPr/>
    </dgm:pt>
    <dgm:pt modelId="{A6473076-7B14-4E74-8233-81FE03B291F7}" type="pres">
      <dgm:prSet presAssocID="{CDFF42F6-5F7F-441E-BD3B-B509F732387B}" presName="arrow" presStyleLbl="bgShp" presStyleIdx="0" presStyleCnt="1" custLinFactNeighborX="243"/>
      <dgm:spPr/>
    </dgm:pt>
    <dgm:pt modelId="{06ADB8E1-AE1D-46AE-A932-514531AF0EF4}" type="pres">
      <dgm:prSet presAssocID="{CDFF42F6-5F7F-441E-BD3B-B509F732387B}" presName="linearProcess" presStyleCnt="0"/>
      <dgm:spPr/>
    </dgm:pt>
    <dgm:pt modelId="{B92BDD8F-EBB9-4EEF-9439-FB38781DB91C}" type="pres">
      <dgm:prSet presAssocID="{0ABE23F2-5884-4B6D-A260-BADB18427765}" presName="textNode" presStyleLbl="node1" presStyleIdx="0" presStyleCnt="3">
        <dgm:presLayoutVars>
          <dgm:bulletEnabled val="1"/>
        </dgm:presLayoutVars>
      </dgm:prSet>
      <dgm:spPr/>
      <dgm:t>
        <a:bodyPr/>
        <a:lstStyle/>
        <a:p>
          <a:endParaRPr lang="en-US"/>
        </a:p>
      </dgm:t>
    </dgm:pt>
    <dgm:pt modelId="{A50D0E31-0327-4A0F-8929-83E69E7C988E}" type="pres">
      <dgm:prSet presAssocID="{3144CD0F-3B37-4987-A0BE-29286E12D6E2}" presName="sibTrans" presStyleCnt="0"/>
      <dgm:spPr/>
    </dgm:pt>
    <dgm:pt modelId="{E6D35F27-D74E-44CD-A6DD-80CFBCDB1BD8}" type="pres">
      <dgm:prSet presAssocID="{C81DC6FD-6BAF-45FD-93CA-861431737135}" presName="textNode" presStyleLbl="node1" presStyleIdx="1" presStyleCnt="3">
        <dgm:presLayoutVars>
          <dgm:bulletEnabled val="1"/>
        </dgm:presLayoutVars>
      </dgm:prSet>
      <dgm:spPr/>
      <dgm:t>
        <a:bodyPr/>
        <a:lstStyle/>
        <a:p>
          <a:endParaRPr lang="en-US"/>
        </a:p>
      </dgm:t>
    </dgm:pt>
    <dgm:pt modelId="{F732ECC9-36AD-4D2A-9404-54BB7074A4AA}" type="pres">
      <dgm:prSet presAssocID="{10C66C2E-5C60-4D34-A5B8-81251ABABA4E}" presName="sibTrans" presStyleCnt="0"/>
      <dgm:spPr/>
    </dgm:pt>
    <dgm:pt modelId="{F3E8CD5F-74BF-4A02-9939-1FB1D22909B0}" type="pres">
      <dgm:prSet presAssocID="{8417716D-9655-4F58-AF9B-5A30C9327D19}" presName="textNode" presStyleLbl="node1" presStyleIdx="2" presStyleCnt="3">
        <dgm:presLayoutVars>
          <dgm:bulletEnabled val="1"/>
        </dgm:presLayoutVars>
      </dgm:prSet>
      <dgm:spPr/>
      <dgm:t>
        <a:bodyPr/>
        <a:lstStyle/>
        <a:p>
          <a:endParaRPr lang="en-US"/>
        </a:p>
      </dgm:t>
    </dgm:pt>
  </dgm:ptLst>
  <dgm:cxnLst>
    <dgm:cxn modelId="{C929590C-D4E7-4747-B945-8FCFB61234F2}" srcId="{CDFF42F6-5F7F-441E-BD3B-B509F732387B}" destId="{8417716D-9655-4F58-AF9B-5A30C9327D19}" srcOrd="2" destOrd="0" parTransId="{9B06E35A-B7CA-4AFF-8528-9E9C9C9395DA}" sibTransId="{CB6BF493-5945-4C7C-9E8F-EC2CBC0B6C61}"/>
    <dgm:cxn modelId="{4B43CC33-0FD3-42A4-858F-F5A6AFD59AA3}" type="presOf" srcId="{CDFF42F6-5F7F-441E-BD3B-B509F732387B}" destId="{F837D739-C368-49D8-8B6F-59119210CEF6}" srcOrd="0" destOrd="0" presId="urn:microsoft.com/office/officeart/2005/8/layout/hProcess9"/>
    <dgm:cxn modelId="{50B06E99-730A-4EF4-B5F6-CC5B1F05C3AE}" srcId="{CDFF42F6-5F7F-441E-BD3B-B509F732387B}" destId="{0ABE23F2-5884-4B6D-A260-BADB18427765}" srcOrd="0" destOrd="0" parTransId="{0ADEE90D-8F7B-4C0E-87F9-EB382E698024}" sibTransId="{3144CD0F-3B37-4987-A0BE-29286E12D6E2}"/>
    <dgm:cxn modelId="{B04CBF9A-6CA8-4438-96F5-39236CEEB463}" type="presOf" srcId="{8417716D-9655-4F58-AF9B-5A30C9327D19}" destId="{F3E8CD5F-74BF-4A02-9939-1FB1D22909B0}" srcOrd="0" destOrd="0" presId="urn:microsoft.com/office/officeart/2005/8/layout/hProcess9"/>
    <dgm:cxn modelId="{9A282E4D-F851-40C2-9546-5608578EA35A}" type="presOf" srcId="{0ABE23F2-5884-4B6D-A260-BADB18427765}" destId="{B92BDD8F-EBB9-4EEF-9439-FB38781DB91C}" srcOrd="0" destOrd="0" presId="urn:microsoft.com/office/officeart/2005/8/layout/hProcess9"/>
    <dgm:cxn modelId="{4F4B5A18-5327-44A4-992A-D91130F30192}" type="presOf" srcId="{C81DC6FD-6BAF-45FD-93CA-861431737135}" destId="{E6D35F27-D74E-44CD-A6DD-80CFBCDB1BD8}" srcOrd="0" destOrd="0" presId="urn:microsoft.com/office/officeart/2005/8/layout/hProcess9"/>
    <dgm:cxn modelId="{D39BF9D6-94EA-4748-88F3-55AD0C6EEC23}" srcId="{CDFF42F6-5F7F-441E-BD3B-B509F732387B}" destId="{C81DC6FD-6BAF-45FD-93CA-861431737135}" srcOrd="1" destOrd="0" parTransId="{63EA50B6-7335-41B2-94DF-D54D7A54D78D}" sibTransId="{10C66C2E-5C60-4D34-A5B8-81251ABABA4E}"/>
    <dgm:cxn modelId="{9623D690-8FC9-4946-A59A-303B80F215C2}" type="presParOf" srcId="{F837D739-C368-49D8-8B6F-59119210CEF6}" destId="{A6473076-7B14-4E74-8233-81FE03B291F7}" srcOrd="0" destOrd="0" presId="urn:microsoft.com/office/officeart/2005/8/layout/hProcess9"/>
    <dgm:cxn modelId="{BD3176D4-B919-41E2-896D-8D51A26DD361}" type="presParOf" srcId="{F837D739-C368-49D8-8B6F-59119210CEF6}" destId="{06ADB8E1-AE1D-46AE-A932-514531AF0EF4}" srcOrd="1" destOrd="0" presId="urn:microsoft.com/office/officeart/2005/8/layout/hProcess9"/>
    <dgm:cxn modelId="{54B60E5E-AE56-4138-935E-EF72F9A4FCE0}" type="presParOf" srcId="{06ADB8E1-AE1D-46AE-A932-514531AF0EF4}" destId="{B92BDD8F-EBB9-4EEF-9439-FB38781DB91C}" srcOrd="0" destOrd="0" presId="urn:microsoft.com/office/officeart/2005/8/layout/hProcess9"/>
    <dgm:cxn modelId="{A25715FA-28E6-4A0C-BB21-144E907840CB}" type="presParOf" srcId="{06ADB8E1-AE1D-46AE-A932-514531AF0EF4}" destId="{A50D0E31-0327-4A0F-8929-83E69E7C988E}" srcOrd="1" destOrd="0" presId="urn:microsoft.com/office/officeart/2005/8/layout/hProcess9"/>
    <dgm:cxn modelId="{11C0BA63-DDBE-44E2-8F8B-8B7FDEEEA208}" type="presParOf" srcId="{06ADB8E1-AE1D-46AE-A932-514531AF0EF4}" destId="{E6D35F27-D74E-44CD-A6DD-80CFBCDB1BD8}" srcOrd="2" destOrd="0" presId="urn:microsoft.com/office/officeart/2005/8/layout/hProcess9"/>
    <dgm:cxn modelId="{925291E0-EA83-4F1A-9A95-414201D5524E}" type="presParOf" srcId="{06ADB8E1-AE1D-46AE-A932-514531AF0EF4}" destId="{F732ECC9-36AD-4D2A-9404-54BB7074A4AA}" srcOrd="3" destOrd="0" presId="urn:microsoft.com/office/officeart/2005/8/layout/hProcess9"/>
    <dgm:cxn modelId="{17C3EAF1-40A9-41C3-A0CF-3DDABA7286E1}" type="presParOf" srcId="{06ADB8E1-AE1D-46AE-A932-514531AF0EF4}" destId="{F3E8CD5F-74BF-4A02-9939-1FB1D22909B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C0EEF-9894-452A-BCC3-683A87233F9B}">
      <dsp:nvSpPr>
        <dsp:cNvPr id="0" name=""/>
        <dsp:cNvSpPr/>
      </dsp:nvSpPr>
      <dsp:spPr>
        <a:xfrm>
          <a:off x="0" y="0"/>
          <a:ext cx="6995160" cy="1459230"/>
        </a:xfrm>
        <a:prstGeom prst="roundRect">
          <a:avLst>
            <a:gd name="adj" fmla="val 10000"/>
          </a:avLst>
        </a:prstGeom>
        <a:solidFill>
          <a:schemeClr val="accent2"/>
        </a:solidFill>
        <a:ln w="25400" cap="flat" cmpd="sng" algn="ctr">
          <a:solidFill>
            <a:schemeClr val="accent2">
              <a:shade val="50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effectLst/>
              <a:latin typeface="+mj-lt"/>
              <a:cs typeface="Arial" charset="0"/>
            </a:rPr>
            <a:t>Consultative Model</a:t>
          </a:r>
          <a:endParaRPr lang="en-US" sz="2800" b="1" kern="1200" dirty="0">
            <a:effectLst/>
            <a:latin typeface="+mj-lt"/>
          </a:endParaRPr>
        </a:p>
        <a:p>
          <a:pPr marL="171450" lvl="1" indent="-171450" algn="l" defTabSz="800100">
            <a:lnSpc>
              <a:spcPct val="90000"/>
            </a:lnSpc>
            <a:spcBef>
              <a:spcPct val="0"/>
            </a:spcBef>
            <a:spcAft>
              <a:spcPct val="15000"/>
            </a:spcAft>
            <a:buChar char="••"/>
            <a:tabLst/>
          </a:pPr>
          <a:r>
            <a:rPr lang="en-US" sz="1800" b="1" kern="1200">
              <a:effectLst/>
              <a:latin typeface="+mj-lt"/>
              <a:cs typeface="Arial" charset="0"/>
            </a:rPr>
            <a:t>Psychiatrists sees patients in consultation in his/her office – away from primary care</a:t>
          </a:r>
          <a:endParaRPr lang="en-US" sz="1800" b="1" kern="1200" dirty="0">
            <a:effectLst/>
            <a:latin typeface="+mj-lt"/>
            <a:cs typeface="Arial" charset="0"/>
          </a:endParaRPr>
        </a:p>
      </dsp:txBody>
      <dsp:txXfrm>
        <a:off x="42739" y="42739"/>
        <a:ext cx="5420537" cy="1373752"/>
      </dsp:txXfrm>
    </dsp:sp>
    <dsp:sp modelId="{2745963A-4D2F-424B-B167-E6F17948F2E6}">
      <dsp:nvSpPr>
        <dsp:cNvPr id="0" name=""/>
        <dsp:cNvSpPr/>
      </dsp:nvSpPr>
      <dsp:spPr>
        <a:xfrm>
          <a:off x="617219" y="1702435"/>
          <a:ext cx="6995160" cy="1459230"/>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a:effectLst/>
              <a:latin typeface="+mj-lt"/>
              <a:cs typeface="Arial" charset="0"/>
            </a:rPr>
            <a:t>Co-located Model</a:t>
          </a:r>
          <a:endParaRPr lang="en-US" sz="2800" b="1" kern="1200" dirty="0">
            <a:effectLst/>
            <a:latin typeface="+mj-lt"/>
            <a:cs typeface="Arial" charset="0"/>
          </a:endParaRPr>
        </a:p>
        <a:p>
          <a:pPr marL="171450" lvl="1" indent="-171450" algn="l" defTabSz="800100">
            <a:lnSpc>
              <a:spcPct val="90000"/>
            </a:lnSpc>
            <a:spcBef>
              <a:spcPct val="0"/>
            </a:spcBef>
            <a:spcAft>
              <a:spcPct val="15000"/>
            </a:spcAft>
            <a:buChar char="••"/>
          </a:pPr>
          <a:r>
            <a:rPr lang="en-US" sz="1800" b="1" kern="1200">
              <a:effectLst/>
              <a:latin typeface="+mj-lt"/>
              <a:cs typeface="Arial" charset="0"/>
            </a:rPr>
            <a:t>Psychiatrist sees patients in primary care</a:t>
          </a:r>
          <a:endParaRPr lang="en-US" sz="1800" b="1" kern="1200" dirty="0">
            <a:effectLst/>
            <a:latin typeface="+mj-lt"/>
            <a:cs typeface="Arial" charset="0"/>
          </a:endParaRPr>
        </a:p>
      </dsp:txBody>
      <dsp:txXfrm>
        <a:off x="659958" y="1745174"/>
        <a:ext cx="5343962" cy="1373751"/>
      </dsp:txXfrm>
    </dsp:sp>
    <dsp:sp modelId="{F3699485-9496-4CBA-9202-7D977ACE5D1D}">
      <dsp:nvSpPr>
        <dsp:cNvPr id="0" name=""/>
        <dsp:cNvSpPr/>
      </dsp:nvSpPr>
      <dsp:spPr>
        <a:xfrm>
          <a:off x="1234439" y="3404870"/>
          <a:ext cx="6995160" cy="1459230"/>
        </a:xfrm>
        <a:prstGeom prst="roundRect">
          <a:avLst>
            <a:gd name="adj" fmla="val 10000"/>
          </a:avLst>
        </a:prstGeom>
        <a:solidFill>
          <a:schemeClr val="accent3"/>
        </a:solidFill>
        <a:ln w="25400" cap="flat" cmpd="sng" algn="ctr">
          <a:solidFill>
            <a:schemeClr val="accent3">
              <a:shade val="50000"/>
            </a:schemeClr>
          </a:solidFill>
          <a:prstDash val="solid"/>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106680" rIns="0" bIns="106680" numCol="1" spcCol="1270" anchor="ctr" anchorCtr="0">
          <a:noAutofit/>
        </a:bodyPr>
        <a:lstStyle/>
        <a:p>
          <a:pPr lvl="0" algn="l" defTabSz="914400">
            <a:lnSpc>
              <a:spcPct val="90000"/>
            </a:lnSpc>
            <a:spcBef>
              <a:spcPct val="0"/>
            </a:spcBef>
            <a:spcAft>
              <a:spcPts val="600"/>
            </a:spcAft>
          </a:pPr>
          <a:r>
            <a:rPr lang="en-US" sz="2800" b="1" kern="1200">
              <a:effectLst/>
              <a:latin typeface="+mj-lt"/>
              <a:cs typeface="Arial" charset="0"/>
            </a:rPr>
            <a:t>Collaborative Model</a:t>
          </a:r>
          <a:endParaRPr lang="en-US" sz="2800" b="1" kern="1200" dirty="0">
            <a:effectLst/>
            <a:latin typeface="+mj-lt"/>
            <a:cs typeface="Arial" charset="0"/>
          </a:endParaRPr>
        </a:p>
        <a:p>
          <a:pPr marL="171450" lvl="1" indent="-171450" algn="l" defTabSz="914400">
            <a:lnSpc>
              <a:spcPct val="90000"/>
            </a:lnSpc>
            <a:spcBef>
              <a:spcPct val="0"/>
            </a:spcBef>
            <a:spcAft>
              <a:spcPct val="15000"/>
            </a:spcAft>
            <a:buChar char="••"/>
          </a:pPr>
          <a:r>
            <a:rPr lang="en-US" sz="1600" b="1" kern="1200">
              <a:effectLst/>
              <a:latin typeface="+mj-lt"/>
              <a:cs typeface="Arial" charset="0"/>
            </a:rPr>
            <a:t>Psychiatrist provides caseload consultation about primary care patients; works closely with primary care providers (PCPs) and other primary care-based behavioral health providers (BHP)</a:t>
          </a:r>
          <a:endParaRPr lang="en-US" sz="1600" b="1" kern="1200" dirty="0">
            <a:effectLst/>
            <a:latin typeface="+mj-lt"/>
            <a:cs typeface="Arial" charset="0"/>
          </a:endParaRPr>
        </a:p>
      </dsp:txBody>
      <dsp:txXfrm>
        <a:off x="1277178" y="3447609"/>
        <a:ext cx="5343962" cy="1373751"/>
      </dsp:txXfrm>
    </dsp:sp>
    <dsp:sp modelId="{BC86549F-D53F-464E-A375-8F14FF3864AF}">
      <dsp:nvSpPr>
        <dsp:cNvPr id="0" name=""/>
        <dsp:cNvSpPr/>
      </dsp:nvSpPr>
      <dsp:spPr>
        <a:xfrm>
          <a:off x="6046660" y="1106582"/>
          <a:ext cx="948499" cy="948499"/>
        </a:xfrm>
        <a:prstGeom prst="downArrow">
          <a:avLst>
            <a:gd name="adj1" fmla="val 55000"/>
            <a:gd name="adj2" fmla="val 45000"/>
          </a:avLst>
        </a:prstGeom>
        <a:solidFill>
          <a:schemeClr val="accent5"/>
        </a:solidFill>
        <a:ln w="25400" cap="flat" cmpd="sng" algn="ctr">
          <a:solidFill>
            <a:schemeClr val="accent5">
              <a:shade val="50000"/>
            </a:schemeClr>
          </a:solidFill>
          <a:prstDash val="solid"/>
        </a:ln>
        <a:effectLst/>
        <a:scene3d>
          <a:camera prst="orthographicFront">
            <a:rot lat="0" lon="0" rev="0"/>
          </a:camera>
          <a:lightRig rig="contrasting" dir="t">
            <a:rot lat="0" lon="0" rev="1200000"/>
          </a:lightRig>
        </a:scene3d>
        <a:sp3d z="300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rgbClr val="C00000"/>
            </a:solidFill>
          </a:endParaRPr>
        </a:p>
      </dsp:txBody>
      <dsp:txXfrm>
        <a:off x="6260072" y="1106582"/>
        <a:ext cx="521675" cy="713745"/>
      </dsp:txXfrm>
    </dsp:sp>
    <dsp:sp modelId="{45F1F409-A12C-4A01-AB72-6546E2D77878}">
      <dsp:nvSpPr>
        <dsp:cNvPr id="0" name=""/>
        <dsp:cNvSpPr/>
      </dsp:nvSpPr>
      <dsp:spPr>
        <a:xfrm>
          <a:off x="6663880" y="2799289"/>
          <a:ext cx="948499" cy="948499"/>
        </a:xfrm>
        <a:prstGeom prst="downArrow">
          <a:avLst>
            <a:gd name="adj1" fmla="val 55000"/>
            <a:gd name="adj2" fmla="val 45000"/>
          </a:avLst>
        </a:prstGeom>
        <a:solidFill>
          <a:schemeClr val="accent5"/>
        </a:solidFill>
        <a:ln w="25400" cap="flat" cmpd="sng" algn="ctr">
          <a:solidFill>
            <a:schemeClr val="accent5">
              <a:shade val="50000"/>
            </a:schemeClr>
          </a:solidFill>
          <a:prstDash val="solid"/>
        </a:ln>
        <a:effectLst/>
        <a:scene3d>
          <a:camera prst="orthographicFront">
            <a:rot lat="0" lon="0" rev="0"/>
          </a:camera>
          <a:lightRig rig="contrasting" dir="t">
            <a:rot lat="0" lon="0" rev="1200000"/>
          </a:lightRig>
        </a:scene3d>
        <a:sp3d z="300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rgbClr val="C00000"/>
            </a:solidFill>
          </a:endParaRPr>
        </a:p>
      </dsp:txBody>
      <dsp:txXfrm>
        <a:off x="6877292" y="2799289"/>
        <a:ext cx="521675" cy="713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73076-7B14-4E74-8233-81FE03B291F7}">
      <dsp:nvSpPr>
        <dsp:cNvPr id="0" name=""/>
        <dsp:cNvSpPr/>
      </dsp:nvSpPr>
      <dsp:spPr>
        <a:xfrm>
          <a:off x="643516" y="0"/>
          <a:ext cx="7097712" cy="46180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BDD8F-EBB9-4EEF-9439-FB38781DB91C}">
      <dsp:nvSpPr>
        <dsp:cNvPr id="0" name=""/>
        <dsp:cNvSpPr/>
      </dsp:nvSpPr>
      <dsp:spPr>
        <a:xfrm>
          <a:off x="254" y="1385411"/>
          <a:ext cx="2642988" cy="1847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Withdrawal Management</a:t>
          </a:r>
        </a:p>
      </dsp:txBody>
      <dsp:txXfrm>
        <a:off x="90428" y="1475585"/>
        <a:ext cx="2462640" cy="1666867"/>
      </dsp:txXfrm>
    </dsp:sp>
    <dsp:sp modelId="{E6D35F27-D74E-44CD-A6DD-80CFBCDB1BD8}">
      <dsp:nvSpPr>
        <dsp:cNvPr id="0" name=""/>
        <dsp:cNvSpPr/>
      </dsp:nvSpPr>
      <dsp:spPr>
        <a:xfrm>
          <a:off x="2853630" y="1385411"/>
          <a:ext cx="2642988" cy="1847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Treatment/  Rehabilitation</a:t>
          </a:r>
        </a:p>
      </dsp:txBody>
      <dsp:txXfrm>
        <a:off x="2943804" y="1475585"/>
        <a:ext cx="2462640" cy="1666867"/>
      </dsp:txXfrm>
    </dsp:sp>
    <dsp:sp modelId="{F3E8CD5F-74BF-4A02-9939-1FB1D22909B0}">
      <dsp:nvSpPr>
        <dsp:cNvPr id="0" name=""/>
        <dsp:cNvSpPr/>
      </dsp:nvSpPr>
      <dsp:spPr>
        <a:xfrm>
          <a:off x="5707006" y="1385411"/>
          <a:ext cx="2642988" cy="1847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Maintenance</a:t>
          </a:r>
        </a:p>
      </dsp:txBody>
      <dsp:txXfrm>
        <a:off x="5797180" y="1475585"/>
        <a:ext cx="2462640" cy="16668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6FAD9-7D83-46A8-849F-0C80A222B0E0}"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EAEB-8E68-4F41-B724-55EB971E5ADE}" type="slidenum">
              <a:rPr lang="en-US" smtClean="0"/>
              <a:t>‹#›</a:t>
            </a:fld>
            <a:endParaRPr lang="en-US"/>
          </a:p>
        </p:txBody>
      </p:sp>
    </p:spTree>
    <p:extLst>
      <p:ext uri="{BB962C8B-B14F-4D97-AF65-F5344CB8AC3E}">
        <p14:creationId xmlns:p14="http://schemas.microsoft.com/office/powerpoint/2010/main" val="176634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Withdrawal management is not considered addiction treatment; it is managing the withdrawal of a substance. However, it is often an opportunity to engage a person in treatment.  The continuum of substance use disorders is analogous to any chronic disease management.  Relapses or episodes of less “control” occur, and should be met with the same approach.  In other words, if someone with IDDM was poorly adherent to their diet, and A1C was very high, you wouldn’t deny treatment-you would change your method of engagement/treatment.</a:t>
            </a:r>
          </a:p>
        </p:txBody>
      </p:sp>
      <p:sp>
        <p:nvSpPr>
          <p:cNvPr id="4" name="Slide Number Placeholder 3"/>
          <p:cNvSpPr>
            <a:spLocks noGrp="1"/>
          </p:cNvSpPr>
          <p:nvPr>
            <p:ph type="sldNum" sz="quarter" idx="5"/>
          </p:nvPr>
        </p:nvSpPr>
        <p:spPr/>
        <p:txBody>
          <a:bodyPr/>
          <a:lstStyle/>
          <a:p>
            <a:fld id="{A6D1DB19-0037-417F-8AF1-1E885F712949}" type="slidenum">
              <a:rPr lang="en-US" smtClean="0"/>
              <a:t>33</a:t>
            </a:fld>
            <a:endParaRPr lang="en-US"/>
          </a:p>
        </p:txBody>
      </p:sp>
    </p:spTree>
    <p:extLst>
      <p:ext uri="{BB962C8B-B14F-4D97-AF65-F5344CB8AC3E}">
        <p14:creationId xmlns:p14="http://schemas.microsoft.com/office/powerpoint/2010/main" val="30641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 5-for most disorders, they are clusters of symptoms, with a particular time frame necessary (i.e., occurs this often and/or for this long…), must significantly impact functioning (significant distress or impairment).</a:t>
            </a:r>
          </a:p>
          <a:p>
            <a:r>
              <a:rPr lang="en-US" dirty="0"/>
              <a:t>In addition, there are severity levels noted (mild/moderate/severe) and specifiers—particularly noted in mood disorders—for example, “with seasonal pattern,” with mixed features,” “first episode,” </a:t>
            </a:r>
            <a:r>
              <a:rPr lang="en-US" dirty="0" err="1"/>
              <a:t>etc</a:t>
            </a:r>
            <a:r>
              <a:rPr lang="en-US" dirty="0"/>
              <a:t>…</a:t>
            </a:r>
          </a:p>
        </p:txBody>
      </p:sp>
      <p:sp>
        <p:nvSpPr>
          <p:cNvPr id="4" name="Slide Number Placeholder 3"/>
          <p:cNvSpPr>
            <a:spLocks noGrp="1"/>
          </p:cNvSpPr>
          <p:nvPr>
            <p:ph type="sldNum" sz="quarter" idx="5"/>
          </p:nvPr>
        </p:nvSpPr>
        <p:spPr/>
        <p:txBody>
          <a:bodyPr/>
          <a:lstStyle/>
          <a:p>
            <a:fld id="{45DAD61B-3B56-4CD3-8C7C-E9611D3C49FE}" type="slidenum">
              <a:rPr lang="en-US" smtClean="0"/>
              <a:t>18</a:t>
            </a:fld>
            <a:endParaRPr lang="en-US"/>
          </a:p>
        </p:txBody>
      </p:sp>
    </p:spTree>
    <p:extLst>
      <p:ext uri="{BB962C8B-B14F-4D97-AF65-F5344CB8AC3E}">
        <p14:creationId xmlns:p14="http://schemas.microsoft.com/office/powerpoint/2010/main" val="211881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one doesn’t need to have “depressed mood” to actually meet criteria for Major Depressive Disorder…(if they have #2, “anhedonia”)</a:t>
            </a:r>
          </a:p>
        </p:txBody>
      </p:sp>
      <p:sp>
        <p:nvSpPr>
          <p:cNvPr id="4" name="Slide Number Placeholder 3"/>
          <p:cNvSpPr>
            <a:spLocks noGrp="1"/>
          </p:cNvSpPr>
          <p:nvPr>
            <p:ph type="sldNum" sz="quarter" idx="5"/>
          </p:nvPr>
        </p:nvSpPr>
        <p:spPr/>
        <p:txBody>
          <a:bodyPr/>
          <a:lstStyle/>
          <a:p>
            <a:fld id="{45DAD61B-3B56-4CD3-8C7C-E9611D3C49FE}" type="slidenum">
              <a:rPr lang="en-US" smtClean="0"/>
              <a:t>21</a:t>
            </a:fld>
            <a:endParaRPr lang="en-US"/>
          </a:p>
        </p:txBody>
      </p:sp>
    </p:spTree>
    <p:extLst>
      <p:ext uri="{BB962C8B-B14F-4D97-AF65-F5344CB8AC3E}">
        <p14:creationId xmlns:p14="http://schemas.microsoft.com/office/powerpoint/2010/main" val="368548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tool.  Note-if a score of 4 or less is not considered problematic, conceivably a patient could score a 3 on the suicide question with only 1 other symptom and not raise flags if one looked only at the total score.  Always look at question 9…</a:t>
            </a:r>
          </a:p>
        </p:txBody>
      </p:sp>
      <p:sp>
        <p:nvSpPr>
          <p:cNvPr id="4" name="Slide Number Placeholder 3"/>
          <p:cNvSpPr>
            <a:spLocks noGrp="1"/>
          </p:cNvSpPr>
          <p:nvPr>
            <p:ph type="sldNum" sz="quarter" idx="5"/>
          </p:nvPr>
        </p:nvSpPr>
        <p:spPr/>
        <p:txBody>
          <a:bodyPr/>
          <a:lstStyle/>
          <a:p>
            <a:fld id="{45DAD61B-3B56-4CD3-8C7C-E9611D3C49FE}" type="slidenum">
              <a:rPr lang="en-US" smtClean="0"/>
              <a:t>23</a:t>
            </a:fld>
            <a:endParaRPr lang="en-US"/>
          </a:p>
        </p:txBody>
      </p:sp>
    </p:spTree>
    <p:extLst>
      <p:ext uri="{BB962C8B-B14F-4D97-AF65-F5344CB8AC3E}">
        <p14:creationId xmlns:p14="http://schemas.microsoft.com/office/powerpoint/2010/main" val="20670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categories are most common by far.  Bipolar II is more common than bipolar one (perhaps 5% to 1% of population), but often more difficult to diagnose.  Bipolar II is more common in women, and has a higher risk for suicide than Bipolar I</a:t>
            </a:r>
          </a:p>
        </p:txBody>
      </p:sp>
      <p:sp>
        <p:nvSpPr>
          <p:cNvPr id="4" name="Slide Number Placeholder 3"/>
          <p:cNvSpPr>
            <a:spLocks noGrp="1"/>
          </p:cNvSpPr>
          <p:nvPr>
            <p:ph type="sldNum" sz="quarter" idx="5"/>
          </p:nvPr>
        </p:nvSpPr>
        <p:spPr/>
        <p:txBody>
          <a:bodyPr/>
          <a:lstStyle/>
          <a:p>
            <a:fld id="{45DAD61B-3B56-4CD3-8C7C-E9611D3C49FE}" type="slidenum">
              <a:rPr lang="en-US" smtClean="0"/>
              <a:t>24</a:t>
            </a:fld>
            <a:endParaRPr lang="en-US"/>
          </a:p>
        </p:txBody>
      </p:sp>
    </p:spTree>
    <p:extLst>
      <p:ext uri="{BB962C8B-B14F-4D97-AF65-F5344CB8AC3E}">
        <p14:creationId xmlns:p14="http://schemas.microsoft.com/office/powerpoint/2010/main" val="84175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2551B7-F238-4905-B9D9-FCFA05319BA0}" type="slidenum">
              <a:rPr lang="en-US" altLang="en-US"/>
              <a:pPr>
                <a:spcBef>
                  <a:spcPct val="0"/>
                </a:spcBef>
              </a:pPr>
              <a:t>25</a:t>
            </a:fld>
            <a:endParaRPr lang="en-US" altLang="en-US"/>
          </a:p>
        </p:txBody>
      </p:sp>
      <p:sp>
        <p:nvSpPr>
          <p:cNvPr id="10243" name="Rectangle 2"/>
          <p:cNvSpPr>
            <a:spLocks noGrp="1" noRot="1" noChangeAspect="1" noChangeArrowheads="1" noTextEdit="1"/>
          </p:cNvSpPr>
          <p:nvPr>
            <p:ph type="sldImg"/>
          </p:nvPr>
        </p:nvSpPr>
        <p:spPr>
          <a:xfrm>
            <a:off x="333375" y="652463"/>
            <a:ext cx="6192838" cy="3484562"/>
          </a:xfrm>
          <a:ln/>
        </p:spPr>
      </p:sp>
      <p:sp>
        <p:nvSpPr>
          <p:cNvPr id="10244" name="Rectangle 3"/>
          <p:cNvSpPr>
            <a:spLocks noGrp="1" noChangeArrowheads="1"/>
          </p:cNvSpPr>
          <p:nvPr>
            <p:ph type="body" idx="1"/>
          </p:nvPr>
        </p:nvSpPr>
        <p:spPr>
          <a:xfrm>
            <a:off x="928688" y="4354513"/>
            <a:ext cx="5000625" cy="4137025"/>
          </a:xfrm>
          <a:noFill/>
        </p:spPr>
        <p:txBody>
          <a:bodyPr lIns="85931" tIns="42965" rIns="85931" bIns="42965"/>
          <a:lstStyle/>
          <a:p>
            <a:pPr eaLnBrk="1" hangingPunct="1"/>
            <a:r>
              <a:rPr lang="en-US" altLang="en-US" sz="900" b="1" dirty="0">
                <a:latin typeface="Arial" panose="020B0604020202020204" pitchFamily="34" charset="0"/>
              </a:rPr>
              <a:t>https://www.youtube.com/watch?v=SsmVgoXDq2w</a:t>
            </a:r>
          </a:p>
          <a:p>
            <a:pPr eaLnBrk="1" hangingPunct="1"/>
            <a:r>
              <a:rPr lang="en-US" altLang="en-US" sz="900" b="1" dirty="0">
                <a:latin typeface="Arial" panose="020B0604020202020204" pitchFamily="34" charset="0"/>
              </a:rPr>
              <a:t>Summary of DSM-IV-TR Criteria for Manic Episodes in Bipolar Disorder</a:t>
            </a:r>
          </a:p>
          <a:p>
            <a:pPr marL="228600" lvl="1" indent="-114300" eaLnBrk="1" hangingPunct="1">
              <a:buFontTx/>
              <a:buChar char="•"/>
            </a:pPr>
            <a:r>
              <a:rPr lang="en-US" altLang="en-US" sz="900" dirty="0">
                <a:latin typeface="Arial" panose="020B0604020202020204" pitchFamily="34" charset="0"/>
              </a:rPr>
              <a:t>According to the American Psychiatric Association’s </a:t>
            </a:r>
            <a:r>
              <a:rPr lang="en-US" altLang="en-US" sz="900" i="1" dirty="0">
                <a:latin typeface="Arial" panose="020B0604020202020204" pitchFamily="34" charset="0"/>
              </a:rPr>
              <a:t>Diagnostic and Statistical Manual of Mental Disorders</a:t>
            </a:r>
            <a:r>
              <a:rPr lang="en-US" altLang="en-US" sz="900" dirty="0">
                <a:latin typeface="Arial" panose="020B0604020202020204" pitchFamily="34" charset="0"/>
              </a:rPr>
              <a:t>, 4th edition (DSM-IV-TR), in order to be diagnosed with a manic episode, a patient must have experienced at least the first symptom listed here—abnormally and persistently elevated, expansive, or irritable mood—for at least 1 week, or for any duration if he or she required hospitalization. In addition, during the mood disturbance, the patient must have 3 or more of the rest of the symptoms listed, or 4 of the symptoms if the mood is only irritable.</a:t>
            </a:r>
          </a:p>
          <a:p>
            <a:pPr marL="228600" lvl="1" indent="-114300" eaLnBrk="1" hangingPunct="1">
              <a:buFontTx/>
              <a:buChar char="•"/>
            </a:pPr>
            <a:r>
              <a:rPr lang="en-US" altLang="en-US" sz="900" dirty="0">
                <a:latin typeface="Arial" panose="020B0604020202020204" pitchFamily="34" charset="0"/>
              </a:rPr>
              <a:t>The inflated self-esteem or grandiosity of mania may reach delusional proportions. Patients may believe that they have expertise in areas about which they know little, that they have talents that they actually lack, or that they have a special relationship with God or some public figure.</a:t>
            </a:r>
          </a:p>
          <a:p>
            <a:pPr marL="228600" lvl="1" indent="-114300" eaLnBrk="1" hangingPunct="1">
              <a:buFontTx/>
              <a:buChar char="•"/>
            </a:pPr>
            <a:r>
              <a:rPr lang="en-US" altLang="en-US" sz="900" dirty="0">
                <a:latin typeface="Arial" panose="020B0604020202020204" pitchFamily="34" charset="0"/>
              </a:rPr>
              <a:t>Patients in the throes of a manic episode may sleep for just a few hours, or not at all, and still feel energized.</a:t>
            </a:r>
          </a:p>
          <a:p>
            <a:pPr marL="228600" lvl="1" indent="-114300" eaLnBrk="1" hangingPunct="1">
              <a:buFontTx/>
              <a:buChar char="•"/>
            </a:pPr>
            <a:r>
              <a:rPr lang="en-US" altLang="en-US" sz="900" dirty="0">
                <a:latin typeface="Arial" panose="020B0604020202020204" pitchFamily="34" charset="0"/>
              </a:rPr>
              <a:t>The speech of a manic individual is usually loud, pressured, rapid, and difficult to interrupt, and is frequently theatrical and dramatic.</a:t>
            </a:r>
          </a:p>
          <a:p>
            <a:pPr marL="228600" lvl="1" indent="-114300" eaLnBrk="1" hangingPunct="1">
              <a:buFontTx/>
              <a:buChar char="•"/>
            </a:pPr>
            <a:r>
              <a:rPr lang="en-US" altLang="en-US" sz="900" dirty="0">
                <a:latin typeface="Arial" panose="020B0604020202020204" pitchFamily="34" charset="0"/>
              </a:rPr>
              <a:t>Distractibility is manifested by an inability to stay on topic, as well as an inability to distinguish important stimuli from unimportant details.</a:t>
            </a:r>
          </a:p>
          <a:p>
            <a:pPr marL="228600" lvl="1" indent="-114300" eaLnBrk="1" hangingPunct="1">
              <a:buFontTx/>
              <a:buChar char="•"/>
            </a:pPr>
            <a:r>
              <a:rPr lang="en-US" altLang="en-US" sz="900" dirty="0">
                <a:latin typeface="Arial" panose="020B0604020202020204" pitchFamily="34" charset="0"/>
              </a:rPr>
              <a:t>The increase in goal-directed activity often involves excessive planning and participation in multiple activities.</a:t>
            </a:r>
          </a:p>
          <a:p>
            <a:pPr marL="228600" lvl="1" indent="-114300" eaLnBrk="1" hangingPunct="1">
              <a:buFontTx/>
              <a:buChar char="•"/>
            </a:pPr>
            <a:r>
              <a:rPr lang="en-US" altLang="en-US" sz="900" dirty="0">
                <a:latin typeface="Arial" panose="020B0604020202020204" pitchFamily="34" charset="0"/>
              </a:rPr>
              <a:t>The patient may become involved to excess in pleasurable activities that have a high potential for unpleasant or dangerous consequences. Examples include sexually promiscuous behavior, unrestrained shopping, or foolish business investments.</a:t>
            </a:r>
          </a:p>
          <a:p>
            <a:pPr marL="228600" lvl="1" indent="-114300" eaLnBrk="1" hangingPunct="1">
              <a:buFontTx/>
              <a:buChar char="•"/>
            </a:pPr>
            <a:r>
              <a:rPr lang="en-US" altLang="en-US" sz="900" dirty="0">
                <a:latin typeface="Arial" panose="020B0604020202020204" pitchFamily="34" charset="0"/>
              </a:rPr>
              <a:t>The impairment resulting from the disturbance must be severe enough to cause marked impairment in functioning or to require hospitalization as a means of protecting the individual from the negative consequences of actions that result from poor judgment.</a:t>
            </a:r>
          </a:p>
          <a:p>
            <a:pPr eaLnBrk="1" hangingPunct="1"/>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a:p>
            <a:pPr eaLnBrk="1" hangingPunct="1"/>
            <a:r>
              <a:rPr lang="en-US" altLang="en-US" sz="800" dirty="0">
                <a:latin typeface="Arial" panose="020B0604020202020204" pitchFamily="34" charset="0"/>
              </a:rPr>
              <a:t>First, ed. </a:t>
            </a:r>
            <a:r>
              <a:rPr lang="en-US" altLang="en-US" sz="800" i="1" dirty="0">
                <a:latin typeface="Arial" panose="020B0604020202020204" pitchFamily="34" charset="0"/>
              </a:rPr>
              <a:t>Diagnostic and Statistical Manual of Mental Disorders.</a:t>
            </a:r>
            <a:r>
              <a:rPr lang="en-US" altLang="en-US" sz="800" dirty="0">
                <a:latin typeface="Arial" panose="020B0604020202020204" pitchFamily="34" charset="0"/>
              </a:rPr>
              <a:t> 4th ed. Text Rev. Washington, DC: American Psychiatric Association; 2000:345-428.</a:t>
            </a:r>
            <a:endParaRPr lang="en-US" altLang="en-US" sz="900" dirty="0">
              <a:latin typeface="Arial" panose="020B0604020202020204" pitchFamily="34" charset="0"/>
            </a:endParaRPr>
          </a:p>
        </p:txBody>
      </p:sp>
    </p:spTree>
    <p:extLst>
      <p:ext uri="{BB962C8B-B14F-4D97-AF65-F5344CB8AC3E}">
        <p14:creationId xmlns:p14="http://schemas.microsoft.com/office/powerpoint/2010/main" val="137535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45602C-9F94-40B4-8F8B-08ABC1F8EE86}" type="slidenum">
              <a:rPr lang="en-US" altLang="en-US"/>
              <a:pPr>
                <a:spcBef>
                  <a:spcPct val="0"/>
                </a:spcBef>
              </a:pPr>
              <a:t>26</a:t>
            </a:fld>
            <a:endParaRPr lang="en-US" altLang="en-US"/>
          </a:p>
        </p:txBody>
      </p:sp>
      <p:sp>
        <p:nvSpPr>
          <p:cNvPr id="22531" name="Rectangle 2"/>
          <p:cNvSpPr>
            <a:spLocks noGrp="1" noRot="1" noChangeAspect="1" noChangeArrowheads="1" noTextEdit="1"/>
          </p:cNvSpPr>
          <p:nvPr>
            <p:ph type="sldImg"/>
          </p:nvPr>
        </p:nvSpPr>
        <p:spPr>
          <a:xfrm>
            <a:off x="379413" y="687388"/>
            <a:ext cx="6096000" cy="3429000"/>
          </a:xfrm>
          <a:ln/>
        </p:spPr>
      </p:sp>
      <p:sp>
        <p:nvSpPr>
          <p:cNvPr id="22532" name="Rectangle 3"/>
          <p:cNvSpPr>
            <a:spLocks noGrp="1" noChangeArrowheads="1"/>
          </p:cNvSpPr>
          <p:nvPr>
            <p:ph type="body" idx="1"/>
          </p:nvPr>
        </p:nvSpPr>
        <p:spPr>
          <a:xfrm>
            <a:off x="912813" y="4343400"/>
            <a:ext cx="5032375" cy="4113213"/>
          </a:xfrm>
          <a:noFill/>
        </p:spPr>
        <p:txBody>
          <a:bodyPr lIns="91407" tIns="45705" rIns="91407" bIns="45705"/>
          <a:lstStyle/>
          <a:p>
            <a:pPr eaLnBrk="1" hangingPunct="1"/>
            <a:r>
              <a:rPr lang="en-US" altLang="en-US" sz="1000" b="1">
                <a:latin typeface="Arial" panose="020B0604020202020204" pitchFamily="34" charset="0"/>
              </a:rPr>
              <a:t>Rapid Cycling Specifier</a:t>
            </a:r>
          </a:p>
          <a:p>
            <a:pPr marL="228600" lvl="1" indent="-114300" eaLnBrk="1" hangingPunct="1">
              <a:buFontTx/>
              <a:buChar char="•"/>
            </a:pPr>
            <a:r>
              <a:rPr lang="en-US" altLang="en-US" sz="1000">
                <a:latin typeface="Arial" panose="020B0604020202020204" pitchFamily="34" charset="0"/>
              </a:rPr>
              <a:t>Rapid cycling is defined as 4 or more individual episodes of depression, mania, mixed, or hypomania in the previous 12 months</a:t>
            </a:r>
          </a:p>
          <a:p>
            <a:pPr marL="228600" lvl="1" indent="-114300" eaLnBrk="1" hangingPunct="1">
              <a:buFontTx/>
              <a:buChar char="•"/>
            </a:pPr>
            <a:r>
              <a:rPr lang="en-US" altLang="en-US" sz="1000">
                <a:latin typeface="Arial" panose="020B0604020202020204" pitchFamily="34" charset="0"/>
              </a:rPr>
              <a:t>Episodes are demarcated by either partial or full remission for at least 2 months or a switch to an episode of opposite polarity</a:t>
            </a:r>
          </a:p>
          <a:p>
            <a:pPr marL="228600" lvl="1" indent="-114300" eaLnBrk="1" hangingPunct="1">
              <a:buFontTx/>
              <a:buChar char="•"/>
            </a:pPr>
            <a:r>
              <a:rPr lang="en-US" altLang="en-US" sz="1000">
                <a:latin typeface="Arial" panose="020B0604020202020204" pitchFamily="34" charset="0"/>
              </a:rPr>
              <a:t>Rapid cycling is generally difficult to treat</a:t>
            </a:r>
          </a:p>
          <a:p>
            <a:pPr marL="228600" lvl="1" indent="-114300" eaLnBrk="1" hangingPunct="1">
              <a:buFontTx/>
              <a:buChar char="•"/>
            </a:pPr>
            <a:r>
              <a:rPr lang="en-US" altLang="en-US" sz="1000">
                <a:latin typeface="Arial" panose="020B0604020202020204" pitchFamily="34" charset="0"/>
              </a:rPr>
              <a:t>Individuals at increased risk are women, those exposed to antidepressant therapy, and those with hypothyroidism.</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sz="800">
                <a:latin typeface="Arial" panose="020B0604020202020204" pitchFamily="34" charset="0"/>
              </a:rPr>
              <a:t>First, ed. </a:t>
            </a:r>
            <a:r>
              <a:rPr lang="en-US" altLang="en-US" sz="800" i="1">
                <a:latin typeface="Arial" panose="020B0604020202020204" pitchFamily="34" charset="0"/>
              </a:rPr>
              <a:t>Diagnostic and Statistical Manual of Mental Disorders.</a:t>
            </a:r>
            <a:r>
              <a:rPr lang="en-US" altLang="en-US" sz="800">
                <a:latin typeface="Arial" panose="020B0604020202020204" pitchFamily="34" charset="0"/>
              </a:rPr>
              <a:t> 4th ed. Text Rev. Washington, DC: American Psychiatric Association; 2000:345-428.</a:t>
            </a:r>
          </a:p>
        </p:txBody>
      </p:sp>
    </p:spTree>
    <p:extLst>
      <p:ext uri="{BB962C8B-B14F-4D97-AF65-F5344CB8AC3E}">
        <p14:creationId xmlns:p14="http://schemas.microsoft.com/office/powerpoint/2010/main" val="181289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DAD61B-3B56-4CD3-8C7C-E9611D3C49FE}" type="slidenum">
              <a:rPr lang="en-US" smtClean="0"/>
              <a:t>30</a:t>
            </a:fld>
            <a:endParaRPr lang="en-US"/>
          </a:p>
        </p:txBody>
      </p:sp>
    </p:spTree>
    <p:extLst>
      <p:ext uri="{BB962C8B-B14F-4D97-AF65-F5344CB8AC3E}">
        <p14:creationId xmlns:p14="http://schemas.microsoft.com/office/powerpoint/2010/main" val="231887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505059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4B3C7-199E-694B-A1E4-D009CC54FE8F}" type="datetime1">
              <a:rPr lang="en-US" smtClean="0"/>
              <a:t>11/3/2020</a:t>
            </a:fld>
            <a:endParaRPr lang="en-US"/>
          </a:p>
        </p:txBody>
      </p:sp>
      <p:sp>
        <p:nvSpPr>
          <p:cNvPr id="8" name="Footer Placeholder 7"/>
          <p:cNvSpPr>
            <a:spLocks noGrp="1"/>
          </p:cNvSpPr>
          <p:nvPr>
            <p:ph type="ftr" sz="quarter" idx="11"/>
          </p:nvPr>
        </p:nvSpPr>
        <p:spPr/>
        <p:txBody>
          <a:bodyPr/>
          <a:lstStyle/>
          <a:p>
            <a:r>
              <a:rPr lang="en-US"/>
              <a:t>© 2012 Global Education International. All rights reserved. </a:t>
            </a:r>
          </a:p>
        </p:txBody>
      </p:sp>
      <p:sp>
        <p:nvSpPr>
          <p:cNvPr id="9" name="Slide Number Placeholder 8"/>
          <p:cNvSpPr>
            <a:spLocks noGrp="1"/>
          </p:cNvSpPr>
          <p:nvPr>
            <p:ph type="sldNum" sz="quarter" idx="12"/>
          </p:nvPr>
        </p:nvSpPr>
        <p:spPr/>
        <p:txBody>
          <a:bodyPr/>
          <a:lstStyle/>
          <a:p>
            <a:fld id="{194E9E8B-16D0-EF40-A3C0-730302B142A9}" type="slidenum">
              <a:rPr lang="en-US" smtClean="0"/>
              <a:t>‹#›</a:t>
            </a:fld>
            <a:endParaRPr lang="en-US"/>
          </a:p>
        </p:txBody>
      </p:sp>
    </p:spTree>
    <p:extLst>
      <p:ext uri="{BB962C8B-B14F-4D97-AF65-F5344CB8AC3E}">
        <p14:creationId xmlns:p14="http://schemas.microsoft.com/office/powerpoint/2010/main" val="30335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23" name="Body Level One…"/>
          <p:cNvSpPr txBox="1">
            <a:spLocks noGrp="1"/>
          </p:cNvSpPr>
          <p:nvPr>
            <p:ph type="body" sz="quarter" idx="1"/>
          </p:nvPr>
        </p:nvSpPr>
        <p:spPr>
          <a:xfrm>
            <a:off x="838200" y="4791740"/>
            <a:ext cx="105156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311888" y="2291317"/>
            <a:ext cx="11880113" cy="2275367"/>
          </a:xfrm>
          <a:prstGeom prst="rect">
            <a:avLst/>
          </a:prstGeom>
          <a:solidFill>
            <a:srgbClr val="CC4927"/>
          </a:solidFill>
          <a:ln w="12700">
            <a:miter lim="400000"/>
          </a:ln>
        </p:spPr>
        <p:txBody>
          <a:bodyPr lIns="45718" tIns="45718" rIns="45718" bIns="45718" anchor="ctr"/>
          <a:lstStyle/>
          <a:p>
            <a:pPr algn="ctr">
              <a:defRPr>
                <a:solidFill>
                  <a:srgbClr val="FFFFFF"/>
                </a:solidFill>
              </a:defRPr>
            </a:pPr>
            <a:endParaRPr sz="180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67903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33" name="Body Level One…"/>
          <p:cNvSpPr txBox="1">
            <a:spLocks noGrp="1"/>
          </p:cNvSpPr>
          <p:nvPr>
            <p:ph type="body" sz="quarter" idx="1"/>
          </p:nvPr>
        </p:nvSpPr>
        <p:spPr>
          <a:xfrm>
            <a:off x="838200" y="2607080"/>
            <a:ext cx="10515600" cy="15553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Rectangle 7"/>
          <p:cNvSpPr/>
          <p:nvPr/>
        </p:nvSpPr>
        <p:spPr>
          <a:xfrm>
            <a:off x="311889" y="4582634"/>
            <a:ext cx="11880113"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0564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865684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77345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t>Title Text</a:t>
            </a: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endParaRP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72241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a:p>
        </p:txBody>
      </p:sp>
    </p:spTree>
    <p:extLst>
      <p:ext uri="{BB962C8B-B14F-4D97-AF65-F5344CB8AC3E}">
        <p14:creationId xmlns:p14="http://schemas.microsoft.com/office/powerpoint/2010/main" val="5593071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a:p>
        </p:txBody>
      </p:sp>
    </p:spTree>
    <p:extLst>
      <p:ext uri="{BB962C8B-B14F-4D97-AF65-F5344CB8AC3E}">
        <p14:creationId xmlns:p14="http://schemas.microsoft.com/office/powerpoint/2010/main" val="397512472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285944-A5C1-4AE0-8632-A340F5BA2615}"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9AEF-DDA9-4A4B-A038-8BBA4BF06A38}" type="slidenum">
              <a:rPr lang="en-US" smtClean="0"/>
              <a:t>‹#›</a:t>
            </a:fld>
            <a:endParaRPr lang="en-US"/>
          </a:p>
        </p:txBody>
      </p:sp>
    </p:spTree>
    <p:extLst>
      <p:ext uri="{BB962C8B-B14F-4D97-AF65-F5344CB8AC3E}">
        <p14:creationId xmlns:p14="http://schemas.microsoft.com/office/powerpoint/2010/main" val="157015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2"/>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817185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ndrew.mclean@med.und.ed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s://www.cms.gov/newsroom/fact-sheets/medicare-telemedicine-health-care-provider-fact-sheet"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313317" y="2374549"/>
            <a:ext cx="7422116" cy="2971801"/>
          </a:xfrm>
          <a:prstGeom prst="rect">
            <a:avLst/>
          </a:prstGeom>
        </p:spPr>
        <p:txBody>
          <a:bodyPr>
            <a:normAutofit/>
          </a:bodyPr>
          <a:lstStyle/>
          <a:p>
            <a:r>
              <a:rPr lang="en-US" sz="1600" dirty="0"/>
              <a:t>Andrew J. McLean, MD, MPH</a:t>
            </a:r>
          </a:p>
          <a:p>
            <a:r>
              <a:rPr lang="en-US" sz="1600" dirty="0"/>
              <a:t>Clinical Professor and Chair</a:t>
            </a:r>
          </a:p>
          <a:p>
            <a:r>
              <a:rPr lang="en-US" sz="1600" dirty="0"/>
              <a:t>Department of Psychiatry and Behavioral Science</a:t>
            </a:r>
          </a:p>
          <a:p>
            <a:r>
              <a:rPr lang="en-US" sz="1600" dirty="0"/>
              <a:t>University of North Dakota School of Medicine &amp; Health Sciences</a:t>
            </a:r>
          </a:p>
          <a:p>
            <a:r>
              <a:rPr lang="en-US" sz="1600" dirty="0"/>
              <a:t>1919 Elm St. N., Fargo, ND 58102</a:t>
            </a:r>
          </a:p>
          <a:p>
            <a:r>
              <a:rPr lang="en-US" sz="1600" dirty="0"/>
              <a:t>Phone: (701) 293-4113</a:t>
            </a:r>
          </a:p>
          <a:p>
            <a:r>
              <a:rPr lang="en-US" sz="1600" dirty="0"/>
              <a:t>Fax: (701) 293-4109</a:t>
            </a:r>
          </a:p>
          <a:p>
            <a:r>
              <a:rPr lang="en-US" sz="1600" dirty="0"/>
              <a:t>E-mail: </a:t>
            </a:r>
            <a:r>
              <a:rPr lang="en-US" sz="1600" dirty="0">
                <a:hlinkClick r:id="rId2">
                  <a:extLst>
                    <a:ext uri="{A12FA001-AC4F-418D-AE19-62706E023703}">
                      <ahyp:hlinkClr xmlns:ahyp="http://schemas.microsoft.com/office/drawing/2018/hyperlinkcolor" xmlns="" val="tx"/>
                    </a:ext>
                  </a:extLst>
                </a:hlinkClick>
              </a:rPr>
              <a:t>andrew.mclean@und.edu</a:t>
            </a:r>
            <a:endParaRPr lang="en-US" sz="1600" dirty="0"/>
          </a:p>
          <a:p>
            <a:endParaRPr lang="en-US" dirty="0"/>
          </a:p>
        </p:txBody>
      </p:sp>
      <p:sp>
        <p:nvSpPr>
          <p:cNvPr id="133" name="Title 1"/>
          <p:cNvSpPr txBox="1">
            <a:spLocks noGrp="1"/>
          </p:cNvSpPr>
          <p:nvPr>
            <p:ph type="ctrTitle"/>
          </p:nvPr>
        </p:nvSpPr>
        <p:spPr>
          <a:xfrm>
            <a:off x="334108" y="300315"/>
            <a:ext cx="11693769" cy="1468315"/>
          </a:xfrm>
          <a:prstGeom prst="rect">
            <a:avLst/>
          </a:prstGeom>
        </p:spPr>
        <p:txBody>
          <a:bodyPr>
            <a:normAutofit/>
          </a:bodyPr>
          <a:lstStyle>
            <a:lvl1pPr defTabSz="822958">
              <a:defRPr sz="3200" b="1"/>
            </a:lvl1pPr>
          </a:lstStyle>
          <a:p>
            <a:r>
              <a:rPr lang="en-US" sz="3100" dirty="0"/>
              <a:t>DSM-5 Diagnoses: Best Practices in a Community Health Center Environment</a:t>
            </a:r>
            <a:br>
              <a:rPr lang="en-US" sz="3100" dirty="0"/>
            </a:br>
            <a:r>
              <a:rPr lang="en-US" sz="3100" dirty="0"/>
              <a:t>(part 1 of a 2-part series</a:t>
            </a:r>
            <a:r>
              <a:rPr lang="en-US" sz="3100" dirty="0" smtClean="0"/>
              <a:t>)</a:t>
            </a:r>
            <a:endParaRPr sz="2400" dirty="0"/>
          </a:p>
        </p:txBody>
      </p:sp>
      <p:pic>
        <p:nvPicPr>
          <p:cNvPr id="4" name="Picture Placeholder 6" descr="MHTTC logo"/>
          <p:cNvPicPr>
            <a:picLocks noChangeAspect="1"/>
          </p:cNvPicPr>
          <p:nvPr/>
        </p:nvPicPr>
        <p:blipFill rotWithShape="1">
          <a:blip r:embed="rId3" cstate="print">
            <a:extLst>
              <a:ext uri="{28A0092B-C50C-407E-A947-70E740481C1C}">
                <a14:useLocalDpi xmlns:a14="http://schemas.microsoft.com/office/drawing/2010/main" val="0"/>
              </a:ext>
            </a:extLst>
          </a:blip>
          <a:srcRect l="-971" t="-4214" r="-971" b="-4214"/>
          <a:stretch/>
        </p:blipFill>
        <p:spPr>
          <a:xfrm>
            <a:off x="2871848" y="5471081"/>
            <a:ext cx="6618287" cy="1090613"/>
          </a:xfrm>
          <a:prstGeom prst="rect">
            <a:avLst/>
          </a:prstGeom>
        </p:spPr>
      </p:pic>
      <p:pic>
        <p:nvPicPr>
          <p:cNvPr id="2" name="Picture 1">
            <a:extLst>
              <a:ext uri="{FF2B5EF4-FFF2-40B4-BE49-F238E27FC236}">
                <a16:creationId xmlns:a16="http://schemas.microsoft.com/office/drawing/2014/main" id="{0DE279C7-E618-4088-8794-EAEDF4EDB4EB}"/>
              </a:ext>
            </a:extLst>
          </p:cNvPr>
          <p:cNvPicPr>
            <a:picLocks noChangeAspect="1"/>
          </p:cNvPicPr>
          <p:nvPr/>
        </p:nvPicPr>
        <p:blipFill>
          <a:blip r:embed="rId4"/>
          <a:stretch>
            <a:fillRect/>
          </a:stretch>
        </p:blipFill>
        <p:spPr>
          <a:xfrm>
            <a:off x="577337" y="5088597"/>
            <a:ext cx="1735980" cy="1727344"/>
          </a:xfrm>
          <a:prstGeom prst="rect">
            <a:avLst/>
          </a:prstGeom>
        </p:spPr>
      </p:pic>
    </p:spTree>
    <p:extLst>
      <p:ext uri="{BB962C8B-B14F-4D97-AF65-F5344CB8AC3E}">
        <p14:creationId xmlns:p14="http://schemas.microsoft.com/office/powerpoint/2010/main" val="15779972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Many of Integrated Care Models-However…</a:t>
            </a:r>
          </a:p>
        </p:txBody>
      </p:sp>
      <p:sp>
        <p:nvSpPr>
          <p:cNvPr id="3" name="Content Placeholder 2"/>
          <p:cNvSpPr>
            <a:spLocks noGrp="1"/>
          </p:cNvSpPr>
          <p:nvPr>
            <p:ph type="body" idx="1"/>
          </p:nvPr>
        </p:nvSpPr>
        <p:spPr>
          <a:xfrm>
            <a:off x="838199" y="1825625"/>
            <a:ext cx="11649075" cy="4351338"/>
          </a:xfrm>
        </p:spPr>
        <p:txBody>
          <a:bodyPr>
            <a:normAutofit/>
          </a:bodyPr>
          <a:lstStyle/>
          <a:p>
            <a:r>
              <a:rPr lang="en-US" dirty="0"/>
              <a:t>Behavioral Health in Primary Care.   (By far the most common)</a:t>
            </a:r>
          </a:p>
          <a:p>
            <a:endParaRPr lang="en-US" dirty="0"/>
          </a:p>
          <a:p>
            <a:endParaRPr lang="en-US" dirty="0"/>
          </a:p>
          <a:p>
            <a:r>
              <a:rPr lang="en-US" dirty="0"/>
              <a:t>Primary Care in Mental Health</a:t>
            </a:r>
          </a:p>
          <a:p>
            <a:endParaRPr lang="en-US" dirty="0"/>
          </a:p>
          <a:p>
            <a:pPr marL="109728" indent="0">
              <a:buNone/>
            </a:pPr>
            <a:endParaRPr lang="en-US" dirty="0"/>
          </a:p>
          <a:p>
            <a:r>
              <a:rPr lang="en-US" dirty="0"/>
              <a:t>Primary Care in Behavioral Health</a:t>
            </a:r>
          </a:p>
          <a:p>
            <a:endParaRPr lang="en-US" dirty="0"/>
          </a:p>
          <a:p>
            <a:endParaRPr lang="en-US" dirty="0"/>
          </a:p>
          <a:p>
            <a:endParaRPr lang="en-US" dirty="0"/>
          </a:p>
        </p:txBody>
      </p:sp>
    </p:spTree>
    <p:extLst>
      <p:ext uri="{BB962C8B-B14F-4D97-AF65-F5344CB8AC3E}">
        <p14:creationId xmlns:p14="http://schemas.microsoft.com/office/powerpoint/2010/main" val="18501752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533400"/>
            <a:ext cx="8382000" cy="762000"/>
          </a:xfrm>
        </p:spPr>
        <p:txBody>
          <a:bodyPr>
            <a:normAutofit fontScale="90000"/>
          </a:bodyPr>
          <a:lstStyle/>
          <a:p>
            <a:r>
              <a:rPr lang="en-US" altLang="en-US" sz="4000" dirty="0"/>
              <a:t>Integration: An Evolving Relationship</a:t>
            </a:r>
          </a:p>
        </p:txBody>
      </p:sp>
      <p:sp>
        <p:nvSpPr>
          <p:cNvPr id="15363" name="Slide Number Placeholder 3"/>
          <p:cNvSpPr>
            <a:spLocks noGrp="1"/>
          </p:cNvSpPr>
          <p:nvPr>
            <p:ph type="sldNum" sz="quarter" idx="4294967295"/>
          </p:nvPr>
        </p:nvSpPr>
        <p:spPr bwMode="auto">
          <a:xfrm>
            <a:off x="3871759" y="6400416"/>
            <a:ext cx="246217" cy="276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itchFamily="18" charset="0"/>
                <a:cs typeface="Helvetica" charset="0"/>
                <a:sym typeface="Times New Roman" pitchFamily="18" charset="0"/>
              </a:defRPr>
            </a:lvl1pPr>
            <a:lvl2pPr marL="742950" indent="-285750">
              <a:defRPr>
                <a:solidFill>
                  <a:srgbClr val="000000"/>
                </a:solidFill>
                <a:latin typeface="Times New Roman" pitchFamily="18" charset="0"/>
                <a:cs typeface="Helvetica" charset="0"/>
                <a:sym typeface="Times New Roman" pitchFamily="18" charset="0"/>
              </a:defRPr>
            </a:lvl2pPr>
            <a:lvl3pPr marL="1143000" indent="-228600">
              <a:defRPr>
                <a:solidFill>
                  <a:srgbClr val="000000"/>
                </a:solidFill>
                <a:latin typeface="Times New Roman" pitchFamily="18" charset="0"/>
                <a:cs typeface="Helvetica" charset="0"/>
                <a:sym typeface="Times New Roman" pitchFamily="18" charset="0"/>
              </a:defRPr>
            </a:lvl3pPr>
            <a:lvl4pPr marL="1600200" indent="-228600">
              <a:defRPr>
                <a:solidFill>
                  <a:srgbClr val="000000"/>
                </a:solidFill>
                <a:latin typeface="Times New Roman" pitchFamily="18" charset="0"/>
                <a:cs typeface="Helvetica" charset="0"/>
                <a:sym typeface="Times New Roman" pitchFamily="18" charset="0"/>
              </a:defRPr>
            </a:lvl4pPr>
            <a:lvl5pPr marL="2057400" indent="-228600">
              <a:defRPr>
                <a:solidFill>
                  <a:srgbClr val="000000"/>
                </a:solidFill>
                <a:latin typeface="Times New Roman" pitchFamily="18"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9pPr>
          </a:lstStyle>
          <a:p>
            <a:fld id="{F7B7E042-C25F-4891-A34C-574F327E6D84}" type="slidenum">
              <a:rPr lang="en-US" altLang="en-US">
                <a:solidFill>
                  <a:schemeClr val="tx2"/>
                </a:solidFill>
              </a:rPr>
              <a:pPr/>
              <a:t>11</a:t>
            </a:fld>
            <a:endParaRPr lang="en-US" altLang="en-US" sz="1000">
              <a:solidFill>
                <a:schemeClr val="tx2"/>
              </a:solidFill>
            </a:endParaRPr>
          </a:p>
        </p:txBody>
      </p:sp>
      <p:sp>
        <p:nvSpPr>
          <p:cNvPr id="9" name="TextBox 5"/>
          <p:cNvSpPr txBox="1">
            <a:spLocks noChangeArrowheads="1"/>
          </p:cNvSpPr>
          <p:nvPr/>
        </p:nvSpPr>
        <p:spPr bwMode="auto">
          <a:xfrm>
            <a:off x="6629400" y="6439881"/>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Times New Roman" pitchFamily="18" charset="0"/>
                <a:ea typeface="MS PGothic" pitchFamily="34" charset="-128"/>
                <a:sym typeface="Times New Roman" pitchFamily="18" charset="0"/>
              </a:defRPr>
            </a:lvl1pPr>
            <a:lvl2pPr marL="742950" indent="-285750">
              <a:defRPr>
                <a:solidFill>
                  <a:srgbClr val="000000"/>
                </a:solidFill>
                <a:latin typeface="Times New Roman" pitchFamily="18" charset="0"/>
                <a:ea typeface="MS PGothic" pitchFamily="34" charset="-128"/>
                <a:sym typeface="Times New Roman" pitchFamily="18" charset="0"/>
              </a:defRPr>
            </a:lvl2pPr>
            <a:lvl3pPr marL="1143000" indent="-228600">
              <a:defRPr>
                <a:solidFill>
                  <a:srgbClr val="000000"/>
                </a:solidFill>
                <a:latin typeface="Times New Roman" pitchFamily="18" charset="0"/>
                <a:ea typeface="MS PGothic" pitchFamily="34" charset="-128"/>
                <a:sym typeface="Times New Roman" pitchFamily="18" charset="0"/>
              </a:defRPr>
            </a:lvl3pPr>
            <a:lvl4pPr marL="1600200" indent="-228600">
              <a:defRPr>
                <a:solidFill>
                  <a:srgbClr val="000000"/>
                </a:solidFill>
                <a:latin typeface="Times New Roman" pitchFamily="18" charset="0"/>
                <a:ea typeface="MS PGothic" pitchFamily="34" charset="-128"/>
                <a:sym typeface="Times New Roman" pitchFamily="18" charset="0"/>
              </a:defRPr>
            </a:lvl4pPr>
            <a:lvl5pPr marL="2057400" indent="-228600">
              <a:defRPr>
                <a:solidFill>
                  <a:srgbClr val="000000"/>
                </a:solidFill>
                <a:latin typeface="Times New Roman" pitchFamily="18" charset="0"/>
                <a:ea typeface="MS PGothic" pitchFamily="34" charset="-128"/>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9pPr>
          </a:lstStyle>
          <a:p>
            <a:pPr eaLnBrk="1">
              <a:defRPr/>
            </a:pPr>
            <a:r>
              <a:rPr lang="en-US" altLang="en-US" sz="1400" dirty="0">
                <a:solidFill>
                  <a:schemeClr val="tx1">
                    <a:lumMod val="50000"/>
                    <a:lumOff val="50000"/>
                  </a:schemeClr>
                </a:solidFill>
                <a:latin typeface="+mn-lt"/>
              </a:rPr>
              <a:t>Source: http://uwaims.org</a:t>
            </a:r>
          </a:p>
        </p:txBody>
      </p:sp>
      <p:graphicFrame>
        <p:nvGraphicFramePr>
          <p:cNvPr id="8" name="Content Placeholder 7"/>
          <p:cNvGraphicFramePr>
            <a:graphicFrameLocks noGrp="1"/>
          </p:cNvGraphicFramePr>
          <p:nvPr>
            <p:ph idx="1"/>
          </p:nvPr>
        </p:nvGraphicFramePr>
        <p:xfrm>
          <a:off x="1905000" y="1447800"/>
          <a:ext cx="8229600"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1189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752849" y="-167482"/>
            <a:ext cx="6238875" cy="1325564"/>
          </a:xfrm>
        </p:spPr>
        <p:txBody>
          <a:bodyPr/>
          <a:lstStyle/>
          <a:p>
            <a:r>
              <a:rPr lang="en-US" altLang="en-US" dirty="0"/>
              <a:t>Collaborative Care</a:t>
            </a:r>
          </a:p>
        </p:txBody>
      </p:sp>
      <p:sp>
        <p:nvSpPr>
          <p:cNvPr id="17411" name="Slide Number Placeholder 3"/>
          <p:cNvSpPr>
            <a:spLocks noGrp="1"/>
          </p:cNvSpPr>
          <p:nvPr>
            <p:ph type="sldNum" sz="quarter" idx="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itchFamily="18" charset="0"/>
                <a:cs typeface="Helvetica" charset="0"/>
                <a:sym typeface="Times New Roman" pitchFamily="18" charset="0"/>
              </a:defRPr>
            </a:lvl1pPr>
            <a:lvl2pPr marL="742950" indent="-285750">
              <a:defRPr>
                <a:solidFill>
                  <a:srgbClr val="000000"/>
                </a:solidFill>
                <a:latin typeface="Times New Roman" pitchFamily="18" charset="0"/>
                <a:cs typeface="Helvetica" charset="0"/>
                <a:sym typeface="Times New Roman" pitchFamily="18" charset="0"/>
              </a:defRPr>
            </a:lvl2pPr>
            <a:lvl3pPr marL="1143000" indent="-228600">
              <a:defRPr>
                <a:solidFill>
                  <a:srgbClr val="000000"/>
                </a:solidFill>
                <a:latin typeface="Times New Roman" pitchFamily="18" charset="0"/>
                <a:cs typeface="Helvetica" charset="0"/>
                <a:sym typeface="Times New Roman" pitchFamily="18" charset="0"/>
              </a:defRPr>
            </a:lvl3pPr>
            <a:lvl4pPr marL="1600200" indent="-228600">
              <a:defRPr>
                <a:solidFill>
                  <a:srgbClr val="000000"/>
                </a:solidFill>
                <a:latin typeface="Times New Roman" pitchFamily="18" charset="0"/>
                <a:cs typeface="Helvetica" charset="0"/>
                <a:sym typeface="Times New Roman" pitchFamily="18" charset="0"/>
              </a:defRPr>
            </a:lvl4pPr>
            <a:lvl5pPr marL="2057400" indent="-228600">
              <a:defRPr>
                <a:solidFill>
                  <a:srgbClr val="000000"/>
                </a:solidFill>
                <a:latin typeface="Times New Roman" pitchFamily="18"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9pPr>
          </a:lstStyle>
          <a:p>
            <a:fld id="{A305671A-1791-4219-842F-2E642C2DF602}" type="slidenum">
              <a:rPr lang="en-US" altLang="en-US">
                <a:solidFill>
                  <a:schemeClr val="tx2"/>
                </a:solidFill>
              </a:rPr>
              <a:pPr/>
              <a:t>12</a:t>
            </a:fld>
            <a:endParaRPr lang="en-US" altLang="en-US" sz="1000" dirty="0">
              <a:solidFill>
                <a:schemeClr val="tx2"/>
              </a:solidFill>
            </a:endParaRPr>
          </a:p>
        </p:txBody>
      </p:sp>
      <p:pic>
        <p:nvPicPr>
          <p:cNvPr id="17412" name="Picture 1"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14525" y="1509714"/>
            <a:ext cx="8229600" cy="522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95601" y="973139"/>
            <a:ext cx="6657975" cy="369887"/>
          </a:xfrm>
          <a:prstGeom prst="rect">
            <a:avLst/>
          </a:prstGeom>
          <a:noFill/>
          <a:ln w="22225">
            <a:noFill/>
          </a:ln>
        </p:spPr>
        <p:txBody>
          <a:bodyPr>
            <a:spAutoFit/>
          </a:bodyPr>
          <a:lstStyle/>
          <a:p>
            <a:pPr>
              <a:defRPr/>
            </a:pPr>
            <a:r>
              <a:rPr lang="en-US" b="1" dirty="0">
                <a:solidFill>
                  <a:srgbClr val="0070C0"/>
                </a:solidFill>
                <a:latin typeface="Arial" panose="020B0604020202020204" pitchFamily="34" charset="0"/>
                <a:ea typeface="Helvetica" charset="0"/>
                <a:cs typeface="Arial" panose="020B0604020202020204" pitchFamily="34" charset="0"/>
              </a:rPr>
              <a:t>Collaborative care </a:t>
            </a:r>
            <a:r>
              <a:rPr lang="en-US" b="1" i="1" dirty="0">
                <a:solidFill>
                  <a:srgbClr val="FFC000"/>
                </a:solidFill>
                <a:latin typeface="Arial" panose="020B0604020202020204" pitchFamily="34" charset="0"/>
                <a:ea typeface="Helvetica" charset="0"/>
                <a:cs typeface="Arial" panose="020B0604020202020204" pitchFamily="34" charset="0"/>
              </a:rPr>
              <a:t>optimizes</a:t>
            </a:r>
            <a:r>
              <a:rPr lang="en-US" dirty="0">
                <a:solidFill>
                  <a:schemeClr val="accent1">
                    <a:lumMod val="75000"/>
                  </a:schemeClr>
                </a:solidFill>
                <a:latin typeface="Arial" panose="020B0604020202020204" pitchFamily="34" charset="0"/>
                <a:ea typeface="Helvetica" charset="0"/>
                <a:cs typeface="Arial" panose="020B0604020202020204" pitchFamily="34" charset="0"/>
              </a:rPr>
              <a:t> </a:t>
            </a:r>
            <a:r>
              <a:rPr lang="en-US" u="sng" dirty="0">
                <a:solidFill>
                  <a:schemeClr val="accent1">
                    <a:lumMod val="75000"/>
                  </a:schemeClr>
                </a:solidFill>
                <a:latin typeface="Arial" panose="020B0604020202020204" pitchFamily="34" charset="0"/>
                <a:ea typeface="Helvetica" charset="0"/>
                <a:cs typeface="Arial" panose="020B0604020202020204" pitchFamily="34" charset="0"/>
              </a:rPr>
              <a:t>all</a:t>
            </a:r>
            <a:r>
              <a:rPr lang="en-US" dirty="0">
                <a:solidFill>
                  <a:schemeClr val="accent1">
                    <a:lumMod val="75000"/>
                  </a:schemeClr>
                </a:solidFill>
                <a:latin typeface="Arial" panose="020B0604020202020204" pitchFamily="34" charset="0"/>
                <a:ea typeface="Helvetica" charset="0"/>
                <a:cs typeface="Arial" panose="020B0604020202020204" pitchFamily="34" charset="0"/>
              </a:rPr>
              <a:t> behavioral health resources</a:t>
            </a:r>
          </a:p>
        </p:txBody>
      </p:sp>
      <p:sp>
        <p:nvSpPr>
          <p:cNvPr id="9" name="TextBox 5"/>
          <p:cNvSpPr txBox="1">
            <a:spLocks noChangeArrowheads="1"/>
          </p:cNvSpPr>
          <p:nvPr/>
        </p:nvSpPr>
        <p:spPr bwMode="auto">
          <a:xfrm>
            <a:off x="7620000" y="6550026"/>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Times New Roman" pitchFamily="18" charset="0"/>
                <a:ea typeface="MS PGothic" pitchFamily="34" charset="-128"/>
                <a:sym typeface="Times New Roman" pitchFamily="18" charset="0"/>
              </a:defRPr>
            </a:lvl1pPr>
            <a:lvl2pPr marL="742950" indent="-285750">
              <a:defRPr>
                <a:solidFill>
                  <a:srgbClr val="000000"/>
                </a:solidFill>
                <a:latin typeface="Times New Roman" pitchFamily="18" charset="0"/>
                <a:ea typeface="MS PGothic" pitchFamily="34" charset="-128"/>
                <a:sym typeface="Times New Roman" pitchFamily="18" charset="0"/>
              </a:defRPr>
            </a:lvl2pPr>
            <a:lvl3pPr marL="1143000" indent="-228600">
              <a:defRPr>
                <a:solidFill>
                  <a:srgbClr val="000000"/>
                </a:solidFill>
                <a:latin typeface="Times New Roman" pitchFamily="18" charset="0"/>
                <a:ea typeface="MS PGothic" pitchFamily="34" charset="-128"/>
                <a:sym typeface="Times New Roman" pitchFamily="18" charset="0"/>
              </a:defRPr>
            </a:lvl3pPr>
            <a:lvl4pPr marL="1600200" indent="-228600">
              <a:defRPr>
                <a:solidFill>
                  <a:srgbClr val="000000"/>
                </a:solidFill>
                <a:latin typeface="Times New Roman" pitchFamily="18" charset="0"/>
                <a:ea typeface="MS PGothic" pitchFamily="34" charset="-128"/>
                <a:sym typeface="Times New Roman" pitchFamily="18" charset="0"/>
              </a:defRPr>
            </a:lvl4pPr>
            <a:lvl5pPr marL="2057400" indent="-228600">
              <a:defRPr>
                <a:solidFill>
                  <a:srgbClr val="000000"/>
                </a:solidFill>
                <a:latin typeface="Times New Roman" pitchFamily="18" charset="0"/>
                <a:ea typeface="MS PGothic" pitchFamily="34" charset="-128"/>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9pPr>
          </a:lstStyle>
          <a:p>
            <a:pPr eaLnBrk="1">
              <a:defRPr/>
            </a:pPr>
            <a:r>
              <a:rPr lang="en-US" altLang="en-US" sz="1400" dirty="0">
                <a:solidFill>
                  <a:schemeClr val="tx1">
                    <a:lumMod val="50000"/>
                    <a:lumOff val="50000"/>
                  </a:schemeClr>
                </a:solidFill>
                <a:latin typeface="+mn-lt"/>
              </a:rPr>
              <a:t>Source: http://uwaims.org</a:t>
            </a:r>
          </a:p>
        </p:txBody>
      </p:sp>
    </p:spTree>
    <p:extLst>
      <p:ext uri="{BB962C8B-B14F-4D97-AF65-F5344CB8AC3E}">
        <p14:creationId xmlns:p14="http://schemas.microsoft.com/office/powerpoint/2010/main" val="30804163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1325564"/>
          </a:xfrm>
        </p:spPr>
        <p:txBody>
          <a:bodyPr>
            <a:normAutofit/>
          </a:bodyPr>
          <a:lstStyle/>
          <a:p>
            <a:r>
              <a:rPr lang="en-US" b="1" dirty="0"/>
              <a:t>SBIRT</a:t>
            </a:r>
            <a:r>
              <a:rPr lang="en-US" sz="2400" dirty="0"/>
              <a:t>(screening, brief intervention, referral to treatment)</a:t>
            </a:r>
            <a:endParaRPr lang="en-US" sz="2400" b="1" dirty="0"/>
          </a:p>
        </p:txBody>
      </p:sp>
      <p:sp>
        <p:nvSpPr>
          <p:cNvPr id="3" name="Content Placeholder 2"/>
          <p:cNvSpPr>
            <a:spLocks noGrp="1"/>
          </p:cNvSpPr>
          <p:nvPr>
            <p:ph type="body" idx="1"/>
          </p:nvPr>
        </p:nvSpPr>
        <p:spPr>
          <a:xfrm>
            <a:off x="838200" y="1253331"/>
            <a:ext cx="10515600" cy="4351338"/>
          </a:xfrm>
        </p:spPr>
        <p:txBody>
          <a:bodyPr>
            <a:normAutofit fontScale="25000" lnSpcReduction="20000"/>
          </a:bodyPr>
          <a:lstStyle/>
          <a:p>
            <a:endParaRPr lang="en-US" dirty="0"/>
          </a:p>
          <a:p>
            <a:endParaRPr lang="en-US" dirty="0"/>
          </a:p>
          <a:p>
            <a:r>
              <a:rPr lang="en-US" sz="9600" b="1" dirty="0"/>
              <a:t>SBIRT CONSISTS OF THREE MAJOR COMPONENTS:</a:t>
            </a:r>
          </a:p>
          <a:p>
            <a:pPr marL="0" indent="0">
              <a:buNone/>
            </a:pPr>
            <a:endParaRPr lang="en-US" sz="9600" b="1" dirty="0"/>
          </a:p>
          <a:p>
            <a:r>
              <a:rPr lang="en-US" sz="9600" b="1" dirty="0"/>
              <a:t>Screening</a:t>
            </a:r>
            <a:r>
              <a:rPr lang="en-US" sz="9600" dirty="0"/>
              <a:t> — a healthcare professional assesses a patient for risky substance use behaviors using standardized screening tools. Screening can occur in any healthcare setting</a:t>
            </a:r>
          </a:p>
          <a:p>
            <a:pPr marL="0" indent="0">
              <a:buNone/>
            </a:pPr>
            <a:endParaRPr lang="en-US" sz="9600" dirty="0"/>
          </a:p>
          <a:p>
            <a:r>
              <a:rPr lang="en-US" sz="9600" b="1" dirty="0"/>
              <a:t>Brief Intervention</a:t>
            </a:r>
            <a:r>
              <a:rPr lang="en-US" sz="9600" dirty="0"/>
              <a:t> — a healthcare professional engages a patient showing risky substance use behaviors in a short conversation, providing feedback and advice</a:t>
            </a:r>
          </a:p>
          <a:p>
            <a:pPr marL="0" indent="0">
              <a:buNone/>
            </a:pPr>
            <a:endParaRPr lang="en-US" sz="9600" dirty="0"/>
          </a:p>
          <a:p>
            <a:r>
              <a:rPr lang="en-US" sz="9600" b="1" dirty="0"/>
              <a:t>Referral to Treatment</a:t>
            </a:r>
            <a:r>
              <a:rPr lang="en-US" sz="9600" dirty="0"/>
              <a:t> — a healthcare professional provides a referral to brief therapy or additional treatment to patients who screen in need of additional services</a:t>
            </a:r>
          </a:p>
          <a:p>
            <a:pPr marL="0" indent="0">
              <a:buNone/>
            </a:pPr>
            <a:endParaRPr lang="en-US" dirty="0"/>
          </a:p>
          <a:p>
            <a:endParaRPr lang="en-US" dirty="0"/>
          </a:p>
          <a:p>
            <a:r>
              <a:rPr lang="en-US" sz="4000" dirty="0"/>
              <a:t>http://www.integration.samhsa.gov/clinical-practice/SBIRT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3657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A7AA-0A06-4C61-A132-E4835C3BEA0B}"/>
              </a:ext>
            </a:extLst>
          </p:cNvPr>
          <p:cNvSpPr>
            <a:spLocks noGrp="1"/>
          </p:cNvSpPr>
          <p:nvPr>
            <p:ph type="title"/>
          </p:nvPr>
        </p:nvSpPr>
        <p:spPr>
          <a:xfrm>
            <a:off x="438150" y="-320675"/>
            <a:ext cx="10515600" cy="1325564"/>
          </a:xfrm>
        </p:spPr>
        <p:txBody>
          <a:bodyPr/>
          <a:lstStyle/>
          <a:p>
            <a:r>
              <a:rPr lang="en-US" dirty="0"/>
              <a:t>Screening tools</a:t>
            </a:r>
          </a:p>
        </p:txBody>
      </p:sp>
      <p:sp>
        <p:nvSpPr>
          <p:cNvPr id="6" name="Rectangle 3">
            <a:extLst>
              <a:ext uri="{FF2B5EF4-FFF2-40B4-BE49-F238E27FC236}">
                <a16:creationId xmlns:a16="http://schemas.microsoft.com/office/drawing/2014/main" id="{06F1734E-8154-4990-99BF-18BB88844C8D}"/>
              </a:ext>
            </a:extLst>
          </p:cNvPr>
          <p:cNvSpPr>
            <a:spLocks noGrp="1" noChangeArrowheads="1"/>
          </p:cNvSpPr>
          <p:nvPr>
            <p:ph sz="half" idx="1"/>
          </p:nvPr>
        </p:nvSpPr>
        <p:spPr>
          <a:xfrm>
            <a:off x="609599" y="1095375"/>
            <a:ext cx="10220325" cy="5680075"/>
          </a:xfrm>
        </p:spPr>
        <p:txBody>
          <a:bodyPr>
            <a:normAutofit lnSpcReduction="10000"/>
          </a:bodyPr>
          <a:lstStyle/>
          <a:p>
            <a:pPr marL="0" indent="0" eaLnBrk="1" hangingPunct="1">
              <a:buFontTx/>
              <a:buNone/>
            </a:pPr>
            <a:r>
              <a:rPr lang="en-US" sz="2600" dirty="0"/>
              <a:t>Find one you are comfortable with, such as:</a:t>
            </a:r>
          </a:p>
          <a:p>
            <a:pPr marL="0" indent="0" eaLnBrk="1" hangingPunct="1">
              <a:buFontTx/>
              <a:buNone/>
            </a:pPr>
            <a:endParaRPr lang="en-US" sz="2600" dirty="0"/>
          </a:p>
          <a:p>
            <a:r>
              <a:rPr lang="en-US" sz="2600" dirty="0"/>
              <a:t>(For substance use/SBIRT):</a:t>
            </a:r>
          </a:p>
          <a:p>
            <a:pPr marL="0" indent="0" eaLnBrk="1" hangingPunct="1">
              <a:buFontTx/>
              <a:buNone/>
            </a:pPr>
            <a:r>
              <a:rPr lang="en-US" sz="2600" dirty="0"/>
              <a:t>AUDIT, MAST, CAGE-AID, ASSIST</a:t>
            </a:r>
          </a:p>
          <a:p>
            <a:pPr marL="0" indent="0" eaLnBrk="1" hangingPunct="1">
              <a:buFontTx/>
              <a:buNone/>
            </a:pPr>
            <a:endParaRPr lang="en-US" sz="2600" dirty="0"/>
          </a:p>
          <a:p>
            <a:r>
              <a:rPr lang="en-US" sz="2600" dirty="0"/>
              <a:t>For Depression: PHQ-2/9 Symptom Checklist</a:t>
            </a:r>
          </a:p>
          <a:p>
            <a:pPr marL="0" indent="0">
              <a:buNone/>
            </a:pPr>
            <a:endParaRPr lang="en-US" sz="2600" dirty="0"/>
          </a:p>
          <a:p>
            <a:r>
              <a:rPr lang="en-US" sz="2600" dirty="0"/>
              <a:t>For generalized anxiety:  GAD-7</a:t>
            </a:r>
          </a:p>
          <a:p>
            <a:pPr marL="0" indent="0" eaLnBrk="1" hangingPunct="1">
              <a:buFont typeface="Wingdings" pitchFamily="2" charset="2"/>
              <a:buNone/>
            </a:pPr>
            <a:endParaRPr lang="en-US" sz="2600" dirty="0"/>
          </a:p>
          <a:p>
            <a:r>
              <a:rPr lang="en-US" sz="2600" dirty="0"/>
              <a:t>For potential bipolar disorder:  Mood Disorder Questionnaire</a:t>
            </a:r>
          </a:p>
          <a:p>
            <a:pPr marL="0" indent="0" eaLnBrk="1" hangingPunct="1">
              <a:buFont typeface="Wingdings" pitchFamily="2" charset="2"/>
              <a:buNone/>
            </a:pPr>
            <a:endParaRPr lang="en-US" sz="2600" dirty="0"/>
          </a:p>
          <a:p>
            <a:r>
              <a:rPr lang="en-US" sz="2600" dirty="0"/>
              <a:t>For physical side effects of anti-psychotic medication: AIMS</a:t>
            </a:r>
          </a:p>
          <a:p>
            <a:pPr marL="0" indent="0" eaLnBrk="1" hangingPunct="1">
              <a:buFont typeface="Wingdings" pitchFamily="2" charset="2"/>
              <a:buNone/>
            </a:pPr>
            <a:endParaRPr lang="en-US" sz="2800" dirty="0"/>
          </a:p>
          <a:p>
            <a:pPr marL="0" indent="0" eaLnBrk="1" hangingPunct="1">
              <a:buFont typeface="Wingdings" pitchFamily="2" charset="2"/>
              <a:buNone/>
            </a:pPr>
            <a:endParaRPr lang="en-US" sz="2800" dirty="0"/>
          </a:p>
          <a:p>
            <a:pPr marL="0" indent="0" eaLnBrk="1" hangingPunct="1">
              <a:buFontTx/>
              <a:buNone/>
            </a:pPr>
            <a:endParaRPr lang="en-US" sz="2800" dirty="0"/>
          </a:p>
          <a:p>
            <a:pPr marL="0" indent="0" eaLnBrk="1" hangingPunct="1">
              <a:buFontTx/>
              <a:buNone/>
            </a:pPr>
            <a:endParaRPr lang="en-US" dirty="0"/>
          </a:p>
        </p:txBody>
      </p:sp>
    </p:spTree>
    <p:extLst>
      <p:ext uri="{BB962C8B-B14F-4D97-AF65-F5344CB8AC3E}">
        <p14:creationId xmlns:p14="http://schemas.microsoft.com/office/powerpoint/2010/main" val="8913166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990679-8EEB-4497-8C74-DFE8B5E0B4A4}"/>
              </a:ext>
            </a:extLst>
          </p:cNvPr>
          <p:cNvSpPr>
            <a:spLocks noGrp="1"/>
          </p:cNvSpPr>
          <p:nvPr>
            <p:ph type="title"/>
          </p:nvPr>
        </p:nvSpPr>
        <p:spPr>
          <a:xfrm>
            <a:off x="657225" y="0"/>
            <a:ext cx="10515600" cy="1325564"/>
          </a:xfrm>
        </p:spPr>
        <p:txBody>
          <a:bodyPr/>
          <a:lstStyle/>
          <a:p>
            <a:r>
              <a:rPr lang="en-US" dirty="0"/>
              <a:t>Remember</a:t>
            </a:r>
          </a:p>
        </p:txBody>
      </p:sp>
      <p:sp>
        <p:nvSpPr>
          <p:cNvPr id="7" name="Content Placeholder 2">
            <a:extLst>
              <a:ext uri="{FF2B5EF4-FFF2-40B4-BE49-F238E27FC236}">
                <a16:creationId xmlns:a16="http://schemas.microsoft.com/office/drawing/2014/main" id="{926B62E7-D90B-4AB4-854B-A94D3AA02233}"/>
              </a:ext>
            </a:extLst>
          </p:cNvPr>
          <p:cNvSpPr>
            <a:spLocks noGrp="1"/>
          </p:cNvSpPr>
          <p:nvPr>
            <p:ph type="body" idx="1"/>
          </p:nvPr>
        </p:nvSpPr>
        <p:spPr>
          <a:xfrm>
            <a:off x="276225" y="2026442"/>
            <a:ext cx="10515600" cy="4351338"/>
          </a:xfrm>
        </p:spPr>
        <p:txBody>
          <a:bodyPr/>
          <a:lstStyle/>
          <a:p>
            <a:r>
              <a:rPr lang="en-US" dirty="0"/>
              <a:t>If you remember anything else from this talk, know that screening tools are just that:</a:t>
            </a:r>
          </a:p>
          <a:p>
            <a:pPr marL="0" indent="0">
              <a:buNone/>
            </a:pPr>
            <a:endParaRPr lang="en-US" dirty="0"/>
          </a:p>
          <a:p>
            <a:pPr marL="0" indent="0">
              <a:buNone/>
            </a:pPr>
            <a:endParaRPr lang="en-US" dirty="0"/>
          </a:p>
          <a:p>
            <a:pPr marL="0" indent="0">
              <a:buNone/>
            </a:pPr>
            <a:r>
              <a:rPr lang="en-US" dirty="0"/>
              <a:t>Screens and tools support your assessment.  They are not the diagnostic assessment!!</a:t>
            </a:r>
          </a:p>
        </p:txBody>
      </p:sp>
      <p:pic>
        <p:nvPicPr>
          <p:cNvPr id="8" name="Picture 7">
            <a:extLst>
              <a:ext uri="{FF2B5EF4-FFF2-40B4-BE49-F238E27FC236}">
                <a16:creationId xmlns:a16="http://schemas.microsoft.com/office/drawing/2014/main" id="{3AC77BFD-4164-4C8B-BA4D-893902237618}"/>
              </a:ext>
            </a:extLst>
          </p:cNvPr>
          <p:cNvPicPr>
            <a:picLocks noChangeAspect="1"/>
          </p:cNvPicPr>
          <p:nvPr/>
        </p:nvPicPr>
        <p:blipFill>
          <a:blip r:embed="rId2"/>
          <a:stretch>
            <a:fillRect/>
          </a:stretch>
        </p:blipFill>
        <p:spPr>
          <a:xfrm>
            <a:off x="9577387" y="2026442"/>
            <a:ext cx="2428875" cy="1876425"/>
          </a:xfrm>
          <a:prstGeom prst="rect">
            <a:avLst/>
          </a:prstGeom>
        </p:spPr>
      </p:pic>
    </p:spTree>
    <p:extLst>
      <p:ext uri="{BB962C8B-B14F-4D97-AF65-F5344CB8AC3E}">
        <p14:creationId xmlns:p14="http://schemas.microsoft.com/office/powerpoint/2010/main" val="21459644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EC5AF9-A69D-4A27-AE58-25690EC32E2C}"/>
              </a:ext>
            </a:extLst>
          </p:cNvPr>
          <p:cNvSpPr>
            <a:spLocks noGrp="1"/>
          </p:cNvSpPr>
          <p:nvPr>
            <p:ph type="title"/>
          </p:nvPr>
        </p:nvSpPr>
        <p:spPr/>
        <p:txBody>
          <a:bodyPr/>
          <a:lstStyle/>
          <a:p>
            <a:r>
              <a:rPr lang="en-US" dirty="0"/>
              <a:t>One of the issues….</a:t>
            </a:r>
          </a:p>
        </p:txBody>
      </p:sp>
      <p:sp>
        <p:nvSpPr>
          <p:cNvPr id="6" name="Text Placeholder 5">
            <a:extLst>
              <a:ext uri="{FF2B5EF4-FFF2-40B4-BE49-F238E27FC236}">
                <a16:creationId xmlns:a16="http://schemas.microsoft.com/office/drawing/2014/main" id="{D9E7A904-4980-46E0-9E25-7747DC199063}"/>
              </a:ext>
            </a:extLst>
          </p:cNvPr>
          <p:cNvSpPr>
            <a:spLocks noGrp="1"/>
          </p:cNvSpPr>
          <p:nvPr>
            <p:ph type="body" idx="1"/>
          </p:nvPr>
        </p:nvSpPr>
        <p:spPr/>
        <p:txBody>
          <a:bodyPr/>
          <a:lstStyle/>
          <a:p>
            <a:r>
              <a:rPr lang="en-US" dirty="0"/>
              <a:t>We got lazy…</a:t>
            </a:r>
          </a:p>
          <a:p>
            <a:endParaRPr lang="en-US" dirty="0"/>
          </a:p>
          <a:p>
            <a:endParaRPr lang="en-US" dirty="0"/>
          </a:p>
          <a:p>
            <a:pPr lvl="3"/>
            <a:r>
              <a:rPr lang="en-US" dirty="0"/>
              <a:t>“Not otherwise specified”  (NOS)</a:t>
            </a:r>
          </a:p>
        </p:txBody>
      </p:sp>
    </p:spTree>
    <p:extLst>
      <p:ext uri="{BB962C8B-B14F-4D97-AF65-F5344CB8AC3E}">
        <p14:creationId xmlns:p14="http://schemas.microsoft.com/office/powerpoint/2010/main" val="28403291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C8EC-EDFD-495F-8992-F23D8BB0D8C6}"/>
              </a:ext>
            </a:extLst>
          </p:cNvPr>
          <p:cNvSpPr>
            <a:spLocks noGrp="1"/>
          </p:cNvSpPr>
          <p:nvPr>
            <p:ph type="title"/>
          </p:nvPr>
        </p:nvSpPr>
        <p:spPr>
          <a:xfrm>
            <a:off x="476249" y="0"/>
            <a:ext cx="12296775" cy="1325564"/>
          </a:xfrm>
        </p:spPr>
        <p:txBody>
          <a:bodyPr/>
          <a:lstStyle/>
          <a:p>
            <a:r>
              <a:rPr lang="en-US" dirty="0"/>
              <a:t>Risks of mis-diagnosis  					      (even if they check most boxes…)</a:t>
            </a:r>
          </a:p>
        </p:txBody>
      </p:sp>
      <p:sp>
        <p:nvSpPr>
          <p:cNvPr id="3" name="Text Placeholder 2">
            <a:extLst>
              <a:ext uri="{FF2B5EF4-FFF2-40B4-BE49-F238E27FC236}">
                <a16:creationId xmlns:a16="http://schemas.microsoft.com/office/drawing/2014/main" id="{CF2C3438-CF51-4022-AE14-71A184BCCAE0}"/>
              </a:ext>
            </a:extLst>
          </p:cNvPr>
          <p:cNvSpPr>
            <a:spLocks noGrp="1"/>
          </p:cNvSpPr>
          <p:nvPr>
            <p:ph type="body" idx="1"/>
          </p:nvPr>
        </p:nvSpPr>
        <p:spPr>
          <a:xfrm>
            <a:off x="476250" y="2141537"/>
            <a:ext cx="10515600" cy="4351338"/>
          </a:xfrm>
        </p:spPr>
        <p:txBody>
          <a:bodyPr/>
          <a:lstStyle/>
          <a:p>
            <a:r>
              <a:rPr lang="en-US" dirty="0"/>
              <a:t>Wrong treatment</a:t>
            </a:r>
          </a:p>
          <a:p>
            <a:endParaRPr lang="en-US" dirty="0"/>
          </a:p>
          <a:p>
            <a:r>
              <a:rPr lang="en-US" dirty="0"/>
              <a:t>Delay in “right” treatment</a:t>
            </a:r>
          </a:p>
          <a:p>
            <a:endParaRPr lang="en-US" dirty="0"/>
          </a:p>
          <a:p>
            <a:r>
              <a:rPr lang="en-US" dirty="0"/>
              <a:t>Reimbursement issues</a:t>
            </a:r>
          </a:p>
          <a:p>
            <a:endParaRPr lang="en-US" dirty="0"/>
          </a:p>
          <a:p>
            <a:r>
              <a:rPr lang="en-US" dirty="0"/>
              <a:t>Other</a:t>
            </a:r>
          </a:p>
        </p:txBody>
      </p:sp>
    </p:spTree>
    <p:extLst>
      <p:ext uri="{BB962C8B-B14F-4D97-AF65-F5344CB8AC3E}">
        <p14:creationId xmlns:p14="http://schemas.microsoft.com/office/powerpoint/2010/main" val="22248784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73569"/>
            <a:ext cx="10515600" cy="1325564"/>
          </a:xfrm>
        </p:spPr>
        <p:txBody>
          <a:bodyPr/>
          <a:lstStyle/>
          <a:p>
            <a:r>
              <a:rPr lang="en-US" dirty="0"/>
              <a:t>Psychiatric Disorders-general rules</a:t>
            </a:r>
          </a:p>
        </p:txBody>
      </p:sp>
      <p:sp>
        <p:nvSpPr>
          <p:cNvPr id="3" name="Content Placeholder 2"/>
          <p:cNvSpPr>
            <a:spLocks noGrp="1"/>
          </p:cNvSpPr>
          <p:nvPr>
            <p:ph type="body" idx="1"/>
          </p:nvPr>
        </p:nvSpPr>
        <p:spPr/>
        <p:txBody>
          <a:bodyPr>
            <a:normAutofit fontScale="92500" lnSpcReduction="20000"/>
          </a:bodyPr>
          <a:lstStyle/>
          <a:p>
            <a:r>
              <a:rPr lang="en-US" sz="3600" dirty="0"/>
              <a:t>Symptoms</a:t>
            </a:r>
          </a:p>
          <a:p>
            <a:endParaRPr lang="en-US" sz="3600" dirty="0"/>
          </a:p>
          <a:p>
            <a:r>
              <a:rPr lang="en-US" sz="3600" dirty="0"/>
              <a:t>Duration</a:t>
            </a:r>
          </a:p>
          <a:p>
            <a:endParaRPr lang="en-US" sz="3600" dirty="0"/>
          </a:p>
          <a:p>
            <a:r>
              <a:rPr lang="en-US" sz="3600" dirty="0"/>
              <a:t>Impact on functioning</a:t>
            </a:r>
          </a:p>
          <a:p>
            <a:endParaRPr lang="en-US" sz="3600" dirty="0"/>
          </a:p>
          <a:p>
            <a:r>
              <a:rPr lang="en-US" sz="3600" dirty="0"/>
              <a:t>Not better explained by something else…</a:t>
            </a:r>
          </a:p>
          <a:p>
            <a:endParaRPr lang="en-US" sz="3600" dirty="0"/>
          </a:p>
          <a:p>
            <a:r>
              <a:rPr lang="en-US" sz="3600" dirty="0"/>
              <a:t>Often have specifiers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871" y="810419"/>
            <a:ext cx="47604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4BB48E95-9607-4CC0-AF16-FC7AB2C79273}"/>
              </a:ext>
            </a:extLst>
          </p:cNvPr>
          <p:cNvPicPr>
            <a:picLocks noChangeAspect="1"/>
          </p:cNvPicPr>
          <p:nvPr/>
        </p:nvPicPr>
        <p:blipFill>
          <a:blip r:embed="rId4"/>
          <a:stretch>
            <a:fillRect/>
          </a:stretch>
        </p:blipFill>
        <p:spPr>
          <a:xfrm>
            <a:off x="10380346" y="4271587"/>
            <a:ext cx="1811654" cy="2586413"/>
          </a:xfrm>
          <a:prstGeom prst="rect">
            <a:avLst/>
          </a:prstGeom>
        </p:spPr>
      </p:pic>
    </p:spTree>
    <p:extLst>
      <p:ext uri="{BB962C8B-B14F-4D97-AF65-F5344CB8AC3E}">
        <p14:creationId xmlns:p14="http://schemas.microsoft.com/office/powerpoint/2010/main" val="38154061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12" y="114300"/>
            <a:ext cx="4191000" cy="990600"/>
          </a:xfrm>
        </p:spPr>
        <p:txBody>
          <a:bodyPr>
            <a:normAutofit fontScale="90000"/>
          </a:bodyPr>
          <a:lstStyle/>
          <a:p>
            <a:r>
              <a:rPr lang="en-US" dirty="0"/>
              <a:t>Major Categories:</a:t>
            </a:r>
          </a:p>
        </p:txBody>
      </p:sp>
      <p:sp>
        <p:nvSpPr>
          <p:cNvPr id="3" name="Content Placeholder 2"/>
          <p:cNvSpPr>
            <a:spLocks noGrp="1"/>
          </p:cNvSpPr>
          <p:nvPr>
            <p:ph sz="half" idx="1"/>
          </p:nvPr>
        </p:nvSpPr>
        <p:spPr>
          <a:xfrm>
            <a:off x="838200" y="1287918"/>
            <a:ext cx="5029200" cy="5341482"/>
          </a:xfrm>
        </p:spPr>
        <p:txBody>
          <a:bodyPr>
            <a:normAutofit fontScale="70000" lnSpcReduction="20000"/>
          </a:bodyPr>
          <a:lstStyle/>
          <a:p>
            <a:r>
              <a:rPr lang="en-US" sz="2300" dirty="0"/>
              <a:t>Neurodevelopmental Disorders</a:t>
            </a:r>
          </a:p>
          <a:p>
            <a:pPr marL="0" indent="0">
              <a:buNone/>
            </a:pPr>
            <a:r>
              <a:rPr lang="en-US" sz="2300" dirty="0"/>
              <a:t>	   </a:t>
            </a:r>
          </a:p>
          <a:p>
            <a:r>
              <a:rPr lang="en-US" sz="2300" dirty="0"/>
              <a:t>Schizophrenia Spectrum and Other Psychotic Disorders</a:t>
            </a:r>
          </a:p>
          <a:p>
            <a:pPr marL="0" indent="0">
              <a:buNone/>
            </a:pPr>
            <a:endParaRPr lang="en-US" sz="2300" dirty="0"/>
          </a:p>
          <a:p>
            <a:r>
              <a:rPr lang="en-US" sz="2300" dirty="0"/>
              <a:t>Bipolar and Related Disorders</a:t>
            </a:r>
          </a:p>
          <a:p>
            <a:pPr marL="0" indent="0">
              <a:buNone/>
            </a:pPr>
            <a:endParaRPr lang="en-US" sz="2300" dirty="0"/>
          </a:p>
          <a:p>
            <a:r>
              <a:rPr lang="en-US" sz="2300" dirty="0"/>
              <a:t>Depressive Disorders</a:t>
            </a:r>
          </a:p>
          <a:p>
            <a:pPr marL="0" indent="0">
              <a:buNone/>
            </a:pPr>
            <a:endParaRPr lang="en-US" sz="2300" dirty="0"/>
          </a:p>
          <a:p>
            <a:r>
              <a:rPr lang="en-US" sz="2300" dirty="0"/>
              <a:t>Anxiety Disorders</a:t>
            </a:r>
          </a:p>
          <a:p>
            <a:pPr marL="0" indent="0">
              <a:buNone/>
            </a:pPr>
            <a:endParaRPr lang="en-US" sz="2300" dirty="0"/>
          </a:p>
          <a:p>
            <a:r>
              <a:rPr lang="en-US" sz="2300" dirty="0"/>
              <a:t>Obsessive Compulsive and Related Disorders</a:t>
            </a:r>
          </a:p>
          <a:p>
            <a:pPr marL="0" indent="0">
              <a:buNone/>
            </a:pPr>
            <a:endParaRPr lang="en-US" sz="2300" dirty="0"/>
          </a:p>
          <a:p>
            <a:r>
              <a:rPr lang="en-US" sz="2300" dirty="0"/>
              <a:t>Personality Disorders</a:t>
            </a:r>
          </a:p>
          <a:p>
            <a:endParaRPr lang="en-US" sz="2300" dirty="0"/>
          </a:p>
          <a:p>
            <a:r>
              <a:rPr lang="en-US" sz="2300" dirty="0"/>
              <a:t>Neurocognitive Disorders</a:t>
            </a:r>
          </a:p>
          <a:p>
            <a:endParaRPr lang="en-US" sz="2300" dirty="0"/>
          </a:p>
          <a:p>
            <a:r>
              <a:rPr lang="en-US" sz="2300" dirty="0"/>
              <a:t>Addictions and Related Disorders</a:t>
            </a:r>
          </a:p>
          <a:p>
            <a:pPr marL="0" indent="0">
              <a:buNone/>
            </a:pPr>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a:xfrm>
            <a:off x="6172200" y="800100"/>
            <a:ext cx="5409488" cy="5912982"/>
          </a:xfrm>
        </p:spPr>
        <p:txBody>
          <a:bodyPr>
            <a:noAutofit/>
          </a:bodyPr>
          <a:lstStyle/>
          <a:p>
            <a:r>
              <a:rPr lang="en-US" sz="1600" dirty="0"/>
              <a:t>Trauma and Stressor </a:t>
            </a:r>
          </a:p>
          <a:p>
            <a:pPr marL="0" indent="0">
              <a:buNone/>
            </a:pPr>
            <a:r>
              <a:rPr lang="en-US" sz="1600" dirty="0"/>
              <a:t>    Related Disorders</a:t>
            </a:r>
          </a:p>
          <a:p>
            <a:pPr marL="0" indent="0">
              <a:buNone/>
            </a:pPr>
            <a:endParaRPr lang="en-US" sz="1600" dirty="0"/>
          </a:p>
          <a:p>
            <a:r>
              <a:rPr lang="en-US" sz="1600" dirty="0"/>
              <a:t>Dissociative Disorders</a:t>
            </a:r>
          </a:p>
          <a:p>
            <a:pPr marL="0" indent="0">
              <a:buNone/>
            </a:pPr>
            <a:endParaRPr lang="en-US" sz="1600" dirty="0"/>
          </a:p>
          <a:p>
            <a:r>
              <a:rPr lang="en-US" sz="1600" dirty="0"/>
              <a:t>Somatic Symptom and Related Disorders</a:t>
            </a:r>
          </a:p>
          <a:p>
            <a:pPr marL="0" indent="0">
              <a:buNone/>
            </a:pPr>
            <a:endParaRPr lang="en-US" sz="1600" dirty="0"/>
          </a:p>
          <a:p>
            <a:r>
              <a:rPr lang="en-US" sz="1600" dirty="0"/>
              <a:t>Feeding and Eating Disorders</a:t>
            </a:r>
          </a:p>
          <a:p>
            <a:pPr marL="0" indent="0">
              <a:buNone/>
            </a:pPr>
            <a:endParaRPr lang="en-US" sz="1600" dirty="0"/>
          </a:p>
          <a:p>
            <a:r>
              <a:rPr lang="en-US" sz="1600" dirty="0"/>
              <a:t>Sleep-Wake Disorders</a:t>
            </a:r>
          </a:p>
          <a:p>
            <a:pPr marL="0" indent="0">
              <a:buNone/>
            </a:pPr>
            <a:endParaRPr lang="en-US" sz="1600" dirty="0"/>
          </a:p>
          <a:p>
            <a:r>
              <a:rPr lang="en-US" sz="1600" dirty="0"/>
              <a:t>Sexual Dysfunctions</a:t>
            </a:r>
          </a:p>
          <a:p>
            <a:pPr marL="0" indent="0">
              <a:buNone/>
            </a:pPr>
            <a:endParaRPr lang="en-US" sz="1600" dirty="0"/>
          </a:p>
          <a:p>
            <a:r>
              <a:rPr lang="en-US" sz="1600" dirty="0"/>
              <a:t>Gender </a:t>
            </a:r>
            <a:r>
              <a:rPr lang="en-US" sz="1600" dirty="0" err="1"/>
              <a:t>Dysphoria</a:t>
            </a:r>
            <a:endParaRPr lang="en-US" sz="1600" dirty="0"/>
          </a:p>
          <a:p>
            <a:pPr marL="0" indent="0">
              <a:buNone/>
            </a:pPr>
            <a:endParaRPr lang="en-US" sz="1600" dirty="0"/>
          </a:p>
          <a:p>
            <a:r>
              <a:rPr lang="en-US" sz="1600" dirty="0"/>
              <a:t>Disruptive, Impulse Control, and</a:t>
            </a:r>
          </a:p>
          <a:p>
            <a:pPr marL="0" indent="0">
              <a:buNone/>
            </a:pPr>
            <a:r>
              <a:rPr lang="en-US" sz="1600" dirty="0"/>
              <a:t>   Conduct Disorders</a:t>
            </a:r>
          </a:p>
          <a:p>
            <a:endParaRPr lang="en-US" sz="1600" dirty="0"/>
          </a:p>
          <a:p>
            <a:r>
              <a:rPr lang="en-US" sz="1600" dirty="0" err="1"/>
              <a:t>Paraphilic</a:t>
            </a:r>
            <a:r>
              <a:rPr lang="en-US" sz="1600" dirty="0"/>
              <a:t> Disorders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5821" y="144918"/>
            <a:ext cx="149114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13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5F95C-8C4B-45AA-99B3-5B137AA47E28}"/>
              </a:ext>
            </a:extLst>
          </p:cNvPr>
          <p:cNvSpPr>
            <a:spLocks noGrp="1"/>
          </p:cNvSpPr>
          <p:nvPr>
            <p:ph type="title"/>
          </p:nvPr>
        </p:nvSpPr>
        <p:spPr/>
        <p:txBody>
          <a:bodyPr/>
          <a:lstStyle/>
          <a:p>
            <a:r>
              <a:rPr lang="en-US" dirty="0"/>
              <a:t>Objectives</a:t>
            </a:r>
          </a:p>
        </p:txBody>
      </p:sp>
      <p:sp>
        <p:nvSpPr>
          <p:cNvPr id="7" name="Text Placeholder 6">
            <a:extLst>
              <a:ext uri="{FF2B5EF4-FFF2-40B4-BE49-F238E27FC236}">
                <a16:creationId xmlns:a16="http://schemas.microsoft.com/office/drawing/2014/main" id="{1048C114-C79A-4C82-8C25-0C867F950996}"/>
              </a:ext>
            </a:extLst>
          </p:cNvPr>
          <p:cNvSpPr>
            <a:spLocks noGrp="1"/>
          </p:cNvSpPr>
          <p:nvPr>
            <p:ph type="body" idx="1"/>
          </p:nvPr>
        </p:nvSpPr>
        <p:spPr/>
        <p:txBody>
          <a:bodyPr/>
          <a:lstStyle/>
          <a:p>
            <a:r>
              <a:rPr lang="en-US" dirty="0"/>
              <a:t>After the presentation, the participant will:</a:t>
            </a:r>
          </a:p>
          <a:p>
            <a:endParaRPr lang="en-US" dirty="0"/>
          </a:p>
          <a:p>
            <a:r>
              <a:rPr lang="en-US" dirty="0"/>
              <a:t>1) identify primary elements in DSM-5 diagnoses</a:t>
            </a:r>
          </a:p>
          <a:p>
            <a:endParaRPr lang="en-US" dirty="0"/>
          </a:p>
          <a:p>
            <a:r>
              <a:rPr lang="en-US" dirty="0"/>
              <a:t>2) have an understanding of necessary documentation</a:t>
            </a:r>
          </a:p>
          <a:p>
            <a:endParaRPr lang="en-US" dirty="0"/>
          </a:p>
          <a:p>
            <a:r>
              <a:rPr lang="en-US" dirty="0"/>
              <a:t>3) be able to identify some differences in payer practices.</a:t>
            </a:r>
          </a:p>
        </p:txBody>
      </p:sp>
    </p:spTree>
    <p:extLst>
      <p:ext uri="{BB962C8B-B14F-4D97-AF65-F5344CB8AC3E}">
        <p14:creationId xmlns:p14="http://schemas.microsoft.com/office/powerpoint/2010/main" val="19630283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4350" y="-311150"/>
            <a:ext cx="10515600" cy="1325564"/>
          </a:xfrm>
        </p:spPr>
        <p:txBody>
          <a:bodyPr/>
          <a:lstStyle/>
          <a:p>
            <a:r>
              <a:rPr lang="en-US" dirty="0"/>
              <a:t>Depressive Disorders*  (not all)</a:t>
            </a:r>
          </a:p>
        </p:txBody>
      </p:sp>
      <p:sp>
        <p:nvSpPr>
          <p:cNvPr id="10" name="Content Placeholder 9"/>
          <p:cNvSpPr>
            <a:spLocks noGrp="1"/>
          </p:cNvSpPr>
          <p:nvPr>
            <p:ph type="body" idx="1"/>
          </p:nvPr>
        </p:nvSpPr>
        <p:spPr>
          <a:xfrm>
            <a:off x="605287" y="859467"/>
            <a:ext cx="10515600" cy="5843258"/>
          </a:xfrm>
        </p:spPr>
        <p:txBody>
          <a:bodyPr>
            <a:noAutofit/>
          </a:bodyPr>
          <a:lstStyle/>
          <a:p>
            <a:r>
              <a:rPr lang="en-US" sz="2800" dirty="0"/>
              <a:t>Major Depressive Disorder (Single/Recurrent episodes)</a:t>
            </a:r>
          </a:p>
          <a:p>
            <a:pPr marL="0" indent="0">
              <a:buNone/>
            </a:pPr>
            <a:endParaRPr lang="en-US" sz="2800" dirty="0"/>
          </a:p>
          <a:p>
            <a:r>
              <a:rPr lang="en-US" sz="2800" dirty="0"/>
              <a:t>Persistent Depressive Disorder (Dysthymia)</a:t>
            </a:r>
          </a:p>
          <a:p>
            <a:pPr marL="0" indent="0">
              <a:buNone/>
            </a:pPr>
            <a:endParaRPr lang="en-US" sz="2800" dirty="0"/>
          </a:p>
          <a:p>
            <a:r>
              <a:rPr lang="en-US" sz="2800" dirty="0"/>
              <a:t>Premenstrual Dysphoric Disorder</a:t>
            </a:r>
          </a:p>
          <a:p>
            <a:pPr marL="0" indent="0">
              <a:buNone/>
            </a:pPr>
            <a:endParaRPr lang="en-US" sz="2800" dirty="0"/>
          </a:p>
          <a:p>
            <a:r>
              <a:rPr lang="en-US" sz="2800" dirty="0"/>
              <a:t>Disruptive Mood Dysregulation Disorder</a:t>
            </a:r>
          </a:p>
          <a:p>
            <a:pPr marL="0" indent="0">
              <a:buNone/>
            </a:pPr>
            <a:endParaRPr lang="en-US" sz="2800" dirty="0"/>
          </a:p>
          <a:p>
            <a:r>
              <a:rPr lang="en-US" sz="2800" dirty="0"/>
              <a:t>Other (including medical conditions, bipolar depression…)</a:t>
            </a:r>
          </a:p>
          <a:p>
            <a:endParaRPr lang="en-US" sz="2800" dirty="0"/>
          </a:p>
          <a:p>
            <a:r>
              <a:rPr lang="en-US" sz="2800" dirty="0"/>
              <a:t>Perinatal Mood Disorders (including post-partum…)</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8139" y="2292092"/>
            <a:ext cx="1492087" cy="213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8611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27259" y="-138050"/>
            <a:ext cx="11864741" cy="1325564"/>
          </a:xfrm>
        </p:spPr>
        <p:txBody>
          <a:bodyPr>
            <a:normAutofit/>
          </a:bodyPr>
          <a:lstStyle/>
          <a:p>
            <a:pPr eaLnBrk="1" hangingPunct="1"/>
            <a:r>
              <a:rPr lang="en-US" sz="3600" dirty="0">
                <a:cs typeface="Times New Roman" pitchFamily="18" charset="0"/>
              </a:rPr>
              <a:t>Example: Major Depressive Disorder—Diagnostic Criteria</a:t>
            </a:r>
            <a:endParaRPr lang="en-US" sz="3600" dirty="0">
              <a:cs typeface="Times" charset="0"/>
            </a:endParaRPr>
          </a:p>
        </p:txBody>
      </p:sp>
      <p:sp>
        <p:nvSpPr>
          <p:cNvPr id="5" name="Rectangle 13"/>
          <p:cNvSpPr>
            <a:spLocks noChangeArrowheads="1"/>
          </p:cNvSpPr>
          <p:nvPr/>
        </p:nvSpPr>
        <p:spPr bwMode="auto">
          <a:xfrm>
            <a:off x="994610" y="966684"/>
            <a:ext cx="10530038" cy="609600"/>
          </a:xfrm>
          <a:prstGeom prst="rect">
            <a:avLst/>
          </a:prstGeom>
          <a:noFill/>
          <a:ln w="9525">
            <a:noFill/>
            <a:miter lim="800000"/>
            <a:headEnd/>
            <a:tailEnd/>
          </a:ln>
        </p:spPr>
        <p:txBody>
          <a:bodyPr/>
          <a:lstStyle/>
          <a:p>
            <a:pPr eaLnBrk="0" hangingPunct="0">
              <a:buClr>
                <a:schemeClr val="tx2"/>
              </a:buClr>
              <a:buSzPct val="110000"/>
            </a:pPr>
            <a:r>
              <a:rPr lang="en-US" sz="2800" b="1" dirty="0">
                <a:cs typeface="Times New Roman" pitchFamily="18" charset="0"/>
              </a:rPr>
              <a:t>Five or more of the following symptoms are present most of the day, nearly every day, during a period of at least 2 consecutive weeks:</a:t>
            </a:r>
          </a:p>
        </p:txBody>
      </p:sp>
      <p:graphicFrame>
        <p:nvGraphicFramePr>
          <p:cNvPr id="6" name="Group 3"/>
          <p:cNvGraphicFramePr>
            <a:graphicFrameLocks/>
          </p:cNvGraphicFramePr>
          <p:nvPr>
            <p:extLst>
              <p:ext uri="{D42A27DB-BD31-4B8C-83A1-F6EECF244321}">
                <p14:modId xmlns:p14="http://schemas.microsoft.com/office/powerpoint/2010/main" val="3129270038"/>
              </p:ext>
            </p:extLst>
          </p:nvPr>
        </p:nvGraphicFramePr>
        <p:xfrm>
          <a:off x="3348907" y="2307846"/>
          <a:ext cx="6543675" cy="984629"/>
        </p:xfrm>
        <a:graphic>
          <a:graphicData uri="http://schemas.openxmlformats.org/drawingml/2006/table">
            <a:tbl>
              <a:tblPr/>
              <a:tblGrid>
                <a:gridCol w="6543675">
                  <a:extLst>
                    <a:ext uri="{9D8B030D-6E8A-4147-A177-3AD203B41FA5}">
                      <a16:colId xmlns:a16="http://schemas.microsoft.com/office/drawing/2014/main" val="20000"/>
                    </a:ext>
                  </a:extLst>
                </a:gridCol>
              </a:tblGrid>
              <a:tr h="411163">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1. Depressed mood</a:t>
                      </a:r>
                    </a:p>
                  </a:txBody>
                  <a:tcPr marL="85784" marR="85784" marT="42893" marB="42893" anchor="ct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411163">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2. Loss of interest or pleasure in all, or almost all, usual activities (anhedonia)</a:t>
                      </a:r>
                    </a:p>
                  </a:txBody>
                  <a:tcPr marL="85784" marR="85784" marT="42893" marB="42893" anchor="ct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1"/>
                  </a:ext>
                </a:extLst>
              </a:tr>
            </a:tbl>
          </a:graphicData>
        </a:graphic>
      </p:graphicFrame>
      <p:graphicFrame>
        <p:nvGraphicFramePr>
          <p:cNvPr id="7" name="Group 15"/>
          <p:cNvGraphicFramePr>
            <a:graphicFrameLocks noGrp="1"/>
          </p:cNvGraphicFramePr>
          <p:nvPr>
            <p:extLst>
              <p:ext uri="{D42A27DB-BD31-4B8C-83A1-F6EECF244321}">
                <p14:modId xmlns:p14="http://schemas.microsoft.com/office/powerpoint/2010/main" val="1365505018"/>
              </p:ext>
            </p:extLst>
          </p:nvPr>
        </p:nvGraphicFramePr>
        <p:xfrm>
          <a:off x="3348907" y="3429000"/>
          <a:ext cx="6564312" cy="2525713"/>
        </p:xfrm>
        <a:graphic>
          <a:graphicData uri="http://schemas.openxmlformats.org/drawingml/2006/table">
            <a:tbl>
              <a:tblPr/>
              <a:tblGrid>
                <a:gridCol w="6564312">
                  <a:extLst>
                    <a:ext uri="{9D8B030D-6E8A-4147-A177-3AD203B41FA5}">
                      <a16:colId xmlns:a16="http://schemas.microsoft.com/office/drawing/2014/main" val="20000"/>
                    </a:ext>
                  </a:extLst>
                </a:gridCol>
              </a:tblGrid>
              <a:tr h="34607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3. Significant weight loss when not dieting,  or weight gain</a:t>
                      </a:r>
                    </a:p>
                  </a:txBody>
                  <a:tcPr marL="85784" marR="85784" marT="42893" marB="42893" anchor="ctr" horzOverflow="overflow">
                    <a:lnL cap="flat">
                      <a:noFill/>
                    </a:lnL>
                    <a:lnR cap="flat">
                      <a:noFill/>
                    </a:lnR>
                    <a:lnT cap="flat">
                      <a:noFill/>
                    </a:lnT>
                    <a:lnB>
                      <a:noFill/>
                    </a:lnB>
                    <a:lnTlToBr>
                      <a:noFill/>
                    </a:lnTlToBr>
                    <a:lnBlToTr>
                      <a:noFill/>
                    </a:lnBlToTr>
                    <a:solidFill>
                      <a:schemeClr val="accent4"/>
                    </a:solidFill>
                  </a:tcPr>
                </a:tc>
                <a:extLst>
                  <a:ext uri="{0D108BD9-81ED-4DB2-BD59-A6C34878D82A}">
                    <a16:rowId xmlns:a16="http://schemas.microsoft.com/office/drawing/2014/main" val="10000"/>
                  </a:ext>
                </a:extLst>
              </a:tr>
              <a:tr h="44767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4. Insomnia or hypersomnia</a:t>
                      </a:r>
                    </a:p>
                  </a:txBody>
                  <a:tcPr marL="85784" marR="85784" marT="42893" marB="42893" anchor="ctr" horzOverflow="overflow">
                    <a:lnL cap="flat">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1"/>
                  </a:ext>
                </a:extLst>
              </a:tr>
              <a:tr h="34607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5. Psychomotor agitation or retardation</a:t>
                      </a:r>
                    </a:p>
                  </a:txBody>
                  <a:tcPr marL="85784" marR="85784" marT="42893" marB="42893" anchor="ctr" horzOverflow="overflow">
                    <a:lnL cap="flat">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2"/>
                  </a:ext>
                </a:extLst>
              </a:tr>
              <a:tr h="347663">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a:ln>
                            <a:noFill/>
                          </a:ln>
                          <a:solidFill>
                            <a:srgbClr val="000000"/>
                          </a:solidFill>
                          <a:effectLst/>
                          <a:latin typeface="Arial" charset="0"/>
                          <a:cs typeface="Times New Roman" pitchFamily="18" charset="0"/>
                        </a:rPr>
                        <a:t>6. Fatigue or loss of energy</a:t>
                      </a:r>
                    </a:p>
                  </a:txBody>
                  <a:tcPr marL="85784" marR="85784" marT="42893" marB="42893" anchor="ctr" horzOverflow="overflow">
                    <a:lnL cap="flat">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3"/>
                  </a:ext>
                </a:extLst>
              </a:tr>
              <a:tr h="34607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a:ln>
                            <a:noFill/>
                          </a:ln>
                          <a:solidFill>
                            <a:srgbClr val="000000"/>
                          </a:solidFill>
                          <a:effectLst/>
                          <a:latin typeface="Arial" charset="0"/>
                          <a:cs typeface="Times New Roman" pitchFamily="18" charset="0"/>
                        </a:rPr>
                        <a:t>7. Feelings of worthlessness or excessive or inappropriate guilt</a:t>
                      </a:r>
                    </a:p>
                  </a:txBody>
                  <a:tcPr marL="85784" marR="85784" marT="42893" marB="42893" anchor="ctr" horzOverflow="overflow">
                    <a:lnL cap="flat">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4"/>
                  </a:ext>
                </a:extLst>
              </a:tr>
              <a:tr h="34607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8. Diminished ability to think or concentrate or indecisiveness</a:t>
                      </a:r>
                    </a:p>
                  </a:txBody>
                  <a:tcPr marL="85784" marR="85784" marT="42893" marB="42893" anchor="ctr" horzOverflow="overflow">
                    <a:lnL cap="flat">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5"/>
                  </a:ext>
                </a:extLst>
              </a:tr>
              <a:tr h="34607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lvl="0" indent="0" algn="l" defTabSz="914400" rtl="0" eaLnBrk="1" fontAlgn="base" latinLnBrk="0" hangingPunct="1">
                        <a:lnSpc>
                          <a:spcPct val="100000"/>
                        </a:lnSpc>
                        <a:spcBef>
                          <a:spcPts val="1200"/>
                        </a:spcBef>
                        <a:spcAft>
                          <a:spcPct val="0"/>
                        </a:spcAft>
                        <a:buClr>
                          <a:schemeClr val="tx2"/>
                        </a:buClr>
                        <a:buSzPct val="110000"/>
                        <a:buFontTx/>
                        <a:buNone/>
                        <a:tabLst/>
                      </a:pPr>
                      <a:r>
                        <a:rPr kumimoji="0" lang="en-US" sz="1600" b="0" i="0" u="none" strike="noStrike" cap="none" normalizeH="0" baseline="0" dirty="0">
                          <a:ln>
                            <a:noFill/>
                          </a:ln>
                          <a:solidFill>
                            <a:srgbClr val="000000"/>
                          </a:solidFill>
                          <a:effectLst/>
                          <a:latin typeface="Arial" charset="0"/>
                          <a:cs typeface="Times New Roman" pitchFamily="18" charset="0"/>
                        </a:rPr>
                        <a:t>9. Recurrent thoughts of death or suicide</a:t>
                      </a:r>
                    </a:p>
                  </a:txBody>
                  <a:tcPr marL="85784" marR="85784" marT="42893" marB="42893" anchor="ctr" horzOverflow="overflow">
                    <a:lnL cap="flat">
                      <a:noFill/>
                    </a:lnL>
                    <a:lnR cap="flat">
                      <a:noFill/>
                    </a:lnR>
                    <a:lnT>
                      <a:noFill/>
                    </a:lnT>
                    <a:lnB cap="flat">
                      <a:noFill/>
                    </a:lnB>
                    <a:lnTlToBr>
                      <a:noFill/>
                    </a:lnTlToBr>
                    <a:lnBlToTr>
                      <a:noFill/>
                    </a:lnBlToTr>
                    <a:solidFill>
                      <a:schemeClr val="accent4"/>
                    </a:solidFill>
                  </a:tcPr>
                </a:tc>
                <a:extLst>
                  <a:ext uri="{0D108BD9-81ED-4DB2-BD59-A6C34878D82A}">
                    <a16:rowId xmlns:a16="http://schemas.microsoft.com/office/drawing/2014/main" val="10006"/>
                  </a:ext>
                </a:extLst>
              </a:tr>
            </a:tbl>
          </a:graphicData>
        </a:graphic>
      </p:graphicFrame>
      <p:sp>
        <p:nvSpPr>
          <p:cNvPr id="8" name="Rectangle 14"/>
          <p:cNvSpPr>
            <a:spLocks noChangeArrowheads="1"/>
          </p:cNvSpPr>
          <p:nvPr/>
        </p:nvSpPr>
        <p:spPr bwMode="auto">
          <a:xfrm>
            <a:off x="1525002" y="2307846"/>
            <a:ext cx="1548832" cy="917620"/>
          </a:xfrm>
          <a:prstGeom prst="rect">
            <a:avLst/>
          </a:prstGeom>
          <a:noFill/>
          <a:ln w="9525">
            <a:noFill/>
            <a:miter lim="800000"/>
            <a:headEnd/>
            <a:tailEnd/>
          </a:ln>
        </p:spPr>
        <p:txBody>
          <a:bodyPr wrap="square" lIns="85784" tIns="42893" rIns="85784" bIns="42893">
            <a:spAutoFit/>
          </a:bodyPr>
          <a:lstStyle/>
          <a:p>
            <a:pPr eaLnBrk="0" hangingPunct="0"/>
            <a:r>
              <a:rPr lang="en-US" b="1" dirty="0">
                <a:cs typeface="Times" charset="0"/>
              </a:rPr>
              <a:t>At least 1 </a:t>
            </a:r>
          </a:p>
          <a:p>
            <a:pPr eaLnBrk="0" hangingPunct="0"/>
            <a:r>
              <a:rPr lang="en-US" b="1" dirty="0">
                <a:cs typeface="Times" charset="0"/>
              </a:rPr>
              <a:t>of these</a:t>
            </a:r>
            <a:br>
              <a:rPr lang="en-US" b="1" dirty="0">
                <a:cs typeface="Times" charset="0"/>
              </a:rPr>
            </a:br>
            <a:r>
              <a:rPr lang="en-US" b="1" dirty="0">
                <a:cs typeface="Times" charset="0"/>
              </a:rPr>
              <a:t>2 symptoms</a:t>
            </a:r>
            <a:endParaRPr lang="en-US" b="1" dirty="0"/>
          </a:p>
        </p:txBody>
      </p:sp>
      <p:sp>
        <p:nvSpPr>
          <p:cNvPr id="9" name="Rectangle 39"/>
          <p:cNvSpPr>
            <a:spLocks noChangeArrowheads="1"/>
          </p:cNvSpPr>
          <p:nvPr/>
        </p:nvSpPr>
        <p:spPr bwMode="auto">
          <a:xfrm>
            <a:off x="2019342" y="6248400"/>
            <a:ext cx="9937198" cy="609600"/>
          </a:xfrm>
          <a:prstGeom prst="rect">
            <a:avLst/>
          </a:prstGeom>
          <a:noFill/>
          <a:ln w="9525">
            <a:noFill/>
            <a:miter lim="800000"/>
            <a:headEnd/>
            <a:tailEnd/>
          </a:ln>
        </p:spPr>
        <p:txBody>
          <a:bodyPr/>
          <a:lstStyle/>
          <a:p>
            <a:pPr marL="1588" lvl="1" eaLnBrk="0" hangingPunct="0">
              <a:spcBef>
                <a:spcPts val="600"/>
              </a:spcBef>
              <a:buClr>
                <a:schemeClr val="tx2"/>
              </a:buClr>
              <a:buSzPct val="110000"/>
            </a:pPr>
            <a:r>
              <a:rPr lang="en-US" dirty="0">
                <a:cs typeface="Times New Roman" pitchFamily="18" charset="0"/>
              </a:rPr>
              <a:t>Symptoms must cause clinically significant distress or impairment in social, occupational, or other important areas of functioning and are not attributable to another substance or medical condition</a:t>
            </a:r>
          </a:p>
        </p:txBody>
      </p:sp>
      <p:sp>
        <p:nvSpPr>
          <p:cNvPr id="10" name="Text Box 12"/>
          <p:cNvSpPr txBox="1">
            <a:spLocks noChangeArrowheads="1"/>
          </p:cNvSpPr>
          <p:nvPr/>
        </p:nvSpPr>
        <p:spPr bwMode="auto">
          <a:xfrm>
            <a:off x="9913219" y="5862638"/>
            <a:ext cx="685800" cy="228600"/>
          </a:xfrm>
          <a:prstGeom prst="rect">
            <a:avLst/>
          </a:prstGeom>
          <a:noFill/>
          <a:ln w="9525">
            <a:noFill/>
            <a:miter lim="800000"/>
            <a:headEnd/>
            <a:tailEnd/>
          </a:ln>
        </p:spPr>
        <p:txBody>
          <a:bodyPr wrap="square">
            <a:spAutoFit/>
          </a:bodyPr>
          <a:lstStyle/>
          <a:p>
            <a:pPr eaLnBrk="0" hangingPunct="0"/>
            <a:r>
              <a:rPr lang="en-US" sz="900" i="1" dirty="0">
                <a:cs typeface="Times New Roman" pitchFamily="18" charset="0"/>
              </a:rPr>
              <a:t>DSM-5</a:t>
            </a:r>
            <a:r>
              <a:rPr lang="en-US" sz="900" dirty="0">
                <a:cs typeface="Times New Roman" pitchFamily="18" charset="0"/>
              </a:rPr>
              <a:t>.</a:t>
            </a:r>
          </a:p>
        </p:txBody>
      </p:sp>
    </p:spTree>
    <p:extLst>
      <p:ext uri="{BB962C8B-B14F-4D97-AF65-F5344CB8AC3E}">
        <p14:creationId xmlns:p14="http://schemas.microsoft.com/office/powerpoint/2010/main" val="7028903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a:t>Severity and Course </a:t>
            </a:r>
            <a:r>
              <a:rPr lang="en-US" dirty="0" err="1"/>
              <a:t>Specifiers</a:t>
            </a:r>
            <a:endParaRPr lang="en-US" dirty="0"/>
          </a:p>
        </p:txBody>
      </p:sp>
      <p:graphicFrame>
        <p:nvGraphicFramePr>
          <p:cNvPr id="5" name="Content Placeholder 4"/>
          <p:cNvGraphicFramePr>
            <a:graphicFrameLocks/>
          </p:cNvGraphicFramePr>
          <p:nvPr/>
        </p:nvGraphicFramePr>
        <p:xfrm>
          <a:off x="1786270" y="2036135"/>
          <a:ext cx="8619460" cy="5257804"/>
        </p:xfrm>
        <a:graphic>
          <a:graphicData uri="http://schemas.openxmlformats.org/drawingml/2006/table">
            <a:tbl>
              <a:tblPr firstRow="1" firstCol="1" bandRow="1"/>
              <a:tblGrid>
                <a:gridCol w="4309730">
                  <a:extLst>
                    <a:ext uri="{9D8B030D-6E8A-4147-A177-3AD203B41FA5}">
                      <a16:colId xmlns:a16="http://schemas.microsoft.com/office/drawing/2014/main" val="20000"/>
                    </a:ext>
                  </a:extLst>
                </a:gridCol>
                <a:gridCol w="4309730">
                  <a:extLst>
                    <a:ext uri="{9D8B030D-6E8A-4147-A177-3AD203B41FA5}">
                      <a16:colId xmlns:a16="http://schemas.microsoft.com/office/drawing/2014/main" val="20001"/>
                    </a:ext>
                  </a:extLst>
                </a:gridCol>
              </a:tblGrid>
              <a:tr h="754096">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gn="ctr">
                        <a:lnSpc>
                          <a:spcPct val="115000"/>
                        </a:lnSpc>
                        <a:spcBef>
                          <a:spcPts val="0"/>
                        </a:spcBef>
                        <a:spcAft>
                          <a:spcPts val="0"/>
                        </a:spcAft>
                      </a:pPr>
                      <a:r>
                        <a:rPr lang="en-US" sz="2800" b="1" dirty="0">
                          <a:effectLst/>
                          <a:latin typeface="Calibri"/>
                          <a:ea typeface="Calibri"/>
                          <a:cs typeface="Times New Roman"/>
                        </a:rPr>
                        <a:t>SEVERITY</a:t>
                      </a: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gn="ctr">
                        <a:lnSpc>
                          <a:spcPct val="115000"/>
                        </a:lnSpc>
                        <a:spcBef>
                          <a:spcPts val="0"/>
                        </a:spcBef>
                        <a:spcAft>
                          <a:spcPts val="0"/>
                        </a:spcAft>
                      </a:pPr>
                      <a:r>
                        <a:rPr lang="en-US" sz="2800" b="1" dirty="0">
                          <a:latin typeface="+mn-lt"/>
                        </a:rPr>
                        <a:t>COURSE</a:t>
                      </a:r>
                      <a:endParaRPr lang="en-US" sz="2800" b="1"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B2D1F">
                        <a:lumMod val="40000"/>
                        <a:lumOff val="60000"/>
                      </a:srgbClr>
                    </a:solidFill>
                  </a:tcPr>
                </a:tc>
                <a:extLst>
                  <a:ext uri="{0D108BD9-81ED-4DB2-BD59-A6C34878D82A}">
                    <a16:rowId xmlns:a16="http://schemas.microsoft.com/office/drawing/2014/main" val="10000"/>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r>
                        <a:rPr lang="en-US" sz="2800" b="0" baseline="0" dirty="0">
                          <a:effectLst/>
                          <a:latin typeface="+mn-lt"/>
                          <a:ea typeface="Times New Roman"/>
                          <a:cs typeface="Times New Roman"/>
                        </a:rPr>
                        <a:t>                     </a:t>
                      </a:r>
                      <a:r>
                        <a:rPr lang="en-US" sz="2800" b="0" dirty="0">
                          <a:effectLst/>
                          <a:latin typeface="+mn-lt"/>
                          <a:ea typeface="Times New Roman"/>
                          <a:cs typeface="Times New Roman"/>
                        </a:rPr>
                        <a:t>Mild</a:t>
                      </a:r>
                      <a:endParaRPr lang="en-US" sz="2800" b="0"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r>
                        <a:rPr lang="en-US" sz="2800" dirty="0">
                          <a:latin typeface="+mn-lt"/>
                        </a:rPr>
                        <a:t>             Single episode</a:t>
                      </a: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B2D1F">
                        <a:lumMod val="40000"/>
                        <a:lumOff val="60000"/>
                      </a:srgbClr>
                    </a:solidFill>
                  </a:tcPr>
                </a:tc>
                <a:extLst>
                  <a:ext uri="{0D108BD9-81ED-4DB2-BD59-A6C34878D82A}">
                    <a16:rowId xmlns:a16="http://schemas.microsoft.com/office/drawing/2014/main" val="10001"/>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r>
                        <a:rPr lang="en-US" sz="2800" b="0" baseline="0" dirty="0">
                          <a:effectLst/>
                          <a:latin typeface="+mn-lt"/>
                          <a:ea typeface="Times New Roman"/>
                          <a:cs typeface="Times New Roman"/>
                        </a:rPr>
                        <a:t>                 </a:t>
                      </a:r>
                      <a:r>
                        <a:rPr lang="en-US" sz="2800" b="0" dirty="0">
                          <a:effectLst/>
                          <a:latin typeface="+mn-lt"/>
                          <a:ea typeface="Times New Roman"/>
                          <a:cs typeface="Times New Roman"/>
                        </a:rPr>
                        <a:t>Moderate</a:t>
                      </a:r>
                      <a:endParaRPr lang="en-US" sz="2800" b="0"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r>
                        <a:rPr lang="en-US" sz="2800" dirty="0">
                          <a:latin typeface="+mn-lt"/>
                        </a:rPr>
                        <a:t>          Recurrent episode</a:t>
                      </a: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B2D1F">
                        <a:lumMod val="40000"/>
                        <a:lumOff val="60000"/>
                      </a:srgbClr>
                    </a:solidFill>
                  </a:tcPr>
                </a:tc>
                <a:extLst>
                  <a:ext uri="{0D108BD9-81ED-4DB2-BD59-A6C34878D82A}">
                    <a16:rowId xmlns:a16="http://schemas.microsoft.com/office/drawing/2014/main" val="10002"/>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r>
                        <a:rPr lang="en-US" sz="2800" b="0" baseline="0" dirty="0">
                          <a:effectLst/>
                          <a:latin typeface="+mn-lt"/>
                          <a:ea typeface="Times New Roman"/>
                          <a:cs typeface="Times New Roman"/>
                        </a:rPr>
                        <a:t>                   </a:t>
                      </a:r>
                      <a:r>
                        <a:rPr lang="en-US" sz="2800" b="0" dirty="0">
                          <a:effectLst/>
                          <a:latin typeface="+mn-lt"/>
                          <a:ea typeface="Times New Roman"/>
                          <a:cs typeface="Times New Roman"/>
                        </a:rPr>
                        <a:t>Severe</a:t>
                      </a:r>
                      <a:endParaRPr lang="en-US" sz="2800" b="0"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endParaRPr lang="en-US"/>
                    </a:p>
                  </a:txBody>
                  <a:tcPr marL="9525" marR="9525" marT="9525" marB="952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r>
                        <a:rPr lang="en-US" sz="2800" b="0" baseline="0" dirty="0">
                          <a:effectLst/>
                          <a:latin typeface="+mn-lt"/>
                          <a:ea typeface="Times New Roman"/>
                          <a:cs typeface="Times New Roman"/>
                        </a:rPr>
                        <a:t>     </a:t>
                      </a:r>
                      <a:r>
                        <a:rPr lang="en-US" sz="2800" b="0" dirty="0">
                          <a:effectLst/>
                          <a:latin typeface="+mn-lt"/>
                          <a:ea typeface="Times New Roman"/>
                          <a:cs typeface="Times New Roman"/>
                        </a:rPr>
                        <a:t>With psychotic features</a:t>
                      </a:r>
                      <a:endParaRPr lang="en-US" sz="2800" b="0"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endParaRPr lang="en-US"/>
                    </a:p>
                  </a:txBody>
                  <a:tcPr marL="9525" marR="9525" marT="9525" marB="952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r>
                        <a:rPr lang="en-US" sz="2800" b="0" baseline="0" dirty="0">
                          <a:effectLst/>
                          <a:latin typeface="+mn-lt"/>
                          <a:ea typeface="Times New Roman"/>
                          <a:cs typeface="Times New Roman"/>
                        </a:rPr>
                        <a:t>        </a:t>
                      </a:r>
                      <a:r>
                        <a:rPr lang="en-US" sz="2800" b="0" dirty="0">
                          <a:effectLst/>
                          <a:latin typeface="+mn-lt"/>
                          <a:ea typeface="Times New Roman"/>
                          <a:cs typeface="Times New Roman"/>
                        </a:rPr>
                        <a:t>In partial remission</a:t>
                      </a:r>
                      <a:endParaRPr lang="en-US" sz="2800" b="0"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endParaRPr lang="en-US"/>
                    </a:p>
                  </a:txBody>
                  <a:tcPr marL="9525" marR="9525" marT="9525" marB="952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r>
                        <a:rPr lang="en-US" sz="2800" b="0" baseline="0" dirty="0">
                          <a:effectLst/>
                          <a:latin typeface="+mn-lt"/>
                          <a:ea typeface="Times New Roman"/>
                          <a:cs typeface="Times New Roman"/>
                        </a:rPr>
                        <a:t>           </a:t>
                      </a:r>
                      <a:r>
                        <a:rPr lang="en-US" sz="2800" b="0" dirty="0">
                          <a:effectLst/>
                          <a:latin typeface="+mn-lt"/>
                          <a:ea typeface="Times New Roman"/>
                          <a:cs typeface="Times New Roman"/>
                        </a:rPr>
                        <a:t>In full remission</a:t>
                      </a:r>
                      <a:endParaRPr lang="en-US" sz="2800" b="0" dirty="0">
                        <a:effectLst/>
                        <a:latin typeface="+mn-lt"/>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solidFill>
                      <a:srgbClr val="918485"/>
                    </a:solid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endParaRPr lang="en-US"/>
                    </a:p>
                  </a:txBody>
                  <a:tcPr marL="9525" marR="9525" marT="9525" marB="952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83225">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0"/>
                        </a:spcAft>
                      </a:pPr>
                      <a:endParaRPr lang="en-US" sz="1100" dirty="0">
                        <a:effectLst/>
                        <a:latin typeface="Calibri"/>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endParaRPr lang="en-US" dirty="0"/>
                    </a:p>
                  </a:txBody>
                  <a:tcPr marL="9525" marR="9525" marT="9525" marB="952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1133">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marL="0" marR="0">
                        <a:lnSpc>
                          <a:spcPct val="115000"/>
                        </a:lnSpc>
                        <a:spcBef>
                          <a:spcPts val="0"/>
                        </a:spcBef>
                        <a:spcAft>
                          <a:spcPts val="1000"/>
                        </a:spcAft>
                      </a:pPr>
                      <a:endParaRPr lang="en-US" sz="1100" dirty="0">
                        <a:effectLst/>
                        <a:latin typeface="Calibri"/>
                        <a:ea typeface="Calibri"/>
                        <a:cs typeface="Times New Roman"/>
                      </a:endParaRPr>
                    </a:p>
                  </a:txBody>
                  <a:tcPr marL="9525" marR="9525" marT="9525" marB="9525"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erpetua"/>
                        </a:defRPr>
                      </a:lvl1pPr>
                      <a:lvl2pPr marL="457200" algn="l" defTabSz="914400" rtl="0" eaLnBrk="1" latinLnBrk="0" hangingPunct="1">
                        <a:defRPr sz="1800" kern="1200">
                          <a:solidFill>
                            <a:schemeClr val="tx1"/>
                          </a:solidFill>
                          <a:latin typeface="Perpetua"/>
                        </a:defRPr>
                      </a:lvl2pPr>
                      <a:lvl3pPr marL="914400" algn="l" defTabSz="914400" rtl="0" eaLnBrk="1" latinLnBrk="0" hangingPunct="1">
                        <a:defRPr sz="1800" kern="1200">
                          <a:solidFill>
                            <a:schemeClr val="tx1"/>
                          </a:solidFill>
                          <a:latin typeface="Perpetua"/>
                        </a:defRPr>
                      </a:lvl3pPr>
                      <a:lvl4pPr marL="1371600" algn="l" defTabSz="914400" rtl="0" eaLnBrk="1" latinLnBrk="0" hangingPunct="1">
                        <a:defRPr sz="1800" kern="1200">
                          <a:solidFill>
                            <a:schemeClr val="tx1"/>
                          </a:solidFill>
                          <a:latin typeface="Perpetua"/>
                        </a:defRPr>
                      </a:lvl4pPr>
                      <a:lvl5pPr marL="1828800" algn="l" defTabSz="914400" rtl="0" eaLnBrk="1" latinLnBrk="0" hangingPunct="1">
                        <a:defRPr sz="1800" kern="1200">
                          <a:solidFill>
                            <a:schemeClr val="tx1"/>
                          </a:solidFill>
                          <a:latin typeface="Perpetua"/>
                        </a:defRPr>
                      </a:lvl5pPr>
                      <a:lvl6pPr marL="2286000" algn="l" defTabSz="914400" rtl="0" eaLnBrk="1" latinLnBrk="0" hangingPunct="1">
                        <a:defRPr sz="1800" kern="1200">
                          <a:solidFill>
                            <a:schemeClr val="tx1"/>
                          </a:solidFill>
                          <a:latin typeface="Perpetua"/>
                        </a:defRPr>
                      </a:lvl6pPr>
                      <a:lvl7pPr marL="2743200" algn="l" defTabSz="914400" rtl="0" eaLnBrk="1" latinLnBrk="0" hangingPunct="1">
                        <a:defRPr sz="1800" kern="1200">
                          <a:solidFill>
                            <a:schemeClr val="tx1"/>
                          </a:solidFill>
                          <a:latin typeface="Perpetua"/>
                        </a:defRPr>
                      </a:lvl7pPr>
                      <a:lvl8pPr marL="3200400" algn="l" defTabSz="914400" rtl="0" eaLnBrk="1" latinLnBrk="0" hangingPunct="1">
                        <a:defRPr sz="1800" kern="1200">
                          <a:solidFill>
                            <a:schemeClr val="tx1"/>
                          </a:solidFill>
                          <a:latin typeface="Perpetua"/>
                        </a:defRPr>
                      </a:lvl8pPr>
                      <a:lvl9pPr marL="3657600" algn="l" defTabSz="914400" rtl="0" eaLnBrk="1" latinLnBrk="0" hangingPunct="1">
                        <a:defRPr sz="1800" kern="1200">
                          <a:solidFill>
                            <a:schemeClr val="tx1"/>
                          </a:solidFill>
                          <a:latin typeface="Perpetua"/>
                        </a:defRPr>
                      </a:lvl9pPr>
                    </a:lstStyle>
                    <a:p>
                      <a:pPr>
                        <a:lnSpc>
                          <a:spcPct val="115000"/>
                        </a:lnSpc>
                      </a:pPr>
                      <a:endParaRPr lang="en-US" sz="1100" dirty="0">
                        <a:effectLst/>
                        <a:latin typeface="Calibri"/>
                      </a:endParaRPr>
                    </a:p>
                  </a:txBody>
                  <a:tcPr marL="9525" marR="9525" marT="9525" marB="952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606347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29E591-CFB9-422D-8CA6-DF6FC0BFEC18}"/>
              </a:ext>
            </a:extLst>
          </p:cNvPr>
          <p:cNvPicPr>
            <a:picLocks noGrp="1" noChangeAspect="1"/>
          </p:cNvPicPr>
          <p:nvPr>
            <p:ph idx="4294967295"/>
          </p:nvPr>
        </p:nvPicPr>
        <p:blipFill>
          <a:blip r:embed="rId3"/>
          <a:stretch>
            <a:fillRect/>
          </a:stretch>
        </p:blipFill>
        <p:spPr>
          <a:xfrm>
            <a:off x="1442913" y="672859"/>
            <a:ext cx="9263866" cy="5339751"/>
          </a:xfrm>
          <a:prstGeom prst="rect">
            <a:avLst/>
          </a:prstGeom>
        </p:spPr>
      </p:pic>
    </p:spTree>
    <p:extLst>
      <p:ext uri="{BB962C8B-B14F-4D97-AF65-F5344CB8AC3E}">
        <p14:creationId xmlns:p14="http://schemas.microsoft.com/office/powerpoint/2010/main" val="10089818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8440" y="-89106"/>
            <a:ext cx="10515600" cy="1325564"/>
          </a:xfrm>
        </p:spPr>
        <p:txBody>
          <a:bodyPr/>
          <a:lstStyle/>
          <a:p>
            <a:pPr eaLnBrk="1" hangingPunct="1">
              <a:defRPr/>
            </a:pPr>
            <a:r>
              <a:rPr lang="en-US" altLang="en-US" sz="4000" dirty="0"/>
              <a:t>Summary of DSM-5 </a:t>
            </a:r>
            <a:br>
              <a:rPr lang="en-US" altLang="en-US" sz="4000" dirty="0"/>
            </a:br>
            <a:r>
              <a:rPr lang="en-US" altLang="en-US" sz="4000" dirty="0"/>
              <a:t>Classification of Bipolar Disorders</a:t>
            </a:r>
          </a:p>
        </p:txBody>
      </p:sp>
      <p:sp>
        <p:nvSpPr>
          <p:cNvPr id="6" name="Rectangle 14"/>
          <p:cNvSpPr>
            <a:spLocks noChangeArrowheads="1"/>
          </p:cNvSpPr>
          <p:nvPr/>
        </p:nvSpPr>
        <p:spPr bwMode="invGray">
          <a:xfrm>
            <a:off x="933308" y="1266265"/>
            <a:ext cx="2402585" cy="1455711"/>
          </a:xfrm>
          <a:prstGeom prst="rect">
            <a:avLst/>
          </a:prstGeom>
          <a:gradFill rotWithShape="0">
            <a:gsLst>
              <a:gs pos="0">
                <a:srgbClr val="3366FF"/>
              </a:gs>
              <a:gs pos="50000">
                <a:srgbClr val="006666"/>
              </a:gs>
              <a:gs pos="100000">
                <a:srgbClr val="3366FF"/>
              </a:gs>
            </a:gsLst>
            <a:lin ang="189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eaLnBrk="1" fontAlgn="base" latinLnBrk="0" hangingPunct="1">
              <a:lnSpc>
                <a:spcPct val="100000"/>
              </a:lnSpc>
              <a:spcBef>
                <a:spcPct val="20000"/>
              </a:spcBef>
              <a:spcAft>
                <a:spcPct val="0"/>
              </a:spcAft>
              <a:buClr>
                <a:srgbClr val="00FF99"/>
              </a:buClr>
              <a:buSzTx/>
              <a:buFontTx/>
              <a:buNone/>
              <a:tabLst/>
              <a:defRPr/>
            </a:pPr>
            <a:r>
              <a:rPr kumimoji="0" lang="en-US" alt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rPr>
              <a:t>Bipolar I</a:t>
            </a:r>
            <a:endParaRPr kumimoji="0" lang="en-US" alt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endParaRPr>
          </a:p>
        </p:txBody>
      </p:sp>
      <p:sp>
        <p:nvSpPr>
          <p:cNvPr id="8" name="Rectangle 10"/>
          <p:cNvSpPr>
            <a:spLocks noChangeArrowheads="1"/>
          </p:cNvSpPr>
          <p:nvPr/>
        </p:nvSpPr>
        <p:spPr bwMode="invGray">
          <a:xfrm>
            <a:off x="3720856" y="1266265"/>
            <a:ext cx="2318509" cy="1420544"/>
          </a:xfrm>
          <a:prstGeom prst="rect">
            <a:avLst/>
          </a:prstGeom>
          <a:gradFill rotWithShape="0">
            <a:gsLst>
              <a:gs pos="0">
                <a:srgbClr val="3366FF"/>
              </a:gs>
              <a:gs pos="50000">
                <a:srgbClr val="006666"/>
              </a:gs>
              <a:gs pos="100000">
                <a:srgbClr val="3366FF"/>
              </a:gs>
            </a:gsLst>
            <a:lin ang="189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eaLnBrk="1" fontAlgn="base" latinLnBrk="0" hangingPunct="1">
              <a:lnSpc>
                <a:spcPct val="100000"/>
              </a:lnSpc>
              <a:spcBef>
                <a:spcPct val="20000"/>
              </a:spcBef>
              <a:spcAft>
                <a:spcPct val="0"/>
              </a:spcAft>
              <a:buClr>
                <a:srgbClr val="00FF99"/>
              </a:buClr>
              <a:buSzTx/>
              <a:buFontTx/>
              <a:buNone/>
              <a:tabLst/>
              <a:defRPr/>
            </a:pPr>
            <a:r>
              <a:rPr kumimoji="0" lang="en-US" altLang="en-US" sz="2800" b="1" i="0" u="none" strike="noStrike" kern="0" cap="none" spc="0" normalizeH="0" baseline="0" noProof="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rPr>
              <a:t>Bipolar II</a:t>
            </a:r>
            <a:endParaRPr kumimoji="0" lang="en-US" altLang="en-US" sz="2800" b="0" i="0" u="none" strike="noStrike" kern="0" cap="none" spc="0" normalizeH="0" baseline="0" noProof="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endParaRPr>
          </a:p>
        </p:txBody>
      </p:sp>
      <p:sp>
        <p:nvSpPr>
          <p:cNvPr id="9" name="Rectangle 9"/>
          <p:cNvSpPr>
            <a:spLocks noChangeArrowheads="1"/>
          </p:cNvSpPr>
          <p:nvPr/>
        </p:nvSpPr>
        <p:spPr bwMode="invGray">
          <a:xfrm>
            <a:off x="6424328" y="1266265"/>
            <a:ext cx="2376870" cy="1438127"/>
          </a:xfrm>
          <a:prstGeom prst="rect">
            <a:avLst/>
          </a:prstGeom>
          <a:gradFill rotWithShape="0">
            <a:gsLst>
              <a:gs pos="0">
                <a:srgbClr val="3366FF"/>
              </a:gs>
              <a:gs pos="50000">
                <a:srgbClr val="006666"/>
              </a:gs>
              <a:gs pos="100000">
                <a:srgbClr val="3366FF"/>
              </a:gs>
            </a:gsLst>
            <a:lin ang="189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eaLnBrk="1" fontAlgn="base" latinLnBrk="0" hangingPunct="1">
              <a:lnSpc>
                <a:spcPct val="100000"/>
              </a:lnSpc>
              <a:spcBef>
                <a:spcPct val="20000"/>
              </a:spcBef>
              <a:spcAft>
                <a:spcPct val="0"/>
              </a:spcAft>
              <a:buClr>
                <a:srgbClr val="00FF99"/>
              </a:buClr>
              <a:buSzTx/>
              <a:buFontTx/>
              <a:buNone/>
              <a:tabLst/>
              <a:defRPr/>
            </a:pPr>
            <a:r>
              <a:rPr kumimoji="0" lang="en-US" alt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rPr>
              <a:t>Cyclothymic</a:t>
            </a:r>
            <a:endParaRPr kumimoji="0" lang="en-US" alt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endParaRPr>
          </a:p>
        </p:txBody>
      </p:sp>
      <p:sp>
        <p:nvSpPr>
          <p:cNvPr id="12" name="Rectangle 8"/>
          <p:cNvSpPr>
            <a:spLocks noChangeArrowheads="1"/>
          </p:cNvSpPr>
          <p:nvPr/>
        </p:nvSpPr>
        <p:spPr bwMode="invGray">
          <a:xfrm>
            <a:off x="9186161" y="1236458"/>
            <a:ext cx="2499020" cy="1455710"/>
          </a:xfrm>
          <a:prstGeom prst="rect">
            <a:avLst/>
          </a:prstGeom>
          <a:gradFill rotWithShape="0">
            <a:gsLst>
              <a:gs pos="0">
                <a:srgbClr val="3366FF"/>
              </a:gs>
              <a:gs pos="50000">
                <a:srgbClr val="006666"/>
              </a:gs>
              <a:gs pos="100000">
                <a:srgbClr val="3366FF"/>
              </a:gs>
            </a:gsLst>
            <a:lin ang="189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eaLnBrk="1" fontAlgn="base" latinLnBrk="0" hangingPunct="1">
              <a:lnSpc>
                <a:spcPct val="100000"/>
              </a:lnSpc>
              <a:spcBef>
                <a:spcPct val="0"/>
              </a:spcBef>
              <a:spcAft>
                <a:spcPct val="0"/>
              </a:spcAft>
              <a:buClr>
                <a:srgbClr val="00FF99"/>
              </a:buClr>
              <a:buSzTx/>
              <a:buFontTx/>
              <a:buNone/>
              <a:tabLst/>
              <a:defRPr/>
            </a:pPr>
            <a:r>
              <a:rPr kumimoji="0" lang="en-US" alt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rPr>
              <a:t>Bipolar Disorder</a:t>
            </a:r>
            <a:br>
              <a:rPr kumimoji="0" lang="en-US" alt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rPr>
            </a:br>
            <a:r>
              <a:rPr kumimoji="0" lang="en-US" alt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cs typeface="Arial" panose="020B0604020202020204" pitchFamily="34" charset="0"/>
              </a:rPr>
              <a:t>Other</a:t>
            </a:r>
          </a:p>
        </p:txBody>
      </p:sp>
      <p:sp>
        <p:nvSpPr>
          <p:cNvPr id="13" name="Rectangle 7"/>
          <p:cNvSpPr>
            <a:spLocks noChangeArrowheads="1"/>
          </p:cNvSpPr>
          <p:nvPr/>
        </p:nvSpPr>
        <p:spPr bwMode="invGray">
          <a:xfrm>
            <a:off x="933307" y="2721976"/>
            <a:ext cx="2414229" cy="2987708"/>
          </a:xfrm>
          <a:prstGeom prst="rect">
            <a:avLst/>
          </a:prstGeom>
          <a:solidFill>
            <a:srgbClr val="000066"/>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74320"/>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fontAlgn="base">
              <a:spcBef>
                <a:spcPct val="40000"/>
              </a:spcBef>
              <a:spcAft>
                <a:spcPct val="0"/>
              </a:spcAft>
              <a:buClr>
                <a:srgbClr val="00FF99"/>
              </a:buClr>
              <a:buFontTx/>
              <a:buNone/>
              <a:defRPr/>
            </a:pPr>
            <a:r>
              <a:rPr lang="en-US" altLang="en-US" sz="2600" dirty="0">
                <a:solidFill>
                  <a:srgbClr val="FFFFFF"/>
                </a:solidFill>
                <a:cs typeface="Arial" panose="020B0604020202020204" pitchFamily="34" charset="0"/>
              </a:rPr>
              <a:t>One or more manic or mixed episodes, usually accompanied by major depressive episodes</a:t>
            </a:r>
          </a:p>
        </p:txBody>
      </p:sp>
      <p:sp>
        <p:nvSpPr>
          <p:cNvPr id="14" name="Rectangle 6"/>
          <p:cNvSpPr>
            <a:spLocks noChangeArrowheads="1"/>
          </p:cNvSpPr>
          <p:nvPr/>
        </p:nvSpPr>
        <p:spPr bwMode="invGray">
          <a:xfrm>
            <a:off x="3720855" y="2686809"/>
            <a:ext cx="2330154" cy="3190373"/>
          </a:xfrm>
          <a:prstGeom prst="rect">
            <a:avLst/>
          </a:prstGeom>
          <a:solidFill>
            <a:srgbClr val="000066"/>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74320"/>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fontAlgn="base">
              <a:spcBef>
                <a:spcPct val="40000"/>
              </a:spcBef>
              <a:spcAft>
                <a:spcPct val="0"/>
              </a:spcAft>
              <a:buClr>
                <a:srgbClr val="00FF99"/>
              </a:buClr>
              <a:buFontTx/>
              <a:buNone/>
              <a:defRPr/>
            </a:pPr>
            <a:r>
              <a:rPr lang="en-US" altLang="en-US" sz="2400" dirty="0">
                <a:solidFill>
                  <a:srgbClr val="FFFFFF"/>
                </a:solidFill>
                <a:cs typeface="Arial" panose="020B0604020202020204" pitchFamily="34" charset="0"/>
              </a:rPr>
              <a:t>One or more </a:t>
            </a:r>
            <a:br>
              <a:rPr lang="en-US" altLang="en-US" sz="2400" dirty="0">
                <a:solidFill>
                  <a:srgbClr val="FFFFFF"/>
                </a:solidFill>
                <a:cs typeface="Arial" panose="020B0604020202020204" pitchFamily="34" charset="0"/>
              </a:rPr>
            </a:br>
            <a:r>
              <a:rPr lang="en-US" altLang="en-US" sz="2400" dirty="0">
                <a:solidFill>
                  <a:srgbClr val="FFFFFF"/>
                </a:solidFill>
                <a:cs typeface="Arial" panose="020B0604020202020204" pitchFamily="34" charset="0"/>
              </a:rPr>
              <a:t>major depressive episodes accompanied </a:t>
            </a:r>
            <a:br>
              <a:rPr lang="en-US" altLang="en-US" sz="2400" dirty="0">
                <a:solidFill>
                  <a:srgbClr val="FFFFFF"/>
                </a:solidFill>
                <a:cs typeface="Arial" panose="020B0604020202020204" pitchFamily="34" charset="0"/>
              </a:rPr>
            </a:br>
            <a:r>
              <a:rPr lang="en-US" altLang="en-US" sz="2400" dirty="0">
                <a:solidFill>
                  <a:srgbClr val="FFFFFF"/>
                </a:solidFill>
                <a:cs typeface="Arial" panose="020B0604020202020204" pitchFamily="34" charset="0"/>
              </a:rPr>
              <a:t>by at least one hypomanic episode</a:t>
            </a:r>
          </a:p>
          <a:p>
            <a:pPr fontAlgn="base">
              <a:spcBef>
                <a:spcPct val="40000"/>
              </a:spcBef>
              <a:spcAft>
                <a:spcPct val="0"/>
              </a:spcAft>
              <a:buClr>
                <a:srgbClr val="00FF99"/>
              </a:buClr>
              <a:buFontTx/>
              <a:buNone/>
              <a:defRPr/>
            </a:pPr>
            <a:endParaRPr lang="en-US" altLang="en-US" sz="2200" dirty="0">
              <a:solidFill>
                <a:srgbClr val="FFFFFF"/>
              </a:solidFill>
              <a:cs typeface="Arial" panose="020B0604020202020204" pitchFamily="34" charset="0"/>
            </a:endParaRPr>
          </a:p>
        </p:txBody>
      </p:sp>
      <p:sp>
        <p:nvSpPr>
          <p:cNvPr id="15" name="Rectangle 5"/>
          <p:cNvSpPr>
            <a:spLocks noChangeArrowheads="1"/>
          </p:cNvSpPr>
          <p:nvPr/>
        </p:nvSpPr>
        <p:spPr bwMode="invGray">
          <a:xfrm>
            <a:off x="6435973" y="2686809"/>
            <a:ext cx="2365225" cy="3190373"/>
          </a:xfrm>
          <a:prstGeom prst="rect">
            <a:avLst/>
          </a:prstGeom>
          <a:solidFill>
            <a:srgbClr val="000066"/>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74320"/>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fontAlgn="base">
              <a:spcBef>
                <a:spcPct val="40000"/>
              </a:spcBef>
              <a:spcAft>
                <a:spcPct val="0"/>
              </a:spcAft>
              <a:buClr>
                <a:srgbClr val="00FF99"/>
              </a:buClr>
              <a:buFontTx/>
              <a:buNone/>
              <a:defRPr/>
            </a:pPr>
            <a:r>
              <a:rPr lang="en-US" altLang="en-US" dirty="0">
                <a:solidFill>
                  <a:srgbClr val="FFFFFF"/>
                </a:solidFill>
                <a:cs typeface="Arial" panose="020B0604020202020204" pitchFamily="34" charset="0"/>
              </a:rPr>
              <a:t>At least 2 years of numerous periods of hypomanic and depressive symptoms*</a:t>
            </a:r>
          </a:p>
          <a:p>
            <a:pPr fontAlgn="base">
              <a:spcBef>
                <a:spcPct val="40000"/>
              </a:spcBef>
              <a:spcAft>
                <a:spcPct val="0"/>
              </a:spcAft>
              <a:buClr>
                <a:srgbClr val="00FF99"/>
              </a:buClr>
              <a:buFontTx/>
              <a:buNone/>
              <a:defRPr/>
            </a:pPr>
            <a:endParaRPr lang="en-US" altLang="en-US" sz="2400" dirty="0">
              <a:solidFill>
                <a:srgbClr val="FFFFFF"/>
              </a:solidFill>
              <a:cs typeface="Arial" panose="020B0604020202020204" pitchFamily="34" charset="0"/>
            </a:endParaRPr>
          </a:p>
        </p:txBody>
      </p:sp>
      <p:sp>
        <p:nvSpPr>
          <p:cNvPr id="16" name="Rectangle 4"/>
          <p:cNvSpPr>
            <a:spLocks noChangeArrowheads="1"/>
          </p:cNvSpPr>
          <p:nvPr/>
        </p:nvSpPr>
        <p:spPr bwMode="invGray">
          <a:xfrm>
            <a:off x="9186162" y="2686809"/>
            <a:ext cx="2499020" cy="3190373"/>
          </a:xfrm>
          <a:prstGeom prst="rect">
            <a:avLst/>
          </a:prstGeom>
          <a:solidFill>
            <a:srgbClr val="000066"/>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74320"/>
          <a:lstStyle>
            <a:lvl1pPr>
              <a:spcBef>
                <a:spcPct val="20000"/>
              </a:spcBef>
              <a:buClr>
                <a:schemeClr val="hlink"/>
              </a:buClr>
              <a:buChar char="•"/>
              <a:defRPr sz="2800">
                <a:solidFill>
                  <a:schemeClr val="tx1"/>
                </a:solidFill>
                <a:effectLst>
                  <a:outerShdw blurRad="38100" dist="38100" dir="2700000" algn="tl">
                    <a:srgbClr val="000000"/>
                  </a:outerShdw>
                </a:effectLst>
                <a:latin typeface="Garamond" pitchFamily="18" charset="0"/>
              </a:defRPr>
            </a:lvl1pPr>
            <a:lvl2pPr>
              <a:spcBef>
                <a:spcPct val="20000"/>
              </a:spcBef>
              <a:buChar char="–"/>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Char char="•"/>
              <a:defRPr sz="2000">
                <a:solidFill>
                  <a:schemeClr val="tx1"/>
                </a:solidFill>
                <a:effectLst>
                  <a:outerShdw blurRad="38100" dist="38100" dir="2700000" algn="tl">
                    <a:srgbClr val="000000"/>
                  </a:outerShdw>
                </a:effectLst>
                <a:latin typeface="Garamond" pitchFamily="18" charset="0"/>
              </a:defRPr>
            </a:lvl3pPr>
            <a:lvl4pPr>
              <a:spcBef>
                <a:spcPct val="20000"/>
              </a:spcBef>
              <a:buChar char="–"/>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folHlink"/>
              </a:buClr>
              <a:buChar char="•"/>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folHlink"/>
              </a:buClr>
              <a:buChar char="•"/>
              <a:defRPr>
                <a:solidFill>
                  <a:schemeClr val="tx1"/>
                </a:solidFill>
                <a:effectLst>
                  <a:outerShdw blurRad="38100" dist="38100" dir="2700000" algn="tl">
                    <a:srgbClr val="000000"/>
                  </a:outerShdw>
                </a:effectLst>
                <a:latin typeface="Garamond" pitchFamily="18" charset="0"/>
              </a:defRPr>
            </a:lvl9pPr>
          </a:lstStyle>
          <a:p>
            <a:pPr fontAlgn="base">
              <a:spcBef>
                <a:spcPct val="40000"/>
              </a:spcBef>
              <a:spcAft>
                <a:spcPct val="0"/>
              </a:spcAft>
              <a:buClr>
                <a:srgbClr val="00FF99"/>
              </a:buClr>
              <a:buFontTx/>
              <a:buNone/>
              <a:defRPr/>
            </a:pPr>
            <a:r>
              <a:rPr lang="en-US" altLang="en-US" dirty="0">
                <a:solidFill>
                  <a:srgbClr val="FFFFFF"/>
                </a:solidFill>
                <a:cs typeface="Arial" panose="020B0604020202020204" pitchFamily="34" charset="0"/>
              </a:rPr>
              <a:t>Substance induced, medical, unspecified, other specified…</a:t>
            </a:r>
          </a:p>
        </p:txBody>
      </p:sp>
    </p:spTree>
    <p:extLst>
      <p:ext uri="{BB962C8B-B14F-4D97-AF65-F5344CB8AC3E}">
        <p14:creationId xmlns:p14="http://schemas.microsoft.com/office/powerpoint/2010/main" val="6383606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0" tIns="0" rIns="0" bIns="0" numCol="1" anchor="t" anchorCtr="0" compatLnSpc="1">
            <a:prstTxWarp prst="textNoShape">
              <a:avLst/>
            </a:prstTxWarp>
          </a:bodyPr>
          <a:lstStyle/>
          <a:p>
            <a:pPr eaLnBrk="1" hangingPunct="1">
              <a:defRPr/>
            </a:pPr>
            <a:r>
              <a:rPr lang="en-US" altLang="en-US" sz="3600" dirty="0"/>
              <a:t>Example: Summary of DSM-5 Criteria for</a:t>
            </a:r>
            <a:br>
              <a:rPr lang="en-US" altLang="en-US" sz="3600" dirty="0"/>
            </a:br>
            <a:r>
              <a:rPr lang="en-US" altLang="en-US" sz="3600" dirty="0"/>
              <a:t>Manic Episodes in Bipolar Disorder</a:t>
            </a:r>
          </a:p>
        </p:txBody>
      </p:sp>
      <p:sp>
        <p:nvSpPr>
          <p:cNvPr id="11267" name="Rectangle 3"/>
          <p:cNvSpPr>
            <a:spLocks noGrp="1" noChangeArrowheads="1"/>
          </p:cNvSpPr>
          <p:nvPr>
            <p:ph type="body" idx="1"/>
          </p:nvPr>
        </p:nvSpPr>
        <p:spPr/>
        <p:txBody>
          <a:bodyPr/>
          <a:lstStyle/>
          <a:p>
            <a:pPr marL="233363" indent="-233363" eaLnBrk="1" hangingPunct="1">
              <a:spcBef>
                <a:spcPct val="30000"/>
              </a:spcBef>
              <a:defRPr/>
            </a:pPr>
            <a:r>
              <a:rPr lang="en-US" altLang="en-US" sz="2000" dirty="0"/>
              <a:t>Abnormally and persistently elevated, expansive, or irritable mood </a:t>
            </a:r>
            <a:r>
              <a:rPr lang="en-US" altLang="en-US" sz="2000" dirty="0" err="1"/>
              <a:t>fand</a:t>
            </a:r>
            <a:r>
              <a:rPr lang="en-US" altLang="en-US" sz="2000" dirty="0"/>
              <a:t> abnormally and persistently increased goal-directed activity or energy for at least 1 week* with three of the below (four if irritable) present</a:t>
            </a:r>
          </a:p>
          <a:p>
            <a:pPr marL="233363" indent="-233363" eaLnBrk="1" hangingPunct="1">
              <a:spcBef>
                <a:spcPct val="30000"/>
              </a:spcBef>
              <a:defRPr/>
            </a:pPr>
            <a:r>
              <a:rPr lang="en-US" altLang="en-US" sz="2000" dirty="0"/>
              <a:t>Inflated self-esteem or grandiosity</a:t>
            </a:r>
          </a:p>
          <a:p>
            <a:pPr marL="233363" indent="-233363" eaLnBrk="1" hangingPunct="1">
              <a:spcBef>
                <a:spcPct val="30000"/>
              </a:spcBef>
              <a:defRPr/>
            </a:pPr>
            <a:r>
              <a:rPr lang="en-US" altLang="en-US" sz="2000" dirty="0"/>
              <a:t>Decreased need for sleep</a:t>
            </a:r>
          </a:p>
          <a:p>
            <a:pPr marL="233363" indent="-233363" eaLnBrk="1" hangingPunct="1">
              <a:spcBef>
                <a:spcPct val="30000"/>
              </a:spcBef>
              <a:defRPr/>
            </a:pPr>
            <a:r>
              <a:rPr lang="en-US" altLang="en-US" sz="2000" dirty="0"/>
              <a:t>Pressured speech</a:t>
            </a:r>
          </a:p>
          <a:p>
            <a:pPr marL="233363" indent="-233363" eaLnBrk="1" hangingPunct="1">
              <a:spcBef>
                <a:spcPct val="30000"/>
              </a:spcBef>
              <a:defRPr/>
            </a:pPr>
            <a:r>
              <a:rPr lang="en-US" altLang="en-US" sz="2000" dirty="0"/>
              <a:t>Flight of ideas or racing thoughts</a:t>
            </a:r>
          </a:p>
          <a:p>
            <a:pPr marL="233363" indent="-233363" eaLnBrk="1" hangingPunct="1">
              <a:spcBef>
                <a:spcPct val="30000"/>
              </a:spcBef>
              <a:defRPr/>
            </a:pPr>
            <a:r>
              <a:rPr lang="en-US" altLang="en-US" sz="2000" dirty="0"/>
              <a:t>Distractibility</a:t>
            </a:r>
          </a:p>
          <a:p>
            <a:pPr marL="233363" indent="-233363" eaLnBrk="1" hangingPunct="1">
              <a:spcBef>
                <a:spcPct val="30000"/>
              </a:spcBef>
              <a:defRPr/>
            </a:pPr>
            <a:r>
              <a:rPr lang="en-US" altLang="en-US" sz="2000" dirty="0"/>
              <a:t>Increase in goal-directed activity or psychomotor agitation</a:t>
            </a:r>
          </a:p>
          <a:p>
            <a:pPr marL="233363" indent="-233363" eaLnBrk="1" hangingPunct="1">
              <a:spcBef>
                <a:spcPct val="30000"/>
              </a:spcBef>
              <a:defRPr/>
            </a:pPr>
            <a:r>
              <a:rPr lang="en-US" altLang="en-US" sz="2000" dirty="0"/>
              <a:t>Excessive involvement in pleasurable activities that have a high potential for painful consequences</a:t>
            </a:r>
          </a:p>
          <a:p>
            <a:pPr marL="0" indent="0" eaLnBrk="1" hangingPunct="1">
              <a:spcBef>
                <a:spcPct val="30000"/>
              </a:spcBef>
              <a:buNone/>
              <a:defRPr/>
            </a:pPr>
            <a:r>
              <a:rPr lang="en-US" altLang="en-US" sz="2000" dirty="0"/>
              <a:t> Social/Occupational impairment; </a:t>
            </a:r>
            <a:r>
              <a:rPr lang="en-US" altLang="en-US" sz="2000" dirty="0" err="1"/>
              <a:t>Sxs</a:t>
            </a:r>
            <a:r>
              <a:rPr lang="en-US" altLang="en-US" sz="2000" dirty="0"/>
              <a:t> not due to </a:t>
            </a:r>
            <a:r>
              <a:rPr lang="en-US" altLang="en-US" sz="2000" dirty="0" smtClean="0"/>
              <a:t>substance/medical condition</a:t>
            </a:r>
            <a:endParaRPr lang="en-US" altLang="en-US" sz="2000" dirty="0"/>
          </a:p>
          <a:p>
            <a:pPr marL="0" indent="0" eaLnBrk="1" hangingPunct="1">
              <a:spcBef>
                <a:spcPct val="30000"/>
              </a:spcBef>
              <a:buNone/>
              <a:defRPr/>
            </a:pPr>
            <a:endParaRPr lang="en-US" altLang="en-US" sz="2000" dirty="0"/>
          </a:p>
        </p:txBody>
      </p:sp>
      <p:sp>
        <p:nvSpPr>
          <p:cNvPr id="9220" name="Text Box 5"/>
          <p:cNvSpPr txBox="1">
            <a:spLocks noChangeArrowheads="1"/>
          </p:cNvSpPr>
          <p:nvPr/>
        </p:nvSpPr>
        <p:spPr bwMode="auto">
          <a:xfrm>
            <a:off x="696625" y="6227620"/>
            <a:ext cx="7178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spcAft>
                <a:spcPts val="600"/>
              </a:spcAft>
              <a:buClrTx/>
              <a:buNone/>
            </a:pPr>
            <a:r>
              <a:rPr lang="en-US" altLang="en-US" sz="1400" dirty="0">
                <a:solidFill>
                  <a:schemeClr val="tx2"/>
                </a:solidFill>
                <a:latin typeface="Arial" panose="020B0604020202020204" pitchFamily="34" charset="0"/>
              </a:rPr>
              <a:t>* This symptom must be present.</a:t>
            </a:r>
            <a:endParaRPr lang="en-US" altLang="en-US" sz="1400" dirty="0">
              <a:latin typeface="Arial" panose="020B0604020202020204" pitchFamily="34" charset="0"/>
            </a:endParaRPr>
          </a:p>
        </p:txBody>
      </p:sp>
      <p:sp>
        <p:nvSpPr>
          <p:cNvPr id="9221" name="Text Box 4"/>
          <p:cNvSpPr txBox="1">
            <a:spLocks noChangeArrowheads="1"/>
          </p:cNvSpPr>
          <p:nvPr/>
        </p:nvSpPr>
        <p:spPr bwMode="auto">
          <a:xfrm>
            <a:off x="5105400" y="6383339"/>
            <a:ext cx="6286500" cy="4984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buClrTx/>
              <a:buFontTx/>
              <a:buNone/>
            </a:pPr>
            <a:r>
              <a:rPr lang="en-US" altLang="en-US" sz="1200" i="1">
                <a:solidFill>
                  <a:schemeClr val="tx2"/>
                </a:solidFill>
                <a:latin typeface="Arial" panose="020B0604020202020204" pitchFamily="34" charset="0"/>
              </a:rPr>
              <a:t>Diagnostic and Statistical Manual of Mental Disorders. </a:t>
            </a:r>
            <a:r>
              <a:rPr lang="en-US" altLang="en-US" sz="1200">
                <a:solidFill>
                  <a:schemeClr val="tx2"/>
                </a:solidFill>
                <a:latin typeface="Arial" panose="020B0604020202020204" pitchFamily="34" charset="0"/>
              </a:rPr>
              <a:t>5th ed. </a:t>
            </a:r>
          </a:p>
          <a:p>
            <a:pPr>
              <a:buClrTx/>
              <a:buFontTx/>
              <a:buNone/>
            </a:pPr>
            <a:r>
              <a:rPr lang="en-US" altLang="en-US" sz="1200">
                <a:solidFill>
                  <a:schemeClr val="tx2"/>
                </a:solidFill>
                <a:latin typeface="Arial" panose="020B0604020202020204" pitchFamily="34" charset="0"/>
              </a:rPr>
              <a:t>Washington, DC:  American Psychiatric Association; 2013.</a:t>
            </a:r>
            <a:endParaRPr lang="en-US" altLang="en-US" sz="1200">
              <a:latin typeface="Arial" panose="020B0604020202020204" pitchFamily="34" charset="0"/>
            </a:endParaRPr>
          </a:p>
        </p:txBody>
      </p:sp>
    </p:spTree>
    <p:extLst>
      <p:ext uri="{BB962C8B-B14F-4D97-AF65-F5344CB8AC3E}">
        <p14:creationId xmlns:p14="http://schemas.microsoft.com/office/powerpoint/2010/main" val="7254970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dirty="0"/>
              <a:t>Look at all the Specifiers!</a:t>
            </a:r>
          </a:p>
        </p:txBody>
      </p:sp>
      <p:sp>
        <p:nvSpPr>
          <p:cNvPr id="15363" name="Rectangle 3"/>
          <p:cNvSpPr>
            <a:spLocks noGrp="1" noChangeArrowheads="1"/>
          </p:cNvSpPr>
          <p:nvPr>
            <p:ph type="body" idx="1"/>
          </p:nvPr>
        </p:nvSpPr>
        <p:spPr>
          <a:xfrm>
            <a:off x="838200" y="1627218"/>
            <a:ext cx="10515600" cy="4351338"/>
          </a:xfrm>
        </p:spPr>
        <p:txBody>
          <a:bodyPr>
            <a:normAutofit lnSpcReduction="10000"/>
          </a:bodyPr>
          <a:lstStyle/>
          <a:p>
            <a:pPr eaLnBrk="1" hangingPunct="1">
              <a:defRPr/>
            </a:pPr>
            <a:r>
              <a:rPr lang="en-US" altLang="en-US" sz="2800" dirty="0"/>
              <a:t>With anxious distress</a:t>
            </a:r>
          </a:p>
          <a:p>
            <a:pPr eaLnBrk="1" hangingPunct="1">
              <a:defRPr/>
            </a:pPr>
            <a:r>
              <a:rPr lang="en-US" altLang="en-US" sz="2800" dirty="0"/>
              <a:t>With mixed features</a:t>
            </a:r>
          </a:p>
          <a:p>
            <a:pPr eaLnBrk="1" hangingPunct="1">
              <a:defRPr/>
            </a:pPr>
            <a:r>
              <a:rPr lang="en-US" altLang="en-US" sz="2800" dirty="0"/>
              <a:t>With rapid cycling</a:t>
            </a:r>
          </a:p>
          <a:p>
            <a:pPr eaLnBrk="1" hangingPunct="1">
              <a:defRPr/>
            </a:pPr>
            <a:r>
              <a:rPr lang="en-US" altLang="en-US" sz="2800" dirty="0"/>
              <a:t>With melancholic features (note-early morning awakening)</a:t>
            </a:r>
          </a:p>
          <a:p>
            <a:pPr eaLnBrk="1" hangingPunct="1">
              <a:defRPr/>
            </a:pPr>
            <a:r>
              <a:rPr lang="en-US" altLang="en-US" sz="2800" dirty="0"/>
              <a:t>With atypical features</a:t>
            </a:r>
          </a:p>
          <a:p>
            <a:pPr eaLnBrk="1" hangingPunct="1">
              <a:defRPr/>
            </a:pPr>
            <a:r>
              <a:rPr lang="en-US" altLang="en-US" sz="2800" dirty="0"/>
              <a:t>With psychotic features</a:t>
            </a:r>
          </a:p>
          <a:p>
            <a:pPr eaLnBrk="1" hangingPunct="1">
              <a:defRPr/>
            </a:pPr>
            <a:r>
              <a:rPr lang="en-US" altLang="en-US" sz="2800" dirty="0"/>
              <a:t>With catatonia</a:t>
            </a:r>
          </a:p>
          <a:p>
            <a:pPr eaLnBrk="1" hangingPunct="1">
              <a:defRPr/>
            </a:pPr>
            <a:r>
              <a:rPr lang="en-US" altLang="en-US" sz="2800" dirty="0"/>
              <a:t>With </a:t>
            </a:r>
            <a:r>
              <a:rPr lang="en-US" altLang="en-US" sz="2800" dirty="0" err="1" smtClean="0"/>
              <a:t>peripartum</a:t>
            </a:r>
            <a:r>
              <a:rPr lang="en-US" altLang="en-US" sz="2800" dirty="0" smtClean="0"/>
              <a:t> </a:t>
            </a:r>
            <a:r>
              <a:rPr lang="en-US" altLang="en-US" sz="2800" dirty="0"/>
              <a:t>onset</a:t>
            </a:r>
          </a:p>
          <a:p>
            <a:pPr eaLnBrk="1" hangingPunct="1">
              <a:defRPr/>
            </a:pPr>
            <a:r>
              <a:rPr lang="en-US" altLang="en-US" sz="2800" dirty="0"/>
              <a:t>With seasonal pattern</a:t>
            </a:r>
          </a:p>
        </p:txBody>
      </p:sp>
      <p:sp>
        <p:nvSpPr>
          <p:cNvPr id="21508" name="Text Box 4"/>
          <p:cNvSpPr txBox="1">
            <a:spLocks noChangeArrowheads="1"/>
          </p:cNvSpPr>
          <p:nvPr/>
        </p:nvSpPr>
        <p:spPr bwMode="auto">
          <a:xfrm>
            <a:off x="1770063" y="6261101"/>
            <a:ext cx="6286500" cy="4984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buClrTx/>
              <a:buFontTx/>
              <a:buNone/>
            </a:pPr>
            <a:r>
              <a:rPr lang="en-US" altLang="en-US" sz="1200" i="1">
                <a:solidFill>
                  <a:schemeClr val="tx2"/>
                </a:solidFill>
                <a:latin typeface="Arial" panose="020B0604020202020204" pitchFamily="34" charset="0"/>
              </a:rPr>
              <a:t>Diagnostic and Statistical Manual of Mental Disorders. </a:t>
            </a:r>
            <a:r>
              <a:rPr lang="en-US" altLang="en-US" sz="1200">
                <a:solidFill>
                  <a:schemeClr val="tx2"/>
                </a:solidFill>
                <a:latin typeface="Arial" panose="020B0604020202020204" pitchFamily="34" charset="0"/>
              </a:rPr>
              <a:t>5th ed. Washington, DC: </a:t>
            </a:r>
          </a:p>
          <a:p>
            <a:pPr>
              <a:buClrTx/>
              <a:buFontTx/>
              <a:buNone/>
            </a:pPr>
            <a:r>
              <a:rPr lang="en-US" altLang="en-US" sz="1200">
                <a:solidFill>
                  <a:schemeClr val="tx2"/>
                </a:solidFill>
                <a:latin typeface="Arial" panose="020B0604020202020204" pitchFamily="34" charset="0"/>
              </a:rPr>
              <a:t>American Psychiatric Association; 2013.</a:t>
            </a:r>
            <a:endParaRPr lang="en-US" altLang="en-US" sz="1200">
              <a:latin typeface="Arial" panose="020B0604020202020204" pitchFamily="34" charset="0"/>
            </a:endParaRPr>
          </a:p>
        </p:txBody>
      </p:sp>
    </p:spTree>
    <p:extLst>
      <p:ext uri="{BB962C8B-B14F-4D97-AF65-F5344CB8AC3E}">
        <p14:creationId xmlns:p14="http://schemas.microsoft.com/office/powerpoint/2010/main" val="18148075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7211" y="-313006"/>
            <a:ext cx="10515600" cy="1325564"/>
          </a:xfrm>
        </p:spPr>
        <p:txBody>
          <a:bodyPr/>
          <a:lstStyle/>
          <a:p>
            <a:r>
              <a:rPr lang="en-US" dirty="0"/>
              <a:t>DSM 5 Anxiety Disorders</a:t>
            </a:r>
          </a:p>
        </p:txBody>
      </p:sp>
      <p:sp>
        <p:nvSpPr>
          <p:cNvPr id="6" name="Content Placeholder 5"/>
          <p:cNvSpPr>
            <a:spLocks noGrp="1"/>
          </p:cNvSpPr>
          <p:nvPr>
            <p:ph type="body" idx="1"/>
          </p:nvPr>
        </p:nvSpPr>
        <p:spPr>
          <a:xfrm>
            <a:off x="577211" y="1012558"/>
            <a:ext cx="10515600" cy="4351338"/>
          </a:xfrm>
        </p:spPr>
        <p:txBody>
          <a:bodyPr/>
          <a:lstStyle/>
          <a:p>
            <a:pPr marL="0" indent="0">
              <a:buNone/>
            </a:pPr>
            <a:r>
              <a:rPr lang="en-US" b="1" dirty="0"/>
              <a:t>Specific Phobia                                                                </a:t>
            </a:r>
          </a:p>
          <a:p>
            <a:pPr marL="0" indent="0">
              <a:buNone/>
            </a:pPr>
            <a:r>
              <a:rPr lang="en-US" b="1" dirty="0"/>
              <a:t>Social Anxiety Disorder (Social Phobia)                           Panic Disorder</a:t>
            </a:r>
            <a:r>
              <a:rPr lang="en-US" dirty="0"/>
              <a:t> </a:t>
            </a:r>
          </a:p>
          <a:p>
            <a:pPr marL="0" indent="0">
              <a:buNone/>
            </a:pPr>
            <a:r>
              <a:rPr lang="en-US" b="1" dirty="0"/>
              <a:t>Generalized Anxiety Disorder </a:t>
            </a:r>
          </a:p>
          <a:p>
            <a:pPr marL="0" indent="0">
              <a:buNone/>
            </a:pPr>
            <a:r>
              <a:rPr lang="en-US" b="1" dirty="0"/>
              <a:t>Substance/Medication-Induced Anxiety Disorder </a:t>
            </a:r>
            <a:r>
              <a:rPr lang="en-US" dirty="0"/>
              <a:t> </a:t>
            </a:r>
          </a:p>
          <a:p>
            <a:pPr marL="0" indent="0">
              <a:buNone/>
            </a:pPr>
            <a:r>
              <a:rPr lang="en-US" dirty="0"/>
              <a:t>Agoraphobia | Separation Anxiety Disorder | Selective Mutism |</a:t>
            </a:r>
            <a:r>
              <a:rPr lang="en-US" b="1" dirty="0"/>
              <a:t> </a:t>
            </a:r>
            <a:r>
              <a:rPr lang="en-US" dirty="0"/>
              <a:t>Anxiety Disorder Due to Another Medical Condition | Other Specified Anxiety Disorder | Unspecified Anxiety Disorder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850" y="645405"/>
            <a:ext cx="1849939" cy="243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7211" y="5363896"/>
            <a:ext cx="8585620" cy="830997"/>
          </a:xfrm>
          <a:prstGeom prst="rect">
            <a:avLst/>
          </a:prstGeom>
        </p:spPr>
        <p:txBody>
          <a:bodyPr wrap="none">
            <a:spAutoFit/>
          </a:bodyPr>
          <a:lstStyle/>
          <a:p>
            <a:r>
              <a:rPr lang="en-US" sz="2400" b="1" dirty="0"/>
              <a:t>PTSD is now under Trauma-and Stressor-Related Disorders</a:t>
            </a:r>
          </a:p>
          <a:p>
            <a:r>
              <a:rPr lang="en-US" sz="2400" b="1" dirty="0"/>
              <a:t>OCD  is now under Obsessive-Compulsive and Related Disorders</a:t>
            </a:r>
          </a:p>
        </p:txBody>
      </p:sp>
    </p:spTree>
    <p:extLst>
      <p:ext uri="{BB962C8B-B14F-4D97-AF65-F5344CB8AC3E}">
        <p14:creationId xmlns:p14="http://schemas.microsoft.com/office/powerpoint/2010/main" val="32369448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11125"/>
            <a:ext cx="10515600" cy="1325564"/>
          </a:xfrm>
        </p:spPr>
        <p:txBody>
          <a:bodyPr>
            <a:normAutofit/>
          </a:bodyPr>
          <a:lstStyle/>
          <a:p>
            <a:r>
              <a:rPr lang="en-US" dirty="0"/>
              <a:t>Example:  Generalized Anxiety Disorder</a:t>
            </a:r>
            <a:br>
              <a:rPr lang="en-US" dirty="0"/>
            </a:br>
            <a:r>
              <a:rPr lang="en-US" dirty="0"/>
              <a:t>Good screening tool:  GAD-7</a:t>
            </a:r>
          </a:p>
        </p:txBody>
      </p:sp>
      <p:sp>
        <p:nvSpPr>
          <p:cNvPr id="4" name="Content Placeholder 2"/>
          <p:cNvSpPr>
            <a:spLocks noGrp="1"/>
          </p:cNvSpPr>
          <p:nvPr>
            <p:ph sz="half" idx="1"/>
          </p:nvPr>
        </p:nvSpPr>
        <p:spPr>
          <a:xfrm>
            <a:off x="6113253" y="1295400"/>
            <a:ext cx="5995556" cy="4525963"/>
          </a:xfrm>
        </p:spPr>
        <p:txBody>
          <a:bodyPr>
            <a:normAutofit fontScale="62500" lnSpcReduction="20000"/>
          </a:bodyPr>
          <a:lstStyle/>
          <a:p>
            <a:pPr marL="0" indent="0">
              <a:buNone/>
            </a:pPr>
            <a:endParaRPr lang="en-US" sz="3100" dirty="0"/>
          </a:p>
          <a:p>
            <a:r>
              <a:rPr lang="en-US" sz="3600" dirty="0">
                <a:latin typeface="Calibri" panose="020F0502020204030204" pitchFamily="34" charset="0"/>
                <a:cs typeface="Calibri" panose="020F0502020204030204" pitchFamily="34" charset="0"/>
              </a:rPr>
              <a:t>Time element: more days than not, </a:t>
            </a:r>
            <a:r>
              <a:rPr lang="en-US" sz="3600" u="sng" dirty="0">
                <a:latin typeface="Calibri" panose="020F0502020204030204" pitchFamily="34" charset="0"/>
                <a:cs typeface="Calibri" panose="020F0502020204030204" pitchFamily="34" charset="0"/>
              </a:rPr>
              <a:t>&gt;</a:t>
            </a:r>
            <a:r>
              <a:rPr lang="en-US" sz="3600" dirty="0">
                <a:latin typeface="Calibri" panose="020F0502020204030204" pitchFamily="34" charset="0"/>
                <a:cs typeface="Calibri" panose="020F0502020204030204" pitchFamily="34" charset="0"/>
              </a:rPr>
              <a:t> 6 months</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Women &gt; Men</a:t>
            </a:r>
          </a:p>
          <a:p>
            <a:pPr marL="0" indent="0">
              <a:buNone/>
            </a:pPr>
            <a:endParaRPr lang="en-US" sz="3600" dirty="0">
              <a:latin typeface="Calibri" panose="020F0502020204030204" pitchFamily="34" charset="0"/>
              <a:cs typeface="Calibri" panose="020F0502020204030204" pitchFamily="34" charset="0"/>
            </a:endParaRPr>
          </a:p>
          <a:p>
            <a:r>
              <a:rPr lang="en-US" sz="3600" u="sng" dirty="0">
                <a:latin typeface="Calibri" panose="020F0502020204030204" pitchFamily="34" charset="0"/>
                <a:cs typeface="Calibri" panose="020F0502020204030204" pitchFamily="34" charset="0"/>
              </a:rPr>
              <a:t>&gt;</a:t>
            </a:r>
            <a:r>
              <a:rPr lang="en-US" sz="3600" dirty="0">
                <a:latin typeface="Calibri" panose="020F0502020204030204" pitchFamily="34" charset="0"/>
                <a:cs typeface="Calibri" panose="020F0502020204030204" pitchFamily="34" charset="0"/>
              </a:rPr>
              <a:t> 3/6 symptoms </a:t>
            </a:r>
          </a:p>
          <a:p>
            <a:r>
              <a:rPr lang="en-US" sz="3600" dirty="0">
                <a:latin typeface="Calibri" panose="020F0502020204030204" pitchFamily="34" charset="0"/>
                <a:cs typeface="Calibri" panose="020F0502020204030204" pitchFamily="34" charset="0"/>
              </a:rPr>
              <a:t>(1 in children)</a:t>
            </a:r>
          </a:p>
          <a:p>
            <a:endParaRPr lang="en-US" sz="3600" u="sng"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Treatment-as per panic, social anxiety</a:t>
            </a:r>
          </a:p>
          <a:p>
            <a:pPr marL="0" indent="0">
              <a:buNone/>
            </a:pP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 Relaxation techniques helpful</a:t>
            </a:r>
          </a:p>
          <a:p>
            <a:pPr marL="603504" lvl="2" indent="0">
              <a:buNone/>
            </a:pPr>
            <a:endParaRPr lang="en-US" sz="2400" dirty="0"/>
          </a:p>
        </p:txBody>
      </p:sp>
      <p:sp>
        <p:nvSpPr>
          <p:cNvPr id="5" name="Content Placeholder 3"/>
          <p:cNvSpPr txBox="1">
            <a:spLocks/>
          </p:cNvSpPr>
          <p:nvPr/>
        </p:nvSpPr>
        <p:spPr>
          <a:xfrm>
            <a:off x="511910" y="1295400"/>
            <a:ext cx="4191000" cy="5562600"/>
          </a:xfrm>
          <a:prstGeom prst="rect">
            <a:avLst/>
          </a:prstGeom>
        </p:spPr>
        <p:txBody>
          <a:bodyPr>
            <a:normAutofit fontScale="85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Excessive anxiety/worry</a:t>
            </a:r>
          </a:p>
          <a:p>
            <a:endParaRPr lang="en-US" sz="3100" dirty="0"/>
          </a:p>
          <a:p>
            <a:r>
              <a:rPr lang="en-US" sz="3100" dirty="0"/>
              <a:t>Restless/keyed up</a:t>
            </a:r>
          </a:p>
          <a:p>
            <a:pPr marL="0" indent="0">
              <a:buFont typeface="Arial" panose="020B0604020202020204" pitchFamily="34" charset="0"/>
              <a:buNone/>
            </a:pPr>
            <a:endParaRPr lang="en-US" sz="3100" dirty="0"/>
          </a:p>
          <a:p>
            <a:r>
              <a:rPr lang="en-US" sz="3100" dirty="0"/>
              <a:t>Fatigued</a:t>
            </a:r>
          </a:p>
          <a:p>
            <a:pPr marL="0" indent="0">
              <a:buFont typeface="Arial" panose="020B0604020202020204" pitchFamily="34" charset="0"/>
              <a:buNone/>
            </a:pPr>
            <a:endParaRPr lang="en-US" sz="3100" dirty="0"/>
          </a:p>
          <a:p>
            <a:r>
              <a:rPr lang="en-US" sz="3100" dirty="0"/>
              <a:t>Concentration problems</a:t>
            </a:r>
          </a:p>
          <a:p>
            <a:pPr marL="0" indent="0">
              <a:buFont typeface="Arial" panose="020B0604020202020204" pitchFamily="34" charset="0"/>
              <a:buNone/>
            </a:pPr>
            <a:endParaRPr lang="en-US" sz="3100" dirty="0"/>
          </a:p>
          <a:p>
            <a:r>
              <a:rPr lang="en-US" sz="3100" dirty="0"/>
              <a:t>Irritability</a:t>
            </a:r>
          </a:p>
          <a:p>
            <a:pPr marL="0" indent="0">
              <a:buFont typeface="Arial" panose="020B0604020202020204" pitchFamily="34" charset="0"/>
              <a:buNone/>
            </a:pPr>
            <a:endParaRPr lang="en-US" sz="3100" dirty="0"/>
          </a:p>
          <a:p>
            <a:r>
              <a:rPr lang="en-US" sz="3100" dirty="0"/>
              <a:t>Muscle tension</a:t>
            </a:r>
          </a:p>
          <a:p>
            <a:pPr marL="0" indent="0">
              <a:buFont typeface="Arial" panose="020B0604020202020204" pitchFamily="34" charset="0"/>
              <a:buNone/>
            </a:pPr>
            <a:endParaRPr lang="en-US" sz="3100" dirty="0"/>
          </a:p>
          <a:p>
            <a:r>
              <a:rPr lang="en-US" sz="3100" dirty="0"/>
              <a:t>Sleep disturbance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37776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1000"/>
                                        <p:tgtEl>
                                          <p:spTgt spid="5">
                                            <p:txEl>
                                              <p:pRg st="4" end="4"/>
                                            </p:txEl>
                                          </p:spTgt>
                                        </p:tgtEl>
                                      </p:cBhvr>
                                    </p:animEffect>
                                    <p:anim calcmode="lin" valueType="num">
                                      <p:cBhvr>
                                        <p:cTn id="6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1000"/>
                                        <p:tgtEl>
                                          <p:spTgt spid="5">
                                            <p:txEl>
                                              <p:pRg st="6" end="6"/>
                                            </p:txEl>
                                          </p:spTgt>
                                        </p:tgtEl>
                                      </p:cBhvr>
                                    </p:animEffect>
                                    <p:anim calcmode="lin" valueType="num">
                                      <p:cBhvr>
                                        <p:cTn id="7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Effect transition="in" filter="fade">
                                      <p:cBhvr>
                                        <p:cTn id="77" dur="1000"/>
                                        <p:tgtEl>
                                          <p:spTgt spid="5">
                                            <p:txEl>
                                              <p:pRg st="8" end="8"/>
                                            </p:txEl>
                                          </p:spTgt>
                                        </p:tgtEl>
                                      </p:cBhvr>
                                    </p:animEffect>
                                    <p:anim calcmode="lin" valueType="num">
                                      <p:cBhvr>
                                        <p:cTn id="7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10" end="10"/>
                                            </p:txEl>
                                          </p:spTgt>
                                        </p:tgtEl>
                                        <p:attrNameLst>
                                          <p:attrName>style.visibility</p:attrName>
                                        </p:attrNameLst>
                                      </p:cBhvr>
                                      <p:to>
                                        <p:strVal val="visible"/>
                                      </p:to>
                                    </p:set>
                                    <p:animEffect transition="in" filter="fade">
                                      <p:cBhvr>
                                        <p:cTn id="84" dur="1000"/>
                                        <p:tgtEl>
                                          <p:spTgt spid="5">
                                            <p:txEl>
                                              <p:pRg st="10" end="10"/>
                                            </p:txEl>
                                          </p:spTgt>
                                        </p:tgtEl>
                                      </p:cBhvr>
                                    </p:animEffect>
                                    <p:anim calcmode="lin" valueType="num">
                                      <p:cBhvr>
                                        <p:cTn id="8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4294967295"/>
          </p:nvPr>
        </p:nvPicPr>
        <p:blipFill>
          <a:blip r:embed="rId2"/>
          <a:stretch>
            <a:fillRect/>
          </a:stretch>
        </p:blipFill>
        <p:spPr>
          <a:xfrm>
            <a:off x="0" y="0"/>
            <a:ext cx="10098088" cy="6858000"/>
          </a:xfrm>
          <a:prstGeom prst="rect">
            <a:avLst/>
          </a:prstGeom>
        </p:spPr>
      </p:pic>
      <p:sp>
        <p:nvSpPr>
          <p:cNvPr id="5" name="TextBox 4"/>
          <p:cNvSpPr txBox="1"/>
          <p:nvPr/>
        </p:nvSpPr>
        <p:spPr>
          <a:xfrm>
            <a:off x="8559209" y="1221482"/>
            <a:ext cx="3632791" cy="6001643"/>
          </a:xfrm>
          <a:prstGeom prst="rect">
            <a:avLst/>
          </a:prstGeom>
          <a:noFill/>
        </p:spPr>
        <p:txBody>
          <a:bodyPr wrap="square" rtlCol="0">
            <a:spAutoFit/>
          </a:bodyPr>
          <a:lstStyle/>
          <a:p>
            <a:r>
              <a:rPr lang="en-US" sz="3200" dirty="0"/>
              <a:t>Severity:</a:t>
            </a:r>
          </a:p>
          <a:p>
            <a:endParaRPr lang="en-US" sz="3200" dirty="0"/>
          </a:p>
          <a:p>
            <a:r>
              <a:rPr lang="en-US" sz="3200" dirty="0"/>
              <a:t>0-4 	       Minimal</a:t>
            </a:r>
          </a:p>
          <a:p>
            <a:endParaRPr lang="en-US" sz="3200" dirty="0"/>
          </a:p>
          <a:p>
            <a:r>
              <a:rPr lang="en-US" sz="3200" dirty="0"/>
              <a:t>5-9	       Mild</a:t>
            </a:r>
          </a:p>
          <a:p>
            <a:endParaRPr lang="en-US" sz="3200" dirty="0"/>
          </a:p>
          <a:p>
            <a:r>
              <a:rPr lang="en-US" sz="3200" dirty="0"/>
              <a:t>10-14      Moderate</a:t>
            </a:r>
          </a:p>
          <a:p>
            <a:endParaRPr lang="en-US" sz="3200" dirty="0"/>
          </a:p>
          <a:p>
            <a:r>
              <a:rPr lang="en-US" sz="3200" dirty="0"/>
              <a:t>15-21       Severe</a:t>
            </a:r>
          </a:p>
          <a:p>
            <a:endParaRPr lang="en-US" sz="3200" dirty="0"/>
          </a:p>
          <a:p>
            <a:endParaRPr lang="en-US" sz="3200" dirty="0"/>
          </a:p>
          <a:p>
            <a:endParaRPr lang="en-US" sz="3200" dirty="0"/>
          </a:p>
        </p:txBody>
      </p:sp>
    </p:spTree>
    <p:extLst>
      <p:ext uri="{BB962C8B-B14F-4D97-AF65-F5344CB8AC3E}">
        <p14:creationId xmlns:p14="http://schemas.microsoft.com/office/powerpoint/2010/main" val="1625632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is this an issue?</a:t>
            </a:r>
          </a:p>
        </p:txBody>
      </p:sp>
      <p:sp>
        <p:nvSpPr>
          <p:cNvPr id="7" name="AutoShape 3"/>
          <p:cNvSpPr>
            <a:spLocks noGrp="1"/>
          </p:cNvSpPr>
          <p:nvPr>
            <p:ph type="body" idx="1"/>
          </p:nvPr>
        </p:nvSpPr>
        <p:spPr bwMode="auto">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ormAutofit lnSpcReduction="10000"/>
          </a:bodyPr>
          <a:lstStyle>
            <a:lvl1pPr marL="206375" indent="-153988">
              <a:defRPr>
                <a:solidFill>
                  <a:srgbClr val="000000"/>
                </a:solidFill>
                <a:latin typeface="Times New Roman" pitchFamily="18" charset="0"/>
                <a:cs typeface="Times New Roman" pitchFamily="18" charset="0"/>
                <a:sym typeface="Times New Roman" pitchFamily="18" charset="0"/>
              </a:defRPr>
            </a:lvl1pPr>
            <a:lvl2pPr>
              <a:defRPr>
                <a:solidFill>
                  <a:srgbClr val="000000"/>
                </a:solidFill>
                <a:latin typeface="Times New Roman" pitchFamily="18" charset="0"/>
                <a:cs typeface="Times New Roman" pitchFamily="18" charset="0"/>
                <a:sym typeface="Times New Roman" pitchFamily="18" charset="0"/>
              </a:defRPr>
            </a:lvl2pPr>
            <a:lvl3pPr>
              <a:defRPr>
                <a:solidFill>
                  <a:srgbClr val="000000"/>
                </a:solidFill>
                <a:latin typeface="Times New Roman" pitchFamily="18" charset="0"/>
                <a:cs typeface="Times New Roman" pitchFamily="18" charset="0"/>
                <a:sym typeface="Times New Roman" pitchFamily="18" charset="0"/>
              </a:defRPr>
            </a:lvl3pPr>
            <a:lvl4pPr>
              <a:defRPr>
                <a:solidFill>
                  <a:srgbClr val="000000"/>
                </a:solidFill>
                <a:latin typeface="Times New Roman" pitchFamily="18" charset="0"/>
                <a:cs typeface="Times New Roman" pitchFamily="18" charset="0"/>
                <a:sym typeface="Times New Roman" pitchFamily="18" charset="0"/>
              </a:defRPr>
            </a:lvl4pPr>
            <a:lvl5pPr>
              <a:defRPr>
                <a:solidFill>
                  <a:srgbClr val="000000"/>
                </a:solidFill>
                <a:latin typeface="Times New Roman" pitchFamily="18" charset="0"/>
                <a:cs typeface="Times New Roman" pitchFamily="18" charset="0"/>
                <a:sym typeface="Times New Roman" pitchFamily="18" charset="0"/>
              </a:defRPr>
            </a:lvl5pPr>
            <a:lvl6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6pPr>
            <a:lvl7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7pPr>
            <a:lvl8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8pPr>
            <a:lvl9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9pPr>
          </a:lstStyle>
          <a:p>
            <a:pPr eaLnBrk="1">
              <a:buSzPct val="100000"/>
              <a:buFont typeface="Arial" pitchFamily="34" charset="0"/>
              <a:buChar char="•"/>
              <a:defRPr/>
            </a:pPr>
            <a:r>
              <a:rPr lang="en-US" altLang="en-US" sz="2400" b="1" dirty="0">
                <a:solidFill>
                  <a:schemeClr val="tx1"/>
                </a:solidFill>
                <a:latin typeface="+mn-lt"/>
                <a:cs typeface="Arial" pitchFamily="34" charset="0"/>
                <a:sym typeface="Arial" pitchFamily="34" charset="0"/>
              </a:rPr>
              <a:t>67% of individuals with a behavioral health disorder </a:t>
            </a:r>
            <a:r>
              <a:rPr lang="en-US" altLang="en-US" sz="2400" dirty="0">
                <a:solidFill>
                  <a:schemeClr val="tx1"/>
                </a:solidFill>
                <a:latin typeface="+mn-lt"/>
                <a:cs typeface="Arial" pitchFamily="34" charset="0"/>
                <a:sym typeface="Arial" pitchFamily="34" charset="0"/>
              </a:rPr>
              <a:t>do not get behavioral health treatment</a:t>
            </a:r>
            <a:r>
              <a:rPr lang="en-US" altLang="en-US" sz="2400" baseline="30000" dirty="0">
                <a:solidFill>
                  <a:schemeClr val="tx1"/>
                </a:solidFill>
                <a:latin typeface="+mn-lt"/>
                <a:cs typeface="Arial" pitchFamily="34" charset="0"/>
                <a:sym typeface="Arial" pitchFamily="34" charset="0"/>
              </a:rPr>
              <a:t>1</a:t>
            </a:r>
          </a:p>
          <a:p>
            <a:pPr eaLnBrk="1">
              <a:buSzPct val="100000"/>
              <a:buFont typeface="Arial" pitchFamily="34" charset="0"/>
              <a:buChar char="•"/>
              <a:defRPr/>
            </a:pPr>
            <a:r>
              <a:rPr lang="en-US" altLang="en-US" sz="2400" b="1" dirty="0">
                <a:solidFill>
                  <a:schemeClr val="tx1"/>
                </a:solidFill>
                <a:latin typeface="+mn-lt"/>
                <a:cs typeface="Arial" pitchFamily="34" charset="0"/>
                <a:sym typeface="Arial" pitchFamily="34" charset="0"/>
              </a:rPr>
              <a:t>30-50% of referrals </a:t>
            </a:r>
            <a:r>
              <a:rPr lang="en-US" altLang="en-US" sz="2400" dirty="0">
                <a:solidFill>
                  <a:schemeClr val="tx1"/>
                </a:solidFill>
                <a:latin typeface="+mn-lt"/>
                <a:cs typeface="Arial" pitchFamily="34" charset="0"/>
                <a:sym typeface="Arial" pitchFamily="34" charset="0"/>
              </a:rPr>
              <a:t>to behavioral health from primary care don’t make first appt</a:t>
            </a:r>
            <a:r>
              <a:rPr lang="en-US" altLang="en-US" sz="2400" baseline="30000" dirty="0">
                <a:solidFill>
                  <a:schemeClr val="tx1"/>
                </a:solidFill>
                <a:latin typeface="+mn-lt"/>
                <a:cs typeface="Arial" pitchFamily="34" charset="0"/>
                <a:sym typeface="Arial" pitchFamily="34" charset="0"/>
              </a:rPr>
              <a:t>2,3</a:t>
            </a:r>
          </a:p>
          <a:p>
            <a:pPr eaLnBrk="1">
              <a:buSzPct val="100000"/>
              <a:buFont typeface="Arial" pitchFamily="34" charset="0"/>
              <a:buChar char="•"/>
              <a:defRPr/>
            </a:pPr>
            <a:r>
              <a:rPr lang="en-US" altLang="en-US" sz="2400" dirty="0">
                <a:solidFill>
                  <a:schemeClr val="tx1"/>
                </a:solidFill>
                <a:latin typeface="+mn-lt"/>
                <a:cs typeface="Arial" pitchFamily="34" charset="0"/>
                <a:sym typeface="Arial" pitchFamily="34" charset="0"/>
              </a:rPr>
              <a:t>Two-thirds of primary care physicians reported </a:t>
            </a:r>
            <a:r>
              <a:rPr lang="en-US" altLang="en-US" sz="2400" b="1" dirty="0">
                <a:solidFill>
                  <a:schemeClr val="tx1"/>
                </a:solidFill>
                <a:latin typeface="+mn-lt"/>
                <a:cs typeface="Arial" pitchFamily="34" charset="0"/>
                <a:sym typeface="Arial" pitchFamily="34" charset="0"/>
              </a:rPr>
              <a:t>not being able to access </a:t>
            </a:r>
            <a:r>
              <a:rPr lang="en-US" altLang="en-US" sz="2400" dirty="0">
                <a:solidFill>
                  <a:schemeClr val="tx1"/>
                </a:solidFill>
                <a:latin typeface="+mn-lt"/>
                <a:cs typeface="Arial" pitchFamily="34" charset="0"/>
                <a:sym typeface="Arial" pitchFamily="34" charset="0"/>
              </a:rPr>
              <a:t>outpatient behavioral health for their patients</a:t>
            </a:r>
            <a:r>
              <a:rPr lang="en-US" altLang="en-US" sz="2400" baseline="30000" dirty="0">
                <a:solidFill>
                  <a:schemeClr val="tx1"/>
                </a:solidFill>
                <a:latin typeface="+mn-lt"/>
                <a:cs typeface="Arial" pitchFamily="34" charset="0"/>
                <a:sym typeface="Arial" pitchFamily="34" charset="0"/>
              </a:rPr>
              <a:t>4</a:t>
            </a:r>
            <a:r>
              <a:rPr lang="en-US" altLang="en-US" sz="2400" dirty="0">
                <a:solidFill>
                  <a:schemeClr val="tx1"/>
                </a:solidFill>
                <a:latin typeface="+mn-lt"/>
                <a:cs typeface="Arial" pitchFamily="34" charset="0"/>
                <a:sym typeface="Arial" pitchFamily="34" charset="0"/>
              </a:rPr>
              <a:t> due to:</a:t>
            </a:r>
          </a:p>
          <a:p>
            <a:pPr lvl="1" eaLnBrk="1">
              <a:buSzPct val="100000"/>
              <a:buFont typeface="Arial" pitchFamily="34" charset="0"/>
              <a:buChar char="•"/>
              <a:defRPr/>
            </a:pPr>
            <a:r>
              <a:rPr lang="en-US" altLang="en-US" sz="2400" dirty="0">
                <a:solidFill>
                  <a:schemeClr val="tx1"/>
                </a:solidFill>
                <a:latin typeface="+mn-lt"/>
                <a:cs typeface="Arial" pitchFamily="34" charset="0"/>
                <a:sym typeface="Arial" pitchFamily="34" charset="0"/>
              </a:rPr>
              <a:t> Shortages of mental health</a:t>
            </a:r>
            <a:r>
              <a:rPr lang="en-US" altLang="en-US" sz="2400" baseline="30000" dirty="0">
                <a:solidFill>
                  <a:schemeClr val="tx1"/>
                </a:solidFill>
                <a:latin typeface="+mn-lt"/>
                <a:cs typeface="Arial" pitchFamily="34" charset="0"/>
                <a:sym typeface="Arial" pitchFamily="34" charset="0"/>
              </a:rPr>
              <a:t> </a:t>
            </a:r>
            <a:r>
              <a:rPr lang="en-US" altLang="en-US" sz="2400" dirty="0">
                <a:solidFill>
                  <a:schemeClr val="tx1"/>
                </a:solidFill>
                <a:latin typeface="+mn-lt"/>
                <a:cs typeface="Arial" pitchFamily="34" charset="0"/>
                <a:sym typeface="Arial" pitchFamily="34" charset="0"/>
              </a:rPr>
              <a:t>care providers</a:t>
            </a:r>
          </a:p>
          <a:p>
            <a:pPr lvl="1" eaLnBrk="1">
              <a:buSzPct val="100000"/>
              <a:buFont typeface="Arial" pitchFamily="34" charset="0"/>
              <a:buChar char="•"/>
              <a:defRPr/>
            </a:pPr>
            <a:r>
              <a:rPr lang="en-US" altLang="en-US" sz="2400" dirty="0">
                <a:solidFill>
                  <a:schemeClr val="tx1"/>
                </a:solidFill>
                <a:latin typeface="+mn-lt"/>
                <a:cs typeface="Arial" pitchFamily="34" charset="0"/>
                <a:sym typeface="Arial" pitchFamily="34" charset="0"/>
              </a:rPr>
              <a:t> Health plan barriers</a:t>
            </a:r>
          </a:p>
          <a:p>
            <a:pPr lvl="1" eaLnBrk="1">
              <a:buSzPct val="100000"/>
              <a:buFont typeface="Arial" pitchFamily="34" charset="0"/>
              <a:buChar char="•"/>
              <a:defRPr/>
            </a:pPr>
            <a:r>
              <a:rPr lang="en-US" altLang="en-US" sz="2400" dirty="0">
                <a:solidFill>
                  <a:schemeClr val="tx1"/>
                </a:solidFill>
                <a:latin typeface="+mn-lt"/>
                <a:cs typeface="Arial" pitchFamily="34" charset="0"/>
                <a:sym typeface="Arial" pitchFamily="34" charset="0"/>
              </a:rPr>
              <a:t> Lack of coverage or</a:t>
            </a:r>
            <a:r>
              <a:rPr lang="en-US" altLang="en-US" sz="2400" baseline="30000" dirty="0">
                <a:solidFill>
                  <a:schemeClr val="tx1"/>
                </a:solidFill>
                <a:latin typeface="+mn-lt"/>
                <a:cs typeface="Arial" pitchFamily="34" charset="0"/>
                <a:sym typeface="Arial" pitchFamily="34" charset="0"/>
              </a:rPr>
              <a:t> </a:t>
            </a:r>
            <a:r>
              <a:rPr lang="en-US" altLang="en-US" sz="2400" dirty="0">
                <a:solidFill>
                  <a:schemeClr val="tx1"/>
                </a:solidFill>
                <a:latin typeface="+mn-lt"/>
                <a:cs typeface="Arial" pitchFamily="34" charset="0"/>
                <a:sym typeface="Arial" pitchFamily="34" charset="0"/>
              </a:rPr>
              <a:t>inadequate coverage</a:t>
            </a:r>
          </a:p>
          <a:p>
            <a:pPr eaLnBrk="1">
              <a:buSzPct val="100000"/>
              <a:buFont typeface="Arial" pitchFamily="34" charset="0"/>
              <a:buChar char="•"/>
              <a:defRPr/>
            </a:pPr>
            <a:r>
              <a:rPr lang="en-US" altLang="en-US" sz="2400" b="1" dirty="0">
                <a:solidFill>
                  <a:schemeClr val="tx1"/>
                </a:solidFill>
                <a:latin typeface="+mn-lt"/>
                <a:cs typeface="Arial" pitchFamily="34" charset="0"/>
                <a:sym typeface="Arial" pitchFamily="34" charset="0"/>
              </a:rPr>
              <a:t>Depression goes undetected </a:t>
            </a:r>
            <a:r>
              <a:rPr lang="en-US" altLang="en-US" sz="2400" dirty="0">
                <a:solidFill>
                  <a:schemeClr val="tx1"/>
                </a:solidFill>
                <a:latin typeface="+mn-lt"/>
                <a:cs typeface="Arial" pitchFamily="34" charset="0"/>
                <a:sym typeface="Arial" pitchFamily="34" charset="0"/>
              </a:rPr>
              <a:t>in &gt;50% of primary care patients</a:t>
            </a:r>
            <a:r>
              <a:rPr lang="en-US" altLang="en-US" sz="2400" baseline="30000" dirty="0">
                <a:solidFill>
                  <a:schemeClr val="tx1"/>
                </a:solidFill>
                <a:latin typeface="+mn-lt"/>
                <a:cs typeface="Arial" pitchFamily="34" charset="0"/>
                <a:sym typeface="Arial" pitchFamily="34" charset="0"/>
              </a:rPr>
              <a:t>5</a:t>
            </a:r>
            <a:endParaRPr lang="en-US" altLang="en-US" sz="2400" dirty="0">
              <a:solidFill>
                <a:schemeClr val="tx1"/>
              </a:solidFill>
              <a:latin typeface="+mn-lt"/>
              <a:cs typeface="Arial" pitchFamily="34" charset="0"/>
              <a:sym typeface="Arial" pitchFamily="34" charset="0"/>
            </a:endParaRPr>
          </a:p>
          <a:p>
            <a:pPr eaLnBrk="1">
              <a:buSzPct val="100000"/>
              <a:buFont typeface="Arial" pitchFamily="34" charset="0"/>
              <a:buChar char="•"/>
              <a:defRPr/>
            </a:pPr>
            <a:r>
              <a:rPr lang="en-US" altLang="en-US" sz="2400" b="1" dirty="0">
                <a:solidFill>
                  <a:schemeClr val="tx1"/>
                </a:solidFill>
                <a:latin typeface="+mn-lt"/>
                <a:cs typeface="Arial" pitchFamily="34" charset="0"/>
                <a:sym typeface="Arial" pitchFamily="34" charset="0"/>
              </a:rPr>
              <a:t>Only 20-40% of patients improve </a:t>
            </a:r>
            <a:r>
              <a:rPr lang="en-US" altLang="en-US" sz="2400" dirty="0">
                <a:solidFill>
                  <a:schemeClr val="tx1"/>
                </a:solidFill>
                <a:latin typeface="+mn-lt"/>
                <a:cs typeface="Arial" pitchFamily="34" charset="0"/>
                <a:sym typeface="Arial" pitchFamily="34" charset="0"/>
              </a:rPr>
              <a:t>substantially in 6 months without specialty assistance</a:t>
            </a:r>
            <a:r>
              <a:rPr lang="en-US" altLang="en-US" sz="2400" baseline="30000" dirty="0">
                <a:solidFill>
                  <a:schemeClr val="tx1"/>
                </a:solidFill>
                <a:latin typeface="+mn-lt"/>
                <a:cs typeface="Arial" pitchFamily="34" charset="0"/>
                <a:sym typeface="Arial" pitchFamily="34" charset="0"/>
              </a:rPr>
              <a:t>6</a:t>
            </a:r>
            <a:endParaRPr lang="en-US" altLang="en-US" sz="2400" dirty="0">
              <a:solidFill>
                <a:schemeClr val="tx1"/>
              </a:solidFill>
              <a:latin typeface="+mn-lt"/>
              <a:cs typeface="Arial" pitchFamily="34" charset="0"/>
              <a:sym typeface="Arial" pitchFamily="34" charset="0"/>
            </a:endParaRPr>
          </a:p>
        </p:txBody>
      </p:sp>
      <p:sp>
        <p:nvSpPr>
          <p:cNvPr id="8" name="AutoShape 4"/>
          <p:cNvSpPr>
            <a:spLocks/>
          </p:cNvSpPr>
          <p:nvPr/>
        </p:nvSpPr>
        <p:spPr bwMode="auto">
          <a:xfrm>
            <a:off x="2897736" y="6172200"/>
            <a:ext cx="7086600" cy="546100"/>
          </a:xfrm>
          <a:custGeom>
            <a:avLst/>
            <a:gdLst>
              <a:gd name="T0" fmla="*/ 2377282 w 21600"/>
              <a:gd name="T1" fmla="*/ 313532 h 21600"/>
              <a:gd name="T2" fmla="*/ 2377282 w 21600"/>
              <a:gd name="T3" fmla="*/ 313532 h 21600"/>
              <a:gd name="T4" fmla="*/ 2377282 w 21600"/>
              <a:gd name="T5" fmla="*/ 313532 h 21600"/>
              <a:gd name="T6" fmla="*/ 2377282 w 21600"/>
              <a:gd name="T7" fmla="*/ 31353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p:spPr>
        <p:txBody>
          <a:bodyPr lIns="36576" tIns="36576" rIns="36576" bIns="36576"/>
          <a:lstStyle/>
          <a:p>
            <a:pPr eaLnBrk="1">
              <a:buSzPct val="100000"/>
              <a:defRPr/>
            </a:pPr>
            <a:r>
              <a:rPr lang="en-US" altLang="en-US" sz="1000" dirty="0">
                <a:solidFill>
                  <a:schemeClr val="tx1">
                    <a:lumMod val="65000"/>
                    <a:lumOff val="35000"/>
                  </a:schemeClr>
                </a:solidFill>
                <a:ea typeface="Helvetica" charset="0"/>
                <a:cs typeface="Arial" pitchFamily="34" charset="0"/>
                <a:sym typeface="Arial" pitchFamily="34" charset="0"/>
              </a:rPr>
              <a:t>Sources: </a:t>
            </a:r>
            <a:r>
              <a:rPr lang="en-US" altLang="en-US" sz="1000" baseline="30000" dirty="0">
                <a:solidFill>
                  <a:schemeClr val="tx1">
                    <a:lumMod val="65000"/>
                    <a:lumOff val="35000"/>
                  </a:schemeClr>
                </a:solidFill>
                <a:ea typeface="Helvetica" charset="0"/>
                <a:cs typeface="Arial" pitchFamily="34" charset="0"/>
                <a:sym typeface="Arial" pitchFamily="34" charset="0"/>
              </a:rPr>
              <a:t>1</a:t>
            </a:r>
            <a:r>
              <a:rPr lang="en-US" altLang="en-US" sz="1000" dirty="0">
                <a:solidFill>
                  <a:schemeClr val="tx1">
                    <a:lumMod val="65000"/>
                    <a:lumOff val="35000"/>
                  </a:schemeClr>
                </a:solidFill>
                <a:ea typeface="Helvetica" charset="0"/>
                <a:cs typeface="Arial" pitchFamily="34" charset="0"/>
                <a:sym typeface="Arial" pitchFamily="34" charset="0"/>
              </a:rPr>
              <a:t>Kessler et al., NEJM. 2005;352:515-23.</a:t>
            </a:r>
            <a:r>
              <a:rPr lang="en-US" altLang="en-US" sz="1000" b="1" dirty="0">
                <a:solidFill>
                  <a:schemeClr val="tx1">
                    <a:lumMod val="65000"/>
                    <a:lumOff val="35000"/>
                  </a:schemeClr>
                </a:solidFill>
                <a:ea typeface="Helvetica" charset="0"/>
                <a:cs typeface="Arial" pitchFamily="34" charset="0"/>
                <a:sym typeface="Arial" pitchFamily="34" charset="0"/>
              </a:rPr>
              <a:t> </a:t>
            </a:r>
            <a:r>
              <a:rPr lang="en-US" altLang="en-US" sz="1000" baseline="30000" dirty="0">
                <a:solidFill>
                  <a:schemeClr val="tx1">
                    <a:lumMod val="65000"/>
                    <a:lumOff val="35000"/>
                  </a:schemeClr>
                </a:solidFill>
                <a:ea typeface="Helvetica" charset="0"/>
                <a:cs typeface="Arial" pitchFamily="34" charset="0"/>
                <a:sym typeface="Arial" pitchFamily="34" charset="0"/>
              </a:rPr>
              <a:t>2</a:t>
            </a:r>
            <a:r>
              <a:rPr lang="en-US" altLang="en-US" sz="1000" dirty="0">
                <a:solidFill>
                  <a:schemeClr val="tx1">
                    <a:lumMod val="65000"/>
                    <a:lumOff val="35000"/>
                  </a:schemeClr>
                </a:solidFill>
                <a:ea typeface="Helvetica" charset="0"/>
                <a:cs typeface="Arial" pitchFamily="34" charset="0"/>
                <a:sym typeface="Arial" pitchFamily="34" charset="0"/>
              </a:rPr>
              <a:t>Fisher &amp; Ransom, Arch Intern Med. 1997;6:324-333. </a:t>
            </a:r>
            <a:r>
              <a:rPr lang="en-US" altLang="en-US" sz="1000" baseline="30000" dirty="0">
                <a:solidFill>
                  <a:schemeClr val="tx1">
                    <a:lumMod val="65000"/>
                    <a:lumOff val="35000"/>
                  </a:schemeClr>
                </a:solidFill>
                <a:ea typeface="Helvetica" charset="0"/>
                <a:cs typeface="Arial" pitchFamily="34" charset="0"/>
                <a:sym typeface="Arial" pitchFamily="34" charset="0"/>
              </a:rPr>
              <a:t>3</a:t>
            </a:r>
            <a:r>
              <a:rPr lang="en-US" altLang="en-US" sz="1000" dirty="0">
                <a:solidFill>
                  <a:schemeClr val="tx1">
                    <a:lumMod val="65000"/>
                    <a:lumOff val="35000"/>
                  </a:schemeClr>
                </a:solidFill>
                <a:ea typeface="Helvetica" charset="0"/>
                <a:cs typeface="Arial" pitchFamily="34" charset="0"/>
                <a:sym typeface="Arial" pitchFamily="34" charset="0"/>
              </a:rPr>
              <a:t>Hoge et al., JAMA. 2006;95:1023-1032. </a:t>
            </a:r>
            <a:r>
              <a:rPr lang="en-US" altLang="en-US" sz="1000" baseline="30000" dirty="0">
                <a:solidFill>
                  <a:schemeClr val="tx1">
                    <a:lumMod val="65000"/>
                    <a:lumOff val="35000"/>
                  </a:schemeClr>
                </a:solidFill>
                <a:ea typeface="Helvetica" charset="0"/>
                <a:cs typeface="Arial" pitchFamily="34" charset="0"/>
                <a:sym typeface="Arial" pitchFamily="34" charset="0"/>
              </a:rPr>
              <a:t>4</a:t>
            </a:r>
            <a:r>
              <a:rPr lang="en-US" altLang="en-US" sz="1000" dirty="0">
                <a:solidFill>
                  <a:schemeClr val="tx1">
                    <a:lumMod val="65000"/>
                    <a:lumOff val="35000"/>
                  </a:schemeClr>
                </a:solidFill>
                <a:ea typeface="Helvetica" charset="0"/>
                <a:cs typeface="Arial" pitchFamily="34" charset="0"/>
                <a:sym typeface="Arial" pitchFamily="34" charset="0"/>
              </a:rPr>
              <a:t>Cunningham, Health Affairs. 2009; 3:w490-w501. </a:t>
            </a:r>
            <a:r>
              <a:rPr lang="en-US" altLang="en-US" sz="1000" baseline="30000" dirty="0">
                <a:solidFill>
                  <a:schemeClr val="tx1">
                    <a:lumMod val="65000"/>
                    <a:lumOff val="35000"/>
                  </a:schemeClr>
                </a:solidFill>
                <a:ea typeface="Helvetica" charset="0"/>
                <a:cs typeface="Arial" pitchFamily="34" charset="0"/>
                <a:sym typeface="Arial" pitchFamily="34" charset="0"/>
              </a:rPr>
              <a:t>5</a:t>
            </a:r>
            <a:r>
              <a:rPr lang="en-US" altLang="en-US" sz="1000" dirty="0">
                <a:solidFill>
                  <a:schemeClr val="tx1">
                    <a:lumMod val="65000"/>
                    <a:lumOff val="35000"/>
                  </a:schemeClr>
                </a:solidFill>
                <a:ea typeface="Helvetica" charset="0"/>
                <a:cs typeface="Arial" pitchFamily="34" charset="0"/>
                <a:sym typeface="Arial" pitchFamily="34" charset="0"/>
              </a:rPr>
              <a:t>Mitchell et al. Lancet, 2009; 374:609-619. </a:t>
            </a:r>
            <a:r>
              <a:rPr lang="en-US" altLang="en-US" sz="1000" baseline="30000" dirty="0">
                <a:solidFill>
                  <a:schemeClr val="tx1">
                    <a:lumMod val="65000"/>
                    <a:lumOff val="35000"/>
                  </a:schemeClr>
                </a:solidFill>
                <a:ea typeface="Helvetica" charset="0"/>
                <a:cs typeface="Arial" pitchFamily="34" charset="0"/>
                <a:sym typeface="Arial" pitchFamily="34" charset="0"/>
              </a:rPr>
              <a:t>6</a:t>
            </a:r>
            <a:r>
              <a:rPr lang="en-US" altLang="en-US" sz="1000" dirty="0">
                <a:solidFill>
                  <a:schemeClr val="tx1">
                    <a:lumMod val="65000"/>
                    <a:lumOff val="35000"/>
                  </a:schemeClr>
                </a:solidFill>
                <a:ea typeface="Helvetica" charset="0"/>
                <a:cs typeface="Arial" pitchFamily="34" charset="0"/>
                <a:sym typeface="Arial" pitchFamily="34" charset="0"/>
              </a:rPr>
              <a:t>Schulberg et al. Arch Gen Psych. 1996; 53:913-919</a:t>
            </a:r>
          </a:p>
        </p:txBody>
      </p:sp>
    </p:spTree>
    <p:extLst>
      <p:ext uri="{BB962C8B-B14F-4D97-AF65-F5344CB8AC3E}">
        <p14:creationId xmlns:p14="http://schemas.microsoft.com/office/powerpoint/2010/main" val="199557430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375"/>
            <a:ext cx="10515600" cy="1325564"/>
          </a:xfrm>
        </p:spPr>
        <p:txBody>
          <a:bodyPr>
            <a:noAutofit/>
          </a:bodyPr>
          <a:lstStyle/>
          <a:p>
            <a:r>
              <a:rPr lang="en-US" sz="3600" dirty="0"/>
              <a:t>Acute or Post-traumatic Stress Disorders</a:t>
            </a:r>
          </a:p>
        </p:txBody>
      </p:sp>
      <p:sp>
        <p:nvSpPr>
          <p:cNvPr id="3" name="Content Placeholder 2"/>
          <p:cNvSpPr>
            <a:spLocks noGrp="1"/>
          </p:cNvSpPr>
          <p:nvPr>
            <p:ph type="body" idx="1"/>
          </p:nvPr>
        </p:nvSpPr>
        <p:spPr>
          <a:xfrm>
            <a:off x="385762" y="1387475"/>
            <a:ext cx="11420475" cy="4351338"/>
          </a:xfrm>
        </p:spPr>
        <p:txBody>
          <a:bodyPr>
            <a:noAutofit/>
          </a:bodyPr>
          <a:lstStyle/>
          <a:p>
            <a:r>
              <a:rPr lang="en-US" sz="3200" dirty="0"/>
              <a:t>Exposure to actual/threatened death, serious injury, or   sexual violence via:</a:t>
            </a:r>
          </a:p>
          <a:p>
            <a:pPr marL="804672" lvl="1" indent="-457200">
              <a:buAutoNum type="arabicParenR"/>
            </a:pPr>
            <a:r>
              <a:rPr lang="en-US" sz="3200" dirty="0"/>
              <a:t>Directly experiencing the event</a:t>
            </a:r>
          </a:p>
          <a:p>
            <a:pPr marL="804672" lvl="1" indent="-457200">
              <a:buAutoNum type="arabicParenR"/>
            </a:pPr>
            <a:r>
              <a:rPr lang="en-US" sz="3200" dirty="0"/>
              <a:t>Witnessing, in person, the event</a:t>
            </a:r>
          </a:p>
          <a:p>
            <a:pPr marL="804672" lvl="1" indent="-457200">
              <a:buAutoNum type="arabicParenR"/>
            </a:pPr>
            <a:r>
              <a:rPr lang="en-US" sz="3200" dirty="0"/>
              <a:t>Learning that an event occurred to a close person</a:t>
            </a:r>
          </a:p>
          <a:p>
            <a:pPr marL="804672" lvl="1" indent="-457200">
              <a:buAutoNum type="arabicParenR"/>
            </a:pPr>
            <a:r>
              <a:rPr lang="en-US" sz="3200" dirty="0"/>
              <a:t>Repeated/extreme exposure to aversive details         (media-only if work related)</a:t>
            </a:r>
          </a:p>
          <a:p>
            <a:pPr marL="347472" lvl="1" indent="0">
              <a:buNone/>
            </a:pPr>
            <a:endParaRPr lang="en-US" sz="3200" dirty="0"/>
          </a:p>
          <a:p>
            <a:pPr lvl="1">
              <a:buFont typeface="Arial" pitchFamily="34" charset="0"/>
              <a:buChar char="•"/>
            </a:pPr>
            <a:r>
              <a:rPr lang="en-US" sz="3200" dirty="0"/>
              <a:t>So, you need not have directly experienced the trauma</a:t>
            </a:r>
          </a:p>
          <a:p>
            <a:pPr marL="347472" lvl="1" indent="0">
              <a:buNone/>
            </a:pPr>
            <a:endParaRPr lang="en-US" sz="3200" dirty="0"/>
          </a:p>
        </p:txBody>
      </p:sp>
    </p:spTree>
    <p:extLst>
      <p:ext uri="{BB962C8B-B14F-4D97-AF65-F5344CB8AC3E}">
        <p14:creationId xmlns:p14="http://schemas.microsoft.com/office/powerpoint/2010/main" val="4042360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900"/>
            <a:ext cx="10515600" cy="1325564"/>
          </a:xfrm>
        </p:spPr>
        <p:txBody>
          <a:bodyPr>
            <a:normAutofit/>
          </a:bodyPr>
          <a:lstStyle/>
          <a:p>
            <a:r>
              <a:rPr lang="en-US" sz="3600" dirty="0"/>
              <a:t>Either Acute or Post Traumatic Stress Disorders</a:t>
            </a:r>
          </a:p>
        </p:txBody>
      </p:sp>
      <p:sp>
        <p:nvSpPr>
          <p:cNvPr id="3" name="Content Placeholder 2"/>
          <p:cNvSpPr>
            <a:spLocks noGrp="1"/>
          </p:cNvSpPr>
          <p:nvPr>
            <p:ph type="body" idx="1"/>
          </p:nvPr>
        </p:nvSpPr>
        <p:spPr/>
        <p:txBody>
          <a:bodyPr>
            <a:normAutofit fontScale="92500" lnSpcReduction="20000"/>
          </a:bodyPr>
          <a:lstStyle/>
          <a:p>
            <a:r>
              <a:rPr lang="en-US" dirty="0"/>
              <a:t>Clusters:</a:t>
            </a:r>
          </a:p>
          <a:p>
            <a:r>
              <a:rPr lang="en-US" b="1" dirty="0"/>
              <a:t>1) Intrusion symptoms</a:t>
            </a:r>
            <a:r>
              <a:rPr lang="en-US" dirty="0"/>
              <a:t>(</a:t>
            </a:r>
            <a:r>
              <a:rPr lang="en-US" b="1" dirty="0"/>
              <a:t>re-experiencing</a:t>
            </a:r>
            <a:r>
              <a:rPr lang="en-US" dirty="0"/>
              <a:t>)</a:t>
            </a:r>
            <a:r>
              <a:rPr lang="en-US" b="1" dirty="0"/>
              <a:t> </a:t>
            </a:r>
            <a:r>
              <a:rPr lang="en-US" dirty="0"/>
              <a:t>by recollection, dreams, “re-living” the experience, dissociative reactions (“flashbacks”), psychological/physical distress at re-exposure</a:t>
            </a:r>
          </a:p>
          <a:p>
            <a:pPr marL="0" indent="0">
              <a:buNone/>
            </a:pPr>
            <a:endParaRPr lang="en-US" dirty="0"/>
          </a:p>
          <a:p>
            <a:r>
              <a:rPr lang="en-US" b="1" dirty="0"/>
              <a:t>2) Avoidance</a:t>
            </a:r>
          </a:p>
          <a:p>
            <a:pPr marL="0" indent="0">
              <a:buNone/>
            </a:pPr>
            <a:endParaRPr lang="en-US" b="1" dirty="0"/>
          </a:p>
          <a:p>
            <a:r>
              <a:rPr lang="en-US" b="1" dirty="0"/>
              <a:t>3) Negative cognitions/mood</a:t>
            </a:r>
          </a:p>
          <a:p>
            <a:pPr marL="0" indent="0">
              <a:buNone/>
            </a:pPr>
            <a:endParaRPr lang="en-US" b="1" dirty="0"/>
          </a:p>
          <a:p>
            <a:r>
              <a:rPr lang="en-US" b="1" dirty="0"/>
              <a:t>4) Arousal increase </a:t>
            </a:r>
            <a:r>
              <a:rPr lang="en-US" dirty="0"/>
              <a:t>(vigilance, startle, irritability, reckless behavior, etc…) </a:t>
            </a:r>
            <a:endParaRPr lang="en-US" b="1" dirty="0"/>
          </a:p>
          <a:p>
            <a:endParaRPr lang="en-US" dirty="0"/>
          </a:p>
        </p:txBody>
      </p:sp>
    </p:spTree>
    <p:custDataLst>
      <p:tags r:id="rId1"/>
    </p:custDataLst>
    <p:extLst>
      <p:ext uri="{BB962C8B-B14F-4D97-AF65-F5344CB8AC3E}">
        <p14:creationId xmlns:p14="http://schemas.microsoft.com/office/powerpoint/2010/main" val="3809021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74321"/>
            <a:ext cx="10515600" cy="1325564"/>
          </a:xfrm>
        </p:spPr>
        <p:txBody>
          <a:bodyPr/>
          <a:lstStyle/>
          <a:p>
            <a:r>
              <a:rPr lang="en-US" dirty="0">
                <a:latin typeface="+mn-lt"/>
              </a:rPr>
              <a:t>Stress Disorders</a:t>
            </a:r>
          </a:p>
        </p:txBody>
      </p:sp>
      <p:sp>
        <p:nvSpPr>
          <p:cNvPr id="5" name="Content Placeholder 4"/>
          <p:cNvSpPr>
            <a:spLocks noGrp="1"/>
          </p:cNvSpPr>
          <p:nvPr>
            <p:ph type="body" idx="1"/>
          </p:nvPr>
        </p:nvSpPr>
        <p:spPr>
          <a:xfrm>
            <a:off x="571500" y="2682154"/>
            <a:ext cx="10515600" cy="4351338"/>
          </a:xfrm>
        </p:spPr>
        <p:txBody>
          <a:bodyPr/>
          <a:lstStyle/>
          <a:p>
            <a:r>
              <a:rPr lang="en-US" sz="2800" dirty="0">
                <a:latin typeface="+mn-lt"/>
              </a:rPr>
              <a:t>More immediate</a:t>
            </a:r>
          </a:p>
          <a:p>
            <a:pPr>
              <a:buNone/>
            </a:pPr>
            <a:endParaRPr lang="en-US" sz="2800" dirty="0">
              <a:latin typeface="+mn-lt"/>
            </a:endParaRPr>
          </a:p>
          <a:p>
            <a:pPr>
              <a:buNone/>
            </a:pPr>
            <a:endParaRPr lang="en-US" sz="2800" dirty="0">
              <a:latin typeface="+mn-lt"/>
            </a:endParaRPr>
          </a:p>
          <a:p>
            <a:r>
              <a:rPr lang="en-US" sz="2800" dirty="0">
                <a:latin typeface="+mn-lt"/>
              </a:rPr>
              <a:t>Short-term </a:t>
            </a:r>
          </a:p>
          <a:p>
            <a:pPr marL="0" indent="0">
              <a:buNone/>
            </a:pPr>
            <a:r>
              <a:rPr lang="en-US" sz="2800" dirty="0">
                <a:latin typeface="+mn-lt"/>
              </a:rPr>
              <a:t>(from 3 days to 1 month)</a:t>
            </a:r>
          </a:p>
          <a:p>
            <a:pPr>
              <a:buNone/>
            </a:pPr>
            <a:endParaRPr lang="en-US" sz="2800" dirty="0">
              <a:latin typeface="+mn-lt"/>
            </a:endParaRPr>
          </a:p>
        </p:txBody>
      </p:sp>
      <p:sp>
        <p:nvSpPr>
          <p:cNvPr id="6" name="Content Placeholder 6"/>
          <p:cNvSpPr txBox="1">
            <a:spLocks/>
          </p:cNvSpPr>
          <p:nvPr/>
        </p:nvSpPr>
        <p:spPr>
          <a:xfrm>
            <a:off x="7075713" y="2682154"/>
            <a:ext cx="5116287" cy="39417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Usually</a:t>
            </a:r>
            <a:r>
              <a:rPr lang="en-US" dirty="0"/>
              <a:t> occurs within 3 months, and dissipates within months</a:t>
            </a:r>
          </a:p>
          <a:p>
            <a:endParaRPr lang="en-US" dirty="0"/>
          </a:p>
          <a:p>
            <a:r>
              <a:rPr lang="en-US" dirty="0"/>
              <a:t>Up to 30% may be “chronic”</a:t>
            </a:r>
          </a:p>
          <a:p>
            <a:endParaRPr lang="en-US" dirty="0"/>
          </a:p>
          <a:p>
            <a:r>
              <a:rPr lang="en-US" dirty="0"/>
              <a:t>Can also have “delayed expression” (6 months post)</a:t>
            </a:r>
          </a:p>
        </p:txBody>
      </p:sp>
      <p:sp>
        <p:nvSpPr>
          <p:cNvPr id="9" name="Rectangle 8"/>
          <p:cNvSpPr/>
          <p:nvPr/>
        </p:nvSpPr>
        <p:spPr>
          <a:xfrm>
            <a:off x="347884" y="1136532"/>
            <a:ext cx="632512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Acute Stress Disorder</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1" name="Rectangle 10"/>
          <p:cNvSpPr/>
          <p:nvPr/>
        </p:nvSpPr>
        <p:spPr>
          <a:xfrm>
            <a:off x="8490481" y="1136532"/>
            <a:ext cx="165397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PTSD</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93222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E9F4-4486-424E-994F-D002F4082F24}"/>
              </a:ext>
            </a:extLst>
          </p:cNvPr>
          <p:cNvSpPr>
            <a:spLocks noGrp="1"/>
          </p:cNvSpPr>
          <p:nvPr>
            <p:ph type="title"/>
          </p:nvPr>
        </p:nvSpPr>
        <p:spPr>
          <a:xfrm>
            <a:off x="910983" y="-1589"/>
            <a:ext cx="10515600" cy="1325564"/>
          </a:xfrm>
        </p:spPr>
        <p:txBody>
          <a:bodyPr/>
          <a:lstStyle/>
          <a:p>
            <a:r>
              <a:rPr lang="en-US" dirty="0"/>
              <a:t>Substance Use Disorders Continuum</a:t>
            </a:r>
          </a:p>
        </p:txBody>
      </p:sp>
      <p:graphicFrame>
        <p:nvGraphicFramePr>
          <p:cNvPr id="4" name="Content Placeholder 3">
            <a:extLst>
              <a:ext uri="{FF2B5EF4-FFF2-40B4-BE49-F238E27FC236}">
                <a16:creationId xmlns:a16="http://schemas.microsoft.com/office/drawing/2014/main" id="{C7C9660C-1746-4657-A789-692E117D35E8}"/>
              </a:ext>
            </a:extLst>
          </p:cNvPr>
          <p:cNvGraphicFramePr>
            <a:graphicFrameLocks noGrp="1"/>
          </p:cNvGraphicFramePr>
          <p:nvPr>
            <p:ph idx="4294967295"/>
            <p:extLst>
              <p:ext uri="{D42A27DB-BD31-4B8C-83A1-F6EECF244321}">
                <p14:modId xmlns:p14="http://schemas.microsoft.com/office/powerpoint/2010/main" val="2941888269"/>
              </p:ext>
            </p:extLst>
          </p:nvPr>
        </p:nvGraphicFramePr>
        <p:xfrm>
          <a:off x="1565695" y="1082436"/>
          <a:ext cx="8350250" cy="461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2569234" y="4650793"/>
            <a:ext cx="6534328" cy="1447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181419" y="4574257"/>
            <a:ext cx="3352800" cy="584775"/>
          </a:xfrm>
          <a:prstGeom prst="rect">
            <a:avLst/>
          </a:prstGeom>
          <a:noFill/>
        </p:spPr>
        <p:txBody>
          <a:bodyPr wrap="square" rtlCol="0">
            <a:spAutoFit/>
          </a:bodyPr>
          <a:lstStyle/>
          <a:p>
            <a:r>
              <a:rPr lang="en-US" sz="3200" dirty="0">
                <a:solidFill>
                  <a:schemeClr val="bg1"/>
                </a:solidFill>
              </a:rPr>
              <a:t>Relapse</a:t>
            </a:r>
          </a:p>
        </p:txBody>
      </p:sp>
    </p:spTree>
    <p:extLst>
      <p:ext uri="{BB962C8B-B14F-4D97-AF65-F5344CB8AC3E}">
        <p14:creationId xmlns:p14="http://schemas.microsoft.com/office/powerpoint/2010/main" val="1188128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0"/>
            <a:ext cx="10515600" cy="1325564"/>
          </a:xfrm>
        </p:spPr>
        <p:txBody>
          <a:bodyPr/>
          <a:lstStyle/>
          <a:p>
            <a:r>
              <a:rPr lang="en-US" dirty="0"/>
              <a:t>General Categories</a:t>
            </a:r>
          </a:p>
        </p:txBody>
      </p:sp>
      <p:sp>
        <p:nvSpPr>
          <p:cNvPr id="4" name="Rectangle 3"/>
          <p:cNvSpPr>
            <a:spLocks noGrp="1" noChangeArrowheads="1"/>
          </p:cNvSpPr>
          <p:nvPr>
            <p:ph type="body" idx="1"/>
          </p:nvPr>
        </p:nvSpPr>
        <p:spPr>
          <a:xfrm>
            <a:off x="571500" y="1454150"/>
            <a:ext cx="11906250" cy="4351338"/>
          </a:xfrm>
        </p:spPr>
        <p:txBody>
          <a:bodyPr>
            <a:noAutofit/>
          </a:bodyPr>
          <a:lstStyle/>
          <a:p>
            <a:pPr>
              <a:lnSpc>
                <a:spcPct val="90000"/>
              </a:lnSpc>
            </a:pPr>
            <a:r>
              <a:rPr lang="en-US" altLang="en-US" sz="2000" dirty="0"/>
              <a:t>Depressants (alcohol, benzodiazepines, barbiturates, etc…)</a:t>
            </a:r>
          </a:p>
          <a:p>
            <a:pPr marL="0" indent="0">
              <a:lnSpc>
                <a:spcPct val="90000"/>
              </a:lnSpc>
              <a:buNone/>
            </a:pPr>
            <a:endParaRPr lang="en-US" altLang="en-US" sz="2000" dirty="0"/>
          </a:p>
          <a:p>
            <a:pPr>
              <a:lnSpc>
                <a:spcPct val="90000"/>
              </a:lnSpc>
            </a:pPr>
            <a:r>
              <a:rPr lang="en-US" altLang="en-US" sz="2000" dirty="0"/>
              <a:t>Opioids (prescription pain meds, heroin, codeine, methadone, buprenorphine…)</a:t>
            </a:r>
          </a:p>
          <a:p>
            <a:pPr marL="0" indent="0">
              <a:lnSpc>
                <a:spcPct val="90000"/>
              </a:lnSpc>
              <a:buNone/>
            </a:pPr>
            <a:endParaRPr lang="en-US" altLang="en-US" sz="2000" dirty="0"/>
          </a:p>
          <a:p>
            <a:pPr>
              <a:lnSpc>
                <a:spcPct val="90000"/>
              </a:lnSpc>
            </a:pPr>
            <a:r>
              <a:rPr lang="en-US" altLang="en-US" sz="2000" dirty="0"/>
              <a:t>Stimulants (amphetamines, cocaine, methylphenidate, as well as caffeine, nicotine, etc…)</a:t>
            </a:r>
          </a:p>
          <a:p>
            <a:pPr marL="0" indent="0">
              <a:lnSpc>
                <a:spcPct val="90000"/>
              </a:lnSpc>
              <a:buNone/>
            </a:pPr>
            <a:endParaRPr lang="en-US" altLang="en-US" sz="2000" dirty="0"/>
          </a:p>
          <a:p>
            <a:pPr>
              <a:lnSpc>
                <a:spcPct val="90000"/>
              </a:lnSpc>
            </a:pPr>
            <a:r>
              <a:rPr lang="en-US" altLang="en-US" sz="2000" dirty="0"/>
              <a:t>Cannabinols</a:t>
            </a:r>
          </a:p>
          <a:p>
            <a:pPr marL="0" indent="0">
              <a:lnSpc>
                <a:spcPct val="90000"/>
              </a:lnSpc>
              <a:buNone/>
            </a:pPr>
            <a:endParaRPr lang="en-US" altLang="en-US" sz="2000" dirty="0"/>
          </a:p>
          <a:p>
            <a:pPr>
              <a:lnSpc>
                <a:spcPct val="90000"/>
              </a:lnSpc>
            </a:pPr>
            <a:r>
              <a:rPr lang="en-US" altLang="en-US" sz="2000" dirty="0"/>
              <a:t>New Psychoactive Substances (Synthetics)</a:t>
            </a:r>
          </a:p>
          <a:p>
            <a:pPr marL="0" indent="0">
              <a:lnSpc>
                <a:spcPct val="90000"/>
              </a:lnSpc>
              <a:buNone/>
            </a:pPr>
            <a:endParaRPr lang="en-US" altLang="en-US" sz="2000" dirty="0"/>
          </a:p>
          <a:p>
            <a:pPr>
              <a:lnSpc>
                <a:spcPct val="90000"/>
              </a:lnSpc>
            </a:pPr>
            <a:r>
              <a:rPr lang="en-US" altLang="en-US" sz="2000" dirty="0"/>
              <a:t>Hallucinogens</a:t>
            </a:r>
          </a:p>
          <a:p>
            <a:pPr marL="0" indent="0">
              <a:lnSpc>
                <a:spcPct val="90000"/>
              </a:lnSpc>
              <a:buNone/>
            </a:pPr>
            <a:endParaRPr lang="en-US" altLang="en-US" sz="2000" dirty="0"/>
          </a:p>
          <a:p>
            <a:pPr>
              <a:lnSpc>
                <a:spcPct val="90000"/>
              </a:lnSpc>
            </a:pPr>
            <a:r>
              <a:rPr lang="en-US" altLang="en-US" sz="2000" dirty="0"/>
              <a:t>Inhalants</a:t>
            </a:r>
          </a:p>
        </p:txBody>
      </p:sp>
    </p:spTree>
    <p:extLst>
      <p:ext uri="{BB962C8B-B14F-4D97-AF65-F5344CB8AC3E}">
        <p14:creationId xmlns:p14="http://schemas.microsoft.com/office/powerpoint/2010/main" val="3803163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7909-DFBC-4ADA-B6B2-A49E35C601C3}"/>
              </a:ext>
            </a:extLst>
          </p:cNvPr>
          <p:cNvSpPr>
            <a:spLocks noGrp="1"/>
          </p:cNvSpPr>
          <p:nvPr>
            <p:ph type="title"/>
          </p:nvPr>
        </p:nvSpPr>
        <p:spPr>
          <a:xfrm>
            <a:off x="276224" y="18255"/>
            <a:ext cx="11839575" cy="1325564"/>
          </a:xfrm>
        </p:spPr>
        <p:txBody>
          <a:bodyPr/>
          <a:lstStyle/>
          <a:p>
            <a:r>
              <a:rPr lang="en-US" dirty="0"/>
              <a:t>Differences between DSM-IV and DSM-5               re: substance use disorders </a:t>
            </a:r>
          </a:p>
        </p:txBody>
      </p:sp>
      <p:sp>
        <p:nvSpPr>
          <p:cNvPr id="3" name="Text Placeholder 2">
            <a:extLst>
              <a:ext uri="{FF2B5EF4-FFF2-40B4-BE49-F238E27FC236}">
                <a16:creationId xmlns:a16="http://schemas.microsoft.com/office/drawing/2014/main" id="{BFD1A747-FB0B-4F89-BF23-240F1229DC64}"/>
              </a:ext>
            </a:extLst>
          </p:cNvPr>
          <p:cNvSpPr>
            <a:spLocks noGrp="1"/>
          </p:cNvSpPr>
          <p:nvPr>
            <p:ph type="body" idx="1"/>
          </p:nvPr>
        </p:nvSpPr>
        <p:spPr/>
        <p:txBody>
          <a:bodyPr>
            <a:normAutofit fontScale="92500" lnSpcReduction="20000"/>
          </a:bodyPr>
          <a:lstStyle/>
          <a:p>
            <a:r>
              <a:rPr lang="en-US" dirty="0"/>
              <a:t>All:  No longer “abuse vs. dependence”</a:t>
            </a:r>
          </a:p>
          <a:p>
            <a:pPr marL="0" indent="0">
              <a:buNone/>
            </a:pPr>
            <a:endParaRPr lang="en-US" dirty="0"/>
          </a:p>
          <a:p>
            <a:r>
              <a:rPr lang="en-US" dirty="0"/>
              <a:t>Alcohol:</a:t>
            </a:r>
          </a:p>
          <a:p>
            <a:r>
              <a:rPr lang="en-US" dirty="0"/>
              <a:t> “More than once gotten arrested, been held at a police station, or had other legal problems because of your drinking?”</a:t>
            </a:r>
          </a:p>
          <a:p>
            <a:endParaRPr lang="en-US" dirty="0"/>
          </a:p>
          <a:p>
            <a:r>
              <a:rPr lang="en-US" dirty="0"/>
              <a:t>Added to DSM-5:  “Wanted a drink so badly you couldn’t think of anything else…” (i.e., craving)</a:t>
            </a:r>
          </a:p>
          <a:p>
            <a:r>
              <a:rPr lang="en-US" dirty="0"/>
              <a:t>Severity: Mild (2-3 symptoms)</a:t>
            </a:r>
          </a:p>
          <a:p>
            <a:pPr lvl="3"/>
            <a:r>
              <a:rPr lang="en-US" dirty="0"/>
              <a:t>Moderate (4-5 symptoms)</a:t>
            </a:r>
          </a:p>
          <a:p>
            <a:pPr lvl="3"/>
            <a:r>
              <a:rPr lang="en-US" dirty="0"/>
              <a:t>Severe (</a:t>
            </a:r>
            <a:r>
              <a:rPr lang="en-US" u="sng" dirty="0"/>
              <a:t>&gt;</a:t>
            </a:r>
            <a:r>
              <a:rPr lang="en-US" dirty="0"/>
              <a:t> 6 symptoms)</a:t>
            </a:r>
          </a:p>
          <a:p>
            <a:pPr marL="1371600" lvl="3" indent="0">
              <a:buNone/>
            </a:pPr>
            <a:endParaRPr lang="en-US" u="sng" dirty="0"/>
          </a:p>
          <a:p>
            <a:endParaRPr lang="en-US" dirty="0"/>
          </a:p>
        </p:txBody>
      </p:sp>
    </p:spTree>
    <p:extLst>
      <p:ext uri="{BB962C8B-B14F-4D97-AF65-F5344CB8AC3E}">
        <p14:creationId xmlns:p14="http://schemas.microsoft.com/office/powerpoint/2010/main" val="122753773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DBB75E-A993-465E-89F5-86E990F9128B}"/>
              </a:ext>
            </a:extLst>
          </p:cNvPr>
          <p:cNvSpPr>
            <a:spLocks noGrp="1"/>
          </p:cNvSpPr>
          <p:nvPr>
            <p:ph type="title"/>
          </p:nvPr>
        </p:nvSpPr>
        <p:spPr>
          <a:xfrm>
            <a:off x="838200" y="365125"/>
            <a:ext cx="11220450" cy="1325564"/>
          </a:xfrm>
        </p:spPr>
        <p:txBody>
          <a:bodyPr>
            <a:normAutofit fontScale="90000"/>
          </a:bodyPr>
          <a:lstStyle/>
          <a:p>
            <a:r>
              <a:rPr lang="en-US" dirty="0"/>
              <a:t>Example-Substance X</a:t>
            </a:r>
            <a:r>
              <a:rPr lang="en-US" sz="2800" dirty="0"/>
              <a:t>					             Pattern of use, number of concerns (</a:t>
            </a:r>
            <a:r>
              <a:rPr lang="en-US" sz="2800" u="sng" dirty="0"/>
              <a:t>&gt;</a:t>
            </a:r>
            <a:r>
              <a:rPr lang="en-US" sz="2800" dirty="0"/>
              <a:t>2), 					     time-frame (within a 12-month period), length of remission/maintenance </a:t>
            </a:r>
          </a:p>
        </p:txBody>
      </p:sp>
      <p:sp>
        <p:nvSpPr>
          <p:cNvPr id="5" name="Content Placeholder 4">
            <a:extLst>
              <a:ext uri="{FF2B5EF4-FFF2-40B4-BE49-F238E27FC236}">
                <a16:creationId xmlns:a16="http://schemas.microsoft.com/office/drawing/2014/main" id="{EFDBB21E-C43B-43C4-B556-125CBCF8F458}"/>
              </a:ext>
            </a:extLst>
          </p:cNvPr>
          <p:cNvSpPr>
            <a:spLocks noGrp="1"/>
          </p:cNvSpPr>
          <p:nvPr>
            <p:ph sz="half" idx="1"/>
          </p:nvPr>
        </p:nvSpPr>
        <p:spPr>
          <a:xfrm>
            <a:off x="441327" y="2258188"/>
            <a:ext cx="5384800" cy="4525963"/>
          </a:xfrm>
        </p:spPr>
        <p:txBody>
          <a:bodyPr>
            <a:normAutofit/>
          </a:bodyPr>
          <a:lstStyle/>
          <a:p>
            <a:pPr marL="457200" lvl="0" indent="-457200" eaLnBrk="1" fontAlgn="auto" hangingPunct="1">
              <a:lnSpc>
                <a:spcPct val="85000"/>
              </a:lnSpc>
              <a:spcBef>
                <a:spcPts val="1300"/>
              </a:spcBef>
              <a:spcAft>
                <a:spcPts val="0"/>
              </a:spcAft>
              <a:buFont typeface="+mj-lt"/>
              <a:buAutoNum type="arabicPeriod"/>
              <a:defRPr/>
            </a:pPr>
            <a:r>
              <a:rPr lang="en-US" sz="2400" dirty="0">
                <a:solidFill>
                  <a:sysClr val="windowText" lastClr="000000">
                    <a:lumMod val="85000"/>
                    <a:lumOff val="15000"/>
                  </a:sysClr>
                </a:solidFill>
                <a:latin typeface="Calibri Light" panose="020F0302020204030204"/>
              </a:rPr>
              <a:t>Larger amounts used, or for longer than intended</a:t>
            </a:r>
          </a:p>
          <a:p>
            <a:pPr marL="457200" lvl="0" indent="-457200" eaLnBrk="1" fontAlgn="auto" hangingPunct="1">
              <a:lnSpc>
                <a:spcPct val="85000"/>
              </a:lnSpc>
              <a:spcBef>
                <a:spcPts val="1300"/>
              </a:spcBef>
              <a:spcAft>
                <a:spcPts val="0"/>
              </a:spcAft>
              <a:buFont typeface="+mj-lt"/>
              <a:buAutoNum type="arabicPeriod"/>
              <a:defRPr/>
            </a:pPr>
            <a:r>
              <a:rPr lang="en-US" sz="2400" dirty="0">
                <a:solidFill>
                  <a:sysClr val="windowText" lastClr="000000">
                    <a:lumMod val="85000"/>
                    <a:lumOff val="15000"/>
                  </a:sysClr>
                </a:solidFill>
                <a:latin typeface="Calibri Light" panose="020F0302020204030204"/>
              </a:rPr>
              <a:t>Can’t cut down/control use</a:t>
            </a:r>
          </a:p>
          <a:p>
            <a:pPr marL="457200" lvl="0" indent="-457200" eaLnBrk="1" fontAlgn="auto" hangingPunct="1">
              <a:lnSpc>
                <a:spcPct val="85000"/>
              </a:lnSpc>
              <a:spcBef>
                <a:spcPts val="1300"/>
              </a:spcBef>
              <a:spcAft>
                <a:spcPts val="0"/>
              </a:spcAft>
              <a:buFont typeface="+mj-lt"/>
              <a:buAutoNum type="arabicPeriod"/>
              <a:defRPr/>
            </a:pPr>
            <a:r>
              <a:rPr lang="en-US" sz="2400" dirty="0">
                <a:solidFill>
                  <a:sysClr val="windowText" lastClr="000000">
                    <a:lumMod val="85000"/>
                    <a:lumOff val="15000"/>
                  </a:sysClr>
                </a:solidFill>
                <a:latin typeface="Calibri Light" panose="020F0302020204030204"/>
              </a:rPr>
              <a:t>Focus/time spent on obtaining drug or recovering</a:t>
            </a:r>
          </a:p>
          <a:p>
            <a:pPr marL="457200" lvl="0" indent="-457200" eaLnBrk="1" fontAlgn="auto" hangingPunct="1">
              <a:lnSpc>
                <a:spcPct val="85000"/>
              </a:lnSpc>
              <a:spcBef>
                <a:spcPts val="1300"/>
              </a:spcBef>
              <a:spcAft>
                <a:spcPts val="0"/>
              </a:spcAft>
              <a:buFont typeface="+mj-lt"/>
              <a:buAutoNum type="arabicPeriod"/>
              <a:defRPr/>
            </a:pPr>
            <a:r>
              <a:rPr lang="en-US" sz="2400" dirty="0">
                <a:solidFill>
                  <a:sysClr val="windowText" lastClr="000000">
                    <a:lumMod val="85000"/>
                    <a:lumOff val="15000"/>
                  </a:sysClr>
                </a:solidFill>
                <a:latin typeface="Calibri Light" panose="020F0302020204030204"/>
              </a:rPr>
              <a:t>Craving</a:t>
            </a:r>
          </a:p>
          <a:p>
            <a:pPr marL="457200" lvl="0" indent="-457200" eaLnBrk="1" fontAlgn="auto" hangingPunct="1">
              <a:lnSpc>
                <a:spcPct val="85000"/>
              </a:lnSpc>
              <a:spcBef>
                <a:spcPts val="1300"/>
              </a:spcBef>
              <a:spcAft>
                <a:spcPts val="0"/>
              </a:spcAft>
              <a:buFont typeface="+mj-lt"/>
              <a:buAutoNum type="arabicPeriod"/>
              <a:defRPr/>
            </a:pPr>
            <a:r>
              <a:rPr lang="en-US" sz="2400" dirty="0">
                <a:solidFill>
                  <a:sysClr val="windowText" lastClr="000000">
                    <a:lumMod val="85000"/>
                    <a:lumOff val="15000"/>
                  </a:sysClr>
                </a:solidFill>
                <a:latin typeface="Calibri Light" panose="020F0302020204030204"/>
              </a:rPr>
              <a:t>Recurrent issue with fulfilling obligations/roles due to use</a:t>
            </a:r>
          </a:p>
          <a:p>
            <a:pPr marL="457200" lvl="0" indent="-457200" eaLnBrk="1" fontAlgn="auto" hangingPunct="1">
              <a:lnSpc>
                <a:spcPct val="85000"/>
              </a:lnSpc>
              <a:spcBef>
                <a:spcPts val="1300"/>
              </a:spcBef>
              <a:spcAft>
                <a:spcPts val="0"/>
              </a:spcAft>
              <a:buFont typeface="+mj-lt"/>
              <a:buAutoNum type="arabicPeriod"/>
              <a:defRPr/>
            </a:pPr>
            <a:r>
              <a:rPr lang="en-US" sz="2400" dirty="0">
                <a:solidFill>
                  <a:sysClr val="windowText" lastClr="000000">
                    <a:lumMod val="85000"/>
                    <a:lumOff val="15000"/>
                  </a:sysClr>
                </a:solidFill>
                <a:latin typeface="Calibri Light" panose="020F0302020204030204"/>
              </a:rPr>
              <a:t>Using despite ongoing problems re: above</a:t>
            </a:r>
          </a:p>
          <a:p>
            <a:pPr marL="0" lvl="0" indent="0" eaLnBrk="1" fontAlgn="auto" hangingPunct="1">
              <a:lnSpc>
                <a:spcPct val="85000"/>
              </a:lnSpc>
              <a:spcBef>
                <a:spcPts val="1300"/>
              </a:spcBef>
              <a:spcAft>
                <a:spcPts val="0"/>
              </a:spcAft>
              <a:buNone/>
              <a:defRPr/>
            </a:pPr>
            <a:endParaRPr lang="en-US" dirty="0">
              <a:solidFill>
                <a:sysClr val="windowText" lastClr="000000">
                  <a:lumMod val="85000"/>
                  <a:lumOff val="15000"/>
                </a:sysClr>
              </a:solidFill>
              <a:latin typeface="Calibri Light" panose="020F0302020204030204"/>
            </a:endParaRPr>
          </a:p>
          <a:p>
            <a:endParaRPr lang="en-US" dirty="0"/>
          </a:p>
        </p:txBody>
      </p:sp>
      <p:sp>
        <p:nvSpPr>
          <p:cNvPr id="6" name="Content Placeholder 5">
            <a:extLst>
              <a:ext uri="{FF2B5EF4-FFF2-40B4-BE49-F238E27FC236}">
                <a16:creationId xmlns:a16="http://schemas.microsoft.com/office/drawing/2014/main" id="{39248E38-5767-45C1-B02E-01BF7C769CB4}"/>
              </a:ext>
            </a:extLst>
          </p:cNvPr>
          <p:cNvSpPr txBox="1">
            <a:spLocks/>
          </p:cNvSpPr>
          <p:nvPr/>
        </p:nvSpPr>
        <p:spPr>
          <a:xfrm>
            <a:off x="6444615" y="2432813"/>
            <a:ext cx="5814060" cy="43513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85000"/>
              </a:lnSpc>
              <a:spcBef>
                <a:spcPts val="1300"/>
              </a:spcBef>
              <a:spcAft>
                <a:spcPts val="0"/>
              </a:spcAft>
              <a:buFont typeface="Arial" panose="020B0604020202020204" pitchFamily="34" charset="0"/>
              <a:buNone/>
              <a:defRPr/>
            </a:pPr>
            <a:r>
              <a:rPr lang="en-US" dirty="0">
                <a:solidFill>
                  <a:sysClr val="windowText" lastClr="000000">
                    <a:lumMod val="85000"/>
                    <a:lumOff val="15000"/>
                  </a:sysClr>
                </a:solidFill>
                <a:latin typeface="Calibri Light" panose="020F0302020204030204"/>
              </a:rPr>
              <a:t>7.  Important activities are given up/reduced (social, occupational, </a:t>
            </a:r>
            <a:r>
              <a:rPr lang="en-US" dirty="0" err="1">
                <a:solidFill>
                  <a:sysClr val="windowText" lastClr="000000">
                    <a:lumMod val="85000"/>
                    <a:lumOff val="15000"/>
                  </a:sysClr>
                </a:solidFill>
                <a:latin typeface="Calibri Light" panose="020F0302020204030204"/>
              </a:rPr>
              <a:t>etc</a:t>
            </a:r>
            <a:r>
              <a:rPr lang="en-US" dirty="0">
                <a:solidFill>
                  <a:sysClr val="windowText" lastClr="000000">
                    <a:lumMod val="85000"/>
                    <a:lumOff val="15000"/>
                  </a:sysClr>
                </a:solidFill>
                <a:latin typeface="Calibri Light" panose="020F0302020204030204"/>
              </a:rPr>
              <a:t>…)</a:t>
            </a:r>
          </a:p>
          <a:p>
            <a:pPr marL="0" indent="0" eaLnBrk="1" fontAlgn="auto" hangingPunct="1">
              <a:lnSpc>
                <a:spcPct val="85000"/>
              </a:lnSpc>
              <a:spcBef>
                <a:spcPts val="1300"/>
              </a:spcBef>
              <a:spcAft>
                <a:spcPts val="0"/>
              </a:spcAft>
              <a:buFont typeface="Arial" panose="020B0604020202020204" pitchFamily="34" charset="0"/>
              <a:buNone/>
              <a:defRPr/>
            </a:pPr>
            <a:r>
              <a:rPr lang="en-US" dirty="0">
                <a:solidFill>
                  <a:sysClr val="windowText" lastClr="000000">
                    <a:lumMod val="85000"/>
                    <a:lumOff val="15000"/>
                  </a:sysClr>
                </a:solidFill>
                <a:latin typeface="Calibri Light" panose="020F0302020204030204"/>
              </a:rPr>
              <a:t>8.  Recurrent use despite physical hazards</a:t>
            </a:r>
          </a:p>
          <a:p>
            <a:pPr marL="0" indent="0" eaLnBrk="1" fontAlgn="auto" hangingPunct="1">
              <a:lnSpc>
                <a:spcPct val="85000"/>
              </a:lnSpc>
              <a:spcBef>
                <a:spcPts val="1300"/>
              </a:spcBef>
              <a:spcAft>
                <a:spcPts val="0"/>
              </a:spcAft>
              <a:buFont typeface="Arial" panose="020B0604020202020204" pitchFamily="34" charset="0"/>
              <a:buNone/>
              <a:defRPr/>
            </a:pPr>
            <a:r>
              <a:rPr lang="en-US" dirty="0">
                <a:solidFill>
                  <a:sysClr val="windowText" lastClr="000000">
                    <a:lumMod val="85000"/>
                    <a:lumOff val="15000"/>
                  </a:sysClr>
                </a:solidFill>
                <a:latin typeface="Calibri Light" panose="020F0302020204030204"/>
              </a:rPr>
              <a:t>9.  Recurrent use despite medical/psychological impact from use</a:t>
            </a:r>
          </a:p>
          <a:p>
            <a:pPr marL="0" indent="0" eaLnBrk="1" fontAlgn="auto" hangingPunct="1">
              <a:lnSpc>
                <a:spcPct val="85000"/>
              </a:lnSpc>
              <a:spcBef>
                <a:spcPts val="1300"/>
              </a:spcBef>
              <a:spcAft>
                <a:spcPts val="0"/>
              </a:spcAft>
              <a:buFont typeface="Arial" panose="020B0604020202020204" pitchFamily="34" charset="0"/>
              <a:buNone/>
              <a:defRPr/>
            </a:pPr>
            <a:r>
              <a:rPr lang="en-US" dirty="0">
                <a:solidFill>
                  <a:sysClr val="windowText" lastClr="000000">
                    <a:lumMod val="85000"/>
                    <a:lumOff val="15000"/>
                  </a:sysClr>
                </a:solidFill>
                <a:latin typeface="Calibri Light" panose="020F0302020204030204"/>
              </a:rPr>
              <a:t>10.  Tolerance</a:t>
            </a:r>
          </a:p>
          <a:p>
            <a:pPr marL="514350" indent="-514350" eaLnBrk="1" fontAlgn="auto" hangingPunct="1">
              <a:lnSpc>
                <a:spcPct val="85000"/>
              </a:lnSpc>
              <a:spcBef>
                <a:spcPts val="1300"/>
              </a:spcBef>
              <a:spcAft>
                <a:spcPts val="0"/>
              </a:spcAft>
              <a:buFont typeface="Arial" panose="020B0604020202020204" pitchFamily="34" charset="0"/>
              <a:buAutoNum type="arabicPeriod" startAt="11"/>
              <a:defRPr/>
            </a:pPr>
            <a:r>
              <a:rPr lang="en-US" dirty="0">
                <a:solidFill>
                  <a:sysClr val="windowText" lastClr="000000">
                    <a:lumMod val="85000"/>
                    <a:lumOff val="15000"/>
                  </a:sysClr>
                </a:solidFill>
                <a:latin typeface="Calibri Light" panose="020F0302020204030204"/>
              </a:rPr>
              <a:t>Withdrawal</a:t>
            </a:r>
          </a:p>
          <a:p>
            <a:pPr marL="0" indent="0" eaLnBrk="1" fontAlgn="auto" hangingPunct="1">
              <a:lnSpc>
                <a:spcPct val="85000"/>
              </a:lnSpc>
              <a:spcBef>
                <a:spcPts val="1300"/>
              </a:spcBef>
              <a:spcAft>
                <a:spcPts val="0"/>
              </a:spcAft>
              <a:buFont typeface="Arial" panose="020B0604020202020204" pitchFamily="34" charset="0"/>
              <a:buNone/>
              <a:defRPr/>
            </a:pPr>
            <a:endParaRPr lang="en-US" dirty="0">
              <a:solidFill>
                <a:sysClr val="windowText" lastClr="000000">
                  <a:lumMod val="85000"/>
                  <a:lumOff val="15000"/>
                </a:sysClr>
              </a:solidFill>
              <a:latin typeface="Calibri Light" panose="020F0302020204030204"/>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08125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down)">
                                      <p:cBhvr>
                                        <p:cTn id="39" dur="500"/>
                                        <p:tgtEl>
                                          <p:spTgt spid="6">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down)">
                                      <p:cBhvr>
                                        <p:cTn id="45" dur="500"/>
                                        <p:tgtEl>
                                          <p:spTgt spid="6">
                                            <p:txEl>
                                              <p:pRg st="2" end="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down)">
                                      <p:cBhvr>
                                        <p:cTn id="5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6CD5-7F42-457F-8BAF-5DDED93B7571}"/>
              </a:ext>
            </a:extLst>
          </p:cNvPr>
          <p:cNvSpPr>
            <a:spLocks noGrp="1"/>
          </p:cNvSpPr>
          <p:nvPr>
            <p:ph type="title"/>
          </p:nvPr>
        </p:nvSpPr>
        <p:spPr/>
        <p:txBody>
          <a:bodyPr/>
          <a:lstStyle/>
          <a:p>
            <a:r>
              <a:rPr lang="en-US" dirty="0"/>
              <a:t>Billing</a:t>
            </a:r>
          </a:p>
        </p:txBody>
      </p:sp>
      <p:sp>
        <p:nvSpPr>
          <p:cNvPr id="3" name="Text Placeholder 2">
            <a:extLst>
              <a:ext uri="{FF2B5EF4-FFF2-40B4-BE49-F238E27FC236}">
                <a16:creationId xmlns:a16="http://schemas.microsoft.com/office/drawing/2014/main" id="{ED15D5B6-FF7F-4078-9574-333303955E62}"/>
              </a:ext>
            </a:extLst>
          </p:cNvPr>
          <p:cNvSpPr>
            <a:spLocks noGrp="1"/>
          </p:cNvSpPr>
          <p:nvPr>
            <p:ph type="body" idx="1"/>
          </p:nvPr>
        </p:nvSpPr>
        <p:spPr>
          <a:xfrm>
            <a:off x="838199" y="1825625"/>
            <a:ext cx="11210925" cy="4351338"/>
          </a:xfrm>
        </p:spPr>
        <p:txBody>
          <a:bodyPr/>
          <a:lstStyle/>
          <a:p>
            <a:r>
              <a:rPr lang="en-US" dirty="0"/>
              <a:t>I am not an expert.  But…</a:t>
            </a:r>
          </a:p>
          <a:p>
            <a:pPr marL="0" indent="0">
              <a:buNone/>
            </a:pPr>
            <a:endParaRPr lang="en-US" dirty="0"/>
          </a:p>
          <a:p>
            <a:r>
              <a:rPr lang="en-US" dirty="0"/>
              <a:t>Billing by CPT (current procedural terminology)</a:t>
            </a:r>
          </a:p>
          <a:p>
            <a:r>
              <a:rPr lang="en-US" dirty="0"/>
              <a:t>E/M codes-Evaluation and Management (Hx; P/E; Decision-Making)</a:t>
            </a:r>
          </a:p>
          <a:p>
            <a:r>
              <a:rPr lang="en-US" dirty="0"/>
              <a:t>Bundled, Fee for Service, Prospective Payments, </a:t>
            </a:r>
            <a:r>
              <a:rPr lang="en-US" dirty="0" err="1"/>
              <a:t>etc</a:t>
            </a:r>
            <a:r>
              <a:rPr lang="en-US" dirty="0"/>
              <a:t>…</a:t>
            </a:r>
          </a:p>
          <a:p>
            <a:r>
              <a:rPr lang="en-US" dirty="0"/>
              <a:t>Medicare, Medicaid, FQHCs, other 3</a:t>
            </a:r>
            <a:r>
              <a:rPr lang="en-US" baseline="30000" dirty="0"/>
              <a:t>rd</a:t>
            </a:r>
            <a:r>
              <a:rPr lang="en-US" dirty="0"/>
              <a:t> party payers…</a:t>
            </a:r>
          </a:p>
        </p:txBody>
      </p:sp>
    </p:spTree>
    <p:extLst>
      <p:ext uri="{BB962C8B-B14F-4D97-AF65-F5344CB8AC3E}">
        <p14:creationId xmlns:p14="http://schemas.microsoft.com/office/powerpoint/2010/main" val="345085518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0F04-5E78-476C-B398-15C543752834}"/>
              </a:ext>
            </a:extLst>
          </p:cNvPr>
          <p:cNvSpPr>
            <a:spLocks noGrp="1"/>
          </p:cNvSpPr>
          <p:nvPr>
            <p:ph type="title"/>
          </p:nvPr>
        </p:nvSpPr>
        <p:spPr/>
        <p:txBody>
          <a:bodyPr/>
          <a:lstStyle/>
          <a:p>
            <a:r>
              <a:rPr lang="en-US" dirty="0"/>
              <a:t>Documentation</a:t>
            </a:r>
          </a:p>
        </p:txBody>
      </p:sp>
      <p:sp>
        <p:nvSpPr>
          <p:cNvPr id="3" name="Text Placeholder 2">
            <a:extLst>
              <a:ext uri="{FF2B5EF4-FFF2-40B4-BE49-F238E27FC236}">
                <a16:creationId xmlns:a16="http://schemas.microsoft.com/office/drawing/2014/main" id="{EDA75A11-BBBC-4CC9-B3CE-007DC8B58990}"/>
              </a:ext>
            </a:extLst>
          </p:cNvPr>
          <p:cNvSpPr>
            <a:spLocks noGrp="1"/>
          </p:cNvSpPr>
          <p:nvPr>
            <p:ph type="body" idx="1"/>
          </p:nvPr>
        </p:nvSpPr>
        <p:spPr/>
        <p:txBody>
          <a:bodyPr/>
          <a:lstStyle/>
          <a:p>
            <a:r>
              <a:rPr lang="en-US" dirty="0"/>
              <a:t>In documenting the encounter (history, exam, decision)</a:t>
            </a:r>
          </a:p>
          <a:p>
            <a:pPr marL="0" indent="0">
              <a:buNone/>
            </a:pPr>
            <a:r>
              <a:rPr lang="en-US" dirty="0"/>
              <a:t>one of the most helpful reminders is to consider the term,</a:t>
            </a:r>
          </a:p>
          <a:p>
            <a:pPr marL="0" indent="0">
              <a:buNone/>
            </a:pPr>
            <a:r>
              <a:rPr lang="en-US" dirty="0"/>
              <a:t> “as evidenced by…</a:t>
            </a:r>
          </a:p>
          <a:p>
            <a:pPr marL="0" indent="0">
              <a:buNone/>
            </a:pPr>
            <a:endParaRPr lang="en-US" dirty="0"/>
          </a:p>
          <a:p>
            <a:pPr marL="0" indent="0">
              <a:buNone/>
            </a:pPr>
            <a:r>
              <a:rPr lang="en-US" dirty="0"/>
              <a:t>And, to also help the reader understand your decision-making: (i.e., there may be times where, for good reason, you were unable to do part of an examination, or made a decision that you might not have otherwise made, due to circumstances beyond your control)  Don’t leave the reader guessing why...</a:t>
            </a:r>
          </a:p>
        </p:txBody>
      </p:sp>
    </p:spTree>
    <p:extLst>
      <p:ext uri="{BB962C8B-B14F-4D97-AF65-F5344CB8AC3E}">
        <p14:creationId xmlns:p14="http://schemas.microsoft.com/office/powerpoint/2010/main" val="60265043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B974-CE82-4E01-95CB-9511BD664CA4}"/>
              </a:ext>
            </a:extLst>
          </p:cNvPr>
          <p:cNvSpPr>
            <a:spLocks noGrp="1"/>
          </p:cNvSpPr>
          <p:nvPr>
            <p:ph type="title"/>
          </p:nvPr>
        </p:nvSpPr>
        <p:spPr>
          <a:xfrm>
            <a:off x="838199" y="365125"/>
            <a:ext cx="11210925" cy="1325564"/>
          </a:xfrm>
        </p:spPr>
        <p:txBody>
          <a:bodyPr/>
          <a:lstStyle/>
          <a:p>
            <a:r>
              <a:rPr lang="en-US" dirty="0"/>
              <a:t>Federally Qualified Health Centers (FQHCs)</a:t>
            </a:r>
          </a:p>
        </p:txBody>
      </p:sp>
      <p:sp>
        <p:nvSpPr>
          <p:cNvPr id="3" name="Text Placeholder 2">
            <a:extLst>
              <a:ext uri="{FF2B5EF4-FFF2-40B4-BE49-F238E27FC236}">
                <a16:creationId xmlns:a16="http://schemas.microsoft.com/office/drawing/2014/main" id="{D7877DD1-7B57-42A9-9F9E-40EAC1D5C78A}"/>
              </a:ext>
            </a:extLst>
          </p:cNvPr>
          <p:cNvSpPr>
            <a:spLocks noGrp="1"/>
          </p:cNvSpPr>
          <p:nvPr>
            <p:ph type="body" idx="1"/>
          </p:nvPr>
        </p:nvSpPr>
        <p:spPr>
          <a:xfrm>
            <a:off x="838200" y="1825625"/>
            <a:ext cx="11210924" cy="4351338"/>
          </a:xfrm>
        </p:spPr>
        <p:txBody>
          <a:bodyPr/>
          <a:lstStyle/>
          <a:p>
            <a:r>
              <a:rPr lang="en-US" dirty="0"/>
              <a:t>Most bill daily prospective payment (PPS; bundled) for all CPT codes</a:t>
            </a:r>
          </a:p>
          <a:p>
            <a:r>
              <a:rPr lang="en-US" dirty="0"/>
              <a:t>Behavioral health and primary care billing may vary state by state</a:t>
            </a:r>
          </a:p>
          <a:p>
            <a:r>
              <a:rPr lang="en-US" dirty="0"/>
              <a:t>Behavioral health and primary care billing may be the same or different rates (i.e., BH-PPS; PC-PPS)</a:t>
            </a:r>
          </a:p>
          <a:p>
            <a:r>
              <a:rPr lang="en-US" dirty="0"/>
              <a:t>Some bill PC-PPS and BH as a fee for service (Medicaid)</a:t>
            </a:r>
          </a:p>
          <a:p>
            <a:r>
              <a:rPr lang="en-US" dirty="0"/>
              <a:t>Most now allow BH and PC billing on the same day (but usually not more than one BH provider…)</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548998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62D2-A099-492E-AAC7-D84598B9ABC9}"/>
              </a:ext>
            </a:extLst>
          </p:cNvPr>
          <p:cNvSpPr>
            <a:spLocks noGrp="1"/>
          </p:cNvSpPr>
          <p:nvPr>
            <p:ph type="title"/>
          </p:nvPr>
        </p:nvSpPr>
        <p:spPr/>
        <p:txBody>
          <a:bodyPr/>
          <a:lstStyle/>
          <a:p>
            <a:r>
              <a:rPr lang="en-US" dirty="0"/>
              <a:t>Meds</a:t>
            </a:r>
          </a:p>
        </p:txBody>
      </p:sp>
      <p:sp>
        <p:nvSpPr>
          <p:cNvPr id="3" name="Text Placeholder 2">
            <a:extLst>
              <a:ext uri="{FF2B5EF4-FFF2-40B4-BE49-F238E27FC236}">
                <a16:creationId xmlns:a16="http://schemas.microsoft.com/office/drawing/2014/main" id="{585E3FFA-32FA-4FD7-B493-E9F390D40315}"/>
              </a:ext>
            </a:extLst>
          </p:cNvPr>
          <p:cNvSpPr>
            <a:spLocks noGrp="1"/>
          </p:cNvSpPr>
          <p:nvPr>
            <p:ph type="body" idx="1"/>
          </p:nvPr>
        </p:nvSpPr>
        <p:spPr/>
        <p:txBody>
          <a:bodyPr/>
          <a:lstStyle/>
          <a:p>
            <a:r>
              <a:rPr lang="en-US" dirty="0"/>
              <a:t>It’s been estimated that:</a:t>
            </a:r>
          </a:p>
          <a:p>
            <a:endParaRPr lang="en-US" dirty="0"/>
          </a:p>
          <a:p>
            <a:r>
              <a:rPr lang="en-US" dirty="0"/>
              <a:t> between 15-20% of Americans take a psychotropic medications</a:t>
            </a:r>
          </a:p>
          <a:p>
            <a:endParaRPr lang="en-US" dirty="0"/>
          </a:p>
          <a:p>
            <a:r>
              <a:rPr lang="en-US" dirty="0"/>
              <a:t>Between 75-80% of such medications are prescribed by non-psychiatric prescribers.</a:t>
            </a:r>
          </a:p>
        </p:txBody>
      </p:sp>
      <p:pic>
        <p:nvPicPr>
          <p:cNvPr id="4" name="Picture 2" descr="Free Hammer And Nail Silhouette, Download Free Clip Art, Free Clip Art on  Clipart Library">
            <a:extLst>
              <a:ext uri="{FF2B5EF4-FFF2-40B4-BE49-F238E27FC236}">
                <a16:creationId xmlns:a16="http://schemas.microsoft.com/office/drawing/2014/main" id="{3F9AEAF5-1393-4157-8583-09DB47F44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2828" y="24764"/>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22EC535-79F3-4300-84F4-E8AD14BCB1FE}"/>
              </a:ext>
            </a:extLst>
          </p:cNvPr>
          <p:cNvPicPr>
            <a:picLocks noChangeAspect="1"/>
          </p:cNvPicPr>
          <p:nvPr/>
        </p:nvPicPr>
        <p:blipFill>
          <a:blip r:embed="rId3"/>
          <a:stretch>
            <a:fillRect/>
          </a:stretch>
        </p:blipFill>
        <p:spPr>
          <a:xfrm>
            <a:off x="7801429" y="4552950"/>
            <a:ext cx="4390571" cy="2305050"/>
          </a:xfrm>
          <a:prstGeom prst="rect">
            <a:avLst/>
          </a:prstGeom>
        </p:spPr>
      </p:pic>
    </p:spTree>
    <p:extLst>
      <p:ext uri="{BB962C8B-B14F-4D97-AF65-F5344CB8AC3E}">
        <p14:creationId xmlns:p14="http://schemas.microsoft.com/office/powerpoint/2010/main" val="4857297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0" y="29623"/>
            <a:ext cx="9939201" cy="1143000"/>
          </a:xfrm>
        </p:spPr>
        <p:txBody>
          <a:bodyPr>
            <a:noAutofit/>
          </a:bodyPr>
          <a:lstStyle/>
          <a:p>
            <a:r>
              <a:rPr lang="en-US" sz="3200" dirty="0"/>
              <a:t>Medicaid and Medicare-they sound so much alike!</a:t>
            </a:r>
          </a:p>
        </p:txBody>
      </p:sp>
      <p:sp>
        <p:nvSpPr>
          <p:cNvPr id="12" name="Text Placeholder 7"/>
          <p:cNvSpPr>
            <a:spLocks noGrp="1"/>
          </p:cNvSpPr>
          <p:nvPr>
            <p:ph type="body" idx="1"/>
          </p:nvPr>
        </p:nvSpPr>
        <p:spPr/>
        <p:txBody>
          <a:bodyPr/>
          <a:lstStyle/>
          <a:p>
            <a:r>
              <a:rPr lang="en-US" sz="3200" dirty="0"/>
              <a:t>Medicaid (Title XIX)</a:t>
            </a:r>
          </a:p>
        </p:txBody>
      </p:sp>
      <p:sp>
        <p:nvSpPr>
          <p:cNvPr id="13" name="Content Placeholder 8"/>
          <p:cNvSpPr>
            <a:spLocks noGrp="1"/>
          </p:cNvSpPr>
          <p:nvPr>
            <p:ph sz="half" idx="2"/>
          </p:nvPr>
        </p:nvSpPr>
        <p:spPr>
          <a:xfrm>
            <a:off x="595842" y="3044856"/>
            <a:ext cx="4497388" cy="4313760"/>
          </a:xfrm>
        </p:spPr>
        <p:txBody>
          <a:bodyPr>
            <a:normAutofit/>
          </a:bodyPr>
          <a:lstStyle/>
          <a:p>
            <a:r>
              <a:rPr lang="en-US" sz="2000" dirty="0"/>
              <a:t>A “means-tested” health/insurance program to help the indigent obtain medical care </a:t>
            </a:r>
          </a:p>
          <a:p>
            <a:pPr marL="0" indent="0">
              <a:buNone/>
            </a:pPr>
            <a:r>
              <a:rPr lang="en-US" sz="2000" dirty="0"/>
              <a:t>     (qualify based on assets/income)</a:t>
            </a:r>
          </a:p>
          <a:p>
            <a:pPr marL="0" indent="0">
              <a:buNone/>
            </a:pPr>
            <a:endParaRPr lang="en-US" sz="2000" dirty="0"/>
          </a:p>
          <a:p>
            <a:r>
              <a:rPr lang="en-US" sz="2000" dirty="0"/>
              <a:t>Jointly financed by state and federal governments</a:t>
            </a:r>
          </a:p>
          <a:p>
            <a:endParaRPr lang="en-US" sz="2000" dirty="0"/>
          </a:p>
          <a:p>
            <a:r>
              <a:rPr lang="en-US" sz="2000" dirty="0"/>
              <a:t>Administered by individual states</a:t>
            </a:r>
          </a:p>
        </p:txBody>
      </p:sp>
      <p:sp>
        <p:nvSpPr>
          <p:cNvPr id="14" name="Text Placeholder 9"/>
          <p:cNvSpPr>
            <a:spLocks noGrp="1"/>
          </p:cNvSpPr>
          <p:nvPr>
            <p:ph type="body" sz="quarter" idx="3"/>
          </p:nvPr>
        </p:nvSpPr>
        <p:spPr>
          <a:xfrm>
            <a:off x="7235324" y="1482217"/>
            <a:ext cx="5389033" cy="639762"/>
          </a:xfrm>
        </p:spPr>
        <p:txBody>
          <a:bodyPr/>
          <a:lstStyle/>
          <a:p>
            <a:r>
              <a:rPr lang="en-US" sz="3200" dirty="0"/>
              <a:t>Medicare (Title XVIII)</a:t>
            </a:r>
          </a:p>
        </p:txBody>
      </p:sp>
      <p:sp>
        <p:nvSpPr>
          <p:cNvPr id="15" name="Content Placeholder 10"/>
          <p:cNvSpPr>
            <a:spLocks noGrp="1"/>
          </p:cNvSpPr>
          <p:nvPr>
            <p:ph sz="quarter" idx="4"/>
          </p:nvPr>
        </p:nvSpPr>
        <p:spPr>
          <a:xfrm>
            <a:off x="7235324" y="2266566"/>
            <a:ext cx="4541837" cy="3951288"/>
          </a:xfrm>
        </p:spPr>
        <p:txBody>
          <a:bodyPr>
            <a:normAutofit fontScale="92500" lnSpcReduction="20000"/>
          </a:bodyPr>
          <a:lstStyle/>
          <a:p>
            <a:r>
              <a:rPr lang="en-US" sz="2000" dirty="0"/>
              <a:t>An “Entitlement” health insurance program (entitled, by tax contributions)</a:t>
            </a:r>
          </a:p>
          <a:p>
            <a:r>
              <a:rPr lang="en-US" sz="2000" dirty="0"/>
              <a:t>65+</a:t>
            </a:r>
          </a:p>
          <a:p>
            <a:r>
              <a:rPr lang="en-US" sz="2000" dirty="0"/>
              <a:t>Disabled</a:t>
            </a:r>
          </a:p>
          <a:p>
            <a:r>
              <a:rPr lang="en-US" sz="2000" dirty="0"/>
              <a:t>End-stage renal disease</a:t>
            </a:r>
          </a:p>
          <a:p>
            <a:endParaRPr lang="en-US" sz="2000" dirty="0"/>
          </a:p>
          <a:p>
            <a:r>
              <a:rPr lang="en-US" sz="2000" dirty="0"/>
              <a:t>Part A- Hospital Insurance</a:t>
            </a:r>
          </a:p>
          <a:p>
            <a:r>
              <a:rPr lang="en-US" sz="2000" dirty="0"/>
              <a:t>Part B- Supplemental Medical</a:t>
            </a:r>
          </a:p>
          <a:p>
            <a:pPr marL="114300" indent="0">
              <a:buNone/>
            </a:pPr>
            <a:r>
              <a:rPr lang="en-US" sz="2000" dirty="0"/>
              <a:t>(doc, ER, visits, outpatient surgery, labs, dialysis, etc…)</a:t>
            </a:r>
          </a:p>
          <a:p>
            <a:r>
              <a:rPr lang="en-US" sz="2000" dirty="0"/>
              <a:t>Part C- Medicare Advantage</a:t>
            </a:r>
          </a:p>
          <a:p>
            <a:r>
              <a:rPr lang="en-US" sz="2000" dirty="0"/>
              <a:t>Part D- Prescription Drug </a:t>
            </a:r>
            <a:r>
              <a:rPr lang="en-US" sz="2000" dirty="0" smtClean="0"/>
              <a:t>coverage</a:t>
            </a:r>
            <a:endParaRPr lang="en-US" sz="2000" dirty="0"/>
          </a:p>
        </p:txBody>
      </p:sp>
    </p:spTree>
    <p:extLst>
      <p:ext uri="{BB962C8B-B14F-4D97-AF65-F5344CB8AC3E}">
        <p14:creationId xmlns:p14="http://schemas.microsoft.com/office/powerpoint/2010/main" val="11979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fade">
                                      <p:cBhvr>
                                        <p:cTn id="28" dur="1000"/>
                                        <p:tgtEl>
                                          <p:spTgt spid="13">
                                            <p:txEl>
                                              <p:pRg st="5" end="5"/>
                                            </p:txEl>
                                          </p:spTgt>
                                        </p:tgtEl>
                                      </p:cBhvr>
                                    </p:animEffect>
                                    <p:anim calcmode="lin" valueType="num">
                                      <p:cBhvr>
                                        <p:cTn id="2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1000"/>
                                        <p:tgtEl>
                                          <p:spTgt spid="15">
                                            <p:txEl>
                                              <p:pRg st="0" end="0"/>
                                            </p:txEl>
                                          </p:spTgt>
                                        </p:tgtEl>
                                      </p:cBhvr>
                                    </p:animEffect>
                                    <p:anim calcmode="lin" valueType="num">
                                      <p:cBhvr>
                                        <p:cTn id="3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1000"/>
                                        <p:tgtEl>
                                          <p:spTgt spid="15">
                                            <p:txEl>
                                              <p:pRg st="1" end="1"/>
                                            </p:txEl>
                                          </p:spTgt>
                                        </p:tgtEl>
                                      </p:cBhvr>
                                    </p:animEffect>
                                    <p:anim calcmode="lin" valueType="num">
                                      <p:cBhvr>
                                        <p:cTn id="4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Effect transition="in" filter="fade">
                                      <p:cBhvr>
                                        <p:cTn id="49" dur="1000"/>
                                        <p:tgtEl>
                                          <p:spTgt spid="15">
                                            <p:txEl>
                                              <p:pRg st="2" end="2"/>
                                            </p:txEl>
                                          </p:spTgt>
                                        </p:tgtEl>
                                      </p:cBhvr>
                                    </p:animEffect>
                                    <p:anim calcmode="lin" valueType="num">
                                      <p:cBhvr>
                                        <p:cTn id="5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xEl>
                                              <p:pRg st="3" end="3"/>
                                            </p:txEl>
                                          </p:spTgt>
                                        </p:tgtEl>
                                        <p:attrNameLst>
                                          <p:attrName>style.visibility</p:attrName>
                                        </p:attrNameLst>
                                      </p:cBhvr>
                                      <p:to>
                                        <p:strVal val="visible"/>
                                      </p:to>
                                    </p:set>
                                    <p:animEffect transition="in" filter="fade">
                                      <p:cBhvr>
                                        <p:cTn id="56" dur="1000"/>
                                        <p:tgtEl>
                                          <p:spTgt spid="15">
                                            <p:txEl>
                                              <p:pRg st="3" end="3"/>
                                            </p:txEl>
                                          </p:spTgt>
                                        </p:tgtEl>
                                      </p:cBhvr>
                                    </p:animEffect>
                                    <p:anim calcmode="lin" valueType="num">
                                      <p:cBhvr>
                                        <p:cTn id="5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xEl>
                                              <p:pRg st="5" end="5"/>
                                            </p:txEl>
                                          </p:spTgt>
                                        </p:tgtEl>
                                        <p:attrNameLst>
                                          <p:attrName>style.visibility</p:attrName>
                                        </p:attrNameLst>
                                      </p:cBhvr>
                                      <p:to>
                                        <p:strVal val="visible"/>
                                      </p:to>
                                    </p:set>
                                    <p:animEffect transition="in" filter="fade">
                                      <p:cBhvr>
                                        <p:cTn id="63" dur="1000"/>
                                        <p:tgtEl>
                                          <p:spTgt spid="15">
                                            <p:txEl>
                                              <p:pRg st="5" end="5"/>
                                            </p:txEl>
                                          </p:spTgt>
                                        </p:tgtEl>
                                      </p:cBhvr>
                                    </p:animEffect>
                                    <p:anim calcmode="lin" valueType="num">
                                      <p:cBhvr>
                                        <p:cTn id="64"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xEl>
                                              <p:pRg st="6" end="6"/>
                                            </p:txEl>
                                          </p:spTgt>
                                        </p:tgtEl>
                                        <p:attrNameLst>
                                          <p:attrName>style.visibility</p:attrName>
                                        </p:attrNameLst>
                                      </p:cBhvr>
                                      <p:to>
                                        <p:strVal val="visible"/>
                                      </p:to>
                                    </p:set>
                                    <p:animEffect transition="in" filter="fade">
                                      <p:cBhvr>
                                        <p:cTn id="70" dur="1000"/>
                                        <p:tgtEl>
                                          <p:spTgt spid="15">
                                            <p:txEl>
                                              <p:pRg st="6" end="6"/>
                                            </p:txEl>
                                          </p:spTgt>
                                        </p:tgtEl>
                                      </p:cBhvr>
                                    </p:animEffect>
                                    <p:anim calcmode="lin" valueType="num">
                                      <p:cBhvr>
                                        <p:cTn id="71"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xEl>
                                              <p:pRg st="7" end="7"/>
                                            </p:txEl>
                                          </p:spTgt>
                                        </p:tgtEl>
                                        <p:attrNameLst>
                                          <p:attrName>style.visibility</p:attrName>
                                        </p:attrNameLst>
                                      </p:cBhvr>
                                      <p:to>
                                        <p:strVal val="visible"/>
                                      </p:to>
                                    </p:set>
                                    <p:animEffect transition="in" filter="fade">
                                      <p:cBhvr>
                                        <p:cTn id="77" dur="1000"/>
                                        <p:tgtEl>
                                          <p:spTgt spid="15">
                                            <p:txEl>
                                              <p:pRg st="7" end="7"/>
                                            </p:txEl>
                                          </p:spTgt>
                                        </p:tgtEl>
                                      </p:cBhvr>
                                    </p:animEffect>
                                    <p:anim calcmode="lin" valueType="num">
                                      <p:cBhvr>
                                        <p:cTn id="78"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xEl>
                                              <p:pRg st="8" end="8"/>
                                            </p:txEl>
                                          </p:spTgt>
                                        </p:tgtEl>
                                        <p:attrNameLst>
                                          <p:attrName>style.visibility</p:attrName>
                                        </p:attrNameLst>
                                      </p:cBhvr>
                                      <p:to>
                                        <p:strVal val="visible"/>
                                      </p:to>
                                    </p:set>
                                    <p:animEffect transition="in" filter="fade">
                                      <p:cBhvr>
                                        <p:cTn id="84" dur="1000"/>
                                        <p:tgtEl>
                                          <p:spTgt spid="15">
                                            <p:txEl>
                                              <p:pRg st="8" end="8"/>
                                            </p:txEl>
                                          </p:spTgt>
                                        </p:tgtEl>
                                      </p:cBhvr>
                                    </p:animEffect>
                                    <p:anim calcmode="lin" valueType="num">
                                      <p:cBhvr>
                                        <p:cTn id="85"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xEl>
                                              <p:pRg st="9" end="9"/>
                                            </p:txEl>
                                          </p:spTgt>
                                        </p:tgtEl>
                                        <p:attrNameLst>
                                          <p:attrName>style.visibility</p:attrName>
                                        </p:attrNameLst>
                                      </p:cBhvr>
                                      <p:to>
                                        <p:strVal val="visible"/>
                                      </p:to>
                                    </p:set>
                                    <p:animEffect transition="in" filter="fade">
                                      <p:cBhvr>
                                        <p:cTn id="91" dur="1000"/>
                                        <p:tgtEl>
                                          <p:spTgt spid="15">
                                            <p:txEl>
                                              <p:pRg st="9" end="9"/>
                                            </p:txEl>
                                          </p:spTgt>
                                        </p:tgtEl>
                                      </p:cBhvr>
                                    </p:animEffect>
                                    <p:anim calcmode="lin" valueType="num">
                                      <p:cBhvr>
                                        <p:cTn id="92"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1230" y="0"/>
            <a:ext cx="10515600" cy="1325564"/>
          </a:xfrm>
        </p:spPr>
        <p:txBody>
          <a:bodyPr/>
          <a:lstStyle/>
          <a:p>
            <a:r>
              <a:rPr lang="en-US" dirty="0"/>
              <a:t>Medicaid Expansion</a:t>
            </a:r>
          </a:p>
        </p:txBody>
      </p:sp>
      <p:sp>
        <p:nvSpPr>
          <p:cNvPr id="10" name="Content Placeholder 2"/>
          <p:cNvSpPr>
            <a:spLocks noGrp="1"/>
          </p:cNvSpPr>
          <p:nvPr>
            <p:ph sz="half" idx="1"/>
          </p:nvPr>
        </p:nvSpPr>
        <p:spPr>
          <a:xfrm>
            <a:off x="247649" y="1420455"/>
            <a:ext cx="6286500" cy="5451413"/>
          </a:xfrm>
        </p:spPr>
        <p:txBody>
          <a:bodyPr>
            <a:normAutofit/>
          </a:bodyPr>
          <a:lstStyle/>
          <a:p>
            <a:r>
              <a:rPr lang="en-US" dirty="0"/>
              <a:t>138% of federal poverty level</a:t>
            </a:r>
          </a:p>
          <a:p>
            <a:pPr marL="0" indent="0">
              <a:buNone/>
            </a:pPr>
            <a:endParaRPr lang="en-US" dirty="0"/>
          </a:p>
          <a:p>
            <a:r>
              <a:rPr lang="en-US" dirty="0"/>
              <a:t>Previously was primarily for </a:t>
            </a:r>
          </a:p>
          <a:p>
            <a:pPr marL="0" indent="0">
              <a:buNone/>
            </a:pPr>
            <a:r>
              <a:rPr lang="en-US" dirty="0"/>
              <a:t>pregnant women, children/families        in 	</a:t>
            </a:r>
          </a:p>
          <a:p>
            <a:pPr marL="0" indent="0">
              <a:buNone/>
            </a:pPr>
            <a:r>
              <a:rPr lang="en-US" dirty="0"/>
              <a:t>need</a:t>
            </a:r>
          </a:p>
          <a:p>
            <a:pPr marL="0" indent="0">
              <a:buNone/>
            </a:pPr>
            <a:endParaRPr lang="en-US" dirty="0"/>
          </a:p>
          <a:p>
            <a:r>
              <a:rPr lang="en-US" dirty="0"/>
              <a:t>New eligible group 			(essentially, poor single men)</a:t>
            </a:r>
          </a:p>
          <a:p>
            <a:pPr marL="0" indent="0">
              <a:buNone/>
            </a:pPr>
            <a:endParaRPr lang="en-US" dirty="0"/>
          </a:p>
          <a:p>
            <a:r>
              <a:rPr lang="en-US" dirty="0"/>
              <a:t>Rose to 90% federal matching 		in 2019</a:t>
            </a:r>
          </a:p>
        </p:txBody>
      </p:sp>
      <p:pic>
        <p:nvPicPr>
          <p:cNvPr id="3" name="Content Placeholder 2">
            <a:extLst>
              <a:ext uri="{FF2B5EF4-FFF2-40B4-BE49-F238E27FC236}">
                <a16:creationId xmlns:a16="http://schemas.microsoft.com/office/drawing/2014/main" id="{94C65FCD-57E9-4F79-A679-5B95D25DF14D}"/>
              </a:ext>
            </a:extLst>
          </p:cNvPr>
          <p:cNvPicPr>
            <a:picLocks noGrp="1" noChangeAspect="1"/>
          </p:cNvPicPr>
          <p:nvPr>
            <p:ph sz="half" idx="2"/>
          </p:nvPr>
        </p:nvPicPr>
        <p:blipFill>
          <a:blip r:embed="rId2"/>
          <a:stretch>
            <a:fillRect/>
          </a:stretch>
        </p:blipFill>
        <p:spPr>
          <a:xfrm>
            <a:off x="4251894" y="1420455"/>
            <a:ext cx="7940106" cy="4641442"/>
          </a:xfrm>
          <a:prstGeom prst="rect">
            <a:avLst/>
          </a:prstGeom>
        </p:spPr>
      </p:pic>
      <p:sp>
        <p:nvSpPr>
          <p:cNvPr id="5" name="Footer Placeholder 4"/>
          <p:cNvSpPr>
            <a:spLocks noGrp="1"/>
          </p:cNvSpPr>
          <p:nvPr>
            <p:ph type="ftr" sz="quarter" idx="11"/>
          </p:nvPr>
        </p:nvSpPr>
        <p:spPr>
          <a:xfrm>
            <a:off x="247649" y="6452112"/>
            <a:ext cx="3047642" cy="342368"/>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 2012 Global Education International. All rights reserved. </a:t>
            </a:r>
          </a:p>
        </p:txBody>
      </p:sp>
      <p:sp>
        <p:nvSpPr>
          <p:cNvPr id="6" name="Slide Number Placeholder 5"/>
          <p:cNvSpPr>
            <a:spLocks noGrp="1"/>
          </p:cNvSpPr>
          <p:nvPr>
            <p:ph type="sldNum" sz="quarter" idx="12"/>
          </p:nvPr>
        </p:nvSpPr>
        <p:spPr>
          <a:xfrm>
            <a:off x="8462530" y="6517485"/>
            <a:ext cx="275071" cy="27699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94E9E8B-16D0-EF40-A3C0-730302B142A9}" type="slidenum">
              <a:rPr lang="en-US" smtClean="0"/>
              <a:pPr/>
              <a:t>41</a:t>
            </a:fld>
            <a:endParaRPr lang="en-US"/>
          </a:p>
        </p:txBody>
      </p:sp>
    </p:spTree>
    <p:extLst>
      <p:ext uri="{BB962C8B-B14F-4D97-AF65-F5344CB8AC3E}">
        <p14:creationId xmlns:p14="http://schemas.microsoft.com/office/powerpoint/2010/main" val="725892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692A5-57B8-4983-9B84-CFE0132CFA71}"/>
              </a:ext>
            </a:extLst>
          </p:cNvPr>
          <p:cNvPicPr>
            <a:picLocks noChangeAspect="1"/>
          </p:cNvPicPr>
          <p:nvPr/>
        </p:nvPicPr>
        <p:blipFill>
          <a:blip r:embed="rId2"/>
          <a:stretch>
            <a:fillRect/>
          </a:stretch>
        </p:blipFill>
        <p:spPr>
          <a:xfrm>
            <a:off x="269247" y="0"/>
            <a:ext cx="5519406" cy="6858000"/>
          </a:xfrm>
          <a:prstGeom prst="rect">
            <a:avLst/>
          </a:prstGeom>
        </p:spPr>
      </p:pic>
      <p:sp>
        <p:nvSpPr>
          <p:cNvPr id="5" name="TextBox 4">
            <a:extLst>
              <a:ext uri="{FF2B5EF4-FFF2-40B4-BE49-F238E27FC236}">
                <a16:creationId xmlns:a16="http://schemas.microsoft.com/office/drawing/2014/main" id="{D44305E2-A4D0-43AA-B1A0-103B6AE73719}"/>
              </a:ext>
            </a:extLst>
          </p:cNvPr>
          <p:cNvSpPr txBox="1"/>
          <p:nvPr/>
        </p:nvSpPr>
        <p:spPr>
          <a:xfrm>
            <a:off x="5974080" y="0"/>
            <a:ext cx="6065520" cy="6858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8" name="Picture 7">
            <a:extLst>
              <a:ext uri="{FF2B5EF4-FFF2-40B4-BE49-F238E27FC236}">
                <a16:creationId xmlns:a16="http://schemas.microsoft.com/office/drawing/2014/main" id="{27149EB2-C23E-44CB-8E5A-FE4AFB3F4E5A}"/>
              </a:ext>
            </a:extLst>
          </p:cNvPr>
          <p:cNvPicPr>
            <a:picLocks noChangeAspect="1"/>
          </p:cNvPicPr>
          <p:nvPr/>
        </p:nvPicPr>
        <p:blipFill>
          <a:blip r:embed="rId3"/>
          <a:stretch>
            <a:fillRect/>
          </a:stretch>
        </p:blipFill>
        <p:spPr>
          <a:xfrm>
            <a:off x="5679440" y="0"/>
            <a:ext cx="6512560" cy="6858000"/>
          </a:xfrm>
          <a:prstGeom prst="rect">
            <a:avLst/>
          </a:prstGeom>
        </p:spPr>
      </p:pic>
    </p:spTree>
    <p:extLst>
      <p:ext uri="{BB962C8B-B14F-4D97-AF65-F5344CB8AC3E}">
        <p14:creationId xmlns:p14="http://schemas.microsoft.com/office/powerpoint/2010/main" val="21323709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9998-B107-4FAB-9970-9A1271317A26}"/>
              </a:ext>
            </a:extLst>
          </p:cNvPr>
          <p:cNvSpPr>
            <a:spLocks noGrp="1"/>
          </p:cNvSpPr>
          <p:nvPr>
            <p:ph type="title"/>
          </p:nvPr>
        </p:nvSpPr>
        <p:spPr>
          <a:xfrm>
            <a:off x="838200" y="365125"/>
            <a:ext cx="11258550" cy="1325564"/>
          </a:xfrm>
        </p:spPr>
        <p:txBody>
          <a:bodyPr/>
          <a:lstStyle/>
          <a:p>
            <a:r>
              <a:rPr lang="en-US" dirty="0"/>
              <a:t>Medicare Billing during national emergency</a:t>
            </a:r>
            <a:br>
              <a:rPr lang="en-US" dirty="0"/>
            </a:br>
            <a:r>
              <a:rPr lang="en-US" sz="2800" dirty="0"/>
              <a:t>(</a:t>
            </a:r>
            <a:r>
              <a:rPr lang="en-US" sz="2400" dirty="0"/>
              <a:t>Expansion of Telehealth via 1135 Waiver)</a:t>
            </a:r>
            <a:endParaRPr lang="en-US" dirty="0"/>
          </a:p>
        </p:txBody>
      </p:sp>
      <p:sp>
        <p:nvSpPr>
          <p:cNvPr id="3" name="Text Placeholder 2">
            <a:extLst>
              <a:ext uri="{FF2B5EF4-FFF2-40B4-BE49-F238E27FC236}">
                <a16:creationId xmlns:a16="http://schemas.microsoft.com/office/drawing/2014/main" id="{AD7FBC48-C431-4400-8951-E74117BBA7AC}"/>
              </a:ext>
            </a:extLst>
          </p:cNvPr>
          <p:cNvSpPr>
            <a:spLocks noGrp="1"/>
          </p:cNvSpPr>
          <p:nvPr>
            <p:ph type="body" idx="1"/>
          </p:nvPr>
        </p:nvSpPr>
        <p:spPr>
          <a:xfrm>
            <a:off x="838200" y="1825625"/>
            <a:ext cx="10858500" cy="4351338"/>
          </a:xfrm>
        </p:spPr>
        <p:txBody>
          <a:bodyPr>
            <a:normAutofit fontScale="92500" lnSpcReduction="20000"/>
          </a:bodyPr>
          <a:lstStyle/>
          <a:p>
            <a:r>
              <a:rPr lang="en-US" dirty="0"/>
              <a:t>Providers: </a:t>
            </a:r>
          </a:p>
          <a:p>
            <a:r>
              <a:rPr lang="en-US" dirty="0"/>
              <a:t>Physicians</a:t>
            </a:r>
          </a:p>
          <a:p>
            <a:r>
              <a:rPr lang="en-US" dirty="0"/>
              <a:t>Nurse practitioners</a:t>
            </a:r>
          </a:p>
          <a:p>
            <a:r>
              <a:rPr lang="en-US" dirty="0"/>
              <a:t>Physician assistants</a:t>
            </a:r>
          </a:p>
          <a:p>
            <a:r>
              <a:rPr lang="en-US" dirty="0"/>
              <a:t>Nurse midwives</a:t>
            </a:r>
          </a:p>
          <a:p>
            <a:r>
              <a:rPr lang="en-US" dirty="0"/>
              <a:t>Certified nurse anesthetists</a:t>
            </a:r>
          </a:p>
          <a:p>
            <a:r>
              <a:rPr lang="en-US" dirty="0"/>
              <a:t>Clinical psychologists</a:t>
            </a:r>
          </a:p>
          <a:p>
            <a:r>
              <a:rPr lang="en-US" dirty="0"/>
              <a:t>Clinical social workers</a:t>
            </a:r>
          </a:p>
          <a:p>
            <a:r>
              <a:rPr lang="en-US" dirty="0"/>
              <a:t>Registered dietitians, and nutrition professionals</a:t>
            </a:r>
          </a:p>
          <a:p>
            <a:r>
              <a:rPr lang="en-US" dirty="0"/>
              <a:t>See G codes re: PT, OT, SLPT</a:t>
            </a:r>
          </a:p>
        </p:txBody>
      </p:sp>
      <p:sp>
        <p:nvSpPr>
          <p:cNvPr id="4" name="TextBox 3">
            <a:extLst>
              <a:ext uri="{FF2B5EF4-FFF2-40B4-BE49-F238E27FC236}">
                <a16:creationId xmlns:a16="http://schemas.microsoft.com/office/drawing/2014/main" id="{7FC064BF-91DE-494B-9BE8-826CAA88999D}"/>
              </a:ext>
            </a:extLst>
          </p:cNvPr>
          <p:cNvSpPr txBox="1"/>
          <p:nvPr/>
        </p:nvSpPr>
        <p:spPr>
          <a:xfrm>
            <a:off x="1181100" y="6296025"/>
            <a:ext cx="1051560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hangingPunct="0"/>
            <a:r>
              <a:rPr lang="en-US" dirty="0">
                <a:solidFill>
                  <a:srgbClr val="000000"/>
                </a:solidFill>
                <a:sym typeface="Calibri"/>
                <a:hlinkClick r:id="rId2"/>
              </a:rPr>
              <a:t>https://www.cms.gov/newsroom/fact-sheets/medicare-telemedicine-health-care-provider-fact-sheet</a:t>
            </a:r>
            <a:endParaRPr lang="en-US" dirty="0">
              <a:solidFill>
                <a:srgbClr val="000000"/>
              </a:solidFill>
              <a:sym typeface="Calibri"/>
            </a:endParaRPr>
          </a:p>
          <a:p>
            <a:pPr defTabSz="457200" hangingPunct="0"/>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79847850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20173-BEBA-4ED7-ABAA-C9646364CACD}"/>
              </a:ext>
            </a:extLst>
          </p:cNvPr>
          <p:cNvPicPr>
            <a:picLocks noChangeAspect="1"/>
          </p:cNvPicPr>
          <p:nvPr/>
        </p:nvPicPr>
        <p:blipFill>
          <a:blip r:embed="rId2"/>
          <a:stretch>
            <a:fillRect/>
          </a:stretch>
        </p:blipFill>
        <p:spPr>
          <a:xfrm>
            <a:off x="304800" y="12355"/>
            <a:ext cx="11887200" cy="6845645"/>
          </a:xfrm>
          <a:prstGeom prst="rect">
            <a:avLst/>
          </a:prstGeom>
        </p:spPr>
      </p:pic>
    </p:spTree>
    <p:extLst>
      <p:ext uri="{BB962C8B-B14F-4D97-AF65-F5344CB8AC3E}">
        <p14:creationId xmlns:p14="http://schemas.microsoft.com/office/powerpoint/2010/main" val="73604308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CFDC-B77B-4761-936E-EC1EF973DBB1}"/>
              </a:ext>
            </a:extLst>
          </p:cNvPr>
          <p:cNvSpPr>
            <a:spLocks noGrp="1"/>
          </p:cNvSpPr>
          <p:nvPr>
            <p:ph type="title"/>
          </p:nvPr>
        </p:nvSpPr>
        <p:spPr>
          <a:xfrm>
            <a:off x="838200" y="-4763"/>
            <a:ext cx="10515600" cy="1325564"/>
          </a:xfrm>
        </p:spPr>
        <p:txBody>
          <a:bodyPr/>
          <a:lstStyle/>
          <a:p>
            <a:r>
              <a:rPr lang="en-US" dirty="0"/>
              <a:t>Keys</a:t>
            </a:r>
          </a:p>
        </p:txBody>
      </p:sp>
      <p:sp>
        <p:nvSpPr>
          <p:cNvPr id="3" name="Text Placeholder 2">
            <a:extLst>
              <a:ext uri="{FF2B5EF4-FFF2-40B4-BE49-F238E27FC236}">
                <a16:creationId xmlns:a16="http://schemas.microsoft.com/office/drawing/2014/main" id="{1B438ED7-6FEA-4350-A243-45429AF0F348}"/>
              </a:ext>
            </a:extLst>
          </p:cNvPr>
          <p:cNvSpPr>
            <a:spLocks noGrp="1"/>
          </p:cNvSpPr>
          <p:nvPr>
            <p:ph type="body" idx="1"/>
          </p:nvPr>
        </p:nvSpPr>
        <p:spPr/>
        <p:txBody>
          <a:bodyPr/>
          <a:lstStyle/>
          <a:p>
            <a:r>
              <a:rPr lang="en-US" dirty="0"/>
              <a:t>Check with similar programs that have “figured it out.”</a:t>
            </a:r>
          </a:p>
          <a:p>
            <a:pPr marL="0" indent="0">
              <a:buNone/>
            </a:pPr>
            <a:endParaRPr lang="en-US" dirty="0"/>
          </a:p>
          <a:p>
            <a:r>
              <a:rPr lang="en-US" dirty="0"/>
              <a:t>Focus on the locus of control </a:t>
            </a:r>
          </a:p>
          <a:p>
            <a:pPr lvl="1"/>
            <a:r>
              <a:rPr lang="en-US" dirty="0"/>
              <a:t>(some places you can make changes, re-negotiate, </a:t>
            </a:r>
            <a:r>
              <a:rPr lang="en-US" dirty="0" err="1"/>
              <a:t>etc</a:t>
            </a:r>
            <a:r>
              <a:rPr lang="en-US" dirty="0"/>
              <a:t>…) </a:t>
            </a:r>
          </a:p>
          <a:p>
            <a:pPr lvl="1"/>
            <a:r>
              <a:rPr lang="en-US" dirty="0"/>
              <a:t> Other places you have to lobby for change, particularly legislatively</a:t>
            </a:r>
          </a:p>
        </p:txBody>
      </p:sp>
    </p:spTree>
    <p:extLst>
      <p:ext uri="{BB962C8B-B14F-4D97-AF65-F5344CB8AC3E}">
        <p14:creationId xmlns:p14="http://schemas.microsoft.com/office/powerpoint/2010/main" val="360507333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60539"/>
            <a:ext cx="3657600"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380045" y="396814"/>
            <a:ext cx="5431910" cy="1051560"/>
          </a:xfrm>
        </p:spPr>
        <p:txBody>
          <a:bodyPr/>
          <a:lstStyle/>
          <a:p>
            <a:r>
              <a:rPr lang="en-US" dirty="0"/>
              <a:t>Questions, thoughts?</a:t>
            </a:r>
          </a:p>
        </p:txBody>
      </p:sp>
    </p:spTree>
    <p:custDataLst>
      <p:tags r:id="rId1"/>
    </p:custDataLst>
    <p:extLst>
      <p:ext uri="{BB962C8B-B14F-4D97-AF65-F5344CB8AC3E}">
        <p14:creationId xmlns:p14="http://schemas.microsoft.com/office/powerpoint/2010/main" val="13903663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64CB-CA86-4F77-A332-7EED1E809902}"/>
              </a:ext>
            </a:extLst>
          </p:cNvPr>
          <p:cNvSpPr>
            <a:spLocks noGrp="1"/>
          </p:cNvSpPr>
          <p:nvPr>
            <p:ph type="title"/>
          </p:nvPr>
        </p:nvSpPr>
        <p:spPr/>
        <p:txBody>
          <a:bodyPr/>
          <a:lstStyle/>
          <a:p>
            <a:r>
              <a:rPr lang="en-US" dirty="0"/>
              <a:t>Meds</a:t>
            </a:r>
          </a:p>
        </p:txBody>
      </p:sp>
      <p:sp>
        <p:nvSpPr>
          <p:cNvPr id="3" name="Text Placeholder 2">
            <a:extLst>
              <a:ext uri="{FF2B5EF4-FFF2-40B4-BE49-F238E27FC236}">
                <a16:creationId xmlns:a16="http://schemas.microsoft.com/office/drawing/2014/main" id="{1C872820-7C51-435E-8A4E-A2AE742A7C07}"/>
              </a:ext>
            </a:extLst>
          </p:cNvPr>
          <p:cNvSpPr>
            <a:spLocks noGrp="1"/>
          </p:cNvSpPr>
          <p:nvPr>
            <p:ph type="body" idx="1"/>
          </p:nvPr>
        </p:nvSpPr>
        <p:spPr/>
        <p:txBody>
          <a:bodyPr>
            <a:normAutofit lnSpcReduction="10000"/>
          </a:bodyPr>
          <a:lstStyle/>
          <a:p>
            <a:r>
              <a:rPr lang="en-US" dirty="0"/>
              <a:t>While clearly psychotropic medications can be helpful,          anti-depressants should typically be reserved for moderate-severe depression</a:t>
            </a:r>
          </a:p>
          <a:p>
            <a:pPr marL="0" indent="0">
              <a:buNone/>
            </a:pPr>
            <a:endParaRPr lang="en-US" dirty="0"/>
          </a:p>
          <a:p>
            <a:r>
              <a:rPr lang="en-US" dirty="0"/>
              <a:t>There are black box warnings for certain medications, including certain sleep medications, anti-psychotics in certain elderly populations, and antidepressants in youth.</a:t>
            </a:r>
          </a:p>
          <a:p>
            <a:endParaRPr lang="en-US" dirty="0"/>
          </a:p>
          <a:p>
            <a:r>
              <a:rPr lang="en-US" dirty="0"/>
              <a:t>For many individuals with depression and anxiety, one of the most useful treatments is cognitive behavioral therapy (CBT).</a:t>
            </a:r>
          </a:p>
        </p:txBody>
      </p:sp>
    </p:spTree>
    <p:extLst>
      <p:ext uri="{BB962C8B-B14F-4D97-AF65-F5344CB8AC3E}">
        <p14:creationId xmlns:p14="http://schemas.microsoft.com/office/powerpoint/2010/main" val="27518847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1A6B6-F0E5-471D-8710-6331A21864C8}"/>
              </a:ext>
            </a:extLst>
          </p:cNvPr>
          <p:cNvPicPr>
            <a:picLocks noChangeAspect="1"/>
          </p:cNvPicPr>
          <p:nvPr/>
        </p:nvPicPr>
        <p:blipFill>
          <a:blip r:embed="rId2"/>
          <a:stretch>
            <a:fillRect/>
          </a:stretch>
        </p:blipFill>
        <p:spPr>
          <a:xfrm>
            <a:off x="3130262" y="68263"/>
            <a:ext cx="6704618" cy="6721475"/>
          </a:xfrm>
          <a:prstGeom prst="rect">
            <a:avLst/>
          </a:prstGeom>
          <a:noFill/>
        </p:spPr>
      </p:pic>
    </p:spTree>
    <p:extLst>
      <p:ext uri="{BB962C8B-B14F-4D97-AF65-F5344CB8AC3E}">
        <p14:creationId xmlns:p14="http://schemas.microsoft.com/office/powerpoint/2010/main" val="29570881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8675" y="171450"/>
            <a:ext cx="10744200" cy="1143000"/>
          </a:xfrm>
        </p:spPr>
        <p:txBody>
          <a:bodyPr>
            <a:normAutofit fontScale="90000"/>
          </a:bodyPr>
          <a:lstStyle/>
          <a:p>
            <a:r>
              <a:rPr lang="en-US" dirty="0"/>
              <a:t>Variables re: behavioral health in primary care</a:t>
            </a:r>
          </a:p>
        </p:txBody>
      </p:sp>
      <p:sp>
        <p:nvSpPr>
          <p:cNvPr id="5" name="Content Placeholder 4"/>
          <p:cNvSpPr>
            <a:spLocks noGrp="1"/>
          </p:cNvSpPr>
          <p:nvPr>
            <p:ph sz="quarter" idx="1"/>
          </p:nvPr>
        </p:nvSpPr>
        <p:spPr>
          <a:xfrm>
            <a:off x="400050" y="2514600"/>
            <a:ext cx="6457950" cy="4572000"/>
          </a:xfrm>
        </p:spPr>
        <p:txBody>
          <a:bodyPr>
            <a:normAutofit/>
          </a:bodyPr>
          <a:lstStyle/>
          <a:p>
            <a:r>
              <a:rPr lang="en-US" sz="2400" dirty="0"/>
              <a:t>Emergent</a:t>
            </a:r>
          </a:p>
          <a:p>
            <a:endParaRPr lang="en-US" sz="2400" dirty="0"/>
          </a:p>
          <a:p>
            <a:endParaRPr lang="en-US" sz="2400" dirty="0"/>
          </a:p>
          <a:p>
            <a:r>
              <a:rPr lang="en-US" sz="2400" dirty="0"/>
              <a:t>Urgent</a:t>
            </a:r>
          </a:p>
          <a:p>
            <a:endParaRPr lang="en-US" sz="2400" dirty="0"/>
          </a:p>
          <a:p>
            <a:endParaRPr lang="en-US" sz="2400" dirty="0"/>
          </a:p>
          <a:p>
            <a:r>
              <a:rPr lang="en-US" sz="2400" dirty="0"/>
              <a:t>Routine/Chronic Disease Management*</a:t>
            </a:r>
          </a:p>
        </p:txBody>
      </p:sp>
      <p:sp>
        <p:nvSpPr>
          <p:cNvPr id="6" name="Content Placeholder 5"/>
          <p:cNvSpPr>
            <a:spLocks noGrp="1"/>
          </p:cNvSpPr>
          <p:nvPr>
            <p:ph sz="quarter" idx="2"/>
          </p:nvPr>
        </p:nvSpPr>
        <p:spPr>
          <a:xfrm>
            <a:off x="7391400" y="2590800"/>
            <a:ext cx="3749040" cy="4572000"/>
          </a:xfrm>
        </p:spPr>
        <p:txBody>
          <a:bodyPr>
            <a:normAutofit/>
          </a:bodyPr>
          <a:lstStyle/>
          <a:p>
            <a:r>
              <a:rPr lang="en-US" sz="2400" dirty="0"/>
              <a:t>Illness/Behavior</a:t>
            </a:r>
          </a:p>
          <a:p>
            <a:pPr marL="0" indent="0">
              <a:buNone/>
            </a:pPr>
            <a:endParaRPr lang="en-US" sz="2400" dirty="0"/>
          </a:p>
          <a:p>
            <a:pPr marL="0" indent="0">
              <a:buNone/>
            </a:pPr>
            <a:endParaRPr lang="en-US" sz="2400" dirty="0"/>
          </a:p>
          <a:p>
            <a:r>
              <a:rPr lang="en-US" sz="2400" dirty="0"/>
              <a:t>Severity/Complexity</a:t>
            </a:r>
          </a:p>
          <a:p>
            <a:endParaRPr lang="en-US" sz="2400" dirty="0"/>
          </a:p>
          <a:p>
            <a:pPr marL="0" indent="0">
              <a:buNone/>
            </a:pPr>
            <a:endParaRPr lang="en-US" sz="2400" dirty="0"/>
          </a:p>
          <a:p>
            <a:r>
              <a:rPr lang="en-US" sz="2400" dirty="0"/>
              <a:t>Supports</a:t>
            </a:r>
          </a:p>
        </p:txBody>
      </p:sp>
    </p:spTree>
    <p:extLst>
      <p:ext uri="{BB962C8B-B14F-4D97-AF65-F5344CB8AC3E}">
        <p14:creationId xmlns:p14="http://schemas.microsoft.com/office/powerpoint/2010/main" val="197255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D497-6FFD-4EB3-8523-0D33B9C14E70}"/>
              </a:ext>
            </a:extLst>
          </p:cNvPr>
          <p:cNvSpPr>
            <a:spLocks noGrp="1"/>
          </p:cNvSpPr>
          <p:nvPr>
            <p:ph type="title"/>
          </p:nvPr>
        </p:nvSpPr>
        <p:spPr>
          <a:xfrm>
            <a:off x="939800" y="485774"/>
            <a:ext cx="11252200" cy="1325564"/>
          </a:xfrm>
        </p:spPr>
        <p:txBody>
          <a:bodyPr/>
          <a:lstStyle/>
          <a:p>
            <a:r>
              <a:rPr lang="en-US" dirty="0"/>
              <a:t>Clinician’s dilemma in a fast-paced setting:</a:t>
            </a:r>
          </a:p>
        </p:txBody>
      </p:sp>
      <p:sp>
        <p:nvSpPr>
          <p:cNvPr id="3" name="Text Placeholder 2">
            <a:extLst>
              <a:ext uri="{FF2B5EF4-FFF2-40B4-BE49-F238E27FC236}">
                <a16:creationId xmlns:a16="http://schemas.microsoft.com/office/drawing/2014/main" id="{3A304D09-CF4F-42F8-BBCB-373445CF3A7F}"/>
              </a:ext>
            </a:extLst>
          </p:cNvPr>
          <p:cNvSpPr>
            <a:spLocks noGrp="1"/>
          </p:cNvSpPr>
          <p:nvPr>
            <p:ph type="body" idx="1"/>
          </p:nvPr>
        </p:nvSpPr>
        <p:spPr>
          <a:xfrm>
            <a:off x="1346200" y="1978025"/>
            <a:ext cx="10515600" cy="4351338"/>
          </a:xfrm>
        </p:spPr>
        <p:txBody>
          <a:bodyPr/>
          <a:lstStyle/>
          <a:p>
            <a:r>
              <a:rPr lang="en-US" dirty="0"/>
              <a:t>Not over-diagnosing</a:t>
            </a:r>
          </a:p>
          <a:p>
            <a:pPr marL="0" indent="0">
              <a:buNone/>
            </a:pPr>
            <a:endParaRPr lang="en-US" dirty="0"/>
          </a:p>
          <a:p>
            <a:r>
              <a:rPr lang="en-US" dirty="0"/>
              <a:t>Not under-diagnosing</a:t>
            </a:r>
          </a:p>
          <a:p>
            <a:endParaRPr lang="en-US" dirty="0"/>
          </a:p>
          <a:p>
            <a:r>
              <a:rPr lang="en-US" dirty="0"/>
              <a:t>Not missing what else this</a:t>
            </a:r>
          </a:p>
          <a:p>
            <a:pPr marL="0" indent="0">
              <a:buNone/>
            </a:pPr>
            <a:r>
              <a:rPr lang="en-US" dirty="0"/>
              <a:t>  might be…</a:t>
            </a:r>
          </a:p>
        </p:txBody>
      </p:sp>
      <p:pic>
        <p:nvPicPr>
          <p:cNvPr id="1026" name="Picture 2" descr="'The Bears Discover The Porridge' by Julia Letheld Hahn Graphic Art">
            <a:extLst>
              <a:ext uri="{FF2B5EF4-FFF2-40B4-BE49-F238E27FC236}">
                <a16:creationId xmlns:a16="http://schemas.microsoft.com/office/drawing/2014/main" id="{D3899638-82F2-4B15-B199-C85364A5F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170" y="267970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433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9668-4D2C-43B7-B229-AA05390462FC}"/>
              </a:ext>
            </a:extLst>
          </p:cNvPr>
          <p:cNvSpPr>
            <a:spLocks noGrp="1"/>
          </p:cNvSpPr>
          <p:nvPr>
            <p:ph type="title"/>
          </p:nvPr>
        </p:nvSpPr>
        <p:spPr>
          <a:xfrm>
            <a:off x="655320" y="151765"/>
            <a:ext cx="10515600" cy="1325564"/>
          </a:xfrm>
        </p:spPr>
        <p:txBody>
          <a:bodyPr/>
          <a:lstStyle/>
          <a:p>
            <a:r>
              <a:rPr lang="en-US" dirty="0"/>
              <a:t>Pressures</a:t>
            </a:r>
          </a:p>
        </p:txBody>
      </p:sp>
      <p:sp>
        <p:nvSpPr>
          <p:cNvPr id="3" name="Text Placeholder 2">
            <a:extLst>
              <a:ext uri="{FF2B5EF4-FFF2-40B4-BE49-F238E27FC236}">
                <a16:creationId xmlns:a16="http://schemas.microsoft.com/office/drawing/2014/main" id="{FC6FF6A9-276F-47D8-BA7F-B8316E45843A}"/>
              </a:ext>
            </a:extLst>
          </p:cNvPr>
          <p:cNvSpPr>
            <a:spLocks noGrp="1"/>
          </p:cNvSpPr>
          <p:nvPr>
            <p:ph type="body" idx="1"/>
          </p:nvPr>
        </p:nvSpPr>
        <p:spPr>
          <a:xfrm>
            <a:off x="375919" y="2120264"/>
            <a:ext cx="11728133" cy="4819015"/>
          </a:xfrm>
        </p:spPr>
        <p:txBody>
          <a:bodyPr/>
          <a:lstStyle/>
          <a:p>
            <a:r>
              <a:rPr lang="en-US" dirty="0"/>
              <a:t>Payment pressures to firmly diagnose (on the first visit!)</a:t>
            </a:r>
          </a:p>
          <a:p>
            <a:endParaRPr lang="en-US" dirty="0"/>
          </a:p>
          <a:p>
            <a:r>
              <a:rPr lang="en-US" dirty="0"/>
              <a:t>Incentives to do what’s expeditious, vs. “right”.</a:t>
            </a:r>
          </a:p>
          <a:p>
            <a:endParaRPr lang="en-US" dirty="0"/>
          </a:p>
          <a:p>
            <a:r>
              <a:rPr lang="en-US" dirty="0"/>
              <a:t>In primary care, disincentive to open-up the behavioral health           “can of worms”…</a:t>
            </a:r>
          </a:p>
        </p:txBody>
      </p:sp>
    </p:spTree>
    <p:extLst>
      <p:ext uri="{BB962C8B-B14F-4D97-AF65-F5344CB8AC3E}">
        <p14:creationId xmlns:p14="http://schemas.microsoft.com/office/powerpoint/2010/main" val="76504828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3117</Words>
  <Application>Microsoft Office PowerPoint</Application>
  <PresentationFormat>Widescreen</PresentationFormat>
  <Paragraphs>493</Paragraphs>
  <Slides>46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MS PGothic</vt:lpstr>
      <vt:lpstr>Arial</vt:lpstr>
      <vt:lpstr>Calibri</vt:lpstr>
      <vt:lpstr>Calibri Light</vt:lpstr>
      <vt:lpstr>Garamond</vt:lpstr>
      <vt:lpstr>Helvetica</vt:lpstr>
      <vt:lpstr>Perpetua</vt:lpstr>
      <vt:lpstr>Times</vt:lpstr>
      <vt:lpstr>Times New Roman</vt:lpstr>
      <vt:lpstr>Wingdings</vt:lpstr>
      <vt:lpstr>1_Office Theme</vt:lpstr>
      <vt:lpstr>DSM-5 Diagnoses: Best Practices in a Community Health Center Environment (part 1 of a 2-part series)</vt:lpstr>
      <vt:lpstr>Objectives</vt:lpstr>
      <vt:lpstr>Why is this an issue?</vt:lpstr>
      <vt:lpstr>Meds</vt:lpstr>
      <vt:lpstr>Meds</vt:lpstr>
      <vt:lpstr>PowerPoint Presentation</vt:lpstr>
      <vt:lpstr>Variables re: behavioral health in primary care</vt:lpstr>
      <vt:lpstr>Clinician’s dilemma in a fast-paced setting:</vt:lpstr>
      <vt:lpstr>Pressures</vt:lpstr>
      <vt:lpstr>Many of Integrated Care Models-However…</vt:lpstr>
      <vt:lpstr>Integration: An Evolving Relationship</vt:lpstr>
      <vt:lpstr>Collaborative Care</vt:lpstr>
      <vt:lpstr>SBIRT(screening, brief intervention, referral to treatment)</vt:lpstr>
      <vt:lpstr>Screening tools</vt:lpstr>
      <vt:lpstr>Remember</vt:lpstr>
      <vt:lpstr>One of the issues….</vt:lpstr>
      <vt:lpstr>Risks of mis-diagnosis             (even if they check most boxes…)</vt:lpstr>
      <vt:lpstr>Psychiatric Disorders-general rules</vt:lpstr>
      <vt:lpstr>Major Categories:</vt:lpstr>
      <vt:lpstr>Depressive Disorders*  (not all)</vt:lpstr>
      <vt:lpstr>Example: Major Depressive Disorder—Diagnostic Criteria</vt:lpstr>
      <vt:lpstr>Severity and Course Specifiers</vt:lpstr>
      <vt:lpstr>PowerPoint Presentation</vt:lpstr>
      <vt:lpstr>Summary of DSM-5  Classification of Bipolar Disorders</vt:lpstr>
      <vt:lpstr>Example: Summary of DSM-5 Criteria for Manic Episodes in Bipolar Disorder</vt:lpstr>
      <vt:lpstr>Look at all the Specifiers!</vt:lpstr>
      <vt:lpstr>DSM 5 Anxiety Disorders</vt:lpstr>
      <vt:lpstr>Example:  Generalized Anxiety Disorder Good screening tool:  GAD-7</vt:lpstr>
      <vt:lpstr>PowerPoint Presentation</vt:lpstr>
      <vt:lpstr>Acute or Post-traumatic Stress Disorders</vt:lpstr>
      <vt:lpstr>Either Acute or Post Traumatic Stress Disorders</vt:lpstr>
      <vt:lpstr>Stress Disorders</vt:lpstr>
      <vt:lpstr>Substance Use Disorders Continuum</vt:lpstr>
      <vt:lpstr>General Categories</vt:lpstr>
      <vt:lpstr>Differences between DSM-IV and DSM-5               re: substance use disorders </vt:lpstr>
      <vt:lpstr>Example-Substance X                  Pattern of use, number of concerns (&gt;2),           time-frame (within a 12-month period), length of remission/maintenance </vt:lpstr>
      <vt:lpstr>Billing</vt:lpstr>
      <vt:lpstr>Documentation</vt:lpstr>
      <vt:lpstr>Federally Qualified Health Centers (FQHCs)</vt:lpstr>
      <vt:lpstr>Medicaid and Medicare-they sound so much alike!</vt:lpstr>
      <vt:lpstr>Medicaid Expansion</vt:lpstr>
      <vt:lpstr>PowerPoint Presentation</vt:lpstr>
      <vt:lpstr>Medicare Billing during national emergency (Expansion of Telehealth via 1135 Waiver)</vt:lpstr>
      <vt:lpstr>PowerPoint Presentation</vt:lpstr>
      <vt:lpstr>Keys</vt:lpstr>
      <vt:lpstr>Questions,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DSM-5 Diagnoses: Best Practices in a Community Health Center Environment (part 1 of a 2-part series)</dc:title>
  <dc:creator>McLean, Andrew</dc:creator>
  <cp:lastModifiedBy>Terry, David</cp:lastModifiedBy>
  <cp:revision>26</cp:revision>
  <dcterms:created xsi:type="dcterms:W3CDTF">2020-11-02T00:13:57Z</dcterms:created>
  <dcterms:modified xsi:type="dcterms:W3CDTF">2020-11-04T16:20:02Z</dcterms:modified>
</cp:coreProperties>
</file>