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8" r:id="rId3"/>
    <p:sldId id="257" r:id="rId4"/>
    <p:sldId id="273" r:id="rId5"/>
    <p:sldId id="262" r:id="rId6"/>
    <p:sldId id="267" r:id="rId7"/>
    <p:sldId id="258" r:id="rId8"/>
    <p:sldId id="260" r:id="rId9"/>
    <p:sldId id="261" r:id="rId10"/>
    <p:sldId id="272" r:id="rId11"/>
    <p:sldId id="275" r:id="rId12"/>
    <p:sldId id="276" r:id="rId13"/>
    <p:sldId id="274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D965F2-A127-4409-A5AB-3E549903DBB9}" v="28" dt="2020-10-12T02:53:41.266"/>
  </p1510:revLst>
</p1510:revInfo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4971" autoAdjust="0"/>
  </p:normalViewPr>
  <p:slideViewPr>
    <p:cSldViewPr>
      <p:cViewPr varScale="1">
        <p:scale>
          <a:sx n="50" d="100"/>
          <a:sy n="50" d="100"/>
        </p:scale>
        <p:origin x="1244" y="3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11/3/2020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9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35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72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40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99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5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5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57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59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1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11/3/2020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DavidonConsulti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DavidonConsultin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biospectrumindia.com/news/22/10978/dcgi-to-come-out-with-vaccine-specific-regulatory-policy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Supporting Students with Special Needs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Free and appropriate public education during remote learning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Support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DEEFA-B1B7-46D4-AC67-DA1472C8F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Family Medical Leave Act</a:t>
            </a:r>
          </a:p>
          <a:p>
            <a:r>
              <a:rPr lang="en-US" sz="3600" dirty="0"/>
              <a:t>Frequent communication</a:t>
            </a:r>
          </a:p>
          <a:p>
            <a:r>
              <a:rPr lang="en-US" sz="3600" dirty="0"/>
              <a:t>Virtual meetings/webinars/opportunities</a:t>
            </a:r>
          </a:p>
        </p:txBody>
      </p:sp>
    </p:spTree>
    <p:extLst>
      <p:ext uri="{BB962C8B-B14F-4D97-AF65-F5344CB8AC3E}">
        <p14:creationId xmlns:p14="http://schemas.microsoft.com/office/powerpoint/2010/main" val="897412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2FBCE-2C02-40EC-9879-1CAFEA50C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FAPE during 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4E1B4-306B-43C7-AE91-456AE31439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448799" cy="4267200"/>
          </a:xfrm>
        </p:spPr>
        <p:txBody>
          <a:bodyPr>
            <a:normAutofit/>
          </a:bodyPr>
          <a:lstStyle/>
          <a:p>
            <a:r>
              <a:rPr lang="en-US" sz="3200" dirty="0"/>
              <a:t>What if there are school closures?</a:t>
            </a:r>
          </a:p>
          <a:p>
            <a:r>
              <a:rPr lang="en-US" sz="3200" dirty="0"/>
              <a:t>If a student with an IEP gets COVID and is out for a while, does the school need to provide IEP services?</a:t>
            </a:r>
          </a:p>
          <a:p>
            <a:r>
              <a:rPr lang="en-US" sz="3200" dirty="0"/>
              <a:t>What happens if school is open for in-person learning, but a student with disabilities is at high risk?</a:t>
            </a:r>
          </a:p>
        </p:txBody>
      </p:sp>
    </p:spTree>
    <p:extLst>
      <p:ext uri="{BB962C8B-B14F-4D97-AF65-F5344CB8AC3E}">
        <p14:creationId xmlns:p14="http://schemas.microsoft.com/office/powerpoint/2010/main" val="1452665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5F58E-3E02-4675-9592-0F0D7A8B7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Special Education and Access to School Mental Health Supports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CE706-7ADB-4B75-95C7-CD27366F6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Consider your competence and the best interests of students.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Ensure all students have equitable access to mental health and other school psychological services provided remotely.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Consider the relationship between ethics and law.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Continue to monitor guidance from your district, state, and the U.S. Department of Education related to service delivery requirements during extended school closings.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469C63-8297-440A-AA8D-45D93DCF086F}"/>
              </a:ext>
            </a:extLst>
          </p:cNvPr>
          <p:cNvSpPr txBox="1"/>
          <p:nvPr/>
        </p:nvSpPr>
        <p:spPr>
          <a:xfrm>
            <a:off x="7161212" y="6357637"/>
            <a:ext cx="472276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Adapted from NASP Virtual Service Delivery in Response to COVID-19 Disruptions</a:t>
            </a:r>
          </a:p>
        </p:txBody>
      </p:sp>
    </p:spTree>
    <p:extLst>
      <p:ext uri="{BB962C8B-B14F-4D97-AF65-F5344CB8AC3E}">
        <p14:creationId xmlns:p14="http://schemas.microsoft.com/office/powerpoint/2010/main" val="993525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C60A-3B7F-4B9A-8C71-45A787328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Sarah Davidon, Ed.D.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8C962-9D3A-401A-8854-019287D387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davidonconsulting.com</a:t>
            </a:r>
          </a:p>
          <a:p>
            <a:r>
              <a:rPr lang="en-US" sz="3200" dirty="0">
                <a:hlinkClick r:id="rId2"/>
              </a:rPr>
              <a:t>https://www.facebook.com/DavidonConsulting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115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C60A-3B7F-4B9A-8C71-45A787328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Sarah Davidon, Ed.D.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8C962-9D3A-401A-8854-019287D387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davidonconsulting.com</a:t>
            </a:r>
          </a:p>
          <a:p>
            <a:r>
              <a:rPr lang="en-US" sz="3200" dirty="0">
                <a:hlinkClick r:id="rId2"/>
              </a:rPr>
              <a:t>https://www.facebook.com/DavidonConsulting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957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rmAutofit/>
          </a:bodyPr>
          <a:lstStyle/>
          <a:p>
            <a:r>
              <a:rPr lang="en-US" dirty="0"/>
              <a:t>Special Education: A quick policy overview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/>
          <a:p>
            <a:r>
              <a:rPr lang="en-US"/>
              <a:t>Individualized Family Service Plan</a:t>
            </a:r>
          </a:p>
          <a:p>
            <a:r>
              <a:rPr lang="en-US"/>
              <a:t>Individualized Education Program</a:t>
            </a:r>
          </a:p>
          <a:p>
            <a:r>
              <a:rPr lang="en-US"/>
              <a:t>504 Plans</a:t>
            </a:r>
          </a:p>
        </p:txBody>
      </p:sp>
      <p:pic>
        <p:nvPicPr>
          <p:cNvPr id="3" name="Picture 2" descr="A picture containing whiteboard&#10;&#10;Description automatically generated">
            <a:extLst>
              <a:ext uri="{FF2B5EF4-FFF2-40B4-BE49-F238E27FC236}">
                <a16:creationId xmlns:a16="http://schemas.microsoft.com/office/drawing/2014/main" id="{D12FD928-77E7-4BE3-B526-FA5DE45D23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9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704012" y="1905000"/>
            <a:ext cx="4419598" cy="29500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677398" cy="1020762"/>
          </a:xfrm>
        </p:spPr>
        <p:txBody>
          <a:bodyPr>
            <a:normAutofit/>
          </a:bodyPr>
          <a:lstStyle/>
          <a:p>
            <a:r>
              <a:rPr lang="en-US" sz="3600" dirty="0"/>
              <a:t>Accessibility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Publicly funded entities must ensure that people with disabilities can participate</a:t>
            </a:r>
          </a:p>
          <a:p>
            <a:r>
              <a:rPr lang="en-US" sz="4000" dirty="0"/>
              <a:t>IEPs, IFSPs, and 504 plans must remain intact</a:t>
            </a:r>
          </a:p>
        </p:txBody>
      </p:sp>
    </p:spTree>
    <p:extLst>
      <p:ext uri="{BB962C8B-B14F-4D97-AF65-F5344CB8AC3E}">
        <p14:creationId xmlns:p14="http://schemas.microsoft.com/office/powerpoint/2010/main" val="3308378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EC2771-0DA7-456B-A4D6-F774F6FC627F}"/>
              </a:ext>
            </a:extLst>
          </p:cNvPr>
          <p:cNvSpPr txBox="1"/>
          <p:nvPr/>
        </p:nvSpPr>
        <p:spPr>
          <a:xfrm>
            <a:off x="1065212" y="1371600"/>
            <a:ext cx="1005840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dirty="0">
                <a:effectLst/>
                <a:latin typeface="Times New Roman" panose="02020603050405020304" pitchFamily="18" charset="0"/>
              </a:rPr>
              <a:t>In 2018–19 students ages 3–21 receiving special education services under IDEA was </a:t>
            </a:r>
            <a:r>
              <a:rPr lang="en-US" sz="6000" b="0" i="0" dirty="0">
                <a:effectLst/>
                <a:latin typeface="Times New Roman" panose="02020603050405020304" pitchFamily="18" charset="0"/>
              </a:rPr>
              <a:t>7.1 million</a:t>
            </a:r>
            <a:r>
              <a:rPr lang="en-US" sz="3600" b="0" i="0" dirty="0">
                <a:effectLst/>
                <a:latin typeface="Times New Roman" panose="02020603050405020304" pitchFamily="18" charset="0"/>
              </a:rPr>
              <a:t>, or </a:t>
            </a:r>
            <a:r>
              <a:rPr lang="en-US" sz="5400" b="0" i="0" dirty="0">
                <a:effectLst/>
                <a:latin typeface="Times New Roman" panose="02020603050405020304" pitchFamily="18" charset="0"/>
              </a:rPr>
              <a:t>14 % </a:t>
            </a:r>
            <a:r>
              <a:rPr lang="en-US" sz="3600" b="0" i="0" dirty="0">
                <a:effectLst/>
                <a:latin typeface="Times New Roman" panose="02020603050405020304" pitchFamily="18" charset="0"/>
              </a:rPr>
              <a:t>of all public school students.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EC2771-0DA7-456B-A4D6-F774F6FC627F}"/>
              </a:ext>
            </a:extLst>
          </p:cNvPr>
          <p:cNvSpPr txBox="1"/>
          <p:nvPr/>
        </p:nvSpPr>
        <p:spPr>
          <a:xfrm>
            <a:off x="2284871" y="1371600"/>
            <a:ext cx="761908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0" i="0" dirty="0">
                <a:effectLst/>
                <a:latin typeface="Times New Roman" panose="02020603050405020304" pitchFamily="18" charset="0"/>
              </a:rPr>
              <a:t>In a time of crisis, emotional needs exceed academic achievement and should be our first priority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4695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Ways to Support Students with Special Needs</a:t>
            </a:r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Create Continuity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4" y="1981200"/>
            <a:ext cx="9448798" cy="3886200"/>
          </a:xfrm>
        </p:spPr>
        <p:txBody>
          <a:bodyPr>
            <a:normAutofit/>
          </a:bodyPr>
          <a:lstStyle/>
          <a:p>
            <a:r>
              <a:rPr lang="en-US" sz="3200" dirty="0"/>
              <a:t>maintaining core relationships from the classroom into the virtual setting</a:t>
            </a:r>
          </a:p>
          <a:p>
            <a:r>
              <a:rPr lang="en-US" sz="3200" dirty="0"/>
              <a:t>establish new but familiar ways for students to connect with their closest peers and teachers</a:t>
            </a:r>
          </a:p>
          <a:p>
            <a:r>
              <a:rPr lang="en-US" sz="3200" dirty="0"/>
              <a:t>provide opportunities for students to build trust and support among their peers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Provide Assistive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FC802-3A3C-4F29-8269-E99785477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Distance learning plan</a:t>
            </a:r>
          </a:p>
          <a:p>
            <a:r>
              <a:rPr lang="en-US" sz="3600" dirty="0"/>
              <a:t>Identify technology</a:t>
            </a:r>
          </a:p>
          <a:p>
            <a:r>
              <a:rPr lang="en-US" sz="3600" dirty="0"/>
              <a:t>Take stock of accessibility</a:t>
            </a:r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360</Words>
  <Application>Microsoft Office PowerPoint</Application>
  <PresentationFormat>Custom</PresentationFormat>
  <Paragraphs>50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Consolas</vt:lpstr>
      <vt:lpstr>Corbel</vt:lpstr>
      <vt:lpstr>Times New Roman</vt:lpstr>
      <vt:lpstr>Chalkboard 16x9</vt:lpstr>
      <vt:lpstr>Supporting Students with Special Needs</vt:lpstr>
      <vt:lpstr>Sarah Davidon, Ed.D.</vt:lpstr>
      <vt:lpstr>Special Education: A quick policy overview</vt:lpstr>
      <vt:lpstr>Accessibility</vt:lpstr>
      <vt:lpstr>PowerPoint Presentation</vt:lpstr>
      <vt:lpstr>PowerPoint Presentation</vt:lpstr>
      <vt:lpstr>3 Ways to Support Students with Special Needs</vt:lpstr>
      <vt:lpstr>1. Create Continuity</vt:lpstr>
      <vt:lpstr>2. Provide Assistive Technology</vt:lpstr>
      <vt:lpstr>3. Support Families</vt:lpstr>
      <vt:lpstr>Implementing FAPE during COVID</vt:lpstr>
      <vt:lpstr>Considerations for Special Education and Access to School Mental Health Supports</vt:lpstr>
      <vt:lpstr>Sarah Davidon, Ed.D.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Students with Special Needs</dc:title>
  <dc:creator>Sarah Davidon</dc:creator>
  <cp:lastModifiedBy>Ostmo, Per</cp:lastModifiedBy>
  <cp:revision>3</cp:revision>
  <dcterms:created xsi:type="dcterms:W3CDTF">2020-10-12T01:44:45Z</dcterms:created>
  <dcterms:modified xsi:type="dcterms:W3CDTF">2020-11-03T15:28:38Z</dcterms:modified>
</cp:coreProperties>
</file>