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717" r:id="rId5"/>
  </p:sldMasterIdLst>
  <p:notesMasterIdLst>
    <p:notesMasterId r:id="rId23"/>
  </p:notesMasterIdLst>
  <p:handoutMasterIdLst>
    <p:handoutMasterId r:id="rId24"/>
  </p:handoutMasterIdLst>
  <p:sldIdLst>
    <p:sldId id="583" r:id="rId6"/>
    <p:sldId id="582" r:id="rId7"/>
    <p:sldId id="578" r:id="rId8"/>
    <p:sldId id="577" r:id="rId9"/>
    <p:sldId id="402" r:id="rId10"/>
    <p:sldId id="381" r:id="rId11"/>
    <p:sldId id="372" r:id="rId12"/>
    <p:sldId id="376" r:id="rId13"/>
    <p:sldId id="575" r:id="rId14"/>
    <p:sldId id="316" r:id="rId15"/>
    <p:sldId id="587" r:id="rId16"/>
    <p:sldId id="429" r:id="rId17"/>
    <p:sldId id="325" r:id="rId18"/>
    <p:sldId id="588" r:id="rId19"/>
    <p:sldId id="434" r:id="rId20"/>
    <p:sldId id="567" r:id="rId21"/>
    <p:sldId id="5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extLst>
      <p:ext uri="{19B8F6BF-5375-455C-9EA6-DF929625EA0E}">
        <p15:presenceInfo xmlns:p15="http://schemas.microsoft.com/office/powerpoint/2012/main" userId="Jordan Thayer" providerId="None"/>
      </p:ext>
    </p:extLst>
  </p:cmAuthor>
  <p:cmAuthor id="2" name="Aria E Fiat" initials="AEF" lastIdx="7" clrIdx="1">
    <p:extLst>
      <p:ext uri="{19B8F6BF-5375-455C-9EA6-DF929625EA0E}">
        <p15:presenceInfo xmlns:p15="http://schemas.microsoft.com/office/powerpoint/2012/main" userId="S::aefiat@umn.edu::d352dcc2-77e0-46ba-8182-897954ed39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6557C"/>
    <a:srgbClr val="6A4A62"/>
    <a:srgbClr val="8B8A8F"/>
    <a:srgbClr val="F2E28C"/>
    <a:srgbClr val="B2CEE7"/>
    <a:srgbClr val="909A3B"/>
    <a:srgbClr val="CC4927"/>
    <a:srgbClr val="FFFFFF"/>
    <a:srgbClr val="6D4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58709" autoAdjust="0"/>
  </p:normalViewPr>
  <p:slideViewPr>
    <p:cSldViewPr snapToGrid="0">
      <p:cViewPr varScale="1">
        <p:scale>
          <a:sx n="62" d="100"/>
          <a:sy n="62" d="100"/>
        </p:scale>
        <p:origin x="2496" y="176"/>
      </p:cViewPr>
      <p:guideLst>
        <p:guide orient="horz" pos="201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son, Lauren" userId="22e387c9-68ee-425f-a93e-5e937f8b0ed3" providerId="ADAL" clId="{1F3B92B7-A3D1-C04D-88F0-0C605A24BCB2}"/>
    <pc:docChg chg="delSld">
      <pc:chgData name="Robinson, Lauren" userId="22e387c9-68ee-425f-a93e-5e937f8b0ed3" providerId="ADAL" clId="{1F3B92B7-A3D1-C04D-88F0-0C605A24BCB2}" dt="2020-12-02T16:50:17.742" v="2" actId="2696"/>
      <pc:docMkLst>
        <pc:docMk/>
      </pc:docMkLst>
      <pc:sldChg chg="del">
        <pc:chgData name="Robinson, Lauren" userId="22e387c9-68ee-425f-a93e-5e937f8b0ed3" providerId="ADAL" clId="{1F3B92B7-A3D1-C04D-88F0-0C605A24BCB2}" dt="2020-12-02T16:50:00.772" v="1" actId="2696"/>
        <pc:sldMkLst>
          <pc:docMk/>
          <pc:sldMk cId="2881024248" sldId="579"/>
        </pc:sldMkLst>
      </pc:sldChg>
      <pc:sldChg chg="del">
        <pc:chgData name="Robinson, Lauren" userId="22e387c9-68ee-425f-a93e-5e937f8b0ed3" providerId="ADAL" clId="{1F3B92B7-A3D1-C04D-88F0-0C605A24BCB2}" dt="2020-12-02T16:49:54.567" v="0" actId="2696"/>
        <pc:sldMkLst>
          <pc:docMk/>
          <pc:sldMk cId="3269203764" sldId="580"/>
        </pc:sldMkLst>
      </pc:sldChg>
      <pc:sldChg chg="del">
        <pc:chgData name="Robinson, Lauren" userId="22e387c9-68ee-425f-a93e-5e937f8b0ed3" providerId="ADAL" clId="{1F3B92B7-A3D1-C04D-88F0-0C605A24BCB2}" dt="2020-12-02T16:50:17.742" v="2" actId="2696"/>
        <pc:sldMkLst>
          <pc:docMk/>
          <pc:sldMk cId="1483730350" sldId="581"/>
        </pc:sldMkLst>
      </pc:sldChg>
      <pc:sldChg chg="del">
        <pc:chgData name="Robinson, Lauren" userId="22e387c9-68ee-425f-a93e-5e937f8b0ed3" providerId="ADAL" clId="{1F3B92B7-A3D1-C04D-88F0-0C605A24BCB2}" dt="2020-12-02T16:50:00.772" v="1" actId="2696"/>
        <pc:sldMkLst>
          <pc:docMk/>
          <pc:sldMk cId="546221058" sldId="585"/>
        </pc:sldMkLst>
      </pc:sldChg>
      <pc:sldChg chg="del">
        <pc:chgData name="Robinson, Lauren" userId="22e387c9-68ee-425f-a93e-5e937f8b0ed3" providerId="ADAL" clId="{1F3B92B7-A3D1-C04D-88F0-0C605A24BCB2}" dt="2020-12-02T16:50:00.772" v="1" actId="2696"/>
        <pc:sldMkLst>
          <pc:docMk/>
          <pc:sldMk cId="1199079448" sldId="586"/>
        </pc:sldMkLst>
      </pc:sldChg>
    </pc:docChg>
  </pc:docChgLst>
  <pc:docChgLst>
    <pc:chgData name="Thayer, Andrew J" userId="ae04d6da-4694-4a7f-945d-93a5ba247a30" providerId="ADAL" clId="{0E844B7B-A29C-45BE-B185-4D89F87198F4}"/>
    <pc:docChg chg="undo custSel mod addSld delSld modSld sldOrd">
      <pc:chgData name="Thayer, Andrew J" userId="ae04d6da-4694-4a7f-945d-93a5ba247a30" providerId="ADAL" clId="{0E844B7B-A29C-45BE-B185-4D89F87198F4}" dt="2020-12-02T15:58:59.514" v="11239" actId="20577"/>
      <pc:docMkLst>
        <pc:docMk/>
      </pc:docMkLst>
      <pc:sldChg chg="add modNotesTx">
        <pc:chgData name="Thayer, Andrew J" userId="ae04d6da-4694-4a7f-945d-93a5ba247a30" providerId="ADAL" clId="{0E844B7B-A29C-45BE-B185-4D89F87198F4}" dt="2020-12-02T15:27:09.007" v="4329" actId="20577"/>
        <pc:sldMkLst>
          <pc:docMk/>
          <pc:sldMk cId="3909737020" sldId="316"/>
        </pc:sldMkLst>
      </pc:sldChg>
      <pc:sldChg chg="del">
        <pc:chgData name="Thayer, Andrew J" userId="ae04d6da-4694-4a7f-945d-93a5ba247a30" providerId="ADAL" clId="{0E844B7B-A29C-45BE-B185-4D89F87198F4}" dt="2020-12-02T14:00:33.799" v="25" actId="2696"/>
        <pc:sldMkLst>
          <pc:docMk/>
          <pc:sldMk cId="519293596" sldId="318"/>
        </pc:sldMkLst>
      </pc:sldChg>
      <pc:sldChg chg="add modNotesTx">
        <pc:chgData name="Thayer, Andrew J" userId="ae04d6da-4694-4a7f-945d-93a5ba247a30" providerId="ADAL" clId="{0E844B7B-A29C-45BE-B185-4D89F87198F4}" dt="2020-12-02T15:46:11.303" v="10168" actId="20577"/>
        <pc:sldMkLst>
          <pc:docMk/>
          <pc:sldMk cId="4162061030" sldId="325"/>
        </pc:sldMkLst>
      </pc:sldChg>
      <pc:sldChg chg="del">
        <pc:chgData name="Thayer, Andrew J" userId="ae04d6da-4694-4a7f-945d-93a5ba247a30" providerId="ADAL" clId="{0E844B7B-A29C-45BE-B185-4D89F87198F4}" dt="2020-12-02T13:54:09.751" v="5" actId="2696"/>
        <pc:sldMkLst>
          <pc:docMk/>
          <pc:sldMk cId="3815549191" sldId="343"/>
        </pc:sldMkLst>
      </pc:sldChg>
      <pc:sldChg chg="del">
        <pc:chgData name="Thayer, Andrew J" userId="ae04d6da-4694-4a7f-945d-93a5ba247a30" providerId="ADAL" clId="{0E844B7B-A29C-45BE-B185-4D89F87198F4}" dt="2020-12-02T13:48:42.092" v="1" actId="2696"/>
        <pc:sldMkLst>
          <pc:docMk/>
          <pc:sldMk cId="62586469" sldId="349"/>
        </pc:sldMkLst>
      </pc:sldChg>
      <pc:sldChg chg="del">
        <pc:chgData name="Thayer, Andrew J" userId="ae04d6da-4694-4a7f-945d-93a5ba247a30" providerId="ADAL" clId="{0E844B7B-A29C-45BE-B185-4D89F87198F4}" dt="2020-12-02T13:53:35.609" v="2" actId="2696"/>
        <pc:sldMkLst>
          <pc:docMk/>
          <pc:sldMk cId="2499151113" sldId="367"/>
        </pc:sldMkLst>
      </pc:sldChg>
      <pc:sldChg chg="modNotesTx">
        <pc:chgData name="Thayer, Andrew J" userId="ae04d6da-4694-4a7f-945d-93a5ba247a30" providerId="ADAL" clId="{0E844B7B-A29C-45BE-B185-4D89F87198F4}" dt="2020-12-02T15:14:10.620" v="664" actId="20577"/>
        <pc:sldMkLst>
          <pc:docMk/>
          <pc:sldMk cId="567407854" sldId="372"/>
        </pc:sldMkLst>
      </pc:sldChg>
      <pc:sldChg chg="addSp modSp modAnim modNotesTx">
        <pc:chgData name="Thayer, Andrew J" userId="ae04d6da-4694-4a7f-945d-93a5ba247a30" providerId="ADAL" clId="{0E844B7B-A29C-45BE-B185-4D89F87198F4}" dt="2020-12-02T15:17:36.074" v="1615" actId="20577"/>
        <pc:sldMkLst>
          <pc:docMk/>
          <pc:sldMk cId="951640500" sldId="376"/>
        </pc:sldMkLst>
        <pc:spChg chg="mod">
          <ac:chgData name="Thayer, Andrew J" userId="ae04d6da-4694-4a7f-945d-93a5ba247a30" providerId="ADAL" clId="{0E844B7B-A29C-45BE-B185-4D89F87198F4}" dt="2020-12-02T13:57:57.293" v="14" actId="14100"/>
          <ac:spMkLst>
            <pc:docMk/>
            <pc:sldMk cId="951640500" sldId="376"/>
            <ac:spMk id="23" creationId="{3613D130-1FD5-45B3-86D8-4F3BD7F7D4E0}"/>
          </ac:spMkLst>
        </pc:spChg>
        <pc:spChg chg="add mod">
          <ac:chgData name="Thayer, Andrew J" userId="ae04d6da-4694-4a7f-945d-93a5ba247a30" providerId="ADAL" clId="{0E844B7B-A29C-45BE-B185-4D89F87198F4}" dt="2020-12-02T13:58:01.607" v="16" actId="1076"/>
          <ac:spMkLst>
            <pc:docMk/>
            <pc:sldMk cId="951640500" sldId="376"/>
            <ac:spMk id="25" creationId="{27012A42-0850-4DB7-BDE2-A45C9D84108C}"/>
          </ac:spMkLst>
        </pc:spChg>
        <pc:spChg chg="add mod">
          <ac:chgData name="Thayer, Andrew J" userId="ae04d6da-4694-4a7f-945d-93a5ba247a30" providerId="ADAL" clId="{0E844B7B-A29C-45BE-B185-4D89F87198F4}" dt="2020-12-02T13:58:08.790" v="18" actId="1076"/>
          <ac:spMkLst>
            <pc:docMk/>
            <pc:sldMk cId="951640500" sldId="376"/>
            <ac:spMk id="26" creationId="{6DBA516E-B68C-41C4-97D5-973002CA40AE}"/>
          </ac:spMkLst>
        </pc:spChg>
        <pc:spChg chg="add mod">
          <ac:chgData name="Thayer, Andrew J" userId="ae04d6da-4694-4a7f-945d-93a5ba247a30" providerId="ADAL" clId="{0E844B7B-A29C-45BE-B185-4D89F87198F4}" dt="2020-12-02T13:58:24.467" v="21" actId="1076"/>
          <ac:spMkLst>
            <pc:docMk/>
            <pc:sldMk cId="951640500" sldId="376"/>
            <ac:spMk id="27" creationId="{75915329-ECB4-42B7-8315-F5664D91CA55}"/>
          </ac:spMkLst>
        </pc:spChg>
        <pc:picChg chg="add mod">
          <ac:chgData name="Thayer, Andrew J" userId="ae04d6da-4694-4a7f-945d-93a5ba247a30" providerId="ADAL" clId="{0E844B7B-A29C-45BE-B185-4D89F87198F4}" dt="2020-12-02T14:15:43.839" v="29" actId="1076"/>
          <ac:picMkLst>
            <pc:docMk/>
            <pc:sldMk cId="951640500" sldId="376"/>
            <ac:picMk id="4" creationId="{63FFEDEF-3BA2-4C5A-9FA8-5BF5E9EBC46B}"/>
          </ac:picMkLst>
        </pc:picChg>
        <pc:picChg chg="add mod">
          <ac:chgData name="Thayer, Andrew J" userId="ae04d6da-4694-4a7f-945d-93a5ba247a30" providerId="ADAL" clId="{0E844B7B-A29C-45BE-B185-4D89F87198F4}" dt="2020-12-02T14:16:07.660" v="32" actId="14826"/>
          <ac:picMkLst>
            <pc:docMk/>
            <pc:sldMk cId="951640500" sldId="376"/>
            <ac:picMk id="28" creationId="{4F8CF42D-C939-4C70-ABC3-6A943F06A7FA}"/>
          </ac:picMkLst>
        </pc:picChg>
        <pc:picChg chg="add mod">
          <ac:chgData name="Thayer, Andrew J" userId="ae04d6da-4694-4a7f-945d-93a5ba247a30" providerId="ADAL" clId="{0E844B7B-A29C-45BE-B185-4D89F87198F4}" dt="2020-12-02T14:16:32.347" v="35" actId="14826"/>
          <ac:picMkLst>
            <pc:docMk/>
            <pc:sldMk cId="951640500" sldId="376"/>
            <ac:picMk id="29" creationId="{09725837-E7DE-47DC-B819-E447B2ED31FA}"/>
          </ac:picMkLst>
        </pc:picChg>
      </pc:sldChg>
      <pc:sldChg chg="ord">
        <pc:chgData name="Thayer, Andrew J" userId="ae04d6da-4694-4a7f-945d-93a5ba247a30" providerId="ADAL" clId="{0E844B7B-A29C-45BE-B185-4D89F87198F4}" dt="2020-12-02T13:55:51.999" v="12"/>
        <pc:sldMkLst>
          <pc:docMk/>
          <pc:sldMk cId="598441080" sldId="381"/>
        </pc:sldMkLst>
      </pc:sldChg>
      <pc:sldChg chg="del">
        <pc:chgData name="Thayer, Andrew J" userId="ae04d6da-4694-4a7f-945d-93a5ba247a30" providerId="ADAL" clId="{0E844B7B-A29C-45BE-B185-4D89F87198F4}" dt="2020-12-02T13:53:43.970" v="4" actId="2696"/>
        <pc:sldMkLst>
          <pc:docMk/>
          <pc:sldMk cId="809039033" sldId="399"/>
        </pc:sldMkLst>
      </pc:sldChg>
      <pc:sldChg chg="ord modAnim modNotesTx">
        <pc:chgData name="Thayer, Andrew J" userId="ae04d6da-4694-4a7f-945d-93a5ba247a30" providerId="ADAL" clId="{0E844B7B-A29C-45BE-B185-4D89F87198F4}" dt="2020-12-02T15:12:09.579" v="113" actId="20577"/>
        <pc:sldMkLst>
          <pc:docMk/>
          <pc:sldMk cId="312747407" sldId="402"/>
        </pc:sldMkLst>
      </pc:sldChg>
      <pc:sldChg chg="del">
        <pc:chgData name="Thayer, Andrew J" userId="ae04d6da-4694-4a7f-945d-93a5ba247a30" providerId="ADAL" clId="{0E844B7B-A29C-45BE-B185-4D89F87198F4}" dt="2020-12-02T13:54:11.728" v="7" actId="2696"/>
        <pc:sldMkLst>
          <pc:docMk/>
          <pc:sldMk cId="1198863839" sldId="405"/>
        </pc:sldMkLst>
      </pc:sldChg>
      <pc:sldChg chg="del">
        <pc:chgData name="Thayer, Andrew J" userId="ae04d6da-4694-4a7f-945d-93a5ba247a30" providerId="ADAL" clId="{0E844B7B-A29C-45BE-B185-4D89F87198F4}" dt="2020-12-02T13:54:13.197" v="9" actId="2696"/>
        <pc:sldMkLst>
          <pc:docMk/>
          <pc:sldMk cId="3497057399" sldId="427"/>
        </pc:sldMkLst>
      </pc:sldChg>
      <pc:sldChg chg="add modNotesTx">
        <pc:chgData name="Thayer, Andrew J" userId="ae04d6da-4694-4a7f-945d-93a5ba247a30" providerId="ADAL" clId="{0E844B7B-A29C-45BE-B185-4D89F87198F4}" dt="2020-12-02T15:27:50.708" v="4423" actId="20577"/>
        <pc:sldMkLst>
          <pc:docMk/>
          <pc:sldMk cId="4006100221" sldId="429"/>
        </pc:sldMkLst>
      </pc:sldChg>
      <pc:sldChg chg="del">
        <pc:chgData name="Thayer, Andrew J" userId="ae04d6da-4694-4a7f-945d-93a5ba247a30" providerId="ADAL" clId="{0E844B7B-A29C-45BE-B185-4D89F87198F4}" dt="2020-12-02T13:48:41.246" v="0" actId="2696"/>
        <pc:sldMkLst>
          <pc:docMk/>
          <pc:sldMk cId="3651304392" sldId="558"/>
        </pc:sldMkLst>
      </pc:sldChg>
      <pc:sldChg chg="del">
        <pc:chgData name="Thayer, Andrew J" userId="ae04d6da-4694-4a7f-945d-93a5ba247a30" providerId="ADAL" clId="{0E844B7B-A29C-45BE-B185-4D89F87198F4}" dt="2020-12-02T13:54:12.559" v="8" actId="2696"/>
        <pc:sldMkLst>
          <pc:docMk/>
          <pc:sldMk cId="2004497660" sldId="569"/>
        </pc:sldMkLst>
      </pc:sldChg>
      <pc:sldChg chg="del">
        <pc:chgData name="Thayer, Andrew J" userId="ae04d6da-4694-4a7f-945d-93a5ba247a30" providerId="ADAL" clId="{0E844B7B-A29C-45BE-B185-4D89F87198F4}" dt="2020-12-02T13:54:10.519" v="6" actId="2696"/>
        <pc:sldMkLst>
          <pc:docMk/>
          <pc:sldMk cId="2590397179" sldId="573"/>
        </pc:sldMkLst>
      </pc:sldChg>
      <pc:sldChg chg="del">
        <pc:chgData name="Thayer, Andrew J" userId="ae04d6da-4694-4a7f-945d-93a5ba247a30" providerId="ADAL" clId="{0E844B7B-A29C-45BE-B185-4D89F87198F4}" dt="2020-12-02T13:53:42.946" v="3" actId="2696"/>
        <pc:sldMkLst>
          <pc:docMk/>
          <pc:sldMk cId="1472353788" sldId="574"/>
        </pc:sldMkLst>
      </pc:sldChg>
      <pc:sldChg chg="modNotesTx">
        <pc:chgData name="Thayer, Andrew J" userId="ae04d6da-4694-4a7f-945d-93a5ba247a30" providerId="ADAL" clId="{0E844B7B-A29C-45BE-B185-4D89F87198F4}" dt="2020-12-02T15:23:46.885" v="3335" actId="5793"/>
        <pc:sldMkLst>
          <pc:docMk/>
          <pc:sldMk cId="1227467675" sldId="575"/>
        </pc:sldMkLst>
      </pc:sldChg>
      <pc:sldChg chg="delSp add del ord">
        <pc:chgData name="Thayer, Andrew J" userId="ae04d6da-4694-4a7f-945d-93a5ba247a30" providerId="ADAL" clId="{0E844B7B-A29C-45BE-B185-4D89F87198F4}" dt="2020-12-02T15:10:54.787" v="49" actId="2696"/>
        <pc:sldMkLst>
          <pc:docMk/>
          <pc:sldMk cId="801704178" sldId="576"/>
        </pc:sldMkLst>
        <pc:picChg chg="del">
          <ac:chgData name="Thayer, Andrew J" userId="ae04d6da-4694-4a7f-945d-93a5ba247a30" providerId="ADAL" clId="{0E844B7B-A29C-45BE-B185-4D89F87198F4}" dt="2020-12-02T15:10:47.783" v="48" actId="478"/>
          <ac:picMkLst>
            <pc:docMk/>
            <pc:sldMk cId="801704178" sldId="576"/>
            <ac:picMk id="30" creationId="{0D4B3AF5-9A5C-40B3-8FA2-0448FA016652}"/>
          </ac:picMkLst>
        </pc:picChg>
      </pc:sldChg>
      <pc:sldChg chg="addSp modSp add mod setBg modNotesTx">
        <pc:chgData name="Thayer, Andrew J" userId="ae04d6da-4694-4a7f-945d-93a5ba247a30" providerId="ADAL" clId="{0E844B7B-A29C-45BE-B185-4D89F87198F4}" dt="2020-12-02T15:27:17.579" v="4368" actId="20577"/>
        <pc:sldMkLst>
          <pc:docMk/>
          <pc:sldMk cId="479437077" sldId="587"/>
        </pc:sldMkLst>
        <pc:picChg chg="add mod">
          <ac:chgData name="Thayer, Andrew J" userId="ae04d6da-4694-4a7f-945d-93a5ba247a30" providerId="ADAL" clId="{0E844B7B-A29C-45BE-B185-4D89F87198F4}" dt="2020-12-02T15:11:45.906" v="56" actId="26606"/>
          <ac:picMkLst>
            <pc:docMk/>
            <pc:sldMk cId="479437077" sldId="587"/>
            <ac:picMk id="3" creationId="{4E7FE8D3-828C-4C66-889E-0BBBC22ADC71}"/>
          </ac:picMkLst>
        </pc:picChg>
        <pc:picChg chg="add mod">
          <ac:chgData name="Thayer, Andrew J" userId="ae04d6da-4694-4a7f-945d-93a5ba247a30" providerId="ADAL" clId="{0E844B7B-A29C-45BE-B185-4D89F87198F4}" dt="2020-12-02T15:11:45.906" v="56" actId="26606"/>
          <ac:picMkLst>
            <pc:docMk/>
            <pc:sldMk cId="479437077" sldId="587"/>
            <ac:picMk id="5" creationId="{D3D80FA6-61E1-414D-9101-E535F0AC201D}"/>
          </ac:picMkLst>
        </pc:picChg>
      </pc:sldChg>
      <pc:sldChg chg="addSp delSp modSp add modAnim modNotesTx">
        <pc:chgData name="Thayer, Andrew J" userId="ae04d6da-4694-4a7f-945d-93a5ba247a30" providerId="ADAL" clId="{0E844B7B-A29C-45BE-B185-4D89F87198F4}" dt="2020-12-02T15:58:59.514" v="11239" actId="20577"/>
        <pc:sldMkLst>
          <pc:docMk/>
          <pc:sldMk cId="2987003102" sldId="588"/>
        </pc:sldMkLst>
        <pc:spChg chg="add del mod">
          <ac:chgData name="Thayer, Andrew J" userId="ae04d6da-4694-4a7f-945d-93a5ba247a30" providerId="ADAL" clId="{0E844B7B-A29C-45BE-B185-4D89F87198F4}" dt="2020-12-02T15:58:56.932" v="11238" actId="20577"/>
          <ac:spMkLst>
            <pc:docMk/>
            <pc:sldMk cId="2987003102" sldId="588"/>
            <ac:spMk id="5" creationId="{09E8DB1A-EC81-4C30-AA12-5810C59C6532}"/>
          </ac:spMkLst>
        </pc:spChg>
        <pc:spChg chg="mod">
          <ac:chgData name="Thayer, Andrew J" userId="ae04d6da-4694-4a7f-945d-93a5ba247a30" providerId="ADAL" clId="{0E844B7B-A29C-45BE-B185-4D89F87198F4}" dt="2020-12-02T15:55:59.125" v="10446" actId="20577"/>
          <ac:spMkLst>
            <pc:docMk/>
            <pc:sldMk cId="2987003102" sldId="588"/>
            <ac:spMk id="14" creationId="{66326A8E-6EFD-6C4D-910D-94EEEBE265F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4573DE-866C-4DB0-8295-DF962C113D5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0A1F9A9-B184-4B0E-B208-7E399B07AAD5}">
      <dgm:prSet phldrT="[Text]" phldr="0"/>
      <dgm:spPr/>
      <dgm:t>
        <a:bodyPr/>
        <a:lstStyle/>
        <a:p>
          <a:pPr algn="l"/>
          <a:r>
            <a:rPr lang="en-US">
              <a:latin typeface="Calibri"/>
              <a:cs typeface="Calibri"/>
            </a:rPr>
            <a:t>Serves to provide continuum of training and technical assistance in evidence-based practice and mental health services across MO, IA, NE, and KS.</a:t>
          </a:r>
          <a:endParaRPr lang="en-US"/>
        </a:p>
      </dgm:t>
    </dgm:pt>
    <dgm:pt modelId="{800183F7-EBF9-42F0-850E-0A450ADDB0D6}" type="parTrans" cxnId="{26D53F80-E746-42F1-9D15-714814A5AF9F}">
      <dgm:prSet/>
      <dgm:spPr/>
      <dgm:t>
        <a:bodyPr/>
        <a:lstStyle/>
        <a:p>
          <a:endParaRPr lang="en-US"/>
        </a:p>
      </dgm:t>
    </dgm:pt>
    <dgm:pt modelId="{888D7D32-B4B6-43C7-BF59-3D6CE21D61AA}" type="sibTrans" cxnId="{26D53F80-E746-42F1-9D15-714814A5AF9F}">
      <dgm:prSet/>
      <dgm:spPr/>
      <dgm:t>
        <a:bodyPr/>
        <a:lstStyle/>
        <a:p>
          <a:endParaRPr lang="en-US"/>
        </a:p>
      </dgm:t>
    </dgm:pt>
    <dgm:pt modelId="{DB1EBFB4-DAE7-4B2B-9ABE-36CF79A7561A}">
      <dgm:prSet phldr="0"/>
      <dgm:spPr/>
      <dgm:t>
        <a:bodyPr/>
        <a:lstStyle/>
        <a:p>
          <a:pPr algn="l" rtl="0"/>
          <a:r>
            <a:rPr lang="en-US">
              <a:latin typeface="Calibri"/>
              <a:cs typeface="Calibri"/>
            </a:rPr>
            <a:t>SAMHSA grant awarded to Dr. Joseph Evans at the University of Nebraska Medical Center (Grant #: H79SM081769).</a:t>
          </a:r>
          <a:endParaRPr lang="en-US"/>
        </a:p>
      </dgm:t>
    </dgm:pt>
    <dgm:pt modelId="{D12F7E99-BF59-45BA-BF9D-245CD3688910}" type="parTrans" cxnId="{13D79987-1965-4C80-BEDF-2F937F9E79FA}">
      <dgm:prSet/>
      <dgm:spPr/>
      <dgm:t>
        <a:bodyPr/>
        <a:lstStyle/>
        <a:p>
          <a:endParaRPr lang="en-US"/>
        </a:p>
      </dgm:t>
    </dgm:pt>
    <dgm:pt modelId="{479F2B4E-0783-4A10-ABE5-4E28AB4AF937}" type="sibTrans" cxnId="{13D79987-1965-4C80-BEDF-2F937F9E79FA}">
      <dgm:prSet/>
      <dgm:spPr/>
      <dgm:t>
        <a:bodyPr/>
        <a:lstStyle/>
        <a:p>
          <a:endParaRPr lang="en-US"/>
        </a:p>
      </dgm:t>
    </dgm:pt>
    <dgm:pt modelId="{D468B301-EAA3-4EAF-9711-C0E101EA20B8}" type="pres">
      <dgm:prSet presAssocID="{D64573DE-866C-4DB0-8295-DF962C113D58}" presName="linear" presStyleCnt="0">
        <dgm:presLayoutVars>
          <dgm:animLvl val="lvl"/>
          <dgm:resizeHandles val="exact"/>
        </dgm:presLayoutVars>
      </dgm:prSet>
      <dgm:spPr/>
    </dgm:pt>
    <dgm:pt modelId="{8103DF6E-32FD-4E0C-AEDE-29D443872FA8}" type="pres">
      <dgm:prSet presAssocID="{DB1EBFB4-DAE7-4B2B-9ABE-36CF79A7561A}" presName="parentText" presStyleLbl="node1" presStyleIdx="0" presStyleCnt="2">
        <dgm:presLayoutVars>
          <dgm:chMax val="0"/>
          <dgm:bulletEnabled val="1"/>
        </dgm:presLayoutVars>
      </dgm:prSet>
      <dgm:spPr/>
    </dgm:pt>
    <dgm:pt modelId="{699AE3D7-77DD-44F9-8AB4-6FF4C4B63E0E}" type="pres">
      <dgm:prSet presAssocID="{479F2B4E-0783-4A10-ABE5-4E28AB4AF937}" presName="spacer" presStyleCnt="0"/>
      <dgm:spPr/>
    </dgm:pt>
    <dgm:pt modelId="{5BD88748-D263-47BD-8F96-1D8F70DF0E2E}" type="pres">
      <dgm:prSet presAssocID="{40A1F9A9-B184-4B0E-B208-7E399B07AAD5}" presName="parentText" presStyleLbl="node1" presStyleIdx="1" presStyleCnt="2">
        <dgm:presLayoutVars>
          <dgm:chMax val="0"/>
          <dgm:bulletEnabled val="1"/>
        </dgm:presLayoutVars>
      </dgm:prSet>
      <dgm:spPr/>
    </dgm:pt>
  </dgm:ptLst>
  <dgm:cxnLst>
    <dgm:cxn modelId="{26D53F80-E746-42F1-9D15-714814A5AF9F}" srcId="{D64573DE-866C-4DB0-8295-DF962C113D58}" destId="{40A1F9A9-B184-4B0E-B208-7E399B07AAD5}" srcOrd="1" destOrd="0" parTransId="{800183F7-EBF9-42F0-850E-0A450ADDB0D6}" sibTransId="{888D7D32-B4B6-43C7-BF59-3D6CE21D61AA}"/>
    <dgm:cxn modelId="{13D79987-1965-4C80-BEDF-2F937F9E79FA}" srcId="{D64573DE-866C-4DB0-8295-DF962C113D58}" destId="{DB1EBFB4-DAE7-4B2B-9ABE-36CF79A7561A}" srcOrd="0" destOrd="0" parTransId="{D12F7E99-BF59-45BA-BF9D-245CD3688910}" sibTransId="{479F2B4E-0783-4A10-ABE5-4E28AB4AF937}"/>
    <dgm:cxn modelId="{C2028E99-E748-4F9B-8846-5A7633A1B1A6}" type="presOf" srcId="{DB1EBFB4-DAE7-4B2B-9ABE-36CF79A7561A}" destId="{8103DF6E-32FD-4E0C-AEDE-29D443872FA8}" srcOrd="0" destOrd="0" presId="urn:microsoft.com/office/officeart/2005/8/layout/vList2"/>
    <dgm:cxn modelId="{6DA2D5D3-F6BF-479A-A6F7-FFE952AB387C}" type="presOf" srcId="{D64573DE-866C-4DB0-8295-DF962C113D58}" destId="{D468B301-EAA3-4EAF-9711-C0E101EA20B8}" srcOrd="0" destOrd="0" presId="urn:microsoft.com/office/officeart/2005/8/layout/vList2"/>
    <dgm:cxn modelId="{930DD7DC-7F65-4BCD-84B9-319AB86D59FF}" type="presOf" srcId="{40A1F9A9-B184-4B0E-B208-7E399B07AAD5}" destId="{5BD88748-D263-47BD-8F96-1D8F70DF0E2E}" srcOrd="0" destOrd="0" presId="urn:microsoft.com/office/officeart/2005/8/layout/vList2"/>
    <dgm:cxn modelId="{070BE083-2066-48EE-86E5-7AEC5EE3697C}" type="presParOf" srcId="{D468B301-EAA3-4EAF-9711-C0E101EA20B8}" destId="{8103DF6E-32FD-4E0C-AEDE-29D443872FA8}" srcOrd="0" destOrd="0" presId="urn:microsoft.com/office/officeart/2005/8/layout/vList2"/>
    <dgm:cxn modelId="{A202EC6D-A21A-4BD3-91A2-CEF9FFD82455}" type="presParOf" srcId="{D468B301-EAA3-4EAF-9711-C0E101EA20B8}" destId="{699AE3D7-77DD-44F9-8AB4-6FF4C4B63E0E}" srcOrd="1" destOrd="0" presId="urn:microsoft.com/office/officeart/2005/8/layout/vList2"/>
    <dgm:cxn modelId="{9CAB0DCC-8517-4F1D-80D6-FF610652C52B}" type="presParOf" srcId="{D468B301-EAA3-4EAF-9711-C0E101EA20B8}" destId="{5BD88748-D263-47BD-8F96-1D8F70DF0E2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3DF6E-32FD-4E0C-AEDE-29D443872FA8}">
      <dsp:nvSpPr>
        <dsp:cNvPr id="0" name=""/>
        <dsp:cNvSpPr/>
      </dsp:nvSpPr>
      <dsp:spPr>
        <a:xfrm>
          <a:off x="0" y="39738"/>
          <a:ext cx="10275210" cy="17596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latin typeface="Calibri"/>
              <a:cs typeface="Calibri"/>
            </a:rPr>
            <a:t>SAMHSA grant awarded to Dr. Joseph Evans at the University of Nebraska Medical Center (Grant #: H79SM081769).</a:t>
          </a:r>
          <a:endParaRPr lang="en-US" sz="3200" kern="1200"/>
        </a:p>
      </dsp:txBody>
      <dsp:txXfrm>
        <a:off x="85900" y="125638"/>
        <a:ext cx="10103410" cy="1587880"/>
      </dsp:txXfrm>
    </dsp:sp>
    <dsp:sp modelId="{5BD88748-D263-47BD-8F96-1D8F70DF0E2E}">
      <dsp:nvSpPr>
        <dsp:cNvPr id="0" name=""/>
        <dsp:cNvSpPr/>
      </dsp:nvSpPr>
      <dsp:spPr>
        <a:xfrm>
          <a:off x="0" y="1891578"/>
          <a:ext cx="10275210" cy="17596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Calibri"/>
              <a:cs typeface="Calibri"/>
            </a:rPr>
            <a:t>Serves to provide continuum of training and technical assistance in evidence-based practice and mental health services across MO, IA, NE, and KS.</a:t>
          </a:r>
          <a:endParaRPr lang="en-US" sz="3200" kern="1200"/>
        </a:p>
      </dsp:txBody>
      <dsp:txXfrm>
        <a:off x="85900" y="1977478"/>
        <a:ext cx="10103410" cy="15878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12/2/20</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12/2/20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5</a:t>
            </a:fld>
            <a:endParaRPr lang="en-US"/>
          </a:p>
        </p:txBody>
      </p:sp>
    </p:spTree>
    <p:extLst>
      <p:ext uri="{BB962C8B-B14F-4D97-AF65-F5344CB8AC3E}">
        <p14:creationId xmlns:p14="http://schemas.microsoft.com/office/powerpoint/2010/main" val="2813333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0" u="none" strike="noStrike" kern="1200" dirty="0">
              <a:solidFill>
                <a:schemeClr val="tx1"/>
              </a:solidFill>
              <a:effectLst/>
              <a:latin typeface="+mn-lt"/>
              <a:ea typeface="+mn-ea"/>
              <a:cs typeface="+mn-cs"/>
            </a:endParaRPr>
          </a:p>
          <a:p>
            <a:pPr rtl="0"/>
            <a:br>
              <a:rPr lang="en-US" dirty="0"/>
            </a:b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3185608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2374589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effectLst/>
                <a:latin typeface="+mn-lt"/>
                <a:ea typeface="+mn-ea"/>
                <a:cs typeface="+mn-cs"/>
              </a:rPr>
              <a:t>Action Planning is a critical step whenever we try to start something new for ourselves. It helps us identify our barriers, our strengths, and how we can recover from setbacks when they </a:t>
            </a:r>
            <a:r>
              <a:rPr lang="en-US" sz="1050" b="0" kern="1200" dirty="0" err="1">
                <a:solidFill>
                  <a:schemeClr val="tx1"/>
                </a:solidFill>
                <a:effectLst/>
                <a:latin typeface="+mn-lt"/>
                <a:ea typeface="+mn-ea"/>
                <a:cs typeface="+mn-cs"/>
              </a:rPr>
              <a:t>enevitably</a:t>
            </a:r>
            <a:r>
              <a:rPr lang="en-US" sz="1050" b="0" kern="1200" dirty="0">
                <a:solidFill>
                  <a:schemeClr val="tx1"/>
                </a:solidFill>
                <a:effectLst/>
                <a:latin typeface="+mn-lt"/>
                <a:ea typeface="+mn-ea"/>
                <a:cs typeface="+mn-cs"/>
              </a:rPr>
              <a:t> happen.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050" b="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effectLst/>
                <a:latin typeface="+mn-lt"/>
                <a:ea typeface="+mn-ea"/>
                <a:cs typeface="+mn-cs"/>
              </a:rPr>
              <a:t>Please complete the Action Plan form that is linked with this lesson.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050" b="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effectLst/>
                <a:latin typeface="+mn-lt"/>
                <a:ea typeface="+mn-ea"/>
                <a:cs typeface="+mn-cs"/>
              </a:rPr>
              <a:t>Take care,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120269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3452441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invite you to sit or stand wherever you feel most comfortable, with a drink or food of your choice. Maybe some light music playing in the background if you want while you listen and participate today alongside your colleagues. </a:t>
            </a:r>
          </a:p>
        </p:txBody>
      </p:sp>
      <p:sp>
        <p:nvSpPr>
          <p:cNvPr id="4" name="Slide Number Placeholder 3"/>
          <p:cNvSpPr>
            <a:spLocks noGrp="1"/>
          </p:cNvSpPr>
          <p:nvPr>
            <p:ph type="sldNum" sz="quarter" idx="5"/>
          </p:nvPr>
        </p:nvSpPr>
        <p:spPr/>
        <p:txBody>
          <a:bodyPr/>
          <a:lstStyle/>
          <a:p>
            <a:fld id="{EABC2D63-9E7C-4D4B-B02D-6797D43422C8}" type="slidenum">
              <a:rPr lang="en-US" smtClean="0"/>
              <a:t>6</a:t>
            </a:fld>
            <a:endParaRPr lang="en-US"/>
          </a:p>
        </p:txBody>
      </p:sp>
    </p:spTree>
    <p:extLst>
      <p:ext uri="{BB962C8B-B14F-4D97-AF65-F5344CB8AC3E}">
        <p14:creationId xmlns:p14="http://schemas.microsoft.com/office/powerpoint/2010/main" val="3123720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lvl="0" indent="0" algn="l" rtl="0">
              <a:spcBef>
                <a:spcPts val="0"/>
              </a:spcBef>
              <a:spcAft>
                <a:spcPts val="0"/>
              </a:spcAft>
              <a:buSzPts val="1400"/>
              <a:buNone/>
            </a:pPr>
            <a:r>
              <a:rPr lang="en-US" dirty="0"/>
              <a:t>We are continuing our path through the ARC. As a reminder, ARC is a research-supported collection of modules focusing on different skills, concepts, activities, and relationships important to adults to Thrive.</a:t>
            </a:r>
            <a:endParaRPr lang="en-US" b="1" u="sng" dirty="0"/>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7</a:t>
            </a:fld>
            <a:endParaRPr lang="en-US"/>
          </a:p>
        </p:txBody>
      </p:sp>
    </p:spTree>
    <p:extLst>
      <p:ext uri="{BB962C8B-B14F-4D97-AF65-F5344CB8AC3E}">
        <p14:creationId xmlns:p14="http://schemas.microsoft.com/office/powerpoint/2010/main" val="1723291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lvl="0" indent="0" algn="l" rtl="0">
              <a:spcBef>
                <a:spcPts val="0"/>
              </a:spcBef>
              <a:spcAft>
                <a:spcPts val="0"/>
              </a:spcAft>
              <a:buSzPts val="1400"/>
              <a:buNone/>
            </a:pPr>
            <a:r>
              <a:rPr lang="en-US" dirty="0"/>
              <a:t>One of my favorite things about ARC is that it pulls from the best that we could find. Looking across different research efforts, theories, philosophies, and cultures, here are the common elements that lead to adults thriving in whatever situation they are in. </a:t>
            </a:r>
          </a:p>
          <a:p>
            <a:pPr marL="139700" lvl="0" indent="0" algn="l" rtl="0">
              <a:spcBef>
                <a:spcPts val="0"/>
              </a:spcBef>
              <a:spcAft>
                <a:spcPts val="0"/>
              </a:spcAft>
              <a:buSzPts val="1400"/>
              <a:buNone/>
            </a:pPr>
            <a:endParaRPr lang="en-US" dirty="0"/>
          </a:p>
          <a:p>
            <a:pPr marL="139700" lvl="0" indent="0" algn="l" rtl="0">
              <a:spcBef>
                <a:spcPts val="0"/>
              </a:spcBef>
              <a:spcAft>
                <a:spcPts val="0"/>
              </a:spcAft>
              <a:buSzPts val="1400"/>
              <a:buNone/>
            </a:pPr>
            <a:r>
              <a:rPr lang="en-US" dirty="0"/>
              <a:t>As we go through each module, we are laying the foundation for the next module so that each builds off one another. Last week we discussed a basic, yet powerful, driver of adult well-being, and one that is often forgotten about--values</a:t>
            </a:r>
          </a:p>
          <a:p>
            <a:pPr marL="139700" lvl="0" indent="0" algn="l" rtl="0">
              <a:spcBef>
                <a:spcPts val="0"/>
              </a:spcBef>
              <a:spcAft>
                <a:spcPts val="0"/>
              </a:spcAft>
              <a:buSzPts val="1400"/>
              <a:buNone/>
            </a:pP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2712256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The Golden Circle</a:t>
            </a:r>
          </a:p>
          <a:p>
            <a:pPr rtl="0"/>
            <a:endParaRPr lang="en-US" sz="1200" b="1" i="0" u="none" strike="noStrike" kern="1200" dirty="0">
              <a:solidFill>
                <a:schemeClr val="tx1"/>
              </a:solidFill>
              <a:effectLst/>
              <a:latin typeface="+mn-lt"/>
              <a:ea typeface="+mn-ea"/>
              <a:cs typeface="+mn-cs"/>
            </a:endParaRPr>
          </a:p>
          <a:p>
            <a:r>
              <a:rPr lang="en-US" b="0" dirty="0">
                <a:effectLst/>
              </a:rPr>
              <a:t>I think using the Golden Circle is a good way to summarize the point of values. We are conditioned in the United States, and have become quite good at it, to start with our </a:t>
            </a:r>
            <a:r>
              <a:rPr lang="en-US" b="0" dirty="0" err="1">
                <a:effectLst/>
              </a:rPr>
              <a:t>whats</a:t>
            </a:r>
            <a:r>
              <a:rPr lang="en-US" b="0" dirty="0">
                <a:effectLst/>
              </a:rPr>
              <a:t>. When we meet someone new, we often start with, “How do you know so and so? What do you do? How long have you lived here?” etc. We start at the surface and work our way in. And that’s often how we go through life. If I ask you, what did you do yesterday?, your first inclination is probably to say, “I got up, showered, at breakfast, went to work, delivered my lessons, spoke with some parents.” Etc. how different would it be if your answer was, instead, “I nurtured the growth of kids as they learn more about their world, themselves, and their friends and family”. I would love it if more conversations started that way. </a:t>
            </a:r>
          </a:p>
          <a:p>
            <a:endParaRPr lang="en-US" b="0" dirty="0">
              <a:effectLst/>
            </a:endParaRPr>
          </a:p>
          <a:p>
            <a:r>
              <a:rPr lang="en-US" b="0" dirty="0">
                <a:effectLst/>
              </a:rPr>
              <a:t>This is leading with our why, or values, or meaning, or purposes, first. It gives us a sense of vitality that our what’s simply don’t. Our what’s are important for other things, but not necessarily in helping us whether difficulties. So how do we apply this? We regularly reminder ourselves of our values, clarify what is important, and affirm our commitment to them. We do this yearly, monthly, weekly, daily, minute-by-minute. It’s difficult to do, though, when stressed or overloaded. We need another tool to help us regularly connect with our values…</a:t>
            </a:r>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2331887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That tool is mindfulness. </a:t>
            </a:r>
          </a:p>
          <a:p>
            <a:endParaRPr lang="en-US" b="0" dirty="0"/>
          </a:p>
          <a:p>
            <a:r>
              <a:rPr lang="en-US" b="0" dirty="0"/>
              <a:t>By now, you have probably heard of mindfulness in someway. You may be familiar with it, practice it, or know it only as a hippy-dippy thing that some people do. You may think of meditation, lack of emotion, stoicism, a monk, a new fad that might stay or go away. </a:t>
            </a:r>
          </a:p>
          <a:p>
            <a:endParaRPr lang="en-US" b="0" dirty="0"/>
          </a:p>
          <a:p>
            <a:r>
              <a:rPr lang="en-US" b="0" dirty="0"/>
              <a:t>Well, to that last one, I can say mindfulness has been around in some form and by some name for thousands of years. It is certainly not knew, although we can say that our understanding of why it’s so dang good for us is new. As for the other things—the image of a monk, meditating, spirituality, and more—those are only window dressing. I want to boil down mindfulness to a very simply concept and with this core understanding, talk about how it can help you.</a:t>
            </a:r>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3490809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Dog mind vs Lion Mind metaphor</a:t>
            </a:r>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2244982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At it’s most basic, mindfulness is creating space. </a:t>
            </a:r>
          </a:p>
          <a:p>
            <a:endParaRPr lang="en-US" b="0" dirty="0"/>
          </a:p>
          <a:p>
            <a:r>
              <a:rPr lang="en-US" b="0" dirty="0"/>
              <a:t>If you are not familiar with Frankl, he was a Jewish prisoner of war in Nazi concentration camps. And, despite the horrible conditions under which he and his peers lived in and experienced during this dark period of human history, Mr. </a:t>
            </a:r>
            <a:r>
              <a:rPr lang="en-US" b="0" dirty="0" err="1"/>
              <a:t>Frankle</a:t>
            </a:r>
            <a:r>
              <a:rPr lang="en-US" b="0" dirty="0"/>
              <a:t> was amazed to find that some people seemed to be thriving and doing well. He dedicated his life to understand why. And although he did not term it mindfulness, he did find that one of the secrets of these individuals who still seemed to be thriving was this:</a:t>
            </a:r>
          </a:p>
          <a:p>
            <a:endParaRPr lang="en-US" b="0" dirty="0"/>
          </a:p>
          <a:p>
            <a:r>
              <a:rPr lang="en-US" b="0" dirty="0"/>
              <a:t>*read quote*</a:t>
            </a:r>
          </a:p>
          <a:p>
            <a:endParaRPr lang="en-US" b="0" dirty="0"/>
          </a:p>
          <a:p>
            <a:r>
              <a:rPr lang="en-US" b="0" dirty="0"/>
              <a:t>In short, mindfulness is actually about giving you a bit of freedom back by preventing automatic thoughts and reactions from dictating your life, and allowing you to choose how to be.</a:t>
            </a:r>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2725763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We engage in mindful practice not through meditation but by practicing purposeful awareness of the moment, with agency, and with an openness to experience.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What does this look like in practice? Allow me to share a story with my tattoo artist. He naturally coaches and guides his clients through mindfulness practices while he works on there tattoos. Our first session together, he was asking me about my work and as I was explaining it he said, “Oh, that sounds really similar to what I have to do.” He went on to explain that many clients come in for their first session and are really nervous. They have all these thoughts and worries built up in their mind. What if the tattoo goes wrong? What if they change their mind? Will the needle hurt that much? How will they sit there for the whole things (some tattoo sessions can last several hours). They are wrapped up in their thoughts and worries. So when they sit down, the moment the needle touches their skin, they immediately react. They tense up, hold their breath, some may squirm a little. Some even end the session early. What my tattoo artist does is, when he notices this start to coach them. He says things like, “Yup, the needle does hurt a little bit. Try not to think about it hurting though, because that’s a judgment. Instead, be curious about what you are feeling. Can you describe the type of sensation? Is it poking or more like scratching? Can you feel your skin raise where the ink and scab start to go? Can you see the image in your head as I trace our sketch? Take a deep breath and let it out slowly. Does that change how the needle feels? Look at this painting I did. What do you see in it? Anything you find curious about it?”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Basically, what he does is help them fully embrace the moment and to eliminate judgments like “pain” (pain is subjective), or worries like “what if I don’t like it” and instead asks them to be curious about the very thing they are feeling or their immediate surroundings. Ever hear of guided meditation? Well, he does guided tattooing mindfulness.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You can find examples like this everywhere. Gone to a workout class and the instructor is saying “feel the burn”? They are encouraging us to be mindful of our sensations. Notice they say burn, not pain. It’s a nonjudgmental description of the experience. </a:t>
            </a:r>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1499529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12/2/20</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12/2/20</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4">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12/2/20</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4">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mhttcnetwork.org/centers/mid-america-mhttc/home" TargetMode="External"/><Relationship Id="rId5" Type="http://schemas.openxmlformats.org/officeDocument/2006/relationships/hyperlink" Target="mailto:midamerica@mhttcnetwork.org" TargetMode="External"/><Relationship Id="rId4" Type="http://schemas.openxmlformats.org/officeDocument/2006/relationships/hyperlink" Target="https://ttc-gpra.org/P?s=54050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01B79-86D8-4410-BD0B-F1DC35B19CD4}"/>
              </a:ext>
            </a:extLst>
          </p:cNvPr>
          <p:cNvSpPr>
            <a:spLocks noGrp="1"/>
          </p:cNvSpPr>
          <p:nvPr>
            <p:ph type="ctrTitle"/>
          </p:nvPr>
        </p:nvSpPr>
        <p:spPr>
          <a:xfrm>
            <a:off x="1337094" y="1381155"/>
            <a:ext cx="9906000" cy="2387600"/>
          </a:xfrm>
        </p:spPr>
        <p:txBody>
          <a:bodyPr>
            <a:normAutofit/>
          </a:bodyPr>
          <a:lstStyle/>
          <a:p>
            <a:r>
              <a:rPr lang="en-US" b="1" dirty="0">
                <a:latin typeface="Calibri"/>
                <a:cs typeface="Calibri"/>
              </a:rPr>
              <a:t>Well-Being Wednesdays:</a:t>
            </a:r>
            <a:br>
              <a:rPr lang="en-US" b="1" dirty="0">
                <a:latin typeface="Calibri"/>
                <a:cs typeface="Calibri"/>
              </a:rPr>
            </a:br>
            <a:r>
              <a:rPr lang="en-US" b="1" dirty="0">
                <a:latin typeface="Calibri"/>
                <a:cs typeface="Calibri"/>
              </a:rPr>
              <a:t> </a:t>
            </a:r>
            <a:r>
              <a:rPr lang="en-US" sz="3600" b="1" dirty="0">
                <a:latin typeface="Calibri"/>
                <a:cs typeface="Calibri"/>
              </a:rPr>
              <a:t>Cultivating Awareness Through Mindfulness-Based Practices</a:t>
            </a:r>
            <a:endParaRPr lang="en-US" sz="4800" dirty="0">
              <a:latin typeface="Calibri"/>
              <a:cs typeface="Calibri"/>
            </a:endParaRPr>
          </a:p>
        </p:txBody>
      </p:sp>
      <p:sp>
        <p:nvSpPr>
          <p:cNvPr id="3" name="Subtitle 2">
            <a:extLst>
              <a:ext uri="{FF2B5EF4-FFF2-40B4-BE49-F238E27FC236}">
                <a16:creationId xmlns:a16="http://schemas.microsoft.com/office/drawing/2014/main" id="{1E850EE1-FD94-43DA-A08C-82A48C1A6C84}"/>
              </a:ext>
            </a:extLst>
          </p:cNvPr>
          <p:cNvSpPr>
            <a:spLocks noGrp="1"/>
          </p:cNvSpPr>
          <p:nvPr>
            <p:ph type="subTitle" idx="1"/>
          </p:nvPr>
        </p:nvSpPr>
        <p:spPr>
          <a:xfrm>
            <a:off x="-589472" y="5744264"/>
            <a:ext cx="9144000" cy="1655762"/>
          </a:xfrm>
        </p:spPr>
        <p:txBody>
          <a:bodyPr/>
          <a:lstStyle/>
          <a:p>
            <a:endParaRPr lang="en-US"/>
          </a:p>
        </p:txBody>
      </p:sp>
      <p:pic>
        <p:nvPicPr>
          <p:cNvPr id="4" name="Picture 4">
            <a:extLst>
              <a:ext uri="{FF2B5EF4-FFF2-40B4-BE49-F238E27FC236}">
                <a16:creationId xmlns:a16="http://schemas.microsoft.com/office/drawing/2014/main" id="{5547823E-208E-437E-9969-4E27F1CBB8EA}"/>
              </a:ext>
            </a:extLst>
          </p:cNvPr>
          <p:cNvPicPr>
            <a:picLocks noChangeAspect="1"/>
          </p:cNvPicPr>
          <p:nvPr/>
        </p:nvPicPr>
        <p:blipFill>
          <a:blip r:embed="rId2"/>
          <a:stretch>
            <a:fillRect/>
          </a:stretch>
        </p:blipFill>
        <p:spPr>
          <a:xfrm>
            <a:off x="98396" y="5826425"/>
            <a:ext cx="5467888" cy="898584"/>
          </a:xfrm>
          <a:prstGeom prst="rect">
            <a:avLst/>
          </a:prstGeom>
        </p:spPr>
      </p:pic>
      <p:sp>
        <p:nvSpPr>
          <p:cNvPr id="6" name="Content Placeholder 2">
            <a:extLst>
              <a:ext uri="{FF2B5EF4-FFF2-40B4-BE49-F238E27FC236}">
                <a16:creationId xmlns:a16="http://schemas.microsoft.com/office/drawing/2014/main" id="{1766450F-FC9C-4CF5-BAA2-2865C04A0B5D}"/>
              </a:ext>
            </a:extLst>
          </p:cNvPr>
          <p:cNvSpPr txBox="1">
            <a:spLocks/>
          </p:cNvSpPr>
          <p:nvPr/>
        </p:nvSpPr>
        <p:spPr>
          <a:xfrm>
            <a:off x="1408979" y="3977777"/>
            <a:ext cx="9144000" cy="131196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6557C"/>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6557C"/>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6557C"/>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6557C"/>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6557C"/>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Calibri"/>
                <a:cs typeface="Calibri"/>
              </a:rPr>
              <a:t>Trainers: Andrew Jordan Thayer, PhD</a:t>
            </a:r>
          </a:p>
          <a:p>
            <a:r>
              <a:rPr lang="en-US" dirty="0">
                <a:latin typeface="Calibri"/>
                <a:cs typeface="Calibri"/>
              </a:rPr>
              <a:t>December 9, 2020</a:t>
            </a:r>
          </a:p>
        </p:txBody>
      </p:sp>
      <p:pic>
        <p:nvPicPr>
          <p:cNvPr id="7" name="Picture 7" descr="A picture containing bird&#10;&#10;Description automatically generated">
            <a:extLst>
              <a:ext uri="{FF2B5EF4-FFF2-40B4-BE49-F238E27FC236}">
                <a16:creationId xmlns:a16="http://schemas.microsoft.com/office/drawing/2014/main" id="{F1B487F5-1FC2-423B-A96C-25C11B8B52B7}"/>
              </a:ext>
            </a:extLst>
          </p:cNvPr>
          <p:cNvPicPr>
            <a:picLocks noChangeAspect="1"/>
          </p:cNvPicPr>
          <p:nvPr/>
        </p:nvPicPr>
        <p:blipFill>
          <a:blip r:embed="rId3"/>
          <a:stretch>
            <a:fillRect/>
          </a:stretch>
        </p:blipFill>
        <p:spPr>
          <a:xfrm>
            <a:off x="166777" y="147685"/>
            <a:ext cx="11628407" cy="1156741"/>
          </a:xfrm>
          <a:prstGeom prst="rect">
            <a:avLst/>
          </a:prstGeom>
        </p:spPr>
      </p:pic>
    </p:spTree>
    <p:extLst>
      <p:ext uri="{BB962C8B-B14F-4D97-AF65-F5344CB8AC3E}">
        <p14:creationId xmlns:p14="http://schemas.microsoft.com/office/powerpoint/2010/main" val="1631937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close up of a blur&#10;&#10;Description automatically generated">
            <a:extLst>
              <a:ext uri="{FF2B5EF4-FFF2-40B4-BE49-F238E27FC236}">
                <a16:creationId xmlns:a16="http://schemas.microsoft.com/office/drawing/2014/main" id="{F60C4111-04C1-4DE2-BDD0-85C85C7C3487}"/>
              </a:ext>
            </a:extLst>
          </p:cNvPr>
          <p:cNvPicPr>
            <a:picLocks noChangeAspect="1"/>
          </p:cNvPicPr>
          <p:nvPr/>
        </p:nvPicPr>
        <p:blipFill>
          <a:blip r:embed="rId3"/>
          <a:stretch>
            <a:fillRect/>
          </a:stretch>
        </p:blipFill>
        <p:spPr>
          <a:xfrm>
            <a:off x="0" y="-1280427"/>
            <a:ext cx="12192000" cy="8138427"/>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2327" y="4401379"/>
            <a:ext cx="9425885" cy="1868556"/>
          </a:xfrm>
          <a:solidFill>
            <a:schemeClr val="bg1"/>
          </a:solidFill>
          <a:ln>
            <a:noFill/>
          </a:ln>
        </p:spPr>
        <p:txBody>
          <a:bodyPr>
            <a:normAutofit/>
          </a:bodyPr>
          <a:lstStyle/>
          <a:p>
            <a:pPr algn="ctr"/>
            <a:r>
              <a:rPr lang="en-US" sz="3600" b="1">
                <a:solidFill>
                  <a:srgbClr val="36557C"/>
                </a:solidFill>
                <a:latin typeface="Calibri"/>
                <a:cs typeface="Calibri"/>
              </a:rPr>
              <a:t>MODULE 4:</a:t>
            </a:r>
            <a:br>
              <a:rPr lang="en-US" sz="3600"/>
            </a:br>
            <a:r>
              <a:rPr lang="en-US" sz="3600">
                <a:solidFill>
                  <a:srgbClr val="36557C"/>
                </a:solidFill>
                <a:latin typeface="Calibri"/>
                <a:cs typeface="Calibri"/>
              </a:rPr>
              <a:t>Cultivating Awareness Through </a:t>
            </a:r>
            <a:br>
              <a:rPr lang="en-US" sz="3600"/>
            </a:br>
            <a:r>
              <a:rPr lang="en-US" sz="3600">
                <a:solidFill>
                  <a:srgbClr val="36557C"/>
                </a:solidFill>
                <a:latin typeface="Calibri"/>
                <a:cs typeface="Calibri"/>
              </a:rPr>
              <a:t>Mindfulness-Based Practices</a:t>
            </a: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737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arge brown dog lying on the grass&#10;&#10;Description automatically generated">
            <a:extLst>
              <a:ext uri="{FF2B5EF4-FFF2-40B4-BE49-F238E27FC236}">
                <a16:creationId xmlns:a16="http://schemas.microsoft.com/office/drawing/2014/main" id="{4E7FE8D3-828C-4C66-889E-0BBBC22ADC71}"/>
              </a:ext>
            </a:extLst>
          </p:cNvPr>
          <p:cNvPicPr>
            <a:picLocks noChangeAspect="1"/>
          </p:cNvPicPr>
          <p:nvPr/>
        </p:nvPicPr>
        <p:blipFill rotWithShape="1">
          <a:blip r:embed="rId3">
            <a:extLst>
              <a:ext uri="{28A0092B-C50C-407E-A947-70E740481C1C}">
                <a14:useLocalDpi xmlns:a14="http://schemas.microsoft.com/office/drawing/2010/main" val="0"/>
              </a:ext>
            </a:extLst>
          </a:blip>
          <a:srcRect r="104"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Picture 4" descr="A lion looking at the camera&#10;&#10;Description automatically generated">
            <a:extLst>
              <a:ext uri="{FF2B5EF4-FFF2-40B4-BE49-F238E27FC236}">
                <a16:creationId xmlns:a16="http://schemas.microsoft.com/office/drawing/2014/main" id="{D3D80FA6-61E1-414D-9101-E535F0AC201D}"/>
              </a:ext>
            </a:extLst>
          </p:cNvPr>
          <p:cNvPicPr>
            <a:picLocks noChangeAspect="1"/>
          </p:cNvPicPr>
          <p:nvPr/>
        </p:nvPicPr>
        <p:blipFill rotWithShape="1">
          <a:blip r:embed="rId4">
            <a:extLst>
              <a:ext uri="{28A0092B-C50C-407E-A947-70E740481C1C}">
                <a14:useLocalDpi xmlns:a14="http://schemas.microsoft.com/office/drawing/2010/main" val="0"/>
              </a:ext>
            </a:extLst>
          </a:blip>
          <a:srcRect t="14114" r="-1" b="14429"/>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479437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road, orange, grass&#10;&#10;Description automatically generated">
            <a:extLst>
              <a:ext uri="{FF2B5EF4-FFF2-40B4-BE49-F238E27FC236}">
                <a16:creationId xmlns:a16="http://schemas.microsoft.com/office/drawing/2014/main" id="{9F4FB2EB-2DDC-6C46-8755-414B87BC0B26}"/>
              </a:ext>
            </a:extLst>
          </p:cNvPr>
          <p:cNvPicPr>
            <a:picLocks noChangeAspect="1"/>
          </p:cNvPicPr>
          <p:nvPr/>
        </p:nvPicPr>
        <p:blipFill rotWithShape="1">
          <a:blip r:embed="rId3">
            <a:extLst>
              <a:ext uri="{28A0092B-C50C-407E-A947-70E740481C1C}">
                <a14:useLocalDpi xmlns:a14="http://schemas.microsoft.com/office/drawing/2010/main" val="0"/>
              </a:ext>
            </a:extLst>
          </a:blip>
          <a:srcRect t="41301" b="33584"/>
          <a:stretch/>
        </p:blipFill>
        <p:spPr>
          <a:xfrm>
            <a:off x="11723" y="0"/>
            <a:ext cx="12192001" cy="2043390"/>
          </a:xfrm>
          <a:prstGeom prst="rect">
            <a:avLst/>
          </a:prstGeom>
        </p:spPr>
      </p:pic>
      <p:sp>
        <p:nvSpPr>
          <p:cNvPr id="3" name="Content Placeholder 2">
            <a:extLst>
              <a:ext uri="{FF2B5EF4-FFF2-40B4-BE49-F238E27FC236}">
                <a16:creationId xmlns:a16="http://schemas.microsoft.com/office/drawing/2014/main" id="{A442C4EA-F799-2440-B2E5-3CE2E7EA4FF5}"/>
              </a:ext>
            </a:extLst>
          </p:cNvPr>
          <p:cNvSpPr>
            <a:spLocks noGrp="1"/>
          </p:cNvSpPr>
          <p:nvPr>
            <p:ph idx="1"/>
          </p:nvPr>
        </p:nvSpPr>
        <p:spPr>
          <a:xfrm>
            <a:off x="7086600" y="2743200"/>
            <a:ext cx="4572000" cy="4351338"/>
          </a:xfrm>
        </p:spPr>
        <p:txBody>
          <a:bodyPr/>
          <a:lstStyle/>
          <a:p>
            <a:pPr marL="0" indent="0">
              <a:buNone/>
            </a:pPr>
            <a:r>
              <a:rPr lang="en-US" b="1"/>
              <a:t>Between stimulus and response there is a space. In that space is our power to choose our response. In our response lies our growth and our freedom.</a:t>
            </a:r>
          </a:p>
          <a:p>
            <a:pPr marL="0" indent="0">
              <a:buNone/>
            </a:pPr>
            <a:endParaRPr lang="en-US"/>
          </a:p>
          <a:p>
            <a:pPr marL="0" indent="0">
              <a:buNone/>
            </a:pPr>
            <a:r>
              <a:rPr lang="en-US" sz="2000" err="1"/>
              <a:t>Vicktor</a:t>
            </a:r>
            <a:r>
              <a:rPr lang="en-US" sz="2000"/>
              <a:t> E. Frankl</a:t>
            </a:r>
          </a:p>
        </p:txBody>
      </p:sp>
      <p:sp>
        <p:nvSpPr>
          <p:cNvPr id="4" name="Rectangle 3">
            <a:extLst>
              <a:ext uri="{FF2B5EF4-FFF2-40B4-BE49-F238E27FC236}">
                <a16:creationId xmlns:a16="http://schemas.microsoft.com/office/drawing/2014/main" id="{20652986-2942-914B-AAAF-7C178248CC57}"/>
              </a:ext>
            </a:extLst>
          </p:cNvPr>
          <p:cNvSpPr/>
          <p:nvPr/>
        </p:nvSpPr>
        <p:spPr>
          <a:xfrm>
            <a:off x="6477000" y="1981200"/>
            <a:ext cx="684803" cy="1446550"/>
          </a:xfrm>
          <a:prstGeom prst="rect">
            <a:avLst/>
          </a:prstGeom>
        </p:spPr>
        <p:txBody>
          <a:bodyPr wrap="none">
            <a:spAutoFit/>
          </a:bodyPr>
          <a:lstStyle/>
          <a:p>
            <a:pPr lvl="0"/>
            <a:r>
              <a:rPr lang="en-US" sz="8800">
                <a:solidFill>
                  <a:srgbClr val="36557C"/>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a:solidFill>
                <a:srgbClr val="36557C"/>
              </a:solidFill>
              <a:latin typeface="Times New Roman" panose="02020603050405020304" pitchFamily="18" charset="0"/>
              <a:ea typeface="Baskerville" panose="02020502070401020303"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2BE3228-406E-EB40-AA8E-46A135FAA8D7}"/>
              </a:ext>
            </a:extLst>
          </p:cNvPr>
          <p:cNvSpPr/>
          <p:nvPr/>
        </p:nvSpPr>
        <p:spPr>
          <a:xfrm rot="10800000">
            <a:off x="11277600" y="4335462"/>
            <a:ext cx="684803" cy="1446550"/>
          </a:xfrm>
          <a:prstGeom prst="rect">
            <a:avLst/>
          </a:prstGeom>
        </p:spPr>
        <p:txBody>
          <a:bodyPr wrap="none">
            <a:spAutoFit/>
          </a:bodyPr>
          <a:lstStyle/>
          <a:p>
            <a:pPr lvl="0"/>
            <a:r>
              <a:rPr lang="en-US" sz="8800">
                <a:solidFill>
                  <a:srgbClr val="36557C"/>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a:solidFill>
                <a:srgbClr val="36557C"/>
              </a:solidFill>
              <a:latin typeface="Times New Roman" panose="02020603050405020304" pitchFamily="18" charset="0"/>
              <a:ea typeface="Baskerville" panose="02020502070401020303" pitchFamily="18" charset="0"/>
              <a:cs typeface="Times New Roman" panose="02020603050405020304" pitchFamily="18" charset="0"/>
            </a:endParaRPr>
          </a:p>
        </p:txBody>
      </p:sp>
      <p:pic>
        <p:nvPicPr>
          <p:cNvPr id="6" name="Google Shape;1045;g8f5f19c364_0_639">
            <a:extLst>
              <a:ext uri="{FF2B5EF4-FFF2-40B4-BE49-F238E27FC236}">
                <a16:creationId xmlns:a16="http://schemas.microsoft.com/office/drawing/2014/main" id="{FE90C8DA-9227-3F49-81DC-ABE0D0A7DF6D}"/>
              </a:ext>
            </a:extLst>
          </p:cNvPr>
          <p:cNvPicPr preferRelativeResize="0"/>
          <p:nvPr/>
        </p:nvPicPr>
        <p:blipFill>
          <a:blip r:embed="rId4">
            <a:alphaModFix/>
          </a:blip>
          <a:stretch>
            <a:fillRect/>
          </a:stretch>
        </p:blipFill>
        <p:spPr>
          <a:xfrm>
            <a:off x="533400" y="2590800"/>
            <a:ext cx="5075939" cy="3402798"/>
          </a:xfrm>
          <a:prstGeom prst="rect">
            <a:avLst/>
          </a:prstGeom>
          <a:noFill/>
          <a:ln>
            <a:noFill/>
          </a:ln>
        </p:spPr>
      </p:pic>
      <p:sp>
        <p:nvSpPr>
          <p:cNvPr id="9" name="Rectangle 8">
            <a:extLst>
              <a:ext uri="{FF2B5EF4-FFF2-40B4-BE49-F238E27FC236}">
                <a16:creationId xmlns:a16="http://schemas.microsoft.com/office/drawing/2014/main" id="{EB47D497-43CB-D945-8076-841926813F58}"/>
              </a:ext>
            </a:extLst>
          </p:cNvPr>
          <p:cNvSpPr/>
          <p:nvPr/>
        </p:nvSpPr>
        <p:spPr>
          <a:xfrm>
            <a:off x="0" y="0"/>
            <a:ext cx="12192000" cy="2057400"/>
          </a:xfrm>
          <a:prstGeom prst="rect">
            <a:avLst/>
          </a:prstGeom>
          <a:solidFill>
            <a:srgbClr val="36557C">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100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a:extLst>
              <a:ext uri="{FF2B5EF4-FFF2-40B4-BE49-F238E27FC236}">
                <a16:creationId xmlns:a16="http://schemas.microsoft.com/office/drawing/2014/main" id="{D23EF2C1-4D89-194C-BBD1-7E1504F824F8}"/>
              </a:ext>
            </a:extLst>
          </p:cNvPr>
          <p:cNvSpPr/>
          <p:nvPr/>
        </p:nvSpPr>
        <p:spPr>
          <a:xfrm rot="2317983">
            <a:off x="4361056" y="2614671"/>
            <a:ext cx="395108" cy="1171458"/>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D81052A6-66FA-0342-A6EE-0687D42488DD}"/>
              </a:ext>
            </a:extLst>
          </p:cNvPr>
          <p:cNvSpPr/>
          <p:nvPr/>
        </p:nvSpPr>
        <p:spPr>
          <a:xfrm>
            <a:off x="3080395" y="2362200"/>
            <a:ext cx="395108" cy="990600"/>
          </a:xfrm>
          <a:prstGeom prst="downArrow">
            <a:avLst>
              <a:gd name="adj1" fmla="val 51863"/>
              <a:gd name="adj2" fmla="val 50000"/>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8416C8E2-7D92-EE4A-A2F7-3E65615146CB}"/>
              </a:ext>
            </a:extLst>
          </p:cNvPr>
          <p:cNvSpPr/>
          <p:nvPr/>
        </p:nvSpPr>
        <p:spPr>
          <a:xfrm rot="19461507" flipH="1">
            <a:off x="1726773" y="2649019"/>
            <a:ext cx="451871" cy="1102762"/>
          </a:xfrm>
          <a:prstGeom prst="downArrow">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ED24E0-87FA-2B47-920D-5E78E3DC8439}"/>
              </a:ext>
            </a:extLst>
          </p:cNvPr>
          <p:cNvSpPr>
            <a:spLocks noGrp="1"/>
          </p:cNvSpPr>
          <p:nvPr>
            <p:ph idx="1"/>
          </p:nvPr>
        </p:nvSpPr>
        <p:spPr>
          <a:xfrm>
            <a:off x="7315200" y="2514600"/>
            <a:ext cx="4114800" cy="2974975"/>
          </a:xfrm>
        </p:spPr>
        <p:txBody>
          <a:bodyPr/>
          <a:lstStyle/>
          <a:p>
            <a:pPr marL="0" indent="0">
              <a:buNone/>
            </a:pPr>
            <a:r>
              <a:rPr lang="en-US"/>
              <a:t>Paying attention, on purpose, in the present moment, and non-judgmentally.</a:t>
            </a:r>
          </a:p>
          <a:p>
            <a:pPr marL="0" indent="0">
              <a:buNone/>
            </a:pPr>
            <a:endParaRPr lang="en-US"/>
          </a:p>
          <a:p>
            <a:pPr marL="0" indent="0">
              <a:buNone/>
            </a:pPr>
            <a:r>
              <a:rPr lang="en-US" sz="2000"/>
              <a:t>- Jon Kabat-Zinn</a:t>
            </a:r>
          </a:p>
        </p:txBody>
      </p:sp>
      <p:cxnSp>
        <p:nvCxnSpPr>
          <p:cNvPr id="4" name="Straight Connector 3">
            <a:extLst>
              <a:ext uri="{FF2B5EF4-FFF2-40B4-BE49-F238E27FC236}">
                <a16:creationId xmlns:a16="http://schemas.microsoft.com/office/drawing/2014/main" id="{91D0C1BC-B429-5343-A82E-F713B6364F68}"/>
              </a:ext>
            </a:extLst>
          </p:cNvPr>
          <p:cNvCxnSpPr>
            <a:cxnSpLocks/>
          </p:cNvCxnSpPr>
          <p:nvPr/>
        </p:nvCxnSpPr>
        <p:spPr>
          <a:xfrm>
            <a:off x="1106831" y="974090"/>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5913F451-0C0D-A341-9054-3EE66A956335}"/>
              </a:ext>
            </a:extLst>
          </p:cNvPr>
          <p:cNvSpPr txBox="1">
            <a:spLocks/>
          </p:cNvSpPr>
          <p:nvPr/>
        </p:nvSpPr>
        <p:spPr>
          <a:xfrm>
            <a:off x="4491939" y="321766"/>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t>Mindfulness</a:t>
            </a:r>
          </a:p>
        </p:txBody>
      </p:sp>
      <p:sp>
        <p:nvSpPr>
          <p:cNvPr id="2" name="Rectangle 1">
            <a:extLst>
              <a:ext uri="{FF2B5EF4-FFF2-40B4-BE49-F238E27FC236}">
                <a16:creationId xmlns:a16="http://schemas.microsoft.com/office/drawing/2014/main" id="{A0939E0A-0FB2-1A4A-B393-5265C4FCB3B5}"/>
              </a:ext>
            </a:extLst>
          </p:cNvPr>
          <p:cNvSpPr/>
          <p:nvPr/>
        </p:nvSpPr>
        <p:spPr>
          <a:xfrm>
            <a:off x="6553200" y="1752600"/>
            <a:ext cx="684803" cy="1446550"/>
          </a:xfrm>
          <a:prstGeom prst="rect">
            <a:avLst/>
          </a:prstGeom>
        </p:spPr>
        <p:txBody>
          <a:bodyPr wrap="none">
            <a:spAutoFit/>
          </a:bodyPr>
          <a:lstStyle/>
          <a:p>
            <a:r>
              <a:rPr lang="en-US" sz="8800">
                <a:solidFill>
                  <a:srgbClr val="36557C"/>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a:solidFill>
                <a:srgbClr val="36557C"/>
              </a:solidFill>
              <a:latin typeface="Times New Roman" panose="02020603050405020304" pitchFamily="18" charset="0"/>
              <a:ea typeface="Baskerville" panose="02020502070401020303"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BE60F32-046B-4C41-83C0-3E404B7EC0EB}"/>
              </a:ext>
            </a:extLst>
          </p:cNvPr>
          <p:cNvSpPr/>
          <p:nvPr/>
        </p:nvSpPr>
        <p:spPr>
          <a:xfrm rot="10800000">
            <a:off x="10287000" y="3352800"/>
            <a:ext cx="684803" cy="1446550"/>
          </a:xfrm>
          <a:prstGeom prst="rect">
            <a:avLst/>
          </a:prstGeom>
        </p:spPr>
        <p:txBody>
          <a:bodyPr wrap="none">
            <a:spAutoFit/>
          </a:bodyPr>
          <a:lstStyle/>
          <a:p>
            <a:r>
              <a:rPr lang="en-US" sz="8800">
                <a:solidFill>
                  <a:srgbClr val="36557C"/>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a:solidFill>
                <a:srgbClr val="36557C"/>
              </a:solidFill>
              <a:latin typeface="Times New Roman" panose="02020603050405020304" pitchFamily="18" charset="0"/>
              <a:ea typeface="Baskerville" panose="02020502070401020303" pitchFamily="18" charset="0"/>
              <a:cs typeface="Times New Roman" panose="02020603050405020304" pitchFamily="18" charset="0"/>
            </a:endParaRPr>
          </a:p>
        </p:txBody>
      </p:sp>
      <p:pic>
        <p:nvPicPr>
          <p:cNvPr id="8" name="Picture 7" descr="A close up of a window&#10;&#10;Description automatically generated">
            <a:extLst>
              <a:ext uri="{FF2B5EF4-FFF2-40B4-BE49-F238E27FC236}">
                <a16:creationId xmlns:a16="http://schemas.microsoft.com/office/drawing/2014/main" id="{E159970D-3A92-6740-9FC0-05DB0DD933F6}"/>
              </a:ext>
            </a:extLst>
          </p:cNvPr>
          <p:cNvPicPr>
            <a:picLocks noChangeAspect="1"/>
          </p:cNvPicPr>
          <p:nvPr/>
        </p:nvPicPr>
        <p:blipFill rotWithShape="1">
          <a:blip r:embed="rId3">
            <a:extLst>
              <a:ext uri="{28A0092B-C50C-407E-A947-70E740481C1C}">
                <a14:useLocalDpi xmlns:a14="http://schemas.microsoft.com/office/drawing/2010/main" val="0"/>
              </a:ext>
            </a:extLst>
          </a:blip>
          <a:srcRect l="10782" r="15997"/>
          <a:stretch/>
        </p:blipFill>
        <p:spPr>
          <a:xfrm>
            <a:off x="1905000" y="3429000"/>
            <a:ext cx="2594204" cy="2362200"/>
          </a:xfrm>
          <a:prstGeom prst="ellipse">
            <a:avLst/>
          </a:prstGeom>
          <a:ln w="190500" cap="rnd">
            <a:solidFill>
              <a:srgbClr val="36557C"/>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9" name="Rounded Rectangle 8">
            <a:extLst>
              <a:ext uri="{FF2B5EF4-FFF2-40B4-BE49-F238E27FC236}">
                <a16:creationId xmlns:a16="http://schemas.microsoft.com/office/drawing/2014/main" id="{61D99D11-70D3-0949-B4CB-B52BA13E444E}"/>
              </a:ext>
            </a:extLst>
          </p:cNvPr>
          <p:cNvSpPr/>
          <p:nvPr/>
        </p:nvSpPr>
        <p:spPr>
          <a:xfrm>
            <a:off x="457200" y="2209800"/>
            <a:ext cx="1524000" cy="99060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rPr>
              <a:t>Purposeful awareness</a:t>
            </a:r>
          </a:p>
        </p:txBody>
      </p:sp>
      <p:sp>
        <p:nvSpPr>
          <p:cNvPr id="10" name="Rounded Rectangle 9">
            <a:extLst>
              <a:ext uri="{FF2B5EF4-FFF2-40B4-BE49-F238E27FC236}">
                <a16:creationId xmlns:a16="http://schemas.microsoft.com/office/drawing/2014/main" id="{E1DA51B0-E0CC-2B4C-996D-10AC53C0B47A}"/>
              </a:ext>
            </a:extLst>
          </p:cNvPr>
          <p:cNvSpPr/>
          <p:nvPr/>
        </p:nvSpPr>
        <p:spPr>
          <a:xfrm>
            <a:off x="2438400" y="1447800"/>
            <a:ext cx="1600200" cy="106680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rPr>
              <a:t>Intentionality or agency</a:t>
            </a:r>
          </a:p>
        </p:txBody>
      </p:sp>
      <p:sp>
        <p:nvSpPr>
          <p:cNvPr id="11" name="Rounded Rectangle 10">
            <a:extLst>
              <a:ext uri="{FF2B5EF4-FFF2-40B4-BE49-F238E27FC236}">
                <a16:creationId xmlns:a16="http://schemas.microsoft.com/office/drawing/2014/main" id="{003D833F-260E-474D-A4B5-D0E8D763D978}"/>
              </a:ext>
            </a:extLst>
          </p:cNvPr>
          <p:cNvSpPr/>
          <p:nvPr/>
        </p:nvSpPr>
        <p:spPr>
          <a:xfrm>
            <a:off x="4495800" y="2133600"/>
            <a:ext cx="1600200" cy="1066800"/>
          </a:xfrm>
          <a:prstGeom prst="round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6557C"/>
                </a:solidFill>
              </a:rPr>
              <a:t>Open &amp; gentle attitude</a:t>
            </a:r>
          </a:p>
        </p:txBody>
      </p:sp>
    </p:spTree>
    <p:extLst>
      <p:ext uri="{BB962C8B-B14F-4D97-AF65-F5344CB8AC3E}">
        <p14:creationId xmlns:p14="http://schemas.microsoft.com/office/powerpoint/2010/main" val="4162061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picture containing table, person, indoor, food&#10;&#10;Description automatically generated">
            <a:extLst>
              <a:ext uri="{FF2B5EF4-FFF2-40B4-BE49-F238E27FC236}">
                <a16:creationId xmlns:a16="http://schemas.microsoft.com/office/drawing/2014/main" id="{608B8F5E-AA82-0842-AB7B-9D0DB4DE0560}"/>
              </a:ext>
            </a:extLst>
          </p:cNvPr>
          <p:cNvPicPr>
            <a:picLocks noChangeAspect="1"/>
          </p:cNvPicPr>
          <p:nvPr/>
        </p:nvPicPr>
        <p:blipFill rotWithShape="1">
          <a:blip r:embed="rId3">
            <a:extLst>
              <a:ext uri="{28A0092B-C50C-407E-A947-70E740481C1C}">
                <a14:useLocalDpi xmlns:a14="http://schemas.microsoft.com/office/drawing/2010/main" val="0"/>
              </a:ext>
            </a:extLst>
          </a:blip>
          <a:srcRect r="9152"/>
          <a:stretch/>
        </p:blipFill>
        <p:spPr>
          <a:xfrm rot="5400000">
            <a:off x="-496959" y="496958"/>
            <a:ext cx="5844211" cy="4850295"/>
          </a:xfrm>
          <a:prstGeom prst="rect">
            <a:avLst/>
          </a:prstGeom>
        </p:spPr>
      </p:pic>
      <p:sp>
        <p:nvSpPr>
          <p:cNvPr id="4" name="Rectangle 3">
            <a:extLst>
              <a:ext uri="{FF2B5EF4-FFF2-40B4-BE49-F238E27FC236}">
                <a16:creationId xmlns:a16="http://schemas.microsoft.com/office/drawing/2014/main" id="{63A56B41-28E2-D64D-BBA1-BDBD5D05F1F1}"/>
              </a:ext>
            </a:extLst>
          </p:cNvPr>
          <p:cNvSpPr/>
          <p:nvPr/>
        </p:nvSpPr>
        <p:spPr>
          <a:xfrm>
            <a:off x="0" y="0"/>
            <a:ext cx="4850295" cy="5844211"/>
          </a:xfrm>
          <a:prstGeom prst="rect">
            <a:avLst/>
          </a:prstGeom>
          <a:solidFill>
            <a:srgbClr val="36557C">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6326A8E-6EFD-6C4D-910D-94EEEBE265F5}"/>
              </a:ext>
            </a:extLst>
          </p:cNvPr>
          <p:cNvSpPr txBox="1"/>
          <p:nvPr/>
        </p:nvSpPr>
        <p:spPr>
          <a:xfrm>
            <a:off x="569841" y="0"/>
            <a:ext cx="3710609" cy="5262979"/>
          </a:xfrm>
          <a:prstGeom prst="rect">
            <a:avLst/>
          </a:prstGeom>
          <a:noFill/>
        </p:spPr>
        <p:txBody>
          <a:bodyPr wrap="square" rtlCol="0">
            <a:spAutoFit/>
          </a:bodyPr>
          <a:lstStyle/>
          <a:p>
            <a:pPr algn="ctr"/>
            <a:r>
              <a:rPr lang="en-US" sz="2400" b="1" dirty="0">
                <a:solidFill>
                  <a:schemeClr val="bg1"/>
                </a:solidFill>
              </a:rPr>
              <a:t>LET’S APPLY IT!</a:t>
            </a:r>
          </a:p>
          <a:p>
            <a:pPr algn="ctr"/>
            <a:endParaRPr lang="en-US" sz="2400" b="1" dirty="0">
              <a:solidFill>
                <a:schemeClr val="bg1"/>
              </a:solidFill>
            </a:endParaRPr>
          </a:p>
          <a:p>
            <a:pPr algn="ctr"/>
            <a:r>
              <a:rPr lang="en-US" sz="2400" dirty="0">
                <a:solidFill>
                  <a:schemeClr val="bg1"/>
                </a:solidFill>
              </a:rPr>
              <a:t>Let’s do an activity called </a:t>
            </a:r>
            <a:r>
              <a:rPr lang="en-US" sz="2400" u="sng" dirty="0">
                <a:solidFill>
                  <a:schemeClr val="bg1"/>
                </a:solidFill>
              </a:rPr>
              <a:t>Washing a plate/thing</a:t>
            </a:r>
            <a:r>
              <a:rPr lang="en-US" sz="2400" dirty="0">
                <a:solidFill>
                  <a:schemeClr val="bg1"/>
                </a:solidFill>
              </a:rPr>
              <a:t>. </a:t>
            </a:r>
          </a:p>
          <a:p>
            <a:pPr algn="ctr"/>
            <a:endParaRPr lang="en-US" sz="2400" dirty="0">
              <a:solidFill>
                <a:schemeClr val="bg1"/>
              </a:solidFill>
            </a:endParaRPr>
          </a:p>
          <a:p>
            <a:pPr marL="457200" indent="-457200">
              <a:buAutoNum type="arabicPeriod"/>
            </a:pPr>
            <a:r>
              <a:rPr lang="en-US" dirty="0">
                <a:solidFill>
                  <a:schemeClr val="bg1"/>
                </a:solidFill>
              </a:rPr>
              <a:t>Pick a dirty plate or some other object immediately next to you. Grab a rag or something soft.</a:t>
            </a:r>
          </a:p>
          <a:p>
            <a:pPr marL="457200" indent="-457200">
              <a:buAutoNum type="arabicPeriod"/>
            </a:pPr>
            <a:r>
              <a:rPr lang="en-US" dirty="0">
                <a:solidFill>
                  <a:schemeClr val="bg1"/>
                </a:solidFill>
              </a:rPr>
              <a:t>For 3 minutes, do nothing other than clean that same object. doing that chore. </a:t>
            </a:r>
          </a:p>
          <a:p>
            <a:pPr marL="457200" indent="-457200">
              <a:buAutoNum type="arabicPeriod"/>
            </a:pPr>
            <a:r>
              <a:rPr lang="en-US" dirty="0">
                <a:solidFill>
                  <a:schemeClr val="bg1"/>
                </a:solidFill>
              </a:rPr>
              <a:t>Notice what your immediate thoughts are to that direction.</a:t>
            </a:r>
          </a:p>
          <a:p>
            <a:pPr marL="457200" indent="-457200">
              <a:buAutoNum type="arabicPeriod"/>
            </a:pPr>
            <a:r>
              <a:rPr lang="en-US" dirty="0">
                <a:solidFill>
                  <a:schemeClr val="bg1"/>
                </a:solidFill>
              </a:rPr>
              <a:t>Notice how your mind gets distracted. That is okay. Bring your attention back to the chore. </a:t>
            </a:r>
          </a:p>
          <a:p>
            <a:endParaRPr lang="en-US" dirty="0">
              <a:solidFill>
                <a:schemeClr val="bg1"/>
              </a:solidFill>
            </a:endParaRPr>
          </a:p>
        </p:txBody>
      </p:sp>
      <p:sp>
        <p:nvSpPr>
          <p:cNvPr id="5" name="Rectangle 4">
            <a:extLst>
              <a:ext uri="{FF2B5EF4-FFF2-40B4-BE49-F238E27FC236}">
                <a16:creationId xmlns:a16="http://schemas.microsoft.com/office/drawing/2014/main" id="{09E8DB1A-EC81-4C30-AA12-5810C59C6532}"/>
              </a:ext>
            </a:extLst>
          </p:cNvPr>
          <p:cNvSpPr/>
          <p:nvPr/>
        </p:nvSpPr>
        <p:spPr>
          <a:xfrm>
            <a:off x="5181600" y="3614421"/>
            <a:ext cx="6719888" cy="2229789"/>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Next steps</a:t>
            </a:r>
          </a:p>
          <a:p>
            <a:pPr algn="ctr"/>
            <a:r>
              <a:rPr lang="en-US" sz="2400" dirty="0">
                <a:solidFill>
                  <a:schemeClr val="tx1"/>
                </a:solidFill>
              </a:rPr>
              <a:t>-Meditate 3-5 minutes 3x a week</a:t>
            </a:r>
          </a:p>
          <a:p>
            <a:pPr algn="ctr"/>
            <a:r>
              <a:rPr lang="en-US" sz="2400" dirty="0">
                <a:solidFill>
                  <a:schemeClr val="tx1"/>
                </a:solidFill>
              </a:rPr>
              <a:t>-Active mindfulness 3-5 minutes daily</a:t>
            </a:r>
          </a:p>
          <a:p>
            <a:pPr algn="ctr"/>
            <a:r>
              <a:rPr lang="en-US" sz="2400" dirty="0">
                <a:solidFill>
                  <a:schemeClr val="tx1"/>
                </a:solidFill>
              </a:rPr>
              <a:t>-Combine mindfulness with values clarification regularly </a:t>
            </a:r>
          </a:p>
          <a:p>
            <a:pPr algn="ctr"/>
            <a:r>
              <a:rPr lang="en-US" sz="2400" dirty="0">
                <a:solidFill>
                  <a:schemeClr val="tx1"/>
                </a:solidFill>
              </a:rPr>
              <a:t>-Read on mindfulness (see handouts)</a:t>
            </a:r>
          </a:p>
        </p:txBody>
      </p:sp>
      <p:grpSp>
        <p:nvGrpSpPr>
          <p:cNvPr id="7" name="Group 6">
            <a:extLst>
              <a:ext uri="{FF2B5EF4-FFF2-40B4-BE49-F238E27FC236}">
                <a16:creationId xmlns:a16="http://schemas.microsoft.com/office/drawing/2014/main" id="{579B82C0-9D93-4144-810F-58F84FFF713D}"/>
              </a:ext>
            </a:extLst>
          </p:cNvPr>
          <p:cNvGrpSpPr/>
          <p:nvPr/>
        </p:nvGrpSpPr>
        <p:grpSpPr>
          <a:xfrm>
            <a:off x="5141843" y="1106554"/>
            <a:ext cx="6599582" cy="1951382"/>
            <a:chOff x="5155095" y="738809"/>
            <a:chExt cx="6599582" cy="1951382"/>
          </a:xfrm>
        </p:grpSpPr>
        <p:sp>
          <p:nvSpPr>
            <p:cNvPr id="8" name="Rectangle 7">
              <a:extLst>
                <a:ext uri="{FF2B5EF4-FFF2-40B4-BE49-F238E27FC236}">
                  <a16:creationId xmlns:a16="http://schemas.microsoft.com/office/drawing/2014/main" id="{DB4C07CD-9958-4ECD-BAB5-42436E422CCA}"/>
                </a:ext>
              </a:extLst>
            </p:cNvPr>
            <p:cNvSpPr/>
            <p:nvPr/>
          </p:nvSpPr>
          <p:spPr>
            <a:xfrm>
              <a:off x="6732104" y="738809"/>
              <a:ext cx="5022573" cy="1951382"/>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How would you define mindfulness?</a:t>
              </a:r>
            </a:p>
          </p:txBody>
        </p:sp>
        <p:sp>
          <p:nvSpPr>
            <p:cNvPr id="9" name="Rectangle 8">
              <a:extLst>
                <a:ext uri="{FF2B5EF4-FFF2-40B4-BE49-F238E27FC236}">
                  <a16:creationId xmlns:a16="http://schemas.microsoft.com/office/drawing/2014/main" id="{D2F6BF2E-1296-4F58-A809-5DE0D4F61393}"/>
                </a:ext>
              </a:extLst>
            </p:cNvPr>
            <p:cNvSpPr/>
            <p:nvPr/>
          </p:nvSpPr>
          <p:spPr>
            <a:xfrm>
              <a:off x="5155095" y="738809"/>
              <a:ext cx="1577009" cy="1951382"/>
            </a:xfrm>
            <a:prstGeom prst="rect">
              <a:avLst/>
            </a:prstGeom>
            <a:solidFill>
              <a:srgbClr val="36557C"/>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Check for Understanding</a:t>
              </a:r>
            </a:p>
            <a:p>
              <a:pPr algn="ctr"/>
              <a:endParaRPr lang="en-US"/>
            </a:p>
            <a:p>
              <a:pPr algn="ctr"/>
              <a:endParaRPr lang="en-US"/>
            </a:p>
          </p:txBody>
        </p:sp>
      </p:grpSp>
      <p:sp>
        <p:nvSpPr>
          <p:cNvPr id="10" name="Triangle 10">
            <a:extLst>
              <a:ext uri="{FF2B5EF4-FFF2-40B4-BE49-F238E27FC236}">
                <a16:creationId xmlns:a16="http://schemas.microsoft.com/office/drawing/2014/main" id="{811DFE24-CEBF-44F7-9AC1-6954C39DF375}"/>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Lightbulb and gear">
            <a:extLst>
              <a:ext uri="{FF2B5EF4-FFF2-40B4-BE49-F238E27FC236}">
                <a16:creationId xmlns:a16="http://schemas.microsoft.com/office/drawing/2014/main" id="{A6222844-9C44-45A3-990E-604CD8816B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2022" y="2219739"/>
            <a:ext cx="696014" cy="702366"/>
          </a:xfrm>
          <a:prstGeom prst="rect">
            <a:avLst/>
          </a:prstGeom>
        </p:spPr>
      </p:pic>
    </p:spTree>
    <p:extLst>
      <p:ext uri="{BB962C8B-B14F-4D97-AF65-F5344CB8AC3E}">
        <p14:creationId xmlns:p14="http://schemas.microsoft.com/office/powerpoint/2010/main" val="298700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ndoor, desk, table, lit&#10;&#10;Description automatically generated">
            <a:extLst>
              <a:ext uri="{FF2B5EF4-FFF2-40B4-BE49-F238E27FC236}">
                <a16:creationId xmlns:a16="http://schemas.microsoft.com/office/drawing/2014/main" id="{8E796302-CBE1-4FA1-BCB2-690E3672D570}"/>
              </a:ext>
            </a:extLst>
          </p:cNvPr>
          <p:cNvPicPr>
            <a:picLocks noChangeAspect="1"/>
          </p:cNvPicPr>
          <p:nvPr/>
        </p:nvPicPr>
        <p:blipFill rotWithShape="1">
          <a:blip r:embed="rId3">
            <a:extLst>
              <a:ext uri="{28A0092B-C50C-407E-A947-70E740481C1C}">
                <a14:useLocalDpi xmlns:a14="http://schemas.microsoft.com/office/drawing/2010/main" val="0"/>
              </a:ext>
            </a:extLst>
          </a:blip>
          <a:srcRect t="26889" b="16861"/>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C1DE732-73D6-42BC-9535-2E694A50668A}"/>
              </a:ext>
            </a:extLst>
          </p:cNvPr>
          <p:cNvSpPr>
            <a:spLocks noGrp="1"/>
          </p:cNvSpPr>
          <p:nvPr>
            <p:ph idx="1"/>
          </p:nvPr>
        </p:nvSpPr>
        <p:spPr>
          <a:xfrm>
            <a:off x="525516" y="3417573"/>
            <a:ext cx="4593021" cy="2619839"/>
          </a:xfrm>
        </p:spPr>
        <p:txBody>
          <a:bodyPr anchor="ctr">
            <a:normAutofit/>
          </a:bodyPr>
          <a:lstStyle/>
          <a:p>
            <a:pPr marL="0" indent="0">
              <a:buNone/>
            </a:pPr>
            <a:r>
              <a:rPr lang="en-US" sz="3600"/>
              <a:t>What questions do we have at this point? </a:t>
            </a:r>
          </a:p>
        </p:txBody>
      </p:sp>
    </p:spTree>
    <p:extLst>
      <p:ext uri="{BB962C8B-B14F-4D97-AF65-F5344CB8AC3E}">
        <p14:creationId xmlns:p14="http://schemas.microsoft.com/office/powerpoint/2010/main" val="167624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B830FED2-AB8C-BA42-87EF-14D2E2BCB2D0}"/>
              </a:ext>
            </a:extLst>
          </p:cNvPr>
          <p:cNvSpPr/>
          <p:nvPr/>
        </p:nvSpPr>
        <p:spPr>
          <a:xfrm rot="10800000">
            <a:off x="56120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53EF343-B00F-2B4D-80B8-CA4BE36DCCDB}"/>
              </a:ext>
            </a:extLst>
          </p:cNvPr>
          <p:cNvSpPr txBox="1">
            <a:spLocks/>
          </p:cNvSpPr>
          <p:nvPr/>
        </p:nvSpPr>
        <p:spPr>
          <a:xfrm>
            <a:off x="2795751" y="384828"/>
            <a:ext cx="6600496"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solidFill>
                  <a:srgbClr val="6A4A62"/>
                </a:solidFill>
              </a:rPr>
              <a:t>Individual Action Planning</a:t>
            </a:r>
          </a:p>
        </p:txBody>
      </p:sp>
      <p:sp>
        <p:nvSpPr>
          <p:cNvPr id="36" name="Rectangle 35">
            <a:extLst>
              <a:ext uri="{FF2B5EF4-FFF2-40B4-BE49-F238E27FC236}">
                <a16:creationId xmlns:a16="http://schemas.microsoft.com/office/drawing/2014/main" id="{1A0437C3-EACE-4317-A008-A503BA610246}"/>
              </a:ext>
            </a:extLst>
          </p:cNvPr>
          <p:cNvSpPr/>
          <p:nvPr/>
        </p:nvSpPr>
        <p:spPr>
          <a:xfrm>
            <a:off x="257578" y="2594486"/>
            <a:ext cx="11406574" cy="1951382"/>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Complete Action Plan</a:t>
            </a:r>
          </a:p>
          <a:p>
            <a:pPr algn="ctr"/>
            <a:endParaRPr lang="en-US" sz="2400" dirty="0">
              <a:solidFill>
                <a:schemeClr val="tx1"/>
              </a:solidFill>
            </a:endParaRPr>
          </a:p>
        </p:txBody>
      </p:sp>
    </p:spTree>
    <p:extLst>
      <p:ext uri="{BB962C8B-B14F-4D97-AF65-F5344CB8AC3E}">
        <p14:creationId xmlns:p14="http://schemas.microsoft.com/office/powerpoint/2010/main" val="264365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646D0-353F-4CCD-8137-7C5073C92578}"/>
              </a:ext>
            </a:extLst>
          </p:cNvPr>
          <p:cNvSpPr>
            <a:spLocks noGrp="1"/>
          </p:cNvSpPr>
          <p:nvPr>
            <p:ph type="title"/>
          </p:nvPr>
        </p:nvSpPr>
        <p:spPr>
          <a:xfrm>
            <a:off x="4619445" y="365125"/>
            <a:ext cx="6734355" cy="1339940"/>
          </a:xfrm>
        </p:spPr>
        <p:txBody>
          <a:bodyPr/>
          <a:lstStyle/>
          <a:p>
            <a:r>
              <a:rPr lang="en-US" b="1">
                <a:latin typeface="Calibri"/>
                <a:cs typeface="Calibri"/>
              </a:rPr>
              <a:t>Complete the Evaluation</a:t>
            </a:r>
            <a:endParaRPr lang="en-US" b="1"/>
          </a:p>
        </p:txBody>
      </p:sp>
      <p:pic>
        <p:nvPicPr>
          <p:cNvPr id="6" name="Picture 6">
            <a:extLst>
              <a:ext uri="{FF2B5EF4-FFF2-40B4-BE49-F238E27FC236}">
                <a16:creationId xmlns:a16="http://schemas.microsoft.com/office/drawing/2014/main" id="{4890EA64-94B1-4B11-91ED-3C09E596CA7C}"/>
              </a:ext>
            </a:extLst>
          </p:cNvPr>
          <p:cNvPicPr>
            <a:picLocks noChangeAspect="1"/>
          </p:cNvPicPr>
          <p:nvPr/>
        </p:nvPicPr>
        <p:blipFill>
          <a:blip r:embed="rId3"/>
          <a:stretch>
            <a:fillRect/>
          </a:stretch>
        </p:blipFill>
        <p:spPr>
          <a:xfrm>
            <a:off x="1331702" y="3430169"/>
            <a:ext cx="2138632" cy="587135"/>
          </a:xfrm>
          <a:prstGeom prst="rect">
            <a:avLst/>
          </a:prstGeom>
        </p:spPr>
      </p:pic>
      <p:sp>
        <p:nvSpPr>
          <p:cNvPr id="7" name="TextBox 6">
            <a:extLst>
              <a:ext uri="{FF2B5EF4-FFF2-40B4-BE49-F238E27FC236}">
                <a16:creationId xmlns:a16="http://schemas.microsoft.com/office/drawing/2014/main" id="{89BD6E54-F1EA-4ADE-8A01-F5A27E4E96F7}"/>
              </a:ext>
            </a:extLst>
          </p:cNvPr>
          <p:cNvSpPr txBox="1"/>
          <p:nvPr/>
        </p:nvSpPr>
        <p:spPr>
          <a:xfrm>
            <a:off x="5155721" y="2438400"/>
            <a:ext cx="502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hlinkClick r:id="rId4"/>
              </a:rPr>
              <a:t>https://ttc-gpra.org/P?s=540500</a:t>
            </a:r>
            <a:endParaRPr lang="en-US"/>
          </a:p>
        </p:txBody>
      </p:sp>
      <p:sp>
        <p:nvSpPr>
          <p:cNvPr id="9" name="TextBox 8">
            <a:extLst>
              <a:ext uri="{FF2B5EF4-FFF2-40B4-BE49-F238E27FC236}">
                <a16:creationId xmlns:a16="http://schemas.microsoft.com/office/drawing/2014/main" id="{976A357F-BA34-438A-AF08-7EABEFFD2ACC}"/>
              </a:ext>
            </a:extLst>
          </p:cNvPr>
          <p:cNvSpPr txBox="1"/>
          <p:nvPr/>
        </p:nvSpPr>
        <p:spPr>
          <a:xfrm>
            <a:off x="4940061" y="1705153"/>
            <a:ext cx="54605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a:cs typeface="Arial"/>
              </a:rPr>
              <a:t>Scan QR code or follow the link</a:t>
            </a:r>
          </a:p>
        </p:txBody>
      </p:sp>
      <p:sp>
        <p:nvSpPr>
          <p:cNvPr id="11" name="TextBox 10">
            <a:extLst>
              <a:ext uri="{FF2B5EF4-FFF2-40B4-BE49-F238E27FC236}">
                <a16:creationId xmlns:a16="http://schemas.microsoft.com/office/drawing/2014/main" id="{5932AEC6-EFD1-47EA-A5A2-D7F20D6FBCBA}"/>
              </a:ext>
            </a:extLst>
          </p:cNvPr>
          <p:cNvSpPr txBox="1"/>
          <p:nvPr/>
        </p:nvSpPr>
        <p:spPr>
          <a:xfrm>
            <a:off x="856891" y="4350588"/>
            <a:ext cx="4224067"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cs typeface="Arial"/>
              </a:rPr>
              <a:t>Contact Us: </a:t>
            </a:r>
          </a:p>
          <a:p>
            <a:r>
              <a:rPr lang="en-US">
                <a:latin typeface="Arial"/>
                <a:cs typeface="Arial"/>
              </a:rPr>
              <a:t>Email: </a:t>
            </a:r>
            <a:r>
              <a:rPr lang="en-US">
                <a:latin typeface="Arial"/>
                <a:cs typeface="Arial"/>
                <a:hlinkClick r:id="rId5"/>
              </a:rPr>
              <a:t>midamerica@mhttcnetwork.org</a:t>
            </a:r>
            <a:endParaRPr lang="en-US">
              <a:latin typeface="Arial"/>
              <a:cs typeface="Arial"/>
            </a:endParaRPr>
          </a:p>
          <a:p>
            <a:r>
              <a:rPr lang="en-US">
                <a:latin typeface="Arial"/>
                <a:cs typeface="Arial"/>
              </a:rPr>
              <a:t>Phone: 402-552-7697</a:t>
            </a:r>
          </a:p>
          <a:p>
            <a:r>
              <a:rPr lang="en-US">
                <a:ea typeface="+mn-lt"/>
                <a:cs typeface="+mn-lt"/>
                <a:hlinkClick r:id="rId6"/>
              </a:rPr>
              <a:t>https://mhttcnetwork.org/centers/mid-america-mhttc/home</a:t>
            </a:r>
            <a:endParaRPr lang="en-US"/>
          </a:p>
          <a:p>
            <a:endParaRPr lang="en-US">
              <a:cs typeface="Calibri"/>
            </a:endParaRPr>
          </a:p>
        </p:txBody>
      </p:sp>
      <p:sp>
        <p:nvSpPr>
          <p:cNvPr id="12" name="TextBox 11">
            <a:extLst>
              <a:ext uri="{FF2B5EF4-FFF2-40B4-BE49-F238E27FC236}">
                <a16:creationId xmlns:a16="http://schemas.microsoft.com/office/drawing/2014/main" id="{A83BE8B4-3C4E-470E-AD70-9AE92CB235FD}"/>
              </a:ext>
            </a:extLst>
          </p:cNvPr>
          <p:cNvSpPr txBox="1"/>
          <p:nvPr/>
        </p:nvSpPr>
        <p:spPr>
          <a:xfrm>
            <a:off x="5400137" y="4293079"/>
            <a:ext cx="597810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atin typeface="Arial"/>
                <a:cs typeface="Arial"/>
              </a:rPr>
              <a:t>TEXT:  </a:t>
            </a:r>
            <a:r>
              <a:rPr lang="en-US" b="1">
                <a:latin typeface="Arial"/>
                <a:cs typeface="Arial"/>
              </a:rPr>
              <a:t>MIDAMERICAMHTTC</a:t>
            </a:r>
            <a:r>
              <a:rPr lang="en-US">
                <a:latin typeface="Arial"/>
                <a:cs typeface="Arial"/>
              </a:rPr>
              <a:t> to </a:t>
            </a:r>
            <a:r>
              <a:rPr lang="en-US" b="1">
                <a:latin typeface="Arial"/>
                <a:cs typeface="Arial"/>
              </a:rPr>
              <a:t>22828</a:t>
            </a:r>
            <a:r>
              <a:rPr lang="en-US">
                <a:latin typeface="Arial"/>
                <a:cs typeface="Arial"/>
              </a:rPr>
              <a:t> to get started</a:t>
            </a:r>
          </a:p>
          <a:p>
            <a:pPr algn="r"/>
            <a:r>
              <a:rPr lang="en-US">
                <a:latin typeface="Arial"/>
                <a:cs typeface="Arial"/>
              </a:rPr>
              <a:t>*Message and data rates may apply</a:t>
            </a:r>
          </a:p>
          <a:p>
            <a:pPr algn="r"/>
            <a:endParaRPr lang="en-US" sz="2800">
              <a:cs typeface="Calibri"/>
            </a:endParaRPr>
          </a:p>
        </p:txBody>
      </p:sp>
      <p:sp>
        <p:nvSpPr>
          <p:cNvPr id="14" name="Title 1">
            <a:extLst>
              <a:ext uri="{FF2B5EF4-FFF2-40B4-BE49-F238E27FC236}">
                <a16:creationId xmlns:a16="http://schemas.microsoft.com/office/drawing/2014/main" id="{0B6FC5AB-DEBD-4A0F-8DCB-0655770E2016}"/>
              </a:ext>
            </a:extLst>
          </p:cNvPr>
          <p:cNvSpPr txBox="1">
            <a:spLocks/>
          </p:cNvSpPr>
          <p:nvPr/>
        </p:nvSpPr>
        <p:spPr>
          <a:xfrm>
            <a:off x="5807015" y="3723675"/>
            <a:ext cx="6734355" cy="635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sz="3600" b="1">
                <a:latin typeface="Calibri"/>
                <a:cs typeface="Calibri"/>
              </a:rPr>
              <a:t>Join our mailing list!</a:t>
            </a:r>
            <a:endParaRPr lang="en-US" sz="3600" b="1"/>
          </a:p>
        </p:txBody>
      </p:sp>
      <p:pic>
        <p:nvPicPr>
          <p:cNvPr id="15" name="Picture 15" descr="A close up of a sign&#10;&#10;Description automatically generated">
            <a:extLst>
              <a:ext uri="{FF2B5EF4-FFF2-40B4-BE49-F238E27FC236}">
                <a16:creationId xmlns:a16="http://schemas.microsoft.com/office/drawing/2014/main" id="{1A7F71B8-DE6F-4BB3-940A-6E2152D565B4}"/>
              </a:ext>
            </a:extLst>
          </p:cNvPr>
          <p:cNvPicPr>
            <a:picLocks noChangeAspect="1"/>
          </p:cNvPicPr>
          <p:nvPr/>
        </p:nvPicPr>
        <p:blipFill>
          <a:blip r:embed="rId7"/>
          <a:stretch>
            <a:fillRect/>
          </a:stretch>
        </p:blipFill>
        <p:spPr>
          <a:xfrm>
            <a:off x="5069456" y="5019849"/>
            <a:ext cx="3879011" cy="1663473"/>
          </a:xfrm>
          <a:prstGeom prst="rect">
            <a:avLst/>
          </a:prstGeom>
        </p:spPr>
      </p:pic>
      <p:pic>
        <p:nvPicPr>
          <p:cNvPr id="4" name="Picture 4" descr="Qr code&#10;&#10;Description automatically generated">
            <a:extLst>
              <a:ext uri="{FF2B5EF4-FFF2-40B4-BE49-F238E27FC236}">
                <a16:creationId xmlns:a16="http://schemas.microsoft.com/office/drawing/2014/main" id="{F3E3D9F2-8A90-4621-BFF9-0623867A9877}"/>
              </a:ext>
            </a:extLst>
          </p:cNvPr>
          <p:cNvPicPr>
            <a:picLocks noChangeAspect="1"/>
          </p:cNvPicPr>
          <p:nvPr/>
        </p:nvPicPr>
        <p:blipFill>
          <a:blip r:embed="rId8"/>
          <a:stretch>
            <a:fillRect/>
          </a:stretch>
        </p:blipFill>
        <p:spPr>
          <a:xfrm>
            <a:off x="977900" y="596900"/>
            <a:ext cx="2743200" cy="2743200"/>
          </a:xfrm>
          <a:prstGeom prst="rect">
            <a:avLst/>
          </a:prstGeom>
        </p:spPr>
      </p:pic>
    </p:spTree>
    <p:extLst>
      <p:ext uri="{BB962C8B-B14F-4D97-AF65-F5344CB8AC3E}">
        <p14:creationId xmlns:p14="http://schemas.microsoft.com/office/powerpoint/2010/main" val="1298880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EFD8B-6775-407E-A2F5-D03FD8CAB9FC}"/>
              </a:ext>
            </a:extLst>
          </p:cNvPr>
          <p:cNvSpPr>
            <a:spLocks noGrp="1"/>
          </p:cNvSpPr>
          <p:nvPr>
            <p:ph type="title"/>
          </p:nvPr>
        </p:nvSpPr>
        <p:spPr/>
        <p:txBody>
          <a:bodyPr/>
          <a:lstStyle/>
          <a:p>
            <a:r>
              <a:rPr lang="en-US">
                <a:latin typeface="Calibri"/>
                <a:cs typeface="Calibri"/>
              </a:rPr>
              <a:t>Disclaimer</a:t>
            </a:r>
            <a:endParaRPr lang="en-US"/>
          </a:p>
        </p:txBody>
      </p:sp>
      <p:sp>
        <p:nvSpPr>
          <p:cNvPr id="3" name="Content Placeholder 2">
            <a:extLst>
              <a:ext uri="{FF2B5EF4-FFF2-40B4-BE49-F238E27FC236}">
                <a16:creationId xmlns:a16="http://schemas.microsoft.com/office/drawing/2014/main" id="{3F1E5F27-6A87-47C8-AF1A-1F66FF324714}"/>
              </a:ext>
            </a:extLst>
          </p:cNvPr>
          <p:cNvSpPr>
            <a:spLocks noGrp="1"/>
          </p:cNvSpPr>
          <p:nvPr>
            <p:ph idx="1"/>
          </p:nvPr>
        </p:nvSpPr>
        <p:spPr>
          <a:xfrm>
            <a:off x="737559" y="1336795"/>
            <a:ext cx="11162580" cy="4840168"/>
          </a:xfrm>
        </p:spPr>
        <p:txBody>
          <a:bodyPr vert="horz" lIns="91440" tIns="45720" rIns="91440" bIns="45720" rtlCol="0" anchor="t">
            <a:normAutofit fontScale="92500" lnSpcReduction="20000"/>
          </a:bodyPr>
          <a:lstStyle/>
          <a:p>
            <a:pPr>
              <a:buNone/>
            </a:pPr>
            <a:r>
              <a:rPr lang="en-US" dirty="0">
                <a:solidFill>
                  <a:schemeClr val="tx1"/>
                </a:solidFill>
                <a:latin typeface="Calibri"/>
                <a:cs typeface="Calibri"/>
              </a:rPr>
              <a:t>This presentation was prepared for the MHTTC Network under a cooperative agreement from the Substance Abuse and Mental Health Services Administration (SAMHSA). All material appearing in this presentation, except that taken directly from copyrighted sources, is in the public domain and may be reproduced or copied without permission from SAMHSA or the authors. Citation of the source is appreciated. Do not reproduce or distribute this presentation for a fee without specific, written authorization from the MHTTC Network Coordinating Office. This presentation will be recorded and posted on our website.</a:t>
            </a:r>
          </a:p>
          <a:p>
            <a:pPr>
              <a:buNone/>
            </a:pPr>
            <a:r>
              <a:rPr lang="en-US" dirty="0">
                <a:solidFill>
                  <a:schemeClr val="tx1"/>
                </a:solidFill>
                <a:latin typeface="Calibri"/>
                <a:cs typeface="Calibri"/>
              </a:rPr>
              <a:t>At the time of this presentation, Elinore F. McCance-Katz served as SAMHSA Assistant Secretary. The opinions expressed herein are the views of the speakers, and do not reflect the official position of the Department of Health and Human Services (DHHS), or SAMHSA. No official support or endorsement of DHHS, SAMHSA, for the opinions described in this presentation is intended or should be inferred.</a:t>
            </a:r>
          </a:p>
          <a:p>
            <a:pPr marL="0" indent="0">
              <a:buNone/>
            </a:pPr>
            <a:endParaRPr lang="en-US"/>
          </a:p>
        </p:txBody>
      </p:sp>
    </p:spTree>
    <p:extLst>
      <p:ext uri="{BB962C8B-B14F-4D97-AF65-F5344CB8AC3E}">
        <p14:creationId xmlns:p14="http://schemas.microsoft.com/office/powerpoint/2010/main" val="1958492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8B4B1C2-3D10-4543-8B10-214C07E7B5E8}"/>
              </a:ext>
            </a:extLst>
          </p:cNvPr>
          <p:cNvPicPr>
            <a:picLocks noChangeAspect="1"/>
          </p:cNvPicPr>
          <p:nvPr/>
        </p:nvPicPr>
        <p:blipFill>
          <a:blip r:embed="rId2"/>
          <a:stretch>
            <a:fillRect/>
          </a:stretch>
        </p:blipFill>
        <p:spPr>
          <a:xfrm>
            <a:off x="3042249" y="293893"/>
            <a:ext cx="8566028" cy="5608855"/>
          </a:xfrm>
          <a:prstGeom prst="rect">
            <a:avLst/>
          </a:prstGeom>
        </p:spPr>
      </p:pic>
      <p:sp>
        <p:nvSpPr>
          <p:cNvPr id="5" name="TextBox 4">
            <a:extLst>
              <a:ext uri="{FF2B5EF4-FFF2-40B4-BE49-F238E27FC236}">
                <a16:creationId xmlns:a16="http://schemas.microsoft.com/office/drawing/2014/main" id="{D5382D34-4282-4491-9821-1F664C0C228E}"/>
              </a:ext>
            </a:extLst>
          </p:cNvPr>
          <p:cNvSpPr txBox="1"/>
          <p:nvPr/>
        </p:nvSpPr>
        <p:spPr>
          <a:xfrm>
            <a:off x="94891" y="842513"/>
            <a:ext cx="3533954"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cs typeface="Arial"/>
              </a:rPr>
              <a:t>Established in 2018 with funding from the Substance Abuse and Mental Health Services Administration (SAMHSA)</a:t>
            </a:r>
            <a:endParaRPr lang="en-US">
              <a:cs typeface="Calibri" panose="020F0502020204030204"/>
            </a:endParaRPr>
          </a:p>
          <a:p>
            <a:pPr marL="800100" lvl="1" indent="-342900">
              <a:buFont typeface="Arial"/>
              <a:buChar char="•"/>
            </a:pPr>
            <a:r>
              <a:rPr lang="en-US" sz="2400">
                <a:cs typeface="Arial"/>
              </a:rPr>
              <a:t>10 Regional Centers</a:t>
            </a:r>
            <a:endParaRPr lang="en-US">
              <a:cs typeface="Calibri" panose="020F0502020204030204"/>
            </a:endParaRPr>
          </a:p>
          <a:p>
            <a:pPr marL="800100" lvl="1" indent="-342900">
              <a:buFont typeface="Arial"/>
              <a:buChar char="•"/>
            </a:pPr>
            <a:r>
              <a:rPr lang="en-US" sz="2400">
                <a:cs typeface="Arial"/>
              </a:rPr>
              <a:t>National Hispanic &amp; Latino Center​</a:t>
            </a:r>
            <a:endParaRPr lang="en-US">
              <a:cs typeface="Calibri" panose="020F0502020204030204"/>
            </a:endParaRPr>
          </a:p>
          <a:p>
            <a:pPr marL="342900" indent="-342900">
              <a:buFont typeface="Arial"/>
              <a:buChar char="•"/>
            </a:pPr>
            <a:r>
              <a:rPr lang="en-US" sz="2400">
                <a:cs typeface="Arial"/>
              </a:rPr>
              <a:t>National American Indian and Alaska Native Center</a:t>
            </a:r>
          </a:p>
          <a:p>
            <a:pPr marL="342900" indent="-342900">
              <a:buFont typeface="Arial"/>
              <a:buChar char="•"/>
            </a:pPr>
            <a:r>
              <a:rPr lang="en-US" sz="2400">
                <a:cs typeface="Arial"/>
              </a:rPr>
              <a:t>Network Coordinating Office</a:t>
            </a:r>
            <a:endParaRPr lang="en-US"/>
          </a:p>
        </p:txBody>
      </p:sp>
    </p:spTree>
    <p:extLst>
      <p:ext uri="{BB962C8B-B14F-4D97-AF65-F5344CB8AC3E}">
        <p14:creationId xmlns:p14="http://schemas.microsoft.com/office/powerpoint/2010/main" val="272775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93798-17BC-42E9-87AA-B7A4D5C95241}"/>
              </a:ext>
            </a:extLst>
          </p:cNvPr>
          <p:cNvSpPr>
            <a:spLocks noGrp="1"/>
          </p:cNvSpPr>
          <p:nvPr>
            <p:ph type="title"/>
          </p:nvPr>
        </p:nvSpPr>
        <p:spPr>
          <a:xfrm>
            <a:off x="718005" y="500062"/>
            <a:ext cx="10515600" cy="1325563"/>
          </a:xfrm>
        </p:spPr>
        <p:txBody>
          <a:bodyPr>
            <a:normAutofit fontScale="90000"/>
          </a:bodyPr>
          <a:lstStyle/>
          <a:p>
            <a:pPr algn="ctr"/>
            <a:r>
              <a:rPr lang="en-US" sz="7300" b="1">
                <a:latin typeface="Calibri"/>
                <a:cs typeface="Calibri"/>
              </a:rPr>
              <a:t>Mid-America MHTTC</a:t>
            </a:r>
            <a:br>
              <a:rPr lang="en-US" sz="5400">
                <a:latin typeface="Calibri"/>
                <a:cs typeface="Calibri"/>
              </a:rPr>
            </a:br>
            <a:r>
              <a:rPr lang="en-US" sz="4900">
                <a:latin typeface="Calibri"/>
                <a:cs typeface="Calibri"/>
              </a:rPr>
              <a:t>Project Director: Dr. Brandy Clarke, PhD, LP</a:t>
            </a:r>
            <a:endParaRPr lang="en-US" sz="4900"/>
          </a:p>
        </p:txBody>
      </p:sp>
      <p:sp>
        <p:nvSpPr>
          <p:cNvPr id="3" name="Content Placeholder 2">
            <a:extLst>
              <a:ext uri="{FF2B5EF4-FFF2-40B4-BE49-F238E27FC236}">
                <a16:creationId xmlns:a16="http://schemas.microsoft.com/office/drawing/2014/main" id="{30ECD550-34BC-4B96-BFAC-EE5C52576126}"/>
              </a:ext>
            </a:extLst>
          </p:cNvPr>
          <p:cNvSpPr>
            <a:spLocks noGrp="1"/>
          </p:cNvSpPr>
          <p:nvPr>
            <p:ph idx="1"/>
          </p:nvPr>
        </p:nvSpPr>
        <p:spPr/>
        <p:txBody>
          <a:bodyPr vert="horz" lIns="91440" tIns="45720" rIns="91440" bIns="45720" rtlCol="0" anchor="t">
            <a:normAutofit/>
          </a:bodyPr>
          <a:lstStyle/>
          <a:p>
            <a:pPr>
              <a:lnSpc>
                <a:spcPct val="100000"/>
              </a:lnSpc>
              <a:spcBef>
                <a:spcPts val="0"/>
              </a:spcBef>
              <a:buFont typeface="Arial"/>
              <a:buChar char="•"/>
            </a:pPr>
            <a:endParaRPr lang="en-US">
              <a:latin typeface="Calibri"/>
              <a:cs typeface="Calibri"/>
            </a:endParaRPr>
          </a:p>
          <a:p>
            <a:pPr marL="0" indent="0">
              <a:buNone/>
            </a:pPr>
            <a:endParaRPr lang="en-US"/>
          </a:p>
        </p:txBody>
      </p:sp>
      <p:graphicFrame>
        <p:nvGraphicFramePr>
          <p:cNvPr id="4" name="Diagram 4">
            <a:extLst>
              <a:ext uri="{FF2B5EF4-FFF2-40B4-BE49-F238E27FC236}">
                <a16:creationId xmlns:a16="http://schemas.microsoft.com/office/drawing/2014/main" id="{CD2DE1B2-47FD-468B-A62F-AA00CE9384BC}"/>
              </a:ext>
            </a:extLst>
          </p:cNvPr>
          <p:cNvGraphicFramePr/>
          <p:nvPr>
            <p:extLst>
              <p:ext uri="{D42A27DB-BD31-4B8C-83A1-F6EECF244321}">
                <p14:modId xmlns:p14="http://schemas.microsoft.com/office/powerpoint/2010/main" val="1094088671"/>
              </p:ext>
            </p:extLst>
          </p:nvPr>
        </p:nvGraphicFramePr>
        <p:xfrm>
          <a:off x="838200" y="2155795"/>
          <a:ext cx="10275210" cy="3690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8699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0815-7473-4B3D-B3C0-34D6989946F7}"/>
              </a:ext>
            </a:extLst>
          </p:cNvPr>
          <p:cNvSpPr>
            <a:spLocks noGrp="1"/>
          </p:cNvSpPr>
          <p:nvPr>
            <p:ph type="title"/>
          </p:nvPr>
        </p:nvSpPr>
        <p:spPr>
          <a:xfrm>
            <a:off x="1115993" y="547024"/>
            <a:ext cx="5665807" cy="1325563"/>
          </a:xfrm>
        </p:spPr>
        <p:txBody>
          <a:bodyPr>
            <a:normAutofit/>
          </a:bodyPr>
          <a:lstStyle/>
          <a:p>
            <a:r>
              <a:rPr lang="en-US" sz="4000"/>
              <a:t>Sources of educator stress</a:t>
            </a:r>
            <a:br>
              <a:rPr lang="en-US" sz="4000"/>
            </a:br>
            <a:r>
              <a:rPr lang="en-US" sz="4000"/>
              <a:t>(pre &amp; post </a:t>
            </a:r>
            <a:r>
              <a:rPr lang="en-US" sz="4000" err="1"/>
              <a:t>COViD</a:t>
            </a:r>
            <a:r>
              <a:rPr lang="en-US" sz="4000"/>
              <a:t>)</a:t>
            </a:r>
          </a:p>
        </p:txBody>
      </p:sp>
      <p:sp>
        <p:nvSpPr>
          <p:cNvPr id="4" name="Triangle 3">
            <a:extLst>
              <a:ext uri="{FF2B5EF4-FFF2-40B4-BE49-F238E27FC236}">
                <a16:creationId xmlns:a16="http://schemas.microsoft.com/office/drawing/2014/main" id="{83F0FD8D-11F8-7947-B899-FA8AF286E23E}"/>
              </a:ext>
            </a:extLst>
          </p:cNvPr>
          <p:cNvSpPr/>
          <p:nvPr/>
        </p:nvSpPr>
        <p:spPr>
          <a:xfrm rot="5400000">
            <a:off x="-232187" y="958015"/>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CBE81355-8E9F-6241-9578-F557E5082066}"/>
              </a:ext>
            </a:extLst>
          </p:cNvPr>
          <p:cNvSpPr/>
          <p:nvPr/>
        </p:nvSpPr>
        <p:spPr>
          <a:xfrm>
            <a:off x="5240194" y="4660911"/>
            <a:ext cx="1701478" cy="1354238"/>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041C0E-8FD1-6E4D-9B88-D1C2061ECF8C}"/>
              </a:ext>
            </a:extLst>
          </p:cNvPr>
          <p:cNvSpPr/>
          <p:nvPr/>
        </p:nvSpPr>
        <p:spPr>
          <a:xfrm rot="714109">
            <a:off x="1366533" y="4432311"/>
            <a:ext cx="9753600" cy="228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93;p18">
            <a:extLst>
              <a:ext uri="{FF2B5EF4-FFF2-40B4-BE49-F238E27FC236}">
                <a16:creationId xmlns:a16="http://schemas.microsoft.com/office/drawing/2014/main" id="{C01BDFFE-A8B8-6B42-AB3F-B581B6BA1DC9}"/>
              </a:ext>
            </a:extLst>
          </p:cNvPr>
          <p:cNvSpPr/>
          <p:nvPr/>
        </p:nvSpPr>
        <p:spPr>
          <a:xfrm rot="635542">
            <a:off x="10134284" y="2125717"/>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distance learning</a:t>
            </a:r>
          </a:p>
        </p:txBody>
      </p:sp>
      <p:sp>
        <p:nvSpPr>
          <p:cNvPr id="8" name="Google Shape;293;p18">
            <a:extLst>
              <a:ext uri="{FF2B5EF4-FFF2-40B4-BE49-F238E27FC236}">
                <a16:creationId xmlns:a16="http://schemas.microsoft.com/office/drawing/2014/main" id="{7BD5AF54-0E71-6D46-A633-8A99798C4EB9}"/>
              </a:ext>
            </a:extLst>
          </p:cNvPr>
          <p:cNvSpPr/>
          <p:nvPr/>
        </p:nvSpPr>
        <p:spPr>
          <a:xfrm rot="768391">
            <a:off x="2302830" y="2562207"/>
            <a:ext cx="2508414" cy="1166617"/>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efforts to improve educator wellbeing</a:t>
            </a:r>
          </a:p>
        </p:txBody>
      </p:sp>
      <p:sp>
        <p:nvSpPr>
          <p:cNvPr id="9" name="Google Shape;293;p18">
            <a:extLst>
              <a:ext uri="{FF2B5EF4-FFF2-40B4-BE49-F238E27FC236}">
                <a16:creationId xmlns:a16="http://schemas.microsoft.com/office/drawing/2014/main" id="{4DB568D8-7704-AB43-9853-A3B6BEB58B81}"/>
              </a:ext>
            </a:extLst>
          </p:cNvPr>
          <p:cNvSpPr/>
          <p:nvPr/>
        </p:nvSpPr>
        <p:spPr>
          <a:xfrm rot="722279">
            <a:off x="6332286" y="2448665"/>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educational inequities</a:t>
            </a:r>
          </a:p>
        </p:txBody>
      </p:sp>
      <p:sp>
        <p:nvSpPr>
          <p:cNvPr id="10" name="Google Shape;293;p18">
            <a:extLst>
              <a:ext uri="{FF2B5EF4-FFF2-40B4-BE49-F238E27FC236}">
                <a16:creationId xmlns:a16="http://schemas.microsoft.com/office/drawing/2014/main" id="{FA05219A-A9D6-9E40-A89C-598D3526F07C}"/>
              </a:ext>
            </a:extLst>
          </p:cNvPr>
          <p:cNvSpPr/>
          <p:nvPr/>
        </p:nvSpPr>
        <p:spPr>
          <a:xfrm rot="622666">
            <a:off x="5789645" y="34183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administrative demands</a:t>
            </a:r>
          </a:p>
        </p:txBody>
      </p:sp>
      <p:sp>
        <p:nvSpPr>
          <p:cNvPr id="11" name="Google Shape;293;p18">
            <a:extLst>
              <a:ext uri="{FF2B5EF4-FFF2-40B4-BE49-F238E27FC236}">
                <a16:creationId xmlns:a16="http://schemas.microsoft.com/office/drawing/2014/main" id="{1A1972D7-C193-9C4B-A083-1E247817A3B9}"/>
              </a:ext>
            </a:extLst>
          </p:cNvPr>
          <p:cNvSpPr/>
          <p:nvPr/>
        </p:nvSpPr>
        <p:spPr>
          <a:xfrm rot="622666">
            <a:off x="7542245" y="37993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challenging student behaviors</a:t>
            </a:r>
          </a:p>
        </p:txBody>
      </p:sp>
      <p:sp>
        <p:nvSpPr>
          <p:cNvPr id="12" name="Google Shape;293;p18">
            <a:extLst>
              <a:ext uri="{FF2B5EF4-FFF2-40B4-BE49-F238E27FC236}">
                <a16:creationId xmlns:a16="http://schemas.microsoft.com/office/drawing/2014/main" id="{D76FF518-D822-A441-85FF-1120BBDC6929}"/>
              </a:ext>
            </a:extLst>
          </p:cNvPr>
          <p:cNvSpPr/>
          <p:nvPr/>
        </p:nvSpPr>
        <p:spPr>
          <a:xfrm rot="622666">
            <a:off x="8075646" y="28087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insufficient funding &amp; resources</a:t>
            </a:r>
          </a:p>
        </p:txBody>
      </p:sp>
      <p:sp>
        <p:nvSpPr>
          <p:cNvPr id="13" name="Google Shape;293;p18">
            <a:extLst>
              <a:ext uri="{FF2B5EF4-FFF2-40B4-BE49-F238E27FC236}">
                <a16:creationId xmlns:a16="http://schemas.microsoft.com/office/drawing/2014/main" id="{0C53DC34-1502-DE44-BAE5-4CA14837CB8E}"/>
              </a:ext>
            </a:extLst>
          </p:cNvPr>
          <p:cNvSpPr/>
          <p:nvPr/>
        </p:nvSpPr>
        <p:spPr>
          <a:xfrm rot="622666">
            <a:off x="9828246" y="3189789"/>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policy &amp; accountability measures</a:t>
            </a:r>
          </a:p>
        </p:txBody>
      </p:sp>
      <p:sp>
        <p:nvSpPr>
          <p:cNvPr id="14" name="Google Shape;293;p18">
            <a:extLst>
              <a:ext uri="{FF2B5EF4-FFF2-40B4-BE49-F238E27FC236}">
                <a16:creationId xmlns:a16="http://schemas.microsoft.com/office/drawing/2014/main" id="{BE51006A-4B6D-794A-99C6-809BF313AB9F}"/>
              </a:ext>
            </a:extLst>
          </p:cNvPr>
          <p:cNvSpPr/>
          <p:nvPr/>
        </p:nvSpPr>
        <p:spPr>
          <a:xfrm rot="689938">
            <a:off x="9294846" y="41803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not enough time!</a:t>
            </a:r>
          </a:p>
        </p:txBody>
      </p:sp>
      <p:sp>
        <p:nvSpPr>
          <p:cNvPr id="15" name="Google Shape;293;p18">
            <a:extLst>
              <a:ext uri="{FF2B5EF4-FFF2-40B4-BE49-F238E27FC236}">
                <a16:creationId xmlns:a16="http://schemas.microsoft.com/office/drawing/2014/main" id="{2FE530C5-CEC7-8D43-B678-30126FB9F353}"/>
              </a:ext>
            </a:extLst>
          </p:cNvPr>
          <p:cNvSpPr/>
          <p:nvPr/>
        </p:nvSpPr>
        <p:spPr>
          <a:xfrm rot="635542">
            <a:off x="8305483" y="174471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de-funding of schools</a:t>
            </a:r>
          </a:p>
        </p:txBody>
      </p:sp>
      <p:sp>
        <p:nvSpPr>
          <p:cNvPr id="16" name="Google Shape;293;p18">
            <a:extLst>
              <a:ext uri="{FF2B5EF4-FFF2-40B4-BE49-F238E27FC236}">
                <a16:creationId xmlns:a16="http://schemas.microsoft.com/office/drawing/2014/main" id="{2F9A263F-7AF2-0549-B875-8B54B7072BF5}"/>
              </a:ext>
            </a:extLst>
          </p:cNvPr>
          <p:cNvSpPr/>
          <p:nvPr/>
        </p:nvSpPr>
        <p:spPr>
          <a:xfrm rot="635542">
            <a:off x="6476683" y="136371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frustrated parents</a:t>
            </a:r>
          </a:p>
        </p:txBody>
      </p:sp>
      <p:sp>
        <p:nvSpPr>
          <p:cNvPr id="17" name="Google Shape;293;p18">
            <a:extLst>
              <a:ext uri="{FF2B5EF4-FFF2-40B4-BE49-F238E27FC236}">
                <a16:creationId xmlns:a16="http://schemas.microsoft.com/office/drawing/2014/main" id="{33A11B67-2412-A94B-8676-3A6D39A72339}"/>
              </a:ext>
            </a:extLst>
          </p:cNvPr>
          <p:cNvSpPr/>
          <p:nvPr/>
        </p:nvSpPr>
        <p:spPr>
          <a:xfrm rot="635542">
            <a:off x="9448483" y="830317"/>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personal health concerns</a:t>
            </a:r>
          </a:p>
        </p:txBody>
      </p:sp>
      <p:sp>
        <p:nvSpPr>
          <p:cNvPr id="18" name="Google Shape;293;p18">
            <a:extLst>
              <a:ext uri="{FF2B5EF4-FFF2-40B4-BE49-F238E27FC236}">
                <a16:creationId xmlns:a16="http://schemas.microsoft.com/office/drawing/2014/main" id="{DA881A85-FF9B-2C46-92E5-FC58A6B48C31}"/>
              </a:ext>
            </a:extLst>
          </p:cNvPr>
          <p:cNvSpPr/>
          <p:nvPr/>
        </p:nvSpPr>
        <p:spPr>
          <a:xfrm rot="635542">
            <a:off x="7695884" y="525517"/>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worries about loved ones</a:t>
            </a:r>
          </a:p>
        </p:txBody>
      </p:sp>
    </p:spTree>
    <p:extLst>
      <p:ext uri="{BB962C8B-B14F-4D97-AF65-F5344CB8AC3E}">
        <p14:creationId xmlns:p14="http://schemas.microsoft.com/office/powerpoint/2010/main" val="312747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02913-981C-734D-AAB7-6A05732113B3}"/>
              </a:ext>
            </a:extLst>
          </p:cNvPr>
          <p:cNvSpPr>
            <a:spLocks noGrp="1"/>
          </p:cNvSpPr>
          <p:nvPr>
            <p:ph type="title"/>
          </p:nvPr>
        </p:nvSpPr>
        <p:spPr/>
        <p:txBody>
          <a:bodyPr/>
          <a:lstStyle/>
          <a:p>
            <a:r>
              <a:rPr lang="en-US"/>
              <a:t>Break Time</a:t>
            </a:r>
          </a:p>
        </p:txBody>
      </p:sp>
      <p:pic>
        <p:nvPicPr>
          <p:cNvPr id="9" name="Picture 8" descr="A cup of coffee on a table&#10;&#10;Description automatically generated">
            <a:extLst>
              <a:ext uri="{FF2B5EF4-FFF2-40B4-BE49-F238E27FC236}">
                <a16:creationId xmlns:a16="http://schemas.microsoft.com/office/drawing/2014/main" id="{75A2CF60-B8D1-C64A-A241-82035A0368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51" r="26672"/>
          <a:stretch/>
        </p:blipFill>
        <p:spPr>
          <a:xfrm>
            <a:off x="4011" y="-20053"/>
            <a:ext cx="7555832" cy="6858000"/>
          </a:xfrm>
          <a:prstGeom prst="rect">
            <a:avLst/>
          </a:prstGeom>
        </p:spPr>
      </p:pic>
      <p:sp>
        <p:nvSpPr>
          <p:cNvPr id="10" name="Rectangle 9">
            <a:extLst>
              <a:ext uri="{FF2B5EF4-FFF2-40B4-BE49-F238E27FC236}">
                <a16:creationId xmlns:a16="http://schemas.microsoft.com/office/drawing/2014/main" id="{054E4AC7-7068-384C-B8ED-FBB36ADCA176}"/>
              </a:ext>
            </a:extLst>
          </p:cNvPr>
          <p:cNvSpPr/>
          <p:nvPr/>
        </p:nvSpPr>
        <p:spPr>
          <a:xfrm>
            <a:off x="5257800" y="1104900"/>
            <a:ext cx="4800600" cy="4191000"/>
          </a:xfrm>
          <a:prstGeom prst="rect">
            <a:avLst/>
          </a:prstGeom>
          <a:noFill/>
          <a:ln w="57150">
            <a:solidFill>
              <a:srgbClr val="B2CE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2CEE7"/>
              </a:solidFill>
            </a:endParaRPr>
          </a:p>
        </p:txBody>
      </p:sp>
      <p:sp>
        <p:nvSpPr>
          <p:cNvPr id="11" name="Title 1">
            <a:extLst>
              <a:ext uri="{FF2B5EF4-FFF2-40B4-BE49-F238E27FC236}">
                <a16:creationId xmlns:a16="http://schemas.microsoft.com/office/drawing/2014/main" id="{8F4EF822-493D-6944-BC54-F3C1C17AB403}"/>
              </a:ext>
            </a:extLst>
          </p:cNvPr>
          <p:cNvSpPr txBox="1">
            <a:spLocks/>
          </p:cNvSpPr>
          <p:nvPr/>
        </p:nvSpPr>
        <p:spPr>
          <a:xfrm>
            <a:off x="8636168" y="2570747"/>
            <a:ext cx="3343275" cy="167640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dirty="0">
                <a:solidFill>
                  <a:srgbClr val="36557C"/>
                </a:solidFill>
              </a:rPr>
              <a:t>An Invitation</a:t>
            </a:r>
          </a:p>
        </p:txBody>
      </p:sp>
    </p:spTree>
    <p:extLst>
      <p:ext uri="{BB962C8B-B14F-4D97-AF65-F5344CB8AC3E}">
        <p14:creationId xmlns:p14="http://schemas.microsoft.com/office/powerpoint/2010/main" val="598441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8001000" y="3200400"/>
            <a:ext cx="3852041" cy="1834056"/>
          </a:xfrm>
        </p:spPr>
        <p:txBody>
          <a:bodyPr vert="horz" lIns="91440" tIns="45720" rIns="91440" bIns="45720" rtlCol="0" anchor="b">
            <a:normAutofit/>
          </a:bodyPr>
          <a:lstStyle/>
          <a:p>
            <a:pPr algn="ctr"/>
            <a:r>
              <a:rPr lang="en-US" sz="4000" b="1">
                <a:solidFill>
                  <a:schemeClr val="bg1"/>
                </a:solidFill>
                <a:latin typeface="+mj-lt"/>
                <a:cs typeface="+mj-cs"/>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407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D02CF2E-B22C-DD4A-8F82-DC324C3E0E5E}"/>
              </a:ext>
            </a:extLst>
          </p:cNvPr>
          <p:cNvSpPr txBox="1">
            <a:spLocks/>
          </p:cNvSpPr>
          <p:nvPr/>
        </p:nvSpPr>
        <p:spPr>
          <a:xfrm>
            <a:off x="3886200" y="251791"/>
            <a:ext cx="4267199"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t>The ARC Modules</a:t>
            </a:r>
          </a:p>
        </p:txBody>
      </p:sp>
      <p:sp>
        <p:nvSpPr>
          <p:cNvPr id="7" name="Triangle 6">
            <a:extLst>
              <a:ext uri="{FF2B5EF4-FFF2-40B4-BE49-F238E27FC236}">
                <a16:creationId xmlns:a16="http://schemas.microsoft.com/office/drawing/2014/main" id="{74CEE46D-22E6-364C-B62A-339E6DE6BA7C}"/>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147E67-0849-944F-AED7-1E06253D2917}"/>
              </a:ext>
            </a:extLst>
          </p:cNvPr>
          <p:cNvSpPr/>
          <p:nvPr/>
        </p:nvSpPr>
        <p:spPr>
          <a:xfrm>
            <a:off x="457200" y="1524000"/>
            <a:ext cx="2057400" cy="1905000"/>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 Understanding the psychobiology of stress and wellbeing (</a:t>
            </a:r>
            <a:r>
              <a:rPr lang="en-US" i="1">
                <a:solidFill>
                  <a:schemeClr val="bg1"/>
                </a:solidFill>
              </a:rPr>
              <a:t>psychoeducation</a:t>
            </a:r>
            <a:r>
              <a:rPr lang="en-US">
                <a:solidFill>
                  <a:schemeClr val="bg1"/>
                </a:solidFill>
              </a:rPr>
              <a:t>)</a:t>
            </a:r>
          </a:p>
        </p:txBody>
      </p:sp>
      <p:sp>
        <p:nvSpPr>
          <p:cNvPr id="14" name="Rectangle 13">
            <a:extLst>
              <a:ext uri="{FF2B5EF4-FFF2-40B4-BE49-F238E27FC236}">
                <a16:creationId xmlns:a16="http://schemas.microsoft.com/office/drawing/2014/main" id="{83B8C4A8-8CD1-764E-8072-BF838B22F09C}"/>
              </a:ext>
            </a:extLst>
          </p:cNvPr>
          <p:cNvSpPr/>
          <p:nvPr/>
        </p:nvSpPr>
        <p:spPr>
          <a:xfrm>
            <a:off x="2743200" y="1524000"/>
            <a:ext cx="2057400" cy="19050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 Creating safe and supportive environments (</a:t>
            </a:r>
            <a:r>
              <a:rPr lang="en-US" i="1">
                <a:solidFill>
                  <a:schemeClr val="bg1"/>
                </a:solidFill>
              </a:rPr>
              <a:t>context</a:t>
            </a:r>
            <a:r>
              <a:rPr lang="en-US">
                <a:solidFill>
                  <a:schemeClr val="bg1"/>
                </a:solidFill>
              </a:rPr>
              <a:t>)</a:t>
            </a:r>
          </a:p>
        </p:txBody>
      </p:sp>
      <p:sp>
        <p:nvSpPr>
          <p:cNvPr id="15" name="Rectangle 14">
            <a:extLst>
              <a:ext uri="{FF2B5EF4-FFF2-40B4-BE49-F238E27FC236}">
                <a16:creationId xmlns:a16="http://schemas.microsoft.com/office/drawing/2014/main" id="{A4FD031E-C854-744F-B4B0-9FF13BFD5146}"/>
              </a:ext>
            </a:extLst>
          </p:cNvPr>
          <p:cNvSpPr/>
          <p:nvPr/>
        </p:nvSpPr>
        <p:spPr>
          <a:xfrm>
            <a:off x="5029200" y="1524000"/>
            <a:ext cx="2057400" cy="19050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 Clarifying, aligning with, and committing to one’s values</a:t>
            </a:r>
          </a:p>
          <a:p>
            <a:pPr algn="ctr"/>
            <a:r>
              <a:rPr lang="en-US" dirty="0">
                <a:solidFill>
                  <a:schemeClr val="bg1"/>
                </a:solidFill>
              </a:rPr>
              <a:t>(</a:t>
            </a:r>
            <a:r>
              <a:rPr lang="en-US" i="1" dirty="0">
                <a:solidFill>
                  <a:schemeClr val="bg1"/>
                </a:solidFill>
              </a:rPr>
              <a:t>values</a:t>
            </a:r>
            <a:r>
              <a:rPr lang="en-US" dirty="0">
                <a:solidFill>
                  <a:schemeClr val="bg1"/>
                </a:solidFill>
              </a:rPr>
              <a:t>)</a:t>
            </a:r>
          </a:p>
        </p:txBody>
      </p:sp>
      <p:sp>
        <p:nvSpPr>
          <p:cNvPr id="16" name="Rectangle 15">
            <a:extLst>
              <a:ext uri="{FF2B5EF4-FFF2-40B4-BE49-F238E27FC236}">
                <a16:creationId xmlns:a16="http://schemas.microsoft.com/office/drawing/2014/main" id="{E2E07F4F-6B3C-8445-B89B-DC29183689CB}"/>
              </a:ext>
            </a:extLst>
          </p:cNvPr>
          <p:cNvSpPr/>
          <p:nvPr/>
        </p:nvSpPr>
        <p:spPr>
          <a:xfrm>
            <a:off x="7315200" y="1524000"/>
            <a:ext cx="2057400" cy="19050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4: Cultivating awareness through mindfulness-based practices (</a:t>
            </a:r>
            <a:r>
              <a:rPr lang="en-US" i="1">
                <a:solidFill>
                  <a:schemeClr val="bg1"/>
                </a:solidFill>
              </a:rPr>
              <a:t>mindfulness</a:t>
            </a:r>
            <a:r>
              <a:rPr lang="en-US">
                <a:solidFill>
                  <a:schemeClr val="bg1"/>
                </a:solidFill>
              </a:rPr>
              <a:t>)</a:t>
            </a:r>
          </a:p>
        </p:txBody>
      </p:sp>
      <p:sp>
        <p:nvSpPr>
          <p:cNvPr id="17" name="Rectangle 16">
            <a:extLst>
              <a:ext uri="{FF2B5EF4-FFF2-40B4-BE49-F238E27FC236}">
                <a16:creationId xmlns:a16="http://schemas.microsoft.com/office/drawing/2014/main" id="{101D1450-F674-1940-B03C-B2068BC1654B}"/>
              </a:ext>
            </a:extLst>
          </p:cNvPr>
          <p:cNvSpPr/>
          <p:nvPr/>
        </p:nvSpPr>
        <p:spPr>
          <a:xfrm>
            <a:off x="9601200" y="1524000"/>
            <a:ext cx="2057400" cy="19050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5: Connecting meaningfully with others </a:t>
            </a:r>
          </a:p>
          <a:p>
            <a:pPr algn="ctr"/>
            <a:r>
              <a:rPr lang="en-US">
                <a:solidFill>
                  <a:schemeClr val="bg1"/>
                </a:solidFill>
              </a:rPr>
              <a:t>(</a:t>
            </a:r>
            <a:r>
              <a:rPr lang="en-US" i="1">
                <a:solidFill>
                  <a:schemeClr val="bg1"/>
                </a:solidFill>
              </a:rPr>
              <a:t>connection</a:t>
            </a:r>
            <a:r>
              <a:rPr lang="en-US">
                <a:solidFill>
                  <a:schemeClr val="bg1"/>
                </a:solidFill>
              </a:rPr>
              <a:t>)</a:t>
            </a:r>
          </a:p>
        </p:txBody>
      </p:sp>
      <p:sp>
        <p:nvSpPr>
          <p:cNvPr id="18" name="Rectangle 17">
            <a:extLst>
              <a:ext uri="{FF2B5EF4-FFF2-40B4-BE49-F238E27FC236}">
                <a16:creationId xmlns:a16="http://schemas.microsoft.com/office/drawing/2014/main" id="{DBBCC2AF-E391-CA4E-80E2-F8F212CB2C93}"/>
              </a:ext>
            </a:extLst>
          </p:cNvPr>
          <p:cNvSpPr/>
          <p:nvPr/>
        </p:nvSpPr>
        <p:spPr>
          <a:xfrm>
            <a:off x="457200" y="3657600"/>
            <a:ext cx="2057400" cy="19050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6: Fostering pleasant emotions and experiences</a:t>
            </a:r>
          </a:p>
          <a:p>
            <a:pPr algn="ctr"/>
            <a:r>
              <a:rPr lang="en-US">
                <a:solidFill>
                  <a:schemeClr val="bg1"/>
                </a:solidFill>
              </a:rPr>
              <a:t>(</a:t>
            </a:r>
            <a:r>
              <a:rPr lang="en-US" i="1">
                <a:solidFill>
                  <a:schemeClr val="bg1"/>
                </a:solidFill>
              </a:rPr>
              <a:t>positivity</a:t>
            </a:r>
            <a:r>
              <a:rPr lang="en-US">
                <a:solidFill>
                  <a:schemeClr val="bg1"/>
                </a:solidFill>
              </a:rPr>
              <a:t>)</a:t>
            </a:r>
          </a:p>
        </p:txBody>
      </p:sp>
      <p:sp>
        <p:nvSpPr>
          <p:cNvPr id="19" name="Rectangle 18">
            <a:extLst>
              <a:ext uri="{FF2B5EF4-FFF2-40B4-BE49-F238E27FC236}">
                <a16:creationId xmlns:a16="http://schemas.microsoft.com/office/drawing/2014/main" id="{E7F0F8ED-308A-0E47-8123-0E216825028E}"/>
              </a:ext>
            </a:extLst>
          </p:cNvPr>
          <p:cNvSpPr/>
          <p:nvPr/>
        </p:nvSpPr>
        <p:spPr>
          <a:xfrm>
            <a:off x="2743200" y="3657600"/>
            <a:ext cx="2057400" cy="19050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7: Coping with difficult thoughts, feelings, and experiences</a:t>
            </a:r>
          </a:p>
          <a:p>
            <a:pPr algn="ctr"/>
            <a:r>
              <a:rPr lang="en-US">
                <a:solidFill>
                  <a:schemeClr val="bg1"/>
                </a:solidFill>
              </a:rPr>
              <a:t>(</a:t>
            </a:r>
            <a:r>
              <a:rPr lang="en-US" i="1">
                <a:solidFill>
                  <a:schemeClr val="bg1"/>
                </a:solidFill>
              </a:rPr>
              <a:t>coping</a:t>
            </a:r>
            <a:r>
              <a:rPr lang="en-US">
                <a:solidFill>
                  <a:schemeClr val="bg1"/>
                </a:solidFill>
              </a:rPr>
              <a:t>)</a:t>
            </a:r>
          </a:p>
        </p:txBody>
      </p:sp>
      <p:sp>
        <p:nvSpPr>
          <p:cNvPr id="20" name="Rectangle 19">
            <a:extLst>
              <a:ext uri="{FF2B5EF4-FFF2-40B4-BE49-F238E27FC236}">
                <a16:creationId xmlns:a16="http://schemas.microsoft.com/office/drawing/2014/main" id="{4CEF5566-A011-5340-9CC5-D9A667B51847}"/>
              </a:ext>
            </a:extLst>
          </p:cNvPr>
          <p:cNvSpPr/>
          <p:nvPr/>
        </p:nvSpPr>
        <p:spPr>
          <a:xfrm>
            <a:off x="5029200" y="3657600"/>
            <a:ext cx="2057400" cy="19050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8: Feeling good physically through nutrition, movement, &amp; sleep </a:t>
            </a:r>
          </a:p>
          <a:p>
            <a:pPr algn="ctr"/>
            <a:r>
              <a:rPr lang="en-US">
                <a:solidFill>
                  <a:schemeClr val="bg1"/>
                </a:solidFill>
              </a:rPr>
              <a:t>(</a:t>
            </a:r>
            <a:r>
              <a:rPr lang="en-US" i="1">
                <a:solidFill>
                  <a:schemeClr val="bg1"/>
                </a:solidFill>
              </a:rPr>
              <a:t>health</a:t>
            </a:r>
            <a:r>
              <a:rPr lang="en-US">
                <a:solidFill>
                  <a:schemeClr val="bg1"/>
                </a:solidFill>
              </a:rPr>
              <a:t>)</a:t>
            </a:r>
          </a:p>
        </p:txBody>
      </p:sp>
      <p:sp>
        <p:nvSpPr>
          <p:cNvPr id="21" name="Rectangle 20">
            <a:extLst>
              <a:ext uri="{FF2B5EF4-FFF2-40B4-BE49-F238E27FC236}">
                <a16:creationId xmlns:a16="http://schemas.microsoft.com/office/drawing/2014/main" id="{2379DA44-EAB3-E441-A572-BEDE60812747}"/>
              </a:ext>
            </a:extLst>
          </p:cNvPr>
          <p:cNvSpPr/>
          <p:nvPr/>
        </p:nvSpPr>
        <p:spPr>
          <a:xfrm>
            <a:off x="7315200" y="3657600"/>
            <a:ext cx="2057400" cy="19050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9: Rejuvenating through relaxation, recreation, and routines </a:t>
            </a:r>
          </a:p>
          <a:p>
            <a:pPr algn="ctr"/>
            <a:r>
              <a:rPr lang="en-US">
                <a:solidFill>
                  <a:schemeClr val="bg1"/>
                </a:solidFill>
              </a:rPr>
              <a:t>(</a:t>
            </a:r>
            <a:r>
              <a:rPr lang="en-US" i="1">
                <a:solidFill>
                  <a:schemeClr val="bg1"/>
                </a:solidFill>
              </a:rPr>
              <a:t>three R’s</a:t>
            </a:r>
            <a:r>
              <a:rPr lang="en-US">
                <a:solidFill>
                  <a:schemeClr val="bg1"/>
                </a:solidFill>
              </a:rPr>
              <a:t>)</a:t>
            </a:r>
          </a:p>
        </p:txBody>
      </p:sp>
      <p:sp>
        <p:nvSpPr>
          <p:cNvPr id="22" name="Rectangle 21">
            <a:extLst>
              <a:ext uri="{FF2B5EF4-FFF2-40B4-BE49-F238E27FC236}">
                <a16:creationId xmlns:a16="http://schemas.microsoft.com/office/drawing/2014/main" id="{0C8EC4CA-BA11-9649-96C2-FC55A9F268A8}"/>
              </a:ext>
            </a:extLst>
          </p:cNvPr>
          <p:cNvSpPr/>
          <p:nvPr/>
        </p:nvSpPr>
        <p:spPr>
          <a:xfrm>
            <a:off x="9601200" y="3657600"/>
            <a:ext cx="2057400" cy="1905000"/>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10: Bringing it all together: A wellness plan for the future</a:t>
            </a:r>
          </a:p>
          <a:p>
            <a:pPr algn="ctr"/>
            <a:r>
              <a:rPr lang="en-US">
                <a:solidFill>
                  <a:schemeClr val="bg1"/>
                </a:solidFill>
              </a:rPr>
              <a:t>(</a:t>
            </a:r>
            <a:r>
              <a:rPr lang="en-US" i="1">
                <a:solidFill>
                  <a:schemeClr val="bg1"/>
                </a:solidFill>
              </a:rPr>
              <a:t>wellness plan</a:t>
            </a:r>
            <a:r>
              <a:rPr lang="en-US">
                <a:solidFill>
                  <a:schemeClr val="bg1"/>
                </a:solidFill>
              </a:rPr>
              <a:t>)</a:t>
            </a:r>
          </a:p>
        </p:txBody>
      </p:sp>
      <p:sp>
        <p:nvSpPr>
          <p:cNvPr id="2" name="Rectangle 1">
            <a:extLst>
              <a:ext uri="{FF2B5EF4-FFF2-40B4-BE49-F238E27FC236}">
                <a16:creationId xmlns:a16="http://schemas.microsoft.com/office/drawing/2014/main" id="{EEA6C46F-5507-48CD-AEA2-E52A00B6793F}"/>
              </a:ext>
            </a:extLst>
          </p:cNvPr>
          <p:cNvSpPr/>
          <p:nvPr/>
        </p:nvSpPr>
        <p:spPr>
          <a:xfrm>
            <a:off x="328613" y="1524000"/>
            <a:ext cx="4481511" cy="4038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613D130-1FD5-45B3-86D8-4F3BD7F7D4E0}"/>
              </a:ext>
            </a:extLst>
          </p:cNvPr>
          <p:cNvSpPr/>
          <p:nvPr/>
        </p:nvSpPr>
        <p:spPr>
          <a:xfrm>
            <a:off x="9601200" y="1524000"/>
            <a:ext cx="2133600" cy="4038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A0F33EA-AB8B-4D7E-A7C3-1EDB21006156}"/>
              </a:ext>
            </a:extLst>
          </p:cNvPr>
          <p:cNvSpPr/>
          <p:nvPr/>
        </p:nvSpPr>
        <p:spPr>
          <a:xfrm>
            <a:off x="5003006" y="3657600"/>
            <a:ext cx="2083594" cy="1905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12A42-0850-4DB7-BDE2-A45C9D84108C}"/>
              </a:ext>
            </a:extLst>
          </p:cNvPr>
          <p:cNvSpPr/>
          <p:nvPr/>
        </p:nvSpPr>
        <p:spPr>
          <a:xfrm>
            <a:off x="7302103" y="3657600"/>
            <a:ext cx="2083594" cy="1905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DBA516E-B68C-41C4-97D5-973002CA40AE}"/>
              </a:ext>
            </a:extLst>
          </p:cNvPr>
          <p:cNvSpPr/>
          <p:nvPr/>
        </p:nvSpPr>
        <p:spPr>
          <a:xfrm>
            <a:off x="5003006" y="1524000"/>
            <a:ext cx="2083594" cy="1905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5915329-ECB4-42B7-8315-F5664D91CA55}"/>
              </a:ext>
            </a:extLst>
          </p:cNvPr>
          <p:cNvSpPr/>
          <p:nvPr/>
        </p:nvSpPr>
        <p:spPr>
          <a:xfrm>
            <a:off x="7289006" y="1524000"/>
            <a:ext cx="2083594" cy="1905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Wave">
            <a:extLst>
              <a:ext uri="{FF2B5EF4-FFF2-40B4-BE49-F238E27FC236}">
                <a16:creationId xmlns:a16="http://schemas.microsoft.com/office/drawing/2014/main" id="{63FFEDEF-3BA2-4C5A-9FA8-5BF5E9EBC4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7482" y="1481137"/>
            <a:ext cx="457200" cy="457200"/>
          </a:xfrm>
          <a:prstGeom prst="rect">
            <a:avLst/>
          </a:prstGeom>
        </p:spPr>
      </p:pic>
      <p:pic>
        <p:nvPicPr>
          <p:cNvPr id="28" name="Graphic 27" descr="Map compass">
            <a:extLst>
              <a:ext uri="{FF2B5EF4-FFF2-40B4-BE49-F238E27FC236}">
                <a16:creationId xmlns:a16="http://schemas.microsoft.com/office/drawing/2014/main" id="{4F8CF42D-C939-4C70-ABC3-6A943F06A7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029198" y="1494527"/>
            <a:ext cx="457200" cy="457200"/>
          </a:xfrm>
          <a:prstGeom prst="rect">
            <a:avLst/>
          </a:prstGeom>
        </p:spPr>
      </p:pic>
      <p:pic>
        <p:nvPicPr>
          <p:cNvPr id="29" name="Graphic 28" descr="Zebra">
            <a:extLst>
              <a:ext uri="{FF2B5EF4-FFF2-40B4-BE49-F238E27FC236}">
                <a16:creationId xmlns:a16="http://schemas.microsoft.com/office/drawing/2014/main" id="{09725837-E7DE-47DC-B819-E447B2ED31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06000" y="1494527"/>
            <a:ext cx="457200" cy="457200"/>
          </a:xfrm>
          <a:prstGeom prst="rect">
            <a:avLst/>
          </a:prstGeom>
        </p:spPr>
      </p:pic>
    </p:spTree>
    <p:extLst>
      <p:ext uri="{BB962C8B-B14F-4D97-AF65-F5344CB8AC3E}">
        <p14:creationId xmlns:p14="http://schemas.microsoft.com/office/powerpoint/2010/main" val="95164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xit" presetSubtype="0" fill="hold" grpId="0"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1D0C1BC-B429-5343-A82E-F713B6364F68}"/>
              </a:ext>
            </a:extLst>
          </p:cNvPr>
          <p:cNvCxnSpPr>
            <a:cxnSpLocks/>
          </p:cNvCxnSpPr>
          <p:nvPr/>
        </p:nvCxnSpPr>
        <p:spPr>
          <a:xfrm>
            <a:off x="878340" y="572741"/>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5913F451-0C0D-A341-9054-3EE66A956335}"/>
              </a:ext>
            </a:extLst>
          </p:cNvPr>
          <p:cNvSpPr txBox="1">
            <a:spLocks/>
          </p:cNvSpPr>
          <p:nvPr/>
        </p:nvSpPr>
        <p:spPr>
          <a:xfrm>
            <a:off x="4263448" y="-79583"/>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dirty="0"/>
              <a:t>Golden Circle</a:t>
            </a:r>
          </a:p>
        </p:txBody>
      </p:sp>
      <p:sp>
        <p:nvSpPr>
          <p:cNvPr id="2" name="Oval 1">
            <a:extLst>
              <a:ext uri="{FF2B5EF4-FFF2-40B4-BE49-F238E27FC236}">
                <a16:creationId xmlns:a16="http://schemas.microsoft.com/office/drawing/2014/main" id="{821DA6C3-8992-4389-A0D8-2D5DE7A6D49D}"/>
              </a:ext>
            </a:extLst>
          </p:cNvPr>
          <p:cNvSpPr/>
          <p:nvPr/>
        </p:nvSpPr>
        <p:spPr>
          <a:xfrm>
            <a:off x="2863920" y="762471"/>
            <a:ext cx="6027877" cy="6095529"/>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5EE08B5-6B4D-46E0-A45F-912008E9406C}"/>
              </a:ext>
            </a:extLst>
          </p:cNvPr>
          <p:cNvSpPr/>
          <p:nvPr/>
        </p:nvSpPr>
        <p:spPr>
          <a:xfrm>
            <a:off x="3650233" y="1405172"/>
            <a:ext cx="4455250" cy="4810125"/>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01A331-88CB-4E89-AD9F-E938E6A09F85}"/>
              </a:ext>
            </a:extLst>
          </p:cNvPr>
          <p:cNvSpPr/>
          <p:nvPr/>
        </p:nvSpPr>
        <p:spPr>
          <a:xfrm>
            <a:off x="4188962" y="1997985"/>
            <a:ext cx="3357094" cy="3624497"/>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B1B21D-384A-421A-8CEA-6F5B0FA5B525}"/>
              </a:ext>
            </a:extLst>
          </p:cNvPr>
          <p:cNvSpPr txBox="1"/>
          <p:nvPr/>
        </p:nvSpPr>
        <p:spPr>
          <a:xfrm>
            <a:off x="5562691" y="827113"/>
            <a:ext cx="2475178" cy="369332"/>
          </a:xfrm>
          <a:prstGeom prst="rect">
            <a:avLst/>
          </a:prstGeom>
          <a:noFill/>
        </p:spPr>
        <p:txBody>
          <a:bodyPr wrap="square" rtlCol="0">
            <a:spAutoFit/>
          </a:bodyPr>
          <a:lstStyle/>
          <a:p>
            <a:r>
              <a:rPr lang="en-US" dirty="0"/>
              <a:t>What</a:t>
            </a:r>
          </a:p>
        </p:txBody>
      </p:sp>
      <p:sp>
        <p:nvSpPr>
          <p:cNvPr id="12" name="TextBox 11">
            <a:extLst>
              <a:ext uri="{FF2B5EF4-FFF2-40B4-BE49-F238E27FC236}">
                <a16:creationId xmlns:a16="http://schemas.microsoft.com/office/drawing/2014/main" id="{191D0832-9F53-45D3-83AC-E71737967BCC}"/>
              </a:ext>
            </a:extLst>
          </p:cNvPr>
          <p:cNvSpPr txBox="1"/>
          <p:nvPr/>
        </p:nvSpPr>
        <p:spPr>
          <a:xfrm>
            <a:off x="5562691" y="1498435"/>
            <a:ext cx="2475178" cy="369332"/>
          </a:xfrm>
          <a:prstGeom prst="rect">
            <a:avLst/>
          </a:prstGeom>
          <a:noFill/>
        </p:spPr>
        <p:txBody>
          <a:bodyPr wrap="square" rtlCol="0">
            <a:spAutoFit/>
          </a:bodyPr>
          <a:lstStyle/>
          <a:p>
            <a:r>
              <a:rPr lang="en-US" dirty="0"/>
              <a:t>How</a:t>
            </a:r>
          </a:p>
        </p:txBody>
      </p:sp>
      <p:sp>
        <p:nvSpPr>
          <p:cNvPr id="13" name="TextBox 12">
            <a:extLst>
              <a:ext uri="{FF2B5EF4-FFF2-40B4-BE49-F238E27FC236}">
                <a16:creationId xmlns:a16="http://schemas.microsoft.com/office/drawing/2014/main" id="{5F4FA489-6675-4F68-860E-604354B91EF9}"/>
              </a:ext>
            </a:extLst>
          </p:cNvPr>
          <p:cNvSpPr txBox="1"/>
          <p:nvPr/>
        </p:nvSpPr>
        <p:spPr>
          <a:xfrm>
            <a:off x="5562691" y="2205705"/>
            <a:ext cx="2475178" cy="369332"/>
          </a:xfrm>
          <a:prstGeom prst="rect">
            <a:avLst/>
          </a:prstGeom>
          <a:noFill/>
        </p:spPr>
        <p:txBody>
          <a:bodyPr wrap="square" rtlCol="0">
            <a:spAutoFit/>
          </a:bodyPr>
          <a:lstStyle/>
          <a:p>
            <a:r>
              <a:rPr lang="en-US" dirty="0"/>
              <a:t>Why</a:t>
            </a:r>
          </a:p>
        </p:txBody>
      </p:sp>
    </p:spTree>
    <p:extLst>
      <p:ext uri="{BB962C8B-B14F-4D97-AF65-F5344CB8AC3E}">
        <p14:creationId xmlns:p14="http://schemas.microsoft.com/office/powerpoint/2010/main" val="1227467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16B59A697DB24A9EFC1596C05FDE75" ma:contentTypeVersion="10" ma:contentTypeDescription="Create a new document." ma:contentTypeScope="" ma:versionID="d599fe4d2864e8a950c73cc9f113e462">
  <xsd:schema xmlns:xsd="http://www.w3.org/2001/XMLSchema" xmlns:xs="http://www.w3.org/2001/XMLSchema" xmlns:p="http://schemas.microsoft.com/office/2006/metadata/properties" xmlns:ns2="f99172c0-a650-45bd-af3c-14a009c09083" xmlns:ns3="e9e0ba2b-7054-496b-827d-6291fa99b1c4" targetNamespace="http://schemas.microsoft.com/office/2006/metadata/properties" ma:root="true" ma:fieldsID="752730e2a5082ae4e1acb0b98aae43f4" ns2:_="" ns3:_="">
    <xsd:import namespace="f99172c0-a650-45bd-af3c-14a009c09083"/>
    <xsd:import namespace="e9e0ba2b-7054-496b-827d-6291fa99b1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172c0-a650-45bd-af3c-14a009c09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0ba2b-7054-496b-827d-6291fa99b1c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2BD0140-4CBC-49D6-BFD4-3AE54CDEA3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9172c0-a650-45bd-af3c-14a009c09083"/>
    <ds:schemaRef ds:uri="e9e0ba2b-7054-496b-827d-6291fa99b1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61151E-EF3A-4B85-9D63-38D56EAD9790}">
  <ds:schemaRefs>
    <ds:schemaRef ds:uri="http://schemas.microsoft.com/sharepoint/v3/contenttype/forms"/>
  </ds:schemaRefs>
</ds:datastoreItem>
</file>

<file path=customXml/itemProps3.xml><?xml version="1.0" encoding="utf-8"?>
<ds:datastoreItem xmlns:ds="http://schemas.openxmlformats.org/officeDocument/2006/customXml" ds:itemID="{39D8AF26-CEE2-43BA-B426-A30BA93B3F9A}">
  <ds:schemaRefs>
    <ds:schemaRef ds:uri="http://schemas.openxmlformats.org/package/2006/metadata/core-properties"/>
    <ds:schemaRef ds:uri="http://schemas.microsoft.com/office/2006/documentManagement/types"/>
    <ds:schemaRef ds:uri="e9e0ba2b-7054-496b-827d-6291fa99b1c4"/>
    <ds:schemaRef ds:uri="http://schemas.microsoft.com/office/infopath/2007/PartnerControls"/>
    <ds:schemaRef ds:uri="http://purl.org/dc/terms/"/>
    <ds:schemaRef ds:uri="f99172c0-a650-45bd-af3c-14a009c09083"/>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2861</TotalTime>
  <Words>2101</Words>
  <Application>Microsoft Macintosh PowerPoint</Application>
  <PresentationFormat>Widescreen</PresentationFormat>
  <Paragraphs>147</Paragraphs>
  <Slides>17</Slides>
  <Notes>13</Notes>
  <HiddenSlides>4</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Times New Roman</vt:lpstr>
      <vt:lpstr>Office Theme</vt:lpstr>
      <vt:lpstr>Office Theme</vt:lpstr>
      <vt:lpstr>Well-Being Wednesdays:  Cultivating Awareness Through Mindfulness-Based Practices</vt:lpstr>
      <vt:lpstr>Disclaimer</vt:lpstr>
      <vt:lpstr>PowerPoint Presentation</vt:lpstr>
      <vt:lpstr>Mid-America MHTTC Project Director: Dr. Brandy Clarke, PhD, LP</vt:lpstr>
      <vt:lpstr>Sources of educator stress (pre &amp; post COViD)</vt:lpstr>
      <vt:lpstr>Break Time</vt:lpstr>
      <vt:lpstr>The Adult Resilience Curriculum (ARC)</vt:lpstr>
      <vt:lpstr>PowerPoint Presentation</vt:lpstr>
      <vt:lpstr>PowerPoint Presentation</vt:lpstr>
      <vt:lpstr>MODULE 4: Cultivating Awareness Through  Mindfulness-Based Practices</vt:lpstr>
      <vt:lpstr>PowerPoint Presentation</vt:lpstr>
      <vt:lpstr>PowerPoint Presentation</vt:lpstr>
      <vt:lpstr>PowerPoint Presentation</vt:lpstr>
      <vt:lpstr>PowerPoint Presentation</vt:lpstr>
      <vt:lpstr>PowerPoint Presentation</vt:lpstr>
      <vt:lpstr>PowerPoint Presentation</vt:lpstr>
      <vt:lpstr>Complete the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Announcements</dc:title>
  <dc:creator>Andrew Thayer</dc:creator>
  <cp:lastModifiedBy>Robinson, Lauren</cp:lastModifiedBy>
  <cp:revision>2</cp:revision>
  <dcterms:created xsi:type="dcterms:W3CDTF">2020-12-02T15:11:45Z</dcterms:created>
  <dcterms:modified xsi:type="dcterms:W3CDTF">2020-12-04T15:43:24Z</dcterms:modified>
</cp:coreProperties>
</file>