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2"/>
    <p:sldId id="260" r:id="rId3"/>
    <p:sldId id="324" r:id="rId4"/>
    <p:sldId id="261" r:id="rId5"/>
    <p:sldId id="334" r:id="rId6"/>
    <p:sldId id="365" r:id="rId7"/>
    <p:sldId id="379" r:id="rId8"/>
    <p:sldId id="372" r:id="rId9"/>
    <p:sldId id="373" r:id="rId10"/>
    <p:sldId id="374" r:id="rId11"/>
    <p:sldId id="366" r:id="rId12"/>
    <p:sldId id="375" r:id="rId13"/>
    <p:sldId id="364" r:id="rId14"/>
    <p:sldId id="368" r:id="rId15"/>
    <p:sldId id="370" r:id="rId16"/>
    <p:sldId id="367" r:id="rId17"/>
    <p:sldId id="380" r:id="rId18"/>
    <p:sldId id="381" r:id="rId19"/>
    <p:sldId id="371" r:id="rId20"/>
    <p:sldId id="382" r:id="rId21"/>
    <p:sldId id="336" r:id="rId22"/>
    <p:sldId id="383" r:id="rId23"/>
    <p:sldId id="384" r:id="rId24"/>
    <p:sldId id="369" r:id="rId25"/>
    <p:sldId id="385" r:id="rId26"/>
    <p:sldId id="333" r:id="rId27"/>
    <p:sldId id="335" r:id="rId28"/>
    <p:sldId id="328" r:id="rId29"/>
    <p:sldId id="376" r:id="rId30"/>
    <p:sldId id="337" r:id="rId31"/>
    <p:sldId id="311" r:id="rId32"/>
    <p:sldId id="323" r:id="rId33"/>
    <p:sldId id="387" r:id="rId34"/>
    <p:sldId id="377" r:id="rId35"/>
    <p:sldId id="313"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79D43-0C78-4DB2-B7C2-76AE76F2B5F1}" v="47" dt="2020-09-21T20:03:27.117"/>
    <p1510:client id="{AC99EF3F-2063-0D0D-AE2F-E742929B03B0}" v="243" dt="2020-09-21T19:51:00.915"/>
    <p1510:client id="{AEB064E5-3686-B803-CCF3-0F1BE4205592}" v="5" dt="2020-10-22T15:15:30.176"/>
    <p1510:client id="{E1EC4C43-9DF1-F96C-64E2-8F68D02694BE}" v="2" dt="2020-10-01T19:40:51.904"/>
    <p1510:client id="{EB2523DF-C271-C6CB-1A84-298D33C846D6}" v="3" dt="2020-11-10T17:49:46.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dirty="0"/>
              <a:t>David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dirty="0"/>
              <a:t>David will cover to 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rPr lang="en-US"/>
              <a:t>Click to edit Master title style</a:t>
            </a:r>
            <a:endParaRP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rPr lang="en-US"/>
              <a:t>Click to edit Master title style</a:t>
            </a:r>
            <a:endParaRP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dirty="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rPr lang="en-US"/>
              <a:t>Click to edit Master title style</a:t>
            </a:r>
            <a:endParaRP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rPr lang="en-US"/>
              <a:t>Click to edit Master title style</a:t>
            </a:r>
            <a:endParaRPr/>
          </a:p>
        </p:txBody>
      </p:sp>
      <p:sp>
        <p:nvSpPr>
          <p:cNvPr id="6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rPr lang="en-US"/>
              <a:t>Click to edit Master title style</a:t>
            </a:r>
            <a:endParaRP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pPr lvl="0"/>
            <a:r>
              <a:rPr lang="en-US"/>
              <a:t>Click to edit Master text styles</a:t>
            </a: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rPr lang="en-US"/>
              <a:t>Click to edit Master title style</a:t>
            </a:r>
            <a:endParaRP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r>
              <a:rPr lang="en-US" dirty="0"/>
              <a:t>Click icon to add picture</a:t>
            </a:r>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r>
              <a:rPr lang="en-US" dirty="0"/>
              <a:t>Click icon to add picture</a:t>
            </a:r>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8" r:id="rId6"/>
    <p:sldLayoutId id="2147483660" r:id="rId7"/>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firm.fpg.unc.edu/sites/afirm.fpg.unc.edu/files/covid-resources/Build%20New%20Routines-Daily%20Schedule%20Example.pdf" TargetMode="External"/><Relationship Id="rId7" Type="http://schemas.openxmlformats.org/officeDocument/2006/relationships/image" Target="../media/image10.png"/><Relationship Id="rId2" Type="http://schemas.openxmlformats.org/officeDocument/2006/relationships/hyperlink" Target="https://afirm.fpg.unc.edu/sites/afirm.fpg.unc.edu/files/covid-resources/Build%20New%20Routines-Daily%20Schedule%20Example%20Using%20Stickie%20Notes.pdf" TargetMode="Externa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s://teacch.com/resources/teacch-tips/5socialnarrativesexplainingchange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eacch.com/files/2020/05/pause_cards_small.pdf" TargetMode="Externa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educateautism.com/free-materials-and-downloads.html/category/token-boards.html" TargetMode="External"/><Relationship Id="rId2" Type="http://schemas.openxmlformats.org/officeDocument/2006/relationships/hyperlink" Target="https://www.thetokenboard.com/"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afirm.fpg.unc.edu/sites/afirm.fpg.unc.edu/files/covid-resources/Foster%20Connection-Calling%20with%20FaceTime.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mhttcnetwork.org/centers/global-mhttc/racial-equity-cultural-diversity"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autism.org.uk/advice-and-guidance/topics/communication/communication-tools/social-stories-and-comic-strip-coversations" TargetMode="External"/><Relationship Id="rId3" Type="http://schemas.openxmlformats.org/officeDocument/2006/relationships/hyperlink" Target="https://afirm.fpg.unc.edu/offer-opportunities-expression" TargetMode="External"/><Relationship Id="rId7" Type="http://schemas.openxmlformats.org/officeDocument/2006/relationships/hyperlink" Target="https://carolgraysocialstories.com/carols-club/clubhouse/" TargetMode="External"/><Relationship Id="rId2" Type="http://schemas.openxmlformats.org/officeDocument/2006/relationships/hyperlink" Target="https://afirm.fpg.unc.edu/prioritize-coping-and-calming-skills" TargetMode="External"/><Relationship Id="rId1" Type="http://schemas.openxmlformats.org/officeDocument/2006/relationships/slideLayout" Target="../slideLayouts/slideLayout4.xml"/><Relationship Id="rId6" Type="http://schemas.openxmlformats.org/officeDocument/2006/relationships/hyperlink" Target="https://afirm.fpg.unc.edu/Social-narratives" TargetMode="External"/><Relationship Id="rId5" Type="http://schemas.openxmlformats.org/officeDocument/2006/relationships/hyperlink" Target="http://www.arktherapeutic.com/" TargetMode="External"/><Relationship Id="rId4" Type="http://schemas.openxmlformats.org/officeDocument/2006/relationships/hyperlink" Target="http://www.sensoryuniversity.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utismspeaks.org/resource-guide" TargetMode="External"/><Relationship Id="rId2" Type="http://schemas.openxmlformats.org/officeDocument/2006/relationships/hyperlink" Target="https://teacch.com/resources/teacch-tips/" TargetMode="External"/><Relationship Id="rId1" Type="http://schemas.openxmlformats.org/officeDocument/2006/relationships/slideLayout" Target="../slideLayouts/slideLayout4.xml"/><Relationship Id="rId4" Type="http://schemas.openxmlformats.org/officeDocument/2006/relationships/hyperlink" Target="https://teacch.com/trainings/virtual-training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teacch.com/resources/teacch-tips/" TargetMode="External"/><Relationship Id="rId3" Type="http://schemas.openxmlformats.org/officeDocument/2006/relationships/hyperlink" Target="https://carolgraysocialstories.com/" TargetMode="External"/><Relationship Id="rId7" Type="http://schemas.openxmlformats.org/officeDocument/2006/relationships/hyperlink" Target="http://afirm.fpg.unc.edu/Social-narratives" TargetMode="External"/><Relationship Id="rId2" Type="http://schemas.openxmlformats.org/officeDocument/2006/relationships/hyperlink" Target="https://www.autismspeaks.org/sensory-issues" TargetMode="External"/><Relationship Id="rId1" Type="http://schemas.openxmlformats.org/officeDocument/2006/relationships/slideLayout" Target="../slideLayouts/slideLayout4.xml"/><Relationship Id="rId6" Type="http://schemas.openxmlformats.org/officeDocument/2006/relationships/hyperlink" Target="https://www.psychologytoday.com/gb/blog/autism-and-anxiety/201906/relaxation-training-kids-the-autism-spectrum" TargetMode="External"/><Relationship Id="rId5" Type="http://schemas.openxmlformats.org/officeDocument/2006/relationships/hyperlink" Target="https://education.illinoisstate.edu/downloads/asi/ComicStripConversations.pdf" TargetMode="External"/><Relationship Id="rId4" Type="http://schemas.openxmlformats.org/officeDocument/2006/relationships/hyperlink" Target="https://afirm.fpg.unc.edu/supporting-individuals-autism-through-uncertain-times" TargetMode="External"/><Relationship Id="rId9" Type="http://schemas.openxmlformats.org/officeDocument/2006/relationships/hyperlink" Target="https://www.autism.org.uk/advice-and-guidance/topics/communication/communication-tools/social-stories-and-comic-strip-coversation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afirm.fpg.unc.edu/sites/afirm.fpg.unc.edu/files/covid-resources/Support%20Understanding-Coronavirus.pdf" TargetMode="External"/><Relationship Id="rId2" Type="http://schemas.openxmlformats.org/officeDocument/2006/relationships/hyperlink" Target="https://carolgraysocialstories.com/wp-content/uploads/2020/03/COVID-19-I-Can-Help-1.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afirm.fpg.unc.edu/sites/afirm.fpg.unc.edu/files/covid-resources/Support%20Understanding-Handwashing%20%28Photos%29.pdf" TargetMode="External"/><Relationship Id="rId2" Type="http://schemas.openxmlformats.org/officeDocument/2006/relationships/hyperlink" Target="https://afirm.fpg.unc.edu/sites/afirm.fpg.unc.edu/files/covid-resources/Support%20Understanding-Greeting%20People.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firm.fpg.unc.edu/sites/afirm.fpg.unc.edu/files/covid-resources/Prioritize%20Coping%20and%20Calming%20Skills-Calming%20Routine.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r>
              <a:rPr lang="en-US" dirty="0"/>
              <a:t>Erin Briley, M.S., NCSP</a:t>
            </a:r>
          </a:p>
          <a:p>
            <a:r>
              <a:rPr lang="en-US" dirty="0"/>
              <a:t>Mountain Plains MHTTC Trainer</a:t>
            </a:r>
            <a:endParaRPr dirty="0"/>
          </a:p>
        </p:txBody>
      </p:sp>
      <p:sp>
        <p:nvSpPr>
          <p:cNvPr id="133" name="Title 1"/>
          <p:cNvSpPr txBox="1">
            <a:spLocks noGrp="1"/>
          </p:cNvSpPr>
          <p:nvPr>
            <p:ph type="ctrTitle"/>
          </p:nvPr>
        </p:nvSpPr>
        <p:spPr>
          <a:xfrm>
            <a:off x="862643" y="206810"/>
            <a:ext cx="10919636" cy="1850958"/>
          </a:xfrm>
          <a:prstGeom prst="rect">
            <a:avLst/>
          </a:prstGeom>
        </p:spPr>
        <p:txBody>
          <a:bodyPr>
            <a:normAutofit/>
          </a:bodyPr>
          <a:lstStyle>
            <a:lvl1pPr defTabSz="822958">
              <a:defRPr sz="3200" b="1"/>
            </a:lvl1p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Effective Supports for Students with Autism Participating in Remote Learning</a:t>
            </a:r>
            <a:endParaRPr sz="6000" dirty="0"/>
          </a:p>
        </p:txBody>
      </p:sp>
      <p:sp>
        <p:nvSpPr>
          <p:cNvPr id="4" name="object 4">
            <a:extLst>
              <a:ext uri="{FF2B5EF4-FFF2-40B4-BE49-F238E27FC236}">
                <a16:creationId xmlns:a16="http://schemas.microsoft.com/office/drawing/2014/main" id="{0182ABF0-1B1A-42ED-9568-25260B8210E9}"/>
              </a:ext>
            </a:extLst>
          </p:cNvPr>
          <p:cNvSpPr/>
          <p:nvPr/>
        </p:nvSpPr>
        <p:spPr>
          <a:xfrm>
            <a:off x="467780" y="5027164"/>
            <a:ext cx="7137841" cy="1067287"/>
          </a:xfrm>
          <a:prstGeom prst="rect">
            <a:avLst/>
          </a:prstGeom>
          <a:blipFill>
            <a:blip r:embed="rId2" cstate="print"/>
            <a:stretch>
              <a:fillRect/>
            </a:stretch>
          </a:blipFill>
        </p:spPr>
        <p:txBody>
          <a:bodyPr wrap="square" lIns="0" tIns="0" rIns="0" bIns="0" rtlCol="0"/>
          <a:lstStyle/>
          <a:p>
            <a:endParaRPr sz="2560" dirty="0"/>
          </a:p>
        </p:txBody>
      </p:sp>
      <p:sp>
        <p:nvSpPr>
          <p:cNvPr id="5" name="object 6">
            <a:extLst>
              <a:ext uri="{FF2B5EF4-FFF2-40B4-BE49-F238E27FC236}">
                <a16:creationId xmlns:a16="http://schemas.microsoft.com/office/drawing/2014/main" id="{8D16CD88-50FE-48F5-B4FB-F206EE21983E}"/>
              </a:ext>
            </a:extLst>
          </p:cNvPr>
          <p:cNvSpPr/>
          <p:nvPr/>
        </p:nvSpPr>
        <p:spPr>
          <a:xfrm>
            <a:off x="9153927" y="5119013"/>
            <a:ext cx="2628352" cy="883588"/>
          </a:xfrm>
          <a:prstGeom prst="rect">
            <a:avLst/>
          </a:prstGeom>
          <a:blipFill>
            <a:blip r:embed="rId3" cstate="print"/>
            <a:stretch>
              <a:fillRect/>
            </a:stretch>
          </a:blipFill>
        </p:spPr>
        <p:txBody>
          <a:bodyPr wrap="square" lIns="0" tIns="0" rIns="0" bIns="0" rtlCol="0"/>
          <a:lstStyle/>
          <a:p>
            <a:endParaRPr sz="256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34BF-72E8-4145-826F-173E05A4B5EC}"/>
              </a:ext>
            </a:extLst>
          </p:cNvPr>
          <p:cNvSpPr>
            <a:spLocks noGrp="1"/>
          </p:cNvSpPr>
          <p:nvPr>
            <p:ph type="title"/>
          </p:nvPr>
        </p:nvSpPr>
        <p:spPr/>
        <p:txBody>
          <a:bodyPr/>
          <a:lstStyle/>
          <a:p>
            <a:pPr algn="ctr"/>
            <a:r>
              <a:rPr lang="en-US" dirty="0"/>
              <a:t>Coping Skills Modifications &amp; Strategies</a:t>
            </a:r>
            <a:r>
              <a:rPr lang="en-US" baseline="30000" dirty="0"/>
              <a:t>3,5</a:t>
            </a:r>
            <a:endParaRPr lang="en-US" dirty="0"/>
          </a:p>
        </p:txBody>
      </p:sp>
      <p:sp>
        <p:nvSpPr>
          <p:cNvPr id="3" name="Text Placeholder 2">
            <a:extLst>
              <a:ext uri="{FF2B5EF4-FFF2-40B4-BE49-F238E27FC236}">
                <a16:creationId xmlns:a16="http://schemas.microsoft.com/office/drawing/2014/main" id="{5303199C-4155-451C-843A-AC9EE8A501AA}"/>
              </a:ext>
            </a:extLst>
          </p:cNvPr>
          <p:cNvSpPr>
            <a:spLocks noGrp="1"/>
          </p:cNvSpPr>
          <p:nvPr>
            <p:ph type="body" idx="1"/>
          </p:nvPr>
        </p:nvSpPr>
        <p:spPr/>
        <p:txBody>
          <a:bodyPr>
            <a:normAutofit/>
          </a:bodyPr>
          <a:lstStyle/>
          <a:p>
            <a:r>
              <a:rPr lang="en-US" sz="2200" dirty="0">
                <a:effectLst/>
                <a:latin typeface="Arial" panose="020B0604020202020204" pitchFamily="34" charset="0"/>
                <a:ea typeface="Calibri" panose="020F0502020204030204" pitchFamily="34" charset="0"/>
                <a:cs typeface="Arial" panose="020B0604020202020204" pitchFamily="34" charset="0"/>
              </a:rPr>
              <a:t>Justify. Explain how nervous system responds to stress &amp; why relaxation techniques help</a:t>
            </a:r>
          </a:p>
          <a:p>
            <a:r>
              <a:rPr lang="en-US" sz="2200" dirty="0">
                <a:effectLst/>
                <a:latin typeface="Arial" panose="020B0604020202020204" pitchFamily="34" charset="0"/>
                <a:ea typeface="Calibri" panose="020F0502020204030204" pitchFamily="34" charset="0"/>
                <a:cs typeface="Arial" panose="020B0604020202020204" pitchFamily="34" charset="0"/>
              </a:rPr>
              <a:t>Use visual supports to demonstrate &amp; cue</a:t>
            </a:r>
            <a:endParaRPr lang="en-US" sz="2200" baseline="30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latin typeface="Arial" panose="020B0604020202020204" pitchFamily="34" charset="0"/>
                <a:ea typeface="Calibri" panose="020F0502020204030204" pitchFamily="34" charset="0"/>
                <a:cs typeface="Arial" panose="020B0604020202020204" pitchFamily="34" charset="0"/>
              </a:rPr>
              <a:t>Use </a:t>
            </a:r>
            <a:r>
              <a:rPr lang="en-US" sz="2200" dirty="0">
                <a:effectLst/>
                <a:latin typeface="Arial" panose="020B0604020202020204" pitchFamily="34" charset="0"/>
                <a:ea typeface="Calibri" panose="020F0502020204030204" pitchFamily="34" charset="0"/>
                <a:cs typeface="Arial" panose="020B0604020202020204" pitchFamily="34" charset="0"/>
              </a:rPr>
              <a:t>concise &amp; concrete language (e.g., “expand your stomach like a balloon filling with air” vs “breathe in the light”)</a:t>
            </a:r>
            <a:r>
              <a:rPr lang="en-US" sz="2200" baseline="30000" dirty="0">
                <a:effectLst/>
                <a:latin typeface="Arial" panose="020B0604020202020204" pitchFamily="34" charset="0"/>
                <a:ea typeface="Calibri" panose="020F0502020204030204" pitchFamily="34" charset="0"/>
                <a:cs typeface="Arial" panose="020B0604020202020204" pitchFamily="34" charset="0"/>
              </a:rPr>
              <a:t> </a:t>
            </a:r>
          </a:p>
          <a:p>
            <a:r>
              <a:rPr lang="en-US" sz="2200" dirty="0">
                <a:effectLst/>
                <a:latin typeface="Arial" panose="020B0604020202020204" pitchFamily="34" charset="0"/>
                <a:ea typeface="Calibri" panose="020F0502020204030204" pitchFamily="34" charset="0"/>
                <a:cs typeface="Arial" panose="020B0604020202020204" pitchFamily="34" charset="0"/>
              </a:rPr>
              <a:t>Ensure student has access to established calming activities</a:t>
            </a:r>
            <a:endParaRPr lang="en-US" sz="2200" baseline="30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Build into daily routine &amp; visual schedule. Increase access during first few weeks of change &amp; be strategic as to when this is built into the child’s routine</a:t>
            </a:r>
            <a:endParaRPr lang="en-US" sz="2200" baseline="30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Generalize skill by cueing use in different environments &amp; inform when/how to use</a:t>
            </a:r>
            <a:endParaRPr lang="en-US" sz="2200" baseline="300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Be sensitive to signs of anxiety &amp; depression. Consult with specialist as needed</a:t>
            </a:r>
          </a:p>
          <a:p>
            <a:endParaRPr lang="en-US" dirty="0"/>
          </a:p>
        </p:txBody>
      </p:sp>
    </p:spTree>
    <p:extLst>
      <p:ext uri="{BB962C8B-B14F-4D97-AF65-F5344CB8AC3E}">
        <p14:creationId xmlns:p14="http://schemas.microsoft.com/office/powerpoint/2010/main" val="19772300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DE57-DED3-4911-98F4-BCB34B7A62BD}"/>
              </a:ext>
            </a:extLst>
          </p:cNvPr>
          <p:cNvSpPr>
            <a:spLocks noGrp="1"/>
          </p:cNvSpPr>
          <p:nvPr>
            <p:ph type="title"/>
          </p:nvPr>
        </p:nvSpPr>
        <p:spPr/>
        <p:txBody>
          <a:bodyPr/>
          <a:lstStyle/>
          <a:p>
            <a:pPr algn="ctr"/>
            <a:r>
              <a:rPr lang="en-US" dirty="0"/>
              <a:t>Provide Physical Structure</a:t>
            </a:r>
          </a:p>
        </p:txBody>
      </p:sp>
      <p:sp>
        <p:nvSpPr>
          <p:cNvPr id="3" name="Text Placeholder 2">
            <a:extLst>
              <a:ext uri="{FF2B5EF4-FFF2-40B4-BE49-F238E27FC236}">
                <a16:creationId xmlns:a16="http://schemas.microsoft.com/office/drawing/2014/main" id="{0F76BF5D-91D0-43C1-BA98-6819D48AC122}"/>
              </a:ext>
            </a:extLst>
          </p:cNvPr>
          <p:cNvSpPr>
            <a:spLocks noGrp="1"/>
          </p:cNvSpPr>
          <p:nvPr>
            <p:ph type="body" idx="1"/>
          </p:nvPr>
        </p:nvSpPr>
        <p:spPr/>
        <p:txBody>
          <a:bodyPr>
            <a:normAutofit/>
          </a:bodyPr>
          <a:lstStyle/>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Provide clear physical &amp; visual boundaries for different areas of purpose </a:t>
            </a:r>
          </a:p>
          <a:p>
            <a:pPr lvl="1">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Tape, bookshelves, carpet, cushions/bean bags for quiet time, etc. can be used to distinguish areas. </a:t>
            </a:r>
          </a:p>
          <a:p>
            <a:pPr>
              <a:lnSpc>
                <a:spcPct val="107000"/>
              </a:lnSpc>
              <a:spcBef>
                <a:spcPts val="0"/>
              </a:spcBef>
            </a:pPr>
            <a:endParaRPr lang="en-US"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Structure learning with to-do lists or folders/bins with “to do” and “done”</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latin typeface="Arial" panose="020B0604020202020204" pitchFamily="34" charset="0"/>
                <a:ea typeface="Calibri" panose="020F0502020204030204" pitchFamily="34" charset="0"/>
                <a:cs typeface="Arial" panose="020B0604020202020204" pitchFamily="34" charset="0"/>
              </a:rPr>
              <a:t>Workspaces:</a:t>
            </a:r>
          </a:p>
          <a:p>
            <a:pPr lvl="1">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Minimize auditory &amp; visual distractions</a:t>
            </a:r>
          </a:p>
          <a:p>
            <a:pPr lvl="1">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Keep materials out of view when not in use. </a:t>
            </a:r>
            <a:endParaRPr lang="en-US" sz="2200" dirty="0">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Clearly label materials and place in the order in which they should be used</a:t>
            </a:r>
          </a:p>
          <a:p>
            <a:pPr>
              <a:lnSpc>
                <a:spcPct val="107000"/>
              </a:lnSpc>
              <a:spcBef>
                <a:spcPts val="0"/>
              </a:spcBef>
            </a:pP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8D15FF-CB22-46BE-89F5-EBE9E0781682}"/>
              </a:ext>
            </a:extLst>
          </p:cNvPr>
          <p:cNvSpPr txBox="1"/>
          <p:nvPr/>
        </p:nvSpPr>
        <p:spPr>
          <a:xfrm>
            <a:off x="6621236" y="5530636"/>
            <a:ext cx="4732564" cy="646327"/>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Autism Specialist (AS), Behavioral Specialist (BS), School Psychologist (SP)</a:t>
            </a:r>
          </a:p>
        </p:txBody>
      </p:sp>
    </p:spTree>
    <p:extLst>
      <p:ext uri="{BB962C8B-B14F-4D97-AF65-F5344CB8AC3E}">
        <p14:creationId xmlns:p14="http://schemas.microsoft.com/office/powerpoint/2010/main" val="27755065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8D74-4A6B-44A7-8476-FA398D049F0C}"/>
              </a:ext>
            </a:extLst>
          </p:cNvPr>
          <p:cNvSpPr>
            <a:spLocks noGrp="1"/>
          </p:cNvSpPr>
          <p:nvPr>
            <p:ph type="title"/>
          </p:nvPr>
        </p:nvSpPr>
        <p:spPr/>
        <p:txBody>
          <a:bodyPr/>
          <a:lstStyle/>
          <a:p>
            <a:pPr algn="ctr"/>
            <a:r>
              <a:rPr lang="en-US" dirty="0"/>
              <a:t>Accommodating for Sensory Needs</a:t>
            </a:r>
            <a:r>
              <a:rPr lang="en-US" baseline="30000" dirty="0"/>
              <a:t>1</a:t>
            </a:r>
          </a:p>
        </p:txBody>
      </p:sp>
      <p:sp>
        <p:nvSpPr>
          <p:cNvPr id="3" name="Text Placeholder 2">
            <a:extLst>
              <a:ext uri="{FF2B5EF4-FFF2-40B4-BE49-F238E27FC236}">
                <a16:creationId xmlns:a16="http://schemas.microsoft.com/office/drawing/2014/main" id="{218A3CFB-C3EF-4AF6-AA17-B0E37E8518D0}"/>
              </a:ext>
            </a:extLst>
          </p:cNvPr>
          <p:cNvSpPr>
            <a:spLocks noGrp="1"/>
          </p:cNvSpPr>
          <p:nvPr>
            <p:ph type="body" idx="1"/>
          </p:nvPr>
        </p:nvSpPr>
        <p:spPr/>
        <p:txBody>
          <a:bodyPr>
            <a:normAutofit/>
          </a:bodyPr>
          <a:lstStyle/>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Hyper-sensitivities: Establish calming area. Weighted blankets, body sock, bean bags, dimmed lights, sunglasses or visor to block overhead lighting, ear plugs or noise cancelling headphones in noisy areas, avoiding strongly scented products; DIY sensory bottles; cozy corners with stuffed animals, comfy pillows, blanket forts, and books; request permission before touching</a:t>
            </a:r>
          </a:p>
          <a:p>
            <a:pPr marL="0" indent="0">
              <a:lnSpc>
                <a:spcPct val="107000"/>
              </a:lnSpc>
              <a:spcBef>
                <a:spcPts val="0"/>
              </a:spcBef>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Hypo-sensitivities (movement seeking): Mini trampolines, wobble seats, kinetic sand, exercise/stability balls to sit on, </a:t>
            </a:r>
            <a:r>
              <a:rPr lang="en-US" sz="2200" dirty="0" err="1">
                <a:effectLst/>
                <a:latin typeface="Arial" panose="020B0604020202020204" pitchFamily="34" charset="0"/>
                <a:ea typeface="Calibri" panose="020F0502020204030204" pitchFamily="34" charset="0"/>
                <a:cs typeface="Arial" panose="020B0604020202020204" pitchFamily="34" charset="0"/>
              </a:rPr>
              <a:t>chewies</a:t>
            </a:r>
            <a:r>
              <a:rPr lang="en-US" sz="2200" dirty="0">
                <a:effectLst/>
                <a:latin typeface="Arial" panose="020B0604020202020204" pitchFamily="34" charset="0"/>
                <a:ea typeface="Calibri" panose="020F0502020204030204" pitchFamily="34" charset="0"/>
                <a:cs typeface="Arial" panose="020B0604020202020204" pitchFamily="34" charset="0"/>
              </a:rPr>
              <a:t> &amp; fidget toys; opportunities to swing or rock; providing firm touch/pressure; weighted blankets; built in rigorous exercise; kinesthetic sand</a:t>
            </a:r>
          </a:p>
          <a:p>
            <a:pPr>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C4B8614-2F89-4A35-A554-93CE69080DA7}"/>
              </a:ext>
            </a:extLst>
          </p:cNvPr>
          <p:cNvSpPr txBox="1"/>
          <p:nvPr/>
        </p:nvSpPr>
        <p:spPr>
          <a:xfrm>
            <a:off x="8062516" y="5807635"/>
            <a:ext cx="3195827" cy="36932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AS, BS, OT, SLP, SP</a:t>
            </a:r>
          </a:p>
        </p:txBody>
      </p:sp>
    </p:spTree>
    <p:extLst>
      <p:ext uri="{BB962C8B-B14F-4D97-AF65-F5344CB8AC3E}">
        <p14:creationId xmlns:p14="http://schemas.microsoft.com/office/powerpoint/2010/main" val="27777133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1477-60B7-4EF1-903E-450A7B35BD58}"/>
              </a:ext>
            </a:extLst>
          </p:cNvPr>
          <p:cNvSpPr>
            <a:spLocks noGrp="1"/>
          </p:cNvSpPr>
          <p:nvPr>
            <p:ph type="title"/>
          </p:nvPr>
        </p:nvSpPr>
        <p:spPr/>
        <p:txBody>
          <a:bodyPr>
            <a:normAutofit/>
          </a:bodyPr>
          <a:lstStyle/>
          <a:p>
            <a:pPr algn="ctr"/>
            <a:r>
              <a:rPr lang="en-US" altLang="en-US" dirty="0"/>
              <a:t>The Importance of Routines</a:t>
            </a:r>
            <a:endParaRPr lang="en-US" dirty="0"/>
          </a:p>
        </p:txBody>
      </p:sp>
      <p:sp>
        <p:nvSpPr>
          <p:cNvPr id="3" name="Text Placeholder 2">
            <a:extLst>
              <a:ext uri="{FF2B5EF4-FFF2-40B4-BE49-F238E27FC236}">
                <a16:creationId xmlns:a16="http://schemas.microsoft.com/office/drawing/2014/main" id="{930D40AF-7632-4378-8DFD-4EFFBF5A1170}"/>
              </a:ext>
            </a:extLst>
          </p:cNvPr>
          <p:cNvSpPr>
            <a:spLocks noGrp="1"/>
          </p:cNvSpPr>
          <p:nvPr>
            <p:ph type="body" idx="1"/>
          </p:nvPr>
        </p:nvSpPr>
        <p:spPr/>
        <p:txBody>
          <a:bodyPr>
            <a:normAutofit/>
          </a:bodyPr>
          <a:lstStyle/>
          <a:p>
            <a:pPr eaLnBrk="1" hangingPunct="1">
              <a:lnSpc>
                <a:spcPct val="80000"/>
              </a:lnSpc>
            </a:pPr>
            <a:r>
              <a:rPr lang="en-US" altLang="en-US" sz="2200" dirty="0"/>
              <a:t>Routines make settings predictable by helping children understand expectations. </a:t>
            </a:r>
          </a:p>
          <a:p>
            <a:pPr marL="0" indent="0" eaLnBrk="1" hangingPunct="1">
              <a:lnSpc>
                <a:spcPct val="80000"/>
              </a:lnSpc>
              <a:buNone/>
            </a:pPr>
            <a:endParaRPr lang="en-US" altLang="en-US" sz="2200" dirty="0"/>
          </a:p>
          <a:p>
            <a:pPr eaLnBrk="1" hangingPunct="1">
              <a:lnSpc>
                <a:spcPct val="80000"/>
              </a:lnSpc>
            </a:pPr>
            <a:r>
              <a:rPr lang="en-US" altLang="en-US" sz="2200" dirty="0"/>
              <a:t>Create clearly stated rules (about 3-5) and post in a place easily seen</a:t>
            </a:r>
          </a:p>
          <a:p>
            <a:pPr marL="0" indent="0" eaLnBrk="1" hangingPunct="1">
              <a:lnSpc>
                <a:spcPct val="80000"/>
              </a:lnSpc>
              <a:buNone/>
            </a:pPr>
            <a:endParaRPr lang="en-US" altLang="en-US" sz="2200" dirty="0"/>
          </a:p>
          <a:p>
            <a:pPr eaLnBrk="1" hangingPunct="1">
              <a:lnSpc>
                <a:spcPct val="80000"/>
              </a:lnSpc>
            </a:pPr>
            <a:r>
              <a:rPr lang="en-US" sz="2200" dirty="0">
                <a:latin typeface="Arial" panose="020B0604020202020204" pitchFamily="34" charset="0"/>
                <a:ea typeface="Calibri" panose="020F0502020204030204" pitchFamily="34" charset="0"/>
                <a:cs typeface="Arial" panose="020B0604020202020204" pitchFamily="34" charset="0"/>
              </a:rPr>
              <a:t>Use</a:t>
            </a:r>
            <a:r>
              <a:rPr lang="en-US" sz="2200" dirty="0">
                <a:effectLst/>
                <a:latin typeface="Arial" panose="020B0604020202020204" pitchFamily="34" charset="0"/>
                <a:ea typeface="Calibri" panose="020F0502020204030204" pitchFamily="34" charset="0"/>
                <a:cs typeface="Arial" panose="020B0604020202020204" pitchFamily="34" charset="0"/>
              </a:rPr>
              <a:t> the same school routine</a:t>
            </a:r>
            <a:r>
              <a:rPr lang="en-US" sz="2200" dirty="0">
                <a:latin typeface="Arial" panose="020B0604020202020204" pitchFamily="34" charset="0"/>
                <a:ea typeface="Calibri" panose="020F0502020204030204" pitchFamily="34" charset="0"/>
                <a:cs typeface="Arial" panose="020B0604020202020204" pitchFamily="34" charset="0"/>
              </a:rPr>
              <a:t> &amp; pair with a visual schedule. Modify as needed.</a:t>
            </a:r>
          </a:p>
          <a:p>
            <a:pPr eaLnBrk="1" hangingPunct="1">
              <a:lnSpc>
                <a:spcPct val="80000"/>
              </a:lnSpc>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eaLnBrk="1" hangingPunct="1">
              <a:lnSpc>
                <a:spcPct val="80000"/>
              </a:lnSpc>
            </a:pPr>
            <a:r>
              <a:rPr lang="en-US" sz="2200" dirty="0">
                <a:effectLst/>
                <a:latin typeface="Arial" panose="020B0604020202020204" pitchFamily="34" charset="0"/>
                <a:ea typeface="Calibri" panose="020F0502020204030204" pitchFamily="34" charset="0"/>
                <a:cs typeface="Arial" panose="020B0604020202020204" pitchFamily="34" charset="0"/>
              </a:rPr>
              <a:t>Use the same materials from school (augmentative/alternative communication; visual schedule;  work materials). </a:t>
            </a:r>
            <a:r>
              <a:rPr lang="en-US" sz="2200" dirty="0">
                <a:latin typeface="Arial" panose="020B0604020202020204" pitchFamily="34" charset="0"/>
                <a:ea typeface="Calibri" panose="020F0502020204030204" pitchFamily="34" charset="0"/>
                <a:cs typeface="Arial" panose="020B0604020202020204" pitchFamily="34" charset="0"/>
              </a:rPr>
              <a:t>M</a:t>
            </a:r>
            <a:r>
              <a:rPr lang="en-US" sz="2200" dirty="0">
                <a:effectLst/>
                <a:latin typeface="Arial" panose="020B0604020202020204" pitchFamily="34" charset="0"/>
                <a:ea typeface="Calibri" panose="020F0502020204030204" pitchFamily="34" charset="0"/>
                <a:cs typeface="Arial" panose="020B0604020202020204" pitchFamily="34" charset="0"/>
              </a:rPr>
              <a:t>ake a video for caregivers so they know how to implement if necessary</a:t>
            </a:r>
          </a:p>
          <a:p>
            <a:pPr marL="0" indent="0" eaLnBrk="1" hangingPunct="1">
              <a:lnSpc>
                <a:spcPct val="80000"/>
              </a:lnSpc>
              <a:buNone/>
            </a:pPr>
            <a:endParaRPr lang="en-US" altLang="en-US" sz="2800" dirty="0"/>
          </a:p>
        </p:txBody>
      </p:sp>
    </p:spTree>
    <p:extLst>
      <p:ext uri="{BB962C8B-B14F-4D97-AF65-F5344CB8AC3E}">
        <p14:creationId xmlns:p14="http://schemas.microsoft.com/office/powerpoint/2010/main" val="5459675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B9D-9E43-4CDA-8E6E-E73661456AE5}"/>
              </a:ext>
            </a:extLst>
          </p:cNvPr>
          <p:cNvSpPr>
            <a:spLocks noGrp="1"/>
          </p:cNvSpPr>
          <p:nvPr>
            <p:ph type="title"/>
          </p:nvPr>
        </p:nvSpPr>
        <p:spPr/>
        <p:txBody>
          <a:bodyPr/>
          <a:lstStyle/>
          <a:p>
            <a:pPr algn="ctr"/>
            <a:r>
              <a:rPr lang="en-US" dirty="0"/>
              <a:t>Visual Supports: Visual Schedules</a:t>
            </a:r>
          </a:p>
        </p:txBody>
      </p:sp>
      <p:sp>
        <p:nvSpPr>
          <p:cNvPr id="3" name="Text Placeholder 2">
            <a:extLst>
              <a:ext uri="{FF2B5EF4-FFF2-40B4-BE49-F238E27FC236}">
                <a16:creationId xmlns:a16="http://schemas.microsoft.com/office/drawing/2014/main" id="{88BFD135-4C1A-4FDA-9C8F-96A31A78B0B0}"/>
              </a:ext>
            </a:extLst>
          </p:cNvPr>
          <p:cNvSpPr>
            <a:spLocks noGrp="1"/>
          </p:cNvSpPr>
          <p:nvPr>
            <p:ph type="body" idx="1"/>
          </p:nvPr>
        </p:nvSpPr>
        <p:spPr>
          <a:xfrm>
            <a:off x="838200" y="1577975"/>
            <a:ext cx="10515600" cy="4351338"/>
          </a:xfrm>
        </p:spPr>
        <p:txBody>
          <a:bodyPr>
            <a:normAutofit fontScale="92500" lnSpcReduction="20000"/>
          </a:bodyPr>
          <a:lstStyle/>
          <a:p>
            <a:pPr marL="0">
              <a:lnSpc>
                <a:spcPct val="107000"/>
              </a:lnSpc>
              <a:spcBef>
                <a:spcPts val="0"/>
              </a:spcBef>
              <a:spcAft>
                <a:spcPts val="800"/>
              </a:spcAft>
            </a:pPr>
            <a:r>
              <a:rPr lang="en-US" sz="2300" dirty="0">
                <a:latin typeface="Arial" panose="020B0604020202020204" pitchFamily="34" charset="0"/>
                <a:ea typeface="Calibri" panose="020F0502020204030204" pitchFamily="34" charset="0"/>
                <a:cs typeface="Arial" panose="020B0604020202020204" pitchFamily="34" charset="0"/>
              </a:rPr>
              <a:t>Informs of</a:t>
            </a:r>
            <a:r>
              <a:rPr lang="en-US" sz="2300" dirty="0">
                <a:effectLst/>
                <a:latin typeface="Arial" panose="020B0604020202020204" pitchFamily="34" charset="0"/>
                <a:ea typeface="Calibri" panose="020F0502020204030204" pitchFamily="34" charset="0"/>
                <a:cs typeface="Arial" panose="020B0604020202020204" pitchFamily="34" charset="0"/>
              </a:rPr>
              <a:t> what activities will occur and in what sequence. Makes abstract concepts   </a:t>
            </a:r>
          </a:p>
          <a:p>
            <a:pPr marL="0" indent="0">
              <a:lnSpc>
                <a:spcPct val="107000"/>
              </a:lnSpc>
              <a:spcBef>
                <a:spcPts val="0"/>
              </a:spcBef>
              <a:spcAft>
                <a:spcPts val="800"/>
              </a:spcAft>
              <a:buNone/>
            </a:pPr>
            <a:r>
              <a:rPr lang="en-US" sz="2300" dirty="0">
                <a:effectLst/>
                <a:latin typeface="Arial" panose="020B0604020202020204" pitchFamily="34" charset="0"/>
                <a:ea typeface="Calibri" panose="020F0502020204030204" pitchFamily="34" charset="0"/>
                <a:cs typeface="Arial" panose="020B0604020202020204" pitchFamily="34" charset="0"/>
              </a:rPr>
              <a:t>   concrete.</a:t>
            </a:r>
          </a:p>
          <a:p>
            <a:pPr marL="0" indent="0">
              <a:lnSpc>
                <a:spcPct val="107000"/>
              </a:lnSpc>
              <a:spcBef>
                <a:spcPts val="0"/>
              </a:spcBef>
              <a:buNone/>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300" dirty="0">
                <a:effectLst/>
                <a:latin typeface="Arial" panose="020B0604020202020204" pitchFamily="34" charset="0"/>
                <a:ea typeface="Calibri" panose="020F0502020204030204" pitchFamily="34" charset="0"/>
                <a:cs typeface="Arial" panose="020B0604020202020204" pitchFamily="34" charset="0"/>
              </a:rPr>
              <a:t>Include: sleep/wake routines; chores/daily living tasks (pair with task analysis if necessary), breaks, days off, and fun activities (e.g., swimming pool day; family movie night).</a:t>
            </a:r>
          </a:p>
          <a:p>
            <a:pPr>
              <a:lnSpc>
                <a:spcPct val="107000"/>
              </a:lnSpc>
              <a:spcBef>
                <a:spcPts val="0"/>
              </a:spcBef>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300" dirty="0">
                <a:effectLst/>
                <a:latin typeface="Arial" panose="020B0604020202020204" pitchFamily="34" charset="0"/>
                <a:ea typeface="Calibri" panose="020F0502020204030204" pitchFamily="34" charset="0"/>
                <a:cs typeface="Arial" panose="020B0604020202020204" pitchFamily="34" charset="0"/>
              </a:rPr>
              <a:t>Intersperse work with (movement) breaks </a:t>
            </a:r>
          </a:p>
          <a:p>
            <a:pPr>
              <a:lnSpc>
                <a:spcPct val="107000"/>
              </a:lnSpc>
              <a:spcBef>
                <a:spcPts val="0"/>
              </a:spcBef>
              <a:spcAft>
                <a:spcPts val="800"/>
              </a:spcAft>
            </a:pPr>
            <a:endParaRPr lang="en-US" sz="23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300" dirty="0">
                <a:latin typeface="Arial" panose="020B0604020202020204" pitchFamily="34" charset="0"/>
                <a:ea typeface="Calibri" panose="020F0502020204030204" pitchFamily="34" charset="0"/>
                <a:cs typeface="Arial" panose="020B0604020202020204" pitchFamily="34" charset="0"/>
              </a:rPr>
              <a:t>I</a:t>
            </a:r>
            <a:r>
              <a:rPr lang="en-US" sz="2300" dirty="0">
                <a:effectLst/>
                <a:latin typeface="Arial" panose="020B0604020202020204" pitchFamily="34" charset="0"/>
                <a:ea typeface="Calibri" panose="020F0502020204030204" pitchFamily="34" charset="0"/>
                <a:cs typeface="Arial" panose="020B0604020202020204" pitchFamily="34" charset="0"/>
              </a:rPr>
              <a:t>ncorporate impending changes into schedule &amp; prep in advance</a:t>
            </a:r>
          </a:p>
          <a:p>
            <a:pPr>
              <a:lnSpc>
                <a:spcPct val="107000"/>
              </a:lnSpc>
              <a:spcBef>
                <a:spcPts val="0"/>
              </a:spcBef>
              <a:spcAft>
                <a:spcPts val="800"/>
              </a:spcAft>
            </a:pPr>
            <a:endParaRPr lang="en-US" sz="23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300" dirty="0">
                <a:latin typeface="Arial" panose="020B0604020202020204" pitchFamily="34" charset="0"/>
                <a:ea typeface="Calibri" panose="020F0502020204030204" pitchFamily="34" charset="0"/>
                <a:cs typeface="Arial" panose="020B0604020202020204" pitchFamily="34" charset="0"/>
              </a:rPr>
              <a:t>Review each morning and review for next day the day prior</a:t>
            </a:r>
          </a:p>
          <a:p>
            <a:pPr marL="0" indent="0">
              <a:buNone/>
            </a:pPr>
            <a:endParaRPr lang="en-US" dirty="0"/>
          </a:p>
        </p:txBody>
      </p:sp>
      <p:sp>
        <p:nvSpPr>
          <p:cNvPr id="28" name="TextBox 27">
            <a:extLst>
              <a:ext uri="{FF2B5EF4-FFF2-40B4-BE49-F238E27FC236}">
                <a16:creationId xmlns:a16="http://schemas.microsoft.com/office/drawing/2014/main" id="{5DE67F8C-6633-43F7-8DE8-E7D3DC54C55C}"/>
              </a:ext>
            </a:extLst>
          </p:cNvPr>
          <p:cNvSpPr txBox="1"/>
          <p:nvPr/>
        </p:nvSpPr>
        <p:spPr>
          <a:xfrm>
            <a:off x="8413581" y="5005987"/>
            <a:ext cx="2940219" cy="923326"/>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AS, BS, SP, Speech Language Pathologist (SLP)</a:t>
            </a:r>
          </a:p>
        </p:txBody>
      </p:sp>
    </p:spTree>
    <p:extLst>
      <p:ext uri="{BB962C8B-B14F-4D97-AF65-F5344CB8AC3E}">
        <p14:creationId xmlns:p14="http://schemas.microsoft.com/office/powerpoint/2010/main" val="286329059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CD7C-734E-4F26-9F91-4096E5C0D8D6}"/>
              </a:ext>
            </a:extLst>
          </p:cNvPr>
          <p:cNvSpPr>
            <a:spLocks noGrp="1"/>
          </p:cNvSpPr>
          <p:nvPr>
            <p:ph type="title"/>
          </p:nvPr>
        </p:nvSpPr>
        <p:spPr>
          <a:xfrm>
            <a:off x="838200" y="388275"/>
            <a:ext cx="10515600" cy="1325564"/>
          </a:xfrm>
        </p:spPr>
        <p:txBody>
          <a:bodyPr>
            <a:normAutofit/>
          </a:bodyPr>
          <a:lstStyle/>
          <a:p>
            <a:pPr algn="ctr"/>
            <a:r>
              <a:rPr lang="en-US" dirty="0"/>
              <a:t>Visual Supports: Social Narratives</a:t>
            </a:r>
            <a:r>
              <a:rPr lang="en-US" baseline="30000" dirty="0"/>
              <a:t>2,6,7,8</a:t>
            </a:r>
            <a:br>
              <a:rPr lang="en-US" dirty="0"/>
            </a:br>
            <a:endParaRPr lang="en-US" dirty="0"/>
          </a:p>
        </p:txBody>
      </p:sp>
      <p:sp>
        <p:nvSpPr>
          <p:cNvPr id="3" name="Text Placeholder 2">
            <a:extLst>
              <a:ext uri="{FF2B5EF4-FFF2-40B4-BE49-F238E27FC236}">
                <a16:creationId xmlns:a16="http://schemas.microsoft.com/office/drawing/2014/main" id="{4F59188D-E376-4CAF-B7A8-BA66433BFB30}"/>
              </a:ext>
            </a:extLst>
          </p:cNvPr>
          <p:cNvSpPr>
            <a:spLocks noGrp="1"/>
          </p:cNvSpPr>
          <p:nvPr>
            <p:ph type="body" idx="1"/>
          </p:nvPr>
        </p:nvSpPr>
        <p:spPr/>
        <p:txBody>
          <a:bodyPr>
            <a:normAutofit lnSpcReduction="10000"/>
          </a:bodyPr>
          <a:lstStyle/>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Short descriptors of social situations. Includes specific information about what to expect,  why, and appropriate behavioral expectations/responses/choices.</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Provides information as to the thoughts and feelings of others involved </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Individualized, written in the 1</a:t>
            </a:r>
            <a:r>
              <a:rPr lang="en-US" sz="2200" baseline="30000" dirty="0">
                <a:effectLst/>
                <a:latin typeface="Arial" panose="020B0604020202020204" pitchFamily="34" charset="0"/>
                <a:ea typeface="Calibri" panose="020F0502020204030204" pitchFamily="34" charset="0"/>
                <a:cs typeface="Arial" panose="020B0604020202020204" pitchFamily="34" charset="0"/>
              </a:rPr>
              <a:t>st</a:t>
            </a:r>
            <a:r>
              <a:rPr lang="en-US" sz="2200" dirty="0">
                <a:effectLst/>
                <a:latin typeface="Arial" panose="020B0604020202020204" pitchFamily="34" charset="0"/>
                <a:ea typeface="Calibri" panose="020F0502020204030204" pitchFamily="34" charset="0"/>
                <a:cs typeface="Arial" panose="020B0604020202020204" pitchFamily="34" charset="0"/>
              </a:rPr>
              <a:t> person, and from th</a:t>
            </a:r>
            <a:r>
              <a:rPr lang="en-US" sz="2200" dirty="0">
                <a:latin typeface="Arial" panose="020B0604020202020204" pitchFamily="34" charset="0"/>
                <a:ea typeface="Calibri" panose="020F0502020204030204" pitchFamily="34" charset="0"/>
                <a:cs typeface="Arial" panose="020B0604020202020204" pitchFamily="34" charset="0"/>
              </a:rPr>
              <a:t>e learner’s perspective</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pPr>
            <a:endParaRPr lang="en-US"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latin typeface="Arial" panose="020B0604020202020204" pitchFamily="34" charset="0"/>
                <a:ea typeface="Calibri" panose="020F0502020204030204" pitchFamily="34" charset="0"/>
                <a:cs typeface="Arial" panose="020B0604020202020204" pitchFamily="34" charset="0"/>
              </a:rPr>
              <a:t>Simple verbiage and (often) pictures to supplement concepts</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Written</a:t>
            </a:r>
            <a:r>
              <a:rPr lang="en-US" sz="2200" dirty="0">
                <a:latin typeface="Arial" panose="020B0604020202020204" pitchFamily="34" charset="0"/>
                <a:ea typeface="Calibri" panose="020F0502020204030204" pitchFamily="34" charset="0"/>
                <a:cs typeface="Arial" panose="020B0604020202020204" pitchFamily="34" charset="0"/>
              </a:rPr>
              <a:t> positively. Tells what TO DO instead of what NOT TO DO</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Information is presented concretely to clarify ambiguous situations </a:t>
            </a:r>
          </a:p>
        </p:txBody>
      </p:sp>
      <p:sp>
        <p:nvSpPr>
          <p:cNvPr id="4" name="TextBox 3">
            <a:extLst>
              <a:ext uri="{FF2B5EF4-FFF2-40B4-BE49-F238E27FC236}">
                <a16:creationId xmlns:a16="http://schemas.microsoft.com/office/drawing/2014/main" id="{3197D539-9AA7-48DC-803A-425BF3E82238}"/>
              </a:ext>
            </a:extLst>
          </p:cNvPr>
          <p:cNvSpPr txBox="1"/>
          <p:nvPr/>
        </p:nvSpPr>
        <p:spPr>
          <a:xfrm>
            <a:off x="8413581" y="5807635"/>
            <a:ext cx="2940219" cy="36932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SLP, AS, BS, SP</a:t>
            </a:r>
          </a:p>
        </p:txBody>
      </p:sp>
    </p:spTree>
    <p:extLst>
      <p:ext uri="{BB962C8B-B14F-4D97-AF65-F5344CB8AC3E}">
        <p14:creationId xmlns:p14="http://schemas.microsoft.com/office/powerpoint/2010/main" val="12730936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231F-9898-4E13-BD9A-12696C622559}"/>
              </a:ext>
            </a:extLst>
          </p:cNvPr>
          <p:cNvSpPr>
            <a:spLocks noGrp="1"/>
          </p:cNvSpPr>
          <p:nvPr>
            <p:ph type="title"/>
          </p:nvPr>
        </p:nvSpPr>
        <p:spPr/>
        <p:txBody>
          <a:bodyPr/>
          <a:lstStyle/>
          <a:p>
            <a:pPr algn="ctr"/>
            <a:r>
              <a:rPr lang="en-US" dirty="0"/>
              <a:t>Visual Supports: Visual Schedules</a:t>
            </a:r>
          </a:p>
        </p:txBody>
      </p:sp>
      <p:sp>
        <p:nvSpPr>
          <p:cNvPr id="3" name="Text Placeholder 2">
            <a:extLst>
              <a:ext uri="{FF2B5EF4-FFF2-40B4-BE49-F238E27FC236}">
                <a16:creationId xmlns:a16="http://schemas.microsoft.com/office/drawing/2014/main" id="{5B9A7F80-2A4B-433B-A203-1F73231BDEA5}"/>
              </a:ext>
            </a:extLst>
          </p:cNvPr>
          <p:cNvSpPr>
            <a:spLocks noGrp="1"/>
          </p:cNvSpPr>
          <p:nvPr>
            <p:ph type="body" idx="1"/>
          </p:nvPr>
        </p:nvSpPr>
        <p:spPr/>
        <p:txBody>
          <a:bodyPr>
            <a:normAutofit/>
          </a:bodyPr>
          <a:lstStyle/>
          <a:p>
            <a:pPr marL="0" marR="0">
              <a:lnSpc>
                <a:spcPct val="107000"/>
              </a:lnSpc>
              <a:spcBef>
                <a:spcPts val="0"/>
              </a:spcBef>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Example of written (checklist): </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https://afirm.fpg.unc.edu/sites/afirm.fpg.unc.edu/files/covid-resources/Build%20New%20Routines-Daily%20Schedule%20Example%20Using%20Stickie%20Notes.pdf</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Example visual/written: </a:t>
            </a:r>
            <a:r>
              <a:rPr lang="en-US" sz="20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https://afirm.fpg.unc.edu/sites/afirm.fpg.unc.edu/files/covid-resources/Build%20New%20Routines-Daily%20Schedule%20Example.pdf</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Example of first/then:</a:t>
            </a:r>
          </a:p>
          <a:p>
            <a:pPr>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2987EED6-9D09-44A2-900E-428399AD2091}"/>
              </a:ext>
            </a:extLst>
          </p:cNvPr>
          <p:cNvPicPr>
            <a:picLocks noChangeAspect="1"/>
          </p:cNvPicPr>
          <p:nvPr/>
        </p:nvPicPr>
        <p:blipFill>
          <a:blip r:embed="rId4"/>
          <a:stretch>
            <a:fillRect/>
          </a:stretch>
        </p:blipFill>
        <p:spPr>
          <a:xfrm>
            <a:off x="4032655" y="5194111"/>
            <a:ext cx="890093" cy="890093"/>
          </a:xfrm>
          <a:prstGeom prst="rect">
            <a:avLst/>
          </a:prstGeom>
        </p:spPr>
      </p:pic>
      <p:pic>
        <p:nvPicPr>
          <p:cNvPr id="5" name="Picture 4">
            <a:extLst>
              <a:ext uri="{FF2B5EF4-FFF2-40B4-BE49-F238E27FC236}">
                <a16:creationId xmlns:a16="http://schemas.microsoft.com/office/drawing/2014/main" id="{015412B8-71BB-4469-9387-69BAB6AF073C}"/>
              </a:ext>
            </a:extLst>
          </p:cNvPr>
          <p:cNvPicPr>
            <a:picLocks noChangeAspect="1"/>
          </p:cNvPicPr>
          <p:nvPr/>
        </p:nvPicPr>
        <p:blipFill>
          <a:blip r:embed="rId5"/>
          <a:stretch>
            <a:fillRect/>
          </a:stretch>
        </p:blipFill>
        <p:spPr>
          <a:xfrm>
            <a:off x="5165249" y="5523324"/>
            <a:ext cx="335309" cy="231668"/>
          </a:xfrm>
          <a:prstGeom prst="rect">
            <a:avLst/>
          </a:prstGeom>
        </p:spPr>
      </p:pic>
      <p:pic>
        <p:nvPicPr>
          <p:cNvPr id="6" name="Picture 5">
            <a:extLst>
              <a:ext uri="{FF2B5EF4-FFF2-40B4-BE49-F238E27FC236}">
                <a16:creationId xmlns:a16="http://schemas.microsoft.com/office/drawing/2014/main" id="{F5E37E3E-51B2-48F6-A35F-3B836E40A124}"/>
              </a:ext>
            </a:extLst>
          </p:cNvPr>
          <p:cNvPicPr>
            <a:picLocks noChangeAspect="1"/>
          </p:cNvPicPr>
          <p:nvPr/>
        </p:nvPicPr>
        <p:blipFill>
          <a:blip r:embed="rId6"/>
          <a:stretch>
            <a:fillRect/>
          </a:stretch>
        </p:blipFill>
        <p:spPr>
          <a:xfrm>
            <a:off x="6096000" y="5194111"/>
            <a:ext cx="890093" cy="890093"/>
          </a:xfrm>
          <a:prstGeom prst="rect">
            <a:avLst/>
          </a:prstGeom>
        </p:spPr>
      </p:pic>
      <p:pic>
        <p:nvPicPr>
          <p:cNvPr id="7" name="Picture 6">
            <a:extLst>
              <a:ext uri="{FF2B5EF4-FFF2-40B4-BE49-F238E27FC236}">
                <a16:creationId xmlns:a16="http://schemas.microsoft.com/office/drawing/2014/main" id="{CCD6E183-C44B-4FA4-BE0D-FF4D4B750DA2}"/>
              </a:ext>
            </a:extLst>
          </p:cNvPr>
          <p:cNvPicPr>
            <a:picLocks noChangeAspect="1"/>
          </p:cNvPicPr>
          <p:nvPr/>
        </p:nvPicPr>
        <p:blipFill>
          <a:blip r:embed="rId7"/>
          <a:stretch>
            <a:fillRect/>
          </a:stretch>
        </p:blipFill>
        <p:spPr>
          <a:xfrm>
            <a:off x="4230016" y="4840057"/>
            <a:ext cx="495369" cy="257211"/>
          </a:xfrm>
          <a:prstGeom prst="rect">
            <a:avLst/>
          </a:prstGeom>
        </p:spPr>
      </p:pic>
      <p:pic>
        <p:nvPicPr>
          <p:cNvPr id="8" name="Picture 7">
            <a:extLst>
              <a:ext uri="{FF2B5EF4-FFF2-40B4-BE49-F238E27FC236}">
                <a16:creationId xmlns:a16="http://schemas.microsoft.com/office/drawing/2014/main" id="{D29C63CF-9EC9-4A55-A4CC-8A7606932291}"/>
              </a:ext>
            </a:extLst>
          </p:cNvPr>
          <p:cNvPicPr>
            <a:picLocks noChangeAspect="1"/>
          </p:cNvPicPr>
          <p:nvPr/>
        </p:nvPicPr>
        <p:blipFill>
          <a:blip r:embed="rId8"/>
          <a:stretch>
            <a:fillRect/>
          </a:stretch>
        </p:blipFill>
        <p:spPr>
          <a:xfrm>
            <a:off x="6288598" y="4844141"/>
            <a:ext cx="504895" cy="257211"/>
          </a:xfrm>
          <a:prstGeom prst="rect">
            <a:avLst/>
          </a:prstGeom>
        </p:spPr>
      </p:pic>
    </p:spTree>
    <p:extLst>
      <p:ext uri="{BB962C8B-B14F-4D97-AF65-F5344CB8AC3E}">
        <p14:creationId xmlns:p14="http://schemas.microsoft.com/office/powerpoint/2010/main" val="18488379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EFE4-5168-4440-A866-B90597174DFE}"/>
              </a:ext>
            </a:extLst>
          </p:cNvPr>
          <p:cNvSpPr>
            <a:spLocks noGrp="1"/>
          </p:cNvSpPr>
          <p:nvPr>
            <p:ph type="title"/>
          </p:nvPr>
        </p:nvSpPr>
        <p:spPr/>
        <p:txBody>
          <a:bodyPr/>
          <a:lstStyle/>
          <a:p>
            <a:pPr algn="ctr"/>
            <a:r>
              <a:rPr lang="en-US" dirty="0"/>
              <a:t>Visual Supports: Social Narratives</a:t>
            </a:r>
            <a:r>
              <a:rPr lang="en-US" baseline="30000" dirty="0"/>
              <a:t>2,6,7,8</a:t>
            </a:r>
            <a:endParaRPr lang="en-US" dirty="0"/>
          </a:p>
        </p:txBody>
      </p:sp>
      <p:sp>
        <p:nvSpPr>
          <p:cNvPr id="3" name="Text Placeholder 2">
            <a:extLst>
              <a:ext uri="{FF2B5EF4-FFF2-40B4-BE49-F238E27FC236}">
                <a16:creationId xmlns:a16="http://schemas.microsoft.com/office/drawing/2014/main" id="{0F30173A-CF3B-4B32-8911-1BF3B0F36503}"/>
              </a:ext>
            </a:extLst>
          </p:cNvPr>
          <p:cNvSpPr>
            <a:spLocks noGrp="1"/>
          </p:cNvSpPr>
          <p:nvPr>
            <p:ph type="body" idx="1"/>
          </p:nvPr>
        </p:nvSpPr>
        <p:spPr/>
        <p:txBody>
          <a:bodyPr>
            <a:normAutofit fontScale="92500" lnSpcReduction="10000"/>
          </a:bodyPr>
          <a:lstStyle/>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Prepares for possibilities in advance &amp; provides guidelines for behavior</a:t>
            </a:r>
          </a:p>
          <a:p>
            <a:pPr>
              <a:lnSpc>
                <a:spcPct val="107000"/>
              </a:lnSpc>
              <a:spcBef>
                <a:spcPts val="0"/>
              </a:spcBef>
            </a:pPr>
            <a:r>
              <a:rPr lang="en-US" sz="2200" dirty="0">
                <a:latin typeface="Arial" panose="020B0604020202020204" pitchFamily="34" charset="0"/>
                <a:ea typeface="Calibri" panose="020F0502020204030204" pitchFamily="34" charset="0"/>
                <a:cs typeface="Arial" panose="020B0604020202020204" pitchFamily="34" charset="0"/>
              </a:rPr>
              <a:t>I</a:t>
            </a:r>
            <a:r>
              <a:rPr lang="en-US" sz="2200" dirty="0">
                <a:effectLst/>
                <a:latin typeface="Arial" panose="020B0604020202020204" pitchFamily="34" charset="0"/>
                <a:ea typeface="Calibri" panose="020F0502020204030204" pitchFamily="34" charset="0"/>
                <a:cs typeface="Arial" panose="020B0604020202020204" pitchFamily="34" charset="0"/>
              </a:rPr>
              <a:t>ncreases structure and decreases anxiety. </a:t>
            </a:r>
          </a:p>
          <a:p>
            <a:pPr>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Use prior to situation of concern. Initially use more frequently.</a:t>
            </a:r>
          </a:p>
          <a:p>
            <a:pPr>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Uses: </a:t>
            </a:r>
            <a:r>
              <a:rPr lang="en-US" sz="2200" dirty="0">
                <a:effectLst/>
                <a:latin typeface="Arial" panose="020B0604020202020204" pitchFamily="34" charset="0"/>
                <a:ea typeface="Calibri" panose="020F0502020204030204" pitchFamily="34" charset="0"/>
                <a:cs typeface="Arial" panose="020B0604020202020204" pitchFamily="34" charset="0"/>
              </a:rPr>
              <a:t>perspective taking; self-care skills; coping with impending changes to routines; general coping skills, etc. </a:t>
            </a:r>
          </a:p>
          <a:p>
            <a:pPr>
              <a:lnSpc>
                <a:spcPct val="107000"/>
              </a:lnSpc>
              <a:spcBef>
                <a:spcPts val="0"/>
              </a:spcBef>
              <a:spcAft>
                <a:spcPts val="800"/>
              </a:spcAft>
            </a:pPr>
            <a:r>
              <a:rPr lang="en-US" sz="2200" dirty="0">
                <a:effectLst/>
                <a:latin typeface="Arial" panose="020B0604020202020204" pitchFamily="34" charset="0"/>
                <a:ea typeface="Calibri" panose="020F0502020204030204" pitchFamily="34" charset="0"/>
                <a:cs typeface="Arial" panose="020B0604020202020204" pitchFamily="34" charset="0"/>
              </a:rPr>
              <a:t>Types: Social Stories</a:t>
            </a:r>
            <a:r>
              <a:rPr lang="en-US" sz="2200" baseline="30000" dirty="0">
                <a:effectLst/>
                <a:latin typeface="Arial" panose="020B0604020202020204" pitchFamily="34" charset="0"/>
                <a:ea typeface="Calibri" panose="020F0502020204030204" pitchFamily="34" charset="0"/>
                <a:cs typeface="Arial" panose="020B0604020202020204" pitchFamily="34" charset="0"/>
              </a:rPr>
              <a:t>TM</a:t>
            </a:r>
            <a:r>
              <a:rPr lang="en-US" sz="2200" dirty="0">
                <a:effectLst/>
                <a:latin typeface="Arial" panose="020B0604020202020204" pitchFamily="34" charset="0"/>
                <a:ea typeface="Calibri" panose="020F0502020204030204" pitchFamily="34" charset="0"/>
                <a:cs typeface="Arial" panose="020B0604020202020204" pitchFamily="34" charset="0"/>
              </a:rPr>
              <a:t> , Cartooning, Comic Strip Conversations</a:t>
            </a:r>
            <a:r>
              <a:rPr lang="en-US" sz="2200" baseline="30000" dirty="0">
                <a:effectLst/>
                <a:latin typeface="Arial" panose="020B0604020202020204" pitchFamily="34" charset="0"/>
                <a:ea typeface="Calibri" panose="020F0502020204030204" pitchFamily="34" charset="0"/>
                <a:cs typeface="Arial" panose="020B0604020202020204" pitchFamily="34" charset="0"/>
              </a:rPr>
              <a:t>TM</a:t>
            </a:r>
            <a:r>
              <a:rPr lang="en-US" sz="2200" dirty="0">
                <a:effectLst/>
                <a:latin typeface="Arial" panose="020B0604020202020204" pitchFamily="34" charset="0"/>
                <a:ea typeface="Calibri" panose="020F0502020204030204" pitchFamily="34" charset="0"/>
                <a:cs typeface="Arial" panose="020B0604020202020204" pitchFamily="34" charset="0"/>
              </a:rPr>
              <a:t>, Power Cards, Social Autopsies</a:t>
            </a:r>
          </a:p>
          <a:p>
            <a:pPr>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Best for those at a developmental level in which students can attend.</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200" b="1" dirty="0">
                <a:effectLst/>
                <a:latin typeface="Arial" panose="020B0604020202020204" pitchFamily="34" charset="0"/>
                <a:ea typeface="Calibri" panose="020F0502020204030204" pitchFamily="34" charset="0"/>
                <a:cs typeface="Arial" panose="020B0604020202020204" pitchFamily="34" charset="0"/>
              </a:rPr>
              <a:t>Please refer to resources at the end of this presentation for further training on details of how to implement</a:t>
            </a:r>
          </a:p>
          <a:p>
            <a:pPr marL="0" indent="0">
              <a:lnSpc>
                <a:spcPct val="107000"/>
              </a:lnSpc>
              <a:spcBef>
                <a:spcPts val="0"/>
              </a:spcBef>
              <a:spcAft>
                <a:spcPts val="800"/>
              </a:spcAft>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200" dirty="0">
                <a:latin typeface="Arial" panose="020B0604020202020204" pitchFamily="34" charset="0"/>
                <a:ea typeface="Calibri" panose="020F0502020204030204" pitchFamily="34" charset="0"/>
                <a:cs typeface="Arial" panose="020B0604020202020204" pitchFamily="34" charset="0"/>
              </a:rPr>
              <a:t>Example: </a:t>
            </a: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https://teacch.com/resources/teacch-tips/5socialnarrativesexplainingchanges/</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spcAft>
                <a:spcPts val="800"/>
              </a:spcAft>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273826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E2049C-0620-49E6-95E6-67A448A89F5F}"/>
              </a:ext>
            </a:extLst>
          </p:cNvPr>
          <p:cNvSpPr txBox="1"/>
          <p:nvPr/>
        </p:nvSpPr>
        <p:spPr>
          <a:xfrm>
            <a:off x="8866047" y="5006335"/>
            <a:ext cx="1697232"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Shared with permission. Tami Yamamura, SLP</a:t>
            </a:r>
          </a:p>
        </p:txBody>
      </p:sp>
      <p:pic>
        <p:nvPicPr>
          <p:cNvPr id="3" name="Picture 2" descr="Text&#10;&#10;Description automatically generated with low confidence">
            <a:extLst>
              <a:ext uri="{FF2B5EF4-FFF2-40B4-BE49-F238E27FC236}">
                <a16:creationId xmlns:a16="http://schemas.microsoft.com/office/drawing/2014/main" id="{590C702F-F292-46CB-B4A6-0208652D7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912" y="437322"/>
            <a:ext cx="6886513" cy="5492339"/>
          </a:xfrm>
          <a:prstGeom prst="rect">
            <a:avLst/>
          </a:prstGeom>
        </p:spPr>
      </p:pic>
    </p:spTree>
    <p:extLst>
      <p:ext uri="{BB962C8B-B14F-4D97-AF65-F5344CB8AC3E}">
        <p14:creationId xmlns:p14="http://schemas.microsoft.com/office/powerpoint/2010/main" val="12523171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33B2B-3641-4EF3-B779-2407ACF3A003}"/>
              </a:ext>
            </a:extLst>
          </p:cNvPr>
          <p:cNvSpPr>
            <a:spLocks noGrp="1"/>
          </p:cNvSpPr>
          <p:nvPr>
            <p:ph type="title"/>
          </p:nvPr>
        </p:nvSpPr>
        <p:spPr/>
        <p:txBody>
          <a:bodyPr/>
          <a:lstStyle/>
          <a:p>
            <a:pPr algn="ctr"/>
            <a:r>
              <a:rPr lang="en-US" dirty="0"/>
              <a:t>Visual Supports: Cartooning</a:t>
            </a:r>
            <a:endParaRPr lang="en-US" baseline="30000" dirty="0"/>
          </a:p>
        </p:txBody>
      </p:sp>
      <p:sp>
        <p:nvSpPr>
          <p:cNvPr id="3" name="Text Placeholder 2">
            <a:extLst>
              <a:ext uri="{FF2B5EF4-FFF2-40B4-BE49-F238E27FC236}">
                <a16:creationId xmlns:a16="http://schemas.microsoft.com/office/drawing/2014/main" id="{41FE1BF7-7E18-4698-A094-B79C57DEDF10}"/>
              </a:ext>
            </a:extLst>
          </p:cNvPr>
          <p:cNvSpPr>
            <a:spLocks noGrp="1"/>
          </p:cNvSpPr>
          <p:nvPr>
            <p:ph type="body" idx="1"/>
          </p:nvPr>
        </p:nvSpPr>
        <p:spPr>
          <a:xfrm>
            <a:off x="873521" y="1570533"/>
            <a:ext cx="10748058" cy="5032375"/>
          </a:xfrm>
        </p:spPr>
        <p:txBody>
          <a:bodyPr>
            <a:normAutofit/>
          </a:bodyPr>
          <a:lstStyle/>
          <a:p>
            <a:r>
              <a:rPr lang="en-US" sz="2200" dirty="0">
                <a:latin typeface="Arial" panose="020B0604020202020204" pitchFamily="34" charset="0"/>
                <a:ea typeface="Calibri" panose="020F0502020204030204" pitchFamily="34" charset="0"/>
                <a:cs typeface="Arial" panose="020B0604020202020204" pitchFamily="34" charset="0"/>
              </a:rPr>
              <a:t>Uses figures, thought &amp; speech bubbles to model appropriate social exchanges.</a:t>
            </a:r>
          </a:p>
          <a:p>
            <a:r>
              <a:rPr lang="en-US" sz="2200" dirty="0">
                <a:latin typeface="Arial" panose="020B0604020202020204" pitchFamily="34" charset="0"/>
                <a:ea typeface="Calibri" panose="020F0502020204030204" pitchFamily="34" charset="0"/>
                <a:cs typeface="Arial" panose="020B0604020202020204" pitchFamily="34" charset="0"/>
              </a:rPr>
              <a:t>Show what people may be thinking, their intentions, and feelings</a:t>
            </a:r>
          </a:p>
          <a:p>
            <a:r>
              <a:rPr lang="en-US" sz="2200" dirty="0">
                <a:effectLst/>
                <a:latin typeface="Arial" panose="020B0604020202020204" pitchFamily="34" charset="0"/>
                <a:ea typeface="Calibri" panose="020F0502020204030204" pitchFamily="34" charset="0"/>
                <a:cs typeface="Arial" panose="020B0604020202020204" pitchFamily="34" charset="0"/>
              </a:rPr>
              <a:t>Visualizing conversational elements make abstract aspects of social communication more concrete </a:t>
            </a:r>
          </a:p>
          <a:p>
            <a:r>
              <a:rPr lang="en-US" sz="2200" dirty="0">
                <a:latin typeface="Arial" panose="020B0604020202020204" pitchFamily="34" charset="0"/>
                <a:ea typeface="Calibri" panose="020F0502020204030204" pitchFamily="34" charset="0"/>
                <a:cs typeface="Arial" panose="020B0604020202020204" pitchFamily="34" charset="0"/>
              </a:rPr>
              <a:t>Comic Book Conversations</a:t>
            </a:r>
            <a:r>
              <a:rPr lang="en-US" sz="2200" baseline="30000" dirty="0">
                <a:effectLst/>
                <a:latin typeface="Arial" panose="020B0604020202020204" pitchFamily="34" charset="0"/>
                <a:ea typeface="Calibri" panose="020F0502020204030204" pitchFamily="34" charset="0"/>
                <a:cs typeface="Arial" panose="020B0604020202020204" pitchFamily="34" charset="0"/>
              </a:rPr>
              <a:t>TM</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200" dirty="0">
                <a:effectLst/>
                <a:latin typeface="Arial" panose="020B0604020202020204" pitchFamily="34" charset="0"/>
                <a:ea typeface="Calibri" panose="020F0502020204030204" pitchFamily="34" charset="0"/>
                <a:cs typeface="Arial" panose="020B0604020202020204" pitchFamily="34" charset="0"/>
              </a:rPr>
              <a:t>    -   Symbols represent interactions and colors represent feelings/emotional content. </a:t>
            </a:r>
          </a:p>
          <a:p>
            <a:r>
              <a:rPr lang="en-US" sz="2200" dirty="0">
                <a:latin typeface="Arial" panose="020B0604020202020204" pitchFamily="34" charset="0"/>
                <a:ea typeface="Calibri" panose="020F0502020204030204" pitchFamily="34" charset="0"/>
                <a:cs typeface="Arial" panose="020B0604020202020204" pitchFamily="34" charset="0"/>
              </a:rPr>
              <a:t>U</a:t>
            </a:r>
            <a:r>
              <a:rPr lang="en-US" sz="2200" dirty="0">
                <a:effectLst/>
                <a:latin typeface="Arial" panose="020B0604020202020204" pitchFamily="34" charset="0"/>
                <a:ea typeface="Calibri" panose="020F0502020204030204" pitchFamily="34" charset="0"/>
                <a:cs typeface="Arial" panose="020B0604020202020204" pitchFamily="34" charset="0"/>
              </a:rPr>
              <a:t>ses: convey important information, solve problems, teach expectations, fix misunderstandings </a:t>
            </a:r>
          </a:p>
          <a:p>
            <a:pPr marL="0" indent="0">
              <a:buNone/>
            </a:pPr>
            <a:r>
              <a:rPr lang="en-US" sz="1200"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en-US" sz="1200" dirty="0">
                <a:latin typeface="Arial" panose="020B0604020202020204" pitchFamily="34" charset="0"/>
                <a:ea typeface="Calibri" panose="020F0502020204030204" pitchFamily="34" charset="0"/>
                <a:cs typeface="Arial" panose="020B0604020202020204" pitchFamily="34" charset="0"/>
              </a:rPr>
              <a:t>				R</a:t>
            </a:r>
            <a:r>
              <a:rPr lang="en-US" sz="1200" dirty="0">
                <a:effectLst/>
                <a:latin typeface="Arial" panose="020B0604020202020204" pitchFamily="34" charset="0"/>
                <a:ea typeface="Calibri" panose="020F0502020204030204" pitchFamily="34" charset="0"/>
                <a:cs typeface="Arial" panose="020B0604020202020204" pitchFamily="34" charset="0"/>
              </a:rPr>
              <a:t>etrieved from 		         </a:t>
            </a:r>
          </a:p>
          <a:p>
            <a:pPr marL="0" indent="0">
              <a:buNone/>
            </a:pPr>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US" sz="1800" dirty="0">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49F300D-D011-4991-9EDF-C73A54B42075}"/>
              </a:ext>
            </a:extLst>
          </p:cNvPr>
          <p:cNvPicPr/>
          <p:nvPr/>
        </p:nvPicPr>
        <p:blipFill>
          <a:blip r:embed="rId2"/>
          <a:stretch>
            <a:fillRect/>
          </a:stretch>
        </p:blipFill>
        <p:spPr>
          <a:xfrm>
            <a:off x="3734388" y="4664709"/>
            <a:ext cx="5084307" cy="2143639"/>
          </a:xfrm>
          <a:prstGeom prst="rect">
            <a:avLst/>
          </a:prstGeom>
        </p:spPr>
      </p:pic>
      <p:sp>
        <p:nvSpPr>
          <p:cNvPr id="8" name="TextBox 7">
            <a:extLst>
              <a:ext uri="{FF2B5EF4-FFF2-40B4-BE49-F238E27FC236}">
                <a16:creationId xmlns:a16="http://schemas.microsoft.com/office/drawing/2014/main" id="{A5238C6F-B005-4DE4-BB92-83D18435F00F}"/>
              </a:ext>
            </a:extLst>
          </p:cNvPr>
          <p:cNvSpPr txBox="1"/>
          <p:nvPr/>
        </p:nvSpPr>
        <p:spPr>
          <a:xfrm>
            <a:off x="8818695" y="5736529"/>
            <a:ext cx="2940219" cy="36932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SLP,AS, BS, SP</a:t>
            </a:r>
          </a:p>
        </p:txBody>
      </p:sp>
      <p:sp>
        <p:nvSpPr>
          <p:cNvPr id="4" name="TextBox 3">
            <a:extLst>
              <a:ext uri="{FF2B5EF4-FFF2-40B4-BE49-F238E27FC236}">
                <a16:creationId xmlns:a16="http://schemas.microsoft.com/office/drawing/2014/main" id="{3449169F-3084-437C-9393-6874EC0293AF}"/>
              </a:ext>
            </a:extLst>
          </p:cNvPr>
          <p:cNvSpPr txBox="1"/>
          <p:nvPr/>
        </p:nvSpPr>
        <p:spPr>
          <a:xfrm>
            <a:off x="1647825" y="5861907"/>
            <a:ext cx="236220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indent="0">
              <a:buNone/>
            </a:pPr>
            <a:r>
              <a:rPr lang="en-US" sz="1200" dirty="0">
                <a:effectLst/>
                <a:latin typeface="Arial" panose="020B0604020202020204" pitchFamily="34" charset="0"/>
                <a:ea typeface="Calibri" panose="020F0502020204030204" pitchFamily="34" charset="0"/>
                <a:cs typeface="Arial" panose="020B0604020202020204" pitchFamily="34" charset="0"/>
              </a:rPr>
              <a:t>Illinois Autism Training and Technical</a:t>
            </a:r>
          </a:p>
          <a:p>
            <a:pPr marL="0" indent="0">
              <a:buNone/>
            </a:pPr>
            <a:r>
              <a:rPr lang="en-US" sz="1200" dirty="0">
                <a:latin typeface="Arial" panose="020B0604020202020204" pitchFamily="34" charset="0"/>
                <a:ea typeface="Calibri" panose="020F0502020204030204" pitchFamily="34" charset="0"/>
                <a:cs typeface="Arial" panose="020B0604020202020204" pitchFamily="34" charset="0"/>
              </a:rPr>
              <a:t>Assistance Project</a:t>
            </a:r>
            <a:r>
              <a:rPr lang="en-US" sz="1200" dirty="0">
                <a:effectLst/>
                <a:latin typeface="Arial" panose="020B0604020202020204" pitchFamily="34" charset="0"/>
                <a:ea typeface="Calibri" panose="020F0502020204030204" pitchFamily="34" charset="0"/>
                <a:cs typeface="Arial" panose="020B0604020202020204" pitchFamily="34" charset="0"/>
              </a:rPr>
              <a:t> (n.d.)</a:t>
            </a:r>
          </a:p>
          <a:p>
            <a:pPr marL="0" marR="0" indent="0" algn="l" defTabSz="4572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 </a:t>
            </a:r>
          </a:p>
        </p:txBody>
      </p:sp>
    </p:spTree>
    <p:extLst>
      <p:ext uri="{BB962C8B-B14F-4D97-AF65-F5344CB8AC3E}">
        <p14:creationId xmlns:p14="http://schemas.microsoft.com/office/powerpoint/2010/main" val="10661625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989937" y="962429"/>
            <a:ext cx="8299447" cy="4539662"/>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t">
            <a:spAutoFit/>
          </a:bodyPr>
          <a:lstStyle/>
          <a:p>
            <a:pPr>
              <a:defRPr sz="1700"/>
            </a:pPr>
            <a:r>
              <a:rPr lang="en-US" dirty="0">
                <a:solidFill>
                  <a:schemeClr val="tx1"/>
                </a:solidFill>
              </a:rPr>
              <a:t>This presentation was prepared for the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u="sng" dirty="0">
                <a:solidFill>
                  <a:schemeClr val="tx1"/>
                </a:solidFill>
                <a:uFill>
                  <a:solidFill>
                    <a:srgbClr val="0563C1"/>
                  </a:solidFill>
                </a:uFill>
              </a:rPr>
              <a:t>swinfield@wiche.edu</a:t>
            </a:r>
            <a:r>
              <a:rPr lang="en-US" dirty="0">
                <a:solidFill>
                  <a:schemeClr val="tx1"/>
                </a:solidFill>
              </a:rPr>
              <a:t>. </a:t>
            </a:r>
          </a:p>
          <a:p>
            <a:pPr>
              <a:defRPr sz="1700"/>
            </a:pPr>
            <a:endParaRPr lang="en-US" dirty="0">
              <a:solidFill>
                <a:schemeClr val="tx1"/>
              </a:solidFill>
            </a:endParaRPr>
          </a:p>
          <a:p>
            <a:pPr>
              <a:defRPr sz="1700"/>
            </a:pPr>
            <a:r>
              <a:rPr lang="en-US" dirty="0">
                <a:solidFill>
                  <a:schemeClr val="tx1"/>
                </a:solidFill>
              </a:rPr>
              <a:t>The opinions expressed herein are the views of Erin Briley and do not reflect the official position of the Department of Health and Human Services (DHHS), or SAMHSA. No official support or endorsement of DHHS, SAMHSA, for the opinions described in this presentation is intended or should be inferred. </a:t>
            </a:r>
          </a:p>
          <a:p>
            <a:pPr>
              <a:defRPr sz="1700"/>
            </a:pPr>
            <a:endParaRPr lang="en-US" dirty="0"/>
          </a:p>
          <a:p>
            <a:pPr>
              <a:defRPr sz="1700"/>
            </a:pPr>
            <a:r>
              <a:rPr lang="en-US" dirty="0"/>
              <a:t>The work of the Mountain Plains MHTTC is supported by grant </a:t>
            </a:r>
            <a:r>
              <a:rPr lang="en-US" dirty="0">
                <a:ea typeface="+mn-lt"/>
                <a:cs typeface="+mn-lt"/>
              </a:rPr>
              <a:t>H79SM081792</a:t>
            </a:r>
            <a:r>
              <a:rPr lang="en-US" dirty="0"/>
              <a:t> from the Department of Health and Human Services, Substance Abuse and Mental Health Services Administration.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10B2-75DB-4FCB-8D63-852839518B2A}"/>
              </a:ext>
            </a:extLst>
          </p:cNvPr>
          <p:cNvSpPr>
            <a:spLocks noGrp="1"/>
          </p:cNvSpPr>
          <p:nvPr>
            <p:ph type="title"/>
          </p:nvPr>
        </p:nvSpPr>
        <p:spPr/>
        <p:txBody>
          <a:bodyPr/>
          <a:lstStyle/>
          <a:p>
            <a:pPr algn="ctr"/>
            <a:r>
              <a:rPr lang="en-US" dirty="0"/>
              <a:t>Challenging Behaviors</a:t>
            </a:r>
          </a:p>
        </p:txBody>
      </p:sp>
      <p:sp>
        <p:nvSpPr>
          <p:cNvPr id="3" name="Text Placeholder 2">
            <a:extLst>
              <a:ext uri="{FF2B5EF4-FFF2-40B4-BE49-F238E27FC236}">
                <a16:creationId xmlns:a16="http://schemas.microsoft.com/office/drawing/2014/main" id="{F2289799-6CFC-4445-B0C4-95333F5704F4}"/>
              </a:ext>
            </a:extLst>
          </p:cNvPr>
          <p:cNvSpPr>
            <a:spLocks noGrp="1"/>
          </p:cNvSpPr>
          <p:nvPr>
            <p:ph type="body" idx="1"/>
          </p:nvPr>
        </p:nvSpPr>
        <p:spPr/>
        <p:txBody>
          <a:bodyPr>
            <a:normAutofit lnSpcReduction="10000"/>
          </a:bodyPr>
          <a:lstStyle/>
          <a:p>
            <a:r>
              <a:rPr lang="en-US" sz="2400" dirty="0"/>
              <a:t>Be proactive. Maintain regulation. Respond to beginning signs of frustration &amp; agitation.</a:t>
            </a:r>
          </a:p>
          <a:p>
            <a:endParaRPr lang="en-US" altLang="en-US" sz="2400" dirty="0"/>
          </a:p>
          <a:p>
            <a:r>
              <a:rPr lang="en-US" altLang="en-US" sz="2400" dirty="0"/>
              <a:t>Use natural rewards before tangible ones, &amp; incentives more than punishments </a:t>
            </a:r>
            <a:endParaRPr lang="en-US" altLang="en-US" sz="2400" i="1" dirty="0">
              <a:solidFill>
                <a:srgbClr val="FF0000"/>
              </a:solidFill>
            </a:endParaRPr>
          </a:p>
          <a:p>
            <a:endParaRPr lang="en-US" altLang="en-US" sz="2400" dirty="0"/>
          </a:p>
          <a:p>
            <a:r>
              <a:rPr lang="en-US" altLang="en-US" sz="2400" dirty="0"/>
              <a:t>Reward good behavior and selectively ignore inappropriate behavior</a:t>
            </a:r>
          </a:p>
          <a:p>
            <a:endParaRPr lang="en-US" altLang="en-US" sz="2400" dirty="0"/>
          </a:p>
          <a:p>
            <a:r>
              <a:rPr lang="en-US" altLang="en-US" sz="2400" dirty="0"/>
              <a:t>Consistently follow-through &amp; reinforce immediately.</a:t>
            </a:r>
          </a:p>
          <a:p>
            <a:endParaRPr lang="en-US" altLang="en-US" sz="2400" dirty="0"/>
          </a:p>
          <a:p>
            <a:r>
              <a:rPr lang="en-US" altLang="en-US" sz="2400" dirty="0"/>
              <a:t>AVOID: providing incentives prior to expectations </a:t>
            </a:r>
          </a:p>
          <a:p>
            <a:endParaRPr lang="en-US" sz="2000" dirty="0"/>
          </a:p>
        </p:txBody>
      </p:sp>
    </p:spTree>
    <p:extLst>
      <p:ext uri="{BB962C8B-B14F-4D97-AF65-F5344CB8AC3E}">
        <p14:creationId xmlns:p14="http://schemas.microsoft.com/office/powerpoint/2010/main" val="259073911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60F8-CC25-4981-A811-5D0CE181996D}"/>
              </a:ext>
            </a:extLst>
          </p:cNvPr>
          <p:cNvSpPr>
            <a:spLocks noGrp="1"/>
          </p:cNvSpPr>
          <p:nvPr>
            <p:ph type="title"/>
          </p:nvPr>
        </p:nvSpPr>
        <p:spPr/>
        <p:txBody>
          <a:bodyPr>
            <a:normAutofit/>
          </a:bodyPr>
          <a:lstStyle/>
          <a:p>
            <a:pPr algn="ctr"/>
            <a:r>
              <a:rPr lang="en-US" altLang="en-US" dirty="0"/>
              <a:t>Choice Making</a:t>
            </a:r>
            <a:endParaRPr lang="en-US" dirty="0"/>
          </a:p>
        </p:txBody>
      </p:sp>
      <p:sp>
        <p:nvSpPr>
          <p:cNvPr id="3" name="Text Placeholder 2">
            <a:extLst>
              <a:ext uri="{FF2B5EF4-FFF2-40B4-BE49-F238E27FC236}">
                <a16:creationId xmlns:a16="http://schemas.microsoft.com/office/drawing/2014/main" id="{5E5DEB22-11B7-4E13-B2F5-333090543A9B}"/>
              </a:ext>
            </a:extLst>
          </p:cNvPr>
          <p:cNvSpPr>
            <a:spLocks noGrp="1"/>
          </p:cNvSpPr>
          <p:nvPr>
            <p:ph type="body" idx="1"/>
          </p:nvPr>
        </p:nvSpPr>
        <p:spPr/>
        <p:txBody>
          <a:bodyPr>
            <a:normAutofit/>
          </a:bodyPr>
          <a:lstStyle/>
          <a:p>
            <a:pPr eaLnBrk="1" hangingPunct="1">
              <a:lnSpc>
                <a:spcPct val="90000"/>
              </a:lnSpc>
              <a:defRPr/>
            </a:pPr>
            <a:r>
              <a:rPr lang="en-US" altLang="en-US" sz="2200" dirty="0"/>
              <a:t>Choice-making allows control over one’s environment. </a:t>
            </a:r>
          </a:p>
          <a:p>
            <a:pPr eaLnBrk="1" hangingPunct="1">
              <a:lnSpc>
                <a:spcPct val="90000"/>
              </a:lnSpc>
              <a:defRPr/>
            </a:pPr>
            <a:endParaRPr lang="en-US" altLang="en-US" sz="2200" dirty="0"/>
          </a:p>
          <a:p>
            <a:pPr eaLnBrk="1" hangingPunct="1">
              <a:lnSpc>
                <a:spcPct val="90000"/>
              </a:lnSpc>
              <a:defRPr/>
            </a:pPr>
            <a:r>
              <a:rPr lang="en-US" altLang="en-US" sz="2200" dirty="0"/>
              <a:t>Beneficial most to those who display problem behavior to escape participation. </a:t>
            </a:r>
          </a:p>
          <a:p>
            <a:pPr marL="0" indent="0" eaLnBrk="1" hangingPunct="1">
              <a:lnSpc>
                <a:spcPct val="90000"/>
              </a:lnSpc>
              <a:buNone/>
              <a:defRPr/>
            </a:pPr>
            <a:endParaRPr lang="en-US" altLang="en-US" sz="2200" dirty="0"/>
          </a:p>
          <a:p>
            <a:pPr eaLnBrk="1" hangingPunct="1">
              <a:lnSpc>
                <a:spcPct val="90000"/>
              </a:lnSpc>
              <a:defRPr/>
            </a:pPr>
            <a:r>
              <a:rPr lang="en-US" altLang="en-US" sz="2200" dirty="0"/>
              <a:t>Can be done with objects, pictures, or verbally. </a:t>
            </a:r>
          </a:p>
          <a:p>
            <a:pPr eaLnBrk="1" hangingPunct="1">
              <a:lnSpc>
                <a:spcPct val="90000"/>
              </a:lnSpc>
              <a:defRPr/>
            </a:pPr>
            <a:endParaRPr lang="en-US" altLang="en-US" sz="2200" dirty="0"/>
          </a:p>
          <a:p>
            <a:pPr eaLnBrk="1" hangingPunct="1">
              <a:lnSpc>
                <a:spcPct val="90000"/>
              </a:lnSpc>
              <a:defRPr/>
            </a:pPr>
            <a:r>
              <a:rPr lang="en-US" altLang="en-US" sz="2200" dirty="0"/>
              <a:t>Structured choices (e.g., “Which worksheet do you want to do first? This or ____?”) to empower &amp; eliminate power struggles.</a:t>
            </a:r>
          </a:p>
          <a:p>
            <a:endParaRPr lang="en-US" dirty="0"/>
          </a:p>
        </p:txBody>
      </p:sp>
    </p:spTree>
    <p:extLst>
      <p:ext uri="{BB962C8B-B14F-4D97-AF65-F5344CB8AC3E}">
        <p14:creationId xmlns:p14="http://schemas.microsoft.com/office/powerpoint/2010/main" val="41176849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439A-168A-4863-B9A1-0C8DB6DAF667}"/>
              </a:ext>
            </a:extLst>
          </p:cNvPr>
          <p:cNvSpPr>
            <a:spLocks noGrp="1"/>
          </p:cNvSpPr>
          <p:nvPr>
            <p:ph type="title"/>
          </p:nvPr>
        </p:nvSpPr>
        <p:spPr/>
        <p:txBody>
          <a:bodyPr/>
          <a:lstStyle/>
          <a:p>
            <a:pPr algn="ctr"/>
            <a:r>
              <a:rPr lang="en-US" dirty="0"/>
              <a:t>Check-In Ideas</a:t>
            </a:r>
          </a:p>
        </p:txBody>
      </p:sp>
      <p:sp>
        <p:nvSpPr>
          <p:cNvPr id="3" name="Text Placeholder 2">
            <a:extLst>
              <a:ext uri="{FF2B5EF4-FFF2-40B4-BE49-F238E27FC236}">
                <a16:creationId xmlns:a16="http://schemas.microsoft.com/office/drawing/2014/main" id="{F86DA991-9291-4D06-A604-171EA9E43F09}"/>
              </a:ext>
            </a:extLst>
          </p:cNvPr>
          <p:cNvSpPr>
            <a:spLocks noGrp="1"/>
          </p:cNvSpPr>
          <p:nvPr>
            <p:ph type="body" idx="1"/>
          </p:nvPr>
        </p:nvSpPr>
        <p:spPr>
          <a:xfrm>
            <a:off x="920614" y="1497380"/>
            <a:ext cx="10515600" cy="4351338"/>
          </a:xfrm>
        </p:spPr>
        <p:txBody>
          <a:bodyPr>
            <a:normAutofit lnSpcReduction="10000"/>
          </a:bodyPr>
          <a:lstStyle/>
          <a:p>
            <a:r>
              <a:rPr lang="en-US" sz="2000" dirty="0"/>
              <a:t>Visual supports to identify emotions, their intensity, &amp; self-regulation</a:t>
            </a:r>
          </a:p>
          <a:p>
            <a:r>
              <a:rPr lang="en-US" sz="2000" dirty="0"/>
              <a:t>Teacher or student initiated</a:t>
            </a:r>
          </a:p>
          <a:p>
            <a:r>
              <a:rPr lang="en-US" sz="2000" dirty="0"/>
              <a:t>Check-in at beginning of each class &amp; periodically throughout/when needed.</a:t>
            </a:r>
          </a:p>
          <a:p>
            <a:r>
              <a:rPr lang="en-US" sz="2000" dirty="0"/>
              <a:t>Immediate reinforcement</a:t>
            </a:r>
          </a:p>
          <a:p>
            <a:r>
              <a:rPr lang="en-US" sz="2000" dirty="0"/>
              <a:t>Goal is to step in &amp; address </a:t>
            </a:r>
            <a:r>
              <a:rPr lang="en-US" sz="2000" u="sng" dirty="0"/>
              <a:t>before</a:t>
            </a:r>
            <a:r>
              <a:rPr lang="en-US" sz="2000" dirty="0"/>
              <a:t> student is red &amp; implement coping skills</a:t>
            </a:r>
          </a:p>
          <a:p>
            <a:pPr marL="514350" indent="-514350">
              <a:buAutoNum type="arabicPeriod"/>
            </a:pPr>
            <a:r>
              <a:rPr lang="en-US" sz="2000" dirty="0"/>
              <a:t>Traffic Light System</a:t>
            </a:r>
          </a:p>
          <a:p>
            <a:pPr lvl="1"/>
            <a:r>
              <a:rPr lang="en-US" sz="2000" dirty="0"/>
              <a:t>Provide red, yellow, green cards &amp; define what colors represent. </a:t>
            </a:r>
          </a:p>
          <a:p>
            <a:pPr lvl="1"/>
            <a:r>
              <a:rPr lang="en-US" sz="2000" dirty="0"/>
              <a:t>E.g., </a:t>
            </a:r>
            <a:r>
              <a:rPr lang="en-US" sz="2000" i="1" dirty="0"/>
              <a:t>(Green = I’m good; Yellow = I’m frustrated; Red = I’m angry).</a:t>
            </a:r>
            <a:endParaRPr lang="en-US" sz="2000" dirty="0"/>
          </a:p>
          <a:p>
            <a:pPr lvl="1"/>
            <a:r>
              <a:rPr lang="en-US" sz="2000" dirty="0"/>
              <a:t>Pair color with pre-identified coping skills</a:t>
            </a:r>
          </a:p>
          <a:p>
            <a:pPr marL="0" indent="0">
              <a:buNone/>
            </a:pPr>
            <a:r>
              <a:rPr lang="en-US" sz="2000" dirty="0"/>
              <a:t>2. Emotions Thermometer</a:t>
            </a:r>
          </a:p>
          <a:p>
            <a:pPr>
              <a:buFontTx/>
              <a:buChar char="-"/>
            </a:pPr>
            <a:r>
              <a:rPr lang="en-US" sz="2000" dirty="0"/>
              <a:t>Numbers/Mood Emojis</a:t>
            </a:r>
          </a:p>
          <a:p>
            <a:endParaRPr lang="en-US" sz="2000" dirty="0"/>
          </a:p>
        </p:txBody>
      </p:sp>
      <p:pic>
        <p:nvPicPr>
          <p:cNvPr id="4" name="Picture 3">
            <a:extLst>
              <a:ext uri="{FF2B5EF4-FFF2-40B4-BE49-F238E27FC236}">
                <a16:creationId xmlns:a16="http://schemas.microsoft.com/office/drawing/2014/main" id="{C70CE365-1756-4E96-BB4F-AEFDA480F3FB}"/>
              </a:ext>
            </a:extLst>
          </p:cNvPr>
          <p:cNvPicPr>
            <a:picLocks noChangeAspect="1"/>
          </p:cNvPicPr>
          <p:nvPr/>
        </p:nvPicPr>
        <p:blipFill>
          <a:blip r:embed="rId2"/>
          <a:stretch>
            <a:fillRect/>
          </a:stretch>
        </p:blipFill>
        <p:spPr>
          <a:xfrm>
            <a:off x="9636583" y="2948467"/>
            <a:ext cx="1717217" cy="1449164"/>
          </a:xfrm>
          <a:prstGeom prst="rect">
            <a:avLst/>
          </a:prstGeom>
        </p:spPr>
      </p:pic>
      <p:pic>
        <p:nvPicPr>
          <p:cNvPr id="5" name="Picture 4">
            <a:extLst>
              <a:ext uri="{FF2B5EF4-FFF2-40B4-BE49-F238E27FC236}">
                <a16:creationId xmlns:a16="http://schemas.microsoft.com/office/drawing/2014/main" id="{167D4357-7441-44B5-879F-A6CCF27BCE03}"/>
              </a:ext>
            </a:extLst>
          </p:cNvPr>
          <p:cNvPicPr>
            <a:picLocks noChangeAspect="1"/>
          </p:cNvPicPr>
          <p:nvPr/>
        </p:nvPicPr>
        <p:blipFill>
          <a:blip r:embed="rId3"/>
          <a:stretch>
            <a:fillRect/>
          </a:stretch>
        </p:blipFill>
        <p:spPr>
          <a:xfrm>
            <a:off x="9504406" y="4397631"/>
            <a:ext cx="2030370" cy="591363"/>
          </a:xfrm>
          <a:prstGeom prst="rect">
            <a:avLst/>
          </a:prstGeom>
        </p:spPr>
      </p:pic>
      <p:pic>
        <p:nvPicPr>
          <p:cNvPr id="6" name="Picture 5">
            <a:extLst>
              <a:ext uri="{FF2B5EF4-FFF2-40B4-BE49-F238E27FC236}">
                <a16:creationId xmlns:a16="http://schemas.microsoft.com/office/drawing/2014/main" id="{870B2E34-9248-493B-96BF-17823EAA082D}"/>
              </a:ext>
            </a:extLst>
          </p:cNvPr>
          <p:cNvPicPr>
            <a:picLocks noChangeAspect="1"/>
          </p:cNvPicPr>
          <p:nvPr/>
        </p:nvPicPr>
        <p:blipFill>
          <a:blip r:embed="rId4"/>
          <a:stretch>
            <a:fillRect/>
          </a:stretch>
        </p:blipFill>
        <p:spPr>
          <a:xfrm>
            <a:off x="8186747" y="4903403"/>
            <a:ext cx="753778" cy="1195315"/>
          </a:xfrm>
          <a:prstGeom prst="rect">
            <a:avLst/>
          </a:prstGeom>
        </p:spPr>
      </p:pic>
      <p:pic>
        <p:nvPicPr>
          <p:cNvPr id="7" name="Picture 6">
            <a:extLst>
              <a:ext uri="{FF2B5EF4-FFF2-40B4-BE49-F238E27FC236}">
                <a16:creationId xmlns:a16="http://schemas.microsoft.com/office/drawing/2014/main" id="{9BB4C8C7-D4EA-479E-B633-77473F05A4C4}"/>
              </a:ext>
            </a:extLst>
          </p:cNvPr>
          <p:cNvPicPr>
            <a:picLocks noChangeAspect="1"/>
          </p:cNvPicPr>
          <p:nvPr/>
        </p:nvPicPr>
        <p:blipFill>
          <a:blip r:embed="rId5"/>
          <a:stretch>
            <a:fillRect/>
          </a:stretch>
        </p:blipFill>
        <p:spPr>
          <a:xfrm>
            <a:off x="4942162" y="5501061"/>
            <a:ext cx="3907875" cy="810838"/>
          </a:xfrm>
          <a:prstGeom prst="rect">
            <a:avLst/>
          </a:prstGeom>
        </p:spPr>
      </p:pic>
    </p:spTree>
    <p:extLst>
      <p:ext uri="{BB962C8B-B14F-4D97-AF65-F5344CB8AC3E}">
        <p14:creationId xmlns:p14="http://schemas.microsoft.com/office/powerpoint/2010/main" val="184397916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1D75-D5F2-4577-BAE9-8338BCAF1928}"/>
              </a:ext>
            </a:extLst>
          </p:cNvPr>
          <p:cNvSpPr>
            <a:spLocks noGrp="1"/>
          </p:cNvSpPr>
          <p:nvPr>
            <p:ph type="title"/>
          </p:nvPr>
        </p:nvSpPr>
        <p:spPr/>
        <p:txBody>
          <a:bodyPr/>
          <a:lstStyle/>
          <a:p>
            <a:pPr algn="ctr"/>
            <a:r>
              <a:rPr lang="en-US" dirty="0"/>
              <a:t>Poor Task Engagement</a:t>
            </a:r>
          </a:p>
        </p:txBody>
      </p:sp>
      <p:sp>
        <p:nvSpPr>
          <p:cNvPr id="3" name="Text Placeholder 2">
            <a:extLst>
              <a:ext uri="{FF2B5EF4-FFF2-40B4-BE49-F238E27FC236}">
                <a16:creationId xmlns:a16="http://schemas.microsoft.com/office/drawing/2014/main" id="{076F0F2B-451E-41FD-BAC2-6E355C843FC3}"/>
              </a:ext>
            </a:extLst>
          </p:cNvPr>
          <p:cNvSpPr>
            <a:spLocks noGrp="1"/>
          </p:cNvSpPr>
          <p:nvPr>
            <p:ph type="body" idx="1"/>
          </p:nvPr>
        </p:nvSpPr>
        <p:spPr/>
        <p:txBody>
          <a:bodyPr>
            <a:normAutofit/>
          </a:bodyPr>
          <a:lstStyle/>
          <a:p>
            <a:r>
              <a:rPr lang="en-US" sz="2200" dirty="0"/>
              <a:t>Increase structured choices</a:t>
            </a:r>
          </a:p>
          <a:p>
            <a:r>
              <a:rPr lang="en-US" sz="2200" dirty="0"/>
              <a:t>Arrange schedule so preferred activities follow nonpreferred tasks.</a:t>
            </a:r>
          </a:p>
          <a:p>
            <a:r>
              <a:rPr lang="en-US" sz="2200" dirty="0"/>
              <a:t>Teach how to request help or a break. Provide “break cards” or “I need help” cards as a substitute if unable to effectively verbalize. Agitation/stressors can adversely impact communication skills.</a:t>
            </a:r>
          </a:p>
          <a:p>
            <a:r>
              <a:rPr lang="en-US" sz="2200" dirty="0"/>
              <a:t>If already upset, consider temporarily reducing demands to improve compliance</a:t>
            </a:r>
          </a:p>
          <a:p>
            <a:r>
              <a:rPr lang="en-US" sz="2200" dirty="0"/>
              <a:t>Acknowledge efforts no matter how small.</a:t>
            </a:r>
          </a:p>
          <a:p>
            <a:r>
              <a:rPr lang="en-US" sz="2200" dirty="0"/>
              <a:t>Implement incentive system</a:t>
            </a:r>
          </a:p>
          <a:p>
            <a:r>
              <a:rPr lang="en-US" sz="2200" dirty="0"/>
              <a:t>AVOID ignoring task avoidant behaviors or giving time outs.</a:t>
            </a:r>
          </a:p>
          <a:p>
            <a:endParaRPr lang="en-US" dirty="0"/>
          </a:p>
          <a:p>
            <a:endParaRPr lang="en-US" dirty="0"/>
          </a:p>
        </p:txBody>
      </p:sp>
    </p:spTree>
    <p:extLst>
      <p:ext uri="{BB962C8B-B14F-4D97-AF65-F5344CB8AC3E}">
        <p14:creationId xmlns:p14="http://schemas.microsoft.com/office/powerpoint/2010/main" val="20853770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F64D-B343-463A-B088-9BC8D14748DF}"/>
              </a:ext>
            </a:extLst>
          </p:cNvPr>
          <p:cNvSpPr>
            <a:spLocks noGrp="1"/>
          </p:cNvSpPr>
          <p:nvPr>
            <p:ph type="title"/>
          </p:nvPr>
        </p:nvSpPr>
        <p:spPr/>
        <p:txBody>
          <a:bodyPr/>
          <a:lstStyle/>
          <a:p>
            <a:pPr algn="ctr"/>
            <a:r>
              <a:rPr lang="en-US" dirty="0"/>
              <a:t>Difficulties Transitioning</a:t>
            </a:r>
            <a:r>
              <a:rPr lang="en-US" baseline="30000" dirty="0"/>
              <a:t>3</a:t>
            </a:r>
            <a:endParaRPr lang="en-US" dirty="0"/>
          </a:p>
        </p:txBody>
      </p:sp>
      <p:sp>
        <p:nvSpPr>
          <p:cNvPr id="3" name="Text Placeholder 2">
            <a:extLst>
              <a:ext uri="{FF2B5EF4-FFF2-40B4-BE49-F238E27FC236}">
                <a16:creationId xmlns:a16="http://schemas.microsoft.com/office/drawing/2014/main" id="{6DD727B1-D345-46C9-BB7D-CC8B6A9654DF}"/>
              </a:ext>
            </a:extLst>
          </p:cNvPr>
          <p:cNvSpPr>
            <a:spLocks noGrp="1"/>
          </p:cNvSpPr>
          <p:nvPr>
            <p:ph type="body" idx="1"/>
          </p:nvPr>
        </p:nvSpPr>
        <p:spPr/>
        <p:txBody>
          <a:bodyPr>
            <a:normAutofit fontScale="85000" lnSpcReduction="20000"/>
          </a:bodyPr>
          <a:lstStyle/>
          <a:p>
            <a:pPr>
              <a:lnSpc>
                <a:spcPct val="107000"/>
              </a:lnSpc>
              <a:spcBef>
                <a:spcPts val="0"/>
              </a:spcBef>
            </a:pPr>
            <a:r>
              <a:rPr lang="en-US" sz="2500" dirty="0">
                <a:latin typeface="Arial" panose="020B0604020202020204" pitchFamily="34" charset="0"/>
                <a:ea typeface="Calibri" panose="020F0502020204030204" pitchFamily="34" charset="0"/>
                <a:cs typeface="Arial" panose="020B0604020202020204" pitchFamily="34" charset="0"/>
              </a:rPr>
              <a:t>Cue to signal upcoming transition. </a:t>
            </a:r>
            <a:r>
              <a:rPr lang="en-US" sz="2500" dirty="0">
                <a:effectLst/>
                <a:latin typeface="Arial" panose="020B0604020202020204" pitchFamily="34" charset="0"/>
                <a:ea typeface="Calibri" panose="020F0502020204030204" pitchFamily="34" charset="0"/>
                <a:cs typeface="Arial" panose="020B0604020202020204" pitchFamily="34" charset="0"/>
              </a:rPr>
              <a:t>Cue and use visual timers to structure time given/left. </a:t>
            </a:r>
          </a:p>
          <a:p>
            <a:pPr>
              <a:lnSpc>
                <a:spcPct val="107000"/>
              </a:lnSpc>
              <a:spcBef>
                <a:spcPts val="0"/>
              </a:spcBef>
            </a:pPr>
            <a:r>
              <a:rPr lang="en-US" sz="2500" dirty="0">
                <a:latin typeface="Arial" panose="020B0604020202020204" pitchFamily="34" charset="0"/>
                <a:ea typeface="Calibri" panose="020F0502020204030204" pitchFamily="34" charset="0"/>
                <a:cs typeface="Arial" panose="020B0604020202020204" pitchFamily="34" charset="0"/>
              </a:rPr>
              <a:t>Avoid transitions from high</a:t>
            </a:r>
            <a:r>
              <a:rPr lang="en-US" sz="2500" dirty="0">
                <a:effectLst/>
                <a:latin typeface="Arial" panose="020B0604020202020204" pitchFamily="34" charset="0"/>
                <a:ea typeface="Calibri" panose="020F0502020204030204" pitchFamily="34" charset="0"/>
                <a:cs typeface="Arial" panose="020B0604020202020204" pitchFamily="34" charset="0"/>
              </a:rPr>
              <a:t> to low preference. Transition to neutral activity or transition objects/”finished box”</a:t>
            </a:r>
          </a:p>
          <a:p>
            <a:pPr>
              <a:lnSpc>
                <a:spcPct val="107000"/>
              </a:lnSpc>
              <a:spcBef>
                <a:spcPts val="0"/>
              </a:spcBef>
              <a:spcAft>
                <a:spcPts val="800"/>
              </a:spcAft>
            </a:pPr>
            <a:r>
              <a:rPr lang="en-US" sz="2500" dirty="0">
                <a:effectLst/>
                <a:latin typeface="Arial" panose="020B0604020202020204" pitchFamily="34" charset="0"/>
                <a:ea typeface="Calibri" panose="020F0502020204030204" pitchFamily="34" charset="0"/>
                <a:cs typeface="Arial" panose="020B0604020202020204" pitchFamily="34" charset="0"/>
              </a:rPr>
              <a:t>Structure transitions and down time</a:t>
            </a:r>
          </a:p>
          <a:p>
            <a:pPr>
              <a:lnSpc>
                <a:spcPct val="107000"/>
              </a:lnSpc>
              <a:spcBef>
                <a:spcPts val="0"/>
              </a:spcBef>
              <a:spcAft>
                <a:spcPts val="800"/>
              </a:spcAft>
            </a:pPr>
            <a:r>
              <a:rPr lang="en-US" sz="2500" dirty="0">
                <a:effectLst/>
                <a:latin typeface="Arial" panose="020B0604020202020204" pitchFamily="34" charset="0"/>
                <a:ea typeface="Calibri" panose="020F0502020204030204" pitchFamily="34" charset="0"/>
                <a:cs typeface="Arial" panose="020B0604020202020204" pitchFamily="34" charset="0"/>
              </a:rPr>
              <a:t>Pause card. A visual cue to indicate preferred activity is being “paused for now” but available later with a clear indication of when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https://teacch.com/files/2020/05/pause_cards_small.pdf</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spcAft>
                <a:spcPts val="8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2500" dirty="0">
                <a:effectLst/>
                <a:latin typeface="Arial" panose="020B0604020202020204" pitchFamily="34" charset="0"/>
                <a:ea typeface="Calibri" panose="020F0502020204030204" pitchFamily="34" charset="0"/>
                <a:cs typeface="Arial" panose="020B0604020202020204" pitchFamily="34" charset="0"/>
              </a:rPr>
              <a:t>Use timers, visual timers, </a:t>
            </a:r>
            <a:r>
              <a:rPr lang="en-US" sz="2500" dirty="0">
                <a:latin typeface="Arial" panose="020B0604020202020204" pitchFamily="34" charset="0"/>
                <a:ea typeface="Calibri" panose="020F0502020204030204" pitchFamily="34" charset="0"/>
                <a:cs typeface="Arial" panose="020B0604020202020204" pitchFamily="34" charset="0"/>
              </a:rPr>
              <a:t>or visual countdowns for work and breaks</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t>                     </a:t>
            </a:r>
            <a:r>
              <a:rPr lang="en-US" sz="2200" dirty="0">
                <a:effectLst/>
                <a:latin typeface="Arial" panose="020B0604020202020204" pitchFamily="34" charset="0"/>
                <a:ea typeface="Calibri" panose="020F0502020204030204" pitchFamily="34" charset="0"/>
                <a:cs typeface="Arial" panose="020B0604020202020204" pitchFamily="34" charset="0"/>
              </a:rPr>
              <a:t>Children’s Countdown Timer – Visual Timer for Kids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Visual Timer</a:t>
            </a:r>
          </a:p>
          <a:p>
            <a:pPr marL="0" indent="0">
              <a:buNone/>
            </a:pPr>
            <a:endParaRPr lang="en-US" sz="35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C6CD2B6-76BF-42EF-980C-D66D2F74B32C}"/>
              </a:ext>
            </a:extLst>
          </p:cNvPr>
          <p:cNvPicPr/>
          <p:nvPr/>
        </p:nvPicPr>
        <p:blipFill>
          <a:blip r:embed="rId3"/>
          <a:stretch>
            <a:fillRect/>
          </a:stretch>
        </p:blipFill>
        <p:spPr>
          <a:xfrm>
            <a:off x="1271466" y="4981864"/>
            <a:ext cx="685921" cy="567159"/>
          </a:xfrm>
          <a:prstGeom prst="rect">
            <a:avLst/>
          </a:prstGeom>
        </p:spPr>
      </p:pic>
      <p:pic>
        <p:nvPicPr>
          <p:cNvPr id="10" name="Picture 9">
            <a:extLst>
              <a:ext uri="{FF2B5EF4-FFF2-40B4-BE49-F238E27FC236}">
                <a16:creationId xmlns:a16="http://schemas.microsoft.com/office/drawing/2014/main" id="{DDF104A2-2EAB-4C62-8E46-5E303786774E}"/>
              </a:ext>
            </a:extLst>
          </p:cNvPr>
          <p:cNvPicPr/>
          <p:nvPr/>
        </p:nvPicPr>
        <p:blipFill>
          <a:blip r:embed="rId4"/>
          <a:stretch>
            <a:fillRect/>
          </a:stretch>
        </p:blipFill>
        <p:spPr>
          <a:xfrm>
            <a:off x="1271465" y="5579413"/>
            <a:ext cx="685922" cy="567159"/>
          </a:xfrm>
          <a:prstGeom prst="rect">
            <a:avLst/>
          </a:prstGeom>
        </p:spPr>
      </p:pic>
      <p:sp>
        <p:nvSpPr>
          <p:cNvPr id="11" name="TextBox 10">
            <a:extLst>
              <a:ext uri="{FF2B5EF4-FFF2-40B4-BE49-F238E27FC236}">
                <a16:creationId xmlns:a16="http://schemas.microsoft.com/office/drawing/2014/main" id="{4ED07479-6496-45E6-B52D-BCDF0622379A}"/>
              </a:ext>
            </a:extLst>
          </p:cNvPr>
          <p:cNvSpPr txBox="1"/>
          <p:nvPr/>
        </p:nvSpPr>
        <p:spPr>
          <a:xfrm>
            <a:off x="8413581" y="5146220"/>
            <a:ext cx="2940219" cy="646327"/>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Key Players: AS, BS, SP,  SLP, OT</a:t>
            </a:r>
          </a:p>
        </p:txBody>
      </p:sp>
    </p:spTree>
    <p:extLst>
      <p:ext uri="{BB962C8B-B14F-4D97-AF65-F5344CB8AC3E}">
        <p14:creationId xmlns:p14="http://schemas.microsoft.com/office/powerpoint/2010/main" val="35818853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4B75-CBFD-44BD-8D34-C8B75CC5CD54}"/>
              </a:ext>
            </a:extLst>
          </p:cNvPr>
          <p:cNvSpPr>
            <a:spLocks noGrp="1"/>
          </p:cNvSpPr>
          <p:nvPr>
            <p:ph type="title"/>
          </p:nvPr>
        </p:nvSpPr>
        <p:spPr/>
        <p:txBody>
          <a:bodyPr/>
          <a:lstStyle/>
          <a:p>
            <a:pPr algn="ctr"/>
            <a:r>
              <a:rPr lang="en-US" dirty="0"/>
              <a:t>Incentive/Token Systems</a:t>
            </a:r>
          </a:p>
        </p:txBody>
      </p:sp>
      <p:sp>
        <p:nvSpPr>
          <p:cNvPr id="3" name="Text Placeholder 2">
            <a:extLst>
              <a:ext uri="{FF2B5EF4-FFF2-40B4-BE49-F238E27FC236}">
                <a16:creationId xmlns:a16="http://schemas.microsoft.com/office/drawing/2014/main" id="{F9EE4860-A9BE-4B18-BA63-4B4E0355C50D}"/>
              </a:ext>
            </a:extLst>
          </p:cNvPr>
          <p:cNvSpPr>
            <a:spLocks noGrp="1"/>
          </p:cNvSpPr>
          <p:nvPr>
            <p:ph type="body" idx="1"/>
          </p:nvPr>
        </p:nvSpPr>
        <p:spPr>
          <a:xfrm>
            <a:off x="838200" y="1690689"/>
            <a:ext cx="10515600" cy="4486274"/>
          </a:xfrm>
        </p:spPr>
        <p:txBody>
          <a:bodyPr>
            <a:noAutofit/>
          </a:bodyPr>
          <a:lstStyle/>
          <a:p>
            <a:pPr>
              <a:lnSpc>
                <a:spcPct val="90000"/>
              </a:lnSpc>
              <a:defRPr/>
            </a:pPr>
            <a:r>
              <a:rPr lang="en-US" altLang="en-US" sz="2200" dirty="0"/>
              <a:t>Points earned for goals for specified time periods, accumulated, &amp; exchanged for specified reward</a:t>
            </a:r>
          </a:p>
          <a:p>
            <a:pPr>
              <a:lnSpc>
                <a:spcPct val="90000"/>
              </a:lnSpc>
              <a:defRPr/>
            </a:pPr>
            <a:r>
              <a:rPr lang="en-US" altLang="en-US" sz="2200" dirty="0"/>
              <a:t>Target </a:t>
            </a:r>
            <a:r>
              <a:rPr lang="en-US" altLang="en-US" sz="2200" u="sng" dirty="0"/>
              <a:t>&lt;</a:t>
            </a:r>
            <a:r>
              <a:rPr lang="en-US" altLang="en-US" sz="2200" dirty="0"/>
              <a:t>3-4 behaviors. Pair with pictures if needed</a:t>
            </a:r>
          </a:p>
          <a:p>
            <a:pPr>
              <a:lnSpc>
                <a:spcPct val="90000"/>
              </a:lnSpc>
              <a:defRPr/>
            </a:pPr>
            <a:r>
              <a:rPr lang="en-US" altLang="en-US" sz="2200" dirty="0"/>
              <a:t>Gather baseline to create challenging yet achievable goals. Consider frustration levels &amp; allow room for error. Do not expect 100% success unless related to physical aggression. </a:t>
            </a:r>
          </a:p>
          <a:p>
            <a:pPr>
              <a:lnSpc>
                <a:spcPct val="90000"/>
              </a:lnSpc>
              <a:defRPr/>
            </a:pPr>
            <a:r>
              <a:rPr lang="en-US" altLang="en-US" sz="2200" dirty="0"/>
              <a:t>Consider how frequently reinforcer should be earned. At end of each assignment, class, day?</a:t>
            </a:r>
          </a:p>
          <a:p>
            <a:pPr>
              <a:lnSpc>
                <a:spcPct val="90000"/>
              </a:lnSpc>
              <a:defRPr/>
            </a:pPr>
            <a:r>
              <a:rPr lang="en-US" altLang="en-US" sz="2200" dirty="0"/>
              <a:t>Give token as soon as child shows appropriate behavior. Pair with specific feedback.</a:t>
            </a:r>
          </a:p>
          <a:p>
            <a:pPr>
              <a:lnSpc>
                <a:spcPct val="90000"/>
              </a:lnSpc>
              <a:defRPr/>
            </a:pPr>
            <a:r>
              <a:rPr lang="en-US" altLang="en-US" sz="2200" dirty="0"/>
              <a:t>Avoid fines for inappropriate behavior. Consult with specialist for this.</a:t>
            </a:r>
          </a:p>
        </p:txBody>
      </p:sp>
    </p:spTree>
    <p:extLst>
      <p:ext uri="{BB962C8B-B14F-4D97-AF65-F5344CB8AC3E}">
        <p14:creationId xmlns:p14="http://schemas.microsoft.com/office/powerpoint/2010/main" val="9725603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6765-B901-463F-BC4E-ECB8E2616B23}"/>
              </a:ext>
            </a:extLst>
          </p:cNvPr>
          <p:cNvSpPr>
            <a:spLocks noGrp="1"/>
          </p:cNvSpPr>
          <p:nvPr>
            <p:ph type="title"/>
          </p:nvPr>
        </p:nvSpPr>
        <p:spPr/>
        <p:txBody>
          <a:bodyPr/>
          <a:lstStyle/>
          <a:p>
            <a:r>
              <a:rPr lang="en-US" b="1" dirty="0"/>
              <a:t>Token Boards</a:t>
            </a:r>
            <a:endParaRPr lang="en-US" dirty="0"/>
          </a:p>
        </p:txBody>
      </p:sp>
      <p:sp>
        <p:nvSpPr>
          <p:cNvPr id="3" name="Text Placeholder 2">
            <a:extLst>
              <a:ext uri="{FF2B5EF4-FFF2-40B4-BE49-F238E27FC236}">
                <a16:creationId xmlns:a16="http://schemas.microsoft.com/office/drawing/2014/main" id="{0FCADC6C-D42F-4B79-BBEE-C907AB96FE86}"/>
              </a:ext>
            </a:extLst>
          </p:cNvPr>
          <p:cNvSpPr>
            <a:spLocks noGrp="1"/>
          </p:cNvSpPr>
          <p:nvPr>
            <p:ph type="body"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Or, have students color in 1 section of a picture each time they complete a task/problem. When the entire picture is colored in, they earn their incentive.</a:t>
            </a:r>
            <a:endParaRPr lang="en-US" sz="800" dirty="0"/>
          </a:p>
          <a:p>
            <a:pPr marL="0"/>
            <a:endParaRPr lang="en-US" sz="100" dirty="0"/>
          </a:p>
          <a:p>
            <a:pPr marL="0"/>
            <a:endParaRPr lang="en-US" sz="100" dirty="0"/>
          </a:p>
          <a:p>
            <a:pPr marL="0"/>
            <a:endParaRPr lang="en-US" sz="2800" dirty="0"/>
          </a:p>
          <a:p>
            <a:pPr marL="0"/>
            <a:r>
              <a:rPr lang="en-US" sz="2800" dirty="0"/>
              <a:t>Virtual token boards: </a:t>
            </a:r>
            <a:r>
              <a:rPr lang="en-US" sz="2800" dirty="0">
                <a:hlinkClick r:id="rId2"/>
              </a:rPr>
              <a:t>https://www.thetokenboard.com/</a:t>
            </a:r>
            <a:endParaRPr lang="en-US" sz="2800" dirty="0"/>
          </a:p>
          <a:p>
            <a:pPr marL="0"/>
            <a:r>
              <a:rPr lang="en-US" sz="2800" dirty="0"/>
              <a:t>Downloadable boards: </a:t>
            </a:r>
            <a:r>
              <a:rPr lang="en-US" sz="2800" dirty="0">
                <a:hlinkClick r:id="rId3"/>
              </a:rPr>
              <a:t>http://www.educateautism.com/free-materials-and-downloads.html/category/token-boards.html</a:t>
            </a:r>
            <a:r>
              <a:rPr lang="en-US" sz="2800" dirty="0"/>
              <a:t> </a:t>
            </a:r>
          </a:p>
          <a:p>
            <a:pPr marL="0" indent="0">
              <a:buNone/>
            </a:pPr>
            <a:endParaRPr lang="en-US" dirty="0"/>
          </a:p>
        </p:txBody>
      </p:sp>
      <p:pic>
        <p:nvPicPr>
          <p:cNvPr id="4" name="Picture 3">
            <a:extLst>
              <a:ext uri="{FF2B5EF4-FFF2-40B4-BE49-F238E27FC236}">
                <a16:creationId xmlns:a16="http://schemas.microsoft.com/office/drawing/2014/main" id="{6845F630-5CA7-4238-8685-7690CFE9DB07}"/>
              </a:ext>
            </a:extLst>
          </p:cNvPr>
          <p:cNvPicPr>
            <a:picLocks noChangeAspect="1"/>
          </p:cNvPicPr>
          <p:nvPr/>
        </p:nvPicPr>
        <p:blipFill>
          <a:blip r:embed="rId4"/>
          <a:stretch>
            <a:fillRect/>
          </a:stretch>
        </p:blipFill>
        <p:spPr>
          <a:xfrm>
            <a:off x="995218" y="1940743"/>
            <a:ext cx="5686425" cy="1885950"/>
          </a:xfrm>
          <a:prstGeom prst="rect">
            <a:avLst/>
          </a:prstGeom>
        </p:spPr>
      </p:pic>
      <p:sp>
        <p:nvSpPr>
          <p:cNvPr id="5" name="TextBox 4">
            <a:extLst>
              <a:ext uri="{FF2B5EF4-FFF2-40B4-BE49-F238E27FC236}">
                <a16:creationId xmlns:a16="http://schemas.microsoft.com/office/drawing/2014/main" id="{9BC1A735-A444-4465-B394-A2A480B49CF8}"/>
              </a:ext>
            </a:extLst>
          </p:cNvPr>
          <p:cNvSpPr txBox="1"/>
          <p:nvPr/>
        </p:nvSpPr>
        <p:spPr>
          <a:xfrm>
            <a:off x="6681643" y="2995283"/>
            <a:ext cx="3128790" cy="307777"/>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13869772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D024-0EDD-4BAD-8246-CFB2056BB78E}"/>
              </a:ext>
            </a:extLst>
          </p:cNvPr>
          <p:cNvSpPr>
            <a:spLocks noGrp="1"/>
          </p:cNvSpPr>
          <p:nvPr>
            <p:ph type="title"/>
          </p:nvPr>
        </p:nvSpPr>
        <p:spPr/>
        <p:txBody>
          <a:bodyPr/>
          <a:lstStyle/>
          <a:p>
            <a:r>
              <a:rPr lang="en-US" dirty="0"/>
              <a:t>Token Economy Example #2</a:t>
            </a:r>
          </a:p>
        </p:txBody>
      </p:sp>
      <p:pic>
        <p:nvPicPr>
          <p:cNvPr id="4" name="Content Placeholder 16" descr="Timeline&#10;&#10;Description automatically generated">
            <a:extLst>
              <a:ext uri="{FF2B5EF4-FFF2-40B4-BE49-F238E27FC236}">
                <a16:creationId xmlns:a16="http://schemas.microsoft.com/office/drawing/2014/main" id="{A9B5408A-8DC5-478A-B8E6-B522FC96C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58" y="1758739"/>
            <a:ext cx="9573208" cy="5013953"/>
          </a:xfrm>
          <a:prstGeom prst="rect">
            <a:avLst/>
          </a:prstGeom>
          <a:ln w="12700">
            <a:miter lim="400000"/>
          </a:ln>
        </p:spPr>
      </p:pic>
      <p:sp>
        <p:nvSpPr>
          <p:cNvPr id="5" name="TextBox 4">
            <a:extLst>
              <a:ext uri="{FF2B5EF4-FFF2-40B4-BE49-F238E27FC236}">
                <a16:creationId xmlns:a16="http://schemas.microsoft.com/office/drawing/2014/main" id="{57BF1704-4B85-4B75-B9F8-7D195D138D3F}"/>
              </a:ext>
            </a:extLst>
          </p:cNvPr>
          <p:cNvSpPr txBox="1"/>
          <p:nvPr/>
        </p:nvSpPr>
        <p:spPr>
          <a:xfrm>
            <a:off x="10668566" y="6034028"/>
            <a:ext cx="1379988" cy="738664"/>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340936229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3E95-D720-4386-8723-4ADD51327D24}"/>
              </a:ext>
            </a:extLst>
          </p:cNvPr>
          <p:cNvSpPr>
            <a:spLocks noGrp="1"/>
          </p:cNvSpPr>
          <p:nvPr>
            <p:ph type="title"/>
          </p:nvPr>
        </p:nvSpPr>
        <p:spPr/>
        <p:txBody>
          <a:bodyPr/>
          <a:lstStyle/>
          <a:p>
            <a:r>
              <a:rPr lang="en-US" b="1" dirty="0"/>
              <a:t>Reinforcers for Remote Learning</a:t>
            </a:r>
            <a:endParaRPr lang="en-US" dirty="0"/>
          </a:p>
        </p:txBody>
      </p:sp>
      <p:grpSp>
        <p:nvGrpSpPr>
          <p:cNvPr id="4" name="Group 3">
            <a:extLst>
              <a:ext uri="{FF2B5EF4-FFF2-40B4-BE49-F238E27FC236}">
                <a16:creationId xmlns:a16="http://schemas.microsoft.com/office/drawing/2014/main" id="{BE8F6299-3B91-43DF-A1BD-70D40EFF0858}"/>
              </a:ext>
            </a:extLst>
          </p:cNvPr>
          <p:cNvGrpSpPr/>
          <p:nvPr/>
        </p:nvGrpSpPr>
        <p:grpSpPr>
          <a:xfrm>
            <a:off x="817385" y="1479300"/>
            <a:ext cx="3562350" cy="3037209"/>
            <a:chOff x="-19180" y="0"/>
            <a:chExt cx="3586628" cy="1377410"/>
          </a:xfrm>
        </p:grpSpPr>
        <p:sp>
          <p:nvSpPr>
            <p:cNvPr id="5" name="Rectangle 4">
              <a:extLst>
                <a:ext uri="{FF2B5EF4-FFF2-40B4-BE49-F238E27FC236}">
                  <a16:creationId xmlns:a16="http://schemas.microsoft.com/office/drawing/2014/main" id="{D51B6FE4-45D7-436A-843A-F8DA7FF98510}"/>
                </a:ext>
              </a:extLst>
            </p:cNvPr>
            <p:cNvSpPr/>
            <p:nvPr/>
          </p:nvSpPr>
          <p:spPr>
            <a:xfrm>
              <a:off x="0" y="0"/>
              <a:ext cx="3567448" cy="164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Privileges</a:t>
              </a:r>
              <a:endParaRPr lang="en-US" sz="1100" dirty="0">
                <a:effectLst/>
                <a:ea typeface="Calibri" panose="020F0502020204030204" pitchFamily="34" charset="0"/>
                <a:cs typeface="Times New Roman" panose="02020603050405020304" pitchFamily="18" charset="0"/>
              </a:endParaRPr>
            </a:p>
          </p:txBody>
        </p:sp>
        <p:sp>
          <p:nvSpPr>
            <p:cNvPr id="6" name="Text Box 17">
              <a:extLst>
                <a:ext uri="{FF2B5EF4-FFF2-40B4-BE49-F238E27FC236}">
                  <a16:creationId xmlns:a16="http://schemas.microsoft.com/office/drawing/2014/main" id="{C997CB7B-8200-40BD-83F8-CEC9401B3238}"/>
                </a:ext>
              </a:extLst>
            </p:cNvPr>
            <p:cNvSpPr txBox="1"/>
            <p:nvPr/>
          </p:nvSpPr>
          <p:spPr>
            <a:xfrm>
              <a:off x="-19180" y="144725"/>
              <a:ext cx="3567448" cy="1232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homework pass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extra points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do only odd problems for math</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display of student’s ARTWORK/picture as teacher’s virtual class background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student selection of virtual class background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student monitor of chat box</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selection of class virtual fieldtrip</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selection of class theme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wearing special outfits</a:t>
              </a:r>
              <a:endParaRPr lang="en-US" sz="1100" dirty="0">
                <a:effectLst/>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A574AB91-6B36-4FDF-90E1-493F663A081C}"/>
              </a:ext>
            </a:extLst>
          </p:cNvPr>
          <p:cNvGrpSpPr/>
          <p:nvPr/>
        </p:nvGrpSpPr>
        <p:grpSpPr>
          <a:xfrm>
            <a:off x="4640442" y="1479300"/>
            <a:ext cx="3171825" cy="3285489"/>
            <a:chOff x="0" y="1"/>
            <a:chExt cx="3617644" cy="1716644"/>
          </a:xfrm>
        </p:grpSpPr>
        <p:sp>
          <p:nvSpPr>
            <p:cNvPr id="9" name="Rectangle 8">
              <a:extLst>
                <a:ext uri="{FF2B5EF4-FFF2-40B4-BE49-F238E27FC236}">
                  <a16:creationId xmlns:a16="http://schemas.microsoft.com/office/drawing/2014/main" id="{3280959F-FC7E-4AA8-8797-9C7A5B11F5B1}"/>
                </a:ext>
              </a:extLst>
            </p:cNvPr>
            <p:cNvSpPr/>
            <p:nvPr/>
          </p:nvSpPr>
          <p:spPr>
            <a:xfrm>
              <a:off x="0" y="1"/>
              <a:ext cx="3567449" cy="228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Activities</a:t>
              </a:r>
              <a:endParaRPr lang="en-US" sz="1100" dirty="0">
                <a:effectLst/>
                <a:ea typeface="Calibri" panose="020F0502020204030204" pitchFamily="34" charset="0"/>
                <a:cs typeface="Times New Roman" panose="02020603050405020304" pitchFamily="18" charset="0"/>
              </a:endParaRPr>
            </a:p>
          </p:txBody>
        </p:sp>
        <p:sp>
          <p:nvSpPr>
            <p:cNvPr id="10" name="Text Box 11">
              <a:extLst>
                <a:ext uri="{FF2B5EF4-FFF2-40B4-BE49-F238E27FC236}">
                  <a16:creationId xmlns:a16="http://schemas.microsoft.com/office/drawing/2014/main" id="{CFE230FE-9907-44C6-8935-E5C62E8FB2B1}"/>
                </a:ext>
              </a:extLst>
            </p:cNvPr>
            <p:cNvSpPr txBox="1"/>
            <p:nvPr/>
          </p:nvSpPr>
          <p:spPr>
            <a:xfrm>
              <a:off x="71923" y="341257"/>
              <a:ext cx="3545721" cy="1375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free time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drawing, reading, board games, Games on tablet/Phone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listen to music on headphones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Lunch date with you &amp; selected friend (zoom, etc.)</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virtual talent shows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telling class favorite jokes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decorating things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Extra break time</a:t>
              </a:r>
              <a:endParaRPr lang="en-US" sz="1100" dirty="0">
                <a:effectLst/>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D5D71F91-C079-41A0-984C-370DE22E876B}"/>
              </a:ext>
            </a:extLst>
          </p:cNvPr>
          <p:cNvGrpSpPr/>
          <p:nvPr/>
        </p:nvGrpSpPr>
        <p:grpSpPr>
          <a:xfrm>
            <a:off x="836435" y="4516509"/>
            <a:ext cx="2990850" cy="1803464"/>
            <a:chOff x="0" y="-165047"/>
            <a:chExt cx="3567448" cy="1514140"/>
          </a:xfrm>
        </p:grpSpPr>
        <p:sp>
          <p:nvSpPr>
            <p:cNvPr id="12" name="Rectangle 11">
              <a:extLst>
                <a:ext uri="{FF2B5EF4-FFF2-40B4-BE49-F238E27FC236}">
                  <a16:creationId xmlns:a16="http://schemas.microsoft.com/office/drawing/2014/main" id="{3214FCF8-43DB-4EC9-8C49-02C07EBC87F6}"/>
                </a:ext>
              </a:extLst>
            </p:cNvPr>
            <p:cNvSpPr/>
            <p:nvPr/>
          </p:nvSpPr>
          <p:spPr>
            <a:xfrm>
              <a:off x="0" y="-165047"/>
              <a:ext cx="3567448" cy="241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Verbal</a:t>
              </a:r>
              <a:endParaRPr lang="en-US" sz="1100" dirty="0">
                <a:effectLst/>
                <a:ea typeface="Calibri" panose="020F0502020204030204" pitchFamily="34" charset="0"/>
                <a:cs typeface="Times New Roman" panose="02020603050405020304" pitchFamily="18" charset="0"/>
              </a:endParaRPr>
            </a:p>
          </p:txBody>
        </p:sp>
        <p:sp>
          <p:nvSpPr>
            <p:cNvPr id="13" name="Text Box 4">
              <a:extLst>
                <a:ext uri="{FF2B5EF4-FFF2-40B4-BE49-F238E27FC236}">
                  <a16:creationId xmlns:a16="http://schemas.microsoft.com/office/drawing/2014/main" id="{1C242A3B-FF02-4735-B100-BD6E2117E175}"/>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Specific Praise (privately/in front of others)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peer-recognition</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Personalized video messages from teacher/Avatar</a:t>
              </a:r>
              <a:endParaRPr lang="en-US" sz="1100" dirty="0">
                <a:effectLst/>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9263D937-EB1E-410D-800C-8375F40FDE82}"/>
              </a:ext>
            </a:extLst>
          </p:cNvPr>
          <p:cNvGrpSpPr/>
          <p:nvPr/>
        </p:nvGrpSpPr>
        <p:grpSpPr>
          <a:xfrm>
            <a:off x="8060922" y="1479300"/>
            <a:ext cx="3419475" cy="2428240"/>
            <a:chOff x="0" y="-39022"/>
            <a:chExt cx="3669375" cy="1388115"/>
          </a:xfrm>
        </p:grpSpPr>
        <p:sp>
          <p:nvSpPr>
            <p:cNvPr id="15" name="Rectangle 14">
              <a:extLst>
                <a:ext uri="{FF2B5EF4-FFF2-40B4-BE49-F238E27FC236}">
                  <a16:creationId xmlns:a16="http://schemas.microsoft.com/office/drawing/2014/main" id="{FC3E1923-A771-497B-A27D-4D127AACF489}"/>
                </a:ext>
              </a:extLst>
            </p:cNvPr>
            <p:cNvSpPr/>
            <p:nvPr/>
          </p:nvSpPr>
          <p:spPr>
            <a:xfrm>
              <a:off x="101927" y="-39022"/>
              <a:ext cx="3567448" cy="22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iPad/iOS Sensory Apps that double as  brain breaks</a:t>
              </a:r>
              <a:endParaRPr lang="en-US" sz="1100" dirty="0">
                <a:effectLst/>
                <a:ea typeface="Calibri" panose="020F0502020204030204" pitchFamily="34" charset="0"/>
                <a:cs typeface="Times New Roman" panose="02020603050405020304" pitchFamily="18" charset="0"/>
              </a:endParaRPr>
            </a:p>
          </p:txBody>
        </p:sp>
        <p:sp>
          <p:nvSpPr>
            <p:cNvPr id="16" name="Text Box 20">
              <a:extLst>
                <a:ext uri="{FF2B5EF4-FFF2-40B4-BE49-F238E27FC236}">
                  <a16:creationId xmlns:a16="http://schemas.microsoft.com/office/drawing/2014/main" id="{DE871E34-A327-4EC7-ACF6-A868D41F8F4D}"/>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go noodle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bubble pop</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pocket pond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fluidity HD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Super Slime simulator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calm down yoga (https://www.youtube.com/watch?v=rWP4Xl4IDYA&amp;app=desktop)</a:t>
              </a:r>
              <a:endParaRPr lang="en-US" sz="1100" dirty="0">
                <a:effectLst/>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B9FA90C-4B86-470B-8F5A-74EC78C4426F}"/>
              </a:ext>
            </a:extLst>
          </p:cNvPr>
          <p:cNvGrpSpPr/>
          <p:nvPr/>
        </p:nvGrpSpPr>
        <p:grpSpPr>
          <a:xfrm>
            <a:off x="4444033" y="4516509"/>
            <a:ext cx="3324225" cy="1885948"/>
            <a:chOff x="0" y="0"/>
            <a:chExt cx="3567448" cy="1349093"/>
          </a:xfrm>
        </p:grpSpPr>
        <p:sp>
          <p:nvSpPr>
            <p:cNvPr id="18" name="Rectangle 17">
              <a:extLst>
                <a:ext uri="{FF2B5EF4-FFF2-40B4-BE49-F238E27FC236}">
                  <a16:creationId xmlns:a16="http://schemas.microsoft.com/office/drawing/2014/main" id="{408C8925-4787-4E4E-9EBE-72A61015F8DC}"/>
                </a:ext>
              </a:extLst>
            </p:cNvPr>
            <p:cNvSpPr/>
            <p:nvPr/>
          </p:nvSpPr>
          <p:spPr>
            <a:xfrm>
              <a:off x="0" y="0"/>
              <a:ext cx="3567448" cy="270605"/>
            </a:xfrm>
            <a:prstGeom prst="rect">
              <a:avLst/>
            </a:prstGeom>
            <a:solidFill>
              <a:srgbClr val="4472C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iPad/iOS Educational Game Apps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3">
              <a:extLst>
                <a:ext uri="{FF2B5EF4-FFF2-40B4-BE49-F238E27FC236}">
                  <a16:creationId xmlns:a16="http://schemas.microsoft.com/office/drawing/2014/main" id="{00DF7180-9CA8-49AC-9256-2763F061F203}"/>
                </a:ext>
              </a:extLst>
            </p:cNvPr>
            <p:cNvSpPr txBox="1"/>
            <p:nvPr/>
          </p:nvSpPr>
          <p:spPr>
            <a:xfrm>
              <a:off x="0" y="252680"/>
              <a:ext cx="3567448" cy="1096413"/>
            </a:xfrm>
            <a:prstGeom prst="rect">
              <a:avLst/>
            </a:prstGeom>
            <a:noFill/>
            <a:ln w="6350">
              <a:noFill/>
            </a:ln>
            <a:effectLst/>
          </p:spPr>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pbs kids games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candy crush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185C2299-17BC-44E9-9A73-D8BCA2B6A943}"/>
              </a:ext>
            </a:extLst>
          </p:cNvPr>
          <p:cNvGrpSpPr/>
          <p:nvPr/>
        </p:nvGrpSpPr>
        <p:grpSpPr>
          <a:xfrm>
            <a:off x="8155084" y="4516509"/>
            <a:ext cx="3019425" cy="1885948"/>
            <a:chOff x="0" y="0"/>
            <a:chExt cx="3567448" cy="1349093"/>
          </a:xfrm>
        </p:grpSpPr>
        <p:sp>
          <p:nvSpPr>
            <p:cNvPr id="21" name="Rectangle 20">
              <a:extLst>
                <a:ext uri="{FF2B5EF4-FFF2-40B4-BE49-F238E27FC236}">
                  <a16:creationId xmlns:a16="http://schemas.microsoft.com/office/drawing/2014/main" id="{8F6D8E7D-52AC-448E-A6CE-D4C8A71A9302}"/>
                </a:ext>
              </a:extLst>
            </p:cNvPr>
            <p:cNvSpPr/>
            <p:nvPr/>
          </p:nvSpPr>
          <p:spPr>
            <a:xfrm>
              <a:off x="0" y="0"/>
              <a:ext cx="3567448" cy="270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Tangibles</a:t>
              </a:r>
              <a:endParaRPr lang="en-US" sz="1100" dirty="0">
                <a:effectLst/>
                <a:ea typeface="Calibri" panose="020F0502020204030204" pitchFamily="34" charset="0"/>
                <a:cs typeface="Times New Roman" panose="02020603050405020304" pitchFamily="18" charset="0"/>
              </a:endParaRPr>
            </a:p>
          </p:txBody>
        </p:sp>
        <p:sp>
          <p:nvSpPr>
            <p:cNvPr id="22" name="Text Box 14">
              <a:extLst>
                <a:ext uri="{FF2B5EF4-FFF2-40B4-BE49-F238E27FC236}">
                  <a16:creationId xmlns:a16="http://schemas.microsoft.com/office/drawing/2014/main" id="{8475471F-4A75-425A-8761-64871D903329}"/>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certificates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teacher avatar messages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badges/awards</a:t>
              </a:r>
              <a:endParaRPr lang="en-US" sz="1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061032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DA8F-C661-4AAB-94D4-2B97A559AB88}"/>
              </a:ext>
            </a:extLst>
          </p:cNvPr>
          <p:cNvSpPr>
            <a:spLocks noGrp="1"/>
          </p:cNvSpPr>
          <p:nvPr>
            <p:ph type="title"/>
          </p:nvPr>
        </p:nvSpPr>
        <p:spPr/>
        <p:txBody>
          <a:bodyPr/>
          <a:lstStyle/>
          <a:p>
            <a:pPr algn="ctr"/>
            <a:r>
              <a:rPr lang="en-US" dirty="0"/>
              <a:t>Social Connections</a:t>
            </a:r>
            <a:r>
              <a:rPr lang="en-US" baseline="30000" dirty="0"/>
              <a:t>3</a:t>
            </a:r>
          </a:p>
        </p:txBody>
      </p:sp>
      <p:sp>
        <p:nvSpPr>
          <p:cNvPr id="3" name="Text Placeholder 2">
            <a:extLst>
              <a:ext uri="{FF2B5EF4-FFF2-40B4-BE49-F238E27FC236}">
                <a16:creationId xmlns:a16="http://schemas.microsoft.com/office/drawing/2014/main" id="{EB730BC4-A54B-41EF-AC79-D80CCC02F183}"/>
              </a:ext>
            </a:extLst>
          </p:cNvPr>
          <p:cNvSpPr>
            <a:spLocks noGrp="1"/>
          </p:cNvSpPr>
          <p:nvPr>
            <p:ph type="body" idx="1"/>
          </p:nvPr>
        </p:nvSpPr>
        <p:spPr/>
        <p:txBody>
          <a:bodyPr>
            <a:normAutofit fontScale="925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Schedule time to connect with known individuals (FaceTime, Marco Polo, etc.) &amp;  online social groups, socially engaged gaming, telehealth, etc. Vary methods used.</a:t>
            </a:r>
          </a:p>
          <a:p>
            <a:pPr marL="342900" marR="0" lvl="0" indent="-342900">
              <a:lnSpc>
                <a:spcPct val="107000"/>
              </a:lnSpc>
              <a:spcBef>
                <a:spcPts val="0"/>
              </a:spcBef>
              <a:spcAft>
                <a:spcPts val="0"/>
              </a:spcAft>
              <a:buFont typeface="Calibri" panose="020F050202020403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Social engagement online  shouldn’t replace direct engagement in the long-run. </a:t>
            </a:r>
          </a:p>
          <a:p>
            <a:pPr marL="342900" marR="0" lvl="0" indent="-342900">
              <a:lnSpc>
                <a:spcPct val="107000"/>
              </a:lnSpc>
              <a:spcBef>
                <a:spcPts val="0"/>
              </a:spcBef>
              <a:spcAft>
                <a:spcPts val="0"/>
              </a:spcAft>
              <a:buFont typeface="Calibri" panose="020F050202020403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Resources: local Autism Society chapters; Autism Speaks (autismspeaks.org); </a:t>
            </a:r>
          </a:p>
          <a:p>
            <a:pPr marL="342900" marR="0" lvl="0" indent="-342900">
              <a:lnSpc>
                <a:spcPct val="107000"/>
              </a:lnSpc>
              <a:spcBef>
                <a:spcPts val="0"/>
              </a:spcBef>
              <a:spcAft>
                <a:spcPts val="0"/>
              </a:spcAft>
              <a:buFont typeface="Calibri" panose="020F050202020403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Teach rules of virtual social engagement using visual tools (social stories, social narratives, comic strip communication), role-play social situations</a:t>
            </a:r>
          </a:p>
          <a:p>
            <a:pPr marL="342900" marR="0" lvl="0" indent="-342900">
              <a:lnSpc>
                <a:spcPct val="107000"/>
              </a:lnSpc>
              <a:spcBef>
                <a:spcPts val="0"/>
              </a:spcBef>
              <a:spcAft>
                <a:spcPts val="800"/>
              </a:spcAft>
              <a:buFont typeface="Calibri" panose="020F050202020403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Example: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https://afirm.fpg.unc.edu/sites/afirm.fpg.unc.edu/files/covid-resources/Foster%20Connection-Calling%20with%20FaceTime.pdf</a:t>
            </a: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Calibri" panose="020F050202020403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302839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A81D03D-0FFF-4FA7-9D88-918990F4AC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30785064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D28B-31BD-40DA-A8C9-D518B7357842}"/>
              </a:ext>
            </a:extLst>
          </p:cNvPr>
          <p:cNvSpPr>
            <a:spLocks noGrp="1"/>
          </p:cNvSpPr>
          <p:nvPr>
            <p:ph type="title"/>
          </p:nvPr>
        </p:nvSpPr>
        <p:spPr/>
        <p:txBody>
          <a:bodyPr/>
          <a:lstStyle/>
          <a:p>
            <a:pPr algn="ctr"/>
            <a:r>
              <a:rPr lang="en-US" dirty="0"/>
              <a:t>Back to School Preparations</a:t>
            </a:r>
          </a:p>
        </p:txBody>
      </p:sp>
      <p:sp>
        <p:nvSpPr>
          <p:cNvPr id="3" name="Text Placeholder 2">
            <a:extLst>
              <a:ext uri="{FF2B5EF4-FFF2-40B4-BE49-F238E27FC236}">
                <a16:creationId xmlns:a16="http://schemas.microsoft.com/office/drawing/2014/main" id="{F5DA9019-51E9-4551-B4FB-16C4AF1BB68C}"/>
              </a:ext>
            </a:extLst>
          </p:cNvPr>
          <p:cNvSpPr>
            <a:spLocks noGrp="1"/>
          </p:cNvSpPr>
          <p:nvPr>
            <p:ph type="body" idx="1"/>
          </p:nvPr>
        </p:nvSpPr>
        <p:spPr/>
        <p:txBody>
          <a:bodyPr>
            <a:noAutofit/>
          </a:bodyPr>
          <a:lstStyle/>
          <a:p>
            <a:r>
              <a:rPr lang="en-US" sz="2100" dirty="0"/>
              <a:t>Social narratives to prep for new routines &amp; protocols (e.g., masks, social distancing)</a:t>
            </a:r>
          </a:p>
          <a:p>
            <a:endParaRPr lang="en-US" sz="2100" dirty="0"/>
          </a:p>
          <a:p>
            <a:r>
              <a:rPr lang="en-US" sz="2100" dirty="0"/>
              <a:t>Show a video of staff in the school wearing masks and engaging in expected protocols</a:t>
            </a:r>
          </a:p>
          <a:p>
            <a:endParaRPr lang="en-US" sz="2100" dirty="0"/>
          </a:p>
          <a:p>
            <a:r>
              <a:rPr lang="en-US" sz="2100" dirty="0"/>
              <a:t>Video chat with teacher</a:t>
            </a:r>
          </a:p>
          <a:p>
            <a:endParaRPr lang="en-US" sz="2100" dirty="0"/>
          </a:p>
          <a:p>
            <a:r>
              <a:rPr lang="en-US" sz="2100" dirty="0"/>
              <a:t>Provide walk-through prior to school returning</a:t>
            </a:r>
          </a:p>
          <a:p>
            <a:endParaRPr lang="en-US" sz="2100" dirty="0"/>
          </a:p>
          <a:p>
            <a:r>
              <a:rPr lang="en-US" sz="2100" dirty="0"/>
              <a:t>Role play</a:t>
            </a:r>
          </a:p>
          <a:p>
            <a:endParaRPr lang="en-US" sz="2100" dirty="0"/>
          </a:p>
          <a:p>
            <a:r>
              <a:rPr lang="en-US" sz="2100" dirty="0"/>
              <a:t>Visual countdowns for days back to school and add to visual schedule</a:t>
            </a:r>
          </a:p>
        </p:txBody>
      </p:sp>
    </p:spTree>
    <p:extLst>
      <p:ext uri="{BB962C8B-B14F-4D97-AF65-F5344CB8AC3E}">
        <p14:creationId xmlns:p14="http://schemas.microsoft.com/office/powerpoint/2010/main" val="58995769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2152650" y="-28575"/>
            <a:ext cx="7886700" cy="1325564"/>
          </a:xfrm>
          <a:prstGeom prst="rect">
            <a:avLst/>
          </a:prstGeom>
        </p:spPr>
        <p:txBody>
          <a:bodyPr/>
          <a:lstStyle/>
          <a:p>
            <a:pPr algn="ctr"/>
            <a:r>
              <a:rPr lang="en-US" dirty="0"/>
              <a:t>Q&amp;A</a:t>
            </a:r>
            <a:endParaRPr dirty="0"/>
          </a:p>
        </p:txBody>
      </p:sp>
      <p:sp>
        <p:nvSpPr>
          <p:cNvPr id="502" name="Body"/>
          <p:cNvSpPr txBox="1">
            <a:spLocks noGrp="1"/>
          </p:cNvSpPr>
          <p:nvPr>
            <p:ph type="body" idx="1"/>
          </p:nvPr>
        </p:nvSpPr>
        <p:spPr>
          <a:xfrm>
            <a:off x="2152651" y="1444625"/>
            <a:ext cx="8261747" cy="4796337"/>
          </a:xfrm>
          <a:prstGeom prst="rect">
            <a:avLst/>
          </a:prstGeom>
        </p:spPr>
        <p:txBody>
          <a:bodyPr/>
          <a:lstStyle/>
          <a:p>
            <a:pPr marL="182880" indent="-182880" defTabSz="833932">
              <a:lnSpc>
                <a:spcPct val="100000"/>
              </a:lnSpc>
              <a:spcBef>
                <a:spcPts val="300"/>
              </a:spcBef>
              <a:buFontTx/>
              <a:defRPr sz="1824"/>
            </a:pP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2152650" y="-28575"/>
            <a:ext cx="7886700" cy="1325564"/>
          </a:xfrm>
          <a:prstGeom prst="rect">
            <a:avLst/>
          </a:prstGeom>
        </p:spPr>
        <p:txBody>
          <a:bodyPr/>
          <a:lstStyle/>
          <a:p>
            <a:pPr algn="ctr"/>
            <a:r>
              <a:rPr dirty="0"/>
              <a:t>Resources </a:t>
            </a:r>
          </a:p>
        </p:txBody>
      </p:sp>
      <p:sp>
        <p:nvSpPr>
          <p:cNvPr id="502" name="Body"/>
          <p:cNvSpPr txBox="1">
            <a:spLocks noGrp="1"/>
          </p:cNvSpPr>
          <p:nvPr>
            <p:ph type="body" idx="1"/>
          </p:nvPr>
        </p:nvSpPr>
        <p:spPr>
          <a:xfrm>
            <a:off x="723900" y="1444625"/>
            <a:ext cx="10448925" cy="4796337"/>
          </a:xfrm>
          <a:prstGeom prst="rect">
            <a:avLst/>
          </a:prstGeom>
        </p:spPr>
        <p:txBody>
          <a:bodyPr>
            <a:normAutofit fontScale="92500" lnSpcReduction="10000"/>
          </a:bodyPr>
          <a:lstStyle/>
          <a:p>
            <a:pPr marL="0" indent="0" defTabSz="833932">
              <a:lnSpc>
                <a:spcPct val="100000"/>
              </a:lnSpc>
              <a:spcBef>
                <a:spcPts val="300"/>
              </a:spcBef>
              <a:buNone/>
              <a:defRPr sz="1824"/>
            </a:pPr>
            <a:r>
              <a:rPr lang="en-US" b="1" dirty="0"/>
              <a:t>Coping Supports</a:t>
            </a:r>
          </a:p>
          <a:p>
            <a:pPr marL="0" indent="0" defTabSz="833932">
              <a:lnSpc>
                <a:spcPct val="100000"/>
              </a:lnSpc>
              <a:spcBef>
                <a:spcPts val="300"/>
              </a:spcBef>
              <a:buNone/>
              <a:defRPr sz="1824"/>
            </a:pPr>
            <a:r>
              <a:rPr lang="en-US" dirty="0"/>
              <a:t>- AFIRM. </a:t>
            </a:r>
            <a:r>
              <a:rPr lang="en-US" dirty="0">
                <a:hlinkClick r:id="rId2"/>
              </a:rPr>
              <a:t>https://afirm.fpg.unc.edu/prioritize-coping-and-calming-skills</a:t>
            </a:r>
            <a:r>
              <a:rPr lang="en-US" dirty="0"/>
              <a:t> </a:t>
            </a:r>
          </a:p>
          <a:p>
            <a:pPr marL="0" indent="0" defTabSz="833932">
              <a:lnSpc>
                <a:spcPct val="100000"/>
              </a:lnSpc>
              <a:spcBef>
                <a:spcPts val="300"/>
              </a:spcBef>
              <a:buNone/>
              <a:defRPr sz="1824"/>
            </a:pPr>
            <a:endParaRPr lang="en-US" b="1" dirty="0"/>
          </a:p>
          <a:p>
            <a:pPr marL="0" indent="0" defTabSz="833932">
              <a:lnSpc>
                <a:spcPct val="100000"/>
              </a:lnSpc>
              <a:spcBef>
                <a:spcPts val="300"/>
              </a:spcBef>
              <a:buNone/>
              <a:defRPr sz="1824"/>
            </a:pPr>
            <a:r>
              <a:rPr lang="en-US" b="1" dirty="0"/>
              <a:t>Expressive Communication Supports</a:t>
            </a:r>
          </a:p>
          <a:p>
            <a:pPr defTabSz="833932">
              <a:lnSpc>
                <a:spcPct val="100000"/>
              </a:lnSpc>
              <a:spcBef>
                <a:spcPts val="300"/>
              </a:spcBef>
              <a:buFontTx/>
              <a:buChar char="-"/>
              <a:defRPr sz="1824"/>
            </a:pPr>
            <a:r>
              <a:rPr lang="en-US" dirty="0"/>
              <a:t>AFIRM. </a:t>
            </a:r>
            <a:r>
              <a:rPr lang="en-US" dirty="0">
                <a:hlinkClick r:id="rId3"/>
              </a:rPr>
              <a:t>https://afirm.fpg.unc.edu/offer-opportunities-expression</a:t>
            </a:r>
            <a:endParaRPr lang="en-US" dirty="0"/>
          </a:p>
          <a:p>
            <a:pPr marL="0" indent="0" defTabSz="833932">
              <a:lnSpc>
                <a:spcPct val="100000"/>
              </a:lnSpc>
              <a:spcBef>
                <a:spcPts val="300"/>
              </a:spcBef>
              <a:buNone/>
              <a:defRPr sz="1824"/>
            </a:pPr>
            <a:endParaRPr lang="en-US" b="1" dirty="0"/>
          </a:p>
          <a:p>
            <a:pPr marL="0" indent="0" defTabSz="833932">
              <a:lnSpc>
                <a:spcPct val="100000"/>
              </a:lnSpc>
              <a:spcBef>
                <a:spcPts val="300"/>
              </a:spcBef>
              <a:buNone/>
              <a:defRPr sz="1824"/>
            </a:pPr>
            <a:r>
              <a:rPr lang="en-US" b="1" dirty="0"/>
              <a:t>Sensory tools</a:t>
            </a:r>
          </a:p>
          <a:p>
            <a:pPr defTabSz="833932">
              <a:lnSpc>
                <a:spcPct val="100000"/>
              </a:lnSpc>
              <a:spcBef>
                <a:spcPts val="300"/>
              </a:spcBef>
              <a:buFontTx/>
              <a:buChar char="-"/>
              <a:defRPr sz="1824"/>
            </a:pPr>
            <a:r>
              <a:rPr lang="en-US" dirty="0"/>
              <a:t>Sensory University. </a:t>
            </a:r>
            <a:r>
              <a:rPr lang="en-US" dirty="0">
                <a:hlinkClick r:id="rId4"/>
              </a:rPr>
              <a:t>www.sensoryuniversity.com</a:t>
            </a:r>
            <a:r>
              <a:rPr lang="en-US" dirty="0"/>
              <a:t>   </a:t>
            </a:r>
          </a:p>
          <a:p>
            <a:pPr defTabSz="833932">
              <a:lnSpc>
                <a:spcPct val="100000"/>
              </a:lnSpc>
              <a:spcBef>
                <a:spcPts val="300"/>
              </a:spcBef>
              <a:buFontTx/>
              <a:buChar char="-"/>
              <a:defRPr sz="1824"/>
            </a:pPr>
            <a:r>
              <a:rPr lang="en-US" dirty="0"/>
              <a:t>Ark Therapeutic Products. </a:t>
            </a:r>
            <a:r>
              <a:rPr lang="en-US" dirty="0">
                <a:hlinkClick r:id="rId5"/>
              </a:rPr>
              <a:t>www.arktherapeutic.com</a:t>
            </a:r>
            <a:r>
              <a:rPr lang="en-US" dirty="0"/>
              <a:t>  </a:t>
            </a:r>
          </a:p>
          <a:p>
            <a:pPr marL="0" indent="0" defTabSz="833932">
              <a:lnSpc>
                <a:spcPct val="100000"/>
              </a:lnSpc>
              <a:spcBef>
                <a:spcPts val="300"/>
              </a:spcBef>
              <a:buNone/>
              <a:defRPr sz="1824"/>
            </a:pPr>
            <a:endParaRPr lang="en-US" dirty="0"/>
          </a:p>
          <a:p>
            <a:pPr marL="0" indent="0" defTabSz="833932">
              <a:lnSpc>
                <a:spcPct val="100000"/>
              </a:lnSpc>
              <a:spcBef>
                <a:spcPts val="300"/>
              </a:spcBef>
              <a:buNone/>
              <a:defRPr sz="1824"/>
            </a:pPr>
            <a:r>
              <a:rPr lang="en-US" b="1" dirty="0"/>
              <a:t>Social Narratives</a:t>
            </a:r>
          </a:p>
          <a:p>
            <a:pPr marL="514350" marR="0" indent="-285750">
              <a:lnSpc>
                <a:spcPct val="107000"/>
              </a:lnSpc>
              <a:spcBef>
                <a:spcPts val="0"/>
              </a:spcBef>
              <a:spcAft>
                <a:spcPts val="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Autism Focused Intervention Resources &amp; Modules (AFIRM). </a:t>
            </a: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6"/>
              </a:rPr>
              <a:t>https://afirm.fpg.unc.edu/Social-narratives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514350" marR="0" indent="-285750">
              <a:lnSpc>
                <a:spcPct val="107000"/>
              </a:lnSpc>
              <a:spcBef>
                <a:spcPts val="0"/>
              </a:spcBef>
              <a:spcAft>
                <a:spcPts val="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Carol’s Club: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https://carolgraysocialstories.com/carols-club/clubhouse/</a:t>
            </a:r>
            <a:r>
              <a:rPr lang="en-US" sz="2000" dirty="0">
                <a:effectLst/>
                <a:latin typeface="Calibri" panose="020F0502020204030204" pitchFamily="34" charset="0"/>
                <a:ea typeface="Calibri" panose="020F0502020204030204" pitchFamily="34" charset="0"/>
                <a:cs typeface="Times New Roman" panose="02020603050405020304" pitchFamily="18" charset="0"/>
              </a:rPr>
              <a:t> for social stories &amp; pandemic-specific</a:t>
            </a:r>
          </a:p>
          <a:p>
            <a:pPr marL="514350" marR="0" indent="-285750">
              <a:lnSpc>
                <a:spcPct val="107000"/>
              </a:lnSpc>
              <a:spcBef>
                <a:spcPts val="0"/>
              </a:spcBef>
              <a:spcAft>
                <a:spcPts val="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National Autistic Society. </a:t>
            </a:r>
            <a:r>
              <a:rPr lang="en-US" sz="2000" dirty="0">
                <a:effectLst/>
                <a:latin typeface="Calibri" panose="020F0502020204030204" pitchFamily="34" charset="0"/>
                <a:ea typeface="Calibri" panose="020F0502020204030204" pitchFamily="34" charset="0"/>
                <a:cs typeface="Times New Roman" panose="02020603050405020304" pitchFamily="18" charset="0"/>
                <a:hlinkClick r:id="rId8"/>
              </a:rPr>
              <a:t>https://www.autism.org.uk/advice-and-guidance/topics/communication/communication-tools/social-stories-and-comic-strip-coversations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833932">
              <a:lnSpc>
                <a:spcPct val="100000"/>
              </a:lnSpc>
              <a:spcBef>
                <a:spcPts val="300"/>
              </a:spcBef>
              <a:buNone/>
              <a:defRPr sz="1824"/>
            </a:pPr>
            <a:endParaRPr lang="en-US" dirty="0"/>
          </a:p>
          <a:p>
            <a:pPr marL="0" indent="0" defTabSz="833932">
              <a:lnSpc>
                <a:spcPct val="100000"/>
              </a:lnSpc>
              <a:spcBef>
                <a:spcPts val="300"/>
              </a:spcBef>
              <a:buNone/>
              <a:defRPr sz="1824"/>
            </a:pPr>
            <a:endParaRPr lang="en-US" dirty="0"/>
          </a:p>
        </p:txBody>
      </p:sp>
    </p:spTree>
    <p:extLst>
      <p:ext uri="{BB962C8B-B14F-4D97-AF65-F5344CB8AC3E}">
        <p14:creationId xmlns:p14="http://schemas.microsoft.com/office/powerpoint/2010/main" val="10775773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D557-E746-4AD3-A475-A3F58F92B1C3}"/>
              </a:ext>
            </a:extLst>
          </p:cNvPr>
          <p:cNvSpPr>
            <a:spLocks noGrp="1"/>
          </p:cNvSpPr>
          <p:nvPr>
            <p:ph type="title"/>
          </p:nvPr>
        </p:nvSpPr>
        <p:spPr/>
        <p:txBody>
          <a:bodyPr/>
          <a:lstStyle/>
          <a:p>
            <a:pPr algn="ctr"/>
            <a:r>
              <a:rPr lang="en-US" dirty="0"/>
              <a:t>Resources </a:t>
            </a:r>
          </a:p>
        </p:txBody>
      </p:sp>
      <p:sp>
        <p:nvSpPr>
          <p:cNvPr id="3" name="Text Placeholder 2">
            <a:extLst>
              <a:ext uri="{FF2B5EF4-FFF2-40B4-BE49-F238E27FC236}">
                <a16:creationId xmlns:a16="http://schemas.microsoft.com/office/drawing/2014/main" id="{D3FCC34A-06E4-41EA-BB72-79A8CE74B3B1}"/>
              </a:ext>
            </a:extLst>
          </p:cNvPr>
          <p:cNvSpPr>
            <a:spLocks noGrp="1"/>
          </p:cNvSpPr>
          <p:nvPr>
            <p:ph type="body" idx="1"/>
          </p:nvPr>
        </p:nvSpPr>
        <p:spPr/>
        <p:txBody>
          <a:bodyPr/>
          <a:lstStyle/>
          <a:p>
            <a:pPr marL="0" indent="0" defTabSz="833932">
              <a:lnSpc>
                <a:spcPct val="100000"/>
              </a:lnSpc>
              <a:spcBef>
                <a:spcPts val="300"/>
              </a:spcBef>
              <a:buNone/>
              <a:defRPr sz="1824"/>
            </a:pPr>
            <a:r>
              <a:rPr lang="en-US" b="1" dirty="0"/>
              <a:t>Teaching Tips and Supports</a:t>
            </a:r>
          </a:p>
          <a:p>
            <a:pPr defTabSz="833932">
              <a:lnSpc>
                <a:spcPct val="100000"/>
              </a:lnSpc>
              <a:spcBef>
                <a:spcPts val="300"/>
              </a:spcBef>
              <a:buFontTx/>
              <a:buChar char="-"/>
              <a:defRPr sz="1824"/>
            </a:pPr>
            <a:r>
              <a:rPr lang="en-US" dirty="0"/>
              <a:t>TEACCH Autism Program.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https://teacch.com/resources/teacch-tips/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0" indent="0" defTabSz="833932">
              <a:lnSpc>
                <a:spcPct val="100000"/>
              </a:lnSpc>
              <a:spcBef>
                <a:spcPts val="300"/>
              </a:spcBef>
              <a:buNone/>
              <a:defRPr sz="1824"/>
            </a:pPr>
            <a:endParaRPr lang="en-US" dirty="0"/>
          </a:p>
          <a:p>
            <a:pPr marL="0" indent="0" defTabSz="833932">
              <a:lnSpc>
                <a:spcPct val="100000"/>
              </a:lnSpc>
              <a:spcBef>
                <a:spcPts val="300"/>
              </a:spcBef>
              <a:buNone/>
              <a:defRPr sz="1824"/>
            </a:pPr>
            <a:r>
              <a:rPr lang="en-US" b="1" dirty="0"/>
              <a:t>Virtual Programs (e.g., social skills, social groups, support groups, etc.)</a:t>
            </a:r>
          </a:p>
          <a:p>
            <a:pPr marL="0" indent="0" defTabSz="833932">
              <a:lnSpc>
                <a:spcPct val="100000"/>
              </a:lnSpc>
              <a:spcBef>
                <a:spcPts val="300"/>
              </a:spcBef>
              <a:buNone/>
              <a:defRPr sz="1824"/>
            </a:pPr>
            <a:r>
              <a:rPr lang="en-US" dirty="0"/>
              <a:t>- Autism Speaks.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https://www.autismspeaks.org/resource-guide</a:t>
            </a:r>
            <a:endParaRPr lang="en-US" dirty="0"/>
          </a:p>
          <a:p>
            <a:pPr marL="0" indent="0" defTabSz="833932">
              <a:lnSpc>
                <a:spcPct val="100000"/>
              </a:lnSpc>
              <a:spcBef>
                <a:spcPts val="300"/>
              </a:spcBef>
              <a:buNone/>
              <a:defRPr sz="1824"/>
            </a:pPr>
            <a:endParaRPr lang="en-US" b="1" dirty="0"/>
          </a:p>
          <a:p>
            <a:pPr marL="0" indent="0" defTabSz="833932">
              <a:lnSpc>
                <a:spcPct val="100000"/>
              </a:lnSpc>
              <a:spcBef>
                <a:spcPts val="300"/>
              </a:spcBef>
              <a:buNone/>
              <a:defRPr sz="1824"/>
            </a:pPr>
            <a:r>
              <a:rPr lang="en-US" b="1" dirty="0"/>
              <a:t>Virtual Trainings and Webinars</a:t>
            </a:r>
          </a:p>
          <a:p>
            <a:pPr marL="0" indent="0" defTabSz="833932">
              <a:lnSpc>
                <a:spcPct val="100000"/>
              </a:lnSpc>
              <a:spcBef>
                <a:spcPts val="300"/>
              </a:spcBef>
              <a:buNone/>
              <a:defRPr sz="1824"/>
            </a:pPr>
            <a:r>
              <a:rPr lang="en-US" dirty="0"/>
              <a:t>- TEACCH Autism Program.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https://teacch.com/trainings/virtual-trainings/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128400632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7FA8-69C7-4210-833D-24E0B8C07D93}"/>
              </a:ext>
            </a:extLst>
          </p:cNvPr>
          <p:cNvSpPr>
            <a:spLocks noGrp="1"/>
          </p:cNvSpPr>
          <p:nvPr>
            <p:ph type="title"/>
          </p:nvPr>
        </p:nvSpPr>
        <p:spPr/>
        <p:txBody>
          <a:bodyPr/>
          <a:lstStyle/>
          <a:p>
            <a:pPr algn="ctr"/>
            <a:r>
              <a:rPr lang="en-US" dirty="0"/>
              <a:t>References</a:t>
            </a:r>
          </a:p>
        </p:txBody>
      </p:sp>
      <p:sp>
        <p:nvSpPr>
          <p:cNvPr id="3" name="Text Placeholder 2">
            <a:extLst>
              <a:ext uri="{FF2B5EF4-FFF2-40B4-BE49-F238E27FC236}">
                <a16:creationId xmlns:a16="http://schemas.microsoft.com/office/drawing/2014/main" id="{FCBDCC7F-63F5-4CF6-9CB5-44A7A13455C0}"/>
              </a:ext>
            </a:extLst>
          </p:cNvPr>
          <p:cNvSpPr>
            <a:spLocks noGrp="1"/>
          </p:cNvSpPr>
          <p:nvPr>
            <p:ph type="body" idx="1"/>
          </p:nvPr>
        </p:nvSpPr>
        <p:spPr/>
        <p:txBody>
          <a:bodyPr>
            <a:normAutofit fontScale="92500" lnSpcReduction="20000"/>
          </a:bodyPr>
          <a:lstStyle/>
          <a:p>
            <a:pPr marL="342900" marR="0" lvl="0" indent="-342900">
              <a:lnSpc>
                <a:spcPct val="107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Autism Speaks (2020). Sensory Issues. Retrieved from </a:t>
            </a:r>
            <a:r>
              <a:rPr lang="en-US" sz="1600" dirty="0">
                <a:effectLst/>
                <a:latin typeface="Arial" panose="020B0604020202020204" pitchFamily="34" charset="0"/>
                <a:ea typeface="Calibri" panose="020F0502020204030204" pitchFamily="34" charset="0"/>
                <a:cs typeface="Arial" panose="020B0604020202020204" pitchFamily="34" charset="0"/>
                <a:hlinkClick r:id="rId2"/>
              </a:rPr>
              <a:t>https://www.autismspeaks.org/sensory-issues</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Carol Gray Social Stories (2021). Retrieved from </a:t>
            </a:r>
            <a:r>
              <a:rPr lang="en-US" sz="1600" dirty="0">
                <a:effectLst/>
                <a:latin typeface="Arial" panose="020B0604020202020204" pitchFamily="34" charset="0"/>
                <a:ea typeface="Calibri" panose="020F0502020204030204" pitchFamily="34" charset="0"/>
                <a:cs typeface="Arial" panose="020B0604020202020204" pitchFamily="34" charset="0"/>
                <a:hlinkClick r:id="rId3"/>
              </a:rPr>
              <a:t>https://carolgraysocialstories.com/</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Hume, K., Waters, V., Sam, A., Steinbrenner, J., Perkins, Y., Dees, B., Tomaszewski, B., Rentschler, L., Szendrey, S., McIntyre, N., White, M., Nowell, S., &amp; Odom, S. (2020).</a:t>
            </a:r>
            <a:r>
              <a:rPr lang="en-US" sz="1600" i="1" dirty="0">
                <a:solidFill>
                  <a:srgbClr val="262626"/>
                </a:solidFill>
                <a:effectLst/>
                <a:latin typeface="Arial" panose="020B0604020202020204" pitchFamily="34" charset="0"/>
                <a:ea typeface="Calibri" panose="020F0502020204030204" pitchFamily="34" charset="0"/>
                <a:cs typeface="Arial" panose="020B0604020202020204" pitchFamily="34" charset="0"/>
              </a:rPr>
              <a:t> Supporting individuals with autism through uncertain times</a:t>
            </a:r>
            <a:r>
              <a:rPr lang="en-US"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Chapel Hill, NC: School of Education and Frank Porter Graham Child Development Institute, University of North Carolina at Chapel Hill. Retrieved from: </a:t>
            </a:r>
            <a:r>
              <a:rPr lang="en-US" sz="1600" u="sng" dirty="0">
                <a:solidFill>
                  <a:srgbClr val="417EBE"/>
                </a:solidFill>
                <a:effectLst/>
                <a:latin typeface="Arial" panose="020B0604020202020204" pitchFamily="34" charset="0"/>
                <a:ea typeface="Calibri" panose="020F0502020204030204" pitchFamily="34" charset="0"/>
                <a:cs typeface="Arial" panose="020B0604020202020204" pitchFamily="34" charset="0"/>
                <a:hlinkClick r:id="rId4"/>
              </a:rPr>
              <a:t>https://afirm.fpg.unc.edu/supporting-individuals-autism-through-uncertain-times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Illinois Autism Training and Technical Assistance Project. Illinois State University. (n.d.). Comic Strip Conversations. Retrieved from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https://education.illinoisstate.edu/downloads/asi/ComicStripConversations.pdf</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Lynch, C.(2019, June 03) Relaxation Training for Kids on the Autism Spectrum. 5 Essential Modifications. Retrieved from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https://www.psychologytoday.com/gb/blog/autism-and-anxiety/201906/relaxation-training-kids-the-autism-spectrum</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Font typeface="+mj-lt"/>
              <a:buAutoNum type="arabicPeriod"/>
            </a:pPr>
            <a:r>
              <a:rPr lang="en-US" sz="1800" b="0" i="0" u="none" strike="noStrike" baseline="0" dirty="0">
                <a:latin typeface="OpenSans-Light"/>
              </a:rPr>
              <a:t>Sam, A., &amp; AFIRM Team. (2015). </a:t>
            </a:r>
            <a:r>
              <a:rPr lang="en-US" sz="1800" b="0" i="1" u="none" strike="noStrike" baseline="0" dirty="0">
                <a:latin typeface="OpenSansLight-Italic"/>
              </a:rPr>
              <a:t>Social narratives</a:t>
            </a:r>
            <a:r>
              <a:rPr lang="en-US" sz="1800" b="0" i="0" u="none" strike="noStrike" baseline="0" dirty="0">
                <a:latin typeface="OpenSans-Light"/>
              </a:rPr>
              <a:t>. Chapel Hill, NC: National Professional Development Center on Autism Spectrum Disorder, FPG Child Development Center, University of North Carolina. Retrieved from </a:t>
            </a:r>
            <a:r>
              <a:rPr lang="en-US" sz="1800" b="0" i="0" u="none" strike="noStrike" baseline="0" dirty="0">
                <a:latin typeface="OpenSans-Light"/>
                <a:hlinkClick r:id="rId7"/>
              </a:rPr>
              <a:t>http://afirm.fpg.unc.edu/Social-narratives</a:t>
            </a:r>
            <a:endParaRPr lang="en-US" sz="1800" dirty="0">
              <a:latin typeface="OpenSans-Light"/>
            </a:endParaRPr>
          </a:p>
          <a:p>
            <a:pPr marL="342900" marR="0" lvl="0" indent="-342900">
              <a:lnSpc>
                <a:spcPct val="107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TEACCH Autism Program. (2021). TEACCH Tips. A collection of tips to provide supports for families on how to support those with ASD during times of change. Retrieved from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https://teacch.com/resources/teacch-tips/</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The National Autistic Society. Social stories and comic strip conversations. (2021).  Retrieved from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https://www.autism.org.uk/advice-and-guidance/topics/communication/communication-tools/social-stories-and-comic-strip-coversations</a:t>
            </a:r>
            <a:r>
              <a:rPr lang="en-US" sz="16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3645245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hank you for joining!"/>
          <p:cNvSpPr txBox="1"/>
          <p:nvPr/>
        </p:nvSpPr>
        <p:spPr>
          <a:xfrm>
            <a:off x="3110500" y="2627628"/>
            <a:ext cx="6018631"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400" b="1">
                <a:solidFill>
                  <a:srgbClr val="FFFFFF"/>
                </a:solidFill>
                <a:latin typeface="Arial"/>
                <a:ea typeface="Arial"/>
                <a:cs typeface="Arial"/>
                <a:sym typeface="Arial"/>
              </a:defRPr>
            </a:lvl1pPr>
          </a:lstStyle>
          <a:p>
            <a:r>
              <a:rPr dirty="0">
                <a:solidFill>
                  <a:schemeClr val="tx1"/>
                </a:solidFill>
              </a:rPr>
              <a:t>Thank you for joining!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093428"/>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C814-2620-4B2C-9249-23EAFC4C1240}"/>
              </a:ext>
            </a:extLst>
          </p:cNvPr>
          <p:cNvSpPr>
            <a:spLocks noGrp="1"/>
          </p:cNvSpPr>
          <p:nvPr>
            <p:ph type="title"/>
          </p:nvPr>
        </p:nvSpPr>
        <p:spPr/>
        <p:txBody>
          <a:bodyPr/>
          <a:lstStyle/>
          <a:p>
            <a:pPr algn="ctr"/>
            <a:r>
              <a:rPr lang="en-US" dirty="0"/>
              <a:t>ASD &amp; Unpredictability</a:t>
            </a:r>
          </a:p>
        </p:txBody>
      </p:sp>
      <p:sp>
        <p:nvSpPr>
          <p:cNvPr id="3" name="Text Placeholder 2">
            <a:extLst>
              <a:ext uri="{FF2B5EF4-FFF2-40B4-BE49-F238E27FC236}">
                <a16:creationId xmlns:a16="http://schemas.microsoft.com/office/drawing/2014/main" id="{F00FD407-2132-4777-AF2C-6F4EAC9B8AA1}"/>
              </a:ext>
            </a:extLst>
          </p:cNvPr>
          <p:cNvSpPr>
            <a:spLocks noGrp="1"/>
          </p:cNvSpPr>
          <p:nvPr>
            <p:ph type="body" idx="1"/>
          </p:nvPr>
        </p:nvSpPr>
        <p:spPr/>
        <p:txBody>
          <a:bodyPr>
            <a:normAutofit/>
          </a:bodyPr>
          <a:lstStyle/>
          <a:p>
            <a:pPr>
              <a:lnSpc>
                <a:spcPct val="107000"/>
              </a:lnSpc>
              <a:spcBef>
                <a:spcPts val="0"/>
              </a:spcBef>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Those with ASD tend to have difficulty with adaptability and prefer predictability </a:t>
            </a:r>
          </a:p>
          <a:p>
            <a:pPr marR="0" lvl="0">
              <a:lnSpc>
                <a:spcPct val="107000"/>
              </a:lnSpc>
              <a:spcBef>
                <a:spcPts val="0"/>
              </a:spcBef>
              <a:spcAft>
                <a:spcPts val="0"/>
              </a:spcAft>
              <a:buFont typeface="Arial" panose="020B0604020202020204" pitchFamily="34" charset="0"/>
              <a:buChar cha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unknown may result in </a:t>
            </a:r>
            <a:r>
              <a:rPr lang="en-US" sz="2200" dirty="0">
                <a:effectLst/>
                <a:latin typeface="Arial" panose="020B0604020202020204" pitchFamily="34" charset="0"/>
                <a:ea typeface="Calibri" panose="020F0502020204030204" pitchFamily="34" charset="0"/>
                <a:cs typeface="Arial" panose="020B0604020202020204" pitchFamily="34" charset="0"/>
              </a:rPr>
              <a:t>behavioral difficulties signaling anxiety </a:t>
            </a:r>
          </a:p>
          <a:p>
            <a:pPr>
              <a:lnSpc>
                <a:spcPct val="107000"/>
              </a:lnSpc>
              <a:spcBef>
                <a:spcPts val="0"/>
              </a:spcBef>
              <a:buFont typeface="Arial" panose="020B0604020202020204" pitchFamily="34" charset="0"/>
              <a:buChar char="•"/>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F</a:t>
            </a:r>
            <a:r>
              <a:rPr lang="en-US" sz="2200" dirty="0">
                <a:effectLst/>
                <a:latin typeface="Arial" panose="020B0604020202020204" pitchFamily="34" charset="0"/>
                <a:ea typeface="Calibri" panose="020F0502020204030204" pitchFamily="34" charset="0"/>
                <a:cs typeface="Arial" panose="020B0604020202020204" pitchFamily="34" charset="0"/>
              </a:rPr>
              <a:t>urther complicated with difficulties understanding and using language, and understanding abstract concepts </a:t>
            </a:r>
          </a:p>
          <a:p>
            <a:pPr marR="0" lvl="0">
              <a:lnSpc>
                <a:spcPct val="107000"/>
              </a:lnSpc>
              <a:spcBef>
                <a:spcPts val="0"/>
              </a:spcBef>
              <a:spcAft>
                <a:spcPts val="0"/>
              </a:spcAft>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pandemic has resulted in significant changes for everyone</a:t>
            </a:r>
          </a:p>
          <a:p>
            <a:pPr marR="0" lvl="0">
              <a:lnSpc>
                <a:spcPct val="107000"/>
              </a:lnSpc>
              <a:spcBef>
                <a:spcPts val="0"/>
              </a:spcBef>
              <a:spcAft>
                <a:spcPts val="0"/>
              </a:spcAft>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Additional supports needed to comprehend &amp; adapt to current circumstances</a:t>
            </a:r>
          </a:p>
          <a:p>
            <a:endParaRPr lang="en-US" dirty="0"/>
          </a:p>
        </p:txBody>
      </p:sp>
    </p:spTree>
    <p:extLst>
      <p:ext uri="{BB962C8B-B14F-4D97-AF65-F5344CB8AC3E}">
        <p14:creationId xmlns:p14="http://schemas.microsoft.com/office/powerpoint/2010/main" val="16860171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8019-03B1-46F0-BD3D-559B85AD67B6}"/>
              </a:ext>
            </a:extLst>
          </p:cNvPr>
          <p:cNvSpPr>
            <a:spLocks noGrp="1"/>
          </p:cNvSpPr>
          <p:nvPr>
            <p:ph type="title"/>
          </p:nvPr>
        </p:nvSpPr>
        <p:spPr/>
        <p:txBody>
          <a:bodyPr/>
          <a:lstStyle/>
          <a:p>
            <a:pPr algn="ctr"/>
            <a:r>
              <a:rPr lang="en-US" dirty="0"/>
              <a:t>Explaining Current Circumstances</a:t>
            </a:r>
            <a:r>
              <a:rPr lang="en-US" baseline="30000" dirty="0"/>
              <a:t>3</a:t>
            </a:r>
          </a:p>
        </p:txBody>
      </p:sp>
      <p:sp>
        <p:nvSpPr>
          <p:cNvPr id="3" name="Text Placeholder 2">
            <a:extLst>
              <a:ext uri="{FF2B5EF4-FFF2-40B4-BE49-F238E27FC236}">
                <a16:creationId xmlns:a16="http://schemas.microsoft.com/office/drawing/2014/main" id="{C4A6D184-B180-4F23-8813-EE2492EC7BA8}"/>
              </a:ext>
            </a:extLst>
          </p:cNvPr>
          <p:cNvSpPr>
            <a:spLocks noGrp="1"/>
          </p:cNvSpPr>
          <p:nvPr>
            <p:ph type="body" idx="1"/>
          </p:nvPr>
        </p:nvSpPr>
        <p:spPr/>
        <p:txBody>
          <a:bodyPr>
            <a:normAutofit/>
          </a:bodyPr>
          <a:lstStyle/>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Reassure and normalize fears. Use clear and concise concrete language</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Pair with a social </a:t>
            </a:r>
            <a:r>
              <a:rPr lang="en-US" sz="2200" dirty="0">
                <a:latin typeface="Arial" panose="020B0604020202020204" pitchFamily="34" charset="0"/>
                <a:ea typeface="Calibri" panose="020F0502020204030204" pitchFamily="34" charset="0"/>
                <a:cs typeface="Arial" panose="020B0604020202020204" pitchFamily="34" charset="0"/>
              </a:rPr>
              <a:t>narrative</a:t>
            </a:r>
            <a:r>
              <a:rPr lang="en-US" sz="2200" dirty="0">
                <a:effectLst/>
                <a:latin typeface="Arial" panose="020B0604020202020204" pitchFamily="34" charset="0"/>
                <a:ea typeface="Calibri" panose="020F0502020204030204" pitchFamily="34" charset="0"/>
                <a:cs typeface="Arial" panose="020B0604020202020204" pitchFamily="34" charset="0"/>
              </a:rPr>
              <a:t> that provides clarification and possible responses</a:t>
            </a:r>
          </a:p>
          <a:p>
            <a:pPr marL="0" indent="0">
              <a:lnSpc>
                <a:spcPct val="107000"/>
              </a:lnSpc>
              <a:spcBef>
                <a:spcPts val="0"/>
              </a:spcBef>
              <a:buNone/>
            </a:pPr>
            <a:endParaRPr lang="en-US" sz="22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200" dirty="0">
                <a:latin typeface="Arial" panose="020B0604020202020204" pitchFamily="34" charset="0"/>
                <a:ea typeface="Calibri" panose="020F0502020204030204" pitchFamily="34" charset="0"/>
                <a:cs typeface="Arial" panose="020B0604020202020204" pitchFamily="34" charset="0"/>
              </a:rPr>
              <a:t>Social story examples:</a:t>
            </a:r>
            <a:r>
              <a:rPr lang="en-US" sz="2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buFontTx/>
              <a:buChar char="-"/>
            </a:pPr>
            <a:r>
              <a:rPr lang="en-US" sz="2000" dirty="0">
                <a:latin typeface="Arial" panose="020B0604020202020204" pitchFamily="34" charset="0"/>
                <a:ea typeface="Calibri" panose="020F0502020204030204" pitchFamily="34" charset="0"/>
                <a:cs typeface="Arial" panose="020B0604020202020204" pitchFamily="34" charset="0"/>
                <a:hlinkClick r:id="rId2"/>
              </a:rPr>
              <a:t>https://carolgraysocialstories.com/wp-content/uploads/2020/03/COVID-19-I-Can-Help-1.pdf</a:t>
            </a:r>
            <a:r>
              <a:rPr lang="en-US" sz="20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buFontTx/>
              <a:buChar char="-"/>
            </a:pPr>
            <a:endPar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ndParaRPr>
          </a:p>
          <a:p>
            <a:pPr>
              <a:lnSpc>
                <a:spcPct val="107000"/>
              </a:lnSpc>
              <a:spcBef>
                <a:spcPts val="0"/>
              </a:spcBef>
              <a:buFontTx/>
              <a:buChar char="-"/>
            </a:pP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https://afirm.fpg.unc.edu/sites/afirm.fpg.unc.edu/files/covid-resources/Support%20Understanding-Coronavirus.pdf</a:t>
            </a:r>
            <a:r>
              <a:rPr lang="en-US" sz="20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8208676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FA01-5084-4E75-9C30-DAA6980B40E6}"/>
              </a:ext>
            </a:extLst>
          </p:cNvPr>
          <p:cNvSpPr>
            <a:spLocks noGrp="1"/>
          </p:cNvSpPr>
          <p:nvPr>
            <p:ph type="title"/>
          </p:nvPr>
        </p:nvSpPr>
        <p:spPr/>
        <p:txBody>
          <a:bodyPr/>
          <a:lstStyle/>
          <a:p>
            <a:pPr algn="ctr"/>
            <a:r>
              <a:rPr lang="en-US" dirty="0"/>
              <a:t>Explaining Current Circumstances</a:t>
            </a:r>
            <a:r>
              <a:rPr lang="en-US" baseline="30000" dirty="0"/>
              <a:t>3</a:t>
            </a:r>
            <a:endParaRPr lang="en-US" dirty="0"/>
          </a:p>
        </p:txBody>
      </p:sp>
      <p:sp>
        <p:nvSpPr>
          <p:cNvPr id="3" name="Text Placeholder 2">
            <a:extLst>
              <a:ext uri="{FF2B5EF4-FFF2-40B4-BE49-F238E27FC236}">
                <a16:creationId xmlns:a16="http://schemas.microsoft.com/office/drawing/2014/main" id="{E9E6C5AE-1EA3-41DC-B83E-B9F3563F3D60}"/>
              </a:ext>
            </a:extLst>
          </p:cNvPr>
          <p:cNvSpPr>
            <a:spLocks noGrp="1"/>
          </p:cNvSpPr>
          <p:nvPr>
            <p:ph type="body" idx="1"/>
          </p:nvPr>
        </p:nvSpPr>
        <p:spPr/>
        <p:txBody>
          <a:bodyPr>
            <a:normAutofit fontScale="92500" lnSpcReduction="10000"/>
          </a:bodyPr>
          <a:lstStyle/>
          <a:p>
            <a:pPr>
              <a:lnSpc>
                <a:spcPct val="107000"/>
              </a:lnSpc>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Use visual supports to teach relevant “rules” (e.g., handwashing, social distancing, etc.) </a:t>
            </a:r>
          </a:p>
          <a:p>
            <a:pPr>
              <a:lnSpc>
                <a:spcPct val="107000"/>
              </a:lnSpc>
              <a:spcBef>
                <a:spcPts val="0"/>
              </a:spcBef>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Social narrative example: </a:t>
            </a: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https://afirm.fpg.unc.edu/sites/afirm.fpg.unc.edu/files/covid-resources/Support%20Understanding-Greeting%20People.pdf</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Task </a:t>
            </a:r>
            <a:r>
              <a:rPr lang="en-US" sz="2400" dirty="0">
                <a:latin typeface="Arial" panose="020B0604020202020204" pitchFamily="34" charset="0"/>
                <a:ea typeface="Calibri" panose="020F0502020204030204" pitchFamily="34" charset="0"/>
                <a:cs typeface="Arial" panose="020B0604020202020204" pitchFamily="34" charset="0"/>
              </a:rPr>
              <a:t>analysis example: </a:t>
            </a:r>
            <a:r>
              <a:rPr lang="en-US"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https://afirm.fpg.unc.edu/sites/afirm.fpg.unc.edu/files/covid-resources/Support%20Understanding-Handwashing%20%28Photos%29.pdf</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0"/>
              </a:spcBef>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Use visual cues to explain &amp; track the passage of time. Calendar favorite activities (e.g., TV shows</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a:effectLst/>
                <a:latin typeface="Arial" panose="020B0604020202020204" pitchFamily="34" charset="0"/>
                <a:ea typeface="Calibri" panose="020F0502020204030204" pitchFamily="34" charset="0"/>
                <a:cs typeface="Arial" panose="020B0604020202020204" pitchFamily="34" charset="0"/>
              </a:rPr>
              <a:t>online meetups, etc.)</a:t>
            </a:r>
          </a:p>
          <a:p>
            <a:pPr>
              <a:lnSpc>
                <a:spcPct val="107000"/>
              </a:lnSpc>
              <a:spcBef>
                <a:spcPts val="0"/>
              </a:spcBef>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pPr>
            <a:r>
              <a:rPr lang="en-US" sz="2400" dirty="0">
                <a:effectLst/>
                <a:latin typeface="Arial" panose="020B0604020202020204" pitchFamily="34" charset="0"/>
                <a:ea typeface="Calibri" panose="020F0502020204030204" pitchFamily="34" charset="0"/>
                <a:cs typeface="Arial" panose="020B0604020202020204" pitchFamily="34" charset="0"/>
              </a:rPr>
              <a:t>Consider bullet or video journals, art, create comic strips to facilitate expression</a:t>
            </a:r>
          </a:p>
          <a:p>
            <a:endParaRPr lang="en-US" dirty="0"/>
          </a:p>
        </p:txBody>
      </p:sp>
    </p:spTree>
    <p:extLst>
      <p:ext uri="{BB962C8B-B14F-4D97-AF65-F5344CB8AC3E}">
        <p14:creationId xmlns:p14="http://schemas.microsoft.com/office/powerpoint/2010/main" val="23056112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54CE9-6200-496C-B9FB-380DEE759E12}"/>
              </a:ext>
            </a:extLst>
          </p:cNvPr>
          <p:cNvSpPr>
            <a:spLocks noGrp="1"/>
          </p:cNvSpPr>
          <p:nvPr>
            <p:ph type="title"/>
          </p:nvPr>
        </p:nvSpPr>
        <p:spPr/>
        <p:txBody>
          <a:bodyPr/>
          <a:lstStyle/>
          <a:p>
            <a:pPr algn="ctr"/>
            <a:r>
              <a:rPr lang="en-US" dirty="0"/>
              <a:t>Coping Skills</a:t>
            </a:r>
          </a:p>
        </p:txBody>
      </p:sp>
      <p:sp>
        <p:nvSpPr>
          <p:cNvPr id="3" name="Text Placeholder 2">
            <a:extLst>
              <a:ext uri="{FF2B5EF4-FFF2-40B4-BE49-F238E27FC236}">
                <a16:creationId xmlns:a16="http://schemas.microsoft.com/office/drawing/2014/main" id="{1E0031F6-5754-4FE7-BFDF-C8F1D4C5FF7C}"/>
              </a:ext>
            </a:extLst>
          </p:cNvPr>
          <p:cNvSpPr>
            <a:spLocks noGrp="1"/>
          </p:cNvSpPr>
          <p:nvPr>
            <p:ph type="body" idx="1"/>
          </p:nvPr>
        </p:nvSpPr>
        <p:spPr/>
        <p:txBody>
          <a:bodyPr>
            <a:normAutofit fontScale="92500" lnSpcReduction="20000"/>
          </a:bodyPr>
          <a:lstStyle/>
          <a:p>
            <a:pPr marL="514350" indent="-514350">
              <a:buAutoNum type="arabicParenR"/>
            </a:pPr>
            <a:r>
              <a:rPr lang="en-US" dirty="0"/>
              <a:t>Body Techniques </a:t>
            </a:r>
            <a:r>
              <a:rPr lang="en-US" baseline="30000" dirty="0"/>
              <a:t>3,5</a:t>
            </a:r>
          </a:p>
          <a:p>
            <a:pPr marL="838200" lvl="1" indent="-342900">
              <a:lnSpc>
                <a:spcPct val="107000"/>
              </a:lnSpc>
              <a:spcBef>
                <a:spcPts val="0"/>
              </a:spcBef>
              <a:buFont typeface="Calibri" panose="020F050202020403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Belly breathing. E.g., smell the flower/blow out the candle with visual supports</a:t>
            </a:r>
          </a:p>
          <a:p>
            <a:pPr marL="0" marR="0" lvl="0" indent="0">
              <a:lnSpc>
                <a:spcPct val="107000"/>
              </a:lnSpc>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None/>
            </a:pP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Hume et al. (2020)</a:t>
            </a:r>
          </a:p>
          <a:p>
            <a:pPr marL="838200" lvl="1" indent="-342900">
              <a:lnSpc>
                <a:spcPct val="107000"/>
              </a:lnSpc>
              <a:spcBef>
                <a:spcPts val="0"/>
              </a:spcBef>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Progressive Muscle Relaxation (PMR). Tensing &amp; then relaxing various muscle groups</a:t>
            </a:r>
          </a:p>
          <a:p>
            <a:pPr marL="342900" marR="0" lvl="0" indent="-342900">
              <a:lnSpc>
                <a:spcPct val="107000"/>
              </a:lnSpc>
              <a:spcBef>
                <a:spcPts val="0"/>
              </a:spcBef>
              <a:spcAft>
                <a:spcPts val="800"/>
              </a:spcAft>
              <a:buFont typeface="Calibri" panose="020F050202020403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838200" lvl="1" indent="-342900">
              <a:lnSpc>
                <a:spcPct val="107000"/>
              </a:lnSpc>
              <a:spcBef>
                <a:spcPts val="0"/>
              </a:spcBef>
              <a:spcAft>
                <a:spcPts val="800"/>
              </a:spcAft>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Other: Squeeze/release a squeeze ball, blow pinwheels, sensory fidgets, deep pressure, rocking in a rocking chair, swinging, heavy work, movement. Establish an exercise routine!</a:t>
            </a:r>
          </a:p>
          <a:p>
            <a:pPr marL="838200" lvl="1" indent="-342900">
              <a:lnSpc>
                <a:spcPct val="107000"/>
              </a:lnSpc>
              <a:spcBef>
                <a:spcPts val="0"/>
              </a:spcBef>
              <a:buFont typeface="Calibri" panose="020F050202020403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Example of calming routine.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https://afirm.fpg.unc.edu/sites/afirm.fpg.unc.edu/files/covid-resources/Prioritize%20Coping%20and%20Calming%20Skills-Calming%20Routine.pdf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Calibri" panose="020F0502020204030204" pitchFamily="34" charset="0"/>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baseline="30000" dirty="0"/>
          </a:p>
        </p:txBody>
      </p:sp>
      <p:pic>
        <p:nvPicPr>
          <p:cNvPr id="4" name="Picture 3">
            <a:extLst>
              <a:ext uri="{FF2B5EF4-FFF2-40B4-BE49-F238E27FC236}">
                <a16:creationId xmlns:a16="http://schemas.microsoft.com/office/drawing/2014/main" id="{C1A6FCF1-E67E-4296-BE39-6AD8A9E13F76}"/>
              </a:ext>
            </a:extLst>
          </p:cNvPr>
          <p:cNvPicPr/>
          <p:nvPr/>
        </p:nvPicPr>
        <p:blipFill>
          <a:blip r:embed="rId3"/>
          <a:stretch>
            <a:fillRect/>
          </a:stretch>
        </p:blipFill>
        <p:spPr>
          <a:xfrm>
            <a:off x="2631378" y="2447609"/>
            <a:ext cx="5028236" cy="981391"/>
          </a:xfrm>
          <a:prstGeom prst="rect">
            <a:avLst/>
          </a:prstGeom>
        </p:spPr>
      </p:pic>
    </p:spTree>
    <p:extLst>
      <p:ext uri="{BB962C8B-B14F-4D97-AF65-F5344CB8AC3E}">
        <p14:creationId xmlns:p14="http://schemas.microsoft.com/office/powerpoint/2010/main" val="4422916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497F-1545-4623-A372-05ABEA8275B2}"/>
              </a:ext>
            </a:extLst>
          </p:cNvPr>
          <p:cNvSpPr>
            <a:spLocks noGrp="1"/>
          </p:cNvSpPr>
          <p:nvPr>
            <p:ph type="title"/>
          </p:nvPr>
        </p:nvSpPr>
        <p:spPr/>
        <p:txBody>
          <a:bodyPr/>
          <a:lstStyle/>
          <a:p>
            <a:pPr algn="ctr"/>
            <a:r>
              <a:rPr lang="en-US" dirty="0"/>
              <a:t>Coping Skills</a:t>
            </a:r>
            <a:r>
              <a:rPr lang="en-US" baseline="30000" dirty="0"/>
              <a:t>3,5</a:t>
            </a:r>
          </a:p>
        </p:txBody>
      </p:sp>
      <p:sp>
        <p:nvSpPr>
          <p:cNvPr id="3" name="Text Placeholder 2">
            <a:extLst>
              <a:ext uri="{FF2B5EF4-FFF2-40B4-BE49-F238E27FC236}">
                <a16:creationId xmlns:a16="http://schemas.microsoft.com/office/drawing/2014/main" id="{D403538F-DECD-4C7C-BD7B-5383F6FE0D0E}"/>
              </a:ext>
            </a:extLst>
          </p:cNvPr>
          <p:cNvSpPr>
            <a:spLocks noGrp="1"/>
          </p:cNvSpPr>
          <p:nvPr>
            <p:ph type="body" idx="1"/>
          </p:nvPr>
        </p:nvSpPr>
        <p:spPr/>
        <p:txBody>
          <a:bodyPr/>
          <a:lstStyle/>
          <a:p>
            <a:pPr marL="0" indent="0">
              <a:buNone/>
            </a:pPr>
            <a:r>
              <a:rPr lang="en-US" dirty="0"/>
              <a:t>2) Mind Techniques</a:t>
            </a:r>
          </a:p>
          <a:p>
            <a:pPr marL="838200" lvl="1" indent="-342900">
              <a:lnSpc>
                <a:spcPct val="107000"/>
              </a:lnSpc>
              <a:spcBef>
                <a:spcPts val="0"/>
              </a:spcBef>
              <a:buFont typeface="Calibri" panose="020F050202020403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Relaxing Imagery, draw, color, journal, sing, listen to music with headphones; count to 20</a:t>
            </a:r>
          </a:p>
          <a:p>
            <a:pPr marL="0" marR="0" lvl="0" indent="0">
              <a:lnSpc>
                <a:spcPct val="107000"/>
              </a:lnSpc>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None/>
            </a:pPr>
            <a:r>
              <a:rPr lang="en-US" dirty="0">
                <a:latin typeface="Arial" panose="020B0604020202020204" pitchFamily="34" charset="0"/>
                <a:ea typeface="Calibri" panose="020F0502020204030204" pitchFamily="34" charset="0"/>
                <a:cs typeface="Arial" panose="020B0604020202020204" pitchFamily="34" charset="0"/>
              </a:rPr>
              <a:t>3) </a:t>
            </a:r>
            <a:r>
              <a:rPr lang="en-US" dirty="0">
                <a:effectLst/>
                <a:latin typeface="Arial" panose="020B0604020202020204" pitchFamily="34" charset="0"/>
                <a:ea typeface="Calibri" panose="020F0502020204030204" pitchFamily="34" charset="0"/>
                <a:cs typeface="Arial" panose="020B0604020202020204" pitchFamily="34" charset="0"/>
              </a:rPr>
              <a:t>Combination Techniques: Yoga &amp; Tai Chi</a:t>
            </a:r>
          </a:p>
          <a:p>
            <a:pPr marL="0" indent="0">
              <a:buNone/>
            </a:pPr>
            <a:endParaRPr lang="en-US" dirty="0"/>
          </a:p>
          <a:p>
            <a:pPr marL="0" indent="0">
              <a:buNone/>
            </a:pPr>
            <a:r>
              <a:rPr lang="en-US" sz="2200" dirty="0">
                <a:effectLst/>
                <a:latin typeface="Arial" panose="020B0604020202020204" pitchFamily="34" charset="0"/>
                <a:ea typeface="Calibri" panose="020F0502020204030204" pitchFamily="34" charset="0"/>
                <a:cs typeface="Arial" panose="020B0604020202020204" pitchFamily="34" charset="0"/>
              </a:rPr>
              <a:t>Mindfulness/Meditation Apps: Calm, Headspace, Breathe2Relax, Pacifica, Rain </a:t>
            </a:r>
            <a:r>
              <a:rPr lang="en-US" sz="2200" dirty="0" err="1">
                <a:effectLst/>
                <a:latin typeface="Arial" panose="020B0604020202020204" pitchFamily="34" charset="0"/>
                <a:ea typeface="Calibri" panose="020F0502020204030204" pitchFamily="34" charset="0"/>
                <a:cs typeface="Arial" panose="020B0604020202020204" pitchFamily="34" charset="0"/>
              </a:rPr>
              <a:t>Rain</a:t>
            </a:r>
            <a:r>
              <a:rPr lang="en-US" sz="2200" dirty="0">
                <a:effectLst/>
                <a:latin typeface="Arial" panose="020B0604020202020204" pitchFamily="34" charset="0"/>
                <a:ea typeface="Calibri" panose="020F0502020204030204" pitchFamily="34" charset="0"/>
                <a:cs typeface="Arial" panose="020B0604020202020204" pitchFamily="34" charset="0"/>
              </a:rPr>
              <a:t>; Down Dog yoga</a:t>
            </a:r>
          </a:p>
          <a:p>
            <a:pPr marL="0" indent="0">
              <a:buNone/>
            </a:pPr>
            <a:endParaRPr lang="en-US" dirty="0"/>
          </a:p>
        </p:txBody>
      </p:sp>
    </p:spTree>
    <p:extLst>
      <p:ext uri="{BB962C8B-B14F-4D97-AF65-F5344CB8AC3E}">
        <p14:creationId xmlns:p14="http://schemas.microsoft.com/office/powerpoint/2010/main" val="276075823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ountain Plains MHTTC Power Point Template (updated 10-27-2020)" id="{D238B94B-65FF-47EC-8898-EBE165DA16B7}" vid="{EDAA046E-E462-495B-8C23-3D0B13B5FD57}"/>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Mountain Plains MHTTC Power Point Template (updated 10-27-2020)</Template>
  <TotalTime>1821</TotalTime>
  <Words>3246</Words>
  <Application>Microsoft Office PowerPoint</Application>
  <PresentationFormat>Widescreen</PresentationFormat>
  <Paragraphs>322</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OpenSans-Light</vt:lpstr>
      <vt:lpstr>OpenSansLight-Italic</vt:lpstr>
      <vt:lpstr>Symbol</vt:lpstr>
      <vt:lpstr>Office Theme</vt:lpstr>
      <vt:lpstr>Effective Supports for Students with Autism Participating in Remote Learning</vt:lpstr>
      <vt:lpstr>PowerPoint Presentation</vt:lpstr>
      <vt:lpstr>PowerPoint Presentation</vt:lpstr>
      <vt:lpstr>PowerPoint Presentation</vt:lpstr>
      <vt:lpstr>ASD &amp; Unpredictability</vt:lpstr>
      <vt:lpstr>Explaining Current Circumstances3</vt:lpstr>
      <vt:lpstr>Explaining Current Circumstances3</vt:lpstr>
      <vt:lpstr>Coping Skills</vt:lpstr>
      <vt:lpstr>Coping Skills3,5</vt:lpstr>
      <vt:lpstr>Coping Skills Modifications &amp; Strategies3,5</vt:lpstr>
      <vt:lpstr>Provide Physical Structure</vt:lpstr>
      <vt:lpstr>Accommodating for Sensory Needs1</vt:lpstr>
      <vt:lpstr>The Importance of Routines</vt:lpstr>
      <vt:lpstr>Visual Supports: Visual Schedules</vt:lpstr>
      <vt:lpstr>Visual Supports: Social Narratives2,6,7,8 </vt:lpstr>
      <vt:lpstr>Visual Supports: Visual Schedules</vt:lpstr>
      <vt:lpstr>Visual Supports: Social Narratives2,6,7,8</vt:lpstr>
      <vt:lpstr>PowerPoint Presentation</vt:lpstr>
      <vt:lpstr>Visual Supports: Cartooning</vt:lpstr>
      <vt:lpstr>Challenging Behaviors</vt:lpstr>
      <vt:lpstr>Choice Making</vt:lpstr>
      <vt:lpstr>Check-In Ideas</vt:lpstr>
      <vt:lpstr>Poor Task Engagement</vt:lpstr>
      <vt:lpstr>Difficulties Transitioning3</vt:lpstr>
      <vt:lpstr>Incentive/Token Systems</vt:lpstr>
      <vt:lpstr>Token Boards</vt:lpstr>
      <vt:lpstr>Token Economy Example #2</vt:lpstr>
      <vt:lpstr>Reinforcers for Remote Learning</vt:lpstr>
      <vt:lpstr>Social Connections3</vt:lpstr>
      <vt:lpstr>Back to School Preparations</vt:lpstr>
      <vt:lpstr>Q&amp;A</vt:lpstr>
      <vt:lpstr>Resources </vt:lpstr>
      <vt:lpstr>Resources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Briley</dc:creator>
  <cp:lastModifiedBy>Ostmo, Per</cp:lastModifiedBy>
  <cp:revision>92</cp:revision>
  <dcterms:created xsi:type="dcterms:W3CDTF">2021-01-03T21:30:22Z</dcterms:created>
  <dcterms:modified xsi:type="dcterms:W3CDTF">2021-01-11T20:49:17Z</dcterms:modified>
</cp:coreProperties>
</file>