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49.jp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68" r:id="rId3"/>
    <p:sldMasterId id="2147483683" r:id="rId4"/>
  </p:sldMasterIdLst>
  <p:notesMasterIdLst>
    <p:notesMasterId r:id="rId106"/>
  </p:notesMasterIdLst>
  <p:sldIdLst>
    <p:sldId id="1510" r:id="rId5"/>
    <p:sldId id="1511" r:id="rId6"/>
    <p:sldId id="1512" r:id="rId7"/>
    <p:sldId id="1513" r:id="rId8"/>
    <p:sldId id="258" r:id="rId9"/>
    <p:sldId id="1447" r:id="rId10"/>
    <p:sldId id="1448" r:id="rId11"/>
    <p:sldId id="1449" r:id="rId12"/>
    <p:sldId id="1450" r:id="rId13"/>
    <p:sldId id="1451" r:id="rId14"/>
    <p:sldId id="1347" r:id="rId15"/>
    <p:sldId id="1345" r:id="rId16"/>
    <p:sldId id="1452" r:id="rId17"/>
    <p:sldId id="1453" r:id="rId18"/>
    <p:sldId id="1454" r:id="rId19"/>
    <p:sldId id="1382" r:id="rId20"/>
    <p:sldId id="524" r:id="rId21"/>
    <p:sldId id="1509" r:id="rId22"/>
    <p:sldId id="1390" r:id="rId23"/>
    <p:sldId id="1455" r:id="rId24"/>
    <p:sldId id="1456" r:id="rId25"/>
    <p:sldId id="1355" r:id="rId26"/>
    <p:sldId id="1458" r:id="rId27"/>
    <p:sldId id="1459" r:id="rId28"/>
    <p:sldId id="1460" r:id="rId29"/>
    <p:sldId id="1461" r:id="rId30"/>
    <p:sldId id="1462" r:id="rId31"/>
    <p:sldId id="1426" r:id="rId32"/>
    <p:sldId id="1442" r:id="rId33"/>
    <p:sldId id="417" r:id="rId34"/>
    <p:sldId id="1464" r:id="rId35"/>
    <p:sldId id="1465" r:id="rId36"/>
    <p:sldId id="1466" r:id="rId37"/>
    <p:sldId id="1412" r:id="rId38"/>
    <p:sldId id="444" r:id="rId39"/>
    <p:sldId id="1489" r:id="rId40"/>
    <p:sldId id="442" r:id="rId41"/>
    <p:sldId id="1467" r:id="rId42"/>
    <p:sldId id="1468" r:id="rId43"/>
    <p:sldId id="1469" r:id="rId44"/>
    <p:sldId id="1471" r:id="rId45"/>
    <p:sldId id="1004" r:id="rId46"/>
    <p:sldId id="708" r:id="rId47"/>
    <p:sldId id="1001" r:id="rId48"/>
    <p:sldId id="734" r:id="rId49"/>
    <p:sldId id="317" r:id="rId50"/>
    <p:sldId id="743" r:id="rId51"/>
    <p:sldId id="348" r:id="rId52"/>
    <p:sldId id="744" r:id="rId53"/>
    <p:sldId id="474" r:id="rId54"/>
    <p:sldId id="373" r:id="rId55"/>
    <p:sldId id="374" r:id="rId56"/>
    <p:sldId id="375" r:id="rId57"/>
    <p:sldId id="376" r:id="rId58"/>
    <p:sldId id="377" r:id="rId59"/>
    <p:sldId id="378" r:id="rId60"/>
    <p:sldId id="379" r:id="rId61"/>
    <p:sldId id="380" r:id="rId62"/>
    <p:sldId id="381" r:id="rId63"/>
    <p:sldId id="382" r:id="rId64"/>
    <p:sldId id="383" r:id="rId65"/>
    <p:sldId id="384" r:id="rId66"/>
    <p:sldId id="385" r:id="rId67"/>
    <p:sldId id="386" r:id="rId68"/>
    <p:sldId id="1408" r:id="rId69"/>
    <p:sldId id="1404" r:id="rId70"/>
    <p:sldId id="1312" r:id="rId71"/>
    <p:sldId id="1313" r:id="rId72"/>
    <p:sldId id="1428" r:id="rId73"/>
    <p:sldId id="1314" r:id="rId74"/>
    <p:sldId id="1315" r:id="rId75"/>
    <p:sldId id="1423" r:id="rId76"/>
    <p:sldId id="1473" r:id="rId77"/>
    <p:sldId id="1491" r:id="rId78"/>
    <p:sldId id="1492" r:id="rId79"/>
    <p:sldId id="1477" r:id="rId80"/>
    <p:sldId id="1493" r:id="rId81"/>
    <p:sldId id="1494" r:id="rId82"/>
    <p:sldId id="1498" r:id="rId83"/>
    <p:sldId id="1501" r:id="rId84"/>
    <p:sldId id="1502" r:id="rId85"/>
    <p:sldId id="1503" r:id="rId86"/>
    <p:sldId id="1500" r:id="rId87"/>
    <p:sldId id="1481" r:id="rId88"/>
    <p:sldId id="1479" r:id="rId89"/>
    <p:sldId id="1482" r:id="rId90"/>
    <p:sldId id="1480" r:id="rId91"/>
    <p:sldId id="1475" r:id="rId92"/>
    <p:sldId id="1483" r:id="rId93"/>
    <p:sldId id="1485" r:id="rId94"/>
    <p:sldId id="1504" r:id="rId95"/>
    <p:sldId id="1487" r:id="rId96"/>
    <p:sldId id="1505" r:id="rId97"/>
    <p:sldId id="1484" r:id="rId98"/>
    <p:sldId id="1486" r:id="rId99"/>
    <p:sldId id="1506" r:id="rId100"/>
    <p:sldId id="1507" r:id="rId101"/>
    <p:sldId id="566" r:id="rId102"/>
    <p:sldId id="1399" r:id="rId103"/>
    <p:sldId id="1410" r:id="rId104"/>
    <p:sldId id="256"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162938-8ED4-834C-A90B-7791DBA0C88D}">
          <p14:sldIdLst>
            <p14:sldId id="1510"/>
            <p14:sldId id="1511"/>
            <p14:sldId id="1512"/>
            <p14:sldId id="1513"/>
            <p14:sldId id="258"/>
            <p14:sldId id="1447"/>
            <p14:sldId id="1448"/>
            <p14:sldId id="1449"/>
            <p14:sldId id="1450"/>
            <p14:sldId id="1451"/>
            <p14:sldId id="1347"/>
            <p14:sldId id="1345"/>
            <p14:sldId id="1452"/>
            <p14:sldId id="1453"/>
            <p14:sldId id="1454"/>
            <p14:sldId id="1382"/>
            <p14:sldId id="524"/>
            <p14:sldId id="1509"/>
            <p14:sldId id="1390"/>
            <p14:sldId id="1455"/>
            <p14:sldId id="1456"/>
            <p14:sldId id="1355"/>
            <p14:sldId id="1458"/>
            <p14:sldId id="1459"/>
            <p14:sldId id="1460"/>
            <p14:sldId id="1461"/>
            <p14:sldId id="1462"/>
            <p14:sldId id="1426"/>
            <p14:sldId id="1442"/>
            <p14:sldId id="417"/>
            <p14:sldId id="1464"/>
            <p14:sldId id="1465"/>
            <p14:sldId id="1466"/>
            <p14:sldId id="1412"/>
            <p14:sldId id="444"/>
            <p14:sldId id="1489"/>
            <p14:sldId id="442"/>
            <p14:sldId id="1467"/>
            <p14:sldId id="1468"/>
            <p14:sldId id="1469"/>
            <p14:sldId id="1471"/>
          </p14:sldIdLst>
        </p14:section>
        <p14:section name="Building Blocks" id="{37C8DCFF-414F-A349-B932-20886B15D61E}">
          <p14:sldIdLst>
            <p14:sldId id="1004"/>
            <p14:sldId id="708"/>
            <p14:sldId id="1001"/>
            <p14:sldId id="734"/>
            <p14:sldId id="317"/>
            <p14:sldId id="743"/>
            <p14:sldId id="348"/>
            <p14:sldId id="744"/>
            <p14:sldId id="474"/>
            <p14:sldId id="373"/>
            <p14:sldId id="374"/>
            <p14:sldId id="375"/>
            <p14:sldId id="376"/>
            <p14:sldId id="377"/>
            <p14:sldId id="378"/>
            <p14:sldId id="379"/>
            <p14:sldId id="380"/>
            <p14:sldId id="381"/>
            <p14:sldId id="382"/>
            <p14:sldId id="383"/>
            <p14:sldId id="384"/>
            <p14:sldId id="385"/>
            <p14:sldId id="386"/>
            <p14:sldId id="1408"/>
          </p14:sldIdLst>
        </p14:section>
        <p14:section name="Case Study" id="{90C8DABD-67A0-B24E-BA0D-72F24ED49930}">
          <p14:sldIdLst>
            <p14:sldId id="1404"/>
            <p14:sldId id="1312"/>
            <p14:sldId id="1313"/>
            <p14:sldId id="1428"/>
            <p14:sldId id="1314"/>
            <p14:sldId id="1315"/>
            <p14:sldId id="1423"/>
            <p14:sldId id="1473"/>
            <p14:sldId id="1491"/>
            <p14:sldId id="1492"/>
            <p14:sldId id="1477"/>
            <p14:sldId id="1493"/>
            <p14:sldId id="1494"/>
            <p14:sldId id="1498"/>
            <p14:sldId id="1501"/>
            <p14:sldId id="1502"/>
            <p14:sldId id="1503"/>
            <p14:sldId id="1500"/>
            <p14:sldId id="1481"/>
            <p14:sldId id="1479"/>
            <p14:sldId id="1482"/>
            <p14:sldId id="1480"/>
            <p14:sldId id="1475"/>
            <p14:sldId id="1483"/>
            <p14:sldId id="1485"/>
            <p14:sldId id="1504"/>
            <p14:sldId id="1487"/>
            <p14:sldId id="1505"/>
            <p14:sldId id="1484"/>
            <p14:sldId id="1486"/>
            <p14:sldId id="1506"/>
            <p14:sldId id="1507"/>
            <p14:sldId id="566"/>
            <p14:sldId id="1399"/>
            <p14:sldId id="1410"/>
            <p14:sldId id="2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A0D7"/>
    <a:srgbClr val="1F81C6"/>
    <a:srgbClr val="9E05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p:restoredTop sz="73256" autoAdjust="0"/>
  </p:normalViewPr>
  <p:slideViewPr>
    <p:cSldViewPr snapToGrid="0" snapToObjects="1">
      <p:cViewPr varScale="1">
        <p:scale>
          <a:sx n="81" d="100"/>
          <a:sy n="81" d="100"/>
        </p:scale>
        <p:origin x="1056"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presProps" Target="presProp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heme" Target="theme/theme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0F0B13-61DC-4C87-9D47-5D24B8E0325D}"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758C64D8-C7D4-441B-889F-B3A43F9B11DB}">
      <dgm:prSet phldrT="[Text]"/>
      <dgm:spPr>
        <a:solidFill>
          <a:schemeClr val="accent2">
            <a:lumMod val="50000"/>
          </a:schemeClr>
        </a:solidFill>
      </dgm:spPr>
      <dgm:t>
        <a:bodyPr/>
        <a:lstStyle/>
        <a:p>
          <a:r>
            <a:rPr lang="en-US"/>
            <a:t>Brain Impact/Injury</a:t>
          </a:r>
        </a:p>
      </dgm:t>
    </dgm:pt>
    <dgm:pt modelId="{03454DF5-9498-4438-9B7A-7723EF72E2F0}" type="parTrans" cxnId="{80DD50AC-D5F6-4728-9B8B-452C2F0F830E}">
      <dgm:prSet/>
      <dgm:spPr/>
      <dgm:t>
        <a:bodyPr/>
        <a:lstStyle/>
        <a:p>
          <a:endParaRPr lang="en-US"/>
        </a:p>
      </dgm:t>
    </dgm:pt>
    <dgm:pt modelId="{F8994381-1EFA-45BE-B38C-CFDCF95DC835}" type="sibTrans" cxnId="{80DD50AC-D5F6-4728-9B8B-452C2F0F830E}">
      <dgm:prSet/>
      <dgm:spPr/>
      <dgm:t>
        <a:bodyPr/>
        <a:lstStyle/>
        <a:p>
          <a:endParaRPr lang="en-US"/>
        </a:p>
      </dgm:t>
    </dgm:pt>
    <dgm:pt modelId="{6A2D68DC-8403-4862-9F33-8CC514326AA3}">
      <dgm:prSet phldrT="[Text]" custT="1"/>
      <dgm:spPr>
        <a:solidFill>
          <a:schemeClr val="accent2">
            <a:lumMod val="50000"/>
          </a:schemeClr>
        </a:solidFill>
      </dgm:spPr>
      <dgm:t>
        <a:bodyPr/>
        <a:lstStyle/>
        <a:p>
          <a:r>
            <a:rPr lang="en-US" sz="2600"/>
            <a:t>Acquired Brain Injury </a:t>
          </a:r>
          <a:r>
            <a:rPr lang="en-US" sz="2800"/>
            <a:t>(acquired after birth)</a:t>
          </a:r>
          <a:endParaRPr lang="en-US" sz="2600"/>
        </a:p>
      </dgm:t>
    </dgm:pt>
    <dgm:pt modelId="{AA799717-3A46-47D1-9B04-78B612D28F25}" type="parTrans" cxnId="{DE545903-D7EE-4830-9E4D-D8C4DBBF402E}">
      <dgm:prSet/>
      <dgm:spPr/>
      <dgm:t>
        <a:bodyPr/>
        <a:lstStyle/>
        <a:p>
          <a:endParaRPr lang="en-US"/>
        </a:p>
      </dgm:t>
    </dgm:pt>
    <dgm:pt modelId="{4228C6ED-C3AF-496C-9543-B2B2634A58EB}" type="sibTrans" cxnId="{DE545903-D7EE-4830-9E4D-D8C4DBBF402E}">
      <dgm:prSet/>
      <dgm:spPr/>
      <dgm:t>
        <a:bodyPr/>
        <a:lstStyle/>
        <a:p>
          <a:endParaRPr lang="en-US"/>
        </a:p>
      </dgm:t>
    </dgm:pt>
    <dgm:pt modelId="{C480F454-C49E-4307-B77B-3E413C1F6C06}">
      <dgm:prSet phldrT="[Text]"/>
      <dgm:spPr>
        <a:solidFill>
          <a:schemeClr val="accent2">
            <a:lumMod val="50000"/>
          </a:schemeClr>
        </a:solidFill>
      </dgm:spPr>
      <dgm:t>
        <a:bodyPr/>
        <a:lstStyle/>
        <a:p>
          <a:r>
            <a:rPr lang="en-US"/>
            <a:t>Traumatic</a:t>
          </a:r>
        </a:p>
      </dgm:t>
    </dgm:pt>
    <dgm:pt modelId="{3AB4621D-3774-4AE9-BAEA-62C0582B3653}" type="parTrans" cxnId="{4EBBC445-D949-4263-A2B3-3AFD948F8DEA}">
      <dgm:prSet/>
      <dgm:spPr/>
      <dgm:t>
        <a:bodyPr/>
        <a:lstStyle/>
        <a:p>
          <a:endParaRPr lang="en-US"/>
        </a:p>
      </dgm:t>
    </dgm:pt>
    <dgm:pt modelId="{A0C53CEB-4051-48BF-9504-2DB0C5026BE9}" type="sibTrans" cxnId="{4EBBC445-D949-4263-A2B3-3AFD948F8DEA}">
      <dgm:prSet/>
      <dgm:spPr/>
      <dgm:t>
        <a:bodyPr/>
        <a:lstStyle/>
        <a:p>
          <a:endParaRPr lang="en-US"/>
        </a:p>
      </dgm:t>
    </dgm:pt>
    <dgm:pt modelId="{18265C3A-467D-4F13-9B1B-82FCA798AEB3}">
      <dgm:prSet phldrT="[Text]"/>
      <dgm:spPr>
        <a:solidFill>
          <a:schemeClr val="accent2">
            <a:lumMod val="50000"/>
          </a:schemeClr>
        </a:solidFill>
      </dgm:spPr>
      <dgm:t>
        <a:bodyPr/>
        <a:lstStyle/>
        <a:p>
          <a:r>
            <a:rPr lang="en-US"/>
            <a:t>Non-Traumatic</a:t>
          </a:r>
        </a:p>
      </dgm:t>
    </dgm:pt>
    <dgm:pt modelId="{A2246103-97DC-4072-8CB6-25CAC3703F7C}" type="parTrans" cxnId="{465929D6-50F9-41E9-8026-D74E55584C5E}">
      <dgm:prSet/>
      <dgm:spPr/>
      <dgm:t>
        <a:bodyPr/>
        <a:lstStyle/>
        <a:p>
          <a:endParaRPr lang="en-US"/>
        </a:p>
      </dgm:t>
    </dgm:pt>
    <dgm:pt modelId="{700DE86D-5A67-4E5B-981B-1ED2672DCD9A}" type="sibTrans" cxnId="{465929D6-50F9-41E9-8026-D74E55584C5E}">
      <dgm:prSet/>
      <dgm:spPr/>
      <dgm:t>
        <a:bodyPr/>
        <a:lstStyle/>
        <a:p>
          <a:endParaRPr lang="en-US"/>
        </a:p>
      </dgm:t>
    </dgm:pt>
    <dgm:pt modelId="{0339E38F-A3C7-4D69-AF02-51B0A15A8CC0}">
      <dgm:prSet phldrT="[Text]"/>
      <dgm:spPr>
        <a:solidFill>
          <a:schemeClr val="accent2">
            <a:lumMod val="50000"/>
          </a:schemeClr>
        </a:solidFill>
      </dgm:spPr>
      <dgm:t>
        <a:bodyPr/>
        <a:lstStyle/>
        <a:p>
          <a:r>
            <a:rPr lang="en-US"/>
            <a:t>Congenital (before birth/pre-natal)</a:t>
          </a:r>
        </a:p>
      </dgm:t>
    </dgm:pt>
    <dgm:pt modelId="{6BBADE9E-674B-49E3-B80A-E0283A54FD02}" type="parTrans" cxnId="{DB26D15C-2CEC-4993-956A-B920F7561A31}">
      <dgm:prSet/>
      <dgm:spPr/>
      <dgm:t>
        <a:bodyPr/>
        <a:lstStyle/>
        <a:p>
          <a:endParaRPr lang="en-US"/>
        </a:p>
      </dgm:t>
    </dgm:pt>
    <dgm:pt modelId="{A61D0AA7-CBC5-4F5F-BE17-715955207DC5}" type="sibTrans" cxnId="{DB26D15C-2CEC-4993-956A-B920F7561A31}">
      <dgm:prSet/>
      <dgm:spPr/>
      <dgm:t>
        <a:bodyPr/>
        <a:lstStyle/>
        <a:p>
          <a:endParaRPr lang="en-US"/>
        </a:p>
      </dgm:t>
    </dgm:pt>
    <dgm:pt modelId="{D66BA212-B00C-43C7-A7BC-0D31053BE06F}">
      <dgm:prSet phldrT="[Text]"/>
      <dgm:spPr>
        <a:solidFill>
          <a:schemeClr val="accent2">
            <a:lumMod val="50000"/>
          </a:schemeClr>
        </a:solidFill>
      </dgm:spPr>
      <dgm:t>
        <a:bodyPr/>
        <a:lstStyle/>
        <a:p>
          <a:r>
            <a:rPr lang="en-US"/>
            <a:t>e.g., Fetal Alcohol Spectrum Disorder, etc. </a:t>
          </a:r>
        </a:p>
      </dgm:t>
    </dgm:pt>
    <dgm:pt modelId="{9EB64B8D-E42F-4CE4-B114-670B568AB7F6}" type="parTrans" cxnId="{013D4E81-7599-4FD9-8023-025F6DD6B40F}">
      <dgm:prSet/>
      <dgm:spPr/>
      <dgm:t>
        <a:bodyPr/>
        <a:lstStyle/>
        <a:p>
          <a:endParaRPr lang="en-US"/>
        </a:p>
      </dgm:t>
    </dgm:pt>
    <dgm:pt modelId="{36A123DE-7C92-47E6-AA44-1D9A21FBAA14}" type="sibTrans" cxnId="{013D4E81-7599-4FD9-8023-025F6DD6B40F}">
      <dgm:prSet/>
      <dgm:spPr/>
      <dgm:t>
        <a:bodyPr/>
        <a:lstStyle/>
        <a:p>
          <a:endParaRPr lang="en-US"/>
        </a:p>
      </dgm:t>
    </dgm:pt>
    <dgm:pt modelId="{00CD1730-3FA0-4656-83A8-E556734CD279}" type="pres">
      <dgm:prSet presAssocID="{060F0B13-61DC-4C87-9D47-5D24B8E0325D}" presName="Name0" presStyleCnt="0">
        <dgm:presLayoutVars>
          <dgm:chPref val="1"/>
          <dgm:dir/>
          <dgm:animOne val="branch"/>
          <dgm:animLvl val="lvl"/>
          <dgm:resizeHandles/>
        </dgm:presLayoutVars>
      </dgm:prSet>
      <dgm:spPr/>
      <dgm:t>
        <a:bodyPr/>
        <a:lstStyle/>
        <a:p>
          <a:endParaRPr lang="en-US"/>
        </a:p>
      </dgm:t>
    </dgm:pt>
    <dgm:pt modelId="{E9F32D47-3238-4232-817B-5B2199B5BA62}" type="pres">
      <dgm:prSet presAssocID="{758C64D8-C7D4-441B-889F-B3A43F9B11DB}" presName="vertOne" presStyleCnt="0"/>
      <dgm:spPr/>
    </dgm:pt>
    <dgm:pt modelId="{A5F858B4-943D-463F-A96E-320FDC07385C}" type="pres">
      <dgm:prSet presAssocID="{758C64D8-C7D4-441B-889F-B3A43F9B11DB}" presName="txOne" presStyleLbl="node0" presStyleIdx="0" presStyleCnt="1" custLinFactNeighborX="314" custLinFactNeighborY="1370">
        <dgm:presLayoutVars>
          <dgm:chPref val="3"/>
        </dgm:presLayoutVars>
      </dgm:prSet>
      <dgm:spPr/>
      <dgm:t>
        <a:bodyPr/>
        <a:lstStyle/>
        <a:p>
          <a:endParaRPr lang="en-US"/>
        </a:p>
      </dgm:t>
    </dgm:pt>
    <dgm:pt modelId="{4739B066-7E17-414E-AE0C-2475F87BF5DD}" type="pres">
      <dgm:prSet presAssocID="{758C64D8-C7D4-441B-889F-B3A43F9B11DB}" presName="parTransOne" presStyleCnt="0"/>
      <dgm:spPr/>
    </dgm:pt>
    <dgm:pt modelId="{6D3421A0-1E6C-4E69-8512-3E9E66547EBC}" type="pres">
      <dgm:prSet presAssocID="{758C64D8-C7D4-441B-889F-B3A43F9B11DB}" presName="horzOne" presStyleCnt="0"/>
      <dgm:spPr/>
    </dgm:pt>
    <dgm:pt modelId="{8462B37A-3E05-4174-BF65-E8D7DCE43F6A}" type="pres">
      <dgm:prSet presAssocID="{6A2D68DC-8403-4862-9F33-8CC514326AA3}" presName="vertTwo" presStyleCnt="0"/>
      <dgm:spPr/>
    </dgm:pt>
    <dgm:pt modelId="{06988C09-E153-4308-BD58-4183A5F209FA}" type="pres">
      <dgm:prSet presAssocID="{6A2D68DC-8403-4862-9F33-8CC514326AA3}" presName="txTwo" presStyleLbl="node2" presStyleIdx="0" presStyleCnt="2" custLinFactNeighborX="545" custLinFactNeighborY="32193">
        <dgm:presLayoutVars>
          <dgm:chPref val="3"/>
        </dgm:presLayoutVars>
      </dgm:prSet>
      <dgm:spPr/>
      <dgm:t>
        <a:bodyPr/>
        <a:lstStyle/>
        <a:p>
          <a:endParaRPr lang="en-US"/>
        </a:p>
      </dgm:t>
    </dgm:pt>
    <dgm:pt modelId="{5AB54643-47EA-4ED6-89B2-EB206888C663}" type="pres">
      <dgm:prSet presAssocID="{6A2D68DC-8403-4862-9F33-8CC514326AA3}" presName="parTransTwo" presStyleCnt="0"/>
      <dgm:spPr/>
    </dgm:pt>
    <dgm:pt modelId="{DB47834B-6F6A-4D52-9D50-DCAAAB9F7843}" type="pres">
      <dgm:prSet presAssocID="{6A2D68DC-8403-4862-9F33-8CC514326AA3}" presName="horzTwo" presStyleCnt="0"/>
      <dgm:spPr/>
    </dgm:pt>
    <dgm:pt modelId="{48E87C0B-E94F-45FF-97A4-69F472E147C7}" type="pres">
      <dgm:prSet presAssocID="{C480F454-C49E-4307-B77B-3E413C1F6C06}" presName="vertThree" presStyleCnt="0"/>
      <dgm:spPr/>
    </dgm:pt>
    <dgm:pt modelId="{502A4BCD-099A-477A-94D6-D8CD987DA4B5}" type="pres">
      <dgm:prSet presAssocID="{C480F454-C49E-4307-B77B-3E413C1F6C06}" presName="txThree" presStyleLbl="node3" presStyleIdx="0" presStyleCnt="3">
        <dgm:presLayoutVars>
          <dgm:chPref val="3"/>
        </dgm:presLayoutVars>
      </dgm:prSet>
      <dgm:spPr/>
      <dgm:t>
        <a:bodyPr/>
        <a:lstStyle/>
        <a:p>
          <a:endParaRPr lang="en-US"/>
        </a:p>
      </dgm:t>
    </dgm:pt>
    <dgm:pt modelId="{24C3FD3C-73B5-4E8A-8E19-8738883821BC}" type="pres">
      <dgm:prSet presAssocID="{C480F454-C49E-4307-B77B-3E413C1F6C06}" presName="horzThree" presStyleCnt="0"/>
      <dgm:spPr/>
    </dgm:pt>
    <dgm:pt modelId="{26518DE3-672C-4DC9-9EBF-76084B46604B}" type="pres">
      <dgm:prSet presAssocID="{A0C53CEB-4051-48BF-9504-2DB0C5026BE9}" presName="sibSpaceThree" presStyleCnt="0"/>
      <dgm:spPr/>
    </dgm:pt>
    <dgm:pt modelId="{07E2B021-DB4C-47E7-9AA6-5FE39BB28434}" type="pres">
      <dgm:prSet presAssocID="{18265C3A-467D-4F13-9B1B-82FCA798AEB3}" presName="vertThree" presStyleCnt="0"/>
      <dgm:spPr/>
    </dgm:pt>
    <dgm:pt modelId="{C795ED49-40BD-486C-893C-AAA6631766BE}" type="pres">
      <dgm:prSet presAssocID="{18265C3A-467D-4F13-9B1B-82FCA798AEB3}" presName="txThree" presStyleLbl="node3" presStyleIdx="1" presStyleCnt="3">
        <dgm:presLayoutVars>
          <dgm:chPref val="3"/>
        </dgm:presLayoutVars>
      </dgm:prSet>
      <dgm:spPr/>
      <dgm:t>
        <a:bodyPr/>
        <a:lstStyle/>
        <a:p>
          <a:endParaRPr lang="en-US"/>
        </a:p>
      </dgm:t>
    </dgm:pt>
    <dgm:pt modelId="{EADE3C6F-3616-442A-87F8-7BCF22C06080}" type="pres">
      <dgm:prSet presAssocID="{18265C3A-467D-4F13-9B1B-82FCA798AEB3}" presName="horzThree" presStyleCnt="0"/>
      <dgm:spPr/>
    </dgm:pt>
    <dgm:pt modelId="{3137AD9C-7932-43BC-8089-53456114B444}" type="pres">
      <dgm:prSet presAssocID="{4228C6ED-C3AF-496C-9543-B2B2634A58EB}" presName="sibSpaceTwo" presStyleCnt="0"/>
      <dgm:spPr/>
    </dgm:pt>
    <dgm:pt modelId="{6EAFB787-6301-483B-85EA-A90F55820852}" type="pres">
      <dgm:prSet presAssocID="{0339E38F-A3C7-4D69-AF02-51B0A15A8CC0}" presName="vertTwo" presStyleCnt="0"/>
      <dgm:spPr/>
    </dgm:pt>
    <dgm:pt modelId="{AF7092B2-2F05-468E-8BD3-56EDD6D6D50F}" type="pres">
      <dgm:prSet presAssocID="{0339E38F-A3C7-4D69-AF02-51B0A15A8CC0}" presName="txTwo" presStyleLbl="node2" presStyleIdx="1" presStyleCnt="2">
        <dgm:presLayoutVars>
          <dgm:chPref val="3"/>
        </dgm:presLayoutVars>
      </dgm:prSet>
      <dgm:spPr/>
      <dgm:t>
        <a:bodyPr/>
        <a:lstStyle/>
        <a:p>
          <a:endParaRPr lang="en-US"/>
        </a:p>
      </dgm:t>
    </dgm:pt>
    <dgm:pt modelId="{37102CF8-EFD7-447F-92AE-DFE3FAED8096}" type="pres">
      <dgm:prSet presAssocID="{0339E38F-A3C7-4D69-AF02-51B0A15A8CC0}" presName="parTransTwo" presStyleCnt="0"/>
      <dgm:spPr/>
    </dgm:pt>
    <dgm:pt modelId="{E9570D3F-F876-495C-95D1-D389D00FB2C2}" type="pres">
      <dgm:prSet presAssocID="{0339E38F-A3C7-4D69-AF02-51B0A15A8CC0}" presName="horzTwo" presStyleCnt="0"/>
      <dgm:spPr/>
    </dgm:pt>
    <dgm:pt modelId="{9A6A8368-8DFC-444A-AA06-F1E7BB76B65C}" type="pres">
      <dgm:prSet presAssocID="{D66BA212-B00C-43C7-A7BC-0D31053BE06F}" presName="vertThree" presStyleCnt="0"/>
      <dgm:spPr/>
    </dgm:pt>
    <dgm:pt modelId="{C15DCB23-06F2-4CA5-99C5-AD6693DD6482}" type="pres">
      <dgm:prSet presAssocID="{D66BA212-B00C-43C7-A7BC-0D31053BE06F}" presName="txThree" presStyleLbl="node3" presStyleIdx="2" presStyleCnt="3">
        <dgm:presLayoutVars>
          <dgm:chPref val="3"/>
        </dgm:presLayoutVars>
      </dgm:prSet>
      <dgm:spPr/>
      <dgm:t>
        <a:bodyPr/>
        <a:lstStyle/>
        <a:p>
          <a:endParaRPr lang="en-US"/>
        </a:p>
      </dgm:t>
    </dgm:pt>
    <dgm:pt modelId="{6031BF43-D972-4BC2-9A9C-09C03FBDB3CE}" type="pres">
      <dgm:prSet presAssocID="{D66BA212-B00C-43C7-A7BC-0D31053BE06F}" presName="horzThree" presStyleCnt="0"/>
      <dgm:spPr/>
    </dgm:pt>
  </dgm:ptLst>
  <dgm:cxnLst>
    <dgm:cxn modelId="{9233D93B-BBBC-4138-ABBA-25F1F56BBB01}" type="presOf" srcId="{060F0B13-61DC-4C87-9D47-5D24B8E0325D}" destId="{00CD1730-3FA0-4656-83A8-E556734CD279}" srcOrd="0" destOrd="0" presId="urn:microsoft.com/office/officeart/2005/8/layout/hierarchy4"/>
    <dgm:cxn modelId="{176786B8-6CF6-4011-A8FE-F9C6672D4367}" type="presOf" srcId="{D66BA212-B00C-43C7-A7BC-0D31053BE06F}" destId="{C15DCB23-06F2-4CA5-99C5-AD6693DD6482}" srcOrd="0" destOrd="0" presId="urn:microsoft.com/office/officeart/2005/8/layout/hierarchy4"/>
    <dgm:cxn modelId="{DB26D15C-2CEC-4993-956A-B920F7561A31}" srcId="{758C64D8-C7D4-441B-889F-B3A43F9B11DB}" destId="{0339E38F-A3C7-4D69-AF02-51B0A15A8CC0}" srcOrd="1" destOrd="0" parTransId="{6BBADE9E-674B-49E3-B80A-E0283A54FD02}" sibTransId="{A61D0AA7-CBC5-4F5F-BE17-715955207DC5}"/>
    <dgm:cxn modelId="{70AC52C2-03B6-442E-A63D-4F48725ACFC0}" type="presOf" srcId="{6A2D68DC-8403-4862-9F33-8CC514326AA3}" destId="{06988C09-E153-4308-BD58-4183A5F209FA}" srcOrd="0" destOrd="0" presId="urn:microsoft.com/office/officeart/2005/8/layout/hierarchy4"/>
    <dgm:cxn modelId="{5500AC09-01CB-4C18-9464-8464AEC14920}" type="presOf" srcId="{C480F454-C49E-4307-B77B-3E413C1F6C06}" destId="{502A4BCD-099A-477A-94D6-D8CD987DA4B5}" srcOrd="0" destOrd="0" presId="urn:microsoft.com/office/officeart/2005/8/layout/hierarchy4"/>
    <dgm:cxn modelId="{80DD50AC-D5F6-4728-9B8B-452C2F0F830E}" srcId="{060F0B13-61DC-4C87-9D47-5D24B8E0325D}" destId="{758C64D8-C7D4-441B-889F-B3A43F9B11DB}" srcOrd="0" destOrd="0" parTransId="{03454DF5-9498-4438-9B7A-7723EF72E2F0}" sibTransId="{F8994381-1EFA-45BE-B38C-CFDCF95DC835}"/>
    <dgm:cxn modelId="{4EBBC445-D949-4263-A2B3-3AFD948F8DEA}" srcId="{6A2D68DC-8403-4862-9F33-8CC514326AA3}" destId="{C480F454-C49E-4307-B77B-3E413C1F6C06}" srcOrd="0" destOrd="0" parTransId="{3AB4621D-3774-4AE9-BAEA-62C0582B3653}" sibTransId="{A0C53CEB-4051-48BF-9504-2DB0C5026BE9}"/>
    <dgm:cxn modelId="{22363917-5551-428D-ABA8-4A1E7503BD2B}" type="presOf" srcId="{0339E38F-A3C7-4D69-AF02-51B0A15A8CC0}" destId="{AF7092B2-2F05-468E-8BD3-56EDD6D6D50F}" srcOrd="0" destOrd="0" presId="urn:microsoft.com/office/officeart/2005/8/layout/hierarchy4"/>
    <dgm:cxn modelId="{D899EF1F-D4D2-40B1-B925-27D9AB4029B3}" type="presOf" srcId="{758C64D8-C7D4-441B-889F-B3A43F9B11DB}" destId="{A5F858B4-943D-463F-A96E-320FDC07385C}" srcOrd="0" destOrd="0" presId="urn:microsoft.com/office/officeart/2005/8/layout/hierarchy4"/>
    <dgm:cxn modelId="{465929D6-50F9-41E9-8026-D74E55584C5E}" srcId="{6A2D68DC-8403-4862-9F33-8CC514326AA3}" destId="{18265C3A-467D-4F13-9B1B-82FCA798AEB3}" srcOrd="1" destOrd="0" parTransId="{A2246103-97DC-4072-8CB6-25CAC3703F7C}" sibTransId="{700DE86D-5A67-4E5B-981B-1ED2672DCD9A}"/>
    <dgm:cxn modelId="{DE545903-D7EE-4830-9E4D-D8C4DBBF402E}" srcId="{758C64D8-C7D4-441B-889F-B3A43F9B11DB}" destId="{6A2D68DC-8403-4862-9F33-8CC514326AA3}" srcOrd="0" destOrd="0" parTransId="{AA799717-3A46-47D1-9B04-78B612D28F25}" sibTransId="{4228C6ED-C3AF-496C-9543-B2B2634A58EB}"/>
    <dgm:cxn modelId="{74ECE327-1569-4F64-A415-EBE200383AD8}" type="presOf" srcId="{18265C3A-467D-4F13-9B1B-82FCA798AEB3}" destId="{C795ED49-40BD-486C-893C-AAA6631766BE}" srcOrd="0" destOrd="0" presId="urn:microsoft.com/office/officeart/2005/8/layout/hierarchy4"/>
    <dgm:cxn modelId="{013D4E81-7599-4FD9-8023-025F6DD6B40F}" srcId="{0339E38F-A3C7-4D69-AF02-51B0A15A8CC0}" destId="{D66BA212-B00C-43C7-A7BC-0D31053BE06F}" srcOrd="0" destOrd="0" parTransId="{9EB64B8D-E42F-4CE4-B114-670B568AB7F6}" sibTransId="{36A123DE-7C92-47E6-AA44-1D9A21FBAA14}"/>
    <dgm:cxn modelId="{C511A338-59A5-46B0-B82F-627753DD139B}" type="presParOf" srcId="{00CD1730-3FA0-4656-83A8-E556734CD279}" destId="{E9F32D47-3238-4232-817B-5B2199B5BA62}" srcOrd="0" destOrd="0" presId="urn:microsoft.com/office/officeart/2005/8/layout/hierarchy4"/>
    <dgm:cxn modelId="{DD14A770-541F-4C5A-BDEA-2C9C74124B25}" type="presParOf" srcId="{E9F32D47-3238-4232-817B-5B2199B5BA62}" destId="{A5F858B4-943D-463F-A96E-320FDC07385C}" srcOrd="0" destOrd="0" presId="urn:microsoft.com/office/officeart/2005/8/layout/hierarchy4"/>
    <dgm:cxn modelId="{27F6B7D5-E539-40DF-9592-3FD8ABA616C6}" type="presParOf" srcId="{E9F32D47-3238-4232-817B-5B2199B5BA62}" destId="{4739B066-7E17-414E-AE0C-2475F87BF5DD}" srcOrd="1" destOrd="0" presId="urn:microsoft.com/office/officeart/2005/8/layout/hierarchy4"/>
    <dgm:cxn modelId="{4761E19D-37A4-439F-B45B-9B754111D13D}" type="presParOf" srcId="{E9F32D47-3238-4232-817B-5B2199B5BA62}" destId="{6D3421A0-1E6C-4E69-8512-3E9E66547EBC}" srcOrd="2" destOrd="0" presId="urn:microsoft.com/office/officeart/2005/8/layout/hierarchy4"/>
    <dgm:cxn modelId="{ED736428-08D0-4C74-8FA8-FD7464272A97}" type="presParOf" srcId="{6D3421A0-1E6C-4E69-8512-3E9E66547EBC}" destId="{8462B37A-3E05-4174-BF65-E8D7DCE43F6A}" srcOrd="0" destOrd="0" presId="urn:microsoft.com/office/officeart/2005/8/layout/hierarchy4"/>
    <dgm:cxn modelId="{FB2A4CD1-12D6-4E03-809B-BA4E2ED3B8B8}" type="presParOf" srcId="{8462B37A-3E05-4174-BF65-E8D7DCE43F6A}" destId="{06988C09-E153-4308-BD58-4183A5F209FA}" srcOrd="0" destOrd="0" presId="urn:microsoft.com/office/officeart/2005/8/layout/hierarchy4"/>
    <dgm:cxn modelId="{3092A66A-4BF6-4C4B-A9CA-922EE38DA311}" type="presParOf" srcId="{8462B37A-3E05-4174-BF65-E8D7DCE43F6A}" destId="{5AB54643-47EA-4ED6-89B2-EB206888C663}" srcOrd="1" destOrd="0" presId="urn:microsoft.com/office/officeart/2005/8/layout/hierarchy4"/>
    <dgm:cxn modelId="{C76EBA0A-D7A6-4ED0-A5BE-541F52C08EB3}" type="presParOf" srcId="{8462B37A-3E05-4174-BF65-E8D7DCE43F6A}" destId="{DB47834B-6F6A-4D52-9D50-DCAAAB9F7843}" srcOrd="2" destOrd="0" presId="urn:microsoft.com/office/officeart/2005/8/layout/hierarchy4"/>
    <dgm:cxn modelId="{B497FB95-E314-42ED-BCE8-DA250E708E46}" type="presParOf" srcId="{DB47834B-6F6A-4D52-9D50-DCAAAB9F7843}" destId="{48E87C0B-E94F-45FF-97A4-69F472E147C7}" srcOrd="0" destOrd="0" presId="urn:microsoft.com/office/officeart/2005/8/layout/hierarchy4"/>
    <dgm:cxn modelId="{43756E4C-998F-4E16-BE5D-EFE79BCCE64E}" type="presParOf" srcId="{48E87C0B-E94F-45FF-97A4-69F472E147C7}" destId="{502A4BCD-099A-477A-94D6-D8CD987DA4B5}" srcOrd="0" destOrd="0" presId="urn:microsoft.com/office/officeart/2005/8/layout/hierarchy4"/>
    <dgm:cxn modelId="{B32E77A1-62B3-4E3F-9639-ABC6549F6F03}" type="presParOf" srcId="{48E87C0B-E94F-45FF-97A4-69F472E147C7}" destId="{24C3FD3C-73B5-4E8A-8E19-8738883821BC}" srcOrd="1" destOrd="0" presId="urn:microsoft.com/office/officeart/2005/8/layout/hierarchy4"/>
    <dgm:cxn modelId="{6F52B42C-4276-445E-899E-E6D7C440B539}" type="presParOf" srcId="{DB47834B-6F6A-4D52-9D50-DCAAAB9F7843}" destId="{26518DE3-672C-4DC9-9EBF-76084B46604B}" srcOrd="1" destOrd="0" presId="urn:microsoft.com/office/officeart/2005/8/layout/hierarchy4"/>
    <dgm:cxn modelId="{C71026CA-D21A-4920-84B4-3B73BB671BB5}" type="presParOf" srcId="{DB47834B-6F6A-4D52-9D50-DCAAAB9F7843}" destId="{07E2B021-DB4C-47E7-9AA6-5FE39BB28434}" srcOrd="2" destOrd="0" presId="urn:microsoft.com/office/officeart/2005/8/layout/hierarchy4"/>
    <dgm:cxn modelId="{3D7B82AA-E314-456F-A313-F8E89370E341}" type="presParOf" srcId="{07E2B021-DB4C-47E7-9AA6-5FE39BB28434}" destId="{C795ED49-40BD-486C-893C-AAA6631766BE}" srcOrd="0" destOrd="0" presId="urn:microsoft.com/office/officeart/2005/8/layout/hierarchy4"/>
    <dgm:cxn modelId="{11E8AEA6-C345-4140-9812-EAE7938EE782}" type="presParOf" srcId="{07E2B021-DB4C-47E7-9AA6-5FE39BB28434}" destId="{EADE3C6F-3616-442A-87F8-7BCF22C06080}" srcOrd="1" destOrd="0" presId="urn:microsoft.com/office/officeart/2005/8/layout/hierarchy4"/>
    <dgm:cxn modelId="{2EC954BB-80F5-476A-B00A-CC135A9E1664}" type="presParOf" srcId="{6D3421A0-1E6C-4E69-8512-3E9E66547EBC}" destId="{3137AD9C-7932-43BC-8089-53456114B444}" srcOrd="1" destOrd="0" presId="urn:microsoft.com/office/officeart/2005/8/layout/hierarchy4"/>
    <dgm:cxn modelId="{4BDFE1ED-C171-4AAC-BE66-A2EA922191F3}" type="presParOf" srcId="{6D3421A0-1E6C-4E69-8512-3E9E66547EBC}" destId="{6EAFB787-6301-483B-85EA-A90F55820852}" srcOrd="2" destOrd="0" presId="urn:microsoft.com/office/officeart/2005/8/layout/hierarchy4"/>
    <dgm:cxn modelId="{AA0DC152-08BC-45A7-A26E-F0D4A96E86DB}" type="presParOf" srcId="{6EAFB787-6301-483B-85EA-A90F55820852}" destId="{AF7092B2-2F05-468E-8BD3-56EDD6D6D50F}" srcOrd="0" destOrd="0" presId="urn:microsoft.com/office/officeart/2005/8/layout/hierarchy4"/>
    <dgm:cxn modelId="{13F59A1E-3A28-476C-B7F7-79C8E34814BC}" type="presParOf" srcId="{6EAFB787-6301-483B-85EA-A90F55820852}" destId="{37102CF8-EFD7-447F-92AE-DFE3FAED8096}" srcOrd="1" destOrd="0" presId="urn:microsoft.com/office/officeart/2005/8/layout/hierarchy4"/>
    <dgm:cxn modelId="{8D1E3BB7-74B6-4005-A50E-D3B63ED76BDA}" type="presParOf" srcId="{6EAFB787-6301-483B-85EA-A90F55820852}" destId="{E9570D3F-F876-495C-95D1-D389D00FB2C2}" srcOrd="2" destOrd="0" presId="urn:microsoft.com/office/officeart/2005/8/layout/hierarchy4"/>
    <dgm:cxn modelId="{148EC3F5-63E1-4D9F-9AEB-1B9B773C8B3F}" type="presParOf" srcId="{E9570D3F-F876-495C-95D1-D389D00FB2C2}" destId="{9A6A8368-8DFC-444A-AA06-F1E7BB76B65C}" srcOrd="0" destOrd="0" presId="urn:microsoft.com/office/officeart/2005/8/layout/hierarchy4"/>
    <dgm:cxn modelId="{F9189829-0036-4D7A-978F-6D7E49C4FF57}" type="presParOf" srcId="{9A6A8368-8DFC-444A-AA06-F1E7BB76B65C}" destId="{C15DCB23-06F2-4CA5-99C5-AD6693DD6482}" srcOrd="0" destOrd="0" presId="urn:microsoft.com/office/officeart/2005/8/layout/hierarchy4"/>
    <dgm:cxn modelId="{D97CE752-B918-4FCE-BEC1-B5495BB79760}" type="presParOf" srcId="{9A6A8368-8DFC-444A-AA06-F1E7BB76B65C}" destId="{6031BF43-D972-4BC2-9A9C-09C03FBDB3CE}"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DC9132-C90B-EB4D-9456-F280B4DF8AB7}"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0900E75F-9B27-9940-99A5-29BD4B2C99BE}">
      <dgm:prSet phldrT="[Text]"/>
      <dgm:spPr/>
      <dgm:t>
        <a:bodyPr/>
        <a:lstStyle/>
        <a:p>
          <a:r>
            <a:rPr lang="en-US" dirty="0"/>
            <a:t>Behavior or Mental Health Crisis Happens</a:t>
          </a:r>
        </a:p>
      </dgm:t>
    </dgm:pt>
    <dgm:pt modelId="{83C901E2-1A62-B547-963E-8FCE393BE278}" type="parTrans" cxnId="{A9687237-290B-1048-87B1-4B14139BB1A7}">
      <dgm:prSet/>
      <dgm:spPr/>
      <dgm:t>
        <a:bodyPr/>
        <a:lstStyle/>
        <a:p>
          <a:endParaRPr lang="en-US"/>
        </a:p>
      </dgm:t>
    </dgm:pt>
    <dgm:pt modelId="{C21BEA98-2D9B-8543-B9CA-EBC301AFB31F}" type="sibTrans" cxnId="{A9687237-290B-1048-87B1-4B14139BB1A7}">
      <dgm:prSet/>
      <dgm:spPr/>
      <dgm:t>
        <a:bodyPr/>
        <a:lstStyle/>
        <a:p>
          <a:endParaRPr lang="en-US"/>
        </a:p>
      </dgm:t>
    </dgm:pt>
    <dgm:pt modelId="{FD9D933C-2D42-1146-8CE7-650934334724}">
      <dgm:prSet phldrT="[Text]"/>
      <dgm:spPr/>
      <dgm:t>
        <a:bodyPr/>
        <a:lstStyle/>
        <a:p>
          <a:r>
            <a:rPr lang="en-US" dirty="0"/>
            <a:t>Is it adolescence?</a:t>
          </a:r>
        </a:p>
      </dgm:t>
    </dgm:pt>
    <dgm:pt modelId="{4C0E2B38-5675-4942-A4E5-DFE456F35A6C}" type="parTrans" cxnId="{75C674E4-60BD-664F-A3FC-993AB357F0BF}">
      <dgm:prSet/>
      <dgm:spPr/>
      <dgm:t>
        <a:bodyPr/>
        <a:lstStyle/>
        <a:p>
          <a:endParaRPr lang="en-US"/>
        </a:p>
      </dgm:t>
    </dgm:pt>
    <dgm:pt modelId="{CC2FA5A1-86CC-414E-A194-14AF5253FE22}" type="sibTrans" cxnId="{75C674E4-60BD-664F-A3FC-993AB357F0BF}">
      <dgm:prSet/>
      <dgm:spPr/>
      <dgm:t>
        <a:bodyPr/>
        <a:lstStyle/>
        <a:p>
          <a:endParaRPr lang="en-US"/>
        </a:p>
      </dgm:t>
    </dgm:pt>
    <dgm:pt modelId="{4586064B-4BCC-394C-9EBF-A79D5A4C2A7D}">
      <dgm:prSet phldrT="[Text]"/>
      <dgm:spPr/>
      <dgm:t>
        <a:bodyPr/>
        <a:lstStyle/>
        <a:p>
          <a:r>
            <a:rPr lang="en-US" dirty="0"/>
            <a:t>Is it alcohol use?</a:t>
          </a:r>
        </a:p>
      </dgm:t>
    </dgm:pt>
    <dgm:pt modelId="{08266DB4-87E0-C94B-B543-70FADF1F676D}" type="parTrans" cxnId="{7E7B7B8D-9B17-854F-88BC-24B004F3D539}">
      <dgm:prSet/>
      <dgm:spPr/>
      <dgm:t>
        <a:bodyPr/>
        <a:lstStyle/>
        <a:p>
          <a:endParaRPr lang="en-US"/>
        </a:p>
      </dgm:t>
    </dgm:pt>
    <dgm:pt modelId="{A4C340A6-29CB-5946-88A9-DF717D11E713}" type="sibTrans" cxnId="{7E7B7B8D-9B17-854F-88BC-24B004F3D539}">
      <dgm:prSet/>
      <dgm:spPr/>
      <dgm:t>
        <a:bodyPr/>
        <a:lstStyle/>
        <a:p>
          <a:endParaRPr lang="en-US"/>
        </a:p>
      </dgm:t>
    </dgm:pt>
    <dgm:pt modelId="{B1F761F0-1917-374F-A4DE-E50F5364E208}">
      <dgm:prSet phldrT="[Text]"/>
      <dgm:spPr/>
      <dgm:t>
        <a:bodyPr/>
        <a:lstStyle/>
        <a:p>
          <a:r>
            <a:rPr lang="en-US" dirty="0"/>
            <a:t>Is it depression?</a:t>
          </a:r>
        </a:p>
      </dgm:t>
    </dgm:pt>
    <dgm:pt modelId="{E533AC70-24D7-614E-9A22-250099BC2B0C}" type="parTrans" cxnId="{D5E0F507-1A73-4D47-B4FE-7947DA79BC93}">
      <dgm:prSet/>
      <dgm:spPr/>
      <dgm:t>
        <a:bodyPr/>
        <a:lstStyle/>
        <a:p>
          <a:endParaRPr lang="en-US"/>
        </a:p>
      </dgm:t>
    </dgm:pt>
    <dgm:pt modelId="{1D001142-D2DB-324E-A3D9-3E2E00B48B79}" type="sibTrans" cxnId="{D5E0F507-1A73-4D47-B4FE-7947DA79BC93}">
      <dgm:prSet/>
      <dgm:spPr/>
      <dgm:t>
        <a:bodyPr/>
        <a:lstStyle/>
        <a:p>
          <a:endParaRPr lang="en-US"/>
        </a:p>
      </dgm:t>
    </dgm:pt>
    <dgm:pt modelId="{5A6335B1-DB75-6349-86E8-100FF6733DC2}">
      <dgm:prSet phldrT="[Text]"/>
      <dgm:spPr/>
      <dgm:t>
        <a:bodyPr/>
        <a:lstStyle/>
        <a:p>
          <a:r>
            <a:rPr lang="en-US" dirty="0"/>
            <a:t>Is it due to the brain injury?</a:t>
          </a:r>
        </a:p>
      </dgm:t>
    </dgm:pt>
    <dgm:pt modelId="{154CE295-08C9-3A40-86EB-1B3D4275153B}" type="parTrans" cxnId="{66BF1335-7372-9340-A5F5-DCFD9A141FC8}">
      <dgm:prSet/>
      <dgm:spPr/>
      <dgm:t>
        <a:bodyPr/>
        <a:lstStyle/>
        <a:p>
          <a:endParaRPr lang="en-US"/>
        </a:p>
      </dgm:t>
    </dgm:pt>
    <dgm:pt modelId="{9C742E7A-3C4D-8D46-B220-2B04210CE987}" type="sibTrans" cxnId="{66BF1335-7372-9340-A5F5-DCFD9A141FC8}">
      <dgm:prSet/>
      <dgm:spPr/>
      <dgm:t>
        <a:bodyPr/>
        <a:lstStyle/>
        <a:p>
          <a:endParaRPr lang="en-US"/>
        </a:p>
      </dgm:t>
    </dgm:pt>
    <dgm:pt modelId="{4DB89B20-7B80-6946-BA7E-C86F1D4F3221}">
      <dgm:prSet/>
      <dgm:spPr/>
      <dgm:t>
        <a:bodyPr/>
        <a:lstStyle/>
        <a:p>
          <a:r>
            <a:rPr lang="en-US" dirty="0"/>
            <a:t>Is it anxiety?</a:t>
          </a:r>
        </a:p>
      </dgm:t>
    </dgm:pt>
    <dgm:pt modelId="{A992DD83-0911-A346-97E0-B80405F73196}" type="parTrans" cxnId="{5597BEB3-2A4B-684E-82AA-231A0C40B285}">
      <dgm:prSet/>
      <dgm:spPr/>
      <dgm:t>
        <a:bodyPr/>
        <a:lstStyle/>
        <a:p>
          <a:endParaRPr lang="en-US"/>
        </a:p>
      </dgm:t>
    </dgm:pt>
    <dgm:pt modelId="{BA964C13-337C-7240-8AC7-C02A0552255C}" type="sibTrans" cxnId="{5597BEB3-2A4B-684E-82AA-231A0C40B285}">
      <dgm:prSet/>
      <dgm:spPr/>
      <dgm:t>
        <a:bodyPr/>
        <a:lstStyle/>
        <a:p>
          <a:endParaRPr lang="en-US"/>
        </a:p>
      </dgm:t>
    </dgm:pt>
    <dgm:pt modelId="{5E5531E1-CEE4-7145-8092-19096E7205BF}">
      <dgm:prSet/>
      <dgm:spPr/>
      <dgm:t>
        <a:bodyPr/>
        <a:lstStyle/>
        <a:p>
          <a:r>
            <a:rPr lang="en-US" dirty="0"/>
            <a:t>Is it ADHD?</a:t>
          </a:r>
        </a:p>
      </dgm:t>
    </dgm:pt>
    <dgm:pt modelId="{C1DBE7BD-2B20-7448-990E-703CDC639D28}" type="parTrans" cxnId="{9143AD8C-766D-3243-805C-47BA3ED21F45}">
      <dgm:prSet/>
      <dgm:spPr/>
      <dgm:t>
        <a:bodyPr/>
        <a:lstStyle/>
        <a:p>
          <a:endParaRPr lang="en-US"/>
        </a:p>
      </dgm:t>
    </dgm:pt>
    <dgm:pt modelId="{B7B9E076-2232-5B45-88C4-E303DED74359}" type="sibTrans" cxnId="{9143AD8C-766D-3243-805C-47BA3ED21F45}">
      <dgm:prSet/>
      <dgm:spPr/>
      <dgm:t>
        <a:bodyPr/>
        <a:lstStyle/>
        <a:p>
          <a:endParaRPr lang="en-US"/>
        </a:p>
      </dgm:t>
    </dgm:pt>
    <dgm:pt modelId="{995B921C-DA93-0B42-B46A-C0D7DC56B7B7}" type="pres">
      <dgm:prSet presAssocID="{B4DC9132-C90B-EB4D-9456-F280B4DF8AB7}" presName="cycle" presStyleCnt="0">
        <dgm:presLayoutVars>
          <dgm:chMax val="1"/>
          <dgm:dir/>
          <dgm:animLvl val="ctr"/>
          <dgm:resizeHandles val="exact"/>
        </dgm:presLayoutVars>
      </dgm:prSet>
      <dgm:spPr/>
      <dgm:t>
        <a:bodyPr/>
        <a:lstStyle/>
        <a:p>
          <a:endParaRPr lang="en-US"/>
        </a:p>
      </dgm:t>
    </dgm:pt>
    <dgm:pt modelId="{AA715AC5-49AC-0348-BCA4-E635686F312E}" type="pres">
      <dgm:prSet presAssocID="{0900E75F-9B27-9940-99A5-29BD4B2C99BE}" presName="centerShape" presStyleLbl="node0" presStyleIdx="0" presStyleCnt="1"/>
      <dgm:spPr/>
      <dgm:t>
        <a:bodyPr/>
        <a:lstStyle/>
        <a:p>
          <a:endParaRPr lang="en-US"/>
        </a:p>
      </dgm:t>
    </dgm:pt>
    <dgm:pt modelId="{7007E695-1574-7F4E-8489-57BB7B9330E8}" type="pres">
      <dgm:prSet presAssocID="{4C0E2B38-5675-4942-A4E5-DFE456F35A6C}" presName="Name9" presStyleLbl="parChTrans1D2" presStyleIdx="0" presStyleCnt="6"/>
      <dgm:spPr/>
      <dgm:t>
        <a:bodyPr/>
        <a:lstStyle/>
        <a:p>
          <a:endParaRPr lang="en-US"/>
        </a:p>
      </dgm:t>
    </dgm:pt>
    <dgm:pt modelId="{D17623B5-FAC3-E040-92CE-EACF62F5F678}" type="pres">
      <dgm:prSet presAssocID="{4C0E2B38-5675-4942-A4E5-DFE456F35A6C}" presName="connTx" presStyleLbl="parChTrans1D2" presStyleIdx="0" presStyleCnt="6"/>
      <dgm:spPr/>
      <dgm:t>
        <a:bodyPr/>
        <a:lstStyle/>
        <a:p>
          <a:endParaRPr lang="en-US"/>
        </a:p>
      </dgm:t>
    </dgm:pt>
    <dgm:pt modelId="{A38A168A-1625-2242-A34C-AF17476AE000}" type="pres">
      <dgm:prSet presAssocID="{FD9D933C-2D42-1146-8CE7-650934334724}" presName="node" presStyleLbl="node1" presStyleIdx="0" presStyleCnt="6">
        <dgm:presLayoutVars>
          <dgm:bulletEnabled val="1"/>
        </dgm:presLayoutVars>
      </dgm:prSet>
      <dgm:spPr/>
      <dgm:t>
        <a:bodyPr/>
        <a:lstStyle/>
        <a:p>
          <a:endParaRPr lang="en-US"/>
        </a:p>
      </dgm:t>
    </dgm:pt>
    <dgm:pt modelId="{374A9B6F-141B-3349-B347-A2CF38C320D6}" type="pres">
      <dgm:prSet presAssocID="{08266DB4-87E0-C94B-B543-70FADF1F676D}" presName="Name9" presStyleLbl="parChTrans1D2" presStyleIdx="1" presStyleCnt="6"/>
      <dgm:spPr/>
      <dgm:t>
        <a:bodyPr/>
        <a:lstStyle/>
        <a:p>
          <a:endParaRPr lang="en-US"/>
        </a:p>
      </dgm:t>
    </dgm:pt>
    <dgm:pt modelId="{20A8195D-76DE-2C46-AA60-C33B9D6B458D}" type="pres">
      <dgm:prSet presAssocID="{08266DB4-87E0-C94B-B543-70FADF1F676D}" presName="connTx" presStyleLbl="parChTrans1D2" presStyleIdx="1" presStyleCnt="6"/>
      <dgm:spPr/>
      <dgm:t>
        <a:bodyPr/>
        <a:lstStyle/>
        <a:p>
          <a:endParaRPr lang="en-US"/>
        </a:p>
      </dgm:t>
    </dgm:pt>
    <dgm:pt modelId="{4D6729DE-99CA-E74A-8597-412FF8FF2C68}" type="pres">
      <dgm:prSet presAssocID="{4586064B-4BCC-394C-9EBF-A79D5A4C2A7D}" presName="node" presStyleLbl="node1" presStyleIdx="1" presStyleCnt="6">
        <dgm:presLayoutVars>
          <dgm:bulletEnabled val="1"/>
        </dgm:presLayoutVars>
      </dgm:prSet>
      <dgm:spPr/>
      <dgm:t>
        <a:bodyPr/>
        <a:lstStyle/>
        <a:p>
          <a:endParaRPr lang="en-US"/>
        </a:p>
      </dgm:t>
    </dgm:pt>
    <dgm:pt modelId="{939CA85E-2345-1B4C-A8AD-4EA4136B9FF0}" type="pres">
      <dgm:prSet presAssocID="{E533AC70-24D7-614E-9A22-250099BC2B0C}" presName="Name9" presStyleLbl="parChTrans1D2" presStyleIdx="2" presStyleCnt="6"/>
      <dgm:spPr/>
      <dgm:t>
        <a:bodyPr/>
        <a:lstStyle/>
        <a:p>
          <a:endParaRPr lang="en-US"/>
        </a:p>
      </dgm:t>
    </dgm:pt>
    <dgm:pt modelId="{CB6F2C79-01BC-5C4D-BA73-CEA540FDC076}" type="pres">
      <dgm:prSet presAssocID="{E533AC70-24D7-614E-9A22-250099BC2B0C}" presName="connTx" presStyleLbl="parChTrans1D2" presStyleIdx="2" presStyleCnt="6"/>
      <dgm:spPr/>
      <dgm:t>
        <a:bodyPr/>
        <a:lstStyle/>
        <a:p>
          <a:endParaRPr lang="en-US"/>
        </a:p>
      </dgm:t>
    </dgm:pt>
    <dgm:pt modelId="{C7BEE77C-1E0D-BD4A-869A-CF1B9ADA8910}" type="pres">
      <dgm:prSet presAssocID="{B1F761F0-1917-374F-A4DE-E50F5364E208}" presName="node" presStyleLbl="node1" presStyleIdx="2" presStyleCnt="6">
        <dgm:presLayoutVars>
          <dgm:bulletEnabled val="1"/>
        </dgm:presLayoutVars>
      </dgm:prSet>
      <dgm:spPr/>
      <dgm:t>
        <a:bodyPr/>
        <a:lstStyle/>
        <a:p>
          <a:endParaRPr lang="en-US"/>
        </a:p>
      </dgm:t>
    </dgm:pt>
    <dgm:pt modelId="{C6989A5A-A1CE-F94C-9BE8-CF032CA90BB6}" type="pres">
      <dgm:prSet presAssocID="{A992DD83-0911-A346-97E0-B80405F73196}" presName="Name9" presStyleLbl="parChTrans1D2" presStyleIdx="3" presStyleCnt="6"/>
      <dgm:spPr/>
      <dgm:t>
        <a:bodyPr/>
        <a:lstStyle/>
        <a:p>
          <a:endParaRPr lang="en-US"/>
        </a:p>
      </dgm:t>
    </dgm:pt>
    <dgm:pt modelId="{DD17B330-04FD-3945-9069-E3F6F8D716BF}" type="pres">
      <dgm:prSet presAssocID="{A992DD83-0911-A346-97E0-B80405F73196}" presName="connTx" presStyleLbl="parChTrans1D2" presStyleIdx="3" presStyleCnt="6"/>
      <dgm:spPr/>
      <dgm:t>
        <a:bodyPr/>
        <a:lstStyle/>
        <a:p>
          <a:endParaRPr lang="en-US"/>
        </a:p>
      </dgm:t>
    </dgm:pt>
    <dgm:pt modelId="{9384E83A-9152-A746-84D0-96ADA648C050}" type="pres">
      <dgm:prSet presAssocID="{4DB89B20-7B80-6946-BA7E-C86F1D4F3221}" presName="node" presStyleLbl="node1" presStyleIdx="3" presStyleCnt="6">
        <dgm:presLayoutVars>
          <dgm:bulletEnabled val="1"/>
        </dgm:presLayoutVars>
      </dgm:prSet>
      <dgm:spPr/>
      <dgm:t>
        <a:bodyPr/>
        <a:lstStyle/>
        <a:p>
          <a:endParaRPr lang="en-US"/>
        </a:p>
      </dgm:t>
    </dgm:pt>
    <dgm:pt modelId="{C087529E-0406-CD42-8CD1-7512C03A7E79}" type="pres">
      <dgm:prSet presAssocID="{C1DBE7BD-2B20-7448-990E-703CDC639D28}" presName="Name9" presStyleLbl="parChTrans1D2" presStyleIdx="4" presStyleCnt="6"/>
      <dgm:spPr/>
      <dgm:t>
        <a:bodyPr/>
        <a:lstStyle/>
        <a:p>
          <a:endParaRPr lang="en-US"/>
        </a:p>
      </dgm:t>
    </dgm:pt>
    <dgm:pt modelId="{5E345095-A85C-9D45-BCAD-03F7944421E1}" type="pres">
      <dgm:prSet presAssocID="{C1DBE7BD-2B20-7448-990E-703CDC639D28}" presName="connTx" presStyleLbl="parChTrans1D2" presStyleIdx="4" presStyleCnt="6"/>
      <dgm:spPr/>
      <dgm:t>
        <a:bodyPr/>
        <a:lstStyle/>
        <a:p>
          <a:endParaRPr lang="en-US"/>
        </a:p>
      </dgm:t>
    </dgm:pt>
    <dgm:pt modelId="{699F0547-C643-A34A-A62F-AC9C0224B153}" type="pres">
      <dgm:prSet presAssocID="{5E5531E1-CEE4-7145-8092-19096E7205BF}" presName="node" presStyleLbl="node1" presStyleIdx="4" presStyleCnt="6">
        <dgm:presLayoutVars>
          <dgm:bulletEnabled val="1"/>
        </dgm:presLayoutVars>
      </dgm:prSet>
      <dgm:spPr/>
      <dgm:t>
        <a:bodyPr/>
        <a:lstStyle/>
        <a:p>
          <a:endParaRPr lang="en-US"/>
        </a:p>
      </dgm:t>
    </dgm:pt>
    <dgm:pt modelId="{89C8CED7-45E0-384A-A816-8B76E808D088}" type="pres">
      <dgm:prSet presAssocID="{154CE295-08C9-3A40-86EB-1B3D4275153B}" presName="Name9" presStyleLbl="parChTrans1D2" presStyleIdx="5" presStyleCnt="6"/>
      <dgm:spPr/>
      <dgm:t>
        <a:bodyPr/>
        <a:lstStyle/>
        <a:p>
          <a:endParaRPr lang="en-US"/>
        </a:p>
      </dgm:t>
    </dgm:pt>
    <dgm:pt modelId="{BD253833-47A1-034A-AC3C-BCBA2DE54F23}" type="pres">
      <dgm:prSet presAssocID="{154CE295-08C9-3A40-86EB-1B3D4275153B}" presName="connTx" presStyleLbl="parChTrans1D2" presStyleIdx="5" presStyleCnt="6"/>
      <dgm:spPr/>
      <dgm:t>
        <a:bodyPr/>
        <a:lstStyle/>
        <a:p>
          <a:endParaRPr lang="en-US"/>
        </a:p>
      </dgm:t>
    </dgm:pt>
    <dgm:pt modelId="{24ED18C7-BD3F-F443-AD6B-22ACFFDB4FAA}" type="pres">
      <dgm:prSet presAssocID="{5A6335B1-DB75-6349-86E8-100FF6733DC2}" presName="node" presStyleLbl="node1" presStyleIdx="5" presStyleCnt="6">
        <dgm:presLayoutVars>
          <dgm:bulletEnabled val="1"/>
        </dgm:presLayoutVars>
      </dgm:prSet>
      <dgm:spPr/>
      <dgm:t>
        <a:bodyPr/>
        <a:lstStyle/>
        <a:p>
          <a:endParaRPr lang="en-US"/>
        </a:p>
      </dgm:t>
    </dgm:pt>
  </dgm:ptLst>
  <dgm:cxnLst>
    <dgm:cxn modelId="{7D0E3E36-047A-4A42-8DBC-186FC516839E}" type="presOf" srcId="{4C0E2B38-5675-4942-A4E5-DFE456F35A6C}" destId="{7007E695-1574-7F4E-8489-57BB7B9330E8}" srcOrd="0" destOrd="0" presId="urn:microsoft.com/office/officeart/2005/8/layout/radial1"/>
    <dgm:cxn modelId="{9143AD8C-766D-3243-805C-47BA3ED21F45}" srcId="{0900E75F-9B27-9940-99A5-29BD4B2C99BE}" destId="{5E5531E1-CEE4-7145-8092-19096E7205BF}" srcOrd="4" destOrd="0" parTransId="{C1DBE7BD-2B20-7448-990E-703CDC639D28}" sibTransId="{B7B9E076-2232-5B45-88C4-E303DED74359}"/>
    <dgm:cxn modelId="{9A81D69A-5D25-5740-8B2F-B8BA120F136A}" type="presOf" srcId="{4DB89B20-7B80-6946-BA7E-C86F1D4F3221}" destId="{9384E83A-9152-A746-84D0-96ADA648C050}" srcOrd="0" destOrd="0" presId="urn:microsoft.com/office/officeart/2005/8/layout/radial1"/>
    <dgm:cxn modelId="{5A1B9625-4626-3442-B98D-666854270C11}" type="presOf" srcId="{E533AC70-24D7-614E-9A22-250099BC2B0C}" destId="{CB6F2C79-01BC-5C4D-BA73-CEA540FDC076}" srcOrd="1" destOrd="0" presId="urn:microsoft.com/office/officeart/2005/8/layout/radial1"/>
    <dgm:cxn modelId="{02F3B716-829A-9945-A2CC-EDE9469AE593}" type="presOf" srcId="{C1DBE7BD-2B20-7448-990E-703CDC639D28}" destId="{C087529E-0406-CD42-8CD1-7512C03A7E79}" srcOrd="0" destOrd="0" presId="urn:microsoft.com/office/officeart/2005/8/layout/radial1"/>
    <dgm:cxn modelId="{79E74B4B-AC43-1C45-9CD5-279D55A5A717}" type="presOf" srcId="{E533AC70-24D7-614E-9A22-250099BC2B0C}" destId="{939CA85E-2345-1B4C-A8AD-4EA4136B9FF0}" srcOrd="0" destOrd="0" presId="urn:microsoft.com/office/officeart/2005/8/layout/radial1"/>
    <dgm:cxn modelId="{0C9B0155-015A-204A-BC23-ABB2BDA79EF6}" type="presOf" srcId="{154CE295-08C9-3A40-86EB-1B3D4275153B}" destId="{89C8CED7-45E0-384A-A816-8B76E808D088}" srcOrd="0" destOrd="0" presId="urn:microsoft.com/office/officeart/2005/8/layout/radial1"/>
    <dgm:cxn modelId="{A9687237-290B-1048-87B1-4B14139BB1A7}" srcId="{B4DC9132-C90B-EB4D-9456-F280B4DF8AB7}" destId="{0900E75F-9B27-9940-99A5-29BD4B2C99BE}" srcOrd="0" destOrd="0" parTransId="{83C901E2-1A62-B547-963E-8FCE393BE278}" sibTransId="{C21BEA98-2D9B-8543-B9CA-EBC301AFB31F}"/>
    <dgm:cxn modelId="{BBFF765C-EF39-6442-A13A-BEDD13B626D1}" type="presOf" srcId="{A992DD83-0911-A346-97E0-B80405F73196}" destId="{DD17B330-04FD-3945-9069-E3F6F8D716BF}" srcOrd="1" destOrd="0" presId="urn:microsoft.com/office/officeart/2005/8/layout/radial1"/>
    <dgm:cxn modelId="{75C674E4-60BD-664F-A3FC-993AB357F0BF}" srcId="{0900E75F-9B27-9940-99A5-29BD4B2C99BE}" destId="{FD9D933C-2D42-1146-8CE7-650934334724}" srcOrd="0" destOrd="0" parTransId="{4C0E2B38-5675-4942-A4E5-DFE456F35A6C}" sibTransId="{CC2FA5A1-86CC-414E-A194-14AF5253FE22}"/>
    <dgm:cxn modelId="{5597BEB3-2A4B-684E-82AA-231A0C40B285}" srcId="{0900E75F-9B27-9940-99A5-29BD4B2C99BE}" destId="{4DB89B20-7B80-6946-BA7E-C86F1D4F3221}" srcOrd="3" destOrd="0" parTransId="{A992DD83-0911-A346-97E0-B80405F73196}" sibTransId="{BA964C13-337C-7240-8AC7-C02A0552255C}"/>
    <dgm:cxn modelId="{45118303-7BE1-BA4A-9AEF-6E73C4759719}" type="presOf" srcId="{B1F761F0-1917-374F-A4DE-E50F5364E208}" destId="{C7BEE77C-1E0D-BD4A-869A-CF1B9ADA8910}" srcOrd="0" destOrd="0" presId="urn:microsoft.com/office/officeart/2005/8/layout/radial1"/>
    <dgm:cxn modelId="{3E8A6966-0F34-964E-A032-5EBA985AC9B9}" type="presOf" srcId="{FD9D933C-2D42-1146-8CE7-650934334724}" destId="{A38A168A-1625-2242-A34C-AF17476AE000}" srcOrd="0" destOrd="0" presId="urn:microsoft.com/office/officeart/2005/8/layout/radial1"/>
    <dgm:cxn modelId="{7E7B7B8D-9B17-854F-88BC-24B004F3D539}" srcId="{0900E75F-9B27-9940-99A5-29BD4B2C99BE}" destId="{4586064B-4BCC-394C-9EBF-A79D5A4C2A7D}" srcOrd="1" destOrd="0" parTransId="{08266DB4-87E0-C94B-B543-70FADF1F676D}" sibTransId="{A4C340A6-29CB-5946-88A9-DF717D11E713}"/>
    <dgm:cxn modelId="{EE5FAF0F-A6F6-4447-A358-EA0C2473154C}" type="presOf" srcId="{4586064B-4BCC-394C-9EBF-A79D5A4C2A7D}" destId="{4D6729DE-99CA-E74A-8597-412FF8FF2C68}" srcOrd="0" destOrd="0" presId="urn:microsoft.com/office/officeart/2005/8/layout/radial1"/>
    <dgm:cxn modelId="{66BF1335-7372-9340-A5F5-DCFD9A141FC8}" srcId="{0900E75F-9B27-9940-99A5-29BD4B2C99BE}" destId="{5A6335B1-DB75-6349-86E8-100FF6733DC2}" srcOrd="5" destOrd="0" parTransId="{154CE295-08C9-3A40-86EB-1B3D4275153B}" sibTransId="{9C742E7A-3C4D-8D46-B220-2B04210CE987}"/>
    <dgm:cxn modelId="{88F1C051-BEB9-2249-9135-1A267DA9109A}" type="presOf" srcId="{08266DB4-87E0-C94B-B543-70FADF1F676D}" destId="{374A9B6F-141B-3349-B347-A2CF38C320D6}" srcOrd="0" destOrd="0" presId="urn:microsoft.com/office/officeart/2005/8/layout/radial1"/>
    <dgm:cxn modelId="{FF118A97-A5EA-C742-B9B8-6EA729A68333}" type="presOf" srcId="{C1DBE7BD-2B20-7448-990E-703CDC639D28}" destId="{5E345095-A85C-9D45-BCAD-03F7944421E1}" srcOrd="1" destOrd="0" presId="urn:microsoft.com/office/officeart/2005/8/layout/radial1"/>
    <dgm:cxn modelId="{DAE2C158-26DF-D342-B27B-46039C429881}" type="presOf" srcId="{08266DB4-87E0-C94B-B543-70FADF1F676D}" destId="{20A8195D-76DE-2C46-AA60-C33B9D6B458D}" srcOrd="1" destOrd="0" presId="urn:microsoft.com/office/officeart/2005/8/layout/radial1"/>
    <dgm:cxn modelId="{30EADE10-2715-264E-A470-6DD4AA5B64F6}" type="presOf" srcId="{0900E75F-9B27-9940-99A5-29BD4B2C99BE}" destId="{AA715AC5-49AC-0348-BCA4-E635686F312E}" srcOrd="0" destOrd="0" presId="urn:microsoft.com/office/officeart/2005/8/layout/radial1"/>
    <dgm:cxn modelId="{C3105299-005D-484D-8477-2F7749AD0755}" type="presOf" srcId="{B4DC9132-C90B-EB4D-9456-F280B4DF8AB7}" destId="{995B921C-DA93-0B42-B46A-C0D7DC56B7B7}" srcOrd="0" destOrd="0" presId="urn:microsoft.com/office/officeart/2005/8/layout/radial1"/>
    <dgm:cxn modelId="{702159D7-C8BD-AE42-A13A-BCED3AD5567C}" type="presOf" srcId="{A992DD83-0911-A346-97E0-B80405F73196}" destId="{C6989A5A-A1CE-F94C-9BE8-CF032CA90BB6}" srcOrd="0" destOrd="0" presId="urn:microsoft.com/office/officeart/2005/8/layout/radial1"/>
    <dgm:cxn modelId="{838F0419-D0AA-7F45-8193-36A59B5D2E68}" type="presOf" srcId="{4C0E2B38-5675-4942-A4E5-DFE456F35A6C}" destId="{D17623B5-FAC3-E040-92CE-EACF62F5F678}" srcOrd="1" destOrd="0" presId="urn:microsoft.com/office/officeart/2005/8/layout/radial1"/>
    <dgm:cxn modelId="{A6D6BDC4-45E6-9245-8437-024BB22A59B0}" type="presOf" srcId="{5E5531E1-CEE4-7145-8092-19096E7205BF}" destId="{699F0547-C643-A34A-A62F-AC9C0224B153}" srcOrd="0" destOrd="0" presId="urn:microsoft.com/office/officeart/2005/8/layout/radial1"/>
    <dgm:cxn modelId="{D5E0F507-1A73-4D47-B4FE-7947DA79BC93}" srcId="{0900E75F-9B27-9940-99A5-29BD4B2C99BE}" destId="{B1F761F0-1917-374F-A4DE-E50F5364E208}" srcOrd="2" destOrd="0" parTransId="{E533AC70-24D7-614E-9A22-250099BC2B0C}" sibTransId="{1D001142-D2DB-324E-A3D9-3E2E00B48B79}"/>
    <dgm:cxn modelId="{5156D28C-BC06-0E46-B577-5FCE1132BE51}" type="presOf" srcId="{154CE295-08C9-3A40-86EB-1B3D4275153B}" destId="{BD253833-47A1-034A-AC3C-BCBA2DE54F23}" srcOrd="1" destOrd="0" presId="urn:microsoft.com/office/officeart/2005/8/layout/radial1"/>
    <dgm:cxn modelId="{61F40ED0-409A-6745-BBE1-F4600996C017}" type="presOf" srcId="{5A6335B1-DB75-6349-86E8-100FF6733DC2}" destId="{24ED18C7-BD3F-F443-AD6B-22ACFFDB4FAA}" srcOrd="0" destOrd="0" presId="urn:microsoft.com/office/officeart/2005/8/layout/radial1"/>
    <dgm:cxn modelId="{0E745055-1B6F-D748-8CF2-915AC167165A}" type="presParOf" srcId="{995B921C-DA93-0B42-B46A-C0D7DC56B7B7}" destId="{AA715AC5-49AC-0348-BCA4-E635686F312E}" srcOrd="0" destOrd="0" presId="urn:microsoft.com/office/officeart/2005/8/layout/radial1"/>
    <dgm:cxn modelId="{E0B8F3A7-C49D-584E-8D48-71A2FDBCB6DC}" type="presParOf" srcId="{995B921C-DA93-0B42-B46A-C0D7DC56B7B7}" destId="{7007E695-1574-7F4E-8489-57BB7B9330E8}" srcOrd="1" destOrd="0" presId="urn:microsoft.com/office/officeart/2005/8/layout/radial1"/>
    <dgm:cxn modelId="{E9CC905C-D332-FE48-9DF1-4000BDB00668}" type="presParOf" srcId="{7007E695-1574-7F4E-8489-57BB7B9330E8}" destId="{D17623B5-FAC3-E040-92CE-EACF62F5F678}" srcOrd="0" destOrd="0" presId="urn:microsoft.com/office/officeart/2005/8/layout/radial1"/>
    <dgm:cxn modelId="{C257AE3F-4DA7-2A48-B3FE-FC7F4C1BFED7}" type="presParOf" srcId="{995B921C-DA93-0B42-B46A-C0D7DC56B7B7}" destId="{A38A168A-1625-2242-A34C-AF17476AE000}" srcOrd="2" destOrd="0" presId="urn:microsoft.com/office/officeart/2005/8/layout/radial1"/>
    <dgm:cxn modelId="{808EE2DF-D4D2-1A4D-B049-D8F96840992E}" type="presParOf" srcId="{995B921C-DA93-0B42-B46A-C0D7DC56B7B7}" destId="{374A9B6F-141B-3349-B347-A2CF38C320D6}" srcOrd="3" destOrd="0" presId="urn:microsoft.com/office/officeart/2005/8/layout/radial1"/>
    <dgm:cxn modelId="{F8C328B5-25DF-C84A-AE51-7979F19DE125}" type="presParOf" srcId="{374A9B6F-141B-3349-B347-A2CF38C320D6}" destId="{20A8195D-76DE-2C46-AA60-C33B9D6B458D}" srcOrd="0" destOrd="0" presId="urn:microsoft.com/office/officeart/2005/8/layout/radial1"/>
    <dgm:cxn modelId="{8170A905-E4BC-6143-AA0B-26CD16EBD0AD}" type="presParOf" srcId="{995B921C-DA93-0B42-B46A-C0D7DC56B7B7}" destId="{4D6729DE-99CA-E74A-8597-412FF8FF2C68}" srcOrd="4" destOrd="0" presId="urn:microsoft.com/office/officeart/2005/8/layout/radial1"/>
    <dgm:cxn modelId="{DC6A49A9-0F72-7444-80C4-F8704B2C1161}" type="presParOf" srcId="{995B921C-DA93-0B42-B46A-C0D7DC56B7B7}" destId="{939CA85E-2345-1B4C-A8AD-4EA4136B9FF0}" srcOrd="5" destOrd="0" presId="urn:microsoft.com/office/officeart/2005/8/layout/radial1"/>
    <dgm:cxn modelId="{D1C9C934-8C1A-D143-9DF1-7AF0C4FF7B26}" type="presParOf" srcId="{939CA85E-2345-1B4C-A8AD-4EA4136B9FF0}" destId="{CB6F2C79-01BC-5C4D-BA73-CEA540FDC076}" srcOrd="0" destOrd="0" presId="urn:microsoft.com/office/officeart/2005/8/layout/radial1"/>
    <dgm:cxn modelId="{416B5592-1E54-7A40-96ED-AE3483EB8E28}" type="presParOf" srcId="{995B921C-DA93-0B42-B46A-C0D7DC56B7B7}" destId="{C7BEE77C-1E0D-BD4A-869A-CF1B9ADA8910}" srcOrd="6" destOrd="0" presId="urn:microsoft.com/office/officeart/2005/8/layout/radial1"/>
    <dgm:cxn modelId="{C29D894F-3596-D547-AFF0-0FA1A74E855D}" type="presParOf" srcId="{995B921C-DA93-0B42-B46A-C0D7DC56B7B7}" destId="{C6989A5A-A1CE-F94C-9BE8-CF032CA90BB6}" srcOrd="7" destOrd="0" presId="urn:microsoft.com/office/officeart/2005/8/layout/radial1"/>
    <dgm:cxn modelId="{2476B81D-5B01-E644-BD56-55104325D11F}" type="presParOf" srcId="{C6989A5A-A1CE-F94C-9BE8-CF032CA90BB6}" destId="{DD17B330-04FD-3945-9069-E3F6F8D716BF}" srcOrd="0" destOrd="0" presId="urn:microsoft.com/office/officeart/2005/8/layout/radial1"/>
    <dgm:cxn modelId="{9DF4B7CA-E51F-7A41-A6F5-199D0A157573}" type="presParOf" srcId="{995B921C-DA93-0B42-B46A-C0D7DC56B7B7}" destId="{9384E83A-9152-A746-84D0-96ADA648C050}" srcOrd="8" destOrd="0" presId="urn:microsoft.com/office/officeart/2005/8/layout/radial1"/>
    <dgm:cxn modelId="{B8EE4CEF-3163-F742-8F74-D488D6A9B6DA}" type="presParOf" srcId="{995B921C-DA93-0B42-B46A-C0D7DC56B7B7}" destId="{C087529E-0406-CD42-8CD1-7512C03A7E79}" srcOrd="9" destOrd="0" presId="urn:microsoft.com/office/officeart/2005/8/layout/radial1"/>
    <dgm:cxn modelId="{80904314-DE69-8F4B-8F05-29D019FE80BB}" type="presParOf" srcId="{C087529E-0406-CD42-8CD1-7512C03A7E79}" destId="{5E345095-A85C-9D45-BCAD-03F7944421E1}" srcOrd="0" destOrd="0" presId="urn:microsoft.com/office/officeart/2005/8/layout/radial1"/>
    <dgm:cxn modelId="{30E5AC7A-D285-3144-A22E-53204F14065F}" type="presParOf" srcId="{995B921C-DA93-0B42-B46A-C0D7DC56B7B7}" destId="{699F0547-C643-A34A-A62F-AC9C0224B153}" srcOrd="10" destOrd="0" presId="urn:microsoft.com/office/officeart/2005/8/layout/radial1"/>
    <dgm:cxn modelId="{C0FAAAD1-352D-F24C-83DF-B3F0F9645500}" type="presParOf" srcId="{995B921C-DA93-0B42-B46A-C0D7DC56B7B7}" destId="{89C8CED7-45E0-384A-A816-8B76E808D088}" srcOrd="11" destOrd="0" presId="urn:microsoft.com/office/officeart/2005/8/layout/radial1"/>
    <dgm:cxn modelId="{E0A60934-F91E-254D-9E30-E4FB1DDD7953}" type="presParOf" srcId="{89C8CED7-45E0-384A-A816-8B76E808D088}" destId="{BD253833-47A1-034A-AC3C-BCBA2DE54F23}" srcOrd="0" destOrd="0" presId="urn:microsoft.com/office/officeart/2005/8/layout/radial1"/>
    <dgm:cxn modelId="{A1AFD70A-6A22-2E48-8568-9B67AA2997C7}" type="presParOf" srcId="{995B921C-DA93-0B42-B46A-C0D7DC56B7B7}" destId="{24ED18C7-BD3F-F443-AD6B-22ACFFDB4FAA}"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4FC089-8BAE-0841-93B9-828F8EEAD101}" type="doc">
      <dgm:prSet loTypeId="urn:microsoft.com/office/officeart/2005/8/layout/lProcess2" loCatId="" qsTypeId="urn:microsoft.com/office/officeart/2005/8/quickstyle/simple4" qsCatId="simple" csTypeId="urn:microsoft.com/office/officeart/2005/8/colors/accent1_2" csCatId="accent1" phldr="1"/>
      <dgm:spPr/>
      <dgm:t>
        <a:bodyPr/>
        <a:lstStyle/>
        <a:p>
          <a:endParaRPr lang="en-US"/>
        </a:p>
      </dgm:t>
    </dgm:pt>
    <dgm:pt modelId="{9BA50055-524F-9D4A-8A60-FE7DC453467D}">
      <dgm:prSet phldrT="[Text]"/>
      <dgm:spPr/>
      <dgm:t>
        <a:bodyPr/>
        <a:lstStyle/>
        <a:p>
          <a:r>
            <a:rPr lang="en-US" dirty="0"/>
            <a:t>Anxiety</a:t>
          </a:r>
        </a:p>
      </dgm:t>
    </dgm:pt>
    <dgm:pt modelId="{0722B7CC-1176-E847-8AF7-4E71F90631BB}" type="parTrans" cxnId="{11FDEA54-939E-2D46-B80D-34D62BBA4D88}">
      <dgm:prSet/>
      <dgm:spPr/>
      <dgm:t>
        <a:bodyPr/>
        <a:lstStyle/>
        <a:p>
          <a:endParaRPr lang="en-US"/>
        </a:p>
      </dgm:t>
    </dgm:pt>
    <dgm:pt modelId="{6F0E36B2-5215-8B4F-870E-B3F0D09639F1}" type="sibTrans" cxnId="{11FDEA54-939E-2D46-B80D-34D62BBA4D88}">
      <dgm:prSet/>
      <dgm:spPr/>
      <dgm:t>
        <a:bodyPr/>
        <a:lstStyle/>
        <a:p>
          <a:endParaRPr lang="en-US"/>
        </a:p>
      </dgm:t>
    </dgm:pt>
    <dgm:pt modelId="{5E13766D-FE3E-B347-943F-05F60C6ABDAF}">
      <dgm:prSet phldrT="[Text]"/>
      <dgm:spPr/>
      <dgm:t>
        <a:bodyPr/>
        <a:lstStyle/>
        <a:p>
          <a:r>
            <a:rPr lang="en-US" dirty="0"/>
            <a:t>Tired/drained</a:t>
          </a:r>
        </a:p>
      </dgm:t>
    </dgm:pt>
    <dgm:pt modelId="{4E317D4E-7CE6-2547-BC1A-09E881CB974F}" type="parTrans" cxnId="{2BD7ECDD-BF1A-7042-8A01-3FD93928DC3A}">
      <dgm:prSet/>
      <dgm:spPr/>
      <dgm:t>
        <a:bodyPr/>
        <a:lstStyle/>
        <a:p>
          <a:endParaRPr lang="en-US"/>
        </a:p>
      </dgm:t>
    </dgm:pt>
    <dgm:pt modelId="{064B4EA4-49B6-5446-9E2C-C0427479281E}" type="sibTrans" cxnId="{2BD7ECDD-BF1A-7042-8A01-3FD93928DC3A}">
      <dgm:prSet/>
      <dgm:spPr/>
      <dgm:t>
        <a:bodyPr/>
        <a:lstStyle/>
        <a:p>
          <a:endParaRPr lang="en-US"/>
        </a:p>
      </dgm:t>
    </dgm:pt>
    <dgm:pt modelId="{45D93178-3762-3540-9096-CED7A928CC5E}">
      <dgm:prSet phldrT="[Text]"/>
      <dgm:spPr/>
      <dgm:t>
        <a:bodyPr/>
        <a:lstStyle/>
        <a:p>
          <a:r>
            <a:rPr lang="en-US" dirty="0"/>
            <a:t>Problems sleeping</a:t>
          </a:r>
        </a:p>
      </dgm:t>
    </dgm:pt>
    <dgm:pt modelId="{0491BAC8-BA6F-2145-B97E-F57EBEDBF5F4}" type="parTrans" cxnId="{61E93969-E045-AB47-A3CD-5D35825B5593}">
      <dgm:prSet/>
      <dgm:spPr/>
      <dgm:t>
        <a:bodyPr/>
        <a:lstStyle/>
        <a:p>
          <a:endParaRPr lang="en-US"/>
        </a:p>
      </dgm:t>
    </dgm:pt>
    <dgm:pt modelId="{48E83CC4-E4B8-1343-82A4-AB7366F5ABB1}" type="sibTrans" cxnId="{61E93969-E045-AB47-A3CD-5D35825B5593}">
      <dgm:prSet/>
      <dgm:spPr/>
      <dgm:t>
        <a:bodyPr/>
        <a:lstStyle/>
        <a:p>
          <a:endParaRPr lang="en-US"/>
        </a:p>
      </dgm:t>
    </dgm:pt>
    <dgm:pt modelId="{5D248517-0520-874C-BE1D-F7752AD0A4C9}">
      <dgm:prSet phldrT="[Text]"/>
      <dgm:spPr/>
      <dgm:t>
        <a:bodyPr/>
        <a:lstStyle/>
        <a:p>
          <a:r>
            <a:rPr lang="en-US" dirty="0"/>
            <a:t>Depression</a:t>
          </a:r>
        </a:p>
      </dgm:t>
    </dgm:pt>
    <dgm:pt modelId="{AEF1AA04-DDFE-6A4B-A3B8-63E1D56FB3AB}" type="parTrans" cxnId="{75F5C731-7A15-0243-8B1B-C4C061E5096C}">
      <dgm:prSet/>
      <dgm:spPr/>
      <dgm:t>
        <a:bodyPr/>
        <a:lstStyle/>
        <a:p>
          <a:endParaRPr lang="en-US"/>
        </a:p>
      </dgm:t>
    </dgm:pt>
    <dgm:pt modelId="{7F814DDC-7F85-874F-A83F-F3D70E4FB624}" type="sibTrans" cxnId="{75F5C731-7A15-0243-8B1B-C4C061E5096C}">
      <dgm:prSet/>
      <dgm:spPr/>
      <dgm:t>
        <a:bodyPr/>
        <a:lstStyle/>
        <a:p>
          <a:endParaRPr lang="en-US"/>
        </a:p>
      </dgm:t>
    </dgm:pt>
    <dgm:pt modelId="{7355EFEF-54A8-1C4D-B385-94CD50BD4341}">
      <dgm:prSet phldrT="[Text]"/>
      <dgm:spPr/>
      <dgm:t>
        <a:bodyPr/>
        <a:lstStyle/>
        <a:p>
          <a:r>
            <a:rPr lang="en-US" dirty="0"/>
            <a:t>Problems sleeping</a:t>
          </a:r>
        </a:p>
      </dgm:t>
    </dgm:pt>
    <dgm:pt modelId="{EEFCCEF0-7E29-A34D-8A2A-28A7F3832562}" type="parTrans" cxnId="{892EDF97-E139-8447-9728-6AF1AC0880D8}">
      <dgm:prSet/>
      <dgm:spPr/>
      <dgm:t>
        <a:bodyPr/>
        <a:lstStyle/>
        <a:p>
          <a:endParaRPr lang="en-US"/>
        </a:p>
      </dgm:t>
    </dgm:pt>
    <dgm:pt modelId="{2A899968-6E75-6F49-B4D6-FF27CD460A75}" type="sibTrans" cxnId="{892EDF97-E139-8447-9728-6AF1AC0880D8}">
      <dgm:prSet/>
      <dgm:spPr/>
      <dgm:t>
        <a:bodyPr/>
        <a:lstStyle/>
        <a:p>
          <a:endParaRPr lang="en-US"/>
        </a:p>
      </dgm:t>
    </dgm:pt>
    <dgm:pt modelId="{89D08624-D205-1042-9732-AC0E85FFCC40}">
      <dgm:prSet phldrT="[Text]"/>
      <dgm:spPr/>
      <dgm:t>
        <a:bodyPr/>
        <a:lstStyle/>
        <a:p>
          <a:r>
            <a:rPr lang="en-US" dirty="0"/>
            <a:t>Physical pains/dizziness</a:t>
          </a:r>
        </a:p>
      </dgm:t>
    </dgm:pt>
    <dgm:pt modelId="{52D5CE40-DF47-5045-91F5-418BBBF996DC}" type="parTrans" cxnId="{43F90A46-4602-5D46-8F0C-D9781FEE4ECC}">
      <dgm:prSet/>
      <dgm:spPr/>
      <dgm:t>
        <a:bodyPr/>
        <a:lstStyle/>
        <a:p>
          <a:endParaRPr lang="en-US"/>
        </a:p>
      </dgm:t>
    </dgm:pt>
    <dgm:pt modelId="{22C30855-EC19-0C4A-9D69-554F3EEFA951}" type="sibTrans" cxnId="{43F90A46-4602-5D46-8F0C-D9781FEE4ECC}">
      <dgm:prSet/>
      <dgm:spPr/>
      <dgm:t>
        <a:bodyPr/>
        <a:lstStyle/>
        <a:p>
          <a:endParaRPr lang="en-US"/>
        </a:p>
      </dgm:t>
    </dgm:pt>
    <dgm:pt modelId="{80F62549-8DE0-114C-A5F6-5A6C6D39EC5C}">
      <dgm:prSet phldrT="[Text]"/>
      <dgm:spPr/>
      <dgm:t>
        <a:bodyPr/>
        <a:lstStyle/>
        <a:p>
          <a:r>
            <a:rPr lang="en-US" dirty="0"/>
            <a:t>Can’t think</a:t>
          </a:r>
        </a:p>
      </dgm:t>
    </dgm:pt>
    <dgm:pt modelId="{455B4A4D-8711-2140-84DA-6722C667A49F}" type="parTrans" cxnId="{DB419C36-70B4-1E4A-B25C-CEB2A16041FD}">
      <dgm:prSet/>
      <dgm:spPr/>
      <dgm:t>
        <a:bodyPr/>
        <a:lstStyle/>
        <a:p>
          <a:endParaRPr lang="en-US"/>
        </a:p>
      </dgm:t>
    </dgm:pt>
    <dgm:pt modelId="{4B0A5F39-2D69-E24D-B9F9-BA3DF5685C68}" type="sibTrans" cxnId="{DB419C36-70B4-1E4A-B25C-CEB2A16041FD}">
      <dgm:prSet/>
      <dgm:spPr/>
      <dgm:t>
        <a:bodyPr/>
        <a:lstStyle/>
        <a:p>
          <a:endParaRPr lang="en-US"/>
        </a:p>
      </dgm:t>
    </dgm:pt>
    <dgm:pt modelId="{C74E3562-435A-5148-8C04-C08E38F92497}">
      <dgm:prSet phldrT="[Text]"/>
      <dgm:spPr/>
      <dgm:t>
        <a:bodyPr/>
        <a:lstStyle/>
        <a:p>
          <a:r>
            <a:rPr lang="en-US" dirty="0"/>
            <a:t>Stressed/anxious </a:t>
          </a:r>
        </a:p>
      </dgm:t>
    </dgm:pt>
    <dgm:pt modelId="{FF66DA88-4A2D-8844-8291-AE98B5918624}" type="parTrans" cxnId="{D485E2AF-DD6B-D849-8CCA-42EC56842F06}">
      <dgm:prSet/>
      <dgm:spPr/>
      <dgm:t>
        <a:bodyPr/>
        <a:lstStyle/>
        <a:p>
          <a:endParaRPr lang="en-US"/>
        </a:p>
      </dgm:t>
    </dgm:pt>
    <dgm:pt modelId="{8C38E64E-877A-0844-AD18-601F7C410445}" type="sibTrans" cxnId="{D485E2AF-DD6B-D849-8CCA-42EC56842F06}">
      <dgm:prSet/>
      <dgm:spPr/>
      <dgm:t>
        <a:bodyPr/>
        <a:lstStyle/>
        <a:p>
          <a:endParaRPr lang="en-US"/>
        </a:p>
      </dgm:t>
    </dgm:pt>
    <dgm:pt modelId="{5FBD4403-FED9-AF48-8E03-F64B7549AAF6}">
      <dgm:prSet phldrT="[Text]"/>
      <dgm:spPr/>
      <dgm:t>
        <a:bodyPr/>
        <a:lstStyle/>
        <a:p>
          <a:r>
            <a:rPr lang="en-US" dirty="0"/>
            <a:t>Problems sleeping</a:t>
          </a:r>
        </a:p>
      </dgm:t>
    </dgm:pt>
    <dgm:pt modelId="{BCA29F0C-97A5-5741-8123-29ECF97D2D62}" type="parTrans" cxnId="{40E4B36D-F666-3449-98ED-5D5E3E2E626B}">
      <dgm:prSet/>
      <dgm:spPr/>
      <dgm:t>
        <a:bodyPr/>
        <a:lstStyle/>
        <a:p>
          <a:endParaRPr lang="en-US"/>
        </a:p>
      </dgm:t>
    </dgm:pt>
    <dgm:pt modelId="{0DC5FFF4-ACA1-4E46-A2E4-1014754BFD71}" type="sibTrans" cxnId="{40E4B36D-F666-3449-98ED-5D5E3E2E626B}">
      <dgm:prSet/>
      <dgm:spPr/>
      <dgm:t>
        <a:bodyPr/>
        <a:lstStyle/>
        <a:p>
          <a:endParaRPr lang="en-US"/>
        </a:p>
      </dgm:t>
    </dgm:pt>
    <dgm:pt modelId="{13631245-293E-8F4E-8AB0-22C55D061A2A}">
      <dgm:prSet phldrT="[Text]"/>
      <dgm:spPr/>
      <dgm:t>
        <a:bodyPr/>
        <a:lstStyle/>
        <a:p>
          <a:r>
            <a:rPr lang="en-US" dirty="0"/>
            <a:t>Headache</a:t>
          </a:r>
        </a:p>
      </dgm:t>
    </dgm:pt>
    <dgm:pt modelId="{CC420962-EE4F-984C-8484-DABBE8C41AC8}" type="parTrans" cxnId="{23CB7838-F893-224E-B6EA-3B11AB844ACD}">
      <dgm:prSet/>
      <dgm:spPr/>
      <dgm:t>
        <a:bodyPr/>
        <a:lstStyle/>
        <a:p>
          <a:endParaRPr lang="en-US"/>
        </a:p>
      </dgm:t>
    </dgm:pt>
    <dgm:pt modelId="{8A9FABC4-6127-5A4C-942F-29C724E61393}" type="sibTrans" cxnId="{23CB7838-F893-224E-B6EA-3B11AB844ACD}">
      <dgm:prSet/>
      <dgm:spPr/>
      <dgm:t>
        <a:bodyPr/>
        <a:lstStyle/>
        <a:p>
          <a:endParaRPr lang="en-US"/>
        </a:p>
      </dgm:t>
    </dgm:pt>
    <dgm:pt modelId="{83831040-A889-B647-BE97-9F6D0B7CAD58}">
      <dgm:prSet phldrT="[Text]"/>
      <dgm:spPr/>
      <dgm:t>
        <a:bodyPr/>
        <a:lstStyle/>
        <a:p>
          <a:r>
            <a:rPr lang="en-US" dirty="0"/>
            <a:t>Trouble concentrating/remembering</a:t>
          </a:r>
        </a:p>
      </dgm:t>
    </dgm:pt>
    <dgm:pt modelId="{A3BEED7C-3D28-E94F-9DD0-F309E94DFF38}" type="parTrans" cxnId="{DF350E49-9273-2F45-9B2D-37AF215C35C4}">
      <dgm:prSet/>
      <dgm:spPr/>
      <dgm:t>
        <a:bodyPr/>
        <a:lstStyle/>
        <a:p>
          <a:endParaRPr lang="en-US"/>
        </a:p>
      </dgm:t>
    </dgm:pt>
    <dgm:pt modelId="{7CE5DF70-A5B8-8047-ABED-C00F2CE1A125}" type="sibTrans" cxnId="{DF350E49-9273-2F45-9B2D-37AF215C35C4}">
      <dgm:prSet/>
      <dgm:spPr/>
      <dgm:t>
        <a:bodyPr/>
        <a:lstStyle/>
        <a:p>
          <a:endParaRPr lang="en-US"/>
        </a:p>
      </dgm:t>
    </dgm:pt>
    <dgm:pt modelId="{82AF1E5D-1D47-D84D-9BC4-CAE27A399294}">
      <dgm:prSet phldrT="[Text]"/>
      <dgm:spPr/>
      <dgm:t>
        <a:bodyPr/>
        <a:lstStyle/>
        <a:p>
          <a:r>
            <a:rPr lang="en-US" dirty="0"/>
            <a:t>Fatigue</a:t>
          </a:r>
        </a:p>
      </dgm:t>
    </dgm:pt>
    <dgm:pt modelId="{10B99FA3-EC98-E44D-8C35-A49D19234CDE}" type="parTrans" cxnId="{82CDA2EB-07E4-794F-8729-93C1D62815F9}">
      <dgm:prSet/>
      <dgm:spPr/>
      <dgm:t>
        <a:bodyPr/>
        <a:lstStyle/>
        <a:p>
          <a:endParaRPr lang="en-US"/>
        </a:p>
      </dgm:t>
    </dgm:pt>
    <dgm:pt modelId="{2D2B2E39-BBFE-C04A-8FDA-6334B6C4ADA5}" type="sibTrans" cxnId="{82CDA2EB-07E4-794F-8729-93C1D62815F9}">
      <dgm:prSet/>
      <dgm:spPr/>
      <dgm:t>
        <a:bodyPr/>
        <a:lstStyle/>
        <a:p>
          <a:endParaRPr lang="en-US"/>
        </a:p>
      </dgm:t>
    </dgm:pt>
    <dgm:pt modelId="{E146D740-DD14-C348-8BC6-60FABC09941F}">
      <dgm:prSet phldrT="[Text]"/>
      <dgm:spPr/>
      <dgm:t>
        <a:bodyPr/>
        <a:lstStyle/>
        <a:p>
          <a:r>
            <a:rPr lang="en-US" dirty="0"/>
            <a:t>Physical aches and pains</a:t>
          </a:r>
        </a:p>
      </dgm:t>
    </dgm:pt>
    <dgm:pt modelId="{2CF3C4BF-6B67-B14C-84C7-CE8F8A1FB56D}" type="parTrans" cxnId="{7D6374ED-F109-A943-AF4A-6118B0362489}">
      <dgm:prSet/>
      <dgm:spPr/>
      <dgm:t>
        <a:bodyPr/>
        <a:lstStyle/>
        <a:p>
          <a:endParaRPr lang="en-US"/>
        </a:p>
      </dgm:t>
    </dgm:pt>
    <dgm:pt modelId="{83D2BCFD-70A4-9A45-9340-D02F34FB0176}" type="sibTrans" cxnId="{7D6374ED-F109-A943-AF4A-6118B0362489}">
      <dgm:prSet/>
      <dgm:spPr/>
      <dgm:t>
        <a:bodyPr/>
        <a:lstStyle/>
        <a:p>
          <a:endParaRPr lang="en-US"/>
        </a:p>
      </dgm:t>
    </dgm:pt>
    <dgm:pt modelId="{1A6C4412-48C5-174C-A0AC-629995622B5F}">
      <dgm:prSet phldrT="[Text]"/>
      <dgm:spPr/>
      <dgm:t>
        <a:bodyPr/>
        <a:lstStyle/>
        <a:p>
          <a:r>
            <a:rPr lang="en-US" dirty="0"/>
            <a:t>Trouble concentrating/remembering</a:t>
          </a:r>
        </a:p>
      </dgm:t>
    </dgm:pt>
    <dgm:pt modelId="{F526C209-7005-AA4E-AAD0-7A0EAE83CF1D}" type="parTrans" cxnId="{9A4B9815-C5BB-1844-A00F-00628C6AB516}">
      <dgm:prSet/>
      <dgm:spPr/>
      <dgm:t>
        <a:bodyPr/>
        <a:lstStyle/>
        <a:p>
          <a:endParaRPr lang="en-US"/>
        </a:p>
      </dgm:t>
    </dgm:pt>
    <dgm:pt modelId="{FC9CB917-E721-AE4F-88FB-2AA4DD47E5D2}" type="sibTrans" cxnId="{9A4B9815-C5BB-1844-A00F-00628C6AB516}">
      <dgm:prSet/>
      <dgm:spPr/>
      <dgm:t>
        <a:bodyPr/>
        <a:lstStyle/>
        <a:p>
          <a:endParaRPr lang="en-US"/>
        </a:p>
      </dgm:t>
    </dgm:pt>
    <dgm:pt modelId="{A0B0525D-CF04-C942-AC7B-1AC60A63C524}">
      <dgm:prSet phldrT="[Text]"/>
      <dgm:spPr/>
      <dgm:t>
        <a:bodyPr/>
        <a:lstStyle/>
        <a:p>
          <a:r>
            <a:rPr lang="en-US" dirty="0"/>
            <a:t>Irritability/Sadness</a:t>
          </a:r>
        </a:p>
      </dgm:t>
    </dgm:pt>
    <dgm:pt modelId="{236AE9D8-9E74-CC4D-A2E1-E5B3C0CBA034}" type="parTrans" cxnId="{3867E877-09A1-3948-A44B-DC2BC029A556}">
      <dgm:prSet/>
      <dgm:spPr/>
      <dgm:t>
        <a:bodyPr/>
        <a:lstStyle/>
        <a:p>
          <a:endParaRPr lang="en-US"/>
        </a:p>
      </dgm:t>
    </dgm:pt>
    <dgm:pt modelId="{17E77C68-FB13-0C4E-BDEF-05EA6D650B02}" type="sibTrans" cxnId="{3867E877-09A1-3948-A44B-DC2BC029A556}">
      <dgm:prSet/>
      <dgm:spPr/>
      <dgm:t>
        <a:bodyPr/>
        <a:lstStyle/>
        <a:p>
          <a:endParaRPr lang="en-US"/>
        </a:p>
      </dgm:t>
    </dgm:pt>
    <dgm:pt modelId="{E8025C6A-EAD9-834E-90B6-68ACB7897C29}">
      <dgm:prSet phldrT="[Text]"/>
      <dgm:spPr/>
      <dgm:t>
        <a:bodyPr/>
        <a:lstStyle/>
        <a:p>
          <a:r>
            <a:rPr lang="en-US" dirty="0"/>
            <a:t>Lability of all emotions</a:t>
          </a:r>
        </a:p>
      </dgm:t>
    </dgm:pt>
    <dgm:pt modelId="{CFFF6926-168D-B248-BA40-9DC490ABA220}" type="parTrans" cxnId="{3A39D55C-F5B5-B945-9BB0-45622D82F0FB}">
      <dgm:prSet/>
      <dgm:spPr/>
      <dgm:t>
        <a:bodyPr/>
        <a:lstStyle/>
        <a:p>
          <a:endParaRPr lang="en-US"/>
        </a:p>
      </dgm:t>
    </dgm:pt>
    <dgm:pt modelId="{065A4543-8488-9F44-8DC6-B8922D6A4C90}" type="sibTrans" cxnId="{3A39D55C-F5B5-B945-9BB0-45622D82F0FB}">
      <dgm:prSet/>
      <dgm:spPr/>
      <dgm:t>
        <a:bodyPr/>
        <a:lstStyle/>
        <a:p>
          <a:endParaRPr lang="en-US"/>
        </a:p>
      </dgm:t>
    </dgm:pt>
    <dgm:pt modelId="{AD798CA2-11F9-3A4C-B411-3C87EB69A873}">
      <dgm:prSet phldrT="[Text]"/>
      <dgm:spPr/>
      <dgm:t>
        <a:bodyPr/>
        <a:lstStyle/>
        <a:p>
          <a:r>
            <a:rPr lang="en-US" dirty="0"/>
            <a:t>Brain Injury</a:t>
          </a:r>
        </a:p>
      </dgm:t>
    </dgm:pt>
    <dgm:pt modelId="{30646927-B727-0446-872E-42FD5FBABC95}" type="parTrans" cxnId="{23CD9583-53F5-194A-B720-86287E6C3EC5}">
      <dgm:prSet/>
      <dgm:spPr/>
      <dgm:t>
        <a:bodyPr/>
        <a:lstStyle/>
        <a:p>
          <a:endParaRPr lang="en-US"/>
        </a:p>
      </dgm:t>
    </dgm:pt>
    <dgm:pt modelId="{AA33E351-CDF9-DE42-8973-3A9C1D2BAA7D}" type="sibTrans" cxnId="{23CD9583-53F5-194A-B720-86287E6C3EC5}">
      <dgm:prSet/>
      <dgm:spPr/>
      <dgm:t>
        <a:bodyPr/>
        <a:lstStyle/>
        <a:p>
          <a:endParaRPr lang="en-US"/>
        </a:p>
      </dgm:t>
    </dgm:pt>
    <dgm:pt modelId="{4D1287B9-FDE9-8F45-A538-E5B27959EF86}">
      <dgm:prSet phldrT="[Text]"/>
      <dgm:spPr/>
      <dgm:t>
        <a:bodyPr/>
        <a:lstStyle/>
        <a:p>
          <a:r>
            <a:rPr lang="en-US" dirty="0"/>
            <a:t>Fatigue</a:t>
          </a:r>
        </a:p>
      </dgm:t>
    </dgm:pt>
    <dgm:pt modelId="{BAF2E71E-CC0C-E74B-9834-02808C8F4195}" type="parTrans" cxnId="{A849E133-18E0-2446-99AF-744A4B20C5D0}">
      <dgm:prSet/>
      <dgm:spPr/>
      <dgm:t>
        <a:bodyPr/>
        <a:lstStyle/>
        <a:p>
          <a:endParaRPr lang="en-US"/>
        </a:p>
      </dgm:t>
    </dgm:pt>
    <dgm:pt modelId="{B907ECBD-702B-3346-9C7C-97B4BAEE5E72}" type="sibTrans" cxnId="{A849E133-18E0-2446-99AF-744A4B20C5D0}">
      <dgm:prSet/>
      <dgm:spPr/>
      <dgm:t>
        <a:bodyPr/>
        <a:lstStyle/>
        <a:p>
          <a:endParaRPr lang="en-US"/>
        </a:p>
      </dgm:t>
    </dgm:pt>
    <dgm:pt modelId="{3456668B-210B-D040-86BD-9BCC13F67DA7}" type="pres">
      <dgm:prSet presAssocID="{D54FC089-8BAE-0841-93B9-828F8EEAD101}" presName="theList" presStyleCnt="0">
        <dgm:presLayoutVars>
          <dgm:dir/>
          <dgm:animLvl val="lvl"/>
          <dgm:resizeHandles val="exact"/>
        </dgm:presLayoutVars>
      </dgm:prSet>
      <dgm:spPr/>
      <dgm:t>
        <a:bodyPr/>
        <a:lstStyle/>
        <a:p>
          <a:endParaRPr lang="en-US"/>
        </a:p>
      </dgm:t>
    </dgm:pt>
    <dgm:pt modelId="{02908BF2-E22D-E44F-A36F-F1F53B041355}" type="pres">
      <dgm:prSet presAssocID="{9BA50055-524F-9D4A-8A60-FE7DC453467D}" presName="compNode" presStyleCnt="0"/>
      <dgm:spPr/>
    </dgm:pt>
    <dgm:pt modelId="{D510B0FD-D038-2C43-82BF-E40944FDCBFE}" type="pres">
      <dgm:prSet presAssocID="{9BA50055-524F-9D4A-8A60-FE7DC453467D}" presName="aNode" presStyleLbl="bgShp" presStyleIdx="0" presStyleCnt="3"/>
      <dgm:spPr/>
      <dgm:t>
        <a:bodyPr/>
        <a:lstStyle/>
        <a:p>
          <a:endParaRPr lang="en-US"/>
        </a:p>
      </dgm:t>
    </dgm:pt>
    <dgm:pt modelId="{938D2FA7-52A4-7647-AC06-E7E19DE9851C}" type="pres">
      <dgm:prSet presAssocID="{9BA50055-524F-9D4A-8A60-FE7DC453467D}" presName="textNode" presStyleLbl="bgShp" presStyleIdx="0" presStyleCnt="3"/>
      <dgm:spPr/>
      <dgm:t>
        <a:bodyPr/>
        <a:lstStyle/>
        <a:p>
          <a:endParaRPr lang="en-US"/>
        </a:p>
      </dgm:t>
    </dgm:pt>
    <dgm:pt modelId="{D168AC2A-7C17-5746-85A0-0889776D7A2C}" type="pres">
      <dgm:prSet presAssocID="{9BA50055-524F-9D4A-8A60-FE7DC453467D}" presName="compChildNode" presStyleCnt="0"/>
      <dgm:spPr/>
    </dgm:pt>
    <dgm:pt modelId="{6AB27E11-6E7C-2F41-9DC3-D6DDB3AF3694}" type="pres">
      <dgm:prSet presAssocID="{9BA50055-524F-9D4A-8A60-FE7DC453467D}" presName="theInnerList" presStyleCnt="0"/>
      <dgm:spPr/>
    </dgm:pt>
    <dgm:pt modelId="{1607F8FB-0B04-1C44-9D81-64C1639C7A3F}" type="pres">
      <dgm:prSet presAssocID="{45D93178-3762-3540-9096-CED7A928CC5E}" presName="childNode" presStyleLbl="node1" presStyleIdx="0" presStyleCnt="15">
        <dgm:presLayoutVars>
          <dgm:bulletEnabled val="1"/>
        </dgm:presLayoutVars>
      </dgm:prSet>
      <dgm:spPr/>
      <dgm:t>
        <a:bodyPr/>
        <a:lstStyle/>
        <a:p>
          <a:endParaRPr lang="en-US"/>
        </a:p>
      </dgm:t>
    </dgm:pt>
    <dgm:pt modelId="{01338AC5-1CB4-AE4C-B9F6-966C8ED492CA}" type="pres">
      <dgm:prSet presAssocID="{45D93178-3762-3540-9096-CED7A928CC5E}" presName="aSpace2" presStyleCnt="0"/>
      <dgm:spPr/>
    </dgm:pt>
    <dgm:pt modelId="{3D3C847E-3E9C-6143-85DF-63C76AACBDF0}" type="pres">
      <dgm:prSet presAssocID="{5E13766D-FE3E-B347-943F-05F60C6ABDAF}" presName="childNode" presStyleLbl="node1" presStyleIdx="1" presStyleCnt="15">
        <dgm:presLayoutVars>
          <dgm:bulletEnabled val="1"/>
        </dgm:presLayoutVars>
      </dgm:prSet>
      <dgm:spPr/>
      <dgm:t>
        <a:bodyPr/>
        <a:lstStyle/>
        <a:p>
          <a:endParaRPr lang="en-US"/>
        </a:p>
      </dgm:t>
    </dgm:pt>
    <dgm:pt modelId="{5FF2268E-5786-BA46-917F-05662921A450}" type="pres">
      <dgm:prSet presAssocID="{5E13766D-FE3E-B347-943F-05F60C6ABDAF}" presName="aSpace2" presStyleCnt="0"/>
      <dgm:spPr/>
    </dgm:pt>
    <dgm:pt modelId="{762C8F37-A2AD-1740-907D-7282229CC68D}" type="pres">
      <dgm:prSet presAssocID="{89D08624-D205-1042-9732-AC0E85FFCC40}" presName="childNode" presStyleLbl="node1" presStyleIdx="2" presStyleCnt="15">
        <dgm:presLayoutVars>
          <dgm:bulletEnabled val="1"/>
        </dgm:presLayoutVars>
      </dgm:prSet>
      <dgm:spPr/>
      <dgm:t>
        <a:bodyPr/>
        <a:lstStyle/>
        <a:p>
          <a:endParaRPr lang="en-US"/>
        </a:p>
      </dgm:t>
    </dgm:pt>
    <dgm:pt modelId="{94990371-7805-6546-8D85-102235AF0590}" type="pres">
      <dgm:prSet presAssocID="{89D08624-D205-1042-9732-AC0E85FFCC40}" presName="aSpace2" presStyleCnt="0"/>
      <dgm:spPr/>
    </dgm:pt>
    <dgm:pt modelId="{BD4DB031-B1C1-1E4D-A0DD-30F9396F7DF1}" type="pres">
      <dgm:prSet presAssocID="{80F62549-8DE0-114C-A5F6-5A6C6D39EC5C}" presName="childNode" presStyleLbl="node1" presStyleIdx="3" presStyleCnt="15">
        <dgm:presLayoutVars>
          <dgm:bulletEnabled val="1"/>
        </dgm:presLayoutVars>
      </dgm:prSet>
      <dgm:spPr/>
      <dgm:t>
        <a:bodyPr/>
        <a:lstStyle/>
        <a:p>
          <a:endParaRPr lang="en-US"/>
        </a:p>
      </dgm:t>
    </dgm:pt>
    <dgm:pt modelId="{54127027-D7B4-B24D-A0F8-856CB4BE779D}" type="pres">
      <dgm:prSet presAssocID="{80F62549-8DE0-114C-A5F6-5A6C6D39EC5C}" presName="aSpace2" presStyleCnt="0"/>
      <dgm:spPr/>
    </dgm:pt>
    <dgm:pt modelId="{1E389836-0A03-BE4E-9A8F-54D796959213}" type="pres">
      <dgm:prSet presAssocID="{C74E3562-435A-5148-8C04-C08E38F92497}" presName="childNode" presStyleLbl="node1" presStyleIdx="4" presStyleCnt="15">
        <dgm:presLayoutVars>
          <dgm:bulletEnabled val="1"/>
        </dgm:presLayoutVars>
      </dgm:prSet>
      <dgm:spPr/>
      <dgm:t>
        <a:bodyPr/>
        <a:lstStyle/>
        <a:p>
          <a:endParaRPr lang="en-US"/>
        </a:p>
      </dgm:t>
    </dgm:pt>
    <dgm:pt modelId="{2DD9FE72-1311-FE44-A579-C0070C2ACBB2}" type="pres">
      <dgm:prSet presAssocID="{9BA50055-524F-9D4A-8A60-FE7DC453467D}" presName="aSpace" presStyleCnt="0"/>
      <dgm:spPr/>
    </dgm:pt>
    <dgm:pt modelId="{BB08C173-A936-794C-8941-0525B537FBA1}" type="pres">
      <dgm:prSet presAssocID="{AD798CA2-11F9-3A4C-B411-3C87EB69A873}" presName="compNode" presStyleCnt="0"/>
      <dgm:spPr/>
    </dgm:pt>
    <dgm:pt modelId="{AC1B5815-A77A-3646-A4EE-18EC8270BD1B}" type="pres">
      <dgm:prSet presAssocID="{AD798CA2-11F9-3A4C-B411-3C87EB69A873}" presName="aNode" presStyleLbl="bgShp" presStyleIdx="1" presStyleCnt="3" custLinFactNeighborX="-976" custLinFactNeighborY="-91"/>
      <dgm:spPr/>
      <dgm:t>
        <a:bodyPr/>
        <a:lstStyle/>
        <a:p>
          <a:endParaRPr lang="en-US"/>
        </a:p>
      </dgm:t>
    </dgm:pt>
    <dgm:pt modelId="{06EBF606-591C-6E41-91E6-E54596E9CFB1}" type="pres">
      <dgm:prSet presAssocID="{AD798CA2-11F9-3A4C-B411-3C87EB69A873}" presName="textNode" presStyleLbl="bgShp" presStyleIdx="1" presStyleCnt="3"/>
      <dgm:spPr/>
      <dgm:t>
        <a:bodyPr/>
        <a:lstStyle/>
        <a:p>
          <a:endParaRPr lang="en-US"/>
        </a:p>
      </dgm:t>
    </dgm:pt>
    <dgm:pt modelId="{DB9A3E18-847F-5B49-8BB0-C2DF4477D183}" type="pres">
      <dgm:prSet presAssocID="{AD798CA2-11F9-3A4C-B411-3C87EB69A873}" presName="compChildNode" presStyleCnt="0"/>
      <dgm:spPr/>
    </dgm:pt>
    <dgm:pt modelId="{94164B1A-19B4-F049-B5AC-3683B0FDD9AD}" type="pres">
      <dgm:prSet presAssocID="{AD798CA2-11F9-3A4C-B411-3C87EB69A873}" presName="theInnerList" presStyleCnt="0"/>
      <dgm:spPr/>
    </dgm:pt>
    <dgm:pt modelId="{52A64F20-37BA-6A4A-8742-652FFB1543C1}" type="pres">
      <dgm:prSet presAssocID="{5FBD4403-FED9-AF48-8E03-F64B7549AAF6}" presName="childNode" presStyleLbl="node1" presStyleIdx="5" presStyleCnt="15">
        <dgm:presLayoutVars>
          <dgm:bulletEnabled val="1"/>
        </dgm:presLayoutVars>
      </dgm:prSet>
      <dgm:spPr/>
      <dgm:t>
        <a:bodyPr/>
        <a:lstStyle/>
        <a:p>
          <a:endParaRPr lang="en-US"/>
        </a:p>
      </dgm:t>
    </dgm:pt>
    <dgm:pt modelId="{59CD303A-D61D-3D41-8C80-567E88D4237B}" type="pres">
      <dgm:prSet presAssocID="{5FBD4403-FED9-AF48-8E03-F64B7549AAF6}" presName="aSpace2" presStyleCnt="0"/>
      <dgm:spPr/>
    </dgm:pt>
    <dgm:pt modelId="{EDB80247-D43E-CA44-9055-712192746A52}" type="pres">
      <dgm:prSet presAssocID="{4D1287B9-FDE9-8F45-A538-E5B27959EF86}" presName="childNode" presStyleLbl="node1" presStyleIdx="6" presStyleCnt="15">
        <dgm:presLayoutVars>
          <dgm:bulletEnabled val="1"/>
        </dgm:presLayoutVars>
      </dgm:prSet>
      <dgm:spPr/>
      <dgm:t>
        <a:bodyPr/>
        <a:lstStyle/>
        <a:p>
          <a:endParaRPr lang="en-US"/>
        </a:p>
      </dgm:t>
    </dgm:pt>
    <dgm:pt modelId="{38532C31-804F-A745-BC51-F0BC55E85ED2}" type="pres">
      <dgm:prSet presAssocID="{4D1287B9-FDE9-8F45-A538-E5B27959EF86}" presName="aSpace2" presStyleCnt="0"/>
      <dgm:spPr/>
    </dgm:pt>
    <dgm:pt modelId="{20CAEE2B-8573-A746-AE0E-78AD7275C5C1}" type="pres">
      <dgm:prSet presAssocID="{13631245-293E-8F4E-8AB0-22C55D061A2A}" presName="childNode" presStyleLbl="node1" presStyleIdx="7" presStyleCnt="15">
        <dgm:presLayoutVars>
          <dgm:bulletEnabled val="1"/>
        </dgm:presLayoutVars>
      </dgm:prSet>
      <dgm:spPr/>
      <dgm:t>
        <a:bodyPr/>
        <a:lstStyle/>
        <a:p>
          <a:endParaRPr lang="en-US"/>
        </a:p>
      </dgm:t>
    </dgm:pt>
    <dgm:pt modelId="{9D3D5113-25F8-9D47-B44B-0CAAA93334B7}" type="pres">
      <dgm:prSet presAssocID="{13631245-293E-8F4E-8AB0-22C55D061A2A}" presName="aSpace2" presStyleCnt="0"/>
      <dgm:spPr/>
    </dgm:pt>
    <dgm:pt modelId="{FE7BD975-68C5-7040-B95C-68948972CCBD}" type="pres">
      <dgm:prSet presAssocID="{83831040-A889-B647-BE97-9F6D0B7CAD58}" presName="childNode" presStyleLbl="node1" presStyleIdx="8" presStyleCnt="15">
        <dgm:presLayoutVars>
          <dgm:bulletEnabled val="1"/>
        </dgm:presLayoutVars>
      </dgm:prSet>
      <dgm:spPr/>
      <dgm:t>
        <a:bodyPr/>
        <a:lstStyle/>
        <a:p>
          <a:endParaRPr lang="en-US"/>
        </a:p>
      </dgm:t>
    </dgm:pt>
    <dgm:pt modelId="{B13F295D-FA40-1448-A22F-A117B4DC52C3}" type="pres">
      <dgm:prSet presAssocID="{83831040-A889-B647-BE97-9F6D0B7CAD58}" presName="aSpace2" presStyleCnt="0"/>
      <dgm:spPr/>
    </dgm:pt>
    <dgm:pt modelId="{C344A193-7FB1-484E-8251-86190F08FE9F}" type="pres">
      <dgm:prSet presAssocID="{E8025C6A-EAD9-834E-90B6-68ACB7897C29}" presName="childNode" presStyleLbl="node1" presStyleIdx="9" presStyleCnt="15">
        <dgm:presLayoutVars>
          <dgm:bulletEnabled val="1"/>
        </dgm:presLayoutVars>
      </dgm:prSet>
      <dgm:spPr/>
      <dgm:t>
        <a:bodyPr/>
        <a:lstStyle/>
        <a:p>
          <a:endParaRPr lang="en-US"/>
        </a:p>
      </dgm:t>
    </dgm:pt>
    <dgm:pt modelId="{50006BB9-B4B0-C446-B8AA-663D9CEE3B18}" type="pres">
      <dgm:prSet presAssocID="{AD798CA2-11F9-3A4C-B411-3C87EB69A873}" presName="aSpace" presStyleCnt="0"/>
      <dgm:spPr/>
    </dgm:pt>
    <dgm:pt modelId="{98DE8350-34F0-D544-942F-C0DF5D948470}" type="pres">
      <dgm:prSet presAssocID="{5D248517-0520-874C-BE1D-F7752AD0A4C9}" presName="compNode" presStyleCnt="0"/>
      <dgm:spPr/>
    </dgm:pt>
    <dgm:pt modelId="{0028C48D-B891-0446-9F33-ADBD4A149A57}" type="pres">
      <dgm:prSet presAssocID="{5D248517-0520-874C-BE1D-F7752AD0A4C9}" presName="aNode" presStyleLbl="bgShp" presStyleIdx="2" presStyleCnt="3"/>
      <dgm:spPr/>
      <dgm:t>
        <a:bodyPr/>
        <a:lstStyle/>
        <a:p>
          <a:endParaRPr lang="en-US"/>
        </a:p>
      </dgm:t>
    </dgm:pt>
    <dgm:pt modelId="{283F397F-1D24-1042-8A95-8383315B0027}" type="pres">
      <dgm:prSet presAssocID="{5D248517-0520-874C-BE1D-F7752AD0A4C9}" presName="textNode" presStyleLbl="bgShp" presStyleIdx="2" presStyleCnt="3"/>
      <dgm:spPr/>
      <dgm:t>
        <a:bodyPr/>
        <a:lstStyle/>
        <a:p>
          <a:endParaRPr lang="en-US"/>
        </a:p>
      </dgm:t>
    </dgm:pt>
    <dgm:pt modelId="{A8A7EB08-11BD-5649-B2D5-1B5FE99CC63A}" type="pres">
      <dgm:prSet presAssocID="{5D248517-0520-874C-BE1D-F7752AD0A4C9}" presName="compChildNode" presStyleCnt="0"/>
      <dgm:spPr/>
    </dgm:pt>
    <dgm:pt modelId="{7E6987F8-3EDF-4746-BF50-2CCEB7C7088E}" type="pres">
      <dgm:prSet presAssocID="{5D248517-0520-874C-BE1D-F7752AD0A4C9}" presName="theInnerList" presStyleCnt="0"/>
      <dgm:spPr/>
    </dgm:pt>
    <dgm:pt modelId="{0AD741CF-B1CA-0C4B-81FF-D1EFC11F5E09}" type="pres">
      <dgm:prSet presAssocID="{7355EFEF-54A8-1C4D-B385-94CD50BD4341}" presName="childNode" presStyleLbl="node1" presStyleIdx="10" presStyleCnt="15">
        <dgm:presLayoutVars>
          <dgm:bulletEnabled val="1"/>
        </dgm:presLayoutVars>
      </dgm:prSet>
      <dgm:spPr/>
      <dgm:t>
        <a:bodyPr/>
        <a:lstStyle/>
        <a:p>
          <a:endParaRPr lang="en-US"/>
        </a:p>
      </dgm:t>
    </dgm:pt>
    <dgm:pt modelId="{76C24678-668A-5D49-A723-40F33B667EBF}" type="pres">
      <dgm:prSet presAssocID="{7355EFEF-54A8-1C4D-B385-94CD50BD4341}" presName="aSpace2" presStyleCnt="0"/>
      <dgm:spPr/>
    </dgm:pt>
    <dgm:pt modelId="{8705BDC6-04A6-A345-9F3C-0C025B6C586E}" type="pres">
      <dgm:prSet presAssocID="{82AF1E5D-1D47-D84D-9BC4-CAE27A399294}" presName="childNode" presStyleLbl="node1" presStyleIdx="11" presStyleCnt="15">
        <dgm:presLayoutVars>
          <dgm:bulletEnabled val="1"/>
        </dgm:presLayoutVars>
      </dgm:prSet>
      <dgm:spPr/>
      <dgm:t>
        <a:bodyPr/>
        <a:lstStyle/>
        <a:p>
          <a:endParaRPr lang="en-US"/>
        </a:p>
      </dgm:t>
    </dgm:pt>
    <dgm:pt modelId="{3AD53418-E081-7248-BC96-377492FA153A}" type="pres">
      <dgm:prSet presAssocID="{82AF1E5D-1D47-D84D-9BC4-CAE27A399294}" presName="aSpace2" presStyleCnt="0"/>
      <dgm:spPr/>
    </dgm:pt>
    <dgm:pt modelId="{4B294293-07A2-354F-9768-572341556E28}" type="pres">
      <dgm:prSet presAssocID="{E146D740-DD14-C348-8BC6-60FABC09941F}" presName="childNode" presStyleLbl="node1" presStyleIdx="12" presStyleCnt="15">
        <dgm:presLayoutVars>
          <dgm:bulletEnabled val="1"/>
        </dgm:presLayoutVars>
      </dgm:prSet>
      <dgm:spPr/>
      <dgm:t>
        <a:bodyPr/>
        <a:lstStyle/>
        <a:p>
          <a:endParaRPr lang="en-US"/>
        </a:p>
      </dgm:t>
    </dgm:pt>
    <dgm:pt modelId="{63EFC0AA-CD19-F143-A018-1D104B6BDE11}" type="pres">
      <dgm:prSet presAssocID="{E146D740-DD14-C348-8BC6-60FABC09941F}" presName="aSpace2" presStyleCnt="0"/>
      <dgm:spPr/>
    </dgm:pt>
    <dgm:pt modelId="{B8DC8C63-CCD7-454C-98CD-065AB32E542F}" type="pres">
      <dgm:prSet presAssocID="{1A6C4412-48C5-174C-A0AC-629995622B5F}" presName="childNode" presStyleLbl="node1" presStyleIdx="13" presStyleCnt="15">
        <dgm:presLayoutVars>
          <dgm:bulletEnabled val="1"/>
        </dgm:presLayoutVars>
      </dgm:prSet>
      <dgm:spPr/>
      <dgm:t>
        <a:bodyPr/>
        <a:lstStyle/>
        <a:p>
          <a:endParaRPr lang="en-US"/>
        </a:p>
      </dgm:t>
    </dgm:pt>
    <dgm:pt modelId="{594B1DAA-E68C-2545-9281-9656176A5033}" type="pres">
      <dgm:prSet presAssocID="{1A6C4412-48C5-174C-A0AC-629995622B5F}" presName="aSpace2" presStyleCnt="0"/>
      <dgm:spPr/>
    </dgm:pt>
    <dgm:pt modelId="{AD38CF61-D16E-1D4B-8695-E63D8D213A35}" type="pres">
      <dgm:prSet presAssocID="{A0B0525D-CF04-C942-AC7B-1AC60A63C524}" presName="childNode" presStyleLbl="node1" presStyleIdx="14" presStyleCnt="15">
        <dgm:presLayoutVars>
          <dgm:bulletEnabled val="1"/>
        </dgm:presLayoutVars>
      </dgm:prSet>
      <dgm:spPr/>
      <dgm:t>
        <a:bodyPr/>
        <a:lstStyle/>
        <a:p>
          <a:endParaRPr lang="en-US"/>
        </a:p>
      </dgm:t>
    </dgm:pt>
  </dgm:ptLst>
  <dgm:cxnLst>
    <dgm:cxn modelId="{3A39D55C-F5B5-B945-9BB0-45622D82F0FB}" srcId="{AD798CA2-11F9-3A4C-B411-3C87EB69A873}" destId="{E8025C6A-EAD9-834E-90B6-68ACB7897C29}" srcOrd="4" destOrd="0" parTransId="{CFFF6926-168D-B248-BA40-9DC490ABA220}" sibTransId="{065A4543-8488-9F44-8DC6-B8922D6A4C90}"/>
    <dgm:cxn modelId="{720F7135-0C42-FA49-B9B4-F414264D64DD}" type="presOf" srcId="{45D93178-3762-3540-9096-CED7A928CC5E}" destId="{1607F8FB-0B04-1C44-9D81-64C1639C7A3F}" srcOrd="0" destOrd="0" presId="urn:microsoft.com/office/officeart/2005/8/layout/lProcess2"/>
    <dgm:cxn modelId="{C3E9EABC-032D-BC43-B00F-9E33EA5363BD}" type="presOf" srcId="{AD798CA2-11F9-3A4C-B411-3C87EB69A873}" destId="{AC1B5815-A77A-3646-A4EE-18EC8270BD1B}" srcOrd="0" destOrd="0" presId="urn:microsoft.com/office/officeart/2005/8/layout/lProcess2"/>
    <dgm:cxn modelId="{714F3820-0F21-434E-A4DB-5AE083AB024B}" type="presOf" srcId="{1A6C4412-48C5-174C-A0AC-629995622B5F}" destId="{B8DC8C63-CCD7-454C-98CD-065AB32E542F}" srcOrd="0" destOrd="0" presId="urn:microsoft.com/office/officeart/2005/8/layout/lProcess2"/>
    <dgm:cxn modelId="{43F90A46-4602-5D46-8F0C-D9781FEE4ECC}" srcId="{9BA50055-524F-9D4A-8A60-FE7DC453467D}" destId="{89D08624-D205-1042-9732-AC0E85FFCC40}" srcOrd="2" destOrd="0" parTransId="{52D5CE40-DF47-5045-91F5-418BBBF996DC}" sibTransId="{22C30855-EC19-0C4A-9D69-554F3EEFA951}"/>
    <dgm:cxn modelId="{D485E2AF-DD6B-D849-8CCA-42EC56842F06}" srcId="{9BA50055-524F-9D4A-8A60-FE7DC453467D}" destId="{C74E3562-435A-5148-8C04-C08E38F92497}" srcOrd="4" destOrd="0" parTransId="{FF66DA88-4A2D-8844-8291-AE98B5918624}" sibTransId="{8C38E64E-877A-0844-AD18-601F7C410445}"/>
    <dgm:cxn modelId="{2707D50D-BC97-9F40-8CF4-7F9F5ED0B1E3}" type="presOf" srcId="{7355EFEF-54A8-1C4D-B385-94CD50BD4341}" destId="{0AD741CF-B1CA-0C4B-81FF-D1EFC11F5E09}" srcOrd="0" destOrd="0" presId="urn:microsoft.com/office/officeart/2005/8/layout/lProcess2"/>
    <dgm:cxn modelId="{B052118B-45DD-E84F-81B5-356B115D5E68}" type="presOf" srcId="{A0B0525D-CF04-C942-AC7B-1AC60A63C524}" destId="{AD38CF61-D16E-1D4B-8695-E63D8D213A35}" srcOrd="0" destOrd="0" presId="urn:microsoft.com/office/officeart/2005/8/layout/lProcess2"/>
    <dgm:cxn modelId="{6473DE08-58D4-4A40-BFE9-5286410909F6}" type="presOf" srcId="{5D248517-0520-874C-BE1D-F7752AD0A4C9}" destId="{0028C48D-B891-0446-9F33-ADBD4A149A57}" srcOrd="0" destOrd="0" presId="urn:microsoft.com/office/officeart/2005/8/layout/lProcess2"/>
    <dgm:cxn modelId="{3867E877-09A1-3948-A44B-DC2BC029A556}" srcId="{5D248517-0520-874C-BE1D-F7752AD0A4C9}" destId="{A0B0525D-CF04-C942-AC7B-1AC60A63C524}" srcOrd="4" destOrd="0" parTransId="{236AE9D8-9E74-CC4D-A2E1-E5B3C0CBA034}" sibTransId="{17E77C68-FB13-0C4E-BDEF-05EA6D650B02}"/>
    <dgm:cxn modelId="{7D6374ED-F109-A943-AF4A-6118B0362489}" srcId="{5D248517-0520-874C-BE1D-F7752AD0A4C9}" destId="{E146D740-DD14-C348-8BC6-60FABC09941F}" srcOrd="2" destOrd="0" parTransId="{2CF3C4BF-6B67-B14C-84C7-CE8F8A1FB56D}" sibTransId="{83D2BCFD-70A4-9A45-9340-D02F34FB0176}"/>
    <dgm:cxn modelId="{3AAFEFAA-A7DD-5140-8CBE-A29568B90454}" type="presOf" srcId="{82AF1E5D-1D47-D84D-9BC4-CAE27A399294}" destId="{8705BDC6-04A6-A345-9F3C-0C025B6C586E}" srcOrd="0" destOrd="0" presId="urn:microsoft.com/office/officeart/2005/8/layout/lProcess2"/>
    <dgm:cxn modelId="{DFD08C3E-8649-0B47-95F9-30F91573ED5D}" type="presOf" srcId="{AD798CA2-11F9-3A4C-B411-3C87EB69A873}" destId="{06EBF606-591C-6E41-91E6-E54596E9CFB1}" srcOrd="1" destOrd="0" presId="urn:microsoft.com/office/officeart/2005/8/layout/lProcess2"/>
    <dgm:cxn modelId="{4DB72A1A-F266-264E-8D34-C9970DF1C8E4}" type="presOf" srcId="{4D1287B9-FDE9-8F45-A538-E5B27959EF86}" destId="{EDB80247-D43E-CA44-9055-712192746A52}" srcOrd="0" destOrd="0" presId="urn:microsoft.com/office/officeart/2005/8/layout/lProcess2"/>
    <dgm:cxn modelId="{57668916-4ED4-044B-85EA-CDBDD437A63F}" type="presOf" srcId="{5FBD4403-FED9-AF48-8E03-F64B7549AAF6}" destId="{52A64F20-37BA-6A4A-8742-652FFB1543C1}" srcOrd="0" destOrd="0" presId="urn:microsoft.com/office/officeart/2005/8/layout/lProcess2"/>
    <dgm:cxn modelId="{A849E133-18E0-2446-99AF-744A4B20C5D0}" srcId="{AD798CA2-11F9-3A4C-B411-3C87EB69A873}" destId="{4D1287B9-FDE9-8F45-A538-E5B27959EF86}" srcOrd="1" destOrd="0" parTransId="{BAF2E71E-CC0C-E74B-9834-02808C8F4195}" sibTransId="{B907ECBD-702B-3346-9C7C-97B4BAEE5E72}"/>
    <dgm:cxn modelId="{968F163A-DF45-D64C-BE94-228FEC6526BA}" type="presOf" srcId="{89D08624-D205-1042-9732-AC0E85FFCC40}" destId="{762C8F37-A2AD-1740-907D-7282229CC68D}" srcOrd="0" destOrd="0" presId="urn:microsoft.com/office/officeart/2005/8/layout/lProcess2"/>
    <dgm:cxn modelId="{DB419C36-70B4-1E4A-B25C-CEB2A16041FD}" srcId="{9BA50055-524F-9D4A-8A60-FE7DC453467D}" destId="{80F62549-8DE0-114C-A5F6-5A6C6D39EC5C}" srcOrd="3" destOrd="0" parTransId="{455B4A4D-8711-2140-84DA-6722C667A49F}" sibTransId="{4B0A5F39-2D69-E24D-B9F9-BA3DF5685C68}"/>
    <dgm:cxn modelId="{40E4B36D-F666-3449-98ED-5D5E3E2E626B}" srcId="{AD798CA2-11F9-3A4C-B411-3C87EB69A873}" destId="{5FBD4403-FED9-AF48-8E03-F64B7549AAF6}" srcOrd="0" destOrd="0" parTransId="{BCA29F0C-97A5-5741-8123-29ECF97D2D62}" sibTransId="{0DC5FFF4-ACA1-4E46-A2E4-1014754BFD71}"/>
    <dgm:cxn modelId="{FE6161BE-6A5C-8147-B6C7-7DFB7EC98B76}" type="presOf" srcId="{9BA50055-524F-9D4A-8A60-FE7DC453467D}" destId="{938D2FA7-52A4-7647-AC06-E7E19DE9851C}" srcOrd="1" destOrd="0" presId="urn:microsoft.com/office/officeart/2005/8/layout/lProcess2"/>
    <dgm:cxn modelId="{61E93969-E045-AB47-A3CD-5D35825B5593}" srcId="{9BA50055-524F-9D4A-8A60-FE7DC453467D}" destId="{45D93178-3762-3540-9096-CED7A928CC5E}" srcOrd="0" destOrd="0" parTransId="{0491BAC8-BA6F-2145-B97E-F57EBEDBF5F4}" sibTransId="{48E83CC4-E4B8-1343-82A4-AB7366F5ABB1}"/>
    <dgm:cxn modelId="{22719007-86BC-0341-B9D0-3742BB0066FB}" type="presOf" srcId="{5D248517-0520-874C-BE1D-F7752AD0A4C9}" destId="{283F397F-1D24-1042-8A95-8383315B0027}" srcOrd="1" destOrd="0" presId="urn:microsoft.com/office/officeart/2005/8/layout/lProcess2"/>
    <dgm:cxn modelId="{3BE41018-B032-C74A-9C6F-DA7919C87708}" type="presOf" srcId="{9BA50055-524F-9D4A-8A60-FE7DC453467D}" destId="{D510B0FD-D038-2C43-82BF-E40944FDCBFE}" srcOrd="0" destOrd="0" presId="urn:microsoft.com/office/officeart/2005/8/layout/lProcess2"/>
    <dgm:cxn modelId="{11FDEA54-939E-2D46-B80D-34D62BBA4D88}" srcId="{D54FC089-8BAE-0841-93B9-828F8EEAD101}" destId="{9BA50055-524F-9D4A-8A60-FE7DC453467D}" srcOrd="0" destOrd="0" parTransId="{0722B7CC-1176-E847-8AF7-4E71F90631BB}" sibTransId="{6F0E36B2-5215-8B4F-870E-B3F0D09639F1}"/>
    <dgm:cxn modelId="{75187DBF-6CCE-6345-AEB9-88C9B6C1E1A4}" type="presOf" srcId="{C74E3562-435A-5148-8C04-C08E38F92497}" destId="{1E389836-0A03-BE4E-9A8F-54D796959213}" srcOrd="0" destOrd="0" presId="urn:microsoft.com/office/officeart/2005/8/layout/lProcess2"/>
    <dgm:cxn modelId="{892EDF97-E139-8447-9728-6AF1AC0880D8}" srcId="{5D248517-0520-874C-BE1D-F7752AD0A4C9}" destId="{7355EFEF-54A8-1C4D-B385-94CD50BD4341}" srcOrd="0" destOrd="0" parTransId="{EEFCCEF0-7E29-A34D-8A2A-28A7F3832562}" sibTransId="{2A899968-6E75-6F49-B4D6-FF27CD460A75}"/>
    <dgm:cxn modelId="{DF350E49-9273-2F45-9B2D-37AF215C35C4}" srcId="{AD798CA2-11F9-3A4C-B411-3C87EB69A873}" destId="{83831040-A889-B647-BE97-9F6D0B7CAD58}" srcOrd="3" destOrd="0" parTransId="{A3BEED7C-3D28-E94F-9DD0-F309E94DFF38}" sibTransId="{7CE5DF70-A5B8-8047-ABED-C00F2CE1A125}"/>
    <dgm:cxn modelId="{2205F934-6FE3-CE48-B540-86ED89C70DE1}" type="presOf" srcId="{80F62549-8DE0-114C-A5F6-5A6C6D39EC5C}" destId="{BD4DB031-B1C1-1E4D-A0DD-30F9396F7DF1}" srcOrd="0" destOrd="0" presId="urn:microsoft.com/office/officeart/2005/8/layout/lProcess2"/>
    <dgm:cxn modelId="{9A4B9815-C5BB-1844-A00F-00628C6AB516}" srcId="{5D248517-0520-874C-BE1D-F7752AD0A4C9}" destId="{1A6C4412-48C5-174C-A0AC-629995622B5F}" srcOrd="3" destOrd="0" parTransId="{F526C209-7005-AA4E-AAD0-7A0EAE83CF1D}" sibTransId="{FC9CB917-E721-AE4F-88FB-2AA4DD47E5D2}"/>
    <dgm:cxn modelId="{23CB7838-F893-224E-B6EA-3B11AB844ACD}" srcId="{AD798CA2-11F9-3A4C-B411-3C87EB69A873}" destId="{13631245-293E-8F4E-8AB0-22C55D061A2A}" srcOrd="2" destOrd="0" parTransId="{CC420962-EE4F-984C-8484-DABBE8C41AC8}" sibTransId="{8A9FABC4-6127-5A4C-942F-29C724E61393}"/>
    <dgm:cxn modelId="{36379F24-C16D-DD4D-9676-6FBC5DF306F5}" type="presOf" srcId="{83831040-A889-B647-BE97-9F6D0B7CAD58}" destId="{FE7BD975-68C5-7040-B95C-68948972CCBD}" srcOrd="0" destOrd="0" presId="urn:microsoft.com/office/officeart/2005/8/layout/lProcess2"/>
    <dgm:cxn modelId="{A14CA04F-C99B-DB4B-B87A-BAD61FF844B4}" type="presOf" srcId="{5E13766D-FE3E-B347-943F-05F60C6ABDAF}" destId="{3D3C847E-3E9C-6143-85DF-63C76AACBDF0}" srcOrd="0" destOrd="0" presId="urn:microsoft.com/office/officeart/2005/8/layout/lProcess2"/>
    <dgm:cxn modelId="{23CD9583-53F5-194A-B720-86287E6C3EC5}" srcId="{D54FC089-8BAE-0841-93B9-828F8EEAD101}" destId="{AD798CA2-11F9-3A4C-B411-3C87EB69A873}" srcOrd="1" destOrd="0" parTransId="{30646927-B727-0446-872E-42FD5FBABC95}" sibTransId="{AA33E351-CDF9-DE42-8973-3A9C1D2BAA7D}"/>
    <dgm:cxn modelId="{75F5C731-7A15-0243-8B1B-C4C061E5096C}" srcId="{D54FC089-8BAE-0841-93B9-828F8EEAD101}" destId="{5D248517-0520-874C-BE1D-F7752AD0A4C9}" srcOrd="2" destOrd="0" parTransId="{AEF1AA04-DDFE-6A4B-A3B8-63E1D56FB3AB}" sibTransId="{7F814DDC-7F85-874F-A83F-F3D70E4FB624}"/>
    <dgm:cxn modelId="{42F8B9A3-F24E-754B-9A96-92D06E59CA10}" type="presOf" srcId="{D54FC089-8BAE-0841-93B9-828F8EEAD101}" destId="{3456668B-210B-D040-86BD-9BCC13F67DA7}" srcOrd="0" destOrd="0" presId="urn:microsoft.com/office/officeart/2005/8/layout/lProcess2"/>
    <dgm:cxn modelId="{27BA002C-B3ED-2F4C-BAF4-9A67AA4F0FEC}" type="presOf" srcId="{13631245-293E-8F4E-8AB0-22C55D061A2A}" destId="{20CAEE2B-8573-A746-AE0E-78AD7275C5C1}" srcOrd="0" destOrd="0" presId="urn:microsoft.com/office/officeart/2005/8/layout/lProcess2"/>
    <dgm:cxn modelId="{BACC051E-E247-F543-9832-DE40A3ED90E9}" type="presOf" srcId="{E8025C6A-EAD9-834E-90B6-68ACB7897C29}" destId="{C344A193-7FB1-484E-8251-86190F08FE9F}" srcOrd="0" destOrd="0" presId="urn:microsoft.com/office/officeart/2005/8/layout/lProcess2"/>
    <dgm:cxn modelId="{82CDA2EB-07E4-794F-8729-93C1D62815F9}" srcId="{5D248517-0520-874C-BE1D-F7752AD0A4C9}" destId="{82AF1E5D-1D47-D84D-9BC4-CAE27A399294}" srcOrd="1" destOrd="0" parTransId="{10B99FA3-EC98-E44D-8C35-A49D19234CDE}" sibTransId="{2D2B2E39-BBFE-C04A-8FDA-6334B6C4ADA5}"/>
    <dgm:cxn modelId="{2BD7ECDD-BF1A-7042-8A01-3FD93928DC3A}" srcId="{9BA50055-524F-9D4A-8A60-FE7DC453467D}" destId="{5E13766D-FE3E-B347-943F-05F60C6ABDAF}" srcOrd="1" destOrd="0" parTransId="{4E317D4E-7CE6-2547-BC1A-09E881CB974F}" sibTransId="{064B4EA4-49B6-5446-9E2C-C0427479281E}"/>
    <dgm:cxn modelId="{417372A2-D270-7249-940E-5E59FF6CA687}" type="presOf" srcId="{E146D740-DD14-C348-8BC6-60FABC09941F}" destId="{4B294293-07A2-354F-9768-572341556E28}" srcOrd="0" destOrd="0" presId="urn:microsoft.com/office/officeart/2005/8/layout/lProcess2"/>
    <dgm:cxn modelId="{CA30C0C1-EB6D-7344-BBED-AD027D2417D7}" type="presParOf" srcId="{3456668B-210B-D040-86BD-9BCC13F67DA7}" destId="{02908BF2-E22D-E44F-A36F-F1F53B041355}" srcOrd="0" destOrd="0" presId="urn:microsoft.com/office/officeart/2005/8/layout/lProcess2"/>
    <dgm:cxn modelId="{BB9C6E8E-7EF7-6844-85EC-BA43F2D18F46}" type="presParOf" srcId="{02908BF2-E22D-E44F-A36F-F1F53B041355}" destId="{D510B0FD-D038-2C43-82BF-E40944FDCBFE}" srcOrd="0" destOrd="0" presId="urn:microsoft.com/office/officeart/2005/8/layout/lProcess2"/>
    <dgm:cxn modelId="{21840C7D-F67C-EF41-BB85-E5B5A3DF4901}" type="presParOf" srcId="{02908BF2-E22D-E44F-A36F-F1F53B041355}" destId="{938D2FA7-52A4-7647-AC06-E7E19DE9851C}" srcOrd="1" destOrd="0" presId="urn:microsoft.com/office/officeart/2005/8/layout/lProcess2"/>
    <dgm:cxn modelId="{B385E176-23FE-8C47-AB53-891F88F9A954}" type="presParOf" srcId="{02908BF2-E22D-E44F-A36F-F1F53B041355}" destId="{D168AC2A-7C17-5746-85A0-0889776D7A2C}" srcOrd="2" destOrd="0" presId="urn:microsoft.com/office/officeart/2005/8/layout/lProcess2"/>
    <dgm:cxn modelId="{78DE47C0-997A-364F-A0ED-1DC478E96BC7}" type="presParOf" srcId="{D168AC2A-7C17-5746-85A0-0889776D7A2C}" destId="{6AB27E11-6E7C-2F41-9DC3-D6DDB3AF3694}" srcOrd="0" destOrd="0" presId="urn:microsoft.com/office/officeart/2005/8/layout/lProcess2"/>
    <dgm:cxn modelId="{577C2045-B433-E04B-AFD0-2100F3BDE6B4}" type="presParOf" srcId="{6AB27E11-6E7C-2F41-9DC3-D6DDB3AF3694}" destId="{1607F8FB-0B04-1C44-9D81-64C1639C7A3F}" srcOrd="0" destOrd="0" presId="urn:microsoft.com/office/officeart/2005/8/layout/lProcess2"/>
    <dgm:cxn modelId="{48D58FEF-D777-B044-8726-9ABC91F927FE}" type="presParOf" srcId="{6AB27E11-6E7C-2F41-9DC3-D6DDB3AF3694}" destId="{01338AC5-1CB4-AE4C-B9F6-966C8ED492CA}" srcOrd="1" destOrd="0" presId="urn:microsoft.com/office/officeart/2005/8/layout/lProcess2"/>
    <dgm:cxn modelId="{E3ECBA97-A391-0A4E-B76A-A776664FBE4C}" type="presParOf" srcId="{6AB27E11-6E7C-2F41-9DC3-D6DDB3AF3694}" destId="{3D3C847E-3E9C-6143-85DF-63C76AACBDF0}" srcOrd="2" destOrd="0" presId="urn:microsoft.com/office/officeart/2005/8/layout/lProcess2"/>
    <dgm:cxn modelId="{7A4A37D1-7A51-C44C-9F08-AB41DD1FBAD5}" type="presParOf" srcId="{6AB27E11-6E7C-2F41-9DC3-D6DDB3AF3694}" destId="{5FF2268E-5786-BA46-917F-05662921A450}" srcOrd="3" destOrd="0" presId="urn:microsoft.com/office/officeart/2005/8/layout/lProcess2"/>
    <dgm:cxn modelId="{2693A922-811C-C54F-BB12-AFDEEB430840}" type="presParOf" srcId="{6AB27E11-6E7C-2F41-9DC3-D6DDB3AF3694}" destId="{762C8F37-A2AD-1740-907D-7282229CC68D}" srcOrd="4" destOrd="0" presId="urn:microsoft.com/office/officeart/2005/8/layout/lProcess2"/>
    <dgm:cxn modelId="{C06E2A9E-4A5A-FB41-87FD-600D3650CEB3}" type="presParOf" srcId="{6AB27E11-6E7C-2F41-9DC3-D6DDB3AF3694}" destId="{94990371-7805-6546-8D85-102235AF0590}" srcOrd="5" destOrd="0" presId="urn:microsoft.com/office/officeart/2005/8/layout/lProcess2"/>
    <dgm:cxn modelId="{2E47A1AE-8D8E-C345-A9D0-27CB36B9DD1B}" type="presParOf" srcId="{6AB27E11-6E7C-2F41-9DC3-D6DDB3AF3694}" destId="{BD4DB031-B1C1-1E4D-A0DD-30F9396F7DF1}" srcOrd="6" destOrd="0" presId="urn:microsoft.com/office/officeart/2005/8/layout/lProcess2"/>
    <dgm:cxn modelId="{B990311F-7295-2D4E-BC9A-CD92A65BD215}" type="presParOf" srcId="{6AB27E11-6E7C-2F41-9DC3-D6DDB3AF3694}" destId="{54127027-D7B4-B24D-A0F8-856CB4BE779D}" srcOrd="7" destOrd="0" presId="urn:microsoft.com/office/officeart/2005/8/layout/lProcess2"/>
    <dgm:cxn modelId="{3FDC7B4C-8899-334C-AA20-7C3DCD3CB82E}" type="presParOf" srcId="{6AB27E11-6E7C-2F41-9DC3-D6DDB3AF3694}" destId="{1E389836-0A03-BE4E-9A8F-54D796959213}" srcOrd="8" destOrd="0" presId="urn:microsoft.com/office/officeart/2005/8/layout/lProcess2"/>
    <dgm:cxn modelId="{F1F26E51-1C21-104A-8039-A3D86BFE4178}" type="presParOf" srcId="{3456668B-210B-D040-86BD-9BCC13F67DA7}" destId="{2DD9FE72-1311-FE44-A579-C0070C2ACBB2}" srcOrd="1" destOrd="0" presId="urn:microsoft.com/office/officeart/2005/8/layout/lProcess2"/>
    <dgm:cxn modelId="{6EE320D4-3415-8E49-8E85-116D29854E92}" type="presParOf" srcId="{3456668B-210B-D040-86BD-9BCC13F67DA7}" destId="{BB08C173-A936-794C-8941-0525B537FBA1}" srcOrd="2" destOrd="0" presId="urn:microsoft.com/office/officeart/2005/8/layout/lProcess2"/>
    <dgm:cxn modelId="{360B6328-C7BA-B241-9BF6-56DB05D29117}" type="presParOf" srcId="{BB08C173-A936-794C-8941-0525B537FBA1}" destId="{AC1B5815-A77A-3646-A4EE-18EC8270BD1B}" srcOrd="0" destOrd="0" presId="urn:microsoft.com/office/officeart/2005/8/layout/lProcess2"/>
    <dgm:cxn modelId="{74497609-717A-6D43-AF40-AB61E1C79DB0}" type="presParOf" srcId="{BB08C173-A936-794C-8941-0525B537FBA1}" destId="{06EBF606-591C-6E41-91E6-E54596E9CFB1}" srcOrd="1" destOrd="0" presId="urn:microsoft.com/office/officeart/2005/8/layout/lProcess2"/>
    <dgm:cxn modelId="{13B319FD-CB0C-0748-A0C4-66DA073B7439}" type="presParOf" srcId="{BB08C173-A936-794C-8941-0525B537FBA1}" destId="{DB9A3E18-847F-5B49-8BB0-C2DF4477D183}" srcOrd="2" destOrd="0" presId="urn:microsoft.com/office/officeart/2005/8/layout/lProcess2"/>
    <dgm:cxn modelId="{6B7EAD9E-7C7F-E044-84BB-0B70D4A54A89}" type="presParOf" srcId="{DB9A3E18-847F-5B49-8BB0-C2DF4477D183}" destId="{94164B1A-19B4-F049-B5AC-3683B0FDD9AD}" srcOrd="0" destOrd="0" presId="urn:microsoft.com/office/officeart/2005/8/layout/lProcess2"/>
    <dgm:cxn modelId="{06FD9699-2E20-B740-AF33-137E6D1EB0D4}" type="presParOf" srcId="{94164B1A-19B4-F049-B5AC-3683B0FDD9AD}" destId="{52A64F20-37BA-6A4A-8742-652FFB1543C1}" srcOrd="0" destOrd="0" presId="urn:microsoft.com/office/officeart/2005/8/layout/lProcess2"/>
    <dgm:cxn modelId="{FBAA1D25-9A15-4D4A-B0D2-44F46AAB7EFC}" type="presParOf" srcId="{94164B1A-19B4-F049-B5AC-3683B0FDD9AD}" destId="{59CD303A-D61D-3D41-8C80-567E88D4237B}" srcOrd="1" destOrd="0" presId="urn:microsoft.com/office/officeart/2005/8/layout/lProcess2"/>
    <dgm:cxn modelId="{858BF475-F3B4-844B-BF23-9530352E0801}" type="presParOf" srcId="{94164B1A-19B4-F049-B5AC-3683B0FDD9AD}" destId="{EDB80247-D43E-CA44-9055-712192746A52}" srcOrd="2" destOrd="0" presId="urn:microsoft.com/office/officeart/2005/8/layout/lProcess2"/>
    <dgm:cxn modelId="{801F12AE-7637-7C40-B5E4-25931775DB60}" type="presParOf" srcId="{94164B1A-19B4-F049-B5AC-3683B0FDD9AD}" destId="{38532C31-804F-A745-BC51-F0BC55E85ED2}" srcOrd="3" destOrd="0" presId="urn:microsoft.com/office/officeart/2005/8/layout/lProcess2"/>
    <dgm:cxn modelId="{F7A44004-3601-A44E-9270-B5CFA970AA8A}" type="presParOf" srcId="{94164B1A-19B4-F049-B5AC-3683B0FDD9AD}" destId="{20CAEE2B-8573-A746-AE0E-78AD7275C5C1}" srcOrd="4" destOrd="0" presId="urn:microsoft.com/office/officeart/2005/8/layout/lProcess2"/>
    <dgm:cxn modelId="{88E69E6A-057E-154E-8769-030DA774DAD5}" type="presParOf" srcId="{94164B1A-19B4-F049-B5AC-3683B0FDD9AD}" destId="{9D3D5113-25F8-9D47-B44B-0CAAA93334B7}" srcOrd="5" destOrd="0" presId="urn:microsoft.com/office/officeart/2005/8/layout/lProcess2"/>
    <dgm:cxn modelId="{A49154AF-0F96-4840-A293-6CD0BF299CC9}" type="presParOf" srcId="{94164B1A-19B4-F049-B5AC-3683B0FDD9AD}" destId="{FE7BD975-68C5-7040-B95C-68948972CCBD}" srcOrd="6" destOrd="0" presId="urn:microsoft.com/office/officeart/2005/8/layout/lProcess2"/>
    <dgm:cxn modelId="{78A8676E-8F58-0041-ACB9-2B51C1851B7A}" type="presParOf" srcId="{94164B1A-19B4-F049-B5AC-3683B0FDD9AD}" destId="{B13F295D-FA40-1448-A22F-A117B4DC52C3}" srcOrd="7" destOrd="0" presId="urn:microsoft.com/office/officeart/2005/8/layout/lProcess2"/>
    <dgm:cxn modelId="{18A88F8E-5131-5D42-A236-09030ABA8B22}" type="presParOf" srcId="{94164B1A-19B4-F049-B5AC-3683B0FDD9AD}" destId="{C344A193-7FB1-484E-8251-86190F08FE9F}" srcOrd="8" destOrd="0" presId="urn:microsoft.com/office/officeart/2005/8/layout/lProcess2"/>
    <dgm:cxn modelId="{2A4164D2-07FB-D647-84C9-6355063D2336}" type="presParOf" srcId="{3456668B-210B-D040-86BD-9BCC13F67DA7}" destId="{50006BB9-B4B0-C446-B8AA-663D9CEE3B18}" srcOrd="3" destOrd="0" presId="urn:microsoft.com/office/officeart/2005/8/layout/lProcess2"/>
    <dgm:cxn modelId="{B5A5655B-2CC4-694C-BEF1-577B324CF1B4}" type="presParOf" srcId="{3456668B-210B-D040-86BD-9BCC13F67DA7}" destId="{98DE8350-34F0-D544-942F-C0DF5D948470}" srcOrd="4" destOrd="0" presId="urn:microsoft.com/office/officeart/2005/8/layout/lProcess2"/>
    <dgm:cxn modelId="{8C88CD9B-9724-1540-BC71-1B279C2255EB}" type="presParOf" srcId="{98DE8350-34F0-D544-942F-C0DF5D948470}" destId="{0028C48D-B891-0446-9F33-ADBD4A149A57}" srcOrd="0" destOrd="0" presId="urn:microsoft.com/office/officeart/2005/8/layout/lProcess2"/>
    <dgm:cxn modelId="{79862EF9-BAB4-9143-867A-DB39F043D7DB}" type="presParOf" srcId="{98DE8350-34F0-D544-942F-C0DF5D948470}" destId="{283F397F-1D24-1042-8A95-8383315B0027}" srcOrd="1" destOrd="0" presId="urn:microsoft.com/office/officeart/2005/8/layout/lProcess2"/>
    <dgm:cxn modelId="{BF12E832-EFD7-B04A-B399-32C16DA98A27}" type="presParOf" srcId="{98DE8350-34F0-D544-942F-C0DF5D948470}" destId="{A8A7EB08-11BD-5649-B2D5-1B5FE99CC63A}" srcOrd="2" destOrd="0" presId="urn:microsoft.com/office/officeart/2005/8/layout/lProcess2"/>
    <dgm:cxn modelId="{EB0057E9-6D40-7448-ACD4-750AAA53BC03}" type="presParOf" srcId="{A8A7EB08-11BD-5649-B2D5-1B5FE99CC63A}" destId="{7E6987F8-3EDF-4746-BF50-2CCEB7C7088E}" srcOrd="0" destOrd="0" presId="urn:microsoft.com/office/officeart/2005/8/layout/lProcess2"/>
    <dgm:cxn modelId="{B9A67A7D-6D83-8743-B190-D7E25134FAB0}" type="presParOf" srcId="{7E6987F8-3EDF-4746-BF50-2CCEB7C7088E}" destId="{0AD741CF-B1CA-0C4B-81FF-D1EFC11F5E09}" srcOrd="0" destOrd="0" presId="urn:microsoft.com/office/officeart/2005/8/layout/lProcess2"/>
    <dgm:cxn modelId="{A4D768C1-11DB-D34C-8C69-5289F7C962F7}" type="presParOf" srcId="{7E6987F8-3EDF-4746-BF50-2CCEB7C7088E}" destId="{76C24678-668A-5D49-A723-40F33B667EBF}" srcOrd="1" destOrd="0" presId="urn:microsoft.com/office/officeart/2005/8/layout/lProcess2"/>
    <dgm:cxn modelId="{07A6740F-5625-9740-A175-809F46232935}" type="presParOf" srcId="{7E6987F8-3EDF-4746-BF50-2CCEB7C7088E}" destId="{8705BDC6-04A6-A345-9F3C-0C025B6C586E}" srcOrd="2" destOrd="0" presId="urn:microsoft.com/office/officeart/2005/8/layout/lProcess2"/>
    <dgm:cxn modelId="{ED5B8759-2EFE-944A-A82F-5CB18EB94119}" type="presParOf" srcId="{7E6987F8-3EDF-4746-BF50-2CCEB7C7088E}" destId="{3AD53418-E081-7248-BC96-377492FA153A}" srcOrd="3" destOrd="0" presId="urn:microsoft.com/office/officeart/2005/8/layout/lProcess2"/>
    <dgm:cxn modelId="{7992B52A-A698-AF42-BAFA-D30ADB534D4B}" type="presParOf" srcId="{7E6987F8-3EDF-4746-BF50-2CCEB7C7088E}" destId="{4B294293-07A2-354F-9768-572341556E28}" srcOrd="4" destOrd="0" presId="urn:microsoft.com/office/officeart/2005/8/layout/lProcess2"/>
    <dgm:cxn modelId="{06986CAA-A760-404E-A4BA-D8BC5D763206}" type="presParOf" srcId="{7E6987F8-3EDF-4746-BF50-2CCEB7C7088E}" destId="{63EFC0AA-CD19-F143-A018-1D104B6BDE11}" srcOrd="5" destOrd="0" presId="urn:microsoft.com/office/officeart/2005/8/layout/lProcess2"/>
    <dgm:cxn modelId="{145DF5CF-F000-8B4F-BA2A-346ABA8E0B5C}" type="presParOf" srcId="{7E6987F8-3EDF-4746-BF50-2CCEB7C7088E}" destId="{B8DC8C63-CCD7-454C-98CD-065AB32E542F}" srcOrd="6" destOrd="0" presId="urn:microsoft.com/office/officeart/2005/8/layout/lProcess2"/>
    <dgm:cxn modelId="{52FF28DE-6ABE-EA45-8695-95AFE17A634E}" type="presParOf" srcId="{7E6987F8-3EDF-4746-BF50-2CCEB7C7088E}" destId="{594B1DAA-E68C-2545-9281-9656176A5033}" srcOrd="7" destOrd="0" presId="urn:microsoft.com/office/officeart/2005/8/layout/lProcess2"/>
    <dgm:cxn modelId="{304CE2AA-124D-F545-A29A-3DEF842A283A}" type="presParOf" srcId="{7E6987F8-3EDF-4746-BF50-2CCEB7C7088E}" destId="{AD38CF61-D16E-1D4B-8695-E63D8D213A35}" srcOrd="8"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4DC9132-C90B-EB4D-9456-F280B4DF8AB7}"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US"/>
        </a:p>
      </dgm:t>
    </dgm:pt>
    <dgm:pt modelId="{0900E75F-9B27-9940-99A5-29BD4B2C99BE}">
      <dgm:prSet phldrT="[Text]"/>
      <dgm:spPr/>
      <dgm:t>
        <a:bodyPr/>
        <a:lstStyle/>
        <a:p>
          <a:r>
            <a:rPr lang="en-US" dirty="0"/>
            <a:t>Crisis Happens</a:t>
          </a:r>
        </a:p>
      </dgm:t>
    </dgm:pt>
    <dgm:pt modelId="{83C901E2-1A62-B547-963E-8FCE393BE278}" type="parTrans" cxnId="{A9687237-290B-1048-87B1-4B14139BB1A7}">
      <dgm:prSet/>
      <dgm:spPr/>
      <dgm:t>
        <a:bodyPr/>
        <a:lstStyle/>
        <a:p>
          <a:endParaRPr lang="en-US"/>
        </a:p>
      </dgm:t>
    </dgm:pt>
    <dgm:pt modelId="{C21BEA98-2D9B-8543-B9CA-EBC301AFB31F}" type="sibTrans" cxnId="{A9687237-290B-1048-87B1-4B14139BB1A7}">
      <dgm:prSet/>
      <dgm:spPr/>
      <dgm:t>
        <a:bodyPr/>
        <a:lstStyle/>
        <a:p>
          <a:endParaRPr lang="en-US"/>
        </a:p>
      </dgm:t>
    </dgm:pt>
    <dgm:pt modelId="{FD9D933C-2D42-1146-8CE7-650934334724}">
      <dgm:prSet phldrT="[Text]"/>
      <dgm:spPr/>
      <dgm:t>
        <a:bodyPr/>
        <a:lstStyle/>
        <a:p>
          <a:r>
            <a:rPr lang="en-US" dirty="0"/>
            <a:t>Is it adolescence?</a:t>
          </a:r>
        </a:p>
      </dgm:t>
    </dgm:pt>
    <dgm:pt modelId="{4C0E2B38-5675-4942-A4E5-DFE456F35A6C}" type="parTrans" cxnId="{75C674E4-60BD-664F-A3FC-993AB357F0BF}">
      <dgm:prSet/>
      <dgm:spPr/>
      <dgm:t>
        <a:bodyPr/>
        <a:lstStyle/>
        <a:p>
          <a:endParaRPr lang="en-US"/>
        </a:p>
      </dgm:t>
    </dgm:pt>
    <dgm:pt modelId="{CC2FA5A1-86CC-414E-A194-14AF5253FE22}" type="sibTrans" cxnId="{75C674E4-60BD-664F-A3FC-993AB357F0BF}">
      <dgm:prSet/>
      <dgm:spPr/>
      <dgm:t>
        <a:bodyPr/>
        <a:lstStyle/>
        <a:p>
          <a:endParaRPr lang="en-US"/>
        </a:p>
      </dgm:t>
    </dgm:pt>
    <dgm:pt modelId="{4586064B-4BCC-394C-9EBF-A79D5A4C2A7D}">
      <dgm:prSet phldrT="[Text]"/>
      <dgm:spPr/>
      <dgm:t>
        <a:bodyPr/>
        <a:lstStyle/>
        <a:p>
          <a:r>
            <a:rPr lang="en-US" dirty="0"/>
            <a:t>Is it alcohol?</a:t>
          </a:r>
        </a:p>
      </dgm:t>
    </dgm:pt>
    <dgm:pt modelId="{08266DB4-87E0-C94B-B543-70FADF1F676D}" type="parTrans" cxnId="{7E7B7B8D-9B17-854F-88BC-24B004F3D539}">
      <dgm:prSet/>
      <dgm:spPr/>
      <dgm:t>
        <a:bodyPr/>
        <a:lstStyle/>
        <a:p>
          <a:endParaRPr lang="en-US"/>
        </a:p>
      </dgm:t>
    </dgm:pt>
    <dgm:pt modelId="{A4C340A6-29CB-5946-88A9-DF717D11E713}" type="sibTrans" cxnId="{7E7B7B8D-9B17-854F-88BC-24B004F3D539}">
      <dgm:prSet/>
      <dgm:spPr/>
      <dgm:t>
        <a:bodyPr/>
        <a:lstStyle/>
        <a:p>
          <a:endParaRPr lang="en-US"/>
        </a:p>
      </dgm:t>
    </dgm:pt>
    <dgm:pt modelId="{B1F761F0-1917-374F-A4DE-E50F5364E208}">
      <dgm:prSet phldrT="[Text]"/>
      <dgm:spPr/>
      <dgm:t>
        <a:bodyPr/>
        <a:lstStyle/>
        <a:p>
          <a:r>
            <a:rPr lang="en-US" dirty="0"/>
            <a:t>Is it depression?</a:t>
          </a:r>
        </a:p>
      </dgm:t>
    </dgm:pt>
    <dgm:pt modelId="{E533AC70-24D7-614E-9A22-250099BC2B0C}" type="parTrans" cxnId="{D5E0F507-1A73-4D47-B4FE-7947DA79BC93}">
      <dgm:prSet/>
      <dgm:spPr/>
      <dgm:t>
        <a:bodyPr/>
        <a:lstStyle/>
        <a:p>
          <a:endParaRPr lang="en-US"/>
        </a:p>
      </dgm:t>
    </dgm:pt>
    <dgm:pt modelId="{1D001142-D2DB-324E-A3D9-3E2E00B48B79}" type="sibTrans" cxnId="{D5E0F507-1A73-4D47-B4FE-7947DA79BC93}">
      <dgm:prSet/>
      <dgm:spPr/>
      <dgm:t>
        <a:bodyPr/>
        <a:lstStyle/>
        <a:p>
          <a:endParaRPr lang="en-US"/>
        </a:p>
      </dgm:t>
    </dgm:pt>
    <dgm:pt modelId="{5A6335B1-DB75-6349-86E8-100FF6733DC2}">
      <dgm:prSet phldrT="[Text]"/>
      <dgm:spPr/>
      <dgm:t>
        <a:bodyPr/>
        <a:lstStyle/>
        <a:p>
          <a:r>
            <a:rPr lang="en-US" dirty="0"/>
            <a:t>Is it marijuana?</a:t>
          </a:r>
        </a:p>
      </dgm:t>
    </dgm:pt>
    <dgm:pt modelId="{154CE295-08C9-3A40-86EB-1B3D4275153B}" type="parTrans" cxnId="{66BF1335-7372-9340-A5F5-DCFD9A141FC8}">
      <dgm:prSet/>
      <dgm:spPr/>
      <dgm:t>
        <a:bodyPr/>
        <a:lstStyle/>
        <a:p>
          <a:endParaRPr lang="en-US"/>
        </a:p>
      </dgm:t>
    </dgm:pt>
    <dgm:pt modelId="{9C742E7A-3C4D-8D46-B220-2B04210CE987}" type="sibTrans" cxnId="{66BF1335-7372-9340-A5F5-DCFD9A141FC8}">
      <dgm:prSet/>
      <dgm:spPr/>
      <dgm:t>
        <a:bodyPr/>
        <a:lstStyle/>
        <a:p>
          <a:endParaRPr lang="en-US"/>
        </a:p>
      </dgm:t>
    </dgm:pt>
    <dgm:pt modelId="{4DB89B20-7B80-6946-BA7E-C86F1D4F3221}">
      <dgm:prSet/>
      <dgm:spPr/>
      <dgm:t>
        <a:bodyPr/>
        <a:lstStyle/>
        <a:p>
          <a:r>
            <a:rPr lang="en-US" dirty="0"/>
            <a:t>Is it anxiety?</a:t>
          </a:r>
        </a:p>
      </dgm:t>
    </dgm:pt>
    <dgm:pt modelId="{A992DD83-0911-A346-97E0-B80405F73196}" type="parTrans" cxnId="{5597BEB3-2A4B-684E-82AA-231A0C40B285}">
      <dgm:prSet/>
      <dgm:spPr/>
      <dgm:t>
        <a:bodyPr/>
        <a:lstStyle/>
        <a:p>
          <a:endParaRPr lang="en-US"/>
        </a:p>
      </dgm:t>
    </dgm:pt>
    <dgm:pt modelId="{BA964C13-337C-7240-8AC7-C02A0552255C}" type="sibTrans" cxnId="{5597BEB3-2A4B-684E-82AA-231A0C40B285}">
      <dgm:prSet/>
      <dgm:spPr/>
      <dgm:t>
        <a:bodyPr/>
        <a:lstStyle/>
        <a:p>
          <a:endParaRPr lang="en-US"/>
        </a:p>
      </dgm:t>
    </dgm:pt>
    <dgm:pt modelId="{5E5531E1-CEE4-7145-8092-19096E7205BF}">
      <dgm:prSet/>
      <dgm:spPr/>
      <dgm:t>
        <a:bodyPr/>
        <a:lstStyle/>
        <a:p>
          <a:r>
            <a:rPr lang="en-US" dirty="0"/>
            <a:t>Is it ADHD?</a:t>
          </a:r>
        </a:p>
      </dgm:t>
    </dgm:pt>
    <dgm:pt modelId="{C1DBE7BD-2B20-7448-990E-703CDC639D28}" type="parTrans" cxnId="{9143AD8C-766D-3243-805C-47BA3ED21F45}">
      <dgm:prSet/>
      <dgm:spPr/>
      <dgm:t>
        <a:bodyPr/>
        <a:lstStyle/>
        <a:p>
          <a:endParaRPr lang="en-US"/>
        </a:p>
      </dgm:t>
    </dgm:pt>
    <dgm:pt modelId="{B7B9E076-2232-5B45-88C4-E303DED74359}" type="sibTrans" cxnId="{9143AD8C-766D-3243-805C-47BA3ED21F45}">
      <dgm:prSet/>
      <dgm:spPr/>
      <dgm:t>
        <a:bodyPr/>
        <a:lstStyle/>
        <a:p>
          <a:endParaRPr lang="en-US"/>
        </a:p>
      </dgm:t>
    </dgm:pt>
    <dgm:pt modelId="{995B921C-DA93-0B42-B46A-C0D7DC56B7B7}" type="pres">
      <dgm:prSet presAssocID="{B4DC9132-C90B-EB4D-9456-F280B4DF8AB7}" presName="cycle" presStyleCnt="0">
        <dgm:presLayoutVars>
          <dgm:chMax val="1"/>
          <dgm:dir/>
          <dgm:animLvl val="ctr"/>
          <dgm:resizeHandles val="exact"/>
        </dgm:presLayoutVars>
      </dgm:prSet>
      <dgm:spPr/>
      <dgm:t>
        <a:bodyPr/>
        <a:lstStyle/>
        <a:p>
          <a:endParaRPr lang="en-US"/>
        </a:p>
      </dgm:t>
    </dgm:pt>
    <dgm:pt modelId="{AA715AC5-49AC-0348-BCA4-E635686F312E}" type="pres">
      <dgm:prSet presAssocID="{0900E75F-9B27-9940-99A5-29BD4B2C99BE}" presName="centerShape" presStyleLbl="node0" presStyleIdx="0" presStyleCnt="1"/>
      <dgm:spPr/>
      <dgm:t>
        <a:bodyPr/>
        <a:lstStyle/>
        <a:p>
          <a:endParaRPr lang="en-US"/>
        </a:p>
      </dgm:t>
    </dgm:pt>
    <dgm:pt modelId="{7007E695-1574-7F4E-8489-57BB7B9330E8}" type="pres">
      <dgm:prSet presAssocID="{4C0E2B38-5675-4942-A4E5-DFE456F35A6C}" presName="Name9" presStyleLbl="parChTrans1D2" presStyleIdx="0" presStyleCnt="6"/>
      <dgm:spPr/>
      <dgm:t>
        <a:bodyPr/>
        <a:lstStyle/>
        <a:p>
          <a:endParaRPr lang="en-US"/>
        </a:p>
      </dgm:t>
    </dgm:pt>
    <dgm:pt modelId="{D17623B5-FAC3-E040-92CE-EACF62F5F678}" type="pres">
      <dgm:prSet presAssocID="{4C0E2B38-5675-4942-A4E5-DFE456F35A6C}" presName="connTx" presStyleLbl="parChTrans1D2" presStyleIdx="0" presStyleCnt="6"/>
      <dgm:spPr/>
      <dgm:t>
        <a:bodyPr/>
        <a:lstStyle/>
        <a:p>
          <a:endParaRPr lang="en-US"/>
        </a:p>
      </dgm:t>
    </dgm:pt>
    <dgm:pt modelId="{A38A168A-1625-2242-A34C-AF17476AE000}" type="pres">
      <dgm:prSet presAssocID="{FD9D933C-2D42-1146-8CE7-650934334724}" presName="node" presStyleLbl="node1" presStyleIdx="0" presStyleCnt="6">
        <dgm:presLayoutVars>
          <dgm:bulletEnabled val="1"/>
        </dgm:presLayoutVars>
      </dgm:prSet>
      <dgm:spPr/>
      <dgm:t>
        <a:bodyPr/>
        <a:lstStyle/>
        <a:p>
          <a:endParaRPr lang="en-US"/>
        </a:p>
      </dgm:t>
    </dgm:pt>
    <dgm:pt modelId="{374A9B6F-141B-3349-B347-A2CF38C320D6}" type="pres">
      <dgm:prSet presAssocID="{08266DB4-87E0-C94B-B543-70FADF1F676D}" presName="Name9" presStyleLbl="parChTrans1D2" presStyleIdx="1" presStyleCnt="6"/>
      <dgm:spPr/>
      <dgm:t>
        <a:bodyPr/>
        <a:lstStyle/>
        <a:p>
          <a:endParaRPr lang="en-US"/>
        </a:p>
      </dgm:t>
    </dgm:pt>
    <dgm:pt modelId="{20A8195D-76DE-2C46-AA60-C33B9D6B458D}" type="pres">
      <dgm:prSet presAssocID="{08266DB4-87E0-C94B-B543-70FADF1F676D}" presName="connTx" presStyleLbl="parChTrans1D2" presStyleIdx="1" presStyleCnt="6"/>
      <dgm:spPr/>
      <dgm:t>
        <a:bodyPr/>
        <a:lstStyle/>
        <a:p>
          <a:endParaRPr lang="en-US"/>
        </a:p>
      </dgm:t>
    </dgm:pt>
    <dgm:pt modelId="{4D6729DE-99CA-E74A-8597-412FF8FF2C68}" type="pres">
      <dgm:prSet presAssocID="{4586064B-4BCC-394C-9EBF-A79D5A4C2A7D}" presName="node" presStyleLbl="node1" presStyleIdx="1" presStyleCnt="6">
        <dgm:presLayoutVars>
          <dgm:bulletEnabled val="1"/>
        </dgm:presLayoutVars>
      </dgm:prSet>
      <dgm:spPr/>
      <dgm:t>
        <a:bodyPr/>
        <a:lstStyle/>
        <a:p>
          <a:endParaRPr lang="en-US"/>
        </a:p>
      </dgm:t>
    </dgm:pt>
    <dgm:pt modelId="{939CA85E-2345-1B4C-A8AD-4EA4136B9FF0}" type="pres">
      <dgm:prSet presAssocID="{E533AC70-24D7-614E-9A22-250099BC2B0C}" presName="Name9" presStyleLbl="parChTrans1D2" presStyleIdx="2" presStyleCnt="6"/>
      <dgm:spPr/>
      <dgm:t>
        <a:bodyPr/>
        <a:lstStyle/>
        <a:p>
          <a:endParaRPr lang="en-US"/>
        </a:p>
      </dgm:t>
    </dgm:pt>
    <dgm:pt modelId="{CB6F2C79-01BC-5C4D-BA73-CEA540FDC076}" type="pres">
      <dgm:prSet presAssocID="{E533AC70-24D7-614E-9A22-250099BC2B0C}" presName="connTx" presStyleLbl="parChTrans1D2" presStyleIdx="2" presStyleCnt="6"/>
      <dgm:spPr/>
      <dgm:t>
        <a:bodyPr/>
        <a:lstStyle/>
        <a:p>
          <a:endParaRPr lang="en-US"/>
        </a:p>
      </dgm:t>
    </dgm:pt>
    <dgm:pt modelId="{C7BEE77C-1E0D-BD4A-869A-CF1B9ADA8910}" type="pres">
      <dgm:prSet presAssocID="{B1F761F0-1917-374F-A4DE-E50F5364E208}" presName="node" presStyleLbl="node1" presStyleIdx="2" presStyleCnt="6">
        <dgm:presLayoutVars>
          <dgm:bulletEnabled val="1"/>
        </dgm:presLayoutVars>
      </dgm:prSet>
      <dgm:spPr/>
      <dgm:t>
        <a:bodyPr/>
        <a:lstStyle/>
        <a:p>
          <a:endParaRPr lang="en-US"/>
        </a:p>
      </dgm:t>
    </dgm:pt>
    <dgm:pt modelId="{C6989A5A-A1CE-F94C-9BE8-CF032CA90BB6}" type="pres">
      <dgm:prSet presAssocID="{A992DD83-0911-A346-97E0-B80405F73196}" presName="Name9" presStyleLbl="parChTrans1D2" presStyleIdx="3" presStyleCnt="6"/>
      <dgm:spPr/>
      <dgm:t>
        <a:bodyPr/>
        <a:lstStyle/>
        <a:p>
          <a:endParaRPr lang="en-US"/>
        </a:p>
      </dgm:t>
    </dgm:pt>
    <dgm:pt modelId="{DD17B330-04FD-3945-9069-E3F6F8D716BF}" type="pres">
      <dgm:prSet presAssocID="{A992DD83-0911-A346-97E0-B80405F73196}" presName="connTx" presStyleLbl="parChTrans1D2" presStyleIdx="3" presStyleCnt="6"/>
      <dgm:spPr/>
      <dgm:t>
        <a:bodyPr/>
        <a:lstStyle/>
        <a:p>
          <a:endParaRPr lang="en-US"/>
        </a:p>
      </dgm:t>
    </dgm:pt>
    <dgm:pt modelId="{9384E83A-9152-A746-84D0-96ADA648C050}" type="pres">
      <dgm:prSet presAssocID="{4DB89B20-7B80-6946-BA7E-C86F1D4F3221}" presName="node" presStyleLbl="node1" presStyleIdx="3" presStyleCnt="6">
        <dgm:presLayoutVars>
          <dgm:bulletEnabled val="1"/>
        </dgm:presLayoutVars>
      </dgm:prSet>
      <dgm:spPr/>
      <dgm:t>
        <a:bodyPr/>
        <a:lstStyle/>
        <a:p>
          <a:endParaRPr lang="en-US"/>
        </a:p>
      </dgm:t>
    </dgm:pt>
    <dgm:pt modelId="{C087529E-0406-CD42-8CD1-7512C03A7E79}" type="pres">
      <dgm:prSet presAssocID="{C1DBE7BD-2B20-7448-990E-703CDC639D28}" presName="Name9" presStyleLbl="parChTrans1D2" presStyleIdx="4" presStyleCnt="6"/>
      <dgm:spPr/>
      <dgm:t>
        <a:bodyPr/>
        <a:lstStyle/>
        <a:p>
          <a:endParaRPr lang="en-US"/>
        </a:p>
      </dgm:t>
    </dgm:pt>
    <dgm:pt modelId="{5E345095-A85C-9D45-BCAD-03F7944421E1}" type="pres">
      <dgm:prSet presAssocID="{C1DBE7BD-2B20-7448-990E-703CDC639D28}" presName="connTx" presStyleLbl="parChTrans1D2" presStyleIdx="4" presStyleCnt="6"/>
      <dgm:spPr/>
      <dgm:t>
        <a:bodyPr/>
        <a:lstStyle/>
        <a:p>
          <a:endParaRPr lang="en-US"/>
        </a:p>
      </dgm:t>
    </dgm:pt>
    <dgm:pt modelId="{699F0547-C643-A34A-A62F-AC9C0224B153}" type="pres">
      <dgm:prSet presAssocID="{5E5531E1-CEE4-7145-8092-19096E7205BF}" presName="node" presStyleLbl="node1" presStyleIdx="4" presStyleCnt="6">
        <dgm:presLayoutVars>
          <dgm:bulletEnabled val="1"/>
        </dgm:presLayoutVars>
      </dgm:prSet>
      <dgm:spPr/>
      <dgm:t>
        <a:bodyPr/>
        <a:lstStyle/>
        <a:p>
          <a:endParaRPr lang="en-US"/>
        </a:p>
      </dgm:t>
    </dgm:pt>
    <dgm:pt modelId="{89C8CED7-45E0-384A-A816-8B76E808D088}" type="pres">
      <dgm:prSet presAssocID="{154CE295-08C9-3A40-86EB-1B3D4275153B}" presName="Name9" presStyleLbl="parChTrans1D2" presStyleIdx="5" presStyleCnt="6"/>
      <dgm:spPr/>
      <dgm:t>
        <a:bodyPr/>
        <a:lstStyle/>
        <a:p>
          <a:endParaRPr lang="en-US"/>
        </a:p>
      </dgm:t>
    </dgm:pt>
    <dgm:pt modelId="{BD253833-47A1-034A-AC3C-BCBA2DE54F23}" type="pres">
      <dgm:prSet presAssocID="{154CE295-08C9-3A40-86EB-1B3D4275153B}" presName="connTx" presStyleLbl="parChTrans1D2" presStyleIdx="5" presStyleCnt="6"/>
      <dgm:spPr/>
      <dgm:t>
        <a:bodyPr/>
        <a:lstStyle/>
        <a:p>
          <a:endParaRPr lang="en-US"/>
        </a:p>
      </dgm:t>
    </dgm:pt>
    <dgm:pt modelId="{24ED18C7-BD3F-F443-AD6B-22ACFFDB4FAA}" type="pres">
      <dgm:prSet presAssocID="{5A6335B1-DB75-6349-86E8-100FF6733DC2}" presName="node" presStyleLbl="node1" presStyleIdx="5" presStyleCnt="6">
        <dgm:presLayoutVars>
          <dgm:bulletEnabled val="1"/>
        </dgm:presLayoutVars>
      </dgm:prSet>
      <dgm:spPr/>
      <dgm:t>
        <a:bodyPr/>
        <a:lstStyle/>
        <a:p>
          <a:endParaRPr lang="en-US"/>
        </a:p>
      </dgm:t>
    </dgm:pt>
  </dgm:ptLst>
  <dgm:cxnLst>
    <dgm:cxn modelId="{7D0E3E36-047A-4A42-8DBC-186FC516839E}" type="presOf" srcId="{4C0E2B38-5675-4942-A4E5-DFE456F35A6C}" destId="{7007E695-1574-7F4E-8489-57BB7B9330E8}" srcOrd="0" destOrd="0" presId="urn:microsoft.com/office/officeart/2005/8/layout/radial1"/>
    <dgm:cxn modelId="{9143AD8C-766D-3243-805C-47BA3ED21F45}" srcId="{0900E75F-9B27-9940-99A5-29BD4B2C99BE}" destId="{5E5531E1-CEE4-7145-8092-19096E7205BF}" srcOrd="4" destOrd="0" parTransId="{C1DBE7BD-2B20-7448-990E-703CDC639D28}" sibTransId="{B7B9E076-2232-5B45-88C4-E303DED74359}"/>
    <dgm:cxn modelId="{9A81D69A-5D25-5740-8B2F-B8BA120F136A}" type="presOf" srcId="{4DB89B20-7B80-6946-BA7E-C86F1D4F3221}" destId="{9384E83A-9152-A746-84D0-96ADA648C050}" srcOrd="0" destOrd="0" presId="urn:microsoft.com/office/officeart/2005/8/layout/radial1"/>
    <dgm:cxn modelId="{5A1B9625-4626-3442-B98D-666854270C11}" type="presOf" srcId="{E533AC70-24D7-614E-9A22-250099BC2B0C}" destId="{CB6F2C79-01BC-5C4D-BA73-CEA540FDC076}" srcOrd="1" destOrd="0" presId="urn:microsoft.com/office/officeart/2005/8/layout/radial1"/>
    <dgm:cxn modelId="{02F3B716-829A-9945-A2CC-EDE9469AE593}" type="presOf" srcId="{C1DBE7BD-2B20-7448-990E-703CDC639D28}" destId="{C087529E-0406-CD42-8CD1-7512C03A7E79}" srcOrd="0" destOrd="0" presId="urn:microsoft.com/office/officeart/2005/8/layout/radial1"/>
    <dgm:cxn modelId="{79E74B4B-AC43-1C45-9CD5-279D55A5A717}" type="presOf" srcId="{E533AC70-24D7-614E-9A22-250099BC2B0C}" destId="{939CA85E-2345-1B4C-A8AD-4EA4136B9FF0}" srcOrd="0" destOrd="0" presId="urn:microsoft.com/office/officeart/2005/8/layout/radial1"/>
    <dgm:cxn modelId="{0C9B0155-015A-204A-BC23-ABB2BDA79EF6}" type="presOf" srcId="{154CE295-08C9-3A40-86EB-1B3D4275153B}" destId="{89C8CED7-45E0-384A-A816-8B76E808D088}" srcOrd="0" destOrd="0" presId="urn:microsoft.com/office/officeart/2005/8/layout/radial1"/>
    <dgm:cxn modelId="{A9687237-290B-1048-87B1-4B14139BB1A7}" srcId="{B4DC9132-C90B-EB4D-9456-F280B4DF8AB7}" destId="{0900E75F-9B27-9940-99A5-29BD4B2C99BE}" srcOrd="0" destOrd="0" parTransId="{83C901E2-1A62-B547-963E-8FCE393BE278}" sibTransId="{C21BEA98-2D9B-8543-B9CA-EBC301AFB31F}"/>
    <dgm:cxn modelId="{BBFF765C-EF39-6442-A13A-BEDD13B626D1}" type="presOf" srcId="{A992DD83-0911-A346-97E0-B80405F73196}" destId="{DD17B330-04FD-3945-9069-E3F6F8D716BF}" srcOrd="1" destOrd="0" presId="urn:microsoft.com/office/officeart/2005/8/layout/radial1"/>
    <dgm:cxn modelId="{75C674E4-60BD-664F-A3FC-993AB357F0BF}" srcId="{0900E75F-9B27-9940-99A5-29BD4B2C99BE}" destId="{FD9D933C-2D42-1146-8CE7-650934334724}" srcOrd="0" destOrd="0" parTransId="{4C0E2B38-5675-4942-A4E5-DFE456F35A6C}" sibTransId="{CC2FA5A1-86CC-414E-A194-14AF5253FE22}"/>
    <dgm:cxn modelId="{5597BEB3-2A4B-684E-82AA-231A0C40B285}" srcId="{0900E75F-9B27-9940-99A5-29BD4B2C99BE}" destId="{4DB89B20-7B80-6946-BA7E-C86F1D4F3221}" srcOrd="3" destOrd="0" parTransId="{A992DD83-0911-A346-97E0-B80405F73196}" sibTransId="{BA964C13-337C-7240-8AC7-C02A0552255C}"/>
    <dgm:cxn modelId="{45118303-7BE1-BA4A-9AEF-6E73C4759719}" type="presOf" srcId="{B1F761F0-1917-374F-A4DE-E50F5364E208}" destId="{C7BEE77C-1E0D-BD4A-869A-CF1B9ADA8910}" srcOrd="0" destOrd="0" presId="urn:microsoft.com/office/officeart/2005/8/layout/radial1"/>
    <dgm:cxn modelId="{3E8A6966-0F34-964E-A032-5EBA985AC9B9}" type="presOf" srcId="{FD9D933C-2D42-1146-8CE7-650934334724}" destId="{A38A168A-1625-2242-A34C-AF17476AE000}" srcOrd="0" destOrd="0" presId="urn:microsoft.com/office/officeart/2005/8/layout/radial1"/>
    <dgm:cxn modelId="{7E7B7B8D-9B17-854F-88BC-24B004F3D539}" srcId="{0900E75F-9B27-9940-99A5-29BD4B2C99BE}" destId="{4586064B-4BCC-394C-9EBF-A79D5A4C2A7D}" srcOrd="1" destOrd="0" parTransId="{08266DB4-87E0-C94B-B543-70FADF1F676D}" sibTransId="{A4C340A6-29CB-5946-88A9-DF717D11E713}"/>
    <dgm:cxn modelId="{EE5FAF0F-A6F6-4447-A358-EA0C2473154C}" type="presOf" srcId="{4586064B-4BCC-394C-9EBF-A79D5A4C2A7D}" destId="{4D6729DE-99CA-E74A-8597-412FF8FF2C68}" srcOrd="0" destOrd="0" presId="urn:microsoft.com/office/officeart/2005/8/layout/radial1"/>
    <dgm:cxn modelId="{66BF1335-7372-9340-A5F5-DCFD9A141FC8}" srcId="{0900E75F-9B27-9940-99A5-29BD4B2C99BE}" destId="{5A6335B1-DB75-6349-86E8-100FF6733DC2}" srcOrd="5" destOrd="0" parTransId="{154CE295-08C9-3A40-86EB-1B3D4275153B}" sibTransId="{9C742E7A-3C4D-8D46-B220-2B04210CE987}"/>
    <dgm:cxn modelId="{88F1C051-BEB9-2249-9135-1A267DA9109A}" type="presOf" srcId="{08266DB4-87E0-C94B-B543-70FADF1F676D}" destId="{374A9B6F-141B-3349-B347-A2CF38C320D6}" srcOrd="0" destOrd="0" presId="urn:microsoft.com/office/officeart/2005/8/layout/radial1"/>
    <dgm:cxn modelId="{FF118A97-A5EA-C742-B9B8-6EA729A68333}" type="presOf" srcId="{C1DBE7BD-2B20-7448-990E-703CDC639D28}" destId="{5E345095-A85C-9D45-BCAD-03F7944421E1}" srcOrd="1" destOrd="0" presId="urn:microsoft.com/office/officeart/2005/8/layout/radial1"/>
    <dgm:cxn modelId="{DAE2C158-26DF-D342-B27B-46039C429881}" type="presOf" srcId="{08266DB4-87E0-C94B-B543-70FADF1F676D}" destId="{20A8195D-76DE-2C46-AA60-C33B9D6B458D}" srcOrd="1" destOrd="0" presId="urn:microsoft.com/office/officeart/2005/8/layout/radial1"/>
    <dgm:cxn modelId="{30EADE10-2715-264E-A470-6DD4AA5B64F6}" type="presOf" srcId="{0900E75F-9B27-9940-99A5-29BD4B2C99BE}" destId="{AA715AC5-49AC-0348-BCA4-E635686F312E}" srcOrd="0" destOrd="0" presId="urn:microsoft.com/office/officeart/2005/8/layout/radial1"/>
    <dgm:cxn modelId="{C3105299-005D-484D-8477-2F7749AD0755}" type="presOf" srcId="{B4DC9132-C90B-EB4D-9456-F280B4DF8AB7}" destId="{995B921C-DA93-0B42-B46A-C0D7DC56B7B7}" srcOrd="0" destOrd="0" presId="urn:microsoft.com/office/officeart/2005/8/layout/radial1"/>
    <dgm:cxn modelId="{702159D7-C8BD-AE42-A13A-BCED3AD5567C}" type="presOf" srcId="{A992DD83-0911-A346-97E0-B80405F73196}" destId="{C6989A5A-A1CE-F94C-9BE8-CF032CA90BB6}" srcOrd="0" destOrd="0" presId="urn:microsoft.com/office/officeart/2005/8/layout/radial1"/>
    <dgm:cxn modelId="{838F0419-D0AA-7F45-8193-36A59B5D2E68}" type="presOf" srcId="{4C0E2B38-5675-4942-A4E5-DFE456F35A6C}" destId="{D17623B5-FAC3-E040-92CE-EACF62F5F678}" srcOrd="1" destOrd="0" presId="urn:microsoft.com/office/officeart/2005/8/layout/radial1"/>
    <dgm:cxn modelId="{A6D6BDC4-45E6-9245-8437-024BB22A59B0}" type="presOf" srcId="{5E5531E1-CEE4-7145-8092-19096E7205BF}" destId="{699F0547-C643-A34A-A62F-AC9C0224B153}" srcOrd="0" destOrd="0" presId="urn:microsoft.com/office/officeart/2005/8/layout/radial1"/>
    <dgm:cxn modelId="{D5E0F507-1A73-4D47-B4FE-7947DA79BC93}" srcId="{0900E75F-9B27-9940-99A5-29BD4B2C99BE}" destId="{B1F761F0-1917-374F-A4DE-E50F5364E208}" srcOrd="2" destOrd="0" parTransId="{E533AC70-24D7-614E-9A22-250099BC2B0C}" sibTransId="{1D001142-D2DB-324E-A3D9-3E2E00B48B79}"/>
    <dgm:cxn modelId="{5156D28C-BC06-0E46-B577-5FCE1132BE51}" type="presOf" srcId="{154CE295-08C9-3A40-86EB-1B3D4275153B}" destId="{BD253833-47A1-034A-AC3C-BCBA2DE54F23}" srcOrd="1" destOrd="0" presId="urn:microsoft.com/office/officeart/2005/8/layout/radial1"/>
    <dgm:cxn modelId="{61F40ED0-409A-6745-BBE1-F4600996C017}" type="presOf" srcId="{5A6335B1-DB75-6349-86E8-100FF6733DC2}" destId="{24ED18C7-BD3F-F443-AD6B-22ACFFDB4FAA}" srcOrd="0" destOrd="0" presId="urn:microsoft.com/office/officeart/2005/8/layout/radial1"/>
    <dgm:cxn modelId="{0E745055-1B6F-D748-8CF2-915AC167165A}" type="presParOf" srcId="{995B921C-DA93-0B42-B46A-C0D7DC56B7B7}" destId="{AA715AC5-49AC-0348-BCA4-E635686F312E}" srcOrd="0" destOrd="0" presId="urn:microsoft.com/office/officeart/2005/8/layout/radial1"/>
    <dgm:cxn modelId="{E0B8F3A7-C49D-584E-8D48-71A2FDBCB6DC}" type="presParOf" srcId="{995B921C-DA93-0B42-B46A-C0D7DC56B7B7}" destId="{7007E695-1574-7F4E-8489-57BB7B9330E8}" srcOrd="1" destOrd="0" presId="urn:microsoft.com/office/officeart/2005/8/layout/radial1"/>
    <dgm:cxn modelId="{E9CC905C-D332-FE48-9DF1-4000BDB00668}" type="presParOf" srcId="{7007E695-1574-7F4E-8489-57BB7B9330E8}" destId="{D17623B5-FAC3-E040-92CE-EACF62F5F678}" srcOrd="0" destOrd="0" presId="urn:microsoft.com/office/officeart/2005/8/layout/radial1"/>
    <dgm:cxn modelId="{C257AE3F-4DA7-2A48-B3FE-FC7F4C1BFED7}" type="presParOf" srcId="{995B921C-DA93-0B42-B46A-C0D7DC56B7B7}" destId="{A38A168A-1625-2242-A34C-AF17476AE000}" srcOrd="2" destOrd="0" presId="urn:microsoft.com/office/officeart/2005/8/layout/radial1"/>
    <dgm:cxn modelId="{808EE2DF-D4D2-1A4D-B049-D8F96840992E}" type="presParOf" srcId="{995B921C-DA93-0B42-B46A-C0D7DC56B7B7}" destId="{374A9B6F-141B-3349-B347-A2CF38C320D6}" srcOrd="3" destOrd="0" presId="urn:microsoft.com/office/officeart/2005/8/layout/radial1"/>
    <dgm:cxn modelId="{F8C328B5-25DF-C84A-AE51-7979F19DE125}" type="presParOf" srcId="{374A9B6F-141B-3349-B347-A2CF38C320D6}" destId="{20A8195D-76DE-2C46-AA60-C33B9D6B458D}" srcOrd="0" destOrd="0" presId="urn:microsoft.com/office/officeart/2005/8/layout/radial1"/>
    <dgm:cxn modelId="{8170A905-E4BC-6143-AA0B-26CD16EBD0AD}" type="presParOf" srcId="{995B921C-DA93-0B42-B46A-C0D7DC56B7B7}" destId="{4D6729DE-99CA-E74A-8597-412FF8FF2C68}" srcOrd="4" destOrd="0" presId="urn:microsoft.com/office/officeart/2005/8/layout/radial1"/>
    <dgm:cxn modelId="{DC6A49A9-0F72-7444-80C4-F8704B2C1161}" type="presParOf" srcId="{995B921C-DA93-0B42-B46A-C0D7DC56B7B7}" destId="{939CA85E-2345-1B4C-A8AD-4EA4136B9FF0}" srcOrd="5" destOrd="0" presId="urn:microsoft.com/office/officeart/2005/8/layout/radial1"/>
    <dgm:cxn modelId="{D1C9C934-8C1A-D143-9DF1-7AF0C4FF7B26}" type="presParOf" srcId="{939CA85E-2345-1B4C-A8AD-4EA4136B9FF0}" destId="{CB6F2C79-01BC-5C4D-BA73-CEA540FDC076}" srcOrd="0" destOrd="0" presId="urn:microsoft.com/office/officeart/2005/8/layout/radial1"/>
    <dgm:cxn modelId="{416B5592-1E54-7A40-96ED-AE3483EB8E28}" type="presParOf" srcId="{995B921C-DA93-0B42-B46A-C0D7DC56B7B7}" destId="{C7BEE77C-1E0D-BD4A-869A-CF1B9ADA8910}" srcOrd="6" destOrd="0" presId="urn:microsoft.com/office/officeart/2005/8/layout/radial1"/>
    <dgm:cxn modelId="{C29D894F-3596-D547-AFF0-0FA1A74E855D}" type="presParOf" srcId="{995B921C-DA93-0B42-B46A-C0D7DC56B7B7}" destId="{C6989A5A-A1CE-F94C-9BE8-CF032CA90BB6}" srcOrd="7" destOrd="0" presId="urn:microsoft.com/office/officeart/2005/8/layout/radial1"/>
    <dgm:cxn modelId="{2476B81D-5B01-E644-BD56-55104325D11F}" type="presParOf" srcId="{C6989A5A-A1CE-F94C-9BE8-CF032CA90BB6}" destId="{DD17B330-04FD-3945-9069-E3F6F8D716BF}" srcOrd="0" destOrd="0" presId="urn:microsoft.com/office/officeart/2005/8/layout/radial1"/>
    <dgm:cxn modelId="{9DF4B7CA-E51F-7A41-A6F5-199D0A157573}" type="presParOf" srcId="{995B921C-DA93-0B42-B46A-C0D7DC56B7B7}" destId="{9384E83A-9152-A746-84D0-96ADA648C050}" srcOrd="8" destOrd="0" presId="urn:microsoft.com/office/officeart/2005/8/layout/radial1"/>
    <dgm:cxn modelId="{B8EE4CEF-3163-F742-8F74-D488D6A9B6DA}" type="presParOf" srcId="{995B921C-DA93-0B42-B46A-C0D7DC56B7B7}" destId="{C087529E-0406-CD42-8CD1-7512C03A7E79}" srcOrd="9" destOrd="0" presId="urn:microsoft.com/office/officeart/2005/8/layout/radial1"/>
    <dgm:cxn modelId="{80904314-DE69-8F4B-8F05-29D019FE80BB}" type="presParOf" srcId="{C087529E-0406-CD42-8CD1-7512C03A7E79}" destId="{5E345095-A85C-9D45-BCAD-03F7944421E1}" srcOrd="0" destOrd="0" presId="urn:microsoft.com/office/officeart/2005/8/layout/radial1"/>
    <dgm:cxn modelId="{30E5AC7A-D285-3144-A22E-53204F14065F}" type="presParOf" srcId="{995B921C-DA93-0B42-B46A-C0D7DC56B7B7}" destId="{699F0547-C643-A34A-A62F-AC9C0224B153}" srcOrd="10" destOrd="0" presId="urn:microsoft.com/office/officeart/2005/8/layout/radial1"/>
    <dgm:cxn modelId="{C0FAAAD1-352D-F24C-83DF-B3F0F9645500}" type="presParOf" srcId="{995B921C-DA93-0B42-B46A-C0D7DC56B7B7}" destId="{89C8CED7-45E0-384A-A816-8B76E808D088}" srcOrd="11" destOrd="0" presId="urn:microsoft.com/office/officeart/2005/8/layout/radial1"/>
    <dgm:cxn modelId="{E0A60934-F91E-254D-9E30-E4FB1DDD7953}" type="presParOf" srcId="{89C8CED7-45E0-384A-A816-8B76E808D088}" destId="{BD253833-47A1-034A-AC3C-BCBA2DE54F23}" srcOrd="0" destOrd="0" presId="urn:microsoft.com/office/officeart/2005/8/layout/radial1"/>
    <dgm:cxn modelId="{A1AFD70A-6A22-2E48-8568-9B67AA2997C7}" type="presParOf" srcId="{995B921C-DA93-0B42-B46A-C0D7DC56B7B7}" destId="{24ED18C7-BD3F-F443-AD6B-22ACFFDB4FAA}" srcOrd="12"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B34D52-62E2-4949-9867-A38CA500AF71}"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31152192-3A35-2F43-806E-84A00903BCE2}">
      <dgm:prSet phldrT="[Text]"/>
      <dgm:spPr/>
      <dgm:t>
        <a:bodyPr/>
        <a:lstStyle/>
        <a:p>
          <a:r>
            <a:rPr lang="en-US" dirty="0"/>
            <a:t>Antecedent</a:t>
          </a:r>
        </a:p>
      </dgm:t>
    </dgm:pt>
    <dgm:pt modelId="{2BD1874B-D953-5F44-A7C3-6D60363FC098}" type="parTrans" cxnId="{1093DCF2-AF5F-9F41-8EF1-207A9DF483F7}">
      <dgm:prSet/>
      <dgm:spPr/>
      <dgm:t>
        <a:bodyPr/>
        <a:lstStyle/>
        <a:p>
          <a:endParaRPr lang="en-US"/>
        </a:p>
      </dgm:t>
    </dgm:pt>
    <dgm:pt modelId="{986670AB-8704-DB4F-8DC8-5819B862A87A}" type="sibTrans" cxnId="{1093DCF2-AF5F-9F41-8EF1-207A9DF483F7}">
      <dgm:prSet/>
      <dgm:spPr/>
      <dgm:t>
        <a:bodyPr/>
        <a:lstStyle/>
        <a:p>
          <a:endParaRPr lang="en-US"/>
        </a:p>
      </dgm:t>
    </dgm:pt>
    <dgm:pt modelId="{AEB34E32-5EAD-B747-8584-3AA4A181F8F9}">
      <dgm:prSet phldrT="[Text]"/>
      <dgm:spPr/>
      <dgm:t>
        <a:bodyPr/>
        <a:lstStyle/>
        <a:p>
          <a:r>
            <a:rPr lang="en-US" dirty="0"/>
            <a:t>What happens right before the behavior?</a:t>
          </a:r>
        </a:p>
      </dgm:t>
    </dgm:pt>
    <dgm:pt modelId="{C7CB476C-3F97-B14C-B6D9-A0A5D7B449E7}" type="parTrans" cxnId="{12C49504-AD04-B34D-9F51-0C637FB68D53}">
      <dgm:prSet/>
      <dgm:spPr/>
      <dgm:t>
        <a:bodyPr/>
        <a:lstStyle/>
        <a:p>
          <a:endParaRPr lang="en-US"/>
        </a:p>
      </dgm:t>
    </dgm:pt>
    <dgm:pt modelId="{170BD05F-170B-E44A-ACD5-456ADEEEDC0F}" type="sibTrans" cxnId="{12C49504-AD04-B34D-9F51-0C637FB68D53}">
      <dgm:prSet/>
      <dgm:spPr/>
      <dgm:t>
        <a:bodyPr/>
        <a:lstStyle/>
        <a:p>
          <a:endParaRPr lang="en-US"/>
        </a:p>
      </dgm:t>
    </dgm:pt>
    <dgm:pt modelId="{A57D8641-CF72-A245-900B-B041E9679907}">
      <dgm:prSet phldrT="[Text]"/>
      <dgm:spPr/>
      <dgm:t>
        <a:bodyPr/>
        <a:lstStyle/>
        <a:p>
          <a:r>
            <a:rPr lang="en-US" dirty="0"/>
            <a:t>Behavior</a:t>
          </a:r>
        </a:p>
      </dgm:t>
    </dgm:pt>
    <dgm:pt modelId="{F0212018-27D7-6944-A635-29F7B12F40FC}" type="parTrans" cxnId="{414C3BF7-244C-8141-8C1F-16D5FD201C92}">
      <dgm:prSet/>
      <dgm:spPr/>
      <dgm:t>
        <a:bodyPr/>
        <a:lstStyle/>
        <a:p>
          <a:endParaRPr lang="en-US"/>
        </a:p>
      </dgm:t>
    </dgm:pt>
    <dgm:pt modelId="{AC7884EA-3C20-C141-910D-995DC92FDA2E}" type="sibTrans" cxnId="{414C3BF7-244C-8141-8C1F-16D5FD201C92}">
      <dgm:prSet/>
      <dgm:spPr/>
      <dgm:t>
        <a:bodyPr/>
        <a:lstStyle/>
        <a:p>
          <a:endParaRPr lang="en-US"/>
        </a:p>
      </dgm:t>
    </dgm:pt>
    <dgm:pt modelId="{08BDBD49-9E1A-F044-8D23-CFB98316663A}">
      <dgm:prSet phldrT="[Text]"/>
      <dgm:spPr/>
      <dgm:t>
        <a:bodyPr/>
        <a:lstStyle/>
        <a:p>
          <a:r>
            <a:rPr lang="en-US" dirty="0"/>
            <a:t>In Math class, mid-morning…</a:t>
          </a:r>
        </a:p>
      </dgm:t>
    </dgm:pt>
    <dgm:pt modelId="{DEC75A05-83F6-514C-9702-646E814B17C2}" type="parTrans" cxnId="{A381369E-56A7-4B43-B3C0-1E087B6C069C}">
      <dgm:prSet/>
      <dgm:spPr/>
      <dgm:t>
        <a:bodyPr/>
        <a:lstStyle/>
        <a:p>
          <a:endParaRPr lang="en-US"/>
        </a:p>
      </dgm:t>
    </dgm:pt>
    <dgm:pt modelId="{DE4DF4B5-D88B-6441-AB03-E32298F603F4}" type="sibTrans" cxnId="{A381369E-56A7-4B43-B3C0-1E087B6C069C}">
      <dgm:prSet/>
      <dgm:spPr/>
      <dgm:t>
        <a:bodyPr/>
        <a:lstStyle/>
        <a:p>
          <a:endParaRPr lang="en-US"/>
        </a:p>
      </dgm:t>
    </dgm:pt>
    <dgm:pt modelId="{6C8B4A4E-A645-AA43-9F4A-68D9F3E6EEC2}">
      <dgm:prSet phldrT="[Text]"/>
      <dgm:spPr/>
      <dgm:t>
        <a:bodyPr/>
        <a:lstStyle/>
        <a:p>
          <a:r>
            <a:rPr lang="en-US" dirty="0"/>
            <a:t>Johnny puts his head on desk</a:t>
          </a:r>
        </a:p>
        <a:p>
          <a:r>
            <a:rPr lang="en-US" dirty="0"/>
            <a:t>Refuses to do work</a:t>
          </a:r>
        </a:p>
        <a:p>
          <a:r>
            <a:rPr lang="en-US" dirty="0"/>
            <a:t>Starts to yell, throw papers</a:t>
          </a:r>
        </a:p>
        <a:p>
          <a:r>
            <a:rPr lang="en-US" dirty="0"/>
            <a:t>Para removes him to hallway</a:t>
          </a:r>
        </a:p>
      </dgm:t>
    </dgm:pt>
    <dgm:pt modelId="{8530464C-91AD-0A47-8FEB-AB5CF4FDEE3C}" type="parTrans" cxnId="{DCB8D827-739C-E74C-A6D1-FDD146E3107D}">
      <dgm:prSet/>
      <dgm:spPr/>
      <dgm:t>
        <a:bodyPr/>
        <a:lstStyle/>
        <a:p>
          <a:endParaRPr lang="en-US"/>
        </a:p>
      </dgm:t>
    </dgm:pt>
    <dgm:pt modelId="{0AA35628-7CAF-074A-A373-C6C0758FDDC2}" type="sibTrans" cxnId="{DCB8D827-739C-E74C-A6D1-FDD146E3107D}">
      <dgm:prSet/>
      <dgm:spPr/>
      <dgm:t>
        <a:bodyPr/>
        <a:lstStyle/>
        <a:p>
          <a:endParaRPr lang="en-US"/>
        </a:p>
      </dgm:t>
    </dgm:pt>
    <dgm:pt modelId="{AAFE63DD-2E0C-7F4F-A254-3ABDAA1DD95B}">
      <dgm:prSet phldrT="[Text]"/>
      <dgm:spPr/>
      <dgm:t>
        <a:bodyPr/>
        <a:lstStyle/>
        <a:p>
          <a:r>
            <a:rPr lang="en-US" dirty="0"/>
            <a:t>Consequence</a:t>
          </a:r>
        </a:p>
      </dgm:t>
    </dgm:pt>
    <dgm:pt modelId="{60197E7C-94EE-1E49-890C-6606B38CD007}" type="parTrans" cxnId="{349571CC-7F9E-A34B-8E6F-2CD623C81EFF}">
      <dgm:prSet/>
      <dgm:spPr/>
      <dgm:t>
        <a:bodyPr/>
        <a:lstStyle/>
        <a:p>
          <a:endParaRPr lang="en-US"/>
        </a:p>
      </dgm:t>
    </dgm:pt>
    <dgm:pt modelId="{F1688056-4633-4B48-AA02-FE169D7EE16F}" type="sibTrans" cxnId="{349571CC-7F9E-A34B-8E6F-2CD623C81EFF}">
      <dgm:prSet/>
      <dgm:spPr/>
      <dgm:t>
        <a:bodyPr/>
        <a:lstStyle/>
        <a:p>
          <a:endParaRPr lang="en-US"/>
        </a:p>
      </dgm:t>
    </dgm:pt>
    <dgm:pt modelId="{4FC6976E-A288-A948-8D5A-C1AD0DB63C94}">
      <dgm:prSet phldrT="[Text]"/>
      <dgm:spPr/>
      <dgm:t>
        <a:bodyPr/>
        <a:lstStyle/>
        <a:p>
          <a:r>
            <a:rPr lang="en-US" dirty="0"/>
            <a:t>What happens right after the behavior?</a:t>
          </a:r>
        </a:p>
      </dgm:t>
    </dgm:pt>
    <dgm:pt modelId="{C0B3BAA6-B69B-E749-AA4C-9C55CCE1E5FD}" type="parTrans" cxnId="{C61B6598-7DEF-B64E-9EF7-558518160A1E}">
      <dgm:prSet/>
      <dgm:spPr/>
      <dgm:t>
        <a:bodyPr/>
        <a:lstStyle/>
        <a:p>
          <a:endParaRPr lang="en-US"/>
        </a:p>
      </dgm:t>
    </dgm:pt>
    <dgm:pt modelId="{8892D71A-5F60-A74D-B5D8-AEF297201DF5}" type="sibTrans" cxnId="{C61B6598-7DEF-B64E-9EF7-558518160A1E}">
      <dgm:prSet/>
      <dgm:spPr/>
      <dgm:t>
        <a:bodyPr/>
        <a:lstStyle/>
        <a:p>
          <a:endParaRPr lang="en-US"/>
        </a:p>
      </dgm:t>
    </dgm:pt>
    <dgm:pt modelId="{4D071E1D-C0A9-B649-8981-6D24FCC23853}" type="pres">
      <dgm:prSet presAssocID="{F6B34D52-62E2-4949-9867-A38CA500AF71}" presName="theList" presStyleCnt="0">
        <dgm:presLayoutVars>
          <dgm:dir/>
          <dgm:animLvl val="lvl"/>
          <dgm:resizeHandles val="exact"/>
        </dgm:presLayoutVars>
      </dgm:prSet>
      <dgm:spPr/>
      <dgm:t>
        <a:bodyPr/>
        <a:lstStyle/>
        <a:p>
          <a:endParaRPr lang="en-US"/>
        </a:p>
      </dgm:t>
    </dgm:pt>
    <dgm:pt modelId="{56D40A06-609F-784E-9F19-97CE1C4DDB06}" type="pres">
      <dgm:prSet presAssocID="{31152192-3A35-2F43-806E-84A00903BCE2}" presName="compNode" presStyleCnt="0"/>
      <dgm:spPr/>
    </dgm:pt>
    <dgm:pt modelId="{941A42B5-DE9F-874C-BFCF-ECBB4A28DAFC}" type="pres">
      <dgm:prSet presAssocID="{31152192-3A35-2F43-806E-84A00903BCE2}" presName="aNode" presStyleLbl="bgShp" presStyleIdx="0" presStyleCnt="3"/>
      <dgm:spPr/>
      <dgm:t>
        <a:bodyPr/>
        <a:lstStyle/>
        <a:p>
          <a:endParaRPr lang="en-US"/>
        </a:p>
      </dgm:t>
    </dgm:pt>
    <dgm:pt modelId="{3DE213E6-67F5-0A46-B77A-6571DA25F0C8}" type="pres">
      <dgm:prSet presAssocID="{31152192-3A35-2F43-806E-84A00903BCE2}" presName="textNode" presStyleLbl="bgShp" presStyleIdx="0" presStyleCnt="3"/>
      <dgm:spPr/>
      <dgm:t>
        <a:bodyPr/>
        <a:lstStyle/>
        <a:p>
          <a:endParaRPr lang="en-US"/>
        </a:p>
      </dgm:t>
    </dgm:pt>
    <dgm:pt modelId="{221D36AB-BA41-8E43-BB37-01C6A9D23992}" type="pres">
      <dgm:prSet presAssocID="{31152192-3A35-2F43-806E-84A00903BCE2}" presName="compChildNode" presStyleCnt="0"/>
      <dgm:spPr/>
    </dgm:pt>
    <dgm:pt modelId="{F8D1381F-3FF4-3F49-867D-C03FE82401B9}" type="pres">
      <dgm:prSet presAssocID="{31152192-3A35-2F43-806E-84A00903BCE2}" presName="theInnerList" presStyleCnt="0"/>
      <dgm:spPr/>
    </dgm:pt>
    <dgm:pt modelId="{510424BF-BB40-004A-8E5F-6BCE853D860F}" type="pres">
      <dgm:prSet presAssocID="{AEB34E32-5EAD-B747-8584-3AA4A181F8F9}" presName="childNode" presStyleLbl="node1" presStyleIdx="0" presStyleCnt="4">
        <dgm:presLayoutVars>
          <dgm:bulletEnabled val="1"/>
        </dgm:presLayoutVars>
      </dgm:prSet>
      <dgm:spPr/>
      <dgm:t>
        <a:bodyPr/>
        <a:lstStyle/>
        <a:p>
          <a:endParaRPr lang="en-US"/>
        </a:p>
      </dgm:t>
    </dgm:pt>
    <dgm:pt modelId="{8CD75305-E7A5-814A-A39A-A251DCE6056E}" type="pres">
      <dgm:prSet presAssocID="{31152192-3A35-2F43-806E-84A00903BCE2}" presName="aSpace" presStyleCnt="0"/>
      <dgm:spPr/>
    </dgm:pt>
    <dgm:pt modelId="{EFCF2383-AD01-E54B-8D98-35E75969ECE6}" type="pres">
      <dgm:prSet presAssocID="{A57D8641-CF72-A245-900B-B041E9679907}" presName="compNode" presStyleCnt="0"/>
      <dgm:spPr/>
    </dgm:pt>
    <dgm:pt modelId="{0AF51418-7CEC-1B4B-A7BC-15646A01F58E}" type="pres">
      <dgm:prSet presAssocID="{A57D8641-CF72-A245-900B-B041E9679907}" presName="aNode" presStyleLbl="bgShp" presStyleIdx="1" presStyleCnt="3"/>
      <dgm:spPr/>
      <dgm:t>
        <a:bodyPr/>
        <a:lstStyle/>
        <a:p>
          <a:endParaRPr lang="en-US"/>
        </a:p>
      </dgm:t>
    </dgm:pt>
    <dgm:pt modelId="{415E63C3-1CC8-474C-9D77-2CF090CF0A30}" type="pres">
      <dgm:prSet presAssocID="{A57D8641-CF72-A245-900B-B041E9679907}" presName="textNode" presStyleLbl="bgShp" presStyleIdx="1" presStyleCnt="3"/>
      <dgm:spPr/>
      <dgm:t>
        <a:bodyPr/>
        <a:lstStyle/>
        <a:p>
          <a:endParaRPr lang="en-US"/>
        </a:p>
      </dgm:t>
    </dgm:pt>
    <dgm:pt modelId="{0BCCCBB4-B708-B940-9412-B5074AA87778}" type="pres">
      <dgm:prSet presAssocID="{A57D8641-CF72-A245-900B-B041E9679907}" presName="compChildNode" presStyleCnt="0"/>
      <dgm:spPr/>
    </dgm:pt>
    <dgm:pt modelId="{62621BF5-8B8C-C046-AD76-E51F64AE5E04}" type="pres">
      <dgm:prSet presAssocID="{A57D8641-CF72-A245-900B-B041E9679907}" presName="theInnerList" presStyleCnt="0"/>
      <dgm:spPr/>
    </dgm:pt>
    <dgm:pt modelId="{0D6BC572-2FDF-D148-94D4-7C4326AD3693}" type="pres">
      <dgm:prSet presAssocID="{08BDBD49-9E1A-F044-8D23-CFB98316663A}" presName="childNode" presStyleLbl="node1" presStyleIdx="1" presStyleCnt="4">
        <dgm:presLayoutVars>
          <dgm:bulletEnabled val="1"/>
        </dgm:presLayoutVars>
      </dgm:prSet>
      <dgm:spPr/>
      <dgm:t>
        <a:bodyPr/>
        <a:lstStyle/>
        <a:p>
          <a:endParaRPr lang="en-US"/>
        </a:p>
      </dgm:t>
    </dgm:pt>
    <dgm:pt modelId="{95CB9ABA-E559-6A46-9076-D0D33143DB50}" type="pres">
      <dgm:prSet presAssocID="{08BDBD49-9E1A-F044-8D23-CFB98316663A}" presName="aSpace2" presStyleCnt="0"/>
      <dgm:spPr/>
    </dgm:pt>
    <dgm:pt modelId="{D10136EE-1D3C-9440-9240-DCC5A4192873}" type="pres">
      <dgm:prSet presAssocID="{6C8B4A4E-A645-AA43-9F4A-68D9F3E6EEC2}" presName="childNode" presStyleLbl="node1" presStyleIdx="2" presStyleCnt="4" custLinFactNeighborX="0" custLinFactNeighborY="-5808">
        <dgm:presLayoutVars>
          <dgm:bulletEnabled val="1"/>
        </dgm:presLayoutVars>
      </dgm:prSet>
      <dgm:spPr/>
      <dgm:t>
        <a:bodyPr/>
        <a:lstStyle/>
        <a:p>
          <a:endParaRPr lang="en-US"/>
        </a:p>
      </dgm:t>
    </dgm:pt>
    <dgm:pt modelId="{CA6730DD-96DF-BE4D-9B71-187700AA5FE4}" type="pres">
      <dgm:prSet presAssocID="{A57D8641-CF72-A245-900B-B041E9679907}" presName="aSpace" presStyleCnt="0"/>
      <dgm:spPr/>
    </dgm:pt>
    <dgm:pt modelId="{FB4C0181-B408-E145-A415-404A087F55D8}" type="pres">
      <dgm:prSet presAssocID="{AAFE63DD-2E0C-7F4F-A254-3ABDAA1DD95B}" presName="compNode" presStyleCnt="0"/>
      <dgm:spPr/>
    </dgm:pt>
    <dgm:pt modelId="{64CD0A09-5233-9047-A267-116B41EEA621}" type="pres">
      <dgm:prSet presAssocID="{AAFE63DD-2E0C-7F4F-A254-3ABDAA1DD95B}" presName="aNode" presStyleLbl="bgShp" presStyleIdx="2" presStyleCnt="3"/>
      <dgm:spPr/>
      <dgm:t>
        <a:bodyPr/>
        <a:lstStyle/>
        <a:p>
          <a:endParaRPr lang="en-US"/>
        </a:p>
      </dgm:t>
    </dgm:pt>
    <dgm:pt modelId="{800B7800-97FE-F14B-9F34-F274EE6314E0}" type="pres">
      <dgm:prSet presAssocID="{AAFE63DD-2E0C-7F4F-A254-3ABDAA1DD95B}" presName="textNode" presStyleLbl="bgShp" presStyleIdx="2" presStyleCnt="3"/>
      <dgm:spPr/>
      <dgm:t>
        <a:bodyPr/>
        <a:lstStyle/>
        <a:p>
          <a:endParaRPr lang="en-US"/>
        </a:p>
      </dgm:t>
    </dgm:pt>
    <dgm:pt modelId="{C0F49CC6-A245-0243-9FEB-196D9D95E8D0}" type="pres">
      <dgm:prSet presAssocID="{AAFE63DD-2E0C-7F4F-A254-3ABDAA1DD95B}" presName="compChildNode" presStyleCnt="0"/>
      <dgm:spPr/>
    </dgm:pt>
    <dgm:pt modelId="{220F6E79-5C49-AB42-925E-5F99A0DB56F7}" type="pres">
      <dgm:prSet presAssocID="{AAFE63DD-2E0C-7F4F-A254-3ABDAA1DD95B}" presName="theInnerList" presStyleCnt="0"/>
      <dgm:spPr/>
    </dgm:pt>
    <dgm:pt modelId="{2B8968CA-95F9-944F-A2D6-56A9336F9584}" type="pres">
      <dgm:prSet presAssocID="{4FC6976E-A288-A948-8D5A-C1AD0DB63C94}" presName="childNode" presStyleLbl="node1" presStyleIdx="3" presStyleCnt="4">
        <dgm:presLayoutVars>
          <dgm:bulletEnabled val="1"/>
        </dgm:presLayoutVars>
      </dgm:prSet>
      <dgm:spPr/>
      <dgm:t>
        <a:bodyPr/>
        <a:lstStyle/>
        <a:p>
          <a:endParaRPr lang="en-US"/>
        </a:p>
      </dgm:t>
    </dgm:pt>
  </dgm:ptLst>
  <dgm:cxnLst>
    <dgm:cxn modelId="{F0C4DEA1-1907-D645-94AD-7B9922027DCA}" type="presOf" srcId="{08BDBD49-9E1A-F044-8D23-CFB98316663A}" destId="{0D6BC572-2FDF-D148-94D4-7C4326AD3693}" srcOrd="0" destOrd="0" presId="urn:microsoft.com/office/officeart/2005/8/layout/lProcess2"/>
    <dgm:cxn modelId="{DCB8D827-739C-E74C-A6D1-FDD146E3107D}" srcId="{A57D8641-CF72-A245-900B-B041E9679907}" destId="{6C8B4A4E-A645-AA43-9F4A-68D9F3E6EEC2}" srcOrd="1" destOrd="0" parTransId="{8530464C-91AD-0A47-8FEB-AB5CF4FDEE3C}" sibTransId="{0AA35628-7CAF-074A-A373-C6C0758FDDC2}"/>
    <dgm:cxn modelId="{12C49504-AD04-B34D-9F51-0C637FB68D53}" srcId="{31152192-3A35-2F43-806E-84A00903BCE2}" destId="{AEB34E32-5EAD-B747-8584-3AA4A181F8F9}" srcOrd="0" destOrd="0" parTransId="{C7CB476C-3F97-B14C-B6D9-A0A5D7B449E7}" sibTransId="{170BD05F-170B-E44A-ACD5-456ADEEEDC0F}"/>
    <dgm:cxn modelId="{37A80553-533C-8543-BBBC-986C1C1A92A4}" type="presOf" srcId="{6C8B4A4E-A645-AA43-9F4A-68D9F3E6EEC2}" destId="{D10136EE-1D3C-9440-9240-DCC5A4192873}" srcOrd="0" destOrd="0" presId="urn:microsoft.com/office/officeart/2005/8/layout/lProcess2"/>
    <dgm:cxn modelId="{1093DCF2-AF5F-9F41-8EF1-207A9DF483F7}" srcId="{F6B34D52-62E2-4949-9867-A38CA500AF71}" destId="{31152192-3A35-2F43-806E-84A00903BCE2}" srcOrd="0" destOrd="0" parTransId="{2BD1874B-D953-5F44-A7C3-6D60363FC098}" sibTransId="{986670AB-8704-DB4F-8DC8-5819B862A87A}"/>
    <dgm:cxn modelId="{5B8196B1-DF40-7440-953A-23BDF2396ADD}" type="presOf" srcId="{AEB34E32-5EAD-B747-8584-3AA4A181F8F9}" destId="{510424BF-BB40-004A-8E5F-6BCE853D860F}" srcOrd="0" destOrd="0" presId="urn:microsoft.com/office/officeart/2005/8/layout/lProcess2"/>
    <dgm:cxn modelId="{9EF1A5D7-B8B9-604A-9880-773F1EECC906}" type="presOf" srcId="{A57D8641-CF72-A245-900B-B041E9679907}" destId="{415E63C3-1CC8-474C-9D77-2CF090CF0A30}" srcOrd="1" destOrd="0" presId="urn:microsoft.com/office/officeart/2005/8/layout/lProcess2"/>
    <dgm:cxn modelId="{81EF8136-C70D-1448-BD82-9BDA2F122263}" type="presOf" srcId="{4FC6976E-A288-A948-8D5A-C1AD0DB63C94}" destId="{2B8968CA-95F9-944F-A2D6-56A9336F9584}" srcOrd="0" destOrd="0" presId="urn:microsoft.com/office/officeart/2005/8/layout/lProcess2"/>
    <dgm:cxn modelId="{C61B6598-7DEF-B64E-9EF7-558518160A1E}" srcId="{AAFE63DD-2E0C-7F4F-A254-3ABDAA1DD95B}" destId="{4FC6976E-A288-A948-8D5A-C1AD0DB63C94}" srcOrd="0" destOrd="0" parTransId="{C0B3BAA6-B69B-E749-AA4C-9C55CCE1E5FD}" sibTransId="{8892D71A-5F60-A74D-B5D8-AEF297201DF5}"/>
    <dgm:cxn modelId="{EFD1E203-2463-4E49-BFA8-9A0998B54EE7}" type="presOf" srcId="{AAFE63DD-2E0C-7F4F-A254-3ABDAA1DD95B}" destId="{800B7800-97FE-F14B-9F34-F274EE6314E0}" srcOrd="1" destOrd="0" presId="urn:microsoft.com/office/officeart/2005/8/layout/lProcess2"/>
    <dgm:cxn modelId="{349571CC-7F9E-A34B-8E6F-2CD623C81EFF}" srcId="{F6B34D52-62E2-4949-9867-A38CA500AF71}" destId="{AAFE63DD-2E0C-7F4F-A254-3ABDAA1DD95B}" srcOrd="2" destOrd="0" parTransId="{60197E7C-94EE-1E49-890C-6606B38CD007}" sibTransId="{F1688056-4633-4B48-AA02-FE169D7EE16F}"/>
    <dgm:cxn modelId="{DCF9A939-AED1-ED41-94D1-A36FB7E2E1CB}" type="presOf" srcId="{31152192-3A35-2F43-806E-84A00903BCE2}" destId="{3DE213E6-67F5-0A46-B77A-6571DA25F0C8}" srcOrd="1" destOrd="0" presId="urn:microsoft.com/office/officeart/2005/8/layout/lProcess2"/>
    <dgm:cxn modelId="{3C7F9226-F7FB-9349-B0CF-52D12F15C95F}" type="presOf" srcId="{31152192-3A35-2F43-806E-84A00903BCE2}" destId="{941A42B5-DE9F-874C-BFCF-ECBB4A28DAFC}" srcOrd="0" destOrd="0" presId="urn:microsoft.com/office/officeart/2005/8/layout/lProcess2"/>
    <dgm:cxn modelId="{DEBA0076-AED1-6147-B1E5-D0DE9233D7AE}" type="presOf" srcId="{F6B34D52-62E2-4949-9867-A38CA500AF71}" destId="{4D071E1D-C0A9-B649-8981-6D24FCC23853}" srcOrd="0" destOrd="0" presId="urn:microsoft.com/office/officeart/2005/8/layout/lProcess2"/>
    <dgm:cxn modelId="{A381369E-56A7-4B43-B3C0-1E087B6C069C}" srcId="{A57D8641-CF72-A245-900B-B041E9679907}" destId="{08BDBD49-9E1A-F044-8D23-CFB98316663A}" srcOrd="0" destOrd="0" parTransId="{DEC75A05-83F6-514C-9702-646E814B17C2}" sibTransId="{DE4DF4B5-D88B-6441-AB03-E32298F603F4}"/>
    <dgm:cxn modelId="{9ED15C05-FB17-AB46-83A0-5C3B474A6E7D}" type="presOf" srcId="{AAFE63DD-2E0C-7F4F-A254-3ABDAA1DD95B}" destId="{64CD0A09-5233-9047-A267-116B41EEA621}" srcOrd="0" destOrd="0" presId="urn:microsoft.com/office/officeart/2005/8/layout/lProcess2"/>
    <dgm:cxn modelId="{613F43B6-A2B0-E541-8B72-5D5CA8B23E40}" type="presOf" srcId="{A57D8641-CF72-A245-900B-B041E9679907}" destId="{0AF51418-7CEC-1B4B-A7BC-15646A01F58E}" srcOrd="0" destOrd="0" presId="urn:microsoft.com/office/officeart/2005/8/layout/lProcess2"/>
    <dgm:cxn modelId="{414C3BF7-244C-8141-8C1F-16D5FD201C92}" srcId="{F6B34D52-62E2-4949-9867-A38CA500AF71}" destId="{A57D8641-CF72-A245-900B-B041E9679907}" srcOrd="1" destOrd="0" parTransId="{F0212018-27D7-6944-A635-29F7B12F40FC}" sibTransId="{AC7884EA-3C20-C141-910D-995DC92FDA2E}"/>
    <dgm:cxn modelId="{360D84AB-42D4-BE47-A215-6E07FF36BCBC}" type="presParOf" srcId="{4D071E1D-C0A9-B649-8981-6D24FCC23853}" destId="{56D40A06-609F-784E-9F19-97CE1C4DDB06}" srcOrd="0" destOrd="0" presId="urn:microsoft.com/office/officeart/2005/8/layout/lProcess2"/>
    <dgm:cxn modelId="{B7ED69F6-83A3-5B4A-9342-67497EEECD67}" type="presParOf" srcId="{56D40A06-609F-784E-9F19-97CE1C4DDB06}" destId="{941A42B5-DE9F-874C-BFCF-ECBB4A28DAFC}" srcOrd="0" destOrd="0" presId="urn:microsoft.com/office/officeart/2005/8/layout/lProcess2"/>
    <dgm:cxn modelId="{4CCB427E-6A57-C940-89D2-5E6BE8F9EB74}" type="presParOf" srcId="{56D40A06-609F-784E-9F19-97CE1C4DDB06}" destId="{3DE213E6-67F5-0A46-B77A-6571DA25F0C8}" srcOrd="1" destOrd="0" presId="urn:microsoft.com/office/officeart/2005/8/layout/lProcess2"/>
    <dgm:cxn modelId="{B764EC43-3068-1345-90C4-74C31B1D9C80}" type="presParOf" srcId="{56D40A06-609F-784E-9F19-97CE1C4DDB06}" destId="{221D36AB-BA41-8E43-BB37-01C6A9D23992}" srcOrd="2" destOrd="0" presId="urn:microsoft.com/office/officeart/2005/8/layout/lProcess2"/>
    <dgm:cxn modelId="{EF4EFA6A-6039-1041-8E24-9B1597D6B075}" type="presParOf" srcId="{221D36AB-BA41-8E43-BB37-01C6A9D23992}" destId="{F8D1381F-3FF4-3F49-867D-C03FE82401B9}" srcOrd="0" destOrd="0" presId="urn:microsoft.com/office/officeart/2005/8/layout/lProcess2"/>
    <dgm:cxn modelId="{05BE6BB2-E2E1-D942-BB9F-1D0E4699C957}" type="presParOf" srcId="{F8D1381F-3FF4-3F49-867D-C03FE82401B9}" destId="{510424BF-BB40-004A-8E5F-6BCE853D860F}" srcOrd="0" destOrd="0" presId="urn:microsoft.com/office/officeart/2005/8/layout/lProcess2"/>
    <dgm:cxn modelId="{DA41713C-EA70-2646-993F-96BB0C68C45E}" type="presParOf" srcId="{4D071E1D-C0A9-B649-8981-6D24FCC23853}" destId="{8CD75305-E7A5-814A-A39A-A251DCE6056E}" srcOrd="1" destOrd="0" presId="urn:microsoft.com/office/officeart/2005/8/layout/lProcess2"/>
    <dgm:cxn modelId="{74B1B8F2-73AE-354D-A1E5-0307D7C7AFF6}" type="presParOf" srcId="{4D071E1D-C0A9-B649-8981-6D24FCC23853}" destId="{EFCF2383-AD01-E54B-8D98-35E75969ECE6}" srcOrd="2" destOrd="0" presId="urn:microsoft.com/office/officeart/2005/8/layout/lProcess2"/>
    <dgm:cxn modelId="{23D8D81C-671F-1C42-8394-4A58D29DE2E9}" type="presParOf" srcId="{EFCF2383-AD01-E54B-8D98-35E75969ECE6}" destId="{0AF51418-7CEC-1B4B-A7BC-15646A01F58E}" srcOrd="0" destOrd="0" presId="urn:microsoft.com/office/officeart/2005/8/layout/lProcess2"/>
    <dgm:cxn modelId="{9D0F259E-213D-E742-9E4D-F77B7D8142DF}" type="presParOf" srcId="{EFCF2383-AD01-E54B-8D98-35E75969ECE6}" destId="{415E63C3-1CC8-474C-9D77-2CF090CF0A30}" srcOrd="1" destOrd="0" presId="urn:microsoft.com/office/officeart/2005/8/layout/lProcess2"/>
    <dgm:cxn modelId="{2E0EBB4A-DB21-F548-A8C7-10E4EE46094A}" type="presParOf" srcId="{EFCF2383-AD01-E54B-8D98-35E75969ECE6}" destId="{0BCCCBB4-B708-B940-9412-B5074AA87778}" srcOrd="2" destOrd="0" presId="urn:microsoft.com/office/officeart/2005/8/layout/lProcess2"/>
    <dgm:cxn modelId="{98155EA5-9CD0-5C47-AB3C-6237B473885E}" type="presParOf" srcId="{0BCCCBB4-B708-B940-9412-B5074AA87778}" destId="{62621BF5-8B8C-C046-AD76-E51F64AE5E04}" srcOrd="0" destOrd="0" presId="urn:microsoft.com/office/officeart/2005/8/layout/lProcess2"/>
    <dgm:cxn modelId="{E5CF0542-8D2C-0B42-B9EB-5AAABF10C876}" type="presParOf" srcId="{62621BF5-8B8C-C046-AD76-E51F64AE5E04}" destId="{0D6BC572-2FDF-D148-94D4-7C4326AD3693}" srcOrd="0" destOrd="0" presId="urn:microsoft.com/office/officeart/2005/8/layout/lProcess2"/>
    <dgm:cxn modelId="{A07B5C26-0A6A-984B-8A08-9C2FA71E41E4}" type="presParOf" srcId="{62621BF5-8B8C-C046-AD76-E51F64AE5E04}" destId="{95CB9ABA-E559-6A46-9076-D0D33143DB50}" srcOrd="1" destOrd="0" presId="urn:microsoft.com/office/officeart/2005/8/layout/lProcess2"/>
    <dgm:cxn modelId="{850E5D35-2DB3-EB4D-B138-DF5149EEE3D0}" type="presParOf" srcId="{62621BF5-8B8C-C046-AD76-E51F64AE5E04}" destId="{D10136EE-1D3C-9440-9240-DCC5A4192873}" srcOrd="2" destOrd="0" presId="urn:microsoft.com/office/officeart/2005/8/layout/lProcess2"/>
    <dgm:cxn modelId="{1E522F71-2D9D-6E45-8E71-29CB2B2F1721}" type="presParOf" srcId="{4D071E1D-C0A9-B649-8981-6D24FCC23853}" destId="{CA6730DD-96DF-BE4D-9B71-187700AA5FE4}" srcOrd="3" destOrd="0" presId="urn:microsoft.com/office/officeart/2005/8/layout/lProcess2"/>
    <dgm:cxn modelId="{1CFE35D0-2F8D-B34B-98DA-4F42F120BFF7}" type="presParOf" srcId="{4D071E1D-C0A9-B649-8981-6D24FCC23853}" destId="{FB4C0181-B408-E145-A415-404A087F55D8}" srcOrd="4" destOrd="0" presId="urn:microsoft.com/office/officeart/2005/8/layout/lProcess2"/>
    <dgm:cxn modelId="{CC25EBF2-80C0-9642-B486-BBE778805E9F}" type="presParOf" srcId="{FB4C0181-B408-E145-A415-404A087F55D8}" destId="{64CD0A09-5233-9047-A267-116B41EEA621}" srcOrd="0" destOrd="0" presId="urn:microsoft.com/office/officeart/2005/8/layout/lProcess2"/>
    <dgm:cxn modelId="{74E1725F-AC49-4B43-8806-437AE48CEEE6}" type="presParOf" srcId="{FB4C0181-B408-E145-A415-404A087F55D8}" destId="{800B7800-97FE-F14B-9F34-F274EE6314E0}" srcOrd="1" destOrd="0" presId="urn:microsoft.com/office/officeart/2005/8/layout/lProcess2"/>
    <dgm:cxn modelId="{36D6547B-1753-9546-85F7-F0931FD52BED}" type="presParOf" srcId="{FB4C0181-B408-E145-A415-404A087F55D8}" destId="{C0F49CC6-A245-0243-9FEB-196D9D95E8D0}" srcOrd="2" destOrd="0" presId="urn:microsoft.com/office/officeart/2005/8/layout/lProcess2"/>
    <dgm:cxn modelId="{3BFB64DB-F7D8-0046-A65A-AF9AB1EC396D}" type="presParOf" srcId="{C0F49CC6-A245-0243-9FEB-196D9D95E8D0}" destId="{220F6E79-5C49-AB42-925E-5F99A0DB56F7}" srcOrd="0" destOrd="0" presId="urn:microsoft.com/office/officeart/2005/8/layout/lProcess2"/>
    <dgm:cxn modelId="{FC8D64C8-23A3-AE48-9457-A0DB28C4E233}" type="presParOf" srcId="{220F6E79-5C49-AB42-925E-5F99A0DB56F7}" destId="{2B8968CA-95F9-944F-A2D6-56A9336F9584}"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17E3F54-E9F2-8447-91E3-9FDE76FBCCDF}"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7D8DE1AD-34D9-CB43-91B7-718404F3875F}">
      <dgm:prSet phldrT="[Text]"/>
      <dgm:spPr/>
      <dgm:t>
        <a:bodyPr/>
        <a:lstStyle/>
        <a:p>
          <a:r>
            <a:rPr lang="en-US" dirty="0"/>
            <a:t>To</a:t>
          </a:r>
          <a:r>
            <a:rPr lang="en-US" baseline="0" dirty="0"/>
            <a:t> Gain</a:t>
          </a:r>
          <a:endParaRPr lang="en-US" dirty="0"/>
        </a:p>
      </dgm:t>
    </dgm:pt>
    <dgm:pt modelId="{5ECE921A-B34B-A147-A7E6-1CCD08940D07}" type="parTrans" cxnId="{769CEB16-6CCB-AF48-A976-154483CD941E}">
      <dgm:prSet/>
      <dgm:spPr/>
      <dgm:t>
        <a:bodyPr/>
        <a:lstStyle/>
        <a:p>
          <a:endParaRPr lang="en-US"/>
        </a:p>
      </dgm:t>
    </dgm:pt>
    <dgm:pt modelId="{6408E55C-6BBA-5F4D-B46E-242B19100F68}" type="sibTrans" cxnId="{769CEB16-6CCB-AF48-A976-154483CD941E}">
      <dgm:prSet/>
      <dgm:spPr/>
      <dgm:t>
        <a:bodyPr/>
        <a:lstStyle/>
        <a:p>
          <a:endParaRPr lang="en-US"/>
        </a:p>
      </dgm:t>
    </dgm:pt>
    <dgm:pt modelId="{98AB1FAC-F9F5-AA4D-967D-4EDD90FECB92}">
      <dgm:prSet phldrT="[Text]"/>
      <dgm:spPr/>
      <dgm:t>
        <a:bodyPr/>
        <a:lstStyle/>
        <a:p>
          <a:r>
            <a:rPr lang="en-US" dirty="0"/>
            <a:t>Behavior</a:t>
          </a:r>
        </a:p>
      </dgm:t>
    </dgm:pt>
    <dgm:pt modelId="{652DC614-6A64-2349-8A31-6C60B87658C5}" type="parTrans" cxnId="{954DA619-584E-2244-8150-68D721D65969}">
      <dgm:prSet/>
      <dgm:spPr/>
      <dgm:t>
        <a:bodyPr/>
        <a:lstStyle/>
        <a:p>
          <a:endParaRPr lang="en-US"/>
        </a:p>
      </dgm:t>
    </dgm:pt>
    <dgm:pt modelId="{3A45EA02-BF99-3E4D-9CD6-BAB1520878A2}" type="sibTrans" cxnId="{954DA619-584E-2244-8150-68D721D65969}">
      <dgm:prSet/>
      <dgm:spPr/>
      <dgm:t>
        <a:bodyPr/>
        <a:lstStyle/>
        <a:p>
          <a:endParaRPr lang="en-US"/>
        </a:p>
      </dgm:t>
    </dgm:pt>
    <dgm:pt modelId="{B1C4719E-F9FD-6A48-A472-B51F63DE6ED1}">
      <dgm:prSet phldrT="[Text]"/>
      <dgm:spPr/>
      <dgm:t>
        <a:bodyPr/>
        <a:lstStyle/>
        <a:p>
          <a:r>
            <a:rPr lang="en-US" dirty="0"/>
            <a:t>In math class, mid-morning</a:t>
          </a:r>
        </a:p>
      </dgm:t>
    </dgm:pt>
    <dgm:pt modelId="{8DB9CED4-28AA-3342-A395-0646F2ED96A7}" type="parTrans" cxnId="{BD75DB37-8BCE-C44E-B925-610B1A512E24}">
      <dgm:prSet/>
      <dgm:spPr/>
      <dgm:t>
        <a:bodyPr/>
        <a:lstStyle/>
        <a:p>
          <a:endParaRPr lang="en-US"/>
        </a:p>
      </dgm:t>
    </dgm:pt>
    <dgm:pt modelId="{F1ABE5AB-1C58-9644-A57C-B0C0C2420420}" type="sibTrans" cxnId="{BD75DB37-8BCE-C44E-B925-610B1A512E24}">
      <dgm:prSet/>
      <dgm:spPr/>
      <dgm:t>
        <a:bodyPr/>
        <a:lstStyle/>
        <a:p>
          <a:endParaRPr lang="en-US"/>
        </a:p>
      </dgm:t>
    </dgm:pt>
    <dgm:pt modelId="{96E36280-18A6-AC41-AD55-3505B773CAE6}">
      <dgm:prSet phldrT="[Text]"/>
      <dgm:spPr/>
      <dgm:t>
        <a:bodyPr/>
        <a:lstStyle/>
        <a:p>
          <a:r>
            <a:rPr lang="en-US" dirty="0"/>
            <a:t>To</a:t>
          </a:r>
          <a:r>
            <a:rPr lang="en-US" baseline="0" dirty="0"/>
            <a:t> Avoid</a:t>
          </a:r>
          <a:endParaRPr lang="en-US" dirty="0"/>
        </a:p>
      </dgm:t>
    </dgm:pt>
    <dgm:pt modelId="{AFFD07B5-FAAB-944E-9731-FAB49907261D}" type="parTrans" cxnId="{00874053-E5CD-5B4E-AF0C-66ED81D1A497}">
      <dgm:prSet/>
      <dgm:spPr/>
      <dgm:t>
        <a:bodyPr/>
        <a:lstStyle/>
        <a:p>
          <a:endParaRPr lang="en-US"/>
        </a:p>
      </dgm:t>
    </dgm:pt>
    <dgm:pt modelId="{2219DE01-6C3E-8F4C-B077-D3BB6DE04B49}" type="sibTrans" cxnId="{00874053-E5CD-5B4E-AF0C-66ED81D1A497}">
      <dgm:prSet/>
      <dgm:spPr/>
      <dgm:t>
        <a:bodyPr/>
        <a:lstStyle/>
        <a:p>
          <a:endParaRPr lang="en-US"/>
        </a:p>
      </dgm:t>
    </dgm:pt>
    <dgm:pt modelId="{14042AD5-1925-E646-B9DE-B50755593A5F}">
      <dgm:prSet/>
      <dgm:spPr/>
      <dgm:t>
        <a:bodyPr/>
        <a:lstStyle/>
        <a:p>
          <a:r>
            <a:rPr lang="en-US"/>
            <a:t>Johnny puts his head on desk</a:t>
          </a:r>
          <a:endParaRPr lang="en-US" dirty="0"/>
        </a:p>
      </dgm:t>
    </dgm:pt>
    <dgm:pt modelId="{81120D89-639E-4D46-B161-B22EC4FA5F43}" type="parTrans" cxnId="{EA42BAAE-7E16-B740-B6A8-15FA9044D050}">
      <dgm:prSet/>
      <dgm:spPr/>
      <dgm:t>
        <a:bodyPr/>
        <a:lstStyle/>
        <a:p>
          <a:endParaRPr lang="en-US"/>
        </a:p>
      </dgm:t>
    </dgm:pt>
    <dgm:pt modelId="{1C54977E-B50D-0C44-977D-B87A5AE5D54E}" type="sibTrans" cxnId="{EA42BAAE-7E16-B740-B6A8-15FA9044D050}">
      <dgm:prSet/>
      <dgm:spPr/>
      <dgm:t>
        <a:bodyPr/>
        <a:lstStyle/>
        <a:p>
          <a:endParaRPr lang="en-US"/>
        </a:p>
      </dgm:t>
    </dgm:pt>
    <dgm:pt modelId="{2CB9AB9E-B3F0-A148-841F-4EEA2B9AE10E}">
      <dgm:prSet/>
      <dgm:spPr/>
      <dgm:t>
        <a:bodyPr/>
        <a:lstStyle/>
        <a:p>
          <a:r>
            <a:rPr lang="en-US"/>
            <a:t>Refuses to do work</a:t>
          </a:r>
          <a:endParaRPr lang="en-US" dirty="0"/>
        </a:p>
      </dgm:t>
    </dgm:pt>
    <dgm:pt modelId="{B4EB9D8C-CC2D-1646-A75B-0DC9E8D0A768}" type="parTrans" cxnId="{44BC4735-D4EE-E649-89BF-03920179BF1A}">
      <dgm:prSet/>
      <dgm:spPr/>
      <dgm:t>
        <a:bodyPr/>
        <a:lstStyle/>
        <a:p>
          <a:endParaRPr lang="en-US"/>
        </a:p>
      </dgm:t>
    </dgm:pt>
    <dgm:pt modelId="{12B2B265-7B57-354F-8D26-6A851899063F}" type="sibTrans" cxnId="{44BC4735-D4EE-E649-89BF-03920179BF1A}">
      <dgm:prSet/>
      <dgm:spPr/>
      <dgm:t>
        <a:bodyPr/>
        <a:lstStyle/>
        <a:p>
          <a:endParaRPr lang="en-US"/>
        </a:p>
      </dgm:t>
    </dgm:pt>
    <dgm:pt modelId="{95B7A1B9-ACA1-BE46-8873-B3637C229A3C}">
      <dgm:prSet/>
      <dgm:spPr/>
      <dgm:t>
        <a:bodyPr/>
        <a:lstStyle/>
        <a:p>
          <a:r>
            <a:rPr lang="en-US"/>
            <a:t>Starts to yell, throw papers</a:t>
          </a:r>
          <a:endParaRPr lang="en-US" dirty="0"/>
        </a:p>
      </dgm:t>
    </dgm:pt>
    <dgm:pt modelId="{D4F1ACE1-B158-E742-949A-0D36B6428CDE}" type="parTrans" cxnId="{2CE82218-082A-D642-9582-8E54C701A8F5}">
      <dgm:prSet/>
      <dgm:spPr/>
      <dgm:t>
        <a:bodyPr/>
        <a:lstStyle/>
        <a:p>
          <a:endParaRPr lang="en-US"/>
        </a:p>
      </dgm:t>
    </dgm:pt>
    <dgm:pt modelId="{9650D996-3B24-2140-8FD4-3672662FD354}" type="sibTrans" cxnId="{2CE82218-082A-D642-9582-8E54C701A8F5}">
      <dgm:prSet/>
      <dgm:spPr/>
      <dgm:t>
        <a:bodyPr/>
        <a:lstStyle/>
        <a:p>
          <a:endParaRPr lang="en-US"/>
        </a:p>
      </dgm:t>
    </dgm:pt>
    <dgm:pt modelId="{C5927861-A376-B342-80A8-6D0C0619FEDA}">
      <dgm:prSet/>
      <dgm:spPr/>
      <dgm:t>
        <a:bodyPr/>
        <a:lstStyle/>
        <a:p>
          <a:r>
            <a:rPr lang="en-US" dirty="0"/>
            <a:t>Para removes him to hallway</a:t>
          </a:r>
        </a:p>
      </dgm:t>
    </dgm:pt>
    <dgm:pt modelId="{87602F4A-D862-9342-9F40-8C354FA81793}" type="parTrans" cxnId="{882AEC87-D184-7A4D-A5F3-A78EDF685067}">
      <dgm:prSet/>
      <dgm:spPr/>
      <dgm:t>
        <a:bodyPr/>
        <a:lstStyle/>
        <a:p>
          <a:endParaRPr lang="en-US"/>
        </a:p>
      </dgm:t>
    </dgm:pt>
    <dgm:pt modelId="{AD5F8836-3970-1544-B8D4-4492CC729C74}" type="sibTrans" cxnId="{882AEC87-D184-7A4D-A5F3-A78EDF685067}">
      <dgm:prSet/>
      <dgm:spPr/>
      <dgm:t>
        <a:bodyPr/>
        <a:lstStyle/>
        <a:p>
          <a:endParaRPr lang="en-US"/>
        </a:p>
      </dgm:t>
    </dgm:pt>
    <dgm:pt modelId="{64C0BE88-1F4C-6840-AA05-AC82FF4377D5}">
      <dgm:prSet custT="1"/>
      <dgm:spPr/>
      <dgm:t>
        <a:bodyPr/>
        <a:lstStyle/>
        <a:p>
          <a:r>
            <a:rPr lang="en-US" sz="2000" dirty="0"/>
            <a:t>Johnny gains attention</a:t>
          </a:r>
        </a:p>
      </dgm:t>
    </dgm:pt>
    <dgm:pt modelId="{4897978C-BABA-FC43-B4F3-B2A91A88D289}" type="parTrans" cxnId="{0A1E920E-99CD-2743-9BCB-50E24F033557}">
      <dgm:prSet/>
      <dgm:spPr/>
      <dgm:t>
        <a:bodyPr/>
        <a:lstStyle/>
        <a:p>
          <a:endParaRPr lang="en-US"/>
        </a:p>
      </dgm:t>
    </dgm:pt>
    <dgm:pt modelId="{CDC4CDF9-8C94-3A4F-BDA6-ABDA480DFB47}" type="sibTrans" cxnId="{0A1E920E-99CD-2743-9BCB-50E24F033557}">
      <dgm:prSet/>
      <dgm:spPr/>
      <dgm:t>
        <a:bodyPr/>
        <a:lstStyle/>
        <a:p>
          <a:endParaRPr lang="en-US"/>
        </a:p>
      </dgm:t>
    </dgm:pt>
    <dgm:pt modelId="{FC4628B5-6946-9D4B-AD92-5DA815247798}">
      <dgm:prSet custT="1"/>
      <dgm:spPr/>
      <dgm:t>
        <a:bodyPr/>
        <a:lstStyle/>
        <a:p>
          <a:r>
            <a:rPr lang="en-US" sz="2000" dirty="0"/>
            <a:t>Johnny gains social currency with peers by getting out of class</a:t>
          </a:r>
        </a:p>
      </dgm:t>
    </dgm:pt>
    <dgm:pt modelId="{183C8F4F-CF61-1349-8D99-1DC9062D1C5E}" type="parTrans" cxnId="{B0C94290-88A3-7B48-A089-D9BED34A46A1}">
      <dgm:prSet/>
      <dgm:spPr/>
      <dgm:t>
        <a:bodyPr/>
        <a:lstStyle/>
        <a:p>
          <a:endParaRPr lang="en-US"/>
        </a:p>
      </dgm:t>
    </dgm:pt>
    <dgm:pt modelId="{FBD8F218-63F0-4543-B547-76B8A2CDE6A5}" type="sibTrans" cxnId="{B0C94290-88A3-7B48-A089-D9BED34A46A1}">
      <dgm:prSet/>
      <dgm:spPr/>
      <dgm:t>
        <a:bodyPr/>
        <a:lstStyle/>
        <a:p>
          <a:endParaRPr lang="en-US"/>
        </a:p>
      </dgm:t>
    </dgm:pt>
    <dgm:pt modelId="{3813054C-A4C0-0D4B-BF9D-BE4AFEBBEB0F}">
      <dgm:prSet custT="1"/>
      <dgm:spPr/>
      <dgm:t>
        <a:bodyPr/>
        <a:lstStyle/>
        <a:p>
          <a:r>
            <a:rPr lang="en-US" sz="2000" dirty="0"/>
            <a:t>Johnny controls teacher’s attention </a:t>
          </a:r>
        </a:p>
      </dgm:t>
    </dgm:pt>
    <dgm:pt modelId="{58666AF0-6C5C-6840-AE27-8746C349E8C6}" type="parTrans" cxnId="{7D77AD75-D4A5-CD46-8E88-37249BAFD62B}">
      <dgm:prSet/>
      <dgm:spPr/>
      <dgm:t>
        <a:bodyPr/>
        <a:lstStyle/>
        <a:p>
          <a:endParaRPr lang="en-US"/>
        </a:p>
      </dgm:t>
    </dgm:pt>
    <dgm:pt modelId="{5A2AD0BD-5EDF-9349-B535-F2387D424E08}" type="sibTrans" cxnId="{7D77AD75-D4A5-CD46-8E88-37249BAFD62B}">
      <dgm:prSet/>
      <dgm:spPr/>
      <dgm:t>
        <a:bodyPr/>
        <a:lstStyle/>
        <a:p>
          <a:endParaRPr lang="en-US"/>
        </a:p>
      </dgm:t>
    </dgm:pt>
    <dgm:pt modelId="{6290DE91-CF14-B749-AE43-F09E8BB7B0AC}">
      <dgm:prSet custT="1"/>
      <dgm:spPr/>
      <dgm:t>
        <a:bodyPr/>
        <a:lstStyle/>
        <a:p>
          <a:r>
            <a:rPr lang="en-US" sz="2000" dirty="0"/>
            <a:t>Johnny gets out of doing math work</a:t>
          </a:r>
        </a:p>
      </dgm:t>
    </dgm:pt>
    <dgm:pt modelId="{AC0E1960-FF5E-3E4C-910F-FB19E981F157}" type="parTrans" cxnId="{FACD15E7-9BF3-7A4C-94FC-23DD5B678474}">
      <dgm:prSet/>
      <dgm:spPr/>
      <dgm:t>
        <a:bodyPr/>
        <a:lstStyle/>
        <a:p>
          <a:endParaRPr lang="en-US"/>
        </a:p>
      </dgm:t>
    </dgm:pt>
    <dgm:pt modelId="{FF8AA1A7-7BB4-8E40-B120-4384A74E8DC1}" type="sibTrans" cxnId="{FACD15E7-9BF3-7A4C-94FC-23DD5B678474}">
      <dgm:prSet/>
      <dgm:spPr/>
      <dgm:t>
        <a:bodyPr/>
        <a:lstStyle/>
        <a:p>
          <a:endParaRPr lang="en-US"/>
        </a:p>
      </dgm:t>
    </dgm:pt>
    <dgm:pt modelId="{648AE19F-4159-9D4B-99F8-B183B5B5A72C}" type="pres">
      <dgm:prSet presAssocID="{117E3F54-E9F2-8447-91E3-9FDE76FBCCDF}" presName="theList" presStyleCnt="0">
        <dgm:presLayoutVars>
          <dgm:dir/>
          <dgm:animLvl val="lvl"/>
          <dgm:resizeHandles val="exact"/>
        </dgm:presLayoutVars>
      </dgm:prSet>
      <dgm:spPr/>
      <dgm:t>
        <a:bodyPr/>
        <a:lstStyle/>
        <a:p>
          <a:endParaRPr lang="en-US"/>
        </a:p>
      </dgm:t>
    </dgm:pt>
    <dgm:pt modelId="{52B6965A-8F94-BC46-8FAB-3B48F21B5F0C}" type="pres">
      <dgm:prSet presAssocID="{7D8DE1AD-34D9-CB43-91B7-718404F3875F}" presName="compNode" presStyleCnt="0"/>
      <dgm:spPr/>
    </dgm:pt>
    <dgm:pt modelId="{3FE8BF8B-DB60-9448-9B88-34277DCE4C1B}" type="pres">
      <dgm:prSet presAssocID="{7D8DE1AD-34D9-CB43-91B7-718404F3875F}" presName="aNode" presStyleLbl="bgShp" presStyleIdx="0" presStyleCnt="3"/>
      <dgm:spPr/>
      <dgm:t>
        <a:bodyPr/>
        <a:lstStyle/>
        <a:p>
          <a:endParaRPr lang="en-US"/>
        </a:p>
      </dgm:t>
    </dgm:pt>
    <dgm:pt modelId="{1D826B9E-9DDD-364A-89C8-DBB174C52ED0}" type="pres">
      <dgm:prSet presAssocID="{7D8DE1AD-34D9-CB43-91B7-718404F3875F}" presName="textNode" presStyleLbl="bgShp" presStyleIdx="0" presStyleCnt="3"/>
      <dgm:spPr/>
      <dgm:t>
        <a:bodyPr/>
        <a:lstStyle/>
        <a:p>
          <a:endParaRPr lang="en-US"/>
        </a:p>
      </dgm:t>
    </dgm:pt>
    <dgm:pt modelId="{969F12E1-FE78-9C44-B51A-87F6264D3CC0}" type="pres">
      <dgm:prSet presAssocID="{7D8DE1AD-34D9-CB43-91B7-718404F3875F}" presName="compChildNode" presStyleCnt="0"/>
      <dgm:spPr/>
    </dgm:pt>
    <dgm:pt modelId="{CA2FF256-8E45-D646-819A-A114D0DDAD91}" type="pres">
      <dgm:prSet presAssocID="{7D8DE1AD-34D9-CB43-91B7-718404F3875F}" presName="theInnerList" presStyleCnt="0"/>
      <dgm:spPr/>
    </dgm:pt>
    <dgm:pt modelId="{F5FF78D8-B2AE-ED44-991E-5AAB5F2EDD2E}" type="pres">
      <dgm:prSet presAssocID="{64C0BE88-1F4C-6840-AA05-AC82FF4377D5}" presName="childNode" presStyleLbl="node1" presStyleIdx="0" presStyleCnt="9">
        <dgm:presLayoutVars>
          <dgm:bulletEnabled val="1"/>
        </dgm:presLayoutVars>
      </dgm:prSet>
      <dgm:spPr/>
      <dgm:t>
        <a:bodyPr/>
        <a:lstStyle/>
        <a:p>
          <a:endParaRPr lang="en-US"/>
        </a:p>
      </dgm:t>
    </dgm:pt>
    <dgm:pt modelId="{BC1D6F61-5AA4-EB49-A087-875055C19485}" type="pres">
      <dgm:prSet presAssocID="{64C0BE88-1F4C-6840-AA05-AC82FF4377D5}" presName="aSpace2" presStyleCnt="0"/>
      <dgm:spPr/>
    </dgm:pt>
    <dgm:pt modelId="{18484945-E4F4-9541-B828-76B1B327C7ED}" type="pres">
      <dgm:prSet presAssocID="{FC4628B5-6946-9D4B-AD92-5DA815247798}" presName="childNode" presStyleLbl="node1" presStyleIdx="1" presStyleCnt="9">
        <dgm:presLayoutVars>
          <dgm:bulletEnabled val="1"/>
        </dgm:presLayoutVars>
      </dgm:prSet>
      <dgm:spPr/>
      <dgm:t>
        <a:bodyPr/>
        <a:lstStyle/>
        <a:p>
          <a:endParaRPr lang="en-US"/>
        </a:p>
      </dgm:t>
    </dgm:pt>
    <dgm:pt modelId="{C07D2596-B471-C048-B29D-C8DAB18F706D}" type="pres">
      <dgm:prSet presAssocID="{FC4628B5-6946-9D4B-AD92-5DA815247798}" presName="aSpace2" presStyleCnt="0"/>
      <dgm:spPr/>
    </dgm:pt>
    <dgm:pt modelId="{B20F41C0-8C01-124C-A5EE-0114F589B91F}" type="pres">
      <dgm:prSet presAssocID="{3813054C-A4C0-0D4B-BF9D-BE4AFEBBEB0F}" presName="childNode" presStyleLbl="node1" presStyleIdx="2" presStyleCnt="9">
        <dgm:presLayoutVars>
          <dgm:bulletEnabled val="1"/>
        </dgm:presLayoutVars>
      </dgm:prSet>
      <dgm:spPr/>
      <dgm:t>
        <a:bodyPr/>
        <a:lstStyle/>
        <a:p>
          <a:endParaRPr lang="en-US"/>
        </a:p>
      </dgm:t>
    </dgm:pt>
    <dgm:pt modelId="{3A7DF2AD-0138-044F-82D4-6DACA211FB87}" type="pres">
      <dgm:prSet presAssocID="{7D8DE1AD-34D9-CB43-91B7-718404F3875F}" presName="aSpace" presStyleCnt="0"/>
      <dgm:spPr/>
    </dgm:pt>
    <dgm:pt modelId="{6EA92E52-5988-8548-AFB7-C02DF5048008}" type="pres">
      <dgm:prSet presAssocID="{98AB1FAC-F9F5-AA4D-967D-4EDD90FECB92}" presName="compNode" presStyleCnt="0"/>
      <dgm:spPr/>
    </dgm:pt>
    <dgm:pt modelId="{94D5B4B3-11BB-BF4A-9ADB-5A9A085AE654}" type="pres">
      <dgm:prSet presAssocID="{98AB1FAC-F9F5-AA4D-967D-4EDD90FECB92}" presName="aNode" presStyleLbl="bgShp" presStyleIdx="1" presStyleCnt="3"/>
      <dgm:spPr/>
      <dgm:t>
        <a:bodyPr/>
        <a:lstStyle/>
        <a:p>
          <a:endParaRPr lang="en-US"/>
        </a:p>
      </dgm:t>
    </dgm:pt>
    <dgm:pt modelId="{AA3F97AB-D625-174E-BE9F-C68A7ADC38B0}" type="pres">
      <dgm:prSet presAssocID="{98AB1FAC-F9F5-AA4D-967D-4EDD90FECB92}" presName="textNode" presStyleLbl="bgShp" presStyleIdx="1" presStyleCnt="3"/>
      <dgm:spPr/>
      <dgm:t>
        <a:bodyPr/>
        <a:lstStyle/>
        <a:p>
          <a:endParaRPr lang="en-US"/>
        </a:p>
      </dgm:t>
    </dgm:pt>
    <dgm:pt modelId="{7E5B7A94-0271-B44C-A218-A5A561493504}" type="pres">
      <dgm:prSet presAssocID="{98AB1FAC-F9F5-AA4D-967D-4EDD90FECB92}" presName="compChildNode" presStyleCnt="0"/>
      <dgm:spPr/>
    </dgm:pt>
    <dgm:pt modelId="{8F57E849-A4C1-B048-A64C-7899E8FA14CA}" type="pres">
      <dgm:prSet presAssocID="{98AB1FAC-F9F5-AA4D-967D-4EDD90FECB92}" presName="theInnerList" presStyleCnt="0"/>
      <dgm:spPr/>
    </dgm:pt>
    <dgm:pt modelId="{525C07BA-EDF7-174F-9DC2-EEDE0110B586}" type="pres">
      <dgm:prSet presAssocID="{B1C4719E-F9FD-6A48-A472-B51F63DE6ED1}" presName="childNode" presStyleLbl="node1" presStyleIdx="3" presStyleCnt="9">
        <dgm:presLayoutVars>
          <dgm:bulletEnabled val="1"/>
        </dgm:presLayoutVars>
      </dgm:prSet>
      <dgm:spPr/>
      <dgm:t>
        <a:bodyPr/>
        <a:lstStyle/>
        <a:p>
          <a:endParaRPr lang="en-US"/>
        </a:p>
      </dgm:t>
    </dgm:pt>
    <dgm:pt modelId="{6411383A-77A2-3041-8044-CEBB6CF76870}" type="pres">
      <dgm:prSet presAssocID="{B1C4719E-F9FD-6A48-A472-B51F63DE6ED1}" presName="aSpace2" presStyleCnt="0"/>
      <dgm:spPr/>
    </dgm:pt>
    <dgm:pt modelId="{6DB7CBF6-A109-604B-867B-537F46CF32B3}" type="pres">
      <dgm:prSet presAssocID="{14042AD5-1925-E646-B9DE-B50755593A5F}" presName="childNode" presStyleLbl="node1" presStyleIdx="4" presStyleCnt="9">
        <dgm:presLayoutVars>
          <dgm:bulletEnabled val="1"/>
        </dgm:presLayoutVars>
      </dgm:prSet>
      <dgm:spPr/>
      <dgm:t>
        <a:bodyPr/>
        <a:lstStyle/>
        <a:p>
          <a:endParaRPr lang="en-US"/>
        </a:p>
      </dgm:t>
    </dgm:pt>
    <dgm:pt modelId="{EBCA76FF-2991-BB46-B588-7CB46989C295}" type="pres">
      <dgm:prSet presAssocID="{14042AD5-1925-E646-B9DE-B50755593A5F}" presName="aSpace2" presStyleCnt="0"/>
      <dgm:spPr/>
    </dgm:pt>
    <dgm:pt modelId="{8F9095CE-5A0D-D147-8BDE-9FBDC0DEF9B7}" type="pres">
      <dgm:prSet presAssocID="{2CB9AB9E-B3F0-A148-841F-4EEA2B9AE10E}" presName="childNode" presStyleLbl="node1" presStyleIdx="5" presStyleCnt="9">
        <dgm:presLayoutVars>
          <dgm:bulletEnabled val="1"/>
        </dgm:presLayoutVars>
      </dgm:prSet>
      <dgm:spPr/>
      <dgm:t>
        <a:bodyPr/>
        <a:lstStyle/>
        <a:p>
          <a:endParaRPr lang="en-US"/>
        </a:p>
      </dgm:t>
    </dgm:pt>
    <dgm:pt modelId="{3F358EC4-C61B-5446-80A0-7C142722E085}" type="pres">
      <dgm:prSet presAssocID="{2CB9AB9E-B3F0-A148-841F-4EEA2B9AE10E}" presName="aSpace2" presStyleCnt="0"/>
      <dgm:spPr/>
    </dgm:pt>
    <dgm:pt modelId="{D59D715F-FBB4-6A4B-858E-1445384AD8F6}" type="pres">
      <dgm:prSet presAssocID="{95B7A1B9-ACA1-BE46-8873-B3637C229A3C}" presName="childNode" presStyleLbl="node1" presStyleIdx="6" presStyleCnt="9">
        <dgm:presLayoutVars>
          <dgm:bulletEnabled val="1"/>
        </dgm:presLayoutVars>
      </dgm:prSet>
      <dgm:spPr/>
      <dgm:t>
        <a:bodyPr/>
        <a:lstStyle/>
        <a:p>
          <a:endParaRPr lang="en-US"/>
        </a:p>
      </dgm:t>
    </dgm:pt>
    <dgm:pt modelId="{F9F0E710-8C2C-734C-BB40-6ECDE39E52C1}" type="pres">
      <dgm:prSet presAssocID="{95B7A1B9-ACA1-BE46-8873-B3637C229A3C}" presName="aSpace2" presStyleCnt="0"/>
      <dgm:spPr/>
    </dgm:pt>
    <dgm:pt modelId="{B1689182-356A-F14C-8766-05DB2F1672A2}" type="pres">
      <dgm:prSet presAssocID="{C5927861-A376-B342-80A8-6D0C0619FEDA}" presName="childNode" presStyleLbl="node1" presStyleIdx="7" presStyleCnt="9">
        <dgm:presLayoutVars>
          <dgm:bulletEnabled val="1"/>
        </dgm:presLayoutVars>
      </dgm:prSet>
      <dgm:spPr/>
      <dgm:t>
        <a:bodyPr/>
        <a:lstStyle/>
        <a:p>
          <a:endParaRPr lang="en-US"/>
        </a:p>
      </dgm:t>
    </dgm:pt>
    <dgm:pt modelId="{587123FB-C8AC-A048-BF3A-0F4F2A13288E}" type="pres">
      <dgm:prSet presAssocID="{98AB1FAC-F9F5-AA4D-967D-4EDD90FECB92}" presName="aSpace" presStyleCnt="0"/>
      <dgm:spPr/>
    </dgm:pt>
    <dgm:pt modelId="{45F097EC-4BD0-3640-A6DA-EF7833054252}" type="pres">
      <dgm:prSet presAssocID="{96E36280-18A6-AC41-AD55-3505B773CAE6}" presName="compNode" presStyleCnt="0"/>
      <dgm:spPr/>
    </dgm:pt>
    <dgm:pt modelId="{A9AF312D-DF7F-B54F-8DEA-4C84B9AD4203}" type="pres">
      <dgm:prSet presAssocID="{96E36280-18A6-AC41-AD55-3505B773CAE6}" presName="aNode" presStyleLbl="bgShp" presStyleIdx="2" presStyleCnt="3"/>
      <dgm:spPr/>
      <dgm:t>
        <a:bodyPr/>
        <a:lstStyle/>
        <a:p>
          <a:endParaRPr lang="en-US"/>
        </a:p>
      </dgm:t>
    </dgm:pt>
    <dgm:pt modelId="{876E78EE-EC96-0047-8799-F1F5AB67989B}" type="pres">
      <dgm:prSet presAssocID="{96E36280-18A6-AC41-AD55-3505B773CAE6}" presName="textNode" presStyleLbl="bgShp" presStyleIdx="2" presStyleCnt="3"/>
      <dgm:spPr/>
      <dgm:t>
        <a:bodyPr/>
        <a:lstStyle/>
        <a:p>
          <a:endParaRPr lang="en-US"/>
        </a:p>
      </dgm:t>
    </dgm:pt>
    <dgm:pt modelId="{A9291052-5B7D-364B-BBE5-3281B48A7F64}" type="pres">
      <dgm:prSet presAssocID="{96E36280-18A6-AC41-AD55-3505B773CAE6}" presName="compChildNode" presStyleCnt="0"/>
      <dgm:spPr/>
    </dgm:pt>
    <dgm:pt modelId="{F33F325D-B5C4-2249-B82B-5B82F6BD7F2A}" type="pres">
      <dgm:prSet presAssocID="{96E36280-18A6-AC41-AD55-3505B773CAE6}" presName="theInnerList" presStyleCnt="0"/>
      <dgm:spPr/>
    </dgm:pt>
    <dgm:pt modelId="{5944F169-E5F8-4E4F-A694-33361505ED93}" type="pres">
      <dgm:prSet presAssocID="{6290DE91-CF14-B749-AE43-F09E8BB7B0AC}" presName="childNode" presStyleLbl="node1" presStyleIdx="8" presStyleCnt="9">
        <dgm:presLayoutVars>
          <dgm:bulletEnabled val="1"/>
        </dgm:presLayoutVars>
      </dgm:prSet>
      <dgm:spPr/>
      <dgm:t>
        <a:bodyPr/>
        <a:lstStyle/>
        <a:p>
          <a:endParaRPr lang="en-US"/>
        </a:p>
      </dgm:t>
    </dgm:pt>
  </dgm:ptLst>
  <dgm:cxnLst>
    <dgm:cxn modelId="{EA42BAAE-7E16-B740-B6A8-15FA9044D050}" srcId="{98AB1FAC-F9F5-AA4D-967D-4EDD90FECB92}" destId="{14042AD5-1925-E646-B9DE-B50755593A5F}" srcOrd="1" destOrd="0" parTransId="{81120D89-639E-4D46-B161-B22EC4FA5F43}" sibTransId="{1C54977E-B50D-0C44-977D-B87A5AE5D54E}"/>
    <dgm:cxn modelId="{0A1E920E-99CD-2743-9BCB-50E24F033557}" srcId="{7D8DE1AD-34D9-CB43-91B7-718404F3875F}" destId="{64C0BE88-1F4C-6840-AA05-AC82FF4377D5}" srcOrd="0" destOrd="0" parTransId="{4897978C-BABA-FC43-B4F3-B2A91A88D289}" sibTransId="{CDC4CDF9-8C94-3A4F-BDA6-ABDA480DFB47}"/>
    <dgm:cxn modelId="{C295F0D4-F473-8342-A9AC-E359344E5A16}" type="presOf" srcId="{7D8DE1AD-34D9-CB43-91B7-718404F3875F}" destId="{1D826B9E-9DDD-364A-89C8-DBB174C52ED0}" srcOrd="1" destOrd="0" presId="urn:microsoft.com/office/officeart/2005/8/layout/lProcess2"/>
    <dgm:cxn modelId="{ACBFDE06-B866-0F4F-9315-59059505D741}" type="presOf" srcId="{95B7A1B9-ACA1-BE46-8873-B3637C229A3C}" destId="{D59D715F-FBB4-6A4B-858E-1445384AD8F6}" srcOrd="0" destOrd="0" presId="urn:microsoft.com/office/officeart/2005/8/layout/lProcess2"/>
    <dgm:cxn modelId="{44BC4735-D4EE-E649-89BF-03920179BF1A}" srcId="{98AB1FAC-F9F5-AA4D-967D-4EDD90FECB92}" destId="{2CB9AB9E-B3F0-A148-841F-4EEA2B9AE10E}" srcOrd="2" destOrd="0" parTransId="{B4EB9D8C-CC2D-1646-A75B-0DC9E8D0A768}" sibTransId="{12B2B265-7B57-354F-8D26-6A851899063F}"/>
    <dgm:cxn modelId="{B0C94290-88A3-7B48-A089-D9BED34A46A1}" srcId="{7D8DE1AD-34D9-CB43-91B7-718404F3875F}" destId="{FC4628B5-6946-9D4B-AD92-5DA815247798}" srcOrd="1" destOrd="0" parTransId="{183C8F4F-CF61-1349-8D99-1DC9062D1C5E}" sibTransId="{FBD8F218-63F0-4543-B547-76B8A2CDE6A5}"/>
    <dgm:cxn modelId="{E8A60156-B8B2-A941-89C5-232C44335799}" type="presOf" srcId="{C5927861-A376-B342-80A8-6D0C0619FEDA}" destId="{B1689182-356A-F14C-8766-05DB2F1672A2}" srcOrd="0" destOrd="0" presId="urn:microsoft.com/office/officeart/2005/8/layout/lProcess2"/>
    <dgm:cxn modelId="{72CB550E-0592-9445-8B5A-509C30C87979}" type="presOf" srcId="{96E36280-18A6-AC41-AD55-3505B773CAE6}" destId="{A9AF312D-DF7F-B54F-8DEA-4C84B9AD4203}" srcOrd="0" destOrd="0" presId="urn:microsoft.com/office/officeart/2005/8/layout/lProcess2"/>
    <dgm:cxn modelId="{4686B542-A71F-A34E-BB64-A3E8CF2337EA}" type="presOf" srcId="{B1C4719E-F9FD-6A48-A472-B51F63DE6ED1}" destId="{525C07BA-EDF7-174F-9DC2-EEDE0110B586}" srcOrd="0" destOrd="0" presId="urn:microsoft.com/office/officeart/2005/8/layout/lProcess2"/>
    <dgm:cxn modelId="{E883A2A2-B4AA-EB46-9B2A-F845A7214DED}" type="presOf" srcId="{3813054C-A4C0-0D4B-BF9D-BE4AFEBBEB0F}" destId="{B20F41C0-8C01-124C-A5EE-0114F589B91F}" srcOrd="0" destOrd="0" presId="urn:microsoft.com/office/officeart/2005/8/layout/lProcess2"/>
    <dgm:cxn modelId="{793EC107-5DDB-A34C-A347-3A1BAE1E2647}" type="presOf" srcId="{98AB1FAC-F9F5-AA4D-967D-4EDD90FECB92}" destId="{94D5B4B3-11BB-BF4A-9ADB-5A9A085AE654}" srcOrd="0" destOrd="0" presId="urn:microsoft.com/office/officeart/2005/8/layout/lProcess2"/>
    <dgm:cxn modelId="{7D77AD75-D4A5-CD46-8E88-37249BAFD62B}" srcId="{7D8DE1AD-34D9-CB43-91B7-718404F3875F}" destId="{3813054C-A4C0-0D4B-BF9D-BE4AFEBBEB0F}" srcOrd="2" destOrd="0" parTransId="{58666AF0-6C5C-6840-AE27-8746C349E8C6}" sibTransId="{5A2AD0BD-5EDF-9349-B535-F2387D424E08}"/>
    <dgm:cxn modelId="{9004C5B1-0339-E844-A424-28970429C243}" type="presOf" srcId="{64C0BE88-1F4C-6840-AA05-AC82FF4377D5}" destId="{F5FF78D8-B2AE-ED44-991E-5AAB5F2EDD2E}" srcOrd="0" destOrd="0" presId="urn:microsoft.com/office/officeart/2005/8/layout/lProcess2"/>
    <dgm:cxn modelId="{769CEB16-6CCB-AF48-A976-154483CD941E}" srcId="{117E3F54-E9F2-8447-91E3-9FDE76FBCCDF}" destId="{7D8DE1AD-34D9-CB43-91B7-718404F3875F}" srcOrd="0" destOrd="0" parTransId="{5ECE921A-B34B-A147-A7E6-1CCD08940D07}" sibTransId="{6408E55C-6BBA-5F4D-B46E-242B19100F68}"/>
    <dgm:cxn modelId="{00874053-E5CD-5B4E-AF0C-66ED81D1A497}" srcId="{117E3F54-E9F2-8447-91E3-9FDE76FBCCDF}" destId="{96E36280-18A6-AC41-AD55-3505B773CAE6}" srcOrd="2" destOrd="0" parTransId="{AFFD07B5-FAAB-944E-9731-FAB49907261D}" sibTransId="{2219DE01-6C3E-8F4C-B077-D3BB6DE04B49}"/>
    <dgm:cxn modelId="{F470D5B8-5CF3-9142-81D4-7EAD1508571A}" type="presOf" srcId="{6290DE91-CF14-B749-AE43-F09E8BB7B0AC}" destId="{5944F169-E5F8-4E4F-A694-33361505ED93}" srcOrd="0" destOrd="0" presId="urn:microsoft.com/office/officeart/2005/8/layout/lProcess2"/>
    <dgm:cxn modelId="{2CE82218-082A-D642-9582-8E54C701A8F5}" srcId="{98AB1FAC-F9F5-AA4D-967D-4EDD90FECB92}" destId="{95B7A1B9-ACA1-BE46-8873-B3637C229A3C}" srcOrd="3" destOrd="0" parTransId="{D4F1ACE1-B158-E742-949A-0D36B6428CDE}" sibTransId="{9650D996-3B24-2140-8FD4-3672662FD354}"/>
    <dgm:cxn modelId="{6098EC40-AEC0-C841-8997-6FCBBC8407F3}" type="presOf" srcId="{7D8DE1AD-34D9-CB43-91B7-718404F3875F}" destId="{3FE8BF8B-DB60-9448-9B88-34277DCE4C1B}" srcOrd="0" destOrd="0" presId="urn:microsoft.com/office/officeart/2005/8/layout/lProcess2"/>
    <dgm:cxn modelId="{882AEC87-D184-7A4D-A5F3-A78EDF685067}" srcId="{98AB1FAC-F9F5-AA4D-967D-4EDD90FECB92}" destId="{C5927861-A376-B342-80A8-6D0C0619FEDA}" srcOrd="4" destOrd="0" parTransId="{87602F4A-D862-9342-9F40-8C354FA81793}" sibTransId="{AD5F8836-3970-1544-B8D4-4492CC729C74}"/>
    <dgm:cxn modelId="{74702772-D879-C543-8FF9-6476F17EF17B}" type="presOf" srcId="{14042AD5-1925-E646-B9DE-B50755593A5F}" destId="{6DB7CBF6-A109-604B-867B-537F46CF32B3}" srcOrd="0" destOrd="0" presId="urn:microsoft.com/office/officeart/2005/8/layout/lProcess2"/>
    <dgm:cxn modelId="{BD75DB37-8BCE-C44E-B925-610B1A512E24}" srcId="{98AB1FAC-F9F5-AA4D-967D-4EDD90FECB92}" destId="{B1C4719E-F9FD-6A48-A472-B51F63DE6ED1}" srcOrd="0" destOrd="0" parTransId="{8DB9CED4-28AA-3342-A395-0646F2ED96A7}" sibTransId="{F1ABE5AB-1C58-9644-A57C-B0C0C2420420}"/>
    <dgm:cxn modelId="{43591999-2AAE-6344-8D55-BFA29BE811BA}" type="presOf" srcId="{98AB1FAC-F9F5-AA4D-967D-4EDD90FECB92}" destId="{AA3F97AB-D625-174E-BE9F-C68A7ADC38B0}" srcOrd="1" destOrd="0" presId="urn:microsoft.com/office/officeart/2005/8/layout/lProcess2"/>
    <dgm:cxn modelId="{C54A7CBB-7833-4D4C-AC78-2328D1D58F65}" type="presOf" srcId="{2CB9AB9E-B3F0-A148-841F-4EEA2B9AE10E}" destId="{8F9095CE-5A0D-D147-8BDE-9FBDC0DEF9B7}" srcOrd="0" destOrd="0" presId="urn:microsoft.com/office/officeart/2005/8/layout/lProcess2"/>
    <dgm:cxn modelId="{954DA619-584E-2244-8150-68D721D65969}" srcId="{117E3F54-E9F2-8447-91E3-9FDE76FBCCDF}" destId="{98AB1FAC-F9F5-AA4D-967D-4EDD90FECB92}" srcOrd="1" destOrd="0" parTransId="{652DC614-6A64-2349-8A31-6C60B87658C5}" sibTransId="{3A45EA02-BF99-3E4D-9CD6-BAB1520878A2}"/>
    <dgm:cxn modelId="{FACD15E7-9BF3-7A4C-94FC-23DD5B678474}" srcId="{96E36280-18A6-AC41-AD55-3505B773CAE6}" destId="{6290DE91-CF14-B749-AE43-F09E8BB7B0AC}" srcOrd="0" destOrd="0" parTransId="{AC0E1960-FF5E-3E4C-910F-FB19E981F157}" sibTransId="{FF8AA1A7-7BB4-8E40-B120-4384A74E8DC1}"/>
    <dgm:cxn modelId="{F6649189-F2E1-684A-85C9-11B80B41CECC}" type="presOf" srcId="{96E36280-18A6-AC41-AD55-3505B773CAE6}" destId="{876E78EE-EC96-0047-8799-F1F5AB67989B}" srcOrd="1" destOrd="0" presId="urn:microsoft.com/office/officeart/2005/8/layout/lProcess2"/>
    <dgm:cxn modelId="{9D305936-6804-6344-9678-FB3D2B8BBC7B}" type="presOf" srcId="{117E3F54-E9F2-8447-91E3-9FDE76FBCCDF}" destId="{648AE19F-4159-9D4B-99F8-B183B5B5A72C}" srcOrd="0" destOrd="0" presId="urn:microsoft.com/office/officeart/2005/8/layout/lProcess2"/>
    <dgm:cxn modelId="{D1CFA1D4-CAEA-3E4B-AA29-E0EEDD9F7AA1}" type="presOf" srcId="{FC4628B5-6946-9D4B-AD92-5DA815247798}" destId="{18484945-E4F4-9541-B828-76B1B327C7ED}" srcOrd="0" destOrd="0" presId="urn:microsoft.com/office/officeart/2005/8/layout/lProcess2"/>
    <dgm:cxn modelId="{6A475D05-12A9-BC4D-8460-11A3A9FFFEE8}" type="presParOf" srcId="{648AE19F-4159-9D4B-99F8-B183B5B5A72C}" destId="{52B6965A-8F94-BC46-8FAB-3B48F21B5F0C}" srcOrd="0" destOrd="0" presId="urn:microsoft.com/office/officeart/2005/8/layout/lProcess2"/>
    <dgm:cxn modelId="{677AA02E-9BFF-144B-A1AE-98F6CF7DF495}" type="presParOf" srcId="{52B6965A-8F94-BC46-8FAB-3B48F21B5F0C}" destId="{3FE8BF8B-DB60-9448-9B88-34277DCE4C1B}" srcOrd="0" destOrd="0" presId="urn:microsoft.com/office/officeart/2005/8/layout/lProcess2"/>
    <dgm:cxn modelId="{5C97E498-8522-FC4E-9BCE-7CC6E6C29F89}" type="presParOf" srcId="{52B6965A-8F94-BC46-8FAB-3B48F21B5F0C}" destId="{1D826B9E-9DDD-364A-89C8-DBB174C52ED0}" srcOrd="1" destOrd="0" presId="urn:microsoft.com/office/officeart/2005/8/layout/lProcess2"/>
    <dgm:cxn modelId="{A97753ED-0D46-A24A-BBAA-A50080A45EA8}" type="presParOf" srcId="{52B6965A-8F94-BC46-8FAB-3B48F21B5F0C}" destId="{969F12E1-FE78-9C44-B51A-87F6264D3CC0}" srcOrd="2" destOrd="0" presId="urn:microsoft.com/office/officeart/2005/8/layout/lProcess2"/>
    <dgm:cxn modelId="{02AE18F2-13DB-4F41-BB2B-61B1B62D29AD}" type="presParOf" srcId="{969F12E1-FE78-9C44-B51A-87F6264D3CC0}" destId="{CA2FF256-8E45-D646-819A-A114D0DDAD91}" srcOrd="0" destOrd="0" presId="urn:microsoft.com/office/officeart/2005/8/layout/lProcess2"/>
    <dgm:cxn modelId="{C2392FFF-BB5B-BE46-99A3-7FAAAFF16732}" type="presParOf" srcId="{CA2FF256-8E45-D646-819A-A114D0DDAD91}" destId="{F5FF78D8-B2AE-ED44-991E-5AAB5F2EDD2E}" srcOrd="0" destOrd="0" presId="urn:microsoft.com/office/officeart/2005/8/layout/lProcess2"/>
    <dgm:cxn modelId="{6F7D3BAE-CC67-7847-A2E7-7D00A2DA368F}" type="presParOf" srcId="{CA2FF256-8E45-D646-819A-A114D0DDAD91}" destId="{BC1D6F61-5AA4-EB49-A087-875055C19485}" srcOrd="1" destOrd="0" presId="urn:microsoft.com/office/officeart/2005/8/layout/lProcess2"/>
    <dgm:cxn modelId="{08318F90-EAC1-B447-8ABA-A6BD918E4A81}" type="presParOf" srcId="{CA2FF256-8E45-D646-819A-A114D0DDAD91}" destId="{18484945-E4F4-9541-B828-76B1B327C7ED}" srcOrd="2" destOrd="0" presId="urn:microsoft.com/office/officeart/2005/8/layout/lProcess2"/>
    <dgm:cxn modelId="{757CEFE8-EA9C-4B4E-AB23-FD8775A1F04E}" type="presParOf" srcId="{CA2FF256-8E45-D646-819A-A114D0DDAD91}" destId="{C07D2596-B471-C048-B29D-C8DAB18F706D}" srcOrd="3" destOrd="0" presId="urn:microsoft.com/office/officeart/2005/8/layout/lProcess2"/>
    <dgm:cxn modelId="{0AA128DB-5B85-A344-9483-E8849048FED3}" type="presParOf" srcId="{CA2FF256-8E45-D646-819A-A114D0DDAD91}" destId="{B20F41C0-8C01-124C-A5EE-0114F589B91F}" srcOrd="4" destOrd="0" presId="urn:microsoft.com/office/officeart/2005/8/layout/lProcess2"/>
    <dgm:cxn modelId="{93910D14-3F42-0B4A-A2EF-DFC403D533C5}" type="presParOf" srcId="{648AE19F-4159-9D4B-99F8-B183B5B5A72C}" destId="{3A7DF2AD-0138-044F-82D4-6DACA211FB87}" srcOrd="1" destOrd="0" presId="urn:microsoft.com/office/officeart/2005/8/layout/lProcess2"/>
    <dgm:cxn modelId="{05C43BC7-65C1-4F41-ACC3-90EF7CE11A29}" type="presParOf" srcId="{648AE19F-4159-9D4B-99F8-B183B5B5A72C}" destId="{6EA92E52-5988-8548-AFB7-C02DF5048008}" srcOrd="2" destOrd="0" presId="urn:microsoft.com/office/officeart/2005/8/layout/lProcess2"/>
    <dgm:cxn modelId="{C82CF9A1-EFA0-0F48-AF99-023A874E1A39}" type="presParOf" srcId="{6EA92E52-5988-8548-AFB7-C02DF5048008}" destId="{94D5B4B3-11BB-BF4A-9ADB-5A9A085AE654}" srcOrd="0" destOrd="0" presId="urn:microsoft.com/office/officeart/2005/8/layout/lProcess2"/>
    <dgm:cxn modelId="{A16CEF80-6617-E245-96E3-A99E443096F4}" type="presParOf" srcId="{6EA92E52-5988-8548-AFB7-C02DF5048008}" destId="{AA3F97AB-D625-174E-BE9F-C68A7ADC38B0}" srcOrd="1" destOrd="0" presId="urn:microsoft.com/office/officeart/2005/8/layout/lProcess2"/>
    <dgm:cxn modelId="{9B1C8CBD-8041-8848-A74F-3387453F8154}" type="presParOf" srcId="{6EA92E52-5988-8548-AFB7-C02DF5048008}" destId="{7E5B7A94-0271-B44C-A218-A5A561493504}" srcOrd="2" destOrd="0" presId="urn:microsoft.com/office/officeart/2005/8/layout/lProcess2"/>
    <dgm:cxn modelId="{0FB43F64-E9F8-1345-83A7-F892DCEE98B6}" type="presParOf" srcId="{7E5B7A94-0271-B44C-A218-A5A561493504}" destId="{8F57E849-A4C1-B048-A64C-7899E8FA14CA}" srcOrd="0" destOrd="0" presId="urn:microsoft.com/office/officeart/2005/8/layout/lProcess2"/>
    <dgm:cxn modelId="{86ED9AD1-C02C-9249-B6BE-098564A60BBE}" type="presParOf" srcId="{8F57E849-A4C1-B048-A64C-7899E8FA14CA}" destId="{525C07BA-EDF7-174F-9DC2-EEDE0110B586}" srcOrd="0" destOrd="0" presId="urn:microsoft.com/office/officeart/2005/8/layout/lProcess2"/>
    <dgm:cxn modelId="{3F324DB9-A212-4B48-BF01-CE56B6779758}" type="presParOf" srcId="{8F57E849-A4C1-B048-A64C-7899E8FA14CA}" destId="{6411383A-77A2-3041-8044-CEBB6CF76870}" srcOrd="1" destOrd="0" presId="urn:microsoft.com/office/officeart/2005/8/layout/lProcess2"/>
    <dgm:cxn modelId="{D803A176-D7F7-C740-973E-680E7ED973EF}" type="presParOf" srcId="{8F57E849-A4C1-B048-A64C-7899E8FA14CA}" destId="{6DB7CBF6-A109-604B-867B-537F46CF32B3}" srcOrd="2" destOrd="0" presId="urn:microsoft.com/office/officeart/2005/8/layout/lProcess2"/>
    <dgm:cxn modelId="{58AD5C2B-E230-9340-AB41-C2C72802E4E0}" type="presParOf" srcId="{8F57E849-A4C1-B048-A64C-7899E8FA14CA}" destId="{EBCA76FF-2991-BB46-B588-7CB46989C295}" srcOrd="3" destOrd="0" presId="urn:microsoft.com/office/officeart/2005/8/layout/lProcess2"/>
    <dgm:cxn modelId="{0001DF03-26EF-7A4D-BB83-D64B1FA2DEEE}" type="presParOf" srcId="{8F57E849-A4C1-B048-A64C-7899E8FA14CA}" destId="{8F9095CE-5A0D-D147-8BDE-9FBDC0DEF9B7}" srcOrd="4" destOrd="0" presId="urn:microsoft.com/office/officeart/2005/8/layout/lProcess2"/>
    <dgm:cxn modelId="{ECE4E060-E856-0F41-8813-C7D4FFE14255}" type="presParOf" srcId="{8F57E849-A4C1-B048-A64C-7899E8FA14CA}" destId="{3F358EC4-C61B-5446-80A0-7C142722E085}" srcOrd="5" destOrd="0" presId="urn:microsoft.com/office/officeart/2005/8/layout/lProcess2"/>
    <dgm:cxn modelId="{95AFE178-2B2E-1448-B117-47CAB596C844}" type="presParOf" srcId="{8F57E849-A4C1-B048-A64C-7899E8FA14CA}" destId="{D59D715F-FBB4-6A4B-858E-1445384AD8F6}" srcOrd="6" destOrd="0" presId="urn:microsoft.com/office/officeart/2005/8/layout/lProcess2"/>
    <dgm:cxn modelId="{61F38D92-4C51-714E-A328-D73A17C0BD14}" type="presParOf" srcId="{8F57E849-A4C1-B048-A64C-7899E8FA14CA}" destId="{F9F0E710-8C2C-734C-BB40-6ECDE39E52C1}" srcOrd="7" destOrd="0" presId="urn:microsoft.com/office/officeart/2005/8/layout/lProcess2"/>
    <dgm:cxn modelId="{46CA5D14-8F54-894D-A316-A14FCD14699F}" type="presParOf" srcId="{8F57E849-A4C1-B048-A64C-7899E8FA14CA}" destId="{B1689182-356A-F14C-8766-05DB2F1672A2}" srcOrd="8" destOrd="0" presId="urn:microsoft.com/office/officeart/2005/8/layout/lProcess2"/>
    <dgm:cxn modelId="{A39FE011-240D-1245-9DC9-7FDF9F7D9E23}" type="presParOf" srcId="{648AE19F-4159-9D4B-99F8-B183B5B5A72C}" destId="{587123FB-C8AC-A048-BF3A-0F4F2A13288E}" srcOrd="3" destOrd="0" presId="urn:microsoft.com/office/officeart/2005/8/layout/lProcess2"/>
    <dgm:cxn modelId="{EE47F81C-0903-3645-9239-AAB7C5C0ACA7}" type="presParOf" srcId="{648AE19F-4159-9D4B-99F8-B183B5B5A72C}" destId="{45F097EC-4BD0-3640-A6DA-EF7833054252}" srcOrd="4" destOrd="0" presId="urn:microsoft.com/office/officeart/2005/8/layout/lProcess2"/>
    <dgm:cxn modelId="{45335DA0-970A-624F-907E-F913BF6FF0DC}" type="presParOf" srcId="{45F097EC-4BD0-3640-A6DA-EF7833054252}" destId="{A9AF312D-DF7F-B54F-8DEA-4C84B9AD4203}" srcOrd="0" destOrd="0" presId="urn:microsoft.com/office/officeart/2005/8/layout/lProcess2"/>
    <dgm:cxn modelId="{FC388FB9-E35F-724A-A584-05B3BC9A19B7}" type="presParOf" srcId="{45F097EC-4BD0-3640-A6DA-EF7833054252}" destId="{876E78EE-EC96-0047-8799-F1F5AB67989B}" srcOrd="1" destOrd="0" presId="urn:microsoft.com/office/officeart/2005/8/layout/lProcess2"/>
    <dgm:cxn modelId="{399DA914-E02B-9B43-B0C0-802B99084DAB}" type="presParOf" srcId="{45F097EC-4BD0-3640-A6DA-EF7833054252}" destId="{A9291052-5B7D-364B-BBE5-3281B48A7F64}" srcOrd="2" destOrd="0" presId="urn:microsoft.com/office/officeart/2005/8/layout/lProcess2"/>
    <dgm:cxn modelId="{02A27C08-1175-8E4D-BAF2-7ACFEBF0A917}" type="presParOf" srcId="{A9291052-5B7D-364B-BBE5-3281B48A7F64}" destId="{F33F325D-B5C4-2249-B82B-5B82F6BD7F2A}" srcOrd="0" destOrd="0" presId="urn:microsoft.com/office/officeart/2005/8/layout/lProcess2"/>
    <dgm:cxn modelId="{E4803830-7BB6-9345-89AC-A78E1DA53B2D}" type="presParOf" srcId="{F33F325D-B5C4-2249-B82B-5B82F6BD7F2A}" destId="{5944F169-E5F8-4E4F-A694-33361505ED9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727299-E5F4-E542-BFE4-6886084BEF67}"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DFE62A4D-C178-5047-B852-08D247F487CB}">
      <dgm:prSet phldrT="[Text]"/>
      <dgm:spPr/>
      <dgm:t>
        <a:bodyPr/>
        <a:lstStyle/>
        <a:p>
          <a:r>
            <a:rPr lang="en-US" dirty="0"/>
            <a:t>To gain something</a:t>
          </a:r>
        </a:p>
      </dgm:t>
    </dgm:pt>
    <dgm:pt modelId="{21C1FF9B-6D5A-9946-9576-553FF4C6F69D}" type="parTrans" cxnId="{E273C955-0D3F-0D41-BFA1-B1A393EDD54D}">
      <dgm:prSet/>
      <dgm:spPr/>
      <dgm:t>
        <a:bodyPr/>
        <a:lstStyle/>
        <a:p>
          <a:endParaRPr lang="en-US"/>
        </a:p>
      </dgm:t>
    </dgm:pt>
    <dgm:pt modelId="{F086D15A-2E9C-7D45-BFC4-7F594C2075B9}" type="sibTrans" cxnId="{E273C955-0D3F-0D41-BFA1-B1A393EDD54D}">
      <dgm:prSet/>
      <dgm:spPr/>
      <dgm:t>
        <a:bodyPr/>
        <a:lstStyle/>
        <a:p>
          <a:endParaRPr lang="en-US"/>
        </a:p>
      </dgm:t>
    </dgm:pt>
    <dgm:pt modelId="{8176C563-F30C-AE48-8485-E648576555DE}">
      <dgm:prSet phldrT="[Text]"/>
      <dgm:spPr/>
      <dgm:t>
        <a:bodyPr/>
        <a:lstStyle/>
        <a:p>
          <a:r>
            <a:rPr lang="en-US" dirty="0"/>
            <a:t>To manipulate for power, attention or control</a:t>
          </a:r>
        </a:p>
      </dgm:t>
    </dgm:pt>
    <dgm:pt modelId="{B740E779-4B85-E94C-815F-B547F6D53CAC}" type="parTrans" cxnId="{0B58CBF0-DD4D-9641-9572-9068E49C3085}">
      <dgm:prSet/>
      <dgm:spPr/>
      <dgm:t>
        <a:bodyPr/>
        <a:lstStyle/>
        <a:p>
          <a:endParaRPr lang="en-US"/>
        </a:p>
      </dgm:t>
    </dgm:pt>
    <dgm:pt modelId="{3D3C5B57-BD39-B748-8C01-7C1B52C0CA86}" type="sibTrans" cxnId="{0B58CBF0-DD4D-9641-9572-9068E49C3085}">
      <dgm:prSet/>
      <dgm:spPr/>
      <dgm:t>
        <a:bodyPr/>
        <a:lstStyle/>
        <a:p>
          <a:endParaRPr lang="en-US"/>
        </a:p>
      </dgm:t>
    </dgm:pt>
    <dgm:pt modelId="{B6052E9E-BFB9-5048-B212-31652AF4EECC}">
      <dgm:prSet phldrT="[Text]" custT="1"/>
      <dgm:spPr/>
      <dgm:t>
        <a:bodyPr/>
        <a:lstStyle/>
        <a:p>
          <a:r>
            <a:rPr lang="en-US" sz="2200" dirty="0"/>
            <a:t>To gain pride</a:t>
          </a:r>
        </a:p>
        <a:p>
          <a:r>
            <a:rPr lang="en-US" sz="2200" dirty="0"/>
            <a:t>To save face</a:t>
          </a:r>
        </a:p>
        <a:p>
          <a:r>
            <a:rPr lang="en-US" sz="2200" dirty="0"/>
            <a:t>To maintain secrecy about skill deficits</a:t>
          </a:r>
        </a:p>
      </dgm:t>
    </dgm:pt>
    <dgm:pt modelId="{B83636F1-CDC2-0249-895F-BDD3107A43C0}" type="parTrans" cxnId="{44B59B6F-98EB-BD49-9BD8-A3AA6E378EF6}">
      <dgm:prSet/>
      <dgm:spPr/>
      <dgm:t>
        <a:bodyPr/>
        <a:lstStyle/>
        <a:p>
          <a:endParaRPr lang="en-US"/>
        </a:p>
      </dgm:t>
    </dgm:pt>
    <dgm:pt modelId="{62685BB3-7510-9C49-9D9A-7E46BC79F78F}" type="sibTrans" cxnId="{44B59B6F-98EB-BD49-9BD8-A3AA6E378EF6}">
      <dgm:prSet/>
      <dgm:spPr/>
      <dgm:t>
        <a:bodyPr/>
        <a:lstStyle/>
        <a:p>
          <a:endParaRPr lang="en-US"/>
        </a:p>
      </dgm:t>
    </dgm:pt>
    <dgm:pt modelId="{7CFA36A6-8C89-7842-BFF8-1F78FCEFF678}">
      <dgm:prSet phldrT="[Text]"/>
      <dgm:spPr/>
      <dgm:t>
        <a:bodyPr/>
        <a:lstStyle/>
        <a:p>
          <a:r>
            <a:rPr lang="en-US" dirty="0"/>
            <a:t>To avoid something</a:t>
          </a:r>
        </a:p>
      </dgm:t>
    </dgm:pt>
    <dgm:pt modelId="{5C1B539F-3CE1-A940-A877-F500316AF743}" type="parTrans" cxnId="{E20E0CD5-6079-9546-9F7E-3C0658E21AFE}">
      <dgm:prSet/>
      <dgm:spPr/>
      <dgm:t>
        <a:bodyPr/>
        <a:lstStyle/>
        <a:p>
          <a:endParaRPr lang="en-US"/>
        </a:p>
      </dgm:t>
    </dgm:pt>
    <dgm:pt modelId="{572FC748-DC6F-2340-A395-8A4441A6AB53}" type="sibTrans" cxnId="{E20E0CD5-6079-9546-9F7E-3C0658E21AFE}">
      <dgm:prSet/>
      <dgm:spPr/>
      <dgm:t>
        <a:bodyPr/>
        <a:lstStyle/>
        <a:p>
          <a:endParaRPr lang="en-US"/>
        </a:p>
      </dgm:t>
    </dgm:pt>
    <dgm:pt modelId="{25232414-E153-B24A-A7A3-75CDAAD95B91}">
      <dgm:prSet phldrT="[Text]"/>
      <dgm:spPr/>
      <dgm:t>
        <a:bodyPr/>
        <a:lstStyle/>
        <a:p>
          <a:r>
            <a:rPr lang="en-US" dirty="0"/>
            <a:t>To manipulate out of something that needs to be done</a:t>
          </a:r>
        </a:p>
      </dgm:t>
    </dgm:pt>
    <dgm:pt modelId="{5EA21052-FDAF-D142-B904-AC9E7A57B18F}" type="parTrans" cxnId="{44A24ADE-E31F-2746-985E-6390A4291FE4}">
      <dgm:prSet/>
      <dgm:spPr/>
      <dgm:t>
        <a:bodyPr/>
        <a:lstStyle/>
        <a:p>
          <a:endParaRPr lang="en-US"/>
        </a:p>
      </dgm:t>
    </dgm:pt>
    <dgm:pt modelId="{FB09A637-B4BC-0C40-AA3D-80BD9D8D0210}" type="sibTrans" cxnId="{44A24ADE-E31F-2746-985E-6390A4291FE4}">
      <dgm:prSet/>
      <dgm:spPr/>
      <dgm:t>
        <a:bodyPr/>
        <a:lstStyle/>
        <a:p>
          <a:endParaRPr lang="en-US"/>
        </a:p>
      </dgm:t>
    </dgm:pt>
    <dgm:pt modelId="{49B208E4-D178-AE44-AB69-199FB64E78BD}">
      <dgm:prSet phldrT="[Text]" custT="1"/>
      <dgm:spPr/>
      <dgm:t>
        <a:bodyPr/>
        <a:lstStyle/>
        <a:p>
          <a:r>
            <a:rPr lang="en-US" sz="2200" dirty="0"/>
            <a:t>To decrease stimulation</a:t>
          </a:r>
        </a:p>
        <a:p>
          <a:r>
            <a:rPr lang="en-US" sz="2200" dirty="0"/>
            <a:t>To decrease pain</a:t>
          </a:r>
        </a:p>
        <a:p>
          <a:r>
            <a:rPr lang="en-US" sz="2200" dirty="0"/>
            <a:t>To decrease embarrassment</a:t>
          </a:r>
        </a:p>
      </dgm:t>
    </dgm:pt>
    <dgm:pt modelId="{C72D0EC3-1C3D-6044-9894-98A0CD8E5990}" type="parTrans" cxnId="{EFFDFEF3-BE8E-204D-BB77-4880F5B08D33}">
      <dgm:prSet/>
      <dgm:spPr/>
      <dgm:t>
        <a:bodyPr/>
        <a:lstStyle/>
        <a:p>
          <a:endParaRPr lang="en-US"/>
        </a:p>
      </dgm:t>
    </dgm:pt>
    <dgm:pt modelId="{D7C72E6F-9C10-7E4F-A60F-704320DB70CB}" type="sibTrans" cxnId="{EFFDFEF3-BE8E-204D-BB77-4880F5B08D33}">
      <dgm:prSet/>
      <dgm:spPr/>
      <dgm:t>
        <a:bodyPr/>
        <a:lstStyle/>
        <a:p>
          <a:endParaRPr lang="en-US"/>
        </a:p>
      </dgm:t>
    </dgm:pt>
    <dgm:pt modelId="{EE8334DC-B678-294A-A32B-0D71137F477C}" type="pres">
      <dgm:prSet presAssocID="{B7727299-E5F4-E542-BFE4-6886084BEF67}" presName="diagram" presStyleCnt="0">
        <dgm:presLayoutVars>
          <dgm:chPref val="1"/>
          <dgm:dir/>
          <dgm:animOne val="branch"/>
          <dgm:animLvl val="lvl"/>
          <dgm:resizeHandles/>
        </dgm:presLayoutVars>
      </dgm:prSet>
      <dgm:spPr/>
      <dgm:t>
        <a:bodyPr/>
        <a:lstStyle/>
        <a:p>
          <a:endParaRPr lang="en-US"/>
        </a:p>
      </dgm:t>
    </dgm:pt>
    <dgm:pt modelId="{EDA99D3B-83EF-B842-97BA-31F74D8DFA94}" type="pres">
      <dgm:prSet presAssocID="{DFE62A4D-C178-5047-B852-08D247F487CB}" presName="root" presStyleCnt="0"/>
      <dgm:spPr/>
    </dgm:pt>
    <dgm:pt modelId="{6CF90BB7-AB8F-7A41-B8E5-EF8AFE4EB52E}" type="pres">
      <dgm:prSet presAssocID="{DFE62A4D-C178-5047-B852-08D247F487CB}" presName="rootComposite" presStyleCnt="0"/>
      <dgm:spPr/>
    </dgm:pt>
    <dgm:pt modelId="{5A8A8C64-F2BB-DB43-9183-21B3FA1591CD}" type="pres">
      <dgm:prSet presAssocID="{DFE62A4D-C178-5047-B852-08D247F487CB}" presName="rootText" presStyleLbl="node1" presStyleIdx="0" presStyleCnt="2"/>
      <dgm:spPr/>
      <dgm:t>
        <a:bodyPr/>
        <a:lstStyle/>
        <a:p>
          <a:endParaRPr lang="en-US"/>
        </a:p>
      </dgm:t>
    </dgm:pt>
    <dgm:pt modelId="{18EEF28D-5E9C-B847-B591-FB3BDA771D71}" type="pres">
      <dgm:prSet presAssocID="{DFE62A4D-C178-5047-B852-08D247F487CB}" presName="rootConnector" presStyleLbl="node1" presStyleIdx="0" presStyleCnt="2"/>
      <dgm:spPr/>
      <dgm:t>
        <a:bodyPr/>
        <a:lstStyle/>
        <a:p>
          <a:endParaRPr lang="en-US"/>
        </a:p>
      </dgm:t>
    </dgm:pt>
    <dgm:pt modelId="{B2F690AC-305D-9D4E-A6C5-C068CCCE96B1}" type="pres">
      <dgm:prSet presAssocID="{DFE62A4D-C178-5047-B852-08D247F487CB}" presName="childShape" presStyleCnt="0"/>
      <dgm:spPr/>
    </dgm:pt>
    <dgm:pt modelId="{91CE1F91-09E4-E04B-838D-88B5ACC514DA}" type="pres">
      <dgm:prSet presAssocID="{B740E779-4B85-E94C-815F-B547F6D53CAC}" presName="Name13" presStyleLbl="parChTrans1D2" presStyleIdx="0" presStyleCnt="4"/>
      <dgm:spPr/>
      <dgm:t>
        <a:bodyPr/>
        <a:lstStyle/>
        <a:p>
          <a:endParaRPr lang="en-US"/>
        </a:p>
      </dgm:t>
    </dgm:pt>
    <dgm:pt modelId="{A3671B72-D7C6-4640-BDD8-4116BB60E719}" type="pres">
      <dgm:prSet presAssocID="{8176C563-F30C-AE48-8485-E648576555DE}" presName="childText" presStyleLbl="bgAcc1" presStyleIdx="0" presStyleCnt="4">
        <dgm:presLayoutVars>
          <dgm:bulletEnabled val="1"/>
        </dgm:presLayoutVars>
      </dgm:prSet>
      <dgm:spPr/>
      <dgm:t>
        <a:bodyPr/>
        <a:lstStyle/>
        <a:p>
          <a:endParaRPr lang="en-US"/>
        </a:p>
      </dgm:t>
    </dgm:pt>
    <dgm:pt modelId="{44382407-65E8-C14A-B786-2F63814E53BD}" type="pres">
      <dgm:prSet presAssocID="{B83636F1-CDC2-0249-895F-BDD3107A43C0}" presName="Name13" presStyleLbl="parChTrans1D2" presStyleIdx="1" presStyleCnt="4"/>
      <dgm:spPr/>
      <dgm:t>
        <a:bodyPr/>
        <a:lstStyle/>
        <a:p>
          <a:endParaRPr lang="en-US"/>
        </a:p>
      </dgm:t>
    </dgm:pt>
    <dgm:pt modelId="{14C2462E-01BF-2145-BFDB-42F542F78E3B}" type="pres">
      <dgm:prSet presAssocID="{B6052E9E-BFB9-5048-B212-31652AF4EECC}" presName="childText" presStyleLbl="bgAcc1" presStyleIdx="1" presStyleCnt="4" custScaleX="129454" custLinFactNeighborX="-1582" custLinFactNeighborY="-844">
        <dgm:presLayoutVars>
          <dgm:bulletEnabled val="1"/>
        </dgm:presLayoutVars>
      </dgm:prSet>
      <dgm:spPr/>
      <dgm:t>
        <a:bodyPr/>
        <a:lstStyle/>
        <a:p>
          <a:endParaRPr lang="en-US"/>
        </a:p>
      </dgm:t>
    </dgm:pt>
    <dgm:pt modelId="{E849915F-9135-F845-8075-BB187306E5DA}" type="pres">
      <dgm:prSet presAssocID="{7CFA36A6-8C89-7842-BFF8-1F78FCEFF678}" presName="root" presStyleCnt="0"/>
      <dgm:spPr/>
    </dgm:pt>
    <dgm:pt modelId="{B855318E-F72A-B34A-9ACD-5D74ACA965A5}" type="pres">
      <dgm:prSet presAssocID="{7CFA36A6-8C89-7842-BFF8-1F78FCEFF678}" presName="rootComposite" presStyleCnt="0"/>
      <dgm:spPr/>
    </dgm:pt>
    <dgm:pt modelId="{4A0C1C40-2509-3B4A-829A-5A782A89D5C2}" type="pres">
      <dgm:prSet presAssocID="{7CFA36A6-8C89-7842-BFF8-1F78FCEFF678}" presName="rootText" presStyleLbl="node1" presStyleIdx="1" presStyleCnt="2"/>
      <dgm:spPr/>
      <dgm:t>
        <a:bodyPr/>
        <a:lstStyle/>
        <a:p>
          <a:endParaRPr lang="en-US"/>
        </a:p>
      </dgm:t>
    </dgm:pt>
    <dgm:pt modelId="{23BFF3B1-8CB0-E74A-9586-D8A7E76DA06C}" type="pres">
      <dgm:prSet presAssocID="{7CFA36A6-8C89-7842-BFF8-1F78FCEFF678}" presName="rootConnector" presStyleLbl="node1" presStyleIdx="1" presStyleCnt="2"/>
      <dgm:spPr/>
      <dgm:t>
        <a:bodyPr/>
        <a:lstStyle/>
        <a:p>
          <a:endParaRPr lang="en-US"/>
        </a:p>
      </dgm:t>
    </dgm:pt>
    <dgm:pt modelId="{66921C43-CF2D-3F44-9F8E-9FD6A66F4CEB}" type="pres">
      <dgm:prSet presAssocID="{7CFA36A6-8C89-7842-BFF8-1F78FCEFF678}" presName="childShape" presStyleCnt="0"/>
      <dgm:spPr/>
    </dgm:pt>
    <dgm:pt modelId="{86B63C05-4588-FE47-8082-B7094A882D42}" type="pres">
      <dgm:prSet presAssocID="{5EA21052-FDAF-D142-B904-AC9E7A57B18F}" presName="Name13" presStyleLbl="parChTrans1D2" presStyleIdx="2" presStyleCnt="4"/>
      <dgm:spPr/>
      <dgm:t>
        <a:bodyPr/>
        <a:lstStyle/>
        <a:p>
          <a:endParaRPr lang="en-US"/>
        </a:p>
      </dgm:t>
    </dgm:pt>
    <dgm:pt modelId="{ED8630B3-891E-BF47-AA69-8E72BD9D89D8}" type="pres">
      <dgm:prSet presAssocID="{25232414-E153-B24A-A7A3-75CDAAD95B91}" presName="childText" presStyleLbl="bgAcc1" presStyleIdx="2" presStyleCnt="4">
        <dgm:presLayoutVars>
          <dgm:bulletEnabled val="1"/>
        </dgm:presLayoutVars>
      </dgm:prSet>
      <dgm:spPr/>
      <dgm:t>
        <a:bodyPr/>
        <a:lstStyle/>
        <a:p>
          <a:endParaRPr lang="en-US"/>
        </a:p>
      </dgm:t>
    </dgm:pt>
    <dgm:pt modelId="{90C44FEC-B8C5-CF46-A930-29871E309A57}" type="pres">
      <dgm:prSet presAssocID="{C72D0EC3-1C3D-6044-9894-98A0CD8E5990}" presName="Name13" presStyleLbl="parChTrans1D2" presStyleIdx="3" presStyleCnt="4"/>
      <dgm:spPr/>
      <dgm:t>
        <a:bodyPr/>
        <a:lstStyle/>
        <a:p>
          <a:endParaRPr lang="en-US"/>
        </a:p>
      </dgm:t>
    </dgm:pt>
    <dgm:pt modelId="{538E247F-1C8E-C348-8F53-1964E7564CD4}" type="pres">
      <dgm:prSet presAssocID="{49B208E4-D178-AE44-AB69-199FB64E78BD}" presName="childText" presStyleLbl="bgAcc1" presStyleIdx="3" presStyleCnt="4" custScaleX="140385">
        <dgm:presLayoutVars>
          <dgm:bulletEnabled val="1"/>
        </dgm:presLayoutVars>
      </dgm:prSet>
      <dgm:spPr/>
      <dgm:t>
        <a:bodyPr/>
        <a:lstStyle/>
        <a:p>
          <a:endParaRPr lang="en-US"/>
        </a:p>
      </dgm:t>
    </dgm:pt>
  </dgm:ptLst>
  <dgm:cxnLst>
    <dgm:cxn modelId="{F3FB96A6-8BF5-A145-B7D5-4189D2220A59}" type="presOf" srcId="{49B208E4-D178-AE44-AB69-199FB64E78BD}" destId="{538E247F-1C8E-C348-8F53-1964E7564CD4}" srcOrd="0" destOrd="0" presId="urn:microsoft.com/office/officeart/2005/8/layout/hierarchy3"/>
    <dgm:cxn modelId="{DD35076E-D28B-8C4D-B360-C126A9424D63}" type="presOf" srcId="{B6052E9E-BFB9-5048-B212-31652AF4EECC}" destId="{14C2462E-01BF-2145-BFDB-42F542F78E3B}" srcOrd="0" destOrd="0" presId="urn:microsoft.com/office/officeart/2005/8/layout/hierarchy3"/>
    <dgm:cxn modelId="{C0D52319-B182-6243-BA5C-9BEC05825476}" type="presOf" srcId="{DFE62A4D-C178-5047-B852-08D247F487CB}" destId="{5A8A8C64-F2BB-DB43-9183-21B3FA1591CD}" srcOrd="0" destOrd="0" presId="urn:microsoft.com/office/officeart/2005/8/layout/hierarchy3"/>
    <dgm:cxn modelId="{44A24ADE-E31F-2746-985E-6390A4291FE4}" srcId="{7CFA36A6-8C89-7842-BFF8-1F78FCEFF678}" destId="{25232414-E153-B24A-A7A3-75CDAAD95B91}" srcOrd="0" destOrd="0" parTransId="{5EA21052-FDAF-D142-B904-AC9E7A57B18F}" sibTransId="{FB09A637-B4BC-0C40-AA3D-80BD9D8D0210}"/>
    <dgm:cxn modelId="{690FD9E7-62E6-6841-829C-CBF38DE93CEB}" type="presOf" srcId="{5EA21052-FDAF-D142-B904-AC9E7A57B18F}" destId="{86B63C05-4588-FE47-8082-B7094A882D42}" srcOrd="0" destOrd="0" presId="urn:microsoft.com/office/officeart/2005/8/layout/hierarchy3"/>
    <dgm:cxn modelId="{E273C955-0D3F-0D41-BFA1-B1A393EDD54D}" srcId="{B7727299-E5F4-E542-BFE4-6886084BEF67}" destId="{DFE62A4D-C178-5047-B852-08D247F487CB}" srcOrd="0" destOrd="0" parTransId="{21C1FF9B-6D5A-9946-9576-553FF4C6F69D}" sibTransId="{F086D15A-2E9C-7D45-BFC4-7F594C2075B9}"/>
    <dgm:cxn modelId="{0B58CBF0-DD4D-9641-9572-9068E49C3085}" srcId="{DFE62A4D-C178-5047-B852-08D247F487CB}" destId="{8176C563-F30C-AE48-8485-E648576555DE}" srcOrd="0" destOrd="0" parTransId="{B740E779-4B85-E94C-815F-B547F6D53CAC}" sibTransId="{3D3C5B57-BD39-B748-8C01-7C1B52C0CA86}"/>
    <dgm:cxn modelId="{A7BEEF50-D012-894F-99EC-952BCE020800}" type="presOf" srcId="{C72D0EC3-1C3D-6044-9894-98A0CD8E5990}" destId="{90C44FEC-B8C5-CF46-A930-29871E309A57}" srcOrd="0" destOrd="0" presId="urn:microsoft.com/office/officeart/2005/8/layout/hierarchy3"/>
    <dgm:cxn modelId="{5B041AB2-6DFB-F449-BF15-45D78E103A78}" type="presOf" srcId="{7CFA36A6-8C89-7842-BFF8-1F78FCEFF678}" destId="{4A0C1C40-2509-3B4A-829A-5A782A89D5C2}" srcOrd="0" destOrd="0" presId="urn:microsoft.com/office/officeart/2005/8/layout/hierarchy3"/>
    <dgm:cxn modelId="{5D77C01D-8788-F64C-ABCE-D6EA23B6BCED}" type="presOf" srcId="{DFE62A4D-C178-5047-B852-08D247F487CB}" destId="{18EEF28D-5E9C-B847-B591-FB3BDA771D71}" srcOrd="1" destOrd="0" presId="urn:microsoft.com/office/officeart/2005/8/layout/hierarchy3"/>
    <dgm:cxn modelId="{20A7FC48-DDC9-E049-AB91-B4910F5D3493}" type="presOf" srcId="{8176C563-F30C-AE48-8485-E648576555DE}" destId="{A3671B72-D7C6-4640-BDD8-4116BB60E719}" srcOrd="0" destOrd="0" presId="urn:microsoft.com/office/officeart/2005/8/layout/hierarchy3"/>
    <dgm:cxn modelId="{E49C1237-40F3-924F-9584-86782CB474AA}" type="presOf" srcId="{B740E779-4B85-E94C-815F-B547F6D53CAC}" destId="{91CE1F91-09E4-E04B-838D-88B5ACC514DA}" srcOrd="0" destOrd="0" presId="urn:microsoft.com/office/officeart/2005/8/layout/hierarchy3"/>
    <dgm:cxn modelId="{44B59B6F-98EB-BD49-9BD8-A3AA6E378EF6}" srcId="{DFE62A4D-C178-5047-B852-08D247F487CB}" destId="{B6052E9E-BFB9-5048-B212-31652AF4EECC}" srcOrd="1" destOrd="0" parTransId="{B83636F1-CDC2-0249-895F-BDD3107A43C0}" sibTransId="{62685BB3-7510-9C49-9D9A-7E46BC79F78F}"/>
    <dgm:cxn modelId="{E20E0CD5-6079-9546-9F7E-3C0658E21AFE}" srcId="{B7727299-E5F4-E542-BFE4-6886084BEF67}" destId="{7CFA36A6-8C89-7842-BFF8-1F78FCEFF678}" srcOrd="1" destOrd="0" parTransId="{5C1B539F-3CE1-A940-A877-F500316AF743}" sibTransId="{572FC748-DC6F-2340-A395-8A4441A6AB53}"/>
    <dgm:cxn modelId="{1C0C09E0-12FA-C547-9000-C39DDC353BDD}" type="presOf" srcId="{25232414-E153-B24A-A7A3-75CDAAD95B91}" destId="{ED8630B3-891E-BF47-AA69-8E72BD9D89D8}" srcOrd="0" destOrd="0" presId="urn:microsoft.com/office/officeart/2005/8/layout/hierarchy3"/>
    <dgm:cxn modelId="{C3DC6C9C-DE76-EC44-89C1-3AC643BF58A9}" type="presOf" srcId="{7CFA36A6-8C89-7842-BFF8-1F78FCEFF678}" destId="{23BFF3B1-8CB0-E74A-9586-D8A7E76DA06C}" srcOrd="1" destOrd="0" presId="urn:microsoft.com/office/officeart/2005/8/layout/hierarchy3"/>
    <dgm:cxn modelId="{A3FD96F1-A958-5F49-A241-C49E2A439CA9}" type="presOf" srcId="{B83636F1-CDC2-0249-895F-BDD3107A43C0}" destId="{44382407-65E8-C14A-B786-2F63814E53BD}" srcOrd="0" destOrd="0" presId="urn:microsoft.com/office/officeart/2005/8/layout/hierarchy3"/>
    <dgm:cxn modelId="{EFFDFEF3-BE8E-204D-BB77-4880F5B08D33}" srcId="{7CFA36A6-8C89-7842-BFF8-1F78FCEFF678}" destId="{49B208E4-D178-AE44-AB69-199FB64E78BD}" srcOrd="1" destOrd="0" parTransId="{C72D0EC3-1C3D-6044-9894-98A0CD8E5990}" sibTransId="{D7C72E6F-9C10-7E4F-A60F-704320DB70CB}"/>
    <dgm:cxn modelId="{FE30A08A-8DF9-794B-8430-AC9B87D06858}" type="presOf" srcId="{B7727299-E5F4-E542-BFE4-6886084BEF67}" destId="{EE8334DC-B678-294A-A32B-0D71137F477C}" srcOrd="0" destOrd="0" presId="urn:microsoft.com/office/officeart/2005/8/layout/hierarchy3"/>
    <dgm:cxn modelId="{B5619E0F-0BB7-A34B-A197-5173EAA6EA70}" type="presParOf" srcId="{EE8334DC-B678-294A-A32B-0D71137F477C}" destId="{EDA99D3B-83EF-B842-97BA-31F74D8DFA94}" srcOrd="0" destOrd="0" presId="urn:microsoft.com/office/officeart/2005/8/layout/hierarchy3"/>
    <dgm:cxn modelId="{163DC63D-EC9C-BF4F-8ECF-B9C14EEBD403}" type="presParOf" srcId="{EDA99D3B-83EF-B842-97BA-31F74D8DFA94}" destId="{6CF90BB7-AB8F-7A41-B8E5-EF8AFE4EB52E}" srcOrd="0" destOrd="0" presId="urn:microsoft.com/office/officeart/2005/8/layout/hierarchy3"/>
    <dgm:cxn modelId="{5584E2A5-CA05-D741-8ECA-7A0EC6C967E1}" type="presParOf" srcId="{6CF90BB7-AB8F-7A41-B8E5-EF8AFE4EB52E}" destId="{5A8A8C64-F2BB-DB43-9183-21B3FA1591CD}" srcOrd="0" destOrd="0" presId="urn:microsoft.com/office/officeart/2005/8/layout/hierarchy3"/>
    <dgm:cxn modelId="{1C9B121E-1705-E546-971C-7E8562800A92}" type="presParOf" srcId="{6CF90BB7-AB8F-7A41-B8E5-EF8AFE4EB52E}" destId="{18EEF28D-5E9C-B847-B591-FB3BDA771D71}" srcOrd="1" destOrd="0" presId="urn:microsoft.com/office/officeart/2005/8/layout/hierarchy3"/>
    <dgm:cxn modelId="{39185995-F71E-6940-A7C7-FA0531CE7532}" type="presParOf" srcId="{EDA99D3B-83EF-B842-97BA-31F74D8DFA94}" destId="{B2F690AC-305D-9D4E-A6C5-C068CCCE96B1}" srcOrd="1" destOrd="0" presId="urn:microsoft.com/office/officeart/2005/8/layout/hierarchy3"/>
    <dgm:cxn modelId="{BC5065C4-095D-0E45-9F0F-FE5ECC648F62}" type="presParOf" srcId="{B2F690AC-305D-9D4E-A6C5-C068CCCE96B1}" destId="{91CE1F91-09E4-E04B-838D-88B5ACC514DA}" srcOrd="0" destOrd="0" presId="urn:microsoft.com/office/officeart/2005/8/layout/hierarchy3"/>
    <dgm:cxn modelId="{6BFEC5D4-B15E-8145-8517-83B2C0229685}" type="presParOf" srcId="{B2F690AC-305D-9D4E-A6C5-C068CCCE96B1}" destId="{A3671B72-D7C6-4640-BDD8-4116BB60E719}" srcOrd="1" destOrd="0" presId="urn:microsoft.com/office/officeart/2005/8/layout/hierarchy3"/>
    <dgm:cxn modelId="{53C2D67A-A592-2948-94F0-0A9B6E968A2C}" type="presParOf" srcId="{B2F690AC-305D-9D4E-A6C5-C068CCCE96B1}" destId="{44382407-65E8-C14A-B786-2F63814E53BD}" srcOrd="2" destOrd="0" presId="urn:microsoft.com/office/officeart/2005/8/layout/hierarchy3"/>
    <dgm:cxn modelId="{856AA13A-85A1-5A4A-93B4-BF521D01A0D4}" type="presParOf" srcId="{B2F690AC-305D-9D4E-A6C5-C068CCCE96B1}" destId="{14C2462E-01BF-2145-BFDB-42F542F78E3B}" srcOrd="3" destOrd="0" presId="urn:microsoft.com/office/officeart/2005/8/layout/hierarchy3"/>
    <dgm:cxn modelId="{03EDBE85-12F1-404E-85E1-2A4F15D082CC}" type="presParOf" srcId="{EE8334DC-B678-294A-A32B-0D71137F477C}" destId="{E849915F-9135-F845-8075-BB187306E5DA}" srcOrd="1" destOrd="0" presId="urn:microsoft.com/office/officeart/2005/8/layout/hierarchy3"/>
    <dgm:cxn modelId="{06E00174-0E04-1E48-9CE6-82E09406ACDF}" type="presParOf" srcId="{E849915F-9135-F845-8075-BB187306E5DA}" destId="{B855318E-F72A-B34A-9ACD-5D74ACA965A5}" srcOrd="0" destOrd="0" presId="urn:microsoft.com/office/officeart/2005/8/layout/hierarchy3"/>
    <dgm:cxn modelId="{DE099748-DD3C-2E43-87A3-7545D31211EC}" type="presParOf" srcId="{B855318E-F72A-B34A-9ACD-5D74ACA965A5}" destId="{4A0C1C40-2509-3B4A-829A-5A782A89D5C2}" srcOrd="0" destOrd="0" presId="urn:microsoft.com/office/officeart/2005/8/layout/hierarchy3"/>
    <dgm:cxn modelId="{0656D0B0-0C3D-3B4E-8E33-A5C217AC1367}" type="presParOf" srcId="{B855318E-F72A-B34A-9ACD-5D74ACA965A5}" destId="{23BFF3B1-8CB0-E74A-9586-D8A7E76DA06C}" srcOrd="1" destOrd="0" presId="urn:microsoft.com/office/officeart/2005/8/layout/hierarchy3"/>
    <dgm:cxn modelId="{AC35D137-5045-DC40-9708-D26DCAC102A8}" type="presParOf" srcId="{E849915F-9135-F845-8075-BB187306E5DA}" destId="{66921C43-CF2D-3F44-9F8E-9FD6A66F4CEB}" srcOrd="1" destOrd="0" presId="urn:microsoft.com/office/officeart/2005/8/layout/hierarchy3"/>
    <dgm:cxn modelId="{3568CBD9-7144-4243-B389-187C95A6863D}" type="presParOf" srcId="{66921C43-CF2D-3F44-9F8E-9FD6A66F4CEB}" destId="{86B63C05-4588-FE47-8082-B7094A882D42}" srcOrd="0" destOrd="0" presId="urn:microsoft.com/office/officeart/2005/8/layout/hierarchy3"/>
    <dgm:cxn modelId="{7E033D09-6002-8047-B00D-216DF0476306}" type="presParOf" srcId="{66921C43-CF2D-3F44-9F8E-9FD6A66F4CEB}" destId="{ED8630B3-891E-BF47-AA69-8E72BD9D89D8}" srcOrd="1" destOrd="0" presId="urn:microsoft.com/office/officeart/2005/8/layout/hierarchy3"/>
    <dgm:cxn modelId="{040D1FA4-7464-F149-A401-D49F5A1A02D1}" type="presParOf" srcId="{66921C43-CF2D-3F44-9F8E-9FD6A66F4CEB}" destId="{90C44FEC-B8C5-CF46-A930-29871E309A57}" srcOrd="2" destOrd="0" presId="urn:microsoft.com/office/officeart/2005/8/layout/hierarchy3"/>
    <dgm:cxn modelId="{2248BB73-0B0F-7F4B-82E7-0874ABB84B46}" type="presParOf" srcId="{66921C43-CF2D-3F44-9F8E-9FD6A66F4CEB}" destId="{538E247F-1C8E-C348-8F53-1964E7564CD4}"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6A7E82-DD49-2F42-9F58-CA711B33E34A}"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57B31D17-A300-6D4C-810A-A0FB6C25E9FD}">
      <dgm:prSet phldrT="[Text]"/>
      <dgm:spPr/>
      <dgm:t>
        <a:bodyPr/>
        <a:lstStyle/>
        <a:p>
          <a:r>
            <a:rPr lang="en-US" dirty="0"/>
            <a:t>Hypothesis of Function on Behavior</a:t>
          </a:r>
        </a:p>
      </dgm:t>
    </dgm:pt>
    <dgm:pt modelId="{1FFEF309-B506-DA4F-942E-4E59F77E6268}" type="parTrans" cxnId="{0A04E320-4899-0F48-B3B8-E9AAC9F72BDE}">
      <dgm:prSet/>
      <dgm:spPr/>
      <dgm:t>
        <a:bodyPr/>
        <a:lstStyle/>
        <a:p>
          <a:endParaRPr lang="en-US"/>
        </a:p>
      </dgm:t>
    </dgm:pt>
    <dgm:pt modelId="{2C5F4D11-B0C3-3A42-A0AD-7FC560665274}" type="sibTrans" cxnId="{0A04E320-4899-0F48-B3B8-E9AAC9F72BDE}">
      <dgm:prSet/>
      <dgm:spPr/>
      <dgm:t>
        <a:bodyPr/>
        <a:lstStyle/>
        <a:p>
          <a:endParaRPr lang="en-US"/>
        </a:p>
      </dgm:t>
    </dgm:pt>
    <dgm:pt modelId="{2D1CA80E-A62F-B048-B73C-AF5484E018D9}">
      <dgm:prSet phldrT="[Text]"/>
      <dgm:spPr/>
      <dgm:t>
        <a:bodyPr/>
        <a:lstStyle/>
        <a:p>
          <a:r>
            <a:rPr lang="en-US" dirty="0"/>
            <a:t>Behavior</a:t>
          </a:r>
        </a:p>
      </dgm:t>
    </dgm:pt>
    <dgm:pt modelId="{508D484F-A4F3-714B-B9C0-F345D80980B6}" type="parTrans" cxnId="{D670992D-CE6A-2347-8E45-A1D69FEBA561}">
      <dgm:prSet/>
      <dgm:spPr/>
      <dgm:t>
        <a:bodyPr/>
        <a:lstStyle/>
        <a:p>
          <a:endParaRPr lang="en-US"/>
        </a:p>
      </dgm:t>
    </dgm:pt>
    <dgm:pt modelId="{96888614-3730-7C4C-84F3-31333C34E41E}" type="sibTrans" cxnId="{D670992D-CE6A-2347-8E45-A1D69FEBA561}">
      <dgm:prSet/>
      <dgm:spPr/>
      <dgm:t>
        <a:bodyPr/>
        <a:lstStyle/>
        <a:p>
          <a:endParaRPr lang="en-US"/>
        </a:p>
      </dgm:t>
    </dgm:pt>
    <dgm:pt modelId="{0ED70184-D0BC-664F-8455-FED911A5B0C2}">
      <dgm:prSet phldrT="[Text]" custT="1"/>
      <dgm:spPr/>
      <dgm:t>
        <a:bodyPr/>
        <a:lstStyle/>
        <a:p>
          <a:r>
            <a:rPr lang="en-US" sz="2000" dirty="0">
              <a:solidFill>
                <a:schemeClr val="tx1"/>
              </a:solidFill>
            </a:rPr>
            <a:t>In math class, mid-morning</a:t>
          </a:r>
        </a:p>
      </dgm:t>
    </dgm:pt>
    <dgm:pt modelId="{0CD8B95A-8CD5-984B-8371-C7C8CF36491D}" type="parTrans" cxnId="{43E4FA73-DB13-8243-9C71-E854F9FAA373}">
      <dgm:prSet/>
      <dgm:spPr/>
      <dgm:t>
        <a:bodyPr/>
        <a:lstStyle/>
        <a:p>
          <a:endParaRPr lang="en-US"/>
        </a:p>
      </dgm:t>
    </dgm:pt>
    <dgm:pt modelId="{7767BC50-D5C3-0D42-8B9F-5ACCF0ACE9B8}" type="sibTrans" cxnId="{43E4FA73-DB13-8243-9C71-E854F9FAA373}">
      <dgm:prSet/>
      <dgm:spPr/>
      <dgm:t>
        <a:bodyPr/>
        <a:lstStyle/>
        <a:p>
          <a:endParaRPr lang="en-US"/>
        </a:p>
      </dgm:t>
    </dgm:pt>
    <dgm:pt modelId="{A46DEBA6-7F70-3E4C-96B0-20CBA6CAD2B7}">
      <dgm:prSet phldrT="[Text]"/>
      <dgm:spPr/>
      <dgm:t>
        <a:bodyPr/>
        <a:lstStyle/>
        <a:p>
          <a:r>
            <a:rPr lang="en-US" dirty="0"/>
            <a:t>Outcome</a:t>
          </a:r>
        </a:p>
      </dgm:t>
    </dgm:pt>
    <dgm:pt modelId="{73B5AC86-580B-D949-A5F2-548C4B7C4376}" type="parTrans" cxnId="{D312372B-C605-5947-BE5D-3173B22867F7}">
      <dgm:prSet/>
      <dgm:spPr/>
      <dgm:t>
        <a:bodyPr/>
        <a:lstStyle/>
        <a:p>
          <a:endParaRPr lang="en-US"/>
        </a:p>
      </dgm:t>
    </dgm:pt>
    <dgm:pt modelId="{38620C8C-2909-204D-A7DE-40E467FF9988}" type="sibTrans" cxnId="{D312372B-C605-5947-BE5D-3173B22867F7}">
      <dgm:prSet/>
      <dgm:spPr/>
      <dgm:t>
        <a:bodyPr/>
        <a:lstStyle/>
        <a:p>
          <a:endParaRPr lang="en-US"/>
        </a:p>
      </dgm:t>
    </dgm:pt>
    <dgm:pt modelId="{71E18E4B-59EB-6D47-9EE9-67D9DC1AF1B1}">
      <dgm:prSet phldrT="[Text]" custT="1"/>
      <dgm:spPr/>
      <dgm:t>
        <a:bodyPr/>
        <a:lstStyle/>
        <a:p>
          <a:r>
            <a:rPr lang="en-US" sz="1600" dirty="0">
              <a:solidFill>
                <a:schemeClr val="tx1"/>
              </a:solidFill>
            </a:rPr>
            <a:t>Johnny’s is “saving face/pride”</a:t>
          </a:r>
        </a:p>
        <a:p>
          <a:r>
            <a:rPr lang="en-US" sz="1600" dirty="0">
              <a:solidFill>
                <a:schemeClr val="tx1"/>
              </a:solidFill>
            </a:rPr>
            <a:t>Johnny’s expressing frustration b/c he is lost in math</a:t>
          </a:r>
        </a:p>
        <a:p>
          <a:r>
            <a:rPr lang="en-US" sz="1600" dirty="0">
              <a:solidFill>
                <a:schemeClr val="tx1"/>
              </a:solidFill>
            </a:rPr>
            <a:t>Johnny’s creating a diversion because he’s embarrassed that he is lost in math</a:t>
          </a:r>
        </a:p>
      </dgm:t>
    </dgm:pt>
    <dgm:pt modelId="{DD0FF167-A021-3F41-9851-3C202AA6FF59}" type="parTrans" cxnId="{EA1B23DD-1FF3-7049-8680-99D505048E77}">
      <dgm:prSet/>
      <dgm:spPr/>
      <dgm:t>
        <a:bodyPr/>
        <a:lstStyle/>
        <a:p>
          <a:endParaRPr lang="en-US"/>
        </a:p>
      </dgm:t>
    </dgm:pt>
    <dgm:pt modelId="{8D66E34C-ED63-CC47-BA42-E88EC8E8BDE7}" type="sibTrans" cxnId="{EA1B23DD-1FF3-7049-8680-99D505048E77}">
      <dgm:prSet/>
      <dgm:spPr/>
      <dgm:t>
        <a:bodyPr/>
        <a:lstStyle/>
        <a:p>
          <a:endParaRPr lang="en-US"/>
        </a:p>
      </dgm:t>
    </dgm:pt>
    <dgm:pt modelId="{0A1DBCB6-3A2B-C447-858F-99B39670D48B}">
      <dgm:prSet phldrT="[Text]" custT="1"/>
      <dgm:spPr/>
      <dgm:t>
        <a:bodyPr/>
        <a:lstStyle/>
        <a:p>
          <a:pPr>
            <a:buNone/>
          </a:pPr>
          <a:r>
            <a:rPr lang="en-US" sz="1600" dirty="0">
              <a:solidFill>
                <a:schemeClr val="tx1"/>
              </a:solidFill>
            </a:rPr>
            <a:t>Johnny is removing himself from: </a:t>
          </a:r>
        </a:p>
        <a:p>
          <a:pPr>
            <a:buFont typeface="Arial" panose="020B0604020202020204" pitchFamily="34" charset="0"/>
            <a:buChar char="•"/>
          </a:pPr>
          <a:r>
            <a:rPr lang="en-US" sz="1600" dirty="0">
              <a:solidFill>
                <a:schemeClr val="tx1"/>
              </a:solidFill>
            </a:rPr>
            <a:t>Overstimulation</a:t>
          </a:r>
        </a:p>
        <a:p>
          <a:pPr>
            <a:buFont typeface="Arial" panose="020B0604020202020204" pitchFamily="34" charset="0"/>
            <a:buChar char="•"/>
          </a:pPr>
          <a:r>
            <a:rPr lang="en-US" sz="1600" dirty="0">
              <a:solidFill>
                <a:schemeClr val="tx1"/>
              </a:solidFill>
            </a:rPr>
            <a:t>From failure</a:t>
          </a:r>
        </a:p>
        <a:p>
          <a:pPr>
            <a:buFont typeface="Arial" panose="020B0604020202020204" pitchFamily="34" charset="0"/>
            <a:buChar char="•"/>
          </a:pPr>
          <a:r>
            <a:rPr lang="en-US" sz="1600" dirty="0">
              <a:solidFill>
                <a:schemeClr val="tx1"/>
              </a:solidFill>
            </a:rPr>
            <a:t>From embarrassment</a:t>
          </a:r>
        </a:p>
      </dgm:t>
    </dgm:pt>
    <dgm:pt modelId="{A11D9DD4-4862-7D48-BA15-C585D20AE3D6}" type="parTrans" cxnId="{9D4BDF6D-07B1-1B4C-9EA4-03E3C5325902}">
      <dgm:prSet/>
      <dgm:spPr/>
      <dgm:t>
        <a:bodyPr/>
        <a:lstStyle/>
        <a:p>
          <a:endParaRPr lang="en-US"/>
        </a:p>
      </dgm:t>
    </dgm:pt>
    <dgm:pt modelId="{94120D41-25EA-0240-AACB-7F9B3ACFC795}" type="sibTrans" cxnId="{9D4BDF6D-07B1-1B4C-9EA4-03E3C5325902}">
      <dgm:prSet/>
      <dgm:spPr/>
      <dgm:t>
        <a:bodyPr/>
        <a:lstStyle/>
        <a:p>
          <a:endParaRPr lang="en-US"/>
        </a:p>
      </dgm:t>
    </dgm:pt>
    <dgm:pt modelId="{806F2AF9-7288-6A4B-959B-3BF63C314615}">
      <dgm:prSet custT="1"/>
      <dgm:spPr/>
      <dgm:t>
        <a:bodyPr/>
        <a:lstStyle/>
        <a:p>
          <a:r>
            <a:rPr lang="en-US" sz="2000" dirty="0">
              <a:solidFill>
                <a:schemeClr val="tx1"/>
              </a:solidFill>
            </a:rPr>
            <a:t>Johnny puts his head on desk</a:t>
          </a:r>
        </a:p>
      </dgm:t>
    </dgm:pt>
    <dgm:pt modelId="{F9932557-21A7-C747-9B30-98E5A154A534}" type="parTrans" cxnId="{DD746028-15A1-4B49-BF38-954A0E9AAACD}">
      <dgm:prSet/>
      <dgm:spPr/>
      <dgm:t>
        <a:bodyPr/>
        <a:lstStyle/>
        <a:p>
          <a:endParaRPr lang="en-US"/>
        </a:p>
      </dgm:t>
    </dgm:pt>
    <dgm:pt modelId="{D6D6DBEF-968B-694C-887B-3B29A3EF33F8}" type="sibTrans" cxnId="{DD746028-15A1-4B49-BF38-954A0E9AAACD}">
      <dgm:prSet/>
      <dgm:spPr/>
      <dgm:t>
        <a:bodyPr/>
        <a:lstStyle/>
        <a:p>
          <a:endParaRPr lang="en-US"/>
        </a:p>
      </dgm:t>
    </dgm:pt>
    <dgm:pt modelId="{20F5B966-02C1-8C48-A650-761383555765}">
      <dgm:prSet custT="1"/>
      <dgm:spPr/>
      <dgm:t>
        <a:bodyPr/>
        <a:lstStyle/>
        <a:p>
          <a:r>
            <a:rPr lang="en-US" sz="2000" dirty="0">
              <a:solidFill>
                <a:schemeClr val="tx1"/>
              </a:solidFill>
            </a:rPr>
            <a:t>Refuses to do work</a:t>
          </a:r>
        </a:p>
      </dgm:t>
    </dgm:pt>
    <dgm:pt modelId="{953DB956-7EEF-CC41-9E10-4D6A3C339A36}" type="parTrans" cxnId="{3B82A941-B26F-3C41-9741-CBB0756DC1CF}">
      <dgm:prSet/>
      <dgm:spPr/>
      <dgm:t>
        <a:bodyPr/>
        <a:lstStyle/>
        <a:p>
          <a:endParaRPr lang="en-US"/>
        </a:p>
      </dgm:t>
    </dgm:pt>
    <dgm:pt modelId="{17110C4A-3FAD-1A40-AA59-B1FB67137B60}" type="sibTrans" cxnId="{3B82A941-B26F-3C41-9741-CBB0756DC1CF}">
      <dgm:prSet/>
      <dgm:spPr/>
      <dgm:t>
        <a:bodyPr/>
        <a:lstStyle/>
        <a:p>
          <a:endParaRPr lang="en-US"/>
        </a:p>
      </dgm:t>
    </dgm:pt>
    <dgm:pt modelId="{AB7C73F6-31A7-174C-9D3E-67410F22F47E}">
      <dgm:prSet custT="1"/>
      <dgm:spPr/>
      <dgm:t>
        <a:bodyPr/>
        <a:lstStyle/>
        <a:p>
          <a:r>
            <a:rPr lang="en-US" sz="2000" dirty="0">
              <a:solidFill>
                <a:schemeClr val="tx1"/>
              </a:solidFill>
            </a:rPr>
            <a:t>Starts to yell, throw papers</a:t>
          </a:r>
        </a:p>
      </dgm:t>
    </dgm:pt>
    <dgm:pt modelId="{2AB526F2-8E63-4F41-A286-9071F0DFE822}" type="parTrans" cxnId="{618D40F3-5B76-5142-90EC-1035A9FD4A99}">
      <dgm:prSet/>
      <dgm:spPr/>
      <dgm:t>
        <a:bodyPr/>
        <a:lstStyle/>
        <a:p>
          <a:endParaRPr lang="en-US"/>
        </a:p>
      </dgm:t>
    </dgm:pt>
    <dgm:pt modelId="{EC54B70E-AF18-F34C-8D8E-0F820AB8A55A}" type="sibTrans" cxnId="{618D40F3-5B76-5142-90EC-1035A9FD4A99}">
      <dgm:prSet/>
      <dgm:spPr/>
      <dgm:t>
        <a:bodyPr/>
        <a:lstStyle/>
        <a:p>
          <a:endParaRPr lang="en-US"/>
        </a:p>
      </dgm:t>
    </dgm:pt>
    <dgm:pt modelId="{76A83965-BE91-9843-A914-6D5A3F56D81F}">
      <dgm:prSet custT="1"/>
      <dgm:spPr/>
      <dgm:t>
        <a:bodyPr/>
        <a:lstStyle/>
        <a:p>
          <a:r>
            <a:rPr lang="en-US" sz="2000" dirty="0">
              <a:solidFill>
                <a:schemeClr val="tx1"/>
              </a:solidFill>
            </a:rPr>
            <a:t>Needs to be removed to hallway</a:t>
          </a:r>
        </a:p>
      </dgm:t>
    </dgm:pt>
    <dgm:pt modelId="{96C322A4-AD0D-7541-BD67-B40AE5005ADC}" type="parTrans" cxnId="{6A4F27AC-51D8-F34C-B627-A71E0C81AC99}">
      <dgm:prSet/>
      <dgm:spPr/>
      <dgm:t>
        <a:bodyPr/>
        <a:lstStyle/>
        <a:p>
          <a:endParaRPr lang="en-US"/>
        </a:p>
      </dgm:t>
    </dgm:pt>
    <dgm:pt modelId="{A3C94BFC-0BC3-C24D-BBD7-9FB969BCF28E}" type="sibTrans" cxnId="{6A4F27AC-51D8-F34C-B627-A71E0C81AC99}">
      <dgm:prSet/>
      <dgm:spPr/>
      <dgm:t>
        <a:bodyPr/>
        <a:lstStyle/>
        <a:p>
          <a:endParaRPr lang="en-US"/>
        </a:p>
      </dgm:t>
    </dgm:pt>
    <dgm:pt modelId="{6ACF61E6-BA36-0A48-A989-67E3034760E7}">
      <dgm:prSet custT="1"/>
      <dgm:spPr>
        <a:solidFill>
          <a:schemeClr val="accent5">
            <a:lumMod val="60000"/>
            <a:lumOff val="40000"/>
          </a:schemeClr>
        </a:solidFill>
      </dgm:spPr>
      <dgm:t>
        <a:bodyPr/>
        <a:lstStyle/>
        <a:p>
          <a:r>
            <a:rPr lang="en-US" sz="1600" dirty="0">
              <a:solidFill>
                <a:schemeClr val="tx1"/>
              </a:solidFill>
            </a:rPr>
            <a:t>Is Johnny tired (mental fatigue)? </a:t>
          </a:r>
        </a:p>
      </dgm:t>
    </dgm:pt>
    <dgm:pt modelId="{15EBE90F-1A9C-7847-BF64-68572D6FB491}" type="parTrans" cxnId="{7D98D081-C8EE-4F4C-94C0-6D8531DE129A}">
      <dgm:prSet/>
      <dgm:spPr/>
      <dgm:t>
        <a:bodyPr/>
        <a:lstStyle/>
        <a:p>
          <a:endParaRPr lang="en-US"/>
        </a:p>
      </dgm:t>
    </dgm:pt>
    <dgm:pt modelId="{C89BD1E4-9C9A-334A-9038-4961D82440C7}" type="sibTrans" cxnId="{7D98D081-C8EE-4F4C-94C0-6D8531DE129A}">
      <dgm:prSet/>
      <dgm:spPr/>
      <dgm:t>
        <a:bodyPr/>
        <a:lstStyle/>
        <a:p>
          <a:endParaRPr lang="en-US"/>
        </a:p>
      </dgm:t>
    </dgm:pt>
    <dgm:pt modelId="{B4133B85-5D64-0246-A07E-8A6ED219CF26}">
      <dgm:prSet custT="1"/>
      <dgm:spPr>
        <a:solidFill>
          <a:schemeClr val="accent6"/>
        </a:solidFill>
      </dgm:spPr>
      <dgm:t>
        <a:bodyPr/>
        <a:lstStyle/>
        <a:p>
          <a:r>
            <a:rPr lang="en-US" sz="700" dirty="0"/>
            <a:t> </a:t>
          </a:r>
          <a:r>
            <a:rPr lang="en-US" sz="1600" dirty="0">
              <a:solidFill>
                <a:schemeClr val="tx1"/>
              </a:solidFill>
            </a:rPr>
            <a:t>Does he understand the directions to the work (receptive language deficit)? </a:t>
          </a:r>
        </a:p>
      </dgm:t>
    </dgm:pt>
    <dgm:pt modelId="{C00746EC-F886-AB42-ABDF-F3A6A53BE83F}" type="parTrans" cxnId="{CAB74701-E47C-9747-AE99-C41AB39023B5}">
      <dgm:prSet/>
      <dgm:spPr/>
      <dgm:t>
        <a:bodyPr/>
        <a:lstStyle/>
        <a:p>
          <a:endParaRPr lang="en-US"/>
        </a:p>
      </dgm:t>
    </dgm:pt>
    <dgm:pt modelId="{33D5B34C-3F07-8A49-A799-6A555E79EBA6}" type="sibTrans" cxnId="{CAB74701-E47C-9747-AE99-C41AB39023B5}">
      <dgm:prSet/>
      <dgm:spPr/>
      <dgm:t>
        <a:bodyPr/>
        <a:lstStyle/>
        <a:p>
          <a:endParaRPr lang="en-US"/>
        </a:p>
      </dgm:t>
    </dgm:pt>
    <dgm:pt modelId="{99831C9B-3AC1-EB47-A111-55F41C6FC2C7}">
      <dgm:prSet custT="1"/>
      <dgm:spPr>
        <a:solidFill>
          <a:schemeClr val="accent2"/>
        </a:solidFill>
      </dgm:spPr>
      <dgm:t>
        <a:bodyPr/>
        <a:lstStyle/>
        <a:p>
          <a:r>
            <a:rPr lang="en-US" sz="1600" dirty="0">
              <a:solidFill>
                <a:schemeClr val="tx1"/>
              </a:solidFill>
            </a:rPr>
            <a:t>Was he paying attention when it was taught (attention deficit)? </a:t>
          </a:r>
        </a:p>
      </dgm:t>
    </dgm:pt>
    <dgm:pt modelId="{3A345D3E-4098-BB4F-883C-A86453C194A0}" type="parTrans" cxnId="{B83CCED1-3AF6-5940-8D21-4DF6D4B8F7A9}">
      <dgm:prSet/>
      <dgm:spPr/>
      <dgm:t>
        <a:bodyPr/>
        <a:lstStyle/>
        <a:p>
          <a:endParaRPr lang="en-US"/>
        </a:p>
      </dgm:t>
    </dgm:pt>
    <dgm:pt modelId="{D7E3350C-8504-244C-A4BC-84C5137ECEFF}" type="sibTrans" cxnId="{B83CCED1-3AF6-5940-8D21-4DF6D4B8F7A9}">
      <dgm:prSet/>
      <dgm:spPr/>
      <dgm:t>
        <a:bodyPr/>
        <a:lstStyle/>
        <a:p>
          <a:endParaRPr lang="en-US"/>
        </a:p>
      </dgm:t>
    </dgm:pt>
    <dgm:pt modelId="{58BE2532-A84B-3F42-93FB-FA71ECAEDB94}">
      <dgm:prSet custT="1"/>
      <dgm:spPr>
        <a:solidFill>
          <a:schemeClr val="accent2"/>
        </a:solidFill>
      </dgm:spPr>
      <dgm:t>
        <a:bodyPr/>
        <a:lstStyle/>
        <a:p>
          <a:r>
            <a:rPr lang="en-US" sz="1600" dirty="0">
              <a:solidFill>
                <a:schemeClr val="tx1"/>
              </a:solidFill>
            </a:rPr>
            <a:t>Did he learn the lesson but could not convert it into meaningful content (new learning/working memory deficit)? </a:t>
          </a:r>
        </a:p>
      </dgm:t>
    </dgm:pt>
    <dgm:pt modelId="{CBF5364B-20AE-FE4D-A806-6F4EA708C664}" type="parTrans" cxnId="{F3283E47-D87A-894A-8F72-C813D8191982}">
      <dgm:prSet/>
      <dgm:spPr/>
      <dgm:t>
        <a:bodyPr/>
        <a:lstStyle/>
        <a:p>
          <a:endParaRPr lang="en-US"/>
        </a:p>
      </dgm:t>
    </dgm:pt>
    <dgm:pt modelId="{16B39E7A-128C-4246-BB2D-07AF67F80844}" type="sibTrans" cxnId="{F3283E47-D87A-894A-8F72-C813D8191982}">
      <dgm:prSet/>
      <dgm:spPr/>
      <dgm:t>
        <a:bodyPr/>
        <a:lstStyle/>
        <a:p>
          <a:endParaRPr lang="en-US"/>
        </a:p>
      </dgm:t>
    </dgm:pt>
    <dgm:pt modelId="{2CD754ED-7C15-3545-98BA-C319A7A707BE}">
      <dgm:prSet custT="1"/>
      <dgm:spPr>
        <a:solidFill>
          <a:schemeClr val="accent6"/>
        </a:solidFill>
      </dgm:spPr>
      <dgm:t>
        <a:bodyPr/>
        <a:lstStyle/>
        <a:p>
          <a:r>
            <a:rPr lang="en-US" sz="1600" dirty="0">
              <a:solidFill>
                <a:schemeClr val="tx1"/>
              </a:solidFill>
            </a:rPr>
            <a:t>Does he have the language necessary to let the teacher know he does not know how to start/do the work (expressive language)? </a:t>
          </a:r>
        </a:p>
      </dgm:t>
    </dgm:pt>
    <dgm:pt modelId="{5AF09884-68C1-E14E-A917-4E59DFCCB57C}" type="parTrans" cxnId="{1403AC1A-41AE-C84B-AF5C-D86FAFA27FCA}">
      <dgm:prSet/>
      <dgm:spPr/>
      <dgm:t>
        <a:bodyPr/>
        <a:lstStyle/>
        <a:p>
          <a:endParaRPr lang="en-US"/>
        </a:p>
      </dgm:t>
    </dgm:pt>
    <dgm:pt modelId="{1B835A32-98F9-9A4A-8885-2D1408173DE5}" type="sibTrans" cxnId="{1403AC1A-41AE-C84B-AF5C-D86FAFA27FCA}">
      <dgm:prSet/>
      <dgm:spPr/>
      <dgm:t>
        <a:bodyPr/>
        <a:lstStyle/>
        <a:p>
          <a:endParaRPr lang="en-US"/>
        </a:p>
      </dgm:t>
    </dgm:pt>
    <dgm:pt modelId="{1B182F97-DF91-8746-889F-A6C4283BA261}" type="pres">
      <dgm:prSet presAssocID="{7B6A7E82-DD49-2F42-9F58-CA711B33E34A}" presName="theList" presStyleCnt="0">
        <dgm:presLayoutVars>
          <dgm:dir/>
          <dgm:animLvl val="lvl"/>
          <dgm:resizeHandles val="exact"/>
        </dgm:presLayoutVars>
      </dgm:prSet>
      <dgm:spPr/>
      <dgm:t>
        <a:bodyPr/>
        <a:lstStyle/>
        <a:p>
          <a:endParaRPr lang="en-US"/>
        </a:p>
      </dgm:t>
    </dgm:pt>
    <dgm:pt modelId="{E05DAEA7-AB1A-8241-BBA5-8B67F958E2E6}" type="pres">
      <dgm:prSet presAssocID="{57B31D17-A300-6D4C-810A-A0FB6C25E9FD}" presName="compNode" presStyleCnt="0"/>
      <dgm:spPr/>
    </dgm:pt>
    <dgm:pt modelId="{AFF70DA8-3863-214D-861D-3332A4511073}" type="pres">
      <dgm:prSet presAssocID="{57B31D17-A300-6D4C-810A-A0FB6C25E9FD}" presName="aNode" presStyleLbl="bgShp" presStyleIdx="0" presStyleCnt="3" custLinFactNeighborY="-179"/>
      <dgm:spPr/>
      <dgm:t>
        <a:bodyPr/>
        <a:lstStyle/>
        <a:p>
          <a:endParaRPr lang="en-US"/>
        </a:p>
      </dgm:t>
    </dgm:pt>
    <dgm:pt modelId="{A3DD1C3F-1769-CC41-A5C6-9BA1405C0FC0}" type="pres">
      <dgm:prSet presAssocID="{57B31D17-A300-6D4C-810A-A0FB6C25E9FD}" presName="textNode" presStyleLbl="bgShp" presStyleIdx="0" presStyleCnt="3"/>
      <dgm:spPr/>
      <dgm:t>
        <a:bodyPr/>
        <a:lstStyle/>
        <a:p>
          <a:endParaRPr lang="en-US"/>
        </a:p>
      </dgm:t>
    </dgm:pt>
    <dgm:pt modelId="{417AFB55-8E96-7344-9103-426FA57C51EB}" type="pres">
      <dgm:prSet presAssocID="{57B31D17-A300-6D4C-810A-A0FB6C25E9FD}" presName="compChildNode" presStyleCnt="0"/>
      <dgm:spPr/>
    </dgm:pt>
    <dgm:pt modelId="{4AABA957-1D3C-5240-9C55-C2CD6AF97A3F}" type="pres">
      <dgm:prSet presAssocID="{57B31D17-A300-6D4C-810A-A0FB6C25E9FD}" presName="theInnerList" presStyleCnt="0"/>
      <dgm:spPr/>
    </dgm:pt>
    <dgm:pt modelId="{513007F1-8E7E-B849-BCD5-42E0D0F818AC}" type="pres">
      <dgm:prSet presAssocID="{6ACF61E6-BA36-0A48-A989-67E3034760E7}" presName="childNode" presStyleLbl="node1" presStyleIdx="0" presStyleCnt="12" custScaleX="115075" custScaleY="910450" custLinFactY="-320924" custLinFactNeighborX="-439" custLinFactNeighborY="-400000">
        <dgm:presLayoutVars>
          <dgm:bulletEnabled val="1"/>
        </dgm:presLayoutVars>
      </dgm:prSet>
      <dgm:spPr/>
      <dgm:t>
        <a:bodyPr/>
        <a:lstStyle/>
        <a:p>
          <a:endParaRPr lang="en-US"/>
        </a:p>
      </dgm:t>
    </dgm:pt>
    <dgm:pt modelId="{B7C847D0-9232-C94E-826C-D02BB494427C}" type="pres">
      <dgm:prSet presAssocID="{6ACF61E6-BA36-0A48-A989-67E3034760E7}" presName="aSpace2" presStyleCnt="0"/>
      <dgm:spPr/>
    </dgm:pt>
    <dgm:pt modelId="{058AFB69-0D33-A647-9A7B-0F169CB28469}" type="pres">
      <dgm:prSet presAssocID="{B4133B85-5D64-0246-A07E-8A6ED219CF26}" presName="childNode" presStyleLbl="node1" presStyleIdx="1" presStyleCnt="12" custScaleX="115953" custScaleY="1362691" custLinFactY="-211579" custLinFactNeighborX="-439" custLinFactNeighborY="-300000">
        <dgm:presLayoutVars>
          <dgm:bulletEnabled val="1"/>
        </dgm:presLayoutVars>
      </dgm:prSet>
      <dgm:spPr/>
      <dgm:t>
        <a:bodyPr/>
        <a:lstStyle/>
        <a:p>
          <a:endParaRPr lang="en-US"/>
        </a:p>
      </dgm:t>
    </dgm:pt>
    <dgm:pt modelId="{A0EB7DB0-BEB0-8743-AEF9-328D97B7C09E}" type="pres">
      <dgm:prSet presAssocID="{B4133B85-5D64-0246-A07E-8A6ED219CF26}" presName="aSpace2" presStyleCnt="0"/>
      <dgm:spPr/>
    </dgm:pt>
    <dgm:pt modelId="{EB0BDD7A-D2DE-A641-875B-CFCC9CDFDF9D}" type="pres">
      <dgm:prSet presAssocID="{99831C9B-3AC1-EB47-A111-55F41C6FC2C7}" presName="childNode" presStyleLbl="node1" presStyleIdx="2" presStyleCnt="12" custScaleX="116754" custScaleY="1123278" custLinFactY="-120857" custLinFactNeighborY="-200000">
        <dgm:presLayoutVars>
          <dgm:bulletEnabled val="1"/>
        </dgm:presLayoutVars>
      </dgm:prSet>
      <dgm:spPr/>
      <dgm:t>
        <a:bodyPr/>
        <a:lstStyle/>
        <a:p>
          <a:endParaRPr lang="en-US"/>
        </a:p>
      </dgm:t>
    </dgm:pt>
    <dgm:pt modelId="{528E54BE-DEFB-C641-8181-24D886052BF5}" type="pres">
      <dgm:prSet presAssocID="{99831C9B-3AC1-EB47-A111-55F41C6FC2C7}" presName="aSpace2" presStyleCnt="0"/>
      <dgm:spPr/>
    </dgm:pt>
    <dgm:pt modelId="{919E3B3F-0A41-BA45-86F0-5AAE71E35219}" type="pres">
      <dgm:prSet presAssocID="{58BE2532-A84B-3F42-93FB-FA71ECAEDB94}" presName="childNode" presStyleLbl="node1" presStyleIdx="3" presStyleCnt="12" custScaleX="117632" custScaleY="1736095" custLinFactY="-47819" custLinFactNeighborY="-100000">
        <dgm:presLayoutVars>
          <dgm:bulletEnabled val="1"/>
        </dgm:presLayoutVars>
      </dgm:prSet>
      <dgm:spPr/>
      <dgm:t>
        <a:bodyPr/>
        <a:lstStyle/>
        <a:p>
          <a:endParaRPr lang="en-US"/>
        </a:p>
      </dgm:t>
    </dgm:pt>
    <dgm:pt modelId="{65574F59-ACDC-3F40-B94E-1B69C1075FEE}" type="pres">
      <dgm:prSet presAssocID="{58BE2532-A84B-3F42-93FB-FA71ECAEDB94}" presName="aSpace2" presStyleCnt="0"/>
      <dgm:spPr/>
    </dgm:pt>
    <dgm:pt modelId="{BF79B985-14B3-3548-BE29-54D0D0B1F7AD}" type="pres">
      <dgm:prSet presAssocID="{2CD754ED-7C15-3545-98BA-C319A7A707BE}" presName="childNode" presStyleLbl="node1" presStyleIdx="4" presStyleCnt="12" custScaleX="117053" custScaleY="1866258">
        <dgm:presLayoutVars>
          <dgm:bulletEnabled val="1"/>
        </dgm:presLayoutVars>
      </dgm:prSet>
      <dgm:spPr/>
      <dgm:t>
        <a:bodyPr/>
        <a:lstStyle/>
        <a:p>
          <a:endParaRPr lang="en-US"/>
        </a:p>
      </dgm:t>
    </dgm:pt>
    <dgm:pt modelId="{1A9E1E3B-E58D-7549-AB95-85809A5B35A0}" type="pres">
      <dgm:prSet presAssocID="{57B31D17-A300-6D4C-810A-A0FB6C25E9FD}" presName="aSpace" presStyleCnt="0"/>
      <dgm:spPr/>
    </dgm:pt>
    <dgm:pt modelId="{AEBE0F9B-078C-BC4E-A393-82A593DFB86C}" type="pres">
      <dgm:prSet presAssocID="{2D1CA80E-A62F-B048-B73C-AF5484E018D9}" presName="compNode" presStyleCnt="0"/>
      <dgm:spPr/>
    </dgm:pt>
    <dgm:pt modelId="{9F7DF83C-D4B9-BD42-ACA0-B103C10CDE3B}" type="pres">
      <dgm:prSet presAssocID="{2D1CA80E-A62F-B048-B73C-AF5484E018D9}" presName="aNode" presStyleLbl="bgShp" presStyleIdx="1" presStyleCnt="3"/>
      <dgm:spPr/>
      <dgm:t>
        <a:bodyPr/>
        <a:lstStyle/>
        <a:p>
          <a:endParaRPr lang="en-US"/>
        </a:p>
      </dgm:t>
    </dgm:pt>
    <dgm:pt modelId="{F46EEAF1-2605-C24E-A901-8134D176EF73}" type="pres">
      <dgm:prSet presAssocID="{2D1CA80E-A62F-B048-B73C-AF5484E018D9}" presName="textNode" presStyleLbl="bgShp" presStyleIdx="1" presStyleCnt="3"/>
      <dgm:spPr/>
      <dgm:t>
        <a:bodyPr/>
        <a:lstStyle/>
        <a:p>
          <a:endParaRPr lang="en-US"/>
        </a:p>
      </dgm:t>
    </dgm:pt>
    <dgm:pt modelId="{251AB80E-D3A0-1C42-AC2D-CDDA15ADDEE8}" type="pres">
      <dgm:prSet presAssocID="{2D1CA80E-A62F-B048-B73C-AF5484E018D9}" presName="compChildNode" presStyleCnt="0"/>
      <dgm:spPr/>
    </dgm:pt>
    <dgm:pt modelId="{A068BFDD-F6F5-B34A-9410-29C7DBB47E51}" type="pres">
      <dgm:prSet presAssocID="{2D1CA80E-A62F-B048-B73C-AF5484E018D9}" presName="theInnerList" presStyleCnt="0"/>
      <dgm:spPr/>
    </dgm:pt>
    <dgm:pt modelId="{177ACB74-7776-C54D-823D-59E39BDAC4DF}" type="pres">
      <dgm:prSet presAssocID="{0ED70184-D0BC-664F-8455-FED911A5B0C2}" presName="childNode" presStyleLbl="node1" presStyleIdx="5" presStyleCnt="12" custLinFactY="-46947" custLinFactNeighborX="0" custLinFactNeighborY="-100000">
        <dgm:presLayoutVars>
          <dgm:bulletEnabled val="1"/>
        </dgm:presLayoutVars>
      </dgm:prSet>
      <dgm:spPr/>
      <dgm:t>
        <a:bodyPr/>
        <a:lstStyle/>
        <a:p>
          <a:endParaRPr lang="en-US"/>
        </a:p>
      </dgm:t>
    </dgm:pt>
    <dgm:pt modelId="{941ED2A7-92FC-1145-95C3-C30322B4C060}" type="pres">
      <dgm:prSet presAssocID="{0ED70184-D0BC-664F-8455-FED911A5B0C2}" presName="aSpace2" presStyleCnt="0"/>
      <dgm:spPr/>
    </dgm:pt>
    <dgm:pt modelId="{207982D2-36C7-EC4E-B642-605CE88576C7}" type="pres">
      <dgm:prSet presAssocID="{806F2AF9-7288-6A4B-959B-3BF63C314615}" presName="childNode" presStyleLbl="node1" presStyleIdx="6" presStyleCnt="12" custLinFactY="-7282" custLinFactNeighborY="-100000">
        <dgm:presLayoutVars>
          <dgm:bulletEnabled val="1"/>
        </dgm:presLayoutVars>
      </dgm:prSet>
      <dgm:spPr/>
      <dgm:t>
        <a:bodyPr/>
        <a:lstStyle/>
        <a:p>
          <a:endParaRPr lang="en-US"/>
        </a:p>
      </dgm:t>
    </dgm:pt>
    <dgm:pt modelId="{0CD31B45-8241-A340-8DCC-916EEA76A14B}" type="pres">
      <dgm:prSet presAssocID="{806F2AF9-7288-6A4B-959B-3BF63C314615}" presName="aSpace2" presStyleCnt="0"/>
      <dgm:spPr/>
    </dgm:pt>
    <dgm:pt modelId="{0197AD99-20F9-E540-A51F-A5AB39D5BC59}" type="pres">
      <dgm:prSet presAssocID="{20F5B966-02C1-8C48-A650-761383555765}" presName="childNode" presStyleLbl="node1" presStyleIdx="7" presStyleCnt="12" custLinFactY="-7283" custLinFactNeighborY="-100000">
        <dgm:presLayoutVars>
          <dgm:bulletEnabled val="1"/>
        </dgm:presLayoutVars>
      </dgm:prSet>
      <dgm:spPr/>
      <dgm:t>
        <a:bodyPr/>
        <a:lstStyle/>
        <a:p>
          <a:endParaRPr lang="en-US"/>
        </a:p>
      </dgm:t>
    </dgm:pt>
    <dgm:pt modelId="{E839902C-AFA5-FF44-BAC5-3A8749782D81}" type="pres">
      <dgm:prSet presAssocID="{20F5B966-02C1-8C48-A650-761383555765}" presName="aSpace2" presStyleCnt="0"/>
      <dgm:spPr/>
    </dgm:pt>
    <dgm:pt modelId="{F0C0667C-F6A9-8541-9AE4-625AD2A0B1E6}" type="pres">
      <dgm:prSet presAssocID="{AB7C73F6-31A7-174C-9D3E-67410F22F47E}" presName="childNode" presStyleLbl="node1" presStyleIdx="8" presStyleCnt="12" custLinFactY="-2051" custLinFactNeighborY="-100000">
        <dgm:presLayoutVars>
          <dgm:bulletEnabled val="1"/>
        </dgm:presLayoutVars>
      </dgm:prSet>
      <dgm:spPr/>
      <dgm:t>
        <a:bodyPr/>
        <a:lstStyle/>
        <a:p>
          <a:endParaRPr lang="en-US"/>
        </a:p>
      </dgm:t>
    </dgm:pt>
    <dgm:pt modelId="{294A868A-4FA0-404D-9BA2-EDB256CD32C7}" type="pres">
      <dgm:prSet presAssocID="{AB7C73F6-31A7-174C-9D3E-67410F22F47E}" presName="aSpace2" presStyleCnt="0"/>
      <dgm:spPr/>
    </dgm:pt>
    <dgm:pt modelId="{4FC9021A-A3FB-404A-93F8-DB82F3C81387}" type="pres">
      <dgm:prSet presAssocID="{76A83965-BE91-9843-A914-6D5A3F56D81F}" presName="childNode" presStyleLbl="node1" presStyleIdx="9" presStyleCnt="12" custLinFactNeighborY="-56665">
        <dgm:presLayoutVars>
          <dgm:bulletEnabled val="1"/>
        </dgm:presLayoutVars>
      </dgm:prSet>
      <dgm:spPr/>
      <dgm:t>
        <a:bodyPr/>
        <a:lstStyle/>
        <a:p>
          <a:endParaRPr lang="en-US"/>
        </a:p>
      </dgm:t>
    </dgm:pt>
    <dgm:pt modelId="{2DFDD26B-3E69-C34E-BCBA-3276888AB925}" type="pres">
      <dgm:prSet presAssocID="{2D1CA80E-A62F-B048-B73C-AF5484E018D9}" presName="aSpace" presStyleCnt="0"/>
      <dgm:spPr/>
    </dgm:pt>
    <dgm:pt modelId="{96298F22-0544-A342-81B9-AF02912BEA8D}" type="pres">
      <dgm:prSet presAssocID="{A46DEBA6-7F70-3E4C-96B0-20CBA6CAD2B7}" presName="compNode" presStyleCnt="0"/>
      <dgm:spPr/>
    </dgm:pt>
    <dgm:pt modelId="{43DD1431-83C8-834E-AB54-15E78A108AE8}" type="pres">
      <dgm:prSet presAssocID="{A46DEBA6-7F70-3E4C-96B0-20CBA6CAD2B7}" presName="aNode" presStyleLbl="bgShp" presStyleIdx="2" presStyleCnt="3"/>
      <dgm:spPr/>
      <dgm:t>
        <a:bodyPr/>
        <a:lstStyle/>
        <a:p>
          <a:endParaRPr lang="en-US"/>
        </a:p>
      </dgm:t>
    </dgm:pt>
    <dgm:pt modelId="{C52BEDD2-2C1A-7742-BF94-AAA0CEC3A340}" type="pres">
      <dgm:prSet presAssocID="{A46DEBA6-7F70-3E4C-96B0-20CBA6CAD2B7}" presName="textNode" presStyleLbl="bgShp" presStyleIdx="2" presStyleCnt="3"/>
      <dgm:spPr/>
      <dgm:t>
        <a:bodyPr/>
        <a:lstStyle/>
        <a:p>
          <a:endParaRPr lang="en-US"/>
        </a:p>
      </dgm:t>
    </dgm:pt>
    <dgm:pt modelId="{9082D88E-B09C-5947-8E39-A37ED6FF2820}" type="pres">
      <dgm:prSet presAssocID="{A46DEBA6-7F70-3E4C-96B0-20CBA6CAD2B7}" presName="compChildNode" presStyleCnt="0"/>
      <dgm:spPr/>
    </dgm:pt>
    <dgm:pt modelId="{F47BA44D-B8DC-CF43-9D4C-EADD3395C699}" type="pres">
      <dgm:prSet presAssocID="{A46DEBA6-7F70-3E4C-96B0-20CBA6CAD2B7}" presName="theInnerList" presStyleCnt="0"/>
      <dgm:spPr/>
    </dgm:pt>
    <dgm:pt modelId="{62D5314A-6783-6E4F-82AF-20F64FF97F6E}" type="pres">
      <dgm:prSet presAssocID="{71E18E4B-59EB-6D47-9EE9-67D9DC1AF1B1}" presName="childNode" presStyleLbl="node1" presStyleIdx="10" presStyleCnt="12" custScaleY="148747" custLinFactNeighborX="-1557" custLinFactNeighborY="-86300">
        <dgm:presLayoutVars>
          <dgm:bulletEnabled val="1"/>
        </dgm:presLayoutVars>
      </dgm:prSet>
      <dgm:spPr/>
      <dgm:t>
        <a:bodyPr/>
        <a:lstStyle/>
        <a:p>
          <a:endParaRPr lang="en-US"/>
        </a:p>
      </dgm:t>
    </dgm:pt>
    <dgm:pt modelId="{666ED65B-5A06-C44C-9EF3-860EA5DD564C}" type="pres">
      <dgm:prSet presAssocID="{71E18E4B-59EB-6D47-9EE9-67D9DC1AF1B1}" presName="aSpace2" presStyleCnt="0"/>
      <dgm:spPr/>
    </dgm:pt>
    <dgm:pt modelId="{B664E647-E628-514E-9301-FCD6D14DB5D5}" type="pres">
      <dgm:prSet presAssocID="{0A1DBCB6-3A2B-C447-858F-99B39670D48B}" presName="childNode" presStyleLbl="node1" presStyleIdx="11" presStyleCnt="12" custLinFactY="-31" custLinFactNeighborY="-100000">
        <dgm:presLayoutVars>
          <dgm:bulletEnabled val="1"/>
        </dgm:presLayoutVars>
      </dgm:prSet>
      <dgm:spPr/>
      <dgm:t>
        <a:bodyPr/>
        <a:lstStyle/>
        <a:p>
          <a:endParaRPr lang="en-US"/>
        </a:p>
      </dgm:t>
    </dgm:pt>
  </dgm:ptLst>
  <dgm:cxnLst>
    <dgm:cxn modelId="{44693012-891E-4746-9652-88D428C9AD0F}" type="presOf" srcId="{2D1CA80E-A62F-B048-B73C-AF5484E018D9}" destId="{9F7DF83C-D4B9-BD42-ACA0-B103C10CDE3B}" srcOrd="0" destOrd="0" presId="urn:microsoft.com/office/officeart/2005/8/layout/lProcess2"/>
    <dgm:cxn modelId="{5038F5BB-7A00-5B4A-80DB-DD77DC04B13A}" type="presOf" srcId="{57B31D17-A300-6D4C-810A-A0FB6C25E9FD}" destId="{AFF70DA8-3863-214D-861D-3332A4511073}" srcOrd="0" destOrd="0" presId="urn:microsoft.com/office/officeart/2005/8/layout/lProcess2"/>
    <dgm:cxn modelId="{7D98D081-C8EE-4F4C-94C0-6D8531DE129A}" srcId="{57B31D17-A300-6D4C-810A-A0FB6C25E9FD}" destId="{6ACF61E6-BA36-0A48-A989-67E3034760E7}" srcOrd="0" destOrd="0" parTransId="{15EBE90F-1A9C-7847-BF64-68572D6FB491}" sibTransId="{C89BD1E4-9C9A-334A-9038-4961D82440C7}"/>
    <dgm:cxn modelId="{D76D50FB-44C9-AD4E-B425-5A1C3259E4A3}" type="presOf" srcId="{A46DEBA6-7F70-3E4C-96B0-20CBA6CAD2B7}" destId="{C52BEDD2-2C1A-7742-BF94-AAA0CEC3A340}" srcOrd="1" destOrd="0" presId="urn:microsoft.com/office/officeart/2005/8/layout/lProcess2"/>
    <dgm:cxn modelId="{42492C85-A8F4-424C-A1BE-416C9C366B01}" type="presOf" srcId="{57B31D17-A300-6D4C-810A-A0FB6C25E9FD}" destId="{A3DD1C3F-1769-CC41-A5C6-9BA1405C0FC0}" srcOrd="1" destOrd="0" presId="urn:microsoft.com/office/officeart/2005/8/layout/lProcess2"/>
    <dgm:cxn modelId="{801044D9-020C-5B48-90F3-048B4E4B2343}" type="presOf" srcId="{76A83965-BE91-9843-A914-6D5A3F56D81F}" destId="{4FC9021A-A3FB-404A-93F8-DB82F3C81387}" srcOrd="0" destOrd="0" presId="urn:microsoft.com/office/officeart/2005/8/layout/lProcess2"/>
    <dgm:cxn modelId="{EA1B23DD-1FF3-7049-8680-99D505048E77}" srcId="{A46DEBA6-7F70-3E4C-96B0-20CBA6CAD2B7}" destId="{71E18E4B-59EB-6D47-9EE9-67D9DC1AF1B1}" srcOrd="0" destOrd="0" parTransId="{DD0FF167-A021-3F41-9851-3C202AA6FF59}" sibTransId="{8D66E34C-ED63-CC47-BA42-E88EC8E8BDE7}"/>
    <dgm:cxn modelId="{C45790BE-809E-7E4E-8FA7-0B97471D9298}" type="presOf" srcId="{58BE2532-A84B-3F42-93FB-FA71ECAEDB94}" destId="{919E3B3F-0A41-BA45-86F0-5AAE71E35219}" srcOrd="0" destOrd="0" presId="urn:microsoft.com/office/officeart/2005/8/layout/lProcess2"/>
    <dgm:cxn modelId="{9FA8D040-975B-5442-81C4-340508B350D9}" type="presOf" srcId="{99831C9B-3AC1-EB47-A111-55F41C6FC2C7}" destId="{EB0BDD7A-D2DE-A641-875B-CFCC9CDFDF9D}" srcOrd="0" destOrd="0" presId="urn:microsoft.com/office/officeart/2005/8/layout/lProcess2"/>
    <dgm:cxn modelId="{1521F098-DE86-004D-8489-3E60B4A69992}" type="presOf" srcId="{6ACF61E6-BA36-0A48-A989-67E3034760E7}" destId="{513007F1-8E7E-B849-BCD5-42E0D0F818AC}" srcOrd="0" destOrd="0" presId="urn:microsoft.com/office/officeart/2005/8/layout/lProcess2"/>
    <dgm:cxn modelId="{DD746028-15A1-4B49-BF38-954A0E9AAACD}" srcId="{2D1CA80E-A62F-B048-B73C-AF5484E018D9}" destId="{806F2AF9-7288-6A4B-959B-3BF63C314615}" srcOrd="1" destOrd="0" parTransId="{F9932557-21A7-C747-9B30-98E5A154A534}" sibTransId="{D6D6DBEF-968B-694C-887B-3B29A3EF33F8}"/>
    <dgm:cxn modelId="{B550666B-1B15-DB4E-8046-2B4602D8A1C0}" type="presOf" srcId="{20F5B966-02C1-8C48-A650-761383555765}" destId="{0197AD99-20F9-E540-A51F-A5AB39D5BC59}" srcOrd="0" destOrd="0" presId="urn:microsoft.com/office/officeart/2005/8/layout/lProcess2"/>
    <dgm:cxn modelId="{44933BC1-FDD9-614B-8D3F-DFB5A6F28685}" type="presOf" srcId="{0ED70184-D0BC-664F-8455-FED911A5B0C2}" destId="{177ACB74-7776-C54D-823D-59E39BDAC4DF}" srcOrd="0" destOrd="0" presId="urn:microsoft.com/office/officeart/2005/8/layout/lProcess2"/>
    <dgm:cxn modelId="{F3283E47-D87A-894A-8F72-C813D8191982}" srcId="{57B31D17-A300-6D4C-810A-A0FB6C25E9FD}" destId="{58BE2532-A84B-3F42-93FB-FA71ECAEDB94}" srcOrd="3" destOrd="0" parTransId="{CBF5364B-20AE-FE4D-A806-6F4EA708C664}" sibTransId="{16B39E7A-128C-4246-BB2D-07AF67F80844}"/>
    <dgm:cxn modelId="{3B82A941-B26F-3C41-9741-CBB0756DC1CF}" srcId="{2D1CA80E-A62F-B048-B73C-AF5484E018D9}" destId="{20F5B966-02C1-8C48-A650-761383555765}" srcOrd="2" destOrd="0" parTransId="{953DB956-7EEF-CC41-9E10-4D6A3C339A36}" sibTransId="{17110C4A-3FAD-1A40-AA59-B1FB67137B60}"/>
    <dgm:cxn modelId="{1403AC1A-41AE-C84B-AF5C-D86FAFA27FCA}" srcId="{57B31D17-A300-6D4C-810A-A0FB6C25E9FD}" destId="{2CD754ED-7C15-3545-98BA-C319A7A707BE}" srcOrd="4" destOrd="0" parTransId="{5AF09884-68C1-E14E-A917-4E59DFCCB57C}" sibTransId="{1B835A32-98F9-9A4A-8885-2D1408173DE5}"/>
    <dgm:cxn modelId="{0A04E320-4899-0F48-B3B8-E9AAC9F72BDE}" srcId="{7B6A7E82-DD49-2F42-9F58-CA711B33E34A}" destId="{57B31D17-A300-6D4C-810A-A0FB6C25E9FD}" srcOrd="0" destOrd="0" parTransId="{1FFEF309-B506-DA4F-942E-4E59F77E6268}" sibTransId="{2C5F4D11-B0C3-3A42-A0AD-7FC560665274}"/>
    <dgm:cxn modelId="{D312372B-C605-5947-BE5D-3173B22867F7}" srcId="{7B6A7E82-DD49-2F42-9F58-CA711B33E34A}" destId="{A46DEBA6-7F70-3E4C-96B0-20CBA6CAD2B7}" srcOrd="2" destOrd="0" parTransId="{73B5AC86-580B-D949-A5F2-548C4B7C4376}" sibTransId="{38620C8C-2909-204D-A7DE-40E467FF9988}"/>
    <dgm:cxn modelId="{11E99559-270D-6A45-BF6C-B9711ED71ACA}" type="presOf" srcId="{7B6A7E82-DD49-2F42-9F58-CA711B33E34A}" destId="{1B182F97-DF91-8746-889F-A6C4283BA261}" srcOrd="0" destOrd="0" presId="urn:microsoft.com/office/officeart/2005/8/layout/lProcess2"/>
    <dgm:cxn modelId="{0EB852EA-AC1F-4B48-B17E-6F6C6E9D67BA}" type="presOf" srcId="{806F2AF9-7288-6A4B-959B-3BF63C314615}" destId="{207982D2-36C7-EC4E-B642-605CE88576C7}" srcOrd="0" destOrd="0" presId="urn:microsoft.com/office/officeart/2005/8/layout/lProcess2"/>
    <dgm:cxn modelId="{9D4BDF6D-07B1-1B4C-9EA4-03E3C5325902}" srcId="{A46DEBA6-7F70-3E4C-96B0-20CBA6CAD2B7}" destId="{0A1DBCB6-3A2B-C447-858F-99B39670D48B}" srcOrd="1" destOrd="0" parTransId="{A11D9DD4-4862-7D48-BA15-C585D20AE3D6}" sibTransId="{94120D41-25EA-0240-AACB-7F9B3ACFC795}"/>
    <dgm:cxn modelId="{43E4FA73-DB13-8243-9C71-E854F9FAA373}" srcId="{2D1CA80E-A62F-B048-B73C-AF5484E018D9}" destId="{0ED70184-D0BC-664F-8455-FED911A5B0C2}" srcOrd="0" destOrd="0" parTransId="{0CD8B95A-8CD5-984B-8371-C7C8CF36491D}" sibTransId="{7767BC50-D5C3-0D42-8B9F-5ACCF0ACE9B8}"/>
    <dgm:cxn modelId="{3254B72B-0BEB-8347-88CF-993D2CB103FD}" type="presOf" srcId="{2D1CA80E-A62F-B048-B73C-AF5484E018D9}" destId="{F46EEAF1-2605-C24E-A901-8134D176EF73}" srcOrd="1" destOrd="0" presId="urn:microsoft.com/office/officeart/2005/8/layout/lProcess2"/>
    <dgm:cxn modelId="{B83CCED1-3AF6-5940-8D21-4DF6D4B8F7A9}" srcId="{57B31D17-A300-6D4C-810A-A0FB6C25E9FD}" destId="{99831C9B-3AC1-EB47-A111-55F41C6FC2C7}" srcOrd="2" destOrd="0" parTransId="{3A345D3E-4098-BB4F-883C-A86453C194A0}" sibTransId="{D7E3350C-8504-244C-A4BC-84C5137ECEFF}"/>
    <dgm:cxn modelId="{9FDB005C-0128-604D-8338-997FC05BED59}" type="presOf" srcId="{A46DEBA6-7F70-3E4C-96B0-20CBA6CAD2B7}" destId="{43DD1431-83C8-834E-AB54-15E78A108AE8}" srcOrd="0" destOrd="0" presId="urn:microsoft.com/office/officeart/2005/8/layout/lProcess2"/>
    <dgm:cxn modelId="{5C9B6D55-1374-CB4B-BAEC-37B69636C0B1}" type="presOf" srcId="{71E18E4B-59EB-6D47-9EE9-67D9DC1AF1B1}" destId="{62D5314A-6783-6E4F-82AF-20F64FF97F6E}" srcOrd="0" destOrd="0" presId="urn:microsoft.com/office/officeart/2005/8/layout/lProcess2"/>
    <dgm:cxn modelId="{05EF017A-A7EA-F84B-B937-4DB53C685FC3}" type="presOf" srcId="{AB7C73F6-31A7-174C-9D3E-67410F22F47E}" destId="{F0C0667C-F6A9-8541-9AE4-625AD2A0B1E6}" srcOrd="0" destOrd="0" presId="urn:microsoft.com/office/officeart/2005/8/layout/lProcess2"/>
    <dgm:cxn modelId="{618D40F3-5B76-5142-90EC-1035A9FD4A99}" srcId="{2D1CA80E-A62F-B048-B73C-AF5484E018D9}" destId="{AB7C73F6-31A7-174C-9D3E-67410F22F47E}" srcOrd="3" destOrd="0" parTransId="{2AB526F2-8E63-4F41-A286-9071F0DFE822}" sibTransId="{EC54B70E-AF18-F34C-8D8E-0F820AB8A55A}"/>
    <dgm:cxn modelId="{A12A6AAC-9835-3B4E-9407-F00C77E69F47}" type="presOf" srcId="{B4133B85-5D64-0246-A07E-8A6ED219CF26}" destId="{058AFB69-0D33-A647-9A7B-0F169CB28469}" srcOrd="0" destOrd="0" presId="urn:microsoft.com/office/officeart/2005/8/layout/lProcess2"/>
    <dgm:cxn modelId="{CAB74701-E47C-9747-AE99-C41AB39023B5}" srcId="{57B31D17-A300-6D4C-810A-A0FB6C25E9FD}" destId="{B4133B85-5D64-0246-A07E-8A6ED219CF26}" srcOrd="1" destOrd="0" parTransId="{C00746EC-F886-AB42-ABDF-F3A6A53BE83F}" sibTransId="{33D5B34C-3F07-8A49-A799-6A555E79EBA6}"/>
    <dgm:cxn modelId="{6A4F27AC-51D8-F34C-B627-A71E0C81AC99}" srcId="{2D1CA80E-A62F-B048-B73C-AF5484E018D9}" destId="{76A83965-BE91-9843-A914-6D5A3F56D81F}" srcOrd="4" destOrd="0" parTransId="{96C322A4-AD0D-7541-BD67-B40AE5005ADC}" sibTransId="{A3C94BFC-0BC3-C24D-BBD7-9FB969BCF28E}"/>
    <dgm:cxn modelId="{D670992D-CE6A-2347-8E45-A1D69FEBA561}" srcId="{7B6A7E82-DD49-2F42-9F58-CA711B33E34A}" destId="{2D1CA80E-A62F-B048-B73C-AF5484E018D9}" srcOrd="1" destOrd="0" parTransId="{508D484F-A4F3-714B-B9C0-F345D80980B6}" sibTransId="{96888614-3730-7C4C-84F3-31333C34E41E}"/>
    <dgm:cxn modelId="{35B11C7A-14D5-0B47-99FA-B28E1FA9DB7B}" type="presOf" srcId="{0A1DBCB6-3A2B-C447-858F-99B39670D48B}" destId="{B664E647-E628-514E-9301-FCD6D14DB5D5}" srcOrd="0" destOrd="0" presId="urn:microsoft.com/office/officeart/2005/8/layout/lProcess2"/>
    <dgm:cxn modelId="{3B90CE5E-036D-6046-9118-73CA9D796F35}" type="presOf" srcId="{2CD754ED-7C15-3545-98BA-C319A7A707BE}" destId="{BF79B985-14B3-3548-BE29-54D0D0B1F7AD}" srcOrd="0" destOrd="0" presId="urn:microsoft.com/office/officeart/2005/8/layout/lProcess2"/>
    <dgm:cxn modelId="{6A52209A-B0F9-C744-BE63-8770159010C8}" type="presParOf" srcId="{1B182F97-DF91-8746-889F-A6C4283BA261}" destId="{E05DAEA7-AB1A-8241-BBA5-8B67F958E2E6}" srcOrd="0" destOrd="0" presId="urn:microsoft.com/office/officeart/2005/8/layout/lProcess2"/>
    <dgm:cxn modelId="{83DCBA5A-B514-F345-813F-4384A8BE4485}" type="presParOf" srcId="{E05DAEA7-AB1A-8241-BBA5-8B67F958E2E6}" destId="{AFF70DA8-3863-214D-861D-3332A4511073}" srcOrd="0" destOrd="0" presId="urn:microsoft.com/office/officeart/2005/8/layout/lProcess2"/>
    <dgm:cxn modelId="{65778A1F-0493-8848-B891-9BAE9CBB76D6}" type="presParOf" srcId="{E05DAEA7-AB1A-8241-BBA5-8B67F958E2E6}" destId="{A3DD1C3F-1769-CC41-A5C6-9BA1405C0FC0}" srcOrd="1" destOrd="0" presId="urn:microsoft.com/office/officeart/2005/8/layout/lProcess2"/>
    <dgm:cxn modelId="{B1C5EE38-5FE2-7A4E-ACC7-E39ADC37A5F2}" type="presParOf" srcId="{E05DAEA7-AB1A-8241-BBA5-8B67F958E2E6}" destId="{417AFB55-8E96-7344-9103-426FA57C51EB}" srcOrd="2" destOrd="0" presId="urn:microsoft.com/office/officeart/2005/8/layout/lProcess2"/>
    <dgm:cxn modelId="{52513009-4680-8A4F-BFAA-3080F4BEC81D}" type="presParOf" srcId="{417AFB55-8E96-7344-9103-426FA57C51EB}" destId="{4AABA957-1D3C-5240-9C55-C2CD6AF97A3F}" srcOrd="0" destOrd="0" presId="urn:microsoft.com/office/officeart/2005/8/layout/lProcess2"/>
    <dgm:cxn modelId="{B997D020-78CC-A44D-A7EC-A2363776A6A1}" type="presParOf" srcId="{4AABA957-1D3C-5240-9C55-C2CD6AF97A3F}" destId="{513007F1-8E7E-B849-BCD5-42E0D0F818AC}" srcOrd="0" destOrd="0" presId="urn:microsoft.com/office/officeart/2005/8/layout/lProcess2"/>
    <dgm:cxn modelId="{51EE9C13-8101-1D47-A915-DD21E82FFEF4}" type="presParOf" srcId="{4AABA957-1D3C-5240-9C55-C2CD6AF97A3F}" destId="{B7C847D0-9232-C94E-826C-D02BB494427C}" srcOrd="1" destOrd="0" presId="urn:microsoft.com/office/officeart/2005/8/layout/lProcess2"/>
    <dgm:cxn modelId="{51391C8F-D5E7-BD41-85D8-682AC72AFF4F}" type="presParOf" srcId="{4AABA957-1D3C-5240-9C55-C2CD6AF97A3F}" destId="{058AFB69-0D33-A647-9A7B-0F169CB28469}" srcOrd="2" destOrd="0" presId="urn:microsoft.com/office/officeart/2005/8/layout/lProcess2"/>
    <dgm:cxn modelId="{7F776BF0-2B47-A74A-AF45-C9FD951296DB}" type="presParOf" srcId="{4AABA957-1D3C-5240-9C55-C2CD6AF97A3F}" destId="{A0EB7DB0-BEB0-8743-AEF9-328D97B7C09E}" srcOrd="3" destOrd="0" presId="urn:microsoft.com/office/officeart/2005/8/layout/lProcess2"/>
    <dgm:cxn modelId="{69252361-C98B-164C-A623-7880B9CE2E18}" type="presParOf" srcId="{4AABA957-1D3C-5240-9C55-C2CD6AF97A3F}" destId="{EB0BDD7A-D2DE-A641-875B-CFCC9CDFDF9D}" srcOrd="4" destOrd="0" presId="urn:microsoft.com/office/officeart/2005/8/layout/lProcess2"/>
    <dgm:cxn modelId="{FD6AC6B1-8F16-2640-A958-D15770F2242B}" type="presParOf" srcId="{4AABA957-1D3C-5240-9C55-C2CD6AF97A3F}" destId="{528E54BE-DEFB-C641-8181-24D886052BF5}" srcOrd="5" destOrd="0" presId="urn:microsoft.com/office/officeart/2005/8/layout/lProcess2"/>
    <dgm:cxn modelId="{4C8B9761-7BDC-DC48-AC48-2CB26197341B}" type="presParOf" srcId="{4AABA957-1D3C-5240-9C55-C2CD6AF97A3F}" destId="{919E3B3F-0A41-BA45-86F0-5AAE71E35219}" srcOrd="6" destOrd="0" presId="urn:microsoft.com/office/officeart/2005/8/layout/lProcess2"/>
    <dgm:cxn modelId="{60D8C7B5-3619-B041-82C7-4E1A0F29EE1B}" type="presParOf" srcId="{4AABA957-1D3C-5240-9C55-C2CD6AF97A3F}" destId="{65574F59-ACDC-3F40-B94E-1B69C1075FEE}" srcOrd="7" destOrd="0" presId="urn:microsoft.com/office/officeart/2005/8/layout/lProcess2"/>
    <dgm:cxn modelId="{9A630E9B-EEDE-904E-959D-9C6C2F9B07C7}" type="presParOf" srcId="{4AABA957-1D3C-5240-9C55-C2CD6AF97A3F}" destId="{BF79B985-14B3-3548-BE29-54D0D0B1F7AD}" srcOrd="8" destOrd="0" presId="urn:microsoft.com/office/officeart/2005/8/layout/lProcess2"/>
    <dgm:cxn modelId="{0021A8A5-FD2D-2E45-BD1A-0F56A586A4E4}" type="presParOf" srcId="{1B182F97-DF91-8746-889F-A6C4283BA261}" destId="{1A9E1E3B-E58D-7549-AB95-85809A5B35A0}" srcOrd="1" destOrd="0" presId="urn:microsoft.com/office/officeart/2005/8/layout/lProcess2"/>
    <dgm:cxn modelId="{0681EBA7-02B6-C14D-9331-C7FE184CAB36}" type="presParOf" srcId="{1B182F97-DF91-8746-889F-A6C4283BA261}" destId="{AEBE0F9B-078C-BC4E-A393-82A593DFB86C}" srcOrd="2" destOrd="0" presId="urn:microsoft.com/office/officeart/2005/8/layout/lProcess2"/>
    <dgm:cxn modelId="{91308F15-27C8-7041-A80B-0334C50A64A0}" type="presParOf" srcId="{AEBE0F9B-078C-BC4E-A393-82A593DFB86C}" destId="{9F7DF83C-D4B9-BD42-ACA0-B103C10CDE3B}" srcOrd="0" destOrd="0" presId="urn:microsoft.com/office/officeart/2005/8/layout/lProcess2"/>
    <dgm:cxn modelId="{7F45973E-89B0-0643-B823-DF8F56B4C36D}" type="presParOf" srcId="{AEBE0F9B-078C-BC4E-A393-82A593DFB86C}" destId="{F46EEAF1-2605-C24E-A901-8134D176EF73}" srcOrd="1" destOrd="0" presId="urn:microsoft.com/office/officeart/2005/8/layout/lProcess2"/>
    <dgm:cxn modelId="{BCCA053D-4932-E946-AC0A-58A8B99F2E5D}" type="presParOf" srcId="{AEBE0F9B-078C-BC4E-A393-82A593DFB86C}" destId="{251AB80E-D3A0-1C42-AC2D-CDDA15ADDEE8}" srcOrd="2" destOrd="0" presId="urn:microsoft.com/office/officeart/2005/8/layout/lProcess2"/>
    <dgm:cxn modelId="{E5734108-B30B-6F47-8136-909BBC5D67A4}" type="presParOf" srcId="{251AB80E-D3A0-1C42-AC2D-CDDA15ADDEE8}" destId="{A068BFDD-F6F5-B34A-9410-29C7DBB47E51}" srcOrd="0" destOrd="0" presId="urn:microsoft.com/office/officeart/2005/8/layout/lProcess2"/>
    <dgm:cxn modelId="{F992EE51-72C5-C24D-B8B8-E596564BAB90}" type="presParOf" srcId="{A068BFDD-F6F5-B34A-9410-29C7DBB47E51}" destId="{177ACB74-7776-C54D-823D-59E39BDAC4DF}" srcOrd="0" destOrd="0" presId="urn:microsoft.com/office/officeart/2005/8/layout/lProcess2"/>
    <dgm:cxn modelId="{59416096-14C1-444B-B4CA-5B32E954D81D}" type="presParOf" srcId="{A068BFDD-F6F5-B34A-9410-29C7DBB47E51}" destId="{941ED2A7-92FC-1145-95C3-C30322B4C060}" srcOrd="1" destOrd="0" presId="urn:microsoft.com/office/officeart/2005/8/layout/lProcess2"/>
    <dgm:cxn modelId="{5E36655B-0DD3-4647-8F37-75D862E38AB4}" type="presParOf" srcId="{A068BFDD-F6F5-B34A-9410-29C7DBB47E51}" destId="{207982D2-36C7-EC4E-B642-605CE88576C7}" srcOrd="2" destOrd="0" presId="urn:microsoft.com/office/officeart/2005/8/layout/lProcess2"/>
    <dgm:cxn modelId="{714AEE63-644E-E947-80DC-88119CB3FBB0}" type="presParOf" srcId="{A068BFDD-F6F5-B34A-9410-29C7DBB47E51}" destId="{0CD31B45-8241-A340-8DCC-916EEA76A14B}" srcOrd="3" destOrd="0" presId="urn:microsoft.com/office/officeart/2005/8/layout/lProcess2"/>
    <dgm:cxn modelId="{E8B5E171-4EB3-2A49-8AE4-A5820C2E5865}" type="presParOf" srcId="{A068BFDD-F6F5-B34A-9410-29C7DBB47E51}" destId="{0197AD99-20F9-E540-A51F-A5AB39D5BC59}" srcOrd="4" destOrd="0" presId="urn:microsoft.com/office/officeart/2005/8/layout/lProcess2"/>
    <dgm:cxn modelId="{E04E3CB5-3B92-A943-8025-67028B61ED07}" type="presParOf" srcId="{A068BFDD-F6F5-B34A-9410-29C7DBB47E51}" destId="{E839902C-AFA5-FF44-BAC5-3A8749782D81}" srcOrd="5" destOrd="0" presId="urn:microsoft.com/office/officeart/2005/8/layout/lProcess2"/>
    <dgm:cxn modelId="{D55743B9-7EF9-734B-9107-C67F78119AC8}" type="presParOf" srcId="{A068BFDD-F6F5-B34A-9410-29C7DBB47E51}" destId="{F0C0667C-F6A9-8541-9AE4-625AD2A0B1E6}" srcOrd="6" destOrd="0" presId="urn:microsoft.com/office/officeart/2005/8/layout/lProcess2"/>
    <dgm:cxn modelId="{86ABF1F6-0ACB-3147-9CFD-8C228A9B0818}" type="presParOf" srcId="{A068BFDD-F6F5-B34A-9410-29C7DBB47E51}" destId="{294A868A-4FA0-404D-9BA2-EDB256CD32C7}" srcOrd="7" destOrd="0" presId="urn:microsoft.com/office/officeart/2005/8/layout/lProcess2"/>
    <dgm:cxn modelId="{4903F9EB-F88B-B849-8844-44E2FDDDDF04}" type="presParOf" srcId="{A068BFDD-F6F5-B34A-9410-29C7DBB47E51}" destId="{4FC9021A-A3FB-404A-93F8-DB82F3C81387}" srcOrd="8" destOrd="0" presId="urn:microsoft.com/office/officeart/2005/8/layout/lProcess2"/>
    <dgm:cxn modelId="{4A83D180-5FCE-CE45-AE8F-A8319680A14D}" type="presParOf" srcId="{1B182F97-DF91-8746-889F-A6C4283BA261}" destId="{2DFDD26B-3E69-C34E-BCBA-3276888AB925}" srcOrd="3" destOrd="0" presId="urn:microsoft.com/office/officeart/2005/8/layout/lProcess2"/>
    <dgm:cxn modelId="{7C00E3C3-A1B6-E741-9DEF-3F6560F2F539}" type="presParOf" srcId="{1B182F97-DF91-8746-889F-A6C4283BA261}" destId="{96298F22-0544-A342-81B9-AF02912BEA8D}" srcOrd="4" destOrd="0" presId="urn:microsoft.com/office/officeart/2005/8/layout/lProcess2"/>
    <dgm:cxn modelId="{4C9D8735-9FD9-F745-8E60-138843A73972}" type="presParOf" srcId="{96298F22-0544-A342-81B9-AF02912BEA8D}" destId="{43DD1431-83C8-834E-AB54-15E78A108AE8}" srcOrd="0" destOrd="0" presId="urn:microsoft.com/office/officeart/2005/8/layout/lProcess2"/>
    <dgm:cxn modelId="{9839EC09-1417-8542-9126-E2D5F4D08744}" type="presParOf" srcId="{96298F22-0544-A342-81B9-AF02912BEA8D}" destId="{C52BEDD2-2C1A-7742-BF94-AAA0CEC3A340}" srcOrd="1" destOrd="0" presId="urn:microsoft.com/office/officeart/2005/8/layout/lProcess2"/>
    <dgm:cxn modelId="{70D3B5FF-A809-3942-9CE1-359402B689C9}" type="presParOf" srcId="{96298F22-0544-A342-81B9-AF02912BEA8D}" destId="{9082D88E-B09C-5947-8E39-A37ED6FF2820}" srcOrd="2" destOrd="0" presId="urn:microsoft.com/office/officeart/2005/8/layout/lProcess2"/>
    <dgm:cxn modelId="{C70D7C24-5ED3-FF47-AB45-34D946F1EAEB}" type="presParOf" srcId="{9082D88E-B09C-5947-8E39-A37ED6FF2820}" destId="{F47BA44D-B8DC-CF43-9D4C-EADD3395C699}" srcOrd="0" destOrd="0" presId="urn:microsoft.com/office/officeart/2005/8/layout/lProcess2"/>
    <dgm:cxn modelId="{A3A2AD04-EA12-3A41-97ED-255AF44AAAFF}" type="presParOf" srcId="{F47BA44D-B8DC-CF43-9D4C-EADD3395C699}" destId="{62D5314A-6783-6E4F-82AF-20F64FF97F6E}" srcOrd="0" destOrd="0" presId="urn:microsoft.com/office/officeart/2005/8/layout/lProcess2"/>
    <dgm:cxn modelId="{141D40AC-B124-DF49-AB48-B3C4A8C11C58}" type="presParOf" srcId="{F47BA44D-B8DC-CF43-9D4C-EADD3395C699}" destId="{666ED65B-5A06-C44C-9EF3-860EA5DD564C}" srcOrd="1" destOrd="0" presId="urn:microsoft.com/office/officeart/2005/8/layout/lProcess2"/>
    <dgm:cxn modelId="{5248917D-2FE5-0A4E-B2D8-DC48BB2A43FA}" type="presParOf" srcId="{F47BA44D-B8DC-CF43-9D4C-EADD3395C699}" destId="{B664E647-E628-514E-9301-FCD6D14DB5D5}"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858B4-943D-463F-A96E-320FDC07385C}">
      <dsp:nvSpPr>
        <dsp:cNvPr id="0" name=""/>
        <dsp:cNvSpPr/>
      </dsp:nvSpPr>
      <dsp:spPr>
        <a:xfrm>
          <a:off x="2008" y="4908"/>
          <a:ext cx="8749268" cy="1646359"/>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kern="1200"/>
            <a:t>Brain Impact/Injury</a:t>
          </a:r>
        </a:p>
      </dsp:txBody>
      <dsp:txXfrm>
        <a:off x="50228" y="53128"/>
        <a:ext cx="8652828" cy="1549919"/>
      </dsp:txXfrm>
    </dsp:sp>
    <dsp:sp modelId="{06988C09-E153-4308-BD58-4183A5F209FA}">
      <dsp:nvSpPr>
        <dsp:cNvPr id="0" name=""/>
        <dsp:cNvSpPr/>
      </dsp:nvSpPr>
      <dsp:spPr>
        <a:xfrm>
          <a:off x="32152" y="1852246"/>
          <a:ext cx="5715293" cy="1646359"/>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a:t>Acquired Brain Injury </a:t>
          </a:r>
          <a:r>
            <a:rPr lang="en-US" sz="2800" kern="1200"/>
            <a:t>(acquired after birth)</a:t>
          </a:r>
          <a:endParaRPr lang="en-US" sz="2600" kern="1200"/>
        </a:p>
      </dsp:txBody>
      <dsp:txXfrm>
        <a:off x="80372" y="1900466"/>
        <a:ext cx="5618853" cy="1549919"/>
      </dsp:txXfrm>
    </dsp:sp>
    <dsp:sp modelId="{502A4BCD-099A-477A-94D6-D8CD987DA4B5}">
      <dsp:nvSpPr>
        <dsp:cNvPr id="0" name=""/>
        <dsp:cNvSpPr/>
      </dsp:nvSpPr>
      <dsp:spPr>
        <a:xfrm>
          <a:off x="1004" y="3602774"/>
          <a:ext cx="2798870" cy="1646359"/>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Traumatic</a:t>
          </a:r>
        </a:p>
      </dsp:txBody>
      <dsp:txXfrm>
        <a:off x="49224" y="3650994"/>
        <a:ext cx="2702430" cy="1549919"/>
      </dsp:txXfrm>
    </dsp:sp>
    <dsp:sp modelId="{C795ED49-40BD-486C-893C-AAA6631766BE}">
      <dsp:nvSpPr>
        <dsp:cNvPr id="0" name=""/>
        <dsp:cNvSpPr/>
      </dsp:nvSpPr>
      <dsp:spPr>
        <a:xfrm>
          <a:off x="2917427" y="3602774"/>
          <a:ext cx="2798870" cy="1646359"/>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Non-Traumatic</a:t>
          </a:r>
        </a:p>
      </dsp:txBody>
      <dsp:txXfrm>
        <a:off x="2965647" y="3650994"/>
        <a:ext cx="2702430" cy="1549919"/>
      </dsp:txXfrm>
    </dsp:sp>
    <dsp:sp modelId="{AF7092B2-2F05-468E-8BD3-56EDD6D6D50F}">
      <dsp:nvSpPr>
        <dsp:cNvPr id="0" name=""/>
        <dsp:cNvSpPr/>
      </dsp:nvSpPr>
      <dsp:spPr>
        <a:xfrm>
          <a:off x="5951402" y="1802789"/>
          <a:ext cx="2798870" cy="1646359"/>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Congenital (before birth/pre-natal)</a:t>
          </a:r>
        </a:p>
      </dsp:txBody>
      <dsp:txXfrm>
        <a:off x="5999622" y="1851009"/>
        <a:ext cx="2702430" cy="1549919"/>
      </dsp:txXfrm>
    </dsp:sp>
    <dsp:sp modelId="{C15DCB23-06F2-4CA5-99C5-AD6693DD6482}">
      <dsp:nvSpPr>
        <dsp:cNvPr id="0" name=""/>
        <dsp:cNvSpPr/>
      </dsp:nvSpPr>
      <dsp:spPr>
        <a:xfrm>
          <a:off x="5951402" y="3602774"/>
          <a:ext cx="2798870" cy="1646359"/>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e.g., Fetal Alcohol Spectrum Disorder, etc. </a:t>
          </a:r>
        </a:p>
      </dsp:txBody>
      <dsp:txXfrm>
        <a:off x="5999622" y="3650994"/>
        <a:ext cx="2702430" cy="1549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5AC5-49AC-0348-BCA4-E635686F312E}">
      <dsp:nvSpPr>
        <dsp:cNvPr id="0" name=""/>
        <dsp:cNvSpPr/>
      </dsp:nvSpPr>
      <dsp:spPr>
        <a:xfrm>
          <a:off x="2488348" y="1472348"/>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a:t>Behavior or Mental Health Crisis Happens</a:t>
          </a:r>
        </a:p>
      </dsp:txBody>
      <dsp:txXfrm>
        <a:off x="2652266" y="1636266"/>
        <a:ext cx="791467" cy="791467"/>
      </dsp:txXfrm>
    </dsp:sp>
    <dsp:sp modelId="{7007E695-1574-7F4E-8489-57BB7B9330E8}">
      <dsp:nvSpPr>
        <dsp:cNvPr id="0" name=""/>
        <dsp:cNvSpPr/>
      </dsp:nvSpPr>
      <dsp:spPr>
        <a:xfrm rot="16200000">
          <a:off x="2878775" y="1286598"/>
          <a:ext cx="338449" cy="33050"/>
        </a:xfrm>
        <a:custGeom>
          <a:avLst/>
          <a:gdLst/>
          <a:ahLst/>
          <a:cxnLst/>
          <a:rect l="0" t="0" r="0" b="0"/>
          <a:pathLst>
            <a:path>
              <a:moveTo>
                <a:pt x="0" y="16525"/>
              </a:moveTo>
              <a:lnTo>
                <a:pt x="33844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9538" y="1294661"/>
        <a:ext cx="16922" cy="16922"/>
      </dsp:txXfrm>
    </dsp:sp>
    <dsp:sp modelId="{A38A168A-1625-2242-A34C-AF17476AE000}">
      <dsp:nvSpPr>
        <dsp:cNvPr id="0" name=""/>
        <dsp:cNvSpPr/>
      </dsp:nvSpPr>
      <dsp:spPr>
        <a:xfrm>
          <a:off x="2488348" y="14594"/>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Is it adolescence?</a:t>
          </a:r>
        </a:p>
      </dsp:txBody>
      <dsp:txXfrm>
        <a:off x="2652266" y="178512"/>
        <a:ext cx="791467" cy="791467"/>
      </dsp:txXfrm>
    </dsp:sp>
    <dsp:sp modelId="{374A9B6F-141B-3349-B347-A2CF38C320D6}">
      <dsp:nvSpPr>
        <dsp:cNvPr id="0" name=""/>
        <dsp:cNvSpPr/>
      </dsp:nvSpPr>
      <dsp:spPr>
        <a:xfrm rot="19800000">
          <a:off x="3510000" y="1651036"/>
          <a:ext cx="338449" cy="33050"/>
        </a:xfrm>
        <a:custGeom>
          <a:avLst/>
          <a:gdLst/>
          <a:ahLst/>
          <a:cxnLst/>
          <a:rect l="0" t="0" r="0" b="0"/>
          <a:pathLst>
            <a:path>
              <a:moveTo>
                <a:pt x="0" y="16525"/>
              </a:moveTo>
              <a:lnTo>
                <a:pt x="33844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70764" y="1659100"/>
        <a:ext cx="16922" cy="16922"/>
      </dsp:txXfrm>
    </dsp:sp>
    <dsp:sp modelId="{4D6729DE-99CA-E74A-8597-412FF8FF2C68}">
      <dsp:nvSpPr>
        <dsp:cNvPr id="0" name=""/>
        <dsp:cNvSpPr/>
      </dsp:nvSpPr>
      <dsp:spPr>
        <a:xfrm>
          <a:off x="3750799" y="743471"/>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Is it alcohol use?</a:t>
          </a:r>
        </a:p>
      </dsp:txBody>
      <dsp:txXfrm>
        <a:off x="3914717" y="907389"/>
        <a:ext cx="791467" cy="791467"/>
      </dsp:txXfrm>
    </dsp:sp>
    <dsp:sp modelId="{939CA85E-2345-1B4C-A8AD-4EA4136B9FF0}">
      <dsp:nvSpPr>
        <dsp:cNvPr id="0" name=""/>
        <dsp:cNvSpPr/>
      </dsp:nvSpPr>
      <dsp:spPr>
        <a:xfrm rot="1800000">
          <a:off x="3510000" y="2379913"/>
          <a:ext cx="338449" cy="33050"/>
        </a:xfrm>
        <a:custGeom>
          <a:avLst/>
          <a:gdLst/>
          <a:ahLst/>
          <a:cxnLst/>
          <a:rect l="0" t="0" r="0" b="0"/>
          <a:pathLst>
            <a:path>
              <a:moveTo>
                <a:pt x="0" y="16525"/>
              </a:moveTo>
              <a:lnTo>
                <a:pt x="33844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70764" y="2387977"/>
        <a:ext cx="16922" cy="16922"/>
      </dsp:txXfrm>
    </dsp:sp>
    <dsp:sp modelId="{C7BEE77C-1E0D-BD4A-869A-CF1B9ADA8910}">
      <dsp:nvSpPr>
        <dsp:cNvPr id="0" name=""/>
        <dsp:cNvSpPr/>
      </dsp:nvSpPr>
      <dsp:spPr>
        <a:xfrm>
          <a:off x="3750799" y="2201224"/>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Is it depression?</a:t>
          </a:r>
        </a:p>
      </dsp:txBody>
      <dsp:txXfrm>
        <a:off x="3914717" y="2365142"/>
        <a:ext cx="791467" cy="791467"/>
      </dsp:txXfrm>
    </dsp:sp>
    <dsp:sp modelId="{C6989A5A-A1CE-F94C-9BE8-CF032CA90BB6}">
      <dsp:nvSpPr>
        <dsp:cNvPr id="0" name=""/>
        <dsp:cNvSpPr/>
      </dsp:nvSpPr>
      <dsp:spPr>
        <a:xfrm rot="5400000">
          <a:off x="2878775" y="2744351"/>
          <a:ext cx="338449" cy="33050"/>
        </a:xfrm>
        <a:custGeom>
          <a:avLst/>
          <a:gdLst/>
          <a:ahLst/>
          <a:cxnLst/>
          <a:rect l="0" t="0" r="0" b="0"/>
          <a:pathLst>
            <a:path>
              <a:moveTo>
                <a:pt x="0" y="16525"/>
              </a:moveTo>
              <a:lnTo>
                <a:pt x="33844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039538" y="2752415"/>
        <a:ext cx="16922" cy="16922"/>
      </dsp:txXfrm>
    </dsp:sp>
    <dsp:sp modelId="{9384E83A-9152-A746-84D0-96ADA648C050}">
      <dsp:nvSpPr>
        <dsp:cNvPr id="0" name=""/>
        <dsp:cNvSpPr/>
      </dsp:nvSpPr>
      <dsp:spPr>
        <a:xfrm>
          <a:off x="2488348" y="2930101"/>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Is it anxiety?</a:t>
          </a:r>
        </a:p>
      </dsp:txBody>
      <dsp:txXfrm>
        <a:off x="2652266" y="3094019"/>
        <a:ext cx="791467" cy="791467"/>
      </dsp:txXfrm>
    </dsp:sp>
    <dsp:sp modelId="{C087529E-0406-CD42-8CD1-7512C03A7E79}">
      <dsp:nvSpPr>
        <dsp:cNvPr id="0" name=""/>
        <dsp:cNvSpPr/>
      </dsp:nvSpPr>
      <dsp:spPr>
        <a:xfrm rot="9000000">
          <a:off x="2247549" y="2379913"/>
          <a:ext cx="338449" cy="33050"/>
        </a:xfrm>
        <a:custGeom>
          <a:avLst/>
          <a:gdLst/>
          <a:ahLst/>
          <a:cxnLst/>
          <a:rect l="0" t="0" r="0" b="0"/>
          <a:pathLst>
            <a:path>
              <a:moveTo>
                <a:pt x="0" y="16525"/>
              </a:moveTo>
              <a:lnTo>
                <a:pt x="33844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08312" y="2387977"/>
        <a:ext cx="16922" cy="16922"/>
      </dsp:txXfrm>
    </dsp:sp>
    <dsp:sp modelId="{699F0547-C643-A34A-A62F-AC9C0224B153}">
      <dsp:nvSpPr>
        <dsp:cNvPr id="0" name=""/>
        <dsp:cNvSpPr/>
      </dsp:nvSpPr>
      <dsp:spPr>
        <a:xfrm>
          <a:off x="1225896" y="2201224"/>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Is it ADHD?</a:t>
          </a:r>
        </a:p>
      </dsp:txBody>
      <dsp:txXfrm>
        <a:off x="1389814" y="2365142"/>
        <a:ext cx="791467" cy="791467"/>
      </dsp:txXfrm>
    </dsp:sp>
    <dsp:sp modelId="{89C8CED7-45E0-384A-A816-8B76E808D088}">
      <dsp:nvSpPr>
        <dsp:cNvPr id="0" name=""/>
        <dsp:cNvSpPr/>
      </dsp:nvSpPr>
      <dsp:spPr>
        <a:xfrm rot="12600000">
          <a:off x="2247549" y="1651036"/>
          <a:ext cx="338449" cy="33050"/>
        </a:xfrm>
        <a:custGeom>
          <a:avLst/>
          <a:gdLst/>
          <a:ahLst/>
          <a:cxnLst/>
          <a:rect l="0" t="0" r="0" b="0"/>
          <a:pathLst>
            <a:path>
              <a:moveTo>
                <a:pt x="0" y="16525"/>
              </a:moveTo>
              <a:lnTo>
                <a:pt x="338449"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408312" y="1659100"/>
        <a:ext cx="16922" cy="16922"/>
      </dsp:txXfrm>
    </dsp:sp>
    <dsp:sp modelId="{24ED18C7-BD3F-F443-AD6B-22ACFFDB4FAA}">
      <dsp:nvSpPr>
        <dsp:cNvPr id="0" name=""/>
        <dsp:cNvSpPr/>
      </dsp:nvSpPr>
      <dsp:spPr>
        <a:xfrm>
          <a:off x="1225896" y="743471"/>
          <a:ext cx="1119303" cy="111930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a:t>Is it due to the brain injury?</a:t>
          </a:r>
        </a:p>
      </dsp:txBody>
      <dsp:txXfrm>
        <a:off x="1389814" y="907389"/>
        <a:ext cx="791467" cy="791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0B0FD-D038-2C43-82BF-E40944FDCBFE}">
      <dsp:nvSpPr>
        <dsp:cNvPr id="0" name=""/>
        <dsp:cNvSpPr/>
      </dsp:nvSpPr>
      <dsp:spPr>
        <a:xfrm>
          <a:off x="933" y="0"/>
          <a:ext cx="2427251" cy="4291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Anxiety</a:t>
          </a:r>
        </a:p>
      </dsp:txBody>
      <dsp:txXfrm>
        <a:off x="933" y="0"/>
        <a:ext cx="2427251" cy="1287433"/>
      </dsp:txXfrm>
    </dsp:sp>
    <dsp:sp modelId="{1607F8FB-0B04-1C44-9D81-64C1639C7A3F}">
      <dsp:nvSpPr>
        <dsp:cNvPr id="0" name=""/>
        <dsp:cNvSpPr/>
      </dsp:nvSpPr>
      <dsp:spPr>
        <a:xfrm>
          <a:off x="243658" y="1288245"/>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Problems sleeping</a:t>
          </a:r>
        </a:p>
      </dsp:txBody>
      <dsp:txXfrm>
        <a:off x="258199" y="1302786"/>
        <a:ext cx="1912718" cy="467378"/>
      </dsp:txXfrm>
    </dsp:sp>
    <dsp:sp modelId="{3D3C847E-3E9C-6143-85DF-63C76AACBDF0}">
      <dsp:nvSpPr>
        <dsp:cNvPr id="0" name=""/>
        <dsp:cNvSpPr/>
      </dsp:nvSpPr>
      <dsp:spPr>
        <a:xfrm>
          <a:off x="243658" y="1861084"/>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Tired/drained</a:t>
          </a:r>
        </a:p>
      </dsp:txBody>
      <dsp:txXfrm>
        <a:off x="258199" y="1875625"/>
        <a:ext cx="1912718" cy="467378"/>
      </dsp:txXfrm>
    </dsp:sp>
    <dsp:sp modelId="{762C8F37-A2AD-1740-907D-7282229CC68D}">
      <dsp:nvSpPr>
        <dsp:cNvPr id="0" name=""/>
        <dsp:cNvSpPr/>
      </dsp:nvSpPr>
      <dsp:spPr>
        <a:xfrm>
          <a:off x="243658" y="2433922"/>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Physical pains/dizziness</a:t>
          </a:r>
        </a:p>
      </dsp:txBody>
      <dsp:txXfrm>
        <a:off x="258199" y="2448463"/>
        <a:ext cx="1912718" cy="467378"/>
      </dsp:txXfrm>
    </dsp:sp>
    <dsp:sp modelId="{BD4DB031-B1C1-1E4D-A0DD-30F9396F7DF1}">
      <dsp:nvSpPr>
        <dsp:cNvPr id="0" name=""/>
        <dsp:cNvSpPr/>
      </dsp:nvSpPr>
      <dsp:spPr>
        <a:xfrm>
          <a:off x="243658" y="3006761"/>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Can’t think</a:t>
          </a:r>
        </a:p>
      </dsp:txBody>
      <dsp:txXfrm>
        <a:off x="258199" y="3021302"/>
        <a:ext cx="1912718" cy="467378"/>
      </dsp:txXfrm>
    </dsp:sp>
    <dsp:sp modelId="{1E389836-0A03-BE4E-9A8F-54D796959213}">
      <dsp:nvSpPr>
        <dsp:cNvPr id="0" name=""/>
        <dsp:cNvSpPr/>
      </dsp:nvSpPr>
      <dsp:spPr>
        <a:xfrm>
          <a:off x="243658" y="3579600"/>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Stressed/anxious </a:t>
          </a:r>
        </a:p>
      </dsp:txBody>
      <dsp:txXfrm>
        <a:off x="258199" y="3594141"/>
        <a:ext cx="1912718" cy="467378"/>
      </dsp:txXfrm>
    </dsp:sp>
    <dsp:sp modelId="{AC1B5815-A77A-3646-A4EE-18EC8270BD1B}">
      <dsp:nvSpPr>
        <dsp:cNvPr id="0" name=""/>
        <dsp:cNvSpPr/>
      </dsp:nvSpPr>
      <dsp:spPr>
        <a:xfrm>
          <a:off x="2586538" y="0"/>
          <a:ext cx="2427251" cy="4291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Brain Injury</a:t>
          </a:r>
        </a:p>
      </dsp:txBody>
      <dsp:txXfrm>
        <a:off x="2586538" y="0"/>
        <a:ext cx="2427251" cy="1287433"/>
      </dsp:txXfrm>
    </dsp:sp>
    <dsp:sp modelId="{52A64F20-37BA-6A4A-8742-652FFB1543C1}">
      <dsp:nvSpPr>
        <dsp:cNvPr id="0" name=""/>
        <dsp:cNvSpPr/>
      </dsp:nvSpPr>
      <dsp:spPr>
        <a:xfrm>
          <a:off x="2852953" y="1288245"/>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Problems sleeping</a:t>
          </a:r>
        </a:p>
      </dsp:txBody>
      <dsp:txXfrm>
        <a:off x="2867494" y="1302786"/>
        <a:ext cx="1912718" cy="467378"/>
      </dsp:txXfrm>
    </dsp:sp>
    <dsp:sp modelId="{EDB80247-D43E-CA44-9055-712192746A52}">
      <dsp:nvSpPr>
        <dsp:cNvPr id="0" name=""/>
        <dsp:cNvSpPr/>
      </dsp:nvSpPr>
      <dsp:spPr>
        <a:xfrm>
          <a:off x="2852953" y="1861084"/>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Fatigue</a:t>
          </a:r>
        </a:p>
      </dsp:txBody>
      <dsp:txXfrm>
        <a:off x="2867494" y="1875625"/>
        <a:ext cx="1912718" cy="467378"/>
      </dsp:txXfrm>
    </dsp:sp>
    <dsp:sp modelId="{20CAEE2B-8573-A746-AE0E-78AD7275C5C1}">
      <dsp:nvSpPr>
        <dsp:cNvPr id="0" name=""/>
        <dsp:cNvSpPr/>
      </dsp:nvSpPr>
      <dsp:spPr>
        <a:xfrm>
          <a:off x="2852953" y="2433922"/>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Headache</a:t>
          </a:r>
        </a:p>
      </dsp:txBody>
      <dsp:txXfrm>
        <a:off x="2867494" y="2448463"/>
        <a:ext cx="1912718" cy="467378"/>
      </dsp:txXfrm>
    </dsp:sp>
    <dsp:sp modelId="{FE7BD975-68C5-7040-B95C-68948972CCBD}">
      <dsp:nvSpPr>
        <dsp:cNvPr id="0" name=""/>
        <dsp:cNvSpPr/>
      </dsp:nvSpPr>
      <dsp:spPr>
        <a:xfrm>
          <a:off x="2852953" y="3006761"/>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Trouble concentrating/remembering</a:t>
          </a:r>
        </a:p>
      </dsp:txBody>
      <dsp:txXfrm>
        <a:off x="2867494" y="3021302"/>
        <a:ext cx="1912718" cy="467378"/>
      </dsp:txXfrm>
    </dsp:sp>
    <dsp:sp modelId="{C344A193-7FB1-484E-8251-86190F08FE9F}">
      <dsp:nvSpPr>
        <dsp:cNvPr id="0" name=""/>
        <dsp:cNvSpPr/>
      </dsp:nvSpPr>
      <dsp:spPr>
        <a:xfrm>
          <a:off x="2852953" y="3579600"/>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Lability of all emotions</a:t>
          </a:r>
        </a:p>
      </dsp:txBody>
      <dsp:txXfrm>
        <a:off x="2867494" y="3594141"/>
        <a:ext cx="1912718" cy="467378"/>
      </dsp:txXfrm>
    </dsp:sp>
    <dsp:sp modelId="{0028C48D-B891-0446-9F33-ADBD4A149A57}">
      <dsp:nvSpPr>
        <dsp:cNvPr id="0" name=""/>
        <dsp:cNvSpPr/>
      </dsp:nvSpPr>
      <dsp:spPr>
        <a:xfrm>
          <a:off x="5219523" y="0"/>
          <a:ext cx="2427251" cy="429144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a:t>Depression</a:t>
          </a:r>
        </a:p>
      </dsp:txBody>
      <dsp:txXfrm>
        <a:off x="5219523" y="0"/>
        <a:ext cx="2427251" cy="1287433"/>
      </dsp:txXfrm>
    </dsp:sp>
    <dsp:sp modelId="{0AD741CF-B1CA-0C4B-81FF-D1EFC11F5E09}">
      <dsp:nvSpPr>
        <dsp:cNvPr id="0" name=""/>
        <dsp:cNvSpPr/>
      </dsp:nvSpPr>
      <dsp:spPr>
        <a:xfrm>
          <a:off x="5462248" y="1288245"/>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Problems sleeping</a:t>
          </a:r>
        </a:p>
      </dsp:txBody>
      <dsp:txXfrm>
        <a:off x="5476789" y="1302786"/>
        <a:ext cx="1912718" cy="467378"/>
      </dsp:txXfrm>
    </dsp:sp>
    <dsp:sp modelId="{8705BDC6-04A6-A345-9F3C-0C025B6C586E}">
      <dsp:nvSpPr>
        <dsp:cNvPr id="0" name=""/>
        <dsp:cNvSpPr/>
      </dsp:nvSpPr>
      <dsp:spPr>
        <a:xfrm>
          <a:off x="5462248" y="1861084"/>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Fatigue</a:t>
          </a:r>
        </a:p>
      </dsp:txBody>
      <dsp:txXfrm>
        <a:off x="5476789" y="1875625"/>
        <a:ext cx="1912718" cy="467378"/>
      </dsp:txXfrm>
    </dsp:sp>
    <dsp:sp modelId="{4B294293-07A2-354F-9768-572341556E28}">
      <dsp:nvSpPr>
        <dsp:cNvPr id="0" name=""/>
        <dsp:cNvSpPr/>
      </dsp:nvSpPr>
      <dsp:spPr>
        <a:xfrm>
          <a:off x="5462248" y="2433922"/>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Physical aches and pains</a:t>
          </a:r>
        </a:p>
      </dsp:txBody>
      <dsp:txXfrm>
        <a:off x="5476789" y="2448463"/>
        <a:ext cx="1912718" cy="467378"/>
      </dsp:txXfrm>
    </dsp:sp>
    <dsp:sp modelId="{B8DC8C63-CCD7-454C-98CD-065AB32E542F}">
      <dsp:nvSpPr>
        <dsp:cNvPr id="0" name=""/>
        <dsp:cNvSpPr/>
      </dsp:nvSpPr>
      <dsp:spPr>
        <a:xfrm>
          <a:off x="5462248" y="3006761"/>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Trouble concentrating/remembering</a:t>
          </a:r>
        </a:p>
      </dsp:txBody>
      <dsp:txXfrm>
        <a:off x="5476789" y="3021302"/>
        <a:ext cx="1912718" cy="467378"/>
      </dsp:txXfrm>
    </dsp:sp>
    <dsp:sp modelId="{AD38CF61-D16E-1D4B-8695-E63D8D213A35}">
      <dsp:nvSpPr>
        <dsp:cNvPr id="0" name=""/>
        <dsp:cNvSpPr/>
      </dsp:nvSpPr>
      <dsp:spPr>
        <a:xfrm>
          <a:off x="5462248" y="3579600"/>
          <a:ext cx="1941800" cy="49646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22860" rIns="30480" bIns="22860" numCol="1" spcCol="1270" anchor="ctr" anchorCtr="0">
          <a:noAutofit/>
        </a:bodyPr>
        <a:lstStyle/>
        <a:p>
          <a:pPr lvl="0" algn="ctr" defTabSz="533400">
            <a:lnSpc>
              <a:spcPct val="90000"/>
            </a:lnSpc>
            <a:spcBef>
              <a:spcPct val="0"/>
            </a:spcBef>
            <a:spcAft>
              <a:spcPct val="35000"/>
            </a:spcAft>
          </a:pPr>
          <a:r>
            <a:rPr lang="en-US" sz="1200" kern="1200" dirty="0"/>
            <a:t>Irritability/Sadness</a:t>
          </a:r>
        </a:p>
      </dsp:txBody>
      <dsp:txXfrm>
        <a:off x="5476789" y="3594141"/>
        <a:ext cx="1912718" cy="4673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5AC5-49AC-0348-BCA4-E635686F312E}">
      <dsp:nvSpPr>
        <dsp:cNvPr id="0" name=""/>
        <dsp:cNvSpPr/>
      </dsp:nvSpPr>
      <dsp:spPr>
        <a:xfrm>
          <a:off x="3317797" y="1963130"/>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a:t>Crisis Happens</a:t>
          </a:r>
        </a:p>
      </dsp:txBody>
      <dsp:txXfrm>
        <a:off x="3536355" y="2181688"/>
        <a:ext cx="1055289" cy="1055289"/>
      </dsp:txXfrm>
    </dsp:sp>
    <dsp:sp modelId="{7007E695-1574-7F4E-8489-57BB7B9330E8}">
      <dsp:nvSpPr>
        <dsp:cNvPr id="0" name=""/>
        <dsp:cNvSpPr/>
      </dsp:nvSpPr>
      <dsp:spPr>
        <a:xfrm rot="16200000">
          <a:off x="3838366" y="1720972"/>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52718" y="1726216"/>
        <a:ext cx="22563" cy="22563"/>
      </dsp:txXfrm>
    </dsp:sp>
    <dsp:sp modelId="{A38A168A-1625-2242-A34C-AF17476AE000}">
      <dsp:nvSpPr>
        <dsp:cNvPr id="0" name=""/>
        <dsp:cNvSpPr/>
      </dsp:nvSpPr>
      <dsp:spPr>
        <a:xfrm>
          <a:off x="3317797" y="19459"/>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 it adolescence?</a:t>
          </a:r>
        </a:p>
      </dsp:txBody>
      <dsp:txXfrm>
        <a:off x="3536355" y="238017"/>
        <a:ext cx="1055289" cy="1055289"/>
      </dsp:txXfrm>
    </dsp:sp>
    <dsp:sp modelId="{374A9B6F-141B-3349-B347-A2CF38C320D6}">
      <dsp:nvSpPr>
        <dsp:cNvPr id="0" name=""/>
        <dsp:cNvSpPr/>
      </dsp:nvSpPr>
      <dsp:spPr>
        <a:xfrm rot="19800000">
          <a:off x="4680001"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94352" y="2212133"/>
        <a:ext cx="22563" cy="22563"/>
      </dsp:txXfrm>
    </dsp:sp>
    <dsp:sp modelId="{4D6729DE-99CA-E74A-8597-412FF8FF2C68}">
      <dsp:nvSpPr>
        <dsp:cNvPr id="0" name=""/>
        <dsp:cNvSpPr/>
      </dsp:nvSpPr>
      <dsp:spPr>
        <a:xfrm>
          <a:off x="5001066" y="991295"/>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 it alcohol?</a:t>
          </a:r>
        </a:p>
      </dsp:txBody>
      <dsp:txXfrm>
        <a:off x="5219624" y="1209853"/>
        <a:ext cx="1055289" cy="1055289"/>
      </dsp:txXfrm>
    </dsp:sp>
    <dsp:sp modelId="{939CA85E-2345-1B4C-A8AD-4EA4136B9FF0}">
      <dsp:nvSpPr>
        <dsp:cNvPr id="0" name=""/>
        <dsp:cNvSpPr/>
      </dsp:nvSpPr>
      <dsp:spPr>
        <a:xfrm rot="1800000">
          <a:off x="4680001"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894352" y="3183969"/>
        <a:ext cx="22563" cy="22563"/>
      </dsp:txXfrm>
    </dsp:sp>
    <dsp:sp modelId="{C7BEE77C-1E0D-BD4A-869A-CF1B9ADA8910}">
      <dsp:nvSpPr>
        <dsp:cNvPr id="0" name=""/>
        <dsp:cNvSpPr/>
      </dsp:nvSpPr>
      <dsp:spPr>
        <a:xfrm>
          <a:off x="5001066" y="2934966"/>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 it depression?</a:t>
          </a:r>
        </a:p>
      </dsp:txBody>
      <dsp:txXfrm>
        <a:off x="5219624" y="3153524"/>
        <a:ext cx="1055289" cy="1055289"/>
      </dsp:txXfrm>
    </dsp:sp>
    <dsp:sp modelId="{C6989A5A-A1CE-F94C-9BE8-CF032CA90BB6}">
      <dsp:nvSpPr>
        <dsp:cNvPr id="0" name=""/>
        <dsp:cNvSpPr/>
      </dsp:nvSpPr>
      <dsp:spPr>
        <a:xfrm rot="5400000">
          <a:off x="3838366" y="3664644"/>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52718" y="3669887"/>
        <a:ext cx="22563" cy="22563"/>
      </dsp:txXfrm>
    </dsp:sp>
    <dsp:sp modelId="{9384E83A-9152-A746-84D0-96ADA648C050}">
      <dsp:nvSpPr>
        <dsp:cNvPr id="0" name=""/>
        <dsp:cNvSpPr/>
      </dsp:nvSpPr>
      <dsp:spPr>
        <a:xfrm>
          <a:off x="3317797" y="3906802"/>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 it anxiety?</a:t>
          </a:r>
        </a:p>
      </dsp:txBody>
      <dsp:txXfrm>
        <a:off x="3536355" y="4125360"/>
        <a:ext cx="1055289" cy="1055289"/>
      </dsp:txXfrm>
    </dsp:sp>
    <dsp:sp modelId="{C087529E-0406-CD42-8CD1-7512C03A7E79}">
      <dsp:nvSpPr>
        <dsp:cNvPr id="0" name=""/>
        <dsp:cNvSpPr/>
      </dsp:nvSpPr>
      <dsp:spPr>
        <a:xfrm rot="9000000">
          <a:off x="2996732" y="3178726"/>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11083" y="3183969"/>
        <a:ext cx="22563" cy="22563"/>
      </dsp:txXfrm>
    </dsp:sp>
    <dsp:sp modelId="{699F0547-C643-A34A-A62F-AC9C0224B153}">
      <dsp:nvSpPr>
        <dsp:cNvPr id="0" name=""/>
        <dsp:cNvSpPr/>
      </dsp:nvSpPr>
      <dsp:spPr>
        <a:xfrm>
          <a:off x="1634528" y="2934966"/>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 it ADHD?</a:t>
          </a:r>
        </a:p>
      </dsp:txBody>
      <dsp:txXfrm>
        <a:off x="1853086" y="3153524"/>
        <a:ext cx="1055289" cy="1055289"/>
      </dsp:txXfrm>
    </dsp:sp>
    <dsp:sp modelId="{89C8CED7-45E0-384A-A816-8B76E808D088}">
      <dsp:nvSpPr>
        <dsp:cNvPr id="0" name=""/>
        <dsp:cNvSpPr/>
      </dsp:nvSpPr>
      <dsp:spPr>
        <a:xfrm rot="12600000">
          <a:off x="2996732" y="2206890"/>
          <a:ext cx="451266" cy="33050"/>
        </a:xfrm>
        <a:custGeom>
          <a:avLst/>
          <a:gdLst/>
          <a:ahLst/>
          <a:cxnLst/>
          <a:rect l="0" t="0" r="0" b="0"/>
          <a:pathLst>
            <a:path>
              <a:moveTo>
                <a:pt x="0" y="16525"/>
              </a:moveTo>
              <a:lnTo>
                <a:pt x="451266" y="165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211083" y="2212133"/>
        <a:ext cx="22563" cy="22563"/>
      </dsp:txXfrm>
    </dsp:sp>
    <dsp:sp modelId="{24ED18C7-BD3F-F443-AD6B-22ACFFDB4FAA}">
      <dsp:nvSpPr>
        <dsp:cNvPr id="0" name=""/>
        <dsp:cNvSpPr/>
      </dsp:nvSpPr>
      <dsp:spPr>
        <a:xfrm>
          <a:off x="1634528" y="991295"/>
          <a:ext cx="1492405" cy="149240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Is it marijuana?</a:t>
          </a:r>
        </a:p>
      </dsp:txBody>
      <dsp:txXfrm>
        <a:off x="1853086" y="1209853"/>
        <a:ext cx="1055289" cy="10552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A42B5-DE9F-874C-BFCF-ECBB4A28DAFC}">
      <dsp:nvSpPr>
        <dsp:cNvPr id="0" name=""/>
        <dsp:cNvSpPr/>
      </dsp:nvSpPr>
      <dsp:spPr>
        <a:xfrm>
          <a:off x="1283"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Antecedent</a:t>
          </a:r>
        </a:p>
      </dsp:txBody>
      <dsp:txXfrm>
        <a:off x="1283" y="0"/>
        <a:ext cx="3337470" cy="1305401"/>
      </dsp:txXfrm>
    </dsp:sp>
    <dsp:sp modelId="{510424BF-BB40-004A-8E5F-6BCE853D860F}">
      <dsp:nvSpPr>
        <dsp:cNvPr id="0" name=""/>
        <dsp:cNvSpPr/>
      </dsp:nvSpPr>
      <dsp:spPr>
        <a:xfrm>
          <a:off x="335030" y="1305401"/>
          <a:ext cx="2669976" cy="2828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What happens right before the behavior?</a:t>
          </a:r>
        </a:p>
      </dsp:txBody>
      <dsp:txXfrm>
        <a:off x="413231" y="1383602"/>
        <a:ext cx="2513574" cy="2671967"/>
      </dsp:txXfrm>
    </dsp:sp>
    <dsp:sp modelId="{0AF51418-7CEC-1B4B-A7BC-15646A01F58E}">
      <dsp:nvSpPr>
        <dsp:cNvPr id="0" name=""/>
        <dsp:cNvSpPr/>
      </dsp:nvSpPr>
      <dsp:spPr>
        <a:xfrm>
          <a:off x="3589064"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Behavior</a:t>
          </a:r>
        </a:p>
      </dsp:txBody>
      <dsp:txXfrm>
        <a:off x="3589064" y="0"/>
        <a:ext cx="3337470" cy="1305401"/>
      </dsp:txXfrm>
    </dsp:sp>
    <dsp:sp modelId="{0D6BC572-2FDF-D148-94D4-7C4326AD3693}">
      <dsp:nvSpPr>
        <dsp:cNvPr id="0" name=""/>
        <dsp:cNvSpPr/>
      </dsp:nvSpPr>
      <dsp:spPr>
        <a:xfrm>
          <a:off x="3922811" y="1306676"/>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In Math class, mid-morning…</a:t>
          </a:r>
        </a:p>
      </dsp:txBody>
      <dsp:txXfrm>
        <a:off x="3961238" y="1345103"/>
        <a:ext cx="2593122" cy="1235133"/>
      </dsp:txXfrm>
    </dsp:sp>
    <dsp:sp modelId="{D10136EE-1D3C-9440-9240-DCC5A4192873}">
      <dsp:nvSpPr>
        <dsp:cNvPr id="0" name=""/>
        <dsp:cNvSpPr/>
      </dsp:nvSpPr>
      <dsp:spPr>
        <a:xfrm>
          <a:off x="3922811" y="2808785"/>
          <a:ext cx="2669976" cy="13119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Johnny puts his head on desk</a:t>
          </a:r>
        </a:p>
        <a:p>
          <a:pPr lvl="0" algn="ctr" defTabSz="711200">
            <a:lnSpc>
              <a:spcPct val="90000"/>
            </a:lnSpc>
            <a:spcBef>
              <a:spcPct val="0"/>
            </a:spcBef>
            <a:spcAft>
              <a:spcPct val="35000"/>
            </a:spcAft>
          </a:pPr>
          <a:r>
            <a:rPr lang="en-US" sz="1600" kern="1200" dirty="0"/>
            <a:t>Refuses to do work</a:t>
          </a:r>
        </a:p>
        <a:p>
          <a:pPr lvl="0" algn="ctr" defTabSz="711200">
            <a:lnSpc>
              <a:spcPct val="90000"/>
            </a:lnSpc>
            <a:spcBef>
              <a:spcPct val="0"/>
            </a:spcBef>
            <a:spcAft>
              <a:spcPct val="35000"/>
            </a:spcAft>
          </a:pPr>
          <a:r>
            <a:rPr lang="en-US" sz="1600" kern="1200" dirty="0"/>
            <a:t>Starts to yell, throw papers</a:t>
          </a:r>
        </a:p>
        <a:p>
          <a:pPr lvl="0" algn="ctr" defTabSz="711200">
            <a:lnSpc>
              <a:spcPct val="90000"/>
            </a:lnSpc>
            <a:spcBef>
              <a:spcPct val="0"/>
            </a:spcBef>
            <a:spcAft>
              <a:spcPct val="35000"/>
            </a:spcAft>
          </a:pPr>
          <a:r>
            <a:rPr lang="en-US" sz="1600" kern="1200" dirty="0"/>
            <a:t>Para removes him to hallway</a:t>
          </a:r>
        </a:p>
      </dsp:txBody>
      <dsp:txXfrm>
        <a:off x="3961238" y="2847212"/>
        <a:ext cx="2593122" cy="1235133"/>
      </dsp:txXfrm>
    </dsp:sp>
    <dsp:sp modelId="{64CD0A09-5233-9047-A267-116B41EEA621}">
      <dsp:nvSpPr>
        <dsp:cNvPr id="0" name=""/>
        <dsp:cNvSpPr/>
      </dsp:nvSpPr>
      <dsp:spPr>
        <a:xfrm>
          <a:off x="7176845"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a:t>Consequence</a:t>
          </a:r>
        </a:p>
      </dsp:txBody>
      <dsp:txXfrm>
        <a:off x="7176845" y="0"/>
        <a:ext cx="3337470" cy="1305401"/>
      </dsp:txXfrm>
    </dsp:sp>
    <dsp:sp modelId="{2B8968CA-95F9-944F-A2D6-56A9336F9584}">
      <dsp:nvSpPr>
        <dsp:cNvPr id="0" name=""/>
        <dsp:cNvSpPr/>
      </dsp:nvSpPr>
      <dsp:spPr>
        <a:xfrm>
          <a:off x="7510592" y="1305401"/>
          <a:ext cx="2669976" cy="2828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What happens right after the behavior?</a:t>
          </a:r>
        </a:p>
      </dsp:txBody>
      <dsp:txXfrm>
        <a:off x="7588793" y="1383602"/>
        <a:ext cx="2513574" cy="26719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8BF8B-DB60-9448-9B88-34277DCE4C1B}">
      <dsp:nvSpPr>
        <dsp:cNvPr id="0" name=""/>
        <dsp:cNvSpPr/>
      </dsp:nvSpPr>
      <dsp:spPr>
        <a:xfrm>
          <a:off x="1283"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a:t>To</a:t>
          </a:r>
          <a:r>
            <a:rPr lang="en-US" sz="6000" kern="1200" baseline="0" dirty="0"/>
            <a:t> Gain</a:t>
          </a:r>
          <a:endParaRPr lang="en-US" sz="6000" kern="1200" dirty="0"/>
        </a:p>
      </dsp:txBody>
      <dsp:txXfrm>
        <a:off x="1283" y="0"/>
        <a:ext cx="3337470" cy="1305401"/>
      </dsp:txXfrm>
    </dsp:sp>
    <dsp:sp modelId="{F5FF78D8-B2AE-ED44-991E-5AAB5F2EDD2E}">
      <dsp:nvSpPr>
        <dsp:cNvPr id="0" name=""/>
        <dsp:cNvSpPr/>
      </dsp:nvSpPr>
      <dsp:spPr>
        <a:xfrm>
          <a:off x="335030" y="1305773"/>
          <a:ext cx="2669976"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Johnny gains attention</a:t>
          </a:r>
        </a:p>
      </dsp:txBody>
      <dsp:txXfrm>
        <a:off x="360068" y="1330811"/>
        <a:ext cx="2619900" cy="804787"/>
      </dsp:txXfrm>
    </dsp:sp>
    <dsp:sp modelId="{18484945-E4F4-9541-B828-76B1B327C7ED}">
      <dsp:nvSpPr>
        <dsp:cNvPr id="0" name=""/>
        <dsp:cNvSpPr/>
      </dsp:nvSpPr>
      <dsp:spPr>
        <a:xfrm>
          <a:off x="335030" y="2292154"/>
          <a:ext cx="2669976"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Johnny gains social currency with peers by getting out of class</a:t>
          </a:r>
        </a:p>
      </dsp:txBody>
      <dsp:txXfrm>
        <a:off x="360068" y="2317192"/>
        <a:ext cx="2619900" cy="804787"/>
      </dsp:txXfrm>
    </dsp:sp>
    <dsp:sp modelId="{B20F41C0-8C01-124C-A5EE-0114F589B91F}">
      <dsp:nvSpPr>
        <dsp:cNvPr id="0" name=""/>
        <dsp:cNvSpPr/>
      </dsp:nvSpPr>
      <dsp:spPr>
        <a:xfrm>
          <a:off x="335030" y="3278535"/>
          <a:ext cx="2669976" cy="8548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Johnny controls teacher’s attention </a:t>
          </a:r>
        </a:p>
      </dsp:txBody>
      <dsp:txXfrm>
        <a:off x="360068" y="3303573"/>
        <a:ext cx="2619900" cy="804787"/>
      </dsp:txXfrm>
    </dsp:sp>
    <dsp:sp modelId="{94D5B4B3-11BB-BF4A-9ADB-5A9A085AE654}">
      <dsp:nvSpPr>
        <dsp:cNvPr id="0" name=""/>
        <dsp:cNvSpPr/>
      </dsp:nvSpPr>
      <dsp:spPr>
        <a:xfrm>
          <a:off x="3589064"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a:t>Behavior</a:t>
          </a:r>
        </a:p>
      </dsp:txBody>
      <dsp:txXfrm>
        <a:off x="3589064" y="0"/>
        <a:ext cx="3337470" cy="1305401"/>
      </dsp:txXfrm>
    </dsp:sp>
    <dsp:sp modelId="{525C07BA-EDF7-174F-9DC2-EEDE0110B586}">
      <dsp:nvSpPr>
        <dsp:cNvPr id="0" name=""/>
        <dsp:cNvSpPr/>
      </dsp:nvSpPr>
      <dsp:spPr>
        <a:xfrm>
          <a:off x="3922811" y="1306224"/>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In math class, mid-morning</a:t>
          </a:r>
        </a:p>
      </dsp:txBody>
      <dsp:txXfrm>
        <a:off x="3937555" y="1320968"/>
        <a:ext cx="2640488" cy="473901"/>
      </dsp:txXfrm>
    </dsp:sp>
    <dsp:sp modelId="{6DB7CBF6-A109-604B-867B-537F46CF32B3}">
      <dsp:nvSpPr>
        <dsp:cNvPr id="0" name=""/>
        <dsp:cNvSpPr/>
      </dsp:nvSpPr>
      <dsp:spPr>
        <a:xfrm>
          <a:off x="3922811" y="1887058"/>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t>Johnny puts his head on desk</a:t>
          </a:r>
          <a:endParaRPr lang="en-US" sz="1600" kern="1200" dirty="0"/>
        </a:p>
      </dsp:txBody>
      <dsp:txXfrm>
        <a:off x="3937555" y="1901802"/>
        <a:ext cx="2640488" cy="473901"/>
      </dsp:txXfrm>
    </dsp:sp>
    <dsp:sp modelId="{8F9095CE-5A0D-D147-8BDE-9FBDC0DEF9B7}">
      <dsp:nvSpPr>
        <dsp:cNvPr id="0" name=""/>
        <dsp:cNvSpPr/>
      </dsp:nvSpPr>
      <dsp:spPr>
        <a:xfrm>
          <a:off x="3922811" y="2467891"/>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t>Refuses to do work</a:t>
          </a:r>
          <a:endParaRPr lang="en-US" sz="1600" kern="1200" dirty="0"/>
        </a:p>
      </dsp:txBody>
      <dsp:txXfrm>
        <a:off x="3937555" y="2482635"/>
        <a:ext cx="2640488" cy="473901"/>
      </dsp:txXfrm>
    </dsp:sp>
    <dsp:sp modelId="{D59D715F-FBB4-6A4B-858E-1445384AD8F6}">
      <dsp:nvSpPr>
        <dsp:cNvPr id="0" name=""/>
        <dsp:cNvSpPr/>
      </dsp:nvSpPr>
      <dsp:spPr>
        <a:xfrm>
          <a:off x="3922811" y="3048725"/>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a:t>Starts to yell, throw papers</a:t>
          </a:r>
          <a:endParaRPr lang="en-US" sz="1600" kern="1200" dirty="0"/>
        </a:p>
      </dsp:txBody>
      <dsp:txXfrm>
        <a:off x="3937555" y="3063469"/>
        <a:ext cx="2640488" cy="473901"/>
      </dsp:txXfrm>
    </dsp:sp>
    <dsp:sp modelId="{B1689182-356A-F14C-8766-05DB2F1672A2}">
      <dsp:nvSpPr>
        <dsp:cNvPr id="0" name=""/>
        <dsp:cNvSpPr/>
      </dsp:nvSpPr>
      <dsp:spPr>
        <a:xfrm>
          <a:off x="3922811" y="3629558"/>
          <a:ext cx="2669976" cy="503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t>Para removes him to hallway</a:t>
          </a:r>
        </a:p>
      </dsp:txBody>
      <dsp:txXfrm>
        <a:off x="3937555" y="3644302"/>
        <a:ext cx="2640488" cy="473901"/>
      </dsp:txXfrm>
    </dsp:sp>
    <dsp:sp modelId="{A9AF312D-DF7F-B54F-8DEA-4C84B9AD4203}">
      <dsp:nvSpPr>
        <dsp:cNvPr id="0" name=""/>
        <dsp:cNvSpPr/>
      </dsp:nvSpPr>
      <dsp:spPr>
        <a:xfrm>
          <a:off x="7176845" y="0"/>
          <a:ext cx="3337470" cy="43513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r>
            <a:rPr lang="en-US" sz="6000" kern="1200" dirty="0"/>
            <a:t>To</a:t>
          </a:r>
          <a:r>
            <a:rPr lang="en-US" sz="6000" kern="1200" baseline="0" dirty="0"/>
            <a:t> Avoid</a:t>
          </a:r>
          <a:endParaRPr lang="en-US" sz="6000" kern="1200" dirty="0"/>
        </a:p>
      </dsp:txBody>
      <dsp:txXfrm>
        <a:off x="7176845" y="0"/>
        <a:ext cx="3337470" cy="1305401"/>
      </dsp:txXfrm>
    </dsp:sp>
    <dsp:sp modelId="{5944F169-E5F8-4E4F-A694-33361505ED93}">
      <dsp:nvSpPr>
        <dsp:cNvPr id="0" name=""/>
        <dsp:cNvSpPr/>
      </dsp:nvSpPr>
      <dsp:spPr>
        <a:xfrm>
          <a:off x="7510592" y="1305401"/>
          <a:ext cx="2669976" cy="28283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t>Johnny gets out of doing math work</a:t>
          </a:r>
        </a:p>
      </dsp:txBody>
      <dsp:txXfrm>
        <a:off x="7588793" y="1383602"/>
        <a:ext cx="2513574" cy="26719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A8C64-F2BB-DB43-9183-21B3FA1591CD}">
      <dsp:nvSpPr>
        <dsp:cNvPr id="0" name=""/>
        <dsp:cNvSpPr/>
      </dsp:nvSpPr>
      <dsp:spPr>
        <a:xfrm>
          <a:off x="2097286" y="492"/>
          <a:ext cx="2670205" cy="13351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kern="1200" dirty="0"/>
            <a:t>To gain something</a:t>
          </a:r>
        </a:p>
      </dsp:txBody>
      <dsp:txXfrm>
        <a:off x="2136390" y="39596"/>
        <a:ext cx="2591997" cy="1256894"/>
      </dsp:txXfrm>
    </dsp:sp>
    <dsp:sp modelId="{91CE1F91-09E4-E04B-838D-88B5ACC514DA}">
      <dsp:nvSpPr>
        <dsp:cNvPr id="0" name=""/>
        <dsp:cNvSpPr/>
      </dsp:nvSpPr>
      <dsp:spPr>
        <a:xfrm>
          <a:off x="2364306" y="1335594"/>
          <a:ext cx="267020" cy="1001327"/>
        </a:xfrm>
        <a:custGeom>
          <a:avLst/>
          <a:gdLst/>
          <a:ahLst/>
          <a:cxnLst/>
          <a:rect l="0" t="0" r="0" b="0"/>
          <a:pathLst>
            <a:path>
              <a:moveTo>
                <a:pt x="0" y="0"/>
              </a:moveTo>
              <a:lnTo>
                <a:pt x="0" y="1001327"/>
              </a:lnTo>
              <a:lnTo>
                <a:pt x="267020" y="10013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671B72-D7C6-4640-BDD8-4116BB60E719}">
      <dsp:nvSpPr>
        <dsp:cNvPr id="0" name=""/>
        <dsp:cNvSpPr/>
      </dsp:nvSpPr>
      <dsp:spPr>
        <a:xfrm>
          <a:off x="2631327" y="1669370"/>
          <a:ext cx="2136164" cy="1335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To manipulate for power, attention or control</a:t>
          </a:r>
        </a:p>
      </dsp:txBody>
      <dsp:txXfrm>
        <a:off x="2670431" y="1708474"/>
        <a:ext cx="2057956" cy="1256894"/>
      </dsp:txXfrm>
    </dsp:sp>
    <dsp:sp modelId="{44382407-65E8-C14A-B786-2F63814E53BD}">
      <dsp:nvSpPr>
        <dsp:cNvPr id="0" name=""/>
        <dsp:cNvSpPr/>
      </dsp:nvSpPr>
      <dsp:spPr>
        <a:xfrm>
          <a:off x="2364306" y="1335594"/>
          <a:ext cx="233226" cy="2658937"/>
        </a:xfrm>
        <a:custGeom>
          <a:avLst/>
          <a:gdLst/>
          <a:ahLst/>
          <a:cxnLst/>
          <a:rect l="0" t="0" r="0" b="0"/>
          <a:pathLst>
            <a:path>
              <a:moveTo>
                <a:pt x="0" y="0"/>
              </a:moveTo>
              <a:lnTo>
                <a:pt x="0" y="2658937"/>
              </a:lnTo>
              <a:lnTo>
                <a:pt x="233226" y="26589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C2462E-01BF-2145-BFDB-42F542F78E3B}">
      <dsp:nvSpPr>
        <dsp:cNvPr id="0" name=""/>
        <dsp:cNvSpPr/>
      </dsp:nvSpPr>
      <dsp:spPr>
        <a:xfrm>
          <a:off x="2597533" y="3326980"/>
          <a:ext cx="2765350" cy="1335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To gain pride</a:t>
          </a:r>
        </a:p>
        <a:p>
          <a:pPr lvl="0" algn="ctr" defTabSz="977900">
            <a:lnSpc>
              <a:spcPct val="90000"/>
            </a:lnSpc>
            <a:spcBef>
              <a:spcPct val="0"/>
            </a:spcBef>
            <a:spcAft>
              <a:spcPct val="35000"/>
            </a:spcAft>
          </a:pPr>
          <a:r>
            <a:rPr lang="en-US" sz="2200" kern="1200" dirty="0"/>
            <a:t>To save face</a:t>
          </a:r>
        </a:p>
        <a:p>
          <a:pPr lvl="0" algn="ctr" defTabSz="977900">
            <a:lnSpc>
              <a:spcPct val="90000"/>
            </a:lnSpc>
            <a:spcBef>
              <a:spcPct val="0"/>
            </a:spcBef>
            <a:spcAft>
              <a:spcPct val="35000"/>
            </a:spcAft>
          </a:pPr>
          <a:r>
            <a:rPr lang="en-US" sz="2200" kern="1200" dirty="0"/>
            <a:t>To maintain secrecy about skill deficits</a:t>
          </a:r>
        </a:p>
      </dsp:txBody>
      <dsp:txXfrm>
        <a:off x="2636637" y="3366084"/>
        <a:ext cx="2687142" cy="1256894"/>
      </dsp:txXfrm>
    </dsp:sp>
    <dsp:sp modelId="{4A0C1C40-2509-3B4A-829A-5A782A89D5C2}">
      <dsp:nvSpPr>
        <dsp:cNvPr id="0" name=""/>
        <dsp:cNvSpPr/>
      </dsp:nvSpPr>
      <dsp:spPr>
        <a:xfrm>
          <a:off x="5530188" y="492"/>
          <a:ext cx="2670205" cy="13351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n-US" sz="4100" kern="1200" dirty="0"/>
            <a:t>To avoid something</a:t>
          </a:r>
        </a:p>
      </dsp:txBody>
      <dsp:txXfrm>
        <a:off x="5569292" y="39596"/>
        <a:ext cx="2591997" cy="1256894"/>
      </dsp:txXfrm>
    </dsp:sp>
    <dsp:sp modelId="{86B63C05-4588-FE47-8082-B7094A882D42}">
      <dsp:nvSpPr>
        <dsp:cNvPr id="0" name=""/>
        <dsp:cNvSpPr/>
      </dsp:nvSpPr>
      <dsp:spPr>
        <a:xfrm>
          <a:off x="5797208" y="1335594"/>
          <a:ext cx="267020" cy="1001327"/>
        </a:xfrm>
        <a:custGeom>
          <a:avLst/>
          <a:gdLst/>
          <a:ahLst/>
          <a:cxnLst/>
          <a:rect l="0" t="0" r="0" b="0"/>
          <a:pathLst>
            <a:path>
              <a:moveTo>
                <a:pt x="0" y="0"/>
              </a:moveTo>
              <a:lnTo>
                <a:pt x="0" y="1001327"/>
              </a:lnTo>
              <a:lnTo>
                <a:pt x="267020" y="10013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630B3-891E-BF47-AA69-8E72BD9D89D8}">
      <dsp:nvSpPr>
        <dsp:cNvPr id="0" name=""/>
        <dsp:cNvSpPr/>
      </dsp:nvSpPr>
      <dsp:spPr>
        <a:xfrm>
          <a:off x="6064229" y="1669370"/>
          <a:ext cx="2136164" cy="1335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a:t>To manipulate out of something that needs to be done</a:t>
          </a:r>
        </a:p>
      </dsp:txBody>
      <dsp:txXfrm>
        <a:off x="6103333" y="1708474"/>
        <a:ext cx="2057956" cy="1256894"/>
      </dsp:txXfrm>
    </dsp:sp>
    <dsp:sp modelId="{90C44FEC-B8C5-CF46-A930-29871E309A57}">
      <dsp:nvSpPr>
        <dsp:cNvPr id="0" name=""/>
        <dsp:cNvSpPr/>
      </dsp:nvSpPr>
      <dsp:spPr>
        <a:xfrm>
          <a:off x="5797208" y="1335594"/>
          <a:ext cx="267020" cy="2670205"/>
        </a:xfrm>
        <a:custGeom>
          <a:avLst/>
          <a:gdLst/>
          <a:ahLst/>
          <a:cxnLst/>
          <a:rect l="0" t="0" r="0" b="0"/>
          <a:pathLst>
            <a:path>
              <a:moveTo>
                <a:pt x="0" y="0"/>
              </a:moveTo>
              <a:lnTo>
                <a:pt x="0" y="2670205"/>
              </a:lnTo>
              <a:lnTo>
                <a:pt x="267020" y="26702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8E247F-1C8E-C348-8F53-1964E7564CD4}">
      <dsp:nvSpPr>
        <dsp:cNvPr id="0" name=""/>
        <dsp:cNvSpPr/>
      </dsp:nvSpPr>
      <dsp:spPr>
        <a:xfrm>
          <a:off x="6064229" y="3338249"/>
          <a:ext cx="2998854" cy="133510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kern="1200" dirty="0"/>
            <a:t>To decrease stimulation</a:t>
          </a:r>
        </a:p>
        <a:p>
          <a:pPr lvl="0" algn="ctr" defTabSz="977900">
            <a:lnSpc>
              <a:spcPct val="90000"/>
            </a:lnSpc>
            <a:spcBef>
              <a:spcPct val="0"/>
            </a:spcBef>
            <a:spcAft>
              <a:spcPct val="35000"/>
            </a:spcAft>
          </a:pPr>
          <a:r>
            <a:rPr lang="en-US" sz="2200" kern="1200" dirty="0"/>
            <a:t>To decrease pain</a:t>
          </a:r>
        </a:p>
        <a:p>
          <a:pPr lvl="0" algn="ctr" defTabSz="977900">
            <a:lnSpc>
              <a:spcPct val="90000"/>
            </a:lnSpc>
            <a:spcBef>
              <a:spcPct val="0"/>
            </a:spcBef>
            <a:spcAft>
              <a:spcPct val="35000"/>
            </a:spcAft>
          </a:pPr>
          <a:r>
            <a:rPr lang="en-US" sz="2200" kern="1200" dirty="0"/>
            <a:t>To decrease embarrassment</a:t>
          </a:r>
        </a:p>
      </dsp:txBody>
      <dsp:txXfrm>
        <a:off x="6103333" y="3377353"/>
        <a:ext cx="2920646" cy="12568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F70DA8-3863-214D-861D-3332A4511073}">
      <dsp:nvSpPr>
        <dsp:cNvPr id="0" name=""/>
        <dsp:cNvSpPr/>
      </dsp:nvSpPr>
      <dsp:spPr>
        <a:xfrm>
          <a:off x="1283" y="0"/>
          <a:ext cx="3337470" cy="5811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Hypothesis of Function on Behavior</a:t>
          </a:r>
        </a:p>
      </dsp:txBody>
      <dsp:txXfrm>
        <a:off x="1283" y="0"/>
        <a:ext cx="3337470" cy="1743551"/>
      </dsp:txXfrm>
    </dsp:sp>
    <dsp:sp modelId="{513007F1-8E7E-B849-BCD5-42E0D0F818AC}">
      <dsp:nvSpPr>
        <dsp:cNvPr id="0" name=""/>
        <dsp:cNvSpPr/>
      </dsp:nvSpPr>
      <dsp:spPr>
        <a:xfrm>
          <a:off x="122060" y="1539432"/>
          <a:ext cx="3072475" cy="487024"/>
        </a:xfrm>
        <a:prstGeom prst="roundRect">
          <a:avLst>
            <a:gd name="adj" fmla="val 1000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Is Johnny tired (mental fatigue)? </a:t>
          </a:r>
        </a:p>
      </dsp:txBody>
      <dsp:txXfrm>
        <a:off x="136324" y="1553696"/>
        <a:ext cx="3043947" cy="458496"/>
      </dsp:txXfrm>
    </dsp:sp>
    <dsp:sp modelId="{058AFB69-0D33-A647-9A7B-0F169CB28469}">
      <dsp:nvSpPr>
        <dsp:cNvPr id="0" name=""/>
        <dsp:cNvSpPr/>
      </dsp:nvSpPr>
      <dsp:spPr>
        <a:xfrm>
          <a:off x="110338" y="2101407"/>
          <a:ext cx="3095917" cy="728940"/>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3335" rIns="17780" bIns="13335" numCol="1" spcCol="1270" anchor="ctr" anchorCtr="0">
          <a:noAutofit/>
        </a:bodyPr>
        <a:lstStyle/>
        <a:p>
          <a:pPr lvl="0" algn="ctr" defTabSz="311150">
            <a:lnSpc>
              <a:spcPct val="90000"/>
            </a:lnSpc>
            <a:spcBef>
              <a:spcPct val="0"/>
            </a:spcBef>
            <a:spcAft>
              <a:spcPct val="35000"/>
            </a:spcAft>
          </a:pPr>
          <a:r>
            <a:rPr lang="en-US" sz="700" kern="1200" dirty="0"/>
            <a:t> </a:t>
          </a:r>
          <a:r>
            <a:rPr lang="en-US" sz="1600" kern="1200" dirty="0">
              <a:solidFill>
                <a:schemeClr val="tx1"/>
              </a:solidFill>
            </a:rPr>
            <a:t>Does he understand the directions to the work (receptive language deficit)? </a:t>
          </a:r>
        </a:p>
      </dsp:txBody>
      <dsp:txXfrm>
        <a:off x="131688" y="2122757"/>
        <a:ext cx="3053217" cy="686240"/>
      </dsp:txXfrm>
    </dsp:sp>
    <dsp:sp modelId="{EB0BDD7A-D2DE-A641-875B-CFCC9CDFDF9D}">
      <dsp:nvSpPr>
        <dsp:cNvPr id="0" name=""/>
        <dsp:cNvSpPr/>
      </dsp:nvSpPr>
      <dsp:spPr>
        <a:xfrm>
          <a:off x="111366" y="2895337"/>
          <a:ext cx="3117304" cy="600872"/>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Was he paying attention when it was taught (attention deficit)? </a:t>
          </a:r>
        </a:p>
      </dsp:txBody>
      <dsp:txXfrm>
        <a:off x="128965" y="2912936"/>
        <a:ext cx="3082106" cy="565674"/>
      </dsp:txXfrm>
    </dsp:sp>
    <dsp:sp modelId="{919E3B3F-0A41-BA45-86F0-5AAE71E35219}">
      <dsp:nvSpPr>
        <dsp:cNvPr id="0" name=""/>
        <dsp:cNvSpPr/>
      </dsp:nvSpPr>
      <dsp:spPr>
        <a:xfrm>
          <a:off x="99645" y="3551739"/>
          <a:ext cx="3140746" cy="928684"/>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Did he learn the lesson but could not convert it into meaningful content (new learning/working memory deficit)? </a:t>
          </a:r>
        </a:p>
      </dsp:txBody>
      <dsp:txXfrm>
        <a:off x="126845" y="3578939"/>
        <a:ext cx="3086346" cy="874284"/>
      </dsp:txXfrm>
    </dsp:sp>
    <dsp:sp modelId="{BF79B985-14B3-3548-BE29-54D0D0B1F7AD}">
      <dsp:nvSpPr>
        <dsp:cNvPr id="0" name=""/>
        <dsp:cNvSpPr/>
      </dsp:nvSpPr>
      <dsp:spPr>
        <a:xfrm>
          <a:off x="107375" y="4522463"/>
          <a:ext cx="3125287" cy="998312"/>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Does he have the language necessary to let the teacher know he does not know how to start/do the work (expressive language)? </a:t>
          </a:r>
        </a:p>
      </dsp:txBody>
      <dsp:txXfrm>
        <a:off x="136615" y="4551703"/>
        <a:ext cx="3066807" cy="939832"/>
      </dsp:txXfrm>
    </dsp:sp>
    <dsp:sp modelId="{9F7DF83C-D4B9-BD42-ACA0-B103C10CDE3B}">
      <dsp:nvSpPr>
        <dsp:cNvPr id="0" name=""/>
        <dsp:cNvSpPr/>
      </dsp:nvSpPr>
      <dsp:spPr>
        <a:xfrm>
          <a:off x="3589064" y="0"/>
          <a:ext cx="3337470" cy="5811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Behavior</a:t>
          </a:r>
        </a:p>
      </dsp:txBody>
      <dsp:txXfrm>
        <a:off x="3589064" y="0"/>
        <a:ext cx="3337470" cy="1743551"/>
      </dsp:txXfrm>
    </dsp:sp>
    <dsp:sp modelId="{177ACB74-7776-C54D-823D-59E39BDAC4DF}">
      <dsp:nvSpPr>
        <dsp:cNvPr id="0" name=""/>
        <dsp:cNvSpPr/>
      </dsp:nvSpPr>
      <dsp:spPr>
        <a:xfrm>
          <a:off x="3922811" y="1325565"/>
          <a:ext cx="2669976" cy="672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In math class, mid-morning</a:t>
          </a:r>
        </a:p>
      </dsp:txBody>
      <dsp:txXfrm>
        <a:off x="3942503" y="1345257"/>
        <a:ext cx="2630592" cy="632964"/>
      </dsp:txXfrm>
    </dsp:sp>
    <dsp:sp modelId="{207982D2-36C7-EC4E-B642-605CE88576C7}">
      <dsp:nvSpPr>
        <dsp:cNvPr id="0" name=""/>
        <dsp:cNvSpPr/>
      </dsp:nvSpPr>
      <dsp:spPr>
        <a:xfrm>
          <a:off x="3922811" y="2368039"/>
          <a:ext cx="2669976" cy="672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Johnny puts his head on desk</a:t>
          </a:r>
        </a:p>
      </dsp:txBody>
      <dsp:txXfrm>
        <a:off x="3942503" y="2387731"/>
        <a:ext cx="2630592" cy="632964"/>
      </dsp:txXfrm>
    </dsp:sp>
    <dsp:sp modelId="{0197AD99-20F9-E540-A51F-A5AB39D5BC59}">
      <dsp:nvSpPr>
        <dsp:cNvPr id="0" name=""/>
        <dsp:cNvSpPr/>
      </dsp:nvSpPr>
      <dsp:spPr>
        <a:xfrm>
          <a:off x="3922811" y="3143819"/>
          <a:ext cx="2669976" cy="672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Refuses to do work</a:t>
          </a:r>
        </a:p>
      </dsp:txBody>
      <dsp:txXfrm>
        <a:off x="3942503" y="3163511"/>
        <a:ext cx="2630592" cy="632964"/>
      </dsp:txXfrm>
    </dsp:sp>
    <dsp:sp modelId="{F0C0667C-F6A9-8541-9AE4-625AD2A0B1E6}">
      <dsp:nvSpPr>
        <dsp:cNvPr id="0" name=""/>
        <dsp:cNvSpPr/>
      </dsp:nvSpPr>
      <dsp:spPr>
        <a:xfrm>
          <a:off x="3922811" y="3954783"/>
          <a:ext cx="2669976" cy="672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Starts to yell, throw papers</a:t>
          </a:r>
        </a:p>
      </dsp:txBody>
      <dsp:txXfrm>
        <a:off x="3942503" y="3974475"/>
        <a:ext cx="2630592" cy="632964"/>
      </dsp:txXfrm>
    </dsp:sp>
    <dsp:sp modelId="{4FC9021A-A3FB-404A-93F8-DB82F3C81387}">
      <dsp:nvSpPr>
        <dsp:cNvPr id="0" name=""/>
        <dsp:cNvSpPr/>
      </dsp:nvSpPr>
      <dsp:spPr>
        <a:xfrm>
          <a:off x="3922811" y="4789184"/>
          <a:ext cx="2669976" cy="67234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a:solidFill>
                <a:schemeClr val="tx1"/>
              </a:solidFill>
            </a:rPr>
            <a:t>Needs to be removed to hallway</a:t>
          </a:r>
        </a:p>
      </dsp:txBody>
      <dsp:txXfrm>
        <a:off x="3942503" y="4808876"/>
        <a:ext cx="2630592" cy="632964"/>
      </dsp:txXfrm>
    </dsp:sp>
    <dsp:sp modelId="{43DD1431-83C8-834E-AB54-15E78A108AE8}">
      <dsp:nvSpPr>
        <dsp:cNvPr id="0" name=""/>
        <dsp:cNvSpPr/>
      </dsp:nvSpPr>
      <dsp:spPr>
        <a:xfrm>
          <a:off x="7176845" y="0"/>
          <a:ext cx="3337470" cy="581183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a:t>Outcome</a:t>
          </a:r>
        </a:p>
      </dsp:txBody>
      <dsp:txXfrm>
        <a:off x="7176845" y="0"/>
        <a:ext cx="3337470" cy="1743551"/>
      </dsp:txXfrm>
    </dsp:sp>
    <dsp:sp modelId="{62D5314A-6783-6E4F-82AF-20F64FF97F6E}">
      <dsp:nvSpPr>
        <dsp:cNvPr id="0" name=""/>
        <dsp:cNvSpPr/>
      </dsp:nvSpPr>
      <dsp:spPr>
        <a:xfrm>
          <a:off x="7469021" y="1554655"/>
          <a:ext cx="2669976" cy="212640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a:solidFill>
                <a:schemeClr val="tx1"/>
              </a:solidFill>
            </a:rPr>
            <a:t>Johnny’s is “saving face/pride”</a:t>
          </a:r>
        </a:p>
        <a:p>
          <a:pPr lvl="0" algn="ctr" defTabSz="711200">
            <a:lnSpc>
              <a:spcPct val="90000"/>
            </a:lnSpc>
            <a:spcBef>
              <a:spcPct val="0"/>
            </a:spcBef>
            <a:spcAft>
              <a:spcPct val="35000"/>
            </a:spcAft>
          </a:pPr>
          <a:r>
            <a:rPr lang="en-US" sz="1600" kern="1200" dirty="0">
              <a:solidFill>
                <a:schemeClr val="tx1"/>
              </a:solidFill>
            </a:rPr>
            <a:t>Johnny’s expressing frustration b/c he is lost in math</a:t>
          </a:r>
        </a:p>
        <a:p>
          <a:pPr lvl="0" algn="ctr" defTabSz="711200">
            <a:lnSpc>
              <a:spcPct val="90000"/>
            </a:lnSpc>
            <a:spcBef>
              <a:spcPct val="0"/>
            </a:spcBef>
            <a:spcAft>
              <a:spcPct val="35000"/>
            </a:spcAft>
          </a:pPr>
          <a:r>
            <a:rPr lang="en-US" sz="1600" kern="1200" dirty="0">
              <a:solidFill>
                <a:schemeClr val="tx1"/>
              </a:solidFill>
            </a:rPr>
            <a:t>Johnny’s creating a diversion because he’s embarrassed that he is lost in math</a:t>
          </a:r>
        </a:p>
      </dsp:txBody>
      <dsp:txXfrm>
        <a:off x="7531301" y="1616935"/>
        <a:ext cx="2545416" cy="2001849"/>
      </dsp:txXfrm>
    </dsp:sp>
    <dsp:sp modelId="{B664E647-E628-514E-9301-FCD6D14DB5D5}">
      <dsp:nvSpPr>
        <dsp:cNvPr id="0" name=""/>
        <dsp:cNvSpPr/>
      </dsp:nvSpPr>
      <dsp:spPr>
        <a:xfrm>
          <a:off x="7510592" y="3870421"/>
          <a:ext cx="2669976" cy="142954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buNone/>
          </a:pPr>
          <a:r>
            <a:rPr lang="en-US" sz="1600" kern="1200" dirty="0">
              <a:solidFill>
                <a:schemeClr val="tx1"/>
              </a:solidFill>
            </a:rPr>
            <a:t>Johnny is removing himself from: </a:t>
          </a:r>
        </a:p>
        <a:p>
          <a:pPr lvl="0" algn="ctr" defTabSz="711200">
            <a:lnSpc>
              <a:spcPct val="90000"/>
            </a:lnSpc>
            <a:spcBef>
              <a:spcPct val="0"/>
            </a:spcBef>
            <a:spcAft>
              <a:spcPct val="35000"/>
            </a:spcAft>
            <a:buFont typeface="Arial" panose="020B0604020202020204" pitchFamily="34" charset="0"/>
            <a:buChar char="•"/>
          </a:pPr>
          <a:r>
            <a:rPr lang="en-US" sz="1600" kern="1200" dirty="0">
              <a:solidFill>
                <a:schemeClr val="tx1"/>
              </a:solidFill>
            </a:rPr>
            <a:t>Overstimulation</a:t>
          </a:r>
        </a:p>
        <a:p>
          <a:pPr lvl="0" algn="ctr" defTabSz="711200">
            <a:lnSpc>
              <a:spcPct val="90000"/>
            </a:lnSpc>
            <a:spcBef>
              <a:spcPct val="0"/>
            </a:spcBef>
            <a:spcAft>
              <a:spcPct val="35000"/>
            </a:spcAft>
            <a:buFont typeface="Arial" panose="020B0604020202020204" pitchFamily="34" charset="0"/>
            <a:buChar char="•"/>
          </a:pPr>
          <a:r>
            <a:rPr lang="en-US" sz="1600" kern="1200" dirty="0">
              <a:solidFill>
                <a:schemeClr val="tx1"/>
              </a:solidFill>
            </a:rPr>
            <a:t>From failure</a:t>
          </a:r>
        </a:p>
        <a:p>
          <a:pPr lvl="0" algn="ctr" defTabSz="711200">
            <a:lnSpc>
              <a:spcPct val="90000"/>
            </a:lnSpc>
            <a:spcBef>
              <a:spcPct val="0"/>
            </a:spcBef>
            <a:spcAft>
              <a:spcPct val="35000"/>
            </a:spcAft>
            <a:buFont typeface="Arial" panose="020B0604020202020204" pitchFamily="34" charset="0"/>
            <a:buChar char="•"/>
          </a:pPr>
          <a:r>
            <a:rPr lang="en-US" sz="1600" kern="1200" dirty="0">
              <a:solidFill>
                <a:schemeClr val="tx1"/>
              </a:solidFill>
            </a:rPr>
            <a:t>From embarrassment</a:t>
          </a:r>
        </a:p>
      </dsp:txBody>
      <dsp:txXfrm>
        <a:off x="7552462" y="3912291"/>
        <a:ext cx="2586236" cy="13458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44330B-A77B-4143-ADAE-D73C72B58995}" type="datetimeFigureOut">
              <a:rPr lang="en-US" smtClean="0"/>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BBDCF8-57D4-3643-8A91-B2F440353B98}" type="slidenum">
              <a:rPr lang="en-US" smtClean="0"/>
              <a:t>‹#›</a:t>
            </a:fld>
            <a:endParaRPr lang="en-US"/>
          </a:p>
        </p:txBody>
      </p:sp>
    </p:spTree>
    <p:extLst>
      <p:ext uri="{BB962C8B-B14F-4D97-AF65-F5344CB8AC3E}">
        <p14:creationId xmlns:p14="http://schemas.microsoft.com/office/powerpoint/2010/main" val="3451180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okidswithbraininjury.com/"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de.state.co.us/cdesped/sd-tbi"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cokidswithbraininjury.com/"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amazon.com/gp/product/1593854455?ie=UTF8&amp;tag=wwwtheorgan05-20&amp;linkCode=as2&amp;camp=1789&amp;creative=390957&amp;creativeASIN=1593854455"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a:t>
            </a:r>
            <a:r>
              <a:rPr lang="en-US" baseline="0" dirty="0" smtClean="0"/>
              <a:t>- G</a:t>
            </a:r>
            <a:r>
              <a:rPr lang="en-US" sz="1200" kern="1200" dirty="0" smtClean="0">
                <a:solidFill>
                  <a:schemeClr val="tx1"/>
                </a:solidFill>
                <a:effectLst/>
                <a:latin typeface="+mn-lt"/>
                <a:ea typeface="+mn-ea"/>
                <a:cs typeface="+mn-cs"/>
              </a:rPr>
              <a:t>ood afternoon, and welcome to today’s training Addressing Traumatic Brain Injury: Neurodiversity Among Youth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few housekeeping notes before we get started.</a:t>
            </a:r>
          </a:p>
          <a:p>
            <a:endParaRPr lang="en-US" dirty="0"/>
          </a:p>
        </p:txBody>
      </p:sp>
    </p:spTree>
    <p:extLst>
      <p:ext uri="{BB962C8B-B14F-4D97-AF65-F5344CB8AC3E}">
        <p14:creationId xmlns:p14="http://schemas.microsoft.com/office/powerpoint/2010/main" val="1766642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While the deposits of tau seem suspiciously connected to emotional, cognitive and behavioral manifestations, the evidence of damage could not be seen in the brain until autopsy. We have come from a place in brain injury where we like to think about an area, a lobe in the brain, that is damaged being connected to predictable learning or behavioral outcomes. But over the last few decades, based upon all the work from the research with military and athletes, we have come to realize that brain injury is not just structural damage to the lobes of the brain. We have come to appreciate the amount of disruption that can be caused by cellular or electrical or biochemical disruptions in the brain.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10</a:t>
            </a:fld>
            <a:endParaRPr lang="en-US"/>
          </a:p>
        </p:txBody>
      </p:sp>
    </p:spTree>
    <p:extLst>
      <p:ext uri="{BB962C8B-B14F-4D97-AF65-F5344CB8AC3E}">
        <p14:creationId xmlns:p14="http://schemas.microsoft.com/office/powerpoint/2010/main" val="216623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essence, a brain injury can be both a hardware AND a software problem. And just because the outside of the computer does not have a scratch on it( that is the hardware), that does not mean that the electrical connectivity (that is the software) is working efficiently.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13</a:t>
            </a:fld>
            <a:endParaRPr lang="en-US"/>
          </a:p>
        </p:txBody>
      </p:sp>
    </p:spTree>
    <p:extLst>
      <p:ext uri="{BB962C8B-B14F-4D97-AF65-F5344CB8AC3E}">
        <p14:creationId xmlns:p14="http://schemas.microsoft.com/office/powerpoint/2010/main" val="131774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Damage or inefficient communication between the neurons – which is a biochemical and cellular disruption – can equally lead to serious cognitive, emotional, behavioral problems – even though this level of damage cannot be detected by an MRI or CT scan. MRI’s and CT scans cannot detect cellular injuries, which is why a ”normal” MRI or CT scan does not mean that a brain injury has not occurred or that there will be no consequences to an injury. When you look at the efficiency of brain cell communication, i.e. how much neurotransmitter is in the synaptic cleft at any given time, what does that sound like? That is our working theory behind mental health diagnoses … that is why our medications for depression or anxiety (SSRI’s) are based upon how much neurotransmitter can we kept in the synaptic cleft. SSRI’s work by keeping serotonin in the synaptic cleft for longer periods of time (they inhibit their uptake) which results in positive outcomes for depression and anxiety – and thus behaviors.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14</a:t>
            </a:fld>
            <a:endParaRPr lang="en-US"/>
          </a:p>
        </p:txBody>
      </p:sp>
    </p:spTree>
    <p:extLst>
      <p:ext uri="{BB962C8B-B14F-4D97-AF65-F5344CB8AC3E}">
        <p14:creationId xmlns:p14="http://schemas.microsoft.com/office/powerpoint/2010/main" val="1699570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symptoms that one experiences with a brain injury, even a mild brain injury, can lead to FUNCTIONAL problems -- not only physical symptoms but also cognitive, emotional and sleep/ energy symptoms. </a:t>
            </a:r>
          </a:p>
        </p:txBody>
      </p:sp>
      <p:sp>
        <p:nvSpPr>
          <p:cNvPr id="4" name="Slide Number Placeholder 3"/>
          <p:cNvSpPr>
            <a:spLocks noGrp="1"/>
          </p:cNvSpPr>
          <p:nvPr>
            <p:ph type="sldNum" sz="quarter" idx="5"/>
          </p:nvPr>
        </p:nvSpPr>
        <p:spPr/>
        <p:txBody>
          <a:bodyPr/>
          <a:lstStyle/>
          <a:p>
            <a:fld id="{2B85F22A-B43B-3842-BE57-1288FC1AE7C9}" type="slidenum">
              <a:rPr lang="en-US" smtClean="0"/>
              <a:t>15</a:t>
            </a:fld>
            <a:endParaRPr lang="en-US"/>
          </a:p>
        </p:txBody>
      </p:sp>
    </p:spTree>
    <p:extLst>
      <p:ext uri="{BB962C8B-B14F-4D97-AF65-F5344CB8AC3E}">
        <p14:creationId xmlns:p14="http://schemas.microsoft.com/office/powerpoint/2010/main" val="1950656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hh</a:t>
            </a:r>
            <a:endParaRPr lang="en-US"/>
          </a:p>
        </p:txBody>
      </p:sp>
      <p:sp>
        <p:nvSpPr>
          <p:cNvPr id="4" name="Header Placeholder 3"/>
          <p:cNvSpPr>
            <a:spLocks noGrp="1"/>
          </p:cNvSpPr>
          <p:nvPr>
            <p:ph type="hdr" sz="quarter" idx="10"/>
          </p:nvPr>
        </p:nvSpPr>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DF7F1863-8423-8E48-8D02-88636C918AC7}" type="datetime1">
              <a:rPr lang="en-US" smtClean="0">
                <a:solidFill>
                  <a:prstClr val="black"/>
                </a:solidFill>
              </a:rPr>
              <a:pPr/>
              <a:t>1/26/2021</a:t>
            </a:fld>
            <a:endParaRPr lang="en-US">
              <a:solidFill>
                <a:prstClr val="black"/>
              </a:solidFill>
            </a:endParaRPr>
          </a:p>
        </p:txBody>
      </p:sp>
      <p:sp>
        <p:nvSpPr>
          <p:cNvPr id="6" name="Footer Placeholder 5"/>
          <p:cNvSpPr>
            <a:spLocks noGrp="1"/>
          </p:cNvSpPr>
          <p:nvPr>
            <p:ph type="ftr" sz="quarter" idx="12"/>
          </p:nvPr>
        </p:nvSpPr>
        <p:spPr/>
        <p:txBody>
          <a:bodyPr/>
          <a:lstStyle/>
          <a:p>
            <a:endParaRPr lang="en-US">
              <a:solidFill>
                <a:prstClr val="black"/>
              </a:solidFill>
            </a:endParaRPr>
          </a:p>
        </p:txBody>
      </p:sp>
      <p:sp>
        <p:nvSpPr>
          <p:cNvPr id="7" name="Slide Number Placeholder 6"/>
          <p:cNvSpPr>
            <a:spLocks noGrp="1"/>
          </p:cNvSpPr>
          <p:nvPr>
            <p:ph type="sldNum" sz="quarter" idx="13"/>
          </p:nvPr>
        </p:nvSpPr>
        <p:spPr/>
        <p:txBody>
          <a:bodyPr/>
          <a:lstStyle/>
          <a:p>
            <a:fld id="{3F7242FB-F25E-544B-B72F-E0B5A499AB48}"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55891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Shape 530"/>
          <p:cNvSpPr txBox="1">
            <a:spLocks noGrp="1"/>
          </p:cNvSpPr>
          <p:nvPr>
            <p:ph type="sldNum" idx="12"/>
          </p:nvPr>
        </p:nvSpPr>
        <p:spPr>
          <a:xfrm>
            <a:off x="4073902" y="9001677"/>
            <a:ext cx="3116609" cy="473859"/>
          </a:xfrm>
          <a:prstGeom prst="rect">
            <a:avLst/>
          </a:prstGeom>
          <a:noFill/>
          <a:ln>
            <a:noFill/>
          </a:ln>
        </p:spPr>
        <p:txBody>
          <a:bodyPr lIns="95042" tIns="47506" rIns="95042" bIns="47506" anchor="b" anchorCtr="0">
            <a:noAutofit/>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18</a:t>
            </a:fld>
            <a:endParaRPr lang="en-US" sz="1300">
              <a:solidFill>
                <a:schemeClr val="dk1"/>
              </a:solidFill>
              <a:latin typeface="Calibri"/>
              <a:ea typeface="Calibri"/>
              <a:cs typeface="Calibri"/>
              <a:sym typeface="Calibri"/>
            </a:endParaRPr>
          </a:p>
        </p:txBody>
      </p:sp>
      <p:sp>
        <p:nvSpPr>
          <p:cNvPr id="531" name="Shape 531"/>
          <p:cNvSpPr>
            <a:spLocks noGrp="1" noRot="1" noChangeAspect="1"/>
          </p:cNvSpPr>
          <p:nvPr>
            <p:ph type="sldImg" idx="2"/>
          </p:nvPr>
        </p:nvSpPr>
        <p:spPr>
          <a:xfrm>
            <a:off x="434975" y="711200"/>
            <a:ext cx="6318250" cy="35544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32" name="Shape 532"/>
          <p:cNvSpPr txBox="1">
            <a:spLocks noGrp="1"/>
          </p:cNvSpPr>
          <p:nvPr>
            <p:ph type="body" idx="1"/>
          </p:nvPr>
        </p:nvSpPr>
        <p:spPr>
          <a:xfrm>
            <a:off x="719217" y="4501664"/>
            <a:ext cx="5753740" cy="4264731"/>
          </a:xfrm>
          <a:prstGeom prst="rect">
            <a:avLst/>
          </a:prstGeom>
          <a:noFill/>
          <a:ln>
            <a:noFill/>
          </a:ln>
        </p:spPr>
        <p:txBody>
          <a:bodyPr lIns="95042" tIns="47506" rIns="95042" bIns="47506" anchor="t" anchorCtr="0">
            <a:noAutofit/>
          </a:bodyPr>
          <a:lstStyle/>
          <a:p>
            <a:pPr>
              <a:buSzPct val="25000"/>
            </a:pPr>
            <a:r>
              <a:rPr lang="en-US" sz="1300" dirty="0"/>
              <a:t>According to the CDC, The leading causes of TBI are falls, being struck by or against --- which actually includes the high number of TBI’s or concussions that occur in collision sports now, motor vehicle accidents and assaults. A number of Assaults in the pediatric population refer to “shaken baby syndrome” which often leads to diffuse and significant brain damage in multiple areas – for example, the highest cause for cortical blindness is damage to the occipital lobe due to the brain hitting the back of the skull during shaking. </a:t>
            </a:r>
          </a:p>
        </p:txBody>
      </p:sp>
    </p:spTree>
    <p:extLst>
      <p:ext uri="{BB962C8B-B14F-4D97-AF65-F5344CB8AC3E}">
        <p14:creationId xmlns:p14="http://schemas.microsoft.com/office/powerpoint/2010/main" val="1548215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AB643-1C83-46B1-A4FF-8E4A58FA665A}" type="slidenum">
              <a:rPr lang="en-US" smtClean="0"/>
              <a:t>19</a:t>
            </a:fld>
            <a:endParaRPr lang="en-US"/>
          </a:p>
        </p:txBody>
      </p:sp>
    </p:spTree>
    <p:extLst>
      <p:ext uri="{BB962C8B-B14F-4D97-AF65-F5344CB8AC3E}">
        <p14:creationId xmlns:p14="http://schemas.microsoft.com/office/powerpoint/2010/main" val="2914662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medical classifications of brain injury range from mild to moderate to severe. They are based upon presentation of certain factors at the time of the injury. It’s important to note that the majority of brain injuries (80+%) are considered mild (aka a concussion);  however “mild” brain injury but does not necessarily mean “mild” outcome. The severity of the injury does not solely determine the impact on functioning behaviorally, emotionally or on learning – in the immediate or later in life. </a:t>
            </a:r>
          </a:p>
          <a:p>
            <a:endParaRPr lang="en-US" dirty="0"/>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20</a:t>
            </a:fld>
            <a:endParaRPr lang="en-US"/>
          </a:p>
        </p:txBody>
      </p:sp>
    </p:spTree>
    <p:extLst>
      <p:ext uri="{BB962C8B-B14F-4D97-AF65-F5344CB8AC3E}">
        <p14:creationId xmlns:p14="http://schemas.microsoft.com/office/powerpoint/2010/main" val="153994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ea typeface="ＭＳ Ｐゴシック" panose="020B0600070205080204" pitchFamily="34" charset="-128"/>
              </a:rPr>
              <a:t>And over the years, researchers have started to become concerned that mental health concerns, disruptive behaviors and substance abuse have a connection with brain injury. Studies that have surveyed  the presence of a lifetime incidence of brain injury have been connected with higher incidences of criminal behavior, homelessness, substance abuse and mental health diagnoses. While these studies are retrospective, meaning they asked participants after the fact, and we cannot attribute behavior or mental health problems as a cause of the brain injury, the connection between brain injury and these areas of difficulty are concerning.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21</a:t>
            </a:fld>
            <a:endParaRPr lang="en-US"/>
          </a:p>
        </p:txBody>
      </p:sp>
    </p:spTree>
    <p:extLst>
      <p:ext uri="{BB962C8B-B14F-4D97-AF65-F5344CB8AC3E}">
        <p14:creationId xmlns:p14="http://schemas.microsoft.com/office/powerpoint/2010/main" val="2155686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a small snapshot of some of the research that shows a connection between a lifetime history of a brain injury and placement in jail, when compared to the general population (60+% compared to 8.5% in the general population). Inmates who sustained a head injury also had higher levels of mental health problems (depression, anxiety) and higher levels of substance and/or drug use.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23</a:t>
            </a:fld>
            <a:endParaRPr lang="en-US"/>
          </a:p>
        </p:txBody>
      </p:sp>
    </p:spTree>
    <p:extLst>
      <p:ext uri="{BB962C8B-B14F-4D97-AF65-F5344CB8AC3E}">
        <p14:creationId xmlns:p14="http://schemas.microsoft.com/office/powerpoint/2010/main" val="362301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47" name="Shape 147"/>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r>
              <a:rPr dirty="0" smtClean="0"/>
              <a:t>David</a:t>
            </a:r>
            <a:r>
              <a:rPr lang="en-US" dirty="0" smtClean="0"/>
              <a:t> - </a:t>
            </a:r>
            <a:r>
              <a:rPr lang="en-US" sz="1400" kern="1200" dirty="0" smtClean="0">
                <a:solidFill>
                  <a:schemeClr val="tx1"/>
                </a:solidFill>
                <a:effectLst/>
                <a:latin typeface="Arial"/>
                <a:ea typeface="Arial"/>
                <a:cs typeface="Arial"/>
                <a:sym typeface="Arial"/>
              </a:rPr>
              <a:t>Today’s presentation is provided free of charge by the Mountain Plains Mental Health Technology Transfer Center. Today’s presentation is available in the public domain and should </a:t>
            </a:r>
            <a:r>
              <a:rPr lang="en-US" sz="1400" b="1" kern="1200" dirty="0" smtClean="0">
                <a:solidFill>
                  <a:schemeClr val="tx1"/>
                </a:solidFill>
                <a:effectLst/>
                <a:latin typeface="Arial"/>
                <a:ea typeface="Arial"/>
                <a:cs typeface="Arial"/>
                <a:sym typeface="Arial"/>
              </a:rPr>
              <a:t>Not</a:t>
            </a:r>
            <a:r>
              <a:rPr lang="en-US" sz="1400" kern="1200" dirty="0" smtClean="0">
                <a:solidFill>
                  <a:schemeClr val="tx1"/>
                </a:solidFill>
                <a:effectLst/>
                <a:latin typeface="Arial"/>
                <a:ea typeface="Arial"/>
                <a:cs typeface="Arial"/>
                <a:sym typeface="Arial"/>
              </a:rPr>
              <a:t> be distributed for a fee without the express written permission of the Mountain Plains MHTTCs.</a:t>
            </a:r>
          </a:p>
          <a:p>
            <a:r>
              <a:rPr lang="en-US" sz="1400" kern="1200" dirty="0" smtClean="0">
                <a:solidFill>
                  <a:schemeClr val="tx1"/>
                </a:solidFill>
                <a:effectLst/>
                <a:latin typeface="Arial"/>
                <a:ea typeface="Arial"/>
                <a:cs typeface="Arial"/>
                <a:sym typeface="Arial"/>
              </a:rPr>
              <a:t> </a:t>
            </a:r>
          </a:p>
          <a:p>
            <a:r>
              <a:rPr lang="en-US" sz="1400" kern="1200" dirty="0" smtClean="0">
                <a:solidFill>
                  <a:schemeClr val="tx1"/>
                </a:solidFill>
                <a:effectLst/>
                <a:latin typeface="Arial"/>
                <a:ea typeface="Arial"/>
                <a:cs typeface="Arial"/>
                <a:sym typeface="Arial"/>
              </a:rPr>
              <a:t>The views and opinions expressed during today’s presentation are those of our presenters and do not reflect the official position of the Department of Health and Human Services or SAMHSA. No official support or endorsement of DHHS or SAMHSA is intended or should be inferred. Please contact us with any questions you may have.</a:t>
            </a:r>
          </a:p>
          <a:p>
            <a:endParaRPr dirty="0"/>
          </a:p>
        </p:txBody>
      </p:sp>
    </p:spTree>
    <p:extLst>
      <p:ext uri="{BB962C8B-B14F-4D97-AF65-F5344CB8AC3E}">
        <p14:creationId xmlns:p14="http://schemas.microsoft.com/office/powerpoint/2010/main" val="3612661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research has shown that there seems to even be a dose response in which there are higher levels of depression, anxiety, behavior and cognitive problems when looking across no head injury versus 1 head injury versus multiple head injuries.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24</a:t>
            </a:fld>
            <a:endParaRPr lang="en-US"/>
          </a:p>
        </p:txBody>
      </p:sp>
    </p:spTree>
    <p:extLst>
      <p:ext uri="{BB962C8B-B14F-4D97-AF65-F5344CB8AC3E}">
        <p14:creationId xmlns:p14="http://schemas.microsoft.com/office/powerpoint/2010/main" val="1484714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dirty="0">
                <a:latin typeface="Times New Roman" panose="02020603050405020304" pitchFamily="18" charset="0"/>
                <a:ea typeface="ＭＳ Ｐゴシック" panose="020B0600070205080204" pitchFamily="34" charset="-128"/>
              </a:rPr>
              <a:t>Regarding substance use, research shows that children who sustain their 1</a:t>
            </a:r>
            <a:r>
              <a:rPr lang="en-US" altLang="en-US" sz="800" baseline="30000" dirty="0">
                <a:latin typeface="Times New Roman" panose="02020603050405020304" pitchFamily="18" charset="0"/>
                <a:ea typeface="ＭＳ Ｐゴシック" panose="020B0600070205080204" pitchFamily="34" charset="-128"/>
              </a:rPr>
              <a:t>st</a:t>
            </a:r>
            <a:r>
              <a:rPr lang="en-US" altLang="en-US" sz="800" dirty="0">
                <a:latin typeface="Times New Roman" panose="02020603050405020304" pitchFamily="18" charset="0"/>
                <a:ea typeface="ＭＳ Ｐゴシック" panose="020B0600070205080204" pitchFamily="34" charset="-128"/>
              </a:rPr>
              <a:t> TBI before the age of 6 are 3 times more likely to develop alcohol or drug dependence later in life.</a:t>
            </a:r>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25</a:t>
            </a:fld>
            <a:endParaRPr lang="en-US"/>
          </a:p>
        </p:txBody>
      </p:sp>
    </p:spTree>
    <p:extLst>
      <p:ext uri="{BB962C8B-B14F-4D97-AF65-F5344CB8AC3E}">
        <p14:creationId xmlns:p14="http://schemas.microsoft.com/office/powerpoint/2010/main" val="2846851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when headlines such as these – Concussions may increase suicide risk – started to come out, many parents with children who played sports – or even children who never played sports but took a fall and sustained a concussion, or multiple concussions, became quite concerned. This study suggests a twofold higher risk for suicide in those who sustained a mild TBI.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26</a:t>
            </a:fld>
            <a:endParaRPr lang="en-US"/>
          </a:p>
        </p:txBody>
      </p:sp>
    </p:spTree>
    <p:extLst>
      <p:ext uri="{BB962C8B-B14F-4D97-AF65-F5344CB8AC3E}">
        <p14:creationId xmlns:p14="http://schemas.microsoft.com/office/powerpoint/2010/main" val="214364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not yet sure the connection between brain injury and mood disorders but clinicians who work with children who sustain brain injuries are very aware that depression and anxiety are  commonly seen after a brain injury. When children with a brain injury were studied in comparison to children who sustained an orthopedic injury, there was a significant difference in mood disorders for the group of children who sustained the brain injury ruling out the development of mood disorders </a:t>
            </a:r>
            <a:r>
              <a:rPr lang="en-US" dirty="0" err="1"/>
              <a:t>soley</a:t>
            </a:r>
            <a:r>
              <a:rPr lang="en-US" dirty="0"/>
              <a:t> from sustaining an injury or having to be hospitalized for an injury. The type of injury seems to make a difference in the development of mood disorders.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27</a:t>
            </a:fld>
            <a:endParaRPr lang="en-US"/>
          </a:p>
        </p:txBody>
      </p:sp>
    </p:spTree>
    <p:extLst>
      <p:ext uri="{BB962C8B-B14F-4D97-AF65-F5344CB8AC3E}">
        <p14:creationId xmlns:p14="http://schemas.microsoft.com/office/powerpoint/2010/main" val="118389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Because children and teenagers are complicated beings even without brain injuries, many parents and teachers find themselves asking themselves – if there is a behavioral or mental health crisis, is it due to depression, anxiety, ADHD or just plain adolescence? Once a brain injury enters the picture, that becomes one added component that parents and teachers worry and wonder about. </a:t>
            </a:r>
          </a:p>
        </p:txBody>
      </p:sp>
      <p:sp>
        <p:nvSpPr>
          <p:cNvPr id="4" name="Slide Number Placeholder 3"/>
          <p:cNvSpPr>
            <a:spLocks noGrp="1"/>
          </p:cNvSpPr>
          <p:nvPr>
            <p:ph type="sldNum" sz="quarter" idx="5"/>
          </p:nvPr>
        </p:nvSpPr>
        <p:spPr/>
        <p:txBody>
          <a:bodyPr/>
          <a:lstStyle/>
          <a:p>
            <a:fld id="{2B85F22A-B43B-3842-BE57-1288FC1AE7C9}" type="slidenum">
              <a:rPr lang="en-US" smtClean="0"/>
              <a:t>28</a:t>
            </a:fld>
            <a:endParaRPr lang="en-US"/>
          </a:p>
        </p:txBody>
      </p:sp>
    </p:spTree>
    <p:extLst>
      <p:ext uri="{BB962C8B-B14F-4D97-AF65-F5344CB8AC3E}">
        <p14:creationId xmlns:p14="http://schemas.microsoft.com/office/powerpoint/2010/main" val="1042107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Naturally one might go to analyzing symptoms to see if they can tell what might be leading to the cause of concern; unfortunately, the symptoms for brain injury and anxiety and depression are non-specific and shed little light on the etiology of the concerns.  </a:t>
            </a:r>
          </a:p>
        </p:txBody>
      </p:sp>
      <p:sp>
        <p:nvSpPr>
          <p:cNvPr id="4" name="Slide Number Placeholder 3"/>
          <p:cNvSpPr>
            <a:spLocks noGrp="1"/>
          </p:cNvSpPr>
          <p:nvPr>
            <p:ph type="sldNum" sz="quarter" idx="5"/>
          </p:nvPr>
        </p:nvSpPr>
        <p:spPr/>
        <p:txBody>
          <a:bodyPr/>
          <a:lstStyle/>
          <a:p>
            <a:fld id="{2B85F22A-B43B-3842-BE57-1288FC1AE7C9}" type="slidenum">
              <a:rPr lang="en-US" smtClean="0"/>
              <a:t>29</a:t>
            </a:fld>
            <a:endParaRPr lang="en-US"/>
          </a:p>
        </p:txBody>
      </p:sp>
    </p:spTree>
    <p:extLst>
      <p:ext uri="{BB962C8B-B14F-4D97-AF65-F5344CB8AC3E}">
        <p14:creationId xmlns:p14="http://schemas.microsoft.com/office/powerpoint/2010/main" val="1809494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are emotional and behavioral issues after a brain injury a biochemical or psychosocial  reaction? </a:t>
            </a:r>
          </a:p>
        </p:txBody>
      </p:sp>
      <p:sp>
        <p:nvSpPr>
          <p:cNvPr id="4" name="Slide Number Placeholder 3"/>
          <p:cNvSpPr>
            <a:spLocks noGrp="1"/>
          </p:cNvSpPr>
          <p:nvPr>
            <p:ph type="sldNum" sz="quarter" idx="5"/>
          </p:nvPr>
        </p:nvSpPr>
        <p:spPr/>
        <p:txBody>
          <a:bodyPr/>
          <a:lstStyle/>
          <a:p>
            <a:fld id="{2B85F22A-B43B-3842-BE57-1288FC1AE7C9}" type="slidenum">
              <a:rPr lang="en-US" smtClean="0"/>
              <a:t>30</a:t>
            </a:fld>
            <a:endParaRPr lang="en-US"/>
          </a:p>
        </p:txBody>
      </p:sp>
    </p:spTree>
    <p:extLst>
      <p:ext uri="{BB962C8B-B14F-4D97-AF65-F5344CB8AC3E}">
        <p14:creationId xmlns:p14="http://schemas.microsoft.com/office/powerpoint/2010/main" val="963118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one just looks at the rate of attentional problems in the general population, the National Institute of Mental Health identifies that 9% of adolescents between the ages of 13 and 18 will receive the diagnosis of ADHD</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31</a:t>
            </a:fld>
            <a:endParaRPr lang="en-US"/>
          </a:p>
        </p:txBody>
      </p:sp>
    </p:spTree>
    <p:extLst>
      <p:ext uri="{BB962C8B-B14F-4D97-AF65-F5344CB8AC3E}">
        <p14:creationId xmlns:p14="http://schemas.microsoft.com/office/powerpoint/2010/main" val="3114140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National Institute of Mental Health identifies 25% of adolescents will receive a diagnosis of anxiety</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32</a:t>
            </a:fld>
            <a:endParaRPr lang="en-US"/>
          </a:p>
        </p:txBody>
      </p:sp>
    </p:spTree>
    <p:extLst>
      <p:ext uri="{BB962C8B-B14F-4D97-AF65-F5344CB8AC3E}">
        <p14:creationId xmlns:p14="http://schemas.microsoft.com/office/powerpoint/2010/main" val="3611532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sadly the SAMSHA data says that 11% of adolescents will receive the diagnosis of depression.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33</a:t>
            </a:fld>
            <a:endParaRPr lang="en-US"/>
          </a:p>
        </p:txBody>
      </p:sp>
    </p:spTree>
    <p:extLst>
      <p:ext uri="{BB962C8B-B14F-4D97-AF65-F5344CB8AC3E}">
        <p14:creationId xmlns:p14="http://schemas.microsoft.com/office/powerpoint/2010/main" val="377681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a:spLocks noGrp="1" noRot="1" noChangeAspect="1"/>
          </p:cNvSpPr>
          <p:nvPr>
            <p:ph type="sldImg"/>
          </p:nvPr>
        </p:nvSpPr>
        <p:spPr>
          <a:xfrm>
            <a:off x="406400" y="696913"/>
            <a:ext cx="6197600" cy="3486150"/>
          </a:xfrm>
          <a:prstGeom prst="rect">
            <a:avLst/>
          </a:prstGeom>
        </p:spPr>
        <p:txBody>
          <a:bodyPr/>
          <a:lstStyle/>
          <a:p>
            <a:endParaRPr dirty="0"/>
          </a:p>
        </p:txBody>
      </p:sp>
      <p:sp>
        <p:nvSpPr>
          <p:cNvPr id="154" name="Shape 154"/>
          <p:cNvSpPr>
            <a:spLocks noGrp="1"/>
          </p:cNvSpPr>
          <p:nvPr>
            <p:ph type="body" sz="quarter" idx="1"/>
          </p:nvPr>
        </p:nvSpPr>
        <p:spPr>
          <a:prstGeom prst="rect">
            <a:avLst/>
          </a:prstGeom>
        </p:spPr>
        <p:txBody>
          <a:bodyPr/>
          <a:lstStyle>
            <a:lvl1pPr indent="228600">
              <a:defRPr sz="1400">
                <a:latin typeface="Arial"/>
                <a:ea typeface="Arial"/>
                <a:cs typeface="Arial"/>
                <a:sym typeface="Arial"/>
              </a:defRPr>
            </a:lvl1pPr>
          </a:lstStyle>
          <a:p>
            <a:pPr marL="0" marR="0" lvl="0" indent="232943" algn="l" defTabSz="931774"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David</a:t>
            </a:r>
            <a:r>
              <a:rPr lang="en-US" baseline="0" dirty="0" smtClean="0">
                <a:solidFill>
                  <a:schemeClr val="tx1"/>
                </a:solidFill>
              </a:rPr>
              <a:t> - </a:t>
            </a:r>
            <a:r>
              <a:rPr lang="en-US" sz="1400" kern="1200" dirty="0" smtClean="0">
                <a:solidFill>
                  <a:schemeClr val="tx1"/>
                </a:solidFill>
                <a:effectLst/>
                <a:latin typeface="Arial"/>
                <a:ea typeface="Arial"/>
                <a:cs typeface="Arial"/>
                <a:sym typeface="Arial"/>
              </a:rPr>
              <a:t>The Mountain Plains Mental Health Technology Transfer Center is one of 12 centers that make up the larger MHTTC network. The MHTTC network is funded by the Substance Abuse and Mental Health Services Administration (SAMHSA) to provide training, resources, and technical assistance to individuals serving persons with mental health disorders. The Mountain Plains MHTTC serves the states of Colorado, Montana, North Dakota, South Dakota, Utah and Wyoming and has a particular focus on supporting providers working to meet the mental health needs of individuals living in rural communities. The Mountain Plains MHTTC is administered under a partnership between the University of North Dakota, and the Western Interstate Commission for Higher Education (WICHE). In our current grant year, the Mountain Plains MHTTC has received additional funding to support implementation of additional training and programs related to school mental health as well as provider well-being.</a:t>
            </a:r>
          </a:p>
          <a:p>
            <a:pPr indent="232943" defTabSz="931774">
              <a:defRPr/>
            </a:pPr>
            <a:endParaRPr lang="en-US" dirty="0" smtClean="0">
              <a:solidFill>
                <a:schemeClr val="tx1"/>
              </a:solidFill>
            </a:endParaRPr>
          </a:p>
        </p:txBody>
      </p:sp>
    </p:spTree>
    <p:extLst>
      <p:ext uri="{BB962C8B-B14F-4D97-AF65-F5344CB8AC3E}">
        <p14:creationId xmlns:p14="http://schemas.microsoft.com/office/powerpoint/2010/main" val="602534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When you think about a brain injury’s ability to disrupt the cellular communication between neurons, which is already tenuous in a teenager with cellular changes due to depression or anxiety or ADHD, it makes sense that brain injury, even a mild TBI like a concussion can exacerbate symptoms of depression, anxiety and attentional problems. A vulnerability model would suggest that if a teenager is predisposed to depression, anxiety or attentional problems (a vulnerable cellular system so to speak), that disruptions from the brain injury can exacerbate the underlying depression, anxiety and ADHD. There is a question of a kindling effect, where a weakened area is quick to ignite with even just what seems like an inconsequential injury.  I have had numerous patients with brain injury tell me that depression or anxiety developed after a brain injury when there was no predisposition to the conditions prior to the brain injury. While biochemically I do not think we know the mechanism for this yet, biochemically we do know that the mechanism for mental health diagnoses are related to neurotransmitters in the synaptic cleft and we know that brain injuries impact the efficiency of the neurons and their ability to communicate biochemically, so I am humbled by and respectful of the connection, even though we don’t fully understand it yet. </a:t>
            </a:r>
          </a:p>
        </p:txBody>
      </p:sp>
      <p:sp>
        <p:nvSpPr>
          <p:cNvPr id="4" name="Slide Number Placeholder 3"/>
          <p:cNvSpPr>
            <a:spLocks noGrp="1"/>
          </p:cNvSpPr>
          <p:nvPr>
            <p:ph type="sldNum" sz="quarter" idx="5"/>
          </p:nvPr>
        </p:nvSpPr>
        <p:spPr/>
        <p:txBody>
          <a:bodyPr/>
          <a:lstStyle/>
          <a:p>
            <a:fld id="{2B85F22A-B43B-3842-BE57-1288FC1AE7C9}" type="slidenum">
              <a:rPr lang="en-US" smtClean="0"/>
              <a:t>35</a:t>
            </a:fld>
            <a:endParaRPr lang="en-US"/>
          </a:p>
        </p:txBody>
      </p:sp>
    </p:spTree>
    <p:extLst>
      <p:ext uri="{BB962C8B-B14F-4D97-AF65-F5344CB8AC3E}">
        <p14:creationId xmlns:p14="http://schemas.microsoft.com/office/powerpoint/2010/main" val="20356906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Peters et al published an article creating mnemonics to help us remember that injury to the upper frontal lobes will decrease one’s ability to act as an executive – poor memory, difficulty multi-tasking and difficulty with abstractions. “Up (as in the upper frontal lobes) results in “down” or decreased executive functioning. Injury to the lower frontal lobes may result in an increase in appropriate behaviors like impulsivity and emotional lability, therefore, “down” (as in the lower section) results in an “up” tick in inappropriate behaviors. And lastly, injury to the middle frontal lobes may result in apathy – a flattening of affect – “middle if flat”. This is just one example of how disruption of the circuitry – not necessarily even to the structure of the brain – can lead to psychiatric and behavioral  manifestations.</a:t>
            </a:r>
          </a:p>
        </p:txBody>
      </p:sp>
      <p:sp>
        <p:nvSpPr>
          <p:cNvPr id="4" name="Slide Number Placeholder 3"/>
          <p:cNvSpPr>
            <a:spLocks noGrp="1"/>
          </p:cNvSpPr>
          <p:nvPr>
            <p:ph type="sldNum" sz="quarter" idx="5"/>
          </p:nvPr>
        </p:nvSpPr>
        <p:spPr/>
        <p:txBody>
          <a:bodyPr/>
          <a:lstStyle/>
          <a:p>
            <a:fld id="{2B85F22A-B43B-3842-BE57-1288FC1AE7C9}" type="slidenum">
              <a:rPr lang="en-US" smtClean="0"/>
              <a:t>36</a:t>
            </a:fld>
            <a:endParaRPr lang="en-US"/>
          </a:p>
        </p:txBody>
      </p:sp>
    </p:spTree>
    <p:extLst>
      <p:ext uri="{BB962C8B-B14F-4D97-AF65-F5344CB8AC3E}">
        <p14:creationId xmlns:p14="http://schemas.microsoft.com/office/powerpoint/2010/main" val="65222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One could also make an argument that a brain injury can bring on situational depression or anxiety. The brain injury has disrupted the child or adolescents life and routine so much – and has restricted so many FUN things, that the child gets depressed or anxious. Thinking back to the Luis study, the situation of being injured or hospitalized still showed a difference between children injured or hospitalized with an orthopedic injury versus a brain injury, but it does make sense that a student who has their life disrupted by a brain injury might become depressed or anxious. </a:t>
            </a:r>
          </a:p>
        </p:txBody>
      </p:sp>
      <p:sp>
        <p:nvSpPr>
          <p:cNvPr id="4" name="Slide Number Placeholder 3"/>
          <p:cNvSpPr>
            <a:spLocks noGrp="1"/>
          </p:cNvSpPr>
          <p:nvPr>
            <p:ph type="sldNum" sz="quarter" idx="5"/>
          </p:nvPr>
        </p:nvSpPr>
        <p:spPr/>
        <p:txBody>
          <a:bodyPr/>
          <a:lstStyle/>
          <a:p>
            <a:fld id="{2B85F22A-B43B-3842-BE57-1288FC1AE7C9}" type="slidenum">
              <a:rPr lang="en-US" smtClean="0"/>
              <a:t>37</a:t>
            </a:fld>
            <a:endParaRPr lang="en-US"/>
          </a:p>
        </p:txBody>
      </p:sp>
    </p:spTree>
    <p:extLst>
      <p:ext uri="{BB962C8B-B14F-4D97-AF65-F5344CB8AC3E}">
        <p14:creationId xmlns:p14="http://schemas.microsoft.com/office/powerpoint/2010/main" val="729677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emotional spin-off’s are understandable because a student with a brain injury often experiences significant life changes that make them feel different, socially isolated, falling behind academically or developmentally.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38</a:t>
            </a:fld>
            <a:endParaRPr lang="en-US"/>
          </a:p>
        </p:txBody>
      </p:sp>
    </p:spTree>
    <p:extLst>
      <p:ext uri="{BB962C8B-B14F-4D97-AF65-F5344CB8AC3E}">
        <p14:creationId xmlns:p14="http://schemas.microsoft.com/office/powerpoint/2010/main" val="3064431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just for good measure, lets throw in one more factor that cannot be overlooked in the child/adolescent population and that is maturation and development. This chart shows the myelination of the axons (again, the neurons or the cells in the brain) in the frontal lobe – the part of the brain believed to be primarily responsible for executive functioning (organization, planning, judgment…). There is a big spike of myelination in the early years and then again in the teenage years. The young brain is a moving target on a good day, absent a brain injury or depression or anxiety.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39</a:t>
            </a:fld>
            <a:endParaRPr lang="en-US"/>
          </a:p>
        </p:txBody>
      </p:sp>
    </p:spTree>
    <p:extLst>
      <p:ext uri="{BB962C8B-B14F-4D97-AF65-F5344CB8AC3E}">
        <p14:creationId xmlns:p14="http://schemas.microsoft.com/office/powerpoint/2010/main" val="1616877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frontal lobes are just putting the finishing touches on executive functioning in the teenage/early adulthood years, and the ability to stop and make better behavioral choices is spotty on a good day, a brain injury can come along and make that developing skill even more difficult.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40</a:t>
            </a:fld>
            <a:endParaRPr lang="en-US"/>
          </a:p>
        </p:txBody>
      </p:sp>
    </p:spTree>
    <p:extLst>
      <p:ext uri="{BB962C8B-B14F-4D97-AF65-F5344CB8AC3E}">
        <p14:creationId xmlns:p14="http://schemas.microsoft.com/office/powerpoint/2010/main" val="617269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it is the perfect storm – the amount of coordination that needs to occur between a child/adolescent who is typically developing and all of the psychosocial factors that are necessary to support him or her, together with the fluidity and healthiness of the biochemistry of the neurons places depression, anxiety and brain injury on an obvious collision course.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41</a:t>
            </a:fld>
            <a:endParaRPr lang="en-US"/>
          </a:p>
        </p:txBody>
      </p:sp>
    </p:spTree>
    <p:extLst>
      <p:ext uri="{BB962C8B-B14F-4D97-AF65-F5344CB8AC3E}">
        <p14:creationId xmlns:p14="http://schemas.microsoft.com/office/powerpoint/2010/main" val="1779922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buSzPct val="25000"/>
            </a:pPr>
            <a:fld id="{00000000-1234-1234-1234-123412341234}" type="slidenum">
              <a:rPr lang="en-US" sz="1400">
                <a:solidFill>
                  <a:prstClr val="black"/>
                </a:solidFill>
                <a:ea typeface="Calibri"/>
                <a:cs typeface="Calibri"/>
                <a:sym typeface="Calibri"/>
              </a:rPr>
              <a:pPr>
                <a:buSzPct val="25000"/>
              </a:pPr>
              <a:t>42</a:t>
            </a:fld>
            <a:endParaRPr lang="en-US" sz="1400" dirty="0">
              <a:solidFill>
                <a:prstClr val="black"/>
              </a:solidFill>
              <a:ea typeface="Calibri"/>
              <a:cs typeface="Calibri"/>
              <a:sym typeface="Calibri"/>
            </a:endParaRPr>
          </a:p>
        </p:txBody>
      </p:sp>
    </p:spTree>
    <p:extLst>
      <p:ext uri="{BB962C8B-B14F-4D97-AF65-F5344CB8AC3E}">
        <p14:creationId xmlns:p14="http://schemas.microsoft.com/office/powerpoint/2010/main" val="4049308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719218" y="4501662"/>
            <a:ext cx="5753739" cy="4264732"/>
          </a:xfrm>
          <a:prstGeom prst="rect">
            <a:avLst/>
          </a:prstGeom>
          <a:noFill/>
          <a:ln>
            <a:noFill/>
          </a:ln>
        </p:spPr>
        <p:txBody>
          <a:bodyPr lIns="95061" tIns="95061" rIns="95061" bIns="95061" anchor="t" anchorCtr="0">
            <a:noAutofit/>
          </a:bodyPr>
          <a:lstStyle/>
          <a:p>
            <a:pPr defTabSz="952320">
              <a:buSzPct val="25000"/>
              <a:defRPr/>
            </a:pPr>
            <a:endParaRPr lang="en-US" sz="1400" dirty="0"/>
          </a:p>
        </p:txBody>
      </p:sp>
      <p:sp>
        <p:nvSpPr>
          <p:cNvPr id="670" name="Shape 670"/>
          <p:cNvSpPr>
            <a:spLocks noGrp="1" noRot="1" noChangeAspect="1"/>
          </p:cNvSpPr>
          <p:nvPr>
            <p:ph type="sldImg" idx="2"/>
          </p:nvPr>
        </p:nvSpPr>
        <p:spPr>
          <a:xfrm>
            <a:off x="436563" y="711200"/>
            <a:ext cx="6316662" cy="35544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30568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txBox="1">
            <a:spLocks noGrp="1"/>
          </p:cNvSpPr>
          <p:nvPr>
            <p:ph type="body" idx="1"/>
          </p:nvPr>
        </p:nvSpPr>
        <p:spPr>
          <a:xfrm>
            <a:off x="719218" y="4501662"/>
            <a:ext cx="5753739" cy="4264732"/>
          </a:xfrm>
          <a:prstGeom prst="rect">
            <a:avLst/>
          </a:prstGeom>
          <a:noFill/>
          <a:ln>
            <a:noFill/>
          </a:ln>
        </p:spPr>
        <p:txBody>
          <a:bodyPr lIns="95061" tIns="95061" rIns="95061" bIns="95061" anchor="t" anchorCtr="0">
            <a:noAutofit/>
          </a:bodyPr>
          <a:lstStyle/>
          <a:p>
            <a:pPr>
              <a:buSzPct val="25000"/>
            </a:pPr>
            <a:endParaRPr sz="1400" dirty="0"/>
          </a:p>
        </p:txBody>
      </p:sp>
      <p:sp>
        <p:nvSpPr>
          <p:cNvPr id="699" name="Shape 699"/>
          <p:cNvSpPr>
            <a:spLocks noGrp="1" noRot="1" noChangeAspect="1"/>
          </p:cNvSpPr>
          <p:nvPr>
            <p:ph type="sldImg" idx="2"/>
          </p:nvPr>
        </p:nvSpPr>
        <p:spPr>
          <a:xfrm>
            <a:off x="436563" y="711200"/>
            <a:ext cx="6316662" cy="35544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31525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David - </a:t>
            </a:r>
            <a:r>
              <a:rPr lang="en-US" sz="1200" kern="1200" dirty="0" smtClean="0">
                <a:solidFill>
                  <a:schemeClr val="tx1"/>
                </a:solidFill>
                <a:effectLst/>
                <a:latin typeface="+mn-lt"/>
                <a:ea typeface="+mn-ea"/>
                <a:cs typeface="+mn-cs"/>
              </a:rPr>
              <a:t>The MHTTC Network is committed to aligning our training and actions to support affirming, respectful, and recovery-oriented language in all of our training and activities. We recognize the important role that person-first, culturally responsive, inclusive language plays in supporting the mental health and healing of all individuals. We encourage you to visit our National Coordinating Office’s program website to learn more.</a:t>
            </a:r>
          </a:p>
          <a:p>
            <a:endParaRPr lang="en-US" dirty="0"/>
          </a:p>
        </p:txBody>
      </p:sp>
    </p:spTree>
    <p:extLst>
      <p:ext uri="{BB962C8B-B14F-4D97-AF65-F5344CB8AC3E}">
        <p14:creationId xmlns:p14="http://schemas.microsoft.com/office/powerpoint/2010/main" val="737950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719224" y="4501663"/>
            <a:ext cx="5753738" cy="4264732"/>
          </a:xfrm>
          <a:prstGeom prst="rect">
            <a:avLst/>
          </a:prstGeom>
        </p:spPr>
        <p:txBody>
          <a:bodyPr lIns="95175" tIns="95175" rIns="95175" bIns="95175" anchor="t" anchorCtr="0">
            <a:noAutofit/>
          </a:bodyPr>
          <a:lstStyle/>
          <a:p>
            <a:r>
              <a:rPr lang="en-US" dirty="0"/>
              <a:t>All Building Blocks interact and even one gap in one building block</a:t>
            </a:r>
            <a:r>
              <a:rPr lang="en-US" baseline="0" dirty="0"/>
              <a:t> can effect all of the others.  </a:t>
            </a:r>
          </a:p>
          <a:p>
            <a:endParaRPr lang="en-US" baseline="0" dirty="0"/>
          </a:p>
        </p:txBody>
      </p:sp>
      <p:sp>
        <p:nvSpPr>
          <p:cNvPr id="514" name="Shape 514"/>
          <p:cNvSpPr>
            <a:spLocks noGrp="1" noRot="1" noChangeAspect="1"/>
          </p:cNvSpPr>
          <p:nvPr>
            <p:ph type="sldImg" idx="2"/>
          </p:nvPr>
        </p:nvSpPr>
        <p:spPr>
          <a:xfrm>
            <a:off x="436563" y="709613"/>
            <a:ext cx="6318250" cy="355441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16144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Shape 669"/>
          <p:cNvSpPr txBox="1">
            <a:spLocks noGrp="1"/>
          </p:cNvSpPr>
          <p:nvPr>
            <p:ph type="body" idx="1"/>
          </p:nvPr>
        </p:nvSpPr>
        <p:spPr>
          <a:xfrm>
            <a:off x="966701" y="3491767"/>
            <a:ext cx="7733585" cy="3307988"/>
          </a:xfrm>
          <a:prstGeom prst="rect">
            <a:avLst/>
          </a:prstGeom>
          <a:noFill/>
          <a:ln>
            <a:noFill/>
          </a:ln>
        </p:spPr>
        <p:txBody>
          <a:bodyPr lIns="97007" tIns="97007" rIns="97007" bIns="97007" anchor="t" anchorCtr="0">
            <a:noAutofit/>
          </a:bodyPr>
          <a:lstStyle/>
          <a:p>
            <a:pPr indent="-20549">
              <a:buSzPct val="25000"/>
            </a:pPr>
            <a:r>
              <a:rPr lang="en-US" sz="1400"/>
              <a:t>The Building Blocks of Brain Development includes </a:t>
            </a:r>
            <a:r>
              <a:rPr lang="en-US" sz="1400" b="1"/>
              <a:t>three important</a:t>
            </a:r>
            <a:r>
              <a:rPr lang="en-US" sz="1400"/>
              <a:t> </a:t>
            </a:r>
            <a:r>
              <a:rPr lang="en-US" sz="1400" b="1"/>
              <a:t>components</a:t>
            </a:r>
            <a:r>
              <a:rPr lang="en-US" sz="1400"/>
              <a:t> –</a:t>
            </a:r>
          </a:p>
          <a:p>
            <a:pPr marL="256841" indent="-256841">
              <a:buFont typeface="Calibri"/>
              <a:buAutoNum type="arabicPeriod"/>
            </a:pPr>
            <a:r>
              <a:rPr lang="en-US" sz="1400"/>
              <a:t>the Building Blocks, which we just reviewed</a:t>
            </a:r>
          </a:p>
          <a:p>
            <a:pPr marL="256841" indent="-256841">
              <a:buFont typeface="Calibri"/>
              <a:buAutoNum type="arabicPeriod"/>
            </a:pPr>
            <a:r>
              <a:rPr lang="en-US" sz="1400"/>
              <a:t>Suggested </a:t>
            </a:r>
            <a:r>
              <a:rPr lang="en-US" sz="1400" err="1"/>
              <a:t>nueroeducational</a:t>
            </a:r>
            <a:r>
              <a:rPr lang="en-US" sz="1400"/>
              <a:t> assessment tools for each building block</a:t>
            </a:r>
          </a:p>
          <a:p>
            <a:pPr marL="256841" indent="-256841">
              <a:buFont typeface="Calibri"/>
              <a:buAutoNum type="arabicPeriod"/>
            </a:pPr>
            <a:r>
              <a:rPr lang="en-US" sz="1400"/>
              <a:t>And strategies or interventions to address deficits for each building block</a:t>
            </a:r>
          </a:p>
          <a:p>
            <a:pPr defTabSz="971807">
              <a:buSzPct val="25000"/>
              <a:defRPr/>
            </a:pPr>
            <a:endParaRPr sz="1400"/>
          </a:p>
        </p:txBody>
      </p:sp>
      <p:sp>
        <p:nvSpPr>
          <p:cNvPr id="670" name="Shape 670"/>
          <p:cNvSpPr>
            <a:spLocks noGrp="1" noRot="1" noChangeAspect="1"/>
          </p:cNvSpPr>
          <p:nvPr>
            <p:ph type="sldImg" idx="2"/>
          </p:nvPr>
        </p:nvSpPr>
        <p:spPr>
          <a:xfrm>
            <a:off x="2382838" y="552450"/>
            <a:ext cx="4897437" cy="27559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8847699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6162"/>
            <a:r>
              <a:rPr lang="en-US" dirty="0"/>
              <a:t>The suggested neuroeducational assessments are commonly available in the school setting and/or are frequently part of training programs or practice for the various professional members of the multidisciplinary team. The assessments identified within the framework are just suggestions and are not endorsed by the Colorado Department of Education (CDE). This collection is not an exhaustive list and is always changing with revised editions and new tools being added each year.  In an attempt to maintain this ever changing collection, the CDE and the Colorado Brain Injury Program have teamed to develop a website that provides a dynamic and user friendly way to access the Building Blocks of Brain Development framework. The Colorado Kids Brain Injury Resource Network website is available at: </a:t>
            </a:r>
            <a:r>
              <a:rPr lang="en-US" dirty="0">
                <a:hlinkClick r:id="rId3"/>
              </a:rPr>
              <a:t>www.cokidswithbraininjury.com</a:t>
            </a:r>
            <a:r>
              <a:rPr lang="en-US" dirty="0"/>
              <a:t>. </a:t>
            </a:r>
          </a:p>
          <a:p>
            <a:pPr defTabSz="476162"/>
            <a:endParaRPr lang="en-US" dirty="0"/>
          </a:p>
          <a:p>
            <a:pPr defTabSz="476162"/>
            <a:r>
              <a:rPr lang="en-US" dirty="0"/>
              <a:t>(click) This graphic only presents one assessment per building block due to space constraints. Please go to the Colorado Kids Brain Injury Resource Network for a broader collection.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EA82589-242C-4B48-9378-E432BCAA2C32}"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818733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Shape 1507"/>
          <p:cNvSpPr txBox="1">
            <a:spLocks noGrp="1"/>
          </p:cNvSpPr>
          <p:nvPr>
            <p:ph type="body" idx="1"/>
          </p:nvPr>
        </p:nvSpPr>
        <p:spPr>
          <a:xfrm>
            <a:off x="719217" y="4501664"/>
            <a:ext cx="5753740" cy="4264731"/>
          </a:xfrm>
          <a:prstGeom prst="rect">
            <a:avLst/>
          </a:prstGeom>
        </p:spPr>
        <p:txBody>
          <a:bodyPr lIns="95197" tIns="95197" rIns="95197" bIns="95197" anchor="t" anchorCtr="0">
            <a:noAutofit/>
          </a:bodyPr>
          <a:lstStyle/>
          <a:p>
            <a:r>
              <a:rPr lang="en-US" dirty="0"/>
              <a:t>Have them use their devices</a:t>
            </a:r>
            <a:r>
              <a:rPr lang="en-US" baseline="0" dirty="0"/>
              <a:t> to navigate to cokids to check out assessment on the matrix</a:t>
            </a:r>
            <a:endParaRPr dirty="0"/>
          </a:p>
        </p:txBody>
      </p:sp>
      <p:sp>
        <p:nvSpPr>
          <p:cNvPr id="1508" name="Shape 1508"/>
          <p:cNvSpPr>
            <a:spLocks noGrp="1" noRot="1" noChangeAspect="1"/>
          </p:cNvSpPr>
          <p:nvPr>
            <p:ph type="sldImg" idx="2"/>
          </p:nvPr>
        </p:nvSpPr>
        <p:spPr>
          <a:xfrm>
            <a:off x="434975" y="711200"/>
            <a:ext cx="6318250" cy="35544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995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6162">
              <a:defRPr/>
            </a:pPr>
            <a:r>
              <a:rPr lang="en-US" dirty="0"/>
              <a:t>While the online framework provides the neuroeducational evaluation tools, there is also a manual, available electronically for free. The manual defines and fully illustrates each building block. It is called the </a:t>
            </a:r>
            <a:r>
              <a:rPr lang="en-US" i="1" dirty="0"/>
              <a:t>Brain Injury in Children and Youth: A Manual for Educators</a:t>
            </a:r>
            <a:r>
              <a:rPr lang="en-US" dirty="0"/>
              <a:t>, and is available for free on the CDE website: </a:t>
            </a:r>
            <a:r>
              <a:rPr lang="en-US" dirty="0">
                <a:hlinkClick r:id="rId3"/>
              </a:rPr>
              <a:t>http://www.cde.state.co.us/cdesped/sd-tbi</a:t>
            </a:r>
            <a:r>
              <a:rPr lang="en-US" dirty="0"/>
              <a:t> and the CO Kids Brain Injury Resource Network: </a:t>
            </a:r>
            <a:r>
              <a:rPr lang="en-US" dirty="0">
                <a:hlinkClick r:id="rId4"/>
              </a:rPr>
              <a:t>http://cokidswithbraininjury.com/</a:t>
            </a:r>
            <a:r>
              <a:rPr lang="en-US" dirty="0"/>
              <a:t>). The manual provides a detailed explanation of how each building block may be affected in the school setting if a brain injury occurs. In addition, an extensive list of accommodations, strategies and interventions for each building block are provided in the manual. </a:t>
            </a:r>
          </a:p>
          <a:p>
            <a:endParaRPr lang="en-US" dirty="0"/>
          </a:p>
          <a:p>
            <a:pPr defTabSz="476162"/>
            <a:r>
              <a:rPr lang="en-US" dirty="0"/>
              <a:t>(click) Again, this graphic only presents one strategy per building block due to space constraints. Please go to the manual for a broader collection.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EA82589-242C-4B48-9378-E432BCAA2C32}"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5502416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407988" y="698500"/>
            <a:ext cx="6205537"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3" name="Shape 1183"/>
          <p:cNvSpPr txBox="1">
            <a:spLocks noGrp="1"/>
          </p:cNvSpPr>
          <p:nvPr>
            <p:ph type="body" idx="1"/>
          </p:nvPr>
        </p:nvSpPr>
        <p:spPr>
          <a:xfrm>
            <a:off x="702311" y="4421823"/>
            <a:ext cx="5618480" cy="4189095"/>
          </a:xfrm>
          <a:prstGeom prst="rect">
            <a:avLst/>
          </a:prstGeom>
          <a:noFill/>
          <a:ln>
            <a:noFill/>
          </a:ln>
        </p:spPr>
        <p:txBody>
          <a:bodyPr wrap="square" lIns="91512" tIns="45718" rIns="91512" bIns="45718" anchor="t" anchorCtr="0">
            <a:noAutofit/>
          </a:bodyPr>
          <a:lstStyle/>
          <a:p>
            <a:pPr indent="-20634">
              <a:buClr>
                <a:schemeClr val="dk1"/>
              </a:buClr>
              <a:buSzPts val="325"/>
            </a:pPr>
            <a:r>
              <a:rPr lang="en-US" sz="1300">
                <a:solidFill>
                  <a:schemeClr val="dk1"/>
                </a:solidFill>
                <a:latin typeface="Calibri"/>
                <a:ea typeface="Calibri"/>
                <a:cs typeface="Calibri"/>
                <a:sym typeface="Calibri"/>
              </a:rPr>
              <a:t>HH?</a:t>
            </a:r>
          </a:p>
          <a:p>
            <a:pPr indent="-20634">
              <a:buClr>
                <a:schemeClr val="dk1"/>
              </a:buClr>
              <a:buSzPts val="325"/>
            </a:pPr>
            <a:r>
              <a:rPr lang="en-US" sz="1300" i="1">
                <a:solidFill>
                  <a:schemeClr val="dk1"/>
                </a:solidFill>
                <a:latin typeface="Calibri"/>
                <a:ea typeface="Calibri"/>
                <a:cs typeface="Calibri"/>
                <a:sym typeface="Calibri"/>
              </a:rPr>
              <a:t>[Picture of the Brain Injury in Children and Youth: A Manual for Educators, and the web address for the CDE TBI website where it can be downloaded.]</a:t>
            </a:r>
          </a:p>
        </p:txBody>
      </p:sp>
      <p:sp>
        <p:nvSpPr>
          <p:cNvPr id="1184" name="Shape 1184"/>
          <p:cNvSpPr txBox="1">
            <a:spLocks noGrp="1"/>
          </p:cNvSpPr>
          <p:nvPr>
            <p:ph type="hdr" idx="3"/>
          </p:nvPr>
        </p:nvSpPr>
        <p:spPr>
          <a:xfrm>
            <a:off x="1" y="2"/>
            <a:ext cx="3043343" cy="465455"/>
          </a:xfrm>
          <a:prstGeom prst="rect">
            <a:avLst/>
          </a:prstGeom>
          <a:noFill/>
          <a:ln>
            <a:noFill/>
          </a:ln>
        </p:spPr>
        <p:txBody>
          <a:bodyPr wrap="square" lIns="91512" tIns="45718" rIns="91512" bIns="45718" anchor="t" anchorCtr="0">
            <a:noAutofit/>
          </a:bodyPr>
          <a:lstStyle/>
          <a:p>
            <a:pPr indent="-19047">
              <a:buClr>
                <a:srgbClr val="000000"/>
              </a:buClr>
              <a:buSzPts val="300"/>
            </a:pPr>
            <a:endParaRPr>
              <a:solidFill>
                <a:srgbClr val="000000"/>
              </a:solidFill>
            </a:endParaRPr>
          </a:p>
        </p:txBody>
      </p:sp>
      <p:sp>
        <p:nvSpPr>
          <p:cNvPr id="1185" name="Shape 1185"/>
          <p:cNvSpPr txBox="1">
            <a:spLocks noGrp="1"/>
          </p:cNvSpPr>
          <p:nvPr>
            <p:ph type="dt" idx="10"/>
          </p:nvPr>
        </p:nvSpPr>
        <p:spPr>
          <a:xfrm>
            <a:off x="3978134" y="2"/>
            <a:ext cx="3043342" cy="465455"/>
          </a:xfrm>
          <a:prstGeom prst="rect">
            <a:avLst/>
          </a:prstGeom>
          <a:noFill/>
          <a:ln>
            <a:noFill/>
          </a:ln>
        </p:spPr>
        <p:txBody>
          <a:bodyPr wrap="square" lIns="91512" tIns="45718" rIns="91512" bIns="45718" anchor="t" anchorCtr="0">
            <a:noAutofit/>
          </a:bodyPr>
          <a:lstStyle/>
          <a:p>
            <a:pPr indent="-19047">
              <a:buClr>
                <a:srgbClr val="000000"/>
              </a:buClr>
              <a:buSzPts val="300"/>
            </a:pPr>
            <a:r>
              <a:rPr lang="en-US">
                <a:solidFill>
                  <a:srgbClr val="000000"/>
                </a:solidFill>
              </a:rPr>
              <a:t>8/10/2016</a:t>
            </a:r>
          </a:p>
        </p:txBody>
      </p:sp>
      <p:sp>
        <p:nvSpPr>
          <p:cNvPr id="1186" name="Shape 1186"/>
          <p:cNvSpPr txBox="1">
            <a:spLocks noGrp="1"/>
          </p:cNvSpPr>
          <p:nvPr>
            <p:ph type="ftr" idx="11"/>
          </p:nvPr>
        </p:nvSpPr>
        <p:spPr>
          <a:xfrm>
            <a:off x="1" y="8842032"/>
            <a:ext cx="3043343" cy="465455"/>
          </a:xfrm>
          <a:prstGeom prst="rect">
            <a:avLst/>
          </a:prstGeom>
          <a:noFill/>
          <a:ln>
            <a:noFill/>
          </a:ln>
        </p:spPr>
        <p:txBody>
          <a:bodyPr wrap="square" lIns="91512" tIns="45718" rIns="91512" bIns="45718" anchor="b" anchorCtr="0">
            <a:noAutofit/>
          </a:bodyPr>
          <a:lstStyle/>
          <a:p>
            <a:pPr indent="-19047">
              <a:buClr>
                <a:srgbClr val="000000"/>
              </a:buClr>
              <a:buSzPts val="300"/>
            </a:pPr>
            <a:endParaRPr>
              <a:solidFill>
                <a:srgbClr val="000000"/>
              </a:solidFill>
            </a:endParaRPr>
          </a:p>
        </p:txBody>
      </p:sp>
      <p:sp>
        <p:nvSpPr>
          <p:cNvPr id="1187" name="Shape 1187"/>
          <p:cNvSpPr txBox="1">
            <a:spLocks noGrp="1"/>
          </p:cNvSpPr>
          <p:nvPr>
            <p:ph type="sldNum" idx="12"/>
          </p:nvPr>
        </p:nvSpPr>
        <p:spPr>
          <a:xfrm>
            <a:off x="3978134" y="8842032"/>
            <a:ext cx="3043342" cy="465455"/>
          </a:xfrm>
          <a:prstGeom prst="rect">
            <a:avLst/>
          </a:prstGeom>
          <a:noFill/>
          <a:ln>
            <a:noFill/>
          </a:ln>
        </p:spPr>
        <p:txBody>
          <a:bodyPr wrap="square" lIns="91512" tIns="45718" rIns="91512" bIns="45718" anchor="b" anchorCtr="0">
            <a:noAutofit/>
          </a:bodyPr>
          <a:lstStyle/>
          <a:p>
            <a:pPr indent="-20634">
              <a:buClr>
                <a:srgbClr val="000000"/>
              </a:buClr>
              <a:buSzPts val="325"/>
            </a:pPr>
            <a:fld id="{00000000-1234-1234-1234-123412341234}" type="slidenum">
              <a:rPr lang="en-US" sz="1300">
                <a:latin typeface="Calibri"/>
                <a:ea typeface="Calibri"/>
                <a:cs typeface="Calibri"/>
                <a:sym typeface="Calibri"/>
              </a:rPr>
              <a:pPr indent="-20634">
                <a:buClr>
                  <a:srgbClr val="000000"/>
                </a:buClr>
                <a:buSzPts val="325"/>
              </a:pPr>
              <a:t>50</a:t>
            </a:fld>
            <a:endParaRPr lang="en-US" sz="1300">
              <a:latin typeface="Calibri"/>
              <a:ea typeface="Calibri"/>
              <a:cs typeface="Calibri"/>
              <a:sym typeface="Calibri"/>
            </a:endParaRPr>
          </a:p>
        </p:txBody>
      </p:sp>
    </p:spTree>
    <p:extLst>
      <p:ext uri="{BB962C8B-B14F-4D97-AF65-F5344CB8AC3E}">
        <p14:creationId xmlns:p14="http://schemas.microsoft.com/office/powerpoint/2010/main" val="25249626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defTabSz="473691" eaLnBrk="0" fontAlgn="base" hangingPunct="0">
              <a:spcBef>
                <a:spcPct val="30000"/>
              </a:spcBef>
              <a:spcAft>
                <a:spcPct val="0"/>
              </a:spcAft>
              <a:defRPr/>
            </a:pPr>
            <a:r>
              <a:rPr lang="en-US" dirty="0">
                <a:solidFill>
                  <a:srgbClr val="000000"/>
                </a:solidFill>
              </a:rPr>
              <a:t>The inability to inhibit an impulse is a problem with attention and is often the underlying issue with Attention Deficit Hyperactivity Disorder (“hyperactivity” is often more about the inability to stop acting upon every impulse that comes to mind</a:t>
            </a:r>
            <a:r>
              <a:rPr lang="en-US" dirty="0"/>
              <a:t>). </a:t>
            </a:r>
          </a:p>
          <a:p>
            <a:pPr defTabSz="473691" eaLnBrk="0" fontAlgn="base" hangingPunct="0">
              <a:spcBef>
                <a:spcPct val="30000"/>
              </a:spcBef>
              <a:spcAft>
                <a:spcPct val="0"/>
              </a:spcAft>
              <a:defRPr/>
            </a:pPr>
            <a:endParaRPr lang="en-US" i="1" dirty="0"/>
          </a:p>
          <a:p>
            <a:pPr defTabSz="473691" eaLnBrk="0" fontAlgn="base" hangingPunct="0">
              <a:spcBef>
                <a:spcPct val="30000"/>
              </a:spcBef>
              <a:spcAft>
                <a:spcPct val="0"/>
              </a:spcAft>
              <a:defRPr/>
            </a:pPr>
            <a:r>
              <a:rPr lang="en-US" i="1" dirty="0"/>
              <a:t>Refer them to matrix. [We</a:t>
            </a:r>
            <a:r>
              <a:rPr lang="en-US" i="1" baseline="0" dirty="0"/>
              <a:t> have included an extensive amount of information on these slides for your information. In addition, please see Brain Injury in Children and Youth: A Manual for Educators (on the CDE website at: http://www.cde.state.co.us/cdesped/SD-TBI.asp) for more information on these domains as well as potential intervention strategies.]</a:t>
            </a:r>
          </a:p>
          <a:p>
            <a:pPr defTabSz="473691" eaLnBrk="0" fontAlgn="base" hangingPunct="0">
              <a:spcBef>
                <a:spcPct val="30000"/>
              </a:spcBef>
              <a:spcAft>
                <a:spcPct val="0"/>
              </a:spcAft>
              <a:defRPr/>
            </a:pPr>
            <a:endParaRPr lang="en-US" baseline="0" dirty="0"/>
          </a:p>
          <a:p>
            <a:pPr defTabSz="473691" eaLnBrk="0" fontAlgn="base" hangingPunct="0">
              <a:spcBef>
                <a:spcPct val="30000"/>
              </a:spcBef>
              <a:spcAft>
                <a:spcPct val="0"/>
              </a:spcAft>
              <a:defRPr/>
            </a:pPr>
            <a:r>
              <a:rPr lang="en-US" dirty="0"/>
              <a:t>Attention</a:t>
            </a:r>
            <a:r>
              <a:rPr lang="en-US" baseline="0" dirty="0"/>
              <a:t> and concentration </a:t>
            </a:r>
            <a:r>
              <a:rPr lang="en-US" dirty="0"/>
              <a:t>is impacted much</a:t>
            </a:r>
            <a:r>
              <a:rPr lang="en-US" baseline="0" dirty="0"/>
              <a:t> of the time in brain injury.</a:t>
            </a:r>
          </a:p>
          <a:p>
            <a:endParaRPr lang="en-US" dirty="0"/>
          </a:p>
          <a:p>
            <a:r>
              <a:rPr lang="en-US" dirty="0"/>
              <a:t>Attention and concentration involve holding information such as events, words and visuals in ones’ awareness.</a:t>
            </a:r>
            <a:r>
              <a:rPr lang="en-US" baseline="0" dirty="0"/>
              <a:t>  </a:t>
            </a:r>
            <a:r>
              <a:rPr lang="en-US" dirty="0"/>
              <a:t>Following</a:t>
            </a:r>
            <a:r>
              <a:rPr lang="en-US" baseline="0" dirty="0"/>
              <a:t> injury, the brain is generally not as alert and is less able to sustain focus or filter sensory information. </a:t>
            </a:r>
          </a:p>
          <a:p>
            <a:endParaRPr lang="en-US" baseline="0" dirty="0"/>
          </a:p>
          <a:p>
            <a:r>
              <a:rPr lang="en-US" baseline="0" dirty="0"/>
              <a:t>May look like ADHD – a word of caution: do not rush to an ADHD label…children with TBI may respond VERY differently to typical treatment of ADHD (i.e., stimulants). </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3231151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73691" eaLnBrk="0" fontAlgn="base" hangingPunct="0">
              <a:spcBef>
                <a:spcPct val="30000"/>
              </a:spcBef>
              <a:spcAft>
                <a:spcPct val="0"/>
              </a:spcAft>
              <a:defRPr/>
            </a:pPr>
            <a:r>
              <a:rPr lang="en-US" dirty="0">
                <a:solidFill>
                  <a:srgbClr val="000000"/>
                </a:solidFill>
              </a:rPr>
              <a:t>We just added</a:t>
            </a:r>
            <a:r>
              <a:rPr lang="en-US" baseline="0" dirty="0">
                <a:solidFill>
                  <a:srgbClr val="000000"/>
                </a:solidFill>
              </a:rPr>
              <a:t> this domain, it is closely related the process of </a:t>
            </a:r>
            <a:r>
              <a:rPr lang="en-US" dirty="0">
                <a:solidFill>
                  <a:srgbClr val="000000"/>
                </a:solidFill>
              </a:rPr>
              <a:t>attention and is often the underlying issue with Attention Deficit Hyperactivity Disorder (“hyperactivity” is often more about the inability to stop acting upon every impulse that comes to mind</a:t>
            </a:r>
            <a:r>
              <a:rPr lang="en-US" dirty="0"/>
              <a:t>). </a:t>
            </a:r>
          </a:p>
          <a:p>
            <a:pPr defTabSz="473691" eaLnBrk="0" fontAlgn="base" hangingPunct="0">
              <a:spcBef>
                <a:spcPct val="30000"/>
              </a:spcBef>
              <a:spcAft>
                <a:spcPct val="0"/>
              </a:spcAft>
              <a:defRPr/>
            </a:pPr>
            <a:endParaRPr lang="en-US" i="1" dirty="0"/>
          </a:p>
          <a:p>
            <a:r>
              <a:rPr lang="en-US" baseline="0" dirty="0"/>
              <a:t>Often times we see a dx of ADHD – but – a word of caution: do not rush to an ADHD label…children with TBI may respond VERY differently to typical treatment of ADHD (i.e., stimulants). </a:t>
            </a:r>
          </a:p>
          <a:p>
            <a:endParaRPr lang="en-US" baseline="0" dirty="0"/>
          </a:p>
          <a:p>
            <a:r>
              <a:rPr lang="en-US" dirty="0"/>
              <a:t>As the authors of the book, </a:t>
            </a:r>
            <a:r>
              <a:rPr lang="en-US" dirty="0">
                <a:hlinkClick r:id="rId3"/>
              </a:rPr>
              <a:t>Smart but Scattered</a:t>
            </a:r>
            <a:r>
              <a:rPr lang="en-US" dirty="0"/>
              <a:t> , share, “It is a fundamental skill that enables all other executive skills to develop. </a:t>
            </a:r>
            <a:r>
              <a:rPr lang="en-US"/>
              <a:t>A child at the mercy of his impulses can’t initiate, sustain attention, plan, organize or problem solve effectively.”</a:t>
            </a:r>
            <a:endParaRPr lang="en-US" baseline="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3571216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Memory and learning involve the storage and organization of information</a:t>
            </a:r>
            <a:r>
              <a:rPr lang="en-US" baseline="0" dirty="0"/>
              <a:t> for later use. </a:t>
            </a:r>
          </a:p>
          <a:p>
            <a:endParaRPr lang="en-US" baseline="0" dirty="0"/>
          </a:p>
          <a:p>
            <a:r>
              <a:rPr lang="en-US" dirty="0"/>
              <a:t>A crucial building block for learning.</a:t>
            </a:r>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1082858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 speed is a mental function</a:t>
            </a:r>
            <a:r>
              <a:rPr lang="en-US" baseline="0" dirty="0"/>
              <a:t> that is highly sensitive to brain injury.  Teens are rarely aware of a decrease in their processing speed; rather, their experience is that they are confused or having a hard time understanding things unlike before the injury.   </a:t>
            </a:r>
          </a:p>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2768414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David</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Thank you again for joining us today. It is my pleasure to turn things over to Judy Dettmer with the National Association of State Head Injury Administrators to introduce our trainer today.</a:t>
            </a:r>
          </a:p>
          <a:p>
            <a:endParaRPr lang="en-US" dirty="0"/>
          </a:p>
        </p:txBody>
      </p:sp>
      <p:sp>
        <p:nvSpPr>
          <p:cNvPr id="4" name="Slide Number Placeholder 3"/>
          <p:cNvSpPr>
            <a:spLocks noGrp="1"/>
          </p:cNvSpPr>
          <p:nvPr>
            <p:ph type="sldNum" sz="quarter" idx="10"/>
          </p:nvPr>
        </p:nvSpPr>
        <p:spPr/>
        <p:txBody>
          <a:bodyPr/>
          <a:lstStyle/>
          <a:p>
            <a:fld id="{DEBBDCF8-57D4-3643-8A91-B2F440353B98}" type="slidenum">
              <a:rPr lang="en-US" smtClean="0"/>
              <a:t>5</a:t>
            </a:fld>
            <a:endParaRPr lang="en-US"/>
          </a:p>
        </p:txBody>
      </p:sp>
    </p:spTree>
    <p:extLst>
      <p:ext uri="{BB962C8B-B14F-4D97-AF65-F5344CB8AC3E}">
        <p14:creationId xmlns:p14="http://schemas.microsoft.com/office/powerpoint/2010/main" val="24943668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who</a:t>
            </a:r>
            <a:r>
              <a:rPr lang="en-US" baseline="0" dirty="0"/>
              <a:t> have trouble perceiving and/or responding to sensory input obviously will be at a disadvantage when they have to integrate information coming from different sources. </a:t>
            </a:r>
          </a:p>
          <a:p>
            <a:pPr defTabSz="913895">
              <a:defRPr/>
            </a:pPr>
            <a:endParaRPr lang="en-US" dirty="0"/>
          </a:p>
          <a:p>
            <a:pPr defTabSz="913895">
              <a:defRPr/>
            </a:pPr>
            <a:r>
              <a:rPr lang="en-US" b="1" dirty="0"/>
              <a:t>Sheldon – while older </a:t>
            </a:r>
            <a:r>
              <a:rPr lang="en-US" dirty="0"/>
              <a:t>gives us a good understanding</a:t>
            </a:r>
            <a:r>
              <a:rPr lang="en-US" baseline="0" dirty="0"/>
              <a:t> of sensory issues as well as cognitive flexibility issues in this video clip.</a:t>
            </a:r>
            <a:endParaRPr lang="en-US" dirty="0"/>
          </a:p>
          <a:p>
            <a:endParaRPr lang="en-US" baseline="0" dirty="0"/>
          </a:p>
          <a:p>
            <a:r>
              <a:rPr lang="en-US" dirty="0"/>
              <a:t>Sensory issues</a:t>
            </a:r>
            <a:r>
              <a:rPr lang="en-US" baseline="0" dirty="0"/>
              <a:t> cross many disability categories (i.e. Autism Spectrum Disorder, etc.)</a:t>
            </a:r>
          </a:p>
          <a:p>
            <a:endParaRPr lang="en-US" baseline="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31135627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2385">
              <a:spcBef>
                <a:spcPct val="0"/>
              </a:spcBef>
              <a:defRPr/>
            </a:pPr>
            <a:r>
              <a:rPr lang="en-US" dirty="0">
                <a:solidFill>
                  <a:srgbClr val="000000"/>
                </a:solidFill>
              </a:rPr>
              <a:t>The inability to benefit from new learning, and to build on that learning – especially in social situations and behaviorally.</a:t>
            </a:r>
          </a:p>
          <a:p>
            <a:pPr eaLnBrk="1" hangingPunct="1">
              <a:spcBef>
                <a:spcPct val="0"/>
              </a:spcBef>
            </a:pPr>
            <a:endParaRPr lang="en-US" dirty="0"/>
          </a:p>
          <a:p>
            <a:pPr eaLnBrk="1" hangingPunct="1">
              <a:spcBef>
                <a:spcPct val="0"/>
              </a:spcBef>
            </a:pPr>
            <a:r>
              <a:rPr lang="en-US" dirty="0"/>
              <a:t>A hallmark of a brain injury (and FASD) on a child’s performance is an “</a:t>
            </a:r>
            <a:r>
              <a:rPr lang="en-US" b="1" dirty="0"/>
              <a:t>unevenness</a:t>
            </a:r>
            <a:r>
              <a:rPr lang="en-US" dirty="0"/>
              <a:t>” in abilities across different settings, over time, and across different content areas. </a:t>
            </a:r>
          </a:p>
          <a:p>
            <a:pPr eaLnBrk="1" hangingPunct="1">
              <a:spcBef>
                <a:spcPct val="0"/>
              </a:spcBef>
            </a:pPr>
            <a:endParaRPr lang="en-US" dirty="0"/>
          </a:p>
          <a:p>
            <a:r>
              <a:rPr lang="en-US" baseline="0" dirty="0"/>
              <a:t>Examples: </a:t>
            </a:r>
          </a:p>
          <a:p>
            <a:pPr marL="239454" indent="-239454">
              <a:buAutoNum type="arabicParenR"/>
            </a:pPr>
            <a:r>
              <a:rPr lang="en-US" baseline="0" dirty="0"/>
              <a:t>Across domains – i.e., a 10 year old may have typical abilities of in fine and gross motor areas but have the social-emotional regulation of a 5 yr old. </a:t>
            </a:r>
          </a:p>
          <a:p>
            <a:pPr marL="239454" indent="-239454">
              <a:buAutoNum type="arabicParenR"/>
            </a:pPr>
            <a:r>
              <a:rPr lang="en-US" baseline="0" dirty="0"/>
              <a:t>High abilities in expressive language and difficulties with receptive language</a:t>
            </a:r>
          </a:p>
          <a:p>
            <a:pPr marL="239454" indent="-239454">
              <a:buAutoNum type="arabicParenR"/>
            </a:pPr>
            <a:r>
              <a:rPr lang="en-US" baseline="0" dirty="0"/>
              <a:t>OR a student knows material on Tuesday but cannot retrieve the same information later that same week. (Memory/processing speed/anxiety – many things could be at play here)</a:t>
            </a:r>
          </a:p>
          <a:p>
            <a:r>
              <a:rPr lang="en-US" baseline="0" dirty="0"/>
              <a:t>This is often viewed as opposition. </a:t>
            </a:r>
          </a:p>
          <a:p>
            <a:endParaRPr lang="en-US" baseline="0" dirty="0"/>
          </a:p>
          <a:p>
            <a:r>
              <a:rPr lang="en-US" baseline="0" dirty="0"/>
              <a:t>We as educators may need to try “differently” rather than harder at reaching students and presenting information in such a way that students learn. </a:t>
            </a:r>
            <a:endParaRPr lang="en-US" dirty="0"/>
          </a:p>
          <a:p>
            <a:pPr eaLnBrk="1" hangingPunct="1">
              <a:spcBef>
                <a:spcPct val="0"/>
              </a:spcBef>
            </a:pPr>
            <a:endParaRPr lang="en-US" dirty="0"/>
          </a:p>
          <a:p>
            <a:endParaRPr lang="en-US" baseline="0"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56</a:t>
            </a:fld>
            <a:endParaRPr lang="en-US" dirty="0">
              <a:solidFill>
                <a:prstClr val="black"/>
              </a:solidFill>
            </a:endParaRPr>
          </a:p>
        </p:txBody>
      </p:sp>
    </p:spTree>
    <p:extLst>
      <p:ext uri="{BB962C8B-B14F-4D97-AF65-F5344CB8AC3E}">
        <p14:creationId xmlns:p14="http://schemas.microsoft.com/office/powerpoint/2010/main" val="1187643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brain injury, the visual-spatial abilities</a:t>
            </a:r>
            <a:r>
              <a:rPr lang="en-US" baseline="0" dirty="0"/>
              <a:t> are frequently more impacted than verbal and tend to remain at lower levels after recovery.</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57</a:t>
            </a:fld>
            <a:endParaRPr lang="en-US" dirty="0">
              <a:solidFill>
                <a:prstClr val="black"/>
              </a:solidFill>
            </a:endParaRPr>
          </a:p>
        </p:txBody>
      </p:sp>
    </p:spTree>
    <p:extLst>
      <p:ext uri="{BB962C8B-B14F-4D97-AF65-F5344CB8AC3E}">
        <p14:creationId xmlns:p14="http://schemas.microsoft.com/office/powerpoint/2010/main" val="2287578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Children’s language</a:t>
            </a:r>
            <a:r>
              <a:rPr lang="en-US" baseline="0" dirty="0"/>
              <a:t> abilities are still developing and an injury to this area can have a significant impact on their receptive, expressive abilities and/or social pragmatic language as well as their academic performance.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58</a:t>
            </a:fld>
            <a:endParaRPr lang="en-US" dirty="0">
              <a:solidFill>
                <a:prstClr val="black"/>
              </a:solidFill>
            </a:endParaRPr>
          </a:p>
        </p:txBody>
      </p:sp>
    </p:spTree>
    <p:extLst>
      <p:ext uri="{BB962C8B-B14F-4D97-AF65-F5344CB8AC3E}">
        <p14:creationId xmlns:p14="http://schemas.microsoft.com/office/powerpoint/2010/main" val="16930974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a:t>
            </a:r>
            <a:r>
              <a:rPr lang="en-US" baseline="0" dirty="0"/>
              <a:t> emotional competency impacts many aspects of a students life – impulse control, regulation of behaviors and feelings, making and keeping friends, etc. </a:t>
            </a:r>
          </a:p>
          <a:p>
            <a:endParaRPr lang="en-US" baseline="0" dirty="0"/>
          </a:p>
          <a:p>
            <a:r>
              <a:rPr lang="en-US" baseline="0" dirty="0"/>
              <a:t>The negative impacts of this domain may have life altering effects, i.e., juvenile justice system involvement, substance abuse, high risk behaviors, etc. </a:t>
            </a:r>
          </a:p>
          <a:p>
            <a:endParaRPr lang="en-US" baseline="0" dirty="0"/>
          </a:p>
          <a:p>
            <a:pPr defTabSz="473691" eaLnBrk="0" fontAlgn="base" hangingPunct="0">
              <a:spcBef>
                <a:spcPct val="30000"/>
              </a:spcBef>
              <a:spcAft>
                <a:spcPct val="0"/>
              </a:spcAft>
              <a:defRPr/>
            </a:pPr>
            <a:r>
              <a:rPr lang="en-US" baseline="0" dirty="0"/>
              <a:t>There is an entire chapter dedicated to this domain in the manual (Brain Injury in Children and Youth: A Manual for Educators at: http://www.cde.state.co.us/cdesped/SD-TBI.asp)</a:t>
            </a:r>
          </a:p>
          <a:p>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59</a:t>
            </a:fld>
            <a:endParaRPr lang="en-US" dirty="0">
              <a:solidFill>
                <a:prstClr val="black"/>
              </a:solidFill>
            </a:endParaRPr>
          </a:p>
        </p:txBody>
      </p:sp>
    </p:spTree>
    <p:extLst>
      <p:ext uri="{BB962C8B-B14F-4D97-AF65-F5344CB8AC3E}">
        <p14:creationId xmlns:p14="http://schemas.microsoft.com/office/powerpoint/2010/main" val="15342540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Initiation issues</a:t>
            </a:r>
            <a:r>
              <a:rPr lang="en-US" baseline="0" dirty="0"/>
              <a:t> may appear that the student is uninterested, unmotivated or oppositional when in reality the issue is difficulty knowing how to get started.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60</a:t>
            </a:fld>
            <a:endParaRPr lang="en-US" dirty="0">
              <a:solidFill>
                <a:prstClr val="black"/>
              </a:solidFill>
            </a:endParaRPr>
          </a:p>
        </p:txBody>
      </p:sp>
    </p:spTree>
    <p:extLst>
      <p:ext uri="{BB962C8B-B14F-4D97-AF65-F5344CB8AC3E}">
        <p14:creationId xmlns:p14="http://schemas.microsoft.com/office/powerpoint/2010/main" val="1043342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flexibility also involves being able to change the approach to problem solving as the task changes</a:t>
            </a:r>
            <a:r>
              <a:rPr lang="en-US" baseline="0" dirty="0"/>
              <a:t> or being able to successfully transition from one task to another.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61</a:t>
            </a:fld>
            <a:endParaRPr lang="en-US" dirty="0">
              <a:solidFill>
                <a:prstClr val="black"/>
              </a:solidFill>
            </a:endParaRPr>
          </a:p>
        </p:txBody>
      </p:sp>
    </p:spTree>
    <p:extLst>
      <p:ext uri="{BB962C8B-B14F-4D97-AF65-F5344CB8AC3E}">
        <p14:creationId xmlns:p14="http://schemas.microsoft.com/office/powerpoint/2010/main" val="34592866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with planning</a:t>
            </a:r>
            <a:r>
              <a:rPr lang="en-US" baseline="0" dirty="0"/>
              <a:t> issues may approach tasks impulsively which leads to difficulties in completing each step of the process.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62</a:t>
            </a:fld>
            <a:endParaRPr lang="en-US" dirty="0">
              <a:solidFill>
                <a:prstClr val="black"/>
              </a:solidFill>
            </a:endParaRPr>
          </a:p>
        </p:txBody>
      </p:sp>
    </p:spTree>
    <p:extLst>
      <p:ext uri="{BB962C8B-B14F-4D97-AF65-F5344CB8AC3E}">
        <p14:creationId xmlns:p14="http://schemas.microsoft.com/office/powerpoint/2010/main" val="4398466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who</a:t>
            </a:r>
            <a:r>
              <a:rPr lang="en-US" baseline="0" dirty="0"/>
              <a:t> have difficulty paying attention to the most important features of their environment, logically organizing and planning their behavior, and following through often have grave difficulty behaving reasonably in situations which do not provide intense external support and structure.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63</a:t>
            </a:fld>
            <a:endParaRPr lang="en-US" dirty="0">
              <a:solidFill>
                <a:prstClr val="black"/>
              </a:solidFill>
            </a:endParaRPr>
          </a:p>
        </p:txBody>
      </p:sp>
    </p:spTree>
    <p:extLst>
      <p:ext uri="{BB962C8B-B14F-4D97-AF65-F5344CB8AC3E}">
        <p14:creationId xmlns:p14="http://schemas.microsoft.com/office/powerpoint/2010/main" val="3240206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Reasoning</a:t>
            </a:r>
            <a:r>
              <a:rPr lang="en-US" baseline="0" dirty="0"/>
              <a:t> involves the consideration of evidence and drawing of conclusions based on the exploration of all possibilities, consideration of positive and negative outcomes and combining knowledge from past experiences (Savage &amp; Wolcott, 1994). </a:t>
            </a:r>
            <a:endParaRPr lang="en-US" dirty="0"/>
          </a:p>
        </p:txBody>
      </p:sp>
      <p:sp>
        <p:nvSpPr>
          <p:cNvPr id="4" name="Header Placeholder 3"/>
          <p:cNvSpPr>
            <a:spLocks noGrp="1"/>
          </p:cNvSpPr>
          <p:nvPr>
            <p:ph type="hdr" sz="quarter" idx="10"/>
          </p:nvPr>
        </p:nvSpPr>
        <p:spPr/>
        <p:txBody>
          <a:bodyPr/>
          <a:lstStyle/>
          <a:p>
            <a:pPr>
              <a:defRPr/>
            </a:pPr>
            <a:endParaRPr lang="en-US" dirty="0">
              <a:solidFill>
                <a:prstClr val="black"/>
              </a:solidFill>
            </a:endParaRPr>
          </a:p>
        </p:txBody>
      </p:sp>
      <p:sp>
        <p:nvSpPr>
          <p:cNvPr id="5" name="Date Placeholder 4"/>
          <p:cNvSpPr>
            <a:spLocks noGrp="1"/>
          </p:cNvSpPr>
          <p:nvPr>
            <p:ph type="dt" idx="11"/>
          </p:nvPr>
        </p:nvSpPr>
        <p:spPr/>
        <p:txBody>
          <a:bodyPr/>
          <a:lstStyle/>
          <a:p>
            <a:pPr>
              <a:defRPr/>
            </a:pPr>
            <a:fld id="{12A217B0-7279-42A4-99BC-AC331508301E}" type="datetime1">
              <a:rPr lang="en-US" smtClean="0">
                <a:solidFill>
                  <a:prstClr val="black"/>
                </a:solidFill>
              </a:rPr>
              <a:pPr>
                <a:defRPr/>
              </a:pPr>
              <a:t>1/26/2021</a:t>
            </a:fld>
            <a:endParaRPr lang="en-US" dirty="0">
              <a:solidFill>
                <a:prstClr val="black"/>
              </a:solidFill>
            </a:endParaRPr>
          </a:p>
        </p:txBody>
      </p:sp>
      <p:sp>
        <p:nvSpPr>
          <p:cNvPr id="6" name="Footer Placeholder 5"/>
          <p:cNvSpPr>
            <a:spLocks noGrp="1"/>
          </p:cNvSpPr>
          <p:nvPr>
            <p:ph type="ftr" sz="quarter" idx="12"/>
          </p:nvPr>
        </p:nvSpPr>
        <p:spPr/>
        <p:txBody>
          <a:bodyPr/>
          <a:lstStyle/>
          <a:p>
            <a:pPr>
              <a:defRPr/>
            </a:pPr>
            <a:endParaRPr lang="en-US" dirty="0">
              <a:solidFill>
                <a:prstClr val="black"/>
              </a:solidFill>
            </a:endParaRPr>
          </a:p>
        </p:txBody>
      </p:sp>
      <p:sp>
        <p:nvSpPr>
          <p:cNvPr id="7" name="Slide Number Placeholder 6"/>
          <p:cNvSpPr>
            <a:spLocks noGrp="1"/>
          </p:cNvSpPr>
          <p:nvPr>
            <p:ph type="sldNum" sz="quarter" idx="13"/>
          </p:nvPr>
        </p:nvSpPr>
        <p:spPr/>
        <p:txBody>
          <a:bodyPr/>
          <a:lstStyle/>
          <a:p>
            <a:pPr>
              <a:defRPr/>
            </a:pPr>
            <a:fld id="{F0859FE7-B354-470E-B029-CD369DEE8B7C}" type="slidenum">
              <a:rPr lang="en-US" smtClean="0">
                <a:solidFill>
                  <a:prstClr val="black"/>
                </a:solidFill>
              </a:rPr>
              <a:pPr>
                <a:defRPr/>
              </a:pPr>
              <a:t>64</a:t>
            </a:fld>
            <a:endParaRPr lang="en-US" dirty="0">
              <a:solidFill>
                <a:prstClr val="black"/>
              </a:solidFill>
            </a:endParaRPr>
          </a:p>
        </p:txBody>
      </p:sp>
    </p:spTree>
    <p:extLst>
      <p:ext uri="{BB962C8B-B14F-4D97-AF65-F5344CB8AC3E}">
        <p14:creationId xmlns:p14="http://schemas.microsoft.com/office/powerpoint/2010/main" val="933062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few decades, we have come to learn a lot about the mental health and behavioral sequelae from 2 populations in particular. Because brain injury is not something that can be studied artificially in a laboratory, with people at least, we have learned a lot about brain injury from the people who are at higher risk to sustain brain injuries in their line of work. Brain injury became the “signature injury” in the  Iraq and Afghanistan conflicts – with about 22% of our veterans returning from conflict with a traumatic brain injury. As a result, we also began to notice the increase in veterans reporting mental health disorders such as depression and PTSD, substance use disorder and increases in behavioral disorders. </a:t>
            </a:r>
          </a:p>
        </p:txBody>
      </p:sp>
      <p:sp>
        <p:nvSpPr>
          <p:cNvPr id="4" name="Slide Number Placeholder 3"/>
          <p:cNvSpPr>
            <a:spLocks noGrp="1"/>
          </p:cNvSpPr>
          <p:nvPr>
            <p:ph type="sldNum" sz="quarter" idx="5"/>
          </p:nvPr>
        </p:nvSpPr>
        <p:spPr/>
        <p:txBody>
          <a:bodyPr/>
          <a:lstStyle/>
          <a:p>
            <a:fld id="{2B85F22A-B43B-3842-BE57-1288FC1AE7C9}" type="slidenum">
              <a:rPr lang="en-US" smtClean="0"/>
              <a:t>6</a:t>
            </a:fld>
            <a:endParaRPr lang="en-US"/>
          </a:p>
        </p:txBody>
      </p:sp>
    </p:spTree>
    <p:extLst>
      <p:ext uri="{BB962C8B-B14F-4D97-AF65-F5344CB8AC3E}">
        <p14:creationId xmlns:p14="http://schemas.microsoft.com/office/powerpoint/2010/main" val="33051881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IEP- pre separate TBI category when placed on IEP</a:t>
            </a:r>
          </a:p>
          <a:p>
            <a:endParaRPr lang="en-US" dirty="0"/>
          </a:p>
          <a:p>
            <a:r>
              <a:rPr lang="en-US" dirty="0"/>
              <a:t>The fall and TBI were documented in adoption records</a:t>
            </a:r>
          </a:p>
          <a:p>
            <a:endParaRPr lang="en-US" dirty="0"/>
          </a:p>
          <a:p>
            <a:r>
              <a:rPr lang="en-US" dirty="0"/>
              <a:t>PT ended before entered kinder.  OT ended in 6</a:t>
            </a:r>
            <a:r>
              <a:rPr lang="en-US" baseline="30000" dirty="0"/>
              <a:t>th</a:t>
            </a:r>
            <a:r>
              <a:rPr lang="en-US" dirty="0"/>
              <a:t> grade</a:t>
            </a:r>
          </a:p>
          <a:p>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67</a:t>
            </a:fld>
            <a:endParaRPr lang="en-US"/>
          </a:p>
        </p:txBody>
      </p:sp>
    </p:spTree>
    <p:extLst>
      <p:ext uri="{BB962C8B-B14F-4D97-AF65-F5344CB8AC3E}">
        <p14:creationId xmlns:p14="http://schemas.microsoft.com/office/powerpoint/2010/main" val="378090554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well behaved and gets along well with peers and adults</a:t>
            </a:r>
          </a:p>
        </p:txBody>
      </p:sp>
      <p:sp>
        <p:nvSpPr>
          <p:cNvPr id="4" name="Slide Number Placeholder 3"/>
          <p:cNvSpPr>
            <a:spLocks noGrp="1"/>
          </p:cNvSpPr>
          <p:nvPr>
            <p:ph type="sldNum" sz="quarter" idx="10"/>
          </p:nvPr>
        </p:nvSpPr>
        <p:spPr/>
        <p:txBody>
          <a:bodyPr/>
          <a:lstStyle/>
          <a:p>
            <a:fld id="{976AB643-1C83-46B1-A4FF-8E4A58FA665A}" type="slidenum">
              <a:rPr lang="en-US" smtClean="0"/>
              <a:t>68</a:t>
            </a:fld>
            <a:endParaRPr lang="en-US"/>
          </a:p>
        </p:txBody>
      </p:sp>
    </p:spTree>
    <p:extLst>
      <p:ext uri="{BB962C8B-B14F-4D97-AF65-F5344CB8AC3E}">
        <p14:creationId xmlns:p14="http://schemas.microsoft.com/office/powerpoint/2010/main" val="42137820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AB643-1C83-46B1-A4FF-8E4A58FA665A}" type="slidenum">
              <a:rPr lang="en-US" smtClean="0"/>
              <a:t>70</a:t>
            </a:fld>
            <a:endParaRPr lang="en-US"/>
          </a:p>
        </p:txBody>
      </p:sp>
    </p:spTree>
    <p:extLst>
      <p:ext uri="{BB962C8B-B14F-4D97-AF65-F5344CB8AC3E}">
        <p14:creationId xmlns:p14="http://schemas.microsoft.com/office/powerpoint/2010/main" val="27374053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6AB643-1C83-46B1-A4FF-8E4A58FA665A}" type="slidenum">
              <a:rPr lang="en-US" smtClean="0"/>
              <a:t>71</a:t>
            </a:fld>
            <a:endParaRPr lang="en-US"/>
          </a:p>
        </p:txBody>
      </p:sp>
    </p:spTree>
    <p:extLst>
      <p:ext uri="{BB962C8B-B14F-4D97-AF65-F5344CB8AC3E}">
        <p14:creationId xmlns:p14="http://schemas.microsoft.com/office/powerpoint/2010/main" val="25743714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from the Building Blocks that if one of the Fundamental skills is shaky, or is knocked out of place, even temporarily, the higher order functioning of learning, social emotional competency and executive functioning come crashing down. After all, what is social emotional competency? – it is the ability to attend and learn and remember social norms well enough to make better decisions now and in the future. What is executive functioning? – it is the ability to delay impulses, plan, organize, problem solve and make good judgments. Social </a:t>
            </a:r>
            <a:r>
              <a:rPr lang="en-US" dirty="0" err="1"/>
              <a:t>INcompetence</a:t>
            </a:r>
            <a:r>
              <a:rPr lang="en-US" dirty="0"/>
              <a:t> and executive </a:t>
            </a:r>
            <a:r>
              <a:rPr lang="en-US" dirty="0" err="1"/>
              <a:t>DYSfunction</a:t>
            </a:r>
            <a:r>
              <a:rPr lang="en-US" dirty="0"/>
              <a:t> can be the manifestation, or at least exacerbation, of unstable fundamental skill deficits. </a:t>
            </a:r>
          </a:p>
        </p:txBody>
      </p:sp>
      <p:sp>
        <p:nvSpPr>
          <p:cNvPr id="4" name="Slide Number Placeholder 3"/>
          <p:cNvSpPr>
            <a:spLocks noGrp="1"/>
          </p:cNvSpPr>
          <p:nvPr>
            <p:ph type="sldNum" sz="quarter" idx="5"/>
          </p:nvPr>
        </p:nvSpPr>
        <p:spPr/>
        <p:txBody>
          <a:bodyPr/>
          <a:lstStyle/>
          <a:p>
            <a:fld id="{2B85F22A-B43B-3842-BE57-1288FC1AE7C9}" type="slidenum">
              <a:rPr lang="en-US" smtClean="0"/>
              <a:t>73</a:t>
            </a:fld>
            <a:endParaRPr lang="en-US"/>
          </a:p>
        </p:txBody>
      </p:sp>
    </p:spTree>
    <p:extLst>
      <p:ext uri="{BB962C8B-B14F-4D97-AF65-F5344CB8AC3E}">
        <p14:creationId xmlns:p14="http://schemas.microsoft.com/office/powerpoint/2010/main" val="7154182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we sure Johnny can really remember long division from Monday to Thursday? Can we really be sure that Sarah is just hitting her brother out of spite? </a:t>
            </a:r>
          </a:p>
        </p:txBody>
      </p:sp>
      <p:sp>
        <p:nvSpPr>
          <p:cNvPr id="4" name="Slide Number Placeholder 3"/>
          <p:cNvSpPr>
            <a:spLocks noGrp="1"/>
          </p:cNvSpPr>
          <p:nvPr>
            <p:ph type="sldNum" sz="quarter" idx="5"/>
          </p:nvPr>
        </p:nvSpPr>
        <p:spPr/>
        <p:txBody>
          <a:bodyPr/>
          <a:lstStyle/>
          <a:p>
            <a:fld id="{B995A0D2-DF1C-5741-8319-2AA81CD57105}" type="slidenum">
              <a:rPr lang="en-US" smtClean="0"/>
              <a:t>74</a:t>
            </a:fld>
            <a:endParaRPr lang="en-US"/>
          </a:p>
        </p:txBody>
      </p:sp>
    </p:spTree>
    <p:extLst>
      <p:ext uri="{BB962C8B-B14F-4D97-AF65-F5344CB8AC3E}">
        <p14:creationId xmlns:p14="http://schemas.microsoft.com/office/powerpoint/2010/main" val="37674933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not all skills develop all at the same time. While a student may be chronologically 18 years old, their ability to regulate their emotions may be at a 6 year old level; their ability to be independent and safe at home may be at an 11 year level. And our children who have suffered trauma or TBI or our students who are born with neurodiversity such as ADHD or learning disabilities or are on the spectrum are even more at risk for uneven development –  levels of unevenness need to be allowed for in even the typically developing child. </a:t>
            </a:r>
          </a:p>
        </p:txBody>
      </p:sp>
      <p:sp>
        <p:nvSpPr>
          <p:cNvPr id="4" name="Slide Number Placeholder 3"/>
          <p:cNvSpPr>
            <a:spLocks noGrp="1"/>
          </p:cNvSpPr>
          <p:nvPr>
            <p:ph type="sldNum" sz="quarter" idx="10"/>
          </p:nvPr>
        </p:nvSpPr>
        <p:spPr/>
        <p:txBody>
          <a:bodyPr/>
          <a:lstStyle/>
          <a:p>
            <a:fld id="{976AB643-1C83-46B1-A4FF-8E4A58FA665A}" type="slidenum">
              <a:rPr lang="en-US" smtClean="0"/>
              <a:t>75</a:t>
            </a:fld>
            <a:endParaRPr lang="en-US"/>
          </a:p>
        </p:txBody>
      </p:sp>
    </p:spTree>
    <p:extLst>
      <p:ext uri="{BB962C8B-B14F-4D97-AF65-F5344CB8AC3E}">
        <p14:creationId xmlns:p14="http://schemas.microsoft.com/office/powerpoint/2010/main" val="2836821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would happen if we did not assume that every child was just </a:t>
            </a:r>
            <a:r>
              <a:rPr lang="en-US" u="sng" dirty="0"/>
              <a:t>refusing</a:t>
            </a:r>
            <a:r>
              <a:rPr lang="en-US" dirty="0"/>
              <a:t> to show us the  behavior we wanted? What if before we call behavior we don’t like a “Won’t” and first explore the idea of whether it is the result of a fundamental skill deficit making it  a “Can’t”?</a:t>
            </a:r>
          </a:p>
        </p:txBody>
      </p:sp>
      <p:sp>
        <p:nvSpPr>
          <p:cNvPr id="4" name="Slide Number Placeholder 3"/>
          <p:cNvSpPr>
            <a:spLocks noGrp="1"/>
          </p:cNvSpPr>
          <p:nvPr>
            <p:ph type="sldNum" sz="quarter" idx="5"/>
          </p:nvPr>
        </p:nvSpPr>
        <p:spPr/>
        <p:txBody>
          <a:bodyPr/>
          <a:lstStyle/>
          <a:p>
            <a:fld id="{B995A0D2-DF1C-5741-8319-2AA81CD57105}" type="slidenum">
              <a:rPr lang="en-US" smtClean="0"/>
              <a:t>76</a:t>
            </a:fld>
            <a:endParaRPr lang="en-US"/>
          </a:p>
        </p:txBody>
      </p:sp>
    </p:spTree>
    <p:extLst>
      <p:ext uri="{BB962C8B-B14F-4D97-AF65-F5344CB8AC3E}">
        <p14:creationId xmlns:p14="http://schemas.microsoft.com/office/powerpoint/2010/main" val="36916669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subscribe to the Collaborative Problem Solving model, then we start from a place that everyone WILL do well IF they CAN do well. CPS believes that no one wants to fail if they have the option to succeed.  </a:t>
            </a:r>
          </a:p>
        </p:txBody>
      </p:sp>
      <p:sp>
        <p:nvSpPr>
          <p:cNvPr id="4" name="Slide Number Placeholder 3"/>
          <p:cNvSpPr>
            <a:spLocks noGrp="1"/>
          </p:cNvSpPr>
          <p:nvPr>
            <p:ph type="sldNum" sz="quarter" idx="5"/>
          </p:nvPr>
        </p:nvSpPr>
        <p:spPr/>
        <p:txBody>
          <a:bodyPr/>
          <a:lstStyle/>
          <a:p>
            <a:fld id="{B995A0D2-DF1C-5741-8319-2AA81CD57105}" type="slidenum">
              <a:rPr lang="en-US" smtClean="0"/>
              <a:t>77</a:t>
            </a:fld>
            <a:endParaRPr lang="en-US"/>
          </a:p>
        </p:txBody>
      </p:sp>
    </p:spTree>
    <p:extLst>
      <p:ext uri="{BB962C8B-B14F-4D97-AF65-F5344CB8AC3E}">
        <p14:creationId xmlns:p14="http://schemas.microsoft.com/office/powerpoint/2010/main" val="70873687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about the students that give you the most “behavior” to work on, do you know if they have some of these potential disrupters? Could any of these factors be contributing to a fundamental building block being knocked out of place resulting in social </a:t>
            </a:r>
            <a:r>
              <a:rPr lang="en-US" dirty="0" err="1"/>
              <a:t>INcompetence</a:t>
            </a:r>
            <a:r>
              <a:rPr lang="en-US" dirty="0"/>
              <a:t> and Executive </a:t>
            </a:r>
            <a:r>
              <a:rPr lang="en-US" dirty="0" err="1"/>
              <a:t>DYSfunction</a:t>
            </a:r>
            <a:r>
              <a:rPr lang="en-US" dirty="0"/>
              <a:t>? </a:t>
            </a:r>
          </a:p>
        </p:txBody>
      </p:sp>
      <p:sp>
        <p:nvSpPr>
          <p:cNvPr id="4" name="Slide Number Placeholder 3"/>
          <p:cNvSpPr>
            <a:spLocks noGrp="1"/>
          </p:cNvSpPr>
          <p:nvPr>
            <p:ph type="sldNum" sz="quarter" idx="5"/>
          </p:nvPr>
        </p:nvSpPr>
        <p:spPr/>
        <p:txBody>
          <a:bodyPr/>
          <a:lstStyle/>
          <a:p>
            <a:fld id="{B995A0D2-DF1C-5741-8319-2AA81CD57105}" type="slidenum">
              <a:rPr lang="en-US" smtClean="0"/>
              <a:t>78</a:t>
            </a:fld>
            <a:endParaRPr lang="en-US"/>
          </a:p>
        </p:txBody>
      </p:sp>
    </p:spTree>
    <p:extLst>
      <p:ext uri="{BB962C8B-B14F-4D97-AF65-F5344CB8AC3E}">
        <p14:creationId xmlns:p14="http://schemas.microsoft.com/office/powerpoint/2010/main" val="2094454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other group of people who sustain brain injuries as a routine part of their job are athletes. In the early 2000’s a term was even coined to describe the research that would sit back and watch and monitor the effects of brain injury on athletes as they sustained injuries in their regular practices and games – it was called SLAM – sports as a laboratory assessment model. We knew that sports would put an athlete at a higher risk to sustain a brain injury, even our teenagers and children, and football always has the highest number of concussions (known as a mild TBI) – although this graph shows that football is not the only sport that experiences concussions.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7</a:t>
            </a:fld>
            <a:endParaRPr lang="en-US"/>
          </a:p>
        </p:txBody>
      </p:sp>
    </p:spTree>
    <p:extLst>
      <p:ext uri="{BB962C8B-B14F-4D97-AF65-F5344CB8AC3E}">
        <p14:creationId xmlns:p14="http://schemas.microsoft.com/office/powerpoint/2010/main" val="21081736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it be a “Can’t” instead of “Won’t”? Could it be a Fundamental or Intermediate Process Skill deficit? </a:t>
            </a:r>
          </a:p>
        </p:txBody>
      </p:sp>
      <p:sp>
        <p:nvSpPr>
          <p:cNvPr id="4" name="Slide Number Placeholder 3"/>
          <p:cNvSpPr>
            <a:spLocks noGrp="1"/>
          </p:cNvSpPr>
          <p:nvPr>
            <p:ph type="sldNum" sz="quarter" idx="5"/>
          </p:nvPr>
        </p:nvSpPr>
        <p:spPr/>
        <p:txBody>
          <a:bodyPr/>
          <a:lstStyle/>
          <a:p>
            <a:fld id="{B995A0D2-DF1C-5741-8319-2AA81CD57105}" type="slidenum">
              <a:rPr lang="en-US" smtClean="0"/>
              <a:t>79</a:t>
            </a:fld>
            <a:endParaRPr lang="en-US"/>
          </a:p>
        </p:txBody>
      </p:sp>
    </p:spTree>
    <p:extLst>
      <p:ext uri="{BB962C8B-B14F-4D97-AF65-F5344CB8AC3E}">
        <p14:creationId xmlns:p14="http://schemas.microsoft.com/office/powerpoint/2010/main" val="41717507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 resources I will using to walk you through the process of figuring out can’t versus won’t come from the Colorado Department of Education. The </a:t>
            </a:r>
            <a:r>
              <a:rPr lang="en-US" dirty="0" err="1"/>
              <a:t>COKidswithbrainjury.com</a:t>
            </a:r>
            <a:r>
              <a:rPr lang="en-US" dirty="0"/>
              <a:t> website is a great resource for the Building Blocks of Brain Development and introduces educators and parents to ways they can “drill down” to the possible skill deficit at the core of the behavior problem. The Brain Injury in Children and Youth Manual for Educators aligns with the Building Blocks to pages and pages of interventions. You can download the full BI Manual for educators either right off the </a:t>
            </a:r>
            <a:r>
              <a:rPr lang="en-US" dirty="0" err="1"/>
              <a:t>COKIDswithbrainjury.com</a:t>
            </a:r>
            <a:r>
              <a:rPr lang="en-US" dirty="0"/>
              <a:t> website or from the CO Department of Education website at the link above. </a:t>
            </a:r>
          </a:p>
        </p:txBody>
      </p:sp>
      <p:sp>
        <p:nvSpPr>
          <p:cNvPr id="4" name="Slide Number Placeholder 3"/>
          <p:cNvSpPr>
            <a:spLocks noGrp="1"/>
          </p:cNvSpPr>
          <p:nvPr>
            <p:ph type="sldNum" sz="quarter" idx="5"/>
          </p:nvPr>
        </p:nvSpPr>
        <p:spPr/>
        <p:txBody>
          <a:bodyPr/>
          <a:lstStyle/>
          <a:p>
            <a:fld id="{B995A0D2-DF1C-5741-8319-2AA81CD57105}" type="slidenum">
              <a:rPr lang="en-US" smtClean="0"/>
              <a:t>80</a:t>
            </a:fld>
            <a:endParaRPr lang="en-US"/>
          </a:p>
        </p:txBody>
      </p:sp>
    </p:spTree>
    <p:extLst>
      <p:ext uri="{BB962C8B-B14F-4D97-AF65-F5344CB8AC3E}">
        <p14:creationId xmlns:p14="http://schemas.microsoft.com/office/powerpoint/2010/main" val="24451265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drill down is to download the Neurocognitive Evaluation Form, the NEF, from the </a:t>
            </a:r>
            <a:r>
              <a:rPr lang="en-US" dirty="0" err="1"/>
              <a:t>COKidswithbrainjury.com</a:t>
            </a:r>
            <a:r>
              <a:rPr lang="en-US" dirty="0"/>
              <a:t> and see where your student falls when compared to other students you know. By simply answering where your student has strengths and weaknesses, the NEF will show you where your areas of concern cluster and will  highlight a few building blocks that are especially in question. The </a:t>
            </a:r>
            <a:r>
              <a:rPr lang="en-US" dirty="0" err="1"/>
              <a:t>COKidswithbrainijnury.com</a:t>
            </a:r>
            <a:r>
              <a:rPr lang="en-US" dirty="0"/>
              <a:t> website also allows you and your multi-disciplinary school team to then pick parts of tests to further assess a possible weakness in the suspected building blocks of concern. These tests listed on the </a:t>
            </a:r>
            <a:r>
              <a:rPr lang="en-US" dirty="0" err="1"/>
              <a:t>COKids</a:t>
            </a:r>
            <a:r>
              <a:rPr lang="en-US" dirty="0"/>
              <a:t> website are all tests that can be given by school professionals in a school setting. </a:t>
            </a:r>
          </a:p>
        </p:txBody>
      </p:sp>
      <p:sp>
        <p:nvSpPr>
          <p:cNvPr id="4" name="Slide Number Placeholder 3"/>
          <p:cNvSpPr>
            <a:spLocks noGrp="1"/>
          </p:cNvSpPr>
          <p:nvPr>
            <p:ph type="sldNum" sz="quarter" idx="5"/>
          </p:nvPr>
        </p:nvSpPr>
        <p:spPr/>
        <p:txBody>
          <a:bodyPr/>
          <a:lstStyle/>
          <a:p>
            <a:fld id="{B995A0D2-DF1C-5741-8319-2AA81CD57105}" type="slidenum">
              <a:rPr lang="en-US" smtClean="0"/>
              <a:t>81</a:t>
            </a:fld>
            <a:endParaRPr lang="en-US"/>
          </a:p>
        </p:txBody>
      </p:sp>
    </p:spTree>
    <p:extLst>
      <p:ext uri="{BB962C8B-B14F-4D97-AF65-F5344CB8AC3E}">
        <p14:creationId xmlns:p14="http://schemas.microsoft.com/office/powerpoint/2010/main" val="3686329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building blocks model, you now have so many possible variables to consider that may be impacting, or manifesting as, poor behavior. Now instead of thinking – behavior has happened, for example, Travis refuses to share the ball on the playground… which is frustrating and must be  willful disobedience, you can now wonder … Did Travis understand the rules of the game? Did he not feel the rules were fair but could not express those injustices? Was Travis paying attention when the rules were explained? Even if he was, can he remember all the rules? Is Travis reading the facial expressions of the other kids appropriately? And does Travis have the skills to “work through” the problem and land on a win-win outcome? One way to assess whether Travis’ behaviors are a skill deficit rather than a choice is to get a sense of how Travis handles these same situations in various settings – like home vs school vs in the community.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1/26/2021</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82</a:t>
            </a:fld>
            <a:endParaRPr lang="en-US" dirty="0"/>
          </a:p>
        </p:txBody>
      </p:sp>
    </p:spTree>
    <p:extLst>
      <p:ext uri="{BB962C8B-B14F-4D97-AF65-F5344CB8AC3E}">
        <p14:creationId xmlns:p14="http://schemas.microsoft.com/office/powerpoint/2010/main" val="41108476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consider all these potential skill deficits, you now have options for TEACHING! If we assume that Travis is doing his very best to be successful at recess but he Can’t, now we have a place to start with teaching him how to be more successful. If you decide Travis did not understand the rules because of a receptive language deficit, you can teach and re-teach the rules. If you discover that Travis is acting out because he feels the rules are unfair, you can teach him ways to express that injustice. If attention is at play, you can make sure Travis is truly focused when teaching the rules and if memory is poor, you can help Travis find ways to remember the rules (mnemonics, visual steps). If Travis feels that each time Scott rushes toward him for the ball with an intense look on his face that looks like aggression to Travis,</a:t>
            </a:r>
            <a:r>
              <a:rPr lang="en-US" sz="1200" kern="1200" dirty="0">
                <a:solidFill>
                  <a:schemeClr val="tx1"/>
                </a:solidFill>
                <a:effectLst/>
                <a:latin typeface="+mn-lt"/>
                <a:ea typeface="+mn-ea"/>
                <a:cs typeface="+mn-cs"/>
              </a:rPr>
              <a:t> you can help Travis learn to categorize that look as ‘passion’ and not aggression</a:t>
            </a:r>
            <a:r>
              <a:rPr lang="en-US" dirty="0"/>
              <a:t>. And finally, if negotiation needs to happen between Travis and Scott, cognitive behavior therapy skills can be taught to have the boys come to a win-win resolution. </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DF7F1863-8423-8E48-8D02-88636C918AC7}" type="datetime1">
              <a:rPr lang="en-US" smtClean="0"/>
              <a:t>1/26/2021</a:t>
            </a:fld>
            <a:endParaRPr lang="en-US" dirty="0"/>
          </a:p>
        </p:txBody>
      </p:sp>
      <p:sp>
        <p:nvSpPr>
          <p:cNvPr id="6" name="Footer Placeholder 5"/>
          <p:cNvSpPr>
            <a:spLocks noGrp="1"/>
          </p:cNvSpPr>
          <p:nvPr>
            <p:ph type="ftr" sz="quarter" idx="12"/>
          </p:nvPr>
        </p:nvSpPr>
        <p:spPr/>
        <p:txBody>
          <a:bodyPr/>
          <a:lstStyle/>
          <a:p>
            <a:endParaRPr lang="en-US" dirty="0"/>
          </a:p>
        </p:txBody>
      </p:sp>
      <p:sp>
        <p:nvSpPr>
          <p:cNvPr id="7" name="Slide Number Placeholder 6"/>
          <p:cNvSpPr>
            <a:spLocks noGrp="1"/>
          </p:cNvSpPr>
          <p:nvPr>
            <p:ph type="sldNum" sz="quarter" idx="13"/>
          </p:nvPr>
        </p:nvSpPr>
        <p:spPr/>
        <p:txBody>
          <a:bodyPr/>
          <a:lstStyle/>
          <a:p>
            <a:fld id="{3F7242FB-F25E-544B-B72F-E0B5A499AB48}" type="slidenum">
              <a:rPr lang="en-US" smtClean="0"/>
              <a:t>83</a:t>
            </a:fld>
            <a:endParaRPr lang="en-US" dirty="0"/>
          </a:p>
        </p:txBody>
      </p:sp>
    </p:spTree>
    <p:extLst>
      <p:ext uri="{BB962C8B-B14F-4D97-AF65-F5344CB8AC3E}">
        <p14:creationId xmlns:p14="http://schemas.microsoft.com/office/powerpoint/2010/main" val="36895819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apply the building blocks to our standard process of figuring out the function of the behavior (an FBA) and developing that into a Behavior Intervention Plan (a BIP), let’s apply Johnny’s behavior of refusing to do math work. Each day, a para professional takes Johnny to math class mid-morning. Each day, Johnny refuses to do work and he puts his head down on the desk. When the para tries to get him to comply, Johnny starts to yell, throw papers and eventually Johnny is removed to the hallway to calm down, and on many days, Johnny ends up back in the special education classroom for the remainder of math time. We all know the A,B,C’s of behavior. We see the behavior, we look for what happened right before the behavior (the antecedent) and what happens right after the behavior (the consequence). </a:t>
            </a:r>
          </a:p>
        </p:txBody>
      </p:sp>
      <p:sp>
        <p:nvSpPr>
          <p:cNvPr id="4" name="Slide Number Placeholder 3"/>
          <p:cNvSpPr>
            <a:spLocks noGrp="1"/>
          </p:cNvSpPr>
          <p:nvPr>
            <p:ph type="sldNum" sz="quarter" idx="5"/>
          </p:nvPr>
        </p:nvSpPr>
        <p:spPr/>
        <p:txBody>
          <a:bodyPr/>
          <a:lstStyle/>
          <a:p>
            <a:fld id="{B995A0D2-DF1C-5741-8319-2AA81CD57105}" type="slidenum">
              <a:rPr lang="en-US" smtClean="0"/>
              <a:t>84</a:t>
            </a:fld>
            <a:endParaRPr lang="en-US"/>
          </a:p>
        </p:txBody>
      </p:sp>
    </p:spTree>
    <p:extLst>
      <p:ext uri="{BB962C8B-B14F-4D97-AF65-F5344CB8AC3E}">
        <p14:creationId xmlns:p14="http://schemas.microsoft.com/office/powerpoint/2010/main" val="15430732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us learned that FBA’s  - or the function of behavior – breaks down to trying to get something or trying to avoid something</a:t>
            </a:r>
          </a:p>
        </p:txBody>
      </p:sp>
      <p:sp>
        <p:nvSpPr>
          <p:cNvPr id="4" name="Slide Number Placeholder 3"/>
          <p:cNvSpPr>
            <a:spLocks noGrp="1"/>
          </p:cNvSpPr>
          <p:nvPr>
            <p:ph type="sldNum" sz="quarter" idx="5"/>
          </p:nvPr>
        </p:nvSpPr>
        <p:spPr/>
        <p:txBody>
          <a:bodyPr/>
          <a:lstStyle/>
          <a:p>
            <a:fld id="{B995A0D2-DF1C-5741-8319-2AA81CD57105}" type="slidenum">
              <a:rPr lang="en-US" smtClean="0"/>
              <a:t>85</a:t>
            </a:fld>
            <a:endParaRPr lang="en-US"/>
          </a:p>
        </p:txBody>
      </p:sp>
    </p:spTree>
    <p:extLst>
      <p:ext uri="{BB962C8B-B14F-4D97-AF65-F5344CB8AC3E}">
        <p14:creationId xmlns:p14="http://schemas.microsoft.com/office/powerpoint/2010/main" val="28476032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Johnny’s case, we could apply his behaviors to these ideas and come to the conclusion that Johnny may be trying to get teacher or peer attention or he’s trying to get out of having to do work. But both of those conclusions would lead us to  the idea that Johnny COULD behave better and is simply choosing not to – that presupposes “will”</a:t>
            </a:r>
          </a:p>
        </p:txBody>
      </p:sp>
      <p:sp>
        <p:nvSpPr>
          <p:cNvPr id="4" name="Slide Number Placeholder 3"/>
          <p:cNvSpPr>
            <a:spLocks noGrp="1"/>
          </p:cNvSpPr>
          <p:nvPr>
            <p:ph type="sldNum" sz="quarter" idx="5"/>
          </p:nvPr>
        </p:nvSpPr>
        <p:spPr/>
        <p:txBody>
          <a:bodyPr/>
          <a:lstStyle/>
          <a:p>
            <a:fld id="{B995A0D2-DF1C-5741-8319-2AA81CD57105}" type="slidenum">
              <a:rPr lang="en-US" smtClean="0"/>
              <a:t>86</a:t>
            </a:fld>
            <a:endParaRPr lang="en-US"/>
          </a:p>
        </p:txBody>
      </p:sp>
    </p:spTree>
    <p:extLst>
      <p:ext uri="{BB962C8B-B14F-4D97-AF65-F5344CB8AC3E}">
        <p14:creationId xmlns:p14="http://schemas.microsoft.com/office/powerpoint/2010/main" val="2708268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remember, FBA’s concepts of getting something  or avoiding something</a:t>
            </a:r>
            <a:r>
              <a:rPr lang="en-US" u="sng" dirty="0"/>
              <a:t> break down even farther</a:t>
            </a:r>
            <a:r>
              <a:rPr lang="en-US" dirty="0"/>
              <a:t>. A true FBA allows for consideration of getting or avoiding sensory stimulation, not just social or tangible rewards. </a:t>
            </a:r>
          </a:p>
        </p:txBody>
      </p:sp>
      <p:sp>
        <p:nvSpPr>
          <p:cNvPr id="4" name="Slide Number Placeholder 3"/>
          <p:cNvSpPr>
            <a:spLocks noGrp="1"/>
          </p:cNvSpPr>
          <p:nvPr>
            <p:ph type="sldNum" sz="quarter" idx="5"/>
          </p:nvPr>
        </p:nvSpPr>
        <p:spPr/>
        <p:txBody>
          <a:bodyPr/>
          <a:lstStyle/>
          <a:p>
            <a:fld id="{B995A0D2-DF1C-5741-8319-2AA81CD57105}" type="slidenum">
              <a:rPr lang="en-US" smtClean="0"/>
              <a:t>87</a:t>
            </a:fld>
            <a:endParaRPr lang="en-US"/>
          </a:p>
        </p:txBody>
      </p:sp>
    </p:spTree>
    <p:extLst>
      <p:ext uri="{BB962C8B-B14F-4D97-AF65-F5344CB8AC3E}">
        <p14:creationId xmlns:p14="http://schemas.microsoft.com/office/powerpoint/2010/main" val="25497356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you apply those concepts to our building blocks and to Johnny, it may be adaptive for Johnny to act out in math class because he wants to save face, he wants to remain prideful about his lack of math skills and he is embarrassed about being lost in math class. Johnny likely wants to decrease the stimulation from the teacher and para talking AT him, talking TO him, and making it obvious to all the other classmates that he cannot retain what he is learning in math. </a:t>
            </a:r>
          </a:p>
        </p:txBody>
      </p:sp>
      <p:sp>
        <p:nvSpPr>
          <p:cNvPr id="4" name="Slide Number Placeholder 3"/>
          <p:cNvSpPr>
            <a:spLocks noGrp="1"/>
          </p:cNvSpPr>
          <p:nvPr>
            <p:ph type="sldNum" sz="quarter" idx="5"/>
          </p:nvPr>
        </p:nvSpPr>
        <p:spPr/>
        <p:txBody>
          <a:bodyPr/>
          <a:lstStyle/>
          <a:p>
            <a:fld id="{B995A0D2-DF1C-5741-8319-2AA81CD57105}" type="slidenum">
              <a:rPr lang="en-US" smtClean="0"/>
              <a:t>88</a:t>
            </a:fld>
            <a:endParaRPr lang="en-US"/>
          </a:p>
        </p:txBody>
      </p:sp>
    </p:spTree>
    <p:extLst>
      <p:ext uri="{BB962C8B-B14F-4D97-AF65-F5344CB8AC3E}">
        <p14:creationId xmlns:p14="http://schemas.microsoft.com/office/powerpoint/2010/main" val="264185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educators, we have become concerned with the number of students who sustain concussions in non-athletic endeavors – such as falls, motor vehicle accidents, etc. and we have learned over the last few decades that there are more students with brain injury than are being tracked by athletic monitoring, probably close to 50% of students that schools support in a school setting with concussion sustained their injury in a non-sports way. This means that we may be drastically under-accounting for concussion/brain injury in schools, especially mild brain injuries. </a:t>
            </a: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8</a:t>
            </a:fld>
            <a:endParaRPr lang="en-US"/>
          </a:p>
        </p:txBody>
      </p:sp>
    </p:spTree>
    <p:extLst>
      <p:ext uri="{BB962C8B-B14F-4D97-AF65-F5344CB8AC3E}">
        <p14:creationId xmlns:p14="http://schemas.microsoft.com/office/powerpoint/2010/main" val="823182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when we apply the various hypotheses for why Johnny may be acting out in math class, we see we may have a few building blocks that are likely unstable and wobbly. Is it an attention problem or a memory problem? Is it a receptive or an expressive language problem? </a:t>
            </a:r>
          </a:p>
        </p:txBody>
      </p:sp>
      <p:sp>
        <p:nvSpPr>
          <p:cNvPr id="4" name="Slide Number Placeholder 3"/>
          <p:cNvSpPr>
            <a:spLocks noGrp="1"/>
          </p:cNvSpPr>
          <p:nvPr>
            <p:ph type="sldNum" sz="quarter" idx="5"/>
          </p:nvPr>
        </p:nvSpPr>
        <p:spPr/>
        <p:txBody>
          <a:bodyPr/>
          <a:lstStyle/>
          <a:p>
            <a:fld id="{B995A0D2-DF1C-5741-8319-2AA81CD57105}" type="slidenum">
              <a:rPr lang="en-US" smtClean="0"/>
              <a:t>89</a:t>
            </a:fld>
            <a:endParaRPr lang="en-US"/>
          </a:p>
        </p:txBody>
      </p:sp>
    </p:spTree>
    <p:extLst>
      <p:ext uri="{BB962C8B-B14F-4D97-AF65-F5344CB8AC3E}">
        <p14:creationId xmlns:p14="http://schemas.microsoft.com/office/powerpoint/2010/main" val="346974725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make our best guess about which one or 2 building blocks could be at play, we are now able to develop a Behavior Intervention Plan, a BIP, to teach TO that skill deficit and to hopefully help Johnny get back to being successful in math class. The beauty of a BIP, is that we as educators have many, many resources to help a student build better attention, to build better receptive language. Whether the attentional issues come from brain injury or from ADHD or from trauma, it matters less. The point is … we know how to help a student with attentional issues become more attentive. </a:t>
            </a:r>
          </a:p>
        </p:txBody>
      </p:sp>
      <p:sp>
        <p:nvSpPr>
          <p:cNvPr id="4" name="Slide Number Placeholder 3"/>
          <p:cNvSpPr>
            <a:spLocks noGrp="1"/>
          </p:cNvSpPr>
          <p:nvPr>
            <p:ph type="sldNum" sz="quarter" idx="5"/>
          </p:nvPr>
        </p:nvSpPr>
        <p:spPr/>
        <p:txBody>
          <a:bodyPr/>
          <a:lstStyle/>
          <a:p>
            <a:fld id="{B995A0D2-DF1C-5741-8319-2AA81CD57105}" type="slidenum">
              <a:rPr lang="en-US" smtClean="0"/>
              <a:t>90</a:t>
            </a:fld>
            <a:endParaRPr lang="en-US"/>
          </a:p>
        </p:txBody>
      </p:sp>
    </p:spTree>
    <p:extLst>
      <p:ext uri="{BB962C8B-B14F-4D97-AF65-F5344CB8AC3E}">
        <p14:creationId xmlns:p14="http://schemas.microsoft.com/office/powerpoint/2010/main" val="23374487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once you drill your FBA down to a few building blocks to focus on, the Brain Injury in Children and Youth Manual has pages and pages of interventions that align with each building block. In Johnny’s case, you can use any of these interventions for attention and receptive language to build your behavior intervention plan. </a:t>
            </a:r>
          </a:p>
        </p:txBody>
      </p:sp>
      <p:sp>
        <p:nvSpPr>
          <p:cNvPr id="4" name="Slide Number Placeholder 3"/>
          <p:cNvSpPr>
            <a:spLocks noGrp="1"/>
          </p:cNvSpPr>
          <p:nvPr>
            <p:ph type="sldNum" sz="quarter" idx="5"/>
          </p:nvPr>
        </p:nvSpPr>
        <p:spPr/>
        <p:txBody>
          <a:bodyPr/>
          <a:lstStyle/>
          <a:p>
            <a:fld id="{B995A0D2-DF1C-5741-8319-2AA81CD57105}" type="slidenum">
              <a:rPr lang="en-US" smtClean="0"/>
              <a:t>91</a:t>
            </a:fld>
            <a:endParaRPr lang="en-US"/>
          </a:p>
        </p:txBody>
      </p:sp>
    </p:spTree>
    <p:extLst>
      <p:ext uri="{BB962C8B-B14F-4D97-AF65-F5344CB8AC3E}">
        <p14:creationId xmlns:p14="http://schemas.microsoft.com/office/powerpoint/2010/main" val="37624399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BIP becomes your roadmap to changing the behavior. While we now may have a better understanding of why Johnny does not participate in math class, the reality is, we need to help him find a way to be more successful in math class – for his future sake and for his relationships with peers and adults at school. So while the behavior in question may be exquisitely adaptive for the Johnny, it may not be adaptive for the adults or for his future. But as educators, we have now set ourselves up to TEACH Johnny, and we hope as a result of that, the behavior decreases. So in this case, the BIP consists of identifying the function of the behavior as a building block skill deficit, finding a replacement behavior, applying a plan to teach the replacement behavior and assessing it’s success objectively. </a:t>
            </a:r>
          </a:p>
        </p:txBody>
      </p:sp>
      <p:sp>
        <p:nvSpPr>
          <p:cNvPr id="4" name="Slide Number Placeholder 3"/>
          <p:cNvSpPr>
            <a:spLocks noGrp="1"/>
          </p:cNvSpPr>
          <p:nvPr>
            <p:ph type="sldNum" sz="quarter" idx="5"/>
          </p:nvPr>
        </p:nvSpPr>
        <p:spPr/>
        <p:txBody>
          <a:bodyPr/>
          <a:lstStyle/>
          <a:p>
            <a:fld id="{B995A0D2-DF1C-5741-8319-2AA81CD57105}" type="slidenum">
              <a:rPr lang="en-US" smtClean="0"/>
              <a:t>92</a:t>
            </a:fld>
            <a:endParaRPr lang="en-US"/>
          </a:p>
        </p:txBody>
      </p:sp>
    </p:spTree>
    <p:extLst>
      <p:ext uri="{BB962C8B-B14F-4D97-AF65-F5344CB8AC3E}">
        <p14:creationId xmlns:p14="http://schemas.microsoft.com/office/powerpoint/2010/main" val="16082247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mistake educators and parents make about behavior goes along with the first mistake - the assumption that all undesirable behavior is willful disobedience -  by applying a behavior contract to undesirable behavior. A behavior contract is predicated on the assumption that the desired behavior is available to the student but he or she Won’t give it to you on demand. Naturally what follows is the attempt to give a bigger reward or a bigger punishment to get the child to give you the behavior you want. That is a behavior </a:t>
            </a:r>
            <a:r>
              <a:rPr lang="en-US" b="1" dirty="0"/>
              <a:t>contract</a:t>
            </a:r>
            <a:r>
              <a:rPr lang="en-US" dirty="0"/>
              <a:t>. In contrast, if you assume the behavior is a skill deficit, then naturally it follows that you need to TEACH the student the behavior before they can consistently give it to you. No matter how big your carrot is or how big your stick is, a person cannot produce behavior that they have not been taught!</a:t>
            </a:r>
          </a:p>
          <a:p>
            <a:endParaRPr lang="en-US" dirty="0"/>
          </a:p>
          <a:p>
            <a:r>
              <a:rPr lang="en-US" dirty="0"/>
              <a:t>There is a time and a place for behavior contracts. Once you have taught a student a skill on the BIP, that behavior can be strengthened with rewards and consequences on a behavior contract. Helping our students have better behavior can be robust when first you teach to the skill deficit with a BIP and then strengthen the newly learned behavior with a behavior contract. Both are necessary but they need to go in the correct order. </a:t>
            </a:r>
          </a:p>
        </p:txBody>
      </p:sp>
      <p:sp>
        <p:nvSpPr>
          <p:cNvPr id="4" name="Slide Number Placeholder 3"/>
          <p:cNvSpPr>
            <a:spLocks noGrp="1"/>
          </p:cNvSpPr>
          <p:nvPr>
            <p:ph type="sldNum" sz="quarter" idx="5"/>
          </p:nvPr>
        </p:nvSpPr>
        <p:spPr/>
        <p:txBody>
          <a:bodyPr/>
          <a:lstStyle/>
          <a:p>
            <a:fld id="{B995A0D2-DF1C-5741-8319-2AA81CD57105}" type="slidenum">
              <a:rPr lang="en-US" smtClean="0"/>
              <a:t>93</a:t>
            </a:fld>
            <a:endParaRPr lang="en-US"/>
          </a:p>
        </p:txBody>
      </p:sp>
    </p:spTree>
    <p:extLst>
      <p:ext uri="{BB962C8B-B14F-4D97-AF65-F5344CB8AC3E}">
        <p14:creationId xmlns:p14="http://schemas.microsoft.com/office/powerpoint/2010/main" val="4015613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Lastly, what about setting events? Setting events refers to internal factors that can affect a student’s attention, motivation, mood, or comfort that ultimately disrupts their ability to learn and behave. The events are often unknown to the student occurring on a subconscious, unrecognizable level. As a result, these types of events often remain unknown to the adults observing the student’s external behavior as well. Many of our students with TBI or ABI or mental health/physical problems have combinations of pain and fatigue and sensory issues everyday. Some of them are on medications with side effects that make them feel even less “present”. Setting events are real-life factors that need to always be in the back of our minds with our students. </a:t>
            </a:r>
            <a:endParaRPr lang="en-US" dirty="0"/>
          </a:p>
          <a:p>
            <a:endParaRPr lang="en-US" dirty="0"/>
          </a:p>
        </p:txBody>
      </p:sp>
      <p:sp>
        <p:nvSpPr>
          <p:cNvPr id="4" name="Slide Number Placeholder 3"/>
          <p:cNvSpPr>
            <a:spLocks noGrp="1"/>
          </p:cNvSpPr>
          <p:nvPr>
            <p:ph type="sldNum" sz="quarter" idx="5"/>
          </p:nvPr>
        </p:nvSpPr>
        <p:spPr/>
        <p:txBody>
          <a:bodyPr/>
          <a:lstStyle/>
          <a:p>
            <a:fld id="{B995A0D2-DF1C-5741-8319-2AA81CD57105}" type="slidenum">
              <a:rPr lang="en-US" smtClean="0"/>
              <a:t>94</a:t>
            </a:fld>
            <a:endParaRPr lang="en-US"/>
          </a:p>
        </p:txBody>
      </p:sp>
    </p:spTree>
    <p:extLst>
      <p:ext uri="{BB962C8B-B14F-4D97-AF65-F5344CB8AC3E}">
        <p14:creationId xmlns:p14="http://schemas.microsoft.com/office/powerpoint/2010/main" val="14642521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after we try some attention and receptive language interventions with Johnny, he still seems to melt down in math class? It could very well be a physical setting event such as mental fatigue and anticipating a break before he has a melt down is a humane intervention. The building blocks set us up for antecedent management instead of consequence-based management. </a:t>
            </a:r>
          </a:p>
        </p:txBody>
      </p:sp>
      <p:sp>
        <p:nvSpPr>
          <p:cNvPr id="4" name="Slide Number Placeholder 3"/>
          <p:cNvSpPr>
            <a:spLocks noGrp="1"/>
          </p:cNvSpPr>
          <p:nvPr>
            <p:ph type="sldNum" sz="quarter" idx="5"/>
          </p:nvPr>
        </p:nvSpPr>
        <p:spPr/>
        <p:txBody>
          <a:bodyPr/>
          <a:lstStyle/>
          <a:p>
            <a:fld id="{B995A0D2-DF1C-5741-8319-2AA81CD57105}" type="slidenum">
              <a:rPr lang="en-US" smtClean="0"/>
              <a:t>95</a:t>
            </a:fld>
            <a:endParaRPr lang="en-US"/>
          </a:p>
        </p:txBody>
      </p:sp>
    </p:spTree>
    <p:extLst>
      <p:ext uri="{BB962C8B-B14F-4D97-AF65-F5344CB8AC3E}">
        <p14:creationId xmlns:p14="http://schemas.microsoft.com/office/powerpoint/2010/main" val="11129557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students with neurodiversity, antecedent management is generally needed as we cannot assume that the issues that surround their neurodiversity haven’t contributed to unevenness and skill deficits. As an educator, this is where I always start. </a:t>
            </a:r>
          </a:p>
        </p:txBody>
      </p:sp>
      <p:sp>
        <p:nvSpPr>
          <p:cNvPr id="4" name="Slide Number Placeholder 3"/>
          <p:cNvSpPr>
            <a:spLocks noGrp="1"/>
          </p:cNvSpPr>
          <p:nvPr>
            <p:ph type="sldNum" sz="quarter" idx="5"/>
          </p:nvPr>
        </p:nvSpPr>
        <p:spPr/>
        <p:txBody>
          <a:bodyPr/>
          <a:lstStyle/>
          <a:p>
            <a:fld id="{B995A0D2-DF1C-5741-8319-2AA81CD57105}" type="slidenum">
              <a:rPr lang="en-US" smtClean="0"/>
              <a:t>96</a:t>
            </a:fld>
            <a:endParaRPr lang="en-US"/>
          </a:p>
        </p:txBody>
      </p:sp>
    </p:spTree>
    <p:extLst>
      <p:ext uri="{BB962C8B-B14F-4D97-AF65-F5344CB8AC3E}">
        <p14:creationId xmlns:p14="http://schemas.microsoft.com/office/powerpoint/2010/main" val="801008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And remember … Kids with neurodiversity try to ”push the boundaries” and try to get away with things they don’t like to do sometimes too… That is about at “typical” as you can get! We need to celebrate their drive to be “typical” and allow them some space to have </a:t>
            </a:r>
            <a:r>
              <a:rPr lang="en-US" u="sng" dirty="0">
                <a:solidFill>
                  <a:schemeClr val="tx1"/>
                </a:solidFill>
              </a:rPr>
              <a:t>“won’t” </a:t>
            </a:r>
            <a:r>
              <a:rPr lang="en-US" dirty="0">
                <a:solidFill>
                  <a:schemeClr val="tx1"/>
                </a:solidFill>
              </a:rPr>
              <a:t>behaviors!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Kids with typical development  sometimes struggle with skill deficits too…we can’t forget that their development can be uneven as well and they may struggle with a </a:t>
            </a:r>
            <a:r>
              <a:rPr lang="en-US" u="sng" dirty="0">
                <a:solidFill>
                  <a:schemeClr val="tx1"/>
                </a:solidFill>
              </a:rPr>
              <a:t>“can’t” </a:t>
            </a:r>
            <a:r>
              <a:rPr lang="en-US" dirty="0">
                <a:solidFill>
                  <a:schemeClr val="tx1"/>
                </a:solidFill>
              </a:rPr>
              <a:t>area of deficit that may need extra support.</a:t>
            </a:r>
          </a:p>
          <a:p>
            <a:pPr algn="ctr"/>
            <a:endParaRPr lang="en-US" dirty="0"/>
          </a:p>
          <a:p>
            <a:pPr algn="ctr"/>
            <a:r>
              <a:rPr lang="en-US" dirty="0"/>
              <a:t>So …</a:t>
            </a:r>
            <a:r>
              <a:rPr lang="en-US" b="0" dirty="0"/>
              <a:t>Let’s assume all of our students with various needs (brain injury, ADHD, trauma, on the spectrum, FASD, mental health, learning disabilities) and with “typical” needs WILL succeed if they CAN succeed…</a:t>
            </a:r>
          </a:p>
          <a:p>
            <a:pPr algn="ctr"/>
            <a:r>
              <a:rPr lang="en-US" b="0" dirty="0"/>
              <a:t>And let’s take every opportunity to TEACH students behaviors we need them to know even if we think they are already old enough to know and produce those behaviors</a:t>
            </a:r>
          </a:p>
          <a:p>
            <a:endParaRPr lang="en-US" dirty="0"/>
          </a:p>
        </p:txBody>
      </p:sp>
      <p:sp>
        <p:nvSpPr>
          <p:cNvPr id="4" name="Slide Number Placeholder 3"/>
          <p:cNvSpPr>
            <a:spLocks noGrp="1"/>
          </p:cNvSpPr>
          <p:nvPr>
            <p:ph type="sldNum" sz="quarter" idx="5"/>
          </p:nvPr>
        </p:nvSpPr>
        <p:spPr/>
        <p:txBody>
          <a:bodyPr/>
          <a:lstStyle/>
          <a:p>
            <a:fld id="{B995A0D2-DF1C-5741-8319-2AA81CD57105}" type="slidenum">
              <a:rPr lang="en-US" smtClean="0"/>
              <a:t>97</a:t>
            </a:fld>
            <a:endParaRPr lang="en-US"/>
          </a:p>
        </p:txBody>
      </p:sp>
    </p:spTree>
    <p:extLst>
      <p:ext uri="{BB962C8B-B14F-4D97-AF65-F5344CB8AC3E}">
        <p14:creationId xmlns:p14="http://schemas.microsoft.com/office/powerpoint/2010/main" val="1575330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ea typeface="ＭＳ Ｐゴシック" panose="020B0600070205080204" pitchFamily="34" charset="-128"/>
              </a:rPr>
              <a:t>In the early 2000’s, research started to emerge that suggested a biochemical change in the brains of athletes who sustained hit after hit, even if those hits did not raise to the level of a diagnosis of concussion or brain injury (called </a:t>
            </a:r>
            <a:r>
              <a:rPr lang="en-US" altLang="en-US" dirty="0" err="1">
                <a:ea typeface="ＭＳ Ｐゴシック" panose="020B0600070205080204" pitchFamily="34" charset="-128"/>
              </a:rPr>
              <a:t>subconcussive</a:t>
            </a:r>
            <a:r>
              <a:rPr lang="en-US" altLang="en-US" dirty="0">
                <a:ea typeface="ＭＳ Ｐゴシック" panose="020B0600070205080204" pitchFamily="34" charset="-128"/>
              </a:rPr>
              <a:t> blows). Medical professionals were noticing behavioral, cognitive and emotional concerns in professional football players who had sustained numerous years of hits to the head. Unfortunately as a number of those athletes passed away, many of them from suicide, their brains showed on autopsy structural damage related to deposits of a protein called “tau” suspected to be linked to the onset of Alzheimer-like symptoms and impulsive behaviors, cognitive impairments and emotional lability</a:t>
            </a:r>
            <a:r>
              <a:rPr lang="en-US" altLang="en-US">
                <a:ea typeface="ＭＳ Ｐゴシック" panose="020B0600070205080204" pitchFamily="34" charset="-128"/>
              </a:rPr>
              <a:t>.  impacting behavior, cognition and emotion.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i="1" u="sng" dirty="0">
                <a:latin typeface="Times New Roman" panose="02020603050405020304" pitchFamily="18" charset="0"/>
                <a:ea typeface="ＭＳ Ｐゴシック" panose="020B0600070205080204" pitchFamily="34" charset="-128"/>
              </a:rPr>
              <a:t>Even more alarm was raised when it was suspected that multiple hits to the head, even small (</a:t>
            </a:r>
            <a:r>
              <a:rPr lang="en-US" altLang="en-US" i="1" u="sng" dirty="0" err="1">
                <a:latin typeface="Times New Roman" panose="02020603050405020304" pitchFamily="18" charset="0"/>
                <a:ea typeface="ＭＳ Ｐゴシック" panose="020B0600070205080204" pitchFamily="34" charset="-128"/>
              </a:rPr>
              <a:t>subconcussive</a:t>
            </a:r>
            <a:r>
              <a:rPr lang="en-US" altLang="en-US" i="1" u="sng" dirty="0">
                <a:latin typeface="Times New Roman" panose="02020603050405020304" pitchFamily="18" charset="0"/>
                <a:ea typeface="ＭＳ Ｐゴシック" panose="020B0600070205080204" pitchFamily="34" charset="-128"/>
              </a:rPr>
              <a:t>) hits to the head could be related to the eventual deposits of “tau” proteins in the brain that were later found on autopsy. Besides the cellular changes seen in these slides above, many of the athletes were also displaying emotional, cognitive and behavioral issues like depression, aggression, suicidality, etc. </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r>
              <a:rPr lang="en-US" altLang="en-US" dirty="0">
                <a:latin typeface="Times New Roman" panose="02020603050405020304" pitchFamily="18" charset="0"/>
                <a:ea typeface="ＭＳ Ｐゴシック" panose="020B0600070205080204" pitchFamily="34" charset="-128"/>
              </a:rPr>
              <a:t>Even more alarm was raised when it was suspected that multiple hits to the head, even small (</a:t>
            </a:r>
            <a:r>
              <a:rPr lang="en-US" altLang="en-US" dirty="0" err="1">
                <a:latin typeface="Times New Roman" panose="02020603050405020304" pitchFamily="18" charset="0"/>
                <a:ea typeface="ＭＳ Ｐゴシック" panose="020B0600070205080204" pitchFamily="34" charset="-128"/>
              </a:rPr>
              <a:t>subconcussive</a:t>
            </a:r>
            <a:r>
              <a:rPr lang="en-US" altLang="en-US" dirty="0">
                <a:latin typeface="Times New Roman" panose="02020603050405020304" pitchFamily="18" charset="0"/>
                <a:ea typeface="ＭＳ Ｐゴシック" panose="020B0600070205080204" pitchFamily="34" charset="-128"/>
              </a:rPr>
              <a:t>) hits to the head could be related to the eventual deposits of “tau” proteins in the brain that were later found on autopsy. Besides the cellular changes seen in these slides above, many of the athletes were also displaying emotional, cognitive and behavioral issues like depression, aggression, suicidality, etc. </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i="1" u="sng" dirty="0">
                <a:latin typeface="Times New Roman" panose="02020603050405020304" pitchFamily="18" charset="0"/>
                <a:ea typeface="ＭＳ Ｐゴシック" panose="020B0600070205080204" pitchFamily="34" charset="-128"/>
              </a:rPr>
              <a:t> </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i="1" u="sng" dirty="0">
                <a:latin typeface="Times New Roman" panose="02020603050405020304" pitchFamily="18" charset="0"/>
                <a:ea typeface="ＭＳ Ｐゴシック" panose="020B0600070205080204" pitchFamily="34" charset="-128"/>
              </a:rPr>
              <a:t>Even more alarm was raised when it was suspected that multiple hits to the head, even small (</a:t>
            </a:r>
            <a:r>
              <a:rPr lang="en-US" altLang="en-US" i="1" u="sng" dirty="0" err="1">
                <a:latin typeface="Times New Roman" panose="02020603050405020304" pitchFamily="18" charset="0"/>
                <a:ea typeface="ＭＳ Ｐゴシック" panose="020B0600070205080204" pitchFamily="34" charset="-128"/>
              </a:rPr>
              <a:t>subconcussive</a:t>
            </a:r>
            <a:r>
              <a:rPr lang="en-US" altLang="en-US" i="1" u="sng" dirty="0">
                <a:latin typeface="Times New Roman" panose="02020603050405020304" pitchFamily="18" charset="0"/>
                <a:ea typeface="ＭＳ Ｐゴシック" panose="020B0600070205080204" pitchFamily="34" charset="-128"/>
              </a:rPr>
              <a:t>) hits to the head could be related to the eventual deposits of “tau” proteins in the brain that were later found on autopsy. Besides the cellular changes seen in these slides above, many of the athletes were also displaying emotional, cognitive and behavioral issues like depression, aggression, suicidality, etc. </a:t>
            </a: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pPr eaLnBrk="1" hangingPunct="1">
              <a:spcBef>
                <a:spcPct val="0"/>
              </a:spcBef>
            </a:pPr>
            <a:endParaRPr lang="en-US" altLang="en-US" dirty="0">
              <a:latin typeface="Times New Roman" panose="02020603050405020304" pitchFamily="18"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5"/>
          </p:nvPr>
        </p:nvSpPr>
        <p:spPr/>
        <p:txBody>
          <a:bodyPr/>
          <a:lstStyle/>
          <a:p>
            <a:fld id="{2B85F22A-B43B-3842-BE57-1288FC1AE7C9}" type="slidenum">
              <a:rPr lang="en-US" smtClean="0"/>
              <a:t>9</a:t>
            </a:fld>
            <a:endParaRPr lang="en-US"/>
          </a:p>
        </p:txBody>
      </p:sp>
    </p:spTree>
    <p:extLst>
      <p:ext uri="{BB962C8B-B14F-4D97-AF65-F5344CB8AC3E}">
        <p14:creationId xmlns:p14="http://schemas.microsoft.com/office/powerpoint/2010/main" val="2810687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17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CAC2E-AA34-9C43-98F1-B49676C97B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1AEE8E-586A-EE48-9F7E-7CAF995A57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38840B-8A79-FA47-8336-000E39125D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C36FC8-C900-3E45-BCE7-82D5AE72F451}"/>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6" name="Footer Placeholder 5">
            <a:extLst>
              <a:ext uri="{FF2B5EF4-FFF2-40B4-BE49-F238E27FC236}">
                <a16:creationId xmlns:a16="http://schemas.microsoft.com/office/drawing/2014/main" id="{89D5427C-96DB-FA45-B5CB-7E1E3334B4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78E9683-8ADE-9644-91C4-15F81E8AE835}"/>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59057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1C1BA-05DB-5A49-9B3D-E9753D4C7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CC3C7A-9466-0A4C-B413-550759DD26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C15637-F8BE-534C-9560-89FE3DE9C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C7E0B8-03FF-AA42-B062-9D461DB4D3FF}"/>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6" name="Footer Placeholder 5">
            <a:extLst>
              <a:ext uri="{FF2B5EF4-FFF2-40B4-BE49-F238E27FC236}">
                <a16:creationId xmlns:a16="http://schemas.microsoft.com/office/drawing/2014/main" id="{DBEEE7AB-93FC-A94A-9C4F-B18EC7A96B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B77DCE-22D0-DF4C-83EE-115336F6F1D2}"/>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3469232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D45AB-9AB7-D744-8156-FD9464D071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197EFD-91D3-B644-907D-A3FFB5B0DF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E2378-8286-9A4C-88E8-04E9F9BE70EC}"/>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5" name="Footer Placeholder 4">
            <a:extLst>
              <a:ext uri="{FF2B5EF4-FFF2-40B4-BE49-F238E27FC236}">
                <a16:creationId xmlns:a16="http://schemas.microsoft.com/office/drawing/2014/main" id="{9A47739E-1E7F-B74F-9E53-BAD37CCB3D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044F89-6121-B340-B52B-6C9EC55C7AB0}"/>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159004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B05723-BE81-4648-B54B-CDE188D042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4E410E-AE41-B84C-9588-68CE56E93B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90D20-9577-5541-A868-2520455D489F}"/>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5" name="Footer Placeholder 4">
            <a:extLst>
              <a:ext uri="{FF2B5EF4-FFF2-40B4-BE49-F238E27FC236}">
                <a16:creationId xmlns:a16="http://schemas.microsoft.com/office/drawing/2014/main" id="{3667D0CF-90F5-A14B-8767-569A378B2C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465A59-CF96-7340-9783-BD4328CC6D54}"/>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23934762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wo Content">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a:xfrm>
            <a:off x="4038600" y="6508800"/>
            <a:ext cx="4114800" cy="212676"/>
          </a:xfrm>
        </p:spPr>
        <p:txBody>
          <a:bodyPr/>
          <a:lstStyle/>
          <a:p>
            <a:endParaRPr lang="en-US"/>
          </a:p>
        </p:txBody>
      </p:sp>
      <p:sp>
        <p:nvSpPr>
          <p:cNvPr id="21" name="Date Placeholder 2"/>
          <p:cNvSpPr txBox="1">
            <a:spLocks/>
          </p:cNvSpPr>
          <p:nvPr userDrawn="1"/>
        </p:nvSpPr>
        <p:spPr>
          <a:xfrm>
            <a:off x="838200" y="6508800"/>
            <a:ext cx="2743200" cy="21267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9B24EC9-D412-49F8-B26B-B7E454A540B6}" type="datetimeFigureOut">
              <a:rPr lang="en-US" sz="1200" smtClean="0"/>
              <a:pPr/>
              <a:t>1/26/2021</a:t>
            </a:fld>
            <a:endParaRPr lang="en-US" sz="1200"/>
          </a:p>
        </p:txBody>
      </p:sp>
      <p:sp>
        <p:nvSpPr>
          <p:cNvPr id="22" name="Rectangle 21"/>
          <p:cNvSpPr/>
          <p:nvPr userDrawn="1"/>
        </p:nvSpPr>
        <p:spPr>
          <a:xfrm>
            <a:off x="0" y="0"/>
            <a:ext cx="12192000" cy="793462"/>
          </a:xfrm>
          <a:prstGeom prst="rect">
            <a:avLst/>
          </a:prstGeom>
          <a:gradFill flip="none" rotWithShape="1">
            <a:gsLst>
              <a:gs pos="0">
                <a:srgbClr val="6EC4E8"/>
              </a:gs>
              <a:gs pos="81000">
                <a:srgbClr val="5C667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787382"/>
            <a:ext cx="12192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p:cNvSpPr/>
          <p:nvPr userDrawn="1"/>
        </p:nvSpPr>
        <p:spPr>
          <a:xfrm>
            <a:off x="0" y="6806228"/>
            <a:ext cx="12192000" cy="72189"/>
          </a:xfrm>
          <a:prstGeom prst="rect">
            <a:avLst/>
          </a:prstGeom>
          <a:solidFill>
            <a:srgbClr val="5C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11506" y="6418098"/>
            <a:ext cx="834895" cy="322362"/>
          </a:xfrm>
          <a:prstGeom prst="rect">
            <a:avLst/>
          </a:prstGeom>
        </p:spPr>
      </p:pic>
      <p:sp>
        <p:nvSpPr>
          <p:cNvPr id="27" name="Slide Number Placeholder 5"/>
          <p:cNvSpPr txBox="1">
            <a:spLocks/>
          </p:cNvSpPr>
          <p:nvPr userDrawn="1"/>
        </p:nvSpPr>
        <p:spPr>
          <a:xfrm>
            <a:off x="8610600" y="6508800"/>
            <a:ext cx="1676899" cy="212676"/>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A3F748-31DA-4297-96EF-69DC737B5DDE}" type="slidenum">
              <a:rPr lang="en-US" sz="1200" smtClean="0"/>
              <a:pPr/>
              <a:t>‹#›</a:t>
            </a:fld>
            <a:endParaRPr lang="en-US" sz="1200"/>
          </a:p>
        </p:txBody>
      </p:sp>
      <p:sp>
        <p:nvSpPr>
          <p:cNvPr id="10" name="Content Placeholder 2"/>
          <p:cNvSpPr>
            <a:spLocks noGrp="1"/>
          </p:cNvSpPr>
          <p:nvPr>
            <p:ph idx="1"/>
          </p:nvPr>
        </p:nvSpPr>
        <p:spPr>
          <a:xfrm>
            <a:off x="838201" y="1207008"/>
            <a:ext cx="514623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3"/>
          </p:nvPr>
        </p:nvSpPr>
        <p:spPr>
          <a:xfrm>
            <a:off x="6193118" y="1207008"/>
            <a:ext cx="5146239" cy="5056992"/>
          </a:xfrm>
        </p:spPr>
        <p:txBody>
          <a:bodyPr/>
          <a:lstStyle>
            <a:lvl1pPr>
              <a:buClr>
                <a:srgbClr val="0D1E8E"/>
              </a:buClr>
              <a:defRPr sz="2400">
                <a:latin typeface="Trebuchet MS" panose="020B0603020202020204" pitchFamily="34" charset="0"/>
              </a:defRPr>
            </a:lvl1pPr>
            <a:lvl2pPr>
              <a:buClr>
                <a:srgbClr val="00953A"/>
              </a:buClr>
              <a:defRPr sz="2000">
                <a:latin typeface="Trebuchet MS" panose="020B0603020202020204" pitchFamily="34" charset="0"/>
              </a:defRPr>
            </a:lvl2pPr>
            <a:lvl3pPr>
              <a:buClr>
                <a:srgbClr val="EF7521"/>
              </a:buClr>
              <a:defRPr sz="1800">
                <a:latin typeface="Trebuchet MS" panose="020B0603020202020204" pitchFamily="34" charset="0"/>
              </a:defRPr>
            </a:lvl3pPr>
            <a:lvl4pPr>
              <a:buClr>
                <a:srgbClr val="82BC00"/>
              </a:buClr>
              <a:defRPr sz="1800">
                <a:latin typeface="Trebuchet MS" panose="020B0603020202020204" pitchFamily="34" charset="0"/>
              </a:defRPr>
            </a:lvl4pPr>
            <a:lvl5pPr>
              <a:buClr>
                <a:srgbClr val="8FC6E8"/>
              </a:buClr>
              <a:defRPr sz="1800">
                <a:latin typeface="Trebuchet MS" panose="020B0603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Placeholder 1"/>
          <p:cNvSpPr>
            <a:spLocks noGrp="1"/>
          </p:cNvSpPr>
          <p:nvPr>
            <p:ph type="title"/>
          </p:nvPr>
        </p:nvSpPr>
        <p:spPr>
          <a:xfrm>
            <a:off x="256032" y="192024"/>
            <a:ext cx="10515600" cy="521208"/>
          </a:xfrm>
          <a:prstGeom prst="rect">
            <a:avLst/>
          </a:prstGeom>
        </p:spPr>
        <p:txBody>
          <a:bodyPr vert="horz" lIns="91440" tIns="45720" rIns="91440" bIns="45720" rtlCol="0" anchor="ct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739800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880A7A5-D413-496A-BD14-81662D60445E}" type="datetimeFigureOut">
              <a:rPr lang="en-US" smtClean="0"/>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C3D4BD-FDE0-4C5D-A107-38B523EA3029}" type="slidenum">
              <a:rPr lang="en-US" smtClean="0"/>
              <a:t>‹#›</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1506" y="6418098"/>
            <a:ext cx="834895" cy="322362"/>
          </a:xfrm>
          <a:prstGeom prst="rect">
            <a:avLst/>
          </a:prstGeom>
        </p:spPr>
      </p:pic>
    </p:spTree>
    <p:extLst>
      <p:ext uri="{BB962C8B-B14F-4D97-AF65-F5344CB8AC3E}">
        <p14:creationId xmlns:p14="http://schemas.microsoft.com/office/powerpoint/2010/main" val="4095671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2" name="Body Level One…"/>
          <p:cNvSpPr txBox="1">
            <a:spLocks noGrp="1"/>
          </p:cNvSpPr>
          <p:nvPr>
            <p:ph type="body" sz="quarter" idx="1"/>
          </p:nvPr>
        </p:nvSpPr>
        <p:spPr>
          <a:xfrm>
            <a:off x="1524000" y="2601117"/>
            <a:ext cx="9144000" cy="1655766"/>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Rectangle 7"/>
          <p:cNvSpPr/>
          <p:nvPr/>
        </p:nvSpPr>
        <p:spPr>
          <a:xfrm>
            <a:off x="311888" y="1"/>
            <a:ext cx="11880113" cy="2275367"/>
          </a:xfrm>
          <a:prstGeom prst="rect">
            <a:avLst/>
          </a:prstGeom>
          <a:solidFill>
            <a:srgbClr val="00467F"/>
          </a:solidFill>
          <a:ln w="12700">
            <a:miter lim="400000"/>
          </a:ln>
        </p:spPr>
        <p:txBody>
          <a:bodyPr lIns="45718" tIns="45718" rIns="45718" bIns="45718" anchor="ctr"/>
          <a:lstStyle/>
          <a:p>
            <a:pPr algn="ctr">
              <a:defRPr>
                <a:solidFill>
                  <a:srgbClr val="FFFFFF"/>
                </a:solidFill>
              </a:defRPr>
            </a:pPr>
            <a:endParaRPr sz="1800" dirty="0"/>
          </a:p>
        </p:txBody>
      </p:sp>
      <p:sp>
        <p:nvSpPr>
          <p:cNvPr id="14" name="Title Text"/>
          <p:cNvSpPr txBox="1">
            <a:spLocks noGrp="1"/>
          </p:cNvSpPr>
          <p:nvPr>
            <p:ph type="title"/>
          </p:nvPr>
        </p:nvSpPr>
        <p:spPr>
          <a:xfrm>
            <a:off x="819889" y="180752"/>
            <a:ext cx="10363201" cy="1913864"/>
          </a:xfrm>
          <a:prstGeom prst="rect">
            <a:avLst/>
          </a:prstGeom>
        </p:spPr>
        <p:txBody>
          <a:bodyPr anchor="b"/>
          <a:lstStyle>
            <a:lvl1pPr algn="ctr">
              <a:defRPr sz="6000">
                <a:solidFill>
                  <a:srgbClr val="FFFFFF"/>
                </a:solidFill>
              </a:defRPr>
            </a:lvl1pPr>
          </a:lstStyle>
          <a:p>
            <a:r>
              <a:t>Title Text</a:t>
            </a:r>
          </a:p>
        </p:txBody>
      </p:sp>
      <p:sp>
        <p:nvSpPr>
          <p:cNvPr id="1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2020844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94" name="Google Shape;6;p24" descr="Google Shape;6;p24"/>
          <p:cNvPicPr>
            <a:picLocks noChangeAspect="1"/>
          </p:cNvPicPr>
          <p:nvPr/>
        </p:nvPicPr>
        <p:blipFill>
          <a:blip r:embed="rId2"/>
          <a:stretch>
            <a:fillRect/>
          </a:stretch>
        </p:blipFill>
        <p:spPr>
          <a:xfrm rot="16200000" flipH="1">
            <a:off x="-3306807" y="3306808"/>
            <a:ext cx="6858001" cy="244391"/>
          </a:xfrm>
          <a:prstGeom prst="rect">
            <a:avLst/>
          </a:prstGeom>
          <a:ln w="12700">
            <a:miter lim="400000"/>
          </a:ln>
        </p:spPr>
      </p:pic>
      <p:sp>
        <p:nvSpPr>
          <p:cNvPr id="95" name="Title Text"/>
          <p:cNvSpPr txBox="1">
            <a:spLocks noGrp="1"/>
          </p:cNvSpPr>
          <p:nvPr>
            <p:ph type="title"/>
          </p:nvPr>
        </p:nvSpPr>
        <p:spPr>
          <a:xfrm>
            <a:off x="914400" y="1195101"/>
            <a:ext cx="10363200" cy="2387601"/>
          </a:xfrm>
          <a:prstGeom prst="rect">
            <a:avLst/>
          </a:prstGeom>
        </p:spPr>
        <p:txBody>
          <a:bodyPr lIns="45699" tIns="45699" rIns="45699" bIns="45699" anchor="b"/>
          <a:lstStyle>
            <a:lvl1pPr algn="ctr">
              <a:defRPr sz="4500"/>
            </a:lvl1pPr>
          </a:lstStyle>
          <a:p>
            <a:r>
              <a:t>Title Text</a:t>
            </a:r>
          </a:p>
        </p:txBody>
      </p:sp>
      <p:sp>
        <p:nvSpPr>
          <p:cNvPr id="96" name="Body Level One…"/>
          <p:cNvSpPr txBox="1">
            <a:spLocks noGrp="1"/>
          </p:cNvSpPr>
          <p:nvPr>
            <p:ph type="body" sz="quarter" idx="1"/>
          </p:nvPr>
        </p:nvSpPr>
        <p:spPr>
          <a:xfrm>
            <a:off x="1524000" y="3716913"/>
            <a:ext cx="9144000" cy="969964"/>
          </a:xfrm>
          <a:prstGeom prst="rect">
            <a:avLst/>
          </a:prstGeom>
        </p:spPr>
        <p:txBody>
          <a:bodyPr lIns="45699" tIns="45699" rIns="45699" bIns="45699"/>
          <a:lstStyle>
            <a:lvl1pPr marL="203200" indent="-152400" algn="ctr">
              <a:spcBef>
                <a:spcPts val="700"/>
              </a:spcBef>
              <a:buSzTx/>
              <a:buFontTx/>
              <a:buNone/>
              <a:defRPr sz="1800"/>
            </a:lvl1pPr>
            <a:lvl2pPr marL="203200" indent="50800" algn="ctr">
              <a:spcBef>
                <a:spcPts val="700"/>
              </a:spcBef>
              <a:buSzTx/>
              <a:buFontTx/>
              <a:buNone/>
              <a:defRPr sz="1800"/>
            </a:lvl2pPr>
            <a:lvl3pPr marL="203200" indent="50800" algn="ctr">
              <a:spcBef>
                <a:spcPts val="700"/>
              </a:spcBef>
              <a:buSzTx/>
              <a:buFontTx/>
              <a:buNone/>
              <a:defRPr sz="1800"/>
            </a:lvl3pPr>
            <a:lvl4pPr marL="203200" indent="50800" algn="ctr">
              <a:spcBef>
                <a:spcPts val="700"/>
              </a:spcBef>
              <a:buSzTx/>
              <a:buFontTx/>
              <a:buNone/>
              <a:defRPr sz="1800"/>
            </a:lvl4pPr>
            <a:lvl5pPr marL="203200" indent="50800" algn="ctr">
              <a:spcBef>
                <a:spcPts val="700"/>
              </a:spcBef>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97" name="Google Shape;18;p2"/>
          <p:cNvSpPr>
            <a:spLocks noGrp="1"/>
          </p:cNvSpPr>
          <p:nvPr>
            <p:ph type="pic" sz="quarter" idx="13"/>
          </p:nvPr>
        </p:nvSpPr>
        <p:spPr>
          <a:xfrm>
            <a:off x="2148416" y="3"/>
            <a:ext cx="8824387" cy="1090613"/>
          </a:xfrm>
          <a:prstGeom prst="rect">
            <a:avLst/>
          </a:prstGeom>
        </p:spPr>
        <p:txBody>
          <a:bodyPr lIns="91439" tIns="45719" rIns="91439" bIns="45719">
            <a:noAutofit/>
          </a:bodyPr>
          <a:lstStyle/>
          <a:p>
            <a:endParaRPr dirty="0"/>
          </a:p>
        </p:txBody>
      </p:sp>
      <p:sp>
        <p:nvSpPr>
          <p:cNvPr id="98" name="Google Shape;19;p2"/>
          <p:cNvSpPr>
            <a:spLocks noGrp="1"/>
          </p:cNvSpPr>
          <p:nvPr>
            <p:ph type="pic" sz="quarter" idx="14"/>
          </p:nvPr>
        </p:nvSpPr>
        <p:spPr>
          <a:xfrm>
            <a:off x="6290733" y="4718050"/>
            <a:ext cx="5901267" cy="2139950"/>
          </a:xfrm>
          <a:prstGeom prst="rect">
            <a:avLst/>
          </a:prstGeom>
        </p:spPr>
        <p:txBody>
          <a:bodyPr lIns="91439" tIns="45719" rIns="91439" bIns="45719">
            <a:noAutofit/>
          </a:bodyPr>
          <a:lstStyle/>
          <a:p>
            <a:endParaRPr dirty="0"/>
          </a:p>
        </p:txBody>
      </p:sp>
      <p:sp>
        <p:nvSpPr>
          <p:cNvPr id="99" name="Slide Number"/>
          <p:cNvSpPr txBox="1">
            <a:spLocks noGrp="1"/>
          </p:cNvSpPr>
          <p:nvPr>
            <p:ph type="sldNum" sz="quarter" idx="2"/>
          </p:nvPr>
        </p:nvSpPr>
        <p:spPr>
          <a:xfrm>
            <a:off x="8462616" y="6217898"/>
            <a:ext cx="274984" cy="276908"/>
          </a:xfrm>
          <a:prstGeom prst="rect">
            <a:avLst/>
          </a:prstGeom>
        </p:spPr>
        <p:txBody>
          <a:bodyPr lIns="45675" tIns="45675" rIns="45675" bIns="45675"/>
          <a:lstStyle>
            <a:lvl1pPr defTabSz="914400"/>
          </a:lstStyle>
          <a:p>
            <a:fld id="{86CB4B4D-7CA3-9044-876B-883B54F8677D}" type="slidenum">
              <a:t>‹#›</a:t>
            </a:fld>
            <a:endParaRPr dirty="0"/>
          </a:p>
        </p:txBody>
      </p:sp>
    </p:spTree>
    <p:extLst>
      <p:ext uri="{BB962C8B-B14F-4D97-AF65-F5344CB8AC3E}">
        <p14:creationId xmlns:p14="http://schemas.microsoft.com/office/powerpoint/2010/main" val="390513570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117" name="Google Shape;6;p24" descr="Google Shape;6;p24"/>
          <p:cNvPicPr>
            <a:picLocks noChangeAspect="1"/>
          </p:cNvPicPr>
          <p:nvPr/>
        </p:nvPicPr>
        <p:blipFill>
          <a:blip r:embed="rId2"/>
          <a:stretch>
            <a:fillRect/>
          </a:stretch>
        </p:blipFill>
        <p:spPr>
          <a:xfrm rot="16200000" flipH="1">
            <a:off x="-3306807" y="3306808"/>
            <a:ext cx="6858001" cy="244391"/>
          </a:xfrm>
          <a:prstGeom prst="rect">
            <a:avLst/>
          </a:prstGeom>
          <a:ln w="12700">
            <a:miter lim="400000"/>
          </a:ln>
        </p:spPr>
      </p:pic>
      <p:sp>
        <p:nvSpPr>
          <p:cNvPr id="118" name="Slide Number"/>
          <p:cNvSpPr txBox="1">
            <a:spLocks noGrp="1"/>
          </p:cNvSpPr>
          <p:nvPr>
            <p:ph type="sldNum" sz="quarter" idx="2"/>
          </p:nvPr>
        </p:nvSpPr>
        <p:spPr>
          <a:xfrm>
            <a:off x="11078821" y="6400461"/>
            <a:ext cx="274984" cy="276908"/>
          </a:xfrm>
          <a:prstGeom prst="rect">
            <a:avLst/>
          </a:prstGeom>
        </p:spPr>
        <p:txBody>
          <a:bodyPr lIns="45675" tIns="45675" rIns="45675" bIns="45675"/>
          <a:lstStyle>
            <a:lvl1pPr defTabSz="914400"/>
          </a:lstStyle>
          <a:p>
            <a:fld id="{86CB4B4D-7CA3-9044-876B-883B54F8677D}" type="slidenum">
              <a:t>‹#›</a:t>
            </a:fld>
            <a:endParaRPr dirty="0"/>
          </a:p>
        </p:txBody>
      </p:sp>
    </p:spTree>
    <p:extLst>
      <p:ext uri="{BB962C8B-B14F-4D97-AF65-F5344CB8AC3E}">
        <p14:creationId xmlns:p14="http://schemas.microsoft.com/office/powerpoint/2010/main" val="9932363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DA505-3DD3-B647-B037-A20C8F5CB5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4BE94F-8DB0-0647-8157-793ADA17A2F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371267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1ACF7-D152-CE43-8FD0-A59FCBE77E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6DF45D-2444-4349-A275-FACBFCE9D2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44B693-4B89-9142-BB45-DF1854CAF6C4}"/>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5" name="Footer Placeholder 4">
            <a:extLst>
              <a:ext uri="{FF2B5EF4-FFF2-40B4-BE49-F238E27FC236}">
                <a16:creationId xmlns:a16="http://schemas.microsoft.com/office/drawing/2014/main" id="{44F212A4-A327-364E-B97E-E9FFC765C2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3BC0B8-E9CF-BE4B-B4F7-1526A56CDA99}"/>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394472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DE1E-4A75-B248-B751-B6D7A85B95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D4BD72-4DB1-E04F-A4D2-84F1B1AD74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141E9-2140-C046-9B16-0DE43F4D8C9A}"/>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5" name="Footer Placeholder 4">
            <a:extLst>
              <a:ext uri="{FF2B5EF4-FFF2-40B4-BE49-F238E27FC236}">
                <a16:creationId xmlns:a16="http://schemas.microsoft.com/office/drawing/2014/main" id="{AD1B83ED-2682-7C4E-86A2-7FDA6AAEE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5496E8-0C16-7B40-8452-70EB274B373D}"/>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3145264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D6A55-848C-F840-AEBA-F25A469449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E097CD-5720-1241-8672-6F24570C0B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8E159F-0D07-6B4A-9D97-BEC6389D4B83}"/>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5" name="Footer Placeholder 4">
            <a:extLst>
              <a:ext uri="{FF2B5EF4-FFF2-40B4-BE49-F238E27FC236}">
                <a16:creationId xmlns:a16="http://schemas.microsoft.com/office/drawing/2014/main" id="{AFADD3EB-7D66-3748-B826-2F66D9DB2F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800388-BD83-A54A-8FD7-1278CC069E70}"/>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618410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11F0-7485-AB4D-9F55-0FEA7D3A4B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E9851-96D7-F04F-884F-C783BDB63A0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E0A95C-8296-8F40-BD56-5472274ED0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F731B0-AD06-3F4D-A5D0-76A438AF9EA7}"/>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6" name="Footer Placeholder 5">
            <a:extLst>
              <a:ext uri="{FF2B5EF4-FFF2-40B4-BE49-F238E27FC236}">
                <a16:creationId xmlns:a16="http://schemas.microsoft.com/office/drawing/2014/main" id="{8E52CBED-2AC7-E347-9DCA-B19C82A6EA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66CBD9-BB07-4149-831D-82ECD88E36CC}"/>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338263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5A3B0-D951-0749-975F-CEA88BA5B8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0DC3D8-31B3-274A-B1A6-161C95332E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29E658-9B15-7E4E-8A23-FEC541AB95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5A42A-8B51-084D-A7BA-132112263D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E93E26-0C4C-244A-B247-10CEAC5F1F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47DE20-90C1-E740-83CC-E0B164FF832B}"/>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8" name="Footer Placeholder 7">
            <a:extLst>
              <a:ext uri="{FF2B5EF4-FFF2-40B4-BE49-F238E27FC236}">
                <a16:creationId xmlns:a16="http://schemas.microsoft.com/office/drawing/2014/main" id="{B4C9503E-0FAC-A444-8CDD-71BCF9FE8F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53644CD-9518-3A4F-B95F-9F182DD4116E}"/>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549945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A8B6-4D62-DF43-A113-3BA39C9E1B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7119FF-EAAB-4C4A-A461-314962651855}"/>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4" name="Footer Placeholder 3">
            <a:extLst>
              <a:ext uri="{FF2B5EF4-FFF2-40B4-BE49-F238E27FC236}">
                <a16:creationId xmlns:a16="http://schemas.microsoft.com/office/drawing/2014/main" id="{BFB4A0B4-60E9-3848-8457-DC53094EB3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B5A793F-7190-FE4A-91C9-6BA30C8844EB}"/>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3383572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44956-9680-A241-A5AC-87E213A168F3}"/>
              </a:ext>
            </a:extLst>
          </p:cNvPr>
          <p:cNvSpPr>
            <a:spLocks noGrp="1"/>
          </p:cNvSpPr>
          <p:nvPr>
            <p:ph type="dt" sz="half" idx="10"/>
          </p:nvPr>
        </p:nvSpPr>
        <p:spPr>
          <a:xfrm>
            <a:off x="838200" y="6356350"/>
            <a:ext cx="2743200" cy="365125"/>
          </a:xfrm>
          <a:prstGeom prst="rect">
            <a:avLst/>
          </a:prstGeom>
        </p:spPr>
        <p:txBody>
          <a:bodyPr/>
          <a:lstStyle/>
          <a:p>
            <a:fld id="{788A932B-7F50-CA4E-93B8-D67228672128}" type="datetimeFigureOut">
              <a:rPr lang="en-US" smtClean="0"/>
              <a:t>1/26/2021</a:t>
            </a:fld>
            <a:endParaRPr lang="en-US"/>
          </a:p>
        </p:txBody>
      </p:sp>
      <p:sp>
        <p:nvSpPr>
          <p:cNvPr id="3" name="Footer Placeholder 2">
            <a:extLst>
              <a:ext uri="{FF2B5EF4-FFF2-40B4-BE49-F238E27FC236}">
                <a16:creationId xmlns:a16="http://schemas.microsoft.com/office/drawing/2014/main" id="{CD9A6374-6669-EA47-94E1-9A0B885FE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ADD5E1-6B8B-764F-824E-7D66D1062C7E}"/>
              </a:ext>
            </a:extLst>
          </p:cNvPr>
          <p:cNvSpPr>
            <a:spLocks noGrp="1"/>
          </p:cNvSpPr>
          <p:nvPr>
            <p:ph type="sldNum" sz="quarter" idx="12"/>
          </p:nvPr>
        </p:nvSpPr>
        <p:spPr/>
        <p:txBody>
          <a:bodyPr/>
          <a:lstStyle/>
          <a:p>
            <a:fld id="{0F7F1405-03D0-1745-8425-C88A99FC8476}" type="slidenum">
              <a:rPr lang="en-US" smtClean="0"/>
              <a:t>‹#›</a:t>
            </a:fld>
            <a:endParaRPr lang="en-US"/>
          </a:p>
        </p:txBody>
      </p:sp>
    </p:spTree>
    <p:extLst>
      <p:ext uri="{BB962C8B-B14F-4D97-AF65-F5344CB8AC3E}">
        <p14:creationId xmlns:p14="http://schemas.microsoft.com/office/powerpoint/2010/main" val="5869111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4.emf"/><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e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6.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A7646D-D02B-4299-973E-FA148270C74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92876" y="473342"/>
            <a:ext cx="2606248" cy="2960698"/>
          </a:xfrm>
          <a:prstGeom prst="rect">
            <a:avLst/>
          </a:prstGeom>
        </p:spPr>
      </p:pic>
      <p:sp>
        <p:nvSpPr>
          <p:cNvPr id="8" name="TextBox 12">
            <a:extLst>
              <a:ext uri="{FF2B5EF4-FFF2-40B4-BE49-F238E27FC236}">
                <a16:creationId xmlns:a16="http://schemas.microsoft.com/office/drawing/2014/main" id="{5085497F-F2B2-674E-BF4F-8AA8E5E6A829}"/>
              </a:ext>
            </a:extLst>
          </p:cNvPr>
          <p:cNvSpPr txBox="1"/>
          <p:nvPr userDrawn="1"/>
        </p:nvSpPr>
        <p:spPr>
          <a:xfrm>
            <a:off x="838200" y="5094982"/>
            <a:ext cx="105156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0" i="0" dirty="0">
                <a:solidFill>
                  <a:srgbClr val="003372"/>
                </a:solidFill>
                <a:latin typeface="Franklin Gothic Medium" panose="020B0603020102020204" pitchFamily="34" charset="0"/>
              </a:rPr>
              <a:t>Support States ● Grow Leaders ● Connect Partners  </a:t>
            </a:r>
          </a:p>
        </p:txBody>
      </p:sp>
      <p:pic>
        <p:nvPicPr>
          <p:cNvPr id="9" name="Picture 8">
            <a:extLst>
              <a:ext uri="{FF2B5EF4-FFF2-40B4-BE49-F238E27FC236}">
                <a16:creationId xmlns:a16="http://schemas.microsoft.com/office/drawing/2014/main" id="{C7280BF6-5F25-AF48-A583-679666C9905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818042" y="3613429"/>
            <a:ext cx="8555916" cy="1325562"/>
          </a:xfrm>
          <a:prstGeom prst="rect">
            <a:avLst/>
          </a:prstGeom>
        </p:spPr>
      </p:pic>
      <p:sp>
        <p:nvSpPr>
          <p:cNvPr id="10" name="TextBox 13">
            <a:extLst>
              <a:ext uri="{FF2B5EF4-FFF2-40B4-BE49-F238E27FC236}">
                <a16:creationId xmlns:a16="http://schemas.microsoft.com/office/drawing/2014/main" id="{7D581CA8-F7E7-D945-B0A3-5ED50359891B}"/>
              </a:ext>
            </a:extLst>
          </p:cNvPr>
          <p:cNvSpPr txBox="1"/>
          <p:nvPr userDrawn="1"/>
        </p:nvSpPr>
        <p:spPr>
          <a:xfrm>
            <a:off x="4914900" y="5738326"/>
            <a:ext cx="23622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0" i="0" dirty="0">
                <a:solidFill>
                  <a:srgbClr val="003372"/>
                </a:solidFill>
                <a:latin typeface="Franklin Gothic Medium" panose="020B0603020102020204" pitchFamily="34" charset="0"/>
              </a:rPr>
              <a:t>nashia.org</a:t>
            </a:r>
          </a:p>
        </p:txBody>
      </p:sp>
    </p:spTree>
    <p:extLst>
      <p:ext uri="{BB962C8B-B14F-4D97-AF65-F5344CB8AC3E}">
        <p14:creationId xmlns:p14="http://schemas.microsoft.com/office/powerpoint/2010/main" val="285585218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8ED888-E2C2-B645-BC7E-97993FD12AD1}"/>
              </a:ext>
            </a:extLst>
          </p:cNvPr>
          <p:cNvSpPr>
            <a:spLocks noGrp="1"/>
          </p:cNvSpPr>
          <p:nvPr>
            <p:ph type="title"/>
          </p:nvPr>
        </p:nvSpPr>
        <p:spPr>
          <a:xfrm>
            <a:off x="3950260" y="508000"/>
            <a:ext cx="6374840" cy="3975100"/>
          </a:xfrm>
          <a:prstGeom prst="rect">
            <a:avLst/>
          </a:prstGeom>
        </p:spPr>
        <p:txBody>
          <a:bodyPr vert="horz" lIns="91440" tIns="45720" rIns="91440" bIns="45720" rtlCol="0" anchor="ctr">
            <a:normAutofit/>
          </a:bodyPr>
          <a:lstStyle/>
          <a:p>
            <a:r>
              <a:rPr lang="en-US" dirty="0"/>
              <a:t>Click to edit Master title style</a:t>
            </a:r>
          </a:p>
        </p:txBody>
      </p:sp>
      <p:pic>
        <p:nvPicPr>
          <p:cNvPr id="10" name="Picture 9">
            <a:extLst>
              <a:ext uri="{FF2B5EF4-FFF2-40B4-BE49-F238E27FC236}">
                <a16:creationId xmlns:a16="http://schemas.microsoft.com/office/drawing/2014/main" id="{352F917F-193F-FA40-9D79-0493FF480DC9}"/>
              </a:ext>
            </a:extLst>
          </p:cNvPr>
          <p:cNvPicPr>
            <a:picLocks noChangeAspect="1"/>
          </p:cNvPicPr>
          <p:nvPr userDrawn="1"/>
        </p:nvPicPr>
        <p:blipFill>
          <a:blip r:embed="rId3"/>
          <a:stretch>
            <a:fillRect/>
          </a:stretch>
        </p:blipFill>
        <p:spPr>
          <a:xfrm>
            <a:off x="-3594660" y="-180426"/>
            <a:ext cx="6808320" cy="7734252"/>
          </a:xfrm>
          <a:prstGeom prst="rect">
            <a:avLst/>
          </a:prstGeom>
        </p:spPr>
      </p:pic>
      <p:sp>
        <p:nvSpPr>
          <p:cNvPr id="11" name="Rectangle 10">
            <a:extLst>
              <a:ext uri="{FF2B5EF4-FFF2-40B4-BE49-F238E27FC236}">
                <a16:creationId xmlns:a16="http://schemas.microsoft.com/office/drawing/2014/main" id="{A3DD6635-3A45-0A4F-9746-1072FCBEEBFD}"/>
              </a:ext>
            </a:extLst>
          </p:cNvPr>
          <p:cNvSpPr/>
          <p:nvPr userDrawn="1"/>
        </p:nvSpPr>
        <p:spPr>
          <a:xfrm>
            <a:off x="11518900" y="0"/>
            <a:ext cx="673100" cy="6858000"/>
          </a:xfrm>
          <a:prstGeom prst="rect">
            <a:avLst/>
          </a:prstGeom>
          <a:solidFill>
            <a:srgbClr val="9E051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D5B926C-E59E-C440-B547-3C9F4DD38EB8}"/>
              </a:ext>
            </a:extLst>
          </p:cNvPr>
          <p:cNvSpPr txBox="1">
            <a:spLocks/>
          </p:cNvSpPr>
          <p:nvPr userDrawn="1"/>
        </p:nvSpPr>
        <p:spPr>
          <a:xfrm>
            <a:off x="4140480" y="5054600"/>
            <a:ext cx="5994400" cy="1295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Franklin Gothic Medium" panose="020B06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ranklin Gothic Medium" panose="020B06030201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Medium" panose="020B06030201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Medium" panose="020B06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Medium" panose="020B06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437345530"/>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343E54-062D-1F40-9108-78B84249FC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F89327-BE4D-A445-A608-75B021755F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C8EF4BB-A801-A54D-8852-FB4E14BE71E8}"/>
              </a:ext>
            </a:extLst>
          </p:cNvPr>
          <p:cNvSpPr>
            <a:spLocks noGrp="1"/>
          </p:cNvSpPr>
          <p:nvPr>
            <p:ph type="sldNum" sz="quarter" idx="4"/>
          </p:nvPr>
        </p:nvSpPr>
        <p:spPr>
          <a:xfrm>
            <a:off x="330200" y="6343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7F1405-03D0-1745-8425-C88A99FC8476}" type="slidenum">
              <a:rPr lang="en-US" smtClean="0"/>
              <a:pPr/>
              <a:t>‹#›</a:t>
            </a:fld>
            <a:endParaRPr lang="en-US"/>
          </a:p>
        </p:txBody>
      </p:sp>
      <p:pic>
        <p:nvPicPr>
          <p:cNvPr id="9" name="Picture 8">
            <a:extLst>
              <a:ext uri="{FF2B5EF4-FFF2-40B4-BE49-F238E27FC236}">
                <a16:creationId xmlns:a16="http://schemas.microsoft.com/office/drawing/2014/main" id="{82BD3CA4-6666-B44E-8109-337074FFB874}"/>
              </a:ext>
            </a:extLst>
          </p:cNvPr>
          <p:cNvPicPr>
            <a:picLocks noChangeAspect="1"/>
          </p:cNvPicPr>
          <p:nvPr userDrawn="1"/>
        </p:nvPicPr>
        <p:blipFill>
          <a:blip r:embed="rId15"/>
          <a:stretch>
            <a:fillRect/>
          </a:stretch>
        </p:blipFill>
        <p:spPr>
          <a:xfrm>
            <a:off x="9759806" y="4659401"/>
            <a:ext cx="1333787" cy="1515182"/>
          </a:xfrm>
          <a:prstGeom prst="rect">
            <a:avLst/>
          </a:prstGeom>
        </p:spPr>
      </p:pic>
      <p:pic>
        <p:nvPicPr>
          <p:cNvPr id="10" name="Picture 9">
            <a:extLst>
              <a:ext uri="{FF2B5EF4-FFF2-40B4-BE49-F238E27FC236}">
                <a16:creationId xmlns:a16="http://schemas.microsoft.com/office/drawing/2014/main" id="{EC20AF7C-2C3E-6343-A85F-BCA2000BA386}"/>
              </a:ext>
            </a:extLst>
          </p:cNvPr>
          <p:cNvPicPr>
            <a:picLocks noChangeAspect="1"/>
          </p:cNvPicPr>
          <p:nvPr userDrawn="1"/>
        </p:nvPicPr>
        <p:blipFill>
          <a:blip r:embed="rId16"/>
          <a:stretch>
            <a:fillRect/>
          </a:stretch>
        </p:blipFill>
        <p:spPr>
          <a:xfrm>
            <a:off x="8889715" y="6232526"/>
            <a:ext cx="3073971" cy="476249"/>
          </a:xfrm>
          <a:prstGeom prst="rect">
            <a:avLst/>
          </a:prstGeom>
        </p:spPr>
      </p:pic>
    </p:spTree>
    <p:extLst>
      <p:ext uri="{BB962C8B-B14F-4D97-AF65-F5344CB8AC3E}">
        <p14:creationId xmlns:p14="http://schemas.microsoft.com/office/powerpoint/2010/main" val="30236396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Picture 7"/>
          <p:cNvPicPr>
            <a:picLocks noChangeAspect="1"/>
          </p:cNvPicPr>
          <p:nvPr/>
        </p:nvPicPr>
        <p:blipFill>
          <a:blip r:embed="rId5"/>
          <a:stretch>
            <a:fillRect/>
          </a:stretch>
        </p:blipFill>
        <p:spPr>
          <a:xfrm rot="5400000" flipV="1">
            <a:off x="-3306807" y="3306809"/>
            <a:ext cx="6858001" cy="244388"/>
          </a:xfrm>
          <a:prstGeom prst="rect">
            <a:avLst/>
          </a:prstGeom>
          <a:ln w="12700">
            <a:miter lim="400000"/>
          </a:ln>
        </p:spPr>
      </p:pic>
      <p:sp>
        <p:nvSpPr>
          <p:cNvPr id="3" name="Title Text"/>
          <p:cNvSpPr txBox="1">
            <a:spLocks noGrp="1"/>
          </p:cNvSpPr>
          <p:nvPr>
            <p:ph type="title"/>
          </p:nvPr>
        </p:nvSpPr>
        <p:spPr>
          <a:xfrm>
            <a:off x="838200" y="365125"/>
            <a:ext cx="10515600" cy="132556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8462531" y="6217854"/>
            <a:ext cx="275071" cy="276995"/>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dirty="0"/>
          </a:p>
        </p:txBody>
      </p:sp>
    </p:spTree>
    <p:extLst>
      <p:ext uri="{BB962C8B-B14F-4D97-AF65-F5344CB8AC3E}">
        <p14:creationId xmlns:p14="http://schemas.microsoft.com/office/powerpoint/2010/main" val="2697852362"/>
      </p:ext>
    </p:extLst>
  </p:cSld>
  <p:clrMap bg1="lt1" tx1="dk1" bg2="lt2" tx2="dk2" accent1="accent1" accent2="accent2" accent3="accent3" accent4="accent4" accent5="accent5" accent6="accent6" hlink="hlink" folHlink="folHlink"/>
  <p:sldLayoutIdLst>
    <p:sldLayoutId id="2147483684" r:id="rId1"/>
    <p:sldLayoutId id="2147483687" r:id="rId2"/>
    <p:sldLayoutId id="2147483688" r:id="rId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Arial"/>
          <a:ea typeface="Arial"/>
          <a:cs typeface="Arial"/>
          <a:sym typeface="Aria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8" Type="http://schemas.openxmlformats.org/officeDocument/2006/relationships/hyperlink" Target="https://www.ncbi.nlm.nih.gov/pubmed/9830250" TargetMode="External"/><Relationship Id="rId13" Type="http://schemas.openxmlformats.org/officeDocument/2006/relationships/hyperlink" Target="https://scholar.google.com/scholar_lookup?journal=Alcohol+Clin+Exp+Res&amp;title=A+neuropsychologic+profile+of+adolescent+alcoholics&amp;author=HB+Moss&amp;author=L+Kirisci&amp;author=HW+Gordon&amp;author=RE+Tarter&amp;volume=18&amp;publication_year=1994&amp;pages=159-163&amp;pmid=8198214&amp;" TargetMode="External"/><Relationship Id="rId3" Type="http://schemas.openxmlformats.org/officeDocument/2006/relationships/hyperlink" Target="https://scholar.google.com/scholar_lookup?journal=Alcohol+Clin+Exp+Res&amp;title=Neurocognitive+functioning+of+adolescents:+effects+of+protracted+alcohol+use&amp;author=SA+Brown&amp;author=SF+Tapert&amp;author=E+Granholm&amp;author=DC+Delis&amp;volume=24&amp;issue=2&amp;publication_year=2000&amp;pages=164-171&amp;pmid=10698367&amp;" TargetMode="External"/><Relationship Id="rId7" Type="http://schemas.openxmlformats.org/officeDocument/2006/relationships/hyperlink" Target="https://scholar.google.com/scholar_lookup?journal=Drug+Alcohol+Depen&amp;title=Cognitive+capacity+in+female+adolescent+substance+abusers&amp;author=RE+Tarter&amp;author=AC+Mezzich&amp;author=Y-C+Hsieh&amp;author=SM+Parks&amp;volume=39&amp;publication_year=1995&amp;pages=15-21&amp;" TargetMode="External"/><Relationship Id="rId12" Type="http://schemas.openxmlformats.org/officeDocument/2006/relationships/hyperlink" Target="https://www.ncbi.nlm.nih.gov/pubmed/8198214" TargetMode="External"/><Relationship Id="rId2" Type="http://schemas.openxmlformats.org/officeDocument/2006/relationships/hyperlink" Target="https://www.ncbi.nlm.nih.gov/pubmed/10698367" TargetMode="External"/><Relationship Id="rId1" Type="http://schemas.openxmlformats.org/officeDocument/2006/relationships/slideLayout" Target="../slideLayouts/slideLayout4.xml"/><Relationship Id="rId6" Type="http://schemas.openxmlformats.org/officeDocument/2006/relationships/hyperlink" Target="https://www.ncbi.nlm.nih.gov/pubmed/7587969" TargetMode="External"/><Relationship Id="rId11" Type="http://schemas.openxmlformats.org/officeDocument/2006/relationships/hyperlink" Target="https://scholar.google.com/scholar_lookup?journal=Exp+Clin+Psychopharmacol&amp;title=Constructive+thinking,+executive+functioning,+antisocial+behavior,+and+drug+use+involvement+in+adolescent+females+with+a+substance+use+disorder&amp;author=PR+Giancola&amp;author=GD+Shoal&amp;author=AC+Mezzich&amp;volume=9&amp;issue=2&amp;publication_year=2001&amp;pages=215-227&amp;pmid=11518098&amp;" TargetMode="External"/><Relationship Id="rId5" Type="http://schemas.openxmlformats.org/officeDocument/2006/relationships/hyperlink" Target="https://scholar.google.com/scholar_lookup?journal=Addiction&amp;title=Substance+dependence,+family+history+of+alcohol+dependence+and+neuropsychological+functioning+in+adolescence&amp;author=SF+Tapert&amp;author=SA+Brown&amp;volume=95&amp;issue=7&amp;publication_year=2000&amp;pages=1043-1053&amp;pmid=10962769&amp;" TargetMode="External"/><Relationship Id="rId10" Type="http://schemas.openxmlformats.org/officeDocument/2006/relationships/hyperlink" Target="https://www.ncbi.nlm.nih.gov/pubmed/11518098" TargetMode="External"/><Relationship Id="rId4" Type="http://schemas.openxmlformats.org/officeDocument/2006/relationships/hyperlink" Target="https://www.ncbi.nlm.nih.gov/pubmed/10962769" TargetMode="External"/><Relationship Id="rId9" Type="http://schemas.openxmlformats.org/officeDocument/2006/relationships/hyperlink" Target="https://scholar.google.com/scholar_lookup?journal=J+Abnorm+Psychol&amp;title=Executive+cognitive+functioning,+temperament,+and+antisocial+behavior+in+conduct+disordered+adolescent+females&amp;author=PR+Giancola&amp;author=AC+Mezzich&amp;author=RE+Tarter&amp;volume=107&amp;publication_year=1998&amp;pages=629-641&amp;pmid=9830250&amp;"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david.v.terry@und.edu" TargetMode="External"/><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31.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hyperlink" Target="http://dx.doi.org/10.3389/fnbeh.2017.0013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mhttcnetwork.org/centers/global-mhttc/racial-equity-cultural-diversity"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7.png"/><Relationship Id="rId4" Type="http://schemas.openxmlformats.org/officeDocument/2006/relationships/hyperlink" Target="http://www.cokidswithbraininjury.com/"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47.png"/><Relationship Id="rId4" Type="http://schemas.openxmlformats.org/officeDocument/2006/relationships/hyperlink" Target="http://www.cde.state.co.us/cdesped/sd-tbi"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s://www.ncbi.nlm.nih.gov/pmc/articles/PMC2827693/#R25" TargetMode="External"/><Relationship Id="rId3" Type="http://schemas.openxmlformats.org/officeDocument/2006/relationships/hyperlink" Target="https://www.ncbi.nlm.nih.gov/pubmed/?term=Jacobus%20J%5BAuthor%5D&amp;cauthor=true&amp;cauthor_uid=19278130" TargetMode="External"/><Relationship Id="rId7" Type="http://schemas.openxmlformats.org/officeDocument/2006/relationships/hyperlink" Target="https://www.ncbi.nlm.nih.gov/pmc/articles/PMC2827693/#R24" TargetMode="External"/><Relationship Id="rId2" Type="http://schemas.openxmlformats.org/officeDocument/2006/relationships/hyperlink" Target="https://www.ncbi.nlm.nih.gov/pubmed/?term=Squeglia%20LM%5BAuthor%5D&amp;cauthor=true&amp;cauthor_uid=19278130" TargetMode="External"/><Relationship Id="rId1" Type="http://schemas.openxmlformats.org/officeDocument/2006/relationships/slideLayout" Target="../slideLayouts/slideLayout4.xml"/><Relationship Id="rId6" Type="http://schemas.openxmlformats.org/officeDocument/2006/relationships/hyperlink" Target="https://dx.doi.org/10.1177%2F155005940904000110" TargetMode="External"/><Relationship Id="rId11" Type="http://schemas.openxmlformats.org/officeDocument/2006/relationships/hyperlink" Target="https://www.ncbi.nlm.nih.gov/pmc/articles/PMC2827693/#R29" TargetMode="External"/><Relationship Id="rId5" Type="http://schemas.openxmlformats.org/officeDocument/2006/relationships/hyperlink" Target="https://www.ncbi.nlm.nih.gov/entrez/eutils/elink.fcgi?dbfrom=pubmed&amp;retmode=ref&amp;cmd=prlinks&amp;id=19278130" TargetMode="External"/><Relationship Id="rId10" Type="http://schemas.openxmlformats.org/officeDocument/2006/relationships/hyperlink" Target="https://www.ncbi.nlm.nih.gov/pmc/articles/PMC2827693/#R27" TargetMode="External"/><Relationship Id="rId4" Type="http://schemas.openxmlformats.org/officeDocument/2006/relationships/hyperlink" Target="https://www.ncbi.nlm.nih.gov/pubmed/?term=Tapert%20SF%5BAuthor%5D&amp;cauthor=true&amp;cauthor_uid=19278130" TargetMode="External"/><Relationship Id="rId9" Type="http://schemas.openxmlformats.org/officeDocument/2006/relationships/hyperlink" Target="https://www.ncbi.nlm.nih.gov/pmc/articles/PMC2827693/#R26"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hyperlink" Target="http://www.livesinthebalance.org/kids-do-well-if-they-can" TargetMode="External"/><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4.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5.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image" Target="../media/image62.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2.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3.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hyperlink" Target="http://www.cokidswithbraininjury.com/" TargetMode="External"/><Relationship Id="rId2" Type="http://schemas.openxmlformats.org/officeDocument/2006/relationships/hyperlink" Target="https://www.cdc.gov/traumaticbraininjury" TargetMode="External"/><Relationship Id="rId1" Type="http://schemas.openxmlformats.org/officeDocument/2006/relationships/slideLayout" Target="../slideLayouts/slideLayout4.xml"/><Relationship Id="rId6" Type="http://schemas.openxmlformats.org/officeDocument/2006/relationships/hyperlink" Target="http://www.brainline.org/landing_pages/features/blkids.html" TargetMode="External"/><Relationship Id="rId5" Type="http://schemas.openxmlformats.org/officeDocument/2006/relationships/hyperlink" Target="http://www.lobi.chhs.colostate.edu/index.aspx" TargetMode="External"/><Relationship Id="rId4" Type="http://schemas.openxmlformats.org/officeDocument/2006/relationships/hyperlink" Target="http://www.cde.state.co.us/cdesped/SD-TBI.as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ubtitle 2"/>
          <p:cNvSpPr txBox="1">
            <a:spLocks noGrp="1"/>
          </p:cNvSpPr>
          <p:nvPr>
            <p:ph type="subTitle" sz="half" idx="1"/>
          </p:nvPr>
        </p:nvSpPr>
        <p:spPr>
          <a:xfrm>
            <a:off x="2667002" y="2982022"/>
            <a:ext cx="7422116" cy="1059626"/>
          </a:xfrm>
          <a:prstGeom prst="rect">
            <a:avLst/>
          </a:prstGeom>
        </p:spPr>
        <p:txBody>
          <a:bodyPr>
            <a:normAutofit/>
          </a:bodyPr>
          <a:lstStyle/>
          <a:p>
            <a:r>
              <a:rPr lang="en-US" dirty="0" smtClean="0"/>
              <a:t>Karen McAvoy, </a:t>
            </a:r>
            <a:r>
              <a:rPr lang="en-US" dirty="0" err="1" smtClean="0"/>
              <a:t>PsyD</a:t>
            </a:r>
            <a:endParaRPr lang="en-US" dirty="0" smtClean="0"/>
          </a:p>
          <a:p>
            <a:r>
              <a:rPr lang="en-US" dirty="0"/>
              <a:t>Brain Injury Educational Consulting Colorado, </a:t>
            </a:r>
            <a:r>
              <a:rPr lang="en-US" dirty="0" smtClean="0"/>
              <a:t>LLC</a:t>
            </a:r>
            <a:endParaRPr lang="en-US" dirty="0"/>
          </a:p>
        </p:txBody>
      </p:sp>
      <p:sp>
        <p:nvSpPr>
          <p:cNvPr id="133" name="Title 1"/>
          <p:cNvSpPr txBox="1">
            <a:spLocks noGrp="1"/>
          </p:cNvSpPr>
          <p:nvPr>
            <p:ph type="ctrTitle"/>
          </p:nvPr>
        </p:nvSpPr>
        <p:spPr>
          <a:xfrm>
            <a:off x="2316717" y="206810"/>
            <a:ext cx="7772401" cy="1418704"/>
          </a:xfrm>
          <a:prstGeom prst="rect">
            <a:avLst/>
          </a:prstGeom>
        </p:spPr>
        <p:txBody>
          <a:bodyPr/>
          <a:lstStyle>
            <a:lvl1pPr defTabSz="822958">
              <a:defRPr sz="3200" b="1"/>
            </a:lvl1pPr>
          </a:lstStyle>
          <a:p>
            <a:r>
              <a:rPr lang="en-US" dirty="0" smtClean="0"/>
              <a:t>Addressing Traumatic Brain Injury: Neurodiversity Among Youth</a:t>
            </a:r>
            <a:endParaRPr dirty="0"/>
          </a:p>
        </p:txBody>
      </p:sp>
      <p:pic>
        <p:nvPicPr>
          <p:cNvPr id="4" name="Picture 3" descr="A close up of a sign&#10;&#10;Description automatically generated">
            <a:extLst>
              <a:ext uri="{FF2B5EF4-FFF2-40B4-BE49-F238E27FC236}">
                <a16:creationId xmlns:a16="http://schemas.microsoft.com/office/drawing/2014/main" id="{FD35F72A-4FCB-A446-BC8C-938EA819B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8531" y="5394276"/>
            <a:ext cx="5277200" cy="1126392"/>
          </a:xfrm>
          <a:prstGeom prst="rect">
            <a:avLst/>
          </a:prstGeom>
          <a:effectLst>
            <a:outerShdw blurRad="406400" dist="317500" dir="5400000" sx="89000" sy="89000" rotWithShape="0">
              <a:prstClr val="black">
                <a:alpha val="15000"/>
              </a:prstClr>
            </a:outerShdw>
          </a:effectLst>
        </p:spPr>
      </p:pic>
      <p:sp>
        <p:nvSpPr>
          <p:cNvPr id="5" name="object 4">
            <a:extLst>
              <a:ext uri="{FF2B5EF4-FFF2-40B4-BE49-F238E27FC236}">
                <a16:creationId xmlns:a16="http://schemas.microsoft.com/office/drawing/2014/main" id="{0182ABF0-1B1A-42ED-9568-25260B8210E9}"/>
              </a:ext>
            </a:extLst>
          </p:cNvPr>
          <p:cNvSpPr/>
          <p:nvPr/>
        </p:nvSpPr>
        <p:spPr>
          <a:xfrm>
            <a:off x="554140" y="5398156"/>
            <a:ext cx="5563419" cy="1122512"/>
          </a:xfrm>
          <a:prstGeom prst="rect">
            <a:avLst/>
          </a:prstGeom>
          <a:blipFill>
            <a:blip r:embed="rId4" cstate="print"/>
            <a:stretch>
              <a:fillRect/>
            </a:stretch>
          </a:blipFill>
          <a:effectLst>
            <a:outerShdw blurRad="279400" dist="406400" dir="5400000" sx="94000" sy="94000" algn="t" rotWithShape="0">
              <a:prstClr val="black">
                <a:alpha val="17000"/>
              </a:prstClr>
            </a:outerShdw>
          </a:effectLst>
        </p:spPr>
        <p:txBody>
          <a:bodyPr wrap="square" lIns="0" tIns="0" rIns="0" bIns="0" rtlCol="0"/>
          <a:lstStyle/>
          <a:p>
            <a:endParaRPr dirty="0"/>
          </a:p>
        </p:txBody>
      </p:sp>
    </p:spTree>
    <p:extLst>
      <p:ext uri="{BB962C8B-B14F-4D97-AF65-F5344CB8AC3E}">
        <p14:creationId xmlns:p14="http://schemas.microsoft.com/office/powerpoint/2010/main" val="272315831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6C97-C72D-DC44-965E-A6B69A030584}"/>
              </a:ext>
            </a:extLst>
          </p:cNvPr>
          <p:cNvSpPr>
            <a:spLocks noGrp="1"/>
          </p:cNvSpPr>
          <p:nvPr>
            <p:ph type="title"/>
          </p:nvPr>
        </p:nvSpPr>
        <p:spPr/>
        <p:txBody>
          <a:bodyPr/>
          <a:lstStyle/>
          <a:p>
            <a:r>
              <a:rPr lang="en-US" dirty="0"/>
              <a:t>Structural and Biochemical</a:t>
            </a:r>
          </a:p>
        </p:txBody>
      </p:sp>
      <p:pic>
        <p:nvPicPr>
          <p:cNvPr id="4" name="Picture 5">
            <a:extLst>
              <a:ext uri="{FF2B5EF4-FFF2-40B4-BE49-F238E27FC236}">
                <a16:creationId xmlns:a16="http://schemas.microsoft.com/office/drawing/2014/main" id="{E5A2F71E-BEE3-0740-A060-6FFAFB78B627}"/>
              </a:ext>
            </a:extLst>
          </p:cNvPr>
          <p:cNvPicPr>
            <a:picLocks noChangeAspect="1"/>
          </p:cNvPicPr>
          <p:nvPr/>
        </p:nvPicPr>
        <p:blipFill rotWithShape="1">
          <a:blip r:embed="rId3">
            <a:extLst>
              <a:ext uri="{28A0092B-C50C-407E-A947-70E740481C1C}">
                <a14:useLocalDpi xmlns:a14="http://schemas.microsoft.com/office/drawing/2010/main" val="0"/>
              </a:ext>
            </a:extLst>
          </a:blip>
          <a:srcRect b="9859"/>
          <a:stretch/>
        </p:blipFill>
        <p:spPr bwMode="auto">
          <a:xfrm>
            <a:off x="838200" y="1825625"/>
            <a:ext cx="5049644" cy="30068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B4467581-C21C-2B49-8533-6DC8314B289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0763"/>
          <a:stretch/>
        </p:blipFill>
        <p:spPr>
          <a:xfrm>
            <a:off x="6116878" y="1825625"/>
            <a:ext cx="4500820" cy="3006841"/>
          </a:xfrm>
          <a:prstGeom prst="rect">
            <a:avLst/>
          </a:prstGeom>
        </p:spPr>
      </p:pic>
      <p:sp>
        <p:nvSpPr>
          <p:cNvPr id="7" name="Footer Placeholder 3">
            <a:extLst>
              <a:ext uri="{FF2B5EF4-FFF2-40B4-BE49-F238E27FC236}">
                <a16:creationId xmlns:a16="http://schemas.microsoft.com/office/drawing/2014/main" id="{E05FEF51-07D3-0743-9DEF-8A13AE1DA2AC}"/>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8763465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D3802-4CB3-5E41-BA66-E370A8B71D6A}"/>
              </a:ext>
            </a:extLst>
          </p:cNvPr>
          <p:cNvSpPr>
            <a:spLocks noGrp="1"/>
          </p:cNvSpPr>
          <p:nvPr>
            <p:ph type="title"/>
          </p:nvPr>
        </p:nvSpPr>
        <p:spPr/>
        <p:txBody>
          <a:bodyPr/>
          <a:lstStyle/>
          <a:p>
            <a:r>
              <a:rPr lang="en-US" dirty="0"/>
              <a:t>Alcohol use Resources</a:t>
            </a:r>
          </a:p>
        </p:txBody>
      </p:sp>
      <p:sp>
        <p:nvSpPr>
          <p:cNvPr id="3" name="Content Placeholder 2">
            <a:extLst>
              <a:ext uri="{FF2B5EF4-FFF2-40B4-BE49-F238E27FC236}">
                <a16:creationId xmlns:a16="http://schemas.microsoft.com/office/drawing/2014/main" id="{3AFBCC75-9889-D948-ACB0-083B72C10EB0}"/>
              </a:ext>
            </a:extLst>
          </p:cNvPr>
          <p:cNvSpPr>
            <a:spLocks noGrp="1"/>
          </p:cNvSpPr>
          <p:nvPr>
            <p:ph idx="1"/>
          </p:nvPr>
        </p:nvSpPr>
        <p:spPr/>
        <p:txBody>
          <a:bodyPr>
            <a:normAutofit fontScale="70000" lnSpcReduction="20000"/>
          </a:bodyPr>
          <a:lstStyle/>
          <a:p>
            <a:r>
              <a:rPr lang="en-US" dirty="0"/>
              <a:t>Brown SA, Tapert SF, Granholm E, Delis DC. Neurocognitive functioning of adolescents: effects of protracted alcohol use. Alcohol Clin Exp Res. 2000;24(2):164–171. [</a:t>
            </a:r>
            <a:r>
              <a:rPr lang="en-US" dirty="0">
                <a:hlinkClick r:id="rId2"/>
              </a:rPr>
              <a:t>PubMed</a:t>
            </a:r>
            <a:r>
              <a:rPr lang="en-US" dirty="0"/>
              <a:t>] [</a:t>
            </a:r>
            <a:r>
              <a:rPr lang="en-US" dirty="0">
                <a:hlinkClick r:id="rId3"/>
              </a:rPr>
              <a:t>Google Scholar</a:t>
            </a:r>
            <a:r>
              <a:rPr lang="en-US" dirty="0"/>
              <a:t>]</a:t>
            </a:r>
          </a:p>
          <a:p>
            <a:r>
              <a:rPr lang="en-US" dirty="0"/>
              <a:t>Tapert SF, Brown SA. Substance dependence, family history of alcohol dependence and neuropsychological functioning in adolescence. Addiction. 2000;95(7):1043–1053. [</a:t>
            </a:r>
            <a:r>
              <a:rPr lang="en-US" dirty="0">
                <a:hlinkClick r:id="rId4"/>
              </a:rPr>
              <a:t>PubMed</a:t>
            </a:r>
            <a:r>
              <a:rPr lang="en-US" dirty="0"/>
              <a:t>] [</a:t>
            </a:r>
            <a:r>
              <a:rPr lang="en-US" dirty="0">
                <a:hlinkClick r:id="rId5"/>
              </a:rPr>
              <a:t>Google Scholar</a:t>
            </a:r>
            <a:r>
              <a:rPr lang="en-US" dirty="0"/>
              <a:t>]</a:t>
            </a:r>
          </a:p>
          <a:p>
            <a:r>
              <a:rPr lang="en-US" dirty="0"/>
              <a:t>Tarter RE, </a:t>
            </a:r>
            <a:r>
              <a:rPr lang="en-US" dirty="0" err="1"/>
              <a:t>Mezzich</a:t>
            </a:r>
            <a:r>
              <a:rPr lang="en-US" dirty="0"/>
              <a:t> AC, Hsieh Y-C, Parks SM. Cognitive capacity in female adolescent substance abusers. Drug Alcohol </a:t>
            </a:r>
            <a:r>
              <a:rPr lang="en-US" dirty="0" err="1"/>
              <a:t>Depen</a:t>
            </a:r>
            <a:r>
              <a:rPr lang="en-US" dirty="0"/>
              <a:t>. 1995;39:15–21. [</a:t>
            </a:r>
            <a:r>
              <a:rPr lang="en-US" dirty="0">
                <a:hlinkClick r:id="rId6"/>
              </a:rPr>
              <a:t>PubMed</a:t>
            </a:r>
            <a:r>
              <a:rPr lang="en-US" dirty="0"/>
              <a:t>] [</a:t>
            </a:r>
            <a:r>
              <a:rPr lang="en-US" dirty="0">
                <a:hlinkClick r:id="rId7"/>
              </a:rPr>
              <a:t>Google Scholar</a:t>
            </a:r>
            <a:r>
              <a:rPr lang="en-US" dirty="0"/>
              <a:t>]</a:t>
            </a:r>
          </a:p>
          <a:p>
            <a:r>
              <a:rPr lang="en-US" dirty="0" err="1"/>
              <a:t>Giancola</a:t>
            </a:r>
            <a:r>
              <a:rPr lang="en-US" dirty="0"/>
              <a:t> PR, </a:t>
            </a:r>
            <a:r>
              <a:rPr lang="en-US" dirty="0" err="1"/>
              <a:t>Mezzich</a:t>
            </a:r>
            <a:r>
              <a:rPr lang="en-US" dirty="0"/>
              <a:t> AC, Tarter RE. Executive cognitive functioning, temperament, and antisocial behavior in conduct disordered adolescent females. J </a:t>
            </a:r>
            <a:r>
              <a:rPr lang="en-US" dirty="0" err="1"/>
              <a:t>Abnorm</a:t>
            </a:r>
            <a:r>
              <a:rPr lang="en-US" dirty="0"/>
              <a:t> Psychol. 1998;107:629–641. [</a:t>
            </a:r>
            <a:r>
              <a:rPr lang="en-US" dirty="0">
                <a:hlinkClick r:id="rId8"/>
              </a:rPr>
              <a:t>PubMed</a:t>
            </a:r>
            <a:r>
              <a:rPr lang="en-US" dirty="0"/>
              <a:t>] [</a:t>
            </a:r>
            <a:r>
              <a:rPr lang="en-US" dirty="0">
                <a:hlinkClick r:id="rId9"/>
              </a:rPr>
              <a:t>Google Scholar</a:t>
            </a:r>
            <a:r>
              <a:rPr lang="en-US" dirty="0"/>
              <a:t>]</a:t>
            </a:r>
          </a:p>
          <a:p>
            <a:r>
              <a:rPr lang="en-US" dirty="0" err="1"/>
              <a:t>Giancola</a:t>
            </a:r>
            <a:r>
              <a:rPr lang="en-US" dirty="0"/>
              <a:t> PR, Shoal GD, </a:t>
            </a:r>
            <a:r>
              <a:rPr lang="en-US" dirty="0" err="1"/>
              <a:t>Mezzich</a:t>
            </a:r>
            <a:r>
              <a:rPr lang="en-US" dirty="0"/>
              <a:t> AC. Constructive thinking, executive functioning, antisocial behavior, and drug use involvement in adolescent females with a substance use disorder. Exp Clin </a:t>
            </a:r>
            <a:r>
              <a:rPr lang="en-US" dirty="0" err="1"/>
              <a:t>Psychopharmacol</a:t>
            </a:r>
            <a:r>
              <a:rPr lang="en-US" dirty="0"/>
              <a:t>. 2001;9(2):215–227. [</a:t>
            </a:r>
            <a:r>
              <a:rPr lang="en-US" dirty="0">
                <a:hlinkClick r:id="rId10"/>
              </a:rPr>
              <a:t>PubMed</a:t>
            </a:r>
            <a:r>
              <a:rPr lang="en-US" dirty="0"/>
              <a:t>] [</a:t>
            </a:r>
            <a:r>
              <a:rPr lang="en-US" dirty="0">
                <a:hlinkClick r:id="rId11"/>
              </a:rPr>
              <a:t>Google Scholar</a:t>
            </a:r>
            <a:r>
              <a:rPr lang="en-US" dirty="0"/>
              <a:t>]</a:t>
            </a:r>
          </a:p>
          <a:p>
            <a:r>
              <a:rPr lang="en-US" dirty="0"/>
              <a:t>Moss HB, </a:t>
            </a:r>
            <a:r>
              <a:rPr lang="en-US" dirty="0" err="1"/>
              <a:t>Kirisci</a:t>
            </a:r>
            <a:r>
              <a:rPr lang="en-US" dirty="0"/>
              <a:t> L, Gordon HW, Tarter RE. A neuropsychologic profile of adolescent alcoholics. Alcohol Clin Exp Res. 1994;18:159–163. [</a:t>
            </a:r>
            <a:r>
              <a:rPr lang="en-US" dirty="0">
                <a:hlinkClick r:id="rId12"/>
              </a:rPr>
              <a:t>PubMed</a:t>
            </a:r>
            <a:r>
              <a:rPr lang="en-US" dirty="0"/>
              <a:t>] [</a:t>
            </a:r>
            <a:r>
              <a:rPr lang="en-US" dirty="0">
                <a:hlinkClick r:id="rId13"/>
              </a:rPr>
              <a:t>Google Scholar</a:t>
            </a:r>
            <a:r>
              <a:rPr lang="en-US" dirty="0"/>
              <a:t>]</a:t>
            </a:r>
          </a:p>
          <a:p>
            <a:endParaRPr lang="en-US" dirty="0"/>
          </a:p>
        </p:txBody>
      </p:sp>
    </p:spTree>
    <p:extLst>
      <p:ext uri="{BB962C8B-B14F-4D97-AF65-F5344CB8AC3E}">
        <p14:creationId xmlns:p14="http://schemas.microsoft.com/office/powerpoint/2010/main" val="8625745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3463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B8CD33-3495-1441-BBB4-A6A48F52868B}"/>
              </a:ext>
            </a:extLst>
          </p:cNvPr>
          <p:cNvPicPr>
            <a:picLocks noChangeAspect="1"/>
          </p:cNvPicPr>
          <p:nvPr/>
        </p:nvPicPr>
        <p:blipFill>
          <a:blip r:embed="rId2"/>
          <a:stretch>
            <a:fillRect/>
          </a:stretch>
        </p:blipFill>
        <p:spPr>
          <a:xfrm>
            <a:off x="2965622" y="460162"/>
            <a:ext cx="6203092" cy="5441047"/>
          </a:xfrm>
          <a:prstGeom prst="rect">
            <a:avLst/>
          </a:prstGeom>
        </p:spPr>
      </p:pic>
      <p:sp>
        <p:nvSpPr>
          <p:cNvPr id="4" name="Footer Placeholder 3">
            <a:extLst>
              <a:ext uri="{FF2B5EF4-FFF2-40B4-BE49-F238E27FC236}">
                <a16:creationId xmlns:a16="http://schemas.microsoft.com/office/drawing/2014/main" id="{69D9522E-FA48-4B4D-B58E-B4412698C2B6}"/>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63857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450F-C17C-124A-8220-B8F1241EBF52}"/>
              </a:ext>
            </a:extLst>
          </p:cNvPr>
          <p:cNvSpPr>
            <a:spLocks noGrp="1"/>
          </p:cNvSpPr>
          <p:nvPr>
            <p:ph type="title"/>
          </p:nvPr>
        </p:nvSpPr>
        <p:spPr/>
        <p:txBody>
          <a:bodyPr>
            <a:normAutofit/>
          </a:bodyPr>
          <a:lstStyle/>
          <a:p>
            <a:endParaRPr lang="en-US" dirty="0"/>
          </a:p>
        </p:txBody>
      </p:sp>
      <p:sp>
        <p:nvSpPr>
          <p:cNvPr id="3" name="Content Placeholder 2">
            <a:extLst>
              <a:ext uri="{FF2B5EF4-FFF2-40B4-BE49-F238E27FC236}">
                <a16:creationId xmlns:a16="http://schemas.microsoft.com/office/drawing/2014/main" id="{990384FC-9AE0-7449-9666-F043BD64BB78}"/>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EC034CD8-7D9E-F645-9998-03475E8769A2}"/>
              </a:ext>
            </a:extLst>
          </p:cNvPr>
          <p:cNvSpPr>
            <a:spLocks noGrp="1"/>
          </p:cNvSpPr>
          <p:nvPr>
            <p:ph type="body" sz="half" idx="2"/>
          </p:nvPr>
        </p:nvSpPr>
        <p:spPr/>
        <p:txBody>
          <a:bodyPr/>
          <a:lstStyle/>
          <a:p>
            <a:endParaRPr lang="en-US"/>
          </a:p>
        </p:txBody>
      </p:sp>
      <p:pic>
        <p:nvPicPr>
          <p:cNvPr id="6" name="Picture 5">
            <a:extLst>
              <a:ext uri="{FF2B5EF4-FFF2-40B4-BE49-F238E27FC236}">
                <a16:creationId xmlns:a16="http://schemas.microsoft.com/office/drawing/2014/main" id="{B746FBCF-048B-6949-BA71-06D35B4B4498}"/>
              </a:ext>
            </a:extLst>
          </p:cNvPr>
          <p:cNvPicPr>
            <a:picLocks noChangeAspect="1"/>
          </p:cNvPicPr>
          <p:nvPr/>
        </p:nvPicPr>
        <p:blipFill>
          <a:blip r:embed="rId2"/>
          <a:stretch>
            <a:fillRect/>
          </a:stretch>
        </p:blipFill>
        <p:spPr>
          <a:xfrm>
            <a:off x="448962" y="313472"/>
            <a:ext cx="11294075" cy="6231055"/>
          </a:xfrm>
          <a:prstGeom prst="rect">
            <a:avLst/>
          </a:prstGeom>
        </p:spPr>
      </p:pic>
      <p:sp>
        <p:nvSpPr>
          <p:cNvPr id="8" name="Footer Placeholder 3">
            <a:extLst>
              <a:ext uri="{FF2B5EF4-FFF2-40B4-BE49-F238E27FC236}">
                <a16:creationId xmlns:a16="http://schemas.microsoft.com/office/drawing/2014/main" id="{55C263EE-FE1C-4844-8BB9-0826B5CE6270}"/>
              </a:ext>
            </a:extLst>
          </p:cNvPr>
          <p:cNvSpPr>
            <a:spLocks noGrp="1"/>
          </p:cNvSpPr>
          <p:nvPr>
            <p:ph type="ftr" sz="quarter" idx="11"/>
          </p:nvPr>
        </p:nvSpPr>
        <p:spPr>
          <a:xfrm>
            <a:off x="509820" y="615645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13719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A505A-2027-A047-B368-FD29738B5E67}"/>
              </a:ext>
            </a:extLst>
          </p:cNvPr>
          <p:cNvSpPr>
            <a:spLocks noGrp="1"/>
          </p:cNvSpPr>
          <p:nvPr>
            <p:ph type="title"/>
          </p:nvPr>
        </p:nvSpPr>
        <p:spPr/>
        <p:txBody>
          <a:bodyPr/>
          <a:lstStyle/>
          <a:p>
            <a:r>
              <a:rPr lang="en-US" dirty="0"/>
              <a:t>Software, not hardware, problem</a:t>
            </a:r>
          </a:p>
        </p:txBody>
      </p:sp>
      <p:pic>
        <p:nvPicPr>
          <p:cNvPr id="4" name="Content Placeholder 3">
            <a:extLst>
              <a:ext uri="{FF2B5EF4-FFF2-40B4-BE49-F238E27FC236}">
                <a16:creationId xmlns:a16="http://schemas.microsoft.com/office/drawing/2014/main" id="{30A69387-561A-DF4E-A306-54544D5B4EA3}"/>
              </a:ext>
            </a:extLst>
          </p:cNvPr>
          <p:cNvPicPr>
            <a:picLocks noGrp="1" noChangeAspect="1"/>
          </p:cNvPicPr>
          <p:nvPr>
            <p:ph idx="1"/>
          </p:nvPr>
        </p:nvPicPr>
        <p:blipFill>
          <a:blip r:embed="rId3"/>
          <a:stretch>
            <a:fillRect/>
          </a:stretch>
        </p:blipFill>
        <p:spPr>
          <a:xfrm>
            <a:off x="3172891" y="1825625"/>
            <a:ext cx="5846217" cy="4207885"/>
          </a:xfrm>
          <a:prstGeom prst="rect">
            <a:avLst/>
          </a:prstGeom>
        </p:spPr>
      </p:pic>
      <p:sp>
        <p:nvSpPr>
          <p:cNvPr id="6" name="Footer Placeholder 3">
            <a:extLst>
              <a:ext uri="{FF2B5EF4-FFF2-40B4-BE49-F238E27FC236}">
                <a16:creationId xmlns:a16="http://schemas.microsoft.com/office/drawing/2014/main" id="{8138753B-0AD5-FE4E-8D4F-376273B563C7}"/>
              </a:ext>
            </a:extLst>
          </p:cNvPr>
          <p:cNvSpPr>
            <a:spLocks noGrp="1"/>
          </p:cNvSpPr>
          <p:nvPr>
            <p:ph type="ftr" sz="quarter" idx="11"/>
          </p:nvPr>
        </p:nvSpPr>
        <p:spPr>
          <a:xfrm>
            <a:off x="405233" y="635595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528115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600C8-8A48-1F4E-9D06-39CD2405A968}"/>
              </a:ext>
            </a:extLst>
          </p:cNvPr>
          <p:cNvSpPr>
            <a:spLocks noGrp="1"/>
          </p:cNvSpPr>
          <p:nvPr>
            <p:ph type="title"/>
          </p:nvPr>
        </p:nvSpPr>
        <p:spPr/>
        <p:txBody>
          <a:bodyPr/>
          <a:lstStyle/>
          <a:p>
            <a:r>
              <a:rPr lang="en-US" dirty="0"/>
              <a:t>Axonal Shearing and biochemical dysfunction</a:t>
            </a:r>
          </a:p>
        </p:txBody>
      </p:sp>
      <p:sp>
        <p:nvSpPr>
          <p:cNvPr id="3" name="Content Placeholder 2">
            <a:extLst>
              <a:ext uri="{FF2B5EF4-FFF2-40B4-BE49-F238E27FC236}">
                <a16:creationId xmlns:a16="http://schemas.microsoft.com/office/drawing/2014/main" id="{3D8DA224-6692-DC43-B6D4-D4FFBDFA5987}"/>
              </a:ext>
            </a:extLst>
          </p:cNvPr>
          <p:cNvSpPr>
            <a:spLocks noGrp="1"/>
          </p:cNvSpPr>
          <p:nvPr>
            <p:ph idx="1"/>
          </p:nvPr>
        </p:nvSpPr>
        <p:spPr/>
        <p:txBody>
          <a:bodyPr/>
          <a:lstStyle/>
          <a:p>
            <a:pPr marL="274320" indent="-192024">
              <a:buClr>
                <a:schemeClr val="accent3"/>
              </a:buClr>
              <a:buFont typeface="Wingdings" pitchFamily="-109" charset="2"/>
              <a:buChar char=""/>
              <a:defRPr/>
            </a:pPr>
            <a:r>
              <a:rPr lang="en-US" sz="2400" dirty="0"/>
              <a:t>Damage to individual nerve cells (neurons) and/or loss of connections among neurons which can lead to a breakdown of overall communication among neurons in the brain</a:t>
            </a:r>
          </a:p>
          <a:p>
            <a:pPr marL="274320" indent="-192024">
              <a:buClr>
                <a:schemeClr val="accent3"/>
              </a:buClr>
              <a:buFont typeface="Wingdings" pitchFamily="-109" charset="2"/>
              <a:buChar char=""/>
              <a:defRPr/>
            </a:pPr>
            <a:endParaRPr lang="en-US" sz="2400" dirty="0"/>
          </a:p>
          <a:p>
            <a:pPr marL="274320" indent="-192024">
              <a:buClr>
                <a:schemeClr val="accent3"/>
              </a:buClr>
              <a:buFont typeface="Wingdings" pitchFamily="-109" charset="2"/>
              <a:buChar char=""/>
              <a:defRPr/>
            </a:pPr>
            <a:r>
              <a:rPr lang="en-US" sz="2400" dirty="0"/>
              <a:t>This damage contributes to the Metabolic Imbalance</a:t>
            </a:r>
          </a:p>
          <a:p>
            <a:endParaRPr lang="en-US" dirty="0"/>
          </a:p>
        </p:txBody>
      </p:sp>
      <p:pic>
        <p:nvPicPr>
          <p:cNvPr id="4" name="Picture 3">
            <a:extLst>
              <a:ext uri="{FF2B5EF4-FFF2-40B4-BE49-F238E27FC236}">
                <a16:creationId xmlns:a16="http://schemas.microsoft.com/office/drawing/2014/main" id="{55B5833C-78AB-AD40-B9A6-17452CF20C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1556" y="2725863"/>
            <a:ext cx="2310591" cy="2466833"/>
          </a:xfrm>
          <a:prstGeom prst="rect">
            <a:avLst/>
          </a:prstGeom>
        </p:spPr>
      </p:pic>
      <p:sp>
        <p:nvSpPr>
          <p:cNvPr id="5" name="TextBox 4">
            <a:extLst>
              <a:ext uri="{FF2B5EF4-FFF2-40B4-BE49-F238E27FC236}">
                <a16:creationId xmlns:a16="http://schemas.microsoft.com/office/drawing/2014/main" id="{C4B319DE-71AE-B049-9577-33113D3FFE36}"/>
              </a:ext>
            </a:extLst>
          </p:cNvPr>
          <p:cNvSpPr txBox="1"/>
          <p:nvPr/>
        </p:nvSpPr>
        <p:spPr>
          <a:xfrm>
            <a:off x="8971556" y="5260165"/>
            <a:ext cx="2453895" cy="577081"/>
          </a:xfrm>
          <a:prstGeom prst="rect">
            <a:avLst/>
          </a:prstGeom>
          <a:noFill/>
        </p:spPr>
        <p:txBody>
          <a:bodyPr wrap="square" rtlCol="0">
            <a:spAutoFit/>
          </a:bodyPr>
          <a:lstStyle/>
          <a:p>
            <a:r>
              <a:rPr lang="en-US" sz="900" dirty="0"/>
              <a:t>http://</a:t>
            </a:r>
            <a:r>
              <a:rPr lang="en-US" sz="900" dirty="0" err="1"/>
              <a:t>www.riken.jp</a:t>
            </a:r>
            <a:r>
              <a:rPr lang="en-US" sz="900" dirty="0"/>
              <a:t>/</a:t>
            </a:r>
            <a:r>
              <a:rPr lang="en-US" sz="900" dirty="0" err="1"/>
              <a:t>en</a:t>
            </a:r>
            <a:r>
              <a:rPr lang="en-US" sz="900" dirty="0"/>
              <a:t>/research/</a:t>
            </a:r>
            <a:r>
              <a:rPr lang="en-US" sz="900" dirty="0" err="1"/>
              <a:t>rikenresearch</a:t>
            </a:r>
            <a:r>
              <a:rPr lang="en-US" sz="900" dirty="0"/>
              <a:t>/highlights/4818/</a:t>
            </a:r>
          </a:p>
          <a:p>
            <a:endParaRPr lang="en-US" sz="1350" dirty="0"/>
          </a:p>
        </p:txBody>
      </p:sp>
      <p:sp>
        <p:nvSpPr>
          <p:cNvPr id="6" name="TextBox 5">
            <a:extLst>
              <a:ext uri="{FF2B5EF4-FFF2-40B4-BE49-F238E27FC236}">
                <a16:creationId xmlns:a16="http://schemas.microsoft.com/office/drawing/2014/main" id="{D505BF63-1A09-4147-A324-DA83E96152EB}"/>
              </a:ext>
            </a:extLst>
          </p:cNvPr>
          <p:cNvSpPr txBox="1"/>
          <p:nvPr/>
        </p:nvSpPr>
        <p:spPr>
          <a:xfrm>
            <a:off x="1550894" y="4706167"/>
            <a:ext cx="5806146" cy="553998"/>
          </a:xfrm>
          <a:prstGeom prst="rect">
            <a:avLst/>
          </a:prstGeom>
          <a:noFill/>
          <a:ln>
            <a:solidFill>
              <a:schemeClr val="accent3"/>
            </a:solidFill>
          </a:ln>
        </p:spPr>
        <p:txBody>
          <a:bodyPr wrap="square" rtlCol="0">
            <a:spAutoFit/>
          </a:bodyPr>
          <a:lstStyle/>
          <a:p>
            <a:r>
              <a:rPr lang="en-US" sz="1500" b="1" dirty="0"/>
              <a:t>That is why many brain injuries, specifically mild to moderate brain injuries are not able to be detected on an MRI or CT scan</a:t>
            </a:r>
          </a:p>
        </p:txBody>
      </p:sp>
      <p:sp>
        <p:nvSpPr>
          <p:cNvPr id="7" name="Footer Placeholder 3">
            <a:extLst>
              <a:ext uri="{FF2B5EF4-FFF2-40B4-BE49-F238E27FC236}">
                <a16:creationId xmlns:a16="http://schemas.microsoft.com/office/drawing/2014/main" id="{F9CB9446-F087-E448-96DD-69405BEB84A5}"/>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45822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04D61-D74D-6540-8851-8CD884AB5694}"/>
              </a:ext>
            </a:extLst>
          </p:cNvPr>
          <p:cNvSpPr>
            <a:spLocks noGrp="1"/>
          </p:cNvSpPr>
          <p:nvPr>
            <p:ph type="title"/>
          </p:nvPr>
        </p:nvSpPr>
        <p:spPr/>
        <p:txBody>
          <a:bodyPr/>
          <a:lstStyle/>
          <a:p>
            <a:r>
              <a:rPr lang="en-US" dirty="0"/>
              <a:t>Symptoms = Functional problems </a:t>
            </a:r>
          </a:p>
        </p:txBody>
      </p:sp>
      <p:sp>
        <p:nvSpPr>
          <p:cNvPr id="4" name="Content Placeholder 3">
            <a:extLst>
              <a:ext uri="{FF2B5EF4-FFF2-40B4-BE49-F238E27FC236}">
                <a16:creationId xmlns:a16="http://schemas.microsoft.com/office/drawing/2014/main" id="{3A9EF160-1BB8-5747-9A89-B0CA1C3C0906}"/>
              </a:ext>
            </a:extLst>
          </p:cNvPr>
          <p:cNvSpPr>
            <a:spLocks noGrp="1"/>
          </p:cNvSpPr>
          <p:nvPr>
            <p:ph idx="1"/>
          </p:nvPr>
        </p:nvSpPr>
        <p:spPr>
          <a:xfrm>
            <a:off x="2923287" y="1690688"/>
            <a:ext cx="2586940" cy="17709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buNone/>
            </a:pPr>
            <a:r>
              <a:rPr lang="en-US" sz="1350" u="sng" dirty="0">
                <a:solidFill>
                  <a:schemeClr val="tx1"/>
                </a:solidFill>
              </a:rPr>
              <a:t>Physical</a:t>
            </a:r>
            <a:r>
              <a:rPr lang="en-US" sz="1350" dirty="0">
                <a:solidFill>
                  <a:schemeClr val="tx1"/>
                </a:solidFill>
              </a:rPr>
              <a:t>:</a:t>
            </a:r>
          </a:p>
          <a:p>
            <a:pPr marL="214313" indent="-214313">
              <a:lnSpc>
                <a:spcPct val="120000"/>
              </a:lnSpc>
              <a:spcBef>
                <a:spcPts val="0"/>
              </a:spcBef>
              <a:buFont typeface="Arial" panose="020B0604020202020204" pitchFamily="34" charset="0"/>
              <a:buChar char="•"/>
            </a:pPr>
            <a:r>
              <a:rPr lang="en-US" sz="1350" dirty="0">
                <a:solidFill>
                  <a:schemeClr val="tx1"/>
                </a:solidFill>
              </a:rPr>
              <a:t>Headache</a:t>
            </a:r>
          </a:p>
          <a:p>
            <a:pPr marL="214313" indent="-214313">
              <a:lnSpc>
                <a:spcPct val="120000"/>
              </a:lnSpc>
              <a:spcBef>
                <a:spcPts val="0"/>
              </a:spcBef>
              <a:buFont typeface="Arial" panose="020B0604020202020204" pitchFamily="34" charset="0"/>
              <a:buChar char="•"/>
            </a:pPr>
            <a:r>
              <a:rPr lang="en-US" sz="1350" dirty="0">
                <a:solidFill>
                  <a:schemeClr val="tx1"/>
                </a:solidFill>
              </a:rPr>
              <a:t>Dizziness</a:t>
            </a:r>
          </a:p>
          <a:p>
            <a:pPr marL="214313" indent="-214313">
              <a:lnSpc>
                <a:spcPct val="120000"/>
              </a:lnSpc>
              <a:spcBef>
                <a:spcPts val="0"/>
              </a:spcBef>
              <a:buFont typeface="Arial" panose="020B0604020202020204" pitchFamily="34" charset="0"/>
              <a:buChar char="•"/>
            </a:pPr>
            <a:r>
              <a:rPr lang="en-US" sz="1350" dirty="0">
                <a:solidFill>
                  <a:schemeClr val="tx1"/>
                </a:solidFill>
              </a:rPr>
              <a:t>Nausea</a:t>
            </a:r>
          </a:p>
          <a:p>
            <a:pPr marL="214313" indent="-214313">
              <a:lnSpc>
                <a:spcPct val="120000"/>
              </a:lnSpc>
              <a:spcBef>
                <a:spcPts val="0"/>
              </a:spcBef>
              <a:buFont typeface="Arial" panose="020B0604020202020204" pitchFamily="34" charset="0"/>
              <a:buChar char="•"/>
            </a:pPr>
            <a:r>
              <a:rPr lang="en-US" sz="1350" dirty="0">
                <a:solidFill>
                  <a:schemeClr val="tx1"/>
                </a:solidFill>
              </a:rPr>
              <a:t>Light Sensitivity</a:t>
            </a:r>
          </a:p>
          <a:p>
            <a:pPr marL="214313" indent="-214313">
              <a:lnSpc>
                <a:spcPct val="120000"/>
              </a:lnSpc>
              <a:spcBef>
                <a:spcPts val="0"/>
              </a:spcBef>
              <a:buFont typeface="Arial" panose="020B0604020202020204" pitchFamily="34" charset="0"/>
              <a:buChar char="•"/>
            </a:pPr>
            <a:r>
              <a:rPr lang="en-US" sz="1350" dirty="0">
                <a:solidFill>
                  <a:schemeClr val="tx1"/>
                </a:solidFill>
              </a:rPr>
              <a:t>Noise Sensitivity</a:t>
            </a:r>
          </a:p>
        </p:txBody>
      </p:sp>
      <p:sp>
        <p:nvSpPr>
          <p:cNvPr id="5" name="Rectangle 4">
            <a:extLst>
              <a:ext uri="{FF2B5EF4-FFF2-40B4-BE49-F238E27FC236}">
                <a16:creationId xmlns:a16="http://schemas.microsoft.com/office/drawing/2014/main" id="{88DC1699-6912-E44D-AEB7-79FBF1EFFB84}"/>
              </a:ext>
            </a:extLst>
          </p:cNvPr>
          <p:cNvSpPr/>
          <p:nvPr/>
        </p:nvSpPr>
        <p:spPr>
          <a:xfrm>
            <a:off x="5762782" y="1690688"/>
            <a:ext cx="2586941" cy="17709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u="sng" dirty="0">
                <a:solidFill>
                  <a:schemeClr val="tx1"/>
                </a:solidFill>
              </a:rPr>
              <a:t>Cognitive</a:t>
            </a:r>
            <a:r>
              <a:rPr lang="en-US" sz="1350" dirty="0">
                <a:solidFill>
                  <a:schemeClr val="tx1"/>
                </a:solidFill>
              </a:rPr>
              <a:t>:</a:t>
            </a:r>
          </a:p>
          <a:p>
            <a:pPr marL="214313" indent="-214313">
              <a:buFont typeface="Arial" panose="020B0604020202020204" pitchFamily="34" charset="0"/>
              <a:buChar char="•"/>
            </a:pPr>
            <a:r>
              <a:rPr lang="en-US" sz="1350" dirty="0">
                <a:solidFill>
                  <a:schemeClr val="tx1"/>
                </a:solidFill>
              </a:rPr>
              <a:t>Difficulty concentrating</a:t>
            </a:r>
          </a:p>
          <a:p>
            <a:pPr marL="214313" indent="-214313">
              <a:buFont typeface="Arial" panose="020B0604020202020204" pitchFamily="34" charset="0"/>
              <a:buChar char="•"/>
            </a:pPr>
            <a:r>
              <a:rPr lang="en-US" sz="1350" dirty="0">
                <a:solidFill>
                  <a:schemeClr val="tx1"/>
                </a:solidFill>
              </a:rPr>
              <a:t>Difficulty remembering</a:t>
            </a:r>
          </a:p>
          <a:p>
            <a:pPr marL="214313" indent="-214313">
              <a:buFont typeface="Arial" panose="020B0604020202020204" pitchFamily="34" charset="0"/>
              <a:buChar char="•"/>
            </a:pPr>
            <a:r>
              <a:rPr lang="en-US" sz="1350" dirty="0">
                <a:solidFill>
                  <a:schemeClr val="tx1"/>
                </a:solidFill>
              </a:rPr>
              <a:t>Slow Processing Speed</a:t>
            </a:r>
          </a:p>
          <a:p>
            <a:pPr marL="214313" indent="-214313">
              <a:buFont typeface="Arial" panose="020B0604020202020204" pitchFamily="34" charset="0"/>
              <a:buChar char="•"/>
            </a:pPr>
            <a:r>
              <a:rPr lang="en-US" sz="1350" dirty="0">
                <a:solidFill>
                  <a:schemeClr val="tx1"/>
                </a:solidFill>
              </a:rPr>
              <a:t>Cognitive Fogginess</a:t>
            </a:r>
          </a:p>
        </p:txBody>
      </p:sp>
      <p:sp>
        <p:nvSpPr>
          <p:cNvPr id="6" name="Rectangle 5">
            <a:extLst>
              <a:ext uri="{FF2B5EF4-FFF2-40B4-BE49-F238E27FC236}">
                <a16:creationId xmlns:a16="http://schemas.microsoft.com/office/drawing/2014/main" id="{9C677B1A-D0EC-4E4E-8B20-ED6A27B39212}"/>
              </a:ext>
            </a:extLst>
          </p:cNvPr>
          <p:cNvSpPr/>
          <p:nvPr/>
        </p:nvSpPr>
        <p:spPr>
          <a:xfrm>
            <a:off x="2923286" y="3611471"/>
            <a:ext cx="2586941" cy="1770926"/>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u="sng" dirty="0">
                <a:solidFill>
                  <a:schemeClr val="tx1"/>
                </a:solidFill>
              </a:rPr>
              <a:t>Emotional</a:t>
            </a:r>
            <a:r>
              <a:rPr lang="en-US" sz="1350" dirty="0">
                <a:solidFill>
                  <a:schemeClr val="tx1"/>
                </a:solidFill>
              </a:rPr>
              <a:t>:</a:t>
            </a:r>
          </a:p>
          <a:p>
            <a:pPr marL="214313" indent="-214313">
              <a:buFont typeface="Arial" panose="020B0604020202020204" pitchFamily="34" charset="0"/>
              <a:buChar char="•"/>
            </a:pPr>
            <a:r>
              <a:rPr lang="en-US" sz="1350" dirty="0">
                <a:solidFill>
                  <a:schemeClr val="tx1"/>
                </a:solidFill>
              </a:rPr>
              <a:t>More emotional</a:t>
            </a:r>
          </a:p>
          <a:p>
            <a:pPr marL="214313" indent="-214313">
              <a:buFont typeface="Arial" panose="020B0604020202020204" pitchFamily="34" charset="0"/>
              <a:buChar char="•"/>
            </a:pPr>
            <a:r>
              <a:rPr lang="en-US" sz="1350" dirty="0">
                <a:solidFill>
                  <a:schemeClr val="tx1"/>
                </a:solidFill>
              </a:rPr>
              <a:t>Sad</a:t>
            </a:r>
          </a:p>
          <a:p>
            <a:pPr marL="214313" indent="-214313">
              <a:buFont typeface="Arial" panose="020B0604020202020204" pitchFamily="34" charset="0"/>
              <a:buChar char="•"/>
            </a:pPr>
            <a:r>
              <a:rPr lang="en-US" sz="1350" dirty="0">
                <a:solidFill>
                  <a:schemeClr val="tx1"/>
                </a:solidFill>
              </a:rPr>
              <a:t>Anxious</a:t>
            </a:r>
          </a:p>
          <a:p>
            <a:pPr marL="214313" indent="-214313">
              <a:buFont typeface="Arial" panose="020B0604020202020204" pitchFamily="34" charset="0"/>
              <a:buChar char="•"/>
            </a:pPr>
            <a:r>
              <a:rPr lang="en-US" sz="1350" dirty="0">
                <a:solidFill>
                  <a:schemeClr val="tx1"/>
                </a:solidFill>
              </a:rPr>
              <a:t>Angry</a:t>
            </a:r>
          </a:p>
        </p:txBody>
      </p:sp>
      <p:sp>
        <p:nvSpPr>
          <p:cNvPr id="7" name="Rectangle 6">
            <a:extLst>
              <a:ext uri="{FF2B5EF4-FFF2-40B4-BE49-F238E27FC236}">
                <a16:creationId xmlns:a16="http://schemas.microsoft.com/office/drawing/2014/main" id="{363ACF9E-A550-2B4A-B51D-E80953CE7348}"/>
              </a:ext>
            </a:extLst>
          </p:cNvPr>
          <p:cNvSpPr/>
          <p:nvPr/>
        </p:nvSpPr>
        <p:spPr>
          <a:xfrm>
            <a:off x="5762781" y="3611471"/>
            <a:ext cx="2586941" cy="177092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50" u="sng" dirty="0">
                <a:solidFill>
                  <a:schemeClr val="tx1"/>
                </a:solidFill>
              </a:rPr>
              <a:t>Sleep</a:t>
            </a:r>
            <a:r>
              <a:rPr lang="en-US" sz="1350" dirty="0">
                <a:solidFill>
                  <a:schemeClr val="tx1"/>
                </a:solidFill>
              </a:rPr>
              <a:t>:</a:t>
            </a:r>
          </a:p>
          <a:p>
            <a:pPr marL="214313" indent="-214313">
              <a:buFont typeface="Arial" panose="020B0604020202020204" pitchFamily="34" charset="0"/>
              <a:buChar char="•"/>
            </a:pPr>
            <a:r>
              <a:rPr lang="en-US" sz="1350" dirty="0">
                <a:solidFill>
                  <a:schemeClr val="tx1"/>
                </a:solidFill>
              </a:rPr>
              <a:t>Fatigue</a:t>
            </a:r>
          </a:p>
          <a:p>
            <a:pPr marL="214313" indent="-214313">
              <a:buFont typeface="Arial" panose="020B0604020202020204" pitchFamily="34" charset="0"/>
              <a:buChar char="•"/>
            </a:pPr>
            <a:r>
              <a:rPr lang="en-US" sz="1350" dirty="0">
                <a:solidFill>
                  <a:schemeClr val="tx1"/>
                </a:solidFill>
              </a:rPr>
              <a:t>Drowsiness</a:t>
            </a:r>
          </a:p>
          <a:p>
            <a:pPr marL="214313" indent="-214313">
              <a:buFont typeface="Arial" panose="020B0604020202020204" pitchFamily="34" charset="0"/>
              <a:buChar char="•"/>
            </a:pPr>
            <a:r>
              <a:rPr lang="en-US" sz="1350" dirty="0">
                <a:solidFill>
                  <a:schemeClr val="tx1"/>
                </a:solidFill>
              </a:rPr>
              <a:t>Sleeping too much</a:t>
            </a:r>
          </a:p>
          <a:p>
            <a:pPr marL="214313" indent="-214313">
              <a:buFont typeface="Arial" panose="020B0604020202020204" pitchFamily="34" charset="0"/>
              <a:buChar char="•"/>
            </a:pPr>
            <a:r>
              <a:rPr lang="en-US" sz="1350" dirty="0">
                <a:solidFill>
                  <a:schemeClr val="tx1"/>
                </a:solidFill>
              </a:rPr>
              <a:t>Can’t fall or maintain sleep</a:t>
            </a:r>
          </a:p>
        </p:txBody>
      </p:sp>
      <p:sp>
        <p:nvSpPr>
          <p:cNvPr id="9" name="Footer Placeholder 3">
            <a:extLst>
              <a:ext uri="{FF2B5EF4-FFF2-40B4-BE49-F238E27FC236}">
                <a16:creationId xmlns:a16="http://schemas.microsoft.com/office/drawing/2014/main" id="{53BF9633-8F18-F841-BC1A-4EA44DE0093A}"/>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57735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85F6E8B3-A610-674B-8A40-C9A0518E526C}"/>
              </a:ext>
            </a:extLst>
          </p:cNvPr>
          <p:cNvSpPr>
            <a:spLocks noGrp="1"/>
          </p:cNvSpPr>
          <p:nvPr>
            <p:ph idx="1"/>
          </p:nvPr>
        </p:nvSpPr>
        <p:spPr>
          <a:xfrm>
            <a:off x="702622" y="1276582"/>
            <a:ext cx="5146239" cy="5056992"/>
          </a:xfrm>
          <a:ln>
            <a:solidFill>
              <a:schemeClr val="accent3"/>
            </a:solidFill>
          </a:ln>
        </p:spPr>
        <p:txBody>
          <a:bodyPr>
            <a:normAutofit lnSpcReduction="10000"/>
          </a:bodyPr>
          <a:lstStyle/>
          <a:p>
            <a:pPr marL="0" indent="0">
              <a:buNone/>
              <a:defRPr/>
            </a:pPr>
            <a:r>
              <a:rPr lang="en-US" sz="2200" dirty="0">
                <a:solidFill>
                  <a:schemeClr val="accent6">
                    <a:lumMod val="50000"/>
                  </a:schemeClr>
                </a:solidFill>
              </a:rPr>
              <a:t> </a:t>
            </a:r>
            <a:r>
              <a:rPr lang="en-US" sz="2200" dirty="0">
                <a:solidFill>
                  <a:schemeClr val="tx1"/>
                </a:solidFill>
              </a:rPr>
              <a:t>An Acquired Brain Injury (ABI) covers ALL injuries to the brain that:</a:t>
            </a:r>
          </a:p>
          <a:p>
            <a:pPr>
              <a:defRPr/>
            </a:pPr>
            <a:r>
              <a:rPr lang="en-US" sz="2200" dirty="0">
                <a:solidFill>
                  <a:schemeClr val="tx1"/>
                </a:solidFill>
              </a:rPr>
              <a:t>occur after birth</a:t>
            </a:r>
          </a:p>
          <a:p>
            <a:pPr>
              <a:defRPr/>
            </a:pPr>
            <a:r>
              <a:rPr lang="en-US" sz="2200" dirty="0">
                <a:solidFill>
                  <a:schemeClr val="tx1"/>
                </a:solidFill>
              </a:rPr>
              <a:t>not heredity</a:t>
            </a:r>
          </a:p>
          <a:p>
            <a:pPr>
              <a:defRPr/>
            </a:pPr>
            <a:r>
              <a:rPr lang="en-US" sz="2200" dirty="0">
                <a:solidFill>
                  <a:schemeClr val="tx1"/>
                </a:solidFill>
              </a:rPr>
              <a:t>not congenital</a:t>
            </a:r>
          </a:p>
          <a:p>
            <a:pPr>
              <a:defRPr/>
            </a:pPr>
            <a:r>
              <a:rPr lang="en-US" sz="2200" dirty="0">
                <a:solidFill>
                  <a:schemeClr val="tx1"/>
                </a:solidFill>
              </a:rPr>
              <a:t>not degenerative  </a:t>
            </a:r>
          </a:p>
          <a:p>
            <a:pPr marL="0" indent="0">
              <a:buNone/>
              <a:defRPr/>
            </a:pPr>
            <a:r>
              <a:rPr lang="en-US" sz="2200" dirty="0">
                <a:solidFill>
                  <a:schemeClr val="tx1"/>
                </a:solidFill>
              </a:rPr>
              <a:t>Includes: </a:t>
            </a:r>
          </a:p>
          <a:p>
            <a:pPr>
              <a:defRPr/>
            </a:pPr>
            <a:r>
              <a:rPr lang="en-US" sz="2200" dirty="0">
                <a:solidFill>
                  <a:schemeClr val="tx1"/>
                </a:solidFill>
              </a:rPr>
              <a:t>non-traumatic </a:t>
            </a:r>
          </a:p>
          <a:p>
            <a:pPr>
              <a:defRPr/>
            </a:pPr>
            <a:r>
              <a:rPr lang="en-US" sz="2200" dirty="0">
                <a:solidFill>
                  <a:schemeClr val="tx1"/>
                </a:solidFill>
              </a:rPr>
              <a:t>traumatic </a:t>
            </a:r>
          </a:p>
          <a:p>
            <a:pPr marL="0" indent="0">
              <a:buNone/>
              <a:defRPr/>
            </a:pPr>
            <a:r>
              <a:rPr lang="en-US" sz="2200" dirty="0">
                <a:solidFill>
                  <a:schemeClr val="tx1"/>
                </a:solidFill>
              </a:rPr>
              <a:t>Regardless of the cause of the brain injury, consequences of brain injury may be similar and the interventions may be the same. </a:t>
            </a:r>
          </a:p>
          <a:p>
            <a:pPr marL="0" indent="0">
              <a:buNone/>
              <a:defRPr/>
            </a:pPr>
            <a:r>
              <a:rPr lang="en-US" sz="1200" dirty="0">
                <a:solidFill>
                  <a:schemeClr val="accent6">
                    <a:lumMod val="50000"/>
                  </a:schemeClr>
                </a:solidFill>
              </a:rPr>
              <a:t>Brain Injury Association of America</a:t>
            </a:r>
          </a:p>
        </p:txBody>
      </p:sp>
      <p:sp>
        <p:nvSpPr>
          <p:cNvPr id="6" name="Content Placeholder 5">
            <a:extLst>
              <a:ext uri="{FF2B5EF4-FFF2-40B4-BE49-F238E27FC236}">
                <a16:creationId xmlns:a16="http://schemas.microsoft.com/office/drawing/2014/main" id="{B9B881C6-39A6-B744-A644-F2B6BD401839}"/>
              </a:ext>
            </a:extLst>
          </p:cNvPr>
          <p:cNvSpPr>
            <a:spLocks noGrp="1"/>
          </p:cNvSpPr>
          <p:nvPr>
            <p:ph idx="13"/>
          </p:nvPr>
        </p:nvSpPr>
        <p:spPr>
          <a:xfrm>
            <a:off x="6212996" y="1276582"/>
            <a:ext cx="5146239" cy="5056992"/>
          </a:xfrm>
          <a:ln>
            <a:solidFill>
              <a:schemeClr val="accent1"/>
            </a:solidFill>
          </a:ln>
        </p:spPr>
        <p:txBody>
          <a:bodyPr>
            <a:normAutofit/>
          </a:bodyPr>
          <a:lstStyle/>
          <a:p>
            <a:pPr marL="0" indent="0">
              <a:buNone/>
              <a:defRPr/>
            </a:pPr>
            <a:r>
              <a:rPr lang="en-US" sz="2200" dirty="0">
                <a:solidFill>
                  <a:schemeClr val="tx1"/>
                </a:solidFill>
              </a:rPr>
              <a:t>A Traumatic Brain Injury, TBI” is a particular type of acquired brain injury; it is the result of an external blow to the head. A TBI can result in either an:</a:t>
            </a:r>
          </a:p>
          <a:p>
            <a:pPr>
              <a:defRPr/>
            </a:pPr>
            <a:r>
              <a:rPr lang="en-US" sz="2200" dirty="0">
                <a:solidFill>
                  <a:schemeClr val="tx1"/>
                </a:solidFill>
              </a:rPr>
              <a:t>open head injury</a:t>
            </a:r>
          </a:p>
          <a:p>
            <a:pPr>
              <a:defRPr/>
            </a:pPr>
            <a:r>
              <a:rPr lang="en-US" sz="2200" dirty="0">
                <a:solidFill>
                  <a:schemeClr val="tx1"/>
                </a:solidFill>
              </a:rPr>
              <a:t>closed head injury</a:t>
            </a:r>
            <a:endParaRPr lang="en-US" dirty="0">
              <a:solidFill>
                <a:schemeClr val="accent6">
                  <a:lumMod val="50000"/>
                </a:schemeClr>
              </a:solidFill>
            </a:endParaRPr>
          </a:p>
        </p:txBody>
      </p:sp>
      <p:sp>
        <p:nvSpPr>
          <p:cNvPr id="4" name="Title 3">
            <a:extLst>
              <a:ext uri="{FF2B5EF4-FFF2-40B4-BE49-F238E27FC236}">
                <a16:creationId xmlns:a16="http://schemas.microsoft.com/office/drawing/2014/main" id="{EA66C9B7-DE69-044F-A160-8B8913660017}"/>
              </a:ext>
            </a:extLst>
          </p:cNvPr>
          <p:cNvSpPr>
            <a:spLocks noGrp="1"/>
          </p:cNvSpPr>
          <p:nvPr>
            <p:ph type="title"/>
          </p:nvPr>
        </p:nvSpPr>
        <p:spPr/>
        <p:txBody>
          <a:bodyPr>
            <a:normAutofit fontScale="90000"/>
          </a:bodyPr>
          <a:lstStyle/>
          <a:p>
            <a:r>
              <a:rPr lang="en-US" dirty="0">
                <a:solidFill>
                  <a:schemeClr val="tx1"/>
                </a:solidFill>
              </a:rPr>
              <a:t>Acquired Brain Injury:</a:t>
            </a:r>
          </a:p>
        </p:txBody>
      </p:sp>
      <p:sp>
        <p:nvSpPr>
          <p:cNvPr id="8" name="Oval 7">
            <a:extLst>
              <a:ext uri="{FF2B5EF4-FFF2-40B4-BE49-F238E27FC236}">
                <a16:creationId xmlns:a16="http://schemas.microsoft.com/office/drawing/2014/main" id="{FCCB19B0-8634-224A-BD10-0417B5B64667}"/>
              </a:ext>
            </a:extLst>
          </p:cNvPr>
          <p:cNvSpPr/>
          <p:nvPr/>
        </p:nvSpPr>
        <p:spPr>
          <a:xfrm>
            <a:off x="8654513" y="3283093"/>
            <a:ext cx="2961861" cy="3050481"/>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a:defRPr/>
            </a:pPr>
            <a:endParaRPr lang="en-US" sz="5400" b="1" spc="150" dirty="0">
              <a:ln w="11430">
                <a:solidFill>
                  <a:prstClr val="white"/>
                </a:solidFill>
              </a:ln>
              <a:solidFill>
                <a:srgbClr val="F8F8F8"/>
              </a:solidFill>
              <a:effectLst>
                <a:outerShdw blurRad="25400" algn="tl" rotWithShape="0">
                  <a:srgbClr val="000000">
                    <a:alpha val="43000"/>
                  </a:srgbClr>
                </a:outerShdw>
              </a:effectLst>
            </a:endParaRPr>
          </a:p>
          <a:p>
            <a:pPr algn="ctr">
              <a:defRPr/>
            </a:pPr>
            <a:endParaRPr lang="en-US" sz="5400" b="1" spc="150" dirty="0">
              <a:ln w="11430">
                <a:solidFill>
                  <a:prstClr val="white"/>
                </a:solidFill>
              </a:ln>
              <a:solidFill>
                <a:srgbClr val="F8F8F8"/>
              </a:solidFill>
              <a:effectLst>
                <a:outerShdw blurRad="25400" algn="tl" rotWithShape="0">
                  <a:srgbClr val="000000">
                    <a:alpha val="43000"/>
                  </a:srgbClr>
                </a:outerShdw>
              </a:effectLst>
            </a:endParaRPr>
          </a:p>
          <a:p>
            <a:pPr algn="ctr">
              <a:defRPr/>
            </a:pPr>
            <a:r>
              <a:rPr lang="en-US" sz="5400" b="1" spc="150" dirty="0">
                <a:ln w="11430">
                  <a:solidFill>
                    <a:prstClr val="white"/>
                  </a:solidFill>
                </a:ln>
                <a:solidFill>
                  <a:srgbClr val="F8F8F8"/>
                </a:solidFill>
                <a:effectLst>
                  <a:outerShdw blurRad="25400" algn="tl" rotWithShape="0">
                    <a:srgbClr val="000000">
                      <a:alpha val="43000"/>
                    </a:srgbClr>
                  </a:outerShdw>
                </a:effectLst>
              </a:rPr>
              <a:t>ABI</a:t>
            </a: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a:p>
            <a:pPr algn="ctr">
              <a:defRPr/>
            </a:pPr>
            <a:endParaRPr lang="en-US" b="1" spc="150" dirty="0">
              <a:ln w="11430"/>
              <a:solidFill>
                <a:srgbClr val="F8F8F8"/>
              </a:solidFill>
              <a:effectLst>
                <a:outerShdw blurRad="25400" algn="tl" rotWithShape="0">
                  <a:srgbClr val="000000">
                    <a:alpha val="43000"/>
                  </a:srgbClr>
                </a:outerShdw>
              </a:effectLst>
            </a:endParaRPr>
          </a:p>
        </p:txBody>
      </p:sp>
      <p:sp>
        <p:nvSpPr>
          <p:cNvPr id="9" name="Oval 8">
            <a:extLst>
              <a:ext uri="{FF2B5EF4-FFF2-40B4-BE49-F238E27FC236}">
                <a16:creationId xmlns:a16="http://schemas.microsoft.com/office/drawing/2014/main" id="{3F9D0986-0133-7840-B6CE-2EEFCF016891}"/>
              </a:ext>
            </a:extLst>
          </p:cNvPr>
          <p:cNvSpPr/>
          <p:nvPr/>
        </p:nvSpPr>
        <p:spPr>
          <a:xfrm>
            <a:off x="9363423" y="4469788"/>
            <a:ext cx="1544039" cy="1346159"/>
          </a:xfrm>
          <a:prstGeom prst="ellipse">
            <a:avLst/>
          </a:prstGeom>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dirty="0">
                <a:solidFill>
                  <a:prstClr val="white"/>
                </a:solidFill>
              </a:rPr>
              <a:t>TBI:</a:t>
            </a:r>
          </a:p>
          <a:p>
            <a:pPr algn="ctr">
              <a:defRPr/>
            </a:pPr>
            <a:r>
              <a:rPr lang="en-US" sz="2000" dirty="0">
                <a:solidFill>
                  <a:prstClr val="white"/>
                </a:solidFill>
              </a:rPr>
              <a:t>Open or Closed</a:t>
            </a:r>
          </a:p>
        </p:txBody>
      </p:sp>
      <p:sp>
        <p:nvSpPr>
          <p:cNvPr id="7" name="Footer Placeholder 3">
            <a:extLst>
              <a:ext uri="{FF2B5EF4-FFF2-40B4-BE49-F238E27FC236}">
                <a16:creationId xmlns:a16="http://schemas.microsoft.com/office/drawing/2014/main" id="{321F28C2-3801-FD4C-A34B-6250E6A95BDF}"/>
              </a:ext>
            </a:extLst>
          </p:cNvPr>
          <p:cNvSpPr>
            <a:spLocks noGrp="1"/>
          </p:cNvSpPr>
          <p:nvPr>
            <p:ph type="ftr" sz="quarter" idx="11"/>
          </p:nvPr>
        </p:nvSpPr>
        <p:spPr>
          <a:xfrm>
            <a:off x="1620825" y="639213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563486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362" y="282271"/>
            <a:ext cx="7729728" cy="1188720"/>
          </a:xfrm>
        </p:spPr>
        <p:txBody>
          <a:bodyPr>
            <a:noAutofit/>
          </a:bodyPr>
          <a:lstStyle/>
          <a:p>
            <a:r>
              <a:rPr lang="en-US" dirty="0"/>
              <a:t>Types of Brain Injury or Impact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2549350"/>
              </p:ext>
            </p:extLst>
          </p:nvPr>
        </p:nvGraphicFramePr>
        <p:xfrm>
          <a:off x="341243" y="1323791"/>
          <a:ext cx="8751277" cy="52519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C30B2618-D125-4440-9D9D-55D58879E16F}"/>
              </a:ext>
            </a:extLst>
          </p:cNvPr>
          <p:cNvSpPr>
            <a:spLocks noGrp="1"/>
          </p:cNvSpPr>
          <p:nvPr>
            <p:ph type="ftr" sz="quarter" idx="11"/>
          </p:nvPr>
        </p:nvSpPr>
        <p:spPr>
          <a:xfrm>
            <a:off x="8150738" y="145349"/>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537091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a:spLocks noGrp="1"/>
          </p:cNvSpPr>
          <p:nvPr>
            <p:ph type="title"/>
          </p:nvPr>
        </p:nvSpPr>
        <p:spPr>
          <a:xfrm>
            <a:off x="245918" y="1"/>
            <a:ext cx="10515600" cy="1080654"/>
          </a:xfrm>
        </p:spPr>
        <p:txBody>
          <a:bodyPr>
            <a:noAutofit/>
          </a:bodyPr>
          <a:lstStyle/>
          <a:p>
            <a:pPr lvl="0"/>
            <a:r>
              <a:rPr lang="en-US" sz="3200" dirty="0">
                <a:sym typeface="Libre Baskerville"/>
              </a:rPr>
              <a:t>Acquired (Post-Birth) Brain Injury</a:t>
            </a:r>
          </a:p>
        </p:txBody>
      </p:sp>
      <p:pic>
        <p:nvPicPr>
          <p:cNvPr id="535" name="Shape 535"/>
          <p:cNvPicPr preferRelativeResize="0"/>
          <p:nvPr/>
        </p:nvPicPr>
        <p:blipFill rotWithShape="1">
          <a:blip r:embed="rId3">
            <a:alphaModFix/>
          </a:blip>
          <a:srcRect/>
          <a:stretch/>
        </p:blipFill>
        <p:spPr>
          <a:xfrm>
            <a:off x="2109355" y="1444336"/>
            <a:ext cx="4468090" cy="3771899"/>
          </a:xfrm>
          <a:prstGeom prst="rect">
            <a:avLst/>
          </a:prstGeom>
          <a:noFill/>
          <a:ln>
            <a:noFill/>
          </a:ln>
        </p:spPr>
      </p:pic>
      <p:sp>
        <p:nvSpPr>
          <p:cNvPr id="536" name="Shape 536"/>
          <p:cNvSpPr txBox="1"/>
          <p:nvPr/>
        </p:nvSpPr>
        <p:spPr>
          <a:xfrm>
            <a:off x="640875" y="5536293"/>
            <a:ext cx="8282700" cy="461700"/>
          </a:xfrm>
          <a:prstGeom prst="rect">
            <a:avLst/>
          </a:prstGeom>
          <a:noFill/>
          <a:ln>
            <a:noFill/>
          </a:ln>
        </p:spPr>
        <p:txBody>
          <a:bodyPr lIns="91425" tIns="45700" rIns="91425" bIns="45700" anchor="t" anchorCtr="0">
            <a:noAutofit/>
          </a:bodyPr>
          <a:lstStyle/>
          <a:p>
            <a:pPr>
              <a:buClr>
                <a:schemeClr val="dk1"/>
              </a:buClr>
              <a:buSzPct val="25000"/>
            </a:pPr>
            <a:r>
              <a:rPr lang="en-US" sz="1200" dirty="0">
                <a:solidFill>
                  <a:schemeClr val="dk1"/>
                </a:solidFill>
                <a:latin typeface="Garamond"/>
                <a:ea typeface="Garamond"/>
                <a:cs typeface="Garamond"/>
                <a:sym typeface="Garamond"/>
              </a:rPr>
              <a:t>Source: Centers for Disease Control and Prevention. Nonfatal Traumatic Brain Injuries Related to Sports and Recreation Activities Among Persons Aged ≤19 Years — United States, 2001–2009. MMWR 2011; 60(39):1337–1342.</a:t>
            </a:r>
          </a:p>
        </p:txBody>
      </p:sp>
      <p:sp>
        <p:nvSpPr>
          <p:cNvPr id="8" name="Shape 554"/>
          <p:cNvSpPr txBox="1">
            <a:spLocks/>
          </p:cNvSpPr>
          <p:nvPr/>
        </p:nvSpPr>
        <p:spPr>
          <a:xfrm>
            <a:off x="7009191" y="873572"/>
            <a:ext cx="4099214" cy="487054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7030A0"/>
                </a:solidFill>
                <a:sym typeface="Libre Baskerville"/>
              </a:rPr>
              <a:t>Non-Traumatic – Internal Event</a:t>
            </a:r>
            <a:endParaRPr lang="en-US" sz="2400" b="1" dirty="0">
              <a:solidFill>
                <a:srgbClr val="7030A0"/>
              </a:solidFill>
            </a:endParaRPr>
          </a:p>
          <a:p>
            <a:r>
              <a:rPr lang="en-US" sz="2600" dirty="0">
                <a:sym typeface="Libre Baskerville"/>
              </a:rPr>
              <a:t>Illness (e.g., high fever)</a:t>
            </a:r>
          </a:p>
          <a:p>
            <a:r>
              <a:rPr lang="en-US" sz="2600" dirty="0">
                <a:sym typeface="Libre Baskerville"/>
              </a:rPr>
              <a:t>Infections (e.g., meningitis, encephalitis)</a:t>
            </a:r>
          </a:p>
          <a:p>
            <a:r>
              <a:rPr lang="en-US" sz="2600" dirty="0">
                <a:sym typeface="Libre Baskerville"/>
              </a:rPr>
              <a:t>Anoxic injuries (lack of oxygen; e.g., airway obstruction, near drowning)</a:t>
            </a:r>
          </a:p>
          <a:p>
            <a:r>
              <a:rPr lang="en-US" sz="2600" dirty="0">
                <a:sym typeface="Libre Baskerville"/>
              </a:rPr>
              <a:t>Stroke or vascular events (lack of blood flow)</a:t>
            </a:r>
          </a:p>
          <a:p>
            <a:r>
              <a:rPr lang="en-US" sz="2600" dirty="0">
                <a:sym typeface="Libre Baskerville"/>
              </a:rPr>
              <a:t>Brain tumors, malformations</a:t>
            </a:r>
          </a:p>
          <a:p>
            <a:r>
              <a:rPr lang="en-US" sz="2600" dirty="0">
                <a:sym typeface="Libre Baskerville"/>
              </a:rPr>
              <a:t>Poisoning (e.g., ingestion, inhalation) – Substances?</a:t>
            </a:r>
          </a:p>
          <a:p>
            <a:r>
              <a:rPr lang="en-US" sz="2600" dirty="0">
                <a:sym typeface="Libre Baskerville"/>
              </a:rPr>
              <a:t>Metabolic disorders (e.g., insulin shock) </a:t>
            </a:r>
            <a:endParaRPr lang="en-US" dirty="0">
              <a:sym typeface="Libre Baskerville"/>
            </a:endParaRPr>
          </a:p>
        </p:txBody>
      </p:sp>
      <p:sp>
        <p:nvSpPr>
          <p:cNvPr id="9" name="Shape 554"/>
          <p:cNvSpPr txBox="1">
            <a:spLocks/>
          </p:cNvSpPr>
          <p:nvPr/>
        </p:nvSpPr>
        <p:spPr>
          <a:xfrm>
            <a:off x="2584116" y="860007"/>
            <a:ext cx="4099214" cy="5037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rgbClr val="7030A0"/>
                </a:solidFill>
                <a:sym typeface="Libre Baskerville"/>
              </a:rPr>
              <a:t>Traumatic – External Force</a:t>
            </a:r>
            <a:endParaRPr lang="en-US" sz="2400" b="1" dirty="0">
              <a:solidFill>
                <a:srgbClr val="7030A0"/>
              </a:solidFill>
            </a:endParaRPr>
          </a:p>
          <a:p>
            <a:endParaRPr lang="en-US" sz="2400" dirty="0">
              <a:sym typeface="Libre Baskerville"/>
            </a:endParaRPr>
          </a:p>
          <a:p>
            <a:endParaRPr lang="en-US" dirty="0">
              <a:sym typeface="Libre Baskerville"/>
            </a:endParaRPr>
          </a:p>
        </p:txBody>
      </p:sp>
      <p:sp>
        <p:nvSpPr>
          <p:cNvPr id="10" name="Shape 547"/>
          <p:cNvSpPr/>
          <p:nvPr/>
        </p:nvSpPr>
        <p:spPr>
          <a:xfrm>
            <a:off x="179989" y="1249474"/>
            <a:ext cx="2521648" cy="1738517"/>
          </a:xfrm>
          <a:prstGeom prst="wedgeEllipseCallout">
            <a:avLst>
              <a:gd name="adj1" fmla="val 84689"/>
              <a:gd name="adj2" fmla="val 6483"/>
            </a:avLst>
          </a:prstGeom>
          <a:blipFill rotWithShape="1">
            <a:blip r:embed="rId4">
              <a:alphaModFix/>
            </a:blip>
            <a:tile tx="0" ty="0" sx="65002" sy="65002" flip="none" algn="tl"/>
          </a:blipFill>
          <a:ln w="12700" cap="flat" cmpd="sng">
            <a:solidFill>
              <a:srgbClr val="8C7B72"/>
            </a:solidFill>
            <a:prstDash val="solid"/>
            <a:miter/>
            <a:headEnd type="none" w="med" len="med"/>
            <a:tailEnd type="none" w="med" len="med"/>
          </a:ln>
          <a:effectLst>
            <a:outerShdw blurRad="38100" dist="25400" dir="5400000" rotWithShape="0">
              <a:srgbClr val="000000">
                <a:alpha val="49410"/>
              </a:srgbClr>
            </a:outerShdw>
          </a:effectLst>
        </p:spPr>
        <p:txBody>
          <a:bodyPr lIns="91425" tIns="45700" rIns="91425" bIns="45700" anchor="ctr" anchorCtr="0">
            <a:noAutofit/>
          </a:bodyPr>
          <a:lstStyle/>
          <a:p>
            <a:pPr algn="ctr">
              <a:buClr>
                <a:schemeClr val="lt1"/>
              </a:buClr>
              <a:buSzPct val="25000"/>
            </a:pPr>
            <a:r>
              <a:rPr lang="en-US" sz="1600" b="1" dirty="0">
                <a:latin typeface="Garamond"/>
                <a:ea typeface="Garamond"/>
                <a:cs typeface="Garamond"/>
                <a:sym typeface="Garamond"/>
              </a:rPr>
              <a:t>It is estimated that 1,000–3,000 children in the US sustain Abusive Head Trauma each year. </a:t>
            </a:r>
          </a:p>
          <a:p>
            <a:pPr algn="ctr">
              <a:buClr>
                <a:schemeClr val="lt1"/>
              </a:buClr>
              <a:buSzPct val="25000"/>
            </a:pPr>
            <a:r>
              <a:rPr lang="en-US" sz="1600" b="1" dirty="0" err="1">
                <a:latin typeface="Garamond"/>
                <a:ea typeface="Garamond"/>
                <a:cs typeface="Garamond"/>
                <a:sym typeface="Garamond"/>
              </a:rPr>
              <a:t>Health.ny.gov</a:t>
            </a:r>
            <a:endParaRPr lang="en-US" sz="1600" b="1" dirty="0">
              <a:latin typeface="Garamond"/>
              <a:ea typeface="Garamond"/>
              <a:cs typeface="Garamond"/>
              <a:sym typeface="Garamond"/>
            </a:endParaRPr>
          </a:p>
        </p:txBody>
      </p:sp>
    </p:spTree>
    <p:extLst>
      <p:ext uri="{BB962C8B-B14F-4D97-AF65-F5344CB8AC3E}">
        <p14:creationId xmlns:p14="http://schemas.microsoft.com/office/powerpoint/2010/main" val="3638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06C481-E29A-7940-A972-6F8A52E737D6}"/>
              </a:ext>
            </a:extLst>
          </p:cNvPr>
          <p:cNvSpPr>
            <a:spLocks noGrp="1"/>
          </p:cNvSpPr>
          <p:nvPr>
            <p:ph idx="1"/>
          </p:nvPr>
        </p:nvSpPr>
        <p:spPr>
          <a:xfrm>
            <a:off x="1453663" y="1723644"/>
            <a:ext cx="9331568" cy="4302018"/>
          </a:xfrm>
        </p:spPr>
        <p:txBody>
          <a:bodyPr>
            <a:normAutofit fontScale="92500" lnSpcReduction="10000"/>
          </a:bodyPr>
          <a:lstStyle/>
          <a:p>
            <a:r>
              <a:rPr lang="en-US" sz="3400" dirty="0"/>
              <a:t>Influences to the brain that occur during pregnancy or birth or as a result of genetic disorders</a:t>
            </a:r>
          </a:p>
          <a:p>
            <a:pPr lvl="1"/>
            <a:r>
              <a:rPr lang="en-US" sz="3400" dirty="0"/>
              <a:t>Prenatal substance exposure</a:t>
            </a:r>
          </a:p>
          <a:p>
            <a:pPr lvl="1"/>
            <a:r>
              <a:rPr lang="en-US" sz="3400" dirty="0"/>
              <a:t>Infections during pregnancy</a:t>
            </a:r>
          </a:p>
          <a:p>
            <a:pPr lvl="1"/>
            <a:r>
              <a:rPr lang="en-US" sz="3400" dirty="0"/>
              <a:t>Hydrocephalus</a:t>
            </a:r>
          </a:p>
          <a:p>
            <a:pPr lvl="1"/>
            <a:r>
              <a:rPr lang="en-US" sz="3400" dirty="0"/>
              <a:t>Microcephaly</a:t>
            </a:r>
          </a:p>
          <a:p>
            <a:pPr lvl="1"/>
            <a:r>
              <a:rPr lang="en-US" sz="3400" dirty="0"/>
              <a:t>Neural tube deficits</a:t>
            </a:r>
          </a:p>
          <a:p>
            <a:pPr lvl="1"/>
            <a:r>
              <a:rPr lang="en-US" sz="3400" dirty="0"/>
              <a:t>Chromosomal abnormalities</a:t>
            </a:r>
          </a:p>
          <a:p>
            <a:pPr lvl="1"/>
            <a:r>
              <a:rPr lang="en-US" sz="3400" dirty="0"/>
              <a:t>Injuries as part of the birth process</a:t>
            </a:r>
          </a:p>
          <a:p>
            <a:pPr lvl="1"/>
            <a:endParaRPr lang="en-US" dirty="0"/>
          </a:p>
        </p:txBody>
      </p:sp>
      <p:sp>
        <p:nvSpPr>
          <p:cNvPr id="3" name="Title 2">
            <a:extLst>
              <a:ext uri="{FF2B5EF4-FFF2-40B4-BE49-F238E27FC236}">
                <a16:creationId xmlns:a16="http://schemas.microsoft.com/office/drawing/2014/main" id="{ACA329D5-05BB-E54D-9614-0D92FA897D63}"/>
              </a:ext>
            </a:extLst>
          </p:cNvPr>
          <p:cNvSpPr>
            <a:spLocks noGrp="1"/>
          </p:cNvSpPr>
          <p:nvPr>
            <p:ph type="title"/>
          </p:nvPr>
        </p:nvSpPr>
        <p:spPr>
          <a:xfrm>
            <a:off x="2231136" y="273030"/>
            <a:ext cx="7729728" cy="1188720"/>
          </a:xfrm>
        </p:spPr>
        <p:txBody>
          <a:bodyPr>
            <a:noAutofit/>
          </a:bodyPr>
          <a:lstStyle/>
          <a:p>
            <a:r>
              <a:rPr lang="en-US" sz="3200" dirty="0">
                <a:solidFill>
                  <a:schemeClr val="tx1"/>
                </a:solidFill>
              </a:rPr>
              <a:t>Congenital Brain Injury</a:t>
            </a:r>
          </a:p>
        </p:txBody>
      </p:sp>
      <p:sp>
        <p:nvSpPr>
          <p:cNvPr id="4" name="Footer Placeholder 3">
            <a:extLst>
              <a:ext uri="{FF2B5EF4-FFF2-40B4-BE49-F238E27FC236}">
                <a16:creationId xmlns:a16="http://schemas.microsoft.com/office/drawing/2014/main" id="{9D527B33-512C-6248-9583-65DD351C29BE}"/>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88943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164;p22"/>
          <p:cNvSpPr txBox="1"/>
          <p:nvPr/>
        </p:nvSpPr>
        <p:spPr>
          <a:xfrm>
            <a:off x="318734" y="124637"/>
            <a:ext cx="11220450" cy="715538"/>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b">
            <a:spAutoFit/>
          </a:bodyPr>
          <a:lstStyle>
            <a:lvl1pPr algn="ctr" defTabSz="914400">
              <a:lnSpc>
                <a:spcPct val="90000"/>
              </a:lnSpc>
              <a:defRPr sz="4500">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sz="4500" b="0" i="0" u="none" strike="noStrike" kern="0" cap="none" spc="0" normalizeH="0" baseline="0" noProof="0" dirty="0">
                <a:ln>
                  <a:noFill/>
                </a:ln>
                <a:solidFill>
                  <a:srgbClr val="000000"/>
                </a:solidFill>
                <a:effectLst/>
                <a:uLnTx/>
                <a:uFillTx/>
                <a:latin typeface="Arial"/>
                <a:cs typeface="Arial"/>
                <a:sym typeface="Arial"/>
              </a:rPr>
              <a:t>Disclaimer</a:t>
            </a:r>
            <a:r>
              <a:rPr kumimoji="0" lang="en-US" sz="4500" b="0" i="0" u="none" strike="noStrike" kern="0" cap="none" spc="0" normalizeH="0" baseline="0" noProof="0" dirty="0">
                <a:ln>
                  <a:noFill/>
                </a:ln>
                <a:solidFill>
                  <a:srgbClr val="000000"/>
                </a:solidFill>
                <a:effectLst/>
                <a:uLnTx/>
                <a:uFillTx/>
                <a:latin typeface="Arial"/>
                <a:cs typeface="Arial"/>
                <a:sym typeface="Arial"/>
              </a:rPr>
              <a:t> and Funding Statement</a:t>
            </a:r>
            <a:endParaRPr kumimoji="0" sz="4500" b="0" i="0" u="none" strike="noStrike" kern="0" cap="none" spc="0" normalizeH="0" baseline="0" noProof="0" dirty="0">
              <a:ln>
                <a:noFill/>
              </a:ln>
              <a:solidFill>
                <a:srgbClr val="000000"/>
              </a:solidFill>
              <a:effectLst/>
              <a:uLnTx/>
              <a:uFillTx/>
              <a:latin typeface="Arial"/>
              <a:cs typeface="Arial"/>
              <a:sym typeface="Arial"/>
            </a:endParaRPr>
          </a:p>
        </p:txBody>
      </p:sp>
      <p:sp>
        <p:nvSpPr>
          <p:cNvPr id="145" name="Google Shape;165;p22"/>
          <p:cNvSpPr txBox="1"/>
          <p:nvPr/>
        </p:nvSpPr>
        <p:spPr>
          <a:xfrm>
            <a:off x="1517073" y="962429"/>
            <a:ext cx="8707583" cy="5324492"/>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1700"/>
            </a:pP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This presentation was prepared for the Mountain Plains Mental health Technology Transfer Center (Mountain Plains MHTTC)</a:t>
            </a:r>
            <a:r>
              <a:rPr kumimoji="0" lang="en-US" sz="1700" b="0" i="0" u="none" strike="noStrike" kern="0" cap="none" spc="0" normalizeH="0" baseline="0" noProof="0" dirty="0" smtClean="0">
                <a:ln>
                  <a:noFill/>
                </a:ln>
                <a:solidFill>
                  <a:srgbClr val="0070C0"/>
                </a:solidFill>
                <a:effectLst/>
                <a:uLnTx/>
                <a:uFillTx/>
                <a:latin typeface="Calibri"/>
                <a:cs typeface="Calibri"/>
                <a:sym typeface="Calibri"/>
              </a:rPr>
              <a:t> </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under a cooperative agreement from the Substance Abuse and Mental Health Services Administration (SAMHSA). All materials appearing in this presentation, except that taken directly from copyrighted sources, are in the public domain and may be reproduced or copied without permission from SAMHSA or the authors. Citation of the source is appreciated. Do not reproduce or distribute this presentation for a fee without specific, written authorization from the Mountain Plains Mental Health Technology Transfer Center. For more information on obtaining copies of this presentation or the Strengthening Resilience: Promoting Positive Mental Health Among Indigenous Youth toolkit please email David Terry at </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hlinkClick r:id="rId3"/>
              </a:rPr>
              <a:t>david.v.terry@und.edu</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 </a:t>
            </a:r>
            <a:endParaRPr kumimoji="0" lang="en-US" sz="17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sz="1700"/>
            </a:pPr>
            <a:endParaRPr kumimoji="0" lang="en-US" sz="17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sz="1700"/>
            </a:pP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At </a:t>
            </a:r>
            <a:r>
              <a:rPr kumimoji="0" lang="en-US" sz="1700" b="0" i="0" u="none" strike="noStrike" kern="0" cap="none" spc="0" normalizeH="0" baseline="0" noProof="0" dirty="0">
                <a:ln>
                  <a:noFill/>
                </a:ln>
                <a:solidFill>
                  <a:srgbClr val="000000"/>
                </a:solidFill>
                <a:effectLst/>
                <a:uLnTx/>
                <a:uFillTx/>
                <a:latin typeface="Calibri"/>
                <a:cs typeface="Calibri"/>
                <a:sym typeface="Calibri"/>
              </a:rPr>
              <a:t>the time of </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this presentation, </a:t>
            </a:r>
            <a:r>
              <a:rPr kumimoji="0" lang="en-US" sz="1700" b="0" i="0" u="none" strike="noStrike" kern="0" cap="none" spc="0" normalizeH="0" baseline="0" noProof="0" dirty="0" err="1">
                <a:ln>
                  <a:noFill/>
                </a:ln>
                <a:solidFill>
                  <a:srgbClr val="000000"/>
                </a:solidFill>
                <a:effectLst/>
                <a:uLnTx/>
                <a:uFillTx/>
                <a:latin typeface="Calibri"/>
                <a:cs typeface="Calibri"/>
                <a:sym typeface="Calibri"/>
              </a:rPr>
              <a:t>Meena</a:t>
            </a:r>
            <a:r>
              <a:rPr kumimoji="0" lang="en-US" sz="1700" b="0" i="0" u="none" strike="noStrike" kern="0" cap="none" spc="0" normalizeH="0" baseline="0" noProof="0" dirty="0">
                <a:ln>
                  <a:noFill/>
                </a:ln>
                <a:solidFill>
                  <a:srgbClr val="000000"/>
                </a:solidFill>
                <a:effectLst/>
                <a:uLnTx/>
                <a:uFillTx/>
                <a:latin typeface="Calibri"/>
                <a:cs typeface="Calibri"/>
                <a:sym typeface="Calibri"/>
              </a:rPr>
              <a:t> </a:t>
            </a:r>
            <a:r>
              <a:rPr kumimoji="0" lang="en-US" sz="1700" b="0" i="0" u="none" strike="noStrike" kern="0" cap="none" spc="0" normalizeH="0" baseline="0" noProof="0" dirty="0" err="1" smtClean="0">
                <a:ln>
                  <a:noFill/>
                </a:ln>
                <a:solidFill>
                  <a:srgbClr val="000000"/>
                </a:solidFill>
                <a:effectLst/>
                <a:uLnTx/>
                <a:uFillTx/>
                <a:latin typeface="Calibri"/>
                <a:cs typeface="Calibri"/>
                <a:sym typeface="Calibri"/>
              </a:rPr>
              <a:t>Vythilingam</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 served </a:t>
            </a:r>
            <a:r>
              <a:rPr kumimoji="0" lang="en-US" sz="1700" b="0" i="0" u="none" strike="noStrike" kern="0" cap="none" spc="0" normalizeH="0" baseline="0" noProof="0" dirty="0">
                <a:ln>
                  <a:noFill/>
                </a:ln>
                <a:solidFill>
                  <a:srgbClr val="000000"/>
                </a:solidFill>
                <a:effectLst/>
                <a:uLnTx/>
                <a:uFillTx/>
                <a:latin typeface="Calibri"/>
                <a:cs typeface="Calibri"/>
                <a:sym typeface="Calibri"/>
              </a:rPr>
              <a:t>as SAMHSA </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Acting Assistant </a:t>
            </a:r>
            <a:r>
              <a:rPr kumimoji="0" lang="en-US" sz="1700" b="0" i="0" u="none" strike="noStrike" kern="0" cap="none" spc="0" normalizeH="0" baseline="0" noProof="0" dirty="0">
                <a:ln>
                  <a:noFill/>
                </a:ln>
                <a:solidFill>
                  <a:srgbClr val="000000"/>
                </a:solidFill>
                <a:effectLst/>
                <a:uLnTx/>
                <a:uFillTx/>
                <a:latin typeface="Calibri"/>
                <a:cs typeface="Calibri"/>
                <a:sym typeface="Calibri"/>
              </a:rPr>
              <a:t>Secretary. The opinions expressed herein are the views of </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Karen McAvoy and </a:t>
            </a:r>
            <a:r>
              <a:rPr kumimoji="0" lang="en-US" sz="1700" b="0" i="0" u="none" strike="noStrike" kern="0" cap="none" spc="0" normalizeH="0" baseline="0" noProof="0" dirty="0">
                <a:ln>
                  <a:noFill/>
                </a:ln>
                <a:solidFill>
                  <a:srgbClr val="000000"/>
                </a:solidFill>
                <a:effectLst/>
                <a:uLnTx/>
                <a:uFillTx/>
                <a:latin typeface="Calibri"/>
                <a:cs typeface="Calibri"/>
                <a:sym typeface="Calibri"/>
              </a:rPr>
              <a:t>do not reflect the official position of the Department of Health and Human Services (DHHS), or SAMHSA. No official support or endorsement of DHHS, SAMHSA, for the opinions described in </a:t>
            </a:r>
            <a:r>
              <a:rPr kumimoji="0" lang="en-US" sz="1700" b="0" i="0" u="none" strike="noStrike" kern="0" cap="none" spc="0" normalizeH="0" baseline="0" noProof="0" dirty="0" smtClean="0">
                <a:ln>
                  <a:noFill/>
                </a:ln>
                <a:solidFill>
                  <a:srgbClr val="000000"/>
                </a:solidFill>
                <a:effectLst/>
                <a:uLnTx/>
                <a:uFillTx/>
                <a:latin typeface="Calibri"/>
                <a:cs typeface="Calibri"/>
                <a:sym typeface="Calibri"/>
              </a:rPr>
              <a:t>this presentation is </a:t>
            </a:r>
            <a:r>
              <a:rPr kumimoji="0" lang="en-US" sz="1700" b="0" i="0" u="none" strike="noStrike" kern="0" cap="none" spc="0" normalizeH="0" baseline="0" noProof="0" dirty="0">
                <a:ln>
                  <a:noFill/>
                </a:ln>
                <a:solidFill>
                  <a:srgbClr val="000000"/>
                </a:solidFill>
                <a:effectLst/>
                <a:uLnTx/>
                <a:uFillTx/>
                <a:latin typeface="Calibri"/>
                <a:cs typeface="Calibri"/>
                <a:sym typeface="Calibri"/>
              </a:rPr>
              <a:t>intended or should be inferred. </a:t>
            </a:r>
          </a:p>
          <a:p>
            <a:pPr marL="0" marR="0" lvl="0" indent="0" algn="l" defTabSz="457200" rtl="0" eaLnBrk="1" fontAlgn="auto" latinLnBrk="0" hangingPunct="0">
              <a:lnSpc>
                <a:spcPct val="100000"/>
              </a:lnSpc>
              <a:spcBef>
                <a:spcPts val="0"/>
              </a:spcBef>
              <a:spcAft>
                <a:spcPts val="0"/>
              </a:spcAft>
              <a:buClrTx/>
              <a:buSzTx/>
              <a:buFontTx/>
              <a:buNone/>
              <a:tabLst/>
              <a:defRPr sz="1700"/>
            </a:pPr>
            <a:endParaRPr kumimoji="0" lang="en-US" sz="1700" b="0"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sz="1700"/>
            </a:pPr>
            <a:r>
              <a:rPr kumimoji="0" lang="en-US" sz="1700" b="0" i="0" u="none" strike="noStrike" kern="0" cap="none" spc="0" normalizeH="0" baseline="0" noProof="0" dirty="0">
                <a:ln>
                  <a:noFill/>
                </a:ln>
                <a:solidFill>
                  <a:srgbClr val="000000"/>
                </a:solidFill>
                <a:effectLst/>
                <a:uLnTx/>
                <a:uFillTx/>
                <a:latin typeface="Calibri"/>
                <a:cs typeface="Calibri"/>
                <a:sym typeface="Calibri"/>
              </a:rPr>
              <a:t>The work of the Mountain Plains MHTTC is supported by grant </a:t>
            </a:r>
            <a:r>
              <a:rPr kumimoji="0" lang="en-US" sz="1700" b="0" i="0" u="none" strike="noStrike" kern="0" cap="none" spc="0" normalizeH="0" baseline="0" noProof="0" dirty="0">
                <a:ln>
                  <a:noFill/>
                </a:ln>
                <a:solidFill>
                  <a:srgbClr val="000000"/>
                </a:solidFill>
                <a:effectLst/>
                <a:uLnTx/>
                <a:uFillTx/>
                <a:latin typeface="Calibri"/>
                <a:ea typeface="+mn-lt"/>
                <a:cs typeface="Calibri"/>
                <a:sym typeface="Calibri"/>
              </a:rPr>
              <a:t>H79SM081792</a:t>
            </a:r>
            <a:r>
              <a:rPr kumimoji="0" lang="en-US" sz="1700" b="0" i="0" u="none" strike="noStrike" kern="0" cap="none" spc="0" normalizeH="0" baseline="0" noProof="0" dirty="0">
                <a:ln>
                  <a:noFill/>
                </a:ln>
                <a:solidFill>
                  <a:srgbClr val="000000"/>
                </a:solidFill>
                <a:effectLst/>
                <a:uLnTx/>
                <a:uFillTx/>
                <a:latin typeface="Calibri"/>
                <a:cs typeface="Calibri"/>
                <a:sym typeface="Calibri"/>
              </a:rPr>
              <a:t> from the Department of Health and Human Services, Substance Abuse and Mental Health Services Administration.</a:t>
            </a:r>
          </a:p>
        </p:txBody>
      </p:sp>
    </p:spTree>
    <p:extLst>
      <p:ext uri="{BB962C8B-B14F-4D97-AF65-F5344CB8AC3E}">
        <p14:creationId xmlns:p14="http://schemas.microsoft.com/office/powerpoint/2010/main" val="67495853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F4BF-AD1D-7C4A-A776-9F870DABF3A3}"/>
              </a:ext>
            </a:extLst>
          </p:cNvPr>
          <p:cNvSpPr>
            <a:spLocks noGrp="1"/>
          </p:cNvSpPr>
          <p:nvPr>
            <p:ph type="title"/>
          </p:nvPr>
        </p:nvSpPr>
        <p:spPr/>
        <p:txBody>
          <a:bodyPr/>
          <a:lstStyle/>
          <a:p>
            <a:r>
              <a:rPr lang="en-US" dirty="0"/>
              <a:t>Types of Traumatic Brain Injuries	</a:t>
            </a:r>
          </a:p>
        </p:txBody>
      </p:sp>
      <p:sp>
        <p:nvSpPr>
          <p:cNvPr id="3" name="Content Placeholder 2">
            <a:extLst>
              <a:ext uri="{FF2B5EF4-FFF2-40B4-BE49-F238E27FC236}">
                <a16:creationId xmlns:a16="http://schemas.microsoft.com/office/drawing/2014/main" id="{7E3178C0-A32A-8C47-83D0-82EBE158CED5}"/>
              </a:ext>
            </a:extLst>
          </p:cNvPr>
          <p:cNvSpPr>
            <a:spLocks noGrp="1"/>
          </p:cNvSpPr>
          <p:nvPr>
            <p:ph idx="1"/>
          </p:nvPr>
        </p:nvSpPr>
        <p:spPr>
          <a:xfrm>
            <a:off x="775447" y="1529790"/>
            <a:ext cx="10515600" cy="3813175"/>
          </a:xfrm>
        </p:spPr>
        <p:txBody>
          <a:bodyPr/>
          <a:lstStyle/>
          <a:p>
            <a:pPr marL="274320" indent="-192024">
              <a:buClr>
                <a:schemeClr val="accent3"/>
              </a:buClr>
              <a:buFont typeface="Wingdings" pitchFamily="-109" charset="2"/>
              <a:buChar char=""/>
              <a:defRPr/>
            </a:pPr>
            <a:r>
              <a:rPr lang="en-US" sz="2400" dirty="0"/>
              <a:t>Mild TBI (LOC &lt;30 min; PTA&lt; 24 hours) =&gt; also commonly called a concussion  (on average= 80-85%)</a:t>
            </a:r>
          </a:p>
          <a:p>
            <a:pPr marL="82296" indent="0">
              <a:buClr>
                <a:schemeClr val="accent3"/>
              </a:buClr>
              <a:buNone/>
              <a:defRPr/>
            </a:pPr>
            <a:endParaRPr lang="en-US" sz="2400" dirty="0"/>
          </a:p>
          <a:p>
            <a:pPr marL="274320" indent="-192024">
              <a:buClr>
                <a:schemeClr val="accent3"/>
              </a:buClr>
              <a:buFont typeface="Wingdings" pitchFamily="-109" charset="2"/>
              <a:buChar char=""/>
              <a:defRPr/>
            </a:pPr>
            <a:r>
              <a:rPr lang="en-US" sz="2400" dirty="0"/>
              <a:t>Moderate TBI (LOC &gt;30 min &lt;24 hours; PTA 24 hours-7days) (on average = 13%)</a:t>
            </a:r>
          </a:p>
          <a:p>
            <a:pPr marL="82296" indent="0">
              <a:buClr>
                <a:schemeClr val="accent3"/>
              </a:buClr>
              <a:buNone/>
              <a:defRPr/>
            </a:pPr>
            <a:endParaRPr lang="en-US" sz="2400" dirty="0"/>
          </a:p>
          <a:p>
            <a:pPr marL="274320" indent="-192024">
              <a:buClr>
                <a:schemeClr val="accent3"/>
              </a:buClr>
              <a:buFont typeface="Wingdings" pitchFamily="-109" charset="2"/>
              <a:buChar char=""/>
              <a:defRPr/>
            </a:pPr>
            <a:r>
              <a:rPr lang="en-US" sz="2400" dirty="0"/>
              <a:t>Severe TBI (LOC &gt; 24 hours; PTA more than 7 days) (on average = 2%)</a:t>
            </a:r>
          </a:p>
          <a:p>
            <a:pPr marL="0" indent="0" algn="ctr">
              <a:buNone/>
            </a:pPr>
            <a:endParaRPr lang="en-US" sz="2400" dirty="0">
              <a:solidFill>
                <a:srgbClr val="FF0000"/>
              </a:solidFill>
            </a:endParaRPr>
          </a:p>
          <a:p>
            <a:pPr marL="0" indent="0" algn="ctr">
              <a:buNone/>
            </a:pPr>
            <a:r>
              <a:rPr lang="en-US" sz="2400" dirty="0">
                <a:solidFill>
                  <a:srgbClr val="FF0000"/>
                </a:solidFill>
              </a:rPr>
              <a:t>The severity of the injury does not solely determine the impact on functioning  </a:t>
            </a:r>
            <a:endParaRPr lang="en-US" sz="2400" dirty="0"/>
          </a:p>
          <a:p>
            <a:endParaRPr lang="en-US" dirty="0"/>
          </a:p>
        </p:txBody>
      </p:sp>
      <p:sp>
        <p:nvSpPr>
          <p:cNvPr id="4" name="Footer Placeholder 3">
            <a:extLst>
              <a:ext uri="{FF2B5EF4-FFF2-40B4-BE49-F238E27FC236}">
                <a16:creationId xmlns:a16="http://schemas.microsoft.com/office/drawing/2014/main" id="{40412FDF-8A2E-A044-B3D4-F0245FE1B74D}"/>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869824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346EF-C406-7E40-9083-F5729DCAED04}"/>
              </a:ext>
            </a:extLst>
          </p:cNvPr>
          <p:cNvSpPr>
            <a:spLocks noGrp="1"/>
          </p:cNvSpPr>
          <p:nvPr>
            <p:ph type="title"/>
          </p:nvPr>
        </p:nvSpPr>
        <p:spPr>
          <a:xfrm>
            <a:off x="838200" y="82420"/>
            <a:ext cx="10515600" cy="1325563"/>
          </a:xfrm>
        </p:spPr>
        <p:txBody>
          <a:bodyPr/>
          <a:lstStyle/>
          <a:p>
            <a:r>
              <a:rPr lang="en-US" dirty="0"/>
              <a:t>What are the downstream consequences? </a:t>
            </a:r>
          </a:p>
        </p:txBody>
      </p:sp>
      <p:pic>
        <p:nvPicPr>
          <p:cNvPr id="4" name="Picture 8">
            <a:extLst>
              <a:ext uri="{FF2B5EF4-FFF2-40B4-BE49-F238E27FC236}">
                <a16:creationId xmlns:a16="http://schemas.microsoft.com/office/drawing/2014/main" id="{CE12BEC9-03AB-F340-9D8E-1A709261BAB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8096" y="1259406"/>
            <a:ext cx="3747181" cy="22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854AA0AF-4A6E-B842-90B8-770E3B79F9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7901" y="1191707"/>
            <a:ext cx="3656697" cy="2170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9F697B4F-AE58-A045-80AD-FD36878CC01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62268" y="4498528"/>
            <a:ext cx="815281" cy="89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4B2BB689-E49A-EB41-9E7E-0934D78F9C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67901" y="3735826"/>
            <a:ext cx="3656697" cy="194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4407ED23-6BA0-EA41-875E-48A7936F94CF}"/>
              </a:ext>
            </a:extLst>
          </p:cNvPr>
          <p:cNvSpPr txBox="1">
            <a:spLocks noChangeArrowheads="1"/>
          </p:cNvSpPr>
          <p:nvPr/>
        </p:nvSpPr>
        <p:spPr bwMode="auto">
          <a:xfrm>
            <a:off x="1053400" y="3514933"/>
            <a:ext cx="4500760" cy="61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dirty="0"/>
              <a:t>60%+ (average) in prisons/jail</a:t>
            </a:r>
          </a:p>
          <a:p>
            <a:r>
              <a:rPr lang="en-US" altLang="en-US" sz="1013" dirty="0"/>
              <a:t>  </a:t>
            </a:r>
          </a:p>
        </p:txBody>
      </p:sp>
      <p:sp>
        <p:nvSpPr>
          <p:cNvPr id="9" name="TextBox 5">
            <a:extLst>
              <a:ext uri="{FF2B5EF4-FFF2-40B4-BE49-F238E27FC236}">
                <a16:creationId xmlns:a16="http://schemas.microsoft.com/office/drawing/2014/main" id="{1343BAEB-2DBF-7342-A09A-14C5BECCC294}"/>
              </a:ext>
            </a:extLst>
          </p:cNvPr>
          <p:cNvSpPr txBox="1">
            <a:spLocks noChangeArrowheads="1"/>
          </p:cNvSpPr>
          <p:nvPr/>
        </p:nvSpPr>
        <p:spPr bwMode="auto">
          <a:xfrm>
            <a:off x="1149344" y="5450017"/>
            <a:ext cx="321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dirty="0"/>
              <a:t>60% substance abuse</a:t>
            </a:r>
          </a:p>
        </p:txBody>
      </p:sp>
      <p:sp>
        <p:nvSpPr>
          <p:cNvPr id="10" name="TextBox 4">
            <a:extLst>
              <a:ext uri="{FF2B5EF4-FFF2-40B4-BE49-F238E27FC236}">
                <a16:creationId xmlns:a16="http://schemas.microsoft.com/office/drawing/2014/main" id="{160747D4-98DE-2748-906A-15CD3C68655F}"/>
              </a:ext>
            </a:extLst>
          </p:cNvPr>
          <p:cNvSpPr txBox="1">
            <a:spLocks noChangeArrowheads="1"/>
          </p:cNvSpPr>
          <p:nvPr/>
        </p:nvSpPr>
        <p:spPr bwMode="auto">
          <a:xfrm>
            <a:off x="6966019" y="3344140"/>
            <a:ext cx="2448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dirty="0"/>
              <a:t>30% homeless</a:t>
            </a:r>
          </a:p>
        </p:txBody>
      </p:sp>
      <p:sp>
        <p:nvSpPr>
          <p:cNvPr id="11" name="TextBox 7">
            <a:extLst>
              <a:ext uri="{FF2B5EF4-FFF2-40B4-BE49-F238E27FC236}">
                <a16:creationId xmlns:a16="http://schemas.microsoft.com/office/drawing/2014/main" id="{F99B9646-FF01-C246-8223-0FF2420B2B5B}"/>
              </a:ext>
            </a:extLst>
          </p:cNvPr>
          <p:cNvSpPr txBox="1">
            <a:spLocks noChangeArrowheads="1"/>
          </p:cNvSpPr>
          <p:nvPr/>
        </p:nvSpPr>
        <p:spPr bwMode="auto">
          <a:xfrm>
            <a:off x="6966019" y="5741217"/>
            <a:ext cx="2736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dirty="0"/>
              <a:t>60% mental health</a:t>
            </a:r>
          </a:p>
        </p:txBody>
      </p:sp>
      <p:sp>
        <p:nvSpPr>
          <p:cNvPr id="12" name="Footer Placeholder 1">
            <a:extLst>
              <a:ext uri="{FF2B5EF4-FFF2-40B4-BE49-F238E27FC236}">
                <a16:creationId xmlns:a16="http://schemas.microsoft.com/office/drawing/2014/main" id="{853C92EB-0165-E748-BCED-9C245475D503}"/>
              </a:ext>
            </a:extLst>
          </p:cNvPr>
          <p:cNvSpPr txBox="1">
            <a:spLocks/>
          </p:cNvSpPr>
          <p:nvPr/>
        </p:nvSpPr>
        <p:spPr bwMode="auto">
          <a:xfrm>
            <a:off x="6267901" y="6259883"/>
            <a:ext cx="2566392" cy="29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altLang="en-US" sz="619" b="1" dirty="0">
                <a:solidFill>
                  <a:srgbClr val="45454C"/>
                </a:solidFill>
                <a:latin typeface="Calibri" panose="020F0502020204030204" pitchFamily="34" charset="0"/>
                <a:ea typeface="ＭＳ Ｐゴシック" panose="020B0600070205080204" pitchFamily="34" charset="-128"/>
              </a:rPr>
              <a:t>Children’s Healthcare of Atlanta; Julie </a:t>
            </a:r>
            <a:r>
              <a:rPr lang="en-US" altLang="en-US" sz="619" b="1" dirty="0" err="1">
                <a:solidFill>
                  <a:srgbClr val="45454C"/>
                </a:solidFill>
                <a:latin typeface="Calibri" panose="020F0502020204030204" pitchFamily="34" charset="0"/>
                <a:ea typeface="ＭＳ Ｐゴシック" panose="020B0600070205080204" pitchFamily="34" charset="-128"/>
              </a:rPr>
              <a:t>Haarbauer</a:t>
            </a:r>
            <a:r>
              <a:rPr lang="en-US" altLang="en-US" sz="619" b="1" dirty="0">
                <a:solidFill>
                  <a:srgbClr val="45454C"/>
                </a:solidFill>
                <a:latin typeface="Calibri" panose="020F0502020204030204" pitchFamily="34" charset="0"/>
                <a:ea typeface="ＭＳ Ｐゴシック" panose="020B0600070205080204" pitchFamily="34" charset="-128"/>
              </a:rPr>
              <a:t>-Krupa, PhD &amp;</a:t>
            </a:r>
          </a:p>
          <a:p>
            <a:r>
              <a:rPr lang="en-US" altLang="en-US" sz="619" b="1" dirty="0">
                <a:solidFill>
                  <a:srgbClr val="45454C"/>
                </a:solidFill>
                <a:latin typeface="Calibri" panose="020F0502020204030204" pitchFamily="34" charset="0"/>
                <a:ea typeface="ＭＳ Ｐゴシック" panose="020B0600070205080204" pitchFamily="34" charset="-128"/>
              </a:rPr>
              <a:t>CDC TBI in Prisons and Jails: An Unrecognized Problem</a:t>
            </a:r>
            <a:endParaRPr lang="en-US" altLang="en-US" sz="619" b="1" dirty="0">
              <a:solidFill>
                <a:srgbClr val="45454C"/>
              </a:solidFill>
              <a:latin typeface="Calibri" panose="020F0502020204030204" pitchFamily="34" charset="0"/>
            </a:endParaRPr>
          </a:p>
        </p:txBody>
      </p:sp>
      <p:sp>
        <p:nvSpPr>
          <p:cNvPr id="3" name="TextBox 2">
            <a:extLst>
              <a:ext uri="{FF2B5EF4-FFF2-40B4-BE49-F238E27FC236}">
                <a16:creationId xmlns:a16="http://schemas.microsoft.com/office/drawing/2014/main" id="{8BEF2728-9791-BA43-BB96-95408E72577D}"/>
              </a:ext>
            </a:extLst>
          </p:cNvPr>
          <p:cNvSpPr txBox="1"/>
          <p:nvPr/>
        </p:nvSpPr>
        <p:spPr>
          <a:xfrm>
            <a:off x="2836718" y="4498528"/>
            <a:ext cx="1828800" cy="646331"/>
          </a:xfrm>
          <a:prstGeom prst="rect">
            <a:avLst/>
          </a:prstGeom>
          <a:noFill/>
        </p:spPr>
        <p:txBody>
          <a:bodyPr wrap="square" rtlCol="0">
            <a:spAutoFit/>
          </a:bodyPr>
          <a:lstStyle/>
          <a:p>
            <a:r>
              <a:rPr lang="en-US" dirty="0"/>
              <a:t>HH has a better picture for here</a:t>
            </a:r>
          </a:p>
        </p:txBody>
      </p:sp>
      <p:sp>
        <p:nvSpPr>
          <p:cNvPr id="14" name="Footer Placeholder 3">
            <a:extLst>
              <a:ext uri="{FF2B5EF4-FFF2-40B4-BE49-F238E27FC236}">
                <a16:creationId xmlns:a16="http://schemas.microsoft.com/office/drawing/2014/main" id="{25E9F511-1073-B149-8BDC-3D7C4650009D}"/>
              </a:ext>
            </a:extLst>
          </p:cNvPr>
          <p:cNvSpPr>
            <a:spLocks noGrp="1"/>
          </p:cNvSpPr>
          <p:nvPr>
            <p:ph type="ftr" sz="quarter" idx="11"/>
          </p:nvPr>
        </p:nvSpPr>
        <p:spPr>
          <a:xfrm>
            <a:off x="433106" y="6172776"/>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95294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DBF89DD7-116F-A243-BEA4-B90B592591D1}"/>
              </a:ext>
            </a:extLst>
          </p:cNvPr>
          <p:cNvSpPr>
            <a:spLocks noGrp="1"/>
          </p:cNvSpPr>
          <p:nvPr>
            <p:ph type="title"/>
          </p:nvPr>
        </p:nvSpPr>
        <p:spPr>
          <a:xfrm>
            <a:off x="2320130" y="357641"/>
            <a:ext cx="7729728" cy="1188720"/>
          </a:xfrm>
        </p:spPr>
        <p:txBody>
          <a:bodyPr/>
          <a:lstStyle/>
          <a:p>
            <a:r>
              <a:rPr lang="en-US" altLang="en-US" dirty="0">
                <a:ea typeface="ＭＳ Ｐゴシック" panose="020B0600070205080204" pitchFamily="34" charset="-128"/>
              </a:rPr>
              <a:t>Can’t versus Won’t</a:t>
            </a:r>
          </a:p>
        </p:txBody>
      </p:sp>
      <p:sp>
        <p:nvSpPr>
          <p:cNvPr id="59394" name="Content Placeholder 2">
            <a:extLst>
              <a:ext uri="{FF2B5EF4-FFF2-40B4-BE49-F238E27FC236}">
                <a16:creationId xmlns:a16="http://schemas.microsoft.com/office/drawing/2014/main" id="{CC36CDDB-0B22-FE48-B5C8-06249A150F65}"/>
              </a:ext>
            </a:extLst>
          </p:cNvPr>
          <p:cNvSpPr>
            <a:spLocks noGrp="1"/>
          </p:cNvSpPr>
          <p:nvPr>
            <p:ph idx="1"/>
          </p:nvPr>
        </p:nvSpPr>
        <p:spPr>
          <a:xfrm>
            <a:off x="1670756" y="1791377"/>
            <a:ext cx="9223022" cy="3101983"/>
          </a:xfrm>
        </p:spPr>
        <p:txBody>
          <a:bodyPr/>
          <a:lstStyle/>
          <a:p>
            <a:r>
              <a:rPr lang="en-US" altLang="en-US" sz="2400" dirty="0">
                <a:ea typeface="ＭＳ Ｐゴシック" panose="020B0600070205080204" pitchFamily="34" charset="-128"/>
              </a:rPr>
              <a:t>Mitigating factors? </a:t>
            </a:r>
          </a:p>
          <a:p>
            <a:r>
              <a:rPr lang="en-US" altLang="en-US" sz="2400" dirty="0">
                <a:ea typeface="ＭＳ Ｐゴシック" panose="020B0600070205080204" pitchFamily="34" charset="-128"/>
              </a:rPr>
              <a:t>Treatment implications</a:t>
            </a:r>
          </a:p>
          <a:p>
            <a:endParaRPr lang="en-US" altLang="en-US" sz="2400" dirty="0">
              <a:ea typeface="ＭＳ Ｐゴシック" panose="020B0600070205080204" pitchFamily="34" charset="-128"/>
            </a:endParaRPr>
          </a:p>
          <a:p>
            <a:r>
              <a:rPr lang="en-US" altLang="en-US" sz="2400" dirty="0">
                <a:ea typeface="ＭＳ Ｐゴシック" panose="020B0600070205080204" pitchFamily="34" charset="-128"/>
              </a:rPr>
              <a:t>TBI courts</a:t>
            </a:r>
          </a:p>
          <a:p>
            <a:r>
              <a:rPr lang="en-US" altLang="en-US" sz="2400" dirty="0">
                <a:ea typeface="ＭＳ Ｐゴシック" panose="020B0600070205080204" pitchFamily="34" charset="-128"/>
              </a:rPr>
              <a:t>Mental Health Courts</a:t>
            </a:r>
          </a:p>
          <a:p>
            <a:r>
              <a:rPr lang="en-US" altLang="en-US" sz="2400" dirty="0">
                <a:ea typeface="ＭＳ Ｐゴシック" panose="020B0600070205080204" pitchFamily="34" charset="-128"/>
              </a:rPr>
              <a:t>Problem-Solving courts</a:t>
            </a:r>
          </a:p>
          <a:p>
            <a:endParaRPr lang="en-US" altLang="en-US" dirty="0">
              <a:ea typeface="ＭＳ Ｐゴシック" panose="020B0600070205080204" pitchFamily="34" charset="-128"/>
            </a:endParaRPr>
          </a:p>
        </p:txBody>
      </p:sp>
      <p:pic>
        <p:nvPicPr>
          <p:cNvPr id="5" name="Content Placeholder 5" descr="AA044535.png">
            <a:extLst>
              <a:ext uri="{FF2B5EF4-FFF2-40B4-BE49-F238E27FC236}">
                <a16:creationId xmlns:a16="http://schemas.microsoft.com/office/drawing/2014/main" id="{7B5CA335-5660-574B-93BE-5AB73100FA98}"/>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 t="1" r="-17898" b="-14377"/>
          <a:stretch/>
        </p:blipFill>
        <p:spPr>
          <a:xfrm>
            <a:off x="5951390" y="3386480"/>
            <a:ext cx="1686950" cy="1549400"/>
          </a:xfrm>
          <a:prstGeom prst="rect">
            <a:avLst/>
          </a:prstGeom>
        </p:spPr>
      </p:pic>
      <p:pic>
        <p:nvPicPr>
          <p:cNvPr id="6" name="Picture 5" descr="AA020053.png">
            <a:extLst>
              <a:ext uri="{FF2B5EF4-FFF2-40B4-BE49-F238E27FC236}">
                <a16:creationId xmlns:a16="http://schemas.microsoft.com/office/drawing/2014/main" id="{55211340-054A-334D-8565-7A49AB21E94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32428" y="2077741"/>
            <a:ext cx="1485926" cy="973923"/>
          </a:xfrm>
          <a:prstGeom prst="rect">
            <a:avLst/>
          </a:prstGeom>
        </p:spPr>
      </p:pic>
      <p:pic>
        <p:nvPicPr>
          <p:cNvPr id="7" name="Content Placeholder 5" descr="AA044535.png">
            <a:extLst>
              <a:ext uri="{FF2B5EF4-FFF2-40B4-BE49-F238E27FC236}">
                <a16:creationId xmlns:a16="http://schemas.microsoft.com/office/drawing/2014/main" id="{7B0C1FD5-7B27-B14E-A40E-AD6661D8946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1" t="1" r="-17898" b="-14377"/>
          <a:stretch/>
        </p:blipFill>
        <p:spPr>
          <a:xfrm>
            <a:off x="8447984" y="3429000"/>
            <a:ext cx="1686950" cy="1549400"/>
          </a:xfrm>
          <a:prstGeom prst="rect">
            <a:avLst/>
          </a:prstGeom>
        </p:spPr>
      </p:pic>
      <p:pic>
        <p:nvPicPr>
          <p:cNvPr id="8" name="Picture 7" descr="AA022774.png">
            <a:extLst>
              <a:ext uri="{FF2B5EF4-FFF2-40B4-BE49-F238E27FC236}">
                <a16:creationId xmlns:a16="http://schemas.microsoft.com/office/drawing/2014/main" id="{B9B60311-97A8-D74B-9595-8124FC32760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6562071">
            <a:off x="6159136" y="2258147"/>
            <a:ext cx="1149414" cy="613113"/>
          </a:xfrm>
          <a:prstGeom prst="rect">
            <a:avLst/>
          </a:prstGeom>
        </p:spPr>
      </p:pic>
      <p:sp>
        <p:nvSpPr>
          <p:cNvPr id="9" name="Footer Placeholder 3">
            <a:extLst>
              <a:ext uri="{FF2B5EF4-FFF2-40B4-BE49-F238E27FC236}">
                <a16:creationId xmlns:a16="http://schemas.microsoft.com/office/drawing/2014/main" id="{DA5872A8-8924-744F-8814-29C2134116F4}"/>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160665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FB54-3629-784C-B03A-77299C1E6446}"/>
              </a:ext>
            </a:extLst>
          </p:cNvPr>
          <p:cNvSpPr>
            <a:spLocks noGrp="1"/>
          </p:cNvSpPr>
          <p:nvPr>
            <p:ph type="title"/>
          </p:nvPr>
        </p:nvSpPr>
        <p:spPr/>
        <p:txBody>
          <a:bodyPr/>
          <a:lstStyle/>
          <a:p>
            <a:r>
              <a:rPr lang="en-US" dirty="0"/>
              <a:t>Brain Injury’s intersection with other conditions:</a:t>
            </a:r>
          </a:p>
        </p:txBody>
      </p:sp>
      <p:sp>
        <p:nvSpPr>
          <p:cNvPr id="3" name="Content Placeholder 2">
            <a:extLst>
              <a:ext uri="{FF2B5EF4-FFF2-40B4-BE49-F238E27FC236}">
                <a16:creationId xmlns:a16="http://schemas.microsoft.com/office/drawing/2014/main" id="{C736D0E1-6EA8-9343-83B8-D09571CB2DFB}"/>
              </a:ext>
            </a:extLst>
          </p:cNvPr>
          <p:cNvSpPr>
            <a:spLocks noGrp="1"/>
          </p:cNvSpPr>
          <p:nvPr>
            <p:ph idx="1"/>
          </p:nvPr>
        </p:nvSpPr>
        <p:spPr/>
        <p:txBody>
          <a:bodyPr>
            <a:normAutofit fontScale="92500" lnSpcReduction="10000"/>
          </a:bodyPr>
          <a:lstStyle/>
          <a:p>
            <a:pPr marL="0" indent="0">
              <a:buNone/>
            </a:pPr>
            <a:r>
              <a:rPr lang="en-US" altLang="en-US" dirty="0">
                <a:latin typeface="Times New Roman" panose="02020603050405020304" pitchFamily="18" charset="0"/>
                <a:ea typeface="ＭＳ Ｐゴシック" panose="020B0600070205080204" pitchFamily="34" charset="-128"/>
              </a:rPr>
              <a:t>In a meta analysis, Shiroma (2010) found </a:t>
            </a:r>
            <a:r>
              <a:rPr lang="en-US" altLang="en-US" b="1" dirty="0">
                <a:solidFill>
                  <a:schemeClr val="accent1"/>
                </a:solidFill>
                <a:latin typeface="Times New Roman" panose="02020603050405020304" pitchFamily="18" charset="0"/>
                <a:ea typeface="ＭＳ Ｐゴシック" panose="020B0600070205080204" pitchFamily="34" charset="-128"/>
              </a:rPr>
              <a:t>60% of inmates report having experienced a head injury</a:t>
            </a:r>
            <a:r>
              <a:rPr lang="en-US" altLang="en-US" dirty="0">
                <a:latin typeface="Times New Roman" panose="02020603050405020304" pitchFamily="18" charset="0"/>
                <a:ea typeface="ＭＳ Ｐゴシック" panose="020B0600070205080204" pitchFamily="34" charset="-128"/>
              </a:rPr>
              <a:t> or TBI as compared to </a:t>
            </a:r>
            <a:r>
              <a:rPr lang="en-US" altLang="en-US" b="1" dirty="0">
                <a:solidFill>
                  <a:schemeClr val="accent1"/>
                </a:solidFill>
                <a:latin typeface="Times New Roman" panose="02020603050405020304" pitchFamily="18" charset="0"/>
                <a:ea typeface="ＭＳ Ｐゴシック" panose="020B0600070205080204" pitchFamily="34" charset="-128"/>
              </a:rPr>
              <a:t>8.5% in a general population</a:t>
            </a:r>
            <a:r>
              <a:rPr lang="en-US" altLang="en-US" dirty="0">
                <a:latin typeface="Times New Roman" panose="02020603050405020304" pitchFamily="18" charset="0"/>
                <a:ea typeface="ＭＳ Ｐゴシック" panose="020B0600070205080204" pitchFamily="34" charset="-128"/>
              </a:rPr>
              <a:t> reporting a history of TBI.</a:t>
            </a:r>
          </a:p>
          <a:p>
            <a:pPr marL="0" indent="0">
              <a:buNone/>
            </a:pPr>
            <a:endParaRPr lang="en-US" altLang="en-US" dirty="0">
              <a:latin typeface="Times New Roman" panose="02020603050405020304" pitchFamily="18" charset="0"/>
              <a:ea typeface="ＭＳ Ｐゴシック" panose="020B0600070205080204" pitchFamily="34" charset="-128"/>
            </a:endParaRPr>
          </a:p>
          <a:p>
            <a:pPr marL="0" indent="0"/>
            <a:r>
              <a:rPr lang="en-US" altLang="en-US" dirty="0">
                <a:latin typeface="Times New Roman" panose="02020603050405020304" pitchFamily="18" charset="0"/>
                <a:ea typeface="ＭＳ Ｐゴシック" panose="020B0600070205080204" pitchFamily="34" charset="-128"/>
              </a:rPr>
              <a:t>Prisoners who have had head injuries may also experience </a:t>
            </a:r>
            <a:r>
              <a:rPr lang="en-US" altLang="en-US" b="1" dirty="0">
                <a:solidFill>
                  <a:schemeClr val="accent1"/>
                </a:solidFill>
                <a:latin typeface="Times New Roman" panose="02020603050405020304" pitchFamily="18" charset="0"/>
                <a:ea typeface="ＭＳ Ｐゴシック" panose="020B0600070205080204" pitchFamily="34" charset="-128"/>
              </a:rPr>
              <a:t>mental health problems</a:t>
            </a:r>
            <a:r>
              <a:rPr lang="en-US" altLang="en-US" dirty="0">
                <a:latin typeface="Times New Roman" panose="02020603050405020304" pitchFamily="18" charset="0"/>
                <a:ea typeface="ＭＳ Ｐゴシック" panose="020B0600070205080204" pitchFamily="34" charset="-128"/>
              </a:rPr>
              <a:t> such as severe depression and anxiety, substance use disorders, difficulty controlling anger, or suicidal thoughts and/or attempts. </a:t>
            </a:r>
          </a:p>
          <a:p>
            <a:pPr marL="0" indent="0">
              <a:buNone/>
            </a:pPr>
            <a:endParaRPr lang="en-US" altLang="en-US" dirty="0">
              <a:latin typeface="Times New Roman" panose="02020603050405020304" pitchFamily="18" charset="0"/>
              <a:ea typeface="ＭＳ Ｐゴシック" panose="020B0600070205080204" pitchFamily="34" charset="-128"/>
            </a:endParaRPr>
          </a:p>
          <a:p>
            <a:pPr marL="0" indent="0">
              <a:lnSpc>
                <a:spcPct val="80000"/>
              </a:lnSpc>
            </a:pPr>
            <a:r>
              <a:rPr lang="en-US" altLang="en-US" dirty="0">
                <a:latin typeface="Times New Roman" panose="02020603050405020304" pitchFamily="18" charset="0"/>
                <a:ea typeface="ＭＳ Ｐゴシック" panose="020B0600070205080204" pitchFamily="34" charset="-128"/>
              </a:rPr>
              <a:t>Studies of prisoners’ self-reported health indicate that those with one or more head injuries have </a:t>
            </a:r>
            <a:r>
              <a:rPr lang="en-US" altLang="en-US" b="1" dirty="0">
                <a:solidFill>
                  <a:schemeClr val="accent1"/>
                </a:solidFill>
                <a:latin typeface="Times New Roman" panose="02020603050405020304" pitchFamily="18" charset="0"/>
                <a:ea typeface="ＭＳ Ｐゴシック" panose="020B0600070205080204" pitchFamily="34" charset="-128"/>
              </a:rPr>
              <a:t>significantly higher levels of alcohol and/or drug use</a:t>
            </a:r>
            <a:r>
              <a:rPr lang="en-US" altLang="en-US" dirty="0">
                <a:latin typeface="Times New Roman" panose="02020603050405020304" pitchFamily="18" charset="0"/>
                <a:ea typeface="ＭＳ Ｐゴシック" panose="020B0600070205080204" pitchFamily="34" charset="-128"/>
              </a:rPr>
              <a:t> during the year preceding their current incarceration.</a:t>
            </a:r>
          </a:p>
          <a:p>
            <a:pPr marL="0" indent="0">
              <a:buNone/>
            </a:pPr>
            <a:endParaRPr lang="en-US" dirty="0"/>
          </a:p>
        </p:txBody>
      </p:sp>
      <p:sp>
        <p:nvSpPr>
          <p:cNvPr id="4" name="Footer Placeholder 3">
            <a:extLst>
              <a:ext uri="{FF2B5EF4-FFF2-40B4-BE49-F238E27FC236}">
                <a16:creationId xmlns:a16="http://schemas.microsoft.com/office/drawing/2014/main" id="{BE852C0F-B0B5-6143-96AA-583A43B0D6AE}"/>
              </a:ext>
            </a:extLst>
          </p:cNvPr>
          <p:cNvSpPr>
            <a:spLocks noGrp="1"/>
          </p:cNvSpPr>
          <p:nvPr>
            <p:ph type="ftr" sz="quarter" idx="11"/>
          </p:nvPr>
        </p:nvSpPr>
        <p:spPr>
          <a:xfrm>
            <a:off x="448263" y="6174978"/>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673806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B34A9-AB18-F14F-B50F-5FFAE7EA3FFB}"/>
              </a:ext>
            </a:extLst>
          </p:cNvPr>
          <p:cNvSpPr>
            <a:spLocks noGrp="1"/>
          </p:cNvSpPr>
          <p:nvPr>
            <p:ph type="title"/>
          </p:nvPr>
        </p:nvSpPr>
        <p:spPr/>
        <p:txBody>
          <a:bodyPr>
            <a:normAutofit fontScale="90000"/>
          </a:bodyPr>
          <a:lstStyle/>
          <a:p>
            <a:r>
              <a:rPr lang="en-US" altLang="en-US" dirty="0">
                <a:ea typeface="ＭＳ Ｐゴシック" panose="020B0600070205080204" pitchFamily="34" charset="-128"/>
              </a:rPr>
              <a:t>Behavioral Health Symptoms in Kentucky Prisoners</a:t>
            </a:r>
            <a:br>
              <a:rPr lang="en-US" altLang="en-US" dirty="0">
                <a:ea typeface="ＭＳ Ｐゴシック" panose="020B0600070205080204" pitchFamily="34" charset="-128"/>
              </a:rPr>
            </a:br>
            <a:r>
              <a:rPr lang="en-US" altLang="en-US" dirty="0">
                <a:ea typeface="ＭＳ Ｐゴシック" panose="020B0600070205080204" pitchFamily="34" charset="-128"/>
              </a:rPr>
              <a:t>(Walker, Hiller, </a:t>
            </a:r>
            <a:r>
              <a:rPr lang="en-US" altLang="en-US" dirty="0" err="1">
                <a:ea typeface="ＭＳ Ｐゴシック" panose="020B0600070205080204" pitchFamily="34" charset="-128"/>
              </a:rPr>
              <a:t>Staton</a:t>
            </a:r>
            <a:r>
              <a:rPr lang="en-US" altLang="en-US" dirty="0">
                <a:ea typeface="ＭＳ Ｐゴシック" panose="020B0600070205080204" pitchFamily="34" charset="-128"/>
              </a:rPr>
              <a:t> &amp; </a:t>
            </a:r>
            <a:r>
              <a:rPr lang="en-US" altLang="en-US" dirty="0" err="1">
                <a:ea typeface="ＭＳ Ｐゴシック" panose="020B0600070205080204" pitchFamily="34" charset="-128"/>
              </a:rPr>
              <a:t>Leukefeld</a:t>
            </a:r>
            <a:r>
              <a:rPr lang="en-US" altLang="en-US" dirty="0">
                <a:ea typeface="ＭＳ Ｐゴシック" panose="020B0600070205080204" pitchFamily="34" charset="-128"/>
              </a:rPr>
              <a:t>, 2003)</a:t>
            </a:r>
            <a:endParaRPr lang="en-US" dirty="0"/>
          </a:p>
        </p:txBody>
      </p:sp>
      <p:graphicFrame>
        <p:nvGraphicFramePr>
          <p:cNvPr id="4" name="Content Placeholder 3">
            <a:extLst>
              <a:ext uri="{FF2B5EF4-FFF2-40B4-BE49-F238E27FC236}">
                <a16:creationId xmlns:a16="http://schemas.microsoft.com/office/drawing/2014/main" id="{C2613E9D-4145-E145-88D4-EFE8B13C742E}"/>
              </a:ext>
            </a:extLst>
          </p:cNvPr>
          <p:cNvGraphicFramePr>
            <a:graphicFrameLocks noGrp="1" noChangeAspect="1"/>
          </p:cNvGraphicFramePr>
          <p:nvPr>
            <p:ph idx="1"/>
          </p:nvPr>
        </p:nvGraphicFramePr>
        <p:xfrm>
          <a:off x="2743200" y="1771017"/>
          <a:ext cx="6743700" cy="3668552"/>
        </p:xfrm>
        <a:graphic>
          <a:graphicData uri="http://schemas.openxmlformats.org/presentationml/2006/ole">
            <mc:AlternateContent xmlns:mc="http://schemas.openxmlformats.org/markup-compatibility/2006">
              <mc:Choice xmlns:v="urn:schemas-microsoft-com:vml" Requires="v">
                <p:oleObj spid="_x0000_s2067" name="Worksheet" r:id="rId4" imgW="4324350" imgH="2876550" progId="Excel.Sheet.8">
                  <p:embed/>
                </p:oleObj>
              </mc:Choice>
              <mc:Fallback>
                <p:oleObj name="Worksheet" r:id="rId4" imgW="4324350" imgH="2876550" progId="Excel.Sheet.8">
                  <p:embed/>
                  <p:pic>
                    <p:nvPicPr>
                      <p:cNvPr id="4" name="Content Placeholder 3">
                        <a:extLst>
                          <a:ext uri="{FF2B5EF4-FFF2-40B4-BE49-F238E27FC236}">
                            <a16:creationId xmlns:a16="http://schemas.microsoft.com/office/drawing/2014/main" id="{C2613E9D-4145-E145-88D4-EFE8B13C742E}"/>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771017"/>
                        <a:ext cx="6743700" cy="3668552"/>
                      </a:xfrm>
                      <a:prstGeom prst="rect">
                        <a:avLst/>
                      </a:prstGeom>
                      <a:noFill/>
                      <a:ln>
                        <a:noFill/>
                      </a:ln>
                    </p:spPr>
                  </p:pic>
                </p:oleObj>
              </mc:Fallback>
            </mc:AlternateContent>
          </a:graphicData>
        </a:graphic>
      </p:graphicFrame>
      <p:sp>
        <p:nvSpPr>
          <p:cNvPr id="6" name="Footer Placeholder 3">
            <a:extLst>
              <a:ext uri="{FF2B5EF4-FFF2-40B4-BE49-F238E27FC236}">
                <a16:creationId xmlns:a16="http://schemas.microsoft.com/office/drawing/2014/main" id="{728CBE34-C7C7-344D-A71F-DAFF0732CA7C}"/>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217493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F45E-BF75-934B-BBA0-C6FF766BA4CC}"/>
              </a:ext>
            </a:extLst>
          </p:cNvPr>
          <p:cNvSpPr>
            <a:spLocks noGrp="1"/>
          </p:cNvSpPr>
          <p:nvPr>
            <p:ph type="title"/>
          </p:nvPr>
        </p:nvSpPr>
        <p:spPr>
          <a:xfrm>
            <a:off x="651164" y="188734"/>
            <a:ext cx="10515600" cy="1325563"/>
          </a:xfrm>
        </p:spPr>
        <p:txBody>
          <a:bodyPr>
            <a:normAutofit fontScale="90000"/>
          </a:bodyPr>
          <a:lstStyle/>
          <a:p>
            <a:r>
              <a:rPr lang="en-US" altLang="en-US" dirty="0">
                <a:latin typeface="Times New Roman" panose="02020603050405020304" pitchFamily="18" charset="0"/>
                <a:ea typeface="ＭＳ Ｐゴシック" panose="020B0600070205080204" pitchFamily="34" charset="-128"/>
              </a:rPr>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Substance Use:</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a:r>
            <a:br>
              <a:rPr lang="en-US" altLang="en-US" dirty="0">
                <a:latin typeface="Times New Roman" panose="02020603050405020304" pitchFamily="18" charset="0"/>
                <a:ea typeface="ＭＳ Ｐゴシック" panose="020B0600070205080204" pitchFamily="34" charset="-128"/>
              </a:rPr>
            </a:br>
            <a:endParaRPr lang="en-US" dirty="0"/>
          </a:p>
        </p:txBody>
      </p:sp>
      <p:sp>
        <p:nvSpPr>
          <p:cNvPr id="3" name="Content Placeholder 2">
            <a:extLst>
              <a:ext uri="{FF2B5EF4-FFF2-40B4-BE49-F238E27FC236}">
                <a16:creationId xmlns:a16="http://schemas.microsoft.com/office/drawing/2014/main" id="{5E49D8AC-0F47-DA41-B541-A0CCA4345BF8}"/>
              </a:ext>
            </a:extLst>
          </p:cNvPr>
          <p:cNvSpPr>
            <a:spLocks noGrp="1"/>
          </p:cNvSpPr>
          <p:nvPr>
            <p:ph idx="1"/>
          </p:nvPr>
        </p:nvSpPr>
        <p:spPr/>
        <p:txBody>
          <a:bodyPr>
            <a:normAutofit/>
          </a:bodyPr>
          <a:lstStyle/>
          <a:p>
            <a:pPr marL="0" indent="0">
              <a:buNone/>
            </a:pPr>
            <a:endParaRPr lang="en-US" altLang="en-US" dirty="0">
              <a:latin typeface="Times New Roman" panose="02020603050405020304" pitchFamily="18" charset="0"/>
              <a:ea typeface="ＭＳ Ｐゴシック" panose="020B0600070205080204" pitchFamily="34" charset="-128"/>
            </a:endParaRPr>
          </a:p>
          <a:p>
            <a:pPr marL="0" indent="0">
              <a:buNone/>
            </a:pPr>
            <a:r>
              <a:rPr lang="en-US" altLang="en-US" dirty="0">
                <a:latin typeface="Times New Roman" panose="02020603050405020304" pitchFamily="18" charset="0"/>
                <a:ea typeface="ＭＳ Ｐゴシック" panose="020B0600070205080204" pitchFamily="34" charset="-128"/>
              </a:rPr>
              <a:t>		</a:t>
            </a:r>
          </a:p>
          <a:p>
            <a:pPr marL="0" indent="0">
              <a:buNone/>
            </a:pPr>
            <a:r>
              <a:rPr lang="en-US" altLang="en-US" sz="4000" dirty="0">
                <a:latin typeface="Times New Roman" panose="02020603050405020304" pitchFamily="18" charset="0"/>
                <a:ea typeface="ＭＳ Ｐゴシック" panose="020B0600070205080204" pitchFamily="34" charset="-128"/>
              </a:rPr>
              <a:t>		</a:t>
            </a:r>
            <a:endParaRPr lang="en-US" dirty="0"/>
          </a:p>
        </p:txBody>
      </p:sp>
      <p:pic>
        <p:nvPicPr>
          <p:cNvPr id="4" name="Picture 1" descr="AA026666.png">
            <a:extLst>
              <a:ext uri="{FF2B5EF4-FFF2-40B4-BE49-F238E27FC236}">
                <a16:creationId xmlns:a16="http://schemas.microsoft.com/office/drawing/2014/main" id="{AE2E5FF0-2966-4C48-9380-15EA2E51A197}"/>
              </a:ext>
            </a:extLst>
          </p:cNvPr>
          <p:cNvPicPr>
            <a:picLocks noChangeAspect="1"/>
          </p:cNvPicPr>
          <p:nvPr/>
        </p:nvPicPr>
        <p:blipFill rotWithShape="1">
          <a:blip r:embed="rId3">
            <a:extLst>
              <a:ext uri="{28A0092B-C50C-407E-A947-70E740481C1C}">
                <a14:useLocalDpi xmlns:a14="http://schemas.microsoft.com/office/drawing/2010/main" val="0"/>
              </a:ext>
            </a:extLst>
          </a:blip>
          <a:srcRect t="25217" r="3" b="27048"/>
          <a:stretch/>
        </p:blipFill>
        <p:spPr bwMode="auto">
          <a:xfrm>
            <a:off x="996851" y="2528532"/>
            <a:ext cx="2407334" cy="26725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CE1EB90-EDA4-674F-96C9-9074EB2FD899}"/>
              </a:ext>
            </a:extLst>
          </p:cNvPr>
          <p:cNvSpPr/>
          <p:nvPr/>
        </p:nvSpPr>
        <p:spPr>
          <a:xfrm>
            <a:off x="3562837" y="1174173"/>
            <a:ext cx="7790964" cy="49980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400" dirty="0">
                <a:solidFill>
                  <a:schemeClr val="tx1"/>
                </a:solidFill>
                <a:latin typeface="Times New Roman" panose="02020603050405020304" pitchFamily="18" charset="0"/>
                <a:ea typeface="ＭＳ Ｐゴシック" panose="020B0600070205080204" pitchFamily="34" charset="-128"/>
              </a:rPr>
              <a:t>By age 25: Those hospitalized with 1st TBI before age 6 are 3 times more likely to have a diagnosis of either alcohol or drug dependence</a:t>
            </a:r>
          </a:p>
          <a:p>
            <a:r>
              <a:rPr lang="en-US" altLang="en-US" dirty="0">
                <a:solidFill>
                  <a:schemeClr val="tx1"/>
                </a:solidFill>
                <a:latin typeface="Times New Roman" panose="02020603050405020304" pitchFamily="18" charset="0"/>
                <a:ea typeface="ＭＳ Ｐゴシック" panose="020B0600070205080204" pitchFamily="34" charset="-128"/>
              </a:rPr>
              <a:t>Natural History of TBI to Age 25 from the Christchurch Birth Cohort (McKinlay et al., 2008)</a:t>
            </a:r>
          </a:p>
          <a:p>
            <a:endParaRPr lang="en-US" altLang="en-US" dirty="0">
              <a:solidFill>
                <a:schemeClr val="tx1"/>
              </a:solidFill>
              <a:latin typeface="Times New Roman" panose="02020603050405020304" pitchFamily="18" charset="0"/>
              <a:ea typeface="ＭＳ Ｐゴシック" panose="020B0600070205080204" pitchFamily="34" charset="-128"/>
            </a:endParaRPr>
          </a:p>
          <a:p>
            <a:endParaRPr lang="en-US" altLang="en-US" dirty="0">
              <a:solidFill>
                <a:schemeClr val="tx1"/>
              </a:solidFill>
              <a:latin typeface="Times New Roman" panose="02020603050405020304" pitchFamily="18" charset="0"/>
              <a:ea typeface="ＭＳ Ｐゴシック" panose="020B0600070205080204" pitchFamily="34" charset="-128"/>
            </a:endParaRPr>
          </a:p>
          <a:p>
            <a:r>
              <a:rPr lang="en-US" sz="2400" dirty="0">
                <a:solidFill>
                  <a:schemeClr val="tx1"/>
                </a:solidFill>
                <a:latin typeface="Times New Roman" panose="02020603050405020304" pitchFamily="18" charset="0"/>
                <a:cs typeface="Times New Roman" panose="02020603050405020304" pitchFamily="18" charset="0"/>
              </a:rPr>
              <a:t>Children under 5 years of age who suffer a traumatic brain injury are over 3.6 times more likely to exhibit substance abuse as teenagers, compared with uninjured children</a:t>
            </a:r>
          </a:p>
          <a:p>
            <a:r>
              <a:rPr lang="en-US" sz="1600" dirty="0">
                <a:solidFill>
                  <a:schemeClr val="tx1"/>
                </a:solidFill>
                <a:latin typeface="Times New Roman" panose="02020603050405020304" pitchFamily="18" charset="0"/>
                <a:cs typeface="Times New Roman" panose="02020603050405020304" pitchFamily="18" charset="0"/>
              </a:rPr>
              <a:t>Zachary M. Weil, Kate </a:t>
            </a:r>
            <a:r>
              <a:rPr lang="en-US" sz="1600" dirty="0" err="1">
                <a:solidFill>
                  <a:schemeClr val="tx1"/>
                </a:solidFill>
                <a:latin typeface="Times New Roman" panose="02020603050405020304" pitchFamily="18" charset="0"/>
                <a:cs typeface="Times New Roman" panose="02020603050405020304" pitchFamily="18" charset="0"/>
              </a:rPr>
              <a:t>Karelina</a:t>
            </a:r>
            <a:r>
              <a:rPr lang="en-US" sz="1600" dirty="0">
                <a:solidFill>
                  <a:schemeClr val="tx1"/>
                </a:solidFill>
                <a:latin typeface="Times New Roman" panose="02020603050405020304" pitchFamily="18" charset="0"/>
                <a:cs typeface="Times New Roman" panose="02020603050405020304" pitchFamily="18" charset="0"/>
              </a:rPr>
              <a:t>. </a:t>
            </a:r>
            <a:r>
              <a:rPr lang="en-US" sz="1600" b="1" dirty="0">
                <a:solidFill>
                  <a:schemeClr val="tx1"/>
                </a:solidFill>
                <a:latin typeface="Times New Roman" panose="02020603050405020304" pitchFamily="18" charset="0"/>
                <a:cs typeface="Times New Roman" panose="02020603050405020304" pitchFamily="18" charset="0"/>
              </a:rPr>
              <a:t>Traumatic Brain Injuries during Development: Implications for Alcohol Abuse</a:t>
            </a:r>
            <a:r>
              <a:rPr lang="en-US" sz="1600" dirty="0">
                <a:solidFill>
                  <a:schemeClr val="tx1"/>
                </a:solidFill>
                <a:latin typeface="Times New Roman" panose="02020603050405020304" pitchFamily="18" charset="0"/>
                <a:cs typeface="Times New Roman" panose="02020603050405020304" pitchFamily="18" charset="0"/>
              </a:rPr>
              <a:t>. </a:t>
            </a:r>
            <a:r>
              <a:rPr lang="en-US" sz="1600" i="1" dirty="0">
                <a:solidFill>
                  <a:schemeClr val="tx1"/>
                </a:solidFill>
                <a:latin typeface="Times New Roman" panose="02020603050405020304" pitchFamily="18" charset="0"/>
                <a:cs typeface="Times New Roman" panose="02020603050405020304" pitchFamily="18" charset="0"/>
              </a:rPr>
              <a:t>Frontiers in Behavioral Neuroscience</a:t>
            </a:r>
            <a:r>
              <a:rPr lang="en-US" sz="1600" dirty="0">
                <a:solidFill>
                  <a:schemeClr val="tx1"/>
                </a:solidFill>
                <a:latin typeface="Times New Roman" panose="02020603050405020304" pitchFamily="18" charset="0"/>
                <a:cs typeface="Times New Roman" panose="02020603050405020304" pitchFamily="18" charset="0"/>
              </a:rPr>
              <a:t>, 2017; 11 DOI: </a:t>
            </a:r>
            <a:r>
              <a:rPr lang="en-US" sz="1600" dirty="0">
                <a:solidFill>
                  <a:schemeClr val="tx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10.3389/fnbeh.2017.00135</a:t>
            </a:r>
            <a:endParaRPr lang="en-US" sz="1600" dirty="0">
              <a:solidFill>
                <a:schemeClr val="tx1"/>
              </a:solidFill>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Footer Placeholder 3">
            <a:extLst>
              <a:ext uri="{FF2B5EF4-FFF2-40B4-BE49-F238E27FC236}">
                <a16:creationId xmlns:a16="http://schemas.microsoft.com/office/drawing/2014/main" id="{C37A6857-7380-4E45-AC24-E8A9B3366E58}"/>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582720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E6EF-43A3-9F4F-97B8-EA9BFD76DE09}"/>
              </a:ext>
            </a:extLst>
          </p:cNvPr>
          <p:cNvSpPr>
            <a:spLocks noGrp="1"/>
          </p:cNvSpPr>
          <p:nvPr>
            <p:ph type="title"/>
          </p:nvPr>
        </p:nvSpPr>
        <p:spPr/>
        <p:txBody>
          <a:bodyPr/>
          <a:lstStyle/>
          <a:p>
            <a:r>
              <a:rPr lang="en-US" dirty="0"/>
              <a:t>Mood Disorders:</a:t>
            </a:r>
          </a:p>
        </p:txBody>
      </p:sp>
      <p:pic>
        <p:nvPicPr>
          <p:cNvPr id="4" name="Picture 3">
            <a:extLst>
              <a:ext uri="{FF2B5EF4-FFF2-40B4-BE49-F238E27FC236}">
                <a16:creationId xmlns:a16="http://schemas.microsoft.com/office/drawing/2014/main" id="{FF65A547-6368-804F-8D87-2E834DDF3357}"/>
              </a:ext>
            </a:extLst>
          </p:cNvPr>
          <p:cNvPicPr>
            <a:picLocks noChangeAspect="1"/>
          </p:cNvPicPr>
          <p:nvPr/>
        </p:nvPicPr>
        <p:blipFill>
          <a:blip r:embed="rId3"/>
          <a:stretch>
            <a:fillRect/>
          </a:stretch>
        </p:blipFill>
        <p:spPr>
          <a:xfrm>
            <a:off x="635000" y="1345225"/>
            <a:ext cx="6283036" cy="978694"/>
          </a:xfrm>
          <a:prstGeom prst="rect">
            <a:avLst/>
          </a:prstGeom>
        </p:spPr>
      </p:pic>
      <p:pic>
        <p:nvPicPr>
          <p:cNvPr id="5" name="Content Placeholder 4">
            <a:extLst>
              <a:ext uri="{FF2B5EF4-FFF2-40B4-BE49-F238E27FC236}">
                <a16:creationId xmlns:a16="http://schemas.microsoft.com/office/drawing/2014/main" id="{E39F68FB-C928-2F42-9677-8EB9B387F497}"/>
              </a:ext>
            </a:extLst>
          </p:cNvPr>
          <p:cNvPicPr>
            <a:picLocks noGrp="1" noChangeAspect="1"/>
          </p:cNvPicPr>
          <p:nvPr>
            <p:ph idx="1"/>
          </p:nvPr>
        </p:nvPicPr>
        <p:blipFill>
          <a:blip r:embed="rId4"/>
          <a:stretch>
            <a:fillRect/>
          </a:stretch>
        </p:blipFill>
        <p:spPr>
          <a:xfrm>
            <a:off x="838200" y="2670788"/>
            <a:ext cx="10439400" cy="3470672"/>
          </a:xfrm>
          <a:prstGeom prst="rect">
            <a:avLst/>
          </a:prstGeom>
        </p:spPr>
      </p:pic>
      <p:sp>
        <p:nvSpPr>
          <p:cNvPr id="6" name="Footer Placeholder 3">
            <a:extLst>
              <a:ext uri="{FF2B5EF4-FFF2-40B4-BE49-F238E27FC236}">
                <a16:creationId xmlns:a16="http://schemas.microsoft.com/office/drawing/2014/main" id="{AE9AA061-BF46-E143-83C1-519414E63590}"/>
              </a:ext>
            </a:extLst>
          </p:cNvPr>
          <p:cNvSpPr>
            <a:spLocks noGrp="1"/>
          </p:cNvSpPr>
          <p:nvPr>
            <p:ph type="ftr" sz="quarter" idx="11"/>
          </p:nvPr>
        </p:nvSpPr>
        <p:spPr>
          <a:xfrm>
            <a:off x="254677" y="6141460"/>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711613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09624-45B4-734B-BD62-555DDEAEE9F5}"/>
              </a:ext>
            </a:extLst>
          </p:cNvPr>
          <p:cNvSpPr>
            <a:spLocks noGrp="1"/>
          </p:cNvSpPr>
          <p:nvPr>
            <p:ph type="title"/>
          </p:nvPr>
        </p:nvSpPr>
        <p:spPr/>
        <p:txBody>
          <a:bodyPr>
            <a:normAutofit fontScale="90000"/>
          </a:bodyPr>
          <a:lstStyle/>
          <a:p>
            <a:r>
              <a:rPr lang="en-US" altLang="en-US" b="1" dirty="0"/>
              <a:t>Mood and anxiety disorders following pediatric traumatic brain injury: a prospective study</a:t>
            </a:r>
            <a:r>
              <a:rPr lang="en-US" altLang="en-US" dirty="0"/>
              <a:t/>
            </a:r>
            <a:br>
              <a:rPr lang="en-US" altLang="en-US" dirty="0"/>
            </a:br>
            <a:r>
              <a:rPr lang="en-US" altLang="en-US" sz="2400" dirty="0"/>
              <a:t>Luis CA, </a:t>
            </a:r>
            <a:r>
              <a:rPr lang="en-US" altLang="en-US" sz="2400" dirty="0" err="1"/>
              <a:t>Mittenberg</a:t>
            </a:r>
            <a:r>
              <a:rPr lang="en-US" altLang="en-US" sz="2400" dirty="0"/>
              <a:t> W. J Clin Exp </a:t>
            </a:r>
            <a:r>
              <a:rPr lang="en-US" altLang="en-US" sz="2400" dirty="0" err="1"/>
              <a:t>Neuropsychol</a:t>
            </a:r>
            <a:r>
              <a:rPr lang="en-US" altLang="en-US" sz="2400" dirty="0"/>
              <a:t> 2002;24:270-9</a:t>
            </a:r>
            <a:r>
              <a:rPr lang="en-US" altLang="en-US" sz="2400" dirty="0">
                <a:solidFill>
                  <a:srgbClr val="FFFFFF"/>
                </a:solidFill>
              </a:rPr>
              <a:t>. </a:t>
            </a:r>
            <a:endParaRPr lang="en-US" dirty="0"/>
          </a:p>
        </p:txBody>
      </p:sp>
      <p:sp>
        <p:nvSpPr>
          <p:cNvPr id="3" name="Content Placeholder 2">
            <a:extLst>
              <a:ext uri="{FF2B5EF4-FFF2-40B4-BE49-F238E27FC236}">
                <a16:creationId xmlns:a16="http://schemas.microsoft.com/office/drawing/2014/main" id="{0771FE1D-BC00-114C-99CD-0FA953388C83}"/>
              </a:ext>
            </a:extLst>
          </p:cNvPr>
          <p:cNvSpPr>
            <a:spLocks noGrp="1"/>
          </p:cNvSpPr>
          <p:nvPr>
            <p:ph idx="1"/>
          </p:nvPr>
        </p:nvSpPr>
        <p:spPr>
          <a:xfrm>
            <a:off x="921327" y="2054225"/>
            <a:ext cx="10515600" cy="4351338"/>
          </a:xfrm>
        </p:spPr>
        <p:txBody>
          <a:bodyPr/>
          <a:lstStyle/>
          <a:p>
            <a:pPr>
              <a:defRPr/>
            </a:pPr>
            <a:r>
              <a:rPr lang="en-US" dirty="0"/>
              <a:t>Children (aged 6-15y) hospitalized in a general hospital n= 42 with </a:t>
            </a:r>
            <a:r>
              <a:rPr lang="en-US" dirty="0" err="1"/>
              <a:t>mTBI</a:t>
            </a:r>
            <a:r>
              <a:rPr lang="en-US" dirty="0"/>
              <a:t> versus n=35 orthopedic controls.</a:t>
            </a:r>
          </a:p>
          <a:p>
            <a:pPr>
              <a:defRPr/>
            </a:pPr>
            <a:endParaRPr lang="en-US" dirty="0"/>
          </a:p>
          <a:p>
            <a:pPr>
              <a:defRPr/>
            </a:pPr>
            <a:r>
              <a:rPr lang="en-US" dirty="0"/>
              <a:t>Prevalence of mood disorders at 6mo: </a:t>
            </a:r>
            <a:r>
              <a:rPr lang="en-US" dirty="0" err="1"/>
              <a:t>mTBI</a:t>
            </a:r>
            <a:r>
              <a:rPr lang="en-US" dirty="0"/>
              <a:t> group (35.7%), orthopedic group (11.4%). </a:t>
            </a:r>
          </a:p>
          <a:p>
            <a:pPr>
              <a:defRPr/>
            </a:pPr>
            <a:endParaRPr lang="en-US" dirty="0"/>
          </a:p>
          <a:p>
            <a:pPr>
              <a:defRPr/>
            </a:pPr>
            <a:r>
              <a:rPr lang="en-US" dirty="0"/>
              <a:t>Prevalence of anxiety disorders at 6 months: </a:t>
            </a:r>
            <a:r>
              <a:rPr lang="en-US" dirty="0" err="1"/>
              <a:t>mTBI</a:t>
            </a:r>
            <a:r>
              <a:rPr lang="en-US" dirty="0"/>
              <a:t> group            (21.4%), orthopedic group (2.8%)</a:t>
            </a:r>
          </a:p>
          <a:p>
            <a:pPr marL="0" indent="0">
              <a:buNone/>
            </a:pPr>
            <a:endParaRPr lang="en-US" dirty="0"/>
          </a:p>
        </p:txBody>
      </p:sp>
      <p:sp>
        <p:nvSpPr>
          <p:cNvPr id="4" name="Footer Placeholder 3">
            <a:extLst>
              <a:ext uri="{FF2B5EF4-FFF2-40B4-BE49-F238E27FC236}">
                <a16:creationId xmlns:a16="http://schemas.microsoft.com/office/drawing/2014/main" id="{4D14DDC2-0DAF-1743-894C-4548C628BCE5}"/>
              </a:ext>
            </a:extLst>
          </p:cNvPr>
          <p:cNvSpPr>
            <a:spLocks noGrp="1"/>
          </p:cNvSpPr>
          <p:nvPr>
            <p:ph type="ftr" sz="quarter" idx="11"/>
          </p:nvPr>
        </p:nvSpPr>
        <p:spPr>
          <a:xfrm>
            <a:off x="239929" y="5921618"/>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95710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4369-88AC-D347-A521-1CC99C72FF81}"/>
              </a:ext>
            </a:extLst>
          </p:cNvPr>
          <p:cNvSpPr>
            <a:spLocks noGrp="1"/>
          </p:cNvSpPr>
          <p:nvPr>
            <p:ph type="title"/>
          </p:nvPr>
        </p:nvSpPr>
        <p:spPr/>
        <p:txBody>
          <a:bodyPr/>
          <a:lstStyle/>
          <a:p>
            <a:r>
              <a:rPr lang="en-US" dirty="0"/>
              <a:t>A behavioral or mental health crisis happens – what is the cause?</a:t>
            </a:r>
          </a:p>
        </p:txBody>
      </p:sp>
      <p:sp>
        <p:nvSpPr>
          <p:cNvPr id="3" name="Content Placeholder 2">
            <a:extLst>
              <a:ext uri="{FF2B5EF4-FFF2-40B4-BE49-F238E27FC236}">
                <a16:creationId xmlns:a16="http://schemas.microsoft.com/office/drawing/2014/main" id="{007BA6FF-6A2E-6341-86DC-499609C11D26}"/>
              </a:ext>
            </a:extLst>
          </p:cNvPr>
          <p:cNvSpPr>
            <a:spLocks noGrp="1"/>
          </p:cNvSpPr>
          <p:nvPr>
            <p:ph idx="1"/>
          </p:nvPr>
        </p:nvSpPr>
        <p:spPr/>
        <p:txBody>
          <a:bodyPr/>
          <a:lstStyle/>
          <a:p>
            <a:endParaRPr lang="en-US" dirty="0"/>
          </a:p>
        </p:txBody>
      </p:sp>
      <p:graphicFrame>
        <p:nvGraphicFramePr>
          <p:cNvPr id="5" name="Diagram 4">
            <a:extLst>
              <a:ext uri="{FF2B5EF4-FFF2-40B4-BE49-F238E27FC236}">
                <a16:creationId xmlns:a16="http://schemas.microsoft.com/office/drawing/2014/main" id="{36C77248-7FD2-0B40-AF83-EE0B42218587}"/>
              </a:ext>
            </a:extLst>
          </p:cNvPr>
          <p:cNvGraphicFramePr/>
          <p:nvPr/>
        </p:nvGraphicFramePr>
        <p:xfrm>
          <a:off x="3048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ooter Placeholder 3">
            <a:extLst>
              <a:ext uri="{FF2B5EF4-FFF2-40B4-BE49-F238E27FC236}">
                <a16:creationId xmlns:a16="http://schemas.microsoft.com/office/drawing/2014/main" id="{285891E8-5F61-3742-B1C5-40470554E678}"/>
              </a:ext>
            </a:extLst>
          </p:cNvPr>
          <p:cNvSpPr>
            <a:spLocks noGrp="1"/>
          </p:cNvSpPr>
          <p:nvPr>
            <p:ph type="ftr" sz="quarter" idx="11"/>
          </p:nvPr>
        </p:nvSpPr>
        <p:spPr>
          <a:xfrm>
            <a:off x="952502" y="5408215"/>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980456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C80E33E-4F0F-B64F-9D9E-A330739220D8}"/>
              </a:ext>
            </a:extLst>
          </p:cNvPr>
          <p:cNvGraphicFramePr/>
          <p:nvPr/>
        </p:nvGraphicFramePr>
        <p:xfrm>
          <a:off x="2275610" y="1018309"/>
          <a:ext cx="7647708" cy="42914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B4F15C30-4955-A643-8139-7BA1044B8581}"/>
              </a:ext>
            </a:extLst>
          </p:cNvPr>
          <p:cNvSpPr>
            <a:spLocks noGrp="1"/>
          </p:cNvSpPr>
          <p:nvPr>
            <p:ph type="ftr" sz="quarter" idx="11"/>
          </p:nvPr>
        </p:nvSpPr>
        <p:spPr>
          <a:xfrm>
            <a:off x="532953" y="5565847"/>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81853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le 1"/>
          <p:cNvSpPr txBox="1"/>
          <p:nvPr/>
        </p:nvSpPr>
        <p:spPr>
          <a:xfrm>
            <a:off x="603849" y="155169"/>
            <a:ext cx="10998679" cy="978687"/>
          </a:xfrm>
          <a:prstGeom prst="rect">
            <a:avLst/>
          </a:prstGeom>
          <a:ln w="12700">
            <a:miter lim="400000"/>
          </a:ln>
          <a:extLst>
            <a:ext uri="{C572A759-6A51-4108-AA02-DFA0A04FC94B}">
              <ma14:wrappingTextBoxFlag xmlns:ma14="http://schemas.microsoft.com/office/mac/drawingml/2011/main" xmlns="" val="1"/>
            </a:ext>
          </a:extLst>
        </p:spPr>
        <p:txBody>
          <a:bodyPr wrap="square" lIns="45699" tIns="45699" rIns="45699" bIns="45699" anchor="b">
            <a:spAutoFit/>
          </a:bodyPr>
          <a:lstStyle>
            <a:lvl1pPr algn="ctr" defTabSz="914400">
              <a:lnSpc>
                <a:spcPct val="90000"/>
              </a:lnSpc>
              <a:defRPr sz="3200">
                <a:latin typeface="Arial"/>
                <a:ea typeface="Arial"/>
                <a:cs typeface="Arial"/>
                <a:sym typeface="Arial"/>
              </a:defRPr>
            </a:lvl1pPr>
          </a:lstStyle>
          <a:p>
            <a:pPr marL="0" marR="0" lvl="0" indent="0" algn="ctr" defTabSz="914400" rtl="0" eaLnBrk="1" fontAlgn="auto" latinLnBrk="0" hangingPunct="0">
              <a:lnSpc>
                <a:spcPct val="9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The Mountain Plains Mental Health Technology Transfer Center</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2" name="Picture 10" descr="Picture 10"/>
          <p:cNvPicPr>
            <a:picLocks noChangeAspect="1"/>
          </p:cNvPicPr>
          <p:nvPr/>
        </p:nvPicPr>
        <p:blipFill>
          <a:blip r:embed="rId3"/>
          <a:stretch>
            <a:fillRect/>
          </a:stretch>
        </p:blipFill>
        <p:spPr>
          <a:xfrm>
            <a:off x="7476226" y="1483959"/>
            <a:ext cx="4609626" cy="4228193"/>
          </a:xfrm>
          <a:prstGeom prst="rect">
            <a:avLst/>
          </a:prstGeom>
          <a:ln w="12700">
            <a:miter lim="400000"/>
          </a:ln>
        </p:spPr>
      </p:pic>
      <p:sp>
        <p:nvSpPr>
          <p:cNvPr id="2" name="Rectangle 1"/>
          <p:cNvSpPr/>
          <p:nvPr/>
        </p:nvSpPr>
        <p:spPr>
          <a:xfrm>
            <a:off x="388189" y="1483959"/>
            <a:ext cx="7088037" cy="4401205"/>
          </a:xfrm>
          <a:prstGeom prst="rect">
            <a:avLst/>
          </a:prstGeom>
        </p:spPr>
        <p:txBody>
          <a:bodyPr wrap="square">
            <a:spAutoFit/>
          </a:bodyPr>
          <a:lstStyle/>
          <a:p>
            <a:pPr marL="0" marR="0" lvl="0" indent="0" algn="l" defTabSz="975390" rtl="0" eaLnBrk="1" fontAlgn="auto" latinLnBrk="0" hangingPunct="0">
              <a:lnSpc>
                <a:spcPct val="100000"/>
              </a:lnSpc>
              <a:spcBef>
                <a:spcPts val="0"/>
              </a:spcBef>
              <a:spcAft>
                <a:spcPts val="0"/>
              </a:spcAft>
              <a:buClrTx/>
              <a:buSzTx/>
              <a:buFontTx/>
              <a:buNone/>
              <a:tabLst/>
              <a:defRPr sz="1700">
                <a:latin typeface="Arial"/>
                <a:ea typeface="Arial"/>
                <a:cs typeface="Arial"/>
                <a:sym typeface="Arial"/>
              </a:defRPr>
            </a:pPr>
            <a:r>
              <a:rPr kumimoji="0" lang="en-US" sz="2000" b="0" i="0" u="none" strike="noStrike" kern="0" cap="none" spc="0" normalizeH="0" baseline="0" noProof="0" dirty="0">
                <a:ln>
                  <a:noFill/>
                </a:ln>
                <a:solidFill>
                  <a:srgbClr val="000000"/>
                </a:solidFill>
                <a:effectLst/>
                <a:uLnTx/>
                <a:uFillTx/>
                <a:latin typeface="Arial"/>
                <a:cs typeface="Arial"/>
                <a:sym typeface="Arial"/>
              </a:rPr>
              <a:t>The Mountain Plains Mental Health Technology Transfer Center (Mountain Plains MHTTC) provides training and technical assistance to individuals who serve persons with mental health concerns throughout Region 8 (Colorado, Montana, North Dakota, South Dakota, Utah and Wyoming).</a:t>
            </a:r>
            <a:br>
              <a:rPr kumimoji="0" lang="en-US" sz="2000" b="0" i="0" u="none" strike="noStrike" kern="0" cap="none" spc="0" normalizeH="0" baseline="0" noProof="0" dirty="0">
                <a:ln>
                  <a:noFill/>
                </a:ln>
                <a:solidFill>
                  <a:srgbClr val="000000"/>
                </a:solidFill>
                <a:effectLst/>
                <a:uLnTx/>
                <a:uFillTx/>
                <a:latin typeface="Arial"/>
                <a:cs typeface="Arial"/>
                <a:sym typeface="Arial"/>
              </a:rPr>
            </a:br>
            <a:r>
              <a:rPr kumimoji="0" lang="en-US" sz="2000" b="0" i="0" u="none" strike="noStrike" kern="0" cap="none" spc="0" normalizeH="0" baseline="0" noProof="0" dirty="0">
                <a:ln>
                  <a:noFill/>
                </a:ln>
                <a:solidFill>
                  <a:srgbClr val="000000"/>
                </a:solidFill>
                <a:effectLst/>
                <a:uLnTx/>
                <a:uFillTx/>
                <a:latin typeface="Arial"/>
                <a:cs typeface="Arial"/>
                <a:sym typeface="Arial"/>
              </a:rPr>
              <a:t/>
            </a:r>
            <a:br>
              <a:rPr kumimoji="0" lang="en-US" sz="2000" b="0" i="0" u="none" strike="noStrike" kern="0" cap="none" spc="0" normalizeH="0" baseline="0" noProof="0" dirty="0">
                <a:ln>
                  <a:noFill/>
                </a:ln>
                <a:solidFill>
                  <a:srgbClr val="000000"/>
                </a:solidFill>
                <a:effectLst/>
                <a:uLnTx/>
                <a:uFillTx/>
                <a:latin typeface="Arial"/>
                <a:cs typeface="Arial"/>
                <a:sym typeface="Arial"/>
              </a:rPr>
            </a:br>
            <a:r>
              <a:rPr kumimoji="0" lang="en-US" sz="2000" b="0" i="0" u="none" strike="noStrike" kern="0" cap="none" spc="0" normalizeH="0" baseline="0" noProof="0" dirty="0">
                <a:ln>
                  <a:noFill/>
                </a:ln>
                <a:solidFill>
                  <a:srgbClr val="000000"/>
                </a:solidFill>
                <a:effectLst/>
                <a:uLnTx/>
                <a:uFillTx/>
                <a:latin typeface="Arial"/>
                <a:cs typeface="Arial"/>
                <a:sym typeface="Arial"/>
              </a:rPr>
              <a:t>We belong to the Technology Transfer Center (TTC) Network, a national network of training and technical assistance centers serving the needs of mental health, substance use and prevention providers. The work of the TTC Network is under a cooperative agreement by the Substance Abuse and Mental Health Service Administration (SAMHSA). </a:t>
            </a:r>
            <a:endParaRPr kumimoji="0" lang="en-US" sz="2000" b="0" i="0" u="none" strike="noStrike" kern="0" cap="none" spc="0" normalizeH="0" baseline="0" noProof="0" dirty="0" smtClean="0">
              <a:ln>
                <a:noFill/>
              </a:ln>
              <a:solidFill>
                <a:srgbClr val="000000"/>
              </a:solidFill>
              <a:effectLst/>
              <a:uLnTx/>
              <a:uFillTx/>
              <a:latin typeface="Arial"/>
              <a:cs typeface="Arial"/>
              <a:sym typeface="Arial"/>
            </a:endParaRPr>
          </a:p>
          <a:p>
            <a:pPr marL="0" marR="0" lvl="0" indent="0" algn="l" defTabSz="975390" rtl="0" eaLnBrk="1" fontAlgn="auto" latinLnBrk="0" hangingPunct="0">
              <a:lnSpc>
                <a:spcPct val="100000"/>
              </a:lnSpc>
              <a:spcBef>
                <a:spcPts val="0"/>
              </a:spcBef>
              <a:spcAft>
                <a:spcPts val="0"/>
              </a:spcAft>
              <a:buClrTx/>
              <a:buSzTx/>
              <a:buFontTx/>
              <a:buNone/>
              <a:tabLst/>
              <a:defRPr sz="1700">
                <a:latin typeface="Arial"/>
                <a:ea typeface="Arial"/>
                <a:cs typeface="Arial"/>
                <a:sym typeface="Arial"/>
              </a:defRPr>
            </a:pP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63232453"/>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508A9FEC-5421-1B42-B98F-A2687BF9AE9F}"/>
              </a:ext>
            </a:extLst>
          </p:cNvPr>
          <p:cNvSpPr>
            <a:spLocks noGrp="1" noChangeArrowheads="1"/>
          </p:cNvSpPr>
          <p:nvPr>
            <p:ph type="title"/>
          </p:nvPr>
        </p:nvSpPr>
        <p:spPr/>
        <p:txBody>
          <a:bodyPr>
            <a:normAutofit/>
          </a:bodyPr>
          <a:lstStyle/>
          <a:p>
            <a:r>
              <a:rPr lang="en-US" altLang="en-US" dirty="0"/>
              <a:t>Are emotional/behavioral issues biochemical or psychosocial following a brain injury?</a:t>
            </a:r>
          </a:p>
        </p:txBody>
      </p:sp>
      <p:sp>
        <p:nvSpPr>
          <p:cNvPr id="7" name="Footer Placeholder 3">
            <a:extLst>
              <a:ext uri="{FF2B5EF4-FFF2-40B4-BE49-F238E27FC236}">
                <a16:creationId xmlns:a16="http://schemas.microsoft.com/office/drawing/2014/main" id="{A8901B6A-49D6-944A-9A3F-5247F98D7DD8}"/>
              </a:ext>
            </a:extLst>
          </p:cNvPr>
          <p:cNvSpPr>
            <a:spLocks noGrp="1"/>
          </p:cNvSpPr>
          <p:nvPr>
            <p:ph idx="1"/>
          </p:nvPr>
        </p:nvSpPr>
        <p:spPr>
          <a:xfrm>
            <a:off x="1625601" y="2032000"/>
            <a:ext cx="7866742" cy="3605611"/>
          </a:xfrm>
        </p:spPr>
        <p:txBody>
          <a:bodyPr/>
          <a:lstStyle/>
          <a:p>
            <a:pPr marL="0" indent="0">
              <a:buNone/>
            </a:pPr>
            <a:endParaRPr lang="en-US" dirty="0"/>
          </a:p>
        </p:txBody>
      </p:sp>
      <p:sp>
        <p:nvSpPr>
          <p:cNvPr id="3" name="Oval 2">
            <a:extLst>
              <a:ext uri="{FF2B5EF4-FFF2-40B4-BE49-F238E27FC236}">
                <a16:creationId xmlns:a16="http://schemas.microsoft.com/office/drawing/2014/main" id="{C3261C8C-1919-0F4D-B95F-23B7296ACAAB}"/>
              </a:ext>
            </a:extLst>
          </p:cNvPr>
          <p:cNvSpPr>
            <a:spLocks noChangeArrowheads="1"/>
          </p:cNvSpPr>
          <p:nvPr/>
        </p:nvSpPr>
        <p:spPr bwMode="auto">
          <a:xfrm>
            <a:off x="2365830" y="2255292"/>
            <a:ext cx="3289786" cy="2879897"/>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dirty="0">
                <a:solidFill>
                  <a:schemeClr val="lt1"/>
                </a:solidFill>
              </a:rPr>
              <a:t>Biochemical</a:t>
            </a:r>
          </a:p>
        </p:txBody>
      </p:sp>
      <p:sp>
        <p:nvSpPr>
          <p:cNvPr id="6" name="Oval 5">
            <a:extLst>
              <a:ext uri="{FF2B5EF4-FFF2-40B4-BE49-F238E27FC236}">
                <a16:creationId xmlns:a16="http://schemas.microsoft.com/office/drawing/2014/main" id="{2AC73ED2-97F9-424D-8E10-66C028AE9E1A}"/>
              </a:ext>
            </a:extLst>
          </p:cNvPr>
          <p:cNvSpPr>
            <a:spLocks noChangeArrowheads="1"/>
          </p:cNvSpPr>
          <p:nvPr/>
        </p:nvSpPr>
        <p:spPr bwMode="auto">
          <a:xfrm>
            <a:off x="5477481" y="2255292"/>
            <a:ext cx="3100461" cy="2879896"/>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dirty="0">
                <a:solidFill>
                  <a:schemeClr val="lt1"/>
                </a:solidFill>
              </a:rPr>
              <a:t>Psychosocial</a:t>
            </a:r>
          </a:p>
        </p:txBody>
      </p:sp>
      <p:sp>
        <p:nvSpPr>
          <p:cNvPr id="9" name="Footer Placeholder 3">
            <a:extLst>
              <a:ext uri="{FF2B5EF4-FFF2-40B4-BE49-F238E27FC236}">
                <a16:creationId xmlns:a16="http://schemas.microsoft.com/office/drawing/2014/main" id="{53FF9DA2-E648-C746-89AB-19DB8D18AAD9}"/>
              </a:ext>
            </a:extLst>
          </p:cNvPr>
          <p:cNvSpPr>
            <a:spLocks noGrp="1"/>
          </p:cNvSpPr>
          <p:nvPr>
            <p:ph type="ftr" sz="quarter" idx="11"/>
          </p:nvPr>
        </p:nvSpPr>
        <p:spPr>
          <a:xfrm>
            <a:off x="239929" y="5921618"/>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97564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F891-4D16-364C-BC5F-CD47B3552C4D}"/>
              </a:ext>
            </a:extLst>
          </p:cNvPr>
          <p:cNvSpPr>
            <a:spLocks noGrp="1"/>
          </p:cNvSpPr>
          <p:nvPr>
            <p:ph type="title"/>
          </p:nvPr>
        </p:nvSpPr>
        <p:spPr/>
        <p:txBody>
          <a:bodyPr/>
          <a:lstStyle/>
          <a:p>
            <a:r>
              <a:rPr lang="en-US" dirty="0"/>
              <a:t>Attention Deficit Disorder:</a:t>
            </a:r>
          </a:p>
        </p:txBody>
      </p:sp>
      <p:pic>
        <p:nvPicPr>
          <p:cNvPr id="4" name="Picture 1">
            <a:extLst>
              <a:ext uri="{FF2B5EF4-FFF2-40B4-BE49-F238E27FC236}">
                <a16:creationId xmlns:a16="http://schemas.microsoft.com/office/drawing/2014/main" id="{D2AB6977-0350-D949-AB8E-63BF1A95ABA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23210" y="1410483"/>
            <a:ext cx="5246090" cy="4572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EE09203C-BF09-404A-B98A-5F0634E2759C}"/>
              </a:ext>
            </a:extLst>
          </p:cNvPr>
          <p:cNvSpPr>
            <a:spLocks noGrp="1"/>
          </p:cNvSpPr>
          <p:nvPr>
            <p:ph type="ftr" sz="quarter" idx="11"/>
          </p:nvPr>
        </p:nvSpPr>
        <p:spPr>
          <a:xfrm>
            <a:off x="1154084" y="6113740"/>
            <a:ext cx="4592171" cy="273844"/>
          </a:xfrm>
        </p:spPr>
        <p:txBody>
          <a:bodyPr/>
          <a:lstStyle/>
          <a:p>
            <a:r>
              <a:rPr lang="en-US" dirty="0"/>
              <a:t>Source: </a:t>
            </a:r>
          </a:p>
          <a:p>
            <a:endParaRPr lang="en-US" dirty="0"/>
          </a:p>
        </p:txBody>
      </p:sp>
      <p:pic>
        <p:nvPicPr>
          <p:cNvPr id="6" name="Picture 2">
            <a:extLst>
              <a:ext uri="{FF2B5EF4-FFF2-40B4-BE49-F238E27FC236}">
                <a16:creationId xmlns:a16="http://schemas.microsoft.com/office/drawing/2014/main" id="{6AA30809-F20B-F546-888C-480E12DD73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7353" y="6198254"/>
            <a:ext cx="2271713" cy="3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881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00EBD-B3E5-1647-9FB2-328950F365B4}"/>
              </a:ext>
            </a:extLst>
          </p:cNvPr>
          <p:cNvSpPr>
            <a:spLocks noGrp="1"/>
          </p:cNvSpPr>
          <p:nvPr>
            <p:ph type="title"/>
          </p:nvPr>
        </p:nvSpPr>
        <p:spPr/>
        <p:txBody>
          <a:bodyPr/>
          <a:lstStyle/>
          <a:p>
            <a:r>
              <a:rPr lang="en-US" dirty="0"/>
              <a:t>Anxiety:</a:t>
            </a:r>
          </a:p>
        </p:txBody>
      </p:sp>
      <p:pic>
        <p:nvPicPr>
          <p:cNvPr id="4" name="Picture 1">
            <a:extLst>
              <a:ext uri="{FF2B5EF4-FFF2-40B4-BE49-F238E27FC236}">
                <a16:creationId xmlns:a16="http://schemas.microsoft.com/office/drawing/2014/main" id="{13944884-7CB1-DC40-A9BF-35E4001BA2D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05971" y="1306286"/>
            <a:ext cx="5882379" cy="441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BFAE4955-4987-2540-9CF2-F5BD5586C12F}"/>
              </a:ext>
            </a:extLst>
          </p:cNvPr>
          <p:cNvSpPr>
            <a:spLocks noGrp="1"/>
          </p:cNvSpPr>
          <p:nvPr>
            <p:ph type="ftr" sz="quarter" idx="11"/>
          </p:nvPr>
        </p:nvSpPr>
        <p:spPr>
          <a:xfrm>
            <a:off x="359257" y="6274028"/>
            <a:ext cx="4592171" cy="273844"/>
          </a:xfrm>
        </p:spPr>
        <p:txBody>
          <a:bodyPr/>
          <a:lstStyle/>
          <a:p>
            <a:r>
              <a:rPr lang="en-US" dirty="0"/>
              <a:t>Source: </a:t>
            </a:r>
          </a:p>
          <a:p>
            <a:endParaRPr lang="en-US" dirty="0"/>
          </a:p>
        </p:txBody>
      </p:sp>
      <p:pic>
        <p:nvPicPr>
          <p:cNvPr id="6" name="Picture 2">
            <a:extLst>
              <a:ext uri="{FF2B5EF4-FFF2-40B4-BE49-F238E27FC236}">
                <a16:creationId xmlns:a16="http://schemas.microsoft.com/office/drawing/2014/main" id="{699B2DBB-2D7A-AA42-BB8C-58FDE09431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5873" y="6332587"/>
            <a:ext cx="2271713" cy="32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694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804-D5C0-8C48-80CE-8E5FD414D257}"/>
              </a:ext>
            </a:extLst>
          </p:cNvPr>
          <p:cNvSpPr>
            <a:spLocks noGrp="1"/>
          </p:cNvSpPr>
          <p:nvPr>
            <p:ph type="title"/>
          </p:nvPr>
        </p:nvSpPr>
        <p:spPr/>
        <p:txBody>
          <a:bodyPr/>
          <a:lstStyle/>
          <a:p>
            <a:r>
              <a:rPr lang="en-US" dirty="0"/>
              <a:t>Depression:</a:t>
            </a:r>
          </a:p>
        </p:txBody>
      </p:sp>
      <p:pic>
        <p:nvPicPr>
          <p:cNvPr id="4" name="Picture 1">
            <a:extLst>
              <a:ext uri="{FF2B5EF4-FFF2-40B4-BE49-F238E27FC236}">
                <a16:creationId xmlns:a16="http://schemas.microsoft.com/office/drawing/2014/main" id="{AA941585-3427-7742-B406-62DD9D216CDE}"/>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95155" y="1490792"/>
            <a:ext cx="6244936" cy="422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3">
            <a:extLst>
              <a:ext uri="{FF2B5EF4-FFF2-40B4-BE49-F238E27FC236}">
                <a16:creationId xmlns:a16="http://schemas.microsoft.com/office/drawing/2014/main" id="{8D5F02BA-3133-334A-BE05-E5D7D561786B}"/>
              </a:ext>
            </a:extLst>
          </p:cNvPr>
          <p:cNvSpPr>
            <a:spLocks noGrp="1"/>
          </p:cNvSpPr>
          <p:nvPr>
            <p:ph type="ftr" sz="quarter" idx="11"/>
          </p:nvPr>
        </p:nvSpPr>
        <p:spPr>
          <a:xfrm>
            <a:off x="499069" y="6111260"/>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1328856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7019D-2DB0-4D4A-B57A-0966A06D96BA}"/>
              </a:ext>
            </a:extLst>
          </p:cNvPr>
          <p:cNvSpPr>
            <a:spLocks noGrp="1"/>
          </p:cNvSpPr>
          <p:nvPr>
            <p:ph type="title"/>
          </p:nvPr>
        </p:nvSpPr>
        <p:spPr>
          <a:xfrm>
            <a:off x="871728" y="370332"/>
            <a:ext cx="5894832" cy="941633"/>
          </a:xfrm>
        </p:spPr>
        <p:txBody>
          <a:bodyPr>
            <a:normAutofit/>
          </a:bodyPr>
          <a:lstStyle/>
          <a:p>
            <a:r>
              <a:rPr lang="en-US" b="1" dirty="0"/>
              <a:t>Alcohol</a:t>
            </a:r>
          </a:p>
        </p:txBody>
      </p:sp>
      <p:sp>
        <p:nvSpPr>
          <p:cNvPr id="3" name="Content Placeholder 2">
            <a:extLst>
              <a:ext uri="{FF2B5EF4-FFF2-40B4-BE49-F238E27FC236}">
                <a16:creationId xmlns:a16="http://schemas.microsoft.com/office/drawing/2014/main" id="{15DA25BE-E132-F04B-A134-6B8248913763}"/>
              </a:ext>
            </a:extLst>
          </p:cNvPr>
          <p:cNvSpPr>
            <a:spLocks noGrp="1"/>
          </p:cNvSpPr>
          <p:nvPr>
            <p:ph idx="1"/>
          </p:nvPr>
        </p:nvSpPr>
        <p:spPr>
          <a:xfrm>
            <a:off x="427383" y="1391478"/>
            <a:ext cx="6689034" cy="4509772"/>
          </a:xfrm>
        </p:spPr>
        <p:txBody>
          <a:bodyPr>
            <a:normAutofit fontScale="92500" lnSpcReduction="20000"/>
          </a:bodyPr>
          <a:lstStyle/>
          <a:p>
            <a:pPr>
              <a:lnSpc>
                <a:spcPct val="90000"/>
              </a:lnSpc>
            </a:pPr>
            <a:r>
              <a:rPr lang="en-US" sz="2600" dirty="0"/>
              <a:t>Alcohol is the drug of choice among youth, with:</a:t>
            </a:r>
          </a:p>
          <a:p>
            <a:pPr lvl="1">
              <a:lnSpc>
                <a:spcPct val="90000"/>
              </a:lnSpc>
            </a:pPr>
            <a:r>
              <a:rPr lang="en-US" sz="2600" dirty="0"/>
              <a:t>12% of 8th-graders</a:t>
            </a:r>
          </a:p>
          <a:p>
            <a:pPr lvl="1">
              <a:lnSpc>
                <a:spcPct val="90000"/>
              </a:lnSpc>
            </a:pPr>
            <a:r>
              <a:rPr lang="en-US" sz="2600" dirty="0"/>
              <a:t>22% of 10th-graders</a:t>
            </a:r>
          </a:p>
          <a:p>
            <a:pPr lvl="1">
              <a:lnSpc>
                <a:spcPct val="90000"/>
              </a:lnSpc>
            </a:pPr>
            <a:r>
              <a:rPr lang="en-US" sz="2600" dirty="0"/>
              <a:t>and 29% of 12th-graders reporting heavy episodic drinking. </a:t>
            </a:r>
          </a:p>
          <a:p>
            <a:pPr>
              <a:lnSpc>
                <a:spcPct val="90000"/>
              </a:lnSpc>
            </a:pPr>
            <a:endParaRPr lang="en-US" sz="2600" dirty="0"/>
          </a:p>
          <a:p>
            <a:pPr>
              <a:lnSpc>
                <a:spcPct val="90000"/>
              </a:lnSpc>
            </a:pPr>
            <a:r>
              <a:rPr lang="en-US" sz="2600" dirty="0"/>
              <a:t>Alcohol use during adolescence and young adulthood remains a prominent public health problem in the United States. National survey results indicate that:</a:t>
            </a:r>
          </a:p>
          <a:p>
            <a:pPr lvl="1">
              <a:lnSpc>
                <a:spcPct val="90000"/>
              </a:lnSpc>
            </a:pPr>
            <a:r>
              <a:rPr lang="en-US" sz="2600" dirty="0"/>
              <a:t>28.6 percent of 12th graders</a:t>
            </a:r>
          </a:p>
          <a:p>
            <a:pPr lvl="1">
              <a:lnSpc>
                <a:spcPct val="90000"/>
              </a:lnSpc>
            </a:pPr>
            <a:r>
              <a:rPr lang="en-US" sz="2600" dirty="0"/>
              <a:t>40.1 percent of college students reported binge drinking (i.e., consuming five or more drinks in a row).   </a:t>
            </a:r>
            <a:r>
              <a:rPr lang="en-US" sz="1300" dirty="0"/>
              <a:t>		 </a:t>
            </a:r>
          </a:p>
        </p:txBody>
      </p:sp>
      <p:pic>
        <p:nvPicPr>
          <p:cNvPr id="4" name="Picture 3">
            <a:extLst>
              <a:ext uri="{FF2B5EF4-FFF2-40B4-BE49-F238E27FC236}">
                <a16:creationId xmlns:a16="http://schemas.microsoft.com/office/drawing/2014/main" id="{DE6ABEBC-9733-2A4D-8DFE-04466A3B3825}"/>
              </a:ext>
            </a:extLst>
          </p:cNvPr>
          <p:cNvPicPr>
            <a:picLocks noChangeAspect="1"/>
          </p:cNvPicPr>
          <p:nvPr/>
        </p:nvPicPr>
        <p:blipFill>
          <a:blip r:embed="rId2"/>
          <a:stretch>
            <a:fillRect/>
          </a:stretch>
        </p:blipFill>
        <p:spPr>
          <a:xfrm>
            <a:off x="8179717" y="634264"/>
            <a:ext cx="3328416" cy="1514428"/>
          </a:xfrm>
          <a:prstGeom prst="rect">
            <a:avLst/>
          </a:prstGeom>
        </p:spPr>
      </p:pic>
      <p:sp>
        <p:nvSpPr>
          <p:cNvPr id="5" name="Footer Placeholder 3">
            <a:extLst>
              <a:ext uri="{FF2B5EF4-FFF2-40B4-BE49-F238E27FC236}">
                <a16:creationId xmlns:a16="http://schemas.microsoft.com/office/drawing/2014/main" id="{9199660A-1AFD-A844-A297-189DFC8D5920}"/>
              </a:ext>
            </a:extLst>
          </p:cNvPr>
          <p:cNvSpPr>
            <a:spLocks noGrp="1"/>
          </p:cNvSpPr>
          <p:nvPr>
            <p:ph type="ftr" sz="quarter" idx="11"/>
          </p:nvPr>
        </p:nvSpPr>
        <p:spPr>
          <a:xfrm>
            <a:off x="427383" y="598076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825646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49FC0E6C-256B-A54C-93B5-BFDC071FB040}"/>
              </a:ext>
            </a:extLst>
          </p:cNvPr>
          <p:cNvSpPr>
            <a:spLocks noGrp="1" noChangeArrowheads="1"/>
          </p:cNvSpPr>
          <p:nvPr>
            <p:ph type="title"/>
          </p:nvPr>
        </p:nvSpPr>
        <p:spPr/>
        <p:txBody>
          <a:bodyPr/>
          <a:lstStyle/>
          <a:p>
            <a:r>
              <a:rPr lang="en-US" altLang="en-US" dirty="0"/>
              <a:t>Is it biochemical?</a:t>
            </a:r>
          </a:p>
        </p:txBody>
      </p:sp>
      <p:sp>
        <p:nvSpPr>
          <p:cNvPr id="3" name="Oval 2">
            <a:extLst>
              <a:ext uri="{FF2B5EF4-FFF2-40B4-BE49-F238E27FC236}">
                <a16:creationId xmlns:a16="http://schemas.microsoft.com/office/drawing/2014/main" id="{725A1FC8-E59F-614D-9F28-7CCB95F4FA1C}"/>
              </a:ext>
            </a:extLst>
          </p:cNvPr>
          <p:cNvSpPr>
            <a:spLocks noChangeArrowheads="1"/>
          </p:cNvSpPr>
          <p:nvPr/>
        </p:nvSpPr>
        <p:spPr bwMode="auto">
          <a:xfrm>
            <a:off x="4161344" y="1778565"/>
            <a:ext cx="3424020" cy="2895521"/>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sz="2400" dirty="0">
                <a:solidFill>
                  <a:schemeClr val="lt1"/>
                </a:solidFill>
              </a:rPr>
              <a:t>Biochemical</a:t>
            </a:r>
          </a:p>
          <a:p>
            <a:pPr algn="ctr" eaLnBrk="1" hangingPunct="1">
              <a:defRPr/>
            </a:pPr>
            <a:r>
              <a:rPr lang="en-US" sz="2400" dirty="0">
                <a:solidFill>
                  <a:schemeClr val="lt1"/>
                </a:solidFill>
              </a:rPr>
              <a:t>ADHD = 9%</a:t>
            </a:r>
          </a:p>
          <a:p>
            <a:pPr algn="ctr" eaLnBrk="1" hangingPunct="1">
              <a:defRPr/>
            </a:pPr>
            <a:r>
              <a:rPr lang="en-US" sz="2400" dirty="0">
                <a:solidFill>
                  <a:schemeClr val="lt1"/>
                </a:solidFill>
              </a:rPr>
              <a:t>Anxiety = 25%</a:t>
            </a:r>
          </a:p>
          <a:p>
            <a:pPr algn="ctr" eaLnBrk="1" hangingPunct="1">
              <a:defRPr/>
            </a:pPr>
            <a:r>
              <a:rPr lang="en-US" sz="2400" dirty="0">
                <a:solidFill>
                  <a:schemeClr val="lt1"/>
                </a:solidFill>
              </a:rPr>
              <a:t>Depression = 11% </a:t>
            </a:r>
          </a:p>
        </p:txBody>
      </p:sp>
      <p:sp>
        <p:nvSpPr>
          <p:cNvPr id="6" name="Oval 5">
            <a:extLst>
              <a:ext uri="{FF2B5EF4-FFF2-40B4-BE49-F238E27FC236}">
                <a16:creationId xmlns:a16="http://schemas.microsoft.com/office/drawing/2014/main" id="{46F03C5D-7ECD-9B4B-A53F-0E5C5ABCE56C}"/>
              </a:ext>
            </a:extLst>
          </p:cNvPr>
          <p:cNvSpPr>
            <a:spLocks noChangeArrowheads="1"/>
          </p:cNvSpPr>
          <p:nvPr/>
        </p:nvSpPr>
        <p:spPr bwMode="auto">
          <a:xfrm>
            <a:off x="7425956" y="1891145"/>
            <a:ext cx="3089643" cy="2870818"/>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sz="2400" dirty="0">
                <a:solidFill>
                  <a:schemeClr val="lt1"/>
                </a:solidFill>
              </a:rPr>
              <a:t>Psychosocial</a:t>
            </a:r>
          </a:p>
        </p:txBody>
      </p:sp>
      <p:sp>
        <p:nvSpPr>
          <p:cNvPr id="5" name="TextBox 4">
            <a:extLst>
              <a:ext uri="{FF2B5EF4-FFF2-40B4-BE49-F238E27FC236}">
                <a16:creationId xmlns:a16="http://schemas.microsoft.com/office/drawing/2014/main" id="{7FEBD64C-FDA6-0448-BB3B-41A7C5027F31}"/>
              </a:ext>
            </a:extLst>
          </p:cNvPr>
          <p:cNvSpPr txBox="1">
            <a:spLocks noChangeArrowheads="1"/>
          </p:cNvSpPr>
          <p:nvPr/>
        </p:nvSpPr>
        <p:spPr bwMode="auto">
          <a:xfrm>
            <a:off x="4673738" y="4892295"/>
            <a:ext cx="18805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Blip>
                <a:blip r:embed="rId3"/>
              </a:buBlip>
              <a:defRPr sz="2400">
                <a:solidFill>
                  <a:schemeClr val="tx1"/>
                </a:solidFill>
                <a:latin typeface="Avenir LT Com 45 Book" panose="02000503020000020003" pitchFamily="2"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venir LT Com 45 Book" panose="02000503020000020003" pitchFamily="2" charset="0"/>
                <a:ea typeface="ＭＳ Ｐゴシック" panose="020B0600070205080204" pitchFamily="34" charset="-128"/>
              </a:defRPr>
            </a:lvl2pPr>
            <a:lvl3pPr marL="1143000" indent="-228600">
              <a:spcBef>
                <a:spcPct val="20000"/>
              </a:spcBef>
              <a:buClr>
                <a:srgbClr val="3687B9"/>
              </a:buClr>
              <a:buChar char="•"/>
              <a:defRPr>
                <a:solidFill>
                  <a:schemeClr val="tx1"/>
                </a:solidFill>
                <a:latin typeface="Avenir LT Com 45 Book" panose="02000503020000020003" pitchFamily="2" charset="0"/>
                <a:ea typeface="ＭＳ Ｐゴシック" panose="020B0600070205080204" pitchFamily="34" charset="-128"/>
              </a:defRPr>
            </a:lvl3pPr>
            <a:lvl4pPr marL="1600200" indent="-228600">
              <a:spcBef>
                <a:spcPct val="20000"/>
              </a:spcBef>
              <a:buChar char="–"/>
              <a:defRPr sz="1600">
                <a:solidFill>
                  <a:schemeClr val="tx1"/>
                </a:solidFill>
                <a:latin typeface="Avenir LT Com 45 Book" panose="02000503020000020003" pitchFamily="2" charset="0"/>
                <a:ea typeface="ＭＳ Ｐゴシック" panose="020B0600070205080204" pitchFamily="34" charset="-128"/>
              </a:defRPr>
            </a:lvl4pPr>
            <a:lvl5pPr marL="2057400" indent="-228600">
              <a:spcBef>
                <a:spcPct val="20000"/>
              </a:spcBef>
              <a:buChar char="»"/>
              <a:defRPr sz="1400">
                <a:solidFill>
                  <a:schemeClr val="tx1"/>
                </a:solidFill>
                <a:latin typeface="Avenir LT Com 45 Book" panose="02000503020000020003"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9pPr>
          </a:lstStyle>
          <a:p>
            <a:pPr algn="ctr" eaLnBrk="1" hangingPunct="1">
              <a:spcBef>
                <a:spcPct val="0"/>
              </a:spcBef>
              <a:buFontTx/>
              <a:buNone/>
            </a:pPr>
            <a:r>
              <a:rPr lang="en-US" altLang="en-US" sz="2000" dirty="0">
                <a:latin typeface="Arial" panose="020B0604020202020204" pitchFamily="34" charset="0"/>
              </a:rPr>
              <a:t>“Kindling effect”</a:t>
            </a:r>
          </a:p>
        </p:txBody>
      </p:sp>
      <p:sp>
        <p:nvSpPr>
          <p:cNvPr id="2" name="TextBox 1">
            <a:extLst>
              <a:ext uri="{FF2B5EF4-FFF2-40B4-BE49-F238E27FC236}">
                <a16:creationId xmlns:a16="http://schemas.microsoft.com/office/drawing/2014/main" id="{631CFAC3-35FF-164E-B368-6239983EAB04}"/>
              </a:ext>
            </a:extLst>
          </p:cNvPr>
          <p:cNvSpPr txBox="1"/>
          <p:nvPr/>
        </p:nvSpPr>
        <p:spPr>
          <a:xfrm>
            <a:off x="1444177" y="3927582"/>
            <a:ext cx="2644430" cy="1077218"/>
          </a:xfrm>
          <a:prstGeom prst="rect">
            <a:avLst/>
          </a:prstGeom>
          <a:noFill/>
          <a:ln>
            <a:solidFill>
              <a:schemeClr val="accent1"/>
            </a:solidFill>
          </a:ln>
        </p:spPr>
        <p:txBody>
          <a:bodyPr wrap="square" rtlCol="0">
            <a:spAutoFit/>
          </a:bodyPr>
          <a:lstStyle/>
          <a:p>
            <a:pPr algn="ctr"/>
            <a:r>
              <a:rPr lang="en-US" sz="1600" dirty="0"/>
              <a:t>Source: National Institute of Mental Health</a:t>
            </a:r>
          </a:p>
          <a:p>
            <a:pPr algn="ctr"/>
            <a:r>
              <a:rPr lang="en-US" sz="1600" dirty="0"/>
              <a:t>And</a:t>
            </a:r>
          </a:p>
          <a:p>
            <a:pPr algn="ctr"/>
            <a:r>
              <a:rPr lang="en-US" sz="1600" dirty="0"/>
              <a:t>SAMSHA</a:t>
            </a:r>
          </a:p>
        </p:txBody>
      </p:sp>
      <p:pic>
        <p:nvPicPr>
          <p:cNvPr id="11" name="Content Placeholder 8">
            <a:extLst>
              <a:ext uri="{FF2B5EF4-FFF2-40B4-BE49-F238E27FC236}">
                <a16:creationId xmlns:a16="http://schemas.microsoft.com/office/drawing/2014/main" id="{AE8880C2-5900-2546-BFB1-0256189E8030}"/>
              </a:ext>
            </a:extLst>
          </p:cNvPr>
          <p:cNvPicPr>
            <a:picLocks noGrp="1" noChangeAspect="1"/>
          </p:cNvPicPr>
          <p:nvPr>
            <p:ph idx="1"/>
          </p:nvPr>
        </p:nvPicPr>
        <p:blipFill>
          <a:blip r:embed="rId5"/>
          <a:stretch>
            <a:fillRect/>
          </a:stretch>
        </p:blipFill>
        <p:spPr>
          <a:xfrm>
            <a:off x="6174567" y="4674086"/>
            <a:ext cx="904999" cy="685605"/>
          </a:xfrm>
          <a:prstGeom prst="rect">
            <a:avLst/>
          </a:prstGeom>
        </p:spPr>
      </p:pic>
      <p:sp>
        <p:nvSpPr>
          <p:cNvPr id="12" name="Footer Placeholder 3">
            <a:extLst>
              <a:ext uri="{FF2B5EF4-FFF2-40B4-BE49-F238E27FC236}">
                <a16:creationId xmlns:a16="http://schemas.microsoft.com/office/drawing/2014/main" id="{D2C0B4E8-5107-3E4E-B6E7-D561A935ECA8}"/>
              </a:ext>
            </a:extLst>
          </p:cNvPr>
          <p:cNvSpPr>
            <a:spLocks noGrp="1"/>
          </p:cNvSpPr>
          <p:nvPr>
            <p:ph type="ftr" sz="quarter" idx="11"/>
          </p:nvPr>
        </p:nvSpPr>
        <p:spPr>
          <a:xfrm>
            <a:off x="1281183" y="5818390"/>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2910145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339A-4C9E-D84E-883D-6154D73726E3}"/>
              </a:ext>
            </a:extLst>
          </p:cNvPr>
          <p:cNvSpPr>
            <a:spLocks noGrp="1"/>
          </p:cNvSpPr>
          <p:nvPr>
            <p:ph type="title"/>
          </p:nvPr>
        </p:nvSpPr>
        <p:spPr>
          <a:xfrm>
            <a:off x="387954" y="114890"/>
            <a:ext cx="11416092" cy="1325563"/>
          </a:xfrm>
        </p:spPr>
        <p:txBody>
          <a:bodyPr>
            <a:normAutofit/>
          </a:bodyPr>
          <a:lstStyle/>
          <a:p>
            <a:r>
              <a:rPr lang="en-US" sz="3200" dirty="0"/>
              <a:t>The Neuroanatomic Correlates of </a:t>
            </a:r>
            <a:r>
              <a:rPr lang="en-US" sz="3200" dirty="0" err="1"/>
              <a:t>Syndromal</a:t>
            </a:r>
            <a:r>
              <a:rPr lang="en-US" sz="3200" dirty="0"/>
              <a:t> Presentations after Traumatic Brain Injury</a:t>
            </a:r>
          </a:p>
        </p:txBody>
      </p:sp>
      <p:pic>
        <p:nvPicPr>
          <p:cNvPr id="4" name="Content Placeholder 3">
            <a:extLst>
              <a:ext uri="{FF2B5EF4-FFF2-40B4-BE49-F238E27FC236}">
                <a16:creationId xmlns:a16="http://schemas.microsoft.com/office/drawing/2014/main" id="{552BA69B-FC84-A547-AD34-AFF534CE1671}"/>
              </a:ext>
            </a:extLst>
          </p:cNvPr>
          <p:cNvPicPr>
            <a:picLocks noGrp="1" noChangeAspect="1"/>
          </p:cNvPicPr>
          <p:nvPr>
            <p:ph idx="1"/>
          </p:nvPr>
        </p:nvPicPr>
        <p:blipFill>
          <a:blip r:embed="rId3"/>
          <a:stretch>
            <a:fillRect/>
          </a:stretch>
        </p:blipFill>
        <p:spPr>
          <a:xfrm>
            <a:off x="387954" y="1205403"/>
            <a:ext cx="11040867" cy="2433792"/>
          </a:xfrm>
          <a:prstGeom prst="rect">
            <a:avLst/>
          </a:prstGeom>
        </p:spPr>
      </p:pic>
      <p:sp>
        <p:nvSpPr>
          <p:cNvPr id="5" name="TextBox 4">
            <a:extLst>
              <a:ext uri="{FF2B5EF4-FFF2-40B4-BE49-F238E27FC236}">
                <a16:creationId xmlns:a16="http://schemas.microsoft.com/office/drawing/2014/main" id="{174ADEFB-7C5F-D548-AF1B-6E3B90BF71E1}"/>
              </a:ext>
            </a:extLst>
          </p:cNvPr>
          <p:cNvSpPr txBox="1"/>
          <p:nvPr/>
        </p:nvSpPr>
        <p:spPr>
          <a:xfrm>
            <a:off x="248251" y="3713605"/>
            <a:ext cx="4134187" cy="2554545"/>
          </a:xfrm>
          <a:prstGeom prst="rect">
            <a:avLst/>
          </a:prstGeom>
          <a:noFill/>
          <a:ln>
            <a:solidFill>
              <a:schemeClr val="accent1"/>
            </a:solidFill>
          </a:ln>
        </p:spPr>
        <p:txBody>
          <a:bodyPr wrap="square" rtlCol="0">
            <a:spAutoFit/>
          </a:bodyPr>
          <a:lstStyle/>
          <a:p>
            <a:r>
              <a:rPr lang="en-US" sz="2000" dirty="0"/>
              <a:t>Damage to upper frontal lobes =&gt; decreased ability to act as executive =&gt; Trouble with:</a:t>
            </a:r>
          </a:p>
          <a:p>
            <a:pPr marL="342900" indent="-342900">
              <a:buFont typeface="Arial" panose="020B0604020202020204" pitchFamily="34" charset="0"/>
              <a:buChar char="•"/>
            </a:pPr>
            <a:r>
              <a:rPr lang="en-US" sz="2000" dirty="0"/>
              <a:t>Retrieving stored memories</a:t>
            </a:r>
          </a:p>
          <a:p>
            <a:pPr marL="342900" indent="-342900">
              <a:buFont typeface="Arial" panose="020B0604020202020204" pitchFamily="34" charset="0"/>
              <a:buChar char="•"/>
            </a:pPr>
            <a:r>
              <a:rPr lang="en-US" sz="2000" dirty="0"/>
              <a:t>Remembering word lists</a:t>
            </a:r>
          </a:p>
          <a:p>
            <a:pPr marL="342900" indent="-342900">
              <a:buFont typeface="Arial" panose="020B0604020202020204" pitchFamily="34" charset="0"/>
              <a:buChar char="•"/>
            </a:pPr>
            <a:r>
              <a:rPr lang="en-US" sz="2000" dirty="0"/>
              <a:t>Alternating between tasks</a:t>
            </a:r>
          </a:p>
          <a:p>
            <a:pPr marL="342900" indent="-342900">
              <a:buFont typeface="Arial" panose="020B0604020202020204" pitchFamily="34" charset="0"/>
              <a:buChar char="•"/>
            </a:pPr>
            <a:r>
              <a:rPr lang="en-US" sz="2000" dirty="0"/>
              <a:t>Manipulating abstractions</a:t>
            </a:r>
          </a:p>
          <a:p>
            <a:pPr marL="342900" indent="-342900">
              <a:buFont typeface="Arial" panose="020B0604020202020204" pitchFamily="34" charset="0"/>
              <a:buChar char="•"/>
            </a:pPr>
            <a:r>
              <a:rPr lang="en-US" sz="2000" dirty="0"/>
              <a:t>Inhibiting reflexive responses</a:t>
            </a:r>
          </a:p>
        </p:txBody>
      </p:sp>
      <p:sp>
        <p:nvSpPr>
          <p:cNvPr id="6" name="TextBox 5">
            <a:extLst>
              <a:ext uri="{FF2B5EF4-FFF2-40B4-BE49-F238E27FC236}">
                <a16:creationId xmlns:a16="http://schemas.microsoft.com/office/drawing/2014/main" id="{4FD86017-CE98-094C-8168-488DB25D5755}"/>
              </a:ext>
            </a:extLst>
          </p:cNvPr>
          <p:cNvSpPr txBox="1"/>
          <p:nvPr/>
        </p:nvSpPr>
        <p:spPr>
          <a:xfrm>
            <a:off x="4404778" y="3713605"/>
            <a:ext cx="3382443" cy="1938992"/>
          </a:xfrm>
          <a:prstGeom prst="rect">
            <a:avLst/>
          </a:prstGeom>
          <a:noFill/>
          <a:ln>
            <a:solidFill>
              <a:schemeClr val="accent1"/>
            </a:solidFill>
          </a:ln>
        </p:spPr>
        <p:txBody>
          <a:bodyPr wrap="square" rtlCol="0">
            <a:spAutoFit/>
          </a:bodyPr>
          <a:lstStyle/>
          <a:p>
            <a:r>
              <a:rPr lang="en-US" sz="2000" dirty="0"/>
              <a:t>Damage to lower frontal lobes =&gt; increased inappropriate behaviors. Trouble with:</a:t>
            </a:r>
          </a:p>
          <a:p>
            <a:pPr marL="342900" indent="-342900">
              <a:buFont typeface="Arial" panose="020B0604020202020204" pitchFamily="34" charset="0"/>
              <a:buChar char="•"/>
            </a:pPr>
            <a:r>
              <a:rPr lang="en-US" sz="2000" dirty="0"/>
              <a:t>Emotional lability</a:t>
            </a:r>
          </a:p>
          <a:p>
            <a:pPr marL="342900" indent="-342900">
              <a:buFont typeface="Arial" panose="020B0604020202020204" pitchFamily="34" charset="0"/>
              <a:buChar char="•"/>
            </a:pPr>
            <a:r>
              <a:rPr lang="en-US" sz="2000" dirty="0"/>
              <a:t>Impulsivity</a:t>
            </a:r>
          </a:p>
          <a:p>
            <a:pPr marL="342900" indent="-342900">
              <a:buFont typeface="Arial" panose="020B0604020202020204" pitchFamily="34" charset="0"/>
              <a:buChar char="•"/>
            </a:pPr>
            <a:r>
              <a:rPr lang="en-US" sz="2000" dirty="0"/>
              <a:t>Lack of social tact</a:t>
            </a:r>
          </a:p>
        </p:txBody>
      </p:sp>
      <p:sp>
        <p:nvSpPr>
          <p:cNvPr id="7" name="TextBox 6">
            <a:extLst>
              <a:ext uri="{FF2B5EF4-FFF2-40B4-BE49-F238E27FC236}">
                <a16:creationId xmlns:a16="http://schemas.microsoft.com/office/drawing/2014/main" id="{07696AFB-5186-F845-B718-33F4E1113410}"/>
              </a:ext>
            </a:extLst>
          </p:cNvPr>
          <p:cNvSpPr txBox="1"/>
          <p:nvPr/>
        </p:nvSpPr>
        <p:spPr>
          <a:xfrm>
            <a:off x="7831902" y="3713605"/>
            <a:ext cx="3596919" cy="1938992"/>
          </a:xfrm>
          <a:prstGeom prst="rect">
            <a:avLst/>
          </a:prstGeom>
          <a:noFill/>
          <a:ln>
            <a:solidFill>
              <a:schemeClr val="accent1"/>
            </a:solidFill>
          </a:ln>
        </p:spPr>
        <p:txBody>
          <a:bodyPr wrap="square" rtlCol="0">
            <a:spAutoFit/>
          </a:bodyPr>
          <a:lstStyle/>
          <a:p>
            <a:r>
              <a:rPr lang="en-US" sz="2000" dirty="0"/>
              <a:t>Damage to middle frontal lobes =&gt; apathy </a:t>
            </a:r>
          </a:p>
          <a:p>
            <a:r>
              <a:rPr lang="en-US" sz="2000" dirty="0"/>
              <a:t>Trouble with:</a:t>
            </a:r>
          </a:p>
          <a:p>
            <a:pPr marL="342900" indent="-342900">
              <a:buFont typeface="Arial" panose="020B0604020202020204" pitchFamily="34" charset="0"/>
              <a:buChar char="•"/>
            </a:pPr>
            <a:r>
              <a:rPr lang="en-US" sz="2000" dirty="0"/>
              <a:t>Flattening of affect</a:t>
            </a:r>
          </a:p>
          <a:p>
            <a:pPr marL="342900" indent="-342900">
              <a:buFont typeface="Arial" panose="020B0604020202020204" pitchFamily="34" charset="0"/>
              <a:buChar char="•"/>
            </a:pPr>
            <a:r>
              <a:rPr lang="en-US" sz="2000" dirty="0"/>
              <a:t>Displays no passion</a:t>
            </a:r>
          </a:p>
          <a:p>
            <a:pPr marL="342900" indent="-342900">
              <a:buFont typeface="Arial" panose="020B0604020202020204" pitchFamily="34" charset="0"/>
              <a:buChar char="•"/>
            </a:pPr>
            <a:r>
              <a:rPr lang="en-US" sz="2000" dirty="0"/>
              <a:t>Displays no motivation</a:t>
            </a:r>
          </a:p>
        </p:txBody>
      </p:sp>
      <p:sp>
        <p:nvSpPr>
          <p:cNvPr id="9" name="TextBox 8">
            <a:extLst>
              <a:ext uri="{FF2B5EF4-FFF2-40B4-BE49-F238E27FC236}">
                <a16:creationId xmlns:a16="http://schemas.microsoft.com/office/drawing/2014/main" id="{0BDE5A8C-D582-8E42-BCBE-8E11D9A783C7}"/>
              </a:ext>
            </a:extLst>
          </p:cNvPr>
          <p:cNvSpPr txBox="1"/>
          <p:nvPr/>
        </p:nvSpPr>
        <p:spPr>
          <a:xfrm>
            <a:off x="4404778" y="5667985"/>
            <a:ext cx="4461174" cy="830997"/>
          </a:xfrm>
          <a:prstGeom prst="rect">
            <a:avLst/>
          </a:prstGeom>
          <a:solidFill>
            <a:schemeClr val="bg1"/>
          </a:solidFill>
          <a:ln>
            <a:solidFill>
              <a:schemeClr val="accent1"/>
            </a:solidFill>
          </a:ln>
        </p:spPr>
        <p:txBody>
          <a:bodyPr wrap="square" rtlCol="0">
            <a:spAutoFit/>
          </a:bodyPr>
          <a:lstStyle/>
          <a:p>
            <a:r>
              <a:rPr lang="en-US" sz="1200" dirty="0"/>
              <a:t>Peters, M.E., </a:t>
            </a:r>
            <a:r>
              <a:rPr lang="en-US" sz="1200" dirty="0" err="1"/>
              <a:t>Moussawi</a:t>
            </a:r>
            <a:r>
              <a:rPr lang="en-US" sz="1200" dirty="0"/>
              <a:t>, K. &amp; Rao, V. Teaching Clinical Reasoning with an Example Mnemonic for the Neuropsychiatric Syndromes of Traumatic Brain Injury. </a:t>
            </a:r>
            <a:r>
              <a:rPr lang="en-US" sz="1200" i="1" dirty="0" err="1"/>
              <a:t>Acad</a:t>
            </a:r>
            <a:r>
              <a:rPr lang="en-US" sz="1200" i="1" dirty="0"/>
              <a:t> Psychiatry</a:t>
            </a:r>
            <a:r>
              <a:rPr lang="en-US" sz="1200" dirty="0"/>
              <a:t> </a:t>
            </a:r>
            <a:r>
              <a:rPr lang="en-US" sz="1200" b="1" dirty="0"/>
              <a:t>42, </a:t>
            </a:r>
            <a:r>
              <a:rPr lang="en-US" sz="1200" dirty="0"/>
              <a:t>686–689 (2018). https://</a:t>
            </a:r>
            <a:r>
              <a:rPr lang="en-US" sz="1200" dirty="0" err="1"/>
              <a:t>doi.org</a:t>
            </a:r>
            <a:r>
              <a:rPr lang="en-US" sz="1200" dirty="0"/>
              <a:t>/10.1007/s40596-017-0831-0</a:t>
            </a:r>
          </a:p>
        </p:txBody>
      </p:sp>
      <p:sp>
        <p:nvSpPr>
          <p:cNvPr id="8" name="TextBox 7">
            <a:extLst>
              <a:ext uri="{FF2B5EF4-FFF2-40B4-BE49-F238E27FC236}">
                <a16:creationId xmlns:a16="http://schemas.microsoft.com/office/drawing/2014/main" id="{7816F73B-6DD3-3D46-BFA5-3079099CC603}"/>
              </a:ext>
            </a:extLst>
          </p:cNvPr>
          <p:cNvSpPr txBox="1"/>
          <p:nvPr/>
        </p:nvSpPr>
        <p:spPr>
          <a:xfrm>
            <a:off x="248251" y="6268150"/>
            <a:ext cx="4156527" cy="461665"/>
          </a:xfrm>
          <a:prstGeom prst="rect">
            <a:avLst/>
          </a:prstGeom>
          <a:noFill/>
          <a:ln>
            <a:solidFill>
              <a:schemeClr val="accent1"/>
            </a:solidFill>
          </a:ln>
        </p:spPr>
        <p:txBody>
          <a:bodyPr wrap="square" rtlCol="0">
            <a:spAutoFit/>
          </a:bodyPr>
          <a:lstStyle/>
          <a:p>
            <a:r>
              <a:rPr lang="en-US" sz="1200" dirty="0" err="1"/>
              <a:t>Bonelli</a:t>
            </a:r>
            <a:r>
              <a:rPr lang="en-US" sz="1200" dirty="0"/>
              <a:t> RM, Cummings JL. Frontal-subcortical circuitry and behavior. Dialogues Clin </a:t>
            </a:r>
            <a:r>
              <a:rPr lang="en-US" sz="1200" dirty="0" err="1"/>
              <a:t>Neurosci</a:t>
            </a:r>
            <a:r>
              <a:rPr lang="en-US" sz="1200" dirty="0"/>
              <a:t>. 2007;9(2):141–151.</a:t>
            </a:r>
          </a:p>
        </p:txBody>
      </p:sp>
    </p:spTree>
    <p:extLst>
      <p:ext uri="{BB962C8B-B14F-4D97-AF65-F5344CB8AC3E}">
        <p14:creationId xmlns:p14="http://schemas.microsoft.com/office/powerpoint/2010/main" val="3442413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7943EE79-EB2C-9540-A76E-4B8F8AA313D2}"/>
              </a:ext>
            </a:extLst>
          </p:cNvPr>
          <p:cNvSpPr>
            <a:spLocks noGrp="1" noChangeArrowheads="1"/>
          </p:cNvSpPr>
          <p:nvPr>
            <p:ph type="title"/>
          </p:nvPr>
        </p:nvSpPr>
        <p:spPr/>
        <p:txBody>
          <a:bodyPr/>
          <a:lstStyle/>
          <a:p>
            <a:r>
              <a:rPr lang="en-US" altLang="en-US" dirty="0"/>
              <a:t>Is it situational?</a:t>
            </a:r>
          </a:p>
        </p:txBody>
      </p:sp>
      <p:sp>
        <p:nvSpPr>
          <p:cNvPr id="22530" name="Content Placeholder 1">
            <a:extLst>
              <a:ext uri="{FF2B5EF4-FFF2-40B4-BE49-F238E27FC236}">
                <a16:creationId xmlns:a16="http://schemas.microsoft.com/office/drawing/2014/main" id="{71F43C03-2BA0-9542-9C07-75B9CDAC7757}"/>
              </a:ext>
            </a:extLst>
          </p:cNvPr>
          <p:cNvSpPr>
            <a:spLocks noGrp="1" noChangeArrowheads="1"/>
          </p:cNvSpPr>
          <p:nvPr>
            <p:ph idx="1"/>
          </p:nvPr>
        </p:nvSpPr>
        <p:spPr/>
        <p:txBody>
          <a:bodyPr/>
          <a:lstStyle/>
          <a:p>
            <a:pPr marL="0" indent="0">
              <a:buNone/>
            </a:pPr>
            <a:endParaRPr lang="en-US" altLang="en-US" dirty="0"/>
          </a:p>
        </p:txBody>
      </p:sp>
      <p:sp>
        <p:nvSpPr>
          <p:cNvPr id="7" name="Footer Placeholder 3">
            <a:extLst>
              <a:ext uri="{FF2B5EF4-FFF2-40B4-BE49-F238E27FC236}">
                <a16:creationId xmlns:a16="http://schemas.microsoft.com/office/drawing/2014/main" id="{B7A97DA2-C64E-EB49-B485-EAC643F7D2F0}"/>
              </a:ext>
            </a:extLst>
          </p:cNvPr>
          <p:cNvSpPr>
            <a:spLocks noGrp="1"/>
          </p:cNvSpPr>
          <p:nvPr>
            <p:ph type="ftr" sz="quarter" idx="11"/>
          </p:nvPr>
        </p:nvSpPr>
        <p:spPr>
          <a:xfrm>
            <a:off x="921600" y="5538018"/>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3" name="Oval 2">
            <a:extLst>
              <a:ext uri="{FF2B5EF4-FFF2-40B4-BE49-F238E27FC236}">
                <a16:creationId xmlns:a16="http://schemas.microsoft.com/office/drawing/2014/main" id="{D5765B28-5826-EB48-ADB5-427A1CE0EFEE}"/>
              </a:ext>
            </a:extLst>
          </p:cNvPr>
          <p:cNvSpPr>
            <a:spLocks noChangeArrowheads="1"/>
          </p:cNvSpPr>
          <p:nvPr/>
        </p:nvSpPr>
        <p:spPr bwMode="auto">
          <a:xfrm>
            <a:off x="3623028" y="1949810"/>
            <a:ext cx="3020228" cy="2696402"/>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lstStyle/>
          <a:p>
            <a:pPr algn="ctr">
              <a:defRPr/>
            </a:pPr>
            <a:r>
              <a:rPr lang="en-US" sz="2400" dirty="0">
                <a:solidFill>
                  <a:schemeClr val="lt1"/>
                </a:solidFill>
              </a:rPr>
              <a:t>Biochemical</a:t>
            </a:r>
          </a:p>
        </p:txBody>
      </p:sp>
      <p:sp>
        <p:nvSpPr>
          <p:cNvPr id="6" name="Oval 5">
            <a:extLst>
              <a:ext uri="{FF2B5EF4-FFF2-40B4-BE49-F238E27FC236}">
                <a16:creationId xmlns:a16="http://schemas.microsoft.com/office/drawing/2014/main" id="{ED4715B7-F3D8-7248-B461-573113162C2A}"/>
              </a:ext>
            </a:extLst>
          </p:cNvPr>
          <p:cNvSpPr>
            <a:spLocks noChangeArrowheads="1"/>
          </p:cNvSpPr>
          <p:nvPr/>
        </p:nvSpPr>
        <p:spPr bwMode="auto">
          <a:xfrm>
            <a:off x="6677828" y="2013119"/>
            <a:ext cx="2964935" cy="2696402"/>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lstStyle/>
          <a:p>
            <a:pPr algn="ctr" eaLnBrk="1" hangingPunct="1">
              <a:defRPr/>
            </a:pPr>
            <a:r>
              <a:rPr lang="en-US" sz="2400" dirty="0">
                <a:solidFill>
                  <a:schemeClr val="lt1"/>
                </a:solidFill>
              </a:rPr>
              <a:t>Psychosocial</a:t>
            </a:r>
            <a:endParaRPr lang="en-US" sz="1575" dirty="0">
              <a:solidFill>
                <a:schemeClr val="lt1"/>
              </a:solidFill>
            </a:endParaRPr>
          </a:p>
        </p:txBody>
      </p:sp>
      <p:sp>
        <p:nvSpPr>
          <p:cNvPr id="2" name="TextBox 1">
            <a:extLst>
              <a:ext uri="{FF2B5EF4-FFF2-40B4-BE49-F238E27FC236}">
                <a16:creationId xmlns:a16="http://schemas.microsoft.com/office/drawing/2014/main" id="{3B96A00E-22E5-1C48-8FB5-8866B910A92A}"/>
              </a:ext>
            </a:extLst>
          </p:cNvPr>
          <p:cNvSpPr txBox="1">
            <a:spLocks noChangeArrowheads="1"/>
          </p:cNvSpPr>
          <p:nvPr/>
        </p:nvSpPr>
        <p:spPr bwMode="auto">
          <a:xfrm>
            <a:off x="7238304" y="3701212"/>
            <a:ext cx="18439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60000"/>
              </a:spcBef>
              <a:buBlip>
                <a:blip r:embed="rId3"/>
              </a:buBlip>
              <a:defRPr sz="2400">
                <a:solidFill>
                  <a:schemeClr val="tx1"/>
                </a:solidFill>
                <a:latin typeface="Avenir LT Com 45 Book" panose="02000503020000020003" pitchFamily="2" charset="0"/>
                <a:ea typeface="ＭＳ Ｐゴシック" panose="020B0600070205080204" pitchFamily="34" charset="-128"/>
              </a:defRPr>
            </a:lvl1pPr>
            <a:lvl2pPr marL="742950" indent="-285750">
              <a:spcBef>
                <a:spcPct val="20000"/>
              </a:spcBef>
              <a:buBlip>
                <a:blip r:embed="rId4"/>
              </a:buBlip>
              <a:defRPr sz="2000">
                <a:solidFill>
                  <a:schemeClr val="tx1"/>
                </a:solidFill>
                <a:latin typeface="Avenir LT Com 45 Book" panose="02000503020000020003" pitchFamily="2" charset="0"/>
                <a:ea typeface="ＭＳ Ｐゴシック" panose="020B0600070205080204" pitchFamily="34" charset="-128"/>
              </a:defRPr>
            </a:lvl2pPr>
            <a:lvl3pPr marL="1143000" indent="-228600">
              <a:spcBef>
                <a:spcPct val="20000"/>
              </a:spcBef>
              <a:buClr>
                <a:srgbClr val="3687B9"/>
              </a:buClr>
              <a:buChar char="•"/>
              <a:defRPr>
                <a:solidFill>
                  <a:schemeClr val="tx1"/>
                </a:solidFill>
                <a:latin typeface="Avenir LT Com 45 Book" panose="02000503020000020003" pitchFamily="2" charset="0"/>
                <a:ea typeface="ＭＳ Ｐゴシック" panose="020B0600070205080204" pitchFamily="34" charset="-128"/>
              </a:defRPr>
            </a:lvl3pPr>
            <a:lvl4pPr marL="1600200" indent="-228600">
              <a:spcBef>
                <a:spcPct val="20000"/>
              </a:spcBef>
              <a:buChar char="–"/>
              <a:defRPr sz="1600">
                <a:solidFill>
                  <a:schemeClr val="tx1"/>
                </a:solidFill>
                <a:latin typeface="Avenir LT Com 45 Book" panose="02000503020000020003" pitchFamily="2" charset="0"/>
                <a:ea typeface="ＭＳ Ｐゴシック" panose="020B0600070205080204" pitchFamily="34" charset="-128"/>
              </a:defRPr>
            </a:lvl4pPr>
            <a:lvl5pPr marL="2057400" indent="-228600">
              <a:spcBef>
                <a:spcPct val="20000"/>
              </a:spcBef>
              <a:buChar char="»"/>
              <a:defRPr sz="1400">
                <a:solidFill>
                  <a:schemeClr val="tx1"/>
                </a:solidFill>
                <a:latin typeface="Avenir LT Com 45 Book" panose="02000503020000020003"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venir LT Com 45 Book" panose="02000503020000020003" pitchFamily="2" charset="0"/>
                <a:ea typeface="ＭＳ Ｐゴシック" panose="020B0600070205080204" pitchFamily="34" charset="-128"/>
              </a:defRPr>
            </a:lvl9pPr>
          </a:lstStyle>
          <a:p>
            <a:pPr algn="ctr" eaLnBrk="1" hangingPunct="1">
              <a:spcBef>
                <a:spcPct val="0"/>
              </a:spcBef>
              <a:buFontTx/>
              <a:buNone/>
            </a:pPr>
            <a:r>
              <a:rPr lang="en-US" altLang="en-US" sz="2000" dirty="0">
                <a:latin typeface="Arial" panose="020B0604020202020204" pitchFamily="34" charset="0"/>
              </a:rPr>
              <a:t>“situational”</a:t>
            </a:r>
          </a:p>
        </p:txBody>
      </p:sp>
    </p:spTree>
    <p:extLst>
      <p:ext uri="{BB962C8B-B14F-4D97-AF65-F5344CB8AC3E}">
        <p14:creationId xmlns:p14="http://schemas.microsoft.com/office/powerpoint/2010/main" val="3698160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B1D18-24DD-2145-AFED-95C8404F31BA}"/>
              </a:ext>
            </a:extLst>
          </p:cNvPr>
          <p:cNvSpPr>
            <a:spLocks noGrp="1"/>
          </p:cNvSpPr>
          <p:nvPr>
            <p:ph type="title"/>
          </p:nvPr>
        </p:nvSpPr>
        <p:spPr/>
        <p:txBody>
          <a:bodyPr/>
          <a:lstStyle/>
          <a:p>
            <a:r>
              <a:rPr lang="en-US" dirty="0"/>
              <a:t>Situational and Emotional Spin-off’s</a:t>
            </a:r>
          </a:p>
        </p:txBody>
      </p:sp>
      <p:sp>
        <p:nvSpPr>
          <p:cNvPr id="3" name="Content Placeholder 2">
            <a:extLst>
              <a:ext uri="{FF2B5EF4-FFF2-40B4-BE49-F238E27FC236}">
                <a16:creationId xmlns:a16="http://schemas.microsoft.com/office/drawing/2014/main" id="{3459697A-B319-D74C-9028-89DC9A0CC31B}"/>
              </a:ext>
            </a:extLst>
          </p:cNvPr>
          <p:cNvSpPr>
            <a:spLocks noGrp="1"/>
          </p:cNvSpPr>
          <p:nvPr>
            <p:ph idx="1"/>
          </p:nvPr>
        </p:nvSpPr>
        <p:spPr/>
        <p:txBody>
          <a:bodyPr/>
          <a:lstStyle/>
          <a:p>
            <a:r>
              <a:rPr lang="en-US" altLang="en-US" sz="2400" dirty="0"/>
              <a:t>Socially isolated</a:t>
            </a:r>
          </a:p>
          <a:p>
            <a:r>
              <a:rPr lang="en-US" altLang="en-US" sz="2400" dirty="0"/>
              <a:t>Missing out on important developmental events</a:t>
            </a:r>
          </a:p>
          <a:p>
            <a:r>
              <a:rPr lang="en-US" altLang="en-US" sz="2400" dirty="0"/>
              <a:t>Behind at school</a:t>
            </a:r>
          </a:p>
          <a:p>
            <a:r>
              <a:rPr lang="en-US" altLang="en-US" sz="2400" dirty="0"/>
              <a:t>Loss of independence</a:t>
            </a:r>
          </a:p>
          <a:p>
            <a:r>
              <a:rPr lang="en-US" altLang="en-US" sz="2400" dirty="0"/>
              <a:t>Perception of inadequacy</a:t>
            </a:r>
          </a:p>
          <a:p>
            <a:r>
              <a:rPr lang="en-US" altLang="en-US" sz="2400" dirty="0"/>
              <a:t>Decline of self-confidence</a:t>
            </a:r>
          </a:p>
          <a:p>
            <a:pPr marL="0" indent="0">
              <a:buNone/>
            </a:pPr>
            <a:endParaRPr lang="en-US" dirty="0"/>
          </a:p>
        </p:txBody>
      </p:sp>
      <p:sp>
        <p:nvSpPr>
          <p:cNvPr id="4" name="Footer Placeholder 3">
            <a:extLst>
              <a:ext uri="{FF2B5EF4-FFF2-40B4-BE49-F238E27FC236}">
                <a16:creationId xmlns:a16="http://schemas.microsoft.com/office/drawing/2014/main" id="{55D2E8C2-5406-6845-B5C5-93D1A12F2581}"/>
              </a:ext>
            </a:extLst>
          </p:cNvPr>
          <p:cNvSpPr>
            <a:spLocks noGrp="1"/>
          </p:cNvSpPr>
          <p:nvPr>
            <p:ph type="ftr" sz="quarter" idx="11"/>
          </p:nvPr>
        </p:nvSpPr>
        <p:spPr>
          <a:xfrm>
            <a:off x="921600" y="5538018"/>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08258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0427-7A72-AE4C-B50C-C188A6CF8FB5}"/>
              </a:ext>
            </a:extLst>
          </p:cNvPr>
          <p:cNvSpPr>
            <a:spLocks noGrp="1"/>
          </p:cNvSpPr>
          <p:nvPr>
            <p:ph type="title"/>
          </p:nvPr>
        </p:nvSpPr>
        <p:spPr/>
        <p:txBody>
          <a:bodyPr/>
          <a:lstStyle/>
          <a:p>
            <a:r>
              <a:rPr lang="en-US" dirty="0"/>
              <a:t>Maturation and Development:</a:t>
            </a:r>
          </a:p>
        </p:txBody>
      </p:sp>
      <p:pic>
        <p:nvPicPr>
          <p:cNvPr id="4" name="Content Placeholder 3">
            <a:extLst>
              <a:ext uri="{FF2B5EF4-FFF2-40B4-BE49-F238E27FC236}">
                <a16:creationId xmlns:a16="http://schemas.microsoft.com/office/drawing/2014/main" id="{D5A58FEF-70E0-E449-9C64-D9CB6E8FA5C3}"/>
              </a:ext>
            </a:extLst>
          </p:cNvPr>
          <p:cNvPicPr>
            <a:picLocks noGrp="1" noChangeAspect="1"/>
          </p:cNvPicPr>
          <p:nvPr>
            <p:ph idx="1"/>
          </p:nvPr>
        </p:nvPicPr>
        <p:blipFill rotWithShape="1">
          <a:blip r:embed="rId3"/>
          <a:srcRect t="11941"/>
          <a:stretch/>
        </p:blipFill>
        <p:spPr>
          <a:xfrm>
            <a:off x="2288812" y="1793174"/>
            <a:ext cx="6427676" cy="3871355"/>
          </a:xfrm>
          <a:prstGeom prst="rect">
            <a:avLst/>
          </a:prstGeom>
        </p:spPr>
      </p:pic>
      <p:sp>
        <p:nvSpPr>
          <p:cNvPr id="5" name="Footer Placeholder 3">
            <a:extLst>
              <a:ext uri="{FF2B5EF4-FFF2-40B4-BE49-F238E27FC236}">
                <a16:creationId xmlns:a16="http://schemas.microsoft.com/office/drawing/2014/main" id="{0F267FC8-0D24-9341-8E8D-2F6FAFA5EC1E}"/>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349387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A81D03D-0FFF-4FA7-9D88-918990F4ACAD}"/>
              </a:ext>
            </a:extLst>
          </p:cNvPr>
          <p:cNvPicPr>
            <a:picLocks noGrp="1" noChangeAspect="1"/>
          </p:cNvPicPr>
          <p:nvPr/>
        </p:nvPicPr>
        <p:blipFill>
          <a:blip r:embed="rId4">
            <a:extLst>
              <a:ext uri="{28A0092B-C50C-407E-A947-70E740481C1C}">
                <a14:useLocalDpi xmlns:a14="http://schemas.microsoft.com/office/drawing/2010/main" val="0"/>
              </a:ext>
            </a:extLst>
          </a:blip>
          <a:stretch>
            <a:fillRect/>
          </a:stretch>
        </p:blipFill>
        <p:spPr>
          <a:xfrm>
            <a:off x="3003934" y="195823"/>
            <a:ext cx="6579241" cy="6579241"/>
          </a:xfrm>
          <a:prstGeom prst="rect">
            <a:avLst/>
          </a:prstGeom>
        </p:spPr>
      </p:pic>
    </p:spTree>
    <p:extLst>
      <p:ext uri="{BB962C8B-B14F-4D97-AF65-F5344CB8AC3E}">
        <p14:creationId xmlns:p14="http://schemas.microsoft.com/office/powerpoint/2010/main" val="966212586"/>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56177-D838-074C-BF49-4C716F210136}"/>
              </a:ext>
            </a:extLst>
          </p:cNvPr>
          <p:cNvSpPr>
            <a:spLocks noGrp="1"/>
          </p:cNvSpPr>
          <p:nvPr>
            <p:ph type="title"/>
          </p:nvPr>
        </p:nvSpPr>
        <p:spPr/>
        <p:txBody>
          <a:bodyPr/>
          <a:lstStyle/>
          <a:p>
            <a:r>
              <a:rPr lang="en-US" dirty="0"/>
              <a:t>Executive Function:</a:t>
            </a:r>
          </a:p>
        </p:txBody>
      </p:sp>
      <p:sp>
        <p:nvSpPr>
          <p:cNvPr id="3" name="Content Placeholder 2">
            <a:extLst>
              <a:ext uri="{FF2B5EF4-FFF2-40B4-BE49-F238E27FC236}">
                <a16:creationId xmlns:a16="http://schemas.microsoft.com/office/drawing/2014/main" id="{594C0DDE-7D8A-D34F-BA5F-943A478B942F}"/>
              </a:ext>
            </a:extLst>
          </p:cNvPr>
          <p:cNvSpPr>
            <a:spLocks noGrp="1"/>
          </p:cNvSpPr>
          <p:nvPr>
            <p:ph idx="1"/>
          </p:nvPr>
        </p:nvSpPr>
        <p:spPr>
          <a:xfrm>
            <a:off x="838200" y="1825625"/>
            <a:ext cx="4375068" cy="4351338"/>
          </a:xfrm>
        </p:spPr>
        <p:txBody>
          <a:bodyPr/>
          <a:lstStyle/>
          <a:p>
            <a:r>
              <a:rPr lang="en-US" altLang="en-US" dirty="0"/>
              <a:t>“The teenage brain is like a Ferrari: it’s sleek, shiny, sexy, and fast, and it corners really well. But it also has really crappy brakes.”</a:t>
            </a:r>
          </a:p>
          <a:p>
            <a:endParaRPr lang="en-US" dirty="0"/>
          </a:p>
        </p:txBody>
      </p:sp>
      <p:pic>
        <p:nvPicPr>
          <p:cNvPr id="4" name="Picture 2">
            <a:extLst>
              <a:ext uri="{FF2B5EF4-FFF2-40B4-BE49-F238E27FC236}">
                <a16:creationId xmlns:a16="http://schemas.microsoft.com/office/drawing/2014/main" id="{9416D5E3-DF69-F34A-9E39-63F648B6F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9" r="12185"/>
          <a:stretch/>
        </p:blipFill>
        <p:spPr bwMode="auto">
          <a:xfrm>
            <a:off x="5846499" y="1500190"/>
            <a:ext cx="4241864" cy="38576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3B3F727-6759-B248-A839-22B61ABB0801}"/>
              </a:ext>
            </a:extLst>
          </p:cNvPr>
          <p:cNvSpPr txBox="1"/>
          <p:nvPr/>
        </p:nvSpPr>
        <p:spPr>
          <a:xfrm>
            <a:off x="5846499" y="5469811"/>
            <a:ext cx="4241864" cy="385762"/>
          </a:xfrm>
          <a:prstGeom prst="rect">
            <a:avLst/>
          </a:prstGeom>
          <a:solidFill>
            <a:srgbClr val="000000">
              <a:alpha val="50000"/>
            </a:srgbClr>
          </a:solidFill>
          <a:ln>
            <a:noFill/>
          </a:ln>
        </p:spPr>
        <p:txBody>
          <a:bodyPr wrap="square">
            <a:noAutofit/>
          </a:bodyPr>
          <a:lstStyle/>
          <a:p>
            <a:pPr algn="ctr">
              <a:spcAft>
                <a:spcPts val="338"/>
              </a:spcAft>
              <a:defRPr/>
            </a:pPr>
            <a:r>
              <a:rPr lang="en-US" sz="2000" dirty="0">
                <a:solidFill>
                  <a:srgbClr val="FFFFFF"/>
                </a:solidFill>
              </a:rPr>
              <a:t>Dawson/</a:t>
            </a:r>
            <a:r>
              <a:rPr lang="en-US" sz="2000" dirty="0" err="1">
                <a:solidFill>
                  <a:srgbClr val="FFFFFF"/>
                </a:solidFill>
              </a:rPr>
              <a:t>Guare</a:t>
            </a:r>
            <a:r>
              <a:rPr lang="en-US" sz="2000" dirty="0">
                <a:solidFill>
                  <a:srgbClr val="FFFFFF"/>
                </a:solidFill>
              </a:rPr>
              <a:t>-May 2012</a:t>
            </a:r>
          </a:p>
        </p:txBody>
      </p:sp>
      <p:sp>
        <p:nvSpPr>
          <p:cNvPr id="6" name="Footer Placeholder 3">
            <a:extLst>
              <a:ext uri="{FF2B5EF4-FFF2-40B4-BE49-F238E27FC236}">
                <a16:creationId xmlns:a16="http://schemas.microsoft.com/office/drawing/2014/main" id="{C83305CB-0020-1F40-9307-FF0CB11A7BA1}"/>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341379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91F0D-B885-0C46-8673-1B6BB84B675F}"/>
              </a:ext>
            </a:extLst>
          </p:cNvPr>
          <p:cNvSpPr>
            <a:spLocks noGrp="1"/>
          </p:cNvSpPr>
          <p:nvPr>
            <p:ph type="title"/>
          </p:nvPr>
        </p:nvSpPr>
        <p:spPr/>
        <p:txBody>
          <a:bodyPr/>
          <a:lstStyle/>
          <a:p>
            <a:r>
              <a:rPr lang="en-US" dirty="0"/>
              <a:t>Perfect Storm:</a:t>
            </a:r>
          </a:p>
        </p:txBody>
      </p:sp>
      <p:sp>
        <p:nvSpPr>
          <p:cNvPr id="4" name="Content Placeholder 3">
            <a:extLst>
              <a:ext uri="{FF2B5EF4-FFF2-40B4-BE49-F238E27FC236}">
                <a16:creationId xmlns:a16="http://schemas.microsoft.com/office/drawing/2014/main" id="{1082816A-2575-D342-B048-E7AFD38C8BBC}"/>
              </a:ext>
            </a:extLst>
          </p:cNvPr>
          <p:cNvSpPr>
            <a:spLocks noGrp="1" noChangeArrowheads="1"/>
          </p:cNvSpPr>
          <p:nvPr>
            <p:ph idx="1"/>
          </p:nvPr>
        </p:nvSpPr>
        <p:spPr bwMode="auto">
          <a:xfrm>
            <a:off x="4571999" y="375516"/>
            <a:ext cx="3456710" cy="3143538"/>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anchor="ctr">
            <a:normAutofit/>
          </a:bodyPr>
          <a:lstStyle/>
          <a:p>
            <a:pPr marL="0" indent="0" algn="ctr" eaLnBrk="1" hangingPunct="1">
              <a:buNone/>
              <a:defRPr/>
            </a:pPr>
            <a:r>
              <a:rPr lang="en-US" sz="2000" dirty="0">
                <a:solidFill>
                  <a:schemeClr val="lt1"/>
                </a:solidFill>
              </a:rPr>
              <a:t>Developmental</a:t>
            </a:r>
          </a:p>
        </p:txBody>
      </p:sp>
      <p:sp>
        <p:nvSpPr>
          <p:cNvPr id="5" name="Content Placeholder 3">
            <a:extLst>
              <a:ext uri="{FF2B5EF4-FFF2-40B4-BE49-F238E27FC236}">
                <a16:creationId xmlns:a16="http://schemas.microsoft.com/office/drawing/2014/main" id="{541D84E5-671D-B544-BA05-D4D881FBFECB}"/>
              </a:ext>
            </a:extLst>
          </p:cNvPr>
          <p:cNvSpPr txBox="1">
            <a:spLocks noChangeArrowheads="1"/>
          </p:cNvSpPr>
          <p:nvPr/>
        </p:nvSpPr>
        <p:spPr bwMode="auto">
          <a:xfrm>
            <a:off x="6016336" y="2446626"/>
            <a:ext cx="3325091" cy="3257983"/>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000" dirty="0">
                <a:solidFill>
                  <a:schemeClr val="lt1"/>
                </a:solidFill>
              </a:rPr>
              <a:t>Psychosocial</a:t>
            </a:r>
          </a:p>
        </p:txBody>
      </p:sp>
      <p:sp>
        <p:nvSpPr>
          <p:cNvPr id="6" name="Content Placeholder 3">
            <a:extLst>
              <a:ext uri="{FF2B5EF4-FFF2-40B4-BE49-F238E27FC236}">
                <a16:creationId xmlns:a16="http://schemas.microsoft.com/office/drawing/2014/main" id="{2C77B916-8BA0-C343-8630-31342E8AD40E}"/>
              </a:ext>
            </a:extLst>
          </p:cNvPr>
          <p:cNvSpPr txBox="1">
            <a:spLocks noChangeArrowheads="1"/>
          </p:cNvSpPr>
          <p:nvPr/>
        </p:nvSpPr>
        <p:spPr bwMode="auto">
          <a:xfrm>
            <a:off x="3148444" y="2561071"/>
            <a:ext cx="3456709" cy="3143538"/>
          </a:xfrm>
          <a:prstGeom prst="ellipse">
            <a:avLst/>
          </a:prstGeom>
          <a:gradFill rotWithShape="1">
            <a:gsLst>
              <a:gs pos="0">
                <a:srgbClr val="FF9B72"/>
              </a:gs>
              <a:gs pos="100000">
                <a:srgbClr val="FF6803"/>
              </a:gs>
            </a:gsLst>
            <a:lin ang="5400000"/>
          </a:gradFill>
          <a:ln w="9525">
            <a:solidFill>
              <a:srgbClr val="F26C1C"/>
            </a:solidFill>
            <a:round/>
            <a:headEnd/>
            <a:tailEnd/>
          </a:ln>
          <a:effectLst>
            <a:outerShdw blurRad="40000" dist="23000" dir="5400000" rotWithShape="0">
              <a:srgbClr val="808080">
                <a:alpha val="34999"/>
              </a:srgbClr>
            </a:outerShdw>
          </a:effectLst>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sz="2000" dirty="0">
                <a:solidFill>
                  <a:schemeClr val="lt1"/>
                </a:solidFill>
              </a:rPr>
              <a:t>Biochemical</a:t>
            </a:r>
          </a:p>
        </p:txBody>
      </p:sp>
      <p:sp>
        <p:nvSpPr>
          <p:cNvPr id="7" name="Footer Placeholder 3">
            <a:extLst>
              <a:ext uri="{FF2B5EF4-FFF2-40B4-BE49-F238E27FC236}">
                <a16:creationId xmlns:a16="http://schemas.microsoft.com/office/drawing/2014/main" id="{A2D1641A-B633-2045-BBDB-8DE4DBFE0A5B}"/>
              </a:ext>
            </a:extLst>
          </p:cNvPr>
          <p:cNvSpPr>
            <a:spLocks noGrp="1"/>
          </p:cNvSpPr>
          <p:nvPr>
            <p:ph type="ftr" sz="quarter" idx="11"/>
          </p:nvPr>
        </p:nvSpPr>
        <p:spPr>
          <a:xfrm>
            <a:off x="1053861" y="5704609"/>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
        <p:nvSpPr>
          <p:cNvPr id="8" name="Rectangle 7">
            <a:extLst>
              <a:ext uri="{FF2B5EF4-FFF2-40B4-BE49-F238E27FC236}">
                <a16:creationId xmlns:a16="http://schemas.microsoft.com/office/drawing/2014/main" id="{0E84F33F-4DAC-194E-AABB-731DA808BB3D}"/>
              </a:ext>
            </a:extLst>
          </p:cNvPr>
          <p:cNvSpPr/>
          <p:nvPr/>
        </p:nvSpPr>
        <p:spPr>
          <a:xfrm>
            <a:off x="1555171" y="2002624"/>
            <a:ext cx="1924974" cy="2099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Brain injury, even a mild TBI like a concussion, is the great AMPLIFIER!</a:t>
            </a:r>
          </a:p>
        </p:txBody>
      </p:sp>
    </p:spTree>
    <p:extLst>
      <p:ext uri="{BB962C8B-B14F-4D97-AF65-F5344CB8AC3E}">
        <p14:creationId xmlns:p14="http://schemas.microsoft.com/office/powerpoint/2010/main" val="3872239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449" y="223260"/>
            <a:ext cx="7729728" cy="1188720"/>
          </a:xfrm>
        </p:spPr>
        <p:txBody>
          <a:bodyPr>
            <a:normAutofit fontScale="90000"/>
          </a:bodyPr>
          <a:lstStyle/>
          <a:p>
            <a:r>
              <a:rPr lang="en-US" dirty="0"/>
              <a:t>Building Blocks of Brain Development</a:t>
            </a:r>
            <a:r>
              <a:rPr lang="en-US" sz="1800" dirty="0"/>
              <a:t>©</a:t>
            </a:r>
          </a:p>
        </p:txBody>
      </p:sp>
      <p:sp>
        <p:nvSpPr>
          <p:cNvPr id="8" name="Content Placeholder 2"/>
          <p:cNvSpPr>
            <a:spLocks noGrp="1"/>
          </p:cNvSpPr>
          <p:nvPr>
            <p:ph idx="1"/>
          </p:nvPr>
        </p:nvSpPr>
        <p:spPr>
          <a:xfrm>
            <a:off x="381534" y="1411980"/>
            <a:ext cx="11277066" cy="5037025"/>
          </a:xfrm>
        </p:spPr>
        <p:txBody>
          <a:bodyPr>
            <a:normAutofit/>
          </a:bodyPr>
          <a:lstStyle/>
          <a:p>
            <a:pPr marL="0" indent="0">
              <a:buNone/>
            </a:pPr>
            <a:r>
              <a:rPr lang="en-US" sz="2400" dirty="0"/>
              <a:t>Colorado Brain Injury Steering Committee</a:t>
            </a:r>
          </a:p>
          <a:p>
            <a:pPr marL="0" indent="0">
              <a:buNone/>
            </a:pPr>
            <a:r>
              <a:rPr lang="en-US" sz="2400" dirty="0"/>
              <a:t>Colorado Department of Education (CDE)</a:t>
            </a:r>
          </a:p>
          <a:p>
            <a:pPr marL="285750" indent="-285750"/>
            <a:r>
              <a:rPr lang="en-US" sz="2400" dirty="0"/>
              <a:t>Neuroscience, research, neuro-cognitive processes and assessment</a:t>
            </a:r>
          </a:p>
          <a:p>
            <a:pPr marL="285750" indent="-285750"/>
            <a:r>
              <a:rPr lang="en-US" sz="2400" dirty="0"/>
              <a:t>No ONE model of neurocognitive development</a:t>
            </a:r>
          </a:p>
          <a:p>
            <a:pPr marL="285750" indent="-285750"/>
            <a:r>
              <a:rPr lang="en-US" sz="2400" dirty="0"/>
              <a:t>Simplistic framework that describes the complexity of neurocognitive functioning and inter-relatedness.</a:t>
            </a:r>
          </a:p>
          <a:p>
            <a:pPr marL="285750" indent="-285750"/>
            <a:r>
              <a:rPr lang="en-US" sz="2400" dirty="0"/>
              <a:t>Simple way for parents and educators to understand the brain, and how learning and behavior can be affected</a:t>
            </a:r>
          </a:p>
          <a:p>
            <a:pPr marL="285750" indent="-285750"/>
            <a:r>
              <a:rPr lang="en-US" sz="2400" dirty="0"/>
              <a:t>Neuroeducational model – multidisciplinary teams CAN do this.</a:t>
            </a:r>
          </a:p>
          <a:p>
            <a:pPr marL="285750" indent="-285750"/>
            <a:r>
              <a:rPr lang="en-US" sz="2400" dirty="0"/>
              <a:t>If we understand the BRAIN, we understand learning and behavior</a:t>
            </a:r>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b="10959"/>
          <a:stretch/>
        </p:blipFill>
        <p:spPr>
          <a:xfrm>
            <a:off x="8664144" y="768222"/>
            <a:ext cx="3146322" cy="1111394"/>
          </a:xfrm>
          <a:prstGeom prst="rect">
            <a:avLst/>
          </a:prstGeom>
        </p:spPr>
      </p:pic>
      <p:sp>
        <p:nvSpPr>
          <p:cNvPr id="5" name="Footer Placeholder 3">
            <a:extLst>
              <a:ext uri="{FF2B5EF4-FFF2-40B4-BE49-F238E27FC236}">
                <a16:creationId xmlns:a16="http://schemas.microsoft.com/office/drawing/2014/main" id="{1465EE32-ED66-8141-9062-75187F3E3B1F}"/>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8105659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p:nvPr/>
        </p:nvSpPr>
        <p:spPr>
          <a:xfrm>
            <a:off x="1699637" y="761999"/>
            <a:ext cx="8953674" cy="1152525"/>
          </a:xfrm>
          <a:prstGeom prst="rect">
            <a:avLst/>
          </a:prstGeom>
          <a:solidFill>
            <a:schemeClr val="lt1"/>
          </a:solidFill>
          <a:ln>
            <a:noFill/>
          </a:ln>
        </p:spPr>
        <p:txBody>
          <a:bodyPr lIns="91425" tIns="45700" rIns="91425" bIns="45700" anchor="t" anchorCtr="0">
            <a:noAutofit/>
          </a:bodyPr>
          <a:lstStyle/>
          <a:p>
            <a:pPr>
              <a:lnSpc>
                <a:spcPct val="115000"/>
              </a:lnSpc>
              <a:buClr>
                <a:schemeClr val="dk1"/>
              </a:buClr>
              <a:buSzPct val="25000"/>
            </a:pPr>
            <a:r>
              <a:rPr lang="en-US" sz="3600" b="1" dirty="0">
                <a:solidFill>
                  <a:schemeClr val="dk1"/>
                </a:solidFill>
                <a:latin typeface="+mj-lt"/>
                <a:ea typeface="Garamond"/>
                <a:cs typeface="Garamond"/>
                <a:sym typeface="Garamond"/>
              </a:rPr>
              <a:t>Building Blocks of Brain Development</a:t>
            </a:r>
          </a:p>
        </p:txBody>
      </p:sp>
      <p:grpSp>
        <p:nvGrpSpPr>
          <p:cNvPr id="2" name="Group 1"/>
          <p:cNvGrpSpPr/>
          <p:nvPr/>
        </p:nvGrpSpPr>
        <p:grpSpPr>
          <a:xfrm>
            <a:off x="1699636" y="1981200"/>
            <a:ext cx="8434965" cy="3860100"/>
            <a:chOff x="175635" y="1981200"/>
            <a:chExt cx="8434965" cy="3860100"/>
          </a:xfrm>
        </p:grpSpPr>
        <p:sp>
          <p:nvSpPr>
            <p:cNvPr id="673" name="Shape 673"/>
            <p:cNvSpPr txBox="1"/>
            <p:nvPr/>
          </p:nvSpPr>
          <p:spPr>
            <a:xfrm>
              <a:off x="2428575" y="541020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674" name="Shape 674"/>
            <p:cNvGrpSpPr/>
            <p:nvPr/>
          </p:nvGrpSpPr>
          <p:grpSpPr>
            <a:xfrm>
              <a:off x="175635" y="2105025"/>
              <a:ext cx="1988640" cy="3209925"/>
              <a:chOff x="22860" y="2543175"/>
              <a:chExt cx="1988640" cy="3209925"/>
            </a:xfrm>
          </p:grpSpPr>
          <p:sp>
            <p:nvSpPr>
              <p:cNvPr id="675" name="Shape 675"/>
              <p:cNvSpPr txBox="1"/>
              <p:nvPr/>
            </p:nvSpPr>
            <p:spPr>
              <a:xfrm>
                <a:off x="22860" y="5143500"/>
                <a:ext cx="1320300" cy="609600"/>
              </a:xfrm>
              <a:prstGeom prst="rect">
                <a:avLst/>
              </a:prstGeom>
              <a:noFill/>
              <a:ln>
                <a:noFill/>
              </a:ln>
            </p:spPr>
            <p:txBody>
              <a:bodyPr lIns="91425" tIns="45700" rIns="91425" bIns="45700" anchor="t" anchorCtr="0">
                <a:noAutofit/>
              </a:bodyPr>
              <a:lstStyle/>
              <a:p>
                <a:pPr>
                  <a:lnSpc>
                    <a:spcPct val="115000"/>
                  </a:lnSpc>
                  <a:buClr>
                    <a:srgbClr val="E36C0A"/>
                  </a:buClr>
                  <a:buSzPct val="25000"/>
                </a:pPr>
                <a:r>
                  <a:rPr lang="en-US" sz="1400" b="1" dirty="0">
                    <a:solidFill>
                      <a:srgbClr val="E36C0A"/>
                    </a:solidFill>
                    <a:latin typeface="Garamond"/>
                    <a:ea typeface="Garamond"/>
                    <a:cs typeface="Garamond"/>
                    <a:sym typeface="Garamond"/>
                  </a:rPr>
                  <a:t>Fundamental</a:t>
                </a:r>
              </a:p>
              <a:p>
                <a:pPr>
                  <a:lnSpc>
                    <a:spcPct val="115000"/>
                  </a:lnSpc>
                  <a:buClr>
                    <a:srgbClr val="E36C0A"/>
                  </a:buClr>
                  <a:buSzPct val="25000"/>
                </a:pPr>
                <a:r>
                  <a:rPr lang="en-US" sz="1400" b="1" dirty="0">
                    <a:solidFill>
                      <a:srgbClr val="E36C0A"/>
                    </a:solidFill>
                    <a:latin typeface="Garamond"/>
                    <a:ea typeface="Garamond"/>
                    <a:cs typeface="Garamond"/>
                    <a:sym typeface="Garamond"/>
                  </a:rPr>
                  <a:t>Processes</a:t>
                </a:r>
              </a:p>
            </p:txBody>
          </p:sp>
          <p:grpSp>
            <p:nvGrpSpPr>
              <p:cNvPr id="676" name="Shape 676"/>
              <p:cNvGrpSpPr/>
              <p:nvPr/>
            </p:nvGrpSpPr>
            <p:grpSpPr>
              <a:xfrm>
                <a:off x="57148" y="4314825"/>
                <a:ext cx="1954351" cy="609600"/>
                <a:chOff x="57149" y="4314825"/>
                <a:chExt cx="1954351" cy="609600"/>
              </a:xfrm>
            </p:grpSpPr>
            <p:sp>
              <p:nvSpPr>
                <p:cNvPr id="677" name="Shape 677"/>
                <p:cNvSpPr txBox="1"/>
                <p:nvPr/>
              </p:nvSpPr>
              <p:spPr>
                <a:xfrm>
                  <a:off x="57148" y="4314825"/>
                  <a:ext cx="1285800" cy="609600"/>
                </a:xfrm>
                <a:prstGeom prst="rect">
                  <a:avLst/>
                </a:prstGeom>
                <a:noFill/>
                <a:ln>
                  <a:noFill/>
                </a:ln>
              </p:spPr>
              <p:txBody>
                <a:bodyPr lIns="91425" tIns="45700" rIns="91425" bIns="45700" anchor="t" anchorCtr="0">
                  <a:noAutofit/>
                </a:bodyPr>
                <a:lstStyle/>
                <a:p>
                  <a:pPr>
                    <a:lnSpc>
                      <a:spcPct val="115000"/>
                    </a:lnSpc>
                    <a:buClr>
                      <a:srgbClr val="00B050"/>
                    </a:buClr>
                    <a:buSzPct val="25000"/>
                  </a:pPr>
                  <a:r>
                    <a:rPr lang="en-US" sz="1400" b="1" dirty="0">
                      <a:solidFill>
                        <a:srgbClr val="00B050"/>
                      </a:solidFill>
                      <a:latin typeface="Garamond"/>
                      <a:ea typeface="Garamond"/>
                      <a:cs typeface="Garamond"/>
                      <a:sym typeface="Garamond"/>
                    </a:rPr>
                    <a:t>Intermediate</a:t>
                  </a:r>
                </a:p>
                <a:p>
                  <a:pPr>
                    <a:lnSpc>
                      <a:spcPct val="115000"/>
                    </a:lnSpc>
                    <a:buClr>
                      <a:srgbClr val="00B050"/>
                    </a:buClr>
                    <a:buSzPct val="25000"/>
                  </a:pPr>
                  <a:r>
                    <a:rPr lang="en-US" sz="1400" b="1" dirty="0">
                      <a:solidFill>
                        <a:srgbClr val="00B050"/>
                      </a:solidFill>
                      <a:latin typeface="Garamond"/>
                      <a:ea typeface="Garamond"/>
                      <a:cs typeface="Garamond"/>
                      <a:sym typeface="Garamond"/>
                    </a:rPr>
                    <a:t>Processes</a:t>
                  </a:r>
                </a:p>
              </p:txBody>
            </p:sp>
            <p:sp>
              <p:nvSpPr>
                <p:cNvPr id="678" name="Shape 678"/>
                <p:cNvSpPr/>
                <p:nvPr/>
              </p:nvSpPr>
              <p:spPr>
                <a:xfrm>
                  <a:off x="1447800" y="4443412"/>
                  <a:ext cx="563700" cy="257100"/>
                </a:xfrm>
                <a:prstGeom prst="rightArrow">
                  <a:avLst>
                    <a:gd name="adj1" fmla="val 50000"/>
                    <a:gd name="adj2" fmla="val 50000"/>
                  </a:avLst>
                </a:prstGeom>
                <a:solidFill>
                  <a:srgbClr val="00B050"/>
                </a:solidFill>
                <a:ln w="25400" cap="flat" cmpd="sng">
                  <a:solidFill>
                    <a:srgbClr val="71893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679" name="Shape 679"/>
              <p:cNvGrpSpPr/>
              <p:nvPr/>
            </p:nvGrpSpPr>
            <p:grpSpPr>
              <a:xfrm>
                <a:off x="57150" y="3467100"/>
                <a:ext cx="1954350" cy="609600"/>
                <a:chOff x="57150" y="3467100"/>
                <a:chExt cx="1954350" cy="609600"/>
              </a:xfrm>
            </p:grpSpPr>
            <p:sp>
              <p:nvSpPr>
                <p:cNvPr id="680" name="Shape 680"/>
                <p:cNvSpPr txBox="1"/>
                <p:nvPr/>
              </p:nvSpPr>
              <p:spPr>
                <a:xfrm>
                  <a:off x="57150" y="3467100"/>
                  <a:ext cx="1285800" cy="609600"/>
                </a:xfrm>
                <a:prstGeom prst="rect">
                  <a:avLst/>
                </a:prstGeom>
                <a:noFill/>
                <a:ln>
                  <a:noFill/>
                </a:ln>
              </p:spPr>
              <p:txBody>
                <a:bodyPr lIns="91425" tIns="45700" rIns="91425" bIns="45700" anchor="t" anchorCtr="0">
                  <a:noAutofit/>
                </a:bodyPr>
                <a:lstStyle/>
                <a:p>
                  <a:pPr>
                    <a:lnSpc>
                      <a:spcPct val="115000"/>
                    </a:lnSpc>
                    <a:buClr>
                      <a:srgbClr val="0070C0"/>
                    </a:buClr>
                    <a:buSzPct val="25000"/>
                  </a:pPr>
                  <a:r>
                    <a:rPr lang="en-US" sz="1400" b="1" dirty="0">
                      <a:solidFill>
                        <a:srgbClr val="0070C0"/>
                      </a:solidFill>
                      <a:latin typeface="Garamond"/>
                      <a:ea typeface="Garamond"/>
                      <a:cs typeface="Garamond"/>
                      <a:sym typeface="Garamond"/>
                    </a:rPr>
                    <a:t>Higher Order</a:t>
                  </a:r>
                </a:p>
                <a:p>
                  <a:pPr>
                    <a:lnSpc>
                      <a:spcPct val="115000"/>
                    </a:lnSpc>
                    <a:buClr>
                      <a:srgbClr val="0070C0"/>
                    </a:buClr>
                    <a:buSzPct val="25000"/>
                  </a:pPr>
                  <a:r>
                    <a:rPr lang="en-US" sz="1400" b="1" dirty="0">
                      <a:solidFill>
                        <a:srgbClr val="0070C0"/>
                      </a:solidFill>
                      <a:latin typeface="Garamond"/>
                      <a:ea typeface="Garamond"/>
                      <a:cs typeface="Garamond"/>
                      <a:sym typeface="Garamond"/>
                    </a:rPr>
                    <a:t>Processes</a:t>
                  </a:r>
                </a:p>
              </p:txBody>
            </p:sp>
            <p:sp>
              <p:nvSpPr>
                <p:cNvPr id="681" name="Shape 681"/>
                <p:cNvSpPr/>
                <p:nvPr/>
              </p:nvSpPr>
              <p:spPr>
                <a:xfrm>
                  <a:off x="1447800" y="3643310"/>
                  <a:ext cx="563700" cy="257100"/>
                </a:xfrm>
                <a:prstGeom prst="rightArrow">
                  <a:avLst>
                    <a:gd name="adj1" fmla="val 50000"/>
                    <a:gd name="adj2" fmla="val 50000"/>
                  </a:avLst>
                </a:prstGeom>
                <a:solidFill>
                  <a:srgbClr val="4F81BD"/>
                </a:solidFill>
                <a:ln w="25400" cap="flat" cmpd="sng">
                  <a:solidFill>
                    <a:srgbClr val="42547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682" name="Shape 682"/>
              <p:cNvGrpSpPr/>
              <p:nvPr/>
            </p:nvGrpSpPr>
            <p:grpSpPr>
              <a:xfrm>
                <a:off x="57150" y="2543175"/>
                <a:ext cx="1954350" cy="609600"/>
                <a:chOff x="57150" y="2543175"/>
                <a:chExt cx="1954350" cy="609600"/>
              </a:xfrm>
            </p:grpSpPr>
            <p:sp>
              <p:nvSpPr>
                <p:cNvPr id="683" name="Shape 683"/>
                <p:cNvSpPr txBox="1"/>
                <p:nvPr/>
              </p:nvSpPr>
              <p:spPr>
                <a:xfrm>
                  <a:off x="57150" y="2543175"/>
                  <a:ext cx="1133400" cy="609600"/>
                </a:xfrm>
                <a:prstGeom prst="rect">
                  <a:avLst/>
                </a:prstGeom>
                <a:noFill/>
                <a:ln>
                  <a:noFill/>
                </a:ln>
              </p:spPr>
              <p:txBody>
                <a:bodyPr lIns="91425" tIns="45700" rIns="91425" bIns="45700" anchor="t" anchorCtr="0">
                  <a:noAutofit/>
                </a:bodyPr>
                <a:lstStyle/>
                <a:p>
                  <a:pPr>
                    <a:lnSpc>
                      <a:spcPct val="115000"/>
                    </a:lnSpc>
                    <a:buClr>
                      <a:srgbClr val="7030A0"/>
                    </a:buClr>
                    <a:buSzPct val="25000"/>
                  </a:pPr>
                  <a:r>
                    <a:rPr lang="en-US" sz="1400" b="1" dirty="0">
                      <a:solidFill>
                        <a:srgbClr val="7030A0"/>
                      </a:solidFill>
                      <a:latin typeface="Garamond"/>
                      <a:ea typeface="Garamond"/>
                      <a:cs typeface="Garamond"/>
                      <a:sym typeface="Garamond"/>
                    </a:rPr>
                    <a:t>Overall </a:t>
                  </a:r>
                </a:p>
                <a:p>
                  <a:pPr>
                    <a:lnSpc>
                      <a:spcPct val="115000"/>
                    </a:lnSpc>
                    <a:buClr>
                      <a:srgbClr val="7030A0"/>
                    </a:buClr>
                    <a:buSzPct val="25000"/>
                  </a:pPr>
                  <a:r>
                    <a:rPr lang="en-US" sz="1400" b="1" dirty="0">
                      <a:solidFill>
                        <a:srgbClr val="7030A0"/>
                      </a:solidFill>
                      <a:latin typeface="Garamond"/>
                      <a:ea typeface="Garamond"/>
                      <a:cs typeface="Garamond"/>
                      <a:sym typeface="Garamond"/>
                    </a:rPr>
                    <a:t>Functioning</a:t>
                  </a:r>
                </a:p>
              </p:txBody>
            </p:sp>
            <p:sp>
              <p:nvSpPr>
                <p:cNvPr id="684" name="Shape 684"/>
                <p:cNvSpPr/>
                <p:nvPr/>
              </p:nvSpPr>
              <p:spPr>
                <a:xfrm>
                  <a:off x="1447800" y="2667000"/>
                  <a:ext cx="563700" cy="257100"/>
                </a:xfrm>
                <a:prstGeom prst="rightArrow">
                  <a:avLst>
                    <a:gd name="adj1" fmla="val 50000"/>
                    <a:gd name="adj2" fmla="val 50000"/>
                  </a:avLst>
                </a:prstGeom>
                <a:solidFill>
                  <a:srgbClr val="8064A2"/>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grpSp>
          <p:nvGrpSpPr>
            <p:cNvPr id="685" name="Shape 685"/>
            <p:cNvGrpSpPr/>
            <p:nvPr/>
          </p:nvGrpSpPr>
          <p:grpSpPr>
            <a:xfrm>
              <a:off x="1348143" y="1981200"/>
              <a:ext cx="7262457" cy="3448200"/>
              <a:chOff x="390525" y="0"/>
              <a:chExt cx="7820025" cy="3448200"/>
            </a:xfrm>
          </p:grpSpPr>
          <p:sp>
            <p:nvSpPr>
              <p:cNvPr id="686" name="Shape 686"/>
              <p:cNvSpPr/>
              <p:nvPr/>
            </p:nvSpPr>
            <p:spPr>
              <a:xfrm>
                <a:off x="390525" y="2590800"/>
                <a:ext cx="15525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Memory</a:t>
                </a:r>
              </a:p>
            </p:txBody>
          </p:sp>
          <p:sp>
            <p:nvSpPr>
              <p:cNvPr id="687" name="Shape 687"/>
              <p:cNvSpPr/>
              <p:nvPr/>
            </p:nvSpPr>
            <p:spPr>
              <a:xfrm>
                <a:off x="6648450"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Sensory-Motor</a:t>
                </a:r>
              </a:p>
            </p:txBody>
          </p:sp>
          <p:sp>
            <p:nvSpPr>
              <p:cNvPr id="688" name="Shape 688"/>
              <p:cNvSpPr/>
              <p:nvPr/>
            </p:nvSpPr>
            <p:spPr>
              <a:xfrm>
                <a:off x="5086351"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Inhibition</a:t>
                </a:r>
              </a:p>
            </p:txBody>
          </p:sp>
          <p:sp>
            <p:nvSpPr>
              <p:cNvPr id="689" name="Shape 689"/>
              <p:cNvSpPr/>
              <p:nvPr/>
            </p:nvSpPr>
            <p:spPr>
              <a:xfrm>
                <a:off x="3505201" y="2590800"/>
                <a:ext cx="15717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Attention</a:t>
                </a:r>
              </a:p>
            </p:txBody>
          </p:sp>
          <p:sp>
            <p:nvSpPr>
              <p:cNvPr id="690" name="Shape 690"/>
              <p:cNvSpPr/>
              <p:nvPr/>
            </p:nvSpPr>
            <p:spPr>
              <a:xfrm>
                <a:off x="1952625" y="2590800"/>
                <a:ext cx="15429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
                </a:r>
                <a:br>
                  <a:rPr lang="en-US" b="1" dirty="0">
                    <a:solidFill>
                      <a:srgbClr val="FFFFFF"/>
                    </a:solidFill>
                    <a:latin typeface="Calibri"/>
                    <a:ea typeface="Calibri"/>
                    <a:cs typeface="Calibri"/>
                    <a:sym typeface="Calibri"/>
                  </a:rPr>
                </a:br>
                <a:r>
                  <a:rPr lang="en-US" b="1" dirty="0">
                    <a:solidFill>
                      <a:srgbClr val="FFFFFF"/>
                    </a:solidFill>
                    <a:latin typeface="Calibri"/>
                    <a:ea typeface="Calibri"/>
                    <a:cs typeface="Calibri"/>
                    <a:sym typeface="Calibri"/>
                  </a:rPr>
                  <a:t>Processing Speed</a:t>
                </a:r>
              </a:p>
              <a:p>
                <a:pPr algn="ctr">
                  <a:lnSpc>
                    <a:spcPct val="115000"/>
                  </a:lnSpc>
                  <a:spcBef>
                    <a:spcPts val="1000"/>
                  </a:spcBef>
                  <a:buClr>
                    <a:srgbClr val="FFFFFF"/>
                  </a:buClr>
                  <a:buSzPct val="25000"/>
                </a:pPr>
                <a:r>
                  <a:rPr lang="en-US" sz="1600" dirty="0">
                    <a:solidFill>
                      <a:srgbClr val="FFFFFF"/>
                    </a:solidFill>
                    <a:latin typeface="Calibri"/>
                    <a:ea typeface="Calibri"/>
                    <a:cs typeface="Calibri"/>
                    <a:sym typeface="Calibri"/>
                  </a:rPr>
                  <a:t> </a:t>
                </a:r>
              </a:p>
            </p:txBody>
          </p:sp>
          <p:sp>
            <p:nvSpPr>
              <p:cNvPr id="691" name="Shape 691"/>
              <p:cNvSpPr/>
              <p:nvPr/>
            </p:nvSpPr>
            <p:spPr>
              <a:xfrm>
                <a:off x="19431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Language Processes</a:t>
                </a:r>
              </a:p>
            </p:txBody>
          </p:sp>
          <p:sp>
            <p:nvSpPr>
              <p:cNvPr id="692" name="Shape 692"/>
              <p:cNvSpPr/>
              <p:nvPr/>
            </p:nvSpPr>
            <p:spPr>
              <a:xfrm>
                <a:off x="35052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Learning Processes</a:t>
                </a:r>
              </a:p>
            </p:txBody>
          </p:sp>
          <p:sp>
            <p:nvSpPr>
              <p:cNvPr id="693" name="Shape 693"/>
              <p:cNvSpPr/>
              <p:nvPr/>
            </p:nvSpPr>
            <p:spPr>
              <a:xfrm>
                <a:off x="5068200" y="1724025"/>
                <a:ext cx="15621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Visual-Spatial Processes</a:t>
                </a:r>
              </a:p>
            </p:txBody>
          </p:sp>
          <p:sp>
            <p:nvSpPr>
              <p:cNvPr id="694" name="Shape 694"/>
              <p:cNvSpPr/>
              <p:nvPr/>
            </p:nvSpPr>
            <p:spPr>
              <a:xfrm>
                <a:off x="2722352" y="866775"/>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Social Emotional Competency</a:t>
                </a:r>
              </a:p>
            </p:txBody>
          </p:sp>
          <p:sp>
            <p:nvSpPr>
              <p:cNvPr id="695" name="Shape 695"/>
              <p:cNvSpPr/>
              <p:nvPr/>
            </p:nvSpPr>
            <p:spPr>
              <a:xfrm>
                <a:off x="4286251" y="871879"/>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Executive Functions</a:t>
                </a:r>
              </a:p>
            </p:txBody>
          </p:sp>
          <p:sp>
            <p:nvSpPr>
              <p:cNvPr id="696" name="Shape 696"/>
              <p:cNvSpPr/>
              <p:nvPr/>
            </p:nvSpPr>
            <p:spPr>
              <a:xfrm>
                <a:off x="3495676" y="0"/>
                <a:ext cx="1562100" cy="857400"/>
              </a:xfrm>
              <a:prstGeom prst="roundRect">
                <a:avLst>
                  <a:gd name="adj" fmla="val 16667"/>
                </a:avLst>
              </a:prstGeom>
              <a:solidFill>
                <a:srgbClr val="8064A2"/>
              </a:solidFill>
              <a:ln w="25400" cap="flat" cmpd="sng">
                <a:solidFill>
                  <a:srgbClr val="5D4876"/>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200" b="1" dirty="0">
                    <a:solidFill>
                      <a:srgbClr val="FFFFFF"/>
                    </a:solidFill>
                    <a:latin typeface="Calibri"/>
                    <a:ea typeface="Calibri"/>
                    <a:cs typeface="Calibri"/>
                    <a:sym typeface="Calibri"/>
                  </a:rPr>
                  <a:t>Achievement/ Cognitive Ability/ Reasoning</a:t>
                </a:r>
              </a:p>
            </p:txBody>
          </p:sp>
        </p:grpSp>
      </p:grpSp>
      <p:pic>
        <p:nvPicPr>
          <p:cNvPr id="29" name="Picture 2" descr="Image result for copy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5407" y="1171646"/>
            <a:ext cx="193582" cy="193582"/>
          </a:xfrm>
          <a:prstGeom prst="rect">
            <a:avLst/>
          </a:prstGeom>
          <a:noFill/>
          <a:extLst>
            <a:ext uri="{909E8E84-426E-40DD-AFC4-6F175D3DCCD1}">
              <a14:hiddenFill xmlns:a14="http://schemas.microsoft.com/office/drawing/2010/main">
                <a:solidFill>
                  <a:srgbClr val="FFFFFF"/>
                </a:solidFill>
              </a14:hiddenFill>
            </a:ext>
          </a:extLst>
        </p:spPr>
      </p:pic>
      <p:sp>
        <p:nvSpPr>
          <p:cNvPr id="30" name="Footer Placeholder 3">
            <a:extLst>
              <a:ext uri="{FF2B5EF4-FFF2-40B4-BE49-F238E27FC236}">
                <a16:creationId xmlns:a16="http://schemas.microsoft.com/office/drawing/2014/main" id="{351BD278-FD9A-CC4A-A11F-2419286BA3F3}"/>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564835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grpSp>
        <p:nvGrpSpPr>
          <p:cNvPr id="6" name="Group 5"/>
          <p:cNvGrpSpPr/>
          <p:nvPr/>
        </p:nvGrpSpPr>
        <p:grpSpPr>
          <a:xfrm>
            <a:off x="963299" y="123226"/>
            <a:ext cx="8888145" cy="6089354"/>
            <a:chOff x="145155" y="132946"/>
            <a:chExt cx="8888145" cy="6089354"/>
          </a:xfrm>
        </p:grpSpPr>
        <p:grpSp>
          <p:nvGrpSpPr>
            <p:cNvPr id="701" name="Shape 701"/>
            <p:cNvGrpSpPr/>
            <p:nvPr/>
          </p:nvGrpSpPr>
          <p:grpSpPr>
            <a:xfrm>
              <a:off x="6477000" y="2666996"/>
              <a:ext cx="2556300" cy="2456443"/>
              <a:chOff x="6597650" y="2551188"/>
              <a:chExt cx="2556300" cy="2638500"/>
            </a:xfrm>
          </p:grpSpPr>
          <p:cxnSp>
            <p:nvCxnSpPr>
              <p:cNvPr id="702" name="Shape 702"/>
              <p:cNvCxnSpPr/>
              <p:nvPr/>
            </p:nvCxnSpPr>
            <p:spPr>
              <a:xfrm>
                <a:off x="8867775" y="2551188"/>
                <a:ext cx="0" cy="2638500"/>
              </a:xfrm>
              <a:prstGeom prst="straightConnector1">
                <a:avLst/>
              </a:prstGeom>
              <a:noFill/>
              <a:ln w="28575" cap="flat" cmpd="sng">
                <a:solidFill>
                  <a:schemeClr val="dk1"/>
                </a:solidFill>
                <a:prstDash val="solid"/>
                <a:miter/>
                <a:headEnd type="none" w="med" len="med"/>
                <a:tailEnd type="none" w="med" len="med"/>
              </a:ln>
            </p:spPr>
          </p:cxnSp>
          <p:cxnSp>
            <p:nvCxnSpPr>
              <p:cNvPr id="703" name="Shape 703"/>
              <p:cNvCxnSpPr/>
              <p:nvPr/>
            </p:nvCxnSpPr>
            <p:spPr>
              <a:xfrm>
                <a:off x="6597650" y="2551189"/>
                <a:ext cx="2276400" cy="0"/>
              </a:xfrm>
              <a:prstGeom prst="straightConnector1">
                <a:avLst/>
              </a:prstGeom>
              <a:noFill/>
              <a:ln w="28575" cap="flat" cmpd="sng">
                <a:solidFill>
                  <a:schemeClr val="dk1"/>
                </a:solidFill>
                <a:prstDash val="solid"/>
                <a:miter/>
                <a:headEnd type="triangle" w="lg" len="lg"/>
                <a:tailEnd type="none" w="med" len="med"/>
              </a:ln>
            </p:spPr>
          </p:cxnSp>
          <p:sp>
            <p:nvSpPr>
              <p:cNvPr id="704" name="Shape 704"/>
              <p:cNvSpPr/>
              <p:nvPr/>
            </p:nvSpPr>
            <p:spPr>
              <a:xfrm>
                <a:off x="7283450" y="3124118"/>
                <a:ext cx="1870500" cy="1064100"/>
              </a:xfrm>
              <a:prstGeom prst="rect">
                <a:avLst/>
              </a:prstGeom>
              <a:solidFill>
                <a:srgbClr val="FFFFCC"/>
              </a:solidFill>
              <a:ln w="25400" cap="flat" cmpd="sng">
                <a:solidFill>
                  <a:srgbClr val="FFFFCC"/>
                </a:solidFill>
                <a:prstDash val="solid"/>
                <a:miter/>
                <a:headEnd type="none" w="med" len="med"/>
                <a:tailEnd type="none" w="med" len="med"/>
              </a:ln>
            </p:spPr>
            <p:txBody>
              <a:bodyPr lIns="91425" tIns="45700" rIns="91425" bIns="45700" anchor="ctr" anchorCtr="0">
                <a:noAutofit/>
              </a:bodyPr>
              <a:lstStyle/>
              <a:p>
                <a:pPr algn="ctr">
                  <a:lnSpc>
                    <a:spcPct val="115000"/>
                  </a:lnSpc>
                  <a:buClr>
                    <a:srgbClr val="000000"/>
                  </a:buClr>
                  <a:buSzPct val="25000"/>
                </a:pPr>
                <a:r>
                  <a:rPr lang="en-US" sz="1100" i="1" dirty="0">
                    <a:solidFill>
                      <a:srgbClr val="000000"/>
                    </a:solidFill>
                    <a:latin typeface="Garamond"/>
                    <a:ea typeface="Garamond"/>
                    <a:cs typeface="Garamond"/>
                    <a:sym typeface="Garamond"/>
                  </a:rPr>
                  <a:t/>
                </a:r>
                <a:br>
                  <a:rPr lang="en-US" sz="1100" i="1" dirty="0">
                    <a:solidFill>
                      <a:srgbClr val="000000"/>
                    </a:solidFill>
                    <a:latin typeface="Garamond"/>
                    <a:ea typeface="Garamond"/>
                    <a:cs typeface="Garamond"/>
                    <a:sym typeface="Garamond"/>
                  </a:rPr>
                </a:br>
                <a:r>
                  <a:rPr lang="en-US" b="1" i="1" dirty="0">
                    <a:solidFill>
                      <a:srgbClr val="000000"/>
                    </a:solidFill>
                    <a:latin typeface="Garamond"/>
                    <a:ea typeface="Garamond"/>
                    <a:cs typeface="Garamond"/>
                    <a:sym typeface="Garamond"/>
                  </a:rPr>
                  <a:t>Complexities Increase with Brain Maturation</a:t>
                </a:r>
              </a:p>
              <a:p>
                <a:pPr algn="ctr">
                  <a:lnSpc>
                    <a:spcPct val="115000"/>
                  </a:lnSpc>
                  <a:spcBef>
                    <a:spcPts val="1000"/>
                  </a:spcBef>
                  <a:buClr>
                    <a:schemeClr val="lt1"/>
                  </a:buClr>
                  <a:buSzPct val="25000"/>
                </a:pPr>
                <a:r>
                  <a:rPr lang="en-US" sz="1100" dirty="0">
                    <a:solidFill>
                      <a:schemeClr val="lt1"/>
                    </a:solidFill>
                    <a:latin typeface="Garamond"/>
                    <a:ea typeface="Garamond"/>
                    <a:cs typeface="Garamond"/>
                    <a:sym typeface="Garamond"/>
                  </a:rPr>
                  <a:t> </a:t>
                </a:r>
              </a:p>
            </p:txBody>
          </p:sp>
          <p:cxnSp>
            <p:nvCxnSpPr>
              <p:cNvPr id="705" name="Shape 705"/>
              <p:cNvCxnSpPr/>
              <p:nvPr/>
            </p:nvCxnSpPr>
            <p:spPr>
              <a:xfrm>
                <a:off x="8727439" y="5170303"/>
                <a:ext cx="152400" cy="0"/>
              </a:xfrm>
              <a:prstGeom prst="straightConnector1">
                <a:avLst/>
              </a:prstGeom>
              <a:noFill/>
              <a:ln w="28575" cap="flat" cmpd="sng">
                <a:solidFill>
                  <a:schemeClr val="dk1"/>
                </a:solidFill>
                <a:prstDash val="solid"/>
                <a:miter/>
                <a:headEnd type="none" w="med" len="med"/>
                <a:tailEnd type="none" w="med" len="med"/>
              </a:ln>
            </p:spPr>
          </p:cxnSp>
        </p:grpSp>
        <p:grpSp>
          <p:nvGrpSpPr>
            <p:cNvPr id="3" name="Group 2"/>
            <p:cNvGrpSpPr/>
            <p:nvPr/>
          </p:nvGrpSpPr>
          <p:grpSpPr>
            <a:xfrm>
              <a:off x="5638800" y="1418897"/>
              <a:ext cx="2705442" cy="914400"/>
              <a:chOff x="5638800" y="1418897"/>
              <a:chExt cx="2705442" cy="914400"/>
            </a:xfrm>
          </p:grpSpPr>
          <p:sp>
            <p:nvSpPr>
              <p:cNvPr id="2" name="Rounded Rectangle 1"/>
              <p:cNvSpPr/>
              <p:nvPr/>
            </p:nvSpPr>
            <p:spPr>
              <a:xfrm>
                <a:off x="6281742" y="1418897"/>
                <a:ext cx="2062500" cy="914400"/>
              </a:xfrm>
              <a:prstGeom prst="roundRect">
                <a:avLst/>
              </a:prstGeom>
              <a:solidFill>
                <a:schemeClr val="accent4">
                  <a:lumMod val="40000"/>
                  <a:lumOff val="60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ct val="25000"/>
                </a:pPr>
                <a:r>
                  <a:rPr lang="en-US" sz="2000" dirty="0">
                    <a:latin typeface="Libre Baskerville"/>
                    <a:ea typeface="Libre Baskerville"/>
                    <a:cs typeface="Libre Baskerville"/>
                    <a:sym typeface="Libre Baskerville"/>
                  </a:rPr>
                  <a:t/>
                </a:r>
                <a:br>
                  <a:rPr lang="en-US" sz="2000" dirty="0">
                    <a:latin typeface="Libre Baskerville"/>
                    <a:ea typeface="Libre Baskerville"/>
                    <a:cs typeface="Libre Baskerville"/>
                    <a:sym typeface="Libre Baskerville"/>
                  </a:rPr>
                </a:br>
                <a:r>
                  <a:rPr lang="en-US" sz="2000" dirty="0">
                    <a:solidFill>
                      <a:srgbClr val="7030A0"/>
                    </a:solidFill>
                    <a:latin typeface="Libre Baskerville"/>
                    <a:ea typeface="Libre Baskerville"/>
                    <a:cs typeface="Libre Baskerville"/>
                    <a:sym typeface="Libre Baskerville"/>
                  </a:rPr>
                  <a:t>Productive </a:t>
                </a:r>
              </a:p>
              <a:p>
                <a:pPr lvl="0" algn="ctr">
                  <a:buSzPct val="25000"/>
                </a:pPr>
                <a:r>
                  <a:rPr lang="en-US" sz="2000" dirty="0">
                    <a:solidFill>
                      <a:srgbClr val="7030A0"/>
                    </a:solidFill>
                    <a:latin typeface="Libre Baskerville"/>
                    <a:ea typeface="Libre Baskerville"/>
                    <a:cs typeface="Libre Baskerville"/>
                    <a:sym typeface="Libre Baskerville"/>
                  </a:rPr>
                  <a:t>Citizen</a:t>
                </a:r>
              </a:p>
              <a:p>
                <a:pPr algn="ctr"/>
                <a:endParaRPr lang="en-US" dirty="0"/>
              </a:p>
            </p:txBody>
          </p:sp>
          <p:cxnSp>
            <p:nvCxnSpPr>
              <p:cNvPr id="4" name="Straight Arrow Connector 3"/>
              <p:cNvCxnSpPr/>
              <p:nvPr/>
            </p:nvCxnSpPr>
            <p:spPr>
              <a:xfrm flipH="1">
                <a:off x="5638800" y="1981200"/>
                <a:ext cx="457200" cy="228600"/>
              </a:xfrm>
              <a:prstGeom prst="straightConnector1">
                <a:avLst/>
              </a:prstGeom>
              <a:ln w="28575">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4" name="Shape 672"/>
            <p:cNvSpPr txBox="1"/>
            <p:nvPr/>
          </p:nvSpPr>
          <p:spPr>
            <a:xfrm>
              <a:off x="411042" y="132946"/>
              <a:ext cx="8271947" cy="1219276"/>
            </a:xfrm>
            <a:prstGeom prst="rect">
              <a:avLst/>
            </a:prstGeom>
            <a:solidFill>
              <a:schemeClr val="lt1"/>
            </a:solidFill>
            <a:ln>
              <a:noFill/>
            </a:ln>
          </p:spPr>
          <p:txBody>
            <a:bodyPr lIns="91425" tIns="45700" rIns="91425" bIns="45700" anchor="t" anchorCtr="0">
              <a:noAutofit/>
            </a:bodyPr>
            <a:lstStyle/>
            <a:p>
              <a:pPr>
                <a:lnSpc>
                  <a:spcPct val="115000"/>
                </a:lnSpc>
                <a:buClr>
                  <a:schemeClr val="dk1"/>
                </a:buClr>
                <a:buSzPct val="25000"/>
              </a:pPr>
              <a:r>
                <a:rPr lang="en-US" sz="3600" b="1" dirty="0">
                  <a:solidFill>
                    <a:schemeClr val="dk1"/>
                  </a:solidFill>
                  <a:latin typeface="+mj-lt"/>
                  <a:ea typeface="Garamond"/>
                  <a:cs typeface="Garamond"/>
                  <a:sym typeface="Garamond"/>
                </a:rPr>
                <a:t>Building Blocks of Brain Development</a:t>
              </a:r>
            </a:p>
          </p:txBody>
        </p:sp>
        <p:pic>
          <p:nvPicPr>
            <p:cNvPr id="58" name="Picture 2" descr="Image result for copy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914400"/>
              <a:ext cx="193582" cy="193582"/>
            </a:xfrm>
            <a:prstGeom prst="rect">
              <a:avLst/>
            </a:prstGeom>
            <a:noFill/>
            <a:extLst>
              <a:ext uri="{909E8E84-426E-40DD-AFC4-6F175D3DCCD1}">
                <a14:hiddenFill xmlns:a14="http://schemas.microsoft.com/office/drawing/2010/main">
                  <a:solidFill>
                    <a:srgbClr val="FFFFFF"/>
                  </a:solidFill>
                </a14:hiddenFill>
              </a:ext>
            </a:extLst>
          </p:spPr>
        </p:pic>
        <p:sp>
          <p:nvSpPr>
            <p:cNvPr id="59" name="Shape 673"/>
            <p:cNvSpPr txBox="1"/>
            <p:nvPr/>
          </p:nvSpPr>
          <p:spPr>
            <a:xfrm>
              <a:off x="2275800" y="569214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5" name="Group 4"/>
            <p:cNvGrpSpPr/>
            <p:nvPr/>
          </p:nvGrpSpPr>
          <p:grpSpPr>
            <a:xfrm>
              <a:off x="145155" y="2362200"/>
              <a:ext cx="8434965" cy="3860100"/>
              <a:chOff x="175260" y="2362200"/>
              <a:chExt cx="8434965" cy="3860100"/>
            </a:xfrm>
          </p:grpSpPr>
          <p:sp>
            <p:nvSpPr>
              <p:cNvPr id="60" name="Shape 673"/>
              <p:cNvSpPr txBox="1"/>
              <p:nvPr/>
            </p:nvSpPr>
            <p:spPr>
              <a:xfrm>
                <a:off x="2428200" y="579120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61" name="Shape 674"/>
              <p:cNvGrpSpPr/>
              <p:nvPr/>
            </p:nvGrpSpPr>
            <p:grpSpPr>
              <a:xfrm>
                <a:off x="175260" y="2486025"/>
                <a:ext cx="1988640" cy="3209925"/>
                <a:chOff x="22860" y="2543175"/>
                <a:chExt cx="1988640" cy="3209925"/>
              </a:xfrm>
            </p:grpSpPr>
            <p:sp>
              <p:nvSpPr>
                <p:cNvPr id="62" name="Shape 675"/>
                <p:cNvSpPr txBox="1"/>
                <p:nvPr/>
              </p:nvSpPr>
              <p:spPr>
                <a:xfrm>
                  <a:off x="22860" y="5143500"/>
                  <a:ext cx="1320300" cy="609600"/>
                </a:xfrm>
                <a:prstGeom prst="rect">
                  <a:avLst/>
                </a:prstGeom>
                <a:noFill/>
                <a:ln>
                  <a:noFill/>
                </a:ln>
              </p:spPr>
              <p:txBody>
                <a:bodyPr lIns="91425" tIns="45700" rIns="91425" bIns="45700" anchor="t" anchorCtr="0">
                  <a:noAutofit/>
                </a:bodyPr>
                <a:lstStyle/>
                <a:p>
                  <a:pPr>
                    <a:lnSpc>
                      <a:spcPct val="115000"/>
                    </a:lnSpc>
                    <a:buClr>
                      <a:srgbClr val="E36C0A"/>
                    </a:buClr>
                    <a:buSzPct val="25000"/>
                  </a:pPr>
                  <a:r>
                    <a:rPr lang="en-US" sz="1400" b="1" dirty="0">
                      <a:solidFill>
                        <a:srgbClr val="E36C0A"/>
                      </a:solidFill>
                      <a:latin typeface="Garamond"/>
                      <a:ea typeface="Garamond"/>
                      <a:cs typeface="Garamond"/>
                      <a:sym typeface="Garamond"/>
                    </a:rPr>
                    <a:t>Fundamental</a:t>
                  </a:r>
                </a:p>
                <a:p>
                  <a:pPr>
                    <a:lnSpc>
                      <a:spcPct val="115000"/>
                    </a:lnSpc>
                    <a:buClr>
                      <a:srgbClr val="E36C0A"/>
                    </a:buClr>
                    <a:buSzPct val="25000"/>
                  </a:pPr>
                  <a:r>
                    <a:rPr lang="en-US" sz="1400" b="1" dirty="0">
                      <a:solidFill>
                        <a:srgbClr val="E36C0A"/>
                      </a:solidFill>
                      <a:latin typeface="Garamond"/>
                      <a:ea typeface="Garamond"/>
                      <a:cs typeface="Garamond"/>
                      <a:sym typeface="Garamond"/>
                    </a:rPr>
                    <a:t>Processes</a:t>
                  </a:r>
                </a:p>
              </p:txBody>
            </p:sp>
            <p:grpSp>
              <p:nvGrpSpPr>
                <p:cNvPr id="63" name="Shape 676"/>
                <p:cNvGrpSpPr/>
                <p:nvPr/>
              </p:nvGrpSpPr>
              <p:grpSpPr>
                <a:xfrm>
                  <a:off x="57148" y="4314825"/>
                  <a:ext cx="1954351" cy="609600"/>
                  <a:chOff x="57149" y="4314825"/>
                  <a:chExt cx="1954351" cy="609600"/>
                </a:xfrm>
              </p:grpSpPr>
              <p:sp>
                <p:nvSpPr>
                  <p:cNvPr id="70" name="Shape 677"/>
                  <p:cNvSpPr txBox="1"/>
                  <p:nvPr/>
                </p:nvSpPr>
                <p:spPr>
                  <a:xfrm>
                    <a:off x="57148" y="4314825"/>
                    <a:ext cx="1285800" cy="609600"/>
                  </a:xfrm>
                  <a:prstGeom prst="rect">
                    <a:avLst/>
                  </a:prstGeom>
                  <a:noFill/>
                  <a:ln>
                    <a:noFill/>
                  </a:ln>
                </p:spPr>
                <p:txBody>
                  <a:bodyPr lIns="91425" tIns="45700" rIns="91425" bIns="45700" anchor="t" anchorCtr="0">
                    <a:noAutofit/>
                  </a:bodyPr>
                  <a:lstStyle/>
                  <a:p>
                    <a:pPr>
                      <a:lnSpc>
                        <a:spcPct val="115000"/>
                      </a:lnSpc>
                      <a:buClr>
                        <a:srgbClr val="00B050"/>
                      </a:buClr>
                      <a:buSzPct val="25000"/>
                    </a:pPr>
                    <a:r>
                      <a:rPr lang="en-US" sz="1400" b="1" dirty="0">
                        <a:solidFill>
                          <a:srgbClr val="00B050"/>
                        </a:solidFill>
                        <a:latin typeface="Garamond"/>
                        <a:ea typeface="Garamond"/>
                        <a:cs typeface="Garamond"/>
                        <a:sym typeface="Garamond"/>
                      </a:rPr>
                      <a:t>Intermediate</a:t>
                    </a:r>
                  </a:p>
                  <a:p>
                    <a:pPr>
                      <a:lnSpc>
                        <a:spcPct val="115000"/>
                      </a:lnSpc>
                      <a:buClr>
                        <a:srgbClr val="00B050"/>
                      </a:buClr>
                      <a:buSzPct val="25000"/>
                    </a:pPr>
                    <a:r>
                      <a:rPr lang="en-US" sz="1400" b="1" dirty="0">
                        <a:solidFill>
                          <a:srgbClr val="00B050"/>
                        </a:solidFill>
                        <a:latin typeface="Garamond"/>
                        <a:ea typeface="Garamond"/>
                        <a:cs typeface="Garamond"/>
                        <a:sym typeface="Garamond"/>
                      </a:rPr>
                      <a:t>Processes</a:t>
                    </a:r>
                  </a:p>
                </p:txBody>
              </p:sp>
              <p:sp>
                <p:nvSpPr>
                  <p:cNvPr id="71" name="Shape 678"/>
                  <p:cNvSpPr/>
                  <p:nvPr/>
                </p:nvSpPr>
                <p:spPr>
                  <a:xfrm>
                    <a:off x="1447800" y="4443412"/>
                    <a:ext cx="563700" cy="257100"/>
                  </a:xfrm>
                  <a:prstGeom prst="rightArrow">
                    <a:avLst>
                      <a:gd name="adj1" fmla="val 50000"/>
                      <a:gd name="adj2" fmla="val 50000"/>
                    </a:avLst>
                  </a:prstGeom>
                  <a:solidFill>
                    <a:srgbClr val="00B050"/>
                  </a:solidFill>
                  <a:ln w="25400" cap="flat" cmpd="sng">
                    <a:solidFill>
                      <a:srgbClr val="71893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64" name="Shape 679"/>
                <p:cNvGrpSpPr/>
                <p:nvPr/>
              </p:nvGrpSpPr>
              <p:grpSpPr>
                <a:xfrm>
                  <a:off x="57150" y="3467100"/>
                  <a:ext cx="1954350" cy="609600"/>
                  <a:chOff x="57150" y="3467100"/>
                  <a:chExt cx="1954350" cy="609600"/>
                </a:xfrm>
              </p:grpSpPr>
              <p:sp>
                <p:nvSpPr>
                  <p:cNvPr id="68" name="Shape 680"/>
                  <p:cNvSpPr txBox="1"/>
                  <p:nvPr/>
                </p:nvSpPr>
                <p:spPr>
                  <a:xfrm>
                    <a:off x="57150" y="3467100"/>
                    <a:ext cx="1285800" cy="609600"/>
                  </a:xfrm>
                  <a:prstGeom prst="rect">
                    <a:avLst/>
                  </a:prstGeom>
                  <a:noFill/>
                  <a:ln>
                    <a:noFill/>
                  </a:ln>
                </p:spPr>
                <p:txBody>
                  <a:bodyPr lIns="91425" tIns="45700" rIns="91425" bIns="45700" anchor="t" anchorCtr="0">
                    <a:noAutofit/>
                  </a:bodyPr>
                  <a:lstStyle/>
                  <a:p>
                    <a:pPr>
                      <a:lnSpc>
                        <a:spcPct val="115000"/>
                      </a:lnSpc>
                      <a:buClr>
                        <a:srgbClr val="0070C0"/>
                      </a:buClr>
                      <a:buSzPct val="25000"/>
                    </a:pPr>
                    <a:r>
                      <a:rPr lang="en-US" sz="1400" b="1" dirty="0">
                        <a:solidFill>
                          <a:srgbClr val="0070C0"/>
                        </a:solidFill>
                        <a:latin typeface="Garamond"/>
                        <a:ea typeface="Garamond"/>
                        <a:cs typeface="Garamond"/>
                        <a:sym typeface="Garamond"/>
                      </a:rPr>
                      <a:t>Higher Order</a:t>
                    </a:r>
                  </a:p>
                  <a:p>
                    <a:pPr>
                      <a:lnSpc>
                        <a:spcPct val="115000"/>
                      </a:lnSpc>
                      <a:buClr>
                        <a:srgbClr val="0070C0"/>
                      </a:buClr>
                      <a:buSzPct val="25000"/>
                    </a:pPr>
                    <a:r>
                      <a:rPr lang="en-US" sz="1400" b="1" dirty="0">
                        <a:solidFill>
                          <a:srgbClr val="0070C0"/>
                        </a:solidFill>
                        <a:latin typeface="Garamond"/>
                        <a:ea typeface="Garamond"/>
                        <a:cs typeface="Garamond"/>
                        <a:sym typeface="Garamond"/>
                      </a:rPr>
                      <a:t>Processes</a:t>
                    </a:r>
                  </a:p>
                </p:txBody>
              </p:sp>
              <p:sp>
                <p:nvSpPr>
                  <p:cNvPr id="69" name="Shape 681"/>
                  <p:cNvSpPr/>
                  <p:nvPr/>
                </p:nvSpPr>
                <p:spPr>
                  <a:xfrm>
                    <a:off x="1447800" y="3643310"/>
                    <a:ext cx="563700" cy="257100"/>
                  </a:xfrm>
                  <a:prstGeom prst="rightArrow">
                    <a:avLst>
                      <a:gd name="adj1" fmla="val 50000"/>
                      <a:gd name="adj2" fmla="val 50000"/>
                    </a:avLst>
                  </a:prstGeom>
                  <a:solidFill>
                    <a:srgbClr val="4F81BD"/>
                  </a:solidFill>
                  <a:ln w="25400" cap="flat" cmpd="sng">
                    <a:solidFill>
                      <a:srgbClr val="42547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65" name="Shape 682"/>
                <p:cNvGrpSpPr/>
                <p:nvPr/>
              </p:nvGrpSpPr>
              <p:grpSpPr>
                <a:xfrm>
                  <a:off x="57150" y="2543175"/>
                  <a:ext cx="1954350" cy="609600"/>
                  <a:chOff x="57150" y="2543175"/>
                  <a:chExt cx="1954350" cy="609600"/>
                </a:xfrm>
              </p:grpSpPr>
              <p:sp>
                <p:nvSpPr>
                  <p:cNvPr id="66" name="Shape 683"/>
                  <p:cNvSpPr txBox="1"/>
                  <p:nvPr/>
                </p:nvSpPr>
                <p:spPr>
                  <a:xfrm>
                    <a:off x="57150" y="2543175"/>
                    <a:ext cx="1133400" cy="609600"/>
                  </a:xfrm>
                  <a:prstGeom prst="rect">
                    <a:avLst/>
                  </a:prstGeom>
                  <a:noFill/>
                  <a:ln>
                    <a:noFill/>
                  </a:ln>
                </p:spPr>
                <p:txBody>
                  <a:bodyPr lIns="91425" tIns="45700" rIns="91425" bIns="45700" anchor="t" anchorCtr="0">
                    <a:noAutofit/>
                  </a:bodyPr>
                  <a:lstStyle/>
                  <a:p>
                    <a:pPr>
                      <a:lnSpc>
                        <a:spcPct val="115000"/>
                      </a:lnSpc>
                      <a:buClr>
                        <a:srgbClr val="7030A0"/>
                      </a:buClr>
                      <a:buSzPct val="25000"/>
                    </a:pPr>
                    <a:r>
                      <a:rPr lang="en-US" sz="1400" b="1" dirty="0">
                        <a:solidFill>
                          <a:srgbClr val="7030A0"/>
                        </a:solidFill>
                        <a:latin typeface="Garamond"/>
                        <a:ea typeface="Garamond"/>
                        <a:cs typeface="Garamond"/>
                        <a:sym typeface="Garamond"/>
                      </a:rPr>
                      <a:t>Overall </a:t>
                    </a:r>
                  </a:p>
                  <a:p>
                    <a:pPr>
                      <a:lnSpc>
                        <a:spcPct val="115000"/>
                      </a:lnSpc>
                      <a:buClr>
                        <a:srgbClr val="7030A0"/>
                      </a:buClr>
                      <a:buSzPct val="25000"/>
                    </a:pPr>
                    <a:r>
                      <a:rPr lang="en-US" sz="1400" b="1" dirty="0">
                        <a:solidFill>
                          <a:srgbClr val="7030A0"/>
                        </a:solidFill>
                        <a:latin typeface="Garamond"/>
                        <a:ea typeface="Garamond"/>
                        <a:cs typeface="Garamond"/>
                        <a:sym typeface="Garamond"/>
                      </a:rPr>
                      <a:t>Functioning</a:t>
                    </a:r>
                  </a:p>
                </p:txBody>
              </p:sp>
              <p:sp>
                <p:nvSpPr>
                  <p:cNvPr id="67" name="Shape 684"/>
                  <p:cNvSpPr/>
                  <p:nvPr/>
                </p:nvSpPr>
                <p:spPr>
                  <a:xfrm>
                    <a:off x="1447800" y="2667000"/>
                    <a:ext cx="563700" cy="257100"/>
                  </a:xfrm>
                  <a:prstGeom prst="rightArrow">
                    <a:avLst>
                      <a:gd name="adj1" fmla="val 50000"/>
                      <a:gd name="adj2" fmla="val 50000"/>
                    </a:avLst>
                  </a:prstGeom>
                  <a:solidFill>
                    <a:srgbClr val="8064A2"/>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grpSp>
            <p:nvGrpSpPr>
              <p:cNvPr id="72" name="Shape 685"/>
              <p:cNvGrpSpPr/>
              <p:nvPr/>
            </p:nvGrpSpPr>
            <p:grpSpPr>
              <a:xfrm>
                <a:off x="1347768" y="2362200"/>
                <a:ext cx="7262457" cy="3448200"/>
                <a:chOff x="390525" y="0"/>
                <a:chExt cx="7820025" cy="3448200"/>
              </a:xfrm>
            </p:grpSpPr>
            <p:sp>
              <p:nvSpPr>
                <p:cNvPr id="73" name="Shape 686"/>
                <p:cNvSpPr/>
                <p:nvPr/>
              </p:nvSpPr>
              <p:spPr>
                <a:xfrm>
                  <a:off x="390525" y="2590800"/>
                  <a:ext cx="15525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Memory</a:t>
                  </a:r>
                </a:p>
              </p:txBody>
            </p:sp>
            <p:sp>
              <p:nvSpPr>
                <p:cNvPr id="74" name="Shape 687"/>
                <p:cNvSpPr/>
                <p:nvPr/>
              </p:nvSpPr>
              <p:spPr>
                <a:xfrm>
                  <a:off x="6648450"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Sensory-Motor</a:t>
                  </a:r>
                </a:p>
              </p:txBody>
            </p:sp>
            <p:sp>
              <p:nvSpPr>
                <p:cNvPr id="75" name="Shape 688"/>
                <p:cNvSpPr/>
                <p:nvPr/>
              </p:nvSpPr>
              <p:spPr>
                <a:xfrm>
                  <a:off x="5086351"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Inhibition</a:t>
                  </a:r>
                </a:p>
              </p:txBody>
            </p:sp>
            <p:sp>
              <p:nvSpPr>
                <p:cNvPr id="76" name="Shape 689"/>
                <p:cNvSpPr/>
                <p:nvPr/>
              </p:nvSpPr>
              <p:spPr>
                <a:xfrm>
                  <a:off x="3505201" y="2590800"/>
                  <a:ext cx="15717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Attention</a:t>
                  </a:r>
                </a:p>
              </p:txBody>
            </p:sp>
            <p:sp>
              <p:nvSpPr>
                <p:cNvPr id="77" name="Shape 690"/>
                <p:cNvSpPr/>
                <p:nvPr/>
              </p:nvSpPr>
              <p:spPr>
                <a:xfrm>
                  <a:off x="1952625" y="2590800"/>
                  <a:ext cx="15429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
                  </a:r>
                  <a:br>
                    <a:rPr lang="en-US" b="1" dirty="0">
                      <a:solidFill>
                        <a:srgbClr val="FFFFFF"/>
                      </a:solidFill>
                      <a:latin typeface="Calibri"/>
                      <a:ea typeface="Calibri"/>
                      <a:cs typeface="Calibri"/>
                      <a:sym typeface="Calibri"/>
                    </a:rPr>
                  </a:br>
                  <a:r>
                    <a:rPr lang="en-US" b="1" dirty="0">
                      <a:solidFill>
                        <a:srgbClr val="FFFFFF"/>
                      </a:solidFill>
                      <a:latin typeface="Calibri"/>
                      <a:ea typeface="Calibri"/>
                      <a:cs typeface="Calibri"/>
                      <a:sym typeface="Calibri"/>
                    </a:rPr>
                    <a:t>Processing Speed</a:t>
                  </a:r>
                </a:p>
                <a:p>
                  <a:pPr algn="ctr">
                    <a:lnSpc>
                      <a:spcPct val="115000"/>
                    </a:lnSpc>
                    <a:spcBef>
                      <a:spcPts val="1000"/>
                    </a:spcBef>
                    <a:buClr>
                      <a:srgbClr val="FFFFFF"/>
                    </a:buClr>
                    <a:buSzPct val="25000"/>
                  </a:pPr>
                  <a:r>
                    <a:rPr lang="en-US" sz="1600" dirty="0">
                      <a:solidFill>
                        <a:srgbClr val="FFFFFF"/>
                      </a:solidFill>
                      <a:latin typeface="Calibri"/>
                      <a:ea typeface="Calibri"/>
                      <a:cs typeface="Calibri"/>
                      <a:sym typeface="Calibri"/>
                    </a:rPr>
                    <a:t> </a:t>
                  </a:r>
                </a:p>
              </p:txBody>
            </p:sp>
            <p:sp>
              <p:nvSpPr>
                <p:cNvPr id="78" name="Shape 691"/>
                <p:cNvSpPr/>
                <p:nvPr/>
              </p:nvSpPr>
              <p:spPr>
                <a:xfrm>
                  <a:off x="19431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Language Processes</a:t>
                  </a:r>
                </a:p>
              </p:txBody>
            </p:sp>
            <p:sp>
              <p:nvSpPr>
                <p:cNvPr id="79" name="Shape 692"/>
                <p:cNvSpPr/>
                <p:nvPr/>
              </p:nvSpPr>
              <p:spPr>
                <a:xfrm>
                  <a:off x="35052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Learning Processes</a:t>
                  </a:r>
                </a:p>
              </p:txBody>
            </p:sp>
            <p:sp>
              <p:nvSpPr>
                <p:cNvPr id="80" name="Shape 693"/>
                <p:cNvSpPr/>
                <p:nvPr/>
              </p:nvSpPr>
              <p:spPr>
                <a:xfrm>
                  <a:off x="5068200" y="1724025"/>
                  <a:ext cx="15621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Visual-Spatial Processes</a:t>
                  </a:r>
                </a:p>
              </p:txBody>
            </p:sp>
            <p:sp>
              <p:nvSpPr>
                <p:cNvPr id="81" name="Shape 694"/>
                <p:cNvSpPr/>
                <p:nvPr/>
              </p:nvSpPr>
              <p:spPr>
                <a:xfrm>
                  <a:off x="2722352" y="866775"/>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Social Emotional Competency</a:t>
                  </a:r>
                </a:p>
              </p:txBody>
            </p:sp>
            <p:sp>
              <p:nvSpPr>
                <p:cNvPr id="82" name="Shape 695"/>
                <p:cNvSpPr/>
                <p:nvPr/>
              </p:nvSpPr>
              <p:spPr>
                <a:xfrm>
                  <a:off x="4286251" y="871879"/>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Executive Functions</a:t>
                  </a:r>
                </a:p>
              </p:txBody>
            </p:sp>
            <p:sp>
              <p:nvSpPr>
                <p:cNvPr id="83" name="Shape 696"/>
                <p:cNvSpPr/>
                <p:nvPr/>
              </p:nvSpPr>
              <p:spPr>
                <a:xfrm>
                  <a:off x="3495676" y="0"/>
                  <a:ext cx="1562100" cy="857400"/>
                </a:xfrm>
                <a:prstGeom prst="roundRect">
                  <a:avLst>
                    <a:gd name="adj" fmla="val 16667"/>
                  </a:avLst>
                </a:prstGeom>
                <a:solidFill>
                  <a:srgbClr val="8064A2"/>
                </a:solidFill>
                <a:ln w="25400" cap="flat" cmpd="sng">
                  <a:solidFill>
                    <a:srgbClr val="5D4876"/>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200" b="1" dirty="0">
                      <a:solidFill>
                        <a:srgbClr val="FFFFFF"/>
                      </a:solidFill>
                      <a:latin typeface="Calibri"/>
                      <a:ea typeface="Calibri"/>
                      <a:cs typeface="Calibri"/>
                      <a:sym typeface="Calibri"/>
                    </a:rPr>
                    <a:t>Achievement/ Cognitive Ability/ Reasoning</a:t>
                  </a:r>
                </a:p>
              </p:txBody>
            </p:sp>
          </p:grpSp>
        </p:grpSp>
      </p:grpSp>
      <p:sp>
        <p:nvSpPr>
          <p:cNvPr id="39" name="Footer Placeholder 3">
            <a:extLst>
              <a:ext uri="{FF2B5EF4-FFF2-40B4-BE49-F238E27FC236}">
                <a16:creationId xmlns:a16="http://schemas.microsoft.com/office/drawing/2014/main" id="{F6890EBD-DD58-804C-90EC-9A23F6C2BE83}"/>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5995937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grpSp>
        <p:nvGrpSpPr>
          <p:cNvPr id="516" name="Shape 516"/>
          <p:cNvGrpSpPr/>
          <p:nvPr/>
        </p:nvGrpSpPr>
        <p:grpSpPr>
          <a:xfrm>
            <a:off x="2128146" y="1912507"/>
            <a:ext cx="7820024" cy="3267300"/>
            <a:chOff x="390525" y="203024"/>
            <a:chExt cx="7820024" cy="3267300"/>
          </a:xfrm>
        </p:grpSpPr>
        <p:sp>
          <p:nvSpPr>
            <p:cNvPr id="517" name="Shape 517"/>
            <p:cNvSpPr/>
            <p:nvPr/>
          </p:nvSpPr>
          <p:spPr>
            <a:xfrm rot="-188916">
              <a:off x="390525" y="2590799"/>
              <a:ext cx="1552575" cy="857249"/>
            </a:xfrm>
            <a:prstGeom prst="roundRect">
              <a:avLst>
                <a:gd name="adj" fmla="val 16667"/>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Memory</a:t>
              </a:r>
            </a:p>
          </p:txBody>
        </p:sp>
        <p:sp>
          <p:nvSpPr>
            <p:cNvPr id="518" name="Shape 518"/>
            <p:cNvSpPr/>
            <p:nvPr/>
          </p:nvSpPr>
          <p:spPr>
            <a:xfrm>
              <a:off x="6648450" y="2590800"/>
              <a:ext cx="1562099" cy="857250"/>
            </a:xfrm>
            <a:prstGeom prst="roundRect">
              <a:avLst>
                <a:gd name="adj" fmla="val 16667"/>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Sensory-Motor</a:t>
              </a:r>
            </a:p>
          </p:txBody>
        </p:sp>
        <p:sp>
          <p:nvSpPr>
            <p:cNvPr id="519" name="Shape 519"/>
            <p:cNvSpPr/>
            <p:nvPr/>
          </p:nvSpPr>
          <p:spPr>
            <a:xfrm rot="21224918">
              <a:off x="5086351" y="2613075"/>
              <a:ext cx="1562099" cy="857249"/>
            </a:xfrm>
            <a:prstGeom prst="roundRect">
              <a:avLst>
                <a:gd name="adj" fmla="val 16667"/>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Inhibition</a:t>
              </a:r>
            </a:p>
          </p:txBody>
        </p:sp>
        <p:sp>
          <p:nvSpPr>
            <p:cNvPr id="520" name="Shape 520"/>
            <p:cNvSpPr/>
            <p:nvPr/>
          </p:nvSpPr>
          <p:spPr>
            <a:xfrm>
              <a:off x="1952625" y="2590800"/>
              <a:ext cx="1543049" cy="857250"/>
            </a:xfrm>
            <a:prstGeom prst="roundRect">
              <a:avLst>
                <a:gd name="adj" fmla="val 16667"/>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
              </a:r>
              <a:br>
                <a:rPr lang="en-US" b="1" dirty="0">
                  <a:solidFill>
                    <a:prstClr val="white"/>
                  </a:solidFill>
                  <a:latin typeface="Calibri"/>
                  <a:ea typeface="Calibri"/>
                  <a:cs typeface="Times New Roman"/>
                  <a:sym typeface="Garamond"/>
                </a:rPr>
              </a:br>
              <a:r>
                <a:rPr lang="en-US" b="1" dirty="0">
                  <a:solidFill>
                    <a:prstClr val="white"/>
                  </a:solidFill>
                  <a:latin typeface="Calibri"/>
                  <a:ea typeface="Calibri"/>
                  <a:cs typeface="Times New Roman"/>
                  <a:sym typeface="Garamond"/>
                </a:rPr>
                <a:t>Processing Speed</a:t>
              </a:r>
            </a:p>
            <a:p>
              <a:pPr algn="ctr">
                <a:lnSpc>
                  <a:spcPct val="115000"/>
                </a:lnSpc>
                <a:spcAft>
                  <a:spcPts val="1000"/>
                </a:spcAft>
              </a:pPr>
              <a:r>
                <a:rPr lang="en-US" b="1" dirty="0">
                  <a:solidFill>
                    <a:prstClr val="white"/>
                  </a:solidFill>
                  <a:latin typeface="Calibri"/>
                  <a:ea typeface="Calibri"/>
                  <a:cs typeface="Times New Roman"/>
                  <a:sym typeface="Garamond"/>
                </a:rPr>
                <a:t> </a:t>
              </a:r>
            </a:p>
          </p:txBody>
        </p:sp>
        <p:sp>
          <p:nvSpPr>
            <p:cNvPr id="521" name="Shape 521"/>
            <p:cNvSpPr/>
            <p:nvPr/>
          </p:nvSpPr>
          <p:spPr>
            <a:xfrm rot="235024">
              <a:off x="1943100" y="1733549"/>
              <a:ext cx="1552575" cy="857250"/>
            </a:xfrm>
            <a:prstGeom prst="roundRect">
              <a:avLst>
                <a:gd name="adj" fmla="val 16667"/>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dirty="0">
                  <a:solidFill>
                    <a:prstClr val="white"/>
                  </a:solidFill>
                  <a:latin typeface="Calibri"/>
                  <a:ea typeface="Calibri"/>
                  <a:cs typeface="Times New Roman"/>
                  <a:sym typeface="Garamond"/>
                </a:rPr>
                <a:t>Language Processes</a:t>
              </a:r>
            </a:p>
          </p:txBody>
        </p:sp>
        <p:sp>
          <p:nvSpPr>
            <p:cNvPr id="522" name="Shape 522"/>
            <p:cNvSpPr/>
            <p:nvPr/>
          </p:nvSpPr>
          <p:spPr>
            <a:xfrm rot="-2111826">
              <a:off x="3557587" y="2135505"/>
              <a:ext cx="1552574" cy="857249"/>
            </a:xfrm>
            <a:prstGeom prst="roundRect">
              <a:avLst>
                <a:gd name="adj" fmla="val 16667"/>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dirty="0">
                  <a:solidFill>
                    <a:prstClr val="white"/>
                  </a:solidFill>
                  <a:latin typeface="Calibri"/>
                  <a:ea typeface="Calibri"/>
                  <a:cs typeface="Times New Roman"/>
                  <a:sym typeface="Garamond"/>
                </a:rPr>
                <a:t>Learning Processes</a:t>
              </a:r>
            </a:p>
          </p:txBody>
        </p:sp>
        <p:sp>
          <p:nvSpPr>
            <p:cNvPr id="523" name="Shape 523"/>
            <p:cNvSpPr/>
            <p:nvPr/>
          </p:nvSpPr>
          <p:spPr>
            <a:xfrm rot="21125503">
              <a:off x="5068200" y="1724024"/>
              <a:ext cx="1562100" cy="857250"/>
            </a:xfrm>
            <a:prstGeom prst="roundRect">
              <a:avLst>
                <a:gd name="adj" fmla="val 16667"/>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dirty="0">
                  <a:solidFill>
                    <a:prstClr val="white"/>
                  </a:solidFill>
                  <a:latin typeface="Calibri"/>
                  <a:ea typeface="Calibri"/>
                  <a:cs typeface="Times New Roman"/>
                  <a:sym typeface="Garamond"/>
                </a:rPr>
                <a:t>Visual-Spatial Processes</a:t>
              </a:r>
            </a:p>
          </p:txBody>
        </p:sp>
        <p:sp>
          <p:nvSpPr>
            <p:cNvPr id="524" name="Shape 524"/>
            <p:cNvSpPr/>
            <p:nvPr/>
          </p:nvSpPr>
          <p:spPr>
            <a:xfrm rot="1744459">
              <a:off x="2722352" y="922238"/>
              <a:ext cx="1562100" cy="857250"/>
            </a:xfrm>
            <a:prstGeom prst="roundRect">
              <a:avLst>
                <a:gd name="adj" fmla="val 16667"/>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Social Emotional Competency</a:t>
              </a:r>
            </a:p>
          </p:txBody>
        </p:sp>
        <p:sp>
          <p:nvSpPr>
            <p:cNvPr id="525" name="Shape 525"/>
            <p:cNvSpPr/>
            <p:nvPr/>
          </p:nvSpPr>
          <p:spPr>
            <a:xfrm rot="-1397286">
              <a:off x="4286251" y="973902"/>
              <a:ext cx="1562100" cy="857250"/>
            </a:xfrm>
            <a:prstGeom prst="roundRect">
              <a:avLst>
                <a:gd name="adj" fmla="val 16667"/>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Executive Functions</a:t>
              </a:r>
            </a:p>
          </p:txBody>
        </p:sp>
        <p:sp>
          <p:nvSpPr>
            <p:cNvPr id="526" name="Shape 526"/>
            <p:cNvSpPr/>
            <p:nvPr/>
          </p:nvSpPr>
          <p:spPr>
            <a:xfrm rot="-606111">
              <a:off x="3495675" y="203024"/>
              <a:ext cx="1562099" cy="857249"/>
            </a:xfrm>
            <a:prstGeom prst="roundRect">
              <a:avLst>
                <a:gd name="adj" fmla="val 16667"/>
              </a:avLst>
            </a:prstGeom>
            <a:solidFill>
              <a:srgbClr val="8064A2"/>
            </a:solidFill>
            <a:ln w="25400" cap="flat" cmpd="sng" algn="ctr">
              <a:solidFill>
                <a:srgbClr val="8064A2">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200" b="1" dirty="0">
                  <a:solidFill>
                    <a:prstClr val="white"/>
                  </a:solidFill>
                  <a:latin typeface="Calibri"/>
                  <a:ea typeface="Calibri"/>
                  <a:cs typeface="Times New Roman"/>
                  <a:sym typeface="Garamond"/>
                </a:rPr>
                <a:t>Achievement/ Cognitive Ability/ Reasoning</a:t>
              </a:r>
            </a:p>
          </p:txBody>
        </p:sp>
      </p:grpSp>
      <p:sp>
        <p:nvSpPr>
          <p:cNvPr id="527" name="Shape 527"/>
          <p:cNvSpPr/>
          <p:nvPr/>
        </p:nvSpPr>
        <p:spPr>
          <a:xfrm>
            <a:off x="5350811" y="4273967"/>
            <a:ext cx="1459640" cy="857250"/>
          </a:xfrm>
          <a:prstGeom prst="roundRect">
            <a:avLst>
              <a:gd name="adj" fmla="val 16667"/>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solidFill>
                  <a:prstClr val="white"/>
                </a:solidFill>
                <a:latin typeface="Calibri"/>
                <a:ea typeface="Calibri"/>
                <a:cs typeface="Times New Roman"/>
                <a:sym typeface="Garamond"/>
              </a:rPr>
              <a:t>Attention</a:t>
            </a:r>
          </a:p>
        </p:txBody>
      </p:sp>
      <p:sp>
        <p:nvSpPr>
          <p:cNvPr id="528" name="Shape 528"/>
          <p:cNvSpPr/>
          <p:nvPr/>
        </p:nvSpPr>
        <p:spPr>
          <a:xfrm>
            <a:off x="1483628" y="1118989"/>
            <a:ext cx="1178610" cy="1168048"/>
          </a:xfrm>
          <a:prstGeom prst="noSmoking">
            <a:avLst>
              <a:gd name="adj" fmla="val 4029"/>
            </a:avLst>
          </a:prstGeom>
          <a:solidFill>
            <a:srgbClr val="FF0000"/>
          </a:solidFill>
          <a:ln w="25400" cap="flat" cmpd="sng">
            <a:solidFill>
              <a:schemeClr val="dk1"/>
            </a:solidFill>
            <a:prstDash val="solid"/>
            <a:miter/>
            <a:headEnd type="none" w="med" len="med"/>
            <a:tailEnd type="none" w="med" len="med"/>
          </a:ln>
        </p:spPr>
        <p:txBody>
          <a:bodyPr lIns="91425" tIns="45700" rIns="91425" bIns="45700" anchor="ctr" anchorCtr="0">
            <a:noAutofit/>
          </a:bodyPr>
          <a:lstStyle/>
          <a:p>
            <a:pPr algn="ctr"/>
            <a:endParaRPr>
              <a:latin typeface="Garamond"/>
              <a:ea typeface="Garamond"/>
              <a:cs typeface="Garamond"/>
              <a:sym typeface="Garamond"/>
            </a:endParaRPr>
          </a:p>
        </p:txBody>
      </p:sp>
      <p:grpSp>
        <p:nvGrpSpPr>
          <p:cNvPr id="16" name="Group 15"/>
          <p:cNvGrpSpPr/>
          <p:nvPr/>
        </p:nvGrpSpPr>
        <p:grpSpPr>
          <a:xfrm>
            <a:off x="2438400" y="1676400"/>
            <a:ext cx="7262814" cy="3448050"/>
            <a:chOff x="390525" y="0"/>
            <a:chExt cx="7820026" cy="3448050"/>
          </a:xfrm>
        </p:grpSpPr>
        <p:sp>
          <p:nvSpPr>
            <p:cNvPr id="17" name="Rounded Rectangle 16"/>
            <p:cNvSpPr/>
            <p:nvPr/>
          </p:nvSpPr>
          <p:spPr>
            <a:xfrm>
              <a:off x="390525" y="2590800"/>
              <a:ext cx="1552575"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b="1" dirty="0">
                  <a:solidFill>
                    <a:prstClr val="white"/>
                  </a:solidFill>
                  <a:latin typeface="Calibri"/>
                  <a:ea typeface="Calibri"/>
                  <a:cs typeface="Times New Roman"/>
                </a:rPr>
                <a:t>Memory</a:t>
              </a:r>
              <a:endParaRPr lang="en-US" sz="1100" dirty="0">
                <a:solidFill>
                  <a:prstClr val="white"/>
                </a:solidFill>
                <a:latin typeface="Calibri"/>
                <a:ea typeface="Calibri"/>
                <a:cs typeface="Times New Roman"/>
              </a:endParaRPr>
            </a:p>
          </p:txBody>
        </p:sp>
        <p:sp>
          <p:nvSpPr>
            <p:cNvPr id="18" name="Rounded Rectangle 17"/>
            <p:cNvSpPr/>
            <p:nvPr/>
          </p:nvSpPr>
          <p:spPr>
            <a:xfrm>
              <a:off x="66484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b="1">
                  <a:solidFill>
                    <a:prstClr val="white"/>
                  </a:solidFill>
                  <a:latin typeface="Calibri"/>
                  <a:ea typeface="Calibri"/>
                  <a:cs typeface="Times New Roman"/>
                </a:rPr>
                <a:t>Sensory-Motor</a:t>
              </a:r>
              <a:endParaRPr lang="en-US" sz="1100">
                <a:solidFill>
                  <a:prstClr val="white"/>
                </a:solidFill>
                <a:latin typeface="Calibri"/>
                <a:ea typeface="Calibri"/>
                <a:cs typeface="Times New Roman"/>
              </a:endParaRPr>
            </a:p>
          </p:txBody>
        </p:sp>
        <p:sp>
          <p:nvSpPr>
            <p:cNvPr id="19" name="Rounded Rectangle 18"/>
            <p:cNvSpPr/>
            <p:nvPr/>
          </p:nvSpPr>
          <p:spPr>
            <a:xfrm>
              <a:off x="50863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b="1">
                  <a:solidFill>
                    <a:prstClr val="white"/>
                  </a:solidFill>
                  <a:latin typeface="Calibri"/>
                  <a:ea typeface="Calibri"/>
                  <a:cs typeface="Times New Roman"/>
                </a:rPr>
                <a:t>Inhibition</a:t>
              </a:r>
              <a:endParaRPr lang="en-US" sz="1100">
                <a:solidFill>
                  <a:prstClr val="white"/>
                </a:solidFill>
                <a:latin typeface="Calibri"/>
                <a:ea typeface="Calibri"/>
                <a:cs typeface="Times New Roman"/>
              </a:endParaRPr>
            </a:p>
          </p:txBody>
        </p:sp>
        <p:sp>
          <p:nvSpPr>
            <p:cNvPr id="21" name="Rounded Rectangle 20"/>
            <p:cNvSpPr/>
            <p:nvPr/>
          </p:nvSpPr>
          <p:spPr>
            <a:xfrm>
              <a:off x="1952625" y="2590800"/>
              <a:ext cx="154305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b="1" dirty="0">
                  <a:solidFill>
                    <a:prstClr val="white"/>
                  </a:solidFill>
                  <a:latin typeface="Calibri"/>
                  <a:ea typeface="Calibri"/>
                  <a:cs typeface="Times New Roman"/>
                </a:rPr>
                <a:t/>
              </a:r>
              <a:br>
                <a:rPr lang="en-US" b="1" dirty="0">
                  <a:solidFill>
                    <a:prstClr val="white"/>
                  </a:solidFill>
                  <a:latin typeface="Calibri"/>
                  <a:ea typeface="Calibri"/>
                  <a:cs typeface="Times New Roman"/>
                </a:rPr>
              </a:br>
              <a:r>
                <a:rPr lang="en-US" b="1" dirty="0">
                  <a:solidFill>
                    <a:prstClr val="white"/>
                  </a:solidFill>
                  <a:latin typeface="Calibri"/>
                  <a:ea typeface="Calibri"/>
                  <a:cs typeface="Times New Roman"/>
                </a:rPr>
                <a:t>Processing Speed</a:t>
              </a:r>
              <a:endParaRPr lang="en-US" sz="1100" dirty="0">
                <a:solidFill>
                  <a:prstClr val="white"/>
                </a:solidFill>
                <a:latin typeface="Calibri"/>
                <a:ea typeface="Calibri"/>
                <a:cs typeface="Times New Roman"/>
              </a:endParaRPr>
            </a:p>
            <a:p>
              <a:pPr algn="ctr">
                <a:lnSpc>
                  <a:spcPct val="115000"/>
                </a:lnSpc>
                <a:spcAft>
                  <a:spcPts val="1000"/>
                </a:spcAft>
                <a:defRPr/>
              </a:pPr>
              <a:r>
                <a:rPr lang="en-US" sz="1600" dirty="0">
                  <a:solidFill>
                    <a:prstClr val="white"/>
                  </a:solidFill>
                  <a:latin typeface="Calibri"/>
                  <a:ea typeface="Calibri"/>
                  <a:cs typeface="Times New Roman"/>
                </a:rPr>
                <a:t> </a:t>
              </a:r>
              <a:endParaRPr lang="en-US" sz="1100" dirty="0">
                <a:solidFill>
                  <a:prstClr val="white"/>
                </a:solidFill>
                <a:latin typeface="Calibri"/>
                <a:ea typeface="Calibri"/>
                <a:cs typeface="Times New Roman"/>
              </a:endParaRPr>
            </a:p>
          </p:txBody>
        </p:sp>
        <p:sp>
          <p:nvSpPr>
            <p:cNvPr id="22" name="Rounded Rectangle 21"/>
            <p:cNvSpPr/>
            <p:nvPr/>
          </p:nvSpPr>
          <p:spPr>
            <a:xfrm>
              <a:off x="19431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600" b="1" dirty="0">
                  <a:solidFill>
                    <a:prstClr val="white"/>
                  </a:solidFill>
                  <a:latin typeface="Calibri"/>
                  <a:ea typeface="Calibri"/>
                  <a:cs typeface="Times New Roman"/>
                </a:rPr>
                <a:t>Language Processes</a:t>
              </a:r>
              <a:endParaRPr lang="en-US" sz="1100" dirty="0">
                <a:solidFill>
                  <a:prstClr val="white"/>
                </a:solidFill>
                <a:latin typeface="Calibri"/>
                <a:ea typeface="Calibri"/>
                <a:cs typeface="Times New Roman"/>
              </a:endParaRPr>
            </a:p>
          </p:txBody>
        </p:sp>
        <p:sp>
          <p:nvSpPr>
            <p:cNvPr id="23" name="Rounded Rectangle 22"/>
            <p:cNvSpPr/>
            <p:nvPr/>
          </p:nvSpPr>
          <p:spPr>
            <a:xfrm>
              <a:off x="35052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600" b="1">
                  <a:solidFill>
                    <a:prstClr val="white"/>
                  </a:solidFill>
                  <a:latin typeface="Calibri"/>
                  <a:ea typeface="Calibri"/>
                  <a:cs typeface="Times New Roman"/>
                </a:rPr>
                <a:t>Learning Processes</a:t>
              </a:r>
              <a:endParaRPr lang="en-US" sz="1100">
                <a:solidFill>
                  <a:prstClr val="white"/>
                </a:solidFill>
                <a:latin typeface="Calibri"/>
                <a:ea typeface="Calibri"/>
                <a:cs typeface="Times New Roman"/>
              </a:endParaRPr>
            </a:p>
          </p:txBody>
        </p:sp>
        <p:sp>
          <p:nvSpPr>
            <p:cNvPr id="24" name="Rounded Rectangle 23"/>
            <p:cNvSpPr/>
            <p:nvPr/>
          </p:nvSpPr>
          <p:spPr>
            <a:xfrm>
              <a:off x="5068200" y="1724025"/>
              <a:ext cx="1562100"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600" b="1" dirty="0">
                  <a:solidFill>
                    <a:prstClr val="white"/>
                  </a:solidFill>
                  <a:latin typeface="Calibri"/>
                  <a:ea typeface="Calibri"/>
                  <a:cs typeface="Times New Roman"/>
                </a:rPr>
                <a:t>Visual-Spatial Processes</a:t>
              </a:r>
              <a:endParaRPr lang="en-US" sz="1100" dirty="0">
                <a:solidFill>
                  <a:prstClr val="white"/>
                </a:solidFill>
                <a:latin typeface="Calibri"/>
                <a:ea typeface="Calibri"/>
                <a:cs typeface="Times New Roman"/>
              </a:endParaRPr>
            </a:p>
          </p:txBody>
        </p:sp>
        <p:sp>
          <p:nvSpPr>
            <p:cNvPr id="25" name="Rounded Rectangle 24"/>
            <p:cNvSpPr/>
            <p:nvPr/>
          </p:nvSpPr>
          <p:spPr>
            <a:xfrm>
              <a:off x="2722353" y="866775"/>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b="1" dirty="0">
                  <a:solidFill>
                    <a:prstClr val="white"/>
                  </a:solidFill>
                  <a:latin typeface="Calibri"/>
                  <a:ea typeface="Calibri"/>
                  <a:cs typeface="Times New Roman"/>
                </a:rPr>
                <a:t>Social Emotional Competency</a:t>
              </a:r>
              <a:endParaRPr lang="en-US" sz="1100" dirty="0">
                <a:solidFill>
                  <a:prstClr val="white"/>
                </a:solidFill>
                <a:latin typeface="Calibri"/>
                <a:ea typeface="Calibri"/>
                <a:cs typeface="Times New Roman"/>
              </a:endParaRPr>
            </a:p>
          </p:txBody>
        </p:sp>
        <p:sp>
          <p:nvSpPr>
            <p:cNvPr id="26" name="Rounded Rectangle 25"/>
            <p:cNvSpPr/>
            <p:nvPr/>
          </p:nvSpPr>
          <p:spPr>
            <a:xfrm>
              <a:off x="4286251" y="871880"/>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b="1">
                  <a:solidFill>
                    <a:prstClr val="white"/>
                  </a:solidFill>
                  <a:latin typeface="Calibri"/>
                  <a:ea typeface="Calibri"/>
                  <a:cs typeface="Times New Roman"/>
                </a:rPr>
                <a:t>Executive Functions</a:t>
              </a:r>
              <a:endParaRPr lang="en-US" sz="1100">
                <a:solidFill>
                  <a:prstClr val="white"/>
                </a:solidFill>
                <a:latin typeface="Calibri"/>
                <a:ea typeface="Calibri"/>
                <a:cs typeface="Times New Roman"/>
              </a:endParaRPr>
            </a:p>
          </p:txBody>
        </p:sp>
        <p:sp>
          <p:nvSpPr>
            <p:cNvPr id="27" name="Rounded Rectangle 26"/>
            <p:cNvSpPr/>
            <p:nvPr/>
          </p:nvSpPr>
          <p:spPr>
            <a:xfrm>
              <a:off x="3495676" y="0"/>
              <a:ext cx="1562100" cy="857250"/>
            </a:xfrm>
            <a:prstGeom prst="roundRect">
              <a:avLst/>
            </a:prstGeom>
            <a:solidFill>
              <a:srgbClr val="8064A2"/>
            </a:solidFill>
            <a:ln w="25400" cap="flat" cmpd="sng" algn="ctr">
              <a:solidFill>
                <a:srgbClr val="8064A2">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1200" b="1" dirty="0">
                  <a:solidFill>
                    <a:prstClr val="white"/>
                  </a:solidFill>
                  <a:latin typeface="Calibri"/>
                  <a:ea typeface="Calibri"/>
                  <a:cs typeface="Times New Roman"/>
                </a:rPr>
                <a:t>Achievement/ Cognitive Ability/ Reasoning</a:t>
              </a:r>
              <a:endParaRPr lang="en-US" sz="1200" dirty="0">
                <a:solidFill>
                  <a:prstClr val="white"/>
                </a:solidFill>
                <a:latin typeface="Calibri"/>
                <a:ea typeface="Calibri"/>
                <a:cs typeface="Times New Roman"/>
              </a:endParaRPr>
            </a:p>
          </p:txBody>
        </p:sp>
      </p:grpSp>
      <p:sp>
        <p:nvSpPr>
          <p:cNvPr id="28" name="Shape 673"/>
          <p:cNvSpPr txBox="1"/>
          <p:nvPr/>
        </p:nvSpPr>
        <p:spPr>
          <a:xfrm>
            <a:off x="3957654" y="5148362"/>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sp>
        <p:nvSpPr>
          <p:cNvPr id="29" name="Shape 672"/>
          <p:cNvSpPr txBox="1"/>
          <p:nvPr/>
        </p:nvSpPr>
        <p:spPr>
          <a:xfrm>
            <a:off x="2662238" y="308990"/>
            <a:ext cx="7343775" cy="1193075"/>
          </a:xfrm>
          <a:prstGeom prst="rect">
            <a:avLst/>
          </a:prstGeom>
          <a:solidFill>
            <a:schemeClr val="lt1"/>
          </a:solidFill>
          <a:ln>
            <a:noFill/>
          </a:ln>
        </p:spPr>
        <p:txBody>
          <a:bodyPr lIns="91425" tIns="45700" rIns="91425" bIns="45700" anchor="t" anchorCtr="0">
            <a:noAutofit/>
          </a:bodyPr>
          <a:lstStyle/>
          <a:p>
            <a:pPr>
              <a:lnSpc>
                <a:spcPct val="115000"/>
              </a:lnSpc>
              <a:buClr>
                <a:schemeClr val="dk1"/>
              </a:buClr>
              <a:buSzPct val="25000"/>
            </a:pPr>
            <a:r>
              <a:rPr lang="en-US" sz="3600" b="1" dirty="0">
                <a:solidFill>
                  <a:schemeClr val="dk1"/>
                </a:solidFill>
                <a:latin typeface="+mj-lt"/>
                <a:ea typeface="Garamond"/>
                <a:cs typeface="Garamond"/>
                <a:sym typeface="Garamond"/>
              </a:rPr>
              <a:t>Building Blocks of Brain Development</a:t>
            </a:r>
          </a:p>
        </p:txBody>
      </p:sp>
      <p:pic>
        <p:nvPicPr>
          <p:cNvPr id="30" name="Picture 2" descr="Image result for copy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3818" y="685800"/>
            <a:ext cx="193582" cy="193582"/>
          </a:xfrm>
          <a:prstGeom prst="rect">
            <a:avLst/>
          </a:prstGeom>
          <a:noFill/>
          <a:extLst>
            <a:ext uri="{909E8E84-426E-40DD-AFC4-6F175D3DCCD1}">
              <a14:hiddenFill xmlns:a14="http://schemas.microsoft.com/office/drawing/2010/main">
                <a:solidFill>
                  <a:srgbClr val="FFFFFF"/>
                </a:solidFill>
              </a14:hiddenFill>
            </a:ext>
          </a:extLst>
        </p:spPr>
      </p:pic>
      <p:sp>
        <p:nvSpPr>
          <p:cNvPr id="31" name="Footer Placeholder 3">
            <a:extLst>
              <a:ext uri="{FF2B5EF4-FFF2-40B4-BE49-F238E27FC236}">
                <a16:creationId xmlns:a16="http://schemas.microsoft.com/office/drawing/2014/main" id="{456FC5AB-6816-114E-BBAA-4473D4F9D373}"/>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8148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88889E-6 1.85185E-6 L -0.32691 -0.41898 " pathEditMode="relative" rAng="0" ptsTypes="AA">
                                      <p:cBhvr>
                                        <p:cTn id="6" dur="2000" fill="hold"/>
                                        <p:tgtEl>
                                          <p:spTgt spid="527"/>
                                        </p:tgtEl>
                                        <p:attrNameLst>
                                          <p:attrName>ppt_x</p:attrName>
                                          <p:attrName>ppt_y</p:attrName>
                                        </p:attrNameLst>
                                      </p:cBhvr>
                                      <p:rCtr x="-16354" y="-2094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animBg="1"/>
      <p:bldP spid="5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Shape 672"/>
          <p:cNvSpPr txBox="1"/>
          <p:nvPr/>
        </p:nvSpPr>
        <p:spPr>
          <a:xfrm>
            <a:off x="2514601" y="762000"/>
            <a:ext cx="7343775" cy="994546"/>
          </a:xfrm>
          <a:prstGeom prst="rect">
            <a:avLst/>
          </a:prstGeom>
          <a:solidFill>
            <a:schemeClr val="lt1"/>
          </a:solidFill>
          <a:ln>
            <a:noFill/>
          </a:ln>
        </p:spPr>
        <p:txBody>
          <a:bodyPr lIns="91425" tIns="45700" rIns="91425" bIns="45700" anchor="t" anchorCtr="0">
            <a:noAutofit/>
          </a:bodyPr>
          <a:lstStyle/>
          <a:p>
            <a:pPr>
              <a:lnSpc>
                <a:spcPct val="115000"/>
              </a:lnSpc>
              <a:buClr>
                <a:prstClr val="black"/>
              </a:buClr>
              <a:buSzPct val="25000"/>
              <a:buFont typeface="Garamond"/>
              <a:buNone/>
            </a:pPr>
            <a:r>
              <a:rPr lang="en-US" sz="3600" b="1" dirty="0">
                <a:solidFill>
                  <a:prstClr val="black"/>
                </a:solidFill>
                <a:latin typeface="Calibri Light" panose="020F0302020204030204"/>
                <a:ea typeface="Garamond"/>
                <a:cs typeface="Garamond"/>
                <a:sym typeface="Garamond"/>
              </a:rPr>
              <a:t>Building Blocks of Brain Development</a:t>
            </a:r>
          </a:p>
        </p:txBody>
      </p:sp>
      <p:pic>
        <p:nvPicPr>
          <p:cNvPr id="29" name="Picture 2" descr="Image result for copyrigh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1753" y="1277171"/>
            <a:ext cx="193582" cy="19358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1036920" y="3974716"/>
            <a:ext cx="2307244" cy="967962"/>
            <a:chOff x="390525" y="0"/>
            <a:chExt cx="7820026" cy="3448050"/>
          </a:xfrm>
        </p:grpSpPr>
        <p:sp>
          <p:nvSpPr>
            <p:cNvPr id="30" name="Rounded Rectangle 29"/>
            <p:cNvSpPr/>
            <p:nvPr/>
          </p:nvSpPr>
          <p:spPr>
            <a:xfrm>
              <a:off x="390525" y="2590800"/>
              <a:ext cx="1552575"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1" name="Rounded Rectangle 30"/>
            <p:cNvSpPr/>
            <p:nvPr/>
          </p:nvSpPr>
          <p:spPr>
            <a:xfrm>
              <a:off x="66484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2" name="Rounded Rectangle 31"/>
            <p:cNvSpPr/>
            <p:nvPr/>
          </p:nvSpPr>
          <p:spPr>
            <a:xfrm>
              <a:off x="50863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3" name="Rounded Rectangle 32"/>
            <p:cNvSpPr/>
            <p:nvPr/>
          </p:nvSpPr>
          <p:spPr>
            <a:xfrm>
              <a:off x="3505201" y="2590800"/>
              <a:ext cx="1571626"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4" name="Rounded Rectangle 33"/>
            <p:cNvSpPr/>
            <p:nvPr/>
          </p:nvSpPr>
          <p:spPr>
            <a:xfrm>
              <a:off x="1952625" y="2590800"/>
              <a:ext cx="154305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r>
                <a:rPr lang="en-US" b="1" kern="0">
                  <a:solidFill>
                    <a:prstClr val="white"/>
                  </a:solidFill>
                  <a:ea typeface="Calibri"/>
                  <a:cs typeface="Times New Roman"/>
                  <a:sym typeface="Arial"/>
                </a:rPr>
                <a:t/>
              </a:r>
              <a:br>
                <a:rPr lang="en-US" b="1" kern="0">
                  <a:solidFill>
                    <a:prstClr val="white"/>
                  </a:solidFill>
                  <a:ea typeface="Calibri"/>
                  <a:cs typeface="Times New Roman"/>
                  <a:sym typeface="Arial"/>
                </a:rPr>
              </a:br>
              <a:endParaRPr lang="en-US" sz="1100" kern="0">
                <a:solidFill>
                  <a:prstClr val="white"/>
                </a:solidFill>
                <a:ea typeface="Calibri"/>
                <a:cs typeface="Times New Roman"/>
                <a:sym typeface="Arial"/>
              </a:endParaRPr>
            </a:p>
          </p:txBody>
        </p:sp>
        <p:sp>
          <p:nvSpPr>
            <p:cNvPr id="35" name="Rounded Rectangle 34"/>
            <p:cNvSpPr/>
            <p:nvPr/>
          </p:nvSpPr>
          <p:spPr>
            <a:xfrm>
              <a:off x="19431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6" name="Rounded Rectangle 35"/>
            <p:cNvSpPr/>
            <p:nvPr/>
          </p:nvSpPr>
          <p:spPr>
            <a:xfrm>
              <a:off x="35052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7" name="Rounded Rectangle 36"/>
            <p:cNvSpPr/>
            <p:nvPr/>
          </p:nvSpPr>
          <p:spPr>
            <a:xfrm>
              <a:off x="5068200" y="1724025"/>
              <a:ext cx="1562100"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8" name="Rounded Rectangle 37"/>
            <p:cNvSpPr/>
            <p:nvPr/>
          </p:nvSpPr>
          <p:spPr>
            <a:xfrm>
              <a:off x="2722353" y="866775"/>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39" name="Rounded Rectangle 38"/>
            <p:cNvSpPr/>
            <p:nvPr/>
          </p:nvSpPr>
          <p:spPr>
            <a:xfrm>
              <a:off x="4286251" y="871880"/>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40" name="Rounded Rectangle 39"/>
            <p:cNvSpPr/>
            <p:nvPr/>
          </p:nvSpPr>
          <p:spPr>
            <a:xfrm>
              <a:off x="3495676" y="0"/>
              <a:ext cx="1562100" cy="857250"/>
            </a:xfrm>
            <a:prstGeom prst="roundRect">
              <a:avLst/>
            </a:prstGeom>
            <a:solidFill>
              <a:srgbClr val="8064A2"/>
            </a:solidFill>
            <a:ln w="25400" cap="flat" cmpd="sng" algn="ctr">
              <a:solidFill>
                <a:srgbClr val="8064A2">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200" kern="0">
                <a:solidFill>
                  <a:prstClr val="white"/>
                </a:solidFill>
                <a:ea typeface="Calibri"/>
                <a:cs typeface="Times New Roman"/>
                <a:sym typeface="Arial"/>
              </a:endParaRPr>
            </a:p>
          </p:txBody>
        </p:sp>
      </p:grpSp>
      <p:sp>
        <p:nvSpPr>
          <p:cNvPr id="2" name="TextBox 1"/>
          <p:cNvSpPr txBox="1"/>
          <p:nvPr/>
        </p:nvSpPr>
        <p:spPr>
          <a:xfrm>
            <a:off x="759442" y="1700889"/>
            <a:ext cx="2486450" cy="523220"/>
          </a:xfrm>
          <a:prstGeom prst="rect">
            <a:avLst/>
          </a:prstGeom>
          <a:noFill/>
        </p:spPr>
        <p:txBody>
          <a:bodyPr wrap="none" rtlCol="0">
            <a:spAutoFit/>
          </a:bodyPr>
          <a:lstStyle/>
          <a:p>
            <a:r>
              <a:rPr lang="en-US" sz="2800" u="sng" dirty="0"/>
              <a:t>3 Components: </a:t>
            </a:r>
          </a:p>
        </p:txBody>
      </p:sp>
      <p:sp>
        <p:nvSpPr>
          <p:cNvPr id="41" name="TextBox 40"/>
          <p:cNvSpPr txBox="1"/>
          <p:nvPr/>
        </p:nvSpPr>
        <p:spPr>
          <a:xfrm>
            <a:off x="994246" y="2755448"/>
            <a:ext cx="2482090" cy="830997"/>
          </a:xfrm>
          <a:prstGeom prst="rect">
            <a:avLst/>
          </a:prstGeom>
          <a:noFill/>
        </p:spPr>
        <p:txBody>
          <a:bodyPr wrap="none" rtlCol="0">
            <a:spAutoFit/>
          </a:bodyPr>
          <a:lstStyle/>
          <a:p>
            <a:pPr algn="ctr"/>
            <a:r>
              <a:rPr lang="en-US" sz="2400" dirty="0"/>
              <a:t>1-Brain Processes </a:t>
            </a:r>
          </a:p>
          <a:p>
            <a:pPr algn="ctr"/>
            <a:r>
              <a:rPr lang="en-US" sz="2400" dirty="0"/>
              <a:t>(Building Blocks)</a:t>
            </a:r>
          </a:p>
        </p:txBody>
      </p:sp>
      <p:sp>
        <p:nvSpPr>
          <p:cNvPr id="42" name="TextBox 41"/>
          <p:cNvSpPr txBox="1"/>
          <p:nvPr/>
        </p:nvSpPr>
        <p:spPr>
          <a:xfrm>
            <a:off x="4204991" y="2841910"/>
            <a:ext cx="2028440" cy="461665"/>
          </a:xfrm>
          <a:prstGeom prst="rect">
            <a:avLst/>
          </a:prstGeom>
          <a:noFill/>
        </p:spPr>
        <p:txBody>
          <a:bodyPr wrap="none" rtlCol="0">
            <a:spAutoFit/>
          </a:bodyPr>
          <a:lstStyle/>
          <a:p>
            <a:r>
              <a:rPr lang="en-US" sz="2400" dirty="0"/>
              <a:t>2-Assessments</a:t>
            </a:r>
          </a:p>
        </p:txBody>
      </p:sp>
      <p:sp>
        <p:nvSpPr>
          <p:cNvPr id="43" name="TextBox 42"/>
          <p:cNvSpPr txBox="1"/>
          <p:nvPr/>
        </p:nvSpPr>
        <p:spPr>
          <a:xfrm>
            <a:off x="7496817" y="2850873"/>
            <a:ext cx="1666162" cy="461665"/>
          </a:xfrm>
          <a:prstGeom prst="rect">
            <a:avLst/>
          </a:prstGeom>
          <a:noFill/>
        </p:spPr>
        <p:txBody>
          <a:bodyPr wrap="none" rtlCol="0">
            <a:spAutoFit/>
          </a:bodyPr>
          <a:lstStyle/>
          <a:p>
            <a:r>
              <a:rPr lang="en-US" sz="2400" dirty="0"/>
              <a:t>3-Strategies</a:t>
            </a:r>
          </a:p>
        </p:txBody>
      </p:sp>
      <p:grpSp>
        <p:nvGrpSpPr>
          <p:cNvPr id="44" name="Group 43"/>
          <p:cNvGrpSpPr/>
          <p:nvPr/>
        </p:nvGrpSpPr>
        <p:grpSpPr>
          <a:xfrm>
            <a:off x="4288035" y="3874242"/>
            <a:ext cx="2307244" cy="967962"/>
            <a:chOff x="390525" y="0"/>
            <a:chExt cx="7820026" cy="3448050"/>
          </a:xfrm>
        </p:grpSpPr>
        <p:sp>
          <p:nvSpPr>
            <p:cNvPr id="45" name="Rounded Rectangle 44"/>
            <p:cNvSpPr/>
            <p:nvPr/>
          </p:nvSpPr>
          <p:spPr>
            <a:xfrm>
              <a:off x="390525" y="2590800"/>
              <a:ext cx="1552575"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46" name="Rounded Rectangle 45"/>
            <p:cNvSpPr/>
            <p:nvPr/>
          </p:nvSpPr>
          <p:spPr>
            <a:xfrm>
              <a:off x="66484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47" name="Rounded Rectangle 46"/>
            <p:cNvSpPr/>
            <p:nvPr/>
          </p:nvSpPr>
          <p:spPr>
            <a:xfrm>
              <a:off x="50863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48" name="Rounded Rectangle 47"/>
            <p:cNvSpPr/>
            <p:nvPr/>
          </p:nvSpPr>
          <p:spPr>
            <a:xfrm>
              <a:off x="3505201" y="2590800"/>
              <a:ext cx="1571626"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49" name="Rounded Rectangle 48"/>
            <p:cNvSpPr/>
            <p:nvPr/>
          </p:nvSpPr>
          <p:spPr>
            <a:xfrm>
              <a:off x="1952625" y="2590800"/>
              <a:ext cx="154305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r>
                <a:rPr lang="en-US" b="1" kern="0">
                  <a:solidFill>
                    <a:prstClr val="white"/>
                  </a:solidFill>
                  <a:ea typeface="Calibri"/>
                  <a:cs typeface="Times New Roman"/>
                  <a:sym typeface="Arial"/>
                </a:rPr>
                <a:t/>
              </a:r>
              <a:br>
                <a:rPr lang="en-US" b="1" kern="0">
                  <a:solidFill>
                    <a:prstClr val="white"/>
                  </a:solidFill>
                  <a:ea typeface="Calibri"/>
                  <a:cs typeface="Times New Roman"/>
                  <a:sym typeface="Arial"/>
                </a:rPr>
              </a:br>
              <a:endParaRPr lang="en-US" sz="1100" kern="0">
                <a:solidFill>
                  <a:prstClr val="white"/>
                </a:solidFill>
                <a:ea typeface="Calibri"/>
                <a:cs typeface="Times New Roman"/>
                <a:sym typeface="Arial"/>
              </a:endParaRPr>
            </a:p>
          </p:txBody>
        </p:sp>
        <p:sp>
          <p:nvSpPr>
            <p:cNvPr id="50" name="Rounded Rectangle 49"/>
            <p:cNvSpPr/>
            <p:nvPr/>
          </p:nvSpPr>
          <p:spPr>
            <a:xfrm>
              <a:off x="19431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1" name="Rounded Rectangle 50"/>
            <p:cNvSpPr/>
            <p:nvPr/>
          </p:nvSpPr>
          <p:spPr>
            <a:xfrm>
              <a:off x="35052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2" name="Rounded Rectangle 51"/>
            <p:cNvSpPr/>
            <p:nvPr/>
          </p:nvSpPr>
          <p:spPr>
            <a:xfrm>
              <a:off x="5068200" y="1724025"/>
              <a:ext cx="1562100"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3" name="Rounded Rectangle 52"/>
            <p:cNvSpPr/>
            <p:nvPr/>
          </p:nvSpPr>
          <p:spPr>
            <a:xfrm>
              <a:off x="2722353" y="866775"/>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4" name="Rounded Rectangle 53"/>
            <p:cNvSpPr/>
            <p:nvPr/>
          </p:nvSpPr>
          <p:spPr>
            <a:xfrm>
              <a:off x="4286251" y="871880"/>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5" name="Rounded Rectangle 54"/>
            <p:cNvSpPr/>
            <p:nvPr/>
          </p:nvSpPr>
          <p:spPr>
            <a:xfrm>
              <a:off x="3495676" y="0"/>
              <a:ext cx="1562100" cy="857250"/>
            </a:xfrm>
            <a:prstGeom prst="roundRect">
              <a:avLst/>
            </a:prstGeom>
            <a:solidFill>
              <a:srgbClr val="8064A2"/>
            </a:solidFill>
            <a:ln w="25400" cap="flat" cmpd="sng" algn="ctr">
              <a:solidFill>
                <a:srgbClr val="8064A2">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200" kern="0">
                <a:solidFill>
                  <a:prstClr val="white"/>
                </a:solidFill>
                <a:ea typeface="Calibri"/>
                <a:cs typeface="Times New Roman"/>
                <a:sym typeface="Arial"/>
              </a:endParaRPr>
            </a:p>
          </p:txBody>
        </p:sp>
      </p:grpSp>
      <p:grpSp>
        <p:nvGrpSpPr>
          <p:cNvPr id="56" name="Group 55"/>
          <p:cNvGrpSpPr/>
          <p:nvPr/>
        </p:nvGrpSpPr>
        <p:grpSpPr>
          <a:xfrm>
            <a:off x="7358091" y="3864860"/>
            <a:ext cx="2307244" cy="967962"/>
            <a:chOff x="390525" y="0"/>
            <a:chExt cx="7820026" cy="3448050"/>
          </a:xfrm>
        </p:grpSpPr>
        <p:sp>
          <p:nvSpPr>
            <p:cNvPr id="57" name="Rounded Rectangle 56"/>
            <p:cNvSpPr/>
            <p:nvPr/>
          </p:nvSpPr>
          <p:spPr>
            <a:xfrm>
              <a:off x="390525" y="2590800"/>
              <a:ext cx="1552575"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8" name="Rounded Rectangle 57"/>
            <p:cNvSpPr/>
            <p:nvPr/>
          </p:nvSpPr>
          <p:spPr>
            <a:xfrm>
              <a:off x="66484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59" name="Rounded Rectangle 58"/>
            <p:cNvSpPr/>
            <p:nvPr/>
          </p:nvSpPr>
          <p:spPr>
            <a:xfrm>
              <a:off x="5086351" y="2590800"/>
              <a:ext cx="156210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0" name="Rounded Rectangle 59"/>
            <p:cNvSpPr/>
            <p:nvPr/>
          </p:nvSpPr>
          <p:spPr>
            <a:xfrm>
              <a:off x="3505201" y="2590800"/>
              <a:ext cx="1571626"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1" name="Rounded Rectangle 60"/>
            <p:cNvSpPr/>
            <p:nvPr/>
          </p:nvSpPr>
          <p:spPr>
            <a:xfrm>
              <a:off x="1952625" y="2590800"/>
              <a:ext cx="1543050" cy="857250"/>
            </a:xfrm>
            <a:prstGeom prst="roundRect">
              <a:avLst/>
            </a:prstGeom>
            <a:solidFill>
              <a:srgbClr val="F79646"/>
            </a:solidFill>
            <a:ln w="25400" cap="flat" cmpd="sng" algn="ctr">
              <a:solidFill>
                <a:srgbClr val="F79646">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r>
                <a:rPr lang="en-US" b="1" kern="0">
                  <a:solidFill>
                    <a:prstClr val="white"/>
                  </a:solidFill>
                  <a:ea typeface="Calibri"/>
                  <a:cs typeface="Times New Roman"/>
                  <a:sym typeface="Arial"/>
                </a:rPr>
                <a:t/>
              </a:r>
              <a:br>
                <a:rPr lang="en-US" b="1" kern="0">
                  <a:solidFill>
                    <a:prstClr val="white"/>
                  </a:solidFill>
                  <a:ea typeface="Calibri"/>
                  <a:cs typeface="Times New Roman"/>
                  <a:sym typeface="Arial"/>
                </a:rPr>
              </a:br>
              <a:endParaRPr lang="en-US" sz="1100" kern="0">
                <a:solidFill>
                  <a:prstClr val="white"/>
                </a:solidFill>
                <a:ea typeface="Calibri"/>
                <a:cs typeface="Times New Roman"/>
                <a:sym typeface="Arial"/>
              </a:endParaRPr>
            </a:p>
          </p:txBody>
        </p:sp>
        <p:sp>
          <p:nvSpPr>
            <p:cNvPr id="62" name="Rounded Rectangle 61"/>
            <p:cNvSpPr/>
            <p:nvPr/>
          </p:nvSpPr>
          <p:spPr>
            <a:xfrm>
              <a:off x="19431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3" name="Rounded Rectangle 62"/>
            <p:cNvSpPr/>
            <p:nvPr/>
          </p:nvSpPr>
          <p:spPr>
            <a:xfrm>
              <a:off x="3505200" y="1733550"/>
              <a:ext cx="1552575"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4" name="Rounded Rectangle 63"/>
            <p:cNvSpPr/>
            <p:nvPr/>
          </p:nvSpPr>
          <p:spPr>
            <a:xfrm>
              <a:off x="5068200" y="1724025"/>
              <a:ext cx="1562100" cy="857250"/>
            </a:xfrm>
            <a:prstGeom prst="roundRect">
              <a:avLst/>
            </a:prstGeom>
            <a:solidFill>
              <a:srgbClr val="9BBB59"/>
            </a:solidFill>
            <a:ln w="25400" cap="flat" cmpd="sng" algn="ctr">
              <a:solidFill>
                <a:srgbClr val="9BBB59">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5" name="Rounded Rectangle 64"/>
            <p:cNvSpPr/>
            <p:nvPr/>
          </p:nvSpPr>
          <p:spPr>
            <a:xfrm>
              <a:off x="2722353" y="866775"/>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6" name="Rounded Rectangle 65"/>
            <p:cNvSpPr/>
            <p:nvPr/>
          </p:nvSpPr>
          <p:spPr>
            <a:xfrm>
              <a:off x="4286251" y="871880"/>
              <a:ext cx="1562100" cy="857250"/>
            </a:xfrm>
            <a:prstGeom prst="roundRect">
              <a:avLst/>
            </a:prstGeom>
            <a:solidFill>
              <a:srgbClr val="4F81BD"/>
            </a:soli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100" kern="0">
                <a:solidFill>
                  <a:prstClr val="white"/>
                </a:solidFill>
                <a:ea typeface="Calibri"/>
                <a:cs typeface="Times New Roman"/>
                <a:sym typeface="Arial"/>
              </a:endParaRPr>
            </a:p>
          </p:txBody>
        </p:sp>
        <p:sp>
          <p:nvSpPr>
            <p:cNvPr id="67" name="Rounded Rectangle 66"/>
            <p:cNvSpPr/>
            <p:nvPr/>
          </p:nvSpPr>
          <p:spPr>
            <a:xfrm>
              <a:off x="3495676" y="0"/>
              <a:ext cx="1562100" cy="857250"/>
            </a:xfrm>
            <a:prstGeom prst="roundRect">
              <a:avLst/>
            </a:prstGeom>
            <a:solidFill>
              <a:srgbClr val="8064A2"/>
            </a:solidFill>
            <a:ln w="25400" cap="flat" cmpd="sng" algn="ctr">
              <a:solidFill>
                <a:srgbClr val="8064A2">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defTabSz="914400">
                <a:lnSpc>
                  <a:spcPct val="115000"/>
                </a:lnSpc>
                <a:spcAft>
                  <a:spcPts val="1000"/>
                </a:spcAft>
                <a:defRPr/>
              </a:pPr>
              <a:endParaRPr lang="en-US" sz="1200" kern="0">
                <a:solidFill>
                  <a:prstClr val="white"/>
                </a:solidFill>
                <a:ea typeface="Calibri"/>
                <a:cs typeface="Times New Roman"/>
                <a:sym typeface="Arial"/>
              </a:endParaRPr>
            </a:p>
          </p:txBody>
        </p:sp>
      </p:grpSp>
      <p:grpSp>
        <p:nvGrpSpPr>
          <p:cNvPr id="8" name="Group 7"/>
          <p:cNvGrpSpPr/>
          <p:nvPr/>
        </p:nvGrpSpPr>
        <p:grpSpPr>
          <a:xfrm>
            <a:off x="1724034" y="5354428"/>
            <a:ext cx="6589267" cy="584775"/>
            <a:chOff x="1461322" y="5591522"/>
            <a:chExt cx="6589267" cy="584775"/>
          </a:xfrm>
        </p:grpSpPr>
        <p:sp>
          <p:nvSpPr>
            <p:cNvPr id="3" name="TextBox 2"/>
            <p:cNvSpPr txBox="1"/>
            <p:nvPr/>
          </p:nvSpPr>
          <p:spPr>
            <a:xfrm>
              <a:off x="3695211" y="5591522"/>
              <a:ext cx="2483372" cy="584775"/>
            </a:xfrm>
            <a:prstGeom prst="rect">
              <a:avLst/>
            </a:prstGeom>
            <a:noFill/>
          </p:spPr>
          <p:txBody>
            <a:bodyPr wrap="none" rtlCol="0">
              <a:spAutoFit/>
            </a:bodyPr>
            <a:lstStyle/>
            <a:p>
              <a:r>
                <a:rPr lang="en-US" sz="3200" dirty="0"/>
                <a:t>ALIGNMENT</a:t>
              </a:r>
            </a:p>
          </p:txBody>
        </p:sp>
        <p:cxnSp>
          <p:nvCxnSpPr>
            <p:cNvPr id="5" name="Straight Arrow Connector 4"/>
            <p:cNvCxnSpPr/>
            <p:nvPr/>
          </p:nvCxnSpPr>
          <p:spPr>
            <a:xfrm>
              <a:off x="6050708" y="5883909"/>
              <a:ext cx="199988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1461322" y="5883909"/>
              <a:ext cx="201859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68" name="Footer Placeholder 3">
            <a:extLst>
              <a:ext uri="{FF2B5EF4-FFF2-40B4-BE49-F238E27FC236}">
                <a16:creationId xmlns:a16="http://schemas.microsoft.com/office/drawing/2014/main" id="{10770E53-2FE1-C844-AD87-407D9392DFBD}"/>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689487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6564" y="5682445"/>
            <a:ext cx="6279668" cy="584775"/>
          </a:xfrm>
          <a:prstGeom prst="rect">
            <a:avLst/>
          </a:prstGeom>
          <a:noFill/>
        </p:spPr>
        <p:txBody>
          <a:bodyPr wrap="none" rtlCol="0">
            <a:spAutoFit/>
          </a:bodyPr>
          <a:lstStyle/>
          <a:p>
            <a:r>
              <a:rPr lang="en-US" sz="3200" b="1" dirty="0">
                <a:solidFill>
                  <a:prstClr val="black"/>
                </a:solidFill>
                <a:cs typeface="Arial"/>
                <a:sym typeface="Arial"/>
                <a:hlinkClick r:id="rId4"/>
              </a:rPr>
              <a:t>www.cokidswithbraininjury.com</a:t>
            </a:r>
            <a:endParaRPr lang="en-US" sz="3200" b="1" dirty="0">
              <a:solidFill>
                <a:prstClr val="black"/>
              </a:solidFill>
              <a:cs typeface="Arial"/>
              <a:sym typeface="Arial"/>
            </a:endParaRPr>
          </a:p>
        </p:txBody>
      </p:sp>
      <p:grpSp>
        <p:nvGrpSpPr>
          <p:cNvPr id="2" name="Group 1"/>
          <p:cNvGrpSpPr/>
          <p:nvPr/>
        </p:nvGrpSpPr>
        <p:grpSpPr>
          <a:xfrm>
            <a:off x="1581150" y="457199"/>
            <a:ext cx="9010650" cy="5180091"/>
            <a:chOff x="57150" y="457199"/>
            <a:chExt cx="9010650" cy="5180091"/>
          </a:xfrm>
        </p:grpSpPr>
        <p:sp>
          <p:nvSpPr>
            <p:cNvPr id="5" name="Text Box 13"/>
            <p:cNvSpPr txBox="1"/>
            <p:nvPr/>
          </p:nvSpPr>
          <p:spPr>
            <a:xfrm>
              <a:off x="57150" y="457199"/>
              <a:ext cx="9010650" cy="1182217"/>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800" dirty="0">
                  <a:solidFill>
                    <a:prstClr val="black"/>
                  </a:solidFill>
                  <a:ea typeface="Calibri"/>
                  <a:cs typeface="Times New Roman"/>
                  <a:sym typeface="Arial"/>
                </a:rPr>
                <a:t>Building Blocks of Brain Development</a:t>
              </a:r>
            </a:p>
            <a:p>
              <a:pPr algn="ctr">
                <a:lnSpc>
                  <a:spcPct val="115000"/>
                </a:lnSpc>
                <a:spcAft>
                  <a:spcPts val="1000"/>
                </a:spcAft>
              </a:pPr>
              <a:r>
                <a:rPr lang="en-US" sz="2400" dirty="0">
                  <a:solidFill>
                    <a:prstClr val="black"/>
                  </a:solidFill>
                  <a:ea typeface="Calibri"/>
                  <a:cs typeface="Times New Roman"/>
                  <a:sym typeface="Arial"/>
                </a:rPr>
                <a:t>ASSESSMENTS</a:t>
              </a:r>
              <a:endParaRPr lang="en-US" sz="1200" dirty="0">
                <a:solidFill>
                  <a:prstClr val="black"/>
                </a:solidFill>
                <a:ea typeface="Calibri"/>
                <a:cs typeface="Times New Roman"/>
                <a:sym typeface="Arial"/>
              </a:endParaRPr>
            </a:p>
          </p:txBody>
        </p:sp>
        <p:sp>
          <p:nvSpPr>
            <p:cNvPr id="18" name="Text Box 21"/>
            <p:cNvSpPr txBox="1"/>
            <p:nvPr/>
          </p:nvSpPr>
          <p:spPr>
            <a:xfrm>
              <a:off x="152399" y="4477870"/>
              <a:ext cx="1167765"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dirty="0">
                  <a:solidFill>
                    <a:srgbClr val="E36C0A"/>
                  </a:solidFill>
                  <a:ea typeface="Calibri"/>
                  <a:cs typeface="Times New Roman"/>
                  <a:sym typeface="Arial"/>
                </a:rPr>
                <a:t>Fundamental</a:t>
              </a:r>
              <a:endParaRPr lang="en-US" sz="1100" dirty="0">
                <a:solidFill>
                  <a:prstClr val="black"/>
                </a:solidFill>
                <a:ea typeface="Calibri"/>
                <a:cs typeface="Times New Roman"/>
                <a:sym typeface="Arial"/>
              </a:endParaRPr>
            </a:p>
            <a:p>
              <a:pPr>
                <a:lnSpc>
                  <a:spcPct val="115000"/>
                </a:lnSpc>
              </a:pPr>
              <a:r>
                <a:rPr lang="en-US" sz="1400" b="1" dirty="0">
                  <a:solidFill>
                    <a:srgbClr val="E36C0A"/>
                  </a:solidFill>
                  <a:ea typeface="Calibri"/>
                  <a:cs typeface="Times New Roman"/>
                  <a:sym typeface="Arial"/>
                </a:rPr>
                <a:t>Processes</a:t>
              </a:r>
              <a:endParaRPr lang="en-US" sz="1100" dirty="0">
                <a:solidFill>
                  <a:prstClr val="black"/>
                </a:solidFill>
                <a:ea typeface="Calibri"/>
                <a:cs typeface="Times New Roman"/>
                <a:sym typeface="Arial"/>
              </a:endParaRPr>
            </a:p>
          </p:txBody>
        </p:sp>
        <p:grpSp>
          <p:nvGrpSpPr>
            <p:cNvPr id="19" name="Group 18"/>
            <p:cNvGrpSpPr/>
            <p:nvPr/>
          </p:nvGrpSpPr>
          <p:grpSpPr>
            <a:xfrm>
              <a:off x="186689" y="1877545"/>
              <a:ext cx="1847850" cy="609600"/>
              <a:chOff x="0" y="0"/>
              <a:chExt cx="1847850" cy="609600"/>
            </a:xfrm>
          </p:grpSpPr>
          <p:sp>
            <p:nvSpPr>
              <p:cNvPr id="26" name="Text Box 24"/>
              <p:cNvSpPr txBox="1"/>
              <p:nvPr/>
            </p:nvSpPr>
            <p:spPr>
              <a:xfrm>
                <a:off x="0" y="0"/>
                <a:ext cx="1056005"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dirty="0">
                    <a:solidFill>
                      <a:srgbClr val="5F497A"/>
                    </a:solidFill>
                    <a:ea typeface="Calibri"/>
                    <a:cs typeface="Times New Roman"/>
                    <a:sym typeface="Arial"/>
                  </a:rPr>
                  <a:t>Overall </a:t>
                </a:r>
                <a:endParaRPr lang="en-US" sz="1100" dirty="0">
                  <a:solidFill>
                    <a:prstClr val="black"/>
                  </a:solidFill>
                  <a:ea typeface="Calibri"/>
                  <a:cs typeface="Times New Roman"/>
                  <a:sym typeface="Arial"/>
                </a:endParaRPr>
              </a:p>
              <a:p>
                <a:pPr>
                  <a:lnSpc>
                    <a:spcPct val="115000"/>
                  </a:lnSpc>
                </a:pPr>
                <a:r>
                  <a:rPr lang="en-US" sz="1400" b="1" dirty="0">
                    <a:solidFill>
                      <a:srgbClr val="5F497A"/>
                    </a:solidFill>
                    <a:ea typeface="Calibri"/>
                    <a:cs typeface="Times New Roman"/>
                    <a:sym typeface="Arial"/>
                  </a:rPr>
                  <a:t>Functioning</a:t>
                </a:r>
                <a:endParaRPr lang="en-US" sz="1100" dirty="0">
                  <a:solidFill>
                    <a:prstClr val="black"/>
                  </a:solidFill>
                  <a:ea typeface="Calibri"/>
                  <a:cs typeface="Times New Roman"/>
                  <a:sym typeface="Arial"/>
                </a:endParaRPr>
              </a:p>
            </p:txBody>
          </p:sp>
          <p:cxnSp>
            <p:nvCxnSpPr>
              <p:cNvPr id="27" name="Straight Arrow Connector 26"/>
              <p:cNvCxnSpPr/>
              <p:nvPr/>
            </p:nvCxnSpPr>
            <p:spPr>
              <a:xfrm>
                <a:off x="1295400" y="238125"/>
                <a:ext cx="55245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grpSp>
          <p:nvGrpSpPr>
            <p:cNvPr id="20" name="Group 19"/>
            <p:cNvGrpSpPr/>
            <p:nvPr/>
          </p:nvGrpSpPr>
          <p:grpSpPr>
            <a:xfrm>
              <a:off x="186689" y="2801470"/>
              <a:ext cx="1838325" cy="609600"/>
              <a:chOff x="0" y="0"/>
              <a:chExt cx="1838325" cy="609600"/>
            </a:xfrm>
          </p:grpSpPr>
          <p:sp>
            <p:nvSpPr>
              <p:cNvPr id="24" name="Text Box 23"/>
              <p:cNvSpPr txBox="1"/>
              <p:nvPr/>
            </p:nvSpPr>
            <p:spPr>
              <a:xfrm>
                <a:off x="0" y="0"/>
                <a:ext cx="1149350"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a:solidFill>
                      <a:srgbClr val="244061"/>
                    </a:solidFill>
                    <a:ea typeface="Calibri"/>
                    <a:cs typeface="Times New Roman"/>
                    <a:sym typeface="Arial"/>
                  </a:rPr>
                  <a:t>Higher Order</a:t>
                </a:r>
                <a:endParaRPr lang="en-US" sz="1100">
                  <a:solidFill>
                    <a:prstClr val="black"/>
                  </a:solidFill>
                  <a:ea typeface="Calibri"/>
                  <a:cs typeface="Times New Roman"/>
                  <a:sym typeface="Arial"/>
                </a:endParaRPr>
              </a:p>
              <a:p>
                <a:pPr>
                  <a:lnSpc>
                    <a:spcPct val="115000"/>
                  </a:lnSpc>
                </a:pPr>
                <a:r>
                  <a:rPr lang="en-US" sz="1400" b="1">
                    <a:solidFill>
                      <a:srgbClr val="244061"/>
                    </a:solidFill>
                    <a:ea typeface="Calibri"/>
                    <a:cs typeface="Times New Roman"/>
                    <a:sym typeface="Arial"/>
                  </a:rPr>
                  <a:t>Processes</a:t>
                </a:r>
                <a:endParaRPr lang="en-US" sz="1100">
                  <a:solidFill>
                    <a:prstClr val="black"/>
                  </a:solidFill>
                  <a:ea typeface="Calibri"/>
                  <a:cs typeface="Times New Roman"/>
                  <a:sym typeface="Arial"/>
                </a:endParaRPr>
              </a:p>
            </p:txBody>
          </p:sp>
          <p:cxnSp>
            <p:nvCxnSpPr>
              <p:cNvPr id="25" name="Straight Arrow Connector 24"/>
              <p:cNvCxnSpPr/>
              <p:nvPr/>
            </p:nvCxnSpPr>
            <p:spPr>
              <a:xfrm>
                <a:off x="1285875" y="228600"/>
                <a:ext cx="55245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nvGrpSpPr>
            <p:cNvPr id="21" name="Group 20"/>
            <p:cNvGrpSpPr/>
            <p:nvPr/>
          </p:nvGrpSpPr>
          <p:grpSpPr>
            <a:xfrm>
              <a:off x="186689" y="3649195"/>
              <a:ext cx="1847850" cy="609600"/>
              <a:chOff x="0" y="0"/>
              <a:chExt cx="1847850" cy="609600"/>
            </a:xfrm>
          </p:grpSpPr>
          <p:sp>
            <p:nvSpPr>
              <p:cNvPr id="22" name="Text Box 22"/>
              <p:cNvSpPr txBox="1"/>
              <p:nvPr/>
            </p:nvSpPr>
            <p:spPr>
              <a:xfrm>
                <a:off x="0" y="0"/>
                <a:ext cx="1158875"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a:solidFill>
                      <a:srgbClr val="76923C"/>
                    </a:solidFill>
                    <a:ea typeface="Calibri"/>
                    <a:cs typeface="Times New Roman"/>
                    <a:sym typeface="Arial"/>
                  </a:rPr>
                  <a:t>Intermediate</a:t>
                </a:r>
                <a:endParaRPr lang="en-US" sz="1100">
                  <a:solidFill>
                    <a:prstClr val="black"/>
                  </a:solidFill>
                  <a:ea typeface="Calibri"/>
                  <a:cs typeface="Times New Roman"/>
                  <a:sym typeface="Arial"/>
                </a:endParaRPr>
              </a:p>
              <a:p>
                <a:pPr>
                  <a:lnSpc>
                    <a:spcPct val="115000"/>
                  </a:lnSpc>
                </a:pPr>
                <a:r>
                  <a:rPr lang="en-US" sz="1400" b="1">
                    <a:solidFill>
                      <a:srgbClr val="76923C"/>
                    </a:solidFill>
                    <a:ea typeface="Calibri"/>
                    <a:cs typeface="Times New Roman"/>
                    <a:sym typeface="Arial"/>
                  </a:rPr>
                  <a:t>Processes</a:t>
                </a:r>
                <a:endParaRPr lang="en-US" sz="1100">
                  <a:solidFill>
                    <a:prstClr val="black"/>
                  </a:solidFill>
                  <a:ea typeface="Calibri"/>
                  <a:cs typeface="Times New Roman"/>
                  <a:sym typeface="Arial"/>
                </a:endParaRPr>
              </a:p>
            </p:txBody>
          </p:sp>
          <p:cxnSp>
            <p:nvCxnSpPr>
              <p:cNvPr id="23" name="Straight Arrow Connector 22"/>
              <p:cNvCxnSpPr/>
              <p:nvPr/>
            </p:nvCxnSpPr>
            <p:spPr>
              <a:xfrm>
                <a:off x="1295400" y="266700"/>
                <a:ext cx="55245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54" name="Group 53"/>
            <p:cNvGrpSpPr/>
            <p:nvPr/>
          </p:nvGrpSpPr>
          <p:grpSpPr>
            <a:xfrm>
              <a:off x="1324925" y="1753720"/>
              <a:ext cx="7262815" cy="3448050"/>
              <a:chOff x="1195386" y="1982320"/>
              <a:chExt cx="7262815" cy="3448050"/>
            </a:xfrm>
          </p:grpSpPr>
          <p:grpSp>
            <p:nvGrpSpPr>
              <p:cNvPr id="6" name="Group 5"/>
              <p:cNvGrpSpPr/>
              <p:nvPr/>
            </p:nvGrpSpPr>
            <p:grpSpPr>
              <a:xfrm>
                <a:off x="1195386" y="1982320"/>
                <a:ext cx="5812021" cy="3448050"/>
                <a:chOff x="390525" y="0"/>
                <a:chExt cx="6257926" cy="3448050"/>
              </a:xfrm>
            </p:grpSpPr>
            <p:sp>
              <p:nvSpPr>
                <p:cNvPr id="7" name="Rounded Rectangle 6"/>
                <p:cNvSpPr/>
                <p:nvPr/>
              </p:nvSpPr>
              <p:spPr>
                <a:xfrm>
                  <a:off x="390525" y="2590800"/>
                  <a:ext cx="1552575"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b="1" kern="0" dirty="0">
                      <a:solidFill>
                        <a:prstClr val="white"/>
                      </a:solidFill>
                      <a:ea typeface="Calibri"/>
                      <a:cs typeface="Times New Roman"/>
                      <a:sym typeface="Arial"/>
                    </a:rPr>
                    <a:t>WRAML-2</a:t>
                  </a:r>
                  <a:endParaRPr lang="en-US" sz="1100" kern="0" dirty="0">
                    <a:solidFill>
                      <a:prstClr val="white"/>
                    </a:solidFill>
                    <a:ea typeface="Calibri"/>
                    <a:cs typeface="Times New Roman"/>
                    <a:sym typeface="Arial"/>
                  </a:endParaRPr>
                </a:p>
                <a:p>
                  <a:pPr algn="ctr">
                    <a:lnSpc>
                      <a:spcPct val="115000"/>
                    </a:lnSpc>
                    <a:spcAft>
                      <a:spcPts val="1000"/>
                    </a:spcAft>
                  </a:pPr>
                  <a:r>
                    <a:rPr lang="en-US" b="1" dirty="0">
                      <a:solidFill>
                        <a:prstClr val="white"/>
                      </a:solidFill>
                      <a:ea typeface="Calibri"/>
                      <a:cs typeface="Times New Roman"/>
                      <a:sym typeface="Arial"/>
                    </a:rPr>
                    <a:t>Memory</a:t>
                  </a:r>
                  <a:endParaRPr lang="en-US" sz="1100" dirty="0">
                    <a:solidFill>
                      <a:prstClr val="white"/>
                    </a:solidFill>
                    <a:ea typeface="Calibri"/>
                    <a:cs typeface="Times New Roman"/>
                    <a:sym typeface="Arial"/>
                  </a:endParaRPr>
                </a:p>
              </p:txBody>
            </p:sp>
            <p:sp>
              <p:nvSpPr>
                <p:cNvPr id="9" name="Rounded Rectangle 8"/>
                <p:cNvSpPr/>
                <p:nvPr/>
              </p:nvSpPr>
              <p:spPr>
                <a:xfrm>
                  <a:off x="5086351" y="2590800"/>
                  <a:ext cx="1562100"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kern="0" dirty="0">
                      <a:solidFill>
                        <a:prstClr val="white"/>
                      </a:solidFill>
                      <a:ea typeface="Calibri"/>
                      <a:cs typeface="Times New Roman"/>
                      <a:sym typeface="Arial"/>
                    </a:rPr>
                    <a:t>STROOP </a:t>
                  </a:r>
                  <a:r>
                    <a:rPr lang="en-US" b="1" dirty="0">
                      <a:solidFill>
                        <a:prstClr val="white"/>
                      </a:solidFill>
                      <a:ea typeface="Calibri"/>
                      <a:cs typeface="Times New Roman"/>
                      <a:sym typeface="Arial"/>
                    </a:rPr>
                    <a:t>Inhibition</a:t>
                  </a:r>
                  <a:endParaRPr lang="en-US" sz="1100" dirty="0">
                    <a:solidFill>
                      <a:prstClr val="white"/>
                    </a:solidFill>
                    <a:ea typeface="Calibri"/>
                    <a:cs typeface="Times New Roman"/>
                    <a:sym typeface="Arial"/>
                  </a:endParaRPr>
                </a:p>
              </p:txBody>
            </p:sp>
            <p:sp>
              <p:nvSpPr>
                <p:cNvPr id="10" name="Rounded Rectangle 9"/>
                <p:cNvSpPr/>
                <p:nvPr/>
              </p:nvSpPr>
              <p:spPr>
                <a:xfrm>
                  <a:off x="3505201" y="2590800"/>
                  <a:ext cx="1571626"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b="1" kern="0" dirty="0">
                      <a:solidFill>
                        <a:prstClr val="white"/>
                      </a:solidFill>
                      <a:ea typeface="Calibri"/>
                      <a:cs typeface="Times New Roman"/>
                      <a:sym typeface="Arial"/>
                    </a:rPr>
                    <a:t>NEPSY-2 </a:t>
                  </a:r>
                  <a:r>
                    <a:rPr lang="en-US" b="1" dirty="0">
                      <a:solidFill>
                        <a:prstClr val="white"/>
                      </a:solidFill>
                      <a:ea typeface="Calibri"/>
                      <a:cs typeface="Times New Roman"/>
                      <a:sym typeface="Arial"/>
                    </a:rPr>
                    <a:t>Attention</a:t>
                  </a:r>
                  <a:endParaRPr lang="en-US" sz="1100" dirty="0">
                    <a:solidFill>
                      <a:prstClr val="white"/>
                    </a:solidFill>
                    <a:ea typeface="Calibri"/>
                    <a:cs typeface="Times New Roman"/>
                    <a:sym typeface="Arial"/>
                  </a:endParaRPr>
                </a:p>
              </p:txBody>
            </p:sp>
            <p:sp>
              <p:nvSpPr>
                <p:cNvPr id="11" name="Rounded Rectangle 10"/>
                <p:cNvSpPr/>
                <p:nvPr/>
              </p:nvSpPr>
              <p:spPr>
                <a:xfrm>
                  <a:off x="1952625" y="2590800"/>
                  <a:ext cx="1543050"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en-US" b="1" dirty="0">
                      <a:solidFill>
                        <a:prstClr val="white"/>
                      </a:solidFill>
                      <a:ea typeface="Calibri"/>
                      <a:cs typeface="Times New Roman"/>
                      <a:sym typeface="Arial"/>
                    </a:rPr>
                    <a:t/>
                  </a:r>
                  <a:br>
                    <a:rPr lang="en-US" b="1" dirty="0">
                      <a:solidFill>
                        <a:prstClr val="white"/>
                      </a:solidFill>
                      <a:ea typeface="Calibri"/>
                      <a:cs typeface="Times New Roman"/>
                      <a:sym typeface="Arial"/>
                    </a:rPr>
                  </a:br>
                  <a:r>
                    <a:rPr lang="en-US" b="1" kern="0" dirty="0">
                      <a:solidFill>
                        <a:prstClr val="white"/>
                      </a:solidFill>
                      <a:ea typeface="Calibri"/>
                      <a:cs typeface="Times New Roman"/>
                      <a:sym typeface="Arial"/>
                    </a:rPr>
                    <a:t>WISC-V</a:t>
                  </a:r>
                </a:p>
                <a:p>
                  <a:pPr algn="ctr"/>
                  <a:r>
                    <a:rPr lang="en-US" b="1" kern="0" dirty="0">
                      <a:solidFill>
                        <a:prstClr val="white"/>
                      </a:solidFill>
                      <a:ea typeface="Calibri"/>
                      <a:cs typeface="Times New Roman"/>
                      <a:sym typeface="Arial"/>
                    </a:rPr>
                    <a:t>Processing Speed </a:t>
                  </a:r>
                  <a:endParaRPr lang="en-US" kern="0" dirty="0">
                    <a:solidFill>
                      <a:prstClr val="white"/>
                    </a:solidFill>
                    <a:ea typeface="Calibri"/>
                    <a:cs typeface="Times New Roman"/>
                    <a:sym typeface="Arial"/>
                  </a:endParaRPr>
                </a:p>
                <a:p>
                  <a:pPr algn="ctr">
                    <a:lnSpc>
                      <a:spcPct val="115000"/>
                    </a:lnSpc>
                    <a:spcAft>
                      <a:spcPts val="1000"/>
                    </a:spcAft>
                  </a:pPr>
                  <a:r>
                    <a:rPr lang="en-US" sz="1600" dirty="0">
                      <a:solidFill>
                        <a:prstClr val="white"/>
                      </a:solidFill>
                      <a:ea typeface="Calibri"/>
                      <a:cs typeface="Times New Roman"/>
                      <a:sym typeface="Arial"/>
                    </a:rPr>
                    <a:t> </a:t>
                  </a:r>
                  <a:endParaRPr lang="en-US" sz="1100" dirty="0">
                    <a:solidFill>
                      <a:prstClr val="white"/>
                    </a:solidFill>
                    <a:ea typeface="Calibri"/>
                    <a:cs typeface="Times New Roman"/>
                    <a:sym typeface="Arial"/>
                  </a:endParaRPr>
                </a:p>
              </p:txBody>
            </p:sp>
            <p:sp>
              <p:nvSpPr>
                <p:cNvPr id="12" name="Rounded Rectangle 11"/>
                <p:cNvSpPr/>
                <p:nvPr/>
              </p:nvSpPr>
              <p:spPr>
                <a:xfrm>
                  <a:off x="1943100" y="1733550"/>
                  <a:ext cx="1552575" cy="857250"/>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sz="1600" b="1" kern="0" dirty="0">
                      <a:solidFill>
                        <a:prstClr val="white"/>
                      </a:solidFill>
                      <a:ea typeface="Calibri"/>
                      <a:cs typeface="Times New Roman"/>
                      <a:sym typeface="Arial"/>
                    </a:rPr>
                    <a:t>CELF-5</a:t>
                  </a:r>
                </a:p>
                <a:p>
                  <a:pPr algn="ctr">
                    <a:lnSpc>
                      <a:spcPct val="115000"/>
                    </a:lnSpc>
                    <a:spcAft>
                      <a:spcPts val="1000"/>
                    </a:spcAft>
                  </a:pPr>
                  <a:r>
                    <a:rPr lang="en-US" sz="1600" b="1" kern="0" dirty="0">
                      <a:solidFill>
                        <a:prstClr val="white"/>
                      </a:solidFill>
                      <a:ea typeface="Calibri"/>
                      <a:cs typeface="Times New Roman"/>
                      <a:sym typeface="Arial"/>
                    </a:rPr>
                    <a:t>Language</a:t>
                  </a:r>
                  <a:endParaRPr lang="en-US" sz="1100" kern="0" dirty="0">
                    <a:solidFill>
                      <a:prstClr val="white"/>
                    </a:solidFill>
                    <a:ea typeface="Calibri"/>
                    <a:cs typeface="Times New Roman"/>
                    <a:sym typeface="Arial"/>
                  </a:endParaRPr>
                </a:p>
              </p:txBody>
            </p:sp>
            <p:sp>
              <p:nvSpPr>
                <p:cNvPr id="13" name="Rounded Rectangle 12"/>
                <p:cNvSpPr/>
                <p:nvPr/>
              </p:nvSpPr>
              <p:spPr>
                <a:xfrm>
                  <a:off x="3505200" y="1733550"/>
                  <a:ext cx="1552575" cy="857250"/>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sz="1600" b="1" kern="0" dirty="0">
                      <a:solidFill>
                        <a:prstClr val="white"/>
                      </a:solidFill>
                      <a:ea typeface="Calibri"/>
                      <a:cs typeface="Times New Roman"/>
                      <a:sym typeface="Arial"/>
                    </a:rPr>
                    <a:t>WJ-3</a:t>
                  </a:r>
                </a:p>
                <a:p>
                  <a:pPr algn="ctr">
                    <a:lnSpc>
                      <a:spcPct val="115000"/>
                    </a:lnSpc>
                    <a:spcAft>
                      <a:spcPts val="600"/>
                    </a:spcAft>
                  </a:pPr>
                  <a:r>
                    <a:rPr lang="en-US" sz="1600" b="1" kern="0" dirty="0">
                      <a:solidFill>
                        <a:prstClr val="white"/>
                      </a:solidFill>
                      <a:ea typeface="Calibri"/>
                      <a:cs typeface="Times New Roman"/>
                      <a:sym typeface="Arial"/>
                    </a:rPr>
                    <a:t>Learning</a:t>
                  </a:r>
                  <a:endParaRPr lang="en-US" sz="1100" kern="0" dirty="0">
                    <a:solidFill>
                      <a:prstClr val="white"/>
                    </a:solidFill>
                    <a:ea typeface="Calibri"/>
                    <a:cs typeface="Times New Roman"/>
                    <a:sym typeface="Arial"/>
                  </a:endParaRPr>
                </a:p>
              </p:txBody>
            </p:sp>
            <p:sp>
              <p:nvSpPr>
                <p:cNvPr id="14" name="Rounded Rectangle 13"/>
                <p:cNvSpPr/>
                <p:nvPr/>
              </p:nvSpPr>
              <p:spPr>
                <a:xfrm>
                  <a:off x="5068200" y="1724025"/>
                  <a:ext cx="1562100" cy="857250"/>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kern="0" dirty="0">
                      <a:solidFill>
                        <a:prstClr val="white"/>
                      </a:solidFill>
                      <a:ea typeface="Calibri"/>
                      <a:cs typeface="Times New Roman"/>
                      <a:sym typeface="Arial"/>
                    </a:rPr>
                    <a:t>BEERY VMI</a:t>
                  </a:r>
                </a:p>
                <a:p>
                  <a:pPr algn="ctr">
                    <a:lnSpc>
                      <a:spcPct val="115000"/>
                    </a:lnSpc>
                    <a:spcAft>
                      <a:spcPts val="600"/>
                    </a:spcAft>
                  </a:pPr>
                  <a:r>
                    <a:rPr lang="en-US" sz="1600" b="1" kern="0" dirty="0">
                      <a:solidFill>
                        <a:prstClr val="white"/>
                      </a:solidFill>
                      <a:ea typeface="Calibri"/>
                      <a:cs typeface="Times New Roman"/>
                      <a:sym typeface="Arial"/>
                    </a:rPr>
                    <a:t>Visual-Spatial</a:t>
                  </a:r>
                  <a:endParaRPr lang="en-US" sz="1100" kern="0" dirty="0">
                    <a:solidFill>
                      <a:prstClr val="white"/>
                    </a:solidFill>
                    <a:ea typeface="Calibri"/>
                    <a:cs typeface="Times New Roman"/>
                    <a:sym typeface="Arial"/>
                  </a:endParaRPr>
                </a:p>
              </p:txBody>
            </p:sp>
            <p:sp>
              <p:nvSpPr>
                <p:cNvPr id="15" name="Rounded Rectangle 14"/>
                <p:cNvSpPr/>
                <p:nvPr/>
              </p:nvSpPr>
              <p:spPr>
                <a:xfrm>
                  <a:off x="2722353" y="866775"/>
                  <a:ext cx="1562100" cy="85725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sz="1400" b="1" kern="0" dirty="0">
                      <a:solidFill>
                        <a:prstClr val="white"/>
                      </a:solidFill>
                      <a:ea typeface="Calibri"/>
                      <a:cs typeface="Times New Roman"/>
                      <a:sym typeface="Arial"/>
                    </a:rPr>
                    <a:t>BASC-2</a:t>
                  </a:r>
                </a:p>
                <a:p>
                  <a:pPr algn="ctr">
                    <a:lnSpc>
                      <a:spcPct val="115000"/>
                    </a:lnSpc>
                    <a:spcAft>
                      <a:spcPts val="1000"/>
                    </a:spcAft>
                  </a:pPr>
                  <a:r>
                    <a:rPr lang="en-US" sz="1400" b="1" kern="0" dirty="0">
                      <a:solidFill>
                        <a:prstClr val="white"/>
                      </a:solidFill>
                      <a:ea typeface="Calibri"/>
                      <a:cs typeface="Times New Roman"/>
                      <a:sym typeface="Arial"/>
                    </a:rPr>
                    <a:t>Social-Emotional</a:t>
                  </a:r>
                  <a:endParaRPr lang="en-US" sz="1100" kern="0" dirty="0">
                    <a:solidFill>
                      <a:prstClr val="white"/>
                    </a:solidFill>
                    <a:ea typeface="Calibri"/>
                    <a:cs typeface="Times New Roman"/>
                    <a:sym typeface="Arial"/>
                  </a:endParaRPr>
                </a:p>
              </p:txBody>
            </p:sp>
            <p:sp>
              <p:nvSpPr>
                <p:cNvPr id="16" name="Rounded Rectangle 15"/>
                <p:cNvSpPr/>
                <p:nvPr/>
              </p:nvSpPr>
              <p:spPr>
                <a:xfrm>
                  <a:off x="4286251" y="871880"/>
                  <a:ext cx="1562100" cy="85725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sz="1400" b="1" kern="0" dirty="0">
                      <a:solidFill>
                        <a:prstClr val="white"/>
                      </a:solidFill>
                      <a:ea typeface="Calibri"/>
                      <a:cs typeface="Times New Roman"/>
                      <a:sym typeface="Arial"/>
                    </a:rPr>
                    <a:t>BRIEF-2</a:t>
                  </a:r>
                </a:p>
                <a:p>
                  <a:pPr algn="ctr">
                    <a:lnSpc>
                      <a:spcPct val="115000"/>
                    </a:lnSpc>
                    <a:spcAft>
                      <a:spcPts val="1000"/>
                    </a:spcAft>
                  </a:pPr>
                  <a:r>
                    <a:rPr lang="en-US" sz="1400" b="1" kern="0" dirty="0">
                      <a:solidFill>
                        <a:prstClr val="white"/>
                      </a:solidFill>
                      <a:ea typeface="Calibri"/>
                      <a:cs typeface="Times New Roman"/>
                      <a:sym typeface="Arial"/>
                    </a:rPr>
                    <a:t>Executive Functions</a:t>
                  </a:r>
                  <a:endParaRPr lang="en-US" sz="1100" kern="0" dirty="0">
                    <a:solidFill>
                      <a:prstClr val="white"/>
                    </a:solidFill>
                    <a:ea typeface="Calibri"/>
                    <a:cs typeface="Times New Roman"/>
                    <a:sym typeface="Arial"/>
                  </a:endParaRPr>
                </a:p>
              </p:txBody>
            </p:sp>
            <p:sp>
              <p:nvSpPr>
                <p:cNvPr id="17" name="Rounded Rectangle 16"/>
                <p:cNvSpPr/>
                <p:nvPr/>
              </p:nvSpPr>
              <p:spPr>
                <a:xfrm>
                  <a:off x="3495676" y="0"/>
                  <a:ext cx="1562100" cy="857250"/>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200" b="1" kern="0" dirty="0">
                      <a:solidFill>
                        <a:prstClr val="white"/>
                      </a:solidFill>
                      <a:ea typeface="Calibri"/>
                      <a:cs typeface="Times New Roman"/>
                      <a:sym typeface="Arial"/>
                    </a:rPr>
                    <a:t>Standardized Testing</a:t>
                  </a:r>
                </a:p>
                <a:p>
                  <a:pPr algn="ctr">
                    <a:lnSpc>
                      <a:spcPct val="115000"/>
                    </a:lnSpc>
                    <a:spcAft>
                      <a:spcPts val="1000"/>
                    </a:spcAft>
                  </a:pPr>
                  <a:r>
                    <a:rPr lang="en-US" sz="1200" b="1" kern="0" dirty="0">
                      <a:solidFill>
                        <a:prstClr val="white"/>
                      </a:solidFill>
                      <a:ea typeface="Calibri"/>
                      <a:cs typeface="Times New Roman"/>
                      <a:sym typeface="Arial"/>
                    </a:rPr>
                    <a:t>Achievement</a:t>
                  </a:r>
                  <a:endParaRPr lang="en-US" sz="1200" kern="0" dirty="0">
                    <a:solidFill>
                      <a:prstClr val="white"/>
                    </a:solidFill>
                    <a:ea typeface="Calibri"/>
                    <a:cs typeface="Times New Roman"/>
                    <a:sym typeface="Arial"/>
                  </a:endParaRPr>
                </a:p>
              </p:txBody>
            </p:sp>
          </p:grpSp>
          <p:sp>
            <p:nvSpPr>
              <p:cNvPr id="53" name="Rounded Rectangle 52"/>
              <p:cNvSpPr/>
              <p:nvPr/>
            </p:nvSpPr>
            <p:spPr>
              <a:xfrm>
                <a:off x="7007408" y="4573120"/>
                <a:ext cx="1450793"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spcAft>
                    <a:spcPts val="600"/>
                  </a:spcAft>
                </a:pPr>
                <a:r>
                  <a:rPr lang="en-US" sz="1400" b="1" kern="0" dirty="0">
                    <a:solidFill>
                      <a:prstClr val="white"/>
                    </a:solidFill>
                    <a:ea typeface="Calibri"/>
                    <a:cs typeface="Times New Roman"/>
                    <a:sym typeface="Arial"/>
                  </a:rPr>
                  <a:t>OT/PT Consult</a:t>
                </a:r>
              </a:p>
              <a:p>
                <a:pPr algn="ctr"/>
                <a:r>
                  <a:rPr lang="en-US" sz="1400" b="1" dirty="0">
                    <a:solidFill>
                      <a:prstClr val="white"/>
                    </a:solidFill>
                    <a:ea typeface="Calibri"/>
                    <a:cs typeface="Times New Roman"/>
                    <a:sym typeface="Arial"/>
                  </a:rPr>
                  <a:t>Sensory-Motor</a:t>
                </a:r>
                <a:endParaRPr lang="en-US" sz="1400" dirty="0">
                  <a:solidFill>
                    <a:prstClr val="white"/>
                  </a:solidFill>
                  <a:ea typeface="Calibri"/>
                  <a:cs typeface="Times New Roman"/>
                  <a:sym typeface="Arial"/>
                </a:endParaRPr>
              </a:p>
            </p:txBody>
          </p:sp>
        </p:grpSp>
        <p:pic>
          <p:nvPicPr>
            <p:cNvPr id="28" name="Picture 2" descr="Image result for copy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762000"/>
              <a:ext cx="193582" cy="193582"/>
            </a:xfrm>
            <a:prstGeom prst="rect">
              <a:avLst/>
            </a:prstGeom>
            <a:noFill/>
            <a:extLst>
              <a:ext uri="{909E8E84-426E-40DD-AFC4-6F175D3DCCD1}">
                <a14:hiddenFill xmlns:a14="http://schemas.microsoft.com/office/drawing/2010/main">
                  <a:solidFill>
                    <a:srgbClr val="FFFFFF"/>
                  </a:solidFill>
                </a14:hiddenFill>
              </a:ext>
            </a:extLst>
          </p:spPr>
        </p:pic>
        <p:sp>
          <p:nvSpPr>
            <p:cNvPr id="29" name="Shape 673"/>
            <p:cNvSpPr txBox="1"/>
            <p:nvPr/>
          </p:nvSpPr>
          <p:spPr>
            <a:xfrm>
              <a:off x="2504400" y="520619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sp>
        <p:nvSpPr>
          <p:cNvPr id="30" name="Footer Placeholder 3">
            <a:extLst>
              <a:ext uri="{FF2B5EF4-FFF2-40B4-BE49-F238E27FC236}">
                <a16:creationId xmlns:a16="http://schemas.microsoft.com/office/drawing/2014/main" id="{5EE679C2-8B15-044B-8789-657D242872EA}"/>
              </a:ext>
            </a:extLst>
          </p:cNvPr>
          <p:cNvSpPr>
            <a:spLocks noGrp="1"/>
          </p:cNvSpPr>
          <p:nvPr>
            <p:ph type="ftr" sz="quarter" idx="11"/>
          </p:nvPr>
        </p:nvSpPr>
        <p:spPr>
          <a:xfrm>
            <a:off x="405233" y="635595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custDataLst>
      <p:tags r:id="rId1"/>
    </p:custDataLst>
    <p:extLst>
      <p:ext uri="{BB962C8B-B14F-4D97-AF65-F5344CB8AC3E}">
        <p14:creationId xmlns:p14="http://schemas.microsoft.com/office/powerpoint/2010/main" val="1297636607"/>
      </p:ext>
    </p:extLst>
  </p:cSld>
  <p:clrMapOvr>
    <a:masterClrMapping/>
  </p:clrMapOvr>
  <mc:AlternateContent xmlns:mc="http://schemas.openxmlformats.org/markup-compatibility/2006" xmlns:p14="http://schemas.microsoft.com/office/powerpoint/2010/main">
    <mc:Choice Requires="p14">
      <p:transition spd="slow" p14:dur="2000" advTm="76539"/>
    </mc:Choice>
    <mc:Fallback xmlns="">
      <p:transition spd="slow" advTm="76539"/>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pic>
        <p:nvPicPr>
          <p:cNvPr id="1510" name="Shape 1510"/>
          <p:cNvPicPr preferRelativeResize="0"/>
          <p:nvPr/>
        </p:nvPicPr>
        <p:blipFill rotWithShape="1">
          <a:blip r:embed="rId3">
            <a:alphaModFix/>
          </a:blip>
          <a:srcRect/>
          <a:stretch/>
        </p:blipFill>
        <p:spPr>
          <a:xfrm>
            <a:off x="376519" y="381000"/>
            <a:ext cx="11553712" cy="6495900"/>
          </a:xfrm>
          <a:prstGeom prst="rect">
            <a:avLst/>
          </a:prstGeom>
          <a:noFill/>
          <a:ln>
            <a:noFill/>
          </a:ln>
        </p:spPr>
      </p:pic>
      <p:sp>
        <p:nvSpPr>
          <p:cNvPr id="1511" name="Shape 1511"/>
          <p:cNvSpPr txBox="1"/>
          <p:nvPr/>
        </p:nvSpPr>
        <p:spPr>
          <a:xfrm>
            <a:off x="4008220" y="22179"/>
            <a:ext cx="4783800" cy="400199"/>
          </a:xfrm>
          <a:prstGeom prst="rect">
            <a:avLst/>
          </a:prstGeom>
          <a:noFill/>
          <a:ln>
            <a:noFill/>
          </a:ln>
        </p:spPr>
        <p:txBody>
          <a:bodyPr lIns="91425" tIns="45700" rIns="91425" bIns="45700" anchor="t" anchorCtr="0">
            <a:noAutofit/>
          </a:bodyPr>
          <a:lstStyle/>
          <a:p>
            <a:pPr>
              <a:buSzPct val="25000"/>
            </a:pPr>
            <a:r>
              <a:rPr lang="en-US" sz="2000" b="1" dirty="0">
                <a:solidFill>
                  <a:schemeClr val="dk1"/>
                </a:solidFill>
                <a:latin typeface="Libre Baskerville"/>
                <a:ea typeface="Libre Baskerville"/>
                <a:cs typeface="Libre Baskerville"/>
                <a:sym typeface="Libre Baskerville"/>
              </a:rPr>
              <a:t>www.COKidswithBrainInjury.com</a:t>
            </a:r>
          </a:p>
        </p:txBody>
      </p:sp>
      <p:sp>
        <p:nvSpPr>
          <p:cNvPr id="4" name="Footer Placeholder 3">
            <a:extLst>
              <a:ext uri="{FF2B5EF4-FFF2-40B4-BE49-F238E27FC236}">
                <a16:creationId xmlns:a16="http://schemas.microsoft.com/office/drawing/2014/main" id="{4678B7DC-D915-DC4E-AACF-C1DC0045B71F}"/>
              </a:ext>
            </a:extLst>
          </p:cNvPr>
          <p:cNvSpPr>
            <a:spLocks noGrp="1"/>
          </p:cNvSpPr>
          <p:nvPr>
            <p:ph type="ftr" sz="quarter" idx="11"/>
          </p:nvPr>
        </p:nvSpPr>
        <p:spPr>
          <a:xfrm>
            <a:off x="537968" y="609048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9846036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244405" y="5791330"/>
            <a:ext cx="8164799" cy="584775"/>
          </a:xfrm>
          <a:prstGeom prst="rect">
            <a:avLst/>
          </a:prstGeom>
          <a:noFill/>
        </p:spPr>
        <p:txBody>
          <a:bodyPr wrap="none" rtlCol="0">
            <a:spAutoFit/>
          </a:bodyPr>
          <a:lstStyle/>
          <a:p>
            <a:r>
              <a:rPr lang="en-US" sz="3200" b="1" dirty="0">
                <a:solidFill>
                  <a:prstClr val="black"/>
                </a:solidFill>
                <a:cs typeface="Arial"/>
                <a:sym typeface="Arial"/>
                <a:hlinkClick r:id="rId4"/>
              </a:rPr>
              <a:t>http://www.cde.state.co.us/cdesped/sd-tbi</a:t>
            </a:r>
            <a:r>
              <a:rPr lang="en-US" sz="3200" b="1" dirty="0">
                <a:solidFill>
                  <a:prstClr val="black"/>
                </a:solidFill>
                <a:cs typeface="Arial"/>
                <a:sym typeface="Arial"/>
              </a:rPr>
              <a:t> </a:t>
            </a:r>
          </a:p>
        </p:txBody>
      </p:sp>
      <p:grpSp>
        <p:nvGrpSpPr>
          <p:cNvPr id="2" name="Group 1"/>
          <p:cNvGrpSpPr/>
          <p:nvPr/>
        </p:nvGrpSpPr>
        <p:grpSpPr>
          <a:xfrm>
            <a:off x="1581150" y="457199"/>
            <a:ext cx="9010650" cy="5201221"/>
            <a:chOff x="57150" y="457199"/>
            <a:chExt cx="9010650" cy="5201221"/>
          </a:xfrm>
        </p:grpSpPr>
        <p:sp>
          <p:nvSpPr>
            <p:cNvPr id="5" name="Text Box 13"/>
            <p:cNvSpPr txBox="1"/>
            <p:nvPr/>
          </p:nvSpPr>
          <p:spPr>
            <a:xfrm>
              <a:off x="57150" y="457199"/>
              <a:ext cx="9010650" cy="112231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2800" dirty="0">
                  <a:solidFill>
                    <a:prstClr val="black"/>
                  </a:solidFill>
                  <a:ea typeface="Calibri"/>
                  <a:cs typeface="Times New Roman"/>
                  <a:sym typeface="Arial"/>
                </a:rPr>
                <a:t>Building Blocks of Brain Development</a:t>
              </a:r>
            </a:p>
            <a:p>
              <a:pPr algn="ctr">
                <a:lnSpc>
                  <a:spcPct val="115000"/>
                </a:lnSpc>
                <a:spcAft>
                  <a:spcPts val="1000"/>
                </a:spcAft>
              </a:pPr>
              <a:r>
                <a:rPr lang="en-US" sz="2400" dirty="0">
                  <a:solidFill>
                    <a:prstClr val="black"/>
                  </a:solidFill>
                  <a:ea typeface="Calibri"/>
                  <a:cs typeface="Times New Roman"/>
                  <a:sym typeface="Arial"/>
                </a:rPr>
                <a:t>STRATEGIES/INTERVENTIONS</a:t>
              </a:r>
              <a:endParaRPr lang="en-US" sz="1200" dirty="0">
                <a:solidFill>
                  <a:prstClr val="black"/>
                </a:solidFill>
                <a:ea typeface="Calibri"/>
                <a:cs typeface="Times New Roman"/>
                <a:sym typeface="Arial"/>
              </a:endParaRPr>
            </a:p>
          </p:txBody>
        </p:sp>
        <p:sp>
          <p:nvSpPr>
            <p:cNvPr id="18" name="Text Box 21"/>
            <p:cNvSpPr txBox="1"/>
            <p:nvPr/>
          </p:nvSpPr>
          <p:spPr>
            <a:xfrm>
              <a:off x="175260" y="4477870"/>
              <a:ext cx="1167765"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dirty="0">
                  <a:solidFill>
                    <a:srgbClr val="E36C0A"/>
                  </a:solidFill>
                  <a:ea typeface="Calibri"/>
                  <a:cs typeface="Times New Roman"/>
                  <a:sym typeface="Arial"/>
                </a:rPr>
                <a:t>Fundamental</a:t>
              </a:r>
              <a:endParaRPr lang="en-US" sz="1100" dirty="0">
                <a:solidFill>
                  <a:prstClr val="black"/>
                </a:solidFill>
                <a:ea typeface="Calibri"/>
                <a:cs typeface="Times New Roman"/>
                <a:sym typeface="Arial"/>
              </a:endParaRPr>
            </a:p>
            <a:p>
              <a:pPr>
                <a:lnSpc>
                  <a:spcPct val="115000"/>
                </a:lnSpc>
              </a:pPr>
              <a:r>
                <a:rPr lang="en-US" sz="1400" b="1" dirty="0">
                  <a:solidFill>
                    <a:srgbClr val="E36C0A"/>
                  </a:solidFill>
                  <a:ea typeface="Calibri"/>
                  <a:cs typeface="Times New Roman"/>
                  <a:sym typeface="Arial"/>
                </a:rPr>
                <a:t>Processes</a:t>
              </a:r>
              <a:endParaRPr lang="en-US" sz="1100" dirty="0">
                <a:solidFill>
                  <a:prstClr val="black"/>
                </a:solidFill>
                <a:ea typeface="Calibri"/>
                <a:cs typeface="Times New Roman"/>
                <a:sym typeface="Arial"/>
              </a:endParaRPr>
            </a:p>
          </p:txBody>
        </p:sp>
        <p:grpSp>
          <p:nvGrpSpPr>
            <p:cNvPr id="19" name="Group 18"/>
            <p:cNvGrpSpPr/>
            <p:nvPr/>
          </p:nvGrpSpPr>
          <p:grpSpPr>
            <a:xfrm>
              <a:off x="209550" y="1877545"/>
              <a:ext cx="1847850" cy="609600"/>
              <a:chOff x="0" y="0"/>
              <a:chExt cx="1847850" cy="609600"/>
            </a:xfrm>
          </p:grpSpPr>
          <p:sp>
            <p:nvSpPr>
              <p:cNvPr id="26" name="Text Box 24"/>
              <p:cNvSpPr txBox="1"/>
              <p:nvPr/>
            </p:nvSpPr>
            <p:spPr>
              <a:xfrm>
                <a:off x="0" y="0"/>
                <a:ext cx="1056005"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dirty="0">
                    <a:solidFill>
                      <a:srgbClr val="5F497A"/>
                    </a:solidFill>
                    <a:ea typeface="Calibri"/>
                    <a:cs typeface="Times New Roman"/>
                    <a:sym typeface="Arial"/>
                  </a:rPr>
                  <a:t>Overall </a:t>
                </a:r>
                <a:endParaRPr lang="en-US" sz="1100" dirty="0">
                  <a:solidFill>
                    <a:prstClr val="black"/>
                  </a:solidFill>
                  <a:ea typeface="Calibri"/>
                  <a:cs typeface="Times New Roman"/>
                  <a:sym typeface="Arial"/>
                </a:endParaRPr>
              </a:p>
              <a:p>
                <a:pPr>
                  <a:lnSpc>
                    <a:spcPct val="115000"/>
                  </a:lnSpc>
                </a:pPr>
                <a:r>
                  <a:rPr lang="en-US" sz="1400" b="1" dirty="0">
                    <a:solidFill>
                      <a:srgbClr val="5F497A"/>
                    </a:solidFill>
                    <a:ea typeface="Calibri"/>
                    <a:cs typeface="Times New Roman"/>
                    <a:sym typeface="Arial"/>
                  </a:rPr>
                  <a:t>Functioning</a:t>
                </a:r>
                <a:endParaRPr lang="en-US" sz="1100" dirty="0">
                  <a:solidFill>
                    <a:prstClr val="black"/>
                  </a:solidFill>
                  <a:ea typeface="Calibri"/>
                  <a:cs typeface="Times New Roman"/>
                  <a:sym typeface="Arial"/>
                </a:endParaRPr>
              </a:p>
            </p:txBody>
          </p:sp>
          <p:cxnSp>
            <p:nvCxnSpPr>
              <p:cNvPr id="27" name="Straight Arrow Connector 26"/>
              <p:cNvCxnSpPr/>
              <p:nvPr/>
            </p:nvCxnSpPr>
            <p:spPr>
              <a:xfrm>
                <a:off x="1295400" y="238125"/>
                <a:ext cx="552450" cy="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grpSp>
          <p:nvGrpSpPr>
            <p:cNvPr id="20" name="Group 19"/>
            <p:cNvGrpSpPr/>
            <p:nvPr/>
          </p:nvGrpSpPr>
          <p:grpSpPr>
            <a:xfrm>
              <a:off x="209550" y="2801470"/>
              <a:ext cx="1838325" cy="609600"/>
              <a:chOff x="0" y="0"/>
              <a:chExt cx="1838325" cy="609600"/>
            </a:xfrm>
          </p:grpSpPr>
          <p:sp>
            <p:nvSpPr>
              <p:cNvPr id="24" name="Text Box 23"/>
              <p:cNvSpPr txBox="1"/>
              <p:nvPr/>
            </p:nvSpPr>
            <p:spPr>
              <a:xfrm>
                <a:off x="0" y="0"/>
                <a:ext cx="1149350"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a:solidFill>
                      <a:srgbClr val="244061"/>
                    </a:solidFill>
                    <a:ea typeface="Calibri"/>
                    <a:cs typeface="Times New Roman"/>
                    <a:sym typeface="Arial"/>
                  </a:rPr>
                  <a:t>Higher Order</a:t>
                </a:r>
                <a:endParaRPr lang="en-US" sz="1100">
                  <a:solidFill>
                    <a:prstClr val="black"/>
                  </a:solidFill>
                  <a:ea typeface="Calibri"/>
                  <a:cs typeface="Times New Roman"/>
                  <a:sym typeface="Arial"/>
                </a:endParaRPr>
              </a:p>
              <a:p>
                <a:pPr>
                  <a:lnSpc>
                    <a:spcPct val="115000"/>
                  </a:lnSpc>
                </a:pPr>
                <a:r>
                  <a:rPr lang="en-US" sz="1400" b="1">
                    <a:solidFill>
                      <a:srgbClr val="244061"/>
                    </a:solidFill>
                    <a:ea typeface="Calibri"/>
                    <a:cs typeface="Times New Roman"/>
                    <a:sym typeface="Arial"/>
                  </a:rPr>
                  <a:t>Processes</a:t>
                </a:r>
                <a:endParaRPr lang="en-US" sz="1100">
                  <a:solidFill>
                    <a:prstClr val="black"/>
                  </a:solidFill>
                  <a:ea typeface="Calibri"/>
                  <a:cs typeface="Times New Roman"/>
                  <a:sym typeface="Arial"/>
                </a:endParaRPr>
              </a:p>
            </p:txBody>
          </p:sp>
          <p:cxnSp>
            <p:nvCxnSpPr>
              <p:cNvPr id="25" name="Straight Arrow Connector 24"/>
              <p:cNvCxnSpPr/>
              <p:nvPr/>
            </p:nvCxnSpPr>
            <p:spPr>
              <a:xfrm>
                <a:off x="1285875" y="228600"/>
                <a:ext cx="552450"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grpSp>
        <p:grpSp>
          <p:nvGrpSpPr>
            <p:cNvPr id="21" name="Group 20"/>
            <p:cNvGrpSpPr/>
            <p:nvPr/>
          </p:nvGrpSpPr>
          <p:grpSpPr>
            <a:xfrm>
              <a:off x="209550" y="3649195"/>
              <a:ext cx="1847850" cy="609600"/>
              <a:chOff x="0" y="0"/>
              <a:chExt cx="1847850" cy="609600"/>
            </a:xfrm>
          </p:grpSpPr>
          <p:sp>
            <p:nvSpPr>
              <p:cNvPr id="22" name="Text Box 22"/>
              <p:cNvSpPr txBox="1"/>
              <p:nvPr/>
            </p:nvSpPr>
            <p:spPr>
              <a:xfrm>
                <a:off x="0" y="0"/>
                <a:ext cx="1158875" cy="6096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nSpc>
                    <a:spcPct val="115000"/>
                  </a:lnSpc>
                </a:pPr>
                <a:r>
                  <a:rPr lang="en-US" sz="1400" b="1">
                    <a:solidFill>
                      <a:srgbClr val="76923C"/>
                    </a:solidFill>
                    <a:ea typeface="Calibri"/>
                    <a:cs typeface="Times New Roman"/>
                    <a:sym typeface="Arial"/>
                  </a:rPr>
                  <a:t>Intermediate</a:t>
                </a:r>
                <a:endParaRPr lang="en-US" sz="1100">
                  <a:solidFill>
                    <a:prstClr val="black"/>
                  </a:solidFill>
                  <a:ea typeface="Calibri"/>
                  <a:cs typeface="Times New Roman"/>
                  <a:sym typeface="Arial"/>
                </a:endParaRPr>
              </a:p>
              <a:p>
                <a:pPr>
                  <a:lnSpc>
                    <a:spcPct val="115000"/>
                  </a:lnSpc>
                </a:pPr>
                <a:r>
                  <a:rPr lang="en-US" sz="1400" b="1">
                    <a:solidFill>
                      <a:srgbClr val="76923C"/>
                    </a:solidFill>
                    <a:ea typeface="Calibri"/>
                    <a:cs typeface="Times New Roman"/>
                    <a:sym typeface="Arial"/>
                  </a:rPr>
                  <a:t>Processes</a:t>
                </a:r>
                <a:endParaRPr lang="en-US" sz="1100">
                  <a:solidFill>
                    <a:prstClr val="black"/>
                  </a:solidFill>
                  <a:ea typeface="Calibri"/>
                  <a:cs typeface="Times New Roman"/>
                  <a:sym typeface="Arial"/>
                </a:endParaRPr>
              </a:p>
            </p:txBody>
          </p:sp>
          <p:cxnSp>
            <p:nvCxnSpPr>
              <p:cNvPr id="23" name="Straight Arrow Connector 22"/>
              <p:cNvCxnSpPr/>
              <p:nvPr/>
            </p:nvCxnSpPr>
            <p:spPr>
              <a:xfrm>
                <a:off x="1295400" y="266700"/>
                <a:ext cx="552450"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grpSp>
        <p:grpSp>
          <p:nvGrpSpPr>
            <p:cNvPr id="4" name="Group 3"/>
            <p:cNvGrpSpPr/>
            <p:nvPr/>
          </p:nvGrpSpPr>
          <p:grpSpPr>
            <a:xfrm>
              <a:off x="1347786" y="1753720"/>
              <a:ext cx="7262815" cy="3448050"/>
              <a:chOff x="1195386" y="1982320"/>
              <a:chExt cx="7262815" cy="3448050"/>
            </a:xfrm>
          </p:grpSpPr>
          <p:grpSp>
            <p:nvGrpSpPr>
              <p:cNvPr id="6" name="Group 5"/>
              <p:cNvGrpSpPr/>
              <p:nvPr/>
            </p:nvGrpSpPr>
            <p:grpSpPr>
              <a:xfrm>
                <a:off x="1195386" y="1982320"/>
                <a:ext cx="5812021" cy="3448050"/>
                <a:chOff x="390525" y="0"/>
                <a:chExt cx="6257926" cy="3448050"/>
              </a:xfrm>
            </p:grpSpPr>
            <p:sp>
              <p:nvSpPr>
                <p:cNvPr id="7" name="Rounded Rectangle 6"/>
                <p:cNvSpPr/>
                <p:nvPr/>
              </p:nvSpPr>
              <p:spPr>
                <a:xfrm>
                  <a:off x="390525" y="2590800"/>
                  <a:ext cx="1552575"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400" b="1" kern="0" dirty="0">
                      <a:solidFill>
                        <a:prstClr val="white"/>
                      </a:solidFill>
                      <a:ea typeface="Calibri"/>
                      <a:cs typeface="Times New Roman"/>
                      <a:sym typeface="Arial"/>
                    </a:rPr>
                    <a:t>Mnemonics </a:t>
                  </a:r>
                  <a:r>
                    <a:rPr lang="en-US" sz="1400" b="1" dirty="0">
                      <a:solidFill>
                        <a:prstClr val="white"/>
                      </a:solidFill>
                      <a:ea typeface="Calibri"/>
                      <a:cs typeface="Times New Roman"/>
                      <a:sym typeface="Arial"/>
                    </a:rPr>
                    <a:t>Memory</a:t>
                  </a:r>
                  <a:endParaRPr lang="en-US" sz="1400" dirty="0">
                    <a:solidFill>
                      <a:prstClr val="white"/>
                    </a:solidFill>
                    <a:ea typeface="Calibri"/>
                    <a:cs typeface="Times New Roman"/>
                    <a:sym typeface="Arial"/>
                  </a:endParaRPr>
                </a:p>
              </p:txBody>
            </p:sp>
            <p:sp>
              <p:nvSpPr>
                <p:cNvPr id="9" name="Rounded Rectangle 8"/>
                <p:cNvSpPr/>
                <p:nvPr/>
              </p:nvSpPr>
              <p:spPr>
                <a:xfrm>
                  <a:off x="5086351" y="2590800"/>
                  <a:ext cx="1562100"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b="1" kern="0" dirty="0">
                      <a:solidFill>
                        <a:prstClr val="white"/>
                      </a:solidFill>
                      <a:ea typeface="Calibri"/>
                      <a:cs typeface="Times New Roman"/>
                      <a:sym typeface="Arial"/>
                    </a:rPr>
                    <a:t>Stop-Relax-Think</a:t>
                  </a:r>
                </a:p>
                <a:p>
                  <a:pPr algn="ctr">
                    <a:lnSpc>
                      <a:spcPct val="115000"/>
                    </a:lnSpc>
                    <a:spcAft>
                      <a:spcPts val="1000"/>
                    </a:spcAft>
                  </a:pPr>
                  <a:r>
                    <a:rPr lang="en-US" sz="1400" b="1" dirty="0">
                      <a:solidFill>
                        <a:prstClr val="white"/>
                      </a:solidFill>
                      <a:ea typeface="Calibri"/>
                      <a:cs typeface="Times New Roman"/>
                      <a:sym typeface="Arial"/>
                    </a:rPr>
                    <a:t>Inhibition</a:t>
                  </a:r>
                  <a:endParaRPr lang="en-US" sz="1400" dirty="0">
                    <a:solidFill>
                      <a:prstClr val="white"/>
                    </a:solidFill>
                    <a:ea typeface="Calibri"/>
                    <a:cs typeface="Times New Roman"/>
                    <a:sym typeface="Arial"/>
                  </a:endParaRPr>
                </a:p>
              </p:txBody>
            </p:sp>
            <p:sp>
              <p:nvSpPr>
                <p:cNvPr id="10" name="Rounded Rectangle 9"/>
                <p:cNvSpPr/>
                <p:nvPr/>
              </p:nvSpPr>
              <p:spPr>
                <a:xfrm>
                  <a:off x="3505201" y="2590800"/>
                  <a:ext cx="1571626"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US" sz="1400" b="1" kern="0" dirty="0">
                      <a:solidFill>
                        <a:prstClr val="white"/>
                      </a:solidFill>
                      <a:ea typeface="Calibri"/>
                      <a:cs typeface="Times New Roman"/>
                      <a:sym typeface="Arial"/>
                    </a:rPr>
                    <a:t>How Does Your Engine Run? </a:t>
                  </a:r>
                  <a:r>
                    <a:rPr lang="en-US" sz="1400" b="1" dirty="0">
                      <a:solidFill>
                        <a:prstClr val="white"/>
                      </a:solidFill>
                      <a:ea typeface="Calibri"/>
                      <a:cs typeface="Times New Roman"/>
                      <a:sym typeface="Arial"/>
                    </a:rPr>
                    <a:t>Attention</a:t>
                  </a:r>
                  <a:endParaRPr lang="en-US" sz="1400" dirty="0">
                    <a:solidFill>
                      <a:prstClr val="white"/>
                    </a:solidFill>
                    <a:ea typeface="Calibri"/>
                    <a:cs typeface="Times New Roman"/>
                    <a:sym typeface="Arial"/>
                  </a:endParaRPr>
                </a:p>
              </p:txBody>
            </p:sp>
            <p:sp>
              <p:nvSpPr>
                <p:cNvPr id="11" name="Rounded Rectangle 10"/>
                <p:cNvSpPr/>
                <p:nvPr/>
              </p:nvSpPr>
              <p:spPr>
                <a:xfrm>
                  <a:off x="1952625" y="2590800"/>
                  <a:ext cx="1543050"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b="1" dirty="0">
                      <a:solidFill>
                        <a:prstClr val="white"/>
                      </a:solidFill>
                      <a:ea typeface="Calibri"/>
                      <a:cs typeface="Times New Roman"/>
                      <a:sym typeface="Arial"/>
                    </a:rPr>
                    <a:t/>
                  </a:r>
                  <a:br>
                    <a:rPr lang="en-US" b="1" dirty="0">
                      <a:solidFill>
                        <a:prstClr val="white"/>
                      </a:solidFill>
                      <a:ea typeface="Calibri"/>
                      <a:cs typeface="Times New Roman"/>
                      <a:sym typeface="Arial"/>
                    </a:rPr>
                  </a:br>
                  <a:r>
                    <a:rPr lang="en-US" sz="1400" b="1" kern="0" dirty="0">
                      <a:solidFill>
                        <a:prstClr val="white"/>
                      </a:solidFill>
                      <a:ea typeface="Calibri"/>
                      <a:cs typeface="Times New Roman"/>
                      <a:sym typeface="Arial"/>
                    </a:rPr>
                    <a:t>Extra time Processing Speed </a:t>
                  </a:r>
                  <a:endParaRPr lang="en-US" sz="1400" kern="0" dirty="0">
                    <a:solidFill>
                      <a:prstClr val="white"/>
                    </a:solidFill>
                    <a:ea typeface="Calibri"/>
                    <a:cs typeface="Times New Roman"/>
                    <a:sym typeface="Arial"/>
                  </a:endParaRPr>
                </a:p>
                <a:p>
                  <a:pPr algn="ctr">
                    <a:lnSpc>
                      <a:spcPct val="115000"/>
                    </a:lnSpc>
                    <a:spcAft>
                      <a:spcPts val="1000"/>
                    </a:spcAft>
                  </a:pPr>
                  <a:r>
                    <a:rPr lang="en-US" sz="1600" dirty="0">
                      <a:solidFill>
                        <a:prstClr val="white"/>
                      </a:solidFill>
                      <a:ea typeface="Calibri"/>
                      <a:cs typeface="Times New Roman"/>
                      <a:sym typeface="Arial"/>
                    </a:rPr>
                    <a:t> </a:t>
                  </a:r>
                  <a:endParaRPr lang="en-US" sz="1100" dirty="0">
                    <a:solidFill>
                      <a:prstClr val="white"/>
                    </a:solidFill>
                    <a:ea typeface="Calibri"/>
                    <a:cs typeface="Times New Roman"/>
                    <a:sym typeface="Arial"/>
                  </a:endParaRPr>
                </a:p>
              </p:txBody>
            </p:sp>
            <p:sp>
              <p:nvSpPr>
                <p:cNvPr id="12" name="Rounded Rectangle 11"/>
                <p:cNvSpPr/>
                <p:nvPr/>
              </p:nvSpPr>
              <p:spPr>
                <a:xfrm>
                  <a:off x="1943100" y="1733550"/>
                  <a:ext cx="1552575" cy="857250"/>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kern="0" dirty="0">
                      <a:solidFill>
                        <a:prstClr val="white"/>
                      </a:solidFill>
                      <a:ea typeface="Calibri"/>
                      <a:cs typeface="Times New Roman"/>
                      <a:sym typeface="Arial"/>
                    </a:rPr>
                    <a:t>Role Play </a:t>
                  </a:r>
                  <a:r>
                    <a:rPr lang="en-US" sz="1600" b="1" kern="0" dirty="0">
                      <a:solidFill>
                        <a:prstClr val="white"/>
                      </a:solidFill>
                      <a:ea typeface="Calibri"/>
                      <a:cs typeface="Times New Roman"/>
                      <a:sym typeface="Arial"/>
                    </a:rPr>
                    <a:t>Language</a:t>
                  </a:r>
                  <a:endParaRPr lang="en-US" sz="1100" kern="0" dirty="0">
                    <a:solidFill>
                      <a:prstClr val="white"/>
                    </a:solidFill>
                    <a:ea typeface="Calibri"/>
                    <a:cs typeface="Times New Roman"/>
                    <a:sym typeface="Arial"/>
                  </a:endParaRPr>
                </a:p>
              </p:txBody>
            </p:sp>
            <p:sp>
              <p:nvSpPr>
                <p:cNvPr id="13" name="Rounded Rectangle 12"/>
                <p:cNvSpPr/>
                <p:nvPr/>
              </p:nvSpPr>
              <p:spPr>
                <a:xfrm>
                  <a:off x="3505200" y="1733550"/>
                  <a:ext cx="1552575" cy="857250"/>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b="1" kern="0" dirty="0">
                      <a:solidFill>
                        <a:prstClr val="white"/>
                      </a:solidFill>
                      <a:ea typeface="Calibri"/>
                      <a:cs typeface="Times New Roman"/>
                      <a:sym typeface="Arial"/>
                    </a:rPr>
                    <a:t>Chunking </a:t>
                  </a:r>
                  <a:r>
                    <a:rPr lang="en-US" sz="1600" b="1" kern="0" dirty="0">
                      <a:solidFill>
                        <a:prstClr val="white"/>
                      </a:solidFill>
                      <a:ea typeface="Calibri"/>
                      <a:cs typeface="Times New Roman"/>
                      <a:sym typeface="Arial"/>
                    </a:rPr>
                    <a:t>Learning</a:t>
                  </a:r>
                  <a:endParaRPr lang="en-US" sz="1100" kern="0" dirty="0">
                    <a:solidFill>
                      <a:prstClr val="white"/>
                    </a:solidFill>
                    <a:ea typeface="Calibri"/>
                    <a:cs typeface="Times New Roman"/>
                    <a:sym typeface="Arial"/>
                  </a:endParaRPr>
                </a:p>
              </p:txBody>
            </p:sp>
            <p:sp>
              <p:nvSpPr>
                <p:cNvPr id="14" name="Rounded Rectangle 13"/>
                <p:cNvSpPr/>
                <p:nvPr/>
              </p:nvSpPr>
              <p:spPr>
                <a:xfrm>
                  <a:off x="5068200" y="1724025"/>
                  <a:ext cx="1562100" cy="857250"/>
                </a:xfrm>
                <a:prstGeom prst="roundRect">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b="1" kern="0" dirty="0">
                      <a:solidFill>
                        <a:prstClr val="white"/>
                      </a:solidFill>
                      <a:ea typeface="Calibri"/>
                      <a:cs typeface="Times New Roman"/>
                      <a:sym typeface="Arial"/>
                    </a:rPr>
                    <a:t>Planners </a:t>
                  </a:r>
                  <a:r>
                    <a:rPr lang="en-US" sz="1600" b="1" kern="0" dirty="0">
                      <a:solidFill>
                        <a:prstClr val="white"/>
                      </a:solidFill>
                      <a:ea typeface="Calibri"/>
                      <a:cs typeface="Times New Roman"/>
                      <a:sym typeface="Arial"/>
                    </a:rPr>
                    <a:t>Visual-Spatial</a:t>
                  </a:r>
                  <a:endParaRPr lang="en-US" sz="1100" kern="0" dirty="0">
                    <a:solidFill>
                      <a:prstClr val="white"/>
                    </a:solidFill>
                    <a:ea typeface="Calibri"/>
                    <a:cs typeface="Times New Roman"/>
                    <a:sym typeface="Arial"/>
                  </a:endParaRPr>
                </a:p>
              </p:txBody>
            </p:sp>
            <p:sp>
              <p:nvSpPr>
                <p:cNvPr id="15" name="Rounded Rectangle 14"/>
                <p:cNvSpPr/>
                <p:nvPr/>
              </p:nvSpPr>
              <p:spPr>
                <a:xfrm>
                  <a:off x="2722353" y="866775"/>
                  <a:ext cx="1562100" cy="85725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600"/>
                    </a:spcAft>
                  </a:pPr>
                  <a:r>
                    <a:rPr lang="en-US" sz="1600" b="1" kern="0" dirty="0">
                      <a:solidFill>
                        <a:prstClr val="white"/>
                      </a:solidFill>
                      <a:ea typeface="Calibri"/>
                      <a:cs typeface="Times New Roman"/>
                      <a:sym typeface="Arial"/>
                    </a:rPr>
                    <a:t>Why Try</a:t>
                  </a:r>
                </a:p>
                <a:p>
                  <a:pPr algn="ctr">
                    <a:lnSpc>
                      <a:spcPct val="115000"/>
                    </a:lnSpc>
                    <a:spcAft>
                      <a:spcPts val="600"/>
                    </a:spcAft>
                  </a:pPr>
                  <a:r>
                    <a:rPr lang="en-US" sz="1400" b="1" kern="0" dirty="0">
                      <a:solidFill>
                        <a:prstClr val="white"/>
                      </a:solidFill>
                      <a:ea typeface="Calibri"/>
                      <a:cs typeface="Times New Roman"/>
                      <a:sym typeface="Arial"/>
                    </a:rPr>
                    <a:t>Social-Emotional</a:t>
                  </a:r>
                  <a:endParaRPr lang="en-US" sz="1100" kern="0" dirty="0">
                    <a:solidFill>
                      <a:prstClr val="white"/>
                    </a:solidFill>
                    <a:ea typeface="Calibri"/>
                    <a:cs typeface="Times New Roman"/>
                    <a:sym typeface="Arial"/>
                  </a:endParaRPr>
                </a:p>
              </p:txBody>
            </p:sp>
            <p:sp>
              <p:nvSpPr>
                <p:cNvPr id="16" name="Rounded Rectangle 15"/>
                <p:cNvSpPr/>
                <p:nvPr/>
              </p:nvSpPr>
              <p:spPr>
                <a:xfrm>
                  <a:off x="4286251" y="871880"/>
                  <a:ext cx="1562100" cy="85725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b="1" kern="0" dirty="0">
                      <a:solidFill>
                        <a:prstClr val="white"/>
                      </a:solidFill>
                      <a:ea typeface="Calibri"/>
                      <a:cs typeface="Times New Roman"/>
                      <a:sym typeface="Arial"/>
                    </a:rPr>
                    <a:t>Get Ready-Do-Done</a:t>
                  </a:r>
                </a:p>
                <a:p>
                  <a:pPr algn="ctr"/>
                  <a:r>
                    <a:rPr lang="en-US" sz="1400" b="1" kern="0" dirty="0">
                      <a:solidFill>
                        <a:prstClr val="white"/>
                      </a:solidFill>
                      <a:ea typeface="Calibri"/>
                      <a:cs typeface="Times New Roman"/>
                      <a:sym typeface="Arial"/>
                    </a:rPr>
                    <a:t>Executive Functions</a:t>
                  </a:r>
                  <a:endParaRPr lang="en-US" sz="1100" kern="0" dirty="0">
                    <a:solidFill>
                      <a:prstClr val="white"/>
                    </a:solidFill>
                    <a:ea typeface="Calibri"/>
                    <a:cs typeface="Times New Roman"/>
                    <a:sym typeface="Arial"/>
                  </a:endParaRPr>
                </a:p>
              </p:txBody>
            </p:sp>
            <p:sp>
              <p:nvSpPr>
                <p:cNvPr id="17" name="Rounded Rectangle 16"/>
                <p:cNvSpPr/>
                <p:nvPr/>
              </p:nvSpPr>
              <p:spPr>
                <a:xfrm>
                  <a:off x="3495676" y="0"/>
                  <a:ext cx="1743377" cy="857250"/>
                </a:xfrm>
                <a:prstGeom prst="roundRect">
                  <a:avLst/>
                </a:prstGeom>
                <a:solidFill>
                  <a:srgbClr val="7030A0"/>
                </a:solidFill>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kern="0" dirty="0">
                      <a:solidFill>
                        <a:prstClr val="white"/>
                      </a:solidFill>
                      <a:ea typeface="Calibri"/>
                      <a:cs typeface="Times New Roman"/>
                      <a:sym typeface="Arial"/>
                    </a:rPr>
                    <a:t>Reading-Writing-Math </a:t>
                  </a:r>
                  <a:r>
                    <a:rPr lang="en-US" sz="1200" b="1" kern="0" dirty="0">
                      <a:solidFill>
                        <a:prstClr val="white"/>
                      </a:solidFill>
                      <a:ea typeface="Calibri"/>
                      <a:cs typeface="Times New Roman"/>
                      <a:sym typeface="Arial"/>
                    </a:rPr>
                    <a:t>Achievement</a:t>
                  </a:r>
                  <a:endParaRPr lang="en-US" sz="1200" kern="0" dirty="0">
                    <a:solidFill>
                      <a:prstClr val="white"/>
                    </a:solidFill>
                    <a:ea typeface="Calibri"/>
                    <a:cs typeface="Times New Roman"/>
                    <a:sym typeface="Arial"/>
                  </a:endParaRPr>
                </a:p>
              </p:txBody>
            </p:sp>
          </p:grpSp>
          <p:sp>
            <p:nvSpPr>
              <p:cNvPr id="53" name="Rounded Rectangle 52"/>
              <p:cNvSpPr/>
              <p:nvPr/>
            </p:nvSpPr>
            <p:spPr>
              <a:xfrm>
                <a:off x="7007408" y="4573120"/>
                <a:ext cx="1450793" cy="857250"/>
              </a:xfrm>
              <a:prstGeom prst="roundRect">
                <a:avLst/>
              </a:prstGeom>
              <a:solidFill>
                <a:srgbClr val="FF930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0" tIns="45720" rIns="0" bIns="45720" numCol="1" spcCol="0" rtlCol="0" fromWordArt="0" anchor="ctr" anchorCtr="0" forceAA="0" compatLnSpc="1">
                <a:prstTxWarp prst="textNoShape">
                  <a:avLst/>
                </a:prstTxWarp>
                <a:noAutofit/>
              </a:bodyPr>
              <a:lstStyle/>
              <a:p>
                <a:pPr algn="ctr"/>
                <a:r>
                  <a:rPr lang="en-US" sz="1400" b="1" kern="0" dirty="0">
                    <a:solidFill>
                      <a:prstClr val="white"/>
                    </a:solidFill>
                    <a:ea typeface="Calibri"/>
                    <a:cs typeface="Times New Roman"/>
                    <a:sym typeface="Arial"/>
                  </a:rPr>
                  <a:t>Weighted Vest </a:t>
                </a:r>
              </a:p>
              <a:p>
                <a:pPr algn="ctr"/>
                <a:r>
                  <a:rPr lang="en-US" sz="1400" b="1" dirty="0">
                    <a:solidFill>
                      <a:prstClr val="white"/>
                    </a:solidFill>
                    <a:ea typeface="Calibri"/>
                    <a:cs typeface="Times New Roman"/>
                    <a:sym typeface="Arial"/>
                  </a:rPr>
                  <a:t>Sensory-Motor</a:t>
                </a:r>
                <a:endParaRPr lang="en-US" sz="1400" dirty="0">
                  <a:solidFill>
                    <a:prstClr val="white"/>
                  </a:solidFill>
                  <a:ea typeface="Calibri"/>
                  <a:cs typeface="Times New Roman"/>
                  <a:sym typeface="Arial"/>
                </a:endParaRPr>
              </a:p>
            </p:txBody>
          </p:sp>
        </p:grpSp>
        <p:pic>
          <p:nvPicPr>
            <p:cNvPr id="29" name="Picture 2" descr="Image result for copyrigh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762000"/>
              <a:ext cx="193582" cy="193582"/>
            </a:xfrm>
            <a:prstGeom prst="rect">
              <a:avLst/>
            </a:prstGeom>
            <a:noFill/>
            <a:extLst>
              <a:ext uri="{909E8E84-426E-40DD-AFC4-6F175D3DCCD1}">
                <a14:hiddenFill xmlns:a14="http://schemas.microsoft.com/office/drawing/2010/main">
                  <a:solidFill>
                    <a:srgbClr val="FFFFFF"/>
                  </a:solidFill>
                </a14:hiddenFill>
              </a:ext>
            </a:extLst>
          </p:spPr>
        </p:pic>
        <p:sp>
          <p:nvSpPr>
            <p:cNvPr id="30" name="Shape 673"/>
            <p:cNvSpPr txBox="1"/>
            <p:nvPr/>
          </p:nvSpPr>
          <p:spPr>
            <a:xfrm>
              <a:off x="2580600" y="522732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spTree>
    <p:custDataLst>
      <p:tags r:id="rId1"/>
    </p:custDataLst>
    <p:extLst>
      <p:ext uri="{BB962C8B-B14F-4D97-AF65-F5344CB8AC3E}">
        <p14:creationId xmlns:p14="http://schemas.microsoft.com/office/powerpoint/2010/main" val="1970579983"/>
      </p:ext>
    </p:extLst>
  </p:cSld>
  <p:clrMapOvr>
    <a:masterClrMapping/>
  </p:clrMapOvr>
  <mc:AlternateContent xmlns:mc="http://schemas.openxmlformats.org/markup-compatibility/2006" xmlns:p14="http://schemas.microsoft.com/office/powerpoint/2010/main">
    <mc:Choice Requires="p14">
      <p:transition spd="slow" p14:dur="2000" advTm="70113"/>
    </mc:Choice>
    <mc:Fallback xmlns="">
      <p:transition spd="slow" advTm="7011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1CC9-981A-C141-8DDB-3F1D1CF1FF06}"/>
              </a:ext>
            </a:extLst>
          </p:cNvPr>
          <p:cNvSpPr>
            <a:spLocks noGrp="1"/>
          </p:cNvSpPr>
          <p:nvPr>
            <p:ph type="ctrTitle"/>
          </p:nvPr>
        </p:nvSpPr>
        <p:spPr>
          <a:xfrm>
            <a:off x="2094155" y="633525"/>
            <a:ext cx="9144000" cy="2387600"/>
          </a:xfrm>
        </p:spPr>
        <p:txBody>
          <a:bodyPr/>
          <a:lstStyle/>
          <a:p>
            <a:r>
              <a:rPr lang="en-US" dirty="0"/>
              <a:t>Neurodiversity in Youth</a:t>
            </a:r>
            <a:br>
              <a:rPr lang="en-US" dirty="0"/>
            </a:br>
            <a:endParaRPr lang="en-US" dirty="0"/>
          </a:p>
        </p:txBody>
      </p:sp>
      <p:sp>
        <p:nvSpPr>
          <p:cNvPr id="3" name="Subtitle 2">
            <a:extLst>
              <a:ext uri="{FF2B5EF4-FFF2-40B4-BE49-F238E27FC236}">
                <a16:creationId xmlns:a16="http://schemas.microsoft.com/office/drawing/2014/main" id="{3CD4CF4D-3EC3-3943-A35B-D534835E5CD1}"/>
              </a:ext>
            </a:extLst>
          </p:cNvPr>
          <p:cNvSpPr>
            <a:spLocks noGrp="1"/>
          </p:cNvSpPr>
          <p:nvPr>
            <p:ph type="subTitle" idx="1"/>
          </p:nvPr>
        </p:nvSpPr>
        <p:spPr>
          <a:xfrm>
            <a:off x="2739613" y="2997836"/>
            <a:ext cx="9144000" cy="1655762"/>
          </a:xfrm>
        </p:spPr>
        <p:txBody>
          <a:bodyPr/>
          <a:lstStyle/>
          <a:p>
            <a:r>
              <a:rPr lang="en-US" sz="3200" dirty="0"/>
              <a:t>Building Blocks of Brain Development </a:t>
            </a:r>
          </a:p>
        </p:txBody>
      </p:sp>
      <p:sp>
        <p:nvSpPr>
          <p:cNvPr id="4" name="TextBox 3">
            <a:extLst>
              <a:ext uri="{FF2B5EF4-FFF2-40B4-BE49-F238E27FC236}">
                <a16:creationId xmlns:a16="http://schemas.microsoft.com/office/drawing/2014/main" id="{5A9FCB96-0C09-E443-9D55-891C15B5A398}"/>
              </a:ext>
            </a:extLst>
          </p:cNvPr>
          <p:cNvSpPr txBox="1"/>
          <p:nvPr/>
        </p:nvSpPr>
        <p:spPr>
          <a:xfrm>
            <a:off x="4485939" y="4284266"/>
            <a:ext cx="6479689" cy="1107996"/>
          </a:xfrm>
          <a:prstGeom prst="rect">
            <a:avLst/>
          </a:prstGeom>
          <a:noFill/>
        </p:spPr>
        <p:txBody>
          <a:bodyPr wrap="square" rtlCol="0">
            <a:spAutoFit/>
          </a:bodyPr>
          <a:lstStyle/>
          <a:p>
            <a:pPr algn="ctr"/>
            <a:r>
              <a:rPr lang="en-US" sz="2400" dirty="0"/>
              <a:t>Karen McAvoy, PsyD</a:t>
            </a:r>
          </a:p>
          <a:p>
            <a:pPr algn="ctr"/>
            <a:r>
              <a:rPr lang="en-US" sz="2400" dirty="0"/>
              <a:t>Brain Injury Educational Consulting Colorado, LLC</a:t>
            </a:r>
          </a:p>
          <a:p>
            <a:endParaRPr lang="en-US" dirty="0"/>
          </a:p>
        </p:txBody>
      </p:sp>
    </p:spTree>
    <p:extLst>
      <p:ext uri="{BB962C8B-B14F-4D97-AF65-F5344CB8AC3E}">
        <p14:creationId xmlns:p14="http://schemas.microsoft.com/office/powerpoint/2010/main" val="2548720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sp>
        <p:nvSpPr>
          <p:cNvPr id="1189" name="Shape 1189"/>
          <p:cNvSpPr txBox="1"/>
          <p:nvPr/>
        </p:nvSpPr>
        <p:spPr>
          <a:xfrm>
            <a:off x="1676400" y="6248401"/>
            <a:ext cx="6766500" cy="461699"/>
          </a:xfrm>
          <a:prstGeom prst="rect">
            <a:avLst/>
          </a:prstGeom>
          <a:noFill/>
          <a:ln>
            <a:noFill/>
          </a:ln>
        </p:spPr>
        <p:txBody>
          <a:bodyPr wrap="square" lIns="91425" tIns="45700" rIns="91425" bIns="45700" anchor="t" anchorCtr="0">
            <a:noAutofit/>
          </a:bodyPr>
          <a:lstStyle/>
          <a:p>
            <a:pPr indent="-38100" defTabSz="914400">
              <a:buClr>
                <a:srgbClr val="000000"/>
              </a:buClr>
              <a:buSzPts val="600"/>
            </a:pPr>
            <a:r>
              <a:rPr lang="en-US" sz="2400" kern="0" dirty="0">
                <a:solidFill>
                  <a:srgbClr val="000000"/>
                </a:solidFill>
                <a:latin typeface="Calibri"/>
                <a:ea typeface="Calibri"/>
                <a:cs typeface="Calibri"/>
                <a:sym typeface="Calibri"/>
              </a:rPr>
              <a:t>http://</a:t>
            </a:r>
            <a:r>
              <a:rPr lang="en-US" sz="2400" kern="0" dirty="0" err="1">
                <a:solidFill>
                  <a:srgbClr val="000000"/>
                </a:solidFill>
                <a:latin typeface="Calibri"/>
                <a:ea typeface="Calibri"/>
                <a:cs typeface="Calibri"/>
                <a:sym typeface="Calibri"/>
              </a:rPr>
              <a:t>www.cde.state.co.us</a:t>
            </a:r>
            <a:r>
              <a:rPr lang="en-US" sz="2400" kern="0" dirty="0">
                <a:solidFill>
                  <a:srgbClr val="000000"/>
                </a:solidFill>
                <a:latin typeface="Calibri"/>
                <a:ea typeface="Calibri"/>
                <a:cs typeface="Calibri"/>
                <a:sym typeface="Calibri"/>
              </a:rPr>
              <a:t>/</a:t>
            </a:r>
            <a:r>
              <a:rPr lang="en-US" sz="2400" kern="0" dirty="0" err="1">
                <a:solidFill>
                  <a:srgbClr val="000000"/>
                </a:solidFill>
                <a:latin typeface="Calibri"/>
                <a:ea typeface="Calibri"/>
                <a:cs typeface="Calibri"/>
                <a:sym typeface="Calibri"/>
              </a:rPr>
              <a:t>cdesped</a:t>
            </a:r>
            <a:r>
              <a:rPr lang="en-US" sz="2400" kern="0" dirty="0">
                <a:solidFill>
                  <a:srgbClr val="000000"/>
                </a:solidFill>
                <a:latin typeface="Calibri"/>
                <a:ea typeface="Calibri"/>
                <a:cs typeface="Calibri"/>
                <a:sym typeface="Calibri"/>
              </a:rPr>
              <a:t>/SD-</a:t>
            </a:r>
            <a:r>
              <a:rPr lang="en-US" sz="2400" kern="0" dirty="0" err="1">
                <a:solidFill>
                  <a:srgbClr val="000000"/>
                </a:solidFill>
                <a:latin typeface="Calibri"/>
                <a:ea typeface="Calibri"/>
                <a:cs typeface="Calibri"/>
                <a:sym typeface="Calibri"/>
              </a:rPr>
              <a:t>TBI.asp</a:t>
            </a:r>
            <a:endParaRPr lang="en-US" sz="2400" kern="0" dirty="0">
              <a:solidFill>
                <a:srgbClr val="000000"/>
              </a:solidFill>
              <a:latin typeface="Calibri"/>
              <a:ea typeface="Calibri"/>
              <a:cs typeface="Calibri"/>
              <a:sym typeface="Calibri"/>
            </a:endParaRPr>
          </a:p>
        </p:txBody>
      </p:sp>
      <p:pic>
        <p:nvPicPr>
          <p:cNvPr id="1190" name="Shape 1190"/>
          <p:cNvPicPr preferRelativeResize="0"/>
          <p:nvPr/>
        </p:nvPicPr>
        <p:blipFill rotWithShape="1">
          <a:blip r:embed="rId3">
            <a:alphaModFix/>
          </a:blip>
          <a:srcRect/>
          <a:stretch/>
        </p:blipFill>
        <p:spPr>
          <a:xfrm>
            <a:off x="3406200" y="147900"/>
            <a:ext cx="5036700" cy="6013174"/>
          </a:xfrm>
          <a:prstGeom prst="rect">
            <a:avLst/>
          </a:prstGeom>
          <a:noFill/>
          <a:ln>
            <a:noFill/>
          </a:ln>
        </p:spPr>
      </p:pic>
    </p:spTree>
    <p:extLst>
      <p:ext uri="{BB962C8B-B14F-4D97-AF65-F5344CB8AC3E}">
        <p14:creationId xmlns:p14="http://schemas.microsoft.com/office/powerpoint/2010/main" val="3988601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4331" y="1868163"/>
            <a:ext cx="10247243" cy="3980025"/>
          </a:xfrm>
        </p:spPr>
        <p:txBody>
          <a:bodyPr>
            <a:normAutofit lnSpcReduction="10000"/>
          </a:bodyPr>
          <a:lstStyle/>
          <a:p>
            <a:pPr marL="0" indent="0">
              <a:buNone/>
            </a:pPr>
            <a:r>
              <a:rPr lang="en-US" sz="2600" b="1" dirty="0">
                <a:solidFill>
                  <a:srgbClr val="FF9300"/>
                </a:solidFill>
              </a:rPr>
              <a:t>Attention:  </a:t>
            </a:r>
            <a:r>
              <a:rPr lang="en-US" sz="2600" b="0" i="1" dirty="0">
                <a:solidFill>
                  <a:srgbClr val="000000"/>
                </a:solidFill>
              </a:rPr>
              <a:t>The ability to sustain focus on the information necessary for learning or completing tasks</a:t>
            </a:r>
          </a:p>
          <a:p>
            <a:pPr marL="0" indent="0">
              <a:buNone/>
            </a:pPr>
            <a:endParaRPr lang="en-US" sz="2600" dirty="0">
              <a:solidFill>
                <a:srgbClr val="000000"/>
              </a:solidFill>
            </a:endParaRPr>
          </a:p>
          <a:p>
            <a:r>
              <a:rPr lang="en-US" sz="2600" b="0" dirty="0">
                <a:solidFill>
                  <a:srgbClr val="000000"/>
                </a:solidFill>
              </a:rPr>
              <a:t>There are numerous types of attention: selective, sustained, shifting and divided attention.  Being able to attend to a task, to shift from task to task and to ignore competing distractions so that one can stay focused on the original task at hand, explains why attention is a fundamental skill necessary for all levels of learning. </a:t>
            </a:r>
          </a:p>
          <a:p>
            <a:r>
              <a:rPr lang="en-US" sz="2600" b="0" dirty="0">
                <a:solidFill>
                  <a:schemeClr val="tx1"/>
                </a:solidFill>
              </a:rPr>
              <a:t>Inhibition is associated with this process in the brain – the inability to inhibit an impulse is often the underlying issue with ADHD</a:t>
            </a:r>
          </a:p>
          <a:p>
            <a:endParaRPr lang="en-US" dirty="0"/>
          </a:p>
        </p:txBody>
      </p:sp>
      <p:sp>
        <p:nvSpPr>
          <p:cNvPr id="6" name="Footer Placeholder 3"/>
          <p:cNvSpPr>
            <a:spLocks noGrp="1"/>
          </p:cNvSpPr>
          <p:nvPr>
            <p:ph type="ftr" sz="quarter" idx="11"/>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2E94344-233B-4EE2-AD3B-656E48C98FB1}" type="slidenum">
              <a:rPr lang="en-US" altLang="en-US" sz="1100">
                <a:solidFill>
                  <a:srgbClr val="45454C"/>
                </a:solidFill>
                <a:latin typeface="Calibri" pitchFamily="34" charset="0"/>
              </a:rPr>
              <a:pPr eaLnBrk="1" hangingPunct="1"/>
              <a:t>51</a:t>
            </a:fld>
            <a:endParaRPr lang="en-US" altLang="en-US" sz="1100" dirty="0">
              <a:solidFill>
                <a:srgbClr val="45454C"/>
              </a:solidFill>
              <a:latin typeface="Calibri" pitchFamily="34" charset="0"/>
            </a:endParaRPr>
          </a:p>
        </p:txBody>
      </p:sp>
      <p:sp>
        <p:nvSpPr>
          <p:cNvPr id="3" name="Title 2"/>
          <p:cNvSpPr>
            <a:spLocks noGrp="1"/>
          </p:cNvSpPr>
          <p:nvPr>
            <p:ph type="title"/>
          </p:nvPr>
        </p:nvSpPr>
        <p:spPr/>
        <p:txBody>
          <a:bodyPr/>
          <a:lstStyle/>
          <a:p>
            <a:r>
              <a:rPr lang="en-US" dirty="0">
                <a:solidFill>
                  <a:srgbClr val="FF9300"/>
                </a:solidFill>
                <a:latin typeface="Palatino Linotype"/>
                <a:cs typeface="Palatino Linotype"/>
              </a:rPr>
              <a:t>Attention</a:t>
            </a:r>
          </a:p>
        </p:txBody>
      </p:sp>
      <p:sp>
        <p:nvSpPr>
          <p:cNvPr id="10" name="Rounded Rectangle 9"/>
          <p:cNvSpPr/>
          <p:nvPr/>
        </p:nvSpPr>
        <p:spPr>
          <a:xfrm>
            <a:off x="8469828" y="182260"/>
            <a:ext cx="1998473" cy="1000266"/>
          </a:xfrm>
          <a:prstGeom prst="roundRect">
            <a:avLst/>
          </a:prstGeom>
          <a:solidFill>
            <a:srgbClr val="F7964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Fundamental</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7" name="Footer Placeholder 3">
            <a:extLst>
              <a:ext uri="{FF2B5EF4-FFF2-40B4-BE49-F238E27FC236}">
                <a16:creationId xmlns:a16="http://schemas.microsoft.com/office/drawing/2014/main" id="{1B6FF4A3-BAE6-EF4E-904F-004E6A9CAC5C}"/>
              </a:ext>
            </a:extLst>
          </p:cNvPr>
          <p:cNvSpPr txBox="1">
            <a:spLocks/>
          </p:cNvSpPr>
          <p:nvPr/>
        </p:nvSpPr>
        <p:spPr>
          <a:xfrm>
            <a:off x="405233" y="5917622"/>
            <a:ext cx="459217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Used with permission: </a:t>
            </a:r>
            <a:r>
              <a:rPr lang="en-US">
                <a:latin typeface="Lucida Grande"/>
                <a:ea typeface="Lucida Grande"/>
                <a:cs typeface="Lucida Grande"/>
              </a:rPr>
              <a:t>©CDE</a:t>
            </a:r>
            <a:endParaRPr lang="en-US"/>
          </a:p>
          <a:p>
            <a:endParaRPr lang="en-US" dirty="0"/>
          </a:p>
        </p:txBody>
      </p:sp>
    </p:spTree>
    <p:extLst>
      <p:ext uri="{BB962C8B-B14F-4D97-AF65-F5344CB8AC3E}">
        <p14:creationId xmlns:p14="http://schemas.microsoft.com/office/powerpoint/2010/main" val="1231448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80912" y="1873553"/>
            <a:ext cx="10485783" cy="3598164"/>
          </a:xfrm>
        </p:spPr>
        <p:txBody>
          <a:bodyPr>
            <a:normAutofit fontScale="92500" lnSpcReduction="10000"/>
          </a:bodyPr>
          <a:lstStyle/>
          <a:p>
            <a:pPr marL="0" indent="0">
              <a:buNone/>
            </a:pPr>
            <a:r>
              <a:rPr lang="en-US" sz="2800" b="1" dirty="0">
                <a:solidFill>
                  <a:srgbClr val="FF9300"/>
                </a:solidFill>
              </a:rPr>
              <a:t>Inhibition: </a:t>
            </a:r>
            <a:r>
              <a:rPr lang="en-US" sz="2800" i="1" dirty="0">
                <a:solidFill>
                  <a:srgbClr val="000000"/>
                </a:solidFill>
              </a:rPr>
              <a:t>The ability to inhibit, block or hold back an impulse</a:t>
            </a:r>
            <a:r>
              <a:rPr lang="en-US" sz="2800" b="0" i="1" dirty="0">
                <a:solidFill>
                  <a:srgbClr val="000000"/>
                </a:solidFill>
              </a:rPr>
              <a:t>. </a:t>
            </a:r>
            <a:endParaRPr lang="en-US" sz="2800" b="0" dirty="0">
              <a:solidFill>
                <a:srgbClr val="000000"/>
              </a:solidFill>
            </a:endParaRPr>
          </a:p>
          <a:p>
            <a:pPr lvl="0"/>
            <a:r>
              <a:rPr lang="en-US" sz="2800" dirty="0">
                <a:solidFill>
                  <a:srgbClr val="000000"/>
                </a:solidFill>
              </a:rPr>
              <a:t>Inhibition is associated with the attention process in the brain – it is the ability to inhibit an impulse, long enough to consider multiple thoughts and behavioral options so that a more adaptive behavioral choice can be made. </a:t>
            </a:r>
          </a:p>
          <a:p>
            <a:r>
              <a:rPr lang="en-US" sz="2800" dirty="0">
                <a:solidFill>
                  <a:srgbClr val="000000"/>
                </a:solidFill>
              </a:rPr>
              <a:t>Inhibition – the inability to inhibit an impulse is often the underlying issue with ADHD</a:t>
            </a:r>
          </a:p>
          <a:p>
            <a:pPr lvl="0"/>
            <a:r>
              <a:rPr lang="en-US" sz="2800" dirty="0">
                <a:solidFill>
                  <a:srgbClr val="000000"/>
                </a:solidFill>
              </a:rPr>
              <a:t>This process may be referred to as “mental brakes”, “a filter” or the ability to “think before you act”. </a:t>
            </a:r>
          </a:p>
          <a:p>
            <a:endParaRPr lang="en-US" dirty="0"/>
          </a:p>
        </p:txBody>
      </p:sp>
      <p:sp>
        <p:nvSpPr>
          <p:cNvPr id="6" name="Footer Placeholder 3"/>
          <p:cNvSpPr>
            <a:spLocks noGrp="1"/>
          </p:cNvSpPr>
          <p:nvPr>
            <p:ph type="ftr" sz="quarter" idx="11"/>
          </p:nvPr>
        </p:nvSpPr>
        <p:spPr bwMode="auto">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2E94344-233B-4EE2-AD3B-656E48C98FB1}" type="slidenum">
              <a:rPr lang="en-US" altLang="en-US" sz="1100">
                <a:solidFill>
                  <a:srgbClr val="45454C"/>
                </a:solidFill>
                <a:latin typeface="Calibri" pitchFamily="34" charset="0"/>
              </a:rPr>
              <a:pPr eaLnBrk="1" hangingPunct="1"/>
              <a:t>52</a:t>
            </a:fld>
            <a:endParaRPr lang="en-US" altLang="en-US" sz="1100" dirty="0">
              <a:solidFill>
                <a:srgbClr val="45454C"/>
              </a:solidFill>
              <a:latin typeface="Calibri" pitchFamily="34" charset="0"/>
            </a:endParaRPr>
          </a:p>
        </p:txBody>
      </p:sp>
      <p:sp>
        <p:nvSpPr>
          <p:cNvPr id="3" name="Title 2"/>
          <p:cNvSpPr>
            <a:spLocks noGrp="1"/>
          </p:cNvSpPr>
          <p:nvPr>
            <p:ph type="title"/>
          </p:nvPr>
        </p:nvSpPr>
        <p:spPr/>
        <p:txBody>
          <a:bodyPr/>
          <a:lstStyle/>
          <a:p>
            <a:r>
              <a:rPr lang="en-US" dirty="0">
                <a:solidFill>
                  <a:srgbClr val="FF9300"/>
                </a:solidFill>
                <a:latin typeface="Palatino Linotype"/>
                <a:cs typeface="Palatino Linotype"/>
              </a:rPr>
              <a:t>Inhibition</a:t>
            </a:r>
          </a:p>
        </p:txBody>
      </p:sp>
      <p:sp>
        <p:nvSpPr>
          <p:cNvPr id="8" name="Rounded Rectangle 7"/>
          <p:cNvSpPr/>
          <p:nvPr/>
        </p:nvSpPr>
        <p:spPr>
          <a:xfrm>
            <a:off x="8469828" y="182260"/>
            <a:ext cx="1998473" cy="1000266"/>
          </a:xfrm>
          <a:prstGeom prst="roundRect">
            <a:avLst/>
          </a:prstGeom>
          <a:solidFill>
            <a:srgbClr val="F7964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Fundamental</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7" name="Footer Placeholder 3">
            <a:extLst>
              <a:ext uri="{FF2B5EF4-FFF2-40B4-BE49-F238E27FC236}">
                <a16:creationId xmlns:a16="http://schemas.microsoft.com/office/drawing/2014/main" id="{0E93B00F-7B04-2243-B2EA-989577F69B75}"/>
              </a:ext>
            </a:extLst>
          </p:cNvPr>
          <p:cNvSpPr txBox="1">
            <a:spLocks/>
          </p:cNvSpPr>
          <p:nvPr/>
        </p:nvSpPr>
        <p:spPr>
          <a:xfrm>
            <a:off x="405233" y="5917622"/>
            <a:ext cx="459217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Used with permission: </a:t>
            </a:r>
            <a:r>
              <a:rPr lang="en-US">
                <a:latin typeface="Lucida Grande"/>
                <a:ea typeface="Lucida Grande"/>
                <a:cs typeface="Lucida Grande"/>
              </a:rPr>
              <a:t>©CDE</a:t>
            </a:r>
            <a:endParaRPr lang="en-US"/>
          </a:p>
          <a:p>
            <a:endParaRPr lang="en-US" dirty="0"/>
          </a:p>
        </p:txBody>
      </p:sp>
    </p:spTree>
    <p:extLst>
      <p:ext uri="{BB962C8B-B14F-4D97-AF65-F5344CB8AC3E}">
        <p14:creationId xmlns:p14="http://schemas.microsoft.com/office/powerpoint/2010/main" val="41078937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3657" y="2153412"/>
            <a:ext cx="10664685" cy="3101983"/>
          </a:xfrm>
        </p:spPr>
        <p:txBody>
          <a:bodyPr>
            <a:noAutofit/>
          </a:bodyPr>
          <a:lstStyle/>
          <a:p>
            <a:pPr marL="0" indent="0">
              <a:buNone/>
            </a:pPr>
            <a:r>
              <a:rPr lang="en-US" sz="2700" b="1" dirty="0">
                <a:solidFill>
                  <a:srgbClr val="FF9300"/>
                </a:solidFill>
              </a:rPr>
              <a:t>Memory:  </a:t>
            </a:r>
            <a:r>
              <a:rPr lang="en-US" sz="2700" i="1" dirty="0">
                <a:solidFill>
                  <a:srgbClr val="000000"/>
                </a:solidFill>
              </a:rPr>
              <a:t>The mental ability to store and retrieve words, facts, procedures, skills, concepts and experiences. </a:t>
            </a:r>
          </a:p>
          <a:p>
            <a:pPr marL="0" indent="0">
              <a:buNone/>
            </a:pPr>
            <a:endParaRPr lang="en-US" sz="1100" dirty="0">
              <a:solidFill>
                <a:srgbClr val="000000"/>
              </a:solidFill>
            </a:endParaRPr>
          </a:p>
          <a:p>
            <a:pPr>
              <a:lnSpc>
                <a:spcPct val="90000"/>
              </a:lnSpc>
            </a:pPr>
            <a:r>
              <a:rPr lang="en-US" sz="2300" dirty="0">
                <a:solidFill>
                  <a:srgbClr val="000000"/>
                </a:solidFill>
              </a:rPr>
              <a:t>The general memory process is complex and entails memory creation, storage of information and retrieval. Additionally, there are several types of memory. For example, some primary types of memory are short-term, working, visual, auditory, procedural and declarative memory.   </a:t>
            </a:r>
          </a:p>
          <a:p>
            <a:pPr>
              <a:lnSpc>
                <a:spcPct val="90000"/>
              </a:lnSpc>
            </a:pPr>
            <a:r>
              <a:rPr lang="en-US" sz="2300" dirty="0">
                <a:solidFill>
                  <a:srgbClr val="000000"/>
                </a:solidFill>
              </a:rPr>
              <a:t>Damage to any brain area that assists in the formation, storage or retrieval of information can degrade overall memory performance.  Due to the number of areas associated with the memory system, it is important to emphasize there are also numerous ways to impair or damage this process. </a:t>
            </a:r>
          </a:p>
        </p:txBody>
      </p:sp>
      <p:sp>
        <p:nvSpPr>
          <p:cNvPr id="3" name="Title 2"/>
          <p:cNvSpPr>
            <a:spLocks noGrp="1"/>
          </p:cNvSpPr>
          <p:nvPr>
            <p:ph type="title"/>
          </p:nvPr>
        </p:nvSpPr>
        <p:spPr/>
        <p:txBody>
          <a:bodyPr/>
          <a:lstStyle/>
          <a:p>
            <a:r>
              <a:rPr lang="en-US" dirty="0">
                <a:solidFill>
                  <a:srgbClr val="FF9300"/>
                </a:solidFill>
                <a:latin typeface="Palatino Linotype"/>
                <a:cs typeface="Palatino Linotype"/>
              </a:rPr>
              <a:t>Memory</a:t>
            </a:r>
          </a:p>
        </p:txBody>
      </p:sp>
      <p:sp>
        <p:nvSpPr>
          <p:cNvPr id="6" name="Rounded Rectangle 5"/>
          <p:cNvSpPr/>
          <p:nvPr/>
        </p:nvSpPr>
        <p:spPr>
          <a:xfrm>
            <a:off x="8469828" y="182260"/>
            <a:ext cx="1998473" cy="1000266"/>
          </a:xfrm>
          <a:prstGeom prst="roundRect">
            <a:avLst/>
          </a:prstGeom>
          <a:solidFill>
            <a:srgbClr val="F7964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Fundamental</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5" name="Footer Placeholder 3">
            <a:extLst>
              <a:ext uri="{FF2B5EF4-FFF2-40B4-BE49-F238E27FC236}">
                <a16:creationId xmlns:a16="http://schemas.microsoft.com/office/drawing/2014/main" id="{ECB954FC-B2C4-EC48-B55F-3AF3B81C9F4D}"/>
              </a:ext>
            </a:extLst>
          </p:cNvPr>
          <p:cNvSpPr>
            <a:spLocks noGrp="1"/>
          </p:cNvSpPr>
          <p:nvPr>
            <p:ph type="ftr" sz="quarter" idx="11"/>
          </p:nvPr>
        </p:nvSpPr>
        <p:spPr>
          <a:xfrm>
            <a:off x="372960" y="635595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796849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1426" y="1873553"/>
            <a:ext cx="11569148" cy="3101983"/>
          </a:xfrm>
        </p:spPr>
        <p:txBody>
          <a:bodyPr>
            <a:noAutofit/>
          </a:bodyPr>
          <a:lstStyle/>
          <a:p>
            <a:pPr marL="0" indent="0">
              <a:buNone/>
            </a:pPr>
            <a:r>
              <a:rPr lang="en-US" sz="2700" b="1" dirty="0">
                <a:solidFill>
                  <a:srgbClr val="FF9300"/>
                </a:solidFill>
              </a:rPr>
              <a:t>Processing Speed:  </a:t>
            </a:r>
            <a:r>
              <a:rPr lang="en-US" sz="2700" i="1" dirty="0">
                <a:solidFill>
                  <a:srgbClr val="000000"/>
                </a:solidFill>
              </a:rPr>
              <a:t>How quickly information is received, processed, and/or outputted.  </a:t>
            </a:r>
          </a:p>
          <a:p>
            <a:pPr>
              <a:lnSpc>
                <a:spcPct val="110000"/>
              </a:lnSpc>
            </a:pPr>
            <a:r>
              <a:rPr lang="en-US" sz="2200" dirty="0">
                <a:solidFill>
                  <a:srgbClr val="000000"/>
                </a:solidFill>
              </a:rPr>
              <a:t>A common consequence of a brain injury is the slowing of information processing.   Slowed information processing impacts a person’s ability to think efficiently and may hinder the effectiveness of other abilities such as memory.  Although there are different reasons for slowed processing after an injury, one major reason is that the “wires” of the brain (neurons) can no longer communicate with each other efficiently. </a:t>
            </a:r>
          </a:p>
          <a:p>
            <a:pPr>
              <a:lnSpc>
                <a:spcPct val="110000"/>
              </a:lnSpc>
            </a:pPr>
            <a:r>
              <a:rPr lang="en-US" sz="2200" dirty="0">
                <a:solidFill>
                  <a:srgbClr val="000000"/>
                </a:solidFill>
              </a:rPr>
              <a:t>Another reason for slowed processing speed is that the brain might have to re-route signals around the damaged area (takes longer).</a:t>
            </a:r>
          </a:p>
        </p:txBody>
      </p:sp>
      <p:sp>
        <p:nvSpPr>
          <p:cNvPr id="3" name="Title 2"/>
          <p:cNvSpPr>
            <a:spLocks noGrp="1"/>
          </p:cNvSpPr>
          <p:nvPr>
            <p:ph type="title"/>
          </p:nvPr>
        </p:nvSpPr>
        <p:spPr/>
        <p:txBody>
          <a:bodyPr/>
          <a:lstStyle/>
          <a:p>
            <a:r>
              <a:rPr lang="en-US" dirty="0">
                <a:solidFill>
                  <a:srgbClr val="FF9300"/>
                </a:solidFill>
                <a:latin typeface="Palatino Linotype"/>
                <a:cs typeface="Palatino Linotype"/>
              </a:rPr>
              <a:t>Processing Speed</a:t>
            </a:r>
          </a:p>
        </p:txBody>
      </p:sp>
      <p:sp>
        <p:nvSpPr>
          <p:cNvPr id="6" name="Rounded Rectangle 5"/>
          <p:cNvSpPr/>
          <p:nvPr/>
        </p:nvSpPr>
        <p:spPr>
          <a:xfrm>
            <a:off x="8469828" y="182260"/>
            <a:ext cx="1998473" cy="1000266"/>
          </a:xfrm>
          <a:prstGeom prst="roundRect">
            <a:avLst/>
          </a:prstGeom>
          <a:solidFill>
            <a:srgbClr val="F7964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Fundamental</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5" name="Footer Placeholder 3">
            <a:extLst>
              <a:ext uri="{FF2B5EF4-FFF2-40B4-BE49-F238E27FC236}">
                <a16:creationId xmlns:a16="http://schemas.microsoft.com/office/drawing/2014/main" id="{0FDF6C00-5FF6-4847-9656-36FF6ED55C59}"/>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595857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5908" y="1820975"/>
            <a:ext cx="11400183" cy="5037025"/>
          </a:xfrm>
        </p:spPr>
        <p:txBody>
          <a:bodyPr>
            <a:noAutofit/>
          </a:bodyPr>
          <a:lstStyle/>
          <a:p>
            <a:pPr marL="0" indent="0">
              <a:buNone/>
            </a:pPr>
            <a:r>
              <a:rPr lang="en-US" sz="2400" b="1" dirty="0">
                <a:solidFill>
                  <a:srgbClr val="FF9300"/>
                </a:solidFill>
              </a:rPr>
              <a:t>Sensory Processing:</a:t>
            </a:r>
            <a:r>
              <a:rPr lang="en-US" sz="2400" dirty="0">
                <a:solidFill>
                  <a:srgbClr val="FF9300"/>
                </a:solidFill>
                <a:sym typeface="Libre Baskerville"/>
              </a:rPr>
              <a:t> </a:t>
            </a:r>
            <a:r>
              <a:rPr lang="en-US" sz="2400" i="1" dirty="0">
                <a:solidFill>
                  <a:srgbClr val="000000"/>
                </a:solidFill>
                <a:sym typeface="Libre Baskerville"/>
              </a:rPr>
              <a:t>Perceiving and responding to what is seen, heard, smelled, tasted, felt and touched, as well as our sense of balance (vestibular) and our “position sense” (proprioception).</a:t>
            </a:r>
          </a:p>
          <a:p>
            <a:pPr>
              <a:lnSpc>
                <a:spcPct val="110000"/>
              </a:lnSpc>
            </a:pPr>
            <a:r>
              <a:rPr lang="en-US" sz="2200" dirty="0">
                <a:solidFill>
                  <a:srgbClr val="000000"/>
                </a:solidFill>
              </a:rPr>
              <a:t>Generally speaking, the parietal lobe of the brain (top brain area) processes most sensory information and integrates it to construct a picture of one’s environment. Damage to the parietal lobe may interfere with body awareness, cause attention problems, and degrade the accurate processing of auditory, olfactory, taste, tactile, and visual information.	</a:t>
            </a:r>
          </a:p>
          <a:p>
            <a:pPr>
              <a:lnSpc>
                <a:spcPct val="110000"/>
              </a:lnSpc>
            </a:pPr>
            <a:r>
              <a:rPr lang="en-US" sz="2200" dirty="0">
                <a:solidFill>
                  <a:srgbClr val="000000"/>
                </a:solidFill>
              </a:rPr>
              <a:t>Fine Motor: Involves the use of small muscles of the hands to make smooth, coordinated or fine motions. </a:t>
            </a:r>
          </a:p>
          <a:p>
            <a:pPr>
              <a:lnSpc>
                <a:spcPct val="110000"/>
              </a:lnSpc>
            </a:pPr>
            <a:r>
              <a:rPr lang="en-US" sz="2200" dirty="0">
                <a:solidFill>
                  <a:srgbClr val="000000"/>
                </a:solidFill>
              </a:rPr>
              <a:t>Gross Motor: Involves the coordinated use of the large muscles of the body. </a:t>
            </a:r>
          </a:p>
        </p:txBody>
      </p:sp>
      <p:sp>
        <p:nvSpPr>
          <p:cNvPr id="3" name="Title 2"/>
          <p:cNvSpPr>
            <a:spLocks noGrp="1"/>
          </p:cNvSpPr>
          <p:nvPr>
            <p:ph type="title"/>
          </p:nvPr>
        </p:nvSpPr>
        <p:spPr>
          <a:xfrm>
            <a:off x="1535396" y="182260"/>
            <a:ext cx="7729728" cy="1188720"/>
          </a:xfrm>
        </p:spPr>
        <p:txBody>
          <a:bodyPr/>
          <a:lstStyle/>
          <a:p>
            <a:r>
              <a:rPr lang="en-US" dirty="0">
                <a:solidFill>
                  <a:srgbClr val="FF9300"/>
                </a:solidFill>
                <a:latin typeface="Palatino Linotype"/>
                <a:cs typeface="Palatino Linotype"/>
              </a:rPr>
              <a:t>Sensory Motor </a:t>
            </a:r>
          </a:p>
        </p:txBody>
      </p:sp>
      <p:sp>
        <p:nvSpPr>
          <p:cNvPr id="6" name="Rounded Rectangle 5"/>
          <p:cNvSpPr/>
          <p:nvPr/>
        </p:nvSpPr>
        <p:spPr>
          <a:xfrm>
            <a:off x="8469828" y="182260"/>
            <a:ext cx="1998473" cy="1000266"/>
          </a:xfrm>
          <a:prstGeom prst="roundRect">
            <a:avLst/>
          </a:prstGeom>
          <a:solidFill>
            <a:srgbClr val="F79646">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Fundamental</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5" name="Footer Placeholder 3">
            <a:extLst>
              <a:ext uri="{FF2B5EF4-FFF2-40B4-BE49-F238E27FC236}">
                <a16:creationId xmlns:a16="http://schemas.microsoft.com/office/drawing/2014/main" id="{01657409-7512-1647-A7B4-81FF06C18547}"/>
              </a:ext>
            </a:extLst>
          </p:cNvPr>
          <p:cNvSpPr>
            <a:spLocks noGrp="1"/>
          </p:cNvSpPr>
          <p:nvPr>
            <p:ph type="ftr" sz="quarter" idx="11"/>
          </p:nvPr>
        </p:nvSpPr>
        <p:spPr>
          <a:xfrm>
            <a:off x="395908" y="6218836"/>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5833948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sz="2400" b="1" dirty="0">
                <a:solidFill>
                  <a:srgbClr val="00B050"/>
                </a:solidFill>
              </a:rPr>
              <a:t>New Learning: </a:t>
            </a:r>
            <a:r>
              <a:rPr lang="en-US" sz="2400" b="1" dirty="0">
                <a:solidFill>
                  <a:schemeClr val="accent6">
                    <a:lumMod val="75000"/>
                  </a:schemeClr>
                </a:solidFill>
              </a:rPr>
              <a:t> </a:t>
            </a:r>
            <a:r>
              <a:rPr lang="en-US" sz="2400" b="0" i="1" dirty="0">
                <a:solidFill>
                  <a:srgbClr val="000000"/>
                </a:solidFill>
              </a:rPr>
              <a:t>The ability to learn new concepts and information. </a:t>
            </a:r>
            <a:r>
              <a:rPr lang="en-US" b="0" i="1" dirty="0">
                <a:solidFill>
                  <a:srgbClr val="000000"/>
                </a:solidFill>
              </a:rPr>
              <a:t>	</a:t>
            </a:r>
            <a:endParaRPr lang="en-US" sz="1600" i="1" dirty="0">
              <a:solidFill>
                <a:srgbClr val="000000"/>
              </a:solidFill>
            </a:endParaRPr>
          </a:p>
          <a:p>
            <a:pPr>
              <a:lnSpc>
                <a:spcPct val="110000"/>
              </a:lnSpc>
            </a:pPr>
            <a:r>
              <a:rPr lang="en-US" sz="2400" b="0" dirty="0">
                <a:solidFill>
                  <a:srgbClr val="000000"/>
                </a:solidFill>
              </a:rPr>
              <a:t>Receiving and processing new information to create </a:t>
            </a:r>
            <a:r>
              <a:rPr lang="en-US" sz="2400" b="0" i="1" dirty="0">
                <a:solidFill>
                  <a:srgbClr val="000000"/>
                </a:solidFill>
              </a:rPr>
              <a:t>learning</a:t>
            </a:r>
            <a:r>
              <a:rPr lang="en-US" sz="2400" b="0" dirty="0">
                <a:solidFill>
                  <a:srgbClr val="000000"/>
                </a:solidFill>
              </a:rPr>
              <a:t> is a remarkably complex neurological phenomenon.  A novel academic task requires several brain areas working in concert to produce understanding.  Once new information is processed, the new information is sent to other areas of the brain so the information can be comprehended on a deeper level. </a:t>
            </a:r>
          </a:p>
          <a:p>
            <a:endParaRPr lang="en-US" b="0" dirty="0">
              <a:solidFill>
                <a:srgbClr val="000000"/>
              </a:solidFill>
            </a:endParaRPr>
          </a:p>
          <a:p>
            <a:endParaRPr lang="en-US" dirty="0"/>
          </a:p>
        </p:txBody>
      </p:sp>
      <p:sp>
        <p:nvSpPr>
          <p:cNvPr id="3" name="Title 2"/>
          <p:cNvSpPr>
            <a:spLocks noGrp="1"/>
          </p:cNvSpPr>
          <p:nvPr>
            <p:ph type="title"/>
          </p:nvPr>
        </p:nvSpPr>
        <p:spPr/>
        <p:txBody>
          <a:bodyPr/>
          <a:lstStyle/>
          <a:p>
            <a:r>
              <a:rPr lang="en-US" dirty="0">
                <a:solidFill>
                  <a:srgbClr val="00B050"/>
                </a:solidFill>
                <a:latin typeface="Palatino Linotype"/>
                <a:cs typeface="Palatino Linotype"/>
              </a:rPr>
              <a:t>Learning Processes</a:t>
            </a:r>
          </a:p>
        </p:txBody>
      </p:sp>
      <p:sp>
        <p:nvSpPr>
          <p:cNvPr id="5" name="Rounded Rectangle 4"/>
          <p:cNvSpPr/>
          <p:nvPr/>
        </p:nvSpPr>
        <p:spPr>
          <a:xfrm>
            <a:off x="8469828" y="182260"/>
            <a:ext cx="1998473" cy="1000266"/>
          </a:xfrm>
          <a:prstGeom prst="roundRect">
            <a:avLst/>
          </a:prstGeom>
          <a:solidFill>
            <a:srgbClr val="00B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Intermediate</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6" name="Footer Placeholder 3">
            <a:extLst>
              <a:ext uri="{FF2B5EF4-FFF2-40B4-BE49-F238E27FC236}">
                <a16:creationId xmlns:a16="http://schemas.microsoft.com/office/drawing/2014/main" id="{8B705585-74D4-AE48-936E-C9EDD36A3EF5}"/>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820121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4035" y="2638044"/>
            <a:ext cx="10306878" cy="3101983"/>
          </a:xfrm>
        </p:spPr>
        <p:txBody>
          <a:bodyPr>
            <a:normAutofit fontScale="62500" lnSpcReduction="20000"/>
          </a:bodyPr>
          <a:lstStyle/>
          <a:p>
            <a:pPr marL="0" indent="0">
              <a:buNone/>
            </a:pPr>
            <a:r>
              <a:rPr lang="en-US" sz="4400" b="1" dirty="0">
                <a:solidFill>
                  <a:srgbClr val="00B050"/>
                </a:solidFill>
              </a:rPr>
              <a:t>Visual-Spatial:  </a:t>
            </a:r>
            <a:r>
              <a:rPr lang="en-US" sz="4400" i="1" dirty="0">
                <a:solidFill>
                  <a:srgbClr val="000000"/>
                </a:solidFill>
              </a:rPr>
              <a:t>The ability to generate, retain, retrieve and transform well-structured visual images.  </a:t>
            </a:r>
            <a:r>
              <a:rPr lang="en-US" sz="2600" dirty="0">
                <a:solidFill>
                  <a:srgbClr val="000000"/>
                </a:solidFill>
              </a:rPr>
              <a:t>	</a:t>
            </a:r>
          </a:p>
          <a:p>
            <a:pPr marL="342900" indent="-342900">
              <a:lnSpc>
                <a:spcPct val="110000"/>
              </a:lnSpc>
            </a:pPr>
            <a:r>
              <a:rPr lang="en-US" sz="3400" b="0" dirty="0">
                <a:solidFill>
                  <a:srgbClr val="000000"/>
                </a:solidFill>
              </a:rPr>
              <a:t>Visual-spatial processes are largely associated with the occipital lobe of the brain, which is located at the back of the brain.  When visual information is processed in the occipital lobe, it divides the information and sends it to the lower left part of the brain (temporal lobe) or to an upper part of the brain called the parietal lobe.  Damage to the back and left side of the brain can degrade a person’s ability to process images of known objects.  Injury to the back to upper regions of the brain may cause problems with spatial and location tasks. </a:t>
            </a:r>
          </a:p>
          <a:p>
            <a:pPr marL="0" indent="0">
              <a:buNone/>
            </a:pPr>
            <a:endParaRPr lang="en-US" dirty="0">
              <a:solidFill>
                <a:srgbClr val="000000"/>
              </a:solidFill>
            </a:endParaRPr>
          </a:p>
          <a:p>
            <a:endParaRPr lang="en-US" dirty="0"/>
          </a:p>
        </p:txBody>
      </p:sp>
      <p:sp>
        <p:nvSpPr>
          <p:cNvPr id="3" name="Title 2"/>
          <p:cNvSpPr>
            <a:spLocks noGrp="1"/>
          </p:cNvSpPr>
          <p:nvPr>
            <p:ph type="title"/>
          </p:nvPr>
        </p:nvSpPr>
        <p:spPr/>
        <p:txBody>
          <a:bodyPr>
            <a:normAutofit/>
          </a:bodyPr>
          <a:lstStyle/>
          <a:p>
            <a:r>
              <a:rPr lang="en-US" sz="4000" dirty="0">
                <a:solidFill>
                  <a:srgbClr val="00B050"/>
                </a:solidFill>
                <a:latin typeface="Palatino Linotype"/>
                <a:cs typeface="Palatino Linotype"/>
              </a:rPr>
              <a:t>Visual-Spatial Processes</a:t>
            </a:r>
          </a:p>
        </p:txBody>
      </p:sp>
      <p:sp>
        <p:nvSpPr>
          <p:cNvPr id="6" name="Rounded Rectangle 5"/>
          <p:cNvSpPr/>
          <p:nvPr/>
        </p:nvSpPr>
        <p:spPr>
          <a:xfrm>
            <a:off x="8469828" y="182260"/>
            <a:ext cx="1998473" cy="1000266"/>
          </a:xfrm>
          <a:prstGeom prst="roundRect">
            <a:avLst/>
          </a:prstGeom>
          <a:solidFill>
            <a:srgbClr val="00B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Intermediate</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5" name="Footer Placeholder 3">
            <a:extLst>
              <a:ext uri="{FF2B5EF4-FFF2-40B4-BE49-F238E27FC236}">
                <a16:creationId xmlns:a16="http://schemas.microsoft.com/office/drawing/2014/main" id="{49265EF7-333C-FE4C-9FEF-056E8B9FC6C3}"/>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6379186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0147" y="1276753"/>
            <a:ext cx="11327295" cy="3101983"/>
          </a:xfrm>
        </p:spPr>
        <p:txBody>
          <a:bodyPr>
            <a:noAutofit/>
          </a:bodyPr>
          <a:lstStyle/>
          <a:p>
            <a:pPr marL="0" indent="0">
              <a:buNone/>
            </a:pPr>
            <a:r>
              <a:rPr lang="en-US" sz="2400" b="1" dirty="0">
                <a:solidFill>
                  <a:srgbClr val="00B050"/>
                </a:solidFill>
              </a:rPr>
              <a:t>Language-Receptive:  </a:t>
            </a:r>
            <a:r>
              <a:rPr lang="en-US" sz="2400" i="1" dirty="0">
                <a:solidFill>
                  <a:srgbClr val="000000"/>
                </a:solidFill>
              </a:rPr>
              <a:t>The ability to understand language.  </a:t>
            </a:r>
          </a:p>
          <a:p>
            <a:r>
              <a:rPr lang="en-US" sz="2400" b="0" dirty="0">
                <a:solidFill>
                  <a:srgbClr val="000000"/>
                </a:solidFill>
              </a:rPr>
              <a:t>Understanding spoken language is typically associated with the left hemisphere of the brain. Young children typically understand what is told to them (receptive language) before they can express themselves, but damage to the left side of the brain hinders their ability to understand language</a:t>
            </a:r>
            <a:r>
              <a:rPr lang="en-US" sz="2400" b="0" dirty="0"/>
              <a:t>.</a:t>
            </a:r>
            <a:r>
              <a:rPr lang="en-US" sz="2400" dirty="0"/>
              <a:t>	</a:t>
            </a:r>
          </a:p>
          <a:p>
            <a:pPr marL="0" indent="0">
              <a:buNone/>
            </a:pPr>
            <a:r>
              <a:rPr lang="en-US" sz="2400" b="1" dirty="0">
                <a:solidFill>
                  <a:srgbClr val="00B050"/>
                </a:solidFill>
              </a:rPr>
              <a:t>Language-Expressive:  </a:t>
            </a:r>
            <a:r>
              <a:rPr lang="en-US" sz="2400" i="1" dirty="0">
                <a:solidFill>
                  <a:srgbClr val="000000"/>
                </a:solidFill>
              </a:rPr>
              <a:t>The ability to express one’s thoughts and feelings into words and sentences. </a:t>
            </a:r>
          </a:p>
          <a:p>
            <a:r>
              <a:rPr lang="en-US" sz="2400" b="0" dirty="0">
                <a:solidFill>
                  <a:srgbClr val="000000"/>
                </a:solidFill>
              </a:rPr>
              <a:t>The ability to speak logically and express oneself using language involves the left hemisphere of the brain.  </a:t>
            </a:r>
          </a:p>
          <a:p>
            <a:pPr marL="0" indent="0">
              <a:buNone/>
            </a:pPr>
            <a:r>
              <a:rPr lang="en-US" sz="2400" b="1" dirty="0">
                <a:solidFill>
                  <a:srgbClr val="00B050"/>
                </a:solidFill>
              </a:rPr>
              <a:t>Social Pragmatics: </a:t>
            </a:r>
            <a:r>
              <a:rPr lang="en-US" sz="2400" i="1" dirty="0">
                <a:solidFill>
                  <a:srgbClr val="000000"/>
                </a:solidFill>
              </a:rPr>
              <a:t>Pragmatics are the verbal and nonverbal rules of social language and interactions.</a:t>
            </a:r>
          </a:p>
          <a:p>
            <a:r>
              <a:rPr lang="en-US" sz="2400" dirty="0">
                <a:solidFill>
                  <a:srgbClr val="000000"/>
                </a:solidFill>
              </a:rPr>
              <a:t>The ability to follow social rules and using or altering communication for social purposes.  </a:t>
            </a:r>
          </a:p>
        </p:txBody>
      </p:sp>
      <p:sp>
        <p:nvSpPr>
          <p:cNvPr id="3" name="Title 2"/>
          <p:cNvSpPr>
            <a:spLocks noGrp="1"/>
          </p:cNvSpPr>
          <p:nvPr>
            <p:ph type="title"/>
          </p:nvPr>
        </p:nvSpPr>
        <p:spPr>
          <a:xfrm>
            <a:off x="1147771" y="88033"/>
            <a:ext cx="7729728" cy="1188720"/>
          </a:xfrm>
        </p:spPr>
        <p:txBody>
          <a:bodyPr/>
          <a:lstStyle/>
          <a:p>
            <a:r>
              <a:rPr lang="en-US" dirty="0">
                <a:solidFill>
                  <a:srgbClr val="00B050"/>
                </a:solidFill>
                <a:latin typeface="Palatino Linotype"/>
                <a:cs typeface="Palatino Linotype"/>
              </a:rPr>
              <a:t>Language Processes</a:t>
            </a:r>
          </a:p>
        </p:txBody>
      </p:sp>
      <p:sp>
        <p:nvSpPr>
          <p:cNvPr id="6" name="Rounded Rectangle 5"/>
          <p:cNvSpPr/>
          <p:nvPr/>
        </p:nvSpPr>
        <p:spPr>
          <a:xfrm>
            <a:off x="8469828" y="182260"/>
            <a:ext cx="1998473" cy="1000266"/>
          </a:xfrm>
          <a:prstGeom prst="roundRect">
            <a:avLst/>
          </a:prstGeom>
          <a:solidFill>
            <a:srgbClr val="00B05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Intermediate</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5" name="Footer Placeholder 3">
            <a:extLst>
              <a:ext uri="{FF2B5EF4-FFF2-40B4-BE49-F238E27FC236}">
                <a16:creationId xmlns:a16="http://schemas.microsoft.com/office/drawing/2014/main" id="{3D0B2CD6-D35E-5245-970A-75E36B39BD69}"/>
              </a:ext>
            </a:extLst>
          </p:cNvPr>
          <p:cNvSpPr>
            <a:spLocks noGrp="1"/>
          </p:cNvSpPr>
          <p:nvPr>
            <p:ph type="ftr" sz="quarter" idx="11"/>
          </p:nvPr>
        </p:nvSpPr>
        <p:spPr>
          <a:xfrm>
            <a:off x="520147" y="6272624"/>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1505296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5848" y="1693415"/>
            <a:ext cx="11380304" cy="5037025"/>
          </a:xfrm>
        </p:spPr>
        <p:txBody>
          <a:bodyPr>
            <a:normAutofit/>
          </a:bodyPr>
          <a:lstStyle/>
          <a:p>
            <a:pPr marL="0" indent="0">
              <a:buNone/>
            </a:pPr>
            <a:r>
              <a:rPr lang="en-US" sz="2400" b="1" dirty="0">
                <a:solidFill>
                  <a:srgbClr val="0070C0"/>
                </a:solidFill>
              </a:rPr>
              <a:t>Social and Emotional:</a:t>
            </a:r>
            <a:r>
              <a:rPr lang="en-US" sz="2400" dirty="0">
                <a:solidFill>
                  <a:srgbClr val="0070C0"/>
                </a:solidFill>
              </a:rPr>
              <a:t>  </a:t>
            </a:r>
            <a:r>
              <a:rPr lang="en-US" sz="2400" i="1" dirty="0">
                <a:solidFill>
                  <a:srgbClr val="000000"/>
                </a:solidFill>
              </a:rPr>
              <a:t>The awareness of social issues and one’s emotional status. Behavioral self-regulation, control and self- monitoring are also part of this domain.</a:t>
            </a:r>
          </a:p>
          <a:p>
            <a:pPr marL="463550" indent="-419100">
              <a:lnSpc>
                <a:spcPct val="110000"/>
              </a:lnSpc>
            </a:pPr>
            <a:r>
              <a:rPr lang="en-US" sz="2400" b="0" dirty="0">
                <a:solidFill>
                  <a:srgbClr val="000000"/>
                </a:solidFill>
              </a:rPr>
              <a:t>The ability to interact successfully with other people and control one’s emotions involves a higher order cognitive skill set.  There are two primary areas associated behavioral and emotional regulation.  </a:t>
            </a:r>
          </a:p>
          <a:p>
            <a:pPr marL="914400" indent="-869950">
              <a:lnSpc>
                <a:spcPct val="110000"/>
              </a:lnSpc>
              <a:buNone/>
            </a:pPr>
            <a:r>
              <a:rPr lang="en-US" sz="2400" dirty="0">
                <a:solidFill>
                  <a:srgbClr val="000000"/>
                </a:solidFill>
              </a:rPr>
              <a:t>	</a:t>
            </a:r>
            <a:r>
              <a:rPr lang="en-US" sz="2400" b="0" dirty="0">
                <a:solidFill>
                  <a:srgbClr val="000000"/>
                </a:solidFill>
              </a:rPr>
              <a:t>1) The frontal cortex is implicated in pro-social behaviors. Specifically, the front part of the brain, near the eyes, assists with impulse control.  </a:t>
            </a:r>
          </a:p>
          <a:p>
            <a:pPr marL="914400" indent="-869950">
              <a:lnSpc>
                <a:spcPct val="110000"/>
              </a:lnSpc>
              <a:buNone/>
            </a:pPr>
            <a:r>
              <a:rPr lang="en-US" sz="2400" dirty="0">
                <a:solidFill>
                  <a:srgbClr val="000000"/>
                </a:solidFill>
              </a:rPr>
              <a:t>	</a:t>
            </a:r>
            <a:r>
              <a:rPr lang="en-US" sz="2400" b="0" dirty="0">
                <a:solidFill>
                  <a:srgbClr val="000000"/>
                </a:solidFill>
              </a:rPr>
              <a:t>2) The limbic system.  The limbic system is made of several smaller parts that are associated with creating all emotions.  When these deep brain structures are damaged, it is common that the person develops severe emotional difficulties. </a:t>
            </a:r>
          </a:p>
          <a:p>
            <a:endParaRPr lang="en-US" dirty="0"/>
          </a:p>
        </p:txBody>
      </p:sp>
      <p:sp>
        <p:nvSpPr>
          <p:cNvPr id="3" name="Title 2"/>
          <p:cNvSpPr>
            <a:spLocks noGrp="1"/>
          </p:cNvSpPr>
          <p:nvPr>
            <p:ph type="title"/>
          </p:nvPr>
        </p:nvSpPr>
        <p:spPr>
          <a:xfrm>
            <a:off x="978806" y="199700"/>
            <a:ext cx="7729728" cy="1188720"/>
          </a:xfrm>
        </p:spPr>
        <p:txBody>
          <a:bodyPr>
            <a:normAutofit fontScale="90000"/>
          </a:bodyPr>
          <a:lstStyle/>
          <a:p>
            <a:r>
              <a:rPr lang="en-US" dirty="0">
                <a:solidFill>
                  <a:srgbClr val="0070C0"/>
                </a:solidFill>
                <a:latin typeface="Palatino Linotype"/>
                <a:cs typeface="Palatino Linotype"/>
              </a:rPr>
              <a:t>Social Emotional </a:t>
            </a:r>
            <a:br>
              <a:rPr lang="en-US" dirty="0">
                <a:solidFill>
                  <a:srgbClr val="0070C0"/>
                </a:solidFill>
                <a:latin typeface="Palatino Linotype"/>
                <a:cs typeface="Palatino Linotype"/>
              </a:rPr>
            </a:br>
            <a:r>
              <a:rPr lang="en-US" dirty="0">
                <a:solidFill>
                  <a:srgbClr val="0070C0"/>
                </a:solidFill>
                <a:latin typeface="Palatino Linotype"/>
                <a:cs typeface="Palatino Linotype"/>
              </a:rPr>
              <a:t>Competency</a:t>
            </a:r>
          </a:p>
        </p:txBody>
      </p:sp>
      <p:sp>
        <p:nvSpPr>
          <p:cNvPr id="6" name="Rounded Rectangle 5"/>
          <p:cNvSpPr/>
          <p:nvPr/>
        </p:nvSpPr>
        <p:spPr>
          <a:xfrm>
            <a:off x="8469828" y="199700"/>
            <a:ext cx="1998473" cy="1000266"/>
          </a:xfrm>
          <a:prstGeom prst="roundRect">
            <a:avLst/>
          </a:prstGeom>
          <a:solidFill>
            <a:srgbClr val="0070C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Higher Order</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5" name="Footer Placeholder 3">
            <a:extLst>
              <a:ext uri="{FF2B5EF4-FFF2-40B4-BE49-F238E27FC236}">
                <a16:creationId xmlns:a16="http://schemas.microsoft.com/office/drawing/2014/main" id="{E62DA90D-C4B6-4847-A73C-8D23A5673225}"/>
              </a:ext>
            </a:extLst>
          </p:cNvPr>
          <p:cNvSpPr>
            <a:spLocks noGrp="1"/>
          </p:cNvSpPr>
          <p:nvPr>
            <p:ph type="ftr" sz="quarter" idx="11"/>
          </p:nvPr>
        </p:nvSpPr>
        <p:spPr>
          <a:xfrm>
            <a:off x="405848" y="6197321"/>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995411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B359-F3F9-3E4F-8DF0-5F5B1F4A59A7}"/>
              </a:ext>
            </a:extLst>
          </p:cNvPr>
          <p:cNvSpPr>
            <a:spLocks noGrp="1"/>
          </p:cNvSpPr>
          <p:nvPr>
            <p:ph type="title"/>
          </p:nvPr>
        </p:nvSpPr>
        <p:spPr/>
        <p:txBody>
          <a:bodyPr/>
          <a:lstStyle/>
          <a:p>
            <a:r>
              <a:rPr lang="en-US" altLang="en-US" dirty="0">
                <a:ea typeface="ＭＳ Ｐゴシック" panose="020B0600070205080204" pitchFamily="34" charset="-128"/>
              </a:rPr>
              <a:t>Department of Defense</a:t>
            </a:r>
            <a:endParaRPr lang="en-US" dirty="0"/>
          </a:p>
        </p:txBody>
      </p:sp>
      <p:sp>
        <p:nvSpPr>
          <p:cNvPr id="3" name="Content Placeholder 2">
            <a:extLst>
              <a:ext uri="{FF2B5EF4-FFF2-40B4-BE49-F238E27FC236}">
                <a16:creationId xmlns:a16="http://schemas.microsoft.com/office/drawing/2014/main" id="{63B0F8F9-FA93-6F44-8854-2BB7BFDD5EC7}"/>
              </a:ext>
            </a:extLst>
          </p:cNvPr>
          <p:cNvSpPr>
            <a:spLocks noGrp="1"/>
          </p:cNvSpPr>
          <p:nvPr>
            <p:ph idx="1"/>
          </p:nvPr>
        </p:nvSpPr>
        <p:spPr>
          <a:xfrm>
            <a:off x="838200" y="1825625"/>
            <a:ext cx="10703312" cy="4351338"/>
          </a:xfrm>
        </p:spPr>
        <p:txBody>
          <a:bodyPr>
            <a:normAutofit fontScale="92500" lnSpcReduction="10000"/>
          </a:bodyPr>
          <a:lstStyle/>
          <a:p>
            <a:r>
              <a:rPr lang="en-US" altLang="en-US" dirty="0"/>
              <a:t>One area of need among OEF/OIF Veterans is related to TBI and co-occurring mental health concerns. Military personnel serving in Iraq and Afghanistan are sustaining injuries while deployed (</a:t>
            </a:r>
            <a:r>
              <a:rPr lang="en-US" altLang="en-US" dirty="0" err="1"/>
              <a:t>Terrio</a:t>
            </a:r>
            <a:r>
              <a:rPr lang="en-US" altLang="en-US" dirty="0"/>
              <a:t> et al. 2009). </a:t>
            </a:r>
          </a:p>
          <a:p>
            <a:endParaRPr lang="en-US" altLang="en-US" dirty="0"/>
          </a:p>
          <a:p>
            <a:r>
              <a:rPr lang="en-US" altLang="en-US" dirty="0"/>
              <a:t>In fact, TBI has been identified as a </a:t>
            </a:r>
            <a:r>
              <a:rPr lang="en-US" altLang="en-US" dirty="0">
                <a:solidFill>
                  <a:srgbClr val="FF0000"/>
                </a:solidFill>
              </a:rPr>
              <a:t>"signature injury" </a:t>
            </a:r>
            <a:r>
              <a:rPr lang="en-US" altLang="en-US" dirty="0"/>
              <a:t>of the recent conflicts (</a:t>
            </a:r>
            <a:r>
              <a:rPr lang="en-US" altLang="en-US" dirty="0" err="1"/>
              <a:t>Tanielian</a:t>
            </a:r>
            <a:r>
              <a:rPr lang="en-US" altLang="en-US" dirty="0"/>
              <a:t> and </a:t>
            </a:r>
            <a:r>
              <a:rPr lang="en-US" altLang="en-US" dirty="0" err="1"/>
              <a:t>Jaycox</a:t>
            </a:r>
            <a:r>
              <a:rPr lang="en-US" altLang="en-US" dirty="0"/>
              <a:t>, 2008). </a:t>
            </a:r>
          </a:p>
          <a:p>
            <a:endParaRPr lang="en-US" altLang="en-US" dirty="0"/>
          </a:p>
          <a:p>
            <a:r>
              <a:rPr lang="en-US" altLang="en-US" dirty="0"/>
              <a:t>Additionally, this cohort is reporting a variety of psychiatric symptoms as well, including those associated with posttraumatic stress disorder (PTSD), depression (</a:t>
            </a:r>
            <a:r>
              <a:rPr lang="en-US" altLang="en-US" dirty="0" err="1"/>
              <a:t>Tanielian</a:t>
            </a:r>
            <a:r>
              <a:rPr lang="en-US" altLang="en-US" dirty="0"/>
              <a:t> and </a:t>
            </a:r>
            <a:r>
              <a:rPr lang="en-US" altLang="en-US" dirty="0" err="1"/>
              <a:t>Jaycox</a:t>
            </a:r>
            <a:r>
              <a:rPr lang="en-US" altLang="en-US" dirty="0"/>
              <a:t>, 2008), and substance use disorder (Seal et al., 2011).</a:t>
            </a:r>
          </a:p>
          <a:p>
            <a:endParaRPr lang="en-US" dirty="0"/>
          </a:p>
        </p:txBody>
      </p:sp>
      <p:sp>
        <p:nvSpPr>
          <p:cNvPr id="4" name="Footer Placeholder 3">
            <a:extLst>
              <a:ext uri="{FF2B5EF4-FFF2-40B4-BE49-F238E27FC236}">
                <a16:creationId xmlns:a16="http://schemas.microsoft.com/office/drawing/2014/main" id="{C622B673-D0CD-344E-BA25-5F3B6D361B7D}"/>
              </a:ext>
            </a:extLst>
          </p:cNvPr>
          <p:cNvSpPr>
            <a:spLocks noGrp="1"/>
          </p:cNvSpPr>
          <p:nvPr>
            <p:ph type="ftr" sz="quarter" idx="11"/>
          </p:nvPr>
        </p:nvSpPr>
        <p:spPr>
          <a:xfrm>
            <a:off x="242497" y="6038056"/>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5289196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4765" y="2638044"/>
            <a:ext cx="10187609" cy="3101983"/>
          </a:xfrm>
        </p:spPr>
        <p:txBody>
          <a:bodyPr>
            <a:noAutofit/>
          </a:bodyPr>
          <a:lstStyle/>
          <a:p>
            <a:pPr marL="0" indent="0">
              <a:buNone/>
            </a:pPr>
            <a:r>
              <a:rPr lang="en-US" sz="2700" b="1" dirty="0">
                <a:solidFill>
                  <a:srgbClr val="0070C0"/>
                </a:solidFill>
              </a:rPr>
              <a:t>Initiation: </a:t>
            </a:r>
            <a:r>
              <a:rPr lang="en-US" sz="2700" i="1" dirty="0">
                <a:solidFill>
                  <a:srgbClr val="000000"/>
                </a:solidFill>
              </a:rPr>
              <a:t>The ability to independently start an action or activity. 	</a:t>
            </a:r>
            <a:endParaRPr lang="en-US" sz="2700" dirty="0">
              <a:solidFill>
                <a:srgbClr val="000000"/>
              </a:solidFill>
            </a:endParaRPr>
          </a:p>
          <a:p>
            <a:r>
              <a:rPr lang="en-US" sz="2400" dirty="0">
                <a:solidFill>
                  <a:srgbClr val="000000"/>
                </a:solidFill>
              </a:rPr>
              <a:t>Since the frontal regions of the brain are largely responsible for action and movement, it is not surprising these same areas are responsible for initiation.  It is also not surprising that emotions help start actions, so the deeper emotional centers of the brain are implicated in initiation. A child’s inability to get tasks completed may be related to problems with initiation within the brain.</a:t>
            </a:r>
          </a:p>
        </p:txBody>
      </p:sp>
      <p:sp>
        <p:nvSpPr>
          <p:cNvPr id="3" name="Title 2"/>
          <p:cNvSpPr>
            <a:spLocks noGrp="1"/>
          </p:cNvSpPr>
          <p:nvPr>
            <p:ph type="title"/>
          </p:nvPr>
        </p:nvSpPr>
        <p:spPr/>
        <p:txBody>
          <a:bodyPr>
            <a:normAutofit/>
          </a:bodyPr>
          <a:lstStyle/>
          <a:p>
            <a:r>
              <a:rPr lang="en-US" dirty="0">
                <a:solidFill>
                  <a:srgbClr val="0070C0"/>
                </a:solidFill>
                <a:latin typeface="Palatino Linotype"/>
                <a:cs typeface="Palatino Linotype"/>
              </a:rPr>
              <a:t>Executive Functions:</a:t>
            </a:r>
            <a:br>
              <a:rPr lang="en-US" dirty="0">
                <a:solidFill>
                  <a:srgbClr val="0070C0"/>
                </a:solidFill>
                <a:latin typeface="Palatino Linotype"/>
                <a:cs typeface="Palatino Linotype"/>
              </a:rPr>
            </a:br>
            <a:r>
              <a:rPr lang="en-US" dirty="0">
                <a:solidFill>
                  <a:srgbClr val="0070C0"/>
                </a:solidFill>
                <a:latin typeface="Palatino Linotype"/>
                <a:cs typeface="Palatino Linotype"/>
              </a:rPr>
              <a:t>Initiation</a:t>
            </a:r>
          </a:p>
        </p:txBody>
      </p:sp>
      <p:sp>
        <p:nvSpPr>
          <p:cNvPr id="5" name="Rounded Rectangle 4"/>
          <p:cNvSpPr/>
          <p:nvPr/>
        </p:nvSpPr>
        <p:spPr>
          <a:xfrm>
            <a:off x="8469828" y="199700"/>
            <a:ext cx="1998473" cy="1000266"/>
          </a:xfrm>
          <a:prstGeom prst="roundRect">
            <a:avLst/>
          </a:prstGeom>
          <a:solidFill>
            <a:srgbClr val="0070C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Higher Order</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6" name="Footer Placeholder 3">
            <a:extLst>
              <a:ext uri="{FF2B5EF4-FFF2-40B4-BE49-F238E27FC236}">
                <a16:creationId xmlns:a16="http://schemas.microsoft.com/office/drawing/2014/main" id="{8DBD34A9-1502-594F-BBB9-7C4211A92F6F}"/>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411492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83974" y="2638044"/>
            <a:ext cx="10356574" cy="3101983"/>
          </a:xfrm>
        </p:spPr>
        <p:txBody>
          <a:bodyPr>
            <a:normAutofit lnSpcReduction="10000"/>
          </a:bodyPr>
          <a:lstStyle/>
          <a:p>
            <a:pPr marL="0" indent="0">
              <a:buNone/>
            </a:pPr>
            <a:r>
              <a:rPr lang="en-US" sz="2400" b="1" dirty="0">
                <a:solidFill>
                  <a:srgbClr val="0070C0"/>
                </a:solidFill>
              </a:rPr>
              <a:t>Mental Flexibility:</a:t>
            </a:r>
            <a:r>
              <a:rPr lang="en-US" sz="2400" b="1" i="1" dirty="0">
                <a:solidFill>
                  <a:srgbClr val="0070C0"/>
                </a:solidFill>
              </a:rPr>
              <a:t> </a:t>
            </a:r>
            <a:r>
              <a:rPr lang="en-US" sz="2400" b="0" i="1" dirty="0">
                <a:solidFill>
                  <a:srgbClr val="000000"/>
                </a:solidFill>
              </a:rPr>
              <a:t>The ability to easily shift from one idea, train of thought, activity or way of looking at things. </a:t>
            </a:r>
          </a:p>
          <a:p>
            <a:pPr marL="0" indent="0">
              <a:buNone/>
            </a:pPr>
            <a:endParaRPr lang="en-US" sz="2400" i="1" dirty="0">
              <a:solidFill>
                <a:srgbClr val="000000"/>
              </a:solidFill>
            </a:endParaRPr>
          </a:p>
          <a:p>
            <a:r>
              <a:rPr lang="en-US" sz="2400" b="0" dirty="0">
                <a:solidFill>
                  <a:srgbClr val="000000"/>
                </a:solidFill>
              </a:rPr>
              <a:t>Controlling the thoughts and actions of the brain falls under the function of the frontal lobe.  Although there are different brain areas that also help with initiation, organization, planning and flexibility, these four “executive functions” are primarily regulated by the upper brain areas located behind the forehead. People with damage to the frontal lobe may become more rigid in their thinking and less adaptable to change. </a:t>
            </a:r>
          </a:p>
          <a:p>
            <a:endParaRPr lang="en-US" dirty="0"/>
          </a:p>
        </p:txBody>
      </p:sp>
      <p:sp>
        <p:nvSpPr>
          <p:cNvPr id="3" name="Title 2"/>
          <p:cNvSpPr>
            <a:spLocks noGrp="1"/>
          </p:cNvSpPr>
          <p:nvPr>
            <p:ph type="title"/>
          </p:nvPr>
        </p:nvSpPr>
        <p:spPr/>
        <p:txBody>
          <a:bodyPr>
            <a:normAutofit/>
          </a:bodyPr>
          <a:lstStyle/>
          <a:p>
            <a:r>
              <a:rPr lang="en-US" dirty="0">
                <a:solidFill>
                  <a:srgbClr val="0070C0"/>
                </a:solidFill>
                <a:latin typeface="Palatino Linotype"/>
                <a:cs typeface="Palatino Linotype"/>
              </a:rPr>
              <a:t>Executive Functions:</a:t>
            </a:r>
            <a:br>
              <a:rPr lang="en-US" dirty="0">
                <a:solidFill>
                  <a:srgbClr val="0070C0"/>
                </a:solidFill>
                <a:latin typeface="Palatino Linotype"/>
                <a:cs typeface="Palatino Linotype"/>
              </a:rPr>
            </a:br>
            <a:r>
              <a:rPr lang="en-US" dirty="0">
                <a:solidFill>
                  <a:srgbClr val="0070C0"/>
                </a:solidFill>
                <a:latin typeface="Palatino Linotype"/>
                <a:cs typeface="Palatino Linotype"/>
              </a:rPr>
              <a:t>  Mental Flexibility</a:t>
            </a:r>
          </a:p>
        </p:txBody>
      </p:sp>
      <p:sp>
        <p:nvSpPr>
          <p:cNvPr id="5" name="Rounded Rectangle 4"/>
          <p:cNvSpPr/>
          <p:nvPr/>
        </p:nvSpPr>
        <p:spPr>
          <a:xfrm>
            <a:off x="8469828" y="199700"/>
            <a:ext cx="1998473" cy="1000266"/>
          </a:xfrm>
          <a:prstGeom prst="roundRect">
            <a:avLst/>
          </a:prstGeom>
          <a:solidFill>
            <a:srgbClr val="0070C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Higher Order</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6" name="Footer Placeholder 3">
            <a:extLst>
              <a:ext uri="{FF2B5EF4-FFF2-40B4-BE49-F238E27FC236}">
                <a16:creationId xmlns:a16="http://schemas.microsoft.com/office/drawing/2014/main" id="{B5B6D9C8-4D89-444F-8628-EE32796EBB5D}"/>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154688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spcAft>
                <a:spcPts val="600"/>
              </a:spcAft>
              <a:buNone/>
            </a:pPr>
            <a:r>
              <a:rPr lang="en-US" sz="2400" b="1" dirty="0">
                <a:solidFill>
                  <a:srgbClr val="0070C0"/>
                </a:solidFill>
              </a:rPr>
              <a:t>Planning:  </a:t>
            </a:r>
            <a:r>
              <a:rPr lang="en-US" sz="2400" b="0" i="1" dirty="0">
                <a:solidFill>
                  <a:srgbClr val="000000"/>
                </a:solidFill>
              </a:rPr>
              <a:t>The ability to set a goal, identify a sequence of actions to reach the goal and carry out that sequence of steps. 	</a:t>
            </a:r>
            <a:endParaRPr lang="en-US" sz="2400" b="0" dirty="0">
              <a:solidFill>
                <a:srgbClr val="000000"/>
              </a:solidFill>
            </a:endParaRPr>
          </a:p>
          <a:p>
            <a:pPr>
              <a:spcBef>
                <a:spcPts val="600"/>
              </a:spcBef>
            </a:pPr>
            <a:r>
              <a:rPr lang="en-US" sz="2400" dirty="0">
                <a:solidFill>
                  <a:srgbClr val="000000"/>
                </a:solidFill>
              </a:rPr>
              <a:t>Planning is a future oriented process requiring forethought, estimation and problem solving.  Similar to the same neurological structures involved with regulation, organization, and problem solving, the upper frontal lobe is intimately tied to planning.</a:t>
            </a:r>
          </a:p>
        </p:txBody>
      </p:sp>
      <p:sp>
        <p:nvSpPr>
          <p:cNvPr id="3" name="Title 2"/>
          <p:cNvSpPr>
            <a:spLocks noGrp="1"/>
          </p:cNvSpPr>
          <p:nvPr>
            <p:ph type="title"/>
          </p:nvPr>
        </p:nvSpPr>
        <p:spPr/>
        <p:txBody>
          <a:bodyPr>
            <a:normAutofit/>
          </a:bodyPr>
          <a:lstStyle/>
          <a:p>
            <a:r>
              <a:rPr lang="en-US" dirty="0">
                <a:solidFill>
                  <a:srgbClr val="0070C0"/>
                </a:solidFill>
                <a:latin typeface="Palatino Linotype"/>
                <a:cs typeface="Palatino Linotype"/>
              </a:rPr>
              <a:t>Executive Functions:</a:t>
            </a:r>
            <a:br>
              <a:rPr lang="en-US" dirty="0">
                <a:solidFill>
                  <a:srgbClr val="0070C0"/>
                </a:solidFill>
                <a:latin typeface="Palatino Linotype"/>
                <a:cs typeface="Palatino Linotype"/>
              </a:rPr>
            </a:br>
            <a:r>
              <a:rPr lang="en-US" dirty="0">
                <a:solidFill>
                  <a:srgbClr val="0070C0"/>
                </a:solidFill>
                <a:latin typeface="Palatino Linotype"/>
                <a:cs typeface="Palatino Linotype"/>
              </a:rPr>
              <a:t>Planning</a:t>
            </a:r>
          </a:p>
        </p:txBody>
      </p:sp>
      <p:sp>
        <p:nvSpPr>
          <p:cNvPr id="5" name="Rounded Rectangle 4"/>
          <p:cNvSpPr/>
          <p:nvPr/>
        </p:nvSpPr>
        <p:spPr>
          <a:xfrm>
            <a:off x="8469828" y="199700"/>
            <a:ext cx="1998473" cy="1000266"/>
          </a:xfrm>
          <a:prstGeom prst="roundRect">
            <a:avLst/>
          </a:prstGeom>
          <a:solidFill>
            <a:srgbClr val="0070C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Higher Order</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6" name="Footer Placeholder 3">
            <a:extLst>
              <a:ext uri="{FF2B5EF4-FFF2-40B4-BE49-F238E27FC236}">
                <a16:creationId xmlns:a16="http://schemas.microsoft.com/office/drawing/2014/main" id="{EC8E2504-F6C3-DF45-9351-D1868A4BC381}"/>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7701852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7930" y="2638044"/>
            <a:ext cx="11618844" cy="3101983"/>
          </a:xfrm>
        </p:spPr>
        <p:txBody>
          <a:bodyPr>
            <a:noAutofit/>
          </a:bodyPr>
          <a:lstStyle/>
          <a:p>
            <a:pPr marL="0" indent="0">
              <a:buNone/>
            </a:pPr>
            <a:r>
              <a:rPr lang="en-US" sz="2700" b="1" dirty="0">
                <a:solidFill>
                  <a:srgbClr val="0070C0"/>
                </a:solidFill>
              </a:rPr>
              <a:t>Organization: </a:t>
            </a:r>
            <a:r>
              <a:rPr lang="en-US" sz="2700" i="1" dirty="0">
                <a:solidFill>
                  <a:srgbClr val="000000"/>
                </a:solidFill>
              </a:rPr>
              <a:t>The ability to create and maintain orderliness in thoughts, activities, materials and the physical environment. </a:t>
            </a:r>
            <a:r>
              <a:rPr lang="en-US" b="0" i="1" dirty="0">
                <a:solidFill>
                  <a:srgbClr val="000000"/>
                </a:solidFill>
              </a:rPr>
              <a:t>				</a:t>
            </a:r>
            <a:endParaRPr lang="en-US" b="0" dirty="0">
              <a:solidFill>
                <a:srgbClr val="000000"/>
              </a:solidFill>
            </a:endParaRPr>
          </a:p>
          <a:p>
            <a:pPr>
              <a:lnSpc>
                <a:spcPct val="110000"/>
              </a:lnSpc>
            </a:pPr>
            <a:r>
              <a:rPr lang="en-US" sz="2400" dirty="0">
                <a:solidFill>
                  <a:srgbClr val="000000"/>
                </a:solidFill>
              </a:rPr>
              <a:t>The upper frontal region of the brain, behind the forehead, controls planning and organization of thoughts and activities.  The ability to sequence thoughts in a logical fashion and translate those thoughts into action to organize a person’s environment involves communication between the frontal cortex and left hemisphere of the brain.  Damage to the front and/or the left hemisphere of the brain may cause disorganized thinking and ordering of materials. </a:t>
            </a:r>
          </a:p>
          <a:p>
            <a:endParaRPr lang="en-US" dirty="0"/>
          </a:p>
        </p:txBody>
      </p:sp>
      <p:sp>
        <p:nvSpPr>
          <p:cNvPr id="3" name="Title 2"/>
          <p:cNvSpPr>
            <a:spLocks noGrp="1"/>
          </p:cNvSpPr>
          <p:nvPr>
            <p:ph type="title"/>
          </p:nvPr>
        </p:nvSpPr>
        <p:spPr/>
        <p:txBody>
          <a:bodyPr>
            <a:normAutofit/>
          </a:bodyPr>
          <a:lstStyle/>
          <a:p>
            <a:r>
              <a:rPr lang="en-US" dirty="0">
                <a:solidFill>
                  <a:srgbClr val="0070C0"/>
                </a:solidFill>
                <a:latin typeface="Palatino Linotype"/>
                <a:cs typeface="Palatino Linotype"/>
              </a:rPr>
              <a:t>Executive Functions:</a:t>
            </a:r>
            <a:br>
              <a:rPr lang="en-US" dirty="0">
                <a:solidFill>
                  <a:srgbClr val="0070C0"/>
                </a:solidFill>
                <a:latin typeface="Palatino Linotype"/>
                <a:cs typeface="Palatino Linotype"/>
              </a:rPr>
            </a:br>
            <a:r>
              <a:rPr lang="en-US" dirty="0">
                <a:solidFill>
                  <a:srgbClr val="0070C0"/>
                </a:solidFill>
                <a:latin typeface="Palatino Linotype"/>
                <a:cs typeface="Palatino Linotype"/>
              </a:rPr>
              <a:t>Organization</a:t>
            </a:r>
          </a:p>
        </p:txBody>
      </p:sp>
      <p:sp>
        <p:nvSpPr>
          <p:cNvPr id="5" name="Rounded Rectangle 4"/>
          <p:cNvSpPr/>
          <p:nvPr/>
        </p:nvSpPr>
        <p:spPr>
          <a:xfrm>
            <a:off x="8469828" y="199700"/>
            <a:ext cx="1998473" cy="1000266"/>
          </a:xfrm>
          <a:prstGeom prst="roundRect">
            <a:avLst/>
          </a:prstGeom>
          <a:solidFill>
            <a:srgbClr val="0070C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Higher Order</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6" name="Footer Placeholder 3">
            <a:extLst>
              <a:ext uri="{FF2B5EF4-FFF2-40B4-BE49-F238E27FC236}">
                <a16:creationId xmlns:a16="http://schemas.microsoft.com/office/drawing/2014/main" id="{75B9A1B5-CA34-4F48-84B6-C02E5948307A}"/>
              </a:ext>
            </a:extLst>
          </p:cNvPr>
          <p:cNvSpPr>
            <a:spLocks noGrp="1"/>
          </p:cNvSpPr>
          <p:nvPr>
            <p:ph type="ftr" sz="quarter" idx="11"/>
          </p:nvPr>
        </p:nvSpPr>
        <p:spPr>
          <a:xfrm>
            <a:off x="337930" y="6219031"/>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9912027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6165" y="2638044"/>
            <a:ext cx="11211339" cy="3101983"/>
          </a:xfrm>
        </p:spPr>
        <p:txBody>
          <a:bodyPr>
            <a:normAutofit/>
          </a:bodyPr>
          <a:lstStyle/>
          <a:p>
            <a:pPr marL="0" indent="0">
              <a:buNone/>
            </a:pPr>
            <a:r>
              <a:rPr lang="en-US" sz="2400" b="1" dirty="0">
                <a:solidFill>
                  <a:srgbClr val="0070C0"/>
                </a:solidFill>
              </a:rPr>
              <a:t>Reasoning:</a:t>
            </a:r>
            <a:r>
              <a:rPr lang="en-US" sz="2400" dirty="0">
                <a:solidFill>
                  <a:srgbClr val="0070C0"/>
                </a:solidFill>
              </a:rPr>
              <a:t>  </a:t>
            </a:r>
            <a:r>
              <a:rPr lang="en-US" sz="2400" b="0" i="1" dirty="0">
                <a:solidFill>
                  <a:srgbClr val="000000"/>
                </a:solidFill>
              </a:rPr>
              <a:t>The use of deliberate and controlled mental operations to solve novel and on the spot problems</a:t>
            </a:r>
          </a:p>
          <a:p>
            <a:r>
              <a:rPr lang="en-US" sz="2400" b="0" dirty="0">
                <a:solidFill>
                  <a:srgbClr val="000000"/>
                </a:solidFill>
              </a:rPr>
              <a:t>Many aspects of reasoning are similar to the process of new learning. Reasoning is the foundation for problem solving and ultimately overall intelligence.  Higher order reasoning involves the effective integration and processes of the entire cerebral (brain) structure. Since the frontal cortex is considered the “manager” of the brain, this region is typically needed in reasoning as it orchestrates how information is processed.  However, many areas of the brain are needed for deep thinking. </a:t>
            </a:r>
          </a:p>
          <a:p>
            <a:endParaRPr lang="en-US" dirty="0"/>
          </a:p>
        </p:txBody>
      </p:sp>
      <p:sp>
        <p:nvSpPr>
          <p:cNvPr id="3" name="Title 2"/>
          <p:cNvSpPr>
            <a:spLocks noGrp="1"/>
          </p:cNvSpPr>
          <p:nvPr>
            <p:ph type="title"/>
          </p:nvPr>
        </p:nvSpPr>
        <p:spPr/>
        <p:txBody>
          <a:bodyPr>
            <a:normAutofit/>
          </a:bodyPr>
          <a:lstStyle/>
          <a:p>
            <a:r>
              <a:rPr lang="en-US" dirty="0">
                <a:solidFill>
                  <a:srgbClr val="0070C0"/>
                </a:solidFill>
                <a:latin typeface="Palatino Linotype"/>
                <a:cs typeface="Palatino Linotype"/>
              </a:rPr>
              <a:t>Executive Functions:</a:t>
            </a:r>
            <a:br>
              <a:rPr lang="en-US" dirty="0">
                <a:solidFill>
                  <a:srgbClr val="0070C0"/>
                </a:solidFill>
                <a:latin typeface="Palatino Linotype"/>
                <a:cs typeface="Palatino Linotype"/>
              </a:rPr>
            </a:br>
            <a:r>
              <a:rPr lang="en-US" dirty="0">
                <a:solidFill>
                  <a:srgbClr val="0070C0"/>
                </a:solidFill>
                <a:latin typeface="Palatino Linotype"/>
                <a:cs typeface="Palatino Linotype"/>
              </a:rPr>
              <a:t>Reasoning</a:t>
            </a:r>
          </a:p>
        </p:txBody>
      </p:sp>
      <p:sp>
        <p:nvSpPr>
          <p:cNvPr id="5" name="Rounded Rectangle 4"/>
          <p:cNvSpPr/>
          <p:nvPr/>
        </p:nvSpPr>
        <p:spPr>
          <a:xfrm>
            <a:off x="8469828" y="199700"/>
            <a:ext cx="1998473" cy="1000266"/>
          </a:xfrm>
          <a:prstGeom prst="roundRect">
            <a:avLst/>
          </a:prstGeom>
          <a:solidFill>
            <a:srgbClr val="0070C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defRPr/>
            </a:pPr>
            <a:r>
              <a:rPr lang="en-US" sz="2000" b="1" kern="0" dirty="0">
                <a:solidFill>
                  <a:srgbClr val="FFFFFF"/>
                </a:solidFill>
                <a:ea typeface="Calibri"/>
                <a:cs typeface="Times New Roman"/>
              </a:rPr>
              <a:t>Higher Order</a:t>
            </a:r>
            <a:br>
              <a:rPr lang="en-US" sz="2000" b="1" kern="0" dirty="0">
                <a:solidFill>
                  <a:srgbClr val="FFFFFF"/>
                </a:solidFill>
                <a:ea typeface="Calibri"/>
                <a:cs typeface="Times New Roman"/>
              </a:rPr>
            </a:br>
            <a:r>
              <a:rPr lang="en-US" sz="2000" b="1" kern="0" dirty="0">
                <a:solidFill>
                  <a:srgbClr val="FFFFFF"/>
                </a:solidFill>
                <a:ea typeface="Calibri"/>
                <a:cs typeface="Times New Roman"/>
              </a:rPr>
              <a:t>Processes</a:t>
            </a:r>
            <a:endParaRPr lang="en-US" sz="2000" b="1" kern="0" dirty="0">
              <a:solidFill>
                <a:sysClr val="windowText" lastClr="000000"/>
              </a:solidFill>
              <a:ea typeface="Calibri"/>
              <a:cs typeface="Times New Roman"/>
            </a:endParaRPr>
          </a:p>
        </p:txBody>
      </p:sp>
      <p:sp>
        <p:nvSpPr>
          <p:cNvPr id="6" name="Footer Placeholder 3">
            <a:extLst>
              <a:ext uri="{FF2B5EF4-FFF2-40B4-BE49-F238E27FC236}">
                <a16:creationId xmlns:a16="http://schemas.microsoft.com/office/drawing/2014/main" id="{59C9ABDF-40FC-B242-A602-7EE828893024}"/>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230302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CFF8-9849-214E-A163-BDB700608A40}"/>
              </a:ext>
            </a:extLst>
          </p:cNvPr>
          <p:cNvSpPr>
            <a:spLocks noGrp="1"/>
          </p:cNvSpPr>
          <p:nvPr>
            <p:ph type="title"/>
          </p:nvPr>
        </p:nvSpPr>
        <p:spPr>
          <a:xfrm>
            <a:off x="616225" y="228599"/>
            <a:ext cx="11141765" cy="2186609"/>
          </a:xfrm>
        </p:spPr>
        <p:txBody>
          <a:bodyPr>
            <a:normAutofit/>
          </a:bodyPr>
          <a:lstStyle/>
          <a:p>
            <a:pPr algn="ctr" fontAlgn="t"/>
            <a:r>
              <a:rPr lang="en-US" sz="2400" b="1" dirty="0"/>
              <a:t>The Influence of Substance Use on Adolescent Brain Development</a:t>
            </a:r>
            <a:r>
              <a:rPr lang="en-US" sz="2000" dirty="0"/>
              <a:t/>
            </a:r>
            <a:br>
              <a:rPr lang="en-US" sz="2000" dirty="0"/>
            </a:br>
            <a:r>
              <a:rPr lang="en-US" sz="1800" dirty="0">
                <a:hlinkClick r:id="rId2"/>
              </a:rPr>
              <a:t>L. M. Squeglia</a:t>
            </a:r>
            <a:r>
              <a:rPr lang="en-US" sz="1800" dirty="0"/>
              <a:t>, B.A., </a:t>
            </a:r>
            <a:r>
              <a:rPr lang="en-US" sz="1800" dirty="0">
                <a:hlinkClick r:id="rId3"/>
              </a:rPr>
              <a:t>J. Jacobus</a:t>
            </a:r>
            <a:r>
              <a:rPr lang="en-US" sz="1800" dirty="0"/>
              <a:t>, B.A., and </a:t>
            </a:r>
            <a:r>
              <a:rPr lang="en-US" sz="1800" dirty="0">
                <a:hlinkClick r:id="rId4"/>
              </a:rPr>
              <a:t>S. F. Tapert</a:t>
            </a:r>
            <a:r>
              <a:rPr lang="en-US" sz="1800" dirty="0"/>
              <a:t>, Ph.D.</a:t>
            </a:r>
            <a:r>
              <a:rPr lang="en-US" dirty="0"/>
              <a:t/>
            </a:r>
            <a:br>
              <a:rPr lang="en-US" dirty="0"/>
            </a:br>
            <a:r>
              <a:rPr lang="en-US" sz="1800" dirty="0">
                <a:hlinkClick r:id="rId5"/>
              </a:rPr>
              <a:t>Clin EEG Neurosci. 2009 Jan; 40(1): 31–38.</a:t>
            </a:r>
            <a:r>
              <a:rPr lang="en-US" sz="1800" dirty="0"/>
              <a:t> </a:t>
            </a:r>
            <a:r>
              <a:rPr lang="en-US" sz="1800" dirty="0" err="1"/>
              <a:t>doi</a:t>
            </a:r>
            <a:r>
              <a:rPr lang="en-US" sz="1800" dirty="0"/>
              <a:t>: </a:t>
            </a:r>
            <a:r>
              <a:rPr lang="en-US" sz="1800" dirty="0">
                <a:hlinkClick r:id="rId6"/>
              </a:rPr>
              <a:t>10.1177/155005940904000110</a:t>
            </a:r>
            <a:r>
              <a:rPr lang="en-US" baseline="30000" dirty="0"/>
              <a:t/>
            </a:r>
            <a:br>
              <a:rPr lang="en-US" baseline="30000" dirty="0"/>
            </a:br>
            <a:r>
              <a:rPr lang="en-US" sz="2000" dirty="0"/>
              <a:t>https://</a:t>
            </a:r>
            <a:r>
              <a:rPr lang="en-US" sz="2000" dirty="0" err="1"/>
              <a:t>www.ncbi.nlm.nih.gov</a:t>
            </a:r>
            <a:r>
              <a:rPr lang="en-US" sz="2000" dirty="0"/>
              <a:t>/</a:t>
            </a:r>
            <a:r>
              <a:rPr lang="en-US" sz="2000" dirty="0" err="1"/>
              <a:t>pmc</a:t>
            </a:r>
            <a:r>
              <a:rPr lang="en-US" sz="2000" dirty="0"/>
              <a:t>/articles/PMC2827693/</a:t>
            </a:r>
          </a:p>
        </p:txBody>
      </p:sp>
      <p:sp>
        <p:nvSpPr>
          <p:cNvPr id="3" name="Content Placeholder 2">
            <a:extLst>
              <a:ext uri="{FF2B5EF4-FFF2-40B4-BE49-F238E27FC236}">
                <a16:creationId xmlns:a16="http://schemas.microsoft.com/office/drawing/2014/main" id="{444A098B-0274-A34F-8F95-5DBC5ACFECDD}"/>
              </a:ext>
            </a:extLst>
          </p:cNvPr>
          <p:cNvSpPr>
            <a:spLocks noGrp="1"/>
          </p:cNvSpPr>
          <p:nvPr>
            <p:ph idx="1"/>
          </p:nvPr>
        </p:nvSpPr>
        <p:spPr>
          <a:xfrm>
            <a:off x="298173" y="2279373"/>
            <a:ext cx="11277601" cy="3859695"/>
          </a:xfrm>
        </p:spPr>
        <p:txBody>
          <a:bodyPr>
            <a:normAutofit fontScale="77500" lnSpcReduction="20000"/>
          </a:bodyPr>
          <a:lstStyle/>
          <a:p>
            <a:r>
              <a:rPr lang="en-US" dirty="0"/>
              <a:t>The current literature suggests that heavy drinking during adolescence does have a subtle, but significant, deleterious effects on adolescent neurocognitive functioning. Studies have found that adolescent heavy drinkers exhibit decrements in </a:t>
            </a:r>
            <a:r>
              <a:rPr lang="en-US" dirty="0">
                <a:solidFill>
                  <a:srgbClr val="FF0000"/>
                </a:solidFill>
              </a:rPr>
              <a:t>memory</a:t>
            </a:r>
            <a:r>
              <a:rPr lang="en-US" dirty="0"/>
              <a:t> </a:t>
            </a:r>
            <a:r>
              <a:rPr lang="en-US" baseline="30000" dirty="0">
                <a:hlinkClick r:id="rId7"/>
              </a:rPr>
              <a:t>24</a:t>
            </a:r>
            <a:r>
              <a:rPr lang="en-US" dirty="0"/>
              <a:t>, </a:t>
            </a:r>
            <a:r>
              <a:rPr lang="en-US" dirty="0">
                <a:solidFill>
                  <a:srgbClr val="FF0000"/>
                </a:solidFill>
              </a:rPr>
              <a:t>attention</a:t>
            </a:r>
            <a:r>
              <a:rPr lang="en-US" dirty="0"/>
              <a:t> and </a:t>
            </a:r>
            <a:r>
              <a:rPr lang="en-US" dirty="0">
                <a:solidFill>
                  <a:srgbClr val="FF0000"/>
                </a:solidFill>
              </a:rPr>
              <a:t>speeded</a:t>
            </a:r>
            <a:r>
              <a:rPr lang="en-US" dirty="0"/>
              <a:t> </a:t>
            </a:r>
            <a:r>
              <a:rPr lang="en-US" dirty="0">
                <a:solidFill>
                  <a:srgbClr val="FF0000"/>
                </a:solidFill>
              </a:rPr>
              <a:t>information processing </a:t>
            </a:r>
            <a:r>
              <a:rPr lang="en-US" baseline="30000" dirty="0">
                <a:hlinkClick r:id="rId8"/>
              </a:rPr>
              <a:t>25</a:t>
            </a:r>
            <a:r>
              <a:rPr lang="en-US" baseline="30000" dirty="0"/>
              <a:t>, </a:t>
            </a:r>
            <a:r>
              <a:rPr lang="en-US" baseline="30000" dirty="0">
                <a:hlinkClick r:id="rId9"/>
              </a:rPr>
              <a:t>26</a:t>
            </a:r>
            <a:r>
              <a:rPr lang="en-US" dirty="0"/>
              <a:t>, and </a:t>
            </a:r>
            <a:r>
              <a:rPr lang="en-US" dirty="0">
                <a:solidFill>
                  <a:srgbClr val="FF0000"/>
                </a:solidFill>
              </a:rPr>
              <a:t>executive</a:t>
            </a:r>
            <a:r>
              <a:rPr lang="en-US" dirty="0"/>
              <a:t> </a:t>
            </a:r>
            <a:r>
              <a:rPr lang="en-US" dirty="0">
                <a:solidFill>
                  <a:srgbClr val="FF0000"/>
                </a:solidFill>
              </a:rPr>
              <a:t>functioning</a:t>
            </a:r>
            <a:r>
              <a:rPr lang="en-US" dirty="0"/>
              <a:t> </a:t>
            </a:r>
            <a:r>
              <a:rPr lang="en-US" baseline="30000" dirty="0">
                <a:hlinkClick r:id="rId10"/>
              </a:rPr>
              <a:t>27</a:t>
            </a:r>
            <a:r>
              <a:rPr lang="en-US" baseline="30000" dirty="0"/>
              <a:t>–</a:t>
            </a:r>
            <a:r>
              <a:rPr lang="en-US" baseline="30000" dirty="0">
                <a:hlinkClick r:id="rId11"/>
              </a:rPr>
              <a:t>29</a:t>
            </a:r>
            <a:r>
              <a:rPr lang="en-US" dirty="0"/>
              <a:t>. </a:t>
            </a:r>
          </a:p>
          <a:p>
            <a:r>
              <a:rPr lang="en-US" dirty="0"/>
              <a:t>In a study comparing alcohol dependent and healthy control adolescents, Brown et al. </a:t>
            </a:r>
            <a:r>
              <a:rPr lang="en-US" baseline="30000" dirty="0">
                <a:hlinkClick r:id="rId7"/>
              </a:rPr>
              <a:t>24</a:t>
            </a:r>
            <a:r>
              <a:rPr lang="en-US" dirty="0"/>
              <a:t> found that drinkers recalled </a:t>
            </a:r>
            <a:r>
              <a:rPr lang="en-US" dirty="0">
                <a:solidFill>
                  <a:srgbClr val="FF0000"/>
                </a:solidFill>
              </a:rPr>
              <a:t>10% less verbal and nonverbal information </a:t>
            </a:r>
            <a:r>
              <a:rPr lang="en-US" dirty="0"/>
              <a:t>than controls, even after three weeks of monitored abstinence.  A similar degree of reduction was found on attentional and speeded information processing tasks in abstinent adolescent drinkers </a:t>
            </a:r>
            <a:r>
              <a:rPr lang="en-US" baseline="30000" dirty="0">
                <a:hlinkClick r:id="rId8"/>
              </a:rPr>
              <a:t>25</a:t>
            </a:r>
            <a:r>
              <a:rPr lang="en-US" dirty="0"/>
              <a:t>. </a:t>
            </a:r>
          </a:p>
          <a:p>
            <a:r>
              <a:rPr lang="en-US" dirty="0"/>
              <a:t>These findings are consistent with literature examining neurocognitive deficits in young heavy drinkers, which found similar decreases on </a:t>
            </a:r>
            <a:r>
              <a:rPr lang="en-US" dirty="0">
                <a:solidFill>
                  <a:srgbClr val="FF0000"/>
                </a:solidFill>
              </a:rPr>
              <a:t>attention</a:t>
            </a:r>
            <a:r>
              <a:rPr lang="en-US" dirty="0"/>
              <a:t> and </a:t>
            </a:r>
            <a:r>
              <a:rPr lang="en-US" dirty="0">
                <a:solidFill>
                  <a:srgbClr val="FF0000"/>
                </a:solidFill>
              </a:rPr>
              <a:t>information processing</a:t>
            </a:r>
            <a:r>
              <a:rPr lang="en-US" dirty="0"/>
              <a:t>,                         along with deficits in </a:t>
            </a:r>
            <a:r>
              <a:rPr lang="en-US" dirty="0">
                <a:solidFill>
                  <a:srgbClr val="FF0000"/>
                </a:solidFill>
              </a:rPr>
              <a:t>language</a:t>
            </a:r>
            <a:r>
              <a:rPr lang="en-US" dirty="0"/>
              <a:t> competence and </a:t>
            </a:r>
            <a:r>
              <a:rPr lang="en-US" dirty="0">
                <a:solidFill>
                  <a:srgbClr val="FF0000"/>
                </a:solidFill>
              </a:rPr>
              <a:t>academic achievement </a:t>
            </a:r>
            <a:r>
              <a:rPr lang="en-US" baseline="30000" dirty="0">
                <a:hlinkClick r:id="rId9"/>
              </a:rPr>
              <a:t>26</a:t>
            </a:r>
            <a:r>
              <a:rPr lang="en-US" dirty="0"/>
              <a:t>.                                                     Deficits in </a:t>
            </a:r>
            <a:r>
              <a:rPr lang="en-US" dirty="0">
                <a:solidFill>
                  <a:srgbClr val="FF0000"/>
                </a:solidFill>
              </a:rPr>
              <a:t>executive functioning</a:t>
            </a:r>
            <a:r>
              <a:rPr lang="en-US" dirty="0"/>
              <a:t>, specifically in future planning, abstract                                              reasoning strategies, and generation of new solutions to problems, have                                        also been found </a:t>
            </a:r>
            <a:r>
              <a:rPr lang="en-US" baseline="30000" dirty="0">
                <a:hlinkClick r:id="rId10"/>
              </a:rPr>
              <a:t>27</a:t>
            </a:r>
            <a:r>
              <a:rPr lang="en-US" dirty="0"/>
              <a:t>.</a:t>
            </a:r>
          </a:p>
          <a:p>
            <a:endParaRPr lang="en-US" dirty="0"/>
          </a:p>
        </p:txBody>
      </p:sp>
      <p:sp>
        <p:nvSpPr>
          <p:cNvPr id="4" name="Footer Placeholder 3">
            <a:extLst>
              <a:ext uri="{FF2B5EF4-FFF2-40B4-BE49-F238E27FC236}">
                <a16:creationId xmlns:a16="http://schemas.microsoft.com/office/drawing/2014/main" id="{7FEF169B-3E59-6249-BCED-303D80EC37ED}"/>
              </a:ext>
            </a:extLst>
          </p:cNvPr>
          <p:cNvSpPr>
            <a:spLocks noGrp="1"/>
          </p:cNvSpPr>
          <p:nvPr>
            <p:ph type="ftr" sz="quarter" idx="11"/>
          </p:nvPr>
        </p:nvSpPr>
        <p:spPr>
          <a:xfrm>
            <a:off x="469779" y="6139068"/>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539709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87E6-9993-1E41-BFE6-375E5998186F}"/>
              </a:ext>
            </a:extLst>
          </p:cNvPr>
          <p:cNvSpPr>
            <a:spLocks noGrp="1"/>
          </p:cNvSpPr>
          <p:nvPr>
            <p:ph type="title"/>
          </p:nvPr>
        </p:nvSpPr>
        <p:spPr>
          <a:xfrm>
            <a:off x="2131745" y="354330"/>
            <a:ext cx="7729728" cy="1188720"/>
          </a:xfrm>
        </p:spPr>
        <p:txBody>
          <a:bodyPr/>
          <a:lstStyle/>
          <a:p>
            <a:r>
              <a:rPr lang="en-US" dirty="0"/>
              <a:t>Case study</a:t>
            </a:r>
          </a:p>
        </p:txBody>
      </p:sp>
      <p:sp>
        <p:nvSpPr>
          <p:cNvPr id="3" name="Content Placeholder 2">
            <a:extLst>
              <a:ext uri="{FF2B5EF4-FFF2-40B4-BE49-F238E27FC236}">
                <a16:creationId xmlns:a16="http://schemas.microsoft.com/office/drawing/2014/main" id="{A79F1624-A8EE-C74E-ACC1-B881E93CCAE5}"/>
              </a:ext>
            </a:extLst>
          </p:cNvPr>
          <p:cNvSpPr>
            <a:spLocks noGrp="1"/>
          </p:cNvSpPr>
          <p:nvPr>
            <p:ph idx="1"/>
          </p:nvPr>
        </p:nvSpPr>
        <p:spPr/>
        <p:txBody>
          <a:bodyPr/>
          <a:lstStyle/>
          <a:p>
            <a:pPr marL="0" indent="0">
              <a:buNone/>
            </a:pPr>
            <a:endParaRPr lang="en-US" dirty="0"/>
          </a:p>
        </p:txBody>
      </p:sp>
      <p:grpSp>
        <p:nvGrpSpPr>
          <p:cNvPr id="4" name="Group 3">
            <a:extLst>
              <a:ext uri="{FF2B5EF4-FFF2-40B4-BE49-F238E27FC236}">
                <a16:creationId xmlns:a16="http://schemas.microsoft.com/office/drawing/2014/main" id="{0C5B5F79-C44A-2B47-902F-7F8FDB821BE4}"/>
              </a:ext>
            </a:extLst>
          </p:cNvPr>
          <p:cNvGrpSpPr/>
          <p:nvPr/>
        </p:nvGrpSpPr>
        <p:grpSpPr>
          <a:xfrm>
            <a:off x="1699636" y="1981200"/>
            <a:ext cx="8434965" cy="3860100"/>
            <a:chOff x="175635" y="1981200"/>
            <a:chExt cx="8434965" cy="3860100"/>
          </a:xfrm>
        </p:grpSpPr>
        <p:sp>
          <p:nvSpPr>
            <p:cNvPr id="5" name="Shape 673">
              <a:extLst>
                <a:ext uri="{FF2B5EF4-FFF2-40B4-BE49-F238E27FC236}">
                  <a16:creationId xmlns:a16="http://schemas.microsoft.com/office/drawing/2014/main" id="{A57E84A0-2218-F74C-B290-B6D5519AADD7}"/>
                </a:ext>
              </a:extLst>
            </p:cNvPr>
            <p:cNvSpPr txBox="1"/>
            <p:nvPr/>
          </p:nvSpPr>
          <p:spPr>
            <a:xfrm>
              <a:off x="2428575" y="541020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6" name="Shape 674">
              <a:extLst>
                <a:ext uri="{FF2B5EF4-FFF2-40B4-BE49-F238E27FC236}">
                  <a16:creationId xmlns:a16="http://schemas.microsoft.com/office/drawing/2014/main" id="{BC512DE9-8124-0F47-99CE-F7CB5A97EFCC}"/>
                </a:ext>
              </a:extLst>
            </p:cNvPr>
            <p:cNvGrpSpPr/>
            <p:nvPr/>
          </p:nvGrpSpPr>
          <p:grpSpPr>
            <a:xfrm>
              <a:off x="175635" y="2105025"/>
              <a:ext cx="1988640" cy="3209925"/>
              <a:chOff x="22860" y="2543175"/>
              <a:chExt cx="1988640" cy="3209925"/>
            </a:xfrm>
          </p:grpSpPr>
          <p:sp>
            <p:nvSpPr>
              <p:cNvPr id="19" name="Shape 675">
                <a:extLst>
                  <a:ext uri="{FF2B5EF4-FFF2-40B4-BE49-F238E27FC236}">
                    <a16:creationId xmlns:a16="http://schemas.microsoft.com/office/drawing/2014/main" id="{46627E3D-F461-8B4D-9F0E-75A72B37A02E}"/>
                  </a:ext>
                </a:extLst>
              </p:cNvPr>
              <p:cNvSpPr txBox="1"/>
              <p:nvPr/>
            </p:nvSpPr>
            <p:spPr>
              <a:xfrm>
                <a:off x="22860" y="5143500"/>
                <a:ext cx="1320300" cy="609600"/>
              </a:xfrm>
              <a:prstGeom prst="rect">
                <a:avLst/>
              </a:prstGeom>
              <a:noFill/>
              <a:ln>
                <a:noFill/>
              </a:ln>
            </p:spPr>
            <p:txBody>
              <a:bodyPr lIns="91425" tIns="45700" rIns="91425" bIns="45700" anchor="t" anchorCtr="0">
                <a:noAutofit/>
              </a:bodyPr>
              <a:lstStyle/>
              <a:p>
                <a:pPr>
                  <a:lnSpc>
                    <a:spcPct val="115000"/>
                  </a:lnSpc>
                  <a:buClr>
                    <a:srgbClr val="E36C0A"/>
                  </a:buClr>
                  <a:buSzPct val="25000"/>
                </a:pPr>
                <a:r>
                  <a:rPr lang="en-US" sz="1400" b="1" dirty="0">
                    <a:solidFill>
                      <a:srgbClr val="E36C0A"/>
                    </a:solidFill>
                    <a:latin typeface="Garamond"/>
                    <a:ea typeface="Garamond"/>
                    <a:cs typeface="Garamond"/>
                    <a:sym typeface="Garamond"/>
                  </a:rPr>
                  <a:t>Fundamental</a:t>
                </a:r>
              </a:p>
              <a:p>
                <a:pPr>
                  <a:lnSpc>
                    <a:spcPct val="115000"/>
                  </a:lnSpc>
                  <a:buClr>
                    <a:srgbClr val="E36C0A"/>
                  </a:buClr>
                  <a:buSzPct val="25000"/>
                </a:pPr>
                <a:r>
                  <a:rPr lang="en-US" sz="1400" b="1" dirty="0">
                    <a:solidFill>
                      <a:srgbClr val="E36C0A"/>
                    </a:solidFill>
                    <a:latin typeface="Garamond"/>
                    <a:ea typeface="Garamond"/>
                    <a:cs typeface="Garamond"/>
                    <a:sym typeface="Garamond"/>
                  </a:rPr>
                  <a:t>Processes</a:t>
                </a:r>
              </a:p>
            </p:txBody>
          </p:sp>
          <p:grpSp>
            <p:nvGrpSpPr>
              <p:cNvPr id="20" name="Shape 676">
                <a:extLst>
                  <a:ext uri="{FF2B5EF4-FFF2-40B4-BE49-F238E27FC236}">
                    <a16:creationId xmlns:a16="http://schemas.microsoft.com/office/drawing/2014/main" id="{DB4C9678-0827-1E40-B7E7-9B04C528A3FE}"/>
                  </a:ext>
                </a:extLst>
              </p:cNvPr>
              <p:cNvGrpSpPr/>
              <p:nvPr/>
            </p:nvGrpSpPr>
            <p:grpSpPr>
              <a:xfrm>
                <a:off x="57148" y="4314825"/>
                <a:ext cx="1954351" cy="609600"/>
                <a:chOff x="57149" y="4314825"/>
                <a:chExt cx="1954351" cy="609600"/>
              </a:xfrm>
            </p:grpSpPr>
            <p:sp>
              <p:nvSpPr>
                <p:cNvPr id="27" name="Shape 677">
                  <a:extLst>
                    <a:ext uri="{FF2B5EF4-FFF2-40B4-BE49-F238E27FC236}">
                      <a16:creationId xmlns:a16="http://schemas.microsoft.com/office/drawing/2014/main" id="{CB2F26B1-012E-D94B-88BF-7389ABCF0E39}"/>
                    </a:ext>
                  </a:extLst>
                </p:cNvPr>
                <p:cNvSpPr txBox="1"/>
                <p:nvPr/>
              </p:nvSpPr>
              <p:spPr>
                <a:xfrm>
                  <a:off x="57148" y="4314825"/>
                  <a:ext cx="1285800" cy="609600"/>
                </a:xfrm>
                <a:prstGeom prst="rect">
                  <a:avLst/>
                </a:prstGeom>
                <a:noFill/>
                <a:ln>
                  <a:noFill/>
                </a:ln>
              </p:spPr>
              <p:txBody>
                <a:bodyPr lIns="91425" tIns="45700" rIns="91425" bIns="45700" anchor="t" anchorCtr="0">
                  <a:noAutofit/>
                </a:bodyPr>
                <a:lstStyle/>
                <a:p>
                  <a:pPr>
                    <a:lnSpc>
                      <a:spcPct val="115000"/>
                    </a:lnSpc>
                    <a:buClr>
                      <a:srgbClr val="00B050"/>
                    </a:buClr>
                    <a:buSzPct val="25000"/>
                  </a:pPr>
                  <a:r>
                    <a:rPr lang="en-US" sz="1400" b="1" dirty="0">
                      <a:solidFill>
                        <a:srgbClr val="00B050"/>
                      </a:solidFill>
                      <a:latin typeface="Garamond"/>
                      <a:ea typeface="Garamond"/>
                      <a:cs typeface="Garamond"/>
                      <a:sym typeface="Garamond"/>
                    </a:rPr>
                    <a:t>Intermediate</a:t>
                  </a:r>
                </a:p>
                <a:p>
                  <a:pPr>
                    <a:lnSpc>
                      <a:spcPct val="115000"/>
                    </a:lnSpc>
                    <a:buClr>
                      <a:srgbClr val="00B050"/>
                    </a:buClr>
                    <a:buSzPct val="25000"/>
                  </a:pPr>
                  <a:r>
                    <a:rPr lang="en-US" sz="1400" b="1" dirty="0">
                      <a:solidFill>
                        <a:srgbClr val="00B050"/>
                      </a:solidFill>
                      <a:latin typeface="Garamond"/>
                      <a:ea typeface="Garamond"/>
                      <a:cs typeface="Garamond"/>
                      <a:sym typeface="Garamond"/>
                    </a:rPr>
                    <a:t>Processes</a:t>
                  </a:r>
                </a:p>
              </p:txBody>
            </p:sp>
            <p:sp>
              <p:nvSpPr>
                <p:cNvPr id="28" name="Shape 678">
                  <a:extLst>
                    <a:ext uri="{FF2B5EF4-FFF2-40B4-BE49-F238E27FC236}">
                      <a16:creationId xmlns:a16="http://schemas.microsoft.com/office/drawing/2014/main" id="{D39EFDDB-971D-0C46-A5F2-E1A18E7A803C}"/>
                    </a:ext>
                  </a:extLst>
                </p:cNvPr>
                <p:cNvSpPr/>
                <p:nvPr/>
              </p:nvSpPr>
              <p:spPr>
                <a:xfrm>
                  <a:off x="1447800" y="4443412"/>
                  <a:ext cx="563700" cy="257100"/>
                </a:xfrm>
                <a:prstGeom prst="rightArrow">
                  <a:avLst>
                    <a:gd name="adj1" fmla="val 50000"/>
                    <a:gd name="adj2" fmla="val 50000"/>
                  </a:avLst>
                </a:prstGeom>
                <a:solidFill>
                  <a:srgbClr val="00B050"/>
                </a:solidFill>
                <a:ln w="25400" cap="flat" cmpd="sng">
                  <a:solidFill>
                    <a:srgbClr val="71893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1" name="Shape 679">
                <a:extLst>
                  <a:ext uri="{FF2B5EF4-FFF2-40B4-BE49-F238E27FC236}">
                    <a16:creationId xmlns:a16="http://schemas.microsoft.com/office/drawing/2014/main" id="{DD21ED5C-F250-544D-ACEA-55F43DE3F47E}"/>
                  </a:ext>
                </a:extLst>
              </p:cNvPr>
              <p:cNvGrpSpPr/>
              <p:nvPr/>
            </p:nvGrpSpPr>
            <p:grpSpPr>
              <a:xfrm>
                <a:off x="57150" y="3467100"/>
                <a:ext cx="1954350" cy="609600"/>
                <a:chOff x="57150" y="3467100"/>
                <a:chExt cx="1954350" cy="609600"/>
              </a:xfrm>
            </p:grpSpPr>
            <p:sp>
              <p:nvSpPr>
                <p:cNvPr id="25" name="Shape 680">
                  <a:extLst>
                    <a:ext uri="{FF2B5EF4-FFF2-40B4-BE49-F238E27FC236}">
                      <a16:creationId xmlns:a16="http://schemas.microsoft.com/office/drawing/2014/main" id="{17A9850B-C7C7-1545-91DC-E72F365C4413}"/>
                    </a:ext>
                  </a:extLst>
                </p:cNvPr>
                <p:cNvSpPr txBox="1"/>
                <p:nvPr/>
              </p:nvSpPr>
              <p:spPr>
                <a:xfrm>
                  <a:off x="57150" y="3467100"/>
                  <a:ext cx="1285800" cy="609600"/>
                </a:xfrm>
                <a:prstGeom prst="rect">
                  <a:avLst/>
                </a:prstGeom>
                <a:noFill/>
                <a:ln>
                  <a:noFill/>
                </a:ln>
              </p:spPr>
              <p:txBody>
                <a:bodyPr lIns="91425" tIns="45700" rIns="91425" bIns="45700" anchor="t" anchorCtr="0">
                  <a:noAutofit/>
                </a:bodyPr>
                <a:lstStyle/>
                <a:p>
                  <a:pPr>
                    <a:lnSpc>
                      <a:spcPct val="115000"/>
                    </a:lnSpc>
                    <a:buClr>
                      <a:srgbClr val="0070C0"/>
                    </a:buClr>
                    <a:buSzPct val="25000"/>
                  </a:pPr>
                  <a:r>
                    <a:rPr lang="en-US" sz="1400" b="1" dirty="0">
                      <a:solidFill>
                        <a:srgbClr val="0070C0"/>
                      </a:solidFill>
                      <a:latin typeface="Garamond"/>
                      <a:ea typeface="Garamond"/>
                      <a:cs typeface="Garamond"/>
                      <a:sym typeface="Garamond"/>
                    </a:rPr>
                    <a:t>Higher Order</a:t>
                  </a:r>
                </a:p>
                <a:p>
                  <a:pPr>
                    <a:lnSpc>
                      <a:spcPct val="115000"/>
                    </a:lnSpc>
                    <a:buClr>
                      <a:srgbClr val="0070C0"/>
                    </a:buClr>
                    <a:buSzPct val="25000"/>
                  </a:pPr>
                  <a:r>
                    <a:rPr lang="en-US" sz="1400" b="1" dirty="0">
                      <a:solidFill>
                        <a:srgbClr val="0070C0"/>
                      </a:solidFill>
                      <a:latin typeface="Garamond"/>
                      <a:ea typeface="Garamond"/>
                      <a:cs typeface="Garamond"/>
                      <a:sym typeface="Garamond"/>
                    </a:rPr>
                    <a:t>Processes</a:t>
                  </a:r>
                </a:p>
              </p:txBody>
            </p:sp>
            <p:sp>
              <p:nvSpPr>
                <p:cNvPr id="26" name="Shape 681">
                  <a:extLst>
                    <a:ext uri="{FF2B5EF4-FFF2-40B4-BE49-F238E27FC236}">
                      <a16:creationId xmlns:a16="http://schemas.microsoft.com/office/drawing/2014/main" id="{2EA2EF51-8E34-F740-9C32-659C98833819}"/>
                    </a:ext>
                  </a:extLst>
                </p:cNvPr>
                <p:cNvSpPr/>
                <p:nvPr/>
              </p:nvSpPr>
              <p:spPr>
                <a:xfrm>
                  <a:off x="1447800" y="3643310"/>
                  <a:ext cx="563700" cy="257100"/>
                </a:xfrm>
                <a:prstGeom prst="rightArrow">
                  <a:avLst>
                    <a:gd name="adj1" fmla="val 50000"/>
                    <a:gd name="adj2" fmla="val 50000"/>
                  </a:avLst>
                </a:prstGeom>
                <a:solidFill>
                  <a:srgbClr val="4F81BD"/>
                </a:solidFill>
                <a:ln w="25400" cap="flat" cmpd="sng">
                  <a:solidFill>
                    <a:srgbClr val="42547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2" name="Shape 682">
                <a:extLst>
                  <a:ext uri="{FF2B5EF4-FFF2-40B4-BE49-F238E27FC236}">
                    <a16:creationId xmlns:a16="http://schemas.microsoft.com/office/drawing/2014/main" id="{CDF496CB-EC72-5D41-8E44-623E1882B43E}"/>
                  </a:ext>
                </a:extLst>
              </p:cNvPr>
              <p:cNvGrpSpPr/>
              <p:nvPr/>
            </p:nvGrpSpPr>
            <p:grpSpPr>
              <a:xfrm>
                <a:off x="57150" y="2543175"/>
                <a:ext cx="1954350" cy="609600"/>
                <a:chOff x="57150" y="2543175"/>
                <a:chExt cx="1954350" cy="609600"/>
              </a:xfrm>
            </p:grpSpPr>
            <p:sp>
              <p:nvSpPr>
                <p:cNvPr id="23" name="Shape 683">
                  <a:extLst>
                    <a:ext uri="{FF2B5EF4-FFF2-40B4-BE49-F238E27FC236}">
                      <a16:creationId xmlns:a16="http://schemas.microsoft.com/office/drawing/2014/main" id="{922EC7D5-9ABF-F240-9A9B-9CFCDC03FFFA}"/>
                    </a:ext>
                  </a:extLst>
                </p:cNvPr>
                <p:cNvSpPr txBox="1"/>
                <p:nvPr/>
              </p:nvSpPr>
              <p:spPr>
                <a:xfrm>
                  <a:off x="57150" y="2543175"/>
                  <a:ext cx="1133400" cy="609600"/>
                </a:xfrm>
                <a:prstGeom prst="rect">
                  <a:avLst/>
                </a:prstGeom>
                <a:noFill/>
                <a:ln>
                  <a:noFill/>
                </a:ln>
              </p:spPr>
              <p:txBody>
                <a:bodyPr lIns="91425" tIns="45700" rIns="91425" bIns="45700" anchor="t" anchorCtr="0">
                  <a:noAutofit/>
                </a:bodyPr>
                <a:lstStyle/>
                <a:p>
                  <a:pPr>
                    <a:lnSpc>
                      <a:spcPct val="115000"/>
                    </a:lnSpc>
                    <a:buClr>
                      <a:srgbClr val="7030A0"/>
                    </a:buClr>
                    <a:buSzPct val="25000"/>
                  </a:pPr>
                  <a:r>
                    <a:rPr lang="en-US" sz="1400" b="1" dirty="0">
                      <a:solidFill>
                        <a:srgbClr val="7030A0"/>
                      </a:solidFill>
                      <a:latin typeface="Garamond"/>
                      <a:ea typeface="Garamond"/>
                      <a:cs typeface="Garamond"/>
                      <a:sym typeface="Garamond"/>
                    </a:rPr>
                    <a:t>Overall </a:t>
                  </a:r>
                </a:p>
                <a:p>
                  <a:pPr>
                    <a:lnSpc>
                      <a:spcPct val="115000"/>
                    </a:lnSpc>
                    <a:buClr>
                      <a:srgbClr val="7030A0"/>
                    </a:buClr>
                    <a:buSzPct val="25000"/>
                  </a:pPr>
                  <a:r>
                    <a:rPr lang="en-US" sz="1400" b="1" dirty="0">
                      <a:solidFill>
                        <a:srgbClr val="7030A0"/>
                      </a:solidFill>
                      <a:latin typeface="Garamond"/>
                      <a:ea typeface="Garamond"/>
                      <a:cs typeface="Garamond"/>
                      <a:sym typeface="Garamond"/>
                    </a:rPr>
                    <a:t>Functioning</a:t>
                  </a:r>
                </a:p>
              </p:txBody>
            </p:sp>
            <p:sp>
              <p:nvSpPr>
                <p:cNvPr id="24" name="Shape 684">
                  <a:extLst>
                    <a:ext uri="{FF2B5EF4-FFF2-40B4-BE49-F238E27FC236}">
                      <a16:creationId xmlns:a16="http://schemas.microsoft.com/office/drawing/2014/main" id="{8AC8E8B0-D008-7048-A6D8-B5A6CD0D1383}"/>
                    </a:ext>
                  </a:extLst>
                </p:cNvPr>
                <p:cNvSpPr/>
                <p:nvPr/>
              </p:nvSpPr>
              <p:spPr>
                <a:xfrm>
                  <a:off x="1447800" y="2667000"/>
                  <a:ext cx="563700" cy="257100"/>
                </a:xfrm>
                <a:prstGeom prst="rightArrow">
                  <a:avLst>
                    <a:gd name="adj1" fmla="val 50000"/>
                    <a:gd name="adj2" fmla="val 50000"/>
                  </a:avLst>
                </a:prstGeom>
                <a:solidFill>
                  <a:srgbClr val="8064A2"/>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grpSp>
          <p:nvGrpSpPr>
            <p:cNvPr id="7" name="Shape 685">
              <a:extLst>
                <a:ext uri="{FF2B5EF4-FFF2-40B4-BE49-F238E27FC236}">
                  <a16:creationId xmlns:a16="http://schemas.microsoft.com/office/drawing/2014/main" id="{D319F9E9-0CA2-F941-A61A-D1E5D8993085}"/>
                </a:ext>
              </a:extLst>
            </p:cNvPr>
            <p:cNvGrpSpPr/>
            <p:nvPr/>
          </p:nvGrpSpPr>
          <p:grpSpPr>
            <a:xfrm>
              <a:off x="1348143" y="1981200"/>
              <a:ext cx="7262457" cy="3448200"/>
              <a:chOff x="390525" y="0"/>
              <a:chExt cx="7820025" cy="3448200"/>
            </a:xfrm>
          </p:grpSpPr>
          <p:sp>
            <p:nvSpPr>
              <p:cNvPr id="8" name="Shape 686">
                <a:extLst>
                  <a:ext uri="{FF2B5EF4-FFF2-40B4-BE49-F238E27FC236}">
                    <a16:creationId xmlns:a16="http://schemas.microsoft.com/office/drawing/2014/main" id="{CBD80F5B-16F6-8F45-A357-AB681AE0EC04}"/>
                  </a:ext>
                </a:extLst>
              </p:cNvPr>
              <p:cNvSpPr/>
              <p:nvPr/>
            </p:nvSpPr>
            <p:spPr>
              <a:xfrm>
                <a:off x="390525" y="2590800"/>
                <a:ext cx="15525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Memory</a:t>
                </a:r>
              </a:p>
            </p:txBody>
          </p:sp>
          <p:sp>
            <p:nvSpPr>
              <p:cNvPr id="9" name="Shape 687">
                <a:extLst>
                  <a:ext uri="{FF2B5EF4-FFF2-40B4-BE49-F238E27FC236}">
                    <a16:creationId xmlns:a16="http://schemas.microsoft.com/office/drawing/2014/main" id="{FDE82956-4E96-6C4A-9418-E386DF614AF4}"/>
                  </a:ext>
                </a:extLst>
              </p:cNvPr>
              <p:cNvSpPr/>
              <p:nvPr/>
            </p:nvSpPr>
            <p:spPr>
              <a:xfrm>
                <a:off x="6648450"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Sensory-Motor</a:t>
                </a:r>
              </a:p>
            </p:txBody>
          </p:sp>
          <p:sp>
            <p:nvSpPr>
              <p:cNvPr id="10" name="Shape 688">
                <a:extLst>
                  <a:ext uri="{FF2B5EF4-FFF2-40B4-BE49-F238E27FC236}">
                    <a16:creationId xmlns:a16="http://schemas.microsoft.com/office/drawing/2014/main" id="{02818CA6-4F74-1546-B32E-3427CA2751DC}"/>
                  </a:ext>
                </a:extLst>
              </p:cNvPr>
              <p:cNvSpPr/>
              <p:nvPr/>
            </p:nvSpPr>
            <p:spPr>
              <a:xfrm>
                <a:off x="5086351"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Inhibition</a:t>
                </a:r>
              </a:p>
            </p:txBody>
          </p:sp>
          <p:sp>
            <p:nvSpPr>
              <p:cNvPr id="11" name="Shape 689">
                <a:extLst>
                  <a:ext uri="{FF2B5EF4-FFF2-40B4-BE49-F238E27FC236}">
                    <a16:creationId xmlns:a16="http://schemas.microsoft.com/office/drawing/2014/main" id="{DBDC557F-5A2B-6244-B7C3-D18F9C061D0C}"/>
                  </a:ext>
                </a:extLst>
              </p:cNvPr>
              <p:cNvSpPr/>
              <p:nvPr/>
            </p:nvSpPr>
            <p:spPr>
              <a:xfrm>
                <a:off x="3505201" y="2590800"/>
                <a:ext cx="15717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Attention</a:t>
                </a:r>
              </a:p>
            </p:txBody>
          </p:sp>
          <p:sp>
            <p:nvSpPr>
              <p:cNvPr id="12" name="Shape 690">
                <a:extLst>
                  <a:ext uri="{FF2B5EF4-FFF2-40B4-BE49-F238E27FC236}">
                    <a16:creationId xmlns:a16="http://schemas.microsoft.com/office/drawing/2014/main" id="{25112259-6615-024F-B3C4-21D3E5E036A9}"/>
                  </a:ext>
                </a:extLst>
              </p:cNvPr>
              <p:cNvSpPr/>
              <p:nvPr/>
            </p:nvSpPr>
            <p:spPr>
              <a:xfrm>
                <a:off x="1952625" y="2590800"/>
                <a:ext cx="15429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
                </a:r>
                <a:br>
                  <a:rPr lang="en-US" b="1" dirty="0">
                    <a:solidFill>
                      <a:srgbClr val="FFFFFF"/>
                    </a:solidFill>
                    <a:latin typeface="Calibri"/>
                    <a:ea typeface="Calibri"/>
                    <a:cs typeface="Calibri"/>
                    <a:sym typeface="Calibri"/>
                  </a:rPr>
                </a:br>
                <a:r>
                  <a:rPr lang="en-US" b="1" dirty="0">
                    <a:solidFill>
                      <a:srgbClr val="FFFFFF"/>
                    </a:solidFill>
                    <a:latin typeface="Calibri"/>
                    <a:ea typeface="Calibri"/>
                    <a:cs typeface="Calibri"/>
                    <a:sym typeface="Calibri"/>
                  </a:rPr>
                  <a:t>Processing Speed</a:t>
                </a:r>
              </a:p>
              <a:p>
                <a:pPr algn="ctr">
                  <a:lnSpc>
                    <a:spcPct val="115000"/>
                  </a:lnSpc>
                  <a:spcBef>
                    <a:spcPts val="1000"/>
                  </a:spcBef>
                  <a:buClr>
                    <a:srgbClr val="FFFFFF"/>
                  </a:buClr>
                  <a:buSzPct val="25000"/>
                </a:pPr>
                <a:r>
                  <a:rPr lang="en-US" sz="1600" dirty="0">
                    <a:solidFill>
                      <a:srgbClr val="FFFFFF"/>
                    </a:solidFill>
                    <a:latin typeface="Calibri"/>
                    <a:ea typeface="Calibri"/>
                    <a:cs typeface="Calibri"/>
                    <a:sym typeface="Calibri"/>
                  </a:rPr>
                  <a:t> </a:t>
                </a:r>
              </a:p>
            </p:txBody>
          </p:sp>
          <p:sp>
            <p:nvSpPr>
              <p:cNvPr id="13" name="Shape 691">
                <a:extLst>
                  <a:ext uri="{FF2B5EF4-FFF2-40B4-BE49-F238E27FC236}">
                    <a16:creationId xmlns:a16="http://schemas.microsoft.com/office/drawing/2014/main" id="{6D4DA43C-B9CD-D549-87E3-5128C3EC740A}"/>
                  </a:ext>
                </a:extLst>
              </p:cNvPr>
              <p:cNvSpPr/>
              <p:nvPr/>
            </p:nvSpPr>
            <p:spPr>
              <a:xfrm>
                <a:off x="19431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Language Processes</a:t>
                </a:r>
              </a:p>
            </p:txBody>
          </p:sp>
          <p:sp>
            <p:nvSpPr>
              <p:cNvPr id="14" name="Shape 692">
                <a:extLst>
                  <a:ext uri="{FF2B5EF4-FFF2-40B4-BE49-F238E27FC236}">
                    <a16:creationId xmlns:a16="http://schemas.microsoft.com/office/drawing/2014/main" id="{D1AB119E-8EF0-B447-A3DE-A03468D25BC4}"/>
                  </a:ext>
                </a:extLst>
              </p:cNvPr>
              <p:cNvSpPr/>
              <p:nvPr/>
            </p:nvSpPr>
            <p:spPr>
              <a:xfrm>
                <a:off x="35052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Learning Processes</a:t>
                </a:r>
              </a:p>
            </p:txBody>
          </p:sp>
          <p:sp>
            <p:nvSpPr>
              <p:cNvPr id="15" name="Shape 693">
                <a:extLst>
                  <a:ext uri="{FF2B5EF4-FFF2-40B4-BE49-F238E27FC236}">
                    <a16:creationId xmlns:a16="http://schemas.microsoft.com/office/drawing/2014/main" id="{4569CE85-FF98-D54A-B341-E9613C7DC568}"/>
                  </a:ext>
                </a:extLst>
              </p:cNvPr>
              <p:cNvSpPr/>
              <p:nvPr/>
            </p:nvSpPr>
            <p:spPr>
              <a:xfrm>
                <a:off x="5068200" y="1724025"/>
                <a:ext cx="15621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Visual-Spatial Processes</a:t>
                </a:r>
              </a:p>
            </p:txBody>
          </p:sp>
          <p:sp>
            <p:nvSpPr>
              <p:cNvPr id="16" name="Shape 694">
                <a:extLst>
                  <a:ext uri="{FF2B5EF4-FFF2-40B4-BE49-F238E27FC236}">
                    <a16:creationId xmlns:a16="http://schemas.microsoft.com/office/drawing/2014/main" id="{84D157C9-25E5-C045-83C5-F4C7ACECBFDC}"/>
                  </a:ext>
                </a:extLst>
              </p:cNvPr>
              <p:cNvSpPr/>
              <p:nvPr/>
            </p:nvSpPr>
            <p:spPr>
              <a:xfrm>
                <a:off x="2722352" y="866775"/>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Social Emotional Competency</a:t>
                </a:r>
              </a:p>
            </p:txBody>
          </p:sp>
          <p:sp>
            <p:nvSpPr>
              <p:cNvPr id="17" name="Shape 695">
                <a:extLst>
                  <a:ext uri="{FF2B5EF4-FFF2-40B4-BE49-F238E27FC236}">
                    <a16:creationId xmlns:a16="http://schemas.microsoft.com/office/drawing/2014/main" id="{3F1D2D20-5891-6042-9DF3-0CB2A12CB739}"/>
                  </a:ext>
                </a:extLst>
              </p:cNvPr>
              <p:cNvSpPr/>
              <p:nvPr/>
            </p:nvSpPr>
            <p:spPr>
              <a:xfrm>
                <a:off x="4286251" y="871879"/>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Executive Functions</a:t>
                </a:r>
              </a:p>
            </p:txBody>
          </p:sp>
          <p:sp>
            <p:nvSpPr>
              <p:cNvPr id="18" name="Shape 696">
                <a:extLst>
                  <a:ext uri="{FF2B5EF4-FFF2-40B4-BE49-F238E27FC236}">
                    <a16:creationId xmlns:a16="http://schemas.microsoft.com/office/drawing/2014/main" id="{F2F21850-5CA5-DB44-8CF3-3A9B73E5152E}"/>
                  </a:ext>
                </a:extLst>
              </p:cNvPr>
              <p:cNvSpPr/>
              <p:nvPr/>
            </p:nvSpPr>
            <p:spPr>
              <a:xfrm>
                <a:off x="3495676" y="0"/>
                <a:ext cx="1562100" cy="857400"/>
              </a:xfrm>
              <a:prstGeom prst="roundRect">
                <a:avLst>
                  <a:gd name="adj" fmla="val 16667"/>
                </a:avLst>
              </a:prstGeom>
              <a:solidFill>
                <a:srgbClr val="8064A2"/>
              </a:solidFill>
              <a:ln w="25400" cap="flat" cmpd="sng">
                <a:solidFill>
                  <a:srgbClr val="5D4876"/>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200" b="1" dirty="0">
                    <a:solidFill>
                      <a:srgbClr val="FFFFFF"/>
                    </a:solidFill>
                    <a:latin typeface="Calibri"/>
                    <a:ea typeface="Calibri"/>
                    <a:cs typeface="Calibri"/>
                    <a:sym typeface="Calibri"/>
                  </a:rPr>
                  <a:t>Achievement/ Cognitive Ability/ Reasoning</a:t>
                </a:r>
              </a:p>
            </p:txBody>
          </p:sp>
        </p:grpSp>
      </p:grpSp>
      <p:sp>
        <p:nvSpPr>
          <p:cNvPr id="29" name="Frame 28">
            <a:extLst>
              <a:ext uri="{FF2B5EF4-FFF2-40B4-BE49-F238E27FC236}">
                <a16:creationId xmlns:a16="http://schemas.microsoft.com/office/drawing/2014/main" id="{3BBE02AC-40FE-F84C-AF23-02A75A04F6D4}"/>
              </a:ext>
            </a:extLst>
          </p:cNvPr>
          <p:cNvSpPr/>
          <p:nvPr/>
        </p:nvSpPr>
        <p:spPr>
          <a:xfrm>
            <a:off x="4701092" y="2624866"/>
            <a:ext cx="3582296" cy="1251809"/>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533C3C9F-2EDE-F64D-B7B7-D86AEB41B866}"/>
              </a:ext>
            </a:extLst>
          </p:cNvPr>
          <p:cNvSpPr/>
          <p:nvPr/>
        </p:nvSpPr>
        <p:spPr>
          <a:xfrm>
            <a:off x="9025666" y="2105025"/>
            <a:ext cx="1947134" cy="160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mental health/behavioral crisis happens</a:t>
            </a:r>
          </a:p>
        </p:txBody>
      </p:sp>
      <p:sp>
        <p:nvSpPr>
          <p:cNvPr id="31" name="Right Arrow 30">
            <a:extLst>
              <a:ext uri="{FF2B5EF4-FFF2-40B4-BE49-F238E27FC236}">
                <a16:creationId xmlns:a16="http://schemas.microsoft.com/office/drawing/2014/main" id="{4A6098C9-2BEC-EA4D-AB21-471F3DF56A55}"/>
              </a:ext>
            </a:extLst>
          </p:cNvPr>
          <p:cNvSpPr/>
          <p:nvPr/>
        </p:nvSpPr>
        <p:spPr>
          <a:xfrm rot="10800000">
            <a:off x="8390965" y="3028950"/>
            <a:ext cx="548640" cy="176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ooter Placeholder 3">
            <a:extLst>
              <a:ext uri="{FF2B5EF4-FFF2-40B4-BE49-F238E27FC236}">
                <a16:creationId xmlns:a16="http://schemas.microsoft.com/office/drawing/2014/main" id="{24A4A473-C8A7-4B48-86CB-32F996AA5BEB}"/>
              </a:ext>
            </a:extLst>
          </p:cNvPr>
          <p:cNvSpPr>
            <a:spLocks noGrp="1"/>
          </p:cNvSpPr>
          <p:nvPr>
            <p:ph type="ftr" sz="quarter" idx="11"/>
          </p:nvPr>
        </p:nvSpPr>
        <p:spPr>
          <a:xfrm>
            <a:off x="442752" y="6262688"/>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754743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2539E4-83EE-1941-9BE2-975AD9AA5C7C}"/>
              </a:ext>
            </a:extLst>
          </p:cNvPr>
          <p:cNvSpPr>
            <a:spLocks noGrp="1"/>
          </p:cNvSpPr>
          <p:nvPr>
            <p:ph idx="1"/>
          </p:nvPr>
        </p:nvSpPr>
        <p:spPr>
          <a:xfrm>
            <a:off x="481848" y="1878008"/>
            <a:ext cx="9347951" cy="3101983"/>
          </a:xfrm>
        </p:spPr>
        <p:txBody>
          <a:bodyPr>
            <a:noAutofit/>
          </a:bodyPr>
          <a:lstStyle/>
          <a:p>
            <a:r>
              <a:rPr lang="en-US" sz="2400" dirty="0"/>
              <a:t>IEP for Learning Disability and Speech Language since kindergarten</a:t>
            </a:r>
          </a:p>
          <a:p>
            <a:r>
              <a:rPr lang="en-US" sz="2400" dirty="0"/>
              <a:t>Both middle school and high school perceived his processing needs were greater than just a traditional learning or speech language disability</a:t>
            </a:r>
          </a:p>
          <a:p>
            <a:r>
              <a:rPr lang="en-US" sz="2400" dirty="0"/>
              <a:t>Came to the U.S. at age of 2 and placed with his adoptive family – we have no developmental records or prenatal history on Mom</a:t>
            </a:r>
          </a:p>
          <a:p>
            <a:r>
              <a:rPr lang="en-US" sz="2400" dirty="0"/>
              <a:t>Age of 8 years,  fell off a trampoline hitting side of head, skull fracture</a:t>
            </a:r>
          </a:p>
          <a:p>
            <a:r>
              <a:rPr lang="en-US" sz="2400" dirty="0"/>
              <a:t>Diagnosed with ADHD at age 10</a:t>
            </a:r>
          </a:p>
          <a:p>
            <a:r>
              <a:rPr lang="en-US" sz="2400" dirty="0"/>
              <a:t>Sustained 2 concussions in recreational soccer </a:t>
            </a:r>
          </a:p>
        </p:txBody>
      </p:sp>
      <p:sp>
        <p:nvSpPr>
          <p:cNvPr id="3" name="Title 2">
            <a:extLst>
              <a:ext uri="{FF2B5EF4-FFF2-40B4-BE49-F238E27FC236}">
                <a16:creationId xmlns:a16="http://schemas.microsoft.com/office/drawing/2014/main" id="{A7DFAA85-9B19-5D4C-91A8-C66718D2464F}"/>
              </a:ext>
            </a:extLst>
          </p:cNvPr>
          <p:cNvSpPr>
            <a:spLocks noGrp="1"/>
          </p:cNvSpPr>
          <p:nvPr>
            <p:ph type="title"/>
          </p:nvPr>
        </p:nvSpPr>
        <p:spPr>
          <a:xfrm>
            <a:off x="650814" y="301263"/>
            <a:ext cx="7729728" cy="1188720"/>
          </a:xfrm>
        </p:spPr>
        <p:txBody>
          <a:bodyPr>
            <a:noAutofit/>
          </a:bodyPr>
          <a:lstStyle/>
          <a:p>
            <a:r>
              <a:rPr lang="en-US" sz="3200" dirty="0"/>
              <a:t>D</a:t>
            </a:r>
            <a:r>
              <a:rPr lang="en-US" sz="3200" dirty="0">
                <a:solidFill>
                  <a:schemeClr val="tx1"/>
                </a:solidFill>
              </a:rPr>
              <a:t>avid-9</a:t>
            </a:r>
            <a:r>
              <a:rPr lang="en-US" sz="3200" baseline="30000" dirty="0">
                <a:solidFill>
                  <a:schemeClr val="tx1"/>
                </a:solidFill>
              </a:rPr>
              <a:t>th</a:t>
            </a:r>
            <a:r>
              <a:rPr lang="en-US" sz="3200" dirty="0">
                <a:solidFill>
                  <a:schemeClr val="tx1"/>
                </a:solidFill>
              </a:rPr>
              <a:t> grade</a:t>
            </a:r>
          </a:p>
        </p:txBody>
      </p:sp>
      <p:sp>
        <p:nvSpPr>
          <p:cNvPr id="6" name="Footer Placeholder 3">
            <a:extLst>
              <a:ext uri="{FF2B5EF4-FFF2-40B4-BE49-F238E27FC236}">
                <a16:creationId xmlns:a16="http://schemas.microsoft.com/office/drawing/2014/main" id="{D032CDD0-7073-0D4C-8260-B2E5478644D0}"/>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6450585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C34958-2A8A-064E-881F-6B301ABCD414}"/>
              </a:ext>
            </a:extLst>
          </p:cNvPr>
          <p:cNvSpPr>
            <a:spLocks noGrp="1"/>
          </p:cNvSpPr>
          <p:nvPr>
            <p:ph idx="1"/>
          </p:nvPr>
        </p:nvSpPr>
        <p:spPr>
          <a:xfrm>
            <a:off x="516045" y="1228662"/>
            <a:ext cx="11529391" cy="4670133"/>
          </a:xfrm>
        </p:spPr>
        <p:txBody>
          <a:bodyPr>
            <a:normAutofit fontScale="77500" lnSpcReduction="20000"/>
          </a:bodyPr>
          <a:lstStyle/>
          <a:p>
            <a:pPr marL="0" lvl="0" indent="0">
              <a:buNone/>
            </a:pPr>
            <a:r>
              <a:rPr lang="en-US" dirty="0"/>
              <a:t>Academic Concerns:</a:t>
            </a:r>
          </a:p>
          <a:p>
            <a:pPr lvl="0"/>
            <a:r>
              <a:rPr lang="en-US" dirty="0"/>
              <a:t>Lots of organization issues-even with teacher and parent support </a:t>
            </a:r>
          </a:p>
          <a:p>
            <a:pPr lvl="0"/>
            <a:r>
              <a:rPr lang="en-US" dirty="0"/>
              <a:t>Difficulties paying attention- daydreams and is easily distracted</a:t>
            </a:r>
          </a:p>
          <a:p>
            <a:pPr lvl="0"/>
            <a:r>
              <a:rPr lang="en-US" dirty="0"/>
              <a:t>Difficulties understanding and remembering verbal information</a:t>
            </a:r>
          </a:p>
          <a:p>
            <a:pPr lvl="0"/>
            <a:r>
              <a:rPr lang="en-US" dirty="0"/>
              <a:t>Can express his answers verbally (in a disorganized manner) but cannot get thoughts down on paper  </a:t>
            </a:r>
          </a:p>
          <a:p>
            <a:pPr marL="0" indent="0">
              <a:buNone/>
            </a:pPr>
            <a:r>
              <a:rPr lang="en-US" dirty="0"/>
              <a:t>Emotional/Behavioral Concerns:</a:t>
            </a:r>
          </a:p>
          <a:p>
            <a:r>
              <a:rPr lang="en-US" dirty="0"/>
              <a:t>Doesn’t like going to school</a:t>
            </a:r>
          </a:p>
          <a:p>
            <a:r>
              <a:rPr lang="en-US" dirty="0"/>
              <a:t>Has had panic attacks</a:t>
            </a:r>
          </a:p>
          <a:p>
            <a:r>
              <a:rPr lang="en-US" dirty="0"/>
              <a:t>Gets belligerent verbally and aggressive physically</a:t>
            </a:r>
          </a:p>
          <a:p>
            <a:r>
              <a:rPr lang="en-US" dirty="0"/>
              <a:t>Expresses suicidal ideation occasionally</a:t>
            </a:r>
          </a:p>
          <a:p>
            <a:r>
              <a:rPr lang="en-US" dirty="0"/>
              <a:t>Parents concerned that he has been caught drinking at friends houses a                                                few times; liquor is missing from the liquor cabinet. When confronted, David                                     says  - “I hate my life; I wish I was dead!”   - </a:t>
            </a:r>
            <a:r>
              <a:rPr lang="en-US" dirty="0">
                <a:solidFill>
                  <a:srgbClr val="FF0000"/>
                </a:solidFill>
              </a:rPr>
              <a:t>a mental health crisis!                            </a:t>
            </a:r>
          </a:p>
          <a:p>
            <a:pPr marL="0" indent="0">
              <a:buNone/>
            </a:pPr>
            <a:endParaRPr lang="en-US" dirty="0"/>
          </a:p>
        </p:txBody>
      </p:sp>
      <p:sp>
        <p:nvSpPr>
          <p:cNvPr id="3" name="Title 2">
            <a:extLst>
              <a:ext uri="{FF2B5EF4-FFF2-40B4-BE49-F238E27FC236}">
                <a16:creationId xmlns:a16="http://schemas.microsoft.com/office/drawing/2014/main" id="{09FF0530-34A1-8641-A9BA-820B7AD3F293}"/>
              </a:ext>
            </a:extLst>
          </p:cNvPr>
          <p:cNvSpPr>
            <a:spLocks noGrp="1"/>
          </p:cNvSpPr>
          <p:nvPr>
            <p:ph type="title"/>
          </p:nvPr>
        </p:nvSpPr>
        <p:spPr>
          <a:xfrm>
            <a:off x="1932962" y="238996"/>
            <a:ext cx="7729728" cy="1188720"/>
          </a:xfrm>
        </p:spPr>
        <p:txBody>
          <a:bodyPr>
            <a:noAutofit/>
          </a:bodyPr>
          <a:lstStyle/>
          <a:p>
            <a:r>
              <a:rPr lang="en-US" sz="3200" dirty="0">
                <a:solidFill>
                  <a:schemeClr val="tx1"/>
                </a:solidFill>
              </a:rPr>
              <a:t>David-Current Functioning</a:t>
            </a:r>
          </a:p>
        </p:txBody>
      </p:sp>
      <p:sp>
        <p:nvSpPr>
          <p:cNvPr id="4" name="TextBox 3">
            <a:extLst>
              <a:ext uri="{FF2B5EF4-FFF2-40B4-BE49-F238E27FC236}">
                <a16:creationId xmlns:a16="http://schemas.microsoft.com/office/drawing/2014/main" id="{7B05D207-A600-7744-BF6E-FF5932212C2D}"/>
              </a:ext>
            </a:extLst>
          </p:cNvPr>
          <p:cNvSpPr txBox="1"/>
          <p:nvPr/>
        </p:nvSpPr>
        <p:spPr>
          <a:xfrm>
            <a:off x="2861482" y="464024"/>
            <a:ext cx="184731" cy="369332"/>
          </a:xfrm>
          <a:prstGeom prst="rect">
            <a:avLst/>
          </a:prstGeom>
          <a:noFill/>
        </p:spPr>
        <p:txBody>
          <a:bodyPr wrap="none" rtlCol="0">
            <a:spAutoFit/>
          </a:bodyPr>
          <a:lstStyle/>
          <a:p>
            <a:endParaRPr lang="en-US" dirty="0"/>
          </a:p>
        </p:txBody>
      </p:sp>
      <p:sp>
        <p:nvSpPr>
          <p:cNvPr id="5" name="Footer Placeholder 3">
            <a:extLst>
              <a:ext uri="{FF2B5EF4-FFF2-40B4-BE49-F238E27FC236}">
                <a16:creationId xmlns:a16="http://schemas.microsoft.com/office/drawing/2014/main" id="{20B00541-498A-7642-B644-E63E0ABECE73}"/>
              </a:ext>
            </a:extLst>
          </p:cNvPr>
          <p:cNvSpPr>
            <a:spLocks noGrp="1"/>
          </p:cNvSpPr>
          <p:nvPr>
            <p:ph type="ftr" sz="quarter" idx="11"/>
          </p:nvPr>
        </p:nvSpPr>
        <p:spPr>
          <a:xfrm>
            <a:off x="351445" y="6345160"/>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681741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4369-88AC-D347-A521-1CC99C72FF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7BA6FF-6A2E-6341-86DC-499609C11D26}"/>
              </a:ext>
            </a:extLst>
          </p:cNvPr>
          <p:cNvSpPr>
            <a:spLocks noGrp="1"/>
          </p:cNvSpPr>
          <p:nvPr>
            <p:ph idx="1"/>
          </p:nvPr>
        </p:nvSpPr>
        <p:spPr/>
        <p:txBody>
          <a:bodyPr/>
          <a:lstStyle/>
          <a:p>
            <a:endParaRPr lang="en-US" dirty="0"/>
          </a:p>
        </p:txBody>
      </p:sp>
      <p:graphicFrame>
        <p:nvGraphicFramePr>
          <p:cNvPr id="5" name="Diagram 4">
            <a:extLst>
              <a:ext uri="{FF2B5EF4-FFF2-40B4-BE49-F238E27FC236}">
                <a16:creationId xmlns:a16="http://schemas.microsoft.com/office/drawing/2014/main" id="{36C77248-7FD2-0B40-AF83-EE0B42218587}"/>
              </a:ext>
            </a:extLst>
          </p:cNvPr>
          <p:cNvGraphicFramePr/>
          <p:nvPr>
            <p:extLst>
              <p:ext uri="{D42A27DB-BD31-4B8C-83A1-F6EECF244321}">
                <p14:modId xmlns:p14="http://schemas.microsoft.com/office/powerpoint/2010/main" val="257864521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3">
            <a:extLst>
              <a:ext uri="{FF2B5EF4-FFF2-40B4-BE49-F238E27FC236}">
                <a16:creationId xmlns:a16="http://schemas.microsoft.com/office/drawing/2014/main" id="{88C68758-EB76-2744-B3EF-F606DA631AA4}"/>
              </a:ext>
            </a:extLst>
          </p:cNvPr>
          <p:cNvSpPr>
            <a:spLocks noGrp="1"/>
          </p:cNvSpPr>
          <p:nvPr>
            <p:ph type="ftr" sz="quarter" idx="11"/>
          </p:nvPr>
        </p:nvSpPr>
        <p:spPr>
          <a:xfrm>
            <a:off x="479166" y="5903119"/>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222912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A7FCB-57AB-C14A-9B86-D1CB22D8E48E}"/>
              </a:ext>
            </a:extLst>
          </p:cNvPr>
          <p:cNvSpPr>
            <a:spLocks noGrp="1"/>
          </p:cNvSpPr>
          <p:nvPr>
            <p:ph type="title"/>
          </p:nvPr>
        </p:nvSpPr>
        <p:spPr/>
        <p:txBody>
          <a:bodyPr>
            <a:normAutofit fontScale="90000"/>
          </a:bodyPr>
          <a:lstStyle/>
          <a:p>
            <a:r>
              <a:rPr lang="en-US" dirty="0"/>
              <a:t>Concussions/Brain Injuries happen in sports</a:t>
            </a:r>
            <a:br>
              <a:rPr lang="en-US" dirty="0"/>
            </a:br>
            <a:r>
              <a:rPr lang="en-US" altLang="en-US" sz="2000" b="1" dirty="0"/>
              <a:t>Sports as a Laboratory Assessment Model (SLAM) 2001</a:t>
            </a:r>
            <a:r>
              <a:rPr lang="en-US" altLang="en-US" b="1" dirty="0"/>
              <a:t/>
            </a:r>
            <a:br>
              <a:rPr lang="en-US" altLang="en-US" b="1" dirty="0"/>
            </a:br>
            <a:endParaRPr lang="en-US" dirty="0"/>
          </a:p>
        </p:txBody>
      </p:sp>
      <p:pic>
        <p:nvPicPr>
          <p:cNvPr id="4" name="Content Placeholder 4">
            <a:extLst>
              <a:ext uri="{FF2B5EF4-FFF2-40B4-BE49-F238E27FC236}">
                <a16:creationId xmlns:a16="http://schemas.microsoft.com/office/drawing/2014/main" id="{1722033A-9C97-E94A-BDBA-5E0A4938C481}"/>
              </a:ext>
            </a:extLst>
          </p:cNvPr>
          <p:cNvPicPr>
            <a:picLocks noGrp="1" noChangeAspect="1"/>
          </p:cNvPicPr>
          <p:nvPr>
            <p:ph idx="1"/>
          </p:nvPr>
        </p:nvPicPr>
        <p:blipFill>
          <a:blip r:embed="rId3"/>
          <a:stretch>
            <a:fillRect/>
          </a:stretch>
        </p:blipFill>
        <p:spPr>
          <a:xfrm>
            <a:off x="3052877" y="1461943"/>
            <a:ext cx="6086246" cy="4351338"/>
          </a:xfrm>
          <a:prstGeom prst="rect">
            <a:avLst/>
          </a:prstGeom>
        </p:spPr>
      </p:pic>
      <p:sp>
        <p:nvSpPr>
          <p:cNvPr id="5" name="Footer Placeholder 3">
            <a:extLst>
              <a:ext uri="{FF2B5EF4-FFF2-40B4-BE49-F238E27FC236}">
                <a16:creationId xmlns:a16="http://schemas.microsoft.com/office/drawing/2014/main" id="{6CD0C766-2FBF-E043-BA06-1E714BD0D794}"/>
              </a:ext>
            </a:extLst>
          </p:cNvPr>
          <p:cNvSpPr>
            <a:spLocks noGrp="1"/>
          </p:cNvSpPr>
          <p:nvPr>
            <p:ph type="ftr" sz="quarter" idx="11"/>
          </p:nvPr>
        </p:nvSpPr>
        <p:spPr>
          <a:xfrm>
            <a:off x="382347" y="6075189"/>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34095510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A348C5-C1EA-4743-9945-13C8C06E1C5C}"/>
              </a:ext>
            </a:extLst>
          </p:cNvPr>
          <p:cNvSpPr>
            <a:spLocks noGrp="1"/>
          </p:cNvSpPr>
          <p:nvPr>
            <p:ph idx="1"/>
          </p:nvPr>
        </p:nvSpPr>
        <p:spPr>
          <a:xfrm>
            <a:off x="308113" y="982640"/>
            <a:ext cx="10952922" cy="5718411"/>
          </a:xfrm>
        </p:spPr>
        <p:txBody>
          <a:bodyPr>
            <a:normAutofit fontScale="70000" lnSpcReduction="20000"/>
          </a:bodyPr>
          <a:lstStyle/>
          <a:p>
            <a:r>
              <a:rPr lang="en-US" b="1" dirty="0"/>
              <a:t>WISC-V</a:t>
            </a:r>
            <a:r>
              <a:rPr lang="en-US" dirty="0"/>
              <a:t> (6</a:t>
            </a:r>
            <a:r>
              <a:rPr lang="en-US" baseline="30000" dirty="0"/>
              <a:t>th</a:t>
            </a:r>
            <a:r>
              <a:rPr lang="en-US" dirty="0"/>
              <a:t> grade)	</a:t>
            </a:r>
          </a:p>
          <a:p>
            <a:r>
              <a:rPr lang="en-US" dirty="0"/>
              <a:t>Verbal Comprehension		85</a:t>
            </a:r>
          </a:p>
          <a:p>
            <a:r>
              <a:rPr lang="en-US" dirty="0"/>
              <a:t>Visual Spatial			94</a:t>
            </a:r>
          </a:p>
          <a:p>
            <a:r>
              <a:rPr lang="en-US" dirty="0"/>
              <a:t>Fluid Reasoning		97</a:t>
            </a:r>
          </a:p>
          <a:p>
            <a:r>
              <a:rPr lang="en-US" dirty="0"/>
              <a:t>Working Memory		84</a:t>
            </a:r>
          </a:p>
          <a:p>
            <a:r>
              <a:rPr lang="en-US" dirty="0"/>
              <a:t>Auditory Working Memory	80</a:t>
            </a:r>
          </a:p>
          <a:p>
            <a:r>
              <a:rPr lang="en-US" dirty="0"/>
              <a:t>Processing Speed		</a:t>
            </a:r>
            <a:r>
              <a:rPr lang="en-US" dirty="0">
                <a:solidFill>
                  <a:srgbClr val="FF0000"/>
                </a:solidFill>
              </a:rPr>
              <a:t>76</a:t>
            </a:r>
            <a:endParaRPr lang="en-US" b="1" dirty="0">
              <a:solidFill>
                <a:srgbClr val="FF0000"/>
              </a:solidFill>
            </a:endParaRPr>
          </a:p>
          <a:p>
            <a:pPr marL="0" indent="0">
              <a:buNone/>
            </a:pPr>
            <a:endParaRPr lang="en-US" b="1" dirty="0"/>
          </a:p>
          <a:p>
            <a:pPr marL="0" indent="0">
              <a:buNone/>
            </a:pPr>
            <a:r>
              <a:rPr lang="en-US" b="1" dirty="0"/>
              <a:t>NEPSY-II (9</a:t>
            </a:r>
            <a:r>
              <a:rPr lang="en-US" b="1" baseline="30000" dirty="0"/>
              <a:t>th</a:t>
            </a:r>
            <a:r>
              <a:rPr lang="en-US" b="1" dirty="0"/>
              <a:t> grade)</a:t>
            </a:r>
          </a:p>
          <a:p>
            <a:pPr marL="0" indent="0">
              <a:buNone/>
            </a:pPr>
            <a:r>
              <a:rPr lang="en-US" dirty="0"/>
              <a:t>Executive Functioning: </a:t>
            </a:r>
            <a:r>
              <a:rPr lang="en-US" dirty="0">
                <a:solidFill>
                  <a:srgbClr val="FF0000"/>
                </a:solidFill>
              </a:rPr>
              <a:t>attention, inhibition, mental flexibility, organization, planning of thoughts</a:t>
            </a:r>
          </a:p>
          <a:p>
            <a:pPr marL="0" indent="0">
              <a:buNone/>
            </a:pPr>
            <a:r>
              <a:rPr lang="en-US" dirty="0"/>
              <a:t>Verbal: following directions, naming common objects </a:t>
            </a:r>
          </a:p>
          <a:p>
            <a:pPr marL="0" indent="0">
              <a:buNone/>
            </a:pPr>
            <a:r>
              <a:rPr lang="en-US" dirty="0"/>
              <a:t>Memory: verbal </a:t>
            </a:r>
            <a:r>
              <a:rPr lang="en-US" dirty="0">
                <a:solidFill>
                  <a:srgbClr val="FF0000"/>
                </a:solidFill>
              </a:rPr>
              <a:t>memory</a:t>
            </a:r>
          </a:p>
          <a:p>
            <a:pPr marL="0" indent="0">
              <a:buNone/>
            </a:pPr>
            <a:r>
              <a:rPr lang="en-US" dirty="0">
                <a:solidFill>
                  <a:srgbClr val="FF0000"/>
                </a:solidFill>
              </a:rPr>
              <a:t>Sensory Motor</a:t>
            </a:r>
            <a:r>
              <a:rPr lang="en-US" dirty="0"/>
              <a:t>: visuomotor precision</a:t>
            </a:r>
          </a:p>
          <a:p>
            <a:pPr marL="0" indent="0">
              <a:buNone/>
            </a:pPr>
            <a:endParaRPr lang="en-US" dirty="0"/>
          </a:p>
          <a:p>
            <a:pPr marL="0" indent="0">
              <a:buNone/>
            </a:pPr>
            <a:r>
              <a:rPr lang="en-US" b="1" dirty="0"/>
              <a:t>BRIEF-2: Areas of concern: </a:t>
            </a:r>
            <a:r>
              <a:rPr lang="en-US" dirty="0">
                <a:solidFill>
                  <a:srgbClr val="FF0000"/>
                </a:solidFill>
              </a:rPr>
              <a:t>Working Memory, Planning and Organization,                                           Organization of Materials</a:t>
            </a:r>
            <a:endParaRPr lang="en-US" b="1" dirty="0">
              <a:solidFill>
                <a:srgbClr val="FF0000"/>
              </a:solidFill>
            </a:endParaRPr>
          </a:p>
          <a:p>
            <a:pPr marL="0" indent="0">
              <a:buNone/>
            </a:pPr>
            <a:endParaRPr lang="en-US" dirty="0"/>
          </a:p>
        </p:txBody>
      </p:sp>
      <p:sp>
        <p:nvSpPr>
          <p:cNvPr id="3" name="Title 2">
            <a:extLst>
              <a:ext uri="{FF2B5EF4-FFF2-40B4-BE49-F238E27FC236}">
                <a16:creationId xmlns:a16="http://schemas.microsoft.com/office/drawing/2014/main" id="{E6730156-C6C9-F940-B3FC-4C33815131B0}"/>
              </a:ext>
            </a:extLst>
          </p:cNvPr>
          <p:cNvSpPr>
            <a:spLocks noGrp="1"/>
          </p:cNvSpPr>
          <p:nvPr>
            <p:ph type="title"/>
          </p:nvPr>
        </p:nvSpPr>
        <p:spPr>
          <a:xfrm>
            <a:off x="3970485" y="276219"/>
            <a:ext cx="7729728" cy="1188720"/>
          </a:xfrm>
        </p:spPr>
        <p:txBody>
          <a:bodyPr/>
          <a:lstStyle/>
          <a:p>
            <a:r>
              <a:rPr lang="en-US" dirty="0">
                <a:solidFill>
                  <a:schemeClr val="tx1"/>
                </a:solidFill>
              </a:rPr>
              <a:t>David- Assessment Data</a:t>
            </a:r>
          </a:p>
        </p:txBody>
      </p:sp>
      <p:sp>
        <p:nvSpPr>
          <p:cNvPr id="4" name="Footer Placeholder 3">
            <a:extLst>
              <a:ext uri="{FF2B5EF4-FFF2-40B4-BE49-F238E27FC236}">
                <a16:creationId xmlns:a16="http://schemas.microsoft.com/office/drawing/2014/main" id="{046FA821-EFCA-604B-B7D2-B28E7D95D918}"/>
              </a:ext>
            </a:extLst>
          </p:cNvPr>
          <p:cNvSpPr>
            <a:spLocks noGrp="1"/>
          </p:cNvSpPr>
          <p:nvPr>
            <p:ph type="ftr" sz="quarter" idx="11"/>
          </p:nvPr>
        </p:nvSpPr>
        <p:spPr>
          <a:xfrm>
            <a:off x="308113" y="6385861"/>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641555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0C4EBB-F095-A249-8FBA-5151C3C33590}"/>
              </a:ext>
            </a:extLst>
          </p:cNvPr>
          <p:cNvSpPr>
            <a:spLocks noGrp="1"/>
          </p:cNvSpPr>
          <p:nvPr>
            <p:ph idx="1"/>
          </p:nvPr>
        </p:nvSpPr>
        <p:spPr>
          <a:xfrm>
            <a:off x="354810" y="624385"/>
            <a:ext cx="11482379" cy="5609230"/>
          </a:xfrm>
        </p:spPr>
        <p:txBody>
          <a:bodyPr>
            <a:normAutofit fontScale="62500" lnSpcReduction="20000"/>
          </a:bodyPr>
          <a:lstStyle/>
          <a:p>
            <a:pPr marL="0" indent="0">
              <a:buNone/>
            </a:pPr>
            <a:r>
              <a:rPr lang="en-US" b="1" dirty="0"/>
              <a:t>Woodcock Johnson-IV Academic </a:t>
            </a:r>
          </a:p>
          <a:p>
            <a:pPr marL="0" indent="0">
              <a:buNone/>
            </a:pPr>
            <a:r>
              <a:rPr lang="en-US" dirty="0"/>
              <a:t>(9</a:t>
            </a:r>
            <a:r>
              <a:rPr lang="en-US" baseline="30000" dirty="0"/>
              <a:t>th</a:t>
            </a:r>
            <a:r>
              <a:rPr lang="en-US" dirty="0"/>
              <a:t> grade)</a:t>
            </a:r>
          </a:p>
          <a:p>
            <a:pPr marL="0" indent="0">
              <a:buNone/>
            </a:pPr>
            <a:r>
              <a:rPr lang="en-US" dirty="0"/>
              <a:t>Broad Reading=76</a:t>
            </a:r>
          </a:p>
          <a:p>
            <a:pPr marL="0" indent="0">
              <a:buNone/>
            </a:pPr>
            <a:r>
              <a:rPr lang="en-US" dirty="0"/>
              <a:t>	Letter Word Identification=80</a:t>
            </a:r>
          </a:p>
          <a:p>
            <a:pPr marL="0" indent="0">
              <a:buNone/>
            </a:pPr>
            <a:r>
              <a:rPr lang="en-US" dirty="0"/>
              <a:t>	Passage Comprehension=73</a:t>
            </a:r>
          </a:p>
          <a:p>
            <a:pPr marL="0" indent="0">
              <a:buNone/>
            </a:pPr>
            <a:r>
              <a:rPr lang="en-US" dirty="0"/>
              <a:t>	Reading Fluency=75</a:t>
            </a:r>
          </a:p>
          <a:p>
            <a:pPr marL="0" indent="0">
              <a:buNone/>
            </a:pPr>
            <a:r>
              <a:rPr lang="en-US" dirty="0"/>
              <a:t>Broad Mathematics=69</a:t>
            </a:r>
          </a:p>
          <a:p>
            <a:pPr marL="0" indent="0">
              <a:buNone/>
            </a:pPr>
            <a:r>
              <a:rPr lang="en-US" dirty="0"/>
              <a:t>	Calculation=73</a:t>
            </a:r>
          </a:p>
          <a:p>
            <a:pPr marL="0" indent="0">
              <a:buNone/>
            </a:pPr>
            <a:r>
              <a:rPr lang="en-US" dirty="0"/>
              <a:t>	Applied Problems=64</a:t>
            </a:r>
          </a:p>
          <a:p>
            <a:pPr marL="0" indent="0">
              <a:buNone/>
            </a:pPr>
            <a:r>
              <a:rPr lang="en-US" dirty="0"/>
              <a:t>	Math Fluency=67</a:t>
            </a:r>
          </a:p>
          <a:p>
            <a:pPr marL="0" indent="0">
              <a:buNone/>
            </a:pPr>
            <a:endParaRPr lang="en-US" dirty="0"/>
          </a:p>
          <a:p>
            <a:pPr marL="0" indent="0">
              <a:buNone/>
            </a:pPr>
            <a:r>
              <a:rPr lang="en-US" b="1" dirty="0"/>
              <a:t>Clinical Evaluation of Language Fundamentals-V </a:t>
            </a:r>
            <a:r>
              <a:rPr lang="en-US" dirty="0"/>
              <a:t>(9</a:t>
            </a:r>
            <a:r>
              <a:rPr lang="en-US" baseline="30000" dirty="0"/>
              <a:t>th</a:t>
            </a:r>
            <a:r>
              <a:rPr lang="en-US" dirty="0"/>
              <a:t> grade)</a:t>
            </a:r>
          </a:p>
          <a:p>
            <a:pPr marL="0" indent="0">
              <a:buNone/>
            </a:pPr>
            <a:r>
              <a:rPr lang="en-US" dirty="0"/>
              <a:t>Core Language Score=86</a:t>
            </a:r>
          </a:p>
          <a:p>
            <a:pPr marL="0" indent="0">
              <a:buNone/>
            </a:pPr>
            <a:r>
              <a:rPr lang="en-US" dirty="0"/>
              <a:t>Receptive Language Index=88</a:t>
            </a:r>
          </a:p>
          <a:p>
            <a:pPr marL="0" indent="0">
              <a:buNone/>
            </a:pPr>
            <a:r>
              <a:rPr lang="en-US" dirty="0"/>
              <a:t>Expressive Language Index=83</a:t>
            </a:r>
          </a:p>
          <a:p>
            <a:pPr marL="0" indent="0">
              <a:buNone/>
            </a:pPr>
            <a:r>
              <a:rPr lang="en-US" dirty="0"/>
              <a:t>Language Content Index=91</a:t>
            </a:r>
          </a:p>
          <a:p>
            <a:pPr marL="0" indent="0">
              <a:buNone/>
            </a:pPr>
            <a:r>
              <a:rPr lang="en-US" dirty="0"/>
              <a:t>Language Memory Index=82</a:t>
            </a:r>
          </a:p>
          <a:p>
            <a:pPr marL="0" indent="0">
              <a:buNone/>
            </a:pPr>
            <a:endParaRPr lang="en-US" dirty="0"/>
          </a:p>
          <a:p>
            <a:endParaRPr lang="en-US" dirty="0"/>
          </a:p>
        </p:txBody>
      </p:sp>
      <p:sp>
        <p:nvSpPr>
          <p:cNvPr id="3" name="Title 2">
            <a:extLst>
              <a:ext uri="{FF2B5EF4-FFF2-40B4-BE49-F238E27FC236}">
                <a16:creationId xmlns:a16="http://schemas.microsoft.com/office/drawing/2014/main" id="{1E0AC3CB-1A17-1F40-8EE4-437E2CAD0FC9}"/>
              </a:ext>
            </a:extLst>
          </p:cNvPr>
          <p:cNvSpPr>
            <a:spLocks noGrp="1"/>
          </p:cNvSpPr>
          <p:nvPr>
            <p:ph type="title"/>
          </p:nvPr>
        </p:nvSpPr>
        <p:spPr>
          <a:xfrm>
            <a:off x="4268658" y="328587"/>
            <a:ext cx="7729728" cy="1188720"/>
          </a:xfrm>
        </p:spPr>
        <p:txBody>
          <a:bodyPr>
            <a:noAutofit/>
          </a:bodyPr>
          <a:lstStyle/>
          <a:p>
            <a:r>
              <a:rPr lang="en-US" sz="3200" dirty="0">
                <a:solidFill>
                  <a:schemeClr val="tx1"/>
                </a:solidFill>
              </a:rPr>
              <a:t>David-Assessment Data</a:t>
            </a:r>
          </a:p>
        </p:txBody>
      </p:sp>
      <p:sp>
        <p:nvSpPr>
          <p:cNvPr id="4" name="Footer Placeholder 3">
            <a:extLst>
              <a:ext uri="{FF2B5EF4-FFF2-40B4-BE49-F238E27FC236}">
                <a16:creationId xmlns:a16="http://schemas.microsoft.com/office/drawing/2014/main" id="{4E5B70D3-1D1B-D944-BD23-11A321CB2A8D}"/>
              </a:ext>
            </a:extLst>
          </p:cNvPr>
          <p:cNvSpPr>
            <a:spLocks noGrp="1"/>
          </p:cNvSpPr>
          <p:nvPr>
            <p:ph type="ftr" sz="quarter" idx="11"/>
          </p:nvPr>
        </p:nvSpPr>
        <p:spPr>
          <a:xfrm>
            <a:off x="354810" y="6255569"/>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4944956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E516B-9601-FF40-B70B-A26BDFD4A2F9}"/>
              </a:ext>
            </a:extLst>
          </p:cNvPr>
          <p:cNvSpPr>
            <a:spLocks noGrp="1"/>
          </p:cNvSpPr>
          <p:nvPr>
            <p:ph type="title"/>
          </p:nvPr>
        </p:nvSpPr>
        <p:spPr>
          <a:xfrm>
            <a:off x="2231136" y="324373"/>
            <a:ext cx="7729728" cy="1188720"/>
          </a:xfrm>
        </p:spPr>
        <p:txBody>
          <a:bodyPr/>
          <a:lstStyle/>
          <a:p>
            <a:endParaRPr lang="en-US" dirty="0"/>
          </a:p>
        </p:txBody>
      </p:sp>
      <p:grpSp>
        <p:nvGrpSpPr>
          <p:cNvPr id="4" name="Group 3">
            <a:extLst>
              <a:ext uri="{FF2B5EF4-FFF2-40B4-BE49-F238E27FC236}">
                <a16:creationId xmlns:a16="http://schemas.microsoft.com/office/drawing/2014/main" id="{8D7D4F33-C7E7-3A45-BC2A-5CB90B0A105E}"/>
              </a:ext>
            </a:extLst>
          </p:cNvPr>
          <p:cNvGrpSpPr/>
          <p:nvPr/>
        </p:nvGrpSpPr>
        <p:grpSpPr>
          <a:xfrm>
            <a:off x="1659856" y="1971261"/>
            <a:ext cx="8434965" cy="3860100"/>
            <a:chOff x="175635" y="1981200"/>
            <a:chExt cx="8434965" cy="3860100"/>
          </a:xfrm>
        </p:grpSpPr>
        <p:sp>
          <p:nvSpPr>
            <p:cNvPr id="5" name="Shape 673">
              <a:extLst>
                <a:ext uri="{FF2B5EF4-FFF2-40B4-BE49-F238E27FC236}">
                  <a16:creationId xmlns:a16="http://schemas.microsoft.com/office/drawing/2014/main" id="{0BF779FD-3A49-F247-8D6D-252E32E38ABC}"/>
                </a:ext>
              </a:extLst>
            </p:cNvPr>
            <p:cNvSpPr txBox="1"/>
            <p:nvPr/>
          </p:nvSpPr>
          <p:spPr>
            <a:xfrm>
              <a:off x="2428575" y="541020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6" name="Shape 674">
              <a:extLst>
                <a:ext uri="{FF2B5EF4-FFF2-40B4-BE49-F238E27FC236}">
                  <a16:creationId xmlns:a16="http://schemas.microsoft.com/office/drawing/2014/main" id="{E6690A6B-CE00-664F-9F48-0C65040D7E07}"/>
                </a:ext>
              </a:extLst>
            </p:cNvPr>
            <p:cNvGrpSpPr/>
            <p:nvPr/>
          </p:nvGrpSpPr>
          <p:grpSpPr>
            <a:xfrm>
              <a:off x="175635" y="2105025"/>
              <a:ext cx="1988640" cy="3209925"/>
              <a:chOff x="22860" y="2543175"/>
              <a:chExt cx="1988640" cy="3209925"/>
            </a:xfrm>
          </p:grpSpPr>
          <p:sp>
            <p:nvSpPr>
              <p:cNvPr id="19" name="Shape 675">
                <a:extLst>
                  <a:ext uri="{FF2B5EF4-FFF2-40B4-BE49-F238E27FC236}">
                    <a16:creationId xmlns:a16="http://schemas.microsoft.com/office/drawing/2014/main" id="{42F6CDDA-E731-3E46-96F7-422BDE9028C2}"/>
                  </a:ext>
                </a:extLst>
              </p:cNvPr>
              <p:cNvSpPr txBox="1"/>
              <p:nvPr/>
            </p:nvSpPr>
            <p:spPr>
              <a:xfrm>
                <a:off x="22860" y="5143500"/>
                <a:ext cx="1320300" cy="609600"/>
              </a:xfrm>
              <a:prstGeom prst="rect">
                <a:avLst/>
              </a:prstGeom>
              <a:noFill/>
              <a:ln>
                <a:noFill/>
              </a:ln>
            </p:spPr>
            <p:txBody>
              <a:bodyPr lIns="91425" tIns="45700" rIns="91425" bIns="45700" anchor="t" anchorCtr="0">
                <a:noAutofit/>
              </a:bodyPr>
              <a:lstStyle/>
              <a:p>
                <a:pPr>
                  <a:lnSpc>
                    <a:spcPct val="115000"/>
                  </a:lnSpc>
                  <a:buClr>
                    <a:srgbClr val="E36C0A"/>
                  </a:buClr>
                  <a:buSzPct val="25000"/>
                </a:pPr>
                <a:r>
                  <a:rPr lang="en-US" sz="1400" b="1" dirty="0">
                    <a:solidFill>
                      <a:srgbClr val="E36C0A"/>
                    </a:solidFill>
                    <a:latin typeface="Garamond"/>
                    <a:ea typeface="Garamond"/>
                    <a:cs typeface="Garamond"/>
                    <a:sym typeface="Garamond"/>
                  </a:rPr>
                  <a:t>Fundamental</a:t>
                </a:r>
              </a:p>
              <a:p>
                <a:pPr>
                  <a:lnSpc>
                    <a:spcPct val="115000"/>
                  </a:lnSpc>
                  <a:buClr>
                    <a:srgbClr val="E36C0A"/>
                  </a:buClr>
                  <a:buSzPct val="25000"/>
                </a:pPr>
                <a:r>
                  <a:rPr lang="en-US" sz="1400" b="1" dirty="0">
                    <a:solidFill>
                      <a:srgbClr val="E36C0A"/>
                    </a:solidFill>
                    <a:latin typeface="Garamond"/>
                    <a:ea typeface="Garamond"/>
                    <a:cs typeface="Garamond"/>
                    <a:sym typeface="Garamond"/>
                  </a:rPr>
                  <a:t>Processes</a:t>
                </a:r>
              </a:p>
            </p:txBody>
          </p:sp>
          <p:grpSp>
            <p:nvGrpSpPr>
              <p:cNvPr id="20" name="Shape 676">
                <a:extLst>
                  <a:ext uri="{FF2B5EF4-FFF2-40B4-BE49-F238E27FC236}">
                    <a16:creationId xmlns:a16="http://schemas.microsoft.com/office/drawing/2014/main" id="{8350937C-15FE-9144-8B94-B90A143F108F}"/>
                  </a:ext>
                </a:extLst>
              </p:cNvPr>
              <p:cNvGrpSpPr/>
              <p:nvPr/>
            </p:nvGrpSpPr>
            <p:grpSpPr>
              <a:xfrm>
                <a:off x="57148" y="4314825"/>
                <a:ext cx="1954351" cy="609600"/>
                <a:chOff x="57149" y="4314825"/>
                <a:chExt cx="1954351" cy="609600"/>
              </a:xfrm>
            </p:grpSpPr>
            <p:sp>
              <p:nvSpPr>
                <p:cNvPr id="27" name="Shape 677">
                  <a:extLst>
                    <a:ext uri="{FF2B5EF4-FFF2-40B4-BE49-F238E27FC236}">
                      <a16:creationId xmlns:a16="http://schemas.microsoft.com/office/drawing/2014/main" id="{7AFBB3FD-7991-3345-B99E-D8DCC480127A}"/>
                    </a:ext>
                  </a:extLst>
                </p:cNvPr>
                <p:cNvSpPr txBox="1"/>
                <p:nvPr/>
              </p:nvSpPr>
              <p:spPr>
                <a:xfrm>
                  <a:off x="57148" y="4314825"/>
                  <a:ext cx="1285800" cy="609600"/>
                </a:xfrm>
                <a:prstGeom prst="rect">
                  <a:avLst/>
                </a:prstGeom>
                <a:noFill/>
                <a:ln>
                  <a:noFill/>
                </a:ln>
              </p:spPr>
              <p:txBody>
                <a:bodyPr lIns="91425" tIns="45700" rIns="91425" bIns="45700" anchor="t" anchorCtr="0">
                  <a:noAutofit/>
                </a:bodyPr>
                <a:lstStyle/>
                <a:p>
                  <a:pPr>
                    <a:lnSpc>
                      <a:spcPct val="115000"/>
                    </a:lnSpc>
                    <a:buClr>
                      <a:srgbClr val="00B050"/>
                    </a:buClr>
                    <a:buSzPct val="25000"/>
                  </a:pPr>
                  <a:r>
                    <a:rPr lang="en-US" sz="1400" b="1" dirty="0">
                      <a:solidFill>
                        <a:srgbClr val="00B050"/>
                      </a:solidFill>
                      <a:latin typeface="Garamond"/>
                      <a:ea typeface="Garamond"/>
                      <a:cs typeface="Garamond"/>
                      <a:sym typeface="Garamond"/>
                    </a:rPr>
                    <a:t>Intermediate</a:t>
                  </a:r>
                </a:p>
                <a:p>
                  <a:pPr>
                    <a:lnSpc>
                      <a:spcPct val="115000"/>
                    </a:lnSpc>
                    <a:buClr>
                      <a:srgbClr val="00B050"/>
                    </a:buClr>
                    <a:buSzPct val="25000"/>
                  </a:pPr>
                  <a:r>
                    <a:rPr lang="en-US" sz="1400" b="1" dirty="0">
                      <a:solidFill>
                        <a:srgbClr val="00B050"/>
                      </a:solidFill>
                      <a:latin typeface="Garamond"/>
                      <a:ea typeface="Garamond"/>
                      <a:cs typeface="Garamond"/>
                      <a:sym typeface="Garamond"/>
                    </a:rPr>
                    <a:t>Processes</a:t>
                  </a:r>
                </a:p>
              </p:txBody>
            </p:sp>
            <p:sp>
              <p:nvSpPr>
                <p:cNvPr id="28" name="Shape 678">
                  <a:extLst>
                    <a:ext uri="{FF2B5EF4-FFF2-40B4-BE49-F238E27FC236}">
                      <a16:creationId xmlns:a16="http://schemas.microsoft.com/office/drawing/2014/main" id="{32672404-330A-4E49-9A77-3F27DB87A724}"/>
                    </a:ext>
                  </a:extLst>
                </p:cNvPr>
                <p:cNvSpPr/>
                <p:nvPr/>
              </p:nvSpPr>
              <p:spPr>
                <a:xfrm>
                  <a:off x="1447800" y="4443412"/>
                  <a:ext cx="563700" cy="257100"/>
                </a:xfrm>
                <a:prstGeom prst="rightArrow">
                  <a:avLst>
                    <a:gd name="adj1" fmla="val 50000"/>
                    <a:gd name="adj2" fmla="val 50000"/>
                  </a:avLst>
                </a:prstGeom>
                <a:solidFill>
                  <a:srgbClr val="00B050"/>
                </a:solidFill>
                <a:ln w="25400" cap="flat" cmpd="sng">
                  <a:solidFill>
                    <a:srgbClr val="71893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1" name="Shape 679">
                <a:extLst>
                  <a:ext uri="{FF2B5EF4-FFF2-40B4-BE49-F238E27FC236}">
                    <a16:creationId xmlns:a16="http://schemas.microsoft.com/office/drawing/2014/main" id="{13D6A8D7-6BF2-EA4F-A4C4-751E46870108}"/>
                  </a:ext>
                </a:extLst>
              </p:cNvPr>
              <p:cNvGrpSpPr/>
              <p:nvPr/>
            </p:nvGrpSpPr>
            <p:grpSpPr>
              <a:xfrm>
                <a:off x="57150" y="3467100"/>
                <a:ext cx="1954350" cy="609600"/>
                <a:chOff x="57150" y="3467100"/>
                <a:chExt cx="1954350" cy="609600"/>
              </a:xfrm>
            </p:grpSpPr>
            <p:sp>
              <p:nvSpPr>
                <p:cNvPr id="25" name="Shape 680">
                  <a:extLst>
                    <a:ext uri="{FF2B5EF4-FFF2-40B4-BE49-F238E27FC236}">
                      <a16:creationId xmlns:a16="http://schemas.microsoft.com/office/drawing/2014/main" id="{2B9C207E-509B-2048-ADE8-1DA48D39BDAF}"/>
                    </a:ext>
                  </a:extLst>
                </p:cNvPr>
                <p:cNvSpPr txBox="1"/>
                <p:nvPr/>
              </p:nvSpPr>
              <p:spPr>
                <a:xfrm>
                  <a:off x="57150" y="3467100"/>
                  <a:ext cx="1285800" cy="609600"/>
                </a:xfrm>
                <a:prstGeom prst="rect">
                  <a:avLst/>
                </a:prstGeom>
                <a:noFill/>
                <a:ln>
                  <a:noFill/>
                </a:ln>
              </p:spPr>
              <p:txBody>
                <a:bodyPr lIns="91425" tIns="45700" rIns="91425" bIns="45700" anchor="t" anchorCtr="0">
                  <a:noAutofit/>
                </a:bodyPr>
                <a:lstStyle/>
                <a:p>
                  <a:pPr>
                    <a:lnSpc>
                      <a:spcPct val="115000"/>
                    </a:lnSpc>
                    <a:buClr>
                      <a:srgbClr val="0070C0"/>
                    </a:buClr>
                    <a:buSzPct val="25000"/>
                  </a:pPr>
                  <a:r>
                    <a:rPr lang="en-US" sz="1400" b="1" dirty="0">
                      <a:solidFill>
                        <a:srgbClr val="0070C0"/>
                      </a:solidFill>
                      <a:latin typeface="Garamond"/>
                      <a:ea typeface="Garamond"/>
                      <a:cs typeface="Garamond"/>
                      <a:sym typeface="Garamond"/>
                    </a:rPr>
                    <a:t>Higher Order</a:t>
                  </a:r>
                </a:p>
                <a:p>
                  <a:pPr>
                    <a:lnSpc>
                      <a:spcPct val="115000"/>
                    </a:lnSpc>
                    <a:buClr>
                      <a:srgbClr val="0070C0"/>
                    </a:buClr>
                    <a:buSzPct val="25000"/>
                  </a:pPr>
                  <a:r>
                    <a:rPr lang="en-US" sz="1400" b="1" dirty="0">
                      <a:solidFill>
                        <a:srgbClr val="0070C0"/>
                      </a:solidFill>
                      <a:latin typeface="Garamond"/>
                      <a:ea typeface="Garamond"/>
                      <a:cs typeface="Garamond"/>
                      <a:sym typeface="Garamond"/>
                    </a:rPr>
                    <a:t>Processes</a:t>
                  </a:r>
                </a:p>
              </p:txBody>
            </p:sp>
            <p:sp>
              <p:nvSpPr>
                <p:cNvPr id="26" name="Shape 681">
                  <a:extLst>
                    <a:ext uri="{FF2B5EF4-FFF2-40B4-BE49-F238E27FC236}">
                      <a16:creationId xmlns:a16="http://schemas.microsoft.com/office/drawing/2014/main" id="{16AC4306-8498-D946-8ACB-C9D53F56E495}"/>
                    </a:ext>
                  </a:extLst>
                </p:cNvPr>
                <p:cNvSpPr/>
                <p:nvPr/>
              </p:nvSpPr>
              <p:spPr>
                <a:xfrm>
                  <a:off x="1447800" y="3643310"/>
                  <a:ext cx="563700" cy="257100"/>
                </a:xfrm>
                <a:prstGeom prst="rightArrow">
                  <a:avLst>
                    <a:gd name="adj1" fmla="val 50000"/>
                    <a:gd name="adj2" fmla="val 50000"/>
                  </a:avLst>
                </a:prstGeom>
                <a:solidFill>
                  <a:srgbClr val="4F81BD"/>
                </a:solidFill>
                <a:ln w="25400" cap="flat" cmpd="sng">
                  <a:solidFill>
                    <a:srgbClr val="42547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2" name="Shape 682">
                <a:extLst>
                  <a:ext uri="{FF2B5EF4-FFF2-40B4-BE49-F238E27FC236}">
                    <a16:creationId xmlns:a16="http://schemas.microsoft.com/office/drawing/2014/main" id="{2AA9A9A3-897C-0246-A88E-451D29818AB9}"/>
                  </a:ext>
                </a:extLst>
              </p:cNvPr>
              <p:cNvGrpSpPr/>
              <p:nvPr/>
            </p:nvGrpSpPr>
            <p:grpSpPr>
              <a:xfrm>
                <a:off x="57150" y="2543175"/>
                <a:ext cx="1954350" cy="609600"/>
                <a:chOff x="57150" y="2543175"/>
                <a:chExt cx="1954350" cy="609600"/>
              </a:xfrm>
            </p:grpSpPr>
            <p:sp>
              <p:nvSpPr>
                <p:cNvPr id="23" name="Shape 683">
                  <a:extLst>
                    <a:ext uri="{FF2B5EF4-FFF2-40B4-BE49-F238E27FC236}">
                      <a16:creationId xmlns:a16="http://schemas.microsoft.com/office/drawing/2014/main" id="{83011FFA-6BCF-BE41-A9CA-AB370713A45A}"/>
                    </a:ext>
                  </a:extLst>
                </p:cNvPr>
                <p:cNvSpPr txBox="1"/>
                <p:nvPr/>
              </p:nvSpPr>
              <p:spPr>
                <a:xfrm>
                  <a:off x="57150" y="2543175"/>
                  <a:ext cx="1133400" cy="609600"/>
                </a:xfrm>
                <a:prstGeom prst="rect">
                  <a:avLst/>
                </a:prstGeom>
                <a:noFill/>
                <a:ln>
                  <a:noFill/>
                </a:ln>
              </p:spPr>
              <p:txBody>
                <a:bodyPr lIns="91425" tIns="45700" rIns="91425" bIns="45700" anchor="t" anchorCtr="0">
                  <a:noAutofit/>
                </a:bodyPr>
                <a:lstStyle/>
                <a:p>
                  <a:pPr>
                    <a:lnSpc>
                      <a:spcPct val="115000"/>
                    </a:lnSpc>
                    <a:buClr>
                      <a:srgbClr val="7030A0"/>
                    </a:buClr>
                    <a:buSzPct val="25000"/>
                  </a:pPr>
                  <a:r>
                    <a:rPr lang="en-US" sz="1400" b="1" dirty="0">
                      <a:solidFill>
                        <a:srgbClr val="7030A0"/>
                      </a:solidFill>
                      <a:latin typeface="Garamond"/>
                      <a:ea typeface="Garamond"/>
                      <a:cs typeface="Garamond"/>
                      <a:sym typeface="Garamond"/>
                    </a:rPr>
                    <a:t>Overall </a:t>
                  </a:r>
                </a:p>
                <a:p>
                  <a:pPr>
                    <a:lnSpc>
                      <a:spcPct val="115000"/>
                    </a:lnSpc>
                    <a:buClr>
                      <a:srgbClr val="7030A0"/>
                    </a:buClr>
                    <a:buSzPct val="25000"/>
                  </a:pPr>
                  <a:r>
                    <a:rPr lang="en-US" sz="1400" b="1" dirty="0">
                      <a:solidFill>
                        <a:srgbClr val="7030A0"/>
                      </a:solidFill>
                      <a:latin typeface="Garamond"/>
                      <a:ea typeface="Garamond"/>
                      <a:cs typeface="Garamond"/>
                      <a:sym typeface="Garamond"/>
                    </a:rPr>
                    <a:t>Functioning</a:t>
                  </a:r>
                </a:p>
              </p:txBody>
            </p:sp>
            <p:sp>
              <p:nvSpPr>
                <p:cNvPr id="24" name="Shape 684">
                  <a:extLst>
                    <a:ext uri="{FF2B5EF4-FFF2-40B4-BE49-F238E27FC236}">
                      <a16:creationId xmlns:a16="http://schemas.microsoft.com/office/drawing/2014/main" id="{CC675778-2BF4-8E41-BBB7-C5345723A260}"/>
                    </a:ext>
                  </a:extLst>
                </p:cNvPr>
                <p:cNvSpPr/>
                <p:nvPr/>
              </p:nvSpPr>
              <p:spPr>
                <a:xfrm>
                  <a:off x="1447800" y="2667000"/>
                  <a:ext cx="563700" cy="257100"/>
                </a:xfrm>
                <a:prstGeom prst="rightArrow">
                  <a:avLst>
                    <a:gd name="adj1" fmla="val 50000"/>
                    <a:gd name="adj2" fmla="val 50000"/>
                  </a:avLst>
                </a:prstGeom>
                <a:solidFill>
                  <a:srgbClr val="8064A2"/>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grpSp>
          <p:nvGrpSpPr>
            <p:cNvPr id="7" name="Shape 685">
              <a:extLst>
                <a:ext uri="{FF2B5EF4-FFF2-40B4-BE49-F238E27FC236}">
                  <a16:creationId xmlns:a16="http://schemas.microsoft.com/office/drawing/2014/main" id="{E5B14EA0-8C21-1E42-ABA4-40A1ADD107D2}"/>
                </a:ext>
              </a:extLst>
            </p:cNvPr>
            <p:cNvGrpSpPr/>
            <p:nvPr/>
          </p:nvGrpSpPr>
          <p:grpSpPr>
            <a:xfrm>
              <a:off x="1348143" y="1981200"/>
              <a:ext cx="7262457" cy="3448200"/>
              <a:chOff x="390525" y="0"/>
              <a:chExt cx="7820025" cy="3448200"/>
            </a:xfrm>
          </p:grpSpPr>
          <p:sp>
            <p:nvSpPr>
              <p:cNvPr id="8" name="Shape 686">
                <a:extLst>
                  <a:ext uri="{FF2B5EF4-FFF2-40B4-BE49-F238E27FC236}">
                    <a16:creationId xmlns:a16="http://schemas.microsoft.com/office/drawing/2014/main" id="{05B89E33-6693-FA41-9CC5-FD2DD87217F2}"/>
                  </a:ext>
                </a:extLst>
              </p:cNvPr>
              <p:cNvSpPr/>
              <p:nvPr/>
            </p:nvSpPr>
            <p:spPr>
              <a:xfrm>
                <a:off x="390525" y="2590800"/>
                <a:ext cx="15525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Memory</a:t>
                </a:r>
              </a:p>
            </p:txBody>
          </p:sp>
          <p:sp>
            <p:nvSpPr>
              <p:cNvPr id="9" name="Shape 687">
                <a:extLst>
                  <a:ext uri="{FF2B5EF4-FFF2-40B4-BE49-F238E27FC236}">
                    <a16:creationId xmlns:a16="http://schemas.microsoft.com/office/drawing/2014/main" id="{943C6405-C03B-0748-A111-0575BFD064E2}"/>
                  </a:ext>
                </a:extLst>
              </p:cNvPr>
              <p:cNvSpPr/>
              <p:nvPr/>
            </p:nvSpPr>
            <p:spPr>
              <a:xfrm>
                <a:off x="6648450"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Sensory-Motor</a:t>
                </a:r>
              </a:p>
            </p:txBody>
          </p:sp>
          <p:sp>
            <p:nvSpPr>
              <p:cNvPr id="10" name="Shape 688">
                <a:extLst>
                  <a:ext uri="{FF2B5EF4-FFF2-40B4-BE49-F238E27FC236}">
                    <a16:creationId xmlns:a16="http://schemas.microsoft.com/office/drawing/2014/main" id="{4DC64093-C8E2-E547-AF5B-7E0163F53CEA}"/>
                  </a:ext>
                </a:extLst>
              </p:cNvPr>
              <p:cNvSpPr/>
              <p:nvPr/>
            </p:nvSpPr>
            <p:spPr>
              <a:xfrm>
                <a:off x="5086351"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Inhibition</a:t>
                </a:r>
              </a:p>
            </p:txBody>
          </p:sp>
          <p:sp>
            <p:nvSpPr>
              <p:cNvPr id="11" name="Shape 689">
                <a:extLst>
                  <a:ext uri="{FF2B5EF4-FFF2-40B4-BE49-F238E27FC236}">
                    <a16:creationId xmlns:a16="http://schemas.microsoft.com/office/drawing/2014/main" id="{66A354F4-1DC2-7C44-9ACB-2D61F1EC7C7A}"/>
                  </a:ext>
                </a:extLst>
              </p:cNvPr>
              <p:cNvSpPr/>
              <p:nvPr/>
            </p:nvSpPr>
            <p:spPr>
              <a:xfrm>
                <a:off x="3505201" y="2590800"/>
                <a:ext cx="15717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Attention</a:t>
                </a:r>
              </a:p>
            </p:txBody>
          </p:sp>
          <p:sp>
            <p:nvSpPr>
              <p:cNvPr id="12" name="Shape 690">
                <a:extLst>
                  <a:ext uri="{FF2B5EF4-FFF2-40B4-BE49-F238E27FC236}">
                    <a16:creationId xmlns:a16="http://schemas.microsoft.com/office/drawing/2014/main" id="{529864FA-3B83-2441-B341-B4155D2A58EB}"/>
                  </a:ext>
                </a:extLst>
              </p:cNvPr>
              <p:cNvSpPr/>
              <p:nvPr/>
            </p:nvSpPr>
            <p:spPr>
              <a:xfrm>
                <a:off x="1952625" y="2590800"/>
                <a:ext cx="15429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
                </a:r>
                <a:br>
                  <a:rPr lang="en-US" b="1" dirty="0">
                    <a:solidFill>
                      <a:srgbClr val="FFFFFF"/>
                    </a:solidFill>
                    <a:latin typeface="Calibri"/>
                    <a:ea typeface="Calibri"/>
                    <a:cs typeface="Calibri"/>
                    <a:sym typeface="Calibri"/>
                  </a:rPr>
                </a:br>
                <a:r>
                  <a:rPr lang="en-US" b="1" dirty="0">
                    <a:solidFill>
                      <a:srgbClr val="FFFFFF"/>
                    </a:solidFill>
                    <a:latin typeface="Calibri"/>
                    <a:ea typeface="Calibri"/>
                    <a:cs typeface="Calibri"/>
                    <a:sym typeface="Calibri"/>
                  </a:rPr>
                  <a:t>Processing Speed</a:t>
                </a:r>
              </a:p>
              <a:p>
                <a:pPr algn="ctr">
                  <a:lnSpc>
                    <a:spcPct val="115000"/>
                  </a:lnSpc>
                  <a:spcBef>
                    <a:spcPts val="1000"/>
                  </a:spcBef>
                  <a:buClr>
                    <a:srgbClr val="FFFFFF"/>
                  </a:buClr>
                  <a:buSzPct val="25000"/>
                </a:pPr>
                <a:r>
                  <a:rPr lang="en-US" sz="1600" dirty="0">
                    <a:solidFill>
                      <a:srgbClr val="FFFFFF"/>
                    </a:solidFill>
                    <a:latin typeface="Calibri"/>
                    <a:ea typeface="Calibri"/>
                    <a:cs typeface="Calibri"/>
                    <a:sym typeface="Calibri"/>
                  </a:rPr>
                  <a:t> </a:t>
                </a:r>
              </a:p>
            </p:txBody>
          </p:sp>
          <p:sp>
            <p:nvSpPr>
              <p:cNvPr id="13" name="Shape 691">
                <a:extLst>
                  <a:ext uri="{FF2B5EF4-FFF2-40B4-BE49-F238E27FC236}">
                    <a16:creationId xmlns:a16="http://schemas.microsoft.com/office/drawing/2014/main" id="{D6CFBE91-AD17-0743-AD33-68E167F930DA}"/>
                  </a:ext>
                </a:extLst>
              </p:cNvPr>
              <p:cNvSpPr/>
              <p:nvPr/>
            </p:nvSpPr>
            <p:spPr>
              <a:xfrm>
                <a:off x="19431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Language Processes</a:t>
                </a:r>
              </a:p>
            </p:txBody>
          </p:sp>
          <p:sp>
            <p:nvSpPr>
              <p:cNvPr id="14" name="Shape 692">
                <a:extLst>
                  <a:ext uri="{FF2B5EF4-FFF2-40B4-BE49-F238E27FC236}">
                    <a16:creationId xmlns:a16="http://schemas.microsoft.com/office/drawing/2014/main" id="{3FE52BC0-AF5C-404F-A235-2C2CA888EC92}"/>
                  </a:ext>
                </a:extLst>
              </p:cNvPr>
              <p:cNvSpPr/>
              <p:nvPr/>
            </p:nvSpPr>
            <p:spPr>
              <a:xfrm>
                <a:off x="35052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Learning Processes</a:t>
                </a:r>
              </a:p>
            </p:txBody>
          </p:sp>
          <p:sp>
            <p:nvSpPr>
              <p:cNvPr id="15" name="Shape 693">
                <a:extLst>
                  <a:ext uri="{FF2B5EF4-FFF2-40B4-BE49-F238E27FC236}">
                    <a16:creationId xmlns:a16="http://schemas.microsoft.com/office/drawing/2014/main" id="{19E6E391-8CDA-F447-A823-94B382900208}"/>
                  </a:ext>
                </a:extLst>
              </p:cNvPr>
              <p:cNvSpPr/>
              <p:nvPr/>
            </p:nvSpPr>
            <p:spPr>
              <a:xfrm>
                <a:off x="5068200" y="1724025"/>
                <a:ext cx="15621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Visual-Spatial Processes</a:t>
                </a:r>
              </a:p>
            </p:txBody>
          </p:sp>
          <p:sp>
            <p:nvSpPr>
              <p:cNvPr id="16" name="Shape 694">
                <a:extLst>
                  <a:ext uri="{FF2B5EF4-FFF2-40B4-BE49-F238E27FC236}">
                    <a16:creationId xmlns:a16="http://schemas.microsoft.com/office/drawing/2014/main" id="{DB3DDF5D-EF39-F144-ADB5-7B3D9FCE44F4}"/>
                  </a:ext>
                </a:extLst>
              </p:cNvPr>
              <p:cNvSpPr/>
              <p:nvPr/>
            </p:nvSpPr>
            <p:spPr>
              <a:xfrm>
                <a:off x="2722352" y="866775"/>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Social Emotional Competency</a:t>
                </a:r>
              </a:p>
            </p:txBody>
          </p:sp>
          <p:sp>
            <p:nvSpPr>
              <p:cNvPr id="17" name="Shape 695">
                <a:extLst>
                  <a:ext uri="{FF2B5EF4-FFF2-40B4-BE49-F238E27FC236}">
                    <a16:creationId xmlns:a16="http://schemas.microsoft.com/office/drawing/2014/main" id="{C857F5D0-C37B-1948-B96D-7DA2E2791228}"/>
                  </a:ext>
                </a:extLst>
              </p:cNvPr>
              <p:cNvSpPr/>
              <p:nvPr/>
            </p:nvSpPr>
            <p:spPr>
              <a:xfrm>
                <a:off x="4286251" y="871879"/>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Executive Functions</a:t>
                </a:r>
              </a:p>
            </p:txBody>
          </p:sp>
          <p:sp>
            <p:nvSpPr>
              <p:cNvPr id="18" name="Shape 696">
                <a:extLst>
                  <a:ext uri="{FF2B5EF4-FFF2-40B4-BE49-F238E27FC236}">
                    <a16:creationId xmlns:a16="http://schemas.microsoft.com/office/drawing/2014/main" id="{096E7925-9BFB-1A47-9C30-FB7264097A15}"/>
                  </a:ext>
                </a:extLst>
              </p:cNvPr>
              <p:cNvSpPr/>
              <p:nvPr/>
            </p:nvSpPr>
            <p:spPr>
              <a:xfrm>
                <a:off x="3495676" y="0"/>
                <a:ext cx="1562100" cy="857400"/>
              </a:xfrm>
              <a:prstGeom prst="roundRect">
                <a:avLst>
                  <a:gd name="adj" fmla="val 16667"/>
                </a:avLst>
              </a:prstGeom>
              <a:solidFill>
                <a:srgbClr val="8064A2"/>
              </a:solidFill>
              <a:ln w="25400" cap="flat" cmpd="sng">
                <a:solidFill>
                  <a:srgbClr val="5D4876"/>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200" b="1" dirty="0">
                    <a:solidFill>
                      <a:srgbClr val="FFFFFF"/>
                    </a:solidFill>
                    <a:latin typeface="Calibri"/>
                    <a:ea typeface="Calibri"/>
                    <a:cs typeface="Calibri"/>
                    <a:sym typeface="Calibri"/>
                  </a:rPr>
                  <a:t>Achievement/ Cognitive Ability/ Reasoning</a:t>
                </a:r>
              </a:p>
            </p:txBody>
          </p:sp>
        </p:grpSp>
      </p:grpSp>
      <p:sp>
        <p:nvSpPr>
          <p:cNvPr id="29" name="Left Arrow 28">
            <a:extLst>
              <a:ext uri="{FF2B5EF4-FFF2-40B4-BE49-F238E27FC236}">
                <a16:creationId xmlns:a16="http://schemas.microsoft.com/office/drawing/2014/main" id="{5C679753-0F5A-CC42-BC03-49DADEDD56A3}"/>
              </a:ext>
            </a:extLst>
          </p:cNvPr>
          <p:cNvSpPr/>
          <p:nvPr/>
        </p:nvSpPr>
        <p:spPr>
          <a:xfrm>
            <a:off x="7695495" y="3123734"/>
            <a:ext cx="725556" cy="19035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Left Arrow 29">
            <a:extLst>
              <a:ext uri="{FF2B5EF4-FFF2-40B4-BE49-F238E27FC236}">
                <a16:creationId xmlns:a16="http://schemas.microsoft.com/office/drawing/2014/main" id="{651437B3-B42F-5541-AA76-AF59610E853C}"/>
              </a:ext>
            </a:extLst>
          </p:cNvPr>
          <p:cNvSpPr/>
          <p:nvPr/>
        </p:nvSpPr>
        <p:spPr>
          <a:xfrm rot="10800000">
            <a:off x="4477928" y="3145461"/>
            <a:ext cx="725556" cy="190350"/>
          </a:xfrm>
          <a:prstGeom prst="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a:extLst>
              <a:ext uri="{FF2B5EF4-FFF2-40B4-BE49-F238E27FC236}">
                <a16:creationId xmlns:a16="http://schemas.microsoft.com/office/drawing/2014/main" id="{6D449327-7D9E-B14D-98BB-41737D05CECC}"/>
              </a:ext>
            </a:extLst>
          </p:cNvPr>
          <p:cNvSpPr/>
          <p:nvPr/>
        </p:nvSpPr>
        <p:spPr>
          <a:xfrm>
            <a:off x="3805135" y="4595511"/>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a:extLst>
              <a:ext uri="{FF2B5EF4-FFF2-40B4-BE49-F238E27FC236}">
                <a16:creationId xmlns:a16="http://schemas.microsoft.com/office/drawing/2014/main" id="{E31E72EA-0027-254D-817E-B952D715B4CD}"/>
              </a:ext>
            </a:extLst>
          </p:cNvPr>
          <p:cNvSpPr/>
          <p:nvPr/>
        </p:nvSpPr>
        <p:spPr>
          <a:xfrm>
            <a:off x="5289791" y="4937343"/>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a:extLst>
              <a:ext uri="{FF2B5EF4-FFF2-40B4-BE49-F238E27FC236}">
                <a16:creationId xmlns:a16="http://schemas.microsoft.com/office/drawing/2014/main" id="{20A97EAE-234D-0349-A871-B8428507A8E3}"/>
              </a:ext>
            </a:extLst>
          </p:cNvPr>
          <p:cNvSpPr/>
          <p:nvPr/>
        </p:nvSpPr>
        <p:spPr>
          <a:xfrm>
            <a:off x="6706651" y="4595511"/>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a:extLst>
              <a:ext uri="{FF2B5EF4-FFF2-40B4-BE49-F238E27FC236}">
                <a16:creationId xmlns:a16="http://schemas.microsoft.com/office/drawing/2014/main" id="{3A96C6CA-E77C-3740-B462-73477A73DFA6}"/>
              </a:ext>
            </a:extLst>
          </p:cNvPr>
          <p:cNvSpPr/>
          <p:nvPr/>
        </p:nvSpPr>
        <p:spPr>
          <a:xfrm>
            <a:off x="8058273" y="4639479"/>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a:extLst>
              <a:ext uri="{FF2B5EF4-FFF2-40B4-BE49-F238E27FC236}">
                <a16:creationId xmlns:a16="http://schemas.microsoft.com/office/drawing/2014/main" id="{21E71FC3-6BDC-F945-82F9-A6A30088619D}"/>
              </a:ext>
            </a:extLst>
          </p:cNvPr>
          <p:cNvSpPr/>
          <p:nvPr/>
        </p:nvSpPr>
        <p:spPr>
          <a:xfrm>
            <a:off x="6851374" y="3930340"/>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a:extLst>
              <a:ext uri="{FF2B5EF4-FFF2-40B4-BE49-F238E27FC236}">
                <a16:creationId xmlns:a16="http://schemas.microsoft.com/office/drawing/2014/main" id="{BCBFE3B7-0D93-4946-8DAB-469AA997F6AA}"/>
              </a:ext>
            </a:extLst>
          </p:cNvPr>
          <p:cNvSpPr/>
          <p:nvPr/>
        </p:nvSpPr>
        <p:spPr>
          <a:xfrm>
            <a:off x="9707195" y="4951253"/>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a:extLst>
              <a:ext uri="{FF2B5EF4-FFF2-40B4-BE49-F238E27FC236}">
                <a16:creationId xmlns:a16="http://schemas.microsoft.com/office/drawing/2014/main" id="{A8EBBBBC-4CD6-6547-8FD8-A7BDAC19A4A7}"/>
              </a:ext>
            </a:extLst>
          </p:cNvPr>
          <p:cNvSpPr/>
          <p:nvPr/>
        </p:nvSpPr>
        <p:spPr>
          <a:xfrm>
            <a:off x="5502342" y="4174372"/>
            <a:ext cx="387626" cy="2571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ooter Placeholder 3">
            <a:extLst>
              <a:ext uri="{FF2B5EF4-FFF2-40B4-BE49-F238E27FC236}">
                <a16:creationId xmlns:a16="http://schemas.microsoft.com/office/drawing/2014/main" id="{A701827D-6A2B-E441-BCA0-0CB2201DA3EE}"/>
              </a:ext>
            </a:extLst>
          </p:cNvPr>
          <p:cNvSpPr>
            <a:spLocks noGrp="1"/>
          </p:cNvSpPr>
          <p:nvPr>
            <p:ph type="ftr" sz="quarter" idx="11"/>
          </p:nvPr>
        </p:nvSpPr>
        <p:spPr>
          <a:xfrm>
            <a:off x="405233" y="591762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8671254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88642" y="739420"/>
            <a:ext cx="6267451" cy="4410373"/>
            <a:chOff x="1943100" y="-962323"/>
            <a:chExt cx="6267451" cy="4410373"/>
          </a:xfrm>
        </p:grpSpPr>
        <p:sp>
          <p:nvSpPr>
            <p:cNvPr id="5" name="Rounded Rectangle 4"/>
            <p:cNvSpPr/>
            <p:nvPr/>
          </p:nvSpPr>
          <p:spPr>
            <a:xfrm>
              <a:off x="2403759" y="-962323"/>
              <a:ext cx="1552575" cy="8572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ea typeface="Calibri"/>
                  <a:cs typeface="Times New Roman"/>
                </a:rPr>
                <a:t>Memory</a:t>
              </a:r>
              <a:endParaRPr lang="en-US" sz="1100" dirty="0">
                <a:ea typeface="Calibri"/>
                <a:cs typeface="Times New Roman"/>
              </a:endParaRPr>
            </a:p>
          </p:txBody>
        </p:sp>
        <p:sp>
          <p:nvSpPr>
            <p:cNvPr id="6" name="Rounded Rectangle 5"/>
            <p:cNvSpPr/>
            <p:nvPr/>
          </p:nvSpPr>
          <p:spPr>
            <a:xfrm>
              <a:off x="6648451" y="2590800"/>
              <a:ext cx="1562100" cy="8572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a:ea typeface="Calibri"/>
                  <a:cs typeface="Times New Roman"/>
                </a:rPr>
                <a:t>Sensory-Motor</a:t>
              </a:r>
              <a:endParaRPr lang="en-US" sz="1100">
                <a:ea typeface="Calibri"/>
                <a:cs typeface="Times New Roman"/>
              </a:endParaRPr>
            </a:p>
          </p:txBody>
        </p:sp>
        <p:sp>
          <p:nvSpPr>
            <p:cNvPr id="7" name="Rounded Rectangle 6"/>
            <p:cNvSpPr/>
            <p:nvPr/>
          </p:nvSpPr>
          <p:spPr>
            <a:xfrm rot="21224918">
              <a:off x="5086351" y="2590800"/>
              <a:ext cx="1562100" cy="8572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ea typeface="Calibri"/>
                  <a:cs typeface="Times New Roman"/>
                </a:rPr>
                <a:t>Inhibition</a:t>
              </a:r>
              <a:endParaRPr lang="en-US" sz="1100" dirty="0">
                <a:ea typeface="Calibri"/>
                <a:cs typeface="Times New Roman"/>
              </a:endParaRPr>
            </a:p>
          </p:txBody>
        </p:sp>
        <p:sp>
          <p:nvSpPr>
            <p:cNvPr id="9" name="Rounded Rectangle 8"/>
            <p:cNvSpPr/>
            <p:nvPr/>
          </p:nvSpPr>
          <p:spPr>
            <a:xfrm>
              <a:off x="1952625" y="2590800"/>
              <a:ext cx="1543050" cy="8572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ea typeface="Calibri"/>
                  <a:cs typeface="Times New Roman"/>
                </a:rPr>
                <a:t/>
              </a:r>
              <a:br>
                <a:rPr lang="en-US" b="1" dirty="0">
                  <a:ea typeface="Calibri"/>
                  <a:cs typeface="Times New Roman"/>
                </a:rPr>
              </a:br>
              <a:r>
                <a:rPr lang="en-US" b="1" dirty="0">
                  <a:ea typeface="Calibri"/>
                  <a:cs typeface="Times New Roman"/>
                </a:rPr>
                <a:t>Processing Speed</a:t>
              </a:r>
              <a:endParaRPr lang="en-US" sz="1100" dirty="0">
                <a:ea typeface="Calibri"/>
                <a:cs typeface="Times New Roman"/>
              </a:endParaRPr>
            </a:p>
            <a:p>
              <a:pPr algn="ctr">
                <a:lnSpc>
                  <a:spcPct val="115000"/>
                </a:lnSpc>
                <a:spcAft>
                  <a:spcPts val="1000"/>
                </a:spcAft>
              </a:pPr>
              <a:r>
                <a:rPr lang="en-US" sz="1600" dirty="0">
                  <a:ea typeface="Calibri"/>
                  <a:cs typeface="Times New Roman"/>
                </a:rPr>
                <a:t> </a:t>
              </a:r>
              <a:endParaRPr lang="en-US" sz="1100" dirty="0">
                <a:ea typeface="Calibri"/>
                <a:cs typeface="Times New Roman"/>
              </a:endParaRPr>
            </a:p>
          </p:txBody>
        </p:sp>
        <p:sp>
          <p:nvSpPr>
            <p:cNvPr id="10" name="Rounded Rectangle 9"/>
            <p:cNvSpPr/>
            <p:nvPr/>
          </p:nvSpPr>
          <p:spPr>
            <a:xfrm rot="235024">
              <a:off x="1943100" y="1733550"/>
              <a:ext cx="1552575" cy="8572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a:ea typeface="Calibri"/>
                  <a:cs typeface="Times New Roman"/>
                </a:rPr>
                <a:t>Language Processes</a:t>
              </a:r>
              <a:endParaRPr lang="en-US" sz="1100">
                <a:ea typeface="Calibri"/>
                <a:cs typeface="Times New Roman"/>
              </a:endParaRPr>
            </a:p>
          </p:txBody>
        </p:sp>
        <p:sp>
          <p:nvSpPr>
            <p:cNvPr id="11" name="Rounded Rectangle 10"/>
            <p:cNvSpPr/>
            <p:nvPr/>
          </p:nvSpPr>
          <p:spPr>
            <a:xfrm rot="19488174">
              <a:off x="3557588" y="2135505"/>
              <a:ext cx="1552575" cy="8572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a:ea typeface="Calibri"/>
                  <a:cs typeface="Times New Roman"/>
                </a:rPr>
                <a:t>Learning Processes</a:t>
              </a:r>
              <a:endParaRPr lang="en-US" sz="1100">
                <a:ea typeface="Calibri"/>
                <a:cs typeface="Times New Roman"/>
              </a:endParaRPr>
            </a:p>
          </p:txBody>
        </p:sp>
        <p:sp>
          <p:nvSpPr>
            <p:cNvPr id="12" name="Rounded Rectangle 11"/>
            <p:cNvSpPr/>
            <p:nvPr/>
          </p:nvSpPr>
          <p:spPr>
            <a:xfrm rot="21293342">
              <a:off x="5068200" y="1724025"/>
              <a:ext cx="1562100" cy="85725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600" b="1">
                  <a:ea typeface="Calibri"/>
                  <a:cs typeface="Times New Roman"/>
                </a:rPr>
                <a:t>Visual-Spatial Processes</a:t>
              </a:r>
              <a:endParaRPr lang="en-US" sz="1100">
                <a:ea typeface="Calibri"/>
                <a:cs typeface="Times New Roman"/>
              </a:endParaRPr>
            </a:p>
          </p:txBody>
        </p:sp>
        <p:sp>
          <p:nvSpPr>
            <p:cNvPr id="13" name="Rounded Rectangle 12"/>
            <p:cNvSpPr/>
            <p:nvPr/>
          </p:nvSpPr>
          <p:spPr>
            <a:xfrm rot="1744459">
              <a:off x="2722353" y="922239"/>
              <a:ext cx="1562100"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400" b="1" dirty="0">
                  <a:ea typeface="Calibri"/>
                  <a:cs typeface="Times New Roman"/>
                </a:rPr>
                <a:t>Social Emotional Competency</a:t>
              </a:r>
              <a:endParaRPr lang="en-US" sz="1100" dirty="0">
                <a:ea typeface="Calibri"/>
                <a:cs typeface="Times New Roman"/>
              </a:endParaRPr>
            </a:p>
          </p:txBody>
        </p:sp>
        <p:sp>
          <p:nvSpPr>
            <p:cNvPr id="14" name="Rounded Rectangle 13"/>
            <p:cNvSpPr/>
            <p:nvPr/>
          </p:nvSpPr>
          <p:spPr>
            <a:xfrm rot="20202714">
              <a:off x="4286251" y="973903"/>
              <a:ext cx="1562100" cy="85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400" b="1">
                  <a:ea typeface="Calibri"/>
                  <a:cs typeface="Times New Roman"/>
                </a:rPr>
                <a:t>Executive Functions</a:t>
              </a:r>
              <a:endParaRPr lang="en-US" sz="1100">
                <a:ea typeface="Calibri"/>
                <a:cs typeface="Times New Roman"/>
              </a:endParaRPr>
            </a:p>
          </p:txBody>
        </p:sp>
        <p:sp>
          <p:nvSpPr>
            <p:cNvPr id="15" name="Rounded Rectangle 14"/>
            <p:cNvSpPr/>
            <p:nvPr/>
          </p:nvSpPr>
          <p:spPr>
            <a:xfrm rot="20993889">
              <a:off x="3495676" y="203024"/>
              <a:ext cx="1562100" cy="85725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200" b="1" dirty="0">
                  <a:ea typeface="Calibri"/>
                  <a:cs typeface="Times New Roman"/>
                </a:rPr>
                <a:t>Achievement/ Cognitive Ability/ Reasoning</a:t>
              </a:r>
              <a:endParaRPr lang="en-US" sz="1100" dirty="0">
                <a:ea typeface="Calibri"/>
                <a:cs typeface="Times New Roman"/>
              </a:endParaRPr>
            </a:p>
          </p:txBody>
        </p:sp>
      </p:grpSp>
      <p:sp>
        <p:nvSpPr>
          <p:cNvPr id="16" name="Rounded Rectangle 15"/>
          <p:cNvSpPr/>
          <p:nvPr/>
        </p:nvSpPr>
        <p:spPr>
          <a:xfrm>
            <a:off x="2371682" y="742950"/>
            <a:ext cx="1459641" cy="85725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b="1" dirty="0">
                <a:ea typeface="Calibri"/>
                <a:cs typeface="Times New Roman"/>
              </a:rPr>
              <a:t>Attention</a:t>
            </a:r>
            <a:endParaRPr lang="en-US" sz="1100" dirty="0">
              <a:ea typeface="Calibri"/>
              <a:cs typeface="Times New Roman"/>
            </a:endParaRPr>
          </a:p>
        </p:txBody>
      </p:sp>
      <p:sp>
        <p:nvSpPr>
          <p:cNvPr id="17" name="&quot;No&quot; Symbol 16"/>
          <p:cNvSpPr/>
          <p:nvPr/>
        </p:nvSpPr>
        <p:spPr>
          <a:xfrm>
            <a:off x="2512196" y="609600"/>
            <a:ext cx="1178610" cy="1168048"/>
          </a:xfrm>
          <a:prstGeom prst="noSmoking">
            <a:avLst>
              <a:gd name="adj" fmla="val 402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 Box 31"/>
          <p:cNvSpPr txBox="1"/>
          <p:nvPr/>
        </p:nvSpPr>
        <p:spPr>
          <a:xfrm>
            <a:off x="6162040" y="5943601"/>
            <a:ext cx="3820160" cy="43116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spcAft>
                <a:spcPts val="1000"/>
              </a:spcAft>
            </a:pPr>
            <a:r>
              <a:rPr lang="en-US" sz="1000" dirty="0">
                <a:ea typeface="Calibri"/>
                <a:cs typeface="Times New Roman"/>
              </a:rPr>
              <a:t>CO Brain Injury Steering Committee: Adapted from Miller, 2007; </a:t>
            </a:r>
            <a:r>
              <a:rPr lang="en-US" sz="1000" dirty="0" err="1">
                <a:ea typeface="Calibri"/>
                <a:cs typeface="Times New Roman"/>
              </a:rPr>
              <a:t>Reitan</a:t>
            </a:r>
            <a:r>
              <a:rPr lang="en-US" sz="1000" dirty="0">
                <a:ea typeface="Calibri"/>
                <a:cs typeface="Times New Roman"/>
              </a:rPr>
              <a:t> and Wolfson, 2004; Hale and </a:t>
            </a:r>
            <a:r>
              <a:rPr lang="en-US" sz="1000" dirty="0" err="1">
                <a:ea typeface="Calibri"/>
                <a:cs typeface="Times New Roman"/>
              </a:rPr>
              <a:t>Fiorello</a:t>
            </a:r>
            <a:r>
              <a:rPr lang="en-US" sz="1000" dirty="0">
                <a:ea typeface="Calibri"/>
                <a:cs typeface="Times New Roman"/>
              </a:rPr>
              <a:t>, 2004</a:t>
            </a:r>
            <a:endParaRPr lang="en-US" sz="1100" dirty="0">
              <a:ea typeface="Calibri"/>
              <a:cs typeface="Times New Roman"/>
            </a:endParaRPr>
          </a:p>
        </p:txBody>
      </p:sp>
      <p:sp>
        <p:nvSpPr>
          <p:cNvPr id="2" name="Rectangle 1"/>
          <p:cNvSpPr/>
          <p:nvPr/>
        </p:nvSpPr>
        <p:spPr>
          <a:xfrm>
            <a:off x="7869085" y="282896"/>
            <a:ext cx="4049288" cy="3183280"/>
          </a:xfrm>
          <a:prstGeom prst="rect">
            <a:avLst/>
          </a:prstGeom>
          <a:solidFill>
            <a:srgbClr val="FAAB67"/>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t>Executive </a:t>
            </a:r>
            <a:r>
              <a:rPr lang="en-US" u="sng" dirty="0" err="1"/>
              <a:t>DYS</a:t>
            </a:r>
            <a:r>
              <a:rPr lang="en-US" dirty="0" err="1"/>
              <a:t>function</a:t>
            </a:r>
            <a:r>
              <a:rPr lang="en-US" dirty="0"/>
              <a:t>:</a:t>
            </a:r>
          </a:p>
          <a:p>
            <a:pPr marL="285750" indent="-285750">
              <a:buFont typeface="Arial"/>
              <a:buChar char="•"/>
            </a:pPr>
            <a:r>
              <a:rPr lang="en-US" dirty="0"/>
              <a:t>Inability to delay gratification (wait) or inhibit impulses</a:t>
            </a:r>
          </a:p>
          <a:p>
            <a:pPr marL="285750" indent="-285750">
              <a:buFont typeface="Arial"/>
              <a:buChar char="•"/>
            </a:pPr>
            <a:r>
              <a:rPr lang="en-US" dirty="0"/>
              <a:t>Inability to manage time – no future thinking which results in poor planning, organization or initiation …</a:t>
            </a:r>
          </a:p>
          <a:p>
            <a:r>
              <a:rPr lang="en-US" dirty="0"/>
              <a:t> = leads to the inability to delay impulses, to consider other options and to make better behavioral or social decisions. </a:t>
            </a:r>
          </a:p>
        </p:txBody>
      </p:sp>
      <p:sp>
        <p:nvSpPr>
          <p:cNvPr id="18" name="&quot;No&quot; Symbol 17"/>
          <p:cNvSpPr/>
          <p:nvPr/>
        </p:nvSpPr>
        <p:spPr>
          <a:xfrm>
            <a:off x="4501731" y="680544"/>
            <a:ext cx="1178610" cy="1168048"/>
          </a:xfrm>
          <a:prstGeom prst="noSmoking">
            <a:avLst>
              <a:gd name="adj" fmla="val 402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quot;No&quot; Symbol 19"/>
          <p:cNvSpPr/>
          <p:nvPr/>
        </p:nvSpPr>
        <p:spPr>
          <a:xfrm>
            <a:off x="5572735" y="3708518"/>
            <a:ext cx="1178610" cy="1168048"/>
          </a:xfrm>
          <a:prstGeom prst="noSmoking">
            <a:avLst>
              <a:gd name="adj" fmla="val 402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Snip Single Corner Rectangle 7"/>
          <p:cNvSpPr/>
          <p:nvPr/>
        </p:nvSpPr>
        <p:spPr>
          <a:xfrm>
            <a:off x="808892" y="2017846"/>
            <a:ext cx="2725666" cy="3925755"/>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dirty="0"/>
              <a:t>Social </a:t>
            </a:r>
            <a:r>
              <a:rPr lang="en-US" u="sng" dirty="0" err="1"/>
              <a:t>IN</a:t>
            </a:r>
            <a:r>
              <a:rPr lang="en-US" dirty="0" err="1"/>
              <a:t>competence</a:t>
            </a:r>
            <a:r>
              <a:rPr lang="en-US" dirty="0"/>
              <a:t>:</a:t>
            </a:r>
          </a:p>
          <a:p>
            <a:pPr marL="285750" indent="-285750">
              <a:buFont typeface="Arial" panose="020B0604020202020204" pitchFamily="34" charset="0"/>
              <a:buChar char="•"/>
            </a:pPr>
            <a:r>
              <a:rPr lang="en-US" dirty="0"/>
              <a:t>Lack of ATTENTION to feedback in environment</a:t>
            </a:r>
          </a:p>
          <a:p>
            <a:pPr marL="285750" indent="-285750">
              <a:buFont typeface="Arial" panose="020B0604020202020204" pitchFamily="34" charset="0"/>
              <a:buChar char="•"/>
            </a:pPr>
            <a:r>
              <a:rPr lang="en-US" dirty="0"/>
              <a:t>Poor MEMORY</a:t>
            </a:r>
          </a:p>
          <a:p>
            <a:pPr marL="285750" indent="-285750">
              <a:buFont typeface="Arial" panose="020B0604020202020204" pitchFamily="34" charset="0"/>
              <a:buChar char="•"/>
            </a:pPr>
            <a:r>
              <a:rPr lang="en-US" dirty="0"/>
              <a:t>Poor LEARNING …</a:t>
            </a:r>
          </a:p>
          <a:p>
            <a:r>
              <a:rPr lang="en-US" dirty="0"/>
              <a:t>=  leads to repetitive mistakes and the inability to make better behavioral choices</a:t>
            </a:r>
          </a:p>
        </p:txBody>
      </p:sp>
      <p:sp>
        <p:nvSpPr>
          <p:cNvPr id="21" name="&quot;No&quot; Symbol 20">
            <a:extLst>
              <a:ext uri="{FF2B5EF4-FFF2-40B4-BE49-F238E27FC236}">
                <a16:creationId xmlns:a16="http://schemas.microsoft.com/office/drawing/2014/main" id="{AF3AC0F2-16A4-0E48-AD47-1BDD5EEC8C16}"/>
              </a:ext>
            </a:extLst>
          </p:cNvPr>
          <p:cNvSpPr/>
          <p:nvPr/>
        </p:nvSpPr>
        <p:spPr>
          <a:xfrm>
            <a:off x="7130365" y="4178862"/>
            <a:ext cx="1178610" cy="1168048"/>
          </a:xfrm>
          <a:prstGeom prst="noSmoking">
            <a:avLst>
              <a:gd name="adj" fmla="val 4029"/>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ooter Placeholder 3">
            <a:extLst>
              <a:ext uri="{FF2B5EF4-FFF2-40B4-BE49-F238E27FC236}">
                <a16:creationId xmlns:a16="http://schemas.microsoft.com/office/drawing/2014/main" id="{0D5B810F-4462-DD4D-AD04-93AE1FE92C36}"/>
              </a:ext>
            </a:extLst>
          </p:cNvPr>
          <p:cNvSpPr>
            <a:spLocks noGrp="1"/>
          </p:cNvSpPr>
          <p:nvPr>
            <p:ph type="ftr" sz="quarter" idx="11"/>
          </p:nvPr>
        </p:nvSpPr>
        <p:spPr>
          <a:xfrm>
            <a:off x="0" y="6287441"/>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4934184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0812-39F9-2745-BCE7-993D5B00ED19}"/>
              </a:ext>
            </a:extLst>
          </p:cNvPr>
          <p:cNvSpPr>
            <a:spLocks noGrp="1"/>
          </p:cNvSpPr>
          <p:nvPr>
            <p:ph type="title"/>
          </p:nvPr>
        </p:nvSpPr>
        <p:spPr/>
        <p:txBody>
          <a:bodyPr/>
          <a:lstStyle/>
          <a:p>
            <a:r>
              <a:rPr lang="en-US" dirty="0"/>
              <a:t>Is it Can’t or is it Won’t?</a:t>
            </a:r>
          </a:p>
        </p:txBody>
      </p:sp>
      <p:sp>
        <p:nvSpPr>
          <p:cNvPr id="6" name="Donut 5">
            <a:extLst>
              <a:ext uri="{FF2B5EF4-FFF2-40B4-BE49-F238E27FC236}">
                <a16:creationId xmlns:a16="http://schemas.microsoft.com/office/drawing/2014/main" id="{C92E6CA0-EAD4-404A-B2AD-782EEFFB0619}"/>
              </a:ext>
            </a:extLst>
          </p:cNvPr>
          <p:cNvSpPr/>
          <p:nvPr/>
        </p:nvSpPr>
        <p:spPr>
          <a:xfrm>
            <a:off x="6594379" y="1888115"/>
            <a:ext cx="3866445" cy="4021666"/>
          </a:xfrm>
          <a:prstGeom prst="donut">
            <a:avLst>
              <a:gd name="adj" fmla="val 116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1BB1C50F-A508-F74E-9E6F-ED5979364192}"/>
              </a:ext>
            </a:extLst>
          </p:cNvPr>
          <p:cNvSpPr/>
          <p:nvPr/>
        </p:nvSpPr>
        <p:spPr>
          <a:xfrm>
            <a:off x="3411649" y="1897150"/>
            <a:ext cx="3866445" cy="4021666"/>
          </a:xfrm>
          <a:prstGeom prst="donut">
            <a:avLst>
              <a:gd name="adj" fmla="val 116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62276118-90E3-7E47-B114-05D859A1908E}"/>
              </a:ext>
            </a:extLst>
          </p:cNvPr>
          <p:cNvSpPr txBox="1"/>
          <p:nvPr/>
        </p:nvSpPr>
        <p:spPr>
          <a:xfrm>
            <a:off x="4844554" y="3539836"/>
            <a:ext cx="938645" cy="461665"/>
          </a:xfrm>
          <a:prstGeom prst="rect">
            <a:avLst/>
          </a:prstGeom>
          <a:noFill/>
        </p:spPr>
        <p:txBody>
          <a:bodyPr wrap="square" rtlCol="0">
            <a:spAutoFit/>
          </a:bodyPr>
          <a:lstStyle/>
          <a:p>
            <a:r>
              <a:rPr lang="en-US" sz="2400" dirty="0"/>
              <a:t>Can’t</a:t>
            </a:r>
          </a:p>
        </p:txBody>
      </p:sp>
      <p:sp>
        <p:nvSpPr>
          <p:cNvPr id="11" name="TextBox 10">
            <a:extLst>
              <a:ext uri="{FF2B5EF4-FFF2-40B4-BE49-F238E27FC236}">
                <a16:creationId xmlns:a16="http://schemas.microsoft.com/office/drawing/2014/main" id="{FE4AB0B6-40C4-9A4B-B5C2-9A9564C2A561}"/>
              </a:ext>
            </a:extLst>
          </p:cNvPr>
          <p:cNvSpPr txBox="1"/>
          <p:nvPr/>
        </p:nvSpPr>
        <p:spPr>
          <a:xfrm>
            <a:off x="7960384" y="3539835"/>
            <a:ext cx="1005545" cy="461665"/>
          </a:xfrm>
          <a:prstGeom prst="rect">
            <a:avLst/>
          </a:prstGeom>
          <a:noFill/>
        </p:spPr>
        <p:txBody>
          <a:bodyPr wrap="square" rtlCol="0">
            <a:spAutoFit/>
          </a:bodyPr>
          <a:lstStyle/>
          <a:p>
            <a:r>
              <a:rPr lang="en-US" sz="2400" dirty="0"/>
              <a:t>Won’t</a:t>
            </a:r>
          </a:p>
        </p:txBody>
      </p:sp>
      <p:sp>
        <p:nvSpPr>
          <p:cNvPr id="7" name="Footer Placeholder 3">
            <a:extLst>
              <a:ext uri="{FF2B5EF4-FFF2-40B4-BE49-F238E27FC236}">
                <a16:creationId xmlns:a16="http://schemas.microsoft.com/office/drawing/2014/main" id="{A53E85F4-19E9-814E-89F9-C28948C940FA}"/>
              </a:ext>
            </a:extLst>
          </p:cNvPr>
          <p:cNvSpPr>
            <a:spLocks noGrp="1"/>
          </p:cNvSpPr>
          <p:nvPr>
            <p:ph type="ftr" sz="quarter" idx="11"/>
          </p:nvPr>
        </p:nvSpPr>
        <p:spPr>
          <a:xfrm>
            <a:off x="405233" y="635595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816193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882" y="99987"/>
            <a:ext cx="7729728" cy="1188720"/>
          </a:xfrm>
        </p:spPr>
        <p:txBody>
          <a:bodyPr>
            <a:normAutofit/>
          </a:bodyPr>
          <a:lstStyle/>
          <a:p>
            <a:r>
              <a:rPr lang="en-US" sz="3200" dirty="0">
                <a:solidFill>
                  <a:schemeClr val="tx1"/>
                </a:solidFill>
              </a:rPr>
              <a:t>Unevenness</a:t>
            </a:r>
            <a:r>
              <a:rPr lang="en-US" dirty="0"/>
              <a:t> </a:t>
            </a:r>
          </a:p>
        </p:txBody>
      </p:sp>
      <p:sp>
        <p:nvSpPr>
          <p:cNvPr id="6" name="Content Placeholder 5">
            <a:extLst>
              <a:ext uri="{FF2B5EF4-FFF2-40B4-BE49-F238E27FC236}">
                <a16:creationId xmlns:a16="http://schemas.microsoft.com/office/drawing/2014/main" id="{A5172AAF-34C5-C141-99F9-29BC4CC5A6E9}"/>
              </a:ext>
            </a:extLst>
          </p:cNvPr>
          <p:cNvSpPr>
            <a:spLocks noGrp="1"/>
          </p:cNvSpPr>
          <p:nvPr>
            <p:ph idx="1"/>
          </p:nvPr>
        </p:nvSpPr>
        <p:spPr/>
        <p:txBody>
          <a:bodyPr/>
          <a:lstStyle/>
          <a:p>
            <a:endParaRPr lang="en-US" dirty="0"/>
          </a:p>
        </p:txBody>
      </p:sp>
      <p:pic>
        <p:nvPicPr>
          <p:cNvPr id="7" name="Content Placeholder 3">
            <a:extLst>
              <a:ext uri="{FF2B5EF4-FFF2-40B4-BE49-F238E27FC236}">
                <a16:creationId xmlns:a16="http://schemas.microsoft.com/office/drawing/2014/main" id="{7B3EFB8E-DB65-9D46-948C-299FD405CF50}"/>
              </a:ext>
            </a:extLst>
          </p:cNvPr>
          <p:cNvPicPr>
            <a:picLocks noChangeAspect="1"/>
          </p:cNvPicPr>
          <p:nvPr/>
        </p:nvPicPr>
        <p:blipFill>
          <a:blip r:embed="rId3"/>
          <a:stretch>
            <a:fillRect/>
          </a:stretch>
        </p:blipFill>
        <p:spPr>
          <a:xfrm>
            <a:off x="4094018" y="738122"/>
            <a:ext cx="3473127" cy="5081892"/>
          </a:xfrm>
          <a:prstGeom prst="rect">
            <a:avLst/>
          </a:prstGeom>
        </p:spPr>
      </p:pic>
      <p:pic>
        <p:nvPicPr>
          <p:cNvPr id="8" name="Picture 7">
            <a:extLst>
              <a:ext uri="{FF2B5EF4-FFF2-40B4-BE49-F238E27FC236}">
                <a16:creationId xmlns:a16="http://schemas.microsoft.com/office/drawing/2014/main" id="{A5543302-989D-1C46-AA36-D55A127A91FB}"/>
              </a:ext>
            </a:extLst>
          </p:cNvPr>
          <p:cNvPicPr>
            <a:picLocks noChangeAspect="1"/>
          </p:cNvPicPr>
          <p:nvPr/>
        </p:nvPicPr>
        <p:blipFill>
          <a:blip r:embed="rId4"/>
          <a:stretch>
            <a:fillRect/>
          </a:stretch>
        </p:blipFill>
        <p:spPr>
          <a:xfrm>
            <a:off x="8552619" y="5184464"/>
            <a:ext cx="1609725" cy="409575"/>
          </a:xfrm>
          <a:prstGeom prst="rect">
            <a:avLst/>
          </a:prstGeom>
        </p:spPr>
      </p:pic>
      <p:sp>
        <p:nvSpPr>
          <p:cNvPr id="9" name="Footer Placeholder 3">
            <a:extLst>
              <a:ext uri="{FF2B5EF4-FFF2-40B4-BE49-F238E27FC236}">
                <a16:creationId xmlns:a16="http://schemas.microsoft.com/office/drawing/2014/main" id="{ECE3EE14-E290-F946-A2A2-2892B89976CF}"/>
              </a:ext>
            </a:extLst>
          </p:cNvPr>
          <p:cNvSpPr>
            <a:spLocks noGrp="1"/>
          </p:cNvSpPr>
          <p:nvPr>
            <p:ph type="ftr" sz="quarter" idx="11"/>
          </p:nvPr>
        </p:nvSpPr>
        <p:spPr>
          <a:xfrm>
            <a:off x="380936" y="6311093"/>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3882887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87E6-9993-1E41-BFE6-375E5998186F}"/>
              </a:ext>
            </a:extLst>
          </p:cNvPr>
          <p:cNvSpPr>
            <a:spLocks noGrp="1"/>
          </p:cNvSpPr>
          <p:nvPr>
            <p:ph type="title"/>
          </p:nvPr>
        </p:nvSpPr>
        <p:spPr>
          <a:xfrm>
            <a:off x="838200" y="406180"/>
            <a:ext cx="7729728" cy="1188720"/>
          </a:xfrm>
          <a:noFill/>
        </p:spPr>
        <p:txBody>
          <a:bodyPr/>
          <a:lstStyle/>
          <a:p>
            <a:r>
              <a:rPr lang="en-US" dirty="0"/>
              <a:t>Drill it Down</a:t>
            </a:r>
          </a:p>
        </p:txBody>
      </p:sp>
      <p:sp>
        <p:nvSpPr>
          <p:cNvPr id="3" name="Content Placeholder 2">
            <a:extLst>
              <a:ext uri="{FF2B5EF4-FFF2-40B4-BE49-F238E27FC236}">
                <a16:creationId xmlns:a16="http://schemas.microsoft.com/office/drawing/2014/main" id="{A79F1624-A8EE-C74E-ACC1-B881E93CCAE5}"/>
              </a:ext>
            </a:extLst>
          </p:cNvPr>
          <p:cNvSpPr>
            <a:spLocks noGrp="1"/>
          </p:cNvSpPr>
          <p:nvPr>
            <p:ph idx="1"/>
          </p:nvPr>
        </p:nvSpPr>
        <p:spPr/>
        <p:txBody>
          <a:bodyPr/>
          <a:lstStyle/>
          <a:p>
            <a:pPr marL="0" indent="0">
              <a:buNone/>
            </a:pPr>
            <a:endParaRPr lang="en-US" dirty="0"/>
          </a:p>
        </p:txBody>
      </p:sp>
      <p:grpSp>
        <p:nvGrpSpPr>
          <p:cNvPr id="4" name="Group 3">
            <a:extLst>
              <a:ext uri="{FF2B5EF4-FFF2-40B4-BE49-F238E27FC236}">
                <a16:creationId xmlns:a16="http://schemas.microsoft.com/office/drawing/2014/main" id="{0C5B5F79-C44A-2B47-902F-7F8FDB821BE4}"/>
              </a:ext>
            </a:extLst>
          </p:cNvPr>
          <p:cNvGrpSpPr/>
          <p:nvPr/>
        </p:nvGrpSpPr>
        <p:grpSpPr>
          <a:xfrm>
            <a:off x="1699636" y="1981200"/>
            <a:ext cx="8434965" cy="3860100"/>
            <a:chOff x="175635" y="1981200"/>
            <a:chExt cx="8434965" cy="3860100"/>
          </a:xfrm>
        </p:grpSpPr>
        <p:sp>
          <p:nvSpPr>
            <p:cNvPr id="5" name="Shape 673">
              <a:extLst>
                <a:ext uri="{FF2B5EF4-FFF2-40B4-BE49-F238E27FC236}">
                  <a16:creationId xmlns:a16="http://schemas.microsoft.com/office/drawing/2014/main" id="{A57E84A0-2218-F74C-B290-B6D5519AADD7}"/>
                </a:ext>
              </a:extLst>
            </p:cNvPr>
            <p:cNvSpPr txBox="1"/>
            <p:nvPr/>
          </p:nvSpPr>
          <p:spPr>
            <a:xfrm>
              <a:off x="2428575" y="541020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6" name="Shape 674">
              <a:extLst>
                <a:ext uri="{FF2B5EF4-FFF2-40B4-BE49-F238E27FC236}">
                  <a16:creationId xmlns:a16="http://schemas.microsoft.com/office/drawing/2014/main" id="{BC512DE9-8124-0F47-99CE-F7CB5A97EFCC}"/>
                </a:ext>
              </a:extLst>
            </p:cNvPr>
            <p:cNvGrpSpPr/>
            <p:nvPr/>
          </p:nvGrpSpPr>
          <p:grpSpPr>
            <a:xfrm>
              <a:off x="175635" y="2105025"/>
              <a:ext cx="1988640" cy="3209925"/>
              <a:chOff x="22860" y="2543175"/>
              <a:chExt cx="1988640" cy="3209925"/>
            </a:xfrm>
          </p:grpSpPr>
          <p:sp>
            <p:nvSpPr>
              <p:cNvPr id="19" name="Shape 675">
                <a:extLst>
                  <a:ext uri="{FF2B5EF4-FFF2-40B4-BE49-F238E27FC236}">
                    <a16:creationId xmlns:a16="http://schemas.microsoft.com/office/drawing/2014/main" id="{46627E3D-F461-8B4D-9F0E-75A72B37A02E}"/>
                  </a:ext>
                </a:extLst>
              </p:cNvPr>
              <p:cNvSpPr txBox="1"/>
              <p:nvPr/>
            </p:nvSpPr>
            <p:spPr>
              <a:xfrm>
                <a:off x="22860" y="5143500"/>
                <a:ext cx="1320300" cy="609600"/>
              </a:xfrm>
              <a:prstGeom prst="rect">
                <a:avLst/>
              </a:prstGeom>
              <a:noFill/>
              <a:ln>
                <a:noFill/>
              </a:ln>
            </p:spPr>
            <p:txBody>
              <a:bodyPr lIns="91425" tIns="45700" rIns="91425" bIns="45700" anchor="t" anchorCtr="0">
                <a:noAutofit/>
              </a:bodyPr>
              <a:lstStyle/>
              <a:p>
                <a:pPr>
                  <a:lnSpc>
                    <a:spcPct val="115000"/>
                  </a:lnSpc>
                  <a:buClr>
                    <a:srgbClr val="E36C0A"/>
                  </a:buClr>
                  <a:buSzPct val="25000"/>
                </a:pPr>
                <a:r>
                  <a:rPr lang="en-US" sz="1400" b="1" dirty="0">
                    <a:solidFill>
                      <a:srgbClr val="E36C0A"/>
                    </a:solidFill>
                    <a:latin typeface="Garamond"/>
                    <a:ea typeface="Garamond"/>
                    <a:cs typeface="Garamond"/>
                    <a:sym typeface="Garamond"/>
                  </a:rPr>
                  <a:t>Fundamental</a:t>
                </a:r>
              </a:p>
              <a:p>
                <a:pPr>
                  <a:lnSpc>
                    <a:spcPct val="115000"/>
                  </a:lnSpc>
                  <a:buClr>
                    <a:srgbClr val="E36C0A"/>
                  </a:buClr>
                  <a:buSzPct val="25000"/>
                </a:pPr>
                <a:r>
                  <a:rPr lang="en-US" sz="1400" b="1" dirty="0">
                    <a:solidFill>
                      <a:srgbClr val="E36C0A"/>
                    </a:solidFill>
                    <a:latin typeface="Garamond"/>
                    <a:ea typeface="Garamond"/>
                    <a:cs typeface="Garamond"/>
                    <a:sym typeface="Garamond"/>
                  </a:rPr>
                  <a:t>Processes</a:t>
                </a:r>
              </a:p>
            </p:txBody>
          </p:sp>
          <p:grpSp>
            <p:nvGrpSpPr>
              <p:cNvPr id="20" name="Shape 676">
                <a:extLst>
                  <a:ext uri="{FF2B5EF4-FFF2-40B4-BE49-F238E27FC236}">
                    <a16:creationId xmlns:a16="http://schemas.microsoft.com/office/drawing/2014/main" id="{DB4C9678-0827-1E40-B7E7-9B04C528A3FE}"/>
                  </a:ext>
                </a:extLst>
              </p:cNvPr>
              <p:cNvGrpSpPr/>
              <p:nvPr/>
            </p:nvGrpSpPr>
            <p:grpSpPr>
              <a:xfrm>
                <a:off x="57148" y="4314825"/>
                <a:ext cx="1954351" cy="609600"/>
                <a:chOff x="57149" y="4314825"/>
                <a:chExt cx="1954351" cy="609600"/>
              </a:xfrm>
            </p:grpSpPr>
            <p:sp>
              <p:nvSpPr>
                <p:cNvPr id="27" name="Shape 677">
                  <a:extLst>
                    <a:ext uri="{FF2B5EF4-FFF2-40B4-BE49-F238E27FC236}">
                      <a16:creationId xmlns:a16="http://schemas.microsoft.com/office/drawing/2014/main" id="{CB2F26B1-012E-D94B-88BF-7389ABCF0E39}"/>
                    </a:ext>
                  </a:extLst>
                </p:cNvPr>
                <p:cNvSpPr txBox="1"/>
                <p:nvPr/>
              </p:nvSpPr>
              <p:spPr>
                <a:xfrm>
                  <a:off x="57148" y="4314825"/>
                  <a:ext cx="1285800" cy="609600"/>
                </a:xfrm>
                <a:prstGeom prst="rect">
                  <a:avLst/>
                </a:prstGeom>
                <a:noFill/>
                <a:ln>
                  <a:noFill/>
                </a:ln>
              </p:spPr>
              <p:txBody>
                <a:bodyPr lIns="91425" tIns="45700" rIns="91425" bIns="45700" anchor="t" anchorCtr="0">
                  <a:noAutofit/>
                </a:bodyPr>
                <a:lstStyle/>
                <a:p>
                  <a:pPr>
                    <a:lnSpc>
                      <a:spcPct val="115000"/>
                    </a:lnSpc>
                    <a:buClr>
                      <a:srgbClr val="00B050"/>
                    </a:buClr>
                    <a:buSzPct val="25000"/>
                  </a:pPr>
                  <a:r>
                    <a:rPr lang="en-US" sz="1400" b="1" dirty="0">
                      <a:solidFill>
                        <a:srgbClr val="00B050"/>
                      </a:solidFill>
                      <a:latin typeface="Garamond"/>
                      <a:ea typeface="Garamond"/>
                      <a:cs typeface="Garamond"/>
                      <a:sym typeface="Garamond"/>
                    </a:rPr>
                    <a:t>Intermediate</a:t>
                  </a:r>
                </a:p>
                <a:p>
                  <a:pPr>
                    <a:lnSpc>
                      <a:spcPct val="115000"/>
                    </a:lnSpc>
                    <a:buClr>
                      <a:srgbClr val="00B050"/>
                    </a:buClr>
                    <a:buSzPct val="25000"/>
                  </a:pPr>
                  <a:r>
                    <a:rPr lang="en-US" sz="1400" b="1" dirty="0">
                      <a:solidFill>
                        <a:srgbClr val="00B050"/>
                      </a:solidFill>
                      <a:latin typeface="Garamond"/>
                      <a:ea typeface="Garamond"/>
                      <a:cs typeface="Garamond"/>
                      <a:sym typeface="Garamond"/>
                    </a:rPr>
                    <a:t>Processes</a:t>
                  </a:r>
                </a:p>
              </p:txBody>
            </p:sp>
            <p:sp>
              <p:nvSpPr>
                <p:cNvPr id="28" name="Shape 678">
                  <a:extLst>
                    <a:ext uri="{FF2B5EF4-FFF2-40B4-BE49-F238E27FC236}">
                      <a16:creationId xmlns:a16="http://schemas.microsoft.com/office/drawing/2014/main" id="{D39EFDDB-971D-0C46-A5F2-E1A18E7A803C}"/>
                    </a:ext>
                  </a:extLst>
                </p:cNvPr>
                <p:cNvSpPr/>
                <p:nvPr/>
              </p:nvSpPr>
              <p:spPr>
                <a:xfrm>
                  <a:off x="1447800" y="4443412"/>
                  <a:ext cx="563700" cy="257100"/>
                </a:xfrm>
                <a:prstGeom prst="rightArrow">
                  <a:avLst>
                    <a:gd name="adj1" fmla="val 50000"/>
                    <a:gd name="adj2" fmla="val 50000"/>
                  </a:avLst>
                </a:prstGeom>
                <a:solidFill>
                  <a:srgbClr val="00B050"/>
                </a:solidFill>
                <a:ln w="25400" cap="flat" cmpd="sng">
                  <a:solidFill>
                    <a:srgbClr val="71893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1" name="Shape 679">
                <a:extLst>
                  <a:ext uri="{FF2B5EF4-FFF2-40B4-BE49-F238E27FC236}">
                    <a16:creationId xmlns:a16="http://schemas.microsoft.com/office/drawing/2014/main" id="{DD21ED5C-F250-544D-ACEA-55F43DE3F47E}"/>
                  </a:ext>
                </a:extLst>
              </p:cNvPr>
              <p:cNvGrpSpPr/>
              <p:nvPr/>
            </p:nvGrpSpPr>
            <p:grpSpPr>
              <a:xfrm>
                <a:off x="57150" y="3467100"/>
                <a:ext cx="1954350" cy="609600"/>
                <a:chOff x="57150" y="3467100"/>
                <a:chExt cx="1954350" cy="609600"/>
              </a:xfrm>
            </p:grpSpPr>
            <p:sp>
              <p:nvSpPr>
                <p:cNvPr id="25" name="Shape 680">
                  <a:extLst>
                    <a:ext uri="{FF2B5EF4-FFF2-40B4-BE49-F238E27FC236}">
                      <a16:creationId xmlns:a16="http://schemas.microsoft.com/office/drawing/2014/main" id="{17A9850B-C7C7-1545-91DC-E72F365C4413}"/>
                    </a:ext>
                  </a:extLst>
                </p:cNvPr>
                <p:cNvSpPr txBox="1"/>
                <p:nvPr/>
              </p:nvSpPr>
              <p:spPr>
                <a:xfrm>
                  <a:off x="57150" y="3467100"/>
                  <a:ext cx="1285800" cy="609600"/>
                </a:xfrm>
                <a:prstGeom prst="rect">
                  <a:avLst/>
                </a:prstGeom>
                <a:noFill/>
                <a:ln>
                  <a:noFill/>
                </a:ln>
              </p:spPr>
              <p:txBody>
                <a:bodyPr lIns="91425" tIns="45700" rIns="91425" bIns="45700" anchor="t" anchorCtr="0">
                  <a:noAutofit/>
                </a:bodyPr>
                <a:lstStyle/>
                <a:p>
                  <a:pPr>
                    <a:lnSpc>
                      <a:spcPct val="115000"/>
                    </a:lnSpc>
                    <a:buClr>
                      <a:srgbClr val="0070C0"/>
                    </a:buClr>
                    <a:buSzPct val="25000"/>
                  </a:pPr>
                  <a:r>
                    <a:rPr lang="en-US" sz="1400" b="1" dirty="0">
                      <a:solidFill>
                        <a:srgbClr val="0070C0"/>
                      </a:solidFill>
                      <a:latin typeface="Garamond"/>
                      <a:ea typeface="Garamond"/>
                      <a:cs typeface="Garamond"/>
                      <a:sym typeface="Garamond"/>
                    </a:rPr>
                    <a:t>Higher Order</a:t>
                  </a:r>
                </a:p>
                <a:p>
                  <a:pPr>
                    <a:lnSpc>
                      <a:spcPct val="115000"/>
                    </a:lnSpc>
                    <a:buClr>
                      <a:srgbClr val="0070C0"/>
                    </a:buClr>
                    <a:buSzPct val="25000"/>
                  </a:pPr>
                  <a:r>
                    <a:rPr lang="en-US" sz="1400" b="1" dirty="0">
                      <a:solidFill>
                        <a:srgbClr val="0070C0"/>
                      </a:solidFill>
                      <a:latin typeface="Garamond"/>
                      <a:ea typeface="Garamond"/>
                      <a:cs typeface="Garamond"/>
                      <a:sym typeface="Garamond"/>
                    </a:rPr>
                    <a:t>Processes</a:t>
                  </a:r>
                </a:p>
              </p:txBody>
            </p:sp>
            <p:sp>
              <p:nvSpPr>
                <p:cNvPr id="26" name="Shape 681">
                  <a:extLst>
                    <a:ext uri="{FF2B5EF4-FFF2-40B4-BE49-F238E27FC236}">
                      <a16:creationId xmlns:a16="http://schemas.microsoft.com/office/drawing/2014/main" id="{2EA2EF51-8E34-F740-9C32-659C98833819}"/>
                    </a:ext>
                  </a:extLst>
                </p:cNvPr>
                <p:cNvSpPr/>
                <p:nvPr/>
              </p:nvSpPr>
              <p:spPr>
                <a:xfrm>
                  <a:off x="1447800" y="3643310"/>
                  <a:ext cx="563700" cy="257100"/>
                </a:xfrm>
                <a:prstGeom prst="rightArrow">
                  <a:avLst>
                    <a:gd name="adj1" fmla="val 50000"/>
                    <a:gd name="adj2" fmla="val 50000"/>
                  </a:avLst>
                </a:prstGeom>
                <a:solidFill>
                  <a:srgbClr val="4F81BD"/>
                </a:solidFill>
                <a:ln w="25400" cap="flat" cmpd="sng">
                  <a:solidFill>
                    <a:srgbClr val="42547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2" name="Shape 682">
                <a:extLst>
                  <a:ext uri="{FF2B5EF4-FFF2-40B4-BE49-F238E27FC236}">
                    <a16:creationId xmlns:a16="http://schemas.microsoft.com/office/drawing/2014/main" id="{CDF496CB-EC72-5D41-8E44-623E1882B43E}"/>
                  </a:ext>
                </a:extLst>
              </p:cNvPr>
              <p:cNvGrpSpPr/>
              <p:nvPr/>
            </p:nvGrpSpPr>
            <p:grpSpPr>
              <a:xfrm>
                <a:off x="57150" y="2543175"/>
                <a:ext cx="1954350" cy="609600"/>
                <a:chOff x="57150" y="2543175"/>
                <a:chExt cx="1954350" cy="609600"/>
              </a:xfrm>
            </p:grpSpPr>
            <p:sp>
              <p:nvSpPr>
                <p:cNvPr id="23" name="Shape 683">
                  <a:extLst>
                    <a:ext uri="{FF2B5EF4-FFF2-40B4-BE49-F238E27FC236}">
                      <a16:creationId xmlns:a16="http://schemas.microsoft.com/office/drawing/2014/main" id="{922EC7D5-9ABF-F240-9A9B-9CFCDC03FFFA}"/>
                    </a:ext>
                  </a:extLst>
                </p:cNvPr>
                <p:cNvSpPr txBox="1"/>
                <p:nvPr/>
              </p:nvSpPr>
              <p:spPr>
                <a:xfrm>
                  <a:off x="57150" y="2543175"/>
                  <a:ext cx="1133400" cy="609600"/>
                </a:xfrm>
                <a:prstGeom prst="rect">
                  <a:avLst/>
                </a:prstGeom>
                <a:noFill/>
                <a:ln>
                  <a:noFill/>
                </a:ln>
              </p:spPr>
              <p:txBody>
                <a:bodyPr lIns="91425" tIns="45700" rIns="91425" bIns="45700" anchor="t" anchorCtr="0">
                  <a:noAutofit/>
                </a:bodyPr>
                <a:lstStyle/>
                <a:p>
                  <a:pPr>
                    <a:lnSpc>
                      <a:spcPct val="115000"/>
                    </a:lnSpc>
                    <a:buClr>
                      <a:srgbClr val="7030A0"/>
                    </a:buClr>
                    <a:buSzPct val="25000"/>
                  </a:pPr>
                  <a:r>
                    <a:rPr lang="en-US" sz="1400" b="1" dirty="0">
                      <a:solidFill>
                        <a:srgbClr val="7030A0"/>
                      </a:solidFill>
                      <a:latin typeface="Garamond"/>
                      <a:ea typeface="Garamond"/>
                      <a:cs typeface="Garamond"/>
                      <a:sym typeface="Garamond"/>
                    </a:rPr>
                    <a:t>Overall </a:t>
                  </a:r>
                </a:p>
                <a:p>
                  <a:pPr>
                    <a:lnSpc>
                      <a:spcPct val="115000"/>
                    </a:lnSpc>
                    <a:buClr>
                      <a:srgbClr val="7030A0"/>
                    </a:buClr>
                    <a:buSzPct val="25000"/>
                  </a:pPr>
                  <a:r>
                    <a:rPr lang="en-US" sz="1400" b="1" dirty="0">
                      <a:solidFill>
                        <a:srgbClr val="7030A0"/>
                      </a:solidFill>
                      <a:latin typeface="Garamond"/>
                      <a:ea typeface="Garamond"/>
                      <a:cs typeface="Garamond"/>
                      <a:sym typeface="Garamond"/>
                    </a:rPr>
                    <a:t>Functioning</a:t>
                  </a:r>
                </a:p>
              </p:txBody>
            </p:sp>
            <p:sp>
              <p:nvSpPr>
                <p:cNvPr id="24" name="Shape 684">
                  <a:extLst>
                    <a:ext uri="{FF2B5EF4-FFF2-40B4-BE49-F238E27FC236}">
                      <a16:creationId xmlns:a16="http://schemas.microsoft.com/office/drawing/2014/main" id="{8AC8E8B0-D008-7048-A6D8-B5A6CD0D1383}"/>
                    </a:ext>
                  </a:extLst>
                </p:cNvPr>
                <p:cNvSpPr/>
                <p:nvPr/>
              </p:nvSpPr>
              <p:spPr>
                <a:xfrm>
                  <a:off x="1447800" y="2667000"/>
                  <a:ext cx="563700" cy="257100"/>
                </a:xfrm>
                <a:prstGeom prst="rightArrow">
                  <a:avLst>
                    <a:gd name="adj1" fmla="val 50000"/>
                    <a:gd name="adj2" fmla="val 50000"/>
                  </a:avLst>
                </a:prstGeom>
                <a:solidFill>
                  <a:srgbClr val="8064A2"/>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grpSp>
          <p:nvGrpSpPr>
            <p:cNvPr id="7" name="Shape 685">
              <a:extLst>
                <a:ext uri="{FF2B5EF4-FFF2-40B4-BE49-F238E27FC236}">
                  <a16:creationId xmlns:a16="http://schemas.microsoft.com/office/drawing/2014/main" id="{D319F9E9-0CA2-F941-A61A-D1E5D8993085}"/>
                </a:ext>
              </a:extLst>
            </p:cNvPr>
            <p:cNvGrpSpPr/>
            <p:nvPr/>
          </p:nvGrpSpPr>
          <p:grpSpPr>
            <a:xfrm>
              <a:off x="1348143" y="1981200"/>
              <a:ext cx="7262457" cy="3448200"/>
              <a:chOff x="390525" y="0"/>
              <a:chExt cx="7820025" cy="3448200"/>
            </a:xfrm>
          </p:grpSpPr>
          <p:sp>
            <p:nvSpPr>
              <p:cNvPr id="8" name="Shape 686">
                <a:extLst>
                  <a:ext uri="{FF2B5EF4-FFF2-40B4-BE49-F238E27FC236}">
                    <a16:creationId xmlns:a16="http://schemas.microsoft.com/office/drawing/2014/main" id="{CBD80F5B-16F6-8F45-A357-AB681AE0EC04}"/>
                  </a:ext>
                </a:extLst>
              </p:cNvPr>
              <p:cNvSpPr/>
              <p:nvPr/>
            </p:nvSpPr>
            <p:spPr>
              <a:xfrm>
                <a:off x="390525" y="2590800"/>
                <a:ext cx="15525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Memory</a:t>
                </a:r>
              </a:p>
            </p:txBody>
          </p:sp>
          <p:sp>
            <p:nvSpPr>
              <p:cNvPr id="9" name="Shape 687">
                <a:extLst>
                  <a:ext uri="{FF2B5EF4-FFF2-40B4-BE49-F238E27FC236}">
                    <a16:creationId xmlns:a16="http://schemas.microsoft.com/office/drawing/2014/main" id="{FDE82956-4E96-6C4A-9418-E386DF614AF4}"/>
                  </a:ext>
                </a:extLst>
              </p:cNvPr>
              <p:cNvSpPr/>
              <p:nvPr/>
            </p:nvSpPr>
            <p:spPr>
              <a:xfrm>
                <a:off x="6648450"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Sensory-Motor</a:t>
                </a:r>
              </a:p>
            </p:txBody>
          </p:sp>
          <p:sp>
            <p:nvSpPr>
              <p:cNvPr id="10" name="Shape 688">
                <a:extLst>
                  <a:ext uri="{FF2B5EF4-FFF2-40B4-BE49-F238E27FC236}">
                    <a16:creationId xmlns:a16="http://schemas.microsoft.com/office/drawing/2014/main" id="{02818CA6-4F74-1546-B32E-3427CA2751DC}"/>
                  </a:ext>
                </a:extLst>
              </p:cNvPr>
              <p:cNvSpPr/>
              <p:nvPr/>
            </p:nvSpPr>
            <p:spPr>
              <a:xfrm>
                <a:off x="5086351"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Inhibition</a:t>
                </a:r>
              </a:p>
            </p:txBody>
          </p:sp>
          <p:sp>
            <p:nvSpPr>
              <p:cNvPr id="11" name="Shape 689">
                <a:extLst>
                  <a:ext uri="{FF2B5EF4-FFF2-40B4-BE49-F238E27FC236}">
                    <a16:creationId xmlns:a16="http://schemas.microsoft.com/office/drawing/2014/main" id="{DBDC557F-5A2B-6244-B7C3-D18F9C061D0C}"/>
                  </a:ext>
                </a:extLst>
              </p:cNvPr>
              <p:cNvSpPr/>
              <p:nvPr/>
            </p:nvSpPr>
            <p:spPr>
              <a:xfrm>
                <a:off x="3505201" y="2590800"/>
                <a:ext cx="15717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Attention</a:t>
                </a:r>
              </a:p>
            </p:txBody>
          </p:sp>
          <p:sp>
            <p:nvSpPr>
              <p:cNvPr id="12" name="Shape 690">
                <a:extLst>
                  <a:ext uri="{FF2B5EF4-FFF2-40B4-BE49-F238E27FC236}">
                    <a16:creationId xmlns:a16="http://schemas.microsoft.com/office/drawing/2014/main" id="{25112259-6615-024F-B3C4-21D3E5E036A9}"/>
                  </a:ext>
                </a:extLst>
              </p:cNvPr>
              <p:cNvSpPr/>
              <p:nvPr/>
            </p:nvSpPr>
            <p:spPr>
              <a:xfrm>
                <a:off x="1952625" y="2590800"/>
                <a:ext cx="15429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
                </a:r>
                <a:br>
                  <a:rPr lang="en-US" b="1" dirty="0">
                    <a:solidFill>
                      <a:srgbClr val="FFFFFF"/>
                    </a:solidFill>
                    <a:latin typeface="Calibri"/>
                    <a:ea typeface="Calibri"/>
                    <a:cs typeface="Calibri"/>
                    <a:sym typeface="Calibri"/>
                  </a:rPr>
                </a:br>
                <a:r>
                  <a:rPr lang="en-US" b="1" dirty="0">
                    <a:solidFill>
                      <a:srgbClr val="FFFFFF"/>
                    </a:solidFill>
                    <a:latin typeface="Calibri"/>
                    <a:ea typeface="Calibri"/>
                    <a:cs typeface="Calibri"/>
                    <a:sym typeface="Calibri"/>
                  </a:rPr>
                  <a:t>Processing Speed</a:t>
                </a:r>
              </a:p>
              <a:p>
                <a:pPr algn="ctr">
                  <a:lnSpc>
                    <a:spcPct val="115000"/>
                  </a:lnSpc>
                  <a:spcBef>
                    <a:spcPts val="1000"/>
                  </a:spcBef>
                  <a:buClr>
                    <a:srgbClr val="FFFFFF"/>
                  </a:buClr>
                  <a:buSzPct val="25000"/>
                </a:pPr>
                <a:r>
                  <a:rPr lang="en-US" sz="1600" dirty="0">
                    <a:solidFill>
                      <a:srgbClr val="FFFFFF"/>
                    </a:solidFill>
                    <a:latin typeface="Calibri"/>
                    <a:ea typeface="Calibri"/>
                    <a:cs typeface="Calibri"/>
                    <a:sym typeface="Calibri"/>
                  </a:rPr>
                  <a:t> </a:t>
                </a:r>
              </a:p>
            </p:txBody>
          </p:sp>
          <p:sp>
            <p:nvSpPr>
              <p:cNvPr id="13" name="Shape 691">
                <a:extLst>
                  <a:ext uri="{FF2B5EF4-FFF2-40B4-BE49-F238E27FC236}">
                    <a16:creationId xmlns:a16="http://schemas.microsoft.com/office/drawing/2014/main" id="{6D4DA43C-B9CD-D549-87E3-5128C3EC740A}"/>
                  </a:ext>
                </a:extLst>
              </p:cNvPr>
              <p:cNvSpPr/>
              <p:nvPr/>
            </p:nvSpPr>
            <p:spPr>
              <a:xfrm>
                <a:off x="19431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Language Processes</a:t>
                </a:r>
              </a:p>
            </p:txBody>
          </p:sp>
          <p:sp>
            <p:nvSpPr>
              <p:cNvPr id="14" name="Shape 692">
                <a:extLst>
                  <a:ext uri="{FF2B5EF4-FFF2-40B4-BE49-F238E27FC236}">
                    <a16:creationId xmlns:a16="http://schemas.microsoft.com/office/drawing/2014/main" id="{D1AB119E-8EF0-B447-A3DE-A03468D25BC4}"/>
                  </a:ext>
                </a:extLst>
              </p:cNvPr>
              <p:cNvSpPr/>
              <p:nvPr/>
            </p:nvSpPr>
            <p:spPr>
              <a:xfrm>
                <a:off x="35052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Learning Processes</a:t>
                </a:r>
              </a:p>
            </p:txBody>
          </p:sp>
          <p:sp>
            <p:nvSpPr>
              <p:cNvPr id="15" name="Shape 693">
                <a:extLst>
                  <a:ext uri="{FF2B5EF4-FFF2-40B4-BE49-F238E27FC236}">
                    <a16:creationId xmlns:a16="http://schemas.microsoft.com/office/drawing/2014/main" id="{4569CE85-FF98-D54A-B341-E9613C7DC568}"/>
                  </a:ext>
                </a:extLst>
              </p:cNvPr>
              <p:cNvSpPr/>
              <p:nvPr/>
            </p:nvSpPr>
            <p:spPr>
              <a:xfrm>
                <a:off x="5068200" y="1724025"/>
                <a:ext cx="15621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Visual-Spatial Processes</a:t>
                </a:r>
              </a:p>
            </p:txBody>
          </p:sp>
          <p:sp>
            <p:nvSpPr>
              <p:cNvPr id="16" name="Shape 694">
                <a:extLst>
                  <a:ext uri="{FF2B5EF4-FFF2-40B4-BE49-F238E27FC236}">
                    <a16:creationId xmlns:a16="http://schemas.microsoft.com/office/drawing/2014/main" id="{84D157C9-25E5-C045-83C5-F4C7ACECBFDC}"/>
                  </a:ext>
                </a:extLst>
              </p:cNvPr>
              <p:cNvSpPr/>
              <p:nvPr/>
            </p:nvSpPr>
            <p:spPr>
              <a:xfrm>
                <a:off x="2722352" y="866775"/>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Social Emotional Competency</a:t>
                </a:r>
              </a:p>
            </p:txBody>
          </p:sp>
          <p:sp>
            <p:nvSpPr>
              <p:cNvPr id="17" name="Shape 695">
                <a:extLst>
                  <a:ext uri="{FF2B5EF4-FFF2-40B4-BE49-F238E27FC236}">
                    <a16:creationId xmlns:a16="http://schemas.microsoft.com/office/drawing/2014/main" id="{3F1D2D20-5891-6042-9DF3-0CB2A12CB739}"/>
                  </a:ext>
                </a:extLst>
              </p:cNvPr>
              <p:cNvSpPr/>
              <p:nvPr/>
            </p:nvSpPr>
            <p:spPr>
              <a:xfrm>
                <a:off x="4286251" y="871879"/>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Executive Functions</a:t>
                </a:r>
              </a:p>
            </p:txBody>
          </p:sp>
          <p:sp>
            <p:nvSpPr>
              <p:cNvPr id="18" name="Shape 696">
                <a:extLst>
                  <a:ext uri="{FF2B5EF4-FFF2-40B4-BE49-F238E27FC236}">
                    <a16:creationId xmlns:a16="http://schemas.microsoft.com/office/drawing/2014/main" id="{F2F21850-5CA5-DB44-8CF3-3A9B73E5152E}"/>
                  </a:ext>
                </a:extLst>
              </p:cNvPr>
              <p:cNvSpPr/>
              <p:nvPr/>
            </p:nvSpPr>
            <p:spPr>
              <a:xfrm>
                <a:off x="3495676" y="0"/>
                <a:ext cx="1562100" cy="857400"/>
              </a:xfrm>
              <a:prstGeom prst="roundRect">
                <a:avLst>
                  <a:gd name="adj" fmla="val 16667"/>
                </a:avLst>
              </a:prstGeom>
              <a:solidFill>
                <a:srgbClr val="8064A2"/>
              </a:solidFill>
              <a:ln w="25400" cap="flat" cmpd="sng">
                <a:solidFill>
                  <a:srgbClr val="5D4876"/>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200" b="1" dirty="0">
                    <a:solidFill>
                      <a:srgbClr val="FFFFFF"/>
                    </a:solidFill>
                    <a:latin typeface="Calibri"/>
                    <a:ea typeface="Calibri"/>
                    <a:cs typeface="Calibri"/>
                    <a:sym typeface="Calibri"/>
                  </a:rPr>
                  <a:t>Achievement/ Cognitive Ability/ Reasoning</a:t>
                </a:r>
              </a:p>
            </p:txBody>
          </p:sp>
        </p:grpSp>
      </p:grpSp>
      <p:sp>
        <p:nvSpPr>
          <p:cNvPr id="29" name="Frame 28">
            <a:extLst>
              <a:ext uri="{FF2B5EF4-FFF2-40B4-BE49-F238E27FC236}">
                <a16:creationId xmlns:a16="http://schemas.microsoft.com/office/drawing/2014/main" id="{3BBE02AC-40FE-F84C-AF23-02A75A04F6D4}"/>
              </a:ext>
            </a:extLst>
          </p:cNvPr>
          <p:cNvSpPr/>
          <p:nvPr/>
        </p:nvSpPr>
        <p:spPr>
          <a:xfrm>
            <a:off x="4701092" y="2624866"/>
            <a:ext cx="3582296" cy="1251809"/>
          </a:xfrm>
          <a:prstGeom prst="fram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Rectangle 29">
            <a:extLst>
              <a:ext uri="{FF2B5EF4-FFF2-40B4-BE49-F238E27FC236}">
                <a16:creationId xmlns:a16="http://schemas.microsoft.com/office/drawing/2014/main" id="{533C3C9F-2EDE-F64D-B7B7-D86AEB41B866}"/>
              </a:ext>
            </a:extLst>
          </p:cNvPr>
          <p:cNvSpPr/>
          <p:nvPr/>
        </p:nvSpPr>
        <p:spPr>
          <a:xfrm>
            <a:off x="8970603" y="1798409"/>
            <a:ext cx="1947134" cy="1609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behavior happens</a:t>
            </a:r>
          </a:p>
        </p:txBody>
      </p:sp>
      <p:sp>
        <p:nvSpPr>
          <p:cNvPr id="31" name="Right Arrow 30">
            <a:extLst>
              <a:ext uri="{FF2B5EF4-FFF2-40B4-BE49-F238E27FC236}">
                <a16:creationId xmlns:a16="http://schemas.microsoft.com/office/drawing/2014/main" id="{4A6098C9-2BEC-EA4D-AB21-471F3DF56A55}"/>
              </a:ext>
            </a:extLst>
          </p:cNvPr>
          <p:cNvSpPr/>
          <p:nvPr/>
        </p:nvSpPr>
        <p:spPr>
          <a:xfrm rot="10800000">
            <a:off x="8390965" y="3028950"/>
            <a:ext cx="548640" cy="176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ooter Placeholder 3">
            <a:extLst>
              <a:ext uri="{FF2B5EF4-FFF2-40B4-BE49-F238E27FC236}">
                <a16:creationId xmlns:a16="http://schemas.microsoft.com/office/drawing/2014/main" id="{24A4A473-C8A7-4B48-86CB-32F996AA5BEB}"/>
              </a:ext>
            </a:extLst>
          </p:cNvPr>
          <p:cNvSpPr>
            <a:spLocks noGrp="1"/>
          </p:cNvSpPr>
          <p:nvPr>
            <p:ph type="ftr" sz="quarter" idx="11"/>
          </p:nvPr>
        </p:nvSpPr>
        <p:spPr>
          <a:xfrm>
            <a:off x="442752" y="6305077"/>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
        <p:nvSpPr>
          <p:cNvPr id="33" name="Curved Down Arrow 32">
            <a:extLst>
              <a:ext uri="{FF2B5EF4-FFF2-40B4-BE49-F238E27FC236}">
                <a16:creationId xmlns:a16="http://schemas.microsoft.com/office/drawing/2014/main" id="{5CEC138A-4385-E84B-A602-385193DA7B29}"/>
              </a:ext>
            </a:extLst>
          </p:cNvPr>
          <p:cNvSpPr/>
          <p:nvPr/>
        </p:nvSpPr>
        <p:spPr>
          <a:xfrm rot="3703850">
            <a:off x="7676871" y="2719539"/>
            <a:ext cx="2435696" cy="1637013"/>
          </a:xfrm>
          <a:prstGeom prst="curvedDownArrow">
            <a:avLst>
              <a:gd name="adj1" fmla="val 20800"/>
              <a:gd name="adj2" fmla="val 50156"/>
              <a:gd name="adj3" fmla="val 25000"/>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1399973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5815" y="1111278"/>
            <a:ext cx="11160369" cy="3639670"/>
          </a:xfrm>
        </p:spPr>
        <p:txBody>
          <a:bodyPr>
            <a:noAutofit/>
          </a:bodyPr>
          <a:lstStyle/>
          <a:p>
            <a:pPr>
              <a:buFont typeface="Wingdings 2" charset="0"/>
              <a:buNone/>
            </a:pPr>
            <a:r>
              <a:rPr lang="en-US" sz="2400" dirty="0">
                <a:latin typeface="Verdana" charset="0"/>
                <a:hlinkClick r:id="rId3" action="ppaction://hlinkfile"/>
              </a:rPr>
              <a:t>People Do Well If They Can</a:t>
            </a:r>
            <a:r>
              <a:rPr lang="en-US" sz="2400" dirty="0">
                <a:latin typeface="Verdana" charset="0"/>
              </a:rPr>
              <a:t> This is the most important theme of Collaborative Problem Solving: </a:t>
            </a:r>
            <a:r>
              <a:rPr lang="en-US" sz="2400" dirty="0">
                <a:solidFill>
                  <a:srgbClr val="FF0000"/>
                </a:solidFill>
                <a:latin typeface="Verdana" charset="0"/>
              </a:rPr>
              <a:t>the belief that if a person </a:t>
            </a:r>
            <a:r>
              <a:rPr lang="en-US" sz="2400" i="1" dirty="0">
                <a:solidFill>
                  <a:srgbClr val="FF0000"/>
                </a:solidFill>
                <a:latin typeface="Verdana" charset="0"/>
              </a:rPr>
              <a:t>could</a:t>
            </a:r>
            <a:r>
              <a:rPr lang="en-US" sz="2400" dirty="0">
                <a:solidFill>
                  <a:srgbClr val="FF0000"/>
                </a:solidFill>
                <a:latin typeface="Verdana" charset="0"/>
              </a:rPr>
              <a:t> do well, they </a:t>
            </a:r>
            <a:r>
              <a:rPr lang="en-US" sz="2400" i="1" dirty="0">
                <a:solidFill>
                  <a:srgbClr val="FF0000"/>
                </a:solidFill>
                <a:latin typeface="Verdana" charset="0"/>
              </a:rPr>
              <a:t>would</a:t>
            </a:r>
            <a:r>
              <a:rPr lang="en-US" sz="2400" dirty="0">
                <a:solidFill>
                  <a:srgbClr val="FF0000"/>
                </a:solidFill>
                <a:latin typeface="Verdana" charset="0"/>
              </a:rPr>
              <a:t> do well</a:t>
            </a:r>
            <a:r>
              <a:rPr lang="en-US" sz="2400" dirty="0">
                <a:latin typeface="Verdana" charset="0"/>
              </a:rPr>
              <a:t>. In other words, if the person had the skills to exhibit adaptive behavior, he/she wouldn't</a:t>
            </a:r>
            <a:r>
              <a:rPr lang="en-US" altLang="ja-JP" sz="2400" dirty="0">
                <a:latin typeface="Verdana" charset="0"/>
              </a:rPr>
              <a:t> be exhibiting challenging behavior. That</a:t>
            </a:r>
            <a:r>
              <a:rPr lang="ja-JP" altLang="en-US" sz="2400" dirty="0">
                <a:latin typeface="Verdana" charset="0"/>
              </a:rPr>
              <a:t>’</a:t>
            </a:r>
            <a:r>
              <a:rPr lang="en-US" altLang="ja-JP" sz="2400" dirty="0">
                <a:latin typeface="Verdana" charset="0"/>
              </a:rPr>
              <a:t>s because doing well is always preferable to not doing well. </a:t>
            </a:r>
            <a:endParaRPr lang="en-US" sz="2400" dirty="0">
              <a:latin typeface="Verdana" charset="0"/>
              <a:hlinkClick r:id="" action="ppaction://hlinkfile"/>
            </a:endParaRPr>
          </a:p>
          <a:p>
            <a:pPr algn="ctr">
              <a:buFont typeface="Wingdings 2" charset="0"/>
              <a:buNone/>
            </a:pPr>
            <a:r>
              <a:rPr lang="en-US" sz="2400" dirty="0">
                <a:latin typeface="Verdana" charset="0"/>
                <a:hlinkClick r:id="" action="ppaction://hlinkfile"/>
              </a:rPr>
              <a:t>What's Your Explanation?</a:t>
            </a:r>
            <a:r>
              <a:rPr lang="en-US" sz="2400" dirty="0">
                <a:latin typeface="Verdana" charset="0"/>
              </a:rPr>
              <a:t> </a:t>
            </a:r>
          </a:p>
          <a:p>
            <a:pPr>
              <a:buFont typeface="Wingdings 2" charset="0"/>
              <a:buNone/>
            </a:pPr>
            <a:r>
              <a:rPr lang="en-US" sz="2400" dirty="0">
                <a:latin typeface="Verdana" charset="0"/>
              </a:rPr>
              <a:t>Your explanation for challenging behavior has major implications for how you'll try to help. If you believe a person’s behavior is challenging because of lagging skills, then rewarding and punishing may not be the ideal approach. Solving those problems and teaching those skills would make better sense.</a:t>
            </a:r>
          </a:p>
        </p:txBody>
      </p:sp>
      <p:sp>
        <p:nvSpPr>
          <p:cNvPr id="3" name="Title 2"/>
          <p:cNvSpPr>
            <a:spLocks noGrp="1"/>
          </p:cNvSpPr>
          <p:nvPr>
            <p:ph type="title"/>
          </p:nvPr>
        </p:nvSpPr>
        <p:spPr>
          <a:xfrm>
            <a:off x="527538" y="318774"/>
            <a:ext cx="10264272" cy="1188720"/>
          </a:xfrm>
        </p:spPr>
        <p:txBody>
          <a:bodyPr>
            <a:normAutofit fontScale="90000"/>
          </a:bodyPr>
          <a:lstStyle/>
          <a:p>
            <a:r>
              <a:rPr lang="en-US" dirty="0">
                <a:latin typeface="Verdana" charset="0"/>
              </a:rPr>
              <a:t>Collaborative Problem Solving CPS</a:t>
            </a:r>
            <a:br>
              <a:rPr lang="en-US" dirty="0">
                <a:latin typeface="Verdana" charset="0"/>
              </a:rPr>
            </a:br>
            <a:endParaRPr lang="en-US" dirty="0"/>
          </a:p>
        </p:txBody>
      </p:sp>
      <p:sp>
        <p:nvSpPr>
          <p:cNvPr id="4" name="Footer Placeholder 3">
            <a:extLst>
              <a:ext uri="{FF2B5EF4-FFF2-40B4-BE49-F238E27FC236}">
                <a16:creationId xmlns:a16="http://schemas.microsoft.com/office/drawing/2014/main" id="{A68F6DB3-6577-0741-87B2-73C2AAE5739D}"/>
              </a:ext>
            </a:extLst>
          </p:cNvPr>
          <p:cNvSpPr>
            <a:spLocks noGrp="1"/>
          </p:cNvSpPr>
          <p:nvPr>
            <p:ph type="ftr" sz="quarter" idx="11"/>
          </p:nvPr>
        </p:nvSpPr>
        <p:spPr>
          <a:xfrm>
            <a:off x="515815" y="6265382"/>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
        <p:nvSpPr>
          <p:cNvPr id="5" name="TextBox 4">
            <a:extLst>
              <a:ext uri="{FF2B5EF4-FFF2-40B4-BE49-F238E27FC236}">
                <a16:creationId xmlns:a16="http://schemas.microsoft.com/office/drawing/2014/main" id="{58C68AD3-0769-BC48-8B29-AADE3B4861CF}"/>
              </a:ext>
            </a:extLst>
          </p:cNvPr>
          <p:cNvSpPr txBox="1"/>
          <p:nvPr/>
        </p:nvSpPr>
        <p:spPr>
          <a:xfrm>
            <a:off x="6998677" y="5768605"/>
            <a:ext cx="4337539" cy="369332"/>
          </a:xfrm>
          <a:prstGeom prst="rect">
            <a:avLst/>
          </a:prstGeom>
          <a:noFill/>
        </p:spPr>
        <p:txBody>
          <a:bodyPr wrap="square" rtlCol="0">
            <a:spAutoFit/>
          </a:bodyPr>
          <a:lstStyle/>
          <a:p>
            <a:r>
              <a:rPr lang="en-US" dirty="0"/>
              <a:t>https://</a:t>
            </a:r>
            <a:r>
              <a:rPr lang="en-US" dirty="0" err="1"/>
              <a:t>thinkkids.org</a:t>
            </a:r>
            <a:r>
              <a:rPr lang="en-US" dirty="0"/>
              <a:t>/</a:t>
            </a:r>
          </a:p>
        </p:txBody>
      </p:sp>
    </p:spTree>
    <p:extLst>
      <p:ext uri="{BB962C8B-B14F-4D97-AF65-F5344CB8AC3E}">
        <p14:creationId xmlns:p14="http://schemas.microsoft.com/office/powerpoint/2010/main" val="1676250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do you know (suspect) about your student?</a:t>
            </a:r>
          </a:p>
        </p:txBody>
      </p:sp>
      <p:sp>
        <p:nvSpPr>
          <p:cNvPr id="3" name="Content Placeholder 2"/>
          <p:cNvSpPr>
            <a:spLocks noGrp="1"/>
          </p:cNvSpPr>
          <p:nvPr>
            <p:ph idx="1"/>
          </p:nvPr>
        </p:nvSpPr>
        <p:spPr/>
        <p:txBody>
          <a:bodyPr>
            <a:noAutofit/>
          </a:bodyPr>
          <a:lstStyle/>
          <a:p>
            <a:r>
              <a:rPr lang="en-US" sz="2000" dirty="0"/>
              <a:t>Toxic stress?</a:t>
            </a:r>
          </a:p>
          <a:p>
            <a:r>
              <a:rPr lang="en-US" sz="2000" dirty="0"/>
              <a:t>Mental health issues?</a:t>
            </a:r>
          </a:p>
          <a:p>
            <a:r>
              <a:rPr lang="en-US" sz="2000" dirty="0"/>
              <a:t>FASD?</a:t>
            </a:r>
          </a:p>
          <a:p>
            <a:r>
              <a:rPr lang="en-US" sz="2000" dirty="0"/>
              <a:t>Traumatic Brain Injury or Non-Traumatic Brain Injury? Assault? In a gang? </a:t>
            </a:r>
          </a:p>
          <a:p>
            <a:r>
              <a:rPr lang="en-US" sz="2000" dirty="0"/>
              <a:t>Risky Behavior? Motor vehicle accident? Motorcycle accident? Falls? </a:t>
            </a:r>
          </a:p>
          <a:p>
            <a:r>
              <a:rPr lang="en-US" sz="2000" dirty="0"/>
              <a:t>A victim of domestic violence? The abuser? The victim of child abuse?</a:t>
            </a:r>
          </a:p>
          <a:p>
            <a:r>
              <a:rPr lang="en-US" sz="2000" dirty="0"/>
              <a:t>Substance Abuse?</a:t>
            </a:r>
          </a:p>
        </p:txBody>
      </p:sp>
      <p:pic>
        <p:nvPicPr>
          <p:cNvPr id="5" name="Picture 4" descr="LS01948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9495" y="1277112"/>
            <a:ext cx="3121152" cy="2151888"/>
          </a:xfrm>
          <a:prstGeom prst="rect">
            <a:avLst/>
          </a:prstGeom>
        </p:spPr>
      </p:pic>
      <p:sp>
        <p:nvSpPr>
          <p:cNvPr id="6" name="Footer Placeholder 3">
            <a:extLst>
              <a:ext uri="{FF2B5EF4-FFF2-40B4-BE49-F238E27FC236}">
                <a16:creationId xmlns:a16="http://schemas.microsoft.com/office/drawing/2014/main" id="{857933DF-F539-514F-ADA1-CF58EE1DE439}"/>
              </a:ext>
            </a:extLst>
          </p:cNvPr>
          <p:cNvSpPr>
            <a:spLocks noGrp="1"/>
          </p:cNvSpPr>
          <p:nvPr>
            <p:ph type="ftr" sz="quarter" idx="11"/>
          </p:nvPr>
        </p:nvSpPr>
        <p:spPr>
          <a:xfrm>
            <a:off x="589935" y="6235547"/>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484636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87E6-9993-1E41-BFE6-375E5998186F}"/>
              </a:ext>
            </a:extLst>
          </p:cNvPr>
          <p:cNvSpPr>
            <a:spLocks noGrp="1"/>
          </p:cNvSpPr>
          <p:nvPr>
            <p:ph type="title"/>
          </p:nvPr>
        </p:nvSpPr>
        <p:spPr>
          <a:xfrm>
            <a:off x="838200" y="312116"/>
            <a:ext cx="10515600" cy="1188720"/>
          </a:xfrm>
          <a:noFill/>
        </p:spPr>
        <p:txBody>
          <a:bodyPr>
            <a:normAutofit fontScale="90000"/>
          </a:bodyPr>
          <a:lstStyle/>
          <a:p>
            <a:r>
              <a:rPr lang="en-US" dirty="0"/>
              <a:t>Now when a behavior happens… could it be a Can’t instead of a Won’t?</a:t>
            </a:r>
          </a:p>
        </p:txBody>
      </p:sp>
      <p:sp>
        <p:nvSpPr>
          <p:cNvPr id="3" name="Content Placeholder 2">
            <a:extLst>
              <a:ext uri="{FF2B5EF4-FFF2-40B4-BE49-F238E27FC236}">
                <a16:creationId xmlns:a16="http://schemas.microsoft.com/office/drawing/2014/main" id="{A79F1624-A8EE-C74E-ACC1-B881E93CCAE5}"/>
              </a:ext>
            </a:extLst>
          </p:cNvPr>
          <p:cNvSpPr>
            <a:spLocks noGrp="1"/>
          </p:cNvSpPr>
          <p:nvPr>
            <p:ph idx="1"/>
          </p:nvPr>
        </p:nvSpPr>
        <p:spPr/>
        <p:txBody>
          <a:bodyPr/>
          <a:lstStyle/>
          <a:p>
            <a:pPr marL="0" indent="0">
              <a:buNone/>
            </a:pPr>
            <a:endParaRPr lang="en-US" dirty="0"/>
          </a:p>
        </p:txBody>
      </p:sp>
      <p:grpSp>
        <p:nvGrpSpPr>
          <p:cNvPr id="4" name="Group 3">
            <a:extLst>
              <a:ext uri="{FF2B5EF4-FFF2-40B4-BE49-F238E27FC236}">
                <a16:creationId xmlns:a16="http://schemas.microsoft.com/office/drawing/2014/main" id="{0C5B5F79-C44A-2B47-902F-7F8FDB821BE4}"/>
              </a:ext>
            </a:extLst>
          </p:cNvPr>
          <p:cNvGrpSpPr/>
          <p:nvPr/>
        </p:nvGrpSpPr>
        <p:grpSpPr>
          <a:xfrm>
            <a:off x="1699636" y="1981200"/>
            <a:ext cx="8434965" cy="3860100"/>
            <a:chOff x="175635" y="1981200"/>
            <a:chExt cx="8434965" cy="3860100"/>
          </a:xfrm>
        </p:grpSpPr>
        <p:sp>
          <p:nvSpPr>
            <p:cNvPr id="5" name="Shape 673">
              <a:extLst>
                <a:ext uri="{FF2B5EF4-FFF2-40B4-BE49-F238E27FC236}">
                  <a16:creationId xmlns:a16="http://schemas.microsoft.com/office/drawing/2014/main" id="{A57E84A0-2218-F74C-B290-B6D5519AADD7}"/>
                </a:ext>
              </a:extLst>
            </p:cNvPr>
            <p:cNvSpPr txBox="1"/>
            <p:nvPr/>
          </p:nvSpPr>
          <p:spPr>
            <a:xfrm>
              <a:off x="2428575" y="5410200"/>
              <a:ext cx="6106200" cy="431100"/>
            </a:xfrm>
            <a:prstGeom prst="rect">
              <a:avLst/>
            </a:prstGeom>
            <a:solidFill>
              <a:schemeClr val="lt1"/>
            </a:solidFill>
            <a:ln>
              <a:noFill/>
            </a:ln>
          </p:spPr>
          <p:txBody>
            <a:bodyPr lIns="91425" tIns="45700" rIns="91425" bIns="45700" anchor="t" anchorCtr="0">
              <a:noAutofit/>
            </a:bodyPr>
            <a:lstStyle/>
            <a:p>
              <a:pPr algn="r">
                <a:lnSpc>
                  <a:spcPct val="115000"/>
                </a:lnSpc>
                <a:buClr>
                  <a:schemeClr val="dk1"/>
                </a:buClr>
                <a:buSzPct val="25000"/>
              </a:pPr>
              <a:r>
                <a:rPr lang="en-US" sz="900" dirty="0">
                  <a:solidFill>
                    <a:schemeClr val="dk1"/>
                  </a:solidFill>
                  <a:latin typeface="Garamond"/>
                  <a:ea typeface="Garamond"/>
                  <a:cs typeface="Garamond"/>
                  <a:sym typeface="Garamond"/>
                </a:rPr>
                <a:t>The Hierarchy of Neurocognitive Functioning © - created by Peter Thompson, Ph.D. 2013, adapted from the works of Miller 2007; </a:t>
              </a:r>
              <a:r>
                <a:rPr lang="en-US" sz="900" dirty="0" err="1">
                  <a:solidFill>
                    <a:schemeClr val="dk1"/>
                  </a:solidFill>
                  <a:latin typeface="Garamond"/>
                  <a:ea typeface="Garamond"/>
                  <a:cs typeface="Garamond"/>
                  <a:sym typeface="Garamond"/>
                </a:rPr>
                <a:t>Reitan</a:t>
              </a:r>
              <a:r>
                <a:rPr lang="en-US" sz="900" dirty="0">
                  <a:solidFill>
                    <a:schemeClr val="dk1"/>
                  </a:solidFill>
                  <a:latin typeface="Garamond"/>
                  <a:ea typeface="Garamond"/>
                  <a:cs typeface="Garamond"/>
                  <a:sym typeface="Garamond"/>
                </a:rPr>
                <a:t> and Wolfson 2004; Hale and </a:t>
              </a:r>
              <a:r>
                <a:rPr lang="en-US" sz="900" dirty="0" err="1">
                  <a:solidFill>
                    <a:schemeClr val="dk1"/>
                  </a:solidFill>
                  <a:latin typeface="Garamond"/>
                  <a:ea typeface="Garamond"/>
                  <a:cs typeface="Garamond"/>
                  <a:sym typeface="Garamond"/>
                </a:rPr>
                <a:t>Fiorello</a:t>
              </a:r>
              <a:r>
                <a:rPr lang="en-US" sz="900" dirty="0">
                  <a:solidFill>
                    <a:schemeClr val="dk1"/>
                  </a:solidFill>
                  <a:latin typeface="Garamond"/>
                  <a:ea typeface="Garamond"/>
                  <a:cs typeface="Garamond"/>
                  <a:sym typeface="Garamond"/>
                </a:rPr>
                <a:t> 2004.</a:t>
              </a:r>
            </a:p>
            <a:p>
              <a:pPr lvl="0" algn="r">
                <a:lnSpc>
                  <a:spcPct val="115000"/>
                </a:lnSpc>
                <a:buClr>
                  <a:schemeClr val="dk1"/>
                </a:buClr>
                <a:buSzPct val="25000"/>
              </a:pPr>
              <a:r>
                <a:rPr lang="en-US" sz="900" dirty="0">
                  <a:solidFill>
                    <a:schemeClr val="dk1"/>
                  </a:solidFill>
                  <a:latin typeface="Garamond"/>
                  <a:ea typeface="Garamond"/>
                  <a:cs typeface="Garamond"/>
                  <a:sym typeface="Garamond"/>
                </a:rPr>
                <a:t>The Building Blocks of Brain Development © – further adapted by the CO Brain Injury Steering Committee, 2016.</a:t>
              </a:r>
            </a:p>
          </p:txBody>
        </p:sp>
        <p:grpSp>
          <p:nvGrpSpPr>
            <p:cNvPr id="6" name="Shape 674">
              <a:extLst>
                <a:ext uri="{FF2B5EF4-FFF2-40B4-BE49-F238E27FC236}">
                  <a16:creationId xmlns:a16="http://schemas.microsoft.com/office/drawing/2014/main" id="{BC512DE9-8124-0F47-99CE-F7CB5A97EFCC}"/>
                </a:ext>
              </a:extLst>
            </p:cNvPr>
            <p:cNvGrpSpPr/>
            <p:nvPr/>
          </p:nvGrpSpPr>
          <p:grpSpPr>
            <a:xfrm>
              <a:off x="175635" y="2105025"/>
              <a:ext cx="1988640" cy="3209925"/>
              <a:chOff x="22860" y="2543175"/>
              <a:chExt cx="1988640" cy="3209925"/>
            </a:xfrm>
          </p:grpSpPr>
          <p:sp>
            <p:nvSpPr>
              <p:cNvPr id="19" name="Shape 675">
                <a:extLst>
                  <a:ext uri="{FF2B5EF4-FFF2-40B4-BE49-F238E27FC236}">
                    <a16:creationId xmlns:a16="http://schemas.microsoft.com/office/drawing/2014/main" id="{46627E3D-F461-8B4D-9F0E-75A72B37A02E}"/>
                  </a:ext>
                </a:extLst>
              </p:cNvPr>
              <p:cNvSpPr txBox="1"/>
              <p:nvPr/>
            </p:nvSpPr>
            <p:spPr>
              <a:xfrm>
                <a:off x="22860" y="5143500"/>
                <a:ext cx="1320300" cy="609600"/>
              </a:xfrm>
              <a:prstGeom prst="rect">
                <a:avLst/>
              </a:prstGeom>
              <a:noFill/>
              <a:ln>
                <a:noFill/>
              </a:ln>
            </p:spPr>
            <p:txBody>
              <a:bodyPr lIns="91425" tIns="45700" rIns="91425" bIns="45700" anchor="t" anchorCtr="0">
                <a:noAutofit/>
              </a:bodyPr>
              <a:lstStyle/>
              <a:p>
                <a:pPr>
                  <a:lnSpc>
                    <a:spcPct val="115000"/>
                  </a:lnSpc>
                  <a:buClr>
                    <a:srgbClr val="E36C0A"/>
                  </a:buClr>
                  <a:buSzPct val="25000"/>
                </a:pPr>
                <a:r>
                  <a:rPr lang="en-US" sz="1400" b="1" dirty="0">
                    <a:solidFill>
                      <a:srgbClr val="E36C0A"/>
                    </a:solidFill>
                    <a:latin typeface="Garamond"/>
                    <a:ea typeface="Garamond"/>
                    <a:cs typeface="Garamond"/>
                    <a:sym typeface="Garamond"/>
                  </a:rPr>
                  <a:t>Fundamental</a:t>
                </a:r>
              </a:p>
              <a:p>
                <a:pPr>
                  <a:lnSpc>
                    <a:spcPct val="115000"/>
                  </a:lnSpc>
                  <a:buClr>
                    <a:srgbClr val="E36C0A"/>
                  </a:buClr>
                  <a:buSzPct val="25000"/>
                </a:pPr>
                <a:r>
                  <a:rPr lang="en-US" sz="1400" b="1" dirty="0">
                    <a:solidFill>
                      <a:srgbClr val="E36C0A"/>
                    </a:solidFill>
                    <a:latin typeface="Garamond"/>
                    <a:ea typeface="Garamond"/>
                    <a:cs typeface="Garamond"/>
                    <a:sym typeface="Garamond"/>
                  </a:rPr>
                  <a:t>Processes</a:t>
                </a:r>
              </a:p>
            </p:txBody>
          </p:sp>
          <p:grpSp>
            <p:nvGrpSpPr>
              <p:cNvPr id="20" name="Shape 676">
                <a:extLst>
                  <a:ext uri="{FF2B5EF4-FFF2-40B4-BE49-F238E27FC236}">
                    <a16:creationId xmlns:a16="http://schemas.microsoft.com/office/drawing/2014/main" id="{DB4C9678-0827-1E40-B7E7-9B04C528A3FE}"/>
                  </a:ext>
                </a:extLst>
              </p:cNvPr>
              <p:cNvGrpSpPr/>
              <p:nvPr/>
            </p:nvGrpSpPr>
            <p:grpSpPr>
              <a:xfrm>
                <a:off x="57148" y="4314825"/>
                <a:ext cx="1954351" cy="609600"/>
                <a:chOff x="57149" y="4314825"/>
                <a:chExt cx="1954351" cy="609600"/>
              </a:xfrm>
            </p:grpSpPr>
            <p:sp>
              <p:nvSpPr>
                <p:cNvPr id="27" name="Shape 677">
                  <a:extLst>
                    <a:ext uri="{FF2B5EF4-FFF2-40B4-BE49-F238E27FC236}">
                      <a16:creationId xmlns:a16="http://schemas.microsoft.com/office/drawing/2014/main" id="{CB2F26B1-012E-D94B-88BF-7389ABCF0E39}"/>
                    </a:ext>
                  </a:extLst>
                </p:cNvPr>
                <p:cNvSpPr txBox="1"/>
                <p:nvPr/>
              </p:nvSpPr>
              <p:spPr>
                <a:xfrm>
                  <a:off x="57148" y="4314825"/>
                  <a:ext cx="1285800" cy="609600"/>
                </a:xfrm>
                <a:prstGeom prst="rect">
                  <a:avLst/>
                </a:prstGeom>
                <a:noFill/>
                <a:ln>
                  <a:noFill/>
                </a:ln>
              </p:spPr>
              <p:txBody>
                <a:bodyPr lIns="91425" tIns="45700" rIns="91425" bIns="45700" anchor="t" anchorCtr="0">
                  <a:noAutofit/>
                </a:bodyPr>
                <a:lstStyle/>
                <a:p>
                  <a:pPr>
                    <a:lnSpc>
                      <a:spcPct val="115000"/>
                    </a:lnSpc>
                    <a:buClr>
                      <a:srgbClr val="00B050"/>
                    </a:buClr>
                    <a:buSzPct val="25000"/>
                  </a:pPr>
                  <a:r>
                    <a:rPr lang="en-US" sz="1400" b="1" dirty="0">
                      <a:solidFill>
                        <a:srgbClr val="00B050"/>
                      </a:solidFill>
                      <a:latin typeface="Garamond"/>
                      <a:ea typeface="Garamond"/>
                      <a:cs typeface="Garamond"/>
                      <a:sym typeface="Garamond"/>
                    </a:rPr>
                    <a:t>Intermediate</a:t>
                  </a:r>
                </a:p>
                <a:p>
                  <a:pPr>
                    <a:lnSpc>
                      <a:spcPct val="115000"/>
                    </a:lnSpc>
                    <a:buClr>
                      <a:srgbClr val="00B050"/>
                    </a:buClr>
                    <a:buSzPct val="25000"/>
                  </a:pPr>
                  <a:r>
                    <a:rPr lang="en-US" sz="1400" b="1" dirty="0">
                      <a:solidFill>
                        <a:srgbClr val="00B050"/>
                      </a:solidFill>
                      <a:latin typeface="Garamond"/>
                      <a:ea typeface="Garamond"/>
                      <a:cs typeface="Garamond"/>
                      <a:sym typeface="Garamond"/>
                    </a:rPr>
                    <a:t>Processes</a:t>
                  </a:r>
                </a:p>
              </p:txBody>
            </p:sp>
            <p:sp>
              <p:nvSpPr>
                <p:cNvPr id="28" name="Shape 678">
                  <a:extLst>
                    <a:ext uri="{FF2B5EF4-FFF2-40B4-BE49-F238E27FC236}">
                      <a16:creationId xmlns:a16="http://schemas.microsoft.com/office/drawing/2014/main" id="{D39EFDDB-971D-0C46-A5F2-E1A18E7A803C}"/>
                    </a:ext>
                  </a:extLst>
                </p:cNvPr>
                <p:cNvSpPr/>
                <p:nvPr/>
              </p:nvSpPr>
              <p:spPr>
                <a:xfrm>
                  <a:off x="1447800" y="4443412"/>
                  <a:ext cx="563700" cy="257100"/>
                </a:xfrm>
                <a:prstGeom prst="rightArrow">
                  <a:avLst>
                    <a:gd name="adj1" fmla="val 50000"/>
                    <a:gd name="adj2" fmla="val 50000"/>
                  </a:avLst>
                </a:prstGeom>
                <a:solidFill>
                  <a:srgbClr val="00B050"/>
                </a:solidFill>
                <a:ln w="25400" cap="flat" cmpd="sng">
                  <a:solidFill>
                    <a:srgbClr val="71893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1" name="Shape 679">
                <a:extLst>
                  <a:ext uri="{FF2B5EF4-FFF2-40B4-BE49-F238E27FC236}">
                    <a16:creationId xmlns:a16="http://schemas.microsoft.com/office/drawing/2014/main" id="{DD21ED5C-F250-544D-ACEA-55F43DE3F47E}"/>
                  </a:ext>
                </a:extLst>
              </p:cNvPr>
              <p:cNvGrpSpPr/>
              <p:nvPr/>
            </p:nvGrpSpPr>
            <p:grpSpPr>
              <a:xfrm>
                <a:off x="57150" y="3467100"/>
                <a:ext cx="1954350" cy="609600"/>
                <a:chOff x="57150" y="3467100"/>
                <a:chExt cx="1954350" cy="609600"/>
              </a:xfrm>
            </p:grpSpPr>
            <p:sp>
              <p:nvSpPr>
                <p:cNvPr id="25" name="Shape 680">
                  <a:extLst>
                    <a:ext uri="{FF2B5EF4-FFF2-40B4-BE49-F238E27FC236}">
                      <a16:creationId xmlns:a16="http://schemas.microsoft.com/office/drawing/2014/main" id="{17A9850B-C7C7-1545-91DC-E72F365C4413}"/>
                    </a:ext>
                  </a:extLst>
                </p:cNvPr>
                <p:cNvSpPr txBox="1"/>
                <p:nvPr/>
              </p:nvSpPr>
              <p:spPr>
                <a:xfrm>
                  <a:off x="57150" y="3467100"/>
                  <a:ext cx="1285800" cy="609600"/>
                </a:xfrm>
                <a:prstGeom prst="rect">
                  <a:avLst/>
                </a:prstGeom>
                <a:noFill/>
                <a:ln>
                  <a:noFill/>
                </a:ln>
              </p:spPr>
              <p:txBody>
                <a:bodyPr lIns="91425" tIns="45700" rIns="91425" bIns="45700" anchor="t" anchorCtr="0">
                  <a:noAutofit/>
                </a:bodyPr>
                <a:lstStyle/>
                <a:p>
                  <a:pPr>
                    <a:lnSpc>
                      <a:spcPct val="115000"/>
                    </a:lnSpc>
                    <a:buClr>
                      <a:srgbClr val="0070C0"/>
                    </a:buClr>
                    <a:buSzPct val="25000"/>
                  </a:pPr>
                  <a:r>
                    <a:rPr lang="en-US" sz="1400" b="1" dirty="0">
                      <a:solidFill>
                        <a:srgbClr val="0070C0"/>
                      </a:solidFill>
                      <a:latin typeface="Garamond"/>
                      <a:ea typeface="Garamond"/>
                      <a:cs typeface="Garamond"/>
                      <a:sym typeface="Garamond"/>
                    </a:rPr>
                    <a:t>Higher Order</a:t>
                  </a:r>
                </a:p>
                <a:p>
                  <a:pPr>
                    <a:lnSpc>
                      <a:spcPct val="115000"/>
                    </a:lnSpc>
                    <a:buClr>
                      <a:srgbClr val="0070C0"/>
                    </a:buClr>
                    <a:buSzPct val="25000"/>
                  </a:pPr>
                  <a:r>
                    <a:rPr lang="en-US" sz="1400" b="1" dirty="0">
                      <a:solidFill>
                        <a:srgbClr val="0070C0"/>
                      </a:solidFill>
                      <a:latin typeface="Garamond"/>
                      <a:ea typeface="Garamond"/>
                      <a:cs typeface="Garamond"/>
                      <a:sym typeface="Garamond"/>
                    </a:rPr>
                    <a:t>Processes</a:t>
                  </a:r>
                </a:p>
              </p:txBody>
            </p:sp>
            <p:sp>
              <p:nvSpPr>
                <p:cNvPr id="26" name="Shape 681">
                  <a:extLst>
                    <a:ext uri="{FF2B5EF4-FFF2-40B4-BE49-F238E27FC236}">
                      <a16:creationId xmlns:a16="http://schemas.microsoft.com/office/drawing/2014/main" id="{2EA2EF51-8E34-F740-9C32-659C98833819}"/>
                    </a:ext>
                  </a:extLst>
                </p:cNvPr>
                <p:cNvSpPr/>
                <p:nvPr/>
              </p:nvSpPr>
              <p:spPr>
                <a:xfrm>
                  <a:off x="1447800" y="3643310"/>
                  <a:ext cx="563700" cy="257100"/>
                </a:xfrm>
                <a:prstGeom prst="rightArrow">
                  <a:avLst>
                    <a:gd name="adj1" fmla="val 50000"/>
                    <a:gd name="adj2" fmla="val 50000"/>
                  </a:avLst>
                </a:prstGeom>
                <a:solidFill>
                  <a:srgbClr val="4F81BD"/>
                </a:solidFill>
                <a:ln w="25400" cap="flat" cmpd="sng">
                  <a:solidFill>
                    <a:srgbClr val="42547F"/>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nvGrpSpPr>
              <p:cNvPr id="22" name="Shape 682">
                <a:extLst>
                  <a:ext uri="{FF2B5EF4-FFF2-40B4-BE49-F238E27FC236}">
                    <a16:creationId xmlns:a16="http://schemas.microsoft.com/office/drawing/2014/main" id="{CDF496CB-EC72-5D41-8E44-623E1882B43E}"/>
                  </a:ext>
                </a:extLst>
              </p:cNvPr>
              <p:cNvGrpSpPr/>
              <p:nvPr/>
            </p:nvGrpSpPr>
            <p:grpSpPr>
              <a:xfrm>
                <a:off x="57150" y="2543175"/>
                <a:ext cx="1954350" cy="609600"/>
                <a:chOff x="57150" y="2543175"/>
                <a:chExt cx="1954350" cy="609600"/>
              </a:xfrm>
            </p:grpSpPr>
            <p:sp>
              <p:nvSpPr>
                <p:cNvPr id="23" name="Shape 683">
                  <a:extLst>
                    <a:ext uri="{FF2B5EF4-FFF2-40B4-BE49-F238E27FC236}">
                      <a16:creationId xmlns:a16="http://schemas.microsoft.com/office/drawing/2014/main" id="{922EC7D5-9ABF-F240-9A9B-9CFCDC03FFFA}"/>
                    </a:ext>
                  </a:extLst>
                </p:cNvPr>
                <p:cNvSpPr txBox="1"/>
                <p:nvPr/>
              </p:nvSpPr>
              <p:spPr>
                <a:xfrm>
                  <a:off x="57150" y="2543175"/>
                  <a:ext cx="1133400" cy="609600"/>
                </a:xfrm>
                <a:prstGeom prst="rect">
                  <a:avLst/>
                </a:prstGeom>
                <a:noFill/>
                <a:ln>
                  <a:noFill/>
                </a:ln>
              </p:spPr>
              <p:txBody>
                <a:bodyPr lIns="91425" tIns="45700" rIns="91425" bIns="45700" anchor="t" anchorCtr="0">
                  <a:noAutofit/>
                </a:bodyPr>
                <a:lstStyle/>
                <a:p>
                  <a:pPr>
                    <a:lnSpc>
                      <a:spcPct val="115000"/>
                    </a:lnSpc>
                    <a:buClr>
                      <a:srgbClr val="7030A0"/>
                    </a:buClr>
                    <a:buSzPct val="25000"/>
                  </a:pPr>
                  <a:r>
                    <a:rPr lang="en-US" sz="1400" b="1" dirty="0">
                      <a:solidFill>
                        <a:srgbClr val="7030A0"/>
                      </a:solidFill>
                      <a:latin typeface="Garamond"/>
                      <a:ea typeface="Garamond"/>
                      <a:cs typeface="Garamond"/>
                      <a:sym typeface="Garamond"/>
                    </a:rPr>
                    <a:t>Overall </a:t>
                  </a:r>
                </a:p>
                <a:p>
                  <a:pPr>
                    <a:lnSpc>
                      <a:spcPct val="115000"/>
                    </a:lnSpc>
                    <a:buClr>
                      <a:srgbClr val="7030A0"/>
                    </a:buClr>
                    <a:buSzPct val="25000"/>
                  </a:pPr>
                  <a:r>
                    <a:rPr lang="en-US" sz="1400" b="1" dirty="0">
                      <a:solidFill>
                        <a:srgbClr val="7030A0"/>
                      </a:solidFill>
                      <a:latin typeface="Garamond"/>
                      <a:ea typeface="Garamond"/>
                      <a:cs typeface="Garamond"/>
                      <a:sym typeface="Garamond"/>
                    </a:rPr>
                    <a:t>Functioning</a:t>
                  </a:r>
                </a:p>
              </p:txBody>
            </p:sp>
            <p:sp>
              <p:nvSpPr>
                <p:cNvPr id="24" name="Shape 684">
                  <a:extLst>
                    <a:ext uri="{FF2B5EF4-FFF2-40B4-BE49-F238E27FC236}">
                      <a16:creationId xmlns:a16="http://schemas.microsoft.com/office/drawing/2014/main" id="{8AC8E8B0-D008-7048-A6D8-B5A6CD0D1383}"/>
                    </a:ext>
                  </a:extLst>
                </p:cNvPr>
                <p:cNvSpPr/>
                <p:nvPr/>
              </p:nvSpPr>
              <p:spPr>
                <a:xfrm>
                  <a:off x="1447800" y="2667000"/>
                  <a:ext cx="563700" cy="257100"/>
                </a:xfrm>
                <a:prstGeom prst="rightArrow">
                  <a:avLst>
                    <a:gd name="adj1" fmla="val 50000"/>
                    <a:gd name="adj2" fmla="val 50000"/>
                  </a:avLst>
                </a:prstGeom>
                <a:solidFill>
                  <a:srgbClr val="8064A2"/>
                </a:solidFill>
                <a:ln w="25400" cap="flat" cmpd="sng">
                  <a:solidFill>
                    <a:srgbClr val="7030A0"/>
                  </a:solidFill>
                  <a:prstDash val="solid"/>
                  <a:round/>
                  <a:headEnd type="none" w="med" len="med"/>
                  <a:tailEnd type="none" w="med" len="med"/>
                </a:ln>
              </p:spPr>
              <p:txBody>
                <a:bodyPr lIns="91425" tIns="45700" rIns="91425" bIns="45700" anchor="ctr" anchorCtr="0">
                  <a:noAutofit/>
                </a:bodyPr>
                <a:lstStyle/>
                <a:p>
                  <a:pPr algn="ctr"/>
                  <a:endParaRPr dirty="0">
                    <a:solidFill>
                      <a:schemeClr val="lt1"/>
                    </a:solidFill>
                    <a:latin typeface="Libre Baskerville"/>
                    <a:ea typeface="Libre Baskerville"/>
                    <a:cs typeface="Libre Baskerville"/>
                    <a:sym typeface="Libre Baskerville"/>
                  </a:endParaRPr>
                </a:p>
              </p:txBody>
            </p:sp>
          </p:grpSp>
        </p:grpSp>
        <p:grpSp>
          <p:nvGrpSpPr>
            <p:cNvPr id="7" name="Shape 685">
              <a:extLst>
                <a:ext uri="{FF2B5EF4-FFF2-40B4-BE49-F238E27FC236}">
                  <a16:creationId xmlns:a16="http://schemas.microsoft.com/office/drawing/2014/main" id="{D319F9E9-0CA2-F941-A61A-D1E5D8993085}"/>
                </a:ext>
              </a:extLst>
            </p:cNvPr>
            <p:cNvGrpSpPr/>
            <p:nvPr/>
          </p:nvGrpSpPr>
          <p:grpSpPr>
            <a:xfrm>
              <a:off x="1348143" y="1981200"/>
              <a:ext cx="7262457" cy="3448200"/>
              <a:chOff x="390525" y="0"/>
              <a:chExt cx="7820025" cy="3448200"/>
            </a:xfrm>
          </p:grpSpPr>
          <p:sp>
            <p:nvSpPr>
              <p:cNvPr id="8" name="Shape 686">
                <a:extLst>
                  <a:ext uri="{FF2B5EF4-FFF2-40B4-BE49-F238E27FC236}">
                    <a16:creationId xmlns:a16="http://schemas.microsoft.com/office/drawing/2014/main" id="{CBD80F5B-16F6-8F45-A357-AB681AE0EC04}"/>
                  </a:ext>
                </a:extLst>
              </p:cNvPr>
              <p:cNvSpPr/>
              <p:nvPr/>
            </p:nvSpPr>
            <p:spPr>
              <a:xfrm>
                <a:off x="390525" y="2590800"/>
                <a:ext cx="15525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Memory</a:t>
                </a:r>
              </a:p>
            </p:txBody>
          </p:sp>
          <p:sp>
            <p:nvSpPr>
              <p:cNvPr id="9" name="Shape 687">
                <a:extLst>
                  <a:ext uri="{FF2B5EF4-FFF2-40B4-BE49-F238E27FC236}">
                    <a16:creationId xmlns:a16="http://schemas.microsoft.com/office/drawing/2014/main" id="{FDE82956-4E96-6C4A-9418-E386DF614AF4}"/>
                  </a:ext>
                </a:extLst>
              </p:cNvPr>
              <p:cNvSpPr/>
              <p:nvPr/>
            </p:nvSpPr>
            <p:spPr>
              <a:xfrm>
                <a:off x="6648450"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Sensory-Motor</a:t>
                </a:r>
              </a:p>
            </p:txBody>
          </p:sp>
          <p:sp>
            <p:nvSpPr>
              <p:cNvPr id="10" name="Shape 688">
                <a:extLst>
                  <a:ext uri="{FF2B5EF4-FFF2-40B4-BE49-F238E27FC236}">
                    <a16:creationId xmlns:a16="http://schemas.microsoft.com/office/drawing/2014/main" id="{02818CA6-4F74-1546-B32E-3427CA2751DC}"/>
                  </a:ext>
                </a:extLst>
              </p:cNvPr>
              <p:cNvSpPr/>
              <p:nvPr/>
            </p:nvSpPr>
            <p:spPr>
              <a:xfrm>
                <a:off x="5086351" y="2590800"/>
                <a:ext cx="15621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Inhibition</a:t>
                </a:r>
              </a:p>
            </p:txBody>
          </p:sp>
          <p:sp>
            <p:nvSpPr>
              <p:cNvPr id="11" name="Shape 689">
                <a:extLst>
                  <a:ext uri="{FF2B5EF4-FFF2-40B4-BE49-F238E27FC236}">
                    <a16:creationId xmlns:a16="http://schemas.microsoft.com/office/drawing/2014/main" id="{DBDC557F-5A2B-6244-B7C3-D18F9C061D0C}"/>
                  </a:ext>
                </a:extLst>
              </p:cNvPr>
              <p:cNvSpPr/>
              <p:nvPr/>
            </p:nvSpPr>
            <p:spPr>
              <a:xfrm>
                <a:off x="3505201" y="2590800"/>
                <a:ext cx="15717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Attention</a:t>
                </a:r>
              </a:p>
            </p:txBody>
          </p:sp>
          <p:sp>
            <p:nvSpPr>
              <p:cNvPr id="12" name="Shape 690">
                <a:extLst>
                  <a:ext uri="{FF2B5EF4-FFF2-40B4-BE49-F238E27FC236}">
                    <a16:creationId xmlns:a16="http://schemas.microsoft.com/office/drawing/2014/main" id="{25112259-6615-024F-B3C4-21D3E5E036A9}"/>
                  </a:ext>
                </a:extLst>
              </p:cNvPr>
              <p:cNvSpPr/>
              <p:nvPr/>
            </p:nvSpPr>
            <p:spPr>
              <a:xfrm>
                <a:off x="1952625" y="2590800"/>
                <a:ext cx="1542900" cy="857400"/>
              </a:xfrm>
              <a:prstGeom prst="roundRect">
                <a:avLst>
                  <a:gd name="adj" fmla="val 16667"/>
                </a:avLst>
              </a:prstGeom>
              <a:solidFill>
                <a:srgbClr val="F79646"/>
              </a:solidFill>
              <a:ln w="25400" cap="flat" cmpd="sng">
                <a:solidFill>
                  <a:srgbClr val="B46D33"/>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b="1" dirty="0">
                    <a:solidFill>
                      <a:srgbClr val="FFFFFF"/>
                    </a:solidFill>
                    <a:latin typeface="Calibri"/>
                    <a:ea typeface="Calibri"/>
                    <a:cs typeface="Calibri"/>
                    <a:sym typeface="Calibri"/>
                  </a:rPr>
                  <a:t/>
                </a:r>
                <a:br>
                  <a:rPr lang="en-US" b="1" dirty="0">
                    <a:solidFill>
                      <a:srgbClr val="FFFFFF"/>
                    </a:solidFill>
                    <a:latin typeface="Calibri"/>
                    <a:ea typeface="Calibri"/>
                    <a:cs typeface="Calibri"/>
                    <a:sym typeface="Calibri"/>
                  </a:rPr>
                </a:br>
                <a:r>
                  <a:rPr lang="en-US" b="1" dirty="0">
                    <a:solidFill>
                      <a:srgbClr val="FFFFFF"/>
                    </a:solidFill>
                    <a:latin typeface="Calibri"/>
                    <a:ea typeface="Calibri"/>
                    <a:cs typeface="Calibri"/>
                    <a:sym typeface="Calibri"/>
                  </a:rPr>
                  <a:t>Processing Speed</a:t>
                </a:r>
              </a:p>
              <a:p>
                <a:pPr algn="ctr">
                  <a:lnSpc>
                    <a:spcPct val="115000"/>
                  </a:lnSpc>
                  <a:spcBef>
                    <a:spcPts val="1000"/>
                  </a:spcBef>
                  <a:buClr>
                    <a:srgbClr val="FFFFFF"/>
                  </a:buClr>
                  <a:buSzPct val="25000"/>
                </a:pPr>
                <a:r>
                  <a:rPr lang="en-US" sz="1600" dirty="0">
                    <a:solidFill>
                      <a:srgbClr val="FFFFFF"/>
                    </a:solidFill>
                    <a:latin typeface="Calibri"/>
                    <a:ea typeface="Calibri"/>
                    <a:cs typeface="Calibri"/>
                    <a:sym typeface="Calibri"/>
                  </a:rPr>
                  <a:t> </a:t>
                </a:r>
              </a:p>
            </p:txBody>
          </p:sp>
          <p:sp>
            <p:nvSpPr>
              <p:cNvPr id="13" name="Shape 691">
                <a:extLst>
                  <a:ext uri="{FF2B5EF4-FFF2-40B4-BE49-F238E27FC236}">
                    <a16:creationId xmlns:a16="http://schemas.microsoft.com/office/drawing/2014/main" id="{6D4DA43C-B9CD-D549-87E3-5128C3EC740A}"/>
                  </a:ext>
                </a:extLst>
              </p:cNvPr>
              <p:cNvSpPr/>
              <p:nvPr/>
            </p:nvSpPr>
            <p:spPr>
              <a:xfrm>
                <a:off x="19431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Language Processes</a:t>
                </a:r>
              </a:p>
            </p:txBody>
          </p:sp>
          <p:sp>
            <p:nvSpPr>
              <p:cNvPr id="14" name="Shape 692">
                <a:extLst>
                  <a:ext uri="{FF2B5EF4-FFF2-40B4-BE49-F238E27FC236}">
                    <a16:creationId xmlns:a16="http://schemas.microsoft.com/office/drawing/2014/main" id="{D1AB119E-8EF0-B447-A3DE-A03468D25BC4}"/>
                  </a:ext>
                </a:extLst>
              </p:cNvPr>
              <p:cNvSpPr/>
              <p:nvPr/>
            </p:nvSpPr>
            <p:spPr>
              <a:xfrm>
                <a:off x="3505200" y="1733550"/>
                <a:ext cx="15525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Learning Processes</a:t>
                </a:r>
              </a:p>
            </p:txBody>
          </p:sp>
          <p:sp>
            <p:nvSpPr>
              <p:cNvPr id="15" name="Shape 693">
                <a:extLst>
                  <a:ext uri="{FF2B5EF4-FFF2-40B4-BE49-F238E27FC236}">
                    <a16:creationId xmlns:a16="http://schemas.microsoft.com/office/drawing/2014/main" id="{4569CE85-FF98-D54A-B341-E9613C7DC568}"/>
                  </a:ext>
                </a:extLst>
              </p:cNvPr>
              <p:cNvSpPr/>
              <p:nvPr/>
            </p:nvSpPr>
            <p:spPr>
              <a:xfrm>
                <a:off x="5068200" y="1724025"/>
                <a:ext cx="1562100" cy="857400"/>
              </a:xfrm>
              <a:prstGeom prst="roundRect">
                <a:avLst>
                  <a:gd name="adj" fmla="val 16667"/>
                </a:avLst>
              </a:prstGeom>
              <a:solidFill>
                <a:srgbClr val="00B050"/>
              </a:solidFill>
              <a:ln w="25400" cap="flat" cmpd="sng">
                <a:solidFill>
                  <a:srgbClr val="718840"/>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600" b="1" dirty="0">
                    <a:solidFill>
                      <a:srgbClr val="FFFFFF"/>
                    </a:solidFill>
                    <a:latin typeface="Calibri"/>
                    <a:ea typeface="Calibri"/>
                    <a:cs typeface="Calibri"/>
                    <a:sym typeface="Calibri"/>
                  </a:rPr>
                  <a:t>Visual-Spatial Processes</a:t>
                </a:r>
              </a:p>
            </p:txBody>
          </p:sp>
          <p:sp>
            <p:nvSpPr>
              <p:cNvPr id="16" name="Shape 694">
                <a:extLst>
                  <a:ext uri="{FF2B5EF4-FFF2-40B4-BE49-F238E27FC236}">
                    <a16:creationId xmlns:a16="http://schemas.microsoft.com/office/drawing/2014/main" id="{84D157C9-25E5-C045-83C5-F4C7ACECBFDC}"/>
                  </a:ext>
                </a:extLst>
              </p:cNvPr>
              <p:cNvSpPr/>
              <p:nvPr/>
            </p:nvSpPr>
            <p:spPr>
              <a:xfrm>
                <a:off x="2722352" y="866775"/>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Social Emotional Competency</a:t>
                </a:r>
              </a:p>
            </p:txBody>
          </p:sp>
          <p:sp>
            <p:nvSpPr>
              <p:cNvPr id="17" name="Shape 695">
                <a:extLst>
                  <a:ext uri="{FF2B5EF4-FFF2-40B4-BE49-F238E27FC236}">
                    <a16:creationId xmlns:a16="http://schemas.microsoft.com/office/drawing/2014/main" id="{3F1D2D20-5891-6042-9DF3-0CB2A12CB739}"/>
                  </a:ext>
                </a:extLst>
              </p:cNvPr>
              <p:cNvSpPr/>
              <p:nvPr/>
            </p:nvSpPr>
            <p:spPr>
              <a:xfrm>
                <a:off x="4286251" y="871879"/>
                <a:ext cx="1562100" cy="857400"/>
              </a:xfrm>
              <a:prstGeom prst="roundRect">
                <a:avLst>
                  <a:gd name="adj" fmla="val 16667"/>
                </a:avLst>
              </a:prstGeom>
              <a:solidFill>
                <a:srgbClr val="4F81BD"/>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400" b="1" dirty="0">
                    <a:solidFill>
                      <a:srgbClr val="FFFFFF"/>
                    </a:solidFill>
                    <a:latin typeface="Calibri"/>
                    <a:ea typeface="Calibri"/>
                    <a:cs typeface="Calibri"/>
                    <a:sym typeface="Calibri"/>
                  </a:rPr>
                  <a:t>Executive Functions</a:t>
                </a:r>
              </a:p>
            </p:txBody>
          </p:sp>
          <p:sp>
            <p:nvSpPr>
              <p:cNvPr id="18" name="Shape 696">
                <a:extLst>
                  <a:ext uri="{FF2B5EF4-FFF2-40B4-BE49-F238E27FC236}">
                    <a16:creationId xmlns:a16="http://schemas.microsoft.com/office/drawing/2014/main" id="{F2F21850-5CA5-DB44-8CF3-3A9B73E5152E}"/>
                  </a:ext>
                </a:extLst>
              </p:cNvPr>
              <p:cNvSpPr/>
              <p:nvPr/>
            </p:nvSpPr>
            <p:spPr>
              <a:xfrm>
                <a:off x="3495676" y="0"/>
                <a:ext cx="1562100" cy="857400"/>
              </a:xfrm>
              <a:prstGeom prst="roundRect">
                <a:avLst>
                  <a:gd name="adj" fmla="val 16667"/>
                </a:avLst>
              </a:prstGeom>
              <a:solidFill>
                <a:srgbClr val="8064A2"/>
              </a:solidFill>
              <a:ln w="25400" cap="flat" cmpd="sng">
                <a:solidFill>
                  <a:srgbClr val="5D4876"/>
                </a:solidFill>
                <a:prstDash val="solid"/>
                <a:round/>
                <a:headEnd type="none" w="med" len="med"/>
                <a:tailEnd type="none" w="med" len="med"/>
              </a:ln>
            </p:spPr>
            <p:txBody>
              <a:bodyPr lIns="91425" tIns="45700" rIns="91425" bIns="45700" anchor="ctr" anchorCtr="0">
                <a:noAutofit/>
              </a:bodyPr>
              <a:lstStyle/>
              <a:p>
                <a:pPr algn="ctr">
                  <a:lnSpc>
                    <a:spcPct val="115000"/>
                  </a:lnSpc>
                  <a:buClr>
                    <a:srgbClr val="FFFFFF"/>
                  </a:buClr>
                  <a:buSzPct val="25000"/>
                </a:pPr>
                <a:r>
                  <a:rPr lang="en-US" sz="1200" b="1" dirty="0">
                    <a:solidFill>
                      <a:srgbClr val="FFFFFF"/>
                    </a:solidFill>
                    <a:latin typeface="Calibri"/>
                    <a:ea typeface="Calibri"/>
                    <a:cs typeface="Calibri"/>
                    <a:sym typeface="Calibri"/>
                  </a:rPr>
                  <a:t>Achievement/ Cognitive Ability/ Reasoning</a:t>
                </a:r>
              </a:p>
            </p:txBody>
          </p:sp>
        </p:grpSp>
      </p:grpSp>
      <p:sp>
        <p:nvSpPr>
          <p:cNvPr id="29" name="Frame 28">
            <a:extLst>
              <a:ext uri="{FF2B5EF4-FFF2-40B4-BE49-F238E27FC236}">
                <a16:creationId xmlns:a16="http://schemas.microsoft.com/office/drawing/2014/main" id="{3BBE02AC-40FE-F84C-AF23-02A75A04F6D4}"/>
              </a:ext>
            </a:extLst>
          </p:cNvPr>
          <p:cNvSpPr/>
          <p:nvPr/>
        </p:nvSpPr>
        <p:spPr>
          <a:xfrm>
            <a:off x="2407498" y="3405816"/>
            <a:ext cx="8205709" cy="2469277"/>
          </a:xfrm>
          <a:prstGeom prst="frame">
            <a:avLst>
              <a:gd name="adj1" fmla="val 1039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Footer Placeholder 3">
            <a:extLst>
              <a:ext uri="{FF2B5EF4-FFF2-40B4-BE49-F238E27FC236}">
                <a16:creationId xmlns:a16="http://schemas.microsoft.com/office/drawing/2014/main" id="{24A4A473-C8A7-4B48-86CB-32F996AA5BEB}"/>
              </a:ext>
            </a:extLst>
          </p:cNvPr>
          <p:cNvSpPr>
            <a:spLocks noGrp="1"/>
          </p:cNvSpPr>
          <p:nvPr>
            <p:ph type="ftr" sz="quarter" idx="11"/>
          </p:nvPr>
        </p:nvSpPr>
        <p:spPr>
          <a:xfrm>
            <a:off x="442752" y="642595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
        <p:nvSpPr>
          <p:cNvPr id="34" name="Rectangle 33">
            <a:extLst>
              <a:ext uri="{FF2B5EF4-FFF2-40B4-BE49-F238E27FC236}">
                <a16:creationId xmlns:a16="http://schemas.microsoft.com/office/drawing/2014/main" id="{8AF5C2A9-FF87-2F41-B8EE-754E949293F7}"/>
              </a:ext>
            </a:extLst>
          </p:cNvPr>
          <p:cNvSpPr/>
          <p:nvPr/>
        </p:nvSpPr>
        <p:spPr>
          <a:xfrm>
            <a:off x="10215409" y="3737055"/>
            <a:ext cx="1451263" cy="1424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Skill </a:t>
            </a:r>
          </a:p>
          <a:p>
            <a:pPr algn="ctr"/>
            <a:r>
              <a:rPr lang="en-US" dirty="0"/>
              <a:t>Deficit</a:t>
            </a:r>
          </a:p>
        </p:txBody>
      </p:sp>
      <p:sp>
        <p:nvSpPr>
          <p:cNvPr id="36" name="Left Arrow 35">
            <a:extLst>
              <a:ext uri="{FF2B5EF4-FFF2-40B4-BE49-F238E27FC236}">
                <a16:creationId xmlns:a16="http://schemas.microsoft.com/office/drawing/2014/main" id="{9B940220-5E26-C641-A41D-F3E895618B27}"/>
              </a:ext>
            </a:extLst>
          </p:cNvPr>
          <p:cNvSpPr/>
          <p:nvPr/>
        </p:nvSpPr>
        <p:spPr>
          <a:xfrm>
            <a:off x="9019309" y="4181475"/>
            <a:ext cx="11961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116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5AC6F-34A1-2A40-94BB-2C3874D7B0D8}"/>
              </a:ext>
            </a:extLst>
          </p:cNvPr>
          <p:cNvSpPr>
            <a:spLocks noGrp="1"/>
          </p:cNvSpPr>
          <p:nvPr>
            <p:ph type="title"/>
          </p:nvPr>
        </p:nvSpPr>
        <p:spPr/>
        <p:txBody>
          <a:bodyPr/>
          <a:lstStyle/>
          <a:p>
            <a:r>
              <a:rPr lang="en-US" dirty="0"/>
              <a:t>Brain Injuries happen in non-athletic ways too!</a:t>
            </a:r>
          </a:p>
        </p:txBody>
      </p:sp>
      <p:pic>
        <p:nvPicPr>
          <p:cNvPr id="4" name="Picture 1" descr="Screen Shot 2013-03-10 at 11.03.13 AM.png">
            <a:extLst>
              <a:ext uri="{FF2B5EF4-FFF2-40B4-BE49-F238E27FC236}">
                <a16:creationId xmlns:a16="http://schemas.microsoft.com/office/drawing/2014/main" id="{7E5D6DB5-7E8C-1248-8FBE-1392D06EC78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47383" y="1922590"/>
            <a:ext cx="6455115" cy="41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B1E88AE-59B5-B64D-A993-B53B1E57D4F8}"/>
              </a:ext>
            </a:extLst>
          </p:cNvPr>
          <p:cNvSpPr txBox="1"/>
          <p:nvPr/>
        </p:nvSpPr>
        <p:spPr>
          <a:xfrm>
            <a:off x="632508" y="5369259"/>
            <a:ext cx="10690959" cy="830997"/>
          </a:xfrm>
          <a:prstGeom prst="rect">
            <a:avLst/>
          </a:prstGeom>
          <a:solidFill>
            <a:schemeClr val="accent1">
              <a:lumMod val="20000"/>
              <a:lumOff val="80000"/>
            </a:schemeClr>
          </a:solidFill>
          <a:ln>
            <a:solidFill>
              <a:schemeClr val="accent3"/>
            </a:solidFill>
          </a:ln>
        </p:spPr>
        <p:txBody>
          <a:bodyPr wrap="square" rtlCol="0">
            <a:spAutoFit/>
          </a:bodyPr>
          <a:lstStyle/>
          <a:p>
            <a:r>
              <a:rPr lang="en-US" sz="2400" dirty="0"/>
              <a:t>40%+ are getting concussions in non-sports related activities (Eagan-Brown, </a:t>
            </a:r>
            <a:r>
              <a:rPr lang="en-US" sz="2400" dirty="0" err="1"/>
              <a:t>BrainSTEPS</a:t>
            </a:r>
            <a:r>
              <a:rPr lang="en-US" sz="2400" dirty="0"/>
              <a:t>)</a:t>
            </a:r>
            <a:endParaRPr lang="is-IS" sz="2400" dirty="0"/>
          </a:p>
        </p:txBody>
      </p:sp>
      <p:pic>
        <p:nvPicPr>
          <p:cNvPr id="6" name="Picture 2">
            <a:extLst>
              <a:ext uri="{FF2B5EF4-FFF2-40B4-BE49-F238E27FC236}">
                <a16:creationId xmlns:a16="http://schemas.microsoft.com/office/drawing/2014/main" id="{D461A48A-7199-944B-A989-FB3E235B09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75095" y="1130528"/>
            <a:ext cx="5399693" cy="8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3">
            <a:extLst>
              <a:ext uri="{FF2B5EF4-FFF2-40B4-BE49-F238E27FC236}">
                <a16:creationId xmlns:a16="http://schemas.microsoft.com/office/drawing/2014/main" id="{DB36328B-E9B7-9A42-8FA2-DE91E11D4C99}"/>
              </a:ext>
            </a:extLst>
          </p:cNvPr>
          <p:cNvSpPr>
            <a:spLocks noGrp="1"/>
          </p:cNvSpPr>
          <p:nvPr>
            <p:ph type="ftr" sz="quarter" idx="11"/>
          </p:nvPr>
        </p:nvSpPr>
        <p:spPr>
          <a:xfrm>
            <a:off x="468408" y="6177194"/>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15776360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35960-41D9-1746-A273-27BCD66760DB}"/>
              </a:ext>
            </a:extLst>
          </p:cNvPr>
          <p:cNvSpPr>
            <a:spLocks noGrp="1"/>
          </p:cNvSpPr>
          <p:nvPr>
            <p:ph type="title"/>
          </p:nvPr>
        </p:nvSpPr>
        <p:spPr>
          <a:xfrm>
            <a:off x="637949" y="365125"/>
            <a:ext cx="10715851" cy="1325563"/>
          </a:xfrm>
        </p:spPr>
        <p:txBody>
          <a:bodyPr/>
          <a:lstStyle/>
          <a:p>
            <a:r>
              <a:rPr lang="en-US" dirty="0" err="1"/>
              <a:t>COKidswithbraininjury.com</a:t>
            </a:r>
            <a:endParaRPr lang="en-US" dirty="0"/>
          </a:p>
        </p:txBody>
      </p:sp>
      <p:pic>
        <p:nvPicPr>
          <p:cNvPr id="4" name="Content Placeholder 3">
            <a:extLst>
              <a:ext uri="{FF2B5EF4-FFF2-40B4-BE49-F238E27FC236}">
                <a16:creationId xmlns:a16="http://schemas.microsoft.com/office/drawing/2014/main" id="{AC850F4D-8776-6844-912D-E52B58AC0304}"/>
              </a:ext>
            </a:extLst>
          </p:cNvPr>
          <p:cNvPicPr>
            <a:picLocks noGrp="1" noChangeAspect="1"/>
          </p:cNvPicPr>
          <p:nvPr>
            <p:ph idx="1"/>
          </p:nvPr>
        </p:nvPicPr>
        <p:blipFill>
          <a:blip r:embed="rId3"/>
          <a:stretch>
            <a:fillRect/>
          </a:stretch>
        </p:blipFill>
        <p:spPr>
          <a:xfrm>
            <a:off x="8005130" y="926719"/>
            <a:ext cx="3172850" cy="4351338"/>
          </a:xfrm>
          <a:prstGeom prst="rect">
            <a:avLst/>
          </a:prstGeom>
          <a:ln>
            <a:solidFill>
              <a:schemeClr val="accent1"/>
            </a:solidFill>
          </a:ln>
        </p:spPr>
      </p:pic>
      <p:pic>
        <p:nvPicPr>
          <p:cNvPr id="5" name="Picture 4">
            <a:extLst>
              <a:ext uri="{FF2B5EF4-FFF2-40B4-BE49-F238E27FC236}">
                <a16:creationId xmlns:a16="http://schemas.microsoft.com/office/drawing/2014/main" id="{BB9E347A-7196-BE4F-8AC3-41099C9C8CFA}"/>
              </a:ext>
            </a:extLst>
          </p:cNvPr>
          <p:cNvPicPr>
            <a:picLocks noChangeAspect="1"/>
          </p:cNvPicPr>
          <p:nvPr/>
        </p:nvPicPr>
        <p:blipFill>
          <a:blip r:embed="rId4"/>
          <a:stretch>
            <a:fillRect/>
          </a:stretch>
        </p:blipFill>
        <p:spPr>
          <a:xfrm>
            <a:off x="522202" y="1354239"/>
            <a:ext cx="6364873" cy="3923818"/>
          </a:xfrm>
          <a:prstGeom prst="rect">
            <a:avLst/>
          </a:prstGeom>
          <a:ln>
            <a:solidFill>
              <a:schemeClr val="accent1"/>
            </a:solidFill>
          </a:ln>
        </p:spPr>
      </p:pic>
      <p:sp>
        <p:nvSpPr>
          <p:cNvPr id="6" name="Left Arrow 5">
            <a:extLst>
              <a:ext uri="{FF2B5EF4-FFF2-40B4-BE49-F238E27FC236}">
                <a16:creationId xmlns:a16="http://schemas.microsoft.com/office/drawing/2014/main" id="{07DDFF40-1629-A245-BBEC-39252234E4A1}"/>
              </a:ext>
            </a:extLst>
          </p:cNvPr>
          <p:cNvSpPr/>
          <p:nvPr/>
        </p:nvSpPr>
        <p:spPr>
          <a:xfrm>
            <a:off x="7002822" y="4942389"/>
            <a:ext cx="1002308" cy="1851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848431C-C58C-D94E-A3EA-1A07C9CC38D6}"/>
              </a:ext>
            </a:extLst>
          </p:cNvPr>
          <p:cNvSpPr/>
          <p:nvPr/>
        </p:nvSpPr>
        <p:spPr>
          <a:xfrm>
            <a:off x="5851786" y="5297823"/>
            <a:ext cx="6007670" cy="369332"/>
          </a:xfrm>
          <a:prstGeom prst="rect">
            <a:avLst/>
          </a:prstGeom>
          <a:ln>
            <a:solidFill>
              <a:schemeClr val="accent1"/>
            </a:solidFill>
          </a:ln>
        </p:spPr>
        <p:txBody>
          <a:bodyPr wrap="none">
            <a:spAutoFit/>
          </a:bodyPr>
          <a:lstStyle/>
          <a:p>
            <a:r>
              <a:rPr lang="en-US" dirty="0"/>
              <a:t>https://</a:t>
            </a:r>
            <a:r>
              <a:rPr lang="en-US" dirty="0" err="1"/>
              <a:t>www.cde.state.co.us</a:t>
            </a:r>
            <a:r>
              <a:rPr lang="en-US" dirty="0"/>
              <a:t>/</a:t>
            </a:r>
            <a:r>
              <a:rPr lang="en-US" dirty="0" err="1"/>
              <a:t>cdesped</a:t>
            </a:r>
            <a:r>
              <a:rPr lang="en-US" dirty="0"/>
              <a:t>/</a:t>
            </a:r>
            <a:r>
              <a:rPr lang="en-US" dirty="0" err="1"/>
              <a:t>tbi_manual_braininjury</a:t>
            </a:r>
            <a:endParaRPr lang="en-US" dirty="0"/>
          </a:p>
        </p:txBody>
      </p:sp>
      <p:sp>
        <p:nvSpPr>
          <p:cNvPr id="8" name="Footer Placeholder 3">
            <a:extLst>
              <a:ext uri="{FF2B5EF4-FFF2-40B4-BE49-F238E27FC236}">
                <a16:creationId xmlns:a16="http://schemas.microsoft.com/office/drawing/2014/main" id="{048D1936-ED38-5343-AEE8-F6AE645E7AC7}"/>
              </a:ext>
            </a:extLst>
          </p:cNvPr>
          <p:cNvSpPr>
            <a:spLocks noGrp="1"/>
          </p:cNvSpPr>
          <p:nvPr>
            <p:ph type="ftr" sz="quarter" idx="11"/>
          </p:nvPr>
        </p:nvSpPr>
        <p:spPr>
          <a:xfrm>
            <a:off x="258095"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5780352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E00C9-6392-4A43-9B7B-82B07EAE66FF}"/>
              </a:ext>
            </a:extLst>
          </p:cNvPr>
          <p:cNvSpPr>
            <a:spLocks noGrp="1"/>
          </p:cNvSpPr>
          <p:nvPr>
            <p:ph type="title"/>
          </p:nvPr>
        </p:nvSpPr>
        <p:spPr/>
        <p:txBody>
          <a:bodyPr/>
          <a:lstStyle/>
          <a:p>
            <a:r>
              <a:rPr lang="en-US" dirty="0"/>
              <a:t>How do you drill it down?</a:t>
            </a:r>
          </a:p>
        </p:txBody>
      </p:sp>
      <p:pic>
        <p:nvPicPr>
          <p:cNvPr id="4" name="Picture 2">
            <a:extLst>
              <a:ext uri="{FF2B5EF4-FFF2-40B4-BE49-F238E27FC236}">
                <a16:creationId xmlns:a16="http://schemas.microsoft.com/office/drawing/2014/main" id="{E309D4F9-B13E-4B45-93B1-9639ED243CD9}"/>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80860" y="1404756"/>
            <a:ext cx="5242461" cy="4791919"/>
          </a:xfrm>
          <a:prstGeom prst="rect">
            <a:avLst/>
          </a:prstGeom>
          <a:noFill/>
          <a:ln>
            <a:solidFill>
              <a:schemeClr val="accent1"/>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67E62D9F-4C7E-3243-AA70-AFF90B41B2C0}"/>
              </a:ext>
            </a:extLst>
          </p:cNvPr>
          <p:cNvPicPr>
            <a:picLocks noChangeAspect="1"/>
          </p:cNvPicPr>
          <p:nvPr/>
        </p:nvPicPr>
        <p:blipFill>
          <a:blip r:embed="rId4"/>
          <a:stretch>
            <a:fillRect/>
          </a:stretch>
        </p:blipFill>
        <p:spPr>
          <a:xfrm>
            <a:off x="6621165" y="1404757"/>
            <a:ext cx="4907690" cy="4791919"/>
          </a:xfrm>
          <a:prstGeom prst="rect">
            <a:avLst/>
          </a:prstGeom>
          <a:ln>
            <a:solidFill>
              <a:schemeClr val="accent2"/>
            </a:solidFill>
          </a:ln>
        </p:spPr>
      </p:pic>
      <p:sp>
        <p:nvSpPr>
          <p:cNvPr id="6" name="Footer Placeholder 3">
            <a:extLst>
              <a:ext uri="{FF2B5EF4-FFF2-40B4-BE49-F238E27FC236}">
                <a16:creationId xmlns:a16="http://schemas.microsoft.com/office/drawing/2014/main" id="{4C9F971F-01CB-C641-BAB2-2C7881D60695}"/>
              </a:ext>
            </a:extLst>
          </p:cNvPr>
          <p:cNvSpPr>
            <a:spLocks noGrp="1"/>
          </p:cNvSpPr>
          <p:nvPr>
            <p:ph type="ftr" sz="quarter" idx="11"/>
          </p:nvPr>
        </p:nvSpPr>
        <p:spPr>
          <a:xfrm>
            <a:off x="471948"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850203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79654" y="1236882"/>
            <a:ext cx="1493064" cy="103870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Can</a:t>
            </a:r>
            <a:r>
              <a:rPr lang="ja-JP" altLang="en-US" sz="1200" dirty="0">
                <a:solidFill>
                  <a:srgbClr val="FFFFFF"/>
                </a:solidFill>
                <a:latin typeface="Verdana" charset="0"/>
                <a:ea typeface="ＭＳ Ｐゴシック" charset="0"/>
              </a:rPr>
              <a:t>’</a:t>
            </a:r>
            <a:r>
              <a:rPr lang="en-US" sz="1200" dirty="0">
                <a:solidFill>
                  <a:srgbClr val="FFFFFF"/>
                </a:solidFill>
                <a:latin typeface="Verdana" charset="0"/>
                <a:ea typeface="ＭＳ Ｐゴシック" charset="0"/>
              </a:rPr>
              <a:t>t remember  expectations:</a:t>
            </a:r>
          </a:p>
          <a:p>
            <a:pPr algn="ctr"/>
            <a:r>
              <a:rPr lang="en-US" sz="1200" dirty="0">
                <a:solidFill>
                  <a:srgbClr val="FFFFFF"/>
                </a:solidFill>
                <a:latin typeface="Verdana" charset="0"/>
                <a:ea typeface="ＭＳ Ｐゴシック" charset="0"/>
              </a:rPr>
              <a:t>Memory</a:t>
            </a:r>
          </a:p>
        </p:txBody>
      </p:sp>
      <p:sp>
        <p:nvSpPr>
          <p:cNvPr id="6" name="Oval 5"/>
          <p:cNvSpPr/>
          <p:nvPr/>
        </p:nvSpPr>
        <p:spPr>
          <a:xfrm>
            <a:off x="3222364" y="2464536"/>
            <a:ext cx="1566545" cy="103870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Doesn't read visual cues:</a:t>
            </a:r>
          </a:p>
          <a:p>
            <a:pPr algn="ctr"/>
            <a:r>
              <a:rPr lang="en-US" sz="1200" dirty="0">
                <a:solidFill>
                  <a:srgbClr val="FFFFFF"/>
                </a:solidFill>
                <a:latin typeface="Verdana" charset="0"/>
                <a:ea typeface="ＭＳ Ｐゴシック" charset="0"/>
              </a:rPr>
              <a:t>Visual-Spatial</a:t>
            </a:r>
          </a:p>
          <a:p>
            <a:pPr algn="ctr"/>
            <a:endParaRPr lang="en-US" sz="1200" dirty="0">
              <a:solidFill>
                <a:srgbClr val="FFFFFF"/>
              </a:solidFill>
              <a:latin typeface="Verdana" charset="0"/>
              <a:ea typeface="ＭＳ Ｐゴシック" charset="0"/>
            </a:endParaRPr>
          </a:p>
        </p:txBody>
      </p:sp>
      <p:sp>
        <p:nvSpPr>
          <p:cNvPr id="8" name="Oval 7"/>
          <p:cNvSpPr/>
          <p:nvPr/>
        </p:nvSpPr>
        <p:spPr>
          <a:xfrm>
            <a:off x="5008897" y="671097"/>
            <a:ext cx="1533525" cy="129837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Is off-task while reviewing expectations:</a:t>
            </a:r>
          </a:p>
          <a:p>
            <a:pPr algn="ctr"/>
            <a:r>
              <a:rPr lang="en-US" sz="1200" dirty="0">
                <a:solidFill>
                  <a:srgbClr val="FFFFFF"/>
                </a:solidFill>
                <a:latin typeface="Verdana" charset="0"/>
                <a:ea typeface="ＭＳ Ｐゴシック" charset="0"/>
              </a:rPr>
              <a:t>Attention</a:t>
            </a:r>
          </a:p>
        </p:txBody>
      </p:sp>
      <p:sp>
        <p:nvSpPr>
          <p:cNvPr id="9" name="Oval 8"/>
          <p:cNvSpPr/>
          <p:nvPr/>
        </p:nvSpPr>
        <p:spPr>
          <a:xfrm>
            <a:off x="7393786" y="2546960"/>
            <a:ext cx="1644015" cy="12983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Doesn't understand expectations:     Receptive Language</a:t>
            </a:r>
          </a:p>
        </p:txBody>
      </p:sp>
      <p:sp>
        <p:nvSpPr>
          <p:cNvPr id="15" name="Isosceles Triangle 14"/>
          <p:cNvSpPr/>
          <p:nvPr/>
        </p:nvSpPr>
        <p:spPr>
          <a:xfrm>
            <a:off x="4800601" y="1969474"/>
            <a:ext cx="2263171" cy="1219200"/>
          </a:xfrm>
          <a:prstGeom prst="triangle">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000000"/>
                </a:solidFill>
              </a:rPr>
              <a:t>Behavior:</a:t>
            </a:r>
          </a:p>
          <a:p>
            <a:pPr algn="ctr">
              <a:defRPr/>
            </a:pPr>
            <a:r>
              <a:rPr lang="en-US" sz="1400" b="1" dirty="0">
                <a:solidFill>
                  <a:srgbClr val="000000"/>
                </a:solidFill>
              </a:rPr>
              <a:t>Non-compliance</a:t>
            </a:r>
          </a:p>
        </p:txBody>
      </p:sp>
      <p:sp>
        <p:nvSpPr>
          <p:cNvPr id="10" name="Oval 9"/>
          <p:cNvSpPr/>
          <p:nvPr/>
        </p:nvSpPr>
        <p:spPr>
          <a:xfrm>
            <a:off x="4362771" y="3353805"/>
            <a:ext cx="1790700" cy="103870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No problem-solving skills:</a:t>
            </a:r>
          </a:p>
          <a:p>
            <a:pPr algn="ctr"/>
            <a:r>
              <a:rPr lang="en-US" sz="1200" dirty="0">
                <a:solidFill>
                  <a:srgbClr val="FFFFFF"/>
                </a:solidFill>
                <a:latin typeface="Verdana" charset="0"/>
                <a:ea typeface="ＭＳ Ｐゴシック" charset="0"/>
              </a:rPr>
              <a:t>Executive Dysfunction</a:t>
            </a:r>
          </a:p>
        </p:txBody>
      </p:sp>
      <p:sp>
        <p:nvSpPr>
          <p:cNvPr id="12" name="Oval 11"/>
          <p:cNvSpPr/>
          <p:nvPr/>
        </p:nvSpPr>
        <p:spPr>
          <a:xfrm>
            <a:off x="6578601" y="772153"/>
            <a:ext cx="1990115" cy="181772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sz="1200" dirty="0">
                <a:solidFill>
                  <a:srgbClr val="FFFFFF"/>
                </a:solidFill>
                <a:latin typeface="Verdana" charset="0"/>
                <a:ea typeface="ＭＳ Ｐゴシック" charset="0"/>
              </a:rPr>
              <a:t>Doesn't feel rules are fair and expresses feelings inappropriately Expressive /Pragmatic</a:t>
            </a:r>
          </a:p>
          <a:p>
            <a:pPr algn="ctr">
              <a:defRPr/>
            </a:pPr>
            <a:r>
              <a:rPr lang="en-US" sz="1200" dirty="0">
                <a:solidFill>
                  <a:srgbClr val="FFFFFF"/>
                </a:solidFill>
                <a:latin typeface="Verdana" charset="0"/>
                <a:ea typeface="ＭＳ Ｐゴシック" charset="0"/>
              </a:rPr>
              <a:t>Language</a:t>
            </a:r>
          </a:p>
        </p:txBody>
      </p:sp>
      <p:sp>
        <p:nvSpPr>
          <p:cNvPr id="3" name="Right Arrow 2"/>
          <p:cNvSpPr/>
          <p:nvPr/>
        </p:nvSpPr>
        <p:spPr>
          <a:xfrm rot="2671604">
            <a:off x="6457175" y="3854498"/>
            <a:ext cx="2331092"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3">
            <a:extLst>
              <a:ext uri="{FF2B5EF4-FFF2-40B4-BE49-F238E27FC236}">
                <a16:creationId xmlns:a16="http://schemas.microsoft.com/office/drawing/2014/main" id="{10DA7D98-1330-EB4C-B3E6-D4C61C04025B}"/>
              </a:ext>
            </a:extLst>
          </p:cNvPr>
          <p:cNvSpPr>
            <a:spLocks noGrp="1"/>
          </p:cNvSpPr>
          <p:nvPr>
            <p:ph type="ftr" sz="quarter" idx="11"/>
          </p:nvPr>
        </p:nvSpPr>
        <p:spPr>
          <a:xfrm>
            <a:off x="380547" y="6254552"/>
            <a:ext cx="4592171" cy="432353"/>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pic>
        <p:nvPicPr>
          <p:cNvPr id="11" name="Picture 10">
            <a:extLst>
              <a:ext uri="{FF2B5EF4-FFF2-40B4-BE49-F238E27FC236}">
                <a16:creationId xmlns:a16="http://schemas.microsoft.com/office/drawing/2014/main" id="{B161EE89-EB9B-FD44-A2A2-67C39B8DCB87}"/>
              </a:ext>
            </a:extLst>
          </p:cNvPr>
          <p:cNvPicPr>
            <a:picLocks noChangeAspect="1"/>
          </p:cNvPicPr>
          <p:nvPr/>
        </p:nvPicPr>
        <p:blipFill>
          <a:blip r:embed="rId3"/>
          <a:stretch>
            <a:fillRect/>
          </a:stretch>
        </p:blipFill>
        <p:spPr>
          <a:xfrm>
            <a:off x="6966758" y="4661388"/>
            <a:ext cx="1013614" cy="712871"/>
          </a:xfrm>
          <a:prstGeom prst="rect">
            <a:avLst/>
          </a:prstGeom>
        </p:spPr>
      </p:pic>
      <p:pic>
        <p:nvPicPr>
          <p:cNvPr id="13" name="Picture 12">
            <a:extLst>
              <a:ext uri="{FF2B5EF4-FFF2-40B4-BE49-F238E27FC236}">
                <a16:creationId xmlns:a16="http://schemas.microsoft.com/office/drawing/2014/main" id="{98585553-464F-8342-B75A-1FA3F1331E10}"/>
              </a:ext>
            </a:extLst>
          </p:cNvPr>
          <p:cNvPicPr>
            <a:picLocks noChangeAspect="1"/>
          </p:cNvPicPr>
          <p:nvPr/>
        </p:nvPicPr>
        <p:blipFill>
          <a:blip r:embed="rId4"/>
          <a:stretch>
            <a:fillRect/>
          </a:stretch>
        </p:blipFill>
        <p:spPr>
          <a:xfrm>
            <a:off x="8534269" y="3955387"/>
            <a:ext cx="872721" cy="816051"/>
          </a:xfrm>
          <a:prstGeom prst="rect">
            <a:avLst/>
          </a:prstGeom>
        </p:spPr>
      </p:pic>
      <p:pic>
        <p:nvPicPr>
          <p:cNvPr id="14" name="Picture 13">
            <a:extLst>
              <a:ext uri="{FF2B5EF4-FFF2-40B4-BE49-F238E27FC236}">
                <a16:creationId xmlns:a16="http://schemas.microsoft.com/office/drawing/2014/main" id="{108841E4-1CE6-F54B-BC8C-CED6957D44B1}"/>
              </a:ext>
            </a:extLst>
          </p:cNvPr>
          <p:cNvPicPr>
            <a:picLocks noChangeAspect="1"/>
          </p:cNvPicPr>
          <p:nvPr/>
        </p:nvPicPr>
        <p:blipFill>
          <a:blip r:embed="rId5"/>
          <a:stretch>
            <a:fillRect/>
          </a:stretch>
        </p:blipFill>
        <p:spPr>
          <a:xfrm>
            <a:off x="8124131" y="4946599"/>
            <a:ext cx="1645337" cy="993296"/>
          </a:xfrm>
          <a:prstGeom prst="rect">
            <a:avLst/>
          </a:prstGeom>
        </p:spPr>
      </p:pic>
    </p:spTree>
    <p:extLst>
      <p:ext uri="{BB962C8B-B14F-4D97-AF65-F5344CB8AC3E}">
        <p14:creationId xmlns:p14="http://schemas.microsoft.com/office/powerpoint/2010/main" val="25611840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479654" y="1236882"/>
            <a:ext cx="1493064" cy="1038701"/>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Can</a:t>
            </a:r>
            <a:r>
              <a:rPr lang="ja-JP" altLang="en-US" sz="1200" dirty="0">
                <a:solidFill>
                  <a:srgbClr val="FFFFFF"/>
                </a:solidFill>
                <a:latin typeface="Verdana" charset="0"/>
                <a:ea typeface="ＭＳ Ｐゴシック" charset="0"/>
              </a:rPr>
              <a:t>’</a:t>
            </a:r>
            <a:r>
              <a:rPr lang="en-US" sz="1200" dirty="0">
                <a:solidFill>
                  <a:srgbClr val="FFFFFF"/>
                </a:solidFill>
                <a:latin typeface="Verdana" charset="0"/>
                <a:ea typeface="ＭＳ Ｐゴシック" charset="0"/>
              </a:rPr>
              <a:t>t remember  expectations:</a:t>
            </a:r>
          </a:p>
          <a:p>
            <a:pPr algn="ctr"/>
            <a:r>
              <a:rPr lang="en-US" sz="1200" dirty="0">
                <a:solidFill>
                  <a:srgbClr val="FFFFFF"/>
                </a:solidFill>
                <a:latin typeface="Verdana" charset="0"/>
                <a:ea typeface="ＭＳ Ｐゴシック" charset="0"/>
              </a:rPr>
              <a:t>Memory</a:t>
            </a:r>
          </a:p>
        </p:txBody>
      </p:sp>
      <p:sp>
        <p:nvSpPr>
          <p:cNvPr id="6" name="Oval 5"/>
          <p:cNvSpPr/>
          <p:nvPr/>
        </p:nvSpPr>
        <p:spPr>
          <a:xfrm>
            <a:off x="3222364" y="2464536"/>
            <a:ext cx="1566545" cy="1038701"/>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Doesn't read visual cues:</a:t>
            </a:r>
          </a:p>
          <a:p>
            <a:pPr algn="ctr"/>
            <a:r>
              <a:rPr lang="en-US" sz="1200" dirty="0">
                <a:solidFill>
                  <a:srgbClr val="FFFFFF"/>
                </a:solidFill>
                <a:latin typeface="Verdana" charset="0"/>
                <a:ea typeface="ＭＳ Ｐゴシック" charset="0"/>
              </a:rPr>
              <a:t>Visual-Spatial</a:t>
            </a:r>
          </a:p>
          <a:p>
            <a:pPr algn="ctr"/>
            <a:endParaRPr lang="en-US" sz="1200" dirty="0">
              <a:solidFill>
                <a:srgbClr val="FFFFFF"/>
              </a:solidFill>
              <a:latin typeface="Verdana" charset="0"/>
              <a:ea typeface="ＭＳ Ｐゴシック" charset="0"/>
            </a:endParaRPr>
          </a:p>
        </p:txBody>
      </p:sp>
      <p:sp>
        <p:nvSpPr>
          <p:cNvPr id="8" name="Oval 7"/>
          <p:cNvSpPr/>
          <p:nvPr/>
        </p:nvSpPr>
        <p:spPr>
          <a:xfrm>
            <a:off x="5008897" y="671097"/>
            <a:ext cx="1533525" cy="1298377"/>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Is off-task while reviewing expectations:</a:t>
            </a:r>
          </a:p>
          <a:p>
            <a:pPr algn="ctr"/>
            <a:r>
              <a:rPr lang="en-US" sz="1200" dirty="0">
                <a:solidFill>
                  <a:srgbClr val="FFFFFF"/>
                </a:solidFill>
                <a:latin typeface="Verdana" charset="0"/>
                <a:ea typeface="ＭＳ Ｐゴシック" charset="0"/>
              </a:rPr>
              <a:t>Attention</a:t>
            </a:r>
          </a:p>
        </p:txBody>
      </p:sp>
      <p:sp>
        <p:nvSpPr>
          <p:cNvPr id="9" name="Oval 8"/>
          <p:cNvSpPr/>
          <p:nvPr/>
        </p:nvSpPr>
        <p:spPr>
          <a:xfrm>
            <a:off x="7393786" y="2546960"/>
            <a:ext cx="1644015" cy="129837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Doesn't understand expectations:     Receptive Language</a:t>
            </a:r>
          </a:p>
        </p:txBody>
      </p:sp>
      <p:sp>
        <p:nvSpPr>
          <p:cNvPr id="15" name="Isosceles Triangle 14"/>
          <p:cNvSpPr/>
          <p:nvPr/>
        </p:nvSpPr>
        <p:spPr>
          <a:xfrm>
            <a:off x="4800601" y="1969474"/>
            <a:ext cx="2263171" cy="1219200"/>
          </a:xfrm>
          <a:prstGeom prst="triangle">
            <a:avLst>
              <a:gd name="adj" fmla="val 5000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b="1" dirty="0">
                <a:solidFill>
                  <a:srgbClr val="000000"/>
                </a:solidFill>
              </a:rPr>
              <a:t>Behavior:</a:t>
            </a:r>
          </a:p>
          <a:p>
            <a:pPr algn="ctr">
              <a:defRPr/>
            </a:pPr>
            <a:r>
              <a:rPr lang="en-US" sz="1400" b="1" dirty="0">
                <a:solidFill>
                  <a:srgbClr val="000000"/>
                </a:solidFill>
              </a:rPr>
              <a:t>Non-compliance</a:t>
            </a:r>
          </a:p>
        </p:txBody>
      </p:sp>
      <p:sp>
        <p:nvSpPr>
          <p:cNvPr id="10" name="Oval 9"/>
          <p:cNvSpPr/>
          <p:nvPr/>
        </p:nvSpPr>
        <p:spPr>
          <a:xfrm>
            <a:off x="4362771" y="3353805"/>
            <a:ext cx="1790700" cy="1038701"/>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r>
              <a:rPr lang="en-US" sz="1200" dirty="0">
                <a:solidFill>
                  <a:srgbClr val="FFFFFF"/>
                </a:solidFill>
                <a:latin typeface="Verdana" charset="0"/>
                <a:ea typeface="ＭＳ Ｐゴシック" charset="0"/>
              </a:rPr>
              <a:t>No problem-solving skills:</a:t>
            </a:r>
          </a:p>
          <a:p>
            <a:pPr algn="ctr"/>
            <a:r>
              <a:rPr lang="en-US" sz="1200" dirty="0">
                <a:solidFill>
                  <a:srgbClr val="FFFFFF"/>
                </a:solidFill>
                <a:latin typeface="Verdana" charset="0"/>
                <a:ea typeface="ＭＳ Ｐゴシック" charset="0"/>
              </a:rPr>
              <a:t>Executive Dysfunction</a:t>
            </a:r>
          </a:p>
        </p:txBody>
      </p:sp>
      <p:sp>
        <p:nvSpPr>
          <p:cNvPr id="12" name="Oval 11"/>
          <p:cNvSpPr/>
          <p:nvPr/>
        </p:nvSpPr>
        <p:spPr>
          <a:xfrm>
            <a:off x="6578601" y="772153"/>
            <a:ext cx="1990115" cy="181772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sz="1200" dirty="0">
                <a:solidFill>
                  <a:srgbClr val="FFFFFF"/>
                </a:solidFill>
                <a:latin typeface="Verdana" charset="0"/>
                <a:ea typeface="ＭＳ Ｐゴシック" charset="0"/>
              </a:rPr>
              <a:t>Doesn't feel rules are fair and expresses feelings inappropriately Expressive /Pragmatic</a:t>
            </a:r>
          </a:p>
          <a:p>
            <a:pPr algn="ctr">
              <a:defRPr/>
            </a:pPr>
            <a:r>
              <a:rPr lang="en-US" sz="1200" dirty="0">
                <a:solidFill>
                  <a:srgbClr val="FFFFFF"/>
                </a:solidFill>
                <a:latin typeface="Verdana" charset="0"/>
                <a:ea typeface="ＭＳ Ｐゴシック" charset="0"/>
              </a:rPr>
              <a:t>Language</a:t>
            </a:r>
          </a:p>
        </p:txBody>
      </p:sp>
      <p:sp>
        <p:nvSpPr>
          <p:cNvPr id="3" name="Right Arrow 2"/>
          <p:cNvSpPr/>
          <p:nvPr/>
        </p:nvSpPr>
        <p:spPr>
          <a:xfrm rot="2678363">
            <a:off x="6487354" y="3723054"/>
            <a:ext cx="1950405"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3">
            <a:extLst>
              <a:ext uri="{FF2B5EF4-FFF2-40B4-BE49-F238E27FC236}">
                <a16:creationId xmlns:a16="http://schemas.microsoft.com/office/drawing/2014/main" id="{10DA7D98-1330-EB4C-B3E6-D4C61C04025B}"/>
              </a:ext>
            </a:extLst>
          </p:cNvPr>
          <p:cNvSpPr>
            <a:spLocks noGrp="1"/>
          </p:cNvSpPr>
          <p:nvPr>
            <p:ph type="ftr" sz="quarter" idx="11"/>
          </p:nvPr>
        </p:nvSpPr>
        <p:spPr>
          <a:xfrm>
            <a:off x="378171" y="6210836"/>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pic>
        <p:nvPicPr>
          <p:cNvPr id="11" name="Picture 10">
            <a:extLst>
              <a:ext uri="{FF2B5EF4-FFF2-40B4-BE49-F238E27FC236}">
                <a16:creationId xmlns:a16="http://schemas.microsoft.com/office/drawing/2014/main" id="{B161EE89-EB9B-FD44-A2A2-67C39B8DCB87}"/>
              </a:ext>
            </a:extLst>
          </p:cNvPr>
          <p:cNvPicPr>
            <a:picLocks noChangeAspect="1"/>
          </p:cNvPicPr>
          <p:nvPr/>
        </p:nvPicPr>
        <p:blipFill>
          <a:blip r:embed="rId3"/>
          <a:stretch>
            <a:fillRect/>
          </a:stretch>
        </p:blipFill>
        <p:spPr>
          <a:xfrm>
            <a:off x="6762673" y="4531976"/>
            <a:ext cx="1013614" cy="712871"/>
          </a:xfrm>
          <a:prstGeom prst="rect">
            <a:avLst/>
          </a:prstGeom>
        </p:spPr>
      </p:pic>
      <p:pic>
        <p:nvPicPr>
          <p:cNvPr id="13" name="Picture 12">
            <a:extLst>
              <a:ext uri="{FF2B5EF4-FFF2-40B4-BE49-F238E27FC236}">
                <a16:creationId xmlns:a16="http://schemas.microsoft.com/office/drawing/2014/main" id="{98585553-464F-8342-B75A-1FA3F1331E10}"/>
              </a:ext>
            </a:extLst>
          </p:cNvPr>
          <p:cNvPicPr>
            <a:picLocks noChangeAspect="1"/>
          </p:cNvPicPr>
          <p:nvPr/>
        </p:nvPicPr>
        <p:blipFill>
          <a:blip r:embed="rId4"/>
          <a:stretch>
            <a:fillRect/>
          </a:stretch>
        </p:blipFill>
        <p:spPr>
          <a:xfrm>
            <a:off x="8514608" y="3871406"/>
            <a:ext cx="872721" cy="816051"/>
          </a:xfrm>
          <a:prstGeom prst="rect">
            <a:avLst/>
          </a:prstGeom>
        </p:spPr>
      </p:pic>
      <p:pic>
        <p:nvPicPr>
          <p:cNvPr id="14" name="Picture 13">
            <a:extLst>
              <a:ext uri="{FF2B5EF4-FFF2-40B4-BE49-F238E27FC236}">
                <a16:creationId xmlns:a16="http://schemas.microsoft.com/office/drawing/2014/main" id="{108841E4-1CE6-F54B-BC8C-CED6957D44B1}"/>
              </a:ext>
            </a:extLst>
          </p:cNvPr>
          <p:cNvPicPr>
            <a:picLocks noChangeAspect="1"/>
          </p:cNvPicPr>
          <p:nvPr/>
        </p:nvPicPr>
        <p:blipFill>
          <a:blip r:embed="rId5"/>
          <a:stretch>
            <a:fillRect/>
          </a:stretch>
        </p:blipFill>
        <p:spPr>
          <a:xfrm>
            <a:off x="7692543" y="4670783"/>
            <a:ext cx="1645337" cy="993296"/>
          </a:xfrm>
          <a:prstGeom prst="rect">
            <a:avLst/>
          </a:prstGeom>
        </p:spPr>
      </p:pic>
      <p:sp>
        <p:nvSpPr>
          <p:cNvPr id="17" name="Rounded Rectangle 16">
            <a:extLst>
              <a:ext uri="{FF2B5EF4-FFF2-40B4-BE49-F238E27FC236}">
                <a16:creationId xmlns:a16="http://schemas.microsoft.com/office/drawing/2014/main" id="{11781E7F-0A04-204B-ADF8-040C41913EA6}"/>
              </a:ext>
            </a:extLst>
          </p:cNvPr>
          <p:cNvSpPr/>
          <p:nvPr/>
        </p:nvSpPr>
        <p:spPr>
          <a:xfrm>
            <a:off x="8730186" y="2236522"/>
            <a:ext cx="1752600" cy="838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00"/>
                </a:solidFill>
              </a:rPr>
              <a:t>Review expectations  in visual, multi-modal fashion</a:t>
            </a:r>
          </a:p>
        </p:txBody>
      </p:sp>
      <p:sp>
        <p:nvSpPr>
          <p:cNvPr id="18" name="Rounded Rectangle 17">
            <a:extLst>
              <a:ext uri="{FF2B5EF4-FFF2-40B4-BE49-F238E27FC236}">
                <a16:creationId xmlns:a16="http://schemas.microsoft.com/office/drawing/2014/main" id="{9D821A52-7FB7-874E-81E3-7432502E882B}"/>
              </a:ext>
            </a:extLst>
          </p:cNvPr>
          <p:cNvSpPr/>
          <p:nvPr/>
        </p:nvSpPr>
        <p:spPr>
          <a:xfrm>
            <a:off x="8363102" y="776885"/>
            <a:ext cx="1752600" cy="838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00"/>
                </a:solidFill>
              </a:rPr>
              <a:t>Teach appropriate ways to express verbal discontent</a:t>
            </a:r>
          </a:p>
        </p:txBody>
      </p:sp>
      <p:sp>
        <p:nvSpPr>
          <p:cNvPr id="20" name="Rounded Rectangle 19">
            <a:extLst>
              <a:ext uri="{FF2B5EF4-FFF2-40B4-BE49-F238E27FC236}">
                <a16:creationId xmlns:a16="http://schemas.microsoft.com/office/drawing/2014/main" id="{E90D4FC1-95F7-644B-B23F-6153BB4722C5}"/>
              </a:ext>
            </a:extLst>
          </p:cNvPr>
          <p:cNvSpPr/>
          <p:nvPr/>
        </p:nvSpPr>
        <p:spPr>
          <a:xfrm>
            <a:off x="2131997" y="2509616"/>
            <a:ext cx="1084521" cy="1130211"/>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00"/>
                </a:solidFill>
              </a:rPr>
              <a:t>May need to teach facial cues, non-verbal cues </a:t>
            </a:r>
          </a:p>
        </p:txBody>
      </p:sp>
      <p:sp>
        <p:nvSpPr>
          <p:cNvPr id="21" name="Rounded Rectangle 20">
            <a:extLst>
              <a:ext uri="{FF2B5EF4-FFF2-40B4-BE49-F238E27FC236}">
                <a16:creationId xmlns:a16="http://schemas.microsoft.com/office/drawing/2014/main" id="{516F25A7-9FFA-4049-9893-9DD6E0DA196B}"/>
              </a:ext>
            </a:extLst>
          </p:cNvPr>
          <p:cNvSpPr/>
          <p:nvPr/>
        </p:nvSpPr>
        <p:spPr>
          <a:xfrm>
            <a:off x="1656342" y="1320285"/>
            <a:ext cx="1849179" cy="838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00"/>
                </a:solidFill>
              </a:rPr>
              <a:t>Write out/draw out steps to compensate for memory</a:t>
            </a:r>
          </a:p>
        </p:txBody>
      </p:sp>
      <p:sp>
        <p:nvSpPr>
          <p:cNvPr id="22" name="Rounded Rectangle 21">
            <a:extLst>
              <a:ext uri="{FF2B5EF4-FFF2-40B4-BE49-F238E27FC236}">
                <a16:creationId xmlns:a16="http://schemas.microsoft.com/office/drawing/2014/main" id="{6F098E5A-450F-F248-AF78-7C9098A863ED}"/>
              </a:ext>
            </a:extLst>
          </p:cNvPr>
          <p:cNvSpPr/>
          <p:nvPr/>
        </p:nvSpPr>
        <p:spPr>
          <a:xfrm>
            <a:off x="3505521" y="353053"/>
            <a:ext cx="1752600" cy="838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00"/>
                </a:solidFill>
              </a:rPr>
              <a:t>Make sure you have attention before expectations</a:t>
            </a:r>
          </a:p>
        </p:txBody>
      </p:sp>
      <p:sp>
        <p:nvSpPr>
          <p:cNvPr id="23" name="Rounded Rectangle 22">
            <a:extLst>
              <a:ext uri="{FF2B5EF4-FFF2-40B4-BE49-F238E27FC236}">
                <a16:creationId xmlns:a16="http://schemas.microsoft.com/office/drawing/2014/main" id="{80709DD1-784C-3542-97F4-F3B3D7FCC858}"/>
              </a:ext>
            </a:extLst>
          </p:cNvPr>
          <p:cNvSpPr/>
          <p:nvPr/>
        </p:nvSpPr>
        <p:spPr>
          <a:xfrm>
            <a:off x="2705100" y="3860332"/>
            <a:ext cx="1752600" cy="838200"/>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rgbClr val="000000"/>
                </a:solidFill>
              </a:rPr>
              <a:t>May need to teach Cog. </a:t>
            </a:r>
            <a:r>
              <a:rPr lang="en-US" sz="1400" dirty="0" err="1">
                <a:solidFill>
                  <a:srgbClr val="000000"/>
                </a:solidFill>
              </a:rPr>
              <a:t>Beh</a:t>
            </a:r>
            <a:r>
              <a:rPr lang="en-US" sz="1400" dirty="0">
                <a:solidFill>
                  <a:srgbClr val="000000"/>
                </a:solidFill>
              </a:rPr>
              <a:t>. Therapy skills CBT</a:t>
            </a:r>
          </a:p>
        </p:txBody>
      </p:sp>
    </p:spTree>
    <p:extLst>
      <p:ext uri="{BB962C8B-B14F-4D97-AF65-F5344CB8AC3E}">
        <p14:creationId xmlns:p14="http://schemas.microsoft.com/office/powerpoint/2010/main" val="354699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animBg="1"/>
      <p:bldP spid="21" grpId="0" animBg="1"/>
      <p:bldP spid="22" grpId="0" animBg="1"/>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3933C-891C-F042-A4C0-5AB0978C14AC}"/>
              </a:ext>
            </a:extLst>
          </p:cNvPr>
          <p:cNvSpPr>
            <a:spLocks noGrp="1"/>
          </p:cNvSpPr>
          <p:nvPr>
            <p:ph type="title"/>
          </p:nvPr>
        </p:nvSpPr>
        <p:spPr/>
        <p:txBody>
          <a:bodyPr/>
          <a:lstStyle/>
          <a:p>
            <a:r>
              <a:rPr lang="en-US" dirty="0"/>
              <a:t>The A B C’s – study behavior for a few days</a:t>
            </a:r>
          </a:p>
        </p:txBody>
      </p:sp>
      <p:graphicFrame>
        <p:nvGraphicFramePr>
          <p:cNvPr id="4" name="Content Placeholder 3">
            <a:extLst>
              <a:ext uri="{FF2B5EF4-FFF2-40B4-BE49-F238E27FC236}">
                <a16:creationId xmlns:a16="http://schemas.microsoft.com/office/drawing/2014/main" id="{816237D9-E0FB-C44F-BBF2-AC121026FAC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89840A3F-06FD-7B45-9914-4574E441388A}"/>
              </a:ext>
            </a:extLst>
          </p:cNvPr>
          <p:cNvSpPr>
            <a:spLocks noGrp="1"/>
          </p:cNvSpPr>
          <p:nvPr>
            <p:ph type="ftr" sz="quarter" idx="11"/>
          </p:nvPr>
        </p:nvSpPr>
        <p:spPr>
          <a:xfrm>
            <a:off x="507324" y="6311900"/>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8784706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E6C05-0FD6-044E-98D0-1D135A71FBFA}"/>
              </a:ext>
            </a:extLst>
          </p:cNvPr>
          <p:cNvSpPr>
            <a:spLocks noGrp="1"/>
          </p:cNvSpPr>
          <p:nvPr>
            <p:ph type="title"/>
          </p:nvPr>
        </p:nvSpPr>
        <p:spPr/>
        <p:txBody>
          <a:bodyPr/>
          <a:lstStyle/>
          <a:p>
            <a:r>
              <a:rPr lang="en-US" dirty="0"/>
              <a:t>Functional Behavioral Assessment (FBA)</a:t>
            </a:r>
          </a:p>
        </p:txBody>
      </p:sp>
      <p:pic>
        <p:nvPicPr>
          <p:cNvPr id="4" name="Content Placeholder 3">
            <a:extLst>
              <a:ext uri="{FF2B5EF4-FFF2-40B4-BE49-F238E27FC236}">
                <a16:creationId xmlns:a16="http://schemas.microsoft.com/office/drawing/2014/main" id="{4C14353E-7F09-B246-88E0-B187CFDB79A8}"/>
              </a:ext>
            </a:extLst>
          </p:cNvPr>
          <p:cNvPicPr>
            <a:picLocks noGrp="1" noChangeAspect="1"/>
          </p:cNvPicPr>
          <p:nvPr>
            <p:ph idx="1"/>
          </p:nvPr>
        </p:nvPicPr>
        <p:blipFill>
          <a:blip r:embed="rId3"/>
          <a:stretch>
            <a:fillRect/>
          </a:stretch>
        </p:blipFill>
        <p:spPr>
          <a:xfrm>
            <a:off x="1272930" y="1783679"/>
            <a:ext cx="9271000" cy="1879600"/>
          </a:xfrm>
          <a:prstGeom prst="rect">
            <a:avLst/>
          </a:prstGeom>
        </p:spPr>
      </p:pic>
      <p:pic>
        <p:nvPicPr>
          <p:cNvPr id="5" name="Picture 4">
            <a:extLst>
              <a:ext uri="{FF2B5EF4-FFF2-40B4-BE49-F238E27FC236}">
                <a16:creationId xmlns:a16="http://schemas.microsoft.com/office/drawing/2014/main" id="{0502C0D8-4E4E-FE4C-9470-B9907CBD14BF}"/>
              </a:ext>
            </a:extLst>
          </p:cNvPr>
          <p:cNvPicPr>
            <a:picLocks noChangeAspect="1"/>
          </p:cNvPicPr>
          <p:nvPr/>
        </p:nvPicPr>
        <p:blipFill>
          <a:blip r:embed="rId4"/>
          <a:stretch>
            <a:fillRect/>
          </a:stretch>
        </p:blipFill>
        <p:spPr>
          <a:xfrm>
            <a:off x="5504329" y="5279781"/>
            <a:ext cx="4178300" cy="495300"/>
          </a:xfrm>
          <a:prstGeom prst="rect">
            <a:avLst/>
          </a:prstGeom>
        </p:spPr>
      </p:pic>
      <p:sp>
        <p:nvSpPr>
          <p:cNvPr id="6" name="Rectangle 5">
            <a:extLst>
              <a:ext uri="{FF2B5EF4-FFF2-40B4-BE49-F238E27FC236}">
                <a16:creationId xmlns:a16="http://schemas.microsoft.com/office/drawing/2014/main" id="{9E539068-ACFB-DD48-8067-7911DBEBA8E2}"/>
              </a:ext>
            </a:extLst>
          </p:cNvPr>
          <p:cNvSpPr/>
          <p:nvPr/>
        </p:nvSpPr>
        <p:spPr>
          <a:xfrm>
            <a:off x="4407357" y="5775081"/>
            <a:ext cx="6946443" cy="646331"/>
          </a:xfrm>
          <a:prstGeom prst="rect">
            <a:avLst/>
          </a:prstGeom>
        </p:spPr>
        <p:txBody>
          <a:bodyPr wrap="square">
            <a:spAutoFit/>
          </a:bodyPr>
          <a:lstStyle/>
          <a:p>
            <a:r>
              <a:rPr lang="en-US" dirty="0" err="1"/>
              <a:t>Source:http</a:t>
            </a:r>
            <a:r>
              <a:rPr lang="en-US" dirty="0"/>
              <a:t>://</a:t>
            </a:r>
            <a:r>
              <a:rPr lang="en-US" dirty="0" err="1"/>
              <a:t>pbismissouri.org</a:t>
            </a:r>
            <a:r>
              <a:rPr lang="en-US" dirty="0"/>
              <a:t>/wp-content/uploads/2017/06/5.0-MO-SW-PBS-Tier-3-Workbook-Ch-5-FBA.pdf</a:t>
            </a:r>
          </a:p>
        </p:txBody>
      </p:sp>
      <p:sp>
        <p:nvSpPr>
          <p:cNvPr id="7" name="Footer Placeholder 3">
            <a:extLst>
              <a:ext uri="{FF2B5EF4-FFF2-40B4-BE49-F238E27FC236}">
                <a16:creationId xmlns:a16="http://schemas.microsoft.com/office/drawing/2014/main" id="{802A59A6-4A00-5A43-AC93-EE0FD5F6C0BD}"/>
              </a:ext>
            </a:extLst>
          </p:cNvPr>
          <p:cNvSpPr>
            <a:spLocks noGrp="1"/>
          </p:cNvSpPr>
          <p:nvPr>
            <p:ph type="ftr" sz="quarter" idx="11"/>
          </p:nvPr>
        </p:nvSpPr>
        <p:spPr>
          <a:xfrm>
            <a:off x="457852"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cxnSp>
        <p:nvCxnSpPr>
          <p:cNvPr id="8" name="Straight Connector 7">
            <a:extLst>
              <a:ext uri="{FF2B5EF4-FFF2-40B4-BE49-F238E27FC236}">
                <a16:creationId xmlns:a16="http://schemas.microsoft.com/office/drawing/2014/main" id="{EDDAB379-912D-494B-9F9E-2ADF0394A498}"/>
              </a:ext>
            </a:extLst>
          </p:cNvPr>
          <p:cNvCxnSpPr/>
          <p:nvPr/>
        </p:nvCxnSpPr>
        <p:spPr>
          <a:xfrm>
            <a:off x="1613647" y="3937299"/>
            <a:ext cx="927309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131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D3D2C-F478-E247-BAA2-9947E3F3D3C1}"/>
              </a:ext>
            </a:extLst>
          </p:cNvPr>
          <p:cNvSpPr>
            <a:spLocks noGrp="1"/>
          </p:cNvSpPr>
          <p:nvPr>
            <p:ph type="title"/>
          </p:nvPr>
        </p:nvSpPr>
        <p:spPr/>
        <p:txBody>
          <a:bodyPr/>
          <a:lstStyle/>
          <a:p>
            <a:r>
              <a:rPr lang="en-US" dirty="0"/>
              <a:t>Limited perspective … Presupposes “Will” </a:t>
            </a:r>
          </a:p>
        </p:txBody>
      </p:sp>
      <p:graphicFrame>
        <p:nvGraphicFramePr>
          <p:cNvPr id="4" name="Content Placeholder 3">
            <a:extLst>
              <a:ext uri="{FF2B5EF4-FFF2-40B4-BE49-F238E27FC236}">
                <a16:creationId xmlns:a16="http://schemas.microsoft.com/office/drawing/2014/main" id="{5563AD6A-DC83-764A-8ED6-A9AA60BF826B}"/>
              </a:ext>
            </a:extLst>
          </p:cNvPr>
          <p:cNvGraphicFramePr>
            <a:graphicFrameLocks noGrp="1"/>
          </p:cNvGraphicFramePr>
          <p:nvPr>
            <p:ph idx="1"/>
          </p:nvPr>
        </p:nvGraphicFramePr>
        <p:xfrm>
          <a:off x="838200" y="147233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5FBD0B0D-2448-3D4A-BB0E-07ADB1A99D98}"/>
              </a:ext>
            </a:extLst>
          </p:cNvPr>
          <p:cNvSpPr>
            <a:spLocks noGrp="1"/>
          </p:cNvSpPr>
          <p:nvPr>
            <p:ph type="ftr" sz="quarter" idx="11"/>
          </p:nvPr>
        </p:nvSpPr>
        <p:spPr>
          <a:xfrm>
            <a:off x="439930"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194250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C82A-DB01-004F-A237-9AFB68E56CAE}"/>
              </a:ext>
            </a:extLst>
          </p:cNvPr>
          <p:cNvSpPr>
            <a:spLocks noGrp="1"/>
          </p:cNvSpPr>
          <p:nvPr>
            <p:ph type="title"/>
          </p:nvPr>
        </p:nvSpPr>
        <p:spPr/>
        <p:txBody>
          <a:bodyPr/>
          <a:lstStyle/>
          <a:p>
            <a:r>
              <a:rPr lang="en-US" dirty="0"/>
              <a:t>Applying the Building Blocks to FBA’s:</a:t>
            </a:r>
          </a:p>
        </p:txBody>
      </p:sp>
      <p:pic>
        <p:nvPicPr>
          <p:cNvPr id="4" name="Content Placeholder 3">
            <a:extLst>
              <a:ext uri="{FF2B5EF4-FFF2-40B4-BE49-F238E27FC236}">
                <a16:creationId xmlns:a16="http://schemas.microsoft.com/office/drawing/2014/main" id="{A131918A-5748-9547-9F9B-2B010151654B}"/>
              </a:ext>
            </a:extLst>
          </p:cNvPr>
          <p:cNvPicPr>
            <a:picLocks noGrp="1" noChangeAspect="1"/>
          </p:cNvPicPr>
          <p:nvPr>
            <p:ph idx="1"/>
          </p:nvPr>
        </p:nvPicPr>
        <p:blipFill>
          <a:blip r:embed="rId3"/>
          <a:stretch>
            <a:fillRect/>
          </a:stretch>
        </p:blipFill>
        <p:spPr>
          <a:xfrm>
            <a:off x="1460500" y="1690688"/>
            <a:ext cx="9271000" cy="1879600"/>
          </a:xfrm>
          <a:prstGeom prst="rect">
            <a:avLst/>
          </a:prstGeom>
        </p:spPr>
      </p:pic>
      <p:pic>
        <p:nvPicPr>
          <p:cNvPr id="5" name="Picture 4">
            <a:extLst>
              <a:ext uri="{FF2B5EF4-FFF2-40B4-BE49-F238E27FC236}">
                <a16:creationId xmlns:a16="http://schemas.microsoft.com/office/drawing/2014/main" id="{BCCAF4D8-A822-F74F-ACFD-0628F689415A}"/>
              </a:ext>
            </a:extLst>
          </p:cNvPr>
          <p:cNvPicPr>
            <a:picLocks noChangeAspect="1"/>
          </p:cNvPicPr>
          <p:nvPr/>
        </p:nvPicPr>
        <p:blipFill>
          <a:blip r:embed="rId4"/>
          <a:stretch>
            <a:fillRect/>
          </a:stretch>
        </p:blipFill>
        <p:spPr>
          <a:xfrm>
            <a:off x="1667119" y="3570288"/>
            <a:ext cx="8928100" cy="1930400"/>
          </a:xfrm>
          <a:prstGeom prst="rect">
            <a:avLst/>
          </a:prstGeom>
        </p:spPr>
      </p:pic>
      <p:sp>
        <p:nvSpPr>
          <p:cNvPr id="6" name="Footer Placeholder 3">
            <a:extLst>
              <a:ext uri="{FF2B5EF4-FFF2-40B4-BE49-F238E27FC236}">
                <a16:creationId xmlns:a16="http://schemas.microsoft.com/office/drawing/2014/main" id="{D3AED15C-8BBA-6C4D-9339-15D771B18A04}"/>
              </a:ext>
            </a:extLst>
          </p:cNvPr>
          <p:cNvSpPr>
            <a:spLocks noGrp="1"/>
          </p:cNvSpPr>
          <p:nvPr>
            <p:ph type="ftr" sz="quarter" idx="11"/>
          </p:nvPr>
        </p:nvSpPr>
        <p:spPr>
          <a:xfrm>
            <a:off x="410433" y="6488334"/>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pic>
        <p:nvPicPr>
          <p:cNvPr id="7" name="Picture 6">
            <a:extLst>
              <a:ext uri="{FF2B5EF4-FFF2-40B4-BE49-F238E27FC236}">
                <a16:creationId xmlns:a16="http://schemas.microsoft.com/office/drawing/2014/main" id="{70A6A248-C230-4C4D-82F2-8588E774D723}"/>
              </a:ext>
            </a:extLst>
          </p:cNvPr>
          <p:cNvPicPr>
            <a:picLocks noChangeAspect="1"/>
          </p:cNvPicPr>
          <p:nvPr/>
        </p:nvPicPr>
        <p:blipFill>
          <a:blip r:embed="rId5"/>
          <a:stretch>
            <a:fillRect/>
          </a:stretch>
        </p:blipFill>
        <p:spPr>
          <a:xfrm>
            <a:off x="6131169" y="5471249"/>
            <a:ext cx="4178300" cy="495300"/>
          </a:xfrm>
          <a:prstGeom prst="rect">
            <a:avLst/>
          </a:prstGeom>
        </p:spPr>
      </p:pic>
      <p:sp>
        <p:nvSpPr>
          <p:cNvPr id="8" name="Rectangle 7">
            <a:extLst>
              <a:ext uri="{FF2B5EF4-FFF2-40B4-BE49-F238E27FC236}">
                <a16:creationId xmlns:a16="http://schemas.microsoft.com/office/drawing/2014/main" id="{69E0BA38-3272-B24B-99B9-72A8C2736762}"/>
              </a:ext>
            </a:extLst>
          </p:cNvPr>
          <p:cNvSpPr/>
          <p:nvPr/>
        </p:nvSpPr>
        <p:spPr>
          <a:xfrm>
            <a:off x="4368423" y="5842003"/>
            <a:ext cx="7161594" cy="646331"/>
          </a:xfrm>
          <a:prstGeom prst="rect">
            <a:avLst/>
          </a:prstGeom>
        </p:spPr>
        <p:txBody>
          <a:bodyPr wrap="square">
            <a:spAutoFit/>
          </a:bodyPr>
          <a:lstStyle/>
          <a:p>
            <a:r>
              <a:rPr lang="en-US" dirty="0"/>
              <a:t>Source: http://</a:t>
            </a:r>
            <a:r>
              <a:rPr lang="en-US" dirty="0" err="1"/>
              <a:t>pbismissouri.org</a:t>
            </a:r>
            <a:r>
              <a:rPr lang="en-US" dirty="0"/>
              <a:t>/wp-content/uploads/2017/06/5.0-MO-SW-PBS-Tier-3-Workbook-Ch-5-FBA.pdf</a:t>
            </a:r>
          </a:p>
        </p:txBody>
      </p:sp>
    </p:spTree>
    <p:extLst>
      <p:ext uri="{BB962C8B-B14F-4D97-AF65-F5344CB8AC3E}">
        <p14:creationId xmlns:p14="http://schemas.microsoft.com/office/powerpoint/2010/main" val="40590234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A845-B13D-9A4C-AAB0-64C7A6A65DEB}"/>
              </a:ext>
            </a:extLst>
          </p:cNvPr>
          <p:cNvSpPr>
            <a:spLocks noGrp="1"/>
          </p:cNvSpPr>
          <p:nvPr>
            <p:ph type="title"/>
          </p:nvPr>
        </p:nvSpPr>
        <p:spPr>
          <a:xfrm>
            <a:off x="627185" y="177556"/>
            <a:ext cx="10515600" cy="1325563"/>
          </a:xfrm>
        </p:spPr>
        <p:txBody>
          <a:bodyPr/>
          <a:lstStyle/>
          <a:p>
            <a:r>
              <a:rPr lang="en-US" dirty="0"/>
              <a:t>What if it’s not what it seems? What it it’s a “skill” deficit?  </a:t>
            </a:r>
          </a:p>
        </p:txBody>
      </p:sp>
      <p:graphicFrame>
        <p:nvGraphicFramePr>
          <p:cNvPr id="10" name="Content Placeholder 9">
            <a:extLst>
              <a:ext uri="{FF2B5EF4-FFF2-40B4-BE49-F238E27FC236}">
                <a16:creationId xmlns:a16="http://schemas.microsoft.com/office/drawing/2014/main" id="{89380316-971A-3942-B8D0-C8A78412D6D3}"/>
              </a:ext>
            </a:extLst>
          </p:cNvPr>
          <p:cNvGraphicFramePr>
            <a:graphicFrameLocks noGrp="1"/>
          </p:cNvGraphicFramePr>
          <p:nvPr>
            <p:ph idx="1"/>
          </p:nvPr>
        </p:nvGraphicFramePr>
        <p:xfrm>
          <a:off x="527538" y="1503119"/>
          <a:ext cx="11160370" cy="4673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65D14608-7386-294A-8B91-4C13CDAE1D4B}"/>
              </a:ext>
            </a:extLst>
          </p:cNvPr>
          <p:cNvSpPr>
            <a:spLocks noGrp="1"/>
          </p:cNvSpPr>
          <p:nvPr>
            <p:ph type="ftr" sz="quarter" idx="11"/>
          </p:nvPr>
        </p:nvSpPr>
        <p:spPr>
          <a:xfrm>
            <a:off x="627185" y="6386333"/>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850673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D6ED-0560-094E-9290-43D6920DF655}"/>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74B4DD98-44D7-F146-AEEB-3A818DFA3374}"/>
              </a:ext>
            </a:extLst>
          </p:cNvPr>
          <p:cNvGraphicFramePr>
            <a:graphicFrameLocks noGrp="1"/>
          </p:cNvGraphicFramePr>
          <p:nvPr>
            <p:ph idx="1"/>
          </p:nvPr>
        </p:nvGraphicFramePr>
        <p:xfrm>
          <a:off x="838200" y="376959"/>
          <a:ext cx="10515600" cy="5811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A6A38EF1-47CF-B74F-B4D1-49B0244BA8DE}"/>
              </a:ext>
            </a:extLst>
          </p:cNvPr>
          <p:cNvSpPr>
            <a:spLocks noGrp="1"/>
          </p:cNvSpPr>
          <p:nvPr>
            <p:ph type="ftr" sz="quarter" idx="11"/>
          </p:nvPr>
        </p:nvSpPr>
        <p:spPr>
          <a:xfrm>
            <a:off x="425181" y="6481041"/>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6929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AFE8-B512-B64D-94FA-7CA5EAEFD690}"/>
              </a:ext>
            </a:extLst>
          </p:cNvPr>
          <p:cNvSpPr>
            <a:spLocks noGrp="1"/>
          </p:cNvSpPr>
          <p:nvPr>
            <p:ph type="title"/>
          </p:nvPr>
        </p:nvSpPr>
        <p:spPr/>
        <p:txBody>
          <a:bodyPr/>
          <a:lstStyle/>
          <a:p>
            <a:r>
              <a:rPr lang="en-US" altLang="en-US" dirty="0">
                <a:ea typeface="ＭＳ Ｐゴシック" panose="020B0600070205080204" pitchFamily="34" charset="-128"/>
              </a:rPr>
              <a:t>CTE (Chronic Traumatic Encephalopathy) </a:t>
            </a:r>
            <a:endParaRPr lang="en-US" dirty="0"/>
          </a:p>
        </p:txBody>
      </p:sp>
      <p:pic>
        <p:nvPicPr>
          <p:cNvPr id="4" name="Content Placeholder 3" descr="CTE path pictures BU.tiff">
            <a:extLst>
              <a:ext uri="{FF2B5EF4-FFF2-40B4-BE49-F238E27FC236}">
                <a16:creationId xmlns:a16="http://schemas.microsoft.com/office/drawing/2014/main" id="{2BBA05C5-E0D5-B64E-8BC1-6A0A38DC37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923313"/>
            <a:ext cx="4969205" cy="3011373"/>
          </a:xfrm>
        </p:spPr>
      </p:pic>
      <p:pic>
        <p:nvPicPr>
          <p:cNvPr id="5" name="Picture 4">
            <a:extLst>
              <a:ext uri="{FF2B5EF4-FFF2-40B4-BE49-F238E27FC236}">
                <a16:creationId xmlns:a16="http://schemas.microsoft.com/office/drawing/2014/main" id="{7BA5EA12-FB88-3B48-A036-64DB582A3F88}"/>
              </a:ext>
            </a:extLst>
          </p:cNvPr>
          <p:cNvPicPr>
            <a:picLocks noChangeAspect="1"/>
          </p:cNvPicPr>
          <p:nvPr/>
        </p:nvPicPr>
        <p:blipFill>
          <a:blip r:embed="rId4"/>
          <a:stretch>
            <a:fillRect/>
          </a:stretch>
        </p:blipFill>
        <p:spPr>
          <a:xfrm>
            <a:off x="6384597" y="1991838"/>
            <a:ext cx="4249899" cy="2938030"/>
          </a:xfrm>
          <a:prstGeom prst="rect">
            <a:avLst/>
          </a:prstGeom>
          <a:solidFill>
            <a:schemeClr val="accent1"/>
          </a:solidFill>
        </p:spPr>
      </p:pic>
      <p:sp>
        <p:nvSpPr>
          <p:cNvPr id="6" name="TextBox 4">
            <a:extLst>
              <a:ext uri="{FF2B5EF4-FFF2-40B4-BE49-F238E27FC236}">
                <a16:creationId xmlns:a16="http://schemas.microsoft.com/office/drawing/2014/main" id="{C4934C8F-F468-4143-9DF0-94487347CA76}"/>
              </a:ext>
            </a:extLst>
          </p:cNvPr>
          <p:cNvSpPr txBox="1">
            <a:spLocks noChangeArrowheads="1"/>
          </p:cNvSpPr>
          <p:nvPr/>
        </p:nvSpPr>
        <p:spPr bwMode="auto">
          <a:xfrm>
            <a:off x="958540" y="4893289"/>
            <a:ext cx="44577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eaLnBrk="1" hangingPunct="1"/>
            <a:r>
              <a:rPr lang="en-US" altLang="en-US" sz="750" dirty="0">
                <a:ea typeface="ＭＳ Ｐゴシック" panose="020B0600070205080204" pitchFamily="34" charset="-128"/>
              </a:rPr>
              <a:t>Source: Boston University Brain Bank: Images from Website, Dr. Ann McKee</a:t>
            </a:r>
          </a:p>
        </p:txBody>
      </p:sp>
      <p:sp>
        <p:nvSpPr>
          <p:cNvPr id="8" name="Footer Placeholder 3">
            <a:extLst>
              <a:ext uri="{FF2B5EF4-FFF2-40B4-BE49-F238E27FC236}">
                <a16:creationId xmlns:a16="http://schemas.microsoft.com/office/drawing/2014/main" id="{14321B0D-150E-9845-B718-9E43114C3602}"/>
              </a:ext>
            </a:extLst>
          </p:cNvPr>
          <p:cNvSpPr>
            <a:spLocks noGrp="1"/>
          </p:cNvSpPr>
          <p:nvPr>
            <p:ph type="ftr" sz="quarter" idx="11"/>
          </p:nvPr>
        </p:nvSpPr>
        <p:spPr>
          <a:xfrm>
            <a:off x="360831" y="5860036"/>
            <a:ext cx="4592171" cy="273844"/>
          </a:xfrm>
        </p:spPr>
        <p:txBody>
          <a:bodyPr/>
          <a:lstStyle/>
          <a:p>
            <a:r>
              <a:rPr lang="en-US" dirty="0"/>
              <a:t>Used with permission: </a:t>
            </a:r>
            <a:r>
              <a:rPr lang="en-US" dirty="0">
                <a:latin typeface="Lucida Grande"/>
                <a:ea typeface="Lucida Grande"/>
                <a:cs typeface="Lucida Grande"/>
              </a:rPr>
              <a:t>© </a:t>
            </a:r>
            <a:r>
              <a:rPr lang="en-US" dirty="0" err="1">
                <a:latin typeface="Lucida Grande"/>
                <a:ea typeface="Lucida Grande"/>
                <a:cs typeface="Lucida Grande"/>
              </a:rPr>
              <a:t>GetSchooledOnConcussions.com</a:t>
            </a:r>
            <a:endParaRPr lang="en-US" dirty="0"/>
          </a:p>
          <a:p>
            <a:endParaRPr lang="en-US" dirty="0"/>
          </a:p>
        </p:txBody>
      </p:sp>
    </p:spTree>
    <p:extLst>
      <p:ext uri="{BB962C8B-B14F-4D97-AF65-F5344CB8AC3E}">
        <p14:creationId xmlns:p14="http://schemas.microsoft.com/office/powerpoint/2010/main" val="7094841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C5A6E-2C44-3841-90D1-EA84B4D5E73A}"/>
              </a:ext>
            </a:extLst>
          </p:cNvPr>
          <p:cNvSpPr>
            <a:spLocks noGrp="1"/>
          </p:cNvSpPr>
          <p:nvPr>
            <p:ph type="title"/>
          </p:nvPr>
        </p:nvSpPr>
        <p:spPr>
          <a:xfrm>
            <a:off x="588817" y="10391"/>
            <a:ext cx="11464637" cy="1325563"/>
          </a:xfrm>
        </p:spPr>
        <p:txBody>
          <a:bodyPr/>
          <a:lstStyle/>
          <a:p>
            <a:r>
              <a:rPr lang="en-US" dirty="0"/>
              <a:t>Applying the Building Blocks into BIP’s (Behavior Intervention Plan). What’s your best hypothesis?</a:t>
            </a:r>
          </a:p>
        </p:txBody>
      </p:sp>
      <p:pic>
        <p:nvPicPr>
          <p:cNvPr id="4" name="Content Placeholder 3">
            <a:extLst>
              <a:ext uri="{FF2B5EF4-FFF2-40B4-BE49-F238E27FC236}">
                <a16:creationId xmlns:a16="http://schemas.microsoft.com/office/drawing/2014/main" id="{C04AC176-3433-0341-9822-78154C72C6F3}"/>
              </a:ext>
            </a:extLst>
          </p:cNvPr>
          <p:cNvPicPr>
            <a:picLocks noGrp="1" noChangeAspect="1"/>
          </p:cNvPicPr>
          <p:nvPr>
            <p:ph idx="1"/>
          </p:nvPr>
        </p:nvPicPr>
        <p:blipFill>
          <a:blip r:embed="rId3"/>
          <a:stretch>
            <a:fillRect/>
          </a:stretch>
        </p:blipFill>
        <p:spPr>
          <a:xfrm>
            <a:off x="3878850" y="1254448"/>
            <a:ext cx="7114309" cy="5140512"/>
          </a:xfrm>
          <a:prstGeom prst="rect">
            <a:avLst/>
          </a:prstGeom>
        </p:spPr>
      </p:pic>
      <p:sp>
        <p:nvSpPr>
          <p:cNvPr id="5" name="Rectangle 4">
            <a:extLst>
              <a:ext uri="{FF2B5EF4-FFF2-40B4-BE49-F238E27FC236}">
                <a16:creationId xmlns:a16="http://schemas.microsoft.com/office/drawing/2014/main" id="{0125E995-E9B4-B84C-893C-81175D706037}"/>
              </a:ext>
            </a:extLst>
          </p:cNvPr>
          <p:cNvSpPr/>
          <p:nvPr/>
        </p:nvSpPr>
        <p:spPr>
          <a:xfrm>
            <a:off x="2284226" y="2371982"/>
            <a:ext cx="1594624" cy="9186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Attention</a:t>
            </a:r>
          </a:p>
        </p:txBody>
      </p:sp>
      <p:sp>
        <p:nvSpPr>
          <p:cNvPr id="6" name="Rectangle 5">
            <a:extLst>
              <a:ext uri="{FF2B5EF4-FFF2-40B4-BE49-F238E27FC236}">
                <a16:creationId xmlns:a16="http://schemas.microsoft.com/office/drawing/2014/main" id="{E08B6099-6DE6-0A48-B572-84EDA838A696}"/>
              </a:ext>
            </a:extLst>
          </p:cNvPr>
          <p:cNvSpPr/>
          <p:nvPr/>
        </p:nvSpPr>
        <p:spPr>
          <a:xfrm>
            <a:off x="2284226" y="3924122"/>
            <a:ext cx="1594624" cy="9186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Receptive Language</a:t>
            </a:r>
          </a:p>
        </p:txBody>
      </p:sp>
      <p:sp>
        <p:nvSpPr>
          <p:cNvPr id="7" name="Footer Placeholder 3">
            <a:extLst>
              <a:ext uri="{FF2B5EF4-FFF2-40B4-BE49-F238E27FC236}">
                <a16:creationId xmlns:a16="http://schemas.microsoft.com/office/drawing/2014/main" id="{F0A24E80-A672-6846-B9FB-82C0A9B49884}"/>
              </a:ext>
            </a:extLst>
          </p:cNvPr>
          <p:cNvSpPr>
            <a:spLocks noGrp="1"/>
          </p:cNvSpPr>
          <p:nvPr>
            <p:ph type="ftr" sz="quarter" idx="11"/>
          </p:nvPr>
        </p:nvSpPr>
        <p:spPr>
          <a:xfrm>
            <a:off x="395684" y="6394960"/>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5388518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59F2AF2-193E-8A4B-AAEF-27D1E1E6D033}"/>
              </a:ext>
            </a:extLst>
          </p:cNvPr>
          <p:cNvPicPr>
            <a:picLocks noGrp="1" noChangeAspect="1"/>
          </p:cNvPicPr>
          <p:nvPr>
            <p:ph idx="1"/>
          </p:nvPr>
        </p:nvPicPr>
        <p:blipFill>
          <a:blip r:embed="rId3"/>
          <a:stretch>
            <a:fillRect/>
          </a:stretch>
        </p:blipFill>
        <p:spPr>
          <a:xfrm>
            <a:off x="4416303" y="1188619"/>
            <a:ext cx="3623728" cy="4799587"/>
          </a:xfrm>
          <a:prstGeom prst="rect">
            <a:avLst/>
          </a:prstGeom>
          <a:ln>
            <a:solidFill>
              <a:schemeClr val="accent2"/>
            </a:solidFill>
          </a:ln>
        </p:spPr>
      </p:pic>
      <p:pic>
        <p:nvPicPr>
          <p:cNvPr id="5" name="Picture 4">
            <a:extLst>
              <a:ext uri="{FF2B5EF4-FFF2-40B4-BE49-F238E27FC236}">
                <a16:creationId xmlns:a16="http://schemas.microsoft.com/office/drawing/2014/main" id="{0B1EED92-E33F-8942-86FA-64FBBD208C4C}"/>
              </a:ext>
            </a:extLst>
          </p:cNvPr>
          <p:cNvPicPr>
            <a:picLocks noChangeAspect="1"/>
          </p:cNvPicPr>
          <p:nvPr/>
        </p:nvPicPr>
        <p:blipFill>
          <a:blip r:embed="rId4"/>
          <a:stretch>
            <a:fillRect/>
          </a:stretch>
        </p:blipFill>
        <p:spPr>
          <a:xfrm>
            <a:off x="8129238" y="1205345"/>
            <a:ext cx="3623727" cy="4799587"/>
          </a:xfrm>
          <a:prstGeom prst="rect">
            <a:avLst/>
          </a:prstGeom>
          <a:ln>
            <a:solidFill>
              <a:schemeClr val="accent6"/>
            </a:solidFill>
          </a:ln>
        </p:spPr>
      </p:pic>
      <p:pic>
        <p:nvPicPr>
          <p:cNvPr id="6" name="Picture 5">
            <a:extLst>
              <a:ext uri="{FF2B5EF4-FFF2-40B4-BE49-F238E27FC236}">
                <a16:creationId xmlns:a16="http://schemas.microsoft.com/office/drawing/2014/main" id="{7B4A6B55-35B8-1142-A514-7F52591097FE}"/>
              </a:ext>
            </a:extLst>
          </p:cNvPr>
          <p:cNvPicPr>
            <a:picLocks noChangeAspect="1"/>
          </p:cNvPicPr>
          <p:nvPr/>
        </p:nvPicPr>
        <p:blipFill>
          <a:blip r:embed="rId5"/>
          <a:stretch>
            <a:fillRect/>
          </a:stretch>
        </p:blipFill>
        <p:spPr>
          <a:xfrm>
            <a:off x="197517" y="189572"/>
            <a:ext cx="4228171" cy="5798634"/>
          </a:xfrm>
          <a:prstGeom prst="rect">
            <a:avLst/>
          </a:prstGeom>
          <a:ln>
            <a:solidFill>
              <a:schemeClr val="accent1"/>
            </a:solidFill>
          </a:ln>
        </p:spPr>
      </p:pic>
      <p:sp>
        <p:nvSpPr>
          <p:cNvPr id="3" name="Donut 2">
            <a:extLst>
              <a:ext uri="{FF2B5EF4-FFF2-40B4-BE49-F238E27FC236}">
                <a16:creationId xmlns:a16="http://schemas.microsoft.com/office/drawing/2014/main" id="{23776487-5868-7D42-A38C-8DAE3389E671}"/>
              </a:ext>
            </a:extLst>
          </p:cNvPr>
          <p:cNvSpPr/>
          <p:nvPr/>
        </p:nvSpPr>
        <p:spPr>
          <a:xfrm>
            <a:off x="3928187" y="1866241"/>
            <a:ext cx="4156447" cy="589252"/>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Donut 7">
            <a:extLst>
              <a:ext uri="{FF2B5EF4-FFF2-40B4-BE49-F238E27FC236}">
                <a16:creationId xmlns:a16="http://schemas.microsoft.com/office/drawing/2014/main" id="{56A37E53-80C1-7049-BCD8-07D0080DC76A}"/>
              </a:ext>
            </a:extLst>
          </p:cNvPr>
          <p:cNvSpPr/>
          <p:nvPr/>
        </p:nvSpPr>
        <p:spPr>
          <a:xfrm>
            <a:off x="7860787" y="2307076"/>
            <a:ext cx="2939613" cy="668349"/>
          </a:xfrm>
          <a:prstGeom prst="donut">
            <a:avLst>
              <a:gd name="adj" fmla="val 1564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itle 8">
            <a:extLst>
              <a:ext uri="{FF2B5EF4-FFF2-40B4-BE49-F238E27FC236}">
                <a16:creationId xmlns:a16="http://schemas.microsoft.com/office/drawing/2014/main" id="{D53D342D-9432-FE40-B041-6BDF119BEB17}"/>
              </a:ext>
            </a:extLst>
          </p:cNvPr>
          <p:cNvSpPr>
            <a:spLocks noGrp="1"/>
          </p:cNvSpPr>
          <p:nvPr>
            <p:ph type="title"/>
          </p:nvPr>
        </p:nvSpPr>
        <p:spPr>
          <a:xfrm>
            <a:off x="5515463" y="269922"/>
            <a:ext cx="1524000" cy="91869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2400" dirty="0">
                <a:solidFill>
                  <a:schemeClr val="tx1"/>
                </a:solidFill>
              </a:rPr>
              <a:t>Attention</a:t>
            </a:r>
          </a:p>
        </p:txBody>
      </p:sp>
      <p:sp>
        <p:nvSpPr>
          <p:cNvPr id="10" name="Rectangle 9">
            <a:extLst>
              <a:ext uri="{FF2B5EF4-FFF2-40B4-BE49-F238E27FC236}">
                <a16:creationId xmlns:a16="http://schemas.microsoft.com/office/drawing/2014/main" id="{EC981DC7-95CC-3545-81A4-B05FDCB9BDB7}"/>
              </a:ext>
            </a:extLst>
          </p:cNvPr>
          <p:cNvSpPr/>
          <p:nvPr/>
        </p:nvSpPr>
        <p:spPr>
          <a:xfrm>
            <a:off x="9143789" y="229746"/>
            <a:ext cx="1594624" cy="91869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Receptive Language</a:t>
            </a:r>
          </a:p>
        </p:txBody>
      </p:sp>
      <p:sp>
        <p:nvSpPr>
          <p:cNvPr id="11" name="Footer Placeholder 3">
            <a:extLst>
              <a:ext uri="{FF2B5EF4-FFF2-40B4-BE49-F238E27FC236}">
                <a16:creationId xmlns:a16="http://schemas.microsoft.com/office/drawing/2014/main" id="{4E38A6A8-C809-1F41-B81A-8C0B21A2AEA3}"/>
              </a:ext>
            </a:extLst>
          </p:cNvPr>
          <p:cNvSpPr>
            <a:spLocks noGrp="1"/>
          </p:cNvSpPr>
          <p:nvPr>
            <p:ph type="ftr" sz="quarter" idx="11"/>
          </p:nvPr>
        </p:nvSpPr>
        <p:spPr>
          <a:xfrm>
            <a:off x="395685" y="6371717"/>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38997485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999B-D4FA-9E43-862E-C75C0B46AE0C}"/>
              </a:ext>
            </a:extLst>
          </p:cNvPr>
          <p:cNvSpPr>
            <a:spLocks noGrp="1"/>
          </p:cNvSpPr>
          <p:nvPr>
            <p:ph type="title"/>
          </p:nvPr>
        </p:nvSpPr>
        <p:spPr>
          <a:xfrm>
            <a:off x="595745" y="43800"/>
            <a:ext cx="10515600" cy="1325563"/>
          </a:xfrm>
        </p:spPr>
        <p:txBody>
          <a:bodyPr/>
          <a:lstStyle/>
          <a:p>
            <a:r>
              <a:rPr lang="en-US" dirty="0"/>
              <a:t>Behavior Intervention Plan:</a:t>
            </a:r>
          </a:p>
        </p:txBody>
      </p:sp>
      <p:sp>
        <p:nvSpPr>
          <p:cNvPr id="3" name="Content Placeholder 2">
            <a:extLst>
              <a:ext uri="{FF2B5EF4-FFF2-40B4-BE49-F238E27FC236}">
                <a16:creationId xmlns:a16="http://schemas.microsoft.com/office/drawing/2014/main" id="{A86D5B07-F495-C74B-8267-69708D67AF18}"/>
              </a:ext>
            </a:extLst>
          </p:cNvPr>
          <p:cNvSpPr>
            <a:spLocks noGrp="1"/>
          </p:cNvSpPr>
          <p:nvPr>
            <p:ph idx="1"/>
          </p:nvPr>
        </p:nvSpPr>
        <p:spPr>
          <a:xfrm>
            <a:off x="671946" y="1111967"/>
            <a:ext cx="10515600" cy="4351338"/>
          </a:xfrm>
        </p:spPr>
        <p:txBody>
          <a:bodyPr/>
          <a:lstStyle/>
          <a:p>
            <a:pPr marL="0" indent="0">
              <a:buNone/>
            </a:pPr>
            <a:r>
              <a:rPr lang="en-US" sz="2400" dirty="0"/>
              <a:t>The Behavior Intervention Plan (BIP) is the road map to changing the behavior. While the behavior is functional for Johnny in the short run it will not serve him well over time. If Johnny’s behavior continues, he will struggle to learn math, fail to keep pace with his peers, strain relationships with his teachers and begin (or perpetuate) a negative perception of himself. </a:t>
            </a:r>
          </a:p>
        </p:txBody>
      </p:sp>
      <p:sp>
        <p:nvSpPr>
          <p:cNvPr id="4" name="Rectangle 3">
            <a:extLst>
              <a:ext uri="{FF2B5EF4-FFF2-40B4-BE49-F238E27FC236}">
                <a16:creationId xmlns:a16="http://schemas.microsoft.com/office/drawing/2014/main" id="{80D10B0B-4825-4547-B421-B1E4BF2D4518}"/>
              </a:ext>
            </a:extLst>
          </p:cNvPr>
          <p:cNvSpPr/>
          <p:nvPr/>
        </p:nvSpPr>
        <p:spPr>
          <a:xfrm>
            <a:off x="505692" y="2878142"/>
            <a:ext cx="5247409" cy="28678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1219A36-A501-3440-900C-F33ED4D5CA9A}"/>
              </a:ext>
            </a:extLst>
          </p:cNvPr>
          <p:cNvSpPr/>
          <p:nvPr/>
        </p:nvSpPr>
        <p:spPr>
          <a:xfrm>
            <a:off x="6063097" y="2878142"/>
            <a:ext cx="5247409" cy="28678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63BA596-1250-464C-AB41-B9C8C61C8371}"/>
              </a:ext>
            </a:extLst>
          </p:cNvPr>
          <p:cNvSpPr txBox="1"/>
          <p:nvPr/>
        </p:nvSpPr>
        <p:spPr>
          <a:xfrm>
            <a:off x="787978" y="2973180"/>
            <a:ext cx="4682836" cy="1754326"/>
          </a:xfrm>
          <a:prstGeom prst="rect">
            <a:avLst/>
          </a:prstGeom>
          <a:noFill/>
        </p:spPr>
        <p:txBody>
          <a:bodyPr wrap="square" rtlCol="0">
            <a:spAutoFit/>
          </a:bodyPr>
          <a:lstStyle/>
          <a:p>
            <a:pPr marL="285750" indent="-285750">
              <a:buFont typeface="Wingdings" pitchFamily="2" charset="2"/>
              <a:buChar char="v"/>
            </a:pPr>
            <a:r>
              <a:rPr lang="en-US" dirty="0"/>
              <a:t>Identify the problem behavior (the behavior that is dysfunctional for the adult but exquisitely adaptive for the student)</a:t>
            </a:r>
          </a:p>
          <a:p>
            <a:pPr marL="285750" indent="-285750">
              <a:buFont typeface="Wingdings" pitchFamily="2" charset="2"/>
              <a:buChar char="v"/>
            </a:pPr>
            <a:r>
              <a:rPr lang="en-US" dirty="0"/>
              <a:t>Understand the skill deficit underlying the behavior</a:t>
            </a:r>
          </a:p>
          <a:p>
            <a:endParaRPr lang="en-US" dirty="0"/>
          </a:p>
        </p:txBody>
      </p:sp>
      <p:sp>
        <p:nvSpPr>
          <p:cNvPr id="7" name="TextBox 6">
            <a:extLst>
              <a:ext uri="{FF2B5EF4-FFF2-40B4-BE49-F238E27FC236}">
                <a16:creationId xmlns:a16="http://schemas.microsoft.com/office/drawing/2014/main" id="{35379C69-E8EA-F14E-8ED4-6B4EDA54EADB}"/>
              </a:ext>
            </a:extLst>
          </p:cNvPr>
          <p:cNvSpPr txBox="1"/>
          <p:nvPr/>
        </p:nvSpPr>
        <p:spPr>
          <a:xfrm>
            <a:off x="6260523" y="2973180"/>
            <a:ext cx="4783281" cy="2308324"/>
          </a:xfrm>
          <a:prstGeom prst="rect">
            <a:avLst/>
          </a:prstGeom>
          <a:noFill/>
        </p:spPr>
        <p:txBody>
          <a:bodyPr wrap="square" rtlCol="0">
            <a:spAutoFit/>
          </a:bodyPr>
          <a:lstStyle/>
          <a:p>
            <a:pPr marL="285750" indent="-285750">
              <a:buFont typeface="Wingdings" pitchFamily="2" charset="2"/>
              <a:buChar char="v"/>
            </a:pPr>
            <a:r>
              <a:rPr lang="en-US" dirty="0"/>
              <a:t>Decide upon a replacement behavior (the desirable behavior for the adult)</a:t>
            </a:r>
          </a:p>
          <a:p>
            <a:pPr marL="285750" indent="-285750">
              <a:buFont typeface="Wingdings" pitchFamily="2" charset="2"/>
              <a:buChar char="v"/>
            </a:pPr>
            <a:r>
              <a:rPr lang="en-US" dirty="0"/>
              <a:t>A plan to teach the replacement behavior including:</a:t>
            </a:r>
          </a:p>
          <a:p>
            <a:pPr marL="742950" lvl="1" indent="-285750">
              <a:buFont typeface="Wingdings" pitchFamily="2" charset="2"/>
              <a:buChar char="v"/>
            </a:pPr>
            <a:r>
              <a:rPr lang="en-US" dirty="0"/>
              <a:t>who/where/when</a:t>
            </a:r>
          </a:p>
          <a:p>
            <a:pPr marL="285750" indent="-285750">
              <a:buFont typeface="Wingdings" pitchFamily="2" charset="2"/>
              <a:buChar char="v"/>
            </a:pPr>
            <a:r>
              <a:rPr lang="en-US" dirty="0"/>
              <a:t>A timeframe to assess the success of the plan</a:t>
            </a:r>
          </a:p>
          <a:p>
            <a:pPr marL="285750" indent="-285750">
              <a:buFont typeface="Wingdings" pitchFamily="2" charset="2"/>
              <a:buChar char="v"/>
            </a:pPr>
            <a:r>
              <a:rPr lang="en-US" dirty="0"/>
              <a:t>A way to objectively assess the success of the plan</a:t>
            </a:r>
          </a:p>
        </p:txBody>
      </p:sp>
      <p:pic>
        <p:nvPicPr>
          <p:cNvPr id="9" name="Picture 8">
            <a:extLst>
              <a:ext uri="{FF2B5EF4-FFF2-40B4-BE49-F238E27FC236}">
                <a16:creationId xmlns:a16="http://schemas.microsoft.com/office/drawing/2014/main" id="{C01529A3-31B0-794E-A812-B8053B320AA4}"/>
              </a:ext>
            </a:extLst>
          </p:cNvPr>
          <p:cNvPicPr>
            <a:picLocks noChangeAspect="1"/>
          </p:cNvPicPr>
          <p:nvPr/>
        </p:nvPicPr>
        <p:blipFill>
          <a:blip r:embed="rId3"/>
          <a:stretch>
            <a:fillRect/>
          </a:stretch>
        </p:blipFill>
        <p:spPr>
          <a:xfrm>
            <a:off x="523875" y="4374282"/>
            <a:ext cx="5211041" cy="1371751"/>
          </a:xfrm>
          <a:prstGeom prst="rect">
            <a:avLst/>
          </a:prstGeom>
        </p:spPr>
      </p:pic>
      <p:sp>
        <p:nvSpPr>
          <p:cNvPr id="10" name="Footer Placeholder 3">
            <a:extLst>
              <a:ext uri="{FF2B5EF4-FFF2-40B4-BE49-F238E27FC236}">
                <a16:creationId xmlns:a16="http://schemas.microsoft.com/office/drawing/2014/main" id="{1D8B06ED-7363-6E49-9AEC-B36A3C8AC0A8}"/>
              </a:ext>
            </a:extLst>
          </p:cNvPr>
          <p:cNvSpPr>
            <a:spLocks noGrp="1"/>
          </p:cNvSpPr>
          <p:nvPr>
            <p:ph type="ftr" sz="quarter" idx="11"/>
          </p:nvPr>
        </p:nvSpPr>
        <p:spPr>
          <a:xfrm>
            <a:off x="482005" y="6384416"/>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677125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C0D61-5680-0E44-BEC6-9586FC2BB57D}"/>
              </a:ext>
            </a:extLst>
          </p:cNvPr>
          <p:cNvSpPr>
            <a:spLocks noGrp="1"/>
          </p:cNvSpPr>
          <p:nvPr>
            <p:ph type="title"/>
          </p:nvPr>
        </p:nvSpPr>
        <p:spPr/>
        <p:txBody>
          <a:bodyPr/>
          <a:lstStyle/>
          <a:p>
            <a:r>
              <a:rPr lang="en-US" dirty="0"/>
              <a:t>Behavior Intervention Plan (BIP) versus a Behavior Contract</a:t>
            </a:r>
          </a:p>
        </p:txBody>
      </p:sp>
      <p:sp>
        <p:nvSpPr>
          <p:cNvPr id="3" name="Text Placeholder 2">
            <a:extLst>
              <a:ext uri="{FF2B5EF4-FFF2-40B4-BE49-F238E27FC236}">
                <a16:creationId xmlns:a16="http://schemas.microsoft.com/office/drawing/2014/main" id="{FE140F9F-F5F2-0046-B7FE-B7D6C08AED9B}"/>
              </a:ext>
            </a:extLst>
          </p:cNvPr>
          <p:cNvSpPr>
            <a:spLocks noGrp="1"/>
          </p:cNvSpPr>
          <p:nvPr>
            <p:ph type="body" idx="1"/>
          </p:nvPr>
        </p:nvSpPr>
        <p:spPr>
          <a:ln>
            <a:solidFill>
              <a:schemeClr val="accent1"/>
            </a:solidFill>
          </a:ln>
        </p:spPr>
        <p:txBody>
          <a:bodyPr>
            <a:normAutofit lnSpcReduction="10000"/>
          </a:bodyPr>
          <a:lstStyle/>
          <a:p>
            <a:pPr algn="ctr"/>
            <a:r>
              <a:rPr lang="en-US" dirty="0"/>
              <a:t>BIP </a:t>
            </a:r>
          </a:p>
          <a:p>
            <a:pPr algn="ctr"/>
            <a:r>
              <a:rPr lang="en-US" dirty="0"/>
              <a:t>TEACH</a:t>
            </a:r>
          </a:p>
        </p:txBody>
      </p:sp>
      <p:sp>
        <p:nvSpPr>
          <p:cNvPr id="4" name="Content Placeholder 3">
            <a:extLst>
              <a:ext uri="{FF2B5EF4-FFF2-40B4-BE49-F238E27FC236}">
                <a16:creationId xmlns:a16="http://schemas.microsoft.com/office/drawing/2014/main" id="{1F583EF0-7685-754B-AF38-42635F2DEFFC}"/>
              </a:ext>
            </a:extLst>
          </p:cNvPr>
          <p:cNvSpPr>
            <a:spLocks noGrp="1"/>
          </p:cNvSpPr>
          <p:nvPr>
            <p:ph sz="half" idx="2"/>
          </p:nvPr>
        </p:nvSpPr>
        <p:spPr>
          <a:xfrm>
            <a:off x="839788" y="2505075"/>
            <a:ext cx="5157787" cy="3438525"/>
          </a:xfrm>
          <a:ln>
            <a:solidFill>
              <a:schemeClr val="accent6">
                <a:lumMod val="50000"/>
              </a:schemeClr>
            </a:solidFill>
          </a:ln>
        </p:spPr>
        <p:txBody>
          <a:bodyPr>
            <a:normAutofit/>
          </a:bodyPr>
          <a:lstStyle/>
          <a:p>
            <a:pPr marL="0" indent="0" algn="ctr">
              <a:buNone/>
            </a:pPr>
            <a:r>
              <a:rPr lang="en-US" sz="2400" dirty="0"/>
              <a:t>A plan to teach to a skill deficit to increase desired behaviors, to increase success and competence</a:t>
            </a:r>
          </a:p>
          <a:p>
            <a:pPr marL="0" indent="0" algn="ctr">
              <a:buNone/>
            </a:pPr>
            <a:r>
              <a:rPr lang="en-US" sz="2400" dirty="0"/>
              <a:t>You cannot assume our students with specific needs have the skills necessary to show you the behavior. TEACH it first (BIP), then reward it with a behavior contract</a:t>
            </a:r>
          </a:p>
        </p:txBody>
      </p:sp>
      <p:sp>
        <p:nvSpPr>
          <p:cNvPr id="5" name="Text Placeholder 4">
            <a:extLst>
              <a:ext uri="{FF2B5EF4-FFF2-40B4-BE49-F238E27FC236}">
                <a16:creationId xmlns:a16="http://schemas.microsoft.com/office/drawing/2014/main" id="{90CF0573-459C-C24C-AC91-7AC9350543B5}"/>
              </a:ext>
            </a:extLst>
          </p:cNvPr>
          <p:cNvSpPr>
            <a:spLocks noGrp="1"/>
          </p:cNvSpPr>
          <p:nvPr>
            <p:ph type="body" sz="quarter" idx="3"/>
          </p:nvPr>
        </p:nvSpPr>
        <p:spPr>
          <a:ln>
            <a:solidFill>
              <a:schemeClr val="accent1"/>
            </a:solidFill>
          </a:ln>
        </p:spPr>
        <p:txBody>
          <a:bodyPr>
            <a:normAutofit lnSpcReduction="10000"/>
          </a:bodyPr>
          <a:lstStyle/>
          <a:p>
            <a:pPr algn="ctr"/>
            <a:r>
              <a:rPr lang="en-US" dirty="0"/>
              <a:t>Contract</a:t>
            </a:r>
          </a:p>
          <a:p>
            <a:pPr algn="ctr"/>
            <a:r>
              <a:rPr lang="en-US" dirty="0"/>
              <a:t>REWARDS/CONSEQUENCES</a:t>
            </a:r>
          </a:p>
        </p:txBody>
      </p:sp>
      <p:sp>
        <p:nvSpPr>
          <p:cNvPr id="6" name="Content Placeholder 5">
            <a:extLst>
              <a:ext uri="{FF2B5EF4-FFF2-40B4-BE49-F238E27FC236}">
                <a16:creationId xmlns:a16="http://schemas.microsoft.com/office/drawing/2014/main" id="{072B419C-82A5-004C-9C17-E23A97DEE340}"/>
              </a:ext>
            </a:extLst>
          </p:cNvPr>
          <p:cNvSpPr>
            <a:spLocks noGrp="1"/>
          </p:cNvSpPr>
          <p:nvPr>
            <p:ph sz="quarter" idx="4"/>
          </p:nvPr>
        </p:nvSpPr>
        <p:spPr>
          <a:xfrm>
            <a:off x="6172200" y="2505075"/>
            <a:ext cx="5183188" cy="3438525"/>
          </a:xfrm>
          <a:ln>
            <a:solidFill>
              <a:schemeClr val="accent6">
                <a:lumMod val="50000"/>
              </a:schemeClr>
            </a:solidFill>
          </a:ln>
        </p:spPr>
        <p:txBody>
          <a:bodyPr>
            <a:normAutofit/>
          </a:bodyPr>
          <a:lstStyle/>
          <a:p>
            <a:pPr marL="0" indent="0" algn="ctr">
              <a:buNone/>
            </a:pPr>
            <a:endParaRPr lang="en-US" dirty="0"/>
          </a:p>
          <a:p>
            <a:pPr marL="0" indent="0" algn="ctr">
              <a:buNone/>
            </a:pPr>
            <a:r>
              <a:rPr lang="en-US" sz="2400" dirty="0"/>
              <a:t>Once a desired behavior is taught, it can be strengthened with strong rewards (stickers or feelings of pride and competence) or removal of negatives (teacher/parent stops yelling or loss of the feelings of failure and incompetence)</a:t>
            </a:r>
          </a:p>
        </p:txBody>
      </p:sp>
      <p:sp>
        <p:nvSpPr>
          <p:cNvPr id="7" name="Rectangle 6">
            <a:extLst>
              <a:ext uri="{FF2B5EF4-FFF2-40B4-BE49-F238E27FC236}">
                <a16:creationId xmlns:a16="http://schemas.microsoft.com/office/drawing/2014/main" id="{41422C0D-DAAA-194A-A47A-3A19FD00E887}"/>
              </a:ext>
            </a:extLst>
          </p:cNvPr>
          <p:cNvSpPr/>
          <p:nvPr/>
        </p:nvSpPr>
        <p:spPr>
          <a:xfrm>
            <a:off x="836612" y="5361709"/>
            <a:ext cx="10515600" cy="581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person  cannot produce a behavior, no matter how big the carrot or stick, that has not yet been taught!</a:t>
            </a:r>
          </a:p>
        </p:txBody>
      </p:sp>
      <p:sp>
        <p:nvSpPr>
          <p:cNvPr id="8" name="Footer Placeholder 3">
            <a:extLst>
              <a:ext uri="{FF2B5EF4-FFF2-40B4-BE49-F238E27FC236}">
                <a16:creationId xmlns:a16="http://schemas.microsoft.com/office/drawing/2014/main" id="{BB1E7D39-4F08-E549-904B-11A28B59B9F6}"/>
              </a:ext>
            </a:extLst>
          </p:cNvPr>
          <p:cNvSpPr>
            <a:spLocks noGrp="1"/>
          </p:cNvSpPr>
          <p:nvPr>
            <p:ph type="ftr" sz="quarter" idx="11"/>
          </p:nvPr>
        </p:nvSpPr>
        <p:spPr>
          <a:xfrm>
            <a:off x="498923"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7407841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5BB1-0B8C-4F48-A79D-798E6F54C0EA}"/>
              </a:ext>
            </a:extLst>
          </p:cNvPr>
          <p:cNvSpPr>
            <a:spLocks noGrp="1"/>
          </p:cNvSpPr>
          <p:nvPr>
            <p:ph type="title"/>
          </p:nvPr>
        </p:nvSpPr>
        <p:spPr/>
        <p:txBody>
          <a:bodyPr/>
          <a:lstStyle/>
          <a:p>
            <a:r>
              <a:rPr lang="en-US" dirty="0"/>
              <a:t>Setting Events:</a:t>
            </a:r>
          </a:p>
        </p:txBody>
      </p:sp>
      <p:sp>
        <p:nvSpPr>
          <p:cNvPr id="3" name="Content Placeholder 2">
            <a:extLst>
              <a:ext uri="{FF2B5EF4-FFF2-40B4-BE49-F238E27FC236}">
                <a16:creationId xmlns:a16="http://schemas.microsoft.com/office/drawing/2014/main" id="{ACC503EF-6386-D34A-AE1B-10C1D7146C9B}"/>
              </a:ext>
            </a:extLst>
          </p:cNvPr>
          <p:cNvSpPr>
            <a:spLocks noGrp="1"/>
          </p:cNvSpPr>
          <p:nvPr>
            <p:ph idx="1"/>
          </p:nvPr>
        </p:nvSpPr>
        <p:spPr>
          <a:xfrm>
            <a:off x="838200" y="1389206"/>
            <a:ext cx="10515600" cy="2089615"/>
          </a:xfrm>
        </p:spPr>
        <p:txBody>
          <a:bodyPr>
            <a:normAutofit lnSpcReduction="10000"/>
          </a:bodyPr>
          <a:lstStyle/>
          <a:p>
            <a:pPr marL="0" indent="0">
              <a:buNone/>
            </a:pPr>
            <a:r>
              <a:rPr lang="en-US" sz="2400" dirty="0"/>
              <a:t>Setting events refers to internal factors that can affect a student’s attention, motivation, mood, or comfort that ultimately disrupts their ability to learn or behave. The events are often unknown to the student occurring on a subconscious, unrecognizable level. As a result, these types of events often remain unknown to the adults observing the student’s external behavior as well.</a:t>
            </a:r>
          </a:p>
          <a:p>
            <a:pPr marL="0" indent="0">
              <a:buNone/>
            </a:pPr>
            <a:r>
              <a:rPr lang="en-US" sz="2400" dirty="0"/>
              <a:t>Examples:</a:t>
            </a:r>
          </a:p>
          <a:p>
            <a:pPr marL="0" indent="0">
              <a:buNone/>
            </a:pPr>
            <a:endParaRPr lang="en-US" dirty="0"/>
          </a:p>
        </p:txBody>
      </p:sp>
      <p:sp>
        <p:nvSpPr>
          <p:cNvPr id="4" name="Rectangle 3">
            <a:extLst>
              <a:ext uri="{FF2B5EF4-FFF2-40B4-BE49-F238E27FC236}">
                <a16:creationId xmlns:a16="http://schemas.microsoft.com/office/drawing/2014/main" id="{A74F7B1C-7437-2843-A68D-7808A70AEC00}"/>
              </a:ext>
            </a:extLst>
          </p:cNvPr>
          <p:cNvSpPr/>
          <p:nvPr/>
        </p:nvSpPr>
        <p:spPr>
          <a:xfrm>
            <a:off x="803563" y="3500397"/>
            <a:ext cx="3584864" cy="20470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20393A4-7595-0E41-99BE-ACA5CD1CF10D}"/>
              </a:ext>
            </a:extLst>
          </p:cNvPr>
          <p:cNvSpPr/>
          <p:nvPr/>
        </p:nvSpPr>
        <p:spPr>
          <a:xfrm>
            <a:off x="4611831" y="3500397"/>
            <a:ext cx="3584864" cy="20470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6DD3A8-CD73-7F42-B6E0-5A6C489CA103}"/>
              </a:ext>
            </a:extLst>
          </p:cNvPr>
          <p:cNvSpPr/>
          <p:nvPr/>
        </p:nvSpPr>
        <p:spPr>
          <a:xfrm>
            <a:off x="8375073" y="3478821"/>
            <a:ext cx="3387436" cy="20470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6FCC633-F95D-4E42-8F83-9BBE3B7E8606}"/>
              </a:ext>
            </a:extLst>
          </p:cNvPr>
          <p:cNvSpPr txBox="1"/>
          <p:nvPr/>
        </p:nvSpPr>
        <p:spPr>
          <a:xfrm>
            <a:off x="935182" y="3688377"/>
            <a:ext cx="2945935" cy="1785104"/>
          </a:xfrm>
          <a:prstGeom prst="rect">
            <a:avLst/>
          </a:prstGeom>
          <a:noFill/>
        </p:spPr>
        <p:txBody>
          <a:bodyPr wrap="none" rtlCol="0">
            <a:spAutoFit/>
          </a:bodyPr>
          <a:lstStyle/>
          <a:p>
            <a:pPr marL="342900" indent="-342900">
              <a:buFont typeface="Wingdings" pitchFamily="2" charset="2"/>
              <a:buChar char="v"/>
            </a:pPr>
            <a:r>
              <a:rPr lang="en-US" sz="2200" dirty="0"/>
              <a:t>Hunger</a:t>
            </a:r>
          </a:p>
          <a:p>
            <a:pPr marL="342900" indent="-342900">
              <a:buFont typeface="Wingdings" pitchFamily="2" charset="2"/>
              <a:buChar char="v"/>
            </a:pPr>
            <a:r>
              <a:rPr lang="en-US" sz="2200" dirty="0"/>
              <a:t>Fatigue</a:t>
            </a:r>
          </a:p>
          <a:p>
            <a:pPr marL="342900" indent="-342900">
              <a:buFont typeface="Wingdings" pitchFamily="2" charset="2"/>
              <a:buChar char="v"/>
            </a:pPr>
            <a:r>
              <a:rPr lang="en-US" sz="2200" dirty="0"/>
              <a:t>Medication reactions</a:t>
            </a:r>
          </a:p>
          <a:p>
            <a:pPr marL="342900" indent="-342900">
              <a:buFont typeface="Wingdings" pitchFamily="2" charset="2"/>
              <a:buChar char="v"/>
            </a:pPr>
            <a:r>
              <a:rPr lang="en-US" sz="2200" dirty="0"/>
              <a:t>Pain</a:t>
            </a:r>
          </a:p>
          <a:p>
            <a:pPr marL="342900" indent="-342900">
              <a:buFont typeface="Wingdings" pitchFamily="2" charset="2"/>
              <a:buChar char="v"/>
            </a:pPr>
            <a:r>
              <a:rPr lang="en-US" sz="2200" dirty="0"/>
              <a:t>Trauma</a:t>
            </a:r>
          </a:p>
        </p:txBody>
      </p:sp>
      <p:sp>
        <p:nvSpPr>
          <p:cNvPr id="10" name="TextBox 9">
            <a:extLst>
              <a:ext uri="{FF2B5EF4-FFF2-40B4-BE49-F238E27FC236}">
                <a16:creationId xmlns:a16="http://schemas.microsoft.com/office/drawing/2014/main" id="{9B54E7A4-51CE-D44E-9678-42E79B3021D2}"/>
              </a:ext>
            </a:extLst>
          </p:cNvPr>
          <p:cNvSpPr txBox="1"/>
          <p:nvPr/>
        </p:nvSpPr>
        <p:spPr>
          <a:xfrm>
            <a:off x="4790209" y="3688377"/>
            <a:ext cx="3483454" cy="1785104"/>
          </a:xfrm>
          <a:prstGeom prst="rect">
            <a:avLst/>
          </a:prstGeom>
          <a:noFill/>
        </p:spPr>
        <p:txBody>
          <a:bodyPr wrap="none" rtlCol="0">
            <a:spAutoFit/>
          </a:bodyPr>
          <a:lstStyle/>
          <a:p>
            <a:pPr marL="342900" indent="-342900">
              <a:buFont typeface="Wingdings" pitchFamily="2" charset="2"/>
              <a:buChar char="v"/>
            </a:pPr>
            <a:r>
              <a:rPr lang="en-US" sz="2200" dirty="0"/>
              <a:t>Seizures</a:t>
            </a:r>
          </a:p>
          <a:p>
            <a:pPr marL="342900" indent="-342900">
              <a:buFont typeface="Wingdings" pitchFamily="2" charset="2"/>
              <a:buChar char="v"/>
            </a:pPr>
            <a:r>
              <a:rPr lang="en-US" sz="2200" dirty="0"/>
              <a:t>Gastrointestinal Problems</a:t>
            </a:r>
          </a:p>
          <a:p>
            <a:pPr marL="342900" indent="-342900">
              <a:buFont typeface="Wingdings" pitchFamily="2" charset="2"/>
              <a:buChar char="v"/>
            </a:pPr>
            <a:r>
              <a:rPr lang="en-US" sz="2200" dirty="0"/>
              <a:t>Metabolic Problems</a:t>
            </a:r>
          </a:p>
          <a:p>
            <a:pPr marL="342900" indent="-342900">
              <a:buFont typeface="Wingdings" pitchFamily="2" charset="2"/>
              <a:buChar char="v"/>
            </a:pPr>
            <a:r>
              <a:rPr lang="en-US" sz="2200" dirty="0"/>
              <a:t>Allergies</a:t>
            </a:r>
          </a:p>
          <a:p>
            <a:pPr marL="342900" indent="-342900">
              <a:buFont typeface="Wingdings" pitchFamily="2" charset="2"/>
              <a:buChar char="v"/>
            </a:pPr>
            <a:r>
              <a:rPr lang="en-US" sz="2200" dirty="0"/>
              <a:t>Anxiety</a:t>
            </a:r>
          </a:p>
        </p:txBody>
      </p:sp>
      <p:sp>
        <p:nvSpPr>
          <p:cNvPr id="11" name="TextBox 10">
            <a:extLst>
              <a:ext uri="{FF2B5EF4-FFF2-40B4-BE49-F238E27FC236}">
                <a16:creationId xmlns:a16="http://schemas.microsoft.com/office/drawing/2014/main" id="{01CCC3BA-A511-0D4D-80E0-F712B4DFFC27}"/>
              </a:ext>
            </a:extLst>
          </p:cNvPr>
          <p:cNvSpPr txBox="1"/>
          <p:nvPr/>
        </p:nvSpPr>
        <p:spPr>
          <a:xfrm>
            <a:off x="8420099" y="3688377"/>
            <a:ext cx="3269674" cy="2062103"/>
          </a:xfrm>
          <a:prstGeom prst="rect">
            <a:avLst/>
          </a:prstGeom>
          <a:noFill/>
        </p:spPr>
        <p:txBody>
          <a:bodyPr wrap="square" rtlCol="0">
            <a:spAutoFit/>
          </a:bodyPr>
          <a:lstStyle/>
          <a:p>
            <a:pPr marL="342900" indent="-342900">
              <a:buFont typeface="Wingdings" pitchFamily="2" charset="2"/>
              <a:buChar char="v"/>
            </a:pPr>
            <a:r>
              <a:rPr lang="en-US" sz="2200" dirty="0"/>
              <a:t>Sensory Overload</a:t>
            </a:r>
          </a:p>
          <a:p>
            <a:pPr marL="342900" indent="-342900">
              <a:buFont typeface="Wingdings" pitchFamily="2" charset="2"/>
              <a:buChar char="v"/>
            </a:pPr>
            <a:r>
              <a:rPr lang="en-US" sz="2200" dirty="0"/>
              <a:t>Sensory Underload</a:t>
            </a:r>
          </a:p>
          <a:p>
            <a:pPr marL="342900" indent="-342900">
              <a:buFont typeface="Wingdings" pitchFamily="2" charset="2"/>
              <a:buChar char="v"/>
            </a:pPr>
            <a:r>
              <a:rPr lang="en-US" sz="2200" dirty="0"/>
              <a:t>Dizziness</a:t>
            </a:r>
          </a:p>
          <a:p>
            <a:pPr marL="342900" indent="-342900">
              <a:buFont typeface="Wingdings" pitchFamily="2" charset="2"/>
              <a:buChar char="v"/>
            </a:pPr>
            <a:r>
              <a:rPr lang="en-US" sz="2200" dirty="0"/>
              <a:t>Ruminative/obsessive             thoughts</a:t>
            </a:r>
          </a:p>
          <a:p>
            <a:endParaRPr lang="en-US" dirty="0"/>
          </a:p>
        </p:txBody>
      </p:sp>
      <p:sp>
        <p:nvSpPr>
          <p:cNvPr id="12" name="Footer Placeholder 3">
            <a:extLst>
              <a:ext uri="{FF2B5EF4-FFF2-40B4-BE49-F238E27FC236}">
                <a16:creationId xmlns:a16="http://schemas.microsoft.com/office/drawing/2014/main" id="{07DE5DB9-A2A8-6B43-8928-7CD921B118A1}"/>
              </a:ext>
            </a:extLst>
          </p:cNvPr>
          <p:cNvSpPr>
            <a:spLocks noGrp="1"/>
          </p:cNvSpPr>
          <p:nvPr>
            <p:ph type="ftr" sz="quarter" idx="11"/>
          </p:nvPr>
        </p:nvSpPr>
        <p:spPr>
          <a:xfrm>
            <a:off x="410433"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8091972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25CE-8D29-9443-AA5C-377B8B379B38}"/>
              </a:ext>
            </a:extLst>
          </p:cNvPr>
          <p:cNvSpPr>
            <a:spLocks noGrp="1"/>
          </p:cNvSpPr>
          <p:nvPr>
            <p:ph type="title"/>
          </p:nvPr>
        </p:nvSpPr>
        <p:spPr/>
        <p:txBody>
          <a:bodyPr/>
          <a:lstStyle/>
          <a:p>
            <a:r>
              <a:rPr lang="en-US" dirty="0"/>
              <a:t>What if your hypothesis is wrong? Try again! </a:t>
            </a:r>
          </a:p>
        </p:txBody>
      </p:sp>
      <p:graphicFrame>
        <p:nvGraphicFramePr>
          <p:cNvPr id="4" name="Table 4">
            <a:extLst>
              <a:ext uri="{FF2B5EF4-FFF2-40B4-BE49-F238E27FC236}">
                <a16:creationId xmlns:a16="http://schemas.microsoft.com/office/drawing/2014/main" id="{A2AB6A6F-F380-9547-88C4-786E6AD1628D}"/>
              </a:ext>
            </a:extLst>
          </p:cNvPr>
          <p:cNvGraphicFramePr>
            <a:graphicFrameLocks noGrp="1"/>
          </p:cNvGraphicFramePr>
          <p:nvPr>
            <p:ph idx="1"/>
          </p:nvPr>
        </p:nvGraphicFramePr>
        <p:xfrm>
          <a:off x="2805544" y="1825625"/>
          <a:ext cx="8548251" cy="3837420"/>
        </p:xfrm>
        <a:graphic>
          <a:graphicData uri="http://schemas.openxmlformats.org/drawingml/2006/table">
            <a:tbl>
              <a:tblPr firstRow="1" bandRow="1">
                <a:tableStyleId>{5C22544A-7EE6-4342-B048-85BDC9FD1C3A}</a:tableStyleId>
              </a:tblPr>
              <a:tblGrid>
                <a:gridCol w="2849417">
                  <a:extLst>
                    <a:ext uri="{9D8B030D-6E8A-4147-A177-3AD203B41FA5}">
                      <a16:colId xmlns:a16="http://schemas.microsoft.com/office/drawing/2014/main" val="2968022989"/>
                    </a:ext>
                  </a:extLst>
                </a:gridCol>
                <a:gridCol w="2849417">
                  <a:extLst>
                    <a:ext uri="{9D8B030D-6E8A-4147-A177-3AD203B41FA5}">
                      <a16:colId xmlns:a16="http://schemas.microsoft.com/office/drawing/2014/main" val="2566373934"/>
                    </a:ext>
                  </a:extLst>
                </a:gridCol>
                <a:gridCol w="2849417">
                  <a:extLst>
                    <a:ext uri="{9D8B030D-6E8A-4147-A177-3AD203B41FA5}">
                      <a16:colId xmlns:a16="http://schemas.microsoft.com/office/drawing/2014/main" val="1931511548"/>
                    </a:ext>
                  </a:extLst>
                </a:gridCol>
              </a:tblGrid>
              <a:tr h="535625">
                <a:tc>
                  <a:txBody>
                    <a:bodyPr/>
                    <a:lstStyle/>
                    <a:p>
                      <a:r>
                        <a:rPr lang="en-US" dirty="0"/>
                        <a:t>Replacement Behavior</a:t>
                      </a:r>
                    </a:p>
                  </a:txBody>
                  <a:tcPr/>
                </a:tc>
                <a:tc>
                  <a:txBody>
                    <a:bodyPr/>
                    <a:lstStyle/>
                    <a:p>
                      <a:r>
                        <a:rPr lang="en-US" dirty="0"/>
                        <a:t>Who/When</a:t>
                      </a:r>
                    </a:p>
                  </a:txBody>
                  <a:tcPr/>
                </a:tc>
                <a:tc>
                  <a:txBody>
                    <a:bodyPr/>
                    <a:lstStyle/>
                    <a:p>
                      <a:r>
                        <a:rPr lang="en-US" dirty="0"/>
                        <a:t>Progress Monitor</a:t>
                      </a:r>
                    </a:p>
                  </a:txBody>
                  <a:tcPr/>
                </a:tc>
                <a:extLst>
                  <a:ext uri="{0D108BD9-81ED-4DB2-BD59-A6C34878D82A}">
                    <a16:rowId xmlns:a16="http://schemas.microsoft.com/office/drawing/2014/main" val="1895143249"/>
                  </a:ext>
                </a:extLst>
              </a:tr>
              <a:tr h="33017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dk1"/>
                          </a:solidFill>
                          <a:effectLst/>
                          <a:latin typeface="+mn-lt"/>
                          <a:ea typeface="+mn-ea"/>
                          <a:cs typeface="+mn-cs"/>
                        </a:rPr>
                        <a:t>Johnny is exhausted by 10:15 AM (mental fatigue). This is not a skill deficit but a physical symptom that needs to be addressed with an environmental adjustment</a:t>
                      </a:r>
                      <a:endParaRPr lang="en-US" dirty="0"/>
                    </a:p>
                    <a:p>
                      <a:endParaRPr lang="en-US" dirty="0"/>
                    </a:p>
                  </a:txBody>
                  <a:tcPr/>
                </a:tc>
                <a:tc>
                  <a:txBody>
                    <a:bodyPr/>
                    <a:lstStyle/>
                    <a:p>
                      <a:pPr algn="ctr"/>
                      <a:r>
                        <a:rPr lang="en-US" dirty="0"/>
                        <a:t>In anticipation of fatigue, Johnny is asked to rest in bean bag chair at 10:00 am, right before math class</a:t>
                      </a:r>
                    </a:p>
                  </a:txBody>
                  <a:tcPr/>
                </a:tc>
                <a:tc>
                  <a:txBody>
                    <a:bodyPr/>
                    <a:lstStyle/>
                    <a:p>
                      <a:pPr marL="285750" indent="-285750" algn="l">
                        <a:buFont typeface="Arial" panose="020B0604020202020204" pitchFamily="34" charset="0"/>
                        <a:buChar char="•"/>
                      </a:pPr>
                      <a:r>
                        <a:rPr lang="en-US" dirty="0"/>
                        <a:t>Note the length of time Johnny remains in Math class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Note number of times Johnny can stay for the entire Math class</a:t>
                      </a:r>
                    </a:p>
                  </a:txBody>
                  <a:tcPr/>
                </a:tc>
                <a:extLst>
                  <a:ext uri="{0D108BD9-81ED-4DB2-BD59-A6C34878D82A}">
                    <a16:rowId xmlns:a16="http://schemas.microsoft.com/office/drawing/2014/main" val="2788170930"/>
                  </a:ext>
                </a:extLst>
              </a:tr>
            </a:tbl>
          </a:graphicData>
        </a:graphic>
      </p:graphicFrame>
      <p:sp>
        <p:nvSpPr>
          <p:cNvPr id="5" name="Rectangle 4">
            <a:extLst>
              <a:ext uri="{FF2B5EF4-FFF2-40B4-BE49-F238E27FC236}">
                <a16:creationId xmlns:a16="http://schemas.microsoft.com/office/drawing/2014/main" id="{EFD837CE-4812-4C40-84E8-C343AB3C809C}"/>
              </a:ext>
            </a:extLst>
          </p:cNvPr>
          <p:cNvSpPr/>
          <p:nvPr/>
        </p:nvSpPr>
        <p:spPr>
          <a:xfrm>
            <a:off x="1083189" y="2969651"/>
            <a:ext cx="1594624" cy="918697"/>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Mental Fatigue</a:t>
            </a:r>
          </a:p>
        </p:txBody>
      </p:sp>
      <p:sp>
        <p:nvSpPr>
          <p:cNvPr id="6" name="Footer Placeholder 3">
            <a:extLst>
              <a:ext uri="{FF2B5EF4-FFF2-40B4-BE49-F238E27FC236}">
                <a16:creationId xmlns:a16="http://schemas.microsoft.com/office/drawing/2014/main" id="{773532BE-91D0-0E40-92B9-46D6B1026101}"/>
              </a:ext>
            </a:extLst>
          </p:cNvPr>
          <p:cNvSpPr>
            <a:spLocks noGrp="1"/>
          </p:cNvSpPr>
          <p:nvPr>
            <p:ph type="ftr" sz="quarter" idx="11"/>
          </p:nvPr>
        </p:nvSpPr>
        <p:spPr>
          <a:xfrm>
            <a:off x="509458" y="6345819"/>
            <a:ext cx="4592171" cy="294111"/>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1246385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801" y="288831"/>
            <a:ext cx="8382000" cy="1188720"/>
          </a:xfrm>
        </p:spPr>
        <p:txBody>
          <a:bodyPr/>
          <a:lstStyle/>
          <a:p>
            <a:pPr>
              <a:defRPr/>
            </a:pPr>
            <a:r>
              <a:rPr lang="en-US" dirty="0">
                <a:ea typeface="+mj-ea"/>
                <a:cs typeface="+mj-cs"/>
              </a:rPr>
              <a:t> Behavior Management</a:t>
            </a:r>
          </a:p>
        </p:txBody>
      </p:sp>
      <p:sp>
        <p:nvSpPr>
          <p:cNvPr id="70659" name="Rectangle 3"/>
          <p:cNvSpPr>
            <a:spLocks noChangeArrowheads="1"/>
          </p:cNvSpPr>
          <p:nvPr/>
        </p:nvSpPr>
        <p:spPr bwMode="auto">
          <a:xfrm>
            <a:off x="1608801" y="1287304"/>
            <a:ext cx="8382000" cy="498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2100" dirty="0"/>
              <a:t>Thus, behavior management techniques can be classified into two categories:</a:t>
            </a:r>
          </a:p>
          <a:p>
            <a:r>
              <a:rPr lang="en-US" sz="2100" dirty="0"/>
              <a:t>(1) consequent strategies, which are used after a behavior occurs in an effort to prevent the continuation and recurrence of a behavior or to reinforce a behavior --- this presupposes “will” and results in a behavior contract</a:t>
            </a:r>
          </a:p>
          <a:p>
            <a:endParaRPr lang="en-US" sz="2100" dirty="0"/>
          </a:p>
          <a:p>
            <a:r>
              <a:rPr lang="en-US" sz="2100" b="1" dirty="0">
                <a:solidFill>
                  <a:srgbClr val="FF0000"/>
                </a:solidFill>
              </a:rPr>
              <a:t>(2) antecedent strategies, which are used before a behavior occurs in an effort to prevent or elicit a behavior, and --- this takes into account a skill deficit, setting events and results in a BIP. </a:t>
            </a:r>
          </a:p>
          <a:p>
            <a:endParaRPr lang="en-US" sz="2100" dirty="0"/>
          </a:p>
          <a:p>
            <a:r>
              <a:rPr lang="en-US" sz="2100" dirty="0"/>
              <a:t>Although both can be effective </a:t>
            </a:r>
            <a:r>
              <a:rPr lang="is-IS" sz="2100" dirty="0"/>
              <a:t>… in their own way, when applied at the right times. </a:t>
            </a:r>
          </a:p>
          <a:p>
            <a:endParaRPr lang="is-IS" sz="2100" dirty="0"/>
          </a:p>
          <a:p>
            <a:pPr algn="ctr"/>
            <a:r>
              <a:rPr lang="en-US" sz="2400" b="1" dirty="0">
                <a:solidFill>
                  <a:srgbClr val="FF0000"/>
                </a:solidFill>
              </a:rPr>
              <a:t>Crisis Prevention instead of Crisis Management</a:t>
            </a:r>
          </a:p>
        </p:txBody>
      </p:sp>
      <p:sp>
        <p:nvSpPr>
          <p:cNvPr id="4" name="Footer Placeholder 3">
            <a:extLst>
              <a:ext uri="{FF2B5EF4-FFF2-40B4-BE49-F238E27FC236}">
                <a16:creationId xmlns:a16="http://schemas.microsoft.com/office/drawing/2014/main" id="{0AFD5636-4C80-E244-92EB-1E08E282CA0B}"/>
              </a:ext>
            </a:extLst>
          </p:cNvPr>
          <p:cNvSpPr>
            <a:spLocks noGrp="1"/>
          </p:cNvSpPr>
          <p:nvPr>
            <p:ph type="ftr" sz="quarter" idx="11"/>
          </p:nvPr>
        </p:nvSpPr>
        <p:spPr>
          <a:xfrm>
            <a:off x="214999" y="6273284"/>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Tree>
    <p:extLst>
      <p:ext uri="{BB962C8B-B14F-4D97-AF65-F5344CB8AC3E}">
        <p14:creationId xmlns:p14="http://schemas.microsoft.com/office/powerpoint/2010/main" val="28772119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9126" y="872728"/>
            <a:ext cx="10515600" cy="4351338"/>
          </a:xfrm>
        </p:spPr>
        <p:txBody>
          <a:bodyPr/>
          <a:lstStyle/>
          <a:p>
            <a:pPr marL="45720" indent="0">
              <a:buNone/>
            </a:pPr>
            <a:r>
              <a:rPr lang="en-US" dirty="0"/>
              <a:t>																										</a:t>
            </a:r>
          </a:p>
        </p:txBody>
      </p:sp>
      <p:sp>
        <p:nvSpPr>
          <p:cNvPr id="7" name="Donut 6"/>
          <p:cNvSpPr/>
          <p:nvPr/>
        </p:nvSpPr>
        <p:spPr>
          <a:xfrm>
            <a:off x="3148314" y="790285"/>
            <a:ext cx="3084835" cy="3300985"/>
          </a:xfrm>
          <a:prstGeom prst="donut">
            <a:avLst>
              <a:gd name="adj" fmla="val 116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Donut 7"/>
          <p:cNvSpPr/>
          <p:nvPr/>
        </p:nvSpPr>
        <p:spPr>
          <a:xfrm>
            <a:off x="5735700" y="746238"/>
            <a:ext cx="3337238" cy="3300985"/>
          </a:xfrm>
          <a:prstGeom prst="donut">
            <a:avLst>
              <a:gd name="adj" fmla="val 116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4145349" y="1633934"/>
            <a:ext cx="1368778" cy="1270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0000"/>
                </a:solidFill>
              </a:rPr>
              <a:t> </a:t>
            </a:r>
          </a:p>
          <a:p>
            <a:pPr algn="ctr"/>
            <a:r>
              <a:rPr lang="en-US" sz="2800" dirty="0">
                <a:solidFill>
                  <a:srgbClr val="000000"/>
                </a:solidFill>
              </a:rPr>
              <a:t>Can’t</a:t>
            </a:r>
            <a:endParaRPr lang="en-US" dirty="0">
              <a:solidFill>
                <a:srgbClr val="000000"/>
              </a:solidFill>
            </a:endParaRPr>
          </a:p>
        </p:txBody>
      </p:sp>
      <p:sp>
        <p:nvSpPr>
          <p:cNvPr id="10" name="Rectangle 9"/>
          <p:cNvSpPr/>
          <p:nvPr/>
        </p:nvSpPr>
        <p:spPr>
          <a:xfrm>
            <a:off x="6719930" y="1572340"/>
            <a:ext cx="1368778" cy="1270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 </a:t>
            </a:r>
          </a:p>
          <a:p>
            <a:pPr algn="ctr"/>
            <a:r>
              <a:rPr lang="en-US" sz="2800" dirty="0">
                <a:solidFill>
                  <a:schemeClr val="tx1"/>
                </a:solidFill>
              </a:rPr>
              <a:t>Won’t</a:t>
            </a:r>
            <a:endParaRPr lang="en-US" dirty="0">
              <a:solidFill>
                <a:schemeClr val="tx1"/>
              </a:solidFill>
            </a:endParaRPr>
          </a:p>
        </p:txBody>
      </p:sp>
      <p:sp>
        <p:nvSpPr>
          <p:cNvPr id="5" name="TextBox 4"/>
          <p:cNvSpPr txBox="1"/>
          <p:nvPr/>
        </p:nvSpPr>
        <p:spPr>
          <a:xfrm>
            <a:off x="1290509" y="4811951"/>
            <a:ext cx="9885280" cy="1200329"/>
          </a:xfrm>
          <a:prstGeom prst="rect">
            <a:avLst/>
          </a:prstGeom>
          <a:noFill/>
        </p:spPr>
        <p:txBody>
          <a:bodyPr wrap="square" rtlCol="0">
            <a:spAutoFit/>
          </a:bodyPr>
          <a:lstStyle/>
          <a:p>
            <a:pPr algn="ctr"/>
            <a:r>
              <a:rPr lang="en-US" b="1" dirty="0"/>
              <a:t>Let’s assume all our students with various needs (brain injury, ADHD, trauma, on the spectrum, FASD, mental health, learning disabilities) and with “typical” needs WILL succeed if they CAN succeed…</a:t>
            </a:r>
          </a:p>
          <a:p>
            <a:pPr algn="ctr"/>
            <a:r>
              <a:rPr lang="en-US" b="1" dirty="0"/>
              <a:t>And let’s take every opportunity to TEACH students behaviors we need them to know even if we think they are already old enough to know and produce those behaviors</a:t>
            </a:r>
          </a:p>
        </p:txBody>
      </p:sp>
      <p:sp>
        <p:nvSpPr>
          <p:cNvPr id="11" name="Footer Placeholder 3">
            <a:extLst>
              <a:ext uri="{FF2B5EF4-FFF2-40B4-BE49-F238E27FC236}">
                <a16:creationId xmlns:a16="http://schemas.microsoft.com/office/drawing/2014/main" id="{0EEE67B6-0986-F941-89F8-A8EFF7EFFA12}"/>
              </a:ext>
            </a:extLst>
          </p:cNvPr>
          <p:cNvSpPr>
            <a:spLocks noGrp="1"/>
          </p:cNvSpPr>
          <p:nvPr>
            <p:ph type="ftr" sz="quarter" idx="11"/>
          </p:nvPr>
        </p:nvSpPr>
        <p:spPr>
          <a:xfrm>
            <a:off x="249126" y="6384563"/>
            <a:ext cx="4592171" cy="273844"/>
          </a:xfrm>
        </p:spPr>
        <p:txBody>
          <a:bodyPr/>
          <a:lstStyle/>
          <a:p>
            <a:r>
              <a:rPr lang="en-US" dirty="0"/>
              <a:t>Used with permission: </a:t>
            </a:r>
            <a:r>
              <a:rPr lang="en-US" dirty="0">
                <a:latin typeface="Lucida Grande"/>
                <a:ea typeface="Lucida Grande"/>
                <a:cs typeface="Lucida Grande"/>
              </a:rPr>
              <a:t>©CDE</a:t>
            </a:r>
            <a:endParaRPr lang="en-US" dirty="0"/>
          </a:p>
          <a:p>
            <a:endParaRPr lang="en-US" dirty="0"/>
          </a:p>
        </p:txBody>
      </p:sp>
      <p:sp>
        <p:nvSpPr>
          <p:cNvPr id="3" name="Rounded Rectangular Callout 2">
            <a:extLst>
              <a:ext uri="{FF2B5EF4-FFF2-40B4-BE49-F238E27FC236}">
                <a16:creationId xmlns:a16="http://schemas.microsoft.com/office/drawing/2014/main" id="{FC00A709-4401-5745-874A-D9534EE01DA4}"/>
              </a:ext>
            </a:extLst>
          </p:cNvPr>
          <p:cNvSpPr/>
          <p:nvPr/>
        </p:nvSpPr>
        <p:spPr>
          <a:xfrm>
            <a:off x="9450075" y="547341"/>
            <a:ext cx="2311686" cy="3698778"/>
          </a:xfrm>
          <a:prstGeom prst="wedgeRoundRectCallout">
            <a:avLst>
              <a:gd name="adj1" fmla="val -112729"/>
              <a:gd name="adj2" fmla="val -1354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Kids with neurodiversity try to ”push the boundaries” and try to get away with things they don’t like to do sometimes too… That is about at “typical” as you can get!</a:t>
            </a:r>
          </a:p>
        </p:txBody>
      </p:sp>
      <p:sp>
        <p:nvSpPr>
          <p:cNvPr id="12" name="Rounded Rectangular Callout 11">
            <a:extLst>
              <a:ext uri="{FF2B5EF4-FFF2-40B4-BE49-F238E27FC236}">
                <a16:creationId xmlns:a16="http://schemas.microsoft.com/office/drawing/2014/main" id="{E40E23A8-91A9-C346-92B8-DC69A4CE86E2}"/>
              </a:ext>
            </a:extLst>
          </p:cNvPr>
          <p:cNvSpPr/>
          <p:nvPr/>
        </p:nvSpPr>
        <p:spPr>
          <a:xfrm>
            <a:off x="667161" y="603968"/>
            <a:ext cx="2311686" cy="3698778"/>
          </a:xfrm>
          <a:prstGeom prst="wedgeRoundRectCallout">
            <a:avLst>
              <a:gd name="adj1" fmla="val 106078"/>
              <a:gd name="adj2" fmla="val -16364"/>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Kids with typical development  sometimes struggle with skill deficits too…</a:t>
            </a:r>
          </a:p>
        </p:txBody>
      </p:sp>
    </p:spTree>
    <p:extLst>
      <p:ext uri="{BB962C8B-B14F-4D97-AF65-F5344CB8AC3E}">
        <p14:creationId xmlns:p14="http://schemas.microsoft.com/office/powerpoint/2010/main" val="28074024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034C-D41A-AC49-A51C-2EB8F05E4ED7}"/>
              </a:ext>
            </a:extLst>
          </p:cNvPr>
          <p:cNvSpPr>
            <a:spLocks noGrp="1"/>
          </p:cNvSpPr>
          <p:nvPr>
            <p:ph type="title"/>
          </p:nvPr>
        </p:nvSpPr>
        <p:spPr>
          <a:xfrm>
            <a:off x="2231136" y="366549"/>
            <a:ext cx="7729728" cy="1188720"/>
          </a:xfrm>
        </p:spPr>
        <p:txBody>
          <a:bodyPr/>
          <a:lstStyle/>
          <a:p>
            <a:r>
              <a:rPr lang="en-US" dirty="0"/>
              <a:t>Questions?</a:t>
            </a:r>
          </a:p>
        </p:txBody>
      </p:sp>
      <p:pic>
        <p:nvPicPr>
          <p:cNvPr id="5" name="Content Placeholder 4">
            <a:extLst>
              <a:ext uri="{FF2B5EF4-FFF2-40B4-BE49-F238E27FC236}">
                <a16:creationId xmlns:a16="http://schemas.microsoft.com/office/drawing/2014/main" id="{F45073A7-3A1F-124E-A9A3-5F51DFA74D2C}"/>
              </a:ext>
            </a:extLst>
          </p:cNvPr>
          <p:cNvPicPr>
            <a:picLocks noGrp="1" noChangeAspect="1"/>
          </p:cNvPicPr>
          <p:nvPr>
            <p:ph idx="1"/>
          </p:nvPr>
        </p:nvPicPr>
        <p:blipFill>
          <a:blip r:embed="rId2"/>
          <a:stretch>
            <a:fillRect/>
          </a:stretch>
        </p:blipFill>
        <p:spPr>
          <a:xfrm>
            <a:off x="1871831" y="1421319"/>
            <a:ext cx="5007931" cy="3108722"/>
          </a:xfrm>
          <a:prstGeom prst="rect">
            <a:avLst/>
          </a:prstGeom>
        </p:spPr>
      </p:pic>
      <p:sp>
        <p:nvSpPr>
          <p:cNvPr id="3" name="TextBox 2">
            <a:extLst>
              <a:ext uri="{FF2B5EF4-FFF2-40B4-BE49-F238E27FC236}">
                <a16:creationId xmlns:a16="http://schemas.microsoft.com/office/drawing/2014/main" id="{8C5DE615-91CE-154F-8D07-AD68211A1D2B}"/>
              </a:ext>
            </a:extLst>
          </p:cNvPr>
          <p:cNvSpPr txBox="1"/>
          <p:nvPr/>
        </p:nvSpPr>
        <p:spPr>
          <a:xfrm>
            <a:off x="1000462" y="5076979"/>
            <a:ext cx="8595360" cy="1015663"/>
          </a:xfrm>
          <a:prstGeom prst="rect">
            <a:avLst/>
          </a:prstGeom>
          <a:noFill/>
        </p:spPr>
        <p:txBody>
          <a:bodyPr wrap="square" rtlCol="0">
            <a:spAutoFit/>
          </a:bodyPr>
          <a:lstStyle/>
          <a:p>
            <a:pPr algn="ctr"/>
            <a:r>
              <a:rPr lang="en-US" sz="2000" dirty="0"/>
              <a:t>Karen McAvoy, PsyD</a:t>
            </a:r>
          </a:p>
          <a:p>
            <a:pPr algn="ctr"/>
            <a:r>
              <a:rPr lang="en-US" sz="2000" dirty="0"/>
              <a:t>Brain Injury Educational Consulting Colorado, LLC</a:t>
            </a:r>
          </a:p>
          <a:p>
            <a:pPr algn="ctr"/>
            <a:r>
              <a:rPr lang="en-US" sz="2000" dirty="0" err="1"/>
              <a:t>Karen@GetSchooledOnConcussions.com</a:t>
            </a:r>
            <a:endParaRPr lang="en-US" sz="2000" dirty="0"/>
          </a:p>
        </p:txBody>
      </p:sp>
    </p:spTree>
    <p:extLst>
      <p:ext uri="{BB962C8B-B14F-4D97-AF65-F5344CB8AC3E}">
        <p14:creationId xmlns:p14="http://schemas.microsoft.com/office/powerpoint/2010/main" val="14159929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CE07-0828-7542-B3C9-8AE6E50CA82B}"/>
              </a:ext>
            </a:extLst>
          </p:cNvPr>
          <p:cNvSpPr>
            <a:spLocks noGrp="1"/>
          </p:cNvSpPr>
          <p:nvPr>
            <p:ph type="title"/>
          </p:nvPr>
        </p:nvSpPr>
        <p:spPr>
          <a:xfrm>
            <a:off x="2062171" y="199378"/>
            <a:ext cx="7729728" cy="1188720"/>
          </a:xfrm>
        </p:spPr>
        <p:txBody>
          <a:bodyPr/>
          <a:lstStyle/>
          <a:p>
            <a:r>
              <a:rPr lang="en-US" dirty="0"/>
              <a:t>Brain injury Resources</a:t>
            </a:r>
          </a:p>
        </p:txBody>
      </p:sp>
      <p:sp>
        <p:nvSpPr>
          <p:cNvPr id="3" name="Content Placeholder 2">
            <a:extLst>
              <a:ext uri="{FF2B5EF4-FFF2-40B4-BE49-F238E27FC236}">
                <a16:creationId xmlns:a16="http://schemas.microsoft.com/office/drawing/2014/main" id="{22BCCC1D-9527-BE40-993B-BA8A61AB1789}"/>
              </a:ext>
            </a:extLst>
          </p:cNvPr>
          <p:cNvSpPr>
            <a:spLocks noGrp="1"/>
          </p:cNvSpPr>
          <p:nvPr>
            <p:ph idx="1"/>
          </p:nvPr>
        </p:nvSpPr>
        <p:spPr>
          <a:xfrm>
            <a:off x="381000" y="1867961"/>
            <a:ext cx="11430000" cy="4790661"/>
          </a:xfrm>
        </p:spPr>
        <p:txBody>
          <a:bodyPr>
            <a:normAutofit fontScale="25000" lnSpcReduction="20000"/>
          </a:bodyPr>
          <a:lstStyle/>
          <a:p>
            <a:r>
              <a:rPr lang="en-US" sz="9600" dirty="0"/>
              <a:t>Centers for Disease Control: </a:t>
            </a:r>
            <a:r>
              <a:rPr lang="en-US" sz="9600" dirty="0">
                <a:hlinkClick r:id="rId2"/>
              </a:rPr>
              <a:t>https://www.cdc.gov/traumaticbraininjury</a:t>
            </a:r>
            <a:endParaRPr lang="en-US" sz="9600" dirty="0"/>
          </a:p>
          <a:p>
            <a:r>
              <a:rPr lang="en-US" sz="9600" dirty="0"/>
              <a:t>Website for Parents and Professionals: </a:t>
            </a:r>
            <a:r>
              <a:rPr lang="en-US" sz="9600" dirty="0">
                <a:hlinkClick r:id="rId3"/>
              </a:rPr>
              <a:t>www.COKidswithbraininjury.com</a:t>
            </a:r>
            <a:endParaRPr lang="en-US" sz="9600" dirty="0"/>
          </a:p>
          <a:p>
            <a:r>
              <a:rPr lang="en-US" sz="9600" dirty="0"/>
              <a:t>Brain Injury Manual for Educators: </a:t>
            </a:r>
            <a:r>
              <a:rPr lang="en-US" sz="9600" kern="0" dirty="0">
                <a:solidFill>
                  <a:srgbClr val="000000"/>
                </a:solidFill>
                <a:latin typeface="Calibri"/>
                <a:ea typeface="Calibri"/>
                <a:cs typeface="Calibri"/>
                <a:sym typeface="Calibri"/>
                <a:hlinkClick r:id="rId4"/>
              </a:rPr>
              <a:t>http://www.cde.state.co.us/cdesped/SD-TBI.asp</a:t>
            </a:r>
            <a:endParaRPr lang="en-US" sz="9600" kern="0" dirty="0">
              <a:solidFill>
                <a:srgbClr val="000000"/>
              </a:solidFill>
              <a:latin typeface="Calibri"/>
              <a:ea typeface="Calibri"/>
              <a:cs typeface="Calibri"/>
              <a:sym typeface="Calibri"/>
            </a:endParaRPr>
          </a:p>
          <a:p>
            <a:r>
              <a:rPr lang="en-US" sz="9600" kern="0" dirty="0">
                <a:solidFill>
                  <a:srgbClr val="000000"/>
                </a:solidFill>
                <a:latin typeface="Calibri"/>
                <a:ea typeface="Calibri"/>
                <a:cs typeface="Calibri"/>
                <a:sym typeface="Calibri"/>
              </a:rPr>
              <a:t>Brain Check Survey: </a:t>
            </a:r>
            <a:r>
              <a:rPr lang="en-US" sz="9600" dirty="0">
                <a:hlinkClick r:id="rId5"/>
              </a:rPr>
              <a:t>http://www.lobi.chhs.colostate.edu/index.aspx</a:t>
            </a:r>
            <a:endParaRPr lang="en-US" sz="9600" kern="0" dirty="0">
              <a:solidFill>
                <a:srgbClr val="000000"/>
              </a:solidFill>
              <a:latin typeface="Calibri"/>
              <a:ea typeface="Calibri"/>
              <a:cs typeface="Calibri"/>
              <a:sym typeface="Calibri"/>
            </a:endParaRPr>
          </a:p>
          <a:p>
            <a:r>
              <a:rPr lang="en-US" sz="9600" dirty="0" err="1">
                <a:sym typeface="Libre Baskerville"/>
              </a:rPr>
              <a:t>Brainline</a:t>
            </a:r>
            <a:r>
              <a:rPr lang="en-US" sz="9600" dirty="0">
                <a:sym typeface="Libre Baskerville"/>
              </a:rPr>
              <a:t> &amp; </a:t>
            </a:r>
            <a:r>
              <a:rPr lang="en-US" sz="9600" dirty="0" err="1">
                <a:sym typeface="Libre Baskerville"/>
              </a:rPr>
              <a:t>Brainline</a:t>
            </a:r>
            <a:r>
              <a:rPr lang="en-US" sz="9600" dirty="0">
                <a:sym typeface="Libre Baskerville"/>
              </a:rPr>
              <a:t> Kids - </a:t>
            </a:r>
            <a:r>
              <a:rPr lang="en-US" sz="9600" dirty="0">
                <a:sym typeface="Libre Baskerville"/>
                <a:hlinkClick r:id="rId6"/>
              </a:rPr>
              <a:t>http://www.brainline.org/landing_pages/features/blkids.html</a:t>
            </a:r>
            <a:endParaRPr lang="en-US" sz="9600" dirty="0">
              <a:sym typeface="Libre Baskerville"/>
            </a:endParaRPr>
          </a:p>
          <a:p>
            <a:r>
              <a:rPr lang="en-US" sz="9600" dirty="0">
                <a:solidFill>
                  <a:schemeClr val="dk1"/>
                </a:solidFill>
                <a:latin typeface="Calibri"/>
                <a:ea typeface="Calibri"/>
                <a:cs typeface="Calibri"/>
                <a:sym typeface="Calibri"/>
              </a:rPr>
              <a:t>Greene (2016) Lost and Found: Helping Behaviorally Challenging Students (and, While You're At It, All the Others)</a:t>
            </a:r>
          </a:p>
          <a:p>
            <a:pPr marL="0" lvl="0" indent="0">
              <a:spcBef>
                <a:spcPts val="0"/>
              </a:spcBef>
              <a:buClr>
                <a:schemeClr val="dk1"/>
              </a:buClr>
              <a:buSzPts val="3200"/>
              <a:buNone/>
            </a:pPr>
            <a:endParaRPr lang="en-US" sz="9600" dirty="0">
              <a:solidFill>
                <a:schemeClr val="dk1"/>
              </a:solidFill>
              <a:latin typeface="Calibri"/>
              <a:ea typeface="Calibri"/>
              <a:cs typeface="Calibri"/>
              <a:sym typeface="Calibri"/>
            </a:endParaRPr>
          </a:p>
          <a:p>
            <a:pPr lvl="0">
              <a:spcBef>
                <a:spcPts val="0"/>
              </a:spcBef>
              <a:buClr>
                <a:schemeClr val="dk1"/>
              </a:buClr>
              <a:buSzPts val="3200"/>
            </a:pPr>
            <a:r>
              <a:rPr lang="en-US" sz="9600" dirty="0">
                <a:solidFill>
                  <a:schemeClr val="dk1"/>
                </a:solidFill>
                <a:latin typeface="Calibri"/>
                <a:ea typeface="Calibri"/>
                <a:cs typeface="Calibri"/>
                <a:sym typeface="Calibri"/>
              </a:rPr>
              <a:t>Dawson and </a:t>
            </a:r>
            <a:r>
              <a:rPr lang="en-US" sz="9600" dirty="0" err="1">
                <a:solidFill>
                  <a:schemeClr val="dk1"/>
                </a:solidFill>
                <a:latin typeface="Calibri"/>
                <a:ea typeface="Calibri"/>
                <a:cs typeface="Calibri"/>
                <a:sym typeface="Calibri"/>
              </a:rPr>
              <a:t>Guare</a:t>
            </a:r>
            <a:r>
              <a:rPr lang="en-US" sz="9600" dirty="0">
                <a:solidFill>
                  <a:schemeClr val="dk1"/>
                </a:solidFill>
                <a:latin typeface="Calibri"/>
                <a:ea typeface="Calibri"/>
                <a:cs typeface="Calibri"/>
                <a:sym typeface="Calibri"/>
              </a:rPr>
              <a:t> (2012) Coaching Students with Executive Skill Deficits</a:t>
            </a:r>
          </a:p>
          <a:p>
            <a:pPr marL="0" lvl="0" indent="0">
              <a:spcBef>
                <a:spcPts val="0"/>
              </a:spcBef>
              <a:buClr>
                <a:schemeClr val="dk1"/>
              </a:buClr>
              <a:buSzPts val="3200"/>
              <a:buNone/>
            </a:pPr>
            <a:endParaRPr lang="en-US" sz="9600" dirty="0">
              <a:solidFill>
                <a:schemeClr val="dk1"/>
              </a:solidFill>
              <a:latin typeface="Calibri"/>
              <a:ea typeface="Calibri"/>
              <a:cs typeface="Calibri"/>
              <a:sym typeface="Calibri"/>
            </a:endParaRPr>
          </a:p>
          <a:p>
            <a:pPr lvl="0">
              <a:spcBef>
                <a:spcPts val="0"/>
              </a:spcBef>
              <a:buClr>
                <a:schemeClr val="dk1"/>
              </a:buClr>
              <a:buSzPts val="3200"/>
            </a:pPr>
            <a:r>
              <a:rPr lang="en-US" sz="9600" dirty="0">
                <a:solidFill>
                  <a:schemeClr val="dk1"/>
                </a:solidFill>
                <a:latin typeface="Calibri"/>
                <a:ea typeface="Calibri"/>
                <a:cs typeface="Calibri"/>
                <a:sym typeface="Calibri"/>
              </a:rPr>
              <a:t>Dawson and </a:t>
            </a:r>
            <a:r>
              <a:rPr lang="en-US" sz="9600" dirty="0" err="1">
                <a:solidFill>
                  <a:schemeClr val="dk1"/>
                </a:solidFill>
                <a:latin typeface="Calibri"/>
                <a:ea typeface="Calibri"/>
                <a:cs typeface="Calibri"/>
                <a:sym typeface="Calibri"/>
              </a:rPr>
              <a:t>Guare</a:t>
            </a:r>
            <a:r>
              <a:rPr lang="en-US" sz="9600" dirty="0">
                <a:solidFill>
                  <a:schemeClr val="dk1"/>
                </a:solidFill>
                <a:latin typeface="Calibri"/>
                <a:ea typeface="Calibri"/>
                <a:cs typeface="Calibri"/>
                <a:sym typeface="Calibri"/>
              </a:rPr>
              <a:t> (2010) Executive Skills in Children and Adolescents</a:t>
            </a:r>
          </a:p>
          <a:p>
            <a:endParaRPr lang="en-US" dirty="0">
              <a:solidFill>
                <a:schemeClr val="dk1"/>
              </a:solidFill>
              <a:latin typeface="Calibri"/>
              <a:ea typeface="Calibri"/>
              <a:cs typeface="Calibri"/>
              <a:sym typeface="Calibri"/>
            </a:endParaRPr>
          </a:p>
          <a:p>
            <a:endParaRPr lang="en-US" dirty="0">
              <a:sym typeface="Libre Baskerville"/>
              <a:hlinkClick r:id="rId6"/>
            </a:endParaRPr>
          </a:p>
          <a:p>
            <a:endParaRPr lang="en-US" kern="0" dirty="0">
              <a:solidFill>
                <a:srgbClr val="000000"/>
              </a:solidFill>
              <a:latin typeface="Calibri"/>
              <a:ea typeface="Calibri"/>
              <a:cs typeface="Calibri"/>
              <a:sym typeface="Calibri"/>
            </a:endParaRPr>
          </a:p>
          <a:p>
            <a:endParaRPr lang="en-US" dirty="0"/>
          </a:p>
          <a:p>
            <a:r>
              <a:rPr lang="en-US" dirty="0"/>
              <a:t> </a:t>
            </a:r>
          </a:p>
          <a:p>
            <a:endParaRPr lang="en-US" dirty="0"/>
          </a:p>
        </p:txBody>
      </p:sp>
    </p:spTree>
    <p:extLst>
      <p:ext uri="{BB962C8B-B14F-4D97-AF65-F5344CB8AC3E}">
        <p14:creationId xmlns:p14="http://schemas.microsoft.com/office/powerpoint/2010/main" val="42165644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9"/>
</p:tagLst>
</file>

<file path=ppt/tags/tag2.xml><?xml version="1.0" encoding="utf-8"?>
<p:tagLst xmlns:a="http://schemas.openxmlformats.org/drawingml/2006/main" xmlns:r="http://schemas.openxmlformats.org/officeDocument/2006/relationships" xmlns:p="http://schemas.openxmlformats.org/presentationml/2006/main">
  <p:tag name="TIMING" val="|2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HIA 16 9" id="{C7CEA1B1-29E2-FA49-BE60-5D8410FA8A88}" vid="{1290FA55-7F4A-5342-AD40-B1363847C703}"/>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HIA 16 9" id="{C7CEA1B1-29E2-FA49-BE60-5D8410FA8A88}" vid="{080E3D4D-FF99-C74B-B734-FF404655485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SHIA 16 9" id="{C7CEA1B1-29E2-FA49-BE60-5D8410FA8A88}" vid="{76DED7FB-32AF-CC4B-BC84-2B36C322AD8F}"/>
    </a:ext>
  </a:extLst>
</a:theme>
</file>

<file path=ppt/theme/theme4.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TotalTime>
  <Words>14703</Words>
  <Application>Microsoft Office PowerPoint</Application>
  <PresentationFormat>Widescreen</PresentationFormat>
  <Paragraphs>1217</Paragraphs>
  <Slides>101</Slides>
  <Notes>88</Notes>
  <HiddenSlides>0</HiddenSlides>
  <MMClips>0</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101</vt:i4>
      </vt:variant>
    </vt:vector>
  </HeadingPairs>
  <TitlesOfParts>
    <vt:vector size="122" baseType="lpstr">
      <vt:lpstr>ＭＳ Ｐゴシック</vt:lpstr>
      <vt:lpstr>游ゴシック</vt:lpstr>
      <vt:lpstr>Arial</vt:lpstr>
      <vt:lpstr>Calibri</vt:lpstr>
      <vt:lpstr>Calibri Light</vt:lpstr>
      <vt:lpstr>Franklin Gothic Medium</vt:lpstr>
      <vt:lpstr>Garamond</vt:lpstr>
      <vt:lpstr>Libre Baskerville</vt:lpstr>
      <vt:lpstr>Lucida Grande</vt:lpstr>
      <vt:lpstr>Palatino Linotype</vt:lpstr>
      <vt:lpstr>Times New Roman</vt:lpstr>
      <vt:lpstr>Trebuchet MS</vt:lpstr>
      <vt:lpstr>Verdana</vt:lpstr>
      <vt:lpstr>Wingdings</vt:lpstr>
      <vt:lpstr>Wingdings 2</vt:lpstr>
      <vt:lpstr>ヒラギノ角ゴ Pro W3</vt:lpstr>
      <vt:lpstr>Office Theme</vt:lpstr>
      <vt:lpstr>1_Custom Design</vt:lpstr>
      <vt:lpstr>2_Custom Design</vt:lpstr>
      <vt:lpstr>1_Office Theme</vt:lpstr>
      <vt:lpstr>Worksheet</vt:lpstr>
      <vt:lpstr>Addressing Traumatic Brain Injury: Neurodiversity Among Youth</vt:lpstr>
      <vt:lpstr>PowerPoint Presentation</vt:lpstr>
      <vt:lpstr>PowerPoint Presentation</vt:lpstr>
      <vt:lpstr>PowerPoint Presentation</vt:lpstr>
      <vt:lpstr>Neurodiversity in Youth </vt:lpstr>
      <vt:lpstr>Department of Defense</vt:lpstr>
      <vt:lpstr>Concussions/Brain Injuries happen in sports Sports as a Laboratory Assessment Model (SLAM) 2001 </vt:lpstr>
      <vt:lpstr>Brain Injuries happen in non-athletic ways too!</vt:lpstr>
      <vt:lpstr>CTE (Chronic Traumatic Encephalopathy) </vt:lpstr>
      <vt:lpstr>Structural and Biochemical</vt:lpstr>
      <vt:lpstr>PowerPoint Presentation</vt:lpstr>
      <vt:lpstr>PowerPoint Presentation</vt:lpstr>
      <vt:lpstr>Software, not hardware, problem</vt:lpstr>
      <vt:lpstr>Axonal Shearing and biochemical dysfunction</vt:lpstr>
      <vt:lpstr>Symptoms = Functional problems </vt:lpstr>
      <vt:lpstr>Acquired Brain Injury:</vt:lpstr>
      <vt:lpstr>Types of Brain Injury or Impact</vt:lpstr>
      <vt:lpstr>Acquired (Post-Birth) Brain Injury</vt:lpstr>
      <vt:lpstr>Congenital Brain Injury</vt:lpstr>
      <vt:lpstr>Types of Traumatic Brain Injuries </vt:lpstr>
      <vt:lpstr>What are the downstream consequences? </vt:lpstr>
      <vt:lpstr>Can’t versus Won’t</vt:lpstr>
      <vt:lpstr>Brain Injury’s intersection with other conditions:</vt:lpstr>
      <vt:lpstr>Behavioral Health Symptoms in Kentucky Prisoners (Walker, Hiller, Staton &amp; Leukefeld, 2003)</vt:lpstr>
      <vt:lpstr>  Substance Use:  </vt:lpstr>
      <vt:lpstr>Mood Disorders:</vt:lpstr>
      <vt:lpstr>Mood and anxiety disorders following pediatric traumatic brain injury: a prospective study Luis CA, Mittenberg W. J Clin Exp Neuropsychol 2002;24:270-9. </vt:lpstr>
      <vt:lpstr>A behavioral or mental health crisis happens – what is the cause?</vt:lpstr>
      <vt:lpstr>PowerPoint Presentation</vt:lpstr>
      <vt:lpstr>Are emotional/behavioral issues biochemical or psychosocial following a brain injury?</vt:lpstr>
      <vt:lpstr>Attention Deficit Disorder:</vt:lpstr>
      <vt:lpstr>Anxiety:</vt:lpstr>
      <vt:lpstr>Depression:</vt:lpstr>
      <vt:lpstr>Alcohol</vt:lpstr>
      <vt:lpstr>Is it biochemical?</vt:lpstr>
      <vt:lpstr>The Neuroanatomic Correlates of Syndromal Presentations after Traumatic Brain Injury</vt:lpstr>
      <vt:lpstr>Is it situational?</vt:lpstr>
      <vt:lpstr>Situational and Emotional Spin-off’s</vt:lpstr>
      <vt:lpstr>Maturation and Development:</vt:lpstr>
      <vt:lpstr>Executive Function:</vt:lpstr>
      <vt:lpstr>Perfect Storm:</vt:lpstr>
      <vt:lpstr>Building Blocks of Brain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Attention</vt:lpstr>
      <vt:lpstr>Inhibition</vt:lpstr>
      <vt:lpstr>Memory</vt:lpstr>
      <vt:lpstr>Processing Speed</vt:lpstr>
      <vt:lpstr>Sensory Motor </vt:lpstr>
      <vt:lpstr>Learning Processes</vt:lpstr>
      <vt:lpstr>Visual-Spatial Processes</vt:lpstr>
      <vt:lpstr>Language Processes</vt:lpstr>
      <vt:lpstr>Social Emotional  Competency</vt:lpstr>
      <vt:lpstr>Executive Functions: Initiation</vt:lpstr>
      <vt:lpstr>Executive Functions:   Mental Flexibility</vt:lpstr>
      <vt:lpstr>Executive Functions: Planning</vt:lpstr>
      <vt:lpstr>Executive Functions: Organization</vt:lpstr>
      <vt:lpstr>Executive Functions: Reasoning</vt:lpstr>
      <vt:lpstr>The Influence of Substance Use on Adolescent Brain Development L. M. Squeglia, B.A., J. Jacobus, B.A., and S. F. Tapert, Ph.D. Clin EEG Neurosci. 2009 Jan; 40(1): 31–38. doi: 10.1177/155005940904000110 https://www.ncbi.nlm.nih.gov/pmc/articles/PMC2827693/</vt:lpstr>
      <vt:lpstr>Case study</vt:lpstr>
      <vt:lpstr>David-9th grade</vt:lpstr>
      <vt:lpstr>David-Current Functioning</vt:lpstr>
      <vt:lpstr>PowerPoint Presentation</vt:lpstr>
      <vt:lpstr>David- Assessment Data</vt:lpstr>
      <vt:lpstr>David-Assessment Data</vt:lpstr>
      <vt:lpstr>PowerPoint Presentation</vt:lpstr>
      <vt:lpstr>PowerPoint Presentation</vt:lpstr>
      <vt:lpstr>Is it Can’t or is it Won’t?</vt:lpstr>
      <vt:lpstr>Unevenness </vt:lpstr>
      <vt:lpstr>Drill it Down</vt:lpstr>
      <vt:lpstr>Collaborative Problem Solving CPS </vt:lpstr>
      <vt:lpstr>What do you know (suspect) about your student?</vt:lpstr>
      <vt:lpstr>Now when a behavior happens… could it be a Can’t instead of a Won’t?</vt:lpstr>
      <vt:lpstr>COKidswithbraininjury.com</vt:lpstr>
      <vt:lpstr>How do you drill it down?</vt:lpstr>
      <vt:lpstr>PowerPoint Presentation</vt:lpstr>
      <vt:lpstr>PowerPoint Presentation</vt:lpstr>
      <vt:lpstr>The A B C’s – study behavior for a few days</vt:lpstr>
      <vt:lpstr>Functional Behavioral Assessment (FBA)</vt:lpstr>
      <vt:lpstr>Limited perspective … Presupposes “Will” </vt:lpstr>
      <vt:lpstr>Applying the Building Blocks to FBA’s:</vt:lpstr>
      <vt:lpstr>What if it’s not what it seems? What it it’s a “skill” deficit?  </vt:lpstr>
      <vt:lpstr>PowerPoint Presentation</vt:lpstr>
      <vt:lpstr>Applying the Building Blocks into BIP’s (Behavior Intervention Plan). What’s your best hypothesis?</vt:lpstr>
      <vt:lpstr>Attention</vt:lpstr>
      <vt:lpstr>Behavior Intervention Plan:</vt:lpstr>
      <vt:lpstr>Behavior Intervention Plan (BIP) versus a Behavior Contract</vt:lpstr>
      <vt:lpstr>Setting Events:</vt:lpstr>
      <vt:lpstr>What if your hypothesis is wrong? Try again! </vt:lpstr>
      <vt:lpstr> Behavior Management</vt:lpstr>
      <vt:lpstr>PowerPoint Presentation</vt:lpstr>
      <vt:lpstr>Questions?</vt:lpstr>
      <vt:lpstr>Brain injury Resources</vt:lpstr>
      <vt:lpstr>Alcohol use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Cushen</dc:creator>
  <cp:lastModifiedBy>Terry, David</cp:lastModifiedBy>
  <cp:revision>27</cp:revision>
  <dcterms:created xsi:type="dcterms:W3CDTF">2020-08-02T11:27:59Z</dcterms:created>
  <dcterms:modified xsi:type="dcterms:W3CDTF">2021-01-26T15:18:03Z</dcterms:modified>
</cp:coreProperties>
</file>