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50"/>
  </p:notesMasterIdLst>
  <p:handoutMasterIdLst>
    <p:handoutMasterId r:id="rId51"/>
  </p:handoutMasterIdLst>
  <p:sldIdLst>
    <p:sldId id="353" r:id="rId2"/>
    <p:sldId id="281" r:id="rId3"/>
    <p:sldId id="302" r:id="rId4"/>
    <p:sldId id="354" r:id="rId5"/>
    <p:sldId id="283" r:id="rId6"/>
    <p:sldId id="355" r:id="rId7"/>
    <p:sldId id="280" r:id="rId8"/>
    <p:sldId id="504" r:id="rId9"/>
    <p:sldId id="344" r:id="rId10"/>
    <p:sldId id="345" r:id="rId11"/>
    <p:sldId id="317" r:id="rId12"/>
    <p:sldId id="323" r:id="rId13"/>
    <p:sldId id="324" r:id="rId14"/>
    <p:sldId id="262" r:id="rId15"/>
    <p:sldId id="347" r:id="rId16"/>
    <p:sldId id="261" r:id="rId17"/>
    <p:sldId id="322" r:id="rId18"/>
    <p:sldId id="343" r:id="rId19"/>
    <p:sldId id="348" r:id="rId20"/>
    <p:sldId id="349" r:id="rId21"/>
    <p:sldId id="350" r:id="rId22"/>
    <p:sldId id="320" r:id="rId23"/>
    <p:sldId id="296" r:id="rId24"/>
    <p:sldId id="271" r:id="rId25"/>
    <p:sldId id="263" r:id="rId26"/>
    <p:sldId id="267" r:id="rId27"/>
    <p:sldId id="289" r:id="rId28"/>
    <p:sldId id="290" r:id="rId29"/>
    <p:sldId id="270" r:id="rId30"/>
    <p:sldId id="268" r:id="rId31"/>
    <p:sldId id="266" r:id="rId32"/>
    <p:sldId id="265" r:id="rId33"/>
    <p:sldId id="274" r:id="rId34"/>
    <p:sldId id="291" r:id="rId35"/>
    <p:sldId id="286" r:id="rId36"/>
    <p:sldId id="352" r:id="rId37"/>
    <p:sldId id="351" r:id="rId38"/>
    <p:sldId id="292" r:id="rId39"/>
    <p:sldId id="293" r:id="rId40"/>
    <p:sldId id="295" r:id="rId41"/>
    <p:sldId id="282" r:id="rId42"/>
    <p:sldId id="275" r:id="rId43"/>
    <p:sldId id="297" r:id="rId44"/>
    <p:sldId id="321" r:id="rId45"/>
    <p:sldId id="325" r:id="rId46"/>
    <p:sldId id="326" r:id="rId47"/>
    <p:sldId id="342" r:id="rId48"/>
    <p:sldId id="306" r:id="rId4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70"/>
    <a:srgbClr val="7FB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4681"/>
  </p:normalViewPr>
  <p:slideViewPr>
    <p:cSldViewPr snapToGrid="0">
      <p:cViewPr varScale="1">
        <p:scale>
          <a:sx n="107" d="100"/>
          <a:sy n="107" d="100"/>
        </p:scale>
        <p:origin x="600" y="176"/>
      </p:cViewPr>
      <p:guideLst/>
    </p:cSldViewPr>
  </p:slideViewPr>
  <p:notesTextViewPr>
    <p:cViewPr>
      <p:scale>
        <a:sx n="1" d="1"/>
        <a:sy n="1" d="1"/>
      </p:scale>
      <p:origin x="0" y="0"/>
    </p:cViewPr>
  </p:notesTextViewPr>
  <p:sorterViewPr>
    <p:cViewPr>
      <p:scale>
        <a:sx n="100" d="100"/>
        <a:sy n="100" d="100"/>
      </p:scale>
      <p:origin x="0" y="-6920"/>
    </p:cViewPr>
  </p:sorterViewPr>
  <p:notesViewPr>
    <p:cSldViewPr snapToGrid="0">
      <p:cViewPr varScale="1">
        <p:scale>
          <a:sx n="100" d="100"/>
          <a:sy n="100" d="100"/>
        </p:scale>
        <p:origin x="322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CF38E1-2CF4-45F9-8CAC-E0275809B7F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896347F1-FD42-4474-86E6-4B5942CBBBDD}"/>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934218E-8393-4542-98DB-08AEA4AF51BA}" type="datetimeFigureOut">
              <a:rPr lang="en-US" smtClean="0"/>
              <a:t>1/15/21</a:t>
            </a:fld>
            <a:endParaRPr lang="en-US" dirty="0"/>
          </a:p>
        </p:txBody>
      </p:sp>
      <p:sp>
        <p:nvSpPr>
          <p:cNvPr id="4" name="Footer Placeholder 3">
            <a:extLst>
              <a:ext uri="{FF2B5EF4-FFF2-40B4-BE49-F238E27FC236}">
                <a16:creationId xmlns:a16="http://schemas.microsoft.com/office/drawing/2014/main" id="{225F3971-D1B3-4953-B7AD-D43949C1BAE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EDEED828-B328-41E7-AD6C-1A8574AABA5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A2ACA68-E63E-4410-9387-E99EF187A70E}" type="slidenum">
              <a:rPr lang="en-US" smtClean="0"/>
              <a:t>‹#›</a:t>
            </a:fld>
            <a:endParaRPr lang="en-US" dirty="0"/>
          </a:p>
        </p:txBody>
      </p:sp>
    </p:spTree>
    <p:extLst>
      <p:ext uri="{BB962C8B-B14F-4D97-AF65-F5344CB8AC3E}">
        <p14:creationId xmlns:p14="http://schemas.microsoft.com/office/powerpoint/2010/main" val="147565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576A801-F2E2-42D4-8E01-D400D07BEA68}" type="datetimeFigureOut">
              <a:rPr lang="en-US" smtClean="0"/>
              <a:t>1/15/21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C9EE79A-FA13-4692-B759-0D2EFA7F8DED}" type="slidenum">
              <a:rPr lang="en-US" smtClean="0"/>
              <a:t>‹#›</a:t>
            </a:fld>
            <a:endParaRPr lang="en-US" dirty="0"/>
          </a:p>
        </p:txBody>
      </p:sp>
    </p:spTree>
    <p:extLst>
      <p:ext uri="{BB962C8B-B14F-4D97-AF65-F5344CB8AC3E}">
        <p14:creationId xmlns:p14="http://schemas.microsoft.com/office/powerpoint/2010/main" val="53298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the Mental Health webinar series, brought to you by the National American Indian and Alaska Native MHTTC. I am Megan Dotson, and today we have Sean Bear and Ray Daw presenting on Healing the Returning Warrior: Keys to Understanding Unique Challenges and Strengths of American Indian, Alaska Native Veterans. This is the second section in a series which will be continuing over the next few months. All of our webinars are recorded, so if you ever miss a session, you can always go back and view it at a later date. </a:t>
            </a:r>
          </a:p>
        </p:txBody>
      </p:sp>
      <p:sp>
        <p:nvSpPr>
          <p:cNvPr id="4" name="Slide Number Placeholder 3"/>
          <p:cNvSpPr>
            <a:spLocks noGrp="1"/>
          </p:cNvSpPr>
          <p:nvPr>
            <p:ph type="sldNum" sz="quarter" idx="10"/>
          </p:nvPr>
        </p:nvSpPr>
        <p:spPr/>
        <p:txBody>
          <a:bodyPr/>
          <a:lstStyle/>
          <a:p>
            <a:fld id="{8C9EE79A-FA13-4692-B759-0D2EFA7F8DED}" type="slidenum">
              <a:rPr lang="en-US" smtClean="0"/>
              <a:t>1</a:t>
            </a:fld>
            <a:endParaRPr lang="en-US" dirty="0"/>
          </a:p>
        </p:txBody>
      </p:sp>
    </p:spTree>
    <p:extLst>
      <p:ext uri="{BB962C8B-B14F-4D97-AF65-F5344CB8AC3E}">
        <p14:creationId xmlns:p14="http://schemas.microsoft.com/office/powerpoint/2010/main" val="370294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8A845-D725-4094-A451-00D60A6B7F4E}" type="slidenum">
              <a:rPr lang="en-US" smtClean="0"/>
              <a:t>10</a:t>
            </a:fld>
            <a:endParaRPr lang="en-US" dirty="0"/>
          </a:p>
        </p:txBody>
      </p:sp>
    </p:spTree>
    <p:extLst>
      <p:ext uri="{BB962C8B-B14F-4D97-AF65-F5344CB8AC3E}">
        <p14:creationId xmlns:p14="http://schemas.microsoft.com/office/powerpoint/2010/main" val="314784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Native’s were seen as cowards, because “Approach like foxes, fight like lions, and disappear like birds”</a:t>
            </a:r>
          </a:p>
          <a:p>
            <a:pPr lvl="1"/>
            <a:r>
              <a:rPr lang="en-US" dirty="0"/>
              <a:t>Over time, the fighting tactics of natives gained respect</a:t>
            </a:r>
          </a:p>
        </p:txBody>
      </p:sp>
      <p:sp>
        <p:nvSpPr>
          <p:cNvPr id="4" name="Slide Number Placeholder 3"/>
          <p:cNvSpPr>
            <a:spLocks noGrp="1"/>
          </p:cNvSpPr>
          <p:nvPr>
            <p:ph type="sldNum" sz="quarter" idx="5"/>
          </p:nvPr>
        </p:nvSpPr>
        <p:spPr/>
        <p:txBody>
          <a:bodyPr/>
          <a:lstStyle/>
          <a:p>
            <a:fld id="{8C9EE79A-FA13-4692-B759-0D2EFA7F8DED}" type="slidenum">
              <a:rPr lang="en-US" smtClean="0"/>
              <a:t>26</a:t>
            </a:fld>
            <a:endParaRPr lang="en-US" dirty="0"/>
          </a:p>
        </p:txBody>
      </p:sp>
    </p:spTree>
    <p:extLst>
      <p:ext uri="{BB962C8B-B14F-4D97-AF65-F5344CB8AC3E}">
        <p14:creationId xmlns:p14="http://schemas.microsoft.com/office/powerpoint/2010/main" val="1453796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a:t>
            </a:r>
            <a:r>
              <a:rPr lang="en-US" baseline="0" dirty="0"/>
              <a:t> a picture of the second flag that was raised approximately 90 minutes earlier, but was too small to see from further away.</a:t>
            </a:r>
          </a:p>
          <a:p>
            <a:r>
              <a:rPr lang="en-US" dirty="0"/>
              <a:t>WWII</a:t>
            </a:r>
            <a:r>
              <a:rPr lang="en-US" baseline="0" dirty="0"/>
              <a:t> is when the Navajo code talkers</a:t>
            </a:r>
            <a:endParaRPr lang="en-US" dirty="0"/>
          </a:p>
        </p:txBody>
      </p:sp>
      <p:sp>
        <p:nvSpPr>
          <p:cNvPr id="4" name="Slide Number Placeholder 3"/>
          <p:cNvSpPr>
            <a:spLocks noGrp="1"/>
          </p:cNvSpPr>
          <p:nvPr>
            <p:ph type="sldNum" sz="quarter" idx="10"/>
          </p:nvPr>
        </p:nvSpPr>
        <p:spPr/>
        <p:txBody>
          <a:bodyPr/>
          <a:lstStyle/>
          <a:p>
            <a:fld id="{8C9EE79A-FA13-4692-B759-0D2EFA7F8DED}" type="slidenum">
              <a:rPr lang="en-US" smtClean="0"/>
              <a:t>41</a:t>
            </a:fld>
            <a:endParaRPr lang="en-US" dirty="0"/>
          </a:p>
        </p:txBody>
      </p:sp>
    </p:spTree>
    <p:extLst>
      <p:ext uri="{BB962C8B-B14F-4D97-AF65-F5344CB8AC3E}">
        <p14:creationId xmlns:p14="http://schemas.microsoft.com/office/powerpoint/2010/main" val="59398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Vietnam, this is regarded as the American War.</a:t>
            </a:r>
            <a:endParaRPr lang="en-US" dirty="0"/>
          </a:p>
        </p:txBody>
      </p:sp>
      <p:sp>
        <p:nvSpPr>
          <p:cNvPr id="4" name="Slide Number Placeholder 3"/>
          <p:cNvSpPr>
            <a:spLocks noGrp="1"/>
          </p:cNvSpPr>
          <p:nvPr>
            <p:ph type="sldNum" sz="quarter" idx="10"/>
          </p:nvPr>
        </p:nvSpPr>
        <p:spPr/>
        <p:txBody>
          <a:bodyPr/>
          <a:lstStyle/>
          <a:p>
            <a:fld id="{8C9EE79A-FA13-4692-B759-0D2EFA7F8DED}" type="slidenum">
              <a:rPr lang="en-US" smtClean="0"/>
              <a:t>43</a:t>
            </a:fld>
            <a:endParaRPr lang="en-US" dirty="0"/>
          </a:p>
        </p:txBody>
      </p:sp>
    </p:spTree>
    <p:extLst>
      <p:ext uri="{BB962C8B-B14F-4D97-AF65-F5344CB8AC3E}">
        <p14:creationId xmlns:p14="http://schemas.microsoft.com/office/powerpoint/2010/main" val="229784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8A845-D725-4094-A451-00D60A6B7F4E}" type="slidenum">
              <a:rPr lang="en-US" smtClean="0"/>
              <a:t>47</a:t>
            </a:fld>
            <a:endParaRPr lang="en-US" dirty="0"/>
          </a:p>
        </p:txBody>
      </p:sp>
    </p:spTree>
    <p:extLst>
      <p:ext uri="{BB962C8B-B14F-4D97-AF65-F5344CB8AC3E}">
        <p14:creationId xmlns:p14="http://schemas.microsoft.com/office/powerpoint/2010/main" val="411220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dirty="0"/>
              <a:t>This training series is brought to you by the National American Indian &amp; Alaska Native Mental Health Technology Transfer Center. We are part of the MHTTC Network, which also includes 10 regional centers, a network coordinating office, and the National Hispanic and Latino MHTTC. </a:t>
            </a:r>
            <a:endParaRPr lang="en-US" dirty="0"/>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2</a:t>
            </a:fld>
            <a:endParaRPr lang="en-US" dirty="0"/>
          </a:p>
        </p:txBody>
      </p:sp>
    </p:spTree>
    <p:extLst>
      <p:ext uri="{BB962C8B-B14F-4D97-AF65-F5344CB8AC3E}">
        <p14:creationId xmlns:p14="http://schemas.microsoft.com/office/powerpoint/2010/main" val="387909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the Substance Abuse and Mental Health Services Administration (SAMHSA). The content is developed by the presenter(s), and the opinions expressed to not necessarily reflect the views or policies of SAMHSA, HHS, or the American Indian &amp; Alaska Native MHTTC. </a:t>
            </a:r>
          </a:p>
        </p:txBody>
      </p:sp>
      <p:sp>
        <p:nvSpPr>
          <p:cNvPr id="4" name="Slide Number Placeholder 3"/>
          <p:cNvSpPr>
            <a:spLocks noGrp="1"/>
          </p:cNvSpPr>
          <p:nvPr>
            <p:ph type="sldNum" sz="quarter" idx="5"/>
          </p:nvPr>
        </p:nvSpPr>
        <p:spPr/>
        <p:txBody>
          <a:bodyPr/>
          <a:lstStyle/>
          <a:p>
            <a:fld id="{9E453C80-B27E-432F-8BEA-C38732352097}" type="slidenum">
              <a:rPr lang="en-US" smtClean="0"/>
              <a:t>3</a:t>
            </a:fld>
            <a:endParaRPr lang="en-US" dirty="0"/>
          </a:p>
        </p:txBody>
      </p:sp>
    </p:spTree>
    <p:extLst>
      <p:ext uri="{BB962C8B-B14F-4D97-AF65-F5344CB8AC3E}">
        <p14:creationId xmlns:p14="http://schemas.microsoft.com/office/powerpoint/2010/main" val="323322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dirty="0"/>
              <a:t>In the next couple of days, we will send out a follow-up email to everyone who attended which includes a link to the recording, the handouts of the slides, and a CEU request form. Our Center is a NAADAC certified educational provider, and we’d be happy to provide you with CEUs for a $15 fee. </a:t>
            </a:r>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4</a:t>
            </a:fld>
            <a:endParaRPr lang="en-US" dirty="0"/>
          </a:p>
        </p:txBody>
      </p:sp>
    </p:spTree>
    <p:extLst>
      <p:ext uri="{BB962C8B-B14F-4D97-AF65-F5344CB8AC3E}">
        <p14:creationId xmlns:p14="http://schemas.microsoft.com/office/powerpoint/2010/main" val="9084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dirty="0"/>
              <a:t>Immediately following today’s webinar, you will be redirected to our GPRA evaluation. </a:t>
            </a:r>
            <a:r>
              <a:rPr lang="en-US" sz="1400" dirty="0">
                <a:latin typeface="Times New Roman" pitchFamily="18" charset="0"/>
              </a:rPr>
              <a:t>This survey takes just a few minutes to complete, and asks about your satisfaction with the event. This feedback is critical to our future work, and we value your opinion and would greatly appreciate your time in sharing your thoughts with us. </a:t>
            </a:r>
            <a:endParaRPr lang="en-US" sz="1400" dirty="0"/>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5</a:t>
            </a:fld>
            <a:endParaRPr lang="en-US" dirty="0"/>
          </a:p>
        </p:txBody>
      </p:sp>
    </p:spTree>
    <p:extLst>
      <p:ext uri="{BB962C8B-B14F-4D97-AF65-F5344CB8AC3E}">
        <p14:creationId xmlns:p14="http://schemas.microsoft.com/office/powerpoint/2010/main" val="400419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i="1" dirty="0"/>
              <a:t>You will be muted for the duration of this webinar. Please use the chat pod to share your questions and comments, and we will address questions at appropriate points during the presentation.</a:t>
            </a:r>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6</a:t>
            </a:fld>
            <a:endParaRPr lang="en-US" dirty="0"/>
          </a:p>
        </p:txBody>
      </p:sp>
    </p:spTree>
    <p:extLst>
      <p:ext uri="{BB962C8B-B14F-4D97-AF65-F5344CB8AC3E}">
        <p14:creationId xmlns:p14="http://schemas.microsoft.com/office/powerpoint/2010/main" val="227012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speaker is Ray Daw, a member of our Advisory Council and one of our major consultants. Ray has been in the behavioral health field for about 35 years working with the Navajo Nation, non-profits and most recently in Alaska.  His work in behavioral health has been heavily towards developing Native trauma-appropriate approaches that are healing and effective in tribal behavioral health prevention, Intervention, and treatment services.</a:t>
            </a:r>
          </a:p>
        </p:txBody>
      </p:sp>
      <p:sp>
        <p:nvSpPr>
          <p:cNvPr id="4" name="Slide Number Placeholder 3"/>
          <p:cNvSpPr>
            <a:spLocks noGrp="1"/>
          </p:cNvSpPr>
          <p:nvPr>
            <p:ph type="sldNum" sz="quarter" idx="10"/>
          </p:nvPr>
        </p:nvSpPr>
        <p:spPr/>
        <p:txBody>
          <a:bodyPr/>
          <a:lstStyle/>
          <a:p>
            <a:fld id="{8C9EE79A-FA13-4692-B759-0D2EFA7F8DED}" type="slidenum">
              <a:rPr lang="en-US" smtClean="0"/>
              <a:t>7</a:t>
            </a:fld>
            <a:endParaRPr lang="en-US" dirty="0"/>
          </a:p>
        </p:txBody>
      </p:sp>
    </p:spTree>
    <p:extLst>
      <p:ext uri="{BB962C8B-B14F-4D97-AF65-F5344CB8AC3E}">
        <p14:creationId xmlns:p14="http://schemas.microsoft.com/office/powerpoint/2010/main" val="134348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We also have Sean Bear, the Co-Director of our MHTTC. Mr. Bear has worked as an Administrator/Counselor in EAP, as a counselor in adolescent behavioral disorder programs, substance abuse, and in-home family therapy. He has experience in building holistic, Native American based curriculum, and implementing these curricula/programs in substance abuse treatment and prevention program, and he is also an Army Veteran of 9 years, and was honorably discharged from the 82</a:t>
            </a:r>
            <a:r>
              <a:rPr lang="en-US" baseline="30000" dirty="0"/>
              <a:t>nd</a:t>
            </a:r>
            <a:r>
              <a:rPr lang="en-US" dirty="0"/>
              <a:t> Airborne. </a:t>
            </a:r>
          </a:p>
          <a:p>
            <a:endParaRPr lang="en-US" dirty="0"/>
          </a:p>
          <a:p>
            <a:r>
              <a:rPr lang="en-US" dirty="0"/>
              <a:t>Thank you so much, Sean and Ray, for your work on this project and for sharing this with us today. I’ll pass this over to you at this time. </a:t>
            </a:r>
          </a:p>
        </p:txBody>
      </p:sp>
      <p:sp>
        <p:nvSpPr>
          <p:cNvPr id="4" name="Slide Number Placeholder 3"/>
          <p:cNvSpPr>
            <a:spLocks noGrp="1"/>
          </p:cNvSpPr>
          <p:nvPr>
            <p:ph type="sldNum" sz="quarter" idx="5"/>
          </p:nvPr>
        </p:nvSpPr>
        <p:spPr/>
        <p:txBody>
          <a:bodyPr/>
          <a:lstStyle/>
          <a:p>
            <a:fld id="{9E453C80-B27E-432F-8BEA-C38732352097}" type="slidenum">
              <a:rPr lang="en-US" smtClean="0"/>
              <a:t>8</a:t>
            </a:fld>
            <a:endParaRPr lang="en-US" dirty="0"/>
          </a:p>
        </p:txBody>
      </p:sp>
    </p:spTree>
    <p:extLst>
      <p:ext uri="{BB962C8B-B14F-4D97-AF65-F5344CB8AC3E}">
        <p14:creationId xmlns:p14="http://schemas.microsoft.com/office/powerpoint/2010/main" val="130067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began this project as a means of assisting those working with Native Veterans to better understanding the unique challenges that are comprised while assisting with Trauma and PTSD, </a:t>
            </a:r>
            <a:endParaRPr lang="en-US" dirty="0"/>
          </a:p>
        </p:txBody>
      </p:sp>
      <p:sp>
        <p:nvSpPr>
          <p:cNvPr id="4" name="Slide Number Placeholder 3"/>
          <p:cNvSpPr>
            <a:spLocks noGrp="1"/>
          </p:cNvSpPr>
          <p:nvPr>
            <p:ph type="sldNum" sz="quarter" idx="10"/>
          </p:nvPr>
        </p:nvSpPr>
        <p:spPr/>
        <p:txBody>
          <a:bodyPr/>
          <a:lstStyle/>
          <a:p>
            <a:fld id="{74D8A845-D725-4094-A451-00D60A6B7F4E}" type="slidenum">
              <a:rPr lang="en-US" smtClean="0"/>
              <a:t>9</a:t>
            </a:fld>
            <a:endParaRPr lang="en-US" dirty="0"/>
          </a:p>
        </p:txBody>
      </p:sp>
    </p:spTree>
    <p:extLst>
      <p:ext uri="{BB962C8B-B14F-4D97-AF65-F5344CB8AC3E}">
        <p14:creationId xmlns:p14="http://schemas.microsoft.com/office/powerpoint/2010/main" val="3798117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3CE252AF-33DB-4C2D-B519-735ED2B5E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5552388" y="1122362"/>
            <a:ext cx="6221690" cy="2695493"/>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5552387" y="3902697"/>
            <a:ext cx="6221689" cy="2387600"/>
          </a:xfrm>
        </p:spPr>
        <p:txBody>
          <a:bodyPr>
            <a:normAutofit/>
          </a:bodyPr>
          <a:lstStyle>
            <a:lvl1pPr marL="0" indent="0" algn="ctr">
              <a:buNone/>
              <a:defRPr sz="3600">
                <a:solidFill>
                  <a:schemeClr val="tx1"/>
                </a:solidFill>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7825268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E84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20" y="365125"/>
            <a:ext cx="1016973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20" y="1825624"/>
            <a:ext cx="10083240"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7FB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46261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009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9364573" cy="2852737"/>
          </a:xfrm>
        </p:spPr>
        <p:txBody>
          <a:bodyPr anchor="b">
            <a:normAutofit/>
          </a:bodyPr>
          <a:lstStyle>
            <a:lvl1pPr>
              <a:defRPr sz="6000">
                <a:latin typeface="Tw Cen MT Condensed" panose="020B06060201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739143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10515600" cy="2852737"/>
          </a:xfrm>
        </p:spPr>
        <p:txBody>
          <a:bodyPr anchor="b">
            <a:normAutofit/>
          </a:bodyPr>
          <a:lstStyle>
            <a:lvl1pPr>
              <a:defRPr sz="6600">
                <a:latin typeface="Tw Cen MT Condensed" panose="020B06060201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3834561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E84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3AD32-81F6-4342-B1F1-B955DC51CC06}"/>
              </a:ext>
            </a:extLst>
          </p:cNvPr>
          <p:cNvSpPr>
            <a:spLocks noGrp="1"/>
          </p:cNvSpPr>
          <p:nvPr>
            <p:ph type="title"/>
          </p:nvPr>
        </p:nvSpPr>
        <p:spPr>
          <a:xfrm>
            <a:off x="348792" y="365125"/>
            <a:ext cx="1151012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941EA7-4DEB-4573-945A-2C6D2306BD83}"/>
              </a:ext>
            </a:extLst>
          </p:cNvPr>
          <p:cNvSpPr>
            <a:spLocks noGrp="1"/>
          </p:cNvSpPr>
          <p:nvPr>
            <p:ph sz="half" idx="1"/>
          </p:nvPr>
        </p:nvSpPr>
        <p:spPr>
          <a:xfrm>
            <a:off x="348793" y="1825624"/>
            <a:ext cx="4806779"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C023493-C407-45DD-9A24-5B83480893DE}"/>
              </a:ext>
            </a:extLst>
          </p:cNvPr>
          <p:cNvSpPr>
            <a:spLocks noGrp="1"/>
          </p:cNvSpPr>
          <p:nvPr>
            <p:ph sz="half" idx="2"/>
          </p:nvPr>
        </p:nvSpPr>
        <p:spPr>
          <a:xfrm>
            <a:off x="5436974" y="1825624"/>
            <a:ext cx="4992130"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iamond 6">
            <a:extLst>
              <a:ext uri="{FF2B5EF4-FFF2-40B4-BE49-F238E27FC236}">
                <a16:creationId xmlns:a16="http://schemas.microsoft.com/office/drawing/2014/main" id="{5294246C-B160-4296-94A6-B86C32D21C2F}"/>
              </a:ext>
            </a:extLst>
          </p:cNvPr>
          <p:cNvSpPr>
            <a:spLocks noChangeAspect="1"/>
          </p:cNvSpPr>
          <p:nvPr userDrawn="1"/>
        </p:nvSpPr>
        <p:spPr>
          <a:xfrm rot="1291339">
            <a:off x="11480746" y="-315098"/>
            <a:ext cx="981022" cy="2496696"/>
          </a:xfrm>
          <a:prstGeom prst="diamond">
            <a:avLst/>
          </a:prstGeom>
          <a:solidFill>
            <a:srgbClr val="7FB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708478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1" y="0"/>
            <a:ext cx="4497858" cy="6858000"/>
          </a:xfrm>
        </p:spPr>
        <p:txBody>
          <a:bodyPr/>
          <a:lstStyle/>
          <a:p>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4769708" y="365125"/>
            <a:ext cx="568410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4769708" y="1825624"/>
            <a:ext cx="5684108"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009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1544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05852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058527"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009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05581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2"/>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0" y="0"/>
            <a:ext cx="5241303" cy="6858000"/>
          </a:xfrm>
        </p:spPr>
        <p:txBody>
          <a:bodyPr/>
          <a:lstStyle/>
          <a:p>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4128940" y="365125"/>
            <a:ext cx="722486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4128940" y="1825624"/>
            <a:ext cx="7224860"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009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30380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8718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ean-bear@uiowa.edu" TargetMode="External"/><Relationship Id="rId2" Type="http://schemas.openxmlformats.org/officeDocument/2006/relationships/hyperlink" Target="mailto:megan-Dotson@uiowa.edu" TargetMode="External"/><Relationship Id="rId1" Type="http://schemas.openxmlformats.org/officeDocument/2006/relationships/slideLayout" Target="../slideLayouts/slideLayout3.xml"/><Relationship Id="rId4" Type="http://schemas.openxmlformats.org/officeDocument/2006/relationships/hyperlink" Target="mailto:rayadaw@aol.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552387" y="734938"/>
            <a:ext cx="6221691" cy="3082918"/>
          </a:xfrm>
        </p:spPr>
        <p:txBody>
          <a:bodyPr>
            <a:normAutofit/>
          </a:bodyPr>
          <a:lstStyle/>
          <a:p>
            <a:r>
              <a:rPr lang="en-US" sz="4900" dirty="0">
                <a:solidFill>
                  <a:prstClr val="white"/>
                </a:solidFill>
              </a:rPr>
              <a:t>Healing the Returning Warrior:</a:t>
            </a:r>
            <a:br>
              <a:rPr lang="en-US" sz="5300" dirty="0">
                <a:solidFill>
                  <a:prstClr val="white"/>
                </a:solidFill>
              </a:rPr>
            </a:br>
            <a:r>
              <a:rPr lang="en-US" sz="3600" dirty="0">
                <a:solidFill>
                  <a:prstClr val="white"/>
                </a:solidFill>
                <a:latin typeface="Tw Cen MT Condensed" panose="020B0606020104020203" pitchFamily="34" charset="0"/>
              </a:rPr>
              <a:t>Keys to Understanding Unique Challenges and Strengths of American Indian, Alaska Native Veterans: Module One</a:t>
            </a:r>
            <a:endParaRPr lang="en-US" dirty="0">
              <a:latin typeface="+mj-lt"/>
            </a:endParaRPr>
          </a:p>
        </p:txBody>
      </p:sp>
      <p:sp>
        <p:nvSpPr>
          <p:cNvPr id="5" name="Subtitle 2"/>
          <p:cNvSpPr>
            <a:spLocks noGrp="1"/>
          </p:cNvSpPr>
          <p:nvPr>
            <p:ph type="subTitle" idx="1"/>
          </p:nvPr>
        </p:nvSpPr>
        <p:spPr>
          <a:xfrm>
            <a:off x="5552387" y="4383993"/>
            <a:ext cx="6221689" cy="1906304"/>
          </a:xfrm>
        </p:spPr>
        <p:txBody>
          <a:bodyPr>
            <a:normAutofit/>
          </a:bodyPr>
          <a:lstStyle/>
          <a:p>
            <a:r>
              <a:rPr lang="en-US" dirty="0"/>
              <a:t>Sean A Bear 1st, BA</a:t>
            </a:r>
          </a:p>
          <a:p>
            <a:r>
              <a:rPr lang="en-US" sz="3000" dirty="0"/>
              <a:t>National American Indian and Alaska Native MHTTC</a:t>
            </a:r>
          </a:p>
          <a:p>
            <a:r>
              <a:rPr lang="en-US" dirty="0"/>
              <a:t>Ray Daw, MA</a:t>
            </a:r>
          </a:p>
          <a:p>
            <a:endParaRPr lang="en-US" dirty="0"/>
          </a:p>
        </p:txBody>
      </p:sp>
    </p:spTree>
    <p:extLst>
      <p:ext uri="{BB962C8B-B14F-4D97-AF65-F5344CB8AC3E}">
        <p14:creationId xmlns:p14="http://schemas.microsoft.com/office/powerpoint/2010/main" val="423767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Training</a:t>
            </a:r>
          </a:p>
        </p:txBody>
      </p:sp>
      <p:sp>
        <p:nvSpPr>
          <p:cNvPr id="3" name="Content Placeholder 2"/>
          <p:cNvSpPr>
            <a:spLocks noGrp="1"/>
          </p:cNvSpPr>
          <p:nvPr>
            <p:ph idx="1"/>
          </p:nvPr>
        </p:nvSpPr>
        <p:spPr/>
        <p:txBody>
          <a:bodyPr/>
          <a:lstStyle/>
          <a:p>
            <a:r>
              <a:rPr lang="en-US" dirty="0"/>
              <a:t>5 Modules are designed for a 2.5 day training</a:t>
            </a:r>
          </a:p>
          <a:p>
            <a:endParaRPr lang="en-US" dirty="0"/>
          </a:p>
          <a:p>
            <a:r>
              <a:rPr lang="en-US" dirty="0"/>
              <a:t>Historical Overview of Natives in Warfare, Military</a:t>
            </a:r>
          </a:p>
          <a:p>
            <a:r>
              <a:rPr lang="en-US" dirty="0"/>
              <a:t>Trauma, Historical Trauma, and PTSD</a:t>
            </a:r>
          </a:p>
          <a:p>
            <a:r>
              <a:rPr lang="en-US" dirty="0"/>
              <a:t>Approaches to Assessment and Treatment</a:t>
            </a:r>
          </a:p>
          <a:p>
            <a:r>
              <a:rPr lang="en-US" dirty="0"/>
              <a:t>Traditional Beliefs &amp; Healing Practices</a:t>
            </a:r>
          </a:p>
          <a:p>
            <a:r>
              <a:rPr lang="en-US" dirty="0"/>
              <a:t>Healing The Healer</a:t>
            </a:r>
          </a:p>
        </p:txBody>
      </p:sp>
    </p:spTree>
    <p:extLst>
      <p:ext uri="{BB962C8B-B14F-4D97-AF65-F5344CB8AC3E}">
        <p14:creationId xmlns:p14="http://schemas.microsoft.com/office/powerpoint/2010/main" val="424165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413-F726-4F5B-9B1D-563D84EC2E1F}"/>
              </a:ext>
            </a:extLst>
          </p:cNvPr>
          <p:cNvSpPr>
            <a:spLocks noGrp="1"/>
          </p:cNvSpPr>
          <p:nvPr>
            <p:ph type="title"/>
          </p:nvPr>
        </p:nvSpPr>
        <p:spPr/>
        <p:txBody>
          <a:bodyPr/>
          <a:lstStyle/>
          <a:p>
            <a:r>
              <a:rPr lang="en-US" dirty="0"/>
              <a:t>Module One Objectives</a:t>
            </a:r>
          </a:p>
        </p:txBody>
      </p:sp>
      <p:sp>
        <p:nvSpPr>
          <p:cNvPr id="3" name="Content Placeholder 2">
            <a:extLst>
              <a:ext uri="{FF2B5EF4-FFF2-40B4-BE49-F238E27FC236}">
                <a16:creationId xmlns:a16="http://schemas.microsoft.com/office/drawing/2014/main" id="{E50BE3AE-400B-46E4-82BF-FE28542AE5CB}"/>
              </a:ext>
            </a:extLst>
          </p:cNvPr>
          <p:cNvSpPr>
            <a:spLocks noGrp="1"/>
          </p:cNvSpPr>
          <p:nvPr>
            <p:ph idx="1"/>
          </p:nvPr>
        </p:nvSpPr>
        <p:spPr/>
        <p:txBody>
          <a:bodyPr/>
          <a:lstStyle/>
          <a:p>
            <a:r>
              <a:rPr lang="en-US" dirty="0"/>
              <a:t>1. Describe the history of Native warriors</a:t>
            </a:r>
          </a:p>
          <a:p>
            <a:r>
              <a:rPr lang="en-US" dirty="0"/>
              <a:t>2. Describe characteristics of Native warriors</a:t>
            </a:r>
          </a:p>
          <a:p>
            <a:r>
              <a:rPr lang="en-US" dirty="0"/>
              <a:t>3. Describe the history of Native soldiers </a:t>
            </a:r>
          </a:p>
          <a:p>
            <a:r>
              <a:rPr lang="en-US" dirty="0"/>
              <a:t>4. Describe characteristics of Native soldiers</a:t>
            </a:r>
          </a:p>
          <a:p>
            <a:endParaRPr lang="en-US" dirty="0"/>
          </a:p>
        </p:txBody>
      </p:sp>
    </p:spTree>
    <p:extLst>
      <p:ext uri="{BB962C8B-B14F-4D97-AF65-F5344CB8AC3E}">
        <p14:creationId xmlns:p14="http://schemas.microsoft.com/office/powerpoint/2010/main" val="266168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413-F726-4F5B-9B1D-563D84EC2E1F}"/>
              </a:ext>
            </a:extLst>
          </p:cNvPr>
          <p:cNvSpPr>
            <a:spLocks noGrp="1"/>
          </p:cNvSpPr>
          <p:nvPr>
            <p:ph type="title"/>
          </p:nvPr>
        </p:nvSpPr>
        <p:spPr>
          <a:xfrm>
            <a:off x="831850" y="1709738"/>
            <a:ext cx="8924625" cy="2852737"/>
          </a:xfrm>
        </p:spPr>
        <p:txBody>
          <a:bodyPr/>
          <a:lstStyle/>
          <a:p>
            <a:r>
              <a:rPr lang="en-US" dirty="0"/>
              <a:t>Objective 1: Describe the history Native warriors</a:t>
            </a:r>
          </a:p>
        </p:txBody>
      </p:sp>
      <p:sp>
        <p:nvSpPr>
          <p:cNvPr id="3" name="Content Placeholder 2">
            <a:extLst>
              <a:ext uri="{FF2B5EF4-FFF2-40B4-BE49-F238E27FC236}">
                <a16:creationId xmlns:a16="http://schemas.microsoft.com/office/drawing/2014/main" id="{E50BE3AE-400B-46E4-82BF-FE28542AE5CB}"/>
              </a:ext>
            </a:extLst>
          </p:cNvPr>
          <p:cNvSpPr>
            <a:spLocks noGrp="1"/>
          </p:cNvSpPr>
          <p:nvPr>
            <p:ph type="body" idx="1"/>
          </p:nvPr>
        </p:nvSpPr>
        <p:spPr>
          <a:xfrm>
            <a:off x="831850" y="4589463"/>
            <a:ext cx="10014490" cy="1500187"/>
          </a:xfrm>
        </p:spPr>
        <p:txBody>
          <a:bodyPr/>
          <a:lstStyle/>
          <a:p>
            <a:r>
              <a:rPr lang="en-US" dirty="0"/>
              <a:t>Purpose: This module will offer opportunity for tribal veterans and communities to recount their ancestral stories and traditional warrior practices.</a:t>
            </a:r>
          </a:p>
        </p:txBody>
      </p:sp>
    </p:spTree>
    <p:extLst>
      <p:ext uri="{BB962C8B-B14F-4D97-AF65-F5344CB8AC3E}">
        <p14:creationId xmlns:p14="http://schemas.microsoft.com/office/powerpoint/2010/main" val="317906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413-F726-4F5B-9B1D-563D84EC2E1F}"/>
              </a:ext>
            </a:extLst>
          </p:cNvPr>
          <p:cNvSpPr>
            <a:spLocks noGrp="1"/>
          </p:cNvSpPr>
          <p:nvPr>
            <p:ph type="title"/>
          </p:nvPr>
        </p:nvSpPr>
        <p:spPr/>
        <p:txBody>
          <a:bodyPr/>
          <a:lstStyle/>
          <a:p>
            <a:r>
              <a:rPr lang="en-US" dirty="0"/>
              <a:t>Objective: describe the history Native warriors</a:t>
            </a:r>
          </a:p>
        </p:txBody>
      </p:sp>
      <p:sp>
        <p:nvSpPr>
          <p:cNvPr id="3" name="Content Placeholder 2">
            <a:extLst>
              <a:ext uri="{FF2B5EF4-FFF2-40B4-BE49-F238E27FC236}">
                <a16:creationId xmlns:a16="http://schemas.microsoft.com/office/drawing/2014/main" id="{E50BE3AE-400B-46E4-82BF-FE28542AE5CB}"/>
              </a:ext>
            </a:extLst>
          </p:cNvPr>
          <p:cNvSpPr>
            <a:spLocks noGrp="1"/>
          </p:cNvSpPr>
          <p:nvPr>
            <p:ph idx="1"/>
          </p:nvPr>
        </p:nvSpPr>
        <p:spPr/>
        <p:txBody>
          <a:bodyPr/>
          <a:lstStyle/>
          <a:p>
            <a:r>
              <a:rPr lang="en-US" dirty="0"/>
              <a:t>Pre-colonization conflict between tribal groups is not well-described in contemporary literature. However, within tribal oral accounts are numerous verbal stories of incidences of conflict.  </a:t>
            </a:r>
          </a:p>
          <a:p>
            <a:endParaRPr lang="en-US" dirty="0"/>
          </a:p>
          <a:p>
            <a:r>
              <a:rPr lang="en-US" dirty="0"/>
              <a:t>Tribal conflicts tended to be small scale and occurred when tribal resources were encroached upon by incoming or neighboring tribal groups.</a:t>
            </a:r>
          </a:p>
        </p:txBody>
      </p:sp>
    </p:spTree>
    <p:extLst>
      <p:ext uri="{BB962C8B-B14F-4D97-AF65-F5344CB8AC3E}">
        <p14:creationId xmlns:p14="http://schemas.microsoft.com/office/powerpoint/2010/main" val="209625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Content Placeholder 2"/>
          <p:cNvSpPr>
            <a:spLocks noGrp="1"/>
          </p:cNvSpPr>
          <p:nvPr>
            <p:ph idx="1"/>
          </p:nvPr>
        </p:nvSpPr>
        <p:spPr/>
        <p:txBody>
          <a:bodyPr/>
          <a:lstStyle/>
          <a:p>
            <a:r>
              <a:rPr lang="en-US" dirty="0"/>
              <a:t>Pre-Contact Warfare</a:t>
            </a:r>
          </a:p>
          <a:p>
            <a:pPr lvl="1"/>
            <a:r>
              <a:rPr lang="en-US" dirty="0"/>
              <a:t>Young men were trained in martial arts early.</a:t>
            </a:r>
          </a:p>
          <a:p>
            <a:pPr lvl="1"/>
            <a:r>
              <a:rPr lang="en-US" dirty="0"/>
              <a:t>Tribes developed ceremonies that healed, physically, emotionally, socially, and spiritually </a:t>
            </a:r>
          </a:p>
          <a:p>
            <a:pPr lvl="1"/>
            <a:r>
              <a:rPr lang="en-US" dirty="0"/>
              <a:t>Contemporary understanding of traditional warrior practices is very limited</a:t>
            </a:r>
          </a:p>
          <a:p>
            <a:pPr lvl="1"/>
            <a:r>
              <a:rPr lang="en-US" dirty="0"/>
              <a:t>Limited Warfare for Certain reasons, small-scale</a:t>
            </a:r>
          </a:p>
          <a:p>
            <a:pPr lvl="1"/>
            <a:endParaRPr lang="en-US" dirty="0"/>
          </a:p>
          <a:p>
            <a:pPr lvl="2"/>
            <a:endParaRPr lang="en-US" dirty="0"/>
          </a:p>
          <a:p>
            <a:pPr lvl="1"/>
            <a:r>
              <a:rPr lang="en-US" dirty="0"/>
              <a:t>Story:  Face to Face confrontations </a:t>
            </a:r>
          </a:p>
          <a:p>
            <a:pPr lvl="1"/>
            <a:endParaRPr lang="en-US" dirty="0"/>
          </a:p>
        </p:txBody>
      </p:sp>
    </p:spTree>
    <p:extLst>
      <p:ext uri="{BB962C8B-B14F-4D97-AF65-F5344CB8AC3E}">
        <p14:creationId xmlns:p14="http://schemas.microsoft.com/office/powerpoint/2010/main" val="364800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2D655BA-6A65-4EF0-BA6F-D146846EA11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6660" r="34094"/>
          <a:stretch/>
        </p:blipFill>
        <p:spPr>
          <a:xfrm>
            <a:off x="1" y="0"/>
            <a:ext cx="4497858" cy="6858000"/>
          </a:xfrm>
        </p:spPr>
      </p:pic>
      <p:sp>
        <p:nvSpPr>
          <p:cNvPr id="9" name="Title 8">
            <a:extLst>
              <a:ext uri="{FF2B5EF4-FFF2-40B4-BE49-F238E27FC236}">
                <a16:creationId xmlns:a16="http://schemas.microsoft.com/office/drawing/2014/main" id="{DA15A9E9-9ACE-452B-9FC7-4B9FCF51E3DA}"/>
              </a:ext>
            </a:extLst>
          </p:cNvPr>
          <p:cNvSpPr>
            <a:spLocks noGrp="1"/>
          </p:cNvSpPr>
          <p:nvPr>
            <p:ph type="title"/>
          </p:nvPr>
        </p:nvSpPr>
        <p:spPr/>
        <p:txBody>
          <a:bodyPr/>
          <a:lstStyle/>
          <a:p>
            <a:r>
              <a:rPr lang="en-US" dirty="0"/>
              <a:t>Historical Overview</a:t>
            </a:r>
          </a:p>
        </p:txBody>
      </p:sp>
      <p:sp>
        <p:nvSpPr>
          <p:cNvPr id="3" name="Content Placeholder 2">
            <a:extLst>
              <a:ext uri="{FF2B5EF4-FFF2-40B4-BE49-F238E27FC236}">
                <a16:creationId xmlns:a16="http://schemas.microsoft.com/office/drawing/2014/main" id="{F5485873-703C-48FB-B7F2-D0745181CDE8}"/>
              </a:ext>
            </a:extLst>
          </p:cNvPr>
          <p:cNvSpPr>
            <a:spLocks noGrp="1"/>
          </p:cNvSpPr>
          <p:nvPr>
            <p:ph idx="1"/>
          </p:nvPr>
        </p:nvSpPr>
        <p:spPr/>
        <p:txBody>
          <a:bodyPr/>
          <a:lstStyle/>
          <a:p>
            <a:pPr lvl="1"/>
            <a:endParaRPr lang="en-US" dirty="0"/>
          </a:p>
          <a:p>
            <a:r>
              <a:rPr lang="en-US" dirty="0"/>
              <a:t>With some tribes, males and females given “warrior” names early in life.</a:t>
            </a:r>
          </a:p>
          <a:p>
            <a:pPr lvl="1"/>
            <a:endParaRPr lang="en-US" dirty="0"/>
          </a:p>
          <a:p>
            <a:r>
              <a:rPr lang="en-US" dirty="0"/>
              <a:t>Boys wrestled to become skilled and agile</a:t>
            </a:r>
          </a:p>
          <a:p>
            <a:pPr lvl="1"/>
            <a:endParaRPr lang="en-US" dirty="0"/>
          </a:p>
          <a:p>
            <a:r>
              <a:rPr lang="en-US" dirty="0"/>
              <a:t>Weapons were learned early in life</a:t>
            </a:r>
          </a:p>
          <a:p>
            <a:pPr lvl="1"/>
            <a:endParaRPr lang="en-US" dirty="0"/>
          </a:p>
        </p:txBody>
      </p:sp>
    </p:spTree>
    <p:extLst>
      <p:ext uri="{BB962C8B-B14F-4D97-AF65-F5344CB8AC3E}">
        <p14:creationId xmlns:p14="http://schemas.microsoft.com/office/powerpoint/2010/main" val="80649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Content Placeholder 2"/>
          <p:cNvSpPr>
            <a:spLocks noGrp="1"/>
          </p:cNvSpPr>
          <p:nvPr>
            <p:ph idx="1"/>
          </p:nvPr>
        </p:nvSpPr>
        <p:spPr/>
        <p:txBody>
          <a:bodyPr>
            <a:normAutofit/>
          </a:bodyPr>
          <a:lstStyle/>
          <a:p>
            <a:r>
              <a:rPr lang="en-US" dirty="0">
                <a:solidFill>
                  <a:schemeClr val="tx1"/>
                </a:solidFill>
              </a:rPr>
              <a:t>Precontact History of Native Americans; most Native American Indian tribes used small-scale guerilla warfare. This was seen and documented as early as 1528 with the Apalachee’s resistance to Spanish.</a:t>
            </a:r>
          </a:p>
          <a:p>
            <a:pPr marL="457200" lvl="1" indent="0">
              <a:buNone/>
            </a:pPr>
            <a:endParaRPr lang="en-US" dirty="0">
              <a:solidFill>
                <a:schemeClr val="tx1"/>
              </a:solidFill>
            </a:endParaRPr>
          </a:p>
          <a:p>
            <a:pPr marL="457200" lvl="1" indent="0">
              <a:buNone/>
            </a:pPr>
            <a:r>
              <a:rPr lang="en-US" dirty="0">
                <a:solidFill>
                  <a:schemeClr val="tx1"/>
                </a:solidFill>
              </a:rPr>
              <a:t>Hand-to-Hand combat was the norm and created rules of conduct for Native warriors that were strictly followed.</a:t>
            </a:r>
          </a:p>
          <a:p>
            <a:pPr lvl="1"/>
            <a:endParaRPr lang="en-US" dirty="0">
              <a:solidFill>
                <a:schemeClr val="tx1"/>
              </a:solidFill>
            </a:endParaRPr>
          </a:p>
        </p:txBody>
      </p:sp>
    </p:spTree>
    <p:extLst>
      <p:ext uri="{BB962C8B-B14F-4D97-AF65-F5344CB8AC3E}">
        <p14:creationId xmlns:p14="http://schemas.microsoft.com/office/powerpoint/2010/main" val="343350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413-F726-4F5B-9B1D-563D84EC2E1F}"/>
              </a:ext>
            </a:extLst>
          </p:cNvPr>
          <p:cNvSpPr>
            <a:spLocks noGrp="1"/>
          </p:cNvSpPr>
          <p:nvPr>
            <p:ph type="title"/>
          </p:nvPr>
        </p:nvSpPr>
        <p:spPr>
          <a:xfrm>
            <a:off x="831851" y="1709738"/>
            <a:ext cx="8769350" cy="2852737"/>
          </a:xfrm>
        </p:spPr>
        <p:txBody>
          <a:bodyPr/>
          <a:lstStyle/>
          <a:p>
            <a:r>
              <a:rPr lang="en-US" dirty="0"/>
              <a:t>Objective 2: Describe characteristics of Native warriors</a:t>
            </a:r>
          </a:p>
        </p:txBody>
      </p:sp>
      <p:sp>
        <p:nvSpPr>
          <p:cNvPr id="3" name="Content Placeholder 2">
            <a:extLst>
              <a:ext uri="{FF2B5EF4-FFF2-40B4-BE49-F238E27FC236}">
                <a16:creationId xmlns:a16="http://schemas.microsoft.com/office/drawing/2014/main" id="{E50BE3AE-400B-46E4-82BF-FE28542AE5CB}"/>
              </a:ext>
            </a:extLst>
          </p:cNvPr>
          <p:cNvSpPr>
            <a:spLocks noGrp="1"/>
          </p:cNvSpPr>
          <p:nvPr>
            <p:ph type="body" idx="1"/>
          </p:nvPr>
        </p:nvSpPr>
        <p:spPr/>
        <p:txBody>
          <a:bodyPr/>
          <a:lstStyle/>
          <a:p>
            <a:endParaRPr lang="en-US" dirty="0"/>
          </a:p>
          <a:p>
            <a:r>
              <a:rPr lang="en-US" dirty="0"/>
              <a:t>Purpose: to discuss what traditional characteristics of Native warriors were.</a:t>
            </a:r>
          </a:p>
        </p:txBody>
      </p:sp>
    </p:spTree>
    <p:extLst>
      <p:ext uri="{BB962C8B-B14F-4D97-AF65-F5344CB8AC3E}">
        <p14:creationId xmlns:p14="http://schemas.microsoft.com/office/powerpoint/2010/main" val="336757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58E9-E3C3-4AE8-A199-D4BBF4CE3EDB}"/>
              </a:ext>
            </a:extLst>
          </p:cNvPr>
          <p:cNvSpPr>
            <a:spLocks noGrp="1"/>
          </p:cNvSpPr>
          <p:nvPr>
            <p:ph type="title"/>
          </p:nvPr>
        </p:nvSpPr>
        <p:spPr/>
        <p:txBody>
          <a:bodyPr/>
          <a:lstStyle/>
          <a:p>
            <a:r>
              <a:rPr lang="en-US" dirty="0"/>
              <a:t>Pre-Colonization Reasons Natives fought</a:t>
            </a:r>
          </a:p>
        </p:txBody>
      </p:sp>
      <p:sp>
        <p:nvSpPr>
          <p:cNvPr id="3" name="Content Placeholder 2">
            <a:extLst>
              <a:ext uri="{FF2B5EF4-FFF2-40B4-BE49-F238E27FC236}">
                <a16:creationId xmlns:a16="http://schemas.microsoft.com/office/drawing/2014/main" id="{9C8ED05E-8B81-4133-86F3-7EE9820394AB}"/>
              </a:ext>
            </a:extLst>
          </p:cNvPr>
          <p:cNvSpPr>
            <a:spLocks noGrp="1"/>
          </p:cNvSpPr>
          <p:nvPr>
            <p:ph idx="1"/>
          </p:nvPr>
        </p:nvSpPr>
        <p:spPr/>
        <p:txBody>
          <a:bodyPr/>
          <a:lstStyle/>
          <a:p>
            <a:r>
              <a:rPr lang="en-US" dirty="0"/>
              <a:t>Defense of tribal lands</a:t>
            </a:r>
          </a:p>
          <a:p>
            <a:r>
              <a:rPr lang="en-US" dirty="0"/>
              <a:t>Defense of tribe/family</a:t>
            </a:r>
          </a:p>
          <a:p>
            <a:r>
              <a:rPr lang="en-US" dirty="0"/>
              <a:t>Family warrior history</a:t>
            </a:r>
          </a:p>
          <a:p>
            <a:r>
              <a:rPr lang="en-US" dirty="0"/>
              <a:t>Tribal warrior traditions</a:t>
            </a:r>
          </a:p>
          <a:p>
            <a:r>
              <a:rPr lang="en-US" dirty="0"/>
              <a:t>Excelling as warrior</a:t>
            </a:r>
          </a:p>
          <a:p>
            <a:r>
              <a:rPr lang="en-US" dirty="0"/>
              <a:t>Loyalty to tribe</a:t>
            </a:r>
          </a:p>
          <a:p>
            <a:endParaRPr lang="en-US" dirty="0"/>
          </a:p>
        </p:txBody>
      </p:sp>
    </p:spTree>
    <p:extLst>
      <p:ext uri="{BB962C8B-B14F-4D97-AF65-F5344CB8AC3E}">
        <p14:creationId xmlns:p14="http://schemas.microsoft.com/office/powerpoint/2010/main" val="2958584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86210C5-B1B7-41B9-B2EA-F20D5288AF8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13" r="9013"/>
          <a:stretch/>
        </p:blipFill>
        <p:spPr/>
      </p:pic>
      <p:sp>
        <p:nvSpPr>
          <p:cNvPr id="2" name="Title 1">
            <a:extLst>
              <a:ext uri="{FF2B5EF4-FFF2-40B4-BE49-F238E27FC236}">
                <a16:creationId xmlns:a16="http://schemas.microsoft.com/office/drawing/2014/main" id="{9B53D9B2-23E8-48DD-AC4D-96F0E82CB97E}"/>
              </a:ext>
            </a:extLst>
          </p:cNvPr>
          <p:cNvSpPr>
            <a:spLocks noGrp="1"/>
          </p:cNvSpPr>
          <p:nvPr>
            <p:ph type="title"/>
          </p:nvPr>
        </p:nvSpPr>
        <p:spPr/>
        <p:txBody>
          <a:bodyPr/>
          <a:lstStyle/>
          <a:p>
            <a:r>
              <a:rPr lang="en-US" dirty="0"/>
              <a:t>Warrior Attributes</a:t>
            </a:r>
          </a:p>
        </p:txBody>
      </p:sp>
      <p:sp>
        <p:nvSpPr>
          <p:cNvPr id="3" name="Content Placeholder 2">
            <a:extLst>
              <a:ext uri="{FF2B5EF4-FFF2-40B4-BE49-F238E27FC236}">
                <a16:creationId xmlns:a16="http://schemas.microsoft.com/office/drawing/2014/main" id="{E39F30B1-A509-4E26-8E74-4603E5621429}"/>
              </a:ext>
            </a:extLst>
          </p:cNvPr>
          <p:cNvSpPr>
            <a:spLocks noGrp="1"/>
          </p:cNvSpPr>
          <p:nvPr>
            <p:ph idx="1"/>
          </p:nvPr>
        </p:nvSpPr>
        <p:spPr/>
        <p:txBody>
          <a:bodyPr>
            <a:normAutofit fontScale="92500" lnSpcReduction="20000"/>
          </a:bodyPr>
          <a:lstStyle/>
          <a:p>
            <a:r>
              <a:rPr lang="en-US" dirty="0"/>
              <a:t>Taking of body parts (scalps) was not Traditionally acceptable, but was a French bounty system.</a:t>
            </a:r>
          </a:p>
          <a:p>
            <a:endParaRPr lang="en-US" dirty="0"/>
          </a:p>
          <a:p>
            <a:r>
              <a:rPr lang="en-US" dirty="0"/>
              <a:t>Opponents often respected for bravery and abilities</a:t>
            </a:r>
          </a:p>
          <a:p>
            <a:endParaRPr lang="en-US" dirty="0"/>
          </a:p>
          <a:p>
            <a:r>
              <a:rPr lang="en-US" dirty="0"/>
              <a:t>Bravery and martial skills highly regarded within tribes</a:t>
            </a:r>
          </a:p>
          <a:p>
            <a:endParaRPr lang="en-US" dirty="0"/>
          </a:p>
          <a:p>
            <a:r>
              <a:rPr lang="en-US" dirty="0"/>
              <a:t>Maintaining physical abilities always important</a:t>
            </a:r>
          </a:p>
          <a:p>
            <a:endParaRPr lang="en-US" dirty="0"/>
          </a:p>
        </p:txBody>
      </p:sp>
    </p:spTree>
    <p:extLst>
      <p:ext uri="{BB962C8B-B14F-4D97-AF65-F5344CB8AC3E}">
        <p14:creationId xmlns:p14="http://schemas.microsoft.com/office/powerpoint/2010/main" val="69264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56CA-E46A-4E41-91B9-65A379425E72}"/>
              </a:ext>
            </a:extLst>
          </p:cNvPr>
          <p:cNvSpPr>
            <a:spLocks noGrp="1"/>
          </p:cNvSpPr>
          <p:nvPr>
            <p:ph type="title"/>
          </p:nvPr>
        </p:nvSpPr>
        <p:spPr>
          <a:xfrm>
            <a:off x="9429134" y="422787"/>
            <a:ext cx="2467898" cy="2340385"/>
          </a:xfrm>
        </p:spPr>
        <p:txBody>
          <a:bodyPr>
            <a:normAutofit/>
          </a:bodyPr>
          <a:lstStyle/>
          <a:p>
            <a:pPr algn="r"/>
            <a:r>
              <a:rPr lang="en-US" sz="3600" dirty="0"/>
              <a:t>American Indian &amp; Alaska Native Mental Health</a:t>
            </a:r>
            <a:br>
              <a:rPr lang="en-US" sz="3600" dirty="0"/>
            </a:br>
            <a:r>
              <a:rPr lang="en-US" sz="3600" dirty="0"/>
              <a:t>Webinar series</a:t>
            </a:r>
          </a:p>
        </p:txBody>
      </p:sp>
      <p:sp>
        <p:nvSpPr>
          <p:cNvPr id="3" name="Text Placeholder 2">
            <a:extLst>
              <a:ext uri="{FF2B5EF4-FFF2-40B4-BE49-F238E27FC236}">
                <a16:creationId xmlns:a16="http://schemas.microsoft.com/office/drawing/2014/main" id="{E92587F6-2E7E-4E6C-80F2-845DC8494387}"/>
              </a:ext>
            </a:extLst>
          </p:cNvPr>
          <p:cNvSpPr>
            <a:spLocks noGrp="1"/>
          </p:cNvSpPr>
          <p:nvPr>
            <p:ph type="body" idx="1"/>
          </p:nvPr>
        </p:nvSpPr>
        <p:spPr>
          <a:xfrm>
            <a:off x="831850" y="6092974"/>
            <a:ext cx="10515600" cy="585787"/>
          </a:xfrm>
        </p:spPr>
        <p:txBody>
          <a:bodyPr>
            <a:normAutofit fontScale="85000" lnSpcReduction="10000"/>
          </a:bodyPr>
          <a:lstStyle/>
          <a:p>
            <a:r>
              <a:rPr lang="en-US" dirty="0">
                <a:solidFill>
                  <a:schemeClr val="tx1"/>
                </a:solidFill>
              </a:rPr>
              <a:t>This webinar is provided by the National American Indian &amp; Alaska Native MHTTC, a program funded by the Substance Abuse and Mental Health Services Administration (SAMHSA).</a:t>
            </a:r>
          </a:p>
        </p:txBody>
      </p:sp>
      <p:pic>
        <p:nvPicPr>
          <p:cNvPr id="5" name="Picture 4">
            <a:extLst>
              <a:ext uri="{FF2B5EF4-FFF2-40B4-BE49-F238E27FC236}">
                <a16:creationId xmlns:a16="http://schemas.microsoft.com/office/drawing/2014/main" id="{4F0980DA-28ED-4F4A-ABB1-1D4CBF7AB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08" y="179238"/>
            <a:ext cx="8345986" cy="5719920"/>
          </a:xfrm>
          <a:prstGeom prst="rect">
            <a:avLst/>
          </a:prstGeom>
        </p:spPr>
      </p:pic>
    </p:spTree>
    <p:extLst>
      <p:ext uri="{BB962C8B-B14F-4D97-AF65-F5344CB8AC3E}">
        <p14:creationId xmlns:p14="http://schemas.microsoft.com/office/powerpoint/2010/main" val="65720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3A34-33D5-41A4-BB9C-BDDFE891DE37}"/>
              </a:ext>
            </a:extLst>
          </p:cNvPr>
          <p:cNvSpPr>
            <a:spLocks noGrp="1"/>
          </p:cNvSpPr>
          <p:nvPr>
            <p:ph type="title"/>
          </p:nvPr>
        </p:nvSpPr>
        <p:spPr/>
        <p:txBody>
          <a:bodyPr/>
          <a:lstStyle/>
          <a:p>
            <a:r>
              <a:rPr lang="en-US" dirty="0"/>
              <a:t>Peace Leaders</a:t>
            </a:r>
          </a:p>
        </p:txBody>
      </p:sp>
      <p:sp>
        <p:nvSpPr>
          <p:cNvPr id="3" name="Content Placeholder 2">
            <a:extLst>
              <a:ext uri="{FF2B5EF4-FFF2-40B4-BE49-F238E27FC236}">
                <a16:creationId xmlns:a16="http://schemas.microsoft.com/office/drawing/2014/main" id="{B5B3228C-3BE9-45E8-80AC-6B939F0EA2FE}"/>
              </a:ext>
            </a:extLst>
          </p:cNvPr>
          <p:cNvSpPr>
            <a:spLocks noGrp="1"/>
          </p:cNvSpPr>
          <p:nvPr>
            <p:ph idx="1"/>
          </p:nvPr>
        </p:nvSpPr>
        <p:spPr/>
        <p:txBody>
          <a:bodyPr/>
          <a:lstStyle/>
          <a:p>
            <a:r>
              <a:rPr lang="en-US" dirty="0"/>
              <a:t>Tribes commonly had war leaders and peace leaders</a:t>
            </a:r>
          </a:p>
          <a:p>
            <a:endParaRPr lang="en-US" dirty="0"/>
          </a:p>
          <a:p>
            <a:r>
              <a:rPr lang="en-US" dirty="0"/>
              <a:t>Peace leaders sought to maintain peace with neighbors</a:t>
            </a:r>
          </a:p>
          <a:p>
            <a:endParaRPr lang="en-US" dirty="0"/>
          </a:p>
          <a:p>
            <a:r>
              <a:rPr lang="en-US" dirty="0"/>
              <a:t>Peace leaders sought to resolve conflicts fairly</a:t>
            </a:r>
          </a:p>
          <a:p>
            <a:endParaRPr lang="en-US" dirty="0"/>
          </a:p>
          <a:p>
            <a:r>
              <a:rPr lang="en-US" dirty="0"/>
              <a:t>Peace leaders were highly respected</a:t>
            </a:r>
          </a:p>
        </p:txBody>
      </p:sp>
    </p:spTree>
    <p:extLst>
      <p:ext uri="{BB962C8B-B14F-4D97-AF65-F5344CB8AC3E}">
        <p14:creationId xmlns:p14="http://schemas.microsoft.com/office/powerpoint/2010/main" val="2628391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B9A2-07AE-4E51-BC9A-A055D25D04B0}"/>
              </a:ext>
            </a:extLst>
          </p:cNvPr>
          <p:cNvSpPr>
            <a:spLocks noGrp="1"/>
          </p:cNvSpPr>
          <p:nvPr>
            <p:ph type="title"/>
          </p:nvPr>
        </p:nvSpPr>
        <p:spPr/>
        <p:txBody>
          <a:bodyPr/>
          <a:lstStyle/>
          <a:p>
            <a:r>
              <a:rPr lang="en-US" dirty="0"/>
              <a:t>Warrior/Relative</a:t>
            </a:r>
          </a:p>
        </p:txBody>
      </p:sp>
      <p:sp>
        <p:nvSpPr>
          <p:cNvPr id="3" name="Content Placeholder 2">
            <a:extLst>
              <a:ext uri="{FF2B5EF4-FFF2-40B4-BE49-F238E27FC236}">
                <a16:creationId xmlns:a16="http://schemas.microsoft.com/office/drawing/2014/main" id="{F4D604F3-4BF5-4B5C-A016-CD18A0E565F3}"/>
              </a:ext>
            </a:extLst>
          </p:cNvPr>
          <p:cNvSpPr>
            <a:spLocks noGrp="1"/>
          </p:cNvSpPr>
          <p:nvPr>
            <p:ph idx="1"/>
          </p:nvPr>
        </p:nvSpPr>
        <p:spPr/>
        <p:txBody>
          <a:bodyPr/>
          <a:lstStyle/>
          <a:p>
            <a:r>
              <a:rPr lang="en-US" dirty="0"/>
              <a:t>Attributes associated with conflict, like anger or harming others, were discouraged in family settings.</a:t>
            </a:r>
          </a:p>
          <a:p>
            <a:endParaRPr lang="en-US" dirty="0"/>
          </a:p>
          <a:p>
            <a:r>
              <a:rPr lang="en-US" dirty="0"/>
              <a:t>Compassion for families and community</a:t>
            </a:r>
          </a:p>
          <a:p>
            <a:endParaRPr lang="en-US" dirty="0"/>
          </a:p>
          <a:p>
            <a:r>
              <a:rPr lang="en-US" dirty="0"/>
              <a:t>Concern for family and community</a:t>
            </a:r>
          </a:p>
        </p:txBody>
      </p:sp>
    </p:spTree>
    <p:extLst>
      <p:ext uri="{BB962C8B-B14F-4D97-AF65-F5344CB8AC3E}">
        <p14:creationId xmlns:p14="http://schemas.microsoft.com/office/powerpoint/2010/main" val="101307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413-F726-4F5B-9B1D-563D84EC2E1F}"/>
              </a:ext>
            </a:extLst>
          </p:cNvPr>
          <p:cNvSpPr>
            <a:spLocks noGrp="1"/>
          </p:cNvSpPr>
          <p:nvPr>
            <p:ph type="title"/>
          </p:nvPr>
        </p:nvSpPr>
        <p:spPr/>
        <p:txBody>
          <a:bodyPr/>
          <a:lstStyle/>
          <a:p>
            <a:r>
              <a:rPr lang="en-US" dirty="0"/>
              <a:t>Objective 3: Describe the history of Native soldiers </a:t>
            </a:r>
          </a:p>
        </p:txBody>
      </p:sp>
      <p:sp>
        <p:nvSpPr>
          <p:cNvPr id="3" name="Content Placeholder 2">
            <a:extLst>
              <a:ext uri="{FF2B5EF4-FFF2-40B4-BE49-F238E27FC236}">
                <a16:creationId xmlns:a16="http://schemas.microsoft.com/office/drawing/2014/main" id="{E50BE3AE-400B-46E4-82BF-FE28542AE5CB}"/>
              </a:ext>
            </a:extLst>
          </p:cNvPr>
          <p:cNvSpPr>
            <a:spLocks noGrp="1"/>
          </p:cNvSpPr>
          <p:nvPr>
            <p:ph type="body" idx="1"/>
          </p:nvPr>
        </p:nvSpPr>
        <p:spPr/>
        <p:txBody>
          <a:bodyPr/>
          <a:lstStyle/>
          <a:p>
            <a:r>
              <a:rPr lang="en-US" dirty="0"/>
              <a:t>Purpose: discuss how Native warriors have fought alongside Europeans, since the beginning of European colonization. </a:t>
            </a:r>
          </a:p>
        </p:txBody>
      </p:sp>
    </p:spTree>
    <p:extLst>
      <p:ext uri="{BB962C8B-B14F-4D97-AF65-F5344CB8AC3E}">
        <p14:creationId xmlns:p14="http://schemas.microsoft.com/office/powerpoint/2010/main" val="2355695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wearing costumes&#10;&#10;Description automatically generated">
            <a:extLst>
              <a:ext uri="{FF2B5EF4-FFF2-40B4-BE49-F238E27FC236}">
                <a16:creationId xmlns:a16="http://schemas.microsoft.com/office/drawing/2014/main" id="{8240EAD7-FBED-458C-A6ED-A70941616975}"/>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8137" r="19366"/>
          <a:stretch/>
        </p:blipFill>
        <p:spPr>
          <a:xfrm>
            <a:off x="0" y="0"/>
            <a:ext cx="5400135" cy="6858000"/>
          </a:xfrm>
        </p:spPr>
      </p:pic>
      <p:sp>
        <p:nvSpPr>
          <p:cNvPr id="2" name="Title 1"/>
          <p:cNvSpPr>
            <a:spLocks noGrp="1"/>
          </p:cNvSpPr>
          <p:nvPr>
            <p:ph type="title"/>
          </p:nvPr>
        </p:nvSpPr>
        <p:spPr>
          <a:xfrm>
            <a:off x="5615796" y="365125"/>
            <a:ext cx="4838020" cy="1325563"/>
          </a:xfrm>
        </p:spPr>
        <p:txBody>
          <a:bodyPr/>
          <a:lstStyle/>
          <a:p>
            <a:r>
              <a:rPr lang="en-US" dirty="0"/>
              <a:t>Historical Overview</a:t>
            </a:r>
          </a:p>
        </p:txBody>
      </p:sp>
      <p:sp>
        <p:nvSpPr>
          <p:cNvPr id="3" name="Content Placeholder 2"/>
          <p:cNvSpPr>
            <a:spLocks noGrp="1"/>
          </p:cNvSpPr>
          <p:nvPr>
            <p:ph idx="1"/>
          </p:nvPr>
        </p:nvSpPr>
        <p:spPr>
          <a:xfrm>
            <a:off x="5615796" y="1825624"/>
            <a:ext cx="4838020" cy="4763711"/>
          </a:xfrm>
        </p:spPr>
        <p:txBody>
          <a:bodyPr/>
          <a:lstStyle/>
          <a:p>
            <a:r>
              <a:rPr lang="en-US" dirty="0"/>
              <a:t>Native Americans have played an integral part of the U.S. Military Conflicts since before it became America</a:t>
            </a:r>
          </a:p>
          <a:p>
            <a:r>
              <a:rPr lang="en-US" dirty="0"/>
              <a:t>Colonists had recruited allies from Native tribes during the Pequot War (1634-1638)</a:t>
            </a:r>
          </a:p>
        </p:txBody>
      </p:sp>
    </p:spTree>
    <p:extLst>
      <p:ext uri="{BB962C8B-B14F-4D97-AF65-F5344CB8AC3E}">
        <p14:creationId xmlns:p14="http://schemas.microsoft.com/office/powerpoint/2010/main" val="195120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Content Placeholder 2"/>
          <p:cNvSpPr>
            <a:spLocks noGrp="1"/>
          </p:cNvSpPr>
          <p:nvPr>
            <p:ph idx="1"/>
          </p:nvPr>
        </p:nvSpPr>
        <p:spPr/>
        <p:txBody>
          <a:bodyPr>
            <a:normAutofit lnSpcReduction="10000"/>
          </a:bodyPr>
          <a:lstStyle/>
          <a:p>
            <a:r>
              <a:rPr lang="en-US" dirty="0"/>
              <a:t>1622- Europeans enlisted the help of Natives to integrate their fighting methods.  The birth of Rangers.  “Rogers’ Rangers”</a:t>
            </a:r>
          </a:p>
          <a:p>
            <a:endParaRPr lang="en-US" dirty="0"/>
          </a:p>
          <a:p>
            <a:r>
              <a:rPr lang="en-US" dirty="0"/>
              <a:t>1676- Benjamin Church designed his forces to emulate the Native tactics, in which he became the First Captain of the First Ranger Force in the Americas.</a:t>
            </a:r>
          </a:p>
          <a:p>
            <a:endParaRPr lang="en-US" dirty="0"/>
          </a:p>
          <a:p>
            <a:r>
              <a:rPr lang="en-US" dirty="0"/>
              <a:t>Knowlton Rangers is accredited the First Official Ranger Unit for the US.</a:t>
            </a:r>
          </a:p>
          <a:p>
            <a:endParaRPr lang="en-US" dirty="0"/>
          </a:p>
        </p:txBody>
      </p:sp>
    </p:spTree>
    <p:extLst>
      <p:ext uri="{BB962C8B-B14F-4D97-AF65-F5344CB8AC3E}">
        <p14:creationId xmlns:p14="http://schemas.microsoft.com/office/powerpoint/2010/main" val="195017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Content Placeholder 2"/>
          <p:cNvSpPr>
            <a:spLocks noGrp="1"/>
          </p:cNvSpPr>
          <p:nvPr>
            <p:ph idx="1"/>
          </p:nvPr>
        </p:nvSpPr>
        <p:spPr/>
        <p:txBody>
          <a:bodyPr/>
          <a:lstStyle/>
          <a:p>
            <a:r>
              <a:rPr lang="en-US" dirty="0"/>
              <a:t>Different approaches to conflict and warfare</a:t>
            </a:r>
          </a:p>
          <a:p>
            <a:r>
              <a:rPr lang="en-US" dirty="0"/>
              <a:t>The Thin Red Line: in European warfare, armies would line up, as French and British soldiers were taught.</a:t>
            </a:r>
          </a:p>
          <a:p>
            <a:pPr lvl="1"/>
            <a:r>
              <a:rPr lang="en-US" dirty="0"/>
              <a:t>Soldiers lined up in rows shooting at each other.</a:t>
            </a:r>
          </a:p>
          <a:p>
            <a:pPr lvl="1"/>
            <a:r>
              <a:rPr lang="en-US" dirty="0"/>
              <a:t>Heavy casualties were the result</a:t>
            </a:r>
          </a:p>
          <a:p>
            <a:pPr lvl="1"/>
            <a:r>
              <a:rPr lang="en-US" dirty="0"/>
              <a:t>European battles were fought in open fields and were not accustomed to fighting in forests and certain terrains.</a:t>
            </a:r>
          </a:p>
          <a:p>
            <a:pPr lvl="1"/>
            <a:endParaRPr lang="en-US" dirty="0"/>
          </a:p>
          <a:p>
            <a:pPr lvl="1"/>
            <a:endParaRPr lang="en-US" dirty="0"/>
          </a:p>
        </p:txBody>
      </p:sp>
    </p:spTree>
    <p:extLst>
      <p:ext uri="{BB962C8B-B14F-4D97-AF65-F5344CB8AC3E}">
        <p14:creationId xmlns:p14="http://schemas.microsoft.com/office/powerpoint/2010/main" val="30126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Guerrilla Warfare </a:t>
            </a:r>
          </a:p>
        </p:txBody>
      </p:sp>
      <p:sp>
        <p:nvSpPr>
          <p:cNvPr id="3" name="Content Placeholder 2"/>
          <p:cNvSpPr>
            <a:spLocks noGrp="1"/>
          </p:cNvSpPr>
          <p:nvPr>
            <p:ph idx="1"/>
          </p:nvPr>
        </p:nvSpPr>
        <p:spPr/>
        <p:txBody>
          <a:bodyPr/>
          <a:lstStyle/>
          <a:p>
            <a:r>
              <a:rPr lang="en-US" dirty="0"/>
              <a:t>“Little War”</a:t>
            </a:r>
          </a:p>
          <a:p>
            <a:r>
              <a:rPr lang="en-US" dirty="0"/>
              <a:t>Use of Ambushes, Sabotage, Raids, Petty War, Hit-n-Runs, Mobility, normally in the use of Larger, less mobile Military forces. </a:t>
            </a:r>
          </a:p>
          <a:p>
            <a:r>
              <a:rPr lang="en-US" dirty="0"/>
              <a:t>Causes fear, disorientation, confusion, exhaustion, chaos, havoc among enemy forces making them less efficient</a:t>
            </a:r>
          </a:p>
          <a:p>
            <a:r>
              <a:rPr lang="en-US" dirty="0"/>
              <a:t>Came to be utilized in the shaping of Special Operation within the Military and Insurgencies.</a:t>
            </a:r>
          </a:p>
          <a:p>
            <a:endParaRPr lang="en-US" dirty="0"/>
          </a:p>
        </p:txBody>
      </p:sp>
    </p:spTree>
    <p:extLst>
      <p:ext uri="{BB962C8B-B14F-4D97-AF65-F5344CB8AC3E}">
        <p14:creationId xmlns:p14="http://schemas.microsoft.com/office/powerpoint/2010/main" val="1552820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Abenaki</a:t>
            </a:r>
          </a:p>
        </p:txBody>
      </p:sp>
      <p:sp>
        <p:nvSpPr>
          <p:cNvPr id="3" name="Content Placeholder 2"/>
          <p:cNvSpPr>
            <a:spLocks noGrp="1"/>
          </p:cNvSpPr>
          <p:nvPr>
            <p:ph idx="1"/>
          </p:nvPr>
        </p:nvSpPr>
        <p:spPr/>
        <p:txBody>
          <a:bodyPr/>
          <a:lstStyle/>
          <a:p>
            <a:r>
              <a:rPr lang="en-US" dirty="0"/>
              <a:t>The Abenaki tribe of Maine and Vermont, were a peaceful people, whom practiced the ways of healing.  They did not want war or be part of it.  Some had even left the area sooner, so as not to be caught in it, with the hopes of returning one day when it became more peaceful.  </a:t>
            </a:r>
          </a:p>
          <a:p>
            <a:r>
              <a:rPr lang="en-US" dirty="0"/>
              <a:t>They had very strong medicines of healing, one of which was the bear-dance.  </a:t>
            </a:r>
          </a:p>
        </p:txBody>
      </p:sp>
    </p:spTree>
    <p:extLst>
      <p:ext uri="{BB962C8B-B14F-4D97-AF65-F5344CB8AC3E}">
        <p14:creationId xmlns:p14="http://schemas.microsoft.com/office/powerpoint/2010/main" val="303194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indoor, living, wooden, room&#10;&#10;Description automatically generated">
            <a:extLst>
              <a:ext uri="{FF2B5EF4-FFF2-40B4-BE49-F238E27FC236}">
                <a16:creationId xmlns:a16="http://schemas.microsoft.com/office/drawing/2014/main" id="{EDBA8248-42EF-4878-8D5B-098C4A5C5BA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899" r="20899"/>
          <a:stretch>
            <a:fillRect/>
          </a:stretch>
        </p:blipFill>
        <p:spPr/>
      </p:pic>
      <p:sp>
        <p:nvSpPr>
          <p:cNvPr id="2" name="Title 1"/>
          <p:cNvSpPr>
            <a:spLocks noGrp="1"/>
          </p:cNvSpPr>
          <p:nvPr>
            <p:ph type="title"/>
          </p:nvPr>
        </p:nvSpPr>
        <p:spPr/>
        <p:txBody>
          <a:bodyPr/>
          <a:lstStyle/>
          <a:p>
            <a:r>
              <a:rPr lang="en-US" dirty="0"/>
              <a:t>Native ways used against Natives</a:t>
            </a:r>
          </a:p>
        </p:txBody>
      </p:sp>
      <p:sp>
        <p:nvSpPr>
          <p:cNvPr id="3" name="Content Placeholder 2"/>
          <p:cNvSpPr>
            <a:spLocks noGrp="1"/>
          </p:cNvSpPr>
          <p:nvPr>
            <p:ph idx="1"/>
          </p:nvPr>
        </p:nvSpPr>
        <p:spPr/>
        <p:txBody>
          <a:bodyPr/>
          <a:lstStyle/>
          <a:p>
            <a:r>
              <a:rPr lang="en-US" dirty="0"/>
              <a:t>October 4, 1759 -  An Abenaki village whom had converted to Catholicism, living around the area of St. Francis mission (Maine), was raided by more than 200 hundred of Roger’s Rangers. 80 killed, including 24 women and children.</a:t>
            </a:r>
          </a:p>
        </p:txBody>
      </p:sp>
    </p:spTree>
    <p:extLst>
      <p:ext uri="{BB962C8B-B14F-4D97-AF65-F5344CB8AC3E}">
        <p14:creationId xmlns:p14="http://schemas.microsoft.com/office/powerpoint/2010/main" val="3780243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Content Placeholder 2"/>
          <p:cNvSpPr>
            <a:spLocks noGrp="1"/>
          </p:cNvSpPr>
          <p:nvPr>
            <p:ph idx="1"/>
          </p:nvPr>
        </p:nvSpPr>
        <p:spPr/>
        <p:txBody>
          <a:bodyPr/>
          <a:lstStyle/>
          <a:p>
            <a:r>
              <a:rPr lang="en-US" dirty="0"/>
              <a:t>During the first 60 years of the 1700’s while war between the French and British military,  both sides had used Natives as scouts, sharpshooters(snipers), and skirmishers (Reconnaissance, Patrols, and Ambushes)</a:t>
            </a:r>
          </a:p>
          <a:p>
            <a:endParaRPr lang="en-US" dirty="0"/>
          </a:p>
          <a:p>
            <a:r>
              <a:rPr lang="en-US" dirty="0"/>
              <a:t>“They Approach like foxes, fight like lions, and disappear like birds.“  French Missionary</a:t>
            </a:r>
          </a:p>
          <a:p>
            <a:endParaRPr lang="en-US" dirty="0"/>
          </a:p>
        </p:txBody>
      </p:sp>
    </p:spTree>
    <p:extLst>
      <p:ext uri="{BB962C8B-B14F-4D97-AF65-F5344CB8AC3E}">
        <p14:creationId xmlns:p14="http://schemas.microsoft.com/office/powerpoint/2010/main" val="193398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58219" y="1825624"/>
            <a:ext cx="9990113" cy="4763711"/>
          </a:xfrm>
          <a:noFill/>
        </p:spPr>
        <p:txBody>
          <a:bodyPr>
            <a:noAutofit/>
          </a:bodyPr>
          <a:lstStyle/>
          <a:p>
            <a:pPr marL="341313" indent="-341313"/>
            <a:r>
              <a:rPr lang="en-US" dirty="0"/>
              <a:t>The National American Indian and Alaska Native Mental Health Technology Transfer Center is supported by a grant from CSAT/SAMHSA.</a:t>
            </a:r>
          </a:p>
          <a:p>
            <a:pPr marL="341313" indent="-341313"/>
            <a:endParaRPr lang="en-US" dirty="0"/>
          </a:p>
          <a:p>
            <a:pPr marL="341313" indent="-341313"/>
            <a:r>
              <a:rPr lang="en-US" dirty="0"/>
              <a:t>The content of this webinar is the creation of the presenter(s),  and the opinions expressed do not necessarily reflect the views or policies of SAMHSA, HHS, or the American Indian &amp; Alaska Native MHTTC. </a:t>
            </a:r>
          </a:p>
        </p:txBody>
      </p:sp>
      <p:pic>
        <p:nvPicPr>
          <p:cNvPr id="4" name="Picture 3">
            <a:extLst>
              <a:ext uri="{FF2B5EF4-FFF2-40B4-BE49-F238E27FC236}">
                <a16:creationId xmlns:a16="http://schemas.microsoft.com/office/drawing/2014/main" id="{E87723A5-FB24-447E-8237-DCBE3EAA2B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108" y="268665"/>
            <a:ext cx="3952593" cy="1332932"/>
          </a:xfrm>
          <a:prstGeom prst="rect">
            <a:avLst/>
          </a:prstGeom>
        </p:spPr>
      </p:pic>
    </p:spTree>
    <p:extLst>
      <p:ext uri="{BB962C8B-B14F-4D97-AF65-F5344CB8AC3E}">
        <p14:creationId xmlns:p14="http://schemas.microsoft.com/office/powerpoint/2010/main" val="346870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Content Placeholder 2"/>
          <p:cNvSpPr>
            <a:spLocks noGrp="1"/>
          </p:cNvSpPr>
          <p:nvPr>
            <p:ph idx="1"/>
          </p:nvPr>
        </p:nvSpPr>
        <p:spPr/>
        <p:txBody>
          <a:bodyPr>
            <a:normAutofit lnSpcReduction="10000"/>
          </a:bodyPr>
          <a:lstStyle/>
          <a:p>
            <a:r>
              <a:rPr lang="en-US" dirty="0"/>
              <a:t>King Williams War (1689-1697) is considered the First of the French and Indian wars as the French and British utilized Natives to fight the other.  “Fight for the Americas”</a:t>
            </a:r>
          </a:p>
          <a:p>
            <a:r>
              <a:rPr lang="en-US" dirty="0"/>
              <a:t>Both sides were utilizing the Natives to fight with their own tactics in order to cause chaos among the enemy</a:t>
            </a:r>
          </a:p>
          <a:p>
            <a:r>
              <a:rPr lang="en-US" dirty="0"/>
              <a:t>By the end of the Revolutionary war, Native fighting tactics were seen as superior to those of the British and French, as they realized that the natives were not undisciplined, but could move as a unit, slow and silent, or with speed while going into the battle, but also with Ferocity in battle.</a:t>
            </a:r>
          </a:p>
        </p:txBody>
      </p:sp>
    </p:spTree>
    <p:extLst>
      <p:ext uri="{BB962C8B-B14F-4D97-AF65-F5344CB8AC3E}">
        <p14:creationId xmlns:p14="http://schemas.microsoft.com/office/powerpoint/2010/main" val="1356262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Content Placeholder 2"/>
          <p:cNvSpPr>
            <a:spLocks noGrp="1"/>
          </p:cNvSpPr>
          <p:nvPr>
            <p:ph idx="1"/>
          </p:nvPr>
        </p:nvSpPr>
        <p:spPr/>
        <p:txBody>
          <a:bodyPr>
            <a:normAutofit lnSpcReduction="10000"/>
          </a:bodyPr>
          <a:lstStyle/>
          <a:p>
            <a:r>
              <a:rPr lang="en-US" dirty="0"/>
              <a:t>Under Thomas Jefferson, the first recognized United States of American treaty with the Delaware. This brought trade and a military alliance.</a:t>
            </a:r>
          </a:p>
          <a:p>
            <a:r>
              <a:rPr lang="en-US" dirty="0"/>
              <a:t>After this, nearly every treaty with the Natives would include that they would be bound to fight against other Natives in order to guarantee boundaries.  </a:t>
            </a:r>
          </a:p>
          <a:p>
            <a:r>
              <a:rPr lang="en-US" dirty="0"/>
              <a:t>By exploiting the Natives through treaties, allies for the fight for the frontier were made.</a:t>
            </a:r>
          </a:p>
          <a:p>
            <a:r>
              <a:rPr lang="en-US" dirty="0"/>
              <a:t>It was under Thomas Jefferson that the Indian Removal and Relocation began, which includes the Trail of Tears.</a:t>
            </a:r>
          </a:p>
        </p:txBody>
      </p:sp>
    </p:spTree>
    <p:extLst>
      <p:ext uri="{BB962C8B-B14F-4D97-AF65-F5344CB8AC3E}">
        <p14:creationId xmlns:p14="http://schemas.microsoft.com/office/powerpoint/2010/main" val="119194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Overview</a:t>
            </a:r>
          </a:p>
        </p:txBody>
      </p:sp>
      <p:sp>
        <p:nvSpPr>
          <p:cNvPr id="3" name="Content Placeholder 2"/>
          <p:cNvSpPr>
            <a:spLocks noGrp="1"/>
          </p:cNvSpPr>
          <p:nvPr>
            <p:ph idx="1"/>
          </p:nvPr>
        </p:nvSpPr>
        <p:spPr/>
        <p:txBody>
          <a:bodyPr>
            <a:normAutofit lnSpcReduction="10000"/>
          </a:bodyPr>
          <a:lstStyle/>
          <a:p>
            <a:r>
              <a:rPr lang="en-US" dirty="0"/>
              <a:t>Native American Indians served with the U.S. Military and Cavalry against other natives in several wars.</a:t>
            </a:r>
          </a:p>
          <a:p>
            <a:r>
              <a:rPr lang="en-US" dirty="0"/>
              <a:t>1812- Under Andrew Jackson, an all Cherokee Regiment was created to fight against the Muskogee Creek.</a:t>
            </a:r>
          </a:p>
          <a:p>
            <a:r>
              <a:rPr lang="en-US" dirty="0"/>
              <a:t>1815-1861 Military Assistance Clause was added to guarantee that Natives would assist the U.S. Military against other Natives.</a:t>
            </a:r>
          </a:p>
          <a:p>
            <a:r>
              <a:rPr lang="en-US" dirty="0"/>
              <a:t>This would allow Native guerilla fighting techniques to be utilized against other tribes, as they knew the areas and the tactics of the peoples.</a:t>
            </a:r>
          </a:p>
        </p:txBody>
      </p:sp>
    </p:spTree>
    <p:extLst>
      <p:ext uri="{BB962C8B-B14F-4D97-AF65-F5344CB8AC3E}">
        <p14:creationId xmlns:p14="http://schemas.microsoft.com/office/powerpoint/2010/main" val="229689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67F25E7-DD91-45F8-A6B9-9E9EABB4618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13" r="9013"/>
          <a:stretch/>
        </p:blipFill>
        <p:spPr/>
      </p:pic>
      <p:sp>
        <p:nvSpPr>
          <p:cNvPr id="2" name="Title 1"/>
          <p:cNvSpPr>
            <a:spLocks noGrp="1"/>
          </p:cNvSpPr>
          <p:nvPr>
            <p:ph type="title"/>
          </p:nvPr>
        </p:nvSpPr>
        <p:spPr/>
        <p:txBody>
          <a:bodyPr/>
          <a:lstStyle/>
          <a:p>
            <a:r>
              <a:rPr lang="en-US" dirty="0"/>
              <a:t>Congressional Medal of Honor</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This is awarded “for conspicuous gallantry and intrepidity at the risk of life, above and beyond the call of duty, in actual combat against an armed enemy force.”</a:t>
            </a:r>
          </a:p>
          <a:p>
            <a:r>
              <a:rPr lang="en-US" dirty="0"/>
              <a:t>Of 3,469 awarded, 29 have been to Native Americans</a:t>
            </a:r>
          </a:p>
          <a:p>
            <a:r>
              <a:rPr lang="en-US" dirty="0"/>
              <a:t>1869- First Native American Indian Recipient of the Congressional Medal of Honor was Co-Rux-Te-Cod-Ish, Pawnee</a:t>
            </a:r>
          </a:p>
        </p:txBody>
      </p:sp>
    </p:spTree>
    <p:extLst>
      <p:ext uri="{BB962C8B-B14F-4D97-AF65-F5344CB8AC3E}">
        <p14:creationId xmlns:p14="http://schemas.microsoft.com/office/powerpoint/2010/main" val="2244726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Indian Scouting Service</a:t>
            </a:r>
          </a:p>
        </p:txBody>
      </p:sp>
      <p:sp>
        <p:nvSpPr>
          <p:cNvPr id="3" name="Content Placeholder 2"/>
          <p:cNvSpPr>
            <a:spLocks noGrp="1"/>
          </p:cNvSpPr>
          <p:nvPr>
            <p:ph idx="1"/>
          </p:nvPr>
        </p:nvSpPr>
        <p:spPr/>
        <p:txBody>
          <a:bodyPr>
            <a:normAutofit fontScale="92500" lnSpcReduction="10000"/>
          </a:bodyPr>
          <a:lstStyle/>
          <a:p>
            <a:r>
              <a:rPr lang="en-US" dirty="0"/>
              <a:t>In 1886, a bill was passed to establish the Indian Scouting Service (ISS)</a:t>
            </a:r>
          </a:p>
          <a:p>
            <a:r>
              <a:rPr lang="en-US" dirty="0"/>
              <a:t>Battalion of Pawnee Scouts</a:t>
            </a:r>
          </a:p>
          <a:p>
            <a:r>
              <a:rPr lang="en-US" dirty="0"/>
              <a:t>Scouts were used in Texas- Seminole</a:t>
            </a:r>
          </a:p>
          <a:p>
            <a:r>
              <a:rPr lang="en-US" dirty="0"/>
              <a:t>Southern Plains- Ponca, Osage, Otoes</a:t>
            </a:r>
          </a:p>
          <a:p>
            <a:r>
              <a:rPr lang="en-US" dirty="0"/>
              <a:t>Apache Scouts- late 1870’s</a:t>
            </a:r>
          </a:p>
          <a:p>
            <a:r>
              <a:rPr lang="en-US" dirty="0"/>
              <a:t>From their Value- Came the Scouts, Cavalry, and Sharpshooters in 1891, 2,000 Natives were placed in the regular Armed forces.</a:t>
            </a:r>
          </a:p>
          <a:p>
            <a:r>
              <a:rPr lang="en-US" dirty="0"/>
              <a:t>ISS was disbanded in 1943</a:t>
            </a:r>
          </a:p>
        </p:txBody>
      </p:sp>
    </p:spTree>
    <p:extLst>
      <p:ext uri="{BB962C8B-B14F-4D97-AF65-F5344CB8AC3E}">
        <p14:creationId xmlns:p14="http://schemas.microsoft.com/office/powerpoint/2010/main" val="691299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1917</a:t>
            </a:r>
          </a:p>
        </p:txBody>
      </p:sp>
      <p:sp>
        <p:nvSpPr>
          <p:cNvPr id="3" name="Content Placeholder 2"/>
          <p:cNvSpPr>
            <a:spLocks noGrp="1"/>
          </p:cNvSpPr>
          <p:nvPr>
            <p:ph idx="1"/>
          </p:nvPr>
        </p:nvSpPr>
        <p:spPr/>
        <p:txBody>
          <a:bodyPr>
            <a:normAutofit fontScale="92500" lnSpcReduction="10000"/>
          </a:bodyPr>
          <a:lstStyle/>
          <a:p>
            <a:r>
              <a:rPr lang="en-US" dirty="0"/>
              <a:t>17,000 Native Americans had entered the Military.  During past conflicts with Natives, stereotypes began in which Natives were to have natural instincts and being fierce warriors, which was a great fit for service as scouts.</a:t>
            </a:r>
          </a:p>
          <a:p>
            <a:r>
              <a:rPr lang="en-US" dirty="0"/>
              <a:t>These beliefs and practices continued on into Vietnam, being placed in the most dangerous duties.</a:t>
            </a:r>
          </a:p>
          <a:p>
            <a:r>
              <a:rPr lang="en-US" dirty="0"/>
              <a:t>Gen. John Blackjack Pershing, used Apache scouts in pursuit of Pancho Villa.</a:t>
            </a:r>
          </a:p>
          <a:p>
            <a:r>
              <a:rPr lang="en-US" dirty="0"/>
              <a:t>Many were in the 358th Infantry, Dominated the 36th Infantry Div., and the all-Native American Echo Company of the 142nd infantry</a:t>
            </a:r>
          </a:p>
        </p:txBody>
      </p:sp>
    </p:spTree>
    <p:extLst>
      <p:ext uri="{BB962C8B-B14F-4D97-AF65-F5344CB8AC3E}">
        <p14:creationId xmlns:p14="http://schemas.microsoft.com/office/powerpoint/2010/main" val="344890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AE11E29F-48AE-4790-B3CA-FE6062A40F75}"/>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7072" r="27072"/>
          <a:stretch/>
        </p:blipFill>
        <p:spPr/>
      </p:pic>
      <p:sp>
        <p:nvSpPr>
          <p:cNvPr id="2" name="Title 1">
            <a:extLst>
              <a:ext uri="{FF2B5EF4-FFF2-40B4-BE49-F238E27FC236}">
                <a16:creationId xmlns:a16="http://schemas.microsoft.com/office/drawing/2014/main" id="{58E63084-7BA4-4A6A-B658-7916B5EF59A1}"/>
              </a:ext>
            </a:extLst>
          </p:cNvPr>
          <p:cNvSpPr>
            <a:spLocks noGrp="1"/>
          </p:cNvSpPr>
          <p:nvPr>
            <p:ph type="title"/>
          </p:nvPr>
        </p:nvSpPr>
        <p:spPr/>
        <p:txBody>
          <a:bodyPr/>
          <a:lstStyle/>
          <a:p>
            <a:r>
              <a:rPr lang="en-US" dirty="0"/>
              <a:t>WWI</a:t>
            </a:r>
          </a:p>
        </p:txBody>
      </p:sp>
      <p:sp>
        <p:nvSpPr>
          <p:cNvPr id="4" name="Content Placeholder 3">
            <a:extLst>
              <a:ext uri="{FF2B5EF4-FFF2-40B4-BE49-F238E27FC236}">
                <a16:creationId xmlns:a16="http://schemas.microsoft.com/office/drawing/2014/main" id="{F1ED0670-5494-453D-9FF8-1F1EE4C8E073}"/>
              </a:ext>
            </a:extLst>
          </p:cNvPr>
          <p:cNvSpPr>
            <a:spLocks noGrp="1"/>
          </p:cNvSpPr>
          <p:nvPr>
            <p:ph idx="1"/>
          </p:nvPr>
        </p:nvSpPr>
        <p:spPr/>
        <p:txBody>
          <a:bodyPr/>
          <a:lstStyle/>
          <a:p>
            <a:r>
              <a:rPr lang="en-US" dirty="0"/>
              <a:t>13,000 Native Americans fought in WWI </a:t>
            </a:r>
            <a:r>
              <a:rPr lang="en-US" i="1" dirty="0"/>
              <a:t>without</a:t>
            </a:r>
            <a:r>
              <a:rPr lang="en-US" dirty="0"/>
              <a:t> US citizenship</a:t>
            </a:r>
          </a:p>
          <a:p>
            <a:r>
              <a:rPr lang="en-US" dirty="0"/>
              <a:t>Some Natives who fought in WWI did so </a:t>
            </a:r>
            <a:r>
              <a:rPr lang="en-US" i="1" dirty="0"/>
              <a:t>in hopes </a:t>
            </a:r>
            <a:r>
              <a:rPr lang="en-US" dirty="0"/>
              <a:t>that their people would get citizenship</a:t>
            </a:r>
          </a:p>
        </p:txBody>
      </p:sp>
    </p:spTree>
    <p:extLst>
      <p:ext uri="{BB962C8B-B14F-4D97-AF65-F5344CB8AC3E}">
        <p14:creationId xmlns:p14="http://schemas.microsoft.com/office/powerpoint/2010/main" val="3501591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D120-A497-4ED9-BBE4-5ADCBF29FE6C}"/>
              </a:ext>
            </a:extLst>
          </p:cNvPr>
          <p:cNvSpPr>
            <a:spLocks noGrp="1"/>
          </p:cNvSpPr>
          <p:nvPr>
            <p:ph type="title"/>
          </p:nvPr>
        </p:nvSpPr>
        <p:spPr>
          <a:xfrm>
            <a:off x="6711350" y="365125"/>
            <a:ext cx="3742465" cy="1325563"/>
          </a:xfrm>
        </p:spPr>
        <p:txBody>
          <a:bodyPr>
            <a:normAutofit/>
          </a:bodyPr>
          <a:lstStyle/>
          <a:p>
            <a:pPr algn="l"/>
            <a:r>
              <a:rPr lang="en-US" dirty="0"/>
              <a:t>WWI</a:t>
            </a:r>
          </a:p>
        </p:txBody>
      </p:sp>
      <p:sp>
        <p:nvSpPr>
          <p:cNvPr id="4" name="Content Placeholder 3">
            <a:extLst>
              <a:ext uri="{FF2B5EF4-FFF2-40B4-BE49-F238E27FC236}">
                <a16:creationId xmlns:a16="http://schemas.microsoft.com/office/drawing/2014/main" id="{FEAD6CB6-2C44-4E2A-A3BD-38DD99DCC51A}"/>
              </a:ext>
            </a:extLst>
          </p:cNvPr>
          <p:cNvSpPr>
            <a:spLocks noGrp="1"/>
          </p:cNvSpPr>
          <p:nvPr>
            <p:ph idx="1"/>
          </p:nvPr>
        </p:nvSpPr>
        <p:spPr>
          <a:xfrm>
            <a:off x="6711351" y="1825624"/>
            <a:ext cx="3742464" cy="4763711"/>
          </a:xfrm>
        </p:spPr>
        <p:txBody>
          <a:bodyPr/>
          <a:lstStyle/>
          <a:p>
            <a:r>
              <a:rPr lang="en-US" dirty="0"/>
              <a:t>A survey was conducted after World War One.  Of those responding, their branch of service and duties are identified.</a:t>
            </a:r>
            <a:br>
              <a:rPr lang="en-US" dirty="0"/>
            </a:br>
            <a:br>
              <a:rPr lang="en-US" dirty="0"/>
            </a:br>
            <a:endParaRPr lang="en-US" dirty="0"/>
          </a:p>
        </p:txBody>
      </p:sp>
      <p:pic>
        <p:nvPicPr>
          <p:cNvPr id="6" name="Content Placeholder 4" descr="A screenshot of text&#10;&#10;Description automatically generated">
            <a:extLst>
              <a:ext uri="{FF2B5EF4-FFF2-40B4-BE49-F238E27FC236}">
                <a16:creationId xmlns:a16="http://schemas.microsoft.com/office/drawing/2014/main" id="{A8BD49E1-35E4-46EA-8420-2E1D90B608B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294" r="87"/>
          <a:stretch/>
        </p:blipFill>
        <p:spPr>
          <a:xfrm>
            <a:off x="0" y="0"/>
            <a:ext cx="6400800" cy="6858000"/>
          </a:xfrm>
        </p:spPr>
      </p:pic>
    </p:spTree>
    <p:extLst>
      <p:ext uri="{BB962C8B-B14F-4D97-AF65-F5344CB8AC3E}">
        <p14:creationId xmlns:p14="http://schemas.microsoft.com/office/powerpoint/2010/main" val="2592567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Choctaw Code Talkers of WWI</a:t>
            </a:r>
          </a:p>
        </p:txBody>
      </p:sp>
      <p:sp>
        <p:nvSpPr>
          <p:cNvPr id="3" name="Content Placeholder 2"/>
          <p:cNvSpPr>
            <a:spLocks noGrp="1"/>
          </p:cNvSpPr>
          <p:nvPr>
            <p:ph idx="1"/>
          </p:nvPr>
        </p:nvSpPr>
        <p:spPr/>
        <p:txBody>
          <a:bodyPr>
            <a:normAutofit/>
          </a:bodyPr>
          <a:lstStyle/>
          <a:p>
            <a:r>
              <a:rPr lang="en-US" dirty="0"/>
              <a:t>During World War I, the Germans had not been able to break the code of the Choctaw &amp; Cherokee Code talkers.</a:t>
            </a:r>
          </a:p>
          <a:p>
            <a:pPr marL="0" indent="0">
              <a:buNone/>
            </a:pPr>
            <a:endParaRPr lang="en-US" dirty="0"/>
          </a:p>
          <a:p>
            <a:pPr lvl="0"/>
            <a:r>
              <a:rPr lang="en-US" dirty="0"/>
              <a:t>After the success of the Choctaw Code Talkers, they wanted to see if this would work with other tribes.</a:t>
            </a:r>
          </a:p>
          <a:p>
            <a:pPr lvl="0"/>
            <a:endParaRPr lang="en-US" dirty="0"/>
          </a:p>
          <a:p>
            <a:r>
              <a:rPr lang="en-US" dirty="0"/>
              <a:t>In WWII Code Talkers utilizing different Native American Languages were used in both major fronts</a:t>
            </a:r>
          </a:p>
          <a:p>
            <a:endParaRPr lang="en-US" dirty="0"/>
          </a:p>
          <a:p>
            <a:endParaRPr lang="en-US" dirty="0"/>
          </a:p>
          <a:p>
            <a:endParaRPr lang="en-US" dirty="0"/>
          </a:p>
        </p:txBody>
      </p:sp>
    </p:spTree>
    <p:extLst>
      <p:ext uri="{BB962C8B-B14F-4D97-AF65-F5344CB8AC3E}">
        <p14:creationId xmlns:p14="http://schemas.microsoft.com/office/powerpoint/2010/main" val="3283982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Pearl Harbor Attack</a:t>
            </a:r>
          </a:p>
        </p:txBody>
      </p:sp>
      <p:sp>
        <p:nvSpPr>
          <p:cNvPr id="3" name="Content Placeholder 2"/>
          <p:cNvSpPr>
            <a:spLocks noGrp="1"/>
          </p:cNvSpPr>
          <p:nvPr>
            <p:ph idx="1"/>
          </p:nvPr>
        </p:nvSpPr>
        <p:spPr/>
        <p:txBody>
          <a:bodyPr/>
          <a:lstStyle/>
          <a:p>
            <a:r>
              <a:rPr lang="en-US" dirty="0"/>
              <a:t>December 7, 1941.  Honolulu, Hawaii</a:t>
            </a:r>
          </a:p>
          <a:p>
            <a:endParaRPr lang="en-US" dirty="0"/>
          </a:p>
          <a:p>
            <a:r>
              <a:rPr lang="en-US" dirty="0"/>
              <a:t>Surprise attack by the Japanese, lead to 40% more Natives joining the Military voluntarily than had been drafted</a:t>
            </a:r>
          </a:p>
        </p:txBody>
      </p:sp>
    </p:spTree>
    <p:extLst>
      <p:ext uri="{BB962C8B-B14F-4D97-AF65-F5344CB8AC3E}">
        <p14:creationId xmlns:p14="http://schemas.microsoft.com/office/powerpoint/2010/main" val="12679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51E-3BBB-4C6E-A507-9286AAF03751}"/>
              </a:ext>
            </a:extLst>
          </p:cNvPr>
          <p:cNvSpPr>
            <a:spLocks noGrp="1"/>
          </p:cNvSpPr>
          <p:nvPr>
            <p:ph type="title"/>
          </p:nvPr>
        </p:nvSpPr>
        <p:spPr/>
        <p:txBody>
          <a:bodyPr/>
          <a:lstStyle/>
          <a:p>
            <a:r>
              <a:rPr lang="en-US" dirty="0"/>
              <a:t>Webinar follow-up</a:t>
            </a:r>
          </a:p>
        </p:txBody>
      </p:sp>
      <p:sp>
        <p:nvSpPr>
          <p:cNvPr id="3" name="Content Placeholder 2">
            <a:extLst>
              <a:ext uri="{FF2B5EF4-FFF2-40B4-BE49-F238E27FC236}">
                <a16:creationId xmlns:a16="http://schemas.microsoft.com/office/drawing/2014/main" id="{41C43876-FC6C-4289-9722-61200407742B}"/>
              </a:ext>
            </a:extLst>
          </p:cNvPr>
          <p:cNvSpPr>
            <a:spLocks noGrp="1"/>
          </p:cNvSpPr>
          <p:nvPr>
            <p:ph idx="1"/>
          </p:nvPr>
        </p:nvSpPr>
        <p:spPr>
          <a:xfrm>
            <a:off x="358220" y="1825624"/>
            <a:ext cx="10233580" cy="4763711"/>
          </a:xfrm>
        </p:spPr>
        <p:txBody>
          <a:bodyPr>
            <a:normAutofit/>
          </a:bodyPr>
          <a:lstStyle/>
          <a:p>
            <a:pPr marL="0" indent="0">
              <a:buNone/>
            </a:pPr>
            <a:r>
              <a:rPr lang="en-US" dirty="0"/>
              <a:t>CEUs are available upon request for $15 per session. </a:t>
            </a:r>
          </a:p>
          <a:p>
            <a:pPr lvl="1"/>
            <a:r>
              <a:rPr lang="en-US" dirty="0"/>
              <a:t>This session has been approved for 1.0 CEU’s by:</a:t>
            </a:r>
          </a:p>
          <a:p>
            <a:pPr lvl="2"/>
            <a:r>
              <a:rPr lang="en-US" dirty="0"/>
              <a:t>NAADAC: The National American Indian &amp; Alaska Native MHTTC is a NAADAC (The Association for Addiction Professionals) certified educational provider, and this webinar has been pre-approved for 1.0 CEU. </a:t>
            </a:r>
          </a:p>
          <a:p>
            <a:pPr lvl="1"/>
            <a:r>
              <a:rPr lang="en-US" dirty="0"/>
              <a:t>To obtain CEUs for this session, please email: </a:t>
            </a:r>
          </a:p>
          <a:p>
            <a:pPr marL="457200" lvl="1" indent="0">
              <a:buNone/>
            </a:pPr>
            <a:r>
              <a:rPr lang="en-US" dirty="0"/>
              <a:t>	natasha-peterson@uiowa.edu</a:t>
            </a:r>
          </a:p>
          <a:p>
            <a:pPr lvl="1"/>
            <a:r>
              <a:rPr lang="en-US" dirty="0"/>
              <a:t>Participants are responsible for submitting state specific requests under the guidelines of their individual state. </a:t>
            </a:r>
          </a:p>
          <a:p>
            <a:endParaRPr lang="en-US" sz="2400" dirty="0"/>
          </a:p>
          <a:p>
            <a:pPr marL="0" indent="0">
              <a:buNone/>
            </a:pPr>
            <a:r>
              <a:rPr lang="en-US" dirty="0"/>
              <a:t>Presentation handouts:</a:t>
            </a:r>
          </a:p>
          <a:p>
            <a:pPr lvl="1"/>
            <a:r>
              <a:rPr lang="en-US" dirty="0"/>
              <a:t>A handout of this slideshow presentation will also be available by download</a:t>
            </a:r>
          </a:p>
        </p:txBody>
      </p:sp>
    </p:spTree>
    <p:extLst>
      <p:ext uri="{BB962C8B-B14F-4D97-AF65-F5344CB8AC3E}">
        <p14:creationId xmlns:p14="http://schemas.microsoft.com/office/powerpoint/2010/main" val="2663246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97D7730-7F57-46B7-9547-C22628D0AF4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880" r="17428"/>
          <a:stretch/>
        </p:blipFill>
        <p:spPr>
          <a:xfrm>
            <a:off x="1" y="0"/>
            <a:ext cx="5641674" cy="6858000"/>
          </a:xfrm>
        </p:spPr>
      </p:pic>
      <p:sp>
        <p:nvSpPr>
          <p:cNvPr id="2" name="Title 1"/>
          <p:cNvSpPr>
            <a:spLocks noGrp="1"/>
          </p:cNvSpPr>
          <p:nvPr>
            <p:ph type="title"/>
          </p:nvPr>
        </p:nvSpPr>
        <p:spPr>
          <a:xfrm>
            <a:off x="5883214" y="365125"/>
            <a:ext cx="4570602" cy="1325563"/>
          </a:xfrm>
        </p:spPr>
        <p:txBody>
          <a:bodyPr/>
          <a:lstStyle/>
          <a:p>
            <a:r>
              <a:rPr lang="en-US" dirty="0"/>
              <a:t>U.S. Army Special Forces</a:t>
            </a:r>
          </a:p>
        </p:txBody>
      </p:sp>
      <p:sp>
        <p:nvSpPr>
          <p:cNvPr id="3" name="Content Placeholder 2"/>
          <p:cNvSpPr>
            <a:spLocks noGrp="1"/>
          </p:cNvSpPr>
          <p:nvPr>
            <p:ph idx="1"/>
          </p:nvPr>
        </p:nvSpPr>
        <p:spPr>
          <a:xfrm>
            <a:off x="5883214" y="1825624"/>
            <a:ext cx="4570601" cy="4763711"/>
          </a:xfrm>
        </p:spPr>
        <p:txBody>
          <a:bodyPr>
            <a:normAutofit lnSpcReduction="10000"/>
          </a:bodyPr>
          <a:lstStyle/>
          <a:p>
            <a:r>
              <a:rPr lang="en-US" dirty="0"/>
              <a:t>In 1942, the first Special Service Force was formed, combined of Canadian and Americans that would gain fame in Vietnam</a:t>
            </a:r>
          </a:p>
          <a:p>
            <a:endParaRPr lang="en-US" dirty="0"/>
          </a:p>
          <a:p>
            <a:r>
              <a:rPr lang="en-US" dirty="0"/>
              <a:t>The Special Forces would utilize the Indian Scouting Service’s Crossed-Arrow Insignia. </a:t>
            </a:r>
          </a:p>
        </p:txBody>
      </p:sp>
    </p:spTree>
    <p:extLst>
      <p:ext uri="{BB962C8B-B14F-4D97-AF65-F5344CB8AC3E}">
        <p14:creationId xmlns:p14="http://schemas.microsoft.com/office/powerpoint/2010/main" val="530423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WWII</a:t>
            </a:r>
          </a:p>
        </p:txBody>
      </p:sp>
      <p:sp>
        <p:nvSpPr>
          <p:cNvPr id="3" name="Content Placeholder 2"/>
          <p:cNvSpPr>
            <a:spLocks noGrp="1"/>
          </p:cNvSpPr>
          <p:nvPr>
            <p:ph idx="1"/>
          </p:nvPr>
        </p:nvSpPr>
        <p:spPr/>
        <p:txBody>
          <a:bodyPr/>
          <a:lstStyle/>
          <a:p>
            <a:r>
              <a:rPr lang="en-US" dirty="0"/>
              <a:t>Raising of the flag in Iwo Jima- 1945</a:t>
            </a:r>
          </a:p>
          <a:p>
            <a:pPr lvl="1"/>
            <a:r>
              <a:rPr lang="en-US" dirty="0"/>
              <a:t>One of the flag raisers, Ira Hayes, of whom is left out in some historical monuments, which was of Native descent (Pima, Gila River Indian Reservation)</a:t>
            </a:r>
          </a:p>
        </p:txBody>
      </p:sp>
      <p:pic>
        <p:nvPicPr>
          <p:cNvPr id="6" name="Picture Placeholder 5">
            <a:extLst>
              <a:ext uri="{FF2B5EF4-FFF2-40B4-BE49-F238E27FC236}">
                <a16:creationId xmlns:a16="http://schemas.microsoft.com/office/drawing/2014/main" id="{42098EAE-34E9-4C9B-AA6A-25A054E5FA9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408" r="25408"/>
          <a:stretch>
            <a:fillRect/>
          </a:stretch>
        </p:blipFill>
        <p:spPr>
          <a:xfrm>
            <a:off x="0" y="0"/>
            <a:ext cx="4497388" cy="6858000"/>
          </a:xfrm>
          <a:prstGeom prst="rect">
            <a:avLst/>
          </a:prstGeom>
        </p:spPr>
      </p:pic>
    </p:spTree>
    <p:extLst>
      <p:ext uri="{BB962C8B-B14F-4D97-AF65-F5344CB8AC3E}">
        <p14:creationId xmlns:p14="http://schemas.microsoft.com/office/powerpoint/2010/main" val="3096850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E7B0833-3929-4C93-AC36-53FD8C38DB5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4550" r="24550"/>
          <a:stretch/>
        </p:blipFill>
        <p:spPr/>
      </p:pic>
      <p:sp>
        <p:nvSpPr>
          <p:cNvPr id="2" name="Title 1"/>
          <p:cNvSpPr>
            <a:spLocks noGrp="1"/>
          </p:cNvSpPr>
          <p:nvPr>
            <p:ph type="title"/>
          </p:nvPr>
        </p:nvSpPr>
        <p:spPr/>
        <p:txBody>
          <a:bodyPr/>
          <a:lstStyle/>
          <a:p>
            <a:r>
              <a:rPr lang="en-US" dirty="0"/>
              <a:t>Korean War</a:t>
            </a:r>
          </a:p>
        </p:txBody>
      </p:sp>
      <p:sp>
        <p:nvSpPr>
          <p:cNvPr id="3" name="Content Placeholder 2"/>
          <p:cNvSpPr>
            <a:spLocks noGrp="1"/>
          </p:cNvSpPr>
          <p:nvPr>
            <p:ph idx="1"/>
          </p:nvPr>
        </p:nvSpPr>
        <p:spPr/>
        <p:txBody>
          <a:bodyPr/>
          <a:lstStyle/>
          <a:p>
            <a:r>
              <a:rPr lang="en-US" dirty="0"/>
              <a:t>It is reported that with the Korean war that military did not keep records of Natives who served, but it is estimated around 10,000 and fell under colored peoples.  </a:t>
            </a:r>
          </a:p>
          <a:p>
            <a:endParaRPr lang="en-US" dirty="0"/>
          </a:p>
          <a:p>
            <a:r>
              <a:rPr lang="en-US" dirty="0"/>
              <a:t>194 Native Americans are reported to have died in battle.</a:t>
            </a:r>
          </a:p>
        </p:txBody>
      </p:sp>
    </p:spTree>
    <p:extLst>
      <p:ext uri="{BB962C8B-B14F-4D97-AF65-F5344CB8AC3E}">
        <p14:creationId xmlns:p14="http://schemas.microsoft.com/office/powerpoint/2010/main" val="1943972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FC25B16-327B-45EF-9F43-08CF3C2FB1B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329" r="20329"/>
          <a:stretch/>
        </p:blipFill>
        <p:spPr/>
      </p:pic>
      <p:sp>
        <p:nvSpPr>
          <p:cNvPr id="2" name="Title 1"/>
          <p:cNvSpPr>
            <a:spLocks noGrp="1"/>
          </p:cNvSpPr>
          <p:nvPr>
            <p:ph type="title"/>
          </p:nvPr>
        </p:nvSpPr>
        <p:spPr/>
        <p:txBody>
          <a:bodyPr/>
          <a:lstStyle/>
          <a:p>
            <a:r>
              <a:rPr lang="en-US" dirty="0"/>
              <a:t>Natives in Vietnam</a:t>
            </a:r>
          </a:p>
        </p:txBody>
      </p:sp>
      <p:sp>
        <p:nvSpPr>
          <p:cNvPr id="3" name="Content Placeholder 2"/>
          <p:cNvSpPr>
            <a:spLocks noGrp="1"/>
          </p:cNvSpPr>
          <p:nvPr>
            <p:ph idx="1"/>
          </p:nvPr>
        </p:nvSpPr>
        <p:spPr/>
        <p:txBody>
          <a:bodyPr>
            <a:normAutofit fontScale="85000" lnSpcReduction="20000"/>
          </a:bodyPr>
          <a:lstStyle/>
          <a:p>
            <a:r>
              <a:rPr lang="en-US" dirty="0"/>
              <a:t>It is estimated that approximately 42,000 – 82,000 Native men and women served during the War in Vietnam.</a:t>
            </a:r>
          </a:p>
          <a:p>
            <a:endParaRPr lang="en-US" dirty="0"/>
          </a:p>
          <a:p>
            <a:r>
              <a:rPr lang="en-US" dirty="0"/>
              <a:t>90% of Native Americans who were in Vietnam volunteered</a:t>
            </a:r>
          </a:p>
          <a:p>
            <a:endParaRPr lang="en-US" dirty="0"/>
          </a:p>
          <a:p>
            <a:r>
              <a:rPr lang="en-US" dirty="0"/>
              <a:t>1 of 4 eligible Native people served (Smithsonian)</a:t>
            </a:r>
          </a:p>
          <a:p>
            <a:endParaRPr lang="en-US" dirty="0"/>
          </a:p>
          <a:p>
            <a:r>
              <a:rPr lang="en-US" dirty="0"/>
              <a:t>226 died and 5 received the Medal of Honor</a:t>
            </a:r>
          </a:p>
        </p:txBody>
      </p:sp>
    </p:spTree>
    <p:extLst>
      <p:ext uri="{BB962C8B-B14F-4D97-AF65-F5344CB8AC3E}">
        <p14:creationId xmlns:p14="http://schemas.microsoft.com/office/powerpoint/2010/main" val="4293426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413-F726-4F5B-9B1D-563D84EC2E1F}"/>
              </a:ext>
            </a:extLst>
          </p:cNvPr>
          <p:cNvSpPr>
            <a:spLocks noGrp="1"/>
          </p:cNvSpPr>
          <p:nvPr>
            <p:ph type="title"/>
          </p:nvPr>
        </p:nvSpPr>
        <p:spPr>
          <a:xfrm>
            <a:off x="831850" y="1709738"/>
            <a:ext cx="8795229" cy="2852737"/>
          </a:xfrm>
        </p:spPr>
        <p:txBody>
          <a:bodyPr/>
          <a:lstStyle/>
          <a:p>
            <a:r>
              <a:rPr lang="en-US" dirty="0"/>
              <a:t>Objective 4: Describe characteristics of Native soldiers</a:t>
            </a:r>
          </a:p>
        </p:txBody>
      </p:sp>
      <p:sp>
        <p:nvSpPr>
          <p:cNvPr id="3" name="Content Placeholder 2">
            <a:extLst>
              <a:ext uri="{FF2B5EF4-FFF2-40B4-BE49-F238E27FC236}">
                <a16:creationId xmlns:a16="http://schemas.microsoft.com/office/drawing/2014/main" id="{E50BE3AE-400B-46E4-82BF-FE28542AE5CB}"/>
              </a:ext>
            </a:extLst>
          </p:cNvPr>
          <p:cNvSpPr>
            <a:spLocks noGrp="1"/>
          </p:cNvSpPr>
          <p:nvPr>
            <p:ph type="body" idx="1"/>
          </p:nvPr>
        </p:nvSpPr>
        <p:spPr/>
        <p:txBody>
          <a:bodyPr/>
          <a:lstStyle/>
          <a:p>
            <a:r>
              <a:rPr lang="en-US" dirty="0"/>
              <a:t>Purpose: Create understanding of Native warrior practices and European warfare practices.</a:t>
            </a:r>
          </a:p>
        </p:txBody>
      </p:sp>
    </p:spTree>
    <p:extLst>
      <p:ext uri="{BB962C8B-B14F-4D97-AF65-F5344CB8AC3E}">
        <p14:creationId xmlns:p14="http://schemas.microsoft.com/office/powerpoint/2010/main" val="348939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3794-F09E-494F-BEA8-9263241DF39D}"/>
              </a:ext>
            </a:extLst>
          </p:cNvPr>
          <p:cNvSpPr>
            <a:spLocks noGrp="1"/>
          </p:cNvSpPr>
          <p:nvPr>
            <p:ph type="title"/>
          </p:nvPr>
        </p:nvSpPr>
        <p:spPr/>
        <p:txBody>
          <a:bodyPr/>
          <a:lstStyle/>
          <a:p>
            <a:r>
              <a:rPr lang="en-US" dirty="0"/>
              <a:t>Reasons Natives join the military services </a:t>
            </a:r>
          </a:p>
        </p:txBody>
      </p:sp>
      <p:sp>
        <p:nvSpPr>
          <p:cNvPr id="3" name="Content Placeholder 2">
            <a:extLst>
              <a:ext uri="{FF2B5EF4-FFF2-40B4-BE49-F238E27FC236}">
                <a16:creationId xmlns:a16="http://schemas.microsoft.com/office/drawing/2014/main" id="{F2F29BEB-A3EF-4659-AAEC-1CDC81CFFD44}"/>
              </a:ext>
            </a:extLst>
          </p:cNvPr>
          <p:cNvSpPr>
            <a:spLocks noGrp="1"/>
          </p:cNvSpPr>
          <p:nvPr>
            <p:ph idx="1"/>
          </p:nvPr>
        </p:nvSpPr>
        <p:spPr/>
        <p:txBody>
          <a:bodyPr/>
          <a:lstStyle/>
          <a:p>
            <a:r>
              <a:rPr lang="en-US" dirty="0"/>
              <a:t>Patriotism to US</a:t>
            </a:r>
          </a:p>
          <a:p>
            <a:r>
              <a:rPr lang="en-US" dirty="0"/>
              <a:t>Loyalty to tribe</a:t>
            </a:r>
          </a:p>
          <a:p>
            <a:r>
              <a:rPr lang="en-US" dirty="0"/>
              <a:t>Defense of country</a:t>
            </a:r>
          </a:p>
          <a:p>
            <a:r>
              <a:rPr lang="en-US" dirty="0"/>
              <a:t>Defense of tribe/family</a:t>
            </a:r>
          </a:p>
          <a:p>
            <a:r>
              <a:rPr lang="en-US" dirty="0"/>
              <a:t>Family warrior history</a:t>
            </a:r>
          </a:p>
          <a:p>
            <a:r>
              <a:rPr lang="en-US" dirty="0"/>
              <a:t>Family history of military service</a:t>
            </a:r>
          </a:p>
          <a:p>
            <a:r>
              <a:rPr lang="en-US" dirty="0"/>
              <a:t>Tribal warrior traditions, being successful</a:t>
            </a:r>
          </a:p>
          <a:p>
            <a:r>
              <a:rPr lang="en-US" dirty="0"/>
              <a:t>Excelling as warrior/soldier (better than others)</a:t>
            </a:r>
          </a:p>
        </p:txBody>
      </p:sp>
    </p:spTree>
    <p:extLst>
      <p:ext uri="{BB962C8B-B14F-4D97-AF65-F5344CB8AC3E}">
        <p14:creationId xmlns:p14="http://schemas.microsoft.com/office/powerpoint/2010/main" val="2076304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48E0-B334-4371-BCE3-AD5BC58B04A4}"/>
              </a:ext>
            </a:extLst>
          </p:cNvPr>
          <p:cNvSpPr>
            <a:spLocks noGrp="1"/>
          </p:cNvSpPr>
          <p:nvPr>
            <p:ph type="title"/>
          </p:nvPr>
        </p:nvSpPr>
        <p:spPr/>
        <p:txBody>
          <a:bodyPr/>
          <a:lstStyle/>
          <a:p>
            <a:r>
              <a:rPr lang="en-US" dirty="0"/>
              <a:t>Each soldier has his/her reason(s)</a:t>
            </a:r>
          </a:p>
        </p:txBody>
      </p:sp>
      <p:sp>
        <p:nvSpPr>
          <p:cNvPr id="3" name="Content Placeholder 2">
            <a:extLst>
              <a:ext uri="{FF2B5EF4-FFF2-40B4-BE49-F238E27FC236}">
                <a16:creationId xmlns:a16="http://schemas.microsoft.com/office/drawing/2014/main" id="{CD913CD1-C0CC-473B-80A9-989622BFD079}"/>
              </a:ext>
            </a:extLst>
          </p:cNvPr>
          <p:cNvSpPr>
            <a:spLocks noGrp="1"/>
          </p:cNvSpPr>
          <p:nvPr>
            <p:ph idx="1"/>
          </p:nvPr>
        </p:nvSpPr>
        <p:spPr/>
        <p:txBody>
          <a:bodyPr/>
          <a:lstStyle/>
          <a:p>
            <a:r>
              <a:rPr lang="en-US" dirty="0"/>
              <a:t>What does the veteran, or active duty soldier, describe as his/her reason(s) for being in the military?</a:t>
            </a:r>
          </a:p>
          <a:p>
            <a:endParaRPr lang="en-US" dirty="0"/>
          </a:p>
          <a:p>
            <a:r>
              <a:rPr lang="en-US" dirty="0"/>
              <a:t>How does he/she view their role in the military?</a:t>
            </a:r>
          </a:p>
          <a:p>
            <a:endParaRPr lang="en-US" dirty="0"/>
          </a:p>
          <a:p>
            <a:r>
              <a:rPr lang="en-US" dirty="0"/>
              <a:t>If a veteran, does he/she view their discharge?</a:t>
            </a:r>
          </a:p>
          <a:p>
            <a:endParaRPr lang="en-US" dirty="0"/>
          </a:p>
          <a:p>
            <a:r>
              <a:rPr lang="en-US" dirty="0"/>
              <a:t>Does the veteran describe family military history?</a:t>
            </a:r>
          </a:p>
        </p:txBody>
      </p:sp>
    </p:spTree>
    <p:extLst>
      <p:ext uri="{BB962C8B-B14F-4D97-AF65-F5344CB8AC3E}">
        <p14:creationId xmlns:p14="http://schemas.microsoft.com/office/powerpoint/2010/main" val="612196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3623-98E3-4C2F-8A66-3EC54EBF2E3B}"/>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6FEB80D7-4597-4D73-82E5-9D856593636B}"/>
              </a:ext>
            </a:extLst>
          </p:cNvPr>
          <p:cNvSpPr>
            <a:spLocks noGrp="1"/>
          </p:cNvSpPr>
          <p:nvPr>
            <p:ph idx="1"/>
          </p:nvPr>
        </p:nvSpPr>
        <p:spPr/>
        <p:txBody>
          <a:bodyPr>
            <a:normAutofit fontScale="85000" lnSpcReduction="10000"/>
          </a:bodyPr>
          <a:lstStyle/>
          <a:p>
            <a:r>
              <a:rPr lang="en-US" dirty="0"/>
              <a:t>National MHTTC can do introductory presentations with tribal leaders and providers on the Veterans Wellness Curriculum</a:t>
            </a:r>
          </a:p>
          <a:p>
            <a:endParaRPr lang="en-US" dirty="0"/>
          </a:p>
          <a:p>
            <a:r>
              <a:rPr lang="en-US" dirty="0"/>
              <a:t>National MHTTC can adapt the Veterans Wellness Curriculum to be tribally-specific with tribal leaders, providers, and tribal veterans.</a:t>
            </a:r>
          </a:p>
          <a:p>
            <a:endParaRPr lang="en-US" dirty="0"/>
          </a:p>
          <a:p>
            <a:r>
              <a:rPr lang="en-US" dirty="0"/>
              <a:t>National MHTTC can provide local training with tribal co-trainers that be up to 2.5 days.</a:t>
            </a:r>
          </a:p>
          <a:p>
            <a:endParaRPr lang="en-US" dirty="0"/>
          </a:p>
          <a:p>
            <a:r>
              <a:rPr lang="en-US" dirty="0"/>
              <a:t>National MHTTC can do trainer-of-trainers to develop tribal trainers to incorporate the modules within tribal systems, courts, etc.</a:t>
            </a:r>
          </a:p>
        </p:txBody>
      </p:sp>
    </p:spTree>
    <p:extLst>
      <p:ext uri="{BB962C8B-B14F-4D97-AF65-F5344CB8AC3E}">
        <p14:creationId xmlns:p14="http://schemas.microsoft.com/office/powerpoint/2010/main" val="697288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0" y="593388"/>
            <a:ext cx="9364573" cy="1089497"/>
          </a:xfrm>
        </p:spPr>
        <p:txBody>
          <a:bodyPr>
            <a:normAutofit/>
          </a:bodyPr>
          <a:lstStyle/>
          <a:p>
            <a:r>
              <a:rPr lang="en-US" dirty="0"/>
              <a:t>Can we answer your questions?</a:t>
            </a:r>
          </a:p>
        </p:txBody>
      </p:sp>
      <p:sp>
        <p:nvSpPr>
          <p:cNvPr id="7" name="Subtitle 6"/>
          <p:cNvSpPr>
            <a:spLocks noGrp="1"/>
          </p:cNvSpPr>
          <p:nvPr>
            <p:ph type="body" idx="1"/>
          </p:nvPr>
        </p:nvSpPr>
        <p:spPr>
          <a:xfrm>
            <a:off x="831850" y="1945533"/>
            <a:ext cx="8477520" cy="4144118"/>
          </a:xfrm>
        </p:spPr>
        <p:txBody>
          <a:bodyPr/>
          <a:lstStyle/>
          <a:p>
            <a:r>
              <a:rPr lang="en-US" dirty="0"/>
              <a:t>Thank YOU</a:t>
            </a:r>
          </a:p>
          <a:p>
            <a:endParaRPr lang="en-US" dirty="0"/>
          </a:p>
          <a:p>
            <a:pPr marL="342900" indent="-342900">
              <a:buFont typeface="Arial" panose="020B0604020202020204" pitchFamily="34" charset="0"/>
              <a:buChar char="•"/>
            </a:pPr>
            <a:r>
              <a:rPr lang="en-US" dirty="0"/>
              <a:t>Learning Collaborative available for further discussion of this curriculum: 	</a:t>
            </a:r>
          </a:p>
          <a:p>
            <a:pPr marL="800100" lvl="1" indent="-342900">
              <a:buFont typeface="Arial" panose="020B0604020202020204" pitchFamily="34" charset="0"/>
              <a:buChar char="•"/>
            </a:pPr>
            <a:r>
              <a:rPr lang="en-US" dirty="0"/>
              <a:t>This Friday, January 17, 12 pm EST, 11 am CST, 10 am MST, 9 am PST, 8 am AST</a:t>
            </a:r>
          </a:p>
          <a:p>
            <a:pPr marL="800100" lvl="1" indent="-342900">
              <a:buFont typeface="Arial" panose="020B0604020202020204" pitchFamily="34" charset="0"/>
              <a:buChar char="•"/>
            </a:pPr>
            <a:r>
              <a:rPr lang="en-US" dirty="0"/>
              <a:t>For more information, please contact Megan Dotson: </a:t>
            </a:r>
            <a:r>
              <a:rPr lang="en-US" dirty="0">
                <a:hlinkClick r:id="rId2"/>
              </a:rPr>
              <a:t>megan-dotson@uiowa.edu</a:t>
            </a:r>
            <a:r>
              <a:rPr lang="en-US" dirty="0"/>
              <a:t> </a:t>
            </a:r>
          </a:p>
          <a:p>
            <a:pPr marL="342900" indent="-342900">
              <a:buFont typeface="Arial" panose="020B0604020202020204" pitchFamily="34" charset="0"/>
              <a:buChar char="•"/>
            </a:pPr>
            <a:r>
              <a:rPr lang="en-US" dirty="0"/>
              <a:t>Other questions? </a:t>
            </a:r>
          </a:p>
          <a:p>
            <a:pPr marL="342900" indent="-342900">
              <a:buFont typeface="Arial" panose="020B0604020202020204" pitchFamily="34" charset="0"/>
              <a:buChar char="•"/>
            </a:pPr>
            <a:r>
              <a:rPr lang="en-US" dirty="0"/>
              <a:t>Contact Sean Bear: </a:t>
            </a:r>
            <a:r>
              <a:rPr lang="en-US" dirty="0">
                <a:hlinkClick r:id="rId3"/>
              </a:rPr>
              <a:t>sean-bear@uiowa.edu</a:t>
            </a:r>
            <a:r>
              <a:rPr lang="en-US" dirty="0"/>
              <a:t>, Ray Daw: </a:t>
            </a:r>
            <a:r>
              <a:rPr lang="en-US" dirty="0">
                <a:hlinkClick r:id="rId4"/>
              </a:rPr>
              <a:t>rayadaw@aol.com</a:t>
            </a:r>
            <a:r>
              <a:rPr lang="en-US" dirty="0"/>
              <a:t> </a:t>
            </a:r>
          </a:p>
        </p:txBody>
      </p:sp>
    </p:spTree>
    <p:extLst>
      <p:ext uri="{BB962C8B-B14F-4D97-AF65-F5344CB8AC3E}">
        <p14:creationId xmlns:p14="http://schemas.microsoft.com/office/powerpoint/2010/main" val="196552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2649E-6340-4EE5-97B4-B2456BAAC8D1}"/>
              </a:ext>
            </a:extLst>
          </p:cNvPr>
          <p:cNvSpPr>
            <a:spLocks noGrp="1"/>
          </p:cNvSpPr>
          <p:nvPr>
            <p:ph type="title"/>
          </p:nvPr>
        </p:nvSpPr>
        <p:spPr/>
        <p:txBody>
          <a:bodyPr/>
          <a:lstStyle/>
          <a:p>
            <a:r>
              <a:rPr lang="en-US" dirty="0"/>
              <a:t>Webinar follow-up</a:t>
            </a:r>
          </a:p>
        </p:txBody>
      </p:sp>
      <p:sp>
        <p:nvSpPr>
          <p:cNvPr id="4" name="Content Placeholder 3">
            <a:extLst>
              <a:ext uri="{FF2B5EF4-FFF2-40B4-BE49-F238E27FC236}">
                <a16:creationId xmlns:a16="http://schemas.microsoft.com/office/drawing/2014/main" id="{F5FE120C-8960-472E-8E9B-18E2557206F1}"/>
              </a:ext>
            </a:extLst>
          </p:cNvPr>
          <p:cNvSpPr>
            <a:spLocks noGrp="1"/>
          </p:cNvSpPr>
          <p:nvPr>
            <p:ph idx="1"/>
          </p:nvPr>
        </p:nvSpPr>
        <p:spPr>
          <a:xfrm>
            <a:off x="358219" y="1825624"/>
            <a:ext cx="9952429" cy="4763711"/>
          </a:xfrm>
        </p:spPr>
        <p:txBody>
          <a:bodyPr>
            <a:normAutofit fontScale="62500" lnSpcReduction="20000"/>
          </a:bodyPr>
          <a:lstStyle/>
          <a:p>
            <a:pPr marL="0" indent="0">
              <a:lnSpc>
                <a:spcPct val="120000"/>
              </a:lnSpc>
              <a:spcBef>
                <a:spcPts val="600"/>
              </a:spcBef>
              <a:buNone/>
            </a:pPr>
            <a:r>
              <a:rPr lang="en-US" sz="3400" b="1" dirty="0"/>
              <a:t>Evaluation: SAMHSA’s GPRA</a:t>
            </a:r>
          </a:p>
          <a:p>
            <a:pPr marL="0" indent="0">
              <a:lnSpc>
                <a:spcPct val="120000"/>
              </a:lnSpc>
              <a:spcBef>
                <a:spcPts val="600"/>
              </a:spcBef>
              <a:buNone/>
            </a:pPr>
            <a:r>
              <a:rPr lang="en-US" dirty="0"/>
              <a:t>This webinar is provided by the National American Indian &amp; Alaska Native MHTTC, a program funded by the Substance Abuse and Mental Health Services Administration (SAMHSA). </a:t>
            </a:r>
          </a:p>
          <a:p>
            <a:pPr marL="0" indent="0">
              <a:lnSpc>
                <a:spcPct val="120000"/>
              </a:lnSpc>
              <a:spcBef>
                <a:spcPts val="600"/>
              </a:spcBef>
              <a:buNone/>
            </a:pPr>
            <a:r>
              <a:rPr lang="en-US" dirty="0"/>
              <a:t>Participation in our evaluation lets SAMHSA know: </a:t>
            </a:r>
          </a:p>
          <a:p>
            <a:pPr lvl="1">
              <a:lnSpc>
                <a:spcPct val="120000"/>
              </a:lnSpc>
              <a:spcBef>
                <a:spcPts val="600"/>
              </a:spcBef>
            </a:pPr>
            <a:r>
              <a:rPr lang="en-US" dirty="0"/>
              <a:t>How many people attended our webinar</a:t>
            </a:r>
          </a:p>
          <a:p>
            <a:pPr lvl="1">
              <a:lnSpc>
                <a:spcPct val="120000"/>
              </a:lnSpc>
              <a:spcBef>
                <a:spcPts val="600"/>
              </a:spcBef>
            </a:pPr>
            <a:r>
              <a:rPr lang="en-US" dirty="0"/>
              <a:t>How satisfied you are with our webinar</a:t>
            </a:r>
          </a:p>
          <a:p>
            <a:pPr lvl="1">
              <a:lnSpc>
                <a:spcPct val="120000"/>
              </a:lnSpc>
              <a:spcBef>
                <a:spcPts val="600"/>
              </a:spcBef>
            </a:pPr>
            <a:r>
              <a:rPr lang="en-US" dirty="0"/>
              <a:t>How useful our webinars are to you</a:t>
            </a:r>
          </a:p>
          <a:p>
            <a:pPr marL="0" indent="0">
              <a:lnSpc>
                <a:spcPct val="120000"/>
              </a:lnSpc>
              <a:spcBef>
                <a:spcPts val="600"/>
              </a:spcBef>
              <a:buNone/>
            </a:pPr>
            <a:r>
              <a:rPr lang="en-US" dirty="0"/>
              <a:t>You will find a link to the GPRA survey in the chat box. If you are not able to complete the GPRA directly following the webinar, we will send an email to you with the survey link. Please take a few minutes to give us your feedback on this webinar. You can skip any questions that you do not want to answer, and your participation in this survey is voluntary. Through the use of a coding system, your responses will be kept confidential and it will not be possible to link your responses to you. </a:t>
            </a:r>
          </a:p>
          <a:p>
            <a:pPr marL="0" indent="0">
              <a:lnSpc>
                <a:spcPct val="120000"/>
              </a:lnSpc>
              <a:spcBef>
                <a:spcPts val="600"/>
              </a:spcBef>
              <a:buNone/>
            </a:pPr>
            <a:r>
              <a:rPr lang="en-US" b="1" dirty="0"/>
              <a:t>We appreciate your response and look forward to hearing from you. </a:t>
            </a:r>
          </a:p>
        </p:txBody>
      </p:sp>
    </p:spTree>
    <p:extLst>
      <p:ext uri="{BB962C8B-B14F-4D97-AF65-F5344CB8AC3E}">
        <p14:creationId xmlns:p14="http://schemas.microsoft.com/office/powerpoint/2010/main" val="14332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892A81E-A3BB-4A00-A398-A130FF7EB42A}"/>
              </a:ext>
            </a:extLst>
          </p:cNvPr>
          <p:cNvPicPr>
            <a:picLocks noGrp="1" noChangeAspect="1"/>
          </p:cNvPicPr>
          <p:nvPr>
            <p:ph type="pic" sz="quarter" idx="10"/>
          </p:nvPr>
        </p:nvPicPr>
        <p:blipFill rotWithShape="1">
          <a:blip r:embed="rId3"/>
          <a:srcRect l="51350" t="6050" r="19815" b="6050"/>
          <a:stretch/>
        </p:blipFill>
        <p:spPr>
          <a:xfrm>
            <a:off x="0" y="0"/>
            <a:ext cx="3999123" cy="6858000"/>
          </a:xfrm>
          <a:prstGeom prst="rect">
            <a:avLst/>
          </a:prstGeom>
        </p:spPr>
      </p:pic>
      <p:sp>
        <p:nvSpPr>
          <p:cNvPr id="3" name="Title 2">
            <a:extLst>
              <a:ext uri="{FF2B5EF4-FFF2-40B4-BE49-F238E27FC236}">
                <a16:creationId xmlns:a16="http://schemas.microsoft.com/office/drawing/2014/main" id="{0C8C2158-953B-4E00-8442-5439330C42C8}"/>
              </a:ext>
            </a:extLst>
          </p:cNvPr>
          <p:cNvSpPr>
            <a:spLocks noGrp="1"/>
          </p:cNvSpPr>
          <p:nvPr>
            <p:ph type="title"/>
          </p:nvPr>
        </p:nvSpPr>
        <p:spPr/>
        <p:txBody>
          <a:bodyPr/>
          <a:lstStyle/>
          <a:p>
            <a:r>
              <a:rPr lang="en-US" dirty="0"/>
              <a:t>Adobe Connect Overview</a:t>
            </a:r>
          </a:p>
        </p:txBody>
      </p:sp>
      <p:sp>
        <p:nvSpPr>
          <p:cNvPr id="4" name="Content Placeholder 3">
            <a:extLst>
              <a:ext uri="{FF2B5EF4-FFF2-40B4-BE49-F238E27FC236}">
                <a16:creationId xmlns:a16="http://schemas.microsoft.com/office/drawing/2014/main" id="{FF68116E-3422-4F8A-BE0C-BFF2ACC881E3}"/>
              </a:ext>
            </a:extLst>
          </p:cNvPr>
          <p:cNvSpPr>
            <a:spLocks noGrp="1"/>
          </p:cNvSpPr>
          <p:nvPr>
            <p:ph idx="1"/>
          </p:nvPr>
        </p:nvSpPr>
        <p:spPr>
          <a:xfrm>
            <a:off x="4128940" y="1825624"/>
            <a:ext cx="6544315" cy="4763711"/>
          </a:xfrm>
        </p:spPr>
        <p:txBody>
          <a:bodyPr/>
          <a:lstStyle/>
          <a:p>
            <a:pPr marL="0" indent="0">
              <a:buNone/>
            </a:pPr>
            <a:r>
              <a:rPr lang="en-US" dirty="0"/>
              <a:t>Participant overview:</a:t>
            </a:r>
          </a:p>
          <a:p>
            <a:pPr lvl="1"/>
            <a:r>
              <a:rPr lang="en-US" dirty="0"/>
              <a:t> To alternate between full screen mode, please click on the full screen button on the top right of the presentation pod. (It looks like 4 arrows pointing out)</a:t>
            </a:r>
          </a:p>
          <a:p>
            <a:pPr lvl="1"/>
            <a:r>
              <a:rPr lang="en-US" dirty="0"/>
              <a:t>To ask questions or share comments, please type them into the chat pod and hit “Enter.”</a:t>
            </a:r>
          </a:p>
          <a:p>
            <a:endParaRPr lang="en-US" dirty="0"/>
          </a:p>
        </p:txBody>
      </p:sp>
      <p:cxnSp>
        <p:nvCxnSpPr>
          <p:cNvPr id="8" name="Straight Arrow Connector 7">
            <a:extLst>
              <a:ext uri="{FF2B5EF4-FFF2-40B4-BE49-F238E27FC236}">
                <a16:creationId xmlns:a16="http://schemas.microsoft.com/office/drawing/2014/main" id="{5CC7DED7-E645-473C-8571-59A2891106E4}"/>
              </a:ext>
            </a:extLst>
          </p:cNvPr>
          <p:cNvCxnSpPr>
            <a:cxnSpLocks/>
          </p:cNvCxnSpPr>
          <p:nvPr/>
        </p:nvCxnSpPr>
        <p:spPr>
          <a:xfrm flipH="1">
            <a:off x="3415229" y="4131325"/>
            <a:ext cx="1244906" cy="23135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89FB-31F6-4686-B599-A02DC5D1AC33}"/>
              </a:ext>
            </a:extLst>
          </p:cNvPr>
          <p:cNvSpPr>
            <a:spLocks noGrp="1"/>
          </p:cNvSpPr>
          <p:nvPr>
            <p:ph type="title"/>
          </p:nvPr>
        </p:nvSpPr>
        <p:spPr/>
        <p:txBody>
          <a:bodyPr/>
          <a:lstStyle/>
          <a:p>
            <a:r>
              <a:rPr lang="en-US" dirty="0"/>
              <a:t>Today’s Speaker</a:t>
            </a:r>
          </a:p>
        </p:txBody>
      </p:sp>
      <p:sp>
        <p:nvSpPr>
          <p:cNvPr id="3" name="Content Placeholder 2">
            <a:extLst>
              <a:ext uri="{FF2B5EF4-FFF2-40B4-BE49-F238E27FC236}">
                <a16:creationId xmlns:a16="http://schemas.microsoft.com/office/drawing/2014/main" id="{A69C0E61-6082-4D63-99C3-B277AAC1A062}"/>
              </a:ext>
            </a:extLst>
          </p:cNvPr>
          <p:cNvSpPr>
            <a:spLocks noGrp="1"/>
          </p:cNvSpPr>
          <p:nvPr>
            <p:ph idx="1"/>
          </p:nvPr>
        </p:nvSpPr>
        <p:spPr>
          <a:xfrm>
            <a:off x="358219" y="1825624"/>
            <a:ext cx="10636615" cy="4763711"/>
          </a:xfrm>
        </p:spPr>
        <p:txBody>
          <a:bodyPr>
            <a:normAutofit/>
          </a:bodyPr>
          <a:lstStyle/>
          <a:p>
            <a:r>
              <a:rPr lang="en-US" dirty="0"/>
              <a:t>Ray Daw, MA is Navajo , originally from Houck, Arizona.  Graduated from boarding school and UNM. He has been in the behavioral health field for about 35 years working with the Navajo Nation, non-profits and most recently in Alaska.  His work in behavioral health has been heavily towards developing Native trauma-appropriate approaches that are healing and effective in tribal behavioral health prevention, Intervention, and treatment services.</a:t>
            </a:r>
          </a:p>
        </p:txBody>
      </p:sp>
    </p:spTree>
    <p:extLst>
      <p:ext uri="{BB962C8B-B14F-4D97-AF65-F5344CB8AC3E}">
        <p14:creationId xmlns:p14="http://schemas.microsoft.com/office/powerpoint/2010/main" val="323954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9591-0D15-4C2C-8668-B552D364BD3A}"/>
              </a:ext>
            </a:extLst>
          </p:cNvPr>
          <p:cNvSpPr>
            <a:spLocks noGrp="1"/>
          </p:cNvSpPr>
          <p:nvPr>
            <p:ph type="title"/>
          </p:nvPr>
        </p:nvSpPr>
        <p:spPr/>
        <p:txBody>
          <a:bodyPr/>
          <a:lstStyle/>
          <a:p>
            <a:r>
              <a:rPr lang="en-US" dirty="0"/>
              <a:t>Today’s Speaker</a:t>
            </a:r>
          </a:p>
        </p:txBody>
      </p:sp>
      <p:sp>
        <p:nvSpPr>
          <p:cNvPr id="3" name="Content Placeholder 2">
            <a:extLst>
              <a:ext uri="{FF2B5EF4-FFF2-40B4-BE49-F238E27FC236}">
                <a16:creationId xmlns:a16="http://schemas.microsoft.com/office/drawing/2014/main" id="{112992B6-D408-453F-9682-8F1F79F8AC3E}"/>
              </a:ext>
            </a:extLst>
          </p:cNvPr>
          <p:cNvSpPr>
            <a:spLocks noGrp="1"/>
          </p:cNvSpPr>
          <p:nvPr>
            <p:ph idx="1"/>
          </p:nvPr>
        </p:nvSpPr>
        <p:spPr>
          <a:xfrm>
            <a:off x="358219" y="1825624"/>
            <a:ext cx="10157381" cy="4763711"/>
          </a:xfrm>
        </p:spPr>
        <p:txBody>
          <a:bodyPr>
            <a:normAutofit fontScale="92500" lnSpcReduction="20000"/>
          </a:bodyPr>
          <a:lstStyle/>
          <a:p>
            <a:pPr marL="0" indent="0">
              <a:buNone/>
            </a:pPr>
            <a:r>
              <a:rPr lang="en-US" b="1" dirty="0"/>
              <a:t>Sean A. Bear, 1st</a:t>
            </a:r>
            <a:r>
              <a:rPr lang="en-US" dirty="0"/>
              <a:t>, earned his B.A. from Buena Vista University in 2002, majoring in psychology/human services. He also studied mental health counseling at Drake University for 2 years. He is a member of the Meskwaki Tribe, in Tama, Iowa, and has worked with Native Americans with substance abuse issues for many years. He is an Army Veteran of 9 years, and was honorary discharged from the 82</a:t>
            </a:r>
            <a:r>
              <a:rPr lang="en-US" baseline="30000" dirty="0"/>
              <a:t>nd</a:t>
            </a:r>
            <a:r>
              <a:rPr lang="en-US" dirty="0"/>
              <a:t> Airborne. </a:t>
            </a:r>
          </a:p>
          <a:p>
            <a:pPr marL="0" indent="0">
              <a:buNone/>
            </a:pPr>
            <a:r>
              <a:rPr lang="en-US" dirty="0"/>
              <a:t>Mr. Bear has worked as an Administrator/Counselor in EAP, as a counselor in adolescent behavioral disorder programs, substance abuse, and in-home family therapy. He has experience in building holistic, Native American based curriculum, and implementing these curricula/programs in substance abuse treatment and prevention program.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07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552388" y="1122362"/>
            <a:ext cx="6221690" cy="3199472"/>
          </a:xfrm>
        </p:spPr>
        <p:txBody>
          <a:bodyPr>
            <a:normAutofit fontScale="90000"/>
          </a:bodyPr>
          <a:lstStyle/>
          <a:p>
            <a:pPr>
              <a:lnSpc>
                <a:spcPct val="100000"/>
              </a:lnSpc>
              <a:spcBef>
                <a:spcPts val="600"/>
              </a:spcBef>
            </a:pPr>
            <a:r>
              <a:rPr lang="en-US" sz="4900" dirty="0"/>
              <a:t>Healing the Returning Warrior:</a:t>
            </a:r>
            <a:br>
              <a:rPr lang="en-US" sz="5300" dirty="0"/>
            </a:br>
            <a:r>
              <a:rPr lang="en-US" sz="3600" dirty="0">
                <a:latin typeface="Tw Cen MT Condensed" panose="020B0606020104020203" pitchFamily="34" charset="0"/>
              </a:rPr>
              <a:t>Keys to Understanding Unique Challenges and Strengths of American Indian, Alaska Native Veterans: Module One</a:t>
            </a:r>
            <a:endParaRPr lang="en-US" dirty="0">
              <a:latin typeface="Tw Cen MT Condensed" panose="020B0606020104020203" pitchFamily="34" charset="0"/>
            </a:endParaRPr>
          </a:p>
        </p:txBody>
      </p:sp>
      <p:sp>
        <p:nvSpPr>
          <p:cNvPr id="5" name="Subtitle 2"/>
          <p:cNvSpPr>
            <a:spLocks noGrp="1"/>
          </p:cNvSpPr>
          <p:nvPr>
            <p:ph type="subTitle" idx="1"/>
          </p:nvPr>
        </p:nvSpPr>
        <p:spPr>
          <a:xfrm>
            <a:off x="5552387" y="4710023"/>
            <a:ext cx="6221689" cy="1580274"/>
          </a:xfrm>
        </p:spPr>
        <p:txBody>
          <a:bodyPr/>
          <a:lstStyle/>
          <a:p>
            <a:r>
              <a:rPr lang="en-US" sz="2800" dirty="0"/>
              <a:t>Sean A Bear 1st, BA</a:t>
            </a:r>
          </a:p>
          <a:p>
            <a:r>
              <a:rPr lang="en-US" sz="2800" dirty="0"/>
              <a:t>National American Indian and Alaska Native MHTTC</a:t>
            </a:r>
          </a:p>
          <a:p>
            <a:r>
              <a:rPr lang="en-US" sz="2800" dirty="0"/>
              <a:t>Ray Daw, MA</a:t>
            </a:r>
          </a:p>
          <a:p>
            <a:endParaRPr lang="en-US" dirty="0"/>
          </a:p>
        </p:txBody>
      </p:sp>
    </p:spTree>
    <p:extLst>
      <p:ext uri="{BB962C8B-B14F-4D97-AF65-F5344CB8AC3E}">
        <p14:creationId xmlns:p14="http://schemas.microsoft.com/office/powerpoint/2010/main" val="8958189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27676</TotalTime>
  <Words>3437</Words>
  <Application>Microsoft Macintosh PowerPoint</Application>
  <PresentationFormat>Widescreen</PresentationFormat>
  <Paragraphs>275</Paragraphs>
  <Slides>48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Times New Roman</vt:lpstr>
      <vt:lpstr>Trebuchet MS</vt:lpstr>
      <vt:lpstr>Tw Cen MT Condensed</vt:lpstr>
      <vt:lpstr>1_Office Theme</vt:lpstr>
      <vt:lpstr>Healing the Returning Warrior: Keys to Understanding Unique Challenges and Strengths of American Indian, Alaska Native Veterans: Module One</vt:lpstr>
      <vt:lpstr>American Indian &amp; Alaska Native Mental Health Webinar series</vt:lpstr>
      <vt:lpstr>PowerPoint Presentation</vt:lpstr>
      <vt:lpstr>Webinar follow-up</vt:lpstr>
      <vt:lpstr>Webinar follow-up</vt:lpstr>
      <vt:lpstr>Adobe Connect Overview</vt:lpstr>
      <vt:lpstr>Today’s Speaker</vt:lpstr>
      <vt:lpstr>Today’s Speaker</vt:lpstr>
      <vt:lpstr>Healing the Returning Warrior: Keys to Understanding Unique Challenges and Strengths of American Indian, Alaska Native Veterans: Module One</vt:lpstr>
      <vt:lpstr>Overview of the Training</vt:lpstr>
      <vt:lpstr>Module One Objectives</vt:lpstr>
      <vt:lpstr>Objective 1: Describe the history Native warriors</vt:lpstr>
      <vt:lpstr>Objective: describe the history Native warriors</vt:lpstr>
      <vt:lpstr>Historical Overview</vt:lpstr>
      <vt:lpstr>Historical Overview</vt:lpstr>
      <vt:lpstr>Historical Overview</vt:lpstr>
      <vt:lpstr>Objective 2: Describe characteristics of Native warriors</vt:lpstr>
      <vt:lpstr>Pre-Colonization Reasons Natives fought</vt:lpstr>
      <vt:lpstr>Warrior Attributes</vt:lpstr>
      <vt:lpstr>Peace Leaders</vt:lpstr>
      <vt:lpstr>Warrior/Relative</vt:lpstr>
      <vt:lpstr>Objective 3: Describe the history of Native soldiers </vt:lpstr>
      <vt:lpstr>Historical Overview</vt:lpstr>
      <vt:lpstr>Historical Overview</vt:lpstr>
      <vt:lpstr>Historical Overview</vt:lpstr>
      <vt:lpstr>Guerrilla Warfare </vt:lpstr>
      <vt:lpstr>Abenaki</vt:lpstr>
      <vt:lpstr>Native ways used against Natives</vt:lpstr>
      <vt:lpstr>Historical Overview</vt:lpstr>
      <vt:lpstr>Historical Overview</vt:lpstr>
      <vt:lpstr>Historical Overview</vt:lpstr>
      <vt:lpstr>Historical Overview</vt:lpstr>
      <vt:lpstr>Congressional Medal of Honor</vt:lpstr>
      <vt:lpstr>Indian Scouting Service</vt:lpstr>
      <vt:lpstr>1917</vt:lpstr>
      <vt:lpstr>WWI</vt:lpstr>
      <vt:lpstr>WWI</vt:lpstr>
      <vt:lpstr>Choctaw Code Talkers of WWI</vt:lpstr>
      <vt:lpstr>Pearl Harbor Attack</vt:lpstr>
      <vt:lpstr>U.S. Army Special Forces</vt:lpstr>
      <vt:lpstr>WWII</vt:lpstr>
      <vt:lpstr>Korean War</vt:lpstr>
      <vt:lpstr>Natives in Vietnam</vt:lpstr>
      <vt:lpstr>Objective 4: Describe characteristics of Native soldiers</vt:lpstr>
      <vt:lpstr>Reasons Natives join the military services </vt:lpstr>
      <vt:lpstr>Each soldier has his/her reason(s)</vt:lpstr>
      <vt:lpstr>Follow-up</vt:lpstr>
      <vt:lpstr>Can we answer your questions?</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Bear, Sean A</dc:creator>
  <cp:lastModifiedBy>Buffalo, Abigail C</cp:lastModifiedBy>
  <cp:revision>119</cp:revision>
  <cp:lastPrinted>2020-01-15T16:30:19Z</cp:lastPrinted>
  <dcterms:created xsi:type="dcterms:W3CDTF">2015-09-16T18:36:22Z</dcterms:created>
  <dcterms:modified xsi:type="dcterms:W3CDTF">2021-01-15T20:45:55Z</dcterms:modified>
</cp:coreProperties>
</file>