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9"/>
  </p:notesMasterIdLst>
  <p:sldIdLst>
    <p:sldId id="256" r:id="rId2"/>
    <p:sldId id="417" r:id="rId3"/>
    <p:sldId id="418" r:id="rId4"/>
    <p:sldId id="354" r:id="rId5"/>
    <p:sldId id="283"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2065"/>
    <a:srgbClr val="F3EA22"/>
    <a:srgbClr val="009D70"/>
    <a:srgbClr val="003970"/>
    <a:srgbClr val="EA7033"/>
    <a:srgbClr val="E54125"/>
    <a:srgbClr val="919A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79179" autoAdjust="0"/>
  </p:normalViewPr>
  <p:slideViewPr>
    <p:cSldViewPr snapToGrid="0">
      <p:cViewPr varScale="1">
        <p:scale>
          <a:sx n="89" d="100"/>
          <a:sy n="89" d="100"/>
        </p:scale>
        <p:origin x="146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E68F61-D837-4602-8D29-9C4FFBFA0FCD}" type="datetimeFigureOut">
              <a:rPr lang="en-US" smtClean="0"/>
              <a:t>1/15/21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AB16A8-B2AD-4E2D-85DC-CF5D2137A7B0}" type="slidenum">
              <a:rPr lang="en-US" smtClean="0"/>
              <a:t>‹#›</a:t>
            </a:fld>
            <a:endParaRPr lang="en-US"/>
          </a:p>
        </p:txBody>
      </p:sp>
    </p:spTree>
    <p:extLst>
      <p:ext uri="{BB962C8B-B14F-4D97-AF65-F5344CB8AC3E}">
        <p14:creationId xmlns:p14="http://schemas.microsoft.com/office/powerpoint/2010/main" val="4275841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Welcome to the MHTTC webinar series. I am Elleh Driscoll broadcasting from Iowa City , Iowa, </a:t>
            </a:r>
            <a:r>
              <a:rPr lang="en-US" sz="1200" u="none" kern="1200" dirty="0">
                <a:solidFill>
                  <a:schemeClr val="tx1"/>
                </a:solidFill>
                <a:effectLst/>
                <a:latin typeface="+mn-lt"/>
                <a:ea typeface="+mn-ea"/>
                <a:cs typeface="+mn-cs"/>
              </a:rPr>
              <a:t>and today</a:t>
            </a:r>
            <a:r>
              <a:rPr lang="en-US" sz="1200" kern="1200" dirty="0">
                <a:solidFill>
                  <a:schemeClr val="tx1"/>
                </a:solidFill>
                <a:effectLst/>
                <a:latin typeface="+mn-lt"/>
                <a:ea typeface="+mn-ea"/>
                <a:cs typeface="+mn-cs"/>
              </a:rPr>
              <a:t> we have </a:t>
            </a:r>
            <a:r>
              <a:rPr lang="en-US" sz="1200" u="none" kern="1200" dirty="0">
                <a:solidFill>
                  <a:schemeClr val="tx1"/>
                </a:solidFill>
                <a:effectLst/>
                <a:latin typeface="+mn-lt"/>
                <a:ea typeface="+mn-ea"/>
                <a:cs typeface="+mn-cs"/>
              </a:rPr>
              <a:t>Dr. Daniel Foster and Dr. Ken Winters </a:t>
            </a:r>
            <a:r>
              <a:rPr lang="en-US" baseline="0" dirty="0"/>
              <a:t>presenting </a:t>
            </a:r>
            <a:r>
              <a:rPr lang="en-US" b="0" i="0" dirty="0">
                <a:solidFill>
                  <a:srgbClr val="232333"/>
                </a:solidFill>
                <a:effectLst/>
                <a:latin typeface="Lato"/>
              </a:rPr>
              <a:t>The Importance of Resiliency During the COVID-19 Pandemic. I would like to give a warm welcome to everyone joining us today, please feel free to introduce yourselves and tell us where you are from in the chat!</a:t>
            </a:r>
            <a:endParaRPr lang="en-US" u="sng" dirty="0"/>
          </a:p>
        </p:txBody>
      </p:sp>
      <p:sp>
        <p:nvSpPr>
          <p:cNvPr id="4" name="Slide Number Placeholder 3"/>
          <p:cNvSpPr>
            <a:spLocks noGrp="1"/>
          </p:cNvSpPr>
          <p:nvPr>
            <p:ph type="sldNum" sz="quarter" idx="5"/>
          </p:nvPr>
        </p:nvSpPr>
        <p:spPr/>
        <p:txBody>
          <a:bodyPr/>
          <a:lstStyle/>
          <a:p>
            <a:fld id="{E4AB16A8-B2AD-4E2D-85DC-CF5D2137A7B0}" type="slidenum">
              <a:rPr lang="en-US" smtClean="0"/>
              <a:t>1</a:t>
            </a:fld>
            <a:endParaRPr lang="en-US"/>
          </a:p>
        </p:txBody>
      </p:sp>
    </p:spTree>
    <p:extLst>
      <p:ext uri="{BB962C8B-B14F-4D97-AF65-F5344CB8AC3E}">
        <p14:creationId xmlns:p14="http://schemas.microsoft.com/office/powerpoint/2010/main" val="3818889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806">
              <a:defRPr/>
            </a:pPr>
            <a:r>
              <a:rPr lang="en-US" sz="1400" dirty="0"/>
              <a:t>This training series is brought to you by the National American Indian &amp; Alaska Native Mental Health Technology Transfer Center. We are part of the MHTTC Network, which is located out of </a:t>
            </a:r>
            <a:r>
              <a:rPr lang="en-US" sz="1400" dirty="0" err="1"/>
              <a:t>Ioaw</a:t>
            </a:r>
            <a:r>
              <a:rPr lang="en-US" sz="1400" dirty="0"/>
              <a:t> City, Iowa.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53C80-B27E-432F-8BEA-C3873235209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092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is supported by SAMHSA. The content is developed by the presenter, and the opinions expressed do not necessarily reflect the views or policies of SAMHSA, HHS, or the American Indian &amp; Alaska Native ATTC. </a:t>
            </a:r>
          </a:p>
        </p:txBody>
      </p:sp>
      <p:sp>
        <p:nvSpPr>
          <p:cNvPr id="4" name="Slide Number Placeholder 3"/>
          <p:cNvSpPr>
            <a:spLocks noGrp="1"/>
          </p:cNvSpPr>
          <p:nvPr>
            <p:ph type="sldNum" sz="quarter" idx="5"/>
          </p:nvPr>
        </p:nvSpPr>
        <p:spPr/>
        <p:txBody>
          <a:bodyPr/>
          <a:lstStyle/>
          <a:p>
            <a:fld id="{9E453C80-B27E-432F-8BEA-C38732352097}" type="slidenum">
              <a:rPr lang="en-US" smtClean="0"/>
              <a:t>3</a:t>
            </a:fld>
            <a:endParaRPr lang="en-US"/>
          </a:p>
        </p:txBody>
      </p:sp>
    </p:spTree>
    <p:extLst>
      <p:ext uri="{BB962C8B-B14F-4D97-AF65-F5344CB8AC3E}">
        <p14:creationId xmlns:p14="http://schemas.microsoft.com/office/powerpoint/2010/main" val="3233222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806">
              <a:defRPr/>
            </a:pPr>
            <a:r>
              <a:rPr lang="en-US" sz="1400" dirty="0"/>
              <a:t>In the next couple of days, we will send out a follow-up email to everyone who attended which includes a link to the recording, the handouts of the slides, and a CEU request form. Our Center is a NAADAC certified educational provider, and we’d be happy to provide you with CEUs. We are currently waiving any fees for CEUs during the pandemic, and when we send out our follow-up email, it will contain instructions on ordering your certificate.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53C80-B27E-432F-8BEA-C3873235209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49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will be redirected to our GPRA survey evaluation at the end of this session. </a:t>
            </a:r>
            <a:r>
              <a:rPr lang="en-US" sz="1200" kern="1200" dirty="0">
                <a:solidFill>
                  <a:schemeClr val="tx1"/>
                </a:solidFill>
                <a:effectLst/>
                <a:latin typeface="Times New Roman" pitchFamily="18" charset="0"/>
                <a:ea typeface="+mn-ea"/>
                <a:cs typeface="+mn-cs"/>
              </a:rPr>
              <a:t>This survey takes just a few minutes to complete and asks about your satisfaction with the event. This feedback is critical to our future work, and we value your opinion and would greatly appreciate your time in sharing your thoughts with us.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E453C80-B27E-432F-8BEA-C38732352097}" type="slidenum">
              <a:rPr lang="en-US" smtClean="0"/>
              <a:t>5</a:t>
            </a:fld>
            <a:endParaRPr lang="en-US"/>
          </a:p>
        </p:txBody>
      </p:sp>
    </p:spTree>
    <p:extLst>
      <p:ext uri="{BB962C8B-B14F-4D97-AF65-F5344CB8AC3E}">
        <p14:creationId xmlns:p14="http://schemas.microsoft.com/office/powerpoint/2010/main" val="4004193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will be muted for the duration of this webinar. You can use the chat feature to share where you are from and make comments about the presentation if you would like. Please use the Q &amp; A box to ask questions for our presenter</a:t>
            </a:r>
            <a:r>
              <a:rPr lang="en-US" sz="1200" kern="1200" baseline="0" dirty="0">
                <a:solidFill>
                  <a:schemeClr val="tx1"/>
                </a:solidFill>
                <a:effectLst/>
                <a:latin typeface="+mn-lt"/>
                <a:ea typeface="+mn-ea"/>
                <a:cs typeface="+mn-cs"/>
              </a:rPr>
              <a:t> and we will address questions at the end of the presentation.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E453C80-B27E-432F-8BEA-C38732352097}" type="slidenum">
              <a:rPr lang="en-US" smtClean="0"/>
              <a:t>6</a:t>
            </a:fld>
            <a:endParaRPr lang="en-US"/>
          </a:p>
        </p:txBody>
      </p:sp>
    </p:spTree>
    <p:extLst>
      <p:ext uri="{BB962C8B-B14F-4D97-AF65-F5344CB8AC3E}">
        <p14:creationId xmlns:p14="http://schemas.microsoft.com/office/powerpoint/2010/main" val="2270123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with that, I would like to give it over our presenters! Thank you so much for joining us!</a:t>
            </a:r>
          </a:p>
        </p:txBody>
      </p:sp>
      <p:sp>
        <p:nvSpPr>
          <p:cNvPr id="4" name="Slide Number Placeholder 3"/>
          <p:cNvSpPr>
            <a:spLocks noGrp="1"/>
          </p:cNvSpPr>
          <p:nvPr>
            <p:ph type="sldNum" sz="quarter" idx="5"/>
          </p:nvPr>
        </p:nvSpPr>
        <p:spPr/>
        <p:txBody>
          <a:bodyPr/>
          <a:lstStyle/>
          <a:p>
            <a:fld id="{9E453C80-B27E-432F-8BEA-C38732352097}" type="slidenum">
              <a:rPr lang="en-US" smtClean="0"/>
              <a:t>7</a:t>
            </a:fld>
            <a:endParaRPr lang="en-US"/>
          </a:p>
        </p:txBody>
      </p:sp>
    </p:spTree>
    <p:extLst>
      <p:ext uri="{BB962C8B-B14F-4D97-AF65-F5344CB8AC3E}">
        <p14:creationId xmlns:p14="http://schemas.microsoft.com/office/powerpoint/2010/main" val="1300670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20C1843D-E3C9-490D-96BD-8DDF188D3A93}"/>
              </a:ext>
            </a:extLst>
          </p:cNvPr>
          <p:cNvSpPr>
            <a:spLocks noChangeAspect="1"/>
          </p:cNvSpPr>
          <p:nvPr userDrawn="1"/>
        </p:nvSpPr>
        <p:spPr>
          <a:xfrm rot="20308058">
            <a:off x="10566197" y="51739"/>
            <a:ext cx="1684012" cy="4285801"/>
          </a:xfrm>
          <a:prstGeom prst="diamond">
            <a:avLst/>
          </a:prstGeom>
          <a:solidFill>
            <a:srgbClr val="94D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iamond 7">
            <a:extLst>
              <a:ext uri="{FF2B5EF4-FFF2-40B4-BE49-F238E27FC236}">
                <a16:creationId xmlns:a16="http://schemas.microsoft.com/office/drawing/2014/main" id="{CD6340C0-0EC1-49AF-A1E2-54EABFF2E37A}"/>
              </a:ext>
            </a:extLst>
          </p:cNvPr>
          <p:cNvSpPr>
            <a:spLocks noChangeAspect="1"/>
          </p:cNvSpPr>
          <p:nvPr userDrawn="1"/>
        </p:nvSpPr>
        <p:spPr>
          <a:xfrm rot="1291339">
            <a:off x="11480746" y="-315098"/>
            <a:ext cx="981022" cy="2496696"/>
          </a:xfrm>
          <a:prstGeom prst="diamond">
            <a:avLst/>
          </a:prstGeom>
          <a:solidFill>
            <a:srgbClr val="E54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6AB890-5676-4EF0-8068-888D2A373202}"/>
              </a:ext>
            </a:extLst>
          </p:cNvPr>
          <p:cNvSpPr>
            <a:spLocks noGrp="1"/>
          </p:cNvSpPr>
          <p:nvPr>
            <p:ph type="title"/>
          </p:nvPr>
        </p:nvSpPr>
        <p:spPr>
          <a:xfrm>
            <a:off x="358219" y="365125"/>
            <a:ext cx="10995581"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75FC20-596B-48F4-B5DF-25A07C208108}"/>
              </a:ext>
            </a:extLst>
          </p:cNvPr>
          <p:cNvSpPr>
            <a:spLocks noGrp="1"/>
          </p:cNvSpPr>
          <p:nvPr>
            <p:ph idx="1"/>
          </p:nvPr>
        </p:nvSpPr>
        <p:spPr>
          <a:xfrm>
            <a:off x="358219" y="1825624"/>
            <a:ext cx="10995581" cy="4763711"/>
          </a:xfrm>
        </p:spPr>
        <p:txBody>
          <a:bodyPr/>
          <a:lstStyle>
            <a:lvl1pPr>
              <a:defRPr sz="32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1824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BCF707-0699-4B53-A8F2-C5DC6043D1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7BCD56-89F9-41E9-AB50-DB45B1781669}"/>
              </a:ext>
            </a:extLst>
          </p:cNvPr>
          <p:cNvSpPr>
            <a:spLocks noGrp="1"/>
          </p:cNvSpPr>
          <p:nvPr>
            <p:ph type="ctrTitle"/>
          </p:nvPr>
        </p:nvSpPr>
        <p:spPr>
          <a:xfrm>
            <a:off x="5552388" y="1122362"/>
            <a:ext cx="6221690" cy="2695493"/>
          </a:xfrm>
        </p:spPr>
        <p:txBody>
          <a:bodyPr anchor="b"/>
          <a:lstStyle>
            <a:lvl1pPr algn="ctr">
              <a:defRPr sz="6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4A66FF2D-A1C5-4F4C-9734-53AA83BA1658}"/>
              </a:ext>
            </a:extLst>
          </p:cNvPr>
          <p:cNvSpPr>
            <a:spLocks noGrp="1"/>
          </p:cNvSpPr>
          <p:nvPr>
            <p:ph type="subTitle" idx="1"/>
          </p:nvPr>
        </p:nvSpPr>
        <p:spPr>
          <a:xfrm>
            <a:off x="5552387" y="3902697"/>
            <a:ext cx="6221689" cy="2387600"/>
          </a:xfrm>
        </p:spPr>
        <p:txBody>
          <a:bodyPr>
            <a:normAutofit/>
          </a:bodyPr>
          <a:lstStyle>
            <a:lvl1pPr marL="0" indent="0" algn="ctr">
              <a:buNone/>
              <a:defRPr sz="3600">
                <a:solidFill>
                  <a:schemeClr val="tx1"/>
                </a:solidFill>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4112110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20C1843D-E3C9-490D-96BD-8DDF188D3A93}"/>
              </a:ext>
            </a:extLst>
          </p:cNvPr>
          <p:cNvSpPr>
            <a:spLocks noChangeAspect="1"/>
          </p:cNvSpPr>
          <p:nvPr userDrawn="1"/>
        </p:nvSpPr>
        <p:spPr>
          <a:xfrm rot="20308058">
            <a:off x="10566197" y="51739"/>
            <a:ext cx="1684012" cy="4285801"/>
          </a:xfrm>
          <a:prstGeom prst="diamond">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6AB890-5676-4EF0-8068-888D2A373202}"/>
              </a:ext>
            </a:extLst>
          </p:cNvPr>
          <p:cNvSpPr>
            <a:spLocks noGrp="1"/>
          </p:cNvSpPr>
          <p:nvPr>
            <p:ph type="title"/>
          </p:nvPr>
        </p:nvSpPr>
        <p:spPr>
          <a:xfrm>
            <a:off x="358220" y="365125"/>
            <a:ext cx="10169738"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75FC20-596B-48F4-B5DF-25A07C208108}"/>
              </a:ext>
            </a:extLst>
          </p:cNvPr>
          <p:cNvSpPr>
            <a:spLocks noGrp="1"/>
          </p:cNvSpPr>
          <p:nvPr>
            <p:ph idx="1"/>
          </p:nvPr>
        </p:nvSpPr>
        <p:spPr>
          <a:xfrm>
            <a:off x="358220" y="1825624"/>
            <a:ext cx="10083240" cy="4763711"/>
          </a:xfrm>
        </p:spPr>
        <p:txBody>
          <a:bodyPr/>
          <a:lstStyle>
            <a:lvl1pPr>
              <a:defRPr sz="32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iamond 5">
            <a:extLst>
              <a:ext uri="{FF2B5EF4-FFF2-40B4-BE49-F238E27FC236}">
                <a16:creationId xmlns:a16="http://schemas.microsoft.com/office/drawing/2014/main" id="{78D33C67-49D2-46D1-A6A6-8981C56A30DC}"/>
              </a:ext>
            </a:extLst>
          </p:cNvPr>
          <p:cNvSpPr>
            <a:spLocks noChangeAspect="1"/>
          </p:cNvSpPr>
          <p:nvPr userDrawn="1"/>
        </p:nvSpPr>
        <p:spPr>
          <a:xfrm rot="1291339">
            <a:off x="11480746" y="-315098"/>
            <a:ext cx="981022" cy="2496696"/>
          </a:xfrm>
          <a:prstGeom prst="diamond">
            <a:avLst/>
          </a:prstGeom>
          <a:solidFill>
            <a:srgbClr val="94D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098102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83F19483-76B0-459B-B8CE-CD24144DBDC4}"/>
              </a:ext>
            </a:extLst>
          </p:cNvPr>
          <p:cNvSpPr>
            <a:spLocks noChangeAspect="1"/>
          </p:cNvSpPr>
          <p:nvPr userDrawn="1"/>
        </p:nvSpPr>
        <p:spPr>
          <a:xfrm rot="20308058">
            <a:off x="8920278" y="-2813628"/>
            <a:ext cx="3392775" cy="8634593"/>
          </a:xfrm>
          <a:prstGeom prst="diamond">
            <a:avLst/>
          </a:prstGeom>
          <a:solidFill>
            <a:srgbClr val="94D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C8E4DB-562D-469B-9E41-535463EE5478}"/>
              </a:ext>
            </a:extLst>
          </p:cNvPr>
          <p:cNvSpPr>
            <a:spLocks noGrp="1"/>
          </p:cNvSpPr>
          <p:nvPr>
            <p:ph type="title"/>
          </p:nvPr>
        </p:nvSpPr>
        <p:spPr>
          <a:xfrm>
            <a:off x="831850" y="1709738"/>
            <a:ext cx="9364573" cy="2852737"/>
          </a:xfrm>
        </p:spPr>
        <p:txBody>
          <a:bodyPr anchor="b">
            <a:normAutofit/>
          </a:bodyPr>
          <a:lstStyle>
            <a:lvl1pPr>
              <a:defRPr sz="6000">
                <a:latin typeface="Tw Cen MT Condensed" panose="020B0606020104020203"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AE7FAB1-CCF4-4669-9A8E-7CBA7D1FE3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0528751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83F19483-76B0-459B-B8CE-CD24144DBDC4}"/>
              </a:ext>
            </a:extLst>
          </p:cNvPr>
          <p:cNvSpPr>
            <a:spLocks noChangeAspect="1"/>
          </p:cNvSpPr>
          <p:nvPr userDrawn="1"/>
        </p:nvSpPr>
        <p:spPr>
          <a:xfrm rot="20308058">
            <a:off x="8920278" y="-2813628"/>
            <a:ext cx="3392775" cy="8634593"/>
          </a:xfrm>
          <a:prstGeom prst="diamond">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C8E4DB-562D-469B-9E41-535463EE5478}"/>
              </a:ext>
            </a:extLst>
          </p:cNvPr>
          <p:cNvSpPr>
            <a:spLocks noGrp="1"/>
          </p:cNvSpPr>
          <p:nvPr>
            <p:ph type="title"/>
          </p:nvPr>
        </p:nvSpPr>
        <p:spPr>
          <a:xfrm>
            <a:off x="831850" y="1709738"/>
            <a:ext cx="10515600" cy="2852737"/>
          </a:xfrm>
        </p:spPr>
        <p:txBody>
          <a:bodyPr anchor="b">
            <a:normAutofit/>
          </a:bodyPr>
          <a:lstStyle>
            <a:lvl1pPr>
              <a:defRPr sz="6600">
                <a:latin typeface="Tw Cen MT Condensed" panose="020B0606020104020203"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AE7FAB1-CCF4-4669-9A8E-7CBA7D1FE3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83078009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iamond 7">
            <a:extLst>
              <a:ext uri="{FF2B5EF4-FFF2-40B4-BE49-F238E27FC236}">
                <a16:creationId xmlns:a16="http://schemas.microsoft.com/office/drawing/2014/main" id="{EEF9853A-3F7A-4CA7-A860-44CBA6BC7F76}"/>
              </a:ext>
            </a:extLst>
          </p:cNvPr>
          <p:cNvSpPr>
            <a:spLocks noChangeAspect="1"/>
          </p:cNvSpPr>
          <p:nvPr userDrawn="1"/>
        </p:nvSpPr>
        <p:spPr>
          <a:xfrm rot="20308058">
            <a:off x="10566197" y="51739"/>
            <a:ext cx="1684012" cy="4285801"/>
          </a:xfrm>
          <a:prstGeom prst="diamond">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63AD32-81F6-4342-B1F1-B955DC51CC06}"/>
              </a:ext>
            </a:extLst>
          </p:cNvPr>
          <p:cNvSpPr>
            <a:spLocks noGrp="1"/>
          </p:cNvSpPr>
          <p:nvPr>
            <p:ph type="title"/>
          </p:nvPr>
        </p:nvSpPr>
        <p:spPr>
          <a:xfrm>
            <a:off x="348792" y="365125"/>
            <a:ext cx="11510128"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6941EA7-4DEB-4573-945A-2C6D2306BD83}"/>
              </a:ext>
            </a:extLst>
          </p:cNvPr>
          <p:cNvSpPr>
            <a:spLocks noGrp="1"/>
          </p:cNvSpPr>
          <p:nvPr>
            <p:ph sz="half" idx="1"/>
          </p:nvPr>
        </p:nvSpPr>
        <p:spPr>
          <a:xfrm>
            <a:off x="348793" y="1825624"/>
            <a:ext cx="4806779" cy="4763711"/>
          </a:xfrm>
        </p:spPr>
        <p:txBody>
          <a:bodyPr/>
          <a:lstStyle>
            <a:lvl1pPr>
              <a:defRPr sz="28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C023493-C407-45DD-9A24-5B83480893DE}"/>
              </a:ext>
            </a:extLst>
          </p:cNvPr>
          <p:cNvSpPr>
            <a:spLocks noGrp="1"/>
          </p:cNvSpPr>
          <p:nvPr>
            <p:ph sz="half" idx="2"/>
          </p:nvPr>
        </p:nvSpPr>
        <p:spPr>
          <a:xfrm>
            <a:off x="5436974" y="1825624"/>
            <a:ext cx="4992130" cy="4763711"/>
          </a:xfrm>
        </p:spPr>
        <p:txBody>
          <a:bodyPr/>
          <a:lstStyle>
            <a:lvl1pPr>
              <a:defRPr sz="28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iamond 6">
            <a:extLst>
              <a:ext uri="{FF2B5EF4-FFF2-40B4-BE49-F238E27FC236}">
                <a16:creationId xmlns:a16="http://schemas.microsoft.com/office/drawing/2014/main" id="{5294246C-B160-4296-94A6-B86C32D21C2F}"/>
              </a:ext>
            </a:extLst>
          </p:cNvPr>
          <p:cNvSpPr>
            <a:spLocks noChangeAspect="1"/>
          </p:cNvSpPr>
          <p:nvPr userDrawn="1"/>
        </p:nvSpPr>
        <p:spPr>
          <a:xfrm rot="1291339">
            <a:off x="11480746" y="-315098"/>
            <a:ext cx="981022" cy="2496696"/>
          </a:xfrm>
          <a:prstGeom prst="diamond">
            <a:avLst/>
          </a:prstGeom>
          <a:solidFill>
            <a:srgbClr val="94D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678959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F347175-A982-4DE1-A196-51A1E4F7F017}"/>
              </a:ext>
            </a:extLst>
          </p:cNvPr>
          <p:cNvSpPr>
            <a:spLocks noGrp="1"/>
          </p:cNvSpPr>
          <p:nvPr>
            <p:ph type="pic" sz="quarter" idx="10"/>
          </p:nvPr>
        </p:nvSpPr>
        <p:spPr>
          <a:xfrm>
            <a:off x="1" y="0"/>
            <a:ext cx="4497858" cy="6858000"/>
          </a:xfrm>
        </p:spPr>
        <p:txBody>
          <a:bodyPr/>
          <a:lstStyle/>
          <a:p>
            <a:endParaRPr lang="en-US" dirty="0"/>
          </a:p>
        </p:txBody>
      </p:sp>
      <p:sp>
        <p:nvSpPr>
          <p:cNvPr id="2" name="Title 1">
            <a:extLst>
              <a:ext uri="{FF2B5EF4-FFF2-40B4-BE49-F238E27FC236}">
                <a16:creationId xmlns:a16="http://schemas.microsoft.com/office/drawing/2014/main" id="{676AB890-5676-4EF0-8068-888D2A373202}"/>
              </a:ext>
            </a:extLst>
          </p:cNvPr>
          <p:cNvSpPr>
            <a:spLocks noGrp="1"/>
          </p:cNvSpPr>
          <p:nvPr>
            <p:ph type="title"/>
          </p:nvPr>
        </p:nvSpPr>
        <p:spPr>
          <a:xfrm>
            <a:off x="4769708" y="365125"/>
            <a:ext cx="5684108" cy="1325563"/>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C275FC20-596B-48F4-B5DF-25A07C208108}"/>
              </a:ext>
            </a:extLst>
          </p:cNvPr>
          <p:cNvSpPr>
            <a:spLocks noGrp="1"/>
          </p:cNvSpPr>
          <p:nvPr>
            <p:ph idx="1"/>
          </p:nvPr>
        </p:nvSpPr>
        <p:spPr>
          <a:xfrm>
            <a:off x="4769708" y="2163561"/>
            <a:ext cx="5684108" cy="4425774"/>
          </a:xfrm>
        </p:spPr>
        <p:txBody>
          <a:bodyPr/>
          <a:lstStyle>
            <a:lvl1pPr>
              <a:defRPr sz="32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iamond 8">
            <a:extLst>
              <a:ext uri="{FF2B5EF4-FFF2-40B4-BE49-F238E27FC236}">
                <a16:creationId xmlns:a16="http://schemas.microsoft.com/office/drawing/2014/main" id="{ED6C7A24-C6A2-4D6D-BB6B-3354A7F3C317}"/>
              </a:ext>
            </a:extLst>
          </p:cNvPr>
          <p:cNvSpPr>
            <a:spLocks noChangeAspect="1"/>
          </p:cNvSpPr>
          <p:nvPr userDrawn="1"/>
        </p:nvSpPr>
        <p:spPr>
          <a:xfrm rot="20308058">
            <a:off x="10566197" y="51739"/>
            <a:ext cx="1684012" cy="4285801"/>
          </a:xfrm>
          <a:prstGeom prst="diamond">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iamond 9">
            <a:extLst>
              <a:ext uri="{FF2B5EF4-FFF2-40B4-BE49-F238E27FC236}">
                <a16:creationId xmlns:a16="http://schemas.microsoft.com/office/drawing/2014/main" id="{0942B5EA-7B64-41EE-920C-52A079B96DC0}"/>
              </a:ext>
            </a:extLst>
          </p:cNvPr>
          <p:cNvSpPr>
            <a:spLocks noChangeAspect="1"/>
          </p:cNvSpPr>
          <p:nvPr userDrawn="1"/>
        </p:nvSpPr>
        <p:spPr>
          <a:xfrm rot="1291339">
            <a:off x="11480746" y="-315098"/>
            <a:ext cx="981022" cy="2496696"/>
          </a:xfrm>
          <a:prstGeom prst="diamond">
            <a:avLst/>
          </a:prstGeom>
          <a:solidFill>
            <a:srgbClr val="94D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928763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20C1843D-E3C9-490D-96BD-8DDF188D3A93}"/>
              </a:ext>
            </a:extLst>
          </p:cNvPr>
          <p:cNvSpPr>
            <a:spLocks noChangeAspect="1"/>
          </p:cNvSpPr>
          <p:nvPr userDrawn="1"/>
        </p:nvSpPr>
        <p:spPr>
          <a:xfrm rot="20308058">
            <a:off x="10566197" y="51739"/>
            <a:ext cx="1684012" cy="4285801"/>
          </a:xfrm>
          <a:prstGeom prst="diamond">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6AB890-5676-4EF0-8068-888D2A373202}"/>
              </a:ext>
            </a:extLst>
          </p:cNvPr>
          <p:cNvSpPr>
            <a:spLocks noGrp="1"/>
          </p:cNvSpPr>
          <p:nvPr>
            <p:ph type="title"/>
          </p:nvPr>
        </p:nvSpPr>
        <p:spPr>
          <a:xfrm>
            <a:off x="358219" y="365125"/>
            <a:ext cx="10058527"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75FC20-596B-48F4-B5DF-25A07C208108}"/>
              </a:ext>
            </a:extLst>
          </p:cNvPr>
          <p:cNvSpPr>
            <a:spLocks noGrp="1"/>
          </p:cNvSpPr>
          <p:nvPr>
            <p:ph idx="1"/>
          </p:nvPr>
        </p:nvSpPr>
        <p:spPr>
          <a:xfrm>
            <a:off x="358219" y="1825624"/>
            <a:ext cx="10058527" cy="4763711"/>
          </a:xfrm>
        </p:spPr>
        <p:txBody>
          <a:bodyPr/>
          <a:lstStyle>
            <a:lvl1pPr>
              <a:defRPr sz="32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iamond 5">
            <a:extLst>
              <a:ext uri="{FF2B5EF4-FFF2-40B4-BE49-F238E27FC236}">
                <a16:creationId xmlns:a16="http://schemas.microsoft.com/office/drawing/2014/main" id="{78D33C67-49D2-46D1-A6A6-8981C56A30DC}"/>
              </a:ext>
            </a:extLst>
          </p:cNvPr>
          <p:cNvSpPr>
            <a:spLocks noChangeAspect="1"/>
          </p:cNvSpPr>
          <p:nvPr userDrawn="1"/>
        </p:nvSpPr>
        <p:spPr>
          <a:xfrm rot="1291339">
            <a:off x="11480746" y="-315098"/>
            <a:ext cx="981022" cy="2496696"/>
          </a:xfrm>
          <a:prstGeom prst="diamond">
            <a:avLst/>
          </a:prstGeom>
          <a:solidFill>
            <a:srgbClr val="94D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2609680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F347175-A982-4DE1-A196-51A1E4F7F017}"/>
              </a:ext>
            </a:extLst>
          </p:cNvPr>
          <p:cNvSpPr>
            <a:spLocks noGrp="1"/>
          </p:cNvSpPr>
          <p:nvPr>
            <p:ph type="pic" sz="quarter" idx="10"/>
          </p:nvPr>
        </p:nvSpPr>
        <p:spPr>
          <a:xfrm>
            <a:off x="0" y="0"/>
            <a:ext cx="5241303" cy="6858000"/>
          </a:xfrm>
        </p:spPr>
        <p:txBody>
          <a:bodyPr/>
          <a:lstStyle/>
          <a:p>
            <a:endParaRPr lang="en-US" dirty="0"/>
          </a:p>
        </p:txBody>
      </p:sp>
      <p:sp>
        <p:nvSpPr>
          <p:cNvPr id="2" name="Title 1">
            <a:extLst>
              <a:ext uri="{FF2B5EF4-FFF2-40B4-BE49-F238E27FC236}">
                <a16:creationId xmlns:a16="http://schemas.microsoft.com/office/drawing/2014/main" id="{676AB890-5676-4EF0-8068-888D2A373202}"/>
              </a:ext>
            </a:extLst>
          </p:cNvPr>
          <p:cNvSpPr>
            <a:spLocks noGrp="1"/>
          </p:cNvSpPr>
          <p:nvPr>
            <p:ph type="title"/>
          </p:nvPr>
        </p:nvSpPr>
        <p:spPr>
          <a:xfrm>
            <a:off x="5498926" y="365125"/>
            <a:ext cx="4897677"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75FC20-596B-48F4-B5DF-25A07C208108}"/>
              </a:ext>
            </a:extLst>
          </p:cNvPr>
          <p:cNvSpPr>
            <a:spLocks noGrp="1"/>
          </p:cNvSpPr>
          <p:nvPr>
            <p:ph idx="1"/>
          </p:nvPr>
        </p:nvSpPr>
        <p:spPr>
          <a:xfrm>
            <a:off x="5498926" y="2163561"/>
            <a:ext cx="4897677" cy="4425774"/>
          </a:xfrm>
        </p:spPr>
        <p:txBody>
          <a:bodyPr/>
          <a:lstStyle>
            <a:lvl1pPr>
              <a:defRPr sz="32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iamond 8">
            <a:extLst>
              <a:ext uri="{FF2B5EF4-FFF2-40B4-BE49-F238E27FC236}">
                <a16:creationId xmlns:a16="http://schemas.microsoft.com/office/drawing/2014/main" id="{ED6C7A24-C6A2-4D6D-BB6B-3354A7F3C317}"/>
              </a:ext>
            </a:extLst>
          </p:cNvPr>
          <p:cNvSpPr>
            <a:spLocks noChangeAspect="1"/>
          </p:cNvSpPr>
          <p:nvPr userDrawn="1"/>
        </p:nvSpPr>
        <p:spPr>
          <a:xfrm rot="20308058">
            <a:off x="10566197" y="51739"/>
            <a:ext cx="1684012" cy="4285801"/>
          </a:xfrm>
          <a:prstGeom prst="diamond">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iamond 9">
            <a:extLst>
              <a:ext uri="{FF2B5EF4-FFF2-40B4-BE49-F238E27FC236}">
                <a16:creationId xmlns:a16="http://schemas.microsoft.com/office/drawing/2014/main" id="{0942B5EA-7B64-41EE-920C-52A079B96DC0}"/>
              </a:ext>
            </a:extLst>
          </p:cNvPr>
          <p:cNvSpPr>
            <a:spLocks noChangeAspect="1"/>
          </p:cNvSpPr>
          <p:nvPr userDrawn="1"/>
        </p:nvSpPr>
        <p:spPr>
          <a:xfrm rot="1291339">
            <a:off x="11480746" y="-315098"/>
            <a:ext cx="981022" cy="2496696"/>
          </a:xfrm>
          <a:prstGeom prst="diamond">
            <a:avLst/>
          </a:prstGeom>
          <a:solidFill>
            <a:srgbClr val="94D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424659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961835-C2C3-4D73-82B5-DB20ABC781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1012995-9A04-4D21-8594-95967F5D40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2820039"/>
      </p:ext>
    </p:extLst>
  </p:cSld>
  <p:clrMap bg1="lt1" tx1="dk1" bg2="lt2" tx2="dk2" accent1="accent1" accent2="accent2" accent3="accent3" accent4="accent4" accent5="accent5" accent6="accent6" hlink="hlink" folHlink="folHlink"/>
  <p:sldLayoutIdLst>
    <p:sldLayoutId id="2147483669"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8B5358-76B4-4EDA-AAAE-5DC152470C99}"/>
              </a:ext>
            </a:extLst>
          </p:cNvPr>
          <p:cNvSpPr>
            <a:spLocks noGrp="1"/>
          </p:cNvSpPr>
          <p:nvPr>
            <p:ph type="ctrTitle"/>
          </p:nvPr>
        </p:nvSpPr>
        <p:spPr/>
        <p:txBody>
          <a:bodyPr>
            <a:normAutofit fontScale="90000"/>
          </a:bodyPr>
          <a:lstStyle/>
          <a:p>
            <a:r>
              <a:rPr lang="en-US" b="0" i="0" dirty="0">
                <a:solidFill>
                  <a:srgbClr val="232333"/>
                </a:solidFill>
                <a:effectLst/>
                <a:latin typeface="Lato"/>
              </a:rPr>
              <a:t>The Importance of Resiliency During the COVID-19 Pandemic</a:t>
            </a:r>
            <a:endParaRPr lang="en-US" dirty="0"/>
          </a:p>
        </p:txBody>
      </p:sp>
      <p:sp>
        <p:nvSpPr>
          <p:cNvPr id="5" name="Subtitle 4">
            <a:extLst>
              <a:ext uri="{FF2B5EF4-FFF2-40B4-BE49-F238E27FC236}">
                <a16:creationId xmlns:a16="http://schemas.microsoft.com/office/drawing/2014/main" id="{5B7CE477-1BBF-4FCC-80F2-D513FFBCF635}"/>
              </a:ext>
            </a:extLst>
          </p:cNvPr>
          <p:cNvSpPr>
            <a:spLocks noGrp="1"/>
          </p:cNvSpPr>
          <p:nvPr>
            <p:ph type="subTitle" idx="1"/>
          </p:nvPr>
        </p:nvSpPr>
        <p:spPr/>
        <p:txBody>
          <a:bodyPr/>
          <a:lstStyle/>
          <a:p>
            <a:endParaRPr lang="en-US" sz="3600" b="1" dirty="0"/>
          </a:p>
          <a:p>
            <a:r>
              <a:rPr lang="en-US" sz="3600" b="1" dirty="0"/>
              <a:t>Ken Winters, PhD</a:t>
            </a:r>
            <a:r>
              <a:rPr lang="en-US" sz="3600" b="1" dirty="0">
                <a:effectLst/>
                <a:ea typeface="Calibri" panose="020F0502020204030204" pitchFamily="34" charset="0"/>
                <a:cs typeface="Times New Roman" panose="02020603050405020304" pitchFamily="18" charset="0"/>
              </a:rPr>
              <a:t> </a:t>
            </a:r>
          </a:p>
          <a:p>
            <a:r>
              <a:rPr lang="en-US" sz="3600" b="1" dirty="0">
                <a:effectLst/>
                <a:ea typeface="Calibri" panose="020F0502020204030204" pitchFamily="34" charset="0"/>
                <a:cs typeface="Times New Roman" panose="02020603050405020304" pitchFamily="18" charset="0"/>
              </a:rPr>
              <a:t>Daniel V. Foster, Psy.D., MSCP</a:t>
            </a:r>
            <a:r>
              <a:rPr lang="en-US" sz="3600" b="1" dirty="0">
                <a:ea typeface="Calibri" panose="020F0502020204030204" pitchFamily="34" charset="0"/>
                <a:cs typeface="Times New Roman" panose="02020603050405020304" pitchFamily="18" charset="0"/>
              </a:rPr>
              <a:t> </a:t>
            </a:r>
            <a:endParaRPr lang="en-US" sz="3600" b="1" dirty="0"/>
          </a:p>
          <a:p>
            <a:endParaRPr lang="en-US" dirty="0"/>
          </a:p>
        </p:txBody>
      </p:sp>
    </p:spTree>
    <p:extLst>
      <p:ext uri="{BB962C8B-B14F-4D97-AF65-F5344CB8AC3E}">
        <p14:creationId xmlns:p14="http://schemas.microsoft.com/office/powerpoint/2010/main" val="822024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456CA-E46A-4E41-91B9-65A379425E72}"/>
              </a:ext>
            </a:extLst>
          </p:cNvPr>
          <p:cNvSpPr>
            <a:spLocks noGrp="1"/>
          </p:cNvSpPr>
          <p:nvPr>
            <p:ph type="title"/>
          </p:nvPr>
        </p:nvSpPr>
        <p:spPr>
          <a:xfrm>
            <a:off x="9429134" y="422787"/>
            <a:ext cx="2467898" cy="2340385"/>
          </a:xfrm>
        </p:spPr>
        <p:txBody>
          <a:bodyPr>
            <a:normAutofit/>
          </a:bodyPr>
          <a:lstStyle/>
          <a:p>
            <a:pPr algn="r"/>
            <a:r>
              <a:rPr lang="en-US" sz="3600" dirty="0">
                <a:solidFill>
                  <a:schemeClr val="bg1"/>
                </a:solidFill>
              </a:rPr>
              <a:t>American Indian &amp; Alaska Native Mental Health</a:t>
            </a:r>
            <a:br>
              <a:rPr lang="en-US" sz="3600" dirty="0">
                <a:solidFill>
                  <a:schemeClr val="bg1"/>
                </a:solidFill>
              </a:rPr>
            </a:br>
            <a:r>
              <a:rPr lang="en-US" sz="3600" dirty="0">
                <a:solidFill>
                  <a:schemeClr val="bg1"/>
                </a:solidFill>
              </a:rPr>
              <a:t>Webinar series</a:t>
            </a:r>
          </a:p>
        </p:txBody>
      </p:sp>
      <p:sp>
        <p:nvSpPr>
          <p:cNvPr id="3" name="Text Placeholder 2">
            <a:extLst>
              <a:ext uri="{FF2B5EF4-FFF2-40B4-BE49-F238E27FC236}">
                <a16:creationId xmlns:a16="http://schemas.microsoft.com/office/drawing/2014/main" id="{E92587F6-2E7E-4E6C-80F2-845DC8494387}"/>
              </a:ext>
            </a:extLst>
          </p:cNvPr>
          <p:cNvSpPr>
            <a:spLocks noGrp="1"/>
          </p:cNvSpPr>
          <p:nvPr>
            <p:ph type="body" idx="1"/>
          </p:nvPr>
        </p:nvSpPr>
        <p:spPr>
          <a:xfrm>
            <a:off x="831850" y="6092974"/>
            <a:ext cx="10515600" cy="585787"/>
          </a:xfrm>
        </p:spPr>
        <p:txBody>
          <a:bodyPr>
            <a:normAutofit fontScale="85000" lnSpcReduction="10000"/>
          </a:bodyPr>
          <a:lstStyle/>
          <a:p>
            <a:r>
              <a:rPr lang="en-US" dirty="0">
                <a:solidFill>
                  <a:schemeClr val="tx1"/>
                </a:solidFill>
              </a:rPr>
              <a:t>This webinar is provided by the National American Indian &amp; Alaska Native MHTTC, a program funded by the Substance Abuse and Mental Health Services Administration (SAMHSA).</a:t>
            </a:r>
          </a:p>
        </p:txBody>
      </p:sp>
      <p:pic>
        <p:nvPicPr>
          <p:cNvPr id="5" name="Picture 4">
            <a:extLst>
              <a:ext uri="{FF2B5EF4-FFF2-40B4-BE49-F238E27FC236}">
                <a16:creationId xmlns:a16="http://schemas.microsoft.com/office/drawing/2014/main" id="{4F0980DA-28ED-4F4A-ABB1-1D4CBF7ABC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08" y="179238"/>
            <a:ext cx="8345986" cy="5719920"/>
          </a:xfrm>
          <a:prstGeom prst="rect">
            <a:avLst/>
          </a:prstGeom>
        </p:spPr>
      </p:pic>
    </p:spTree>
    <p:extLst>
      <p:ext uri="{BB962C8B-B14F-4D97-AF65-F5344CB8AC3E}">
        <p14:creationId xmlns:p14="http://schemas.microsoft.com/office/powerpoint/2010/main" val="657206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noFill/>
        </p:spPr>
        <p:txBody>
          <a:bodyPr>
            <a:noAutofit/>
          </a:bodyPr>
          <a:lstStyle/>
          <a:p>
            <a:pPr marL="341313" indent="-341313"/>
            <a:r>
              <a:rPr lang="en-US" dirty="0"/>
              <a:t>The National American Indian and Alaska Native Addiction Technology Transfer Center is supported by a grant from CSAT/SAMHSA.</a:t>
            </a:r>
          </a:p>
          <a:p>
            <a:pPr marL="341313" indent="-341313"/>
            <a:endParaRPr lang="en-US" dirty="0"/>
          </a:p>
          <a:p>
            <a:pPr marL="341313" indent="-341313"/>
            <a:r>
              <a:rPr lang="en-US" dirty="0"/>
              <a:t>The content of this webinar is the creation of the presenter(s),  and the opinions expressed do not necessarily reflect the views or policies of SAMHSA, HHS, or the American Indian &amp; Alaska Native ATTC. </a:t>
            </a:r>
          </a:p>
        </p:txBody>
      </p:sp>
      <p:pic>
        <p:nvPicPr>
          <p:cNvPr id="4" name="Picture 3">
            <a:extLst>
              <a:ext uri="{FF2B5EF4-FFF2-40B4-BE49-F238E27FC236}">
                <a16:creationId xmlns:a16="http://schemas.microsoft.com/office/drawing/2014/main" id="{E87723A5-FB24-447E-8237-DCBE3EAA2B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512" y="268665"/>
            <a:ext cx="5131786" cy="1332932"/>
          </a:xfrm>
          <a:prstGeom prst="rect">
            <a:avLst/>
          </a:prstGeom>
        </p:spPr>
      </p:pic>
    </p:spTree>
    <p:extLst>
      <p:ext uri="{BB962C8B-B14F-4D97-AF65-F5344CB8AC3E}">
        <p14:creationId xmlns:p14="http://schemas.microsoft.com/office/powerpoint/2010/main" val="346870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51E-3BBB-4C6E-A507-9286AAF03751}"/>
              </a:ext>
            </a:extLst>
          </p:cNvPr>
          <p:cNvSpPr>
            <a:spLocks noGrp="1"/>
          </p:cNvSpPr>
          <p:nvPr>
            <p:ph type="title"/>
          </p:nvPr>
        </p:nvSpPr>
        <p:spPr/>
        <p:txBody>
          <a:bodyPr/>
          <a:lstStyle/>
          <a:p>
            <a:r>
              <a:rPr lang="en-US"/>
              <a:t>Webinar follow-up</a:t>
            </a:r>
            <a:endParaRPr lang="en-US" dirty="0"/>
          </a:p>
        </p:txBody>
      </p:sp>
      <p:sp>
        <p:nvSpPr>
          <p:cNvPr id="3" name="Content Placeholder 2">
            <a:extLst>
              <a:ext uri="{FF2B5EF4-FFF2-40B4-BE49-F238E27FC236}">
                <a16:creationId xmlns:a16="http://schemas.microsoft.com/office/drawing/2014/main" id="{41C43876-FC6C-4289-9722-61200407742B}"/>
              </a:ext>
            </a:extLst>
          </p:cNvPr>
          <p:cNvSpPr>
            <a:spLocks noGrp="1"/>
          </p:cNvSpPr>
          <p:nvPr>
            <p:ph idx="1"/>
          </p:nvPr>
        </p:nvSpPr>
        <p:spPr/>
        <p:txBody>
          <a:bodyPr>
            <a:normAutofit/>
          </a:bodyPr>
          <a:lstStyle/>
          <a:p>
            <a:r>
              <a:rPr lang="en-US" dirty="0"/>
              <a:t>CEUs are available upon request. We are currently waiving any fees for CEUs during quarantine. </a:t>
            </a:r>
          </a:p>
          <a:p>
            <a:pPr lvl="1"/>
            <a:r>
              <a:rPr lang="en-US" dirty="0"/>
              <a:t>This session has been approved for 1.0 CEU’s by:</a:t>
            </a:r>
          </a:p>
          <a:p>
            <a:pPr lvl="2"/>
            <a:r>
              <a:rPr lang="en-US" dirty="0"/>
              <a:t>NAADAC: The National American Indian &amp; Alaska Native MHTTC is a NAADAC (The Association for Addiction Professionals) certified educational provider, and this webinar has been pre-approved for 1.0 CEU. </a:t>
            </a:r>
          </a:p>
          <a:p>
            <a:pPr lvl="1"/>
            <a:r>
              <a:rPr lang="en-US" dirty="0"/>
              <a:t>Participants are responsible for submitting state specific requests under the guidelines of their individual state. </a:t>
            </a:r>
          </a:p>
          <a:p>
            <a:endParaRPr lang="en-US" dirty="0"/>
          </a:p>
          <a:p>
            <a:r>
              <a:rPr lang="en-US" dirty="0"/>
              <a:t>Presentation handouts:</a:t>
            </a:r>
          </a:p>
          <a:p>
            <a:pPr lvl="1"/>
            <a:r>
              <a:rPr lang="en-US" dirty="0"/>
              <a:t>A handout of this slideshow presentation will also be available by download</a:t>
            </a:r>
          </a:p>
        </p:txBody>
      </p:sp>
    </p:spTree>
    <p:extLst>
      <p:ext uri="{BB962C8B-B14F-4D97-AF65-F5344CB8AC3E}">
        <p14:creationId xmlns:p14="http://schemas.microsoft.com/office/powerpoint/2010/main" val="2663246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B2649E-6340-4EE5-97B4-B2456BAAC8D1}"/>
              </a:ext>
            </a:extLst>
          </p:cNvPr>
          <p:cNvSpPr>
            <a:spLocks noGrp="1"/>
          </p:cNvSpPr>
          <p:nvPr>
            <p:ph type="title"/>
          </p:nvPr>
        </p:nvSpPr>
        <p:spPr/>
        <p:txBody>
          <a:bodyPr/>
          <a:lstStyle/>
          <a:p>
            <a:r>
              <a:rPr lang="en-US" dirty="0"/>
              <a:t>Webinar follow-up</a:t>
            </a:r>
          </a:p>
        </p:txBody>
      </p:sp>
      <p:sp>
        <p:nvSpPr>
          <p:cNvPr id="4" name="Content Placeholder 3">
            <a:extLst>
              <a:ext uri="{FF2B5EF4-FFF2-40B4-BE49-F238E27FC236}">
                <a16:creationId xmlns:a16="http://schemas.microsoft.com/office/drawing/2014/main" id="{F5FE120C-8960-472E-8E9B-18E2557206F1}"/>
              </a:ext>
            </a:extLst>
          </p:cNvPr>
          <p:cNvSpPr>
            <a:spLocks noGrp="1"/>
          </p:cNvSpPr>
          <p:nvPr>
            <p:ph idx="1"/>
          </p:nvPr>
        </p:nvSpPr>
        <p:spPr/>
        <p:txBody>
          <a:bodyPr>
            <a:normAutofit fontScale="62500" lnSpcReduction="20000"/>
          </a:bodyPr>
          <a:lstStyle/>
          <a:p>
            <a:pPr marL="0" indent="0">
              <a:lnSpc>
                <a:spcPct val="120000"/>
              </a:lnSpc>
              <a:spcBef>
                <a:spcPts val="600"/>
              </a:spcBef>
              <a:buNone/>
            </a:pPr>
            <a:r>
              <a:rPr lang="en-US" sz="3400" b="1" dirty="0"/>
              <a:t>Evaluation: SAMHSA’s GPRA</a:t>
            </a:r>
          </a:p>
          <a:p>
            <a:pPr marL="0" indent="0">
              <a:lnSpc>
                <a:spcPct val="120000"/>
              </a:lnSpc>
              <a:spcBef>
                <a:spcPts val="600"/>
              </a:spcBef>
              <a:buNone/>
            </a:pPr>
            <a:r>
              <a:rPr lang="en-US" dirty="0"/>
              <a:t>This webinar is provided by the National American Indian &amp; Alaska Native MHTTC, a program funded by the Substance Abuse and Mental Health Services Administration (SAMHSA). </a:t>
            </a:r>
          </a:p>
          <a:p>
            <a:pPr marL="0" indent="0">
              <a:lnSpc>
                <a:spcPct val="120000"/>
              </a:lnSpc>
              <a:spcBef>
                <a:spcPts val="600"/>
              </a:spcBef>
              <a:buNone/>
            </a:pPr>
            <a:r>
              <a:rPr lang="en-US" dirty="0"/>
              <a:t>Participation in our evaluation lets SAMHSA know: </a:t>
            </a:r>
          </a:p>
          <a:p>
            <a:pPr lvl="1">
              <a:lnSpc>
                <a:spcPct val="120000"/>
              </a:lnSpc>
              <a:spcBef>
                <a:spcPts val="600"/>
              </a:spcBef>
            </a:pPr>
            <a:r>
              <a:rPr lang="en-US" dirty="0"/>
              <a:t>How many people attended our webinar</a:t>
            </a:r>
          </a:p>
          <a:p>
            <a:pPr lvl="1">
              <a:lnSpc>
                <a:spcPct val="120000"/>
              </a:lnSpc>
              <a:spcBef>
                <a:spcPts val="600"/>
              </a:spcBef>
            </a:pPr>
            <a:r>
              <a:rPr lang="en-US" dirty="0"/>
              <a:t>How satisfied you are with our webinar</a:t>
            </a:r>
          </a:p>
          <a:p>
            <a:pPr lvl="1">
              <a:lnSpc>
                <a:spcPct val="120000"/>
              </a:lnSpc>
              <a:spcBef>
                <a:spcPts val="600"/>
              </a:spcBef>
            </a:pPr>
            <a:r>
              <a:rPr lang="en-US" dirty="0"/>
              <a:t>How useful our webinars are to you</a:t>
            </a:r>
          </a:p>
          <a:p>
            <a:pPr marL="0" indent="0">
              <a:lnSpc>
                <a:spcPct val="120000"/>
              </a:lnSpc>
              <a:spcBef>
                <a:spcPts val="600"/>
              </a:spcBef>
              <a:buNone/>
            </a:pPr>
            <a:r>
              <a:rPr lang="en-US" dirty="0"/>
              <a:t>You will find a link to the GPRA survey in the chat box. If you are not able to complete the GPRA directly following the webinar, we will send an email to you with the survey link. Please take a few minutes to give us your feedback on this webinar. You can skip any questions that you do not want to answer, and your participation in this survey is voluntary. Through the use of a coding system, your responses will be kept confidential and it will not be possible to link your responses to you. </a:t>
            </a:r>
          </a:p>
          <a:p>
            <a:pPr marL="0" indent="0">
              <a:lnSpc>
                <a:spcPct val="120000"/>
              </a:lnSpc>
              <a:spcBef>
                <a:spcPts val="600"/>
              </a:spcBef>
              <a:buNone/>
            </a:pPr>
            <a:r>
              <a:rPr lang="en-US" b="1" dirty="0"/>
              <a:t>We appreciate your response and look forward to hearing from you. </a:t>
            </a:r>
          </a:p>
        </p:txBody>
      </p:sp>
      <p:pic>
        <p:nvPicPr>
          <p:cNvPr id="8" name="Picture 7">
            <a:extLst>
              <a:ext uri="{FF2B5EF4-FFF2-40B4-BE49-F238E27FC236}">
                <a16:creationId xmlns:a16="http://schemas.microsoft.com/office/drawing/2014/main" id="{70D0BB1A-12EE-40FC-B091-9132695798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7775" y="5839872"/>
            <a:ext cx="3248024" cy="843643"/>
          </a:xfrm>
          <a:prstGeom prst="rect">
            <a:avLst/>
          </a:prstGeom>
        </p:spPr>
      </p:pic>
    </p:spTree>
    <p:extLst>
      <p:ext uri="{BB962C8B-B14F-4D97-AF65-F5344CB8AC3E}">
        <p14:creationId xmlns:p14="http://schemas.microsoft.com/office/powerpoint/2010/main" val="143329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31D29F-C9A8-414C-B1F7-2258CC1C42BB}"/>
              </a:ext>
            </a:extLst>
          </p:cNvPr>
          <p:cNvPicPr>
            <a:picLocks noChangeAspect="1"/>
          </p:cNvPicPr>
          <p:nvPr/>
        </p:nvPicPr>
        <p:blipFill rotWithShape="1">
          <a:blip r:embed="rId3"/>
          <a:srcRect l="83519" t="66667"/>
          <a:stretch/>
        </p:blipFill>
        <p:spPr>
          <a:xfrm>
            <a:off x="-1" y="2988324"/>
            <a:ext cx="3323049" cy="3780435"/>
          </a:xfrm>
          <a:prstGeom prst="rect">
            <a:avLst/>
          </a:prstGeom>
        </p:spPr>
      </p:pic>
      <p:sp>
        <p:nvSpPr>
          <p:cNvPr id="3" name="Title 2">
            <a:extLst>
              <a:ext uri="{FF2B5EF4-FFF2-40B4-BE49-F238E27FC236}">
                <a16:creationId xmlns:a16="http://schemas.microsoft.com/office/drawing/2014/main" id="{0C8C2158-953B-4E00-8442-5439330C42C8}"/>
              </a:ext>
            </a:extLst>
          </p:cNvPr>
          <p:cNvSpPr>
            <a:spLocks noGrp="1"/>
          </p:cNvSpPr>
          <p:nvPr>
            <p:ph type="title"/>
          </p:nvPr>
        </p:nvSpPr>
        <p:spPr>
          <a:xfrm>
            <a:off x="3770489" y="365125"/>
            <a:ext cx="6757469" cy="1325563"/>
          </a:xfrm>
        </p:spPr>
        <p:txBody>
          <a:bodyPr/>
          <a:lstStyle/>
          <a:p>
            <a:r>
              <a:rPr lang="en-US" dirty="0"/>
              <a:t>Zoom Overview</a:t>
            </a:r>
          </a:p>
        </p:txBody>
      </p:sp>
      <p:sp>
        <p:nvSpPr>
          <p:cNvPr id="4" name="Content Placeholder 3">
            <a:extLst>
              <a:ext uri="{FF2B5EF4-FFF2-40B4-BE49-F238E27FC236}">
                <a16:creationId xmlns:a16="http://schemas.microsoft.com/office/drawing/2014/main" id="{FF68116E-3422-4F8A-BE0C-BFF2ACC881E3}"/>
              </a:ext>
            </a:extLst>
          </p:cNvPr>
          <p:cNvSpPr>
            <a:spLocks noGrp="1"/>
          </p:cNvSpPr>
          <p:nvPr>
            <p:ph idx="1"/>
          </p:nvPr>
        </p:nvSpPr>
        <p:spPr>
          <a:xfrm>
            <a:off x="4289778" y="1825624"/>
            <a:ext cx="6151682" cy="4763711"/>
          </a:xfrm>
        </p:spPr>
        <p:txBody>
          <a:bodyPr/>
          <a:lstStyle/>
          <a:p>
            <a:pPr marL="0" indent="0">
              <a:buNone/>
            </a:pPr>
            <a:r>
              <a:rPr lang="en-US" dirty="0"/>
              <a:t>Participant overview:</a:t>
            </a:r>
          </a:p>
          <a:p>
            <a:pPr lvl="1"/>
            <a:r>
              <a:rPr lang="en-US" dirty="0"/>
              <a:t>You will need to click on the “Chat” icon to open up the chat on the right side of the screen. </a:t>
            </a:r>
          </a:p>
          <a:p>
            <a:pPr lvl="1"/>
            <a:r>
              <a:rPr lang="en-US" dirty="0"/>
              <a:t>To ask questions or share comments, please type them into the chat pod and hit “Enter.”</a:t>
            </a:r>
          </a:p>
          <a:p>
            <a:endParaRPr lang="en-US" dirty="0"/>
          </a:p>
        </p:txBody>
      </p:sp>
      <p:pic>
        <p:nvPicPr>
          <p:cNvPr id="9" name="Picture Placeholder 8">
            <a:extLst>
              <a:ext uri="{FF2B5EF4-FFF2-40B4-BE49-F238E27FC236}">
                <a16:creationId xmlns:a16="http://schemas.microsoft.com/office/drawing/2014/main" id="{1E4D218A-BD0B-4EE9-9ED3-D450F61C8F68}"/>
              </a:ext>
            </a:extLst>
          </p:cNvPr>
          <p:cNvPicPr>
            <a:picLocks noGrp="1" noChangeAspect="1"/>
          </p:cNvPicPr>
          <p:nvPr>
            <p:ph type="pic" sz="quarter" idx="4294967295"/>
          </p:nvPr>
        </p:nvPicPr>
        <p:blipFill rotWithShape="1">
          <a:blip r:embed="rId4"/>
          <a:srcRect l="32947" t="63614" r="44276"/>
          <a:stretch/>
        </p:blipFill>
        <p:spPr>
          <a:xfrm>
            <a:off x="0" y="0"/>
            <a:ext cx="3322638" cy="2986088"/>
          </a:xfrm>
          <a:prstGeom prst="rect">
            <a:avLst/>
          </a:prstGeom>
        </p:spPr>
      </p:pic>
      <p:cxnSp>
        <p:nvCxnSpPr>
          <p:cNvPr id="8" name="Straight Arrow Connector 7">
            <a:extLst>
              <a:ext uri="{FF2B5EF4-FFF2-40B4-BE49-F238E27FC236}">
                <a16:creationId xmlns:a16="http://schemas.microsoft.com/office/drawing/2014/main" id="{5CC7DED7-E645-473C-8571-59A2891106E4}"/>
              </a:ext>
            </a:extLst>
          </p:cNvPr>
          <p:cNvCxnSpPr>
            <a:cxnSpLocks/>
          </p:cNvCxnSpPr>
          <p:nvPr/>
        </p:nvCxnSpPr>
        <p:spPr>
          <a:xfrm flipH="1">
            <a:off x="1828800" y="4131325"/>
            <a:ext cx="2831335" cy="159214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8DC0C841-69C8-4B9C-92E6-4D4ADC1B9061}"/>
              </a:ext>
            </a:extLst>
          </p:cNvPr>
          <p:cNvCxnSpPr>
            <a:cxnSpLocks/>
          </p:cNvCxnSpPr>
          <p:nvPr/>
        </p:nvCxnSpPr>
        <p:spPr>
          <a:xfrm flipH="1" flipV="1">
            <a:off x="2393244" y="2506133"/>
            <a:ext cx="2266891" cy="18545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49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9591-0D15-4C2C-8668-B552D364BD3A}"/>
              </a:ext>
            </a:extLst>
          </p:cNvPr>
          <p:cNvSpPr>
            <a:spLocks noGrp="1"/>
          </p:cNvSpPr>
          <p:nvPr>
            <p:ph type="title"/>
          </p:nvPr>
        </p:nvSpPr>
        <p:spPr/>
        <p:txBody>
          <a:bodyPr/>
          <a:lstStyle/>
          <a:p>
            <a:r>
              <a:rPr lang="en-US" dirty="0"/>
              <a:t>Today’s Speakers</a:t>
            </a:r>
          </a:p>
        </p:txBody>
      </p:sp>
      <p:sp>
        <p:nvSpPr>
          <p:cNvPr id="3" name="Content Placeholder 2">
            <a:extLst>
              <a:ext uri="{FF2B5EF4-FFF2-40B4-BE49-F238E27FC236}">
                <a16:creationId xmlns:a16="http://schemas.microsoft.com/office/drawing/2014/main" id="{112992B6-D408-453F-9682-8F1F79F8AC3E}"/>
              </a:ext>
            </a:extLst>
          </p:cNvPr>
          <p:cNvSpPr>
            <a:spLocks noGrp="1"/>
          </p:cNvSpPr>
          <p:nvPr>
            <p:ph idx="1"/>
          </p:nvPr>
        </p:nvSpPr>
        <p:spPr/>
        <p:txBody>
          <a:bodyPr>
            <a:normAutofit lnSpcReduction="10000"/>
          </a:bodyPr>
          <a:lstStyle/>
          <a:p>
            <a:pPr marL="0" indent="0">
              <a:lnSpc>
                <a:spcPct val="107000"/>
              </a:lnSpc>
              <a:spcBef>
                <a:spcPts val="0"/>
              </a:spcBef>
              <a:spcAft>
                <a:spcPts val="800"/>
              </a:spcAft>
              <a:buNone/>
            </a:pPr>
            <a:r>
              <a:rPr lang="en-US" sz="1900" b="1" dirty="0">
                <a:effectLst/>
                <a:ea typeface="Calibri" panose="020F0502020204030204" pitchFamily="34" charset="0"/>
                <a:cs typeface="Times New Roman" panose="02020603050405020304" pitchFamily="18" charset="0"/>
              </a:rPr>
              <a:t>Daniel V. Foster, Psy.D., MSCP</a:t>
            </a:r>
            <a:r>
              <a:rPr lang="en-US" sz="1900" b="1" dirty="0">
                <a:ea typeface="Calibri" panose="020F0502020204030204" pitchFamily="34" charset="0"/>
                <a:cs typeface="Times New Roman" panose="02020603050405020304" pitchFamily="18" charset="0"/>
              </a:rPr>
              <a:t> </a:t>
            </a:r>
            <a:r>
              <a:rPr lang="en-US" sz="1900" dirty="0">
                <a:effectLst/>
                <a:ea typeface="Calibri" panose="020F0502020204030204" pitchFamily="34" charset="0"/>
                <a:cs typeface="Times New Roman" panose="02020603050405020304" pitchFamily="18" charset="0"/>
              </a:rPr>
              <a:t>served as an Army Sergeant, 1969-71. He graduated from Willamette University, Salem OR, then on to his Doctorate (PsyD) from Baylor University in 1980. He received an MS in Clinical Psychopharmacology in 2011. He was the first National Director of the Bureau of Prisons Drug Abuse Programs. His final 23 years, he served with the Indian Health Service at two locations, in Montana and South Dakota. He served in various supervisory, management and administrative roles with the BOP and IHS. He and his wife, a Ph.D. in psychology and American Indian, adopted numerous children, including special needs children. They contributed to the development of American Indian Graduate Education in Clinical Psychology. They live a Traditional and Ceremonial Life in contemporary times.</a:t>
            </a:r>
            <a:endParaRPr lang="en-US" sz="1900" dirty="0"/>
          </a:p>
          <a:p>
            <a:pPr marL="0" indent="0">
              <a:buNone/>
            </a:pPr>
            <a:endParaRPr lang="en-US" sz="100" dirty="0"/>
          </a:p>
          <a:p>
            <a:pPr marL="0" indent="0">
              <a:lnSpc>
                <a:spcPct val="110000"/>
              </a:lnSpc>
              <a:buNone/>
            </a:pPr>
            <a:r>
              <a:rPr lang="en-US" sz="1900" b="1" dirty="0"/>
              <a:t>Ken Winters, PhD </a:t>
            </a:r>
            <a:r>
              <a:rPr lang="en-US" sz="1900" dirty="0"/>
              <a:t>has been a consultant to the National American Indian Alaska Native Technology Transfer Center for several years. He is a Senior Scientist at the Oregon Research Institute (MN location). Previously he was a Professor in the Department of Psychiatry at the University of Minnesota, where he founded and directed the Center for Adolescent Substance Abuse Research for 25 years. His primary research interests are adolescent health, with a focus of substance abuse and co-existing mental and behavioral disorders.</a:t>
            </a:r>
          </a:p>
          <a:p>
            <a:pPr marL="0" indent="0">
              <a:buNone/>
            </a:pPr>
            <a:endParaRPr lang="en-US" dirty="0"/>
          </a:p>
        </p:txBody>
      </p:sp>
    </p:spTree>
    <p:extLst>
      <p:ext uri="{BB962C8B-B14F-4D97-AF65-F5344CB8AC3E}">
        <p14:creationId xmlns:p14="http://schemas.microsoft.com/office/powerpoint/2010/main" val="4007841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1075</Words>
  <Application>Microsoft Macintosh PowerPoint</Application>
  <PresentationFormat>Widescreen</PresentationFormat>
  <Paragraphs>48</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Lato</vt:lpstr>
      <vt:lpstr>Times New Roman</vt:lpstr>
      <vt:lpstr>Trebuchet MS</vt:lpstr>
      <vt:lpstr>Tw Cen MT Condensed</vt:lpstr>
      <vt:lpstr>1_Office Theme</vt:lpstr>
      <vt:lpstr>The Importance of Resiliency During the COVID-19 Pandemic</vt:lpstr>
      <vt:lpstr>American Indian &amp; Alaska Native Mental Health Webinar series</vt:lpstr>
      <vt:lpstr>PowerPoint Presentation</vt:lpstr>
      <vt:lpstr>Webinar follow-up</vt:lpstr>
      <vt:lpstr>Webinar follow-up</vt:lpstr>
      <vt:lpstr>Zoom Overview</vt:lpstr>
      <vt:lpstr>Today’s Speakers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Thrams, Kate F</dc:creator>
  <cp:lastModifiedBy>Buffalo, Abigail C</cp:lastModifiedBy>
  <cp:revision>22</cp:revision>
  <dcterms:created xsi:type="dcterms:W3CDTF">2019-02-21T23:49:46Z</dcterms:created>
  <dcterms:modified xsi:type="dcterms:W3CDTF">2021-01-15T16:00:13Z</dcterms:modified>
</cp:coreProperties>
</file>