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267" r:id="rId4"/>
    <p:sldId id="271" r:id="rId5"/>
    <p:sldId id="270" r:id="rId6"/>
    <p:sldId id="268" r:id="rId7"/>
    <p:sldId id="290" r:id="rId8"/>
    <p:sldId id="288" r:id="rId9"/>
    <p:sldId id="261" r:id="rId10"/>
    <p:sldId id="266" r:id="rId11"/>
    <p:sldId id="260" r:id="rId12"/>
    <p:sldId id="259" r:id="rId13"/>
    <p:sldId id="291" r:id="rId14"/>
    <p:sldId id="292" r:id="rId15"/>
    <p:sldId id="273" r:id="rId16"/>
    <p:sldId id="272" r:id="rId17"/>
    <p:sldId id="274" r:id="rId18"/>
    <p:sldId id="275" r:id="rId19"/>
    <p:sldId id="294" r:id="rId20"/>
    <p:sldId id="278" r:id="rId21"/>
    <p:sldId id="279" r:id="rId22"/>
    <p:sldId id="280" r:id="rId23"/>
    <p:sldId id="281" r:id="rId24"/>
    <p:sldId id="296" r:id="rId25"/>
    <p:sldId id="284" r:id="rId26"/>
    <p:sldId id="285" r:id="rId27"/>
    <p:sldId id="295" r:id="rId28"/>
    <p:sldId id="265" r:id="rId29"/>
    <p:sldId id="26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t" initials="kt" lastIdx="2" clrIdx="0">
    <p:extLst>
      <p:ext uri="{19B8F6BF-5375-455C-9EA6-DF929625EA0E}">
        <p15:presenceInfo xmlns:p15="http://schemas.microsoft.com/office/powerpoint/2012/main" userId="4769a565f80118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70"/>
  </p:normalViewPr>
  <p:slideViewPr>
    <p:cSldViewPr snapToGrid="0" snapToObjects="1">
      <p:cViewPr>
        <p:scale>
          <a:sx n="73" d="100"/>
          <a:sy n="73" d="100"/>
        </p:scale>
        <p:origin x="1192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1F888-B3AC-0443-AAEA-15FCD4BF0004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141B1-18AC-404A-926C-B7E0800C9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2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71A9-2A08-4049-9644-AC68DC3EC54E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579C-5DF8-4C4E-B5FA-96BED4D031C9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9558-1C69-6F41-885B-499A56E47DF4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0FD7-B56E-454D-93B4-6C3231078CBC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6ADA-850D-0247-9914-7341CD0B0022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B609-CA44-4C4B-B7D3-9AECCC53BB4A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A45D-C839-1542-AFDF-8DE596C0D756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311B-DA4D-D541-A414-FCF77771369D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3934-5FEF-B447-8A35-0B3945375BFB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28D1-1FE9-454F-AFDD-FD0D3CCF7385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368D-ADBE-0E48-8E3A-63F45A5D4F82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55C7543-0D76-DE49-8875-6C8A3D94A8AA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QMlIjSnt_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BD4CD-51EF-184C-B2D1-73B3A9B03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1" dirty="0"/>
              <a:t>Evoking Power in Seasons of Uncertainty.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049B-4F14-EE42-A79C-657ED67A4D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MOTIVATIONAL INTERVIEWING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EC564-D09B-D64B-9A8B-0DC9F960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C6EA-7C3F-DA4A-A571-3351E1A4E197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0B61-BF03-4544-B046-2E3E35FE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E04AB-D989-F046-A411-3DA5F861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8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6002F-CC9B-7A47-AF77-B3F50170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5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9FAE5-4F78-4440-A917-9D0DA793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A79B7-0DB4-E64B-99CC-30412F07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pic>
        <p:nvPicPr>
          <p:cNvPr id="9" name="Picture Placeholder 8" descr="A cat sitting on top of a sign&#10;&#10;Description automatically generated">
            <a:extLst>
              <a:ext uri="{FF2B5EF4-FFF2-40B4-BE49-F238E27FC236}">
                <a16:creationId xmlns:a16="http://schemas.microsoft.com/office/drawing/2014/main" id="{8089E389-D2CA-D543-B407-EC6F27B40D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6943" b="826"/>
          <a:stretch/>
        </p:blipFill>
        <p:spPr>
          <a:xfrm rot="16200000">
            <a:off x="1377481" y="372307"/>
            <a:ext cx="5569814" cy="61138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FE4522-EB60-464C-80A7-74C2704AC18A}"/>
              </a:ext>
            </a:extLst>
          </p:cNvPr>
          <p:cNvSpPr/>
          <p:nvPr/>
        </p:nvSpPr>
        <p:spPr>
          <a:xfrm>
            <a:off x="7371918" y="5346106"/>
            <a:ext cx="1621598" cy="584775"/>
          </a:xfrm>
          <a:prstGeom prst="rect">
            <a:avLst/>
          </a:prstGeom>
          <a:noFill/>
        </p:spPr>
        <p:txBody>
          <a:bodyPr wrap="none" lIns="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DESIRE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44E9EA-6CCC-5848-A4DB-6F9F2C27ABAA}"/>
              </a:ext>
            </a:extLst>
          </p:cNvPr>
          <p:cNvSpPr/>
          <p:nvPr/>
        </p:nvSpPr>
        <p:spPr>
          <a:xfrm>
            <a:off x="7371918" y="3887191"/>
            <a:ext cx="2123338" cy="584775"/>
          </a:xfrm>
          <a:prstGeom prst="rect">
            <a:avLst/>
          </a:prstGeom>
          <a:noFill/>
        </p:spPr>
        <p:txBody>
          <a:bodyPr wrap="none" lIns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REASONS</a:t>
            </a:r>
            <a:endParaRPr lang="en-US" sz="3200" dirty="0"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66D2C-BA78-DB42-B220-175787F14D77}"/>
              </a:ext>
            </a:extLst>
          </p:cNvPr>
          <p:cNvSpPr/>
          <p:nvPr/>
        </p:nvSpPr>
        <p:spPr>
          <a:xfrm>
            <a:off x="7380374" y="3163626"/>
            <a:ext cx="1233671" cy="584775"/>
          </a:xfrm>
          <a:prstGeom prst="rect">
            <a:avLst/>
          </a:prstGeom>
          <a:noFill/>
        </p:spPr>
        <p:txBody>
          <a:bodyPr wrap="none" lIns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NEED</a:t>
            </a:r>
            <a:endParaRPr lang="en-US" sz="3200" dirty="0"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D2F2E-392B-CA4B-BC1F-A705B5731BDA}"/>
              </a:ext>
            </a:extLst>
          </p:cNvPr>
          <p:cNvSpPr/>
          <p:nvPr/>
        </p:nvSpPr>
        <p:spPr>
          <a:xfrm>
            <a:off x="7380374" y="4690105"/>
            <a:ext cx="1687321" cy="584775"/>
          </a:xfrm>
          <a:prstGeom prst="rect">
            <a:avLst/>
          </a:prstGeom>
          <a:noFill/>
        </p:spPr>
        <p:txBody>
          <a:bodyPr wrap="none" lIns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n-US" sz="3200" dirty="0"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6032ED-C7D8-1047-AF13-AE80DEB2AD81}"/>
              </a:ext>
            </a:extLst>
          </p:cNvPr>
          <p:cNvSpPr/>
          <p:nvPr/>
        </p:nvSpPr>
        <p:spPr>
          <a:xfrm>
            <a:off x="7380374" y="1741588"/>
            <a:ext cx="2538515" cy="584775"/>
          </a:xfrm>
          <a:prstGeom prst="rect">
            <a:avLst/>
          </a:prstGeom>
          <a:noFill/>
        </p:spPr>
        <p:txBody>
          <a:bodyPr wrap="none" lIns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ACTIVATION</a:t>
            </a:r>
            <a:endParaRPr lang="en-US" sz="3200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4905A5-2780-BE45-97BA-E0F5F0130175}"/>
              </a:ext>
            </a:extLst>
          </p:cNvPr>
          <p:cNvSpPr/>
          <p:nvPr/>
        </p:nvSpPr>
        <p:spPr>
          <a:xfrm>
            <a:off x="7371918" y="2324445"/>
            <a:ext cx="2916824" cy="584775"/>
          </a:xfrm>
          <a:prstGeom prst="rect">
            <a:avLst/>
          </a:prstGeom>
          <a:noFill/>
        </p:spPr>
        <p:txBody>
          <a:bodyPr wrap="none" lIns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COMMITMENT</a:t>
            </a:r>
            <a:endParaRPr lang="en-US" sz="3200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3A4302-C1AD-CA40-B471-2CD9DF4503C9}"/>
              </a:ext>
            </a:extLst>
          </p:cNvPr>
          <p:cNvSpPr/>
          <p:nvPr/>
        </p:nvSpPr>
        <p:spPr>
          <a:xfrm>
            <a:off x="7371918" y="1141385"/>
            <a:ext cx="3094758" cy="58477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TAKING STEPS</a:t>
            </a:r>
            <a:endParaRPr lang="en-US" sz="3200" dirty="0"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61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18C3-F089-8647-B9EB-78B96E3F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of note…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96650-A5D1-7A4D-9A37-B422BED06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 is not the Stages of Change.  Fun fact!</a:t>
            </a:r>
          </a:p>
          <a:p>
            <a:r>
              <a:rPr lang="en-US" dirty="0"/>
              <a:t>No more decisional balance (Miller and Rose 2015.)</a:t>
            </a:r>
          </a:p>
          <a:p>
            <a:r>
              <a:rPr lang="en-US" dirty="0"/>
              <a:t>Low empathy may actually be toxic (</a:t>
            </a:r>
            <a:r>
              <a:rPr lang="en-US" dirty="0" err="1"/>
              <a:t>Gaume</a:t>
            </a:r>
            <a:r>
              <a:rPr lang="en-US" dirty="0"/>
              <a:t> et al 2015)</a:t>
            </a:r>
          </a:p>
          <a:p>
            <a:r>
              <a:rPr lang="en-US" dirty="0"/>
              <a:t>Who is making the argument for change in this? (MITI 4.2.1 Ernst et al)</a:t>
            </a:r>
          </a:p>
          <a:p>
            <a:r>
              <a:rPr lang="en-US" dirty="0"/>
              <a:t>Cuddling the Problem—we don’t have to do it anymore! </a:t>
            </a:r>
          </a:p>
          <a:p>
            <a:r>
              <a:rPr lang="en-US" dirty="0"/>
              <a:t>Rein in the Righting Reflex.  It sneaks up on us.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5FC0C-E95C-9D46-95F3-891B3376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0FD7-B56E-454D-93B4-6C3231078CBC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07FCE-D675-F444-8D59-A26E0C65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26B4D-BC62-B24C-B2FD-64698DBF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6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1B159-58E4-ED4A-94D2-1748CA76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the recommendations…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78C260-E02D-C44B-854B-3D8F81D95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676" y="2052638"/>
            <a:ext cx="6007585" cy="39973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5D9D5-2D49-0242-B9A6-490DCBFE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0FD7-B56E-454D-93B4-6C3231078CBC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8770D-BC8D-F148-AC35-880692BF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2020, </a:t>
            </a:r>
            <a:r>
              <a:rPr lang="en-US" dirty="0" err="1"/>
              <a:t>ǝ</a:t>
            </a:r>
            <a:r>
              <a:rPr lang="en-US" dirty="0"/>
              <a:t> v o </a:t>
            </a:r>
            <a:r>
              <a:rPr lang="en-US" dirty="0" err="1"/>
              <a:t>ʞ</a:t>
            </a:r>
            <a:r>
              <a:rPr lang="en-US" dirty="0"/>
              <a:t> e Consulting &amp; Technical Assistance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DA0F7-DB1E-CD42-9FC1-AFDD2781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3289B-EB5D-884C-B4F5-7C293EF3925D}"/>
              </a:ext>
            </a:extLst>
          </p:cNvPr>
          <p:cNvSpPr txBox="1"/>
          <p:nvPr/>
        </p:nvSpPr>
        <p:spPr>
          <a:xfrm>
            <a:off x="6714699" y="6237027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complements to Denise Ernst PhD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6CBEF-B39A-D941-8A2D-16A6E78363A4}"/>
              </a:ext>
            </a:extLst>
          </p:cNvPr>
          <p:cNvSpPr txBox="1"/>
          <p:nvPr/>
        </p:nvSpPr>
        <p:spPr>
          <a:xfrm rot="5400000">
            <a:off x="-1270661" y="491599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Diagram Credit: Denise Ernst</a:t>
            </a:r>
          </a:p>
        </p:txBody>
      </p:sp>
    </p:spTree>
    <p:extLst>
      <p:ext uri="{BB962C8B-B14F-4D97-AF65-F5344CB8AC3E}">
        <p14:creationId xmlns:p14="http://schemas.microsoft.com/office/powerpoint/2010/main" val="252013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9E04E0-25AA-0449-BD39-0EE8A0C0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216" y="4559456"/>
            <a:ext cx="8445357" cy="88352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4800" dirty="0"/>
              <a:t>But does it apply right now?  Who has time to </a:t>
            </a:r>
            <a:r>
              <a:rPr lang="en-US" sz="4800" dirty="0" err="1"/>
              <a:t>ambivilate</a:t>
            </a:r>
            <a:r>
              <a:rPr lang="en-US" sz="4800" dirty="0"/>
              <a:t>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F00A5-F63F-8449-B0C2-594688B6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5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C795E-F0A3-FB4F-AB38-810EA02B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CE25A-275B-DC4C-90A0-36481DAC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clock that is on display&#10;&#10;Description automatically generated">
            <a:extLst>
              <a:ext uri="{FF2B5EF4-FFF2-40B4-BE49-F238E27FC236}">
                <a16:creationId xmlns:a16="http://schemas.microsoft.com/office/drawing/2014/main" id="{7F772457-D836-104A-B0B4-9D7BC72A0C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15330" r="-1" b="15329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2D9ED-8674-5942-B316-C42CBF999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Discussion?</a:t>
            </a:r>
          </a:p>
        </p:txBody>
      </p:sp>
    </p:spTree>
    <p:extLst>
      <p:ext uri="{BB962C8B-B14F-4D97-AF65-F5344CB8AC3E}">
        <p14:creationId xmlns:p14="http://schemas.microsoft.com/office/powerpoint/2010/main" val="382840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4512141-F187-2341-9018-93E4E74F112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0CF693-A30E-3643-8A44-0591E6AC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responses to a sudden trauma and/or existential threat?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641FF-9C3C-714F-A4FE-4C57E4225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(like those of 2020 for example?)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AD2D3-21F9-BA49-B810-DB73FA17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368D-ADBE-0E48-8E3A-63F45A5D4F82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395FB-DFEC-264B-9E72-35C25BEC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F1CEF-C572-4746-B188-9477F1DA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4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F86ED4-4977-C848-8873-D22D4788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 dirty="0"/>
              <a:t>Vs…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04DB1-4F32-B34E-851B-6280989D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5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79D09-412D-2443-BF3B-158D788D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D8D9E-FDCB-2F46-9E5F-FF4A4A01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herd of cattl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E6FE90CD-BD7E-1B4A-ADDF-D145BA1C9D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20375" r="-1" b="29358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4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bird flying in the air&#10;&#10;Description automatically generated">
            <a:extLst>
              <a:ext uri="{FF2B5EF4-FFF2-40B4-BE49-F238E27FC236}">
                <a16:creationId xmlns:a16="http://schemas.microsoft.com/office/drawing/2014/main" id="{B467D005-32F7-DF4D-8435-5095C2524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8" b="67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EBC13146-63E0-4D14-B79C-7E9945087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41A68530-F475-4B42-A8ED-EEC89EC09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2F786-67A1-EF4E-B113-79698B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0DF8A-7E62-E346-B62A-CD24F200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2423934-5FEF-B447-8A35-0B3945375BFB}" type="datetime2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1781D-0F33-0643-9FD6-3342E6E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© 2020, ǝ v o ʞ e Consulting &amp; Technical Assistance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E0063-4CB3-ED44-8642-8811D31BB909}"/>
              </a:ext>
            </a:extLst>
          </p:cNvPr>
          <p:cNvSpPr/>
          <p:nvPr/>
        </p:nvSpPr>
        <p:spPr>
          <a:xfrm>
            <a:off x="257678" y="3897368"/>
            <a:ext cx="30937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BF058-E66D-484C-B25B-83E642295B19}"/>
              </a:ext>
            </a:extLst>
          </p:cNvPr>
          <p:cNvSpPr/>
          <p:nvPr/>
        </p:nvSpPr>
        <p:spPr>
          <a:xfrm>
            <a:off x="9409969" y="3558271"/>
            <a:ext cx="2454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…OUT</a:t>
            </a:r>
            <a:r>
              <a:rPr lang="en-US" sz="5400" b="1" dirty="0">
                <a:ln/>
                <a:solidFill>
                  <a:srgbClr val="FF0000"/>
                </a:solidFill>
              </a:rPr>
              <a:t>.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2574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Placeholder 8" descr="An animal standing on a dry grass field&#10;&#10;Description automatically generated">
            <a:extLst>
              <a:ext uri="{FF2B5EF4-FFF2-40B4-BE49-F238E27FC236}">
                <a16:creationId xmlns:a16="http://schemas.microsoft.com/office/drawing/2014/main" id="{A360AE12-A4D4-EC45-A7B1-B8C18791D5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 amt="35000"/>
          </a:blip>
          <a:srcRect r="5" b="2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6A0BD0-9E2C-5D45-8D36-F811768D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042" y="6397744"/>
            <a:ext cx="12715707" cy="2623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400" i="1" dirty="0"/>
              <a:t>(</a:t>
            </a:r>
            <a:r>
              <a:rPr lang="en-US" sz="2400" i="1" dirty="0" err="1"/>
              <a:t>im</a:t>
            </a:r>
            <a:r>
              <a:rPr lang="en-US" sz="2400" i="1" dirty="0"/>
              <a:t> not here </a:t>
            </a:r>
            <a:r>
              <a:rPr lang="en-US" sz="2400" i="1" dirty="0" err="1"/>
              <a:t>im</a:t>
            </a:r>
            <a:r>
              <a:rPr lang="en-US" sz="2400" i="1" dirty="0"/>
              <a:t> not here look over at that human with the camera </a:t>
            </a:r>
            <a:r>
              <a:rPr lang="en-US" sz="2400" i="1" dirty="0" err="1"/>
              <a:t>im</a:t>
            </a:r>
            <a:r>
              <a:rPr lang="en-US" sz="2400" i="1" dirty="0"/>
              <a:t> not here </a:t>
            </a:r>
            <a:r>
              <a:rPr lang="en-US" sz="2400" i="1" dirty="0" err="1"/>
              <a:t>im</a:t>
            </a:r>
            <a:r>
              <a:rPr lang="en-US" sz="2400" i="1" dirty="0"/>
              <a:t> not here)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B77FB-D827-1B43-8DCE-CC0F4D64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5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19D4F-0879-1F42-8C32-BA859F25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3F9F1-B460-6744-8306-3E74715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9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37349-CA0A-B144-AB96-0F454A6A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37E6-012F-9841-AE31-B20F702B8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Discuss?  </a:t>
            </a:r>
          </a:p>
          <a:p>
            <a:pPr marL="0" indent="0">
              <a:buNone/>
            </a:pPr>
            <a:r>
              <a:rPr lang="en-US" dirty="0"/>
              <a:t>Here’s my thought: it doesn’t really change much.</a:t>
            </a:r>
          </a:p>
          <a:p>
            <a:pPr marL="0" indent="0">
              <a:buNone/>
            </a:pPr>
            <a:r>
              <a:rPr lang="en-US" dirty="0"/>
              <a:t>The Spirit of MI portion of Miller and Rollnick evolved in this way.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570D8-83D6-CE49-BE97-00018656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0FD7-B56E-454D-93B4-6C3231078CBC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EE490-618F-6440-9D77-727330A1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A6AB0-8D1E-4F4D-B521-680284A5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9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C8C3-6F74-7242-98BE-5D25FFB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is in the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276CC-7F00-2D43-A089-272D45BA0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Modification of motivational interviewing for use with people with mild intellectual disability and challenging behavior.  </a:t>
            </a:r>
            <a:r>
              <a:rPr lang="en-US" dirty="0" err="1"/>
              <a:t>Frielink</a:t>
            </a:r>
            <a:r>
              <a:rPr lang="en-US" dirty="0"/>
              <a:t>, et al. J of Intel &amp; Dev Dis, 2013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BBC7-0835-FF47-B638-27E83E35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0FD7-B56E-454D-93B4-6C3231078CBC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D5B9-691B-9245-AA12-74ADF38C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393F4-062B-094C-9AAD-62192997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1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5CF6C-C79C-7147-B6D6-4494593E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EEC9-B51B-2A42-AD29-9B841946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the Basics of MI (“Lightning Round.”)</a:t>
            </a:r>
          </a:p>
          <a:p>
            <a:r>
              <a:rPr lang="en-US" dirty="0"/>
              <a:t>Investigation of literature and practice-based evidence regarding the utility of Motivational Interviewing in sustaining the necessary conditions for clients to engage their ambivalence in a good way.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75331-927B-C146-B92A-0400C48B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0FD7-B56E-454D-93B4-6C3231078CBC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15B6-7A4E-AC41-851E-9253146F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25D78-3FC5-E648-A533-C73C7E2E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0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4E884E-CFA2-4B31-8157-DA73B884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55E855-74FA-4AD3-B859-2488383A9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91CD00-2EAB-4689-A44A-C4687605E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E4E23EB-7D1F-4223-8BC1-FB83F69F2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2698634-69E1-4F09-BCF7-366A5A5C4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675C6A3-66C2-4CB7-AC7E-F274B7277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2E5A367-0F56-4156-A2AE-FAD07299A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AAEB5E-C547-4C88-B0D8-F24BE79F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74DCE7-E922-457A-88B0-4299A3DA6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59359-4CED-AD4C-9F9D-4AA6FCBD8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3536" y="4752007"/>
            <a:ext cx="8286075" cy="41441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r"/>
            <a:r>
              <a:rPr lang="en-US" sz="1800" dirty="0"/>
              <a:t>The Spirit of Motivational Interviewing</a:t>
            </a:r>
            <a:endParaRPr lang="en-US" sz="18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459B3-0A4F-BA4C-ADDE-15972607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500"/>
          </a:p>
        </p:txBody>
      </p:sp>
      <p:pic>
        <p:nvPicPr>
          <p:cNvPr id="9" name="Picture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F471EBCF-750E-F148-80F4-86D4911F8D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9575" r="2" b="9577"/>
          <a:stretch/>
        </p:blipFill>
        <p:spPr>
          <a:xfrm>
            <a:off x="1648589" y="647190"/>
            <a:ext cx="4447502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11" name="Picture 10" descr="A close up of a mans face&#10;&#10;Description automatically generated">
            <a:extLst>
              <a:ext uri="{FF2B5EF4-FFF2-40B4-BE49-F238E27FC236}">
                <a16:creationId xmlns:a16="http://schemas.microsoft.com/office/drawing/2014/main" id="{6DFE510A-53EA-4142-AE67-B758E4F442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2" b="2249"/>
          <a:stretch/>
        </p:blipFill>
        <p:spPr>
          <a:xfrm>
            <a:off x="6275762" y="647191"/>
            <a:ext cx="4466306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55399-2D58-B840-943F-EA82FD05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6B4A9-3D5E-B54B-94CF-EA919EA0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7B410D-C384-4834-95F7-EFE768C4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55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4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8" name="Picture 46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9" name="Rectangle 48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50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52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54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xtBox 56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94" name="Rectangle 5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2">
            <a:extLst>
              <a:ext uri="{FF2B5EF4-FFF2-40B4-BE49-F238E27FC236}">
                <a16:creationId xmlns:a16="http://schemas.microsoft.com/office/drawing/2014/main" id="{12F2B305-2BF6-6D4F-A636-85D1D00F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The Spirit of Motivational Interviewing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1997D-7623-E34D-9E0B-CC318C08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5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CF601-EEE3-AC43-B2DC-8ED6900F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BEAA3-B764-7E46-BE03-D31E7830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29F6B62C-23DA-724D-B992-BFF4932A3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5805" y="2052116"/>
            <a:ext cx="2908167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/>
              <a:t>Discussion: has your practice of these two aspects of spirit of MI changed in your reflection?  (in 2020?)</a:t>
            </a:r>
          </a:p>
          <a:p>
            <a:endParaRPr lang="en-US" sz="1600" dirty="0"/>
          </a:p>
        </p:txBody>
      </p:sp>
      <p:pic>
        <p:nvPicPr>
          <p:cNvPr id="9" name="Picture Placeholder 8" descr="A close up of a mans face&#10;&#10;Description automatically generated">
            <a:extLst>
              <a:ext uri="{FF2B5EF4-FFF2-40B4-BE49-F238E27FC236}">
                <a16:creationId xmlns:a16="http://schemas.microsoft.com/office/drawing/2014/main" id="{D2EEC3ED-E741-6741-831D-5A27C54B17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6824" r="-4" b="456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26303554-DAF0-1745-AB40-B5ABB9E0F623}"/>
              </a:ext>
            </a:extLst>
          </p:cNvPr>
          <p:cNvSpPr/>
          <p:nvPr/>
        </p:nvSpPr>
        <p:spPr>
          <a:xfrm>
            <a:off x="7061643" y="3832167"/>
            <a:ext cx="1642281" cy="16377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4DE1C2-30EA-C64B-A681-F5A096A54C10}"/>
              </a:ext>
            </a:extLst>
          </p:cNvPr>
          <p:cNvSpPr/>
          <p:nvPr/>
        </p:nvSpPr>
        <p:spPr>
          <a:xfrm>
            <a:off x="5932049" y="3181541"/>
            <a:ext cx="1685481" cy="1698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Collaboration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83E8464-1692-2141-960A-F7B2A3C1F6AE}"/>
              </a:ext>
            </a:extLst>
          </p:cNvPr>
          <p:cNvSpPr/>
          <p:nvPr/>
        </p:nvSpPr>
        <p:spPr>
          <a:xfrm>
            <a:off x="8054642" y="3190986"/>
            <a:ext cx="1685481" cy="16982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46971A7-5E19-FE44-AA48-B6561920AD0F}"/>
              </a:ext>
            </a:extLst>
          </p:cNvPr>
          <p:cNvSpPr/>
          <p:nvPr/>
        </p:nvSpPr>
        <p:spPr>
          <a:xfrm>
            <a:off x="7061642" y="2549807"/>
            <a:ext cx="1642281" cy="1637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397788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4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8" name="Picture 46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9" name="Rectangle 48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50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52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54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xtBox 56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94" name="Rectangle 5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2">
            <a:extLst>
              <a:ext uri="{FF2B5EF4-FFF2-40B4-BE49-F238E27FC236}">
                <a16:creationId xmlns:a16="http://schemas.microsoft.com/office/drawing/2014/main" id="{12F2B305-2BF6-6D4F-A636-85D1D00F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“speak with their spirit.”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1997D-7623-E34D-9E0B-CC318C08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5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CF601-EEE3-AC43-B2DC-8ED6900F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BEAA3-B764-7E46-BE03-D31E7830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29F6B62C-23DA-724D-B992-BFF4932A3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5805" y="2052116"/>
            <a:ext cx="2908167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/>
              <a:t>What do you imagine yourself saying to a client in crisis:</a:t>
            </a:r>
          </a:p>
          <a:p>
            <a:r>
              <a:rPr lang="en-US" sz="1600" dirty="0"/>
              <a:t>?</a:t>
            </a:r>
          </a:p>
          <a:p>
            <a:endParaRPr lang="en-US" sz="1600" dirty="0"/>
          </a:p>
        </p:txBody>
      </p:sp>
      <p:pic>
        <p:nvPicPr>
          <p:cNvPr id="9" name="Picture Placeholder 8" descr="A close up of a mans face&#10;&#10;Description automatically generated">
            <a:extLst>
              <a:ext uri="{FF2B5EF4-FFF2-40B4-BE49-F238E27FC236}">
                <a16:creationId xmlns:a16="http://schemas.microsoft.com/office/drawing/2014/main" id="{D2EEC3ED-E741-6741-831D-5A27C54B17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6824" r="-4" b="4561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26303554-DAF0-1745-AB40-B5ABB9E0F623}"/>
              </a:ext>
            </a:extLst>
          </p:cNvPr>
          <p:cNvSpPr/>
          <p:nvPr/>
        </p:nvSpPr>
        <p:spPr>
          <a:xfrm>
            <a:off x="7061643" y="3832167"/>
            <a:ext cx="1642281" cy="16377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there'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4DE1C2-30EA-C64B-A681-F5A096A54C10}"/>
              </a:ext>
            </a:extLst>
          </p:cNvPr>
          <p:cNvSpPr/>
          <p:nvPr/>
        </p:nvSpPr>
        <p:spPr>
          <a:xfrm>
            <a:off x="5932049" y="3181541"/>
            <a:ext cx="1685481" cy="1698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46971A7-5E19-FE44-AA48-B6561920AD0F}"/>
              </a:ext>
            </a:extLst>
          </p:cNvPr>
          <p:cNvSpPr/>
          <p:nvPr/>
        </p:nvSpPr>
        <p:spPr>
          <a:xfrm>
            <a:off x="7061642" y="2549807"/>
            <a:ext cx="1642281" cy="1637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D2E844D6-F827-0B4B-8F8E-1C7CF57B45A3}"/>
              </a:ext>
            </a:extLst>
          </p:cNvPr>
          <p:cNvSpPr/>
          <p:nvPr/>
        </p:nvSpPr>
        <p:spPr>
          <a:xfrm>
            <a:off x="6847784" y="2164209"/>
            <a:ext cx="4510318" cy="37329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911B0-979F-6A4F-9D16-475A61791BF6}"/>
              </a:ext>
            </a:extLst>
          </p:cNvPr>
          <p:cNvSpPr txBox="1"/>
          <p:nvPr/>
        </p:nvSpPr>
        <p:spPr>
          <a:xfrm>
            <a:off x="8935278" y="2348779"/>
            <a:ext cx="12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affirmation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BAE47-18FB-C240-BF89-3CF36763328F}"/>
              </a:ext>
            </a:extLst>
          </p:cNvPr>
          <p:cNvSpPr txBox="1"/>
          <p:nvPr/>
        </p:nvSpPr>
        <p:spPr>
          <a:xfrm>
            <a:off x="9248946" y="355098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Absolute worth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8F78E-C450-5240-A5F5-2B7C08D35FBD}"/>
              </a:ext>
            </a:extLst>
          </p:cNvPr>
          <p:cNvSpPr txBox="1"/>
          <p:nvPr/>
        </p:nvSpPr>
        <p:spPr>
          <a:xfrm>
            <a:off x="8879063" y="528523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autonomy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FD02C-15D1-9A4B-8135-D0A2903C1F1D}"/>
              </a:ext>
            </a:extLst>
          </p:cNvPr>
          <p:cNvSpPr txBox="1"/>
          <p:nvPr/>
        </p:nvSpPr>
        <p:spPr>
          <a:xfrm>
            <a:off x="5965900" y="355098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Accurate empathy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C8085E-C82E-DB40-BBEF-E2E26EF5B262}"/>
              </a:ext>
            </a:extLst>
          </p:cNvPr>
          <p:cNvSpPr txBox="1"/>
          <p:nvPr/>
        </p:nvSpPr>
        <p:spPr>
          <a:xfrm>
            <a:off x="6062677" y="5249255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(there’s only 4 in the text)</a:t>
            </a:r>
          </a:p>
        </p:txBody>
      </p:sp>
    </p:spTree>
    <p:extLst>
      <p:ext uri="{BB962C8B-B14F-4D97-AF65-F5344CB8AC3E}">
        <p14:creationId xmlns:p14="http://schemas.microsoft.com/office/powerpoint/2010/main" val="1195638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4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8" name="Picture 46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9" name="Rectangle 48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50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52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54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xtBox 56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94" name="Rectangle 5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2">
            <a:extLst>
              <a:ext uri="{FF2B5EF4-FFF2-40B4-BE49-F238E27FC236}">
                <a16:creationId xmlns:a16="http://schemas.microsoft.com/office/drawing/2014/main" id="{12F2B305-2BF6-6D4F-A636-85D1D00F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7419857" cy="604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The Spirit of MI, not new.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1997D-7623-E34D-9E0B-CC318C08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15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CF601-EEE3-AC43-B2DC-8ED6900F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BEAA3-B764-7E46-BE03-D31E7830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pic>
        <p:nvPicPr>
          <p:cNvPr id="9" name="Picture Placeholder 8" descr="A close up of a mans face&#10;&#10;Description automatically generated">
            <a:extLst>
              <a:ext uri="{FF2B5EF4-FFF2-40B4-BE49-F238E27FC236}">
                <a16:creationId xmlns:a16="http://schemas.microsoft.com/office/drawing/2014/main" id="{D2EEC3ED-E741-6741-831D-5A27C54B17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6824" r="-4" b="4561"/>
          <a:stretch/>
        </p:blipFill>
        <p:spPr>
          <a:xfrm>
            <a:off x="3235159" y="1993937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26303554-DAF0-1745-AB40-B5ABB9E0F623}"/>
              </a:ext>
            </a:extLst>
          </p:cNvPr>
          <p:cNvSpPr/>
          <p:nvPr/>
        </p:nvSpPr>
        <p:spPr>
          <a:xfrm>
            <a:off x="4863810" y="3477325"/>
            <a:ext cx="1642281" cy="16377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4DE1C2-30EA-C64B-A681-F5A096A54C10}"/>
              </a:ext>
            </a:extLst>
          </p:cNvPr>
          <p:cNvSpPr/>
          <p:nvPr/>
        </p:nvSpPr>
        <p:spPr>
          <a:xfrm>
            <a:off x="3734216" y="2826699"/>
            <a:ext cx="1685481" cy="1698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compassion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46971A7-5E19-FE44-AA48-B6561920AD0F}"/>
              </a:ext>
            </a:extLst>
          </p:cNvPr>
          <p:cNvSpPr/>
          <p:nvPr/>
        </p:nvSpPr>
        <p:spPr>
          <a:xfrm>
            <a:off x="4863809" y="2194965"/>
            <a:ext cx="1642281" cy="1637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collaboration</a:t>
            </a: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D2E844D6-F827-0B4B-8F8E-1C7CF57B45A3}"/>
              </a:ext>
            </a:extLst>
          </p:cNvPr>
          <p:cNvSpPr/>
          <p:nvPr/>
        </p:nvSpPr>
        <p:spPr>
          <a:xfrm>
            <a:off x="4649951" y="1809367"/>
            <a:ext cx="4510318" cy="37329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acceptance</a:t>
            </a:r>
          </a:p>
        </p:txBody>
      </p:sp>
    </p:spTree>
    <p:extLst>
      <p:ext uri="{BB962C8B-B14F-4D97-AF65-F5344CB8AC3E}">
        <p14:creationId xmlns:p14="http://schemas.microsoft.com/office/powerpoint/2010/main" val="3674046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2A8FB-A20C-4E4C-87C6-7E7BDD57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modifications to MI actions: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38C7-4AF5-A74B-B9F0-830E3297BF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Closed and open questions are appropriate.</a:t>
            </a:r>
            <a:endParaRPr lang="en-US" dirty="0"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Allow client to control how they prefer to communicate.  Elicit maximum appropriate choices from client about their communication.</a:t>
            </a:r>
            <a:endParaRPr lang="en-US" dirty="0">
              <a:latin typeface="ArialM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06BA9-6F4B-B14C-89FF-96C6D9FC93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Short sentences, </a:t>
            </a:r>
            <a:r>
              <a:rPr lang="en-US" b="1" dirty="0">
                <a:latin typeface="Calibri" panose="020F0502020204030204" pitchFamily="34" charset="0"/>
              </a:rPr>
              <a:t>simple </a:t>
            </a:r>
            <a:r>
              <a:rPr lang="en-US" dirty="0">
                <a:latin typeface="Calibri" panose="020F0502020204030204" pitchFamily="34" charset="0"/>
              </a:rPr>
              <a:t>language, </a:t>
            </a:r>
            <a:r>
              <a:rPr lang="en-US" b="1" dirty="0">
                <a:latin typeface="Calibri" panose="020F0502020204030204" pitchFamily="34" charset="0"/>
              </a:rPr>
              <a:t>concrete </a:t>
            </a:r>
            <a:r>
              <a:rPr lang="en-US" dirty="0">
                <a:latin typeface="Calibri" panose="020F0502020204030204" pitchFamily="34" charset="0"/>
              </a:rPr>
              <a:t>and clear.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MT"/>
              </a:rPr>
              <a:t>• </a:t>
            </a:r>
            <a:r>
              <a:rPr lang="en-US" b="1" dirty="0">
                <a:latin typeface="Calibri" panose="020F0502020204030204" pitchFamily="34" charset="0"/>
              </a:rPr>
              <a:t>Check for understanding </a:t>
            </a:r>
            <a:r>
              <a:rPr lang="en-US" dirty="0">
                <a:latin typeface="Calibri" panose="020F0502020204030204" pitchFamily="34" charset="0"/>
              </a:rPr>
              <a:t>both immediately after presenting information and also after a short time delay.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693DF-C86C-2248-839F-AEFC23E0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B609-CA44-4C4B-B7D3-9AECCC53BB4A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94584-DF89-C845-B70D-9F18E88B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6C7AE-8B96-9345-890D-6E4959ED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1F8EEA-12F6-1945-AE20-7A1569B1DB6B}"/>
              </a:ext>
            </a:extLst>
          </p:cNvPr>
          <p:cNvSpPr txBox="1"/>
          <p:nvPr/>
        </p:nvSpPr>
        <p:spPr>
          <a:xfrm>
            <a:off x="1969477" y="5257800"/>
            <a:ext cx="928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appropriate to utilize these modifications with clientele </a:t>
            </a:r>
            <a:r>
              <a:rPr lang="en-US"/>
              <a:t>undergoing stressful adversity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269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44BDD-D853-A944-8888-B37B49DE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549" y="892828"/>
            <a:ext cx="6105463" cy="1754838"/>
          </a:xfrm>
          <a:solidFill>
            <a:schemeClr val="tx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hlinkClick r:id="rId2"/>
              </a:rPr>
              <a:t>video demonstration: 10-Meter Tower</a:t>
            </a: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E4BFE-E977-B742-A2E1-CAE3BAD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0FD7-B56E-454D-93B4-6C3231078CBC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C6F92-88C5-384E-9583-357C8766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6BB3A-128C-AE45-8821-E7DE5977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A481CBB-2299-534C-AB25-E2632256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308" y="3332969"/>
            <a:ext cx="7958331" cy="10772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(slide here for participant reference)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Please view.  Imagine how you’d </a:t>
            </a:r>
            <a:r>
              <a:rPr lang="en-US" dirty="0" err="1"/>
              <a:t>enage</a:t>
            </a:r>
            <a:r>
              <a:rPr lang="en-US" dirty="0"/>
              <a:t> each person in the spirit of MI.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88F87-F229-654D-BFD5-06EAA901D105}"/>
              </a:ext>
            </a:extLst>
          </p:cNvPr>
          <p:cNvSpPr txBox="1"/>
          <p:nvPr/>
        </p:nvSpPr>
        <p:spPr>
          <a:xfrm>
            <a:off x="3242168" y="4681182"/>
            <a:ext cx="5707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Has 2020 been noticeably different with your clients?  </a:t>
            </a:r>
          </a:p>
          <a:p>
            <a:pPr algn="ctr"/>
            <a:r>
              <a:rPr lang="en-US" dirty="0"/>
              <a:t>With your staff/colleagues?</a:t>
            </a:r>
          </a:p>
          <a:p>
            <a:pPr algn="ctr"/>
            <a:r>
              <a:rPr lang="en-US" dirty="0"/>
              <a:t>What have you noticed?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0B936-B9A4-C84E-97D0-172C0AFB9C13}"/>
              </a:ext>
            </a:extLst>
          </p:cNvPr>
          <p:cNvSpPr txBox="1"/>
          <p:nvPr/>
        </p:nvSpPr>
        <p:spPr>
          <a:xfrm>
            <a:off x="4146004" y="2328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98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4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88" name="Picture 46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9" name="Rectangle 48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50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52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54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xtBox 56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94" name="Rectangle 58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2">
            <a:extLst>
              <a:ext uri="{FF2B5EF4-FFF2-40B4-BE49-F238E27FC236}">
                <a16:creationId xmlns:a16="http://schemas.microsoft.com/office/drawing/2014/main" id="{12F2B305-2BF6-6D4F-A636-85D1D00F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7419857" cy="604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Evocation – Unique to MI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1997D-7623-E34D-9E0B-CC318C08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sz="15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CF601-EEE3-AC43-B2DC-8ED6900F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BEAA3-B764-7E46-BE03-D31E7830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pic>
        <p:nvPicPr>
          <p:cNvPr id="9" name="Picture Placeholder 8" descr="A close up of a mans face&#10;&#10;Description automatically generated">
            <a:extLst>
              <a:ext uri="{FF2B5EF4-FFF2-40B4-BE49-F238E27FC236}">
                <a16:creationId xmlns:a16="http://schemas.microsoft.com/office/drawing/2014/main" id="{D2EEC3ED-E741-6741-831D-5A27C54B17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6824" r="-4" b="4561"/>
          <a:stretch/>
        </p:blipFill>
        <p:spPr>
          <a:xfrm>
            <a:off x="3235159" y="1993937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26303554-DAF0-1745-AB40-B5ABB9E0F623}"/>
              </a:ext>
            </a:extLst>
          </p:cNvPr>
          <p:cNvSpPr/>
          <p:nvPr/>
        </p:nvSpPr>
        <p:spPr>
          <a:xfrm>
            <a:off x="4863810" y="3477325"/>
            <a:ext cx="1642281" cy="16377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4DE1C2-30EA-C64B-A681-F5A096A54C10}"/>
              </a:ext>
            </a:extLst>
          </p:cNvPr>
          <p:cNvSpPr/>
          <p:nvPr/>
        </p:nvSpPr>
        <p:spPr>
          <a:xfrm>
            <a:off x="3734216" y="2826699"/>
            <a:ext cx="1685481" cy="1698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compassion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46971A7-5E19-FE44-AA48-B6561920AD0F}"/>
              </a:ext>
            </a:extLst>
          </p:cNvPr>
          <p:cNvSpPr/>
          <p:nvPr/>
        </p:nvSpPr>
        <p:spPr>
          <a:xfrm>
            <a:off x="4863809" y="2194965"/>
            <a:ext cx="1642281" cy="1637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collaboration</a:t>
            </a: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D2E844D6-F827-0B4B-8F8E-1C7CF57B45A3}"/>
              </a:ext>
            </a:extLst>
          </p:cNvPr>
          <p:cNvSpPr/>
          <p:nvPr/>
        </p:nvSpPr>
        <p:spPr>
          <a:xfrm>
            <a:off x="4649951" y="1809367"/>
            <a:ext cx="4510318" cy="37329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acceptance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48145-E178-E34C-B577-989CA2ACEAE5}"/>
              </a:ext>
            </a:extLst>
          </p:cNvPr>
          <p:cNvSpPr txBox="1"/>
          <p:nvPr/>
        </p:nvSpPr>
        <p:spPr>
          <a:xfrm>
            <a:off x="3389243" y="5542304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where the OARS become EARS.</a:t>
            </a:r>
          </a:p>
        </p:txBody>
      </p:sp>
    </p:spTree>
    <p:extLst>
      <p:ext uri="{BB962C8B-B14F-4D97-AF65-F5344CB8AC3E}">
        <p14:creationId xmlns:p14="http://schemas.microsoft.com/office/powerpoint/2010/main" val="399034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42C4-0FDC-A746-A3E3-7FB7309B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659CA-F6D8-A841-B19F-BB930E62F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we continue to work toward these ideals of person-centered approaches, even in these times.</a:t>
            </a:r>
          </a:p>
          <a:p>
            <a:r>
              <a:rPr lang="en-US" dirty="0"/>
              <a:t>May we know our limits, and know when to apply these principles of </a:t>
            </a:r>
            <a:r>
              <a:rPr lang="en-US" dirty="0" err="1"/>
              <a:t>Compasson</a:t>
            </a:r>
            <a:r>
              <a:rPr lang="en-US" dirty="0"/>
              <a:t>, Acceptance, Community to ourselves.</a:t>
            </a:r>
          </a:p>
          <a:p>
            <a:r>
              <a:rPr lang="en-US" dirty="0"/>
              <a:t>And maybe even give ourselves a break here and there.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E38EF-33CA-284F-9001-02816560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0FD7-B56E-454D-93B4-6C3231078CBC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25C1B-BFEC-3B42-B8BE-66B8219C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E348C-26E6-1341-97F7-F91C9EBF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25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368E5-AB88-0F40-AEE8-021A67CA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6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85936-E3A9-FA49-8559-0745B8389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3536" y="4752007"/>
            <a:ext cx="8286075" cy="41441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r"/>
            <a:r>
              <a:rPr lang="en-US" sz="1800"/>
              <a:t>Your time and attention are a privilege to share.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3B454-F24A-D24E-9C6E-06F6C83F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en-US" sz="15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C3892-7FAC-E246-957B-2934F87A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3B02C-831C-6D4A-9C5F-AEA9D024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statue on a cloudy day&#10;&#10;Description automatically generated">
            <a:extLst>
              <a:ext uri="{FF2B5EF4-FFF2-40B4-BE49-F238E27FC236}">
                <a16:creationId xmlns:a16="http://schemas.microsoft.com/office/drawing/2014/main" id="{B1098EFA-0112-F34D-9958-FC020B6B24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33602" b="40478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50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A63F-9489-1844-A9E9-56761446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53" y="5433254"/>
            <a:ext cx="7956560" cy="1424746"/>
          </a:xfrm>
        </p:spPr>
        <p:txBody>
          <a:bodyPr/>
          <a:lstStyle/>
          <a:p>
            <a:r>
              <a:rPr lang="en-US" dirty="0"/>
              <a:t>For Further 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FBAC7-999A-0146-B1B1-931C77464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4047" y="4994020"/>
            <a:ext cx="7791931" cy="878468"/>
          </a:xfrm>
        </p:spPr>
        <p:txBody>
          <a:bodyPr>
            <a:noAutofit/>
          </a:bodyPr>
          <a:lstStyle/>
          <a:p>
            <a:r>
              <a:rPr lang="en-US" sz="1400" dirty="0"/>
              <a:t>Magill M, </a:t>
            </a:r>
            <a:r>
              <a:rPr lang="en-US" sz="1400" dirty="0" err="1"/>
              <a:t>Gaume</a:t>
            </a:r>
            <a:r>
              <a:rPr lang="en-US" sz="1400" dirty="0"/>
              <a:t> J, Apodaca TR, </a:t>
            </a:r>
            <a:r>
              <a:rPr lang="en-US" sz="1400" dirty="0" err="1"/>
              <a:t>Walthers</a:t>
            </a:r>
            <a:r>
              <a:rPr lang="en-US" sz="1400" dirty="0"/>
              <a:t> J, </a:t>
            </a:r>
            <a:r>
              <a:rPr lang="en-US" sz="1400" dirty="0" err="1"/>
              <a:t>Mastroleo</a:t>
            </a:r>
            <a:r>
              <a:rPr lang="en-US" sz="1400" dirty="0"/>
              <a:t> NR, </a:t>
            </a:r>
            <a:r>
              <a:rPr lang="en-US" sz="1400" dirty="0" err="1"/>
              <a:t>Borsari</a:t>
            </a:r>
            <a:r>
              <a:rPr lang="en-US" sz="1400" dirty="0"/>
              <a:t> B, </a:t>
            </a:r>
            <a:r>
              <a:rPr lang="en-US" sz="1400" dirty="0" err="1"/>
              <a:t>Longabaugh</a:t>
            </a:r>
            <a:r>
              <a:rPr lang="en-US" sz="1400" dirty="0"/>
              <a:t> R. The technical hypothesis of motivational interviewing: a meta-analysis of MI's key causal model. J Consult Clin Psychol. 2014 Dec;82(6):973-83. </a:t>
            </a:r>
            <a:r>
              <a:rPr lang="en-US" sz="1400" dirty="0" err="1"/>
              <a:t>doi</a:t>
            </a:r>
            <a:r>
              <a:rPr lang="en-US" sz="1400" dirty="0"/>
              <a:t>: 10.1037/a0036833. </a:t>
            </a:r>
            <a:r>
              <a:rPr lang="en-US" sz="1400" dirty="0" err="1"/>
              <a:t>Epub</a:t>
            </a:r>
            <a:r>
              <a:rPr lang="en-US" sz="1400" dirty="0"/>
              <a:t> 2014 May 19. PMID: 24841862; PMCID: PMC4237697.</a:t>
            </a:r>
          </a:p>
          <a:p>
            <a:r>
              <a:rPr lang="en-US" dirty="0"/>
              <a:t>Miller, William R., and Stephen Rollnick. </a:t>
            </a:r>
            <a:r>
              <a:rPr lang="en-US" b="1" dirty="0"/>
              <a:t>Motivational Interviewing</a:t>
            </a:r>
            <a:r>
              <a:rPr lang="en-US" dirty="0"/>
              <a:t>: Helping People Change. 3rd ed. New York, NY: Guilford Press, 2013.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19E95-E2A1-894E-A9D6-E563E886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6ADA-850D-0247-9914-7341CD0B0022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8A29D-BD45-CF41-8509-243D3E23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73C29-B6DA-144F-8106-DC8B095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B6550E-6E19-7349-BC9C-F71CD460EE15}"/>
              </a:ext>
            </a:extLst>
          </p:cNvPr>
          <p:cNvSpPr/>
          <p:nvPr/>
        </p:nvSpPr>
        <p:spPr>
          <a:xfrm>
            <a:off x="3048000" y="-89526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3200" dirty="0"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Communication with individuals with intellectual disabilities and psychiatric disabilities: A summary of the literature. </a:t>
            </a:r>
            <a:r>
              <a:rPr lang="en-US" dirty="0" err="1">
                <a:latin typeface="Calibri" panose="020F0502020204030204" pitchFamily="34" charset="0"/>
              </a:rPr>
              <a:t>Schalick</a:t>
            </a:r>
            <a:r>
              <a:rPr lang="en-US" dirty="0">
                <a:latin typeface="Calibri" panose="020F0502020204030204" pitchFamily="34" charset="0"/>
              </a:rPr>
              <a:t>, et al. </a:t>
            </a:r>
            <a:r>
              <a:rPr lang="en-US" dirty="0" err="1">
                <a:latin typeface="Calibri" panose="020F0502020204030204" pitchFamily="34" charset="0"/>
              </a:rPr>
              <a:t>Mich</a:t>
            </a:r>
            <a:r>
              <a:rPr lang="en-US" dirty="0">
                <a:latin typeface="Calibri" panose="020F0502020204030204" pitchFamily="34" charset="0"/>
              </a:rPr>
              <a:t> Retirement Research Center, 2012 </a:t>
            </a:r>
            <a:endParaRPr lang="en-US" sz="3200" dirty="0"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Modification of motivational interviewing for use with people with mild intellectual disability and challenging behavior. </a:t>
            </a:r>
            <a:r>
              <a:rPr lang="en-US" dirty="0" err="1">
                <a:latin typeface="Calibri" panose="020F0502020204030204" pitchFamily="34" charset="0"/>
              </a:rPr>
              <a:t>Frielink</a:t>
            </a:r>
            <a:r>
              <a:rPr lang="en-US" dirty="0">
                <a:latin typeface="Calibri" panose="020F0502020204030204" pitchFamily="34" charset="0"/>
              </a:rPr>
              <a:t>, et al. J of Intel &amp; Dev Dis, 2013 </a:t>
            </a:r>
            <a:endParaRPr lang="en-US" sz="3200" dirty="0">
              <a:effectLst/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15768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E51C-F652-7F44-AC47-1A30CF72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LIGHTINING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E881-A389-0947-93A9-0DDCFC479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Practitioner’s Definition</a:t>
            </a:r>
          </a:p>
          <a:p>
            <a:pPr marL="450850" lvl="1" indent="0">
              <a:buNone/>
            </a:pPr>
            <a:r>
              <a:rPr lang="en-US" dirty="0"/>
              <a:t>Motivational Interviewing is a person-centered counseling style for addressing the common problem of ambivalence about change.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MI p29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C8336-FF27-8942-B7BA-612A4868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0FD7-B56E-454D-93B4-6C3231078CBC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830FC-5941-7542-8018-DD84B44A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4A37D-E545-C24E-A4AF-7E741495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6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26AA7C31-76FD-4B44-A1FF-D13D2515A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5CE85F9-F4EE-4E5D-8235-528527A4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7338BB4-74FF-4836-86B7-F1B0C2B6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BFA8A3-A231-4BC1-B8A5-C5BE7315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E35963E-79B2-4A8E-8F24-A94E8DDDD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08E4331-210E-4E5F-9501-4C830E340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54F778-4E1C-4F6F-9318-9795AA35C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00A9256-A44C-4406-9010-B9D7D8709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731F266-5507-4462-8427-0BD0B42C8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26A06D6-90F0-42BA-94C0-AC6E6657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20349629-70E2-4E72-9E59-209F1F323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403E22-A267-491E-9711-05F332BE7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488C64B-FA72-4C34-B7D8-ABA7E214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5F2F3A-C9DA-B043-8A13-F2BDB41D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98" y="5166420"/>
            <a:ext cx="8440564" cy="1045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000" dirty="0"/>
              <a:t>MI p22, MI p17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59359-4CED-AD4C-9F9D-4AA6FCBD8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4907" y="4759126"/>
            <a:ext cx="8292055" cy="404576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r"/>
            <a:r>
              <a:rPr lang="en-US" sz="1800" dirty="0"/>
              <a:t>The Spirit of Motivational Interviewing</a:t>
            </a:r>
            <a:endParaRPr lang="en-US" sz="18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459B3-0A4F-BA4C-ADDE-15972607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5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8F5671-E172-46A3-8DC0-54EC6D0E4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mans face&#10;&#10;Description automatically generated">
            <a:extLst>
              <a:ext uri="{FF2B5EF4-FFF2-40B4-BE49-F238E27FC236}">
                <a16:creationId xmlns:a16="http://schemas.microsoft.com/office/drawing/2014/main" id="{6DFE510A-53EA-4142-AE67-B758E4F442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78" r="-4" b="2014"/>
          <a:stretch/>
        </p:blipFill>
        <p:spPr>
          <a:xfrm>
            <a:off x="2205968" y="972646"/>
            <a:ext cx="3577620" cy="2648383"/>
          </a:xfrm>
          <a:prstGeom prst="rect">
            <a:avLst/>
          </a:prstGeom>
          <a:ln>
            <a:noFill/>
          </a:ln>
        </p:spPr>
      </p:pic>
      <p:pic>
        <p:nvPicPr>
          <p:cNvPr id="9" name="Picture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61D87F23-2800-D04C-91D9-D3C7FA6112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r="-4" b="2547"/>
          <a:stretch/>
        </p:blipFill>
        <p:spPr>
          <a:xfrm>
            <a:off x="6596628" y="972646"/>
            <a:ext cx="3587735" cy="2648383"/>
          </a:xfrm>
          <a:prstGeom prst="rect">
            <a:avLst/>
          </a:prstGeom>
          <a:ln>
            <a:noFill/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55399-2D58-B840-943F-EA82FD05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6B4A9-3D5E-B54B-94CF-EA919EA0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9744F83-FEC9-4E5B-8530-224C258F1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9148" y="319016"/>
            <a:ext cx="9734654" cy="3948816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1918A1-30EC-48DB-A535-4898EA92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4228687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301236F-2DE7-4B56-B413-C201491DF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8683" y="888935"/>
            <a:ext cx="4228687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304D462-CF3A-48B2-966A-0DA7B7E61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4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21B3C-B405-4647-A17C-A5AB76C5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5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02EDB-3332-6643-9E31-75AE49AE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7BBFE-829C-EA43-8A38-61E7A6B9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A picture containing toy, child, small, standing&#10;&#10;Description automatically generated">
            <a:extLst>
              <a:ext uri="{FF2B5EF4-FFF2-40B4-BE49-F238E27FC236}">
                <a16:creationId xmlns:a16="http://schemas.microsoft.com/office/drawing/2014/main" id="{B920DADD-86FA-8943-9BA4-1C24407D67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20914" r="-1" b="20912"/>
          <a:stretch/>
        </p:blipFill>
        <p:spPr>
          <a:xfrm>
            <a:off x="1026183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8B8E3-53E3-C64C-A730-03CCA5EA0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1045" y="4662459"/>
            <a:ext cx="9031852" cy="1065616"/>
          </a:xfrm>
        </p:spPr>
        <p:txBody>
          <a:bodyPr>
            <a:noAutofit/>
          </a:bodyPr>
          <a:lstStyle/>
          <a:p>
            <a:pPr fontAlgn="b" hangingPunct="0">
              <a:lnSpc>
                <a:spcPct val="110000"/>
              </a:lnSpc>
            </a:pPr>
            <a:r>
              <a:rPr lang="en-US" sz="1800" dirty="0"/>
              <a:t>When you talk to the people don’t just talk to them you talk to their spirit, that is how you are </a:t>
            </a:r>
            <a:r>
              <a:rPr lang="en-US" sz="1800" dirty="0" err="1"/>
              <a:t>gonna</a:t>
            </a:r>
            <a:r>
              <a:rPr lang="en-US" sz="1800" dirty="0"/>
              <a:t> reach them, that is where they will change, that is where they will heal, talk with their spirit.</a:t>
            </a:r>
          </a:p>
          <a:p>
            <a:pPr fontAlgn="b" hangingPunct="0">
              <a:lnSpc>
                <a:spcPct val="110000"/>
              </a:lnSpc>
            </a:pP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60E24-AB63-4943-B286-926EBE8C64AE}"/>
              </a:ext>
            </a:extLst>
          </p:cNvPr>
          <p:cNvSpPr txBox="1"/>
          <p:nvPr/>
        </p:nvSpPr>
        <p:spPr>
          <a:xfrm>
            <a:off x="7233313" y="6359857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Gene </a:t>
            </a:r>
            <a:r>
              <a:rPr lang="en-US" sz="1000" dirty="0" err="1"/>
              <a:t>Tagaban</a:t>
            </a:r>
            <a:r>
              <a:rPr lang="en-US" sz="1000" dirty="0"/>
              <a:t>.</a:t>
            </a:r>
            <a:br>
              <a:rPr lang="en-US" sz="1000" dirty="0"/>
            </a:br>
            <a:r>
              <a:rPr lang="en-US" sz="1000" dirty="0"/>
              <a:t>Storyteller, Tlingit citizen (above)</a:t>
            </a:r>
          </a:p>
        </p:txBody>
      </p:sp>
    </p:spTree>
    <p:extLst>
      <p:ext uri="{BB962C8B-B14F-4D97-AF65-F5344CB8AC3E}">
        <p14:creationId xmlns:p14="http://schemas.microsoft.com/office/powerpoint/2010/main" val="34659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154BE3A-19AD-4209-ACDC-E7421A0C5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E6BE99-AC1F-4A9E-BE46-DE9019002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9DC7DB1-F372-45D3-9BD0-B4F22977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D1E4A3-6609-48CA-8146-E933DB388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06A214-F61F-45A5-9B03-86C98470C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1C31DC4-93F3-41DF-87A9-989BA3348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498D29-9D5B-4183-9C3F-91804BC4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F37BB81-09C5-4E15-B917-B36E19313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76CE6D2-1A32-4249-998A-CCFE65F26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60F6226-8286-4854-A0D1-1902635BD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20B741A-6797-48FF-B666-D83F6444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FC7109F-D06C-41E6-919F-6F02504B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EB3E8-A3A5-CB41-9ACA-BB698411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4 Basic “Moves” in 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57AB9-1D33-074C-8CAB-475B159B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500"/>
          </a:p>
        </p:txBody>
      </p:sp>
      <p:pic>
        <p:nvPicPr>
          <p:cNvPr id="30" name="Picture 29" descr="A sunset over a body of water&#10;&#10;Description automatically generated">
            <a:extLst>
              <a:ext uri="{FF2B5EF4-FFF2-40B4-BE49-F238E27FC236}">
                <a16:creationId xmlns:a16="http://schemas.microsoft.com/office/drawing/2014/main" id="{B1674943-35FE-424C-B039-5C324902CE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25" r="37104" b="3"/>
          <a:stretch/>
        </p:blipFill>
        <p:spPr>
          <a:xfrm>
            <a:off x="6223020" y="2718"/>
            <a:ext cx="2593964" cy="35036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77BAAD90-EFC6-9F4C-BF14-8A2D1DF1AC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136" r="31978" b="-4"/>
          <a:stretch/>
        </p:blipFill>
        <p:spPr>
          <a:xfrm>
            <a:off x="3601669" y="10"/>
            <a:ext cx="2584567" cy="350363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8282A-F6BD-3F48-A7B9-763CCC3C30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961" r="36032" b="-1"/>
          <a:stretch/>
        </p:blipFill>
        <p:spPr>
          <a:xfrm>
            <a:off x="8745038" y="-2718"/>
            <a:ext cx="2605844" cy="350364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54420706-1947-504B-842A-BA679A8465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218" r="13716" b="2"/>
          <a:stretch/>
        </p:blipFill>
        <p:spPr>
          <a:xfrm>
            <a:off x="996666" y="10"/>
            <a:ext cx="2593053" cy="35009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DF8A9-19C4-2544-BCE7-AF782FCD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7D0FD7-B56E-454D-93B4-6C3231078CBC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459A8-F4A0-BF43-9291-A53B17DA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EAB30D-7B0D-4453-9881-C026F6C07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DA1C51-9A53-4E4B-A9A8-8EBAC5070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923D72-7E69-464B-94C5-B2530008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0CCC86-7A88-4DFF-A0D0-6604606A2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F8ABFD-155B-4386-AE33-6E13057CF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2C9A412-6D33-4176-9157-E3B99D3A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B943304-F883-42A9-840F-CC318A256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AAFC6A7-C24E-4A7C-9566-DB74CCFEF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2A188AC-153B-4A00-B5A5-794810FA0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1FC670-9D36-4874-9280-16FEDEA4C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6FD2F9-5FC0-4B1C-A95A-266B3379C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F3B93E-54AC-D142-AF98-AD0527F3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/>
              <a:t>Linear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01C28-BC74-4143-894D-DB9098BD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 vert="horz" lIns="9144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5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01B1D-732A-394A-86EB-CA190A637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 vert="horz" lIns="91440" tIns="18288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C77368D-ADBE-0E48-8E3A-63F45A5D4F82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B6D21-1DD2-D54B-8436-D8487C55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 vert="horz" lIns="91440" tIns="45720" rIns="91440" bIns="18288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© 2020, ǝ v o ʞ e Consulting &amp; Technical Assistance</a:t>
            </a:r>
          </a:p>
        </p:txBody>
      </p:sp>
      <p:pic>
        <p:nvPicPr>
          <p:cNvPr id="9" name="Picture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BD666E-89B4-9340-AD88-864A08196B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410" r="407" b="-3"/>
          <a:stretch/>
        </p:blipFill>
        <p:spPr>
          <a:xfrm>
            <a:off x="2286938" y="2364159"/>
            <a:ext cx="4454381" cy="336405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C547AF4-DD54-40F6-9F0C-1D4C014EB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C82320-4699-7D4D-9348-7FDA041A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Recursive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D367C-733F-C845-9BE8-417E4631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368D-ADBE-0E48-8E3A-63F45A5D4F82}" type="datetime2">
              <a:rPr lang="en-US" smtClean="0"/>
              <a:t>Thursday, September 24,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AC3DE-6DBB-2C4C-8D69-1796C620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2020, ǝ v o ʞ e Consulting &amp; Technical Assistance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9F757-C71A-0C48-8CAF-D9F00AD0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3" name="Picture Placeholder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70AF1D-D42C-3B49-B760-AC7F5A2862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250" r="16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897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0C8693A-B687-4F5E-B86B-B4F11D52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51084F9-D042-49BE-9E1A-43E583B98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E65CA45-264D-4FD3-9249-3CB04EC97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7B58214-716F-43B8-8272-85CE2B9A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5C070E-7DB1-4147-B6A8-D14B9C40E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31070C9-36CD-4B65-8159-324995821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82DAA-56DC-5F42-BF5F-CF32245A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“Resistant” no more, still.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EF03-C5BD-934C-B832-344F8F10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07" y="164592"/>
            <a:ext cx="636727" cy="322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en-US" sz="15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5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9C710-6E9D-BC4C-B9AD-CE1D468E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810065" y="5270604"/>
            <a:ext cx="2662729" cy="182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7D0FD7-B56E-454D-93B4-6C3231078CBC}" type="datetime2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Thursday, September 24,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230C5-C04B-C84C-8968-AF4AAB52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237130" y="3661144"/>
            <a:ext cx="5885352" cy="1791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© 2020, </a:t>
            </a:r>
            <a:r>
              <a:rPr lang="en-US" dirty="0" err="1"/>
              <a:t>ǝ</a:t>
            </a:r>
            <a:r>
              <a:rPr lang="en-US" dirty="0"/>
              <a:t> v o </a:t>
            </a:r>
            <a:r>
              <a:rPr lang="en-US" dirty="0" err="1"/>
              <a:t>ʞ</a:t>
            </a:r>
            <a:r>
              <a:rPr lang="en-US" dirty="0"/>
              <a:t> e Consulting &amp; Technical Assistance</a:t>
            </a:r>
          </a:p>
        </p:txBody>
      </p:sp>
      <p:pic>
        <p:nvPicPr>
          <p:cNvPr id="1028" name="Picture 4" descr="page31image848450000">
            <a:extLst>
              <a:ext uri="{FF2B5EF4-FFF2-40B4-BE49-F238E27FC236}">
                <a16:creationId xmlns:a16="http://schemas.microsoft.com/office/drawing/2014/main" id="{3DAFE471-A578-394E-ADB9-AF9F8AFF1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r="-2" b="-2"/>
          <a:stretch/>
        </p:blipFill>
        <p:spPr bwMode="auto">
          <a:xfrm>
            <a:off x="3564568" y="2343945"/>
            <a:ext cx="4818974" cy="337346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9C35FB2-5194-4BE0-92D0-464E2B711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2B715-7BF5-E644-B7C9-D934F945C85A}"/>
              </a:ext>
            </a:extLst>
          </p:cNvPr>
          <p:cNvSpPr txBox="1"/>
          <p:nvPr/>
        </p:nvSpPr>
        <p:spPr>
          <a:xfrm rot="19836720">
            <a:off x="2196376" y="589357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Sustain talk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E3FF5-3ED2-AD45-9C6F-C6142514CACA}"/>
              </a:ext>
            </a:extLst>
          </p:cNvPr>
          <p:cNvSpPr txBox="1"/>
          <p:nvPr/>
        </p:nvSpPr>
        <p:spPr>
          <a:xfrm>
            <a:off x="8383542" y="2927181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Discord talk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5F3F0-A096-2648-8916-577DCB00FAEF}"/>
              </a:ext>
            </a:extLst>
          </p:cNvPr>
          <p:cNvSpPr txBox="1"/>
          <p:nvPr/>
        </p:nvSpPr>
        <p:spPr>
          <a:xfrm rot="5400000">
            <a:off x="-861925" y="52036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credit: Bill Miller</a:t>
            </a:r>
          </a:p>
        </p:txBody>
      </p:sp>
    </p:spTree>
    <p:extLst>
      <p:ext uri="{BB962C8B-B14F-4D97-AF65-F5344CB8AC3E}">
        <p14:creationId xmlns:p14="http://schemas.microsoft.com/office/powerpoint/2010/main" val="598086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1250</Words>
  <Application>Microsoft Macintosh PowerPoint</Application>
  <PresentationFormat>Widescreen</PresentationFormat>
  <Paragraphs>200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ArialMT</vt:lpstr>
      <vt:lpstr>Calibri</vt:lpstr>
      <vt:lpstr>MS Shell Dlg 2</vt:lpstr>
      <vt:lpstr>Wingdings</vt:lpstr>
      <vt:lpstr>Wingdings 3</vt:lpstr>
      <vt:lpstr>Madison</vt:lpstr>
      <vt:lpstr>Evoking Power in Seasons of Uncertainty.</vt:lpstr>
      <vt:lpstr>Overview</vt:lpstr>
      <vt:lpstr>MI LIGHTINING ROUND</vt:lpstr>
      <vt:lpstr>MI p22, MI p17</vt:lpstr>
      <vt:lpstr>PowerPoint Presentation</vt:lpstr>
      <vt:lpstr>4 Basic “Moves” in MI</vt:lpstr>
      <vt:lpstr>Linear</vt:lpstr>
      <vt:lpstr>Recursive</vt:lpstr>
      <vt:lpstr>“Resistant” no more, still.</vt:lpstr>
      <vt:lpstr>PowerPoint Presentation</vt:lpstr>
      <vt:lpstr>Also of note…</vt:lpstr>
      <vt:lpstr>Reviewing the recommendations…</vt:lpstr>
      <vt:lpstr>But does it apply right now?  Who has time to ambivilate?</vt:lpstr>
      <vt:lpstr>What are the responses to a sudden trauma and/or existential threat? </vt:lpstr>
      <vt:lpstr>Vs…</vt:lpstr>
      <vt:lpstr>PowerPoint Presentation</vt:lpstr>
      <vt:lpstr>(im not here im not here look over at that human with the camera im not here im not here)</vt:lpstr>
      <vt:lpstr>PowerPoint Presentation</vt:lpstr>
      <vt:lpstr>Support is in the literature</vt:lpstr>
      <vt:lpstr>PowerPoint Presentation</vt:lpstr>
      <vt:lpstr>The Spirit of Motivational Interviewing</vt:lpstr>
      <vt:lpstr>“speak with their spirit.”</vt:lpstr>
      <vt:lpstr>The Spirit of MI, not new.</vt:lpstr>
      <vt:lpstr>Effective modifications to MI actions:</vt:lpstr>
      <vt:lpstr>(slide here for participant reference)  Please view.  Imagine how you’d enage each person in the spirit of MI.</vt:lpstr>
      <vt:lpstr>Evocation – Unique to MI</vt:lpstr>
      <vt:lpstr>Conclusion</vt:lpstr>
      <vt:lpstr>Thank you!</vt:lpstr>
      <vt:lpstr>For 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Evoking Power in Seasons of Uncertainty.</dc:title>
  <dc:creator>k t</dc:creator>
  <cp:lastModifiedBy>k t</cp:lastModifiedBy>
  <cp:revision>5</cp:revision>
  <dcterms:created xsi:type="dcterms:W3CDTF">2020-09-24T18:08:56Z</dcterms:created>
  <dcterms:modified xsi:type="dcterms:W3CDTF">2020-09-24T19:37:21Z</dcterms:modified>
</cp:coreProperties>
</file>