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7" r:id="rId2"/>
    <p:sldId id="260" r:id="rId3"/>
    <p:sldId id="261" r:id="rId4"/>
    <p:sldId id="324" r:id="rId5"/>
    <p:sldId id="326" r:id="rId6"/>
    <p:sldId id="327" r:id="rId7"/>
    <p:sldId id="328" r:id="rId8"/>
    <p:sldId id="329" r:id="rId9"/>
    <p:sldId id="330" r:id="rId10"/>
    <p:sldId id="266" r:id="rId11"/>
    <p:sldId id="332" r:id="rId12"/>
    <p:sldId id="337" r:id="rId13"/>
    <p:sldId id="357" r:id="rId14"/>
    <p:sldId id="331" r:id="rId15"/>
    <p:sldId id="333" r:id="rId16"/>
    <p:sldId id="340" r:id="rId17"/>
    <p:sldId id="343" r:id="rId18"/>
    <p:sldId id="360" r:id="rId19"/>
    <p:sldId id="355" r:id="rId20"/>
    <p:sldId id="344" r:id="rId21"/>
    <p:sldId id="345" r:id="rId22"/>
    <p:sldId id="341" r:id="rId23"/>
    <p:sldId id="349" r:id="rId24"/>
    <p:sldId id="346" r:id="rId25"/>
    <p:sldId id="348" r:id="rId26"/>
    <p:sldId id="354" r:id="rId27"/>
    <p:sldId id="279" r:id="rId28"/>
    <p:sldId id="302" r:id="rId29"/>
    <p:sldId id="303" r:id="rId30"/>
    <p:sldId id="277" r:id="rId31"/>
    <p:sldId id="294" r:id="rId32"/>
    <p:sldId id="359" r:id="rId33"/>
    <p:sldId id="336" r:id="rId34"/>
    <p:sldId id="358" r:id="rId35"/>
    <p:sldId id="323" r:id="rId36"/>
    <p:sldId id="381" r:id="rId3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B3E"/>
    <a:srgbClr val="CD4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FCC685-6DED-4E15-9641-370901BDF5DB}" v="32" dt="2021-02-22T23:04:39.492"/>
    <p1510:client id="{4C76DE27-8A95-45AA-8D3C-A639ED77066B}" v="81" dt="2021-02-23T19:48:21.90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105" d="100"/>
          <a:sy n="105" d="100"/>
        </p:scale>
        <p:origin x="576" y="114"/>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120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4" name="Shape 154"/>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0163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524000" y="260111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Rectangle 7"/>
          <p:cNvSpPr/>
          <p:nvPr/>
        </p:nvSpPr>
        <p:spPr>
          <a:xfrm>
            <a:off x="311888" y="1"/>
            <a:ext cx="11880113" cy="2275367"/>
          </a:xfrm>
          <a:prstGeom prst="rect">
            <a:avLst/>
          </a:prstGeom>
          <a:solidFill>
            <a:srgbClr val="00467F"/>
          </a:solidFill>
          <a:ln w="12700">
            <a:miter lim="400000"/>
          </a:ln>
        </p:spPr>
        <p:txBody>
          <a:bodyPr lIns="45718" tIns="45718" rIns="45718" bIns="45718" anchor="ctr"/>
          <a:lstStyle/>
          <a:p>
            <a:pPr algn="ctr">
              <a:defRPr>
                <a:solidFill>
                  <a:srgbClr val="FFFFFF"/>
                </a:solidFill>
              </a:defRPr>
            </a:pPr>
            <a:endParaRPr sz="1800" dirty="0"/>
          </a:p>
        </p:txBody>
      </p:sp>
      <p:sp>
        <p:nvSpPr>
          <p:cNvPr id="14" name="Title Text"/>
          <p:cNvSpPr txBox="1">
            <a:spLocks noGrp="1"/>
          </p:cNvSpPr>
          <p:nvPr>
            <p:ph type="title"/>
          </p:nvPr>
        </p:nvSpPr>
        <p:spPr>
          <a:xfrm>
            <a:off x="819889" y="180752"/>
            <a:ext cx="10363201" cy="1913864"/>
          </a:xfrm>
          <a:prstGeom prst="rect">
            <a:avLst/>
          </a:prstGeom>
        </p:spPr>
        <p:txBody>
          <a:bodyPr anchor="b"/>
          <a:lstStyle>
            <a:lvl1pPr algn="ctr">
              <a:defRPr sz="6000">
                <a:solidFill>
                  <a:srgbClr val="FFFFFF"/>
                </a:solidFill>
              </a:defRPr>
            </a:lvl1pPr>
          </a:lstStyle>
          <a:p>
            <a:r>
              <a:rPr lang="en-US"/>
              <a:t>Click to edit Master title style</a:t>
            </a:r>
            <a:endParaRP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32" name="Title Text"/>
          <p:cNvSpPr txBox="1">
            <a:spLocks noGrp="1"/>
          </p:cNvSpPr>
          <p:nvPr>
            <p:ph type="title"/>
          </p:nvPr>
        </p:nvSpPr>
        <p:spPr>
          <a:xfrm>
            <a:off x="838200" y="400566"/>
            <a:ext cx="10515600" cy="1325566"/>
          </a:xfrm>
          <a:prstGeom prst="rect">
            <a:avLst/>
          </a:prstGeom>
        </p:spPr>
        <p:txBody>
          <a:bodyPr/>
          <a:lstStyle/>
          <a:p>
            <a:r>
              <a:rPr lang="en-US"/>
              <a:t>Click to edit Master title style</a:t>
            </a:r>
            <a:endParaRPr/>
          </a:p>
        </p:txBody>
      </p:sp>
      <p:sp>
        <p:nvSpPr>
          <p:cNvPr id="33" name="Body Level One…"/>
          <p:cNvSpPr txBox="1">
            <a:spLocks noGrp="1"/>
          </p:cNvSpPr>
          <p:nvPr>
            <p:ph type="body" sz="quarter" idx="1"/>
          </p:nvPr>
        </p:nvSpPr>
        <p:spPr>
          <a:xfrm>
            <a:off x="838200" y="2607080"/>
            <a:ext cx="10515600" cy="15553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4" name="Rectangle 7"/>
          <p:cNvSpPr/>
          <p:nvPr/>
        </p:nvSpPr>
        <p:spPr>
          <a:xfrm>
            <a:off x="311889" y="4582634"/>
            <a:ext cx="11880113" cy="2275371"/>
          </a:xfrm>
          <a:prstGeom prst="rect">
            <a:avLst/>
          </a:prstGeom>
          <a:solidFill>
            <a:srgbClr val="94A545"/>
          </a:solidFill>
          <a:ln w="12700">
            <a:miter lim="400000"/>
          </a:ln>
        </p:spPr>
        <p:txBody>
          <a:bodyPr lIns="45718" tIns="45718" rIns="45718" bIns="45718" anchor="ctr"/>
          <a:lstStyle/>
          <a:p>
            <a:pPr algn="ctr">
              <a:defRPr>
                <a:solidFill>
                  <a:srgbClr val="FFFFFF"/>
                </a:solidFill>
              </a:defRPr>
            </a:pPr>
            <a:endParaRPr sz="1800" dirty="0"/>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2" name="Title Text"/>
          <p:cNvSpPr txBox="1">
            <a:spLocks noGrp="1"/>
          </p:cNvSpPr>
          <p:nvPr>
            <p:ph type="title"/>
          </p:nvPr>
        </p:nvSpPr>
        <p:spPr>
          <a:xfrm>
            <a:off x="831850" y="1709740"/>
            <a:ext cx="10515601" cy="2852737"/>
          </a:xfrm>
          <a:prstGeom prst="rect">
            <a:avLst/>
          </a:prstGeom>
        </p:spPr>
        <p:txBody>
          <a:bodyPr anchor="b"/>
          <a:lstStyle>
            <a:lvl1pPr>
              <a:defRPr sz="6000"/>
            </a:lvl1pPr>
          </a:lstStyle>
          <a:p>
            <a:r>
              <a:rPr lang="en-US"/>
              <a:t>Click to edit Master title style</a:t>
            </a:r>
            <a:endParaRPr/>
          </a:p>
        </p:txBody>
      </p:sp>
      <p:sp>
        <p:nvSpPr>
          <p:cNvPr id="43" name="Body Level One…"/>
          <p:cNvSpPr txBox="1">
            <a:spLocks noGrp="1"/>
          </p:cNvSpPr>
          <p:nvPr>
            <p:ph type="body" sz="quarter" idx="1"/>
          </p:nvPr>
        </p:nvSpPr>
        <p:spPr>
          <a:xfrm>
            <a:off x="831850" y="4589465"/>
            <a:ext cx="10515601" cy="1500191"/>
          </a:xfrm>
          <a:prstGeom prst="rect">
            <a:avLst/>
          </a:prstGeom>
        </p:spPr>
        <p:txBody>
          <a:bodyPr/>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rPr lang="en-US"/>
              <a:t>Click to edit Master title style</a:t>
            </a:r>
            <a:endParaRPr/>
          </a:p>
        </p:txBody>
      </p:sp>
      <p:sp>
        <p:nvSpPr>
          <p:cNvPr id="61"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839789" y="365125"/>
            <a:ext cx="10515601" cy="1325564"/>
          </a:xfrm>
          <a:prstGeom prst="rect">
            <a:avLst/>
          </a:prstGeom>
        </p:spPr>
        <p:txBody>
          <a:bodyPr/>
          <a:lstStyle/>
          <a:p>
            <a:r>
              <a:rPr lang="en-US"/>
              <a:t>Click to edit Master title style</a:t>
            </a:r>
            <a:endParaRPr/>
          </a:p>
        </p:txBody>
      </p:sp>
      <p:sp>
        <p:nvSpPr>
          <p:cNvPr id="70" name="Body Level One…"/>
          <p:cNvSpPr txBox="1">
            <a:spLocks noGrp="1"/>
          </p:cNvSpPr>
          <p:nvPr>
            <p:ph type="body" sz="quarter" idx="1"/>
          </p:nvPr>
        </p:nvSpPr>
        <p:spPr>
          <a:xfrm>
            <a:off x="839789" y="1681163"/>
            <a:ext cx="5157791" cy="823916"/>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1" name="Text Placeholder 4"/>
          <p:cNvSpPr>
            <a:spLocks noGrp="1"/>
          </p:cNvSpPr>
          <p:nvPr>
            <p:ph type="body" sz="quarter" idx="13"/>
          </p:nvPr>
        </p:nvSpPr>
        <p:spPr>
          <a:xfrm>
            <a:off x="6172197" y="1681163"/>
            <a:ext cx="5183195" cy="823914"/>
          </a:xfrm>
          <a:prstGeom prst="rect">
            <a:avLst/>
          </a:prstGeom>
        </p:spPr>
        <p:txBody>
          <a:bodyPr anchor="b"/>
          <a:lstStyle/>
          <a:p>
            <a:pPr lvl="0"/>
            <a:r>
              <a:rPr lang="en-US"/>
              <a:t>Click to edit Master text styles</a:t>
            </a:r>
          </a:p>
        </p:txBody>
      </p:sp>
      <p:sp>
        <p:nvSpPr>
          <p:cNvPr id="72" name="Slide Number"/>
          <p:cNvSpPr txBox="1">
            <a:spLocks noGrp="1"/>
          </p:cNvSpPr>
          <p:nvPr>
            <p:ph type="sldNum" sz="quarter" idx="2"/>
          </p:nvPr>
        </p:nvSpPr>
        <p:spPr>
          <a:xfrm>
            <a:off x="11078732" y="6400417"/>
            <a:ext cx="275071" cy="27699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95" name="Title Text"/>
          <p:cNvSpPr txBox="1">
            <a:spLocks noGrp="1"/>
          </p:cNvSpPr>
          <p:nvPr>
            <p:ph type="title"/>
          </p:nvPr>
        </p:nvSpPr>
        <p:spPr>
          <a:xfrm>
            <a:off x="914400" y="1195101"/>
            <a:ext cx="10363200" cy="2387601"/>
          </a:xfrm>
          <a:prstGeom prst="rect">
            <a:avLst/>
          </a:prstGeom>
        </p:spPr>
        <p:txBody>
          <a:bodyPr lIns="45699" tIns="45699" rIns="45699" bIns="45699" anchor="b"/>
          <a:lstStyle>
            <a:lvl1pPr algn="ctr">
              <a:defRPr sz="4500"/>
            </a:lvl1pPr>
          </a:lstStyle>
          <a:p>
            <a:r>
              <a:rPr lang="en-US"/>
              <a:t>Click to edit Master title style</a:t>
            </a:r>
            <a:endParaRPr/>
          </a:p>
        </p:txBody>
      </p:sp>
      <p:sp>
        <p:nvSpPr>
          <p:cNvPr id="96" name="Body Level One…"/>
          <p:cNvSpPr txBox="1">
            <a:spLocks noGrp="1"/>
          </p:cNvSpPr>
          <p:nvPr>
            <p:ph type="body" sz="quarter" idx="1"/>
          </p:nvPr>
        </p:nvSpPr>
        <p:spPr>
          <a:xfrm>
            <a:off x="1524000" y="3716913"/>
            <a:ext cx="9144000" cy="969964"/>
          </a:xfrm>
          <a:prstGeom prst="rect">
            <a:avLst/>
          </a:prstGeom>
        </p:spPr>
        <p:txBody>
          <a:bodyPr lIns="45699" tIns="45699" rIns="45699" bIns="45699"/>
          <a:lstStyle>
            <a:lvl1pPr marL="203200" indent="-152400" algn="ctr">
              <a:spcBef>
                <a:spcPts val="700"/>
              </a:spcBef>
              <a:buSzTx/>
              <a:buFontTx/>
              <a:buNone/>
              <a:defRPr sz="1800"/>
            </a:lvl1pPr>
            <a:lvl2pPr marL="203200" indent="50800" algn="ctr">
              <a:spcBef>
                <a:spcPts val="700"/>
              </a:spcBef>
              <a:buSzTx/>
              <a:buFontTx/>
              <a:buNone/>
              <a:defRPr sz="1800"/>
            </a:lvl2pPr>
            <a:lvl3pPr marL="203200" indent="50800" algn="ctr">
              <a:spcBef>
                <a:spcPts val="700"/>
              </a:spcBef>
              <a:buSzTx/>
              <a:buFontTx/>
              <a:buNone/>
              <a:defRPr sz="1800"/>
            </a:lvl3pPr>
            <a:lvl4pPr marL="203200" indent="50800" algn="ctr">
              <a:spcBef>
                <a:spcPts val="700"/>
              </a:spcBef>
              <a:buSzTx/>
              <a:buFontTx/>
              <a:buNone/>
              <a:defRPr sz="1800"/>
            </a:lvl4pPr>
            <a:lvl5pPr marL="203200" indent="50800" algn="ctr">
              <a:spcBef>
                <a:spcPts val="700"/>
              </a:spcBef>
              <a:buSzTx/>
              <a:buFontTx/>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7" name="Google Shape;18;p2"/>
          <p:cNvSpPr>
            <a:spLocks noGrp="1"/>
          </p:cNvSpPr>
          <p:nvPr>
            <p:ph type="pic" sz="quarter" idx="13"/>
          </p:nvPr>
        </p:nvSpPr>
        <p:spPr>
          <a:xfrm>
            <a:off x="2148416" y="3"/>
            <a:ext cx="8824387" cy="1090613"/>
          </a:xfrm>
          <a:prstGeom prst="rect">
            <a:avLst/>
          </a:prstGeom>
        </p:spPr>
        <p:txBody>
          <a:bodyPr lIns="91439" tIns="45719" rIns="91439" bIns="45719">
            <a:noAutofit/>
          </a:bodyPr>
          <a:lstStyle/>
          <a:p>
            <a:r>
              <a:rPr lang="en-US" dirty="0"/>
              <a:t>Click icon to add picture</a:t>
            </a:r>
            <a:endParaRPr dirty="0"/>
          </a:p>
        </p:txBody>
      </p:sp>
      <p:sp>
        <p:nvSpPr>
          <p:cNvPr id="98" name="Google Shape;19;p2"/>
          <p:cNvSpPr>
            <a:spLocks noGrp="1"/>
          </p:cNvSpPr>
          <p:nvPr>
            <p:ph type="pic" sz="quarter" idx="14"/>
          </p:nvPr>
        </p:nvSpPr>
        <p:spPr>
          <a:xfrm>
            <a:off x="6290733" y="4718050"/>
            <a:ext cx="5901267" cy="2139950"/>
          </a:xfrm>
          <a:prstGeom prst="rect">
            <a:avLst/>
          </a:prstGeom>
        </p:spPr>
        <p:txBody>
          <a:bodyPr lIns="91439" tIns="45719" rIns="91439" bIns="45719">
            <a:noAutofit/>
          </a:bodyPr>
          <a:lstStyle/>
          <a:p>
            <a:r>
              <a:rPr lang="en-US" dirty="0"/>
              <a:t>Click icon to add picture</a:t>
            </a:r>
            <a:endParaRPr dirty="0"/>
          </a:p>
        </p:txBody>
      </p:sp>
      <p:sp>
        <p:nvSpPr>
          <p:cNvPr id="99" name="Slide Number"/>
          <p:cNvSpPr txBox="1">
            <a:spLocks noGrp="1"/>
          </p:cNvSpPr>
          <p:nvPr>
            <p:ph type="sldNum" sz="quarter" idx="2"/>
          </p:nvPr>
        </p:nvSpPr>
        <p:spPr>
          <a:xfrm>
            <a:off x="8462616" y="6217898"/>
            <a:ext cx="274984" cy="276908"/>
          </a:xfrm>
          <a:prstGeom prst="rect">
            <a:avLst/>
          </a:prstGeom>
        </p:spPr>
        <p:txBody>
          <a:bodyPr lIns="45675" tIns="45675" rIns="45675" bIns="45675"/>
          <a:lstStyle>
            <a:lvl1pPr defTabSz="914400"/>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8FD61F-66C3-4E34-8C83-052DB9E25B20}" type="datetimeFigureOut">
              <a:rPr lang="en-US" smtClean="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DE86E-BA7B-4E6B-9BF3-A636C39C3EE4}" type="slidenum">
              <a:rPr lang="en-US" smtClean="0"/>
              <a:t>‹#›</a:t>
            </a:fld>
            <a:endParaRPr lang="en-US" dirty="0"/>
          </a:p>
        </p:txBody>
      </p:sp>
    </p:spTree>
    <p:extLst>
      <p:ext uri="{BB962C8B-B14F-4D97-AF65-F5344CB8AC3E}">
        <p14:creationId xmlns:p14="http://schemas.microsoft.com/office/powerpoint/2010/main" val="404177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9"/>
          <a:stretch>
            <a:fillRect/>
          </a:stretch>
        </p:blipFill>
        <p:spPr>
          <a:xfrm rot="5400000" flipV="1">
            <a:off x="-3306807" y="3306809"/>
            <a:ext cx="6858001" cy="244388"/>
          </a:xfrm>
          <a:prstGeom prst="rect">
            <a:avLst/>
          </a:prstGeom>
          <a:ln w="12700">
            <a:miter lim="400000"/>
          </a:ln>
        </p:spPr>
      </p:pic>
      <p:sp>
        <p:nvSpPr>
          <p:cNvPr id="3" name="Title Text"/>
          <p:cNvSpPr txBox="1">
            <a:spLocks noGrp="1"/>
          </p:cNvSpPr>
          <p:nvPr>
            <p:ph type="title"/>
          </p:nvPr>
        </p:nvSpPr>
        <p:spPr>
          <a:xfrm>
            <a:off x="838200" y="365125"/>
            <a:ext cx="10515600" cy="132556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2531" y="6217854"/>
            <a:ext cx="275071" cy="276995"/>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8" r:id="rId6"/>
    <p:sldLayoutId id="2147483661" r:id="rId7"/>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graphicorganizer.net/" TargetMode="External"/><Relationship Id="rId2" Type="http://schemas.openxmlformats.org/officeDocument/2006/relationships/hyperlink" Target="http://www.pent.ca.gov/acc/accom_toc.html" TargetMode="External"/><Relationship Id="rId1" Type="http://schemas.openxmlformats.org/officeDocument/2006/relationships/slideLayout" Target="../slideLayouts/slideLayout4.xml"/><Relationship Id="rId6" Type="http://schemas.openxmlformats.org/officeDocument/2006/relationships/hyperlink" Target="https://kids.lovetoknow.com/wiki/Multiple_Intelligence_Test_for_Children" TargetMode="External"/><Relationship Id="rId5" Type="http://schemas.openxmlformats.org/officeDocument/2006/relationships/hyperlink" Target="https://kids.lovetoknow.com/wiki/Learning_Style_Test_for_Children" TargetMode="External"/><Relationship Id="rId4" Type="http://schemas.openxmlformats.org/officeDocument/2006/relationships/hyperlink" Target="http://www.readwritethink.org/files/resources/printouts/persuasion%20map.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cdesped/Accommodations" TargetMode="External"/><Relationship Id="rId7" Type="http://schemas.openxmlformats.org/officeDocument/2006/relationships/hyperlink" Target="http://www.pent.ca.gov/acc/hierarchicaldiffsupports.pdf" TargetMode="External"/><Relationship Id="rId2" Type="http://schemas.openxmlformats.org/officeDocument/2006/relationships/hyperlink" Target="https://www.researchgate.net/publication/232929341_Learning_styles_and_pedagogy_in_post_16_education_a_critical_and_systematic_review" TargetMode="External"/><Relationship Id="rId1" Type="http://schemas.openxmlformats.org/officeDocument/2006/relationships/slideLayout" Target="../slideLayouts/slideLayout4.xml"/><Relationship Id="rId6" Type="http://schemas.openxmlformats.org/officeDocument/2006/relationships/hyperlink" Target="http://www.pent.ca.gov/acc/accom_toc.html" TargetMode="External"/><Relationship Id="rId5" Type="http://schemas.openxmlformats.org/officeDocument/2006/relationships/hyperlink" Target="https://infed.org/mobi/david-a-kolb-on-experiential-learning/" TargetMode="External"/><Relationship Id="rId4" Type="http://schemas.openxmlformats.org/officeDocument/2006/relationships/hyperlink" Target="https://doi.org/10.1111/j.1539-6053.2009.01038.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mhttcnetwork.org/centers/mountain-plains-mhttc/home" TargetMode="External"/><Relationship Id="rId7" Type="http://schemas.openxmlformats.org/officeDocument/2006/relationships/hyperlink" Target="https://mhttcnetwork.org/centers/mountain-plains-mhttc/subscribe-our-mailing-list"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twitter.com/mpmhttc?lang=en" TargetMode="External"/><Relationship Id="rId5" Type="http://schemas.openxmlformats.org/officeDocument/2006/relationships/hyperlink" Target="https://www.facebook.com/MountainPlainsMHTTC/" TargetMode="External"/><Relationship Id="rId4" Type="http://schemas.openxmlformats.org/officeDocument/2006/relationships/image" Target="../media/image14.tmp"/></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mhttcnetwork.org/centers/global-mhttc/racial-equity-cultural-diversity"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ubtitle 2"/>
          <p:cNvSpPr txBox="1">
            <a:spLocks noGrp="1"/>
          </p:cNvSpPr>
          <p:nvPr>
            <p:ph type="subTitle" sz="half" idx="1"/>
          </p:nvPr>
        </p:nvSpPr>
        <p:spPr>
          <a:xfrm>
            <a:off x="2667002" y="3082605"/>
            <a:ext cx="7422116" cy="1169355"/>
          </a:xfrm>
          <a:prstGeom prst="rect">
            <a:avLst/>
          </a:prstGeom>
        </p:spPr>
        <p:txBody>
          <a:bodyPr/>
          <a:lstStyle/>
          <a:p>
            <a:r>
              <a:rPr lang="en-US" dirty="0"/>
              <a:t>Erin Briley, M.S., NCSP</a:t>
            </a:r>
          </a:p>
          <a:p>
            <a:r>
              <a:rPr lang="en-US" dirty="0"/>
              <a:t>Mountain Plains MHTTC Trainer</a:t>
            </a:r>
            <a:endParaRPr dirty="0"/>
          </a:p>
        </p:txBody>
      </p:sp>
      <p:sp>
        <p:nvSpPr>
          <p:cNvPr id="133" name="Title 1"/>
          <p:cNvSpPr txBox="1">
            <a:spLocks noGrp="1"/>
          </p:cNvSpPr>
          <p:nvPr>
            <p:ph type="ctrTitle"/>
          </p:nvPr>
        </p:nvSpPr>
        <p:spPr>
          <a:xfrm>
            <a:off x="2316717" y="206810"/>
            <a:ext cx="7772401" cy="1850958"/>
          </a:xfrm>
          <a:prstGeom prst="rect">
            <a:avLst/>
          </a:prstGeom>
        </p:spPr>
        <p:txBody>
          <a:bodyPr>
            <a:normAutofit/>
          </a:bodyPr>
          <a:lstStyle>
            <a:lvl1pPr defTabSz="822958">
              <a:defRPr sz="3200" b="1"/>
            </a:lvl1pPr>
          </a:lstStyle>
          <a:p>
            <a:r>
              <a:rPr lang="en-US" sz="4400" dirty="0"/>
              <a:t>Effective Accommodations for Struggling Students</a:t>
            </a:r>
            <a:endParaRPr sz="4400" dirty="0"/>
          </a:p>
        </p:txBody>
      </p:sp>
      <p:sp>
        <p:nvSpPr>
          <p:cNvPr id="4" name="object 4">
            <a:extLst>
              <a:ext uri="{FF2B5EF4-FFF2-40B4-BE49-F238E27FC236}">
                <a16:creationId xmlns:a16="http://schemas.microsoft.com/office/drawing/2014/main" id="{C4D72F34-1402-4C68-8570-68279DA3E215}"/>
              </a:ext>
            </a:extLst>
          </p:cNvPr>
          <p:cNvSpPr/>
          <p:nvPr/>
        </p:nvSpPr>
        <p:spPr>
          <a:xfrm>
            <a:off x="418396" y="5432614"/>
            <a:ext cx="7137841" cy="1067287"/>
          </a:xfrm>
          <a:prstGeom prst="rect">
            <a:avLst/>
          </a:prstGeom>
          <a:blipFill>
            <a:blip r:embed="rId3" cstate="print"/>
            <a:stretch>
              <a:fillRect/>
            </a:stretch>
          </a:blipFill>
        </p:spPr>
        <p:txBody>
          <a:bodyPr wrap="square" lIns="0" tIns="0" rIns="0" bIns="0" rtlCol="0"/>
          <a:lstStyle/>
          <a:p>
            <a:endParaRPr sz="2560" dirty="0"/>
          </a:p>
        </p:txBody>
      </p:sp>
      <p:sp>
        <p:nvSpPr>
          <p:cNvPr id="5" name="object 6">
            <a:extLst>
              <a:ext uri="{FF2B5EF4-FFF2-40B4-BE49-F238E27FC236}">
                <a16:creationId xmlns:a16="http://schemas.microsoft.com/office/drawing/2014/main" id="{24CCD1D5-A5CC-4023-81C0-4D6F6B68AC54}"/>
              </a:ext>
            </a:extLst>
          </p:cNvPr>
          <p:cNvSpPr/>
          <p:nvPr/>
        </p:nvSpPr>
        <p:spPr>
          <a:xfrm>
            <a:off x="8774940" y="5432614"/>
            <a:ext cx="2628352" cy="883588"/>
          </a:xfrm>
          <a:prstGeom prst="rect">
            <a:avLst/>
          </a:prstGeom>
          <a:blipFill>
            <a:blip r:embed="rId4" cstate="print"/>
            <a:stretch>
              <a:fillRect/>
            </a:stretch>
          </a:blipFill>
        </p:spPr>
        <p:txBody>
          <a:bodyPr wrap="square" lIns="0" tIns="0" rIns="0" bIns="0" rtlCol="0"/>
          <a:lstStyle/>
          <a:p>
            <a:endParaRPr sz="256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16306317"/>
              </p:ext>
            </p:extLst>
          </p:nvPr>
        </p:nvGraphicFramePr>
        <p:xfrm>
          <a:off x="221876" y="1"/>
          <a:ext cx="11970124" cy="6899844"/>
        </p:xfrm>
        <a:graphic>
          <a:graphicData uri="http://schemas.openxmlformats.org/drawingml/2006/table">
            <a:tbl>
              <a:tblPr firstRow="1" bandRow="1">
                <a:tableStyleId>{5C22544A-7EE6-4342-B048-85BDC9FD1C3A}</a:tableStyleId>
              </a:tblPr>
              <a:tblGrid>
                <a:gridCol w="1773351">
                  <a:extLst>
                    <a:ext uri="{9D8B030D-6E8A-4147-A177-3AD203B41FA5}">
                      <a16:colId xmlns:a16="http://schemas.microsoft.com/office/drawing/2014/main" val="20000"/>
                    </a:ext>
                  </a:extLst>
                </a:gridCol>
                <a:gridCol w="2829547">
                  <a:extLst>
                    <a:ext uri="{9D8B030D-6E8A-4147-A177-3AD203B41FA5}">
                      <a16:colId xmlns:a16="http://schemas.microsoft.com/office/drawing/2014/main" val="20001"/>
                    </a:ext>
                  </a:extLst>
                </a:gridCol>
                <a:gridCol w="2599735">
                  <a:extLst>
                    <a:ext uri="{9D8B030D-6E8A-4147-A177-3AD203B41FA5}">
                      <a16:colId xmlns:a16="http://schemas.microsoft.com/office/drawing/2014/main" val="55534896"/>
                    </a:ext>
                  </a:extLst>
                </a:gridCol>
                <a:gridCol w="1996630">
                  <a:extLst>
                    <a:ext uri="{9D8B030D-6E8A-4147-A177-3AD203B41FA5}">
                      <a16:colId xmlns:a16="http://schemas.microsoft.com/office/drawing/2014/main" val="117334588"/>
                    </a:ext>
                  </a:extLst>
                </a:gridCol>
                <a:gridCol w="2770861">
                  <a:extLst>
                    <a:ext uri="{9D8B030D-6E8A-4147-A177-3AD203B41FA5}">
                      <a16:colId xmlns:a16="http://schemas.microsoft.com/office/drawing/2014/main" val="20004"/>
                    </a:ext>
                  </a:extLst>
                </a:gridCol>
              </a:tblGrid>
              <a:tr h="408290">
                <a:tc>
                  <a:txBody>
                    <a:bodyPr/>
                    <a:lstStyle/>
                    <a:p>
                      <a:endParaRPr lang="en-US" sz="2000" dirty="0"/>
                    </a:p>
                  </a:txBody>
                  <a:tcPr/>
                </a:tc>
                <a:tc>
                  <a:txBody>
                    <a:bodyPr/>
                    <a:lstStyle/>
                    <a:p>
                      <a:pPr algn="l"/>
                      <a:r>
                        <a:rPr lang="en-US" sz="2000" dirty="0"/>
                        <a:t>Differentiation</a:t>
                      </a:r>
                    </a:p>
                  </a:txBody>
                  <a:tcPr/>
                </a:tc>
                <a:tc>
                  <a:txBody>
                    <a:bodyPr/>
                    <a:lstStyle/>
                    <a:p>
                      <a:pPr algn="l"/>
                      <a:r>
                        <a:rPr lang="en-US" sz="2000" dirty="0"/>
                        <a:t>Accommodation</a:t>
                      </a:r>
                    </a:p>
                  </a:txBody>
                  <a:tcPr/>
                </a:tc>
                <a:tc>
                  <a:txBody>
                    <a:bodyPr/>
                    <a:lstStyle/>
                    <a:p>
                      <a:pPr algn="l"/>
                      <a:r>
                        <a:rPr lang="en-US" sz="2000" dirty="0"/>
                        <a:t>Intervention</a:t>
                      </a:r>
                    </a:p>
                  </a:txBody>
                  <a:tcPr/>
                </a:tc>
                <a:tc>
                  <a:txBody>
                    <a:bodyPr/>
                    <a:lstStyle/>
                    <a:p>
                      <a:pPr algn="l"/>
                      <a:r>
                        <a:rPr lang="en-US" sz="2000" dirty="0"/>
                        <a:t>Modification</a:t>
                      </a:r>
                      <a:endParaRPr lang="en-US" dirty="0"/>
                    </a:p>
                  </a:txBody>
                  <a:tcPr/>
                </a:tc>
                <a:extLst>
                  <a:ext uri="{0D108BD9-81ED-4DB2-BD59-A6C34878D82A}">
                    <a16:rowId xmlns:a16="http://schemas.microsoft.com/office/drawing/2014/main" val="10000"/>
                  </a:ext>
                </a:extLst>
              </a:tr>
              <a:tr h="722359">
                <a:tc>
                  <a:txBody>
                    <a:bodyPr/>
                    <a:lstStyle/>
                    <a:p>
                      <a:pPr algn="l"/>
                      <a:r>
                        <a:rPr lang="en-US" sz="2200" dirty="0"/>
                        <a:t>What</a:t>
                      </a:r>
                    </a:p>
                  </a:txBody>
                  <a:tcPr/>
                </a:tc>
                <a:tc>
                  <a:txBody>
                    <a:bodyPr/>
                    <a:lstStyle/>
                    <a:p>
                      <a:pPr algn="l"/>
                      <a:r>
                        <a:rPr lang="en-US" sz="2200" dirty="0"/>
                        <a:t>Good teaching practices</a:t>
                      </a:r>
                    </a:p>
                  </a:txBody>
                  <a:tcPr/>
                </a:tc>
                <a:tc>
                  <a:txBody>
                    <a:bodyPr/>
                    <a:lstStyle/>
                    <a:p>
                      <a:pPr algn="l"/>
                      <a:r>
                        <a:rPr lang="en-US" sz="2200" dirty="0"/>
                        <a:t>Provides access</a:t>
                      </a:r>
                    </a:p>
                  </a:txBody>
                  <a:tcPr/>
                </a:tc>
                <a:tc>
                  <a:txBody>
                    <a:bodyPr/>
                    <a:lstStyle/>
                    <a:p>
                      <a:pPr algn="l"/>
                      <a:r>
                        <a:rPr lang="en-US" sz="2200" dirty="0"/>
                        <a:t>Skill building</a:t>
                      </a:r>
                    </a:p>
                  </a:txBody>
                  <a:tcPr/>
                </a:tc>
                <a:tc>
                  <a:txBody>
                    <a:bodyPr/>
                    <a:lstStyle/>
                    <a:p>
                      <a:pPr algn="l"/>
                      <a:r>
                        <a:rPr lang="en-US" sz="2200" dirty="0"/>
                        <a:t>Alters  learning</a:t>
                      </a:r>
                      <a:r>
                        <a:rPr lang="en-US" sz="2200" baseline="0" dirty="0"/>
                        <a:t> objectives</a:t>
                      </a:r>
                      <a:endParaRPr lang="en-US" sz="2200" dirty="0"/>
                    </a:p>
                  </a:txBody>
                  <a:tcPr/>
                </a:tc>
                <a:extLst>
                  <a:ext uri="{0D108BD9-81ED-4DB2-BD59-A6C34878D82A}">
                    <a16:rowId xmlns:a16="http://schemas.microsoft.com/office/drawing/2014/main" val="10001"/>
                  </a:ext>
                </a:extLst>
              </a:tr>
              <a:tr h="503868">
                <a:tc>
                  <a:txBody>
                    <a:bodyPr/>
                    <a:lstStyle/>
                    <a:p>
                      <a:pPr algn="l"/>
                      <a:r>
                        <a:rPr lang="en-US" sz="2200" dirty="0"/>
                        <a:t>Similarity</a:t>
                      </a:r>
                    </a:p>
                  </a:txBody>
                  <a:tcPr/>
                </a:tc>
                <a:tc>
                  <a:txBody>
                    <a:bodyPr/>
                    <a:lstStyle/>
                    <a:p>
                      <a:pPr algn="l"/>
                      <a:r>
                        <a:rPr lang="en-US" sz="2200" dirty="0"/>
                        <a:t>n/a</a:t>
                      </a:r>
                    </a:p>
                  </a:txBody>
                  <a:tcPr/>
                </a:tc>
                <a:tc gridSpan="3">
                  <a:txBody>
                    <a:bodyPr/>
                    <a:lstStyle/>
                    <a:p>
                      <a:pPr algn="l"/>
                      <a:r>
                        <a:rPr lang="en-US" sz="2200" dirty="0"/>
                        <a:t>Changes how content is taught made accessible, &amp;/or assessed</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446166">
                <a:tc>
                  <a:txBody>
                    <a:bodyPr/>
                    <a:lstStyle/>
                    <a:p>
                      <a:pPr algn="l"/>
                      <a:r>
                        <a:rPr lang="en-US" sz="2200" dirty="0"/>
                        <a:t>Difference</a:t>
                      </a: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Does NOT change expectation of mastery or what student learns. Course/activity objectives remain intact</a:t>
                      </a:r>
                    </a:p>
                    <a:p>
                      <a:pPr algn="l"/>
                      <a:endParaRPr lang="en-US" sz="2200" dirty="0"/>
                    </a:p>
                  </a:txBody>
                  <a:tcPr/>
                </a:tc>
                <a:tc hMerge="1">
                  <a:txBody>
                    <a:bodyPr/>
                    <a:lstStyle/>
                    <a:p>
                      <a:endParaRPr lang="en-US"/>
                    </a:p>
                  </a:txBody>
                  <a:tcPr/>
                </a:tc>
                <a:tc hMerge="1">
                  <a:txBody>
                    <a:bodyPr/>
                    <a:lstStyle/>
                    <a:p>
                      <a:endParaRPr lang="en-US"/>
                    </a:p>
                  </a:txBody>
                  <a:tcPr/>
                </a:tc>
                <a:tc>
                  <a:txBody>
                    <a:bodyPr/>
                    <a:lstStyle/>
                    <a:p>
                      <a:pPr algn="l"/>
                      <a:r>
                        <a:rPr lang="en-US" sz="2200" dirty="0"/>
                        <a:t>Changes</a:t>
                      </a:r>
                      <a:r>
                        <a:rPr lang="en-US" sz="2200" baseline="0" dirty="0"/>
                        <a:t> mastery expectation. Objectives modified to meet needs</a:t>
                      </a:r>
                      <a:endParaRPr lang="en-US" sz="2200" dirty="0"/>
                    </a:p>
                  </a:txBody>
                  <a:tcPr/>
                </a:tc>
                <a:extLst>
                  <a:ext uri="{0D108BD9-81ED-4DB2-BD59-A6C34878D82A}">
                    <a16:rowId xmlns:a16="http://schemas.microsoft.com/office/drawing/2014/main" val="10003"/>
                  </a:ext>
                </a:extLst>
              </a:tr>
              <a:tr h="3370867">
                <a:tc>
                  <a:txBody>
                    <a:bodyPr/>
                    <a:lstStyle/>
                    <a:p>
                      <a:pPr algn="l"/>
                      <a:r>
                        <a:rPr lang="en-US" sz="2200" dirty="0"/>
                        <a:t>Examples</a:t>
                      </a:r>
                    </a:p>
                  </a:txBody>
                  <a:tcPr/>
                </a:tc>
                <a:tc>
                  <a:txBody>
                    <a:bodyPr/>
                    <a:lstStyle/>
                    <a:p>
                      <a:pPr algn="l"/>
                      <a:r>
                        <a:rPr lang="en-US" sz="2200" kern="1200" dirty="0">
                          <a:solidFill>
                            <a:schemeClr val="dk1"/>
                          </a:solidFill>
                          <a:latin typeface="+mn-lt"/>
                          <a:ea typeface="+mn-ea"/>
                          <a:cs typeface="+mn-cs"/>
                        </a:rPr>
                        <a:t>Clarifying questions, scaffolding, rephrasing, chunking information, preferential seating, using formative assessment to make instructional changes. Refer to “Guidelines for Nine Types of Curriculum Adaptations”</a:t>
                      </a:r>
                      <a:endParaRPr lang="en-US" sz="2200" dirty="0"/>
                    </a:p>
                  </a:txBody>
                  <a:tcPr/>
                </a:tc>
                <a:tc>
                  <a:txBody>
                    <a:bodyPr/>
                    <a:lstStyle/>
                    <a:p>
                      <a:pPr algn="l"/>
                      <a:r>
                        <a:rPr lang="en-US" sz="2200" kern="1200" dirty="0">
                          <a:solidFill>
                            <a:schemeClr val="dk1"/>
                          </a:solidFill>
                          <a:latin typeface="+mn-lt"/>
                          <a:ea typeface="+mn-ea"/>
                          <a:cs typeface="+mn-cs"/>
                        </a:rPr>
                        <a:t>Listening to audio version of text while reading along, assistive technology;</a:t>
                      </a:r>
                      <a:r>
                        <a:rPr lang="en-US" sz="2200" kern="1200" baseline="0" dirty="0">
                          <a:solidFill>
                            <a:schemeClr val="dk1"/>
                          </a:solidFill>
                          <a:latin typeface="+mn-lt"/>
                          <a:ea typeface="+mn-ea"/>
                          <a:cs typeface="+mn-cs"/>
                        </a:rPr>
                        <a:t> extended time; shortened assignments.  Quality vs quantity. Refer to “Accommodation Types”</a:t>
                      </a:r>
                      <a:endParaRPr lang="en-US" sz="2200" dirty="0"/>
                    </a:p>
                  </a:txBody>
                  <a:tcPr/>
                </a:tc>
                <a:tc>
                  <a:txBody>
                    <a:bodyPr/>
                    <a:lstStyle/>
                    <a:p>
                      <a:pPr algn="l"/>
                      <a:r>
                        <a:rPr lang="en-US" sz="2200" kern="1200" dirty="0">
                          <a:solidFill>
                            <a:schemeClr val="dk1"/>
                          </a:solidFill>
                          <a:latin typeface="+mn-lt"/>
                          <a:ea typeface="+mn-ea"/>
                          <a:cs typeface="+mn-cs"/>
                        </a:rPr>
                        <a:t>Targeted instruction based on skill deficit, increasing time, reducing group size, increasing intensity, narrowing focus</a:t>
                      </a:r>
                      <a:endParaRPr lang="en-US" sz="2200" dirty="0"/>
                    </a:p>
                  </a:txBody>
                  <a:tcPr/>
                </a:tc>
                <a:tc>
                  <a:txBody>
                    <a:bodyPr/>
                    <a:lstStyle/>
                    <a:p>
                      <a:pPr algn="l"/>
                      <a:r>
                        <a:rPr lang="en-US" sz="2200" kern="1200" dirty="0">
                          <a:solidFill>
                            <a:schemeClr val="dk1"/>
                          </a:solidFill>
                          <a:latin typeface="+mn-lt"/>
                          <a:ea typeface="+mn-ea"/>
                          <a:cs typeface="+mn-cs"/>
                        </a:rPr>
                        <a:t>Reading a shorter, or more simplified version of the text.  Learn less material.  Revising tests to make</a:t>
                      </a:r>
                      <a:r>
                        <a:rPr lang="en-US" sz="2200" kern="1200" baseline="0" dirty="0">
                          <a:solidFill>
                            <a:schemeClr val="dk1"/>
                          </a:solidFill>
                          <a:latin typeface="+mn-lt"/>
                          <a:ea typeface="+mn-ea"/>
                          <a:cs typeface="+mn-cs"/>
                        </a:rPr>
                        <a:t> them easier (e.g., crossing out half of response choices). </a:t>
                      </a:r>
                      <a:r>
                        <a:rPr lang="en-US" sz="2200" kern="1200" dirty="0">
                          <a:solidFill>
                            <a:schemeClr val="dk1"/>
                          </a:solidFill>
                          <a:latin typeface="+mn-lt"/>
                          <a:ea typeface="+mn-ea"/>
                          <a:cs typeface="+mn-cs"/>
                        </a:rPr>
                        <a:t>Individualized expectations</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7E14-64B8-43A6-A26B-9E04BFBC0C78}"/>
              </a:ext>
            </a:extLst>
          </p:cNvPr>
          <p:cNvSpPr>
            <a:spLocks noGrp="1"/>
          </p:cNvSpPr>
          <p:nvPr>
            <p:ph type="title"/>
          </p:nvPr>
        </p:nvSpPr>
        <p:spPr>
          <a:xfrm>
            <a:off x="508635" y="0"/>
            <a:ext cx="11056620" cy="1325564"/>
          </a:xfrm>
        </p:spPr>
        <p:txBody>
          <a:bodyPr/>
          <a:lstStyle/>
          <a:p>
            <a:r>
              <a:rPr lang="en-US" dirty="0"/>
              <a:t>Best Practices in Using Accommodations</a:t>
            </a:r>
          </a:p>
        </p:txBody>
      </p:sp>
      <p:sp>
        <p:nvSpPr>
          <p:cNvPr id="3" name="Content Placeholder 2">
            <a:extLst>
              <a:ext uri="{FF2B5EF4-FFF2-40B4-BE49-F238E27FC236}">
                <a16:creationId xmlns:a16="http://schemas.microsoft.com/office/drawing/2014/main" id="{88B36446-6A00-4DE0-BA44-0E5D0CA47FB3}"/>
              </a:ext>
            </a:extLst>
          </p:cNvPr>
          <p:cNvSpPr>
            <a:spLocks noGrp="1"/>
          </p:cNvSpPr>
          <p:nvPr>
            <p:ph idx="1"/>
          </p:nvPr>
        </p:nvSpPr>
        <p:spPr>
          <a:xfrm>
            <a:off x="508635" y="1224947"/>
            <a:ext cx="11518413" cy="4833144"/>
          </a:xfrm>
        </p:spPr>
        <p:txBody>
          <a:bodyPr>
            <a:normAutofit/>
          </a:bodyPr>
          <a:lstStyle/>
          <a:p>
            <a:r>
              <a:rPr lang="en-US" dirty="0"/>
              <a:t>Is there a need? </a:t>
            </a:r>
            <a:r>
              <a:rPr lang="en-US" b="1" u="sng" dirty="0"/>
              <a:t>Goal</a:t>
            </a:r>
            <a:r>
              <a:rPr lang="en-US" dirty="0"/>
              <a:t> is always independence. </a:t>
            </a:r>
            <a:r>
              <a:rPr lang="en-US" b="1" i="1" dirty="0"/>
              <a:t>Least restrictive</a:t>
            </a:r>
            <a:endParaRPr lang="en-US" b="1" dirty="0"/>
          </a:p>
          <a:p>
            <a:r>
              <a:rPr lang="en-US" dirty="0"/>
              <a:t>Document the need, accommodation use, &amp; effects</a:t>
            </a:r>
          </a:p>
          <a:p>
            <a:r>
              <a:rPr lang="en-US" dirty="0"/>
              <a:t>Use routinely so student is familiar with &amp; can independently use</a:t>
            </a:r>
          </a:p>
          <a:p>
            <a:pPr marL="0" indent="0">
              <a:buNone/>
            </a:pPr>
            <a:endParaRPr lang="en-US" u="sng" dirty="0"/>
          </a:p>
          <a:p>
            <a:pPr marL="0" indent="0">
              <a:buNone/>
            </a:pPr>
            <a:r>
              <a:rPr lang="en-US" u="sng" dirty="0"/>
              <a:t>Other guiding questions recommended by CODOE</a:t>
            </a:r>
            <a:r>
              <a:rPr lang="en-US" u="sng" baseline="30000" dirty="0"/>
              <a:t>2</a:t>
            </a:r>
            <a:r>
              <a:rPr lang="en-US" u="sng" dirty="0"/>
              <a:t>:</a:t>
            </a:r>
          </a:p>
          <a:p>
            <a:r>
              <a:rPr lang="en-US" dirty="0"/>
              <a:t>Has student already had access to grade-level content &amp; differentiated instruction using universal design principles? </a:t>
            </a:r>
          </a:p>
          <a:p>
            <a:r>
              <a:rPr lang="en-US" dirty="0"/>
              <a:t>Has student already received evidence-based instruction with multi-modal opportunities? </a:t>
            </a:r>
          </a:p>
          <a:p>
            <a:r>
              <a:rPr lang="en-US" dirty="0"/>
              <a:t>Was instruction provided by a highly qualified teacher?</a:t>
            </a:r>
          </a:p>
          <a:p>
            <a:endParaRPr lang="en-US" dirty="0"/>
          </a:p>
        </p:txBody>
      </p:sp>
    </p:spTree>
    <p:extLst>
      <p:ext uri="{BB962C8B-B14F-4D97-AF65-F5344CB8AC3E}">
        <p14:creationId xmlns:p14="http://schemas.microsoft.com/office/powerpoint/2010/main" val="3979958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15FDEC10-ABFC-4235-8CA7-7B5542A0857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tretch/>
        </p:blipFill>
        <p:spPr>
          <a:xfrm>
            <a:off x="270734" y="76334"/>
            <a:ext cx="11916336" cy="6373345"/>
          </a:xfrm>
          <a:noFill/>
        </p:spPr>
      </p:pic>
      <p:sp>
        <p:nvSpPr>
          <p:cNvPr id="7" name="TextBox 6">
            <a:extLst>
              <a:ext uri="{FF2B5EF4-FFF2-40B4-BE49-F238E27FC236}">
                <a16:creationId xmlns:a16="http://schemas.microsoft.com/office/drawing/2014/main" id="{10448200-1CA0-40DC-914D-0A74BF860F6F}"/>
              </a:ext>
            </a:extLst>
          </p:cNvPr>
          <p:cNvSpPr txBox="1"/>
          <p:nvPr/>
        </p:nvSpPr>
        <p:spPr>
          <a:xfrm>
            <a:off x="728495" y="6396339"/>
            <a:ext cx="11152990"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200" dirty="0"/>
              <a:t>Substantially altered by Diana Browning Wright with permission from Jeff Sprague, Ph.D. from an original by DeSchenes, C., Ebeling, D., &amp; Sprague, J. (1994). Adapting Curriculum &amp; Instruction in Inclusive Classrooms: A Teachers Desk Reference. ISDDCSCI Publication. Diana Browning Wright, Teaching &amp; Learning 2005</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cxnSp>
        <p:nvCxnSpPr>
          <p:cNvPr id="20" name="Straight Connector 19">
            <a:extLst>
              <a:ext uri="{FF2B5EF4-FFF2-40B4-BE49-F238E27FC236}">
                <a16:creationId xmlns:a16="http://schemas.microsoft.com/office/drawing/2014/main" id="{ADCFE03C-F244-45BB-9DD3-06057EF897AB}"/>
              </a:ext>
            </a:extLst>
          </p:cNvPr>
          <p:cNvCxnSpPr>
            <a:cxnSpLocks/>
          </p:cNvCxnSpPr>
          <p:nvPr/>
        </p:nvCxnSpPr>
        <p:spPr>
          <a:xfrm>
            <a:off x="4235824" y="4134971"/>
            <a:ext cx="3986156" cy="171450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2" name="Straight Connector 21">
            <a:extLst>
              <a:ext uri="{FF2B5EF4-FFF2-40B4-BE49-F238E27FC236}">
                <a16:creationId xmlns:a16="http://schemas.microsoft.com/office/drawing/2014/main" id="{8FB62AEC-5FA1-4FDB-819D-253EB2615B0A}"/>
              </a:ext>
            </a:extLst>
          </p:cNvPr>
          <p:cNvCxnSpPr>
            <a:cxnSpLocks/>
          </p:cNvCxnSpPr>
          <p:nvPr/>
        </p:nvCxnSpPr>
        <p:spPr>
          <a:xfrm>
            <a:off x="8310282" y="4134971"/>
            <a:ext cx="3442447" cy="171450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759288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A0EEE-918B-47DF-97DA-15B215DF1A79}"/>
              </a:ext>
            </a:extLst>
          </p:cNvPr>
          <p:cNvSpPr>
            <a:spLocks noGrp="1"/>
          </p:cNvSpPr>
          <p:nvPr>
            <p:ph type="title"/>
          </p:nvPr>
        </p:nvSpPr>
        <p:spPr>
          <a:xfrm>
            <a:off x="266700" y="18255"/>
            <a:ext cx="11925300" cy="1178085"/>
          </a:xfrm>
        </p:spPr>
        <p:txBody>
          <a:bodyPr/>
          <a:lstStyle/>
          <a:p>
            <a:r>
              <a:rPr lang="en-US" dirty="0"/>
              <a:t>Nine Curriculum Adaptions Guiding Questions</a:t>
            </a:r>
            <a:r>
              <a:rPr lang="en-US" baseline="30000" dirty="0"/>
              <a:t>6</a:t>
            </a:r>
          </a:p>
        </p:txBody>
      </p:sp>
      <p:pic>
        <p:nvPicPr>
          <p:cNvPr id="5" name="Content Placeholder 4" descr="Table&#10;&#10;Description automatically generated with medium confidence">
            <a:extLst>
              <a:ext uri="{FF2B5EF4-FFF2-40B4-BE49-F238E27FC236}">
                <a16:creationId xmlns:a16="http://schemas.microsoft.com/office/drawing/2014/main" id="{16433EAD-CCE2-4BBD-BF3E-A23867FDD3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420" y="990600"/>
            <a:ext cx="11292839" cy="5849145"/>
          </a:xfrm>
        </p:spPr>
      </p:pic>
    </p:spTree>
    <p:extLst>
      <p:ext uri="{BB962C8B-B14F-4D97-AF65-F5344CB8AC3E}">
        <p14:creationId xmlns:p14="http://schemas.microsoft.com/office/powerpoint/2010/main" val="3149797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2EAF8-AF63-4F44-9E33-3FCC3034A53F}"/>
              </a:ext>
            </a:extLst>
          </p:cNvPr>
          <p:cNvSpPr>
            <a:spLocks noGrp="1"/>
          </p:cNvSpPr>
          <p:nvPr>
            <p:ph type="title"/>
          </p:nvPr>
        </p:nvSpPr>
        <p:spPr>
          <a:xfrm>
            <a:off x="838200" y="55842"/>
            <a:ext cx="10515600" cy="999751"/>
          </a:xfrm>
        </p:spPr>
        <p:txBody>
          <a:bodyPr/>
          <a:lstStyle/>
          <a:p>
            <a:r>
              <a:rPr lang="en-US" dirty="0"/>
              <a:t>Learning Styles Theory Disclaimer</a:t>
            </a:r>
          </a:p>
        </p:txBody>
      </p:sp>
      <p:sp>
        <p:nvSpPr>
          <p:cNvPr id="3" name="Content Placeholder 2">
            <a:extLst>
              <a:ext uri="{FF2B5EF4-FFF2-40B4-BE49-F238E27FC236}">
                <a16:creationId xmlns:a16="http://schemas.microsoft.com/office/drawing/2014/main" id="{1ED7EC61-DC50-4ADE-93E6-AB2AAD40EE2A}"/>
              </a:ext>
            </a:extLst>
          </p:cNvPr>
          <p:cNvSpPr>
            <a:spLocks noGrp="1"/>
          </p:cNvSpPr>
          <p:nvPr>
            <p:ph idx="1"/>
          </p:nvPr>
        </p:nvSpPr>
        <p:spPr>
          <a:xfrm>
            <a:off x="838199" y="1129554"/>
            <a:ext cx="10914530" cy="5298140"/>
          </a:xfrm>
        </p:spPr>
        <p:txBody>
          <a:bodyPr>
            <a:normAutofit fontScale="92500" lnSpcReduction="10000"/>
          </a:bodyPr>
          <a:lstStyle/>
          <a:p>
            <a:r>
              <a:rPr lang="en-US" dirty="0"/>
              <a:t>Learning Styles theories suggest people learn more effectively dependent on the way instruction is delivered (e.g., visually, auditorily, kinesthetically). </a:t>
            </a:r>
          </a:p>
          <a:p>
            <a:pPr marL="0" indent="0">
              <a:buNone/>
            </a:pPr>
            <a:endParaRPr lang="en-US" dirty="0"/>
          </a:p>
          <a:p>
            <a:pPr marL="0" indent="0">
              <a:buNone/>
            </a:pPr>
            <a:r>
              <a:rPr lang="en-US" b="1" dirty="0"/>
              <a:t>Concerns:</a:t>
            </a:r>
          </a:p>
          <a:p>
            <a:r>
              <a:rPr lang="en-US" dirty="0"/>
              <a:t>Many models (70+) and lacks randomized research designs to show mesh of learning styles &amp; teaching styles </a:t>
            </a:r>
            <a:r>
              <a:rPr lang="en-US" baseline="30000" dirty="0"/>
              <a:t>1,3</a:t>
            </a:r>
          </a:p>
          <a:p>
            <a:r>
              <a:rPr lang="en-US" dirty="0"/>
              <a:t>Tends to classify people into fixed ways of thinking</a:t>
            </a:r>
            <a:r>
              <a:rPr lang="en-US" baseline="30000" dirty="0"/>
              <a:t>1,3</a:t>
            </a:r>
            <a:endParaRPr lang="en-US" dirty="0"/>
          </a:p>
          <a:p>
            <a:r>
              <a:rPr lang="en-US" dirty="0"/>
              <a:t>Researchers from diverse specialties results in differences interpreting evidence &amp; theories </a:t>
            </a:r>
            <a:r>
              <a:rPr lang="en-US" baseline="30000" dirty="0"/>
              <a:t>1</a:t>
            </a:r>
          </a:p>
          <a:p>
            <a:r>
              <a:rPr lang="en-US" dirty="0"/>
              <a:t>Doesn’t take into account culturally-based differences </a:t>
            </a:r>
            <a:r>
              <a:rPr lang="en-US" baseline="30000" dirty="0"/>
              <a:t>4</a:t>
            </a:r>
          </a:p>
          <a:p>
            <a:r>
              <a:rPr lang="en-US" dirty="0"/>
              <a:t>Limited evidence suggests focusing on EBPs would be more cost-efficient, time-efficient, and more productive </a:t>
            </a:r>
            <a:r>
              <a:rPr lang="en-US" baseline="30000" dirty="0"/>
              <a:t>1,3</a:t>
            </a:r>
          </a:p>
          <a:p>
            <a:endParaRPr lang="en-US" dirty="0"/>
          </a:p>
        </p:txBody>
      </p:sp>
    </p:spTree>
    <p:extLst>
      <p:ext uri="{BB962C8B-B14F-4D97-AF65-F5344CB8AC3E}">
        <p14:creationId xmlns:p14="http://schemas.microsoft.com/office/powerpoint/2010/main" val="1183994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A60D-3EB4-4059-8CF1-C80DEF138967}"/>
              </a:ext>
            </a:extLst>
          </p:cNvPr>
          <p:cNvSpPr>
            <a:spLocks noGrp="1"/>
          </p:cNvSpPr>
          <p:nvPr>
            <p:ph type="title"/>
          </p:nvPr>
        </p:nvSpPr>
        <p:spPr>
          <a:xfrm>
            <a:off x="342900" y="18255"/>
            <a:ext cx="11010900" cy="1325564"/>
          </a:xfrm>
        </p:spPr>
        <p:txBody>
          <a:bodyPr/>
          <a:lstStyle/>
          <a:p>
            <a:r>
              <a:rPr lang="en-US" dirty="0"/>
              <a:t>Accommodations and Assessment</a:t>
            </a:r>
          </a:p>
        </p:txBody>
      </p:sp>
      <p:sp>
        <p:nvSpPr>
          <p:cNvPr id="3" name="Content Placeholder 2">
            <a:extLst>
              <a:ext uri="{FF2B5EF4-FFF2-40B4-BE49-F238E27FC236}">
                <a16:creationId xmlns:a16="http://schemas.microsoft.com/office/drawing/2014/main" id="{5248D669-E8A0-4943-A8DF-360923B20C48}"/>
              </a:ext>
            </a:extLst>
          </p:cNvPr>
          <p:cNvSpPr>
            <a:spLocks noGrp="1"/>
          </p:cNvSpPr>
          <p:nvPr>
            <p:ph idx="1"/>
          </p:nvPr>
        </p:nvSpPr>
        <p:spPr>
          <a:xfrm>
            <a:off x="297180" y="1343819"/>
            <a:ext cx="11468996" cy="4833144"/>
          </a:xfrm>
        </p:spPr>
        <p:txBody>
          <a:bodyPr/>
          <a:lstStyle/>
          <a:p>
            <a:r>
              <a:rPr lang="en-US" dirty="0"/>
              <a:t>Need based</a:t>
            </a:r>
          </a:p>
          <a:p>
            <a:endParaRPr lang="en-US" dirty="0"/>
          </a:p>
          <a:p>
            <a:r>
              <a:rPr lang="en-US" dirty="0"/>
              <a:t>Documented in formal plan (e.g., IEP, 504, RtI/MTSS, ELA, literacy plans, etc.)</a:t>
            </a:r>
          </a:p>
          <a:p>
            <a:endParaRPr lang="en-US" dirty="0"/>
          </a:p>
          <a:p>
            <a:r>
              <a:rPr lang="en-US" dirty="0"/>
              <a:t>Regularly monitored for effectiveness</a:t>
            </a:r>
          </a:p>
          <a:p>
            <a:endParaRPr lang="en-US" dirty="0"/>
          </a:p>
          <a:p>
            <a:r>
              <a:rPr lang="en-US" dirty="0"/>
              <a:t>Accommodations implemented typically must be used routinely during instruction</a:t>
            </a:r>
          </a:p>
        </p:txBody>
      </p:sp>
    </p:spTree>
    <p:extLst>
      <p:ext uri="{BB962C8B-B14F-4D97-AF65-F5344CB8AC3E}">
        <p14:creationId xmlns:p14="http://schemas.microsoft.com/office/powerpoint/2010/main" val="209441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A8C5-BBF8-4CC5-8449-5325D63174B5}"/>
              </a:ext>
            </a:extLst>
          </p:cNvPr>
          <p:cNvSpPr>
            <a:spLocks noGrp="1"/>
          </p:cNvSpPr>
          <p:nvPr>
            <p:ph type="title"/>
          </p:nvPr>
        </p:nvSpPr>
        <p:spPr>
          <a:xfrm>
            <a:off x="360045" y="18255"/>
            <a:ext cx="10933243" cy="1325564"/>
          </a:xfrm>
        </p:spPr>
        <p:txBody>
          <a:bodyPr/>
          <a:lstStyle/>
          <a:p>
            <a:r>
              <a:rPr lang="en-US" dirty="0"/>
              <a:t>Common Learning Styles</a:t>
            </a:r>
          </a:p>
        </p:txBody>
      </p:sp>
      <p:graphicFrame>
        <p:nvGraphicFramePr>
          <p:cNvPr id="4" name="Table 4">
            <a:extLst>
              <a:ext uri="{FF2B5EF4-FFF2-40B4-BE49-F238E27FC236}">
                <a16:creationId xmlns:a16="http://schemas.microsoft.com/office/drawing/2014/main" id="{2959EC6B-4411-435E-8771-A043B6BE6E76}"/>
              </a:ext>
            </a:extLst>
          </p:cNvPr>
          <p:cNvGraphicFramePr>
            <a:graphicFrameLocks noGrp="1"/>
          </p:cNvGraphicFramePr>
          <p:nvPr>
            <p:extLst>
              <p:ext uri="{D42A27DB-BD31-4B8C-83A1-F6EECF244321}">
                <p14:modId xmlns:p14="http://schemas.microsoft.com/office/powerpoint/2010/main" val="2925945767"/>
              </p:ext>
            </p:extLst>
          </p:nvPr>
        </p:nvGraphicFramePr>
        <p:xfrm>
          <a:off x="360045" y="1128666"/>
          <a:ext cx="11527156" cy="5389109"/>
        </p:xfrm>
        <a:graphic>
          <a:graphicData uri="http://schemas.openxmlformats.org/drawingml/2006/table">
            <a:tbl>
              <a:tblPr firstRow="1" bandRow="1">
                <a:tableStyleId>{5940675A-B579-460E-94D1-54222C63F5DA}</a:tableStyleId>
              </a:tblPr>
              <a:tblGrid>
                <a:gridCol w="5702044">
                  <a:extLst>
                    <a:ext uri="{9D8B030D-6E8A-4147-A177-3AD203B41FA5}">
                      <a16:colId xmlns:a16="http://schemas.microsoft.com/office/drawing/2014/main" val="652661445"/>
                    </a:ext>
                  </a:extLst>
                </a:gridCol>
                <a:gridCol w="5825112">
                  <a:extLst>
                    <a:ext uri="{9D8B030D-6E8A-4147-A177-3AD203B41FA5}">
                      <a16:colId xmlns:a16="http://schemas.microsoft.com/office/drawing/2014/main" val="530687199"/>
                    </a:ext>
                  </a:extLst>
                </a:gridCol>
              </a:tblGrid>
              <a:tr h="2398970">
                <a:tc>
                  <a:txBody>
                    <a:bodyPr/>
                    <a:lstStyle/>
                    <a:p>
                      <a:pPr algn="l"/>
                      <a:r>
                        <a:rPr lang="en-US" sz="2600" u="sng" dirty="0"/>
                        <a:t>Visual</a:t>
                      </a:r>
                      <a:endParaRPr lang="en-US" sz="2600" u="none" dirty="0"/>
                    </a:p>
                    <a:p>
                      <a:pPr marL="171450" indent="-171450" algn="l">
                        <a:buFontTx/>
                        <a:buChar char="-"/>
                      </a:pPr>
                      <a:r>
                        <a:rPr lang="en-US" sz="2600" u="none" dirty="0"/>
                        <a:t>Better able to make sense of new information if visual cues used</a:t>
                      </a:r>
                    </a:p>
                    <a:p>
                      <a:pPr marL="171450" indent="-171450" algn="l">
                        <a:buFontTx/>
                        <a:buChar char="-"/>
                      </a:pPr>
                      <a:r>
                        <a:rPr lang="en-US" sz="2600" u="none" dirty="0"/>
                        <a:t>Views things through “mind’s eye” when trying to remember things</a:t>
                      </a:r>
                      <a:endParaRPr lang="en-US" sz="2600" u="sng" dirty="0"/>
                    </a:p>
                  </a:txBody>
                  <a:tcPr/>
                </a:tc>
                <a:tc>
                  <a:txBody>
                    <a:bodyPr/>
                    <a:lstStyle/>
                    <a:p>
                      <a:pPr algn="l"/>
                      <a:r>
                        <a:rPr lang="en-US" sz="2600" u="sng" dirty="0"/>
                        <a:t>Auditory</a:t>
                      </a:r>
                      <a:endParaRPr lang="en-US" sz="2600" u="none"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2600" dirty="0"/>
                        <a:t>Better able to make sense new information through listening (aural) and speaking (verbal)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600" dirty="0"/>
                    </a:p>
                    <a:p>
                      <a:pPr algn="l"/>
                      <a:endParaRPr lang="en-US" sz="2600" u="sng" dirty="0"/>
                    </a:p>
                  </a:txBody>
                  <a:tcPr/>
                </a:tc>
                <a:extLst>
                  <a:ext uri="{0D108BD9-81ED-4DB2-BD59-A6C34878D82A}">
                    <a16:rowId xmlns:a16="http://schemas.microsoft.com/office/drawing/2014/main" val="1017047400"/>
                  </a:ext>
                </a:extLst>
              </a:tr>
              <a:tr h="2920229">
                <a:tc>
                  <a:txBody>
                    <a:bodyPr/>
                    <a:lstStyle/>
                    <a:p>
                      <a:pPr algn="l"/>
                      <a:r>
                        <a:rPr lang="en-US" sz="2600" u="sng" dirty="0"/>
                        <a:t>Kinesthetic</a:t>
                      </a:r>
                    </a:p>
                    <a:p>
                      <a:pPr marL="171450" indent="-171450" algn="l">
                        <a:buFontTx/>
                        <a:buChar char="-"/>
                      </a:pPr>
                      <a:r>
                        <a:rPr lang="en-US" sz="2600" dirty="0"/>
                        <a:t>Better able to make sense of new information through tactual representations</a:t>
                      </a:r>
                    </a:p>
                    <a:p>
                      <a:pPr marL="171450" indent="-171450" algn="l">
                        <a:buFontTx/>
                        <a:buChar char="-"/>
                      </a:pPr>
                      <a:r>
                        <a:rPr lang="en-US" sz="2600" dirty="0"/>
                        <a:t>Experience knowledge through actions either by “doing” or getting personally involved with the learning process. </a:t>
                      </a:r>
                    </a:p>
                  </a:txBody>
                  <a:tcPr/>
                </a:tc>
                <a:tc>
                  <a:txBody>
                    <a:bodyPr/>
                    <a:lstStyle/>
                    <a:p>
                      <a:pPr algn="l"/>
                      <a:r>
                        <a:rPr lang="en-US" sz="2600" u="sng" dirty="0"/>
                        <a:t>Read/Write</a:t>
                      </a:r>
                    </a:p>
                    <a:p>
                      <a:pPr marL="171450" indent="-171450" algn="l">
                        <a:buFontTx/>
                        <a:buChar char="-"/>
                      </a:pPr>
                      <a:r>
                        <a:rPr lang="en-US" sz="2600" dirty="0"/>
                        <a:t>Tend to learn best through words</a:t>
                      </a:r>
                    </a:p>
                    <a:p>
                      <a:pPr marL="171450" indent="-171450" algn="l">
                        <a:buFontTx/>
                        <a:buChar char="-"/>
                      </a:pPr>
                      <a:r>
                        <a:rPr lang="en-US" sz="2600" dirty="0"/>
                        <a:t>Able to translate abstract concepts into words and essays</a:t>
                      </a:r>
                    </a:p>
                    <a:p>
                      <a:pPr marL="171450" indent="-171450" algn="l">
                        <a:buFontTx/>
                        <a:buChar char="-"/>
                      </a:pPr>
                      <a:r>
                        <a:rPr lang="en-US" sz="2600" b="0" i="0" dirty="0">
                          <a:solidFill>
                            <a:schemeClr val="tx1"/>
                          </a:solidFill>
                          <a:effectLst/>
                          <a:latin typeface="Calibri" panose="020F0502020204030204" pitchFamily="34" charset="0"/>
                          <a:cs typeface="Calibri" panose="020F0502020204030204" pitchFamily="34" charset="0"/>
                        </a:rPr>
                        <a:t>Drawn to expression through writing, reading, and internet searches</a:t>
                      </a:r>
                    </a:p>
                    <a:p>
                      <a:pPr algn="l"/>
                      <a:endParaRPr lang="en-US" sz="2600" u="none" dirty="0"/>
                    </a:p>
                  </a:txBody>
                  <a:tcPr/>
                </a:tc>
                <a:extLst>
                  <a:ext uri="{0D108BD9-81ED-4DB2-BD59-A6C34878D82A}">
                    <a16:rowId xmlns:a16="http://schemas.microsoft.com/office/drawing/2014/main" val="378892127"/>
                  </a:ext>
                </a:extLst>
              </a:tr>
            </a:tbl>
          </a:graphicData>
        </a:graphic>
      </p:graphicFrame>
    </p:spTree>
    <p:extLst>
      <p:ext uri="{BB962C8B-B14F-4D97-AF65-F5344CB8AC3E}">
        <p14:creationId xmlns:p14="http://schemas.microsoft.com/office/powerpoint/2010/main" val="1347657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3695A-0053-4AC4-A6F5-0FFC7178D9D8}"/>
              </a:ext>
            </a:extLst>
          </p:cNvPr>
          <p:cNvSpPr>
            <a:spLocks noGrp="1"/>
          </p:cNvSpPr>
          <p:nvPr>
            <p:ph type="title"/>
          </p:nvPr>
        </p:nvSpPr>
        <p:spPr>
          <a:xfrm>
            <a:off x="358587" y="18255"/>
            <a:ext cx="10995213" cy="879367"/>
          </a:xfrm>
        </p:spPr>
        <p:txBody>
          <a:bodyPr/>
          <a:lstStyle/>
          <a:p>
            <a:r>
              <a:rPr lang="en-US" dirty="0"/>
              <a:t>Common Strategies for Visual Learners</a:t>
            </a:r>
          </a:p>
        </p:txBody>
      </p:sp>
      <p:sp>
        <p:nvSpPr>
          <p:cNvPr id="3" name="Content Placeholder 2">
            <a:extLst>
              <a:ext uri="{FF2B5EF4-FFF2-40B4-BE49-F238E27FC236}">
                <a16:creationId xmlns:a16="http://schemas.microsoft.com/office/drawing/2014/main" id="{E8BB9337-79E8-46B4-B1FA-9D7DEF403148}"/>
              </a:ext>
            </a:extLst>
          </p:cNvPr>
          <p:cNvSpPr>
            <a:spLocks noGrp="1"/>
          </p:cNvSpPr>
          <p:nvPr>
            <p:ph idx="1"/>
          </p:nvPr>
        </p:nvSpPr>
        <p:spPr>
          <a:xfrm>
            <a:off x="358587" y="788565"/>
            <a:ext cx="11612503" cy="5964573"/>
          </a:xfrm>
        </p:spPr>
        <p:txBody>
          <a:bodyPr>
            <a:noAutofit/>
          </a:bodyPr>
          <a:lstStyle/>
          <a:p>
            <a:pPr>
              <a:lnSpc>
                <a:spcPct val="80000"/>
              </a:lnSpc>
              <a:buFont typeface="Arial" panose="020B0604020202020204" pitchFamily="34" charset="0"/>
              <a:buChar char="•"/>
            </a:pPr>
            <a:r>
              <a:rPr lang="en-US" altLang="en-US" sz="2600" dirty="0"/>
              <a:t>Use visual aids &amp; display key concepts (charts, tables, diagrams)  </a:t>
            </a:r>
          </a:p>
          <a:p>
            <a:pPr>
              <a:lnSpc>
                <a:spcPct val="80000"/>
              </a:lnSpc>
              <a:buFont typeface="Arial" panose="020B0604020202020204" pitchFamily="34" charset="0"/>
              <a:buChar char="•"/>
            </a:pPr>
            <a:endParaRPr lang="en-US" altLang="en-US" sz="2600" dirty="0">
              <a:solidFill>
                <a:schemeClr val="tx1"/>
              </a:solidFill>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US" altLang="en-US" sz="2600" dirty="0">
                <a:solidFill>
                  <a:schemeClr val="tx1"/>
                </a:solidFill>
                <a:latin typeface="Arial" panose="020B0604020202020204" pitchFamily="34" charset="0"/>
                <a:cs typeface="Arial" panose="020B0604020202020204" pitchFamily="34" charset="0"/>
              </a:rPr>
              <a:t>Allow to draw pictures or diagram; use graphic organizers</a:t>
            </a:r>
          </a:p>
          <a:p>
            <a:pPr>
              <a:lnSpc>
                <a:spcPct val="80000"/>
              </a:lnSpc>
              <a:buFont typeface="Arial" panose="020B0604020202020204" pitchFamily="34" charset="0"/>
              <a:buChar char="•"/>
            </a:pPr>
            <a:endParaRPr lang="en-US" sz="2600" b="0" i="0" dirty="0">
              <a:solidFill>
                <a:schemeClr val="tx1"/>
              </a:solidFill>
              <a:effectLst/>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US" sz="2600" b="0" i="0" dirty="0">
                <a:solidFill>
                  <a:schemeClr val="tx1"/>
                </a:solidFill>
                <a:effectLst/>
                <a:latin typeface="Arial" panose="020B0604020202020204" pitchFamily="34" charset="0"/>
                <a:cs typeface="Arial" panose="020B0604020202020204" pitchFamily="34" charset="0"/>
              </a:rPr>
              <a:t>Provide visual analogies and metaphors to help with visual imagery. </a:t>
            </a:r>
            <a:r>
              <a:rPr lang="en-US" sz="2600" dirty="0">
                <a:solidFill>
                  <a:schemeClr val="tx1"/>
                </a:solidFill>
                <a:latin typeface="Arial" panose="020B0604020202020204" pitchFamily="34" charset="0"/>
                <a:cs typeface="Arial" panose="020B0604020202020204" pitchFamily="34" charset="0"/>
              </a:rPr>
              <a:t>Encourage visualization by</a:t>
            </a:r>
            <a:r>
              <a:rPr lang="en-US" sz="2600" b="0" i="0" dirty="0">
                <a:solidFill>
                  <a:schemeClr val="tx1"/>
                </a:solidFill>
                <a:effectLst/>
                <a:latin typeface="Arial" panose="020B0604020202020204" pitchFamily="34" charset="0"/>
                <a:cs typeface="Arial" panose="020B0604020202020204" pitchFamily="34" charset="0"/>
              </a:rPr>
              <a:t> using phrases such as, "Picture this“</a:t>
            </a:r>
            <a:endParaRPr lang="en-US" sz="2600" dirty="0">
              <a:solidFill>
                <a:schemeClr val="tx1"/>
              </a:solidFill>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endParaRPr lang="en-US" sz="2600" b="0" i="0" dirty="0">
              <a:solidFill>
                <a:schemeClr val="tx1"/>
              </a:solidFill>
              <a:effectLst/>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US" sz="2600" b="0" i="0" dirty="0">
                <a:solidFill>
                  <a:schemeClr val="tx1"/>
                </a:solidFill>
                <a:effectLst/>
                <a:latin typeface="Arial" panose="020B0604020202020204" pitchFamily="34" charset="0"/>
                <a:cs typeface="Arial" panose="020B0604020202020204" pitchFamily="34" charset="0"/>
              </a:rPr>
              <a:t>Color code by highlighting to emphasize key points in text.</a:t>
            </a:r>
          </a:p>
          <a:p>
            <a:pPr>
              <a:lnSpc>
                <a:spcPct val="80000"/>
              </a:lnSpc>
              <a:buFont typeface="Arial" panose="020B0604020202020204" pitchFamily="34" charset="0"/>
              <a:buChar char="•"/>
            </a:pPr>
            <a:endParaRPr lang="en-US" sz="2600" dirty="0">
              <a:solidFill>
                <a:schemeClr val="tx1"/>
              </a:solidFill>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Have student write out detailed explanations when learning information presented in diagrams or illustrations </a:t>
            </a:r>
          </a:p>
          <a:p>
            <a:pPr>
              <a:lnSpc>
                <a:spcPct val="80000"/>
              </a:lnSpc>
              <a:buFont typeface="Arial" panose="020B0604020202020204" pitchFamily="34" charset="0"/>
              <a:buChar char="•"/>
            </a:pPr>
            <a:endParaRPr lang="en-US" sz="2600" dirty="0">
              <a:solidFill>
                <a:schemeClr val="tx1"/>
              </a:solidFill>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Studying: Make flashcards of important vocab/concepts. Highlight key points. Limit amount of information per card so the mind can take a mental "picture" of the information. </a:t>
            </a:r>
          </a:p>
          <a:p>
            <a:pPr marL="0" indent="0">
              <a:lnSpc>
                <a:spcPct val="80000"/>
              </a:lnSpc>
              <a:buNone/>
            </a:pPr>
            <a:endParaRPr lang="en-US"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17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DFDB9A5-2A31-41C6-97C7-B6DEC98DBC8A}"/>
              </a:ext>
            </a:extLst>
          </p:cNvPr>
          <p:cNvSpPr>
            <a:spLocks noGrp="1" noChangeArrowheads="1"/>
          </p:cNvSpPr>
          <p:nvPr>
            <p:ph type="title"/>
          </p:nvPr>
        </p:nvSpPr>
        <p:spPr>
          <a:xfrm>
            <a:off x="234892" y="0"/>
            <a:ext cx="11862033" cy="788987"/>
          </a:xfrm>
        </p:spPr>
        <p:txBody>
          <a:bodyPr>
            <a:normAutofit/>
          </a:bodyPr>
          <a:lstStyle/>
          <a:p>
            <a:r>
              <a:rPr lang="en-US" altLang="en-US" dirty="0"/>
              <a:t>Graphic Organizers. A Visual Thinking Tool</a:t>
            </a:r>
          </a:p>
        </p:txBody>
      </p:sp>
      <p:sp>
        <p:nvSpPr>
          <p:cNvPr id="65539" name="Rectangle 3">
            <a:extLst>
              <a:ext uri="{FF2B5EF4-FFF2-40B4-BE49-F238E27FC236}">
                <a16:creationId xmlns:a16="http://schemas.microsoft.com/office/drawing/2014/main" id="{921BEE3A-5437-4A8D-A56F-2C5B214D04CD}"/>
              </a:ext>
            </a:extLst>
          </p:cNvPr>
          <p:cNvSpPr>
            <a:spLocks noGrp="1" noChangeArrowheads="1"/>
          </p:cNvSpPr>
          <p:nvPr>
            <p:ph type="body" idx="1"/>
          </p:nvPr>
        </p:nvSpPr>
        <p:spPr>
          <a:xfrm>
            <a:off x="302895" y="951955"/>
            <a:ext cx="11361420" cy="6103186"/>
          </a:xfrm>
        </p:spPr>
        <p:txBody>
          <a:bodyPr>
            <a:noAutofit/>
          </a:bodyPr>
          <a:lstStyle/>
          <a:p>
            <a:pPr>
              <a:lnSpc>
                <a:spcPct val="80000"/>
              </a:lnSpc>
            </a:pPr>
            <a:r>
              <a:rPr lang="en-US" altLang="en-US" sz="2600" dirty="0">
                <a:latin typeface="Arial" panose="020B0604020202020204" pitchFamily="34" charset="0"/>
                <a:cs typeface="Arial" panose="020B0604020202020204" pitchFamily="34" charset="0"/>
              </a:rPr>
              <a:t>Presents information through several modalities (text &amp; visuals)</a:t>
            </a:r>
          </a:p>
          <a:p>
            <a:pPr>
              <a:lnSpc>
                <a:spcPct val="80000"/>
              </a:lnSpc>
            </a:pPr>
            <a:r>
              <a:rPr lang="en-US" altLang="en-US" sz="2600" dirty="0">
                <a:latin typeface="Arial" panose="020B0604020202020204" pitchFamily="34" charset="0"/>
                <a:cs typeface="Arial" panose="020B0604020202020204" pitchFamily="34" charset="0"/>
              </a:rPr>
              <a:t>Graphic organizers are helpful because they:</a:t>
            </a:r>
          </a:p>
          <a:p>
            <a:pPr marL="0" indent="0">
              <a:lnSpc>
                <a:spcPct val="80000"/>
              </a:lnSpc>
              <a:buNone/>
            </a:pPr>
            <a:r>
              <a:rPr lang="en-US" altLang="en-US" sz="2600" dirty="0">
                <a:latin typeface="Arial" panose="020B0604020202020204" pitchFamily="34" charset="0"/>
                <a:cs typeface="Arial" panose="020B0604020202020204" pitchFamily="34" charset="0"/>
              </a:rPr>
              <a:t>	- breaks down complex information into smaller bits. Easier to digest.</a:t>
            </a:r>
          </a:p>
          <a:p>
            <a:pPr marL="0" indent="0">
              <a:lnSpc>
                <a:spcPct val="80000"/>
              </a:lnSpc>
              <a:buNone/>
            </a:pPr>
            <a:r>
              <a:rPr lang="en-US" altLang="en-US" sz="2600" dirty="0">
                <a:latin typeface="Arial" panose="020B0604020202020204" pitchFamily="34" charset="0"/>
                <a:cs typeface="Arial" panose="020B0604020202020204" pitchFamily="34" charset="0"/>
              </a:rPr>
              <a:t>	- organizes thoughts &amp; helps with planning</a:t>
            </a:r>
          </a:p>
          <a:p>
            <a:pPr marL="0" indent="0">
              <a:lnSpc>
                <a:spcPct val="80000"/>
              </a:lnSpc>
              <a:buNone/>
            </a:pPr>
            <a:r>
              <a:rPr lang="en-US" altLang="en-US" sz="2600" dirty="0">
                <a:latin typeface="Arial" panose="020B0604020202020204" pitchFamily="34" charset="0"/>
                <a:cs typeface="Arial" panose="020B0604020202020204" pitchFamily="34" charset="0"/>
              </a:rPr>
              <a:t>	- demonstrates relationships &amp; connects to prior knowledge</a:t>
            </a:r>
          </a:p>
          <a:p>
            <a:pPr marL="0" indent="0">
              <a:lnSpc>
                <a:spcPct val="80000"/>
              </a:lnSpc>
              <a:buNone/>
            </a:pPr>
            <a:endParaRPr lang="en-US" altLang="en-US" sz="2600" dirty="0">
              <a:latin typeface="Arial" panose="020B0604020202020204" pitchFamily="34" charset="0"/>
              <a:cs typeface="Arial" panose="020B0604020202020204" pitchFamily="34" charset="0"/>
            </a:endParaRPr>
          </a:p>
          <a:p>
            <a:pPr marL="0" indent="0">
              <a:lnSpc>
                <a:spcPct val="80000"/>
              </a:lnSpc>
              <a:buNone/>
            </a:pPr>
            <a:endParaRPr lang="en-US" altLang="en-US" sz="2600" dirty="0">
              <a:latin typeface="Arial" panose="020B0604020202020204" pitchFamily="34" charset="0"/>
              <a:cs typeface="Arial" panose="020B0604020202020204" pitchFamily="34" charset="0"/>
            </a:endParaRPr>
          </a:p>
          <a:p>
            <a:pPr marL="0" indent="0">
              <a:lnSpc>
                <a:spcPct val="80000"/>
              </a:lnSpc>
              <a:buNone/>
            </a:pPr>
            <a:endParaRPr lang="en-US" altLang="en-US" sz="2600" dirty="0">
              <a:latin typeface="Arial" panose="020B0604020202020204" pitchFamily="34" charset="0"/>
              <a:cs typeface="Arial" panose="020B0604020202020204" pitchFamily="34" charset="0"/>
            </a:endParaRPr>
          </a:p>
          <a:p>
            <a:pPr marL="0" indent="0">
              <a:lnSpc>
                <a:spcPct val="80000"/>
              </a:lnSpc>
              <a:buNone/>
            </a:pPr>
            <a:endParaRPr lang="en-US" altLang="en-US" sz="2600" dirty="0">
              <a:latin typeface="Arial" panose="020B0604020202020204" pitchFamily="34" charset="0"/>
              <a:cs typeface="Arial" panose="020B0604020202020204" pitchFamily="34" charset="0"/>
            </a:endParaRPr>
          </a:p>
          <a:p>
            <a:pPr marL="0" indent="0">
              <a:lnSpc>
                <a:spcPct val="80000"/>
              </a:lnSpc>
              <a:buNone/>
            </a:pPr>
            <a:endParaRPr lang="en-US" altLang="en-US" sz="2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839702-E9AB-411A-A6C4-B58E5A4EED79}"/>
              </a:ext>
            </a:extLst>
          </p:cNvPr>
          <p:cNvSpPr txBox="1"/>
          <p:nvPr/>
        </p:nvSpPr>
        <p:spPr>
          <a:xfrm>
            <a:off x="699082" y="4490574"/>
            <a:ext cx="2364937"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Venn Diagrams– </a:t>
            </a:r>
          </a:p>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Comparisons &amp; similarities</a:t>
            </a:r>
          </a:p>
        </p:txBody>
      </p:sp>
      <p:pic>
        <p:nvPicPr>
          <p:cNvPr id="2056" name="Picture 8" descr="Venn Diagrams">
            <a:extLst>
              <a:ext uri="{FF2B5EF4-FFF2-40B4-BE49-F238E27FC236}">
                <a16:creationId xmlns:a16="http://schemas.microsoft.com/office/drawing/2014/main" id="{ADE9E59D-31B6-47B6-AAAE-1D3090118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082" y="3197609"/>
            <a:ext cx="1922215" cy="123876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oncept Mps">
            <a:extLst>
              <a:ext uri="{FF2B5EF4-FFF2-40B4-BE49-F238E27FC236}">
                <a16:creationId xmlns:a16="http://schemas.microsoft.com/office/drawing/2014/main" id="{37DB7F37-B6B3-4534-B718-5F0642BCE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723" y="4095372"/>
            <a:ext cx="2922647" cy="1864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DF14C64-3553-4445-B396-AAD7EF1548C1}"/>
              </a:ext>
            </a:extLst>
          </p:cNvPr>
          <p:cNvSpPr txBox="1"/>
          <p:nvPr/>
        </p:nvSpPr>
        <p:spPr>
          <a:xfrm>
            <a:off x="3124284" y="5800540"/>
            <a:ext cx="2631085"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Concep</a:t>
            </a:r>
            <a:r>
              <a:rPr lang="en-US" dirty="0"/>
              <a:t>t Map –  Brainstorm &amp; planning</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2" name="TextBox 11">
            <a:extLst>
              <a:ext uri="{FF2B5EF4-FFF2-40B4-BE49-F238E27FC236}">
                <a16:creationId xmlns:a16="http://schemas.microsoft.com/office/drawing/2014/main" id="{975C70FF-EB12-41F8-8FE2-97C158066E4E}"/>
              </a:ext>
            </a:extLst>
          </p:cNvPr>
          <p:cNvSpPr txBox="1"/>
          <p:nvPr/>
        </p:nvSpPr>
        <p:spPr>
          <a:xfrm>
            <a:off x="5948418" y="4831552"/>
            <a:ext cx="2160814"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Flow Chart –      Clarifies steps needed for process</a:t>
            </a:r>
          </a:p>
        </p:txBody>
      </p:sp>
      <p:pic>
        <p:nvPicPr>
          <p:cNvPr id="2060" name="Picture 12" descr="Flow Charts">
            <a:extLst>
              <a:ext uri="{FF2B5EF4-FFF2-40B4-BE49-F238E27FC236}">
                <a16:creationId xmlns:a16="http://schemas.microsoft.com/office/drawing/2014/main" id="{FFE233A3-2A7F-484C-AE8A-DB16A7CD2D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7862" y="3104522"/>
            <a:ext cx="2707885" cy="172703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CE2C7DD-6EDD-45FF-9933-6F388196C3B8}"/>
              </a:ext>
            </a:extLst>
          </p:cNvPr>
          <p:cNvSpPr txBox="1"/>
          <p:nvPr/>
        </p:nvSpPr>
        <p:spPr>
          <a:xfrm>
            <a:off x="8576758" y="5859959"/>
            <a:ext cx="3520167"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Mind Map –                                          Shows associated topics related to main idea</a:t>
            </a:r>
          </a:p>
        </p:txBody>
      </p:sp>
      <p:pic>
        <p:nvPicPr>
          <p:cNvPr id="2062" name="Picture 14" descr="Mind Maps">
            <a:extLst>
              <a:ext uri="{FF2B5EF4-FFF2-40B4-BE49-F238E27FC236}">
                <a16:creationId xmlns:a16="http://schemas.microsoft.com/office/drawing/2014/main" id="{F6803AF9-852D-4F74-BE0B-552953A561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000" y="3962385"/>
            <a:ext cx="2707884" cy="194366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0FFD7E1-0EFC-4ECC-80A5-515D78CFCF53}"/>
              </a:ext>
            </a:extLst>
          </p:cNvPr>
          <p:cNvSpPr txBox="1"/>
          <p:nvPr/>
        </p:nvSpPr>
        <p:spPr>
          <a:xfrm>
            <a:off x="283526" y="6504844"/>
            <a:ext cx="2524482"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Images retrieved from ldaamerica.org </a:t>
            </a:r>
          </a:p>
        </p:txBody>
      </p:sp>
    </p:spTree>
    <p:extLst>
      <p:ext uri="{BB962C8B-B14F-4D97-AF65-F5344CB8AC3E}">
        <p14:creationId xmlns:p14="http://schemas.microsoft.com/office/powerpoint/2010/main" val="4084554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0BA8D-82FB-448A-A566-59D5C2722803}"/>
              </a:ext>
            </a:extLst>
          </p:cNvPr>
          <p:cNvSpPr>
            <a:spLocks noGrp="1"/>
          </p:cNvSpPr>
          <p:nvPr>
            <p:ph type="title"/>
          </p:nvPr>
        </p:nvSpPr>
        <p:spPr>
          <a:xfrm>
            <a:off x="396688" y="18255"/>
            <a:ext cx="11282083" cy="904534"/>
          </a:xfrm>
        </p:spPr>
        <p:txBody>
          <a:bodyPr/>
          <a:lstStyle/>
          <a:p>
            <a:r>
              <a:rPr lang="en-US" dirty="0"/>
              <a:t>Signs of Visual Processing Difficulties</a:t>
            </a:r>
          </a:p>
        </p:txBody>
      </p:sp>
      <p:sp>
        <p:nvSpPr>
          <p:cNvPr id="3" name="Content Placeholder 2">
            <a:extLst>
              <a:ext uri="{FF2B5EF4-FFF2-40B4-BE49-F238E27FC236}">
                <a16:creationId xmlns:a16="http://schemas.microsoft.com/office/drawing/2014/main" id="{7A623ED2-EA07-4F66-8A5D-F27099C52133}"/>
              </a:ext>
            </a:extLst>
          </p:cNvPr>
          <p:cNvSpPr>
            <a:spLocks noGrp="1"/>
          </p:cNvSpPr>
          <p:nvPr>
            <p:ph idx="1"/>
          </p:nvPr>
        </p:nvSpPr>
        <p:spPr>
          <a:xfrm>
            <a:off x="329453" y="1040235"/>
            <a:ext cx="11645153" cy="5629506"/>
          </a:xfrm>
        </p:spPr>
        <p:txBody>
          <a:bodyPr>
            <a:normAutofit/>
          </a:bodyPr>
          <a:lstStyle/>
          <a:p>
            <a:pPr>
              <a:spcAft>
                <a:spcPts val="1200"/>
              </a:spcAft>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Difficulty storing &amp; recalling visual information</a:t>
            </a:r>
            <a:r>
              <a:rPr lang="en-US" altLang="en-US" sz="2600" dirty="0" smtClean="0">
                <a:latin typeface="Arial" panose="020B0604020202020204" pitchFamily="34" charset="0"/>
                <a:cs typeface="Arial" panose="020B0604020202020204" pitchFamily="34" charset="0"/>
              </a:rPr>
              <a:t>.</a:t>
            </a:r>
            <a:endParaRPr lang="en-US" altLang="en-US" sz="2600" dirty="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Turns head to read; holds paper at odd angles; closes one eye while </a:t>
            </a:r>
            <a:r>
              <a:rPr lang="en-US" altLang="en-US" sz="2600" dirty="0" smtClean="0">
                <a:latin typeface="Arial" panose="020B0604020202020204" pitchFamily="34" charset="0"/>
                <a:cs typeface="Arial" panose="020B0604020202020204" pitchFamily="34" charset="0"/>
              </a:rPr>
              <a:t>working</a:t>
            </a:r>
            <a:endParaRPr lang="en-US" altLang="en-US" sz="2600" dirty="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Reversal/inversion/transposing of letters/#s (not developmental</a:t>
            </a:r>
            <a:r>
              <a:rPr lang="en-US" altLang="en-US" sz="2600" dirty="0" smtClean="0">
                <a:latin typeface="Arial" panose="020B0604020202020204" pitchFamily="34" charset="0"/>
                <a:cs typeface="Arial" panose="020B0604020202020204" pitchFamily="34" charset="0"/>
              </a:rPr>
              <a:t>)</a:t>
            </a:r>
            <a:endParaRPr lang="en-US" altLang="en-US" sz="2600" dirty="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Difficulty understanding </a:t>
            </a:r>
            <a:r>
              <a:rPr lang="en-US" altLang="en-US" sz="2600" dirty="0" smtClean="0">
                <a:latin typeface="Arial" panose="020B0604020202020204" pitchFamily="34" charset="0"/>
                <a:cs typeface="Arial" panose="020B0604020202020204" pitchFamily="34" charset="0"/>
              </a:rPr>
              <a:t>pictures</a:t>
            </a:r>
            <a:endParaRPr lang="en-US" altLang="en-US" sz="2600" dirty="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Struggles to cut or </a:t>
            </a:r>
            <a:r>
              <a:rPr lang="en-US" altLang="en-US" sz="2600" dirty="0" smtClean="0">
                <a:latin typeface="Arial" panose="020B0604020202020204" pitchFamily="34" charset="0"/>
                <a:cs typeface="Arial" panose="020B0604020202020204" pitchFamily="34" charset="0"/>
              </a:rPr>
              <a:t>paste</a:t>
            </a:r>
            <a:endParaRPr lang="en-US" altLang="en-US" sz="2600" dirty="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When writing: misaligns letters; letters collide; irregular spacing; letters not on line; many erasures</a:t>
            </a:r>
            <a:r>
              <a:rPr lang="en-US" altLang="en-US" sz="2600" b="1" dirty="0">
                <a:latin typeface="Arial" panose="020B0604020202020204" pitchFamily="34" charset="0"/>
                <a:cs typeface="Arial" panose="020B0604020202020204" pitchFamily="34" charset="0"/>
              </a:rPr>
              <a:t>; </a:t>
            </a:r>
            <a:r>
              <a:rPr lang="en-US" altLang="en-US" sz="2600" dirty="0">
                <a:latin typeface="Arial" panose="020B0604020202020204" pitchFamily="34" charset="0"/>
                <a:cs typeface="Arial" panose="020B0604020202020204" pitchFamily="34" charset="0"/>
              </a:rPr>
              <a:t>forms letters poorly; slow &amp; laborious </a:t>
            </a:r>
            <a:r>
              <a:rPr lang="en-US" altLang="en-US" sz="2600" dirty="0" smtClean="0">
                <a:latin typeface="Arial" panose="020B0604020202020204" pitchFamily="34" charset="0"/>
                <a:cs typeface="Arial" panose="020B0604020202020204" pitchFamily="34" charset="0"/>
              </a:rPr>
              <a:t>handwriting</a:t>
            </a:r>
            <a:endParaRPr lang="en-US" altLang="en-US" sz="2600" dirty="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When reading: Loses place, skips lines, rereads lines, omits </a:t>
            </a:r>
            <a:r>
              <a:rPr lang="en-US" altLang="en-US" sz="2600" dirty="0" smtClean="0">
                <a:latin typeface="Arial" panose="020B0604020202020204" pitchFamily="34" charset="0"/>
                <a:cs typeface="Arial" panose="020B0604020202020204" pitchFamily="34" charset="0"/>
              </a:rPr>
              <a:t>words</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59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oogle Shape;164;p22"/>
          <p:cNvSpPr txBox="1"/>
          <p:nvPr/>
        </p:nvSpPr>
        <p:spPr>
          <a:xfrm>
            <a:off x="318734" y="124637"/>
            <a:ext cx="11220450" cy="715538"/>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nchor="b">
            <a:spAutoFit/>
          </a:bodyPr>
          <a:lstStyle>
            <a:lvl1pPr algn="ctr" defTabSz="914400">
              <a:lnSpc>
                <a:spcPct val="90000"/>
              </a:lnSpc>
              <a:defRPr sz="4500">
                <a:latin typeface="Arial"/>
                <a:ea typeface="Arial"/>
                <a:cs typeface="Arial"/>
                <a:sym typeface="Arial"/>
              </a:defRPr>
            </a:lvl1pPr>
          </a:lstStyle>
          <a:p>
            <a:r>
              <a:rPr dirty="0"/>
              <a:t>Disclaimer</a:t>
            </a:r>
            <a:r>
              <a:rPr lang="en-US" dirty="0"/>
              <a:t> and Funding Statement</a:t>
            </a:r>
            <a:endParaRPr dirty="0"/>
          </a:p>
        </p:txBody>
      </p:sp>
      <p:sp>
        <p:nvSpPr>
          <p:cNvPr id="145" name="Google Shape;165;p22"/>
          <p:cNvSpPr txBox="1"/>
          <p:nvPr/>
        </p:nvSpPr>
        <p:spPr>
          <a:xfrm>
            <a:off x="1989937" y="962429"/>
            <a:ext cx="8299447" cy="4801272"/>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chor="t">
            <a:spAutoFit/>
          </a:bodyPr>
          <a:lstStyle/>
          <a:p>
            <a:pPr>
              <a:defRPr sz="1700"/>
            </a:pPr>
            <a:r>
              <a:rPr lang="en-US" dirty="0">
                <a:solidFill>
                  <a:schemeClr val="tx1"/>
                </a:solidFill>
              </a:rPr>
              <a:t>This presentation was prepared for the Mountain </a:t>
            </a:r>
            <a:r>
              <a:rPr lang="en-US" dirty="0" smtClean="0">
                <a:solidFill>
                  <a:schemeClr val="tx1"/>
                </a:solidFill>
              </a:rPr>
              <a:t>Plains Mental Health Technology Transfer Center (Mountain Plains MHTTC) </a:t>
            </a:r>
            <a:r>
              <a:rPr lang="en-US" dirty="0">
                <a:solidFill>
                  <a:schemeClr val="tx1"/>
                </a:solidFill>
              </a:rPr>
              <a:t>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MHTTC. For more information on obtaining copies of this presentation please email </a:t>
            </a:r>
            <a:r>
              <a:rPr lang="en-US" u="sng" dirty="0">
                <a:solidFill>
                  <a:schemeClr val="tx1"/>
                </a:solidFill>
                <a:uFill>
                  <a:solidFill>
                    <a:srgbClr val="0563C1"/>
                  </a:solidFill>
                </a:uFill>
              </a:rPr>
              <a:t>swinfield@wiche.edu</a:t>
            </a:r>
            <a:r>
              <a:rPr lang="en-US" dirty="0">
                <a:solidFill>
                  <a:schemeClr val="tx1"/>
                </a:solidFill>
              </a:rPr>
              <a:t>. </a:t>
            </a:r>
          </a:p>
          <a:p>
            <a:pPr>
              <a:defRPr sz="1700"/>
            </a:pPr>
            <a:endParaRPr lang="en-US" dirty="0">
              <a:solidFill>
                <a:schemeClr val="tx1"/>
              </a:solidFill>
            </a:endParaRPr>
          </a:p>
          <a:p>
            <a:pPr>
              <a:defRPr sz="1700"/>
            </a:pPr>
            <a:r>
              <a:rPr lang="en-US" dirty="0">
                <a:solidFill>
                  <a:schemeClr val="tx1"/>
                </a:solidFill>
              </a:rPr>
              <a:t>At the time of this presentation, Tom Coderre served as acting SAMHSA Assistant Secretary. The opinions expressed herein are the views of Erin Briley and do not reflect the official position of the Department of Health and Human Services (DHHS), or SAMHSA. No official support or endorsement of DHHS, SAMHSA, for the opinions described in this presentation is intended or should be inferred. </a:t>
            </a:r>
          </a:p>
          <a:p>
            <a:pPr>
              <a:defRPr sz="1700"/>
            </a:pPr>
            <a:endParaRPr lang="en-US" dirty="0"/>
          </a:p>
          <a:p>
            <a:pPr>
              <a:defRPr sz="1700"/>
            </a:pPr>
            <a:r>
              <a:rPr lang="en-US" dirty="0"/>
              <a:t>The work of the Mountain Plains MHTTC is supported by grant </a:t>
            </a:r>
            <a:r>
              <a:rPr lang="en-US" dirty="0">
                <a:ea typeface="+mn-lt"/>
                <a:cs typeface="+mn-lt"/>
              </a:rPr>
              <a:t>H79SM081792</a:t>
            </a:r>
            <a:r>
              <a:rPr lang="en-US" dirty="0"/>
              <a:t> from the Department of Health and Human Services, Substance Abuse and Mental Health Services Administration.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1132-D4A6-487E-A6F9-646D749E040D}"/>
              </a:ext>
            </a:extLst>
          </p:cNvPr>
          <p:cNvSpPr>
            <a:spLocks noGrp="1"/>
          </p:cNvSpPr>
          <p:nvPr>
            <p:ph type="title"/>
          </p:nvPr>
        </p:nvSpPr>
        <p:spPr>
          <a:xfrm>
            <a:off x="336176" y="18255"/>
            <a:ext cx="11017624" cy="1325564"/>
          </a:xfrm>
        </p:spPr>
        <p:txBody>
          <a:bodyPr/>
          <a:lstStyle/>
          <a:p>
            <a:r>
              <a:rPr lang="en-US" dirty="0"/>
              <a:t>Strategies for Visual Processing Difficulty</a:t>
            </a:r>
          </a:p>
        </p:txBody>
      </p:sp>
      <p:sp>
        <p:nvSpPr>
          <p:cNvPr id="3" name="Content Placeholder 2">
            <a:extLst>
              <a:ext uri="{FF2B5EF4-FFF2-40B4-BE49-F238E27FC236}">
                <a16:creationId xmlns:a16="http://schemas.microsoft.com/office/drawing/2014/main" id="{0BE9926C-B6BB-4D00-BCF3-3598837C42B9}"/>
              </a:ext>
            </a:extLst>
          </p:cNvPr>
          <p:cNvSpPr>
            <a:spLocks noGrp="1"/>
          </p:cNvSpPr>
          <p:nvPr>
            <p:ph idx="1"/>
          </p:nvPr>
        </p:nvSpPr>
        <p:spPr>
          <a:xfrm>
            <a:off x="336177" y="1270746"/>
            <a:ext cx="11302252" cy="5183841"/>
          </a:xfrm>
        </p:spPr>
        <p:txBody>
          <a:bodyPr>
            <a:normAutofit/>
          </a:bodyPr>
          <a:lstStyle/>
          <a:p>
            <a:pPr>
              <a:lnSpc>
                <a:spcPct val="80000"/>
              </a:lnSpc>
              <a:spcAft>
                <a:spcPts val="1200"/>
              </a:spcAft>
              <a:buFont typeface="Arial" panose="020B0604020202020204" pitchFamily="34" charset="0"/>
              <a:buChar char="•"/>
            </a:pPr>
            <a:r>
              <a:rPr lang="en-US" altLang="en-US" sz="2800" dirty="0"/>
              <a:t>Reduce work quantity when visual processing skills are involved or allow more time to complete </a:t>
            </a:r>
            <a:r>
              <a:rPr lang="en-US" altLang="en-US" sz="2800" dirty="0" smtClean="0"/>
              <a:t>tasks</a:t>
            </a:r>
            <a:endParaRPr lang="en-US" altLang="en-US" dirty="0"/>
          </a:p>
          <a:p>
            <a:pPr>
              <a:lnSpc>
                <a:spcPct val="80000"/>
              </a:lnSpc>
              <a:spcAft>
                <a:spcPts val="1200"/>
              </a:spcAft>
              <a:buFont typeface="Arial" panose="020B0604020202020204" pitchFamily="34" charset="0"/>
              <a:buChar char="•"/>
            </a:pPr>
            <a:r>
              <a:rPr lang="en-US" altLang="en-US" sz="2800" dirty="0"/>
              <a:t>Have student visualize steps before carrying them </a:t>
            </a:r>
            <a:r>
              <a:rPr lang="en-US" altLang="en-US" sz="2800" dirty="0" smtClean="0"/>
              <a:t>out</a:t>
            </a:r>
            <a:endParaRPr lang="en-US" altLang="en-US" dirty="0"/>
          </a:p>
          <a:p>
            <a:pPr>
              <a:lnSpc>
                <a:spcPct val="80000"/>
              </a:lnSpc>
              <a:spcAft>
                <a:spcPts val="1200"/>
              </a:spcAft>
              <a:buFont typeface="Arial" panose="020B0604020202020204" pitchFamily="34" charset="0"/>
              <a:buChar char="•"/>
            </a:pPr>
            <a:r>
              <a:rPr lang="en-US" altLang="en-US" sz="2800" dirty="0"/>
              <a:t>Repeat and explain visual assignments to ensure what was visualized was correctly </a:t>
            </a:r>
            <a:r>
              <a:rPr lang="en-US" altLang="en-US" sz="2800" dirty="0" smtClean="0"/>
              <a:t>processed</a:t>
            </a:r>
            <a:endParaRPr lang="en-US" altLang="en-US" dirty="0"/>
          </a:p>
          <a:p>
            <a:pPr>
              <a:lnSpc>
                <a:spcPct val="80000"/>
              </a:lnSpc>
              <a:spcAft>
                <a:spcPts val="1200"/>
              </a:spcAft>
              <a:buFont typeface="Arial" panose="020B0604020202020204" pitchFamily="34" charset="0"/>
              <a:buChar char="•"/>
            </a:pPr>
            <a:r>
              <a:rPr lang="en-US" altLang="en-US" sz="2800" dirty="0"/>
              <a:t>Supplement visual tasks with verbal cues when </a:t>
            </a:r>
            <a:r>
              <a:rPr lang="en-US" altLang="en-US" sz="2800" dirty="0" smtClean="0"/>
              <a:t>possible</a:t>
            </a:r>
            <a:endParaRPr lang="en-US" altLang="en-US" dirty="0"/>
          </a:p>
          <a:p>
            <a:pPr>
              <a:lnSpc>
                <a:spcPct val="80000"/>
              </a:lnSpc>
              <a:spcAft>
                <a:spcPts val="1200"/>
              </a:spcAft>
              <a:buFont typeface="Arial" panose="020B0604020202020204" pitchFamily="34" charset="0"/>
              <a:buChar char="•"/>
            </a:pPr>
            <a:r>
              <a:rPr lang="en-US" altLang="en-US" sz="2800" dirty="0"/>
              <a:t>Use concrete materials to assist comprehension of new </a:t>
            </a:r>
            <a:r>
              <a:rPr lang="en-US" altLang="en-US" sz="2800" dirty="0" smtClean="0"/>
              <a:t>concepts</a:t>
            </a:r>
            <a:endParaRPr lang="en-US" altLang="en-US" dirty="0"/>
          </a:p>
          <a:p>
            <a:pPr>
              <a:lnSpc>
                <a:spcPct val="80000"/>
              </a:lnSpc>
              <a:spcAft>
                <a:spcPts val="1200"/>
              </a:spcAft>
              <a:buFont typeface="Arial" panose="020B0604020202020204" pitchFamily="34" charset="0"/>
              <a:buChar char="•"/>
            </a:pPr>
            <a:r>
              <a:rPr lang="en-US" altLang="en-US" sz="2800" dirty="0"/>
              <a:t>Change assignments so there aren’t as many close visual </a:t>
            </a:r>
            <a:r>
              <a:rPr lang="en-US" altLang="en-US" sz="2800" dirty="0" smtClean="0"/>
              <a:t>activities</a:t>
            </a:r>
            <a:endParaRPr lang="en-US" altLang="en-US" sz="2800" dirty="0"/>
          </a:p>
        </p:txBody>
      </p:sp>
    </p:spTree>
    <p:extLst>
      <p:ext uri="{BB962C8B-B14F-4D97-AF65-F5344CB8AC3E}">
        <p14:creationId xmlns:p14="http://schemas.microsoft.com/office/powerpoint/2010/main" val="1587212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86CB-F65B-48D1-B014-5EA3AFFD3C33}"/>
              </a:ext>
            </a:extLst>
          </p:cNvPr>
          <p:cNvSpPr>
            <a:spLocks noGrp="1"/>
          </p:cNvSpPr>
          <p:nvPr>
            <p:ph type="title"/>
          </p:nvPr>
        </p:nvSpPr>
        <p:spPr>
          <a:xfrm>
            <a:off x="320040" y="18255"/>
            <a:ext cx="11033760" cy="787088"/>
          </a:xfrm>
        </p:spPr>
        <p:txBody>
          <a:bodyPr/>
          <a:lstStyle/>
          <a:p>
            <a:r>
              <a:rPr lang="en-US" dirty="0"/>
              <a:t>Common Strategies for Auditory Learners</a:t>
            </a:r>
          </a:p>
        </p:txBody>
      </p:sp>
      <p:sp>
        <p:nvSpPr>
          <p:cNvPr id="3" name="Content Placeholder 2">
            <a:extLst>
              <a:ext uri="{FF2B5EF4-FFF2-40B4-BE49-F238E27FC236}">
                <a16:creationId xmlns:a16="http://schemas.microsoft.com/office/drawing/2014/main" id="{8C5BAD10-1C80-481D-904D-24F6C2DD2CDA}"/>
              </a:ext>
            </a:extLst>
          </p:cNvPr>
          <p:cNvSpPr>
            <a:spLocks noGrp="1"/>
          </p:cNvSpPr>
          <p:nvPr>
            <p:ph idx="1"/>
          </p:nvPr>
        </p:nvSpPr>
        <p:spPr>
          <a:xfrm>
            <a:off x="320040" y="1024799"/>
            <a:ext cx="11549343" cy="4205569"/>
          </a:xfrm>
        </p:spPr>
        <p:txBody>
          <a:bodyPr>
            <a:noAutofit/>
          </a:bodyPr>
          <a:lstStyle/>
          <a:p>
            <a:pPr>
              <a:spcAft>
                <a:spcPts val="1200"/>
              </a:spcAft>
            </a:pPr>
            <a:r>
              <a:rPr lang="en-US" sz="2600" dirty="0">
                <a:solidFill>
                  <a:schemeClr val="tx1"/>
                </a:solidFill>
                <a:latin typeface="Arial" panose="020B0604020202020204" pitchFamily="34" charset="0"/>
                <a:cs typeface="Arial" panose="020B0604020202020204" pitchFamily="34" charset="0"/>
              </a:rPr>
              <a:t>Reread notes/assignments out loud; explain notes &amp; assignments to </a:t>
            </a:r>
            <a:r>
              <a:rPr lang="en-US" sz="2600" dirty="0" smtClean="0">
                <a:solidFill>
                  <a:schemeClr val="tx1"/>
                </a:solidFill>
                <a:latin typeface="Arial" panose="020B0604020202020204" pitchFamily="34" charset="0"/>
                <a:cs typeface="Arial" panose="020B0604020202020204" pitchFamily="34" charset="0"/>
              </a:rPr>
              <a:t>peers</a:t>
            </a:r>
            <a:endParaRPr lang="en-US" sz="2600" dirty="0">
              <a:solidFill>
                <a:schemeClr val="tx1"/>
              </a:solidFill>
              <a:latin typeface="Arial" panose="020B0604020202020204" pitchFamily="34" charset="0"/>
              <a:cs typeface="Arial" panose="020B0604020202020204" pitchFamily="34" charset="0"/>
            </a:endParaRPr>
          </a:p>
          <a:p>
            <a:pPr>
              <a:spcAft>
                <a:spcPts val="1200"/>
              </a:spcAft>
            </a:pPr>
            <a:r>
              <a:rPr lang="en-US" sz="2600" dirty="0">
                <a:solidFill>
                  <a:schemeClr val="tx1"/>
                </a:solidFill>
                <a:latin typeface="Arial" panose="020B0604020202020204" pitchFamily="34" charset="0"/>
                <a:cs typeface="Arial" panose="020B0604020202020204" pitchFamily="34" charset="0"/>
              </a:rPr>
              <a:t>During lectures, have students repeat back new concepts &amp; ask them questions to ensure </a:t>
            </a:r>
            <a:r>
              <a:rPr lang="en-US" sz="2600" dirty="0" smtClean="0">
                <a:solidFill>
                  <a:schemeClr val="tx1"/>
                </a:solidFill>
                <a:latin typeface="Arial" panose="020B0604020202020204" pitchFamily="34" charset="0"/>
                <a:cs typeface="Arial" panose="020B0604020202020204" pitchFamily="34" charset="0"/>
              </a:rPr>
              <a:t>comprehension</a:t>
            </a:r>
            <a:endParaRPr lang="en-US" sz="2600" dirty="0">
              <a:solidFill>
                <a:schemeClr val="tx1"/>
              </a:solidFill>
              <a:latin typeface="Arial" panose="020B0604020202020204" pitchFamily="34" charset="0"/>
              <a:cs typeface="Arial" panose="020B0604020202020204" pitchFamily="34" charset="0"/>
            </a:endParaRPr>
          </a:p>
          <a:p>
            <a:pPr>
              <a:spcAft>
                <a:spcPts val="1200"/>
              </a:spcAft>
            </a:pPr>
            <a:r>
              <a:rPr lang="en-US" sz="2600" dirty="0">
                <a:solidFill>
                  <a:schemeClr val="tx1"/>
                </a:solidFill>
                <a:latin typeface="Arial" panose="020B0604020202020204" pitchFamily="34" charset="0"/>
                <a:cs typeface="Arial" panose="020B0604020202020204" pitchFamily="34" charset="0"/>
              </a:rPr>
              <a:t>Encourage conversations to reinforce new </a:t>
            </a:r>
            <a:r>
              <a:rPr lang="en-US" sz="2600" dirty="0" smtClean="0">
                <a:solidFill>
                  <a:schemeClr val="tx1"/>
                </a:solidFill>
                <a:latin typeface="Arial" panose="020B0604020202020204" pitchFamily="34" charset="0"/>
                <a:cs typeface="Arial" panose="020B0604020202020204" pitchFamily="34" charset="0"/>
              </a:rPr>
              <a:t>concepts</a:t>
            </a:r>
          </a:p>
          <a:p>
            <a:pPr>
              <a:spcAft>
                <a:spcPts val="1200"/>
              </a:spcAft>
            </a:pPr>
            <a:r>
              <a:rPr lang="en-US" sz="2600" dirty="0" smtClean="0">
                <a:solidFill>
                  <a:schemeClr val="tx1"/>
                </a:solidFill>
                <a:latin typeface="Arial" panose="020B0604020202020204" pitchFamily="34" charset="0"/>
                <a:cs typeface="Arial" panose="020B0604020202020204" pitchFamily="34" charset="0"/>
              </a:rPr>
              <a:t>Reinforce </a:t>
            </a:r>
            <a:r>
              <a:rPr lang="en-US" sz="2600" dirty="0">
                <a:solidFill>
                  <a:schemeClr val="tx1"/>
                </a:solidFill>
                <a:latin typeface="Arial" panose="020B0604020202020204" pitchFamily="34" charset="0"/>
                <a:cs typeface="Arial" panose="020B0604020202020204" pitchFamily="34" charset="0"/>
              </a:rPr>
              <a:t>learning with videos or </a:t>
            </a:r>
            <a:r>
              <a:rPr lang="en-US" sz="2600" dirty="0" smtClean="0">
                <a:solidFill>
                  <a:schemeClr val="tx1"/>
                </a:solidFill>
                <a:latin typeface="Arial" panose="020B0604020202020204" pitchFamily="34" charset="0"/>
                <a:cs typeface="Arial" panose="020B0604020202020204" pitchFamily="34" charset="0"/>
              </a:rPr>
              <a:t>audiotapes</a:t>
            </a:r>
            <a:endParaRPr lang="en-US" sz="2600" dirty="0">
              <a:solidFill>
                <a:schemeClr val="tx1"/>
              </a:solidFill>
              <a:latin typeface="Arial" panose="020B0604020202020204" pitchFamily="34" charset="0"/>
              <a:cs typeface="Arial" panose="020B0604020202020204" pitchFamily="34" charset="0"/>
            </a:endParaRPr>
          </a:p>
          <a:p>
            <a:pPr algn="l">
              <a:spcAft>
                <a:spcPts val="1200"/>
              </a:spcAft>
              <a:buFont typeface="Arial" panose="020B0604020202020204" pitchFamily="34" charset="0"/>
              <a:buChar char="•"/>
            </a:pPr>
            <a:r>
              <a:rPr lang="en-US" sz="2600" b="0" i="0" dirty="0">
                <a:solidFill>
                  <a:schemeClr val="tx1"/>
                </a:solidFill>
                <a:effectLst/>
                <a:latin typeface="Arial" panose="020B0604020202020204" pitchFamily="34" charset="0"/>
                <a:cs typeface="Arial" panose="020B0604020202020204" pitchFamily="34" charset="0"/>
              </a:rPr>
              <a:t>Show or provide lists of key </a:t>
            </a:r>
            <a:r>
              <a:rPr lang="en-US" sz="2600" b="0" i="0" dirty="0" smtClean="0">
                <a:solidFill>
                  <a:schemeClr val="tx1"/>
                </a:solidFill>
                <a:effectLst/>
                <a:latin typeface="Arial" panose="020B0604020202020204" pitchFamily="34" charset="0"/>
                <a:cs typeface="Arial" panose="020B0604020202020204" pitchFamily="34" charset="0"/>
              </a:rPr>
              <a:t>words</a:t>
            </a:r>
            <a:endParaRPr lang="en-US" sz="2600" dirty="0">
              <a:solidFill>
                <a:schemeClr val="tx1"/>
              </a:solidFill>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Studying: reread &amp; rewrite notes; listen to recorded notes; use acronyms or mnemonic strategies</a:t>
            </a:r>
          </a:p>
          <a:p>
            <a:pPr marL="0" indent="0" algn="l">
              <a:buNone/>
            </a:pPr>
            <a:endParaRPr lang="en-US" sz="2600" b="0" i="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835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1AB7F-04ED-4D44-A5CE-E0D9D2F925BE}"/>
              </a:ext>
            </a:extLst>
          </p:cNvPr>
          <p:cNvSpPr>
            <a:spLocks noGrp="1"/>
          </p:cNvSpPr>
          <p:nvPr>
            <p:ph type="title"/>
          </p:nvPr>
        </p:nvSpPr>
        <p:spPr>
          <a:xfrm>
            <a:off x="396688" y="18255"/>
            <a:ext cx="11100546" cy="1105695"/>
          </a:xfrm>
        </p:spPr>
        <p:txBody>
          <a:bodyPr>
            <a:normAutofit/>
          </a:bodyPr>
          <a:lstStyle/>
          <a:p>
            <a:r>
              <a:rPr lang="en-US" dirty="0"/>
              <a:t>Signs of Auditory Processing Difficulties</a:t>
            </a:r>
          </a:p>
        </p:txBody>
      </p:sp>
      <p:sp>
        <p:nvSpPr>
          <p:cNvPr id="3" name="Content Placeholder 2">
            <a:extLst>
              <a:ext uri="{FF2B5EF4-FFF2-40B4-BE49-F238E27FC236}">
                <a16:creationId xmlns:a16="http://schemas.microsoft.com/office/drawing/2014/main" id="{B4649486-4F29-4661-84C4-4887824DE64E}"/>
              </a:ext>
            </a:extLst>
          </p:cNvPr>
          <p:cNvSpPr>
            <a:spLocks noGrp="1"/>
          </p:cNvSpPr>
          <p:nvPr>
            <p:ph idx="1"/>
          </p:nvPr>
        </p:nvSpPr>
        <p:spPr>
          <a:xfrm>
            <a:off x="396688" y="1203512"/>
            <a:ext cx="11477065" cy="5398994"/>
          </a:xfrm>
        </p:spPr>
        <p:txBody>
          <a:bodyPr>
            <a:normAutofit/>
          </a:bodyPr>
          <a:lstStyle/>
          <a:p>
            <a:pPr>
              <a:spcAft>
                <a:spcPts val="1200"/>
              </a:spcAft>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Difficulty understanding</a:t>
            </a:r>
            <a:r>
              <a:rPr lang="en-US" altLang="en-US" dirty="0">
                <a:latin typeface="Arial" panose="020B0604020202020204" pitchFamily="34" charset="0"/>
                <a:cs typeface="Arial" panose="020B0604020202020204" pitchFamily="34" charset="0"/>
              </a:rPr>
              <a:t> or </a:t>
            </a:r>
            <a:r>
              <a:rPr lang="en-US" altLang="en-US" sz="2800" dirty="0">
                <a:latin typeface="Arial" panose="020B0604020202020204" pitchFamily="34" charset="0"/>
                <a:cs typeface="Arial" panose="020B0604020202020204" pitchFamily="34" charset="0"/>
              </a:rPr>
              <a:t>misinterpreting verbal </a:t>
            </a:r>
            <a:r>
              <a:rPr lang="en-US" altLang="en-US" sz="2800" dirty="0" smtClean="0">
                <a:latin typeface="Arial" panose="020B0604020202020204" pitchFamily="34" charset="0"/>
                <a:cs typeface="Arial" panose="020B0604020202020204" pitchFamily="34" charset="0"/>
              </a:rPr>
              <a:t>information</a:t>
            </a:r>
            <a:endParaRPr lang="en-US" altLang="en-US" dirty="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Confused by figurative language; literal </a:t>
            </a:r>
            <a:r>
              <a:rPr lang="en-US" altLang="en-US" sz="2800" dirty="0" smtClean="0">
                <a:latin typeface="Arial" panose="020B0604020202020204" pitchFamily="34" charset="0"/>
                <a:cs typeface="Arial" panose="020B0604020202020204" pitchFamily="34" charset="0"/>
              </a:rPr>
              <a:t>interpretation</a:t>
            </a:r>
            <a:endParaRPr lang="en-US" altLang="en-US" dirty="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Difficulty remembering &amp; following spoken multiple-step </a:t>
            </a:r>
            <a:r>
              <a:rPr lang="en-US" altLang="en-US" sz="2800" dirty="0" smtClean="0">
                <a:latin typeface="Arial" panose="020B0604020202020204" pitchFamily="34" charset="0"/>
                <a:cs typeface="Arial" panose="020B0604020202020204" pitchFamily="34" charset="0"/>
              </a:rPr>
              <a:t>directions</a:t>
            </a:r>
            <a:endParaRPr lang="en-US" altLang="en-US" dirty="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May process thoughts &amp; ideas slowly &amp; have difficulty </a:t>
            </a:r>
            <a:r>
              <a:rPr lang="en-US" altLang="en-US" sz="2800" dirty="0" smtClean="0">
                <a:latin typeface="Arial" panose="020B0604020202020204" pitchFamily="34" charset="0"/>
                <a:cs typeface="Arial" panose="020B0604020202020204" pitchFamily="34" charset="0"/>
              </a:rPr>
              <a:t>explaining</a:t>
            </a:r>
            <a:endParaRPr lang="en-US" altLang="en-US" dirty="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Difficulty finding the right words to use when </a:t>
            </a:r>
            <a:r>
              <a:rPr lang="en-US" altLang="en-US" sz="2800" dirty="0" smtClean="0">
                <a:latin typeface="Arial" panose="020B0604020202020204" pitchFamily="34" charset="0"/>
                <a:cs typeface="Arial" panose="020B0604020202020204" pitchFamily="34" charset="0"/>
              </a:rPr>
              <a:t>speaking</a:t>
            </a:r>
            <a:endParaRPr lang="en-US" altLang="en-US" dirty="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Poor receptive/expressive </a:t>
            </a:r>
            <a:r>
              <a:rPr lang="en-US" altLang="en-US" sz="2800" dirty="0" smtClean="0">
                <a:latin typeface="Arial" panose="020B0604020202020204" pitchFamily="34" charset="0"/>
                <a:cs typeface="Arial" panose="020B0604020202020204" pitchFamily="34" charset="0"/>
              </a:rPr>
              <a:t>vocabulary</a:t>
            </a:r>
            <a:endParaRPr lang="en-US" altLang="en-US" dirty="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Relies heavily on picture clues or written directions</a:t>
            </a:r>
            <a:endParaRPr lang="en-US"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224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E546-BFA6-44D5-B3D5-E418789E33ED}"/>
              </a:ext>
            </a:extLst>
          </p:cNvPr>
          <p:cNvSpPr>
            <a:spLocks noGrp="1"/>
          </p:cNvSpPr>
          <p:nvPr>
            <p:ph type="title"/>
          </p:nvPr>
        </p:nvSpPr>
        <p:spPr>
          <a:xfrm>
            <a:off x="316007" y="-33618"/>
            <a:ext cx="11705664" cy="805405"/>
          </a:xfrm>
        </p:spPr>
        <p:txBody>
          <a:bodyPr>
            <a:normAutofit/>
          </a:bodyPr>
          <a:lstStyle/>
          <a:p>
            <a:r>
              <a:rPr lang="en-US" dirty="0"/>
              <a:t>Strategies for Auditory Processing Difficulties</a:t>
            </a:r>
          </a:p>
        </p:txBody>
      </p:sp>
      <p:sp>
        <p:nvSpPr>
          <p:cNvPr id="3" name="Content Placeholder 2">
            <a:extLst>
              <a:ext uri="{FF2B5EF4-FFF2-40B4-BE49-F238E27FC236}">
                <a16:creationId xmlns:a16="http://schemas.microsoft.com/office/drawing/2014/main" id="{DDC4EC8D-3514-4328-9F4F-AA6A01F14547}"/>
              </a:ext>
            </a:extLst>
          </p:cNvPr>
          <p:cNvSpPr>
            <a:spLocks noGrp="1"/>
          </p:cNvSpPr>
          <p:nvPr>
            <p:ph idx="1"/>
          </p:nvPr>
        </p:nvSpPr>
        <p:spPr>
          <a:xfrm>
            <a:off x="316007" y="847288"/>
            <a:ext cx="11705664" cy="5941423"/>
          </a:xfrm>
        </p:spPr>
        <p:txBody>
          <a:bodyPr>
            <a:normAutofit fontScale="25000" lnSpcReduction="20000"/>
          </a:bodyPr>
          <a:lstStyle/>
          <a:p>
            <a:pPr>
              <a:lnSpc>
                <a:spcPct val="120000"/>
              </a:lnSpc>
              <a:spcAft>
                <a:spcPts val="600"/>
              </a:spcAft>
              <a:buFont typeface="Arial" panose="020B0604020202020204" pitchFamily="34" charset="0"/>
              <a:buChar char="•"/>
            </a:pPr>
            <a:r>
              <a:rPr lang="en-US" altLang="en-US" sz="10400" dirty="0"/>
              <a:t>Reduce work quantity or give more time to complete tasks</a:t>
            </a:r>
            <a:r>
              <a:rPr lang="en-US" altLang="en-US" sz="10400" dirty="0" smtClean="0"/>
              <a:t>.</a:t>
            </a:r>
            <a:endParaRPr lang="en-US" altLang="en-US" sz="10400" dirty="0"/>
          </a:p>
          <a:p>
            <a:pPr>
              <a:lnSpc>
                <a:spcPct val="120000"/>
              </a:lnSpc>
              <a:spcAft>
                <a:spcPts val="600"/>
              </a:spcAft>
              <a:buFont typeface="Arial" panose="020B0604020202020204" pitchFamily="34" charset="0"/>
              <a:buChar char="•"/>
            </a:pPr>
            <a:r>
              <a:rPr lang="en-US" altLang="en-US" sz="10400" dirty="0"/>
              <a:t>Give directions in time-ordered sequence with words to make sequence clear. E.g., first, next, </a:t>
            </a:r>
            <a:r>
              <a:rPr lang="en-US" altLang="en-US" sz="10400" dirty="0" smtClean="0"/>
              <a:t>…</a:t>
            </a:r>
            <a:endParaRPr lang="en-US" altLang="en-US" sz="10400" dirty="0"/>
          </a:p>
          <a:p>
            <a:pPr>
              <a:lnSpc>
                <a:spcPct val="120000"/>
              </a:lnSpc>
              <a:spcAft>
                <a:spcPts val="600"/>
              </a:spcAft>
              <a:buFont typeface="Arial" panose="020B0604020202020204" pitchFamily="34" charset="0"/>
              <a:buChar char="•"/>
            </a:pPr>
            <a:r>
              <a:rPr lang="en-US" altLang="en-US" sz="10400" dirty="0"/>
              <a:t>Supplement verbal directions with visual cues. Display key </a:t>
            </a:r>
            <a:r>
              <a:rPr lang="en-US" altLang="en-US" sz="10400" dirty="0" smtClean="0"/>
              <a:t>concepts</a:t>
            </a:r>
            <a:endParaRPr lang="en-US" altLang="en-US" sz="10400" dirty="0"/>
          </a:p>
          <a:p>
            <a:pPr>
              <a:lnSpc>
                <a:spcPct val="120000"/>
              </a:lnSpc>
              <a:spcAft>
                <a:spcPts val="600"/>
              </a:spcAft>
              <a:buFont typeface="Arial" panose="020B0604020202020204" pitchFamily="34" charset="0"/>
              <a:buChar char="•"/>
            </a:pPr>
            <a:r>
              <a:rPr lang="en-US" altLang="en-US" sz="10400" dirty="0"/>
              <a:t>Summarize &amp; restate using simpler, more concrete terms. Ensure comprehension before work begins </a:t>
            </a:r>
            <a:endParaRPr lang="en-US" sz="10400" dirty="0"/>
          </a:p>
          <a:p>
            <a:pPr>
              <a:lnSpc>
                <a:spcPct val="120000"/>
              </a:lnSpc>
              <a:spcAft>
                <a:spcPts val="600"/>
              </a:spcAft>
              <a:buFont typeface="Arial" panose="020B0604020202020204" pitchFamily="34" charset="0"/>
              <a:buChar char="•"/>
            </a:pPr>
            <a:r>
              <a:rPr lang="en-US" sz="10400" dirty="0"/>
              <a:t>Preferential seating away from auditory distractions (e.g., noisy peers, AC</a:t>
            </a:r>
            <a:r>
              <a:rPr lang="en-US" sz="10400" dirty="0" smtClean="0"/>
              <a:t>)</a:t>
            </a:r>
            <a:endParaRPr lang="en-US" altLang="en-US" sz="10400" dirty="0"/>
          </a:p>
          <a:p>
            <a:pPr>
              <a:lnSpc>
                <a:spcPct val="120000"/>
              </a:lnSpc>
              <a:spcAft>
                <a:spcPts val="600"/>
              </a:spcAft>
              <a:buFont typeface="Arial" panose="020B0604020202020204" pitchFamily="34" charset="0"/>
              <a:buChar char="•"/>
            </a:pPr>
            <a:r>
              <a:rPr lang="en-US" altLang="en-US" sz="10400" dirty="0"/>
              <a:t>Seat next to peer able to help with verbal directions and </a:t>
            </a:r>
            <a:r>
              <a:rPr lang="en-US" altLang="en-US" sz="10400" dirty="0" smtClean="0"/>
              <a:t>instructions</a:t>
            </a:r>
            <a:endParaRPr lang="en-US" sz="10400" dirty="0"/>
          </a:p>
          <a:p>
            <a:pPr>
              <a:lnSpc>
                <a:spcPct val="120000"/>
              </a:lnSpc>
              <a:spcAft>
                <a:spcPts val="600"/>
              </a:spcAft>
              <a:buFont typeface="Arial" panose="020B0604020202020204" pitchFamily="34" charset="0"/>
              <a:buChar char="•"/>
            </a:pPr>
            <a:r>
              <a:rPr lang="en-US" sz="10400" dirty="0"/>
              <a:t>Have student recite, restate, and summarize key information and ideas to self </a:t>
            </a:r>
          </a:p>
          <a:p>
            <a:pPr>
              <a:lnSpc>
                <a:spcPct val="120000"/>
              </a:lnSpc>
              <a:spcAft>
                <a:spcPts val="600"/>
              </a:spcAft>
              <a:buFont typeface="Arial" panose="020B0604020202020204" pitchFamily="34" charset="0"/>
              <a:buChar char="•"/>
            </a:pPr>
            <a:r>
              <a:rPr lang="en-US" sz="10400" dirty="0"/>
              <a:t>Have student explain and talk about what they are learning </a:t>
            </a:r>
          </a:p>
          <a:p>
            <a:endParaRPr lang="en-US" dirty="0"/>
          </a:p>
        </p:txBody>
      </p:sp>
    </p:spTree>
    <p:extLst>
      <p:ext uri="{BB962C8B-B14F-4D97-AF65-F5344CB8AC3E}">
        <p14:creationId xmlns:p14="http://schemas.microsoft.com/office/powerpoint/2010/main" val="1280417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4D91-B502-4137-AB6E-26EB0BF0E2E4}"/>
              </a:ext>
            </a:extLst>
          </p:cNvPr>
          <p:cNvSpPr>
            <a:spLocks noGrp="1"/>
          </p:cNvSpPr>
          <p:nvPr>
            <p:ph type="title"/>
          </p:nvPr>
        </p:nvSpPr>
        <p:spPr>
          <a:xfrm>
            <a:off x="331694" y="0"/>
            <a:ext cx="11595847" cy="1325564"/>
          </a:xfrm>
        </p:spPr>
        <p:txBody>
          <a:bodyPr/>
          <a:lstStyle/>
          <a:p>
            <a:r>
              <a:rPr lang="en-US" dirty="0"/>
              <a:t>Common Strategies for Kinesthetic Learners</a:t>
            </a:r>
          </a:p>
        </p:txBody>
      </p:sp>
      <p:sp>
        <p:nvSpPr>
          <p:cNvPr id="3" name="Content Placeholder 2">
            <a:extLst>
              <a:ext uri="{FF2B5EF4-FFF2-40B4-BE49-F238E27FC236}">
                <a16:creationId xmlns:a16="http://schemas.microsoft.com/office/drawing/2014/main" id="{FC92B5C6-FA98-4F6C-8A01-98DCEDA91DE0}"/>
              </a:ext>
            </a:extLst>
          </p:cNvPr>
          <p:cNvSpPr>
            <a:spLocks noGrp="1"/>
          </p:cNvSpPr>
          <p:nvPr>
            <p:ph idx="1"/>
          </p:nvPr>
        </p:nvSpPr>
        <p:spPr>
          <a:xfrm>
            <a:off x="331694" y="1231900"/>
            <a:ext cx="11528612" cy="5417671"/>
          </a:xfrm>
        </p:spPr>
        <p:txBody>
          <a:bodyPr>
            <a:normAutofit/>
          </a:bodyPr>
          <a:lstStyle/>
          <a:p>
            <a:pPr>
              <a:spcAft>
                <a:spcPts val="1200"/>
              </a:spcAft>
            </a:pPr>
            <a:r>
              <a:rPr lang="en-US" dirty="0"/>
              <a:t>Hands on activities with physically active </a:t>
            </a:r>
            <a:r>
              <a:rPr lang="en-US" dirty="0" smtClean="0"/>
              <a:t>learning</a:t>
            </a:r>
            <a:endParaRPr lang="en-US" dirty="0"/>
          </a:p>
          <a:p>
            <a:pPr>
              <a:spcAft>
                <a:spcPts val="1200"/>
              </a:spcAft>
            </a:pPr>
            <a:r>
              <a:rPr lang="en-US" dirty="0"/>
              <a:t>Class demonstrations and field work outside of the </a:t>
            </a:r>
            <a:r>
              <a:rPr lang="en-US" dirty="0" smtClean="0"/>
              <a:t>classroom</a:t>
            </a:r>
            <a:endParaRPr lang="en-US" b="0" i="0" dirty="0">
              <a:solidFill>
                <a:schemeClr val="tx1"/>
              </a:solidFill>
              <a:effectLst/>
              <a:latin typeface="Arial" panose="020B0604020202020204" pitchFamily="34" charset="0"/>
              <a:cs typeface="Arial" panose="020B0604020202020204" pitchFamily="34" charset="0"/>
            </a:endParaRPr>
          </a:p>
          <a:p>
            <a:pPr>
              <a:spcAft>
                <a:spcPts val="1200"/>
              </a:spcAft>
            </a:pPr>
            <a:r>
              <a:rPr lang="en-US" b="0" i="0" dirty="0">
                <a:solidFill>
                  <a:schemeClr val="tx1"/>
                </a:solidFill>
                <a:effectLst/>
                <a:latin typeface="Arial" panose="020B0604020202020204" pitchFamily="34" charset="0"/>
                <a:cs typeface="Arial" panose="020B0604020202020204" pitchFamily="34" charset="0"/>
              </a:rPr>
              <a:t>Incorporate movement (e.g., pace when studying) or have student act out </a:t>
            </a:r>
            <a:r>
              <a:rPr lang="en-US" b="0" i="0" dirty="0" smtClean="0">
                <a:solidFill>
                  <a:schemeClr val="tx1"/>
                </a:solidFill>
                <a:effectLst/>
                <a:latin typeface="Arial" panose="020B0604020202020204" pitchFamily="34" charset="0"/>
                <a:cs typeface="Arial" panose="020B0604020202020204" pitchFamily="34" charset="0"/>
              </a:rPr>
              <a:t>events</a:t>
            </a:r>
            <a:endParaRPr lang="en-US" b="0" i="0" dirty="0">
              <a:solidFill>
                <a:schemeClr val="tx1"/>
              </a:solidFill>
              <a:effectLst/>
              <a:latin typeface="Arial" panose="020B0604020202020204" pitchFamily="34" charset="0"/>
              <a:cs typeface="Arial" panose="020B0604020202020204" pitchFamily="34" charset="0"/>
            </a:endParaRPr>
          </a:p>
          <a:p>
            <a:pPr>
              <a:spcAft>
                <a:spcPts val="1200"/>
              </a:spcAft>
            </a:pPr>
            <a:r>
              <a:rPr lang="en-US" b="0" i="0" dirty="0">
                <a:solidFill>
                  <a:schemeClr val="tx1"/>
                </a:solidFill>
                <a:effectLst/>
                <a:latin typeface="Arial" panose="020B0604020202020204" pitchFamily="34" charset="0"/>
                <a:cs typeface="Arial" panose="020B0604020202020204" pitchFamily="34" charset="0"/>
              </a:rPr>
              <a:t>Frequent breaks to account for difficulty staying </a:t>
            </a:r>
            <a:r>
              <a:rPr lang="en-US" b="0" i="0" dirty="0" smtClean="0">
                <a:solidFill>
                  <a:schemeClr val="tx1"/>
                </a:solidFill>
                <a:effectLst/>
                <a:latin typeface="Arial" panose="020B0604020202020204" pitchFamily="34" charset="0"/>
                <a:cs typeface="Arial" panose="020B0604020202020204" pitchFamily="34" charset="0"/>
              </a:rPr>
              <a:t>still</a:t>
            </a:r>
            <a:endParaRPr lang="en-US" dirty="0"/>
          </a:p>
          <a:p>
            <a:pPr>
              <a:spcAft>
                <a:spcPts val="1200"/>
              </a:spcAft>
            </a:pPr>
            <a:r>
              <a:rPr lang="en-US" dirty="0"/>
              <a:t>Redo lab experiments or </a:t>
            </a:r>
            <a:r>
              <a:rPr lang="en-US" dirty="0" smtClean="0"/>
              <a:t>projects</a:t>
            </a:r>
            <a:endParaRPr lang="en-US" dirty="0"/>
          </a:p>
          <a:p>
            <a:pPr>
              <a:spcAft>
                <a:spcPts val="1200"/>
              </a:spcAft>
            </a:pPr>
            <a:r>
              <a:rPr lang="en-US" dirty="0"/>
              <a:t>Use pictures that illustrate </a:t>
            </a:r>
            <a:r>
              <a:rPr lang="en-US" dirty="0" smtClean="0"/>
              <a:t>ideas</a:t>
            </a:r>
            <a:endParaRPr lang="en-US" dirty="0"/>
          </a:p>
          <a:p>
            <a:pPr>
              <a:spcAft>
                <a:spcPts val="1200"/>
              </a:spcAft>
            </a:pPr>
            <a:r>
              <a:rPr lang="en-US" dirty="0"/>
              <a:t>Use real life examples studies to better explain abstract concepts</a:t>
            </a:r>
          </a:p>
        </p:txBody>
      </p:sp>
    </p:spTree>
    <p:extLst>
      <p:ext uri="{BB962C8B-B14F-4D97-AF65-F5344CB8AC3E}">
        <p14:creationId xmlns:p14="http://schemas.microsoft.com/office/powerpoint/2010/main" val="163324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F78E-3964-4EAF-B685-E5CDEE562737}"/>
              </a:ext>
            </a:extLst>
          </p:cNvPr>
          <p:cNvSpPr>
            <a:spLocks noGrp="1"/>
          </p:cNvSpPr>
          <p:nvPr>
            <p:ph type="title"/>
          </p:nvPr>
        </p:nvSpPr>
        <p:spPr>
          <a:xfrm>
            <a:off x="800100" y="69290"/>
            <a:ext cx="10515600" cy="1325564"/>
          </a:xfrm>
        </p:spPr>
        <p:txBody>
          <a:bodyPr/>
          <a:lstStyle/>
          <a:p>
            <a:r>
              <a:rPr lang="en-US" dirty="0"/>
              <a:t>Common Learning Styles – Read/Write</a:t>
            </a:r>
          </a:p>
        </p:txBody>
      </p:sp>
      <p:sp>
        <p:nvSpPr>
          <p:cNvPr id="3" name="Content Placeholder 2">
            <a:extLst>
              <a:ext uri="{FF2B5EF4-FFF2-40B4-BE49-F238E27FC236}">
                <a16:creationId xmlns:a16="http://schemas.microsoft.com/office/drawing/2014/main" id="{8F0FDAE6-10BB-491C-97D9-64DEADCA833B}"/>
              </a:ext>
            </a:extLst>
          </p:cNvPr>
          <p:cNvSpPr>
            <a:spLocks noGrp="1"/>
          </p:cNvSpPr>
          <p:nvPr>
            <p:ph idx="1"/>
          </p:nvPr>
        </p:nvSpPr>
        <p:spPr>
          <a:xfrm>
            <a:off x="800100" y="1436396"/>
            <a:ext cx="10557286" cy="4782109"/>
          </a:xfrm>
        </p:spPr>
        <p:txBody>
          <a:bodyPr>
            <a:normAutofit/>
          </a:bodyPr>
          <a:lstStyle/>
          <a:p>
            <a:pPr>
              <a:buFont typeface="Arial" panose="020B0604020202020204" pitchFamily="34" charset="0"/>
              <a:buChar char="•"/>
            </a:pPr>
            <a:r>
              <a:rPr lang="en-US" dirty="0"/>
              <a:t>Allow time to process information read as well as when writing information down</a:t>
            </a:r>
          </a:p>
          <a:p>
            <a:pPr>
              <a:buFont typeface="Arial" panose="020B0604020202020204" pitchFamily="34" charset="0"/>
              <a:buChar char="•"/>
            </a:pPr>
            <a:endParaRPr lang="en-US" dirty="0"/>
          </a:p>
          <a:p>
            <a:pPr>
              <a:buFont typeface="Arial" panose="020B0604020202020204" pitchFamily="34" charset="0"/>
              <a:buChar char="•"/>
            </a:pPr>
            <a:r>
              <a:rPr lang="en-US" dirty="0"/>
              <a:t>Reword main ideas &amp; principles for deeper understanding</a:t>
            </a:r>
          </a:p>
          <a:p>
            <a:pPr>
              <a:buFont typeface="Arial" panose="020B0604020202020204" pitchFamily="34" charset="0"/>
              <a:buChar char="•"/>
            </a:pPr>
            <a:endParaRPr lang="en-US" dirty="0"/>
          </a:p>
          <a:p>
            <a:pPr>
              <a:buFont typeface="Arial" panose="020B0604020202020204" pitchFamily="34" charset="0"/>
              <a:buChar char="•"/>
            </a:pPr>
            <a:r>
              <a:rPr lang="en-US" dirty="0"/>
              <a:t>Organize diagrams, charts, graphic organizers into statements</a:t>
            </a:r>
          </a:p>
          <a:p>
            <a:pPr>
              <a:buFont typeface="Arial" panose="020B0604020202020204" pitchFamily="34" charset="0"/>
              <a:buChar char="•"/>
            </a:pPr>
            <a:endParaRPr lang="en-US" dirty="0"/>
          </a:p>
          <a:p>
            <a:pPr>
              <a:buFont typeface="Arial" panose="020B0604020202020204" pitchFamily="34" charset="0"/>
              <a:buChar char="•"/>
            </a:pPr>
            <a:r>
              <a:rPr lang="en-US" dirty="0"/>
              <a:t>Studying: write &amp; rewrite words &amp; notes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838854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C1D4-FB0B-4C77-8982-71CAD76325BE}"/>
              </a:ext>
            </a:extLst>
          </p:cNvPr>
          <p:cNvSpPr>
            <a:spLocks noGrp="1"/>
          </p:cNvSpPr>
          <p:nvPr>
            <p:ph type="title"/>
          </p:nvPr>
        </p:nvSpPr>
        <p:spPr>
          <a:xfrm>
            <a:off x="714248" y="136206"/>
            <a:ext cx="10515600" cy="1325564"/>
          </a:xfrm>
        </p:spPr>
        <p:txBody>
          <a:bodyPr/>
          <a:lstStyle/>
          <a:p>
            <a:r>
              <a:rPr lang="en-US" dirty="0"/>
              <a:t>Other Common Learning Differences</a:t>
            </a:r>
          </a:p>
        </p:txBody>
      </p:sp>
      <p:sp>
        <p:nvSpPr>
          <p:cNvPr id="3" name="Content Placeholder 2">
            <a:extLst>
              <a:ext uri="{FF2B5EF4-FFF2-40B4-BE49-F238E27FC236}">
                <a16:creationId xmlns:a16="http://schemas.microsoft.com/office/drawing/2014/main" id="{FB6CF949-D3A6-4BF6-9CCA-93B3F2EC01F5}"/>
              </a:ext>
            </a:extLst>
          </p:cNvPr>
          <p:cNvSpPr>
            <a:spLocks noGrp="1"/>
          </p:cNvSpPr>
          <p:nvPr>
            <p:ph idx="1"/>
          </p:nvPr>
        </p:nvSpPr>
        <p:spPr>
          <a:xfrm>
            <a:off x="714248" y="1461770"/>
            <a:ext cx="10080752" cy="4989513"/>
          </a:xfrm>
        </p:spPr>
        <p:txBody>
          <a:bodyPr/>
          <a:lstStyle/>
          <a:p>
            <a:r>
              <a:rPr lang="en-US" dirty="0"/>
              <a:t>Memory (visual/auditory short-term, working, long-term, sequential, rote)</a:t>
            </a:r>
          </a:p>
          <a:p>
            <a:endParaRPr lang="en-US" dirty="0"/>
          </a:p>
          <a:p>
            <a:r>
              <a:rPr lang="en-US" dirty="0"/>
              <a:t>Attention (selective, sustained, shifting, divided)</a:t>
            </a:r>
          </a:p>
          <a:p>
            <a:endParaRPr lang="en-US" dirty="0"/>
          </a:p>
          <a:p>
            <a:r>
              <a:rPr lang="en-US" dirty="0"/>
              <a:t>Expression</a:t>
            </a:r>
          </a:p>
        </p:txBody>
      </p:sp>
    </p:spTree>
    <p:extLst>
      <p:ext uri="{BB962C8B-B14F-4D97-AF65-F5344CB8AC3E}">
        <p14:creationId xmlns:p14="http://schemas.microsoft.com/office/powerpoint/2010/main" val="205987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D16F459-D1F6-4E4F-B417-26C9FB365832}"/>
              </a:ext>
            </a:extLst>
          </p:cNvPr>
          <p:cNvSpPr>
            <a:spLocks noGrp="1" noChangeArrowheads="1"/>
          </p:cNvSpPr>
          <p:nvPr>
            <p:ph type="title"/>
          </p:nvPr>
        </p:nvSpPr>
        <p:spPr>
          <a:xfrm>
            <a:off x="611841" y="0"/>
            <a:ext cx="10515264" cy="685800"/>
          </a:xfrm>
        </p:spPr>
        <p:txBody>
          <a:bodyPr>
            <a:noAutofit/>
          </a:bodyPr>
          <a:lstStyle/>
          <a:p>
            <a:r>
              <a:rPr lang="en-US" altLang="en-US" dirty="0">
                <a:latin typeface="Arial" panose="020B0604020202020204" pitchFamily="34" charset="0"/>
                <a:cs typeface="Arial" panose="020B0604020202020204" pitchFamily="34" charset="0"/>
              </a:rPr>
              <a:t>Memory Subtypes and Signs of Difficulty</a:t>
            </a:r>
          </a:p>
        </p:txBody>
      </p:sp>
      <p:sp>
        <p:nvSpPr>
          <p:cNvPr id="39939" name="Rectangle 3">
            <a:extLst>
              <a:ext uri="{FF2B5EF4-FFF2-40B4-BE49-F238E27FC236}">
                <a16:creationId xmlns:a16="http://schemas.microsoft.com/office/drawing/2014/main" id="{CDDF381C-8137-481E-B9C5-6870A5F5D185}"/>
              </a:ext>
            </a:extLst>
          </p:cNvPr>
          <p:cNvSpPr>
            <a:spLocks noGrp="1" noChangeArrowheads="1"/>
          </p:cNvSpPr>
          <p:nvPr>
            <p:ph type="body" idx="1"/>
          </p:nvPr>
        </p:nvSpPr>
        <p:spPr>
          <a:xfrm>
            <a:off x="400050" y="755009"/>
            <a:ext cx="11395710" cy="6102991"/>
          </a:xfrm>
        </p:spPr>
        <p:txBody>
          <a:bodyPr>
            <a:noAutofit/>
          </a:bodyPr>
          <a:lstStyle/>
          <a:p>
            <a:pPr>
              <a:lnSpc>
                <a:spcPct val="80000"/>
              </a:lnSpc>
              <a:buFont typeface="Wingdings" panose="05000000000000000000" pitchFamily="2" charset="2"/>
              <a:buNone/>
            </a:pPr>
            <a:r>
              <a:rPr lang="en-US" altLang="en-US" sz="2600" i="1" dirty="0">
                <a:latin typeface="Arial" panose="020B0604020202020204" pitchFamily="34" charset="0"/>
                <a:cs typeface="Arial" panose="020B0604020202020204" pitchFamily="34" charset="0"/>
              </a:rPr>
              <a:t>1. </a:t>
            </a:r>
            <a:r>
              <a:rPr lang="en-US" altLang="en-US" sz="2600" i="1" u="sng" dirty="0">
                <a:latin typeface="Arial" panose="020B0604020202020204" pitchFamily="34" charset="0"/>
                <a:cs typeface="Arial" panose="020B0604020202020204" pitchFamily="34" charset="0"/>
              </a:rPr>
              <a:t>Short-term memory (visual/auditory)</a:t>
            </a:r>
            <a:r>
              <a:rPr lang="en-US" altLang="en-US" sz="2600" u="sng" dirty="0">
                <a:latin typeface="Arial" panose="020B0604020202020204" pitchFamily="34" charset="0"/>
                <a:cs typeface="Arial" panose="020B0604020202020204" pitchFamily="34" charset="0"/>
              </a:rPr>
              <a:t>- </a:t>
            </a:r>
            <a:r>
              <a:rPr lang="en-US" altLang="en-US" sz="2600" dirty="0">
                <a:latin typeface="Arial" panose="020B0604020202020204" pitchFamily="34" charset="0"/>
                <a:cs typeface="Arial" panose="020B0604020202020204" pitchFamily="34" charset="0"/>
              </a:rPr>
              <a:t>storing &amp; retaining information for a limited time. Needed it in math as you proceed through each step</a:t>
            </a:r>
          </a:p>
          <a:p>
            <a:pPr>
              <a:lnSpc>
                <a:spcPct val="80000"/>
              </a:lnSpc>
              <a:buFont typeface="Wingdings" panose="05000000000000000000" pitchFamily="2" charset="2"/>
              <a:buNone/>
            </a:pPr>
            <a:endParaRPr lang="en-US" altLang="en-US" sz="2600" i="1" dirty="0">
              <a:latin typeface="Arial" panose="020B0604020202020204" pitchFamily="34" charset="0"/>
              <a:cs typeface="Arial" panose="020B0604020202020204" pitchFamily="34" charset="0"/>
            </a:endParaRPr>
          </a:p>
          <a:p>
            <a:pPr>
              <a:lnSpc>
                <a:spcPct val="80000"/>
              </a:lnSpc>
              <a:buFont typeface="Wingdings" panose="05000000000000000000" pitchFamily="2" charset="2"/>
              <a:buNone/>
            </a:pPr>
            <a:r>
              <a:rPr lang="en-US" altLang="en-US" sz="2600" i="1" dirty="0">
                <a:latin typeface="Arial" panose="020B0604020202020204" pitchFamily="34" charset="0"/>
                <a:cs typeface="Arial" panose="020B0604020202020204" pitchFamily="34" charset="0"/>
              </a:rPr>
              <a:t>2. </a:t>
            </a:r>
            <a:r>
              <a:rPr lang="en-US" altLang="en-US" sz="2600" i="1" u="sng" dirty="0">
                <a:latin typeface="Arial" panose="020B0604020202020204" pitchFamily="34" charset="0"/>
                <a:cs typeface="Arial" panose="020B0604020202020204" pitchFamily="34" charset="0"/>
              </a:rPr>
              <a:t>Working Memory</a:t>
            </a:r>
            <a:r>
              <a:rPr lang="en-US" altLang="en-US" sz="2600" u="sng" dirty="0">
                <a:latin typeface="Arial" panose="020B0604020202020204" pitchFamily="34" charset="0"/>
                <a:cs typeface="Arial" panose="020B0604020202020204" pitchFamily="34" charset="0"/>
              </a:rPr>
              <a:t>- </a:t>
            </a:r>
            <a:r>
              <a:rPr lang="en-US" altLang="en-US" sz="2600" dirty="0">
                <a:latin typeface="Arial" panose="020B0604020202020204" pitchFamily="34" charset="0"/>
                <a:cs typeface="Arial" panose="020B0604020202020204" pitchFamily="34" charset="0"/>
              </a:rPr>
              <a:t>hold several facts in memory temporarily while solving a problem or performing a task. E.g., read each word until the end of a paragraph &amp; then understand full content</a:t>
            </a:r>
          </a:p>
          <a:p>
            <a:pPr>
              <a:lnSpc>
                <a:spcPct val="80000"/>
              </a:lnSpc>
              <a:buFont typeface="Wingdings" panose="05000000000000000000" pitchFamily="2" charset="2"/>
              <a:buNone/>
            </a:pPr>
            <a:endParaRPr lang="en-US" altLang="en-US" sz="2600" i="1" dirty="0">
              <a:latin typeface="Arial" panose="020B0604020202020204" pitchFamily="34" charset="0"/>
              <a:cs typeface="Arial" panose="020B0604020202020204" pitchFamily="34" charset="0"/>
            </a:endParaRPr>
          </a:p>
          <a:p>
            <a:pPr>
              <a:lnSpc>
                <a:spcPct val="80000"/>
              </a:lnSpc>
              <a:buFont typeface="Wingdings" panose="05000000000000000000" pitchFamily="2" charset="2"/>
              <a:buNone/>
            </a:pPr>
            <a:r>
              <a:rPr lang="en-US" altLang="en-US" sz="2600" i="1" dirty="0">
                <a:latin typeface="Arial" panose="020B0604020202020204" pitchFamily="34" charset="0"/>
                <a:cs typeface="Arial" panose="020B0604020202020204" pitchFamily="34" charset="0"/>
              </a:rPr>
              <a:t>3. </a:t>
            </a:r>
            <a:r>
              <a:rPr lang="en-US" altLang="en-US" sz="2600" i="1" u="sng" dirty="0">
                <a:latin typeface="Arial" panose="020B0604020202020204" pitchFamily="34" charset="0"/>
                <a:cs typeface="Arial" panose="020B0604020202020204" pitchFamily="34" charset="0"/>
              </a:rPr>
              <a:t>Long-term memory</a:t>
            </a:r>
            <a:r>
              <a:rPr lang="en-US" altLang="en-US" sz="2600" i="1" dirty="0">
                <a:latin typeface="Arial" panose="020B0604020202020204" pitchFamily="34" charset="0"/>
                <a:cs typeface="Arial" panose="020B0604020202020204" pitchFamily="34" charset="0"/>
              </a:rPr>
              <a:t>:</a:t>
            </a:r>
            <a:r>
              <a:rPr lang="en-US" altLang="en-US" sz="2600" dirty="0">
                <a:latin typeface="Arial" panose="020B0604020202020204" pitchFamily="34" charset="0"/>
                <a:cs typeface="Arial" panose="020B0604020202020204" pitchFamily="34" charset="0"/>
              </a:rPr>
              <a:t> retrieve information of things learned in the past. Information retained by reviewing over time becomes part of knowledge.</a:t>
            </a:r>
          </a:p>
          <a:p>
            <a:pPr>
              <a:lnSpc>
                <a:spcPct val="80000"/>
              </a:lnSpc>
              <a:buFont typeface="Wingdings" panose="05000000000000000000" pitchFamily="2" charset="2"/>
              <a:buNone/>
            </a:pPr>
            <a:endParaRPr lang="en-US" altLang="en-US" sz="2600" i="1" dirty="0">
              <a:latin typeface="Arial" panose="020B0604020202020204" pitchFamily="34" charset="0"/>
              <a:cs typeface="Arial" panose="020B0604020202020204" pitchFamily="34" charset="0"/>
            </a:endParaRPr>
          </a:p>
          <a:p>
            <a:pPr>
              <a:lnSpc>
                <a:spcPct val="80000"/>
              </a:lnSpc>
              <a:buFont typeface="Wingdings" panose="05000000000000000000" pitchFamily="2" charset="2"/>
              <a:buNone/>
            </a:pPr>
            <a:r>
              <a:rPr lang="en-US" altLang="en-US" sz="2600" i="1" dirty="0">
                <a:latin typeface="Arial" panose="020B0604020202020204" pitchFamily="34" charset="0"/>
                <a:cs typeface="Arial" panose="020B0604020202020204" pitchFamily="34" charset="0"/>
              </a:rPr>
              <a:t>4. </a:t>
            </a:r>
            <a:r>
              <a:rPr lang="en-US" altLang="en-US" sz="2600" i="1" u="sng" dirty="0">
                <a:latin typeface="Arial" panose="020B0604020202020204" pitchFamily="34" charset="0"/>
                <a:cs typeface="Arial" panose="020B0604020202020204" pitchFamily="34" charset="0"/>
              </a:rPr>
              <a:t>Sequential memory</a:t>
            </a:r>
            <a:r>
              <a:rPr lang="en-US" altLang="en-US" sz="2600" i="1" dirty="0">
                <a:latin typeface="Arial" panose="020B0604020202020204" pitchFamily="34" charset="0"/>
                <a:cs typeface="Arial" panose="020B0604020202020204" pitchFamily="34" charset="0"/>
              </a:rPr>
              <a:t>:</a:t>
            </a:r>
            <a:r>
              <a:rPr lang="en-US" altLang="en-US" sz="2600" dirty="0">
                <a:latin typeface="Arial" panose="020B0604020202020204" pitchFamily="34" charset="0"/>
                <a:cs typeface="Arial" panose="020B0604020202020204" pitchFamily="34" charset="0"/>
              </a:rPr>
              <a:t> recall stimuli in order of presentation. Effect’s ability to read &amp; spell because one must perceive letters in sequence &amp; remember the word represented by that sequence of letters. </a:t>
            </a:r>
            <a:endParaRPr lang="en-US" altLang="en-US" sz="2600" i="1" dirty="0">
              <a:latin typeface="Arial" panose="020B0604020202020204" pitchFamily="34" charset="0"/>
              <a:cs typeface="Arial" panose="020B0604020202020204" pitchFamily="34" charset="0"/>
            </a:endParaRPr>
          </a:p>
          <a:p>
            <a:pPr>
              <a:lnSpc>
                <a:spcPct val="80000"/>
              </a:lnSpc>
              <a:buFont typeface="Wingdings" panose="05000000000000000000" pitchFamily="2" charset="2"/>
              <a:buNone/>
            </a:pPr>
            <a:endParaRPr lang="en-US" altLang="en-US" sz="2600" i="1" dirty="0">
              <a:latin typeface="Arial" panose="020B0604020202020204" pitchFamily="34" charset="0"/>
              <a:cs typeface="Arial" panose="020B0604020202020204" pitchFamily="34" charset="0"/>
            </a:endParaRPr>
          </a:p>
          <a:p>
            <a:pPr>
              <a:lnSpc>
                <a:spcPct val="80000"/>
              </a:lnSpc>
              <a:buFont typeface="Wingdings" panose="05000000000000000000" pitchFamily="2" charset="2"/>
              <a:buNone/>
            </a:pPr>
            <a:r>
              <a:rPr lang="en-US" altLang="en-US" sz="2600" i="1" dirty="0">
                <a:latin typeface="Arial" panose="020B0604020202020204" pitchFamily="34" charset="0"/>
                <a:cs typeface="Arial" panose="020B0604020202020204" pitchFamily="34" charset="0"/>
              </a:rPr>
              <a:t>5. </a:t>
            </a:r>
            <a:r>
              <a:rPr lang="en-US" altLang="en-US" sz="2600" i="1" u="sng" dirty="0">
                <a:latin typeface="Arial" panose="020B0604020202020204" pitchFamily="34" charset="0"/>
                <a:cs typeface="Arial" panose="020B0604020202020204" pitchFamily="34" charset="0"/>
              </a:rPr>
              <a:t>Rote memory</a:t>
            </a:r>
            <a:r>
              <a:rPr lang="en-US" altLang="en-US" sz="2600" i="1" dirty="0">
                <a:latin typeface="Arial" panose="020B0604020202020204" pitchFamily="34" charset="0"/>
                <a:cs typeface="Arial" panose="020B0604020202020204" pitchFamily="34" charset="0"/>
              </a:rPr>
              <a:t>: </a:t>
            </a:r>
            <a:r>
              <a:rPr lang="en-US" altLang="en-US" sz="2600" dirty="0">
                <a:latin typeface="Arial" panose="020B0604020202020204" pitchFamily="34" charset="0"/>
                <a:cs typeface="Arial" panose="020B0604020202020204" pitchFamily="34" charset="0"/>
              </a:rPr>
              <a:t>ability to learn certain information as automatic response such as the multiplication tables, spelling rules, etc.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3202ED9D-5CD8-482D-9110-61A2C4BAA79E}"/>
              </a:ext>
            </a:extLst>
          </p:cNvPr>
          <p:cNvSpPr>
            <a:spLocks noGrp="1" noChangeArrowheads="1"/>
          </p:cNvSpPr>
          <p:nvPr>
            <p:ph type="title"/>
          </p:nvPr>
        </p:nvSpPr>
        <p:spPr>
          <a:xfrm>
            <a:off x="577215" y="0"/>
            <a:ext cx="9633585" cy="838200"/>
          </a:xfrm>
        </p:spPr>
        <p:txBody>
          <a:bodyPr/>
          <a:lstStyle/>
          <a:p>
            <a:r>
              <a:rPr lang="en-US" altLang="en-US" dirty="0">
                <a:latin typeface="Arial" panose="020B0604020202020204" pitchFamily="34" charset="0"/>
                <a:cs typeface="Arial" panose="020B0604020202020204" pitchFamily="34" charset="0"/>
              </a:rPr>
              <a:t>Strategies for Memory Difficulties</a:t>
            </a:r>
          </a:p>
        </p:txBody>
      </p:sp>
      <p:sp>
        <p:nvSpPr>
          <p:cNvPr id="64515" name="Rectangle 3">
            <a:extLst>
              <a:ext uri="{FF2B5EF4-FFF2-40B4-BE49-F238E27FC236}">
                <a16:creationId xmlns:a16="http://schemas.microsoft.com/office/drawing/2014/main" id="{7A123621-5B7D-445E-80C3-EBD792BA251D}"/>
              </a:ext>
            </a:extLst>
          </p:cNvPr>
          <p:cNvSpPr>
            <a:spLocks noGrp="1" noChangeArrowheads="1"/>
          </p:cNvSpPr>
          <p:nvPr>
            <p:ph type="body" idx="1"/>
          </p:nvPr>
        </p:nvSpPr>
        <p:spPr>
          <a:xfrm>
            <a:off x="531495" y="914400"/>
            <a:ext cx="11315700" cy="5791200"/>
          </a:xfrm>
        </p:spPr>
        <p:txBody>
          <a:bodyPr>
            <a:normAutofit fontScale="92500" lnSpcReduction="10000"/>
          </a:bodyPr>
          <a:lstStyle/>
          <a:p>
            <a:pPr>
              <a:lnSpc>
                <a:spcPct val="80000"/>
              </a:lnSpc>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Don’t penalize spelling, just correct </a:t>
            </a:r>
          </a:p>
          <a:p>
            <a:pPr>
              <a:lnSpc>
                <a:spcPct val="80000"/>
              </a:lnSpc>
              <a:buFont typeface="Arial" panose="020B0604020202020204" pitchFamily="34" charset="0"/>
              <a:buChar char="•"/>
            </a:pPr>
            <a:endParaRPr lang="en-US" altLang="en-US" sz="2600" dirty="0">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Strengthen note-taking skills</a:t>
            </a:r>
          </a:p>
          <a:p>
            <a:pPr>
              <a:lnSpc>
                <a:spcPct val="80000"/>
              </a:lnSpc>
              <a:buFont typeface="Arial" panose="020B0604020202020204" pitchFamily="34" charset="0"/>
              <a:buChar char="•"/>
            </a:pPr>
            <a:endParaRPr lang="en-US" altLang="en-US" sz="2600" dirty="0">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Provide visual &amp; auditory cues to guide to relevant features. E.g., when lecturing, provide visual cues (overviews, written lecture outlines) to assist attending to key points or teaching how to listen &amp; look for behaviors that signal important information (i.e., raised voice, repetition)</a:t>
            </a:r>
          </a:p>
          <a:p>
            <a:pPr>
              <a:lnSpc>
                <a:spcPct val="80000"/>
              </a:lnSpc>
              <a:buFont typeface="Arial" panose="020B0604020202020204" pitchFamily="34" charset="0"/>
              <a:buChar char="•"/>
            </a:pPr>
            <a:endParaRPr lang="en-US" altLang="en-US" sz="2600" dirty="0">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Organize information to make it easier to recall from long-term memory (i.e., word webs to link key information about a concept studied in class).</a:t>
            </a:r>
          </a:p>
          <a:p>
            <a:pPr>
              <a:lnSpc>
                <a:spcPct val="80000"/>
              </a:lnSpc>
              <a:buFont typeface="Arial" panose="020B0604020202020204" pitchFamily="34" charset="0"/>
              <a:buChar char="•"/>
            </a:pPr>
            <a:endParaRPr lang="en-US" altLang="en-US" sz="2600" dirty="0">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Graphic organizers. Cluster ideas &amp; words that go together to help make related ideas more meaningful &amp; easier to retrieve.</a:t>
            </a:r>
          </a:p>
          <a:p>
            <a:pPr>
              <a:lnSpc>
                <a:spcPct val="80000"/>
              </a:lnSpc>
              <a:buFont typeface="Arial" panose="020B0604020202020204" pitchFamily="34" charset="0"/>
              <a:buChar char="•"/>
            </a:pPr>
            <a:endParaRPr lang="en-US" altLang="en-US" sz="2600" dirty="0">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Seat next to another who is able to help with multiple step directions.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DFDB9A5-2A31-41C6-97C7-B6DEC98DBC8A}"/>
              </a:ext>
            </a:extLst>
          </p:cNvPr>
          <p:cNvSpPr>
            <a:spLocks noGrp="1" noChangeArrowheads="1"/>
          </p:cNvSpPr>
          <p:nvPr>
            <p:ph type="title"/>
          </p:nvPr>
        </p:nvSpPr>
        <p:spPr>
          <a:xfrm>
            <a:off x="405765" y="0"/>
            <a:ext cx="9833610" cy="788987"/>
          </a:xfrm>
        </p:spPr>
        <p:txBody>
          <a:bodyPr/>
          <a:lstStyle/>
          <a:p>
            <a:r>
              <a:rPr lang="en-US" altLang="en-US" dirty="0"/>
              <a:t>Mnemonic Strategies, A Memory Tool</a:t>
            </a:r>
          </a:p>
        </p:txBody>
      </p:sp>
      <p:sp>
        <p:nvSpPr>
          <p:cNvPr id="65539" name="Rectangle 3">
            <a:extLst>
              <a:ext uri="{FF2B5EF4-FFF2-40B4-BE49-F238E27FC236}">
                <a16:creationId xmlns:a16="http://schemas.microsoft.com/office/drawing/2014/main" id="{921BEE3A-5437-4A8D-A56F-2C5B214D04CD}"/>
              </a:ext>
            </a:extLst>
          </p:cNvPr>
          <p:cNvSpPr>
            <a:spLocks noGrp="1" noChangeArrowheads="1"/>
          </p:cNvSpPr>
          <p:nvPr>
            <p:ph type="body" idx="1"/>
          </p:nvPr>
        </p:nvSpPr>
        <p:spPr>
          <a:xfrm>
            <a:off x="302895" y="788987"/>
            <a:ext cx="11361420" cy="5840413"/>
          </a:xfrm>
        </p:spPr>
        <p:txBody>
          <a:bodyPr>
            <a:noAutofit/>
          </a:bodyPr>
          <a:lstStyle/>
          <a:p>
            <a:pPr>
              <a:lnSpc>
                <a:spcPct val="80000"/>
              </a:lnSpc>
            </a:pPr>
            <a:r>
              <a:rPr lang="en-US" altLang="en-US" sz="2600" dirty="0">
                <a:latin typeface="Arial" panose="020B0604020202020204" pitchFamily="34" charset="0"/>
                <a:cs typeface="Arial" panose="020B0604020202020204" pitchFamily="34" charset="0"/>
              </a:rPr>
              <a:t>Keywords- links word to remember with something familiar. The linkage is the part of the word (initial sound/rhyming element) similar to the key word. </a:t>
            </a:r>
          </a:p>
          <a:p>
            <a:pPr marL="0" indent="0">
              <a:lnSpc>
                <a:spcPct val="80000"/>
              </a:lnSpc>
              <a:buNone/>
            </a:pPr>
            <a:endParaRPr lang="en-US" altLang="en-US" sz="2600" dirty="0">
              <a:latin typeface="Arial" panose="020B0604020202020204" pitchFamily="34" charset="0"/>
              <a:cs typeface="Arial" panose="020B0604020202020204" pitchFamily="34" charset="0"/>
            </a:endParaRPr>
          </a:p>
          <a:p>
            <a:pPr>
              <a:lnSpc>
                <a:spcPct val="80000"/>
              </a:lnSpc>
            </a:pPr>
            <a:r>
              <a:rPr lang="en-US" altLang="en-US" sz="2600" dirty="0">
                <a:latin typeface="Arial" panose="020B0604020202020204" pitchFamily="34" charset="0"/>
                <a:cs typeface="Arial" panose="020B0604020202020204" pitchFamily="34" charset="0"/>
              </a:rPr>
              <a:t>Rhymes: </a:t>
            </a:r>
            <a:r>
              <a:rPr lang="en-US" altLang="en-US" sz="2600" i="1" dirty="0">
                <a:latin typeface="Arial" panose="020B0604020202020204" pitchFamily="34" charset="0"/>
                <a:cs typeface="Arial" panose="020B0604020202020204" pitchFamily="34" charset="0"/>
              </a:rPr>
              <a:t>30 days past September…</a:t>
            </a:r>
          </a:p>
          <a:p>
            <a:pPr>
              <a:lnSpc>
                <a:spcPct val="80000"/>
              </a:lnSpc>
            </a:pPr>
            <a:endParaRPr lang="en-US" altLang="en-US" sz="2600" dirty="0">
              <a:latin typeface="Arial" panose="020B0604020202020204" pitchFamily="34" charset="0"/>
              <a:cs typeface="Arial" panose="020B0604020202020204" pitchFamily="34" charset="0"/>
            </a:endParaRPr>
          </a:p>
          <a:p>
            <a:pPr>
              <a:lnSpc>
                <a:spcPct val="80000"/>
              </a:lnSpc>
            </a:pPr>
            <a:r>
              <a:rPr lang="en-US" altLang="en-US" sz="2600" dirty="0">
                <a:latin typeface="Arial" panose="020B0604020202020204" pitchFamily="34" charset="0"/>
                <a:cs typeface="Arial" panose="020B0604020202020204" pitchFamily="34" charset="0"/>
              </a:rPr>
              <a:t>Others: imagery, chunking, songs</a:t>
            </a:r>
          </a:p>
          <a:p>
            <a:pPr>
              <a:lnSpc>
                <a:spcPct val="80000"/>
              </a:lnSpc>
            </a:pPr>
            <a:endParaRPr lang="en-US" altLang="en-US" sz="2600" dirty="0">
              <a:latin typeface="Arial" panose="020B0604020202020204" pitchFamily="34" charset="0"/>
              <a:cs typeface="Arial" panose="020B0604020202020204" pitchFamily="34" charset="0"/>
            </a:endParaRPr>
          </a:p>
          <a:p>
            <a:pPr marL="0" indent="0">
              <a:lnSpc>
                <a:spcPct val="80000"/>
              </a:lnSpc>
              <a:buNone/>
            </a:pPr>
            <a:endParaRPr lang="en-US" altLang="en-US" sz="2600" dirty="0">
              <a:latin typeface="Arial" panose="020B0604020202020204" pitchFamily="34" charset="0"/>
              <a:cs typeface="Arial" panose="020B0604020202020204" pitchFamily="34" charset="0"/>
            </a:endParaRPr>
          </a:p>
          <a:p>
            <a:pPr>
              <a:lnSpc>
                <a:spcPct val="80000"/>
              </a:lnSpc>
            </a:pPr>
            <a:endParaRPr lang="en-US" altLang="en-US" sz="2600" dirty="0">
              <a:latin typeface="Arial" panose="020B0604020202020204" pitchFamily="34" charset="0"/>
              <a:cs typeface="Arial" panose="020B0604020202020204" pitchFamily="34" charset="0"/>
            </a:endParaRPr>
          </a:p>
          <a:p>
            <a:pPr marL="0" indent="0">
              <a:lnSpc>
                <a:spcPct val="80000"/>
              </a:lnSpc>
              <a:buNone/>
            </a:pPr>
            <a:endParaRPr lang="en-US" altLang="en-US" sz="2600" dirty="0">
              <a:latin typeface="Arial" panose="020B0604020202020204" pitchFamily="34" charset="0"/>
              <a:cs typeface="Arial" panose="020B0604020202020204" pitchFamily="34" charset="0"/>
            </a:endParaRPr>
          </a:p>
          <a:p>
            <a:pPr>
              <a:lnSpc>
                <a:spcPct val="80000"/>
              </a:lnSpc>
            </a:pPr>
            <a:r>
              <a:rPr lang="en-US" altLang="en-US" sz="2600" dirty="0">
                <a:latin typeface="Arial" panose="020B0604020202020204" pitchFamily="34" charset="0"/>
                <a:cs typeface="Arial" panose="020B0604020202020204" pitchFamily="34" charset="0"/>
              </a:rPr>
              <a:t>Acronyms &amp; Acrostics: “</a:t>
            </a:r>
            <a:r>
              <a:rPr lang="en-US" altLang="en-US" b="1" dirty="0"/>
              <a:t>E</a:t>
            </a:r>
            <a:r>
              <a:rPr lang="en-US" altLang="en-US" sz="2600" dirty="0">
                <a:latin typeface="Arial" panose="020B0604020202020204" pitchFamily="34" charset="0"/>
                <a:cs typeface="Arial" panose="020B0604020202020204" pitchFamily="34" charset="0"/>
              </a:rPr>
              <a:t>very </a:t>
            </a:r>
            <a:r>
              <a:rPr lang="en-US" altLang="en-US" sz="2600" b="1" dirty="0">
                <a:latin typeface="Arial" panose="020B0604020202020204" pitchFamily="34" charset="0"/>
                <a:cs typeface="Arial" panose="020B0604020202020204" pitchFamily="34" charset="0"/>
              </a:rPr>
              <a:t>G</a:t>
            </a:r>
            <a:r>
              <a:rPr lang="en-US" altLang="en-US" sz="2600" dirty="0">
                <a:latin typeface="Arial" panose="020B0604020202020204" pitchFamily="34" charset="0"/>
                <a:cs typeface="Arial" panose="020B0604020202020204" pitchFamily="34" charset="0"/>
              </a:rPr>
              <a:t>ood </a:t>
            </a:r>
            <a:r>
              <a:rPr lang="en-US" altLang="en-US" sz="2600" b="1" dirty="0">
                <a:latin typeface="Arial" panose="020B0604020202020204" pitchFamily="34" charset="0"/>
                <a:cs typeface="Arial" panose="020B0604020202020204" pitchFamily="34" charset="0"/>
              </a:rPr>
              <a:t>B</a:t>
            </a:r>
            <a:r>
              <a:rPr lang="en-US" altLang="en-US" sz="2600" dirty="0">
                <a:latin typeface="Arial" panose="020B0604020202020204" pitchFamily="34" charset="0"/>
                <a:cs typeface="Arial" panose="020B0604020202020204" pitchFamily="34" charset="0"/>
              </a:rPr>
              <a:t>oy </a:t>
            </a:r>
            <a:r>
              <a:rPr lang="en-US" altLang="en-US" sz="2600" b="1" dirty="0">
                <a:latin typeface="Arial" panose="020B0604020202020204" pitchFamily="34" charset="0"/>
                <a:cs typeface="Arial" panose="020B0604020202020204" pitchFamily="34" charset="0"/>
              </a:rPr>
              <a:t>D</a:t>
            </a:r>
            <a:r>
              <a:rPr lang="en-US" altLang="en-US" sz="2600" dirty="0">
                <a:latin typeface="Arial" panose="020B0604020202020204" pitchFamily="34" charset="0"/>
                <a:cs typeface="Arial" panose="020B0604020202020204" pitchFamily="34" charset="0"/>
              </a:rPr>
              <a:t>oes </a:t>
            </a:r>
            <a:r>
              <a:rPr lang="en-US" altLang="en-US" sz="2600" b="1" dirty="0">
                <a:latin typeface="Arial" panose="020B0604020202020204" pitchFamily="34" charset="0"/>
                <a:cs typeface="Arial" panose="020B0604020202020204" pitchFamily="34" charset="0"/>
              </a:rPr>
              <a:t>F</a:t>
            </a:r>
            <a:r>
              <a:rPr lang="en-US" altLang="en-US" sz="2600" dirty="0">
                <a:latin typeface="Arial" panose="020B0604020202020204" pitchFamily="34" charset="0"/>
                <a:cs typeface="Arial" panose="020B0604020202020204" pitchFamily="34" charset="0"/>
              </a:rPr>
              <a:t>ine” for order of piano keys or “</a:t>
            </a:r>
            <a:r>
              <a:rPr lang="en-US" altLang="en-US" sz="2600" b="1" dirty="0">
                <a:latin typeface="Arial" panose="020B0604020202020204" pitchFamily="34" charset="0"/>
                <a:cs typeface="Arial" panose="020B0604020202020204" pitchFamily="34" charset="0"/>
              </a:rPr>
              <a:t>B</a:t>
            </a:r>
            <a:r>
              <a:rPr lang="en-US" altLang="en-US" sz="2600" dirty="0">
                <a:latin typeface="Arial" panose="020B0604020202020204" pitchFamily="34" charset="0"/>
                <a:cs typeface="Arial" panose="020B0604020202020204" pitchFamily="34" charset="0"/>
              </a:rPr>
              <a:t>ecause </a:t>
            </a:r>
            <a:r>
              <a:rPr lang="en-US" altLang="en-US" sz="2600" b="1" dirty="0">
                <a:latin typeface="Arial" panose="020B0604020202020204" pitchFamily="34" charset="0"/>
                <a:cs typeface="Arial" panose="020B0604020202020204" pitchFamily="34" charset="0"/>
              </a:rPr>
              <a:t>E</a:t>
            </a:r>
            <a:r>
              <a:rPr lang="en-US" altLang="en-US" sz="2600" dirty="0">
                <a:latin typeface="Arial" panose="020B0604020202020204" pitchFamily="34" charset="0"/>
                <a:cs typeface="Arial" panose="020B0604020202020204" pitchFamily="34" charset="0"/>
              </a:rPr>
              <a:t>lephants </a:t>
            </a:r>
            <a:r>
              <a:rPr lang="en-US" altLang="en-US" sz="2600" b="1" dirty="0">
                <a:latin typeface="Arial" panose="020B0604020202020204" pitchFamily="34" charset="0"/>
                <a:cs typeface="Arial" panose="020B0604020202020204" pitchFamily="34" charset="0"/>
              </a:rPr>
              <a:t>C</a:t>
            </a:r>
            <a:r>
              <a:rPr lang="en-US" altLang="en-US" sz="2600" dirty="0">
                <a:latin typeface="Arial" panose="020B0604020202020204" pitchFamily="34" charset="0"/>
                <a:cs typeface="Arial" panose="020B0604020202020204" pitchFamily="34" charset="0"/>
              </a:rPr>
              <a:t>an </a:t>
            </a:r>
            <a:r>
              <a:rPr lang="en-US" altLang="en-US" sz="2600" b="1" dirty="0">
                <a:latin typeface="Arial" panose="020B0604020202020204" pitchFamily="34" charset="0"/>
                <a:cs typeface="Arial" panose="020B0604020202020204" pitchFamily="34" charset="0"/>
              </a:rPr>
              <a:t>A</a:t>
            </a:r>
            <a:r>
              <a:rPr lang="en-US" altLang="en-US" sz="2600" dirty="0">
                <a:latin typeface="Arial" panose="020B0604020202020204" pitchFamily="34" charset="0"/>
                <a:cs typeface="Arial" panose="020B0604020202020204" pitchFamily="34" charset="0"/>
              </a:rPr>
              <a:t>lways </a:t>
            </a:r>
            <a:r>
              <a:rPr lang="en-US" altLang="en-US" sz="2600" b="1" dirty="0">
                <a:latin typeface="Arial" panose="020B0604020202020204" pitchFamily="34" charset="0"/>
                <a:cs typeface="Arial" panose="020B0604020202020204" pitchFamily="34" charset="0"/>
              </a:rPr>
              <a:t>U</a:t>
            </a:r>
            <a:r>
              <a:rPr lang="en-US" altLang="en-US" sz="2600" dirty="0">
                <a:latin typeface="Arial" panose="020B0604020202020204" pitchFamily="34" charset="0"/>
                <a:cs typeface="Arial" panose="020B0604020202020204" pitchFamily="34" charset="0"/>
              </a:rPr>
              <a:t>nderstand </a:t>
            </a:r>
            <a:r>
              <a:rPr lang="en-US" altLang="en-US" sz="2600" b="1" dirty="0">
                <a:latin typeface="Arial" panose="020B0604020202020204" pitchFamily="34" charset="0"/>
                <a:cs typeface="Arial" panose="020B0604020202020204" pitchFamily="34" charset="0"/>
              </a:rPr>
              <a:t>S</a:t>
            </a:r>
            <a:r>
              <a:rPr lang="en-US" altLang="en-US" sz="2600" dirty="0">
                <a:latin typeface="Arial" panose="020B0604020202020204" pitchFamily="34" charset="0"/>
                <a:cs typeface="Arial" panose="020B0604020202020204" pitchFamily="34" charset="0"/>
              </a:rPr>
              <a:t>mall </a:t>
            </a:r>
            <a:r>
              <a:rPr lang="en-US" altLang="en-US" sz="2600" b="1" dirty="0">
                <a:latin typeface="Arial" panose="020B0604020202020204" pitchFamily="34" charset="0"/>
                <a:cs typeface="Arial" panose="020B0604020202020204" pitchFamily="34" charset="0"/>
              </a:rPr>
              <a:t>E</a:t>
            </a:r>
            <a:r>
              <a:rPr lang="en-US" altLang="en-US" sz="2600" dirty="0">
                <a:latin typeface="Arial" panose="020B0604020202020204" pitchFamily="34" charset="0"/>
                <a:cs typeface="Arial" panose="020B0604020202020204" pitchFamily="34" charset="0"/>
              </a:rPr>
              <a:t>lephants” to remember the spelling of the word “because”. </a:t>
            </a:r>
          </a:p>
        </p:txBody>
      </p:sp>
      <p:pic>
        <p:nvPicPr>
          <p:cNvPr id="1028" name="Picture 4">
            <a:extLst>
              <a:ext uri="{FF2B5EF4-FFF2-40B4-BE49-F238E27FC236}">
                <a16:creationId xmlns:a16="http://schemas.microsoft.com/office/drawing/2014/main" id="{43DDE701-650E-4044-8860-2610228EE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139" y="1450419"/>
            <a:ext cx="3439486" cy="32633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5E9627-F5D7-46BE-B277-49177A3180D6}"/>
              </a:ext>
            </a:extLst>
          </p:cNvPr>
          <p:cNvSpPr txBox="1"/>
          <p:nvPr/>
        </p:nvSpPr>
        <p:spPr>
          <a:xfrm>
            <a:off x="8120544" y="4414908"/>
            <a:ext cx="343948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Calibri"/>
              </a:rPr>
              <a:t>https://www.linguasorb.com/blog/vocabulary-mnemonics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p:nvPr/>
        </p:nvSpPr>
        <p:spPr>
          <a:xfrm>
            <a:off x="603849" y="155169"/>
            <a:ext cx="10998679" cy="978687"/>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nchor="b">
            <a:spAutoFit/>
          </a:bodyPr>
          <a:lstStyle>
            <a:lvl1pPr algn="ctr" defTabSz="914400">
              <a:lnSpc>
                <a:spcPct val="90000"/>
              </a:lnSpc>
              <a:defRPr sz="3200">
                <a:latin typeface="Arial"/>
                <a:ea typeface="Arial"/>
                <a:cs typeface="Arial"/>
                <a:sym typeface="Arial"/>
              </a:defRPr>
            </a:lvl1pPr>
          </a:lstStyle>
          <a:p>
            <a:r>
              <a:rPr lang="en-US" dirty="0"/>
              <a:t>The Mountain Plains Mental Health Technology Transfer Center</a:t>
            </a:r>
            <a:endParaRPr dirty="0"/>
          </a:p>
        </p:txBody>
      </p:sp>
      <p:pic>
        <p:nvPicPr>
          <p:cNvPr id="152" name="Picture 10" descr="Picture 10"/>
          <p:cNvPicPr>
            <a:picLocks noChangeAspect="1"/>
          </p:cNvPicPr>
          <p:nvPr/>
        </p:nvPicPr>
        <p:blipFill>
          <a:blip r:embed="rId3"/>
          <a:stretch>
            <a:fillRect/>
          </a:stretch>
        </p:blipFill>
        <p:spPr>
          <a:xfrm>
            <a:off x="7476226" y="1483959"/>
            <a:ext cx="4609626" cy="4228193"/>
          </a:xfrm>
          <a:prstGeom prst="rect">
            <a:avLst/>
          </a:prstGeom>
          <a:ln w="12700">
            <a:miter lim="400000"/>
          </a:ln>
        </p:spPr>
      </p:pic>
      <p:sp>
        <p:nvSpPr>
          <p:cNvPr id="2" name="Rectangle 1"/>
          <p:cNvSpPr/>
          <p:nvPr/>
        </p:nvSpPr>
        <p:spPr>
          <a:xfrm>
            <a:off x="388189" y="1483959"/>
            <a:ext cx="7088037" cy="4093428"/>
          </a:xfrm>
          <a:prstGeom prst="rect">
            <a:avLst/>
          </a:prstGeom>
        </p:spPr>
        <p:txBody>
          <a:bodyPr wrap="square">
            <a:spAutoFit/>
          </a:bodyPr>
          <a:lstStyle/>
          <a:p>
            <a:pPr defTabSz="975390">
              <a:defRPr sz="1700">
                <a:latin typeface="Arial"/>
                <a:ea typeface="Arial"/>
                <a:cs typeface="Arial"/>
                <a:sym typeface="Arial"/>
              </a:defRPr>
            </a:pPr>
            <a:r>
              <a:rPr lang="en-US" sz="2000" dirty="0">
                <a:solidFill>
                  <a:schemeClr val="tx1"/>
                </a:solidFill>
              </a:rPr>
              <a:t>The Mountain Plains Mental Health Technology Transfer Center (Mountain Plains MHTTC) provides training and technical assistance to individuals who serve persons with mental health concerns throughout Region 8 (Colorado, Montana, North Dakota, South Dakota, Utah and Wyoming).</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We belong to the Technology Transfer Center (TTC) Network, a national network of training and technical assistance centers serving the needs of mental health, substance use and prevention providers. The work of the TTC Network is under a cooperative agreement by the Substance Abuse and Mental Health Service Administration (SAMHSA).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CCD20D4-722D-43EE-97B4-B14A1C3912A1}"/>
              </a:ext>
            </a:extLst>
          </p:cNvPr>
          <p:cNvSpPr>
            <a:spLocks noGrp="1" noChangeArrowheads="1"/>
          </p:cNvSpPr>
          <p:nvPr>
            <p:ph type="title"/>
          </p:nvPr>
        </p:nvSpPr>
        <p:spPr>
          <a:xfrm>
            <a:off x="434339" y="0"/>
            <a:ext cx="10944225" cy="685800"/>
          </a:xfrm>
        </p:spPr>
        <p:txBody>
          <a:bodyPr>
            <a:noAutofit/>
          </a:bodyPr>
          <a:lstStyle/>
          <a:p>
            <a:r>
              <a:rPr lang="en-US" altLang="en-US" dirty="0">
                <a:latin typeface="Arial" panose="020B0604020202020204" pitchFamily="34" charset="0"/>
                <a:cs typeface="Arial" panose="020B0604020202020204" pitchFamily="34" charset="0"/>
              </a:rPr>
              <a:t>Attention Subtypes and Signs of Difficulty </a:t>
            </a:r>
          </a:p>
        </p:txBody>
      </p:sp>
      <p:sp>
        <p:nvSpPr>
          <p:cNvPr id="37891" name="Rectangle 3">
            <a:extLst>
              <a:ext uri="{FF2B5EF4-FFF2-40B4-BE49-F238E27FC236}">
                <a16:creationId xmlns:a16="http://schemas.microsoft.com/office/drawing/2014/main" id="{1CA2CE29-AFB1-494F-AD4E-46D5513D6179}"/>
              </a:ext>
            </a:extLst>
          </p:cNvPr>
          <p:cNvSpPr>
            <a:spLocks noGrp="1" noChangeArrowheads="1"/>
          </p:cNvSpPr>
          <p:nvPr>
            <p:ph type="body" idx="1"/>
          </p:nvPr>
        </p:nvSpPr>
        <p:spPr>
          <a:xfrm>
            <a:off x="314325" y="762000"/>
            <a:ext cx="11567160" cy="6096000"/>
          </a:xfrm>
        </p:spPr>
        <p:txBody>
          <a:bodyPr>
            <a:noAutofit/>
          </a:bodyPr>
          <a:lstStyle/>
          <a:p>
            <a:pPr>
              <a:lnSpc>
                <a:spcPct val="80000"/>
              </a:lnSpc>
              <a:buFont typeface="Wingdings" panose="05000000000000000000" pitchFamily="2" charset="2"/>
              <a:buNone/>
            </a:pPr>
            <a:r>
              <a:rPr lang="en-US" altLang="en-US" sz="2400" dirty="0">
                <a:solidFill>
                  <a:schemeClr val="tx1"/>
                </a:solidFill>
                <a:latin typeface="Arial" panose="020B0604020202020204" pitchFamily="34" charset="0"/>
                <a:cs typeface="Arial" panose="020B0604020202020204" pitchFamily="34" charset="0"/>
              </a:rPr>
              <a:t>1. </a:t>
            </a:r>
            <a:r>
              <a:rPr lang="en-US" altLang="en-US" sz="2400" i="1" u="sng" dirty="0">
                <a:solidFill>
                  <a:schemeClr val="tx1"/>
                </a:solidFill>
                <a:latin typeface="Arial" panose="020B0604020202020204" pitchFamily="34" charset="0"/>
                <a:cs typeface="Arial" panose="020B0604020202020204" pitchFamily="34" charset="0"/>
              </a:rPr>
              <a:t>Focused/Selective Attention </a:t>
            </a:r>
            <a:r>
              <a:rPr lang="en-US" altLang="en-US" sz="2400" dirty="0">
                <a:solidFill>
                  <a:schemeClr val="tx1"/>
                </a:solidFill>
                <a:latin typeface="Arial" panose="020B0604020202020204" pitchFamily="34" charset="0"/>
                <a:cs typeface="Arial" panose="020B0604020202020204" pitchFamily="34" charset="0"/>
              </a:rPr>
              <a:t>– Distractible; Inattentive to details; Makes careless mistakes; Forgetful &amp; disorganized; Tends to be messy or lose things </a:t>
            </a:r>
          </a:p>
          <a:p>
            <a:pPr>
              <a:lnSpc>
                <a:spcPct val="80000"/>
              </a:lnSpc>
              <a:buFontTx/>
              <a:buNone/>
            </a:pPr>
            <a:endParaRPr lang="en-US" altLang="en-US" sz="2400" dirty="0">
              <a:solidFill>
                <a:schemeClr val="tx1"/>
              </a:solidFill>
              <a:latin typeface="Arial" panose="020B0604020202020204" pitchFamily="34" charset="0"/>
              <a:cs typeface="Arial" panose="020B0604020202020204" pitchFamily="34" charset="0"/>
            </a:endParaRPr>
          </a:p>
          <a:p>
            <a:pPr>
              <a:lnSpc>
                <a:spcPct val="80000"/>
              </a:lnSpc>
              <a:buFontTx/>
              <a:buNone/>
            </a:pPr>
            <a:r>
              <a:rPr lang="en-US" altLang="en-US" sz="2400" dirty="0">
                <a:solidFill>
                  <a:schemeClr val="tx1"/>
                </a:solidFill>
                <a:latin typeface="Arial" panose="020B0604020202020204" pitchFamily="34" charset="0"/>
                <a:cs typeface="Arial" panose="020B0604020202020204" pitchFamily="34" charset="0"/>
              </a:rPr>
              <a:t>2. </a:t>
            </a:r>
            <a:r>
              <a:rPr lang="en-US" altLang="en-US" sz="2400" i="1" u="sng" dirty="0">
                <a:solidFill>
                  <a:schemeClr val="tx1"/>
                </a:solidFill>
                <a:latin typeface="Arial" panose="020B0604020202020204" pitchFamily="34" charset="0"/>
                <a:cs typeface="Arial" panose="020B0604020202020204" pitchFamily="34" charset="0"/>
              </a:rPr>
              <a:t>Sustained Attention </a:t>
            </a:r>
            <a:r>
              <a:rPr lang="en-US" altLang="en-US" sz="2400" dirty="0">
                <a:solidFill>
                  <a:schemeClr val="tx1"/>
                </a:solidFill>
                <a:latin typeface="Arial" panose="020B0604020202020204" pitchFamily="34" charset="0"/>
                <a:cs typeface="Arial" panose="020B0604020202020204" pitchFamily="34" charset="0"/>
              </a:rPr>
              <a:t>- Difficulty recalling information &amp; following through on instructions; Difficulty paying attention for a long periods; Mind appears to go blank; Seems to lose place in tasks; Incomplete assignments, chores, work </a:t>
            </a:r>
          </a:p>
          <a:p>
            <a:pPr>
              <a:lnSpc>
                <a:spcPct val="80000"/>
              </a:lnSpc>
              <a:buFontTx/>
              <a:buNone/>
            </a:pPr>
            <a:endParaRPr lang="en-US" altLang="en-US" sz="2400" dirty="0">
              <a:solidFill>
                <a:schemeClr val="tx1"/>
              </a:solidFill>
              <a:latin typeface="Arial" panose="020B0604020202020204" pitchFamily="34" charset="0"/>
              <a:cs typeface="Arial" panose="020B0604020202020204" pitchFamily="34" charset="0"/>
            </a:endParaRPr>
          </a:p>
          <a:p>
            <a:pPr>
              <a:lnSpc>
                <a:spcPct val="80000"/>
              </a:lnSpc>
              <a:buFontTx/>
              <a:buNone/>
            </a:pPr>
            <a:r>
              <a:rPr lang="en-US" altLang="en-US" sz="2400" dirty="0">
                <a:solidFill>
                  <a:schemeClr val="tx1"/>
                </a:solidFill>
                <a:latin typeface="Arial" panose="020B0604020202020204" pitchFamily="34" charset="0"/>
                <a:cs typeface="Arial" panose="020B0604020202020204" pitchFamily="34" charset="0"/>
              </a:rPr>
              <a:t>3. </a:t>
            </a:r>
            <a:r>
              <a:rPr lang="en-US" altLang="en-US" sz="2400" i="1" u="sng" dirty="0">
                <a:solidFill>
                  <a:schemeClr val="tx1"/>
                </a:solidFill>
                <a:latin typeface="Arial" panose="020B0604020202020204" pitchFamily="34" charset="0"/>
                <a:cs typeface="Arial" panose="020B0604020202020204" pitchFamily="34" charset="0"/>
              </a:rPr>
              <a:t>Shifting Attention </a:t>
            </a:r>
            <a:r>
              <a:rPr lang="en-US" altLang="en-US" sz="2400" dirty="0">
                <a:solidFill>
                  <a:schemeClr val="tx1"/>
                </a:solidFill>
                <a:latin typeface="Arial" panose="020B0604020202020204" pitchFamily="34" charset="0"/>
                <a:cs typeface="Arial" panose="020B0604020202020204" pitchFamily="34" charset="0"/>
              </a:rPr>
              <a:t>- Difficulty stopping 1 activity &amp; starting another; Gets stuck (e.g., video games); Difficulty performing tasks when situation changes</a:t>
            </a:r>
          </a:p>
          <a:p>
            <a:pPr>
              <a:lnSpc>
                <a:spcPct val="80000"/>
              </a:lnSpc>
              <a:buFontTx/>
              <a:buNone/>
            </a:pPr>
            <a:endParaRPr lang="en-US" altLang="en-US" sz="2400" dirty="0">
              <a:solidFill>
                <a:schemeClr val="tx1"/>
              </a:solidFill>
              <a:latin typeface="Arial" panose="020B0604020202020204" pitchFamily="34" charset="0"/>
              <a:cs typeface="Arial" panose="020B0604020202020204" pitchFamily="34" charset="0"/>
            </a:endParaRPr>
          </a:p>
          <a:p>
            <a:pPr>
              <a:lnSpc>
                <a:spcPct val="80000"/>
              </a:lnSpc>
              <a:buFontTx/>
              <a:buNone/>
            </a:pPr>
            <a:r>
              <a:rPr lang="en-US" altLang="en-US" sz="2400" dirty="0">
                <a:solidFill>
                  <a:schemeClr val="tx1"/>
                </a:solidFill>
                <a:latin typeface="Arial" panose="020B0604020202020204" pitchFamily="34" charset="0"/>
                <a:cs typeface="Arial" panose="020B0604020202020204" pitchFamily="34" charset="0"/>
              </a:rPr>
              <a:t>4. </a:t>
            </a:r>
            <a:r>
              <a:rPr lang="en-US" altLang="en-US" sz="2400" i="1" u="sng" dirty="0">
                <a:solidFill>
                  <a:schemeClr val="tx1"/>
                </a:solidFill>
                <a:latin typeface="Arial" panose="020B0604020202020204" pitchFamily="34" charset="0"/>
                <a:cs typeface="Arial" panose="020B0604020202020204" pitchFamily="34" charset="0"/>
              </a:rPr>
              <a:t>Divided Attention </a:t>
            </a:r>
            <a:r>
              <a:rPr lang="en-US" altLang="en-US" sz="2400" dirty="0">
                <a:solidFill>
                  <a:schemeClr val="tx1"/>
                </a:solidFill>
                <a:latin typeface="Arial" panose="020B0604020202020204" pitchFamily="34" charset="0"/>
                <a:cs typeface="Arial" panose="020B0604020202020204" pitchFamily="34" charset="0"/>
              </a:rPr>
              <a:t>- Difficulty attending to more than 1 thing at a time; Easily absorbed into one task; Over-focuses on certain stimuli to the exclusion of other relevant information</a:t>
            </a:r>
          </a:p>
          <a:p>
            <a:pPr>
              <a:lnSpc>
                <a:spcPct val="80000"/>
              </a:lnSpc>
              <a:buFontTx/>
              <a:buNone/>
            </a:pPr>
            <a:endParaRPr lang="en-US" altLang="en-US" sz="2400" dirty="0">
              <a:solidFill>
                <a:schemeClr val="tx1"/>
              </a:solidFill>
              <a:latin typeface="Arial" panose="020B0604020202020204" pitchFamily="34" charset="0"/>
              <a:cs typeface="Arial" panose="020B0604020202020204" pitchFamily="34" charset="0"/>
            </a:endParaRPr>
          </a:p>
          <a:p>
            <a:pPr>
              <a:lnSpc>
                <a:spcPct val="80000"/>
              </a:lnSpc>
              <a:buFontTx/>
              <a:buNone/>
            </a:pPr>
            <a:r>
              <a:rPr lang="en-US" altLang="en-US" sz="2400" dirty="0">
                <a:solidFill>
                  <a:schemeClr val="tx1"/>
                </a:solidFill>
                <a:latin typeface="Arial" panose="020B0604020202020204" pitchFamily="34" charset="0"/>
                <a:cs typeface="Arial" panose="020B0604020202020204" pitchFamily="34" charset="0"/>
              </a:rPr>
              <a:t>5. </a:t>
            </a:r>
            <a:r>
              <a:rPr lang="en-US" altLang="en-US" sz="2400" i="1" u="sng" dirty="0">
                <a:solidFill>
                  <a:schemeClr val="tx1"/>
                </a:solidFill>
                <a:latin typeface="Arial" panose="020B0604020202020204" pitchFamily="34" charset="0"/>
                <a:cs typeface="Arial" panose="020B0604020202020204" pitchFamily="34" charset="0"/>
              </a:rPr>
              <a:t>Attentional Capacity </a:t>
            </a:r>
            <a:r>
              <a:rPr lang="en-US" altLang="en-US" sz="2400" dirty="0">
                <a:solidFill>
                  <a:schemeClr val="tx1"/>
                </a:solidFill>
                <a:latin typeface="Arial" panose="020B0604020202020204" pitchFamily="34" charset="0"/>
                <a:cs typeface="Arial" panose="020B0604020202020204" pitchFamily="34" charset="0"/>
              </a:rPr>
              <a:t>- Avoids activities that require a lot of mental effort or have too many details; Seems to get overwhelmed with difficult tasks.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A953685-66F2-4A19-BECB-A91B6A57F875}"/>
              </a:ext>
            </a:extLst>
          </p:cNvPr>
          <p:cNvSpPr>
            <a:spLocks noGrp="1" noChangeArrowheads="1"/>
          </p:cNvSpPr>
          <p:nvPr>
            <p:ph type="title"/>
          </p:nvPr>
        </p:nvSpPr>
        <p:spPr>
          <a:xfrm>
            <a:off x="411480" y="0"/>
            <a:ext cx="9799320" cy="654341"/>
          </a:xfrm>
        </p:spPr>
        <p:txBody>
          <a:bodyPr>
            <a:normAutofit fontScale="90000"/>
          </a:bodyPr>
          <a:lstStyle/>
          <a:p>
            <a:r>
              <a:rPr lang="en-US" altLang="en-US" dirty="0">
                <a:latin typeface="Arial" panose="020B0604020202020204" pitchFamily="34" charset="0"/>
                <a:cs typeface="Arial" panose="020B0604020202020204" pitchFamily="34" charset="0"/>
              </a:rPr>
              <a:t>Strategies for Attentional Difficulties</a:t>
            </a:r>
          </a:p>
        </p:txBody>
      </p:sp>
      <p:sp>
        <p:nvSpPr>
          <p:cNvPr id="55299" name="Rectangle 3">
            <a:extLst>
              <a:ext uri="{FF2B5EF4-FFF2-40B4-BE49-F238E27FC236}">
                <a16:creationId xmlns:a16="http://schemas.microsoft.com/office/drawing/2014/main" id="{D9C095EE-F25E-43F3-A4D7-4BB0E66A57E3}"/>
              </a:ext>
            </a:extLst>
          </p:cNvPr>
          <p:cNvSpPr>
            <a:spLocks noGrp="1" noChangeArrowheads="1"/>
          </p:cNvSpPr>
          <p:nvPr>
            <p:ph type="body" idx="1"/>
          </p:nvPr>
        </p:nvSpPr>
        <p:spPr>
          <a:xfrm>
            <a:off x="274319" y="788565"/>
            <a:ext cx="11839383" cy="6069435"/>
          </a:xfrm>
        </p:spPr>
        <p:txBody>
          <a:bodyPr>
            <a:normAutofit fontScale="92500" lnSpcReduction="20000"/>
          </a:bodyPr>
          <a:lstStyle/>
          <a:p>
            <a:pPr marL="609600" indent="-609600">
              <a:lnSpc>
                <a:spcPct val="80000"/>
              </a:lnSpc>
            </a:pPr>
            <a:r>
              <a:rPr lang="en-US" altLang="en-US" sz="2400" dirty="0">
                <a:solidFill>
                  <a:schemeClr val="tx1"/>
                </a:solidFill>
                <a:latin typeface="Arial" panose="020B0604020202020204" pitchFamily="34" charset="0"/>
                <a:cs typeface="Arial" panose="020B0604020202020204" pitchFamily="34" charset="0"/>
              </a:rPr>
              <a:t>Calendar weekly, use a daily checklist, &amp; provide written instructions to refer to (</a:t>
            </a:r>
            <a:r>
              <a:rPr lang="en-US" altLang="en-US" sz="2400" dirty="0">
                <a:solidFill>
                  <a:srgbClr val="FF0000"/>
                </a:solidFill>
                <a:latin typeface="Arial" panose="020B0604020202020204" pitchFamily="34" charset="0"/>
                <a:cs typeface="Arial" panose="020B0604020202020204" pitchFamily="34" charset="0"/>
              </a:rPr>
              <a:t>!</a:t>
            </a:r>
            <a:r>
              <a:rPr lang="en-US" altLang="en-US" sz="2400" dirty="0">
                <a:solidFill>
                  <a:schemeClr val="tx1"/>
                </a:solidFill>
                <a:latin typeface="Arial" panose="020B0604020202020204" pitchFamily="34" charset="0"/>
                <a:cs typeface="Arial" panose="020B0604020202020204" pitchFamily="34" charset="0"/>
              </a:rPr>
              <a:t>)</a:t>
            </a:r>
          </a:p>
          <a:p>
            <a:pPr marL="609600" indent="-609600">
              <a:lnSpc>
                <a:spcPct val="80000"/>
              </a:lnSpc>
            </a:pPr>
            <a:endParaRPr lang="en-US" altLang="en-US" sz="2400" dirty="0">
              <a:solidFill>
                <a:schemeClr val="tx1"/>
              </a:solidFill>
              <a:latin typeface="Arial" panose="020B0604020202020204" pitchFamily="34" charset="0"/>
              <a:cs typeface="Arial" panose="020B0604020202020204" pitchFamily="34" charset="0"/>
            </a:endParaRPr>
          </a:p>
          <a:p>
            <a:pPr marL="609600" indent="-609600">
              <a:lnSpc>
                <a:spcPct val="80000"/>
              </a:lnSpc>
            </a:pPr>
            <a:r>
              <a:rPr lang="en-US" altLang="en-US" sz="2400" dirty="0">
                <a:solidFill>
                  <a:schemeClr val="tx1"/>
                </a:solidFill>
                <a:latin typeface="Arial" panose="020B0604020202020204" pitchFamily="34" charset="0"/>
                <a:cs typeface="Arial" panose="020B0604020202020204" pitchFamily="34" charset="0"/>
              </a:rPr>
              <a:t>Shorten tasks, build in breaks, &amp; establish periodic checks for long-term projects (</a:t>
            </a:r>
            <a:r>
              <a:rPr lang="en-US" altLang="en-US" sz="2400" dirty="0">
                <a:solidFill>
                  <a:srgbClr val="FF0000"/>
                </a:solidFill>
                <a:latin typeface="Arial" panose="020B0604020202020204" pitchFamily="34" charset="0"/>
                <a:cs typeface="Arial" panose="020B0604020202020204" pitchFamily="34" charset="0"/>
              </a:rPr>
              <a:t>!</a:t>
            </a:r>
            <a:r>
              <a:rPr lang="en-US" altLang="en-US" sz="2400" dirty="0">
                <a:solidFill>
                  <a:schemeClr val="tx1"/>
                </a:solidFill>
                <a:latin typeface="Arial" panose="020B0604020202020204" pitchFamily="34" charset="0"/>
                <a:cs typeface="Arial" panose="020B0604020202020204" pitchFamily="34" charset="0"/>
              </a:rPr>
              <a:t>)</a:t>
            </a:r>
          </a:p>
          <a:p>
            <a:pPr marL="609600" indent="-609600">
              <a:lnSpc>
                <a:spcPct val="80000"/>
              </a:lnSpc>
            </a:pPr>
            <a:endParaRPr lang="en-US" altLang="en-US" sz="2400" dirty="0">
              <a:solidFill>
                <a:schemeClr val="tx1"/>
              </a:solidFill>
              <a:latin typeface="Arial" panose="020B0604020202020204" pitchFamily="34" charset="0"/>
              <a:cs typeface="Arial" panose="020B0604020202020204" pitchFamily="34" charset="0"/>
            </a:endParaRPr>
          </a:p>
          <a:p>
            <a:pPr marL="609600" indent="-609600">
              <a:lnSpc>
                <a:spcPct val="80000"/>
              </a:lnSpc>
            </a:pPr>
            <a:r>
              <a:rPr lang="en-US" altLang="en-US" sz="2400" dirty="0">
                <a:solidFill>
                  <a:schemeClr val="tx1"/>
                </a:solidFill>
                <a:latin typeface="Arial" panose="020B0604020202020204" pitchFamily="34" charset="0"/>
                <a:cs typeface="Arial" panose="020B0604020202020204" pitchFamily="34" charset="0"/>
              </a:rPr>
              <a:t>Reduce distractions</a:t>
            </a:r>
          </a:p>
          <a:p>
            <a:pPr marL="609600" indent="-609600">
              <a:lnSpc>
                <a:spcPct val="80000"/>
              </a:lnSpc>
            </a:pPr>
            <a:endParaRPr lang="en-US" altLang="en-US" sz="2400" dirty="0">
              <a:solidFill>
                <a:schemeClr val="tx1"/>
              </a:solidFill>
              <a:latin typeface="Arial" panose="020B0604020202020204" pitchFamily="34" charset="0"/>
              <a:cs typeface="Arial" panose="020B0604020202020204" pitchFamily="34" charset="0"/>
            </a:endParaRPr>
          </a:p>
          <a:p>
            <a:pPr marL="609600" indent="-609600">
              <a:lnSpc>
                <a:spcPct val="80000"/>
              </a:lnSpc>
            </a:pPr>
            <a:r>
              <a:rPr lang="en-US" altLang="en-US" sz="2400" dirty="0">
                <a:solidFill>
                  <a:schemeClr val="tx1"/>
                </a:solidFill>
                <a:latin typeface="Arial" panose="020B0604020202020204" pitchFamily="34" charset="0"/>
                <a:cs typeface="Arial" panose="020B0604020202020204" pitchFamily="34" charset="0"/>
              </a:rPr>
              <a:t>Ensure pre-writing strategies (brainstorming mapping) &amp; proofing/editing </a:t>
            </a:r>
          </a:p>
          <a:p>
            <a:pPr marL="609600" indent="-609600">
              <a:lnSpc>
                <a:spcPct val="80000"/>
              </a:lnSpc>
            </a:pPr>
            <a:endParaRPr lang="en-US" altLang="en-US" sz="2400" dirty="0">
              <a:solidFill>
                <a:schemeClr val="tx1"/>
              </a:solidFill>
              <a:latin typeface="Arial" panose="020B0604020202020204" pitchFamily="34" charset="0"/>
              <a:cs typeface="Arial" panose="020B0604020202020204" pitchFamily="34" charset="0"/>
            </a:endParaRPr>
          </a:p>
          <a:p>
            <a:pPr marL="609600" indent="-609600">
              <a:lnSpc>
                <a:spcPct val="80000"/>
              </a:lnSpc>
            </a:pPr>
            <a:r>
              <a:rPr lang="en-US" altLang="en-US" sz="2400" dirty="0">
                <a:solidFill>
                  <a:schemeClr val="tx1"/>
                </a:solidFill>
                <a:latin typeface="Arial" panose="020B0604020202020204" pitchFamily="34" charset="0"/>
                <a:cs typeface="Arial" panose="020B0604020202020204" pitchFamily="34" charset="0"/>
              </a:rPr>
              <a:t>Use a peer to redirect or guide the student in difficult subject areas</a:t>
            </a:r>
          </a:p>
          <a:p>
            <a:pPr marL="609600" indent="-609600">
              <a:lnSpc>
                <a:spcPct val="80000"/>
              </a:lnSpc>
            </a:pPr>
            <a:endParaRPr lang="en-US" altLang="en-US" sz="2400" dirty="0">
              <a:solidFill>
                <a:schemeClr val="tx1"/>
              </a:solidFill>
              <a:latin typeface="Arial" panose="020B0604020202020204" pitchFamily="34" charset="0"/>
              <a:cs typeface="Arial" panose="020B0604020202020204" pitchFamily="34" charset="0"/>
            </a:endParaRPr>
          </a:p>
          <a:p>
            <a:pPr marL="609600" indent="-609600">
              <a:lnSpc>
                <a:spcPct val="80000"/>
              </a:lnSpc>
            </a:pPr>
            <a:r>
              <a:rPr lang="en-US" altLang="en-US" sz="2400" dirty="0">
                <a:solidFill>
                  <a:schemeClr val="tx1"/>
                </a:solidFill>
                <a:latin typeface="Arial" panose="020B0604020202020204" pitchFamily="34" charset="0"/>
                <a:cs typeface="Arial" panose="020B0604020202020204" pitchFamily="34" charset="0"/>
              </a:rPr>
              <a:t>Establish a signal for a reminder to refocus during listening periods.</a:t>
            </a:r>
          </a:p>
          <a:p>
            <a:pPr marL="609600" indent="-609600">
              <a:lnSpc>
                <a:spcPct val="80000"/>
              </a:lnSpc>
            </a:pPr>
            <a:endParaRPr lang="en-US" altLang="en-US" sz="2400" dirty="0">
              <a:solidFill>
                <a:schemeClr val="tx1"/>
              </a:solidFill>
              <a:latin typeface="Arial" panose="020B0604020202020204" pitchFamily="34" charset="0"/>
              <a:cs typeface="Arial" panose="020B0604020202020204" pitchFamily="34" charset="0"/>
            </a:endParaRPr>
          </a:p>
          <a:p>
            <a:pPr marL="609600" indent="-609600">
              <a:lnSpc>
                <a:spcPct val="80000"/>
              </a:lnSpc>
            </a:pPr>
            <a:r>
              <a:rPr lang="en-US" altLang="en-US" sz="2400" dirty="0">
                <a:solidFill>
                  <a:schemeClr val="tx1"/>
                </a:solidFill>
                <a:latin typeface="Arial" panose="020B0604020202020204" pitchFamily="34" charset="0"/>
                <a:cs typeface="Arial" panose="020B0604020202020204" pitchFamily="34" charset="0"/>
              </a:rPr>
              <a:t>Use color to highlight salient information to increase accuracy</a:t>
            </a:r>
          </a:p>
          <a:p>
            <a:pPr marL="609600" indent="-609600">
              <a:lnSpc>
                <a:spcPct val="80000"/>
              </a:lnSpc>
            </a:pPr>
            <a:endParaRPr lang="en-US" altLang="en-US" sz="2400" dirty="0">
              <a:solidFill>
                <a:schemeClr val="tx1"/>
              </a:solidFill>
              <a:latin typeface="Arial" panose="020B0604020202020204" pitchFamily="34" charset="0"/>
              <a:cs typeface="Arial" panose="020B0604020202020204" pitchFamily="34" charset="0"/>
            </a:endParaRPr>
          </a:p>
          <a:p>
            <a:pPr marL="609600" indent="-609600">
              <a:lnSpc>
                <a:spcPct val="80000"/>
              </a:lnSpc>
            </a:pPr>
            <a:r>
              <a:rPr lang="en-US" altLang="en-US" sz="2400" dirty="0">
                <a:solidFill>
                  <a:schemeClr val="tx1"/>
                </a:solidFill>
                <a:latin typeface="Arial" panose="020B0604020202020204" pitchFamily="34" charset="0"/>
                <a:cs typeface="Arial" panose="020B0604020202020204" pitchFamily="34" charset="0"/>
              </a:rPr>
              <a:t>Ensure tasks are developmentally appropriate or enough time is given to complete (</a:t>
            </a:r>
            <a:r>
              <a:rPr lang="en-US" altLang="en-US" sz="2400" dirty="0">
                <a:solidFill>
                  <a:srgbClr val="FF0000"/>
                </a:solidFill>
                <a:latin typeface="Arial" panose="020B0604020202020204" pitchFamily="34" charset="0"/>
                <a:cs typeface="Arial" panose="020B0604020202020204" pitchFamily="34" charset="0"/>
              </a:rPr>
              <a:t>!</a:t>
            </a:r>
            <a:r>
              <a:rPr lang="en-US" altLang="en-US" sz="2400" dirty="0">
                <a:solidFill>
                  <a:schemeClr val="tx1"/>
                </a:solidFill>
                <a:latin typeface="Arial" panose="020B0604020202020204" pitchFamily="34" charset="0"/>
                <a:cs typeface="Arial" panose="020B0604020202020204" pitchFamily="34" charset="0"/>
              </a:rPr>
              <a:t>)</a:t>
            </a:r>
          </a:p>
          <a:p>
            <a:pPr marL="0" indent="0">
              <a:lnSpc>
                <a:spcPct val="80000"/>
              </a:lnSpc>
              <a:buNone/>
            </a:pPr>
            <a:endParaRPr lang="en-US" altLang="en-US" sz="2400" dirty="0">
              <a:solidFill>
                <a:schemeClr val="tx1"/>
              </a:solidFill>
              <a:latin typeface="Arial" panose="020B0604020202020204" pitchFamily="34" charset="0"/>
              <a:cs typeface="Arial" panose="020B0604020202020204" pitchFamily="34" charset="0"/>
            </a:endParaRPr>
          </a:p>
          <a:p>
            <a:pPr marL="609600" indent="-609600">
              <a:lnSpc>
                <a:spcPct val="80000"/>
              </a:lnSpc>
            </a:pPr>
            <a:r>
              <a:rPr lang="en-US" altLang="en-US" sz="2400" dirty="0">
                <a:solidFill>
                  <a:schemeClr val="tx1"/>
                </a:solidFill>
                <a:latin typeface="Arial" panose="020B0604020202020204" pitchFamily="34" charset="0"/>
                <a:cs typeface="Arial" panose="020B0604020202020204" pitchFamily="34" charset="0"/>
              </a:rPr>
              <a:t>Provide brief, global instructions, instead of lengthy instructions.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019886ED-A0DA-418B-A91C-198F93CA52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9425" y="-14492"/>
            <a:ext cx="5276850" cy="6887757"/>
          </a:xfrm>
        </p:spPr>
      </p:pic>
      <p:sp>
        <p:nvSpPr>
          <p:cNvPr id="6" name="TextBox 5">
            <a:extLst>
              <a:ext uri="{FF2B5EF4-FFF2-40B4-BE49-F238E27FC236}">
                <a16:creationId xmlns:a16="http://schemas.microsoft.com/office/drawing/2014/main" id="{0859AEF2-7925-4902-98C5-A9F16788D5A0}"/>
              </a:ext>
            </a:extLst>
          </p:cNvPr>
          <p:cNvSpPr txBox="1"/>
          <p:nvPr/>
        </p:nvSpPr>
        <p:spPr>
          <a:xfrm>
            <a:off x="8380600" y="6375633"/>
            <a:ext cx="3355597"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Created by Erin Briley, M.S., NCSP</a:t>
            </a:r>
          </a:p>
        </p:txBody>
      </p:sp>
    </p:spTree>
    <p:extLst>
      <p:ext uri="{BB962C8B-B14F-4D97-AF65-F5344CB8AC3E}">
        <p14:creationId xmlns:p14="http://schemas.microsoft.com/office/powerpoint/2010/main" val="1609129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5238-0BC1-4D7E-B931-B5785BF56A8D}"/>
              </a:ext>
            </a:extLst>
          </p:cNvPr>
          <p:cNvSpPr>
            <a:spLocks noGrp="1"/>
          </p:cNvSpPr>
          <p:nvPr>
            <p:ph type="title"/>
          </p:nvPr>
        </p:nvSpPr>
        <p:spPr>
          <a:xfrm>
            <a:off x="285749" y="82737"/>
            <a:ext cx="11068051" cy="772940"/>
          </a:xfrm>
        </p:spPr>
        <p:txBody>
          <a:bodyPr/>
          <a:lstStyle/>
          <a:p>
            <a:r>
              <a:rPr lang="en-US" dirty="0"/>
              <a:t>Takeaways</a:t>
            </a:r>
          </a:p>
        </p:txBody>
      </p:sp>
      <p:sp>
        <p:nvSpPr>
          <p:cNvPr id="3" name="Content Placeholder 2">
            <a:extLst>
              <a:ext uri="{FF2B5EF4-FFF2-40B4-BE49-F238E27FC236}">
                <a16:creationId xmlns:a16="http://schemas.microsoft.com/office/drawing/2014/main" id="{B0545FAF-5387-4C7F-9AA8-5D09DDA5919F}"/>
              </a:ext>
            </a:extLst>
          </p:cNvPr>
          <p:cNvSpPr>
            <a:spLocks noGrp="1"/>
          </p:cNvSpPr>
          <p:nvPr>
            <p:ph idx="1"/>
          </p:nvPr>
        </p:nvSpPr>
        <p:spPr>
          <a:xfrm>
            <a:off x="285749" y="1148715"/>
            <a:ext cx="11721465" cy="5626548"/>
          </a:xfrm>
        </p:spPr>
        <p:txBody>
          <a:bodyPr>
            <a:normAutofit fontScale="92500"/>
          </a:bodyPr>
          <a:lstStyle/>
          <a:p>
            <a:r>
              <a:rPr lang="en-US" dirty="0"/>
              <a:t>Students benefit from learning via multiple types of presentation modalities </a:t>
            </a:r>
          </a:p>
          <a:p>
            <a:endParaRPr lang="en-US" dirty="0"/>
          </a:p>
          <a:p>
            <a:r>
              <a:rPr lang="en-US" dirty="0"/>
              <a:t>Teach style to content</a:t>
            </a:r>
          </a:p>
          <a:p>
            <a:endParaRPr lang="en-US" dirty="0"/>
          </a:p>
          <a:p>
            <a:r>
              <a:rPr lang="en-US" dirty="0"/>
              <a:t>Teach for understanding &amp; connect new concepts to prior knowledge (compare, contrast, draw connections)</a:t>
            </a:r>
          </a:p>
          <a:p>
            <a:endParaRPr lang="en-US" dirty="0"/>
          </a:p>
          <a:p>
            <a:r>
              <a:rPr lang="en-US" dirty="0"/>
              <a:t>Build upon interests to increase motivation</a:t>
            </a:r>
          </a:p>
          <a:p>
            <a:pPr marL="0" indent="0">
              <a:buNone/>
            </a:pPr>
            <a:endParaRPr lang="en-US" dirty="0"/>
          </a:p>
          <a:p>
            <a:r>
              <a:rPr lang="en-US" dirty="0"/>
              <a:t>Purpose of this training is not to advocate for grouping students by learning styles but rather to encourage multi-modal teaching styles &amp; supplement instruction with accommodations to aid in conceptualization as appropriate</a:t>
            </a:r>
          </a:p>
          <a:p>
            <a:endParaRPr lang="en-US" dirty="0"/>
          </a:p>
        </p:txBody>
      </p:sp>
    </p:spTree>
    <p:extLst>
      <p:ext uri="{BB962C8B-B14F-4D97-AF65-F5344CB8AC3E}">
        <p14:creationId xmlns:p14="http://schemas.microsoft.com/office/powerpoint/2010/main" val="178936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1E56-4C32-4E41-A21F-7F680494C352}"/>
              </a:ext>
            </a:extLst>
          </p:cNvPr>
          <p:cNvSpPr>
            <a:spLocks noGrp="1"/>
          </p:cNvSpPr>
          <p:nvPr>
            <p:ph type="title"/>
          </p:nvPr>
        </p:nvSpPr>
        <p:spPr>
          <a:xfrm>
            <a:off x="728472" y="118872"/>
            <a:ext cx="10515600" cy="1325564"/>
          </a:xfrm>
        </p:spPr>
        <p:txBody>
          <a:bodyPr/>
          <a:lstStyle/>
          <a:p>
            <a:r>
              <a:rPr lang="en-US" dirty="0"/>
              <a:t>Resources</a:t>
            </a:r>
          </a:p>
        </p:txBody>
      </p:sp>
      <p:sp>
        <p:nvSpPr>
          <p:cNvPr id="3" name="Text Placeholder 2">
            <a:extLst>
              <a:ext uri="{FF2B5EF4-FFF2-40B4-BE49-F238E27FC236}">
                <a16:creationId xmlns:a16="http://schemas.microsoft.com/office/drawing/2014/main" id="{ACE0FB2F-CDF0-4D80-B632-B766F194E520}"/>
              </a:ext>
            </a:extLst>
          </p:cNvPr>
          <p:cNvSpPr>
            <a:spLocks noGrp="1"/>
          </p:cNvSpPr>
          <p:nvPr>
            <p:ph type="body" idx="1"/>
          </p:nvPr>
        </p:nvSpPr>
        <p:spPr>
          <a:xfrm>
            <a:off x="728472" y="1226820"/>
            <a:ext cx="10189464" cy="5425650"/>
          </a:xfrm>
        </p:spPr>
        <p:txBody>
          <a:bodyPr>
            <a:normAutofit fontScale="92500" lnSpcReduction="20000"/>
          </a:bodyPr>
          <a:lstStyle/>
          <a:p>
            <a:pPr marL="0" indent="0">
              <a:buNone/>
            </a:pPr>
            <a:r>
              <a:rPr lang="en-US" dirty="0"/>
              <a:t>Blank Curriculum Adaptation/Accommodation Plans</a:t>
            </a:r>
          </a:p>
          <a:p>
            <a:pPr>
              <a:buFont typeface="Arial" panose="020B0604020202020204" pitchFamily="34" charset="0"/>
              <a:buChar char="•"/>
            </a:pPr>
            <a:r>
              <a:rPr lang="en-US" dirty="0">
                <a:hlinkClick r:id="rId2"/>
              </a:rPr>
              <a:t>http://www.pent.ca.gov/acc/accom_toc.html</a:t>
            </a:r>
            <a:endParaRPr lang="en-US" dirty="0"/>
          </a:p>
          <a:p>
            <a:pPr>
              <a:buFont typeface="Arial" panose="020B0604020202020204" pitchFamily="34" charset="0"/>
              <a:buChar char="•"/>
            </a:pPr>
            <a:endParaRPr lang="en-US" dirty="0"/>
          </a:p>
          <a:p>
            <a:pPr marL="0" indent="0">
              <a:buNone/>
            </a:pPr>
            <a:r>
              <a:rPr lang="en-US" dirty="0"/>
              <a:t>Graphic Organizers</a:t>
            </a:r>
          </a:p>
          <a:p>
            <a:pPr marL="0" indent="0">
              <a:buNone/>
            </a:pPr>
            <a:r>
              <a:rPr lang="en-US" dirty="0">
                <a:hlinkClick r:id="rId3"/>
              </a:rPr>
              <a:t>https://graphicorganizer.net/</a:t>
            </a:r>
            <a:r>
              <a:rPr lang="en-US" dirty="0"/>
              <a:t> (Graphic Organizer maker)</a:t>
            </a:r>
          </a:p>
          <a:p>
            <a:pPr marL="0" indent="0">
              <a:buNone/>
            </a:pPr>
            <a:r>
              <a:rPr lang="en-US" dirty="0">
                <a:hlinkClick r:id="rId2"/>
              </a:rPr>
              <a:t>http://www.pent.ca.gov/acc/accom_toc.html</a:t>
            </a:r>
            <a:r>
              <a:rPr lang="en-US" dirty="0"/>
              <a:t> </a:t>
            </a:r>
          </a:p>
          <a:p>
            <a:pPr marL="0" indent="0">
              <a:buNone/>
            </a:pPr>
            <a:r>
              <a:rPr lang="en-US" dirty="0">
                <a:hlinkClick r:id="rId4"/>
              </a:rPr>
              <a:t>http://www.readwritethink.org/files/resources/printouts/persuasion%20map.pdf</a:t>
            </a:r>
            <a:r>
              <a:rPr lang="en-US" dirty="0"/>
              <a:t> </a:t>
            </a:r>
          </a:p>
          <a:p>
            <a:pPr marL="0" indent="0">
              <a:buNone/>
            </a:pPr>
            <a:endParaRPr lang="en-US" dirty="0"/>
          </a:p>
          <a:p>
            <a:pPr marL="0" indent="0">
              <a:buNone/>
            </a:pPr>
            <a:r>
              <a:rPr lang="en-US" dirty="0"/>
              <a:t>Learning Style Quizzes</a:t>
            </a:r>
          </a:p>
          <a:p>
            <a:pPr marL="0" indent="0">
              <a:buNone/>
            </a:pPr>
            <a:r>
              <a:rPr lang="en-US" dirty="0">
                <a:hlinkClick r:id="rId5"/>
              </a:rPr>
              <a:t>https://kids.lovetoknow.com/wiki/Learning_Style_Test_for_Children</a:t>
            </a:r>
            <a:endParaRPr lang="en-US" dirty="0"/>
          </a:p>
          <a:p>
            <a:pPr marL="0" indent="0">
              <a:buNone/>
            </a:pPr>
            <a:r>
              <a:rPr lang="en-US" dirty="0">
                <a:hlinkClick r:id="rId6"/>
              </a:rPr>
              <a:t>https://kids.lovetoknow.com/wiki/Multiple_Intelligence_Test_for_Children</a:t>
            </a:r>
            <a:r>
              <a:rPr lang="en-US" dirty="0"/>
              <a:t>  </a:t>
            </a:r>
          </a:p>
        </p:txBody>
      </p:sp>
    </p:spTree>
    <p:extLst>
      <p:ext uri="{BB962C8B-B14F-4D97-AF65-F5344CB8AC3E}">
        <p14:creationId xmlns:p14="http://schemas.microsoft.com/office/powerpoint/2010/main" val="400639608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Resources"/>
          <p:cNvSpPr txBox="1">
            <a:spLocks noGrp="1"/>
          </p:cNvSpPr>
          <p:nvPr>
            <p:ph type="title"/>
          </p:nvPr>
        </p:nvSpPr>
        <p:spPr>
          <a:xfrm>
            <a:off x="445008" y="0"/>
            <a:ext cx="9841230" cy="1019176"/>
          </a:xfrm>
          <a:prstGeom prst="rect">
            <a:avLst/>
          </a:prstGeom>
        </p:spPr>
        <p:txBody>
          <a:bodyPr/>
          <a:lstStyle/>
          <a:p>
            <a:r>
              <a:rPr lang="en-US" dirty="0"/>
              <a:t>Bibliography</a:t>
            </a:r>
            <a:endParaRPr dirty="0"/>
          </a:p>
        </p:txBody>
      </p:sp>
      <p:sp>
        <p:nvSpPr>
          <p:cNvPr id="502" name="Body"/>
          <p:cNvSpPr txBox="1">
            <a:spLocks noGrp="1"/>
          </p:cNvSpPr>
          <p:nvPr>
            <p:ph type="body" idx="1"/>
          </p:nvPr>
        </p:nvSpPr>
        <p:spPr>
          <a:xfrm>
            <a:off x="445008" y="1237489"/>
            <a:ext cx="10939272" cy="5250362"/>
          </a:xfrm>
          <a:prstGeom prst="rect">
            <a:avLst/>
          </a:prstGeom>
        </p:spPr>
        <p:txBody>
          <a:bodyPr>
            <a:normAutofit/>
          </a:bodyPr>
          <a:lstStyle/>
          <a:p>
            <a:pPr marL="342900" indent="-342900" defTabSz="833932">
              <a:lnSpc>
                <a:spcPct val="100000"/>
              </a:lnSpc>
              <a:spcBef>
                <a:spcPts val="300"/>
              </a:spcBef>
              <a:buAutoNum type="arabicPeriod"/>
              <a:defRPr sz="1824"/>
            </a:pPr>
            <a:r>
              <a:rPr lang="en-US" sz="1800" dirty="0">
                <a:solidFill>
                  <a:srgbClr val="212121"/>
                </a:solidFill>
                <a:effectLst/>
                <a:latin typeface="Arial" panose="020B0604020202020204" pitchFamily="34" charset="0"/>
                <a:ea typeface="Calibri" panose="020F0502020204030204" pitchFamily="34" charset="0"/>
                <a:cs typeface="Arial" panose="020B0604020202020204" pitchFamily="34" charset="0"/>
              </a:rPr>
              <a:t>Coffield, F., Moseley, D., Hall, E., &amp; Ecclestone, K. (2004). Learning styles and pedagogy in post-16 learning. A systematic and critical review. London: Learning and Skills Research Centre.  Retrieved from </a:t>
            </a:r>
            <a:r>
              <a:rPr lang="en-US" sz="1800" u="sng" dirty="0">
                <a:solidFill>
                  <a:srgbClr val="212121"/>
                </a:solidFill>
                <a:effectLst/>
                <a:latin typeface="Arial" panose="020B0604020202020204" pitchFamily="34" charset="0"/>
                <a:ea typeface="Calibri" panose="020F0502020204030204" pitchFamily="34" charset="0"/>
                <a:cs typeface="Arial" panose="020B0604020202020204" pitchFamily="34" charset="0"/>
                <a:hlinkClick r:id="rId2"/>
              </a:rPr>
              <a:t>https://www.researchgate.net/publication/232929341_Learning_styles_and_pedagogy_in_post_16_education_a_critical_and_systematic_review</a:t>
            </a:r>
            <a:r>
              <a:rPr lang="en-US" sz="1800" dirty="0">
                <a:solidFill>
                  <a:srgbClr val="212121"/>
                </a:solidFill>
                <a:effectLst/>
                <a:latin typeface="Arial" panose="020B0604020202020204" pitchFamily="34" charset="0"/>
                <a:ea typeface="Calibri" panose="020F0502020204030204" pitchFamily="34" charset="0"/>
                <a:cs typeface="Arial" panose="020B0604020202020204" pitchFamily="34" charset="0"/>
              </a:rPr>
              <a:t> </a:t>
            </a:r>
          </a:p>
          <a:p>
            <a:pPr marL="342900" indent="-342900" defTabSz="833932">
              <a:lnSpc>
                <a:spcPct val="100000"/>
              </a:lnSpc>
              <a:spcBef>
                <a:spcPts val="300"/>
              </a:spcBef>
              <a:buAutoNum type="arabicPeriod"/>
              <a:defRPr sz="1824"/>
            </a:pPr>
            <a:r>
              <a:rPr lang="en-US" sz="1800" dirty="0">
                <a:solidFill>
                  <a:srgbClr val="212121"/>
                </a:solidFill>
                <a:effectLst/>
                <a:latin typeface="Arial" panose="020B0604020202020204" pitchFamily="34" charset="0"/>
                <a:ea typeface="Calibri" panose="020F0502020204030204" pitchFamily="34" charset="0"/>
                <a:cs typeface="Arial" panose="020B0604020202020204" pitchFamily="34" charset="0"/>
              </a:rPr>
              <a:t>Colorado Department of Education (September 2015). 2015-16 Colorado Instructional Accommodations Manual: A Guide to the Selection and Implementation of Accommodations for Students with a Disability. Retrieved from </a:t>
            </a:r>
            <a:r>
              <a:rPr lang="en-US" sz="1800" u="sng" dirty="0">
                <a:solidFill>
                  <a:srgbClr val="212121"/>
                </a:solidFill>
                <a:effectLst/>
                <a:latin typeface="Arial" panose="020B0604020202020204" pitchFamily="34" charset="0"/>
                <a:ea typeface="Calibri" panose="020F0502020204030204" pitchFamily="34" charset="0"/>
                <a:cs typeface="Arial" panose="020B0604020202020204" pitchFamily="34" charset="0"/>
                <a:hlinkClick r:id="rId3"/>
              </a:rPr>
              <a:t>https://www.cde.state.co.us/cdesped/Accommodations</a:t>
            </a:r>
            <a:r>
              <a:rPr lang="en-US" sz="1800" dirty="0">
                <a:solidFill>
                  <a:srgbClr val="212121"/>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latin typeface="Arial" panose="020B0604020202020204" pitchFamily="34" charset="0"/>
              <a:ea typeface="Calibri" panose="020F0502020204030204" pitchFamily="34" charset="0"/>
              <a:cs typeface="Arial" panose="020B0604020202020204" pitchFamily="34" charset="0"/>
            </a:endParaRPr>
          </a:p>
          <a:p>
            <a:pPr marL="342900" indent="-342900" defTabSz="833932">
              <a:lnSpc>
                <a:spcPct val="100000"/>
              </a:lnSpc>
              <a:spcBef>
                <a:spcPts val="300"/>
              </a:spcBef>
              <a:buAutoNum type="arabicPeriod"/>
              <a:defRPr sz="1824"/>
            </a:pP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Pashler, H., McDaniel, M., Rohrer, D., &amp; Bjork, R. (2008). Learning Styles: Concepts and Evidence. </a:t>
            </a:r>
            <a:r>
              <a:rPr lang="en-US" sz="1800" i="1" dirty="0">
                <a:effectLst/>
                <a:latin typeface="Arial" panose="020B0604020202020204" pitchFamily="34" charset="0"/>
                <a:ea typeface="Calibri" panose="020F0502020204030204" pitchFamily="34" charset="0"/>
                <a:cs typeface="Arial" panose="020B0604020202020204" pitchFamily="34" charset="0"/>
              </a:rPr>
              <a:t>Psychological Science in the Public Interest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i="1" dirty="0">
                <a:effectLst/>
                <a:latin typeface="Arial" panose="020B0604020202020204" pitchFamily="34" charset="0"/>
                <a:ea typeface="Calibri" panose="020F0502020204030204" pitchFamily="34" charset="0"/>
                <a:cs typeface="Arial" panose="020B0604020202020204" pitchFamily="34" charset="0"/>
              </a:rPr>
              <a:t>9</a:t>
            </a:r>
            <a:r>
              <a:rPr lang="en-US" sz="1800" dirty="0">
                <a:effectLst/>
                <a:latin typeface="Arial" panose="020B0604020202020204" pitchFamily="34" charset="0"/>
                <a:ea typeface="Calibri" panose="020F0502020204030204" pitchFamily="34" charset="0"/>
                <a:cs typeface="Arial" panose="020B0604020202020204" pitchFamily="34" charset="0"/>
              </a:rPr>
              <a:t>(3), 105–119. </a:t>
            </a:r>
            <a:r>
              <a:rPr lang="en-US" sz="1800" u="sng" dirty="0">
                <a:solidFill>
                  <a:srgbClr val="006ACC"/>
                </a:solidFill>
                <a:effectLst/>
                <a:latin typeface="Arial" panose="020B0604020202020204" pitchFamily="34" charset="0"/>
                <a:ea typeface="Calibri" panose="020F0502020204030204" pitchFamily="34" charset="0"/>
                <a:cs typeface="Arial" panose="020B0604020202020204" pitchFamily="34" charset="0"/>
                <a:hlinkClick r:id="rId4"/>
              </a:rPr>
              <a:t>https://doi.org/10.1111/j.1539-6053.2009.01038.x</a:t>
            </a: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342900" indent="-342900" defTabSz="833932">
              <a:lnSpc>
                <a:spcPct val="100000"/>
              </a:lnSpc>
              <a:spcBef>
                <a:spcPts val="300"/>
              </a:spcBef>
              <a:buAutoNum type="arabicPeriod"/>
              <a:defRPr sz="1824"/>
            </a:pPr>
            <a:r>
              <a:rPr lang="en-US" sz="1800" dirty="0">
                <a:solidFill>
                  <a:srgbClr val="111111"/>
                </a:solidFill>
                <a:effectLst/>
                <a:latin typeface="Arial" panose="020B0604020202020204" pitchFamily="34" charset="0"/>
                <a:ea typeface="Calibri" panose="020F0502020204030204" pitchFamily="34" charset="0"/>
                <a:cs typeface="Arial" panose="020B0604020202020204" pitchFamily="34" charset="0"/>
              </a:rPr>
              <a:t>Smith, M. K. (2001, 2010). ‘David A. Kolb on experiential learning’, </a:t>
            </a:r>
            <a:r>
              <a:rPr lang="en-US" sz="1800" i="1" dirty="0">
                <a:effectLst/>
                <a:latin typeface="Arial" panose="020B0604020202020204" pitchFamily="34" charset="0"/>
                <a:ea typeface="Calibri" panose="020F0502020204030204" pitchFamily="34" charset="0"/>
                <a:cs typeface="Arial" panose="020B0604020202020204" pitchFamily="34" charset="0"/>
              </a:rPr>
              <a:t>The encyclopedia of pedagogy and informal education. </a:t>
            </a:r>
            <a:r>
              <a:rPr lang="en-US" sz="1800" dirty="0">
                <a:latin typeface="Arial" panose="020B0604020202020204" pitchFamily="34" charset="0"/>
                <a:ea typeface="Calibri" panose="020F0502020204030204" pitchFamily="34" charset="0"/>
                <a:cs typeface="Arial" panose="020B0604020202020204" pitchFamily="34" charset="0"/>
              </a:rPr>
              <a:t>Retrieved from </a:t>
            </a:r>
            <a:r>
              <a:rPr lang="en-US" sz="1800" u="sng" dirty="0">
                <a:solidFill>
                  <a:srgbClr val="003399"/>
                </a:solidFill>
                <a:effectLst/>
                <a:latin typeface="Arial" panose="020B0604020202020204" pitchFamily="34" charset="0"/>
                <a:ea typeface="Calibri" panose="020F0502020204030204" pitchFamily="34" charset="0"/>
                <a:cs typeface="Arial" panose="020B0604020202020204" pitchFamily="34" charset="0"/>
                <a:hlinkClick r:id="rId5" tooltip="https://infed.org/mobi/david-a-kolb-on-experiential-learning/"/>
              </a:rPr>
              <a:t>https://infed.org/mobi/david-a-kolb-on-experiential-learning/</a:t>
            </a:r>
            <a:endParaRPr lang="en-US" sz="1800" u="sng" dirty="0">
              <a:solidFill>
                <a:srgbClr val="11111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defTabSz="833932">
              <a:lnSpc>
                <a:spcPct val="100000"/>
              </a:lnSpc>
              <a:spcBef>
                <a:spcPts val="300"/>
              </a:spcBef>
              <a:buAutoNum type="arabicPeriod"/>
              <a:defRPr sz="1824"/>
            </a:pPr>
            <a:r>
              <a:rPr lang="en-US" sz="1800" dirty="0">
                <a:solidFill>
                  <a:srgbClr val="212121"/>
                </a:solidFill>
                <a:latin typeface="Arial" panose="020B0604020202020204" pitchFamily="34" charset="0"/>
                <a:ea typeface="Calibri" panose="020F0502020204030204" pitchFamily="34" charset="0"/>
                <a:cs typeface="Arial" panose="020B0604020202020204" pitchFamily="34" charset="0"/>
              </a:rPr>
              <a:t>Wright, Diana Browning (2005). Accommodations and Modifications: Differentiating Instruction and Promoting Staff Implementation in the Era of High Standards. Retrieved from </a:t>
            </a:r>
            <a:r>
              <a:rPr lang="en-US" sz="1800" dirty="0">
                <a:solidFill>
                  <a:srgbClr val="212121"/>
                </a:solidFill>
                <a:latin typeface="Arial" panose="020B0604020202020204" pitchFamily="34" charset="0"/>
                <a:ea typeface="Calibri" panose="020F0502020204030204" pitchFamily="34" charset="0"/>
                <a:cs typeface="Arial" panose="020B0604020202020204" pitchFamily="34" charset="0"/>
                <a:hlinkClick r:id="rId6"/>
              </a:rPr>
              <a:t>http://www.pent.ca.gov/acc/accom_toc.html</a:t>
            </a:r>
            <a:r>
              <a:rPr lang="en-US" sz="1800" dirty="0">
                <a:solidFill>
                  <a:srgbClr val="212121"/>
                </a:solidFill>
                <a:latin typeface="Arial" panose="020B0604020202020204" pitchFamily="34" charset="0"/>
                <a:ea typeface="Calibri" panose="020F0502020204030204" pitchFamily="34" charset="0"/>
                <a:cs typeface="Arial" panose="020B0604020202020204" pitchFamily="34" charset="0"/>
              </a:rPr>
              <a:t> </a:t>
            </a:r>
          </a:p>
          <a:p>
            <a:pPr marL="342900" indent="-342900" defTabSz="833932">
              <a:lnSpc>
                <a:spcPct val="100000"/>
              </a:lnSpc>
              <a:spcBef>
                <a:spcPts val="300"/>
              </a:spcBef>
              <a:buAutoNum type="arabicPeriod"/>
              <a:defRPr sz="1824"/>
            </a:pPr>
            <a:r>
              <a:rPr lang="en-US" sz="1800" dirty="0">
                <a:solidFill>
                  <a:srgbClr val="212121"/>
                </a:solidFill>
                <a:latin typeface="Arial" panose="020B0604020202020204" pitchFamily="34" charset="0"/>
                <a:ea typeface="Calibri" panose="020F0502020204030204" pitchFamily="34" charset="0"/>
                <a:cs typeface="Arial" panose="020B0604020202020204" pitchFamily="34" charset="0"/>
              </a:rPr>
              <a:t>Wright, Diana Browning (2003). Hierarchical Differentiated Supports/Accommodations/Modifications. Retrieved from </a:t>
            </a:r>
            <a:r>
              <a:rPr lang="en-US" sz="1800" dirty="0">
                <a:solidFill>
                  <a:srgbClr val="212121"/>
                </a:solidFill>
                <a:latin typeface="Arial" panose="020B0604020202020204" pitchFamily="34" charset="0"/>
                <a:ea typeface="Calibri" panose="020F0502020204030204" pitchFamily="34" charset="0"/>
                <a:cs typeface="Arial" panose="020B0604020202020204" pitchFamily="34" charset="0"/>
                <a:hlinkClick r:id="rId7"/>
              </a:rPr>
              <a:t>http://www.pent.ca.gov/acc/hierarchicaldiffsupports.pdf</a:t>
            </a:r>
            <a:r>
              <a:rPr lang="en-US" sz="1800" dirty="0">
                <a:solidFill>
                  <a:srgbClr val="212121"/>
                </a:solidFill>
                <a:latin typeface="Arial" panose="020B0604020202020204" pitchFamily="34" charset="0"/>
                <a:ea typeface="Calibri" panose="020F0502020204030204" pitchFamily="34" charset="0"/>
                <a:cs typeface="Arial" panose="020B0604020202020204" pitchFamily="34" charset="0"/>
              </a:rPr>
              <a:t> </a:t>
            </a:r>
          </a:p>
          <a:p>
            <a:pPr marL="182880" indent="-182880" defTabSz="833932">
              <a:lnSpc>
                <a:spcPct val="100000"/>
              </a:lnSpc>
              <a:spcBef>
                <a:spcPts val="300"/>
              </a:spcBef>
              <a:buFontTx/>
              <a:buChar char="•"/>
              <a:defRPr sz="1824"/>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182880" indent="-182880" defTabSz="833932">
              <a:lnSpc>
                <a:spcPct val="100000"/>
              </a:lnSpc>
              <a:spcBef>
                <a:spcPts val="300"/>
              </a:spcBef>
              <a:buFontTx/>
              <a:defRPr sz="1824"/>
            </a:pPr>
            <a:endParaRPr dirty="0"/>
          </a:p>
        </p:txBody>
      </p:sp>
    </p:spTree>
    <p:extLst>
      <p:ext uri="{BB962C8B-B14F-4D97-AF65-F5344CB8AC3E}">
        <p14:creationId xmlns:p14="http://schemas.microsoft.com/office/powerpoint/2010/main" val="107757731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a:t>Stay Connected</a:t>
            </a:r>
          </a:p>
        </p:txBody>
      </p:sp>
      <p:sp>
        <p:nvSpPr>
          <p:cNvPr id="3" name="Text Placeholder 2"/>
          <p:cNvSpPr>
            <a:spLocks noGrp="1"/>
          </p:cNvSpPr>
          <p:nvPr>
            <p:ph type="body" idx="1"/>
          </p:nvPr>
        </p:nvSpPr>
        <p:spPr>
          <a:xfrm>
            <a:off x="1687773" y="2018132"/>
            <a:ext cx="8816454" cy="576381"/>
          </a:xfrm>
        </p:spPr>
        <p:txBody>
          <a:bodyPr/>
          <a:lstStyle/>
          <a:p>
            <a:pPr marL="0" indent="0">
              <a:buNone/>
            </a:pPr>
            <a:r>
              <a:rPr lang="en-US" dirty="0">
                <a:hlinkClick r:id="rId3"/>
              </a:rPr>
              <a:t>mhttcnetwork.org/centers/mountain-plains-</a:t>
            </a:r>
            <a:r>
              <a:rPr lang="en-US" dirty="0" err="1">
                <a:hlinkClick r:id="rId3"/>
              </a:rPr>
              <a:t>mhttc</a:t>
            </a:r>
            <a:r>
              <a:rPr lang="en-US" dirty="0">
                <a:hlinkClick r:id="rId3"/>
              </a:rPr>
              <a:t>/home</a:t>
            </a:r>
            <a:r>
              <a:rPr lang="en-US" dirty="0"/>
              <a:t> </a:t>
            </a: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98" y="1828124"/>
            <a:ext cx="990738" cy="3629532"/>
          </a:xfrm>
          <a:prstGeom prst="rect">
            <a:avLst/>
          </a:prstGeom>
        </p:spPr>
      </p:pic>
      <p:sp>
        <p:nvSpPr>
          <p:cNvPr id="6" name="Text Placeholder 2"/>
          <p:cNvSpPr txBox="1">
            <a:spLocks/>
          </p:cNvSpPr>
          <p:nvPr/>
        </p:nvSpPr>
        <p:spPr>
          <a:xfrm>
            <a:off x="1687773" y="2810944"/>
            <a:ext cx="8816454" cy="57638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a:lstStyle>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hlinkClick r:id="rId5"/>
              </a:rPr>
              <a:t>@Mountain-Plains-MHTTC  </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 Placeholder 2"/>
          <p:cNvSpPr txBox="1">
            <a:spLocks/>
          </p:cNvSpPr>
          <p:nvPr/>
        </p:nvSpPr>
        <p:spPr>
          <a:xfrm>
            <a:off x="1687772" y="3764511"/>
            <a:ext cx="8816454" cy="57638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a:lstStyle>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hlinkClick r:id="rId6"/>
              </a:rPr>
              <a:t>@MPMHTTC </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ext Placeholder 2"/>
          <p:cNvSpPr txBox="1">
            <a:spLocks/>
          </p:cNvSpPr>
          <p:nvPr/>
        </p:nvSpPr>
        <p:spPr>
          <a:xfrm>
            <a:off x="1687773" y="4718079"/>
            <a:ext cx="10284488" cy="57638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fontScale="85000"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a:lstStyle>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hlinkClick r:id="rId7"/>
              </a:rPr>
              <a:t>mhttcnetwork.org/centers/mountain-plains-</a:t>
            </a:r>
            <a:r>
              <a:rPr kumimoji="0" lang="en-US" sz="2800" b="0" i="0" u="none" strike="noStrike" kern="0" cap="none" spc="0" normalizeH="0" baseline="0" noProof="0" dirty="0" err="1">
                <a:ln>
                  <a:noFill/>
                </a:ln>
                <a:solidFill>
                  <a:srgbClr val="000000"/>
                </a:solidFill>
                <a:effectLst/>
                <a:uLnTx/>
                <a:uFillTx/>
                <a:latin typeface="Arial"/>
                <a:cs typeface="Arial"/>
                <a:sym typeface="Arial"/>
                <a:hlinkClick r:id="rId7"/>
              </a:rPr>
              <a:t>mhttc</a:t>
            </a:r>
            <a:r>
              <a:rPr kumimoji="0" lang="en-US" sz="2800" b="0" i="0" u="none" strike="noStrike" kern="0" cap="none" spc="0" normalizeH="0" baseline="0" noProof="0" dirty="0">
                <a:ln>
                  <a:noFill/>
                </a:ln>
                <a:solidFill>
                  <a:srgbClr val="000000"/>
                </a:solidFill>
                <a:effectLst/>
                <a:uLnTx/>
                <a:uFillTx/>
                <a:latin typeface="Arial"/>
                <a:cs typeface="Arial"/>
                <a:sym typeface="Arial"/>
                <a:hlinkClick r:id="rId7"/>
              </a:rPr>
              <a:t>/subscribe-our-mailing-list</a:t>
            </a:r>
            <a:r>
              <a:rPr kumimoji="0" lang="en-US" sz="2800" b="0" i="0" u="none" strike="noStrike" kern="0" cap="none" spc="0" normalizeH="0" baseline="0" noProof="0" dirty="0">
                <a:ln>
                  <a:noFill/>
                </a:ln>
                <a:solidFill>
                  <a:srgbClr val="000000"/>
                </a:solidFill>
                <a:effectLst/>
                <a:uLnTx/>
                <a:uFillTx/>
                <a:latin typeface="Arial"/>
                <a:cs typeface="Arial"/>
                <a:sym typeface="Arial"/>
              </a:rPr>
              <a:t> </a:t>
            </a:r>
          </a:p>
        </p:txBody>
      </p:sp>
    </p:spTree>
    <p:extLst>
      <p:ext uri="{BB962C8B-B14F-4D97-AF65-F5344CB8AC3E}">
        <p14:creationId xmlns:p14="http://schemas.microsoft.com/office/powerpoint/2010/main" val="6330046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FA81D03D-0FFF-4FA7-9D88-918990F4ACAD}"/>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3003934" y="195823"/>
            <a:ext cx="6579241" cy="6579241"/>
          </a:xfrm>
          <a:prstGeom prst="rect">
            <a:avLst/>
          </a:prstGeom>
        </p:spPr>
      </p:pic>
    </p:spTree>
    <p:extLst>
      <p:ext uri="{BB962C8B-B14F-4D97-AF65-F5344CB8AC3E}">
        <p14:creationId xmlns:p14="http://schemas.microsoft.com/office/powerpoint/2010/main" val="307850647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88" y="18255"/>
            <a:ext cx="10515600" cy="1325564"/>
          </a:xfrm>
        </p:spPr>
        <p:txBody>
          <a:bodyPr>
            <a:normAutofit/>
          </a:bodyPr>
          <a:lstStyle/>
          <a:p>
            <a:r>
              <a:rPr lang="en-US" dirty="0"/>
              <a:t>Differentiated Instruction</a:t>
            </a:r>
          </a:p>
        </p:txBody>
      </p:sp>
      <p:sp>
        <p:nvSpPr>
          <p:cNvPr id="3" name="Content Placeholder 2"/>
          <p:cNvSpPr>
            <a:spLocks noGrp="1"/>
          </p:cNvSpPr>
          <p:nvPr>
            <p:ph idx="1"/>
          </p:nvPr>
        </p:nvSpPr>
        <p:spPr>
          <a:xfrm>
            <a:off x="838199" y="1284194"/>
            <a:ext cx="11035553" cy="4892769"/>
          </a:xfrm>
        </p:spPr>
        <p:txBody>
          <a:bodyPr>
            <a:normAutofit lnSpcReduction="10000"/>
          </a:bodyPr>
          <a:lstStyle/>
          <a:p>
            <a:r>
              <a:rPr lang="en-US" dirty="0"/>
              <a:t>“Adaptations”. Best teaching practices to help all students with differing abilities in the same class understand presented material. </a:t>
            </a:r>
          </a:p>
          <a:p>
            <a:endParaRPr lang="en-US" dirty="0"/>
          </a:p>
          <a:p>
            <a:r>
              <a:rPr lang="en-US" dirty="0"/>
              <a:t>Maximizes instruction for all students</a:t>
            </a:r>
          </a:p>
          <a:p>
            <a:pPr marL="0" indent="0">
              <a:buNone/>
            </a:pPr>
            <a:endParaRPr lang="en-US" dirty="0"/>
          </a:p>
          <a:p>
            <a:r>
              <a:rPr lang="en-US" dirty="0"/>
              <a:t>Uses several different avenues for all to learn the same material</a:t>
            </a:r>
          </a:p>
          <a:p>
            <a:endParaRPr lang="en-US" dirty="0"/>
          </a:p>
          <a:p>
            <a:r>
              <a:rPr lang="en-US" dirty="0"/>
              <a:t>Doesn’t change or reduce goal’s learning expectations</a:t>
            </a:r>
          </a:p>
          <a:p>
            <a:pPr marL="0" indent="0">
              <a:buNone/>
            </a:pPr>
            <a:endParaRPr lang="en-US" u="sng" dirty="0"/>
          </a:p>
          <a:p>
            <a:r>
              <a:rPr lang="en-US" u="sng" dirty="0"/>
              <a:t>Doesn’t change</a:t>
            </a:r>
            <a:r>
              <a:rPr lang="en-US" dirty="0"/>
              <a:t>  curriculum or content of what’s taught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033" y="72939"/>
            <a:ext cx="10615803" cy="949037"/>
          </a:xfrm>
        </p:spPr>
        <p:txBody>
          <a:bodyPr/>
          <a:lstStyle/>
          <a:p>
            <a:r>
              <a:rPr lang="en-US" dirty="0"/>
              <a:t>What are Accommodations?</a:t>
            </a:r>
          </a:p>
        </p:txBody>
      </p:sp>
      <p:sp>
        <p:nvSpPr>
          <p:cNvPr id="3" name="Content Placeholder 2"/>
          <p:cNvSpPr>
            <a:spLocks noGrp="1"/>
          </p:cNvSpPr>
          <p:nvPr>
            <p:ph idx="1"/>
          </p:nvPr>
        </p:nvSpPr>
        <p:spPr>
          <a:xfrm>
            <a:off x="925033" y="1021976"/>
            <a:ext cx="10823944" cy="5662288"/>
          </a:xfrm>
        </p:spPr>
        <p:txBody>
          <a:bodyPr>
            <a:normAutofit fontScale="85000" lnSpcReduction="20000"/>
          </a:bodyPr>
          <a:lstStyle/>
          <a:p>
            <a:pPr>
              <a:lnSpc>
                <a:spcPct val="120000"/>
              </a:lnSpc>
            </a:pPr>
            <a:r>
              <a:rPr lang="en-US" b="1" dirty="0"/>
              <a:t>Change made to </a:t>
            </a:r>
            <a:r>
              <a:rPr lang="en-US" b="1" u="sng" dirty="0"/>
              <a:t>teaching/</a:t>
            </a:r>
            <a:r>
              <a:rPr lang="en-US" b="1" dirty="0"/>
              <a:t>testing to provide </a:t>
            </a:r>
            <a:r>
              <a:rPr lang="en-US" b="1" u="sng" dirty="0"/>
              <a:t>access</a:t>
            </a:r>
            <a:r>
              <a:rPr lang="en-US" b="1" dirty="0"/>
              <a:t> to information &amp; create equal opportunity to</a:t>
            </a:r>
            <a:r>
              <a:rPr lang="en-US" b="1" u="sng" dirty="0"/>
              <a:t> demonstrate </a:t>
            </a:r>
            <a:r>
              <a:rPr lang="en-US" b="1" dirty="0"/>
              <a:t>knowledge and skills </a:t>
            </a:r>
            <a:endParaRPr lang="en-US" dirty="0"/>
          </a:p>
          <a:p>
            <a:endParaRPr lang="en-US" u="sng" dirty="0"/>
          </a:p>
          <a:p>
            <a:r>
              <a:rPr lang="en-US" u="sng" dirty="0"/>
              <a:t>Doesn’t change</a:t>
            </a:r>
            <a:r>
              <a:rPr lang="en-US" dirty="0"/>
              <a:t> curriculum, content, or goal’s learning expectations</a:t>
            </a:r>
          </a:p>
          <a:p>
            <a:endParaRPr lang="en-US" dirty="0"/>
          </a:p>
          <a:p>
            <a:r>
              <a:rPr lang="en-US" dirty="0"/>
              <a:t>Changes how content is taught, accessed, and/or assessed via presentation, response, timing, or setting</a:t>
            </a:r>
          </a:p>
          <a:p>
            <a:endParaRPr lang="en-US" dirty="0"/>
          </a:p>
          <a:p>
            <a:r>
              <a:rPr lang="en-US" dirty="0"/>
              <a:t>End result/product is the same as those without accommodations</a:t>
            </a:r>
          </a:p>
          <a:p>
            <a:endParaRPr lang="en-US" b="1" dirty="0"/>
          </a:p>
          <a:p>
            <a:pPr>
              <a:lnSpc>
                <a:spcPct val="120000"/>
              </a:lnSpc>
            </a:pPr>
            <a:r>
              <a:rPr lang="en-US" b="1" dirty="0"/>
              <a:t>Needs based. </a:t>
            </a:r>
            <a:r>
              <a:rPr lang="en-US" b="1" u="sng" dirty="0"/>
              <a:t>Typically</a:t>
            </a:r>
            <a:r>
              <a:rPr lang="en-US" b="1" dirty="0"/>
              <a:t> intended to reduce or eliminate effects of student’s disability (504/IEP), b</a:t>
            </a:r>
            <a:r>
              <a:rPr lang="en-US" b="1" i="1" dirty="0"/>
              <a:t>ut not always (RTI/MTSS)</a:t>
            </a:r>
            <a:endParaRPr lang="en-US" b="1" dirty="0"/>
          </a:p>
          <a:p>
            <a:endParaRPr lang="en-US" dirty="0"/>
          </a:p>
          <a:p>
            <a:r>
              <a:rPr lang="en-US" dirty="0"/>
              <a:t>Delivered </a:t>
            </a:r>
            <a:r>
              <a:rPr lang="en-US" i="1" dirty="0"/>
              <a:t>in addition to</a:t>
            </a:r>
            <a:r>
              <a:rPr lang="en-US" dirty="0"/>
              <a:t> differentiated instruction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73" y="0"/>
            <a:ext cx="9402727" cy="1143000"/>
          </a:xfrm>
        </p:spPr>
        <p:txBody>
          <a:bodyPr>
            <a:normAutofit/>
          </a:bodyPr>
          <a:lstStyle/>
          <a:p>
            <a:r>
              <a:rPr lang="en-US" dirty="0"/>
              <a:t>Importance of Accommodations</a:t>
            </a:r>
          </a:p>
        </p:txBody>
      </p:sp>
      <p:sp>
        <p:nvSpPr>
          <p:cNvPr id="3" name="Content Placeholder 2"/>
          <p:cNvSpPr>
            <a:spLocks noGrp="1"/>
          </p:cNvSpPr>
          <p:nvPr>
            <p:ph idx="1"/>
          </p:nvPr>
        </p:nvSpPr>
        <p:spPr>
          <a:xfrm>
            <a:off x="808073" y="1600201"/>
            <a:ext cx="10830356" cy="4525963"/>
          </a:xfrm>
        </p:spPr>
        <p:txBody>
          <a:bodyPr/>
          <a:lstStyle/>
          <a:p>
            <a:r>
              <a:rPr lang="en-US" dirty="0"/>
              <a:t>If specifically listed on the IEP/504 plan, then team believes stated accommodations are necessary to access the curriculum</a:t>
            </a:r>
          </a:p>
          <a:p>
            <a:pPr marL="0" indent="0">
              <a:buNone/>
            </a:pPr>
            <a:endParaRPr lang="en-US" dirty="0"/>
          </a:p>
          <a:p>
            <a:r>
              <a:rPr lang="en-US" dirty="0"/>
              <a:t>All Section 504 &amp; IEP accommodations are civil rights protected &amp; need to be implemented at all times stated on the plan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206" y="41767"/>
            <a:ext cx="9361394" cy="865909"/>
          </a:xfrm>
        </p:spPr>
        <p:txBody>
          <a:bodyPr/>
          <a:lstStyle/>
          <a:p>
            <a:r>
              <a:rPr lang="en-US" dirty="0"/>
              <a:t>What are Interventions?</a:t>
            </a:r>
          </a:p>
        </p:txBody>
      </p:sp>
      <p:sp>
        <p:nvSpPr>
          <p:cNvPr id="3" name="Content Placeholder 2"/>
          <p:cNvSpPr>
            <a:spLocks noGrp="1"/>
          </p:cNvSpPr>
          <p:nvPr>
            <p:ph idx="1"/>
          </p:nvPr>
        </p:nvSpPr>
        <p:spPr>
          <a:xfrm>
            <a:off x="900545" y="1219200"/>
            <a:ext cx="10723419" cy="5361709"/>
          </a:xfrm>
        </p:spPr>
        <p:txBody>
          <a:bodyPr>
            <a:normAutofit fontScale="92500" lnSpcReduction="10000"/>
          </a:bodyPr>
          <a:lstStyle/>
          <a:p>
            <a:r>
              <a:rPr lang="en-US" b="1" dirty="0"/>
              <a:t>Targeted strategy used </a:t>
            </a:r>
            <a:r>
              <a:rPr lang="en-US" b="1" i="1" dirty="0"/>
              <a:t>to change a student’s learning outcomes. </a:t>
            </a:r>
          </a:p>
          <a:p>
            <a:pPr marL="0" indent="0">
              <a:buNone/>
            </a:pPr>
            <a:endParaRPr lang="en-US" u="sng" dirty="0"/>
          </a:p>
          <a:p>
            <a:r>
              <a:rPr lang="en-US" u="sng" dirty="0"/>
              <a:t>Doesn’t change</a:t>
            </a:r>
            <a:r>
              <a:rPr lang="en-US" dirty="0"/>
              <a:t> curriculum or content of what’s taught</a:t>
            </a:r>
          </a:p>
          <a:p>
            <a:endParaRPr lang="en-US" dirty="0"/>
          </a:p>
          <a:p>
            <a:r>
              <a:rPr lang="en-US" dirty="0"/>
              <a:t>Teaches new skill, build fluency, encourage generalization </a:t>
            </a:r>
          </a:p>
          <a:p>
            <a:pPr marL="0" indent="0">
              <a:buNone/>
            </a:pPr>
            <a:endParaRPr lang="en-US" dirty="0"/>
          </a:p>
          <a:p>
            <a:r>
              <a:rPr lang="en-US" dirty="0"/>
              <a:t>Should be scientifically researched or evidenced based</a:t>
            </a:r>
          </a:p>
          <a:p>
            <a:endParaRPr lang="en-US" dirty="0"/>
          </a:p>
          <a:p>
            <a:r>
              <a:rPr lang="en-US" dirty="0"/>
              <a:t>Linked to assessment, planning, and data collection to determine student growth and inform instructional decision-making.  </a:t>
            </a:r>
          </a:p>
          <a:p>
            <a:pPr marL="0" indent="0">
              <a:buNone/>
            </a:pPr>
            <a:endParaRPr lang="en-US" dirty="0"/>
          </a:p>
          <a:p>
            <a:r>
              <a:rPr lang="en-US" dirty="0"/>
              <a:t>Delivered </a:t>
            </a:r>
            <a:r>
              <a:rPr lang="en-US" i="1" dirty="0"/>
              <a:t>in addition to</a:t>
            </a:r>
            <a:r>
              <a:rPr lang="en-US" dirty="0"/>
              <a:t> differentiated instruction. </a:t>
            </a:r>
            <a:r>
              <a:rPr lang="en-US" b="1" dirty="0"/>
              <a:t>Used with RTI/MTSS</a:t>
            </a:r>
          </a:p>
          <a:p>
            <a:endParaRPr lang="en-US" dirty="0"/>
          </a:p>
          <a:p>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206" y="67235"/>
            <a:ext cx="9361394" cy="1143000"/>
          </a:xfrm>
        </p:spPr>
        <p:txBody>
          <a:bodyPr/>
          <a:lstStyle/>
          <a:p>
            <a:r>
              <a:rPr lang="en-US" dirty="0"/>
              <a:t>What are Modifications?</a:t>
            </a:r>
          </a:p>
        </p:txBody>
      </p:sp>
      <p:sp>
        <p:nvSpPr>
          <p:cNvPr id="3" name="Content Placeholder 2"/>
          <p:cNvSpPr>
            <a:spLocks noGrp="1"/>
          </p:cNvSpPr>
          <p:nvPr>
            <p:ph idx="1"/>
          </p:nvPr>
        </p:nvSpPr>
        <p:spPr>
          <a:xfrm>
            <a:off x="831273" y="1385047"/>
            <a:ext cx="10792691" cy="5154298"/>
          </a:xfrm>
        </p:spPr>
        <p:txBody>
          <a:bodyPr>
            <a:normAutofit fontScale="92500" lnSpcReduction="20000"/>
          </a:bodyPr>
          <a:lstStyle/>
          <a:p>
            <a:r>
              <a:rPr lang="en-US" b="1" dirty="0"/>
              <a:t>A change in WHAT the student is expected to learn and/or demonstrate. </a:t>
            </a:r>
          </a:p>
          <a:p>
            <a:endParaRPr lang="en-US" dirty="0"/>
          </a:p>
          <a:p>
            <a:r>
              <a:rPr lang="en-US" u="sng" dirty="0"/>
              <a:t>Changes</a:t>
            </a:r>
            <a:r>
              <a:rPr lang="en-US" dirty="0"/>
              <a:t> the general education curriculum, content, grade level standards, assessments </a:t>
            </a:r>
            <a:r>
              <a:rPr lang="en-US" i="1" dirty="0"/>
              <a:t>to create a learning environment for a specific student</a:t>
            </a:r>
            <a:endParaRPr lang="en-US" dirty="0"/>
          </a:p>
          <a:p>
            <a:endParaRPr lang="en-US" dirty="0"/>
          </a:p>
          <a:p>
            <a:r>
              <a:rPr lang="en-US" dirty="0"/>
              <a:t>Alterations change, lower, reduce learning expectations for demonstration of learning outcomes  (e.g., course of study, test prep, location, timing, scheduling, expectations, student response, ...)</a:t>
            </a:r>
          </a:p>
          <a:p>
            <a:pPr marL="0" indent="0">
              <a:buNone/>
            </a:pPr>
            <a:endParaRPr lang="en-US" dirty="0"/>
          </a:p>
          <a:p>
            <a:r>
              <a:rPr lang="en-US" dirty="0"/>
              <a:t>Delivered </a:t>
            </a:r>
            <a:r>
              <a:rPr lang="en-US" i="1" dirty="0"/>
              <a:t>in addition to</a:t>
            </a:r>
            <a:r>
              <a:rPr lang="en-US" dirty="0"/>
              <a:t> differentiated instruction</a:t>
            </a:r>
          </a:p>
          <a:p>
            <a:endParaRPr lang="en-US" u="sng" dirty="0"/>
          </a:p>
          <a:p>
            <a:r>
              <a:rPr lang="en-US" b="1" dirty="0"/>
              <a:t>Most often associated with IDEA/IEP</a:t>
            </a:r>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ountain Plains MHTTC Power Point Template (updated 10-27-2020)" id="{D238B94B-65FF-47EC-8898-EBE165DA16B7}" vid="{EDAA046E-E462-495B-8C23-3D0B13B5FD57}"/>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Mountain Plains MHTTC Power Point Template (updated 10-27-2020)</Template>
  <TotalTime>5045</TotalTime>
  <Words>2909</Words>
  <Application>Microsoft Office PowerPoint</Application>
  <PresentationFormat>Widescreen</PresentationFormat>
  <Paragraphs>306</Paragraphs>
  <Slides>36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Office Theme</vt:lpstr>
      <vt:lpstr>Effective Accommodations for Struggling Students</vt:lpstr>
      <vt:lpstr>PowerPoint Presentation</vt:lpstr>
      <vt:lpstr>PowerPoint Presentation</vt:lpstr>
      <vt:lpstr>PowerPoint Presentation</vt:lpstr>
      <vt:lpstr>Differentiated Instruction</vt:lpstr>
      <vt:lpstr>What are Accommodations?</vt:lpstr>
      <vt:lpstr>Importance of Accommodations</vt:lpstr>
      <vt:lpstr>What are Interventions?</vt:lpstr>
      <vt:lpstr>What are Modifications?</vt:lpstr>
      <vt:lpstr>PowerPoint Presentation</vt:lpstr>
      <vt:lpstr>Best Practices in Using Accommodations</vt:lpstr>
      <vt:lpstr>PowerPoint Presentation</vt:lpstr>
      <vt:lpstr>Nine Curriculum Adaptions Guiding Questions6</vt:lpstr>
      <vt:lpstr>Learning Styles Theory Disclaimer</vt:lpstr>
      <vt:lpstr>Accommodations and Assessment</vt:lpstr>
      <vt:lpstr>Common Learning Styles</vt:lpstr>
      <vt:lpstr>Common Strategies for Visual Learners</vt:lpstr>
      <vt:lpstr>Graphic Organizers. A Visual Thinking Tool</vt:lpstr>
      <vt:lpstr>Signs of Visual Processing Difficulties</vt:lpstr>
      <vt:lpstr>Strategies for Visual Processing Difficulty</vt:lpstr>
      <vt:lpstr>Common Strategies for Auditory Learners</vt:lpstr>
      <vt:lpstr>Signs of Auditory Processing Difficulties</vt:lpstr>
      <vt:lpstr>Strategies for Auditory Processing Difficulties</vt:lpstr>
      <vt:lpstr>Common Strategies for Kinesthetic Learners</vt:lpstr>
      <vt:lpstr>Common Learning Styles – Read/Write</vt:lpstr>
      <vt:lpstr>Other Common Learning Differences</vt:lpstr>
      <vt:lpstr>Memory Subtypes and Signs of Difficulty</vt:lpstr>
      <vt:lpstr>Strategies for Memory Difficulties</vt:lpstr>
      <vt:lpstr>Mnemonic Strategies, A Memory Tool</vt:lpstr>
      <vt:lpstr>Attention Subtypes and Signs of Difficulty </vt:lpstr>
      <vt:lpstr>Strategies for Attentional Difficulties</vt:lpstr>
      <vt:lpstr>PowerPoint Presentation</vt:lpstr>
      <vt:lpstr>Takeaways</vt:lpstr>
      <vt:lpstr>Resources</vt:lpstr>
      <vt:lpstr>Bibliography</vt:lpstr>
      <vt:lpstr>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Briley</dc:creator>
  <cp:lastModifiedBy>Terry, David</cp:lastModifiedBy>
  <cp:revision>11</cp:revision>
  <dcterms:created xsi:type="dcterms:W3CDTF">2021-01-26T16:31:34Z</dcterms:created>
  <dcterms:modified xsi:type="dcterms:W3CDTF">2021-02-24T14:57:50Z</dcterms:modified>
</cp:coreProperties>
</file>