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2.xml" ContentType="application/vnd.openxmlformats-officedocument.theme+xml"/>
  <Override PartName="/ppt/tags/tag10.xml" ContentType="application/vnd.openxmlformats-officedocument.presentationml.tags+xml"/>
  <Override PartName="/ppt/notesSlides/notesSlide1.xml" ContentType="application/vnd.openxmlformats-officedocument.presentationml.notesSlide+xml"/>
  <Override PartName="/ppt/tags/tag11.xml" ContentType="application/vnd.openxmlformats-officedocument.presentationml.tags+xml"/>
  <Override PartName="/ppt/notesSlides/notesSlide2.xml" ContentType="application/vnd.openxmlformats-officedocument.presentationml.notesSlide+xml"/>
  <Override PartName="/ppt/tags/tag1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3.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5.xml" ContentType="application/vnd.openxmlformats-officedocument.presentationml.tags+xml"/>
  <Override PartName="/ppt/notesSlides/notesSlide11.xml" ContentType="application/vnd.openxmlformats-officedocument.presentationml.notesSlide+xml"/>
  <Override PartName="/ppt/tags/tag16.xml" ContentType="application/vnd.openxmlformats-officedocument.presentationml.tags+xml"/>
  <Override PartName="/ppt/notesSlides/notesSlide12.xml" ContentType="application/vnd.openxmlformats-officedocument.presentationml.notesSlide+xml"/>
  <Override PartName="/ppt/tags/tag17.xml" ContentType="application/vnd.openxmlformats-officedocument.presentationml.tags+xml"/>
  <Override PartName="/ppt/notesSlides/notesSlide13.xml" ContentType="application/vnd.openxmlformats-officedocument.presentationml.notesSlide+xml"/>
  <Override PartName="/ppt/tags/tag18.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9.xml" ContentType="application/vnd.openxmlformats-officedocument.presentationml.tags+xml"/>
  <Override PartName="/ppt/notesSlides/notesSlide25.xml" ContentType="application/vnd.openxmlformats-officedocument.presentationml.notesSlide+xml"/>
  <Override PartName="/ppt/tags/tag20.xml" ContentType="application/vnd.openxmlformats-officedocument.presentationml.tags+xml"/>
  <Override PartName="/ppt/notesSlides/notesSlide26.xml" ContentType="application/vnd.openxmlformats-officedocument.presentationml.notesSlide+xml"/>
  <Override PartName="/ppt/tags/tag21.xml" ContentType="application/vnd.openxmlformats-officedocument.presentationml.tags+xml"/>
  <Override PartName="/ppt/notesSlides/notesSlide27.xml" ContentType="application/vnd.openxmlformats-officedocument.presentationml.notesSlide+xml"/>
  <Override PartName="/ppt/tags/tag22.xml" ContentType="application/vnd.openxmlformats-officedocument.presentationml.tags+xml"/>
  <Override PartName="/ppt/notesSlides/notesSlide28.xml" ContentType="application/vnd.openxmlformats-officedocument.presentationml.notesSlide+xml"/>
  <Override PartName="/ppt/tags/tag23.xml" ContentType="application/vnd.openxmlformats-officedocument.presentationml.tags+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Lst>
  <p:notesMasterIdLst>
    <p:notesMasterId r:id="rId33"/>
  </p:notesMasterIdLst>
  <p:sldIdLst>
    <p:sldId id="268" r:id="rId2"/>
    <p:sldId id="265" r:id="rId3"/>
    <p:sldId id="266" r:id="rId4"/>
    <p:sldId id="261" r:id="rId5"/>
    <p:sldId id="290" r:id="rId6"/>
    <p:sldId id="291" r:id="rId7"/>
    <p:sldId id="292" r:id="rId8"/>
    <p:sldId id="293" r:id="rId9"/>
    <p:sldId id="294" r:id="rId10"/>
    <p:sldId id="295" r:id="rId11"/>
    <p:sldId id="296" r:id="rId12"/>
    <p:sldId id="297" r:id="rId13"/>
    <p:sldId id="298" r:id="rId14"/>
    <p:sldId id="299" r:id="rId15"/>
    <p:sldId id="277" r:id="rId16"/>
    <p:sldId id="278" r:id="rId17"/>
    <p:sldId id="279" r:id="rId18"/>
    <p:sldId id="280" r:id="rId19"/>
    <p:sldId id="281" r:id="rId20"/>
    <p:sldId id="282" r:id="rId21"/>
    <p:sldId id="283" r:id="rId22"/>
    <p:sldId id="284" r:id="rId23"/>
    <p:sldId id="285" r:id="rId24"/>
    <p:sldId id="286" r:id="rId25"/>
    <p:sldId id="287" r:id="rId26"/>
    <p:sldId id="288" r:id="rId27"/>
    <p:sldId id="270" r:id="rId28"/>
    <p:sldId id="271" r:id="rId29"/>
    <p:sldId id="275" r:id="rId30"/>
    <p:sldId id="273" r:id="rId31"/>
    <p:sldId id="274" r:id="rId32"/>
  </p:sldIdLst>
  <p:sldSz cx="12192000" cy="6858000"/>
  <p:notesSz cx="6858000" cy="9144000"/>
  <p:custDataLst>
    <p:tags r:id="rId3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rker, Kendra L" initials="BKL"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941" autoAdjust="0"/>
    <p:restoredTop sz="72010" autoAdjust="0"/>
  </p:normalViewPr>
  <p:slideViewPr>
    <p:cSldViewPr snapToGrid="0">
      <p:cViewPr varScale="1">
        <p:scale>
          <a:sx n="79" d="100"/>
          <a:sy n="79" d="100"/>
        </p:scale>
        <p:origin x="2100"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Likeliness</a:t>
            </a:r>
            <a:r>
              <a:rPr lang="en-US" baseline="0" dirty="0"/>
              <a:t> to Seek Help</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Clergy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Very unlikely</c:v>
                </c:pt>
                <c:pt idx="1">
                  <c:v>Somewhat unlikely</c:v>
                </c:pt>
                <c:pt idx="2">
                  <c:v>Somewhat likely</c:v>
                </c:pt>
                <c:pt idx="3">
                  <c:v>Very likely</c:v>
                </c:pt>
              </c:strCache>
            </c:strRef>
          </c:cat>
          <c:val>
            <c:numRef>
              <c:f>Sheet1!$B$2:$B$5</c:f>
              <c:numCache>
                <c:formatCode>General</c:formatCode>
                <c:ptCount val="4"/>
                <c:pt idx="0">
                  <c:v>30.7</c:v>
                </c:pt>
                <c:pt idx="1">
                  <c:v>19.3</c:v>
                </c:pt>
                <c:pt idx="2">
                  <c:v>29.6</c:v>
                </c:pt>
                <c:pt idx="3">
                  <c:v>20.399999999999999</c:v>
                </c:pt>
              </c:numCache>
            </c:numRef>
          </c:val>
          <c:extLst>
            <c:ext xmlns:c16="http://schemas.microsoft.com/office/drawing/2014/chart" uri="{C3380CC4-5D6E-409C-BE32-E72D297353CC}">
              <c16:uniqueId val="{00000000-FF47-4C34-9AAD-EB3A48FD9574}"/>
            </c:ext>
          </c:extLst>
        </c:ser>
        <c:ser>
          <c:idx val="1"/>
          <c:order val="1"/>
          <c:tx>
            <c:strRef>
              <c:f>Sheet1!$C$1</c:f>
              <c:strCache>
                <c:ptCount val="1"/>
                <c:pt idx="0">
                  <c:v>Mental Health Professional</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Very unlikely</c:v>
                </c:pt>
                <c:pt idx="1">
                  <c:v>Somewhat unlikely</c:v>
                </c:pt>
                <c:pt idx="2">
                  <c:v>Somewhat likely</c:v>
                </c:pt>
                <c:pt idx="3">
                  <c:v>Very likely</c:v>
                </c:pt>
              </c:strCache>
            </c:strRef>
          </c:cat>
          <c:val>
            <c:numRef>
              <c:f>Sheet1!$C$2:$C$5</c:f>
              <c:numCache>
                <c:formatCode>General</c:formatCode>
                <c:ptCount val="4"/>
                <c:pt idx="0">
                  <c:v>51.2</c:v>
                </c:pt>
                <c:pt idx="1">
                  <c:v>19.899999999999999</c:v>
                </c:pt>
                <c:pt idx="2">
                  <c:v>22.3</c:v>
                </c:pt>
                <c:pt idx="3">
                  <c:v>6.6</c:v>
                </c:pt>
              </c:numCache>
            </c:numRef>
          </c:val>
          <c:extLst>
            <c:ext xmlns:c16="http://schemas.microsoft.com/office/drawing/2014/chart" uri="{C3380CC4-5D6E-409C-BE32-E72D297353CC}">
              <c16:uniqueId val="{00000001-FF47-4C34-9AAD-EB3A48FD9574}"/>
            </c:ext>
          </c:extLst>
        </c:ser>
        <c:dLbls>
          <c:dLblPos val="outEnd"/>
          <c:showLegendKey val="0"/>
          <c:showVal val="1"/>
          <c:showCatName val="0"/>
          <c:showSerName val="0"/>
          <c:showPercent val="0"/>
          <c:showBubbleSize val="0"/>
        </c:dLbls>
        <c:gapWidth val="219"/>
        <c:overlap val="-27"/>
        <c:axId val="599654688"/>
        <c:axId val="428291520"/>
      </c:barChart>
      <c:catAx>
        <c:axId val="599654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28291520"/>
        <c:crosses val="autoZero"/>
        <c:auto val="1"/>
        <c:lblAlgn val="ctr"/>
        <c:lblOffset val="100"/>
        <c:noMultiLvlLbl val="0"/>
      </c:catAx>
      <c:valAx>
        <c:axId val="4282915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996546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0D3911-F6F8-4995-96E8-B6003C798B22}" type="doc">
      <dgm:prSet loTypeId="urn:microsoft.com/office/officeart/2005/8/layout/radial3" loCatId="cycle" qsTypeId="urn:microsoft.com/office/officeart/2005/8/quickstyle/simple5" qsCatId="simple" csTypeId="urn:microsoft.com/office/officeart/2005/8/colors/colorful1" csCatId="colorful" phldr="1"/>
      <dgm:spPr/>
      <dgm:t>
        <a:bodyPr/>
        <a:lstStyle/>
        <a:p>
          <a:endParaRPr lang="en-US"/>
        </a:p>
      </dgm:t>
    </dgm:pt>
    <dgm:pt modelId="{28031A98-A890-4FC7-BCFE-BA2018FBE421}">
      <dgm:prSet phldrT="[Text]" custT="1"/>
      <dgm:spPr>
        <a:gradFill rotWithShape="0">
          <a:gsLst>
            <a:gs pos="50000">
              <a:schemeClr val="accent1">
                <a:lumMod val="50000"/>
                <a:alpha val="50000"/>
              </a:schemeClr>
            </a:gs>
            <a:gs pos="100000">
              <a:srgbClr val="0066FF">
                <a:alpha val="49804"/>
              </a:srgbClr>
            </a:gs>
            <a:gs pos="100000">
              <a:schemeClr val="accent2">
                <a:alpha val="50000"/>
                <a:hueOff val="0"/>
                <a:satOff val="0"/>
                <a:lumOff val="0"/>
                <a:alphaOff val="0"/>
                <a:lumMod val="99000"/>
                <a:satMod val="120000"/>
                <a:shade val="78000"/>
              </a:schemeClr>
            </a:gs>
          </a:gsLst>
        </a:gradFill>
        <a:ln w="15875">
          <a:solidFill>
            <a:schemeClr val="tx1"/>
          </a:solidFill>
        </a:ln>
      </dgm:spPr>
      <dgm:t>
        <a:bodyPr/>
        <a:lstStyle/>
        <a:p>
          <a:r>
            <a:rPr lang="en-US" sz="2800" dirty="0"/>
            <a:t>Spiritual</a:t>
          </a:r>
        </a:p>
      </dgm:t>
    </dgm:pt>
    <dgm:pt modelId="{85C2E43E-3C81-4AE5-A3F8-860E59AC8ADB}" type="parTrans" cxnId="{D8B999AC-61D4-4C72-AC05-CB8A89D01557}">
      <dgm:prSet/>
      <dgm:spPr/>
      <dgm:t>
        <a:bodyPr/>
        <a:lstStyle/>
        <a:p>
          <a:endParaRPr lang="en-US"/>
        </a:p>
      </dgm:t>
    </dgm:pt>
    <dgm:pt modelId="{CF357186-F965-4357-82E6-4C990E0597FC}" type="sibTrans" cxnId="{D8B999AC-61D4-4C72-AC05-CB8A89D01557}">
      <dgm:prSet/>
      <dgm:spPr/>
      <dgm:t>
        <a:bodyPr/>
        <a:lstStyle/>
        <a:p>
          <a:endParaRPr lang="en-US"/>
        </a:p>
      </dgm:t>
    </dgm:pt>
    <dgm:pt modelId="{2BD42546-46F2-41C1-8B3A-C34E323A85A1}">
      <dgm:prSet phldrT="[Text]"/>
      <dgm:spPr>
        <a:gradFill rotWithShape="0">
          <a:gsLst>
            <a:gs pos="100000">
              <a:srgbClr val="9966FF">
                <a:alpha val="49804"/>
              </a:srgbClr>
            </a:gs>
            <a:gs pos="10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gradFill>
        <a:ln w="15875">
          <a:solidFill>
            <a:schemeClr val="tx1"/>
          </a:solidFill>
        </a:ln>
      </dgm:spPr>
      <dgm:t>
        <a:bodyPr/>
        <a:lstStyle/>
        <a:p>
          <a:r>
            <a:rPr lang="en-US"/>
            <a:t>Occupational</a:t>
          </a:r>
        </a:p>
      </dgm:t>
    </dgm:pt>
    <dgm:pt modelId="{E9C974E5-0765-40EF-B2EE-9AED45FE63DE}" type="parTrans" cxnId="{A0A2F357-1A36-4FAD-A20F-3C2C42CF0C2A}">
      <dgm:prSet/>
      <dgm:spPr/>
      <dgm:t>
        <a:bodyPr/>
        <a:lstStyle/>
        <a:p>
          <a:endParaRPr lang="en-US"/>
        </a:p>
      </dgm:t>
    </dgm:pt>
    <dgm:pt modelId="{337FDB6E-FCC0-49A7-98E3-E35A06149ACF}" type="sibTrans" cxnId="{A0A2F357-1A36-4FAD-A20F-3C2C42CF0C2A}">
      <dgm:prSet/>
      <dgm:spPr/>
      <dgm:t>
        <a:bodyPr/>
        <a:lstStyle/>
        <a:p>
          <a:endParaRPr lang="en-US"/>
        </a:p>
      </dgm:t>
    </dgm:pt>
    <dgm:pt modelId="{9A59C623-3835-4CCD-8EB6-9EAD0D528F3D}">
      <dgm:prSet phldrT="[Text]"/>
      <dgm:spPr>
        <a:gradFill rotWithShape="0">
          <a:gsLst>
            <a:gs pos="100000">
              <a:srgbClr val="FFFF00"/>
            </a:gs>
            <a:gs pos="50000">
              <a:schemeClr val="accent4">
                <a:alpha val="50000"/>
                <a:hueOff val="0"/>
                <a:satOff val="0"/>
                <a:lumOff val="0"/>
                <a:alphaOff val="0"/>
                <a:satMod val="110000"/>
                <a:lumMod val="100000"/>
                <a:shade val="100000"/>
              </a:schemeClr>
            </a:gs>
            <a:gs pos="100000">
              <a:schemeClr val="accent4">
                <a:alpha val="50000"/>
                <a:hueOff val="0"/>
                <a:satOff val="0"/>
                <a:lumOff val="0"/>
                <a:alphaOff val="0"/>
                <a:lumMod val="99000"/>
                <a:satMod val="120000"/>
                <a:shade val="78000"/>
              </a:schemeClr>
            </a:gs>
          </a:gsLst>
        </a:gradFill>
        <a:ln w="15875">
          <a:solidFill>
            <a:schemeClr val="tx1"/>
          </a:solidFill>
        </a:ln>
      </dgm:spPr>
      <dgm:t>
        <a:bodyPr/>
        <a:lstStyle/>
        <a:p>
          <a:r>
            <a:rPr lang="en-US"/>
            <a:t>Intellectual</a:t>
          </a:r>
        </a:p>
      </dgm:t>
    </dgm:pt>
    <dgm:pt modelId="{04AD52EB-8A77-4D52-9B21-6483C3DC3CD8}" type="parTrans" cxnId="{91DD7064-48F3-4501-B058-0E267C5C0305}">
      <dgm:prSet/>
      <dgm:spPr/>
      <dgm:t>
        <a:bodyPr/>
        <a:lstStyle/>
        <a:p>
          <a:endParaRPr lang="en-US"/>
        </a:p>
      </dgm:t>
    </dgm:pt>
    <dgm:pt modelId="{2DB18657-6576-4109-8BE5-ADD8381F76BD}" type="sibTrans" cxnId="{91DD7064-48F3-4501-B058-0E267C5C0305}">
      <dgm:prSet/>
      <dgm:spPr/>
      <dgm:t>
        <a:bodyPr/>
        <a:lstStyle/>
        <a:p>
          <a:endParaRPr lang="en-US"/>
        </a:p>
      </dgm:t>
    </dgm:pt>
    <dgm:pt modelId="{EA59DE1B-DA60-4650-BC31-8927FA7F3FEF}">
      <dgm:prSet phldrT="[Text]"/>
      <dgm:spPr>
        <a:gradFill rotWithShape="0">
          <a:gsLst>
            <a:gs pos="50000">
              <a:srgbClr val="DDDDDD">
                <a:alpha val="50000"/>
              </a:srgbClr>
            </a:gs>
            <a:gs pos="100000">
              <a:schemeClr val="accent5">
                <a:alpha val="50000"/>
                <a:hueOff val="0"/>
                <a:satOff val="0"/>
                <a:lumOff val="0"/>
                <a:alphaOff val="0"/>
                <a:lumMod val="99000"/>
                <a:satMod val="120000"/>
                <a:shade val="78000"/>
              </a:schemeClr>
            </a:gs>
          </a:gsLst>
        </a:gradFill>
        <a:ln w="15875">
          <a:solidFill>
            <a:schemeClr val="tx1"/>
          </a:solidFill>
        </a:ln>
      </dgm:spPr>
      <dgm:t>
        <a:bodyPr/>
        <a:lstStyle/>
        <a:p>
          <a:r>
            <a:rPr lang="en-US"/>
            <a:t>Emotional</a:t>
          </a:r>
        </a:p>
      </dgm:t>
    </dgm:pt>
    <dgm:pt modelId="{3A9F55DB-26F3-4642-BCE4-2328FF1226A5}" type="parTrans" cxnId="{E8FACBDB-86B5-4A2F-B731-E8EAFEFC8CAA}">
      <dgm:prSet/>
      <dgm:spPr/>
      <dgm:t>
        <a:bodyPr/>
        <a:lstStyle/>
        <a:p>
          <a:endParaRPr lang="en-US"/>
        </a:p>
      </dgm:t>
    </dgm:pt>
    <dgm:pt modelId="{429C5AE5-1973-4B32-8434-4264A7B04282}" type="sibTrans" cxnId="{E8FACBDB-86B5-4A2F-B731-E8EAFEFC8CAA}">
      <dgm:prSet/>
      <dgm:spPr/>
      <dgm:t>
        <a:bodyPr/>
        <a:lstStyle/>
        <a:p>
          <a:endParaRPr lang="en-US"/>
        </a:p>
      </dgm:t>
    </dgm:pt>
    <dgm:pt modelId="{0907734A-5EF0-4E9E-92DF-3D2DACC0CAC1}">
      <dgm:prSet phldrT="[Text]"/>
      <dgm:spPr>
        <a:gradFill rotWithShape="0">
          <a:gsLst>
            <a:gs pos="50000">
              <a:srgbClr val="009900">
                <a:alpha val="49804"/>
              </a:srgbClr>
            </a:gs>
            <a:gs pos="50000">
              <a:schemeClr val="accent6">
                <a:alpha val="50000"/>
                <a:hueOff val="0"/>
                <a:satOff val="0"/>
                <a:lumOff val="0"/>
                <a:alphaOff val="0"/>
                <a:satMod val="110000"/>
                <a:lumMod val="100000"/>
                <a:shade val="100000"/>
              </a:schemeClr>
            </a:gs>
            <a:gs pos="100000">
              <a:schemeClr val="accent6">
                <a:alpha val="50000"/>
                <a:hueOff val="0"/>
                <a:satOff val="0"/>
                <a:lumOff val="0"/>
                <a:alphaOff val="0"/>
                <a:lumMod val="99000"/>
                <a:satMod val="120000"/>
                <a:shade val="78000"/>
              </a:schemeClr>
            </a:gs>
          </a:gsLst>
        </a:gradFill>
        <a:ln w="15875">
          <a:solidFill>
            <a:schemeClr val="tx1"/>
          </a:solidFill>
        </a:ln>
      </dgm:spPr>
      <dgm:t>
        <a:bodyPr/>
        <a:lstStyle/>
        <a:p>
          <a:r>
            <a:rPr lang="en-US"/>
            <a:t>Physical</a:t>
          </a:r>
        </a:p>
      </dgm:t>
    </dgm:pt>
    <dgm:pt modelId="{F80A69F5-B5CB-4983-80C7-69C91E225428}" type="parTrans" cxnId="{FA8AEA27-AC41-451F-8603-2B09F7075636}">
      <dgm:prSet/>
      <dgm:spPr/>
      <dgm:t>
        <a:bodyPr/>
        <a:lstStyle/>
        <a:p>
          <a:endParaRPr lang="en-US"/>
        </a:p>
      </dgm:t>
    </dgm:pt>
    <dgm:pt modelId="{45512281-1CB7-4A0E-96F8-8C81A92E54CC}" type="sibTrans" cxnId="{FA8AEA27-AC41-451F-8603-2B09F7075636}">
      <dgm:prSet/>
      <dgm:spPr/>
      <dgm:t>
        <a:bodyPr/>
        <a:lstStyle/>
        <a:p>
          <a:endParaRPr lang="en-US"/>
        </a:p>
      </dgm:t>
    </dgm:pt>
    <dgm:pt modelId="{5EEF078A-3077-4821-97FB-4D8ADA6A692C}">
      <dgm:prSet phldrT="[Text]"/>
      <dgm:spPr>
        <a:gradFill rotWithShape="0">
          <a:gsLst>
            <a:gs pos="100000">
              <a:srgbClr val="FF0000">
                <a:alpha val="49804"/>
              </a:srgbClr>
            </a:gs>
            <a:gs pos="100000">
              <a:srgbClr val="FF0000">
                <a:alpha val="50000"/>
              </a:srgbClr>
            </a:gs>
            <a:gs pos="100000">
              <a:srgbClr val="FF0000"/>
            </a:gs>
          </a:gsLst>
        </a:gradFill>
        <a:ln w="15875">
          <a:solidFill>
            <a:schemeClr val="tx1"/>
          </a:solidFill>
        </a:ln>
      </dgm:spPr>
      <dgm:t>
        <a:bodyPr/>
        <a:lstStyle/>
        <a:p>
          <a:r>
            <a:rPr lang="en-US"/>
            <a:t>Social</a:t>
          </a:r>
        </a:p>
      </dgm:t>
    </dgm:pt>
    <dgm:pt modelId="{FEA9CDFB-3278-4698-BDAF-05C98B6CD9F0}" type="parTrans" cxnId="{A2E17A07-E795-401F-B2AD-D7C8A6F7AFA9}">
      <dgm:prSet/>
      <dgm:spPr/>
      <dgm:t>
        <a:bodyPr/>
        <a:lstStyle/>
        <a:p>
          <a:endParaRPr lang="en-US"/>
        </a:p>
      </dgm:t>
    </dgm:pt>
    <dgm:pt modelId="{BDF35EA2-7B1A-46DF-9743-250A5779C0F6}" type="sibTrans" cxnId="{A2E17A07-E795-401F-B2AD-D7C8A6F7AFA9}">
      <dgm:prSet/>
      <dgm:spPr/>
      <dgm:t>
        <a:bodyPr/>
        <a:lstStyle/>
        <a:p>
          <a:endParaRPr lang="en-US"/>
        </a:p>
      </dgm:t>
    </dgm:pt>
    <dgm:pt modelId="{CE1CBB6E-2173-4D23-87BB-721263788798}">
      <dgm:prSet phldrT="[Text]"/>
      <dgm:spPr>
        <a:gradFill rotWithShape="0">
          <a:gsLst>
            <a:gs pos="50000">
              <a:schemeClr val="accent2">
                <a:alpha val="50000"/>
                <a:hueOff val="0"/>
                <a:satOff val="0"/>
                <a:lumOff val="0"/>
                <a:alphaOff val="0"/>
                <a:satMod val="103000"/>
                <a:lumMod val="102000"/>
                <a:tint val="94000"/>
              </a:schemeClr>
            </a:gs>
            <a:gs pos="100000">
              <a:schemeClr val="accent2">
                <a:alpha val="50000"/>
                <a:hueOff val="0"/>
                <a:satOff val="0"/>
                <a:lumOff val="0"/>
                <a:alphaOff val="0"/>
                <a:satMod val="110000"/>
                <a:lumMod val="100000"/>
                <a:shade val="100000"/>
              </a:schemeClr>
            </a:gs>
            <a:gs pos="100000">
              <a:schemeClr val="accent2">
                <a:alpha val="50000"/>
                <a:hueOff val="0"/>
                <a:satOff val="0"/>
                <a:lumOff val="0"/>
                <a:alphaOff val="0"/>
                <a:lumMod val="99000"/>
                <a:satMod val="120000"/>
                <a:shade val="78000"/>
              </a:schemeClr>
            </a:gs>
          </a:gsLst>
        </a:gradFill>
        <a:ln w="15875">
          <a:solidFill>
            <a:schemeClr val="tx1"/>
          </a:solidFill>
        </a:ln>
      </dgm:spPr>
      <dgm:t>
        <a:bodyPr/>
        <a:lstStyle/>
        <a:p>
          <a:r>
            <a:rPr lang="en-US"/>
            <a:t>Environmental</a:t>
          </a:r>
        </a:p>
      </dgm:t>
    </dgm:pt>
    <dgm:pt modelId="{0BC06E39-E6E3-4B7C-A31E-DD92BB907555}" type="parTrans" cxnId="{11E80B30-0E75-404A-BB1D-A23ADF3482C3}">
      <dgm:prSet/>
      <dgm:spPr/>
      <dgm:t>
        <a:bodyPr/>
        <a:lstStyle/>
        <a:p>
          <a:endParaRPr lang="en-US"/>
        </a:p>
      </dgm:t>
    </dgm:pt>
    <dgm:pt modelId="{B3B51642-E7D1-425C-9011-89623105371B}" type="sibTrans" cxnId="{11E80B30-0E75-404A-BB1D-A23ADF3482C3}">
      <dgm:prSet/>
      <dgm:spPr/>
      <dgm:t>
        <a:bodyPr/>
        <a:lstStyle/>
        <a:p>
          <a:endParaRPr lang="en-US"/>
        </a:p>
      </dgm:t>
    </dgm:pt>
    <dgm:pt modelId="{418389B3-3412-47E4-9FF7-BB13C6101D3C}" type="pres">
      <dgm:prSet presAssocID="{720D3911-F6F8-4995-96E8-B6003C798B22}" presName="composite" presStyleCnt="0">
        <dgm:presLayoutVars>
          <dgm:chMax val="1"/>
          <dgm:dir/>
          <dgm:resizeHandles val="exact"/>
        </dgm:presLayoutVars>
      </dgm:prSet>
      <dgm:spPr/>
      <dgm:t>
        <a:bodyPr/>
        <a:lstStyle/>
        <a:p>
          <a:endParaRPr lang="en-US"/>
        </a:p>
      </dgm:t>
    </dgm:pt>
    <dgm:pt modelId="{26B2CEA2-C8F4-4834-86E9-B39AC72684E4}" type="pres">
      <dgm:prSet presAssocID="{720D3911-F6F8-4995-96E8-B6003C798B22}" presName="radial" presStyleCnt="0">
        <dgm:presLayoutVars>
          <dgm:animLvl val="ctr"/>
        </dgm:presLayoutVars>
      </dgm:prSet>
      <dgm:spPr/>
    </dgm:pt>
    <dgm:pt modelId="{3672CAC2-F224-4343-B405-7B4B49638A0C}" type="pres">
      <dgm:prSet presAssocID="{28031A98-A890-4FC7-BCFE-BA2018FBE421}" presName="centerShape" presStyleLbl="vennNode1" presStyleIdx="0" presStyleCnt="7"/>
      <dgm:spPr/>
      <dgm:t>
        <a:bodyPr/>
        <a:lstStyle/>
        <a:p>
          <a:endParaRPr lang="en-US"/>
        </a:p>
      </dgm:t>
    </dgm:pt>
    <dgm:pt modelId="{AB393317-3786-49AB-A35E-DCA23D1BD435}" type="pres">
      <dgm:prSet presAssocID="{2BD42546-46F2-41C1-8B3A-C34E323A85A1}" presName="node" presStyleLbl="vennNode1" presStyleIdx="1" presStyleCnt="7" custScaleX="150899" custScaleY="146747">
        <dgm:presLayoutVars>
          <dgm:bulletEnabled val="1"/>
        </dgm:presLayoutVars>
      </dgm:prSet>
      <dgm:spPr/>
      <dgm:t>
        <a:bodyPr/>
        <a:lstStyle/>
        <a:p>
          <a:endParaRPr lang="en-US"/>
        </a:p>
      </dgm:t>
    </dgm:pt>
    <dgm:pt modelId="{B9BDD598-C55C-405C-A539-21C420EE14C3}" type="pres">
      <dgm:prSet presAssocID="{9A59C623-3835-4CCD-8EB6-9EAD0D528F3D}" presName="node" presStyleLbl="vennNode1" presStyleIdx="2" presStyleCnt="7" custScaleX="159818" custScaleY="154507">
        <dgm:presLayoutVars>
          <dgm:bulletEnabled val="1"/>
        </dgm:presLayoutVars>
      </dgm:prSet>
      <dgm:spPr/>
      <dgm:t>
        <a:bodyPr/>
        <a:lstStyle/>
        <a:p>
          <a:endParaRPr lang="en-US"/>
        </a:p>
      </dgm:t>
    </dgm:pt>
    <dgm:pt modelId="{05DA4969-07D8-4537-AF37-1FE1CA30339B}" type="pres">
      <dgm:prSet presAssocID="{EA59DE1B-DA60-4650-BC31-8927FA7F3FEF}" presName="node" presStyleLbl="vennNode1" presStyleIdx="3" presStyleCnt="7" custScaleX="152924" custScaleY="156460" custRadScaleRad="102609" custRadScaleInc="-1396">
        <dgm:presLayoutVars>
          <dgm:bulletEnabled val="1"/>
        </dgm:presLayoutVars>
      </dgm:prSet>
      <dgm:spPr/>
      <dgm:t>
        <a:bodyPr/>
        <a:lstStyle/>
        <a:p>
          <a:endParaRPr lang="en-US"/>
        </a:p>
      </dgm:t>
    </dgm:pt>
    <dgm:pt modelId="{CCFDDB28-A16D-44F4-BB9C-898D76C80A34}" type="pres">
      <dgm:prSet presAssocID="{0907734A-5EF0-4E9E-92DF-3D2DACC0CAC1}" presName="node" presStyleLbl="vennNode1" presStyleIdx="4" presStyleCnt="7" custScaleX="150361" custScaleY="149289">
        <dgm:presLayoutVars>
          <dgm:bulletEnabled val="1"/>
        </dgm:presLayoutVars>
      </dgm:prSet>
      <dgm:spPr/>
      <dgm:t>
        <a:bodyPr/>
        <a:lstStyle/>
        <a:p>
          <a:endParaRPr lang="en-US"/>
        </a:p>
      </dgm:t>
    </dgm:pt>
    <dgm:pt modelId="{830F343B-9E33-473A-8E92-9BB6160984F0}" type="pres">
      <dgm:prSet presAssocID="{CE1CBB6E-2173-4D23-87BB-721263788798}" presName="node" presStyleLbl="vennNode1" presStyleIdx="5" presStyleCnt="7" custScaleX="147722" custScaleY="143123">
        <dgm:presLayoutVars>
          <dgm:bulletEnabled val="1"/>
        </dgm:presLayoutVars>
      </dgm:prSet>
      <dgm:spPr/>
      <dgm:t>
        <a:bodyPr/>
        <a:lstStyle/>
        <a:p>
          <a:endParaRPr lang="en-US"/>
        </a:p>
      </dgm:t>
    </dgm:pt>
    <dgm:pt modelId="{29D20550-C808-4C08-A4A3-8992C1DE7B9F}" type="pres">
      <dgm:prSet presAssocID="{5EEF078A-3077-4821-97FB-4D8ADA6A692C}" presName="node" presStyleLbl="vennNode1" presStyleIdx="6" presStyleCnt="7" custScaleX="157427" custScaleY="154507">
        <dgm:presLayoutVars>
          <dgm:bulletEnabled val="1"/>
        </dgm:presLayoutVars>
      </dgm:prSet>
      <dgm:spPr/>
      <dgm:t>
        <a:bodyPr/>
        <a:lstStyle/>
        <a:p>
          <a:endParaRPr lang="en-US"/>
        </a:p>
      </dgm:t>
    </dgm:pt>
  </dgm:ptLst>
  <dgm:cxnLst>
    <dgm:cxn modelId="{0ED834A9-B72D-40E4-84CA-02DA9D4A353F}" type="presOf" srcId="{2BD42546-46F2-41C1-8B3A-C34E323A85A1}" destId="{AB393317-3786-49AB-A35E-DCA23D1BD435}" srcOrd="0" destOrd="0" presId="urn:microsoft.com/office/officeart/2005/8/layout/radial3"/>
    <dgm:cxn modelId="{A0A2F357-1A36-4FAD-A20F-3C2C42CF0C2A}" srcId="{28031A98-A890-4FC7-BCFE-BA2018FBE421}" destId="{2BD42546-46F2-41C1-8B3A-C34E323A85A1}" srcOrd="0" destOrd="0" parTransId="{E9C974E5-0765-40EF-B2EE-9AED45FE63DE}" sibTransId="{337FDB6E-FCC0-49A7-98E3-E35A06149ACF}"/>
    <dgm:cxn modelId="{85B7936F-12F6-4577-BB40-21FFD8BEAC68}" type="presOf" srcId="{0907734A-5EF0-4E9E-92DF-3D2DACC0CAC1}" destId="{CCFDDB28-A16D-44F4-BB9C-898D76C80A34}" srcOrd="0" destOrd="0" presId="urn:microsoft.com/office/officeart/2005/8/layout/radial3"/>
    <dgm:cxn modelId="{11E80B30-0E75-404A-BB1D-A23ADF3482C3}" srcId="{28031A98-A890-4FC7-BCFE-BA2018FBE421}" destId="{CE1CBB6E-2173-4D23-87BB-721263788798}" srcOrd="4" destOrd="0" parTransId="{0BC06E39-E6E3-4B7C-A31E-DD92BB907555}" sibTransId="{B3B51642-E7D1-425C-9011-89623105371B}"/>
    <dgm:cxn modelId="{D838B66F-47DF-41B3-A944-0C53E0CD0BE0}" type="presOf" srcId="{720D3911-F6F8-4995-96E8-B6003C798B22}" destId="{418389B3-3412-47E4-9FF7-BB13C6101D3C}" srcOrd="0" destOrd="0" presId="urn:microsoft.com/office/officeart/2005/8/layout/radial3"/>
    <dgm:cxn modelId="{A2E17A07-E795-401F-B2AD-D7C8A6F7AFA9}" srcId="{28031A98-A890-4FC7-BCFE-BA2018FBE421}" destId="{5EEF078A-3077-4821-97FB-4D8ADA6A692C}" srcOrd="5" destOrd="0" parTransId="{FEA9CDFB-3278-4698-BDAF-05C98B6CD9F0}" sibTransId="{BDF35EA2-7B1A-46DF-9743-250A5779C0F6}"/>
    <dgm:cxn modelId="{6E46912C-B82E-4279-AB8F-5340CD1A6136}" type="presOf" srcId="{28031A98-A890-4FC7-BCFE-BA2018FBE421}" destId="{3672CAC2-F224-4343-B405-7B4B49638A0C}" srcOrd="0" destOrd="0" presId="urn:microsoft.com/office/officeart/2005/8/layout/radial3"/>
    <dgm:cxn modelId="{13226FFD-67D4-49D9-A017-CA3369CB58E9}" type="presOf" srcId="{CE1CBB6E-2173-4D23-87BB-721263788798}" destId="{830F343B-9E33-473A-8E92-9BB6160984F0}" srcOrd="0" destOrd="0" presId="urn:microsoft.com/office/officeart/2005/8/layout/radial3"/>
    <dgm:cxn modelId="{FA8AEA27-AC41-451F-8603-2B09F7075636}" srcId="{28031A98-A890-4FC7-BCFE-BA2018FBE421}" destId="{0907734A-5EF0-4E9E-92DF-3D2DACC0CAC1}" srcOrd="3" destOrd="0" parTransId="{F80A69F5-B5CB-4983-80C7-69C91E225428}" sibTransId="{45512281-1CB7-4A0E-96F8-8C81A92E54CC}"/>
    <dgm:cxn modelId="{34682053-26BE-4010-8730-5875A72AEFDF}" type="presOf" srcId="{5EEF078A-3077-4821-97FB-4D8ADA6A692C}" destId="{29D20550-C808-4C08-A4A3-8992C1DE7B9F}" srcOrd="0" destOrd="0" presId="urn:microsoft.com/office/officeart/2005/8/layout/radial3"/>
    <dgm:cxn modelId="{91DD7064-48F3-4501-B058-0E267C5C0305}" srcId="{28031A98-A890-4FC7-BCFE-BA2018FBE421}" destId="{9A59C623-3835-4CCD-8EB6-9EAD0D528F3D}" srcOrd="1" destOrd="0" parTransId="{04AD52EB-8A77-4D52-9B21-6483C3DC3CD8}" sibTransId="{2DB18657-6576-4109-8BE5-ADD8381F76BD}"/>
    <dgm:cxn modelId="{E8FACBDB-86B5-4A2F-B731-E8EAFEFC8CAA}" srcId="{28031A98-A890-4FC7-BCFE-BA2018FBE421}" destId="{EA59DE1B-DA60-4650-BC31-8927FA7F3FEF}" srcOrd="2" destOrd="0" parTransId="{3A9F55DB-26F3-4642-BCE4-2328FF1226A5}" sibTransId="{429C5AE5-1973-4B32-8434-4264A7B04282}"/>
    <dgm:cxn modelId="{A7F3EF3C-7630-409D-A15F-C4E52C642354}" type="presOf" srcId="{EA59DE1B-DA60-4650-BC31-8927FA7F3FEF}" destId="{05DA4969-07D8-4537-AF37-1FE1CA30339B}" srcOrd="0" destOrd="0" presId="urn:microsoft.com/office/officeart/2005/8/layout/radial3"/>
    <dgm:cxn modelId="{D8B999AC-61D4-4C72-AC05-CB8A89D01557}" srcId="{720D3911-F6F8-4995-96E8-B6003C798B22}" destId="{28031A98-A890-4FC7-BCFE-BA2018FBE421}" srcOrd="0" destOrd="0" parTransId="{85C2E43E-3C81-4AE5-A3F8-860E59AC8ADB}" sibTransId="{CF357186-F965-4357-82E6-4C990E0597FC}"/>
    <dgm:cxn modelId="{951464EB-1545-4EA7-ABE4-19973DE441D7}" type="presOf" srcId="{9A59C623-3835-4CCD-8EB6-9EAD0D528F3D}" destId="{B9BDD598-C55C-405C-A539-21C420EE14C3}" srcOrd="0" destOrd="0" presId="urn:microsoft.com/office/officeart/2005/8/layout/radial3"/>
    <dgm:cxn modelId="{A3BE8E99-CFCB-4C1B-A2D3-42444626526B}" type="presParOf" srcId="{418389B3-3412-47E4-9FF7-BB13C6101D3C}" destId="{26B2CEA2-C8F4-4834-86E9-B39AC72684E4}" srcOrd="0" destOrd="0" presId="urn:microsoft.com/office/officeart/2005/8/layout/radial3"/>
    <dgm:cxn modelId="{EC8B1D65-4053-4573-A616-1C4632170997}" type="presParOf" srcId="{26B2CEA2-C8F4-4834-86E9-B39AC72684E4}" destId="{3672CAC2-F224-4343-B405-7B4B49638A0C}" srcOrd="0" destOrd="0" presId="urn:microsoft.com/office/officeart/2005/8/layout/radial3"/>
    <dgm:cxn modelId="{D1C22D92-F42D-49CB-8C83-69DB86B8D439}" type="presParOf" srcId="{26B2CEA2-C8F4-4834-86E9-B39AC72684E4}" destId="{AB393317-3786-49AB-A35E-DCA23D1BD435}" srcOrd="1" destOrd="0" presId="urn:microsoft.com/office/officeart/2005/8/layout/radial3"/>
    <dgm:cxn modelId="{72A06CB1-2999-4E83-85EB-D316E9CEAC80}" type="presParOf" srcId="{26B2CEA2-C8F4-4834-86E9-B39AC72684E4}" destId="{B9BDD598-C55C-405C-A539-21C420EE14C3}" srcOrd="2" destOrd="0" presId="urn:microsoft.com/office/officeart/2005/8/layout/radial3"/>
    <dgm:cxn modelId="{1F32A596-99B7-4DFE-80AC-B3FEA584D578}" type="presParOf" srcId="{26B2CEA2-C8F4-4834-86E9-B39AC72684E4}" destId="{05DA4969-07D8-4537-AF37-1FE1CA30339B}" srcOrd="3" destOrd="0" presId="urn:microsoft.com/office/officeart/2005/8/layout/radial3"/>
    <dgm:cxn modelId="{F864A9B2-179C-4529-B5F4-E2C3F31891A6}" type="presParOf" srcId="{26B2CEA2-C8F4-4834-86E9-B39AC72684E4}" destId="{CCFDDB28-A16D-44F4-BB9C-898D76C80A34}" srcOrd="4" destOrd="0" presId="urn:microsoft.com/office/officeart/2005/8/layout/radial3"/>
    <dgm:cxn modelId="{0B081E26-B7FB-4B0A-B0C8-E78E50CED122}" type="presParOf" srcId="{26B2CEA2-C8F4-4834-86E9-B39AC72684E4}" destId="{830F343B-9E33-473A-8E92-9BB6160984F0}" srcOrd="5" destOrd="0" presId="urn:microsoft.com/office/officeart/2005/8/layout/radial3"/>
    <dgm:cxn modelId="{5A8D8DEF-BED2-4B51-B23B-513841FD6041}" type="presParOf" srcId="{26B2CEA2-C8F4-4834-86E9-B39AC72684E4}" destId="{29D20550-C808-4C08-A4A3-8992C1DE7B9F}" srcOrd="6" destOrd="0" presId="urn:microsoft.com/office/officeart/2005/8/layout/radial3"/>
  </dgm:cxnLst>
  <dgm:bg/>
  <dgm:whole>
    <a:ln w="9525" cap="flat" cmpd="sng" algn="ctr">
      <a:solidFill>
        <a:schemeClr val="bg1"/>
      </a:solidFill>
      <a:prstDash val="solid"/>
      <a:round/>
      <a:headEnd type="none" w="med" len="med"/>
      <a:tailEnd type="none" w="med" len="med"/>
    </a:ln>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72CAC2-F224-4343-B405-7B4B49638A0C}">
      <dsp:nvSpPr>
        <dsp:cNvPr id="0" name=""/>
        <dsp:cNvSpPr/>
      </dsp:nvSpPr>
      <dsp:spPr>
        <a:xfrm>
          <a:off x="1891165" y="977859"/>
          <a:ext cx="2455509" cy="2455509"/>
        </a:xfrm>
        <a:prstGeom prst="ellipse">
          <a:avLst/>
        </a:prstGeom>
        <a:gradFill rotWithShape="0">
          <a:gsLst>
            <a:gs pos="50000">
              <a:schemeClr val="accent1">
                <a:lumMod val="50000"/>
                <a:alpha val="50000"/>
              </a:schemeClr>
            </a:gs>
            <a:gs pos="100000">
              <a:srgbClr val="0066FF">
                <a:alpha val="49804"/>
              </a:srgbClr>
            </a:gs>
            <a:gs pos="100000">
              <a:schemeClr val="accent2">
                <a:alpha val="50000"/>
                <a:hueOff val="0"/>
                <a:satOff val="0"/>
                <a:lumOff val="0"/>
                <a:alphaOff val="0"/>
                <a:lumMod val="99000"/>
                <a:satMod val="120000"/>
                <a:shade val="78000"/>
              </a:schemeClr>
            </a:gs>
          </a:gsLst>
          <a:lin ang="5400000" scaled="0"/>
        </a:gradFill>
        <a:ln w="15875">
          <a:solidFill>
            <a:schemeClr val="tx1"/>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a:t>Spiritual</a:t>
          </a:r>
        </a:p>
      </dsp:txBody>
      <dsp:txXfrm>
        <a:off x="2250766" y="1337460"/>
        <a:ext cx="1736307" cy="1736307"/>
      </dsp:txXfrm>
    </dsp:sp>
    <dsp:sp modelId="{AB393317-3786-49AB-A35E-DCA23D1BD435}">
      <dsp:nvSpPr>
        <dsp:cNvPr id="0" name=""/>
        <dsp:cNvSpPr/>
      </dsp:nvSpPr>
      <dsp:spPr>
        <a:xfrm>
          <a:off x="2192585" y="-294333"/>
          <a:ext cx="1852669" cy="1801693"/>
        </a:xfrm>
        <a:prstGeom prst="ellipse">
          <a:avLst/>
        </a:prstGeom>
        <a:gradFill rotWithShape="0">
          <a:gsLst>
            <a:gs pos="100000">
              <a:srgbClr val="9966FF">
                <a:alpha val="49804"/>
              </a:srgbClr>
            </a:gs>
            <a:gs pos="10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w="15875">
          <a:solidFill>
            <a:schemeClr val="tx1"/>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a:t>Occupational</a:t>
          </a:r>
        </a:p>
      </dsp:txBody>
      <dsp:txXfrm>
        <a:off x="2463902" y="-30481"/>
        <a:ext cx="1310035" cy="1273989"/>
      </dsp:txXfrm>
    </dsp:sp>
    <dsp:sp modelId="{B9BDD598-C55C-405C-A539-21C420EE14C3}">
      <dsp:nvSpPr>
        <dsp:cNvPr id="0" name=""/>
        <dsp:cNvSpPr/>
      </dsp:nvSpPr>
      <dsp:spPr>
        <a:xfrm>
          <a:off x="3522696" y="457580"/>
          <a:ext cx="1962173" cy="1896967"/>
        </a:xfrm>
        <a:prstGeom prst="ellipse">
          <a:avLst/>
        </a:prstGeom>
        <a:gradFill rotWithShape="0">
          <a:gsLst>
            <a:gs pos="100000">
              <a:srgbClr val="FFFF00"/>
            </a:gs>
            <a:gs pos="50000">
              <a:schemeClr val="accent4">
                <a:alpha val="50000"/>
                <a:hueOff val="0"/>
                <a:satOff val="0"/>
                <a:lumOff val="0"/>
                <a:alphaOff val="0"/>
                <a:satMod val="110000"/>
                <a:lumMod val="100000"/>
                <a:shade val="100000"/>
              </a:schemeClr>
            </a:gs>
            <a:gs pos="100000">
              <a:schemeClr val="accent4">
                <a:alpha val="50000"/>
                <a:hueOff val="0"/>
                <a:satOff val="0"/>
                <a:lumOff val="0"/>
                <a:alphaOff val="0"/>
                <a:lumMod val="99000"/>
                <a:satMod val="120000"/>
                <a:shade val="78000"/>
              </a:schemeClr>
            </a:gs>
          </a:gsLst>
          <a:lin ang="5400000" scaled="0"/>
        </a:gradFill>
        <a:ln w="15875">
          <a:solidFill>
            <a:schemeClr val="tx1"/>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a:t>Intellectual</a:t>
          </a:r>
        </a:p>
      </dsp:txBody>
      <dsp:txXfrm>
        <a:off x="3810050" y="735384"/>
        <a:ext cx="1387465" cy="1341359"/>
      </dsp:txXfrm>
    </dsp:sp>
    <dsp:sp modelId="{05DA4969-07D8-4537-AF37-1FE1CA30339B}">
      <dsp:nvSpPr>
        <dsp:cNvPr id="0" name=""/>
        <dsp:cNvSpPr/>
      </dsp:nvSpPr>
      <dsp:spPr>
        <a:xfrm>
          <a:off x="3612989" y="2044692"/>
          <a:ext cx="1877531" cy="1920945"/>
        </a:xfrm>
        <a:prstGeom prst="ellipse">
          <a:avLst/>
        </a:prstGeom>
        <a:gradFill rotWithShape="0">
          <a:gsLst>
            <a:gs pos="50000">
              <a:srgbClr val="DDDDDD">
                <a:alpha val="50000"/>
              </a:srgbClr>
            </a:gs>
            <a:gs pos="100000">
              <a:schemeClr val="accent5">
                <a:alpha val="50000"/>
                <a:hueOff val="0"/>
                <a:satOff val="0"/>
                <a:lumOff val="0"/>
                <a:alphaOff val="0"/>
                <a:lumMod val="99000"/>
                <a:satMod val="120000"/>
                <a:shade val="78000"/>
              </a:schemeClr>
            </a:gs>
          </a:gsLst>
          <a:lin ang="5400000" scaled="0"/>
        </a:gradFill>
        <a:ln w="15875">
          <a:solidFill>
            <a:schemeClr val="tx1"/>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a:t>Emotional</a:t>
          </a:r>
        </a:p>
      </dsp:txBody>
      <dsp:txXfrm>
        <a:off x="3887947" y="2326008"/>
        <a:ext cx="1327615" cy="1358313"/>
      </dsp:txXfrm>
    </dsp:sp>
    <dsp:sp modelId="{CCFDDB28-A16D-44F4-BB9C-898D76C80A34}">
      <dsp:nvSpPr>
        <dsp:cNvPr id="0" name=""/>
        <dsp:cNvSpPr/>
      </dsp:nvSpPr>
      <dsp:spPr>
        <a:xfrm>
          <a:off x="2195888" y="2888264"/>
          <a:ext cx="1846064" cy="1832902"/>
        </a:xfrm>
        <a:prstGeom prst="ellipse">
          <a:avLst/>
        </a:prstGeom>
        <a:gradFill rotWithShape="0">
          <a:gsLst>
            <a:gs pos="50000">
              <a:srgbClr val="009900">
                <a:alpha val="49804"/>
              </a:srgbClr>
            </a:gs>
            <a:gs pos="50000">
              <a:schemeClr val="accent6">
                <a:alpha val="50000"/>
                <a:hueOff val="0"/>
                <a:satOff val="0"/>
                <a:lumOff val="0"/>
                <a:alphaOff val="0"/>
                <a:satMod val="110000"/>
                <a:lumMod val="100000"/>
                <a:shade val="100000"/>
              </a:schemeClr>
            </a:gs>
            <a:gs pos="100000">
              <a:schemeClr val="accent6">
                <a:alpha val="50000"/>
                <a:hueOff val="0"/>
                <a:satOff val="0"/>
                <a:lumOff val="0"/>
                <a:alphaOff val="0"/>
                <a:lumMod val="99000"/>
                <a:satMod val="120000"/>
                <a:shade val="78000"/>
              </a:schemeClr>
            </a:gs>
          </a:gsLst>
          <a:lin ang="5400000" scaled="0"/>
        </a:gradFill>
        <a:ln w="15875">
          <a:solidFill>
            <a:schemeClr val="tx1"/>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a:t>Physical</a:t>
          </a:r>
        </a:p>
      </dsp:txBody>
      <dsp:txXfrm>
        <a:off x="2466238" y="3156686"/>
        <a:ext cx="1305364" cy="1296058"/>
      </dsp:txXfrm>
    </dsp:sp>
    <dsp:sp modelId="{830F343B-9E33-473A-8E92-9BB6160984F0}">
      <dsp:nvSpPr>
        <dsp:cNvPr id="0" name=""/>
        <dsp:cNvSpPr/>
      </dsp:nvSpPr>
      <dsp:spPr>
        <a:xfrm>
          <a:off x="827226" y="2126565"/>
          <a:ext cx="1813663" cy="1757199"/>
        </a:xfrm>
        <a:prstGeom prst="ellipse">
          <a:avLst/>
        </a:prstGeom>
        <a:gradFill rotWithShape="0">
          <a:gsLst>
            <a:gs pos="50000">
              <a:schemeClr val="accent2">
                <a:alpha val="50000"/>
                <a:hueOff val="0"/>
                <a:satOff val="0"/>
                <a:lumOff val="0"/>
                <a:alphaOff val="0"/>
                <a:satMod val="103000"/>
                <a:lumMod val="102000"/>
                <a:tint val="94000"/>
              </a:schemeClr>
            </a:gs>
            <a:gs pos="100000">
              <a:schemeClr val="accent2">
                <a:alpha val="50000"/>
                <a:hueOff val="0"/>
                <a:satOff val="0"/>
                <a:lumOff val="0"/>
                <a:alphaOff val="0"/>
                <a:satMod val="110000"/>
                <a:lumMod val="100000"/>
                <a:shade val="100000"/>
              </a:schemeClr>
            </a:gs>
            <a:gs pos="100000">
              <a:schemeClr val="accent2">
                <a:alpha val="50000"/>
                <a:hueOff val="0"/>
                <a:satOff val="0"/>
                <a:lumOff val="0"/>
                <a:alphaOff val="0"/>
                <a:lumMod val="99000"/>
                <a:satMod val="120000"/>
                <a:shade val="78000"/>
              </a:schemeClr>
            </a:gs>
          </a:gsLst>
          <a:lin ang="5400000" scaled="0"/>
        </a:gradFill>
        <a:ln w="15875">
          <a:solidFill>
            <a:schemeClr val="tx1"/>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a:t>Environmental</a:t>
          </a:r>
        </a:p>
      </dsp:txBody>
      <dsp:txXfrm>
        <a:off x="1092831" y="2383901"/>
        <a:ext cx="1282453" cy="1242527"/>
      </dsp:txXfrm>
    </dsp:sp>
    <dsp:sp modelId="{29D20550-C808-4C08-A4A3-8992C1DE7B9F}">
      <dsp:nvSpPr>
        <dsp:cNvPr id="0" name=""/>
        <dsp:cNvSpPr/>
      </dsp:nvSpPr>
      <dsp:spPr>
        <a:xfrm>
          <a:off x="767649" y="457580"/>
          <a:ext cx="1932817" cy="1896967"/>
        </a:xfrm>
        <a:prstGeom prst="ellipse">
          <a:avLst/>
        </a:prstGeom>
        <a:gradFill rotWithShape="0">
          <a:gsLst>
            <a:gs pos="100000">
              <a:srgbClr val="FF0000">
                <a:alpha val="49804"/>
              </a:srgbClr>
            </a:gs>
            <a:gs pos="100000">
              <a:srgbClr val="FF0000">
                <a:alpha val="50000"/>
              </a:srgbClr>
            </a:gs>
            <a:gs pos="100000">
              <a:srgbClr val="FF0000"/>
            </a:gs>
          </a:gsLst>
          <a:lin ang="5400000" scaled="0"/>
        </a:gradFill>
        <a:ln w="15875">
          <a:solidFill>
            <a:schemeClr val="tx1"/>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a:t>Social</a:t>
          </a:r>
        </a:p>
      </dsp:txBody>
      <dsp:txXfrm>
        <a:off x="1050703" y="735384"/>
        <a:ext cx="1366709" cy="1341359"/>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EDB2F0-809C-134C-925F-566299F81A41}" type="datetimeFigureOut">
              <a:rPr lang="en-US" smtClean="0"/>
              <a:t>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407F5E-1248-0D41-AA81-B50EA45314DF}" type="slidenum">
              <a:rPr lang="en-US" smtClean="0"/>
              <a:t>‹#›</a:t>
            </a:fld>
            <a:endParaRPr lang="en-US"/>
          </a:p>
        </p:txBody>
      </p:sp>
    </p:spTree>
    <p:extLst>
      <p:ext uri="{BB962C8B-B14F-4D97-AF65-F5344CB8AC3E}">
        <p14:creationId xmlns:p14="http://schemas.microsoft.com/office/powerpoint/2010/main" val="895965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1</a:t>
            </a:fld>
            <a:endParaRPr lang="en-US"/>
          </a:p>
        </p:txBody>
      </p:sp>
    </p:spTree>
    <p:extLst>
      <p:ext uri="{BB962C8B-B14F-4D97-AF65-F5344CB8AC3E}">
        <p14:creationId xmlns:p14="http://schemas.microsoft.com/office/powerpoint/2010/main" val="13584995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1163638"/>
            <a:ext cx="5586413" cy="3141662"/>
          </a:xfrm>
        </p:spPr>
      </p:sp>
      <p:sp>
        <p:nvSpPr>
          <p:cNvPr id="3" name="Notes Placeholder 2"/>
          <p:cNvSpPr>
            <a:spLocks noGrp="1"/>
          </p:cNvSpPr>
          <p:nvPr>
            <p:ph type="body" idx="1"/>
          </p:nvPr>
        </p:nvSpPr>
        <p:spPr/>
        <p:txBody>
          <a:bodyPr/>
          <a:lstStyle/>
          <a:p>
            <a:endParaRPr lang="en-US" sz="1000"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407F5E-1248-0D41-AA81-B50EA4531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77913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1163638"/>
            <a:ext cx="5586413" cy="3141662"/>
          </a:xfrm>
        </p:spPr>
      </p:sp>
      <p:sp>
        <p:nvSpPr>
          <p:cNvPr id="3" name="Notes Placeholder 2"/>
          <p:cNvSpPr>
            <a:spLocks noGrp="1"/>
          </p:cNvSpPr>
          <p:nvPr>
            <p:ph type="body" idx="1"/>
          </p:nvPr>
        </p:nvSpPr>
        <p:spPr/>
        <p:txBody>
          <a:bodyPr/>
          <a:lstStyle/>
          <a:p>
            <a:endParaRPr lang="en-US" sz="8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407F5E-1248-0D41-AA81-B50EA4531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55542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1163638"/>
            <a:ext cx="5586413" cy="3141662"/>
          </a:xfrm>
        </p:spPr>
      </p:sp>
      <p:sp>
        <p:nvSpPr>
          <p:cNvPr id="3" name="Notes Placeholder 2"/>
          <p:cNvSpPr>
            <a:spLocks noGrp="1"/>
          </p:cNvSpPr>
          <p:nvPr>
            <p:ph type="body" idx="1"/>
          </p:nvPr>
        </p:nvSpPr>
        <p:spPr/>
        <p:txBody>
          <a:bodyPr/>
          <a:lstStyle/>
          <a:p>
            <a:endParaRPr lang="en-US" sz="1400"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407F5E-1248-0D41-AA81-B50EA4531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76723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1163638"/>
            <a:ext cx="5586413"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15</a:t>
            </a:fld>
            <a:endParaRPr lang="en-US"/>
          </a:p>
        </p:txBody>
      </p:sp>
    </p:spTree>
    <p:extLst>
      <p:ext uri="{BB962C8B-B14F-4D97-AF65-F5344CB8AC3E}">
        <p14:creationId xmlns:p14="http://schemas.microsoft.com/office/powerpoint/2010/main" val="28854686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1163638"/>
            <a:ext cx="5586413" cy="3141662"/>
          </a:xfrm>
        </p:spPr>
      </p:sp>
      <p:sp>
        <p:nvSpPr>
          <p:cNvPr id="3" name="Notes Placeholder 2"/>
          <p:cNvSpPr>
            <a:spLocks noGrp="1"/>
          </p:cNvSpPr>
          <p:nvPr>
            <p:ph type="body" idx="1"/>
          </p:nvPr>
        </p:nvSpPr>
        <p:spPr/>
        <p:txBody>
          <a:bodyPr/>
          <a:lstStyle/>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5407F5E-1248-0D41-AA81-B50EA45314DF}" type="slidenum">
              <a:rPr lang="en-US" smtClean="0"/>
              <a:t>16</a:t>
            </a:fld>
            <a:endParaRPr lang="en-US"/>
          </a:p>
        </p:txBody>
      </p:sp>
    </p:spTree>
    <p:extLst>
      <p:ext uri="{BB962C8B-B14F-4D97-AF65-F5344CB8AC3E}">
        <p14:creationId xmlns:p14="http://schemas.microsoft.com/office/powerpoint/2010/main" val="13441191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those factors that </a:t>
            </a:r>
          </a:p>
        </p:txBody>
      </p:sp>
      <p:sp>
        <p:nvSpPr>
          <p:cNvPr id="4" name="Slide Number Placeholder 3"/>
          <p:cNvSpPr>
            <a:spLocks noGrp="1"/>
          </p:cNvSpPr>
          <p:nvPr>
            <p:ph type="sldNum" sz="quarter" idx="10"/>
          </p:nvPr>
        </p:nvSpPr>
        <p:spPr/>
        <p:txBody>
          <a:bodyPr/>
          <a:lstStyle/>
          <a:p>
            <a:fld id="{75407F5E-1248-0D41-AA81-B50EA45314DF}" type="slidenum">
              <a:rPr lang="en-US" smtClean="0"/>
              <a:t>17</a:t>
            </a:fld>
            <a:endParaRPr lang="en-US"/>
          </a:p>
        </p:txBody>
      </p:sp>
    </p:spTree>
    <p:extLst>
      <p:ext uri="{BB962C8B-B14F-4D97-AF65-F5344CB8AC3E}">
        <p14:creationId xmlns:p14="http://schemas.microsoft.com/office/powerpoint/2010/main" val="33288430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those factors that </a:t>
            </a:r>
          </a:p>
        </p:txBody>
      </p:sp>
      <p:sp>
        <p:nvSpPr>
          <p:cNvPr id="4" name="Slide Number Placeholder 3"/>
          <p:cNvSpPr>
            <a:spLocks noGrp="1"/>
          </p:cNvSpPr>
          <p:nvPr>
            <p:ph type="sldNum" sz="quarter" idx="10"/>
          </p:nvPr>
        </p:nvSpPr>
        <p:spPr/>
        <p:txBody>
          <a:bodyPr/>
          <a:lstStyle/>
          <a:p>
            <a:fld id="{75407F5E-1248-0D41-AA81-B50EA45314DF}" type="slidenum">
              <a:rPr lang="en-US" smtClean="0"/>
              <a:t>18</a:t>
            </a:fld>
            <a:endParaRPr lang="en-US"/>
          </a:p>
        </p:txBody>
      </p:sp>
    </p:spTree>
    <p:extLst>
      <p:ext uri="{BB962C8B-B14F-4D97-AF65-F5344CB8AC3E}">
        <p14:creationId xmlns:p14="http://schemas.microsoft.com/office/powerpoint/2010/main" val="26578650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those factors that </a:t>
            </a:r>
          </a:p>
        </p:txBody>
      </p:sp>
      <p:sp>
        <p:nvSpPr>
          <p:cNvPr id="4" name="Slide Number Placeholder 3"/>
          <p:cNvSpPr>
            <a:spLocks noGrp="1"/>
          </p:cNvSpPr>
          <p:nvPr>
            <p:ph type="sldNum" sz="quarter" idx="10"/>
          </p:nvPr>
        </p:nvSpPr>
        <p:spPr/>
        <p:txBody>
          <a:bodyPr/>
          <a:lstStyle/>
          <a:p>
            <a:fld id="{75407F5E-1248-0D41-AA81-B50EA45314DF}" type="slidenum">
              <a:rPr lang="en-US" smtClean="0"/>
              <a:t>19</a:t>
            </a:fld>
            <a:endParaRPr lang="en-US"/>
          </a:p>
        </p:txBody>
      </p:sp>
    </p:spTree>
    <p:extLst>
      <p:ext uri="{BB962C8B-B14F-4D97-AF65-F5344CB8AC3E}">
        <p14:creationId xmlns:p14="http://schemas.microsoft.com/office/powerpoint/2010/main" val="23690385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20</a:t>
            </a:fld>
            <a:endParaRPr lang="en-US"/>
          </a:p>
        </p:txBody>
      </p:sp>
    </p:spTree>
    <p:extLst>
      <p:ext uri="{BB962C8B-B14F-4D97-AF65-F5344CB8AC3E}">
        <p14:creationId xmlns:p14="http://schemas.microsoft.com/office/powerpoint/2010/main" val="4469934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those factors that </a:t>
            </a:r>
          </a:p>
        </p:txBody>
      </p:sp>
      <p:sp>
        <p:nvSpPr>
          <p:cNvPr id="4" name="Slide Number Placeholder 3"/>
          <p:cNvSpPr>
            <a:spLocks noGrp="1"/>
          </p:cNvSpPr>
          <p:nvPr>
            <p:ph type="sldNum" sz="quarter" idx="10"/>
          </p:nvPr>
        </p:nvSpPr>
        <p:spPr/>
        <p:txBody>
          <a:bodyPr/>
          <a:lstStyle/>
          <a:p>
            <a:fld id="{75407F5E-1248-0D41-AA81-B50EA45314DF}" type="slidenum">
              <a:rPr lang="en-US" smtClean="0"/>
              <a:t>21</a:t>
            </a:fld>
            <a:endParaRPr lang="en-US"/>
          </a:p>
        </p:txBody>
      </p:sp>
    </p:spTree>
    <p:extLst>
      <p:ext uri="{BB962C8B-B14F-4D97-AF65-F5344CB8AC3E}">
        <p14:creationId xmlns:p14="http://schemas.microsoft.com/office/powerpoint/2010/main" val="1017125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400" dirty="0" smtClean="0">
                <a:latin typeface="Arial" panose="020B0604020202020204" pitchFamily="34" charset="0"/>
                <a:cs typeface="Arial" panose="020B0604020202020204" pitchFamily="34" charset="0"/>
              </a:rPr>
              <a:t>Dr.</a:t>
            </a:r>
            <a:r>
              <a:rPr lang="en-US" sz="1400" baseline="0" dirty="0" smtClean="0">
                <a:latin typeface="Arial" panose="020B0604020202020204" pitchFamily="34" charset="0"/>
                <a:cs typeface="Arial" panose="020B0604020202020204" pitchFamily="34" charset="0"/>
              </a:rPr>
              <a:t> Corey Smith is an associate professor at the University of North Dakota’s School of Medicine and Health Sciences.  Dr. Smith’s teaching and research focuses on finding low-cost sustainable solutions to address health disparities for rural and medically underserved populations.</a:t>
            </a:r>
          </a:p>
          <a:p>
            <a:endParaRPr lang="en-US" sz="1400" baseline="0" dirty="0" smtClean="0">
              <a:latin typeface="Arial" panose="020B0604020202020204" pitchFamily="34" charset="0"/>
              <a:cs typeface="Arial" panose="020B0604020202020204" pitchFamily="34" charset="0"/>
            </a:endParaRPr>
          </a:p>
          <a:p>
            <a:r>
              <a:rPr lang="en-US" sz="1400" baseline="0" dirty="0" smtClean="0">
                <a:latin typeface="Arial" panose="020B0604020202020204" pitchFamily="34" charset="0"/>
                <a:cs typeface="Arial" panose="020B0604020202020204" pitchFamily="34" charset="0"/>
              </a:rPr>
              <a:t>Dr. Sean Brotherson is a professor and extension family science specialist at North Dakota State University.  Dr. </a:t>
            </a:r>
            <a:r>
              <a:rPr lang="en-US" sz="1400" baseline="0" dirty="0" err="1" smtClean="0">
                <a:latin typeface="Arial" panose="020B0604020202020204" pitchFamily="34" charset="0"/>
                <a:cs typeface="Arial" panose="020B0604020202020204" pitchFamily="34" charset="0"/>
              </a:rPr>
              <a:t>Brotherson’s</a:t>
            </a:r>
            <a:r>
              <a:rPr lang="en-US" sz="1400" baseline="0" dirty="0" smtClean="0">
                <a:latin typeface="Arial" panose="020B0604020202020204" pitchFamily="34" charset="0"/>
                <a:cs typeface="Arial" panose="020B0604020202020204" pitchFamily="34" charset="0"/>
              </a:rPr>
              <a:t> research and publications primarily focus on finding ways to effectively support rural farm families through effective stress management and increasing wellness.</a:t>
            </a:r>
          </a:p>
          <a:p>
            <a:endParaRPr lang="en-US" sz="1400" baseline="0" dirty="0" smtClean="0">
              <a:latin typeface="Arial" panose="020B0604020202020204" pitchFamily="34" charset="0"/>
              <a:cs typeface="Arial" panose="020B0604020202020204" pitchFamily="34" charset="0"/>
            </a:endParaRPr>
          </a:p>
          <a:p>
            <a:r>
              <a:rPr lang="en-US" sz="1400" baseline="0" dirty="0" smtClean="0">
                <a:latin typeface="Arial" panose="020B0604020202020204" pitchFamily="34" charset="0"/>
                <a:cs typeface="Arial" panose="020B0604020202020204" pitchFamily="34" charset="0"/>
              </a:rPr>
              <a:t>Monica McConkey is a licensed professional counselor and has over 25 years of experience in the behavior health field as a counselor, program supervisor and administrator.  Ms. McConkey grew up on a farm in Northwest Minnesota and currently works as one of two rural mental health specialists addressing the mental health needs of farmers in the state of Minnesota.</a:t>
            </a:r>
          </a:p>
          <a:p>
            <a:endParaRPr lang="en-US" sz="1400" baseline="0" dirty="0" smtClean="0">
              <a:latin typeface="Arial" panose="020B0604020202020204" pitchFamily="34" charset="0"/>
              <a:cs typeface="Arial" panose="020B0604020202020204" pitchFamily="34" charset="0"/>
            </a:endParaRPr>
          </a:p>
          <a:p>
            <a:r>
              <a:rPr lang="en-US" sz="1400" baseline="0" dirty="0" smtClean="0">
                <a:latin typeface="Arial" panose="020B0604020202020204" pitchFamily="34" charset="0"/>
                <a:cs typeface="Arial" panose="020B0604020202020204" pitchFamily="34" charset="0"/>
              </a:rPr>
              <a:t>Bishop William “Bill” </a:t>
            </a:r>
            <a:r>
              <a:rPr lang="en-US" sz="1400" baseline="0" dirty="0" err="1" smtClean="0">
                <a:latin typeface="Arial" panose="020B0604020202020204" pitchFamily="34" charset="0"/>
                <a:cs typeface="Arial" panose="020B0604020202020204" pitchFamily="34" charset="0"/>
              </a:rPr>
              <a:t>Tesch</a:t>
            </a:r>
            <a:r>
              <a:rPr lang="en-US" sz="1400" baseline="0" dirty="0" smtClean="0">
                <a:latin typeface="Arial" panose="020B0604020202020204" pitchFamily="34" charset="0"/>
                <a:cs typeface="Arial" panose="020B0604020202020204" pitchFamily="34" charset="0"/>
              </a:rPr>
              <a:t> is currently serving as the Bishop of the Northwestern Minnesota Synod of the Evangelical Luther Church.  Prior to his appointment as Bishop, Bishop </a:t>
            </a:r>
            <a:r>
              <a:rPr lang="en-US" sz="1400" baseline="0" dirty="0" err="1" smtClean="0">
                <a:latin typeface="Arial" panose="020B0604020202020204" pitchFamily="34" charset="0"/>
                <a:cs typeface="Arial" panose="020B0604020202020204" pitchFamily="34" charset="0"/>
              </a:rPr>
              <a:t>Tesch</a:t>
            </a:r>
            <a:r>
              <a:rPr lang="en-US" sz="1400" baseline="0" dirty="0" smtClean="0">
                <a:latin typeface="Arial" panose="020B0604020202020204" pitchFamily="34" charset="0"/>
                <a:cs typeface="Arial" panose="020B0604020202020204" pitchFamily="34" charset="0"/>
              </a:rPr>
              <a:t> has served as a spiritual leader in rural and urban communities in South Dakota and holds the rank of Colonel in the South Dakota Air National Guard.</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5407F5E-1248-0D41-AA81-B50EA45314DF}" type="slidenum">
              <a:rPr lang="en-US" smtClean="0"/>
              <a:t>4</a:t>
            </a:fld>
            <a:endParaRPr lang="en-US"/>
          </a:p>
        </p:txBody>
      </p:sp>
    </p:spTree>
    <p:extLst>
      <p:ext uri="{BB962C8B-B14F-4D97-AF65-F5344CB8AC3E}">
        <p14:creationId xmlns:p14="http://schemas.microsoft.com/office/powerpoint/2010/main" val="23710553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those factors that </a:t>
            </a:r>
          </a:p>
        </p:txBody>
      </p:sp>
      <p:sp>
        <p:nvSpPr>
          <p:cNvPr id="4" name="Slide Number Placeholder 3"/>
          <p:cNvSpPr>
            <a:spLocks noGrp="1"/>
          </p:cNvSpPr>
          <p:nvPr>
            <p:ph type="sldNum" sz="quarter" idx="10"/>
          </p:nvPr>
        </p:nvSpPr>
        <p:spPr/>
        <p:txBody>
          <a:bodyPr/>
          <a:lstStyle/>
          <a:p>
            <a:fld id="{75407F5E-1248-0D41-AA81-B50EA45314DF}" type="slidenum">
              <a:rPr lang="en-US" smtClean="0"/>
              <a:t>22</a:t>
            </a:fld>
            <a:endParaRPr lang="en-US"/>
          </a:p>
        </p:txBody>
      </p:sp>
    </p:spTree>
    <p:extLst>
      <p:ext uri="{BB962C8B-B14F-4D97-AF65-F5344CB8AC3E}">
        <p14:creationId xmlns:p14="http://schemas.microsoft.com/office/powerpoint/2010/main" val="484638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those factors that </a:t>
            </a:r>
          </a:p>
        </p:txBody>
      </p:sp>
      <p:sp>
        <p:nvSpPr>
          <p:cNvPr id="4" name="Slide Number Placeholder 3"/>
          <p:cNvSpPr>
            <a:spLocks noGrp="1"/>
          </p:cNvSpPr>
          <p:nvPr>
            <p:ph type="sldNum" sz="quarter" idx="10"/>
          </p:nvPr>
        </p:nvSpPr>
        <p:spPr/>
        <p:txBody>
          <a:bodyPr/>
          <a:lstStyle/>
          <a:p>
            <a:fld id="{75407F5E-1248-0D41-AA81-B50EA45314DF}" type="slidenum">
              <a:rPr lang="en-US" smtClean="0"/>
              <a:t>23</a:t>
            </a:fld>
            <a:endParaRPr lang="en-US"/>
          </a:p>
        </p:txBody>
      </p:sp>
    </p:spTree>
    <p:extLst>
      <p:ext uri="{BB962C8B-B14F-4D97-AF65-F5344CB8AC3E}">
        <p14:creationId xmlns:p14="http://schemas.microsoft.com/office/powerpoint/2010/main" val="31224792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those factors that </a:t>
            </a:r>
          </a:p>
        </p:txBody>
      </p:sp>
      <p:sp>
        <p:nvSpPr>
          <p:cNvPr id="4" name="Slide Number Placeholder 3"/>
          <p:cNvSpPr>
            <a:spLocks noGrp="1"/>
          </p:cNvSpPr>
          <p:nvPr>
            <p:ph type="sldNum" sz="quarter" idx="10"/>
          </p:nvPr>
        </p:nvSpPr>
        <p:spPr/>
        <p:txBody>
          <a:bodyPr/>
          <a:lstStyle/>
          <a:p>
            <a:fld id="{75407F5E-1248-0D41-AA81-B50EA45314DF}" type="slidenum">
              <a:rPr lang="en-US" smtClean="0"/>
              <a:t>24</a:t>
            </a:fld>
            <a:endParaRPr lang="en-US"/>
          </a:p>
        </p:txBody>
      </p:sp>
    </p:spTree>
    <p:extLst>
      <p:ext uri="{BB962C8B-B14F-4D97-AF65-F5344CB8AC3E}">
        <p14:creationId xmlns:p14="http://schemas.microsoft.com/office/powerpoint/2010/main" val="26557871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those factors that </a:t>
            </a:r>
          </a:p>
        </p:txBody>
      </p:sp>
      <p:sp>
        <p:nvSpPr>
          <p:cNvPr id="4" name="Slide Number Placeholder 3"/>
          <p:cNvSpPr>
            <a:spLocks noGrp="1"/>
          </p:cNvSpPr>
          <p:nvPr>
            <p:ph type="sldNum" sz="quarter" idx="10"/>
          </p:nvPr>
        </p:nvSpPr>
        <p:spPr/>
        <p:txBody>
          <a:bodyPr/>
          <a:lstStyle/>
          <a:p>
            <a:fld id="{75407F5E-1248-0D41-AA81-B50EA45314DF}" type="slidenum">
              <a:rPr lang="en-US" smtClean="0"/>
              <a:t>25</a:t>
            </a:fld>
            <a:endParaRPr lang="en-US"/>
          </a:p>
        </p:txBody>
      </p:sp>
    </p:spTree>
    <p:extLst>
      <p:ext uri="{BB962C8B-B14F-4D97-AF65-F5344CB8AC3E}">
        <p14:creationId xmlns:p14="http://schemas.microsoft.com/office/powerpoint/2010/main" val="18064772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those factors that </a:t>
            </a:r>
          </a:p>
        </p:txBody>
      </p:sp>
      <p:sp>
        <p:nvSpPr>
          <p:cNvPr id="4" name="Slide Number Placeholder 3"/>
          <p:cNvSpPr>
            <a:spLocks noGrp="1"/>
          </p:cNvSpPr>
          <p:nvPr>
            <p:ph type="sldNum" sz="quarter" idx="10"/>
          </p:nvPr>
        </p:nvSpPr>
        <p:spPr/>
        <p:txBody>
          <a:bodyPr/>
          <a:lstStyle/>
          <a:p>
            <a:fld id="{75407F5E-1248-0D41-AA81-B50EA45314DF}" type="slidenum">
              <a:rPr lang="en-US" smtClean="0"/>
              <a:t>26</a:t>
            </a:fld>
            <a:endParaRPr lang="en-US"/>
          </a:p>
        </p:txBody>
      </p:sp>
    </p:spTree>
    <p:extLst>
      <p:ext uri="{BB962C8B-B14F-4D97-AF65-F5344CB8AC3E}">
        <p14:creationId xmlns:p14="http://schemas.microsoft.com/office/powerpoint/2010/main" val="23911872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5407F5E-1248-0D41-AA81-B50EA45314DF}" type="slidenum">
              <a:rPr lang="en-US" smtClean="0"/>
              <a:t>27</a:t>
            </a:fld>
            <a:endParaRPr lang="en-US"/>
          </a:p>
        </p:txBody>
      </p:sp>
    </p:spTree>
    <p:extLst>
      <p:ext uri="{BB962C8B-B14F-4D97-AF65-F5344CB8AC3E}">
        <p14:creationId xmlns:p14="http://schemas.microsoft.com/office/powerpoint/2010/main" val="936379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1400" baseline="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5407F5E-1248-0D41-AA81-B50EA45314DF}" type="slidenum">
              <a:rPr lang="en-US" smtClean="0"/>
              <a:t>28</a:t>
            </a:fld>
            <a:endParaRPr lang="en-US"/>
          </a:p>
        </p:txBody>
      </p:sp>
    </p:spTree>
    <p:extLst>
      <p:ext uri="{BB962C8B-B14F-4D97-AF65-F5344CB8AC3E}">
        <p14:creationId xmlns:p14="http://schemas.microsoft.com/office/powerpoint/2010/main" val="21845750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29</a:t>
            </a:fld>
            <a:endParaRPr lang="en-US"/>
          </a:p>
        </p:txBody>
      </p:sp>
    </p:spTree>
    <p:extLst>
      <p:ext uri="{BB962C8B-B14F-4D97-AF65-F5344CB8AC3E}">
        <p14:creationId xmlns:p14="http://schemas.microsoft.com/office/powerpoint/2010/main" val="34889944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5407F5E-1248-0D41-AA81-B50EA45314DF}" type="slidenum">
              <a:rPr lang="en-US" smtClean="0"/>
              <a:t>30</a:t>
            </a:fld>
            <a:endParaRPr lang="en-US"/>
          </a:p>
        </p:txBody>
      </p:sp>
    </p:spTree>
    <p:extLst>
      <p:ext uri="{BB962C8B-B14F-4D97-AF65-F5344CB8AC3E}">
        <p14:creationId xmlns:p14="http://schemas.microsoft.com/office/powerpoint/2010/main" val="19564320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5407F5E-1248-0D41-AA81-B50EA45314DF}" type="slidenum">
              <a:rPr lang="en-US" smtClean="0"/>
              <a:t>31</a:t>
            </a:fld>
            <a:endParaRPr lang="en-US"/>
          </a:p>
        </p:txBody>
      </p:sp>
    </p:spTree>
    <p:extLst>
      <p:ext uri="{BB962C8B-B14F-4D97-AF65-F5344CB8AC3E}">
        <p14:creationId xmlns:p14="http://schemas.microsoft.com/office/powerpoint/2010/main" val="845706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1163638"/>
            <a:ext cx="5586413" cy="3141662"/>
          </a:xfrm>
        </p:spPr>
      </p:sp>
      <p:sp>
        <p:nvSpPr>
          <p:cNvPr id="3" name="Notes Placeholder 2"/>
          <p:cNvSpPr>
            <a:spLocks noGrp="1"/>
          </p:cNvSpPr>
          <p:nvPr>
            <p:ph type="body" idx="1"/>
          </p:nvPr>
        </p:nvSpPr>
        <p:spPr/>
        <p:txBody>
          <a:bodyPr/>
          <a:lstStyle/>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407F5E-1248-0D41-AA81-B50EA4531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2894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407F5E-1248-0D41-AA81-B50EA4531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4124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407F5E-1248-0D41-AA81-B50EA4531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33811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407F5E-1248-0D41-AA81-B50EA4531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92334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407F5E-1248-0D41-AA81-B50EA4531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6343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407F5E-1248-0D41-AA81-B50EA4531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08891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1163638"/>
            <a:ext cx="5586413" cy="3141662"/>
          </a:xfrm>
        </p:spPr>
      </p:sp>
      <p:sp>
        <p:nvSpPr>
          <p:cNvPr id="3" name="Notes Placeholder 2"/>
          <p:cNvSpPr>
            <a:spLocks noGrp="1"/>
          </p:cNvSpPr>
          <p:nvPr>
            <p:ph type="body" idx="1"/>
          </p:nvPr>
        </p:nvSpPr>
        <p:spPr/>
        <p:txBody>
          <a:bodyPr/>
          <a:lstStyle/>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407F5E-1248-0D41-AA81-B50EA4531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84137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95100"/>
            <a:ext cx="103632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716915"/>
            <a:ext cx="9144000" cy="9699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Picture Placeholder 4"/>
          <p:cNvSpPr>
            <a:spLocks noGrp="1" noChangeAspect="1"/>
          </p:cNvSpPr>
          <p:nvPr>
            <p:ph type="pic" sz="quarter" idx="10" hasCustomPrompt="1"/>
          </p:nvPr>
        </p:nvSpPr>
        <p:spPr>
          <a:xfrm>
            <a:off x="2148418" y="1"/>
            <a:ext cx="8824383" cy="1090613"/>
          </a:xfrm>
        </p:spPr>
        <p:txBody>
          <a:bodyPr/>
          <a:lstStyle>
            <a:lvl1pPr>
              <a:defRPr baseline="0"/>
            </a:lvl1pPr>
          </a:lstStyle>
          <a:p>
            <a:r>
              <a:rPr lang="en-US" dirty="0" smtClean="0"/>
              <a:t>Add your logo here on actual first slide (not in Master).  Don’t forget to add alt text.</a:t>
            </a:r>
            <a:endParaRPr lang="en-US" dirty="0"/>
          </a:p>
        </p:txBody>
      </p:sp>
      <p:sp>
        <p:nvSpPr>
          <p:cNvPr id="11" name="Picture Placeholder 10"/>
          <p:cNvSpPr>
            <a:spLocks noGrp="1"/>
          </p:cNvSpPr>
          <p:nvPr>
            <p:ph type="pic" sz="quarter" idx="11" hasCustomPrompt="1"/>
          </p:nvPr>
        </p:nvSpPr>
        <p:spPr>
          <a:xfrm>
            <a:off x="6290733" y="4718050"/>
            <a:ext cx="5901267" cy="2139950"/>
          </a:xfrm>
        </p:spPr>
        <p:txBody>
          <a:bodyPr/>
          <a:lstStyle>
            <a:lvl1pPr>
              <a:defRPr baseline="0"/>
            </a:lvl1pPr>
          </a:lstStyle>
          <a:p>
            <a:r>
              <a:rPr lang="en-US" dirty="0" smtClean="0"/>
              <a:t>Add MHTTC Stacked bars here on actual first slide (not in Master).  Don’t forget to add alt text.</a:t>
            </a:r>
            <a:endParaRPr lang="en-US" dirty="0"/>
          </a:p>
        </p:txBody>
      </p:sp>
    </p:spTree>
    <p:custDataLst>
      <p:tags r:id="rId1"/>
    </p:custDataLst>
    <p:extLst>
      <p:ext uri="{BB962C8B-B14F-4D97-AF65-F5344CB8AC3E}">
        <p14:creationId xmlns:p14="http://schemas.microsoft.com/office/powerpoint/2010/main" val="54002273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95100"/>
            <a:ext cx="103632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716915"/>
            <a:ext cx="9144000" cy="9699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Picture Placeholder 4"/>
          <p:cNvSpPr>
            <a:spLocks noGrp="1" noChangeAspect="1"/>
          </p:cNvSpPr>
          <p:nvPr>
            <p:ph type="pic" sz="quarter" idx="10" hasCustomPrompt="1"/>
          </p:nvPr>
        </p:nvSpPr>
        <p:spPr>
          <a:xfrm>
            <a:off x="2148418" y="1"/>
            <a:ext cx="8824383" cy="1090613"/>
          </a:xfrm>
        </p:spPr>
        <p:txBody>
          <a:bodyPr/>
          <a:lstStyle>
            <a:lvl1pPr>
              <a:defRPr baseline="0"/>
            </a:lvl1pPr>
          </a:lstStyle>
          <a:p>
            <a:r>
              <a:rPr lang="en-US" dirty="0" smtClean="0"/>
              <a:t>Add your logo here on actual first slide (not in Master).  Don’t forget to add alt text.</a:t>
            </a:r>
            <a:endParaRPr lang="en-US" dirty="0"/>
          </a:p>
        </p:txBody>
      </p:sp>
      <p:sp>
        <p:nvSpPr>
          <p:cNvPr id="11" name="Picture Placeholder 10"/>
          <p:cNvSpPr>
            <a:spLocks noGrp="1"/>
          </p:cNvSpPr>
          <p:nvPr>
            <p:ph type="pic" sz="quarter" idx="11" hasCustomPrompt="1"/>
          </p:nvPr>
        </p:nvSpPr>
        <p:spPr>
          <a:xfrm>
            <a:off x="6290733" y="4718050"/>
            <a:ext cx="5901267" cy="2139950"/>
          </a:xfrm>
        </p:spPr>
        <p:txBody>
          <a:bodyPr/>
          <a:lstStyle>
            <a:lvl1pPr>
              <a:defRPr baseline="0"/>
            </a:lvl1pPr>
          </a:lstStyle>
          <a:p>
            <a:r>
              <a:rPr lang="en-US" dirty="0" smtClean="0"/>
              <a:t>Add MHTTC Stacked bars here on actual first slide (not in Master).  Don’t forget to add alt text.</a:t>
            </a:r>
            <a:endParaRPr lang="en-US" dirty="0"/>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31392" y="5685990"/>
            <a:ext cx="1641085" cy="1172009"/>
          </a:xfrm>
          <a:prstGeom prst="rect">
            <a:avLst/>
          </a:prstGeom>
        </p:spPr>
      </p:pic>
    </p:spTree>
    <p:custDataLst>
      <p:tags r:id="rId1"/>
    </p:custDataLs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332943" y="1713490"/>
            <a:ext cx="4876800" cy="345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p:cNvSpPr>
            <a:spLocks noGrp="1" noChangeAspect="1"/>
          </p:cNvSpPr>
          <p:nvPr>
            <p:ph type="pic" sz="quarter" idx="11"/>
          </p:nvPr>
        </p:nvSpPr>
        <p:spPr>
          <a:xfrm>
            <a:off x="6995684" y="1713490"/>
            <a:ext cx="4760913" cy="3454400"/>
          </a:xfrm>
        </p:spPr>
        <p:txBody>
          <a:bodyPr/>
          <a:lstStyle/>
          <a:p>
            <a:endParaRPr lang="en-US"/>
          </a:p>
        </p:txBody>
      </p:sp>
      <p:sp>
        <p:nvSpPr>
          <p:cNvPr id="5" name="Picture Placeholder 7"/>
          <p:cNvSpPr>
            <a:spLocks noGrp="1" noChangeAspect="1"/>
          </p:cNvSpPr>
          <p:nvPr>
            <p:ph type="pic" sz="quarter" idx="12" hasCustomPrompt="1"/>
          </p:nvPr>
        </p:nvSpPr>
        <p:spPr>
          <a:xfrm>
            <a:off x="152401" y="6151564"/>
            <a:ext cx="5236633" cy="706437"/>
          </a:xfrm>
        </p:spPr>
        <p:txBody>
          <a:bodyPr/>
          <a:lstStyle>
            <a:lvl1pPr>
              <a:defRPr baseline="0"/>
            </a:lvl1pPr>
          </a:lstStyle>
          <a:p>
            <a:r>
              <a:rPr lang="en-US" dirty="0" smtClean="0"/>
              <a:t>Your logo on Master slide</a:t>
            </a:r>
            <a:endParaRPr lang="en-US" dirty="0"/>
          </a:p>
        </p:txBody>
      </p:sp>
      <p:pic>
        <p:nvPicPr>
          <p:cNvPr id="6" name="Picture 5" descr="MHTTC stacked color bars" title="MHTTC stacked color bar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Tree>
    <p:custDataLst>
      <p:tags r:id="rId1"/>
    </p:custDataLst>
    <p:extLst>
      <p:ext uri="{BB962C8B-B14F-4D97-AF65-F5344CB8AC3E}">
        <p14:creationId xmlns:p14="http://schemas.microsoft.com/office/powerpoint/2010/main" val="125149345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5773"/>
            <a:ext cx="12192000" cy="940424"/>
          </a:xfrm>
        </p:spPr>
        <p:txBody>
          <a:bodyPr/>
          <a:lstStyle/>
          <a:p>
            <a:r>
              <a:rPr lang="en-US" dirty="0"/>
              <a:t>Click to edit Master title style</a:t>
            </a:r>
          </a:p>
        </p:txBody>
      </p:sp>
      <p:sp>
        <p:nvSpPr>
          <p:cNvPr id="3" name="Content Placeholder 2"/>
          <p:cNvSpPr>
            <a:spLocks noGrp="1"/>
          </p:cNvSpPr>
          <p:nvPr>
            <p:ph idx="1"/>
          </p:nvPr>
        </p:nvSpPr>
        <p:spPr>
          <a:xfrm>
            <a:off x="838200" y="1335279"/>
            <a:ext cx="10515600" cy="39486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p:cNvSpPr>
            <a:spLocks noGrp="1" noChangeAspect="1"/>
          </p:cNvSpPr>
          <p:nvPr>
            <p:ph type="pic" sz="quarter" idx="10" hasCustomPrompt="1"/>
          </p:nvPr>
        </p:nvSpPr>
        <p:spPr>
          <a:xfrm>
            <a:off x="0" y="5995989"/>
            <a:ext cx="4447117" cy="788987"/>
          </a:xfrm>
        </p:spPr>
        <p:txBody>
          <a:bodyPr>
            <a:noAutofit/>
          </a:bodyPr>
          <a:lstStyle>
            <a:lvl1pPr>
              <a:defRPr sz="2000" baseline="0"/>
            </a:lvl1pPr>
          </a:lstStyle>
          <a:p>
            <a:r>
              <a:rPr lang="en-US" dirty="0" smtClean="0"/>
              <a:t>If second slide, put your logo on actual slide here (Master) with alt text.</a:t>
            </a:r>
            <a:endParaRPr lang="en-US" dirty="0"/>
          </a:p>
        </p:txBody>
      </p:sp>
      <p:sp>
        <p:nvSpPr>
          <p:cNvPr id="7" name="Picture Placeholder 6"/>
          <p:cNvSpPr>
            <a:spLocks noGrp="1" noChangeAspect="1"/>
          </p:cNvSpPr>
          <p:nvPr>
            <p:ph type="pic" sz="quarter" idx="11" hasCustomPrompt="1"/>
          </p:nvPr>
        </p:nvSpPr>
        <p:spPr>
          <a:xfrm>
            <a:off x="7440085" y="5923396"/>
            <a:ext cx="4751916" cy="862012"/>
          </a:xfrm>
        </p:spPr>
        <p:txBody>
          <a:bodyPr>
            <a:noAutofit/>
          </a:bodyPr>
          <a:lstStyle>
            <a:lvl1pPr>
              <a:defRPr sz="2000" baseline="0"/>
            </a:lvl1pPr>
          </a:lstStyle>
          <a:p>
            <a:r>
              <a:rPr lang="en-US" dirty="0" smtClean="0"/>
              <a:t>If this is your second slide, put the MHTTC stacked bars here (Master) with alt text.</a:t>
            </a:r>
            <a:endParaRPr lang="en-US" dirty="0"/>
          </a:p>
        </p:txBody>
      </p:sp>
    </p:spTree>
    <p:custDataLst>
      <p:tags r:id="rId1"/>
    </p:custDataLst>
    <p:extLst>
      <p:ext uri="{BB962C8B-B14F-4D97-AF65-F5344CB8AC3E}">
        <p14:creationId xmlns:p14="http://schemas.microsoft.com/office/powerpoint/2010/main" val="139564266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68448" y="155707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74697" y="155707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p:cNvSpPr>
            <a:spLocks noGrp="1" noChangeAspect="1"/>
          </p:cNvSpPr>
          <p:nvPr>
            <p:ph type="pic" sz="quarter" idx="10" hasCustomPrompt="1"/>
          </p:nvPr>
        </p:nvSpPr>
        <p:spPr>
          <a:xfrm>
            <a:off x="152401" y="6151564"/>
            <a:ext cx="5236633" cy="706437"/>
          </a:xfrm>
        </p:spPr>
        <p:txBody>
          <a:bodyPr/>
          <a:lstStyle>
            <a:lvl1pPr>
              <a:defRPr baseline="0"/>
            </a:lvl1pPr>
          </a:lstStyle>
          <a:p>
            <a:r>
              <a:rPr lang="en-US" dirty="0" smtClean="0"/>
              <a:t>Your logo on Master slide</a:t>
            </a:r>
            <a:endParaRPr lang="en-US" dirty="0"/>
          </a:p>
        </p:txBody>
      </p:sp>
      <p:pic>
        <p:nvPicPr>
          <p:cNvPr id="7" name="Picture 6" descr="MHTTC stacked color bars" title="MHTTC stacked color bar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Tree>
    <p:custDataLst>
      <p:tags r:id="rId1"/>
    </p:custDataLst>
    <p:extLst>
      <p:ext uri="{BB962C8B-B14F-4D97-AF65-F5344CB8AC3E}">
        <p14:creationId xmlns:p14="http://schemas.microsoft.com/office/powerpoint/2010/main" val="174979408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8730"/>
          </a:xfrm>
        </p:spPr>
        <p:txBody>
          <a:bodyPr/>
          <a:lstStyle/>
          <a:p>
            <a:r>
              <a:rPr lang="en-US" dirty="0"/>
              <a:t>Click to edit Master title style</a:t>
            </a:r>
          </a:p>
        </p:txBody>
      </p:sp>
      <p:sp>
        <p:nvSpPr>
          <p:cNvPr id="3" name="Text Placeholder 2"/>
          <p:cNvSpPr>
            <a:spLocks noGrp="1"/>
          </p:cNvSpPr>
          <p:nvPr>
            <p:ph type="body" idx="1"/>
          </p:nvPr>
        </p:nvSpPr>
        <p:spPr>
          <a:xfrm>
            <a:off x="840099" y="1360457"/>
            <a:ext cx="515747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099" y="2184369"/>
            <a:ext cx="5157477" cy="353173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513" y="1360457"/>
            <a:ext cx="518287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513" y="2184369"/>
            <a:ext cx="5182876" cy="35317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7"/>
          <p:cNvSpPr>
            <a:spLocks noGrp="1" noChangeAspect="1"/>
          </p:cNvSpPr>
          <p:nvPr>
            <p:ph type="pic" sz="quarter" idx="10" hasCustomPrompt="1"/>
          </p:nvPr>
        </p:nvSpPr>
        <p:spPr>
          <a:xfrm>
            <a:off x="152401" y="6151564"/>
            <a:ext cx="5236633" cy="706437"/>
          </a:xfrm>
        </p:spPr>
        <p:txBody>
          <a:bodyPr/>
          <a:lstStyle>
            <a:lvl1pPr>
              <a:defRPr baseline="0"/>
            </a:lvl1pPr>
          </a:lstStyle>
          <a:p>
            <a:r>
              <a:rPr lang="en-US" dirty="0" smtClean="0"/>
              <a:t>Your logo on Master slide</a:t>
            </a:r>
            <a:endParaRPr lang="en-US" dirty="0"/>
          </a:p>
        </p:txBody>
      </p:sp>
      <p:pic>
        <p:nvPicPr>
          <p:cNvPr id="9" name="Picture 8" descr="MHTTC stacked color bars" title="MHTTC stacked color bar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Tree>
    <p:custDataLst>
      <p:tags r:id="rId1"/>
    </p:custDataLst>
    <p:extLst>
      <p:ext uri="{BB962C8B-B14F-4D97-AF65-F5344CB8AC3E}">
        <p14:creationId xmlns:p14="http://schemas.microsoft.com/office/powerpoint/2010/main" val="73098830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Title 1"/>
          <p:cNvSpPr>
            <a:spLocks noGrp="1"/>
          </p:cNvSpPr>
          <p:nvPr>
            <p:ph type="title"/>
          </p:nvPr>
        </p:nvSpPr>
        <p:spPr>
          <a:xfrm>
            <a:off x="0" y="0"/>
            <a:ext cx="12192000" cy="1081816"/>
          </a:xfrm>
        </p:spPr>
        <p:txBody>
          <a:bodyPr/>
          <a:lstStyle/>
          <a:p>
            <a:r>
              <a:rPr lang="en-US" dirty="0"/>
              <a:t>Click to edit Master title style</a:t>
            </a:r>
          </a:p>
        </p:txBody>
      </p:sp>
      <p:sp>
        <p:nvSpPr>
          <p:cNvPr id="7" name="Content Placeholder 6"/>
          <p:cNvSpPr>
            <a:spLocks noGrp="1"/>
          </p:cNvSpPr>
          <p:nvPr>
            <p:ph sz="quarter" idx="10"/>
          </p:nvPr>
        </p:nvSpPr>
        <p:spPr>
          <a:xfrm>
            <a:off x="3716340" y="5004952"/>
            <a:ext cx="4440237" cy="4651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1"/>
          </p:nvPr>
        </p:nvSpPr>
        <p:spPr>
          <a:xfrm>
            <a:off x="276228" y="1710896"/>
            <a:ext cx="4919889" cy="3178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2"/>
          </p:nvPr>
        </p:nvSpPr>
        <p:spPr>
          <a:xfrm>
            <a:off x="6996113" y="1710890"/>
            <a:ext cx="4919472" cy="31821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7"/>
          <p:cNvSpPr>
            <a:spLocks noGrp="1" noChangeAspect="1"/>
          </p:cNvSpPr>
          <p:nvPr>
            <p:ph type="pic" sz="quarter" idx="13" hasCustomPrompt="1"/>
          </p:nvPr>
        </p:nvSpPr>
        <p:spPr>
          <a:xfrm>
            <a:off x="152401" y="6151564"/>
            <a:ext cx="5236633" cy="706437"/>
          </a:xfrm>
        </p:spPr>
        <p:txBody>
          <a:bodyPr/>
          <a:lstStyle>
            <a:lvl1pPr>
              <a:defRPr baseline="0"/>
            </a:lvl1pPr>
          </a:lstStyle>
          <a:p>
            <a:r>
              <a:rPr lang="en-US" dirty="0" smtClean="0"/>
              <a:t>Your logo on Master slide</a:t>
            </a:r>
            <a:endParaRPr lang="en-US" dirty="0"/>
          </a:p>
        </p:txBody>
      </p:sp>
      <p:pic>
        <p:nvPicPr>
          <p:cNvPr id="10" name="Picture 9" descr="MHTTC stacked color bars" title="MHTTC stacked color bar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Tree>
    <p:custDataLst>
      <p:tags r:id="rId1"/>
    </p:custDataLst>
    <p:extLst>
      <p:ext uri="{BB962C8B-B14F-4D97-AF65-F5344CB8AC3E}">
        <p14:creationId xmlns:p14="http://schemas.microsoft.com/office/powerpoint/2010/main" val="193228817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 y="2309"/>
            <a:ext cx="12191999" cy="887693"/>
          </a:xfrm>
        </p:spPr>
        <p:txBody>
          <a:bodyPr anchor="b">
            <a:normAutofit/>
          </a:bodyPr>
          <a:lstStyle>
            <a:lvl1pPr>
              <a:defRPr sz="4400"/>
            </a:lvl1pPr>
          </a:lstStyle>
          <a:p>
            <a:r>
              <a:rPr lang="en-US" dirty="0"/>
              <a:t>Click to edit Master title style</a:t>
            </a:r>
          </a:p>
        </p:txBody>
      </p:sp>
      <p:sp>
        <p:nvSpPr>
          <p:cNvPr id="11" name="Text Placeholder 10"/>
          <p:cNvSpPr>
            <a:spLocks noGrp="1"/>
          </p:cNvSpPr>
          <p:nvPr>
            <p:ph type="body" sz="quarter" idx="11"/>
          </p:nvPr>
        </p:nvSpPr>
        <p:spPr>
          <a:xfrm>
            <a:off x="377825" y="3526024"/>
            <a:ext cx="4122739" cy="13938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3" name="Content Placeholder 12"/>
          <p:cNvSpPr>
            <a:spLocks noGrp="1"/>
          </p:cNvSpPr>
          <p:nvPr>
            <p:ph sz="quarter" idx="12"/>
          </p:nvPr>
        </p:nvSpPr>
        <p:spPr>
          <a:xfrm>
            <a:off x="377825" y="1668649"/>
            <a:ext cx="4122739" cy="13938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5" name="Picture Placeholder 14"/>
          <p:cNvSpPr>
            <a:spLocks noGrp="1" noChangeAspect="1"/>
          </p:cNvSpPr>
          <p:nvPr>
            <p:ph type="pic" sz="quarter" idx="13"/>
          </p:nvPr>
        </p:nvSpPr>
        <p:spPr>
          <a:xfrm>
            <a:off x="7735888" y="1668643"/>
            <a:ext cx="3570288" cy="1392918"/>
          </a:xfrm>
        </p:spPr>
        <p:txBody>
          <a:bodyPr/>
          <a:lstStyle/>
          <a:p>
            <a:endParaRPr lang="en-US"/>
          </a:p>
        </p:txBody>
      </p:sp>
      <p:sp>
        <p:nvSpPr>
          <p:cNvPr id="17" name="Picture Placeholder 16"/>
          <p:cNvSpPr>
            <a:spLocks noGrp="1" noChangeAspect="1"/>
          </p:cNvSpPr>
          <p:nvPr>
            <p:ph type="pic" sz="quarter" idx="14"/>
          </p:nvPr>
        </p:nvSpPr>
        <p:spPr>
          <a:xfrm>
            <a:off x="7735888" y="3526018"/>
            <a:ext cx="3575304" cy="1389888"/>
          </a:xfrm>
        </p:spPr>
        <p:txBody>
          <a:bodyPr/>
          <a:lstStyle/>
          <a:p>
            <a:endParaRPr lang="en-US"/>
          </a:p>
        </p:txBody>
      </p:sp>
      <p:sp>
        <p:nvSpPr>
          <p:cNvPr id="8" name="Picture Placeholder 7"/>
          <p:cNvSpPr>
            <a:spLocks noGrp="1" noChangeAspect="1"/>
          </p:cNvSpPr>
          <p:nvPr>
            <p:ph type="pic" sz="quarter" idx="15" hasCustomPrompt="1"/>
          </p:nvPr>
        </p:nvSpPr>
        <p:spPr>
          <a:xfrm>
            <a:off x="152401" y="6151564"/>
            <a:ext cx="5236633" cy="706437"/>
          </a:xfrm>
        </p:spPr>
        <p:txBody>
          <a:bodyPr/>
          <a:lstStyle>
            <a:lvl1pPr>
              <a:defRPr baseline="0"/>
            </a:lvl1pPr>
          </a:lstStyle>
          <a:p>
            <a:r>
              <a:rPr lang="en-US" dirty="0" smtClean="0"/>
              <a:t>Your logo on Master slide</a:t>
            </a:r>
            <a:endParaRPr lang="en-US" dirty="0"/>
          </a:p>
        </p:txBody>
      </p:sp>
      <p:pic>
        <p:nvPicPr>
          <p:cNvPr id="9" name="Picture 8" title="MHTTC stacked color bar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Tree>
    <p:custDataLst>
      <p:tags r:id="rId1"/>
    </p:custDataLst>
    <p:extLst>
      <p:ext uri="{BB962C8B-B14F-4D97-AF65-F5344CB8AC3E}">
        <p14:creationId xmlns:p14="http://schemas.microsoft.com/office/powerpoint/2010/main" val="168642300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2/8/2021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2/8/2021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2/8/2021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2/8/2021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4494909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81" r:id="rId13"/>
    <p:sldLayoutId id="2147483678" r:id="rId14"/>
    <p:sldLayoutId id="2147483679" r:id="rId15"/>
    <p:sldLayoutId id="2147483680" r:id="rId16"/>
    <p:sldLayoutId id="2147483663" r:id="rId17"/>
    <p:sldLayoutId id="2147483655" r:id="rId18"/>
    <p:sldLayoutId id="2147483657"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10.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6.xml"/><Relationship Id="rId1" Type="http://schemas.openxmlformats.org/officeDocument/2006/relationships/tags" Target="../tags/tag13.xml"/><Relationship Id="rId5" Type="http://schemas.openxmlformats.org/officeDocument/2006/relationships/image" Target="../media/image10.jpe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10.xml"/><Relationship Id="rId7" Type="http://schemas.openxmlformats.org/officeDocument/2006/relationships/diagramQuickStyle" Target="../diagrams/quickStyle1.xml"/><Relationship Id="rId2" Type="http://schemas.openxmlformats.org/officeDocument/2006/relationships/slideLayout" Target="../slideLayouts/slideLayout16.xml"/><Relationship Id="rId1" Type="http://schemas.openxmlformats.org/officeDocument/2006/relationships/tags" Target="../tags/tag14.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0.jpeg"/><Relationship Id="rId9" Type="http://schemas.microsoft.com/office/2007/relationships/diagramDrawing" Target="../diagrams/drawing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6.xml"/><Relationship Id="rId1" Type="http://schemas.openxmlformats.org/officeDocument/2006/relationships/tags" Target="../tags/tag15.xml"/><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6.xml"/><Relationship Id="rId1" Type="http://schemas.openxmlformats.org/officeDocument/2006/relationships/tags" Target="../tags/tag16.xml"/><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xml"/><Relationship Id="rId1" Type="http://schemas.openxmlformats.org/officeDocument/2006/relationships/tags" Target="../tags/tag17.xml"/><Relationship Id="rId5" Type="http://schemas.openxmlformats.org/officeDocument/2006/relationships/image" Target="../media/image27.jp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6.xml"/><Relationship Id="rId1" Type="http://schemas.openxmlformats.org/officeDocument/2006/relationships/tags" Target="../tags/tag18.xml"/><Relationship Id="rId5" Type="http://schemas.openxmlformats.org/officeDocument/2006/relationships/image" Target="../media/image27.jp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27.jpg"/></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27.jpg"/></Relationships>
</file>

<file path=ppt/slides/_rels/slide2.xml.rels><?xml version="1.0" encoding="UTF-8" standalone="yes"?>
<Relationships xmlns="http://schemas.openxmlformats.org/package/2006/relationships"><Relationship Id="rId3" Type="http://schemas.openxmlformats.org/officeDocument/2006/relationships/image" Target="../media/image5.tmp"/><Relationship Id="rId2" Type="http://schemas.openxmlformats.org/officeDocument/2006/relationships/image" Target="../media/image4.emf"/><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27.jp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6.xml"/><Relationship Id="rId5" Type="http://schemas.openxmlformats.org/officeDocument/2006/relationships/image" Target="../media/image27.jp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27.jpg"/></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27.jpg"/></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16.xml"/><Relationship Id="rId4" Type="http://schemas.openxmlformats.org/officeDocument/2006/relationships/image" Target="../media/image27.jp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image" Target="../media/image27.jp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4.xml"/><Relationship Id="rId1" Type="http://schemas.openxmlformats.org/officeDocument/2006/relationships/tags" Target="../tags/tag19.xml"/><Relationship Id="rId6" Type="http://schemas.openxmlformats.org/officeDocument/2006/relationships/hyperlink" Target="https://creativecommons.org/licenses/by-nc-nd/3.0/" TargetMode="External"/><Relationship Id="rId5" Type="http://schemas.openxmlformats.org/officeDocument/2006/relationships/hyperlink" Target="http://believersbrain.com/2013/03/20/family-blood-and-spirit/" TargetMode="External"/><Relationship Id="rId4" Type="http://schemas.openxmlformats.org/officeDocument/2006/relationships/image" Target="../media/image38.gif"/></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6.xml"/><Relationship Id="rId1" Type="http://schemas.openxmlformats.org/officeDocument/2006/relationships/tags" Target="../tags/tag20.xml"/><Relationship Id="rId5" Type="http://schemas.openxmlformats.org/officeDocument/2006/relationships/hyperlink" Target="https://theknowledgeexchangeblog.com/2014/05/15/why-local-authorities-should-support-community-organisations-delivering-local-services/" TargetMode="External"/><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2.xml"/><Relationship Id="rId1" Type="http://schemas.openxmlformats.org/officeDocument/2006/relationships/tags" Target="../tags/tag21.xml"/><Relationship Id="rId5" Type="http://schemas.openxmlformats.org/officeDocument/2006/relationships/image" Target="../media/image40.jp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4.xml"/><Relationship Id="rId1" Type="http://schemas.openxmlformats.org/officeDocument/2006/relationships/tags" Target="../tags/tag22.xml"/><Relationship Id="rId4" Type="http://schemas.openxmlformats.org/officeDocument/2006/relationships/image" Target="../media/image41.jp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4.xml"/><Relationship Id="rId1" Type="http://schemas.openxmlformats.org/officeDocument/2006/relationships/tags" Target="../tags/tag23.xml"/><Relationship Id="rId4" Type="http://schemas.openxmlformats.org/officeDocument/2006/relationships/image" Target="../media/image42.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9.jpeg"/><Relationship Id="rId2" Type="http://schemas.openxmlformats.org/officeDocument/2006/relationships/slideLayout" Target="../slideLayouts/slideLayout15.xml"/><Relationship Id="rId1" Type="http://schemas.openxmlformats.org/officeDocument/2006/relationships/tags" Target="../tags/tag11.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6.xml"/><Relationship Id="rId1" Type="http://schemas.openxmlformats.org/officeDocument/2006/relationships/tags" Target="../tags/tag12.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jpe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notesSlide" Target="../notesSlides/notesSlide4.xml"/><Relationship Id="rId16" Type="http://schemas.openxmlformats.org/officeDocument/2006/relationships/image" Target="../media/image23.PNG"/><Relationship Id="rId1" Type="http://schemas.openxmlformats.org/officeDocument/2006/relationships/slideLayout" Target="../slideLayouts/slideLayout16.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jpe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notesSlide" Target="../notesSlides/notesSlide5.xml"/><Relationship Id="rId16" Type="http://schemas.openxmlformats.org/officeDocument/2006/relationships/image" Target="../media/image23.PNG"/><Relationship Id="rId1" Type="http://schemas.openxmlformats.org/officeDocument/2006/relationships/slideLayout" Target="../slideLayouts/slideLayout16.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MHTTC stacked color bars"/>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22801" b="22801"/>
          <a:stretch>
            <a:fillRect/>
          </a:stretch>
        </p:blipFill>
        <p:spPr>
          <a:xfrm>
            <a:off x="6290733" y="5641848"/>
            <a:ext cx="5901267" cy="1216152"/>
          </a:xfrm>
        </p:spPr>
      </p:pic>
      <p:pic>
        <p:nvPicPr>
          <p:cNvPr id="8" name="Picture Placeholder 5"/>
          <p:cNvPicPr>
            <a:picLocks noGrp="1" noChangeAspect="1"/>
          </p:cNvPicPr>
          <p:nvPr>
            <p:ph type="pic" sz="quarter" idx="10"/>
          </p:nvPr>
        </p:nvPicPr>
        <p:blipFill>
          <a:blip r:embed="rId5">
            <a:extLst>
              <a:ext uri="{28A0092B-C50C-407E-A947-70E740481C1C}">
                <a14:useLocalDpi xmlns:a14="http://schemas.microsoft.com/office/drawing/2010/main" val="0"/>
              </a:ext>
            </a:extLst>
          </a:blip>
          <a:stretch>
            <a:fillRect/>
          </a:stretch>
        </p:blipFill>
        <p:spPr>
          <a:xfrm>
            <a:off x="3110203" y="207828"/>
            <a:ext cx="5587230" cy="938002"/>
          </a:xfrm>
        </p:spPr>
      </p:pic>
      <p:sp>
        <p:nvSpPr>
          <p:cNvPr id="10" name="Title 1"/>
          <p:cNvSpPr txBox="1">
            <a:spLocks/>
          </p:cNvSpPr>
          <p:nvPr/>
        </p:nvSpPr>
        <p:spPr>
          <a:xfrm>
            <a:off x="722218" y="1499616"/>
            <a:ext cx="10363200" cy="130759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dirty="0" smtClean="0">
                <a:latin typeface="Arial" panose="020B0604020202020204" pitchFamily="34" charset="0"/>
                <a:cs typeface="Arial" panose="020B0604020202020204" pitchFamily="34" charset="0"/>
              </a:rPr>
              <a:t>Farming and Faith Supports: Cultivating Spiritual Resilience in Challenging Times</a:t>
            </a:r>
            <a:endParaRPr lang="en-US" sz="4000" b="1" dirty="0">
              <a:latin typeface="Arial" panose="020B0604020202020204" pitchFamily="34" charset="0"/>
              <a:cs typeface="Arial" panose="020B0604020202020204" pitchFamily="34" charset="0"/>
            </a:endParaRPr>
          </a:p>
        </p:txBody>
      </p:sp>
      <p:sp>
        <p:nvSpPr>
          <p:cNvPr id="9" name="Subtitle 2"/>
          <p:cNvSpPr txBox="1">
            <a:spLocks/>
          </p:cNvSpPr>
          <p:nvPr/>
        </p:nvSpPr>
        <p:spPr>
          <a:xfrm>
            <a:off x="722218" y="3095326"/>
            <a:ext cx="10021825" cy="22584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latin typeface="Arial"/>
              </a:rPr>
              <a:t>Presented by:</a:t>
            </a:r>
          </a:p>
          <a:p>
            <a:r>
              <a:rPr lang="en-US" dirty="0" smtClean="0">
                <a:latin typeface="Arial"/>
              </a:rPr>
              <a:t>Corey Smith, PhD</a:t>
            </a:r>
          </a:p>
          <a:p>
            <a:r>
              <a:rPr lang="en-US" dirty="0" smtClean="0">
                <a:latin typeface="Arial"/>
              </a:rPr>
              <a:t>Sean Brotherson, PhD</a:t>
            </a:r>
          </a:p>
          <a:p>
            <a:r>
              <a:rPr lang="en-US" dirty="0" smtClean="0">
                <a:latin typeface="Arial"/>
              </a:rPr>
              <a:t>Monica McConkey, LPC</a:t>
            </a:r>
          </a:p>
          <a:p>
            <a:r>
              <a:rPr lang="en-US" dirty="0" smtClean="0">
                <a:latin typeface="Arial"/>
              </a:rPr>
              <a:t>Bishop William “Bill” </a:t>
            </a:r>
            <a:r>
              <a:rPr lang="en-US" dirty="0" err="1" smtClean="0">
                <a:latin typeface="Arial"/>
              </a:rPr>
              <a:t>Tesch</a:t>
            </a:r>
            <a:endParaRPr lang="en-US" dirty="0">
              <a:latin typeface="Arial"/>
            </a:endParaRPr>
          </a:p>
        </p:txBody>
      </p:sp>
    </p:spTree>
    <p:custDataLst>
      <p:tags r:id="rId1"/>
    </p:custDataLst>
    <p:extLst>
      <p:ext uri="{BB962C8B-B14F-4D97-AF65-F5344CB8AC3E}">
        <p14:creationId xmlns:p14="http://schemas.microsoft.com/office/powerpoint/2010/main" val="20329033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What is Public Health?</a:t>
            </a:r>
            <a:endParaRPr lang="en-US" dirty="0"/>
          </a:p>
        </p:txBody>
      </p:sp>
      <p:sp>
        <p:nvSpPr>
          <p:cNvPr id="3" name="Content Placeholder 2"/>
          <p:cNvSpPr>
            <a:spLocks noGrp="1"/>
          </p:cNvSpPr>
          <p:nvPr>
            <p:ph sz="half" idx="1"/>
          </p:nvPr>
        </p:nvSpPr>
        <p:spPr>
          <a:xfrm>
            <a:off x="1995054" y="1594782"/>
            <a:ext cx="7647709" cy="4351338"/>
          </a:xfrm>
        </p:spPr>
        <p:txBody>
          <a:bodyPr>
            <a:normAutofit/>
          </a:bodyPr>
          <a:lstStyle/>
          <a:p>
            <a:pPr marL="0" indent="0">
              <a:lnSpc>
                <a:spcPct val="200000"/>
              </a:lnSpc>
              <a:buNone/>
            </a:pPr>
            <a:r>
              <a:rPr lang="en-US" dirty="0" smtClean="0"/>
              <a:t>“…an organized community effort to address the public interest in health by applying scientific and technical knowledge to prevent disease and promote health.”</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1" y="6151564"/>
            <a:ext cx="3495676" cy="693718"/>
          </a:xfrm>
          <a:prstGeom prst="rect">
            <a:avLst/>
          </a:prstGeom>
        </p:spPr>
      </p:pic>
      <p:sp>
        <p:nvSpPr>
          <p:cNvPr id="8" name="TextBox 7"/>
          <p:cNvSpPr txBox="1"/>
          <p:nvPr/>
        </p:nvSpPr>
        <p:spPr>
          <a:xfrm>
            <a:off x="6504709" y="5112328"/>
            <a:ext cx="3906982"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Arial" panose="020B0604020202020204"/>
                <a:ea typeface="+mn-ea"/>
                <a:cs typeface="+mn-cs"/>
              </a:rPr>
              <a:t>Source: Institute of Medicine, 1988</a:t>
            </a: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226982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 Public Health Parable </a:t>
            </a:r>
            <a:endParaRPr lang="en-US" dirty="0"/>
          </a:p>
        </p:txBody>
      </p:sp>
      <p:sp>
        <p:nvSpPr>
          <p:cNvPr id="3" name="Content Placeholder 2"/>
          <p:cNvSpPr>
            <a:spLocks noGrp="1"/>
          </p:cNvSpPr>
          <p:nvPr>
            <p:ph sz="half" idx="1"/>
          </p:nvPr>
        </p:nvSpPr>
        <p:spPr>
          <a:xfrm>
            <a:off x="735703" y="1557075"/>
            <a:ext cx="5070764" cy="4157925"/>
          </a:xfrm>
        </p:spPr>
        <p:txBody>
          <a:bodyPr>
            <a:normAutofit/>
          </a:bodyPr>
          <a:lstStyle/>
          <a:p>
            <a:pPr>
              <a:lnSpc>
                <a:spcPct val="110000"/>
              </a:lnSpc>
            </a:pPr>
            <a:r>
              <a:rPr lang="en-US" dirty="0" smtClean="0"/>
              <a:t>Many upstream challenges  </a:t>
            </a:r>
            <a:endParaRPr lang="en-US" dirty="0"/>
          </a:p>
          <a:p>
            <a:pPr marL="0" indent="0">
              <a:lnSpc>
                <a:spcPct val="110000"/>
              </a:lnSpc>
              <a:buNone/>
            </a:pPr>
            <a:endParaRPr lang="en-US" dirty="0"/>
          </a:p>
          <a:p>
            <a:pPr>
              <a:lnSpc>
                <a:spcPct val="110000"/>
              </a:lnSpc>
            </a:pPr>
            <a:r>
              <a:rPr lang="en-US" dirty="0" smtClean="0"/>
              <a:t>Ineffectiveness of downstream actions</a:t>
            </a:r>
          </a:p>
          <a:p>
            <a:pPr>
              <a:lnSpc>
                <a:spcPct val="110000"/>
              </a:lnSpc>
            </a:pPr>
            <a:endParaRPr lang="en-US" dirty="0"/>
          </a:p>
          <a:p>
            <a:pPr>
              <a:lnSpc>
                <a:spcPct val="110000"/>
              </a:lnSpc>
            </a:pPr>
            <a:r>
              <a:rPr lang="en-US" dirty="0" smtClean="0"/>
              <a:t>Spiritual practice as an upstream response</a:t>
            </a:r>
          </a:p>
          <a:p>
            <a:pPr>
              <a:lnSpc>
                <a:spcPct val="110000"/>
              </a:lnSpc>
            </a:pPr>
            <a:endParaRPr lang="en-US" dirty="0"/>
          </a:p>
          <a:p>
            <a:pPr>
              <a:lnSpc>
                <a:spcPct val="110000"/>
              </a:lnSpc>
            </a:pP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4697" y="1557075"/>
            <a:ext cx="5245617" cy="37293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 y="6091690"/>
            <a:ext cx="3495676" cy="693718"/>
          </a:xfrm>
          <a:prstGeom prst="rect">
            <a:avLst/>
          </a:prstGeom>
        </p:spPr>
      </p:pic>
      <p:sp>
        <p:nvSpPr>
          <p:cNvPr id="6" name="TextBox 5"/>
          <p:cNvSpPr txBox="1"/>
          <p:nvPr/>
        </p:nvSpPr>
        <p:spPr>
          <a:xfrm>
            <a:off x="6274697" y="5354415"/>
            <a:ext cx="518160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Source: https://hqc.sk.ca/news-and-events/hqc-blog/what-makes-us-healthy-exploring-the-determinants-of-health-in-saskatchewan  </a:t>
            </a:r>
          </a:p>
        </p:txBody>
      </p:sp>
    </p:spTree>
    <p:custDataLst>
      <p:tags r:id="rId1"/>
    </p:custDataLst>
    <p:extLst>
      <p:ext uri="{BB962C8B-B14F-4D97-AF65-F5344CB8AC3E}">
        <p14:creationId xmlns:p14="http://schemas.microsoft.com/office/powerpoint/2010/main" val="8936493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39293"/>
            <a:ext cx="10515600" cy="1325563"/>
          </a:xfrm>
        </p:spPr>
        <p:txBody>
          <a:bodyPr/>
          <a:lstStyle/>
          <a:p>
            <a:pPr algn="ctr"/>
            <a:r>
              <a:rPr lang="en-US" dirty="0" smtClean="0"/>
              <a:t>Spirituality Integral to Health</a:t>
            </a:r>
            <a:endParaRPr lang="en-US" dirty="0"/>
          </a:p>
        </p:txBody>
      </p:sp>
      <p:sp>
        <p:nvSpPr>
          <p:cNvPr id="3" name="Content Placeholder 2"/>
          <p:cNvSpPr>
            <a:spLocks noGrp="1"/>
          </p:cNvSpPr>
          <p:nvPr>
            <p:ph sz="half" idx="1"/>
          </p:nvPr>
        </p:nvSpPr>
        <p:spPr>
          <a:xfrm>
            <a:off x="844282" y="1376204"/>
            <a:ext cx="5099318" cy="4715486"/>
          </a:xfrm>
        </p:spPr>
        <p:txBody>
          <a:bodyPr>
            <a:normAutofit fontScale="92500" lnSpcReduction="10000"/>
          </a:bodyPr>
          <a:lstStyle/>
          <a:p>
            <a:pPr>
              <a:lnSpc>
                <a:spcPct val="120000"/>
              </a:lnSpc>
              <a:spcBef>
                <a:spcPts val="0"/>
              </a:spcBef>
            </a:pPr>
            <a:r>
              <a:rPr lang="en-US" sz="2400" b="1" dirty="0" smtClean="0"/>
              <a:t>Physical </a:t>
            </a:r>
            <a:r>
              <a:rPr lang="en-US" sz="2400" b="1" dirty="0"/>
              <a:t>h</a:t>
            </a:r>
            <a:r>
              <a:rPr lang="en-US" sz="2400" b="1" dirty="0" smtClean="0"/>
              <a:t>ealth </a:t>
            </a:r>
            <a:r>
              <a:rPr lang="en-US" sz="1300" dirty="0" smtClean="0"/>
              <a:t>(Caudill et al., 1987; </a:t>
            </a:r>
            <a:r>
              <a:rPr lang="en-US" sz="1300" dirty="0" err="1" smtClean="0"/>
              <a:t>Highfield</a:t>
            </a:r>
            <a:r>
              <a:rPr lang="en-US" sz="1300" dirty="0" smtClean="0"/>
              <a:t>, 1992; Levin, 1994; Levin &amp; </a:t>
            </a:r>
            <a:r>
              <a:rPr lang="en-US" sz="1300" dirty="0" err="1" smtClean="0"/>
              <a:t>Vanderpool</a:t>
            </a:r>
            <a:r>
              <a:rPr lang="en-US" sz="1300" dirty="0" smtClean="0"/>
              <a:t>, 1989,1991; Nichols &amp; Hunt, 2011)</a:t>
            </a:r>
          </a:p>
          <a:p>
            <a:pPr>
              <a:lnSpc>
                <a:spcPct val="120000"/>
              </a:lnSpc>
              <a:spcBef>
                <a:spcPts val="0"/>
              </a:spcBef>
            </a:pPr>
            <a:endParaRPr lang="en-US" sz="1400" dirty="0" smtClean="0"/>
          </a:p>
          <a:p>
            <a:pPr>
              <a:lnSpc>
                <a:spcPct val="120000"/>
              </a:lnSpc>
              <a:spcBef>
                <a:spcPts val="0"/>
              </a:spcBef>
            </a:pPr>
            <a:r>
              <a:rPr lang="en-US" sz="2400" b="1" dirty="0" smtClean="0"/>
              <a:t>Mental </a:t>
            </a:r>
            <a:r>
              <a:rPr lang="en-US" sz="2400" b="1" dirty="0"/>
              <a:t>h</a:t>
            </a:r>
            <a:r>
              <a:rPr lang="en-US" sz="2400" b="1" dirty="0" smtClean="0"/>
              <a:t>ealth </a:t>
            </a:r>
            <a:r>
              <a:rPr lang="en-US" sz="1300" dirty="0" smtClean="0"/>
              <a:t>(Bergin et al., 1987; Brown et al., 2007; Chamberlain &amp; </a:t>
            </a:r>
            <a:r>
              <a:rPr lang="en-US" sz="1300" dirty="0" err="1" smtClean="0"/>
              <a:t>Zika</a:t>
            </a:r>
            <a:r>
              <a:rPr lang="en-US" sz="1300" dirty="0" smtClean="0"/>
              <a:t>, 1992; Hackney &amp; Sanders, 2003; Levin &amp; Chatters, 1998; Masters &amp; Bergin, 1992; Payne et al., 1991;Swinton, 2001 )</a:t>
            </a:r>
          </a:p>
          <a:p>
            <a:pPr marL="457200" lvl="1" indent="0">
              <a:lnSpc>
                <a:spcPct val="120000"/>
              </a:lnSpc>
              <a:spcBef>
                <a:spcPts val="0"/>
              </a:spcBef>
              <a:buNone/>
            </a:pPr>
            <a:endParaRPr lang="en-US" dirty="0" smtClean="0"/>
          </a:p>
          <a:p>
            <a:pPr>
              <a:lnSpc>
                <a:spcPct val="120000"/>
              </a:lnSpc>
              <a:spcBef>
                <a:spcPts val="0"/>
              </a:spcBef>
            </a:pPr>
            <a:r>
              <a:rPr lang="en-US" sz="2400" b="1" dirty="0" smtClean="0"/>
              <a:t>Recovery from addiction </a:t>
            </a:r>
            <a:r>
              <a:rPr lang="en-US" sz="1400" dirty="0" smtClean="0"/>
              <a:t>(Alexander, 1994; Brown et al., 1988; Carroll, 1993; </a:t>
            </a:r>
            <a:r>
              <a:rPr lang="en-US" sz="1400" dirty="0" err="1" smtClean="0"/>
              <a:t>Emrick</a:t>
            </a:r>
            <a:r>
              <a:rPr lang="en-US" sz="1400" dirty="0" smtClean="0"/>
              <a:t> et al., 1993; Gelderloos et al., 1991; </a:t>
            </a:r>
            <a:r>
              <a:rPr lang="en-US" sz="1400" dirty="0" err="1" smtClean="0"/>
              <a:t>Waisberg</a:t>
            </a:r>
            <a:r>
              <a:rPr lang="en-US" sz="1400" dirty="0" smtClean="0"/>
              <a:t> &amp; Porter, 1994)</a:t>
            </a:r>
          </a:p>
          <a:p>
            <a:pPr marL="457200" lvl="1" indent="0">
              <a:lnSpc>
                <a:spcPct val="120000"/>
              </a:lnSpc>
              <a:spcBef>
                <a:spcPts val="0"/>
              </a:spcBef>
              <a:buNone/>
            </a:pPr>
            <a:endParaRPr lang="en-US" dirty="0"/>
          </a:p>
          <a:p>
            <a:pPr>
              <a:lnSpc>
                <a:spcPct val="120000"/>
              </a:lnSpc>
              <a:spcBef>
                <a:spcPts val="0"/>
              </a:spcBef>
            </a:pPr>
            <a:r>
              <a:rPr lang="en-US" sz="2400" b="1" dirty="0" smtClean="0"/>
              <a:t>Life satisfaction and well-being </a:t>
            </a:r>
            <a:r>
              <a:rPr lang="en-US" sz="1400" dirty="0" smtClean="0"/>
              <a:t>(Chamberlain &amp; </a:t>
            </a:r>
            <a:r>
              <a:rPr lang="en-US" sz="1400" dirty="0" err="1" smtClean="0"/>
              <a:t>Zika</a:t>
            </a:r>
            <a:r>
              <a:rPr lang="en-US" sz="1400" dirty="0" smtClean="0"/>
              <a:t>, 1992; Ellison et al., 1989; Ellison, 1991;  Emmons et al., 1998; Emmons, 1999; Hackney &amp; Sanders, 2003; Moreira-Almeida et al, 2006;  </a:t>
            </a:r>
            <a:r>
              <a:rPr lang="en-US" sz="1400" dirty="0" err="1" smtClean="0"/>
              <a:t>Poloma</a:t>
            </a:r>
            <a:r>
              <a:rPr lang="en-US" sz="1400" dirty="0" smtClean="0"/>
              <a:t> &amp; Pendleton, 1989, 1991; Witter et al., 1985)</a:t>
            </a:r>
            <a:endParaRPr lang="en-US" sz="1400" dirty="0"/>
          </a:p>
          <a:p>
            <a:pPr>
              <a:lnSpc>
                <a:spcPct val="120000"/>
              </a:lnSpc>
              <a:spcBef>
                <a:spcPts val="0"/>
              </a:spcBef>
            </a:pPr>
            <a:endParaRPr lang="en-US" dirty="0"/>
          </a:p>
          <a:p>
            <a:pPr lvl="1">
              <a:lnSpc>
                <a:spcPct val="120000"/>
              </a:lnSpc>
              <a:spcBef>
                <a:spcPts val="0"/>
              </a:spcBef>
            </a:pPr>
            <a:endParaRPr lang="en-US" dirty="0" smtClean="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875" y="6091690"/>
            <a:ext cx="3495676" cy="693718"/>
          </a:xfrm>
          <a:prstGeom prst="rect">
            <a:avLst/>
          </a:prstGeom>
        </p:spPr>
      </p:pic>
      <p:graphicFrame>
        <p:nvGraphicFramePr>
          <p:cNvPr id="6" name="Diagram 5"/>
          <p:cNvGraphicFramePr/>
          <p:nvPr>
            <p:extLst/>
          </p:nvPr>
        </p:nvGraphicFramePr>
        <p:xfrm>
          <a:off x="5375189" y="1664856"/>
          <a:ext cx="6252519" cy="442683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20528725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 Definition of Spirituality</a:t>
            </a:r>
            <a:endParaRPr lang="en-US" dirty="0"/>
          </a:p>
        </p:txBody>
      </p:sp>
      <p:sp>
        <p:nvSpPr>
          <p:cNvPr id="3" name="Content Placeholder 2"/>
          <p:cNvSpPr>
            <a:spLocks noGrp="1"/>
          </p:cNvSpPr>
          <p:nvPr>
            <p:ph sz="half" idx="1"/>
          </p:nvPr>
        </p:nvSpPr>
        <p:spPr>
          <a:xfrm>
            <a:off x="1253765" y="1690688"/>
            <a:ext cx="9719034" cy="4157925"/>
          </a:xfrm>
        </p:spPr>
        <p:txBody>
          <a:bodyPr>
            <a:normAutofit/>
          </a:bodyPr>
          <a:lstStyle/>
          <a:p>
            <a:pPr>
              <a:lnSpc>
                <a:spcPct val="110000"/>
              </a:lnSpc>
            </a:pPr>
            <a:r>
              <a:rPr lang="en-US" dirty="0" smtClean="0"/>
              <a:t>Offers connection through relationship with…</a:t>
            </a:r>
            <a:endParaRPr lang="en-US" dirty="0"/>
          </a:p>
          <a:p>
            <a:pPr marL="457200" lvl="1" indent="0">
              <a:lnSpc>
                <a:spcPct val="110000"/>
              </a:lnSpc>
              <a:buNone/>
            </a:pPr>
            <a:r>
              <a:rPr lang="en-US" dirty="0" smtClean="0"/>
              <a:t>… a Higher Power or force beyond ourselves</a:t>
            </a:r>
          </a:p>
          <a:p>
            <a:pPr marL="457200" lvl="1" indent="0">
              <a:lnSpc>
                <a:spcPct val="110000"/>
              </a:lnSpc>
              <a:buNone/>
            </a:pPr>
            <a:r>
              <a:rPr lang="en-US" dirty="0" smtClean="0"/>
              <a:t>… people and the world around us</a:t>
            </a:r>
          </a:p>
          <a:p>
            <a:pPr>
              <a:lnSpc>
                <a:spcPct val="110000"/>
              </a:lnSpc>
            </a:pPr>
            <a:r>
              <a:rPr lang="en-US" dirty="0"/>
              <a:t>Anchored in set of </a:t>
            </a:r>
            <a:r>
              <a:rPr lang="en-US" dirty="0" smtClean="0"/>
              <a:t>beliefs, values and commitments </a:t>
            </a:r>
            <a:endParaRPr lang="en-US" dirty="0"/>
          </a:p>
          <a:p>
            <a:pPr>
              <a:lnSpc>
                <a:spcPct val="110000"/>
              </a:lnSpc>
            </a:pPr>
            <a:r>
              <a:rPr lang="en-US" dirty="0" smtClean="0"/>
              <a:t>Expressed through rituals or spiritual practices</a:t>
            </a:r>
            <a:endParaRPr lang="en-US" dirty="0"/>
          </a:p>
          <a:p>
            <a:pPr>
              <a:lnSpc>
                <a:spcPct val="110000"/>
              </a:lnSpc>
            </a:pPr>
            <a:r>
              <a:rPr lang="en-US" dirty="0" smtClean="0"/>
              <a:t>Enables us to derive meaning and purpose for our lives</a:t>
            </a:r>
          </a:p>
          <a:p>
            <a:pPr marL="0" indent="0">
              <a:lnSpc>
                <a:spcPct val="110000"/>
              </a:lnSpc>
              <a:buNone/>
            </a:pPr>
            <a:endParaRPr lang="en-US" dirty="0" smtClean="0"/>
          </a:p>
          <a:p>
            <a:pPr marL="0" indent="0">
              <a:lnSpc>
                <a:spcPct val="110000"/>
              </a:lnSpc>
              <a:buNone/>
            </a:pPr>
            <a:endParaRPr lang="en-US" dirty="0"/>
          </a:p>
          <a:p>
            <a:pPr marL="0" indent="0">
              <a:lnSpc>
                <a:spcPct val="110000"/>
              </a:lnSpc>
              <a:buNone/>
            </a:pPr>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875" y="6091690"/>
            <a:ext cx="3495676" cy="693718"/>
          </a:xfrm>
          <a:prstGeom prst="rect">
            <a:avLst/>
          </a:prstGeom>
        </p:spPr>
      </p:pic>
    </p:spTree>
    <p:custDataLst>
      <p:tags r:id="rId1"/>
    </p:custDataLst>
    <p:extLst>
      <p:ext uri="{BB962C8B-B14F-4D97-AF65-F5344CB8AC3E}">
        <p14:creationId xmlns:p14="http://schemas.microsoft.com/office/powerpoint/2010/main" val="17521122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What do we mean by Spiritual Resilience?</a:t>
            </a:r>
            <a:endParaRPr lang="en-US" dirty="0"/>
          </a:p>
        </p:txBody>
      </p:sp>
      <p:sp>
        <p:nvSpPr>
          <p:cNvPr id="3" name="Content Placeholder 2"/>
          <p:cNvSpPr>
            <a:spLocks noGrp="1"/>
          </p:cNvSpPr>
          <p:nvPr>
            <p:ph sz="half" idx="1"/>
          </p:nvPr>
        </p:nvSpPr>
        <p:spPr>
          <a:xfrm>
            <a:off x="838200" y="1690688"/>
            <a:ext cx="5049644" cy="807185"/>
          </a:xfrm>
        </p:spPr>
        <p:txBody>
          <a:bodyPr>
            <a:normAutofit/>
          </a:bodyPr>
          <a:lstStyle/>
          <a:p>
            <a:pPr>
              <a:lnSpc>
                <a:spcPct val="110000"/>
              </a:lnSpc>
            </a:pPr>
            <a:endParaRPr lang="en-US" dirty="0" smtClean="0"/>
          </a:p>
          <a:p>
            <a:pPr marL="0" indent="0">
              <a:lnSpc>
                <a:spcPct val="110000"/>
              </a:lnSpc>
              <a:buNone/>
            </a:pPr>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875" y="6091690"/>
            <a:ext cx="3495676" cy="693718"/>
          </a:xfrm>
          <a:prstGeom prst="rect">
            <a:avLst/>
          </a:prstGeom>
        </p:spPr>
      </p:pic>
      <p:sp>
        <p:nvSpPr>
          <p:cNvPr id="7" name="TextBox 6"/>
          <p:cNvSpPr txBox="1"/>
          <p:nvPr/>
        </p:nvSpPr>
        <p:spPr>
          <a:xfrm>
            <a:off x="2017986" y="1690688"/>
            <a:ext cx="8182304" cy="4524315"/>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black"/>
                </a:solidFill>
                <a:effectLst/>
                <a:uLnTx/>
                <a:uFillTx/>
                <a:latin typeface="Arial" panose="020B0604020202020204"/>
                <a:ea typeface="+mn-ea"/>
                <a:cs typeface="+mn-cs"/>
              </a:rPr>
              <a:t>…the </a:t>
            </a:r>
            <a:r>
              <a:rPr kumimoji="0" lang="en-US" sz="3600" b="0" i="0" u="sng" strike="noStrike" kern="1200" cap="none" spc="0" normalizeH="0" baseline="0" noProof="0" dirty="0" smtClean="0">
                <a:ln>
                  <a:noFill/>
                </a:ln>
                <a:solidFill>
                  <a:prstClr val="black"/>
                </a:solidFill>
                <a:effectLst/>
                <a:uLnTx/>
                <a:uFillTx/>
                <a:latin typeface="Arial" panose="020B0604020202020204"/>
                <a:ea typeface="+mn-ea"/>
                <a:cs typeface="+mn-cs"/>
              </a:rPr>
              <a:t>capacity</a:t>
            </a:r>
            <a:r>
              <a:rPr kumimoji="0" lang="en-US" sz="3600" b="0" i="0" u="none" strike="noStrike" kern="1200" cap="none" spc="0" normalizeH="0" baseline="0" noProof="0" dirty="0" smtClean="0">
                <a:ln>
                  <a:noFill/>
                </a:ln>
                <a:solidFill>
                  <a:prstClr val="black"/>
                </a:solidFill>
                <a:effectLst/>
                <a:uLnTx/>
                <a:uFillTx/>
                <a:latin typeface="Arial" panose="020B0604020202020204"/>
                <a:ea typeface="+mn-ea"/>
                <a:cs typeface="+mn-cs"/>
              </a:rPr>
              <a:t> to adhere </a:t>
            </a:r>
            <a:r>
              <a:rPr kumimoji="0" lang="en-US" sz="3600" b="0" i="0" u="none" strike="noStrike" kern="1200" cap="none" spc="0" normalizeH="0" baseline="0" noProof="0" dirty="0">
                <a:ln>
                  <a:noFill/>
                </a:ln>
                <a:solidFill>
                  <a:prstClr val="black"/>
                </a:solidFill>
                <a:effectLst/>
                <a:uLnTx/>
                <a:uFillTx/>
                <a:latin typeface="Arial" panose="020B0604020202020204"/>
                <a:ea typeface="+mn-ea"/>
                <a:cs typeface="+mn-cs"/>
              </a:rPr>
              <a:t>to </a:t>
            </a:r>
            <a:r>
              <a:rPr kumimoji="0" lang="en-US" sz="3600" b="0" i="0" u="none" strike="noStrike" kern="1200" cap="none" spc="0" normalizeH="0" baseline="0" noProof="0" dirty="0" smtClean="0">
                <a:ln>
                  <a:noFill/>
                </a:ln>
                <a:solidFill>
                  <a:prstClr val="black"/>
                </a:solidFill>
                <a:effectLst/>
                <a:uLnTx/>
                <a:uFillTx/>
                <a:latin typeface="Arial" panose="020B0604020202020204"/>
                <a:ea typeface="+mn-ea"/>
                <a:cs typeface="+mn-cs"/>
              </a:rPr>
              <a:t>a set of core personal </a:t>
            </a:r>
            <a:r>
              <a:rPr kumimoji="0" lang="en-US" sz="3600" b="0" i="0" u="none" strike="noStrike" kern="1200" cap="none" spc="0" normalizeH="0" baseline="0" noProof="0" dirty="0">
                <a:ln>
                  <a:noFill/>
                </a:ln>
                <a:solidFill>
                  <a:prstClr val="black"/>
                </a:solidFill>
                <a:effectLst/>
                <a:uLnTx/>
                <a:uFillTx/>
                <a:latin typeface="Arial" panose="020B0604020202020204"/>
                <a:ea typeface="+mn-ea"/>
                <a:cs typeface="+mn-cs"/>
              </a:rPr>
              <a:t>values </a:t>
            </a:r>
            <a:r>
              <a:rPr kumimoji="0" lang="en-US" sz="3600" b="0" i="0" u="none" strike="noStrike" kern="1200" cap="none" spc="0" normalizeH="0" baseline="0" noProof="0" dirty="0" smtClean="0">
                <a:ln>
                  <a:noFill/>
                </a:ln>
                <a:solidFill>
                  <a:prstClr val="black"/>
                </a:solidFill>
                <a:effectLst/>
                <a:uLnTx/>
                <a:uFillTx/>
                <a:latin typeface="Arial" panose="020B0604020202020204"/>
                <a:ea typeface="+mn-ea"/>
                <a:cs typeface="+mn-cs"/>
              </a:rPr>
              <a:t>that reflect </a:t>
            </a:r>
            <a:r>
              <a:rPr kumimoji="0" lang="en-US" sz="3600" b="0" i="0" u="none" strike="noStrike" kern="1200" cap="none" spc="0" normalizeH="0" baseline="0" noProof="0" dirty="0">
                <a:ln>
                  <a:noFill/>
                </a:ln>
                <a:solidFill>
                  <a:prstClr val="black"/>
                </a:solidFill>
                <a:effectLst/>
                <a:uLnTx/>
                <a:uFillTx/>
                <a:latin typeface="Arial" panose="020B0604020202020204"/>
                <a:ea typeface="+mn-ea"/>
                <a:cs typeface="+mn-cs"/>
              </a:rPr>
              <a:t>beliefs in </a:t>
            </a:r>
            <a:r>
              <a:rPr kumimoji="0" lang="en-US" sz="3600" b="0" i="0" u="none" strike="noStrike" kern="1200" cap="none" spc="0" normalizeH="0" baseline="0" noProof="0" dirty="0" smtClean="0">
                <a:ln>
                  <a:noFill/>
                </a:ln>
                <a:solidFill>
                  <a:prstClr val="black"/>
                </a:solidFill>
                <a:effectLst/>
                <a:uLnTx/>
                <a:uFillTx/>
                <a:latin typeface="Arial" panose="020B0604020202020204"/>
                <a:ea typeface="+mn-ea"/>
                <a:cs typeface="+mn-cs"/>
              </a:rPr>
              <a:t>the sacred, or, what gives ultimate </a:t>
            </a:r>
            <a:r>
              <a:rPr kumimoji="0" lang="en-US" sz="3600" b="0" i="0" u="none" strike="noStrike" kern="1200" cap="none" spc="0" normalizeH="0" baseline="0" noProof="0" dirty="0">
                <a:ln>
                  <a:noFill/>
                </a:ln>
                <a:solidFill>
                  <a:prstClr val="black"/>
                </a:solidFill>
                <a:effectLst/>
                <a:uLnTx/>
                <a:uFillTx/>
                <a:latin typeface="Arial" panose="020B0604020202020204"/>
                <a:ea typeface="+mn-ea"/>
                <a:cs typeface="+mn-cs"/>
              </a:rPr>
              <a:t>meaning and </a:t>
            </a:r>
            <a:r>
              <a:rPr kumimoji="0" lang="en-US" sz="3600" b="0" i="0" u="none" strike="noStrike" kern="1200" cap="none" spc="0" normalizeH="0" baseline="0" noProof="0" dirty="0" smtClean="0">
                <a:ln>
                  <a:noFill/>
                </a:ln>
                <a:solidFill>
                  <a:prstClr val="black"/>
                </a:solidFill>
                <a:effectLst/>
                <a:uLnTx/>
                <a:uFillTx/>
                <a:latin typeface="Arial" panose="020B0604020202020204"/>
                <a:ea typeface="+mn-ea"/>
                <a:cs typeface="+mn-cs"/>
              </a:rPr>
              <a:t>purpose in life.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smtClean="0">
              <a:ln>
                <a:noFill/>
              </a:ln>
              <a:solidFill>
                <a:prstClr val="black"/>
              </a:solidFill>
              <a:effectLst/>
              <a:uLnTx/>
              <a:uFillTx/>
              <a:latin typeface="Arial" panose="020B0604020202020204"/>
              <a:ea typeface="+mn-ea"/>
              <a:cs typeface="+mn-cs"/>
            </a:endParaRPr>
          </a:p>
        </p:txBody>
      </p:sp>
      <p:sp>
        <p:nvSpPr>
          <p:cNvPr id="8" name="TextBox 7"/>
          <p:cNvSpPr txBox="1"/>
          <p:nvPr/>
        </p:nvSpPr>
        <p:spPr>
          <a:xfrm>
            <a:off x="6504709" y="5112328"/>
            <a:ext cx="3906982"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Arial" panose="020B0604020202020204"/>
                <a:ea typeface="+mn-ea"/>
                <a:cs typeface="+mn-cs"/>
              </a:rPr>
              <a:t>Adapted from:  Yeung &amp; Martin, 2013</a:t>
            </a: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custDataLst>
      <p:tags r:id="rId1"/>
    </p:custDataLst>
    <p:extLst>
      <p:ext uri="{BB962C8B-B14F-4D97-AF65-F5344CB8AC3E}">
        <p14:creationId xmlns:p14="http://schemas.microsoft.com/office/powerpoint/2010/main" val="39985098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400" dirty="0"/>
              <a:t>Farming and Faith Supports: Cultivating Spiritual Resilience in Challenging Times</a:t>
            </a:r>
          </a:p>
        </p:txBody>
      </p:sp>
      <p:sp>
        <p:nvSpPr>
          <p:cNvPr id="3" name="Subtitle 2"/>
          <p:cNvSpPr>
            <a:spLocks noGrp="1"/>
          </p:cNvSpPr>
          <p:nvPr>
            <p:ph type="subTitle" idx="1"/>
          </p:nvPr>
        </p:nvSpPr>
        <p:spPr/>
        <p:txBody>
          <a:bodyPr>
            <a:normAutofit fontScale="92500" lnSpcReduction="10000"/>
          </a:bodyPr>
          <a:lstStyle/>
          <a:p>
            <a:r>
              <a:rPr lang="en-US" sz="3200" dirty="0">
                <a:latin typeface="Arial"/>
              </a:rPr>
              <a:t>Sean Brotherson, NDSU Extension</a:t>
            </a:r>
          </a:p>
          <a:p>
            <a:r>
              <a:rPr lang="en-US" sz="3200" dirty="0">
                <a:latin typeface="Arial"/>
              </a:rPr>
              <a:t>February 3, 2020</a:t>
            </a:r>
          </a:p>
        </p:txBody>
      </p:sp>
      <p:pic>
        <p:nvPicPr>
          <p:cNvPr id="7" name="Picture Placeholder 6" descr="MHTTC stacked color bars"/>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22801" b="22801"/>
          <a:stretch>
            <a:fillRect/>
          </a:stretch>
        </p:blipFill>
        <p:spPr>
          <a:xfrm>
            <a:off x="6290733" y="5422392"/>
            <a:ext cx="5901267" cy="1435608"/>
          </a:xfrm>
        </p:spPr>
      </p:pic>
      <p:pic>
        <p:nvPicPr>
          <p:cNvPr id="5" name="Picture 4">
            <a:extLst>
              <a:ext uri="{FF2B5EF4-FFF2-40B4-BE49-F238E27FC236}">
                <a16:creationId xmlns:a16="http://schemas.microsoft.com/office/drawing/2014/main" id="{CA7318AC-B098-43A4-872C-6D8C3974C6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1000" y="94025"/>
            <a:ext cx="3810000" cy="1066800"/>
          </a:xfrm>
          <a:prstGeom prst="rect">
            <a:avLst/>
          </a:prstGeom>
        </p:spPr>
      </p:pic>
    </p:spTree>
    <p:custDataLst>
      <p:tags r:id="rId1"/>
    </p:custDataLst>
    <p:extLst>
      <p:ext uri="{BB962C8B-B14F-4D97-AF65-F5344CB8AC3E}">
        <p14:creationId xmlns:p14="http://schemas.microsoft.com/office/powerpoint/2010/main" val="26294405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2241"/>
            <a:ext cx="10515600" cy="1156022"/>
          </a:xfrm>
        </p:spPr>
        <p:txBody>
          <a:bodyPr/>
          <a:lstStyle/>
          <a:p>
            <a:pPr algn="ctr"/>
            <a:r>
              <a:rPr lang="en-US" dirty="0"/>
              <a:t>Farming – A Stressful Occupation</a:t>
            </a:r>
          </a:p>
        </p:txBody>
      </p:sp>
      <p:sp>
        <p:nvSpPr>
          <p:cNvPr id="6" name="Content Placeholder 5"/>
          <p:cNvSpPr>
            <a:spLocks noGrp="1"/>
          </p:cNvSpPr>
          <p:nvPr>
            <p:ph sz="half" idx="2"/>
          </p:nvPr>
        </p:nvSpPr>
        <p:spPr>
          <a:xfrm>
            <a:off x="1226633" y="1690688"/>
            <a:ext cx="8385717" cy="3959805"/>
          </a:xfrm>
        </p:spPr>
        <p:txBody>
          <a:bodyPr>
            <a:normAutofit/>
          </a:bodyPr>
          <a:lstStyle/>
          <a:p>
            <a:pPr marL="0" indent="0">
              <a:buNone/>
            </a:pPr>
            <a:endParaRPr lang="en-US" dirty="0"/>
          </a:p>
          <a:p>
            <a:endParaRPr lang="en-US" dirty="0"/>
          </a:p>
          <a:p>
            <a:endParaRPr lang="en-US" dirty="0"/>
          </a:p>
        </p:txBody>
      </p:sp>
      <p:pic>
        <p:nvPicPr>
          <p:cNvPr id="3" name="Picture 2">
            <a:extLst>
              <a:ext uri="{FF2B5EF4-FFF2-40B4-BE49-F238E27FC236}">
                <a16:creationId xmlns:a16="http://schemas.microsoft.com/office/drawing/2014/main" id="{4824FF7A-4601-4E4C-99E8-46118FBC750F}"/>
              </a:ext>
            </a:extLst>
          </p:cNvPr>
          <p:cNvPicPr>
            <a:picLocks noChangeAspect="1"/>
          </p:cNvPicPr>
          <p:nvPr/>
        </p:nvPicPr>
        <p:blipFill>
          <a:blip r:embed="rId4"/>
          <a:stretch>
            <a:fillRect/>
          </a:stretch>
        </p:blipFill>
        <p:spPr>
          <a:xfrm>
            <a:off x="2474662" y="1298263"/>
            <a:ext cx="7242676" cy="4261473"/>
          </a:xfrm>
          <a:prstGeom prst="rect">
            <a:avLst/>
          </a:prstGeom>
        </p:spPr>
      </p:pic>
      <p:pic>
        <p:nvPicPr>
          <p:cNvPr id="5" name="Picture 4">
            <a:extLst>
              <a:ext uri="{FF2B5EF4-FFF2-40B4-BE49-F238E27FC236}">
                <a16:creationId xmlns:a16="http://schemas.microsoft.com/office/drawing/2014/main" id="{EEBBC22B-6C12-4D04-B906-7126DC7A2B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91200"/>
            <a:ext cx="3810000" cy="1066800"/>
          </a:xfrm>
          <a:prstGeom prst="rect">
            <a:avLst/>
          </a:prstGeom>
        </p:spPr>
      </p:pic>
    </p:spTree>
    <p:custDataLst>
      <p:tags r:id="rId1"/>
    </p:custDataLst>
    <p:extLst>
      <p:ext uri="{BB962C8B-B14F-4D97-AF65-F5344CB8AC3E}">
        <p14:creationId xmlns:p14="http://schemas.microsoft.com/office/powerpoint/2010/main" val="22581254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Unique Farm/Ranch Stresses</a:t>
            </a:r>
          </a:p>
        </p:txBody>
      </p:sp>
      <p:sp>
        <p:nvSpPr>
          <p:cNvPr id="4" name="Content Placeholder 3"/>
          <p:cNvSpPr>
            <a:spLocks noGrp="1"/>
          </p:cNvSpPr>
          <p:nvPr>
            <p:ph sz="half" idx="2"/>
          </p:nvPr>
        </p:nvSpPr>
        <p:spPr>
          <a:xfrm>
            <a:off x="1039091" y="1557075"/>
            <a:ext cx="10417206" cy="4351338"/>
          </a:xfrm>
        </p:spPr>
        <p:txBody>
          <a:bodyPr/>
          <a:lstStyle/>
          <a:p>
            <a:r>
              <a:rPr lang="en-US" dirty="0"/>
              <a:t>Commodity prices – drop by 1/3</a:t>
            </a:r>
          </a:p>
          <a:p>
            <a:r>
              <a:rPr lang="en-US" dirty="0"/>
              <a:t>Weather – moisture; drought</a:t>
            </a:r>
          </a:p>
          <a:p>
            <a:r>
              <a:rPr lang="en-US" dirty="0"/>
              <a:t>Finances – operating loans, etc.</a:t>
            </a:r>
          </a:p>
          <a:p>
            <a:r>
              <a:rPr lang="en-US" dirty="0"/>
              <a:t>Family and Relationships – strain</a:t>
            </a:r>
          </a:p>
          <a:p>
            <a:r>
              <a:rPr lang="en-US" dirty="0"/>
              <a:t>Succession planning . . . </a:t>
            </a:r>
          </a:p>
          <a:p>
            <a:endParaRPr lang="en-US" dirty="0"/>
          </a:p>
          <a:p>
            <a:r>
              <a:rPr lang="en-US" dirty="0"/>
              <a:t>A Storm of Stress! </a:t>
            </a:r>
          </a:p>
        </p:txBody>
      </p:sp>
      <p:pic>
        <p:nvPicPr>
          <p:cNvPr id="3" name="Picture 2">
            <a:extLst>
              <a:ext uri="{FF2B5EF4-FFF2-40B4-BE49-F238E27FC236}">
                <a16:creationId xmlns:a16="http://schemas.microsoft.com/office/drawing/2014/main" id="{1FECDCD4-4F07-479B-A118-BC45E3B24E01}"/>
              </a:ext>
            </a:extLst>
          </p:cNvPr>
          <p:cNvPicPr>
            <a:picLocks noChangeAspect="1"/>
          </p:cNvPicPr>
          <p:nvPr/>
        </p:nvPicPr>
        <p:blipFill>
          <a:blip r:embed="rId3"/>
          <a:stretch>
            <a:fillRect/>
          </a:stretch>
        </p:blipFill>
        <p:spPr>
          <a:xfrm>
            <a:off x="7346942" y="1551269"/>
            <a:ext cx="4310246" cy="3755461"/>
          </a:xfrm>
          <a:prstGeom prst="rect">
            <a:avLst/>
          </a:prstGeom>
        </p:spPr>
      </p:pic>
      <p:pic>
        <p:nvPicPr>
          <p:cNvPr id="8" name="Picture 7">
            <a:extLst>
              <a:ext uri="{FF2B5EF4-FFF2-40B4-BE49-F238E27FC236}">
                <a16:creationId xmlns:a16="http://schemas.microsoft.com/office/drawing/2014/main" id="{67D8A2A2-BEC5-498A-8832-389B006F31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91200"/>
            <a:ext cx="3810000" cy="1066800"/>
          </a:xfrm>
          <a:prstGeom prst="rect">
            <a:avLst/>
          </a:prstGeom>
        </p:spPr>
      </p:pic>
    </p:spTree>
    <p:extLst>
      <p:ext uri="{BB962C8B-B14F-4D97-AF65-F5344CB8AC3E}">
        <p14:creationId xmlns:p14="http://schemas.microsoft.com/office/powerpoint/2010/main" val="37666070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Key Sources of Rural Stress</a:t>
            </a:r>
          </a:p>
        </p:txBody>
      </p:sp>
      <p:sp>
        <p:nvSpPr>
          <p:cNvPr id="4" name="Content Placeholder 3"/>
          <p:cNvSpPr>
            <a:spLocks noGrp="1"/>
          </p:cNvSpPr>
          <p:nvPr>
            <p:ph sz="half" idx="1"/>
          </p:nvPr>
        </p:nvSpPr>
        <p:spPr/>
        <p:txBody>
          <a:bodyPr>
            <a:normAutofit/>
          </a:bodyPr>
          <a:lstStyle/>
          <a:p>
            <a:r>
              <a:rPr lang="en-US" dirty="0"/>
              <a:t>Net farm/ranch income decline</a:t>
            </a:r>
          </a:p>
          <a:p>
            <a:r>
              <a:rPr lang="en-US" dirty="0"/>
              <a:t>Debt/asset ratio – meeting debt payments</a:t>
            </a:r>
          </a:p>
          <a:p>
            <a:r>
              <a:rPr lang="en-US" dirty="0"/>
              <a:t>Cash flow on the operation</a:t>
            </a:r>
          </a:p>
          <a:p>
            <a:r>
              <a:rPr lang="en-US" dirty="0"/>
              <a:t>Arranging financing</a:t>
            </a:r>
          </a:p>
          <a:p>
            <a:r>
              <a:rPr lang="en-US" dirty="0"/>
              <a:t>Complicated or strained decision making when under stress</a:t>
            </a:r>
          </a:p>
        </p:txBody>
      </p:sp>
      <p:sp>
        <p:nvSpPr>
          <p:cNvPr id="5" name="Content Placeholder 4">
            <a:extLst>
              <a:ext uri="{FF2B5EF4-FFF2-40B4-BE49-F238E27FC236}">
                <a16:creationId xmlns:a16="http://schemas.microsoft.com/office/drawing/2014/main" id="{82D9A5E4-BE82-45F0-92AA-198DF791A78F}"/>
              </a:ext>
            </a:extLst>
          </p:cNvPr>
          <p:cNvSpPr>
            <a:spLocks noGrp="1"/>
          </p:cNvSpPr>
          <p:nvPr>
            <p:ph sz="half" idx="2"/>
          </p:nvPr>
        </p:nvSpPr>
        <p:spPr/>
        <p:txBody>
          <a:bodyPr>
            <a:normAutofit/>
          </a:bodyPr>
          <a:lstStyle/>
          <a:p>
            <a:r>
              <a:rPr lang="en-US" dirty="0"/>
              <a:t>Ability to meet family living expenses</a:t>
            </a:r>
          </a:p>
          <a:p>
            <a:r>
              <a:rPr lang="en-US" dirty="0"/>
              <a:t>Long hours, two or three jobs, balancing work and family</a:t>
            </a:r>
          </a:p>
          <a:p>
            <a:r>
              <a:rPr lang="en-US" dirty="0"/>
              <a:t>Sense of inadequacy due to economic difficulties</a:t>
            </a:r>
          </a:p>
          <a:p>
            <a:r>
              <a:rPr lang="en-US" dirty="0"/>
              <a:t>Facing the challenge of having to leave the farm (generational legacy)</a:t>
            </a:r>
          </a:p>
        </p:txBody>
      </p:sp>
      <p:pic>
        <p:nvPicPr>
          <p:cNvPr id="7" name="Picture 6">
            <a:extLst>
              <a:ext uri="{FF2B5EF4-FFF2-40B4-BE49-F238E27FC236}">
                <a16:creationId xmlns:a16="http://schemas.microsoft.com/office/drawing/2014/main" id="{EB85DEA9-549D-4037-A103-2DD4AA3D7F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78500"/>
            <a:ext cx="3810000" cy="1066800"/>
          </a:xfrm>
          <a:prstGeom prst="rect">
            <a:avLst/>
          </a:prstGeom>
        </p:spPr>
      </p:pic>
    </p:spTree>
    <p:extLst>
      <p:ext uri="{BB962C8B-B14F-4D97-AF65-F5344CB8AC3E}">
        <p14:creationId xmlns:p14="http://schemas.microsoft.com/office/powerpoint/2010/main" val="16830069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93719"/>
          </a:xfrm>
        </p:spPr>
        <p:txBody>
          <a:bodyPr>
            <a:normAutofit fontScale="90000"/>
          </a:bodyPr>
          <a:lstStyle/>
          <a:p>
            <a:pPr algn="ctr"/>
            <a:r>
              <a:rPr lang="en-US" dirty="0"/>
              <a:t>Why is Rural Stress </a:t>
            </a:r>
            <a:br>
              <a:rPr lang="en-US" dirty="0"/>
            </a:br>
            <a:r>
              <a:rPr lang="en-US" dirty="0"/>
              <a:t>Hard on Individuals?</a:t>
            </a:r>
          </a:p>
        </p:txBody>
      </p:sp>
      <p:sp>
        <p:nvSpPr>
          <p:cNvPr id="4" name="Content Placeholder 3"/>
          <p:cNvSpPr>
            <a:spLocks noGrp="1"/>
          </p:cNvSpPr>
          <p:nvPr>
            <p:ph sz="half" idx="2"/>
          </p:nvPr>
        </p:nvSpPr>
        <p:spPr>
          <a:xfrm>
            <a:off x="1039091" y="1557075"/>
            <a:ext cx="7068589" cy="4417006"/>
          </a:xfrm>
        </p:spPr>
        <p:txBody>
          <a:bodyPr/>
          <a:lstStyle/>
          <a:p>
            <a:r>
              <a:rPr lang="en-US" dirty="0"/>
              <a:t>Individual levels of stress are linked to how a person perceives the source of stress – their orientation to the stressor.</a:t>
            </a:r>
          </a:p>
          <a:p>
            <a:r>
              <a:rPr lang="en-US" dirty="0"/>
              <a:t>Many persons see it not as a change of job, but as a loss of self. </a:t>
            </a:r>
          </a:p>
          <a:p>
            <a:r>
              <a:rPr lang="en-US" dirty="0"/>
              <a:t>Many practice the 11</a:t>
            </a:r>
            <a:r>
              <a:rPr lang="en-US" baseline="30000" dirty="0"/>
              <a:t>th</a:t>
            </a:r>
            <a:r>
              <a:rPr lang="en-US" dirty="0"/>
              <a:t> Commandment orientation – </a:t>
            </a:r>
            <a:r>
              <a:rPr lang="en-US" dirty="0">
                <a:solidFill>
                  <a:srgbClr val="FF0000"/>
                </a:solidFill>
              </a:rPr>
              <a:t>“Thou shalt farm!” </a:t>
            </a:r>
            <a:r>
              <a:rPr lang="en-US" dirty="0"/>
              <a:t>(has been called the “agrarian imperative”)</a:t>
            </a:r>
          </a:p>
          <a:p>
            <a:endParaRPr lang="en-US" dirty="0">
              <a:solidFill>
                <a:srgbClr val="FF0000"/>
              </a:solidFill>
            </a:endParaRPr>
          </a:p>
          <a:p>
            <a:pPr marL="0" indent="0">
              <a:buNone/>
            </a:pPr>
            <a:endParaRPr lang="en-US" dirty="0">
              <a:solidFill>
                <a:srgbClr val="FF0000"/>
              </a:solidFill>
            </a:endParaRPr>
          </a:p>
        </p:txBody>
      </p:sp>
      <p:pic>
        <p:nvPicPr>
          <p:cNvPr id="3" name="Picture 2">
            <a:extLst>
              <a:ext uri="{FF2B5EF4-FFF2-40B4-BE49-F238E27FC236}">
                <a16:creationId xmlns:a16="http://schemas.microsoft.com/office/drawing/2014/main" id="{8EA8B152-D8D3-4140-BBC4-EA674DB66E92}"/>
              </a:ext>
            </a:extLst>
          </p:cNvPr>
          <p:cNvPicPr>
            <a:picLocks noChangeAspect="1"/>
          </p:cNvPicPr>
          <p:nvPr/>
        </p:nvPicPr>
        <p:blipFill>
          <a:blip r:embed="rId3"/>
          <a:stretch>
            <a:fillRect/>
          </a:stretch>
        </p:blipFill>
        <p:spPr>
          <a:xfrm>
            <a:off x="8915189" y="1557075"/>
            <a:ext cx="2438611" cy="3450635"/>
          </a:xfrm>
          <a:prstGeom prst="rect">
            <a:avLst/>
          </a:prstGeom>
        </p:spPr>
      </p:pic>
      <p:pic>
        <p:nvPicPr>
          <p:cNvPr id="7" name="Picture 6">
            <a:extLst>
              <a:ext uri="{FF2B5EF4-FFF2-40B4-BE49-F238E27FC236}">
                <a16:creationId xmlns:a16="http://schemas.microsoft.com/office/drawing/2014/main" id="{5D86FB6A-70F6-4E0A-94A0-D8BF5775BA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91200"/>
            <a:ext cx="3810000" cy="1066800"/>
          </a:xfrm>
          <a:prstGeom prst="rect">
            <a:avLst/>
          </a:prstGeom>
        </p:spPr>
      </p:pic>
    </p:spTree>
    <p:extLst>
      <p:ext uri="{BB962C8B-B14F-4D97-AF65-F5344CB8AC3E}">
        <p14:creationId xmlns:p14="http://schemas.microsoft.com/office/powerpoint/2010/main" val="2347258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09525" y="1343617"/>
            <a:ext cx="10363200" cy="1411000"/>
          </a:xfrm>
        </p:spPr>
        <p:txBody>
          <a:bodyPr>
            <a:noAutofit/>
          </a:bodyPr>
          <a:lstStyle/>
          <a:p>
            <a:r>
              <a:rPr lang="en-US" sz="2400" dirty="0">
                <a:latin typeface="Arial" charset="0"/>
                <a:ea typeface="Arial" charset="0"/>
                <a:cs typeface="Arial" charset="0"/>
              </a:rPr>
              <a:t>Provides training and technical assistance on evidence based practices to the mental health providers of Region 8 (North Dakota, South Dakota, Montana, Wyoming, Colorado, and Utah). We are funded by the Substance Abuse and Mental Health Service Administration (SAMHSA)</a:t>
            </a:r>
            <a:endParaRPr lang="en-US" sz="2400" dirty="0"/>
          </a:p>
        </p:txBody>
      </p:sp>
      <p:sp>
        <p:nvSpPr>
          <p:cNvPr id="6" name="Title 1"/>
          <p:cNvSpPr>
            <a:spLocks noGrp="1"/>
          </p:cNvSpPr>
          <p:nvPr>
            <p:ph type="ctrTitle"/>
          </p:nvPr>
        </p:nvSpPr>
        <p:spPr>
          <a:xfrm>
            <a:off x="1881447" y="231541"/>
            <a:ext cx="8219357" cy="1012435"/>
          </a:xfrm>
        </p:spPr>
        <p:txBody>
          <a:bodyPr>
            <a:noAutofit/>
          </a:bodyPr>
          <a:lstStyle/>
          <a:p>
            <a:r>
              <a:rPr lang="en-US" sz="3600" b="1" dirty="0">
                <a:latin typeface="Arial" charset="0"/>
                <a:ea typeface="Arial" charset="0"/>
                <a:cs typeface="Arial" charset="0"/>
              </a:rPr>
              <a:t>The Mountain Plains Mental Health Technology Transfer Center</a:t>
            </a:r>
          </a:p>
        </p:txBody>
      </p:sp>
      <p:sp>
        <p:nvSpPr>
          <p:cNvPr id="7" name="Subtitle 6"/>
          <p:cNvSpPr txBox="1">
            <a:spLocks noGrp="1"/>
          </p:cNvSpPr>
          <p:nvPr>
            <p:ph type="subTitle" idx="1"/>
          </p:nvPr>
        </p:nvSpPr>
        <p:spPr>
          <a:xfrm>
            <a:off x="241721" y="3293500"/>
            <a:ext cx="3835110" cy="2803844"/>
          </a:xfrm>
          <a:prstGeom prst="rect">
            <a:avLst/>
          </a:prstGeom>
          <a:noFill/>
        </p:spPr>
        <p:txBody>
          <a:bodyPr wrap="square" rtlCol="0">
            <a:spAutoFit/>
          </a:bodyPr>
          <a:lstStyle/>
          <a:p>
            <a:pPr algn="ctr"/>
            <a:r>
              <a:rPr lang="en-US" dirty="0"/>
              <a:t>Co-hosted by:</a:t>
            </a:r>
          </a:p>
          <a:p>
            <a:pPr algn="ctr"/>
            <a:r>
              <a:rPr lang="en-US" dirty="0"/>
              <a:t>The University of North Dakota </a:t>
            </a:r>
          </a:p>
          <a:p>
            <a:pPr algn="ctr"/>
            <a:r>
              <a:rPr lang="en-US" dirty="0"/>
              <a:t>and</a:t>
            </a:r>
          </a:p>
          <a:p>
            <a:pPr algn="ctr"/>
            <a:r>
              <a:rPr lang="en-US" dirty="0"/>
              <a:t>The Western Interstate Commission for Higher Education (WICHE)</a:t>
            </a:r>
          </a:p>
        </p:txBody>
      </p:sp>
      <p:pic>
        <p:nvPicPr>
          <p:cNvPr id="8" name="Picture 7"/>
          <p:cNvPicPr>
            <a:picLocks noChangeAspect="1"/>
          </p:cNvPicPr>
          <p:nvPr/>
        </p:nvPicPr>
        <p:blipFill>
          <a:blip r:embed="rId2"/>
          <a:stretch>
            <a:fillRect/>
          </a:stretch>
        </p:blipFill>
        <p:spPr>
          <a:xfrm>
            <a:off x="8067113" y="3293500"/>
            <a:ext cx="3529941" cy="2781115"/>
          </a:xfrm>
          <a:prstGeom prst="rect">
            <a:avLst/>
          </a:prstGeom>
        </p:spPr>
      </p:pic>
      <p:pic>
        <p:nvPicPr>
          <p:cNvPr id="9" name="Picture 8" title="States in regio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8525" y="2885510"/>
            <a:ext cx="3505200" cy="3597096"/>
          </a:xfrm>
          <a:prstGeom prst="rect">
            <a:avLst/>
          </a:prstGeom>
        </p:spPr>
      </p:pic>
    </p:spTree>
    <p:extLst>
      <p:ext uri="{BB962C8B-B14F-4D97-AF65-F5344CB8AC3E}">
        <p14:creationId xmlns:p14="http://schemas.microsoft.com/office/powerpoint/2010/main" val="31804799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 A Model of Rural Stress Impacts</a:t>
            </a:r>
          </a:p>
        </p:txBody>
      </p:sp>
      <p:sp>
        <p:nvSpPr>
          <p:cNvPr id="4" name="Content Placeholder 3"/>
          <p:cNvSpPr>
            <a:spLocks noGrp="1"/>
          </p:cNvSpPr>
          <p:nvPr>
            <p:ph sz="half" idx="2"/>
          </p:nvPr>
        </p:nvSpPr>
        <p:spPr>
          <a:xfrm>
            <a:off x="1039091" y="1557075"/>
            <a:ext cx="10417206" cy="4351338"/>
          </a:xfrm>
        </p:spPr>
        <p:txBody>
          <a:bodyPr/>
          <a:lstStyle/>
          <a:p>
            <a:endParaRPr lang="en-US" dirty="0"/>
          </a:p>
          <a:p>
            <a:endParaRPr lang="en-US" dirty="0"/>
          </a:p>
        </p:txBody>
      </p:sp>
      <p:pic>
        <p:nvPicPr>
          <p:cNvPr id="3" name="Picture 2">
            <a:extLst>
              <a:ext uri="{FF2B5EF4-FFF2-40B4-BE49-F238E27FC236}">
                <a16:creationId xmlns:a16="http://schemas.microsoft.com/office/drawing/2014/main" id="{A25E7C76-712B-4A80-835E-A6871F22C29A}"/>
              </a:ext>
            </a:extLst>
          </p:cNvPr>
          <p:cNvPicPr>
            <a:picLocks noChangeAspect="1"/>
          </p:cNvPicPr>
          <p:nvPr/>
        </p:nvPicPr>
        <p:blipFill>
          <a:blip r:embed="rId3"/>
          <a:stretch>
            <a:fillRect/>
          </a:stretch>
        </p:blipFill>
        <p:spPr>
          <a:xfrm>
            <a:off x="1676017" y="1557075"/>
            <a:ext cx="8839966" cy="5054022"/>
          </a:xfrm>
          <a:prstGeom prst="rect">
            <a:avLst/>
          </a:prstGeom>
        </p:spPr>
      </p:pic>
      <p:pic>
        <p:nvPicPr>
          <p:cNvPr id="7" name="Picture 6">
            <a:extLst>
              <a:ext uri="{FF2B5EF4-FFF2-40B4-BE49-F238E27FC236}">
                <a16:creationId xmlns:a16="http://schemas.microsoft.com/office/drawing/2014/main" id="{A99C9ACB-B02C-490C-9CB6-1426EF3C55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91200"/>
            <a:ext cx="3810000" cy="1066800"/>
          </a:xfrm>
          <a:prstGeom prst="rect">
            <a:avLst/>
          </a:prstGeom>
        </p:spPr>
      </p:pic>
    </p:spTree>
    <p:extLst>
      <p:ext uri="{BB962C8B-B14F-4D97-AF65-F5344CB8AC3E}">
        <p14:creationId xmlns:p14="http://schemas.microsoft.com/office/powerpoint/2010/main" val="8663930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9936"/>
            <a:ext cx="10515600" cy="1325563"/>
          </a:xfrm>
        </p:spPr>
        <p:txBody>
          <a:bodyPr/>
          <a:lstStyle/>
          <a:p>
            <a:pPr algn="ctr"/>
            <a:r>
              <a:rPr lang="en-US" dirty="0"/>
              <a:t>Which Matters More? </a:t>
            </a:r>
            <a:br>
              <a:rPr lang="en-US" dirty="0"/>
            </a:br>
            <a:r>
              <a:rPr lang="en-US" dirty="0"/>
              <a:t>Tractor vs. Farmer Maintenance</a:t>
            </a:r>
          </a:p>
        </p:txBody>
      </p:sp>
      <p:pic>
        <p:nvPicPr>
          <p:cNvPr id="5" name="Content Placeholder 4">
            <a:extLst>
              <a:ext uri="{FF2B5EF4-FFF2-40B4-BE49-F238E27FC236}">
                <a16:creationId xmlns:a16="http://schemas.microsoft.com/office/drawing/2014/main" id="{7C7E5675-A252-4C21-84F8-34EBCE07C7B0}"/>
              </a:ext>
            </a:extLst>
          </p:cNvPr>
          <p:cNvPicPr>
            <a:picLocks noGrp="1" noChangeAspect="1"/>
          </p:cNvPicPr>
          <p:nvPr>
            <p:ph sz="half" idx="2"/>
          </p:nvPr>
        </p:nvPicPr>
        <p:blipFill>
          <a:blip r:embed="rId3"/>
          <a:stretch>
            <a:fillRect/>
          </a:stretch>
        </p:blipFill>
        <p:spPr>
          <a:xfrm>
            <a:off x="838199" y="1435499"/>
            <a:ext cx="5402756" cy="4351337"/>
          </a:xfrm>
          <a:prstGeom prst="rect">
            <a:avLst/>
          </a:prstGeom>
        </p:spPr>
      </p:pic>
      <p:pic>
        <p:nvPicPr>
          <p:cNvPr id="7" name="Picture 6">
            <a:extLst>
              <a:ext uri="{FF2B5EF4-FFF2-40B4-BE49-F238E27FC236}">
                <a16:creationId xmlns:a16="http://schemas.microsoft.com/office/drawing/2014/main" id="{6B162D72-BE15-45D6-91A9-37317449AEFD}"/>
              </a:ext>
            </a:extLst>
          </p:cNvPr>
          <p:cNvPicPr>
            <a:picLocks noChangeAspect="1"/>
          </p:cNvPicPr>
          <p:nvPr/>
        </p:nvPicPr>
        <p:blipFill>
          <a:blip r:embed="rId4"/>
          <a:stretch>
            <a:fillRect/>
          </a:stretch>
        </p:blipFill>
        <p:spPr>
          <a:xfrm>
            <a:off x="6372224" y="1420816"/>
            <a:ext cx="4981575" cy="4366020"/>
          </a:xfrm>
          <a:prstGeom prst="rect">
            <a:avLst/>
          </a:prstGeom>
        </p:spPr>
      </p:pic>
      <p:pic>
        <p:nvPicPr>
          <p:cNvPr id="8" name="Picture 7">
            <a:extLst>
              <a:ext uri="{FF2B5EF4-FFF2-40B4-BE49-F238E27FC236}">
                <a16:creationId xmlns:a16="http://schemas.microsoft.com/office/drawing/2014/main" id="{AB2EE33E-C198-4AD3-899A-71FDE9576D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91200"/>
            <a:ext cx="3810000" cy="1066800"/>
          </a:xfrm>
          <a:prstGeom prst="rect">
            <a:avLst/>
          </a:prstGeom>
        </p:spPr>
      </p:pic>
    </p:spTree>
    <p:extLst>
      <p:ext uri="{BB962C8B-B14F-4D97-AF65-F5344CB8AC3E}">
        <p14:creationId xmlns:p14="http://schemas.microsoft.com/office/powerpoint/2010/main" val="831854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Health as a Key Asset</a:t>
            </a:r>
          </a:p>
        </p:txBody>
      </p:sp>
      <p:sp>
        <p:nvSpPr>
          <p:cNvPr id="4" name="Content Placeholder 3"/>
          <p:cNvSpPr>
            <a:spLocks noGrp="1"/>
          </p:cNvSpPr>
          <p:nvPr>
            <p:ph sz="half" idx="2"/>
          </p:nvPr>
        </p:nvSpPr>
        <p:spPr>
          <a:xfrm>
            <a:off x="1039091" y="1557075"/>
            <a:ext cx="6479309" cy="4351338"/>
          </a:xfrm>
        </p:spPr>
        <p:txBody>
          <a:bodyPr/>
          <a:lstStyle/>
          <a:p>
            <a:r>
              <a:rPr lang="en-US" u="sng" dirty="0">
                <a:solidFill>
                  <a:srgbClr val="FF0000"/>
                </a:solidFill>
              </a:rPr>
              <a:t>Health is your most important asset</a:t>
            </a:r>
            <a:r>
              <a:rPr lang="en-US" dirty="0"/>
              <a:t> as a farmer, rancher or agricultural worker.</a:t>
            </a:r>
          </a:p>
          <a:p>
            <a:r>
              <a:rPr lang="en-US" dirty="0"/>
              <a:t>Then – farmer and farmworker </a:t>
            </a:r>
            <a:r>
              <a:rPr lang="en-US" dirty="0">
                <a:solidFill>
                  <a:srgbClr val="FF0000"/>
                </a:solidFill>
              </a:rPr>
              <a:t>health and safety is the most important priority in managing any farm or ranch operation. </a:t>
            </a:r>
          </a:p>
          <a:p>
            <a:r>
              <a:rPr lang="en-US" dirty="0">
                <a:solidFill>
                  <a:srgbClr val="FF0000"/>
                </a:solidFill>
              </a:rPr>
              <a:t>Good health management is good farm management </a:t>
            </a:r>
            <a:r>
              <a:rPr lang="en-US" dirty="0"/>
              <a:t>– reduce stress, improve wellness. </a:t>
            </a:r>
          </a:p>
        </p:txBody>
      </p:sp>
      <p:pic>
        <p:nvPicPr>
          <p:cNvPr id="3" name="Picture 2">
            <a:extLst>
              <a:ext uri="{FF2B5EF4-FFF2-40B4-BE49-F238E27FC236}">
                <a16:creationId xmlns:a16="http://schemas.microsoft.com/office/drawing/2014/main" id="{B7DD3558-6FA0-40F6-84B1-F33EF05984F0}"/>
              </a:ext>
            </a:extLst>
          </p:cNvPr>
          <p:cNvPicPr>
            <a:picLocks noChangeAspect="1"/>
          </p:cNvPicPr>
          <p:nvPr/>
        </p:nvPicPr>
        <p:blipFill>
          <a:blip r:embed="rId3"/>
          <a:stretch>
            <a:fillRect/>
          </a:stretch>
        </p:blipFill>
        <p:spPr>
          <a:xfrm>
            <a:off x="7719291" y="1690688"/>
            <a:ext cx="4383351" cy="2613015"/>
          </a:xfrm>
          <a:prstGeom prst="rect">
            <a:avLst/>
          </a:prstGeom>
        </p:spPr>
      </p:pic>
      <p:pic>
        <p:nvPicPr>
          <p:cNvPr id="7" name="Picture 6">
            <a:extLst>
              <a:ext uri="{FF2B5EF4-FFF2-40B4-BE49-F238E27FC236}">
                <a16:creationId xmlns:a16="http://schemas.microsoft.com/office/drawing/2014/main" id="{ACAF7A35-BA81-446B-9EA5-071017E4DC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91200"/>
            <a:ext cx="3810000" cy="1066800"/>
          </a:xfrm>
          <a:prstGeom prst="rect">
            <a:avLst/>
          </a:prstGeom>
        </p:spPr>
      </p:pic>
    </p:spTree>
    <p:extLst>
      <p:ext uri="{BB962C8B-B14F-4D97-AF65-F5344CB8AC3E}">
        <p14:creationId xmlns:p14="http://schemas.microsoft.com/office/powerpoint/2010/main" val="18869832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Rural Stress and Help-Seeking</a:t>
            </a:r>
          </a:p>
        </p:txBody>
      </p:sp>
      <p:graphicFrame>
        <p:nvGraphicFramePr>
          <p:cNvPr id="7" name="Content Placeholder 6">
            <a:extLst>
              <a:ext uri="{FF2B5EF4-FFF2-40B4-BE49-F238E27FC236}">
                <a16:creationId xmlns:a16="http://schemas.microsoft.com/office/drawing/2014/main" id="{C38727E0-E096-410C-A3E7-C0F78D3344D3}"/>
              </a:ext>
            </a:extLst>
          </p:cNvPr>
          <p:cNvGraphicFramePr>
            <a:graphicFrameLocks noGrp="1"/>
          </p:cNvGraphicFramePr>
          <p:nvPr>
            <p:ph sz="half" idx="2"/>
            <p:extLst/>
          </p:nvPr>
        </p:nvGraphicFramePr>
        <p:xfrm>
          <a:off x="1039813" y="1557338"/>
          <a:ext cx="10417175" cy="4351337"/>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7">
            <a:extLst>
              <a:ext uri="{FF2B5EF4-FFF2-40B4-BE49-F238E27FC236}">
                <a16:creationId xmlns:a16="http://schemas.microsoft.com/office/drawing/2014/main" id="{4CB42886-4BC3-49D9-96EB-C4D54EFFE6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91200"/>
            <a:ext cx="3810000" cy="1066800"/>
          </a:xfrm>
          <a:prstGeom prst="rect">
            <a:avLst/>
          </a:prstGeom>
        </p:spPr>
      </p:pic>
    </p:spTree>
    <p:extLst>
      <p:ext uri="{BB962C8B-B14F-4D97-AF65-F5344CB8AC3E}">
        <p14:creationId xmlns:p14="http://schemas.microsoft.com/office/powerpoint/2010/main" val="39866472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718"/>
            <a:ext cx="10515600" cy="1325563"/>
          </a:xfrm>
        </p:spPr>
        <p:txBody>
          <a:bodyPr/>
          <a:lstStyle/>
          <a:p>
            <a:pPr algn="ctr"/>
            <a:r>
              <a:rPr lang="en-US" dirty="0"/>
              <a:t>Farm Stress and Social Support</a:t>
            </a:r>
          </a:p>
        </p:txBody>
      </p:sp>
      <p:sp>
        <p:nvSpPr>
          <p:cNvPr id="4" name="Content Placeholder 3"/>
          <p:cNvSpPr>
            <a:spLocks noGrp="1"/>
          </p:cNvSpPr>
          <p:nvPr>
            <p:ph sz="half" idx="2"/>
          </p:nvPr>
        </p:nvSpPr>
        <p:spPr>
          <a:xfrm>
            <a:off x="1039091" y="1557075"/>
            <a:ext cx="10417206" cy="4351338"/>
          </a:xfrm>
        </p:spPr>
        <p:txBody>
          <a:bodyPr/>
          <a:lstStyle/>
          <a:p>
            <a:r>
              <a:rPr lang="en-US" dirty="0"/>
              <a:t>[Insert quotes from news stories]</a:t>
            </a:r>
          </a:p>
        </p:txBody>
      </p:sp>
      <p:pic>
        <p:nvPicPr>
          <p:cNvPr id="5" name="Picture 8" descr="C:\My Documents\Farmer\Farmer statistics\ss Control.JPG">
            <a:extLst>
              <a:ext uri="{FF2B5EF4-FFF2-40B4-BE49-F238E27FC236}">
                <a16:creationId xmlns:a16="http://schemas.microsoft.com/office/drawing/2014/main" id="{03421A19-58D6-414D-A98F-F30B51180C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38280"/>
            <a:ext cx="8991601" cy="5507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81041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718"/>
            <a:ext cx="10515600" cy="1325563"/>
          </a:xfrm>
        </p:spPr>
        <p:txBody>
          <a:bodyPr/>
          <a:lstStyle/>
          <a:p>
            <a:pPr algn="ctr"/>
            <a:r>
              <a:rPr lang="en-US" dirty="0"/>
              <a:t>Case Study #1 –</a:t>
            </a:r>
            <a:br>
              <a:rPr lang="en-US" dirty="0"/>
            </a:br>
            <a:r>
              <a:rPr lang="en-US" dirty="0"/>
              <a:t>The “Bootstraps” Campaign</a:t>
            </a:r>
          </a:p>
        </p:txBody>
      </p:sp>
      <p:sp>
        <p:nvSpPr>
          <p:cNvPr id="4" name="Content Placeholder 3"/>
          <p:cNvSpPr>
            <a:spLocks noGrp="1"/>
          </p:cNvSpPr>
          <p:nvPr>
            <p:ph sz="half" idx="2"/>
          </p:nvPr>
        </p:nvSpPr>
        <p:spPr>
          <a:xfrm>
            <a:off x="1039091" y="1557075"/>
            <a:ext cx="6595424" cy="4351338"/>
          </a:xfrm>
        </p:spPr>
        <p:txBody>
          <a:bodyPr>
            <a:normAutofit lnSpcReduction="10000"/>
          </a:bodyPr>
          <a:lstStyle/>
          <a:p>
            <a:r>
              <a:rPr lang="en-US" dirty="0"/>
              <a:t>Small, simple, easy resources needed</a:t>
            </a:r>
          </a:p>
          <a:p>
            <a:r>
              <a:rPr lang="en-US" dirty="0"/>
              <a:t>“Bootstraps” wallet insert created</a:t>
            </a:r>
          </a:p>
          <a:p>
            <a:r>
              <a:rPr lang="en-US" dirty="0"/>
              <a:t>“You don’t have to go it alone.”</a:t>
            </a:r>
          </a:p>
          <a:p>
            <a:r>
              <a:rPr lang="en-US" dirty="0"/>
              <a:t>Where to get help – resource listing</a:t>
            </a:r>
          </a:p>
          <a:p>
            <a:endParaRPr lang="en-US" dirty="0"/>
          </a:p>
          <a:p>
            <a:r>
              <a:rPr lang="en-US" dirty="0"/>
              <a:t>Partnership – Lutheran Social Services, ND Farmers Union, NDSU Extension</a:t>
            </a:r>
          </a:p>
          <a:p>
            <a:r>
              <a:rPr lang="en-US" dirty="0"/>
              <a:t>50,000 copies printed, distribution ongoing</a:t>
            </a:r>
          </a:p>
          <a:p>
            <a:pPr marL="0" indent="0">
              <a:buNone/>
            </a:pPr>
            <a:endParaRPr lang="en-US" dirty="0"/>
          </a:p>
        </p:txBody>
      </p:sp>
      <p:pic>
        <p:nvPicPr>
          <p:cNvPr id="5" name="Picture 4">
            <a:extLst>
              <a:ext uri="{FF2B5EF4-FFF2-40B4-BE49-F238E27FC236}">
                <a16:creationId xmlns:a16="http://schemas.microsoft.com/office/drawing/2014/main" id="{0E60F345-5B69-44C6-9A76-4E194026B8C9}"/>
              </a:ext>
            </a:extLst>
          </p:cNvPr>
          <p:cNvPicPr>
            <a:picLocks noChangeAspect="1"/>
          </p:cNvPicPr>
          <p:nvPr/>
        </p:nvPicPr>
        <p:blipFill>
          <a:blip r:embed="rId3"/>
          <a:stretch>
            <a:fillRect/>
          </a:stretch>
        </p:blipFill>
        <p:spPr>
          <a:xfrm>
            <a:off x="7634515" y="1557075"/>
            <a:ext cx="4557485" cy="4023360"/>
          </a:xfrm>
          <a:prstGeom prst="rect">
            <a:avLst/>
          </a:prstGeom>
        </p:spPr>
      </p:pic>
      <p:pic>
        <p:nvPicPr>
          <p:cNvPr id="7" name="Picture 6">
            <a:extLst>
              <a:ext uri="{FF2B5EF4-FFF2-40B4-BE49-F238E27FC236}">
                <a16:creationId xmlns:a16="http://schemas.microsoft.com/office/drawing/2014/main" id="{CEF2D922-0267-4155-9643-166190D6BC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91200"/>
            <a:ext cx="3810000" cy="1066800"/>
          </a:xfrm>
          <a:prstGeom prst="rect">
            <a:avLst/>
          </a:prstGeom>
        </p:spPr>
      </p:pic>
    </p:spTree>
    <p:extLst>
      <p:ext uri="{BB962C8B-B14F-4D97-AF65-F5344CB8AC3E}">
        <p14:creationId xmlns:p14="http://schemas.microsoft.com/office/powerpoint/2010/main" val="19469756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718"/>
            <a:ext cx="10515600" cy="1325563"/>
          </a:xfrm>
        </p:spPr>
        <p:txBody>
          <a:bodyPr/>
          <a:lstStyle/>
          <a:p>
            <a:pPr algn="ctr"/>
            <a:r>
              <a:rPr lang="en-US" dirty="0"/>
              <a:t>Case Study #2 –</a:t>
            </a:r>
            <a:br>
              <a:rPr lang="en-US" dirty="0"/>
            </a:br>
            <a:r>
              <a:rPr lang="en-US" dirty="0"/>
              <a:t>Farm and Faith Coalition</a:t>
            </a:r>
          </a:p>
        </p:txBody>
      </p:sp>
      <p:sp>
        <p:nvSpPr>
          <p:cNvPr id="4" name="Content Placeholder 3"/>
          <p:cNvSpPr>
            <a:spLocks noGrp="1"/>
          </p:cNvSpPr>
          <p:nvPr>
            <p:ph sz="half" idx="2"/>
          </p:nvPr>
        </p:nvSpPr>
        <p:spPr>
          <a:xfrm>
            <a:off x="1039091" y="1557075"/>
            <a:ext cx="6595424" cy="4351338"/>
          </a:xfrm>
        </p:spPr>
        <p:txBody>
          <a:bodyPr>
            <a:normAutofit/>
          </a:bodyPr>
          <a:lstStyle/>
          <a:p>
            <a:r>
              <a:rPr lang="en-US" dirty="0"/>
              <a:t>Record moisture stress in upper Midwest farm county</a:t>
            </a:r>
          </a:p>
          <a:p>
            <a:r>
              <a:rPr lang="en-US" dirty="0"/>
              <a:t>Farm and Faith Coalition meeting – diverse groups – Fall 2019</a:t>
            </a:r>
          </a:p>
          <a:p>
            <a:r>
              <a:rPr lang="en-US" dirty="0"/>
              <a:t>Day of Prayer and Fasting – statewide in Latter-day Saint faith community</a:t>
            </a:r>
          </a:p>
          <a:p>
            <a:r>
              <a:rPr lang="en-US" dirty="0"/>
              <a:t>Sharing of resources</a:t>
            </a:r>
          </a:p>
          <a:p>
            <a:endParaRPr lang="en-US" dirty="0"/>
          </a:p>
          <a:p>
            <a:pPr marL="0" indent="0">
              <a:buNone/>
            </a:pPr>
            <a:endParaRPr lang="en-US" dirty="0"/>
          </a:p>
        </p:txBody>
      </p:sp>
      <p:pic>
        <p:nvPicPr>
          <p:cNvPr id="7" name="Picture 2" descr="Image result for ndsu + responding to distressed people">
            <a:extLst>
              <a:ext uri="{FF2B5EF4-FFF2-40B4-BE49-F238E27FC236}">
                <a16:creationId xmlns:a16="http://schemas.microsoft.com/office/drawing/2014/main" id="{111C491A-F889-40E0-84ED-9D67426578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6149" y="1798520"/>
            <a:ext cx="2478329" cy="326095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a:extLst>
              <a:ext uri="{FF2B5EF4-FFF2-40B4-BE49-F238E27FC236}">
                <a16:creationId xmlns:a16="http://schemas.microsoft.com/office/drawing/2014/main" id="{85201C47-5C75-4853-9654-7A9158D055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8482"/>
            <a:ext cx="3810000" cy="1066800"/>
          </a:xfrm>
          <a:prstGeom prst="rect">
            <a:avLst/>
          </a:prstGeom>
        </p:spPr>
      </p:pic>
    </p:spTree>
    <p:extLst>
      <p:ext uri="{BB962C8B-B14F-4D97-AF65-F5344CB8AC3E}">
        <p14:creationId xmlns:p14="http://schemas.microsoft.com/office/powerpoint/2010/main" val="8313550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Faith as a Protective Factor</a:t>
            </a:r>
          </a:p>
        </p:txBody>
      </p:sp>
      <p:sp>
        <p:nvSpPr>
          <p:cNvPr id="3" name="Content Placeholder 2"/>
          <p:cNvSpPr>
            <a:spLocks noGrp="1"/>
          </p:cNvSpPr>
          <p:nvPr>
            <p:ph sz="quarter" idx="10"/>
          </p:nvPr>
        </p:nvSpPr>
        <p:spPr>
          <a:xfrm>
            <a:off x="332942" y="1436915"/>
            <a:ext cx="6347776" cy="5187820"/>
          </a:xfrm>
        </p:spPr>
        <p:txBody>
          <a:bodyPr>
            <a:normAutofit fontScale="85000" lnSpcReduction="20000"/>
          </a:bodyPr>
          <a:lstStyle/>
          <a:p>
            <a:pPr>
              <a:lnSpc>
                <a:spcPct val="110000"/>
              </a:lnSpc>
            </a:pPr>
            <a:r>
              <a:rPr lang="en-US" dirty="0"/>
              <a:t>Protective factors are conditions or attributes in individuals, families, communities, or the larger society that mitigate or eliminate risk in families and communities, thereby increasing the health and well-being of children and families. - </a:t>
            </a:r>
            <a:r>
              <a:rPr lang="en-US" sz="2300" dirty="0"/>
              <a:t>US Dept of Health and Human Services</a:t>
            </a:r>
            <a:endParaRPr lang="en-US" dirty="0"/>
          </a:p>
          <a:p>
            <a:pPr marL="0" indent="0">
              <a:lnSpc>
                <a:spcPct val="110000"/>
              </a:lnSpc>
              <a:buNone/>
            </a:pPr>
            <a:endParaRPr lang="en-US" dirty="0"/>
          </a:p>
          <a:p>
            <a:pPr>
              <a:lnSpc>
                <a:spcPct val="110000"/>
              </a:lnSpc>
            </a:pPr>
            <a:r>
              <a:rPr lang="en-US" dirty="0"/>
              <a:t>Protective factors are personal or environmental characteristics that help protect people from suicide.</a:t>
            </a:r>
          </a:p>
          <a:p>
            <a:pPr lvl="1">
              <a:lnSpc>
                <a:spcPct val="110000"/>
              </a:lnSpc>
            </a:pPr>
            <a:r>
              <a:rPr lang="en-US" sz="2800" dirty="0"/>
              <a:t>Cultural, religious, or personal beliefs that discourage suicide </a:t>
            </a:r>
            <a:r>
              <a:rPr lang="en-US" dirty="0"/>
              <a:t>– Suicide Prevention Resource Center</a:t>
            </a:r>
          </a:p>
        </p:txBody>
      </p:sp>
      <p:pic>
        <p:nvPicPr>
          <p:cNvPr id="5" name="Picture Placeholder 4" descr="A close up of a logo&#10;&#10;Description automatically generated">
            <a:extLst>
              <a:ext uri="{FF2B5EF4-FFF2-40B4-BE49-F238E27FC236}">
                <a16:creationId xmlns:a16="http://schemas.microsoft.com/office/drawing/2014/main" id="{2F4D1F90-47D9-40C6-8184-966DF96E69DE}"/>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 uri="{837473B0-CC2E-450A-ABE3-18F120FF3D39}">
                <a1611:picAttrSrcUrl xmlns="" xmlns:a1611="http://schemas.microsoft.com/office/drawing/2016/11/main" r:id="rId5"/>
              </a:ext>
            </a:extLst>
          </a:blip>
          <a:srcRect t="901" b="901"/>
          <a:stretch>
            <a:fillRect/>
          </a:stretch>
        </p:blipFill>
        <p:spPr/>
      </p:pic>
      <p:sp>
        <p:nvSpPr>
          <p:cNvPr id="7" name="TextBox 6">
            <a:extLst>
              <a:ext uri="{FF2B5EF4-FFF2-40B4-BE49-F238E27FC236}">
                <a16:creationId xmlns:a16="http://schemas.microsoft.com/office/drawing/2014/main" id="{88A37976-910D-4436-B3DD-9854388CFD90}"/>
              </a:ext>
            </a:extLst>
          </p:cNvPr>
          <p:cNvSpPr txBox="1"/>
          <p:nvPr/>
        </p:nvSpPr>
        <p:spPr>
          <a:xfrm>
            <a:off x="6995684" y="5167890"/>
            <a:ext cx="4760913" cy="230832"/>
          </a:xfrm>
          <a:prstGeom prst="rect">
            <a:avLst/>
          </a:prstGeom>
          <a:noFill/>
        </p:spPr>
        <p:txBody>
          <a:bodyPr wrap="square" rtlCol="0">
            <a:spAutoFit/>
          </a:bodyPr>
          <a:lstStyle/>
          <a:p>
            <a:r>
              <a:rPr lang="en-US" sz="900">
                <a:hlinkClick r:id="rId5" tooltip="http://believersbrain.com/2013/03/20/family-blood-and-spirit/"/>
              </a:rPr>
              <a:t>This Photo</a:t>
            </a:r>
            <a:r>
              <a:rPr lang="en-US" sz="900"/>
              <a:t> by Unknown Author is licensed under </a:t>
            </a:r>
            <a:r>
              <a:rPr lang="en-US" sz="900">
                <a:hlinkClick r:id="rId6" tooltip="https://creativecommons.org/licenses/by-nc-nd/3.0/"/>
              </a:rPr>
              <a:t>CC BY-NC-ND</a:t>
            </a:r>
            <a:endParaRPr lang="en-US" sz="900"/>
          </a:p>
        </p:txBody>
      </p:sp>
    </p:spTree>
    <p:custDataLst>
      <p:tags r:id="rId1"/>
    </p:custDataLst>
    <p:extLst>
      <p:ext uri="{BB962C8B-B14F-4D97-AF65-F5344CB8AC3E}">
        <p14:creationId xmlns:p14="http://schemas.microsoft.com/office/powerpoint/2010/main" val="5038801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Community Collaboration from a Mental Health Perspective</a:t>
            </a:r>
          </a:p>
        </p:txBody>
      </p:sp>
      <p:sp>
        <p:nvSpPr>
          <p:cNvPr id="3" name="Content Placeholder 2"/>
          <p:cNvSpPr>
            <a:spLocks noGrp="1"/>
          </p:cNvSpPr>
          <p:nvPr>
            <p:ph sz="half" idx="1"/>
          </p:nvPr>
        </p:nvSpPr>
        <p:spPr>
          <a:xfrm>
            <a:off x="2046118" y="2242876"/>
            <a:ext cx="3886200" cy="4157925"/>
          </a:xfrm>
        </p:spPr>
        <p:txBody>
          <a:bodyPr>
            <a:normAutofit/>
          </a:bodyPr>
          <a:lstStyle/>
          <a:p>
            <a:pPr>
              <a:lnSpc>
                <a:spcPct val="110000"/>
              </a:lnSpc>
            </a:pPr>
            <a:r>
              <a:rPr lang="en-US" sz="3600" dirty="0"/>
              <a:t>Multi-Agency</a:t>
            </a:r>
          </a:p>
          <a:p>
            <a:pPr>
              <a:lnSpc>
                <a:spcPct val="110000"/>
              </a:lnSpc>
            </a:pPr>
            <a:r>
              <a:rPr lang="en-US" sz="3600" dirty="0"/>
              <a:t>Diverse</a:t>
            </a:r>
          </a:p>
          <a:p>
            <a:pPr>
              <a:lnSpc>
                <a:spcPct val="110000"/>
              </a:lnSpc>
            </a:pPr>
            <a:r>
              <a:rPr lang="en-US" sz="3600" dirty="0"/>
              <a:t>Recognized</a:t>
            </a:r>
          </a:p>
          <a:p>
            <a:pPr>
              <a:lnSpc>
                <a:spcPct val="110000"/>
              </a:lnSpc>
            </a:pPr>
            <a:r>
              <a:rPr lang="en-US" sz="3600" dirty="0"/>
              <a:t>Shared</a:t>
            </a:r>
          </a:p>
        </p:txBody>
      </p:sp>
      <p:pic>
        <p:nvPicPr>
          <p:cNvPr id="5" name="Content Placeholder 4" descr="A picture containing object, puzzle&#10;&#10;Description automatically generated">
            <a:extLst>
              <a:ext uri="{FF2B5EF4-FFF2-40B4-BE49-F238E27FC236}">
                <a16:creationId xmlns:a16="http://schemas.microsoft.com/office/drawing/2014/main" id="{DE9FE50E-9F72-4B52-AE9D-759E0A39D462}"/>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 uri="{837473B0-CC2E-450A-ABE3-18F120FF3D39}">
                <a1611:picAttrSrcUrl xmlns="" xmlns:a1611="http://schemas.microsoft.com/office/drawing/2016/11/main" r:id="rId5"/>
              </a:ext>
            </a:extLst>
          </a:blip>
          <a:stretch>
            <a:fillRect/>
          </a:stretch>
        </p:blipFill>
        <p:spPr>
          <a:xfrm>
            <a:off x="6275388" y="1593850"/>
            <a:ext cx="5181600" cy="3886200"/>
          </a:xfrm>
        </p:spPr>
      </p:pic>
    </p:spTree>
    <p:custDataLst>
      <p:tags r:id="rId1"/>
    </p:custDataLst>
    <p:extLst>
      <p:ext uri="{BB962C8B-B14F-4D97-AF65-F5344CB8AC3E}">
        <p14:creationId xmlns:p14="http://schemas.microsoft.com/office/powerpoint/2010/main" val="5025420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MHTTC stacked color bars"/>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22801" b="22801"/>
          <a:stretch>
            <a:fillRect/>
          </a:stretch>
        </p:blipFill>
        <p:spPr>
          <a:xfrm>
            <a:off x="6290733" y="5641848"/>
            <a:ext cx="5901267" cy="1216152"/>
          </a:xfrm>
        </p:spPr>
      </p:pic>
      <p:sp>
        <p:nvSpPr>
          <p:cNvPr id="11" name="Title 1"/>
          <p:cNvSpPr>
            <a:spLocks noGrp="1"/>
          </p:cNvSpPr>
          <p:nvPr>
            <p:ph type="ctrTitle"/>
          </p:nvPr>
        </p:nvSpPr>
        <p:spPr>
          <a:xfrm>
            <a:off x="914400" y="2130552"/>
            <a:ext cx="10363200" cy="1452148"/>
          </a:xfrm>
        </p:spPr>
        <p:txBody>
          <a:bodyPr>
            <a:normAutofit/>
          </a:bodyPr>
          <a:lstStyle/>
          <a:p>
            <a:r>
              <a:rPr lang="en-US" sz="4400" b="1" dirty="0">
                <a:latin typeface="Arial"/>
              </a:rPr>
              <a:t>Rural Churches as Centers of Spiritual Resiliency</a:t>
            </a:r>
            <a:endParaRPr lang="en-US" sz="4400" dirty="0"/>
          </a:p>
        </p:txBody>
      </p:sp>
      <p:sp>
        <p:nvSpPr>
          <p:cNvPr id="12" name="Subtitle 2"/>
          <p:cNvSpPr>
            <a:spLocks noGrp="1"/>
          </p:cNvSpPr>
          <p:nvPr>
            <p:ph type="subTitle" idx="1"/>
          </p:nvPr>
        </p:nvSpPr>
        <p:spPr>
          <a:xfrm>
            <a:off x="1524000" y="3716915"/>
            <a:ext cx="9144000" cy="969962"/>
          </a:xfrm>
        </p:spPr>
        <p:txBody>
          <a:bodyPr>
            <a:normAutofit/>
          </a:bodyPr>
          <a:lstStyle/>
          <a:p>
            <a:r>
              <a:rPr lang="en-US" sz="3200" dirty="0">
                <a:latin typeface="Arial"/>
              </a:rPr>
              <a:t>Accompanying People Experiencing Farm Related Stress</a:t>
            </a:r>
          </a:p>
        </p:txBody>
      </p:sp>
      <p:pic>
        <p:nvPicPr>
          <p:cNvPr id="13" name="Picture 12">
            <a:extLst>
              <a:ext uri="{FF2B5EF4-FFF2-40B4-BE49-F238E27FC236}">
                <a16:creationId xmlns:a16="http://schemas.microsoft.com/office/drawing/2014/main" id="{0896FC3D-56CE-4504-8663-3020AA3487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8412" y="220410"/>
            <a:ext cx="6954897" cy="1008460"/>
          </a:xfrm>
          <a:prstGeom prst="rect">
            <a:avLst/>
          </a:prstGeom>
        </p:spPr>
      </p:pic>
    </p:spTree>
    <p:custDataLst>
      <p:tags r:id="rId1"/>
    </p:custDataLst>
    <p:extLst>
      <p:ext uri="{BB962C8B-B14F-4D97-AF65-F5344CB8AC3E}">
        <p14:creationId xmlns:p14="http://schemas.microsoft.com/office/powerpoint/2010/main" val="27348207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40090" y="70338"/>
            <a:ext cx="3711819" cy="923330"/>
          </a:xfrm>
          <a:prstGeom prst="rect">
            <a:avLst/>
          </a:prstGeom>
        </p:spPr>
        <p:txBody>
          <a:bodyPr wrap="square">
            <a:spAutoFit/>
          </a:bodyPr>
          <a:lstStyle/>
          <a:p>
            <a:r>
              <a:rPr lang="en-US" sz="5400" b="1" dirty="0">
                <a:solidFill>
                  <a:srgbClr val="CC4927"/>
                </a:solidFill>
              </a:rPr>
              <a:t>Disclaimer</a:t>
            </a:r>
            <a:endParaRPr lang="en-US" sz="5400" dirty="0"/>
          </a:p>
        </p:txBody>
      </p:sp>
      <p:sp>
        <p:nvSpPr>
          <p:cNvPr id="7" name="Rectangle 6"/>
          <p:cNvSpPr/>
          <p:nvPr/>
        </p:nvSpPr>
        <p:spPr>
          <a:xfrm>
            <a:off x="772256" y="1318711"/>
            <a:ext cx="10647485" cy="4745915"/>
          </a:xfrm>
          <a:prstGeom prst="rect">
            <a:avLst/>
          </a:prstGeom>
        </p:spPr>
        <p:txBody>
          <a:bodyPr wrap="square">
            <a:spAutoFit/>
          </a:bodyPr>
          <a:lstStyle/>
          <a:p>
            <a:pPr>
              <a:lnSpc>
                <a:spcPct val="120000"/>
              </a:lnSpc>
            </a:pPr>
            <a:r>
              <a:rPr lang="en-US" dirty="0"/>
              <a:t>This presentation was prepared for the Mountain Plains Mental Health Technology Transfer Center (TTC) Network under a cooperative agreement from the Substance Abuse and Mental Health Services Administration (SAMHSA). All material appearing in this presentation, except that taken directly from copyrighted sources, is in the public domain and may be reproduced or copied without permission from SAMHSA or the authors. Citation of the source is appreciated. Do not reproduce or distribute this presentation for a fee without specific, written authorization from the Mountain Plains Mental Health Technology Transfer Center. For more information on obtaining copies of this presentation, call 701-777-6367. </a:t>
            </a:r>
          </a:p>
          <a:p>
            <a:pPr>
              <a:lnSpc>
                <a:spcPct val="120000"/>
              </a:lnSpc>
            </a:pPr>
            <a:endParaRPr lang="en-US" dirty="0"/>
          </a:p>
          <a:p>
            <a:pPr>
              <a:lnSpc>
                <a:spcPct val="120000"/>
              </a:lnSpc>
            </a:pPr>
            <a:r>
              <a:rPr lang="en-US" dirty="0"/>
              <a:t>At the time of this presentation, </a:t>
            </a:r>
            <a:r>
              <a:rPr lang="en-US" dirty="0" err="1"/>
              <a:t>Elinore</a:t>
            </a:r>
            <a:r>
              <a:rPr lang="en-US" dirty="0"/>
              <a:t> F. </a:t>
            </a:r>
            <a:r>
              <a:rPr lang="en-US" dirty="0" err="1"/>
              <a:t>McCance</a:t>
            </a:r>
            <a:r>
              <a:rPr lang="en-US" dirty="0"/>
              <a:t>-Katz, served as SAMHSA Assistant Secretary. The opinions expressed herein are the views of </a:t>
            </a:r>
            <a:r>
              <a:rPr lang="en-US" dirty="0" smtClean="0"/>
              <a:t>Corey Smith, Sean Brotherson, Monica McConkey and William </a:t>
            </a:r>
            <a:r>
              <a:rPr lang="en-US" dirty="0" err="1" smtClean="0"/>
              <a:t>Tesch</a:t>
            </a:r>
            <a:r>
              <a:rPr lang="en-US" dirty="0" smtClean="0"/>
              <a:t> </a:t>
            </a:r>
            <a:r>
              <a:rPr lang="en-US" dirty="0"/>
              <a:t>and do not reflect the official position of the Department of Health and Human Services (DHHS), SAMHSA. No official support or endorsement of DHHS, SAMHSA, for the opinions described in this </a:t>
            </a:r>
            <a:r>
              <a:rPr lang="en-US" dirty="0" smtClean="0"/>
              <a:t>Presentation </a:t>
            </a:r>
            <a:r>
              <a:rPr lang="en-US" dirty="0"/>
              <a:t>is intended or should be inferred.</a:t>
            </a:r>
          </a:p>
        </p:txBody>
      </p:sp>
    </p:spTree>
    <p:extLst>
      <p:ext uri="{BB962C8B-B14F-4D97-AF65-F5344CB8AC3E}">
        <p14:creationId xmlns:p14="http://schemas.microsoft.com/office/powerpoint/2010/main" val="30084440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Spiritual Issues</a:t>
            </a:r>
          </a:p>
        </p:txBody>
      </p:sp>
      <p:sp>
        <p:nvSpPr>
          <p:cNvPr id="3" name="Content Placeholder 2"/>
          <p:cNvSpPr>
            <a:spLocks noGrp="1"/>
          </p:cNvSpPr>
          <p:nvPr>
            <p:ph sz="quarter" idx="10"/>
          </p:nvPr>
        </p:nvSpPr>
        <p:spPr/>
        <p:txBody>
          <a:bodyPr>
            <a:normAutofit/>
          </a:bodyPr>
          <a:lstStyle/>
          <a:p>
            <a:pPr>
              <a:lnSpc>
                <a:spcPct val="110000"/>
              </a:lnSpc>
            </a:pPr>
            <a:r>
              <a:rPr lang="en-US" dirty="0"/>
              <a:t>Powerlessness</a:t>
            </a:r>
          </a:p>
          <a:p>
            <a:pPr>
              <a:lnSpc>
                <a:spcPct val="110000"/>
              </a:lnSpc>
            </a:pPr>
            <a:r>
              <a:rPr lang="en-US" dirty="0"/>
              <a:t>Loss of Purpose</a:t>
            </a:r>
          </a:p>
          <a:p>
            <a:pPr>
              <a:lnSpc>
                <a:spcPct val="110000"/>
              </a:lnSpc>
            </a:pPr>
            <a:r>
              <a:rPr lang="en-US" dirty="0"/>
              <a:t>Shame / Guilt</a:t>
            </a:r>
          </a:p>
          <a:p>
            <a:pPr>
              <a:lnSpc>
                <a:spcPct val="110000"/>
              </a:lnSpc>
            </a:pPr>
            <a:r>
              <a:rPr lang="en-US" dirty="0"/>
              <a:t>Isolation</a:t>
            </a:r>
          </a:p>
          <a:p>
            <a:pPr>
              <a:lnSpc>
                <a:spcPct val="110000"/>
              </a:lnSpc>
            </a:pPr>
            <a:r>
              <a:rPr lang="en-US" dirty="0"/>
              <a:t>Hopelessness / Despair</a:t>
            </a:r>
          </a:p>
        </p:txBody>
      </p:sp>
      <p:pic>
        <p:nvPicPr>
          <p:cNvPr id="5" name="Picture 4">
            <a:extLst>
              <a:ext uri="{FF2B5EF4-FFF2-40B4-BE49-F238E27FC236}">
                <a16:creationId xmlns:a16="http://schemas.microsoft.com/office/drawing/2014/main" id="{BE643855-08C8-4407-9F81-774BFC9236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6275" y="1713490"/>
            <a:ext cx="4459117" cy="2967340"/>
          </a:xfrm>
          <a:prstGeom prst="rect">
            <a:avLst/>
          </a:prstGeom>
        </p:spPr>
      </p:pic>
    </p:spTree>
    <p:custDataLst>
      <p:tags r:id="rId1"/>
    </p:custDataLst>
    <p:extLst>
      <p:ext uri="{BB962C8B-B14F-4D97-AF65-F5344CB8AC3E}">
        <p14:creationId xmlns:p14="http://schemas.microsoft.com/office/powerpoint/2010/main" val="32533821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Spiritual Resiliency Resources</a:t>
            </a:r>
          </a:p>
        </p:txBody>
      </p:sp>
      <p:sp>
        <p:nvSpPr>
          <p:cNvPr id="3" name="Content Placeholder 2"/>
          <p:cNvSpPr>
            <a:spLocks noGrp="1"/>
          </p:cNvSpPr>
          <p:nvPr>
            <p:ph sz="quarter" idx="10"/>
          </p:nvPr>
        </p:nvSpPr>
        <p:spPr>
          <a:xfrm>
            <a:off x="332943" y="1713489"/>
            <a:ext cx="4876800" cy="4245521"/>
          </a:xfrm>
        </p:spPr>
        <p:txBody>
          <a:bodyPr>
            <a:normAutofit fontScale="92500" lnSpcReduction="20000"/>
          </a:bodyPr>
          <a:lstStyle/>
          <a:p>
            <a:pPr>
              <a:lnSpc>
                <a:spcPct val="110000"/>
              </a:lnSpc>
            </a:pPr>
            <a:r>
              <a:rPr lang="en-US" dirty="0"/>
              <a:t>Faith Practice and Mental Health</a:t>
            </a:r>
          </a:p>
          <a:p>
            <a:pPr>
              <a:lnSpc>
                <a:spcPct val="110000"/>
              </a:lnSpc>
            </a:pPr>
            <a:r>
              <a:rPr lang="en-US" dirty="0"/>
              <a:t>Communities Overcoming Isolation</a:t>
            </a:r>
          </a:p>
          <a:p>
            <a:pPr>
              <a:lnSpc>
                <a:spcPct val="110000"/>
              </a:lnSpc>
            </a:pPr>
            <a:r>
              <a:rPr lang="en-US" dirty="0"/>
              <a:t>Empowerment through small acts of kindness</a:t>
            </a:r>
          </a:p>
          <a:p>
            <a:pPr>
              <a:lnSpc>
                <a:spcPct val="110000"/>
              </a:lnSpc>
            </a:pPr>
            <a:r>
              <a:rPr lang="en-US" dirty="0"/>
              <a:t>Pastoral Ministry and Confidentiality</a:t>
            </a:r>
          </a:p>
          <a:p>
            <a:pPr>
              <a:lnSpc>
                <a:spcPct val="110000"/>
              </a:lnSpc>
            </a:pPr>
            <a:r>
              <a:rPr lang="en-US" dirty="0"/>
              <a:t>Affirmation of a deeper purpose</a:t>
            </a:r>
          </a:p>
          <a:p>
            <a:pPr>
              <a:lnSpc>
                <a:spcPct val="110000"/>
              </a:lnSpc>
            </a:pPr>
            <a:endParaRPr lang="en-US" dirty="0"/>
          </a:p>
        </p:txBody>
      </p:sp>
      <p:pic>
        <p:nvPicPr>
          <p:cNvPr id="1026" name="Picture 2" descr="Image result for rural church">
            <a:extLst>
              <a:ext uri="{FF2B5EF4-FFF2-40B4-BE49-F238E27FC236}">
                <a16:creationId xmlns:a16="http://schemas.microsoft.com/office/drawing/2014/main" id="{D9C385A7-5060-4FEA-B51D-2BDA6736A5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3494" y="1785409"/>
            <a:ext cx="6631594" cy="3454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248617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Today’s Panelists</a:t>
            </a:r>
            <a:endParaRPr lang="en-US" dirty="0"/>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r="-612" b="13968"/>
          <a:stretch/>
        </p:blipFill>
        <p:spPr>
          <a:xfrm>
            <a:off x="9886323" y="4043704"/>
            <a:ext cx="1975676" cy="236829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86323" y="249819"/>
            <a:ext cx="1966600" cy="2370966"/>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6106" y="249819"/>
            <a:ext cx="1965960" cy="2370965"/>
          </a:xfrm>
          <a:prstGeom prst="rect">
            <a:avLst/>
          </a:prstGeom>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l="21972" t="18958" r="32745" b="45976"/>
          <a:stretch/>
        </p:blipFill>
        <p:spPr>
          <a:xfrm>
            <a:off x="336106" y="4043704"/>
            <a:ext cx="1966600" cy="2368296"/>
          </a:xfrm>
          <a:prstGeom prst="rect">
            <a:avLst/>
          </a:prstGeom>
        </p:spPr>
      </p:pic>
      <p:sp>
        <p:nvSpPr>
          <p:cNvPr id="10" name="Subtitle 2"/>
          <p:cNvSpPr txBox="1">
            <a:spLocks/>
          </p:cNvSpPr>
          <p:nvPr/>
        </p:nvSpPr>
        <p:spPr>
          <a:xfrm>
            <a:off x="2302066" y="950562"/>
            <a:ext cx="3099973" cy="2253914"/>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dirty="0" smtClean="0">
                <a:latin typeface="Arial"/>
              </a:rPr>
              <a:t>Dr. Corey Smith, PhD </a:t>
            </a:r>
          </a:p>
          <a:p>
            <a:pPr algn="l"/>
            <a:r>
              <a:rPr lang="en-US" dirty="0" smtClean="0">
                <a:latin typeface="Arial"/>
              </a:rPr>
              <a:t>Assistant professor, University of North Dakota School of Medicine and Health Sciences.  </a:t>
            </a:r>
            <a:endParaRPr lang="en-US" dirty="0">
              <a:latin typeface="Arial"/>
            </a:endParaRPr>
          </a:p>
        </p:txBody>
      </p:sp>
      <p:sp>
        <p:nvSpPr>
          <p:cNvPr id="11" name="Subtitle 2"/>
          <p:cNvSpPr txBox="1">
            <a:spLocks/>
          </p:cNvSpPr>
          <p:nvPr/>
        </p:nvSpPr>
        <p:spPr>
          <a:xfrm>
            <a:off x="6720840" y="946197"/>
            <a:ext cx="3165483" cy="2253914"/>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dirty="0" smtClean="0">
                <a:latin typeface="Arial"/>
              </a:rPr>
              <a:t>Sean Brotherson, PhD</a:t>
            </a:r>
          </a:p>
          <a:p>
            <a:pPr algn="l"/>
            <a:r>
              <a:rPr lang="en-US" dirty="0" smtClean="0">
                <a:latin typeface="Arial"/>
              </a:rPr>
              <a:t>Professor and Extension Family Science Specialist, North Dakota State University</a:t>
            </a:r>
            <a:endParaRPr lang="en-US" dirty="0">
              <a:latin typeface="Arial"/>
            </a:endParaRPr>
          </a:p>
        </p:txBody>
      </p:sp>
      <p:sp>
        <p:nvSpPr>
          <p:cNvPr id="12" name="Subtitle 2"/>
          <p:cNvSpPr txBox="1">
            <a:spLocks/>
          </p:cNvSpPr>
          <p:nvPr/>
        </p:nvSpPr>
        <p:spPr>
          <a:xfrm>
            <a:off x="2302066" y="4043704"/>
            <a:ext cx="3358070" cy="1918184"/>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dirty="0" smtClean="0">
                <a:latin typeface="Arial"/>
              </a:rPr>
              <a:t>Monica McConkey, LPC</a:t>
            </a:r>
          </a:p>
          <a:p>
            <a:pPr algn="l"/>
            <a:r>
              <a:rPr lang="en-US" dirty="0" smtClean="0">
                <a:latin typeface="Arial"/>
              </a:rPr>
              <a:t>Rural Mental Health Specialist, Owner: Eyes on the Horizon Consulting</a:t>
            </a:r>
          </a:p>
          <a:p>
            <a:pPr algn="l"/>
            <a:endParaRPr lang="en-US" dirty="0" smtClean="0">
              <a:latin typeface="Arial"/>
            </a:endParaRPr>
          </a:p>
        </p:txBody>
      </p:sp>
      <p:sp>
        <p:nvSpPr>
          <p:cNvPr id="13" name="Subtitle 2"/>
          <p:cNvSpPr txBox="1">
            <a:spLocks/>
          </p:cNvSpPr>
          <p:nvPr/>
        </p:nvSpPr>
        <p:spPr>
          <a:xfrm>
            <a:off x="6786350" y="4043704"/>
            <a:ext cx="3099973" cy="2253914"/>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dirty="0" smtClean="0">
                <a:latin typeface="Arial"/>
              </a:rPr>
              <a:t>Bishop Bill </a:t>
            </a:r>
            <a:r>
              <a:rPr lang="en-US" b="1" dirty="0" err="1" smtClean="0">
                <a:latin typeface="Arial"/>
              </a:rPr>
              <a:t>Tesch</a:t>
            </a:r>
            <a:endParaRPr lang="en-US" b="1" dirty="0" smtClean="0">
              <a:latin typeface="Arial"/>
            </a:endParaRPr>
          </a:p>
          <a:p>
            <a:pPr algn="l"/>
            <a:r>
              <a:rPr lang="en-US" dirty="0" smtClean="0">
                <a:latin typeface="Arial"/>
              </a:rPr>
              <a:t>Bishop of the Northwestern Minnesota Synod of the Evangelical Lutheran Church in America</a:t>
            </a:r>
            <a:endParaRPr lang="en-US" dirty="0">
              <a:latin typeface="Arial"/>
            </a:endParaRPr>
          </a:p>
        </p:txBody>
      </p:sp>
    </p:spTree>
    <p:custDataLst>
      <p:tags r:id="rId1"/>
    </p:custDataLst>
    <p:extLst>
      <p:ext uri="{BB962C8B-B14F-4D97-AF65-F5344CB8AC3E}">
        <p14:creationId xmlns:p14="http://schemas.microsoft.com/office/powerpoint/2010/main" val="5010225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Agenda</a:t>
            </a:r>
            <a:endParaRPr lang="en-US" dirty="0"/>
          </a:p>
        </p:txBody>
      </p:sp>
      <p:sp>
        <p:nvSpPr>
          <p:cNvPr id="6" name="Content Placeholder 5"/>
          <p:cNvSpPr>
            <a:spLocks noGrp="1"/>
          </p:cNvSpPr>
          <p:nvPr>
            <p:ph sz="half" idx="2"/>
          </p:nvPr>
        </p:nvSpPr>
        <p:spPr>
          <a:xfrm>
            <a:off x="1226633" y="1690688"/>
            <a:ext cx="8385717" cy="3959805"/>
          </a:xfrm>
        </p:spPr>
        <p:txBody>
          <a:bodyPr>
            <a:normAutofit lnSpcReduction="10000"/>
          </a:bodyPr>
          <a:lstStyle/>
          <a:p>
            <a:r>
              <a:rPr lang="en-US" dirty="0" smtClean="0"/>
              <a:t>Introduction:  Challenging Times for Agriculture</a:t>
            </a:r>
          </a:p>
          <a:p>
            <a:r>
              <a:rPr lang="en-US" dirty="0"/>
              <a:t>How </a:t>
            </a:r>
            <a:r>
              <a:rPr lang="en-US" dirty="0" smtClean="0"/>
              <a:t>Stress </a:t>
            </a:r>
            <a:r>
              <a:rPr lang="en-US" dirty="0"/>
              <a:t>Affects Health</a:t>
            </a:r>
          </a:p>
          <a:p>
            <a:r>
              <a:rPr lang="en-US" dirty="0" smtClean="0"/>
              <a:t>Impact of Farm Crisis on Population Health</a:t>
            </a:r>
          </a:p>
          <a:p>
            <a:r>
              <a:rPr lang="en-US" dirty="0" smtClean="0"/>
              <a:t>Perspective of Public </a:t>
            </a:r>
            <a:r>
              <a:rPr lang="en-US" dirty="0"/>
              <a:t>Health</a:t>
            </a:r>
          </a:p>
          <a:p>
            <a:r>
              <a:rPr lang="en-US" dirty="0" smtClean="0"/>
              <a:t>Spirituality Integral to Health</a:t>
            </a:r>
          </a:p>
          <a:p>
            <a:r>
              <a:rPr lang="en-US" dirty="0" smtClean="0"/>
              <a:t>Definition of Spirituality</a:t>
            </a:r>
          </a:p>
          <a:p>
            <a:r>
              <a:rPr lang="en-US" dirty="0" smtClean="0"/>
              <a:t>What is Spiritual Resilience?</a:t>
            </a:r>
          </a:p>
          <a:p>
            <a:r>
              <a:rPr lang="en-US" dirty="0" smtClean="0"/>
              <a:t>…</a:t>
            </a:r>
          </a:p>
          <a:p>
            <a:endParaRPr lang="en-US" dirty="0"/>
          </a:p>
          <a:p>
            <a:endParaRPr lang="en-US" dirty="0"/>
          </a:p>
        </p:txBody>
      </p:sp>
    </p:spTree>
    <p:custDataLst>
      <p:tags r:id="rId1"/>
    </p:custDataLst>
    <p:extLst>
      <p:ext uri="{BB962C8B-B14F-4D97-AF65-F5344CB8AC3E}">
        <p14:creationId xmlns:p14="http://schemas.microsoft.com/office/powerpoint/2010/main" val="5191731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Challenging Times for Agriculture</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1" y="6151564"/>
            <a:ext cx="3495676" cy="69371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8078" y="2680096"/>
            <a:ext cx="7664318" cy="97675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199" y="1446075"/>
            <a:ext cx="7944752" cy="847843"/>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36461" y="1813758"/>
            <a:ext cx="4312967" cy="553916"/>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73319" y="4753273"/>
            <a:ext cx="4591744" cy="1178126"/>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63505" y="1380709"/>
            <a:ext cx="5501558" cy="1548639"/>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1127" y="3676995"/>
            <a:ext cx="3995248" cy="978208"/>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5146" y="5388313"/>
            <a:ext cx="3519860" cy="772789"/>
          </a:xfrm>
          <a:prstGeom prst="rect">
            <a:avLst/>
          </a:prstGeom>
        </p:spPr>
      </p:pic>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38006" y="3073765"/>
            <a:ext cx="4048369" cy="742384"/>
          </a:xfrm>
          <a:prstGeom prst="rect">
            <a:avLst/>
          </a:prstGeom>
        </p:spPr>
      </p:pic>
      <p:sp>
        <p:nvSpPr>
          <p:cNvPr id="3" name="AutoShape 2" descr="data:image/jpeg;base64,/9j/4AAQSkZJRgABAQAAAQABAAD/2wCEAAkGBxMTEhUTExMVFRUXGBgaFxgYGRsaGhgaFxcXFxUXGBgYHiggGholHRYVITEhJSkrLi4uFx8zODMtNygtLisBCgoKDg0OFQ8QFy0dFR0tLS0tLS0tLS0tKy0tLS0tKy0tLS0tLS0tLS0tLS0tLS0tLS0tLS0tLSstLSstKy0rN//AABEIALwBDAMBIgACEQEDEQH/xAAcAAABBQEBAQAAAAAAAAAAAAADAAECBAUGBwj/xAA7EAABAwIEAgkDAwQCAgIDAAABAAIRAyEEEjFBUWEFBhMicYGRofAyscEH0eFCUmLxFCOSolNyFSQz/8QAGAEBAQEBAQAAAAAAAAAAAAAAAAECBAP/xAAeEQEBAAICAwEBAAAAAAAAAAAAAQIRAxITIUFRMf/aAAwDAQACEQMRAD8A7M4hmYNztzHQSJMao4avMcRVe2qXDMDOZs3PGdL+K2eiel6/aOfldUJ2vGl4Att7Lc5v15+N2uRPkXJdH9K4lpLn06jyQYkOy+MBt1f6R6UqdlTqhj2XkkA5IkiDbiB6rXlieOt7Is/HdJspODXhwkSDEj2uq1LrCKgy025qhBhoJmQOYAjzXOdKYyrUrGQA9oiBeImdeamXLqeiYO1GIZGbO2OMjhMHnGyi7FMDwwuGYiRzXBMwz+zLgH5JEkaAx97wlToVnFx7NxkA8yJMQTtZZ89/F8TtsJ0tRqEta+8xe07WlW8RVawFzjAC4bqs4Gsc7SD9Q1kFvIAyV0PWIuq0iA2C2DJcAQCQPp1MjNbktzk9JeP216FZj/pcD4EIuRcv0LWrSxzWMyuE6iXAABwuZzWmORXRHHtkCCJ0c6A3wBm58FZybS8dFc2NUOk9rhLTKrdLY3LTdIAIEkHUjiAPDeNFi9D9LBjS4wcxAie8SQ4gxwn7hS8urIvj9OmLE2RYDMc+ozOxrmOJ73gGkk3201W1TxMQ0io46F0EgH/JwstTklZ6UTImLFZbTJ0g+BH7rE6c6eZQ7oh75jKDpxkiY1V7yfTpWjkSyKl1bxj69PM4sJk6ETAO7dtQtQ0yNbeKsz2nWq+RNkU31WhuckZf7pt6oeHxlN/0uBvAvqYmBxsr3OpZExYjOt4cVl//AJ7DzBfHkY0nXzTunVcLFEsRgQb7fumV7GgSxNkRoVPpTE9nTLr2+eCvY0IWJsi4qp0u+obkiHZgI0OwnhddngHE02lxl0SfHXZYx5JlVuGj5EsiPCZenZNAZEsiNCUJtNN9lMAQAABoALDyTuaCCCAQdRFr6oubx9f5TZjzXI6UGgAQLAaAbJZWxlgQbRtzspFxTmoePugq0sDRa5rm0qbXN+khoEa6WtqfVN0h0fTrMDHQ0AyMoAO9pjS5srOdLP8ALppdkHgACTYRoTYc4SLWuHEG12n9k/ajgPdSFYcG/PNECpUWNaGta0NGgDTA9lLsW65R6I3bMGzQiB7Tuz0KDl+s/SbcJTYKdNsuJyj+lsASYG/eHusLqr0zUdiWU3QabpsA0AHKXd0AW0913eOwGHqkGqym+NJBtPATCp0OhMHTcHU25HDQtLtwQRcxxWLLv01DY/oOhWOZ9OXW72aCI05cfVFw/RtOmAG026ATDZIHExdXm5BaSd7kkqWdux9lrURVOHadWtPiAoUcExshrGAOMkCIJVmo+7QDqTOumU/khFbHEe6qKraI0AbA2ttoqHSPQVCsIfTZ4iAfUBbfZt4/PVDLAgxujug6NAEU2gAkG7puNLkT5ItLo6m0y1sEzPfdF5m0xuVp9gOPt/KXYjj7fymoMiv0RSIDcga25LWQ1rpiczRZ2m6al0NQa7MKIB1Ef0mAO7e1gNFr9n4+n8odJhObhJ24QOPEFBkYbB1hWe5xZ2R+kCcwgQNo5lU8d1Rw9R2eHNdeYJgzyP4XTZCmcwhNDBxnV5lWM76kAbOI2hGw/QtNjQ0F5yiGy51hvoRPmtYtPBQe02EG5H7n2BQZh6LP/wAjvA/uLoVfos1Gua8MiQWxm2uJ8/FbJZGyiGjgqOLr9S3FrQHCQ0gmYlxvm005e6u9F9CYimwtc4E3jvDKf/UnjddP2fy6jTpGBxU172MvE4VzabiM2YAkQM1wNmhsnwVXC4OvUYH5uzJ/pcwzadQYjwW/2LlHsXSIJ9uUflXd/U1GDWw1fvtbEx3SWw2eEzr5LmanR/SLSe49xJJJa8Rc6AE6L0Y0H8D7KL2OGzvT+Ett+moutwo3cApdgzmT4qyBO1vROGHhZZaUuwHw/wAqPYhXizg1KDrAHr+yopig3ST/AOJUxQZz+ckcUydSExw/NEDyUx/opFtPl6InYeaG6g7aEDOYzl6JoGwHonNF3L1UCHIJeEeiiXG0ZR5fyomeabyKCfaeCYVPllHNyUgDw+eiCDnHMCBYAg6bkH8IvaDgfZIDiCmy8kCkcCkXNTFvz/ajA5oFZMSOPsnKWVAg7w9EzXRw39zP5SLU2RBIVeQSL+ShHipdkfBAsyVt5Ub+PqpZTuI9UEnBvP1QyG8/VSzcE4LiJ2+boB57SCba3PskKh/uPzgpEWgXvc/wo5bgAEwIGqBFx4+wTdof7oSew7hNlHP55oHNY/3JHEu/u9kNw+fCo5eSDU7Y803bO4/lAPgfVMZ4R5oLbq7tiPQqH/Id8Cqj5qpRz+eaCwKx+Qk6ueJ9f2Krefz1Sy8j9kBzVP8Ad89E2b/IfPJBgfD/AAmIQENRMann6KEJigcuTh3JQShBORz9ERpbvPugJBBYcWbflMHjYj/2QoPApiDwQG7bmfU/spdo3j7uVbyTBAZ5HH7n7ps4+W+yGW/JURwCA5qf5e5Q3EfJSFPmB85J+zOqBg5KSidiNz+U9NjRz9P5QCAOyk1snj4aeaII/t94HoExNom3ABAiANbngNP5Q6hnXTYJ3HhJ8UKNyT7IHzemwSNRPlb/AJH0TywatM+OnjyQClNCm5w4R7zzUM4tz5/OIQSbHNSAHH7KJqQNQPzxHiq1RxNwYVGjmO6iSOAUS9O2rwj0UEw8cz5n8JEjhHkfykarufomaXFAs/I+qcHkpd7l6BRc47n2/ZA+m3uo3PwpCpwj0CWUlA4YeA9f5SDf8mhRy/4/dSaDwHoECc3/ACn1/ZQt4qy2k47geQ/CZtE8igAPABTGn1X5FEFIX24KJpkcB6oGaCd/cpGinLeamPED3PugEGTtKcUxEwPX8KboAAnXj99EhPlfQRfbVA8NA+m+0oYHG/zZPN+86BHuk/LoCT5QgdzuEDkNfVOWk6wB6oIeToLn1/hRqM7pJ23O3rzQSbXF4GbhfXawlLtyADYE6jcGdCgmAQDAZElxNzECwi3iplrSRl3iCYuNiqJTeLTvylQeSND7T6IBMPg7nXbgCUdwd/Q6QNbe/wB0EKz3CIBJO3DgSDFtJUX1IizjMEkaNvckj57pjGYl19JI+qNQCPVTrUu7DTlJBuLnigO5kCBJMbRfz9dVUfNrafVytoOakabxTBiRrr3v2Q21Ibm2OoOx3m+vNBGq/YWFiTr5cYTYmj3Y79r2gDWL8vBPiXPDBkAPJ1iRayPTNhaO7v3oOthyQTxDe6GgNdHn6/NkA1hxI8484KGyoM13BwJiBMgqTqzRYg22jTlayC4x55epUu0PEe6J2J3jyKk2iN5P2UAXOOhPupME8fVE7IcFENHBBBw+Sk1qOziQYU819IA5j3QV/IKbmOMEnXmp+HnH7qeUoBU2GeKnk00m/wAlTDOLgPZCc9k7mddYjkDaUU5cNNfBN2m8QNv9J6ZzOBaLCddP9pocNTHH7aoiFN5cYB01jZMWX1m/y/qite2MrZnz90Fz78Dw/dBMkDe5mAOMKbnH5+eCA1waSTEmNvT8pn4kxr4oCUPqMaxoduajUmYPPe3kq1WqcpIt7TxhWDSIA34iLeXBBBjADmEOm0GfsdPFNn8jwCzem+m6eFpGrWcKbNADdz3XhrQIJJg6aASvMemv1ZruP/61NlIDRzu+/wAQD3W+EHxQewuZHzb1TVHb8oN1864nr10kTJxVWeRAH/i0QrfR36m9IUvqe2q3hUaJ5w5kHzQe8G4IOm428CnNUhhDTBOgA0HO/wCV550V+qNGpTPaU8lTSAe6bWcXRMzt7rsOr/WKliGBojtIuf53VGlSabB143FhOx+cUFxLc2UkgATqb7geStOoE6Ec9/ZTwtKm0EXdMk+v7oKtCXOBBLQdWmxy22Ph7qWO6LZVPeGlgbg+y0GuaDMEeXFDrVwP6vIKbAOwIgNzWtfYRYcgq1SjmEFsyeVgdTKFi+m8Owd6rTbeAHVGtmfE+yJgekabwRTex4BvlIMEzEiZG6A4py7KI7lxIt5HcqVmunQnyHPRCr1CRMwY01I8QNkKhUdUjJBAIkk2HGxFz9kCrhmYCASZggC2tp4odOgzaTe9zrvun/6w43knUEa7acf3U3CpT7rGAtG9t/FUbF+Hzgil50kD2TtoOiCYCWUDX3WVIGRI/wDUJi5x0BS/5TRaPf8ACZ2MMWbYIG70xMJ8gAkkelz5qs2oY3/CYknS5EbbKg7qw0A/ffgoPquOp8kqb4uTBNrAE+pUXuvc38ZKIWU7n1T9jeNZ4qLK4GthzsgHF98RMaX+/girL3Fg8UzSNSTz4lVcSzO9ri4jIZjidpCLRLi4wDJ4fk7Ih8QLyBrFzP7X2RXvbAkSY5oGcy4O7sGBBnzn8KBNoGnH+UDuc5x7rQBBmToNjpeUZlQGRljn4+HggOrDLAE314nnCenVvdscJt6eKAlTDBwDXCYMjxCNXrNp0nVapytY0uebQ0ASfQLi+lOtFalM0cjS45SeI1B2lch15671amEdR7oFQtaSAQSAcx3i+W/ircbo24nrp1mqY/EuqukMEikzZjJsP/sbEnc8gI599RQe5AcVhV5j51uoPo8CVXpK8PFAsICPmq0sD01Vw1RlRjiC0g/OP5VHDPEwq+MJEg/OaD6i6s9LNxFCnWa4Fr2yI46EeMgo/SHVulWdnNSuw7tZVqMaeeVrgAfCFw/6G4lhwOXL3mPeCTMEklwjyI0XpgduqjxbpPG9Mf8AIrUKTsWWsc/JNPMTTzEMOcNOaRG8rgeleksW52Wq7EXkZX5m5ose4bHhovqSroqOIwoeIsSDMwCQd44FFfP/AED1PxWJc0BhptIBLqjXMAHmAT5Ar1/q/wBCuwzgBU7Rr4MRlaIkWEzPNbxoXmL8J1/2m7bL3YnkLHysqFIzHLr4ehQMOzswQIJkmfHXyT1MUBydsDxECPdAxmdmQgh2bUjY8PnBELFAVBAIDgRDv3PrZDdiK4hoa7uiCQJBI3BSPRvf7TvB1rTYc4vdFZ0lAguM+B/Co2H4onioF7jxKm9/L8n3TBmYZgZHJQRDo0Iny/KTidSDBsmbXg2Hrp7KD6ribnT2QTLb3052US29jPsmYcziARIExaVHykz5n9kEso0gn7fypOceEeSkMoJBMWERvx52TUqpBLQS4m4JGg4W2QPhS0zIncxHlZKGOdaRNrgg+6r02d7SDo0i0iZM/N1dpYcg30QDqlrZyzMWHgb+Cz6eIcXmmAY1J0bfnx5LQxX1WAhV8LULAQe8TubH2QF7Pu7AA6/7VTG1wIlwk3F/vH2WhUaXN70D1043WZWpMdAjPlJg+OviEAaFXsxq5xN5deTyHCFdb3pz2BG9pnWN5VMYYB2ZpJIB7u1/yj08Q1ziNX78Gzp/pUZdXodrm1KNRznsc4OGmYZTNidJuJ5leffqn1YqtBrUaU0Qc7shH/WGsOcuGw33XrOHpE//ANQJk90aAbeKx/1U6Qp4fo2s10TWYaVNo1Lngj0AknkEtNPmlyCVYclTY0+KwodIbqwKo0SYBsLobaZ4IJOxLRaCfNPWqgt+3Ll4IVR3EKDRrB11CD6A/RTC0f8AgNfTc4uc53aAmQHixAGwgA+a9FqOAFyvn79HutjcLUfh6phlU5mng6AIPiAF2fXnrfAPZv7gbMt1J0jkqPSqWLYSWte1zhq0EEidJGoTP8gvnX9P+stWj0jSLnF1N7ix4O4cCAfGcpXvr683aCZQH7QAm2b7C3NCqS/vDUc9lXqAyLxOqIzDkmxnmLhVE+yDQBFybk67/wClmurvDnAMdAJlxgjxAHqs7rL1tw+DpNe+q1+ckMbTOdzsphxEGIBtJMLn8L+pFMDP/wAaoc39ctkieAt7ortf+cx0DNLuOnqqtZrQTJbJvcD8qtRoHFtZiKLgWmxkQRGoMaEeB8VsUKZa0AsFrfJVRoNEWub+ZUqxgD8wmqsJMAnyTOoAa3J2UUMG5mPnhZLCMcGwQJ9BrbXyUyyLDVJoBmSTHLVECoYXO4m2msflWhQaG6Ejc8U9OrlH0xzso9sSA1um9rgIpVKdxw4KVHDhocT9NzfzKnWDYmY4bnyVapUBGW8G29/BQPQr5gXmzb5fAblLE4hzbAhDpENAABDQqXS2JAByAl2gt8slFypVtcy75oEN8i4E7SfumwbsoDnQSBpz4qDKzjVLw4kcIsOYVQWrMBoAJJtPuoVsO8GNJUajwaoqaEWHC6suqlx/lABlJrAcxv5WH2C5XrF1ow+Ca+szK6qYAaDYk2k+5XVdKYX/AKyZgwTbeBovFesXVitie0r03MDabTOd0EkQYFuB3j9plnjjju1ZLbqPT+ovWI9IUTVc3I5rsroMjSbbrC/XGqxmFpUyxjqj391xu6mGw5xbwmGtPJyp/oThstGtVcfqdlAm3d1J81h/qf01RxVUNog1XsJBfLo2GVrdHeKg80cEB5V/GYOpTjtKb2ZhLczXNkHQjMLhUHhAzXLRwjQR4LPZTJWng6ZmA1xJsBuSdAANSUWKeMo96294VSVr4jBYgVIdQqtcbBppuBtsBF1VrUM7jFnbg8Ry2KCtTcZkf65rV/573tyuc47TJPmh4LoLEOJ/6asNEmGOJvpoNNV0nV7qZXqn/ta+i069w54jUA2VRS6vihSr03Vq1NrWkOMHMbXAMb8l6W/9TMJEMqPLmwJDCAfDNELkcZ+lTg4ZazspHezU4I1kgzBvC0Ojv0ec4Z34g5P7Wtyv8SSSB4AFBc6U/VtrXf8ATQc4/wCZa0c4yySuR6e/UDH4tppmoKVJ0yykMocDs5xJc7wkA8F6x0f+n2CAa04ak+BHeHePEl2pN1uYDqNgaV24an6T90HzZg+i6tUxSpVKh4U2OcfRoJXa9VupWOqNLSx9FgJOapDb6EBr25gI1gL3nDYVlMQ1uUcrD2Q3MaTOny6gxuqHQ5wVA03PDy52YwLA5Q2AbE6DYLSdUH9sqNUtktJsR9+eypupHa/OVRuMZwMJg25+6QpCJcb+KrQZtJA0QG7AuiJHGVGowNESSU78URwCqGqdYMctSqg7+Fr6mdEwfl/qjmnyF8AmBwCjVwjAYkx4oJDEDNIhx9gq+Ldmc12hb6cFM0QLCyG8Nbz8dPdAm1ddTy2QyZNhCcP2F/nFJzrX04CwQCZTnU2RwGpNMkCLC/ir7Aw2i6CrQYHGALJdK4llFpe57WNaCXOcYAAuSr5YGCRZeM/rF02XPZSDpH1OaOMSJ8O6pao/XP8AUei9gZQe9+od3XNvPF0GPJcV0R14qUnvNRgqU3NI7MGO9/S7MZ4weRPBcpUcVFriCCs54zKdb/Flsu47roPrdTp4Kphp7OrWqOIqQctNj4J0OYkGWgcCFh1KRpPDm1WPg2LSYgcQQNVkMLTqBH2jwW/1P6Kq4zENbTY91MHvuyy1oAkSfpvYRzVkRodausv/AC6LGPNMBsEZe+8GCCbxl8NVzXRfRb8RV7Kk0vJ0OlpsXf2/NV9E4bqtheyDalCk/iXsDpMcXBYR6s4fCOqVMM0sL4Jgy1saBs3GpMaeC1JtHA0P03rBxa+tRa4xlDQ6o4k8Ww2PdekdXeqbcO0QxpfABeAJPi7VB6DYMxMkvcbO1yg/ld9hcJAFzMa8VbNJ/Wbh8MSSLgNix38CFHEYGhJJa0zyEnxdqtev3Ba6xsZWMyBOsrLSrUpsY3Kxo2DRqYGnNFwdW30EOMai6s0aebvOtwhBpVS9zoMZTBJ47gBVEqlDMZN9su3orjKJfaYA2RKeH3VvDURqoI0MNEHgjF0KTlVrOKimq1FTD9Sp1Kg5qtSdIMg+qoCKjXumJHpptKtCuNmoNPI0xds8rFDdWawloaYnZUaGXcymMcwFJ2JbNz5INeu57mxIbMHwj/SCVNzZBAHmjwHGZE6Aff5yVaqzKC4NIjc8uSHToOfECBxOqA7q4kZe9HomcXF0mJPsrVLARukcKZt77KIqFw039ShOpuJ0047ePNaYpNZcm53Ko16hcYbMblUCpUy63KUenQIMQPHVTova22kJndIT9EEbmUFilg+JTYt7KTS95EcSh4bEEm4PlsgdZOiqWMoOo1CQ03kEtII0/wBKK4LrJ+pWEYwinVNd/wDSxk5OWZ5ERyC8Y6W6UfXqOq1DLnH4ByXT9J9Q8UK76VKi97Qe68wA4bGSV0XVz9ISSH4uq2AQeyp73mHPMW8BPNTQ8qAmOOw3PLmV1PQHUHF4k3p9iz+6oCDHJn1Hzhe79FdUcJhxmpYek10zIYJHIGJV1kTEeX7qo4zq9+mGFpOY57e2LRcP+lzuOTThYrvejMDSY0inTbTF+60BonewsiNdfSLJqtcAaFKrL6Urxa17axF9VVHchjhObitF1NrzLwNQf2XO9OY0urZdm6K4+0rXwdGnSB0Mmf2WrTxwcBEhc5g5eAG6rbODIAMbK2CycUBM6eKpV6jX6TfTgVZpYTUxqrDKAEclkYrqpAyH6vwtLB4GBMamVYLw6AInmFbyEaJsMTZCdVhKHXuq9TVRSqYq6r1K5O6s1HsaFRxOMabAKgAeRbZO4xpbig4hjjoS3mrLGAacIlUCknXyUxTdskyi4m0JDFPFsjbc4/CIuYfAXlxlWcjW7JYZvcBkyd1YZTHBS1VXFd9hGkpYOqfpIh2/DxHJNiHnNCTTdp3nXyKC+dtlCq+BqFEvMKjWMm6BmnO+OAmT47Ky8Naqj6h2VPE1SXZZtyVFbpnFANc4bREb3ul1ZpGoe1cbRDR9yjV8M0tykWUOrxLXvYD3WzHK618T63n2Nt0OoHOsBAVindFjZYVRGHaBxUej8NIkjf7aKxWGo4JVXFrbIJVTsqLg0CZuBfgmxFQxqoU/p4zrKAHSGNLI4Hf7pqL3PbJB5CVk9MuLqzGk2MafhbzhAstfEZ/aVHPgGws4Rx4FS6c6BNZrXM+ofZF6NZNR87Gy36bRCW6GT0D0VkAnYR4rVxDLJmPKaq5ZtXSNJwtxRnO5LNaYcr5MBKh6bRMxdRq4jVQpuWfjahuij1cfbgqT8Q4kiFcw9MZAdSQNUJw76IGKJOuyF2IBmFdcbLPY8l5EqhPg6zZPUpyO6SI4boDzElSwDyS5BZY6NDBRDW5Aqu/VWIUV/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18" name="Picture 17"/>
          <p:cNvPicPr>
            <a:picLocks noChangeAspect="1"/>
          </p:cNvPicPr>
          <p:nvPr/>
        </p:nvPicPr>
        <p:blipFill>
          <a:blip r:embed="rId12"/>
          <a:stretch>
            <a:fillRect/>
          </a:stretch>
        </p:blipFill>
        <p:spPr>
          <a:xfrm>
            <a:off x="951326" y="2182824"/>
            <a:ext cx="1291716" cy="906129"/>
          </a:xfrm>
          <a:prstGeom prst="rect">
            <a:avLst/>
          </a:prstGeom>
        </p:spPr>
      </p:pic>
      <p:pic>
        <p:nvPicPr>
          <p:cNvPr id="19" name="Picture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45831" y="2349985"/>
            <a:ext cx="3470341" cy="659970"/>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838799" y="3009955"/>
            <a:ext cx="4391638" cy="1743318"/>
          </a:xfrm>
          <a:prstGeom prst="rect">
            <a:avLst/>
          </a:prstGeom>
        </p:spPr>
      </p:pic>
      <p:pic>
        <p:nvPicPr>
          <p:cNvPr id="23" name="Picture 2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624152" y="1955071"/>
            <a:ext cx="1858506" cy="1034736"/>
          </a:xfrm>
          <a:prstGeom prst="rect">
            <a:avLst/>
          </a:prstGeom>
        </p:spPr>
      </p:pic>
      <p:pic>
        <p:nvPicPr>
          <p:cNvPr id="8" name="Picture 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43795" y="4549259"/>
            <a:ext cx="4728839" cy="902995"/>
          </a:xfrm>
          <a:prstGeom prst="rect">
            <a:avLst/>
          </a:prstGeom>
        </p:spPr>
      </p:pic>
      <p:pic>
        <p:nvPicPr>
          <p:cNvPr id="11" name="Picture 1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239440" y="4051317"/>
            <a:ext cx="3564470" cy="1898877"/>
          </a:xfrm>
          <a:prstGeom prst="rect">
            <a:avLst/>
          </a:prstGeom>
        </p:spPr>
      </p:pic>
    </p:spTree>
    <p:extLst>
      <p:ext uri="{BB962C8B-B14F-4D97-AF65-F5344CB8AC3E}">
        <p14:creationId xmlns:p14="http://schemas.microsoft.com/office/powerpoint/2010/main" val="38458192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Challenging Times for Agriculture</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1" y="6151564"/>
            <a:ext cx="3495676" cy="69371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8078" y="2680096"/>
            <a:ext cx="7664318" cy="97675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199" y="1446075"/>
            <a:ext cx="7944752" cy="847843"/>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36461" y="1813758"/>
            <a:ext cx="4312967" cy="553916"/>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73319" y="4753273"/>
            <a:ext cx="4591744" cy="1178126"/>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63505" y="1380709"/>
            <a:ext cx="5501558" cy="1548639"/>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1127" y="3676995"/>
            <a:ext cx="3995248" cy="978208"/>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5146" y="5388313"/>
            <a:ext cx="3519860" cy="772789"/>
          </a:xfrm>
          <a:prstGeom prst="rect">
            <a:avLst/>
          </a:prstGeom>
        </p:spPr>
      </p:pic>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38006" y="3073765"/>
            <a:ext cx="4048369" cy="742384"/>
          </a:xfrm>
          <a:prstGeom prst="rect">
            <a:avLst/>
          </a:prstGeom>
        </p:spPr>
      </p:pic>
      <p:sp>
        <p:nvSpPr>
          <p:cNvPr id="3" name="AutoShape 2" descr="data:image/jpeg;base64,/9j/4AAQSkZJRgABAQAAAQABAAD/2wCEAAkGBxMTEhUTExMVFRUXGBgaFxgYGRsaGhgaFxcXFxUXGBgYHiggGholHRYVITEhJSkrLi4uFx8zODMtNygtLisBCgoKDg0OFQ8QFy0dFR0tLS0tLS0tLS0tKy0tLS0tKy0tLS0tLS0tLS0tLS0tLS0tLS0tLS0tLSstLSstKy0rN//AABEIALwBDAMBIgACEQEDEQH/xAAcAAABBQEBAQAAAAAAAAAAAAADAAECBAUGBwj/xAA7EAABAwIEAgkDAwQCAgIDAAABAAIRAyEEEjFBUWEFBhMicYGRofAyscEH0eFCUmLxFCOSolNyFSQz/8QAGAEBAQEBAQAAAAAAAAAAAAAAAAECBAP/xAAeEQEBAAICAwEBAAAAAAAAAAAAAQIRAxITIUFRMf/aAAwDAQACEQMRAD8A7M4hmYNztzHQSJMao4avMcRVe2qXDMDOZs3PGdL+K2eiel6/aOfldUJ2vGl4Att7Lc5v15+N2uRPkXJdH9K4lpLn06jyQYkOy+MBt1f6R6UqdlTqhj2XkkA5IkiDbiB6rXlieOt7Is/HdJspODXhwkSDEj2uq1LrCKgy025qhBhoJmQOYAjzXOdKYyrUrGQA9oiBeImdeamXLqeiYO1GIZGbO2OMjhMHnGyi7FMDwwuGYiRzXBMwz+zLgH5JEkaAx97wlToVnFx7NxkA8yJMQTtZZ89/F8TtsJ0tRqEta+8xe07WlW8RVawFzjAC4bqs4Gsc7SD9Q1kFvIAyV0PWIuq0iA2C2DJcAQCQPp1MjNbktzk9JeP216FZj/pcD4EIuRcv0LWrSxzWMyuE6iXAABwuZzWmORXRHHtkCCJ0c6A3wBm58FZybS8dFc2NUOk9rhLTKrdLY3LTdIAIEkHUjiAPDeNFi9D9LBjS4wcxAie8SQ4gxwn7hS8urIvj9OmLE2RYDMc+ozOxrmOJ73gGkk3201W1TxMQ0io46F0EgH/JwstTklZ6UTImLFZbTJ0g+BH7rE6c6eZQ7oh75jKDpxkiY1V7yfTpWjkSyKl1bxj69PM4sJk6ETAO7dtQtQ0yNbeKsz2nWq+RNkU31WhuckZf7pt6oeHxlN/0uBvAvqYmBxsr3OpZExYjOt4cVl//AJ7DzBfHkY0nXzTunVcLFEsRgQb7fumV7GgSxNkRoVPpTE9nTLr2+eCvY0IWJsi4qp0u+obkiHZgI0OwnhddngHE02lxl0SfHXZYx5JlVuGj5EsiPCZenZNAZEsiNCUJtNN9lMAQAABoALDyTuaCCCAQdRFr6oubx9f5TZjzXI6UGgAQLAaAbJZWxlgQbRtzspFxTmoePugq0sDRa5rm0qbXN+khoEa6WtqfVN0h0fTrMDHQ0AyMoAO9pjS5srOdLP8ALppdkHgACTYRoTYc4SLWuHEG12n9k/ajgPdSFYcG/PNECpUWNaGta0NGgDTA9lLsW65R6I3bMGzQiB7Tuz0KDl+s/SbcJTYKdNsuJyj+lsASYG/eHusLqr0zUdiWU3QabpsA0AHKXd0AW0913eOwGHqkGqym+NJBtPATCp0OhMHTcHU25HDQtLtwQRcxxWLLv01DY/oOhWOZ9OXW72aCI05cfVFw/RtOmAG026ATDZIHExdXm5BaSd7kkqWdux9lrURVOHadWtPiAoUcExshrGAOMkCIJVmo+7QDqTOumU/khFbHEe6qKraI0AbA2ttoqHSPQVCsIfTZ4iAfUBbfZt4/PVDLAgxujug6NAEU2gAkG7puNLkT5ItLo6m0y1sEzPfdF5m0xuVp9gOPt/KXYjj7fymoMiv0RSIDcga25LWQ1rpiczRZ2m6al0NQa7MKIB1Ef0mAO7e1gNFr9n4+n8odJhObhJ24QOPEFBkYbB1hWe5xZ2R+kCcwgQNo5lU8d1Rw9R2eHNdeYJgzyP4XTZCmcwhNDBxnV5lWM76kAbOI2hGw/QtNjQ0F5yiGy51hvoRPmtYtPBQe02EG5H7n2BQZh6LP/wAjvA/uLoVfos1Gua8MiQWxm2uJ8/FbJZGyiGjgqOLr9S3FrQHCQ0gmYlxvm005e6u9F9CYimwtc4E3jvDKf/UnjddP2fy6jTpGBxU172MvE4VzabiM2YAkQM1wNmhsnwVXC4OvUYH5uzJ/pcwzadQYjwW/2LlHsXSIJ9uUflXd/U1GDWw1fvtbEx3SWw2eEzr5LmanR/SLSe49xJJJa8Rc6AE6L0Y0H8D7KL2OGzvT+Ett+moutwo3cApdgzmT4qyBO1vROGHhZZaUuwHw/wAqPYhXizg1KDrAHr+yopig3ST/AOJUxQZz+ckcUydSExw/NEDyUx/opFtPl6InYeaG6g7aEDOYzl6JoGwHonNF3L1UCHIJeEeiiXG0ZR5fyomeabyKCfaeCYVPllHNyUgDw+eiCDnHMCBYAg6bkH8IvaDgfZIDiCmy8kCkcCkXNTFvz/ajA5oFZMSOPsnKWVAg7w9EzXRw39zP5SLU2RBIVeQSL+ShHipdkfBAsyVt5Ub+PqpZTuI9UEnBvP1QyG8/VSzcE4LiJ2+boB57SCba3PskKh/uPzgpEWgXvc/wo5bgAEwIGqBFx4+wTdof7oSew7hNlHP55oHNY/3JHEu/u9kNw+fCo5eSDU7Y803bO4/lAPgfVMZ4R5oLbq7tiPQqH/Id8Cqj5qpRz+eaCwKx+Qk6ueJ9f2Krefz1Sy8j9kBzVP8Ad89E2b/IfPJBgfD/AAmIQENRMann6KEJigcuTh3JQShBORz9ERpbvPugJBBYcWbflMHjYj/2QoPApiDwQG7bmfU/spdo3j7uVbyTBAZ5HH7n7ps4+W+yGW/JURwCA5qf5e5Q3EfJSFPmB85J+zOqBg5KSidiNz+U9NjRz9P5QCAOyk1snj4aeaII/t94HoExNom3ABAiANbngNP5Q6hnXTYJ3HhJ8UKNyT7IHzemwSNRPlb/AJH0TywatM+OnjyQClNCm5w4R7zzUM4tz5/OIQSbHNSAHH7KJqQNQPzxHiq1RxNwYVGjmO6iSOAUS9O2rwj0UEw8cz5n8JEjhHkfykarufomaXFAs/I+qcHkpd7l6BRc47n2/ZA+m3uo3PwpCpwj0CWUlA4YeA9f5SDf8mhRy/4/dSaDwHoECc3/ACn1/ZQt4qy2k47geQ/CZtE8igAPABTGn1X5FEFIX24KJpkcB6oGaCd/cpGinLeamPED3PugEGTtKcUxEwPX8KboAAnXj99EhPlfQRfbVA8NA+m+0oYHG/zZPN+86BHuk/LoCT5QgdzuEDkNfVOWk6wB6oIeToLn1/hRqM7pJ23O3rzQSbXF4GbhfXawlLtyADYE6jcGdCgmAQDAZElxNzECwi3iplrSRl3iCYuNiqJTeLTvylQeSND7T6IBMPg7nXbgCUdwd/Q6QNbe/wB0EKz3CIBJO3DgSDFtJUX1IizjMEkaNvckj57pjGYl19JI+qNQCPVTrUu7DTlJBuLnigO5kCBJMbRfz9dVUfNrafVytoOakabxTBiRrr3v2Q21Ibm2OoOx3m+vNBGq/YWFiTr5cYTYmj3Y79r2gDWL8vBPiXPDBkAPJ1iRayPTNhaO7v3oOthyQTxDe6GgNdHn6/NkA1hxI8484KGyoM13BwJiBMgqTqzRYg22jTlayC4x55epUu0PEe6J2J3jyKk2iN5P2UAXOOhPupME8fVE7IcFENHBBBw+Sk1qOziQYU819IA5j3QV/IKbmOMEnXmp+HnH7qeUoBU2GeKnk00m/wAlTDOLgPZCc9k7mddYjkDaUU5cNNfBN2m8QNv9J6ZzOBaLCddP9pocNTHH7aoiFN5cYB01jZMWX1m/y/qite2MrZnz90Fz78Dw/dBMkDe5mAOMKbnH5+eCA1waSTEmNvT8pn4kxr4oCUPqMaxoduajUmYPPe3kq1WqcpIt7TxhWDSIA34iLeXBBBjADmEOm0GfsdPFNn8jwCzem+m6eFpGrWcKbNADdz3XhrQIJJg6aASvMemv1ZruP/61NlIDRzu+/wAQD3W+EHxQewuZHzb1TVHb8oN1864nr10kTJxVWeRAH/i0QrfR36m9IUvqe2q3hUaJ5w5kHzQe8G4IOm428CnNUhhDTBOgA0HO/wCV550V+qNGpTPaU8lTSAe6bWcXRMzt7rsOr/WKliGBojtIuf53VGlSabB143FhOx+cUFxLc2UkgATqb7geStOoE6Ec9/ZTwtKm0EXdMk+v7oKtCXOBBLQdWmxy22Ph7qWO6LZVPeGlgbg+y0GuaDMEeXFDrVwP6vIKbAOwIgNzWtfYRYcgq1SjmEFsyeVgdTKFi+m8Owd6rTbeAHVGtmfE+yJgekabwRTex4BvlIMEzEiZG6A4py7KI7lxIt5HcqVmunQnyHPRCr1CRMwY01I8QNkKhUdUjJBAIkk2HGxFz9kCrhmYCASZggC2tp4odOgzaTe9zrvun/6w43knUEa7acf3U3CpT7rGAtG9t/FUbF+Hzgil50kD2TtoOiCYCWUDX3WVIGRI/wDUJi5x0BS/5TRaPf8ACZ2MMWbYIG70xMJ8gAkkelz5qs2oY3/CYknS5EbbKg7qw0A/ffgoPquOp8kqb4uTBNrAE+pUXuvc38ZKIWU7n1T9jeNZ4qLK4GthzsgHF98RMaX+/girL3Fg8UzSNSTz4lVcSzO9ri4jIZjidpCLRLi4wDJ4fk7Ih8QLyBrFzP7X2RXvbAkSY5oGcy4O7sGBBnzn8KBNoGnH+UDuc5x7rQBBmToNjpeUZlQGRljn4+HggOrDLAE314nnCenVvdscJt6eKAlTDBwDXCYMjxCNXrNp0nVapytY0uebQ0ASfQLi+lOtFalM0cjS45SeI1B2lch15671amEdR7oFQtaSAQSAcx3i+W/ircbo24nrp1mqY/EuqukMEikzZjJsP/sbEnc8gI599RQe5AcVhV5j51uoPo8CVXpK8PFAsICPmq0sD01Vw1RlRjiC0g/OP5VHDPEwq+MJEg/OaD6i6s9LNxFCnWa4Fr2yI46EeMgo/SHVulWdnNSuw7tZVqMaeeVrgAfCFw/6G4lhwOXL3mPeCTMEklwjyI0XpgduqjxbpPG9Mf8AIrUKTsWWsc/JNPMTTzEMOcNOaRG8rgeleksW52Wq7EXkZX5m5ose4bHhovqSroqOIwoeIsSDMwCQd44FFfP/AED1PxWJc0BhptIBLqjXMAHmAT5Ar1/q/wBCuwzgBU7Rr4MRlaIkWEzPNbxoXmL8J1/2m7bL3YnkLHysqFIzHLr4ehQMOzswQIJkmfHXyT1MUBydsDxECPdAxmdmQgh2bUjY8PnBELFAVBAIDgRDv3PrZDdiK4hoa7uiCQJBI3BSPRvf7TvB1rTYc4vdFZ0lAguM+B/Co2H4onioF7jxKm9/L8n3TBmYZgZHJQRDo0Iny/KTidSDBsmbXg2Hrp7KD6ribnT2QTLb3052US29jPsmYcziARIExaVHykz5n9kEso0gn7fypOceEeSkMoJBMWERvx52TUqpBLQS4m4JGg4W2QPhS0zIncxHlZKGOdaRNrgg+6r02d7SDo0i0iZM/N1dpYcg30QDqlrZyzMWHgb+Cz6eIcXmmAY1J0bfnx5LQxX1WAhV8LULAQe8TubH2QF7Pu7AA6/7VTG1wIlwk3F/vH2WhUaXN70D1043WZWpMdAjPlJg+OviEAaFXsxq5xN5deTyHCFdb3pz2BG9pnWN5VMYYB2ZpJIB7u1/yj08Q1ziNX78Gzp/pUZdXodrm1KNRznsc4OGmYZTNidJuJ5leffqn1YqtBrUaU0Qc7shH/WGsOcuGw33XrOHpE//ANQJk90aAbeKx/1U6Qp4fo2s10TWYaVNo1Lngj0AknkEtNPmlyCVYclTY0+KwodIbqwKo0SYBsLobaZ4IJOxLRaCfNPWqgt+3Ll4IVR3EKDRrB11CD6A/RTC0f8AgNfTc4uc53aAmQHixAGwgA+a9FqOAFyvn79HutjcLUfh6phlU5mng6AIPiAF2fXnrfAPZv7gbMt1J0jkqPSqWLYSWte1zhq0EEidJGoTP8gvnX9P+stWj0jSLnF1N7ix4O4cCAfGcpXvr683aCZQH7QAm2b7C3NCqS/vDUc9lXqAyLxOqIzDkmxnmLhVE+yDQBFybk67/wClmurvDnAMdAJlxgjxAHqs7rL1tw+DpNe+q1+ckMbTOdzsphxEGIBtJMLn8L+pFMDP/wAaoc39ctkieAt7ortf+cx0DNLuOnqqtZrQTJbJvcD8qtRoHFtZiKLgWmxkQRGoMaEeB8VsUKZa0AsFrfJVRoNEWub+ZUqxgD8wmqsJMAnyTOoAa3J2UUMG5mPnhZLCMcGwQJ9BrbXyUyyLDVJoBmSTHLVECoYXO4m2msflWhQaG6Ejc8U9OrlH0xzso9sSA1um9rgIpVKdxw4KVHDhocT9NzfzKnWDYmY4bnyVapUBGW8G29/BQPQr5gXmzb5fAblLE4hzbAhDpENAABDQqXS2JAByAl2gt8slFypVtcy75oEN8i4E7SfumwbsoDnQSBpz4qDKzjVLw4kcIsOYVQWrMBoAJJtPuoVsO8GNJUajwaoqaEWHC6suqlx/lABlJrAcxv5WH2C5XrF1ow+Ca+szK6qYAaDYk2k+5XVdKYX/AKyZgwTbeBovFesXVitie0r03MDabTOd0EkQYFuB3j9plnjjju1ZLbqPT+ovWI9IUTVc3I5rsroMjSbbrC/XGqxmFpUyxjqj391xu6mGw5xbwmGtPJyp/oThstGtVcfqdlAm3d1J81h/qf01RxVUNog1XsJBfLo2GVrdHeKg80cEB5V/GYOpTjtKb2ZhLczXNkHQjMLhUHhAzXLRwjQR4LPZTJWng6ZmA1xJsBuSdAANSUWKeMo96294VSVr4jBYgVIdQqtcbBppuBtsBF1VrUM7jFnbg8Ry2KCtTcZkf65rV/573tyuc47TJPmh4LoLEOJ/6asNEmGOJvpoNNV0nV7qZXqn/ta+i069w54jUA2VRS6vihSr03Vq1NrWkOMHMbXAMb8l6W/9TMJEMqPLmwJDCAfDNELkcZ+lTg4ZazspHezU4I1kgzBvC0Ojv0ec4Z34g5P7Wtyv8SSSB4AFBc6U/VtrXf8ATQc4/wCZa0c4yySuR6e/UDH4tppmoKVJ0yykMocDs5xJc7wkA8F6x0f+n2CAa04ak+BHeHePEl2pN1uYDqNgaV24an6T90HzZg+i6tUxSpVKh4U2OcfRoJXa9VupWOqNLSx9FgJOapDb6EBr25gI1gL3nDYVlMQ1uUcrD2Q3MaTOny6gxuqHQ5wVA03PDy52YwLA5Q2AbE6DYLSdUH9sqNUtktJsR9+eypupHa/OVRuMZwMJg25+6QpCJcb+KrQZtJA0QG7AuiJHGVGowNESSU78URwCqGqdYMctSqg7+Fr6mdEwfl/qjmnyF8AmBwCjVwjAYkx4oJDEDNIhx9gq+Ldmc12hb6cFM0QLCyG8Nbz8dPdAm1ddTy2QyZNhCcP2F/nFJzrX04CwQCZTnU2RwGpNMkCLC/ir7Aw2i6CrQYHGALJdK4llFpe57WNaCXOcYAAuSr5YGCRZeM/rF02XPZSDpH1OaOMSJ8O6pao/XP8AUei9gZQe9+od3XNvPF0GPJcV0R14qUnvNRgqU3NI7MGO9/S7MZ4weRPBcpUcVFriCCs54zKdb/Flsu47roPrdTp4Kphp7OrWqOIqQctNj4J0OYkGWgcCFh1KRpPDm1WPg2LSYgcQQNVkMLTqBH2jwW/1P6Kq4zENbTY91MHvuyy1oAkSfpvYRzVkRodausv/AC6LGPNMBsEZe+8GCCbxl8NVzXRfRb8RV7Kk0vJ0OlpsXf2/NV9E4bqtheyDalCk/iXsDpMcXBYR6s4fCOqVMM0sL4Jgy1saBs3GpMaeC1JtHA0P03rBxa+tRa4xlDQ6o4k8Ww2PdekdXeqbcO0QxpfABeAJPi7VB6DYMxMkvcbO1yg/ld9hcJAFzMa8VbNJ/Wbh8MSSLgNix38CFHEYGhJJa0zyEnxdqtev3Ba6xsZWMyBOsrLSrUpsY3Kxo2DRqYGnNFwdW30EOMai6s0aebvOtwhBpVS9zoMZTBJ47gBVEqlDMZN9su3orjKJfaYA2RKeH3VvDURqoI0MNEHgjF0KTlVrOKimq1FTD9Sp1Kg5qtSdIMg+qoCKjXumJHpptKtCuNmoNPI0xds8rFDdWawloaYnZUaGXcymMcwFJ2JbNz5INeu57mxIbMHwj/SCVNzZBAHmjwHGZE6Aff5yVaqzKC4NIjc8uSHToOfECBxOqA7q4kZe9HomcXF0mJPsrVLARukcKZt77KIqFw039ShOpuJ0047ePNaYpNZcm53Ko16hcYbMblUCpUy63KUenQIMQPHVTova22kJndIT9EEbmUFilg+JTYt7KTS95EcSh4bEEm4PlsgdZOiqWMoOo1CQ03kEtII0/wBKK4LrJ+pWEYwinVNd/wDSxk5OWZ5ERyC8Y6W6UfXqOq1DLnH4ByXT9J9Q8UK76VKi97Qe68wA4bGSV0XVz9ISSH4uq2AQeyp73mHPMW8BPNTQ8qAmOOw3PLmV1PQHUHF4k3p9iz+6oCDHJn1Hzhe79FdUcJhxmpYek10zIYJHIGJV1kTEeX7qo4zq9+mGFpOY57e2LRcP+lzuOTThYrvejMDSY0inTbTF+60BonewsiNdfSLJqtcAaFKrL6Urxa17axF9VVHchjhObitF1NrzLwNQf2XO9OY0urZdm6K4+0rXwdGnSB0Mmf2WrTxwcBEhc5g5eAG6rbODIAMbK2CycUBM6eKpV6jX6TfTgVZpYTUxqrDKAEclkYrqpAyH6vwtLB4GBMamVYLw6AInmFbyEaJsMTZCdVhKHXuq9TVRSqYq6r1K5O6s1HsaFRxOMabAKgAeRbZO4xpbig4hjjoS3mrLGAacIlUCknXyUxTdskyi4m0JDFPFsjbc4/CIuYfAXlxlWcjW7JYZvcBkyd1YZTHBS1VXFd9hGkpYOqfpIh2/DxHJNiHnNCTTdp3nXyKC+dtlCq+BqFEvMKjWMm6BmnO+OAmT47Ky8Naqj6h2VPE1SXZZtyVFbpnFANc4bREb3ul1ZpGoe1cbRDR9yjV8M0tykWUOrxLXvYD3WzHK618T63n2Nt0OoHOsBAVindFjZYVRGHaBxUej8NIkjf7aKxWGo4JVXFrbIJVTsqLg0CZuBfgmxFQxqoU/p4zrKAHSGNLI4Hf7pqL3PbJB5CVk9MuLqzGk2MafhbzhAstfEZ/aVHPgGws4Rx4FS6c6BNZrXM+ofZF6NZNR87Gy36bRCW6GT0D0VkAnYR4rVxDLJmPKaq5ZtXSNJwtxRnO5LNaYcr5MBKh6bRMxdRq4jVQpuWfjahuij1cfbgqT8Q4kiFcw9MZAdSQNUJw76IGKJOuyF2IBmFdcbLPY8l5EqhPg6zZPUpyO6SI4boDzElSwDyS5BZY6NDBRDW5Aqu/VWIUV/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18" name="Picture 17"/>
          <p:cNvPicPr>
            <a:picLocks noChangeAspect="1"/>
          </p:cNvPicPr>
          <p:nvPr/>
        </p:nvPicPr>
        <p:blipFill>
          <a:blip r:embed="rId12"/>
          <a:stretch>
            <a:fillRect/>
          </a:stretch>
        </p:blipFill>
        <p:spPr>
          <a:xfrm>
            <a:off x="951326" y="2182824"/>
            <a:ext cx="1291716" cy="906129"/>
          </a:xfrm>
          <a:prstGeom prst="rect">
            <a:avLst/>
          </a:prstGeom>
        </p:spPr>
      </p:pic>
      <p:pic>
        <p:nvPicPr>
          <p:cNvPr id="19" name="Picture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45831" y="2349985"/>
            <a:ext cx="3470341" cy="659970"/>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838799" y="3009955"/>
            <a:ext cx="4391638" cy="1743318"/>
          </a:xfrm>
          <a:prstGeom prst="rect">
            <a:avLst/>
          </a:prstGeom>
        </p:spPr>
      </p:pic>
      <p:pic>
        <p:nvPicPr>
          <p:cNvPr id="23" name="Picture 2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624152" y="1955071"/>
            <a:ext cx="1858506" cy="1034736"/>
          </a:xfrm>
          <a:prstGeom prst="rect">
            <a:avLst/>
          </a:prstGeom>
        </p:spPr>
      </p:pic>
      <p:pic>
        <p:nvPicPr>
          <p:cNvPr id="8" name="Picture 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43795" y="4549259"/>
            <a:ext cx="4728839" cy="902995"/>
          </a:xfrm>
          <a:prstGeom prst="rect">
            <a:avLst/>
          </a:prstGeom>
        </p:spPr>
      </p:pic>
      <p:pic>
        <p:nvPicPr>
          <p:cNvPr id="11" name="Picture 1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239440" y="4051317"/>
            <a:ext cx="3564470" cy="1898877"/>
          </a:xfrm>
          <a:prstGeom prst="rect">
            <a:avLst/>
          </a:prstGeom>
        </p:spPr>
      </p:pic>
      <p:sp>
        <p:nvSpPr>
          <p:cNvPr id="20" name="Explosion 2 19"/>
          <p:cNvSpPr/>
          <p:nvPr/>
        </p:nvSpPr>
        <p:spPr>
          <a:xfrm>
            <a:off x="3121572" y="1446074"/>
            <a:ext cx="5913046" cy="4420905"/>
          </a:xfrm>
          <a:prstGeom prst="irregularSeal2">
            <a:avLst/>
          </a:prstGeom>
          <a:gradFill>
            <a:gsLst>
              <a:gs pos="0">
                <a:srgbClr val="C00000">
                  <a:alpha val="25000"/>
                </a:srgb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Arial" panose="020B0604020202020204"/>
              <a:ea typeface="+mn-ea"/>
              <a:cs typeface="+mn-cs"/>
            </a:endParaRPr>
          </a:p>
        </p:txBody>
      </p:sp>
      <p:sp>
        <p:nvSpPr>
          <p:cNvPr id="21" name="TextBox 20"/>
          <p:cNvSpPr txBox="1"/>
          <p:nvPr/>
        </p:nvSpPr>
        <p:spPr>
          <a:xfrm>
            <a:off x="4598331" y="3356343"/>
            <a:ext cx="292701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black"/>
                </a:solidFill>
                <a:effectLst/>
                <a:uLnTx/>
                <a:uFillTx/>
                <a:latin typeface="Arial" panose="020B0604020202020204"/>
                <a:ea typeface="+mn-ea"/>
                <a:cs typeface="+mn-cs"/>
              </a:rPr>
              <a:t>S-T-R-E-S-S</a:t>
            </a:r>
            <a:endParaRPr kumimoji="0" lang="en-US" sz="36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6849758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413291" y="119921"/>
            <a:ext cx="4778709" cy="6738079"/>
          </a:xfrm>
        </p:spPr>
      </p:pic>
      <p:sp>
        <p:nvSpPr>
          <p:cNvPr id="2" name="Title 1"/>
          <p:cNvSpPr>
            <a:spLocks noGrp="1"/>
          </p:cNvSpPr>
          <p:nvPr>
            <p:ph type="title"/>
          </p:nvPr>
        </p:nvSpPr>
        <p:spPr>
          <a:xfrm>
            <a:off x="585321" y="365125"/>
            <a:ext cx="6295164" cy="1008673"/>
          </a:xfrm>
        </p:spPr>
        <p:txBody>
          <a:bodyPr>
            <a:normAutofit fontScale="90000"/>
          </a:bodyPr>
          <a:lstStyle/>
          <a:p>
            <a:pPr algn="ctr"/>
            <a:r>
              <a:rPr lang="en-US" dirty="0" smtClean="0"/>
              <a:t>How Stress Affects Health</a:t>
            </a:r>
            <a:endParaRPr lang="en-US" dirty="0"/>
          </a:p>
        </p:txBody>
      </p:sp>
      <p:sp>
        <p:nvSpPr>
          <p:cNvPr id="3" name="Content Placeholder 2"/>
          <p:cNvSpPr>
            <a:spLocks noGrp="1"/>
          </p:cNvSpPr>
          <p:nvPr>
            <p:ph sz="half" idx="1"/>
          </p:nvPr>
        </p:nvSpPr>
        <p:spPr>
          <a:xfrm>
            <a:off x="585320" y="1767015"/>
            <a:ext cx="4382606" cy="4141397"/>
          </a:xfrm>
        </p:spPr>
        <p:txBody>
          <a:bodyPr>
            <a:normAutofit/>
          </a:bodyPr>
          <a:lstStyle/>
          <a:p>
            <a:pPr>
              <a:lnSpc>
                <a:spcPct val="100000"/>
              </a:lnSpc>
              <a:spcBef>
                <a:spcPts val="0"/>
              </a:spcBef>
            </a:pPr>
            <a:r>
              <a:rPr lang="en-US" sz="2000" dirty="0" smtClean="0"/>
              <a:t>Subjectively experienced</a:t>
            </a:r>
          </a:p>
          <a:p>
            <a:pPr>
              <a:lnSpc>
                <a:spcPct val="100000"/>
              </a:lnSpc>
              <a:spcBef>
                <a:spcPts val="0"/>
              </a:spcBef>
            </a:pPr>
            <a:endParaRPr lang="en-US" sz="2000" dirty="0" smtClean="0"/>
          </a:p>
          <a:p>
            <a:pPr>
              <a:lnSpc>
                <a:spcPct val="100000"/>
              </a:lnSpc>
              <a:spcBef>
                <a:spcPts val="0"/>
              </a:spcBef>
            </a:pPr>
            <a:r>
              <a:rPr lang="en-US" sz="2000" dirty="0" smtClean="0"/>
              <a:t>Activates </a:t>
            </a:r>
            <a:r>
              <a:rPr lang="en-US" sz="2000" dirty="0"/>
              <a:t>neuroendocrine systems which </a:t>
            </a:r>
            <a:r>
              <a:rPr lang="en-US" sz="2000" dirty="0" smtClean="0"/>
              <a:t>disrupt bodily homeostasis</a:t>
            </a:r>
            <a:endParaRPr lang="en-US" sz="2000" dirty="0"/>
          </a:p>
          <a:p>
            <a:pPr>
              <a:lnSpc>
                <a:spcPct val="100000"/>
              </a:lnSpc>
              <a:spcBef>
                <a:spcPts val="0"/>
              </a:spcBef>
            </a:pPr>
            <a:endParaRPr lang="en-US" sz="2000" dirty="0" smtClean="0"/>
          </a:p>
          <a:p>
            <a:pPr>
              <a:lnSpc>
                <a:spcPct val="100000"/>
              </a:lnSpc>
              <a:spcBef>
                <a:spcPts val="0"/>
              </a:spcBef>
            </a:pPr>
            <a:r>
              <a:rPr lang="en-US" sz="2000" dirty="0" smtClean="0"/>
              <a:t>Results in physical, </a:t>
            </a:r>
            <a:r>
              <a:rPr lang="en-US" sz="2000" dirty="0"/>
              <a:t>mental, emotional, </a:t>
            </a:r>
            <a:r>
              <a:rPr lang="en-US" sz="2000" u="sng" dirty="0"/>
              <a:t>and</a:t>
            </a:r>
            <a:r>
              <a:rPr lang="en-US" sz="2000" dirty="0"/>
              <a:t> </a:t>
            </a:r>
            <a:r>
              <a:rPr lang="en-US" sz="2000" dirty="0" smtClean="0"/>
              <a:t>spiritual manifestations</a:t>
            </a:r>
          </a:p>
          <a:p>
            <a:pPr>
              <a:lnSpc>
                <a:spcPct val="100000"/>
              </a:lnSpc>
              <a:spcBef>
                <a:spcPts val="0"/>
              </a:spcBef>
            </a:pPr>
            <a:endParaRPr lang="en-US" sz="2000" dirty="0"/>
          </a:p>
          <a:p>
            <a:pPr>
              <a:lnSpc>
                <a:spcPct val="100000"/>
              </a:lnSpc>
              <a:spcBef>
                <a:spcPts val="0"/>
              </a:spcBef>
            </a:pPr>
            <a:r>
              <a:rPr lang="en-US" sz="2000" dirty="0" smtClean="0"/>
              <a:t>Increases risk for injury</a:t>
            </a:r>
            <a:r>
              <a:rPr lang="en-US" sz="2000" smtClean="0"/>
              <a:t>, disease, </a:t>
            </a:r>
            <a:r>
              <a:rPr lang="en-US" sz="2200" dirty="0" smtClean="0"/>
              <a:t>and </a:t>
            </a:r>
            <a:r>
              <a:rPr lang="en-US" sz="2000" dirty="0" smtClean="0"/>
              <a:t>death </a:t>
            </a:r>
            <a:endParaRPr lang="en-US" sz="2000" dirty="0"/>
          </a:p>
          <a:p>
            <a:pPr>
              <a:lnSpc>
                <a:spcPct val="100000"/>
              </a:lnSpc>
            </a:pPr>
            <a:endParaRPr lang="en-US" dirty="0"/>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875" y="6091690"/>
            <a:ext cx="3495676" cy="693718"/>
          </a:xfrm>
          <a:prstGeom prst="rect">
            <a:avLst/>
          </a:prstGeom>
        </p:spPr>
      </p:pic>
      <p:sp>
        <p:nvSpPr>
          <p:cNvPr id="6" name="TextBox 5"/>
          <p:cNvSpPr txBox="1"/>
          <p:nvPr/>
        </p:nvSpPr>
        <p:spPr>
          <a:xfrm>
            <a:off x="6880485" y="6550223"/>
            <a:ext cx="322511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smtClean="0">
                <a:solidFill>
                  <a:prstClr val="black"/>
                </a:solidFill>
                <a:latin typeface="Arial" panose="020B0604020202020204"/>
              </a:rPr>
              <a:t>Image courtesy of healthline.com</a:t>
            </a:r>
            <a:r>
              <a:rPr kumimoji="0" lang="en-US" sz="1400" b="0" i="0" u="none" strike="noStrike" kern="1200" cap="none" spc="0" normalizeH="0" baseline="0" noProof="0" dirty="0" smtClean="0">
                <a:ln>
                  <a:noFill/>
                </a:ln>
                <a:solidFill>
                  <a:prstClr val="black"/>
                </a:solidFill>
                <a:effectLst/>
                <a:uLnTx/>
                <a:uFillTx/>
                <a:latin typeface="Arial" panose="020B0604020202020204"/>
              </a:rPr>
              <a:t> </a:t>
            </a:r>
            <a:endParaRPr kumimoji="0" lang="en-US" sz="1400" b="0" i="0" u="none" strike="noStrike" kern="1200" cap="none" spc="0" normalizeH="0" baseline="0" noProof="0" dirty="0">
              <a:ln>
                <a:noFill/>
              </a:ln>
              <a:solidFill>
                <a:prstClr val="black"/>
              </a:solidFill>
              <a:effectLst/>
              <a:uLnTx/>
              <a:uFillTx/>
              <a:latin typeface="Arial" panose="020B0604020202020204"/>
            </a:endParaRPr>
          </a:p>
        </p:txBody>
      </p:sp>
    </p:spTree>
    <p:extLst>
      <p:ext uri="{BB962C8B-B14F-4D97-AF65-F5344CB8AC3E}">
        <p14:creationId xmlns:p14="http://schemas.microsoft.com/office/powerpoint/2010/main" val="22805750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 Impact of Farm Stress on Population Health</a:t>
            </a:r>
            <a:endParaRPr lang="en-US" dirty="0"/>
          </a:p>
        </p:txBody>
      </p:sp>
      <p:sp>
        <p:nvSpPr>
          <p:cNvPr id="4" name="Content Placeholder 3"/>
          <p:cNvSpPr>
            <a:spLocks noGrp="1"/>
          </p:cNvSpPr>
          <p:nvPr>
            <p:ph idx="1"/>
          </p:nvPr>
        </p:nvSpPr>
        <p:spPr/>
        <p:txBody>
          <a:bodyPr>
            <a:normAutofit fontScale="70000" lnSpcReduction="20000"/>
          </a:bodyPr>
          <a:lstStyle/>
          <a:p>
            <a:pPr>
              <a:lnSpc>
                <a:spcPct val="120000"/>
              </a:lnSpc>
              <a:spcBef>
                <a:spcPts val="0"/>
              </a:spcBef>
            </a:pPr>
            <a:r>
              <a:rPr lang="en-US" dirty="0" smtClean="0"/>
              <a:t>Physical Illness and symptoms</a:t>
            </a:r>
          </a:p>
          <a:p>
            <a:pPr lvl="1">
              <a:lnSpc>
                <a:spcPct val="120000"/>
              </a:lnSpc>
              <a:spcBef>
                <a:spcPts val="0"/>
              </a:spcBef>
              <a:buFont typeface="Courier New" panose="02070309020205020404" pitchFamily="49" charset="0"/>
              <a:buChar char="o"/>
            </a:pPr>
            <a:r>
              <a:rPr lang="en-US" dirty="0" smtClean="0"/>
              <a:t>Respiratory disorders </a:t>
            </a:r>
            <a:r>
              <a:rPr lang="en-US" sz="1900" dirty="0" smtClean="0"/>
              <a:t>(</a:t>
            </a:r>
            <a:r>
              <a:rPr lang="en-US" sz="1900" dirty="0" err="1" smtClean="0"/>
              <a:t>Hoppin</a:t>
            </a:r>
            <a:r>
              <a:rPr lang="en-US" sz="1900" dirty="0" smtClean="0"/>
              <a:t> et al, 2014)</a:t>
            </a:r>
          </a:p>
          <a:p>
            <a:pPr lvl="1">
              <a:lnSpc>
                <a:spcPct val="120000"/>
              </a:lnSpc>
              <a:spcBef>
                <a:spcPts val="0"/>
              </a:spcBef>
              <a:buFont typeface="Courier New" panose="02070309020205020404" pitchFamily="49" charset="0"/>
              <a:buChar char="o"/>
            </a:pPr>
            <a:r>
              <a:rPr lang="en-US" dirty="0" smtClean="0"/>
              <a:t>Chronic disease </a:t>
            </a:r>
          </a:p>
          <a:p>
            <a:pPr lvl="1">
              <a:lnSpc>
                <a:spcPct val="120000"/>
              </a:lnSpc>
              <a:spcBef>
                <a:spcPts val="0"/>
              </a:spcBef>
              <a:buFont typeface="Courier New" panose="02070309020205020404" pitchFamily="49" charset="0"/>
              <a:buChar char="o"/>
            </a:pPr>
            <a:endParaRPr lang="en-US" dirty="0"/>
          </a:p>
          <a:p>
            <a:pPr>
              <a:lnSpc>
                <a:spcPct val="120000"/>
              </a:lnSpc>
              <a:spcBef>
                <a:spcPts val="0"/>
              </a:spcBef>
            </a:pPr>
            <a:r>
              <a:rPr lang="en-US" dirty="0" smtClean="0"/>
              <a:t>Injuries</a:t>
            </a:r>
          </a:p>
          <a:p>
            <a:pPr lvl="1">
              <a:lnSpc>
                <a:spcPct val="120000"/>
              </a:lnSpc>
              <a:spcBef>
                <a:spcPts val="0"/>
              </a:spcBef>
              <a:buFont typeface="Courier New" panose="02070309020205020404" pitchFamily="49" charset="0"/>
              <a:buChar char="o"/>
            </a:pPr>
            <a:r>
              <a:rPr lang="en-US" dirty="0" smtClean="0"/>
              <a:t>100 US agricultural workers suffer lost worktime due to injury each day</a:t>
            </a:r>
          </a:p>
          <a:p>
            <a:pPr lvl="1">
              <a:lnSpc>
                <a:spcPct val="120000"/>
              </a:lnSpc>
              <a:spcBef>
                <a:spcPts val="0"/>
              </a:spcBef>
              <a:buFont typeface="Courier New" panose="02070309020205020404" pitchFamily="49" charset="0"/>
              <a:buChar char="o"/>
            </a:pPr>
            <a:r>
              <a:rPr lang="en-US" dirty="0" smtClean="0"/>
              <a:t>2017:  416 farmers and farm workers died from a work-related injury, resulting in a fatality rate of 20.4 deaths per 100,000 workers </a:t>
            </a:r>
            <a:r>
              <a:rPr lang="en-US" sz="1700" dirty="0" smtClean="0"/>
              <a:t>(</a:t>
            </a:r>
            <a:r>
              <a:rPr lang="en-US" sz="1700" dirty="0"/>
              <a:t>Accessed on 1/30/20:  https://www.cdc.gov/niosh/topics/aginjury/default.html)</a:t>
            </a:r>
            <a:endParaRPr lang="en-US" sz="1700" dirty="0" smtClean="0"/>
          </a:p>
          <a:p>
            <a:pPr marL="457200" lvl="1" indent="0">
              <a:lnSpc>
                <a:spcPct val="120000"/>
              </a:lnSpc>
              <a:spcBef>
                <a:spcPts val="0"/>
              </a:spcBef>
              <a:buNone/>
            </a:pPr>
            <a:endParaRPr lang="en-US" dirty="0"/>
          </a:p>
          <a:p>
            <a:pPr>
              <a:lnSpc>
                <a:spcPct val="120000"/>
              </a:lnSpc>
              <a:spcBef>
                <a:spcPts val="0"/>
              </a:spcBef>
            </a:pPr>
            <a:r>
              <a:rPr lang="en-US" dirty="0"/>
              <a:t>Mental health</a:t>
            </a:r>
          </a:p>
          <a:p>
            <a:pPr lvl="1">
              <a:lnSpc>
                <a:spcPct val="120000"/>
              </a:lnSpc>
              <a:spcBef>
                <a:spcPts val="0"/>
              </a:spcBef>
              <a:buFont typeface="Courier New" panose="02070309020205020404" pitchFamily="49" charset="0"/>
              <a:buChar char="o"/>
            </a:pPr>
            <a:r>
              <a:rPr lang="en-US" dirty="0" smtClean="0"/>
              <a:t>Depressive symptoms in agricultural workers  (Range:  9.8 – 24%) </a:t>
            </a:r>
            <a:r>
              <a:rPr lang="en-US" sz="1700" dirty="0" smtClean="0"/>
              <a:t>(</a:t>
            </a:r>
            <a:r>
              <a:rPr lang="en-US" sz="1700" dirty="0" err="1" smtClean="0"/>
              <a:t>Onwuameze</a:t>
            </a:r>
            <a:r>
              <a:rPr lang="en-US" sz="1700" dirty="0" smtClean="0"/>
              <a:t> </a:t>
            </a:r>
            <a:r>
              <a:rPr lang="en-US" sz="1700" dirty="0"/>
              <a:t>et al., 2013; </a:t>
            </a:r>
            <a:r>
              <a:rPr lang="en-US" sz="1700" dirty="0" err="1"/>
              <a:t>Scarth</a:t>
            </a:r>
            <a:r>
              <a:rPr lang="en-US" sz="1700" dirty="0"/>
              <a:t> et al., </a:t>
            </a:r>
            <a:r>
              <a:rPr lang="en-US" sz="1700" dirty="0" smtClean="0"/>
              <a:t>2000) </a:t>
            </a:r>
            <a:endParaRPr lang="en-US" sz="1700" dirty="0"/>
          </a:p>
          <a:p>
            <a:pPr marL="457200" lvl="1" indent="0">
              <a:lnSpc>
                <a:spcPct val="120000"/>
              </a:lnSpc>
              <a:spcBef>
                <a:spcPts val="0"/>
              </a:spcBef>
              <a:buNone/>
            </a:pPr>
            <a:endParaRPr lang="en-US" dirty="0"/>
          </a:p>
          <a:p>
            <a:pPr>
              <a:lnSpc>
                <a:spcPct val="120000"/>
              </a:lnSpc>
              <a:spcBef>
                <a:spcPts val="0"/>
              </a:spcBef>
            </a:pPr>
            <a:r>
              <a:rPr lang="en-US" dirty="0" smtClean="0"/>
              <a:t>Suicide</a:t>
            </a:r>
          </a:p>
          <a:p>
            <a:pPr lvl="1">
              <a:lnSpc>
                <a:spcPct val="120000"/>
              </a:lnSpc>
              <a:spcBef>
                <a:spcPts val="0"/>
              </a:spcBef>
              <a:buFont typeface="Courier New" panose="02070309020205020404" pitchFamily="49" charset="0"/>
              <a:buChar char="o"/>
            </a:pPr>
            <a:r>
              <a:rPr lang="en-US" dirty="0" smtClean="0"/>
              <a:t>2016:  43.2 per 100,000 among male </a:t>
            </a:r>
            <a:r>
              <a:rPr lang="en-US" i="1" dirty="0" smtClean="0"/>
              <a:t>farmers, ranchers, and other agricultural managers</a:t>
            </a:r>
            <a:r>
              <a:rPr lang="en-US" dirty="0" smtClean="0"/>
              <a:t> vs. 27.4 per 100,000 for males across all occupations </a:t>
            </a:r>
            <a:r>
              <a:rPr lang="en-US" sz="1700" dirty="0" smtClean="0"/>
              <a:t>(Peterson </a:t>
            </a:r>
            <a:r>
              <a:rPr lang="en-US" sz="1700" dirty="0"/>
              <a:t>et al., </a:t>
            </a:r>
            <a:r>
              <a:rPr lang="en-US" sz="1700" dirty="0" smtClean="0"/>
              <a:t>2020)</a:t>
            </a:r>
            <a:endParaRPr lang="en-US" sz="1700" dirty="0"/>
          </a:p>
          <a:p>
            <a:pPr>
              <a:lnSpc>
                <a:spcPct val="120000"/>
              </a:lnSpc>
              <a:spcBef>
                <a:spcPts val="0"/>
              </a:spcBef>
            </a:pPr>
            <a:endParaRPr lang="en-US" sz="25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1" y="6151564"/>
            <a:ext cx="3495676" cy="693718"/>
          </a:xfrm>
          <a:prstGeom prst="rect">
            <a:avLst/>
          </a:prstGeom>
        </p:spPr>
      </p:pic>
    </p:spTree>
    <p:extLst>
      <p:ext uri="{BB962C8B-B14F-4D97-AF65-F5344CB8AC3E}">
        <p14:creationId xmlns:p14="http://schemas.microsoft.com/office/powerpoint/2010/main" val="69352435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5"/>
  <p:tag name="ARTICULATE_DESIGN_ID_OFFICE THEME" val="ZDFfUi83"/>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5120</TotalTime>
  <Words>1745</Words>
  <Application>Microsoft Office PowerPoint</Application>
  <PresentationFormat>Widescreen</PresentationFormat>
  <Paragraphs>216</Paragraphs>
  <Slides>31</Slides>
  <Notes>29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Arial Black</vt:lpstr>
      <vt:lpstr>Calibri</vt:lpstr>
      <vt:lpstr>Courier New</vt:lpstr>
      <vt:lpstr>Office Theme</vt:lpstr>
      <vt:lpstr>PowerPoint Presentation</vt:lpstr>
      <vt:lpstr>Provides training and technical assistance on evidence based practices to the mental health providers of Region 8 (North Dakota, South Dakota, Montana, Wyoming, Colorado, and Utah). We are funded by the Substance Abuse and Mental Health Service Administration (SAMHSA)</vt:lpstr>
      <vt:lpstr>PowerPoint Presentation</vt:lpstr>
      <vt:lpstr>Today’s Panelists</vt:lpstr>
      <vt:lpstr>Agenda</vt:lpstr>
      <vt:lpstr>Challenging Times for Agriculture</vt:lpstr>
      <vt:lpstr>Challenging Times for Agriculture</vt:lpstr>
      <vt:lpstr>How Stress Affects Health</vt:lpstr>
      <vt:lpstr> Impact of Farm Stress on Population Health</vt:lpstr>
      <vt:lpstr>What is Public Health?</vt:lpstr>
      <vt:lpstr>A Public Health Parable </vt:lpstr>
      <vt:lpstr>Spirituality Integral to Health</vt:lpstr>
      <vt:lpstr>A Definition of Spirituality</vt:lpstr>
      <vt:lpstr>What do we mean by Spiritual Resilience?</vt:lpstr>
      <vt:lpstr>Farming and Faith Supports: Cultivating Spiritual Resilience in Challenging Times</vt:lpstr>
      <vt:lpstr>Farming – A Stressful Occupation</vt:lpstr>
      <vt:lpstr>Unique Farm/Ranch Stresses</vt:lpstr>
      <vt:lpstr>Key Sources of Rural Stress</vt:lpstr>
      <vt:lpstr>Why is Rural Stress  Hard on Individuals?</vt:lpstr>
      <vt:lpstr> A Model of Rural Stress Impacts</vt:lpstr>
      <vt:lpstr>Which Matters More?  Tractor vs. Farmer Maintenance</vt:lpstr>
      <vt:lpstr>Health as a Key Asset</vt:lpstr>
      <vt:lpstr>Rural Stress and Help-Seeking</vt:lpstr>
      <vt:lpstr>Farm Stress and Social Support</vt:lpstr>
      <vt:lpstr>Case Study #1 – The “Bootstraps” Campaign</vt:lpstr>
      <vt:lpstr>Case Study #2 – Farm and Faith Coalition</vt:lpstr>
      <vt:lpstr>Faith as a Protective Factor</vt:lpstr>
      <vt:lpstr>Community Collaboration from a Mental Health Perspective</vt:lpstr>
      <vt:lpstr>Rural Churches as Centers of Spiritual Resiliency</vt:lpstr>
      <vt:lpstr>Spiritual Issues</vt:lpstr>
      <vt:lpstr>Spiritual Resiliency Resources</vt:lpstr>
    </vt:vector>
  </TitlesOfParts>
  <Company>UMKC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Barker, Kendra L</dc:creator>
  <cp:lastModifiedBy>Terry, David</cp:lastModifiedBy>
  <cp:revision>70</cp:revision>
  <dcterms:created xsi:type="dcterms:W3CDTF">2017-10-19T14:29:41Z</dcterms:created>
  <dcterms:modified xsi:type="dcterms:W3CDTF">2021-02-08T21:47:49Z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6C20144C-0AD0-4CE7-9B12-88696D45CBD6</vt:lpwstr>
  </property>
  <property fmtid="{D5CDD505-2E9C-101B-9397-08002B2CF9AE}" pid="3" name="ArticulatePath">
    <vt:lpwstr>508_compliant_basic_slides_mg</vt:lpwstr>
  </property>
</Properties>
</file>