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93" r:id="rId2"/>
    <p:sldId id="371" r:id="rId3"/>
    <p:sldId id="363" r:id="rId4"/>
    <p:sldId id="364" r:id="rId5"/>
    <p:sldId id="392" r:id="rId6"/>
    <p:sldId id="374" r:id="rId7"/>
    <p:sldId id="375" r:id="rId8"/>
    <p:sldId id="376" r:id="rId9"/>
    <p:sldId id="377" r:id="rId10"/>
    <p:sldId id="394" r:id="rId11"/>
    <p:sldId id="395" r:id="rId12"/>
    <p:sldId id="396" r:id="rId13"/>
    <p:sldId id="381" r:id="rId14"/>
    <p:sldId id="382" r:id="rId15"/>
    <p:sldId id="383" r:id="rId16"/>
    <p:sldId id="398" r:id="rId17"/>
    <p:sldId id="399" r:id="rId18"/>
    <p:sldId id="386" r:id="rId19"/>
    <p:sldId id="400" r:id="rId20"/>
    <p:sldId id="388" r:id="rId21"/>
    <p:sldId id="389" r:id="rId22"/>
    <p:sldId id="390" r:id="rId23"/>
    <p:sldId id="391" r:id="rId24"/>
    <p:sldId id="367" r:id="rId25"/>
    <p:sldId id="313" r:id="rId26"/>
  </p:sldIdLst>
  <p:sldSz cx="12192000" cy="6858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kamp, Thomasine" initials="HT" lastIdx="1" clrIdx="0">
    <p:extLst>
      <p:ext uri="{19B8F6BF-5375-455C-9EA6-DF929625EA0E}">
        <p15:presenceInfo xmlns:p15="http://schemas.microsoft.com/office/powerpoint/2012/main" userId="S-1-5-21-4034114971-991037361-2887744994-46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B3E"/>
    <a:srgbClr val="CD4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A79D43-0C78-4DB2-B7C2-76AE76F2B5F1}" v="47" dt="2020-09-21T20:03:27.117"/>
    <p1510:client id="{AC99EF3F-2063-0D0D-AE2F-E742929B03B0}" v="243" dt="2020-09-21T19:51:00.915"/>
    <p1510:client id="{AEB064E5-3686-B803-CCF3-0F1BE4205592}" v="5" dt="2020-10-22T15:15:30.176"/>
    <p1510:client id="{E1EC4C43-9DF1-F96C-64E2-8F68D02694BE}" v="2" dt="2020-10-01T19:40:51.904"/>
    <p1510:client id="{EB2523DF-C271-C6CB-1A84-298D33C846D6}" v="3" dt="2020-11-10T17:49:46.04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8953" autoAdjust="0"/>
  </p:normalViewPr>
  <p:slideViewPr>
    <p:cSldViewPr snapToGrid="0">
      <p:cViewPr varScale="1">
        <p:scale>
          <a:sx n="111" d="100"/>
          <a:sy n="111" d="100"/>
        </p:scale>
        <p:origin x="456" y="114"/>
      </p:cViewPr>
      <p:guideLst>
        <p:guide pos="3840"/>
        <p:guide orient="horz" pos="2160"/>
      </p:guideLst>
    </p:cSldViewPr>
  </p:slideViewPr>
  <p:outlineViewPr>
    <p:cViewPr>
      <p:scale>
        <a:sx n="33" d="100"/>
        <a:sy n="33" d="100"/>
      </p:scale>
      <p:origin x="0" y="-4914"/>
    </p:cViewPr>
  </p:outlineViewPr>
  <p:notesTextViewPr>
    <p:cViewPr>
      <p:scale>
        <a:sx n="1" d="1"/>
        <a:sy n="1" d="1"/>
      </p:scale>
      <p:origin x="0" y="0"/>
    </p:cViewPr>
  </p:notesTextViewPr>
  <p:sorterViewPr>
    <p:cViewPr>
      <p:scale>
        <a:sx n="100" d="100"/>
        <a:sy n="100" d="100"/>
      </p:scale>
      <p:origin x="0" y="-49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David" userId="S::david.v.terry@ndus.edu::9f2742b5-5644-4b88-bd9d-4ca0aadb0134" providerId="AD" clId="Web-{0D4B4720-5239-FF96-CBE4-58A8F5E1CCEE}"/>
    <pc:docChg chg="modSld">
      <pc:chgData name="Terry, David" userId="S::david.v.terry@ndus.edu::9f2742b5-5644-4b88-bd9d-4ca0aadb0134" providerId="AD" clId="Web-{0D4B4720-5239-FF96-CBE4-58A8F5E1CCEE}" dt="2020-09-04T16:19:36.613" v="1"/>
      <pc:docMkLst>
        <pc:docMk/>
      </pc:docMkLst>
      <pc:sldChg chg="addSp delSp">
        <pc:chgData name="Terry, David" userId="S::david.v.terry@ndus.edu::9f2742b5-5644-4b88-bd9d-4ca0aadb0134" providerId="AD" clId="Web-{0D4B4720-5239-FF96-CBE4-58A8F5E1CCEE}" dt="2020-09-04T16:19:36.613" v="1"/>
        <pc:sldMkLst>
          <pc:docMk/>
          <pc:sldMk cId="0" sldId="256"/>
        </pc:sldMkLst>
        <pc:picChg chg="add del">
          <ac:chgData name="Terry, David" userId="S::david.v.terry@ndus.edu::9f2742b5-5644-4b88-bd9d-4ca0aadb0134" providerId="AD" clId="Web-{0D4B4720-5239-FF96-CBE4-58A8F5E1CCEE}" dt="2020-09-04T16:19:36.613" v="1"/>
          <ac:picMkLst>
            <pc:docMk/>
            <pc:sldMk cId="0" sldId="256"/>
            <ac:picMk id="130" creationId="{00000000-0000-0000-0000-000000000000}"/>
          </ac:picMkLst>
        </pc:picChg>
      </pc:sldChg>
    </pc:docChg>
  </pc:docChgLst>
  <pc:docChgLst>
    <pc:chgData name="Per Ostmo" userId="d8126da4-5047-410c-ac14-d3b1026ccd4a" providerId="ADAL" clId="{41A79D43-0C78-4DB2-B7C2-76AE76F2B5F1}"/>
    <pc:docChg chg="modSld">
      <pc:chgData name="Per Ostmo" userId="d8126da4-5047-410c-ac14-d3b1026ccd4a" providerId="ADAL" clId="{41A79D43-0C78-4DB2-B7C2-76AE76F2B5F1}" dt="2020-09-21T20:03:27.117" v="46" actId="20577"/>
      <pc:docMkLst>
        <pc:docMk/>
      </pc:docMkLst>
      <pc:sldChg chg="modSp">
        <pc:chgData name="Per Ostmo" userId="d8126da4-5047-410c-ac14-d3b1026ccd4a" providerId="ADAL" clId="{41A79D43-0C78-4DB2-B7C2-76AE76F2B5F1}" dt="2020-09-21T20:03:27.117" v="46" actId="20577"/>
        <pc:sldMkLst>
          <pc:docMk/>
          <pc:sldMk cId="0" sldId="258"/>
        </pc:sldMkLst>
        <pc:spChg chg="mod">
          <ac:chgData name="Per Ostmo" userId="d8126da4-5047-410c-ac14-d3b1026ccd4a" providerId="ADAL" clId="{41A79D43-0C78-4DB2-B7C2-76AE76F2B5F1}" dt="2020-09-21T20:03:27.117" v="46" actId="20577"/>
          <ac:spMkLst>
            <pc:docMk/>
            <pc:sldMk cId="0" sldId="258"/>
            <ac:spMk id="139" creationId="{00000000-0000-0000-0000-000000000000}"/>
          </ac:spMkLst>
        </pc:spChg>
      </pc:sldChg>
    </pc:docChg>
  </pc:docChgLst>
  <pc:docChgLst>
    <pc:chgData name="Terry, David" userId="S::david.v.terry@ndus.edu::9f2742b5-5644-4b88-bd9d-4ca0aadb0134" providerId="AD" clId="Web-{AC99EF3F-2063-0D0D-AE2F-E742929B03B0}"/>
    <pc:docChg chg="modSld sldOrd">
      <pc:chgData name="Terry, David" userId="S::david.v.terry@ndus.edu::9f2742b5-5644-4b88-bd9d-4ca0aadb0134" providerId="AD" clId="Web-{AC99EF3F-2063-0D0D-AE2F-E742929B03B0}" dt="2020-09-21T19:51:00.915" v="241"/>
      <pc:docMkLst>
        <pc:docMk/>
      </pc:docMkLst>
      <pc:sldChg chg="ord">
        <pc:chgData name="Terry, David" userId="S::david.v.terry@ndus.edu::9f2742b5-5644-4b88-bd9d-4ca0aadb0134" providerId="AD" clId="Web-{AC99EF3F-2063-0D0D-AE2F-E742929B03B0}" dt="2020-09-21T19:50:57.697" v="239"/>
        <pc:sldMkLst>
          <pc:docMk/>
          <pc:sldMk cId="0" sldId="259"/>
        </pc:sldMkLst>
      </pc:sldChg>
      <pc:sldChg chg="addSp delSp modSp ord">
        <pc:chgData name="Terry, David" userId="S::david.v.terry@ndus.edu::9f2742b5-5644-4b88-bd9d-4ca0aadb0134" providerId="AD" clId="Web-{AC99EF3F-2063-0D0D-AE2F-E742929B03B0}" dt="2020-09-21T19:50:44.962" v="237"/>
        <pc:sldMkLst>
          <pc:docMk/>
          <pc:sldMk cId="0" sldId="260"/>
        </pc:sldMkLst>
        <pc:spChg chg="add del mod">
          <ac:chgData name="Terry, David" userId="S::david.v.terry@ndus.edu::9f2742b5-5644-4b88-bd9d-4ca0aadb0134" providerId="AD" clId="Web-{AC99EF3F-2063-0D0D-AE2F-E742929B03B0}" dt="2020-09-21T19:42:39.890" v="26"/>
          <ac:spMkLst>
            <pc:docMk/>
            <pc:sldMk cId="0" sldId="260"/>
            <ac:spMk id="2" creationId="{30F7C596-DEEB-4264-B520-958B1BA4DBFC}"/>
          </ac:spMkLst>
        </pc:spChg>
        <pc:spChg chg="mod">
          <ac:chgData name="Terry, David" userId="S::david.v.terry@ndus.edu::9f2742b5-5644-4b88-bd9d-4ca0aadb0134" providerId="AD" clId="Web-{AC99EF3F-2063-0D0D-AE2F-E742929B03B0}" dt="2020-09-21T19:42:32.593" v="24" actId="14100"/>
          <ac:spMkLst>
            <pc:docMk/>
            <pc:sldMk cId="0" sldId="260"/>
            <ac:spMk id="144" creationId="{00000000-0000-0000-0000-000000000000}"/>
          </ac:spMkLst>
        </pc:spChg>
        <pc:spChg chg="mod">
          <ac:chgData name="Terry, David" userId="S::david.v.terry@ndus.edu::9f2742b5-5644-4b88-bd9d-4ca0aadb0134" providerId="AD" clId="Web-{AC99EF3F-2063-0D0D-AE2F-E742929B03B0}" dt="2020-09-21T19:50:44.790" v="235" actId="20577"/>
          <ac:spMkLst>
            <pc:docMk/>
            <pc:sldMk cId="0" sldId="260"/>
            <ac:spMk id="145" creationId="{00000000-0000-0000-0000-000000000000}"/>
          </ac:spMkLst>
        </pc:spChg>
      </pc:sldChg>
      <pc:sldChg chg="ord">
        <pc:chgData name="Terry, David" userId="S::david.v.terry@ndus.edu::9f2742b5-5644-4b88-bd9d-4ca0aadb0134" providerId="AD" clId="Web-{AC99EF3F-2063-0D0D-AE2F-E742929B03B0}" dt="2020-09-21T19:51:00.915" v="241"/>
        <pc:sldMkLst>
          <pc:docMk/>
          <pc:sldMk cId="0" sldId="261"/>
        </pc:sldMkLst>
      </pc:sldChg>
    </pc:docChg>
  </pc:docChgLst>
  <pc:docChgLst>
    <pc:chgData name="Terry, David" userId="S::david.v.terry@ndus.edu::9f2742b5-5644-4b88-bd9d-4ca0aadb0134" providerId="AD" clId="Web-{AEB064E5-3686-B803-CCF3-0F1BE4205592}"/>
    <pc:docChg chg="addSld modSld">
      <pc:chgData name="Terry, David" userId="S::david.v.terry@ndus.edu::9f2742b5-5644-4b88-bd9d-4ca0aadb0134" providerId="AD" clId="Web-{AEB064E5-3686-B803-CCF3-0F1BE4205592}" dt="2020-10-22T15:15:30.176" v="4"/>
      <pc:docMkLst>
        <pc:docMk/>
      </pc:docMkLst>
      <pc:sldChg chg="delSp new">
        <pc:chgData name="Terry, David" userId="S::david.v.terry@ndus.edu::9f2742b5-5644-4b88-bd9d-4ca0aadb0134" providerId="AD" clId="Web-{AEB064E5-3686-B803-CCF3-0F1BE4205592}" dt="2020-10-22T15:15:30.176" v="4"/>
        <pc:sldMkLst>
          <pc:docMk/>
          <pc:sldMk cId="3078506478" sldId="324"/>
        </pc:sldMkLst>
        <pc:spChg chg="del">
          <ac:chgData name="Terry, David" userId="S::david.v.terry@ndus.edu::9f2742b5-5644-4b88-bd9d-4ca0aadb0134" providerId="AD" clId="Web-{AEB064E5-3686-B803-CCF3-0F1BE4205592}" dt="2020-10-22T15:15:27.176" v="2"/>
          <ac:spMkLst>
            <pc:docMk/>
            <pc:sldMk cId="3078506478" sldId="324"/>
            <ac:spMk id="2" creationId="{0A207F75-B4A3-419E-A172-69E3ED90FF28}"/>
          </ac:spMkLst>
        </pc:spChg>
        <pc:spChg chg="del">
          <ac:chgData name="Terry, David" userId="S::david.v.terry@ndus.edu::9f2742b5-5644-4b88-bd9d-4ca0aadb0134" providerId="AD" clId="Web-{AEB064E5-3686-B803-CCF3-0F1BE4205592}" dt="2020-10-22T15:15:28.816" v="3"/>
          <ac:spMkLst>
            <pc:docMk/>
            <pc:sldMk cId="3078506478" sldId="324"/>
            <ac:spMk id="3" creationId="{138080C2-C5F8-4335-95FB-7A83FB1C28E3}"/>
          </ac:spMkLst>
        </pc:spChg>
        <pc:spChg chg="del">
          <ac:chgData name="Terry, David" userId="S::david.v.terry@ndus.edu::9f2742b5-5644-4b88-bd9d-4ca0aadb0134" providerId="AD" clId="Web-{AEB064E5-3686-B803-CCF3-0F1BE4205592}" dt="2020-10-22T15:15:25.676" v="1"/>
          <ac:spMkLst>
            <pc:docMk/>
            <pc:sldMk cId="3078506478" sldId="324"/>
            <ac:spMk id="4" creationId="{E6470C07-BEF5-4975-B5CE-A0D3FCF8B377}"/>
          </ac:spMkLst>
        </pc:spChg>
        <pc:spChg chg="del">
          <ac:chgData name="Terry, David" userId="S::david.v.terry@ndus.edu::9f2742b5-5644-4b88-bd9d-4ca0aadb0134" providerId="AD" clId="Web-{AEB064E5-3686-B803-CCF3-0F1BE4205592}" dt="2020-10-22T15:15:30.176" v="4"/>
          <ac:spMkLst>
            <pc:docMk/>
            <pc:sldMk cId="3078506478" sldId="324"/>
            <ac:spMk id="5" creationId="{45D76F43-8D84-4530-9273-62E3A7BBB9E6}"/>
          </ac:spMkLst>
        </pc:spChg>
      </pc:sldChg>
    </pc:docChg>
  </pc:docChgLst>
  <pc:docChgLst>
    <pc:chgData name="Terry, David" userId="S::david.v.terry@ndus.edu::9f2742b5-5644-4b88-bd9d-4ca0aadb0134" providerId="AD" clId="Web-{E1EC4C43-9DF1-F96C-64E2-8F68D02694BE}"/>
    <pc:docChg chg="sldOrd">
      <pc:chgData name="Terry, David" userId="S::david.v.terry@ndus.edu::9f2742b5-5644-4b88-bd9d-4ca0aadb0134" providerId="AD" clId="Web-{E1EC4C43-9DF1-F96C-64E2-8F68D02694BE}" dt="2020-10-01T19:40:51.904" v="1"/>
      <pc:docMkLst>
        <pc:docMk/>
      </pc:docMkLst>
      <pc:sldChg chg="ord">
        <pc:chgData name="Terry, David" userId="S::david.v.terry@ndus.edu::9f2742b5-5644-4b88-bd9d-4ca0aadb0134" providerId="AD" clId="Web-{E1EC4C43-9DF1-F96C-64E2-8F68D02694BE}" dt="2020-10-01T19:40:51.904" v="1"/>
        <pc:sldMkLst>
          <pc:docMk/>
          <pc:sldMk cId="0" sldId="260"/>
        </pc:sldMkLst>
      </pc:sldChg>
    </pc:docChg>
  </pc:docChgLst>
  <pc:docChgLst>
    <pc:chgData name="Schroeder, Shawnda" userId="S::shawnda.schroeder@ndus.edu::88d7a86b-54ef-4734-8a7f-160106be650d" providerId="AD" clId="Web-{EB2523DF-C271-C6CB-1A84-298D33C846D6}"/>
    <pc:docChg chg="modSld">
      <pc:chgData name="Schroeder, Shawnda" userId="S::shawnda.schroeder@ndus.edu::88d7a86b-54ef-4734-8a7f-160106be650d" providerId="AD" clId="Web-{EB2523DF-C271-C6CB-1A84-298D33C846D6}" dt="2020-11-10T17:49:46.045" v="2" actId="14100"/>
      <pc:docMkLst>
        <pc:docMk/>
      </pc:docMkLst>
      <pc:sldChg chg="modSp">
        <pc:chgData name="Schroeder, Shawnda" userId="S::shawnda.schroeder@ndus.edu::88d7a86b-54ef-4734-8a7f-160106be650d" providerId="AD" clId="Web-{EB2523DF-C271-C6CB-1A84-298D33C846D6}" dt="2020-11-10T17:49:46.045" v="2" actId="14100"/>
        <pc:sldMkLst>
          <pc:docMk/>
          <pc:sldMk cId="3078506478" sldId="324"/>
        </pc:sldMkLst>
        <pc:picChg chg="mod">
          <ac:chgData name="Schroeder, Shawnda" userId="S::shawnda.schroeder@ndus.edu::88d7a86b-54ef-4734-8a7f-160106be650d" providerId="AD" clId="Web-{EB2523DF-C271-C6CB-1A84-298D33C846D6}" dt="2020-11-10T17:49:46.045" v="2" actId="14100"/>
          <ac:picMkLst>
            <pc:docMk/>
            <pc:sldMk cId="3078506478" sldId="324"/>
            <ac:picMk id="2" creationId="{FA81D03D-0FFF-4FA7-9D88-918990F4ACA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dirty="0"/>
          </a:p>
        </p:txBody>
      </p:sp>
      <p:sp>
        <p:nvSpPr>
          <p:cNvPr id="125" name="Shape 125"/>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Tree>
    <p:extLst>
      <p:ext uri="{BB962C8B-B14F-4D97-AF65-F5344CB8AC3E}">
        <p14:creationId xmlns:p14="http://schemas.microsoft.com/office/powerpoint/2010/main" val="2378882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5F934-44A4-4B41-A311-369693D0F69D}" type="slidenum">
              <a:rPr lang="en-US" smtClean="0"/>
              <a:t>20</a:t>
            </a:fld>
            <a:endParaRPr lang="en-US"/>
          </a:p>
        </p:txBody>
      </p:sp>
    </p:spTree>
    <p:extLst>
      <p:ext uri="{BB962C8B-B14F-4D97-AF65-F5344CB8AC3E}">
        <p14:creationId xmlns:p14="http://schemas.microsoft.com/office/powerpoint/2010/main" val="3972057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Thomasine</a:t>
            </a:r>
            <a:endParaRPr lang="en-US" dirty="0"/>
          </a:p>
        </p:txBody>
      </p:sp>
    </p:spTree>
    <p:extLst>
      <p:ext uri="{BB962C8B-B14F-4D97-AF65-F5344CB8AC3E}">
        <p14:creationId xmlns:p14="http://schemas.microsoft.com/office/powerpoint/2010/main" val="1158084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Tree>
    <p:extLst>
      <p:ext uri="{BB962C8B-B14F-4D97-AF65-F5344CB8AC3E}">
        <p14:creationId xmlns:p14="http://schemas.microsoft.com/office/powerpoint/2010/main" val="1752495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47" name="Shape 147"/>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r>
              <a:rPr dirty="0"/>
              <a:t>David</a:t>
            </a:r>
          </a:p>
        </p:txBody>
      </p:sp>
    </p:spTree>
    <p:extLst>
      <p:ext uri="{BB962C8B-B14F-4D97-AF65-F5344CB8AC3E}">
        <p14:creationId xmlns:p14="http://schemas.microsoft.com/office/powerpoint/2010/main" val="18610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406400" y="696913"/>
            <a:ext cx="6197600" cy="3486150"/>
          </a:xfrm>
          <a:prstGeom prst="rect">
            <a:avLst/>
          </a:prstGeom>
        </p:spPr>
        <p:txBody>
          <a:bodyPr/>
          <a:lstStyle/>
          <a:p>
            <a:endParaRPr dirty="0"/>
          </a:p>
        </p:txBody>
      </p:sp>
      <p:sp>
        <p:nvSpPr>
          <p:cNvPr id="154" name="Shape 154"/>
          <p:cNvSpPr>
            <a:spLocks noGrp="1"/>
          </p:cNvSpPr>
          <p:nvPr>
            <p:ph type="body" sz="quarter" idx="1"/>
          </p:nvPr>
        </p:nvSpPr>
        <p:spPr>
          <a:prstGeom prst="rect">
            <a:avLst/>
          </a:prstGeom>
        </p:spPr>
        <p:txBody>
          <a:bodyPr/>
          <a:lstStyle>
            <a:lvl1pPr indent="228600">
              <a:defRPr sz="1400">
                <a:latin typeface="Arial"/>
                <a:ea typeface="Arial"/>
                <a:cs typeface="Arial"/>
                <a:sym typeface="Arial"/>
              </a:defRPr>
            </a:lvl1pPr>
          </a:lstStyle>
          <a:p>
            <a:pPr indent="232943" defTabSz="931774">
              <a:defRPr/>
            </a:pPr>
            <a:r>
              <a:rPr lang="en-US" dirty="0" smtClean="0">
                <a:solidFill>
                  <a:schemeClr val="tx1"/>
                </a:solidFill>
              </a:rPr>
              <a:t>David</a:t>
            </a:r>
          </a:p>
          <a:p>
            <a:pPr indent="232943" defTabSz="931774">
              <a:defRPr/>
            </a:pPr>
            <a:r>
              <a:rPr lang="en-US" dirty="0" smtClean="0">
                <a:solidFill>
                  <a:schemeClr val="tx1"/>
                </a:solidFill>
              </a:rPr>
              <a:t>The </a:t>
            </a:r>
            <a:r>
              <a:rPr lang="en-US" dirty="0">
                <a:solidFill>
                  <a:schemeClr val="tx1"/>
                </a:solidFill>
              </a:rPr>
              <a:t>MHTTC has $1,435,000 in funding for fiscal year 3 to include a main mental health grant, school supplement, and well-being for provider supplement. </a:t>
            </a:r>
          </a:p>
          <a:p>
            <a:r>
              <a:rPr dirty="0" smtClean="0"/>
              <a:t>will </a:t>
            </a:r>
            <a:r>
              <a:rPr dirty="0"/>
              <a:t>cover to here</a:t>
            </a:r>
          </a:p>
        </p:txBody>
      </p:sp>
    </p:spTree>
    <p:extLst>
      <p:ext uri="{BB962C8B-B14F-4D97-AF65-F5344CB8AC3E}">
        <p14:creationId xmlns:p14="http://schemas.microsoft.com/office/powerpoint/2010/main" val="3188979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Tree>
    <p:extLst>
      <p:ext uri="{BB962C8B-B14F-4D97-AF65-F5344CB8AC3E}">
        <p14:creationId xmlns:p14="http://schemas.microsoft.com/office/powerpoint/2010/main" val="2672326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Tree>
    <p:extLst>
      <p:ext uri="{BB962C8B-B14F-4D97-AF65-F5344CB8AC3E}">
        <p14:creationId xmlns:p14="http://schemas.microsoft.com/office/powerpoint/2010/main" val="3448385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7FE08A1-B23A-458D-A0CC-59C22C9FAC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4406042-C93C-44C1-8DB9-75D5EB711C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F5927AC8-0FBB-4C2F-8F05-B5DEDD9FAC0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63F094-B739-4FB5-9B16-925DD989FC1C}"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2956636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3706361B-46A6-44FB-8F9F-4F2F1C14A1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38A706A2-CDF7-4CC2-B807-ECCB2EC693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EE – a feeling of being emotionally overextended and exhausted from one’s work.  It is manifested by both physical fatigue and a sense of feeling emotionally drained.</a:t>
            </a:r>
          </a:p>
          <a:p>
            <a:endParaRPr lang="en-US" altLang="en-US"/>
          </a:p>
        </p:txBody>
      </p:sp>
      <p:sp>
        <p:nvSpPr>
          <p:cNvPr id="4" name="Slide Number Placeholder 3">
            <a:extLst>
              <a:ext uri="{FF2B5EF4-FFF2-40B4-BE49-F238E27FC236}">
                <a16:creationId xmlns:a16="http://schemas.microsoft.com/office/drawing/2014/main" id="{EE21AF03-B7E1-42A3-BB0F-C87B2D1AA3F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FD0880-47A5-415B-95EB-BE0864E7F8BD}"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3016763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C0CD047-178D-45CA-82ED-6E25C210CF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FD40145-414C-4163-8D42-B185E9BC00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5C1661A-58DC-4275-BB76-0A62877F19B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92A59A5-06AF-48A0-8712-106285CB97C5}"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2813301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Feelings don’t just happen in the brain.  Not something we just thing.  But the brain is connected to the body and sends messages back and forth.</a:t>
            </a:r>
          </a:p>
          <a:p>
            <a:endParaRPr lang="en-US" dirty="0"/>
          </a:p>
          <a:p>
            <a:endParaRPr lang="en-US" dirty="0"/>
          </a:p>
        </p:txBody>
      </p:sp>
      <p:sp>
        <p:nvSpPr>
          <p:cNvPr id="4" name="Slide Number Placeholder 3"/>
          <p:cNvSpPr>
            <a:spLocks noGrp="1"/>
          </p:cNvSpPr>
          <p:nvPr>
            <p:ph type="sldNum" sz="quarter" idx="10"/>
          </p:nvPr>
        </p:nvSpPr>
        <p:spPr/>
        <p:txBody>
          <a:bodyPr/>
          <a:lstStyle/>
          <a:p>
            <a:fld id="{E5007D0A-5885-4415-9816-F08A1AE2B6A5}" type="slidenum">
              <a:rPr lang="en-US" smtClean="0"/>
              <a:t>13</a:t>
            </a:fld>
            <a:endParaRPr lang="en-US"/>
          </a:p>
        </p:txBody>
      </p:sp>
    </p:spTree>
    <p:extLst>
      <p:ext uri="{BB962C8B-B14F-4D97-AF65-F5344CB8AC3E}">
        <p14:creationId xmlns:p14="http://schemas.microsoft.com/office/powerpoint/2010/main" val="374804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Body Level One…"/>
          <p:cNvSpPr txBox="1">
            <a:spLocks noGrp="1"/>
          </p:cNvSpPr>
          <p:nvPr>
            <p:ph type="body" sz="quarter" idx="1"/>
          </p:nvPr>
        </p:nvSpPr>
        <p:spPr>
          <a:xfrm>
            <a:off x="1524000" y="2601117"/>
            <a:ext cx="9144000" cy="1655766"/>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Rectangle 7"/>
          <p:cNvSpPr/>
          <p:nvPr/>
        </p:nvSpPr>
        <p:spPr>
          <a:xfrm>
            <a:off x="311888" y="1"/>
            <a:ext cx="11880113" cy="2275367"/>
          </a:xfrm>
          <a:prstGeom prst="rect">
            <a:avLst/>
          </a:prstGeom>
          <a:solidFill>
            <a:srgbClr val="00467F"/>
          </a:solidFill>
          <a:ln w="12700">
            <a:miter lim="400000"/>
          </a:ln>
        </p:spPr>
        <p:txBody>
          <a:bodyPr lIns="45718" tIns="45718" rIns="45718" bIns="45718" anchor="ctr"/>
          <a:lstStyle/>
          <a:p>
            <a:pPr algn="ctr">
              <a:defRPr>
                <a:solidFill>
                  <a:srgbClr val="FFFFFF"/>
                </a:solidFill>
              </a:defRPr>
            </a:pPr>
            <a:endParaRPr sz="1800" dirty="0"/>
          </a:p>
        </p:txBody>
      </p:sp>
      <p:sp>
        <p:nvSpPr>
          <p:cNvPr id="14" name="Title Text"/>
          <p:cNvSpPr txBox="1">
            <a:spLocks noGrp="1"/>
          </p:cNvSpPr>
          <p:nvPr>
            <p:ph type="title"/>
          </p:nvPr>
        </p:nvSpPr>
        <p:spPr>
          <a:xfrm>
            <a:off x="819889" y="180752"/>
            <a:ext cx="10363201" cy="1913864"/>
          </a:xfrm>
          <a:prstGeom prst="rect">
            <a:avLst/>
          </a:prstGeom>
        </p:spPr>
        <p:txBody>
          <a:bodyPr anchor="b"/>
          <a:lstStyle>
            <a:lvl1pPr algn="ctr">
              <a:defRPr sz="6000">
                <a:solidFill>
                  <a:srgbClr val="FFFFFF"/>
                </a:solidFill>
              </a:defRPr>
            </a:lvl1pPr>
          </a:lstStyle>
          <a:p>
            <a:r>
              <a:t>Title Text</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94" name="Google Shape;6;p24" descr="Google Shape;6;p24"/>
          <p:cNvPicPr>
            <a:picLocks noChangeAspect="1"/>
          </p:cNvPicPr>
          <p:nvPr/>
        </p:nvPicPr>
        <p:blipFill>
          <a:blip r:embed="rId2"/>
          <a:stretch>
            <a:fillRect/>
          </a:stretch>
        </p:blipFill>
        <p:spPr>
          <a:xfrm rot="16200000" flipH="1">
            <a:off x="-3306807" y="3306808"/>
            <a:ext cx="6858001" cy="244391"/>
          </a:xfrm>
          <a:prstGeom prst="rect">
            <a:avLst/>
          </a:prstGeom>
          <a:ln w="12700">
            <a:miter lim="400000"/>
          </a:ln>
        </p:spPr>
      </p:pic>
      <p:sp>
        <p:nvSpPr>
          <p:cNvPr id="95" name="Title Text"/>
          <p:cNvSpPr txBox="1">
            <a:spLocks noGrp="1"/>
          </p:cNvSpPr>
          <p:nvPr>
            <p:ph type="title"/>
          </p:nvPr>
        </p:nvSpPr>
        <p:spPr>
          <a:xfrm>
            <a:off x="914400" y="1195101"/>
            <a:ext cx="10363200" cy="2387601"/>
          </a:xfrm>
          <a:prstGeom prst="rect">
            <a:avLst/>
          </a:prstGeom>
        </p:spPr>
        <p:txBody>
          <a:bodyPr lIns="45699" tIns="45699" rIns="45699" bIns="45699" anchor="b"/>
          <a:lstStyle>
            <a:lvl1pPr algn="ctr">
              <a:defRPr sz="4500"/>
            </a:lvl1pPr>
          </a:lstStyle>
          <a:p>
            <a:r>
              <a:t>Title Text</a:t>
            </a:r>
          </a:p>
        </p:txBody>
      </p:sp>
      <p:sp>
        <p:nvSpPr>
          <p:cNvPr id="96" name="Body Level One…"/>
          <p:cNvSpPr txBox="1">
            <a:spLocks noGrp="1"/>
          </p:cNvSpPr>
          <p:nvPr>
            <p:ph type="body" sz="quarter" idx="1"/>
          </p:nvPr>
        </p:nvSpPr>
        <p:spPr>
          <a:xfrm>
            <a:off x="1524000" y="3716913"/>
            <a:ext cx="9144000" cy="969964"/>
          </a:xfrm>
          <a:prstGeom prst="rect">
            <a:avLst/>
          </a:prstGeom>
        </p:spPr>
        <p:txBody>
          <a:bodyPr lIns="45699" tIns="45699" rIns="45699" bIns="45699"/>
          <a:lstStyle>
            <a:lvl1pPr marL="203200" indent="-152400" algn="ctr">
              <a:spcBef>
                <a:spcPts val="700"/>
              </a:spcBef>
              <a:buSzTx/>
              <a:buFontTx/>
              <a:buNone/>
              <a:defRPr sz="1800"/>
            </a:lvl1pPr>
            <a:lvl2pPr marL="203200" indent="50800" algn="ctr">
              <a:spcBef>
                <a:spcPts val="700"/>
              </a:spcBef>
              <a:buSzTx/>
              <a:buFontTx/>
              <a:buNone/>
              <a:defRPr sz="1800"/>
            </a:lvl2pPr>
            <a:lvl3pPr marL="203200" indent="50800" algn="ctr">
              <a:spcBef>
                <a:spcPts val="700"/>
              </a:spcBef>
              <a:buSzTx/>
              <a:buFontTx/>
              <a:buNone/>
              <a:defRPr sz="1800"/>
            </a:lvl3pPr>
            <a:lvl4pPr marL="203200" indent="50800" algn="ctr">
              <a:spcBef>
                <a:spcPts val="700"/>
              </a:spcBef>
              <a:buSzTx/>
              <a:buFontTx/>
              <a:buNone/>
              <a:defRPr sz="1800"/>
            </a:lvl4pPr>
            <a:lvl5pPr marL="203200" indent="50800" algn="ctr">
              <a:spcBef>
                <a:spcPts val="700"/>
              </a:spcBef>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97" name="Google Shape;18;p2"/>
          <p:cNvSpPr>
            <a:spLocks noGrp="1"/>
          </p:cNvSpPr>
          <p:nvPr>
            <p:ph type="pic" sz="quarter" idx="13"/>
          </p:nvPr>
        </p:nvSpPr>
        <p:spPr>
          <a:xfrm>
            <a:off x="2148416" y="3"/>
            <a:ext cx="8824387" cy="1090613"/>
          </a:xfrm>
          <a:prstGeom prst="rect">
            <a:avLst/>
          </a:prstGeom>
        </p:spPr>
        <p:txBody>
          <a:bodyPr lIns="91439" tIns="45719" rIns="91439" bIns="45719">
            <a:noAutofit/>
          </a:bodyPr>
          <a:lstStyle/>
          <a:p>
            <a:endParaRPr dirty="0"/>
          </a:p>
        </p:txBody>
      </p:sp>
      <p:sp>
        <p:nvSpPr>
          <p:cNvPr id="98" name="Google Shape;19;p2"/>
          <p:cNvSpPr>
            <a:spLocks noGrp="1"/>
          </p:cNvSpPr>
          <p:nvPr>
            <p:ph type="pic" sz="quarter" idx="14"/>
          </p:nvPr>
        </p:nvSpPr>
        <p:spPr>
          <a:xfrm>
            <a:off x="6290733" y="4718050"/>
            <a:ext cx="5901267" cy="2139950"/>
          </a:xfrm>
          <a:prstGeom prst="rect">
            <a:avLst/>
          </a:prstGeom>
        </p:spPr>
        <p:txBody>
          <a:bodyPr lIns="91439" tIns="45719" rIns="91439" bIns="45719">
            <a:noAutofit/>
          </a:bodyPr>
          <a:lstStyle/>
          <a:p>
            <a:endParaRPr dirty="0"/>
          </a:p>
        </p:txBody>
      </p:sp>
      <p:sp>
        <p:nvSpPr>
          <p:cNvPr id="99" name="Slide Number"/>
          <p:cNvSpPr txBox="1">
            <a:spLocks noGrp="1"/>
          </p:cNvSpPr>
          <p:nvPr>
            <p:ph type="sldNum" sz="quarter" idx="2"/>
          </p:nvPr>
        </p:nvSpPr>
        <p:spPr>
          <a:xfrm>
            <a:off x="8462616" y="6217898"/>
            <a:ext cx="274984" cy="276908"/>
          </a:xfrm>
          <a:prstGeom prst="rect">
            <a:avLst/>
          </a:prstGeom>
        </p:spPr>
        <p:txBody>
          <a:bodyPr lIns="45675" tIns="45675" rIns="45675" bIns="45675"/>
          <a:lstStyle>
            <a:lvl1pPr defTabSz="914400"/>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pic>
        <p:nvPicPr>
          <p:cNvPr id="117" name="Google Shape;6;p24" descr="Google Shape;6;p24"/>
          <p:cNvPicPr>
            <a:picLocks noChangeAspect="1"/>
          </p:cNvPicPr>
          <p:nvPr/>
        </p:nvPicPr>
        <p:blipFill>
          <a:blip r:embed="rId2"/>
          <a:stretch>
            <a:fillRect/>
          </a:stretch>
        </p:blipFill>
        <p:spPr>
          <a:xfrm rot="16200000" flipH="1">
            <a:off x="-3306807" y="3306808"/>
            <a:ext cx="6858001" cy="244391"/>
          </a:xfrm>
          <a:prstGeom prst="rect">
            <a:avLst/>
          </a:prstGeom>
          <a:ln w="12700">
            <a:miter lim="400000"/>
          </a:ln>
        </p:spPr>
      </p:pic>
      <p:sp>
        <p:nvSpPr>
          <p:cNvPr id="118" name="Slide Number"/>
          <p:cNvSpPr txBox="1">
            <a:spLocks noGrp="1"/>
          </p:cNvSpPr>
          <p:nvPr>
            <p:ph type="sldNum" sz="quarter" idx="2"/>
          </p:nvPr>
        </p:nvSpPr>
        <p:spPr>
          <a:xfrm>
            <a:off x="11078821" y="6400461"/>
            <a:ext cx="274984" cy="276908"/>
          </a:xfrm>
          <a:prstGeom prst="rect">
            <a:avLst/>
          </a:prstGeom>
        </p:spPr>
        <p:txBody>
          <a:bodyPr lIns="45675" tIns="45675" rIns="45675" bIns="45675"/>
          <a:lstStyle>
            <a:lvl1pPr defTabSz="914400"/>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6430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1884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3117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t>2/2/2021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69324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10"/>
          <a:stretch>
            <a:fillRect/>
          </a:stretch>
        </p:blipFill>
        <p:spPr>
          <a:xfrm rot="5400000" flipV="1">
            <a:off x="-3306807" y="3306809"/>
            <a:ext cx="6858001" cy="244388"/>
          </a:xfrm>
          <a:prstGeom prst="rect">
            <a:avLst/>
          </a:prstGeom>
          <a:ln w="12700">
            <a:miter lim="400000"/>
          </a:ln>
        </p:spPr>
      </p:pic>
      <p:sp>
        <p:nvSpPr>
          <p:cNvPr id="3" name="Title Text"/>
          <p:cNvSpPr txBox="1">
            <a:spLocks noGrp="1"/>
          </p:cNvSpPr>
          <p:nvPr>
            <p:ph type="title"/>
          </p:nvPr>
        </p:nvSpPr>
        <p:spPr>
          <a:xfrm>
            <a:off x="838200" y="365125"/>
            <a:ext cx="10515600" cy="132556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62531" y="6217854"/>
            <a:ext cx="275071" cy="276995"/>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8" r:id="rId3"/>
    <p:sldLayoutId id="2147483660" r:id="rId4"/>
    <p:sldLayoutId id="2147483661" r:id="rId5"/>
    <p:sldLayoutId id="2147483662" r:id="rId6"/>
    <p:sldLayoutId id="2147483664" r:id="rId7"/>
    <p:sldLayoutId id="2147483665"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ecoteaupsychology.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david.v.terry@und.ed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mhttcnetwork.org/centers/global-mhttc/racial-equity-cultural-diversity"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hyperlink" Target="http://www.decoteaupsychology.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ubtitle 2"/>
          <p:cNvSpPr txBox="1">
            <a:spLocks noGrp="1"/>
          </p:cNvSpPr>
          <p:nvPr>
            <p:ph type="subTitle" sz="half" idx="1"/>
          </p:nvPr>
        </p:nvSpPr>
        <p:spPr>
          <a:xfrm>
            <a:off x="1414732" y="3088257"/>
            <a:ext cx="7422116" cy="2861942"/>
          </a:xfrm>
          <a:prstGeom prst="rect">
            <a:avLst/>
          </a:prstGeom>
        </p:spPr>
        <p:txBody>
          <a:bodyPr>
            <a:normAutofit/>
          </a:bodyPr>
          <a:lstStyle/>
          <a:p>
            <a:pPr algn="l"/>
            <a:r>
              <a:rPr lang="en-US" dirty="0" smtClean="0"/>
              <a:t>Presented </a:t>
            </a:r>
            <a:r>
              <a:rPr lang="en-US" dirty="0"/>
              <a:t>by:</a:t>
            </a:r>
          </a:p>
          <a:p>
            <a:pPr algn="l"/>
            <a:r>
              <a:rPr lang="en-US" dirty="0"/>
              <a:t>Dr. Tami De </a:t>
            </a:r>
            <a:r>
              <a:rPr lang="en-US" dirty="0" err="1"/>
              <a:t>Coteau</a:t>
            </a:r>
            <a:r>
              <a:rPr lang="en-US" dirty="0"/>
              <a:t>, PhD</a:t>
            </a:r>
          </a:p>
          <a:p>
            <a:pPr algn="l"/>
            <a:r>
              <a:rPr lang="en-US" dirty="0"/>
              <a:t>Licensed Clinical Psychologist</a:t>
            </a:r>
          </a:p>
          <a:p>
            <a:pPr algn="l"/>
            <a:r>
              <a:rPr lang="en-US" dirty="0" err="1"/>
              <a:t>DeCoteau</a:t>
            </a:r>
            <a:r>
              <a:rPr lang="en-US" dirty="0"/>
              <a:t> Trauma-Informed Care &amp; Practice, PLLC</a:t>
            </a:r>
          </a:p>
          <a:p>
            <a:pPr algn="l"/>
            <a:r>
              <a:rPr lang="en-US" dirty="0">
                <a:hlinkClick r:id="rId3"/>
              </a:rPr>
              <a:t>www.decoteaupsychology.com</a:t>
            </a:r>
            <a:endParaRPr lang="en-US" dirty="0"/>
          </a:p>
        </p:txBody>
      </p:sp>
      <p:sp>
        <p:nvSpPr>
          <p:cNvPr id="133" name="Title 1"/>
          <p:cNvSpPr txBox="1">
            <a:spLocks noGrp="1"/>
          </p:cNvSpPr>
          <p:nvPr>
            <p:ph type="ctrTitle"/>
          </p:nvPr>
        </p:nvSpPr>
        <p:spPr>
          <a:xfrm>
            <a:off x="1414732" y="206810"/>
            <a:ext cx="9963509" cy="1630616"/>
          </a:xfrm>
          <a:prstGeom prst="rect">
            <a:avLst/>
          </a:prstGeom>
        </p:spPr>
        <p:txBody>
          <a:bodyPr>
            <a:normAutofit/>
          </a:bodyPr>
          <a:lstStyle>
            <a:lvl1pPr defTabSz="822958">
              <a:defRPr sz="3200" b="1"/>
            </a:lvl1pPr>
          </a:lstStyle>
          <a:p>
            <a:r>
              <a:rPr lang="en-US" sz="4000" dirty="0"/>
              <a:t>Riding the Wave of Stress, Trauma, &amp; Grief to Enhance Self-Care</a:t>
            </a:r>
            <a:endParaRPr sz="4000" dirty="0"/>
          </a:p>
        </p:txBody>
      </p:sp>
    </p:spTree>
    <p:extLst>
      <p:ext uri="{BB962C8B-B14F-4D97-AF65-F5344CB8AC3E}">
        <p14:creationId xmlns:p14="http://schemas.microsoft.com/office/powerpoint/2010/main" val="3722094200"/>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384066"/>
          </a:xfrm>
        </p:spPr>
        <p:txBody>
          <a:bodyPr>
            <a:normAutofit/>
          </a:bodyPr>
          <a:lstStyle/>
          <a:p>
            <a:pPr marL="0" indent="0" algn="ctr">
              <a:buNone/>
            </a:pPr>
            <a:r>
              <a:rPr lang="en-US" sz="3600" kern="1200" dirty="0">
                <a:solidFill>
                  <a:schemeClr val="tx1"/>
                </a:solidFill>
              </a:rPr>
              <a:t>Grief:  A natural and normal reaction to </a:t>
            </a:r>
            <a:br>
              <a:rPr lang="en-US" sz="3600" kern="1200" dirty="0">
                <a:solidFill>
                  <a:schemeClr val="tx1"/>
                </a:solidFill>
              </a:rPr>
            </a:br>
            <a:r>
              <a:rPr lang="en-US" sz="3600" kern="1200" dirty="0">
                <a:solidFill>
                  <a:schemeClr val="tx1"/>
                </a:solidFill>
              </a:rPr>
              <a:t>loss and change. It affects ALL aspects of our selves: the physical, emotional, psychological, behavioral, and spiritual aspects. </a:t>
            </a:r>
            <a:endParaRPr lang="en-US" sz="3600" dirty="0">
              <a:solidFill>
                <a:schemeClr val="tx1"/>
              </a:solidFill>
            </a:endParaRPr>
          </a:p>
        </p:txBody>
      </p:sp>
    </p:spTree>
    <p:extLst>
      <p:ext uri="{BB962C8B-B14F-4D97-AF65-F5344CB8AC3E}">
        <p14:creationId xmlns:p14="http://schemas.microsoft.com/office/powerpoint/2010/main" val="1227589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AAD8C3A-7A53-456D-BC4B-E161A58930CC}"/>
              </a:ext>
            </a:extLst>
          </p:cNvPr>
          <p:cNvSpPr>
            <a:spLocks noGrp="1"/>
          </p:cNvSpPr>
          <p:nvPr>
            <p:ph type="title" idx="4294967295"/>
          </p:nvPr>
        </p:nvSpPr>
        <p:spPr>
          <a:xfrm>
            <a:off x="296814" y="621102"/>
            <a:ext cx="11700769" cy="4735902"/>
          </a:xfrm>
        </p:spPr>
        <p:txBody>
          <a:bodyPr vert="horz" lIns="91440" tIns="45720" rIns="91440" bIns="45720" rtlCol="0" anchor="b">
            <a:normAutofit/>
          </a:bodyPr>
          <a:lstStyle/>
          <a:p>
            <a:pPr algn="ctr">
              <a:lnSpc>
                <a:spcPct val="90000"/>
              </a:lnSpc>
            </a:pPr>
            <a:r>
              <a:rPr lang="en-US" sz="4000" dirty="0"/>
              <a:t>When does grief occur? </a:t>
            </a:r>
            <a:r>
              <a:rPr lang="en-US" sz="4000" dirty="0" smtClean="0"/>
              <a:t/>
            </a:r>
            <a:br>
              <a:rPr lang="en-US" sz="4000" dirty="0" smtClean="0"/>
            </a:br>
            <a:r>
              <a:rPr lang="en-US" sz="4000" dirty="0" smtClean="0"/>
              <a:t>It </a:t>
            </a:r>
            <a:r>
              <a:rPr lang="en-US" sz="4000" dirty="0"/>
              <a:t>occurs when something or someone which we have been dependent upon is no longer present; the loss of something/someone we care about. </a:t>
            </a:r>
            <a:br>
              <a:rPr lang="en-US" sz="4000" dirty="0"/>
            </a:br>
            <a:r>
              <a:rPr lang="en-US" sz="4000" dirty="0"/>
              <a:t/>
            </a:r>
            <a:br>
              <a:rPr lang="en-US" sz="4000" dirty="0"/>
            </a:br>
            <a:r>
              <a:rPr lang="en-US" sz="4000" dirty="0"/>
              <a:t>*death of a loved one *divorce *separation, *moving </a:t>
            </a:r>
            <a:br>
              <a:rPr lang="en-US" sz="4000" dirty="0"/>
            </a:br>
            <a:r>
              <a:rPr lang="en-US" sz="4000" dirty="0"/>
              <a:t>*losing a job *physical disability </a:t>
            </a:r>
            <a:endParaRPr lang="en-US" sz="3800" b="0" i="0" kern="1200" dirty="0">
              <a:solidFill>
                <a:schemeClr val="tx2"/>
              </a:solidFill>
              <a:latin typeface="+mj-lt"/>
              <a:ea typeface="+mj-ea"/>
              <a:cs typeface="+mj-cs"/>
            </a:endParaRPr>
          </a:p>
        </p:txBody>
      </p:sp>
    </p:spTree>
    <p:extLst>
      <p:ext uri="{BB962C8B-B14F-4D97-AF65-F5344CB8AC3E}">
        <p14:creationId xmlns:p14="http://schemas.microsoft.com/office/powerpoint/2010/main" val="834987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1215" y="948904"/>
            <a:ext cx="9808234" cy="4524315"/>
          </a:xfrm>
          <a:prstGeom prst="rect">
            <a:avLst/>
          </a:prstGeom>
        </p:spPr>
        <p:txBody>
          <a:bodyPr wrap="square">
            <a:spAutoFit/>
          </a:bodyPr>
          <a:lstStyle/>
          <a:p>
            <a:pPr algn="ctr"/>
            <a:r>
              <a:rPr lang="en-US" sz="3600" dirty="0">
                <a:latin typeface="Arial" panose="020B0604020202020204" pitchFamily="34" charset="0"/>
                <a:cs typeface="Arial" panose="020B0604020202020204" pitchFamily="34" charset="0"/>
              </a:rPr>
              <a:t>For whom do people grieve? We mostly grieve for ourselves.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Perhaps an important cultural difference for Native Americans is our tendency to grief for others; community; ancestors;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mother earth, etc.</a:t>
            </a:r>
          </a:p>
        </p:txBody>
      </p:sp>
    </p:spTree>
    <p:extLst>
      <p:ext uri="{BB962C8B-B14F-4D97-AF65-F5344CB8AC3E}">
        <p14:creationId xmlns:p14="http://schemas.microsoft.com/office/powerpoint/2010/main" val="3926454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What Does Stress Look &amp; Feel Like?</a:t>
            </a:r>
          </a:p>
        </p:txBody>
      </p:sp>
      <p:sp>
        <p:nvSpPr>
          <p:cNvPr id="3" name="Content Placeholder 2">
            <a:extLst>
              <a:ext uri="{FF2B5EF4-FFF2-40B4-BE49-F238E27FC236}">
                <a16:creationId xmlns:a16="http://schemas.microsoft.com/office/drawing/2014/main" id="{69901324-CCCD-4619-ABFC-8FB848F1BC6B}"/>
              </a:ext>
            </a:extLst>
          </p:cNvPr>
          <p:cNvSpPr>
            <a:spLocks noGrp="1"/>
          </p:cNvSpPr>
          <p:nvPr>
            <p:ph sz="half" idx="1"/>
          </p:nvPr>
        </p:nvSpPr>
        <p:spPr>
          <a:xfrm>
            <a:off x="1097278" y="1737360"/>
            <a:ext cx="4937760" cy="4131733"/>
          </a:xfrm>
        </p:spPr>
        <p:txBody>
          <a:bodyPr>
            <a:normAutofit lnSpcReduction="10000"/>
          </a:bodyPr>
          <a:lstStyle/>
          <a:p>
            <a:pPr marL="742950" lvl="1" indent="-28575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Withdrawal</a:t>
            </a:r>
          </a:p>
          <a:p>
            <a:pPr marL="742950" lvl="1" indent="-28575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Exhaustion </a:t>
            </a:r>
          </a:p>
          <a:p>
            <a:pPr marL="742950" lvl="1" indent="-28575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Loss of empathy or compassion</a:t>
            </a:r>
          </a:p>
          <a:p>
            <a:pPr marL="742950" lvl="1" indent="-28575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Substance use</a:t>
            </a:r>
          </a:p>
          <a:p>
            <a:pPr marL="742950" lvl="1" indent="-28575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Sleep problems</a:t>
            </a:r>
          </a:p>
          <a:p>
            <a:pPr marL="742950" lvl="1" indent="-285750">
              <a:lnSpc>
                <a:spcPct val="107000"/>
              </a:lnSpc>
              <a:spcBef>
                <a:spcPts val="0"/>
              </a:spcBef>
              <a:spcAft>
                <a:spcPts val="0"/>
              </a:spcAft>
            </a:pPr>
            <a:r>
              <a:rPr lang="en-US" sz="2600" dirty="0">
                <a:latin typeface="Calibri" panose="020F0502020204030204" pitchFamily="34" charset="0"/>
                <a:ea typeface="Calibri" panose="020F0502020204030204" pitchFamily="34" charset="0"/>
                <a:cs typeface="Times New Roman" panose="02020603050405020304" pitchFamily="18" charset="0"/>
              </a:rPr>
              <a:t>Relationship problems</a:t>
            </a:r>
          </a:p>
          <a:p>
            <a:pPr marL="742950" lvl="1" indent="-28575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Difficulty with memory or concentration</a:t>
            </a:r>
          </a:p>
          <a:p>
            <a:pPr marL="742950" lvl="1" indent="-285750">
              <a:lnSpc>
                <a:spcPct val="107000"/>
              </a:lnSpc>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Irritable/angry mood</a:t>
            </a:r>
          </a:p>
          <a:p>
            <a:pPr marL="0" indent="0">
              <a:buNone/>
            </a:pPr>
            <a:endParaRPr lang="en-US" dirty="0"/>
          </a:p>
        </p:txBody>
      </p:sp>
      <p:sp>
        <p:nvSpPr>
          <p:cNvPr id="4" name="Content Placeholder 3">
            <a:extLst>
              <a:ext uri="{FF2B5EF4-FFF2-40B4-BE49-F238E27FC236}">
                <a16:creationId xmlns:a16="http://schemas.microsoft.com/office/drawing/2014/main" id="{F142F406-1F1E-4C60-A348-8CA5D47A4D34}"/>
              </a:ext>
            </a:extLst>
          </p:cNvPr>
          <p:cNvSpPr>
            <a:spLocks noGrp="1"/>
          </p:cNvSpPr>
          <p:nvPr>
            <p:ph sz="half" idx="2"/>
          </p:nvPr>
        </p:nvSpPr>
        <p:spPr>
          <a:xfrm>
            <a:off x="6217920" y="1737360"/>
            <a:ext cx="4937760" cy="4131733"/>
          </a:xfrm>
        </p:spPr>
        <p:txBody>
          <a:bodyPr>
            <a:normAutofit lnSpcReduction="10000"/>
          </a:bodyPr>
          <a:lstStyle/>
          <a:p>
            <a:pPr marL="742950" lvl="1" indent="-28575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Changes in diet or appetite</a:t>
            </a:r>
          </a:p>
          <a:p>
            <a:pPr marL="742950" lvl="1" indent="-28575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Feeling keyed up or on edge, restless</a:t>
            </a:r>
          </a:p>
          <a:p>
            <a:pPr marL="742950" lvl="1" indent="-28575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Sad, depressed or anxious</a:t>
            </a:r>
          </a:p>
          <a:p>
            <a:pPr marL="742950" lvl="1" indent="-28575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Dissatisfaction with job</a:t>
            </a:r>
          </a:p>
          <a:p>
            <a:pPr marL="742950" lvl="1" indent="-285750">
              <a:lnSpc>
                <a:spcPct val="107000"/>
              </a:lnSpc>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Resistance to change</a:t>
            </a:r>
          </a:p>
          <a:p>
            <a:pPr marL="742950" lvl="1" indent="-28575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Defensiveness</a:t>
            </a:r>
          </a:p>
          <a:p>
            <a:pPr marL="742950" lvl="1" indent="-28575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Reduction in work performance</a:t>
            </a:r>
          </a:p>
          <a:p>
            <a:pPr marL="742950" lvl="1" indent="-28575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Addictions – drugs, alcohol, gambling, sex, porn, risk-seeking behavior, etc. </a:t>
            </a:r>
          </a:p>
          <a:p>
            <a:pPr marL="457200" lvl="1"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0539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544A42-965B-48A7-89D7-F48C32CBECFE}"/>
              </a:ext>
            </a:extLst>
          </p:cNvPr>
          <p:cNvSpPr>
            <a:spLocks noGrp="1"/>
          </p:cNvSpPr>
          <p:nvPr>
            <p:ph type="body" idx="1"/>
          </p:nvPr>
        </p:nvSpPr>
        <p:spPr>
          <a:xfrm>
            <a:off x="632947" y="594264"/>
            <a:ext cx="2946866" cy="576262"/>
          </a:xfrm>
        </p:spPr>
        <p:txBody>
          <a:bodyPr/>
          <a:lstStyle/>
          <a:p>
            <a:pPr algn="ctr"/>
            <a:r>
              <a:rPr lang="en-US" sz="3200" dirty="0">
                <a:solidFill>
                  <a:schemeClr val="tx1"/>
                </a:solidFill>
              </a:rPr>
              <a:t>PHYSICAL</a:t>
            </a:r>
          </a:p>
        </p:txBody>
      </p:sp>
      <p:sp>
        <p:nvSpPr>
          <p:cNvPr id="4" name="Text Placeholder 3">
            <a:extLst>
              <a:ext uri="{FF2B5EF4-FFF2-40B4-BE49-F238E27FC236}">
                <a16:creationId xmlns:a16="http://schemas.microsoft.com/office/drawing/2014/main" id="{283E845D-A0ED-497D-9E79-068DCECEDE64}"/>
              </a:ext>
            </a:extLst>
          </p:cNvPr>
          <p:cNvSpPr>
            <a:spLocks noGrp="1"/>
          </p:cNvSpPr>
          <p:nvPr>
            <p:ph type="body" sz="quarter" idx="3"/>
          </p:nvPr>
        </p:nvSpPr>
        <p:spPr>
          <a:xfrm>
            <a:off x="3873106" y="594264"/>
            <a:ext cx="2936241" cy="576262"/>
          </a:xfrm>
        </p:spPr>
        <p:txBody>
          <a:bodyPr/>
          <a:lstStyle/>
          <a:p>
            <a:pPr algn="ctr"/>
            <a:r>
              <a:rPr lang="en-US" sz="3200" dirty="0">
                <a:solidFill>
                  <a:schemeClr val="tx1"/>
                </a:solidFill>
              </a:rPr>
              <a:t>EMOTIONAL</a:t>
            </a:r>
          </a:p>
        </p:txBody>
      </p:sp>
      <p:sp>
        <p:nvSpPr>
          <p:cNvPr id="5" name="Text Placeholder 4">
            <a:extLst>
              <a:ext uri="{FF2B5EF4-FFF2-40B4-BE49-F238E27FC236}">
                <a16:creationId xmlns:a16="http://schemas.microsoft.com/office/drawing/2014/main" id="{69A65607-4C61-4BAE-BEE6-0AE4FC8F43B7}"/>
              </a:ext>
            </a:extLst>
          </p:cNvPr>
          <p:cNvSpPr>
            <a:spLocks noGrp="1"/>
          </p:cNvSpPr>
          <p:nvPr>
            <p:ph type="body" sz="quarter" idx="13"/>
          </p:nvPr>
        </p:nvSpPr>
        <p:spPr>
          <a:xfrm>
            <a:off x="7102640" y="594263"/>
            <a:ext cx="3310867" cy="576262"/>
          </a:xfrm>
        </p:spPr>
        <p:txBody>
          <a:bodyPr/>
          <a:lstStyle/>
          <a:p>
            <a:pPr algn="ctr"/>
            <a:r>
              <a:rPr lang="en-US" sz="2800" dirty="0">
                <a:solidFill>
                  <a:schemeClr val="tx1"/>
                </a:solidFill>
              </a:rPr>
              <a:t>PHYSIOLOGICAL</a:t>
            </a:r>
          </a:p>
        </p:txBody>
      </p:sp>
      <p:sp>
        <p:nvSpPr>
          <p:cNvPr id="6" name="Text Placeholder 5">
            <a:extLst>
              <a:ext uri="{FF2B5EF4-FFF2-40B4-BE49-F238E27FC236}">
                <a16:creationId xmlns:a16="http://schemas.microsoft.com/office/drawing/2014/main" id="{0D295AE6-72A5-4FF8-A857-BCB3FC857422}"/>
              </a:ext>
            </a:extLst>
          </p:cNvPr>
          <p:cNvSpPr>
            <a:spLocks noGrp="1"/>
          </p:cNvSpPr>
          <p:nvPr>
            <p:ph type="body" sz="half" idx="15"/>
          </p:nvPr>
        </p:nvSpPr>
        <p:spPr>
          <a:xfrm>
            <a:off x="643572" y="1954634"/>
            <a:ext cx="2936241" cy="4301703"/>
          </a:xfrm>
        </p:spPr>
        <p:txBody>
          <a:bodyPr>
            <a:normAutofit/>
          </a:bodyPr>
          <a:lstStyle/>
          <a:p>
            <a:r>
              <a:rPr lang="en-US" sz="2800" dirty="0"/>
              <a:t>• headaches </a:t>
            </a:r>
          </a:p>
          <a:p>
            <a:r>
              <a:rPr lang="en-US" sz="2800" dirty="0"/>
              <a:t>• dizziness </a:t>
            </a:r>
          </a:p>
          <a:p>
            <a:r>
              <a:rPr lang="en-US" sz="2800" dirty="0"/>
              <a:t>• exhaustion </a:t>
            </a:r>
          </a:p>
          <a:p>
            <a:r>
              <a:rPr lang="en-US" sz="2800" dirty="0"/>
              <a:t>• muscular  	aches </a:t>
            </a:r>
          </a:p>
          <a:p>
            <a:r>
              <a:rPr lang="en-US" sz="2800" dirty="0"/>
              <a:t>• loss of appetite </a:t>
            </a:r>
          </a:p>
          <a:p>
            <a:r>
              <a:rPr lang="en-US" sz="2800" dirty="0"/>
              <a:t>• insomnia</a:t>
            </a:r>
          </a:p>
          <a:p>
            <a:endParaRPr lang="en-US" sz="2800" dirty="0"/>
          </a:p>
        </p:txBody>
      </p:sp>
      <p:sp>
        <p:nvSpPr>
          <p:cNvPr id="7" name="Text Placeholder 6">
            <a:extLst>
              <a:ext uri="{FF2B5EF4-FFF2-40B4-BE49-F238E27FC236}">
                <a16:creationId xmlns:a16="http://schemas.microsoft.com/office/drawing/2014/main" id="{2C80FD26-2DE7-4D14-9BA9-19EDDFDC4813}"/>
              </a:ext>
            </a:extLst>
          </p:cNvPr>
          <p:cNvSpPr>
            <a:spLocks noGrp="1"/>
          </p:cNvSpPr>
          <p:nvPr>
            <p:ph type="body" sz="half" idx="16"/>
          </p:nvPr>
        </p:nvSpPr>
        <p:spPr>
          <a:xfrm>
            <a:off x="3883658" y="1954634"/>
            <a:ext cx="2936241" cy="4517186"/>
          </a:xfrm>
        </p:spPr>
        <p:txBody>
          <a:bodyPr>
            <a:normAutofit fontScale="92500" lnSpcReduction="10000"/>
          </a:bodyPr>
          <a:lstStyle/>
          <a:p>
            <a:r>
              <a:rPr lang="en-US" sz="2800" dirty="0"/>
              <a:t>• anger </a:t>
            </a:r>
          </a:p>
          <a:p>
            <a:r>
              <a:rPr lang="en-US" sz="2800" dirty="0"/>
              <a:t>• sadness </a:t>
            </a:r>
          </a:p>
          <a:p>
            <a:r>
              <a:rPr lang="en-US" sz="2800" dirty="0"/>
              <a:t>• anxiety </a:t>
            </a:r>
          </a:p>
          <a:p>
            <a:r>
              <a:rPr lang="en-US" sz="2800" dirty="0"/>
              <a:t>• sense of 	helplessness </a:t>
            </a:r>
          </a:p>
          <a:p>
            <a:r>
              <a:rPr lang="en-US" sz="2800" dirty="0"/>
              <a:t>• shock </a:t>
            </a:r>
          </a:p>
          <a:p>
            <a:r>
              <a:rPr lang="en-US" sz="2800" dirty="0"/>
              <a:t>• numbness </a:t>
            </a:r>
          </a:p>
          <a:p>
            <a:r>
              <a:rPr lang="en-US" sz="2800" dirty="0"/>
              <a:t>• yearning </a:t>
            </a:r>
          </a:p>
          <a:p>
            <a:r>
              <a:rPr lang="en-US" sz="2800" dirty="0"/>
              <a:t>• relief </a:t>
            </a:r>
          </a:p>
          <a:p>
            <a:r>
              <a:rPr lang="en-US" sz="2800" dirty="0"/>
              <a:t>• guilt</a:t>
            </a:r>
          </a:p>
        </p:txBody>
      </p:sp>
      <p:sp>
        <p:nvSpPr>
          <p:cNvPr id="8" name="Text Placeholder 7">
            <a:extLst>
              <a:ext uri="{FF2B5EF4-FFF2-40B4-BE49-F238E27FC236}">
                <a16:creationId xmlns:a16="http://schemas.microsoft.com/office/drawing/2014/main" id="{196FDC36-B194-4E3D-9CFE-94EFAE9027DB}"/>
              </a:ext>
            </a:extLst>
          </p:cNvPr>
          <p:cNvSpPr>
            <a:spLocks noGrp="1"/>
          </p:cNvSpPr>
          <p:nvPr>
            <p:ph type="body" sz="half" idx="17"/>
          </p:nvPr>
        </p:nvSpPr>
        <p:spPr>
          <a:xfrm>
            <a:off x="7123744" y="1954634"/>
            <a:ext cx="4660273" cy="5013464"/>
          </a:xfrm>
        </p:spPr>
        <p:txBody>
          <a:bodyPr>
            <a:noAutofit/>
          </a:bodyPr>
          <a:lstStyle/>
          <a:p>
            <a:r>
              <a:rPr lang="en-US" sz="2800" dirty="0"/>
              <a:t>• sense of depersonalization </a:t>
            </a:r>
          </a:p>
          <a:p>
            <a:r>
              <a:rPr lang="en-US" sz="2800" dirty="0"/>
              <a:t>• lack of concentration </a:t>
            </a:r>
          </a:p>
          <a:p>
            <a:r>
              <a:rPr lang="en-US" sz="2800" dirty="0"/>
              <a:t>• search for the meaning of life or death </a:t>
            </a:r>
          </a:p>
          <a:p>
            <a:r>
              <a:rPr lang="en-US" sz="2800" dirty="0"/>
              <a:t>• dreams of the deceased </a:t>
            </a:r>
          </a:p>
          <a:p>
            <a:r>
              <a:rPr lang="en-US" sz="2800" dirty="0"/>
              <a:t>• preoccupation with thoughts    of the deceased</a:t>
            </a:r>
          </a:p>
        </p:txBody>
      </p:sp>
    </p:spTree>
    <p:extLst>
      <p:ext uri="{BB962C8B-B14F-4D97-AF65-F5344CB8AC3E}">
        <p14:creationId xmlns:p14="http://schemas.microsoft.com/office/powerpoint/2010/main" val="2181816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544A42-965B-48A7-89D7-F48C32CBECFE}"/>
              </a:ext>
            </a:extLst>
          </p:cNvPr>
          <p:cNvSpPr>
            <a:spLocks noGrp="1"/>
          </p:cNvSpPr>
          <p:nvPr>
            <p:ph type="body" idx="1"/>
          </p:nvPr>
        </p:nvSpPr>
        <p:spPr>
          <a:xfrm>
            <a:off x="632947" y="594264"/>
            <a:ext cx="2946866" cy="576262"/>
          </a:xfrm>
        </p:spPr>
        <p:txBody>
          <a:bodyPr/>
          <a:lstStyle/>
          <a:p>
            <a:pPr algn="ctr"/>
            <a:r>
              <a:rPr lang="en-US" sz="3200" dirty="0">
                <a:solidFill>
                  <a:schemeClr val="tx1"/>
                </a:solidFill>
              </a:rPr>
              <a:t>BEHAVIORAL</a:t>
            </a:r>
          </a:p>
        </p:txBody>
      </p:sp>
      <p:sp>
        <p:nvSpPr>
          <p:cNvPr id="4" name="Text Placeholder 3">
            <a:extLst>
              <a:ext uri="{FF2B5EF4-FFF2-40B4-BE49-F238E27FC236}">
                <a16:creationId xmlns:a16="http://schemas.microsoft.com/office/drawing/2014/main" id="{283E845D-A0ED-497D-9E79-068DCECEDE64}"/>
              </a:ext>
            </a:extLst>
          </p:cNvPr>
          <p:cNvSpPr>
            <a:spLocks noGrp="1"/>
          </p:cNvSpPr>
          <p:nvPr>
            <p:ph type="body" sz="quarter" idx="3"/>
          </p:nvPr>
        </p:nvSpPr>
        <p:spPr>
          <a:xfrm>
            <a:off x="3873106" y="594264"/>
            <a:ext cx="2936241" cy="576262"/>
          </a:xfrm>
        </p:spPr>
        <p:txBody>
          <a:bodyPr/>
          <a:lstStyle/>
          <a:p>
            <a:pPr algn="ctr"/>
            <a:r>
              <a:rPr lang="en-US" sz="3200" dirty="0">
                <a:solidFill>
                  <a:schemeClr val="tx1"/>
                </a:solidFill>
              </a:rPr>
              <a:t>SPIRITUAL</a:t>
            </a:r>
          </a:p>
        </p:txBody>
      </p:sp>
      <p:sp>
        <p:nvSpPr>
          <p:cNvPr id="6" name="Text Placeholder 5">
            <a:extLst>
              <a:ext uri="{FF2B5EF4-FFF2-40B4-BE49-F238E27FC236}">
                <a16:creationId xmlns:a16="http://schemas.microsoft.com/office/drawing/2014/main" id="{0D295AE6-72A5-4FF8-A857-BCB3FC857422}"/>
              </a:ext>
            </a:extLst>
          </p:cNvPr>
          <p:cNvSpPr>
            <a:spLocks noGrp="1"/>
          </p:cNvSpPr>
          <p:nvPr>
            <p:ph type="body" sz="half" idx="15"/>
          </p:nvPr>
        </p:nvSpPr>
        <p:spPr>
          <a:xfrm>
            <a:off x="872454" y="1904301"/>
            <a:ext cx="2717983" cy="4359435"/>
          </a:xfrm>
        </p:spPr>
        <p:txBody>
          <a:bodyPr>
            <a:normAutofit fontScale="92500" lnSpcReduction="20000"/>
          </a:bodyPr>
          <a:lstStyle/>
          <a:p>
            <a:r>
              <a:rPr lang="en-US" sz="2800" dirty="0"/>
              <a:t>• crying </a:t>
            </a:r>
          </a:p>
          <a:p>
            <a:r>
              <a:rPr lang="en-US" sz="2800" dirty="0"/>
              <a:t>• change of relationships </a:t>
            </a:r>
          </a:p>
          <a:p>
            <a:r>
              <a:rPr lang="en-US" sz="2800" dirty="0"/>
              <a:t>• avoiding reminders </a:t>
            </a:r>
          </a:p>
          <a:p>
            <a:r>
              <a:rPr lang="en-US" sz="2800" dirty="0"/>
              <a:t>• carrying reminders </a:t>
            </a:r>
          </a:p>
          <a:p>
            <a:r>
              <a:rPr lang="en-US" sz="2800" dirty="0"/>
              <a:t>• withdrawal </a:t>
            </a:r>
          </a:p>
          <a:p>
            <a:r>
              <a:rPr lang="en-US" sz="2800" dirty="0"/>
              <a:t>• over-activity </a:t>
            </a:r>
          </a:p>
          <a:p>
            <a:r>
              <a:rPr lang="en-US" sz="2800" dirty="0"/>
              <a:t>• moodiness </a:t>
            </a:r>
          </a:p>
          <a:p>
            <a:r>
              <a:rPr lang="en-US" sz="2800" dirty="0"/>
              <a:t>• apathy</a:t>
            </a:r>
          </a:p>
        </p:txBody>
      </p:sp>
      <p:sp>
        <p:nvSpPr>
          <p:cNvPr id="7" name="Text Placeholder 6">
            <a:extLst>
              <a:ext uri="{FF2B5EF4-FFF2-40B4-BE49-F238E27FC236}">
                <a16:creationId xmlns:a16="http://schemas.microsoft.com/office/drawing/2014/main" id="{2C80FD26-2DE7-4D14-9BA9-19EDDFDC4813}"/>
              </a:ext>
            </a:extLst>
          </p:cNvPr>
          <p:cNvSpPr>
            <a:spLocks noGrp="1"/>
          </p:cNvSpPr>
          <p:nvPr>
            <p:ph type="body" sz="half" idx="16"/>
          </p:nvPr>
        </p:nvSpPr>
        <p:spPr>
          <a:xfrm>
            <a:off x="3883659" y="1904301"/>
            <a:ext cx="3045648" cy="4359435"/>
          </a:xfrm>
        </p:spPr>
        <p:txBody>
          <a:bodyPr>
            <a:normAutofit fontScale="92500" lnSpcReduction="10000"/>
          </a:bodyPr>
          <a:lstStyle/>
          <a:p>
            <a:r>
              <a:rPr lang="en-US" sz="2800" dirty="0"/>
              <a:t>• embracing one’s faith </a:t>
            </a:r>
          </a:p>
          <a:p>
            <a:r>
              <a:rPr lang="en-US" sz="2800" dirty="0"/>
              <a:t>• questioning one’s faith </a:t>
            </a:r>
          </a:p>
          <a:p>
            <a:r>
              <a:rPr lang="en-US" sz="2800" dirty="0"/>
              <a:t>• reliance upon God </a:t>
            </a:r>
          </a:p>
          <a:p>
            <a:r>
              <a:rPr lang="en-US" sz="2800" dirty="0"/>
              <a:t>• anger toward God </a:t>
            </a:r>
          </a:p>
          <a:p>
            <a:r>
              <a:rPr lang="en-US" sz="2800" dirty="0"/>
              <a:t>• coming to grips with one’s own mortality </a:t>
            </a:r>
          </a:p>
          <a:p>
            <a:r>
              <a:rPr lang="en-US" sz="2800" dirty="0"/>
              <a:t>• searching for the meaning of life </a:t>
            </a:r>
          </a:p>
        </p:txBody>
      </p:sp>
      <p:sp>
        <p:nvSpPr>
          <p:cNvPr id="8" name="Text Placeholder 7">
            <a:extLst>
              <a:ext uri="{FF2B5EF4-FFF2-40B4-BE49-F238E27FC236}">
                <a16:creationId xmlns:a16="http://schemas.microsoft.com/office/drawing/2014/main" id="{196FDC36-B194-4E3D-9CFE-94EFAE9027DB}"/>
              </a:ext>
            </a:extLst>
          </p:cNvPr>
          <p:cNvSpPr>
            <a:spLocks noGrp="1"/>
          </p:cNvSpPr>
          <p:nvPr>
            <p:ph type="body" sz="half" idx="17"/>
          </p:nvPr>
        </p:nvSpPr>
        <p:spPr>
          <a:xfrm>
            <a:off x="7412855" y="1293962"/>
            <a:ext cx="4341181" cy="4890029"/>
          </a:xfrm>
        </p:spPr>
        <p:txBody>
          <a:bodyPr>
            <a:noAutofit/>
          </a:bodyPr>
          <a:lstStyle/>
          <a:p>
            <a:pPr algn="ctr"/>
            <a:endParaRPr lang="en-US" sz="2800" dirty="0" smtClean="0"/>
          </a:p>
          <a:p>
            <a:pPr algn="ctr"/>
            <a:endParaRPr lang="en-US" sz="2800" dirty="0"/>
          </a:p>
          <a:p>
            <a:pPr algn="ctr"/>
            <a:endParaRPr lang="en-US" sz="2800" dirty="0" smtClean="0"/>
          </a:p>
          <a:p>
            <a:pPr algn="ctr"/>
            <a:r>
              <a:rPr lang="en-US" sz="2800" dirty="0" smtClean="0"/>
              <a:t>Because </a:t>
            </a:r>
            <a:r>
              <a:rPr lang="en-US" sz="2800" dirty="0"/>
              <a:t>grief is such a unique reaction, the intensity, pattern, time frames and resolution will vary for every individual.</a:t>
            </a:r>
          </a:p>
        </p:txBody>
      </p:sp>
    </p:spTree>
    <p:extLst>
      <p:ext uri="{BB962C8B-B14F-4D97-AF65-F5344CB8AC3E}">
        <p14:creationId xmlns:p14="http://schemas.microsoft.com/office/powerpoint/2010/main" val="3940996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1936" y="1483743"/>
            <a:ext cx="10515600" cy="3381555"/>
          </a:xfrm>
        </p:spPr>
        <p:txBody>
          <a:bodyPr>
            <a:normAutofit/>
          </a:bodyPr>
          <a:lstStyle/>
          <a:p>
            <a:pPr marL="0" indent="0" algn="ctr">
              <a:buNone/>
            </a:pPr>
            <a:r>
              <a:rPr lang="en-US" sz="4000" dirty="0"/>
              <a:t>So often a person is overwhelmed with the sense that they are "losing it" or going crazy. Being able to define the </a:t>
            </a:r>
            <a:r>
              <a:rPr lang="en-US" sz="4000" b="1" dirty="0"/>
              <a:t>“waves” of grief </a:t>
            </a:r>
            <a:r>
              <a:rPr lang="en-US" sz="4000" dirty="0"/>
              <a:t>can help give someone the "permission" he or she needs to feel what they're feeling. </a:t>
            </a:r>
            <a:endParaRPr lang="en-US" sz="3200" dirty="0"/>
          </a:p>
        </p:txBody>
      </p:sp>
    </p:spTree>
    <p:extLst>
      <p:ext uri="{BB962C8B-B14F-4D97-AF65-F5344CB8AC3E}">
        <p14:creationId xmlns:p14="http://schemas.microsoft.com/office/powerpoint/2010/main" val="20865778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A9059087-3C74-49C9-B9E3-1C787B9BDEF8}"/>
              </a:ext>
            </a:extLst>
          </p:cNvPr>
          <p:cNvPicPr>
            <a:picLocks noChangeAspect="1"/>
          </p:cNvPicPr>
          <p:nvPr/>
        </p:nvPicPr>
        <p:blipFill rotWithShape="1">
          <a:blip r:embed="rId2">
            <a:extLst>
              <a:ext uri="{28A0092B-C50C-407E-A947-70E740481C1C}">
                <a14:useLocalDpi xmlns:a14="http://schemas.microsoft.com/office/drawing/2010/main" val="0"/>
              </a:ext>
            </a:extLst>
          </a:blip>
          <a:srcRect t="5183" r="-1" b="15888"/>
          <a:stretch/>
        </p:blipFill>
        <p:spPr>
          <a:xfrm>
            <a:off x="606720" y="138019"/>
            <a:ext cx="11090700" cy="6565228"/>
          </a:xfrm>
          <a:prstGeom prst="rect">
            <a:avLst/>
          </a:prstGeom>
        </p:spPr>
      </p:pic>
    </p:spTree>
    <p:extLst>
      <p:ext uri="{BB962C8B-B14F-4D97-AF65-F5344CB8AC3E}">
        <p14:creationId xmlns:p14="http://schemas.microsoft.com/office/powerpoint/2010/main" val="237600613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7DF39F-46D1-4274-A7D1-3ED6B9A75F35}"/>
              </a:ext>
            </a:extLst>
          </p:cNvPr>
          <p:cNvSpPr>
            <a:spLocks noGrp="1"/>
          </p:cNvSpPr>
          <p:nvPr>
            <p:ph type="title"/>
          </p:nvPr>
        </p:nvSpPr>
        <p:spPr/>
        <p:txBody>
          <a:bodyPr>
            <a:normAutofit/>
          </a:bodyPr>
          <a:lstStyle/>
          <a:p>
            <a:pPr algn="l"/>
            <a:r>
              <a:rPr lang="en-US" sz="4000" dirty="0"/>
              <a:t>Don’t get stuck in a HOLE!</a:t>
            </a:r>
          </a:p>
        </p:txBody>
      </p:sp>
      <p:sp>
        <p:nvSpPr>
          <p:cNvPr id="5" name="Subtitle 4">
            <a:extLst>
              <a:ext uri="{FF2B5EF4-FFF2-40B4-BE49-F238E27FC236}">
                <a16:creationId xmlns:a16="http://schemas.microsoft.com/office/drawing/2014/main" id="{56A23A81-CFB1-4406-8EF8-FE7E74F3FDBA}"/>
              </a:ext>
            </a:extLst>
          </p:cNvPr>
          <p:cNvSpPr>
            <a:spLocks noGrp="1"/>
          </p:cNvSpPr>
          <p:nvPr>
            <p:ph type="body" idx="1"/>
          </p:nvPr>
        </p:nvSpPr>
        <p:spPr>
          <a:xfrm>
            <a:off x="8252515" y="3414696"/>
            <a:ext cx="3513916" cy="586597"/>
          </a:xfrm>
        </p:spPr>
        <p:txBody>
          <a:bodyPr>
            <a:noAutofit/>
          </a:bodyPr>
          <a:lstStyle/>
          <a:p>
            <a:pPr marL="0" indent="0" algn="l">
              <a:buNone/>
            </a:pPr>
            <a:r>
              <a:rPr lang="en-US" dirty="0"/>
              <a:t>“relax” thru the rapids</a:t>
            </a:r>
          </a:p>
        </p:txBody>
      </p:sp>
      <p:pic>
        <p:nvPicPr>
          <p:cNvPr id="7" name="Picture 6" descr="A picture containing drawing&#10;&#10;Description automatically generated">
            <a:extLst>
              <a:ext uri="{FF2B5EF4-FFF2-40B4-BE49-F238E27FC236}">
                <a16:creationId xmlns:a16="http://schemas.microsoft.com/office/drawing/2014/main" id="{0AE8EDB5-DD91-4142-AA0E-4CF2C7758C3F}"/>
              </a:ext>
            </a:extLst>
          </p:cNvPr>
          <p:cNvPicPr>
            <a:picLocks noChangeAspect="1"/>
          </p:cNvPicPr>
          <p:nvPr/>
        </p:nvPicPr>
        <p:blipFill rotWithShape="1">
          <a:blip r:embed="rId2">
            <a:extLst>
              <a:ext uri="{28A0092B-C50C-407E-A947-70E740481C1C}">
                <a14:useLocalDpi xmlns:a14="http://schemas.microsoft.com/office/drawing/2010/main" val="0"/>
              </a:ext>
            </a:extLst>
          </a:blip>
          <a:srcRect l="2184" r="1" b="1"/>
          <a:stretch/>
        </p:blipFill>
        <p:spPr>
          <a:xfrm>
            <a:off x="490590" y="1329761"/>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48778665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mirror, object, drawing&#10;&#10;Description automatically generated">
            <a:extLst>
              <a:ext uri="{FF2B5EF4-FFF2-40B4-BE49-F238E27FC236}">
                <a16:creationId xmlns:a16="http://schemas.microsoft.com/office/drawing/2014/main" id="{1208171B-6CB9-4BB4-941F-CDA968EE45C9}"/>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708" r="12625" b="-1"/>
          <a:stretch/>
        </p:blipFill>
        <p:spPr>
          <a:xfrm>
            <a:off x="20" y="1"/>
            <a:ext cx="12191980" cy="6857999"/>
          </a:xfrm>
          <a:prstGeom prst="rect">
            <a:avLst/>
          </a:prstGeom>
        </p:spPr>
      </p:pic>
    </p:spTree>
    <p:extLst>
      <p:ext uri="{BB962C8B-B14F-4D97-AF65-F5344CB8AC3E}">
        <p14:creationId xmlns:p14="http://schemas.microsoft.com/office/powerpoint/2010/main" val="375688404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Google Shape;164;p22"/>
          <p:cNvSpPr txBox="1"/>
          <p:nvPr/>
        </p:nvSpPr>
        <p:spPr>
          <a:xfrm>
            <a:off x="318734" y="124637"/>
            <a:ext cx="11220450" cy="715538"/>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nchor="b">
            <a:spAutoFit/>
          </a:bodyPr>
          <a:lstStyle>
            <a:lvl1pPr algn="ctr" defTabSz="914400">
              <a:lnSpc>
                <a:spcPct val="90000"/>
              </a:lnSpc>
              <a:defRPr sz="4500">
                <a:latin typeface="Arial"/>
                <a:ea typeface="Arial"/>
                <a:cs typeface="Arial"/>
                <a:sym typeface="Arial"/>
              </a:defRPr>
            </a:lvl1pPr>
          </a:lstStyle>
          <a:p>
            <a:r>
              <a:rPr dirty="0"/>
              <a:t>Disclaimer</a:t>
            </a:r>
            <a:r>
              <a:rPr lang="en-US" dirty="0"/>
              <a:t> and Funding Statement</a:t>
            </a:r>
            <a:endParaRPr dirty="0"/>
          </a:p>
        </p:txBody>
      </p:sp>
      <p:sp>
        <p:nvSpPr>
          <p:cNvPr id="145" name="Google Shape;165;p22"/>
          <p:cNvSpPr txBox="1"/>
          <p:nvPr/>
        </p:nvSpPr>
        <p:spPr>
          <a:xfrm>
            <a:off x="1517073" y="962429"/>
            <a:ext cx="8895010" cy="4801272"/>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nchor="t">
            <a:spAutoFit/>
          </a:bodyPr>
          <a:lstStyle/>
          <a:p>
            <a:pPr>
              <a:defRPr sz="1700"/>
            </a:pPr>
            <a:r>
              <a:rPr lang="en-US" dirty="0" smtClean="0"/>
              <a:t>This presentation was prepared for the Mountain Plains Mental health Technology Transfer Center (Mountain Plains MHTTC)</a:t>
            </a:r>
            <a:r>
              <a:rPr lang="en-US" dirty="0" smtClean="0">
                <a:solidFill>
                  <a:srgbClr val="0070C0"/>
                </a:solidFill>
              </a:rPr>
              <a:t> </a:t>
            </a:r>
            <a:r>
              <a:rPr lang="en-US" dirty="0" smtClean="0"/>
              <a:t>under a cooperative agreement from the Substance Abuse and Mental Health Services Administration (SAMHSA). All materials appearing in this presentation, except that taken directly from copyrighted sources, are in the public domain and may be reproduced or copied without permission from SAMHSA or the authors. Citation of the source is appreciated. Do not reproduce or distribute this presentation for a fee without specific, written authorization from the Mountain Plains Mental Health Technology Transfer Center. For more information on obtaining copies of this presentation or the Strengthening Resilience: Promoting Positive Mental Health Among Indigenous Youth toolkit please email David Terry at </a:t>
            </a:r>
            <a:r>
              <a:rPr lang="en-US" dirty="0" smtClean="0">
                <a:hlinkClick r:id="rId3"/>
              </a:rPr>
              <a:t>david.v.terry@und.edu</a:t>
            </a:r>
            <a:r>
              <a:rPr lang="en-US" dirty="0" smtClean="0"/>
              <a:t> </a:t>
            </a:r>
            <a:endParaRPr lang="en-US" dirty="0"/>
          </a:p>
          <a:p>
            <a:pPr>
              <a:defRPr sz="1700"/>
            </a:pPr>
            <a:endParaRPr lang="en-US" dirty="0" smtClean="0"/>
          </a:p>
          <a:p>
            <a:pPr>
              <a:defRPr sz="1700"/>
            </a:pPr>
            <a:r>
              <a:rPr lang="en-US" dirty="0" smtClean="0"/>
              <a:t>At </a:t>
            </a:r>
            <a:r>
              <a:rPr lang="en-US" dirty="0"/>
              <a:t>the time of </a:t>
            </a:r>
            <a:r>
              <a:rPr lang="en-US" dirty="0" smtClean="0"/>
              <a:t>this presentation, </a:t>
            </a:r>
            <a:r>
              <a:rPr lang="en-US" sz="1700" dirty="0" err="1"/>
              <a:t>Meena</a:t>
            </a:r>
            <a:r>
              <a:rPr lang="en-US" sz="1700" dirty="0"/>
              <a:t> </a:t>
            </a:r>
            <a:r>
              <a:rPr lang="en-US" sz="1700" dirty="0" err="1" smtClean="0"/>
              <a:t>Vythilingam</a:t>
            </a:r>
            <a:r>
              <a:rPr lang="en-US" sz="1700" dirty="0" smtClean="0"/>
              <a:t> </a:t>
            </a:r>
            <a:r>
              <a:rPr lang="en-US" dirty="0" smtClean="0"/>
              <a:t>served </a:t>
            </a:r>
            <a:r>
              <a:rPr lang="en-US" dirty="0"/>
              <a:t>as SAMHSA </a:t>
            </a:r>
            <a:r>
              <a:rPr lang="en-US" dirty="0" smtClean="0"/>
              <a:t>Acting Assistant </a:t>
            </a:r>
            <a:r>
              <a:rPr lang="en-US" dirty="0"/>
              <a:t>Secretary. The opinions expressed herein are the views of </a:t>
            </a:r>
            <a:r>
              <a:rPr lang="en-US" dirty="0" smtClean="0"/>
              <a:t>Tami De </a:t>
            </a:r>
            <a:r>
              <a:rPr lang="en-US" dirty="0" err="1" smtClean="0"/>
              <a:t>Coteau</a:t>
            </a:r>
            <a:r>
              <a:rPr lang="en-US" dirty="0" smtClean="0"/>
              <a:t> </a:t>
            </a:r>
            <a:r>
              <a:rPr lang="en-US" dirty="0" smtClean="0"/>
              <a:t>and </a:t>
            </a:r>
            <a:r>
              <a:rPr lang="en-US" dirty="0"/>
              <a:t>do not reflect the official position of the Department of Health and Human Services (DHHS), or SAMHSA. No official support or endorsement of DHHS, SAMHSA, for the opinions described in </a:t>
            </a:r>
            <a:r>
              <a:rPr lang="en-US" dirty="0" smtClean="0"/>
              <a:t>this presentation is </a:t>
            </a:r>
            <a:r>
              <a:rPr lang="en-US" dirty="0"/>
              <a:t>intended or should be inferred. </a:t>
            </a:r>
          </a:p>
          <a:p>
            <a:pPr>
              <a:defRPr sz="1700"/>
            </a:pPr>
            <a:endParaRPr lang="en-US" dirty="0"/>
          </a:p>
          <a:p>
            <a:pPr>
              <a:defRPr sz="1700"/>
            </a:pPr>
            <a:r>
              <a:rPr lang="en-US" dirty="0"/>
              <a:t>The work of the Mountain Plains MHTTC is supported by grant </a:t>
            </a:r>
            <a:r>
              <a:rPr lang="en-US" dirty="0">
                <a:ea typeface="+mn-lt"/>
                <a:cs typeface="+mn-lt"/>
              </a:rPr>
              <a:t>H79SM081792</a:t>
            </a:r>
            <a:r>
              <a:rPr lang="en-US" dirty="0"/>
              <a:t> from the Department of Health and Human Services, Substance Abuse and Mental Health Services Administration.</a:t>
            </a:r>
          </a:p>
        </p:txBody>
      </p:sp>
    </p:spTree>
    <p:extLst>
      <p:ext uri="{BB962C8B-B14F-4D97-AF65-F5344CB8AC3E}">
        <p14:creationId xmlns:p14="http://schemas.microsoft.com/office/powerpoint/2010/main" val="41015741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2AC9-1FC9-432F-97DA-4272AAC1B2A1}"/>
              </a:ext>
            </a:extLst>
          </p:cNvPr>
          <p:cNvSpPr>
            <a:spLocks noGrp="1"/>
          </p:cNvSpPr>
          <p:nvPr>
            <p:ph type="title"/>
          </p:nvPr>
        </p:nvSpPr>
        <p:spPr>
          <a:xfrm>
            <a:off x="1097280" y="286604"/>
            <a:ext cx="10058400" cy="929721"/>
          </a:xfrm>
        </p:spPr>
        <p:txBody>
          <a:bodyPr/>
          <a:lstStyle/>
          <a:p>
            <a:pPr algn="ctr"/>
            <a:r>
              <a:rPr lang="en-US" dirty="0"/>
              <a:t>Coping in a Nutshell</a:t>
            </a:r>
          </a:p>
        </p:txBody>
      </p:sp>
      <p:sp>
        <p:nvSpPr>
          <p:cNvPr id="3" name="Content Placeholder 2">
            <a:extLst>
              <a:ext uri="{FF2B5EF4-FFF2-40B4-BE49-F238E27FC236}">
                <a16:creationId xmlns:a16="http://schemas.microsoft.com/office/drawing/2014/main" id="{A4453EE4-4A0A-444F-A7B3-6F3D3DDE9C00}"/>
              </a:ext>
            </a:extLst>
          </p:cNvPr>
          <p:cNvSpPr>
            <a:spLocks noGrp="1"/>
          </p:cNvSpPr>
          <p:nvPr>
            <p:ph sz="half" idx="1"/>
          </p:nvPr>
        </p:nvSpPr>
        <p:spPr>
          <a:xfrm>
            <a:off x="672860" y="1216014"/>
            <a:ext cx="5676182" cy="4934629"/>
          </a:xfrm>
        </p:spPr>
        <p:txBody>
          <a:bodyPr>
            <a:noAutofit/>
          </a:bodyPr>
          <a:lstStyle/>
          <a:p>
            <a:r>
              <a:rPr lang="en-US" sz="2200" b="1" dirty="0"/>
              <a:t>Support Your Body</a:t>
            </a:r>
            <a:r>
              <a:rPr lang="en-US" sz="2200" b="1" dirty="0" smtClean="0"/>
              <a:t>:</a:t>
            </a:r>
            <a:endParaRPr lang="en-US" sz="2200" dirty="0"/>
          </a:p>
          <a:p>
            <a:pPr lvl="1"/>
            <a:r>
              <a:rPr lang="en-US" sz="2200" u="sng" dirty="0"/>
              <a:t>Sleep</a:t>
            </a:r>
            <a:r>
              <a:rPr lang="en-US" sz="2200" dirty="0"/>
              <a:t> – 9 to 10 hours of uninterrupted sleep each night.  Follow a sleep routine.  Shut off the electronics</a:t>
            </a:r>
            <a:r>
              <a:rPr lang="en-US" sz="2200" dirty="0" smtClean="0"/>
              <a:t>!</a:t>
            </a:r>
            <a:endParaRPr lang="en-US" sz="2200" dirty="0"/>
          </a:p>
          <a:p>
            <a:pPr lvl="1"/>
            <a:r>
              <a:rPr lang="en-US" sz="2200" u="sng" dirty="0"/>
              <a:t>Food</a:t>
            </a:r>
            <a:r>
              <a:rPr lang="en-US" sz="2200" dirty="0"/>
              <a:t> – Nourish your body with healthy foods. Avoid junk food and energy drinks</a:t>
            </a:r>
            <a:r>
              <a:rPr lang="en-US" sz="2200" dirty="0" smtClean="0"/>
              <a:t>.</a:t>
            </a:r>
            <a:endParaRPr lang="en-US" sz="2200" dirty="0"/>
          </a:p>
          <a:p>
            <a:pPr lvl="1"/>
            <a:r>
              <a:rPr lang="en-US" sz="2200" u="sng" dirty="0"/>
              <a:t>Water</a:t>
            </a:r>
            <a:r>
              <a:rPr lang="en-US" sz="2200" dirty="0"/>
              <a:t> – hydration improves sleep quality and attention</a:t>
            </a:r>
            <a:r>
              <a:rPr lang="en-US" sz="2200" dirty="0" smtClean="0"/>
              <a:t>!</a:t>
            </a:r>
            <a:endParaRPr lang="en-US" sz="2200" dirty="0"/>
          </a:p>
          <a:p>
            <a:pPr lvl="1"/>
            <a:r>
              <a:rPr lang="en-US" sz="2200" u="sng" dirty="0"/>
              <a:t>Exercise</a:t>
            </a:r>
            <a:r>
              <a:rPr lang="en-US" sz="2200" dirty="0"/>
              <a:t> – Move your body every day for 30 minutes.</a:t>
            </a:r>
          </a:p>
          <a:p>
            <a:pPr lvl="2"/>
            <a:r>
              <a:rPr lang="en-US" sz="2200" dirty="0"/>
              <a:t>Lift something heavy</a:t>
            </a:r>
          </a:p>
          <a:p>
            <a:pPr lvl="2"/>
            <a:r>
              <a:rPr lang="en-US" sz="2200" dirty="0"/>
              <a:t>Use weighted </a:t>
            </a:r>
            <a:r>
              <a:rPr lang="en-US" sz="2200" dirty="0" smtClean="0"/>
              <a:t>items</a:t>
            </a:r>
            <a:endParaRPr lang="en-US" sz="2200" dirty="0"/>
          </a:p>
        </p:txBody>
      </p:sp>
      <p:sp>
        <p:nvSpPr>
          <p:cNvPr id="4" name="Content Placeholder 3">
            <a:extLst>
              <a:ext uri="{FF2B5EF4-FFF2-40B4-BE49-F238E27FC236}">
                <a16:creationId xmlns:a16="http://schemas.microsoft.com/office/drawing/2014/main" id="{532E05E7-D0C1-4458-9A43-8642673CBCAB}"/>
              </a:ext>
            </a:extLst>
          </p:cNvPr>
          <p:cNvSpPr>
            <a:spLocks noGrp="1"/>
          </p:cNvSpPr>
          <p:nvPr>
            <p:ph sz="half" idx="2"/>
          </p:nvPr>
        </p:nvSpPr>
        <p:spPr>
          <a:xfrm>
            <a:off x="6349042" y="1216014"/>
            <a:ext cx="4937760" cy="4023360"/>
          </a:xfrm>
        </p:spPr>
        <p:txBody>
          <a:bodyPr>
            <a:noAutofit/>
          </a:bodyPr>
          <a:lstStyle/>
          <a:p>
            <a:r>
              <a:rPr lang="en-US" sz="2200" b="1" dirty="0"/>
              <a:t>Support Yourself:</a:t>
            </a:r>
          </a:p>
          <a:p>
            <a:pPr lvl="1"/>
            <a:r>
              <a:rPr lang="en-US" sz="2200" u="sng" dirty="0" smtClean="0"/>
              <a:t>Connection</a:t>
            </a:r>
            <a:r>
              <a:rPr lang="en-US" sz="2200" dirty="0" smtClean="0"/>
              <a:t> </a:t>
            </a:r>
            <a:r>
              <a:rPr lang="en-US" sz="2200" dirty="0"/>
              <a:t>– Spend time with people who care about you. </a:t>
            </a:r>
          </a:p>
          <a:p>
            <a:pPr lvl="1"/>
            <a:endParaRPr lang="en-US" sz="2200" dirty="0" smtClean="0"/>
          </a:p>
          <a:p>
            <a:pPr lvl="1"/>
            <a:r>
              <a:rPr lang="en-US" sz="2200" u="sng" dirty="0" smtClean="0"/>
              <a:t>Ask </a:t>
            </a:r>
            <a:r>
              <a:rPr lang="en-US" sz="2200" u="sng" dirty="0"/>
              <a:t>for help </a:t>
            </a:r>
            <a:r>
              <a:rPr lang="en-US" sz="2200" dirty="0"/>
              <a:t>– Ever body needs help sometimes.</a:t>
            </a:r>
          </a:p>
          <a:p>
            <a:pPr marL="201168" lvl="1" indent="0">
              <a:buNone/>
            </a:pPr>
            <a:endParaRPr lang="en-US" sz="2200" dirty="0"/>
          </a:p>
          <a:p>
            <a:pPr lvl="1"/>
            <a:r>
              <a:rPr lang="en-US" sz="2200" u="sng" dirty="0"/>
              <a:t>Talk to a professional</a:t>
            </a:r>
            <a:r>
              <a:rPr lang="en-US" sz="2200" dirty="0"/>
              <a:t> – Talk to a counselor if your symptoms are messing up your life or bothering you quite a bit</a:t>
            </a:r>
            <a:r>
              <a:rPr lang="en-US" sz="2200" dirty="0" smtClean="0"/>
              <a:t>.</a:t>
            </a:r>
            <a:endParaRPr lang="en-US" sz="2200" dirty="0"/>
          </a:p>
        </p:txBody>
      </p:sp>
    </p:spTree>
    <p:extLst>
      <p:ext uri="{BB962C8B-B14F-4D97-AF65-F5344CB8AC3E}">
        <p14:creationId xmlns:p14="http://schemas.microsoft.com/office/powerpoint/2010/main" val="2966963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1BAA-1911-44EC-A3F9-9914F3F9CF98}"/>
              </a:ext>
            </a:extLst>
          </p:cNvPr>
          <p:cNvSpPr>
            <a:spLocks noGrp="1"/>
          </p:cNvSpPr>
          <p:nvPr>
            <p:ph type="title"/>
          </p:nvPr>
        </p:nvSpPr>
        <p:spPr/>
        <p:txBody>
          <a:bodyPr/>
          <a:lstStyle/>
          <a:p>
            <a:r>
              <a:rPr lang="en-US" dirty="0"/>
              <a:t>Dealing Effectively With Stress</a:t>
            </a:r>
          </a:p>
        </p:txBody>
      </p:sp>
      <p:sp>
        <p:nvSpPr>
          <p:cNvPr id="3" name="Content Placeholder 2">
            <a:extLst>
              <a:ext uri="{FF2B5EF4-FFF2-40B4-BE49-F238E27FC236}">
                <a16:creationId xmlns:a16="http://schemas.microsoft.com/office/drawing/2014/main" id="{C15E098E-743B-4AF9-BD08-E93DC838CF44}"/>
              </a:ext>
            </a:extLst>
          </p:cNvPr>
          <p:cNvSpPr>
            <a:spLocks noGrp="1"/>
          </p:cNvSpPr>
          <p:nvPr>
            <p:ph sz="half" idx="1"/>
          </p:nvPr>
        </p:nvSpPr>
        <p:spPr>
          <a:xfrm>
            <a:off x="1097278" y="1449238"/>
            <a:ext cx="4937760" cy="4977441"/>
          </a:xfrm>
        </p:spPr>
        <p:txBody>
          <a:bodyPr>
            <a:normAutofit fontScale="92500" lnSpcReduction="10000"/>
          </a:bodyPr>
          <a:lstStyle/>
          <a:p>
            <a:pPr marL="457200" lvl="2" indent="-285750">
              <a:lnSpc>
                <a:spcPct val="107000"/>
              </a:lnSpc>
              <a:spcBef>
                <a:spcPts val="0"/>
              </a:spcBef>
              <a:spcAft>
                <a:spcPts val="0"/>
              </a:spcAft>
              <a:buFont typeface="Wingdings" panose="05000000000000000000" pitchFamily="2" charset="2"/>
              <a:buChar char="ü"/>
            </a:pPr>
            <a:r>
              <a:rPr lang="en-US" sz="2200" dirty="0">
                <a:effectLst/>
                <a:latin typeface="Calibri" panose="020F0502020204030204" pitchFamily="34" charset="0"/>
                <a:ea typeface="Calibri" panose="020F0502020204030204" pitchFamily="34" charset="0"/>
                <a:cs typeface="Times New Roman" panose="02020603050405020304" pitchFamily="18" charset="0"/>
              </a:rPr>
              <a:t>Nutrition</a:t>
            </a:r>
          </a:p>
          <a:p>
            <a:pPr marL="457200" lvl="2" indent="-285750">
              <a:lnSpc>
                <a:spcPct val="107000"/>
              </a:lnSpc>
              <a:spcBef>
                <a:spcPts val="0"/>
              </a:spcBef>
              <a:spcAft>
                <a:spcPts val="0"/>
              </a:spcAft>
              <a:buFont typeface="Wingdings" panose="05000000000000000000" pitchFamily="2" charset="2"/>
              <a:buChar char="ü"/>
            </a:pPr>
            <a:r>
              <a:rPr lang="en-US" sz="2200" dirty="0">
                <a:effectLst/>
                <a:latin typeface="Calibri" panose="020F0502020204030204" pitchFamily="34" charset="0"/>
                <a:ea typeface="Calibri" panose="020F0502020204030204" pitchFamily="34" charset="0"/>
                <a:cs typeface="Times New Roman" panose="02020603050405020304" pitchFamily="18" charset="0"/>
              </a:rPr>
              <a:t>Hydration</a:t>
            </a:r>
          </a:p>
          <a:p>
            <a:pPr marL="457200" lvl="2" indent="-285750">
              <a:lnSpc>
                <a:spcPct val="107000"/>
              </a:lnSpc>
              <a:spcBef>
                <a:spcPts val="0"/>
              </a:spcBef>
              <a:spcAft>
                <a:spcPts val="0"/>
              </a:spcAft>
              <a:buFont typeface="Wingdings" panose="05000000000000000000" pitchFamily="2" charset="2"/>
              <a:buChar char="ü"/>
            </a:pPr>
            <a:r>
              <a:rPr lang="en-US" sz="2200" dirty="0">
                <a:effectLst/>
                <a:latin typeface="Calibri" panose="020F0502020204030204" pitchFamily="34" charset="0"/>
                <a:ea typeface="Calibri" panose="020F0502020204030204" pitchFamily="34" charset="0"/>
                <a:cs typeface="Times New Roman" panose="02020603050405020304" pitchFamily="18" charset="0"/>
              </a:rPr>
              <a:t>Sleep</a:t>
            </a:r>
          </a:p>
          <a:p>
            <a:pPr marL="457200" lvl="2" indent="-285750">
              <a:lnSpc>
                <a:spcPct val="107000"/>
              </a:lnSpc>
              <a:spcBef>
                <a:spcPts val="0"/>
              </a:spcBef>
              <a:spcAft>
                <a:spcPts val="0"/>
              </a:spcAft>
              <a:buFont typeface="Wingdings" panose="05000000000000000000" pitchFamily="2" charset="2"/>
              <a:buChar char="ü"/>
            </a:pPr>
            <a:r>
              <a:rPr lang="en-US" sz="2200" dirty="0">
                <a:effectLst/>
                <a:latin typeface="Calibri" panose="020F0502020204030204" pitchFamily="34" charset="0"/>
                <a:ea typeface="Calibri" panose="020F0502020204030204" pitchFamily="34" charset="0"/>
                <a:cs typeface="Times New Roman" panose="02020603050405020304" pitchFamily="18" charset="0"/>
              </a:rPr>
              <a:t>Routine medical checkups and screening</a:t>
            </a:r>
          </a:p>
          <a:p>
            <a:pPr marL="457200" lvl="2" indent="-285750">
              <a:lnSpc>
                <a:spcPct val="107000"/>
              </a:lnSpc>
              <a:spcBef>
                <a:spcPts val="0"/>
              </a:spcBef>
              <a:spcAft>
                <a:spcPts val="0"/>
              </a:spcAft>
              <a:buFont typeface="Wingdings" panose="05000000000000000000" pitchFamily="2" charset="2"/>
              <a:buChar char="ü"/>
            </a:pPr>
            <a:r>
              <a:rPr lang="en-US" sz="2200" dirty="0">
                <a:effectLst/>
                <a:latin typeface="Calibri" panose="020F0502020204030204" pitchFamily="34" charset="0"/>
                <a:ea typeface="Calibri" panose="020F0502020204030204" pitchFamily="34" charset="0"/>
                <a:cs typeface="Times New Roman" panose="02020603050405020304" pitchFamily="18" charset="0"/>
              </a:rPr>
              <a:t>Take necessary medications/vitamins daily</a:t>
            </a:r>
          </a:p>
          <a:p>
            <a:pPr marL="457200" lvl="2" indent="-285750">
              <a:lnSpc>
                <a:spcPct val="107000"/>
              </a:lnSpc>
              <a:spcBef>
                <a:spcPts val="0"/>
              </a:spcBef>
              <a:spcAft>
                <a:spcPts val="0"/>
              </a:spcAft>
              <a:buFont typeface="Wingdings" panose="05000000000000000000" pitchFamily="2" charset="2"/>
              <a:buChar char="ü"/>
            </a:pPr>
            <a:r>
              <a:rPr lang="en-US" sz="2200" dirty="0">
                <a:effectLst/>
                <a:latin typeface="Calibri" panose="020F0502020204030204" pitchFamily="34" charset="0"/>
                <a:ea typeface="Calibri" panose="020F0502020204030204" pitchFamily="34" charset="0"/>
                <a:cs typeface="Times New Roman" panose="02020603050405020304" pitchFamily="18" charset="0"/>
              </a:rPr>
              <a:t>Daily movement and stretching</a:t>
            </a:r>
          </a:p>
          <a:p>
            <a:pPr marL="457200" lvl="2" indent="-285750">
              <a:lnSpc>
                <a:spcPct val="107000"/>
              </a:lnSpc>
              <a:spcBef>
                <a:spcPts val="0"/>
              </a:spcBef>
              <a:spcAft>
                <a:spcPts val="0"/>
              </a:spcAft>
              <a:buFont typeface="Wingdings" panose="05000000000000000000" pitchFamily="2" charset="2"/>
              <a:buChar char="ü"/>
            </a:pPr>
            <a:r>
              <a:rPr lang="en-US" sz="2200" dirty="0">
                <a:effectLst/>
                <a:latin typeface="Calibri" panose="020F0502020204030204" pitchFamily="34" charset="0"/>
                <a:ea typeface="Calibri" panose="020F0502020204030204" pitchFamily="34" charset="0"/>
                <a:cs typeface="Times New Roman" panose="02020603050405020304" pitchFamily="18" charset="0"/>
              </a:rPr>
              <a:t>Reduce intake of processed food, soda, alcohol and caffeine</a:t>
            </a:r>
          </a:p>
          <a:p>
            <a:pPr marL="457200" lvl="2" indent="-285750">
              <a:lnSpc>
                <a:spcPct val="107000"/>
              </a:lnSpc>
              <a:spcBef>
                <a:spcPts val="0"/>
              </a:spcBef>
              <a:spcAft>
                <a:spcPts val="0"/>
              </a:spcAft>
              <a:buFont typeface="Wingdings" panose="05000000000000000000" pitchFamily="2" charset="2"/>
              <a:buChar char="ü"/>
            </a:pPr>
            <a:r>
              <a:rPr lang="en-US" sz="2200" dirty="0">
                <a:effectLst/>
                <a:latin typeface="Calibri" panose="020F0502020204030204" pitchFamily="34" charset="0"/>
                <a:ea typeface="Calibri" panose="020F0502020204030204" pitchFamily="34" charset="0"/>
                <a:cs typeface="Times New Roman" panose="02020603050405020304" pitchFamily="18" charset="0"/>
              </a:rPr>
              <a:t>Debrief with co-workers. Have a place to share frustrations and receive support from people who understand.</a:t>
            </a:r>
          </a:p>
          <a:p>
            <a:pPr marL="457200" lvl="2" indent="-285750">
              <a:lnSpc>
                <a:spcPct val="107000"/>
              </a:lnSpc>
              <a:spcBef>
                <a:spcPts val="0"/>
              </a:spcBef>
              <a:spcAft>
                <a:spcPts val="0"/>
              </a:spcAft>
              <a:buFont typeface="Wingdings" panose="05000000000000000000" pitchFamily="2" charset="2"/>
              <a:buChar char="ü"/>
            </a:pPr>
            <a:r>
              <a:rPr lang="en-US" sz="2200" dirty="0">
                <a:effectLst/>
                <a:latin typeface="Calibri" panose="020F0502020204030204" pitchFamily="34" charset="0"/>
                <a:ea typeface="Calibri" panose="020F0502020204030204" pitchFamily="34" charset="0"/>
                <a:cs typeface="Times New Roman" panose="02020603050405020304" pitchFamily="18" charset="0"/>
              </a:rPr>
              <a:t>Participate in hobbies and fun activities with family and friends</a:t>
            </a:r>
          </a:p>
          <a:p>
            <a:pPr marL="457200" lvl="2" indent="-285750">
              <a:lnSpc>
                <a:spcPct val="107000"/>
              </a:lnSpc>
              <a:spcBef>
                <a:spcPts val="0"/>
              </a:spcBef>
              <a:spcAft>
                <a:spcPts val="800"/>
              </a:spcAft>
              <a:buFont typeface="Wingdings" panose="05000000000000000000" pitchFamily="2" charset="2"/>
              <a:buChar char="ü"/>
            </a:pPr>
            <a:r>
              <a:rPr lang="en-US" sz="2200" dirty="0">
                <a:effectLst/>
                <a:latin typeface="Calibri" panose="020F0502020204030204" pitchFamily="34" charset="0"/>
                <a:ea typeface="Calibri" panose="020F0502020204030204" pitchFamily="34" charset="0"/>
                <a:cs typeface="Times New Roman" panose="02020603050405020304" pitchFamily="18" charset="0"/>
              </a:rPr>
              <a:t>Socialize outside of </a:t>
            </a: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work</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4E02534A-FC99-4742-A1E8-52412FAF1AC6}"/>
              </a:ext>
            </a:extLst>
          </p:cNvPr>
          <p:cNvSpPr>
            <a:spLocks noGrp="1"/>
          </p:cNvSpPr>
          <p:nvPr>
            <p:ph sz="half" idx="2"/>
          </p:nvPr>
        </p:nvSpPr>
        <p:spPr>
          <a:xfrm>
            <a:off x="6035038" y="1449238"/>
            <a:ext cx="5120642" cy="4813539"/>
          </a:xfrm>
        </p:spPr>
        <p:txBody>
          <a:bodyPr>
            <a:noAutofit/>
          </a:bodyPr>
          <a:lstStyle/>
          <a:p>
            <a:pPr marL="457200" marR="0" lvl="2" indent="-285750">
              <a:lnSpc>
                <a:spcPct val="107000"/>
              </a:lnSpc>
              <a:spcBef>
                <a:spcPts val="0"/>
              </a:spcBef>
              <a:spcAft>
                <a:spcPts val="0"/>
              </a:spcAft>
              <a:buFont typeface="Wingdings" panose="05000000000000000000" pitchFamily="2" charset="2"/>
              <a:buChar char="ü"/>
            </a:pPr>
            <a:r>
              <a:rPr lang="en-US" sz="2000" dirty="0">
                <a:effectLst/>
                <a:latin typeface="Calibri" panose="020F0502020204030204" pitchFamily="34" charset="0"/>
                <a:ea typeface="Calibri" panose="020F0502020204030204" pitchFamily="34" charset="0"/>
                <a:cs typeface="Times New Roman" panose="02020603050405020304" pitchFamily="18" charset="0"/>
              </a:rPr>
              <a:t>Practice mindfulness, meditation, (prayer, yoga, fishing, ceremony, nature)</a:t>
            </a:r>
          </a:p>
          <a:p>
            <a:pPr marL="457200" marR="0" lvl="2" indent="-285750">
              <a:lnSpc>
                <a:spcPct val="107000"/>
              </a:lnSpc>
              <a:spcBef>
                <a:spcPts val="0"/>
              </a:spcBef>
              <a:spcAft>
                <a:spcPts val="0"/>
              </a:spcAft>
              <a:buFont typeface="Wingdings" panose="05000000000000000000" pitchFamily="2" charset="2"/>
              <a:buChar char="ü"/>
            </a:pPr>
            <a:r>
              <a:rPr lang="en-US" sz="2000" dirty="0">
                <a:effectLst/>
                <a:latin typeface="Calibri" panose="020F0502020204030204" pitchFamily="34" charset="0"/>
                <a:ea typeface="Calibri" panose="020F0502020204030204" pitchFamily="34" charset="0"/>
                <a:cs typeface="Times New Roman" panose="02020603050405020304" pitchFamily="18" charset="0"/>
              </a:rPr>
              <a:t>Imagine washing off or dumping all the stress from each day and replace it with positive thoughts and feelings. </a:t>
            </a:r>
          </a:p>
          <a:p>
            <a:pPr marL="457200" marR="0" lvl="2" indent="-285750">
              <a:lnSpc>
                <a:spcPct val="107000"/>
              </a:lnSpc>
              <a:spcBef>
                <a:spcPts val="0"/>
              </a:spcBef>
              <a:spcAft>
                <a:spcPts val="0"/>
              </a:spcAft>
              <a:buFont typeface="Wingdings" panose="05000000000000000000" pitchFamily="2" charset="2"/>
              <a:buChar char="ü"/>
            </a:pPr>
            <a:r>
              <a:rPr lang="en-US" sz="2000" dirty="0">
                <a:effectLst/>
                <a:latin typeface="Calibri" panose="020F0502020204030204" pitchFamily="34" charset="0"/>
                <a:ea typeface="Calibri" panose="020F0502020204030204" pitchFamily="34" charset="0"/>
                <a:cs typeface="Times New Roman" panose="02020603050405020304" pitchFamily="18" charset="0"/>
              </a:rPr>
              <a:t>Set boundaries and take time off when you need it</a:t>
            </a:r>
          </a:p>
          <a:p>
            <a:pPr marL="457200" marR="0" lvl="2" indent="-285750">
              <a:lnSpc>
                <a:spcPct val="107000"/>
              </a:lnSpc>
              <a:spcBef>
                <a:spcPts val="0"/>
              </a:spcBef>
              <a:spcAft>
                <a:spcPts val="0"/>
              </a:spcAft>
              <a:buFont typeface="Wingdings" panose="05000000000000000000" pitchFamily="2" charset="2"/>
              <a:buChar char="ü"/>
            </a:pPr>
            <a:r>
              <a:rPr lang="en-US" sz="2000" dirty="0">
                <a:effectLst/>
                <a:latin typeface="Calibri" panose="020F0502020204030204" pitchFamily="34" charset="0"/>
                <a:ea typeface="Calibri" panose="020F0502020204030204" pitchFamily="34" charset="0"/>
                <a:cs typeface="Times New Roman" panose="02020603050405020304" pitchFamily="18" charset="0"/>
              </a:rPr>
              <a:t>Think long term – the meaning and purpose of law enforcement work</a:t>
            </a:r>
          </a:p>
          <a:p>
            <a:pPr marL="457200" marR="0" lvl="2" indent="-285750">
              <a:lnSpc>
                <a:spcPct val="107000"/>
              </a:lnSpc>
              <a:spcBef>
                <a:spcPts val="0"/>
              </a:spcBef>
              <a:spcAft>
                <a:spcPts val="0"/>
              </a:spcAft>
              <a:buFont typeface="Wingdings" panose="05000000000000000000" pitchFamily="2" charset="2"/>
              <a:buChar char="ü"/>
            </a:pPr>
            <a:r>
              <a:rPr lang="en-US" sz="2000" dirty="0">
                <a:effectLst/>
                <a:latin typeface="Calibri" panose="020F0502020204030204" pitchFamily="34" charset="0"/>
                <a:ea typeface="Calibri" panose="020F0502020204030204" pitchFamily="34" charset="0"/>
                <a:cs typeface="Times New Roman" panose="02020603050405020304" pitchFamily="18" charset="0"/>
              </a:rPr>
              <a:t>Try to reduce stress in other areas, and don’t take on new stress (minimize)</a:t>
            </a:r>
          </a:p>
          <a:p>
            <a:pPr marL="457200" marR="0" lvl="2" indent="-285750">
              <a:lnSpc>
                <a:spcPct val="107000"/>
              </a:lnSpc>
              <a:spcBef>
                <a:spcPts val="0"/>
              </a:spcBef>
              <a:spcAft>
                <a:spcPts val="0"/>
              </a:spcAft>
              <a:buFont typeface="Wingdings" panose="05000000000000000000" pitchFamily="2" charset="2"/>
              <a:buChar char="ü"/>
            </a:pPr>
            <a:r>
              <a:rPr lang="en-US" sz="2000" dirty="0">
                <a:effectLst/>
                <a:latin typeface="Calibri" panose="020F0502020204030204" pitchFamily="34" charset="0"/>
                <a:ea typeface="Calibri" panose="020F0502020204030204" pitchFamily="34" charset="0"/>
                <a:cs typeface="Times New Roman" panose="02020603050405020304" pitchFamily="18" charset="0"/>
              </a:rPr>
              <a:t>Recognize that stress and stress responses are normal</a:t>
            </a:r>
          </a:p>
          <a:p>
            <a:pPr marL="457200" marR="0" lvl="2" indent="-285750">
              <a:lnSpc>
                <a:spcPct val="107000"/>
              </a:lnSpc>
              <a:spcBef>
                <a:spcPts val="0"/>
              </a:spcBef>
              <a:spcAft>
                <a:spcPts val="800"/>
              </a:spcAft>
              <a:buFont typeface="Wingdings" panose="05000000000000000000" pitchFamily="2" charset="2"/>
              <a:buChar char="ü"/>
            </a:pPr>
            <a:r>
              <a:rPr lang="en-US" sz="2000" dirty="0">
                <a:effectLst/>
                <a:latin typeface="Calibri" panose="020F0502020204030204" pitchFamily="34" charset="0"/>
                <a:ea typeface="Calibri" panose="020F0502020204030204" pitchFamily="34" charset="0"/>
                <a:cs typeface="Times New Roman" panose="02020603050405020304" pitchFamily="18" charset="0"/>
              </a:rPr>
              <a:t>Know when to get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help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9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F98E04-0F11-417F-AADB-D543AC2B0B8B}"/>
              </a:ext>
            </a:extLst>
          </p:cNvPr>
          <p:cNvSpPr>
            <a:spLocks noGrp="1"/>
          </p:cNvSpPr>
          <p:nvPr>
            <p:ph type="title"/>
          </p:nvPr>
        </p:nvSpPr>
        <p:spPr>
          <a:xfrm>
            <a:off x="2020019" y="500061"/>
            <a:ext cx="8711242" cy="1325564"/>
          </a:xfrm>
        </p:spPr>
        <p:txBody>
          <a:bodyPr>
            <a:normAutofit/>
          </a:bodyPr>
          <a:lstStyle/>
          <a:p>
            <a:pPr algn="l"/>
            <a:r>
              <a:rPr lang="en-US" sz="5000" dirty="0">
                <a:solidFill>
                  <a:schemeClr val="tx1"/>
                </a:solidFill>
              </a:rPr>
              <a:t>Let your waves come and go</a:t>
            </a:r>
          </a:p>
        </p:txBody>
      </p:sp>
      <p:sp>
        <p:nvSpPr>
          <p:cNvPr id="5" name="Subtitle 4">
            <a:extLst>
              <a:ext uri="{FF2B5EF4-FFF2-40B4-BE49-F238E27FC236}">
                <a16:creationId xmlns:a16="http://schemas.microsoft.com/office/drawing/2014/main" id="{685B34F5-B2D5-48C1-9532-55E15A4234F2}"/>
              </a:ext>
            </a:extLst>
          </p:cNvPr>
          <p:cNvSpPr>
            <a:spLocks noGrp="1"/>
          </p:cNvSpPr>
          <p:nvPr>
            <p:ph type="body" idx="1"/>
          </p:nvPr>
        </p:nvSpPr>
        <p:spPr/>
        <p:txBody>
          <a:bodyPr>
            <a:normAutofit/>
          </a:bodyPr>
          <a:lstStyle/>
          <a:p>
            <a:pPr algn="l"/>
            <a:r>
              <a:rPr lang="en-US" sz="2000" dirty="0">
                <a:solidFill>
                  <a:srgbClr val="FFFFFF"/>
                </a:solidFill>
              </a:rPr>
              <a:t>“Trust the process”</a:t>
            </a:r>
          </a:p>
        </p:txBody>
      </p:sp>
      <p:pic>
        <p:nvPicPr>
          <p:cNvPr id="2052" name="Picture 4" descr="See the source image">
            <a:extLst>
              <a:ext uri="{FF2B5EF4-FFF2-40B4-BE49-F238E27FC236}">
                <a16:creationId xmlns:a16="http://schemas.microsoft.com/office/drawing/2014/main" id="{914884AD-D7FE-4A2E-A80D-4054DAAC79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3623" y="2102929"/>
            <a:ext cx="6274296" cy="4282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15891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9B0D64-78AC-4D99-A2D0-9EF388C2886B}"/>
              </a:ext>
            </a:extLst>
          </p:cNvPr>
          <p:cNvPicPr>
            <a:picLocks noChangeAspect="1"/>
          </p:cNvPicPr>
          <p:nvPr/>
        </p:nvPicPr>
        <p:blipFill>
          <a:blip r:embed="rId2"/>
          <a:stretch>
            <a:fillRect/>
          </a:stretch>
        </p:blipFill>
        <p:spPr>
          <a:xfrm rot="16200000">
            <a:off x="4373081" y="-1080161"/>
            <a:ext cx="5717965" cy="9022725"/>
          </a:xfrm>
          <a:prstGeom prst="rect">
            <a:avLst/>
          </a:prstGeom>
        </p:spPr>
      </p:pic>
      <p:sp>
        <p:nvSpPr>
          <p:cNvPr id="4" name="Title 3">
            <a:extLst>
              <a:ext uri="{FF2B5EF4-FFF2-40B4-BE49-F238E27FC236}">
                <a16:creationId xmlns:a16="http://schemas.microsoft.com/office/drawing/2014/main" id="{D62A13F3-67FD-490D-A71B-FB63620D88D6}"/>
              </a:ext>
            </a:extLst>
          </p:cNvPr>
          <p:cNvSpPr>
            <a:spLocks noGrp="1"/>
          </p:cNvSpPr>
          <p:nvPr>
            <p:ph type="title"/>
          </p:nvPr>
        </p:nvSpPr>
        <p:spPr>
          <a:xfrm>
            <a:off x="313680" y="1020119"/>
            <a:ext cx="3362864" cy="4977441"/>
          </a:xfrm>
        </p:spPr>
        <p:txBody>
          <a:bodyPr anchor="b">
            <a:normAutofit/>
          </a:bodyPr>
          <a:lstStyle/>
          <a:p>
            <a:pPr algn="l"/>
            <a:r>
              <a:rPr lang="en-US" sz="3100" dirty="0">
                <a:solidFill>
                  <a:schemeClr val="tx1"/>
                </a:solidFill>
              </a:rPr>
              <a:t>1. Identify Wave  Intensity </a:t>
            </a:r>
            <a:br>
              <a:rPr lang="en-US" sz="3100" dirty="0">
                <a:solidFill>
                  <a:schemeClr val="tx1"/>
                </a:solidFill>
              </a:rPr>
            </a:br>
            <a:r>
              <a:rPr lang="en-US" sz="3100" dirty="0">
                <a:solidFill>
                  <a:schemeClr val="tx1"/>
                </a:solidFill>
              </a:rPr>
              <a:t>(Class 1-6</a:t>
            </a:r>
            <a:r>
              <a:rPr lang="en-US" sz="3100" dirty="0" smtClean="0">
                <a:solidFill>
                  <a:schemeClr val="tx1"/>
                </a:solidFill>
              </a:rPr>
              <a:t>)</a:t>
            </a:r>
            <a:br>
              <a:rPr lang="en-US" sz="3100" dirty="0" smtClean="0">
                <a:solidFill>
                  <a:schemeClr val="tx1"/>
                </a:solidFill>
              </a:rPr>
            </a:br>
            <a:r>
              <a:rPr lang="en-US" sz="3100" dirty="0">
                <a:solidFill>
                  <a:schemeClr val="tx1"/>
                </a:solidFill>
              </a:rPr>
              <a:t/>
            </a:r>
            <a:br>
              <a:rPr lang="en-US" sz="3100" dirty="0">
                <a:solidFill>
                  <a:schemeClr val="tx1"/>
                </a:solidFill>
              </a:rPr>
            </a:br>
            <a:r>
              <a:rPr lang="en-US" sz="3100" dirty="0">
                <a:solidFill>
                  <a:schemeClr val="tx1"/>
                </a:solidFill>
              </a:rPr>
              <a:t>2. List emotions inside the </a:t>
            </a:r>
            <a:r>
              <a:rPr lang="en-US" sz="3100" dirty="0" smtClean="0">
                <a:solidFill>
                  <a:schemeClr val="tx1"/>
                </a:solidFill>
              </a:rPr>
              <a:t>wave</a:t>
            </a:r>
            <a:br>
              <a:rPr lang="en-US" sz="3100" dirty="0" smtClean="0">
                <a:solidFill>
                  <a:schemeClr val="tx1"/>
                </a:solidFill>
              </a:rPr>
            </a:br>
            <a:r>
              <a:rPr lang="en-US" sz="3100" dirty="0">
                <a:solidFill>
                  <a:schemeClr val="tx1"/>
                </a:solidFill>
              </a:rPr>
              <a:t/>
            </a:r>
            <a:br>
              <a:rPr lang="en-US" sz="3100" dirty="0">
                <a:solidFill>
                  <a:schemeClr val="tx1"/>
                </a:solidFill>
              </a:rPr>
            </a:br>
            <a:r>
              <a:rPr lang="en-US" sz="3100" dirty="0">
                <a:solidFill>
                  <a:schemeClr val="tx1"/>
                </a:solidFill>
              </a:rPr>
              <a:t>3. Identify restorative </a:t>
            </a:r>
            <a:r>
              <a:rPr lang="en-US" sz="3100" dirty="0" smtClean="0">
                <a:solidFill>
                  <a:schemeClr val="tx1"/>
                </a:solidFill>
              </a:rPr>
              <a:t/>
            </a:r>
            <a:br>
              <a:rPr lang="en-US" sz="3100" dirty="0" smtClean="0">
                <a:solidFill>
                  <a:schemeClr val="tx1"/>
                </a:solidFill>
              </a:rPr>
            </a:br>
            <a:r>
              <a:rPr lang="en-US" sz="3100" dirty="0" smtClean="0">
                <a:solidFill>
                  <a:schemeClr val="tx1"/>
                </a:solidFill>
              </a:rPr>
              <a:t>activity </a:t>
            </a:r>
            <a:r>
              <a:rPr lang="en-US" sz="3100" dirty="0">
                <a:solidFill>
                  <a:schemeClr val="tx1"/>
                </a:solidFill>
              </a:rPr>
              <a:t>between </a:t>
            </a:r>
            <a:r>
              <a:rPr lang="en-US" sz="3100" dirty="0" smtClean="0">
                <a:solidFill>
                  <a:schemeClr val="tx1"/>
                </a:solidFill>
              </a:rPr>
              <a:t>waves</a:t>
            </a:r>
            <a:endParaRPr lang="en-US" sz="4800" dirty="0">
              <a:solidFill>
                <a:schemeClr val="tx1"/>
              </a:solidFill>
            </a:endParaRPr>
          </a:p>
        </p:txBody>
      </p:sp>
    </p:spTree>
    <p:extLst>
      <p:ext uri="{BB962C8B-B14F-4D97-AF65-F5344CB8AC3E}">
        <p14:creationId xmlns:p14="http://schemas.microsoft.com/office/powerpoint/2010/main" val="394039880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28800" y="835211"/>
            <a:ext cx="7762672" cy="4718487"/>
          </a:xfrm>
          <a:prstGeom prst="rect">
            <a:avLst/>
          </a:prstGeom>
        </p:spPr>
      </p:pic>
    </p:spTree>
    <p:extLst>
      <p:ext uri="{BB962C8B-B14F-4D97-AF65-F5344CB8AC3E}">
        <p14:creationId xmlns:p14="http://schemas.microsoft.com/office/powerpoint/2010/main" val="1116662703"/>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hank you for joining!"/>
          <p:cNvSpPr txBox="1"/>
          <p:nvPr/>
        </p:nvSpPr>
        <p:spPr>
          <a:xfrm>
            <a:off x="3110500" y="2627628"/>
            <a:ext cx="6018631" cy="7694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4400" b="1">
                <a:solidFill>
                  <a:srgbClr val="FFFFFF"/>
                </a:solidFill>
                <a:latin typeface="Arial"/>
                <a:ea typeface="Arial"/>
                <a:cs typeface="Arial"/>
                <a:sym typeface="Arial"/>
              </a:defRPr>
            </a:lvl1pPr>
          </a:lstStyle>
          <a:p>
            <a:r>
              <a:rPr dirty="0">
                <a:solidFill>
                  <a:schemeClr val="tx1"/>
                </a:solidFill>
              </a:rPr>
              <a:t>Thank you for joining!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
          <p:cNvSpPr txBox="1"/>
          <p:nvPr/>
        </p:nvSpPr>
        <p:spPr>
          <a:xfrm>
            <a:off x="603849" y="155169"/>
            <a:ext cx="10998679" cy="978687"/>
          </a:xfrm>
          <a:prstGeom prst="rect">
            <a:avLst/>
          </a:prstGeom>
          <a:ln w="12700">
            <a:miter lim="400000"/>
          </a:ln>
          <a:extLst>
            <a:ext uri="{C572A759-6A51-4108-AA02-DFA0A04FC94B}">
              <ma14:wrappingTextBoxFlag xmlns:ma14="http://schemas.microsoft.com/office/mac/drawingml/2011/main" xmlns="" val="1"/>
            </a:ext>
          </a:extLst>
        </p:spPr>
        <p:txBody>
          <a:bodyPr wrap="square" lIns="45699" tIns="45699" rIns="45699" bIns="45699" anchor="b">
            <a:spAutoFit/>
          </a:bodyPr>
          <a:lstStyle>
            <a:lvl1pPr algn="ctr" defTabSz="914400">
              <a:lnSpc>
                <a:spcPct val="90000"/>
              </a:lnSpc>
              <a:defRPr sz="3200">
                <a:latin typeface="Arial"/>
                <a:ea typeface="Arial"/>
                <a:cs typeface="Arial"/>
                <a:sym typeface="Arial"/>
              </a:defRPr>
            </a:lvl1pPr>
          </a:lstStyle>
          <a:p>
            <a:r>
              <a:rPr lang="en-US" dirty="0"/>
              <a:t>The Mountain Plains Mental Health Technology Transfer Center</a:t>
            </a:r>
            <a:endParaRPr dirty="0"/>
          </a:p>
        </p:txBody>
      </p:sp>
      <p:pic>
        <p:nvPicPr>
          <p:cNvPr id="152" name="Picture 10" descr="Picture 10"/>
          <p:cNvPicPr>
            <a:picLocks noChangeAspect="1"/>
          </p:cNvPicPr>
          <p:nvPr/>
        </p:nvPicPr>
        <p:blipFill>
          <a:blip r:embed="rId3"/>
          <a:stretch>
            <a:fillRect/>
          </a:stretch>
        </p:blipFill>
        <p:spPr>
          <a:xfrm>
            <a:off x="7476226" y="1483959"/>
            <a:ext cx="4609626" cy="4228193"/>
          </a:xfrm>
          <a:prstGeom prst="rect">
            <a:avLst/>
          </a:prstGeom>
          <a:ln w="12700">
            <a:miter lim="400000"/>
          </a:ln>
        </p:spPr>
      </p:pic>
      <p:sp>
        <p:nvSpPr>
          <p:cNvPr id="2" name="Rectangle 1"/>
          <p:cNvSpPr/>
          <p:nvPr/>
        </p:nvSpPr>
        <p:spPr>
          <a:xfrm>
            <a:off x="388189" y="1483959"/>
            <a:ext cx="7088037" cy="4401205"/>
          </a:xfrm>
          <a:prstGeom prst="rect">
            <a:avLst/>
          </a:prstGeom>
        </p:spPr>
        <p:txBody>
          <a:bodyPr wrap="square">
            <a:spAutoFit/>
          </a:bodyPr>
          <a:lstStyle/>
          <a:p>
            <a:pPr defTabSz="975390">
              <a:defRPr sz="1700">
                <a:latin typeface="Arial"/>
                <a:ea typeface="Arial"/>
                <a:cs typeface="Arial"/>
                <a:sym typeface="Arial"/>
              </a:defRPr>
            </a:pPr>
            <a:r>
              <a:rPr lang="en-US" sz="2000" dirty="0">
                <a:solidFill>
                  <a:schemeClr val="tx1"/>
                </a:solidFill>
              </a:rPr>
              <a:t>The Mountain Plains Mental Health Technology Transfer Center (Mountain Plains MHTTC) provides training and technical assistance to individuals who serve persons with mental health concerns throughout Region 8 (Colorado, Montana, North Dakota, South Dakota, Utah and Wyoming).</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We belong to the Technology Transfer Center (TTC) Network, a national network of training and technical assistance centers serving the needs of mental health, substance use and prevention providers. The work of the TTC Network is under a cooperative agreement by the Substance Abuse and Mental Health Service Administration (SAMHSA). </a:t>
            </a:r>
            <a:endParaRPr lang="en-US" sz="2000" dirty="0" smtClean="0">
              <a:solidFill>
                <a:schemeClr val="tx1"/>
              </a:solidFill>
            </a:endParaRPr>
          </a:p>
          <a:p>
            <a:pPr defTabSz="975390">
              <a:defRPr sz="1700">
                <a:latin typeface="Arial"/>
                <a:ea typeface="Arial"/>
                <a:cs typeface="Arial"/>
                <a:sym typeface="Arial"/>
              </a:defRPr>
            </a:pPr>
            <a:endParaRPr lang="en-US" sz="2000" dirty="0">
              <a:solidFill>
                <a:schemeClr val="tx1"/>
              </a:solidFill>
            </a:endParaRPr>
          </a:p>
        </p:txBody>
      </p:sp>
    </p:spTree>
    <p:extLst>
      <p:ext uri="{BB962C8B-B14F-4D97-AF65-F5344CB8AC3E}">
        <p14:creationId xmlns:p14="http://schemas.microsoft.com/office/powerpoint/2010/main" val="391174330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FA81D03D-0FFF-4FA7-9D88-918990F4ACAD}"/>
              </a:ext>
            </a:extLst>
          </p:cNvPr>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a:xfrm>
            <a:off x="3003934" y="195823"/>
            <a:ext cx="6579241" cy="6579241"/>
          </a:xfrm>
          <a:prstGeom prst="rect">
            <a:avLst/>
          </a:prstGeom>
        </p:spPr>
      </p:pic>
    </p:spTree>
    <p:extLst>
      <p:ext uri="{BB962C8B-B14F-4D97-AF65-F5344CB8AC3E}">
        <p14:creationId xmlns:p14="http://schemas.microsoft.com/office/powerpoint/2010/main" val="139276562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ubtitle 2"/>
          <p:cNvSpPr txBox="1">
            <a:spLocks noGrp="1"/>
          </p:cNvSpPr>
          <p:nvPr>
            <p:ph type="subTitle" sz="half" idx="1"/>
          </p:nvPr>
        </p:nvSpPr>
        <p:spPr>
          <a:xfrm>
            <a:off x="1414732" y="3088257"/>
            <a:ext cx="7422116" cy="2861942"/>
          </a:xfrm>
          <a:prstGeom prst="rect">
            <a:avLst/>
          </a:prstGeom>
        </p:spPr>
        <p:txBody>
          <a:bodyPr>
            <a:normAutofit/>
          </a:bodyPr>
          <a:lstStyle/>
          <a:p>
            <a:pPr algn="l"/>
            <a:r>
              <a:rPr lang="en-US" dirty="0" smtClean="0"/>
              <a:t>Presented </a:t>
            </a:r>
            <a:r>
              <a:rPr lang="en-US" dirty="0"/>
              <a:t>by:</a:t>
            </a:r>
          </a:p>
          <a:p>
            <a:pPr algn="l"/>
            <a:r>
              <a:rPr lang="en-US" dirty="0"/>
              <a:t>Dr. Tami De </a:t>
            </a:r>
            <a:r>
              <a:rPr lang="en-US" dirty="0" err="1"/>
              <a:t>Coteau</a:t>
            </a:r>
            <a:r>
              <a:rPr lang="en-US" dirty="0"/>
              <a:t>, PhD</a:t>
            </a:r>
          </a:p>
          <a:p>
            <a:pPr algn="l"/>
            <a:r>
              <a:rPr lang="en-US" dirty="0"/>
              <a:t>Licensed Clinical Psychologist</a:t>
            </a:r>
          </a:p>
          <a:p>
            <a:pPr algn="l"/>
            <a:r>
              <a:rPr lang="en-US" dirty="0" err="1"/>
              <a:t>DeCoteau</a:t>
            </a:r>
            <a:r>
              <a:rPr lang="en-US" dirty="0"/>
              <a:t> Trauma-Informed Care &amp; Practice, PLLC</a:t>
            </a:r>
          </a:p>
          <a:p>
            <a:pPr algn="l"/>
            <a:r>
              <a:rPr lang="en-US" dirty="0">
                <a:hlinkClick r:id="rId3"/>
              </a:rPr>
              <a:t>www.decoteaupsychology.com</a:t>
            </a:r>
            <a:endParaRPr lang="en-US" dirty="0"/>
          </a:p>
        </p:txBody>
      </p:sp>
      <p:sp>
        <p:nvSpPr>
          <p:cNvPr id="133" name="Title 1"/>
          <p:cNvSpPr txBox="1">
            <a:spLocks noGrp="1"/>
          </p:cNvSpPr>
          <p:nvPr>
            <p:ph type="ctrTitle"/>
          </p:nvPr>
        </p:nvSpPr>
        <p:spPr>
          <a:xfrm>
            <a:off x="1414732" y="206810"/>
            <a:ext cx="9963509" cy="1630616"/>
          </a:xfrm>
          <a:prstGeom prst="rect">
            <a:avLst/>
          </a:prstGeom>
        </p:spPr>
        <p:txBody>
          <a:bodyPr>
            <a:normAutofit/>
          </a:bodyPr>
          <a:lstStyle>
            <a:lvl1pPr defTabSz="822958">
              <a:defRPr sz="3200" b="1"/>
            </a:lvl1pPr>
          </a:lstStyle>
          <a:p>
            <a:r>
              <a:rPr lang="en-US" sz="4000" dirty="0"/>
              <a:t>Riding the Wave of Stress, Trauma, &amp; Grief to Enhance Self-Care</a:t>
            </a:r>
            <a:endParaRPr sz="4000" dirty="0"/>
          </a:p>
        </p:txBody>
      </p:sp>
    </p:spTree>
    <p:extLst>
      <p:ext uri="{BB962C8B-B14F-4D97-AF65-F5344CB8AC3E}">
        <p14:creationId xmlns:p14="http://schemas.microsoft.com/office/powerpoint/2010/main" val="220992848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425AA1-88F1-4E60-A44C-0EDC9847AD37}"/>
              </a:ext>
            </a:extLst>
          </p:cNvPr>
          <p:cNvSpPr>
            <a:spLocks noGrp="1"/>
          </p:cNvSpPr>
          <p:nvPr>
            <p:ph type="title"/>
          </p:nvPr>
        </p:nvSpPr>
        <p:spPr>
          <a:xfrm>
            <a:off x="345232" y="902424"/>
            <a:ext cx="11756571" cy="4173430"/>
          </a:xfrm>
        </p:spPr>
        <p:txBody>
          <a:bodyPr>
            <a:normAutofit/>
          </a:bodyPr>
          <a:lstStyle/>
          <a:p>
            <a:r>
              <a:rPr lang="en-US" dirty="0"/>
              <a:t>The current combination of stress (work) + threat (COVID19) + reduced support (public) + lack of control &amp; predictability (constantly changing environment/information) create the “Perfect Storm” for stress and illness.</a:t>
            </a:r>
          </a:p>
        </p:txBody>
      </p:sp>
    </p:spTree>
    <p:extLst>
      <p:ext uri="{BB962C8B-B14F-4D97-AF65-F5344CB8AC3E}">
        <p14:creationId xmlns:p14="http://schemas.microsoft.com/office/powerpoint/2010/main" val="2507382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7CA89-18C6-49B9-9EC8-5C57800DC5CF}"/>
              </a:ext>
            </a:extLst>
          </p:cNvPr>
          <p:cNvSpPr>
            <a:spLocks noGrp="1"/>
          </p:cNvSpPr>
          <p:nvPr>
            <p:ph type="title"/>
          </p:nvPr>
        </p:nvSpPr>
        <p:spPr/>
        <p:txBody>
          <a:bodyPr/>
          <a:lstStyle/>
          <a:p>
            <a:pPr>
              <a:defRPr/>
            </a:pPr>
            <a:r>
              <a:rPr lang="en-US" dirty="0"/>
              <a:t>Stress and Trauma</a:t>
            </a:r>
          </a:p>
        </p:txBody>
      </p:sp>
      <p:sp>
        <p:nvSpPr>
          <p:cNvPr id="4099" name="Content Placeholder 2">
            <a:extLst>
              <a:ext uri="{FF2B5EF4-FFF2-40B4-BE49-F238E27FC236}">
                <a16:creationId xmlns:a16="http://schemas.microsoft.com/office/drawing/2014/main" id="{89D0F6F8-E9E4-40BC-A8C7-483641C14A28}"/>
              </a:ext>
            </a:extLst>
          </p:cNvPr>
          <p:cNvSpPr>
            <a:spLocks noGrp="1"/>
          </p:cNvSpPr>
          <p:nvPr>
            <p:ph idx="1"/>
          </p:nvPr>
        </p:nvSpPr>
        <p:spPr>
          <a:xfrm>
            <a:off x="838200" y="1874148"/>
            <a:ext cx="9036341" cy="4101023"/>
          </a:xfrm>
        </p:spPr>
        <p:txBody>
          <a:bodyPr>
            <a:normAutofit lnSpcReduction="10000"/>
          </a:bodyPr>
          <a:lstStyle/>
          <a:p>
            <a:pPr>
              <a:buFont typeface="Arial" panose="020B0604020202020204" pitchFamily="34" charset="0"/>
              <a:buChar char="•"/>
            </a:pPr>
            <a:r>
              <a:rPr lang="en-US" altLang="en-US" dirty="0"/>
              <a:t>Working with people in crisis causes ongoing exposure to stress and traumatic stress</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Reactions to stress and trauma are normal</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They must be addressed regularly</a:t>
            </a:r>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Failure to address them as a part of our work can cause secondary trauma</a:t>
            </a:r>
          </a:p>
        </p:txBody>
      </p:sp>
    </p:spTree>
    <p:extLst>
      <p:ext uri="{BB962C8B-B14F-4D97-AF65-F5344CB8AC3E}">
        <p14:creationId xmlns:p14="http://schemas.microsoft.com/office/powerpoint/2010/main" val="922214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E25C-BBC6-4CA5-A347-372532EFAFC9}"/>
              </a:ext>
            </a:extLst>
          </p:cNvPr>
          <p:cNvSpPr>
            <a:spLocks noGrp="1"/>
          </p:cNvSpPr>
          <p:nvPr>
            <p:ph type="title"/>
          </p:nvPr>
        </p:nvSpPr>
        <p:spPr>
          <a:xfrm>
            <a:off x="1142301" y="596318"/>
            <a:ext cx="9907398" cy="1143000"/>
          </a:xfrm>
        </p:spPr>
        <p:txBody>
          <a:bodyPr>
            <a:noAutofit/>
          </a:bodyPr>
          <a:lstStyle/>
          <a:p>
            <a:pPr>
              <a:defRPr/>
            </a:pPr>
            <a:r>
              <a:rPr lang="en-US" sz="3600" dirty="0"/>
              <a:t>Emotional Exhaustion, Compassion Fatigue &amp; Burnout</a:t>
            </a:r>
          </a:p>
        </p:txBody>
      </p:sp>
      <p:sp>
        <p:nvSpPr>
          <p:cNvPr id="28675" name="Content Placeholder 2">
            <a:extLst>
              <a:ext uri="{FF2B5EF4-FFF2-40B4-BE49-F238E27FC236}">
                <a16:creationId xmlns:a16="http://schemas.microsoft.com/office/drawing/2014/main" id="{80BBF5B7-CB9E-46A6-8FD7-8BB4DD441E4E}"/>
              </a:ext>
            </a:extLst>
          </p:cNvPr>
          <p:cNvSpPr>
            <a:spLocks noGrp="1"/>
          </p:cNvSpPr>
          <p:nvPr>
            <p:ph idx="1"/>
          </p:nvPr>
        </p:nvSpPr>
        <p:spPr>
          <a:xfrm>
            <a:off x="1142300" y="2057280"/>
            <a:ext cx="10123797" cy="4145112"/>
          </a:xfrm>
        </p:spPr>
        <p:txBody>
          <a:bodyPr>
            <a:normAutofit fontScale="92500" lnSpcReduction="10000"/>
          </a:bodyPr>
          <a:lstStyle/>
          <a:p>
            <a:pPr>
              <a:defRPr/>
            </a:pPr>
            <a:r>
              <a:rPr lang="en-US" b="1" dirty="0"/>
              <a:t>Emotional Exhaustion: </a:t>
            </a:r>
            <a:r>
              <a:rPr lang="en-US" dirty="0"/>
              <a:t>Chronic state of physical and emotional depletion that results from excessive demands and continuous stress. </a:t>
            </a:r>
          </a:p>
          <a:p>
            <a:pPr>
              <a:defRPr/>
            </a:pPr>
            <a:r>
              <a:rPr lang="en-US" b="1" dirty="0"/>
              <a:t>Compassion Fatigue:</a:t>
            </a:r>
            <a:r>
              <a:rPr lang="en-US" dirty="0"/>
              <a:t> Gradual lessening of compassion over time.</a:t>
            </a:r>
            <a:endParaRPr lang="en-US" sz="1200" b="1" dirty="0"/>
          </a:p>
          <a:p>
            <a:pPr>
              <a:defRPr/>
            </a:pPr>
            <a:r>
              <a:rPr lang="en-US" b="1" dirty="0"/>
              <a:t>Burnout: </a:t>
            </a:r>
            <a:r>
              <a:rPr lang="en-US" dirty="0"/>
              <a:t>Long term exhaustion and diminished interest in work.  Feeling overwhelmed by chronicity and complexity of problems in a working environment</a:t>
            </a:r>
          </a:p>
          <a:p>
            <a:pPr>
              <a:defRPr/>
            </a:pPr>
            <a:endParaRPr lang="en-US" dirty="0"/>
          </a:p>
          <a:p>
            <a:pPr>
              <a:buFont typeface="Wingdings" panose="05000000000000000000" pitchFamily="2" charset="2"/>
              <a:buChar char="v"/>
              <a:defRPr/>
            </a:pPr>
            <a:r>
              <a:rPr lang="en-US" dirty="0"/>
              <a:t>“Life-management” problems that do not represent a “disorder”</a:t>
            </a:r>
          </a:p>
          <a:p>
            <a:pPr>
              <a:defRPr/>
            </a:pPr>
            <a:endParaRPr lang="en-US" dirty="0"/>
          </a:p>
        </p:txBody>
      </p:sp>
    </p:spTree>
    <p:extLst>
      <p:ext uri="{BB962C8B-B14F-4D97-AF65-F5344CB8AC3E}">
        <p14:creationId xmlns:p14="http://schemas.microsoft.com/office/powerpoint/2010/main" val="4011646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6B7B1-5162-4E95-9E0B-B94AD0574072}"/>
              </a:ext>
            </a:extLst>
          </p:cNvPr>
          <p:cNvSpPr>
            <a:spLocks noGrp="1"/>
          </p:cNvSpPr>
          <p:nvPr>
            <p:ph type="title"/>
          </p:nvPr>
        </p:nvSpPr>
        <p:spPr>
          <a:xfrm>
            <a:off x="1174458" y="566257"/>
            <a:ext cx="9264941" cy="1143000"/>
          </a:xfrm>
        </p:spPr>
        <p:txBody>
          <a:bodyPr>
            <a:noAutofit/>
          </a:bodyPr>
          <a:lstStyle/>
          <a:p>
            <a:pPr>
              <a:defRPr/>
            </a:pPr>
            <a:r>
              <a:rPr lang="en-US" sz="3600" dirty="0"/>
              <a:t>What is Secondary Traumatic  Exposure?</a:t>
            </a:r>
          </a:p>
        </p:txBody>
      </p:sp>
      <p:sp>
        <p:nvSpPr>
          <p:cNvPr id="3" name="Content Placeholder 2">
            <a:extLst>
              <a:ext uri="{FF2B5EF4-FFF2-40B4-BE49-F238E27FC236}">
                <a16:creationId xmlns:a16="http://schemas.microsoft.com/office/drawing/2014/main" id="{FA6E9E72-2EAB-440E-8423-B9D73D708C7F}"/>
              </a:ext>
            </a:extLst>
          </p:cNvPr>
          <p:cNvSpPr>
            <a:spLocks noGrp="1"/>
          </p:cNvSpPr>
          <p:nvPr>
            <p:ph idx="1"/>
          </p:nvPr>
        </p:nvSpPr>
        <p:spPr>
          <a:xfrm>
            <a:off x="1174457" y="1709257"/>
            <a:ext cx="9815595" cy="4404221"/>
          </a:xfrm>
        </p:spPr>
        <p:txBody>
          <a:bodyPr>
            <a:normAutofit fontScale="92500" lnSpcReduction="10000"/>
          </a:bodyPr>
          <a:lstStyle/>
          <a:p>
            <a:pPr eaLnBrk="1" hangingPunct="1">
              <a:buFont typeface="Arial" panose="020B0604020202020204" pitchFamily="34" charset="0"/>
              <a:buChar char="•"/>
              <a:defRPr/>
            </a:pPr>
            <a:r>
              <a:rPr lang="en-US" sz="2700" dirty="0">
                <a:latin typeface="Arial" panose="020B0604020202020204" pitchFamily="34" charset="0"/>
                <a:cs typeface="Arial" panose="020B0604020202020204" pitchFamily="34" charset="0"/>
              </a:rPr>
              <a:t>Exposure to traumatic material when working with traumatized individuals</a:t>
            </a:r>
          </a:p>
          <a:p>
            <a:pPr marL="307975" indent="-171450">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n-US" sz="2700" dirty="0">
                <a:latin typeface="Arial" panose="020B0604020202020204" pitchFamily="34" charset="0"/>
                <a:cs typeface="Arial" panose="020B0604020202020204" pitchFamily="34" charset="0"/>
              </a:rPr>
              <a:t>Exposures range from a single episode to frequent and high intensity</a:t>
            </a:r>
          </a:p>
          <a:p>
            <a:pPr marL="307975" indent="-171450">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n-US" sz="2700" dirty="0">
                <a:latin typeface="Arial" panose="020B0604020202020204" pitchFamily="34" charset="0"/>
                <a:cs typeface="Arial" panose="020B0604020202020204" pitchFamily="34" charset="0"/>
              </a:rPr>
              <a:t>Traumatic situations are not a direct threat to helpers themselves</a:t>
            </a:r>
          </a:p>
          <a:p>
            <a:pPr eaLnBrk="1" hangingPunct="1">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n-US" sz="2700" dirty="0">
                <a:latin typeface="Arial" panose="020B0604020202020204" pitchFamily="34" charset="0"/>
                <a:cs typeface="Arial" panose="020B0604020202020204" pitchFamily="34" charset="0"/>
              </a:rPr>
              <a:t>Exposure is common among: </a:t>
            </a:r>
          </a:p>
          <a:p>
            <a:pPr lvl="1" eaLnBrk="1" hangingPunct="1">
              <a:buFont typeface="Arial" panose="020B0604020202020204" pitchFamily="34" charset="0"/>
              <a:buChar char="•"/>
              <a:defRPr/>
            </a:pPr>
            <a:r>
              <a:rPr lang="en-US" sz="2700" dirty="0">
                <a:latin typeface="Arial" panose="020B0604020202020204" pitchFamily="34" charset="0"/>
                <a:cs typeface="Arial" panose="020B0604020202020204" pitchFamily="34" charset="0"/>
              </a:rPr>
              <a:t>Trauma counselor</a:t>
            </a:r>
          </a:p>
          <a:p>
            <a:pPr lvl="1" eaLnBrk="1" hangingPunct="1">
              <a:buFont typeface="Arial" panose="020B0604020202020204" pitchFamily="34" charset="0"/>
              <a:buChar char="•"/>
              <a:defRPr/>
            </a:pPr>
            <a:r>
              <a:rPr lang="en-US" sz="2700" dirty="0">
                <a:latin typeface="Arial" panose="020B0604020202020204" pitchFamily="34" charset="0"/>
                <a:cs typeface="Arial" panose="020B0604020202020204" pitchFamily="34" charset="0"/>
              </a:rPr>
              <a:t>Rescue workers</a:t>
            </a:r>
          </a:p>
          <a:p>
            <a:pPr lvl="1" eaLnBrk="1" hangingPunct="1">
              <a:buFont typeface="Arial" panose="020B0604020202020204" pitchFamily="34" charset="0"/>
              <a:buChar char="•"/>
              <a:defRPr/>
            </a:pPr>
            <a:r>
              <a:rPr lang="en-US" sz="2700" dirty="0">
                <a:latin typeface="Arial" panose="020B0604020202020204" pitchFamily="34" charset="0"/>
                <a:cs typeface="Arial" panose="020B0604020202020204" pitchFamily="34" charset="0"/>
              </a:rPr>
              <a:t>Humanitarian/crisis intervention workers</a:t>
            </a:r>
          </a:p>
          <a:p>
            <a:pPr>
              <a:defRPr/>
            </a:pPr>
            <a:endParaRPr lang="en-US" sz="2200" dirty="0"/>
          </a:p>
        </p:txBody>
      </p:sp>
    </p:spTree>
    <p:extLst>
      <p:ext uri="{BB962C8B-B14F-4D97-AF65-F5344CB8AC3E}">
        <p14:creationId xmlns:p14="http://schemas.microsoft.com/office/powerpoint/2010/main" val="462127112"/>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3068</TotalTime>
  <Words>1445</Words>
  <Application>Microsoft Office PowerPoint</Application>
  <PresentationFormat>Widescreen</PresentationFormat>
  <Paragraphs>164</Paragraphs>
  <Slides>25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Helvetica</vt:lpstr>
      <vt:lpstr>Times New Roman</vt:lpstr>
      <vt:lpstr>Wingdings</vt:lpstr>
      <vt:lpstr>Office Theme</vt:lpstr>
      <vt:lpstr>Riding the Wave of Stress, Trauma, &amp; Grief to Enhance Self-Care</vt:lpstr>
      <vt:lpstr>PowerPoint Presentation</vt:lpstr>
      <vt:lpstr>PowerPoint Presentation</vt:lpstr>
      <vt:lpstr>PowerPoint Presentation</vt:lpstr>
      <vt:lpstr>Riding the Wave of Stress, Trauma, &amp; Grief to Enhance Self-Care</vt:lpstr>
      <vt:lpstr>The current combination of stress (work) + threat (COVID19) + reduced support (public) + lack of control &amp; predictability (constantly changing environment/information) create the “Perfect Storm” for stress and illness.</vt:lpstr>
      <vt:lpstr>Stress and Trauma</vt:lpstr>
      <vt:lpstr>Emotional Exhaustion, Compassion Fatigue &amp; Burnout</vt:lpstr>
      <vt:lpstr>What is Secondary Traumatic  Exposure?</vt:lpstr>
      <vt:lpstr>PowerPoint Presentation</vt:lpstr>
      <vt:lpstr>When does grief occur?  It occurs when something or someone which we have been dependent upon is no longer present; the loss of something/someone we care about.   *death of a loved one *divorce *separation, *moving  *losing a job *physical disability </vt:lpstr>
      <vt:lpstr>PowerPoint Presentation</vt:lpstr>
      <vt:lpstr>What Does Stress Look &amp; Feel Like?</vt:lpstr>
      <vt:lpstr>PowerPoint Presentation</vt:lpstr>
      <vt:lpstr>PowerPoint Presentation</vt:lpstr>
      <vt:lpstr>PowerPoint Presentation</vt:lpstr>
      <vt:lpstr>PowerPoint Presentation</vt:lpstr>
      <vt:lpstr>Don’t get stuck in a HOLE!</vt:lpstr>
      <vt:lpstr>PowerPoint Presentation</vt:lpstr>
      <vt:lpstr>Coping in a Nutshell</vt:lpstr>
      <vt:lpstr>Dealing Effectively With Stress</vt:lpstr>
      <vt:lpstr>Let your waves come and go</vt:lpstr>
      <vt:lpstr>1. Identify Wave  Intensity  (Class 1-6)  2. List emotions inside the wave  3. Identify restorative  activity between waves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Terry</dc:creator>
  <cp:lastModifiedBy>Terry, David</cp:lastModifiedBy>
  <cp:revision>79</cp:revision>
  <cp:lastPrinted>2020-11-17T17:13:36Z</cp:lastPrinted>
  <dcterms:modified xsi:type="dcterms:W3CDTF">2021-02-02T17:14:40Z</dcterms:modified>
</cp:coreProperties>
</file>