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344" r:id="rId6"/>
    <p:sldId id="345" r:id="rId7"/>
    <p:sldId id="323" r:id="rId8"/>
    <p:sldId id="321" r:id="rId9"/>
    <p:sldId id="343" r:id="rId10"/>
    <p:sldId id="346" r:id="rId11"/>
    <p:sldId id="320" r:id="rId12"/>
    <p:sldId id="274" r:id="rId13"/>
    <p:sldId id="276" r:id="rId14"/>
    <p:sldId id="275" r:id="rId15"/>
    <p:sldId id="347" r:id="rId16"/>
    <p:sldId id="348" r:id="rId17"/>
    <p:sldId id="350" r:id="rId18"/>
    <p:sldId id="349" r:id="rId19"/>
    <p:sldId id="351" r:id="rId20"/>
    <p:sldId id="338" r:id="rId21"/>
    <p:sldId id="342" r:id="rId22"/>
    <p:sldId id="285" r:id="rId23"/>
    <p:sldId id="33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94"/>
  </p:normalViewPr>
  <p:slideViewPr>
    <p:cSldViewPr snapToGrid="0" snapToObjects="1">
      <p:cViewPr varScale="1">
        <p:scale>
          <a:sx n="59" d="100"/>
          <a:sy n="5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D3220-7440-4ECD-8742-A9803A0F7477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942F9-1263-4232-B4BF-C5EC84E9DD8F}">
      <dgm:prSet/>
      <dgm:spPr/>
      <dgm:t>
        <a:bodyPr/>
        <a:lstStyle/>
        <a:p>
          <a:r>
            <a:rPr lang="en-US"/>
            <a:t>Self-Care + 7 patterns</a:t>
          </a:r>
        </a:p>
      </dgm:t>
    </dgm:pt>
    <dgm:pt modelId="{0C8CC0F3-9B48-4850-B85B-D3D152969DDB}" type="parTrans" cxnId="{E90A9190-B67A-4FB5-9EDD-2B3EF157EE32}">
      <dgm:prSet/>
      <dgm:spPr/>
      <dgm:t>
        <a:bodyPr/>
        <a:lstStyle/>
        <a:p>
          <a:endParaRPr lang="en-US"/>
        </a:p>
      </dgm:t>
    </dgm:pt>
    <dgm:pt modelId="{CFC6052C-9273-44DB-BEE1-4A37DAC094B2}" type="sibTrans" cxnId="{E90A9190-B67A-4FB5-9EDD-2B3EF157EE32}">
      <dgm:prSet/>
      <dgm:spPr/>
      <dgm:t>
        <a:bodyPr/>
        <a:lstStyle/>
        <a:p>
          <a:endParaRPr lang="en-US"/>
        </a:p>
      </dgm:t>
    </dgm:pt>
    <dgm:pt modelId="{B038E344-4ED0-4769-95F3-F73F42C79B4E}">
      <dgm:prSet/>
      <dgm:spPr/>
      <dgm:t>
        <a:bodyPr/>
        <a:lstStyle/>
        <a:p>
          <a:r>
            <a:rPr lang="en-US"/>
            <a:t>Emotions</a:t>
          </a:r>
        </a:p>
      </dgm:t>
    </dgm:pt>
    <dgm:pt modelId="{F6759D32-D5E4-4F82-AF73-67FB643EDE7C}" type="parTrans" cxnId="{288AC34D-9CC0-4BA3-86A7-10E648B09609}">
      <dgm:prSet/>
      <dgm:spPr/>
      <dgm:t>
        <a:bodyPr/>
        <a:lstStyle/>
        <a:p>
          <a:endParaRPr lang="en-US"/>
        </a:p>
      </dgm:t>
    </dgm:pt>
    <dgm:pt modelId="{C74E29F3-4B27-427B-A94C-C9A82E66D7A2}" type="sibTrans" cxnId="{288AC34D-9CC0-4BA3-86A7-10E648B09609}">
      <dgm:prSet/>
      <dgm:spPr/>
      <dgm:t>
        <a:bodyPr/>
        <a:lstStyle/>
        <a:p>
          <a:endParaRPr lang="en-US"/>
        </a:p>
      </dgm:t>
    </dgm:pt>
    <dgm:pt modelId="{FC2054D1-875B-4855-A892-F0E5A8B51862}">
      <dgm:prSet/>
      <dgm:spPr/>
      <dgm:t>
        <a:bodyPr/>
        <a:lstStyle/>
        <a:p>
          <a:r>
            <a:rPr lang="en-US"/>
            <a:t>Relationships</a:t>
          </a:r>
        </a:p>
      </dgm:t>
    </dgm:pt>
    <dgm:pt modelId="{F49F09B5-2DFF-4E97-B32B-F0AC93758ABF}" type="parTrans" cxnId="{4CE4415C-F700-4B38-A806-6E831B798831}">
      <dgm:prSet/>
      <dgm:spPr/>
      <dgm:t>
        <a:bodyPr/>
        <a:lstStyle/>
        <a:p>
          <a:endParaRPr lang="en-US"/>
        </a:p>
      </dgm:t>
    </dgm:pt>
    <dgm:pt modelId="{F9D094E4-927E-4A76-B1EB-A266BD5A553A}" type="sibTrans" cxnId="{4CE4415C-F700-4B38-A806-6E831B798831}">
      <dgm:prSet/>
      <dgm:spPr/>
      <dgm:t>
        <a:bodyPr/>
        <a:lstStyle/>
        <a:p>
          <a:endParaRPr lang="en-US"/>
        </a:p>
      </dgm:t>
    </dgm:pt>
    <dgm:pt modelId="{35F521D7-7A16-40D6-9937-488CD098F3D6}">
      <dgm:prSet/>
      <dgm:spPr/>
      <dgm:t>
        <a:bodyPr/>
        <a:lstStyle/>
        <a:p>
          <a:r>
            <a:rPr lang="en-US"/>
            <a:t>Extreme Boundary Challenges</a:t>
          </a:r>
        </a:p>
      </dgm:t>
    </dgm:pt>
    <dgm:pt modelId="{ADD89FAD-A29B-4211-BA14-3B77718DAA3E}" type="parTrans" cxnId="{2C37B2B3-F8F7-4637-AAB9-565AB2C3694B}">
      <dgm:prSet/>
      <dgm:spPr/>
      <dgm:t>
        <a:bodyPr/>
        <a:lstStyle/>
        <a:p>
          <a:endParaRPr lang="en-US"/>
        </a:p>
      </dgm:t>
    </dgm:pt>
    <dgm:pt modelId="{853C0B26-F7D3-4414-B327-3D4D096F3560}" type="sibTrans" cxnId="{2C37B2B3-F8F7-4637-AAB9-565AB2C3694B}">
      <dgm:prSet/>
      <dgm:spPr/>
      <dgm:t>
        <a:bodyPr/>
        <a:lstStyle/>
        <a:p>
          <a:endParaRPr lang="en-US"/>
        </a:p>
      </dgm:t>
    </dgm:pt>
    <dgm:pt modelId="{2FF9B5EA-AADD-C140-9ADE-F2FC3BDD8322}" type="pres">
      <dgm:prSet presAssocID="{C69D3220-7440-4ECD-8742-A9803A0F747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6617C8-3466-9043-B790-FB1C600B11C3}" type="pres">
      <dgm:prSet presAssocID="{C69D3220-7440-4ECD-8742-A9803A0F7477}" presName="dummyMaxCanvas" presStyleCnt="0">
        <dgm:presLayoutVars/>
      </dgm:prSet>
      <dgm:spPr/>
    </dgm:pt>
    <dgm:pt modelId="{C9EE461F-54CF-CB43-8196-CECE7CCC8583}" type="pres">
      <dgm:prSet presAssocID="{C69D3220-7440-4ECD-8742-A9803A0F747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EBE22-A26B-2D4E-A235-2C030BEE2DCB}" type="pres">
      <dgm:prSet presAssocID="{C69D3220-7440-4ECD-8742-A9803A0F747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AE09D-FA1E-4947-BF7B-F31FDA6A3D91}" type="pres">
      <dgm:prSet presAssocID="{C69D3220-7440-4ECD-8742-A9803A0F747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DB161-017E-8B46-8A63-5BC54E68EA4D}" type="pres">
      <dgm:prSet presAssocID="{C69D3220-7440-4ECD-8742-A9803A0F747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FD1BE-29D8-3142-91F4-96EC0A9D6F85}" type="pres">
      <dgm:prSet presAssocID="{C69D3220-7440-4ECD-8742-A9803A0F747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D157A-8166-EB4E-88DE-9496738B122F}" type="pres">
      <dgm:prSet presAssocID="{C69D3220-7440-4ECD-8742-A9803A0F747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62F17-13DB-894D-A0BA-BA329B8B774A}" type="pres">
      <dgm:prSet presAssocID="{C69D3220-7440-4ECD-8742-A9803A0F747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26761-2496-944B-BA67-D715B9526176}" type="pres">
      <dgm:prSet presAssocID="{C69D3220-7440-4ECD-8742-A9803A0F747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B11CE-86DE-254F-80D6-CC233B7708DF}" type="pres">
      <dgm:prSet presAssocID="{C69D3220-7440-4ECD-8742-A9803A0F747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12ADF-E378-834E-B3EC-3B41F1AFE915}" type="pres">
      <dgm:prSet presAssocID="{C69D3220-7440-4ECD-8742-A9803A0F747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60D65-E84C-7449-8474-90C6DCD66250}" type="pres">
      <dgm:prSet presAssocID="{C69D3220-7440-4ECD-8742-A9803A0F747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8AC34D-9CC0-4BA3-86A7-10E648B09609}" srcId="{C69D3220-7440-4ECD-8742-A9803A0F7477}" destId="{B038E344-4ED0-4769-95F3-F73F42C79B4E}" srcOrd="1" destOrd="0" parTransId="{F6759D32-D5E4-4F82-AF73-67FB643EDE7C}" sibTransId="{C74E29F3-4B27-427B-A94C-C9A82E66D7A2}"/>
    <dgm:cxn modelId="{E90A9190-B67A-4FB5-9EDD-2B3EF157EE32}" srcId="{C69D3220-7440-4ECD-8742-A9803A0F7477}" destId="{DEC942F9-1263-4232-B4BF-C5EC84E9DD8F}" srcOrd="0" destOrd="0" parTransId="{0C8CC0F3-9B48-4850-B85B-D3D152969DDB}" sibTransId="{CFC6052C-9273-44DB-BEE1-4A37DAC094B2}"/>
    <dgm:cxn modelId="{4CE4415C-F700-4B38-A806-6E831B798831}" srcId="{C69D3220-7440-4ECD-8742-A9803A0F7477}" destId="{FC2054D1-875B-4855-A892-F0E5A8B51862}" srcOrd="2" destOrd="0" parTransId="{F49F09B5-2DFF-4E97-B32B-F0AC93758ABF}" sibTransId="{F9D094E4-927E-4A76-B1EB-A266BD5A553A}"/>
    <dgm:cxn modelId="{20E09B19-F4AA-A94E-BF2C-32AA805B8E96}" type="presOf" srcId="{C74E29F3-4B27-427B-A94C-C9A82E66D7A2}" destId="{4E2D157A-8166-EB4E-88DE-9496738B122F}" srcOrd="0" destOrd="0" presId="urn:microsoft.com/office/officeart/2005/8/layout/vProcess5"/>
    <dgm:cxn modelId="{21B376C0-96A2-0A4D-B35C-084E32B4D5C5}" type="presOf" srcId="{C69D3220-7440-4ECD-8742-A9803A0F7477}" destId="{2FF9B5EA-AADD-C140-9ADE-F2FC3BDD8322}" srcOrd="0" destOrd="0" presId="urn:microsoft.com/office/officeart/2005/8/layout/vProcess5"/>
    <dgm:cxn modelId="{115A3C86-8916-E44F-8F76-C62A6DDB30F7}" type="presOf" srcId="{35F521D7-7A16-40D6-9937-488CD098F3D6}" destId="{C5060D65-E84C-7449-8474-90C6DCD66250}" srcOrd="1" destOrd="0" presId="urn:microsoft.com/office/officeart/2005/8/layout/vProcess5"/>
    <dgm:cxn modelId="{5FFE20DC-441A-734A-98D1-0C993923D9A4}" type="presOf" srcId="{B038E344-4ED0-4769-95F3-F73F42C79B4E}" destId="{D07EBE22-A26B-2D4E-A235-2C030BEE2DCB}" srcOrd="0" destOrd="0" presId="urn:microsoft.com/office/officeart/2005/8/layout/vProcess5"/>
    <dgm:cxn modelId="{1EFD082B-78F4-5E4C-A789-49979500AD36}" type="presOf" srcId="{FC2054D1-875B-4855-A892-F0E5A8B51862}" destId="{86212ADF-E378-834E-B3EC-3B41F1AFE915}" srcOrd="1" destOrd="0" presId="urn:microsoft.com/office/officeart/2005/8/layout/vProcess5"/>
    <dgm:cxn modelId="{B7D07578-A251-1D4B-9BD0-DDD345204514}" type="presOf" srcId="{FC2054D1-875B-4855-A892-F0E5A8B51862}" destId="{8C5AE09D-FA1E-4947-BF7B-F31FDA6A3D91}" srcOrd="0" destOrd="0" presId="urn:microsoft.com/office/officeart/2005/8/layout/vProcess5"/>
    <dgm:cxn modelId="{06ACE30E-1915-4444-829C-C5FA26D5AE75}" type="presOf" srcId="{DEC942F9-1263-4232-B4BF-C5EC84E9DD8F}" destId="{83F26761-2496-944B-BA67-D715B9526176}" srcOrd="1" destOrd="0" presId="urn:microsoft.com/office/officeart/2005/8/layout/vProcess5"/>
    <dgm:cxn modelId="{5194381E-E947-3946-B274-47F68E83FB04}" type="presOf" srcId="{B038E344-4ED0-4769-95F3-F73F42C79B4E}" destId="{108B11CE-86DE-254F-80D6-CC233B7708DF}" srcOrd="1" destOrd="0" presId="urn:microsoft.com/office/officeart/2005/8/layout/vProcess5"/>
    <dgm:cxn modelId="{B0D03A7C-BE1B-1244-9E29-7DA4C06BDEF2}" type="presOf" srcId="{DEC942F9-1263-4232-B4BF-C5EC84E9DD8F}" destId="{C9EE461F-54CF-CB43-8196-CECE7CCC8583}" srcOrd="0" destOrd="0" presId="urn:microsoft.com/office/officeart/2005/8/layout/vProcess5"/>
    <dgm:cxn modelId="{2C37B2B3-F8F7-4637-AAB9-565AB2C3694B}" srcId="{C69D3220-7440-4ECD-8742-A9803A0F7477}" destId="{35F521D7-7A16-40D6-9937-488CD098F3D6}" srcOrd="3" destOrd="0" parTransId="{ADD89FAD-A29B-4211-BA14-3B77718DAA3E}" sibTransId="{853C0B26-F7D3-4414-B327-3D4D096F3560}"/>
    <dgm:cxn modelId="{D1A6512E-824C-9E4A-8651-83A209C6F67C}" type="presOf" srcId="{CFC6052C-9273-44DB-BEE1-4A37DAC094B2}" destId="{F52FD1BE-29D8-3142-91F4-96EC0A9D6F85}" srcOrd="0" destOrd="0" presId="urn:microsoft.com/office/officeart/2005/8/layout/vProcess5"/>
    <dgm:cxn modelId="{8E8F67CF-DECD-8D4D-838E-92D58D3D2FBB}" type="presOf" srcId="{35F521D7-7A16-40D6-9937-488CD098F3D6}" destId="{3F6DB161-017E-8B46-8A63-5BC54E68EA4D}" srcOrd="0" destOrd="0" presId="urn:microsoft.com/office/officeart/2005/8/layout/vProcess5"/>
    <dgm:cxn modelId="{40FAFF3F-D9F1-4740-8988-99A4B5B1903B}" type="presOf" srcId="{F9D094E4-927E-4A76-B1EB-A266BD5A553A}" destId="{8A062F17-13DB-894D-A0BA-BA329B8B774A}" srcOrd="0" destOrd="0" presId="urn:microsoft.com/office/officeart/2005/8/layout/vProcess5"/>
    <dgm:cxn modelId="{2ECF3BF8-3055-9649-92F3-43FB1D2E15F3}" type="presParOf" srcId="{2FF9B5EA-AADD-C140-9ADE-F2FC3BDD8322}" destId="{BC6617C8-3466-9043-B790-FB1C600B11C3}" srcOrd="0" destOrd="0" presId="urn:microsoft.com/office/officeart/2005/8/layout/vProcess5"/>
    <dgm:cxn modelId="{6821898D-35AC-DE40-8EFD-CC7F308B1A59}" type="presParOf" srcId="{2FF9B5EA-AADD-C140-9ADE-F2FC3BDD8322}" destId="{C9EE461F-54CF-CB43-8196-CECE7CCC8583}" srcOrd="1" destOrd="0" presId="urn:microsoft.com/office/officeart/2005/8/layout/vProcess5"/>
    <dgm:cxn modelId="{295E505E-254B-3F48-B3F6-9D6495068511}" type="presParOf" srcId="{2FF9B5EA-AADD-C140-9ADE-F2FC3BDD8322}" destId="{D07EBE22-A26B-2D4E-A235-2C030BEE2DCB}" srcOrd="2" destOrd="0" presId="urn:microsoft.com/office/officeart/2005/8/layout/vProcess5"/>
    <dgm:cxn modelId="{6C837BF6-A840-A64A-9BCC-DD2612AD85D1}" type="presParOf" srcId="{2FF9B5EA-AADD-C140-9ADE-F2FC3BDD8322}" destId="{8C5AE09D-FA1E-4947-BF7B-F31FDA6A3D91}" srcOrd="3" destOrd="0" presId="urn:microsoft.com/office/officeart/2005/8/layout/vProcess5"/>
    <dgm:cxn modelId="{4DD9AC70-9721-154D-A936-48A16E8A9262}" type="presParOf" srcId="{2FF9B5EA-AADD-C140-9ADE-F2FC3BDD8322}" destId="{3F6DB161-017E-8B46-8A63-5BC54E68EA4D}" srcOrd="4" destOrd="0" presId="urn:microsoft.com/office/officeart/2005/8/layout/vProcess5"/>
    <dgm:cxn modelId="{B76D1D73-39B9-8F4D-AA44-07D98BAD0D41}" type="presParOf" srcId="{2FF9B5EA-AADD-C140-9ADE-F2FC3BDD8322}" destId="{F52FD1BE-29D8-3142-91F4-96EC0A9D6F85}" srcOrd="5" destOrd="0" presId="urn:microsoft.com/office/officeart/2005/8/layout/vProcess5"/>
    <dgm:cxn modelId="{5062E869-1F0A-8E41-B757-650CEF66A165}" type="presParOf" srcId="{2FF9B5EA-AADD-C140-9ADE-F2FC3BDD8322}" destId="{4E2D157A-8166-EB4E-88DE-9496738B122F}" srcOrd="6" destOrd="0" presId="urn:microsoft.com/office/officeart/2005/8/layout/vProcess5"/>
    <dgm:cxn modelId="{EFA4D720-330D-C942-B708-F714E55EFE0D}" type="presParOf" srcId="{2FF9B5EA-AADD-C140-9ADE-F2FC3BDD8322}" destId="{8A062F17-13DB-894D-A0BA-BA329B8B774A}" srcOrd="7" destOrd="0" presId="urn:microsoft.com/office/officeart/2005/8/layout/vProcess5"/>
    <dgm:cxn modelId="{1507ECA0-F9B0-6C45-9A30-2E3E0EE8B0B4}" type="presParOf" srcId="{2FF9B5EA-AADD-C140-9ADE-F2FC3BDD8322}" destId="{83F26761-2496-944B-BA67-D715B9526176}" srcOrd="8" destOrd="0" presId="urn:microsoft.com/office/officeart/2005/8/layout/vProcess5"/>
    <dgm:cxn modelId="{F7F1BE4D-92CF-2B4D-A735-3D220CD03937}" type="presParOf" srcId="{2FF9B5EA-AADD-C140-9ADE-F2FC3BDD8322}" destId="{108B11CE-86DE-254F-80D6-CC233B7708DF}" srcOrd="9" destOrd="0" presId="urn:microsoft.com/office/officeart/2005/8/layout/vProcess5"/>
    <dgm:cxn modelId="{23661F3B-1514-C846-8C7B-9BB54AEEBFBC}" type="presParOf" srcId="{2FF9B5EA-AADD-C140-9ADE-F2FC3BDD8322}" destId="{86212ADF-E378-834E-B3EC-3B41F1AFE915}" srcOrd="10" destOrd="0" presId="urn:microsoft.com/office/officeart/2005/8/layout/vProcess5"/>
    <dgm:cxn modelId="{9404D858-77D2-8146-9BB7-20DAC4B071B1}" type="presParOf" srcId="{2FF9B5EA-AADD-C140-9ADE-F2FC3BDD8322}" destId="{C5060D65-E84C-7449-8474-90C6DCD6625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FEB08C-4A52-48CC-BFF3-ADB8C99A024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F644D8D-3FB0-4D62-8199-1A2D9BD2CE53}">
      <dgm:prSet/>
      <dgm:spPr/>
      <dgm:t>
        <a:bodyPr/>
        <a:lstStyle/>
        <a:p>
          <a:r>
            <a:rPr lang="en-US"/>
            <a:t>People and situations can be really messy. If it is safe, talk it through with someone in confidence. (not always possible)</a:t>
          </a:r>
        </a:p>
      </dgm:t>
    </dgm:pt>
    <dgm:pt modelId="{92987E00-7CA7-43C5-97B6-7A793D842474}" type="parTrans" cxnId="{287F6324-2806-4D5D-8BD4-6103F9E52E6C}">
      <dgm:prSet/>
      <dgm:spPr/>
      <dgm:t>
        <a:bodyPr/>
        <a:lstStyle/>
        <a:p>
          <a:endParaRPr lang="en-US"/>
        </a:p>
      </dgm:t>
    </dgm:pt>
    <dgm:pt modelId="{0B666B68-6C17-4057-B983-0F2D0E474D37}" type="sibTrans" cxnId="{287F6324-2806-4D5D-8BD4-6103F9E52E6C}">
      <dgm:prSet/>
      <dgm:spPr/>
      <dgm:t>
        <a:bodyPr/>
        <a:lstStyle/>
        <a:p>
          <a:endParaRPr lang="en-US"/>
        </a:p>
      </dgm:t>
    </dgm:pt>
    <dgm:pt modelId="{62E007D8-6DF4-4C6E-BD4B-50A84A6E1494}">
      <dgm:prSet/>
      <dgm:spPr/>
      <dgm:t>
        <a:bodyPr/>
        <a:lstStyle/>
        <a:p>
          <a:r>
            <a:rPr lang="en-US"/>
            <a:t>Be very clear about your boundaries in messy situations</a:t>
          </a:r>
        </a:p>
      </dgm:t>
    </dgm:pt>
    <dgm:pt modelId="{95BE0357-03C3-4FD9-95FD-C3005D9CF984}" type="parTrans" cxnId="{52178628-A013-4878-B1FC-B19AD15FDE32}">
      <dgm:prSet/>
      <dgm:spPr/>
      <dgm:t>
        <a:bodyPr/>
        <a:lstStyle/>
        <a:p>
          <a:endParaRPr lang="en-US"/>
        </a:p>
      </dgm:t>
    </dgm:pt>
    <dgm:pt modelId="{68729B14-9DE7-475F-A0F0-D6DA784A0952}" type="sibTrans" cxnId="{52178628-A013-4878-B1FC-B19AD15FDE32}">
      <dgm:prSet/>
      <dgm:spPr/>
      <dgm:t>
        <a:bodyPr/>
        <a:lstStyle/>
        <a:p>
          <a:endParaRPr lang="en-US"/>
        </a:p>
      </dgm:t>
    </dgm:pt>
    <dgm:pt modelId="{56AEF0D7-66E4-4565-A8CB-394169EC1BD6}">
      <dgm:prSet/>
      <dgm:spPr/>
      <dgm:t>
        <a:bodyPr/>
        <a:lstStyle/>
        <a:p>
          <a:r>
            <a:rPr lang="en-US"/>
            <a:t>There is history, power issues, gossip, over-stepping</a:t>
          </a:r>
        </a:p>
      </dgm:t>
    </dgm:pt>
    <dgm:pt modelId="{D4159BC3-8B56-4984-BD28-072D45B90EC1}" type="parTrans" cxnId="{8152EEC1-4671-4DAE-AE5F-B72D7E6B7E6A}">
      <dgm:prSet/>
      <dgm:spPr/>
      <dgm:t>
        <a:bodyPr/>
        <a:lstStyle/>
        <a:p>
          <a:endParaRPr lang="en-US"/>
        </a:p>
      </dgm:t>
    </dgm:pt>
    <dgm:pt modelId="{09502481-1AFD-481F-9DAC-C36106B86912}" type="sibTrans" cxnId="{8152EEC1-4671-4DAE-AE5F-B72D7E6B7E6A}">
      <dgm:prSet/>
      <dgm:spPr/>
      <dgm:t>
        <a:bodyPr/>
        <a:lstStyle/>
        <a:p>
          <a:endParaRPr lang="en-US"/>
        </a:p>
      </dgm:t>
    </dgm:pt>
    <dgm:pt modelId="{3ACC38E4-AC50-42AC-B45C-58A6C02A8FA7}">
      <dgm:prSet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High drama situations</a:t>
          </a:r>
        </a:p>
      </dgm:t>
    </dgm:pt>
    <dgm:pt modelId="{335CBE95-7CAA-4812-8D8C-F3CD460948F3}" type="parTrans" cxnId="{04BA1186-218A-4CC2-BC3A-A1B558B054FF}">
      <dgm:prSet/>
      <dgm:spPr/>
      <dgm:t>
        <a:bodyPr/>
        <a:lstStyle/>
        <a:p>
          <a:endParaRPr lang="en-US"/>
        </a:p>
      </dgm:t>
    </dgm:pt>
    <dgm:pt modelId="{88303881-EF08-45C4-AAEA-EAA2A12FB4E7}" type="sibTrans" cxnId="{04BA1186-218A-4CC2-BC3A-A1B558B054FF}">
      <dgm:prSet/>
      <dgm:spPr/>
      <dgm:t>
        <a:bodyPr/>
        <a:lstStyle/>
        <a:p>
          <a:endParaRPr lang="en-US"/>
        </a:p>
      </dgm:t>
    </dgm:pt>
    <dgm:pt modelId="{9D282DBA-99D2-4EA7-A828-8C43D712EB0A}">
      <dgm:prSet/>
      <dgm:spPr/>
      <dgm:t>
        <a:bodyPr/>
        <a:lstStyle/>
        <a:p>
          <a:r>
            <a:rPr lang="en-US"/>
            <a:t>Notice if you are getting pulled into a riptide</a:t>
          </a:r>
        </a:p>
      </dgm:t>
    </dgm:pt>
    <dgm:pt modelId="{34E8EC36-5C2A-4D76-83D6-32F69964E109}" type="parTrans" cxnId="{0830981D-E8D2-47F4-AD67-9666351F5E48}">
      <dgm:prSet/>
      <dgm:spPr/>
      <dgm:t>
        <a:bodyPr/>
        <a:lstStyle/>
        <a:p>
          <a:endParaRPr lang="en-US"/>
        </a:p>
      </dgm:t>
    </dgm:pt>
    <dgm:pt modelId="{2F6C6DFA-C7EA-44AC-BFB4-5AB0EDBA9971}" type="sibTrans" cxnId="{0830981D-E8D2-47F4-AD67-9666351F5E48}">
      <dgm:prSet/>
      <dgm:spPr/>
      <dgm:t>
        <a:bodyPr/>
        <a:lstStyle/>
        <a:p>
          <a:endParaRPr lang="en-US"/>
        </a:p>
      </dgm:t>
    </dgm:pt>
    <dgm:pt modelId="{9BB27972-1ABF-D047-86BF-15219F77348D}" type="pres">
      <dgm:prSet presAssocID="{C9FEB08C-4A52-48CC-BFF3-ADB8C99A02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7A24A0-E0AA-584C-9F24-88ECBD4B73D3}" type="pres">
      <dgm:prSet presAssocID="{6F644D8D-3FB0-4D62-8199-1A2D9BD2CE53}" presName="parentText" presStyleLbl="node1" presStyleIdx="0" presStyleCnt="5" custLinFactNeighborX="-204" custLinFactNeighborY="-716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94EC8-E679-244B-912E-943165A2B9A3}" type="pres">
      <dgm:prSet presAssocID="{0B666B68-6C17-4057-B983-0F2D0E474D37}" presName="spacer" presStyleCnt="0"/>
      <dgm:spPr/>
    </dgm:pt>
    <dgm:pt modelId="{96FCD09F-F9F3-8045-8D65-AB27CA2E7EF7}" type="pres">
      <dgm:prSet presAssocID="{62E007D8-6DF4-4C6E-BD4B-50A84A6E149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C27D1-038E-3940-997D-7776610831D1}" type="pres">
      <dgm:prSet presAssocID="{68729B14-9DE7-475F-A0F0-D6DA784A0952}" presName="spacer" presStyleCnt="0"/>
      <dgm:spPr/>
    </dgm:pt>
    <dgm:pt modelId="{B30CC54A-AEDE-AE4B-B9D0-F4E3CBB25B59}" type="pres">
      <dgm:prSet presAssocID="{56AEF0D7-66E4-4565-A8CB-394169EC1BD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23C0C-EE31-DF42-A506-011A88598B6B}" type="pres">
      <dgm:prSet presAssocID="{09502481-1AFD-481F-9DAC-C36106B86912}" presName="spacer" presStyleCnt="0"/>
      <dgm:spPr/>
    </dgm:pt>
    <dgm:pt modelId="{10EA2637-21C9-4944-9F44-3C6A2D52F8B9}" type="pres">
      <dgm:prSet presAssocID="{3ACC38E4-AC50-42AC-B45C-58A6C02A8FA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874D6-4E5E-D544-8BA5-36036008A180}" type="pres">
      <dgm:prSet presAssocID="{88303881-EF08-45C4-AAEA-EAA2A12FB4E7}" presName="spacer" presStyleCnt="0"/>
      <dgm:spPr/>
    </dgm:pt>
    <dgm:pt modelId="{6F7CA9E9-0731-6D47-A582-4A0631171BB9}" type="pres">
      <dgm:prSet presAssocID="{9D282DBA-99D2-4EA7-A828-8C43D712EB0A}" presName="parentText" presStyleLbl="node1" presStyleIdx="4" presStyleCnt="5" custLinFactNeighborX="-204" custLinFactNeighborY="210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7F6324-2806-4D5D-8BD4-6103F9E52E6C}" srcId="{C9FEB08C-4A52-48CC-BFF3-ADB8C99A0240}" destId="{6F644D8D-3FB0-4D62-8199-1A2D9BD2CE53}" srcOrd="0" destOrd="0" parTransId="{92987E00-7CA7-43C5-97B6-7A793D842474}" sibTransId="{0B666B68-6C17-4057-B983-0F2D0E474D37}"/>
    <dgm:cxn modelId="{0B421546-506E-EA42-8C42-3C975EB557F1}" type="presOf" srcId="{9D282DBA-99D2-4EA7-A828-8C43D712EB0A}" destId="{6F7CA9E9-0731-6D47-A582-4A0631171BB9}" srcOrd="0" destOrd="0" presId="urn:microsoft.com/office/officeart/2005/8/layout/vList2"/>
    <dgm:cxn modelId="{8152EEC1-4671-4DAE-AE5F-B72D7E6B7E6A}" srcId="{C9FEB08C-4A52-48CC-BFF3-ADB8C99A0240}" destId="{56AEF0D7-66E4-4565-A8CB-394169EC1BD6}" srcOrd="2" destOrd="0" parTransId="{D4159BC3-8B56-4984-BD28-072D45B90EC1}" sibTransId="{09502481-1AFD-481F-9DAC-C36106B86912}"/>
    <dgm:cxn modelId="{5D2444AC-3711-B443-99D0-B2BC37D3A3BF}" type="presOf" srcId="{56AEF0D7-66E4-4565-A8CB-394169EC1BD6}" destId="{B30CC54A-AEDE-AE4B-B9D0-F4E3CBB25B59}" srcOrd="0" destOrd="0" presId="urn:microsoft.com/office/officeart/2005/8/layout/vList2"/>
    <dgm:cxn modelId="{D7FE4A71-C551-C34B-AD85-A3DC30F6CB11}" type="presOf" srcId="{3ACC38E4-AC50-42AC-B45C-58A6C02A8FA7}" destId="{10EA2637-21C9-4944-9F44-3C6A2D52F8B9}" srcOrd="0" destOrd="0" presId="urn:microsoft.com/office/officeart/2005/8/layout/vList2"/>
    <dgm:cxn modelId="{8E20FA1E-356F-7646-BE34-D2A5597FE139}" type="presOf" srcId="{6F644D8D-3FB0-4D62-8199-1A2D9BD2CE53}" destId="{367A24A0-E0AA-584C-9F24-88ECBD4B73D3}" srcOrd="0" destOrd="0" presId="urn:microsoft.com/office/officeart/2005/8/layout/vList2"/>
    <dgm:cxn modelId="{601DD761-D08B-964D-839E-98739F37CEDA}" type="presOf" srcId="{C9FEB08C-4A52-48CC-BFF3-ADB8C99A0240}" destId="{9BB27972-1ABF-D047-86BF-15219F77348D}" srcOrd="0" destOrd="0" presId="urn:microsoft.com/office/officeart/2005/8/layout/vList2"/>
    <dgm:cxn modelId="{49A14F04-DBF2-4A49-B99E-362257F5D919}" type="presOf" srcId="{62E007D8-6DF4-4C6E-BD4B-50A84A6E1494}" destId="{96FCD09F-F9F3-8045-8D65-AB27CA2E7EF7}" srcOrd="0" destOrd="0" presId="urn:microsoft.com/office/officeart/2005/8/layout/vList2"/>
    <dgm:cxn modelId="{52178628-A013-4878-B1FC-B19AD15FDE32}" srcId="{C9FEB08C-4A52-48CC-BFF3-ADB8C99A0240}" destId="{62E007D8-6DF4-4C6E-BD4B-50A84A6E1494}" srcOrd="1" destOrd="0" parTransId="{95BE0357-03C3-4FD9-95FD-C3005D9CF984}" sibTransId="{68729B14-9DE7-475F-A0F0-D6DA784A0952}"/>
    <dgm:cxn modelId="{0830981D-E8D2-47F4-AD67-9666351F5E48}" srcId="{C9FEB08C-4A52-48CC-BFF3-ADB8C99A0240}" destId="{9D282DBA-99D2-4EA7-A828-8C43D712EB0A}" srcOrd="4" destOrd="0" parTransId="{34E8EC36-5C2A-4D76-83D6-32F69964E109}" sibTransId="{2F6C6DFA-C7EA-44AC-BFB4-5AB0EDBA9971}"/>
    <dgm:cxn modelId="{04BA1186-218A-4CC2-BC3A-A1B558B054FF}" srcId="{C9FEB08C-4A52-48CC-BFF3-ADB8C99A0240}" destId="{3ACC38E4-AC50-42AC-B45C-58A6C02A8FA7}" srcOrd="3" destOrd="0" parTransId="{335CBE95-7CAA-4812-8D8C-F3CD460948F3}" sibTransId="{88303881-EF08-45C4-AAEA-EAA2A12FB4E7}"/>
    <dgm:cxn modelId="{8E8840C3-4D1B-B544-B85A-716DD4D2D02C}" type="presParOf" srcId="{9BB27972-1ABF-D047-86BF-15219F77348D}" destId="{367A24A0-E0AA-584C-9F24-88ECBD4B73D3}" srcOrd="0" destOrd="0" presId="urn:microsoft.com/office/officeart/2005/8/layout/vList2"/>
    <dgm:cxn modelId="{13C781E0-DFD1-7C46-8CD6-42B593CB1C07}" type="presParOf" srcId="{9BB27972-1ABF-D047-86BF-15219F77348D}" destId="{57394EC8-E679-244B-912E-943165A2B9A3}" srcOrd="1" destOrd="0" presId="urn:microsoft.com/office/officeart/2005/8/layout/vList2"/>
    <dgm:cxn modelId="{AFCA485B-7FA4-064B-9B36-223FAEA3B492}" type="presParOf" srcId="{9BB27972-1ABF-D047-86BF-15219F77348D}" destId="{96FCD09F-F9F3-8045-8D65-AB27CA2E7EF7}" srcOrd="2" destOrd="0" presId="urn:microsoft.com/office/officeart/2005/8/layout/vList2"/>
    <dgm:cxn modelId="{75B8D3A1-8CEE-BB4C-8E3C-24A2B7721106}" type="presParOf" srcId="{9BB27972-1ABF-D047-86BF-15219F77348D}" destId="{959C27D1-038E-3940-997D-7776610831D1}" srcOrd="3" destOrd="0" presId="urn:microsoft.com/office/officeart/2005/8/layout/vList2"/>
    <dgm:cxn modelId="{66E5583F-E38C-5747-8A9C-C149D4ED660F}" type="presParOf" srcId="{9BB27972-1ABF-D047-86BF-15219F77348D}" destId="{B30CC54A-AEDE-AE4B-B9D0-F4E3CBB25B59}" srcOrd="4" destOrd="0" presId="urn:microsoft.com/office/officeart/2005/8/layout/vList2"/>
    <dgm:cxn modelId="{1B97AA73-2193-5041-A17A-060C926FBF6B}" type="presParOf" srcId="{9BB27972-1ABF-D047-86BF-15219F77348D}" destId="{FD923C0C-EE31-DF42-A506-011A88598B6B}" srcOrd="5" destOrd="0" presId="urn:microsoft.com/office/officeart/2005/8/layout/vList2"/>
    <dgm:cxn modelId="{A3A72146-5314-2F4B-9CE2-A9CF209E495E}" type="presParOf" srcId="{9BB27972-1ABF-D047-86BF-15219F77348D}" destId="{10EA2637-21C9-4944-9F44-3C6A2D52F8B9}" srcOrd="6" destOrd="0" presId="urn:microsoft.com/office/officeart/2005/8/layout/vList2"/>
    <dgm:cxn modelId="{0150CF6B-9118-D74F-850E-6EB68E714A75}" type="presParOf" srcId="{9BB27972-1ABF-D047-86BF-15219F77348D}" destId="{4C6874D6-4E5E-D544-8BA5-36036008A180}" srcOrd="7" destOrd="0" presId="urn:microsoft.com/office/officeart/2005/8/layout/vList2"/>
    <dgm:cxn modelId="{381E65C7-34FB-DE46-A8CA-E9FE4FEF31DD}" type="presParOf" srcId="{9BB27972-1ABF-D047-86BF-15219F77348D}" destId="{6F7CA9E9-0731-6D47-A582-4A0631171BB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E461F-54CF-CB43-8196-CECE7CCC8583}">
      <dsp:nvSpPr>
        <dsp:cNvPr id="0" name=""/>
        <dsp:cNvSpPr/>
      </dsp:nvSpPr>
      <dsp:spPr>
        <a:xfrm>
          <a:off x="0" y="0"/>
          <a:ext cx="4233330" cy="825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Self-Care + 7 patterns</a:t>
          </a:r>
        </a:p>
      </dsp:txBody>
      <dsp:txXfrm>
        <a:off x="24182" y="24182"/>
        <a:ext cx="3272648" cy="777262"/>
      </dsp:txXfrm>
    </dsp:sp>
    <dsp:sp modelId="{D07EBE22-A26B-2D4E-A235-2C030BEE2DCB}">
      <dsp:nvSpPr>
        <dsp:cNvPr id="0" name=""/>
        <dsp:cNvSpPr/>
      </dsp:nvSpPr>
      <dsp:spPr>
        <a:xfrm>
          <a:off x="354541" y="975740"/>
          <a:ext cx="4233330" cy="825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Emotions</a:t>
          </a:r>
        </a:p>
      </dsp:txBody>
      <dsp:txXfrm>
        <a:off x="378723" y="999922"/>
        <a:ext cx="3293767" cy="777262"/>
      </dsp:txXfrm>
    </dsp:sp>
    <dsp:sp modelId="{8C5AE09D-FA1E-4947-BF7B-F31FDA6A3D91}">
      <dsp:nvSpPr>
        <dsp:cNvPr id="0" name=""/>
        <dsp:cNvSpPr/>
      </dsp:nvSpPr>
      <dsp:spPr>
        <a:xfrm>
          <a:off x="703791" y="1951481"/>
          <a:ext cx="4233330" cy="825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Relationships</a:t>
          </a:r>
        </a:p>
      </dsp:txBody>
      <dsp:txXfrm>
        <a:off x="727973" y="1975663"/>
        <a:ext cx="3299059" cy="777262"/>
      </dsp:txXfrm>
    </dsp:sp>
    <dsp:sp modelId="{3F6DB161-017E-8B46-8A63-5BC54E68EA4D}">
      <dsp:nvSpPr>
        <dsp:cNvPr id="0" name=""/>
        <dsp:cNvSpPr/>
      </dsp:nvSpPr>
      <dsp:spPr>
        <a:xfrm>
          <a:off x="1058332" y="2927222"/>
          <a:ext cx="4233330" cy="825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Extreme Boundary Challenges</a:t>
          </a:r>
        </a:p>
      </dsp:txBody>
      <dsp:txXfrm>
        <a:off x="1082514" y="2951404"/>
        <a:ext cx="3293767" cy="777262"/>
      </dsp:txXfrm>
    </dsp:sp>
    <dsp:sp modelId="{F52FD1BE-29D8-3142-91F4-96EC0A9D6F85}">
      <dsp:nvSpPr>
        <dsp:cNvPr id="0" name=""/>
        <dsp:cNvSpPr/>
      </dsp:nvSpPr>
      <dsp:spPr>
        <a:xfrm>
          <a:off x="3696672" y="632355"/>
          <a:ext cx="536657" cy="536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817420" y="632355"/>
        <a:ext cx="295161" cy="403834"/>
      </dsp:txXfrm>
    </dsp:sp>
    <dsp:sp modelId="{4E2D157A-8166-EB4E-88DE-9496738B122F}">
      <dsp:nvSpPr>
        <dsp:cNvPr id="0" name=""/>
        <dsp:cNvSpPr/>
      </dsp:nvSpPr>
      <dsp:spPr>
        <a:xfrm>
          <a:off x="4051214" y="1608095"/>
          <a:ext cx="536657" cy="536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171962" y="1608095"/>
        <a:ext cx="295161" cy="403834"/>
      </dsp:txXfrm>
    </dsp:sp>
    <dsp:sp modelId="{8A062F17-13DB-894D-A0BA-BA329B8B774A}">
      <dsp:nvSpPr>
        <dsp:cNvPr id="0" name=""/>
        <dsp:cNvSpPr/>
      </dsp:nvSpPr>
      <dsp:spPr>
        <a:xfrm>
          <a:off x="4400464" y="2583836"/>
          <a:ext cx="536657" cy="536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521212" y="2583836"/>
        <a:ext cx="295161" cy="403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A24A0-E0AA-584C-9F24-88ECBD4B73D3}">
      <dsp:nvSpPr>
        <dsp:cNvPr id="0" name=""/>
        <dsp:cNvSpPr/>
      </dsp:nvSpPr>
      <dsp:spPr>
        <a:xfrm>
          <a:off x="0" y="5378"/>
          <a:ext cx="5102071" cy="989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People and situations can be really messy. If it is safe, talk it through with someone in confidence. (not always possible)</a:t>
          </a:r>
        </a:p>
      </dsp:txBody>
      <dsp:txXfrm>
        <a:off x="48319" y="53697"/>
        <a:ext cx="5005433" cy="893182"/>
      </dsp:txXfrm>
    </dsp:sp>
    <dsp:sp modelId="{96FCD09F-F9F3-8045-8D65-AB27CA2E7EF7}">
      <dsp:nvSpPr>
        <dsp:cNvPr id="0" name=""/>
        <dsp:cNvSpPr/>
      </dsp:nvSpPr>
      <dsp:spPr>
        <a:xfrm>
          <a:off x="0" y="1084197"/>
          <a:ext cx="5102071" cy="98982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Be very clear about your boundaries in messy situations</a:t>
          </a:r>
        </a:p>
      </dsp:txBody>
      <dsp:txXfrm>
        <a:off x="48319" y="1132516"/>
        <a:ext cx="5005433" cy="893182"/>
      </dsp:txXfrm>
    </dsp:sp>
    <dsp:sp modelId="{B30CC54A-AEDE-AE4B-B9D0-F4E3CBB25B59}">
      <dsp:nvSpPr>
        <dsp:cNvPr id="0" name=""/>
        <dsp:cNvSpPr/>
      </dsp:nvSpPr>
      <dsp:spPr>
        <a:xfrm>
          <a:off x="0" y="2125857"/>
          <a:ext cx="5102071" cy="9898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There is history, power issues, gossip, over-stepping</a:t>
          </a:r>
        </a:p>
      </dsp:txBody>
      <dsp:txXfrm>
        <a:off x="48319" y="2174176"/>
        <a:ext cx="5005433" cy="893182"/>
      </dsp:txXfrm>
    </dsp:sp>
    <dsp:sp modelId="{10EA2637-21C9-4944-9F44-3C6A2D52F8B9}">
      <dsp:nvSpPr>
        <dsp:cNvPr id="0" name=""/>
        <dsp:cNvSpPr/>
      </dsp:nvSpPr>
      <dsp:spPr>
        <a:xfrm>
          <a:off x="0" y="3167517"/>
          <a:ext cx="5102071" cy="98982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2"/>
              </a:solidFill>
            </a:rPr>
            <a:t>High drama situations</a:t>
          </a:r>
        </a:p>
      </dsp:txBody>
      <dsp:txXfrm>
        <a:off x="48319" y="3215836"/>
        <a:ext cx="5005433" cy="893182"/>
      </dsp:txXfrm>
    </dsp:sp>
    <dsp:sp modelId="{6F7CA9E9-0731-6D47-A582-4A0631171BB9}">
      <dsp:nvSpPr>
        <dsp:cNvPr id="0" name=""/>
        <dsp:cNvSpPr/>
      </dsp:nvSpPr>
      <dsp:spPr>
        <a:xfrm>
          <a:off x="0" y="4220082"/>
          <a:ext cx="5102071" cy="9898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Notice if you are getting pulled into a riptide</a:t>
          </a:r>
        </a:p>
      </dsp:txBody>
      <dsp:txXfrm>
        <a:off x="48319" y="4268401"/>
        <a:ext cx="5005433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D3F66-A124-0442-B71C-EDA603FA6B3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ED65A-0CAF-2B43-80CB-BA4A2915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9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clear contracts with people.  (glasses contract)This is how you build trust.  I am known as a the boundary queen or boundary badass because I am incredibly clear with people about what our deal is.  And I am accountable to my end of the deal.. I bring clarity to every person I do business with. I don’t wait for that to come from others. I initiate clarity.</a:t>
            </a:r>
          </a:p>
          <a:p>
            <a:r>
              <a:rPr lang="en-US" dirty="0"/>
              <a:t>Share stories. Explain how to </a:t>
            </a:r>
            <a:r>
              <a:rPr lang="en-US" dirty="0" err="1"/>
              <a:t>recognzie</a:t>
            </a:r>
            <a:r>
              <a:rPr lang="en-US" dirty="0"/>
              <a:t> things are unclear and move to clarity.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145B4-AE86-E24B-B522-386CFC8F1D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You want to know how other people</a:t>
            </a:r>
            <a:r>
              <a:rPr lang="en-US" baseline="0" dirty="0"/>
              <a:t> move. </a:t>
            </a:r>
            <a:r>
              <a:rPr lang="en-US" dirty="0"/>
              <a:t>Next slide carpet laying story at </a:t>
            </a:r>
            <a:r>
              <a:rPr lang="en-US" dirty="0" err="1"/>
              <a:t>xmas</a:t>
            </a:r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145B4-AE86-E24B-B522-386CFC8F1D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9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Recognize or predict that this</a:t>
            </a:r>
            <a:r>
              <a:rPr lang="en-US" baseline="0" dirty="0"/>
              <a:t> is messy or high drama, or tricky.  Then figuring out what boundaries you need to take care of you  in the </a:t>
            </a:r>
            <a:r>
              <a:rPr lang="en-US" baseline="0" dirty="0" err="1"/>
              <a:t>situiation</a:t>
            </a:r>
            <a:r>
              <a:rPr lang="en-US" baseline="0" dirty="0"/>
              <a:t>. A few years ago I was working with a team that was dealing with a mess- it wasn’t a mess for me because I maintain my boundaries and I clearly point them out. I also don’t allow people to pull me in. We are dive in deep on this on our Boundaries and relationship  next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145B4-AE86-E24B-B522-386CFC8F1D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EACB-6E68-6E4D-92D6-37C0C01DC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D7FC8-DF55-3F4B-9A6C-879FEEEDD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C0C9-9409-C649-ACFB-F1FDEAF2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B20A-31D3-E94E-9C4A-D09E8BD1E74F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8C46-AC89-9F4E-A50C-5D75C5FF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7C8B9-AFA4-D64C-A627-0521533C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0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DFF2-DFF1-2443-945C-9DAF9621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11888-0005-A044-AF00-11CF2D66B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DB885-7AC0-7244-8F2F-6F13836E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239F-CFA1-F94C-A674-1C6323F55999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C8AFA-E88D-B049-9DCA-8D0ACA21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C0F74-91D5-B14B-8194-918451E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8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6FCE7-2A53-104A-9060-4B7D54AB0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1D201-6E26-5E42-8D8D-E8FA2E236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02FE-6605-6248-8AE1-12854221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F6B-4923-9648-A1AB-8139A869BED8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DDAFA-A3D7-7F42-8ED0-2C9C54E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0470F-7364-0248-8F3E-F8EFBE57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FCC5-2CA1-704E-8977-B6BF7B62AC83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63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7A1CC-EAD7-9B4A-85C1-02182AB5DC42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5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0147-069A-A54E-BF65-EF6A2AC5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03548-10FD-7F45-97C4-A81618A4A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52065-3896-9F4E-A3A9-FC489454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3FFB0-3E6E-F043-B29D-459370BFAF17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083BA-3DF4-DB42-B0DA-1E4C4C875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6FA95-8541-A74C-8FB8-11CEB40C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D084-ADB7-2244-93B5-4354EDB6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CE2D-2A76-DF4C-BC38-40E5EED8E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C4AAB-3D04-2146-AB15-8459287E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4A7F-E04B-D344-85C9-E5B8ADE5916A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74CC7-0640-BB48-ADC0-B6D799C0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60BA8-0F4B-A54F-AF89-F017CADA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D3F4-6BDB-2246-B3E0-D1F5F420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8C14A-3581-7644-A3B8-87F13DC5A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7C481-243A-6F41-943B-178147009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5E8C7-D2C1-2848-8C77-5D0D0FA8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0FE-65C2-0F4A-A620-06645CFE66AD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F714D-D573-F24F-8545-DB2C4B27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B0467-6B29-8B4E-81D5-1CAFE262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67A3-895C-794A-973A-7331886D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059DE-C86B-5545-8A14-37BE8FF76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87E0E-CFE8-B246-98D3-24BA33323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F14C3-0C08-4746-A8E7-96C23B7E6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E08AD-DB3F-AD41-842B-035C06DD8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69A26-DAFC-594A-B1BD-7685DB34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11F8-2192-9449-A1B8-9298E4BDC725}" type="datetime1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83337-9896-A849-B5E2-0F73939E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F0A7A-6D19-B441-9240-0813276B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8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4643B-5E2A-7249-B232-FD7427E2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C95BB-82FC-D746-8E05-C9796E56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D50F-0D2D-BC4E-A0FC-B5CD104B2A2A}" type="datetime1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8B2D4-4AFC-F94C-AF51-815088AD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189F3-F2CA-DE46-8889-0F3964F1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979A8-2D7D-3F4C-9CC0-F5A61E1A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8FFB-591D-C74D-A864-0C89068203A2}" type="datetime1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6EFA8-EE73-6B45-82A9-2A7855B6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507F5-5C27-654B-A31A-348FCC8F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3212-2FB4-2D48-992D-B88CE5B3E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61BAC-2CCC-4741-9F1E-F4735AE1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AD6B-9E72-6247-A0E6-BA011BBD4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D9781-7E1C-634E-89D2-C091AA01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1872-D9D5-B345-B0AF-F097156EEFEE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3C938-0839-F544-9DC9-7CA42133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5240C-178D-2748-AAB2-0444610F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ACB4-8F5A-4C42-A09D-011451B7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1C2E4-9267-844E-83A9-703007981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0048F-EB6F-FA4D-93FC-39F6694B5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062EC-F6B0-FC4F-998E-871A346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21A7-3469-444C-8944-2444109E9997}" type="datetime1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7D0D2-9B7D-3E46-87CF-872E3ACD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4420B-81BA-F442-A0CD-4EBA6234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117EC-AA97-8C41-8E62-89E51FDA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D423B-85E2-F44C-B301-FCF472E7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A1FAD-2604-AB49-A5A5-6A3EE8290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D935-A4EC-854E-9C50-68FD3E60F3CE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BD46-0C2D-134A-8795-02D1C2E72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97906-1BA0-624B-A890-12F136742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3372A-23C3-DD4C-BA47-35F0CCA90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arri@sarrigilman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arrigilman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butterfly&#10;&#10;Description automatically generated with low confidence">
            <a:extLst>
              <a:ext uri="{FF2B5EF4-FFF2-40B4-BE49-F238E27FC236}">
                <a16:creationId xmlns:a16="http://schemas.microsoft.com/office/drawing/2014/main" id="{3A6E263B-4DFA-1548-AB1D-56CD5FE72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9921" b="-1"/>
          <a:stretch/>
        </p:blipFill>
        <p:spPr>
          <a:xfrm rot="5400000">
            <a:off x="-217779" y="217473"/>
            <a:ext cx="6858001" cy="64230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70625-BE05-0145-A405-5FF3A5842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992591"/>
            <a:ext cx="4800261" cy="1644592"/>
          </a:xfrm>
        </p:spPr>
        <p:txBody>
          <a:bodyPr anchor="t">
            <a:normAutofit/>
          </a:bodyPr>
          <a:lstStyle/>
          <a:p>
            <a:pPr algn="l"/>
            <a:r>
              <a:rPr lang="en-US" sz="3700">
                <a:solidFill>
                  <a:srgbClr val="000000"/>
                </a:solidFill>
              </a:rPr>
              <a:t>Developing and Supporting Boundaries You Need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4B579-8046-5145-9E77-91EC52155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3153758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Sarri Gilman, LMFT</a:t>
            </a:r>
          </a:p>
          <a:p>
            <a:pPr algn="l"/>
            <a:r>
              <a:rPr lang="en-US" sz="1800">
                <a:solidFill>
                  <a:srgbClr val="000000"/>
                </a:solidFill>
              </a:rPr>
              <a:t>Sarrigilman.com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22E37-A8A4-FA48-96DA-B66F078F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D6197-E3BC-7642-BF2B-223A812B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58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69484" y="629951"/>
            <a:ext cx="4869453" cy="64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346D80"/>
                </a:solidFill>
                <a:effectLst/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Emotional Cyclone</a:t>
            </a:r>
          </a:p>
        </p:txBody>
      </p:sp>
      <p:pic>
        <p:nvPicPr>
          <p:cNvPr id="1433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4" y="2100554"/>
            <a:ext cx="4461831" cy="358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916056" y="1307560"/>
            <a:ext cx="561860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feelings, as well as other people’s feelings, 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make setting boundaries difficult.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Rage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Disappointment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Frustration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Resentment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Grief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 and No are not emotions.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Boundaries are not emotions.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Emotions will not guide you through the</a:t>
            </a:r>
            <a:r>
              <a:rPr kumimoji="0" lang="en-US" alt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cyclone.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 and No are the guidance.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484" y="1392805"/>
            <a:ext cx="446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are not crazy. Setting boundaries can be very emotional.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365E0-6D82-404A-8E18-D04BC5CF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6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61260" y="683659"/>
            <a:ext cx="4296578" cy="227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6D80"/>
                </a:solidFill>
                <a:effectLst/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Other people…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not maintain your boundary.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 you how strong your boundary needs to be.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try to manipulate your boundary.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60" y="3691984"/>
            <a:ext cx="4296578" cy="21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910215" y="683659"/>
            <a:ext cx="5651653" cy="547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346D80"/>
                </a:solidFill>
                <a:effectLst/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Are Boundaries Part of Your Job?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boundaries an issue for your clients?  If so, how?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you remind and encourage people that it is ok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have boundaries?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boundaries at your work tend to be clear, or are they unclear or undefined? What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factors influence your answer?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boundaries are being pushed at work, do you feel free to talk about the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boundary? Is that conversation accepted at work? Is it encouraged?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boundary assistance available for you when you need it? What would that be?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give boundary assistance to others at work? If so, how? If not, what impedes your ability to provide that support?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519684" y="683659"/>
            <a:ext cx="28685" cy="55098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4372B-B9FD-EE4F-84F9-E952085E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529" y="716467"/>
            <a:ext cx="87163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b="1" kern="0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Extreme Boundary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9355" y="1772511"/>
            <a:ext cx="52816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people recognize that they have one or more extreme boundary challenges. Which ones are you experiencing now or in recent years?</a:t>
            </a:r>
          </a:p>
          <a:p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extreme boundary challenger is someone who may push boundaries all the time. Who in your life is an extreme boundary challenger?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1529" y="1772511"/>
            <a:ext cx="501782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Six Extreme Challenges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Trauma and stress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People struggling in addiction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People with mental health distortions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Health conditions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Wealth and power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Authority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Death/loss *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38F79-0618-5249-A2C7-32046665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56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7820" y="699774"/>
            <a:ext cx="515693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Steps for Extreme Challenges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Be aware of yourself and what you need.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Know your Yes and No; be aware of your boundaries.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Take care of your feelings.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Define your responsibilities. (Challengers dump responsibilities onto others.) Be very clear about your financial responsibilities.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Define your time boundary.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  <a:ea typeface="Yu Mincho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  <a:ea typeface="Yu Mincho"/>
                <a:cs typeface="Arial" panose="020B0604020202020204" pitchFamily="34" charset="0"/>
              </a:rPr>
              <a:t>Protect access to yourself.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131" y="1293334"/>
            <a:ext cx="4285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a spider here: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 spider when you are in an extreme challenge.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 a web of other resources.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Know, and stick to, your limits.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Anticipate that your limits will be pushed.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6735770" y="800555"/>
            <a:ext cx="28685" cy="55098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91546-52DC-1F4C-8B20-B880991D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0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 How do you grow boundary expertise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Speak your truth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D21E6-7C7E-46F5-BB9F-D5962135A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58E5-8C57-2049-92CC-9436960B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Get used to speaking truthfully about what is true for you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This is not about laying judgements on other people - it’s not about “them” it is about knowing what is true for you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5713A-43C8-B649-9AEE-FA2FCB65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©2021 Sarri Gilman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B0152-3705-D14E-9C9F-F1FEFED3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68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919" y="2720121"/>
            <a:ext cx="3474720" cy="574632"/>
          </a:xfrm>
        </p:spPr>
        <p:txBody>
          <a:bodyPr/>
          <a:lstStyle/>
          <a:p>
            <a:r>
              <a:rPr lang="en-US" dirty="0"/>
              <a:t>Clear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817" y="3294753"/>
            <a:ext cx="3474720" cy="25880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Things are in writing</a:t>
            </a:r>
          </a:p>
          <a:p>
            <a:r>
              <a:rPr lang="en-US" dirty="0"/>
              <a:t>You know what you are paying or getting paid and when</a:t>
            </a:r>
          </a:p>
          <a:p>
            <a:r>
              <a:rPr lang="en-US" dirty="0"/>
              <a:t>You respond and people know what to expect in terms of response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4361" y="1907964"/>
            <a:ext cx="3474720" cy="813171"/>
          </a:xfrm>
        </p:spPr>
        <p:txBody>
          <a:bodyPr/>
          <a:lstStyle/>
          <a:p>
            <a:r>
              <a:rPr lang="en-US" dirty="0"/>
              <a:t>Unclear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74361" y="2898955"/>
            <a:ext cx="3474720" cy="33699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You feel taken advantage of</a:t>
            </a:r>
          </a:p>
          <a:p>
            <a:r>
              <a:rPr lang="en-US" dirty="0"/>
              <a:t>You don’t remember agreeing to what is happening</a:t>
            </a:r>
          </a:p>
          <a:p>
            <a:r>
              <a:rPr lang="en-US" dirty="0"/>
              <a:t>You “thought” the other person would do something a certain way and they didn’t</a:t>
            </a:r>
          </a:p>
          <a:p>
            <a:r>
              <a:rPr lang="en-US" dirty="0"/>
              <a:t>You feel stuck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C8953-5DC3-4F4C-B64F-FDBC8BE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ADD2D-99FD-AE43-A0B5-5FBB57AE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C6F7-FD41-45EF-8E1D-2D75293AE52D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167" y="67877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Create clear contracts with everyone</a:t>
            </a:r>
          </a:p>
        </p:txBody>
      </p:sp>
    </p:spTree>
    <p:extLst>
      <p:ext uri="{BB962C8B-B14F-4D97-AF65-F5344CB8AC3E}">
        <p14:creationId xmlns:p14="http://schemas.microsoft.com/office/powerpoint/2010/main" val="182331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r="12466" b="-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en-US" sz="2400"/>
              <a:t>Boundary experts want to know and respect the boundaries of other people.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2286000"/>
            <a:ext cx="3409200" cy="3844800"/>
          </a:xfrm>
        </p:spPr>
        <p:txBody>
          <a:bodyPr>
            <a:normAutofit/>
          </a:bodyPr>
          <a:lstStyle/>
          <a:p>
            <a:pPr lvl="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Ask other people what works for them as well </a:t>
            </a:r>
          </a:p>
          <a:p>
            <a:pPr lvl="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Notice the expectations or judgements you hear in your head about other people and their boundaries</a:t>
            </a:r>
          </a:p>
          <a:p>
            <a:pPr lvl="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Try to find what wins for you as well</a:t>
            </a: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311DC-3F25-EA42-BD66-630400C2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5803" y="6375679"/>
            <a:ext cx="4450156" cy="345796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©2021 Sarri Gilman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BF856-8047-A142-95CE-93099A30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838" y="6375679"/>
            <a:ext cx="262440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CE5C6F7-FD41-45EF-8E1D-2D75293AE52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0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F61399-504E-4EC2-9BE0-8BBAC45222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F2F9FC-C1FE-4278-85D1-2F25E0903D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7556683" cy="6858000"/>
            <a:chOff x="1" y="0"/>
            <a:chExt cx="12191996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C7DAC55B-0532-491D-A00D-543A7D3B6A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4240D1-50AA-4881-B8E8-FB5DA1865F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6E19B8-6946-4650-88A2-207699C63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60555" y="613446"/>
            <a:ext cx="5235575" cy="5229225"/>
            <a:chOff x="5469352" y="613446"/>
            <a:chExt cx="5235575" cy="5229225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F9FAF7D1-02BB-4EE4-A00B-39EFFE47F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5C351FE-9698-48C6-B7A1-8EBB1CC9E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18" y="1003019"/>
            <a:ext cx="6648249" cy="445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200"/>
              <a:t>Experts can navigate very tricky situations where the boundaries are messy.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D83E9-C36F-6948-A5F3-6BDE16A5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7083" y="6371549"/>
            <a:ext cx="5282519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©2021 Sarri Gilman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6928E-593D-DA4D-93B7-DBED14DC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CE5C6F7-FD41-45EF-8E1D-2D75293AE52D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C451E0F-3139-49B4-B859-BDA0DC59C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858564"/>
              </p:ext>
            </p:extLst>
          </p:nvPr>
        </p:nvGraphicFramePr>
        <p:xfrm>
          <a:off x="7089928" y="613445"/>
          <a:ext cx="5102071" cy="524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702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9793E9D7-A7E3-BD47-BCCC-443628CE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87467" y="1339851"/>
            <a:ext cx="5571062" cy="4178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A35C3-D4E9-7146-AF7D-477FE578B8E2}"/>
              </a:ext>
            </a:extLst>
          </p:cNvPr>
          <p:cNvSpPr txBox="1"/>
          <p:nvPr/>
        </p:nvSpPr>
        <p:spPr>
          <a:xfrm>
            <a:off x="8016641" y="2286000"/>
            <a:ext cx="341030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YOU CAN GET a Free Boundary Tip each week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By email, sign up on my website. www.sarrigilman.com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 Use the discount code TEXAS to get 20% off on the complete Transform Your Boundaries Course Bundle. Please do not share these slides these are for your private use.  Take good care, Sarri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B7A0DC-3A5A-FC4F-9AC0-CF443DC5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539" y="6375679"/>
            <a:ext cx="3209409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rgbClr val="0000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©2021 Sarri Gilman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91CD5-7CEE-8744-A1C3-66B4FBA9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838" y="6375679"/>
            <a:ext cx="26244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16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40250-7D9C-C243-AAB5-5E03A6B4B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2" y="484632"/>
            <a:ext cx="4092672" cy="588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5625" r="4812" b="6294"/>
          <a:stretch/>
        </p:blipFill>
        <p:spPr>
          <a:xfrm>
            <a:off x="4976029" y="1659427"/>
            <a:ext cx="6731338" cy="35391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8E6335-E93F-3D40-8C35-8A6DB3EB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00896"/>
            <a:ext cx="4114800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©2021 Sarri Gilman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20FCB-03C9-324E-8975-16A5BE81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1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sky, sunset, clouds&#10;&#10;Description automatically generated">
            <a:extLst>
              <a:ext uri="{FF2B5EF4-FFF2-40B4-BE49-F238E27FC236}">
                <a16:creationId xmlns:a16="http://schemas.microsoft.com/office/drawing/2014/main" id="{6C16692F-FAF8-9F42-842A-9B7B514D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1" r="2409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B905B-341D-9645-8FC9-FFD814844EF8}"/>
              </a:ext>
            </a:extLst>
          </p:cNvPr>
          <p:cNvSpPr txBox="1"/>
          <p:nvPr/>
        </p:nvSpPr>
        <p:spPr>
          <a:xfrm>
            <a:off x="6548512" y="724416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Developing  boundary expertise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Takes time and being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Intentional.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You grow these skills.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an awareness practice.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I am going to cover a lot today and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If you want to dive deep into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Boundary Recovery,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 I have a deep online course. 20% off code TEXAS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Sarrigilman.com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I also teach therapists how to help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people grow these skills. Email me if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are interested in a deep training.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hlinkClick r:id="rId3"/>
              </a:rPr>
              <a:t>Sarri@sarrigilman.com</a:t>
            </a:r>
            <a:endParaRPr lang="en-US" sz="11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E98C6-05C8-1A41-B800-127CA99E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878C6-5B2F-844F-9CF3-4FFBDA51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1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1486" y="307648"/>
            <a:ext cx="108444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kern="0" dirty="0">
                <a:solidFill>
                  <a:srgbClr val="346D80"/>
                </a:solidFill>
                <a:effectLst/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Thank You!</a:t>
            </a:r>
            <a:endParaRPr lang="en-US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4547" y="1077089"/>
            <a:ext cx="8898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DAD6D"/>
                </a:solidFill>
              </a:rPr>
              <a:t>Discover more at </a:t>
            </a:r>
            <a:br>
              <a:rPr lang="en-US" sz="2800" dirty="0">
                <a:solidFill>
                  <a:srgbClr val="8DAD6D"/>
                </a:solidFill>
              </a:rPr>
            </a:br>
            <a:r>
              <a:rPr lang="en-US" sz="2800" b="1" dirty="0">
                <a:solidFill>
                  <a:srgbClr val="8DAD6D"/>
                </a:solidFill>
                <a:hlinkClick r:id="rId2"/>
              </a:rPr>
              <a:t>www.SarriGilman.com</a:t>
            </a:r>
            <a:endParaRPr lang="en-US" sz="2800" b="1" dirty="0">
              <a:solidFill>
                <a:srgbClr val="8DAD6D"/>
              </a:solidFill>
            </a:endParaRPr>
          </a:p>
          <a:p>
            <a:pPr algn="ctr"/>
            <a:r>
              <a:rPr lang="en-US" sz="2800" b="1" dirty="0" err="1">
                <a:solidFill>
                  <a:srgbClr val="8DAD6D"/>
                </a:solidFill>
              </a:rPr>
              <a:t>sarri@sarrigilman.com</a:t>
            </a:r>
            <a:endParaRPr lang="en-US" sz="2800" b="1" dirty="0">
              <a:solidFill>
                <a:srgbClr val="8DAD6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08" y="3087790"/>
            <a:ext cx="5657525" cy="377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2391179"/>
            <a:ext cx="12192000" cy="1683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8C718-556D-9643-AF96-C48D0281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C6F7-FD41-45EF-8E1D-2D75293AE52D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BC40B-273E-DD4D-B8C3-E5DD97DB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Sarri Gilman, LMFT  |  SarriGilman.com</a:t>
            </a:r>
          </a:p>
        </p:txBody>
      </p:sp>
    </p:spTree>
    <p:extLst>
      <p:ext uri="{BB962C8B-B14F-4D97-AF65-F5344CB8AC3E}">
        <p14:creationId xmlns:p14="http://schemas.microsoft.com/office/powerpoint/2010/main" val="205000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1064FAAC-F3D6-AE49-A6D1-B740015C7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9921" b="-1"/>
          <a:stretch/>
        </p:blipFill>
        <p:spPr>
          <a:xfrm rot="5400000">
            <a:off x="-217779" y="217473"/>
            <a:ext cx="6858001" cy="6423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480CE-325A-7747-A9A3-65D367D2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992591"/>
            <a:ext cx="4800261" cy="1644592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000000"/>
                </a:solidFill>
              </a:rPr>
              <a:t>What are boundaries?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0C540-EBD9-FF4A-A909-CC2581AE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FE8DF-2906-D04F-8AC8-B11224C0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F826DF4-7F54-4A4B-8535-A74A25CB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3700"/>
              <a:t>Developmental Steps for Understanding Boundaries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1750FA-0F22-4E6B-AA4C-A6F585A17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r="3472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5BBB8-8F86-7447-BB18-8DB33C3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9F49A4-F96C-7B4C-8080-AD8AAE25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7733" y="6356350"/>
            <a:ext cx="5291667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©2021 Sarri Gilman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FE8CABC-33DA-441C-B119-ABF6BF3C4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361062"/>
              </p:ext>
            </p:extLst>
          </p:nvPr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753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9556" y="545025"/>
            <a:ext cx="11019255" cy="76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346D80"/>
                </a:solidFill>
                <a:effectLst/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Signals from Your Compass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69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5" y="1470526"/>
            <a:ext cx="1401011" cy="14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14864" y="1755532"/>
            <a:ext cx="85183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happens when you don’t listen to your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 and No?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556" y="3027643"/>
            <a:ext cx="10732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Symptoms You May Experience: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Sleeping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Running Away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</a:t>
            </a:r>
            <a:r>
              <a:rPr lang="en-US" altLang="en-US" u="sng" dirty="0">
                <a:solidFill>
                  <a:srgbClr val="00808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 Behavior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Depression/Anxiety (not always about your Yes and No, but it can be)</a:t>
            </a:r>
            <a:endParaRPr lang="en-US" alt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 some symptoms you get when you ignore your Yes and No.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EC6A3-F3D4-A24E-9071-DF767135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768F5-F3B8-6147-8163-D21F4050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C6F7-FD41-45EF-8E1D-2D75293AE5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918F5-B7DD-CA48-8893-082FFFBA0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Always consequences with Yes and 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BE69F-FC49-4B46-8CEC-33AE40191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Easiest way to make a decision.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DBC7A-FEB5-B640-83E4-CA21C0DF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©2021 Sarri Gilman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3765B-E58B-5046-9B21-B3195EBC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1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old, envelope, picture frame&#10;&#10;Description automatically generated">
            <a:extLst>
              <a:ext uri="{FF2B5EF4-FFF2-40B4-BE49-F238E27FC236}">
                <a16:creationId xmlns:a16="http://schemas.microsoft.com/office/drawing/2014/main" id="{27F2684E-CFA5-6544-9302-23C0E3A22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47" b="24103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0B9DE-5997-BB4C-8D12-B4BD89AB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7" y="2001286"/>
            <a:ext cx="256032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In this series, I’ve talked about self-care and it is the foundation of boundary growth.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E4308-3A12-9F4A-AFC7-E46CB26C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9638-9E52-2B46-83AE-636E5F83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315" y="543452"/>
            <a:ext cx="102348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What are the Seven Patterns?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As we grow up with input, we adopt a pattern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5206531" y="2190057"/>
          <a:ext cx="5172711" cy="421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3" imgW="3679003" imgH="3004248" progId="Word.Document.12">
                  <p:embed/>
                </p:oleObj>
              </mc:Choice>
              <mc:Fallback>
                <p:oleObj name="Document" r:id="rId3" imgW="3679003" imgH="3004248" progId="Word.Document.12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6531" y="2190057"/>
                        <a:ext cx="5172711" cy="421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882315" y="2695575"/>
          <a:ext cx="5132388" cy="328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5" imgW="3679003" imgH="2362666" progId="Word.Document.12">
                  <p:embed/>
                </p:oleObj>
              </mc:Choice>
              <mc:Fallback>
                <p:oleObj name="Document" r:id="rId5" imgW="3679003" imgH="2362666" progId="Word.Document.12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2315" y="2695575"/>
                        <a:ext cx="5132388" cy="328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CA6E8-8ABD-2245-8098-BEF63A90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3885D-DBE0-BF44-B9A7-BC4BAA89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8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526" y="463532"/>
            <a:ext cx="10304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rgbClr val="346D80"/>
                </a:solidFill>
                <a:latin typeface="Century Gothic" panose="020B0502020202020204" pitchFamily="34" charset="0"/>
                <a:ea typeface="MS PMincho"/>
                <a:cs typeface="Times New Roman" panose="02020603050405020304" pitchFamily="18" charset="0"/>
              </a:rPr>
              <a:t>Emotional Minefields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78526" y="2139561"/>
          <a:ext cx="4823706" cy="3753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" r:id="rId3" imgW="3682029" imgH="2840524" progId="Word.Document.12">
                  <p:embed/>
                </p:oleObj>
              </mc:Choice>
              <mc:Fallback>
                <p:oleObj name="Document" r:id="rId3" imgW="3682029" imgH="2840524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8526" y="2139561"/>
                        <a:ext cx="4823706" cy="3753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684704" y="1179672"/>
            <a:ext cx="6096000" cy="51860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 ways you can get stuck by an emotion: Complete these sentences using your situation from the chart.</a:t>
            </a:r>
          </a:p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114300" marR="0">
              <a:spcBef>
                <a:spcPts val="600"/>
              </a:spcBef>
              <a:spcAft>
                <a:spcPts val="600"/>
              </a:spcAft>
              <a:tabLst>
                <a:tab pos="3657600" algn="r"/>
              </a:tabLst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can’t____________________________________________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114300" marR="0">
              <a:spcBef>
                <a:spcPts val="600"/>
              </a:spcBef>
              <a:spcAft>
                <a:spcPts val="600"/>
              </a:spcAft>
              <a:tabLst>
                <a:tab pos="3657600" algn="r"/>
              </a:tabLst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feel guilty about_________________________________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should___________________________________________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114300" marR="0">
              <a:spcBef>
                <a:spcPts val="600"/>
              </a:spcBef>
              <a:spcAft>
                <a:spcPts val="600"/>
              </a:spcAft>
              <a:tabLst>
                <a:tab pos="3657600" algn="r"/>
              </a:tabLst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afraid________________________________________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	.</a:t>
            </a:r>
            <a:endParaRPr lang="en-US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054" y="1216231"/>
            <a:ext cx="4906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chart below to describe a situation when saying Yes or No was emotional and hard for you.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©2021 Sarri Gilman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DED54-0DCB-E04C-852A-3F3CC150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3372A-23C3-DD4C-BA47-35F0CCA907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B826A9E2C344429CAB3AC072BD8EB1" ma:contentTypeVersion="13" ma:contentTypeDescription="Create a new document." ma:contentTypeScope="" ma:versionID="7a5146063897cedb9a77b249006ca2d6">
  <xsd:schema xmlns:xsd="http://www.w3.org/2001/XMLSchema" xmlns:xs="http://www.w3.org/2001/XMLSchema" xmlns:p="http://schemas.microsoft.com/office/2006/metadata/properties" xmlns:ns3="9864105a-90ca-426e-bb10-15d718b71262" xmlns:ns4="b5ff5f0d-7dae-4f13-a527-06ddac6e635e" targetNamespace="http://schemas.microsoft.com/office/2006/metadata/properties" ma:root="true" ma:fieldsID="e345397c92a54fa7a328d1bbcddb6b20" ns3:_="" ns4:_="">
    <xsd:import namespace="9864105a-90ca-426e-bb10-15d718b71262"/>
    <xsd:import namespace="b5ff5f0d-7dae-4f13-a527-06ddac6e63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4105a-90ca-426e-bb10-15d718b712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f5f0d-7dae-4f13-a527-06ddac6e635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67DF92-9A5A-45F3-AFC6-DEFA5928E4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64105a-90ca-426e-bb10-15d718b71262"/>
    <ds:schemaRef ds:uri="b5ff5f0d-7dae-4f13-a527-06ddac6e63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3988A2-3C77-44C9-B685-904E4ECCD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CD0C45-AE95-4662-A40A-51AC89EEF3D4}">
  <ds:schemaRefs>
    <ds:schemaRef ds:uri="http://schemas.microsoft.com/office/2006/documentManagement/types"/>
    <ds:schemaRef ds:uri="9864105a-90ca-426e-bb10-15d718b71262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5ff5f0d-7dae-4f13-a527-06ddac6e63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1284</Words>
  <Application>Microsoft Office PowerPoint</Application>
  <PresentationFormat>Widescreen</PresentationFormat>
  <Paragraphs>207</Paragraphs>
  <Slides>20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Corbel</vt:lpstr>
      <vt:lpstr>MS PMincho</vt:lpstr>
      <vt:lpstr>Times New Roman</vt:lpstr>
      <vt:lpstr>Yu Mincho</vt:lpstr>
      <vt:lpstr>Office Theme</vt:lpstr>
      <vt:lpstr>Document</vt:lpstr>
      <vt:lpstr>Developing and Supporting Boundaries You Need</vt:lpstr>
      <vt:lpstr>PowerPoint Presentation</vt:lpstr>
      <vt:lpstr>What are boundaries?</vt:lpstr>
      <vt:lpstr>Developmental Steps for Understanding Boundaries</vt:lpstr>
      <vt:lpstr>PowerPoint Presentation</vt:lpstr>
      <vt:lpstr>Always consequences with Yes and NO</vt:lpstr>
      <vt:lpstr>In this series, I’ve talked about self-care and it is the foundation of boundary growth.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do you grow boundary expertise  Speak your truth</vt:lpstr>
      <vt:lpstr>Create clear contracts with everyone</vt:lpstr>
      <vt:lpstr>Boundary experts want to know and respect the boundaries of other people.</vt:lpstr>
      <vt:lpstr>Experts can navigate very tricky situations where the boundaries are messy.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Sarri Gilman</dc:creator>
  <cp:lastModifiedBy>Lopez, Molly A</cp:lastModifiedBy>
  <cp:revision>9</cp:revision>
  <dcterms:created xsi:type="dcterms:W3CDTF">2021-01-28T19:44:08Z</dcterms:created>
  <dcterms:modified xsi:type="dcterms:W3CDTF">2021-02-22T16:33:25Z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0x01010026B826A9E2C344429CAB3AC072BD8EB1</vt:lpwstr>
  </property>
</Properties>
</file>