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3" r:id="rId5"/>
  </p:sldMasterIdLst>
  <p:notesMasterIdLst>
    <p:notesMasterId r:id="rId34"/>
  </p:notesMasterIdLst>
  <p:sldIdLst>
    <p:sldId id="274" r:id="rId6"/>
    <p:sldId id="268" r:id="rId7"/>
    <p:sldId id="780" r:id="rId8"/>
    <p:sldId id="811" r:id="rId9"/>
    <p:sldId id="810" r:id="rId10"/>
    <p:sldId id="266" r:id="rId11"/>
    <p:sldId id="783" r:id="rId12"/>
    <p:sldId id="782" r:id="rId13"/>
    <p:sldId id="801" r:id="rId14"/>
    <p:sldId id="267" r:id="rId15"/>
    <p:sldId id="785" r:id="rId16"/>
    <p:sldId id="802" r:id="rId17"/>
    <p:sldId id="786" r:id="rId18"/>
    <p:sldId id="790" r:id="rId19"/>
    <p:sldId id="803" r:id="rId20"/>
    <p:sldId id="789" r:id="rId21"/>
    <p:sldId id="787" r:id="rId22"/>
    <p:sldId id="804" r:id="rId23"/>
    <p:sldId id="791" r:id="rId24"/>
    <p:sldId id="792" r:id="rId25"/>
    <p:sldId id="805" r:id="rId26"/>
    <p:sldId id="797" r:id="rId27"/>
    <p:sldId id="806" r:id="rId28"/>
    <p:sldId id="798" r:id="rId29"/>
    <p:sldId id="807" r:id="rId30"/>
    <p:sldId id="808" r:id="rId31"/>
    <p:sldId id="800" r:id="rId32"/>
    <p:sldId id="273" r:id="rId33"/>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5parVuJP2MMwf3IetnXiQ==" hashData="L5FgHluGa8LyLB26wOSHccvb1Avkxm0+jw3HtBNNK3GlXHZkMoBWCQhUTHOIFTQZ/FpCkAengSf2nEKwVDWH8w=="/>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Staeheli, Martha" initials="SM" lastIdx="10" clrIdx="1">
    <p:extLst>
      <p:ext uri="{19B8F6BF-5375-455C-9EA6-DF929625EA0E}">
        <p15:presenceInfo xmlns:p15="http://schemas.microsoft.com/office/powerpoint/2012/main" userId="S::martha.staeheli@yale.edu::27f01f04-61fb-4605-bd0e-04661d777e1e" providerId="AD"/>
      </p:ext>
    </p:extLst>
  </p:cmAuthor>
  <p:cmAuthor id="3" name="Dana Asby" initials="DA" lastIdx="7" clrIdx="2">
    <p:extLst>
      <p:ext uri="{19B8F6BF-5375-455C-9EA6-DF929625EA0E}">
        <p15:presenceInfo xmlns:p15="http://schemas.microsoft.com/office/powerpoint/2012/main" userId="7b2ae6d634cbf804" providerId="Windows Live"/>
      </p:ext>
    </p:extLst>
  </p:cmAuthor>
  <p:cmAuthor id="4" name="Ingrid Padgett" initials="IP" lastIdx="11" clrIdx="3">
    <p:extLst>
      <p:ext uri="{19B8F6BF-5375-455C-9EA6-DF929625EA0E}">
        <p15:presenceInfo xmlns:p15="http://schemas.microsoft.com/office/powerpoint/2012/main" userId="5602995ae1cee8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C62"/>
    <a:srgbClr val="CD4928"/>
    <a:srgbClr val="919295"/>
    <a:srgbClr val="D04A29"/>
    <a:srgbClr val="6C4D64"/>
    <a:srgbClr val="CC4927"/>
    <a:srgbClr val="C0C0C0"/>
    <a:srgbClr val="CC0000"/>
    <a:srgbClr val="6A4A62"/>
    <a:srgbClr val="94A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2" autoAdjust="0"/>
    <p:restoredTop sz="82865" autoAdjust="0"/>
  </p:normalViewPr>
  <p:slideViewPr>
    <p:cSldViewPr snapToGrid="0">
      <p:cViewPr varScale="1">
        <p:scale>
          <a:sx n="68" d="100"/>
          <a:sy n="68" d="100"/>
        </p:scale>
        <p:origin x="14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6651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131574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104805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529861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2335547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350849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89668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475971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107252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2009009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40109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1472322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197838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1822562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2305059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3892804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43594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827689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119753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110561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428598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92856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418344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3050180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9413D23-782D-4A54-A5B0-67637F8FD366}"/>
              </a:ext>
            </a:extLst>
          </p:cNvPr>
          <p:cNvSpPr/>
          <p:nvPr userDrawn="1"/>
        </p:nvSpPr>
        <p:spPr>
          <a:xfrm>
            <a:off x="311889" y="1"/>
            <a:ext cx="11880111"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75D51C71-9BAB-43B9-BC4C-847D7F785D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335176" y="3335176"/>
            <a:ext cx="6858000" cy="187648"/>
          </a:xfrm>
          <a:prstGeom prst="rect">
            <a:avLst/>
          </a:prstGeom>
        </p:spPr>
      </p:pic>
    </p:spTree>
    <p:extLst>
      <p:ext uri="{BB962C8B-B14F-4D97-AF65-F5344CB8AC3E}">
        <p14:creationId xmlns:p14="http://schemas.microsoft.com/office/powerpoint/2010/main" val="391107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9198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03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91"/>
            <a:ext cx="4447117"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6" y="5923396"/>
            <a:ext cx="4751916" cy="862012"/>
          </a:xfrm>
        </p:spPr>
        <p:txBody>
          <a:bodyPr>
            <a:noAutofit/>
          </a:bodyPr>
          <a:lstStyle>
            <a:lvl1pPr>
              <a:defRPr sz="15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1894257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91"/>
            <a:ext cx="4447117"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6" y="5923396"/>
            <a:ext cx="4751916" cy="862012"/>
          </a:xfrm>
        </p:spPr>
        <p:txBody>
          <a:bodyPr>
            <a:noAutofit/>
          </a:bodyPr>
          <a:lstStyle>
            <a:lvl1pPr>
              <a:defRPr sz="15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139564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4"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4"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2" y="6151566"/>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9" y="1710898"/>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2" y="6151566"/>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12191999" cy="887693"/>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377825" y="352602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51"/>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2" y="6151566"/>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01119"/>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0FF5406E-B8C1-4040-993A-BC0B09586385}"/>
              </a:ext>
            </a:extLst>
          </p:cNvPr>
          <p:cNvSpPr/>
          <p:nvPr userDrawn="1"/>
        </p:nvSpPr>
        <p:spPr>
          <a:xfrm>
            <a:off x="311889" y="1"/>
            <a:ext cx="11880111"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19888" y="180753"/>
            <a:ext cx="103632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335176" y="3335176"/>
            <a:ext cx="6858000" cy="187648"/>
          </a:xfrm>
          <a:prstGeom prst="rect">
            <a:avLst/>
          </a:prstGeom>
        </p:spPr>
      </p:pic>
    </p:spTree>
    <p:extLst>
      <p:ext uri="{BB962C8B-B14F-4D97-AF65-F5344CB8AC3E}">
        <p14:creationId xmlns:p14="http://schemas.microsoft.com/office/powerpoint/2010/main" val="33026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4791740"/>
            <a:ext cx="105156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311889" y="2291317"/>
            <a:ext cx="11880111"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13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00569"/>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2607082"/>
            <a:ext cx="105156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311890" y="4582635"/>
            <a:ext cx="11880111" cy="2275367"/>
          </a:xfrm>
          <a:prstGeom prst="rect">
            <a:avLst/>
          </a:prstGeom>
          <a:solidFill>
            <a:srgbClr val="6A4A62"/>
          </a:solidFill>
          <a:ln>
            <a:solidFill>
              <a:srgbClr val="6A4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0425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270AC854-2884-419F-9BAF-663A90F8FE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
        <p:nvSpPr>
          <p:cNvPr id="8" name="Rectangle 7">
            <a:extLst>
              <a:ext uri="{FF2B5EF4-FFF2-40B4-BE49-F238E27FC236}">
                <a16:creationId xmlns:a16="http://schemas.microsoft.com/office/drawing/2014/main" id="{67EECB5A-5199-4AB2-8357-14CF2144FB39}"/>
              </a:ext>
            </a:extLst>
          </p:cNvPr>
          <p:cNvSpPr/>
          <p:nvPr userDrawn="1"/>
        </p:nvSpPr>
        <p:spPr>
          <a:xfrm>
            <a:off x="311889" y="2291317"/>
            <a:ext cx="11880111"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65726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654291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1606157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2444419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278000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862466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6925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8058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08195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6554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91"/>
            <a:ext cx="4447117"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6" y="5923396"/>
            <a:ext cx="4751916" cy="862012"/>
          </a:xfrm>
        </p:spPr>
        <p:txBody>
          <a:bodyPr>
            <a:noAutofit/>
          </a:bodyPr>
          <a:lstStyle>
            <a:lvl1pPr>
              <a:defRPr sz="15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2752617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0421BF7B-D555-4990-9484-F3F79FC622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92374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91"/>
            <a:ext cx="4447117"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6" y="5923396"/>
            <a:ext cx="4751916" cy="862012"/>
          </a:xfrm>
        </p:spPr>
        <p:txBody>
          <a:bodyPr>
            <a:noAutofit/>
          </a:bodyPr>
          <a:lstStyle>
            <a:lvl1pPr>
              <a:defRPr sz="15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1107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100" y="1360457"/>
            <a:ext cx="515747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100"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4" y="1360457"/>
            <a:ext cx="518287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514"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2" y="6151566"/>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315374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9" y="1710898"/>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2" y="6151566"/>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316682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12191999" cy="887693"/>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377825" y="3526026"/>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51"/>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2" y="6151566"/>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414488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3DD40525-5C05-4832-94C2-5F56DE62F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17601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0E963285-7E02-4770-AC00-B42D3A5E0B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37105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4902F463-E863-4695-9790-8DE20640B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363625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6EE2CAF3-177F-41B0-9677-3E24D90ACF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3306808" y="3335179"/>
            <a:ext cx="6858000" cy="187643"/>
          </a:xfrm>
          <a:prstGeom prst="rect">
            <a:avLst/>
          </a:prstGeom>
        </p:spPr>
      </p:pic>
    </p:spTree>
    <p:extLst>
      <p:ext uri="{BB962C8B-B14F-4D97-AF65-F5344CB8AC3E}">
        <p14:creationId xmlns:p14="http://schemas.microsoft.com/office/powerpoint/2010/main" val="252131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016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9541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005265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94" r:id="rId12"/>
    <p:sldLayoutId id="2147483679" r:id="rId13"/>
    <p:sldLayoutId id="2147483663" r:id="rId14"/>
    <p:sldLayoutId id="2147483655" r:id="rId15"/>
    <p:sldLayoutId id="21474836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4/6/2021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07911920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7.xml"/><Relationship Id="rId3" Type="http://schemas.openxmlformats.org/officeDocument/2006/relationships/image" Target="../media/image14.jpg"/><Relationship Id="rId7" Type="http://schemas.openxmlformats.org/officeDocument/2006/relationships/slide" Target="slide12.xml"/><Relationship Id="rId12" Type="http://schemas.openxmlformats.org/officeDocument/2006/relationships/slide" Target="slide2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11.xml"/><Relationship Id="rId11" Type="http://schemas.openxmlformats.org/officeDocument/2006/relationships/slide" Target="slide23.xml"/><Relationship Id="rId5" Type="http://schemas.openxmlformats.org/officeDocument/2006/relationships/slide" Target="slide2.xml"/><Relationship Id="rId10" Type="http://schemas.openxmlformats.org/officeDocument/2006/relationships/slide" Target="slide21.xml"/><Relationship Id="rId4" Type="http://schemas.openxmlformats.org/officeDocument/2006/relationships/hyperlink" Target="about:blank" TargetMode="External"/><Relationship Id="rId9" Type="http://schemas.openxmlformats.org/officeDocument/2006/relationships/slide" Target="slide18.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7.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about:blank" TargetMode="External"/><Relationship Id="rId11" Type="http://schemas.openxmlformats.org/officeDocument/2006/relationships/slide" Target="slide23.xml"/><Relationship Id="rId5" Type="http://schemas.openxmlformats.org/officeDocument/2006/relationships/image" Target="../media/image15.jpeg"/><Relationship Id="rId10" Type="http://schemas.openxmlformats.org/officeDocument/2006/relationships/slide" Target="slide21.xml"/><Relationship Id="rId4" Type="http://schemas.openxmlformats.org/officeDocument/2006/relationships/slide" Target="slide12.xml"/><Relationship Id="rId9" Type="http://schemas.openxmlformats.org/officeDocument/2006/relationships/slide" Target="slide18.xml"/></Relationships>
</file>

<file path=ppt/slides/_rels/slide1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7.svg"/><Relationship Id="rId7" Type="http://schemas.openxmlformats.org/officeDocument/2006/relationships/slide" Target="slide18.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slide" Target="slide27.xml"/><Relationship Id="rId5" Type="http://schemas.openxmlformats.org/officeDocument/2006/relationships/slide" Target="slide9.xml"/><Relationship Id="rId10" Type="http://schemas.openxmlformats.org/officeDocument/2006/relationships/slide" Target="slide25.xml"/><Relationship Id="rId4" Type="http://schemas.openxmlformats.org/officeDocument/2006/relationships/slide" Target="slide13.xml"/><Relationship Id="rId9" Type="http://schemas.openxmlformats.org/officeDocument/2006/relationships/slide" Target="slide23.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7.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about:blank" TargetMode="External"/><Relationship Id="rId11" Type="http://schemas.openxmlformats.org/officeDocument/2006/relationships/slide" Target="slide23.xml"/><Relationship Id="rId5" Type="http://schemas.openxmlformats.org/officeDocument/2006/relationships/image" Target="../media/image18.jpeg"/><Relationship Id="rId10" Type="http://schemas.openxmlformats.org/officeDocument/2006/relationships/slide" Target="slide21.xml"/><Relationship Id="rId4" Type="http://schemas.openxmlformats.org/officeDocument/2006/relationships/slide" Target="slide14.xml"/><Relationship Id="rId9" Type="http://schemas.openxmlformats.org/officeDocument/2006/relationships/slide" Target="slide18.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2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slide" Target="slide25.xml"/><Relationship Id="rId5" Type="http://schemas.openxmlformats.org/officeDocument/2006/relationships/image" Target="../media/image19.jpg"/><Relationship Id="rId10" Type="http://schemas.openxmlformats.org/officeDocument/2006/relationships/slide" Target="slide23.xml"/><Relationship Id="rId4" Type="http://schemas.openxmlformats.org/officeDocument/2006/relationships/slide" Target="slide15.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0.png"/><Relationship Id="rId7" Type="http://schemas.openxmlformats.org/officeDocument/2006/relationships/slide" Target="slide1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7.xml"/><Relationship Id="rId5" Type="http://schemas.openxmlformats.org/officeDocument/2006/relationships/slide" Target="slide9.xml"/><Relationship Id="rId10" Type="http://schemas.openxmlformats.org/officeDocument/2006/relationships/slide" Target="slide25.xml"/><Relationship Id="rId4" Type="http://schemas.openxmlformats.org/officeDocument/2006/relationships/slide" Target="slide16.xml"/><Relationship Id="rId9" Type="http://schemas.openxmlformats.org/officeDocument/2006/relationships/slide" Target="slide23.xml"/></Relationships>
</file>

<file path=ppt/slides/_rels/slide1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7.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mhttcnetwork.org/centers/global-mhttc/products-resources-catalog?keyword=C-TLC" TargetMode="External"/><Relationship Id="rId11" Type="http://schemas.openxmlformats.org/officeDocument/2006/relationships/slide" Target="slide23.xml"/><Relationship Id="rId5" Type="http://schemas.openxmlformats.org/officeDocument/2006/relationships/image" Target="../media/image21.jpeg"/><Relationship Id="rId10" Type="http://schemas.openxmlformats.org/officeDocument/2006/relationships/slide" Target="slide21.xml"/><Relationship Id="rId4" Type="http://schemas.openxmlformats.org/officeDocument/2006/relationships/slide" Target="slide17.xml"/><Relationship Id="rId9"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5.xml"/><Relationship Id="rId12" Type="http://schemas.openxmlformats.org/officeDocument/2006/relationships/slide" Target="slide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27.xml"/><Relationship Id="rId11" Type="http://schemas.openxmlformats.org/officeDocument/2006/relationships/slide" Target="slide12.xml"/><Relationship Id="rId5" Type="http://schemas.openxmlformats.org/officeDocument/2006/relationships/image" Target="../media/image22.jpg"/><Relationship Id="rId10" Type="http://schemas.openxmlformats.org/officeDocument/2006/relationships/slide" Target="slide15.xml"/><Relationship Id="rId4" Type="http://schemas.openxmlformats.org/officeDocument/2006/relationships/hyperlink" Target="about:blank" TargetMode="External"/><Relationship Id="rId9" Type="http://schemas.openxmlformats.org/officeDocument/2006/relationships/slide" Target="slide21.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3.png"/><Relationship Id="rId7" Type="http://schemas.openxmlformats.org/officeDocument/2006/relationships/slide" Target="slide15.xml"/><Relationship Id="rId2" Type="http://schemas.openxmlformats.org/officeDocument/2006/relationships/hyperlink" Target="about:blank" TargetMode="Externa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7.xml"/><Relationship Id="rId5" Type="http://schemas.openxmlformats.org/officeDocument/2006/relationships/slide" Target="slide9.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3.xml"/></Relationships>
</file>

<file path=ppt/slides/_rels/slide19.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xml"/><Relationship Id="rId7" Type="http://schemas.openxmlformats.org/officeDocument/2006/relationships/slide" Target="slide21.xml"/><Relationship Id="rId12"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9.xml"/><Relationship Id="rId5" Type="http://schemas.openxmlformats.org/officeDocument/2006/relationships/image" Target="../media/image24.jpg"/><Relationship Id="rId10" Type="http://schemas.openxmlformats.org/officeDocument/2006/relationships/slide" Target="slide27.xml"/><Relationship Id="rId4" Type="http://schemas.openxmlformats.org/officeDocument/2006/relationships/slide" Target="slide20.xml"/><Relationship Id="rId9" Type="http://schemas.openxmlformats.org/officeDocument/2006/relationships/slide" Target="slide2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5.xml"/><Relationship Id="rId3" Type="http://schemas.openxmlformats.org/officeDocument/2006/relationships/slide" Target="slide2.xml"/><Relationship Id="rId7" Type="http://schemas.openxmlformats.org/officeDocument/2006/relationships/slide" Target="slide12.xml"/><Relationship Id="rId12" Type="http://schemas.openxmlformats.org/officeDocument/2006/relationships/slide" Target="slide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slide" Target="slide27.xml"/><Relationship Id="rId5" Type="http://schemas.openxmlformats.org/officeDocument/2006/relationships/hyperlink" Target="about:blank" TargetMode="External"/><Relationship Id="rId10" Type="http://schemas.openxmlformats.org/officeDocument/2006/relationships/slide" Target="slide25.xml"/><Relationship Id="rId4" Type="http://schemas.openxmlformats.org/officeDocument/2006/relationships/slide" Target="slide21.xml"/><Relationship Id="rId9" Type="http://schemas.openxmlformats.org/officeDocument/2006/relationships/slide" Target="slide23.xml"/></Relationships>
</file>

<file path=ppt/slides/_rels/slide21.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26.png"/><Relationship Id="rId7" Type="http://schemas.openxmlformats.org/officeDocument/2006/relationships/slide" Target="slide2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18.xml"/><Relationship Id="rId11" Type="http://schemas.openxmlformats.org/officeDocument/2006/relationships/slide" Target="slide15.xml"/><Relationship Id="rId5" Type="http://schemas.openxmlformats.org/officeDocument/2006/relationships/slide" Target="slide12.xml"/><Relationship Id="rId10" Type="http://schemas.openxmlformats.org/officeDocument/2006/relationships/slide" Target="slide9.xml"/><Relationship Id="rId4" Type="http://schemas.openxmlformats.org/officeDocument/2006/relationships/slide" Target="slide22.xml"/><Relationship Id="rId9" Type="http://schemas.openxmlformats.org/officeDocument/2006/relationships/slide" Target="slide27.xml"/></Relationships>
</file>

<file path=ppt/slides/_rels/slide2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21.xml"/><Relationship Id="rId11" Type="http://schemas.openxmlformats.org/officeDocument/2006/relationships/slide" Target="slide27.xml"/><Relationship Id="rId5" Type="http://schemas.openxmlformats.org/officeDocument/2006/relationships/image" Target="../media/image27.jpeg"/><Relationship Id="rId10" Type="http://schemas.openxmlformats.org/officeDocument/2006/relationships/slide" Target="slide25.xml"/><Relationship Id="rId4" Type="http://schemas.openxmlformats.org/officeDocument/2006/relationships/slide" Target="slide23.xml"/><Relationship Id="rId9" Type="http://schemas.openxmlformats.org/officeDocument/2006/relationships/slide" Target="slide18.xml"/></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8.png"/><Relationship Id="rId7" Type="http://schemas.openxmlformats.org/officeDocument/2006/relationships/slide" Target="slide9.xml"/><Relationship Id="rId2" Type="http://schemas.openxmlformats.org/officeDocument/2006/relationships/hyperlink" Target="about:blank" TargetMode="Externa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slide" Target="slide27.xml"/><Relationship Id="rId5" Type="http://schemas.openxmlformats.org/officeDocument/2006/relationships/slide" Target="slide12.xml"/><Relationship Id="rId10" Type="http://schemas.openxmlformats.org/officeDocument/2006/relationships/slide" Target="slide25.xml"/><Relationship Id="rId4" Type="http://schemas.openxmlformats.org/officeDocument/2006/relationships/slide" Target="slide24.xml"/><Relationship Id="rId9" Type="http://schemas.openxmlformats.org/officeDocument/2006/relationships/slide" Target="slide21.xml"/></Relationships>
</file>

<file path=ppt/slides/_rels/slide2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7.xml"/><Relationship Id="rId3" Type="http://schemas.openxmlformats.org/officeDocument/2006/relationships/slide" Target="slide2.xml"/><Relationship Id="rId7" Type="http://schemas.openxmlformats.org/officeDocument/2006/relationships/slide" Target="slide9.xml"/><Relationship Id="rId12"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about:blank" TargetMode="External"/><Relationship Id="rId11" Type="http://schemas.openxmlformats.org/officeDocument/2006/relationships/slide" Target="slide21.xml"/><Relationship Id="rId5" Type="http://schemas.openxmlformats.org/officeDocument/2006/relationships/image" Target="../media/image29.jpeg"/><Relationship Id="rId10" Type="http://schemas.openxmlformats.org/officeDocument/2006/relationships/slide" Target="slide18.xml"/><Relationship Id="rId4" Type="http://schemas.openxmlformats.org/officeDocument/2006/relationships/slide" Target="slide25.xml"/><Relationship Id="rId9" Type="http://schemas.openxmlformats.org/officeDocument/2006/relationships/slide" Target="slide15.xml"/></Relationships>
</file>

<file path=ppt/slides/_rels/slide2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0.jpg"/><Relationship Id="rId7" Type="http://schemas.openxmlformats.org/officeDocument/2006/relationships/slide" Target="slide9.xml"/><Relationship Id="rId12"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26.xml"/><Relationship Id="rId11" Type="http://schemas.openxmlformats.org/officeDocument/2006/relationships/slide" Target="slide21.xml"/><Relationship Id="rId5" Type="http://schemas.openxmlformats.org/officeDocument/2006/relationships/slide" Target="slide25.xml"/><Relationship Id="rId10" Type="http://schemas.openxmlformats.org/officeDocument/2006/relationships/slide" Target="slide18.xml"/><Relationship Id="rId4" Type="http://schemas.openxmlformats.org/officeDocument/2006/relationships/slide" Target="slide27.xml"/><Relationship Id="rId9" Type="http://schemas.openxmlformats.org/officeDocument/2006/relationships/slide" Target="slide15.xml"/></Relationships>
</file>

<file path=ppt/slides/_rels/slide2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27.xml"/><Relationship Id="rId7" Type="http://schemas.openxmlformats.org/officeDocument/2006/relationships/slide" Target="slide9.xml"/><Relationship Id="rId12"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about:blank" TargetMode="External"/><Relationship Id="rId11" Type="http://schemas.openxmlformats.org/officeDocument/2006/relationships/slide" Target="slide21.xml"/><Relationship Id="rId5" Type="http://schemas.openxmlformats.org/officeDocument/2006/relationships/image" Target="../media/image30.jpg"/><Relationship Id="rId10" Type="http://schemas.openxmlformats.org/officeDocument/2006/relationships/slide" Target="slide18.xml"/><Relationship Id="rId4" Type="http://schemas.openxmlformats.org/officeDocument/2006/relationships/slide" Target="slide25.xml"/><Relationship Id="rId9" Type="http://schemas.openxmlformats.org/officeDocument/2006/relationships/slide" Target="slide15.xml"/></Relationships>
</file>

<file path=ppt/slides/_rels/slide27.xml.rels><?xml version="1.0" encoding="UTF-8" standalone="yes"?>
<Relationships xmlns="http://schemas.openxmlformats.org/package/2006/relationships"><Relationship Id="rId8" Type="http://schemas.openxmlformats.org/officeDocument/2006/relationships/hyperlink" Target="https://mhttcnetwork.org/centers/global-mhttc/products-resources-catalog" TargetMode="External"/><Relationship Id="rId13" Type="http://schemas.openxmlformats.org/officeDocument/2006/relationships/slide" Target="slide18.xml"/><Relationship Id="rId3" Type="http://schemas.openxmlformats.org/officeDocument/2006/relationships/slide" Target="slide2.xml"/><Relationship Id="rId7" Type="http://schemas.openxmlformats.org/officeDocument/2006/relationships/hyperlink" Target="about:blank" TargetMode="External"/><Relationship Id="rId12" Type="http://schemas.openxmlformats.org/officeDocument/2006/relationships/slide" Target="slide15.xml"/><Relationship Id="rId2" Type="http://schemas.openxmlformats.org/officeDocument/2006/relationships/notesSlide" Target="../notesSlides/notesSlide23.xml"/><Relationship Id="rId16"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image" Target="../media/image31.jpeg"/><Relationship Id="rId11" Type="http://schemas.openxmlformats.org/officeDocument/2006/relationships/slide" Target="slide12.xml"/><Relationship Id="rId5" Type="http://schemas.openxmlformats.org/officeDocument/2006/relationships/slide" Target="slide8.xml"/><Relationship Id="rId15" Type="http://schemas.openxmlformats.org/officeDocument/2006/relationships/slide" Target="slide23.xml"/><Relationship Id="rId10" Type="http://schemas.openxmlformats.org/officeDocument/2006/relationships/slide" Target="slide9.xml"/><Relationship Id="rId4" Type="http://schemas.openxmlformats.org/officeDocument/2006/relationships/slide" Target="slide28.xml"/><Relationship Id="rId9" Type="http://schemas.openxmlformats.org/officeDocument/2006/relationships/slide" Target="slide27.xml"/><Relationship Id="rId14" Type="http://schemas.openxmlformats.org/officeDocument/2006/relationships/slide" Target="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slide" Target="slide8.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portal.ct.gov/-/media/SDE/COVID-19/SensibleAssessmentPractice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9.xml"/><Relationship Id="rId7" Type="http://schemas.openxmlformats.org/officeDocument/2006/relationships/slide" Target="slide18.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15.xml"/><Relationship Id="rId5" Type="http://schemas.openxmlformats.org/officeDocument/2006/relationships/slide" Target="slide12.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8" descr="Young student drawing on a whiteboard">
            <a:extLst>
              <a:ext uri="{FF2B5EF4-FFF2-40B4-BE49-F238E27FC236}">
                <a16:creationId xmlns:a16="http://schemas.microsoft.com/office/drawing/2014/main" id="{49D148FA-333F-46AD-909D-C7127A5355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5469" y="0"/>
            <a:ext cx="7657315" cy="6858000"/>
          </a:xfrm>
          <a:prstGeom prst="rect">
            <a:avLst/>
          </a:prstGeom>
          <a:solidFill>
            <a:srgbClr val="000000">
              <a:lumMod val="85000"/>
              <a:lumOff val="15000"/>
            </a:srgbClr>
          </a:solidFill>
        </p:spPr>
      </p:pic>
      <p:sp>
        <p:nvSpPr>
          <p:cNvPr id="5" name="Text Placeholder 5">
            <a:extLst>
              <a:ext uri="{FF2B5EF4-FFF2-40B4-BE49-F238E27FC236}">
                <a16:creationId xmlns:a16="http://schemas.microsoft.com/office/drawing/2014/main" id="{7A5EF2F0-2A33-40CA-A779-F2BF54C66AA5}"/>
              </a:ext>
            </a:extLst>
          </p:cNvPr>
          <p:cNvSpPr txBox="1">
            <a:spLocks/>
          </p:cNvSpPr>
          <p:nvPr/>
        </p:nvSpPr>
        <p:spPr>
          <a:xfrm>
            <a:off x="8062816" y="1679251"/>
            <a:ext cx="4240040" cy="17497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sz="3200" b="1" dirty="0">
                <a:latin typeface="Arial" panose="020B0604020202020204" pitchFamily="34" charset="0"/>
                <a:cs typeface="Arial" panose="020B0604020202020204" pitchFamily="34" charset="0"/>
              </a:rPr>
              <a:t>Schools This Year…</a:t>
            </a:r>
            <a:br>
              <a:rPr lang="en-US" sz="3600"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Supporting Student and Staff Mental Health</a:t>
            </a:r>
            <a:endParaRPr lang="en-US" sz="3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6AC323A-2A55-42B0-8606-CB5151C7F043}"/>
              </a:ext>
            </a:extLst>
          </p:cNvPr>
          <p:cNvSpPr txBox="1"/>
          <p:nvPr/>
        </p:nvSpPr>
        <p:spPr>
          <a:xfrm>
            <a:off x="7951960" y="4619378"/>
            <a:ext cx="4240040" cy="1384995"/>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Tips for Educators and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Mental Health Professionals</a:t>
            </a:r>
            <a:endParaRPr lang="en-US" sz="2400" dirty="0"/>
          </a:p>
        </p:txBody>
      </p:sp>
      <p:pic>
        <p:nvPicPr>
          <p:cNvPr id="12" name="Picture 11" descr="A close up of a piece of paper&#10;&#10;Description automatically generated">
            <a:extLst>
              <a:ext uri="{FF2B5EF4-FFF2-40B4-BE49-F238E27FC236}">
                <a16:creationId xmlns:a16="http://schemas.microsoft.com/office/drawing/2014/main" id="{BE58C1FF-3909-45CD-97C8-348B51D204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6658" y="188192"/>
            <a:ext cx="4047811" cy="585838"/>
          </a:xfrm>
          <a:prstGeom prst="rect">
            <a:avLst/>
          </a:prstGeom>
        </p:spPr>
      </p:pic>
      <p:sp>
        <p:nvSpPr>
          <p:cNvPr id="23" name="Title 1">
            <a:extLst>
              <a:ext uri="{FF2B5EF4-FFF2-40B4-BE49-F238E27FC236}">
                <a16:creationId xmlns:a16="http://schemas.microsoft.com/office/drawing/2014/main" id="{048CAEAB-77DD-4403-A62F-66A65A903EA7}"/>
              </a:ext>
            </a:extLst>
          </p:cNvPr>
          <p:cNvSpPr txBox="1">
            <a:spLocks/>
          </p:cNvSpPr>
          <p:nvPr/>
        </p:nvSpPr>
        <p:spPr>
          <a:xfrm>
            <a:off x="8189028" y="4026252"/>
            <a:ext cx="3675596" cy="112891"/>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4" name="Title 1">
            <a:extLst>
              <a:ext uri="{FF2B5EF4-FFF2-40B4-BE49-F238E27FC236}">
                <a16:creationId xmlns:a16="http://schemas.microsoft.com/office/drawing/2014/main" id="{32C466C2-DBDB-445F-A267-036BA5F5EE3E}"/>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1480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19">
            <a:extLst>
              <a:ext uri="{FF2B5EF4-FFF2-40B4-BE49-F238E27FC236}">
                <a16:creationId xmlns:a16="http://schemas.microsoft.com/office/drawing/2014/main" id="{C46E36FF-B76E-43BE-810F-6F2081327239}"/>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6</a:t>
            </a:r>
          </a:p>
        </p:txBody>
      </p:sp>
      <p:pic>
        <p:nvPicPr>
          <p:cNvPr id="12" name="Picture 11">
            <a:extLst>
              <a:ext uri="{FF2B5EF4-FFF2-40B4-BE49-F238E27FC236}">
                <a16:creationId xmlns:a16="http://schemas.microsoft.com/office/drawing/2014/main" id="{13393228-1B3E-4AA8-B9FD-788354630D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7158" y="441516"/>
            <a:ext cx="3085283" cy="4161276"/>
          </a:xfrm>
          <a:prstGeom prst="rect">
            <a:avLst/>
          </a:prstGeom>
        </p:spPr>
      </p:pic>
      <p:sp>
        <p:nvSpPr>
          <p:cNvPr id="13" name="Title 1">
            <a:extLst>
              <a:ext uri="{FF2B5EF4-FFF2-40B4-BE49-F238E27FC236}">
                <a16:creationId xmlns:a16="http://schemas.microsoft.com/office/drawing/2014/main" id="{E690A59D-5DFC-408F-BA47-C2F5D5E6AB18}"/>
              </a:ext>
            </a:extLst>
          </p:cNvPr>
          <p:cNvSpPr>
            <a:spLocks noGrp="1"/>
          </p:cNvSpPr>
          <p:nvPr>
            <p:ph type="title"/>
          </p:nvPr>
        </p:nvSpPr>
        <p:spPr>
          <a:xfrm>
            <a:off x="1008590" y="4448904"/>
            <a:ext cx="3083852" cy="1070974"/>
          </a:xfrm>
          <a:solidFill>
            <a:srgbClr val="CD4928"/>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One: Foster a sense of security.</a:t>
            </a:r>
            <a:br>
              <a:rPr lang="en-US" sz="2000" b="1" dirty="0">
                <a:solidFill>
                  <a:schemeClr val="bg1"/>
                </a:solidFill>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68D53632-254D-4B8F-9DEC-16E07F38B536}"/>
              </a:ext>
            </a:extLst>
          </p:cNvPr>
          <p:cNvSpPr txBox="1">
            <a:spLocks/>
          </p:cNvSpPr>
          <p:nvPr/>
        </p:nvSpPr>
        <p:spPr>
          <a:xfrm>
            <a:off x="4774231" y="690423"/>
            <a:ext cx="6438124" cy="482631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20000"/>
              </a:lnSpc>
              <a:spcBef>
                <a:spcPts val="0"/>
              </a:spcBef>
              <a:buFont typeface="Arial" panose="020B0604020202020204" pitchFamily="34" charset="0"/>
              <a:buChar char="•"/>
            </a:pPr>
            <a:r>
              <a:rPr lang="en-US" sz="1900" b="1" i="1" dirty="0">
                <a:solidFill>
                  <a:schemeClr val="tx1"/>
                </a:solidFill>
                <a:latin typeface="Arial" panose="020B0604020202020204" pitchFamily="34" charset="0"/>
                <a:cs typeface="Arial" panose="020B0604020202020204" pitchFamily="34" charset="0"/>
              </a:rPr>
              <a:t>Increase equitable access to education and learning.</a:t>
            </a:r>
            <a:r>
              <a:rPr lang="en-US" sz="1900" dirty="0">
                <a:solidFill>
                  <a:schemeClr val="tx1"/>
                </a:solidFill>
                <a:latin typeface="Arial" panose="020B0604020202020204" pitchFamily="34" charset="0"/>
                <a:cs typeface="Arial" panose="020B0604020202020204" pitchFamily="34" charset="0"/>
              </a:rPr>
              <a:t> </a:t>
            </a:r>
            <a:br>
              <a:rPr lang="en-US" sz="1900" dirty="0">
                <a:solidFill>
                  <a:schemeClr val="tx1"/>
                </a:solidFill>
                <a:latin typeface="Arial" panose="020B0604020202020204" pitchFamily="34" charset="0"/>
                <a:cs typeface="Arial" panose="020B0604020202020204" pitchFamily="34" charset="0"/>
              </a:rPr>
            </a:br>
            <a:r>
              <a:rPr lang="en-US" sz="1900" dirty="0">
                <a:solidFill>
                  <a:schemeClr val="tx1"/>
                </a:solidFill>
                <a:latin typeface="Arial" panose="020B0604020202020204" pitchFamily="34" charset="0"/>
                <a:cs typeface="Arial" panose="020B0604020202020204" pitchFamily="34" charset="0"/>
              </a:rPr>
              <a:t>Find resources to assure that students have access to and ongoing support for remote learning through laptops or tablets, Wi-Fi hot spots, and implementing </a:t>
            </a:r>
            <a:r>
              <a:rPr lang="en-US" sz="1900" b="1" u="sng" dirty="0">
                <a:solidFill>
                  <a:srgbClr val="CD492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Universal Design for Learning</a:t>
            </a:r>
            <a:r>
              <a:rPr lang="en-US" sz="1900" dirty="0">
                <a:solidFill>
                  <a:schemeClr val="tx1"/>
                </a:solidFill>
                <a:latin typeface="Arial" panose="020B0604020202020204" pitchFamily="34" charset="0"/>
                <a:cs typeface="Arial" panose="020B0604020202020204" pitchFamily="34" charset="0"/>
              </a:rPr>
              <a:t>.</a:t>
            </a:r>
            <a:br>
              <a:rPr lang="en-US" sz="1900" dirty="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sz="1900" b="1" i="1" dirty="0">
                <a:solidFill>
                  <a:schemeClr val="tx1"/>
                </a:solidFill>
                <a:latin typeface="Arial" panose="020B0604020202020204" pitchFamily="34" charset="0"/>
                <a:cs typeface="Arial" panose="020B0604020202020204" pitchFamily="34" charset="0"/>
              </a:rPr>
              <a:t>Build relationships with students.</a:t>
            </a:r>
          </a:p>
          <a:p>
            <a:pPr marL="800100" lvl="1" indent="-342900">
              <a:lnSpc>
                <a:spcPct val="120000"/>
              </a:lnSpc>
              <a:spcBef>
                <a:spcPts val="0"/>
              </a:spcBef>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Make sure that each student has at least one adult to turn to in times of crisis. </a:t>
            </a:r>
          </a:p>
          <a:p>
            <a:pPr marL="800100" lvl="1" indent="-342900">
              <a:lnSpc>
                <a:spcPct val="120000"/>
              </a:lnSpc>
              <a:spcBef>
                <a:spcPts val="0"/>
              </a:spcBef>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How are you welcoming and including new students and families, whether it is online or in person?</a:t>
            </a:r>
            <a:br>
              <a:rPr lang="en-US" sz="1900" dirty="0">
                <a:solidFill>
                  <a:schemeClr val="tx1"/>
                </a:solidFill>
                <a:latin typeface="Arial" panose="020B0604020202020204" pitchFamily="34" charset="0"/>
                <a:cs typeface="Arial" panose="020B0604020202020204" pitchFamily="34" charset="0"/>
              </a:rPr>
            </a:br>
            <a:endParaRPr lang="en-US" sz="1900" dirty="0">
              <a:solidFill>
                <a:schemeClr val="tx1"/>
              </a:solidFill>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sz="1900" b="1" i="1" noProof="1">
                <a:solidFill>
                  <a:schemeClr val="tx1"/>
                </a:solidFill>
                <a:latin typeface="Arial" panose="020B0604020202020204" pitchFamily="34" charset="0"/>
                <a:cs typeface="Arial" panose="020B0604020202020204" pitchFamily="34" charset="0"/>
              </a:rPr>
              <a:t>Empower students to take care of themselves and others. </a:t>
            </a:r>
            <a:r>
              <a:rPr lang="en-US" sz="1900" noProof="1">
                <a:solidFill>
                  <a:schemeClr val="tx1"/>
                </a:solidFill>
                <a:latin typeface="Arial" panose="020B0604020202020204" pitchFamily="34" charset="0"/>
                <a:cs typeface="Arial" panose="020B0604020202020204" pitchFamily="34" charset="0"/>
              </a:rPr>
              <a:t>To give students a stronger sense of control, help them understand what steps they can take to keep themselves safe and find support. </a:t>
            </a:r>
          </a:p>
        </p:txBody>
      </p:sp>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33" name="Isosceles Triangle 32">
            <a:hlinkClick r:id="rId6" action="ppaction://hlinksldjump"/>
            <a:extLst>
              <a:ext uri="{FF2B5EF4-FFF2-40B4-BE49-F238E27FC236}">
                <a16:creationId xmlns:a16="http://schemas.microsoft.com/office/drawing/2014/main" id="{0054D367-2CAC-4CB6-AF79-A116F7176F84}"/>
              </a:ext>
              <a:ext uri="{C183D7F6-B498-43B3-948B-1728B52AA6E4}">
                <adec:decorative xmlns:adec="http://schemas.microsoft.com/office/drawing/2017/decorative" val="1"/>
              </a:ext>
            </a:extLst>
          </p:cNvPr>
          <p:cNvSpPr/>
          <p:nvPr/>
        </p:nvSpPr>
        <p:spPr>
          <a:xfrm rot="10800000">
            <a:off x="735347" y="6096611"/>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5" name="Rectangle 24">
            <a:hlinkClick r:id="rId6" action="ppaction://hlinksldjump"/>
            <a:extLst>
              <a:ext uri="{FF2B5EF4-FFF2-40B4-BE49-F238E27FC236}">
                <a16:creationId xmlns:a16="http://schemas.microsoft.com/office/drawing/2014/main" id="{2BF1CD36-2948-4F54-93B3-65733D291597}"/>
              </a:ext>
              <a:ext uri="{C183D7F6-B498-43B3-948B-1728B52AA6E4}">
                <adec:decorative xmlns:adec="http://schemas.microsoft.com/office/drawing/2017/decorative" val="1"/>
              </a:ext>
            </a:extLst>
          </p:cNvPr>
          <p:cNvSpPr/>
          <p:nvPr/>
        </p:nvSpPr>
        <p:spPr>
          <a:xfrm>
            <a:off x="214490" y="6310489"/>
            <a:ext cx="1303871" cy="452190"/>
          </a:xfrm>
          <a:prstGeom prst="rect">
            <a:avLst/>
          </a:prstGeom>
          <a:solidFill>
            <a:srgbClr val="D04A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 </a:t>
            </a:r>
            <a:r>
              <a:rPr kumimoji="0" lang="en-US" sz="18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One</a:t>
            </a:r>
          </a:p>
        </p:txBody>
      </p:sp>
      <p:sp>
        <p:nvSpPr>
          <p:cNvPr id="34" name="Rectangle 33">
            <a:hlinkClick r:id="rId7" action="ppaction://hlinksldjump"/>
            <a:extLst>
              <a:ext uri="{FF2B5EF4-FFF2-40B4-BE49-F238E27FC236}">
                <a16:creationId xmlns:a16="http://schemas.microsoft.com/office/drawing/2014/main" id="{544E37DB-7967-4C74-A23A-EB279EDCD73C}"/>
              </a:ext>
              <a:ext uri="{C183D7F6-B498-43B3-948B-1728B52AA6E4}">
                <adec:decorative xmlns:adec="http://schemas.microsoft.com/office/drawing/2017/decorative" val="1"/>
              </a:ext>
            </a:extLst>
          </p:cNvPr>
          <p:cNvSpPr/>
          <p:nvPr/>
        </p:nvSpPr>
        <p:spPr>
          <a:xfrm>
            <a:off x="1615819"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ectangle 34">
            <a:hlinkClick r:id="rId8" action="ppaction://hlinksldjump"/>
            <a:extLst>
              <a:ext uri="{FF2B5EF4-FFF2-40B4-BE49-F238E27FC236}">
                <a16:creationId xmlns:a16="http://schemas.microsoft.com/office/drawing/2014/main" id="{2BEEDD8C-87EC-4484-B946-C79A858F207F}"/>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6" name="Rectangle 35">
            <a:hlinkClick r:id="rId9" action="ppaction://hlinksldjump"/>
            <a:extLst>
              <a:ext uri="{FF2B5EF4-FFF2-40B4-BE49-F238E27FC236}">
                <a16:creationId xmlns:a16="http://schemas.microsoft.com/office/drawing/2014/main" id="{6732F8E3-62FA-4DD3-8630-3AB22A7A98AE}"/>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7" name="Rectangle 36">
            <a:hlinkClick r:id="rId10" action="ppaction://hlinksldjump"/>
            <a:extLst>
              <a:ext uri="{FF2B5EF4-FFF2-40B4-BE49-F238E27FC236}">
                <a16:creationId xmlns:a16="http://schemas.microsoft.com/office/drawing/2014/main" id="{2A546DBE-3171-4044-80EB-4707E44EF668}"/>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8" name="Rectangle 37">
            <a:hlinkClick r:id="rId11" action="ppaction://hlinksldjump"/>
            <a:extLst>
              <a:ext uri="{FF2B5EF4-FFF2-40B4-BE49-F238E27FC236}">
                <a16:creationId xmlns:a16="http://schemas.microsoft.com/office/drawing/2014/main" id="{61362A63-040F-42CA-A46C-20AAB8EBAE79}"/>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9" name="Rectangle 38">
            <a:hlinkClick r:id="rId12" action="ppaction://hlinksldjump"/>
            <a:extLst>
              <a:ext uri="{FF2B5EF4-FFF2-40B4-BE49-F238E27FC236}">
                <a16:creationId xmlns:a16="http://schemas.microsoft.com/office/drawing/2014/main" id="{169BE44A-6FF7-4B21-87CD-D59BCA6F102A}"/>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0" name="Rectangle 39">
            <a:hlinkClick r:id="rId13" action="ppaction://hlinksldjump"/>
            <a:extLst>
              <a:ext uri="{FF2B5EF4-FFF2-40B4-BE49-F238E27FC236}">
                <a16:creationId xmlns:a16="http://schemas.microsoft.com/office/drawing/2014/main" id="{AE988D3B-9699-487B-8E92-5B3C70F0BB3F}"/>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1C0012BC-3802-4C4E-92C8-27C9F766D55B}"/>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563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p:tgtEl>
                                          <p:spTgt spid="25"/>
                                        </p:tgtEl>
                                        <p:attrNameLst>
                                          <p:attrName>ppt_y</p:attrName>
                                        </p:attrNameLst>
                                      </p:cBhvr>
                                      <p:tavLst>
                                        <p:tav tm="0">
                                          <p:val>
                                            <p:strVal val="#ppt_y+#ppt_h*1.125000"/>
                                          </p:val>
                                        </p:tav>
                                        <p:tav tm="100000">
                                          <p:val>
                                            <p:strVal val="#ppt_y"/>
                                          </p:val>
                                        </p:tav>
                                      </p:tavLst>
                                    </p:anim>
                                    <p:animEffect transition="in" filter="wipe(up)">
                                      <p:cBhvr>
                                        <p:cTn id="8" dur="250"/>
                                        <p:tgtEl>
                                          <p:spTgt spid="25"/>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250"/>
                                        <p:tgtEl>
                                          <p:spTgt spid="34"/>
                                        </p:tgtEl>
                                        <p:attrNameLst>
                                          <p:attrName>ppt_y</p:attrName>
                                        </p:attrNameLst>
                                      </p:cBhvr>
                                      <p:tavLst>
                                        <p:tav tm="0">
                                          <p:val>
                                            <p:strVal val="#ppt_y+#ppt_h*1.125000"/>
                                          </p:val>
                                        </p:tav>
                                        <p:tav tm="100000">
                                          <p:val>
                                            <p:strVal val="#ppt_y"/>
                                          </p:val>
                                        </p:tav>
                                      </p:tavLst>
                                    </p:anim>
                                    <p:animEffect transition="in" filter="wipe(up)">
                                      <p:cBhvr>
                                        <p:cTn id="13" dur="250"/>
                                        <p:tgtEl>
                                          <p:spTgt spid="34"/>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250"/>
                                        <p:tgtEl>
                                          <p:spTgt spid="35"/>
                                        </p:tgtEl>
                                        <p:attrNameLst>
                                          <p:attrName>ppt_y</p:attrName>
                                        </p:attrNameLst>
                                      </p:cBhvr>
                                      <p:tavLst>
                                        <p:tav tm="0">
                                          <p:val>
                                            <p:strVal val="#ppt_y+#ppt_h*1.125000"/>
                                          </p:val>
                                        </p:tav>
                                        <p:tav tm="100000">
                                          <p:val>
                                            <p:strVal val="#ppt_y"/>
                                          </p:val>
                                        </p:tav>
                                      </p:tavLst>
                                    </p:anim>
                                    <p:animEffect transition="in" filter="wipe(up)">
                                      <p:cBhvr>
                                        <p:cTn id="18" dur="250"/>
                                        <p:tgtEl>
                                          <p:spTgt spid="35"/>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250"/>
                                        <p:tgtEl>
                                          <p:spTgt spid="36"/>
                                        </p:tgtEl>
                                        <p:attrNameLst>
                                          <p:attrName>ppt_y</p:attrName>
                                        </p:attrNameLst>
                                      </p:cBhvr>
                                      <p:tavLst>
                                        <p:tav tm="0">
                                          <p:val>
                                            <p:strVal val="#ppt_y+#ppt_h*1.125000"/>
                                          </p:val>
                                        </p:tav>
                                        <p:tav tm="100000">
                                          <p:val>
                                            <p:strVal val="#ppt_y"/>
                                          </p:val>
                                        </p:tav>
                                      </p:tavLst>
                                    </p:anim>
                                    <p:animEffect transition="in" filter="wipe(up)">
                                      <p:cBhvr>
                                        <p:cTn id="23" dur="250"/>
                                        <p:tgtEl>
                                          <p:spTgt spid="36"/>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250"/>
                                        <p:tgtEl>
                                          <p:spTgt spid="37"/>
                                        </p:tgtEl>
                                        <p:attrNameLst>
                                          <p:attrName>ppt_y</p:attrName>
                                        </p:attrNameLst>
                                      </p:cBhvr>
                                      <p:tavLst>
                                        <p:tav tm="0">
                                          <p:val>
                                            <p:strVal val="#ppt_y+#ppt_h*1.125000"/>
                                          </p:val>
                                        </p:tav>
                                        <p:tav tm="100000">
                                          <p:val>
                                            <p:strVal val="#ppt_y"/>
                                          </p:val>
                                        </p:tav>
                                      </p:tavLst>
                                    </p:anim>
                                    <p:animEffect transition="in" filter="wipe(up)">
                                      <p:cBhvr>
                                        <p:cTn id="28" dur="250"/>
                                        <p:tgtEl>
                                          <p:spTgt spid="37"/>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250"/>
                                        <p:tgtEl>
                                          <p:spTgt spid="38"/>
                                        </p:tgtEl>
                                        <p:attrNameLst>
                                          <p:attrName>ppt_y</p:attrName>
                                        </p:attrNameLst>
                                      </p:cBhvr>
                                      <p:tavLst>
                                        <p:tav tm="0">
                                          <p:val>
                                            <p:strVal val="#ppt_y+#ppt_h*1.125000"/>
                                          </p:val>
                                        </p:tav>
                                        <p:tav tm="100000">
                                          <p:val>
                                            <p:strVal val="#ppt_y"/>
                                          </p:val>
                                        </p:tav>
                                      </p:tavLst>
                                    </p:anim>
                                    <p:animEffect transition="in" filter="wipe(up)">
                                      <p:cBhvr>
                                        <p:cTn id="33" dur="250"/>
                                        <p:tgtEl>
                                          <p:spTgt spid="38"/>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250"/>
                                        <p:tgtEl>
                                          <p:spTgt spid="39"/>
                                        </p:tgtEl>
                                        <p:attrNameLst>
                                          <p:attrName>ppt_y</p:attrName>
                                        </p:attrNameLst>
                                      </p:cBhvr>
                                      <p:tavLst>
                                        <p:tav tm="0">
                                          <p:val>
                                            <p:strVal val="#ppt_y+#ppt_h*1.125000"/>
                                          </p:val>
                                        </p:tav>
                                        <p:tav tm="100000">
                                          <p:val>
                                            <p:strVal val="#ppt_y"/>
                                          </p:val>
                                        </p:tav>
                                      </p:tavLst>
                                    </p:anim>
                                    <p:animEffect transition="in" filter="wipe(up)">
                                      <p:cBhvr>
                                        <p:cTn id="38" dur="250"/>
                                        <p:tgtEl>
                                          <p:spTgt spid="39"/>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250"/>
                                        <p:tgtEl>
                                          <p:spTgt spid="40"/>
                                        </p:tgtEl>
                                        <p:attrNameLst>
                                          <p:attrName>ppt_y</p:attrName>
                                        </p:attrNameLst>
                                      </p:cBhvr>
                                      <p:tavLst>
                                        <p:tav tm="0">
                                          <p:val>
                                            <p:strVal val="#ppt_y+#ppt_h*1.125000"/>
                                          </p:val>
                                        </p:tav>
                                        <p:tav tm="100000">
                                          <p:val>
                                            <p:strVal val="#ppt_y"/>
                                          </p:val>
                                        </p:tav>
                                      </p:tavLst>
                                    </p:anim>
                                    <p:animEffect transition="in" filter="wipe(up)">
                                      <p:cBhvr>
                                        <p:cTn id="43"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GO TO TIP TWO</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pic>
        <p:nvPicPr>
          <p:cNvPr id="17" name="Picture Placeholder 6">
            <a:extLst>
              <a:ext uri="{FF2B5EF4-FFF2-40B4-BE49-F238E27FC236}">
                <a16:creationId xmlns:a16="http://schemas.microsoft.com/office/drawing/2014/main" id="{E5F76CB6-2A9E-41ED-A0A6-37224E69413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8108431" y="661135"/>
            <a:ext cx="3731986" cy="2490204"/>
          </a:xfrm>
          <a:prstGeom prst="rect">
            <a:avLst/>
          </a:prstGeom>
        </p:spPr>
      </p:pic>
      <p:sp>
        <p:nvSpPr>
          <p:cNvPr id="18" name="Title 1">
            <a:extLst>
              <a:ext uri="{FF2B5EF4-FFF2-40B4-BE49-F238E27FC236}">
                <a16:creationId xmlns:a16="http://schemas.microsoft.com/office/drawing/2014/main" id="{DC616454-0A7D-4208-8DD4-9CBD6A1D2E71}"/>
              </a:ext>
            </a:extLst>
          </p:cNvPr>
          <p:cNvSpPr>
            <a:spLocks noGrp="1"/>
          </p:cNvSpPr>
          <p:nvPr>
            <p:ph type="title"/>
          </p:nvPr>
        </p:nvSpPr>
        <p:spPr>
          <a:xfrm>
            <a:off x="8108431" y="3128747"/>
            <a:ext cx="3731986" cy="1155830"/>
          </a:xfrm>
          <a:solidFill>
            <a:srgbClr val="CD4928"/>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One: Foster a sense of security.</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F2E330B4-8137-4D19-AC20-E17E35CFF536}"/>
              </a:ext>
            </a:extLst>
          </p:cNvPr>
          <p:cNvSpPr txBox="1">
            <a:spLocks/>
          </p:cNvSpPr>
          <p:nvPr/>
        </p:nvSpPr>
        <p:spPr>
          <a:xfrm>
            <a:off x="635993" y="655572"/>
            <a:ext cx="6895153" cy="48643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20000"/>
              </a:lnSpc>
              <a:spcBef>
                <a:spcPts val="0"/>
              </a:spcBef>
              <a:buFont typeface="Arial" panose="020B0604020202020204" pitchFamily="34" charset="0"/>
              <a:buChar char="•"/>
            </a:pPr>
            <a:r>
              <a:rPr lang="en-US" sz="1800" b="1" i="1" noProof="1">
                <a:solidFill>
                  <a:schemeClr val="tx1"/>
                </a:solidFill>
                <a:latin typeface="Arial" panose="020B0604020202020204" pitchFamily="34" charset="0"/>
                <a:cs typeface="Arial" panose="020B0604020202020204" pitchFamily="34" charset="0"/>
              </a:rPr>
              <a:t>Talk with students about their fears and concerns and give them factual, developmentally appropriate information when questioned. </a:t>
            </a:r>
            <a:r>
              <a:rPr lang="en-US" sz="1800" noProof="1">
                <a:solidFill>
                  <a:schemeClr val="tx1"/>
                </a:solidFill>
                <a:latin typeface="Arial" panose="020B0604020202020204" pitchFamily="34" charset="0"/>
                <a:cs typeface="Arial" panose="020B0604020202020204" pitchFamily="34" charset="0"/>
              </a:rPr>
              <a:t>Because uncertainty has been one of the biggest sources of people’s anxiety during COVID-19, sharing information released by trusted sources like the </a:t>
            </a:r>
            <a:r>
              <a:rPr lang="en-US" sz="1800" b="1" u="sng" noProof="1">
                <a:solidFill>
                  <a:srgbClr val="CD492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World Health Organization</a:t>
            </a:r>
            <a:r>
              <a:rPr lang="en-US" sz="1800" noProof="1">
                <a:solidFill>
                  <a:schemeClr val="tx1"/>
                </a:solidFill>
                <a:latin typeface="Arial" panose="020B0604020202020204" pitchFamily="34" charset="0"/>
                <a:cs typeface="Arial" panose="020B0604020202020204" pitchFamily="34" charset="0"/>
              </a:rPr>
              <a:t> can alleviate fear. </a:t>
            </a:r>
          </a:p>
          <a:p>
            <a:pPr marL="285750" indent="-285750">
              <a:lnSpc>
                <a:spcPct val="120000"/>
              </a:lnSpc>
              <a:spcBef>
                <a:spcPts val="0"/>
              </a:spcBef>
              <a:buFont typeface="Arial" panose="020B0604020202020204" pitchFamily="34" charset="0"/>
              <a:buChar char="•"/>
            </a:pPr>
            <a:endParaRPr lang="en-US" sz="1800" b="1" i="1" noProof="1">
              <a:solidFill>
                <a:schemeClr val="tx1"/>
              </a:solidFill>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sz="1800" b="1" i="1" noProof="1">
                <a:solidFill>
                  <a:schemeClr val="tx1"/>
                </a:solidFill>
                <a:latin typeface="Arial" panose="020B0604020202020204" pitchFamily="34" charset="0"/>
                <a:cs typeface="Arial" panose="020B0604020202020204" pitchFamily="34" charset="0"/>
              </a:rPr>
              <a:t>Limit exposure to news. </a:t>
            </a:r>
            <a:r>
              <a:rPr lang="en-US" sz="1800" noProof="1">
                <a:solidFill>
                  <a:schemeClr val="tx1"/>
                </a:solidFill>
                <a:latin typeface="Arial" panose="020B0604020202020204" pitchFamily="34" charset="0"/>
                <a:cs typeface="Arial" panose="020B0604020202020204" pitchFamily="34" charset="0"/>
              </a:rPr>
              <a:t>Select a few reliable new sources and stay as current as possible. </a:t>
            </a:r>
          </a:p>
          <a:p>
            <a:pPr marL="285750" indent="-285750">
              <a:lnSpc>
                <a:spcPct val="120000"/>
              </a:lnSpc>
              <a:spcBef>
                <a:spcPts val="0"/>
              </a:spcBef>
              <a:buFont typeface="Arial" panose="020B0604020202020204" pitchFamily="34" charset="0"/>
              <a:buChar char="•"/>
            </a:pPr>
            <a:endParaRPr lang="en-US" sz="1800" b="1" i="1" noProof="1">
              <a:solidFill>
                <a:schemeClr val="tx1"/>
              </a:solidFill>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sz="1800" b="1" i="1" noProof="1">
                <a:solidFill>
                  <a:schemeClr val="tx1"/>
                </a:solidFill>
                <a:latin typeface="Arial" panose="020B0604020202020204" pitchFamily="34" charset="0"/>
                <a:cs typeface="Arial" panose="020B0604020202020204" pitchFamily="34" charset="0"/>
              </a:rPr>
              <a:t>Create a culture of joy. </a:t>
            </a:r>
            <a:r>
              <a:rPr lang="en-US" sz="1800" noProof="1">
                <a:solidFill>
                  <a:schemeClr val="tx1"/>
                </a:solidFill>
                <a:latin typeface="Arial" panose="020B0604020202020204" pitchFamily="34" charset="0"/>
                <a:cs typeface="Arial" panose="020B0604020202020204" pitchFamily="34" charset="0"/>
              </a:rPr>
              <a:t>Make time for fun in each and every day. In the midst of tragedy, it is the bright spots that keep us going, so search out the playful, happy, and silly things that put smiles on faces. </a:t>
            </a:r>
          </a:p>
        </p:txBody>
      </p:sp>
      <p:sp>
        <p:nvSpPr>
          <p:cNvPr id="22" name="Slide Number Placeholder 19">
            <a:extLst>
              <a:ext uri="{FF2B5EF4-FFF2-40B4-BE49-F238E27FC236}">
                <a16:creationId xmlns:a16="http://schemas.microsoft.com/office/drawing/2014/main" id="{51008927-BC09-4127-9A95-893983524A59}"/>
              </a:ext>
            </a:extLst>
          </p:cNvPr>
          <p:cNvSpPr txBox="1">
            <a:spLocks/>
          </p:cNvSpPr>
          <p:nvPr/>
        </p:nvSpPr>
        <p:spPr>
          <a:xfrm>
            <a:off x="11173176"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7</a:t>
            </a:r>
          </a:p>
        </p:txBody>
      </p:sp>
      <p:sp>
        <p:nvSpPr>
          <p:cNvPr id="40" name="Isosceles Triangle 39">
            <a:hlinkClick r:id="rId4" action="ppaction://hlinksldjump"/>
            <a:extLst>
              <a:ext uri="{FF2B5EF4-FFF2-40B4-BE49-F238E27FC236}">
                <a16:creationId xmlns:a16="http://schemas.microsoft.com/office/drawing/2014/main" id="{5565C09E-F582-4372-B692-838AC58406C5}"/>
              </a:ext>
              <a:ext uri="{C183D7F6-B498-43B3-948B-1728B52AA6E4}">
                <adec:decorative xmlns:adec="http://schemas.microsoft.com/office/drawing/2017/decorative" val="1"/>
              </a:ext>
            </a:extLst>
          </p:cNvPr>
          <p:cNvSpPr/>
          <p:nvPr/>
        </p:nvSpPr>
        <p:spPr>
          <a:xfrm rot="10800000">
            <a:off x="2112699"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Rectangle 43">
            <a:hlinkClick r:id="rId4" action="ppaction://hlinksldjump"/>
            <a:extLst>
              <a:ext uri="{FF2B5EF4-FFF2-40B4-BE49-F238E27FC236}">
                <a16:creationId xmlns:a16="http://schemas.microsoft.com/office/drawing/2014/main" id="{4B203159-F301-499E-80AD-7B468284173B}"/>
              </a:ext>
              <a:ext uri="{C183D7F6-B498-43B3-948B-1728B52AA6E4}">
                <adec:decorative xmlns:adec="http://schemas.microsoft.com/office/drawing/2017/decorative" val="1"/>
              </a:ext>
            </a:extLst>
          </p:cNvPr>
          <p:cNvSpPr/>
          <p:nvPr/>
        </p:nvSpPr>
        <p:spPr>
          <a:xfrm>
            <a:off x="1569154" y="6310489"/>
            <a:ext cx="1303871" cy="45219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Two</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5" name="Rectangle 44">
            <a:hlinkClick r:id="rId7" action="ppaction://hlinksldjump"/>
            <a:extLst>
              <a:ext uri="{FF2B5EF4-FFF2-40B4-BE49-F238E27FC236}">
                <a16:creationId xmlns:a16="http://schemas.microsoft.com/office/drawing/2014/main" id="{45CB1614-5B01-436C-817E-7BD9A0F01487}"/>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3" name="Title 1">
            <a:extLst>
              <a:ext uri="{FF2B5EF4-FFF2-40B4-BE49-F238E27FC236}">
                <a16:creationId xmlns:a16="http://schemas.microsoft.com/office/drawing/2014/main" id="{AF1BD18D-BDFD-4D19-AAC5-60225D348A33}"/>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6" name="Rectangle 45">
            <a:hlinkClick r:id="rId8" action="ppaction://hlinksldjump"/>
            <a:extLst>
              <a:ext uri="{FF2B5EF4-FFF2-40B4-BE49-F238E27FC236}">
                <a16:creationId xmlns:a16="http://schemas.microsoft.com/office/drawing/2014/main" id="{EE0B894E-E14E-45E9-AD84-A2404AE46FD6}"/>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7" name="Rectangle 46">
            <a:hlinkClick r:id="rId9" action="ppaction://hlinksldjump"/>
            <a:extLst>
              <a:ext uri="{FF2B5EF4-FFF2-40B4-BE49-F238E27FC236}">
                <a16:creationId xmlns:a16="http://schemas.microsoft.com/office/drawing/2014/main" id="{72603D9E-09FC-475B-8A12-DD1DD549067A}"/>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8" name="Rectangle 47">
            <a:hlinkClick r:id="rId10" action="ppaction://hlinksldjump"/>
            <a:extLst>
              <a:ext uri="{FF2B5EF4-FFF2-40B4-BE49-F238E27FC236}">
                <a16:creationId xmlns:a16="http://schemas.microsoft.com/office/drawing/2014/main" id="{F01828C1-CF6F-428F-8812-412D4ABEE190}"/>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9" name="Rectangle 48">
            <a:hlinkClick r:id="rId11" action="ppaction://hlinksldjump"/>
            <a:extLst>
              <a:ext uri="{FF2B5EF4-FFF2-40B4-BE49-F238E27FC236}">
                <a16:creationId xmlns:a16="http://schemas.microsoft.com/office/drawing/2014/main" id="{141EE278-DE74-40CF-B555-1858E08A6A99}"/>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0" name="Rectangle 49">
            <a:hlinkClick r:id="rId12" action="ppaction://hlinksldjump"/>
            <a:extLst>
              <a:ext uri="{FF2B5EF4-FFF2-40B4-BE49-F238E27FC236}">
                <a16:creationId xmlns:a16="http://schemas.microsoft.com/office/drawing/2014/main" id="{45C19C11-BE5A-4402-8D35-1204F47C1FAD}"/>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1" name="Rectangle 50">
            <a:hlinkClick r:id="rId13" action="ppaction://hlinksldjump"/>
            <a:extLst>
              <a:ext uri="{FF2B5EF4-FFF2-40B4-BE49-F238E27FC236}">
                <a16:creationId xmlns:a16="http://schemas.microsoft.com/office/drawing/2014/main" id="{349FCF34-90A5-4C80-8237-280B16EF5A11}"/>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15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250"/>
                                        <p:tgtEl>
                                          <p:spTgt spid="45"/>
                                        </p:tgtEl>
                                        <p:attrNameLst>
                                          <p:attrName>ppt_y</p:attrName>
                                        </p:attrNameLst>
                                      </p:cBhvr>
                                      <p:tavLst>
                                        <p:tav tm="0">
                                          <p:val>
                                            <p:strVal val="#ppt_y+#ppt_h*1.125000"/>
                                          </p:val>
                                        </p:tav>
                                        <p:tav tm="100000">
                                          <p:val>
                                            <p:strVal val="#ppt_y"/>
                                          </p:val>
                                        </p:tav>
                                      </p:tavLst>
                                    </p:anim>
                                    <p:animEffect transition="in" filter="wipe(up)">
                                      <p:cBhvr>
                                        <p:cTn id="8" dur="250"/>
                                        <p:tgtEl>
                                          <p:spTgt spid="45"/>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250"/>
                                        <p:tgtEl>
                                          <p:spTgt spid="44"/>
                                        </p:tgtEl>
                                        <p:attrNameLst>
                                          <p:attrName>ppt_y</p:attrName>
                                        </p:attrNameLst>
                                      </p:cBhvr>
                                      <p:tavLst>
                                        <p:tav tm="0">
                                          <p:val>
                                            <p:strVal val="#ppt_y+#ppt_h*1.125000"/>
                                          </p:val>
                                        </p:tav>
                                        <p:tav tm="100000">
                                          <p:val>
                                            <p:strVal val="#ppt_y"/>
                                          </p:val>
                                        </p:tav>
                                      </p:tavLst>
                                    </p:anim>
                                    <p:animEffect transition="in" filter="wipe(up)">
                                      <p:cBhvr>
                                        <p:cTn id="13" dur="250"/>
                                        <p:tgtEl>
                                          <p:spTgt spid="44"/>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250"/>
                                        <p:tgtEl>
                                          <p:spTgt spid="46"/>
                                        </p:tgtEl>
                                        <p:attrNameLst>
                                          <p:attrName>ppt_y</p:attrName>
                                        </p:attrNameLst>
                                      </p:cBhvr>
                                      <p:tavLst>
                                        <p:tav tm="0">
                                          <p:val>
                                            <p:strVal val="#ppt_y+#ppt_h*1.125000"/>
                                          </p:val>
                                        </p:tav>
                                        <p:tav tm="100000">
                                          <p:val>
                                            <p:strVal val="#ppt_y"/>
                                          </p:val>
                                        </p:tav>
                                      </p:tavLst>
                                    </p:anim>
                                    <p:animEffect transition="in" filter="wipe(up)">
                                      <p:cBhvr>
                                        <p:cTn id="18" dur="250"/>
                                        <p:tgtEl>
                                          <p:spTgt spid="46"/>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250"/>
                                        <p:tgtEl>
                                          <p:spTgt spid="47"/>
                                        </p:tgtEl>
                                        <p:attrNameLst>
                                          <p:attrName>ppt_y</p:attrName>
                                        </p:attrNameLst>
                                      </p:cBhvr>
                                      <p:tavLst>
                                        <p:tav tm="0">
                                          <p:val>
                                            <p:strVal val="#ppt_y+#ppt_h*1.125000"/>
                                          </p:val>
                                        </p:tav>
                                        <p:tav tm="100000">
                                          <p:val>
                                            <p:strVal val="#ppt_y"/>
                                          </p:val>
                                        </p:tav>
                                      </p:tavLst>
                                    </p:anim>
                                    <p:animEffect transition="in" filter="wipe(up)">
                                      <p:cBhvr>
                                        <p:cTn id="23" dur="250"/>
                                        <p:tgtEl>
                                          <p:spTgt spid="47"/>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250"/>
                                        <p:tgtEl>
                                          <p:spTgt spid="48"/>
                                        </p:tgtEl>
                                        <p:attrNameLst>
                                          <p:attrName>ppt_y</p:attrName>
                                        </p:attrNameLst>
                                      </p:cBhvr>
                                      <p:tavLst>
                                        <p:tav tm="0">
                                          <p:val>
                                            <p:strVal val="#ppt_y+#ppt_h*1.125000"/>
                                          </p:val>
                                        </p:tav>
                                        <p:tav tm="100000">
                                          <p:val>
                                            <p:strVal val="#ppt_y"/>
                                          </p:val>
                                        </p:tav>
                                      </p:tavLst>
                                    </p:anim>
                                    <p:animEffect transition="in" filter="wipe(up)">
                                      <p:cBhvr>
                                        <p:cTn id="28" dur="250"/>
                                        <p:tgtEl>
                                          <p:spTgt spid="48"/>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250"/>
                                        <p:tgtEl>
                                          <p:spTgt spid="49"/>
                                        </p:tgtEl>
                                        <p:attrNameLst>
                                          <p:attrName>ppt_y</p:attrName>
                                        </p:attrNameLst>
                                      </p:cBhvr>
                                      <p:tavLst>
                                        <p:tav tm="0">
                                          <p:val>
                                            <p:strVal val="#ppt_y+#ppt_h*1.125000"/>
                                          </p:val>
                                        </p:tav>
                                        <p:tav tm="100000">
                                          <p:val>
                                            <p:strVal val="#ppt_y"/>
                                          </p:val>
                                        </p:tav>
                                      </p:tavLst>
                                    </p:anim>
                                    <p:animEffect transition="in" filter="wipe(up)">
                                      <p:cBhvr>
                                        <p:cTn id="33" dur="250"/>
                                        <p:tgtEl>
                                          <p:spTgt spid="49"/>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250"/>
                                        <p:tgtEl>
                                          <p:spTgt spid="50"/>
                                        </p:tgtEl>
                                        <p:attrNameLst>
                                          <p:attrName>ppt_y</p:attrName>
                                        </p:attrNameLst>
                                      </p:cBhvr>
                                      <p:tavLst>
                                        <p:tav tm="0">
                                          <p:val>
                                            <p:strVal val="#ppt_y+#ppt_h*1.125000"/>
                                          </p:val>
                                        </p:tav>
                                        <p:tav tm="100000">
                                          <p:val>
                                            <p:strVal val="#ppt_y"/>
                                          </p:val>
                                        </p:tav>
                                      </p:tavLst>
                                    </p:anim>
                                    <p:animEffect transition="in" filter="wipe(up)">
                                      <p:cBhvr>
                                        <p:cTn id="38" dur="250"/>
                                        <p:tgtEl>
                                          <p:spTgt spid="50"/>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250"/>
                                        <p:tgtEl>
                                          <p:spTgt spid="51"/>
                                        </p:tgtEl>
                                        <p:attrNameLst>
                                          <p:attrName>ppt_y</p:attrName>
                                        </p:attrNameLst>
                                      </p:cBhvr>
                                      <p:tavLst>
                                        <p:tav tm="0">
                                          <p:val>
                                            <p:strVal val="#ppt_y+#ppt_h*1.125000"/>
                                          </p:val>
                                        </p:tav>
                                        <p:tav tm="100000">
                                          <p:val>
                                            <p:strVal val="#ppt_y"/>
                                          </p:val>
                                        </p:tav>
                                      </p:tavLst>
                                    </p:anim>
                                    <p:animEffect transition="in" filter="wipe(up)">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D5E2-BA25-4336-AA7F-947FA6505BF5}"/>
              </a:ext>
            </a:extLst>
          </p:cNvPr>
          <p:cNvSpPr>
            <a:spLocks noGrp="1"/>
          </p:cNvSpPr>
          <p:nvPr>
            <p:ph type="title"/>
          </p:nvPr>
        </p:nvSpPr>
        <p:spPr>
          <a:xfrm>
            <a:off x="1789617" y="725210"/>
            <a:ext cx="9949039" cy="817259"/>
          </a:xfrm>
        </p:spPr>
        <p:txBody>
          <a:bodyPr>
            <a:noAutofit/>
          </a:bodyPr>
          <a:lstStyle/>
          <a:p>
            <a:r>
              <a:rPr lang="en-US" sz="4200" dirty="0">
                <a:latin typeface="Arial" panose="020B0604020202020204" pitchFamily="34" charset="0"/>
                <a:cs typeface="Arial" panose="020B0604020202020204" pitchFamily="34" charset="0"/>
              </a:rPr>
              <a:t>Tip Two: Build community.</a:t>
            </a:r>
          </a:p>
        </p:txBody>
      </p:sp>
      <p:sp>
        <p:nvSpPr>
          <p:cNvPr id="3" name="Text Placeholder 2">
            <a:extLst>
              <a:ext uri="{FF2B5EF4-FFF2-40B4-BE49-F238E27FC236}">
                <a16:creationId xmlns:a16="http://schemas.microsoft.com/office/drawing/2014/main" id="{C6D18D27-ECF5-4B3C-B28A-972F3BAFF228}"/>
              </a:ext>
            </a:extLst>
          </p:cNvPr>
          <p:cNvSpPr>
            <a:spLocks noGrp="1"/>
          </p:cNvSpPr>
          <p:nvPr>
            <p:ph type="body" idx="1"/>
          </p:nvPr>
        </p:nvSpPr>
        <p:spPr>
          <a:xfrm>
            <a:off x="2188279" y="1907821"/>
            <a:ext cx="8052505" cy="3357739"/>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Build strong, healthy relationships with students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Relationships are the key ingredient to cultivating community. Focus on student and family strengths in communication.</a:t>
            </a:r>
            <a:r>
              <a:rPr kumimoji="0" lang="en-US" sz="3000" i="1"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30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Authentically get to know all members of the community. </a:t>
            </a:r>
          </a:p>
          <a:p>
            <a:endParaRPr lang="en-US" dirty="0"/>
          </a:p>
        </p:txBody>
      </p:sp>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8</a:t>
            </a:r>
          </a:p>
        </p:txBody>
      </p:sp>
      <p:grpSp>
        <p:nvGrpSpPr>
          <p:cNvPr id="20" name="Group 19">
            <a:extLst>
              <a:ext uri="{FF2B5EF4-FFF2-40B4-BE49-F238E27FC236}">
                <a16:creationId xmlns:a16="http://schemas.microsoft.com/office/drawing/2014/main" id="{75261BAA-51AF-4234-893F-A0F15225D620}"/>
              </a:ext>
            </a:extLst>
          </p:cNvPr>
          <p:cNvGrpSpPr/>
          <p:nvPr/>
        </p:nvGrpSpPr>
        <p:grpSpPr>
          <a:xfrm>
            <a:off x="625356" y="513704"/>
            <a:ext cx="1164261" cy="1169107"/>
            <a:chOff x="4203990" y="418044"/>
            <a:chExt cx="796179" cy="749532"/>
          </a:xfrm>
        </p:grpSpPr>
        <p:sp>
          <p:nvSpPr>
            <p:cNvPr id="21" name="Rectangle 20">
              <a:extLst>
                <a:ext uri="{FF2B5EF4-FFF2-40B4-BE49-F238E27FC236}">
                  <a16:creationId xmlns:a16="http://schemas.microsoft.com/office/drawing/2014/main" id="{08441CBA-5243-4545-B184-3B195000A56D}"/>
                </a:ext>
              </a:extLst>
            </p:cNvPr>
            <p:cNvSpPr/>
            <p:nvPr/>
          </p:nvSpPr>
          <p:spPr>
            <a:xfrm>
              <a:off x="4203990" y="418044"/>
              <a:ext cx="796179" cy="749532"/>
            </a:xfrm>
            <a:prstGeom prst="rect">
              <a:avLst/>
            </a:prstGeom>
            <a:blipFill rotWithShape="0">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p:spPr>
          <p:style>
            <a:lnRef idx="2">
              <a:scrgbClr r="0" g="0" b="0"/>
            </a:lnRef>
            <a:fillRef idx="1">
              <a:scrgbClr r="0" g="0" b="0"/>
            </a:fillRef>
            <a:effectRef idx="0">
              <a:scrgbClr r="0" g="0" b="0"/>
            </a:effectRef>
            <a:fontRef idx="minor">
              <a:schemeClr val="lt1"/>
            </a:fontRef>
          </p:style>
        </p:sp>
        <p:sp>
          <p:nvSpPr>
            <p:cNvPr id="22" name="TextBox 21">
              <a:extLst>
                <a:ext uri="{FF2B5EF4-FFF2-40B4-BE49-F238E27FC236}">
                  <a16:creationId xmlns:a16="http://schemas.microsoft.com/office/drawing/2014/main" id="{A1459F69-5408-4E44-A4F1-A87AF359C647}"/>
                </a:ext>
              </a:extLst>
            </p:cNvPr>
            <p:cNvSpPr txBox="1"/>
            <p:nvPr/>
          </p:nvSpPr>
          <p:spPr>
            <a:xfrm>
              <a:off x="4203990" y="418044"/>
              <a:ext cx="796179" cy="7495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212" tIns="12700" rIns="112212"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p:txBody>
        </p:sp>
      </p:grpSp>
      <p:sp>
        <p:nvSpPr>
          <p:cNvPr id="31" name="TextBox 30">
            <a:extLst>
              <a:ext uri="{FF2B5EF4-FFF2-40B4-BE49-F238E27FC236}">
                <a16:creationId xmlns:a16="http://schemas.microsoft.com/office/drawing/2014/main" id="{3F230CCF-AEFB-48B8-8CD8-D63DF3B21B98}"/>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36" name="Isosceles Triangle 35">
            <a:hlinkClick r:id="rId4" action="ppaction://hlinksldjump"/>
            <a:extLst>
              <a:ext uri="{FF2B5EF4-FFF2-40B4-BE49-F238E27FC236}">
                <a16:creationId xmlns:a16="http://schemas.microsoft.com/office/drawing/2014/main" id="{FDE7A875-FB44-4467-80BC-48BE9EC2942E}"/>
              </a:ext>
              <a:ext uri="{C183D7F6-B498-43B3-948B-1728B52AA6E4}">
                <adec:decorative xmlns:adec="http://schemas.microsoft.com/office/drawing/2017/decorative" val="1"/>
              </a:ext>
            </a:extLst>
          </p:cNvPr>
          <p:cNvSpPr/>
          <p:nvPr/>
        </p:nvSpPr>
        <p:spPr>
          <a:xfrm rot="10800000">
            <a:off x="2112699"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Rectangle 42">
            <a:hlinkClick r:id="rId5" action="ppaction://hlinksldjump"/>
            <a:extLst>
              <a:ext uri="{FF2B5EF4-FFF2-40B4-BE49-F238E27FC236}">
                <a16:creationId xmlns:a16="http://schemas.microsoft.com/office/drawing/2014/main" id="{CA86107E-2704-4BC8-BA17-619DB12666EC}"/>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4" name="Rectangle 43">
            <a:hlinkClick r:id="rId4" action="ppaction://hlinksldjump"/>
            <a:extLst>
              <a:ext uri="{FF2B5EF4-FFF2-40B4-BE49-F238E27FC236}">
                <a16:creationId xmlns:a16="http://schemas.microsoft.com/office/drawing/2014/main" id="{FCE4F91D-81B1-4AB1-AAEA-97FBF0EDD494}"/>
              </a:ext>
              <a:ext uri="{C183D7F6-B498-43B3-948B-1728B52AA6E4}">
                <adec:decorative xmlns:adec="http://schemas.microsoft.com/office/drawing/2017/decorative" val="1"/>
              </a:ext>
            </a:extLst>
          </p:cNvPr>
          <p:cNvSpPr/>
          <p:nvPr/>
        </p:nvSpPr>
        <p:spPr>
          <a:xfrm>
            <a:off x="1569154" y="6310489"/>
            <a:ext cx="1303871" cy="45219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Two</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3" name="Title 1">
            <a:extLst>
              <a:ext uri="{FF2B5EF4-FFF2-40B4-BE49-F238E27FC236}">
                <a16:creationId xmlns:a16="http://schemas.microsoft.com/office/drawing/2014/main" id="{0768DE7B-1DBC-40D5-B956-1FA633DF6F3C}"/>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1" name="Rectangle 50">
            <a:hlinkClick r:id="rId6" action="ppaction://hlinksldjump"/>
            <a:extLst>
              <a:ext uri="{FF2B5EF4-FFF2-40B4-BE49-F238E27FC236}">
                <a16:creationId xmlns:a16="http://schemas.microsoft.com/office/drawing/2014/main" id="{1B3B585C-B882-4F10-B922-9B6502E47795}"/>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2" name="Rectangle 51">
            <a:hlinkClick r:id="rId7" action="ppaction://hlinksldjump"/>
            <a:extLst>
              <a:ext uri="{FF2B5EF4-FFF2-40B4-BE49-F238E27FC236}">
                <a16:creationId xmlns:a16="http://schemas.microsoft.com/office/drawing/2014/main" id="{723C60A1-68CD-464C-ABDF-2A87EEAD0002}"/>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3" name="Rectangle 52">
            <a:hlinkClick r:id="rId8" action="ppaction://hlinksldjump"/>
            <a:extLst>
              <a:ext uri="{FF2B5EF4-FFF2-40B4-BE49-F238E27FC236}">
                <a16:creationId xmlns:a16="http://schemas.microsoft.com/office/drawing/2014/main" id="{8C89385C-AADC-4025-8D1F-5B95EAA64237}"/>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4" name="Rectangle 53">
            <a:hlinkClick r:id="rId9" action="ppaction://hlinksldjump"/>
            <a:extLst>
              <a:ext uri="{FF2B5EF4-FFF2-40B4-BE49-F238E27FC236}">
                <a16:creationId xmlns:a16="http://schemas.microsoft.com/office/drawing/2014/main" id="{4B14D8D4-EA00-404D-8DE2-E723A546E974}"/>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5" name="Rectangle 54">
            <a:hlinkClick r:id="rId10" action="ppaction://hlinksldjump"/>
            <a:extLst>
              <a:ext uri="{FF2B5EF4-FFF2-40B4-BE49-F238E27FC236}">
                <a16:creationId xmlns:a16="http://schemas.microsoft.com/office/drawing/2014/main" id="{42D62428-8CB5-4EBF-8EF4-AB2A52AA24B1}"/>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6" name="Rectangle 55">
            <a:hlinkClick r:id="rId11" action="ppaction://hlinksldjump"/>
            <a:extLst>
              <a:ext uri="{FF2B5EF4-FFF2-40B4-BE49-F238E27FC236}">
                <a16:creationId xmlns:a16="http://schemas.microsoft.com/office/drawing/2014/main" id="{B2BF6E9E-A6FE-4D6D-8E50-1A6BBD39FCF1}"/>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250"/>
                                        <p:tgtEl>
                                          <p:spTgt spid="43"/>
                                        </p:tgtEl>
                                        <p:attrNameLst>
                                          <p:attrName>ppt_y</p:attrName>
                                        </p:attrNameLst>
                                      </p:cBhvr>
                                      <p:tavLst>
                                        <p:tav tm="0">
                                          <p:val>
                                            <p:strVal val="#ppt_y+#ppt_h*1.125000"/>
                                          </p:val>
                                        </p:tav>
                                        <p:tav tm="100000">
                                          <p:val>
                                            <p:strVal val="#ppt_y"/>
                                          </p:val>
                                        </p:tav>
                                      </p:tavLst>
                                    </p:anim>
                                    <p:animEffect transition="in" filter="wipe(up)">
                                      <p:cBhvr>
                                        <p:cTn id="8" dur="250"/>
                                        <p:tgtEl>
                                          <p:spTgt spid="43"/>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250"/>
                                        <p:tgtEl>
                                          <p:spTgt spid="44"/>
                                        </p:tgtEl>
                                        <p:attrNameLst>
                                          <p:attrName>ppt_y</p:attrName>
                                        </p:attrNameLst>
                                      </p:cBhvr>
                                      <p:tavLst>
                                        <p:tav tm="0">
                                          <p:val>
                                            <p:strVal val="#ppt_y+#ppt_h*1.125000"/>
                                          </p:val>
                                        </p:tav>
                                        <p:tav tm="100000">
                                          <p:val>
                                            <p:strVal val="#ppt_y"/>
                                          </p:val>
                                        </p:tav>
                                      </p:tavLst>
                                    </p:anim>
                                    <p:animEffect transition="in" filter="wipe(up)">
                                      <p:cBhvr>
                                        <p:cTn id="13" dur="250"/>
                                        <p:tgtEl>
                                          <p:spTgt spid="44"/>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250"/>
                                        <p:tgtEl>
                                          <p:spTgt spid="51"/>
                                        </p:tgtEl>
                                        <p:attrNameLst>
                                          <p:attrName>ppt_y</p:attrName>
                                        </p:attrNameLst>
                                      </p:cBhvr>
                                      <p:tavLst>
                                        <p:tav tm="0">
                                          <p:val>
                                            <p:strVal val="#ppt_y+#ppt_h*1.125000"/>
                                          </p:val>
                                        </p:tav>
                                        <p:tav tm="100000">
                                          <p:val>
                                            <p:strVal val="#ppt_y"/>
                                          </p:val>
                                        </p:tav>
                                      </p:tavLst>
                                    </p:anim>
                                    <p:animEffect transition="in" filter="wipe(up)">
                                      <p:cBhvr>
                                        <p:cTn id="18" dur="250"/>
                                        <p:tgtEl>
                                          <p:spTgt spid="51"/>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250"/>
                                        <p:tgtEl>
                                          <p:spTgt spid="52"/>
                                        </p:tgtEl>
                                        <p:attrNameLst>
                                          <p:attrName>ppt_y</p:attrName>
                                        </p:attrNameLst>
                                      </p:cBhvr>
                                      <p:tavLst>
                                        <p:tav tm="0">
                                          <p:val>
                                            <p:strVal val="#ppt_y+#ppt_h*1.125000"/>
                                          </p:val>
                                        </p:tav>
                                        <p:tav tm="100000">
                                          <p:val>
                                            <p:strVal val="#ppt_y"/>
                                          </p:val>
                                        </p:tav>
                                      </p:tavLst>
                                    </p:anim>
                                    <p:animEffect transition="in" filter="wipe(up)">
                                      <p:cBhvr>
                                        <p:cTn id="23" dur="250"/>
                                        <p:tgtEl>
                                          <p:spTgt spid="52"/>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250"/>
                                        <p:tgtEl>
                                          <p:spTgt spid="53"/>
                                        </p:tgtEl>
                                        <p:attrNameLst>
                                          <p:attrName>ppt_y</p:attrName>
                                        </p:attrNameLst>
                                      </p:cBhvr>
                                      <p:tavLst>
                                        <p:tav tm="0">
                                          <p:val>
                                            <p:strVal val="#ppt_y+#ppt_h*1.125000"/>
                                          </p:val>
                                        </p:tav>
                                        <p:tav tm="100000">
                                          <p:val>
                                            <p:strVal val="#ppt_y"/>
                                          </p:val>
                                        </p:tav>
                                      </p:tavLst>
                                    </p:anim>
                                    <p:animEffect transition="in" filter="wipe(up)">
                                      <p:cBhvr>
                                        <p:cTn id="28" dur="250"/>
                                        <p:tgtEl>
                                          <p:spTgt spid="53"/>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250"/>
                                        <p:tgtEl>
                                          <p:spTgt spid="54"/>
                                        </p:tgtEl>
                                        <p:attrNameLst>
                                          <p:attrName>ppt_y</p:attrName>
                                        </p:attrNameLst>
                                      </p:cBhvr>
                                      <p:tavLst>
                                        <p:tav tm="0">
                                          <p:val>
                                            <p:strVal val="#ppt_y+#ppt_h*1.125000"/>
                                          </p:val>
                                        </p:tav>
                                        <p:tav tm="100000">
                                          <p:val>
                                            <p:strVal val="#ppt_y"/>
                                          </p:val>
                                        </p:tav>
                                      </p:tavLst>
                                    </p:anim>
                                    <p:animEffect transition="in" filter="wipe(up)">
                                      <p:cBhvr>
                                        <p:cTn id="33" dur="250"/>
                                        <p:tgtEl>
                                          <p:spTgt spid="54"/>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250"/>
                                        <p:tgtEl>
                                          <p:spTgt spid="55"/>
                                        </p:tgtEl>
                                        <p:attrNameLst>
                                          <p:attrName>ppt_y</p:attrName>
                                        </p:attrNameLst>
                                      </p:cBhvr>
                                      <p:tavLst>
                                        <p:tav tm="0">
                                          <p:val>
                                            <p:strVal val="#ppt_y+#ppt_h*1.125000"/>
                                          </p:val>
                                        </p:tav>
                                        <p:tav tm="100000">
                                          <p:val>
                                            <p:strVal val="#ppt_y"/>
                                          </p:val>
                                        </p:tav>
                                      </p:tavLst>
                                    </p:anim>
                                    <p:animEffect transition="in" filter="wipe(up)">
                                      <p:cBhvr>
                                        <p:cTn id="38" dur="250"/>
                                        <p:tgtEl>
                                          <p:spTgt spid="55"/>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250"/>
                                        <p:tgtEl>
                                          <p:spTgt spid="56"/>
                                        </p:tgtEl>
                                        <p:attrNameLst>
                                          <p:attrName>ppt_y</p:attrName>
                                        </p:attrNameLst>
                                      </p:cBhvr>
                                      <p:tavLst>
                                        <p:tav tm="0">
                                          <p:val>
                                            <p:strVal val="#ppt_y+#ppt_h*1.125000"/>
                                          </p:val>
                                        </p:tav>
                                        <p:tav tm="100000">
                                          <p:val>
                                            <p:strVal val="#ppt_y"/>
                                          </p:val>
                                        </p:tav>
                                      </p:tavLst>
                                    </p:anim>
                                    <p:animEffect transition="in" filter="wipe(up)">
                                      <p:cBhvr>
                                        <p:cTn id="43"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1" grpId="0" animBg="1"/>
      <p:bldP spid="52" grpId="0" animBg="1"/>
      <p:bldP spid="53" grpId="0" animBg="1"/>
      <p:bldP spid="54" grpId="0" animBg="1"/>
      <p:bldP spid="55"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690A59D-5DFC-408F-BA47-C2F5D5E6AB18}"/>
              </a:ext>
            </a:extLst>
          </p:cNvPr>
          <p:cNvSpPr>
            <a:spLocks noGrp="1"/>
          </p:cNvSpPr>
          <p:nvPr>
            <p:ph type="title"/>
          </p:nvPr>
        </p:nvSpPr>
        <p:spPr>
          <a:xfrm>
            <a:off x="683856" y="3362348"/>
            <a:ext cx="3687968" cy="904852"/>
          </a:xfrm>
          <a:solidFill>
            <a:srgbClr val="919295"/>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Two: Build community.</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pic>
        <p:nvPicPr>
          <p:cNvPr id="17" name="Picture Placeholder 6">
            <a:extLst>
              <a:ext uri="{FF2B5EF4-FFF2-40B4-BE49-F238E27FC236}">
                <a16:creationId xmlns:a16="http://schemas.microsoft.com/office/drawing/2014/main" id="{B4B7F8F6-7013-4B4B-A490-858E8818FF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683856" y="900158"/>
            <a:ext cx="3687968" cy="2459110"/>
          </a:xfrm>
          <a:prstGeom prst="rect">
            <a:avLst/>
          </a:prstGeom>
        </p:spPr>
      </p:pic>
      <p:sp>
        <p:nvSpPr>
          <p:cNvPr id="19" name="Content Placeholder 2">
            <a:extLst>
              <a:ext uri="{FF2B5EF4-FFF2-40B4-BE49-F238E27FC236}">
                <a16:creationId xmlns:a16="http://schemas.microsoft.com/office/drawing/2014/main" id="{BA92B870-194E-4394-8DFB-B47055DAEFA1}"/>
              </a:ext>
            </a:extLst>
          </p:cNvPr>
          <p:cNvSpPr txBox="1">
            <a:spLocks/>
          </p:cNvSpPr>
          <p:nvPr/>
        </p:nvSpPr>
        <p:spPr>
          <a:xfrm>
            <a:off x="4923863" y="860594"/>
            <a:ext cx="6214792" cy="4659284"/>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28600" indent="-228600">
              <a:lnSpc>
                <a:spcPct val="120000"/>
              </a:lnSpc>
              <a:spcBef>
                <a:spcPts val="0"/>
              </a:spcBef>
              <a:buFont typeface="Wingdings" panose="05000000000000000000" pitchFamily="2" charset="2"/>
              <a:buChar char="§"/>
              <a:defRPr/>
            </a:pPr>
            <a:r>
              <a:rPr lang="en-US" sz="2300" b="1" i="1" dirty="0">
                <a:solidFill>
                  <a:schemeClr val="tx1"/>
                </a:solidFill>
                <a:latin typeface="Arial" panose="020B0604020202020204" pitchFamily="34" charset="0"/>
                <a:ea typeface="Georgia" panose="02040502050405020303" pitchFamily="18" charset="0"/>
                <a:cs typeface="Arial" panose="020B0604020202020204" pitchFamily="34" charset="0"/>
              </a:rPr>
              <a:t>Consider replacing punitive measures that divide, like suspensions and expulsions, with discipline practices that heal</a:t>
            </a:r>
            <a:r>
              <a:rPr lang="en-US" sz="2300" b="1" dirty="0">
                <a:solidFill>
                  <a:schemeClr val="tx1"/>
                </a:solidFill>
                <a:latin typeface="Arial" panose="020B0604020202020204" pitchFamily="34" charset="0"/>
                <a:ea typeface="Georgia" panose="02040502050405020303" pitchFamily="18" charset="0"/>
                <a:cs typeface="Arial" panose="020B0604020202020204" pitchFamily="34" charset="0"/>
              </a:rPr>
              <a:t>, </a:t>
            </a:r>
            <a:r>
              <a:rPr lang="en-US" sz="2300" dirty="0">
                <a:solidFill>
                  <a:schemeClr val="tx1"/>
                </a:solidFill>
                <a:latin typeface="Arial" panose="020B0604020202020204" pitchFamily="34" charset="0"/>
                <a:ea typeface="Georgia" panose="02040502050405020303" pitchFamily="18" charset="0"/>
                <a:cs typeface="Arial" panose="020B0604020202020204" pitchFamily="34" charset="0"/>
              </a:rPr>
              <a:t>like </a:t>
            </a:r>
            <a:r>
              <a:rPr lang="en-US" sz="2300" b="1" dirty="0">
                <a:solidFill>
                  <a:srgbClr val="CD4928"/>
                </a:solidFill>
                <a:latin typeface="Arial" panose="020B0604020202020204" pitchFamily="34" charset="0"/>
                <a:ea typeface="Georgia" panose="02040502050405020303" pitchFamily="18" charset="0"/>
                <a:cs typeface="Arial" panose="020B0604020202020204" pitchFamily="34" charset="0"/>
                <a:hlinkClick r:id="rId6">
                  <a:extLst>
                    <a:ext uri="{A12FA001-AC4F-418D-AE19-62706E023703}">
                      <ahyp:hlinkClr xmlns:ahyp="http://schemas.microsoft.com/office/drawing/2018/hyperlinkcolor" val="tx"/>
                    </a:ext>
                  </a:extLst>
                </a:hlinkClick>
              </a:rPr>
              <a:t>restorative justice circles</a:t>
            </a:r>
            <a:r>
              <a:rPr lang="en-US" sz="2300" dirty="0">
                <a:solidFill>
                  <a:schemeClr val="tx1"/>
                </a:solidFill>
                <a:latin typeface="Arial" panose="020B0604020202020204" pitchFamily="34" charset="0"/>
                <a:ea typeface="Georgia" panose="02040502050405020303" pitchFamily="18" charset="0"/>
                <a:cs typeface="Arial" panose="020B0604020202020204" pitchFamily="34" charset="0"/>
              </a:rPr>
              <a:t>, </a:t>
            </a:r>
            <a:r>
              <a:rPr lang="en-US" sz="2300" b="1" dirty="0">
                <a:solidFill>
                  <a:srgbClr val="CD4928"/>
                </a:solidFill>
                <a:latin typeface="Arial" panose="020B0604020202020204" pitchFamily="34" charset="0"/>
                <a:ea typeface="Georgia" panose="02040502050405020303" pitchFamily="18" charset="0"/>
                <a:cs typeface="Arial" panose="020B0604020202020204" pitchFamily="34" charset="0"/>
                <a:hlinkClick r:id="rId6">
                  <a:extLst>
                    <a:ext uri="{A12FA001-AC4F-418D-AE19-62706E023703}">
                      <ahyp:hlinkClr xmlns:ahyp="http://schemas.microsoft.com/office/drawing/2018/hyperlinkcolor" val="tx"/>
                    </a:ext>
                  </a:extLst>
                </a:hlinkClick>
              </a:rPr>
              <a:t>mindful moment rooms</a:t>
            </a:r>
            <a:r>
              <a:rPr lang="en-US" sz="2300" dirty="0">
                <a:solidFill>
                  <a:schemeClr val="tx1"/>
                </a:solidFill>
                <a:latin typeface="Arial" panose="020B0604020202020204" pitchFamily="34" charset="0"/>
                <a:ea typeface="Georgia" panose="02040502050405020303" pitchFamily="18" charset="0"/>
                <a:cs typeface="Arial" panose="020B0604020202020204" pitchFamily="34" charset="0"/>
              </a:rPr>
              <a:t>, and classes about drug and alcohol use for students who have been caught with substances for the first time. </a:t>
            </a:r>
            <a:br>
              <a:rPr lang="en-US" sz="2300" dirty="0">
                <a:solidFill>
                  <a:schemeClr val="tx1"/>
                </a:solidFill>
                <a:latin typeface="Arial" panose="020B0604020202020204" pitchFamily="34" charset="0"/>
                <a:ea typeface="Georgia" panose="02040502050405020303" pitchFamily="18" charset="0"/>
                <a:cs typeface="Arial" panose="020B0604020202020204" pitchFamily="34" charset="0"/>
              </a:rPr>
            </a:br>
            <a:endParaRPr lang="en-US" sz="2300"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20000"/>
              </a:lnSpc>
              <a:spcBef>
                <a:spcPts val="0"/>
              </a:spcBef>
              <a:buFont typeface="Wingdings" panose="05000000000000000000" pitchFamily="2" charset="2"/>
              <a:buChar char="§"/>
              <a:defRPr/>
            </a:pPr>
            <a:r>
              <a:rPr lang="en-US" sz="2300" b="1" i="1" dirty="0">
                <a:solidFill>
                  <a:schemeClr val="tx1"/>
                </a:solidFill>
                <a:latin typeface="Arial" panose="020B0604020202020204" pitchFamily="34" charset="0"/>
                <a:ea typeface="Georgia" panose="02040502050405020303" pitchFamily="18" charset="0"/>
                <a:cs typeface="Arial" panose="020B0604020202020204" pitchFamily="34" charset="0"/>
              </a:rPr>
              <a:t>Actively create a sense of belonging.</a:t>
            </a:r>
            <a:r>
              <a:rPr lang="en-US" sz="2300" b="1" dirty="0">
                <a:solidFill>
                  <a:schemeClr val="tx1"/>
                </a:solidFill>
                <a:latin typeface="Arial" panose="020B0604020202020204" pitchFamily="34" charset="0"/>
                <a:ea typeface="Georgia" panose="02040502050405020303" pitchFamily="18" charset="0"/>
                <a:cs typeface="Arial" panose="020B0604020202020204" pitchFamily="34" charset="0"/>
              </a:rPr>
              <a:t> </a:t>
            </a:r>
            <a:r>
              <a:rPr lang="en-US" sz="2300" dirty="0">
                <a:solidFill>
                  <a:schemeClr val="tx1"/>
                </a:solidFill>
                <a:latin typeface="Arial" panose="020B0604020202020204" pitchFamily="34" charset="0"/>
                <a:ea typeface="Georgia" panose="02040502050405020303" pitchFamily="18" charset="0"/>
                <a:cs typeface="Arial" panose="020B0604020202020204" pitchFamily="34" charset="0"/>
              </a:rPr>
              <a:t>Directly teaching students empathy by using evidence-based mindfulness practices, which can reduce the bullying or alienation that is often a barrier to student belonging.</a:t>
            </a:r>
          </a:p>
          <a:p>
            <a:pPr marL="228600" indent="-228600">
              <a:lnSpc>
                <a:spcPct val="120000"/>
              </a:lnSpc>
              <a:spcBef>
                <a:spcPts val="0"/>
              </a:spcBef>
              <a:buFont typeface="Wingdings" panose="05000000000000000000" pitchFamily="2" charset="2"/>
              <a:buChar char="§"/>
              <a:defRPr/>
            </a:pPr>
            <a:endParaRPr lang="en-US" sz="2300"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20000"/>
              </a:lnSpc>
              <a:spcBef>
                <a:spcPts val="0"/>
              </a:spcBef>
              <a:buFont typeface="Wingdings" panose="05000000000000000000" pitchFamily="2" charset="2"/>
              <a:buChar char="§"/>
              <a:defRPr/>
            </a:pPr>
            <a:r>
              <a:rPr lang="en-US" sz="2300" b="1" i="1" dirty="0">
                <a:solidFill>
                  <a:schemeClr val="tx1"/>
                </a:solidFill>
                <a:latin typeface="Arial" panose="020B0604020202020204" pitchFamily="34" charset="0"/>
                <a:ea typeface="Georgia" panose="02040502050405020303" pitchFamily="18" charset="0"/>
                <a:cs typeface="Arial" panose="020B0604020202020204" pitchFamily="34" charset="0"/>
              </a:rPr>
              <a:t>Emphasize common purpose and ideals.</a:t>
            </a:r>
            <a:r>
              <a:rPr lang="en-US" sz="2300" i="1" dirty="0">
                <a:solidFill>
                  <a:schemeClr val="tx1"/>
                </a:solidFill>
                <a:latin typeface="Arial" panose="020B0604020202020204" pitchFamily="34" charset="0"/>
                <a:ea typeface="Georgia" panose="02040502050405020303" pitchFamily="18" charset="0"/>
                <a:cs typeface="Arial" panose="020B0604020202020204" pitchFamily="34" charset="0"/>
              </a:rPr>
              <a:t> </a:t>
            </a:r>
            <a:r>
              <a:rPr lang="en-US" sz="2300" dirty="0">
                <a:solidFill>
                  <a:schemeClr val="tx1"/>
                </a:solidFill>
                <a:latin typeface="Arial" panose="020B0604020202020204" pitchFamily="34" charset="0"/>
                <a:ea typeface="Georgia" panose="02040502050405020303" pitchFamily="18" charset="0"/>
                <a:cs typeface="Arial" panose="020B0604020202020204" pitchFamily="34" charset="0"/>
              </a:rPr>
              <a:t>Once school leaders have listened to the voices of all community members, especially students, and devised a shared purpose for the school community, spread it wide and far. </a:t>
            </a:r>
          </a:p>
          <a:p>
            <a:pPr marL="228600" indent="-228600">
              <a:lnSpc>
                <a:spcPct val="140000"/>
              </a:lnSpc>
              <a:spcBef>
                <a:spcPts val="0"/>
              </a:spcBef>
              <a:buFont typeface="Wingdings" panose="05000000000000000000" pitchFamily="2" charset="2"/>
              <a:buChar char="§"/>
              <a:defRPr/>
            </a:pPr>
            <a:endParaRPr lang="en-US" sz="2100" i="1"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40000"/>
              </a:lnSpc>
              <a:spcBef>
                <a:spcPts val="0"/>
              </a:spcBef>
              <a:buClr>
                <a:srgbClr val="17B2D1"/>
              </a:buClr>
              <a:buFont typeface="Wingdings" panose="05000000000000000000" pitchFamily="2" charset="2"/>
              <a:buChar char="§"/>
              <a:defRPr/>
            </a:pPr>
            <a:endParaRPr lang="en-US" sz="600" dirty="0">
              <a:solidFill>
                <a:srgbClr val="FFFFFF"/>
              </a:solidFill>
              <a:latin typeface="Arial" panose="020B0604020202020204" pitchFamily="34" charset="0"/>
              <a:ea typeface="Georgia" panose="02040502050405020303" pitchFamily="18" charset="0"/>
              <a:cs typeface="Arial" panose="020B0604020202020204" pitchFamily="34" charset="0"/>
            </a:endParaRPr>
          </a:p>
        </p:txBody>
      </p:sp>
      <p:sp>
        <p:nvSpPr>
          <p:cNvPr id="39" name="Slide Number Placeholder 19">
            <a:extLst>
              <a:ext uri="{FF2B5EF4-FFF2-40B4-BE49-F238E27FC236}">
                <a16:creationId xmlns:a16="http://schemas.microsoft.com/office/drawing/2014/main" id="{BFBE2042-3878-4AF8-83E9-753EC508B682}"/>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9</a:t>
            </a:r>
          </a:p>
        </p:txBody>
      </p:sp>
      <p:sp>
        <p:nvSpPr>
          <p:cNvPr id="44" name="Isosceles Triangle 43">
            <a:hlinkClick r:id="rId4" action="ppaction://hlinksldjump"/>
            <a:extLst>
              <a:ext uri="{FF2B5EF4-FFF2-40B4-BE49-F238E27FC236}">
                <a16:creationId xmlns:a16="http://schemas.microsoft.com/office/drawing/2014/main" id="{534DD7B3-B86C-4EFC-9951-4605547C49BC}"/>
              </a:ext>
              <a:ext uri="{C183D7F6-B498-43B3-948B-1728B52AA6E4}">
                <adec:decorative xmlns:adec="http://schemas.microsoft.com/office/drawing/2017/decorative" val="1"/>
              </a:ext>
            </a:extLst>
          </p:cNvPr>
          <p:cNvSpPr/>
          <p:nvPr/>
        </p:nvSpPr>
        <p:spPr>
          <a:xfrm rot="10800000">
            <a:off x="2112699"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3" name="Rectangle 52">
            <a:hlinkClick r:id="rId4" action="ppaction://hlinksldjump"/>
            <a:extLst>
              <a:ext uri="{FF2B5EF4-FFF2-40B4-BE49-F238E27FC236}">
                <a16:creationId xmlns:a16="http://schemas.microsoft.com/office/drawing/2014/main" id="{3CDB682B-8C9B-4482-9330-EE4202145D8E}"/>
              </a:ext>
              <a:ext uri="{C183D7F6-B498-43B3-948B-1728B52AA6E4}">
                <adec:decorative xmlns:adec="http://schemas.microsoft.com/office/drawing/2017/decorative" val="1"/>
              </a:ext>
            </a:extLst>
          </p:cNvPr>
          <p:cNvSpPr/>
          <p:nvPr/>
        </p:nvSpPr>
        <p:spPr>
          <a:xfrm>
            <a:off x="1569154" y="6310489"/>
            <a:ext cx="1303871" cy="45219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Two</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0" name="Title 1">
            <a:extLst>
              <a:ext uri="{FF2B5EF4-FFF2-40B4-BE49-F238E27FC236}">
                <a16:creationId xmlns:a16="http://schemas.microsoft.com/office/drawing/2014/main" id="{28FCD5AA-44B6-487C-89C1-083D6C640EEE}"/>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9" name="Rectangle 58">
            <a:hlinkClick r:id="rId7" action="ppaction://hlinksldjump"/>
            <a:extLst>
              <a:ext uri="{FF2B5EF4-FFF2-40B4-BE49-F238E27FC236}">
                <a16:creationId xmlns:a16="http://schemas.microsoft.com/office/drawing/2014/main" id="{F365E096-25CA-4A67-A9F9-5F7F6797B8AF}"/>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0" name="Rectangle 59">
            <a:hlinkClick r:id="rId8" action="ppaction://hlinksldjump"/>
            <a:extLst>
              <a:ext uri="{FF2B5EF4-FFF2-40B4-BE49-F238E27FC236}">
                <a16:creationId xmlns:a16="http://schemas.microsoft.com/office/drawing/2014/main" id="{B8E07802-A752-4B75-8228-D4621503A720}"/>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1" name="Rectangle 60">
            <a:hlinkClick r:id="rId9" action="ppaction://hlinksldjump"/>
            <a:extLst>
              <a:ext uri="{FF2B5EF4-FFF2-40B4-BE49-F238E27FC236}">
                <a16:creationId xmlns:a16="http://schemas.microsoft.com/office/drawing/2014/main" id="{11C78E2F-0DEA-4DFA-808A-387D65FD5B45}"/>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2" name="Rectangle 61">
            <a:hlinkClick r:id="rId10" action="ppaction://hlinksldjump"/>
            <a:extLst>
              <a:ext uri="{FF2B5EF4-FFF2-40B4-BE49-F238E27FC236}">
                <a16:creationId xmlns:a16="http://schemas.microsoft.com/office/drawing/2014/main" id="{F0322590-0ECD-4ED5-B5D2-2135FA3AE63C}"/>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3" name="Rectangle 62">
            <a:hlinkClick r:id="rId11" action="ppaction://hlinksldjump"/>
            <a:extLst>
              <a:ext uri="{FF2B5EF4-FFF2-40B4-BE49-F238E27FC236}">
                <a16:creationId xmlns:a16="http://schemas.microsoft.com/office/drawing/2014/main" id="{C543F8DA-95EB-41AC-9162-21E933992878}"/>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5C3B4A47-F07B-4328-A2CE-F28EE5A6E48D}"/>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5" name="Rectangle 64">
            <a:hlinkClick r:id="rId13" action="ppaction://hlinksldjump"/>
            <a:extLst>
              <a:ext uri="{FF2B5EF4-FFF2-40B4-BE49-F238E27FC236}">
                <a16:creationId xmlns:a16="http://schemas.microsoft.com/office/drawing/2014/main" id="{9C95FA6D-3A2D-48DF-AA17-77A431DFFA69}"/>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5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250"/>
                                        <p:tgtEl>
                                          <p:spTgt spid="59"/>
                                        </p:tgtEl>
                                        <p:attrNameLst>
                                          <p:attrName>ppt_y</p:attrName>
                                        </p:attrNameLst>
                                      </p:cBhvr>
                                      <p:tavLst>
                                        <p:tav tm="0">
                                          <p:val>
                                            <p:strVal val="#ppt_y+#ppt_h*1.125000"/>
                                          </p:val>
                                        </p:tav>
                                        <p:tav tm="100000">
                                          <p:val>
                                            <p:strVal val="#ppt_y"/>
                                          </p:val>
                                        </p:tav>
                                      </p:tavLst>
                                    </p:anim>
                                    <p:animEffect transition="in" filter="wipe(up)">
                                      <p:cBhvr>
                                        <p:cTn id="8" dur="250"/>
                                        <p:tgtEl>
                                          <p:spTgt spid="59"/>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250"/>
                                        <p:tgtEl>
                                          <p:spTgt spid="53"/>
                                        </p:tgtEl>
                                        <p:attrNameLst>
                                          <p:attrName>ppt_y</p:attrName>
                                        </p:attrNameLst>
                                      </p:cBhvr>
                                      <p:tavLst>
                                        <p:tav tm="0">
                                          <p:val>
                                            <p:strVal val="#ppt_y+#ppt_h*1.125000"/>
                                          </p:val>
                                        </p:tav>
                                        <p:tav tm="100000">
                                          <p:val>
                                            <p:strVal val="#ppt_y"/>
                                          </p:val>
                                        </p:tav>
                                      </p:tavLst>
                                    </p:anim>
                                    <p:animEffect transition="in" filter="wipe(up)">
                                      <p:cBhvr>
                                        <p:cTn id="13" dur="250"/>
                                        <p:tgtEl>
                                          <p:spTgt spid="53"/>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250"/>
                                        <p:tgtEl>
                                          <p:spTgt spid="60"/>
                                        </p:tgtEl>
                                        <p:attrNameLst>
                                          <p:attrName>ppt_y</p:attrName>
                                        </p:attrNameLst>
                                      </p:cBhvr>
                                      <p:tavLst>
                                        <p:tav tm="0">
                                          <p:val>
                                            <p:strVal val="#ppt_y+#ppt_h*1.125000"/>
                                          </p:val>
                                        </p:tav>
                                        <p:tav tm="100000">
                                          <p:val>
                                            <p:strVal val="#ppt_y"/>
                                          </p:val>
                                        </p:tav>
                                      </p:tavLst>
                                    </p:anim>
                                    <p:animEffect transition="in" filter="wipe(up)">
                                      <p:cBhvr>
                                        <p:cTn id="18" dur="250"/>
                                        <p:tgtEl>
                                          <p:spTgt spid="60"/>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250"/>
                                        <p:tgtEl>
                                          <p:spTgt spid="61"/>
                                        </p:tgtEl>
                                        <p:attrNameLst>
                                          <p:attrName>ppt_y</p:attrName>
                                        </p:attrNameLst>
                                      </p:cBhvr>
                                      <p:tavLst>
                                        <p:tav tm="0">
                                          <p:val>
                                            <p:strVal val="#ppt_y+#ppt_h*1.125000"/>
                                          </p:val>
                                        </p:tav>
                                        <p:tav tm="100000">
                                          <p:val>
                                            <p:strVal val="#ppt_y"/>
                                          </p:val>
                                        </p:tav>
                                      </p:tavLst>
                                    </p:anim>
                                    <p:animEffect transition="in" filter="wipe(up)">
                                      <p:cBhvr>
                                        <p:cTn id="23" dur="250"/>
                                        <p:tgtEl>
                                          <p:spTgt spid="61"/>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250"/>
                                        <p:tgtEl>
                                          <p:spTgt spid="62"/>
                                        </p:tgtEl>
                                        <p:attrNameLst>
                                          <p:attrName>ppt_y</p:attrName>
                                        </p:attrNameLst>
                                      </p:cBhvr>
                                      <p:tavLst>
                                        <p:tav tm="0">
                                          <p:val>
                                            <p:strVal val="#ppt_y+#ppt_h*1.125000"/>
                                          </p:val>
                                        </p:tav>
                                        <p:tav tm="100000">
                                          <p:val>
                                            <p:strVal val="#ppt_y"/>
                                          </p:val>
                                        </p:tav>
                                      </p:tavLst>
                                    </p:anim>
                                    <p:animEffect transition="in" filter="wipe(up)">
                                      <p:cBhvr>
                                        <p:cTn id="28" dur="250"/>
                                        <p:tgtEl>
                                          <p:spTgt spid="62"/>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50"/>
                                        <p:tgtEl>
                                          <p:spTgt spid="63"/>
                                        </p:tgtEl>
                                        <p:attrNameLst>
                                          <p:attrName>ppt_y</p:attrName>
                                        </p:attrNameLst>
                                      </p:cBhvr>
                                      <p:tavLst>
                                        <p:tav tm="0">
                                          <p:val>
                                            <p:strVal val="#ppt_y+#ppt_h*1.125000"/>
                                          </p:val>
                                        </p:tav>
                                        <p:tav tm="100000">
                                          <p:val>
                                            <p:strVal val="#ppt_y"/>
                                          </p:val>
                                        </p:tav>
                                      </p:tavLst>
                                    </p:anim>
                                    <p:animEffect transition="in" filter="wipe(up)">
                                      <p:cBhvr>
                                        <p:cTn id="33" dur="250"/>
                                        <p:tgtEl>
                                          <p:spTgt spid="63"/>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250"/>
                                        <p:tgtEl>
                                          <p:spTgt spid="64"/>
                                        </p:tgtEl>
                                        <p:attrNameLst>
                                          <p:attrName>ppt_y</p:attrName>
                                        </p:attrNameLst>
                                      </p:cBhvr>
                                      <p:tavLst>
                                        <p:tav tm="0">
                                          <p:val>
                                            <p:strVal val="#ppt_y+#ppt_h*1.125000"/>
                                          </p:val>
                                        </p:tav>
                                        <p:tav tm="100000">
                                          <p:val>
                                            <p:strVal val="#ppt_y"/>
                                          </p:val>
                                        </p:tav>
                                      </p:tavLst>
                                    </p:anim>
                                    <p:animEffect transition="in" filter="wipe(up)">
                                      <p:cBhvr>
                                        <p:cTn id="38" dur="250"/>
                                        <p:tgtEl>
                                          <p:spTgt spid="64"/>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250"/>
                                        <p:tgtEl>
                                          <p:spTgt spid="65"/>
                                        </p:tgtEl>
                                        <p:attrNameLst>
                                          <p:attrName>ppt_y</p:attrName>
                                        </p:attrNameLst>
                                      </p:cBhvr>
                                      <p:tavLst>
                                        <p:tav tm="0">
                                          <p:val>
                                            <p:strVal val="#ppt_y+#ppt_h*1.125000"/>
                                          </p:val>
                                        </p:tav>
                                        <p:tav tm="100000">
                                          <p:val>
                                            <p:strVal val="#ppt_y"/>
                                          </p:val>
                                        </p:tav>
                                      </p:tavLst>
                                    </p:anim>
                                    <p:animEffect transition="in" filter="wipe(up)">
                                      <p:cBhvr>
                                        <p:cTn id="43" dur="2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9" grpId="0" animBg="1"/>
      <p:bldP spid="60" grpId="0" animBg="1"/>
      <p:bldP spid="61" grpId="0" animBg="1"/>
      <p:bldP spid="62"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8935006" y="5519878"/>
            <a:ext cx="3074134"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GO TO TIP </a:t>
            </a:r>
            <a:r>
              <a:rPr lang="en-US" sz="2400" u="sng" noProof="1">
                <a:solidFill>
                  <a:srgbClr val="CD4928"/>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THREE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18" name="Title 1">
            <a:extLst>
              <a:ext uri="{FF2B5EF4-FFF2-40B4-BE49-F238E27FC236}">
                <a16:creationId xmlns:a16="http://schemas.microsoft.com/office/drawing/2014/main" id="{DC616454-0A7D-4208-8DD4-9CBD6A1D2E71}"/>
              </a:ext>
            </a:extLst>
          </p:cNvPr>
          <p:cNvSpPr>
            <a:spLocks noGrp="1"/>
          </p:cNvSpPr>
          <p:nvPr>
            <p:ph type="title"/>
          </p:nvPr>
        </p:nvSpPr>
        <p:spPr>
          <a:xfrm>
            <a:off x="7957699" y="3128747"/>
            <a:ext cx="3882718" cy="912675"/>
          </a:xfrm>
          <a:solidFill>
            <a:srgbClr val="919295"/>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Two: Build community.</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F2E330B4-8137-4D19-AC20-E17E35CFF536}"/>
              </a:ext>
            </a:extLst>
          </p:cNvPr>
          <p:cNvSpPr txBox="1">
            <a:spLocks/>
          </p:cNvSpPr>
          <p:nvPr/>
        </p:nvSpPr>
        <p:spPr>
          <a:xfrm>
            <a:off x="635993" y="655572"/>
            <a:ext cx="6895153" cy="51061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indent="-285750">
              <a:lnSpc>
                <a:spcPct val="120000"/>
              </a:lnSpc>
              <a:spcBef>
                <a:spcPts val="0"/>
              </a:spcBef>
              <a:buFont typeface="Arial" panose="020B0604020202020204" pitchFamily="34" charset="0"/>
              <a:buChar char="•"/>
            </a:pPr>
            <a:r>
              <a:rPr lang="en-US" sz="1800" b="1" i="1" noProof="1">
                <a:solidFill>
                  <a:schemeClr val="tx1"/>
                </a:solidFill>
                <a:latin typeface="Arial" panose="020B0604020202020204" pitchFamily="34" charset="0"/>
                <a:cs typeface="Arial" panose="020B0604020202020204" pitchFamily="34" charset="0"/>
              </a:rPr>
              <a:t>Provide regular opportunities for service and cooperation. </a:t>
            </a:r>
            <a:r>
              <a:rPr lang="en-US" sz="1800" noProof="1">
                <a:solidFill>
                  <a:schemeClr val="tx1"/>
                </a:solidFill>
                <a:latin typeface="Arial" panose="020B0604020202020204" pitchFamily="34" charset="0"/>
                <a:cs typeface="Arial" panose="020B0604020202020204" pitchFamily="34" charset="0"/>
              </a:rPr>
              <a:t>Create chances for students to work together during school to improve their community. Find ways for them to be engaged in creative online service-learning projects.</a:t>
            </a:r>
          </a:p>
          <a:p>
            <a:pPr marL="285750" indent="-285750">
              <a:lnSpc>
                <a:spcPct val="120000"/>
              </a:lnSpc>
              <a:spcBef>
                <a:spcPts val="0"/>
              </a:spcBef>
              <a:buFont typeface="Arial" panose="020B0604020202020204" pitchFamily="34" charset="0"/>
              <a:buChar char="•"/>
            </a:pPr>
            <a:endParaRPr lang="en-US" sz="1800" b="1" noProof="1">
              <a:solidFill>
                <a:schemeClr val="tx1"/>
              </a:solidFill>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sz="1800" b="1" i="1" noProof="1">
                <a:solidFill>
                  <a:schemeClr val="tx1"/>
                </a:solidFill>
                <a:latin typeface="Arial" panose="020B0604020202020204" pitchFamily="34" charset="0"/>
                <a:cs typeface="Arial" panose="020B0604020202020204" pitchFamily="34" charset="0"/>
              </a:rPr>
              <a:t>Provide developmentally appropriate opportunities for autonomy and influence</a:t>
            </a:r>
            <a:r>
              <a:rPr lang="en-US" sz="1800" noProof="1">
                <a:solidFill>
                  <a:schemeClr val="tx1"/>
                </a:solidFill>
                <a:latin typeface="Arial" panose="020B0604020202020204" pitchFamily="34" charset="0"/>
                <a:cs typeface="Arial" panose="020B0604020202020204" pitchFamily="34" charset="0"/>
              </a:rPr>
              <a:t>. Instead of posting rules for students to follow, create them together at the start of the year, whether you’re in a classroom or behind a screen.</a:t>
            </a:r>
            <a:br>
              <a:rPr lang="en-US" sz="1800" b="1" noProof="1">
                <a:solidFill>
                  <a:schemeClr val="tx1"/>
                </a:solidFill>
                <a:latin typeface="Arial" panose="020B0604020202020204" pitchFamily="34" charset="0"/>
                <a:cs typeface="Arial" panose="020B0604020202020204" pitchFamily="34" charset="0"/>
              </a:rPr>
            </a:br>
            <a:endParaRPr lang="en-US" sz="1800" b="1" noProof="1">
              <a:solidFill>
                <a:schemeClr val="tx1"/>
              </a:solidFill>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sz="1800" b="1" i="1" noProof="1">
                <a:solidFill>
                  <a:schemeClr val="tx1"/>
                </a:solidFill>
                <a:latin typeface="Arial" panose="020B0604020202020204" pitchFamily="34" charset="0"/>
                <a:cs typeface="Arial" panose="020B0604020202020204" pitchFamily="34" charset="0"/>
              </a:rPr>
              <a:t>Find ways to build community online, too. </a:t>
            </a:r>
            <a:r>
              <a:rPr lang="en-US" sz="1800" noProof="1">
                <a:solidFill>
                  <a:schemeClr val="tx1"/>
                </a:solidFill>
                <a:latin typeface="Arial" panose="020B0604020202020204" pitchFamily="34" charset="0"/>
                <a:cs typeface="Arial" panose="020B0604020202020204" pitchFamily="34" charset="0"/>
              </a:rPr>
              <a:t>Students who are using a hybrid model or only virtual classrooms may need to be called into the community even more than those returning full time. Consider ways to include and connect with these students that can bring the community to them.</a:t>
            </a:r>
          </a:p>
        </p:txBody>
      </p:sp>
      <p:pic>
        <p:nvPicPr>
          <p:cNvPr id="21" name="Picture Placeholder 6">
            <a:extLst>
              <a:ext uri="{FF2B5EF4-FFF2-40B4-BE49-F238E27FC236}">
                <a16:creationId xmlns:a16="http://schemas.microsoft.com/office/drawing/2014/main" id="{8FD8914D-4961-4017-B016-2E607822A17B}"/>
              </a:ext>
            </a:extLst>
          </p:cNvPr>
          <p:cNvPicPr>
            <a:picLocks noChangeAspect="1"/>
          </p:cNvPicPr>
          <p:nvPr/>
        </p:nvPicPr>
        <p:blipFill rotWithShape="1">
          <a:blip r:embed="rId5">
            <a:extLst>
              <a:ext uri="{28A0092B-C50C-407E-A947-70E740481C1C}">
                <a14:useLocalDpi xmlns:a14="http://schemas.microsoft.com/office/drawing/2010/main" val="0"/>
              </a:ext>
            </a:extLst>
          </a:blip>
          <a:srcRect t="18789"/>
          <a:stretch/>
        </p:blipFill>
        <p:spPr>
          <a:xfrm flipH="1">
            <a:off x="7957699" y="601167"/>
            <a:ext cx="3882718" cy="2527580"/>
          </a:xfrm>
          <a:prstGeom prst="rect">
            <a:avLst/>
          </a:prstGeom>
        </p:spPr>
      </p:pic>
      <p:sp>
        <p:nvSpPr>
          <p:cNvPr id="40" name="Slide Number Placeholder 19">
            <a:extLst>
              <a:ext uri="{FF2B5EF4-FFF2-40B4-BE49-F238E27FC236}">
                <a16:creationId xmlns:a16="http://schemas.microsoft.com/office/drawing/2014/main" id="{A9EBB0C1-E083-400D-A5AF-CC7C588E7809}"/>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10</a:t>
            </a:r>
          </a:p>
        </p:txBody>
      </p:sp>
      <p:sp>
        <p:nvSpPr>
          <p:cNvPr id="60" name="Rectangle 59">
            <a:hlinkClick r:id="rId6" action="ppaction://hlinksldjump"/>
            <a:extLst>
              <a:ext uri="{FF2B5EF4-FFF2-40B4-BE49-F238E27FC236}">
                <a16:creationId xmlns:a16="http://schemas.microsoft.com/office/drawing/2014/main" id="{3F9A18F8-0AD4-4712-9F96-788DBB9C670D}"/>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1" name="Rectangle 60">
            <a:hlinkClick r:id="rId7" action="ppaction://hlinksldjump"/>
            <a:extLst>
              <a:ext uri="{FF2B5EF4-FFF2-40B4-BE49-F238E27FC236}">
                <a16:creationId xmlns:a16="http://schemas.microsoft.com/office/drawing/2014/main" id="{A52165DB-73E9-4A8B-AECF-05E99B35C442}"/>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2" name="Rectangle 61">
            <a:hlinkClick r:id="rId4" action="ppaction://hlinksldjump"/>
            <a:extLst>
              <a:ext uri="{FF2B5EF4-FFF2-40B4-BE49-F238E27FC236}">
                <a16:creationId xmlns:a16="http://schemas.microsoft.com/office/drawing/2014/main" id="{8A30CF08-2A33-4D87-8919-77D86929FFF6}"/>
              </a:ext>
              <a:ext uri="{C183D7F6-B498-43B3-948B-1728B52AA6E4}">
                <adec:decorative xmlns:adec="http://schemas.microsoft.com/office/drawing/2017/decorative" val="1"/>
              </a:ext>
            </a:extLst>
          </p:cNvPr>
          <p:cNvSpPr/>
          <p:nvPr/>
        </p:nvSpPr>
        <p:spPr>
          <a:xfrm>
            <a:off x="2923822"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Three</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3" name="Isosceles Triangle 62">
            <a:hlinkClick r:id="rId4" action="ppaction://hlinksldjump"/>
            <a:extLst>
              <a:ext uri="{FF2B5EF4-FFF2-40B4-BE49-F238E27FC236}">
                <a16:creationId xmlns:a16="http://schemas.microsoft.com/office/drawing/2014/main" id="{8F38698D-70A5-4099-B123-8CE894FAA9B8}"/>
              </a:ext>
              <a:ext uri="{C183D7F6-B498-43B3-948B-1728B52AA6E4}">
                <adec:decorative xmlns:adec="http://schemas.microsoft.com/office/drawing/2017/decorative" val="1"/>
              </a:ext>
            </a:extLst>
          </p:cNvPr>
          <p:cNvSpPr/>
          <p:nvPr/>
        </p:nvSpPr>
        <p:spPr>
          <a:xfrm rot="10800000">
            <a:off x="3456078"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1" name="Title 1">
            <a:extLst>
              <a:ext uri="{FF2B5EF4-FFF2-40B4-BE49-F238E27FC236}">
                <a16:creationId xmlns:a16="http://schemas.microsoft.com/office/drawing/2014/main" id="{96A3FB9F-E058-487A-80F7-34B514CFF0CB}"/>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69" name="Rectangle 68">
            <a:hlinkClick r:id="rId8" action="ppaction://hlinksldjump"/>
            <a:extLst>
              <a:ext uri="{FF2B5EF4-FFF2-40B4-BE49-F238E27FC236}">
                <a16:creationId xmlns:a16="http://schemas.microsoft.com/office/drawing/2014/main" id="{B3826EF0-97D1-47F8-A8A6-EA5AD7CF1114}"/>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0" name="Rectangle 69">
            <a:hlinkClick r:id="rId9" action="ppaction://hlinksldjump"/>
            <a:extLst>
              <a:ext uri="{FF2B5EF4-FFF2-40B4-BE49-F238E27FC236}">
                <a16:creationId xmlns:a16="http://schemas.microsoft.com/office/drawing/2014/main" id="{862CFB5F-B78F-4E9E-8E5A-71257B7F1D88}"/>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1" name="Rectangle 70">
            <a:hlinkClick r:id="rId10" action="ppaction://hlinksldjump"/>
            <a:extLst>
              <a:ext uri="{FF2B5EF4-FFF2-40B4-BE49-F238E27FC236}">
                <a16:creationId xmlns:a16="http://schemas.microsoft.com/office/drawing/2014/main" id="{58089F69-3237-4F89-9E20-A64F1417FDCC}"/>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72" name="Rectangle 71">
            <a:hlinkClick r:id="rId11" action="ppaction://hlinksldjump"/>
            <a:extLst>
              <a:ext uri="{FF2B5EF4-FFF2-40B4-BE49-F238E27FC236}">
                <a16:creationId xmlns:a16="http://schemas.microsoft.com/office/drawing/2014/main" id="{3F9E0305-D21E-4EE0-9657-21BDA13E7E0F}"/>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3" name="Rectangle 72">
            <a:hlinkClick r:id="rId12" action="ppaction://hlinksldjump"/>
            <a:extLst>
              <a:ext uri="{FF2B5EF4-FFF2-40B4-BE49-F238E27FC236}">
                <a16:creationId xmlns:a16="http://schemas.microsoft.com/office/drawing/2014/main" id="{56C06E19-6632-446C-8BA1-6AF9BCBB08F1}"/>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85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250"/>
                                        <p:tgtEl>
                                          <p:spTgt spid="60"/>
                                        </p:tgtEl>
                                        <p:attrNameLst>
                                          <p:attrName>ppt_y</p:attrName>
                                        </p:attrNameLst>
                                      </p:cBhvr>
                                      <p:tavLst>
                                        <p:tav tm="0">
                                          <p:val>
                                            <p:strVal val="#ppt_y+#ppt_h*1.125000"/>
                                          </p:val>
                                        </p:tav>
                                        <p:tav tm="100000">
                                          <p:val>
                                            <p:strVal val="#ppt_y"/>
                                          </p:val>
                                        </p:tav>
                                      </p:tavLst>
                                    </p:anim>
                                    <p:animEffect transition="in" filter="wipe(up)">
                                      <p:cBhvr>
                                        <p:cTn id="8" dur="250"/>
                                        <p:tgtEl>
                                          <p:spTgt spid="60"/>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p:tgtEl>
                                          <p:spTgt spid="61"/>
                                        </p:tgtEl>
                                        <p:attrNameLst>
                                          <p:attrName>ppt_y</p:attrName>
                                        </p:attrNameLst>
                                      </p:cBhvr>
                                      <p:tavLst>
                                        <p:tav tm="0">
                                          <p:val>
                                            <p:strVal val="#ppt_y+#ppt_h*1.125000"/>
                                          </p:val>
                                        </p:tav>
                                        <p:tav tm="100000">
                                          <p:val>
                                            <p:strVal val="#ppt_y"/>
                                          </p:val>
                                        </p:tav>
                                      </p:tavLst>
                                    </p:anim>
                                    <p:animEffect transition="in" filter="wipe(up)">
                                      <p:cBhvr>
                                        <p:cTn id="13" dur="250"/>
                                        <p:tgtEl>
                                          <p:spTgt spid="61"/>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250"/>
                                        <p:tgtEl>
                                          <p:spTgt spid="62"/>
                                        </p:tgtEl>
                                        <p:attrNameLst>
                                          <p:attrName>ppt_y</p:attrName>
                                        </p:attrNameLst>
                                      </p:cBhvr>
                                      <p:tavLst>
                                        <p:tav tm="0">
                                          <p:val>
                                            <p:strVal val="#ppt_y+#ppt_h*1.125000"/>
                                          </p:val>
                                        </p:tav>
                                        <p:tav tm="100000">
                                          <p:val>
                                            <p:strVal val="#ppt_y"/>
                                          </p:val>
                                        </p:tav>
                                      </p:tavLst>
                                    </p:anim>
                                    <p:animEffect transition="in" filter="wipe(up)">
                                      <p:cBhvr>
                                        <p:cTn id="18" dur="250"/>
                                        <p:tgtEl>
                                          <p:spTgt spid="62"/>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250"/>
                                        <p:tgtEl>
                                          <p:spTgt spid="69"/>
                                        </p:tgtEl>
                                        <p:attrNameLst>
                                          <p:attrName>ppt_y</p:attrName>
                                        </p:attrNameLst>
                                      </p:cBhvr>
                                      <p:tavLst>
                                        <p:tav tm="0">
                                          <p:val>
                                            <p:strVal val="#ppt_y+#ppt_h*1.125000"/>
                                          </p:val>
                                        </p:tav>
                                        <p:tav tm="100000">
                                          <p:val>
                                            <p:strVal val="#ppt_y"/>
                                          </p:val>
                                        </p:tav>
                                      </p:tavLst>
                                    </p:anim>
                                    <p:animEffect transition="in" filter="wipe(up)">
                                      <p:cBhvr>
                                        <p:cTn id="23" dur="250"/>
                                        <p:tgtEl>
                                          <p:spTgt spid="69"/>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250"/>
                                        <p:tgtEl>
                                          <p:spTgt spid="70"/>
                                        </p:tgtEl>
                                        <p:attrNameLst>
                                          <p:attrName>ppt_y</p:attrName>
                                        </p:attrNameLst>
                                      </p:cBhvr>
                                      <p:tavLst>
                                        <p:tav tm="0">
                                          <p:val>
                                            <p:strVal val="#ppt_y+#ppt_h*1.125000"/>
                                          </p:val>
                                        </p:tav>
                                        <p:tav tm="100000">
                                          <p:val>
                                            <p:strVal val="#ppt_y"/>
                                          </p:val>
                                        </p:tav>
                                      </p:tavLst>
                                    </p:anim>
                                    <p:animEffect transition="in" filter="wipe(up)">
                                      <p:cBhvr>
                                        <p:cTn id="28" dur="250"/>
                                        <p:tgtEl>
                                          <p:spTgt spid="70"/>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250"/>
                                        <p:tgtEl>
                                          <p:spTgt spid="71"/>
                                        </p:tgtEl>
                                        <p:attrNameLst>
                                          <p:attrName>ppt_y</p:attrName>
                                        </p:attrNameLst>
                                      </p:cBhvr>
                                      <p:tavLst>
                                        <p:tav tm="0">
                                          <p:val>
                                            <p:strVal val="#ppt_y+#ppt_h*1.125000"/>
                                          </p:val>
                                        </p:tav>
                                        <p:tav tm="100000">
                                          <p:val>
                                            <p:strVal val="#ppt_y"/>
                                          </p:val>
                                        </p:tav>
                                      </p:tavLst>
                                    </p:anim>
                                    <p:animEffect transition="in" filter="wipe(up)">
                                      <p:cBhvr>
                                        <p:cTn id="33" dur="250"/>
                                        <p:tgtEl>
                                          <p:spTgt spid="71"/>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250"/>
                                        <p:tgtEl>
                                          <p:spTgt spid="72"/>
                                        </p:tgtEl>
                                        <p:attrNameLst>
                                          <p:attrName>ppt_y</p:attrName>
                                        </p:attrNameLst>
                                      </p:cBhvr>
                                      <p:tavLst>
                                        <p:tav tm="0">
                                          <p:val>
                                            <p:strVal val="#ppt_y+#ppt_h*1.125000"/>
                                          </p:val>
                                        </p:tav>
                                        <p:tav tm="100000">
                                          <p:val>
                                            <p:strVal val="#ppt_y"/>
                                          </p:val>
                                        </p:tav>
                                      </p:tavLst>
                                    </p:anim>
                                    <p:animEffect transition="in" filter="wipe(up)">
                                      <p:cBhvr>
                                        <p:cTn id="38" dur="250"/>
                                        <p:tgtEl>
                                          <p:spTgt spid="72"/>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250"/>
                                        <p:tgtEl>
                                          <p:spTgt spid="73"/>
                                        </p:tgtEl>
                                        <p:attrNameLst>
                                          <p:attrName>ppt_y</p:attrName>
                                        </p:attrNameLst>
                                      </p:cBhvr>
                                      <p:tavLst>
                                        <p:tav tm="0">
                                          <p:val>
                                            <p:strVal val="#ppt_y+#ppt_h*1.125000"/>
                                          </p:val>
                                        </p:tav>
                                        <p:tav tm="100000">
                                          <p:val>
                                            <p:strVal val="#ppt_y"/>
                                          </p:val>
                                        </p:tav>
                                      </p:tavLst>
                                    </p:anim>
                                    <p:animEffect transition="in" filter="wipe(up)">
                                      <p:cBhvr>
                                        <p:cTn id="43"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9" grpId="0" animBg="1"/>
      <p:bldP spid="70" grpId="0" animBg="1"/>
      <p:bldP spid="71" grpId="0" animBg="1"/>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D5E2-BA25-4336-AA7F-947FA6505BF5}"/>
              </a:ext>
            </a:extLst>
          </p:cNvPr>
          <p:cNvSpPr>
            <a:spLocks noGrp="1"/>
          </p:cNvSpPr>
          <p:nvPr>
            <p:ph type="title"/>
          </p:nvPr>
        </p:nvSpPr>
        <p:spPr>
          <a:xfrm>
            <a:off x="1723671" y="650297"/>
            <a:ext cx="10039351" cy="851125"/>
          </a:xfrm>
        </p:spPr>
        <p:txBody>
          <a:bodyPr>
            <a:noAutofit/>
          </a:bodyPr>
          <a:lstStyle/>
          <a:p>
            <a:r>
              <a:rPr lang="en-US" sz="4000" dirty="0">
                <a:latin typeface="Arial" panose="020B0604020202020204" pitchFamily="34" charset="0"/>
                <a:cs typeface="Arial" panose="020B0604020202020204" pitchFamily="34" charset="0"/>
              </a:rPr>
              <a:t>Tip Three: Work with community partners.</a:t>
            </a:r>
          </a:p>
        </p:txBody>
      </p:sp>
      <p:sp>
        <p:nvSpPr>
          <p:cNvPr id="3" name="Text Placeholder 2">
            <a:extLst>
              <a:ext uri="{FF2B5EF4-FFF2-40B4-BE49-F238E27FC236}">
                <a16:creationId xmlns:a16="http://schemas.microsoft.com/office/drawing/2014/main" id="{C6D18D27-ECF5-4B3C-B28A-972F3BAFF228}"/>
              </a:ext>
            </a:extLst>
          </p:cNvPr>
          <p:cNvSpPr>
            <a:spLocks noGrp="1"/>
          </p:cNvSpPr>
          <p:nvPr>
            <p:ph type="body" idx="1"/>
          </p:nvPr>
        </p:nvSpPr>
        <p:spPr>
          <a:xfrm>
            <a:off x="2188279" y="1817509"/>
            <a:ext cx="8052505" cy="377049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Provide professional development for staff and community-care workshops for students and families.</a:t>
            </a:r>
            <a:br>
              <a:rPr kumimoji="0" lang="en-US" sz="35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br>
              <a:rPr kumimoji="0" lang="en-US" sz="2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2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Extend learning opportunities on the neurobiology of trauma and compassionate responses to mental health challenges and toxic stress, which often displays as behavior difficulty for youth. </a:t>
            </a:r>
            <a:endParaRPr kumimoji="0" lang="en-US" sz="33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11</a:t>
            </a:r>
          </a:p>
        </p:txBody>
      </p:sp>
      <p:grpSp>
        <p:nvGrpSpPr>
          <p:cNvPr id="17" name="Group 16">
            <a:extLst>
              <a:ext uri="{FF2B5EF4-FFF2-40B4-BE49-F238E27FC236}">
                <a16:creationId xmlns:a16="http://schemas.microsoft.com/office/drawing/2014/main" id="{C3B1C9E2-A14D-4ED4-803B-950E501D2449}"/>
              </a:ext>
            </a:extLst>
          </p:cNvPr>
          <p:cNvGrpSpPr/>
          <p:nvPr/>
        </p:nvGrpSpPr>
        <p:grpSpPr>
          <a:xfrm>
            <a:off x="559410" y="491305"/>
            <a:ext cx="1164261" cy="1169107"/>
            <a:chOff x="7908997" y="334134"/>
            <a:chExt cx="674603" cy="787097"/>
          </a:xfrm>
        </p:grpSpPr>
        <p:sp>
          <p:nvSpPr>
            <p:cNvPr id="18" name="Rectangle 17">
              <a:extLst>
                <a:ext uri="{FF2B5EF4-FFF2-40B4-BE49-F238E27FC236}">
                  <a16:creationId xmlns:a16="http://schemas.microsoft.com/office/drawing/2014/main" id="{58290482-6111-4E8E-83C6-9BBE6E8C95EF}"/>
                </a:ext>
              </a:extLst>
            </p:cNvPr>
            <p:cNvSpPr/>
            <p:nvPr/>
          </p:nvSpPr>
          <p:spPr>
            <a:xfrm>
              <a:off x="7908997" y="334134"/>
              <a:ext cx="674603" cy="787097"/>
            </a:xfrm>
            <a:prstGeom prst="rect">
              <a:avLst/>
            </a:prstGeom>
            <a:blipFill rotWithShape="0">
              <a:blip r:embed="rId3" cstate="print">
                <a:extLst>
                  <a:ext uri="{28A0092B-C50C-407E-A947-70E740481C1C}">
                    <a14:useLocalDpi xmlns:a14="http://schemas.microsoft.com/office/drawing/2010/main" val="0"/>
                  </a:ext>
                </a:extLst>
              </a:blip>
              <a:srcRect/>
              <a:stretch>
                <a:fillRect/>
              </a:stretch>
            </a:blipFill>
            <a:ln>
              <a:noFill/>
            </a:ln>
            <a:effectLst/>
          </p:spPr>
          <p:style>
            <a:lnRef idx="2">
              <a:scrgbClr r="0" g="0" b="0"/>
            </a:lnRef>
            <a:fillRef idx="1">
              <a:scrgbClr r="0" g="0" b="0"/>
            </a:fillRef>
            <a:effectRef idx="0">
              <a:scrgbClr r="0" g="0" b="0"/>
            </a:effectRef>
            <a:fontRef idx="minor">
              <a:schemeClr val="lt1"/>
            </a:fontRef>
          </p:style>
        </p:sp>
        <p:sp>
          <p:nvSpPr>
            <p:cNvPr id="19" name="TextBox 18">
              <a:extLst>
                <a:ext uri="{FF2B5EF4-FFF2-40B4-BE49-F238E27FC236}">
                  <a16:creationId xmlns:a16="http://schemas.microsoft.com/office/drawing/2014/main" id="{F535896B-24D8-42DB-8563-6E787FCA319C}"/>
                </a:ext>
              </a:extLst>
            </p:cNvPr>
            <p:cNvSpPr txBox="1"/>
            <p:nvPr/>
          </p:nvSpPr>
          <p:spPr>
            <a:xfrm>
              <a:off x="7908997" y="334134"/>
              <a:ext cx="674603" cy="787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212" tIns="12700" rIns="112212"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p:txBody>
        </p:sp>
      </p:grpSp>
      <p:sp>
        <p:nvSpPr>
          <p:cNvPr id="43" name="TextBox 42">
            <a:extLst>
              <a:ext uri="{FF2B5EF4-FFF2-40B4-BE49-F238E27FC236}">
                <a16:creationId xmlns:a16="http://schemas.microsoft.com/office/drawing/2014/main" id="{A29887AC-F5CB-41E7-B8AA-D5DDB574F024}"/>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54" name="Rectangle 53">
            <a:hlinkClick r:id="rId4" action="ppaction://hlinksldjump"/>
            <a:extLst>
              <a:ext uri="{FF2B5EF4-FFF2-40B4-BE49-F238E27FC236}">
                <a16:creationId xmlns:a16="http://schemas.microsoft.com/office/drawing/2014/main" id="{A29F3565-3336-42D7-830B-615D5443251E}"/>
              </a:ext>
              <a:ext uri="{C183D7F6-B498-43B3-948B-1728B52AA6E4}">
                <adec:decorative xmlns:adec="http://schemas.microsoft.com/office/drawing/2017/decorative" val="1"/>
              </a:ext>
            </a:extLst>
          </p:cNvPr>
          <p:cNvSpPr/>
          <p:nvPr/>
        </p:nvSpPr>
        <p:spPr>
          <a:xfrm>
            <a:off x="2923822"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Three</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4" name="Title 1">
            <a:extLst>
              <a:ext uri="{FF2B5EF4-FFF2-40B4-BE49-F238E27FC236}">
                <a16:creationId xmlns:a16="http://schemas.microsoft.com/office/drawing/2014/main" id="{6A8FAD08-EAE2-499D-B3E6-857F6F75EDD3}"/>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60" name="Isosceles Triangle 59">
            <a:hlinkClick r:id="rId4" action="ppaction://hlinksldjump"/>
            <a:extLst>
              <a:ext uri="{FF2B5EF4-FFF2-40B4-BE49-F238E27FC236}">
                <a16:creationId xmlns:a16="http://schemas.microsoft.com/office/drawing/2014/main" id="{027AC6EA-514D-4A9A-BE60-AD4E33D861BC}"/>
              </a:ext>
              <a:ext uri="{C183D7F6-B498-43B3-948B-1728B52AA6E4}">
                <adec:decorative xmlns:adec="http://schemas.microsoft.com/office/drawing/2017/decorative" val="1"/>
              </a:ext>
            </a:extLst>
          </p:cNvPr>
          <p:cNvSpPr/>
          <p:nvPr/>
        </p:nvSpPr>
        <p:spPr>
          <a:xfrm rot="10800000">
            <a:off x="3456078"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1" name="Rectangle 60">
            <a:hlinkClick r:id="rId5" action="ppaction://hlinksldjump"/>
            <a:extLst>
              <a:ext uri="{FF2B5EF4-FFF2-40B4-BE49-F238E27FC236}">
                <a16:creationId xmlns:a16="http://schemas.microsoft.com/office/drawing/2014/main" id="{8669F302-D8B8-415D-A1C6-46ED5CB0B188}"/>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2" name="Rectangle 61">
            <a:hlinkClick r:id="rId6" action="ppaction://hlinksldjump"/>
            <a:extLst>
              <a:ext uri="{FF2B5EF4-FFF2-40B4-BE49-F238E27FC236}">
                <a16:creationId xmlns:a16="http://schemas.microsoft.com/office/drawing/2014/main" id="{2EA367EB-B35E-46B8-8E09-5EFE0BC2D554}"/>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Rectangle 62">
            <a:hlinkClick r:id="rId7" action="ppaction://hlinksldjump"/>
            <a:extLst>
              <a:ext uri="{FF2B5EF4-FFF2-40B4-BE49-F238E27FC236}">
                <a16:creationId xmlns:a16="http://schemas.microsoft.com/office/drawing/2014/main" id="{52B4C605-C264-48B6-AF6A-21B191B31EF3}"/>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4" name="Rectangle 63">
            <a:hlinkClick r:id="rId8" action="ppaction://hlinksldjump"/>
            <a:extLst>
              <a:ext uri="{FF2B5EF4-FFF2-40B4-BE49-F238E27FC236}">
                <a16:creationId xmlns:a16="http://schemas.microsoft.com/office/drawing/2014/main" id="{3377AA2E-FEC2-43BD-9CFC-451C0D3868A3}"/>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5" name="Rectangle 64">
            <a:hlinkClick r:id="rId9" action="ppaction://hlinksldjump"/>
            <a:extLst>
              <a:ext uri="{FF2B5EF4-FFF2-40B4-BE49-F238E27FC236}">
                <a16:creationId xmlns:a16="http://schemas.microsoft.com/office/drawing/2014/main" id="{99123369-775B-4105-9C8F-A6F508D5CFBB}"/>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6" name="Rectangle 65">
            <a:hlinkClick r:id="rId10" action="ppaction://hlinksldjump"/>
            <a:extLst>
              <a:ext uri="{FF2B5EF4-FFF2-40B4-BE49-F238E27FC236}">
                <a16:creationId xmlns:a16="http://schemas.microsoft.com/office/drawing/2014/main" id="{7CB319DA-6E57-46E6-A191-5137F0FEFD3C}"/>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7" name="Rectangle 66">
            <a:hlinkClick r:id="rId11" action="ppaction://hlinksldjump"/>
            <a:extLst>
              <a:ext uri="{FF2B5EF4-FFF2-40B4-BE49-F238E27FC236}">
                <a16:creationId xmlns:a16="http://schemas.microsoft.com/office/drawing/2014/main" id="{7554C749-096C-4E3A-B48C-57E05473497D}"/>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2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250"/>
                                        <p:tgtEl>
                                          <p:spTgt spid="61"/>
                                        </p:tgtEl>
                                        <p:attrNameLst>
                                          <p:attrName>ppt_y</p:attrName>
                                        </p:attrNameLst>
                                      </p:cBhvr>
                                      <p:tavLst>
                                        <p:tav tm="0">
                                          <p:val>
                                            <p:strVal val="#ppt_y+#ppt_h*1.125000"/>
                                          </p:val>
                                        </p:tav>
                                        <p:tav tm="100000">
                                          <p:val>
                                            <p:strVal val="#ppt_y"/>
                                          </p:val>
                                        </p:tav>
                                      </p:tavLst>
                                    </p:anim>
                                    <p:animEffect transition="in" filter="wipe(up)">
                                      <p:cBhvr>
                                        <p:cTn id="8" dur="250"/>
                                        <p:tgtEl>
                                          <p:spTgt spid="61"/>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250"/>
                                        <p:tgtEl>
                                          <p:spTgt spid="62"/>
                                        </p:tgtEl>
                                        <p:attrNameLst>
                                          <p:attrName>ppt_y</p:attrName>
                                        </p:attrNameLst>
                                      </p:cBhvr>
                                      <p:tavLst>
                                        <p:tav tm="0">
                                          <p:val>
                                            <p:strVal val="#ppt_y+#ppt_h*1.125000"/>
                                          </p:val>
                                        </p:tav>
                                        <p:tav tm="100000">
                                          <p:val>
                                            <p:strVal val="#ppt_y"/>
                                          </p:val>
                                        </p:tav>
                                      </p:tavLst>
                                    </p:anim>
                                    <p:animEffect transition="in" filter="wipe(up)">
                                      <p:cBhvr>
                                        <p:cTn id="13" dur="250"/>
                                        <p:tgtEl>
                                          <p:spTgt spid="62"/>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250"/>
                                        <p:tgtEl>
                                          <p:spTgt spid="54"/>
                                        </p:tgtEl>
                                        <p:attrNameLst>
                                          <p:attrName>ppt_y</p:attrName>
                                        </p:attrNameLst>
                                      </p:cBhvr>
                                      <p:tavLst>
                                        <p:tav tm="0">
                                          <p:val>
                                            <p:strVal val="#ppt_y+#ppt_h*1.125000"/>
                                          </p:val>
                                        </p:tav>
                                        <p:tav tm="100000">
                                          <p:val>
                                            <p:strVal val="#ppt_y"/>
                                          </p:val>
                                        </p:tav>
                                      </p:tavLst>
                                    </p:anim>
                                    <p:animEffect transition="in" filter="wipe(up)">
                                      <p:cBhvr>
                                        <p:cTn id="18" dur="250"/>
                                        <p:tgtEl>
                                          <p:spTgt spid="54"/>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250"/>
                                        <p:tgtEl>
                                          <p:spTgt spid="63"/>
                                        </p:tgtEl>
                                        <p:attrNameLst>
                                          <p:attrName>ppt_y</p:attrName>
                                        </p:attrNameLst>
                                      </p:cBhvr>
                                      <p:tavLst>
                                        <p:tav tm="0">
                                          <p:val>
                                            <p:strVal val="#ppt_y+#ppt_h*1.125000"/>
                                          </p:val>
                                        </p:tav>
                                        <p:tav tm="100000">
                                          <p:val>
                                            <p:strVal val="#ppt_y"/>
                                          </p:val>
                                        </p:tav>
                                      </p:tavLst>
                                    </p:anim>
                                    <p:animEffect transition="in" filter="wipe(up)">
                                      <p:cBhvr>
                                        <p:cTn id="23" dur="250"/>
                                        <p:tgtEl>
                                          <p:spTgt spid="63"/>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250"/>
                                        <p:tgtEl>
                                          <p:spTgt spid="64"/>
                                        </p:tgtEl>
                                        <p:attrNameLst>
                                          <p:attrName>ppt_y</p:attrName>
                                        </p:attrNameLst>
                                      </p:cBhvr>
                                      <p:tavLst>
                                        <p:tav tm="0">
                                          <p:val>
                                            <p:strVal val="#ppt_y+#ppt_h*1.125000"/>
                                          </p:val>
                                        </p:tav>
                                        <p:tav tm="100000">
                                          <p:val>
                                            <p:strVal val="#ppt_y"/>
                                          </p:val>
                                        </p:tav>
                                      </p:tavLst>
                                    </p:anim>
                                    <p:animEffect transition="in" filter="wipe(up)">
                                      <p:cBhvr>
                                        <p:cTn id="28" dur="250"/>
                                        <p:tgtEl>
                                          <p:spTgt spid="64"/>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250"/>
                                        <p:tgtEl>
                                          <p:spTgt spid="65"/>
                                        </p:tgtEl>
                                        <p:attrNameLst>
                                          <p:attrName>ppt_y</p:attrName>
                                        </p:attrNameLst>
                                      </p:cBhvr>
                                      <p:tavLst>
                                        <p:tav tm="0">
                                          <p:val>
                                            <p:strVal val="#ppt_y+#ppt_h*1.125000"/>
                                          </p:val>
                                        </p:tav>
                                        <p:tav tm="100000">
                                          <p:val>
                                            <p:strVal val="#ppt_y"/>
                                          </p:val>
                                        </p:tav>
                                      </p:tavLst>
                                    </p:anim>
                                    <p:animEffect transition="in" filter="wipe(up)">
                                      <p:cBhvr>
                                        <p:cTn id="33" dur="250"/>
                                        <p:tgtEl>
                                          <p:spTgt spid="65"/>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250"/>
                                        <p:tgtEl>
                                          <p:spTgt spid="66"/>
                                        </p:tgtEl>
                                        <p:attrNameLst>
                                          <p:attrName>ppt_y</p:attrName>
                                        </p:attrNameLst>
                                      </p:cBhvr>
                                      <p:tavLst>
                                        <p:tav tm="0">
                                          <p:val>
                                            <p:strVal val="#ppt_y+#ppt_h*1.125000"/>
                                          </p:val>
                                        </p:tav>
                                        <p:tav tm="100000">
                                          <p:val>
                                            <p:strVal val="#ppt_y"/>
                                          </p:val>
                                        </p:tav>
                                      </p:tavLst>
                                    </p:anim>
                                    <p:animEffect transition="in" filter="wipe(up)">
                                      <p:cBhvr>
                                        <p:cTn id="38" dur="250"/>
                                        <p:tgtEl>
                                          <p:spTgt spid="66"/>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250"/>
                                        <p:tgtEl>
                                          <p:spTgt spid="67"/>
                                        </p:tgtEl>
                                        <p:attrNameLst>
                                          <p:attrName>ppt_y</p:attrName>
                                        </p:attrNameLst>
                                      </p:cBhvr>
                                      <p:tavLst>
                                        <p:tav tm="0">
                                          <p:val>
                                            <p:strVal val="#ppt_y+#ppt_h*1.125000"/>
                                          </p:val>
                                        </p:tav>
                                        <p:tav tm="100000">
                                          <p:val>
                                            <p:strVal val="#ppt_y"/>
                                          </p:val>
                                        </p:tav>
                                      </p:tavLst>
                                    </p:anim>
                                    <p:animEffect transition="in" filter="wipe(up)">
                                      <p:cBhvr>
                                        <p:cTn id="43"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1" grpId="0" animBg="1"/>
      <p:bldP spid="62" grpId="0" animBg="1"/>
      <p:bldP spid="63" grpId="0" animBg="1"/>
      <p:bldP spid="64" grpId="0" animBg="1"/>
      <p:bldP spid="65" grpId="0" animBg="1"/>
      <p:bldP spid="66"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690A59D-5DFC-408F-BA47-C2F5D5E6AB18}"/>
              </a:ext>
            </a:extLst>
          </p:cNvPr>
          <p:cNvSpPr>
            <a:spLocks noGrp="1"/>
          </p:cNvSpPr>
          <p:nvPr>
            <p:ph type="title"/>
          </p:nvPr>
        </p:nvSpPr>
        <p:spPr>
          <a:xfrm>
            <a:off x="716829" y="3954546"/>
            <a:ext cx="4393793" cy="1046432"/>
          </a:xfrm>
          <a:solidFill>
            <a:srgbClr val="CD4928"/>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Three: Work with community partners.</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BA92B870-194E-4394-8DFB-B47055DAEFA1}"/>
              </a:ext>
            </a:extLst>
          </p:cNvPr>
          <p:cNvSpPr txBox="1">
            <a:spLocks/>
          </p:cNvSpPr>
          <p:nvPr/>
        </p:nvSpPr>
        <p:spPr>
          <a:xfrm>
            <a:off x="5396088" y="860594"/>
            <a:ext cx="6265334" cy="4659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40000"/>
              </a:lnSpc>
              <a:spcBef>
                <a:spcPts val="0"/>
              </a:spcBef>
              <a:defRPr/>
            </a:pPr>
            <a:endParaRPr lang="en-US" sz="2100" i="1"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40000"/>
              </a:lnSpc>
              <a:spcBef>
                <a:spcPts val="0"/>
              </a:spcBef>
              <a:buClr>
                <a:srgbClr val="17B2D1"/>
              </a:buClr>
              <a:buFont typeface="Wingdings" panose="05000000000000000000" pitchFamily="2" charset="2"/>
              <a:buChar char="§"/>
              <a:defRPr/>
            </a:pPr>
            <a:endParaRPr lang="en-US" sz="600" dirty="0">
              <a:solidFill>
                <a:srgbClr val="FFFFFF"/>
              </a:solidFill>
              <a:latin typeface="Arial" panose="020B0604020202020204" pitchFamily="34" charset="0"/>
              <a:ea typeface="Georgia" panose="02040502050405020303" pitchFamily="18" charset="0"/>
              <a:cs typeface="Arial" panose="020B0604020202020204" pitchFamily="34" charset="0"/>
            </a:endParaRPr>
          </a:p>
        </p:txBody>
      </p:sp>
      <p:pic>
        <p:nvPicPr>
          <p:cNvPr id="18" name="Picture Placeholder 6">
            <a:extLst>
              <a:ext uri="{FF2B5EF4-FFF2-40B4-BE49-F238E27FC236}">
                <a16:creationId xmlns:a16="http://schemas.microsoft.com/office/drawing/2014/main" id="{4416C528-395F-4B67-A2DF-B0508384AE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6829" y="1025350"/>
            <a:ext cx="4393794" cy="2929196"/>
          </a:xfrm>
          <a:prstGeom prst="rect">
            <a:avLst/>
          </a:prstGeom>
        </p:spPr>
      </p:pic>
      <p:sp>
        <p:nvSpPr>
          <p:cNvPr id="20" name="TextBox 19">
            <a:extLst>
              <a:ext uri="{FF2B5EF4-FFF2-40B4-BE49-F238E27FC236}">
                <a16:creationId xmlns:a16="http://schemas.microsoft.com/office/drawing/2014/main" id="{916EAAE7-0E25-41F6-BF63-88288C00D06F}"/>
              </a:ext>
            </a:extLst>
          </p:cNvPr>
          <p:cNvSpPr txBox="1"/>
          <p:nvPr/>
        </p:nvSpPr>
        <p:spPr>
          <a:xfrm>
            <a:off x="5335676" y="910985"/>
            <a:ext cx="6096000" cy="4715393"/>
          </a:xfrm>
          <a:prstGeom prst="rect">
            <a:avLst/>
          </a:prstGeom>
          <a:noFill/>
        </p:spPr>
        <p:txBody>
          <a:bodyPr wrap="square">
            <a:spAutoFit/>
          </a:bodyPr>
          <a:lstStyle/>
          <a:p>
            <a:pPr marL="285750" marR="0" lvl="0" indent="-285750">
              <a:lnSpc>
                <a:spcPct val="120000"/>
              </a:lnSpc>
              <a:spcBef>
                <a:spcPts val="0"/>
              </a:spcBef>
              <a:spcAft>
                <a:spcPts val="0"/>
              </a:spcAft>
              <a:buFont typeface="Arial" panose="020B0604020202020204" pitchFamily="34" charset="0"/>
              <a:buChar char="•"/>
            </a:pPr>
            <a:r>
              <a:rPr lang="en-US" sz="1800" b="1" i="1" u="none" strike="noStrike" dirty="0">
                <a:effectLst/>
                <a:latin typeface="Arial" panose="020B0604020202020204" pitchFamily="34" charset="0"/>
                <a:ea typeface="Georgia" panose="02040502050405020303" pitchFamily="18" charset="0"/>
                <a:cs typeface="Arial" panose="020B0604020202020204" pitchFamily="34" charset="0"/>
              </a:rPr>
              <a:t>Practice, model, and prioritize self-care and encourage staff and students to practice self-care, too. </a:t>
            </a:r>
          </a:p>
          <a:p>
            <a:pPr marR="0" lvl="0">
              <a:lnSpc>
                <a:spcPct val="120000"/>
              </a:lnSpc>
              <a:spcBef>
                <a:spcPts val="0"/>
              </a:spcBef>
              <a:spcAft>
                <a:spcPts val="0"/>
              </a:spcAft>
            </a:pPr>
            <a:endParaRPr lang="en-US" sz="1800" u="none" strike="noStrike" dirty="0">
              <a:effectLst/>
              <a:latin typeface="Arial" panose="020B0604020202020204" pitchFamily="34" charset="0"/>
              <a:ea typeface="Georgia" panose="02040502050405020303" pitchFamily="18" charset="0"/>
              <a:cs typeface="Arial" panose="020B0604020202020204" pitchFamily="34" charset="0"/>
            </a:endParaRPr>
          </a:p>
          <a:p>
            <a:pPr marL="285750" marR="0" lvl="0" indent="-285750">
              <a:lnSpc>
                <a:spcPct val="120000"/>
              </a:lnSpc>
              <a:spcBef>
                <a:spcPts val="0"/>
              </a:spcBef>
              <a:spcAft>
                <a:spcPts val="0"/>
              </a:spcAft>
              <a:buFont typeface="Arial" panose="020B0604020202020204" pitchFamily="34" charset="0"/>
              <a:buChar char="•"/>
            </a:pPr>
            <a:r>
              <a:rPr lang="en-US" sz="1800" b="1" i="1" u="none" strike="noStrike" dirty="0">
                <a:effectLst/>
                <a:latin typeface="Arial" panose="020B0604020202020204" pitchFamily="34" charset="0"/>
                <a:ea typeface="Georgia" panose="02040502050405020303" pitchFamily="18" charset="0"/>
                <a:cs typeface="Arial" panose="020B0604020202020204" pitchFamily="34" charset="0"/>
              </a:rPr>
              <a:t>Work towards becoming a trauma-skilled school </a:t>
            </a:r>
            <a:r>
              <a:rPr lang="en-US" sz="1800" b="1" u="none" strike="noStrike" dirty="0">
                <a:effectLst/>
                <a:latin typeface="Arial" panose="020B0604020202020204" pitchFamily="34" charset="0"/>
                <a:ea typeface="Georgia" panose="02040502050405020303" pitchFamily="18" charset="0"/>
                <a:cs typeface="Arial" panose="020B0604020202020204" pitchFamily="34" charset="0"/>
              </a:rPr>
              <a:t>by educating your entire staff</a:t>
            </a:r>
            <a:r>
              <a:rPr lang="en-US" sz="1800" u="none" strike="noStrike" dirty="0">
                <a:effectLst/>
                <a:latin typeface="Arial" panose="020B0604020202020204" pitchFamily="34" charset="0"/>
                <a:ea typeface="Georgia" panose="02040502050405020303" pitchFamily="18" charset="0"/>
                <a:cs typeface="Arial" panose="020B0604020202020204" pitchFamily="34" charset="0"/>
              </a:rPr>
              <a:t>—bus drivers, administrators, classroom teachers, cafeteria workers, etc.—about positive mental health practices. See the </a:t>
            </a:r>
            <a:r>
              <a:rPr lang="en-US" sz="1800" b="1" u="none" strike="noStrike" dirty="0">
                <a:solidFill>
                  <a:srgbClr val="CD4928"/>
                </a:solidFill>
                <a:effectLst/>
                <a:latin typeface="Arial" panose="020B0604020202020204" pitchFamily="34" charset="0"/>
                <a:ea typeface="Georgia" panose="02040502050405020303" pitchFamily="18" charset="0"/>
                <a:cs typeface="Arial" panose="020B0604020202020204" pitchFamily="34" charset="0"/>
                <a:hlinkClick r:id="rId6">
                  <a:extLst>
                    <a:ext uri="{A12FA001-AC4F-418D-AE19-62706E023703}">
                      <ahyp:hlinkClr xmlns:ahyp="http://schemas.microsoft.com/office/drawing/2018/hyperlinkcolor" val="tx"/>
                    </a:ext>
                  </a:extLst>
                </a:hlinkClick>
              </a:rPr>
              <a:t>Childhood-Trauma Learning Collaborative’s free resources</a:t>
            </a:r>
            <a:r>
              <a:rPr lang="en-US" sz="1800" u="none" strike="noStrike" dirty="0">
                <a:effectLst/>
                <a:latin typeface="Arial" panose="020B0604020202020204" pitchFamily="34" charset="0"/>
                <a:ea typeface="Georgia" panose="02040502050405020303" pitchFamily="18" charset="0"/>
                <a:cs typeface="Arial" panose="020B0604020202020204" pitchFamily="34" charset="0"/>
              </a:rPr>
              <a:t>.</a:t>
            </a:r>
            <a:endParaRPr lang="en-US" sz="1800" dirty="0">
              <a:latin typeface="Arial" panose="020B0604020202020204" pitchFamily="34" charset="0"/>
              <a:ea typeface="Georgia" panose="02040502050405020303" pitchFamily="18" charset="0"/>
              <a:cs typeface="Arial" panose="020B0604020202020204" pitchFamily="34" charset="0"/>
            </a:endParaRPr>
          </a:p>
          <a:p>
            <a:pPr marR="0" lvl="0">
              <a:lnSpc>
                <a:spcPct val="120000"/>
              </a:lnSpc>
              <a:spcBef>
                <a:spcPts val="0"/>
              </a:spcBef>
              <a:spcAft>
                <a:spcPts val="0"/>
              </a:spcAft>
            </a:pPr>
            <a:endParaRPr lang="en-US" sz="1800" u="none" strike="noStrike" dirty="0">
              <a:effectLst/>
              <a:latin typeface="Arial" panose="020B0604020202020204" pitchFamily="34" charset="0"/>
              <a:ea typeface="Georgia" panose="02040502050405020303" pitchFamily="18" charset="0"/>
              <a:cs typeface="Arial" panose="020B0604020202020204" pitchFamily="34" charset="0"/>
            </a:endParaRPr>
          </a:p>
          <a:p>
            <a:pPr marL="285750" marR="0" lvl="0" indent="-285750">
              <a:lnSpc>
                <a:spcPct val="120000"/>
              </a:lnSpc>
              <a:spcBef>
                <a:spcPts val="0"/>
              </a:spcBef>
              <a:spcAft>
                <a:spcPts val="0"/>
              </a:spcAft>
              <a:buFont typeface="Arial" panose="020B0604020202020204" pitchFamily="34" charset="0"/>
              <a:buChar char="•"/>
            </a:pPr>
            <a:r>
              <a:rPr lang="en-US" sz="1800" b="1" i="1" dirty="0">
                <a:latin typeface="Arial" panose="020B0604020202020204" pitchFamily="34" charset="0"/>
                <a:ea typeface="Georgia" panose="02040502050405020303" pitchFamily="18" charset="0"/>
                <a:cs typeface="Arial" panose="020B0604020202020204" pitchFamily="34" charset="0"/>
              </a:rPr>
              <a:t>E</a:t>
            </a:r>
            <a:r>
              <a:rPr lang="en-US" sz="1800" b="1" i="1" u="none" strike="noStrike" dirty="0">
                <a:effectLst/>
                <a:latin typeface="Arial" panose="020B0604020202020204" pitchFamily="34" charset="0"/>
                <a:ea typeface="Georgia" panose="02040502050405020303" pitchFamily="18" charset="0"/>
                <a:cs typeface="Arial" panose="020B0604020202020204" pitchFamily="34" charset="0"/>
              </a:rPr>
              <a:t>xamine and revise your school discipline policies</a:t>
            </a:r>
            <a:r>
              <a:rPr lang="en-US" sz="1800" u="none" strike="noStrike" dirty="0">
                <a:effectLst/>
                <a:latin typeface="Arial" panose="020B0604020202020204" pitchFamily="34" charset="0"/>
                <a:ea typeface="Georgia" panose="02040502050405020303" pitchFamily="18" charset="0"/>
                <a:cs typeface="Arial" panose="020B0604020202020204" pitchFamily="34" charset="0"/>
              </a:rPr>
              <a:t> to include restorative justice rather than punitive measures that can exacerbate trauma.</a:t>
            </a:r>
          </a:p>
        </p:txBody>
      </p:sp>
      <p:sp>
        <p:nvSpPr>
          <p:cNvPr id="24" name="Rectangle 23">
            <a:hlinkClick r:id="rId4" action="ppaction://hlinksldjump"/>
            <a:extLst>
              <a:ext uri="{FF2B5EF4-FFF2-40B4-BE49-F238E27FC236}">
                <a16:creationId xmlns:a16="http://schemas.microsoft.com/office/drawing/2014/main" id="{0E6EFDC0-D109-40E9-90CA-79C26E4C3A39}"/>
              </a:ext>
              <a:ext uri="{C183D7F6-B498-43B3-948B-1728B52AA6E4}">
                <adec:decorative xmlns:adec="http://schemas.microsoft.com/office/drawing/2017/decorative" val="1"/>
              </a:ext>
            </a:extLst>
          </p:cNvPr>
          <p:cNvSpPr/>
          <p:nvPr/>
        </p:nvSpPr>
        <p:spPr>
          <a:xfrm>
            <a:off x="2923822"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Three</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1" name="Title 1">
            <a:extLst>
              <a:ext uri="{FF2B5EF4-FFF2-40B4-BE49-F238E27FC236}">
                <a16:creationId xmlns:a16="http://schemas.microsoft.com/office/drawing/2014/main" id="{46497B0B-D556-40F2-9D4F-DA4936248544}"/>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2" name="Isosceles Triangle 41">
            <a:hlinkClick r:id="rId4" action="ppaction://hlinksldjump"/>
            <a:extLst>
              <a:ext uri="{FF2B5EF4-FFF2-40B4-BE49-F238E27FC236}">
                <a16:creationId xmlns:a16="http://schemas.microsoft.com/office/drawing/2014/main" id="{18CC3935-67FB-457B-A0F8-CE0252FD7874}"/>
              </a:ext>
              <a:ext uri="{C183D7F6-B498-43B3-948B-1728B52AA6E4}">
                <adec:decorative xmlns:adec="http://schemas.microsoft.com/office/drawing/2017/decorative" val="1"/>
              </a:ext>
            </a:extLst>
          </p:cNvPr>
          <p:cNvSpPr/>
          <p:nvPr/>
        </p:nvSpPr>
        <p:spPr>
          <a:xfrm rot="10800000">
            <a:off x="3456078" y="6107594"/>
            <a:ext cx="167655" cy="112584"/>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Slide Number Placeholder 19">
            <a:extLst>
              <a:ext uri="{FF2B5EF4-FFF2-40B4-BE49-F238E27FC236}">
                <a16:creationId xmlns:a16="http://schemas.microsoft.com/office/drawing/2014/main" id="{C06A74D4-797C-4D0B-BB32-FAD795A47CD6}"/>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12</a:t>
            </a:r>
          </a:p>
        </p:txBody>
      </p:sp>
      <p:sp>
        <p:nvSpPr>
          <p:cNvPr id="44" name="Rectangle 43">
            <a:hlinkClick r:id="rId7" action="ppaction://hlinksldjump"/>
            <a:extLst>
              <a:ext uri="{FF2B5EF4-FFF2-40B4-BE49-F238E27FC236}">
                <a16:creationId xmlns:a16="http://schemas.microsoft.com/office/drawing/2014/main" id="{95DD26CF-5A81-4E4B-A5AC-3C3EC79AB4AF}"/>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5" name="Rectangle 44">
            <a:hlinkClick r:id="rId8" action="ppaction://hlinksldjump"/>
            <a:extLst>
              <a:ext uri="{FF2B5EF4-FFF2-40B4-BE49-F238E27FC236}">
                <a16:creationId xmlns:a16="http://schemas.microsoft.com/office/drawing/2014/main" id="{1B40BAD4-7FFD-4D1E-A943-03804A61AD90}"/>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6" name="Rectangle 45">
            <a:hlinkClick r:id="rId9" action="ppaction://hlinksldjump"/>
            <a:extLst>
              <a:ext uri="{FF2B5EF4-FFF2-40B4-BE49-F238E27FC236}">
                <a16:creationId xmlns:a16="http://schemas.microsoft.com/office/drawing/2014/main" id="{D0C140E2-4287-4296-9E23-23B3E314CEA2}"/>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7" name="Rectangle 46">
            <a:hlinkClick r:id="rId10" action="ppaction://hlinksldjump"/>
            <a:extLst>
              <a:ext uri="{FF2B5EF4-FFF2-40B4-BE49-F238E27FC236}">
                <a16:creationId xmlns:a16="http://schemas.microsoft.com/office/drawing/2014/main" id="{DCBAF5E4-9E5F-468B-B76E-917807A0AE91}"/>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8" name="Rectangle 47">
            <a:hlinkClick r:id="rId11" action="ppaction://hlinksldjump"/>
            <a:extLst>
              <a:ext uri="{FF2B5EF4-FFF2-40B4-BE49-F238E27FC236}">
                <a16:creationId xmlns:a16="http://schemas.microsoft.com/office/drawing/2014/main" id="{5EB45EAD-C7D0-49B9-9FAB-A796AE148F4D}"/>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9" name="Rectangle 48">
            <a:hlinkClick r:id="rId12" action="ppaction://hlinksldjump"/>
            <a:extLst>
              <a:ext uri="{FF2B5EF4-FFF2-40B4-BE49-F238E27FC236}">
                <a16:creationId xmlns:a16="http://schemas.microsoft.com/office/drawing/2014/main" id="{959511CA-85F0-4288-85B7-CF61D61A2CCA}"/>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0" name="Rectangle 49">
            <a:hlinkClick r:id="rId13" action="ppaction://hlinksldjump"/>
            <a:extLst>
              <a:ext uri="{FF2B5EF4-FFF2-40B4-BE49-F238E27FC236}">
                <a16:creationId xmlns:a16="http://schemas.microsoft.com/office/drawing/2014/main" id="{20156459-9BE7-470E-8276-5C263A4EC55A}"/>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22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250"/>
                                        <p:tgtEl>
                                          <p:spTgt spid="44"/>
                                        </p:tgtEl>
                                        <p:attrNameLst>
                                          <p:attrName>ppt_y</p:attrName>
                                        </p:attrNameLst>
                                      </p:cBhvr>
                                      <p:tavLst>
                                        <p:tav tm="0">
                                          <p:val>
                                            <p:strVal val="#ppt_y+#ppt_h*1.125000"/>
                                          </p:val>
                                        </p:tav>
                                        <p:tav tm="100000">
                                          <p:val>
                                            <p:strVal val="#ppt_y"/>
                                          </p:val>
                                        </p:tav>
                                      </p:tavLst>
                                    </p:anim>
                                    <p:animEffect transition="in" filter="wipe(up)">
                                      <p:cBhvr>
                                        <p:cTn id="8" dur="250"/>
                                        <p:tgtEl>
                                          <p:spTgt spid="44"/>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250"/>
                                        <p:tgtEl>
                                          <p:spTgt spid="45"/>
                                        </p:tgtEl>
                                        <p:attrNameLst>
                                          <p:attrName>ppt_y</p:attrName>
                                        </p:attrNameLst>
                                      </p:cBhvr>
                                      <p:tavLst>
                                        <p:tav tm="0">
                                          <p:val>
                                            <p:strVal val="#ppt_y+#ppt_h*1.125000"/>
                                          </p:val>
                                        </p:tav>
                                        <p:tav tm="100000">
                                          <p:val>
                                            <p:strVal val="#ppt_y"/>
                                          </p:val>
                                        </p:tav>
                                      </p:tavLst>
                                    </p:anim>
                                    <p:animEffect transition="in" filter="wipe(up)">
                                      <p:cBhvr>
                                        <p:cTn id="13" dur="250"/>
                                        <p:tgtEl>
                                          <p:spTgt spid="45"/>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250"/>
                                        <p:tgtEl>
                                          <p:spTgt spid="46"/>
                                        </p:tgtEl>
                                        <p:attrNameLst>
                                          <p:attrName>ppt_y</p:attrName>
                                        </p:attrNameLst>
                                      </p:cBhvr>
                                      <p:tavLst>
                                        <p:tav tm="0">
                                          <p:val>
                                            <p:strVal val="#ppt_y+#ppt_h*1.125000"/>
                                          </p:val>
                                        </p:tav>
                                        <p:tav tm="100000">
                                          <p:val>
                                            <p:strVal val="#ppt_y"/>
                                          </p:val>
                                        </p:tav>
                                      </p:tavLst>
                                    </p:anim>
                                    <p:animEffect transition="in" filter="wipe(up)">
                                      <p:cBhvr>
                                        <p:cTn id="23" dur="250"/>
                                        <p:tgtEl>
                                          <p:spTgt spid="46"/>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250"/>
                                        <p:tgtEl>
                                          <p:spTgt spid="47"/>
                                        </p:tgtEl>
                                        <p:attrNameLst>
                                          <p:attrName>ppt_y</p:attrName>
                                        </p:attrNameLst>
                                      </p:cBhvr>
                                      <p:tavLst>
                                        <p:tav tm="0">
                                          <p:val>
                                            <p:strVal val="#ppt_y+#ppt_h*1.125000"/>
                                          </p:val>
                                        </p:tav>
                                        <p:tav tm="100000">
                                          <p:val>
                                            <p:strVal val="#ppt_y"/>
                                          </p:val>
                                        </p:tav>
                                      </p:tavLst>
                                    </p:anim>
                                    <p:animEffect transition="in" filter="wipe(up)">
                                      <p:cBhvr>
                                        <p:cTn id="28" dur="250"/>
                                        <p:tgtEl>
                                          <p:spTgt spid="47"/>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250"/>
                                        <p:tgtEl>
                                          <p:spTgt spid="48"/>
                                        </p:tgtEl>
                                        <p:attrNameLst>
                                          <p:attrName>ppt_y</p:attrName>
                                        </p:attrNameLst>
                                      </p:cBhvr>
                                      <p:tavLst>
                                        <p:tav tm="0">
                                          <p:val>
                                            <p:strVal val="#ppt_y+#ppt_h*1.125000"/>
                                          </p:val>
                                        </p:tav>
                                        <p:tav tm="100000">
                                          <p:val>
                                            <p:strVal val="#ppt_y"/>
                                          </p:val>
                                        </p:tav>
                                      </p:tavLst>
                                    </p:anim>
                                    <p:animEffect transition="in" filter="wipe(up)">
                                      <p:cBhvr>
                                        <p:cTn id="33" dur="250"/>
                                        <p:tgtEl>
                                          <p:spTgt spid="48"/>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250"/>
                                        <p:tgtEl>
                                          <p:spTgt spid="49"/>
                                        </p:tgtEl>
                                        <p:attrNameLst>
                                          <p:attrName>ppt_y</p:attrName>
                                        </p:attrNameLst>
                                      </p:cBhvr>
                                      <p:tavLst>
                                        <p:tav tm="0">
                                          <p:val>
                                            <p:strVal val="#ppt_y+#ppt_h*1.125000"/>
                                          </p:val>
                                        </p:tav>
                                        <p:tav tm="100000">
                                          <p:val>
                                            <p:strVal val="#ppt_y"/>
                                          </p:val>
                                        </p:tav>
                                      </p:tavLst>
                                    </p:anim>
                                    <p:animEffect transition="in" filter="wipe(up)">
                                      <p:cBhvr>
                                        <p:cTn id="38" dur="250"/>
                                        <p:tgtEl>
                                          <p:spTgt spid="49"/>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p:tgtEl>
                                          <p:spTgt spid="50"/>
                                        </p:tgtEl>
                                        <p:attrNameLst>
                                          <p:attrName>ppt_y</p:attrName>
                                        </p:attrNameLst>
                                      </p:cBhvr>
                                      <p:tavLst>
                                        <p:tav tm="0">
                                          <p:val>
                                            <p:strVal val="#ppt_y+#ppt_h*1.125000"/>
                                          </p:val>
                                        </p:tav>
                                        <p:tav tm="100000">
                                          <p:val>
                                            <p:strVal val="#ppt_y"/>
                                          </p:val>
                                        </p:tav>
                                      </p:tavLst>
                                    </p:anim>
                                    <p:animEffect transition="in" filter="wipe(up)">
                                      <p:cBhvr>
                                        <p:cTn id="43"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4" grpId="0" animBg="1"/>
      <p:bldP spid="45" grpId="0" animBg="1"/>
      <p:bldP spid="46" grpId="0" animBg="1"/>
      <p:bldP spid="47" grpId="0" animBg="1"/>
      <p:bldP spid="48"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0168208-8789-494F-A831-466398979B2E}"/>
              </a:ext>
            </a:extLst>
          </p:cNvPr>
          <p:cNvSpPr txBox="1"/>
          <p:nvPr/>
        </p:nvSpPr>
        <p:spPr>
          <a:xfrm>
            <a:off x="8935006" y="5519878"/>
            <a:ext cx="3074134"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GO TO TIP </a:t>
            </a:r>
            <a:r>
              <a:rPr lang="en-US" sz="2400" u="sng" noProof="1">
                <a:solidFill>
                  <a:srgbClr val="CD4928"/>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FOUR</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18" name="Title 1">
            <a:extLst>
              <a:ext uri="{FF2B5EF4-FFF2-40B4-BE49-F238E27FC236}">
                <a16:creationId xmlns:a16="http://schemas.microsoft.com/office/drawing/2014/main" id="{DC616454-0A7D-4208-8DD4-9CBD6A1D2E71}"/>
              </a:ext>
            </a:extLst>
          </p:cNvPr>
          <p:cNvSpPr>
            <a:spLocks noGrp="1"/>
          </p:cNvSpPr>
          <p:nvPr>
            <p:ph type="title"/>
          </p:nvPr>
        </p:nvSpPr>
        <p:spPr>
          <a:xfrm>
            <a:off x="7961673" y="3683357"/>
            <a:ext cx="3731987" cy="1082009"/>
          </a:xfrm>
          <a:solidFill>
            <a:srgbClr val="CD4928"/>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Three: Work with community partners.</a:t>
            </a:r>
            <a:br>
              <a:rPr lang="en-US" sz="2000" b="1" dirty="0">
                <a:solidFill>
                  <a:schemeClr val="bg1"/>
                </a:solidFill>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F2E330B4-8137-4D19-AC20-E17E35CFF536}"/>
              </a:ext>
            </a:extLst>
          </p:cNvPr>
          <p:cNvSpPr txBox="1">
            <a:spLocks/>
          </p:cNvSpPr>
          <p:nvPr/>
        </p:nvSpPr>
        <p:spPr>
          <a:xfrm>
            <a:off x="766977" y="846706"/>
            <a:ext cx="6559512" cy="47518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nSpc>
                <a:spcPct val="115000"/>
              </a:lnSpc>
              <a:spcBef>
                <a:spcPts val="0"/>
              </a:spcBef>
              <a:spcAft>
                <a:spcPts val="0"/>
              </a:spcAft>
              <a:buFont typeface="Symbol" panose="05050102010706020507" pitchFamily="18" charset="2"/>
              <a:buChar char=""/>
            </a:pPr>
            <a:r>
              <a:rPr lang="en-US" sz="1800" b="1" i="1"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Teach coping and resiliency skills to all students, </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using evidence-based programs like </a:t>
            </a:r>
            <a:r>
              <a:rPr lang="en-US" sz="1800" b="1" u="none" strike="noStrike" dirty="0">
                <a:solidFill>
                  <a:srgbClr val="CD4928"/>
                </a:solidFill>
                <a:effectLst/>
                <a:latin typeface="Arial" panose="020B0604020202020204" pitchFamily="34" charset="0"/>
                <a:ea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Zones of Regulation</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a:t>
            </a:r>
            <a:r>
              <a:rPr lang="en-US" sz="1800" u="none" strike="noStrike" dirty="0">
                <a:effectLst/>
                <a:latin typeface="Arial" panose="020B0604020202020204" pitchFamily="34" charset="0"/>
                <a:ea typeface="Georgia" panose="02040502050405020303" pitchFamily="18" charset="0"/>
                <a:cs typeface="Arial" panose="020B0604020202020204" pitchFamily="34" charset="0"/>
              </a:rPr>
              <a:t> </a:t>
            </a:r>
            <a:r>
              <a:rPr lang="en-US" sz="1800" b="1" u="sng" strike="noStrike" dirty="0">
                <a:solidFill>
                  <a:srgbClr val="CD4928"/>
                </a:solidFill>
                <a:effectLst/>
                <a:latin typeface="Arial" panose="020B0604020202020204" pitchFamily="34" charset="0"/>
                <a:ea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Second Step</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 and </a:t>
            </a:r>
            <a:r>
              <a:rPr lang="en-US" sz="1800" b="1" u="none" strike="noStrike" dirty="0">
                <a:solidFill>
                  <a:srgbClr val="CD4928"/>
                </a:solidFill>
                <a:effectLst/>
                <a:latin typeface="Arial" panose="020B0604020202020204" pitchFamily="34" charset="0"/>
                <a:ea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Conscious Discipline</a:t>
            </a:r>
            <a:r>
              <a:rPr lang="en-US" sz="1800" dirty="0">
                <a:latin typeface="Arial" panose="020B0604020202020204" pitchFamily="34" charset="0"/>
                <a:ea typeface="Georgia" panose="02040502050405020303" pitchFamily="18" charset="0"/>
                <a:cs typeface="Arial" panose="020B0604020202020204" pitchFamily="34" charset="0"/>
              </a:rPr>
              <a:t>.</a:t>
            </a:r>
          </a:p>
          <a:p>
            <a:pPr marR="0" lvl="0">
              <a:lnSpc>
                <a:spcPct val="115000"/>
              </a:lnSpc>
              <a:spcBef>
                <a:spcPts val="0"/>
              </a:spcBef>
              <a:spcAft>
                <a:spcPts val="0"/>
              </a:spcAft>
            </a:pPr>
            <a:endParaRPr lang="en-US" sz="1800" u="none" strike="noStrike"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i="1"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Use trauma-informed screening practices and implement Tiers I, II, and III of Multi-Tiered Systems of Support</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—if your school has the mental health support staff to address students’ needs. If you have staff capacity to introduce targeted or universal screening and follow up with individualized supports, consider our </a:t>
            </a:r>
            <a:r>
              <a:rPr lang="en-US" sz="1800" b="1" u="sng" strike="noStrike" dirty="0">
                <a:solidFill>
                  <a:srgbClr val="CD4928"/>
                </a:solidFill>
                <a:effectLst/>
                <a:latin typeface="Arial" panose="020B0604020202020204" pitchFamily="34" charset="0"/>
                <a:ea typeface="Georgia" panose="02040502050405020303" pitchFamily="18" charset="0"/>
                <a:cs typeface="Arial" panose="020B0604020202020204" pitchFamily="34" charset="0"/>
                <a:hlinkClick r:id="rId4">
                  <a:extLst>
                    <a:ext uri="{A12FA001-AC4F-418D-AE19-62706E023703}">
                      <ahyp:hlinkClr xmlns:ahyp="http://schemas.microsoft.com/office/drawing/2018/hyperlinkcolor" val="tx"/>
                    </a:ext>
                  </a:extLst>
                </a:hlinkClick>
              </a:rPr>
              <a:t>trauma-informed recommendations</a:t>
            </a:r>
            <a:r>
              <a:rPr lang="en-US" sz="1800" u="none" strike="noStrike" dirty="0">
                <a:effectLst/>
                <a:latin typeface="Arial" panose="020B0604020202020204" pitchFamily="34" charset="0"/>
                <a:ea typeface="Georgia" panose="02040502050405020303" pitchFamily="18" charset="0"/>
                <a:cs typeface="Arial" panose="020B0604020202020204" pitchFamily="34" charset="0"/>
              </a:rPr>
              <a:t>. </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Otherwise, we suggest delivering social emotional programming to the entire school population.</a:t>
            </a:r>
            <a:endParaRPr lang="en-US" sz="1800" u="none" strike="noStrike"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2" name="Picture Placeholder 6">
            <a:extLst>
              <a:ext uri="{FF2B5EF4-FFF2-40B4-BE49-F238E27FC236}">
                <a16:creationId xmlns:a16="http://schemas.microsoft.com/office/drawing/2014/main" id="{4F7842D2-9857-4F4F-B02A-92D353CEA0E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961673" y="1196636"/>
            <a:ext cx="3731986" cy="2486721"/>
          </a:xfrm>
          <a:prstGeom prst="rect">
            <a:avLst/>
          </a:prstGeom>
        </p:spPr>
      </p:pic>
      <p:sp>
        <p:nvSpPr>
          <p:cNvPr id="17" name="Slide Number Placeholder 19">
            <a:extLst>
              <a:ext uri="{FF2B5EF4-FFF2-40B4-BE49-F238E27FC236}">
                <a16:creationId xmlns:a16="http://schemas.microsoft.com/office/drawing/2014/main" id="{D38D0015-09F2-413D-9B82-DC763ED9340E}"/>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13</a:t>
            </a:r>
          </a:p>
        </p:txBody>
      </p:sp>
      <p:sp>
        <p:nvSpPr>
          <p:cNvPr id="34" name="Rectangle 33">
            <a:hlinkClick r:id="rId3" action="ppaction://hlinksldjump"/>
            <a:extLst>
              <a:ext uri="{FF2B5EF4-FFF2-40B4-BE49-F238E27FC236}">
                <a16:creationId xmlns:a16="http://schemas.microsoft.com/office/drawing/2014/main" id="{BC5AA0F6-9465-4791-ADA3-AA986555F116}"/>
              </a:ext>
              <a:ext uri="{C183D7F6-B498-43B3-948B-1728B52AA6E4}">
                <adec:decorative xmlns:adec="http://schemas.microsoft.com/office/drawing/2017/decorative" val="1"/>
              </a:ext>
            </a:extLst>
          </p:cNvPr>
          <p:cNvSpPr/>
          <p:nvPr/>
        </p:nvSpPr>
        <p:spPr>
          <a:xfrm>
            <a:off x="4312355" y="6310489"/>
            <a:ext cx="1303871" cy="45219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 Four</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0" name="Title 1">
            <a:extLst>
              <a:ext uri="{FF2B5EF4-FFF2-40B4-BE49-F238E27FC236}">
                <a16:creationId xmlns:a16="http://schemas.microsoft.com/office/drawing/2014/main" id="{77421D4F-B1E1-43CD-94F1-E00CC18ED66D}"/>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1" name="Isosceles Triangle 40">
            <a:hlinkClick r:id="rId3" action="ppaction://hlinksldjump"/>
            <a:extLst>
              <a:ext uri="{FF2B5EF4-FFF2-40B4-BE49-F238E27FC236}">
                <a16:creationId xmlns:a16="http://schemas.microsoft.com/office/drawing/2014/main" id="{70E3D789-BEAC-437A-83B5-E97756B7850A}"/>
              </a:ext>
              <a:ext uri="{C183D7F6-B498-43B3-948B-1728B52AA6E4}">
                <adec:decorative xmlns:adec="http://schemas.microsoft.com/office/drawing/2017/decorative" val="1"/>
              </a:ext>
            </a:extLst>
          </p:cNvPr>
          <p:cNvSpPr/>
          <p:nvPr/>
        </p:nvSpPr>
        <p:spPr>
          <a:xfrm rot="10800000">
            <a:off x="4810745"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2" name="Rectangle 41">
            <a:hlinkClick r:id="rId6" action="ppaction://hlinksldjump"/>
            <a:extLst>
              <a:ext uri="{FF2B5EF4-FFF2-40B4-BE49-F238E27FC236}">
                <a16:creationId xmlns:a16="http://schemas.microsoft.com/office/drawing/2014/main" id="{A7C1F808-0DA7-4055-B17B-5874B65DD7A8}"/>
              </a:ext>
              <a:ext uri="{C183D7F6-B498-43B3-948B-1728B52AA6E4}">
                <adec:decorative xmlns:adec="http://schemas.microsoft.com/office/drawing/2017/decorative" val="1"/>
              </a:ext>
            </a:extLst>
          </p:cNvPr>
          <p:cNvSpPr/>
          <p:nvPr/>
        </p:nvSpPr>
        <p:spPr>
          <a:xfrm>
            <a:off x="9714711" y="6426204"/>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3" name="Rectangle 42">
            <a:hlinkClick r:id="rId7" action="ppaction://hlinksldjump"/>
            <a:extLst>
              <a:ext uri="{FF2B5EF4-FFF2-40B4-BE49-F238E27FC236}">
                <a16:creationId xmlns:a16="http://schemas.microsoft.com/office/drawing/2014/main" id="{0B46DD28-FF81-4E85-AD9D-D30B59554511}"/>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4" name="Rectangle 43">
            <a:hlinkClick r:id="rId8" action="ppaction://hlinksldjump"/>
            <a:extLst>
              <a:ext uri="{FF2B5EF4-FFF2-40B4-BE49-F238E27FC236}">
                <a16:creationId xmlns:a16="http://schemas.microsoft.com/office/drawing/2014/main" id="{E7A3B4C9-AD94-452C-ACC6-280DD5EB938C}"/>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5" name="Rectangle 44">
            <a:hlinkClick r:id="rId9" action="ppaction://hlinksldjump"/>
            <a:extLst>
              <a:ext uri="{FF2B5EF4-FFF2-40B4-BE49-F238E27FC236}">
                <a16:creationId xmlns:a16="http://schemas.microsoft.com/office/drawing/2014/main" id="{7ACDBFEA-D72A-45DF-A378-5FB3C8B6F5FC}"/>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6" name="Rectangle 45">
            <a:hlinkClick r:id="rId10" action="ppaction://hlinksldjump"/>
            <a:extLst>
              <a:ext uri="{FF2B5EF4-FFF2-40B4-BE49-F238E27FC236}">
                <a16:creationId xmlns:a16="http://schemas.microsoft.com/office/drawing/2014/main" id="{AFCC6D36-0544-4D30-9A29-8F12C98600CE}"/>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7" name="Rectangle 46">
            <a:hlinkClick r:id="rId11" action="ppaction://hlinksldjump"/>
            <a:extLst>
              <a:ext uri="{FF2B5EF4-FFF2-40B4-BE49-F238E27FC236}">
                <a16:creationId xmlns:a16="http://schemas.microsoft.com/office/drawing/2014/main" id="{50CEFE08-091B-46A4-AA50-6BF007ABB56B}"/>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Rectangle 47">
            <a:hlinkClick r:id="rId12" action="ppaction://hlinksldjump"/>
            <a:extLst>
              <a:ext uri="{FF2B5EF4-FFF2-40B4-BE49-F238E27FC236}">
                <a16:creationId xmlns:a16="http://schemas.microsoft.com/office/drawing/2014/main" id="{00E37E1C-BBF3-4A8C-BB6F-5253F2003159}"/>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988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p:tgtEl>
                                          <p:spTgt spid="48"/>
                                        </p:tgtEl>
                                        <p:attrNameLst>
                                          <p:attrName>ppt_y</p:attrName>
                                        </p:attrNameLst>
                                      </p:cBhvr>
                                      <p:tavLst>
                                        <p:tav tm="0">
                                          <p:val>
                                            <p:strVal val="#ppt_y+#ppt_h*1.125000"/>
                                          </p:val>
                                        </p:tav>
                                        <p:tav tm="100000">
                                          <p:val>
                                            <p:strVal val="#ppt_y"/>
                                          </p:val>
                                        </p:tav>
                                      </p:tavLst>
                                    </p:anim>
                                    <p:animEffect transition="in" filter="wipe(up)">
                                      <p:cBhvr>
                                        <p:cTn id="8" dur="250"/>
                                        <p:tgtEl>
                                          <p:spTgt spid="48"/>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p:tgtEl>
                                          <p:spTgt spid="47"/>
                                        </p:tgtEl>
                                        <p:attrNameLst>
                                          <p:attrName>ppt_y</p:attrName>
                                        </p:attrNameLst>
                                      </p:cBhvr>
                                      <p:tavLst>
                                        <p:tav tm="0">
                                          <p:val>
                                            <p:strVal val="#ppt_y+#ppt_h*1.125000"/>
                                          </p:val>
                                        </p:tav>
                                        <p:tav tm="100000">
                                          <p:val>
                                            <p:strVal val="#ppt_y"/>
                                          </p:val>
                                        </p:tav>
                                      </p:tavLst>
                                    </p:anim>
                                    <p:animEffect transition="in" filter="wipe(up)">
                                      <p:cBhvr>
                                        <p:cTn id="13" dur="250"/>
                                        <p:tgtEl>
                                          <p:spTgt spid="47"/>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250"/>
                                        <p:tgtEl>
                                          <p:spTgt spid="46"/>
                                        </p:tgtEl>
                                        <p:attrNameLst>
                                          <p:attrName>ppt_y</p:attrName>
                                        </p:attrNameLst>
                                      </p:cBhvr>
                                      <p:tavLst>
                                        <p:tav tm="0">
                                          <p:val>
                                            <p:strVal val="#ppt_y+#ppt_h*1.125000"/>
                                          </p:val>
                                        </p:tav>
                                        <p:tav tm="100000">
                                          <p:val>
                                            <p:strVal val="#ppt_y"/>
                                          </p:val>
                                        </p:tav>
                                      </p:tavLst>
                                    </p:anim>
                                    <p:animEffect transition="in" filter="wipe(up)">
                                      <p:cBhvr>
                                        <p:cTn id="18" dur="250"/>
                                        <p:tgtEl>
                                          <p:spTgt spid="46"/>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250"/>
                                        <p:tgtEl>
                                          <p:spTgt spid="34"/>
                                        </p:tgtEl>
                                        <p:attrNameLst>
                                          <p:attrName>ppt_y</p:attrName>
                                        </p:attrNameLst>
                                      </p:cBhvr>
                                      <p:tavLst>
                                        <p:tav tm="0">
                                          <p:val>
                                            <p:strVal val="#ppt_y+#ppt_h*1.125000"/>
                                          </p:val>
                                        </p:tav>
                                        <p:tav tm="100000">
                                          <p:val>
                                            <p:strVal val="#ppt_y"/>
                                          </p:val>
                                        </p:tav>
                                      </p:tavLst>
                                    </p:anim>
                                    <p:animEffect transition="in" filter="wipe(up)">
                                      <p:cBhvr>
                                        <p:cTn id="23" dur="250"/>
                                        <p:tgtEl>
                                          <p:spTgt spid="34"/>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250"/>
                                        <p:tgtEl>
                                          <p:spTgt spid="45"/>
                                        </p:tgtEl>
                                        <p:attrNameLst>
                                          <p:attrName>ppt_y</p:attrName>
                                        </p:attrNameLst>
                                      </p:cBhvr>
                                      <p:tavLst>
                                        <p:tav tm="0">
                                          <p:val>
                                            <p:strVal val="#ppt_y+#ppt_h*1.125000"/>
                                          </p:val>
                                        </p:tav>
                                        <p:tav tm="100000">
                                          <p:val>
                                            <p:strVal val="#ppt_y"/>
                                          </p:val>
                                        </p:tav>
                                      </p:tavLst>
                                    </p:anim>
                                    <p:animEffect transition="in" filter="wipe(up)">
                                      <p:cBhvr>
                                        <p:cTn id="28" dur="250"/>
                                        <p:tgtEl>
                                          <p:spTgt spid="45"/>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250"/>
                                        <p:tgtEl>
                                          <p:spTgt spid="44"/>
                                        </p:tgtEl>
                                        <p:attrNameLst>
                                          <p:attrName>ppt_y</p:attrName>
                                        </p:attrNameLst>
                                      </p:cBhvr>
                                      <p:tavLst>
                                        <p:tav tm="0">
                                          <p:val>
                                            <p:strVal val="#ppt_y+#ppt_h*1.125000"/>
                                          </p:val>
                                        </p:tav>
                                        <p:tav tm="100000">
                                          <p:val>
                                            <p:strVal val="#ppt_y"/>
                                          </p:val>
                                        </p:tav>
                                      </p:tavLst>
                                    </p:anim>
                                    <p:animEffect transition="in" filter="wipe(up)">
                                      <p:cBhvr>
                                        <p:cTn id="33" dur="250"/>
                                        <p:tgtEl>
                                          <p:spTgt spid="44"/>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250"/>
                                        <p:tgtEl>
                                          <p:spTgt spid="43"/>
                                        </p:tgtEl>
                                        <p:attrNameLst>
                                          <p:attrName>ppt_y</p:attrName>
                                        </p:attrNameLst>
                                      </p:cBhvr>
                                      <p:tavLst>
                                        <p:tav tm="0">
                                          <p:val>
                                            <p:strVal val="#ppt_y+#ppt_h*1.125000"/>
                                          </p:val>
                                        </p:tav>
                                        <p:tav tm="100000">
                                          <p:val>
                                            <p:strVal val="#ppt_y"/>
                                          </p:val>
                                        </p:tav>
                                      </p:tavLst>
                                    </p:anim>
                                    <p:animEffect transition="in" filter="wipe(up)">
                                      <p:cBhvr>
                                        <p:cTn id="38" dur="250"/>
                                        <p:tgtEl>
                                          <p:spTgt spid="43"/>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250"/>
                                        <p:tgtEl>
                                          <p:spTgt spid="42"/>
                                        </p:tgtEl>
                                        <p:attrNameLst>
                                          <p:attrName>ppt_y</p:attrName>
                                        </p:attrNameLst>
                                      </p:cBhvr>
                                      <p:tavLst>
                                        <p:tav tm="0">
                                          <p:val>
                                            <p:strVal val="#ppt_y+#ppt_h*1.125000"/>
                                          </p:val>
                                        </p:tav>
                                        <p:tav tm="100000">
                                          <p:val>
                                            <p:strVal val="#ppt_y"/>
                                          </p:val>
                                        </p:tav>
                                      </p:tavLst>
                                    </p:anim>
                                    <p:animEffect transition="in" filter="wipe(up)">
                                      <p:cBhvr>
                                        <p:cTn id="43"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43" grpId="0" animBg="1"/>
      <p:bldP spid="44" grpId="0" animBg="1"/>
      <p:bldP spid="45" grpId="0" animBg="1"/>
      <p:bldP spid="46"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D5E2-BA25-4336-AA7F-947FA6505BF5}"/>
              </a:ext>
            </a:extLst>
          </p:cNvPr>
          <p:cNvSpPr>
            <a:spLocks noGrp="1"/>
          </p:cNvSpPr>
          <p:nvPr>
            <p:ph type="title"/>
          </p:nvPr>
        </p:nvSpPr>
        <p:spPr>
          <a:xfrm>
            <a:off x="1723671" y="650297"/>
            <a:ext cx="10039351" cy="851125"/>
          </a:xfrm>
        </p:spPr>
        <p:txBody>
          <a:bodyPr>
            <a:noAutofit/>
          </a:bodyPr>
          <a:lstStyle/>
          <a:p>
            <a:r>
              <a:rPr lang="en-US" sz="4000" dirty="0">
                <a:latin typeface="Arial" panose="020B0604020202020204" pitchFamily="34" charset="0"/>
                <a:cs typeface="Arial" panose="020B0604020202020204" pitchFamily="34" charset="0"/>
              </a:rPr>
              <a:t>Tip Four: Address grief.</a:t>
            </a:r>
          </a:p>
        </p:txBody>
      </p:sp>
      <p:sp>
        <p:nvSpPr>
          <p:cNvPr id="3" name="Text Placeholder 2">
            <a:extLst>
              <a:ext uri="{FF2B5EF4-FFF2-40B4-BE49-F238E27FC236}">
                <a16:creationId xmlns:a16="http://schemas.microsoft.com/office/drawing/2014/main" id="{C6D18D27-ECF5-4B3C-B28A-972F3BAFF228}"/>
              </a:ext>
            </a:extLst>
          </p:cNvPr>
          <p:cNvSpPr>
            <a:spLocks noGrp="1"/>
          </p:cNvSpPr>
          <p:nvPr>
            <p:ph type="body" idx="1"/>
          </p:nvPr>
        </p:nvSpPr>
        <p:spPr>
          <a:xfrm>
            <a:off x="1856063" y="1892286"/>
            <a:ext cx="8999010" cy="3604708"/>
          </a:xfrm>
        </p:spPr>
        <p:txBody>
          <a:bodyPr>
            <a:normAutofit lnSpcReduction="1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Teach staff how to recognize and respond to grief. </a:t>
            </a:r>
            <a:b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US" sz="2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Share the National Association of School Psychologists (NASP) </a:t>
            </a:r>
            <a:r>
              <a:rPr kumimoji="0" lang="en-US" sz="2800" b="1" i="0" u="sng" strike="noStrike" kern="1200" cap="none" spc="0" normalizeH="0" baseline="0" noProof="0" dirty="0">
                <a:ln>
                  <a:noFill/>
                </a:ln>
                <a:solidFill>
                  <a:srgbClr val="CD4928"/>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list of symptoms</a:t>
            </a:r>
            <a:r>
              <a:rPr lang="en-US" sz="2800" dirty="0">
                <a:solidFill>
                  <a:schemeClr val="tx1"/>
                </a:solidFill>
                <a:latin typeface="Arial" panose="020B0604020202020204" pitchFamily="34" charset="0"/>
                <a:cs typeface="Arial" panose="020B0604020202020204" pitchFamily="34" charset="0"/>
              </a:rPr>
              <a:t>, which includes: 1) Social withdrawal; 2) Increased anxiety, irritability, aggression or high-risk behaviors; and 3) Somatic complaints including stomachaches and headaches, and more.</a:t>
            </a: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endParaRPr lang="en-US" dirty="0"/>
          </a:p>
        </p:txBody>
      </p:sp>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14</a:t>
            </a:r>
          </a:p>
        </p:txBody>
      </p:sp>
      <p:sp>
        <p:nvSpPr>
          <p:cNvPr id="20" name="Freeform: Shape 19">
            <a:extLst>
              <a:ext uri="{FF2B5EF4-FFF2-40B4-BE49-F238E27FC236}">
                <a16:creationId xmlns:a16="http://schemas.microsoft.com/office/drawing/2014/main" id="{3CA9A148-5DAE-4599-A104-BCA5E530E7CA}"/>
              </a:ext>
            </a:extLst>
          </p:cNvPr>
          <p:cNvSpPr/>
          <p:nvPr/>
        </p:nvSpPr>
        <p:spPr>
          <a:xfrm>
            <a:off x="559411" y="491305"/>
            <a:ext cx="1164260" cy="1169107"/>
          </a:xfrm>
          <a:custGeom>
            <a:avLst/>
            <a:gdLst>
              <a:gd name="connsiteX0" fmla="*/ 0 w 739496"/>
              <a:gd name="connsiteY0" fmla="*/ 0 h 765053"/>
              <a:gd name="connsiteX1" fmla="*/ 739496 w 739496"/>
              <a:gd name="connsiteY1" fmla="*/ 0 h 765053"/>
              <a:gd name="connsiteX2" fmla="*/ 739496 w 739496"/>
              <a:gd name="connsiteY2" fmla="*/ 765053 h 765053"/>
              <a:gd name="connsiteX3" fmla="*/ 0 w 739496"/>
              <a:gd name="connsiteY3" fmla="*/ 765053 h 765053"/>
              <a:gd name="connsiteX4" fmla="*/ 0 w 739496"/>
              <a:gd name="connsiteY4" fmla="*/ 0 h 76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496" h="765053">
                <a:moveTo>
                  <a:pt x="0" y="0"/>
                </a:moveTo>
                <a:lnTo>
                  <a:pt x="739496" y="0"/>
                </a:lnTo>
                <a:lnTo>
                  <a:pt x="739496" y="765053"/>
                </a:lnTo>
                <a:lnTo>
                  <a:pt x="0" y="765053"/>
                </a:lnTo>
                <a:lnTo>
                  <a:pt x="0" y="0"/>
                </a:lnTo>
                <a:close/>
              </a:path>
            </a:pathLst>
          </a:custGeom>
          <a:blipFill rotWithShape="0">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7800" tIns="12700" rIns="7780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solidFill>
                <a:srgbClr val="FFFFFF"/>
              </a:solidFill>
              <a:latin typeface="Calibri"/>
              <a:ea typeface="+mn-ea"/>
              <a:cs typeface="+mn-cs"/>
            </a:endParaRPr>
          </a:p>
        </p:txBody>
      </p:sp>
      <p:sp>
        <p:nvSpPr>
          <p:cNvPr id="21" name="TextBox 20">
            <a:extLst>
              <a:ext uri="{FF2B5EF4-FFF2-40B4-BE49-F238E27FC236}">
                <a16:creationId xmlns:a16="http://schemas.microsoft.com/office/drawing/2014/main" id="{17907090-0211-476F-BEF7-6C58C05AD2FA}"/>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22" name="Rectangle 21">
            <a:hlinkClick r:id="rId5" action="ppaction://hlinksldjump"/>
            <a:extLst>
              <a:ext uri="{FF2B5EF4-FFF2-40B4-BE49-F238E27FC236}">
                <a16:creationId xmlns:a16="http://schemas.microsoft.com/office/drawing/2014/main" id="{44F3922A-182E-4E36-A119-E74EC2E5DE7A}"/>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3" name="Rectangle 22">
            <a:hlinkClick r:id="rId6" action="ppaction://hlinksldjump"/>
            <a:extLst>
              <a:ext uri="{FF2B5EF4-FFF2-40B4-BE49-F238E27FC236}">
                <a16:creationId xmlns:a16="http://schemas.microsoft.com/office/drawing/2014/main" id="{E2F88B87-50DB-4AF5-B363-602AA1386465}"/>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Rectangle 23">
            <a:hlinkClick r:id="rId7" action="ppaction://hlinksldjump"/>
            <a:extLst>
              <a:ext uri="{FF2B5EF4-FFF2-40B4-BE49-F238E27FC236}">
                <a16:creationId xmlns:a16="http://schemas.microsoft.com/office/drawing/2014/main" id="{09AB06F7-4067-4A23-8DD4-9350DCA42EB9}"/>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5" name="Rectangle 24">
            <a:hlinkClick r:id="rId4" action="ppaction://hlinksldjump"/>
            <a:extLst>
              <a:ext uri="{FF2B5EF4-FFF2-40B4-BE49-F238E27FC236}">
                <a16:creationId xmlns:a16="http://schemas.microsoft.com/office/drawing/2014/main" id="{C1D9019C-9570-4062-ABEB-D5574A5FC97B}"/>
              </a:ext>
              <a:ext uri="{C183D7F6-B498-43B3-948B-1728B52AA6E4}">
                <adec:decorative xmlns:adec="http://schemas.microsoft.com/office/drawing/2017/decorative" val="1"/>
              </a:ext>
            </a:extLst>
          </p:cNvPr>
          <p:cNvSpPr/>
          <p:nvPr/>
        </p:nvSpPr>
        <p:spPr>
          <a:xfrm>
            <a:off x="4312355" y="6310489"/>
            <a:ext cx="1303871" cy="45219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Four</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6" name="Isosceles Triangle 25">
            <a:hlinkClick r:id="rId4" action="ppaction://hlinksldjump"/>
            <a:extLst>
              <a:ext uri="{FF2B5EF4-FFF2-40B4-BE49-F238E27FC236}">
                <a16:creationId xmlns:a16="http://schemas.microsoft.com/office/drawing/2014/main" id="{49A99F6D-9151-4DDD-907D-3212D543ECAA}"/>
              </a:ext>
              <a:ext uri="{C183D7F6-B498-43B3-948B-1728B52AA6E4}">
                <adec:decorative xmlns:adec="http://schemas.microsoft.com/office/drawing/2017/decorative" val="1"/>
              </a:ext>
            </a:extLst>
          </p:cNvPr>
          <p:cNvSpPr/>
          <p:nvPr/>
        </p:nvSpPr>
        <p:spPr>
          <a:xfrm rot="10800000">
            <a:off x="4810745"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7" name="Rectangle 26">
            <a:hlinkClick r:id="rId8" action="ppaction://hlinksldjump"/>
            <a:extLst>
              <a:ext uri="{FF2B5EF4-FFF2-40B4-BE49-F238E27FC236}">
                <a16:creationId xmlns:a16="http://schemas.microsoft.com/office/drawing/2014/main" id="{DD4F8F97-B780-47C0-9377-BF340429FA5E}"/>
              </a:ext>
              <a:ext uri="{C183D7F6-B498-43B3-948B-1728B52AA6E4}">
                <adec:decorative xmlns:adec="http://schemas.microsoft.com/office/drawing/2017/decorative" val="1"/>
              </a:ext>
            </a:extLst>
          </p:cNvPr>
          <p:cNvSpPr/>
          <p:nvPr/>
        </p:nvSpPr>
        <p:spPr>
          <a:xfrm>
            <a:off x="5729035"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8" name="Rectangle 27">
            <a:hlinkClick r:id="rId9" action="ppaction://hlinksldjump"/>
            <a:extLst>
              <a:ext uri="{FF2B5EF4-FFF2-40B4-BE49-F238E27FC236}">
                <a16:creationId xmlns:a16="http://schemas.microsoft.com/office/drawing/2014/main" id="{D6D8C698-D206-41C4-B1D4-B719C2A25BAC}"/>
              </a:ext>
              <a:ext uri="{C183D7F6-B498-43B3-948B-1728B52AA6E4}">
                <adec:decorative xmlns:adec="http://schemas.microsoft.com/office/drawing/2017/decorative" val="1"/>
              </a:ext>
            </a:extLst>
          </p:cNvPr>
          <p:cNvSpPr/>
          <p:nvPr/>
        </p:nvSpPr>
        <p:spPr>
          <a:xfrm>
            <a:off x="7083700"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9" name="Rectangle 28">
            <a:hlinkClick r:id="rId10" action="ppaction://hlinksldjump"/>
            <a:extLst>
              <a:ext uri="{FF2B5EF4-FFF2-40B4-BE49-F238E27FC236}">
                <a16:creationId xmlns:a16="http://schemas.microsoft.com/office/drawing/2014/main" id="{E9813955-4EB9-47B1-B239-B4598E5E9EEC}"/>
              </a:ext>
              <a:ext uri="{C183D7F6-B498-43B3-948B-1728B52AA6E4}">
                <adec:decorative xmlns:adec="http://schemas.microsoft.com/office/drawing/2017/decorative" val="1"/>
              </a:ext>
            </a:extLst>
          </p:cNvPr>
          <p:cNvSpPr/>
          <p:nvPr/>
        </p:nvSpPr>
        <p:spPr>
          <a:xfrm>
            <a:off x="8429903" y="6422737"/>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0" name="Rectangle 29">
            <a:hlinkClick r:id="rId11" action="ppaction://hlinksldjump"/>
            <a:extLst>
              <a:ext uri="{FF2B5EF4-FFF2-40B4-BE49-F238E27FC236}">
                <a16:creationId xmlns:a16="http://schemas.microsoft.com/office/drawing/2014/main" id="{9EC74D24-209C-443A-B38D-077FE227E7BF}"/>
              </a:ext>
              <a:ext uri="{C183D7F6-B498-43B3-948B-1728B52AA6E4}">
                <adec:decorative xmlns:adec="http://schemas.microsoft.com/office/drawing/2017/decorative" val="1"/>
              </a:ext>
            </a:extLst>
          </p:cNvPr>
          <p:cNvSpPr/>
          <p:nvPr/>
        </p:nvSpPr>
        <p:spPr>
          <a:xfrm>
            <a:off x="9782445"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1" name="Title 1">
            <a:extLst>
              <a:ext uri="{FF2B5EF4-FFF2-40B4-BE49-F238E27FC236}">
                <a16:creationId xmlns:a16="http://schemas.microsoft.com/office/drawing/2014/main" id="{8C55D9CB-653E-4FFC-96F2-A1E71C3F897A}"/>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402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50"/>
                                        <p:tgtEl>
                                          <p:spTgt spid="22"/>
                                        </p:tgtEl>
                                        <p:attrNameLst>
                                          <p:attrName>ppt_y</p:attrName>
                                        </p:attrNameLst>
                                      </p:cBhvr>
                                      <p:tavLst>
                                        <p:tav tm="0">
                                          <p:val>
                                            <p:strVal val="#ppt_y+#ppt_h*1.125000"/>
                                          </p:val>
                                        </p:tav>
                                        <p:tav tm="100000">
                                          <p:val>
                                            <p:strVal val="#ppt_y"/>
                                          </p:val>
                                        </p:tav>
                                      </p:tavLst>
                                    </p:anim>
                                    <p:animEffect transition="in" filter="wipe(up)">
                                      <p:cBhvr>
                                        <p:cTn id="8" dur="250"/>
                                        <p:tgtEl>
                                          <p:spTgt spid="22"/>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p:tgtEl>
                                          <p:spTgt spid="23"/>
                                        </p:tgtEl>
                                        <p:attrNameLst>
                                          <p:attrName>ppt_y</p:attrName>
                                        </p:attrNameLst>
                                      </p:cBhvr>
                                      <p:tavLst>
                                        <p:tav tm="0">
                                          <p:val>
                                            <p:strVal val="#ppt_y+#ppt_h*1.125000"/>
                                          </p:val>
                                        </p:tav>
                                        <p:tav tm="100000">
                                          <p:val>
                                            <p:strVal val="#ppt_y"/>
                                          </p:val>
                                        </p:tav>
                                      </p:tavLst>
                                    </p:anim>
                                    <p:animEffect transition="in" filter="wipe(up)">
                                      <p:cBhvr>
                                        <p:cTn id="13" dur="250"/>
                                        <p:tgtEl>
                                          <p:spTgt spid="23"/>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p:tgtEl>
                                          <p:spTgt spid="25"/>
                                        </p:tgtEl>
                                        <p:attrNameLst>
                                          <p:attrName>ppt_y</p:attrName>
                                        </p:attrNameLst>
                                      </p:cBhvr>
                                      <p:tavLst>
                                        <p:tav tm="0">
                                          <p:val>
                                            <p:strVal val="#ppt_y+#ppt_h*1.125000"/>
                                          </p:val>
                                        </p:tav>
                                        <p:tav tm="100000">
                                          <p:val>
                                            <p:strVal val="#ppt_y"/>
                                          </p:val>
                                        </p:tav>
                                      </p:tavLst>
                                    </p:anim>
                                    <p:animEffect transition="in" filter="wipe(up)">
                                      <p:cBhvr>
                                        <p:cTn id="23" dur="250"/>
                                        <p:tgtEl>
                                          <p:spTgt spid="25"/>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250"/>
                                        <p:tgtEl>
                                          <p:spTgt spid="27"/>
                                        </p:tgtEl>
                                        <p:attrNameLst>
                                          <p:attrName>ppt_y</p:attrName>
                                        </p:attrNameLst>
                                      </p:cBhvr>
                                      <p:tavLst>
                                        <p:tav tm="0">
                                          <p:val>
                                            <p:strVal val="#ppt_y+#ppt_h*1.125000"/>
                                          </p:val>
                                        </p:tav>
                                        <p:tav tm="100000">
                                          <p:val>
                                            <p:strVal val="#ppt_y"/>
                                          </p:val>
                                        </p:tav>
                                      </p:tavLst>
                                    </p:anim>
                                    <p:animEffect transition="in" filter="wipe(up)">
                                      <p:cBhvr>
                                        <p:cTn id="28" dur="250"/>
                                        <p:tgtEl>
                                          <p:spTgt spid="27"/>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250"/>
                                        <p:tgtEl>
                                          <p:spTgt spid="28"/>
                                        </p:tgtEl>
                                        <p:attrNameLst>
                                          <p:attrName>ppt_y</p:attrName>
                                        </p:attrNameLst>
                                      </p:cBhvr>
                                      <p:tavLst>
                                        <p:tav tm="0">
                                          <p:val>
                                            <p:strVal val="#ppt_y+#ppt_h*1.125000"/>
                                          </p:val>
                                        </p:tav>
                                        <p:tav tm="100000">
                                          <p:val>
                                            <p:strVal val="#ppt_y"/>
                                          </p:val>
                                        </p:tav>
                                      </p:tavLst>
                                    </p:anim>
                                    <p:animEffect transition="in" filter="wipe(up)">
                                      <p:cBhvr>
                                        <p:cTn id="33" dur="250"/>
                                        <p:tgtEl>
                                          <p:spTgt spid="28"/>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250"/>
                                        <p:tgtEl>
                                          <p:spTgt spid="29"/>
                                        </p:tgtEl>
                                        <p:attrNameLst>
                                          <p:attrName>ppt_y</p:attrName>
                                        </p:attrNameLst>
                                      </p:cBhvr>
                                      <p:tavLst>
                                        <p:tav tm="0">
                                          <p:val>
                                            <p:strVal val="#ppt_y+#ppt_h*1.125000"/>
                                          </p:val>
                                        </p:tav>
                                        <p:tav tm="100000">
                                          <p:val>
                                            <p:strVal val="#ppt_y"/>
                                          </p:val>
                                        </p:tav>
                                      </p:tavLst>
                                    </p:anim>
                                    <p:animEffect transition="in" filter="wipe(up)">
                                      <p:cBhvr>
                                        <p:cTn id="38" dur="250"/>
                                        <p:tgtEl>
                                          <p:spTgt spid="29"/>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250"/>
                                        <p:tgtEl>
                                          <p:spTgt spid="30"/>
                                        </p:tgtEl>
                                        <p:attrNameLst>
                                          <p:attrName>ppt_y</p:attrName>
                                        </p:attrNameLst>
                                      </p:cBhvr>
                                      <p:tavLst>
                                        <p:tav tm="0">
                                          <p:val>
                                            <p:strVal val="#ppt_y+#ppt_h*1.125000"/>
                                          </p:val>
                                        </p:tav>
                                        <p:tav tm="100000">
                                          <p:val>
                                            <p:strVal val="#ppt_y"/>
                                          </p:val>
                                        </p:tav>
                                      </p:tavLst>
                                    </p:anim>
                                    <p:animEffect transition="in" filter="wipe(up)">
                                      <p:cBhvr>
                                        <p:cTn id="43"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9">
            <a:extLst>
              <a:ext uri="{FF2B5EF4-FFF2-40B4-BE49-F238E27FC236}">
                <a16:creationId xmlns:a16="http://schemas.microsoft.com/office/drawing/2014/main" id="{4B01F392-F8AD-476A-BF43-D3C2E9DB1CED}"/>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15</a:t>
            </a:r>
          </a:p>
        </p:txBody>
      </p:sp>
      <p:sp>
        <p:nvSpPr>
          <p:cNvPr id="13" name="Title 1">
            <a:extLst>
              <a:ext uri="{FF2B5EF4-FFF2-40B4-BE49-F238E27FC236}">
                <a16:creationId xmlns:a16="http://schemas.microsoft.com/office/drawing/2014/main" id="{E690A59D-5DFC-408F-BA47-C2F5D5E6AB18}"/>
              </a:ext>
            </a:extLst>
          </p:cNvPr>
          <p:cNvSpPr>
            <a:spLocks noGrp="1"/>
          </p:cNvSpPr>
          <p:nvPr>
            <p:ph type="title"/>
          </p:nvPr>
        </p:nvSpPr>
        <p:spPr>
          <a:xfrm>
            <a:off x="783434" y="3588208"/>
            <a:ext cx="3898735" cy="939579"/>
          </a:xfrm>
          <a:solidFill>
            <a:srgbClr val="919295"/>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Four: Address grief.</a:t>
            </a:r>
            <a:br>
              <a:rPr lang="en-US" sz="2000" b="1" dirty="0">
                <a:solidFill>
                  <a:schemeClr val="bg1"/>
                </a:solidFill>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BA92B870-194E-4394-8DFB-B47055DAEFA1}"/>
              </a:ext>
            </a:extLst>
          </p:cNvPr>
          <p:cNvSpPr txBox="1">
            <a:spLocks/>
          </p:cNvSpPr>
          <p:nvPr/>
        </p:nvSpPr>
        <p:spPr>
          <a:xfrm>
            <a:off x="5396088" y="860594"/>
            <a:ext cx="6265334" cy="4659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40000"/>
              </a:lnSpc>
              <a:spcBef>
                <a:spcPts val="0"/>
              </a:spcBef>
              <a:defRPr/>
            </a:pPr>
            <a:endParaRPr lang="en-US" sz="2100" i="1"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40000"/>
              </a:lnSpc>
              <a:spcBef>
                <a:spcPts val="0"/>
              </a:spcBef>
              <a:buClr>
                <a:srgbClr val="17B2D1"/>
              </a:buClr>
              <a:buFont typeface="Wingdings" panose="05000000000000000000" pitchFamily="2" charset="2"/>
              <a:buChar char="§"/>
              <a:defRPr/>
            </a:pPr>
            <a:endParaRPr lang="en-US" sz="600" dirty="0">
              <a:solidFill>
                <a:srgbClr val="FFFFFF"/>
              </a:solidFill>
              <a:latin typeface="Arial" panose="020B0604020202020204" pitchFamily="34" charset="0"/>
              <a:ea typeface="Georgia" panose="02040502050405020303" pitchFamily="18" charset="0"/>
              <a:cs typeface="Arial" panose="020B0604020202020204" pitchFamily="34" charset="0"/>
            </a:endParaRPr>
          </a:p>
        </p:txBody>
      </p:sp>
      <p:sp>
        <p:nvSpPr>
          <p:cNvPr id="20" name="TextBox 19">
            <a:extLst>
              <a:ext uri="{FF2B5EF4-FFF2-40B4-BE49-F238E27FC236}">
                <a16:creationId xmlns:a16="http://schemas.microsoft.com/office/drawing/2014/main" id="{916EAAE7-0E25-41F6-BF63-88288C00D06F}"/>
              </a:ext>
            </a:extLst>
          </p:cNvPr>
          <p:cNvSpPr txBox="1"/>
          <p:nvPr/>
        </p:nvSpPr>
        <p:spPr>
          <a:xfrm>
            <a:off x="5335676" y="910985"/>
            <a:ext cx="6325746" cy="3718197"/>
          </a:xfrm>
          <a:prstGeom prst="rect">
            <a:avLst/>
          </a:prstGeom>
          <a:noFill/>
        </p:spPr>
        <p:txBody>
          <a:bodyPr wrap="square">
            <a:spAutoFit/>
          </a:bodyPr>
          <a:lstStyle/>
          <a:p>
            <a:pPr marL="285750" indent="-285750">
              <a:lnSpc>
                <a:spcPct val="120000"/>
              </a:lnSpc>
              <a:spcBef>
                <a:spcPts val="0"/>
              </a:spcBef>
              <a:buFont typeface="Arial" panose="020B0604020202020204" pitchFamily="34" charset="0"/>
              <a:buChar char="•"/>
            </a:pPr>
            <a:r>
              <a:rPr lang="en-US" b="1" i="1" dirty="0">
                <a:latin typeface="Arial" panose="020B0604020202020204" pitchFamily="34" charset="0"/>
                <a:cs typeface="Arial" panose="020B0604020202020204" pitchFamily="34" charset="0"/>
              </a:rPr>
              <a:t>Provide space to talk about loss. </a:t>
            </a:r>
            <a:r>
              <a:rPr lang="en-US" dirty="0">
                <a:latin typeface="Arial" panose="020B0604020202020204" pitchFamily="34" charset="0"/>
                <a:cs typeface="Arial" panose="020B0604020202020204" pitchFamily="34" charset="0"/>
              </a:rPr>
              <a:t>Teachers, school administrators, and other school staff can help students and staff to process their feelings related to grief and loss. Students need to know they have permission to share how they are feeling and be encouraged to do so.</a:t>
            </a:r>
          </a:p>
          <a:p>
            <a:pPr>
              <a:lnSpc>
                <a:spcPct val="120000"/>
              </a:lnSpc>
              <a:spcBef>
                <a:spcPts val="0"/>
              </a:spcBef>
            </a:pPr>
            <a:endParaRPr lang="en-US" dirty="0">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b="1" i="1" dirty="0">
                <a:latin typeface="Arial" panose="020B0604020202020204" pitchFamily="34" charset="0"/>
                <a:cs typeface="Arial" panose="020B0604020202020204" pitchFamily="34" charset="0"/>
              </a:rPr>
              <a:t>Give options for those who do not want to talk. </a:t>
            </a:r>
            <a:r>
              <a:rPr lang="en-US" dirty="0">
                <a:latin typeface="Arial" panose="020B0604020202020204" pitchFamily="34" charset="0"/>
                <a:cs typeface="Arial" panose="020B0604020202020204" pitchFamily="34" charset="0"/>
              </a:rPr>
              <a:t>Teachers and counselors can provide opportunities for writing, doing art projects, listening to music, and playing games for those who do not want to share their experiences verbally. </a:t>
            </a:r>
          </a:p>
        </p:txBody>
      </p:sp>
      <p:pic>
        <p:nvPicPr>
          <p:cNvPr id="17" name="Picture 16">
            <a:extLst>
              <a:ext uri="{FF2B5EF4-FFF2-40B4-BE49-F238E27FC236}">
                <a16:creationId xmlns:a16="http://schemas.microsoft.com/office/drawing/2014/main" id="{D21381DF-9F95-48D7-90C0-6DBFC018908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83435" y="990378"/>
            <a:ext cx="3898735" cy="2597830"/>
          </a:xfrm>
          <a:prstGeom prst="rect">
            <a:avLst/>
          </a:prstGeom>
        </p:spPr>
      </p:pic>
      <p:sp>
        <p:nvSpPr>
          <p:cNvPr id="33" name="Rectangle 32">
            <a:hlinkClick r:id="rId6" action="ppaction://hlinksldjump"/>
            <a:extLst>
              <a:ext uri="{FF2B5EF4-FFF2-40B4-BE49-F238E27FC236}">
                <a16:creationId xmlns:a16="http://schemas.microsoft.com/office/drawing/2014/main" id="{45C86577-A852-4F91-B7CC-0B438FC39D45}"/>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ectangle 34">
            <a:hlinkClick r:id="rId4" action="ppaction://hlinksldjump"/>
            <a:extLst>
              <a:ext uri="{FF2B5EF4-FFF2-40B4-BE49-F238E27FC236}">
                <a16:creationId xmlns:a16="http://schemas.microsoft.com/office/drawing/2014/main" id="{386DBBB9-91ED-4B32-8B50-C74EC9D9FD45}"/>
              </a:ext>
              <a:ext uri="{C183D7F6-B498-43B3-948B-1728B52AA6E4}">
                <adec:decorative xmlns:adec="http://schemas.microsoft.com/office/drawing/2017/decorative" val="1"/>
              </a:ext>
            </a:extLst>
          </p:cNvPr>
          <p:cNvSpPr/>
          <p:nvPr/>
        </p:nvSpPr>
        <p:spPr>
          <a:xfrm>
            <a:off x="4312355" y="6310489"/>
            <a:ext cx="1303871" cy="45219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Four</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0" name="Title 1">
            <a:extLst>
              <a:ext uri="{FF2B5EF4-FFF2-40B4-BE49-F238E27FC236}">
                <a16:creationId xmlns:a16="http://schemas.microsoft.com/office/drawing/2014/main" id="{D5FF89BF-0479-4C3B-AC3E-8169422C0B70}"/>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1" name="Isosceles Triangle 40">
            <a:hlinkClick r:id="rId4" action="ppaction://hlinksldjump"/>
            <a:extLst>
              <a:ext uri="{FF2B5EF4-FFF2-40B4-BE49-F238E27FC236}">
                <a16:creationId xmlns:a16="http://schemas.microsoft.com/office/drawing/2014/main" id="{5E671C60-19D9-4251-9BB5-72E497CE7E31}"/>
              </a:ext>
              <a:ext uri="{C183D7F6-B498-43B3-948B-1728B52AA6E4}">
                <adec:decorative xmlns:adec="http://schemas.microsoft.com/office/drawing/2017/decorative" val="1"/>
              </a:ext>
            </a:extLst>
          </p:cNvPr>
          <p:cNvSpPr/>
          <p:nvPr/>
        </p:nvSpPr>
        <p:spPr>
          <a:xfrm rot="10800000">
            <a:off x="4810745"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2" name="Rectangle 41">
            <a:hlinkClick r:id="rId7" action="ppaction://hlinksldjump"/>
            <a:extLst>
              <a:ext uri="{FF2B5EF4-FFF2-40B4-BE49-F238E27FC236}">
                <a16:creationId xmlns:a16="http://schemas.microsoft.com/office/drawing/2014/main" id="{F64C317D-817D-459F-91E0-9F7A7122606B}"/>
              </a:ext>
              <a:ext uri="{C183D7F6-B498-43B3-948B-1728B52AA6E4}">
                <adec:decorative xmlns:adec="http://schemas.microsoft.com/office/drawing/2017/decorative" val="1"/>
              </a:ext>
            </a:extLst>
          </p:cNvPr>
          <p:cNvSpPr/>
          <p:nvPr/>
        </p:nvSpPr>
        <p:spPr>
          <a:xfrm>
            <a:off x="5729035"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3" name="Rectangle 42">
            <a:hlinkClick r:id="rId8" action="ppaction://hlinksldjump"/>
            <a:extLst>
              <a:ext uri="{FF2B5EF4-FFF2-40B4-BE49-F238E27FC236}">
                <a16:creationId xmlns:a16="http://schemas.microsoft.com/office/drawing/2014/main" id="{E7EC8527-2BA4-455C-A2E1-D8F8FEC1FB95}"/>
              </a:ext>
              <a:ext uri="{C183D7F6-B498-43B3-948B-1728B52AA6E4}">
                <adec:decorative xmlns:adec="http://schemas.microsoft.com/office/drawing/2017/decorative" val="1"/>
              </a:ext>
            </a:extLst>
          </p:cNvPr>
          <p:cNvSpPr/>
          <p:nvPr/>
        </p:nvSpPr>
        <p:spPr>
          <a:xfrm>
            <a:off x="7083700"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4" name="Rectangle 43">
            <a:hlinkClick r:id="rId9" action="ppaction://hlinksldjump"/>
            <a:extLst>
              <a:ext uri="{FF2B5EF4-FFF2-40B4-BE49-F238E27FC236}">
                <a16:creationId xmlns:a16="http://schemas.microsoft.com/office/drawing/2014/main" id="{B98CAF69-CE77-48CE-B9E3-1F065EC9F6C8}"/>
              </a:ext>
              <a:ext uri="{C183D7F6-B498-43B3-948B-1728B52AA6E4}">
                <adec:decorative xmlns:adec="http://schemas.microsoft.com/office/drawing/2017/decorative" val="1"/>
              </a:ext>
            </a:extLst>
          </p:cNvPr>
          <p:cNvSpPr/>
          <p:nvPr/>
        </p:nvSpPr>
        <p:spPr>
          <a:xfrm>
            <a:off x="8429903" y="6422737"/>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5" name="Rectangle 44">
            <a:hlinkClick r:id="rId10" action="ppaction://hlinksldjump"/>
            <a:extLst>
              <a:ext uri="{FF2B5EF4-FFF2-40B4-BE49-F238E27FC236}">
                <a16:creationId xmlns:a16="http://schemas.microsoft.com/office/drawing/2014/main" id="{59A14B11-1BBC-46F1-84CE-9849AEC9484B}"/>
              </a:ext>
              <a:ext uri="{C183D7F6-B498-43B3-948B-1728B52AA6E4}">
                <adec:decorative xmlns:adec="http://schemas.microsoft.com/office/drawing/2017/decorative" val="1"/>
              </a:ext>
            </a:extLst>
          </p:cNvPr>
          <p:cNvSpPr/>
          <p:nvPr/>
        </p:nvSpPr>
        <p:spPr>
          <a:xfrm>
            <a:off x="9782445"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6" name="Rectangle 45">
            <a:hlinkClick r:id="rId11" action="ppaction://hlinksldjump"/>
            <a:extLst>
              <a:ext uri="{FF2B5EF4-FFF2-40B4-BE49-F238E27FC236}">
                <a16:creationId xmlns:a16="http://schemas.microsoft.com/office/drawing/2014/main" id="{E6B0D252-D7D0-4204-939A-EF6EBA12D43D}"/>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7" name="Rectangle 46">
            <a:hlinkClick r:id="rId12" action="ppaction://hlinksldjump"/>
            <a:extLst>
              <a:ext uri="{FF2B5EF4-FFF2-40B4-BE49-F238E27FC236}">
                <a16:creationId xmlns:a16="http://schemas.microsoft.com/office/drawing/2014/main" id="{0D62001C-F12E-45AA-845A-E4E626DD249C}"/>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1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p:tgtEl>
                                          <p:spTgt spid="46"/>
                                        </p:tgtEl>
                                        <p:attrNameLst>
                                          <p:attrName>ppt_y</p:attrName>
                                        </p:attrNameLst>
                                      </p:cBhvr>
                                      <p:tavLst>
                                        <p:tav tm="0">
                                          <p:val>
                                            <p:strVal val="#ppt_y+#ppt_h*1.125000"/>
                                          </p:val>
                                        </p:tav>
                                        <p:tav tm="100000">
                                          <p:val>
                                            <p:strVal val="#ppt_y"/>
                                          </p:val>
                                        </p:tav>
                                      </p:tavLst>
                                    </p:anim>
                                    <p:animEffect transition="in" filter="wipe(up)">
                                      <p:cBhvr>
                                        <p:cTn id="8" dur="250"/>
                                        <p:tgtEl>
                                          <p:spTgt spid="46"/>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250"/>
                                        <p:tgtEl>
                                          <p:spTgt spid="33"/>
                                        </p:tgtEl>
                                        <p:attrNameLst>
                                          <p:attrName>ppt_y</p:attrName>
                                        </p:attrNameLst>
                                      </p:cBhvr>
                                      <p:tavLst>
                                        <p:tav tm="0">
                                          <p:val>
                                            <p:strVal val="#ppt_y+#ppt_h*1.125000"/>
                                          </p:val>
                                        </p:tav>
                                        <p:tav tm="100000">
                                          <p:val>
                                            <p:strVal val="#ppt_y"/>
                                          </p:val>
                                        </p:tav>
                                      </p:tavLst>
                                    </p:anim>
                                    <p:animEffect transition="in" filter="wipe(up)">
                                      <p:cBhvr>
                                        <p:cTn id="13" dur="250"/>
                                        <p:tgtEl>
                                          <p:spTgt spid="33"/>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250"/>
                                        <p:tgtEl>
                                          <p:spTgt spid="47"/>
                                        </p:tgtEl>
                                        <p:attrNameLst>
                                          <p:attrName>ppt_y</p:attrName>
                                        </p:attrNameLst>
                                      </p:cBhvr>
                                      <p:tavLst>
                                        <p:tav tm="0">
                                          <p:val>
                                            <p:strVal val="#ppt_y+#ppt_h*1.125000"/>
                                          </p:val>
                                        </p:tav>
                                        <p:tav tm="100000">
                                          <p:val>
                                            <p:strVal val="#ppt_y"/>
                                          </p:val>
                                        </p:tav>
                                      </p:tavLst>
                                    </p:anim>
                                    <p:animEffect transition="in" filter="wipe(up)">
                                      <p:cBhvr>
                                        <p:cTn id="18" dur="250"/>
                                        <p:tgtEl>
                                          <p:spTgt spid="47"/>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p:tgtEl>
                                          <p:spTgt spid="35"/>
                                        </p:tgtEl>
                                        <p:attrNameLst>
                                          <p:attrName>ppt_y</p:attrName>
                                        </p:attrNameLst>
                                      </p:cBhvr>
                                      <p:tavLst>
                                        <p:tav tm="0">
                                          <p:val>
                                            <p:strVal val="#ppt_y+#ppt_h*1.125000"/>
                                          </p:val>
                                        </p:tav>
                                        <p:tav tm="100000">
                                          <p:val>
                                            <p:strVal val="#ppt_y"/>
                                          </p:val>
                                        </p:tav>
                                      </p:tavLst>
                                    </p:anim>
                                    <p:animEffect transition="in" filter="wipe(up)">
                                      <p:cBhvr>
                                        <p:cTn id="23" dur="250"/>
                                        <p:tgtEl>
                                          <p:spTgt spid="35"/>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250"/>
                                        <p:tgtEl>
                                          <p:spTgt spid="42"/>
                                        </p:tgtEl>
                                        <p:attrNameLst>
                                          <p:attrName>ppt_y</p:attrName>
                                        </p:attrNameLst>
                                      </p:cBhvr>
                                      <p:tavLst>
                                        <p:tav tm="0">
                                          <p:val>
                                            <p:strVal val="#ppt_y+#ppt_h*1.125000"/>
                                          </p:val>
                                        </p:tav>
                                        <p:tav tm="100000">
                                          <p:val>
                                            <p:strVal val="#ppt_y"/>
                                          </p:val>
                                        </p:tav>
                                      </p:tavLst>
                                    </p:anim>
                                    <p:animEffect transition="in" filter="wipe(up)">
                                      <p:cBhvr>
                                        <p:cTn id="28" dur="250"/>
                                        <p:tgtEl>
                                          <p:spTgt spid="42"/>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250"/>
                                        <p:tgtEl>
                                          <p:spTgt spid="43"/>
                                        </p:tgtEl>
                                        <p:attrNameLst>
                                          <p:attrName>ppt_y</p:attrName>
                                        </p:attrNameLst>
                                      </p:cBhvr>
                                      <p:tavLst>
                                        <p:tav tm="0">
                                          <p:val>
                                            <p:strVal val="#ppt_y+#ppt_h*1.125000"/>
                                          </p:val>
                                        </p:tav>
                                        <p:tav tm="100000">
                                          <p:val>
                                            <p:strVal val="#ppt_y"/>
                                          </p:val>
                                        </p:tav>
                                      </p:tavLst>
                                    </p:anim>
                                    <p:animEffect transition="in" filter="wipe(up)">
                                      <p:cBhvr>
                                        <p:cTn id="33" dur="250"/>
                                        <p:tgtEl>
                                          <p:spTgt spid="43"/>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250"/>
                                        <p:tgtEl>
                                          <p:spTgt spid="44"/>
                                        </p:tgtEl>
                                        <p:attrNameLst>
                                          <p:attrName>ppt_y</p:attrName>
                                        </p:attrNameLst>
                                      </p:cBhvr>
                                      <p:tavLst>
                                        <p:tav tm="0">
                                          <p:val>
                                            <p:strVal val="#ppt_y+#ppt_h*1.125000"/>
                                          </p:val>
                                        </p:tav>
                                        <p:tav tm="100000">
                                          <p:val>
                                            <p:strVal val="#ppt_y"/>
                                          </p:val>
                                        </p:tav>
                                      </p:tavLst>
                                    </p:anim>
                                    <p:animEffect transition="in" filter="wipe(up)">
                                      <p:cBhvr>
                                        <p:cTn id="38" dur="250"/>
                                        <p:tgtEl>
                                          <p:spTgt spid="44"/>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250"/>
                                        <p:tgtEl>
                                          <p:spTgt spid="45"/>
                                        </p:tgtEl>
                                        <p:attrNameLst>
                                          <p:attrName>ppt_y</p:attrName>
                                        </p:attrNameLst>
                                      </p:cBhvr>
                                      <p:tavLst>
                                        <p:tav tm="0">
                                          <p:val>
                                            <p:strVal val="#ppt_y+#ppt_h*1.125000"/>
                                          </p:val>
                                        </p:tav>
                                        <p:tav tm="100000">
                                          <p:val>
                                            <p:strVal val="#ppt_y"/>
                                          </p:val>
                                        </p:tav>
                                      </p:tavLst>
                                    </p:anim>
                                    <p:animEffect transition="in" filter="wipe(up)">
                                      <p:cBhvr>
                                        <p:cTn id="43"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42" grpId="0" animBg="1"/>
      <p:bldP spid="43" grpId="0" animBg="1"/>
      <p:bldP spid="44" grpId="0" animBg="1"/>
      <p:bldP spid="45" grpId="0" animBg="1"/>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9">
            <a:extLst>
              <a:ext uri="{FF2B5EF4-FFF2-40B4-BE49-F238E27FC236}">
                <a16:creationId xmlns:a16="http://schemas.microsoft.com/office/drawing/2014/main" id="{1A2DB3EB-DBC1-4C50-B92D-FC2ADDB2F70D}"/>
              </a:ext>
            </a:extLst>
          </p:cNvPr>
          <p:cNvSpPr txBox="1">
            <a:spLocks/>
          </p:cNvSpPr>
          <p:nvPr/>
        </p:nvSpPr>
        <p:spPr>
          <a:xfrm>
            <a:off x="11263488" y="6395342"/>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a:t>
            </a:r>
          </a:p>
        </p:txBody>
      </p:sp>
      <p:sp>
        <p:nvSpPr>
          <p:cNvPr id="3" name="Content Placeholder 2">
            <a:extLst>
              <a:ext uri="{FF2B5EF4-FFF2-40B4-BE49-F238E27FC236}">
                <a16:creationId xmlns:a16="http://schemas.microsoft.com/office/drawing/2014/main" id="{528430BD-D2B3-9A49-A6A8-C38BB810A536}"/>
              </a:ext>
            </a:extLst>
          </p:cNvPr>
          <p:cNvSpPr>
            <a:spLocks noGrp="1"/>
          </p:cNvSpPr>
          <p:nvPr>
            <p:ph sz="half" idx="1"/>
          </p:nvPr>
        </p:nvSpPr>
        <p:spPr>
          <a:xfrm>
            <a:off x="4898576" y="2417522"/>
            <a:ext cx="6973285" cy="3825234"/>
          </a:xfrm>
          <a:solidFill>
            <a:schemeClr val="bg2"/>
          </a:solidFill>
        </p:spPr>
        <p:txBody>
          <a:bodyPr>
            <a:normAutofit fontScale="62500" lnSpcReduction="20000"/>
          </a:bodyPr>
          <a:lstStyle/>
          <a:p>
            <a:pPr marL="282575" indent="0">
              <a:lnSpc>
                <a:spcPct val="120000"/>
              </a:lnSpc>
              <a:spcBef>
                <a:spcPts val="0"/>
              </a:spcBef>
              <a:buNone/>
            </a:pPr>
            <a:br>
              <a:rPr lang="en-US" sz="15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In some communities, schools began with in-person sessions, only to quickly become virtual as teachers or others tested positive for COVID-19. </a:t>
            </a:r>
          </a:p>
          <a:p>
            <a:pPr marL="282575" indent="0">
              <a:lnSpc>
                <a:spcPct val="120000"/>
              </a:lnSpc>
              <a:spcBef>
                <a:spcPts val="0"/>
              </a:spcBef>
            </a:pPr>
            <a:endParaRPr lang="en-US" sz="3200" dirty="0">
              <a:latin typeface="Arial" panose="020B0604020202020204" pitchFamily="34" charset="0"/>
              <a:cs typeface="Arial" panose="020B0604020202020204" pitchFamily="34" charset="0"/>
            </a:endParaRPr>
          </a:p>
          <a:p>
            <a:pPr marL="282575" indent="0">
              <a:lnSpc>
                <a:spcPct val="120000"/>
              </a:lnSpc>
              <a:spcBef>
                <a:spcPts val="0"/>
              </a:spcBef>
              <a:buNone/>
            </a:pPr>
            <a:r>
              <a:rPr lang="en-US" sz="3200" dirty="0">
                <a:latin typeface="Arial" panose="020B0604020202020204" pitchFamily="34" charset="0"/>
                <a:cs typeface="Arial" panose="020B0604020202020204" pitchFamily="34" charset="0"/>
              </a:rPr>
              <a:t>Many students and families are struggling as they have tried to monitor progress so that students will meet the school’s expectations. Parents, in effect, have been become virtual co-teachers, checking in on their children, as they have tried to juggle their own virtual work as well. </a:t>
            </a:r>
          </a:p>
          <a:p>
            <a:pPr marL="282575" indent="0">
              <a:lnSpc>
                <a:spcPct val="120000"/>
              </a:lnSpc>
              <a:spcBef>
                <a:spcPts val="0"/>
              </a:spcBef>
            </a:pPr>
            <a:endParaRPr lang="en-US" sz="2600" dirty="0">
              <a:latin typeface="Arial" panose="020B0604020202020204" pitchFamily="34" charset="0"/>
              <a:cs typeface="Arial" panose="020B0604020202020204" pitchFamily="34" charset="0"/>
            </a:endParaRPr>
          </a:p>
          <a:p>
            <a:pPr marL="282575" indent="0" algn="ctr">
              <a:lnSpc>
                <a:spcPct val="120000"/>
              </a:lnSpc>
              <a:spcBef>
                <a:spcPts val="0"/>
              </a:spcBef>
              <a:buNone/>
            </a:pPr>
            <a:r>
              <a:rPr lang="en-US" sz="2900" b="1" dirty="0">
                <a:latin typeface="Arial" panose="020B0604020202020204" pitchFamily="34" charset="0"/>
                <a:cs typeface="Arial" panose="020B0604020202020204" pitchFamily="34" charset="0"/>
              </a:rPr>
              <a:t>We have been asking a lot (perhaps too much) of </a:t>
            </a:r>
            <a:br>
              <a:rPr lang="en-US" sz="2900" b="1" dirty="0">
                <a:latin typeface="Arial" panose="020B0604020202020204" pitchFamily="34" charset="0"/>
                <a:cs typeface="Arial" panose="020B0604020202020204" pitchFamily="34" charset="0"/>
              </a:rPr>
            </a:br>
            <a:r>
              <a:rPr lang="en-US" sz="2900" b="1" dirty="0">
                <a:latin typeface="Arial" panose="020B0604020202020204" pitchFamily="34" charset="0"/>
                <a:cs typeface="Arial" panose="020B0604020202020204" pitchFamily="34" charset="0"/>
              </a:rPr>
              <a:t>parents and children.</a:t>
            </a:r>
          </a:p>
        </p:txBody>
      </p:sp>
      <p:pic>
        <p:nvPicPr>
          <p:cNvPr id="7" name="Picture 6" descr="Teacher helping student with model wind turbine">
            <a:extLst>
              <a:ext uri="{FF2B5EF4-FFF2-40B4-BE49-F238E27FC236}">
                <a16:creationId xmlns:a16="http://schemas.microsoft.com/office/drawing/2014/main" id="{6C763FE7-6548-45EB-B010-A98A876BFA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56" r="21659" b="-2"/>
          <a:stretch/>
        </p:blipFill>
        <p:spPr>
          <a:xfrm>
            <a:off x="4898576" y="272449"/>
            <a:ext cx="1416602" cy="1903182"/>
          </a:xfrm>
          <a:prstGeom prst="rect">
            <a:avLst/>
          </a:prstGeom>
        </p:spPr>
      </p:pic>
      <p:pic>
        <p:nvPicPr>
          <p:cNvPr id="8" name="Picture 7">
            <a:extLst>
              <a:ext uri="{FF2B5EF4-FFF2-40B4-BE49-F238E27FC236}">
                <a16:creationId xmlns:a16="http://schemas.microsoft.com/office/drawing/2014/main" id="{D009ACFE-7A81-4B4D-A707-EDD1E166CFAA}"/>
              </a:ext>
            </a:extLst>
          </p:cNvPr>
          <p:cNvPicPr>
            <a:picLocks noChangeAspect="1"/>
          </p:cNvPicPr>
          <p:nvPr/>
        </p:nvPicPr>
        <p:blipFill>
          <a:blip r:embed="rId4"/>
          <a:stretch>
            <a:fillRect/>
          </a:stretch>
        </p:blipFill>
        <p:spPr>
          <a:xfrm>
            <a:off x="6509517" y="272449"/>
            <a:ext cx="2875026" cy="1922444"/>
          </a:xfrm>
          <a:prstGeom prst="rect">
            <a:avLst/>
          </a:prstGeom>
        </p:spPr>
      </p:pic>
      <p:pic>
        <p:nvPicPr>
          <p:cNvPr id="9" name="Picture 8">
            <a:extLst>
              <a:ext uri="{FF2B5EF4-FFF2-40B4-BE49-F238E27FC236}">
                <a16:creationId xmlns:a16="http://schemas.microsoft.com/office/drawing/2014/main" id="{B5F3F0A8-A551-49FE-B085-077ED9938D42}"/>
              </a:ext>
            </a:extLst>
          </p:cNvPr>
          <p:cNvPicPr>
            <a:picLocks noChangeAspect="1"/>
          </p:cNvPicPr>
          <p:nvPr/>
        </p:nvPicPr>
        <p:blipFill rotWithShape="1">
          <a:blip r:embed="rId5"/>
          <a:srcRect l="3803" r="15004" b="1"/>
          <a:stretch/>
        </p:blipFill>
        <p:spPr>
          <a:xfrm>
            <a:off x="9526222" y="275344"/>
            <a:ext cx="2345639" cy="1922444"/>
          </a:xfrm>
          <a:prstGeom prst="rect">
            <a:avLst/>
          </a:prstGeom>
        </p:spPr>
      </p:pic>
      <p:sp>
        <p:nvSpPr>
          <p:cNvPr id="10" name="Title 1">
            <a:extLst>
              <a:ext uri="{FF2B5EF4-FFF2-40B4-BE49-F238E27FC236}">
                <a16:creationId xmlns:a16="http://schemas.microsoft.com/office/drawing/2014/main" id="{12147A81-FB22-4EF6-BB0B-91385E8FF400}"/>
              </a:ext>
            </a:extLst>
          </p:cNvPr>
          <p:cNvSpPr txBox="1">
            <a:spLocks/>
          </p:cNvSpPr>
          <p:nvPr/>
        </p:nvSpPr>
        <p:spPr>
          <a:xfrm>
            <a:off x="320139" y="272449"/>
            <a:ext cx="4251861" cy="6353819"/>
          </a:xfrm>
          <a:prstGeom prst="rect">
            <a:avLst/>
          </a:prstGeom>
          <a:solidFill>
            <a:srgbClr val="6C4D64"/>
          </a:solidFill>
          <a:ln w="19050">
            <a:noFill/>
          </a:ln>
        </p:spPr>
        <p:style>
          <a:lnRef idx="2">
            <a:schemeClr val="accent3">
              <a:shade val="50000"/>
            </a:schemeClr>
          </a:lnRef>
          <a:fillRef idx="1">
            <a:schemeClr val="accent3"/>
          </a:fillRef>
          <a:effectRef idx="0">
            <a:schemeClr val="accent3"/>
          </a:effectRef>
          <a:fontRef idx="minor">
            <a:schemeClr val="lt1"/>
          </a:fontRef>
        </p:style>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Schools in the United States and around the world are facing a serious quandary:</a:t>
            </a:r>
            <a:br>
              <a:rPr kumimoji="0" lang="en-US" sz="2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br>
              <a:rPr kumimoji="0" lang="en-US" sz="2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28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How to balance education and learning amid the impacts of the COVID-19 pandemic and the cumulative trauma of global unrest around inequity at all levels.</a:t>
            </a: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11" name="Title 1">
            <a:extLst>
              <a:ext uri="{FF2B5EF4-FFF2-40B4-BE49-F238E27FC236}">
                <a16:creationId xmlns:a16="http://schemas.microsoft.com/office/drawing/2014/main" id="{3D0CAC16-5036-44C3-A7EA-C1C4F0586332}"/>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488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8935006" y="5519878"/>
            <a:ext cx="3074134"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GO TO TIP </a:t>
            </a:r>
            <a:r>
              <a:rPr lang="en-US" sz="2400" u="sng" noProof="1">
                <a:solidFill>
                  <a:srgbClr val="CD4928"/>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FIVE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18" name="Title 1">
            <a:extLst>
              <a:ext uri="{FF2B5EF4-FFF2-40B4-BE49-F238E27FC236}">
                <a16:creationId xmlns:a16="http://schemas.microsoft.com/office/drawing/2014/main" id="{DC616454-0A7D-4208-8DD4-9CBD6A1D2E71}"/>
              </a:ext>
            </a:extLst>
          </p:cNvPr>
          <p:cNvSpPr>
            <a:spLocks noGrp="1"/>
          </p:cNvSpPr>
          <p:nvPr>
            <p:ph type="title"/>
          </p:nvPr>
        </p:nvSpPr>
        <p:spPr>
          <a:xfrm>
            <a:off x="6933054" y="3796549"/>
            <a:ext cx="4458448" cy="912675"/>
          </a:xfrm>
          <a:solidFill>
            <a:srgbClr val="919295"/>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Four: Address grief.</a:t>
            </a:r>
            <a:br>
              <a:rPr lang="en-US" sz="2000" b="1" dirty="0">
                <a:solidFill>
                  <a:schemeClr val="bg1"/>
                </a:solidFill>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20" name="Content Placeholder 2">
            <a:extLst>
              <a:ext uri="{FF2B5EF4-FFF2-40B4-BE49-F238E27FC236}">
                <a16:creationId xmlns:a16="http://schemas.microsoft.com/office/drawing/2014/main" id="{F2E330B4-8137-4D19-AC20-E17E35CFF536}"/>
              </a:ext>
            </a:extLst>
          </p:cNvPr>
          <p:cNvSpPr txBox="1">
            <a:spLocks/>
          </p:cNvSpPr>
          <p:nvPr/>
        </p:nvSpPr>
        <p:spPr>
          <a:xfrm>
            <a:off x="973143" y="655572"/>
            <a:ext cx="5261289" cy="471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marR="0" lvl="0" indent="-342900">
              <a:lnSpc>
                <a:spcPct val="115000"/>
              </a:lnSpc>
              <a:spcBef>
                <a:spcPts val="0"/>
              </a:spcBef>
              <a:spcAft>
                <a:spcPts val="0"/>
              </a:spcAft>
              <a:buFont typeface="Symbol" panose="05050102010706020507" pitchFamily="18" charset="2"/>
              <a:buChar char=""/>
            </a:pPr>
            <a:r>
              <a:rPr lang="en-US" sz="1800" b="1" i="1"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Follow the NASP’s </a:t>
            </a:r>
            <a:r>
              <a:rPr lang="en-US" sz="1800" b="1" i="1" u="none" strike="noStrike" dirty="0">
                <a:solidFill>
                  <a:srgbClr val="CD4928"/>
                </a:solidFill>
                <a:effectLst/>
                <a:latin typeface="Arial" panose="020B0604020202020204" pitchFamily="34" charset="0"/>
                <a:ea typeface="Georgia" panose="02040502050405020303" pitchFamily="18" charset="0"/>
                <a:cs typeface="Arial" panose="020B0604020202020204" pitchFamily="34" charset="0"/>
                <a:hlinkClick r:id="rId5">
                  <a:extLst>
                    <a:ext uri="{A12FA001-AC4F-418D-AE19-62706E023703}">
                      <ahyp:hlinkClr xmlns:ahyp="http://schemas.microsoft.com/office/drawing/2018/hyperlinkcolor" val="tx"/>
                    </a:ext>
                  </a:extLst>
                </a:hlinkClick>
              </a:rPr>
              <a:t>guidelines for teachers and administrators to address grief in the school building</a:t>
            </a:r>
            <a:r>
              <a:rPr lang="en-US" sz="1800" b="1" i="1" u="none" strike="noStrike" dirty="0">
                <a:effectLst/>
                <a:latin typeface="Arial" panose="020B0604020202020204" pitchFamily="34" charset="0"/>
                <a:ea typeface="Georgia" panose="02040502050405020303" pitchFamily="18" charset="0"/>
                <a:cs typeface="Arial" panose="020B0604020202020204" pitchFamily="34" charset="0"/>
              </a:rPr>
              <a:t>. </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These include: 1) Listen, acknowledge feelings, and be nonjudgmental; 2) Be simple and straightforward; 3) Discuss death in developmentally appropriate terms for students; and 4) </a:t>
            </a:r>
            <a:r>
              <a:rPr lang="en-US" sz="1800" dirty="0">
                <a:solidFill>
                  <a:schemeClr val="tx1"/>
                </a:solidFill>
                <a:latin typeface="Arial" panose="020B0604020202020204" pitchFamily="34" charset="0"/>
                <a:ea typeface="Georgia" panose="02040502050405020303" pitchFamily="18" charset="0"/>
                <a:cs typeface="Arial" panose="020B0604020202020204" pitchFamily="34" charset="0"/>
              </a:rPr>
              <a:t>N</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ormalize expressing difficult feelings by reassuring students that this is helpful in healing after a death.</a:t>
            </a:r>
          </a:p>
          <a:p>
            <a:pPr marL="342900" marR="0" lvl="0" indent="-342900">
              <a:lnSpc>
                <a:spcPct val="115000"/>
              </a:lnSpc>
              <a:spcBef>
                <a:spcPts val="0"/>
              </a:spcBef>
              <a:spcAft>
                <a:spcPts val="0"/>
              </a:spcAft>
              <a:buFont typeface="Symbol" panose="05050102010706020507" pitchFamily="18" charset="2"/>
              <a:buChar char=""/>
            </a:pPr>
            <a:endParaRPr lang="en-US" sz="1800" b="1" i="1"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i="1"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Normalize asking for help. </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People may need food, help with errands</a:t>
            </a:r>
            <a:r>
              <a:rPr lang="en-US" sz="1800" dirty="0">
                <a:solidFill>
                  <a:schemeClr val="tx1"/>
                </a:solidFill>
                <a:latin typeface="Arial" panose="020B0604020202020204" pitchFamily="34" charset="0"/>
                <a:ea typeface="Georgia" panose="02040502050405020303" pitchFamily="18" charset="0"/>
                <a:cs typeface="Arial" panose="020B0604020202020204" pitchFamily="34" charset="0"/>
              </a:rPr>
              <a:t> or</a:t>
            </a:r>
            <a:r>
              <a:rPr lang="en-US" sz="1800" u="none" strike="noStrike" dirty="0">
                <a:solidFill>
                  <a:schemeClr val="tx1"/>
                </a:solidFill>
                <a:effectLst/>
                <a:latin typeface="Arial" panose="020B0604020202020204" pitchFamily="34" charset="0"/>
                <a:ea typeface="Georgia" panose="02040502050405020303" pitchFamily="18" charset="0"/>
                <a:cs typeface="Arial" panose="020B0604020202020204" pitchFamily="34" charset="0"/>
              </a:rPr>
              <a:t> childcare, or perhaps just a listening ear. There are many online groups offering support, and if you can offer support, do. Call 211 or your local information line for help finding resources.</a:t>
            </a:r>
          </a:p>
        </p:txBody>
      </p:sp>
      <p:pic>
        <p:nvPicPr>
          <p:cNvPr id="17" name="Picture Placeholder 6">
            <a:extLst>
              <a:ext uri="{FF2B5EF4-FFF2-40B4-BE49-F238E27FC236}">
                <a16:creationId xmlns:a16="http://schemas.microsoft.com/office/drawing/2014/main" id="{4079F3DB-8499-424A-A875-34870B3651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933054" y="843371"/>
            <a:ext cx="4458449" cy="2967098"/>
          </a:xfrm>
          <a:prstGeom prst="rect">
            <a:avLst/>
          </a:prstGeom>
        </p:spPr>
      </p:pic>
      <p:sp>
        <p:nvSpPr>
          <p:cNvPr id="21" name="Slide Number Placeholder 19">
            <a:extLst>
              <a:ext uri="{FF2B5EF4-FFF2-40B4-BE49-F238E27FC236}">
                <a16:creationId xmlns:a16="http://schemas.microsoft.com/office/drawing/2014/main" id="{E4EACDFE-F0E8-477E-B977-E7D4F2918BC0}"/>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16</a:t>
            </a:r>
          </a:p>
        </p:txBody>
      </p:sp>
      <p:sp>
        <p:nvSpPr>
          <p:cNvPr id="36" name="Rectangle 35">
            <a:hlinkClick r:id="rId4" action="ppaction://hlinksldjump"/>
            <a:extLst>
              <a:ext uri="{FF2B5EF4-FFF2-40B4-BE49-F238E27FC236}">
                <a16:creationId xmlns:a16="http://schemas.microsoft.com/office/drawing/2014/main" id="{F96FC9D6-482C-490F-90B2-991B4F12B617}"/>
              </a:ext>
              <a:ext uri="{C183D7F6-B498-43B3-948B-1728B52AA6E4}">
                <adec:decorative xmlns:adec="http://schemas.microsoft.com/office/drawing/2017/decorative" val="1"/>
              </a:ext>
            </a:extLst>
          </p:cNvPr>
          <p:cNvSpPr/>
          <p:nvPr/>
        </p:nvSpPr>
        <p:spPr>
          <a:xfrm>
            <a:off x="5689597"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Five</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0" name="Title 1">
            <a:extLst>
              <a:ext uri="{FF2B5EF4-FFF2-40B4-BE49-F238E27FC236}">
                <a16:creationId xmlns:a16="http://schemas.microsoft.com/office/drawing/2014/main" id="{8C3378DA-80B0-4884-9DC5-1FC3E77C8224}"/>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1" name="Isosceles Triangle 40">
            <a:hlinkClick r:id="rId4" action="ppaction://hlinksldjump"/>
            <a:extLst>
              <a:ext uri="{FF2B5EF4-FFF2-40B4-BE49-F238E27FC236}">
                <a16:creationId xmlns:a16="http://schemas.microsoft.com/office/drawing/2014/main" id="{EA5673BB-1345-4910-8F7C-740BDF644E4D}"/>
              </a:ext>
              <a:ext uri="{C183D7F6-B498-43B3-948B-1728B52AA6E4}">
                <adec:decorative xmlns:adec="http://schemas.microsoft.com/office/drawing/2017/decorative" val="1"/>
              </a:ext>
            </a:extLst>
          </p:cNvPr>
          <p:cNvSpPr/>
          <p:nvPr/>
        </p:nvSpPr>
        <p:spPr>
          <a:xfrm rot="10800000">
            <a:off x="6210567"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3" name="Rectangle 42">
            <a:hlinkClick r:id="rId7" action="ppaction://hlinksldjump"/>
            <a:extLst>
              <a:ext uri="{FF2B5EF4-FFF2-40B4-BE49-F238E27FC236}">
                <a16:creationId xmlns:a16="http://schemas.microsoft.com/office/drawing/2014/main" id="{BC547F90-6187-4B8F-B481-A90B67A7667F}"/>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 name="Rectangle 44">
            <a:hlinkClick r:id="rId8" action="ppaction://hlinksldjump"/>
            <a:extLst>
              <a:ext uri="{FF2B5EF4-FFF2-40B4-BE49-F238E27FC236}">
                <a16:creationId xmlns:a16="http://schemas.microsoft.com/office/drawing/2014/main" id="{6A84D7F9-1536-4488-893F-D7E898C8D434}"/>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6" name="Rectangle 45">
            <a:hlinkClick r:id="rId9" action="ppaction://hlinksldjump"/>
            <a:extLst>
              <a:ext uri="{FF2B5EF4-FFF2-40B4-BE49-F238E27FC236}">
                <a16:creationId xmlns:a16="http://schemas.microsoft.com/office/drawing/2014/main" id="{7149174B-008B-4977-B543-898B7566A184}"/>
              </a:ext>
              <a:ext uri="{C183D7F6-B498-43B3-948B-1728B52AA6E4}">
                <adec:decorative xmlns:adec="http://schemas.microsoft.com/office/drawing/2017/decorative" val="1"/>
              </a:ext>
            </a:extLst>
          </p:cNvPr>
          <p:cNvSpPr/>
          <p:nvPr/>
        </p:nvSpPr>
        <p:spPr>
          <a:xfrm>
            <a:off x="7083700"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7" name="Rectangle 46">
            <a:hlinkClick r:id="rId10" action="ppaction://hlinksldjump"/>
            <a:extLst>
              <a:ext uri="{FF2B5EF4-FFF2-40B4-BE49-F238E27FC236}">
                <a16:creationId xmlns:a16="http://schemas.microsoft.com/office/drawing/2014/main" id="{FC15D45F-6DA8-48B7-84B5-CCFFCBB707A4}"/>
              </a:ext>
              <a:ext uri="{C183D7F6-B498-43B3-948B-1728B52AA6E4}">
                <adec:decorative xmlns:adec="http://schemas.microsoft.com/office/drawing/2017/decorative" val="1"/>
              </a:ext>
            </a:extLst>
          </p:cNvPr>
          <p:cNvSpPr/>
          <p:nvPr/>
        </p:nvSpPr>
        <p:spPr>
          <a:xfrm>
            <a:off x="8429903" y="6422737"/>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8" name="Rectangle 47">
            <a:hlinkClick r:id="rId11" action="ppaction://hlinksldjump"/>
            <a:extLst>
              <a:ext uri="{FF2B5EF4-FFF2-40B4-BE49-F238E27FC236}">
                <a16:creationId xmlns:a16="http://schemas.microsoft.com/office/drawing/2014/main" id="{8188F419-35FB-4402-84AB-2D0F7C332C4A}"/>
              </a:ext>
              <a:ext uri="{C183D7F6-B498-43B3-948B-1728B52AA6E4}">
                <adec:decorative xmlns:adec="http://schemas.microsoft.com/office/drawing/2017/decorative" val="1"/>
              </a:ext>
            </a:extLst>
          </p:cNvPr>
          <p:cNvSpPr/>
          <p:nvPr/>
        </p:nvSpPr>
        <p:spPr>
          <a:xfrm>
            <a:off x="9782445"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9" name="Rectangle 48">
            <a:hlinkClick r:id="rId12" action="ppaction://hlinksldjump"/>
            <a:extLst>
              <a:ext uri="{FF2B5EF4-FFF2-40B4-BE49-F238E27FC236}">
                <a16:creationId xmlns:a16="http://schemas.microsoft.com/office/drawing/2014/main" id="{3BBC90CF-40E0-4ACE-9FC7-5A1D3DD4EC16}"/>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0" name="Rectangle 49">
            <a:hlinkClick r:id="rId13" action="ppaction://hlinksldjump"/>
            <a:extLst>
              <a:ext uri="{FF2B5EF4-FFF2-40B4-BE49-F238E27FC236}">
                <a16:creationId xmlns:a16="http://schemas.microsoft.com/office/drawing/2014/main" id="{D03B54AF-1E18-46D3-88C5-5D7F6E008C09}"/>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8117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p:tgtEl>
                                          <p:spTgt spid="49"/>
                                        </p:tgtEl>
                                        <p:attrNameLst>
                                          <p:attrName>ppt_y</p:attrName>
                                        </p:attrNameLst>
                                      </p:cBhvr>
                                      <p:tavLst>
                                        <p:tav tm="0">
                                          <p:val>
                                            <p:strVal val="#ppt_y+#ppt_h*1.125000"/>
                                          </p:val>
                                        </p:tav>
                                        <p:tav tm="100000">
                                          <p:val>
                                            <p:strVal val="#ppt_y"/>
                                          </p:val>
                                        </p:tav>
                                      </p:tavLst>
                                    </p:anim>
                                    <p:animEffect transition="in" filter="wipe(up)">
                                      <p:cBhvr>
                                        <p:cTn id="8" dur="250"/>
                                        <p:tgtEl>
                                          <p:spTgt spid="4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p:tgtEl>
                                          <p:spTgt spid="43"/>
                                        </p:tgtEl>
                                        <p:attrNameLst>
                                          <p:attrName>ppt_y</p:attrName>
                                        </p:attrNameLst>
                                      </p:cBhvr>
                                      <p:tavLst>
                                        <p:tav tm="0">
                                          <p:val>
                                            <p:strVal val="#ppt_y+#ppt_h*1.125000"/>
                                          </p:val>
                                        </p:tav>
                                        <p:tav tm="100000">
                                          <p:val>
                                            <p:strVal val="#ppt_y"/>
                                          </p:val>
                                        </p:tav>
                                      </p:tavLst>
                                    </p:anim>
                                    <p:animEffect transition="in" filter="wipe(up)">
                                      <p:cBhvr>
                                        <p:cTn id="13" dur="250"/>
                                        <p:tgtEl>
                                          <p:spTgt spid="43"/>
                                        </p:tgtEl>
                                      </p:cBhvr>
                                    </p:animEffect>
                                  </p:childTnLst>
                                </p:cTn>
                              </p:par>
                            </p:childTnLst>
                          </p:cTn>
                        </p:par>
                        <p:par>
                          <p:cTn id="14" fill="hold">
                            <p:stCondLst>
                              <p:cond delay="750"/>
                            </p:stCondLst>
                            <p:childTnLst>
                              <p:par>
                                <p:cTn id="15" presetID="12" presetClass="entr" presetSubtype="4"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250"/>
                                        <p:tgtEl>
                                          <p:spTgt spid="50"/>
                                        </p:tgtEl>
                                        <p:attrNameLst>
                                          <p:attrName>ppt_y</p:attrName>
                                        </p:attrNameLst>
                                      </p:cBhvr>
                                      <p:tavLst>
                                        <p:tav tm="0">
                                          <p:val>
                                            <p:strVal val="#ppt_y+#ppt_h*1.125000"/>
                                          </p:val>
                                        </p:tav>
                                        <p:tav tm="100000">
                                          <p:val>
                                            <p:strVal val="#ppt_y"/>
                                          </p:val>
                                        </p:tav>
                                      </p:tavLst>
                                    </p:anim>
                                    <p:animEffect transition="in" filter="wipe(up)">
                                      <p:cBhvr>
                                        <p:cTn id="18" dur="250"/>
                                        <p:tgtEl>
                                          <p:spTgt spid="50"/>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250"/>
                                        <p:tgtEl>
                                          <p:spTgt spid="45"/>
                                        </p:tgtEl>
                                        <p:attrNameLst>
                                          <p:attrName>ppt_y</p:attrName>
                                        </p:attrNameLst>
                                      </p:cBhvr>
                                      <p:tavLst>
                                        <p:tav tm="0">
                                          <p:val>
                                            <p:strVal val="#ppt_y+#ppt_h*1.125000"/>
                                          </p:val>
                                        </p:tav>
                                        <p:tav tm="100000">
                                          <p:val>
                                            <p:strVal val="#ppt_y"/>
                                          </p:val>
                                        </p:tav>
                                      </p:tavLst>
                                    </p:anim>
                                    <p:animEffect transition="in" filter="wipe(up)">
                                      <p:cBhvr>
                                        <p:cTn id="23" dur="250"/>
                                        <p:tgtEl>
                                          <p:spTgt spid="45"/>
                                        </p:tgtEl>
                                      </p:cBhvr>
                                    </p:animEffect>
                                  </p:childTnLst>
                                </p:cTn>
                              </p:par>
                            </p:childTnLst>
                          </p:cTn>
                        </p:par>
                        <p:par>
                          <p:cTn id="24" fill="hold">
                            <p:stCondLst>
                              <p:cond delay="1250"/>
                            </p:stCondLst>
                            <p:childTnLst>
                              <p:par>
                                <p:cTn id="25" presetID="1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p:tgtEl>
                                          <p:spTgt spid="36"/>
                                        </p:tgtEl>
                                        <p:attrNameLst>
                                          <p:attrName>ppt_y</p:attrName>
                                        </p:attrNameLst>
                                      </p:cBhvr>
                                      <p:tavLst>
                                        <p:tav tm="0">
                                          <p:val>
                                            <p:strVal val="#ppt_y+#ppt_h*1.125000"/>
                                          </p:val>
                                        </p:tav>
                                        <p:tav tm="100000">
                                          <p:val>
                                            <p:strVal val="#ppt_y"/>
                                          </p:val>
                                        </p:tav>
                                      </p:tavLst>
                                    </p:anim>
                                    <p:animEffect transition="in" filter="wipe(up)">
                                      <p:cBhvr>
                                        <p:cTn id="28" dur="250"/>
                                        <p:tgtEl>
                                          <p:spTgt spid="36"/>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250"/>
                                        <p:tgtEl>
                                          <p:spTgt spid="46"/>
                                        </p:tgtEl>
                                        <p:attrNameLst>
                                          <p:attrName>ppt_y</p:attrName>
                                        </p:attrNameLst>
                                      </p:cBhvr>
                                      <p:tavLst>
                                        <p:tav tm="0">
                                          <p:val>
                                            <p:strVal val="#ppt_y+#ppt_h*1.125000"/>
                                          </p:val>
                                        </p:tav>
                                        <p:tav tm="100000">
                                          <p:val>
                                            <p:strVal val="#ppt_y"/>
                                          </p:val>
                                        </p:tav>
                                      </p:tavLst>
                                    </p:anim>
                                    <p:animEffect transition="in" filter="wipe(up)">
                                      <p:cBhvr>
                                        <p:cTn id="33" dur="250"/>
                                        <p:tgtEl>
                                          <p:spTgt spid="46"/>
                                        </p:tgtEl>
                                      </p:cBhvr>
                                    </p:animEffect>
                                  </p:childTnLst>
                                </p:cTn>
                              </p:par>
                            </p:childTnLst>
                          </p:cTn>
                        </p:par>
                        <p:par>
                          <p:cTn id="34" fill="hold">
                            <p:stCondLst>
                              <p:cond delay="1750"/>
                            </p:stCondLst>
                            <p:childTnLst>
                              <p:par>
                                <p:cTn id="35" presetID="12" presetClass="entr" presetSubtype="4"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250"/>
                                        <p:tgtEl>
                                          <p:spTgt spid="47"/>
                                        </p:tgtEl>
                                        <p:attrNameLst>
                                          <p:attrName>ppt_y</p:attrName>
                                        </p:attrNameLst>
                                      </p:cBhvr>
                                      <p:tavLst>
                                        <p:tav tm="0">
                                          <p:val>
                                            <p:strVal val="#ppt_y+#ppt_h*1.125000"/>
                                          </p:val>
                                        </p:tav>
                                        <p:tav tm="100000">
                                          <p:val>
                                            <p:strVal val="#ppt_y"/>
                                          </p:val>
                                        </p:tav>
                                      </p:tavLst>
                                    </p:anim>
                                    <p:animEffect transition="in" filter="wipe(up)">
                                      <p:cBhvr>
                                        <p:cTn id="38" dur="250"/>
                                        <p:tgtEl>
                                          <p:spTgt spid="47"/>
                                        </p:tgtEl>
                                      </p:cBhvr>
                                    </p:animEffect>
                                  </p:childTnLst>
                                </p:cTn>
                              </p:par>
                            </p:childTnLst>
                          </p:cTn>
                        </p:par>
                        <p:par>
                          <p:cTn id="39" fill="hold">
                            <p:stCondLst>
                              <p:cond delay="2000"/>
                            </p:stCondLst>
                            <p:childTnLst>
                              <p:par>
                                <p:cTn id="40" presetID="12" presetClass="entr" presetSubtype="4"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250"/>
                                        <p:tgtEl>
                                          <p:spTgt spid="48"/>
                                        </p:tgtEl>
                                        <p:attrNameLst>
                                          <p:attrName>ppt_y</p:attrName>
                                        </p:attrNameLst>
                                      </p:cBhvr>
                                      <p:tavLst>
                                        <p:tav tm="0">
                                          <p:val>
                                            <p:strVal val="#ppt_y+#ppt_h*1.125000"/>
                                          </p:val>
                                        </p:tav>
                                        <p:tav tm="100000">
                                          <p:val>
                                            <p:strVal val="#ppt_y"/>
                                          </p:val>
                                        </p:tav>
                                      </p:tavLst>
                                    </p:anim>
                                    <p:animEffect transition="in" filter="wipe(up)">
                                      <p:cBhvr>
                                        <p:cTn id="43" dur="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3" grpId="0" animBg="1"/>
      <p:bldP spid="45" grpId="0" animBg="1"/>
      <p:bldP spid="46" grpId="0" animBg="1"/>
      <p:bldP spid="47" grpId="0" animBg="1"/>
      <p:bldP spid="48" grpId="0" animBg="1"/>
      <p:bldP spid="49"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D5E2-BA25-4336-AA7F-947FA6505BF5}"/>
              </a:ext>
            </a:extLst>
          </p:cNvPr>
          <p:cNvSpPr>
            <a:spLocks noGrp="1"/>
          </p:cNvSpPr>
          <p:nvPr>
            <p:ph type="title"/>
          </p:nvPr>
        </p:nvSpPr>
        <p:spPr>
          <a:xfrm>
            <a:off x="1723671" y="650297"/>
            <a:ext cx="10039351" cy="1309264"/>
          </a:xfrm>
        </p:spPr>
        <p:txBody>
          <a:bodyPr>
            <a:noAutofit/>
          </a:bodyPr>
          <a:lstStyle/>
          <a:p>
            <a:r>
              <a:rPr lang="en-US" sz="4000" dirty="0">
                <a:latin typeface="Arial" panose="020B0604020202020204" pitchFamily="34" charset="0"/>
                <a:cs typeface="Arial" panose="020B0604020202020204" pitchFamily="34" charset="0"/>
              </a:rPr>
              <a:t>Tip Five: Re-establish routine and connection.</a:t>
            </a:r>
          </a:p>
        </p:txBody>
      </p:sp>
      <p:sp>
        <p:nvSpPr>
          <p:cNvPr id="3" name="Text Placeholder 2">
            <a:extLst>
              <a:ext uri="{FF2B5EF4-FFF2-40B4-BE49-F238E27FC236}">
                <a16:creationId xmlns:a16="http://schemas.microsoft.com/office/drawing/2014/main" id="{C6D18D27-ECF5-4B3C-B28A-972F3BAFF228}"/>
              </a:ext>
            </a:extLst>
          </p:cNvPr>
          <p:cNvSpPr>
            <a:spLocks noGrp="1"/>
          </p:cNvSpPr>
          <p:nvPr>
            <p:ph type="body" idx="1"/>
          </p:nvPr>
        </p:nvSpPr>
        <p:spPr>
          <a:xfrm>
            <a:off x="1985079" y="2201333"/>
            <a:ext cx="9057577" cy="3318545"/>
          </a:xfrm>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Create predictability through school and classroom routines.</a:t>
            </a:r>
            <a:b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br>
              <a:rPr kumimoji="0" lang="en-US" sz="2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2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Providing structure and predictability through schedules and team building activities that regularly occur at specific times during the day helps children and adults feel secure.</a:t>
            </a:r>
            <a:endParaRPr lang="en-US" sz="3000" dirty="0"/>
          </a:p>
        </p:txBody>
      </p:sp>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17</a:t>
            </a:r>
          </a:p>
        </p:txBody>
      </p:sp>
      <p:sp>
        <p:nvSpPr>
          <p:cNvPr id="17" name="Freeform: Shape 16">
            <a:extLst>
              <a:ext uri="{FF2B5EF4-FFF2-40B4-BE49-F238E27FC236}">
                <a16:creationId xmlns:a16="http://schemas.microsoft.com/office/drawing/2014/main" id="{6BE88870-57AE-4183-A5AF-AD8077E58660}"/>
              </a:ext>
            </a:extLst>
          </p:cNvPr>
          <p:cNvSpPr/>
          <p:nvPr/>
        </p:nvSpPr>
        <p:spPr>
          <a:xfrm>
            <a:off x="536796" y="763630"/>
            <a:ext cx="1186875" cy="1082597"/>
          </a:xfrm>
          <a:custGeom>
            <a:avLst/>
            <a:gdLst>
              <a:gd name="connsiteX0" fmla="*/ 0 w 820606"/>
              <a:gd name="connsiteY0" fmla="*/ 0 h 768655"/>
              <a:gd name="connsiteX1" fmla="*/ 820606 w 820606"/>
              <a:gd name="connsiteY1" fmla="*/ 0 h 768655"/>
              <a:gd name="connsiteX2" fmla="*/ 820606 w 820606"/>
              <a:gd name="connsiteY2" fmla="*/ 768655 h 768655"/>
              <a:gd name="connsiteX3" fmla="*/ 0 w 820606"/>
              <a:gd name="connsiteY3" fmla="*/ 768655 h 768655"/>
              <a:gd name="connsiteX4" fmla="*/ 0 w 820606"/>
              <a:gd name="connsiteY4" fmla="*/ 0 h 768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606" h="768655">
                <a:moveTo>
                  <a:pt x="0" y="0"/>
                </a:moveTo>
                <a:lnTo>
                  <a:pt x="820606" y="0"/>
                </a:lnTo>
                <a:lnTo>
                  <a:pt x="820606" y="768655"/>
                </a:lnTo>
                <a:lnTo>
                  <a:pt x="0" y="768655"/>
                </a:lnTo>
                <a:lnTo>
                  <a:pt x="0" y="0"/>
                </a:lnTo>
                <a:close/>
              </a:path>
            </a:pathLst>
          </a:custGeom>
          <a:blipFill rotWithShape="0">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7800" tIns="12700" rIns="7780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solidFill>
                <a:srgbClr val="FFFFFF"/>
              </a:solidFill>
              <a:latin typeface="Calibri"/>
              <a:ea typeface="+mn-ea"/>
              <a:cs typeface="+mn-cs"/>
            </a:endParaRPr>
          </a:p>
        </p:txBody>
      </p:sp>
      <p:sp>
        <p:nvSpPr>
          <p:cNvPr id="18" name="TextBox 17">
            <a:extLst>
              <a:ext uri="{FF2B5EF4-FFF2-40B4-BE49-F238E27FC236}">
                <a16:creationId xmlns:a16="http://schemas.microsoft.com/office/drawing/2014/main" id="{7E38F3B1-FE4B-4FDD-A25E-B7E7798F0A4C}"/>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28" name="Title 1">
            <a:extLst>
              <a:ext uri="{FF2B5EF4-FFF2-40B4-BE49-F238E27FC236}">
                <a16:creationId xmlns:a16="http://schemas.microsoft.com/office/drawing/2014/main" id="{823B81F6-82AF-40B9-A46E-56F260E115FD}"/>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9" name="Isosceles Triangle 28">
            <a:hlinkClick r:id="rId4" action="ppaction://hlinksldjump"/>
            <a:extLst>
              <a:ext uri="{FF2B5EF4-FFF2-40B4-BE49-F238E27FC236}">
                <a16:creationId xmlns:a16="http://schemas.microsoft.com/office/drawing/2014/main" id="{E24AA805-25DC-4A71-A720-A191DAC5B599}"/>
              </a:ext>
              <a:ext uri="{C183D7F6-B498-43B3-948B-1728B52AA6E4}">
                <adec:decorative xmlns:adec="http://schemas.microsoft.com/office/drawing/2017/decorative" val="1"/>
              </a:ext>
            </a:extLst>
          </p:cNvPr>
          <p:cNvSpPr/>
          <p:nvPr/>
        </p:nvSpPr>
        <p:spPr>
          <a:xfrm rot="10800000">
            <a:off x="6210567"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1" name="Rectangle 30">
            <a:hlinkClick r:id="rId5" action="ppaction://hlinksldjump"/>
            <a:extLst>
              <a:ext uri="{FF2B5EF4-FFF2-40B4-BE49-F238E27FC236}">
                <a16:creationId xmlns:a16="http://schemas.microsoft.com/office/drawing/2014/main" id="{1F38F2C0-0B22-4E8A-B40F-1E53C8B2964B}"/>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 name="Rectangle 32">
            <a:hlinkClick r:id="rId6" action="ppaction://hlinksldjump"/>
            <a:extLst>
              <a:ext uri="{FF2B5EF4-FFF2-40B4-BE49-F238E27FC236}">
                <a16:creationId xmlns:a16="http://schemas.microsoft.com/office/drawing/2014/main" id="{3A515600-C89F-4248-BB12-077920022287}"/>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4" name="Rectangle 33">
            <a:hlinkClick r:id="rId7" action="ppaction://hlinksldjump"/>
            <a:extLst>
              <a:ext uri="{FF2B5EF4-FFF2-40B4-BE49-F238E27FC236}">
                <a16:creationId xmlns:a16="http://schemas.microsoft.com/office/drawing/2014/main" id="{40850C42-0E03-4E72-BD5C-7716057B406F}"/>
              </a:ext>
              <a:ext uri="{C183D7F6-B498-43B3-948B-1728B52AA6E4}">
                <adec:decorative xmlns:adec="http://schemas.microsoft.com/office/drawing/2017/decorative" val="1"/>
              </a:ext>
            </a:extLst>
          </p:cNvPr>
          <p:cNvSpPr/>
          <p:nvPr/>
        </p:nvSpPr>
        <p:spPr>
          <a:xfrm>
            <a:off x="7106278"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5" name="Rectangle 34">
            <a:hlinkClick r:id="rId8" action="ppaction://hlinksldjump"/>
            <a:extLst>
              <a:ext uri="{FF2B5EF4-FFF2-40B4-BE49-F238E27FC236}">
                <a16:creationId xmlns:a16="http://schemas.microsoft.com/office/drawing/2014/main" id="{027AD6E9-F855-4475-AC04-8BCF7BDC5591}"/>
              </a:ext>
              <a:ext uri="{C183D7F6-B498-43B3-948B-1728B52AA6E4}">
                <adec:decorative xmlns:adec="http://schemas.microsoft.com/office/drawing/2017/decorative" val="1"/>
              </a:ext>
            </a:extLst>
          </p:cNvPr>
          <p:cNvSpPr/>
          <p:nvPr/>
        </p:nvSpPr>
        <p:spPr>
          <a:xfrm>
            <a:off x="8452481" y="6422737"/>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6" name="Rectangle 35">
            <a:hlinkClick r:id="rId9" action="ppaction://hlinksldjump"/>
            <a:extLst>
              <a:ext uri="{FF2B5EF4-FFF2-40B4-BE49-F238E27FC236}">
                <a16:creationId xmlns:a16="http://schemas.microsoft.com/office/drawing/2014/main" id="{1C2F0547-1C46-4091-AD17-237583396A7B}"/>
              </a:ext>
              <a:ext uri="{C183D7F6-B498-43B3-948B-1728B52AA6E4}">
                <adec:decorative xmlns:adec="http://schemas.microsoft.com/office/drawing/2017/decorative" val="1"/>
              </a:ext>
            </a:extLst>
          </p:cNvPr>
          <p:cNvSpPr/>
          <p:nvPr/>
        </p:nvSpPr>
        <p:spPr>
          <a:xfrm>
            <a:off x="9805023"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7" name="Rectangle 36">
            <a:hlinkClick r:id="rId10" action="ppaction://hlinksldjump"/>
            <a:extLst>
              <a:ext uri="{FF2B5EF4-FFF2-40B4-BE49-F238E27FC236}">
                <a16:creationId xmlns:a16="http://schemas.microsoft.com/office/drawing/2014/main" id="{46E4A7E0-F159-4659-BC0A-4892D71219E6}"/>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8" name="Rectangle 37">
            <a:hlinkClick r:id="rId11" action="ppaction://hlinksldjump"/>
            <a:extLst>
              <a:ext uri="{FF2B5EF4-FFF2-40B4-BE49-F238E27FC236}">
                <a16:creationId xmlns:a16="http://schemas.microsoft.com/office/drawing/2014/main" id="{D4A9C5ED-4BB9-41A0-8852-27FC071F8D54}"/>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9" name="Rectangle 38">
            <a:hlinkClick r:id="rId4" action="ppaction://hlinksldjump"/>
            <a:extLst>
              <a:ext uri="{FF2B5EF4-FFF2-40B4-BE49-F238E27FC236}">
                <a16:creationId xmlns:a16="http://schemas.microsoft.com/office/drawing/2014/main" id="{37B07946-2955-4C89-AE3D-D774ECE0549E}"/>
              </a:ext>
              <a:ext uri="{C183D7F6-B498-43B3-948B-1728B52AA6E4}">
                <adec:decorative xmlns:adec="http://schemas.microsoft.com/office/drawing/2017/decorative" val="1"/>
              </a:ext>
            </a:extLst>
          </p:cNvPr>
          <p:cNvSpPr/>
          <p:nvPr/>
        </p:nvSpPr>
        <p:spPr>
          <a:xfrm>
            <a:off x="5689597"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Five</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7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250"/>
                                        <p:tgtEl>
                                          <p:spTgt spid="37"/>
                                        </p:tgtEl>
                                        <p:attrNameLst>
                                          <p:attrName>ppt_y</p:attrName>
                                        </p:attrNameLst>
                                      </p:cBhvr>
                                      <p:tavLst>
                                        <p:tav tm="0">
                                          <p:val>
                                            <p:strVal val="#ppt_y+#ppt_h*1.125000"/>
                                          </p:val>
                                        </p:tav>
                                        <p:tav tm="100000">
                                          <p:val>
                                            <p:strVal val="#ppt_y"/>
                                          </p:val>
                                        </p:tav>
                                      </p:tavLst>
                                    </p:anim>
                                    <p:animEffect transition="in" filter="wipe(up)">
                                      <p:cBhvr>
                                        <p:cTn id="8" dur="250"/>
                                        <p:tgtEl>
                                          <p:spTgt spid="37"/>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50"/>
                                        <p:tgtEl>
                                          <p:spTgt spid="31"/>
                                        </p:tgtEl>
                                        <p:attrNameLst>
                                          <p:attrName>ppt_y</p:attrName>
                                        </p:attrNameLst>
                                      </p:cBhvr>
                                      <p:tavLst>
                                        <p:tav tm="0">
                                          <p:val>
                                            <p:strVal val="#ppt_y+#ppt_h*1.125000"/>
                                          </p:val>
                                        </p:tav>
                                        <p:tav tm="100000">
                                          <p:val>
                                            <p:strVal val="#ppt_y"/>
                                          </p:val>
                                        </p:tav>
                                      </p:tavLst>
                                    </p:anim>
                                    <p:animEffect transition="in" filter="wipe(up)">
                                      <p:cBhvr>
                                        <p:cTn id="13" dur="250"/>
                                        <p:tgtEl>
                                          <p:spTgt spid="31"/>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250"/>
                                        <p:tgtEl>
                                          <p:spTgt spid="38"/>
                                        </p:tgtEl>
                                        <p:attrNameLst>
                                          <p:attrName>ppt_y</p:attrName>
                                        </p:attrNameLst>
                                      </p:cBhvr>
                                      <p:tavLst>
                                        <p:tav tm="0">
                                          <p:val>
                                            <p:strVal val="#ppt_y+#ppt_h*1.125000"/>
                                          </p:val>
                                        </p:tav>
                                        <p:tav tm="100000">
                                          <p:val>
                                            <p:strVal val="#ppt_y"/>
                                          </p:val>
                                        </p:tav>
                                      </p:tavLst>
                                    </p:anim>
                                    <p:animEffect transition="in" filter="wipe(up)">
                                      <p:cBhvr>
                                        <p:cTn id="18" dur="250"/>
                                        <p:tgtEl>
                                          <p:spTgt spid="38"/>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250"/>
                                        <p:tgtEl>
                                          <p:spTgt spid="33"/>
                                        </p:tgtEl>
                                        <p:attrNameLst>
                                          <p:attrName>ppt_y</p:attrName>
                                        </p:attrNameLst>
                                      </p:cBhvr>
                                      <p:tavLst>
                                        <p:tav tm="0">
                                          <p:val>
                                            <p:strVal val="#ppt_y+#ppt_h*1.125000"/>
                                          </p:val>
                                        </p:tav>
                                        <p:tav tm="100000">
                                          <p:val>
                                            <p:strVal val="#ppt_y"/>
                                          </p:val>
                                        </p:tav>
                                      </p:tavLst>
                                    </p:anim>
                                    <p:animEffect transition="in" filter="wipe(up)">
                                      <p:cBhvr>
                                        <p:cTn id="23" dur="250"/>
                                        <p:tgtEl>
                                          <p:spTgt spid="33"/>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250"/>
                                        <p:tgtEl>
                                          <p:spTgt spid="39"/>
                                        </p:tgtEl>
                                        <p:attrNameLst>
                                          <p:attrName>ppt_y</p:attrName>
                                        </p:attrNameLst>
                                      </p:cBhvr>
                                      <p:tavLst>
                                        <p:tav tm="0">
                                          <p:val>
                                            <p:strVal val="#ppt_y+#ppt_h*1.125000"/>
                                          </p:val>
                                        </p:tav>
                                        <p:tav tm="100000">
                                          <p:val>
                                            <p:strVal val="#ppt_y"/>
                                          </p:val>
                                        </p:tav>
                                      </p:tavLst>
                                    </p:anim>
                                    <p:animEffect transition="in" filter="wipe(up)">
                                      <p:cBhvr>
                                        <p:cTn id="28" dur="250"/>
                                        <p:tgtEl>
                                          <p:spTgt spid="39"/>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250"/>
                                        <p:tgtEl>
                                          <p:spTgt spid="34"/>
                                        </p:tgtEl>
                                        <p:attrNameLst>
                                          <p:attrName>ppt_y</p:attrName>
                                        </p:attrNameLst>
                                      </p:cBhvr>
                                      <p:tavLst>
                                        <p:tav tm="0">
                                          <p:val>
                                            <p:strVal val="#ppt_y+#ppt_h*1.125000"/>
                                          </p:val>
                                        </p:tav>
                                        <p:tav tm="100000">
                                          <p:val>
                                            <p:strVal val="#ppt_y"/>
                                          </p:val>
                                        </p:tav>
                                      </p:tavLst>
                                    </p:anim>
                                    <p:animEffect transition="in" filter="wipe(up)">
                                      <p:cBhvr>
                                        <p:cTn id="33" dur="250"/>
                                        <p:tgtEl>
                                          <p:spTgt spid="34"/>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250"/>
                                        <p:tgtEl>
                                          <p:spTgt spid="35"/>
                                        </p:tgtEl>
                                        <p:attrNameLst>
                                          <p:attrName>ppt_y</p:attrName>
                                        </p:attrNameLst>
                                      </p:cBhvr>
                                      <p:tavLst>
                                        <p:tav tm="0">
                                          <p:val>
                                            <p:strVal val="#ppt_y+#ppt_h*1.125000"/>
                                          </p:val>
                                        </p:tav>
                                        <p:tav tm="100000">
                                          <p:val>
                                            <p:strVal val="#ppt_y"/>
                                          </p:val>
                                        </p:tav>
                                      </p:tavLst>
                                    </p:anim>
                                    <p:animEffect transition="in" filter="wipe(up)">
                                      <p:cBhvr>
                                        <p:cTn id="38" dur="250"/>
                                        <p:tgtEl>
                                          <p:spTgt spid="35"/>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250"/>
                                        <p:tgtEl>
                                          <p:spTgt spid="36"/>
                                        </p:tgtEl>
                                        <p:attrNameLst>
                                          <p:attrName>ppt_y</p:attrName>
                                        </p:attrNameLst>
                                      </p:cBhvr>
                                      <p:tavLst>
                                        <p:tav tm="0">
                                          <p:val>
                                            <p:strVal val="#ppt_y+#ppt_h*1.125000"/>
                                          </p:val>
                                        </p:tav>
                                        <p:tav tm="100000">
                                          <p:val>
                                            <p:strVal val="#ppt_y"/>
                                          </p:val>
                                        </p:tav>
                                      </p:tavLst>
                                    </p:anim>
                                    <p:animEffect transition="in" filter="wipe(up)">
                                      <p:cBhvr>
                                        <p:cTn id="43"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9">
            <a:extLst>
              <a:ext uri="{FF2B5EF4-FFF2-40B4-BE49-F238E27FC236}">
                <a16:creationId xmlns:a16="http://schemas.microsoft.com/office/drawing/2014/main" id="{4B01F392-F8AD-476A-BF43-D3C2E9DB1CED}"/>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18</a:t>
            </a:r>
          </a:p>
        </p:txBody>
      </p:sp>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GO TO TIP SIX</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BA92B870-194E-4394-8DFB-B47055DAEFA1}"/>
              </a:ext>
            </a:extLst>
          </p:cNvPr>
          <p:cNvSpPr txBox="1">
            <a:spLocks/>
          </p:cNvSpPr>
          <p:nvPr/>
        </p:nvSpPr>
        <p:spPr>
          <a:xfrm>
            <a:off x="5396088" y="860594"/>
            <a:ext cx="6265334" cy="4659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40000"/>
              </a:lnSpc>
              <a:spcBef>
                <a:spcPts val="0"/>
              </a:spcBef>
              <a:defRPr/>
            </a:pPr>
            <a:endParaRPr lang="en-US" sz="2100" i="1"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40000"/>
              </a:lnSpc>
              <a:spcBef>
                <a:spcPts val="0"/>
              </a:spcBef>
              <a:buClr>
                <a:srgbClr val="17B2D1"/>
              </a:buClr>
              <a:buFont typeface="Wingdings" panose="05000000000000000000" pitchFamily="2" charset="2"/>
              <a:buChar char="§"/>
              <a:defRPr/>
            </a:pPr>
            <a:endParaRPr lang="en-US" sz="600" dirty="0">
              <a:solidFill>
                <a:srgbClr val="FFFFFF"/>
              </a:solidFill>
              <a:latin typeface="Arial" panose="020B0604020202020204" pitchFamily="34" charset="0"/>
              <a:ea typeface="Georgia" panose="02040502050405020303" pitchFamily="18" charset="0"/>
              <a:cs typeface="Arial" panose="020B0604020202020204" pitchFamily="34" charset="0"/>
            </a:endParaRPr>
          </a:p>
        </p:txBody>
      </p:sp>
      <p:pic>
        <p:nvPicPr>
          <p:cNvPr id="31" name="Picture 30">
            <a:extLst>
              <a:ext uri="{FF2B5EF4-FFF2-40B4-BE49-F238E27FC236}">
                <a16:creationId xmlns:a16="http://schemas.microsoft.com/office/drawing/2014/main" id="{3E4B498C-6735-4482-B61B-FCA0A4DA09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7221" y="778420"/>
            <a:ext cx="4214681" cy="2809788"/>
          </a:xfrm>
          <a:prstGeom prst="rect">
            <a:avLst/>
          </a:prstGeom>
        </p:spPr>
      </p:pic>
      <p:sp>
        <p:nvSpPr>
          <p:cNvPr id="32" name="Title 1">
            <a:extLst>
              <a:ext uri="{FF2B5EF4-FFF2-40B4-BE49-F238E27FC236}">
                <a16:creationId xmlns:a16="http://schemas.microsoft.com/office/drawing/2014/main" id="{5944C97E-4ADF-4CF3-B59B-550D41C632F3}"/>
              </a:ext>
            </a:extLst>
          </p:cNvPr>
          <p:cNvSpPr>
            <a:spLocks noGrp="1"/>
          </p:cNvSpPr>
          <p:nvPr>
            <p:ph type="title"/>
          </p:nvPr>
        </p:nvSpPr>
        <p:spPr>
          <a:xfrm>
            <a:off x="607222" y="3588208"/>
            <a:ext cx="4214680" cy="1046432"/>
          </a:xfrm>
          <a:solidFill>
            <a:srgbClr val="CD4928"/>
          </a:solidFill>
        </p:spPr>
        <p:txBody>
          <a:bodyPr>
            <a:normAutofit/>
          </a:bodyPr>
          <a:lstStyle/>
          <a:p>
            <a:pPr algn="ctr"/>
            <a:r>
              <a:rPr lang="en-US" sz="2000" b="1" dirty="0">
                <a:solidFill>
                  <a:schemeClr val="bg1"/>
                </a:solidFill>
                <a:latin typeface="Arial" panose="020B0604020202020204" pitchFamily="34" charset="0"/>
                <a:cs typeface="Arial" panose="020B0604020202020204" pitchFamily="34" charset="0"/>
              </a:rPr>
              <a:t>Tip Five: Re-establish routine and connection.</a:t>
            </a:r>
            <a:br>
              <a:rPr lang="en-US" sz="2000" b="1" dirty="0">
                <a:solidFill>
                  <a:schemeClr val="bg1"/>
                </a:solidFill>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E2BA2B0-2273-4EA5-879F-7ABBBD4C4D28}"/>
              </a:ext>
            </a:extLst>
          </p:cNvPr>
          <p:cNvSpPr txBox="1"/>
          <p:nvPr/>
        </p:nvSpPr>
        <p:spPr>
          <a:xfrm>
            <a:off x="5335676" y="910985"/>
            <a:ext cx="6325746" cy="4715393"/>
          </a:xfrm>
          <a:prstGeom prst="rect">
            <a:avLst/>
          </a:prstGeom>
          <a:noFill/>
        </p:spPr>
        <p:txBody>
          <a:bodyPr wrap="square">
            <a:spAutoFit/>
          </a:bodyPr>
          <a:lstStyle/>
          <a:p>
            <a:pPr marL="285750" indent="-285750">
              <a:lnSpc>
                <a:spcPct val="120000"/>
              </a:lnSpc>
              <a:spcBef>
                <a:spcPts val="0"/>
              </a:spcBef>
              <a:buFont typeface="Arial" panose="020B0604020202020204" pitchFamily="34" charset="0"/>
              <a:buChar char="•"/>
            </a:pPr>
            <a:r>
              <a:rPr lang="en-US" sz="1800" b="1" i="1" dirty="0">
                <a:latin typeface="Arial" panose="020B0604020202020204" pitchFamily="34" charset="0"/>
                <a:cs typeface="Arial" panose="020B0604020202020204" pitchFamily="34" charset="0"/>
              </a:rPr>
              <a:t>Establish new memories and traditions as a school community.</a:t>
            </a:r>
          </a:p>
          <a:p>
            <a:pPr marL="0" indent="0">
              <a:lnSpc>
                <a:spcPct val="120000"/>
              </a:lnSpc>
              <a:spcBef>
                <a:spcPts val="0"/>
              </a:spcBef>
              <a:buNone/>
            </a:pPr>
            <a:r>
              <a:rPr lang="en-US" sz="1800" b="1" i="1" dirty="0">
                <a:latin typeface="Arial" panose="020B0604020202020204" pitchFamily="34" charset="0"/>
                <a:cs typeface="Arial" panose="020B0604020202020204" pitchFamily="34" charset="0"/>
              </a:rPr>
              <a:t> </a:t>
            </a:r>
          </a:p>
          <a:p>
            <a:pPr marL="285750" indent="-285750">
              <a:lnSpc>
                <a:spcPct val="120000"/>
              </a:lnSpc>
              <a:spcBef>
                <a:spcPts val="0"/>
              </a:spcBef>
              <a:buFont typeface="Arial" panose="020B0604020202020204" pitchFamily="34" charset="0"/>
              <a:buChar char="•"/>
            </a:pPr>
            <a:r>
              <a:rPr lang="en-US" sz="1800" b="1" i="1" dirty="0">
                <a:latin typeface="Arial" panose="020B0604020202020204" pitchFamily="34" charset="0"/>
                <a:cs typeface="Arial" panose="020B0604020202020204" pitchFamily="34" charset="0"/>
              </a:rPr>
              <a:t>Ensure every student has a positive connection to an adult in the school community. </a:t>
            </a:r>
            <a:r>
              <a:rPr lang="en-US" sz="1800" dirty="0">
                <a:latin typeface="Arial" panose="020B0604020202020204" pitchFamily="34" charset="0"/>
                <a:cs typeface="Arial" panose="020B0604020202020204" pitchFamily="34" charset="0"/>
              </a:rPr>
              <a:t>Work to identify which students don’t have a strong relationship to any adult in the school building and pair them with a caring adult who can be a buffer against mental health challenges.</a:t>
            </a:r>
          </a:p>
          <a:p>
            <a:pPr>
              <a:lnSpc>
                <a:spcPct val="120000"/>
              </a:lnSpc>
              <a:spcBef>
                <a:spcPts val="0"/>
              </a:spcBef>
            </a:pPr>
            <a:endParaRPr lang="en-US" sz="1800" b="1" i="1" dirty="0">
              <a:latin typeface="Arial" panose="020B0604020202020204" pitchFamily="34" charset="0"/>
              <a:cs typeface="Arial" panose="020B0604020202020204" pitchFamily="34" charset="0"/>
            </a:endParaRPr>
          </a:p>
          <a:p>
            <a:pPr marL="285750" indent="-285750">
              <a:lnSpc>
                <a:spcPct val="120000"/>
              </a:lnSpc>
              <a:spcBef>
                <a:spcPts val="0"/>
              </a:spcBef>
              <a:buFont typeface="Arial" panose="020B0604020202020204" pitchFamily="34" charset="0"/>
              <a:buChar char="•"/>
            </a:pPr>
            <a:r>
              <a:rPr lang="en-US" sz="1800" b="1" i="1" dirty="0">
                <a:latin typeface="Arial" panose="020B0604020202020204" pitchFamily="34" charset="0"/>
                <a:cs typeface="Arial" panose="020B0604020202020204" pitchFamily="34" charset="0"/>
              </a:rPr>
              <a:t>Build movement into your routine. </a:t>
            </a:r>
            <a:r>
              <a:rPr lang="en-US" sz="1800" dirty="0">
                <a:latin typeface="Arial" panose="020B0604020202020204" pitchFamily="34" charset="0"/>
                <a:cs typeface="Arial" panose="020B0604020202020204" pitchFamily="34" charset="0"/>
              </a:rPr>
              <a:t>Movement and physical exercise at your own level will increase your capacity to handle stress, increase your resiliency during chronic stress, and reduce stress hormones within your body.</a:t>
            </a:r>
          </a:p>
        </p:txBody>
      </p:sp>
      <p:sp>
        <p:nvSpPr>
          <p:cNvPr id="38" name="Rectangle 37">
            <a:hlinkClick r:id="rId6" action="ppaction://hlinksldjump"/>
            <a:extLst>
              <a:ext uri="{FF2B5EF4-FFF2-40B4-BE49-F238E27FC236}">
                <a16:creationId xmlns:a16="http://schemas.microsoft.com/office/drawing/2014/main" id="{4B63926A-92CF-4688-BC99-261B6E5943F2}"/>
              </a:ext>
              <a:ext uri="{C183D7F6-B498-43B3-948B-1728B52AA6E4}">
                <adec:decorative xmlns:adec="http://schemas.microsoft.com/office/drawing/2017/decorative" val="1"/>
              </a:ext>
            </a:extLst>
          </p:cNvPr>
          <p:cNvSpPr/>
          <p:nvPr/>
        </p:nvSpPr>
        <p:spPr>
          <a:xfrm>
            <a:off x="5689597"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 Five</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2" name="Title 1">
            <a:extLst>
              <a:ext uri="{FF2B5EF4-FFF2-40B4-BE49-F238E27FC236}">
                <a16:creationId xmlns:a16="http://schemas.microsoft.com/office/drawing/2014/main" id="{F15EE9D3-BE13-404C-ABF8-DEC0CFA93C64}"/>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3" name="Isosceles Triangle 42">
            <a:hlinkClick r:id="rId6" action="ppaction://hlinksldjump"/>
            <a:extLst>
              <a:ext uri="{FF2B5EF4-FFF2-40B4-BE49-F238E27FC236}">
                <a16:creationId xmlns:a16="http://schemas.microsoft.com/office/drawing/2014/main" id="{CF5089A1-826E-441D-9B37-B3BA71F859DD}"/>
              </a:ext>
              <a:ext uri="{C183D7F6-B498-43B3-948B-1728B52AA6E4}">
                <adec:decorative xmlns:adec="http://schemas.microsoft.com/office/drawing/2017/decorative" val="1"/>
              </a:ext>
            </a:extLst>
          </p:cNvPr>
          <p:cNvSpPr/>
          <p:nvPr/>
        </p:nvSpPr>
        <p:spPr>
          <a:xfrm rot="10800000">
            <a:off x="6210567"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5" name="Rectangle 44">
            <a:hlinkClick r:id="rId7" action="ppaction://hlinksldjump"/>
            <a:extLst>
              <a:ext uri="{FF2B5EF4-FFF2-40B4-BE49-F238E27FC236}">
                <a16:creationId xmlns:a16="http://schemas.microsoft.com/office/drawing/2014/main" id="{A41D03C7-6FFE-4A2E-A4D0-24F83B77B4E4}"/>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6" name="Rectangle 45">
            <a:hlinkClick r:id="rId8" action="ppaction://hlinksldjump"/>
            <a:extLst>
              <a:ext uri="{FF2B5EF4-FFF2-40B4-BE49-F238E27FC236}">
                <a16:creationId xmlns:a16="http://schemas.microsoft.com/office/drawing/2014/main" id="{647DCACC-1EEA-4BA9-AC2B-07E4095A0226}"/>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Rectangle 47">
            <a:hlinkClick r:id="rId9" action="ppaction://hlinksldjump"/>
            <a:extLst>
              <a:ext uri="{FF2B5EF4-FFF2-40B4-BE49-F238E27FC236}">
                <a16:creationId xmlns:a16="http://schemas.microsoft.com/office/drawing/2014/main" id="{09D8CEFB-62D7-4A49-892E-DEB617F561C3}"/>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9" name="Rectangle 48">
            <a:hlinkClick r:id="rId4" action="ppaction://hlinksldjump"/>
            <a:extLst>
              <a:ext uri="{FF2B5EF4-FFF2-40B4-BE49-F238E27FC236}">
                <a16:creationId xmlns:a16="http://schemas.microsoft.com/office/drawing/2014/main" id="{86DB13F4-2B8B-4894-BD69-445B9239CA74}"/>
              </a:ext>
              <a:ext uri="{C183D7F6-B498-43B3-948B-1728B52AA6E4}">
                <adec:decorative xmlns:adec="http://schemas.microsoft.com/office/drawing/2017/decorative" val="1"/>
              </a:ext>
            </a:extLst>
          </p:cNvPr>
          <p:cNvSpPr/>
          <p:nvPr/>
        </p:nvSpPr>
        <p:spPr>
          <a:xfrm>
            <a:off x="7106278"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0" name="Rectangle 49">
            <a:hlinkClick r:id="rId10" action="ppaction://hlinksldjump"/>
            <a:extLst>
              <a:ext uri="{FF2B5EF4-FFF2-40B4-BE49-F238E27FC236}">
                <a16:creationId xmlns:a16="http://schemas.microsoft.com/office/drawing/2014/main" id="{9FDFA5C8-886E-43AF-9964-84AF88E3B708}"/>
              </a:ext>
              <a:ext uri="{C183D7F6-B498-43B3-948B-1728B52AA6E4}">
                <adec:decorative xmlns:adec="http://schemas.microsoft.com/office/drawing/2017/decorative" val="1"/>
              </a:ext>
            </a:extLst>
          </p:cNvPr>
          <p:cNvSpPr/>
          <p:nvPr/>
        </p:nvSpPr>
        <p:spPr>
          <a:xfrm>
            <a:off x="8452481" y="6422737"/>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1" name="Rectangle 50">
            <a:hlinkClick r:id="rId11" action="ppaction://hlinksldjump"/>
            <a:extLst>
              <a:ext uri="{FF2B5EF4-FFF2-40B4-BE49-F238E27FC236}">
                <a16:creationId xmlns:a16="http://schemas.microsoft.com/office/drawing/2014/main" id="{FAA96B12-BEDE-4244-98BE-9EEE85137618}"/>
              </a:ext>
              <a:ext uri="{C183D7F6-B498-43B3-948B-1728B52AA6E4}">
                <adec:decorative xmlns:adec="http://schemas.microsoft.com/office/drawing/2017/decorative" val="1"/>
              </a:ext>
            </a:extLst>
          </p:cNvPr>
          <p:cNvSpPr/>
          <p:nvPr/>
        </p:nvSpPr>
        <p:spPr>
          <a:xfrm>
            <a:off x="9805023"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2" name="Rectangle 51">
            <a:hlinkClick r:id="rId12" action="ppaction://hlinksldjump"/>
            <a:extLst>
              <a:ext uri="{FF2B5EF4-FFF2-40B4-BE49-F238E27FC236}">
                <a16:creationId xmlns:a16="http://schemas.microsoft.com/office/drawing/2014/main" id="{02061964-A05F-470C-A64D-2EAE8F8929ED}"/>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622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250"/>
                                        <p:tgtEl>
                                          <p:spTgt spid="45"/>
                                        </p:tgtEl>
                                        <p:attrNameLst>
                                          <p:attrName>ppt_y</p:attrName>
                                        </p:attrNameLst>
                                      </p:cBhvr>
                                      <p:tavLst>
                                        <p:tav tm="0">
                                          <p:val>
                                            <p:strVal val="#ppt_y+#ppt_h*1.125000"/>
                                          </p:val>
                                        </p:tav>
                                        <p:tav tm="100000">
                                          <p:val>
                                            <p:strVal val="#ppt_y"/>
                                          </p:val>
                                        </p:tav>
                                      </p:tavLst>
                                    </p:anim>
                                    <p:animEffect transition="in" filter="wipe(up)">
                                      <p:cBhvr>
                                        <p:cTn id="8" dur="250"/>
                                        <p:tgtEl>
                                          <p:spTgt spid="45"/>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250"/>
                                        <p:tgtEl>
                                          <p:spTgt spid="46"/>
                                        </p:tgtEl>
                                        <p:attrNameLst>
                                          <p:attrName>ppt_y</p:attrName>
                                        </p:attrNameLst>
                                      </p:cBhvr>
                                      <p:tavLst>
                                        <p:tav tm="0">
                                          <p:val>
                                            <p:strVal val="#ppt_y+#ppt_h*1.125000"/>
                                          </p:val>
                                        </p:tav>
                                        <p:tav tm="100000">
                                          <p:val>
                                            <p:strVal val="#ppt_y"/>
                                          </p:val>
                                        </p:tav>
                                      </p:tavLst>
                                    </p:anim>
                                    <p:animEffect transition="in" filter="wipe(up)">
                                      <p:cBhvr>
                                        <p:cTn id="13" dur="250"/>
                                        <p:tgtEl>
                                          <p:spTgt spid="46"/>
                                        </p:tgtEl>
                                      </p:cBhvr>
                                    </p:animEffect>
                                  </p:childTnLst>
                                </p:cTn>
                              </p:par>
                            </p:childTnLst>
                          </p:cTn>
                        </p:par>
                        <p:par>
                          <p:cTn id="14" fill="hold">
                            <p:stCondLst>
                              <p:cond delay="750"/>
                            </p:stCondLst>
                            <p:childTnLst>
                              <p:par>
                                <p:cTn id="15" presetID="1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250"/>
                                        <p:tgtEl>
                                          <p:spTgt spid="52"/>
                                        </p:tgtEl>
                                        <p:attrNameLst>
                                          <p:attrName>ppt_y</p:attrName>
                                        </p:attrNameLst>
                                      </p:cBhvr>
                                      <p:tavLst>
                                        <p:tav tm="0">
                                          <p:val>
                                            <p:strVal val="#ppt_y+#ppt_h*1.125000"/>
                                          </p:val>
                                        </p:tav>
                                        <p:tav tm="100000">
                                          <p:val>
                                            <p:strVal val="#ppt_y"/>
                                          </p:val>
                                        </p:tav>
                                      </p:tavLst>
                                    </p:anim>
                                    <p:animEffect transition="in" filter="wipe(up)">
                                      <p:cBhvr>
                                        <p:cTn id="18" dur="250"/>
                                        <p:tgtEl>
                                          <p:spTgt spid="52"/>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250"/>
                                        <p:tgtEl>
                                          <p:spTgt spid="48"/>
                                        </p:tgtEl>
                                        <p:attrNameLst>
                                          <p:attrName>ppt_y</p:attrName>
                                        </p:attrNameLst>
                                      </p:cBhvr>
                                      <p:tavLst>
                                        <p:tav tm="0">
                                          <p:val>
                                            <p:strVal val="#ppt_y+#ppt_h*1.125000"/>
                                          </p:val>
                                        </p:tav>
                                        <p:tav tm="100000">
                                          <p:val>
                                            <p:strVal val="#ppt_y"/>
                                          </p:val>
                                        </p:tav>
                                      </p:tavLst>
                                    </p:anim>
                                    <p:animEffect transition="in" filter="wipe(up)">
                                      <p:cBhvr>
                                        <p:cTn id="23" dur="250"/>
                                        <p:tgtEl>
                                          <p:spTgt spid="48"/>
                                        </p:tgtEl>
                                      </p:cBhvr>
                                    </p:animEffect>
                                  </p:childTnLst>
                                </p:cTn>
                              </p:par>
                            </p:childTnLst>
                          </p:cTn>
                        </p:par>
                        <p:par>
                          <p:cTn id="24" fill="hold">
                            <p:stCondLst>
                              <p:cond delay="1250"/>
                            </p:stCondLst>
                            <p:childTnLst>
                              <p:par>
                                <p:cTn id="25" presetID="1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250"/>
                                        <p:tgtEl>
                                          <p:spTgt spid="38"/>
                                        </p:tgtEl>
                                        <p:attrNameLst>
                                          <p:attrName>ppt_y</p:attrName>
                                        </p:attrNameLst>
                                      </p:cBhvr>
                                      <p:tavLst>
                                        <p:tav tm="0">
                                          <p:val>
                                            <p:strVal val="#ppt_y+#ppt_h*1.125000"/>
                                          </p:val>
                                        </p:tav>
                                        <p:tav tm="100000">
                                          <p:val>
                                            <p:strVal val="#ppt_y"/>
                                          </p:val>
                                        </p:tav>
                                      </p:tavLst>
                                    </p:anim>
                                    <p:animEffect transition="in" filter="wipe(up)">
                                      <p:cBhvr>
                                        <p:cTn id="28" dur="250"/>
                                        <p:tgtEl>
                                          <p:spTgt spid="38"/>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250"/>
                                        <p:tgtEl>
                                          <p:spTgt spid="49"/>
                                        </p:tgtEl>
                                        <p:attrNameLst>
                                          <p:attrName>ppt_y</p:attrName>
                                        </p:attrNameLst>
                                      </p:cBhvr>
                                      <p:tavLst>
                                        <p:tav tm="0">
                                          <p:val>
                                            <p:strVal val="#ppt_y+#ppt_h*1.125000"/>
                                          </p:val>
                                        </p:tav>
                                        <p:tav tm="100000">
                                          <p:val>
                                            <p:strVal val="#ppt_y"/>
                                          </p:val>
                                        </p:tav>
                                      </p:tavLst>
                                    </p:anim>
                                    <p:animEffect transition="in" filter="wipe(up)">
                                      <p:cBhvr>
                                        <p:cTn id="33" dur="250"/>
                                        <p:tgtEl>
                                          <p:spTgt spid="49"/>
                                        </p:tgtEl>
                                      </p:cBhvr>
                                    </p:animEffect>
                                  </p:childTnLst>
                                </p:cTn>
                              </p:par>
                            </p:childTnLst>
                          </p:cTn>
                        </p:par>
                        <p:par>
                          <p:cTn id="34" fill="hold">
                            <p:stCondLst>
                              <p:cond delay="1750"/>
                            </p:stCondLst>
                            <p:childTnLst>
                              <p:par>
                                <p:cTn id="35" presetID="12" presetClass="entr" presetSubtype="4"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250"/>
                                        <p:tgtEl>
                                          <p:spTgt spid="50"/>
                                        </p:tgtEl>
                                        <p:attrNameLst>
                                          <p:attrName>ppt_y</p:attrName>
                                        </p:attrNameLst>
                                      </p:cBhvr>
                                      <p:tavLst>
                                        <p:tav tm="0">
                                          <p:val>
                                            <p:strVal val="#ppt_y+#ppt_h*1.125000"/>
                                          </p:val>
                                        </p:tav>
                                        <p:tav tm="100000">
                                          <p:val>
                                            <p:strVal val="#ppt_y"/>
                                          </p:val>
                                        </p:tav>
                                      </p:tavLst>
                                    </p:anim>
                                    <p:animEffect transition="in" filter="wipe(up)">
                                      <p:cBhvr>
                                        <p:cTn id="38" dur="250"/>
                                        <p:tgtEl>
                                          <p:spTgt spid="50"/>
                                        </p:tgtEl>
                                      </p:cBhvr>
                                    </p:animEffect>
                                  </p:childTnLst>
                                </p:cTn>
                              </p:par>
                            </p:childTnLst>
                          </p:cTn>
                        </p:par>
                        <p:par>
                          <p:cTn id="39" fill="hold">
                            <p:stCondLst>
                              <p:cond delay="2000"/>
                            </p:stCondLst>
                            <p:childTnLst>
                              <p:par>
                                <p:cTn id="40" presetID="12" presetClass="entr" presetSubtype="4"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250"/>
                                        <p:tgtEl>
                                          <p:spTgt spid="51"/>
                                        </p:tgtEl>
                                        <p:attrNameLst>
                                          <p:attrName>ppt_y</p:attrName>
                                        </p:attrNameLst>
                                      </p:cBhvr>
                                      <p:tavLst>
                                        <p:tav tm="0">
                                          <p:val>
                                            <p:strVal val="#ppt_y+#ppt_h*1.125000"/>
                                          </p:val>
                                        </p:tav>
                                        <p:tav tm="100000">
                                          <p:val>
                                            <p:strVal val="#ppt_y"/>
                                          </p:val>
                                        </p:tav>
                                      </p:tavLst>
                                    </p:anim>
                                    <p:animEffect transition="in" filter="wipe(up)">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8" grpId="0" animBg="1"/>
      <p:bldP spid="49" grpId="0" animBg="1"/>
      <p:bldP spid="50" grpId="0" animBg="1"/>
      <p:bldP spid="51"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D5E2-BA25-4336-AA7F-947FA6505BF5}"/>
              </a:ext>
            </a:extLst>
          </p:cNvPr>
          <p:cNvSpPr>
            <a:spLocks noGrp="1"/>
          </p:cNvSpPr>
          <p:nvPr>
            <p:ph type="title"/>
          </p:nvPr>
        </p:nvSpPr>
        <p:spPr>
          <a:xfrm>
            <a:off x="1723671" y="650297"/>
            <a:ext cx="10039351" cy="1195930"/>
          </a:xfrm>
        </p:spPr>
        <p:txBody>
          <a:bodyPr>
            <a:noAutofit/>
          </a:bodyPr>
          <a:lstStyle/>
          <a:p>
            <a:r>
              <a:rPr lang="en-US" sz="4000" dirty="0">
                <a:latin typeface="Arial" panose="020B0604020202020204" pitchFamily="34" charset="0"/>
                <a:cs typeface="Arial" panose="020B0604020202020204" pitchFamily="34" charset="0"/>
              </a:rPr>
              <a:t>Tip Six: Use mindfulness to teach self-regulation at home and at school.</a:t>
            </a:r>
          </a:p>
        </p:txBody>
      </p:sp>
      <p:sp>
        <p:nvSpPr>
          <p:cNvPr id="3" name="Text Placeholder 2">
            <a:extLst>
              <a:ext uri="{FF2B5EF4-FFF2-40B4-BE49-F238E27FC236}">
                <a16:creationId xmlns:a16="http://schemas.microsoft.com/office/drawing/2014/main" id="{C6D18D27-ECF5-4B3C-B28A-972F3BAFF228}"/>
              </a:ext>
            </a:extLst>
          </p:cNvPr>
          <p:cNvSpPr>
            <a:spLocks noGrp="1"/>
          </p:cNvSpPr>
          <p:nvPr>
            <p:ph type="body" idx="1"/>
          </p:nvPr>
        </p:nvSpPr>
        <p:spPr>
          <a:xfrm>
            <a:off x="2368902" y="2472266"/>
            <a:ext cx="7343792" cy="2393246"/>
          </a:xfrm>
        </p:spPr>
        <p:txBody>
          <a:bodyPr>
            <a:normAutofit lnSpcReduction="1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Incorporate mindful habits into daily routines at school. </a:t>
            </a:r>
            <a:b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Learn more about how to do that with our </a:t>
            </a:r>
            <a:r>
              <a:rPr kumimoji="0" lang="en-US" sz="2800" i="1" u="none" strike="noStrike" kern="1200" cap="none" spc="0" normalizeH="0" baseline="0" noProof="0" dirty="0">
                <a:ln>
                  <a:noFill/>
                </a:ln>
                <a:solidFill>
                  <a:srgbClr val="CD4928"/>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Five Mindful Habits </a:t>
            </a:r>
            <a:r>
              <a:rPr kumimoji="0" lang="en-US" sz="2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video.</a:t>
            </a:r>
          </a:p>
          <a:p>
            <a:endParaRPr lang="en-US" dirty="0"/>
          </a:p>
        </p:txBody>
      </p:sp>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19</a:t>
            </a:r>
          </a:p>
        </p:txBody>
      </p:sp>
      <p:sp>
        <p:nvSpPr>
          <p:cNvPr id="18" name="Freeform: Shape 17">
            <a:extLst>
              <a:ext uri="{FF2B5EF4-FFF2-40B4-BE49-F238E27FC236}">
                <a16:creationId xmlns:a16="http://schemas.microsoft.com/office/drawing/2014/main" id="{00792C07-1261-490C-A2A5-59E892B81EB8}"/>
              </a:ext>
            </a:extLst>
          </p:cNvPr>
          <p:cNvSpPr/>
          <p:nvPr/>
        </p:nvSpPr>
        <p:spPr>
          <a:xfrm>
            <a:off x="559408" y="706963"/>
            <a:ext cx="1164263" cy="1082597"/>
          </a:xfrm>
          <a:custGeom>
            <a:avLst/>
            <a:gdLst>
              <a:gd name="connsiteX0" fmla="*/ 0 w 726214"/>
              <a:gd name="connsiteY0" fmla="*/ 0 h 727831"/>
              <a:gd name="connsiteX1" fmla="*/ 726214 w 726214"/>
              <a:gd name="connsiteY1" fmla="*/ 0 h 727831"/>
              <a:gd name="connsiteX2" fmla="*/ 726214 w 726214"/>
              <a:gd name="connsiteY2" fmla="*/ 727831 h 727831"/>
              <a:gd name="connsiteX3" fmla="*/ 0 w 726214"/>
              <a:gd name="connsiteY3" fmla="*/ 727831 h 727831"/>
              <a:gd name="connsiteX4" fmla="*/ 0 w 726214"/>
              <a:gd name="connsiteY4" fmla="*/ 0 h 727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4" h="727831">
                <a:moveTo>
                  <a:pt x="0" y="0"/>
                </a:moveTo>
                <a:lnTo>
                  <a:pt x="726214" y="0"/>
                </a:lnTo>
                <a:lnTo>
                  <a:pt x="726214" y="727831"/>
                </a:lnTo>
                <a:lnTo>
                  <a:pt x="0" y="727831"/>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7800" tIns="12700" rIns="77800"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solidFill>
                <a:srgbClr val="FFFFFF"/>
              </a:solidFill>
              <a:latin typeface="Calibri"/>
              <a:ea typeface="+mn-ea"/>
              <a:cs typeface="+mn-cs"/>
            </a:endParaRPr>
          </a:p>
        </p:txBody>
      </p:sp>
      <p:sp>
        <p:nvSpPr>
          <p:cNvPr id="19" name="TextBox 18">
            <a:extLst>
              <a:ext uri="{FF2B5EF4-FFF2-40B4-BE49-F238E27FC236}">
                <a16:creationId xmlns:a16="http://schemas.microsoft.com/office/drawing/2014/main" id="{D5448362-6375-44D0-B273-172AB97788DF}"/>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21" name="Rectangle 20">
            <a:hlinkClick r:id="rId5" action="ppaction://hlinksldjump"/>
            <a:extLst>
              <a:ext uri="{FF2B5EF4-FFF2-40B4-BE49-F238E27FC236}">
                <a16:creationId xmlns:a16="http://schemas.microsoft.com/office/drawing/2014/main" id="{2275E5EC-FBEB-42E7-A3EA-CE222F6DAAD0}"/>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 name="Rectangle 24">
            <a:hlinkClick r:id="rId4" action="ppaction://hlinksldjump"/>
            <a:extLst>
              <a:ext uri="{FF2B5EF4-FFF2-40B4-BE49-F238E27FC236}">
                <a16:creationId xmlns:a16="http://schemas.microsoft.com/office/drawing/2014/main" id="{5F3CBF32-3637-4ABF-B38F-65C910CF4D5D}"/>
              </a:ext>
              <a:ext uri="{C183D7F6-B498-43B3-948B-1728B52AA6E4}">
                <adec:decorative xmlns:adec="http://schemas.microsoft.com/office/drawing/2017/decorative" val="1"/>
              </a:ext>
            </a:extLst>
          </p:cNvPr>
          <p:cNvSpPr/>
          <p:nvPr/>
        </p:nvSpPr>
        <p:spPr>
          <a:xfrm>
            <a:off x="7078136" y="6310489"/>
            <a:ext cx="1303871" cy="45219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Six</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8" name="Title 1">
            <a:extLst>
              <a:ext uri="{FF2B5EF4-FFF2-40B4-BE49-F238E27FC236}">
                <a16:creationId xmlns:a16="http://schemas.microsoft.com/office/drawing/2014/main" id="{B80FA1A6-0DB8-4890-86AF-583C4342F8B4}"/>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9" name="Isosceles Triangle 28">
            <a:hlinkClick r:id="rId4" action="ppaction://hlinksldjump"/>
            <a:extLst>
              <a:ext uri="{FF2B5EF4-FFF2-40B4-BE49-F238E27FC236}">
                <a16:creationId xmlns:a16="http://schemas.microsoft.com/office/drawing/2014/main" id="{D032AC77-AF59-4736-A265-1242015D3E9C}"/>
              </a:ext>
              <a:ext uri="{C183D7F6-B498-43B3-948B-1728B52AA6E4}">
                <adec:decorative xmlns:adec="http://schemas.microsoft.com/office/drawing/2017/decorative" val="1"/>
              </a:ext>
            </a:extLst>
          </p:cNvPr>
          <p:cNvSpPr/>
          <p:nvPr/>
        </p:nvSpPr>
        <p:spPr>
          <a:xfrm rot="10800000">
            <a:off x="7632967"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Rectangle 29">
            <a:hlinkClick r:id="rId6" action="ppaction://hlinksldjump"/>
            <a:extLst>
              <a:ext uri="{FF2B5EF4-FFF2-40B4-BE49-F238E27FC236}">
                <a16:creationId xmlns:a16="http://schemas.microsoft.com/office/drawing/2014/main" id="{DA387A9E-F80E-43EC-BF8A-2AA103C51092}"/>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1" name="Rectangle 30">
            <a:hlinkClick r:id="rId7" action="ppaction://hlinksldjump"/>
            <a:extLst>
              <a:ext uri="{FF2B5EF4-FFF2-40B4-BE49-F238E27FC236}">
                <a16:creationId xmlns:a16="http://schemas.microsoft.com/office/drawing/2014/main" id="{7063F7BF-AF7D-450B-9D35-E252BCAAA20A}"/>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2" name="Rectangle 31">
            <a:hlinkClick r:id="rId8" action="ppaction://hlinksldjump"/>
            <a:extLst>
              <a:ext uri="{FF2B5EF4-FFF2-40B4-BE49-F238E27FC236}">
                <a16:creationId xmlns:a16="http://schemas.microsoft.com/office/drawing/2014/main" id="{0A7B6205-EF90-4FCB-AA92-65F69D9E8A44}"/>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3" name="Rectangle 32">
            <a:hlinkClick r:id="rId9" action="ppaction://hlinksldjump"/>
            <a:extLst>
              <a:ext uri="{FF2B5EF4-FFF2-40B4-BE49-F238E27FC236}">
                <a16:creationId xmlns:a16="http://schemas.microsoft.com/office/drawing/2014/main" id="{5669C2B5-50D4-441E-B252-AD2539695631}"/>
              </a:ext>
              <a:ext uri="{C183D7F6-B498-43B3-948B-1728B52AA6E4}">
                <adec:decorative xmlns:adec="http://schemas.microsoft.com/office/drawing/2017/decorative" val="1"/>
              </a:ext>
            </a:extLst>
          </p:cNvPr>
          <p:cNvSpPr/>
          <p:nvPr/>
        </p:nvSpPr>
        <p:spPr>
          <a:xfrm>
            <a:off x="5729035"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4" name="Rectangle 33">
            <a:hlinkClick r:id="rId10" action="ppaction://hlinksldjump"/>
            <a:extLst>
              <a:ext uri="{FF2B5EF4-FFF2-40B4-BE49-F238E27FC236}">
                <a16:creationId xmlns:a16="http://schemas.microsoft.com/office/drawing/2014/main" id="{89182366-D135-46FE-83FD-80900B8CBF9A}"/>
              </a:ext>
              <a:ext uri="{C183D7F6-B498-43B3-948B-1728B52AA6E4}">
                <adec:decorative xmlns:adec="http://schemas.microsoft.com/office/drawing/2017/decorative" val="1"/>
              </a:ext>
            </a:extLst>
          </p:cNvPr>
          <p:cNvSpPr/>
          <p:nvPr/>
        </p:nvSpPr>
        <p:spPr>
          <a:xfrm>
            <a:off x="8452481" y="6422737"/>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5" name="Rectangle 34">
            <a:hlinkClick r:id="rId11" action="ppaction://hlinksldjump"/>
            <a:extLst>
              <a:ext uri="{FF2B5EF4-FFF2-40B4-BE49-F238E27FC236}">
                <a16:creationId xmlns:a16="http://schemas.microsoft.com/office/drawing/2014/main" id="{DC37DA38-631F-4AF0-92DF-AF10F89B6779}"/>
              </a:ext>
              <a:ext uri="{C183D7F6-B498-43B3-948B-1728B52AA6E4}">
                <adec:decorative xmlns:adec="http://schemas.microsoft.com/office/drawing/2017/decorative" val="1"/>
              </a:ext>
            </a:extLst>
          </p:cNvPr>
          <p:cNvSpPr/>
          <p:nvPr/>
        </p:nvSpPr>
        <p:spPr>
          <a:xfrm>
            <a:off x="9805023"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6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p:tgtEl>
                                          <p:spTgt spid="31"/>
                                        </p:tgtEl>
                                        <p:attrNameLst>
                                          <p:attrName>ppt_y</p:attrName>
                                        </p:attrNameLst>
                                      </p:cBhvr>
                                      <p:tavLst>
                                        <p:tav tm="0">
                                          <p:val>
                                            <p:strVal val="#ppt_y+#ppt_h*1.125000"/>
                                          </p:val>
                                        </p:tav>
                                        <p:tav tm="100000">
                                          <p:val>
                                            <p:strVal val="#ppt_y"/>
                                          </p:val>
                                        </p:tav>
                                      </p:tavLst>
                                    </p:anim>
                                    <p:animEffect transition="in" filter="wipe(up)">
                                      <p:cBhvr>
                                        <p:cTn id="8" dur="250"/>
                                        <p:tgtEl>
                                          <p:spTgt spid="31"/>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250"/>
                                        <p:tgtEl>
                                          <p:spTgt spid="21"/>
                                        </p:tgtEl>
                                        <p:attrNameLst>
                                          <p:attrName>ppt_y</p:attrName>
                                        </p:attrNameLst>
                                      </p:cBhvr>
                                      <p:tavLst>
                                        <p:tav tm="0">
                                          <p:val>
                                            <p:strVal val="#ppt_y+#ppt_h*1.125000"/>
                                          </p:val>
                                        </p:tav>
                                        <p:tav tm="100000">
                                          <p:val>
                                            <p:strVal val="#ppt_y"/>
                                          </p:val>
                                        </p:tav>
                                      </p:tavLst>
                                    </p:anim>
                                    <p:animEffect transition="in" filter="wipe(up)">
                                      <p:cBhvr>
                                        <p:cTn id="13" dur="250"/>
                                        <p:tgtEl>
                                          <p:spTgt spid="21"/>
                                        </p:tgtEl>
                                      </p:cBhvr>
                                    </p:animEffect>
                                  </p:childTnLst>
                                </p:cTn>
                              </p:par>
                            </p:childTnLst>
                          </p:cTn>
                        </p:par>
                        <p:par>
                          <p:cTn id="14" fill="hold">
                            <p:stCondLst>
                              <p:cond delay="750"/>
                            </p:stCondLst>
                            <p:childTnLst>
                              <p:par>
                                <p:cTn id="15" presetID="1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p:tgtEl>
                                          <p:spTgt spid="30"/>
                                        </p:tgtEl>
                                        <p:attrNameLst>
                                          <p:attrName>ppt_y</p:attrName>
                                        </p:attrNameLst>
                                      </p:cBhvr>
                                      <p:tavLst>
                                        <p:tav tm="0">
                                          <p:val>
                                            <p:strVal val="#ppt_y+#ppt_h*1.125000"/>
                                          </p:val>
                                        </p:tav>
                                        <p:tav tm="100000">
                                          <p:val>
                                            <p:strVal val="#ppt_y"/>
                                          </p:val>
                                        </p:tav>
                                      </p:tavLst>
                                    </p:anim>
                                    <p:animEffect transition="in" filter="wipe(up)">
                                      <p:cBhvr>
                                        <p:cTn id="18" dur="250"/>
                                        <p:tgtEl>
                                          <p:spTgt spid="30"/>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250"/>
                                        <p:tgtEl>
                                          <p:spTgt spid="32"/>
                                        </p:tgtEl>
                                        <p:attrNameLst>
                                          <p:attrName>ppt_y</p:attrName>
                                        </p:attrNameLst>
                                      </p:cBhvr>
                                      <p:tavLst>
                                        <p:tav tm="0">
                                          <p:val>
                                            <p:strVal val="#ppt_y+#ppt_h*1.125000"/>
                                          </p:val>
                                        </p:tav>
                                        <p:tav tm="100000">
                                          <p:val>
                                            <p:strVal val="#ppt_y"/>
                                          </p:val>
                                        </p:tav>
                                      </p:tavLst>
                                    </p:anim>
                                    <p:animEffect transition="in" filter="wipe(up)">
                                      <p:cBhvr>
                                        <p:cTn id="23" dur="250"/>
                                        <p:tgtEl>
                                          <p:spTgt spid="32"/>
                                        </p:tgtEl>
                                      </p:cBhvr>
                                    </p:animEffect>
                                  </p:childTnLst>
                                </p:cTn>
                              </p:par>
                            </p:childTnLst>
                          </p:cTn>
                        </p:par>
                        <p:par>
                          <p:cTn id="24" fill="hold">
                            <p:stCondLst>
                              <p:cond delay="1250"/>
                            </p:stCondLst>
                            <p:childTnLst>
                              <p:par>
                                <p:cTn id="25" presetID="1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250"/>
                                        <p:tgtEl>
                                          <p:spTgt spid="33"/>
                                        </p:tgtEl>
                                        <p:attrNameLst>
                                          <p:attrName>ppt_y</p:attrName>
                                        </p:attrNameLst>
                                      </p:cBhvr>
                                      <p:tavLst>
                                        <p:tav tm="0">
                                          <p:val>
                                            <p:strVal val="#ppt_y+#ppt_h*1.125000"/>
                                          </p:val>
                                        </p:tav>
                                        <p:tav tm="100000">
                                          <p:val>
                                            <p:strVal val="#ppt_y"/>
                                          </p:val>
                                        </p:tav>
                                      </p:tavLst>
                                    </p:anim>
                                    <p:animEffect transition="in" filter="wipe(up)">
                                      <p:cBhvr>
                                        <p:cTn id="28" dur="250"/>
                                        <p:tgtEl>
                                          <p:spTgt spid="33"/>
                                        </p:tgtEl>
                                      </p:cBhvr>
                                    </p:animEffect>
                                  </p:childTnLst>
                                </p:cTn>
                              </p:par>
                            </p:childTnLst>
                          </p:cTn>
                        </p:par>
                        <p:par>
                          <p:cTn id="29" fill="hold">
                            <p:stCondLst>
                              <p:cond delay="1750"/>
                            </p:stCondLst>
                            <p:childTnLst>
                              <p:par>
                                <p:cTn id="30" presetID="1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50"/>
                                        <p:tgtEl>
                                          <p:spTgt spid="25"/>
                                        </p:tgtEl>
                                        <p:attrNameLst>
                                          <p:attrName>ppt_y</p:attrName>
                                        </p:attrNameLst>
                                      </p:cBhvr>
                                      <p:tavLst>
                                        <p:tav tm="0">
                                          <p:val>
                                            <p:strVal val="#ppt_y+#ppt_h*1.125000"/>
                                          </p:val>
                                        </p:tav>
                                        <p:tav tm="100000">
                                          <p:val>
                                            <p:strVal val="#ppt_y"/>
                                          </p:val>
                                        </p:tav>
                                      </p:tavLst>
                                    </p:anim>
                                    <p:animEffect transition="in" filter="wipe(up)">
                                      <p:cBhvr>
                                        <p:cTn id="33" dur="250"/>
                                        <p:tgtEl>
                                          <p:spTgt spid="25"/>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p:tgtEl>
                                          <p:spTgt spid="34"/>
                                        </p:tgtEl>
                                        <p:attrNameLst>
                                          <p:attrName>ppt_y</p:attrName>
                                        </p:attrNameLst>
                                      </p:cBhvr>
                                      <p:tavLst>
                                        <p:tav tm="0">
                                          <p:val>
                                            <p:strVal val="#ppt_y+#ppt_h*1.125000"/>
                                          </p:val>
                                        </p:tav>
                                        <p:tav tm="100000">
                                          <p:val>
                                            <p:strVal val="#ppt_y"/>
                                          </p:val>
                                        </p:tav>
                                      </p:tavLst>
                                    </p:anim>
                                    <p:animEffect transition="in" filter="wipe(up)">
                                      <p:cBhvr>
                                        <p:cTn id="38" dur="250"/>
                                        <p:tgtEl>
                                          <p:spTgt spid="34"/>
                                        </p:tgtEl>
                                      </p:cBhvr>
                                    </p:animEffect>
                                  </p:childTnLst>
                                </p:cTn>
                              </p:par>
                            </p:childTnLst>
                          </p:cTn>
                        </p:par>
                        <p:par>
                          <p:cTn id="39" fill="hold">
                            <p:stCondLst>
                              <p:cond delay="2250"/>
                            </p:stCondLst>
                            <p:childTnLst>
                              <p:par>
                                <p:cTn id="40" presetID="12" presetClass="entr" presetSubtype="4"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p:tgtEl>
                                          <p:spTgt spid="35"/>
                                        </p:tgtEl>
                                        <p:attrNameLst>
                                          <p:attrName>ppt_y</p:attrName>
                                        </p:attrNameLst>
                                      </p:cBhvr>
                                      <p:tavLst>
                                        <p:tav tm="0">
                                          <p:val>
                                            <p:strVal val="#ppt_y+#ppt_h*1.125000"/>
                                          </p:val>
                                        </p:tav>
                                        <p:tav tm="100000">
                                          <p:val>
                                            <p:strVal val="#ppt_y"/>
                                          </p:val>
                                        </p:tav>
                                      </p:tavLst>
                                    </p:anim>
                                    <p:animEffect transition="in" filter="wipe(up)">
                                      <p:cBhvr>
                                        <p:cTn id="43"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0" grpId="0" animBg="1"/>
      <p:bldP spid="31" grpId="0" animBg="1"/>
      <p:bldP spid="32" grpId="0" animBg="1"/>
      <p:bldP spid="33" grpId="0" animBg="1"/>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9">
            <a:extLst>
              <a:ext uri="{FF2B5EF4-FFF2-40B4-BE49-F238E27FC236}">
                <a16:creationId xmlns:a16="http://schemas.microsoft.com/office/drawing/2014/main" id="{4B01F392-F8AD-476A-BF43-D3C2E9DB1CED}"/>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20</a:t>
            </a:r>
          </a:p>
        </p:txBody>
      </p:sp>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8648791" y="5156901"/>
            <a:ext cx="3326482"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GO TO TIP SEVEN</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BA92B870-194E-4394-8DFB-B47055DAEFA1}"/>
              </a:ext>
            </a:extLst>
          </p:cNvPr>
          <p:cNvSpPr txBox="1">
            <a:spLocks/>
          </p:cNvSpPr>
          <p:nvPr/>
        </p:nvSpPr>
        <p:spPr>
          <a:xfrm>
            <a:off x="5396088" y="860594"/>
            <a:ext cx="6265334" cy="4659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40000"/>
              </a:lnSpc>
              <a:spcBef>
                <a:spcPts val="0"/>
              </a:spcBef>
              <a:defRPr/>
            </a:pPr>
            <a:endParaRPr lang="en-US" sz="2100" i="1"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40000"/>
              </a:lnSpc>
              <a:spcBef>
                <a:spcPts val="0"/>
              </a:spcBef>
              <a:buClr>
                <a:srgbClr val="17B2D1"/>
              </a:buClr>
              <a:buFont typeface="Wingdings" panose="05000000000000000000" pitchFamily="2" charset="2"/>
              <a:buChar char="§"/>
              <a:defRPr/>
            </a:pPr>
            <a:endParaRPr lang="en-US" sz="600" dirty="0">
              <a:solidFill>
                <a:srgbClr val="FFFFFF"/>
              </a:solidFill>
              <a:latin typeface="Arial" panose="020B0604020202020204" pitchFamily="34" charset="0"/>
              <a:ea typeface="Georgia" panose="02040502050405020303" pitchFamily="18" charset="0"/>
              <a:cs typeface="Arial" panose="020B0604020202020204" pitchFamily="34" charset="0"/>
            </a:endParaRPr>
          </a:p>
        </p:txBody>
      </p:sp>
      <p:pic>
        <p:nvPicPr>
          <p:cNvPr id="20" name="Picture 19">
            <a:extLst>
              <a:ext uri="{FF2B5EF4-FFF2-40B4-BE49-F238E27FC236}">
                <a16:creationId xmlns:a16="http://schemas.microsoft.com/office/drawing/2014/main" id="{721202B2-CA2F-4CCE-AF52-2CA3EBE34A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64951" y="688525"/>
            <a:ext cx="3885721" cy="2590481"/>
          </a:xfrm>
          <a:prstGeom prst="rect">
            <a:avLst/>
          </a:prstGeom>
        </p:spPr>
      </p:pic>
      <p:sp>
        <p:nvSpPr>
          <p:cNvPr id="26" name="Title 1">
            <a:extLst>
              <a:ext uri="{FF2B5EF4-FFF2-40B4-BE49-F238E27FC236}">
                <a16:creationId xmlns:a16="http://schemas.microsoft.com/office/drawing/2014/main" id="{F6A1100B-1A51-4811-A79C-3FAC40090D18}"/>
              </a:ext>
            </a:extLst>
          </p:cNvPr>
          <p:cNvSpPr>
            <a:spLocks noGrp="1"/>
          </p:cNvSpPr>
          <p:nvPr>
            <p:ph type="title"/>
          </p:nvPr>
        </p:nvSpPr>
        <p:spPr>
          <a:xfrm>
            <a:off x="564951" y="3279006"/>
            <a:ext cx="3885721" cy="1017659"/>
          </a:xfrm>
          <a:solidFill>
            <a:srgbClr val="919295"/>
          </a:solidFill>
        </p:spPr>
        <p:txBody>
          <a:bodyPr>
            <a:normAutofit fontScale="90000"/>
          </a:bodyPr>
          <a:lstStyle/>
          <a:p>
            <a:pPr algn="ctr"/>
            <a:br>
              <a:rPr lang="en-US" sz="9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Tip Six: Use mindfulness to teach self-regulation at home and at </a:t>
            </a:r>
            <a:br>
              <a:rPr lang="en-US" sz="2000" b="1" dirty="0">
                <a:solidFill>
                  <a:schemeClr val="bg1"/>
                </a:solidFill>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FCAD8D8-A7A0-4A06-AFD3-01E3EDE44F4D}"/>
              </a:ext>
            </a:extLst>
          </p:cNvPr>
          <p:cNvSpPr txBox="1"/>
          <p:nvPr/>
        </p:nvSpPr>
        <p:spPr>
          <a:xfrm>
            <a:off x="4955822" y="549737"/>
            <a:ext cx="6705600" cy="4382995"/>
          </a:xfrm>
          <a:prstGeom prst="rect">
            <a:avLst/>
          </a:prstGeom>
          <a:noFill/>
        </p:spPr>
        <p:txBody>
          <a:bodyPr wrap="square">
            <a:spAutoFit/>
          </a:bodyPr>
          <a:lstStyle/>
          <a:p>
            <a:pPr>
              <a:lnSpc>
                <a:spcPct val="120000"/>
              </a:lnSpc>
              <a:spcBef>
                <a:spcPts val="0"/>
              </a:spcBef>
            </a:pPr>
            <a:r>
              <a:rPr lang="en-US" sz="1800" b="1" i="1" dirty="0">
                <a:latin typeface="Arial" panose="020B0604020202020204" pitchFamily="34" charset="0"/>
                <a:cs typeface="Arial" panose="020B0604020202020204" pitchFamily="34" charset="0"/>
              </a:rPr>
              <a:t>Infuse mindfulness practices such as yoga, breathwork, and meditation into your school day. </a:t>
            </a:r>
            <a:r>
              <a:rPr lang="en-US" sz="1800" dirty="0">
                <a:latin typeface="Arial" panose="020B0604020202020204" pitchFamily="34" charset="0"/>
                <a:cs typeface="Arial" panose="020B0604020202020204" pitchFamily="34" charset="0"/>
              </a:rPr>
              <a:t>Try a schoolwide mindfulness minute at the end of morning announcements, yoga to get focused after returning to class from lunch, or a meditation to calm and inspire students before a big test.</a:t>
            </a:r>
          </a:p>
          <a:p>
            <a:pPr>
              <a:lnSpc>
                <a:spcPct val="120000"/>
              </a:lnSpc>
              <a:spcBef>
                <a:spcPts val="0"/>
              </a:spcBef>
            </a:pPr>
            <a:endParaRPr lang="en-US" sz="1800" b="1" i="1" dirty="0">
              <a:latin typeface="Arial" panose="020B0604020202020204" pitchFamily="34" charset="0"/>
              <a:cs typeface="Arial" panose="020B0604020202020204" pitchFamily="34" charset="0"/>
            </a:endParaRPr>
          </a:p>
          <a:p>
            <a:pPr>
              <a:lnSpc>
                <a:spcPct val="120000"/>
              </a:lnSpc>
              <a:spcBef>
                <a:spcPts val="0"/>
              </a:spcBef>
            </a:pPr>
            <a:r>
              <a:rPr lang="en-US" sz="1800" b="1" i="1" dirty="0">
                <a:latin typeface="Arial" panose="020B0604020202020204" pitchFamily="34" charset="0"/>
                <a:cs typeface="Arial" panose="020B0604020202020204" pitchFamily="34" charset="0"/>
              </a:rPr>
              <a:t>Share techniques with families. </a:t>
            </a:r>
            <a:r>
              <a:rPr lang="en-US" sz="1800" dirty="0">
                <a:latin typeface="Arial" panose="020B0604020202020204" pitchFamily="34" charset="0"/>
                <a:cs typeface="Arial" panose="020B0604020202020204" pitchFamily="34" charset="0"/>
              </a:rPr>
              <a:t>Post tips, videos, articles, and other resources to your social media accounts, website, and newsletters.</a:t>
            </a:r>
          </a:p>
          <a:p>
            <a:pPr>
              <a:lnSpc>
                <a:spcPct val="120000"/>
              </a:lnSpc>
              <a:spcBef>
                <a:spcPts val="0"/>
              </a:spcBef>
            </a:pPr>
            <a:endParaRPr lang="en-US" sz="1800" dirty="0">
              <a:latin typeface="Arial" panose="020B0604020202020204" pitchFamily="34" charset="0"/>
              <a:cs typeface="Arial" panose="020B0604020202020204" pitchFamily="34" charset="0"/>
            </a:endParaRPr>
          </a:p>
          <a:p>
            <a:pPr>
              <a:lnSpc>
                <a:spcPct val="120000"/>
              </a:lnSpc>
              <a:spcBef>
                <a:spcPts val="0"/>
              </a:spcBef>
            </a:pPr>
            <a:r>
              <a:rPr lang="en-US" sz="1800" b="1" i="1" dirty="0">
                <a:latin typeface="Arial" panose="020B0604020202020204" pitchFamily="34" charset="0"/>
                <a:cs typeface="Arial" panose="020B0604020202020204" pitchFamily="34" charset="0"/>
              </a:rPr>
              <a:t>Explore a variety of resources to support a schoolwide or districtwide mindfulness implementation. </a:t>
            </a:r>
            <a:r>
              <a:rPr lang="en-US" sz="1800" b="1" u="sng" dirty="0">
                <a:solidFill>
                  <a:srgbClr val="CD492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See the Childhood-Trauma Learning Collaborative’s free resources</a:t>
            </a:r>
            <a:r>
              <a:rPr lang="en-US" sz="1800" dirty="0">
                <a:solidFill>
                  <a:schemeClr val="accent2"/>
                </a:solidFill>
                <a:latin typeface="Arial" panose="020B0604020202020204" pitchFamily="34" charset="0"/>
                <a:cs typeface="Arial" panose="020B0604020202020204" pitchFamily="34" charset="0"/>
              </a:rPr>
              <a:t>.</a:t>
            </a:r>
          </a:p>
        </p:txBody>
      </p:sp>
      <p:sp>
        <p:nvSpPr>
          <p:cNvPr id="41" name="Rectangle 40">
            <a:hlinkClick r:id="rId4" action="ppaction://hlinksldjump"/>
            <a:extLst>
              <a:ext uri="{FF2B5EF4-FFF2-40B4-BE49-F238E27FC236}">
                <a16:creationId xmlns:a16="http://schemas.microsoft.com/office/drawing/2014/main" id="{5488A4C5-FEB9-41FA-9F3B-F027F8B8DC04}"/>
              </a:ext>
              <a:ext uri="{C183D7F6-B498-43B3-948B-1728B52AA6E4}">
                <adec:decorative xmlns:adec="http://schemas.microsoft.com/office/drawing/2017/decorative" val="1"/>
              </a:ext>
            </a:extLst>
          </p:cNvPr>
          <p:cNvSpPr/>
          <p:nvPr/>
        </p:nvSpPr>
        <p:spPr>
          <a:xfrm>
            <a:off x="8455377"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Seven</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3" name="Title 1">
            <a:extLst>
              <a:ext uri="{FF2B5EF4-FFF2-40B4-BE49-F238E27FC236}">
                <a16:creationId xmlns:a16="http://schemas.microsoft.com/office/drawing/2014/main" id="{F80E07D5-B3B9-4410-B031-93A58BC1704D}"/>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5" name="Isosceles Triangle 44">
            <a:hlinkClick r:id="rId4" action="ppaction://hlinksldjump"/>
            <a:extLst>
              <a:ext uri="{FF2B5EF4-FFF2-40B4-BE49-F238E27FC236}">
                <a16:creationId xmlns:a16="http://schemas.microsoft.com/office/drawing/2014/main" id="{43B65339-69D9-4DB9-9AA4-0DB95AAAC05C}"/>
              </a:ext>
              <a:ext uri="{C183D7F6-B498-43B3-948B-1728B52AA6E4}">
                <adec:decorative xmlns:adec="http://schemas.microsoft.com/office/drawing/2017/decorative" val="1"/>
              </a:ext>
            </a:extLst>
          </p:cNvPr>
          <p:cNvSpPr/>
          <p:nvPr/>
        </p:nvSpPr>
        <p:spPr>
          <a:xfrm rot="10800000">
            <a:off x="8987640"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Rectangle 45">
            <a:hlinkClick r:id="rId7" action="ppaction://hlinksldjump"/>
            <a:extLst>
              <a:ext uri="{FF2B5EF4-FFF2-40B4-BE49-F238E27FC236}">
                <a16:creationId xmlns:a16="http://schemas.microsoft.com/office/drawing/2014/main" id="{C6183D1F-FAC6-47F0-9816-3EA7CDF0714B}"/>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7" name="Rectangle 46">
            <a:hlinkClick r:id="rId8" action="ppaction://hlinksldjump"/>
            <a:extLst>
              <a:ext uri="{FF2B5EF4-FFF2-40B4-BE49-F238E27FC236}">
                <a16:creationId xmlns:a16="http://schemas.microsoft.com/office/drawing/2014/main" id="{BFECBA31-859D-4E5A-A01B-BCB177ADEF43}"/>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8" name="Rectangle 47">
            <a:hlinkClick r:id="rId9" action="ppaction://hlinksldjump"/>
            <a:extLst>
              <a:ext uri="{FF2B5EF4-FFF2-40B4-BE49-F238E27FC236}">
                <a16:creationId xmlns:a16="http://schemas.microsoft.com/office/drawing/2014/main" id="{69D67ABE-1E98-44FF-8C09-0923F25B7E4B}"/>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9" name="Rectangle 48">
            <a:hlinkClick r:id="rId10" action="ppaction://hlinksldjump"/>
            <a:extLst>
              <a:ext uri="{FF2B5EF4-FFF2-40B4-BE49-F238E27FC236}">
                <a16:creationId xmlns:a16="http://schemas.microsoft.com/office/drawing/2014/main" id="{521F0B15-31D7-4DB0-82DF-765FD0ED39D1}"/>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0" name="Rectangle 49">
            <a:hlinkClick r:id="rId11" action="ppaction://hlinksldjump"/>
            <a:extLst>
              <a:ext uri="{FF2B5EF4-FFF2-40B4-BE49-F238E27FC236}">
                <a16:creationId xmlns:a16="http://schemas.microsoft.com/office/drawing/2014/main" id="{0153AF4C-A818-4548-92CA-8787A7350BE9}"/>
              </a:ext>
              <a:ext uri="{C183D7F6-B498-43B3-948B-1728B52AA6E4}">
                <adec:decorative xmlns:adec="http://schemas.microsoft.com/office/drawing/2017/decorative" val="1"/>
              </a:ext>
            </a:extLst>
          </p:cNvPr>
          <p:cNvSpPr/>
          <p:nvPr/>
        </p:nvSpPr>
        <p:spPr>
          <a:xfrm>
            <a:off x="5729035"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1" name="Rectangle 50">
            <a:hlinkClick r:id="rId12" action="ppaction://hlinksldjump"/>
            <a:extLst>
              <a:ext uri="{FF2B5EF4-FFF2-40B4-BE49-F238E27FC236}">
                <a16:creationId xmlns:a16="http://schemas.microsoft.com/office/drawing/2014/main" id="{222A55AB-4478-4DFB-8100-9B1FE440E8E1}"/>
              </a:ext>
              <a:ext uri="{C183D7F6-B498-43B3-948B-1728B52AA6E4}">
                <adec:decorative xmlns:adec="http://schemas.microsoft.com/office/drawing/2017/decorative" val="1"/>
              </a:ext>
            </a:extLst>
          </p:cNvPr>
          <p:cNvSpPr/>
          <p:nvPr/>
        </p:nvSpPr>
        <p:spPr>
          <a:xfrm>
            <a:off x="7106278"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2" name="Rectangle 51">
            <a:hlinkClick r:id="rId13" action="ppaction://hlinksldjump"/>
            <a:extLst>
              <a:ext uri="{FF2B5EF4-FFF2-40B4-BE49-F238E27FC236}">
                <a16:creationId xmlns:a16="http://schemas.microsoft.com/office/drawing/2014/main" id="{03E0AA38-7D8F-4111-9A94-5AD5C9CFC61A}"/>
              </a:ext>
              <a:ext uri="{C183D7F6-B498-43B3-948B-1728B52AA6E4}">
                <adec:decorative xmlns:adec="http://schemas.microsoft.com/office/drawing/2017/decorative" val="1"/>
              </a:ext>
            </a:extLst>
          </p:cNvPr>
          <p:cNvSpPr/>
          <p:nvPr/>
        </p:nvSpPr>
        <p:spPr>
          <a:xfrm>
            <a:off x="9861468"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20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p:tgtEl>
                                          <p:spTgt spid="46"/>
                                        </p:tgtEl>
                                        <p:attrNameLst>
                                          <p:attrName>ppt_y</p:attrName>
                                        </p:attrNameLst>
                                      </p:cBhvr>
                                      <p:tavLst>
                                        <p:tav tm="0">
                                          <p:val>
                                            <p:strVal val="#ppt_y+#ppt_h*1.125000"/>
                                          </p:val>
                                        </p:tav>
                                        <p:tav tm="100000">
                                          <p:val>
                                            <p:strVal val="#ppt_y"/>
                                          </p:val>
                                        </p:tav>
                                      </p:tavLst>
                                    </p:anim>
                                    <p:animEffect transition="in" filter="wipe(up)">
                                      <p:cBhvr>
                                        <p:cTn id="8" dur="250"/>
                                        <p:tgtEl>
                                          <p:spTgt spid="4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p:tgtEl>
                                          <p:spTgt spid="47"/>
                                        </p:tgtEl>
                                        <p:attrNameLst>
                                          <p:attrName>ppt_y</p:attrName>
                                        </p:attrNameLst>
                                      </p:cBhvr>
                                      <p:tavLst>
                                        <p:tav tm="0">
                                          <p:val>
                                            <p:strVal val="#ppt_y+#ppt_h*1.125000"/>
                                          </p:val>
                                        </p:tav>
                                        <p:tav tm="100000">
                                          <p:val>
                                            <p:strVal val="#ppt_y"/>
                                          </p:val>
                                        </p:tav>
                                      </p:tavLst>
                                    </p:anim>
                                    <p:animEffect transition="in" filter="wipe(up)">
                                      <p:cBhvr>
                                        <p:cTn id="13" dur="250"/>
                                        <p:tgtEl>
                                          <p:spTgt spid="47"/>
                                        </p:tgtEl>
                                      </p:cBhvr>
                                    </p:animEffect>
                                  </p:childTnLst>
                                </p:cTn>
                              </p:par>
                            </p:childTnLst>
                          </p:cTn>
                        </p:par>
                        <p:par>
                          <p:cTn id="14" fill="hold">
                            <p:stCondLst>
                              <p:cond delay="750"/>
                            </p:stCondLst>
                            <p:childTnLst>
                              <p:par>
                                <p:cTn id="15" presetID="12" presetClass="entr" presetSubtype="4"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250"/>
                                        <p:tgtEl>
                                          <p:spTgt spid="48"/>
                                        </p:tgtEl>
                                        <p:attrNameLst>
                                          <p:attrName>ppt_y</p:attrName>
                                        </p:attrNameLst>
                                      </p:cBhvr>
                                      <p:tavLst>
                                        <p:tav tm="0">
                                          <p:val>
                                            <p:strVal val="#ppt_y+#ppt_h*1.125000"/>
                                          </p:val>
                                        </p:tav>
                                        <p:tav tm="100000">
                                          <p:val>
                                            <p:strVal val="#ppt_y"/>
                                          </p:val>
                                        </p:tav>
                                      </p:tavLst>
                                    </p:anim>
                                    <p:animEffect transition="in" filter="wipe(up)">
                                      <p:cBhvr>
                                        <p:cTn id="18" dur="250"/>
                                        <p:tgtEl>
                                          <p:spTgt spid="48"/>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250"/>
                                        <p:tgtEl>
                                          <p:spTgt spid="49"/>
                                        </p:tgtEl>
                                        <p:attrNameLst>
                                          <p:attrName>ppt_y</p:attrName>
                                        </p:attrNameLst>
                                      </p:cBhvr>
                                      <p:tavLst>
                                        <p:tav tm="0">
                                          <p:val>
                                            <p:strVal val="#ppt_y+#ppt_h*1.125000"/>
                                          </p:val>
                                        </p:tav>
                                        <p:tav tm="100000">
                                          <p:val>
                                            <p:strVal val="#ppt_y"/>
                                          </p:val>
                                        </p:tav>
                                      </p:tavLst>
                                    </p:anim>
                                    <p:animEffect transition="in" filter="wipe(up)">
                                      <p:cBhvr>
                                        <p:cTn id="23" dur="250"/>
                                        <p:tgtEl>
                                          <p:spTgt spid="49"/>
                                        </p:tgtEl>
                                      </p:cBhvr>
                                    </p:animEffect>
                                  </p:childTnLst>
                                </p:cTn>
                              </p:par>
                            </p:childTnLst>
                          </p:cTn>
                        </p:par>
                        <p:par>
                          <p:cTn id="24" fill="hold">
                            <p:stCondLst>
                              <p:cond delay="1250"/>
                            </p:stCondLst>
                            <p:childTnLst>
                              <p:par>
                                <p:cTn id="25" presetID="12" presetClass="entr" presetSubtype="4"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250"/>
                                        <p:tgtEl>
                                          <p:spTgt spid="50"/>
                                        </p:tgtEl>
                                        <p:attrNameLst>
                                          <p:attrName>ppt_y</p:attrName>
                                        </p:attrNameLst>
                                      </p:cBhvr>
                                      <p:tavLst>
                                        <p:tav tm="0">
                                          <p:val>
                                            <p:strVal val="#ppt_y+#ppt_h*1.125000"/>
                                          </p:val>
                                        </p:tav>
                                        <p:tav tm="100000">
                                          <p:val>
                                            <p:strVal val="#ppt_y"/>
                                          </p:val>
                                        </p:tav>
                                      </p:tavLst>
                                    </p:anim>
                                    <p:animEffect transition="in" filter="wipe(up)">
                                      <p:cBhvr>
                                        <p:cTn id="28" dur="250"/>
                                        <p:tgtEl>
                                          <p:spTgt spid="50"/>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250"/>
                                        <p:tgtEl>
                                          <p:spTgt spid="51"/>
                                        </p:tgtEl>
                                        <p:attrNameLst>
                                          <p:attrName>ppt_y</p:attrName>
                                        </p:attrNameLst>
                                      </p:cBhvr>
                                      <p:tavLst>
                                        <p:tav tm="0">
                                          <p:val>
                                            <p:strVal val="#ppt_y+#ppt_h*1.125000"/>
                                          </p:val>
                                        </p:tav>
                                        <p:tav tm="100000">
                                          <p:val>
                                            <p:strVal val="#ppt_y"/>
                                          </p:val>
                                        </p:tav>
                                      </p:tavLst>
                                    </p:anim>
                                    <p:animEffect transition="in" filter="wipe(up)">
                                      <p:cBhvr>
                                        <p:cTn id="33" dur="250"/>
                                        <p:tgtEl>
                                          <p:spTgt spid="51"/>
                                        </p:tgtEl>
                                      </p:cBhvr>
                                    </p:animEffect>
                                  </p:childTnLst>
                                </p:cTn>
                              </p:par>
                            </p:childTnLst>
                          </p:cTn>
                        </p:par>
                        <p:par>
                          <p:cTn id="34" fill="hold">
                            <p:stCondLst>
                              <p:cond delay="1750"/>
                            </p:stCondLst>
                            <p:childTnLst>
                              <p:par>
                                <p:cTn id="35" presetID="1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250"/>
                                        <p:tgtEl>
                                          <p:spTgt spid="41"/>
                                        </p:tgtEl>
                                        <p:attrNameLst>
                                          <p:attrName>ppt_y</p:attrName>
                                        </p:attrNameLst>
                                      </p:cBhvr>
                                      <p:tavLst>
                                        <p:tav tm="0">
                                          <p:val>
                                            <p:strVal val="#ppt_y+#ppt_h*1.125000"/>
                                          </p:val>
                                        </p:tav>
                                        <p:tav tm="100000">
                                          <p:val>
                                            <p:strVal val="#ppt_y"/>
                                          </p:val>
                                        </p:tav>
                                      </p:tavLst>
                                    </p:anim>
                                    <p:animEffect transition="in" filter="wipe(up)">
                                      <p:cBhvr>
                                        <p:cTn id="38" dur="250"/>
                                        <p:tgtEl>
                                          <p:spTgt spid="41"/>
                                        </p:tgtEl>
                                      </p:cBhvr>
                                    </p:animEffect>
                                  </p:childTnLst>
                                </p:cTn>
                              </p:par>
                            </p:childTnLst>
                          </p:cTn>
                        </p:par>
                        <p:par>
                          <p:cTn id="39" fill="hold">
                            <p:stCondLst>
                              <p:cond delay="2000"/>
                            </p:stCondLst>
                            <p:childTnLst>
                              <p:par>
                                <p:cTn id="40" presetID="12" presetClass="entr" presetSubtype="4"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additive="base">
                                        <p:cTn id="42" dur="250"/>
                                        <p:tgtEl>
                                          <p:spTgt spid="52"/>
                                        </p:tgtEl>
                                        <p:attrNameLst>
                                          <p:attrName>ppt_y</p:attrName>
                                        </p:attrNameLst>
                                      </p:cBhvr>
                                      <p:tavLst>
                                        <p:tav tm="0">
                                          <p:val>
                                            <p:strVal val="#ppt_y+#ppt_h*1.125000"/>
                                          </p:val>
                                        </p:tav>
                                        <p:tav tm="100000">
                                          <p:val>
                                            <p:strVal val="#ppt_y"/>
                                          </p:val>
                                        </p:tav>
                                      </p:tavLst>
                                    </p:anim>
                                    <p:animEffect transition="in" filter="wipe(up)">
                                      <p:cBhvr>
                                        <p:cTn id="43"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47" grpId="0" animBg="1"/>
      <p:bldP spid="48" grpId="0" animBg="1"/>
      <p:bldP spid="49" grpId="0" animBg="1"/>
      <p:bldP spid="50" grpId="0" animBg="1"/>
      <p:bldP spid="51"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D5E2-BA25-4336-AA7F-947FA6505BF5}"/>
              </a:ext>
            </a:extLst>
          </p:cNvPr>
          <p:cNvSpPr>
            <a:spLocks noGrp="1"/>
          </p:cNvSpPr>
          <p:nvPr>
            <p:ph type="title"/>
          </p:nvPr>
        </p:nvSpPr>
        <p:spPr>
          <a:xfrm>
            <a:off x="723505" y="467960"/>
            <a:ext cx="11049395" cy="1195930"/>
          </a:xfrm>
        </p:spPr>
        <p:txBody>
          <a:bodyPr>
            <a:noAutofit/>
          </a:bodyPr>
          <a:lstStyle/>
          <a:p>
            <a:r>
              <a:rPr lang="en-US" sz="4000" dirty="0">
                <a:latin typeface="Arial" panose="020B0604020202020204" pitchFamily="34" charset="0"/>
                <a:cs typeface="Arial" panose="020B0604020202020204" pitchFamily="34" charset="0"/>
              </a:rPr>
              <a:t>Tip Seven: Vision for a better future together, with a healthy dose of reality.</a:t>
            </a:r>
          </a:p>
        </p:txBody>
      </p:sp>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21</a:t>
            </a:r>
          </a:p>
        </p:txBody>
      </p:sp>
      <p:sp>
        <p:nvSpPr>
          <p:cNvPr id="28" name="Title 1">
            <a:extLst>
              <a:ext uri="{FF2B5EF4-FFF2-40B4-BE49-F238E27FC236}">
                <a16:creationId xmlns:a16="http://schemas.microsoft.com/office/drawing/2014/main" id="{A5E6A25B-C3CC-4036-A0C0-11ABA8A7CEA3}"/>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5" name="Picture 4" descr="A group of people posing for a photo&#10;&#10;Description automatically generated">
            <a:extLst>
              <a:ext uri="{FF2B5EF4-FFF2-40B4-BE49-F238E27FC236}">
                <a16:creationId xmlns:a16="http://schemas.microsoft.com/office/drawing/2014/main" id="{D8BF96F0-0650-4C83-82A5-76E7EB49E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508" y="2034615"/>
            <a:ext cx="5861387" cy="3905148"/>
          </a:xfrm>
          <a:prstGeom prst="rect">
            <a:avLst/>
          </a:prstGeom>
        </p:spPr>
      </p:pic>
      <p:sp>
        <p:nvSpPr>
          <p:cNvPr id="32" name="Rectangle 31">
            <a:hlinkClick r:id="rId4" action="ppaction://hlinksldjump"/>
            <a:extLst>
              <a:ext uri="{FF2B5EF4-FFF2-40B4-BE49-F238E27FC236}">
                <a16:creationId xmlns:a16="http://schemas.microsoft.com/office/drawing/2014/main" id="{F042CBBD-10DF-45E8-BAFA-8EE4FADF10C0}"/>
              </a:ext>
              <a:ext uri="{C183D7F6-B498-43B3-948B-1728B52AA6E4}">
                <adec:decorative xmlns:adec="http://schemas.microsoft.com/office/drawing/2017/decorative" val="1"/>
              </a:ext>
            </a:extLst>
          </p:cNvPr>
          <p:cNvSpPr/>
          <p:nvPr/>
        </p:nvSpPr>
        <p:spPr>
          <a:xfrm>
            <a:off x="9805023"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3" name="Rectangle 32">
            <a:hlinkClick r:id="rId5" action="ppaction://hlinksldjump"/>
            <a:extLst>
              <a:ext uri="{FF2B5EF4-FFF2-40B4-BE49-F238E27FC236}">
                <a16:creationId xmlns:a16="http://schemas.microsoft.com/office/drawing/2014/main" id="{E80DBCCE-AD23-46C9-B03B-1A2732972E74}"/>
              </a:ext>
              <a:ext uri="{C183D7F6-B498-43B3-948B-1728B52AA6E4}">
                <adec:decorative xmlns:adec="http://schemas.microsoft.com/office/drawing/2017/decorative" val="1"/>
              </a:ext>
            </a:extLst>
          </p:cNvPr>
          <p:cNvSpPr/>
          <p:nvPr/>
        </p:nvSpPr>
        <p:spPr>
          <a:xfrm>
            <a:off x="8455377"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 Seven</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4" name="Isosceles Triangle 33">
            <a:hlinkClick r:id="rId6" action="ppaction://hlinksldjump"/>
            <a:extLst>
              <a:ext uri="{FF2B5EF4-FFF2-40B4-BE49-F238E27FC236}">
                <a16:creationId xmlns:a16="http://schemas.microsoft.com/office/drawing/2014/main" id="{FDB77A70-B830-4FBE-9709-9D5AEB05D2E8}"/>
              </a:ext>
              <a:ext uri="{C183D7F6-B498-43B3-948B-1728B52AA6E4}">
                <adec:decorative xmlns:adec="http://schemas.microsoft.com/office/drawing/2017/decorative" val="1"/>
              </a:ext>
            </a:extLst>
          </p:cNvPr>
          <p:cNvSpPr/>
          <p:nvPr/>
        </p:nvSpPr>
        <p:spPr>
          <a:xfrm rot="10800000">
            <a:off x="8987640"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Rectangle 34">
            <a:hlinkClick r:id="rId7" action="ppaction://hlinksldjump"/>
            <a:extLst>
              <a:ext uri="{FF2B5EF4-FFF2-40B4-BE49-F238E27FC236}">
                <a16:creationId xmlns:a16="http://schemas.microsoft.com/office/drawing/2014/main" id="{C7FD73BA-8BF5-433A-A219-DFB8D297ACE6}"/>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6" name="Rectangle 35">
            <a:hlinkClick r:id="rId8" action="ppaction://hlinksldjump"/>
            <a:extLst>
              <a:ext uri="{FF2B5EF4-FFF2-40B4-BE49-F238E27FC236}">
                <a16:creationId xmlns:a16="http://schemas.microsoft.com/office/drawing/2014/main" id="{A1E4443D-1D3D-4E18-99C1-D4FE34CBAF9F}"/>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7" name="Rectangle 36">
            <a:hlinkClick r:id="rId9" action="ppaction://hlinksldjump"/>
            <a:extLst>
              <a:ext uri="{FF2B5EF4-FFF2-40B4-BE49-F238E27FC236}">
                <a16:creationId xmlns:a16="http://schemas.microsoft.com/office/drawing/2014/main" id="{07AD1F8A-88B5-4054-B240-A94EDED9F5B2}"/>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8" name="Rectangle 37">
            <a:hlinkClick r:id="rId10" action="ppaction://hlinksldjump"/>
            <a:extLst>
              <a:ext uri="{FF2B5EF4-FFF2-40B4-BE49-F238E27FC236}">
                <a16:creationId xmlns:a16="http://schemas.microsoft.com/office/drawing/2014/main" id="{D221F304-58B9-4EA8-B277-FA829DB53E92}"/>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9" name="Rectangle 38">
            <a:hlinkClick r:id="rId11" action="ppaction://hlinksldjump"/>
            <a:extLst>
              <a:ext uri="{FF2B5EF4-FFF2-40B4-BE49-F238E27FC236}">
                <a16:creationId xmlns:a16="http://schemas.microsoft.com/office/drawing/2014/main" id="{760DBAAA-0977-49CB-A9CD-0FD67C9EF392}"/>
              </a:ext>
              <a:ext uri="{C183D7F6-B498-43B3-948B-1728B52AA6E4}">
                <adec:decorative xmlns:adec="http://schemas.microsoft.com/office/drawing/2017/decorative" val="1"/>
              </a:ext>
            </a:extLst>
          </p:cNvPr>
          <p:cNvSpPr/>
          <p:nvPr/>
        </p:nvSpPr>
        <p:spPr>
          <a:xfrm>
            <a:off x="5729035"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0" name="Rectangle 39">
            <a:hlinkClick r:id="rId12" action="ppaction://hlinksldjump"/>
            <a:extLst>
              <a:ext uri="{FF2B5EF4-FFF2-40B4-BE49-F238E27FC236}">
                <a16:creationId xmlns:a16="http://schemas.microsoft.com/office/drawing/2014/main" id="{58540F43-66B7-4590-993F-6228D680B189}"/>
              </a:ext>
              <a:ext uri="{C183D7F6-B498-43B3-948B-1728B52AA6E4}">
                <adec:decorative xmlns:adec="http://schemas.microsoft.com/office/drawing/2017/decorative" val="1"/>
              </a:ext>
            </a:extLst>
          </p:cNvPr>
          <p:cNvSpPr/>
          <p:nvPr/>
        </p:nvSpPr>
        <p:spPr>
          <a:xfrm>
            <a:off x="7106278"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0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50"/>
                                        <p:tgtEl>
                                          <p:spTgt spid="35"/>
                                        </p:tgtEl>
                                        <p:attrNameLst>
                                          <p:attrName>ppt_y</p:attrName>
                                        </p:attrNameLst>
                                      </p:cBhvr>
                                      <p:tavLst>
                                        <p:tav tm="0">
                                          <p:val>
                                            <p:strVal val="#ppt_y+#ppt_h*1.125000"/>
                                          </p:val>
                                        </p:tav>
                                        <p:tav tm="100000">
                                          <p:val>
                                            <p:strVal val="#ppt_y"/>
                                          </p:val>
                                        </p:tav>
                                      </p:tavLst>
                                    </p:anim>
                                    <p:animEffect transition="in" filter="wipe(up)">
                                      <p:cBhvr>
                                        <p:cTn id="8" dur="250"/>
                                        <p:tgtEl>
                                          <p:spTgt spid="35"/>
                                        </p:tgtEl>
                                      </p:cBhvr>
                                    </p:animEffect>
                                  </p:childTnLst>
                                </p:cTn>
                              </p:par>
                            </p:childTnLst>
                          </p:cTn>
                        </p:par>
                        <p:par>
                          <p:cTn id="9" fill="hold">
                            <p:stCondLst>
                              <p:cond delay="750"/>
                            </p:stCondLst>
                            <p:childTnLst>
                              <p:par>
                                <p:cTn id="10" presetID="12" presetClass="entr" presetSubtype="4"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250"/>
                                        <p:tgtEl>
                                          <p:spTgt spid="36"/>
                                        </p:tgtEl>
                                        <p:attrNameLst>
                                          <p:attrName>ppt_y</p:attrName>
                                        </p:attrNameLst>
                                      </p:cBhvr>
                                      <p:tavLst>
                                        <p:tav tm="0">
                                          <p:val>
                                            <p:strVal val="#ppt_y+#ppt_h*1.125000"/>
                                          </p:val>
                                        </p:tav>
                                        <p:tav tm="100000">
                                          <p:val>
                                            <p:strVal val="#ppt_y"/>
                                          </p:val>
                                        </p:tav>
                                      </p:tavLst>
                                    </p:anim>
                                    <p:animEffect transition="in" filter="wipe(up)">
                                      <p:cBhvr>
                                        <p:cTn id="13" dur="250"/>
                                        <p:tgtEl>
                                          <p:spTgt spid="36"/>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250"/>
                                        <p:tgtEl>
                                          <p:spTgt spid="37"/>
                                        </p:tgtEl>
                                        <p:attrNameLst>
                                          <p:attrName>ppt_y</p:attrName>
                                        </p:attrNameLst>
                                      </p:cBhvr>
                                      <p:tavLst>
                                        <p:tav tm="0">
                                          <p:val>
                                            <p:strVal val="#ppt_y+#ppt_h*1.125000"/>
                                          </p:val>
                                        </p:tav>
                                        <p:tav tm="100000">
                                          <p:val>
                                            <p:strVal val="#ppt_y"/>
                                          </p:val>
                                        </p:tav>
                                      </p:tavLst>
                                    </p:anim>
                                    <p:animEffect transition="in" filter="wipe(up)">
                                      <p:cBhvr>
                                        <p:cTn id="18" dur="250"/>
                                        <p:tgtEl>
                                          <p:spTgt spid="37"/>
                                        </p:tgtEl>
                                      </p:cBhvr>
                                    </p:animEffect>
                                  </p:childTnLst>
                                </p:cTn>
                              </p:par>
                            </p:childTnLst>
                          </p:cTn>
                        </p:par>
                        <p:par>
                          <p:cTn id="19" fill="hold">
                            <p:stCondLst>
                              <p:cond delay="1250"/>
                            </p:stCondLst>
                            <p:childTnLst>
                              <p:par>
                                <p:cTn id="20" presetID="1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250"/>
                                        <p:tgtEl>
                                          <p:spTgt spid="38"/>
                                        </p:tgtEl>
                                        <p:attrNameLst>
                                          <p:attrName>ppt_y</p:attrName>
                                        </p:attrNameLst>
                                      </p:cBhvr>
                                      <p:tavLst>
                                        <p:tav tm="0">
                                          <p:val>
                                            <p:strVal val="#ppt_y+#ppt_h*1.125000"/>
                                          </p:val>
                                        </p:tav>
                                        <p:tav tm="100000">
                                          <p:val>
                                            <p:strVal val="#ppt_y"/>
                                          </p:val>
                                        </p:tav>
                                      </p:tavLst>
                                    </p:anim>
                                    <p:animEffect transition="in" filter="wipe(up)">
                                      <p:cBhvr>
                                        <p:cTn id="23" dur="250"/>
                                        <p:tgtEl>
                                          <p:spTgt spid="38"/>
                                        </p:tgtEl>
                                      </p:cBhvr>
                                    </p:animEffect>
                                  </p:childTnLst>
                                </p:cTn>
                              </p:par>
                            </p:childTnLst>
                          </p:cTn>
                        </p:par>
                        <p:par>
                          <p:cTn id="24" fill="hold">
                            <p:stCondLst>
                              <p:cond delay="1500"/>
                            </p:stCondLst>
                            <p:childTnLst>
                              <p:par>
                                <p:cTn id="25" presetID="12" presetClass="entr" presetSubtype="4"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250"/>
                                        <p:tgtEl>
                                          <p:spTgt spid="39"/>
                                        </p:tgtEl>
                                        <p:attrNameLst>
                                          <p:attrName>ppt_y</p:attrName>
                                        </p:attrNameLst>
                                      </p:cBhvr>
                                      <p:tavLst>
                                        <p:tav tm="0">
                                          <p:val>
                                            <p:strVal val="#ppt_y+#ppt_h*1.125000"/>
                                          </p:val>
                                        </p:tav>
                                        <p:tav tm="100000">
                                          <p:val>
                                            <p:strVal val="#ppt_y"/>
                                          </p:val>
                                        </p:tav>
                                      </p:tavLst>
                                    </p:anim>
                                    <p:animEffect transition="in" filter="wipe(up)">
                                      <p:cBhvr>
                                        <p:cTn id="28" dur="250"/>
                                        <p:tgtEl>
                                          <p:spTgt spid="39"/>
                                        </p:tgtEl>
                                      </p:cBhvr>
                                    </p:animEffect>
                                  </p:childTnLst>
                                </p:cTn>
                              </p:par>
                            </p:childTnLst>
                          </p:cTn>
                        </p:par>
                        <p:par>
                          <p:cTn id="29" fill="hold">
                            <p:stCondLst>
                              <p:cond delay="1750"/>
                            </p:stCondLst>
                            <p:childTnLst>
                              <p:par>
                                <p:cTn id="30" presetID="12" presetClass="entr" presetSubtype="4"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250"/>
                                        <p:tgtEl>
                                          <p:spTgt spid="40"/>
                                        </p:tgtEl>
                                        <p:attrNameLst>
                                          <p:attrName>ppt_y</p:attrName>
                                        </p:attrNameLst>
                                      </p:cBhvr>
                                      <p:tavLst>
                                        <p:tav tm="0">
                                          <p:val>
                                            <p:strVal val="#ppt_y+#ppt_h*1.125000"/>
                                          </p:val>
                                        </p:tav>
                                        <p:tav tm="100000">
                                          <p:val>
                                            <p:strVal val="#ppt_y"/>
                                          </p:val>
                                        </p:tav>
                                      </p:tavLst>
                                    </p:anim>
                                    <p:animEffect transition="in" filter="wipe(up)">
                                      <p:cBhvr>
                                        <p:cTn id="33" dur="250"/>
                                        <p:tgtEl>
                                          <p:spTgt spid="40"/>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250"/>
                                        <p:tgtEl>
                                          <p:spTgt spid="33"/>
                                        </p:tgtEl>
                                        <p:attrNameLst>
                                          <p:attrName>ppt_y</p:attrName>
                                        </p:attrNameLst>
                                      </p:cBhvr>
                                      <p:tavLst>
                                        <p:tav tm="0">
                                          <p:val>
                                            <p:strVal val="#ppt_y+#ppt_h*1.125000"/>
                                          </p:val>
                                        </p:tav>
                                        <p:tav tm="100000">
                                          <p:val>
                                            <p:strVal val="#ppt_y"/>
                                          </p:val>
                                        </p:tav>
                                      </p:tavLst>
                                    </p:anim>
                                    <p:animEffect transition="in" filter="wipe(up)">
                                      <p:cBhvr>
                                        <p:cTn id="38" dur="250"/>
                                        <p:tgtEl>
                                          <p:spTgt spid="33"/>
                                        </p:tgtEl>
                                      </p:cBhvr>
                                    </p:animEffect>
                                  </p:childTnLst>
                                </p:cTn>
                              </p:par>
                            </p:childTnLst>
                          </p:cTn>
                        </p:par>
                        <p:par>
                          <p:cTn id="39" fill="hold">
                            <p:stCondLst>
                              <p:cond delay="2250"/>
                            </p:stCondLst>
                            <p:childTnLst>
                              <p:par>
                                <p:cTn id="40" presetID="12" presetClass="entr" presetSubtype="4"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250"/>
                                        <p:tgtEl>
                                          <p:spTgt spid="32"/>
                                        </p:tgtEl>
                                        <p:attrNameLst>
                                          <p:attrName>ppt_y</p:attrName>
                                        </p:attrNameLst>
                                      </p:cBhvr>
                                      <p:tavLst>
                                        <p:tav tm="0">
                                          <p:val>
                                            <p:strVal val="#ppt_y+#ppt_h*1.125000"/>
                                          </p:val>
                                        </p:tav>
                                        <p:tav tm="100000">
                                          <p:val>
                                            <p:strVal val="#ppt_y"/>
                                          </p:val>
                                        </p:tav>
                                      </p:tavLst>
                                    </p:anim>
                                    <p:animEffect transition="in" filter="wipe(up)">
                                      <p:cBhvr>
                                        <p:cTn id="43"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6" grpId="0" animBg="1"/>
      <p:bldP spid="37" grpId="0" animBg="1"/>
      <p:bldP spid="38" grpId="0" animBg="1"/>
      <p:bldP spid="39"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21</a:t>
            </a:r>
          </a:p>
        </p:txBody>
      </p:sp>
      <p:sp>
        <p:nvSpPr>
          <p:cNvPr id="28" name="Title 1">
            <a:extLst>
              <a:ext uri="{FF2B5EF4-FFF2-40B4-BE49-F238E27FC236}">
                <a16:creationId xmlns:a16="http://schemas.microsoft.com/office/drawing/2014/main" id="{A5E6A25B-C3CC-4036-A0C0-11ABA8A7CEA3}"/>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32" name="Rectangle 31">
            <a:hlinkClick r:id="rId3" action="ppaction://hlinksldjump"/>
            <a:extLst>
              <a:ext uri="{FF2B5EF4-FFF2-40B4-BE49-F238E27FC236}">
                <a16:creationId xmlns:a16="http://schemas.microsoft.com/office/drawing/2014/main" id="{F042CBBD-10DF-45E8-BAFA-8EE4FADF10C0}"/>
              </a:ext>
              <a:ext uri="{C183D7F6-B498-43B3-948B-1728B52AA6E4}">
                <adec:decorative xmlns:adec="http://schemas.microsoft.com/office/drawing/2017/decorative" val="1"/>
              </a:ext>
            </a:extLst>
          </p:cNvPr>
          <p:cNvSpPr/>
          <p:nvPr/>
        </p:nvSpPr>
        <p:spPr>
          <a:xfrm>
            <a:off x="9805023"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3" name="Rectangle 32">
            <a:hlinkClick r:id="rId4" action="ppaction://hlinksldjump"/>
            <a:extLst>
              <a:ext uri="{FF2B5EF4-FFF2-40B4-BE49-F238E27FC236}">
                <a16:creationId xmlns:a16="http://schemas.microsoft.com/office/drawing/2014/main" id="{E80DBCCE-AD23-46C9-B03B-1A2732972E74}"/>
              </a:ext>
              <a:ext uri="{C183D7F6-B498-43B3-948B-1728B52AA6E4}">
                <adec:decorative xmlns:adec="http://schemas.microsoft.com/office/drawing/2017/decorative" val="1"/>
              </a:ext>
            </a:extLst>
          </p:cNvPr>
          <p:cNvSpPr/>
          <p:nvPr/>
        </p:nvSpPr>
        <p:spPr>
          <a:xfrm>
            <a:off x="8455377" y="6310489"/>
            <a:ext cx="1303871" cy="452190"/>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8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Seven</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4" name="Isosceles Triangle 33">
            <a:hlinkClick r:id="rId4" action="ppaction://hlinksldjump"/>
            <a:extLst>
              <a:ext uri="{FF2B5EF4-FFF2-40B4-BE49-F238E27FC236}">
                <a16:creationId xmlns:a16="http://schemas.microsoft.com/office/drawing/2014/main" id="{FDB77A70-B830-4FBE-9709-9D5AEB05D2E8}"/>
              </a:ext>
              <a:ext uri="{C183D7F6-B498-43B3-948B-1728B52AA6E4}">
                <adec:decorative xmlns:adec="http://schemas.microsoft.com/office/drawing/2017/decorative" val="1"/>
              </a:ext>
            </a:extLst>
          </p:cNvPr>
          <p:cNvSpPr/>
          <p:nvPr/>
        </p:nvSpPr>
        <p:spPr>
          <a:xfrm rot="10800000">
            <a:off x="8987640" y="6107594"/>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7" name="Picture 16" descr="A group of people posing for a photo&#10;&#10;Description automatically generated">
            <a:extLst>
              <a:ext uri="{FF2B5EF4-FFF2-40B4-BE49-F238E27FC236}">
                <a16:creationId xmlns:a16="http://schemas.microsoft.com/office/drawing/2014/main" id="{FC95E79E-428D-47DC-9A23-DE796F9DE4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10" y="1134051"/>
            <a:ext cx="4325038" cy="2881557"/>
          </a:xfrm>
          <a:prstGeom prst="rect">
            <a:avLst/>
          </a:prstGeom>
        </p:spPr>
      </p:pic>
      <p:sp>
        <p:nvSpPr>
          <p:cNvPr id="18" name="Title 1">
            <a:extLst>
              <a:ext uri="{FF2B5EF4-FFF2-40B4-BE49-F238E27FC236}">
                <a16:creationId xmlns:a16="http://schemas.microsoft.com/office/drawing/2014/main" id="{0C9650E3-EE22-4419-8E4E-3529DF0F16AB}"/>
              </a:ext>
            </a:extLst>
          </p:cNvPr>
          <p:cNvSpPr txBox="1">
            <a:spLocks/>
          </p:cNvSpPr>
          <p:nvPr/>
        </p:nvSpPr>
        <p:spPr>
          <a:xfrm>
            <a:off x="530578" y="3990503"/>
            <a:ext cx="4325038" cy="1228132"/>
          </a:xfrm>
          <a:prstGeom prst="rect">
            <a:avLst/>
          </a:prstGeom>
          <a:solidFill>
            <a:srgbClr val="CD4928"/>
          </a:solidFill>
          <a:ln w="19050">
            <a:noFill/>
          </a:ln>
        </p:spPr>
        <p:style>
          <a:lnRef idx="2">
            <a:schemeClr val="accent3">
              <a:shade val="50000"/>
            </a:schemeClr>
          </a:lnRef>
          <a:fillRef idx="1">
            <a:schemeClr val="accent3"/>
          </a:fillRef>
          <a:effectRef idx="0">
            <a:schemeClr val="accent3"/>
          </a:effectRef>
          <a:fontRef idx="minor">
            <a:schemeClr val="lt1"/>
          </a:fontRef>
        </p:style>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a:latin typeface="Arial" panose="020B0604020202020204" pitchFamily="34" charset="0"/>
                <a:cs typeface="Arial" panose="020B0604020202020204" pitchFamily="34" charset="0"/>
              </a:rPr>
              <a:t>Tip Seven: Vision for a better future together, with a healthy dose of reality.</a:t>
            </a:r>
            <a:endParaRPr kumimoji="0" lang="en-US" sz="2000" b="0" i="0" u="none" strike="noStrike" kern="1200" cap="none" spc="-15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9BE8B27-7636-4D8D-9C50-0D91C8A5A221}"/>
              </a:ext>
            </a:extLst>
          </p:cNvPr>
          <p:cNvSpPr txBox="1"/>
          <p:nvPr/>
        </p:nvSpPr>
        <p:spPr>
          <a:xfrm>
            <a:off x="5022476" y="558276"/>
            <a:ext cx="6435746" cy="646331"/>
          </a:xfrm>
          <a:prstGeom prst="rect">
            <a:avLst/>
          </a:prstGeom>
          <a:noFill/>
        </p:spPr>
        <p:txBody>
          <a:bodyPr wrap="square">
            <a:spAutoFit/>
          </a:bodyPr>
          <a:lstStyle/>
          <a:p>
            <a:pPr>
              <a:lnSpc>
                <a:spcPct val="100000"/>
              </a:lnSpc>
            </a:pPr>
            <a:r>
              <a:rPr lang="en-US" b="1" dirty="0">
                <a:latin typeface="Arial" panose="020B0604020202020204" pitchFamily="34" charset="0"/>
                <a:cs typeface="Arial" panose="020B0604020202020204" pitchFamily="34" charset="0"/>
              </a:rPr>
              <a:t>Schools can follow the </a:t>
            </a:r>
            <a:r>
              <a:rPr lang="en-US" b="1" u="sng" dirty="0">
                <a:solidFill>
                  <a:srgbClr val="CD492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Visioning Onward 8-step process</a:t>
            </a:r>
            <a:r>
              <a:rPr lang="en-US" b="1" dirty="0">
                <a:solidFill>
                  <a:schemeClr val="accent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a:t>
            </a:r>
            <a:r>
              <a:rPr lang="en-US" b="1" dirty="0">
                <a:latin typeface="Arial" panose="020B0604020202020204" pitchFamily="34" charset="0"/>
                <a:cs typeface="Arial" panose="020B0604020202020204" pitchFamily="34" charset="0"/>
              </a:rPr>
              <a:t>to frame these crucial conversations.</a:t>
            </a:r>
          </a:p>
        </p:txBody>
      </p:sp>
      <p:sp>
        <p:nvSpPr>
          <p:cNvPr id="26" name="TextBox 25">
            <a:extLst>
              <a:ext uri="{FF2B5EF4-FFF2-40B4-BE49-F238E27FC236}">
                <a16:creationId xmlns:a16="http://schemas.microsoft.com/office/drawing/2014/main" id="{1514B8FA-3F7D-4D9A-891A-C95791051790}"/>
              </a:ext>
            </a:extLst>
          </p:cNvPr>
          <p:cNvSpPr txBox="1"/>
          <p:nvPr/>
        </p:nvSpPr>
        <p:spPr>
          <a:xfrm>
            <a:off x="5157961" y="1354621"/>
            <a:ext cx="6096000" cy="4093428"/>
          </a:xfrm>
          <a:prstGeom prst="rect">
            <a:avLst/>
          </a:prstGeom>
          <a:noFill/>
        </p:spPr>
        <p:txBody>
          <a:bodyPr wrap="square">
            <a:spAutoFit/>
          </a:bodyPr>
          <a:lstStyle/>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Form a vision steering team and develop a visioning process blueprint.</a:t>
            </a:r>
            <a:br>
              <a:rPr lang="en-US"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Identify participants for the visioning process.</a:t>
            </a:r>
            <a:br>
              <a:rPr lang="en-US"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Develop the first draft of your vision together.</a:t>
            </a:r>
            <a:br>
              <a:rPr lang="en-US"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Research exemplars and options.</a:t>
            </a:r>
            <a:br>
              <a:rPr lang="en-US"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Engage in an extended research exercise to synthesize your knowledge.</a:t>
            </a:r>
            <a:br>
              <a:rPr lang="en-US"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Refine your vision using an iterative visioning process.</a:t>
            </a:r>
            <a:br>
              <a:rPr lang="en-US" dirty="0">
                <a:latin typeface="Arial" panose="020B0604020202020204" pitchFamily="34" charset="0"/>
                <a:cs typeface="Arial" panose="020B0604020202020204" pitchFamily="34" charset="0"/>
              </a:rPr>
            </a:br>
            <a:endParaRPr lang="en-US" sz="800" dirty="0">
              <a:latin typeface="Arial" panose="020B0604020202020204" pitchFamily="34" charset="0"/>
              <a:cs typeface="Arial" panose="020B0604020202020204" pitchFamily="34" charset="0"/>
            </a:endParaRPr>
          </a:p>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Develop mission and goal statements and determine how to measure progress.</a:t>
            </a:r>
          </a:p>
          <a:p>
            <a:pPr marL="342900" indent="-342900">
              <a:lnSpc>
                <a:spcPct val="100000"/>
              </a:lnSpc>
              <a:buClr>
                <a:schemeClr val="tx1"/>
              </a:buClr>
              <a:buFont typeface="+mj-lt"/>
              <a:buAutoNum type="arabicPeriod"/>
            </a:pPr>
            <a:endParaRPr lang="en-US" sz="800" dirty="0">
              <a:latin typeface="Arial" panose="020B0604020202020204" pitchFamily="34" charset="0"/>
              <a:cs typeface="Arial" panose="020B0604020202020204" pitchFamily="34" charset="0"/>
            </a:endParaRPr>
          </a:p>
          <a:p>
            <a:pPr marL="342900" indent="-342900">
              <a:lnSpc>
                <a:spcPct val="100000"/>
              </a:lnSpc>
              <a:buClr>
                <a:schemeClr val="tx1"/>
              </a:buClr>
              <a:buFont typeface="+mj-lt"/>
              <a:buAutoNum type="arabicPeriod"/>
            </a:pPr>
            <a:r>
              <a:rPr lang="en-US" dirty="0">
                <a:latin typeface="Arial" panose="020B0604020202020204" pitchFamily="34" charset="0"/>
                <a:cs typeface="Arial" panose="020B0604020202020204" pitchFamily="34" charset="0"/>
              </a:rPr>
              <a:t>Develop an action plan to implement your vision.</a:t>
            </a:r>
          </a:p>
        </p:txBody>
      </p:sp>
      <p:sp>
        <p:nvSpPr>
          <p:cNvPr id="27" name="TextBox 26">
            <a:extLst>
              <a:ext uri="{FF2B5EF4-FFF2-40B4-BE49-F238E27FC236}">
                <a16:creationId xmlns:a16="http://schemas.microsoft.com/office/drawing/2014/main" id="{E3C0DBAC-6CA2-4101-8E36-8137106C7CA9}"/>
              </a:ext>
            </a:extLst>
          </p:cNvPr>
          <p:cNvSpPr txBox="1"/>
          <p:nvPr/>
        </p:nvSpPr>
        <p:spPr>
          <a:xfrm>
            <a:off x="8682658" y="5519878"/>
            <a:ext cx="3326482"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GO TO CONCLUSION</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29" name="Rectangle 28">
            <a:hlinkClick r:id="rId7" action="ppaction://hlinksldjump"/>
            <a:extLst>
              <a:ext uri="{FF2B5EF4-FFF2-40B4-BE49-F238E27FC236}">
                <a16:creationId xmlns:a16="http://schemas.microsoft.com/office/drawing/2014/main" id="{B9FA8FB2-5593-40F0-AAF3-A60FEADCA7CD}"/>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0" name="Rectangle 29">
            <a:hlinkClick r:id="rId8" action="ppaction://hlinksldjump"/>
            <a:extLst>
              <a:ext uri="{FF2B5EF4-FFF2-40B4-BE49-F238E27FC236}">
                <a16:creationId xmlns:a16="http://schemas.microsoft.com/office/drawing/2014/main" id="{33CAF209-39B9-4CC5-A0C2-24F384820139}"/>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a:hlinkClick r:id="rId9" action="ppaction://hlinksldjump"/>
            <a:extLst>
              <a:ext uri="{FF2B5EF4-FFF2-40B4-BE49-F238E27FC236}">
                <a16:creationId xmlns:a16="http://schemas.microsoft.com/office/drawing/2014/main" id="{BAAC999A-CD99-417D-B29D-5885A082D7CD}"/>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5" name="Rectangle 34">
            <a:hlinkClick r:id="rId10" action="ppaction://hlinksldjump"/>
            <a:extLst>
              <a:ext uri="{FF2B5EF4-FFF2-40B4-BE49-F238E27FC236}">
                <a16:creationId xmlns:a16="http://schemas.microsoft.com/office/drawing/2014/main" id="{B062A19F-EA84-4355-961C-B25A7FEF7045}"/>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6" name="Rectangle 35">
            <a:hlinkClick r:id="rId11" action="ppaction://hlinksldjump"/>
            <a:extLst>
              <a:ext uri="{FF2B5EF4-FFF2-40B4-BE49-F238E27FC236}">
                <a16:creationId xmlns:a16="http://schemas.microsoft.com/office/drawing/2014/main" id="{5D1D5D86-2AA4-47C3-BD0E-1D8D5AD6B4BD}"/>
              </a:ext>
              <a:ext uri="{C183D7F6-B498-43B3-948B-1728B52AA6E4}">
                <adec:decorative xmlns:adec="http://schemas.microsoft.com/office/drawing/2017/decorative" val="1"/>
              </a:ext>
            </a:extLst>
          </p:cNvPr>
          <p:cNvSpPr/>
          <p:nvPr/>
        </p:nvSpPr>
        <p:spPr>
          <a:xfrm>
            <a:off x="5729035"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7" name="Rectangle 36">
            <a:hlinkClick r:id="rId12" action="ppaction://hlinksldjump"/>
            <a:extLst>
              <a:ext uri="{FF2B5EF4-FFF2-40B4-BE49-F238E27FC236}">
                <a16:creationId xmlns:a16="http://schemas.microsoft.com/office/drawing/2014/main" id="{C8E9289D-F535-4DAA-B57B-C859B6972546}"/>
              </a:ext>
              <a:ext uri="{C183D7F6-B498-43B3-948B-1728B52AA6E4}">
                <adec:decorative xmlns:adec="http://schemas.microsoft.com/office/drawing/2017/decorative" val="1"/>
              </a:ext>
            </a:extLst>
          </p:cNvPr>
          <p:cNvSpPr/>
          <p:nvPr/>
        </p:nvSpPr>
        <p:spPr>
          <a:xfrm>
            <a:off x="7106278"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8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p:tgtEl>
                                          <p:spTgt spid="29"/>
                                        </p:tgtEl>
                                        <p:attrNameLst>
                                          <p:attrName>ppt_y</p:attrName>
                                        </p:attrNameLst>
                                      </p:cBhvr>
                                      <p:tavLst>
                                        <p:tav tm="0">
                                          <p:val>
                                            <p:strVal val="#ppt_y+#ppt_h*1.125000"/>
                                          </p:val>
                                        </p:tav>
                                        <p:tav tm="100000">
                                          <p:val>
                                            <p:strVal val="#ppt_y"/>
                                          </p:val>
                                        </p:tav>
                                      </p:tavLst>
                                    </p:anim>
                                    <p:animEffect transition="in" filter="wipe(up)">
                                      <p:cBhvr>
                                        <p:cTn id="8" dur="250"/>
                                        <p:tgtEl>
                                          <p:spTgt spid="29"/>
                                        </p:tgtEl>
                                      </p:cBhvr>
                                    </p:animEffect>
                                  </p:childTnLst>
                                </p:cTn>
                              </p:par>
                            </p:childTnLst>
                          </p:cTn>
                        </p:par>
                        <p:par>
                          <p:cTn id="9" fill="hold">
                            <p:stCondLst>
                              <p:cond delay="750"/>
                            </p:stCondLst>
                            <p:childTnLst>
                              <p:par>
                                <p:cTn id="10" presetID="1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250"/>
                                        <p:tgtEl>
                                          <p:spTgt spid="30"/>
                                        </p:tgtEl>
                                        <p:attrNameLst>
                                          <p:attrName>ppt_y</p:attrName>
                                        </p:attrNameLst>
                                      </p:cBhvr>
                                      <p:tavLst>
                                        <p:tav tm="0">
                                          <p:val>
                                            <p:strVal val="#ppt_y+#ppt_h*1.125000"/>
                                          </p:val>
                                        </p:tav>
                                        <p:tav tm="100000">
                                          <p:val>
                                            <p:strVal val="#ppt_y"/>
                                          </p:val>
                                        </p:tav>
                                      </p:tavLst>
                                    </p:anim>
                                    <p:animEffect transition="in" filter="wipe(up)">
                                      <p:cBhvr>
                                        <p:cTn id="13" dur="250"/>
                                        <p:tgtEl>
                                          <p:spTgt spid="30"/>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250"/>
                                        <p:tgtEl>
                                          <p:spTgt spid="31"/>
                                        </p:tgtEl>
                                        <p:attrNameLst>
                                          <p:attrName>ppt_y</p:attrName>
                                        </p:attrNameLst>
                                      </p:cBhvr>
                                      <p:tavLst>
                                        <p:tav tm="0">
                                          <p:val>
                                            <p:strVal val="#ppt_y+#ppt_h*1.125000"/>
                                          </p:val>
                                        </p:tav>
                                        <p:tav tm="100000">
                                          <p:val>
                                            <p:strVal val="#ppt_y"/>
                                          </p:val>
                                        </p:tav>
                                      </p:tavLst>
                                    </p:anim>
                                    <p:animEffect transition="in" filter="wipe(up)">
                                      <p:cBhvr>
                                        <p:cTn id="18" dur="250"/>
                                        <p:tgtEl>
                                          <p:spTgt spid="31"/>
                                        </p:tgtEl>
                                      </p:cBhvr>
                                    </p:animEffect>
                                  </p:childTnLst>
                                </p:cTn>
                              </p:par>
                            </p:childTnLst>
                          </p:cTn>
                        </p:par>
                        <p:par>
                          <p:cTn id="19" fill="hold">
                            <p:stCondLst>
                              <p:cond delay="1250"/>
                            </p:stCondLst>
                            <p:childTnLst>
                              <p:par>
                                <p:cTn id="20" presetID="1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p:tgtEl>
                                          <p:spTgt spid="35"/>
                                        </p:tgtEl>
                                        <p:attrNameLst>
                                          <p:attrName>ppt_y</p:attrName>
                                        </p:attrNameLst>
                                      </p:cBhvr>
                                      <p:tavLst>
                                        <p:tav tm="0">
                                          <p:val>
                                            <p:strVal val="#ppt_y+#ppt_h*1.125000"/>
                                          </p:val>
                                        </p:tav>
                                        <p:tav tm="100000">
                                          <p:val>
                                            <p:strVal val="#ppt_y"/>
                                          </p:val>
                                        </p:tav>
                                      </p:tavLst>
                                    </p:anim>
                                    <p:animEffect transition="in" filter="wipe(up)">
                                      <p:cBhvr>
                                        <p:cTn id="23" dur="250"/>
                                        <p:tgtEl>
                                          <p:spTgt spid="35"/>
                                        </p:tgtEl>
                                      </p:cBhvr>
                                    </p:animEffect>
                                  </p:childTnLst>
                                </p:cTn>
                              </p:par>
                            </p:childTnLst>
                          </p:cTn>
                        </p:par>
                        <p:par>
                          <p:cTn id="24" fill="hold">
                            <p:stCondLst>
                              <p:cond delay="1500"/>
                            </p:stCondLst>
                            <p:childTnLst>
                              <p:par>
                                <p:cTn id="25" presetID="1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p:tgtEl>
                                          <p:spTgt spid="36"/>
                                        </p:tgtEl>
                                        <p:attrNameLst>
                                          <p:attrName>ppt_y</p:attrName>
                                        </p:attrNameLst>
                                      </p:cBhvr>
                                      <p:tavLst>
                                        <p:tav tm="0">
                                          <p:val>
                                            <p:strVal val="#ppt_y+#ppt_h*1.125000"/>
                                          </p:val>
                                        </p:tav>
                                        <p:tav tm="100000">
                                          <p:val>
                                            <p:strVal val="#ppt_y"/>
                                          </p:val>
                                        </p:tav>
                                      </p:tavLst>
                                    </p:anim>
                                    <p:animEffect transition="in" filter="wipe(up)">
                                      <p:cBhvr>
                                        <p:cTn id="28" dur="250"/>
                                        <p:tgtEl>
                                          <p:spTgt spid="36"/>
                                        </p:tgtEl>
                                      </p:cBhvr>
                                    </p:animEffect>
                                  </p:childTnLst>
                                </p:cTn>
                              </p:par>
                            </p:childTnLst>
                          </p:cTn>
                        </p:par>
                        <p:par>
                          <p:cTn id="29" fill="hold">
                            <p:stCondLst>
                              <p:cond delay="1750"/>
                            </p:stCondLst>
                            <p:childTnLst>
                              <p:par>
                                <p:cTn id="30" presetID="12" presetClass="entr" presetSubtype="4"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p:tgtEl>
                                          <p:spTgt spid="37"/>
                                        </p:tgtEl>
                                        <p:attrNameLst>
                                          <p:attrName>ppt_y</p:attrName>
                                        </p:attrNameLst>
                                      </p:cBhvr>
                                      <p:tavLst>
                                        <p:tav tm="0">
                                          <p:val>
                                            <p:strVal val="#ppt_y+#ppt_h*1.125000"/>
                                          </p:val>
                                        </p:tav>
                                        <p:tav tm="100000">
                                          <p:val>
                                            <p:strVal val="#ppt_y"/>
                                          </p:val>
                                        </p:tav>
                                      </p:tavLst>
                                    </p:anim>
                                    <p:animEffect transition="in" filter="wipe(up)">
                                      <p:cBhvr>
                                        <p:cTn id="33" dur="250"/>
                                        <p:tgtEl>
                                          <p:spTgt spid="37"/>
                                        </p:tgtEl>
                                      </p:cBhvr>
                                    </p:animEffect>
                                  </p:childTnLst>
                                </p:cTn>
                              </p:par>
                            </p:childTnLst>
                          </p:cTn>
                        </p:par>
                        <p:par>
                          <p:cTn id="34" fill="hold">
                            <p:stCondLst>
                              <p:cond delay="2000"/>
                            </p:stCondLst>
                            <p:childTnLst>
                              <p:par>
                                <p:cTn id="35" presetID="12" presetClass="entr" presetSubtype="4"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250"/>
                                        <p:tgtEl>
                                          <p:spTgt spid="33"/>
                                        </p:tgtEl>
                                        <p:attrNameLst>
                                          <p:attrName>ppt_y</p:attrName>
                                        </p:attrNameLst>
                                      </p:cBhvr>
                                      <p:tavLst>
                                        <p:tav tm="0">
                                          <p:val>
                                            <p:strVal val="#ppt_y+#ppt_h*1.125000"/>
                                          </p:val>
                                        </p:tav>
                                        <p:tav tm="100000">
                                          <p:val>
                                            <p:strVal val="#ppt_y"/>
                                          </p:val>
                                        </p:tav>
                                      </p:tavLst>
                                    </p:anim>
                                    <p:animEffect transition="in" filter="wipe(up)">
                                      <p:cBhvr>
                                        <p:cTn id="38" dur="250"/>
                                        <p:tgtEl>
                                          <p:spTgt spid="33"/>
                                        </p:tgtEl>
                                      </p:cBhvr>
                                    </p:animEffect>
                                  </p:childTnLst>
                                </p:cTn>
                              </p:par>
                            </p:childTnLst>
                          </p:cTn>
                        </p:par>
                        <p:par>
                          <p:cTn id="39" fill="hold">
                            <p:stCondLst>
                              <p:cond delay="2250"/>
                            </p:stCondLst>
                            <p:childTnLst>
                              <p:par>
                                <p:cTn id="40" presetID="12" presetClass="entr" presetSubtype="4"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250"/>
                                        <p:tgtEl>
                                          <p:spTgt spid="32"/>
                                        </p:tgtEl>
                                        <p:attrNameLst>
                                          <p:attrName>ppt_y</p:attrName>
                                        </p:attrNameLst>
                                      </p:cBhvr>
                                      <p:tavLst>
                                        <p:tav tm="0">
                                          <p:val>
                                            <p:strVal val="#ppt_y+#ppt_h*1.125000"/>
                                          </p:val>
                                        </p:tav>
                                        <p:tav tm="100000">
                                          <p:val>
                                            <p:strVal val="#ppt_y"/>
                                          </p:val>
                                        </p:tav>
                                      </p:tavLst>
                                    </p:anim>
                                    <p:animEffect transition="in" filter="wipe(up)">
                                      <p:cBhvr>
                                        <p:cTn id="43"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9" grpId="0" animBg="1"/>
      <p:bldP spid="30" grpId="0" animBg="1"/>
      <p:bldP spid="31" grpId="0" animBg="1"/>
      <p:bldP spid="35" grpId="0" animBg="1"/>
      <p:bldP spid="3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9">
            <a:extLst>
              <a:ext uri="{FF2B5EF4-FFF2-40B4-BE49-F238E27FC236}">
                <a16:creationId xmlns:a16="http://schemas.microsoft.com/office/drawing/2014/main" id="{4B01F392-F8AD-476A-BF43-D3C2E9DB1CED}"/>
              </a:ext>
            </a:extLst>
          </p:cNvPr>
          <p:cNvSpPr txBox="1">
            <a:spLocks/>
          </p:cNvSpPr>
          <p:nvPr/>
        </p:nvSpPr>
        <p:spPr>
          <a:xfrm>
            <a:off x="11263488"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23</a:t>
            </a:r>
          </a:p>
        </p:txBody>
      </p:sp>
      <p:sp>
        <p:nvSpPr>
          <p:cNvPr id="15" name="TextBox 14">
            <a:extLst>
              <a:ext uri="{FF2B5EF4-FFF2-40B4-BE49-F238E27FC236}">
                <a16:creationId xmlns:a16="http://schemas.microsoft.com/office/drawing/2014/main" id="{01E3C749-D99D-4BFB-A5E6-2343894BECB4}"/>
              </a:ext>
            </a:extLst>
          </p:cNvPr>
          <p:cNvSpPr txBox="1"/>
          <p:nvPr/>
        </p:nvSpPr>
        <p:spPr>
          <a:xfrm>
            <a:off x="9368688" y="5367478"/>
            <a:ext cx="2488051" cy="394210"/>
          </a:xfrm>
          <a:prstGeom prst="rect">
            <a:avLst/>
          </a:prstGeom>
          <a:noFill/>
        </p:spPr>
        <p:txBody>
          <a:bodyPr wrap="square">
            <a:spAutoFit/>
          </a:bodyPr>
          <a:lstStyle/>
          <a:p>
            <a:pPr algn="ctr" defTabSz="914400">
              <a:lnSpc>
                <a:spcPct val="120000"/>
              </a:lnSpc>
              <a:defRPr/>
            </a:pPr>
            <a:r>
              <a:rPr lang="en-US" u="sng" noProof="1">
                <a:solidFill>
                  <a:srgbClr val="FFFFFF"/>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lang="en-US" u="sng" noProof="1">
              <a:solidFill>
                <a:srgbClr val="FFFFFF"/>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0168208-8789-494F-A831-466398979B2E}"/>
              </a:ext>
            </a:extLst>
          </p:cNvPr>
          <p:cNvSpPr txBox="1"/>
          <p:nvPr/>
        </p:nvSpPr>
        <p:spPr>
          <a:xfrm>
            <a:off x="8682658" y="5429566"/>
            <a:ext cx="3326482"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2400" u="sng" noProof="1">
                <a:solidFill>
                  <a:srgbClr val="CD4928"/>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END OF SHOW</a:t>
            </a:r>
            <a:endParaRPr kumimoji="0" lang="en-US" sz="2400" b="0" u="sng" strike="noStrike" kern="1200" cap="none" spc="0" normalizeH="0" baseline="0" noProof="1">
              <a:ln>
                <a:noFill/>
              </a:ln>
              <a:solidFill>
                <a:srgbClr val="CD4928"/>
              </a:solidFill>
              <a:effectLst/>
              <a:uLnTx/>
              <a:uFillTx/>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BA92B870-194E-4394-8DFB-B47055DAEFA1}"/>
              </a:ext>
            </a:extLst>
          </p:cNvPr>
          <p:cNvSpPr txBox="1">
            <a:spLocks/>
          </p:cNvSpPr>
          <p:nvPr/>
        </p:nvSpPr>
        <p:spPr>
          <a:xfrm>
            <a:off x="5396088" y="860594"/>
            <a:ext cx="6265334" cy="4659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40000"/>
              </a:lnSpc>
              <a:spcBef>
                <a:spcPts val="0"/>
              </a:spcBef>
              <a:defRPr/>
            </a:pPr>
            <a:endParaRPr lang="en-US" sz="2100" i="1" dirty="0">
              <a:solidFill>
                <a:schemeClr val="tx1"/>
              </a:solidFill>
              <a:latin typeface="Arial" panose="020B0604020202020204" pitchFamily="34" charset="0"/>
              <a:ea typeface="Georgia" panose="02040502050405020303" pitchFamily="18" charset="0"/>
              <a:cs typeface="Arial" panose="020B0604020202020204" pitchFamily="34" charset="0"/>
            </a:endParaRPr>
          </a:p>
          <a:p>
            <a:pPr marL="228600" indent="-228600">
              <a:lnSpc>
                <a:spcPct val="140000"/>
              </a:lnSpc>
              <a:spcBef>
                <a:spcPts val="0"/>
              </a:spcBef>
              <a:buClr>
                <a:srgbClr val="17B2D1"/>
              </a:buClr>
              <a:buFont typeface="Wingdings" panose="05000000000000000000" pitchFamily="2" charset="2"/>
              <a:buChar char="§"/>
              <a:defRPr/>
            </a:pPr>
            <a:endParaRPr lang="en-US" sz="600" dirty="0">
              <a:solidFill>
                <a:srgbClr val="FFFFFF"/>
              </a:solidFill>
              <a:latin typeface="Arial" panose="020B0604020202020204" pitchFamily="34" charset="0"/>
              <a:ea typeface="Georgia" panose="02040502050405020303" pitchFamily="18" charset="0"/>
              <a:cs typeface="Arial" panose="020B0604020202020204" pitchFamily="34" charset="0"/>
            </a:endParaRPr>
          </a:p>
        </p:txBody>
      </p:sp>
      <p:sp>
        <p:nvSpPr>
          <p:cNvPr id="31" name="Title 1">
            <a:extLst>
              <a:ext uri="{FF2B5EF4-FFF2-40B4-BE49-F238E27FC236}">
                <a16:creationId xmlns:a16="http://schemas.microsoft.com/office/drawing/2014/main" id="{A0116941-55B1-490D-BC22-E7B8D37DD1A7}"/>
              </a:ext>
            </a:extLst>
          </p:cNvPr>
          <p:cNvSpPr txBox="1">
            <a:spLocks/>
          </p:cNvSpPr>
          <p:nvPr/>
        </p:nvSpPr>
        <p:spPr>
          <a:xfrm>
            <a:off x="485427" y="305967"/>
            <a:ext cx="4251861" cy="5708662"/>
          </a:xfrm>
          <a:prstGeom prst="rect">
            <a:avLst/>
          </a:prstGeom>
          <a:solidFill>
            <a:srgbClr val="6C4D64"/>
          </a:solidFill>
          <a:ln w="19050">
            <a:noFill/>
          </a:ln>
        </p:spPr>
        <p:style>
          <a:lnRef idx="2">
            <a:schemeClr val="accent3">
              <a:shade val="50000"/>
            </a:schemeClr>
          </a:lnRef>
          <a:fillRef idx="1">
            <a:schemeClr val="accent3"/>
          </a:fillRef>
          <a:effectRef idx="0">
            <a:schemeClr val="accent3"/>
          </a:effectRef>
          <a:fontRef idx="minor">
            <a:schemeClr val="lt1"/>
          </a:fontRef>
        </p:style>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Conclusion</a:t>
            </a: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32" name="TextBox 31">
            <a:extLst>
              <a:ext uri="{FF2B5EF4-FFF2-40B4-BE49-F238E27FC236}">
                <a16:creationId xmlns:a16="http://schemas.microsoft.com/office/drawing/2014/main" id="{39D9E0B5-C97E-4C28-9CFA-54CC37BBF6BB}"/>
              </a:ext>
            </a:extLst>
          </p:cNvPr>
          <p:cNvSpPr txBox="1"/>
          <p:nvPr/>
        </p:nvSpPr>
        <p:spPr>
          <a:xfrm>
            <a:off x="1033284" y="4802946"/>
            <a:ext cx="3205066"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i="0" u="sng" strike="noStrike" kern="1200" cap="none" spc="0" normalizeH="0" baseline="0" noProof="1">
                <a:ln>
                  <a:noFill/>
                </a:ln>
                <a:solidFill>
                  <a:schemeClr val="bg1"/>
                </a:solidFill>
                <a:effectLst/>
                <a:uLnTx/>
                <a:uFillTx/>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BACK TO ALL TIPS</a:t>
            </a:r>
            <a:endParaRPr kumimoji="0" lang="en-US" sz="2400" i="0" u="sng" strike="noStrike" kern="1200" cap="none" spc="0" normalizeH="0" baseline="0" noProof="1">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33" name="Picture 32" descr="A person posing for the camera&#10;&#10;Description automatically generated">
            <a:extLst>
              <a:ext uri="{FF2B5EF4-FFF2-40B4-BE49-F238E27FC236}">
                <a16:creationId xmlns:a16="http://schemas.microsoft.com/office/drawing/2014/main" id="{1F248051-6027-4340-A147-EA009AA4E6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621"/>
          <a:stretch/>
        </p:blipFill>
        <p:spPr>
          <a:xfrm>
            <a:off x="873465" y="1104998"/>
            <a:ext cx="3524704" cy="20446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6" name="TextBox 35">
            <a:extLst>
              <a:ext uri="{FF2B5EF4-FFF2-40B4-BE49-F238E27FC236}">
                <a16:creationId xmlns:a16="http://schemas.microsoft.com/office/drawing/2014/main" id="{7E9F1893-457C-45ED-BAB9-C35F79B313B0}"/>
              </a:ext>
            </a:extLst>
          </p:cNvPr>
          <p:cNvSpPr txBox="1"/>
          <p:nvPr/>
        </p:nvSpPr>
        <p:spPr>
          <a:xfrm>
            <a:off x="5200771" y="630857"/>
            <a:ext cx="6370897" cy="4401205"/>
          </a:xfrm>
          <a:prstGeom prst="rect">
            <a:avLst/>
          </a:prstGeom>
          <a:noFill/>
        </p:spPr>
        <p:txBody>
          <a:bodyPr wrap="square">
            <a:spAutoFit/>
          </a:bodyPr>
          <a:lstStyle/>
          <a:p>
            <a:pPr marL="0" indent="0">
              <a:lnSpc>
                <a:spcPct val="100000"/>
              </a:lnSpc>
              <a:buNone/>
            </a:pPr>
            <a:r>
              <a:rPr lang="en-US" sz="2000" b="1" dirty="0">
                <a:latin typeface="Arial" panose="020B0604020202020204" pitchFamily="34" charset="0"/>
                <a:cs typeface="Arial" panose="020B0604020202020204" pitchFamily="34" charset="0"/>
              </a:rPr>
              <a:t>Optimism, joy, and connection support the mental health of staff, students, and families.</a:t>
            </a:r>
          </a:p>
          <a:p>
            <a:pPr marL="0" indent="0">
              <a:lnSpc>
                <a:spcPct val="100000"/>
              </a:lnSpc>
              <a:buNone/>
            </a:pPr>
            <a:endParaRPr lang="en-US" sz="2000" b="1" dirty="0">
              <a:latin typeface="Arial" panose="020B0604020202020204" pitchFamily="34" charset="0"/>
              <a:cs typeface="Arial" panose="020B0604020202020204" pitchFamily="34" charset="0"/>
            </a:endParaRPr>
          </a:p>
          <a:p>
            <a:pPr marL="0" indent="0">
              <a:lnSpc>
                <a:spcPct val="100000"/>
              </a:lnSpc>
              <a:buNone/>
            </a:pPr>
            <a:r>
              <a:rPr lang="en-US" sz="2000" dirty="0">
                <a:latin typeface="Arial" panose="020B0604020202020204" pitchFamily="34" charset="0"/>
                <a:cs typeface="Arial" panose="020B0604020202020204" pitchFamily="34" charset="0"/>
              </a:rPr>
              <a:t>Use these tips to bring the community together to heal from the trauma and grief that COVID-19 has brought and vision for a better future for your school and beyond. </a:t>
            </a:r>
          </a:p>
          <a:p>
            <a:pPr marL="0" indent="0">
              <a:lnSpc>
                <a:spcPct val="100000"/>
              </a:lnSpc>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To learn more about these tips, visit the </a:t>
            </a:r>
            <a:r>
              <a:rPr lang="en-US" sz="2000" b="1" dirty="0">
                <a:solidFill>
                  <a:srgbClr val="CD492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toolkit</a:t>
            </a:r>
            <a:r>
              <a:rPr lang="en-US" sz="2000" dirty="0">
                <a:latin typeface="Arial" panose="020B0604020202020204" pitchFamily="34" charset="0"/>
                <a:cs typeface="Arial" panose="020B0604020202020204" pitchFamily="34" charset="0"/>
              </a:rPr>
              <a:t> that elaborates on these seven suggestions. Access free resources to support staff and student mental health in our </a:t>
            </a:r>
            <a:r>
              <a:rPr lang="en-US" sz="2000" b="1" u="sng" dirty="0">
                <a:solidFill>
                  <a:srgbClr val="CD492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resources catalog</a:t>
            </a:r>
            <a:r>
              <a:rPr lang="en-US" sz="2000" dirty="0">
                <a:latin typeface="Arial" panose="020B0604020202020204" pitchFamily="34" charset="0"/>
                <a:cs typeface="Arial" panose="020B0604020202020204" pitchFamily="34" charset="0"/>
              </a:rPr>
              <a:t>. Click </a:t>
            </a:r>
            <a:r>
              <a:rPr lang="en-US" sz="2000" b="1" dirty="0">
                <a:solidFill>
                  <a:srgbClr val="C000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here</a:t>
            </a:r>
            <a:r>
              <a:rPr lang="en-US" sz="2000" dirty="0">
                <a:latin typeface="Arial" panose="020B0604020202020204" pitchFamily="34" charset="0"/>
                <a:cs typeface="Arial" panose="020B0604020202020204" pitchFamily="34" charset="0"/>
              </a:rPr>
              <a:t> to access the resources developed throughout the Mental Health Technology Transfer Center Network at</a:t>
            </a:r>
            <a:endParaRPr lang="en-US" dirty="0">
              <a:latin typeface="Arial" panose="020B0604020202020204" pitchFamily="34" charset="0"/>
              <a:cs typeface="Arial" panose="020B0604020202020204" pitchFamily="34" charset="0"/>
            </a:endParaRPr>
          </a:p>
        </p:txBody>
      </p:sp>
      <p:sp>
        <p:nvSpPr>
          <p:cNvPr id="41" name="Title 1">
            <a:extLst>
              <a:ext uri="{FF2B5EF4-FFF2-40B4-BE49-F238E27FC236}">
                <a16:creationId xmlns:a16="http://schemas.microsoft.com/office/drawing/2014/main" id="{81B7B64B-A2C1-4016-A246-DA154BB28193}"/>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6" name="Rectangle 45">
            <a:hlinkClick r:id="rId9" action="ppaction://hlinksldjump"/>
            <a:extLst>
              <a:ext uri="{FF2B5EF4-FFF2-40B4-BE49-F238E27FC236}">
                <a16:creationId xmlns:a16="http://schemas.microsoft.com/office/drawing/2014/main" id="{35416251-041D-4D9A-A1A1-6FBBBDA73392}"/>
              </a:ext>
              <a:ext uri="{C183D7F6-B498-43B3-948B-1728B52AA6E4}">
                <adec:decorative xmlns:adec="http://schemas.microsoft.com/office/drawing/2017/decorative" val="1"/>
              </a:ext>
            </a:extLst>
          </p:cNvPr>
          <p:cNvSpPr/>
          <p:nvPr/>
        </p:nvSpPr>
        <p:spPr>
          <a:xfrm>
            <a:off x="9805023" y="6422737"/>
            <a:ext cx="1260211" cy="304725"/>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Conclusion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0" name="Rectangle 49">
            <a:hlinkClick r:id="rId10" action="ppaction://hlinksldjump"/>
            <a:extLst>
              <a:ext uri="{FF2B5EF4-FFF2-40B4-BE49-F238E27FC236}">
                <a16:creationId xmlns:a16="http://schemas.microsoft.com/office/drawing/2014/main" id="{8C5B33F2-B6BF-43A4-AB6D-4E223A9DAA09}"/>
              </a:ext>
              <a:ext uri="{C183D7F6-B498-43B3-948B-1728B52AA6E4}">
                <adec:decorative xmlns:adec="http://schemas.microsoft.com/office/drawing/2017/decorative" val="1"/>
              </a:ext>
            </a:extLst>
          </p:cNvPr>
          <p:cNvSpPr/>
          <p:nvPr/>
        </p:nvSpPr>
        <p:spPr>
          <a:xfrm>
            <a:off x="217232"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One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1" name="Rectangle 50">
            <a:hlinkClick r:id="rId11" action="ppaction://hlinksldjump"/>
            <a:extLst>
              <a:ext uri="{FF2B5EF4-FFF2-40B4-BE49-F238E27FC236}">
                <a16:creationId xmlns:a16="http://schemas.microsoft.com/office/drawing/2014/main" id="{BDFC712E-599F-4520-820A-9AF451A1F40F}"/>
              </a:ext>
              <a:ext uri="{C183D7F6-B498-43B3-948B-1728B52AA6E4}">
                <adec:decorative xmlns:adec="http://schemas.microsoft.com/office/drawing/2017/decorative" val="1"/>
              </a:ext>
            </a:extLst>
          </p:cNvPr>
          <p:cNvSpPr/>
          <p:nvPr/>
        </p:nvSpPr>
        <p:spPr>
          <a:xfrm>
            <a:off x="1570663"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Rectangle 51">
            <a:hlinkClick r:id="rId12" action="ppaction://hlinksldjump"/>
            <a:extLst>
              <a:ext uri="{FF2B5EF4-FFF2-40B4-BE49-F238E27FC236}">
                <a16:creationId xmlns:a16="http://schemas.microsoft.com/office/drawing/2014/main" id="{E640ADCA-E9F6-468D-81BE-C08A6D8E17AE}"/>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Three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3" name="Rectangle 52">
            <a:hlinkClick r:id="rId13" action="ppaction://hlinksldjump"/>
            <a:extLst>
              <a:ext uri="{FF2B5EF4-FFF2-40B4-BE49-F238E27FC236}">
                <a16:creationId xmlns:a16="http://schemas.microsoft.com/office/drawing/2014/main" id="{85694A78-BE30-42E6-8E83-A73CB4EC8A53}"/>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Tip Four</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4" name="Rectangle 53">
            <a:hlinkClick r:id="rId14" action="ppaction://hlinksldjump"/>
            <a:extLst>
              <a:ext uri="{FF2B5EF4-FFF2-40B4-BE49-F238E27FC236}">
                <a16:creationId xmlns:a16="http://schemas.microsoft.com/office/drawing/2014/main" id="{425A1F95-6FA9-43E8-B5B5-3B380A82DA98}"/>
              </a:ext>
              <a:ext uri="{C183D7F6-B498-43B3-948B-1728B52AA6E4}">
                <adec:decorative xmlns:adec="http://schemas.microsoft.com/office/drawing/2017/decorative" val="1"/>
              </a:ext>
            </a:extLst>
          </p:cNvPr>
          <p:cNvSpPr/>
          <p:nvPr/>
        </p:nvSpPr>
        <p:spPr>
          <a:xfrm>
            <a:off x="5729035"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 Five</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5" name="Rectangle 54">
            <a:hlinkClick r:id="rId15" action="ppaction://hlinksldjump"/>
            <a:extLst>
              <a:ext uri="{FF2B5EF4-FFF2-40B4-BE49-F238E27FC236}">
                <a16:creationId xmlns:a16="http://schemas.microsoft.com/office/drawing/2014/main" id="{73F01202-C677-437B-86B8-69655597CDF2}"/>
              </a:ext>
              <a:ext uri="{C183D7F6-B498-43B3-948B-1728B52AA6E4}">
                <adec:decorative xmlns:adec="http://schemas.microsoft.com/office/drawing/2017/decorative" val="1"/>
              </a:ext>
            </a:extLst>
          </p:cNvPr>
          <p:cNvSpPr/>
          <p:nvPr/>
        </p:nvSpPr>
        <p:spPr>
          <a:xfrm>
            <a:off x="7106278"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chemeClr val="bg1"/>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Tip Six</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6" name="Rectangle 55">
            <a:hlinkClick r:id="rId16" action="ppaction://hlinksldjump"/>
            <a:extLst>
              <a:ext uri="{FF2B5EF4-FFF2-40B4-BE49-F238E27FC236}">
                <a16:creationId xmlns:a16="http://schemas.microsoft.com/office/drawing/2014/main" id="{8E11BB9D-4DB4-44B8-B2FD-60F654A42E53}"/>
              </a:ext>
              <a:ext uri="{C183D7F6-B498-43B3-948B-1728B52AA6E4}">
                <adec:decorative xmlns:adec="http://schemas.microsoft.com/office/drawing/2017/decorative" val="1"/>
              </a:ext>
            </a:extLst>
          </p:cNvPr>
          <p:cNvSpPr/>
          <p:nvPr/>
        </p:nvSpPr>
        <p:spPr>
          <a:xfrm>
            <a:off x="8452481" y="6422737"/>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 Seven</a:t>
            </a:r>
            <a:endParaRPr kumimoji="0" lang="en-US" sz="12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349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1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250"/>
                                        <p:tgtEl>
                                          <p:spTgt spid="50"/>
                                        </p:tgtEl>
                                        <p:attrNameLst>
                                          <p:attrName>ppt_y</p:attrName>
                                        </p:attrNameLst>
                                      </p:cBhvr>
                                      <p:tavLst>
                                        <p:tav tm="0">
                                          <p:val>
                                            <p:strVal val="#ppt_y+#ppt_h*1.125000"/>
                                          </p:val>
                                        </p:tav>
                                        <p:tav tm="100000">
                                          <p:val>
                                            <p:strVal val="#ppt_y"/>
                                          </p:val>
                                        </p:tav>
                                      </p:tavLst>
                                    </p:anim>
                                    <p:animEffect transition="in" filter="wipe(up)">
                                      <p:cBhvr>
                                        <p:cTn id="8" dur="250"/>
                                        <p:tgtEl>
                                          <p:spTgt spid="5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250"/>
                                        <p:tgtEl>
                                          <p:spTgt spid="51"/>
                                        </p:tgtEl>
                                        <p:attrNameLst>
                                          <p:attrName>ppt_y</p:attrName>
                                        </p:attrNameLst>
                                      </p:cBhvr>
                                      <p:tavLst>
                                        <p:tav tm="0">
                                          <p:val>
                                            <p:strVal val="#ppt_y+#ppt_h*1.125000"/>
                                          </p:val>
                                        </p:tav>
                                        <p:tav tm="100000">
                                          <p:val>
                                            <p:strVal val="#ppt_y"/>
                                          </p:val>
                                        </p:tav>
                                      </p:tavLst>
                                    </p:anim>
                                    <p:animEffect transition="in" filter="wipe(up)">
                                      <p:cBhvr>
                                        <p:cTn id="13" dur="250"/>
                                        <p:tgtEl>
                                          <p:spTgt spid="51"/>
                                        </p:tgtEl>
                                      </p:cBhvr>
                                    </p:animEffect>
                                  </p:childTnLst>
                                </p:cTn>
                              </p:par>
                            </p:childTnLst>
                          </p:cTn>
                        </p:par>
                        <p:par>
                          <p:cTn id="14" fill="hold">
                            <p:stCondLst>
                              <p:cond delay="750"/>
                            </p:stCondLst>
                            <p:childTnLst>
                              <p:par>
                                <p:cTn id="15" presetID="1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250"/>
                                        <p:tgtEl>
                                          <p:spTgt spid="52"/>
                                        </p:tgtEl>
                                        <p:attrNameLst>
                                          <p:attrName>ppt_y</p:attrName>
                                        </p:attrNameLst>
                                      </p:cBhvr>
                                      <p:tavLst>
                                        <p:tav tm="0">
                                          <p:val>
                                            <p:strVal val="#ppt_y+#ppt_h*1.125000"/>
                                          </p:val>
                                        </p:tav>
                                        <p:tav tm="100000">
                                          <p:val>
                                            <p:strVal val="#ppt_y"/>
                                          </p:val>
                                        </p:tav>
                                      </p:tavLst>
                                    </p:anim>
                                    <p:animEffect transition="in" filter="wipe(up)">
                                      <p:cBhvr>
                                        <p:cTn id="18" dur="250"/>
                                        <p:tgtEl>
                                          <p:spTgt spid="52"/>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50"/>
                                        <p:tgtEl>
                                          <p:spTgt spid="53"/>
                                        </p:tgtEl>
                                        <p:attrNameLst>
                                          <p:attrName>ppt_y</p:attrName>
                                        </p:attrNameLst>
                                      </p:cBhvr>
                                      <p:tavLst>
                                        <p:tav tm="0">
                                          <p:val>
                                            <p:strVal val="#ppt_y+#ppt_h*1.125000"/>
                                          </p:val>
                                        </p:tav>
                                        <p:tav tm="100000">
                                          <p:val>
                                            <p:strVal val="#ppt_y"/>
                                          </p:val>
                                        </p:tav>
                                      </p:tavLst>
                                    </p:anim>
                                    <p:animEffect transition="in" filter="wipe(up)">
                                      <p:cBhvr>
                                        <p:cTn id="23" dur="250"/>
                                        <p:tgtEl>
                                          <p:spTgt spid="53"/>
                                        </p:tgtEl>
                                      </p:cBhvr>
                                    </p:animEffect>
                                  </p:childTnLst>
                                </p:cTn>
                              </p:par>
                            </p:childTnLst>
                          </p:cTn>
                        </p:par>
                        <p:par>
                          <p:cTn id="24" fill="hold">
                            <p:stCondLst>
                              <p:cond delay="1250"/>
                            </p:stCondLst>
                            <p:childTnLst>
                              <p:par>
                                <p:cTn id="25" presetID="12" presetClass="entr" presetSubtype="4"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250"/>
                                        <p:tgtEl>
                                          <p:spTgt spid="54"/>
                                        </p:tgtEl>
                                        <p:attrNameLst>
                                          <p:attrName>ppt_y</p:attrName>
                                        </p:attrNameLst>
                                      </p:cBhvr>
                                      <p:tavLst>
                                        <p:tav tm="0">
                                          <p:val>
                                            <p:strVal val="#ppt_y+#ppt_h*1.125000"/>
                                          </p:val>
                                        </p:tav>
                                        <p:tav tm="100000">
                                          <p:val>
                                            <p:strVal val="#ppt_y"/>
                                          </p:val>
                                        </p:tav>
                                      </p:tavLst>
                                    </p:anim>
                                    <p:animEffect transition="in" filter="wipe(up)">
                                      <p:cBhvr>
                                        <p:cTn id="28" dur="250"/>
                                        <p:tgtEl>
                                          <p:spTgt spid="54"/>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250"/>
                                        <p:tgtEl>
                                          <p:spTgt spid="55"/>
                                        </p:tgtEl>
                                        <p:attrNameLst>
                                          <p:attrName>ppt_y</p:attrName>
                                        </p:attrNameLst>
                                      </p:cBhvr>
                                      <p:tavLst>
                                        <p:tav tm="0">
                                          <p:val>
                                            <p:strVal val="#ppt_y+#ppt_h*1.125000"/>
                                          </p:val>
                                        </p:tav>
                                        <p:tav tm="100000">
                                          <p:val>
                                            <p:strVal val="#ppt_y"/>
                                          </p:val>
                                        </p:tav>
                                      </p:tavLst>
                                    </p:anim>
                                    <p:animEffect transition="in" filter="wipe(up)">
                                      <p:cBhvr>
                                        <p:cTn id="33" dur="250"/>
                                        <p:tgtEl>
                                          <p:spTgt spid="55"/>
                                        </p:tgtEl>
                                      </p:cBhvr>
                                    </p:animEffect>
                                  </p:childTnLst>
                                </p:cTn>
                              </p:par>
                            </p:childTnLst>
                          </p:cTn>
                        </p:par>
                        <p:par>
                          <p:cTn id="34" fill="hold">
                            <p:stCondLst>
                              <p:cond delay="1750"/>
                            </p:stCondLst>
                            <p:childTnLst>
                              <p:par>
                                <p:cTn id="35" presetID="12" presetClass="entr" presetSubtype="4"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additive="base">
                                        <p:cTn id="37" dur="250"/>
                                        <p:tgtEl>
                                          <p:spTgt spid="56"/>
                                        </p:tgtEl>
                                        <p:attrNameLst>
                                          <p:attrName>ppt_y</p:attrName>
                                        </p:attrNameLst>
                                      </p:cBhvr>
                                      <p:tavLst>
                                        <p:tav tm="0">
                                          <p:val>
                                            <p:strVal val="#ppt_y+#ppt_h*1.125000"/>
                                          </p:val>
                                        </p:tav>
                                        <p:tav tm="100000">
                                          <p:val>
                                            <p:strVal val="#ppt_y"/>
                                          </p:val>
                                        </p:tav>
                                      </p:tavLst>
                                    </p:anim>
                                    <p:animEffect transition="in" filter="wipe(up)">
                                      <p:cBhvr>
                                        <p:cTn id="38" dur="250"/>
                                        <p:tgtEl>
                                          <p:spTgt spid="56"/>
                                        </p:tgtEl>
                                      </p:cBhvr>
                                    </p:animEffect>
                                  </p:childTnLst>
                                </p:cTn>
                              </p:par>
                            </p:childTnLst>
                          </p:cTn>
                        </p:par>
                        <p:par>
                          <p:cTn id="39" fill="hold">
                            <p:stCondLst>
                              <p:cond delay="2000"/>
                            </p:stCondLst>
                            <p:childTnLst>
                              <p:par>
                                <p:cTn id="40" presetID="12" presetClass="entr" presetSubtype="4"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250"/>
                                        <p:tgtEl>
                                          <p:spTgt spid="46"/>
                                        </p:tgtEl>
                                        <p:attrNameLst>
                                          <p:attrName>ppt_y</p:attrName>
                                        </p:attrNameLst>
                                      </p:cBhvr>
                                      <p:tavLst>
                                        <p:tav tm="0">
                                          <p:val>
                                            <p:strVal val="#ppt_y+#ppt_h*1.125000"/>
                                          </p:val>
                                        </p:tav>
                                        <p:tav tm="100000">
                                          <p:val>
                                            <p:strVal val="#ppt_y"/>
                                          </p:val>
                                        </p:tav>
                                      </p:tavLst>
                                    </p:anim>
                                    <p:animEffect transition="in" filter="wipe(up)">
                                      <p:cBhvr>
                                        <p:cTn id="43"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0" grpId="0" animBg="1"/>
      <p:bldP spid="51" grpId="0" animBg="1"/>
      <p:bldP spid="5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FFE996-6852-FC43-9812-B6CCF0DE6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7611" y="5943600"/>
            <a:ext cx="1296171" cy="436272"/>
          </a:xfrm>
          <a:prstGeom prst="rect">
            <a:avLst/>
          </a:prstGeom>
        </p:spPr>
      </p:pic>
      <p:pic>
        <p:nvPicPr>
          <p:cNvPr id="6" name="Picture 5" descr="A close up of a piece of paper&#10;&#10;Description automatically generated">
            <a:extLst>
              <a:ext uri="{FF2B5EF4-FFF2-40B4-BE49-F238E27FC236}">
                <a16:creationId xmlns:a16="http://schemas.microsoft.com/office/drawing/2014/main" id="{EB626C68-A228-4459-883D-B2044F3823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1107" y="5605898"/>
            <a:ext cx="6277515" cy="908542"/>
          </a:xfrm>
          <a:prstGeom prst="rect">
            <a:avLst/>
          </a:prstGeom>
        </p:spPr>
      </p:pic>
      <p:sp>
        <p:nvSpPr>
          <p:cNvPr id="7" name="TextBox 6">
            <a:extLst>
              <a:ext uri="{FF2B5EF4-FFF2-40B4-BE49-F238E27FC236}">
                <a16:creationId xmlns:a16="http://schemas.microsoft.com/office/drawing/2014/main" id="{B59BE08A-B7C6-4773-B63E-C57DC4834F04}"/>
              </a:ext>
            </a:extLst>
          </p:cNvPr>
          <p:cNvSpPr txBox="1"/>
          <p:nvPr/>
        </p:nvSpPr>
        <p:spPr>
          <a:xfrm>
            <a:off x="2167465" y="1313506"/>
            <a:ext cx="8703736" cy="3354765"/>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DISCLAIMER:</a:t>
            </a:r>
          </a:p>
          <a:p>
            <a:r>
              <a:rPr lang="en-US" sz="1400" dirty="0">
                <a:latin typeface="Arial" panose="020B0604020202020204" pitchFamily="34" charset="0"/>
                <a:cs typeface="Arial" panose="020B0604020202020204" pitchFamily="34" charset="0"/>
              </a:rPr>
              <a:t>This publication was prepared by the New England Mental Health Technology Transfer Center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New England Mental Health Technology Transfer Center.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At the time of this release Tom Coderre served as Acting Assistant Secretary for Mental Health and Substance Use at SAMHSA. The opinions expressed herein are the views of the speakers, and do not reflect the official position of the Department of Health and Human Services (DHHS), or SAMHSA. No official support or endorsement of DHHS, SAMHSA, for the opinions described in this presentation is intended or should be inferred.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work is supported by grant #1H79SM081775 from the DHHS, SAMHSA. </a:t>
            </a:r>
          </a:p>
        </p:txBody>
      </p:sp>
      <p:sp>
        <p:nvSpPr>
          <p:cNvPr id="8" name="TextBox 7">
            <a:extLst>
              <a:ext uri="{FF2B5EF4-FFF2-40B4-BE49-F238E27FC236}">
                <a16:creationId xmlns:a16="http://schemas.microsoft.com/office/drawing/2014/main" id="{5F98B8FB-960C-4253-93F5-F461AF5D18F0}"/>
              </a:ext>
            </a:extLst>
          </p:cNvPr>
          <p:cNvSpPr txBox="1"/>
          <p:nvPr/>
        </p:nvSpPr>
        <p:spPr>
          <a:xfrm>
            <a:off x="6908799" y="478128"/>
            <a:ext cx="4131733" cy="62895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i="0" u="sng" strike="noStrike" kern="1200" cap="none" spc="0" normalizeH="0" baseline="0" noProof="1">
                <a:ln>
                  <a:noFill/>
                </a:ln>
                <a:solidFill>
                  <a:srgbClr val="CD4928"/>
                </a:solidFill>
                <a:effectLst/>
                <a:uLnTx/>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BACK TO ALL </a:t>
            </a:r>
            <a:r>
              <a:rPr lang="en-US" sz="3200" u="sng" noProof="1">
                <a:solidFill>
                  <a:srgbClr val="CD4928"/>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TIPS</a:t>
            </a:r>
            <a:endParaRPr kumimoji="0" lang="en-US" sz="240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11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9">
            <a:extLst>
              <a:ext uri="{FF2B5EF4-FFF2-40B4-BE49-F238E27FC236}">
                <a16:creationId xmlns:a16="http://schemas.microsoft.com/office/drawing/2014/main" id="{EBB54FE3-5C8D-46E9-835E-BD8DCEF1D1E7}"/>
              </a:ext>
            </a:extLst>
          </p:cNvPr>
          <p:cNvSpPr txBox="1">
            <a:spLocks/>
          </p:cNvSpPr>
          <p:nvPr/>
        </p:nvSpPr>
        <p:spPr>
          <a:xfrm>
            <a:off x="11263488" y="6395342"/>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2</a:t>
            </a:r>
          </a:p>
        </p:txBody>
      </p:sp>
      <p:sp>
        <p:nvSpPr>
          <p:cNvPr id="3" name="Content Placeholder 2">
            <a:extLst>
              <a:ext uri="{FF2B5EF4-FFF2-40B4-BE49-F238E27FC236}">
                <a16:creationId xmlns:a16="http://schemas.microsoft.com/office/drawing/2014/main" id="{528430BD-D2B3-9A49-A6A8-C38BB810A536}"/>
              </a:ext>
            </a:extLst>
          </p:cNvPr>
          <p:cNvSpPr>
            <a:spLocks noGrp="1"/>
          </p:cNvSpPr>
          <p:nvPr>
            <p:ph sz="half" idx="1"/>
          </p:nvPr>
        </p:nvSpPr>
        <p:spPr>
          <a:xfrm>
            <a:off x="5084658" y="264401"/>
            <a:ext cx="6801945" cy="5989643"/>
          </a:xfrm>
          <a:solidFill>
            <a:schemeClr val="bg2"/>
          </a:solidFill>
        </p:spPr>
        <p:txBody>
          <a:bodyPr>
            <a:normAutofit fontScale="92500" lnSpcReduction="20000"/>
          </a:bodyPr>
          <a:lstStyle/>
          <a:p>
            <a:pPr marL="168275" marR="0" lvl="1"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b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 concerns for schools:</a:t>
            </a:r>
          </a:p>
          <a:p>
            <a:pPr marL="168275" marR="0" lvl="1"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lvl="1" indent="-457200">
              <a:lnSpc>
                <a:spcPct val="110000"/>
              </a:lnSpc>
              <a:spcBef>
                <a:spcPts val="0"/>
              </a:spcBef>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Access to technology</a:t>
            </a:r>
            <a:b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lvl="1" indent="-457200">
              <a:lnSpc>
                <a:spcPct val="110000"/>
              </a:lnSpc>
              <a:spcBef>
                <a:spcPts val="0"/>
              </a:spcBef>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Differences in family needs and available resources (consider physical setting, crowding, workspace)</a:t>
            </a:r>
            <a:endParaRPr lang="en-US" sz="3000" dirty="0">
              <a:solidFill>
                <a:srgbClr val="000000"/>
              </a:solidFill>
              <a:latin typeface="Arial" panose="020B0604020202020204" pitchFamily="34" charset="0"/>
              <a:cs typeface="Arial" panose="020B0604020202020204" pitchFamily="34" charset="0"/>
            </a:endParaRPr>
          </a:p>
          <a:p>
            <a:pPr marL="625475" lvl="1" indent="-457200">
              <a:lnSpc>
                <a:spcPct val="110000"/>
              </a:lnSpc>
              <a:spcBef>
                <a:spcPts val="0"/>
              </a:spcBef>
              <a:defRPr/>
            </a:pPr>
            <a:endParaRPr kumimoji="0" lang="en-US"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lvl="1" indent="-457200">
              <a:lnSpc>
                <a:spcPct val="110000"/>
              </a:lnSpc>
              <a:spcBef>
                <a:spcPts val="0"/>
              </a:spcBef>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students can work more independently; others needs more support</a:t>
            </a:r>
          </a:p>
          <a:p>
            <a:pPr marL="625475" lvl="1" indent="-457200">
              <a:lnSpc>
                <a:spcPct val="110000"/>
              </a:lnSpc>
              <a:spcBef>
                <a:spcPts val="0"/>
              </a:spcBef>
              <a:defRPr/>
            </a:pPr>
            <a:endParaRPr lang="en-US" sz="1700" dirty="0">
              <a:solidFill>
                <a:srgbClr val="000000"/>
              </a:solidFill>
              <a:latin typeface="Arial" panose="020B0604020202020204" pitchFamily="34" charset="0"/>
              <a:cs typeface="Arial" panose="020B0604020202020204" pitchFamily="34" charset="0"/>
            </a:endParaRPr>
          </a:p>
          <a:p>
            <a:pPr marL="625475" lvl="1" indent="-457200">
              <a:lnSpc>
                <a:spcPct val="110000"/>
              </a:lnSpc>
              <a:spcBef>
                <a:spcPts val="0"/>
              </a:spcBef>
              <a:defRPr/>
            </a:pPr>
            <a: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families are coping better than others</a:t>
            </a:r>
          </a:p>
        </p:txBody>
      </p:sp>
      <p:sp>
        <p:nvSpPr>
          <p:cNvPr id="10" name="Title 1">
            <a:extLst>
              <a:ext uri="{FF2B5EF4-FFF2-40B4-BE49-F238E27FC236}">
                <a16:creationId xmlns:a16="http://schemas.microsoft.com/office/drawing/2014/main" id="{12147A81-FB22-4EF6-BB0B-91385E8FF400}"/>
              </a:ext>
            </a:extLst>
          </p:cNvPr>
          <p:cNvSpPr txBox="1">
            <a:spLocks/>
          </p:cNvSpPr>
          <p:nvPr/>
        </p:nvSpPr>
        <p:spPr>
          <a:xfrm>
            <a:off x="428663" y="253112"/>
            <a:ext cx="4371568" cy="6000932"/>
          </a:xfrm>
          <a:prstGeom prst="rect">
            <a:avLst/>
          </a:prstGeom>
          <a:solidFill>
            <a:srgbClr val="6A4C62"/>
          </a:soli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2" name="Picture 11" descr="Students studying">
            <a:extLst>
              <a:ext uri="{FF2B5EF4-FFF2-40B4-BE49-F238E27FC236}">
                <a16:creationId xmlns:a16="http://schemas.microsoft.com/office/drawing/2014/main" id="{166F4FD6-F3D7-4470-BC4F-808C27D98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623" y="462630"/>
            <a:ext cx="3891093" cy="2593429"/>
          </a:xfrm>
          <a:prstGeom prst="rect">
            <a:avLst/>
          </a:prstGeom>
        </p:spPr>
      </p:pic>
      <p:sp>
        <p:nvSpPr>
          <p:cNvPr id="13" name="TextBox 12">
            <a:extLst>
              <a:ext uri="{FF2B5EF4-FFF2-40B4-BE49-F238E27FC236}">
                <a16:creationId xmlns:a16="http://schemas.microsoft.com/office/drawing/2014/main" id="{F9C23233-ECC4-43B4-8A53-4F7CCB57A895}"/>
              </a:ext>
            </a:extLst>
          </p:cNvPr>
          <p:cNvSpPr txBox="1"/>
          <p:nvPr/>
        </p:nvSpPr>
        <p:spPr>
          <a:xfrm>
            <a:off x="642382" y="3183901"/>
            <a:ext cx="3941197"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Longstanding inequities in our educational and health systems have been compounded and amplified during the current crisis, resulting in disparate access to personal protective equipment, educational technologies, health care, and work-from-home employment </a:t>
            </a:r>
            <a:r>
              <a:rPr lang="en-US"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(Ahmed, Ahmed, </a:t>
            </a:r>
            <a:r>
              <a:rPr lang="en-US" sz="1400"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Pissarides</a:t>
            </a:r>
            <a:r>
              <a:rPr lang="en-US"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&amp; Stiglitz, 2020; Smith &amp; Judd, 2020; Wang &amp; Tang, 2020; Webb Hooper, </a:t>
            </a:r>
            <a:r>
              <a:rPr lang="en-US" sz="1400" dirty="0" err="1">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Nápoles</a:t>
            </a:r>
            <a:r>
              <a:rPr lang="en-US" sz="14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&amp; Pérez-Stable, 2020</a:t>
            </a:r>
            <a:r>
              <a:rPr lang="en-US" sz="1400" dirty="0">
                <a:solidFill>
                  <a:schemeClr val="bg1"/>
                </a:solidFill>
                <a:latin typeface="Arial" panose="020B0604020202020204" pitchFamily="34" charset="0"/>
                <a:cs typeface="Arial" panose="020B0604020202020204" pitchFamily="34" charset="0"/>
              </a:rPr>
              <a:t>)</a:t>
            </a:r>
            <a:r>
              <a:rPr kumimoji="0" lang="en-US" sz="1400" b="1" i="0"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US" sz="2800" b="1" i="0"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FC794F55-EC81-47E7-ABB4-0AC97AB26F8C}"/>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3892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9">
            <a:extLst>
              <a:ext uri="{FF2B5EF4-FFF2-40B4-BE49-F238E27FC236}">
                <a16:creationId xmlns:a16="http://schemas.microsoft.com/office/drawing/2014/main" id="{EBB54FE3-5C8D-46E9-835E-BD8DCEF1D1E7}"/>
              </a:ext>
            </a:extLst>
          </p:cNvPr>
          <p:cNvSpPr txBox="1">
            <a:spLocks/>
          </p:cNvSpPr>
          <p:nvPr/>
        </p:nvSpPr>
        <p:spPr>
          <a:xfrm>
            <a:off x="11263488" y="6395342"/>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2</a:t>
            </a:r>
          </a:p>
        </p:txBody>
      </p:sp>
      <p:sp>
        <p:nvSpPr>
          <p:cNvPr id="3" name="Content Placeholder 2">
            <a:extLst>
              <a:ext uri="{FF2B5EF4-FFF2-40B4-BE49-F238E27FC236}">
                <a16:creationId xmlns:a16="http://schemas.microsoft.com/office/drawing/2014/main" id="{528430BD-D2B3-9A49-A6A8-C38BB810A536}"/>
              </a:ext>
            </a:extLst>
          </p:cNvPr>
          <p:cNvSpPr>
            <a:spLocks noGrp="1"/>
          </p:cNvSpPr>
          <p:nvPr>
            <p:ph sz="half" idx="1"/>
          </p:nvPr>
        </p:nvSpPr>
        <p:spPr>
          <a:xfrm>
            <a:off x="5062080" y="264401"/>
            <a:ext cx="6791570" cy="6130941"/>
          </a:xfrm>
          <a:solidFill>
            <a:schemeClr val="bg2"/>
          </a:solidFill>
        </p:spPr>
        <p:txBody>
          <a:bodyPr>
            <a:normAutofit fontScale="92500"/>
          </a:bodyPr>
          <a:lstStyle/>
          <a:p>
            <a:pPr marL="168275" marR="0" lvl="1"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b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Opportunities Abound…</a:t>
            </a:r>
          </a:p>
          <a:p>
            <a:pPr marL="168275" marR="0" lvl="1"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68275" lvl="1" indent="0">
              <a:lnSpc>
                <a:spcPct val="110000"/>
              </a:lnSpc>
              <a:spcBef>
                <a:spcPts val="0"/>
              </a:spcBef>
              <a:buNone/>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Schools are uniquely positioned to help members of their communities, particularly those who may need additional support, to maintain a sense of connectedness and well-being, through:</a:t>
            </a:r>
            <a:br>
              <a:rPr kumimoji="0" lang="en-US" sz="3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lvl="1" indent="-457200">
              <a:lnSpc>
                <a:spcPct val="110000"/>
              </a:lnSpc>
              <a:spcBef>
                <a:spcPts val="0"/>
              </a:spcBef>
              <a:defRPr/>
            </a:pPr>
            <a:r>
              <a:rPr lang="en-US" sz="2600" dirty="0">
                <a:solidFill>
                  <a:srgbClr val="000000"/>
                </a:solidFill>
                <a:latin typeface="Arial" panose="020B0604020202020204" pitchFamily="34" charset="0"/>
                <a:cs typeface="Arial" panose="020B0604020202020204" pitchFamily="34" charset="0"/>
              </a:rPr>
              <a:t>Novel programs to engage students and families in school communities</a:t>
            </a:r>
            <a:br>
              <a:rPr lang="en-US" sz="2600" dirty="0">
                <a:solidFill>
                  <a:srgbClr val="000000"/>
                </a:solidFill>
                <a:latin typeface="Arial" panose="020B0604020202020204" pitchFamily="34" charset="0"/>
                <a:cs typeface="Arial" panose="020B0604020202020204" pitchFamily="34" charset="0"/>
              </a:rPr>
            </a:br>
            <a:endParaRPr lang="en-US" sz="2600" dirty="0">
              <a:solidFill>
                <a:srgbClr val="000000"/>
              </a:solidFill>
              <a:latin typeface="Arial" panose="020B0604020202020204" pitchFamily="34" charset="0"/>
              <a:cs typeface="Arial" panose="020B0604020202020204" pitchFamily="34" charset="0"/>
            </a:endParaRPr>
          </a:p>
          <a:p>
            <a:pPr marL="625475" lvl="1" indent="-457200">
              <a:lnSpc>
                <a:spcPct val="110000"/>
              </a:lnSpc>
              <a:spcBef>
                <a:spcPts val="0"/>
              </a:spcBef>
              <a:defRPr/>
            </a:pPr>
            <a:r>
              <a:rPr lang="en-US" sz="2600" dirty="0">
                <a:solidFill>
                  <a:srgbClr val="000000"/>
                </a:solidFill>
                <a:latin typeface="Arial" panose="020B0604020202020204" pitchFamily="34" charset="0"/>
                <a:cs typeface="Arial" panose="020B0604020202020204" pitchFamily="34" charset="0"/>
              </a:rPr>
              <a:t>Schools and communities coming together to advocate for their needs</a:t>
            </a:r>
          </a:p>
        </p:txBody>
      </p:sp>
      <p:sp>
        <p:nvSpPr>
          <p:cNvPr id="10" name="Title 1">
            <a:extLst>
              <a:ext uri="{FF2B5EF4-FFF2-40B4-BE49-F238E27FC236}">
                <a16:creationId xmlns:a16="http://schemas.microsoft.com/office/drawing/2014/main" id="{12147A81-FB22-4EF6-BB0B-91385E8FF400}"/>
              </a:ext>
            </a:extLst>
          </p:cNvPr>
          <p:cNvSpPr txBox="1">
            <a:spLocks/>
          </p:cNvSpPr>
          <p:nvPr/>
        </p:nvSpPr>
        <p:spPr>
          <a:xfrm>
            <a:off x="428662" y="253112"/>
            <a:ext cx="4440911" cy="6115956"/>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2" name="Picture 11">
            <a:extLst>
              <a:ext uri="{FF2B5EF4-FFF2-40B4-BE49-F238E27FC236}">
                <a16:creationId xmlns:a16="http://schemas.microsoft.com/office/drawing/2014/main" id="{166F4FD6-F3D7-4470-BC4F-808C27D981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0039" y="560560"/>
            <a:ext cx="2798154" cy="1891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F9C23233-ECC4-43B4-8A53-4F7CCB57A895}"/>
              </a:ext>
            </a:extLst>
          </p:cNvPr>
          <p:cNvSpPr txBox="1"/>
          <p:nvPr/>
        </p:nvSpPr>
        <p:spPr>
          <a:xfrm>
            <a:off x="722489" y="2583844"/>
            <a:ext cx="3883378"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PROGRAM EXEMPLAR</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8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Lee Elementary School (Lee, MA) developed a novel program to engage students at the early childhood level (Pre-K – Grade 2) through mindfulness and movement. </a:t>
            </a:r>
            <a:br>
              <a:rPr lang="en-US" sz="1400" dirty="0">
                <a:solidFill>
                  <a:schemeClr val="bg1"/>
                </a:solidFill>
                <a:latin typeface="Arial" panose="020B0604020202020204" pitchFamily="34" charset="0"/>
                <a:cs typeface="Arial" panose="020B0604020202020204" pitchFamily="34" charset="0"/>
              </a:rPr>
            </a:b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With the support of a mindfulness and meditation healing artist, children are engaged through</a:t>
            </a:r>
            <a:r>
              <a:rPr kumimoji="0" lang="en-US" sz="1400" i="0"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mindful movement activities. When students are able to sit with their experiences, recognize feelings and sensations, and understand the choices available for responding, they are developing important thinking strategies and coping tools. Plus, mindful movement can </a:t>
            </a:r>
            <a:r>
              <a:rPr lang="en-US" sz="1400" dirty="0">
                <a:solidFill>
                  <a:schemeClr val="bg1"/>
                </a:solidFill>
                <a:latin typeface="Arial" panose="020B0604020202020204" pitchFamily="34" charset="0"/>
                <a:cs typeface="Arial" panose="020B0604020202020204" pitchFamily="34" charset="0"/>
              </a:rPr>
              <a:t>really be </a:t>
            </a:r>
            <a:r>
              <a:rPr kumimoji="0" lang="en-US" sz="1400" i="0"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fun.</a:t>
            </a:r>
          </a:p>
        </p:txBody>
      </p:sp>
      <p:sp>
        <p:nvSpPr>
          <p:cNvPr id="14" name="Title 1">
            <a:extLst>
              <a:ext uri="{FF2B5EF4-FFF2-40B4-BE49-F238E27FC236}">
                <a16:creationId xmlns:a16="http://schemas.microsoft.com/office/drawing/2014/main" id="{FC794F55-EC81-47E7-ABB4-0AC97AB26F8C}"/>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8005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9">
            <a:extLst>
              <a:ext uri="{FF2B5EF4-FFF2-40B4-BE49-F238E27FC236}">
                <a16:creationId xmlns:a16="http://schemas.microsoft.com/office/drawing/2014/main" id="{EBB54FE3-5C8D-46E9-835E-BD8DCEF1D1E7}"/>
              </a:ext>
            </a:extLst>
          </p:cNvPr>
          <p:cNvSpPr txBox="1">
            <a:spLocks/>
          </p:cNvSpPr>
          <p:nvPr/>
        </p:nvSpPr>
        <p:spPr>
          <a:xfrm>
            <a:off x="11263488" y="6395342"/>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2</a:t>
            </a:r>
          </a:p>
        </p:txBody>
      </p:sp>
      <p:sp>
        <p:nvSpPr>
          <p:cNvPr id="3" name="Content Placeholder 2">
            <a:extLst>
              <a:ext uri="{FF2B5EF4-FFF2-40B4-BE49-F238E27FC236}">
                <a16:creationId xmlns:a16="http://schemas.microsoft.com/office/drawing/2014/main" id="{528430BD-D2B3-9A49-A6A8-C38BB810A536}"/>
              </a:ext>
            </a:extLst>
          </p:cNvPr>
          <p:cNvSpPr>
            <a:spLocks noGrp="1"/>
          </p:cNvSpPr>
          <p:nvPr>
            <p:ph sz="half" idx="1"/>
          </p:nvPr>
        </p:nvSpPr>
        <p:spPr>
          <a:xfrm>
            <a:off x="5062080" y="264401"/>
            <a:ext cx="6701258" cy="6104667"/>
          </a:xfrm>
          <a:solidFill>
            <a:schemeClr val="bg2"/>
          </a:solidFill>
        </p:spPr>
        <p:txBody>
          <a:bodyPr>
            <a:normAutofit/>
          </a:bodyPr>
          <a:lstStyle/>
          <a:p>
            <a:pPr marL="168275" marR="0" lvl="1"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b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Opportunities Abound…</a:t>
            </a:r>
          </a:p>
          <a:p>
            <a:pPr marL="168275" marR="0" lvl="1" indent="0" algn="l" defTabSz="914400" rtl="0" eaLnBrk="1" fontAlgn="auto" latinLnBrk="0" hangingPunct="1">
              <a:lnSpc>
                <a:spcPct val="110000"/>
              </a:lnSpc>
              <a:spcBef>
                <a:spcPts val="0"/>
              </a:spcBef>
              <a:spcAft>
                <a:spcPts val="0"/>
              </a:spcAft>
              <a:buClrTx/>
              <a:buSzTx/>
              <a:buFont typeface="Wingdings" panose="05000000000000000000" pitchFamily="2" charset="2"/>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68275" lvl="1" indent="0">
              <a:lnSpc>
                <a:spcPct val="110000"/>
              </a:lnSpc>
              <a:spcBef>
                <a:spcPts val="0"/>
              </a:spcBef>
              <a:buNone/>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year has also been a time when we have seen opportunity for change and innovation, alongside the tremendous strengths of our communities, including:</a:t>
            </a:r>
            <a:b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lvl="1" indent="-457200">
              <a:lnSpc>
                <a:spcPct val="110000"/>
              </a:lnSpc>
              <a:spcBef>
                <a:spcPts val="0"/>
              </a:spcBef>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Federal funding to support mental health programming in schools</a:t>
            </a:r>
            <a:b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5475" lvl="1" indent="-457200">
              <a:lnSpc>
                <a:spcPct val="110000"/>
              </a:lnSpc>
              <a:spcBef>
                <a:spcPts val="0"/>
              </a:spcBef>
              <a:defRPr/>
            </a:pPr>
            <a:r>
              <a:rPr lang="en-US" dirty="0">
                <a:solidFill>
                  <a:srgbClr val="000000"/>
                </a:solidFill>
                <a:latin typeface="Arial" panose="020B0604020202020204" pitchFamily="34" charset="0"/>
                <a:cs typeface="Arial" panose="020B0604020202020204" pitchFamily="34" charset="0"/>
              </a:rPr>
              <a:t>A greater focus on equity and anti-racism work</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12147A81-FB22-4EF6-BB0B-91385E8FF400}"/>
              </a:ext>
            </a:extLst>
          </p:cNvPr>
          <p:cNvSpPr txBox="1">
            <a:spLocks/>
          </p:cNvSpPr>
          <p:nvPr/>
        </p:nvSpPr>
        <p:spPr>
          <a:xfrm>
            <a:off x="428662" y="253112"/>
            <a:ext cx="4440911" cy="6115956"/>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pic>
        <p:nvPicPr>
          <p:cNvPr id="12" name="Picture 11">
            <a:extLst>
              <a:ext uri="{FF2B5EF4-FFF2-40B4-BE49-F238E27FC236}">
                <a16:creationId xmlns:a16="http://schemas.microsoft.com/office/drawing/2014/main" id="{166F4FD6-F3D7-4470-BC4F-808C27D981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29609" y="560560"/>
            <a:ext cx="2839015" cy="1891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F9C23233-ECC4-43B4-8A53-4F7CCB57A895}"/>
              </a:ext>
            </a:extLst>
          </p:cNvPr>
          <p:cNvSpPr txBox="1"/>
          <p:nvPr/>
        </p:nvSpPr>
        <p:spPr>
          <a:xfrm>
            <a:off x="593924" y="2583844"/>
            <a:ext cx="4011943" cy="36933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cs typeface="Arial" panose="020B0604020202020204" pitchFamily="34" charset="0"/>
              </a:rPr>
              <a:t>STUDENT-FOCUSED EFFORTS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8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The Connecticut State Department of Education developed, </a:t>
            </a:r>
            <a:r>
              <a:rPr kumimoji="0" lang="en-US" sz="1400" b="1" i="1"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Sensible Assessment Practices for 2020–21 and Beyond</a:t>
            </a: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to ease students back, accelerate learning, and advance equity by:</a:t>
            </a:r>
            <a:b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endPar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minimizing testing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increasing instructional time,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empowering teachers,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promoting vertical communication among teachers,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using available information,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implementing differentiated instruction, personalized learning, and formative assessment practices.</a:t>
            </a:r>
            <a:endParaRPr kumimoji="0" lang="en-US" sz="1400" i="0"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FC794F55-EC81-47E7-ABB4-0AC97AB26F8C}"/>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26990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D0DF-097F-F445-9A00-0A9E02861B72}"/>
              </a:ext>
            </a:extLst>
          </p:cNvPr>
          <p:cNvSpPr>
            <a:spLocks noGrp="1"/>
          </p:cNvSpPr>
          <p:nvPr>
            <p:ph type="title"/>
          </p:nvPr>
        </p:nvSpPr>
        <p:spPr>
          <a:xfrm>
            <a:off x="767643" y="320242"/>
            <a:ext cx="10972801" cy="1710024"/>
          </a:xfrm>
        </p:spPr>
        <p:txBody>
          <a:bodyPr>
            <a:normAutofit/>
          </a:bodyPr>
          <a:lstStyle/>
          <a:p>
            <a:r>
              <a:rPr lang="en-US" dirty="0"/>
              <a:t>Schools This Year…</a:t>
            </a:r>
            <a:br>
              <a:rPr lang="en-US" dirty="0"/>
            </a:br>
            <a:r>
              <a:rPr lang="en-US" sz="2700" dirty="0"/>
              <a:t>Our tips are designed to help educators address trauma and create buffers for the uncertainty we are all experiencing.</a:t>
            </a:r>
            <a:endParaRPr lang="en-US" dirty="0"/>
          </a:p>
        </p:txBody>
      </p:sp>
      <p:sp>
        <p:nvSpPr>
          <p:cNvPr id="3" name="Content Placeholder 2">
            <a:extLst>
              <a:ext uri="{FF2B5EF4-FFF2-40B4-BE49-F238E27FC236}">
                <a16:creationId xmlns:a16="http://schemas.microsoft.com/office/drawing/2014/main" id="{085FEA6A-4A95-5D40-8EE3-DA7865EC0B8C}"/>
              </a:ext>
            </a:extLst>
          </p:cNvPr>
          <p:cNvSpPr>
            <a:spLocks noGrp="1"/>
          </p:cNvSpPr>
          <p:nvPr>
            <p:ph idx="1"/>
          </p:nvPr>
        </p:nvSpPr>
        <p:spPr>
          <a:xfrm>
            <a:off x="3239910" y="2417556"/>
            <a:ext cx="8737601" cy="1906088"/>
          </a:xfrm>
        </p:spPr>
        <p:txBody>
          <a:bodyPr>
            <a:normAutofit fontScale="92500"/>
          </a:bodyPr>
          <a:lstStyle/>
          <a:p>
            <a:pPr marL="0" indent="0">
              <a:buNone/>
            </a:pPr>
            <a:r>
              <a:rPr lang="en-US" sz="2600" b="1" dirty="0">
                <a:solidFill>
                  <a:schemeClr val="bg1"/>
                </a:solidFill>
              </a:rPr>
              <a:t>We are looking toward:</a:t>
            </a:r>
          </a:p>
          <a:p>
            <a:r>
              <a:rPr lang="en-US" sz="2400" dirty="0">
                <a:solidFill>
                  <a:schemeClr val="bg1"/>
                </a:solidFill>
              </a:rPr>
              <a:t>widespread vaccination and thinking of the end to the pandemic, which will inevitably lead to another school transition.</a:t>
            </a:r>
            <a:br>
              <a:rPr lang="en-US" sz="2400" dirty="0">
                <a:solidFill>
                  <a:schemeClr val="bg1"/>
                </a:solidFill>
              </a:rPr>
            </a:br>
            <a:endParaRPr lang="en-US" sz="2400" dirty="0">
              <a:solidFill>
                <a:schemeClr val="bg1"/>
              </a:solidFill>
            </a:endParaRPr>
          </a:p>
          <a:p>
            <a:r>
              <a:rPr lang="en-US" sz="2400" dirty="0">
                <a:solidFill>
                  <a:schemeClr val="bg1"/>
                </a:solidFill>
              </a:rPr>
              <a:t>Recovery, rather than in-the-moment coping. </a:t>
            </a:r>
            <a:endParaRPr lang="en-US" sz="2000" dirty="0"/>
          </a:p>
        </p:txBody>
      </p:sp>
      <p:sp>
        <p:nvSpPr>
          <p:cNvPr id="5" name="TextBox 4">
            <a:extLst>
              <a:ext uri="{FF2B5EF4-FFF2-40B4-BE49-F238E27FC236}">
                <a16:creationId xmlns:a16="http://schemas.microsoft.com/office/drawing/2014/main" id="{88C61867-7664-4370-A04A-A529473729E9}"/>
              </a:ext>
            </a:extLst>
          </p:cNvPr>
          <p:cNvSpPr txBox="1"/>
          <p:nvPr/>
        </p:nvSpPr>
        <p:spPr>
          <a:xfrm>
            <a:off x="2054578" y="4710934"/>
            <a:ext cx="9144000" cy="1938992"/>
          </a:xfrm>
          <a:prstGeom prst="rect">
            <a:avLst/>
          </a:prstGeom>
          <a:noFill/>
        </p:spPr>
        <p:txBody>
          <a:bodyPr wrap="square">
            <a:spAutoFit/>
          </a:bodyPr>
          <a:lstStyle/>
          <a:p>
            <a:pPr algn="ctr">
              <a:defRPr/>
            </a:pPr>
            <a:r>
              <a:rPr lang="en-US" sz="2400" b="1" dirty="0">
                <a:solidFill>
                  <a:prstClr val="black"/>
                </a:solidFill>
                <a:latin typeface="Arial" panose="020B0604020202020204" pitchFamily="34" charset="0"/>
                <a:cs typeface="Arial" panose="020B0604020202020204" pitchFamily="34" charset="0"/>
              </a:rPr>
              <a:t> Compassion in Action Break:</a:t>
            </a:r>
          </a:p>
          <a:p>
            <a:pPr algn="ctr">
              <a:defRPr/>
            </a:pPr>
            <a:r>
              <a:rPr lang="en-US" sz="2400" dirty="0">
                <a:solidFill>
                  <a:prstClr val="black"/>
                </a:solidFill>
                <a:latin typeface="Arial" panose="020B0604020202020204" pitchFamily="34" charset="0"/>
                <a:cs typeface="Arial" panose="020B0604020202020204" pitchFamily="34" charset="0"/>
              </a:rPr>
              <a:t>Operating schools—in all its forms—with optimism, joy, and connection will support the mental health of staff, students, and families, and provide a positive and healthy foundation for moving into a more hopeful future.</a:t>
            </a:r>
          </a:p>
        </p:txBody>
      </p:sp>
      <p:pic>
        <p:nvPicPr>
          <p:cNvPr id="4" name="Picture 3">
            <a:extLst>
              <a:ext uri="{FF2B5EF4-FFF2-40B4-BE49-F238E27FC236}">
                <a16:creationId xmlns:a16="http://schemas.microsoft.com/office/drawing/2014/main" id="{8B689EF2-A956-4637-B35D-122195A0BBB9}"/>
              </a:ext>
            </a:extLst>
          </p:cNvPr>
          <p:cNvPicPr>
            <a:picLocks noChangeAspect="1"/>
          </p:cNvPicPr>
          <p:nvPr/>
        </p:nvPicPr>
        <p:blipFill>
          <a:blip r:embed="rId3"/>
          <a:stretch>
            <a:fillRect/>
          </a:stretch>
        </p:blipFill>
        <p:spPr>
          <a:xfrm>
            <a:off x="316089" y="2303678"/>
            <a:ext cx="2517422" cy="2250643"/>
          </a:xfrm>
          <a:prstGeom prst="rect">
            <a:avLst/>
          </a:prstGeom>
        </p:spPr>
      </p:pic>
    </p:spTree>
    <p:extLst>
      <p:ext uri="{BB962C8B-B14F-4D97-AF65-F5344CB8AC3E}">
        <p14:creationId xmlns:p14="http://schemas.microsoft.com/office/powerpoint/2010/main" val="114347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9">
            <a:extLst>
              <a:ext uri="{FF2B5EF4-FFF2-40B4-BE49-F238E27FC236}">
                <a16:creationId xmlns:a16="http://schemas.microsoft.com/office/drawing/2014/main" id="{C72D29FB-1EC3-4872-A141-ED36663DC0B3}"/>
              </a:ext>
            </a:extLst>
          </p:cNvPr>
          <p:cNvSpPr txBox="1">
            <a:spLocks/>
          </p:cNvSpPr>
          <p:nvPr/>
        </p:nvSpPr>
        <p:spPr>
          <a:xfrm>
            <a:off x="11263488" y="6384053"/>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rgbClr val="FFFFFF"/>
                </a:solidFill>
                <a:latin typeface="Arial" panose="020B0604020202020204" pitchFamily="34" charset="0"/>
                <a:cs typeface="Arial" panose="020B0604020202020204" pitchFamily="34" charset="0"/>
              </a:rPr>
              <a:t>PAGE 3</a:t>
            </a:r>
          </a:p>
        </p:txBody>
      </p:sp>
      <p:pic>
        <p:nvPicPr>
          <p:cNvPr id="4" name="Picture 3">
            <a:extLst>
              <a:ext uri="{FF2B5EF4-FFF2-40B4-BE49-F238E27FC236}">
                <a16:creationId xmlns:a16="http://schemas.microsoft.com/office/drawing/2014/main" id="{B500FE20-302D-4D1B-97FB-8163917E7660}"/>
              </a:ext>
            </a:extLst>
          </p:cNvPr>
          <p:cNvPicPr>
            <a:picLocks noChangeAspect="1"/>
          </p:cNvPicPr>
          <p:nvPr/>
        </p:nvPicPr>
        <p:blipFill rotWithShape="1">
          <a:blip r:embed="rId3"/>
          <a:srcRect t="6329" r="6" b="6"/>
          <a:stretch/>
        </p:blipFill>
        <p:spPr>
          <a:xfrm>
            <a:off x="310446" y="107121"/>
            <a:ext cx="5177656" cy="6643758"/>
          </a:xfrm>
          <a:prstGeom prst="rect">
            <a:avLst/>
          </a:prstGeom>
        </p:spPr>
      </p:pic>
      <p:sp>
        <p:nvSpPr>
          <p:cNvPr id="5" name="TextBox 4">
            <a:extLst>
              <a:ext uri="{FF2B5EF4-FFF2-40B4-BE49-F238E27FC236}">
                <a16:creationId xmlns:a16="http://schemas.microsoft.com/office/drawing/2014/main" id="{94E9FDF6-B990-41F0-963B-C1B467C394AA}"/>
              </a:ext>
            </a:extLst>
          </p:cNvPr>
          <p:cNvSpPr txBox="1"/>
          <p:nvPr/>
        </p:nvSpPr>
        <p:spPr>
          <a:xfrm>
            <a:off x="5858936" y="587022"/>
            <a:ext cx="5949126" cy="3838221"/>
          </a:xfrm>
          <a:prstGeom prst="rect">
            <a:avLst/>
          </a:prstGeom>
        </p:spPr>
        <p:txBody>
          <a:bodyPr vert="horz" lIns="91440" tIns="45720" rIns="91440" bIns="45720" rtlCol="0" anchor="t">
            <a:normAutofit fontScale="92500"/>
          </a:bodyPr>
          <a:lstStyle/>
          <a:p>
            <a:pPr marL="0" lvl="1" defTabSz="914400">
              <a:lnSpc>
                <a:spcPct val="90000"/>
              </a:lnSpc>
              <a:spcAft>
                <a:spcPts val="600"/>
              </a:spcAft>
              <a:defRPr/>
            </a:pPr>
            <a:r>
              <a:rPr lang="en-US" sz="2800" b="1" dirty="0">
                <a:solidFill>
                  <a:prstClr val="black"/>
                </a:solidFill>
                <a:latin typeface="Arial" panose="020B0604020202020204" pitchFamily="34" charset="0"/>
                <a:cs typeface="Arial" panose="020B0604020202020204" pitchFamily="34" charset="0"/>
              </a:rPr>
              <a:t>Emotions matter: </a:t>
            </a:r>
            <a:br>
              <a:rPr lang="en-US" sz="2800" dirty="0">
                <a:solidFill>
                  <a:prstClr val="black"/>
                </a:solidFill>
                <a:latin typeface="Arial" panose="020B0604020202020204" pitchFamily="34" charset="0"/>
                <a:cs typeface="Arial" panose="020B0604020202020204" pitchFamily="34" charset="0"/>
              </a:rPr>
            </a:br>
            <a:r>
              <a:rPr lang="en-US" sz="2800" dirty="0">
                <a:solidFill>
                  <a:prstClr val="black"/>
                </a:solidFill>
                <a:latin typeface="Arial" panose="020B0604020202020204" pitchFamily="34" charset="0"/>
                <a:cs typeface="Arial" panose="020B0604020202020204" pitchFamily="34" charset="0"/>
              </a:rPr>
              <a:t>Consider your students and their families, your school’s staff, yourself…</a:t>
            </a:r>
            <a:br>
              <a:rPr lang="en-US" sz="2800" dirty="0">
                <a:solidFill>
                  <a:prstClr val="black"/>
                </a:solidFill>
                <a:latin typeface="Arial" panose="020B0604020202020204" pitchFamily="34" charset="0"/>
                <a:cs typeface="Arial" panose="020B0604020202020204" pitchFamily="34" charset="0"/>
              </a:rPr>
            </a:br>
            <a:r>
              <a:rPr lang="en-US" sz="2800" dirty="0">
                <a:solidFill>
                  <a:prstClr val="black"/>
                </a:solidFill>
                <a:latin typeface="Arial" panose="020B0604020202020204" pitchFamily="34" charset="0"/>
                <a:cs typeface="Arial" panose="020B0604020202020204" pitchFamily="34" charset="0"/>
              </a:rPr>
              <a:t>What is going well?</a:t>
            </a:r>
            <a:br>
              <a:rPr lang="en-US" sz="2800" dirty="0">
                <a:solidFill>
                  <a:prstClr val="black"/>
                </a:solidFill>
                <a:latin typeface="Arial" panose="020B0604020202020204" pitchFamily="34" charset="0"/>
                <a:cs typeface="Arial" panose="020B0604020202020204" pitchFamily="34" charset="0"/>
              </a:rPr>
            </a:br>
            <a:br>
              <a:rPr lang="en-US" sz="2800" dirty="0">
                <a:solidFill>
                  <a:prstClr val="black"/>
                </a:solidFill>
                <a:latin typeface="Arial" panose="020B0604020202020204" pitchFamily="34" charset="0"/>
                <a:cs typeface="Arial" panose="020B0604020202020204" pitchFamily="34" charset="0"/>
              </a:rPr>
            </a:br>
            <a:r>
              <a:rPr lang="en-US" sz="2800" b="1" dirty="0">
                <a:solidFill>
                  <a:prstClr val="black"/>
                </a:solidFill>
                <a:latin typeface="Arial" panose="020B0604020202020204" pitchFamily="34" charset="0"/>
                <a:cs typeface="Arial" panose="020B0604020202020204" pitchFamily="34" charset="0"/>
              </a:rPr>
              <a:t>Positivity matters:</a:t>
            </a:r>
            <a:br>
              <a:rPr lang="en-US" sz="2800" dirty="0">
                <a:solidFill>
                  <a:prstClr val="black"/>
                </a:solidFill>
                <a:latin typeface="Arial" panose="020B0604020202020204" pitchFamily="34" charset="0"/>
                <a:cs typeface="Arial" panose="020B0604020202020204" pitchFamily="34" charset="0"/>
              </a:rPr>
            </a:br>
            <a:r>
              <a:rPr lang="en-US" sz="2800" dirty="0">
                <a:solidFill>
                  <a:prstClr val="black"/>
                </a:solidFill>
                <a:latin typeface="Arial" panose="020B0604020202020204" pitchFamily="34" charset="0"/>
                <a:cs typeface="Arial" panose="020B0604020202020204" pitchFamily="34" charset="0"/>
              </a:rPr>
              <a:t>How can you heighten positive experiences for students and their families, your school’s staff, yourself?</a:t>
            </a:r>
          </a:p>
        </p:txBody>
      </p:sp>
      <p:sp>
        <p:nvSpPr>
          <p:cNvPr id="6" name="Title 4">
            <a:extLst>
              <a:ext uri="{FF2B5EF4-FFF2-40B4-BE49-F238E27FC236}">
                <a16:creationId xmlns:a16="http://schemas.microsoft.com/office/drawing/2014/main" id="{3C206A6F-26DA-4707-A346-BF5CE193E1EB}"/>
              </a:ext>
            </a:extLst>
          </p:cNvPr>
          <p:cNvSpPr>
            <a:spLocks noGrp="1"/>
          </p:cNvSpPr>
          <p:nvPr>
            <p:ph type="title"/>
          </p:nvPr>
        </p:nvSpPr>
        <p:spPr>
          <a:xfrm>
            <a:off x="7262434" y="5075560"/>
            <a:ext cx="3006543" cy="605908"/>
          </a:xfrm>
          <a:solidFill>
            <a:srgbClr val="919295"/>
          </a:solidFill>
        </p:spPr>
        <p:style>
          <a:lnRef idx="3">
            <a:schemeClr val="lt1"/>
          </a:lnRef>
          <a:fillRef idx="1">
            <a:schemeClr val="accent3"/>
          </a:fillRef>
          <a:effectRef idx="1">
            <a:schemeClr val="accent3"/>
          </a:effectRef>
          <a:fontRef idx="minor">
            <a:schemeClr val="lt1"/>
          </a:fontRef>
        </p:style>
        <p:txBody>
          <a:bodyPr/>
          <a:lstStyle/>
          <a:p>
            <a:pPr algn="ctr"/>
            <a:r>
              <a:rPr lang="en-US" sz="280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Learn more</a:t>
            </a:r>
          </a:p>
        </p:txBody>
      </p:sp>
      <p:sp>
        <p:nvSpPr>
          <p:cNvPr id="11" name="TextBox 10">
            <a:extLst>
              <a:ext uri="{FF2B5EF4-FFF2-40B4-BE49-F238E27FC236}">
                <a16:creationId xmlns:a16="http://schemas.microsoft.com/office/drawing/2014/main" id="{34A16EB7-129F-4BBB-9DDB-0EDB0F96D531}"/>
              </a:ext>
            </a:extLst>
          </p:cNvPr>
          <p:cNvSpPr txBox="1"/>
          <p:nvPr/>
        </p:nvSpPr>
        <p:spPr>
          <a:xfrm>
            <a:off x="7262434" y="5723466"/>
            <a:ext cx="3006543" cy="369332"/>
          </a:xfrm>
          <a:prstGeom prst="rect">
            <a:avLst/>
          </a:prstGeom>
          <a:noFill/>
        </p:spPr>
        <p:txBody>
          <a:bodyPr wrap="square" rtlCol="0">
            <a:spAutoFit/>
          </a:bodyPr>
          <a:lstStyle/>
          <a:p>
            <a:pPr algn="ctr"/>
            <a:r>
              <a:rPr lang="en-US" i="1" dirty="0">
                <a:solidFill>
                  <a:schemeClr val="bg1"/>
                </a:solidFill>
                <a:latin typeface="Arial" panose="020B0604020202020204" pitchFamily="34" charset="0"/>
                <a:cs typeface="Arial" panose="020B0604020202020204" pitchFamily="34" charset="0"/>
              </a:rPr>
              <a:t>Click to review our tips.</a:t>
            </a:r>
          </a:p>
        </p:txBody>
      </p:sp>
      <p:sp>
        <p:nvSpPr>
          <p:cNvPr id="8" name="Title 1">
            <a:extLst>
              <a:ext uri="{FF2B5EF4-FFF2-40B4-BE49-F238E27FC236}">
                <a16:creationId xmlns:a16="http://schemas.microsoft.com/office/drawing/2014/main" id="{7D9A64D8-834A-4822-9083-41A9F3B42BED}"/>
              </a:ext>
            </a:extLst>
          </p:cNvPr>
          <p:cNvSpPr txBox="1">
            <a:spLocks/>
          </p:cNvSpPr>
          <p:nvPr/>
        </p:nvSpPr>
        <p:spPr>
          <a:xfrm rot="10800000">
            <a:off x="214489" y="6756394"/>
            <a:ext cx="11977511" cy="1241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1851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147A81-FB22-4EF6-BB0B-91385E8FF400}"/>
              </a:ext>
            </a:extLst>
          </p:cNvPr>
          <p:cNvSpPr txBox="1">
            <a:spLocks/>
          </p:cNvSpPr>
          <p:nvPr/>
        </p:nvSpPr>
        <p:spPr>
          <a:xfrm>
            <a:off x="426100" y="320179"/>
            <a:ext cx="4339543" cy="6190106"/>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lvl="0" algn="l">
              <a:lnSpc>
                <a:spcPct val="100000"/>
              </a:lnSpc>
              <a:defRPr/>
            </a:pPr>
            <a:r>
              <a:rPr kumimoji="0" lang="en-US" sz="2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This interactive guide, </a:t>
            </a:r>
            <a:r>
              <a:rPr kumimoji="0" lang="en-US" sz="2400" b="0" i="1"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Schools This Year…Supporting Student and Staff Mental Health</a:t>
            </a:r>
            <a:r>
              <a:rPr kumimoji="0" lang="en-US" sz="2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 provides a trauma-</a:t>
            </a:r>
            <a:r>
              <a:rPr lang="en-US" sz="2400" dirty="0">
                <a:solidFill>
                  <a:srgbClr val="FFFFFF"/>
                </a:solidFill>
                <a:latin typeface="Arial" panose="020B0604020202020204" pitchFamily="34" charset="0"/>
                <a:cs typeface="Arial" panose="020B0604020202020204" pitchFamily="34" charset="0"/>
              </a:rPr>
              <a:t>conscious</a:t>
            </a:r>
            <a:r>
              <a:rPr kumimoji="0" lang="en-US" sz="2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 equitable, and compassionate roadmap to supporting the mental health and resilience of every member of the school community.</a:t>
            </a:r>
            <a:br>
              <a:rPr kumimoji="0" lang="en-US" sz="2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br>
              <a:rPr kumimoji="0" lang="en-US" sz="2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2400" b="1"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Review our seven recommendations for school communities to consider </a:t>
            </a:r>
            <a:r>
              <a:rPr lang="en-US" sz="2400" b="1" dirty="0">
                <a:solidFill>
                  <a:srgbClr val="FFFFFF"/>
                </a:solidFill>
                <a:latin typeface="Arial" panose="020B0604020202020204" pitchFamily="34" charset="0"/>
                <a:cs typeface="Arial" panose="020B0604020202020204" pitchFamily="34" charset="0"/>
              </a:rPr>
              <a:t>for education and learning at </a:t>
            </a:r>
            <a:r>
              <a:rPr kumimoji="0" lang="en-US" sz="2400" b="1"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this unique time.</a:t>
            </a:r>
            <a:endParaRPr kumimoji="0" lang="en-US" sz="4400" b="1"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16" name="TextBox 15">
            <a:hlinkClick r:id="rId3" action="ppaction://hlinksldjump"/>
            <a:extLst>
              <a:ext uri="{FF2B5EF4-FFF2-40B4-BE49-F238E27FC236}">
                <a16:creationId xmlns:a16="http://schemas.microsoft.com/office/drawing/2014/main" id="{EA3BD413-6CA6-4947-B82F-26A26E3460C5}"/>
              </a:ext>
            </a:extLst>
          </p:cNvPr>
          <p:cNvSpPr txBox="1"/>
          <p:nvPr/>
        </p:nvSpPr>
        <p:spPr>
          <a:xfrm>
            <a:off x="4899379" y="331468"/>
            <a:ext cx="6412089" cy="755890"/>
          </a:xfrm>
          <a:prstGeom prst="rect">
            <a:avLst/>
          </a:prstGeom>
          <a:solidFill>
            <a:srgbClr val="91929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490" tIns="63490" rIns="63490" bIns="63490" numCol="1" spcCol="1270" anchor="ctr" anchorCtr="0">
            <a:noAutofit/>
          </a:bodyPr>
          <a:lstStyle/>
          <a:p>
            <a:pPr marL="282575" lvl="0" algn="l" defTabSz="711200">
              <a:lnSpc>
                <a:spcPct val="100000"/>
              </a:lnSpc>
              <a:spcBef>
                <a:spcPct val="0"/>
              </a:spcBef>
              <a:spcAft>
                <a:spcPct val="35000"/>
              </a:spcAft>
              <a:buNone/>
            </a:pPr>
            <a:r>
              <a:rPr lang="en-US" sz="2000" b="1" u="sng" kern="1200"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Tip 1: Foster a sense of security</a:t>
            </a:r>
            <a:r>
              <a:rPr lang="en-US" sz="2000" kern="1200" dirty="0">
                <a:solidFill>
                  <a:schemeClr val="bg1"/>
                </a:solidFill>
                <a:latin typeface="Arial" panose="020B0604020202020204" pitchFamily="34" charset="0"/>
                <a:cs typeface="Arial" panose="020B0604020202020204" pitchFamily="34" charset="0"/>
              </a:rPr>
              <a:t>.</a:t>
            </a:r>
          </a:p>
        </p:txBody>
      </p:sp>
      <p:sp>
        <p:nvSpPr>
          <p:cNvPr id="51" name="Rectangle 50">
            <a:extLst>
              <a:ext uri="{FF2B5EF4-FFF2-40B4-BE49-F238E27FC236}">
                <a16:creationId xmlns:a16="http://schemas.microsoft.com/office/drawing/2014/main" id="{9A973F15-DD93-4DC5-A20C-E1BC9D95F6AF}"/>
              </a:ext>
            </a:extLst>
          </p:cNvPr>
          <p:cNvSpPr/>
          <p:nvPr/>
        </p:nvSpPr>
        <p:spPr>
          <a:xfrm>
            <a:off x="2845714" y="3239268"/>
            <a:ext cx="6503497" cy="5999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8" name="Group 37">
            <a:extLst>
              <a:ext uri="{FF2B5EF4-FFF2-40B4-BE49-F238E27FC236}">
                <a16:creationId xmlns:a16="http://schemas.microsoft.com/office/drawing/2014/main" id="{481F39AA-6968-4B35-81DB-D84DE494F6E5}"/>
              </a:ext>
            </a:extLst>
          </p:cNvPr>
          <p:cNvGrpSpPr/>
          <p:nvPr/>
        </p:nvGrpSpPr>
        <p:grpSpPr>
          <a:xfrm>
            <a:off x="5370735" y="1361268"/>
            <a:ext cx="4602411" cy="599905"/>
            <a:chOff x="692890" y="750196"/>
            <a:chExt cx="6503497" cy="599905"/>
          </a:xfrm>
        </p:grpSpPr>
        <p:sp>
          <p:nvSpPr>
            <p:cNvPr id="39" name="Rectangle 38">
              <a:extLst>
                <a:ext uri="{FF2B5EF4-FFF2-40B4-BE49-F238E27FC236}">
                  <a16:creationId xmlns:a16="http://schemas.microsoft.com/office/drawing/2014/main" id="{9AE25ECC-AB2A-4B98-8485-BC0A8508A6F5}"/>
                </a:ext>
              </a:extLst>
            </p:cNvPr>
            <p:cNvSpPr/>
            <p:nvPr/>
          </p:nvSpPr>
          <p:spPr>
            <a:xfrm>
              <a:off x="692890" y="750196"/>
              <a:ext cx="6503497" cy="599905"/>
            </a:xfrm>
            <a:prstGeom prst="rect">
              <a:avLst/>
            </a:prstGeom>
            <a:noFill/>
            <a:ln>
              <a:noFill/>
            </a:ln>
            <a:effectLst/>
          </p:spPr>
        </p:sp>
        <p:sp>
          <p:nvSpPr>
            <p:cNvPr id="40" name="TextBox 39">
              <a:extLst>
                <a:ext uri="{FF2B5EF4-FFF2-40B4-BE49-F238E27FC236}">
                  <a16:creationId xmlns:a16="http://schemas.microsoft.com/office/drawing/2014/main" id="{C6146EDA-2093-4C12-AB08-0DDC08B1A102}"/>
                </a:ext>
              </a:extLst>
            </p:cNvPr>
            <p:cNvSpPr txBox="1"/>
            <p:nvPr/>
          </p:nvSpPr>
          <p:spPr>
            <a:xfrm>
              <a:off x="692890" y="750196"/>
              <a:ext cx="4614937" cy="599905"/>
            </a:xfrm>
            <a:prstGeom prst="rect">
              <a:avLst/>
            </a:prstGeom>
            <a:noFill/>
            <a:ln>
              <a:noFill/>
            </a:ln>
            <a:effectLst/>
          </p:spPr>
          <p:txBody>
            <a:bodyPr spcFirstLastPara="0" vert="horz" wrap="square" lIns="63490" tIns="63490" rIns="63490" bIns="63490" numCol="1" spcCol="1270" anchor="ctr" anchorCtr="0">
              <a:noAutofit/>
            </a:bodyPr>
            <a:lstStyle/>
            <a:p>
              <a:pPr marL="0" marR="0" lvl="0" indent="0" algn="l" defTabSz="711200" eaLnBrk="1" fontAlgn="auto" latinLnBrk="0" hangingPunct="1">
                <a:lnSpc>
                  <a:spcPct val="100000"/>
                </a:lnSpc>
                <a:spcBef>
                  <a:spcPct val="0"/>
                </a:spcBef>
                <a:spcAft>
                  <a:spcPct val="35000"/>
                </a:spcAft>
                <a:buClrTx/>
                <a:buSzTx/>
                <a:buFontTx/>
                <a:buNone/>
                <a:tabLst/>
                <a:defRPr/>
              </a:pPr>
              <a:r>
                <a:rPr kumimoji="0" lang="en-US" sz="2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2: Build community</a:t>
              </a:r>
              <a:r>
                <a:rPr kumimoji="0" lang="en-US" sz="2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grpSp>
      <p:sp>
        <p:nvSpPr>
          <p:cNvPr id="78" name="TextBox 77">
            <a:hlinkClick r:id="rId5" action="ppaction://hlinksldjump"/>
            <a:extLst>
              <a:ext uri="{FF2B5EF4-FFF2-40B4-BE49-F238E27FC236}">
                <a16:creationId xmlns:a16="http://schemas.microsoft.com/office/drawing/2014/main" id="{6647DFEC-5C07-4FCD-A115-C126EACC2BCF}"/>
              </a:ext>
            </a:extLst>
          </p:cNvPr>
          <p:cNvSpPr txBox="1"/>
          <p:nvPr/>
        </p:nvSpPr>
        <p:spPr>
          <a:xfrm>
            <a:off x="4899379" y="1191579"/>
            <a:ext cx="6412089" cy="755890"/>
          </a:xfrm>
          <a:prstGeom prst="rect">
            <a:avLst/>
          </a:prstGeom>
          <a:solidFill>
            <a:srgbClr val="91929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490" tIns="63490" rIns="63490" bIns="63490" numCol="1" spcCol="1270" anchor="ctr" anchorCtr="0">
            <a:noAutofit/>
          </a:bodyPr>
          <a:lstStyle/>
          <a:p>
            <a:pPr marL="282575" lvl="0" algn="l" defTabSz="711200">
              <a:lnSpc>
                <a:spcPct val="100000"/>
              </a:lnSpc>
              <a:spcBef>
                <a:spcPct val="0"/>
              </a:spcBef>
              <a:spcAft>
                <a:spcPct val="35000"/>
              </a:spcAft>
              <a:buNone/>
            </a:pPr>
            <a:r>
              <a:rPr lang="en-US" sz="2000" b="1" u="sng" kern="1200"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Tip 2: Build community</a:t>
            </a:r>
            <a:r>
              <a:rPr lang="en-US" sz="2000" kern="1200" dirty="0">
                <a:solidFill>
                  <a:schemeClr val="bg1"/>
                </a:solidFill>
                <a:latin typeface="Arial" panose="020B0604020202020204" pitchFamily="34" charset="0"/>
                <a:cs typeface="Arial" panose="020B0604020202020204" pitchFamily="34" charset="0"/>
              </a:rPr>
              <a:t>.</a:t>
            </a:r>
          </a:p>
        </p:txBody>
      </p:sp>
      <p:sp>
        <p:nvSpPr>
          <p:cNvPr id="79" name="TextBox 78">
            <a:hlinkClick r:id="rId6" action="ppaction://hlinksldjump"/>
            <a:extLst>
              <a:ext uri="{FF2B5EF4-FFF2-40B4-BE49-F238E27FC236}">
                <a16:creationId xmlns:a16="http://schemas.microsoft.com/office/drawing/2014/main" id="{2553714D-CA26-46A7-95FA-5DC756846823}"/>
              </a:ext>
            </a:extLst>
          </p:cNvPr>
          <p:cNvSpPr txBox="1"/>
          <p:nvPr/>
        </p:nvSpPr>
        <p:spPr>
          <a:xfrm>
            <a:off x="4899379" y="2067688"/>
            <a:ext cx="6412089" cy="755890"/>
          </a:xfrm>
          <a:prstGeom prst="rect">
            <a:avLst/>
          </a:prstGeom>
          <a:solidFill>
            <a:srgbClr val="91929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490" tIns="63490" rIns="63490" bIns="63490" numCol="1" spcCol="1270" anchor="ctr" anchorCtr="0">
            <a:noAutofit/>
          </a:bodyPr>
          <a:lstStyle/>
          <a:p>
            <a:pPr marL="282575" lvl="0" algn="l" defTabSz="711200">
              <a:lnSpc>
                <a:spcPct val="100000"/>
              </a:lnSpc>
              <a:spcBef>
                <a:spcPct val="0"/>
              </a:spcBef>
              <a:spcAft>
                <a:spcPct val="35000"/>
              </a:spcAft>
              <a:buNone/>
            </a:pPr>
            <a:r>
              <a:rPr lang="en-US" sz="2000" b="1" u="sng" kern="1200"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Tip 3: Work with community partners</a:t>
            </a:r>
            <a:r>
              <a:rPr lang="en-US" sz="2000" kern="1200" dirty="0">
                <a:solidFill>
                  <a:schemeClr val="bg1"/>
                </a:solidFill>
                <a:latin typeface="Arial" panose="020B0604020202020204" pitchFamily="34" charset="0"/>
                <a:cs typeface="Arial" panose="020B0604020202020204" pitchFamily="34" charset="0"/>
              </a:rPr>
              <a:t>.</a:t>
            </a:r>
          </a:p>
        </p:txBody>
      </p:sp>
      <p:sp>
        <p:nvSpPr>
          <p:cNvPr id="80" name="TextBox 79">
            <a:hlinkClick r:id="rId7" action="ppaction://hlinksldjump"/>
            <a:extLst>
              <a:ext uri="{FF2B5EF4-FFF2-40B4-BE49-F238E27FC236}">
                <a16:creationId xmlns:a16="http://schemas.microsoft.com/office/drawing/2014/main" id="{6D698585-2F4B-43F0-B0E1-22CDF5A8E109}"/>
              </a:ext>
            </a:extLst>
          </p:cNvPr>
          <p:cNvSpPr txBox="1"/>
          <p:nvPr/>
        </p:nvSpPr>
        <p:spPr>
          <a:xfrm>
            <a:off x="4899379" y="2970367"/>
            <a:ext cx="6412089" cy="755890"/>
          </a:xfrm>
          <a:prstGeom prst="rect">
            <a:avLst/>
          </a:prstGeom>
          <a:solidFill>
            <a:srgbClr val="91929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490" tIns="63490" rIns="63490" bIns="63490" numCol="1" spcCol="1270" anchor="ctr" anchorCtr="0">
            <a:noAutofit/>
          </a:bodyPr>
          <a:lstStyle/>
          <a:p>
            <a:pPr marL="282575" lvl="0" algn="l" defTabSz="711200">
              <a:lnSpc>
                <a:spcPct val="100000"/>
              </a:lnSpc>
              <a:spcBef>
                <a:spcPct val="0"/>
              </a:spcBef>
              <a:spcAft>
                <a:spcPct val="35000"/>
              </a:spcAft>
              <a:buNone/>
            </a:pPr>
            <a:r>
              <a:rPr lang="en-US" sz="2000" b="1" u="sng" kern="1200"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Tip 4: Address grief</a:t>
            </a:r>
            <a:r>
              <a:rPr lang="en-US" sz="2000" kern="1200" dirty="0">
                <a:solidFill>
                  <a:schemeClr val="bg1"/>
                </a:solidFill>
                <a:latin typeface="Arial" panose="020B0604020202020204" pitchFamily="34" charset="0"/>
                <a:cs typeface="Arial" panose="020B0604020202020204" pitchFamily="34" charset="0"/>
              </a:rPr>
              <a:t>.</a:t>
            </a:r>
          </a:p>
        </p:txBody>
      </p:sp>
      <p:sp>
        <p:nvSpPr>
          <p:cNvPr id="81" name="TextBox 80">
            <a:hlinkClick r:id="rId8" action="ppaction://hlinksldjump"/>
            <a:extLst>
              <a:ext uri="{FF2B5EF4-FFF2-40B4-BE49-F238E27FC236}">
                <a16:creationId xmlns:a16="http://schemas.microsoft.com/office/drawing/2014/main" id="{ED7C007B-7AA6-4EAC-A521-4A9D1B920FB6}"/>
              </a:ext>
            </a:extLst>
          </p:cNvPr>
          <p:cNvSpPr txBox="1"/>
          <p:nvPr/>
        </p:nvSpPr>
        <p:spPr>
          <a:xfrm>
            <a:off x="4899379" y="3867945"/>
            <a:ext cx="6412089" cy="755890"/>
          </a:xfrm>
          <a:prstGeom prst="rect">
            <a:avLst/>
          </a:prstGeom>
          <a:solidFill>
            <a:srgbClr val="91929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490" tIns="63490" rIns="63490" bIns="63490" numCol="1" spcCol="1270" anchor="ctr" anchorCtr="0">
            <a:noAutofit/>
          </a:bodyPr>
          <a:lstStyle/>
          <a:p>
            <a:pPr marL="225425" lvl="0" algn="l" defTabSz="711200">
              <a:lnSpc>
                <a:spcPct val="100000"/>
              </a:lnSpc>
              <a:spcBef>
                <a:spcPct val="0"/>
              </a:spcBef>
              <a:spcAft>
                <a:spcPct val="35000"/>
              </a:spcAft>
              <a:buNone/>
            </a:pPr>
            <a:r>
              <a:rPr lang="en-US" sz="2000" b="1" u="sng" kern="1200" dirty="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Tip 5: Re-establish routine and connection</a:t>
            </a:r>
            <a:r>
              <a:rPr lang="en-US" sz="2000" kern="1200" dirty="0">
                <a:solidFill>
                  <a:schemeClr val="bg1"/>
                </a:solidFill>
                <a:latin typeface="Arial" panose="020B0604020202020204" pitchFamily="34" charset="0"/>
                <a:cs typeface="Arial" panose="020B0604020202020204" pitchFamily="34" charset="0"/>
              </a:rPr>
              <a:t>.</a:t>
            </a:r>
          </a:p>
        </p:txBody>
      </p:sp>
      <p:sp>
        <p:nvSpPr>
          <p:cNvPr id="82" name="TextBox 81">
            <a:hlinkClick r:id="rId9" action="ppaction://hlinksldjump"/>
            <a:extLst>
              <a:ext uri="{FF2B5EF4-FFF2-40B4-BE49-F238E27FC236}">
                <a16:creationId xmlns:a16="http://schemas.microsoft.com/office/drawing/2014/main" id="{7E4B7D3A-6770-4688-8747-49FC251F8FFE}"/>
              </a:ext>
            </a:extLst>
          </p:cNvPr>
          <p:cNvSpPr txBox="1"/>
          <p:nvPr/>
        </p:nvSpPr>
        <p:spPr>
          <a:xfrm>
            <a:off x="4899379" y="4769034"/>
            <a:ext cx="6412089" cy="805252"/>
          </a:xfrm>
          <a:prstGeom prst="rect">
            <a:avLst/>
          </a:prstGeom>
          <a:solidFill>
            <a:srgbClr val="91929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490" tIns="63490" rIns="63490" bIns="63490" numCol="1" spcCol="1270" anchor="ctr" anchorCtr="0">
            <a:noAutofit/>
          </a:bodyPr>
          <a:lstStyle/>
          <a:p>
            <a:pPr marL="225425" lvl="0" algn="l" defTabSz="711200">
              <a:lnSpc>
                <a:spcPct val="100000"/>
              </a:lnSpc>
              <a:spcBef>
                <a:spcPct val="0"/>
              </a:spcBef>
              <a:spcAft>
                <a:spcPct val="35000"/>
              </a:spcAft>
              <a:buNone/>
            </a:pPr>
            <a:r>
              <a:rPr lang="en-US" sz="2000" b="1" u="sng" kern="1200"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Tip 6: Use mindfulness to teach self-regulation at home or at school</a:t>
            </a:r>
            <a:r>
              <a:rPr lang="en-US" sz="2000" kern="1200" dirty="0">
                <a:solidFill>
                  <a:schemeClr val="bg1"/>
                </a:solidFill>
                <a:latin typeface="Arial" panose="020B0604020202020204" pitchFamily="34" charset="0"/>
                <a:cs typeface="Arial" panose="020B0604020202020204" pitchFamily="34" charset="0"/>
              </a:rPr>
              <a:t>.</a:t>
            </a:r>
          </a:p>
        </p:txBody>
      </p:sp>
      <p:sp>
        <p:nvSpPr>
          <p:cNvPr id="83" name="TextBox 82">
            <a:hlinkClick r:id="rId10" action="ppaction://hlinksldjump"/>
            <a:extLst>
              <a:ext uri="{FF2B5EF4-FFF2-40B4-BE49-F238E27FC236}">
                <a16:creationId xmlns:a16="http://schemas.microsoft.com/office/drawing/2014/main" id="{5167D63B-3B74-481C-9503-821AD94A3F6B}"/>
              </a:ext>
            </a:extLst>
          </p:cNvPr>
          <p:cNvSpPr txBox="1"/>
          <p:nvPr/>
        </p:nvSpPr>
        <p:spPr>
          <a:xfrm>
            <a:off x="4899379" y="5696050"/>
            <a:ext cx="6412089" cy="825524"/>
          </a:xfrm>
          <a:prstGeom prst="rect">
            <a:avLst/>
          </a:prstGeom>
          <a:solidFill>
            <a:srgbClr val="919295"/>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3490" tIns="63490" rIns="63490" bIns="63490" numCol="1" spcCol="1270" anchor="ctr" anchorCtr="0">
            <a:noAutofit/>
          </a:bodyPr>
          <a:lstStyle/>
          <a:p>
            <a:pPr marL="225425" lvl="0" algn="l" defTabSz="711200">
              <a:lnSpc>
                <a:spcPct val="100000"/>
              </a:lnSpc>
              <a:spcBef>
                <a:spcPct val="0"/>
              </a:spcBef>
              <a:spcAft>
                <a:spcPct val="35000"/>
              </a:spcAft>
              <a:buNone/>
            </a:pPr>
            <a:r>
              <a:rPr lang="en-US" sz="2000" b="1" u="sng" kern="1200"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Tip 7: Vision for a better future together, with a healthy dose of reality</a:t>
            </a:r>
            <a:r>
              <a:rPr lang="en-US" sz="2000" kern="1200" dirty="0">
                <a:solidFill>
                  <a:schemeClr val="bg1"/>
                </a:solidFill>
                <a:latin typeface="Arial" panose="020B0604020202020204" pitchFamily="34" charset="0"/>
                <a:cs typeface="Arial" panose="020B0604020202020204" pitchFamily="34" charset="0"/>
              </a:rPr>
              <a:t>.</a:t>
            </a:r>
          </a:p>
        </p:txBody>
      </p:sp>
      <p:sp>
        <p:nvSpPr>
          <p:cNvPr id="84" name="Title 1">
            <a:extLst>
              <a:ext uri="{FF2B5EF4-FFF2-40B4-BE49-F238E27FC236}">
                <a16:creationId xmlns:a16="http://schemas.microsoft.com/office/drawing/2014/main" id="{5F8211B9-D988-466E-8D09-567A9A56DB40}"/>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85" name="Slide Number Placeholder 19">
            <a:extLst>
              <a:ext uri="{FF2B5EF4-FFF2-40B4-BE49-F238E27FC236}">
                <a16:creationId xmlns:a16="http://schemas.microsoft.com/office/drawing/2014/main" id="{38C08454-C1D8-4126-B795-4757B6B2474A}"/>
              </a:ext>
            </a:extLst>
          </p:cNvPr>
          <p:cNvSpPr txBox="1">
            <a:spLocks/>
          </p:cNvSpPr>
          <p:nvPr/>
        </p:nvSpPr>
        <p:spPr>
          <a:xfrm>
            <a:off x="11353800" y="6305029"/>
            <a:ext cx="747888" cy="406209"/>
          </a:xfrm>
          <a:prstGeom prst="rect">
            <a:avLst/>
          </a:prstGeom>
          <a:solidFill>
            <a:schemeClr val="bg1"/>
          </a:solid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4</a:t>
            </a:r>
          </a:p>
        </p:txBody>
      </p:sp>
    </p:spTree>
    <p:extLst>
      <p:ext uri="{BB962C8B-B14F-4D97-AF65-F5344CB8AC3E}">
        <p14:creationId xmlns:p14="http://schemas.microsoft.com/office/powerpoint/2010/main" val="2657291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D5E2-BA25-4336-AA7F-947FA6505BF5}"/>
              </a:ext>
            </a:extLst>
          </p:cNvPr>
          <p:cNvSpPr>
            <a:spLocks noGrp="1"/>
          </p:cNvSpPr>
          <p:nvPr>
            <p:ph type="title"/>
          </p:nvPr>
        </p:nvSpPr>
        <p:spPr>
          <a:xfrm>
            <a:off x="1723671" y="650297"/>
            <a:ext cx="9949039" cy="817259"/>
          </a:xfrm>
        </p:spPr>
        <p:txBody>
          <a:bodyPr>
            <a:noAutofit/>
          </a:bodyPr>
          <a:lstStyle/>
          <a:p>
            <a:r>
              <a:rPr lang="en-US" sz="4200" dirty="0">
                <a:latin typeface="Arial" panose="020B0604020202020204" pitchFamily="34" charset="0"/>
                <a:cs typeface="Arial" panose="020B0604020202020204" pitchFamily="34" charset="0"/>
              </a:rPr>
              <a:t>Tip One: Foster a sense of security.</a:t>
            </a:r>
          </a:p>
        </p:txBody>
      </p:sp>
      <p:sp>
        <p:nvSpPr>
          <p:cNvPr id="3" name="Text Placeholder 2">
            <a:extLst>
              <a:ext uri="{FF2B5EF4-FFF2-40B4-BE49-F238E27FC236}">
                <a16:creationId xmlns:a16="http://schemas.microsoft.com/office/drawing/2014/main" id="{C6D18D27-ECF5-4B3C-B28A-972F3BAFF228}"/>
              </a:ext>
            </a:extLst>
          </p:cNvPr>
          <p:cNvSpPr>
            <a:spLocks noGrp="1"/>
          </p:cNvSpPr>
          <p:nvPr>
            <p:ph type="body" idx="1"/>
          </p:nvPr>
        </p:nvSpPr>
        <p:spPr>
          <a:xfrm>
            <a:off x="2207731" y="1890883"/>
            <a:ext cx="8052505" cy="3357739"/>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Begin with an underlying foundation of cultural competence, justice, and equity.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Invite conversations with families to understand more about their cultures, strengths, experiences, and concerns. Review school policies, curricula, and protocol to reaffirm a just and equitable basis for learning. </a:t>
            </a:r>
          </a:p>
          <a:p>
            <a:endParaRPr lang="en-US" dirty="0"/>
          </a:p>
        </p:txBody>
      </p:sp>
      <p:grpSp>
        <p:nvGrpSpPr>
          <p:cNvPr id="4" name="Group 3">
            <a:extLst>
              <a:ext uri="{FF2B5EF4-FFF2-40B4-BE49-F238E27FC236}">
                <a16:creationId xmlns:a16="http://schemas.microsoft.com/office/drawing/2014/main" id="{442BE2B8-1FC0-49AE-B263-2842A3186F3E}"/>
              </a:ext>
            </a:extLst>
          </p:cNvPr>
          <p:cNvGrpSpPr/>
          <p:nvPr/>
        </p:nvGrpSpPr>
        <p:grpSpPr>
          <a:xfrm>
            <a:off x="691303" y="650297"/>
            <a:ext cx="1032368" cy="943149"/>
            <a:chOff x="385537" y="413721"/>
            <a:chExt cx="759319" cy="707044"/>
          </a:xfrm>
        </p:grpSpPr>
        <p:sp>
          <p:nvSpPr>
            <p:cNvPr id="5" name="Rectangle 4">
              <a:extLst>
                <a:ext uri="{FF2B5EF4-FFF2-40B4-BE49-F238E27FC236}">
                  <a16:creationId xmlns:a16="http://schemas.microsoft.com/office/drawing/2014/main" id="{34874172-A215-464D-ACD1-B1595598D078}"/>
                </a:ext>
              </a:extLst>
            </p:cNvPr>
            <p:cNvSpPr/>
            <p:nvPr/>
          </p:nvSpPr>
          <p:spPr>
            <a:xfrm>
              <a:off x="385537" y="413721"/>
              <a:ext cx="759319" cy="707044"/>
            </a:xfrm>
            <a:prstGeom prst="rect">
              <a:avLst/>
            </a:prstGeom>
            <a:blipFill rotWithShape="0">
              <a:blip r:embed="rId2"/>
              <a:srcRect/>
              <a:stretch>
                <a:fillRect t="-8000" b="-8000"/>
              </a:stretch>
            </a:blipFill>
            <a:ln>
              <a:noFill/>
            </a:ln>
            <a:effectLst/>
          </p:spPr>
          <p:style>
            <a:lnRef idx="2">
              <a:scrgbClr r="0" g="0" b="0"/>
            </a:lnRef>
            <a:fillRef idx="1">
              <a:scrgbClr r="0" g="0" b="0"/>
            </a:fillRef>
            <a:effectRef idx="0">
              <a:scrgbClr r="0" g="0" b="0"/>
            </a:effectRef>
            <a:fontRef idx="minor">
              <a:schemeClr val="lt1"/>
            </a:fontRef>
          </p:style>
        </p:sp>
        <p:sp>
          <p:nvSpPr>
            <p:cNvPr id="6" name="TextBox 5">
              <a:extLst>
                <a:ext uri="{FF2B5EF4-FFF2-40B4-BE49-F238E27FC236}">
                  <a16:creationId xmlns:a16="http://schemas.microsoft.com/office/drawing/2014/main" id="{C9C59752-AA90-445C-B854-1903A66E21F4}"/>
                </a:ext>
              </a:extLst>
            </p:cNvPr>
            <p:cNvSpPr txBox="1"/>
            <p:nvPr/>
          </p:nvSpPr>
          <p:spPr>
            <a:xfrm>
              <a:off x="385537" y="413721"/>
              <a:ext cx="759319" cy="7070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2212" tIns="12700" rIns="112212"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p:txBody>
        </p:sp>
      </p:grpSp>
      <p:sp>
        <p:nvSpPr>
          <p:cNvPr id="16" name="Slide Number Placeholder 19">
            <a:extLst>
              <a:ext uri="{FF2B5EF4-FFF2-40B4-BE49-F238E27FC236}">
                <a16:creationId xmlns:a16="http://schemas.microsoft.com/office/drawing/2014/main" id="{300FE937-7301-4FAA-8FDB-9B61578CD0E8}"/>
              </a:ext>
            </a:extLst>
          </p:cNvPr>
          <p:cNvSpPr txBox="1">
            <a:spLocks/>
          </p:cNvSpPr>
          <p:nvPr/>
        </p:nvSpPr>
        <p:spPr>
          <a:xfrm>
            <a:off x="11240910" y="6361475"/>
            <a:ext cx="838200" cy="360000"/>
          </a:xfrm>
          <a:prstGeom prst="rect">
            <a:avLst/>
          </a:prstGeom>
          <a:noFill/>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r>
              <a:rPr lang="en-US" sz="1100" dirty="0">
                <a:solidFill>
                  <a:schemeClr val="tx1"/>
                </a:solidFill>
                <a:latin typeface="Arial" panose="020B0604020202020204" pitchFamily="34" charset="0"/>
                <a:cs typeface="Arial" panose="020B0604020202020204" pitchFamily="34" charset="0"/>
              </a:rPr>
              <a:t>PAGE 5</a:t>
            </a:r>
          </a:p>
        </p:txBody>
      </p:sp>
      <p:sp>
        <p:nvSpPr>
          <p:cNvPr id="18" name="TextBox 17">
            <a:extLst>
              <a:ext uri="{FF2B5EF4-FFF2-40B4-BE49-F238E27FC236}">
                <a16:creationId xmlns:a16="http://schemas.microsoft.com/office/drawing/2014/main" id="{0393A0EF-BD99-4319-8EC4-15DC99D53AE6}"/>
              </a:ext>
            </a:extLst>
          </p:cNvPr>
          <p:cNvSpPr txBox="1"/>
          <p:nvPr/>
        </p:nvSpPr>
        <p:spPr>
          <a:xfrm>
            <a:off x="9521088" y="5519878"/>
            <a:ext cx="2488051" cy="49475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READ MORE</a:t>
            </a:r>
            <a:endParaRPr kumimoji="0" lang="en-US" sz="2400" b="0" i="0" u="sng" strike="noStrike" kern="1200" cap="none" spc="0" normalizeH="0" baseline="0" noProof="1">
              <a:ln>
                <a:noFill/>
              </a:ln>
              <a:solidFill>
                <a:srgbClr val="CD4928"/>
              </a:solidFill>
              <a:effectLst/>
              <a:uLnTx/>
              <a:uFillTx/>
              <a:latin typeface="Arial" panose="020B0604020202020204" pitchFamily="34" charset="0"/>
              <a:ea typeface="+mn-ea"/>
              <a:cs typeface="Arial" panose="020B0604020202020204" pitchFamily="34" charset="0"/>
            </a:endParaRPr>
          </a:p>
        </p:txBody>
      </p:sp>
      <p:sp>
        <p:nvSpPr>
          <p:cNvPr id="21" name="Rectangle 20">
            <a:hlinkClick r:id="rId3" action="ppaction://hlinksldjump"/>
            <a:extLst>
              <a:ext uri="{FF2B5EF4-FFF2-40B4-BE49-F238E27FC236}">
                <a16:creationId xmlns:a16="http://schemas.microsoft.com/office/drawing/2014/main" id="{E464C760-53EF-4EBF-904D-00F08DD6D1CE}"/>
              </a:ext>
              <a:ext uri="{C183D7F6-B498-43B3-948B-1728B52AA6E4}">
                <adec:decorative xmlns:adec="http://schemas.microsoft.com/office/drawing/2017/decorative" val="1"/>
              </a:ext>
            </a:extLst>
          </p:cNvPr>
          <p:cNvSpPr/>
          <p:nvPr/>
        </p:nvSpPr>
        <p:spPr>
          <a:xfrm>
            <a:off x="214490" y="6310489"/>
            <a:ext cx="1303871" cy="452190"/>
          </a:xfrm>
          <a:prstGeom prst="rect">
            <a:avLst/>
          </a:prstGeom>
          <a:solidFill>
            <a:srgbClr val="D04A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Tip One</a:t>
            </a:r>
            <a:endParaRPr kumimoji="0" lang="en-US" sz="1800" b="0" i="0" u="sng"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2" name="Isosceles Triangle 21">
            <a:hlinkClick r:id="rId3" action="ppaction://hlinksldjump"/>
            <a:extLst>
              <a:ext uri="{FF2B5EF4-FFF2-40B4-BE49-F238E27FC236}">
                <a16:creationId xmlns:a16="http://schemas.microsoft.com/office/drawing/2014/main" id="{B3705E43-F372-4D7E-BE9C-F9277E7CF34C}"/>
              </a:ext>
              <a:ext uri="{C183D7F6-B498-43B3-948B-1728B52AA6E4}">
                <adec:decorative xmlns:adec="http://schemas.microsoft.com/office/drawing/2017/decorative" val="1"/>
              </a:ext>
            </a:extLst>
          </p:cNvPr>
          <p:cNvSpPr/>
          <p:nvPr/>
        </p:nvSpPr>
        <p:spPr>
          <a:xfrm rot="10800000">
            <a:off x="735347" y="6096611"/>
            <a:ext cx="224206" cy="180010"/>
          </a:xfrm>
          <a:prstGeom prst="triangle">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22">
            <a:hlinkClick r:id="rId4" action="ppaction://hlinksldjump"/>
            <a:extLst>
              <a:ext uri="{FF2B5EF4-FFF2-40B4-BE49-F238E27FC236}">
                <a16:creationId xmlns:a16="http://schemas.microsoft.com/office/drawing/2014/main" id="{7D98F0DA-286C-45B8-8FB5-99243546CA67}"/>
              </a:ext>
              <a:ext uri="{C183D7F6-B498-43B3-948B-1728B52AA6E4}">
                <adec:decorative xmlns:adec="http://schemas.microsoft.com/office/drawing/2017/decorative" val="1"/>
              </a:ext>
            </a:extLst>
          </p:cNvPr>
          <p:cNvSpPr/>
          <p:nvPr/>
        </p:nvSpPr>
        <p:spPr>
          <a:xfrm>
            <a:off x="1615819" y="6448170"/>
            <a:ext cx="1253066" cy="272970"/>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Two</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Rectangle 25">
            <a:hlinkClick r:id="rId4" action="ppaction://hlinksldjump"/>
            <a:extLst>
              <a:ext uri="{FF2B5EF4-FFF2-40B4-BE49-F238E27FC236}">
                <a16:creationId xmlns:a16="http://schemas.microsoft.com/office/drawing/2014/main" id="{35B90E7C-F839-4E5E-A920-AF1C265270C4}"/>
              </a:ext>
              <a:ext uri="{C183D7F6-B498-43B3-948B-1728B52AA6E4}">
                <adec:decorative xmlns:adec="http://schemas.microsoft.com/office/drawing/2017/decorative" val="1"/>
              </a:ext>
            </a:extLst>
          </p:cNvPr>
          <p:cNvSpPr/>
          <p:nvPr/>
        </p:nvSpPr>
        <p:spPr>
          <a:xfrm>
            <a:off x="2960434" y="6445956"/>
            <a:ext cx="1253066" cy="28108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Three</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 name="Rectangle 26">
            <a:hlinkClick r:id="rId4" action="ppaction://hlinksldjump"/>
            <a:extLst>
              <a:ext uri="{FF2B5EF4-FFF2-40B4-BE49-F238E27FC236}">
                <a16:creationId xmlns:a16="http://schemas.microsoft.com/office/drawing/2014/main" id="{A3E6C305-4118-41E7-88B6-D09845D0F45B}"/>
              </a:ext>
              <a:ext uri="{C183D7F6-B498-43B3-948B-1728B52AA6E4}">
                <adec:decorative xmlns:adec="http://schemas.microsoft.com/office/drawing/2017/decorative" val="1"/>
              </a:ext>
            </a:extLst>
          </p:cNvPr>
          <p:cNvSpPr/>
          <p:nvPr/>
        </p:nvSpPr>
        <p:spPr>
          <a:xfrm>
            <a:off x="4307954" y="6434026"/>
            <a:ext cx="1255893"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 </a:t>
            </a: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Four</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Rectangle 27">
            <a:hlinkClick r:id="rId4" action="ppaction://hlinksldjump"/>
            <a:extLst>
              <a:ext uri="{FF2B5EF4-FFF2-40B4-BE49-F238E27FC236}">
                <a16:creationId xmlns:a16="http://schemas.microsoft.com/office/drawing/2014/main" id="{CB83E122-B230-44BB-B65B-9DD12F8AC7D4}"/>
              </a:ext>
              <a:ext uri="{C183D7F6-B498-43B3-948B-1728B52AA6E4}">
                <adec:decorative xmlns:adec="http://schemas.microsoft.com/office/drawing/2017/decorative" val="1"/>
              </a:ext>
            </a:extLst>
          </p:cNvPr>
          <p:cNvSpPr/>
          <p:nvPr/>
        </p:nvSpPr>
        <p:spPr>
          <a:xfrm>
            <a:off x="5672590" y="6435553"/>
            <a:ext cx="1253066" cy="284012"/>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Five</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 name="Rectangle 28">
            <a:hlinkClick r:id="rId4" action="ppaction://hlinksldjump"/>
            <a:extLst>
              <a:ext uri="{FF2B5EF4-FFF2-40B4-BE49-F238E27FC236}">
                <a16:creationId xmlns:a16="http://schemas.microsoft.com/office/drawing/2014/main" id="{5C5E8951-A284-40AD-94A9-273AD9234FC9}"/>
              </a:ext>
              <a:ext uri="{C183D7F6-B498-43B3-948B-1728B52AA6E4}">
                <adec:decorative xmlns:adec="http://schemas.microsoft.com/office/drawing/2017/decorative" val="1"/>
              </a:ext>
            </a:extLst>
          </p:cNvPr>
          <p:cNvSpPr/>
          <p:nvPr/>
        </p:nvSpPr>
        <p:spPr>
          <a:xfrm>
            <a:off x="7015966" y="6432877"/>
            <a:ext cx="1244604" cy="284011"/>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rgbClr val="FFFFFF"/>
                </a:solidFill>
                <a:latin typeface="Arial" panose="020B0604020202020204" pitchFamily="34" charset="0"/>
                <a:cs typeface="Arial" panose="020B0604020202020204" pitchFamily="34" charset="0"/>
              </a:rPr>
              <a:t>Tip Six</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 name="Rectangle 29">
            <a:hlinkClick r:id="rId4" action="ppaction://hlinksldjump"/>
            <a:extLst>
              <a:ext uri="{FF2B5EF4-FFF2-40B4-BE49-F238E27FC236}">
                <a16:creationId xmlns:a16="http://schemas.microsoft.com/office/drawing/2014/main" id="{64F49862-CC94-41E0-AAEC-95470032AB9E}"/>
              </a:ext>
              <a:ext uri="{C183D7F6-B498-43B3-948B-1728B52AA6E4}">
                <adec:decorative xmlns:adec="http://schemas.microsoft.com/office/drawing/2017/decorative" val="1"/>
              </a:ext>
            </a:extLst>
          </p:cNvPr>
          <p:cNvSpPr/>
          <p:nvPr/>
        </p:nvSpPr>
        <p:spPr>
          <a:xfrm>
            <a:off x="8362169" y="6434026"/>
            <a:ext cx="1260212" cy="301258"/>
          </a:xfrm>
          <a:prstGeom prst="rect">
            <a:avLst/>
          </a:prstGeom>
          <a:solidFill>
            <a:srgbClr val="CD49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Tip</a:t>
            </a:r>
            <a:r>
              <a:rPr kumimoji="0" lang="en-US" sz="1400" b="0" i="0" u="sng"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Seven</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 name="Rectangle 30">
            <a:hlinkClick r:id="rId4" action="ppaction://hlinksldjump"/>
            <a:extLst>
              <a:ext uri="{FF2B5EF4-FFF2-40B4-BE49-F238E27FC236}">
                <a16:creationId xmlns:a16="http://schemas.microsoft.com/office/drawing/2014/main" id="{C956637F-3AAD-4533-BF20-F5A05A7C96D5}"/>
              </a:ext>
              <a:ext uri="{C183D7F6-B498-43B3-948B-1728B52AA6E4}">
                <adec:decorative xmlns:adec="http://schemas.microsoft.com/office/drawing/2017/decorative" val="1"/>
              </a:ext>
            </a:extLst>
          </p:cNvPr>
          <p:cNvSpPr/>
          <p:nvPr/>
        </p:nvSpPr>
        <p:spPr>
          <a:xfrm>
            <a:off x="9714711" y="6437493"/>
            <a:ext cx="1260211" cy="301258"/>
          </a:xfrm>
          <a:prstGeom prst="rect">
            <a:avLst/>
          </a:prstGeom>
          <a:solidFill>
            <a:srgbClr val="9192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sng" dirty="0">
                <a:solidFill>
                  <a:srgbClr val="FFFFFF"/>
                </a:solidFill>
                <a:latin typeface="Arial" panose="020B0604020202020204" pitchFamily="34" charset="0"/>
                <a:cs typeface="Arial" panose="020B0604020202020204" pitchFamily="34" charset="0"/>
              </a:rPr>
              <a:t>Conclusion</a:t>
            </a:r>
            <a:endParaRPr kumimoji="0" lang="en-US" sz="1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Title 1">
            <a:extLst>
              <a:ext uri="{FF2B5EF4-FFF2-40B4-BE49-F238E27FC236}">
                <a16:creationId xmlns:a16="http://schemas.microsoft.com/office/drawing/2014/main" id="{23B37BCB-B84E-4329-8BC5-E9015FAD7AEE}"/>
              </a:ext>
            </a:extLst>
          </p:cNvPr>
          <p:cNvSpPr txBox="1">
            <a:spLocks/>
          </p:cNvSpPr>
          <p:nvPr/>
        </p:nvSpPr>
        <p:spPr>
          <a:xfrm rot="10800000">
            <a:off x="214489" y="6722528"/>
            <a:ext cx="12000086" cy="141583"/>
          </a:xfrm>
          <a:prstGeom prst="rect">
            <a:avLst/>
          </a:prstGeom>
          <a:gradFill flip="none" rotWithShape="1">
            <a:gsLst>
              <a:gs pos="6000">
                <a:schemeClr val="accent2">
                  <a:lumMod val="60000"/>
                  <a:lumOff val="40000"/>
                </a:schemeClr>
              </a:gs>
              <a:gs pos="94000">
                <a:srgbClr val="C00000"/>
              </a:gs>
              <a:gs pos="69000">
                <a:schemeClr val="accent2">
                  <a:lumMod val="75000"/>
                </a:schemeClr>
              </a:gs>
            </a:gsLst>
            <a:path path="circle">
              <a:fillToRect l="100000" t="100000"/>
            </a:path>
            <a:tileRect r="-100000" b="-100000"/>
          </a:gradFill>
        </p:spPr>
        <p:txBody>
          <a:bodyPr vert="horz" lIns="396000" tIns="0" rIns="396000" bIns="0" rtlCol="0" anchor="ctr">
            <a:noAutofit/>
          </a:bodyPr>
          <a:lstStyle>
            <a:lvl1pPr algn="r" defTabSz="914400" rtl="0" eaLnBrk="1" latinLnBrk="0" hangingPunct="1">
              <a:lnSpc>
                <a:spcPct val="70000"/>
              </a:lnSpc>
              <a:spcBef>
                <a:spcPct val="0"/>
              </a:spcBef>
              <a:buNone/>
              <a:defRPr lang="en-US" sz="5200" b="0" kern="1200" spc="-150" dirty="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15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93941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p:tgtEl>
                                          <p:spTgt spid="21"/>
                                        </p:tgtEl>
                                        <p:attrNameLst>
                                          <p:attrName>ppt_y</p:attrName>
                                        </p:attrNameLst>
                                      </p:cBhvr>
                                      <p:tavLst>
                                        <p:tav tm="0">
                                          <p:val>
                                            <p:strVal val="#ppt_y+#ppt_h*1.125000"/>
                                          </p:val>
                                        </p:tav>
                                        <p:tav tm="100000">
                                          <p:val>
                                            <p:strVal val="#ppt_y"/>
                                          </p:val>
                                        </p:tav>
                                      </p:tavLst>
                                    </p:anim>
                                    <p:animEffect transition="in" filter="wipe(up)">
                                      <p:cBhvr>
                                        <p:cTn id="8" dur="250"/>
                                        <p:tgtEl>
                                          <p:spTgt spid="21"/>
                                        </p:tgtEl>
                                      </p:cBhvr>
                                    </p:animEffect>
                                  </p:childTnLst>
                                </p:cTn>
                              </p:par>
                            </p:childTnLst>
                          </p:cTn>
                        </p:par>
                        <p:par>
                          <p:cTn id="9" fill="hold">
                            <p:stCondLst>
                              <p:cond delay="250"/>
                            </p:stCondLst>
                            <p:childTnLst>
                              <p:par>
                                <p:cTn id="10" presetID="1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p:tgtEl>
                                          <p:spTgt spid="23"/>
                                        </p:tgtEl>
                                        <p:attrNameLst>
                                          <p:attrName>ppt_y</p:attrName>
                                        </p:attrNameLst>
                                      </p:cBhvr>
                                      <p:tavLst>
                                        <p:tav tm="0">
                                          <p:val>
                                            <p:strVal val="#ppt_y+#ppt_h*1.125000"/>
                                          </p:val>
                                        </p:tav>
                                        <p:tav tm="100000">
                                          <p:val>
                                            <p:strVal val="#ppt_y"/>
                                          </p:val>
                                        </p:tav>
                                      </p:tavLst>
                                    </p:anim>
                                    <p:animEffect transition="in" filter="wipe(up)">
                                      <p:cBhvr>
                                        <p:cTn id="13" dur="250"/>
                                        <p:tgtEl>
                                          <p:spTgt spid="23"/>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p:tgtEl>
                                          <p:spTgt spid="26"/>
                                        </p:tgtEl>
                                        <p:attrNameLst>
                                          <p:attrName>ppt_y</p:attrName>
                                        </p:attrNameLst>
                                      </p:cBhvr>
                                      <p:tavLst>
                                        <p:tav tm="0">
                                          <p:val>
                                            <p:strVal val="#ppt_y+#ppt_h*1.125000"/>
                                          </p:val>
                                        </p:tav>
                                        <p:tav tm="100000">
                                          <p:val>
                                            <p:strVal val="#ppt_y"/>
                                          </p:val>
                                        </p:tav>
                                      </p:tavLst>
                                    </p:anim>
                                    <p:animEffect transition="in" filter="wipe(up)">
                                      <p:cBhvr>
                                        <p:cTn id="18" dur="250"/>
                                        <p:tgtEl>
                                          <p:spTgt spid="26"/>
                                        </p:tgtEl>
                                      </p:cBhvr>
                                    </p:animEffect>
                                  </p:childTnLst>
                                </p:cTn>
                              </p:par>
                            </p:childTnLst>
                          </p:cTn>
                        </p:par>
                        <p:par>
                          <p:cTn id="19" fill="hold">
                            <p:stCondLst>
                              <p:cond delay="750"/>
                            </p:stCondLst>
                            <p:childTnLst>
                              <p:par>
                                <p:cTn id="20" presetID="1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p:tgtEl>
                                          <p:spTgt spid="27"/>
                                        </p:tgtEl>
                                        <p:attrNameLst>
                                          <p:attrName>ppt_y</p:attrName>
                                        </p:attrNameLst>
                                      </p:cBhvr>
                                      <p:tavLst>
                                        <p:tav tm="0">
                                          <p:val>
                                            <p:strVal val="#ppt_y+#ppt_h*1.125000"/>
                                          </p:val>
                                        </p:tav>
                                        <p:tav tm="100000">
                                          <p:val>
                                            <p:strVal val="#ppt_y"/>
                                          </p:val>
                                        </p:tav>
                                      </p:tavLst>
                                    </p:anim>
                                    <p:animEffect transition="in" filter="wipe(up)">
                                      <p:cBhvr>
                                        <p:cTn id="23" dur="250"/>
                                        <p:tgtEl>
                                          <p:spTgt spid="27"/>
                                        </p:tgtEl>
                                      </p:cBhvr>
                                    </p:animEffect>
                                  </p:childTnLst>
                                </p:cTn>
                              </p:par>
                            </p:childTnLst>
                          </p:cTn>
                        </p:par>
                        <p:par>
                          <p:cTn id="24" fill="hold">
                            <p:stCondLst>
                              <p:cond delay="1000"/>
                            </p:stCondLst>
                            <p:childTnLst>
                              <p:par>
                                <p:cTn id="25" presetID="1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p:tgtEl>
                                          <p:spTgt spid="28"/>
                                        </p:tgtEl>
                                        <p:attrNameLst>
                                          <p:attrName>ppt_y</p:attrName>
                                        </p:attrNameLst>
                                      </p:cBhvr>
                                      <p:tavLst>
                                        <p:tav tm="0">
                                          <p:val>
                                            <p:strVal val="#ppt_y+#ppt_h*1.125000"/>
                                          </p:val>
                                        </p:tav>
                                        <p:tav tm="100000">
                                          <p:val>
                                            <p:strVal val="#ppt_y"/>
                                          </p:val>
                                        </p:tav>
                                      </p:tavLst>
                                    </p:anim>
                                    <p:animEffect transition="in" filter="wipe(up)">
                                      <p:cBhvr>
                                        <p:cTn id="28" dur="250"/>
                                        <p:tgtEl>
                                          <p:spTgt spid="28"/>
                                        </p:tgtEl>
                                      </p:cBhvr>
                                    </p:animEffect>
                                  </p:childTnLst>
                                </p:cTn>
                              </p:par>
                            </p:childTnLst>
                          </p:cTn>
                        </p:par>
                        <p:par>
                          <p:cTn id="29" fill="hold">
                            <p:stCondLst>
                              <p:cond delay="1250"/>
                            </p:stCondLst>
                            <p:childTnLst>
                              <p:par>
                                <p:cTn id="30" presetID="12" presetClass="entr" presetSubtype="4"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p:tgtEl>
                                          <p:spTgt spid="29"/>
                                        </p:tgtEl>
                                        <p:attrNameLst>
                                          <p:attrName>ppt_y</p:attrName>
                                        </p:attrNameLst>
                                      </p:cBhvr>
                                      <p:tavLst>
                                        <p:tav tm="0">
                                          <p:val>
                                            <p:strVal val="#ppt_y+#ppt_h*1.125000"/>
                                          </p:val>
                                        </p:tav>
                                        <p:tav tm="100000">
                                          <p:val>
                                            <p:strVal val="#ppt_y"/>
                                          </p:val>
                                        </p:tav>
                                      </p:tavLst>
                                    </p:anim>
                                    <p:animEffect transition="in" filter="wipe(up)">
                                      <p:cBhvr>
                                        <p:cTn id="33" dur="250"/>
                                        <p:tgtEl>
                                          <p:spTgt spid="29"/>
                                        </p:tgtEl>
                                      </p:cBhvr>
                                    </p:animEffect>
                                  </p:childTnLst>
                                </p:cTn>
                              </p:par>
                            </p:childTnLst>
                          </p:cTn>
                        </p:par>
                        <p:par>
                          <p:cTn id="34" fill="hold">
                            <p:stCondLst>
                              <p:cond delay="1500"/>
                            </p:stCondLst>
                            <p:childTnLst>
                              <p:par>
                                <p:cTn id="35" presetID="12" presetClass="entr" presetSubtype="4"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250"/>
                                        <p:tgtEl>
                                          <p:spTgt spid="30"/>
                                        </p:tgtEl>
                                        <p:attrNameLst>
                                          <p:attrName>ppt_y</p:attrName>
                                        </p:attrNameLst>
                                      </p:cBhvr>
                                      <p:tavLst>
                                        <p:tav tm="0">
                                          <p:val>
                                            <p:strVal val="#ppt_y+#ppt_h*1.125000"/>
                                          </p:val>
                                        </p:tav>
                                        <p:tav tm="100000">
                                          <p:val>
                                            <p:strVal val="#ppt_y"/>
                                          </p:val>
                                        </p:tav>
                                      </p:tavLst>
                                    </p:anim>
                                    <p:animEffect transition="in" filter="wipe(up)">
                                      <p:cBhvr>
                                        <p:cTn id="38" dur="250"/>
                                        <p:tgtEl>
                                          <p:spTgt spid="30"/>
                                        </p:tgtEl>
                                      </p:cBhvr>
                                    </p:animEffect>
                                  </p:childTnLst>
                                </p:cTn>
                              </p:par>
                            </p:childTnLst>
                          </p:cTn>
                        </p:par>
                        <p:par>
                          <p:cTn id="39" fill="hold">
                            <p:stCondLst>
                              <p:cond delay="1750"/>
                            </p:stCondLst>
                            <p:childTnLst>
                              <p:par>
                                <p:cTn id="40" presetID="12" presetClass="entr" presetSubtype="4"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250"/>
                                        <p:tgtEl>
                                          <p:spTgt spid="31"/>
                                        </p:tgtEl>
                                        <p:attrNameLst>
                                          <p:attrName>ppt_y</p:attrName>
                                        </p:attrNameLst>
                                      </p:cBhvr>
                                      <p:tavLst>
                                        <p:tav tm="0">
                                          <p:val>
                                            <p:strVal val="#ppt_y+#ppt_h*1.125000"/>
                                          </p:val>
                                        </p:tav>
                                        <p:tav tm="100000">
                                          <p:val>
                                            <p:strVal val="#ppt_y"/>
                                          </p:val>
                                        </p:tav>
                                      </p:tavLst>
                                    </p:anim>
                                    <p:animEffect transition="in" filter="wipe(up)">
                                      <p:cBhvr>
                                        <p:cTn id="43"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6" grpId="0" animBg="1"/>
      <p:bldP spid="27" grpId="0" animBg="1"/>
      <p:bldP spid="28" grpId="0" animBg="1"/>
      <p:bldP spid="29" grpId="0" animBg="1"/>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46FBDEE-6F9B-417C-A8CA-81DADDC9B260}">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278A8D0A923C4DBE7569B630405854" ma:contentTypeVersion="13" ma:contentTypeDescription="Create a new document." ma:contentTypeScope="" ma:versionID="4682cd0506cc02fd13357f5609457cd8">
  <xsd:schema xmlns:xsd="http://www.w3.org/2001/XMLSchema" xmlns:xs="http://www.w3.org/2001/XMLSchema" xmlns:p="http://schemas.microsoft.com/office/2006/metadata/properties" xmlns:ns3="1aee6640-b68b-4345-bc24-1478e36f51a8" xmlns:ns4="0409d6ed-544a-4b53-be69-2d1979dc93d4" targetNamespace="http://schemas.microsoft.com/office/2006/metadata/properties" ma:root="true" ma:fieldsID="f4b31f1437f3086df3e35a0dc84b256c" ns3:_="" ns4:_="">
    <xsd:import namespace="1aee6640-b68b-4345-bc24-1478e36f51a8"/>
    <xsd:import namespace="0409d6ed-544a-4b53-be69-2d1979dc93d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e6640-b68b-4345-bc24-1478e36f51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9d6ed-544a-4b53-be69-2d1979dc93d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98F9A6-6E5B-4806-83E7-8F0820CACAC9}">
  <ds:schemaRefs>
    <ds:schemaRef ds:uri="0409d6ed-544a-4b53-be69-2d1979dc93d4"/>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1aee6640-b68b-4345-bc24-1478e36f51a8"/>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D0F158B2-CD41-4EEC-A3D0-DE52EC7D588C}">
  <ds:schemaRefs>
    <ds:schemaRef ds:uri="http://schemas.microsoft.com/sharepoint/v3/contenttype/forms"/>
  </ds:schemaRefs>
</ds:datastoreItem>
</file>

<file path=customXml/itemProps3.xml><?xml version="1.0" encoding="utf-8"?>
<ds:datastoreItem xmlns:ds="http://schemas.openxmlformats.org/officeDocument/2006/customXml" ds:itemID="{5A93BE8D-9337-4D2D-B3D0-AFFB48930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e6640-b68b-4345-bc24-1478e36f51a8"/>
    <ds:schemaRef ds:uri="0409d6ed-544a-4b53-be69-2d1979dc9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8405</TotalTime>
  <Words>3144</Words>
  <Application>Microsoft Office PowerPoint</Application>
  <PresentationFormat>Widescreen</PresentationFormat>
  <Paragraphs>380</Paragraphs>
  <Slides>28</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Courier New</vt:lpstr>
      <vt:lpstr>Symbol</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Schools This Year… Our tips are designed to help educators address trauma and create buffers for the uncertainty we are all experiencing.</vt:lpstr>
      <vt:lpstr>Learn more</vt:lpstr>
      <vt:lpstr>PowerPoint Presentation</vt:lpstr>
      <vt:lpstr>Tip One: Foster a sense of security.</vt:lpstr>
      <vt:lpstr>Tip One: Foster a sense of security. </vt:lpstr>
      <vt:lpstr>Tip One: Foster a sense of security. </vt:lpstr>
      <vt:lpstr>Tip Two: Build community.</vt:lpstr>
      <vt:lpstr>Tip Two: Build community. </vt:lpstr>
      <vt:lpstr>Tip Two: Build community. </vt:lpstr>
      <vt:lpstr>Tip Three: Work with community partners.</vt:lpstr>
      <vt:lpstr>Tip Three: Work with community partners. </vt:lpstr>
      <vt:lpstr>Tip Three: Work with community partners. </vt:lpstr>
      <vt:lpstr>Tip Four: Address grief.</vt:lpstr>
      <vt:lpstr>Tip Four: Address grief. </vt:lpstr>
      <vt:lpstr>Tip Four: Address grief. </vt:lpstr>
      <vt:lpstr>Tip Five: Re-establish routine and connection.</vt:lpstr>
      <vt:lpstr>Tip Five: Re-establish routine and connection. </vt:lpstr>
      <vt:lpstr>Tip Six: Use mindfulness to teach self-regulation at home and at school.</vt:lpstr>
      <vt:lpstr> Tip Six: Use mindfulness to teach self-regulation at home and at  </vt:lpstr>
      <vt:lpstr>Tip Seven: Vision for a better future together, with a healthy dose of reality.</vt:lpstr>
      <vt:lpstr>PowerPoint Presentation</vt:lpstr>
      <vt:lpstr>PowerPoint Presentation</vt:lpstr>
      <vt:lpstr>PowerPoint Presentation</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Ingrid Padgett</cp:lastModifiedBy>
  <cp:revision>242</cp:revision>
  <cp:lastPrinted>2019-01-31T16:24:05Z</cp:lastPrinted>
  <dcterms:created xsi:type="dcterms:W3CDTF">2017-10-19T14:29:41Z</dcterms:created>
  <dcterms:modified xsi:type="dcterms:W3CDTF">2021-04-06T22:47:26Z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y fmtid="{D5CDD505-2E9C-101B-9397-08002B2CF9AE}" pid="4" name="ContentTypeId">
    <vt:lpwstr>0x010100C8278A8D0A923C4DBE7569B630405854</vt:lpwstr>
  </property>
</Properties>
</file>