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media/image32.jpg" ContentType="image/jpeg"/>
  <Override PartName="/ppt/media/image33.jpg" ContentType="image/jpeg"/>
  <Override PartName="/ppt/media/image34.jpg" ContentType="image/jpe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79"/>
  </p:notesMasterIdLst>
  <p:sldIdLst>
    <p:sldId id="257" r:id="rId3"/>
    <p:sldId id="397" r:id="rId4"/>
    <p:sldId id="261" r:id="rId5"/>
    <p:sldId id="405" r:id="rId6"/>
    <p:sldId id="324" r:id="rId7"/>
    <p:sldId id="327"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28" r:id="rId21"/>
    <p:sldId id="342" r:id="rId22"/>
    <p:sldId id="343" r:id="rId23"/>
    <p:sldId id="344" r:id="rId24"/>
    <p:sldId id="345" r:id="rId25"/>
    <p:sldId id="346" r:id="rId26"/>
    <p:sldId id="347" r:id="rId27"/>
    <p:sldId id="348" r:id="rId28"/>
    <p:sldId id="349" r:id="rId29"/>
    <p:sldId id="350" r:id="rId30"/>
    <p:sldId id="351" r:id="rId31"/>
    <p:sldId id="352" r:id="rId32"/>
    <p:sldId id="398" r:id="rId33"/>
    <p:sldId id="399" r:id="rId34"/>
    <p:sldId id="354" r:id="rId35"/>
    <p:sldId id="400" r:id="rId36"/>
    <p:sldId id="401" r:id="rId37"/>
    <p:sldId id="326" r:id="rId38"/>
    <p:sldId id="357" r:id="rId39"/>
    <p:sldId id="358" r:id="rId40"/>
    <p:sldId id="359" r:id="rId41"/>
    <p:sldId id="360" r:id="rId42"/>
    <p:sldId id="361" r:id="rId43"/>
    <p:sldId id="402" r:id="rId44"/>
    <p:sldId id="363" r:id="rId45"/>
    <p:sldId id="403" r:id="rId46"/>
    <p:sldId id="365" r:id="rId47"/>
    <p:sldId id="366" r:id="rId48"/>
    <p:sldId id="367" r:id="rId49"/>
    <p:sldId id="368" r:id="rId50"/>
    <p:sldId id="369" r:id="rId51"/>
    <p:sldId id="370" r:id="rId52"/>
    <p:sldId id="371" r:id="rId53"/>
    <p:sldId id="372" r:id="rId54"/>
    <p:sldId id="404" r:id="rId55"/>
    <p:sldId id="374" r:id="rId56"/>
    <p:sldId id="375" r:id="rId57"/>
    <p:sldId id="376" r:id="rId58"/>
    <p:sldId id="377" r:id="rId59"/>
    <p:sldId id="378" r:id="rId60"/>
    <p:sldId id="386" r:id="rId61"/>
    <p:sldId id="379" r:id="rId62"/>
    <p:sldId id="380" r:id="rId63"/>
    <p:sldId id="381" r:id="rId64"/>
    <p:sldId id="382" r:id="rId65"/>
    <p:sldId id="383" r:id="rId66"/>
    <p:sldId id="384" r:id="rId67"/>
    <p:sldId id="385" r:id="rId68"/>
    <p:sldId id="387" r:id="rId69"/>
    <p:sldId id="388" r:id="rId70"/>
    <p:sldId id="389" r:id="rId71"/>
    <p:sldId id="390" r:id="rId72"/>
    <p:sldId id="391" r:id="rId73"/>
    <p:sldId id="392" r:id="rId74"/>
    <p:sldId id="393" r:id="rId75"/>
    <p:sldId id="394" r:id="rId76"/>
    <p:sldId id="395" r:id="rId77"/>
    <p:sldId id="396" r:id="rId7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B3E"/>
    <a:srgbClr val="CD4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2" y="18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microsoft.com/office/2016/11/relationships/changesInfo" Target="changesInfos/changesInfo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e Winfield" userId="aa74ab8f-e844-4c4a-805e-7bdc779fab08" providerId="ADAL" clId="{CC478C64-2198-461B-AA8D-34C347A0F811}"/>
    <pc:docChg chg="delSld">
      <pc:chgData name="Stefanie Winfield" userId="aa74ab8f-e844-4c4a-805e-7bdc779fab08" providerId="ADAL" clId="{CC478C64-2198-461B-AA8D-34C347A0F811}" dt="2021-05-11T17:16:04.133" v="2" actId="2696"/>
      <pc:docMkLst>
        <pc:docMk/>
      </pc:docMkLst>
      <pc:sldChg chg="del">
        <pc:chgData name="Stefanie Winfield" userId="aa74ab8f-e844-4c4a-805e-7bdc779fab08" providerId="ADAL" clId="{CC478C64-2198-461B-AA8D-34C347A0F811}" dt="2021-05-11T17:15:49.366" v="0" actId="2696"/>
        <pc:sldMkLst>
          <pc:docMk/>
          <pc:sldMk cId="0" sldId="258"/>
        </pc:sldMkLst>
      </pc:sldChg>
      <pc:sldChg chg="del">
        <pc:chgData name="Stefanie Winfield" userId="aa74ab8f-e844-4c4a-805e-7bdc779fab08" providerId="ADAL" clId="{CC478C64-2198-461B-AA8D-34C347A0F811}" dt="2021-05-11T17:15:54.282" v="1" actId="2696"/>
        <pc:sldMkLst>
          <pc:docMk/>
          <pc:sldMk cId="0" sldId="259"/>
        </pc:sldMkLst>
      </pc:sldChg>
      <pc:sldChg chg="del">
        <pc:chgData name="Stefanie Winfield" userId="aa74ab8f-e844-4c4a-805e-7bdc779fab08" providerId="ADAL" clId="{CC478C64-2198-461B-AA8D-34C347A0F811}" dt="2021-05-11T17:16:04.133" v="2" actId="2696"/>
        <pc:sldMkLst>
          <pc:docMk/>
          <pc:sldMk cId="3075388656" sldId="32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10437-E668-447A-B174-E8D508F52352}" type="doc">
      <dgm:prSet loTypeId="urn:microsoft.com/office/officeart/2005/8/layout/matrix3" loCatId="matrix" qsTypeId="urn:microsoft.com/office/officeart/2005/8/quickstyle/simple1" qsCatId="simple" csTypeId="urn:microsoft.com/office/officeart/2005/8/colors/colorful4" csCatId="colorful" phldr="1"/>
      <dgm:spPr/>
      <dgm:t>
        <a:bodyPr/>
        <a:lstStyle/>
        <a:p>
          <a:endParaRPr lang="en-US"/>
        </a:p>
      </dgm:t>
    </dgm:pt>
    <dgm:pt modelId="{B40DE575-9A14-4CB7-8A7E-3AA2A46A48B8}">
      <dgm:prSet custT="1"/>
      <dgm:spPr>
        <a:xfrm>
          <a:off x="702511" y="605694"/>
          <a:ext cx="2486534" cy="2486534"/>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sz="2400" b="1" dirty="0">
              <a:solidFill>
                <a:sysClr val="window" lastClr="FFFFFF"/>
              </a:solidFill>
              <a:latin typeface="Calibri" panose="020F0502020204030204"/>
              <a:ea typeface="+mn-ea"/>
              <a:cs typeface="+mn-cs"/>
            </a:rPr>
            <a:t>1. Build foundational support and plan for SEL</a:t>
          </a:r>
          <a:endParaRPr lang="en-US" sz="2400" dirty="0">
            <a:solidFill>
              <a:sysClr val="window" lastClr="FFFFFF"/>
            </a:solidFill>
            <a:latin typeface="Calibri" panose="020F0502020204030204"/>
            <a:ea typeface="+mn-ea"/>
            <a:cs typeface="+mn-cs"/>
          </a:endParaRPr>
        </a:p>
      </dgm:t>
    </dgm:pt>
    <dgm:pt modelId="{611F2A2D-1391-4550-B46D-2EF6A8B8E7CA}" type="parTrans" cxnId="{A12EEB64-D767-4792-8848-5493A2014385}">
      <dgm:prSet/>
      <dgm:spPr/>
      <dgm:t>
        <a:bodyPr/>
        <a:lstStyle/>
        <a:p>
          <a:endParaRPr lang="en-US" sz="3200"/>
        </a:p>
      </dgm:t>
    </dgm:pt>
    <dgm:pt modelId="{78972F78-2C3E-4C02-9DE1-D830B8C7050A}" type="sibTrans" cxnId="{A12EEB64-D767-4792-8848-5493A2014385}">
      <dgm:prSet/>
      <dgm:spPr/>
      <dgm:t>
        <a:bodyPr/>
        <a:lstStyle/>
        <a:p>
          <a:endParaRPr lang="en-US" sz="3200"/>
        </a:p>
      </dgm:t>
    </dgm:pt>
    <dgm:pt modelId="{B18B200F-B542-46C6-839E-456ABB510E97}">
      <dgm:prSet custT="1"/>
      <dgm:spPr>
        <a:xfrm>
          <a:off x="3380317" y="605694"/>
          <a:ext cx="2486534" cy="2486534"/>
        </a:xfrm>
        <a:prstGeom prst="roundRect">
          <a:avLst/>
        </a:prstGeom>
        <a:solidFill>
          <a:srgbClr val="FFC000">
            <a:hueOff val="3465231"/>
            <a:satOff val="-15989"/>
            <a:lumOff val="588"/>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sz="2400" b="1" dirty="0">
              <a:solidFill>
                <a:sysClr val="window" lastClr="FFFFFF"/>
              </a:solidFill>
              <a:latin typeface="Calibri" panose="020F0502020204030204"/>
              <a:ea typeface="+mn-ea"/>
              <a:cs typeface="+mn-cs"/>
            </a:rPr>
            <a:t>2. Strengthen adult SEL competencies and capacity</a:t>
          </a:r>
          <a:endParaRPr lang="en-US" sz="2400" dirty="0">
            <a:solidFill>
              <a:sysClr val="window" lastClr="FFFFFF"/>
            </a:solidFill>
            <a:latin typeface="Calibri" panose="020F0502020204030204"/>
            <a:ea typeface="+mn-ea"/>
            <a:cs typeface="+mn-cs"/>
          </a:endParaRPr>
        </a:p>
      </dgm:t>
    </dgm:pt>
    <dgm:pt modelId="{83E5DA32-0DC7-418C-B068-F1E1C9C8648A}" type="parTrans" cxnId="{6F10A2E7-B8E5-4DCB-8A19-631C8FB0FFEB}">
      <dgm:prSet/>
      <dgm:spPr/>
      <dgm:t>
        <a:bodyPr/>
        <a:lstStyle/>
        <a:p>
          <a:endParaRPr lang="en-US" sz="3200"/>
        </a:p>
      </dgm:t>
    </dgm:pt>
    <dgm:pt modelId="{011AB3A4-6C21-4FE6-B98D-5D65F5036EAF}" type="sibTrans" cxnId="{6F10A2E7-B8E5-4DCB-8A19-631C8FB0FFEB}">
      <dgm:prSet/>
      <dgm:spPr/>
      <dgm:t>
        <a:bodyPr/>
        <a:lstStyle/>
        <a:p>
          <a:endParaRPr lang="en-US" sz="3200"/>
        </a:p>
      </dgm:t>
    </dgm:pt>
    <dgm:pt modelId="{9D94A0FE-935E-4D27-A4E6-88B531ED308E}">
      <dgm:prSet custT="1"/>
      <dgm:spPr>
        <a:xfrm>
          <a:off x="702511" y="3283500"/>
          <a:ext cx="2486534" cy="2486534"/>
        </a:xfrm>
        <a:prstGeom prst="roundRect">
          <a:avLst/>
        </a:prstGeom>
        <a:solidFill>
          <a:srgbClr val="FFC000">
            <a:hueOff val="6930461"/>
            <a:satOff val="-31979"/>
            <a:lumOff val="1177"/>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sz="2400" b="1" dirty="0">
              <a:solidFill>
                <a:sysClr val="window" lastClr="FFFFFF"/>
              </a:solidFill>
              <a:latin typeface="Calibri" panose="020F0502020204030204"/>
              <a:ea typeface="+mn-ea"/>
              <a:cs typeface="+mn-cs"/>
            </a:rPr>
            <a:t>3. Promote SEL for Students</a:t>
          </a:r>
          <a:endParaRPr lang="en-US" sz="2400" dirty="0">
            <a:solidFill>
              <a:sysClr val="window" lastClr="FFFFFF"/>
            </a:solidFill>
            <a:latin typeface="Calibri" panose="020F0502020204030204"/>
            <a:ea typeface="+mn-ea"/>
            <a:cs typeface="+mn-cs"/>
          </a:endParaRPr>
        </a:p>
      </dgm:t>
    </dgm:pt>
    <dgm:pt modelId="{659BEB94-5F18-4965-B656-4F30264FDB19}" type="parTrans" cxnId="{E2315B86-2819-4AC7-A4A2-B7B3A1702000}">
      <dgm:prSet/>
      <dgm:spPr/>
      <dgm:t>
        <a:bodyPr/>
        <a:lstStyle/>
        <a:p>
          <a:endParaRPr lang="en-US" sz="3200"/>
        </a:p>
      </dgm:t>
    </dgm:pt>
    <dgm:pt modelId="{8143CC76-18B0-4335-88DB-E9B1DAB03628}" type="sibTrans" cxnId="{E2315B86-2819-4AC7-A4A2-B7B3A1702000}">
      <dgm:prSet/>
      <dgm:spPr/>
      <dgm:t>
        <a:bodyPr/>
        <a:lstStyle/>
        <a:p>
          <a:endParaRPr lang="en-US" sz="3200"/>
        </a:p>
      </dgm:t>
    </dgm:pt>
    <dgm:pt modelId="{A77701E0-5B3C-49EB-8F93-EF6818F87F4F}">
      <dgm:prSet custT="1"/>
      <dgm:spPr>
        <a:xfrm>
          <a:off x="3380317" y="3283500"/>
          <a:ext cx="2486534" cy="2486534"/>
        </a:xfrm>
        <a:prstGeom prst="roundRect">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sz="2400" b="1" dirty="0">
              <a:solidFill>
                <a:sysClr val="window" lastClr="FFFFFF"/>
              </a:solidFill>
              <a:latin typeface="Calibri" panose="020F0502020204030204"/>
              <a:ea typeface="+mn-ea"/>
              <a:cs typeface="+mn-cs"/>
            </a:rPr>
            <a:t>4. Practice continuous improvement</a:t>
          </a:r>
          <a:endParaRPr lang="en-US" sz="2400" dirty="0">
            <a:solidFill>
              <a:sysClr val="window" lastClr="FFFFFF"/>
            </a:solidFill>
            <a:latin typeface="Calibri" panose="020F0502020204030204"/>
            <a:ea typeface="+mn-ea"/>
            <a:cs typeface="+mn-cs"/>
          </a:endParaRPr>
        </a:p>
      </dgm:t>
    </dgm:pt>
    <dgm:pt modelId="{6CE9A7F9-4B10-4E76-BEC8-A7840E0AF94C}" type="parTrans" cxnId="{AC0F4A81-D7C2-4C64-9B62-FF1099FB2DBD}">
      <dgm:prSet/>
      <dgm:spPr/>
      <dgm:t>
        <a:bodyPr/>
        <a:lstStyle/>
        <a:p>
          <a:endParaRPr lang="en-US" sz="3200"/>
        </a:p>
      </dgm:t>
    </dgm:pt>
    <dgm:pt modelId="{A3770096-7551-4E55-B2D3-34BBE5E99E1A}" type="sibTrans" cxnId="{AC0F4A81-D7C2-4C64-9B62-FF1099FB2DBD}">
      <dgm:prSet/>
      <dgm:spPr/>
      <dgm:t>
        <a:bodyPr/>
        <a:lstStyle/>
        <a:p>
          <a:endParaRPr lang="en-US" sz="3200"/>
        </a:p>
      </dgm:t>
    </dgm:pt>
    <dgm:pt modelId="{2D8F00EE-447F-4E0D-93A0-3057D78EE426}" type="pres">
      <dgm:prSet presAssocID="{64110437-E668-447A-B174-E8D508F52352}" presName="matrix" presStyleCnt="0">
        <dgm:presLayoutVars>
          <dgm:chMax val="1"/>
          <dgm:dir/>
          <dgm:resizeHandles val="exact"/>
        </dgm:presLayoutVars>
      </dgm:prSet>
      <dgm:spPr/>
      <dgm:t>
        <a:bodyPr/>
        <a:lstStyle/>
        <a:p>
          <a:endParaRPr lang="en-US"/>
        </a:p>
      </dgm:t>
    </dgm:pt>
    <dgm:pt modelId="{FA67D1AE-8FE6-4E59-B62B-20CF837DE56D}" type="pres">
      <dgm:prSet presAssocID="{64110437-E668-447A-B174-E8D508F52352}" presName="diamond" presStyleLbl="bgShp" presStyleIdx="0" presStyleCnt="1"/>
      <dgm:spPr>
        <a:xfrm>
          <a:off x="96817" y="0"/>
          <a:ext cx="6375730" cy="6375730"/>
        </a:xfrm>
        <a:prstGeom prst="diamond">
          <a:avLst/>
        </a:prstGeom>
        <a:solidFill>
          <a:srgbClr val="FFC000">
            <a:tint val="40000"/>
            <a:hueOff val="0"/>
            <a:satOff val="0"/>
            <a:lumOff val="0"/>
            <a:alphaOff val="0"/>
          </a:srgbClr>
        </a:solidFill>
        <a:ln>
          <a:noFill/>
        </a:ln>
        <a:effectLst/>
      </dgm:spPr>
    </dgm:pt>
    <dgm:pt modelId="{63366454-8707-4617-BBF7-5ADF5E42E2D5}" type="pres">
      <dgm:prSet presAssocID="{64110437-E668-447A-B174-E8D508F52352}" presName="quad1" presStyleLbl="node1" presStyleIdx="0" presStyleCnt="4">
        <dgm:presLayoutVars>
          <dgm:chMax val="0"/>
          <dgm:chPref val="0"/>
          <dgm:bulletEnabled val="1"/>
        </dgm:presLayoutVars>
      </dgm:prSet>
      <dgm:spPr/>
      <dgm:t>
        <a:bodyPr/>
        <a:lstStyle/>
        <a:p>
          <a:endParaRPr lang="en-US"/>
        </a:p>
      </dgm:t>
    </dgm:pt>
    <dgm:pt modelId="{80D05FCF-B9A6-4026-8D39-CE33D40E8531}" type="pres">
      <dgm:prSet presAssocID="{64110437-E668-447A-B174-E8D508F52352}" presName="quad2" presStyleLbl="node1" presStyleIdx="1" presStyleCnt="4">
        <dgm:presLayoutVars>
          <dgm:chMax val="0"/>
          <dgm:chPref val="0"/>
          <dgm:bulletEnabled val="1"/>
        </dgm:presLayoutVars>
      </dgm:prSet>
      <dgm:spPr/>
      <dgm:t>
        <a:bodyPr/>
        <a:lstStyle/>
        <a:p>
          <a:endParaRPr lang="en-US"/>
        </a:p>
      </dgm:t>
    </dgm:pt>
    <dgm:pt modelId="{FF28DA17-A214-48C7-97A1-931E3C8B339B}" type="pres">
      <dgm:prSet presAssocID="{64110437-E668-447A-B174-E8D508F52352}" presName="quad3" presStyleLbl="node1" presStyleIdx="2" presStyleCnt="4">
        <dgm:presLayoutVars>
          <dgm:chMax val="0"/>
          <dgm:chPref val="0"/>
          <dgm:bulletEnabled val="1"/>
        </dgm:presLayoutVars>
      </dgm:prSet>
      <dgm:spPr/>
      <dgm:t>
        <a:bodyPr/>
        <a:lstStyle/>
        <a:p>
          <a:endParaRPr lang="en-US"/>
        </a:p>
      </dgm:t>
    </dgm:pt>
    <dgm:pt modelId="{51430B80-4217-41BC-8238-A68A209E456F}" type="pres">
      <dgm:prSet presAssocID="{64110437-E668-447A-B174-E8D508F52352}" presName="quad4" presStyleLbl="node1" presStyleIdx="3" presStyleCnt="4">
        <dgm:presLayoutVars>
          <dgm:chMax val="0"/>
          <dgm:chPref val="0"/>
          <dgm:bulletEnabled val="1"/>
        </dgm:presLayoutVars>
      </dgm:prSet>
      <dgm:spPr/>
      <dgm:t>
        <a:bodyPr/>
        <a:lstStyle/>
        <a:p>
          <a:endParaRPr lang="en-US"/>
        </a:p>
      </dgm:t>
    </dgm:pt>
  </dgm:ptLst>
  <dgm:cxnLst>
    <dgm:cxn modelId="{E2315B86-2819-4AC7-A4A2-B7B3A1702000}" srcId="{64110437-E668-447A-B174-E8D508F52352}" destId="{9D94A0FE-935E-4D27-A4E6-88B531ED308E}" srcOrd="2" destOrd="0" parTransId="{659BEB94-5F18-4965-B656-4F30264FDB19}" sibTransId="{8143CC76-18B0-4335-88DB-E9B1DAB03628}"/>
    <dgm:cxn modelId="{9E49A3F2-5A9B-45FA-AA35-7A5881E1A8FA}" type="presOf" srcId="{B18B200F-B542-46C6-839E-456ABB510E97}" destId="{80D05FCF-B9A6-4026-8D39-CE33D40E8531}" srcOrd="0" destOrd="0" presId="urn:microsoft.com/office/officeart/2005/8/layout/matrix3"/>
    <dgm:cxn modelId="{AC0F4A81-D7C2-4C64-9B62-FF1099FB2DBD}" srcId="{64110437-E668-447A-B174-E8D508F52352}" destId="{A77701E0-5B3C-49EB-8F93-EF6818F87F4F}" srcOrd="3" destOrd="0" parTransId="{6CE9A7F9-4B10-4E76-BEC8-A7840E0AF94C}" sibTransId="{A3770096-7551-4E55-B2D3-34BBE5E99E1A}"/>
    <dgm:cxn modelId="{21A239C3-E6AF-48D8-A616-25775001E2A9}" type="presOf" srcId="{B40DE575-9A14-4CB7-8A7E-3AA2A46A48B8}" destId="{63366454-8707-4617-BBF7-5ADF5E42E2D5}" srcOrd="0" destOrd="0" presId="urn:microsoft.com/office/officeart/2005/8/layout/matrix3"/>
    <dgm:cxn modelId="{6F10A2E7-B8E5-4DCB-8A19-631C8FB0FFEB}" srcId="{64110437-E668-447A-B174-E8D508F52352}" destId="{B18B200F-B542-46C6-839E-456ABB510E97}" srcOrd="1" destOrd="0" parTransId="{83E5DA32-0DC7-418C-B068-F1E1C9C8648A}" sibTransId="{011AB3A4-6C21-4FE6-B98D-5D65F5036EAF}"/>
    <dgm:cxn modelId="{D8213AD0-56CE-4AE9-B7E0-BA0568DF6E23}" type="presOf" srcId="{A77701E0-5B3C-49EB-8F93-EF6818F87F4F}" destId="{51430B80-4217-41BC-8238-A68A209E456F}" srcOrd="0" destOrd="0" presId="urn:microsoft.com/office/officeart/2005/8/layout/matrix3"/>
    <dgm:cxn modelId="{A12EEB64-D767-4792-8848-5493A2014385}" srcId="{64110437-E668-447A-B174-E8D508F52352}" destId="{B40DE575-9A14-4CB7-8A7E-3AA2A46A48B8}" srcOrd="0" destOrd="0" parTransId="{611F2A2D-1391-4550-B46D-2EF6A8B8E7CA}" sibTransId="{78972F78-2C3E-4C02-9DE1-D830B8C7050A}"/>
    <dgm:cxn modelId="{DCBC60F3-82C0-408B-B5D9-F257E9E2D880}" type="presOf" srcId="{64110437-E668-447A-B174-E8D508F52352}" destId="{2D8F00EE-447F-4E0D-93A0-3057D78EE426}" srcOrd="0" destOrd="0" presId="urn:microsoft.com/office/officeart/2005/8/layout/matrix3"/>
    <dgm:cxn modelId="{E7057F22-85FB-4CA5-80D9-B4602CE8D489}" type="presOf" srcId="{9D94A0FE-935E-4D27-A4E6-88B531ED308E}" destId="{FF28DA17-A214-48C7-97A1-931E3C8B339B}" srcOrd="0" destOrd="0" presId="urn:microsoft.com/office/officeart/2005/8/layout/matrix3"/>
    <dgm:cxn modelId="{E10BEF8F-21F9-4F76-B113-BE799BE4E99B}" type="presParOf" srcId="{2D8F00EE-447F-4E0D-93A0-3057D78EE426}" destId="{FA67D1AE-8FE6-4E59-B62B-20CF837DE56D}" srcOrd="0" destOrd="0" presId="urn:microsoft.com/office/officeart/2005/8/layout/matrix3"/>
    <dgm:cxn modelId="{894E55F7-586A-403B-8704-21DE1F452C4B}" type="presParOf" srcId="{2D8F00EE-447F-4E0D-93A0-3057D78EE426}" destId="{63366454-8707-4617-BBF7-5ADF5E42E2D5}" srcOrd="1" destOrd="0" presId="urn:microsoft.com/office/officeart/2005/8/layout/matrix3"/>
    <dgm:cxn modelId="{FA543281-FEDF-4951-8E07-7FFA23D181A0}" type="presParOf" srcId="{2D8F00EE-447F-4E0D-93A0-3057D78EE426}" destId="{80D05FCF-B9A6-4026-8D39-CE33D40E8531}" srcOrd="2" destOrd="0" presId="urn:microsoft.com/office/officeart/2005/8/layout/matrix3"/>
    <dgm:cxn modelId="{1E8DADBA-2F0D-4439-A524-5F9910682E3E}" type="presParOf" srcId="{2D8F00EE-447F-4E0D-93A0-3057D78EE426}" destId="{FF28DA17-A214-48C7-97A1-931E3C8B339B}" srcOrd="3" destOrd="0" presId="urn:microsoft.com/office/officeart/2005/8/layout/matrix3"/>
    <dgm:cxn modelId="{0C51644E-FB2A-4316-98C1-8376DA1938F9}" type="presParOf" srcId="{2D8F00EE-447F-4E0D-93A0-3057D78EE426}" destId="{51430B80-4217-41BC-8238-A68A209E456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196AE4-0ADD-4B40-BDC6-413DEDAE2627}"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001EFD29-BBDA-4CC6-A938-A07B64254A44}">
      <dgm:prSet/>
      <dgm:spPr>
        <a:xfrm>
          <a:off x="0" y="55000"/>
          <a:ext cx="5068124" cy="71604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dirty="0">
              <a:solidFill>
                <a:sysClr val="window" lastClr="FFFFFF"/>
              </a:solidFill>
              <a:latin typeface="Calibri" panose="020F0502020204030204"/>
              <a:ea typeface="+mn-ea"/>
              <a:cs typeface="+mn-cs"/>
            </a:rPr>
            <a:t>1a) Build Awareness, Commitment, and Ownership (3 Items)</a:t>
          </a:r>
        </a:p>
      </dgm:t>
    </dgm:pt>
    <dgm:pt modelId="{2739A332-BC2F-4867-AB21-EE46151FFF2B}" type="parTrans" cxnId="{821473AB-84D2-44F7-AE8F-C3AEFE4EA285}">
      <dgm:prSet/>
      <dgm:spPr/>
      <dgm:t>
        <a:bodyPr/>
        <a:lstStyle/>
        <a:p>
          <a:endParaRPr lang="en-US"/>
        </a:p>
      </dgm:t>
    </dgm:pt>
    <dgm:pt modelId="{45D3D101-50C4-4B28-B4CD-4DCB26D71DF8}" type="sibTrans" cxnId="{821473AB-84D2-44F7-AE8F-C3AEFE4EA285}">
      <dgm:prSet/>
      <dgm:spPr/>
      <dgm:t>
        <a:bodyPr/>
        <a:lstStyle/>
        <a:p>
          <a:endParaRPr lang="en-US"/>
        </a:p>
      </dgm:t>
    </dgm:pt>
    <dgm:pt modelId="{77D6C057-B355-4712-B57E-9A94ABB70063}">
      <dgm:prSet/>
      <dgm:spPr>
        <a:xfrm>
          <a:off x="0" y="1597686"/>
          <a:ext cx="5068124" cy="716040"/>
        </a:xfrm>
        <a:prstGeom prst="roundRect">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dirty="0">
              <a:solidFill>
                <a:sysClr val="window" lastClr="FFFFFF"/>
              </a:solidFill>
              <a:latin typeface="Calibri" panose="020F0502020204030204"/>
              <a:ea typeface="+mn-ea"/>
              <a:cs typeface="+mn-cs"/>
            </a:rPr>
            <a:t>2)   Strengthen Adult SEL Competencies and Capacity (4 Items)</a:t>
          </a:r>
        </a:p>
      </dgm:t>
    </dgm:pt>
    <dgm:pt modelId="{8098658B-B3F7-4D3C-8011-6787EDBFB38F}" type="parTrans" cxnId="{8265BB5C-4E7F-44AA-8456-6603DE8D3D34}">
      <dgm:prSet/>
      <dgm:spPr/>
      <dgm:t>
        <a:bodyPr/>
        <a:lstStyle/>
        <a:p>
          <a:endParaRPr lang="en-US"/>
        </a:p>
      </dgm:t>
    </dgm:pt>
    <dgm:pt modelId="{1B241C66-4F22-47B1-9282-132C1030C43A}" type="sibTrans" cxnId="{8265BB5C-4E7F-44AA-8456-6603DE8D3D34}">
      <dgm:prSet/>
      <dgm:spPr/>
      <dgm:t>
        <a:bodyPr/>
        <a:lstStyle/>
        <a:p>
          <a:endParaRPr lang="en-US"/>
        </a:p>
      </dgm:t>
    </dgm:pt>
    <dgm:pt modelId="{E6044076-38EF-4C08-A79B-2583BF93FE63}">
      <dgm:prSet/>
      <dgm:spPr>
        <a:xfrm>
          <a:off x="0" y="2365567"/>
          <a:ext cx="5068124" cy="716040"/>
        </a:xfrm>
        <a:prstGeom prst="roundRect">
          <a:avLst/>
        </a:prstGeom>
        <a:solidFill>
          <a:srgbClr val="FFC000">
            <a:hueOff val="7796769"/>
            <a:satOff val="-35976"/>
            <a:lumOff val="1324"/>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dirty="0">
              <a:solidFill>
                <a:sysClr val="window" lastClr="FFFFFF"/>
              </a:solidFill>
              <a:latin typeface="Calibri" panose="020F0502020204030204"/>
              <a:ea typeface="+mn-ea"/>
              <a:cs typeface="+mn-cs"/>
            </a:rPr>
            <a:t>3) Promote SEL for Students (11 Items)</a:t>
          </a:r>
        </a:p>
      </dgm:t>
    </dgm:pt>
    <dgm:pt modelId="{BA709EA5-C528-43F2-8F08-61503D423A74}" type="parTrans" cxnId="{6AB43A25-D781-42C9-8202-06109BDD2DFC}">
      <dgm:prSet/>
      <dgm:spPr/>
      <dgm:t>
        <a:bodyPr/>
        <a:lstStyle/>
        <a:p>
          <a:endParaRPr lang="en-US"/>
        </a:p>
      </dgm:t>
    </dgm:pt>
    <dgm:pt modelId="{032FBB72-A240-4D34-BF03-3148A1580251}" type="sibTrans" cxnId="{6AB43A25-D781-42C9-8202-06109BDD2DFC}">
      <dgm:prSet/>
      <dgm:spPr/>
      <dgm:t>
        <a:bodyPr/>
        <a:lstStyle/>
        <a:p>
          <a:endParaRPr lang="en-US"/>
        </a:p>
      </dgm:t>
    </dgm:pt>
    <dgm:pt modelId="{13D5D012-AFEE-4479-8BC6-77ADFE4166D9}">
      <dgm:prSet/>
      <dgm:spPr>
        <a:xfrm>
          <a:off x="0" y="3133446"/>
          <a:ext cx="5068124" cy="716040"/>
        </a:xfrm>
        <a:prstGeom prst="roundRect">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dirty="0">
              <a:solidFill>
                <a:sysClr val="window" lastClr="FFFFFF"/>
              </a:solidFill>
              <a:latin typeface="Calibri" panose="020F0502020204030204"/>
              <a:ea typeface="+mn-ea"/>
              <a:cs typeface="+mn-cs"/>
            </a:rPr>
            <a:t>4) Practice Continuous Improvement (2 Items)</a:t>
          </a:r>
        </a:p>
      </dgm:t>
    </dgm:pt>
    <dgm:pt modelId="{C42AC4CF-AD16-4EBB-900E-1C002832E7FB}" type="parTrans" cxnId="{0FE0A463-BF19-4F24-9EE7-F225DD987B64}">
      <dgm:prSet/>
      <dgm:spPr/>
      <dgm:t>
        <a:bodyPr/>
        <a:lstStyle/>
        <a:p>
          <a:endParaRPr lang="en-US"/>
        </a:p>
      </dgm:t>
    </dgm:pt>
    <dgm:pt modelId="{747D025D-C18A-4E69-87C7-9591ED6EB84B}" type="sibTrans" cxnId="{0FE0A463-BF19-4F24-9EE7-F225DD987B64}">
      <dgm:prSet/>
      <dgm:spPr/>
      <dgm:t>
        <a:bodyPr/>
        <a:lstStyle/>
        <a:p>
          <a:endParaRPr lang="en-US"/>
        </a:p>
      </dgm:t>
    </dgm:pt>
    <dgm:pt modelId="{62676D3B-0F3E-432A-A8CC-D3C604054F25}">
      <dgm:prSet/>
      <dgm:spPr>
        <a:xfrm>
          <a:off x="0" y="829807"/>
          <a:ext cx="5068124" cy="716040"/>
        </a:xfrm>
        <a:prstGeom prst="roundRect">
          <a:avLst/>
        </a:prstGeom>
        <a:solidFill>
          <a:srgbClr val="FFC000"/>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dirty="0">
              <a:solidFill>
                <a:sysClr val="window" lastClr="FFFFFF"/>
              </a:solidFill>
              <a:latin typeface="Calibri" panose="020F0502020204030204"/>
              <a:ea typeface="+mn-ea"/>
              <a:cs typeface="+mn-cs"/>
            </a:rPr>
            <a:t>1b) Create a Shared Plan (3 Items)</a:t>
          </a:r>
        </a:p>
      </dgm:t>
    </dgm:pt>
    <dgm:pt modelId="{F0A3EF76-C834-4F1F-9FA0-7BFECF928777}" type="sibTrans" cxnId="{F850AA16-390E-444A-B919-61C904F65D9B}">
      <dgm:prSet/>
      <dgm:spPr/>
      <dgm:t>
        <a:bodyPr/>
        <a:lstStyle/>
        <a:p>
          <a:endParaRPr lang="en-US"/>
        </a:p>
      </dgm:t>
    </dgm:pt>
    <dgm:pt modelId="{B8EDA734-68FB-4B15-A1FE-AF1522333B8A}" type="parTrans" cxnId="{F850AA16-390E-444A-B919-61C904F65D9B}">
      <dgm:prSet/>
      <dgm:spPr/>
      <dgm:t>
        <a:bodyPr/>
        <a:lstStyle/>
        <a:p>
          <a:endParaRPr lang="en-US"/>
        </a:p>
      </dgm:t>
    </dgm:pt>
    <dgm:pt modelId="{BEF405D7-ABEE-4BBD-9222-ECD899AE1BF3}" type="pres">
      <dgm:prSet presAssocID="{66196AE4-0ADD-4B40-BDC6-413DEDAE2627}" presName="linear" presStyleCnt="0">
        <dgm:presLayoutVars>
          <dgm:animLvl val="lvl"/>
          <dgm:resizeHandles val="exact"/>
        </dgm:presLayoutVars>
      </dgm:prSet>
      <dgm:spPr/>
      <dgm:t>
        <a:bodyPr/>
        <a:lstStyle/>
        <a:p>
          <a:endParaRPr lang="en-US"/>
        </a:p>
      </dgm:t>
    </dgm:pt>
    <dgm:pt modelId="{6FAF5B60-DB61-4CBF-A1E2-5726D8D2B577}" type="pres">
      <dgm:prSet presAssocID="{001EFD29-BBDA-4CC6-A938-A07B64254A44}" presName="parentText" presStyleLbl="node1" presStyleIdx="0" presStyleCnt="5" custLinFactNeighborY="-13362">
        <dgm:presLayoutVars>
          <dgm:chMax val="0"/>
          <dgm:bulletEnabled val="1"/>
        </dgm:presLayoutVars>
      </dgm:prSet>
      <dgm:spPr/>
      <dgm:t>
        <a:bodyPr/>
        <a:lstStyle/>
        <a:p>
          <a:endParaRPr lang="en-US"/>
        </a:p>
      </dgm:t>
    </dgm:pt>
    <dgm:pt modelId="{4ADE3C96-2027-423A-A7E6-CF16DCB2F554}" type="pres">
      <dgm:prSet presAssocID="{45D3D101-50C4-4B28-B4CD-4DCB26D71DF8}" presName="spacer" presStyleCnt="0"/>
      <dgm:spPr/>
    </dgm:pt>
    <dgm:pt modelId="{4EED832E-115F-4F0A-8737-FD91E98855CC}" type="pres">
      <dgm:prSet presAssocID="{62676D3B-0F3E-432A-A8CC-D3C604054F25}" presName="parentText" presStyleLbl="node1" presStyleIdx="1" presStyleCnt="5">
        <dgm:presLayoutVars>
          <dgm:chMax val="0"/>
          <dgm:bulletEnabled val="1"/>
        </dgm:presLayoutVars>
      </dgm:prSet>
      <dgm:spPr/>
      <dgm:t>
        <a:bodyPr/>
        <a:lstStyle/>
        <a:p>
          <a:endParaRPr lang="en-US"/>
        </a:p>
      </dgm:t>
    </dgm:pt>
    <dgm:pt modelId="{EF6C6FF0-BEBD-453E-9720-6A171E36FBA8}" type="pres">
      <dgm:prSet presAssocID="{F0A3EF76-C834-4F1F-9FA0-7BFECF928777}" presName="spacer" presStyleCnt="0"/>
      <dgm:spPr/>
    </dgm:pt>
    <dgm:pt modelId="{F4B93A0D-8BCA-4D47-90FE-549AD00E0D55}" type="pres">
      <dgm:prSet presAssocID="{77D6C057-B355-4712-B57E-9A94ABB70063}" presName="parentText" presStyleLbl="node1" presStyleIdx="2" presStyleCnt="5">
        <dgm:presLayoutVars>
          <dgm:chMax val="0"/>
          <dgm:bulletEnabled val="1"/>
        </dgm:presLayoutVars>
      </dgm:prSet>
      <dgm:spPr/>
      <dgm:t>
        <a:bodyPr/>
        <a:lstStyle/>
        <a:p>
          <a:endParaRPr lang="en-US"/>
        </a:p>
      </dgm:t>
    </dgm:pt>
    <dgm:pt modelId="{8CA44761-38BC-43C3-BB02-34DBC7042747}" type="pres">
      <dgm:prSet presAssocID="{1B241C66-4F22-47B1-9282-132C1030C43A}" presName="spacer" presStyleCnt="0"/>
      <dgm:spPr/>
    </dgm:pt>
    <dgm:pt modelId="{277D8063-CE19-40F4-8AA7-68BA1D9DF484}" type="pres">
      <dgm:prSet presAssocID="{E6044076-38EF-4C08-A79B-2583BF93FE63}" presName="parentText" presStyleLbl="node1" presStyleIdx="3" presStyleCnt="5">
        <dgm:presLayoutVars>
          <dgm:chMax val="0"/>
          <dgm:bulletEnabled val="1"/>
        </dgm:presLayoutVars>
      </dgm:prSet>
      <dgm:spPr/>
      <dgm:t>
        <a:bodyPr/>
        <a:lstStyle/>
        <a:p>
          <a:endParaRPr lang="en-US"/>
        </a:p>
      </dgm:t>
    </dgm:pt>
    <dgm:pt modelId="{B5A5A07F-E6E0-43F6-983B-51B911B4C15B}" type="pres">
      <dgm:prSet presAssocID="{032FBB72-A240-4D34-BF03-3148A1580251}" presName="spacer" presStyleCnt="0"/>
      <dgm:spPr/>
    </dgm:pt>
    <dgm:pt modelId="{2ED8541D-60AC-4F25-9D7D-EDAD74BAB93F}" type="pres">
      <dgm:prSet presAssocID="{13D5D012-AFEE-4479-8BC6-77ADFE4166D9}" presName="parentText" presStyleLbl="node1" presStyleIdx="4" presStyleCnt="5">
        <dgm:presLayoutVars>
          <dgm:chMax val="0"/>
          <dgm:bulletEnabled val="1"/>
        </dgm:presLayoutVars>
      </dgm:prSet>
      <dgm:spPr/>
      <dgm:t>
        <a:bodyPr/>
        <a:lstStyle/>
        <a:p>
          <a:endParaRPr lang="en-US"/>
        </a:p>
      </dgm:t>
    </dgm:pt>
  </dgm:ptLst>
  <dgm:cxnLst>
    <dgm:cxn modelId="{CE228B47-5292-43C9-923B-5CB23C0E9717}" type="presOf" srcId="{E6044076-38EF-4C08-A79B-2583BF93FE63}" destId="{277D8063-CE19-40F4-8AA7-68BA1D9DF484}" srcOrd="0" destOrd="0" presId="urn:microsoft.com/office/officeart/2005/8/layout/vList2"/>
    <dgm:cxn modelId="{6AB43A25-D781-42C9-8202-06109BDD2DFC}" srcId="{66196AE4-0ADD-4B40-BDC6-413DEDAE2627}" destId="{E6044076-38EF-4C08-A79B-2583BF93FE63}" srcOrd="3" destOrd="0" parTransId="{BA709EA5-C528-43F2-8F08-61503D423A74}" sibTransId="{032FBB72-A240-4D34-BF03-3148A1580251}"/>
    <dgm:cxn modelId="{0ED34EA6-9EEE-41B6-8AAD-7F86EE66AAC2}" type="presOf" srcId="{001EFD29-BBDA-4CC6-A938-A07B64254A44}" destId="{6FAF5B60-DB61-4CBF-A1E2-5726D8D2B577}" srcOrd="0" destOrd="0" presId="urn:microsoft.com/office/officeart/2005/8/layout/vList2"/>
    <dgm:cxn modelId="{821473AB-84D2-44F7-AE8F-C3AEFE4EA285}" srcId="{66196AE4-0ADD-4B40-BDC6-413DEDAE2627}" destId="{001EFD29-BBDA-4CC6-A938-A07B64254A44}" srcOrd="0" destOrd="0" parTransId="{2739A332-BC2F-4867-AB21-EE46151FFF2B}" sibTransId="{45D3D101-50C4-4B28-B4CD-4DCB26D71DF8}"/>
    <dgm:cxn modelId="{55F5FFBB-1B32-4272-BFE3-68AA827A0CC0}" type="presOf" srcId="{62676D3B-0F3E-432A-A8CC-D3C604054F25}" destId="{4EED832E-115F-4F0A-8737-FD91E98855CC}" srcOrd="0" destOrd="0" presId="urn:microsoft.com/office/officeart/2005/8/layout/vList2"/>
    <dgm:cxn modelId="{7C1CE1E8-822F-4F3D-93CD-EC32875BC041}" type="presOf" srcId="{13D5D012-AFEE-4479-8BC6-77ADFE4166D9}" destId="{2ED8541D-60AC-4F25-9D7D-EDAD74BAB93F}" srcOrd="0" destOrd="0" presId="urn:microsoft.com/office/officeart/2005/8/layout/vList2"/>
    <dgm:cxn modelId="{EED15209-5462-45E6-A0BF-9595853D3071}" type="presOf" srcId="{77D6C057-B355-4712-B57E-9A94ABB70063}" destId="{F4B93A0D-8BCA-4D47-90FE-549AD00E0D55}" srcOrd="0" destOrd="0" presId="urn:microsoft.com/office/officeart/2005/8/layout/vList2"/>
    <dgm:cxn modelId="{8265BB5C-4E7F-44AA-8456-6603DE8D3D34}" srcId="{66196AE4-0ADD-4B40-BDC6-413DEDAE2627}" destId="{77D6C057-B355-4712-B57E-9A94ABB70063}" srcOrd="2" destOrd="0" parTransId="{8098658B-B3F7-4D3C-8011-6787EDBFB38F}" sibTransId="{1B241C66-4F22-47B1-9282-132C1030C43A}"/>
    <dgm:cxn modelId="{0FE0A463-BF19-4F24-9EE7-F225DD987B64}" srcId="{66196AE4-0ADD-4B40-BDC6-413DEDAE2627}" destId="{13D5D012-AFEE-4479-8BC6-77ADFE4166D9}" srcOrd="4" destOrd="0" parTransId="{C42AC4CF-AD16-4EBB-900E-1C002832E7FB}" sibTransId="{747D025D-C18A-4E69-87C7-9591ED6EB84B}"/>
    <dgm:cxn modelId="{A1356874-274B-4F35-9467-AE513DA8A8CB}" type="presOf" srcId="{66196AE4-0ADD-4B40-BDC6-413DEDAE2627}" destId="{BEF405D7-ABEE-4BBD-9222-ECD899AE1BF3}" srcOrd="0" destOrd="0" presId="urn:microsoft.com/office/officeart/2005/8/layout/vList2"/>
    <dgm:cxn modelId="{F850AA16-390E-444A-B919-61C904F65D9B}" srcId="{66196AE4-0ADD-4B40-BDC6-413DEDAE2627}" destId="{62676D3B-0F3E-432A-A8CC-D3C604054F25}" srcOrd="1" destOrd="0" parTransId="{B8EDA734-68FB-4B15-A1FE-AF1522333B8A}" sibTransId="{F0A3EF76-C834-4F1F-9FA0-7BFECF928777}"/>
    <dgm:cxn modelId="{4D9BA115-A5AF-4666-8910-E2D6064ED5B9}" type="presParOf" srcId="{BEF405D7-ABEE-4BBD-9222-ECD899AE1BF3}" destId="{6FAF5B60-DB61-4CBF-A1E2-5726D8D2B577}" srcOrd="0" destOrd="0" presId="urn:microsoft.com/office/officeart/2005/8/layout/vList2"/>
    <dgm:cxn modelId="{6779CD7C-7ED1-400F-8941-32AF8ED745D4}" type="presParOf" srcId="{BEF405D7-ABEE-4BBD-9222-ECD899AE1BF3}" destId="{4ADE3C96-2027-423A-A7E6-CF16DCB2F554}" srcOrd="1" destOrd="0" presId="urn:microsoft.com/office/officeart/2005/8/layout/vList2"/>
    <dgm:cxn modelId="{C3282D7B-59FE-4908-A179-3051B28A1EF2}" type="presParOf" srcId="{BEF405D7-ABEE-4BBD-9222-ECD899AE1BF3}" destId="{4EED832E-115F-4F0A-8737-FD91E98855CC}" srcOrd="2" destOrd="0" presId="urn:microsoft.com/office/officeart/2005/8/layout/vList2"/>
    <dgm:cxn modelId="{0C731458-FD5E-4F2C-B1A2-0A3977414F8C}" type="presParOf" srcId="{BEF405D7-ABEE-4BBD-9222-ECD899AE1BF3}" destId="{EF6C6FF0-BEBD-453E-9720-6A171E36FBA8}" srcOrd="3" destOrd="0" presId="urn:microsoft.com/office/officeart/2005/8/layout/vList2"/>
    <dgm:cxn modelId="{421897CB-9BF2-4F6D-85E4-FB0A705886C8}" type="presParOf" srcId="{BEF405D7-ABEE-4BBD-9222-ECD899AE1BF3}" destId="{F4B93A0D-8BCA-4D47-90FE-549AD00E0D55}" srcOrd="4" destOrd="0" presId="urn:microsoft.com/office/officeart/2005/8/layout/vList2"/>
    <dgm:cxn modelId="{277B3A6B-9DF1-4AFC-A499-BDD112A5D391}" type="presParOf" srcId="{BEF405D7-ABEE-4BBD-9222-ECD899AE1BF3}" destId="{8CA44761-38BC-43C3-BB02-34DBC7042747}" srcOrd="5" destOrd="0" presId="urn:microsoft.com/office/officeart/2005/8/layout/vList2"/>
    <dgm:cxn modelId="{0D554203-5187-42DD-BCAA-F33FA72A1F55}" type="presParOf" srcId="{BEF405D7-ABEE-4BBD-9222-ECD899AE1BF3}" destId="{277D8063-CE19-40F4-8AA7-68BA1D9DF484}" srcOrd="6" destOrd="0" presId="urn:microsoft.com/office/officeart/2005/8/layout/vList2"/>
    <dgm:cxn modelId="{0A69EF52-8062-49F1-9541-A9AF421EFBDF}" type="presParOf" srcId="{BEF405D7-ABEE-4BBD-9222-ECD899AE1BF3}" destId="{B5A5A07F-E6E0-43F6-983B-51B911B4C15B}" srcOrd="7" destOrd="0" presId="urn:microsoft.com/office/officeart/2005/8/layout/vList2"/>
    <dgm:cxn modelId="{48DE5B88-DA4B-42BE-8296-447D10456696}" type="presParOf" srcId="{BEF405D7-ABEE-4BBD-9222-ECD899AE1BF3}" destId="{2ED8541D-60AC-4F25-9D7D-EDAD74BAB93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110437-E668-447A-B174-E8D508F52352}" type="doc">
      <dgm:prSet loTypeId="urn:microsoft.com/office/officeart/2005/8/layout/matrix3" loCatId="matrix" qsTypeId="urn:microsoft.com/office/officeart/2005/8/quickstyle/simple1" qsCatId="simple" csTypeId="urn:microsoft.com/office/officeart/2005/8/colors/colorful4" csCatId="colorful" phldr="1"/>
      <dgm:spPr/>
      <dgm:t>
        <a:bodyPr/>
        <a:lstStyle/>
        <a:p>
          <a:endParaRPr lang="en-US"/>
        </a:p>
      </dgm:t>
    </dgm:pt>
    <dgm:pt modelId="{B40DE575-9A14-4CB7-8A7E-3AA2A46A48B8}">
      <dgm:prSet custT="1"/>
      <dgm:spPr>
        <a:xfrm>
          <a:off x="702511" y="605694"/>
          <a:ext cx="2486534" cy="2486534"/>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sz="2400" b="1" dirty="0">
              <a:solidFill>
                <a:sysClr val="window" lastClr="FFFFFF"/>
              </a:solidFill>
              <a:latin typeface="Calibri" panose="020F0502020204030204"/>
              <a:ea typeface="+mn-ea"/>
              <a:cs typeface="+mn-cs"/>
            </a:rPr>
            <a:t>1. Build foundational support and plan for SEL</a:t>
          </a:r>
          <a:endParaRPr lang="en-US" sz="2400" dirty="0">
            <a:solidFill>
              <a:sysClr val="window" lastClr="FFFFFF"/>
            </a:solidFill>
            <a:latin typeface="Calibri" panose="020F0502020204030204"/>
            <a:ea typeface="+mn-ea"/>
            <a:cs typeface="+mn-cs"/>
          </a:endParaRPr>
        </a:p>
      </dgm:t>
    </dgm:pt>
    <dgm:pt modelId="{611F2A2D-1391-4550-B46D-2EF6A8B8E7CA}" type="parTrans" cxnId="{A12EEB64-D767-4792-8848-5493A2014385}">
      <dgm:prSet/>
      <dgm:spPr/>
      <dgm:t>
        <a:bodyPr/>
        <a:lstStyle/>
        <a:p>
          <a:endParaRPr lang="en-US" sz="3200"/>
        </a:p>
      </dgm:t>
    </dgm:pt>
    <dgm:pt modelId="{78972F78-2C3E-4C02-9DE1-D830B8C7050A}" type="sibTrans" cxnId="{A12EEB64-D767-4792-8848-5493A2014385}">
      <dgm:prSet/>
      <dgm:spPr/>
      <dgm:t>
        <a:bodyPr/>
        <a:lstStyle/>
        <a:p>
          <a:endParaRPr lang="en-US" sz="3200"/>
        </a:p>
      </dgm:t>
    </dgm:pt>
    <dgm:pt modelId="{B18B200F-B542-46C6-839E-456ABB510E97}">
      <dgm:prSet custT="1"/>
      <dgm:spPr>
        <a:xfrm>
          <a:off x="3380317" y="605694"/>
          <a:ext cx="2486534" cy="2486534"/>
        </a:xfrm>
        <a:prstGeom prst="roundRect">
          <a:avLst/>
        </a:prstGeom>
        <a:solidFill>
          <a:srgbClr val="FFC000">
            <a:hueOff val="3465231"/>
            <a:satOff val="-15989"/>
            <a:lumOff val="588"/>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sz="2400" b="1" dirty="0">
              <a:solidFill>
                <a:sysClr val="window" lastClr="FFFFFF"/>
              </a:solidFill>
              <a:latin typeface="Calibri" panose="020F0502020204030204"/>
              <a:ea typeface="+mn-ea"/>
              <a:cs typeface="+mn-cs"/>
            </a:rPr>
            <a:t>2. Strengthen adult SEL competencies and capacity</a:t>
          </a:r>
          <a:endParaRPr lang="en-US" sz="2400" dirty="0">
            <a:solidFill>
              <a:sysClr val="window" lastClr="FFFFFF"/>
            </a:solidFill>
            <a:latin typeface="Calibri" panose="020F0502020204030204"/>
            <a:ea typeface="+mn-ea"/>
            <a:cs typeface="+mn-cs"/>
          </a:endParaRPr>
        </a:p>
      </dgm:t>
    </dgm:pt>
    <dgm:pt modelId="{83E5DA32-0DC7-418C-B068-F1E1C9C8648A}" type="parTrans" cxnId="{6F10A2E7-B8E5-4DCB-8A19-631C8FB0FFEB}">
      <dgm:prSet/>
      <dgm:spPr/>
      <dgm:t>
        <a:bodyPr/>
        <a:lstStyle/>
        <a:p>
          <a:endParaRPr lang="en-US" sz="3200"/>
        </a:p>
      </dgm:t>
    </dgm:pt>
    <dgm:pt modelId="{011AB3A4-6C21-4FE6-B98D-5D65F5036EAF}" type="sibTrans" cxnId="{6F10A2E7-B8E5-4DCB-8A19-631C8FB0FFEB}">
      <dgm:prSet/>
      <dgm:spPr/>
      <dgm:t>
        <a:bodyPr/>
        <a:lstStyle/>
        <a:p>
          <a:endParaRPr lang="en-US" sz="3200"/>
        </a:p>
      </dgm:t>
    </dgm:pt>
    <dgm:pt modelId="{9D94A0FE-935E-4D27-A4E6-88B531ED308E}">
      <dgm:prSet custT="1"/>
      <dgm:spPr>
        <a:xfrm>
          <a:off x="702511" y="3283500"/>
          <a:ext cx="2486534" cy="2486534"/>
        </a:xfrm>
        <a:prstGeom prst="roundRect">
          <a:avLst/>
        </a:prstGeom>
        <a:solidFill>
          <a:srgbClr val="FFC000">
            <a:hueOff val="6930461"/>
            <a:satOff val="-31979"/>
            <a:lumOff val="1177"/>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sz="2400" b="1" dirty="0">
              <a:solidFill>
                <a:sysClr val="window" lastClr="FFFFFF"/>
              </a:solidFill>
              <a:latin typeface="Calibri" panose="020F0502020204030204"/>
              <a:ea typeface="+mn-ea"/>
              <a:cs typeface="+mn-cs"/>
            </a:rPr>
            <a:t>3. Promote SEL for Students</a:t>
          </a:r>
          <a:endParaRPr lang="en-US" sz="2400" dirty="0">
            <a:solidFill>
              <a:sysClr val="window" lastClr="FFFFFF"/>
            </a:solidFill>
            <a:latin typeface="Calibri" panose="020F0502020204030204"/>
            <a:ea typeface="+mn-ea"/>
            <a:cs typeface="+mn-cs"/>
          </a:endParaRPr>
        </a:p>
      </dgm:t>
    </dgm:pt>
    <dgm:pt modelId="{659BEB94-5F18-4965-B656-4F30264FDB19}" type="parTrans" cxnId="{E2315B86-2819-4AC7-A4A2-B7B3A1702000}">
      <dgm:prSet/>
      <dgm:spPr/>
      <dgm:t>
        <a:bodyPr/>
        <a:lstStyle/>
        <a:p>
          <a:endParaRPr lang="en-US" sz="3200"/>
        </a:p>
      </dgm:t>
    </dgm:pt>
    <dgm:pt modelId="{8143CC76-18B0-4335-88DB-E9B1DAB03628}" type="sibTrans" cxnId="{E2315B86-2819-4AC7-A4A2-B7B3A1702000}">
      <dgm:prSet/>
      <dgm:spPr/>
      <dgm:t>
        <a:bodyPr/>
        <a:lstStyle/>
        <a:p>
          <a:endParaRPr lang="en-US" sz="3200"/>
        </a:p>
      </dgm:t>
    </dgm:pt>
    <dgm:pt modelId="{A77701E0-5B3C-49EB-8F93-EF6818F87F4F}">
      <dgm:prSet custT="1"/>
      <dgm:spPr>
        <a:xfrm>
          <a:off x="3380317" y="3283500"/>
          <a:ext cx="2486534" cy="2486534"/>
        </a:xfrm>
        <a:prstGeom prst="roundRect">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sz="2400" b="1" dirty="0">
              <a:solidFill>
                <a:sysClr val="window" lastClr="FFFFFF"/>
              </a:solidFill>
              <a:latin typeface="Calibri" panose="020F0502020204030204"/>
              <a:ea typeface="+mn-ea"/>
              <a:cs typeface="+mn-cs"/>
            </a:rPr>
            <a:t>4. Practice continuous improvement</a:t>
          </a:r>
          <a:endParaRPr lang="en-US" sz="2400" dirty="0">
            <a:solidFill>
              <a:sysClr val="window" lastClr="FFFFFF"/>
            </a:solidFill>
            <a:latin typeface="Calibri" panose="020F0502020204030204"/>
            <a:ea typeface="+mn-ea"/>
            <a:cs typeface="+mn-cs"/>
          </a:endParaRPr>
        </a:p>
      </dgm:t>
    </dgm:pt>
    <dgm:pt modelId="{6CE9A7F9-4B10-4E76-BEC8-A7840E0AF94C}" type="parTrans" cxnId="{AC0F4A81-D7C2-4C64-9B62-FF1099FB2DBD}">
      <dgm:prSet/>
      <dgm:spPr/>
      <dgm:t>
        <a:bodyPr/>
        <a:lstStyle/>
        <a:p>
          <a:endParaRPr lang="en-US" sz="3200"/>
        </a:p>
      </dgm:t>
    </dgm:pt>
    <dgm:pt modelId="{A3770096-7551-4E55-B2D3-34BBE5E99E1A}" type="sibTrans" cxnId="{AC0F4A81-D7C2-4C64-9B62-FF1099FB2DBD}">
      <dgm:prSet/>
      <dgm:spPr/>
      <dgm:t>
        <a:bodyPr/>
        <a:lstStyle/>
        <a:p>
          <a:endParaRPr lang="en-US" sz="3200"/>
        </a:p>
      </dgm:t>
    </dgm:pt>
    <dgm:pt modelId="{2D8F00EE-447F-4E0D-93A0-3057D78EE426}" type="pres">
      <dgm:prSet presAssocID="{64110437-E668-447A-B174-E8D508F52352}" presName="matrix" presStyleCnt="0">
        <dgm:presLayoutVars>
          <dgm:chMax val="1"/>
          <dgm:dir/>
          <dgm:resizeHandles val="exact"/>
        </dgm:presLayoutVars>
      </dgm:prSet>
      <dgm:spPr/>
      <dgm:t>
        <a:bodyPr/>
        <a:lstStyle/>
        <a:p>
          <a:endParaRPr lang="en-US"/>
        </a:p>
      </dgm:t>
    </dgm:pt>
    <dgm:pt modelId="{FA67D1AE-8FE6-4E59-B62B-20CF837DE56D}" type="pres">
      <dgm:prSet presAssocID="{64110437-E668-447A-B174-E8D508F52352}" presName="diamond" presStyleLbl="bgShp" presStyleIdx="0" presStyleCnt="1" custLinFactNeighborX="-8403"/>
      <dgm:spPr>
        <a:xfrm>
          <a:off x="0" y="0"/>
          <a:ext cx="6375730" cy="6375730"/>
        </a:xfrm>
        <a:prstGeom prst="diamond">
          <a:avLst/>
        </a:prstGeom>
        <a:solidFill>
          <a:srgbClr val="FFC000">
            <a:tint val="40000"/>
            <a:hueOff val="0"/>
            <a:satOff val="0"/>
            <a:lumOff val="0"/>
            <a:alphaOff val="0"/>
          </a:srgbClr>
        </a:solidFill>
        <a:ln>
          <a:noFill/>
        </a:ln>
        <a:effectLst/>
      </dgm:spPr>
    </dgm:pt>
    <dgm:pt modelId="{63366454-8707-4617-BBF7-5ADF5E42E2D5}" type="pres">
      <dgm:prSet presAssocID="{64110437-E668-447A-B174-E8D508F52352}" presName="quad1" presStyleLbl="node1" presStyleIdx="0" presStyleCnt="4">
        <dgm:presLayoutVars>
          <dgm:chMax val="0"/>
          <dgm:chPref val="0"/>
          <dgm:bulletEnabled val="1"/>
        </dgm:presLayoutVars>
      </dgm:prSet>
      <dgm:spPr/>
      <dgm:t>
        <a:bodyPr/>
        <a:lstStyle/>
        <a:p>
          <a:endParaRPr lang="en-US"/>
        </a:p>
      </dgm:t>
    </dgm:pt>
    <dgm:pt modelId="{80D05FCF-B9A6-4026-8D39-CE33D40E8531}" type="pres">
      <dgm:prSet presAssocID="{64110437-E668-447A-B174-E8D508F52352}" presName="quad2" presStyleLbl="node1" presStyleIdx="1" presStyleCnt="4">
        <dgm:presLayoutVars>
          <dgm:chMax val="0"/>
          <dgm:chPref val="0"/>
          <dgm:bulletEnabled val="1"/>
        </dgm:presLayoutVars>
      </dgm:prSet>
      <dgm:spPr/>
      <dgm:t>
        <a:bodyPr/>
        <a:lstStyle/>
        <a:p>
          <a:endParaRPr lang="en-US"/>
        </a:p>
      </dgm:t>
    </dgm:pt>
    <dgm:pt modelId="{FF28DA17-A214-48C7-97A1-931E3C8B339B}" type="pres">
      <dgm:prSet presAssocID="{64110437-E668-447A-B174-E8D508F52352}" presName="quad3" presStyleLbl="node1" presStyleIdx="2" presStyleCnt="4">
        <dgm:presLayoutVars>
          <dgm:chMax val="0"/>
          <dgm:chPref val="0"/>
          <dgm:bulletEnabled val="1"/>
        </dgm:presLayoutVars>
      </dgm:prSet>
      <dgm:spPr/>
      <dgm:t>
        <a:bodyPr/>
        <a:lstStyle/>
        <a:p>
          <a:endParaRPr lang="en-US"/>
        </a:p>
      </dgm:t>
    </dgm:pt>
    <dgm:pt modelId="{51430B80-4217-41BC-8238-A68A209E456F}" type="pres">
      <dgm:prSet presAssocID="{64110437-E668-447A-B174-E8D508F52352}" presName="quad4" presStyleLbl="node1" presStyleIdx="3" presStyleCnt="4">
        <dgm:presLayoutVars>
          <dgm:chMax val="0"/>
          <dgm:chPref val="0"/>
          <dgm:bulletEnabled val="1"/>
        </dgm:presLayoutVars>
      </dgm:prSet>
      <dgm:spPr/>
      <dgm:t>
        <a:bodyPr/>
        <a:lstStyle/>
        <a:p>
          <a:endParaRPr lang="en-US"/>
        </a:p>
      </dgm:t>
    </dgm:pt>
  </dgm:ptLst>
  <dgm:cxnLst>
    <dgm:cxn modelId="{E2315B86-2819-4AC7-A4A2-B7B3A1702000}" srcId="{64110437-E668-447A-B174-E8D508F52352}" destId="{9D94A0FE-935E-4D27-A4E6-88B531ED308E}" srcOrd="2" destOrd="0" parTransId="{659BEB94-5F18-4965-B656-4F30264FDB19}" sibTransId="{8143CC76-18B0-4335-88DB-E9B1DAB03628}"/>
    <dgm:cxn modelId="{9E49A3F2-5A9B-45FA-AA35-7A5881E1A8FA}" type="presOf" srcId="{B18B200F-B542-46C6-839E-456ABB510E97}" destId="{80D05FCF-B9A6-4026-8D39-CE33D40E8531}" srcOrd="0" destOrd="0" presId="urn:microsoft.com/office/officeart/2005/8/layout/matrix3"/>
    <dgm:cxn modelId="{AC0F4A81-D7C2-4C64-9B62-FF1099FB2DBD}" srcId="{64110437-E668-447A-B174-E8D508F52352}" destId="{A77701E0-5B3C-49EB-8F93-EF6818F87F4F}" srcOrd="3" destOrd="0" parTransId="{6CE9A7F9-4B10-4E76-BEC8-A7840E0AF94C}" sibTransId="{A3770096-7551-4E55-B2D3-34BBE5E99E1A}"/>
    <dgm:cxn modelId="{21A239C3-E6AF-48D8-A616-25775001E2A9}" type="presOf" srcId="{B40DE575-9A14-4CB7-8A7E-3AA2A46A48B8}" destId="{63366454-8707-4617-BBF7-5ADF5E42E2D5}" srcOrd="0" destOrd="0" presId="urn:microsoft.com/office/officeart/2005/8/layout/matrix3"/>
    <dgm:cxn modelId="{6F10A2E7-B8E5-4DCB-8A19-631C8FB0FFEB}" srcId="{64110437-E668-447A-B174-E8D508F52352}" destId="{B18B200F-B542-46C6-839E-456ABB510E97}" srcOrd="1" destOrd="0" parTransId="{83E5DA32-0DC7-418C-B068-F1E1C9C8648A}" sibTransId="{011AB3A4-6C21-4FE6-B98D-5D65F5036EAF}"/>
    <dgm:cxn modelId="{D8213AD0-56CE-4AE9-B7E0-BA0568DF6E23}" type="presOf" srcId="{A77701E0-5B3C-49EB-8F93-EF6818F87F4F}" destId="{51430B80-4217-41BC-8238-A68A209E456F}" srcOrd="0" destOrd="0" presId="urn:microsoft.com/office/officeart/2005/8/layout/matrix3"/>
    <dgm:cxn modelId="{A12EEB64-D767-4792-8848-5493A2014385}" srcId="{64110437-E668-447A-B174-E8D508F52352}" destId="{B40DE575-9A14-4CB7-8A7E-3AA2A46A48B8}" srcOrd="0" destOrd="0" parTransId="{611F2A2D-1391-4550-B46D-2EF6A8B8E7CA}" sibTransId="{78972F78-2C3E-4C02-9DE1-D830B8C7050A}"/>
    <dgm:cxn modelId="{DCBC60F3-82C0-408B-B5D9-F257E9E2D880}" type="presOf" srcId="{64110437-E668-447A-B174-E8D508F52352}" destId="{2D8F00EE-447F-4E0D-93A0-3057D78EE426}" srcOrd="0" destOrd="0" presId="urn:microsoft.com/office/officeart/2005/8/layout/matrix3"/>
    <dgm:cxn modelId="{E7057F22-85FB-4CA5-80D9-B4602CE8D489}" type="presOf" srcId="{9D94A0FE-935E-4D27-A4E6-88B531ED308E}" destId="{FF28DA17-A214-48C7-97A1-931E3C8B339B}" srcOrd="0" destOrd="0" presId="urn:microsoft.com/office/officeart/2005/8/layout/matrix3"/>
    <dgm:cxn modelId="{E10BEF8F-21F9-4F76-B113-BE799BE4E99B}" type="presParOf" srcId="{2D8F00EE-447F-4E0D-93A0-3057D78EE426}" destId="{FA67D1AE-8FE6-4E59-B62B-20CF837DE56D}" srcOrd="0" destOrd="0" presId="urn:microsoft.com/office/officeart/2005/8/layout/matrix3"/>
    <dgm:cxn modelId="{894E55F7-586A-403B-8704-21DE1F452C4B}" type="presParOf" srcId="{2D8F00EE-447F-4E0D-93A0-3057D78EE426}" destId="{63366454-8707-4617-BBF7-5ADF5E42E2D5}" srcOrd="1" destOrd="0" presId="urn:microsoft.com/office/officeart/2005/8/layout/matrix3"/>
    <dgm:cxn modelId="{FA543281-FEDF-4951-8E07-7FFA23D181A0}" type="presParOf" srcId="{2D8F00EE-447F-4E0D-93A0-3057D78EE426}" destId="{80D05FCF-B9A6-4026-8D39-CE33D40E8531}" srcOrd="2" destOrd="0" presId="urn:microsoft.com/office/officeart/2005/8/layout/matrix3"/>
    <dgm:cxn modelId="{1E8DADBA-2F0D-4439-A524-5F9910682E3E}" type="presParOf" srcId="{2D8F00EE-447F-4E0D-93A0-3057D78EE426}" destId="{FF28DA17-A214-48C7-97A1-931E3C8B339B}" srcOrd="3" destOrd="0" presId="urn:microsoft.com/office/officeart/2005/8/layout/matrix3"/>
    <dgm:cxn modelId="{0C51644E-FB2A-4316-98C1-8376DA1938F9}" type="presParOf" srcId="{2D8F00EE-447F-4E0D-93A0-3057D78EE426}" destId="{51430B80-4217-41BC-8238-A68A209E456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7D1AE-8FE6-4E59-B62B-20CF837DE56D}">
      <dsp:nvSpPr>
        <dsp:cNvPr id="0" name=""/>
        <dsp:cNvSpPr/>
      </dsp:nvSpPr>
      <dsp:spPr>
        <a:xfrm>
          <a:off x="96817" y="0"/>
          <a:ext cx="6375730" cy="6375730"/>
        </a:xfrm>
        <a:prstGeom prst="diamond">
          <a:avLst/>
        </a:prstGeom>
        <a:solidFill>
          <a:srgbClr val="FFC00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3366454-8707-4617-BBF7-5ADF5E42E2D5}">
      <dsp:nvSpPr>
        <dsp:cNvPr id="0" name=""/>
        <dsp:cNvSpPr/>
      </dsp:nvSpPr>
      <dsp:spPr>
        <a:xfrm>
          <a:off x="702511" y="605694"/>
          <a:ext cx="2486534" cy="2486534"/>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mn-cs"/>
            </a:rPr>
            <a:t>1. Build foundational support and plan for SEL</a:t>
          </a:r>
          <a:endParaRPr lang="en-US" sz="2400" kern="1200" dirty="0">
            <a:solidFill>
              <a:sysClr val="window" lastClr="FFFFFF"/>
            </a:solidFill>
            <a:latin typeface="Calibri" panose="020F0502020204030204"/>
            <a:ea typeface="+mn-ea"/>
            <a:cs typeface="+mn-cs"/>
          </a:endParaRPr>
        </a:p>
      </dsp:txBody>
      <dsp:txXfrm>
        <a:off x="823894" y="727077"/>
        <a:ext cx="2243768" cy="2243768"/>
      </dsp:txXfrm>
    </dsp:sp>
    <dsp:sp modelId="{80D05FCF-B9A6-4026-8D39-CE33D40E8531}">
      <dsp:nvSpPr>
        <dsp:cNvPr id="0" name=""/>
        <dsp:cNvSpPr/>
      </dsp:nvSpPr>
      <dsp:spPr>
        <a:xfrm>
          <a:off x="3380317" y="605694"/>
          <a:ext cx="2486534" cy="2486534"/>
        </a:xfrm>
        <a:prstGeom prst="roundRect">
          <a:avLst/>
        </a:prstGeom>
        <a:solidFill>
          <a:srgbClr val="FFC000">
            <a:hueOff val="3465231"/>
            <a:satOff val="-15989"/>
            <a:lumOff val="58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mn-cs"/>
            </a:rPr>
            <a:t>2. Strengthen adult SEL competencies and capacity</a:t>
          </a:r>
          <a:endParaRPr lang="en-US" sz="2400" kern="1200" dirty="0">
            <a:solidFill>
              <a:sysClr val="window" lastClr="FFFFFF"/>
            </a:solidFill>
            <a:latin typeface="Calibri" panose="020F0502020204030204"/>
            <a:ea typeface="+mn-ea"/>
            <a:cs typeface="+mn-cs"/>
          </a:endParaRPr>
        </a:p>
      </dsp:txBody>
      <dsp:txXfrm>
        <a:off x="3501700" y="727077"/>
        <a:ext cx="2243768" cy="2243768"/>
      </dsp:txXfrm>
    </dsp:sp>
    <dsp:sp modelId="{FF28DA17-A214-48C7-97A1-931E3C8B339B}">
      <dsp:nvSpPr>
        <dsp:cNvPr id="0" name=""/>
        <dsp:cNvSpPr/>
      </dsp:nvSpPr>
      <dsp:spPr>
        <a:xfrm>
          <a:off x="702511" y="3283500"/>
          <a:ext cx="2486534" cy="2486534"/>
        </a:xfrm>
        <a:prstGeom prst="roundRect">
          <a:avLst/>
        </a:prstGeom>
        <a:solidFill>
          <a:srgbClr val="FFC000">
            <a:hueOff val="6930461"/>
            <a:satOff val="-31979"/>
            <a:lumOff val="117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mn-cs"/>
            </a:rPr>
            <a:t>3. Promote SEL for Students</a:t>
          </a:r>
          <a:endParaRPr lang="en-US" sz="2400" kern="1200" dirty="0">
            <a:solidFill>
              <a:sysClr val="window" lastClr="FFFFFF"/>
            </a:solidFill>
            <a:latin typeface="Calibri" panose="020F0502020204030204"/>
            <a:ea typeface="+mn-ea"/>
            <a:cs typeface="+mn-cs"/>
          </a:endParaRPr>
        </a:p>
      </dsp:txBody>
      <dsp:txXfrm>
        <a:off x="823894" y="3404883"/>
        <a:ext cx="2243768" cy="2243768"/>
      </dsp:txXfrm>
    </dsp:sp>
    <dsp:sp modelId="{51430B80-4217-41BC-8238-A68A209E456F}">
      <dsp:nvSpPr>
        <dsp:cNvPr id="0" name=""/>
        <dsp:cNvSpPr/>
      </dsp:nvSpPr>
      <dsp:spPr>
        <a:xfrm>
          <a:off x="3380317" y="3283500"/>
          <a:ext cx="2486534" cy="2486534"/>
        </a:xfrm>
        <a:prstGeom prst="roundRect">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mn-cs"/>
            </a:rPr>
            <a:t>4. Practice continuous improvement</a:t>
          </a:r>
          <a:endParaRPr lang="en-US" sz="2400" kern="1200" dirty="0">
            <a:solidFill>
              <a:sysClr val="window" lastClr="FFFFFF"/>
            </a:solidFill>
            <a:latin typeface="Calibri" panose="020F0502020204030204"/>
            <a:ea typeface="+mn-ea"/>
            <a:cs typeface="+mn-cs"/>
          </a:endParaRPr>
        </a:p>
      </dsp:txBody>
      <dsp:txXfrm>
        <a:off x="3501700" y="3404883"/>
        <a:ext cx="2243768" cy="2243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F5B60-DB61-4CBF-A1E2-5726D8D2B577}">
      <dsp:nvSpPr>
        <dsp:cNvPr id="0" name=""/>
        <dsp:cNvSpPr/>
      </dsp:nvSpPr>
      <dsp:spPr>
        <a:xfrm>
          <a:off x="0" y="55000"/>
          <a:ext cx="5068124" cy="71604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1a) Build Awareness, Commitment, and Ownership (3 Items)</a:t>
          </a:r>
        </a:p>
      </dsp:txBody>
      <dsp:txXfrm>
        <a:off x="34954" y="89954"/>
        <a:ext cx="4998216" cy="646132"/>
      </dsp:txXfrm>
    </dsp:sp>
    <dsp:sp modelId="{4EED832E-115F-4F0A-8737-FD91E98855CC}">
      <dsp:nvSpPr>
        <dsp:cNvPr id="0" name=""/>
        <dsp:cNvSpPr/>
      </dsp:nvSpPr>
      <dsp:spPr>
        <a:xfrm>
          <a:off x="0" y="829807"/>
          <a:ext cx="5068124" cy="716040"/>
        </a:xfrm>
        <a:prstGeom prst="roundRect">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1b) Create a Shared Plan (3 Items)</a:t>
          </a:r>
        </a:p>
      </dsp:txBody>
      <dsp:txXfrm>
        <a:off x="34954" y="864761"/>
        <a:ext cx="4998216" cy="646132"/>
      </dsp:txXfrm>
    </dsp:sp>
    <dsp:sp modelId="{F4B93A0D-8BCA-4D47-90FE-549AD00E0D55}">
      <dsp:nvSpPr>
        <dsp:cNvPr id="0" name=""/>
        <dsp:cNvSpPr/>
      </dsp:nvSpPr>
      <dsp:spPr>
        <a:xfrm>
          <a:off x="0" y="1597686"/>
          <a:ext cx="5068124" cy="716040"/>
        </a:xfrm>
        <a:prstGeom prst="roundRect">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2)   Strengthen Adult SEL Competencies and Capacity (4 Items)</a:t>
          </a:r>
        </a:p>
      </dsp:txBody>
      <dsp:txXfrm>
        <a:off x="34954" y="1632640"/>
        <a:ext cx="4998216" cy="646132"/>
      </dsp:txXfrm>
    </dsp:sp>
    <dsp:sp modelId="{277D8063-CE19-40F4-8AA7-68BA1D9DF484}">
      <dsp:nvSpPr>
        <dsp:cNvPr id="0" name=""/>
        <dsp:cNvSpPr/>
      </dsp:nvSpPr>
      <dsp:spPr>
        <a:xfrm>
          <a:off x="0" y="2365567"/>
          <a:ext cx="5068124" cy="716040"/>
        </a:xfrm>
        <a:prstGeom prst="roundRect">
          <a:avLst/>
        </a:prstGeom>
        <a:solidFill>
          <a:srgbClr val="FFC000">
            <a:hueOff val="7796769"/>
            <a:satOff val="-35976"/>
            <a:lumOff val="132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3) Promote SEL for Students (11 Items)</a:t>
          </a:r>
        </a:p>
      </dsp:txBody>
      <dsp:txXfrm>
        <a:off x="34954" y="2400521"/>
        <a:ext cx="4998216" cy="646132"/>
      </dsp:txXfrm>
    </dsp:sp>
    <dsp:sp modelId="{2ED8541D-60AC-4F25-9D7D-EDAD74BAB93F}">
      <dsp:nvSpPr>
        <dsp:cNvPr id="0" name=""/>
        <dsp:cNvSpPr/>
      </dsp:nvSpPr>
      <dsp:spPr>
        <a:xfrm>
          <a:off x="0" y="3133446"/>
          <a:ext cx="5068124" cy="716040"/>
        </a:xfrm>
        <a:prstGeom prst="roundRect">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4) Practice Continuous Improvement (2 Items)</a:t>
          </a:r>
        </a:p>
      </dsp:txBody>
      <dsp:txXfrm>
        <a:off x="34954" y="3168400"/>
        <a:ext cx="4998216" cy="646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7D1AE-8FE6-4E59-B62B-20CF837DE56D}">
      <dsp:nvSpPr>
        <dsp:cNvPr id="0" name=""/>
        <dsp:cNvSpPr/>
      </dsp:nvSpPr>
      <dsp:spPr>
        <a:xfrm>
          <a:off x="0" y="0"/>
          <a:ext cx="6375730" cy="6375730"/>
        </a:xfrm>
        <a:prstGeom prst="diamond">
          <a:avLst/>
        </a:prstGeom>
        <a:solidFill>
          <a:srgbClr val="FFC00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3366454-8707-4617-BBF7-5ADF5E42E2D5}">
      <dsp:nvSpPr>
        <dsp:cNvPr id="0" name=""/>
        <dsp:cNvSpPr/>
      </dsp:nvSpPr>
      <dsp:spPr>
        <a:xfrm>
          <a:off x="702511" y="605694"/>
          <a:ext cx="2486534" cy="2486534"/>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mn-cs"/>
            </a:rPr>
            <a:t>1. Build foundational support and plan for SEL</a:t>
          </a:r>
          <a:endParaRPr lang="en-US" sz="2400" kern="1200" dirty="0">
            <a:solidFill>
              <a:sysClr val="window" lastClr="FFFFFF"/>
            </a:solidFill>
            <a:latin typeface="Calibri" panose="020F0502020204030204"/>
            <a:ea typeface="+mn-ea"/>
            <a:cs typeface="+mn-cs"/>
          </a:endParaRPr>
        </a:p>
      </dsp:txBody>
      <dsp:txXfrm>
        <a:off x="823894" y="727077"/>
        <a:ext cx="2243768" cy="2243768"/>
      </dsp:txXfrm>
    </dsp:sp>
    <dsp:sp modelId="{80D05FCF-B9A6-4026-8D39-CE33D40E8531}">
      <dsp:nvSpPr>
        <dsp:cNvPr id="0" name=""/>
        <dsp:cNvSpPr/>
      </dsp:nvSpPr>
      <dsp:spPr>
        <a:xfrm>
          <a:off x="3380317" y="605694"/>
          <a:ext cx="2486534" cy="2486534"/>
        </a:xfrm>
        <a:prstGeom prst="roundRect">
          <a:avLst/>
        </a:prstGeom>
        <a:solidFill>
          <a:srgbClr val="FFC000">
            <a:hueOff val="3465231"/>
            <a:satOff val="-15989"/>
            <a:lumOff val="58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mn-cs"/>
            </a:rPr>
            <a:t>2. Strengthen adult SEL competencies and capacity</a:t>
          </a:r>
          <a:endParaRPr lang="en-US" sz="2400" kern="1200" dirty="0">
            <a:solidFill>
              <a:sysClr val="window" lastClr="FFFFFF"/>
            </a:solidFill>
            <a:latin typeface="Calibri" panose="020F0502020204030204"/>
            <a:ea typeface="+mn-ea"/>
            <a:cs typeface="+mn-cs"/>
          </a:endParaRPr>
        </a:p>
      </dsp:txBody>
      <dsp:txXfrm>
        <a:off x="3501700" y="727077"/>
        <a:ext cx="2243768" cy="2243768"/>
      </dsp:txXfrm>
    </dsp:sp>
    <dsp:sp modelId="{FF28DA17-A214-48C7-97A1-931E3C8B339B}">
      <dsp:nvSpPr>
        <dsp:cNvPr id="0" name=""/>
        <dsp:cNvSpPr/>
      </dsp:nvSpPr>
      <dsp:spPr>
        <a:xfrm>
          <a:off x="702511" y="3283500"/>
          <a:ext cx="2486534" cy="2486534"/>
        </a:xfrm>
        <a:prstGeom prst="roundRect">
          <a:avLst/>
        </a:prstGeom>
        <a:solidFill>
          <a:srgbClr val="FFC000">
            <a:hueOff val="6930461"/>
            <a:satOff val="-31979"/>
            <a:lumOff val="117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mn-cs"/>
            </a:rPr>
            <a:t>3. Promote SEL for Students</a:t>
          </a:r>
          <a:endParaRPr lang="en-US" sz="2400" kern="1200" dirty="0">
            <a:solidFill>
              <a:sysClr val="window" lastClr="FFFFFF"/>
            </a:solidFill>
            <a:latin typeface="Calibri" panose="020F0502020204030204"/>
            <a:ea typeface="+mn-ea"/>
            <a:cs typeface="+mn-cs"/>
          </a:endParaRPr>
        </a:p>
      </dsp:txBody>
      <dsp:txXfrm>
        <a:off x="823894" y="3404883"/>
        <a:ext cx="2243768" cy="2243768"/>
      </dsp:txXfrm>
    </dsp:sp>
    <dsp:sp modelId="{51430B80-4217-41BC-8238-A68A209E456F}">
      <dsp:nvSpPr>
        <dsp:cNvPr id="0" name=""/>
        <dsp:cNvSpPr/>
      </dsp:nvSpPr>
      <dsp:spPr>
        <a:xfrm>
          <a:off x="3380317" y="3283500"/>
          <a:ext cx="2486534" cy="2486534"/>
        </a:xfrm>
        <a:prstGeom prst="roundRect">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mn-cs"/>
            </a:rPr>
            <a:t>4. Practice continuous improvement</a:t>
          </a:r>
          <a:endParaRPr lang="en-US" sz="2400" kern="1200" dirty="0">
            <a:solidFill>
              <a:sysClr val="window" lastClr="FFFFFF"/>
            </a:solidFill>
            <a:latin typeface="Calibri" panose="020F0502020204030204"/>
            <a:ea typeface="+mn-ea"/>
            <a:cs typeface="+mn-cs"/>
          </a:endParaRPr>
        </a:p>
      </dsp:txBody>
      <dsp:txXfrm>
        <a:off x="3501700" y="3404883"/>
        <a:ext cx="2243768" cy="224376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2286000" y="514350"/>
            <a:ext cx="4572000" cy="2571750"/>
          </a:xfrm>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4" name="Shape 154"/>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016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034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8100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524000" y="260111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Rectangle 7"/>
          <p:cNvSpPr/>
          <p:nvPr/>
        </p:nvSpPr>
        <p:spPr>
          <a:xfrm>
            <a:off x="311888" y="1"/>
            <a:ext cx="11880113" cy="2275367"/>
          </a:xfrm>
          <a:prstGeom prst="rect">
            <a:avLst/>
          </a:prstGeom>
          <a:solidFill>
            <a:srgbClr val="00467F"/>
          </a:solidFill>
          <a:ln w="12700">
            <a:miter lim="400000"/>
          </a:ln>
        </p:spPr>
        <p:txBody>
          <a:bodyPr lIns="45718" tIns="45718" rIns="45718" bIns="45718" anchor="ctr"/>
          <a:lstStyle/>
          <a:p>
            <a:pPr algn="ctr">
              <a:defRPr>
                <a:solidFill>
                  <a:srgbClr val="FFFFFF"/>
                </a:solidFill>
              </a:defRPr>
            </a:pPr>
            <a:endParaRPr sz="1800" dirty="0"/>
          </a:p>
        </p:txBody>
      </p:sp>
      <p:sp>
        <p:nvSpPr>
          <p:cNvPr id="14" name="Title Text"/>
          <p:cNvSpPr txBox="1">
            <a:spLocks noGrp="1"/>
          </p:cNvSpPr>
          <p:nvPr>
            <p:ph type="title"/>
          </p:nvPr>
        </p:nvSpPr>
        <p:spPr>
          <a:xfrm>
            <a:off x="819889" y="180752"/>
            <a:ext cx="10363201" cy="1913864"/>
          </a:xfrm>
          <a:prstGeom prst="rect">
            <a:avLst/>
          </a:prstGeom>
        </p:spPr>
        <p:txBody>
          <a:bodyPr anchor="b"/>
          <a:lstStyle>
            <a:lvl1pPr algn="ctr">
              <a:defRPr sz="6000">
                <a:solidFill>
                  <a:srgbClr val="FFFFFF"/>
                </a:solidFill>
              </a:defRPr>
            </a:lvl1pPr>
          </a:lstStyle>
          <a:p>
            <a:r>
              <a:t>Title Text</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rPr lang="en-US"/>
              <a:t>Click to edit Master title style</a:t>
            </a:r>
            <a:endParaRPr/>
          </a:p>
        </p:txBody>
      </p:sp>
      <p:sp>
        <p:nvSpPr>
          <p:cNvPr id="61"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838200" y="400566"/>
            <a:ext cx="10515600" cy="1325566"/>
          </a:xfrm>
          <a:prstGeom prst="rect">
            <a:avLst/>
          </a:prstGeom>
        </p:spPr>
        <p:txBody>
          <a:bodyPr/>
          <a:lstStyle/>
          <a:p>
            <a:r>
              <a:t>Title Text</a:t>
            </a:r>
          </a:p>
        </p:txBody>
      </p:sp>
      <p:sp>
        <p:nvSpPr>
          <p:cNvPr id="23" name="Body Level One…"/>
          <p:cNvSpPr txBox="1">
            <a:spLocks noGrp="1"/>
          </p:cNvSpPr>
          <p:nvPr>
            <p:ph type="body" sz="quarter" idx="1"/>
          </p:nvPr>
        </p:nvSpPr>
        <p:spPr>
          <a:xfrm>
            <a:off x="838200" y="4791740"/>
            <a:ext cx="10515600" cy="155534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Rectangle 7"/>
          <p:cNvSpPr/>
          <p:nvPr/>
        </p:nvSpPr>
        <p:spPr>
          <a:xfrm>
            <a:off x="311888" y="2291317"/>
            <a:ext cx="11880113" cy="2275367"/>
          </a:xfrm>
          <a:prstGeom prst="rect">
            <a:avLst/>
          </a:prstGeom>
          <a:solidFill>
            <a:srgbClr val="CC4927"/>
          </a:solidFill>
          <a:ln w="12700">
            <a:miter lim="400000"/>
          </a:ln>
        </p:spPr>
        <p:txBody>
          <a:bodyPr lIns="45718" tIns="45718" rIns="45718" bIns="45718" anchor="ctr"/>
          <a:lstStyle/>
          <a:p>
            <a:pPr algn="ctr">
              <a:defRPr>
                <a:solidFill>
                  <a:srgbClr val="FFFFFF"/>
                </a:solidFill>
              </a:defRPr>
            </a:pPr>
            <a:endParaRPr sz="1800" dirty="0"/>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32" name="Title Text"/>
          <p:cNvSpPr txBox="1">
            <a:spLocks noGrp="1"/>
          </p:cNvSpPr>
          <p:nvPr>
            <p:ph type="title"/>
          </p:nvPr>
        </p:nvSpPr>
        <p:spPr>
          <a:xfrm>
            <a:off x="838200" y="400566"/>
            <a:ext cx="10515600" cy="1325566"/>
          </a:xfrm>
          <a:prstGeom prst="rect">
            <a:avLst/>
          </a:prstGeom>
        </p:spPr>
        <p:txBody>
          <a:bodyPr/>
          <a:lstStyle/>
          <a:p>
            <a:r>
              <a:t>Title Text</a:t>
            </a:r>
          </a:p>
        </p:txBody>
      </p:sp>
      <p:sp>
        <p:nvSpPr>
          <p:cNvPr id="33" name="Body Level One…"/>
          <p:cNvSpPr txBox="1">
            <a:spLocks noGrp="1"/>
          </p:cNvSpPr>
          <p:nvPr>
            <p:ph type="body" sz="quarter" idx="1"/>
          </p:nvPr>
        </p:nvSpPr>
        <p:spPr>
          <a:xfrm>
            <a:off x="838200" y="2607080"/>
            <a:ext cx="10515600" cy="155534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Rectangle 7"/>
          <p:cNvSpPr/>
          <p:nvPr/>
        </p:nvSpPr>
        <p:spPr>
          <a:xfrm>
            <a:off x="311889" y="4582634"/>
            <a:ext cx="11880113" cy="2275371"/>
          </a:xfrm>
          <a:prstGeom prst="rect">
            <a:avLst/>
          </a:prstGeom>
          <a:solidFill>
            <a:srgbClr val="94A545"/>
          </a:solidFill>
          <a:ln w="12700">
            <a:miter lim="400000"/>
          </a:ln>
        </p:spPr>
        <p:txBody>
          <a:bodyPr lIns="45718" tIns="45718" rIns="45718" bIns="45718" anchor="ctr"/>
          <a:lstStyle/>
          <a:p>
            <a:pPr algn="ctr">
              <a:defRPr>
                <a:solidFill>
                  <a:srgbClr val="FFFFFF"/>
                </a:solidFill>
              </a:defRPr>
            </a:pPr>
            <a:endParaRPr sz="1800" dirty="0"/>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2" name="Title Text"/>
          <p:cNvSpPr txBox="1">
            <a:spLocks noGrp="1"/>
          </p:cNvSpPr>
          <p:nvPr>
            <p:ph type="title"/>
          </p:nvPr>
        </p:nvSpPr>
        <p:spPr>
          <a:xfrm>
            <a:off x="831850" y="1709740"/>
            <a:ext cx="10515601" cy="2852737"/>
          </a:xfrm>
          <a:prstGeom prst="rect">
            <a:avLst/>
          </a:prstGeom>
        </p:spPr>
        <p:txBody>
          <a:bodyPr anchor="b"/>
          <a:lstStyle>
            <a:lvl1pPr>
              <a:defRPr sz="6000"/>
            </a:lvl1pPr>
          </a:lstStyle>
          <a:p>
            <a:r>
              <a:t>Title Text</a:t>
            </a:r>
          </a:p>
        </p:txBody>
      </p:sp>
      <p:sp>
        <p:nvSpPr>
          <p:cNvPr id="43" name="Body Level One…"/>
          <p:cNvSpPr txBox="1">
            <a:spLocks noGrp="1"/>
          </p:cNvSpPr>
          <p:nvPr>
            <p:ph type="body" sz="quarter" idx="1"/>
          </p:nvPr>
        </p:nvSpPr>
        <p:spPr>
          <a:xfrm>
            <a:off x="831850" y="4589465"/>
            <a:ext cx="10515601" cy="1500191"/>
          </a:xfrm>
          <a:prstGeom prst="rect">
            <a:avLst/>
          </a:prstGeom>
        </p:spPr>
        <p:txBody>
          <a:bodyPr/>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839789" y="365125"/>
            <a:ext cx="10515601" cy="1325564"/>
          </a:xfrm>
          <a:prstGeom prst="rect">
            <a:avLst/>
          </a:prstGeom>
        </p:spPr>
        <p:txBody>
          <a:bodyPr/>
          <a:lstStyle/>
          <a:p>
            <a:r>
              <a:t>Title Text</a:t>
            </a:r>
          </a:p>
        </p:txBody>
      </p:sp>
      <p:sp>
        <p:nvSpPr>
          <p:cNvPr id="70" name="Body Level One…"/>
          <p:cNvSpPr txBox="1">
            <a:spLocks noGrp="1"/>
          </p:cNvSpPr>
          <p:nvPr>
            <p:ph type="body" sz="quarter" idx="1"/>
          </p:nvPr>
        </p:nvSpPr>
        <p:spPr>
          <a:xfrm>
            <a:off x="839789" y="1681163"/>
            <a:ext cx="5157791" cy="823916"/>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13"/>
          </p:nvPr>
        </p:nvSpPr>
        <p:spPr>
          <a:xfrm>
            <a:off x="6172197" y="1681163"/>
            <a:ext cx="5183195" cy="823914"/>
          </a:xfrm>
          <a:prstGeom prst="rect">
            <a:avLst/>
          </a:prstGeom>
        </p:spPr>
        <p:txBody>
          <a:bodyPr anchor="b"/>
          <a:lstStyle/>
          <a:p>
            <a:endParaRPr/>
          </a:p>
        </p:txBody>
      </p:sp>
      <p:sp>
        <p:nvSpPr>
          <p:cNvPr id="72" name="Slide Number"/>
          <p:cNvSpPr txBox="1">
            <a:spLocks noGrp="1"/>
          </p:cNvSpPr>
          <p:nvPr>
            <p:ph type="sldNum" sz="quarter" idx="2"/>
          </p:nvPr>
        </p:nvSpPr>
        <p:spPr>
          <a:xfrm>
            <a:off x="11078732" y="6400417"/>
            <a:ext cx="275071" cy="27699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le Text"/>
          <p:cNvSpPr txBox="1">
            <a:spLocks noGrp="1"/>
          </p:cNvSpPr>
          <p:nvPr>
            <p:ph type="title"/>
          </p:nvPr>
        </p:nvSpPr>
        <p:spPr>
          <a:prstGeom prst="rect">
            <a:avLst/>
          </a:prstGeom>
        </p:spPr>
        <p:txBody>
          <a:bodyPr/>
          <a:lstStyle/>
          <a:p>
            <a:r>
              <a:t>Title Text</a:t>
            </a:r>
          </a:p>
        </p:txBody>
      </p:sp>
      <p:sp>
        <p:nvSpPr>
          <p:cNvPr id="80" name="Slide Number"/>
          <p:cNvSpPr txBox="1">
            <a:spLocks noGrp="1"/>
          </p:cNvSpPr>
          <p:nvPr>
            <p:ph type="sldNum" sz="quarter" idx="2"/>
          </p:nvPr>
        </p:nvSpPr>
        <p:spPr>
          <a:xfrm>
            <a:off x="11078732" y="6400417"/>
            <a:ext cx="275071" cy="27699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95" name="Title Text"/>
          <p:cNvSpPr txBox="1">
            <a:spLocks noGrp="1"/>
          </p:cNvSpPr>
          <p:nvPr>
            <p:ph type="title"/>
          </p:nvPr>
        </p:nvSpPr>
        <p:spPr>
          <a:xfrm>
            <a:off x="914400" y="1195101"/>
            <a:ext cx="10363200" cy="2387601"/>
          </a:xfrm>
          <a:prstGeom prst="rect">
            <a:avLst/>
          </a:prstGeom>
        </p:spPr>
        <p:txBody>
          <a:bodyPr lIns="45699" tIns="45699" rIns="45699" bIns="45699" anchor="b"/>
          <a:lstStyle>
            <a:lvl1pPr algn="ctr">
              <a:defRPr sz="4500"/>
            </a:lvl1pPr>
          </a:lstStyle>
          <a:p>
            <a:r>
              <a:t>Title Text</a:t>
            </a:r>
          </a:p>
        </p:txBody>
      </p:sp>
      <p:sp>
        <p:nvSpPr>
          <p:cNvPr id="96" name="Body Level One…"/>
          <p:cNvSpPr txBox="1">
            <a:spLocks noGrp="1"/>
          </p:cNvSpPr>
          <p:nvPr>
            <p:ph type="body" sz="quarter" idx="1"/>
          </p:nvPr>
        </p:nvSpPr>
        <p:spPr>
          <a:xfrm>
            <a:off x="1524000" y="3716913"/>
            <a:ext cx="9144000" cy="969964"/>
          </a:xfrm>
          <a:prstGeom prst="rect">
            <a:avLst/>
          </a:prstGeom>
        </p:spPr>
        <p:txBody>
          <a:bodyPr lIns="45699" tIns="45699" rIns="45699" bIns="45699"/>
          <a:lstStyle>
            <a:lvl1pPr marL="203200" indent="-152400" algn="ctr">
              <a:spcBef>
                <a:spcPts val="700"/>
              </a:spcBef>
              <a:buSzTx/>
              <a:buFontTx/>
              <a:buNone/>
              <a:defRPr sz="1800"/>
            </a:lvl1pPr>
            <a:lvl2pPr marL="203200" indent="50800" algn="ctr">
              <a:spcBef>
                <a:spcPts val="700"/>
              </a:spcBef>
              <a:buSzTx/>
              <a:buFontTx/>
              <a:buNone/>
              <a:defRPr sz="1800"/>
            </a:lvl2pPr>
            <a:lvl3pPr marL="203200" indent="50800" algn="ctr">
              <a:spcBef>
                <a:spcPts val="700"/>
              </a:spcBef>
              <a:buSzTx/>
              <a:buFontTx/>
              <a:buNone/>
              <a:defRPr sz="1800"/>
            </a:lvl3pPr>
            <a:lvl4pPr marL="203200" indent="50800" algn="ctr">
              <a:spcBef>
                <a:spcPts val="700"/>
              </a:spcBef>
              <a:buSzTx/>
              <a:buFontTx/>
              <a:buNone/>
              <a:defRPr sz="1800"/>
            </a:lvl4pPr>
            <a:lvl5pPr marL="203200" indent="50800" algn="ctr">
              <a:spcBef>
                <a:spcPts val="7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97" name="Google Shape;18;p2"/>
          <p:cNvSpPr>
            <a:spLocks noGrp="1"/>
          </p:cNvSpPr>
          <p:nvPr>
            <p:ph type="pic" sz="quarter" idx="13"/>
          </p:nvPr>
        </p:nvSpPr>
        <p:spPr>
          <a:xfrm>
            <a:off x="2148416" y="3"/>
            <a:ext cx="8824387" cy="1090613"/>
          </a:xfrm>
          <a:prstGeom prst="rect">
            <a:avLst/>
          </a:prstGeom>
        </p:spPr>
        <p:txBody>
          <a:bodyPr lIns="91439" tIns="45719" rIns="91439" bIns="45719">
            <a:noAutofit/>
          </a:bodyPr>
          <a:lstStyle/>
          <a:p>
            <a:endParaRPr dirty="0"/>
          </a:p>
        </p:txBody>
      </p:sp>
      <p:sp>
        <p:nvSpPr>
          <p:cNvPr id="98" name="Google Shape;19;p2"/>
          <p:cNvSpPr>
            <a:spLocks noGrp="1"/>
          </p:cNvSpPr>
          <p:nvPr>
            <p:ph type="pic" sz="quarter" idx="14"/>
          </p:nvPr>
        </p:nvSpPr>
        <p:spPr>
          <a:xfrm>
            <a:off x="6290733" y="4718050"/>
            <a:ext cx="5901267" cy="2139950"/>
          </a:xfrm>
          <a:prstGeom prst="rect">
            <a:avLst/>
          </a:prstGeom>
        </p:spPr>
        <p:txBody>
          <a:bodyPr lIns="91439" tIns="45719" rIns="91439" bIns="45719">
            <a:noAutofit/>
          </a:bodyPr>
          <a:lstStyle/>
          <a:p>
            <a:endParaRPr dirty="0"/>
          </a:p>
        </p:txBody>
      </p:sp>
      <p:sp>
        <p:nvSpPr>
          <p:cNvPr id="99" name="Slide Number"/>
          <p:cNvSpPr txBox="1">
            <a:spLocks noGrp="1"/>
          </p:cNvSpPr>
          <p:nvPr>
            <p:ph type="sldNum" sz="quarter" idx="2"/>
          </p:nvPr>
        </p:nvSpPr>
        <p:spPr>
          <a:xfrm>
            <a:off x="8462616" y="6217898"/>
            <a:ext cx="274984" cy="276908"/>
          </a:xfrm>
          <a:prstGeom prst="rect">
            <a:avLst/>
          </a:prstGeom>
        </p:spPr>
        <p:txBody>
          <a:bodyPr lIns="45675" tIns="45675" rIns="45675" bIns="45675"/>
          <a:lstStyle>
            <a:lvl1pPr defTabSz="914400"/>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pic>
        <p:nvPicPr>
          <p:cNvPr id="117"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118" name="Slide Number"/>
          <p:cNvSpPr txBox="1">
            <a:spLocks noGrp="1"/>
          </p:cNvSpPr>
          <p:nvPr>
            <p:ph type="sldNum" sz="quarter" idx="2"/>
          </p:nvPr>
        </p:nvSpPr>
        <p:spPr>
          <a:xfrm>
            <a:off x="11078821" y="6400461"/>
            <a:ext cx="274984" cy="276908"/>
          </a:xfrm>
          <a:prstGeom prst="rect">
            <a:avLst/>
          </a:prstGeom>
        </p:spPr>
        <p:txBody>
          <a:bodyPr lIns="45675" tIns="45675" rIns="45675" bIns="45675"/>
          <a:lstStyle>
            <a:lvl1pPr defTabSz="914400"/>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1"/>
          <a:stretch>
            <a:fillRect/>
          </a:stretch>
        </p:blipFill>
        <p:spPr>
          <a:xfrm rot="5400000" flipV="1">
            <a:off x="-3306807" y="3306809"/>
            <a:ext cx="6858001" cy="244388"/>
          </a:xfrm>
          <a:prstGeom prst="rect">
            <a:avLst/>
          </a:prstGeom>
          <a:ln w="12700">
            <a:miter lim="400000"/>
          </a:ln>
        </p:spPr>
      </p:pic>
      <p:sp>
        <p:nvSpPr>
          <p:cNvPr id="3" name="Title Text"/>
          <p:cNvSpPr txBox="1">
            <a:spLocks noGrp="1"/>
          </p:cNvSpPr>
          <p:nvPr>
            <p:ph type="title"/>
          </p:nvPr>
        </p:nvSpPr>
        <p:spPr>
          <a:xfrm>
            <a:off x="838200" y="365125"/>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2531" y="6217854"/>
            <a:ext cx="275071" cy="276995"/>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8" r:id="rId8"/>
    <p:sldLayoutId id="2147483660"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3"/>
          <a:stretch>
            <a:fillRect/>
          </a:stretch>
        </p:blipFill>
        <p:spPr>
          <a:xfrm rot="5400000" flipV="1">
            <a:off x="-3306807" y="3306809"/>
            <a:ext cx="6858001" cy="244388"/>
          </a:xfrm>
          <a:prstGeom prst="rect">
            <a:avLst/>
          </a:prstGeom>
          <a:ln w="12700">
            <a:miter lim="400000"/>
          </a:ln>
        </p:spPr>
      </p:pic>
      <p:sp>
        <p:nvSpPr>
          <p:cNvPr id="3" name="Title Text"/>
          <p:cNvSpPr txBox="1">
            <a:spLocks noGrp="1"/>
          </p:cNvSpPr>
          <p:nvPr>
            <p:ph type="title"/>
          </p:nvPr>
        </p:nvSpPr>
        <p:spPr>
          <a:xfrm>
            <a:off x="838200" y="365125"/>
            <a:ext cx="10515600" cy="132556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2531" y="6217854"/>
            <a:ext cx="275071" cy="276995"/>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62" r:id="rId1"/>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schoolguide.casel.org/what-is-sel/what-is-sel/"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schoolguide.casel.org/what-is-sel/what-is-se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schoolguide.casel.org/uploads/sites/2/2018/12/Defining-Team-Member-Roles-and-Responsibilities_4.1.20.docx" TargetMode="External"/><Relationship Id="rId2" Type="http://schemas.openxmlformats.org/officeDocument/2006/relationships/image" Target="../media/image15.tmp"/><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schoolguide.casel.org/uploads/sites/2/2018/12/2021.3.24_Personal-SEL-Reflection-1.docx" TargetMode="External"/><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mhttcnetwork.org/centers/mountain-plains-mhttc/home" TargetMode="External"/><Relationship Id="rId7" Type="http://schemas.openxmlformats.org/officeDocument/2006/relationships/hyperlink" Target="https://mhttcnetwork.org/centers/mountain-plains-mhttc/subscribe-our-mailing-list"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https://twitter.com/mpmhttc?lang=en" TargetMode="External"/><Relationship Id="rId5" Type="http://schemas.openxmlformats.org/officeDocument/2006/relationships/hyperlink" Target="https://www.facebook.com/MountainPlainsMHTTC/" TargetMode="External"/><Relationship Id="rId4" Type="http://schemas.openxmlformats.org/officeDocument/2006/relationships/image" Target="../media/image5.tmp"/></Relationships>
</file>

<file path=ppt/slides/_rels/slide40.xml.rels><?xml version="1.0" encoding="UTF-8" standalone="yes"?>
<Relationships xmlns="http://schemas.openxmlformats.org/package/2006/relationships"><Relationship Id="rId3" Type="http://schemas.openxmlformats.org/officeDocument/2006/relationships/hyperlink" Target="https://schoolguide.casel.org/uploads/sites/2/2018/12/2021.3.24_Personal-SEL-Reflection-1.docx" TargetMode="External"/><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schoolguide.casel.org/resource/three-signature-sel-practices-for-the-classroom/"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mhttcnetwork.org/centers/global-mhttc/racial-equity-cultural-diversity" TargetMode="Externa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toolboxproject.com/packages" TargetMode="Externa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schoolguide.casel.org/uploads/sites/2/2018/12/2021.3.24_Personal-SEL-Reflection-1.docx"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61.xml.rels><?xml version="1.0" encoding="UTF-8" standalone="yes"?>
<Relationships xmlns="http://schemas.openxmlformats.org/package/2006/relationships"><Relationship Id="rId3" Type="http://schemas.openxmlformats.org/officeDocument/2006/relationships/hyperlink" Target="https://schoolguide.casel.org/uploads/sites/2/2020/10/Strategies-for-Elevating-Student-Voice.docx"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hyperlink" Target="https://udlguidelines.cast.org/"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schoolguide.casel.org/what-is-sel/what-is-sel/" TargetMode="Externa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5.xml.rels><?xml version="1.0" encoding="UTF-8" standalone="yes"?>
<Relationships xmlns="http://schemas.openxmlformats.org/package/2006/relationships"><Relationship Id="rId2" Type="http://schemas.openxmlformats.org/officeDocument/2006/relationships/hyperlink" Target="https://schoolguide.casel.org/"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hyperlink" Target="https://www.liftscommunityhub.com/s/Kernels-of-Practice-for-SEL.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schoolguide.casel.org/"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ubtitle 2"/>
          <p:cNvSpPr txBox="1">
            <a:spLocks noGrp="1"/>
          </p:cNvSpPr>
          <p:nvPr>
            <p:ph type="subTitle" sz="half" idx="1"/>
          </p:nvPr>
        </p:nvSpPr>
        <p:spPr>
          <a:xfrm>
            <a:off x="2667000" y="2460813"/>
            <a:ext cx="7422116" cy="2971801"/>
          </a:xfrm>
          <a:prstGeom prst="rect">
            <a:avLst/>
          </a:prstGeom>
        </p:spPr>
        <p:txBody>
          <a:bodyPr/>
          <a:lstStyle/>
          <a:p>
            <a:r>
              <a:rPr lang="en-US" sz="3200" dirty="0">
                <a:solidFill>
                  <a:schemeClr val="tx1">
                    <a:lumMod val="85000"/>
                    <a:lumOff val="15000"/>
                  </a:schemeClr>
                </a:solidFill>
              </a:rPr>
              <a:t>Dr. Troy Loker</a:t>
            </a:r>
          </a:p>
          <a:p>
            <a:pPr>
              <a:lnSpc>
                <a:spcPct val="120000"/>
              </a:lnSpc>
            </a:pPr>
            <a:r>
              <a:rPr lang="en-US" sz="2400" dirty="0">
                <a:solidFill>
                  <a:schemeClr val="tx1">
                    <a:lumMod val="85000"/>
                    <a:lumOff val="15000"/>
                  </a:schemeClr>
                </a:solidFill>
              </a:rPr>
              <a:t>Qualified Mental Health Professional</a:t>
            </a:r>
          </a:p>
          <a:p>
            <a:pPr>
              <a:lnSpc>
                <a:spcPct val="120000"/>
              </a:lnSpc>
            </a:pPr>
            <a:r>
              <a:rPr lang="en-US" sz="2400" dirty="0">
                <a:solidFill>
                  <a:schemeClr val="tx1">
                    <a:lumMod val="85000"/>
                    <a:lumOff val="15000"/>
                  </a:schemeClr>
                </a:solidFill>
              </a:rPr>
              <a:t>Certified School Psychologist</a:t>
            </a:r>
          </a:p>
          <a:p>
            <a:pPr>
              <a:lnSpc>
                <a:spcPct val="120000"/>
              </a:lnSpc>
            </a:pPr>
            <a:r>
              <a:rPr lang="en-US" sz="2400" dirty="0">
                <a:solidFill>
                  <a:schemeClr val="tx1">
                    <a:lumMod val="85000"/>
                    <a:lumOff val="15000"/>
                  </a:schemeClr>
                </a:solidFill>
              </a:rPr>
              <a:t>Portland Public Schools</a:t>
            </a:r>
          </a:p>
        </p:txBody>
      </p:sp>
      <p:sp>
        <p:nvSpPr>
          <p:cNvPr id="133" name="Title 1"/>
          <p:cNvSpPr txBox="1">
            <a:spLocks noGrp="1"/>
          </p:cNvSpPr>
          <p:nvPr>
            <p:ph type="ctrTitle"/>
          </p:nvPr>
        </p:nvSpPr>
        <p:spPr>
          <a:xfrm>
            <a:off x="2316717" y="206810"/>
            <a:ext cx="7772401" cy="1850958"/>
          </a:xfrm>
          <a:prstGeom prst="rect">
            <a:avLst/>
          </a:prstGeom>
        </p:spPr>
        <p:txBody>
          <a:bodyPr/>
          <a:lstStyle>
            <a:lvl1pPr defTabSz="822958">
              <a:defRPr sz="3200" b="1"/>
            </a:lvl1pPr>
          </a:lstStyle>
          <a:p>
            <a:r>
              <a:rPr lang="en-US" sz="3200" dirty="0">
                <a:latin typeface="Franklin Gothic Book" panose="020B0503020102020204" pitchFamily="34" charset="0"/>
              </a:rPr>
              <a:t>Enhancing Schoolwide SEL from Distance to In-Person Learning: </a:t>
            </a:r>
            <a:br>
              <a:rPr lang="en-US" sz="3200" dirty="0">
                <a:latin typeface="Franklin Gothic Book" panose="020B0503020102020204" pitchFamily="34" charset="0"/>
              </a:rPr>
            </a:br>
            <a:r>
              <a:rPr lang="en-US" sz="2800" dirty="0">
                <a:latin typeface="Franklin Gothic Book" panose="020B0503020102020204" pitchFamily="34" charset="0"/>
              </a:rPr>
              <a:t>A Framework in Action</a:t>
            </a:r>
            <a:endParaRPr dirty="0"/>
          </a:p>
        </p:txBody>
      </p:sp>
      <p:sp>
        <p:nvSpPr>
          <p:cNvPr id="3" name="object 4">
            <a:extLst>
              <a:ext uri="{FF2B5EF4-FFF2-40B4-BE49-F238E27FC236}">
                <a16:creationId xmlns:a16="http://schemas.microsoft.com/office/drawing/2014/main" id="{C0BF6BA5-ECD7-4E20-A87D-1ED1AC110C93}"/>
              </a:ext>
            </a:extLst>
          </p:cNvPr>
          <p:cNvSpPr/>
          <p:nvPr/>
        </p:nvSpPr>
        <p:spPr>
          <a:xfrm>
            <a:off x="372400" y="5637046"/>
            <a:ext cx="7137841" cy="1067287"/>
          </a:xfrm>
          <a:prstGeom prst="rect">
            <a:avLst/>
          </a:prstGeom>
          <a:blipFill>
            <a:blip r:embed="rId2" cstate="print"/>
            <a:stretch>
              <a:fillRect/>
            </a:stretch>
          </a:blipFill>
        </p:spPr>
        <p:txBody>
          <a:bodyPr wrap="square" lIns="0" tIns="0" rIns="0" bIns="0" rtlCol="0"/>
          <a:lstStyle/>
          <a:p>
            <a:endParaRPr sz="2560" dirty="0"/>
          </a:p>
        </p:txBody>
      </p:sp>
      <p:sp>
        <p:nvSpPr>
          <p:cNvPr id="6" name="object 6">
            <a:extLst>
              <a:ext uri="{FF2B5EF4-FFF2-40B4-BE49-F238E27FC236}">
                <a16:creationId xmlns:a16="http://schemas.microsoft.com/office/drawing/2014/main" id="{92935766-40F7-482D-9A2E-67ED636E9691}"/>
              </a:ext>
            </a:extLst>
          </p:cNvPr>
          <p:cNvSpPr/>
          <p:nvPr/>
        </p:nvSpPr>
        <p:spPr>
          <a:xfrm>
            <a:off x="9066715" y="5728769"/>
            <a:ext cx="2628352" cy="883588"/>
          </a:xfrm>
          <a:prstGeom prst="rect">
            <a:avLst/>
          </a:prstGeom>
          <a:blipFill>
            <a:blip r:embed="rId3" cstate="print"/>
            <a:stretch>
              <a:fillRect/>
            </a:stretch>
          </a:blipFill>
        </p:spPr>
        <p:txBody>
          <a:bodyPr wrap="square" lIns="0" tIns="0" rIns="0" bIns="0" rtlCol="0"/>
          <a:lstStyle/>
          <a:p>
            <a:endParaRPr sz="256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C8DF-EC95-4F0E-8194-B287E5246419}"/>
              </a:ext>
            </a:extLst>
          </p:cNvPr>
          <p:cNvSpPr>
            <a:spLocks noGrp="1"/>
          </p:cNvSpPr>
          <p:nvPr>
            <p:ph type="title"/>
          </p:nvPr>
        </p:nvSpPr>
        <p:spPr/>
        <p:txBody>
          <a:bodyPr>
            <a:normAutofit/>
          </a:bodyPr>
          <a:lstStyle/>
          <a:p>
            <a:pPr algn="ctr"/>
            <a:r>
              <a:rPr lang="en-US" sz="4000" dirty="0"/>
              <a:t>CASEL: Core of Social Emotional Learning</a:t>
            </a:r>
          </a:p>
        </p:txBody>
      </p:sp>
      <p:pic>
        <p:nvPicPr>
          <p:cNvPr id="4" name="Picture 2" descr="image">
            <a:extLst>
              <a:ext uri="{FF2B5EF4-FFF2-40B4-BE49-F238E27FC236}">
                <a16:creationId xmlns:a16="http://schemas.microsoft.com/office/drawing/2014/main" id="{F94C582E-EDF4-491A-AE94-12E17EDE4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36" y="1458310"/>
            <a:ext cx="5740175" cy="52417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BE4D992-6354-49D5-BE05-121BD5778745}"/>
              </a:ext>
            </a:extLst>
          </p:cNvPr>
          <p:cNvSpPr txBox="1"/>
          <p:nvPr/>
        </p:nvSpPr>
        <p:spPr>
          <a:xfrm>
            <a:off x="7831197" y="3624592"/>
            <a:ext cx="3412244"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Core Competencies</a:t>
            </a:r>
          </a:p>
        </p:txBody>
      </p:sp>
      <p:sp>
        <p:nvSpPr>
          <p:cNvPr id="8" name="Right Arrow 14">
            <a:extLst>
              <a:ext uri="{FF2B5EF4-FFF2-40B4-BE49-F238E27FC236}">
                <a16:creationId xmlns:a16="http://schemas.microsoft.com/office/drawing/2014/main" id="{FF234412-61B2-41CE-AC68-E9E532AC3266}"/>
              </a:ext>
            </a:extLst>
          </p:cNvPr>
          <p:cNvSpPr/>
          <p:nvPr/>
        </p:nvSpPr>
        <p:spPr>
          <a:xfrm rot="10800000" flipV="1">
            <a:off x="4116336" y="3802064"/>
            <a:ext cx="3194258" cy="277133"/>
          </a:xfrm>
          <a:prstGeom prst="rightArrow">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22836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ACC2-2582-4E35-B80B-0DE7B575DEA1}"/>
              </a:ext>
            </a:extLst>
          </p:cNvPr>
          <p:cNvSpPr>
            <a:spLocks noGrp="1"/>
          </p:cNvSpPr>
          <p:nvPr>
            <p:ph type="title"/>
          </p:nvPr>
        </p:nvSpPr>
        <p:spPr>
          <a:xfrm>
            <a:off x="507123" y="349359"/>
            <a:ext cx="11364311" cy="1325564"/>
          </a:xfrm>
        </p:spPr>
        <p:txBody>
          <a:bodyPr/>
          <a:lstStyle/>
          <a:p>
            <a:pPr algn="ctr"/>
            <a:r>
              <a:rPr lang="en-US" dirty="0"/>
              <a:t>What role do schools play in promoting SEL?</a:t>
            </a:r>
          </a:p>
        </p:txBody>
      </p:sp>
      <p:sp>
        <p:nvSpPr>
          <p:cNvPr id="3" name="Text Placeholder 2">
            <a:extLst>
              <a:ext uri="{FF2B5EF4-FFF2-40B4-BE49-F238E27FC236}">
                <a16:creationId xmlns:a16="http://schemas.microsoft.com/office/drawing/2014/main" id="{391BEA28-34C8-4C7C-8E05-1E1D30C6FDB5}"/>
              </a:ext>
            </a:extLst>
          </p:cNvPr>
          <p:cNvSpPr>
            <a:spLocks noGrp="1"/>
          </p:cNvSpPr>
          <p:nvPr>
            <p:ph type="body" idx="1"/>
          </p:nvPr>
        </p:nvSpPr>
        <p:spPr/>
        <p:txBody>
          <a:bodyPr/>
          <a:lstStyle/>
          <a:p>
            <a:pPr algn="ctr"/>
            <a:r>
              <a:rPr lang="en-US" sz="2800" b="0" i="1" dirty="0">
                <a:solidFill>
                  <a:srgbClr val="423F37"/>
                </a:solidFill>
                <a:effectLst/>
                <a:latin typeface="acumin-pro"/>
              </a:rPr>
              <a:t>“In partnership with families and communities, schools play a critical role in supporting young people’s social and emotional development. </a:t>
            </a:r>
          </a:p>
          <a:p>
            <a:pPr algn="ctr"/>
            <a:endParaRPr lang="en-US" sz="2800" i="1" dirty="0">
              <a:solidFill>
                <a:srgbClr val="423F37"/>
              </a:solidFill>
              <a:latin typeface="acumin-pro"/>
            </a:endParaRPr>
          </a:p>
          <a:p>
            <a:pPr algn="ctr"/>
            <a:r>
              <a:rPr lang="en-US" sz="2800" b="0" i="1" dirty="0">
                <a:solidFill>
                  <a:srgbClr val="423F37"/>
                </a:solidFill>
                <a:effectLst/>
                <a:latin typeface="acumin-pro"/>
              </a:rPr>
              <a:t>This goes beyond teaching a set of skills to embedding SEL into every aspect of daily school life (Meyers et al., 2018).”</a:t>
            </a:r>
          </a:p>
          <a:p>
            <a:endParaRPr lang="en-US" dirty="0"/>
          </a:p>
        </p:txBody>
      </p:sp>
      <p:sp>
        <p:nvSpPr>
          <p:cNvPr id="4" name="Rectangle 3">
            <a:extLst>
              <a:ext uri="{FF2B5EF4-FFF2-40B4-BE49-F238E27FC236}">
                <a16:creationId xmlns:a16="http://schemas.microsoft.com/office/drawing/2014/main" id="{EA6B7AF4-9AF0-48CD-B4DC-C942274A521D}"/>
              </a:ext>
            </a:extLst>
          </p:cNvPr>
          <p:cNvSpPr/>
          <p:nvPr/>
        </p:nvSpPr>
        <p:spPr>
          <a:xfrm>
            <a:off x="6051791" y="6292333"/>
            <a:ext cx="604280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rPr>
              <a:t>(CASEL) </a:t>
            </a:r>
            <a:r>
              <a:rPr kumimoji="0" lang="en-US" sz="1800" b="0" i="0" u="none" strike="noStrike" kern="1200" cap="none" spc="0" normalizeH="0" baseline="0" noProof="0" dirty="0">
                <a:ln>
                  <a:noFill/>
                </a:ln>
                <a:solidFill>
                  <a:prstClr val="black"/>
                </a:solidFill>
                <a:effectLst/>
                <a:uLnTx/>
                <a:uFillTx/>
                <a:hlinkClick r:id="rId2"/>
              </a:rPr>
              <a:t>https://schoolguide.casel.org/what-is-sel/what-is-sel/</a:t>
            </a:r>
            <a:r>
              <a:rPr kumimoji="0" lang="en-US" sz="1800" b="0" i="0" u="none" strike="noStrike" kern="120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170810859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9244-FA95-4155-9A2E-5D92B6D6F0DB}"/>
              </a:ext>
            </a:extLst>
          </p:cNvPr>
          <p:cNvSpPr>
            <a:spLocks noGrp="1"/>
          </p:cNvSpPr>
          <p:nvPr>
            <p:ph type="title"/>
          </p:nvPr>
        </p:nvSpPr>
        <p:spPr/>
        <p:txBody>
          <a:bodyPr/>
          <a:lstStyle/>
          <a:p>
            <a:pPr algn="ctr"/>
            <a:r>
              <a:rPr lang="en-US" dirty="0"/>
              <a:t>In Action: Bringing the Core of SEL to our Schools</a:t>
            </a:r>
          </a:p>
        </p:txBody>
      </p:sp>
      <p:pic>
        <p:nvPicPr>
          <p:cNvPr id="4" name="Picture 2" descr="image">
            <a:extLst>
              <a:ext uri="{FF2B5EF4-FFF2-40B4-BE49-F238E27FC236}">
                <a16:creationId xmlns:a16="http://schemas.microsoft.com/office/drawing/2014/main" id="{C339BBF4-44FE-4FB9-A5ED-D1B5A30E9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60" y="1733881"/>
            <a:ext cx="5141203" cy="4986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4.googleusercontent.com/eILdr7SvhLuJWMoYZYmJFG5YXTiaE4J3pGV9VSrB6t26EgYX7UOIlP6MvH5f1TtH3RNCTCv1pgzJr3IGe-e65bkBUdzr12yUEKXpZQwpiUL8DZ_XH_nHV6AP6hcwiJmWBMdQjQ40urY">
            <a:extLst>
              <a:ext uri="{FF2B5EF4-FFF2-40B4-BE49-F238E27FC236}">
                <a16:creationId xmlns:a16="http://schemas.microsoft.com/office/drawing/2014/main" id="{029E9C70-070F-42C8-8506-E19681B87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3968" y="1733881"/>
            <a:ext cx="2269582" cy="19231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HiXq-6zfMRtEzaZh39MlODSj-VawwQmdJlNm0d4E7RZXY0DpbeFmHZFIHYxh9F2yLNlVFe0v1gouVoIfxn1zwjXaJDO6eQhS-euHMwKKUfEJEntt3F4A4M_IKxT8xVGpaVmyNig92xQ">
            <a:extLst>
              <a:ext uri="{FF2B5EF4-FFF2-40B4-BE49-F238E27FC236}">
                <a16:creationId xmlns:a16="http://schemas.microsoft.com/office/drawing/2014/main" id="{042EAA19-07FA-49AB-A351-CC36C431F3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0710" y="3374610"/>
            <a:ext cx="2101155" cy="16743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lh6.googleusercontent.com/90s5jO5YBdwD2dbo1AWP9UkxRE4MhKaRk09Jmug855lxQ2AtVUjJuNSTp-ursuJqlqneMLRrQeGHWMKQcf2Rv0_4VAC_JCXFcit4E1Zis1bvqTfQYgwyUeVZYw1YGbS8d0I39s2BjgI">
            <a:extLst>
              <a:ext uri="{FF2B5EF4-FFF2-40B4-BE49-F238E27FC236}">
                <a16:creationId xmlns:a16="http://schemas.microsoft.com/office/drawing/2014/main" id="{16D0198F-FD63-42A9-97D3-0AB9A1AAA4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0652" y="4473032"/>
            <a:ext cx="1905000" cy="183651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81F51CB-C66E-41FB-863B-946229CF580A}"/>
              </a:ext>
            </a:extLst>
          </p:cNvPr>
          <p:cNvSpPr txBox="1">
            <a:spLocks/>
          </p:cNvSpPr>
          <p:nvPr/>
        </p:nvSpPr>
        <p:spPr>
          <a:xfrm>
            <a:off x="8724202" y="5025892"/>
            <a:ext cx="33758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prstClr val="black"/>
                </a:solidFill>
                <a:latin typeface="Calibri Light" panose="020F0302020204030204"/>
              </a:rPr>
              <a:t>Our </a:t>
            </a:r>
          </a:p>
          <a:p>
            <a:pPr algn="ctr"/>
            <a:r>
              <a:rPr lang="en-US" dirty="0">
                <a:solidFill>
                  <a:prstClr val="black"/>
                </a:solidFill>
                <a:latin typeface="Calibri Light" panose="020F0302020204030204"/>
              </a:rPr>
              <a:t>CORE VALUES</a:t>
            </a:r>
          </a:p>
        </p:txBody>
      </p:sp>
      <p:sp>
        <p:nvSpPr>
          <p:cNvPr id="9" name="Right Arrow 5">
            <a:extLst>
              <a:ext uri="{FF2B5EF4-FFF2-40B4-BE49-F238E27FC236}">
                <a16:creationId xmlns:a16="http://schemas.microsoft.com/office/drawing/2014/main" id="{B37992EE-0D93-4768-90FB-AFE6B05C5316}"/>
              </a:ext>
            </a:extLst>
          </p:cNvPr>
          <p:cNvSpPr/>
          <p:nvPr/>
        </p:nvSpPr>
        <p:spPr>
          <a:xfrm rot="9289678" flipV="1">
            <a:off x="3455157" y="2586285"/>
            <a:ext cx="3374300" cy="197946"/>
          </a:xfrm>
          <a:prstGeom prst="rightArrow">
            <a:avLst/>
          </a:prstGeom>
          <a:solidFill>
            <a:srgbClr val="E57E39"/>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ight Arrow 11">
            <a:extLst>
              <a:ext uri="{FF2B5EF4-FFF2-40B4-BE49-F238E27FC236}">
                <a16:creationId xmlns:a16="http://schemas.microsoft.com/office/drawing/2014/main" id="{04E3A0FF-C3EC-410A-9C39-7EC8B0ED639B}"/>
              </a:ext>
            </a:extLst>
          </p:cNvPr>
          <p:cNvSpPr/>
          <p:nvPr/>
        </p:nvSpPr>
        <p:spPr>
          <a:xfrm rot="10800000" flipV="1">
            <a:off x="4255208" y="4068275"/>
            <a:ext cx="4435502" cy="230265"/>
          </a:xfrm>
          <a:prstGeom prst="rightArrow">
            <a:avLst/>
          </a:prstGeom>
          <a:solidFill>
            <a:srgbClr val="F7CC49"/>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ight Arrow 10">
            <a:extLst>
              <a:ext uri="{FF2B5EF4-FFF2-40B4-BE49-F238E27FC236}">
                <a16:creationId xmlns:a16="http://schemas.microsoft.com/office/drawing/2014/main" id="{B3883B8A-D8A4-42D7-BE26-D67507ACEA20}"/>
              </a:ext>
            </a:extLst>
          </p:cNvPr>
          <p:cNvSpPr/>
          <p:nvPr/>
        </p:nvSpPr>
        <p:spPr>
          <a:xfrm rot="11068797" flipV="1">
            <a:off x="2901076" y="5169675"/>
            <a:ext cx="3689807" cy="211396"/>
          </a:xfrm>
          <a:prstGeom prst="rightArrow">
            <a:avLst/>
          </a:prstGeom>
          <a:solidFill>
            <a:srgbClr val="90BB54"/>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03017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ABFFC-295E-425B-91E6-6B46BC19C0F7}"/>
              </a:ext>
            </a:extLst>
          </p:cNvPr>
          <p:cNvSpPr>
            <a:spLocks noGrp="1"/>
          </p:cNvSpPr>
          <p:nvPr>
            <p:ph type="title"/>
          </p:nvPr>
        </p:nvSpPr>
        <p:spPr/>
        <p:txBody>
          <a:bodyPr/>
          <a:lstStyle/>
          <a:p>
            <a:pPr algn="ctr"/>
            <a:r>
              <a:rPr lang="en-US" dirty="0"/>
              <a:t>Equity and SEL</a:t>
            </a:r>
          </a:p>
        </p:txBody>
      </p:sp>
      <p:sp>
        <p:nvSpPr>
          <p:cNvPr id="3" name="Text Placeholder 2">
            <a:extLst>
              <a:ext uri="{FF2B5EF4-FFF2-40B4-BE49-F238E27FC236}">
                <a16:creationId xmlns:a16="http://schemas.microsoft.com/office/drawing/2014/main" id="{CEFEB25E-CFF0-4065-8CB0-37EC7D80F1D1}"/>
              </a:ext>
            </a:extLst>
          </p:cNvPr>
          <p:cNvSpPr>
            <a:spLocks noGrp="1"/>
          </p:cNvSpPr>
          <p:nvPr>
            <p:ph type="body" idx="1"/>
          </p:nvPr>
        </p:nvSpPr>
        <p:spPr/>
        <p:txBody>
          <a:bodyPr/>
          <a:lstStyle/>
          <a:p>
            <a:pPr marL="0" indent="0" algn="ctr">
              <a:buNone/>
            </a:pPr>
            <a:r>
              <a:rPr lang="en-US" sz="2800" i="1" dirty="0"/>
              <a:t>“SEL can be a powerful lever for creating caring, just, inclusive, and healthy communities that support all individuals in reaching their fullest potential.”</a:t>
            </a:r>
          </a:p>
          <a:p>
            <a:pPr marL="0" indent="0">
              <a:buNone/>
            </a:pPr>
            <a:r>
              <a:rPr lang="en-US" b="1" dirty="0"/>
              <a:t>SEL:</a:t>
            </a:r>
          </a:p>
          <a:p>
            <a:r>
              <a:rPr lang="en-US" b="1" dirty="0"/>
              <a:t>Is relevant for all students </a:t>
            </a:r>
          </a:p>
          <a:p>
            <a:r>
              <a:rPr lang="en-US" b="1" dirty="0"/>
              <a:t>Addresses systemic improvements</a:t>
            </a:r>
          </a:p>
          <a:p>
            <a:r>
              <a:rPr lang="en-US" b="1" dirty="0"/>
              <a:t>Elevates student voice, agency, and engagement</a:t>
            </a:r>
          </a:p>
          <a:p>
            <a:r>
              <a:rPr lang="en-US" b="1" dirty="0"/>
              <a:t>Supports adult self-reflection and self-awareness</a:t>
            </a:r>
          </a:p>
          <a:p>
            <a:r>
              <a:rPr lang="en-US" b="1" dirty="0"/>
              <a:t>Includes relationships and partnerships at its core</a:t>
            </a:r>
          </a:p>
          <a:p>
            <a:endParaRPr lang="en-US" dirty="0"/>
          </a:p>
        </p:txBody>
      </p:sp>
      <p:sp>
        <p:nvSpPr>
          <p:cNvPr id="4" name="Rectangle 3">
            <a:extLst>
              <a:ext uri="{FF2B5EF4-FFF2-40B4-BE49-F238E27FC236}">
                <a16:creationId xmlns:a16="http://schemas.microsoft.com/office/drawing/2014/main" id="{D47A8D83-C1CE-483C-A918-BDF54D6E16B4}"/>
              </a:ext>
            </a:extLst>
          </p:cNvPr>
          <p:cNvSpPr/>
          <p:nvPr/>
        </p:nvSpPr>
        <p:spPr>
          <a:xfrm>
            <a:off x="6250862" y="6311899"/>
            <a:ext cx="555184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rPr>
              <a:t>https://schoolguide.casel.org/what-is-sel/equity-and-sel/</a:t>
            </a:r>
          </a:p>
        </p:txBody>
      </p:sp>
    </p:spTree>
    <p:extLst>
      <p:ext uri="{BB962C8B-B14F-4D97-AF65-F5344CB8AC3E}">
        <p14:creationId xmlns:p14="http://schemas.microsoft.com/office/powerpoint/2010/main" val="761442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3FE762-3D86-49D6-A783-22832B1F0D44}"/>
              </a:ext>
            </a:extLst>
          </p:cNvPr>
          <p:cNvSpPr txBox="1"/>
          <p:nvPr/>
        </p:nvSpPr>
        <p:spPr>
          <a:xfrm>
            <a:off x="1050860" y="1830026"/>
            <a:ext cx="4411892" cy="28007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Focus Areas: </a:t>
            </a:r>
          </a:p>
          <a:p>
            <a:pPr marL="0" marR="0" indent="0" algn="l" defTabSz="457200" rtl="0" fontAlgn="auto" latinLnBrk="0" hangingPunct="0">
              <a:lnSpc>
                <a:spcPct val="100000"/>
              </a:lnSpc>
              <a:spcBef>
                <a:spcPts val="0"/>
              </a:spcBef>
              <a:spcAft>
                <a:spcPts val="0"/>
              </a:spcAft>
              <a:buClrTx/>
              <a:buSzTx/>
              <a:buFontTx/>
              <a:buNone/>
              <a:tabLst/>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Framework for </a:t>
            </a:r>
          </a:p>
          <a:p>
            <a:pPr marL="0" marR="0" indent="0" algn="l" defTabSz="457200" rtl="0" fontAlgn="auto" latinLnBrk="0" hangingPunct="0">
              <a:lnSpc>
                <a:spcPct val="100000"/>
              </a:lnSpc>
              <a:spcBef>
                <a:spcPts val="0"/>
              </a:spcBef>
              <a:spcAft>
                <a:spcPts val="0"/>
              </a:spcAft>
              <a:buClrTx/>
              <a:buSzTx/>
              <a:buFontTx/>
              <a:buNone/>
              <a:tabLst/>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Enhancing Schoolwide SEL</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graphicFrame>
        <p:nvGraphicFramePr>
          <p:cNvPr id="5" name="Content Placeholder 3">
            <a:extLst>
              <a:ext uri="{FF2B5EF4-FFF2-40B4-BE49-F238E27FC236}">
                <a16:creationId xmlns:a16="http://schemas.microsoft.com/office/drawing/2014/main" id="{A1833FCA-5644-4EB2-B175-8E5D527575E3}"/>
              </a:ext>
            </a:extLst>
          </p:cNvPr>
          <p:cNvGraphicFramePr>
            <a:graphicFrameLocks/>
          </p:cNvGraphicFramePr>
          <p:nvPr>
            <p:extLst>
              <p:ext uri="{D42A27DB-BD31-4B8C-83A1-F6EECF244321}">
                <p14:modId xmlns:p14="http://schemas.microsoft.com/office/powerpoint/2010/main" val="2834951491"/>
              </p:ext>
            </p:extLst>
          </p:nvPr>
        </p:nvGraphicFramePr>
        <p:xfrm>
          <a:off x="4784436" y="286327"/>
          <a:ext cx="6569364" cy="6375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B9CD8276-6C01-443A-AD1E-188B077373B4}"/>
              </a:ext>
            </a:extLst>
          </p:cNvPr>
          <p:cNvSpPr/>
          <p:nvPr/>
        </p:nvSpPr>
        <p:spPr>
          <a:xfrm>
            <a:off x="6236516" y="6440110"/>
            <a:ext cx="604280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rPr>
              <a:t>(CASEL) </a:t>
            </a:r>
            <a:r>
              <a:rPr kumimoji="0" lang="en-US" sz="1800" b="0" i="0" u="none" strike="noStrike" kern="1200" cap="none" spc="0" normalizeH="0" baseline="0" noProof="0" dirty="0">
                <a:ln>
                  <a:noFill/>
                </a:ln>
                <a:solidFill>
                  <a:prstClr val="black"/>
                </a:solidFill>
                <a:effectLst/>
                <a:uLnTx/>
                <a:uFillTx/>
                <a:hlinkClick r:id="rId8"/>
              </a:rPr>
              <a:t>https://schoolguide.casel.org/what-is-sel/what-is-sel/</a:t>
            </a:r>
            <a:r>
              <a:rPr kumimoji="0" lang="en-US" sz="1800" b="0" i="0" u="none" strike="noStrike" kern="120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55132250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8CC3A-6AE3-4F47-BE91-036AD1F3ACD9}"/>
              </a:ext>
            </a:extLst>
          </p:cNvPr>
          <p:cNvSpPr>
            <a:spLocks noGrp="1"/>
          </p:cNvSpPr>
          <p:nvPr>
            <p:ph type="title" idx="4294967295"/>
          </p:nvPr>
        </p:nvSpPr>
        <p:spPr>
          <a:xfrm>
            <a:off x="654787" y="266339"/>
            <a:ext cx="10515600" cy="1325563"/>
          </a:xfrm>
        </p:spPr>
        <p:txBody>
          <a:bodyPr/>
          <a:lstStyle/>
          <a:p>
            <a:pPr algn="ctr"/>
            <a:r>
              <a:rPr lang="en-US" dirty="0"/>
              <a:t>CASEL Rubric for Schoolwide SEL</a:t>
            </a:r>
          </a:p>
        </p:txBody>
      </p:sp>
      <p:pic>
        <p:nvPicPr>
          <p:cNvPr id="4" name="Picture 3">
            <a:extLst>
              <a:ext uri="{FF2B5EF4-FFF2-40B4-BE49-F238E27FC236}">
                <a16:creationId xmlns:a16="http://schemas.microsoft.com/office/drawing/2014/main" id="{60597F10-DC80-4C15-80DD-8FCCD44F31DF}"/>
              </a:ext>
            </a:extLst>
          </p:cNvPr>
          <p:cNvPicPr>
            <a:picLocks noChangeAspect="1"/>
          </p:cNvPicPr>
          <p:nvPr/>
        </p:nvPicPr>
        <p:blipFill>
          <a:blip r:embed="rId2"/>
          <a:stretch>
            <a:fillRect/>
          </a:stretch>
        </p:blipFill>
        <p:spPr>
          <a:xfrm>
            <a:off x="5995512" y="1494120"/>
            <a:ext cx="5998212" cy="4651829"/>
          </a:xfrm>
          <a:prstGeom prst="rect">
            <a:avLst/>
          </a:prstGeom>
          <a:ln w="38100">
            <a:solidFill>
              <a:sysClr val="windowText" lastClr="000000"/>
            </a:solidFill>
          </a:ln>
        </p:spPr>
      </p:pic>
      <p:graphicFrame>
        <p:nvGraphicFramePr>
          <p:cNvPr id="5" name="Content Placeholder 5">
            <a:extLst>
              <a:ext uri="{FF2B5EF4-FFF2-40B4-BE49-F238E27FC236}">
                <a16:creationId xmlns:a16="http://schemas.microsoft.com/office/drawing/2014/main" id="{9452D29E-8850-42B0-873F-84C6FFFE151A}"/>
              </a:ext>
            </a:extLst>
          </p:cNvPr>
          <p:cNvGraphicFramePr>
            <a:graphicFrameLocks/>
          </p:cNvGraphicFramePr>
          <p:nvPr>
            <p:extLst>
              <p:ext uri="{D42A27DB-BD31-4B8C-83A1-F6EECF244321}">
                <p14:modId xmlns:p14="http://schemas.microsoft.com/office/powerpoint/2010/main" val="3042044654"/>
              </p:ext>
            </p:extLst>
          </p:nvPr>
        </p:nvGraphicFramePr>
        <p:xfrm>
          <a:off x="737890" y="1924815"/>
          <a:ext cx="5068124" cy="3911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03E5B9F4-6E62-420E-8157-CA4045E6FBFA}"/>
              </a:ext>
            </a:extLst>
          </p:cNvPr>
          <p:cNvSpPr/>
          <p:nvPr/>
        </p:nvSpPr>
        <p:spPr>
          <a:xfrm>
            <a:off x="2093360" y="1444684"/>
            <a:ext cx="2357184" cy="480131"/>
          </a:xfrm>
          <a:prstGeom prst="rect">
            <a:avLst/>
          </a:prstGeom>
        </p:spPr>
        <p:txBody>
          <a:bodyPr wrap="none">
            <a:spAutoFit/>
          </a:bodyPr>
          <a:lstStyle/>
          <a:p>
            <a:pPr marL="0" marR="0" lvl="0" indent="0" defTabSz="889000" eaLnBrk="1" fontAlgn="auto" latinLnBrk="0" hangingPunct="1">
              <a:lnSpc>
                <a:spcPct val="90000"/>
              </a:lnSpc>
              <a:spcBef>
                <a:spcPct val="0"/>
              </a:spcBef>
              <a:spcAft>
                <a:spcPct val="35000"/>
              </a:spcAft>
              <a:buClrTx/>
              <a:buSzTx/>
              <a:buFontTx/>
              <a:buNone/>
              <a:tabLst/>
              <a:defRPr/>
            </a:pPr>
            <a:r>
              <a:rPr kumimoji="0" lang="en-US" sz="2800" b="1" i="0" u="sng" strike="noStrike" kern="1200" cap="none" spc="0" normalizeH="0" baseline="0" noProof="0" dirty="0">
                <a:ln>
                  <a:noFill/>
                </a:ln>
                <a:solidFill>
                  <a:prstClr val="black"/>
                </a:solidFill>
                <a:effectLst/>
                <a:uLnTx/>
                <a:uFillTx/>
              </a:rPr>
              <a:t>23 Item Rubric</a:t>
            </a:r>
            <a:endParaRPr kumimoji="0" lang="en-US" sz="2800" b="0" i="0" u="sng" strike="noStrike" kern="1200" cap="none" spc="0" normalizeH="0" baseline="0" noProof="0" dirty="0">
              <a:ln>
                <a:noFill/>
              </a:ln>
              <a:solidFill>
                <a:prstClr val="black"/>
              </a:solidFill>
              <a:effectLst/>
              <a:uLnTx/>
              <a:uFillTx/>
            </a:endParaRPr>
          </a:p>
        </p:txBody>
      </p:sp>
      <p:sp>
        <p:nvSpPr>
          <p:cNvPr id="7" name="Rectangle 6">
            <a:extLst>
              <a:ext uri="{FF2B5EF4-FFF2-40B4-BE49-F238E27FC236}">
                <a16:creationId xmlns:a16="http://schemas.microsoft.com/office/drawing/2014/main" id="{F5E1F966-A625-4D4B-AA4F-25DA12ABFF9C}"/>
              </a:ext>
            </a:extLst>
          </p:cNvPr>
          <p:cNvSpPr/>
          <p:nvPr/>
        </p:nvSpPr>
        <p:spPr>
          <a:xfrm>
            <a:off x="1553029" y="6385838"/>
            <a:ext cx="1054099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rPr>
              <a:t>Downloadable PDF: https://schoolguide.casel.org/uploads/sites/2/2020/04/Blank-Rubric-Template-3.30.20.pdf</a:t>
            </a:r>
          </a:p>
        </p:txBody>
      </p:sp>
    </p:spTree>
    <p:extLst>
      <p:ext uri="{BB962C8B-B14F-4D97-AF65-F5344CB8AC3E}">
        <p14:creationId xmlns:p14="http://schemas.microsoft.com/office/powerpoint/2010/main" val="326567302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1F983F-A2A3-4A35-8CB3-5046EF51E67A}"/>
              </a:ext>
            </a:extLst>
          </p:cNvPr>
          <p:cNvPicPr>
            <a:picLocks noChangeAspect="1"/>
          </p:cNvPicPr>
          <p:nvPr/>
        </p:nvPicPr>
        <p:blipFill>
          <a:blip r:embed="rId2"/>
          <a:stretch>
            <a:fillRect/>
          </a:stretch>
        </p:blipFill>
        <p:spPr>
          <a:xfrm>
            <a:off x="3891726" y="907472"/>
            <a:ext cx="4624201" cy="4624201"/>
          </a:xfrm>
          <a:prstGeom prst="rect">
            <a:avLst/>
          </a:prstGeom>
        </p:spPr>
      </p:pic>
    </p:spTree>
    <p:extLst>
      <p:ext uri="{BB962C8B-B14F-4D97-AF65-F5344CB8AC3E}">
        <p14:creationId xmlns:p14="http://schemas.microsoft.com/office/powerpoint/2010/main" val="281852114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A4DA-6708-41C2-AFB4-F14D311E94CE}"/>
              </a:ext>
            </a:extLst>
          </p:cNvPr>
          <p:cNvSpPr>
            <a:spLocks noGrp="1"/>
          </p:cNvSpPr>
          <p:nvPr>
            <p:ph type="title" idx="4294967295"/>
          </p:nvPr>
        </p:nvSpPr>
        <p:spPr>
          <a:xfrm>
            <a:off x="691243" y="365125"/>
            <a:ext cx="10515600" cy="1325563"/>
          </a:xfrm>
        </p:spPr>
        <p:txBody>
          <a:bodyPr/>
          <a:lstStyle/>
          <a:p>
            <a:pPr algn="ctr"/>
            <a:r>
              <a:rPr lang="en-US" dirty="0"/>
              <a:t>SEL Team</a:t>
            </a:r>
          </a:p>
        </p:txBody>
      </p:sp>
      <p:sp>
        <p:nvSpPr>
          <p:cNvPr id="4" name="Content Placeholder 2">
            <a:extLst>
              <a:ext uri="{FF2B5EF4-FFF2-40B4-BE49-F238E27FC236}">
                <a16:creationId xmlns:a16="http://schemas.microsoft.com/office/drawing/2014/main" id="{410F3BDB-F824-4F7C-A1BB-17CFB9145A57}"/>
              </a:ext>
            </a:extLst>
          </p:cNvPr>
          <p:cNvSpPr txBox="1">
            <a:spLocks/>
          </p:cNvSpPr>
          <p:nvPr/>
        </p:nvSpPr>
        <p:spPr>
          <a:xfrm>
            <a:off x="838200" y="1690688"/>
            <a:ext cx="10221686" cy="470807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RUBRIC RATINGS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 SEL Team is in initial stages of development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 SEL team meets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occasionally</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with </a:t>
            </a:r>
            <a:r>
              <a:rPr kumimoji="0" lang="en-US" sz="2800" b="0" i="0" u="none" strike="noStrike" kern="1200" cap="none" spc="0" normalizeH="0" baseline="0" noProof="0" dirty="0">
                <a:ln>
                  <a:noFill/>
                </a:ln>
                <a:solidFill>
                  <a:srgbClr val="70AD47"/>
                </a:solidFill>
                <a:effectLst/>
                <a:uLnTx/>
                <a:uFillTx/>
                <a:latin typeface="Calibri" panose="020F0502020204030204"/>
                <a:ea typeface="+mn-ea"/>
                <a:cs typeface="+mn-cs"/>
              </a:rPr>
              <a:t>few structured roles and responsibilities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 SEL team meets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regularly</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with </a:t>
            </a:r>
            <a:r>
              <a:rPr kumimoji="0" lang="en-US" sz="2800" b="0" i="0" u="none" strike="noStrike" kern="1200" cap="none" spc="0" normalizeH="0" baseline="0" noProof="0" dirty="0">
                <a:ln>
                  <a:noFill/>
                </a:ln>
                <a:solidFill>
                  <a:srgbClr val="70AD47"/>
                </a:solidFill>
                <a:effectLst/>
                <a:uLnTx/>
                <a:uFillTx/>
                <a:latin typeface="Calibri" panose="020F0502020204030204"/>
                <a:ea typeface="+mn-ea"/>
                <a:cs typeface="+mn-cs"/>
              </a:rPr>
              <a:t>designated roles and responsibilities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Students, families, and community groups are consulted</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when teams are making decisions that would directly impact them.</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 SEL team, </a:t>
            </a:r>
            <a:r>
              <a:rPr kumimoji="0" lang="en-US" sz="2800" b="0" i="0" u="none" strike="noStrike" kern="1200" cap="none" spc="0" normalizeH="0" baseline="0" noProof="0" dirty="0">
                <a:ln>
                  <a:noFill/>
                </a:ln>
                <a:solidFill>
                  <a:srgbClr val="70AD47"/>
                </a:solidFill>
                <a:effectLst/>
                <a:uLnTx/>
                <a:uFillTx/>
                <a:latin typeface="Calibri" panose="020F0502020204030204"/>
                <a:ea typeface="+mn-ea"/>
                <a:cs typeface="+mn-cs"/>
              </a:rPr>
              <a:t>with designated roles and responsibilities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meets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at least monthly</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to reflect on data, plan for improvements, and lead schoolwide SEL initiatives.  The team is </a:t>
            </a:r>
            <a:r>
              <a:rPr kumimoji="0" lang="en-US" sz="2800" b="0" i="0" u="none" strike="noStrike" kern="1200" cap="none" spc="0" normalizeH="0" baseline="0" noProof="0" dirty="0">
                <a:ln>
                  <a:noFill/>
                </a:ln>
                <a:solidFill>
                  <a:srgbClr val="7030A0"/>
                </a:solidFill>
                <a:effectLst/>
                <a:uLnTx/>
                <a:uFillTx/>
                <a:latin typeface="Calibri" panose="020F0502020204030204"/>
                <a:ea typeface="+mn-ea"/>
                <a:cs typeface="+mn-cs"/>
              </a:rPr>
              <a:t>representative of the school community</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a:t>
            </a: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includes students, families, and community groups in decision-making processes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p:txBody>
      </p:sp>
      <p:pic>
        <p:nvPicPr>
          <p:cNvPr id="5" name="Picture 4">
            <a:extLst>
              <a:ext uri="{FF2B5EF4-FFF2-40B4-BE49-F238E27FC236}">
                <a16:creationId xmlns:a16="http://schemas.microsoft.com/office/drawing/2014/main" id="{A81AC52D-9840-4A1F-BBF6-7816B3167869}"/>
              </a:ext>
            </a:extLst>
          </p:cNvPr>
          <p:cNvPicPr>
            <a:picLocks noChangeAspect="1"/>
          </p:cNvPicPr>
          <p:nvPr/>
        </p:nvPicPr>
        <p:blipFill>
          <a:blip r:embed="rId3"/>
          <a:stretch>
            <a:fillRect/>
          </a:stretch>
        </p:blipFill>
        <p:spPr>
          <a:xfrm>
            <a:off x="10039349" y="130629"/>
            <a:ext cx="1930400" cy="1930400"/>
          </a:xfrm>
          <a:prstGeom prst="rect">
            <a:avLst/>
          </a:prstGeom>
        </p:spPr>
      </p:pic>
    </p:spTree>
    <p:extLst>
      <p:ext uri="{BB962C8B-B14F-4D97-AF65-F5344CB8AC3E}">
        <p14:creationId xmlns:p14="http://schemas.microsoft.com/office/powerpoint/2010/main" val="123669136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FED2D-DB22-4D43-B362-E42C14296867}"/>
              </a:ext>
            </a:extLst>
          </p:cNvPr>
          <p:cNvSpPr>
            <a:spLocks noGrp="1"/>
          </p:cNvSpPr>
          <p:nvPr>
            <p:ph type="title" idx="4294967295"/>
          </p:nvPr>
        </p:nvSpPr>
        <p:spPr>
          <a:xfrm>
            <a:off x="622738" y="254766"/>
            <a:ext cx="10515600" cy="1325563"/>
          </a:xfrm>
        </p:spPr>
        <p:txBody>
          <a:bodyPr/>
          <a:lstStyle/>
          <a:p>
            <a:pPr algn="ctr"/>
            <a:r>
              <a:rPr lang="en-US" dirty="0"/>
              <a:t>In Action: Reflection Process</a:t>
            </a:r>
          </a:p>
        </p:txBody>
      </p:sp>
      <p:cxnSp>
        <p:nvCxnSpPr>
          <p:cNvPr id="4" name="Straight Connector 3">
            <a:extLst>
              <a:ext uri="{FF2B5EF4-FFF2-40B4-BE49-F238E27FC236}">
                <a16:creationId xmlns:a16="http://schemas.microsoft.com/office/drawing/2014/main" id="{5E7AD906-7AC0-4ED6-9F92-2FBF542171D5}"/>
              </a:ext>
            </a:extLst>
          </p:cNvPr>
          <p:cNvCxnSpPr/>
          <p:nvPr/>
        </p:nvCxnSpPr>
        <p:spPr>
          <a:xfrm>
            <a:off x="6034519" y="1450109"/>
            <a:ext cx="0" cy="4739554"/>
          </a:xfrm>
          <a:prstGeom prst="line">
            <a:avLst/>
          </a:prstGeom>
          <a:noFill/>
          <a:ln w="38100" cap="flat" cmpd="sng" algn="ctr">
            <a:solidFill>
              <a:srgbClr val="5B9BD5"/>
            </a:solidFill>
            <a:prstDash val="solid"/>
            <a:miter lim="800000"/>
          </a:ln>
          <a:effectLst/>
        </p:spPr>
      </p:cxnSp>
      <p:sp>
        <p:nvSpPr>
          <p:cNvPr id="5" name="Text Placeholder 2">
            <a:extLst>
              <a:ext uri="{FF2B5EF4-FFF2-40B4-BE49-F238E27FC236}">
                <a16:creationId xmlns:a16="http://schemas.microsoft.com/office/drawing/2014/main" id="{BF91EE50-5C11-44BB-ACE4-58747CD3872A}"/>
              </a:ext>
            </a:extLst>
          </p:cNvPr>
          <p:cNvSpPr txBox="1">
            <a:spLocks/>
          </p:cNvSpPr>
          <p:nvPr/>
        </p:nvSpPr>
        <p:spPr>
          <a:xfrm>
            <a:off x="839788" y="168116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STRENGTHS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is your school already doing to support this?</a:t>
            </a:r>
          </a:p>
        </p:txBody>
      </p:sp>
      <p:sp>
        <p:nvSpPr>
          <p:cNvPr id="6" name="Content Placeholder 3">
            <a:extLst>
              <a:ext uri="{FF2B5EF4-FFF2-40B4-BE49-F238E27FC236}">
                <a16:creationId xmlns:a16="http://schemas.microsoft.com/office/drawing/2014/main" id="{06C5DC14-C2EB-45F2-8DFE-F87F7005BB2A}"/>
              </a:ext>
            </a:extLst>
          </p:cNvPr>
          <p:cNvSpPr txBox="1">
            <a:spLocks/>
          </p:cNvSpPr>
          <p:nvPr/>
        </p:nvSpPr>
        <p:spPr>
          <a:xfrm>
            <a:off x="839788" y="2505075"/>
            <a:ext cx="5157787" cy="36845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Meet on a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regular (weekly) basis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70AD47"/>
                </a:solidFill>
                <a:effectLst/>
                <a:uLnTx/>
                <a:uFillTx/>
                <a:latin typeface="Calibri" panose="020F0502020204030204"/>
                <a:ea typeface="+mn-ea"/>
                <a:cs typeface="+mn-cs"/>
              </a:rPr>
              <a:t>Designated responsibilities (spreadsheet of tiered program/activity leads)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We have </a:t>
            </a:r>
            <a:r>
              <a:rPr kumimoji="0" lang="en-US" sz="2800" b="0" i="0" u="none" strike="noStrike" kern="1200" cap="none" spc="0" normalizeH="0" baseline="0" noProof="0" dirty="0">
                <a:ln>
                  <a:noFill/>
                </a:ln>
                <a:solidFill>
                  <a:srgbClr val="7030A0"/>
                </a:solidFill>
                <a:effectLst/>
                <a:uLnTx/>
                <a:uFillTx/>
                <a:latin typeface="Calibri" panose="020F0502020204030204"/>
                <a:ea typeface="+mn-ea"/>
                <a:cs typeface="+mn-cs"/>
              </a:rPr>
              <a:t>admin, SEL members, instructional coach, and teacher represented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Coordinates with related School Climate teams (e.g., Equity, Student Council)</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r>
            <a:b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Text Placeholder 4">
            <a:extLst>
              <a:ext uri="{FF2B5EF4-FFF2-40B4-BE49-F238E27FC236}">
                <a16:creationId xmlns:a16="http://schemas.microsoft.com/office/drawing/2014/main" id="{3631840E-15C7-480E-BCFD-96FCCAAAD904}"/>
              </a:ext>
            </a:extLst>
          </p:cNvPr>
          <p:cNvSpPr txBox="1">
            <a:spLocks/>
          </p:cNvSpPr>
          <p:nvPr/>
        </p:nvSpPr>
        <p:spPr>
          <a:xfrm>
            <a:off x="6172200" y="1681163"/>
            <a:ext cx="5183188" cy="823912"/>
          </a:xfrm>
          <a:prstGeom prst="rect">
            <a:avLst/>
          </a:prstGeom>
        </p:spPr>
        <p:txBody>
          <a:bodyPr vert="horz" lIns="91440" tIns="45720" rIns="91440" bIns="45720" rtlCol="0" anchor="b">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AREAS for IMPROVEMENT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does your school need for further success?</a:t>
            </a:r>
          </a:p>
        </p:txBody>
      </p:sp>
      <p:sp>
        <p:nvSpPr>
          <p:cNvPr id="8" name="Content Placeholder 5">
            <a:extLst>
              <a:ext uri="{FF2B5EF4-FFF2-40B4-BE49-F238E27FC236}">
                <a16:creationId xmlns:a16="http://schemas.microsoft.com/office/drawing/2014/main" id="{CFE3A7AB-F062-41D9-9754-F84E4C53C66D}"/>
              </a:ext>
            </a:extLst>
          </p:cNvPr>
          <p:cNvSpPr txBox="1">
            <a:spLocks/>
          </p:cNvSpPr>
          <p:nvPr/>
        </p:nvSpPr>
        <p:spPr>
          <a:xfrm>
            <a:off x="6172200" y="25050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90BB54"/>
                </a:solidFill>
                <a:effectLst/>
                <a:uLnTx/>
                <a:uFillTx/>
                <a:latin typeface="Calibri" panose="020F0502020204030204"/>
                <a:ea typeface="+mn-ea"/>
                <a:cs typeface="+mn-cs"/>
              </a:rPr>
              <a:t>Need to revisit team meeting roles (i.e., facilitator, time keeper, etc.)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Increasing inclusion of students, families, and community partners in decision-making processes</a:t>
            </a:r>
          </a:p>
        </p:txBody>
      </p:sp>
    </p:spTree>
    <p:extLst>
      <p:ext uri="{BB962C8B-B14F-4D97-AF65-F5344CB8AC3E}">
        <p14:creationId xmlns:p14="http://schemas.microsoft.com/office/powerpoint/2010/main" val="429294210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4385-5C74-4271-9EC7-2BB8EAA97C5A}"/>
              </a:ext>
            </a:extLst>
          </p:cNvPr>
          <p:cNvSpPr>
            <a:spLocks noGrp="1"/>
          </p:cNvSpPr>
          <p:nvPr>
            <p:ph type="title"/>
          </p:nvPr>
        </p:nvSpPr>
        <p:spPr>
          <a:xfrm>
            <a:off x="425669" y="365125"/>
            <a:ext cx="11690131" cy="1325564"/>
          </a:xfrm>
        </p:spPr>
        <p:txBody>
          <a:bodyPr/>
          <a:lstStyle/>
          <a:p>
            <a:pPr algn="ctr"/>
            <a:r>
              <a:rPr lang="en-US" dirty="0"/>
              <a:t>Tools for Continuous Improvement: </a:t>
            </a:r>
            <a:br>
              <a:rPr lang="en-US" dirty="0"/>
            </a:br>
            <a:r>
              <a:rPr lang="en-US" dirty="0"/>
              <a:t>SEL Team</a:t>
            </a:r>
          </a:p>
        </p:txBody>
      </p:sp>
      <p:sp>
        <p:nvSpPr>
          <p:cNvPr id="3" name="Text Placeholder 2">
            <a:extLst>
              <a:ext uri="{FF2B5EF4-FFF2-40B4-BE49-F238E27FC236}">
                <a16:creationId xmlns:a16="http://schemas.microsoft.com/office/drawing/2014/main" id="{F2E89D0F-8462-453E-9C8D-43C132377058}"/>
              </a:ext>
            </a:extLst>
          </p:cNvPr>
          <p:cNvSpPr>
            <a:spLocks noGrp="1"/>
          </p:cNvSpPr>
          <p:nvPr>
            <p:ph type="body" idx="1"/>
          </p:nvPr>
        </p:nvSpPr>
        <p:spPr/>
        <p:txBody>
          <a:bodyPr/>
          <a:lstStyle/>
          <a:p>
            <a:pPr marL="0" indent="0">
              <a:buNone/>
            </a:pPr>
            <a:r>
              <a:rPr lang="en-US" sz="2800" dirty="0"/>
              <a:t>Deeper dive learning opportunities and tools are provided by CASEL in key areas for each rubric item.  </a:t>
            </a:r>
          </a:p>
          <a:p>
            <a:pPr marL="0" indent="0">
              <a:buNone/>
            </a:pPr>
            <a:endParaRPr lang="en-US" sz="2800" dirty="0"/>
          </a:p>
          <a:p>
            <a:pPr marL="0" indent="0">
              <a:buNone/>
            </a:pPr>
            <a:r>
              <a:rPr lang="en-US" sz="2800" dirty="0"/>
              <a:t>For </a:t>
            </a:r>
            <a:r>
              <a:rPr lang="en-US" sz="2800" b="1" dirty="0"/>
              <a:t>SEL Team</a:t>
            </a:r>
            <a:r>
              <a:rPr lang="en-US" sz="2800" dirty="0"/>
              <a:t>, these include: </a:t>
            </a:r>
          </a:p>
          <a:p>
            <a:r>
              <a:rPr lang="en-US" sz="2800" dirty="0">
                <a:solidFill>
                  <a:srgbClr val="7030A0"/>
                </a:solidFill>
              </a:rPr>
              <a:t>Assemble an SEL Team</a:t>
            </a:r>
          </a:p>
          <a:p>
            <a:r>
              <a:rPr lang="en-US" sz="2800" dirty="0">
                <a:solidFill>
                  <a:schemeClr val="accent6"/>
                </a:solidFill>
              </a:rPr>
              <a:t>Define team member roles and responsibilities</a:t>
            </a:r>
          </a:p>
          <a:p>
            <a:r>
              <a:rPr lang="en-US" sz="2800" dirty="0">
                <a:solidFill>
                  <a:schemeClr val="accent1"/>
                </a:solidFill>
              </a:rPr>
              <a:t>Build a strong team dynamic </a:t>
            </a:r>
          </a:p>
          <a:p>
            <a:endParaRPr lang="en-US" dirty="0"/>
          </a:p>
        </p:txBody>
      </p:sp>
    </p:spTree>
    <p:extLst>
      <p:ext uri="{BB962C8B-B14F-4D97-AF65-F5344CB8AC3E}">
        <p14:creationId xmlns:p14="http://schemas.microsoft.com/office/powerpoint/2010/main" val="24621498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oogle Shape;164;p22"/>
          <p:cNvSpPr txBox="1"/>
          <p:nvPr/>
        </p:nvSpPr>
        <p:spPr>
          <a:xfrm>
            <a:off x="318734" y="124637"/>
            <a:ext cx="11220450" cy="715538"/>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nchor="b">
            <a:spAutoFit/>
          </a:bodyPr>
          <a:lstStyle>
            <a:lvl1pPr algn="ctr" defTabSz="914400">
              <a:lnSpc>
                <a:spcPct val="90000"/>
              </a:lnSpc>
              <a:defRPr sz="4500">
                <a:latin typeface="Arial"/>
                <a:ea typeface="Arial"/>
                <a:cs typeface="Arial"/>
                <a:sym typeface="Arial"/>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sz="4500" b="0" i="0" u="none" strike="noStrike" kern="0" cap="none" spc="0" normalizeH="0" baseline="0" noProof="0" dirty="0">
                <a:ln>
                  <a:noFill/>
                </a:ln>
                <a:solidFill>
                  <a:srgbClr val="000000"/>
                </a:solidFill>
                <a:effectLst/>
                <a:uLnTx/>
                <a:uFillTx/>
                <a:latin typeface="Arial"/>
                <a:cs typeface="Arial"/>
                <a:sym typeface="Arial"/>
              </a:rPr>
              <a:t>Disclaimer</a:t>
            </a:r>
            <a:r>
              <a:rPr kumimoji="0" lang="en-US" sz="4500" b="0" i="0" u="none" strike="noStrike" kern="0" cap="none" spc="0" normalizeH="0" baseline="0" noProof="0" dirty="0">
                <a:ln>
                  <a:noFill/>
                </a:ln>
                <a:solidFill>
                  <a:srgbClr val="000000"/>
                </a:solidFill>
                <a:effectLst/>
                <a:uLnTx/>
                <a:uFillTx/>
                <a:latin typeface="Arial"/>
                <a:cs typeface="Arial"/>
                <a:sym typeface="Arial"/>
              </a:rPr>
              <a:t> and Funding Statement</a:t>
            </a:r>
            <a:endParaRPr kumimoji="0" sz="45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165;p22"/>
          <p:cNvSpPr txBox="1"/>
          <p:nvPr/>
        </p:nvSpPr>
        <p:spPr>
          <a:xfrm>
            <a:off x="1745673" y="962429"/>
            <a:ext cx="8543711" cy="4801272"/>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700"/>
            </a:pPr>
            <a:r>
              <a:rPr kumimoji="0" lang="en-US" sz="1700" b="0" i="0" u="none" strike="noStrike" kern="0" cap="none" spc="0" normalizeH="0" baseline="0" noProof="0" dirty="0">
                <a:ln>
                  <a:noFill/>
                </a:ln>
                <a:solidFill>
                  <a:srgbClr val="000000"/>
                </a:solidFill>
                <a:effectLst/>
                <a:uLnTx/>
                <a:uFillTx/>
                <a:latin typeface="Calibri"/>
                <a:cs typeface="Calibri"/>
                <a:sym typeface="Calibri"/>
              </a:rPr>
              <a:t>This presentation was prepared for the Mountain Plains Mental Health Technology Center(Mountain Plains MHTTC)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MHTTC. For more information on obtaining copies of this presentation please email </a:t>
            </a:r>
            <a:r>
              <a:rPr kumimoji="0" lang="en-US" sz="1700" b="0" i="0" u="sng" strike="noStrike" kern="0" cap="none" spc="0" normalizeH="0" baseline="0" noProof="0" dirty="0">
                <a:ln>
                  <a:noFill/>
                </a:ln>
                <a:solidFill>
                  <a:srgbClr val="000000"/>
                </a:solidFill>
                <a:effectLst/>
                <a:uLnTx/>
                <a:uFill>
                  <a:solidFill>
                    <a:srgbClr val="0563C1"/>
                  </a:solidFill>
                </a:uFill>
                <a:latin typeface="Calibri"/>
                <a:cs typeface="Calibri"/>
                <a:sym typeface="Calibri"/>
              </a:rPr>
              <a:t>swinfield@wiche.edu</a:t>
            </a:r>
            <a:r>
              <a:rPr kumimoji="0" lang="en-US" sz="1700" b="0" i="0" u="none" strike="noStrike" kern="0" cap="none" spc="0" normalizeH="0" baseline="0" noProof="0" dirty="0">
                <a:ln>
                  <a:noFill/>
                </a:ln>
                <a:solidFill>
                  <a:srgbClr val="000000"/>
                </a:solidFill>
                <a:effectLst/>
                <a:uLnTx/>
                <a:uFillTx/>
                <a:latin typeface="Calibri"/>
                <a:cs typeface="Calibri"/>
                <a:sym typeface="Calibri"/>
              </a:rPr>
              <a:t>. </a:t>
            </a:r>
          </a:p>
          <a:p>
            <a:pPr marL="0" marR="0" lvl="0" indent="0" algn="l" defTabSz="457200" rtl="0" eaLnBrk="1" fontAlgn="auto" latinLnBrk="0" hangingPunct="0">
              <a:lnSpc>
                <a:spcPct val="100000"/>
              </a:lnSpc>
              <a:spcBef>
                <a:spcPts val="0"/>
              </a:spcBef>
              <a:spcAft>
                <a:spcPts val="0"/>
              </a:spcAft>
              <a:buClrTx/>
              <a:buSzTx/>
              <a:buFontTx/>
              <a:buNone/>
              <a:tabLst/>
              <a:defRPr sz="1700"/>
            </a:pPr>
            <a:endParaRPr kumimoji="0" lang="en-US" sz="17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sz="1700"/>
            </a:pPr>
            <a:r>
              <a:rPr kumimoji="0" lang="en-US" sz="1700" b="0" i="0" u="none" strike="noStrike" kern="0" cap="none" spc="0" normalizeH="0" baseline="0" noProof="0" dirty="0">
                <a:ln>
                  <a:noFill/>
                </a:ln>
                <a:solidFill>
                  <a:srgbClr val="000000"/>
                </a:solidFill>
                <a:effectLst/>
                <a:uLnTx/>
                <a:uFillTx/>
                <a:latin typeface="Calibri"/>
                <a:cs typeface="Calibri"/>
                <a:sym typeface="Calibri"/>
              </a:rPr>
              <a:t>At the time of this presentation, Tom</a:t>
            </a:r>
            <a:r>
              <a:rPr kumimoji="0" lang="en-US" sz="1700" b="0" i="0" u="none" strike="noStrike" kern="0" cap="none" spc="0" normalizeH="0" baseline="0" noProof="0" dirty="0">
                <a:ln>
                  <a:noFill/>
                </a:ln>
                <a:solidFill>
                  <a:srgbClr val="000000"/>
                </a:solidFill>
                <a:effectLst/>
                <a:uLnTx/>
                <a:uFillTx/>
                <a:latin typeface="Calibri"/>
                <a:ea typeface="+mn-lt"/>
                <a:cs typeface="Calibri"/>
                <a:sym typeface="Calibri"/>
              </a:rPr>
              <a:t> Coderre</a:t>
            </a:r>
            <a:r>
              <a:rPr kumimoji="0" lang="en-US" sz="1700" b="0" i="0" u="none" strike="noStrike" kern="0" cap="none" spc="0" normalizeH="0" baseline="0" noProof="0" dirty="0">
                <a:ln>
                  <a:noFill/>
                </a:ln>
                <a:solidFill>
                  <a:srgbClr val="000000"/>
                </a:solidFill>
                <a:effectLst/>
                <a:uLnTx/>
                <a:uFillTx/>
                <a:latin typeface="Calibri"/>
                <a:cs typeface="Calibri"/>
                <a:sym typeface="Calibri"/>
              </a:rPr>
              <a:t> served as acting SAMHSA Assistant Secretary. </a:t>
            </a:r>
            <a:br>
              <a:rPr kumimoji="0" lang="en-US" sz="1700" b="0" i="0" u="none" strike="noStrike" kern="0" cap="none" spc="0" normalizeH="0" baseline="0" noProof="0" dirty="0">
                <a:ln>
                  <a:noFill/>
                </a:ln>
                <a:solidFill>
                  <a:srgbClr val="000000"/>
                </a:solidFill>
                <a:effectLst/>
                <a:uLnTx/>
                <a:uFillTx/>
                <a:latin typeface="Calibri"/>
                <a:cs typeface="Calibri"/>
                <a:sym typeface="Calibri"/>
              </a:rPr>
            </a:br>
            <a:r>
              <a:rPr kumimoji="0" lang="en-US" sz="1700" b="0" i="0" u="none" strike="noStrike" kern="0" cap="none" spc="0" normalizeH="0" baseline="0" noProof="0" dirty="0">
                <a:ln>
                  <a:noFill/>
                </a:ln>
                <a:solidFill>
                  <a:srgbClr val="000000"/>
                </a:solidFill>
                <a:effectLst/>
                <a:uLnTx/>
                <a:uFillTx/>
                <a:latin typeface="Calibri"/>
                <a:cs typeface="Calibri"/>
                <a:sym typeface="Calibri"/>
              </a:rPr>
              <a:t>The opinions expressed herein are the views of Troy Loker, PhD, and do not reflect the official position of the Department of Health and Human Services (DHHS), or SAMHSA. No official support or endorsement of DHHS, SAMHSA, for the opinions described in this presentation is intended or should be inferred. </a:t>
            </a:r>
          </a:p>
          <a:p>
            <a:pPr marL="0" marR="0" lvl="0" indent="0" algn="l" defTabSz="457200" rtl="0" eaLnBrk="1" fontAlgn="auto" latinLnBrk="0" hangingPunct="0">
              <a:lnSpc>
                <a:spcPct val="100000"/>
              </a:lnSpc>
              <a:spcBef>
                <a:spcPts val="0"/>
              </a:spcBef>
              <a:spcAft>
                <a:spcPts val="0"/>
              </a:spcAft>
              <a:buClrTx/>
              <a:buSzTx/>
              <a:buFontTx/>
              <a:buNone/>
              <a:tabLst/>
              <a:defRPr sz="1700"/>
            </a:pPr>
            <a:endParaRPr kumimoji="0" lang="en-US" sz="17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457200" rtl="0" eaLnBrk="1" fontAlgn="auto" latinLnBrk="0" hangingPunct="0">
              <a:lnSpc>
                <a:spcPct val="100000"/>
              </a:lnSpc>
              <a:spcBef>
                <a:spcPts val="0"/>
              </a:spcBef>
              <a:spcAft>
                <a:spcPts val="0"/>
              </a:spcAft>
              <a:buClrTx/>
              <a:buSzTx/>
              <a:buFontTx/>
              <a:buNone/>
              <a:tabLst/>
              <a:defRPr sz="1700"/>
            </a:pPr>
            <a:r>
              <a:rPr kumimoji="0" lang="en-US" sz="1700" b="0" i="0" u="none" strike="noStrike" kern="0" cap="none" spc="0" normalizeH="0" baseline="0" noProof="0" dirty="0">
                <a:ln>
                  <a:noFill/>
                </a:ln>
                <a:solidFill>
                  <a:srgbClr val="000000"/>
                </a:solidFill>
                <a:effectLst/>
                <a:uLnTx/>
                <a:uFillTx/>
                <a:latin typeface="Calibri"/>
                <a:cs typeface="Calibri"/>
                <a:sym typeface="Calibri"/>
              </a:rPr>
              <a:t>The work of the Mountain Plains MHTTC is supported by grant </a:t>
            </a:r>
            <a:r>
              <a:rPr kumimoji="0" lang="en-US" sz="1700" b="0" i="0" u="none" strike="noStrike" kern="0" cap="none" spc="0" normalizeH="0" baseline="0" noProof="0" dirty="0">
                <a:ln>
                  <a:noFill/>
                </a:ln>
                <a:solidFill>
                  <a:srgbClr val="000000"/>
                </a:solidFill>
                <a:effectLst/>
                <a:uLnTx/>
                <a:uFillTx/>
                <a:latin typeface="Calibri"/>
                <a:ea typeface="+mn-lt"/>
                <a:cs typeface="Calibri"/>
                <a:sym typeface="Calibri"/>
              </a:rPr>
              <a:t>H79SM081792</a:t>
            </a:r>
            <a:r>
              <a:rPr kumimoji="0" lang="en-US" sz="1700" b="0" i="0" u="none" strike="noStrike" kern="0" cap="none" spc="0" normalizeH="0" baseline="0" noProof="0" dirty="0">
                <a:ln>
                  <a:noFill/>
                </a:ln>
                <a:solidFill>
                  <a:srgbClr val="000000"/>
                </a:solidFill>
                <a:effectLst/>
                <a:uLnTx/>
                <a:uFillTx/>
                <a:latin typeface="Calibri"/>
                <a:cs typeface="Calibri"/>
                <a:sym typeface="Calibri"/>
              </a:rPr>
              <a:t> from the Department of Health and Human Services, Substance Abuse and Mental Health Services Administration.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E560-09DA-4A5B-B814-144D6871ABEC}"/>
              </a:ext>
            </a:extLst>
          </p:cNvPr>
          <p:cNvSpPr>
            <a:spLocks noGrp="1"/>
          </p:cNvSpPr>
          <p:nvPr>
            <p:ph type="title" idx="4294967295"/>
          </p:nvPr>
        </p:nvSpPr>
        <p:spPr>
          <a:xfrm>
            <a:off x="830263" y="176213"/>
            <a:ext cx="10587491" cy="1130073"/>
          </a:xfrm>
        </p:spPr>
        <p:txBody>
          <a:bodyPr>
            <a:normAutofit fontScale="90000"/>
          </a:bodyPr>
          <a:lstStyle/>
          <a:p>
            <a:pPr algn="ctr"/>
            <a:r>
              <a:rPr lang="en-US" dirty="0">
                <a:solidFill>
                  <a:schemeClr val="tx1"/>
                </a:solidFill>
              </a:rPr>
              <a:t>Defining Team Member Roles and Responsibilities</a:t>
            </a:r>
          </a:p>
        </p:txBody>
      </p:sp>
      <p:pic>
        <p:nvPicPr>
          <p:cNvPr id="4" name="Content Placeholder 5" descr="Screen Clipping">
            <a:extLst>
              <a:ext uri="{FF2B5EF4-FFF2-40B4-BE49-F238E27FC236}">
                <a16:creationId xmlns:a16="http://schemas.microsoft.com/office/drawing/2014/main" id="{AE4BE02D-8992-4548-94B3-26B5F47E0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6814" y="1385233"/>
            <a:ext cx="4516884" cy="5236571"/>
          </a:xfrm>
          <a:prstGeom prst="rect">
            <a:avLst/>
          </a:prstGeom>
        </p:spPr>
      </p:pic>
      <p:sp>
        <p:nvSpPr>
          <p:cNvPr id="5" name="Content Placeholder 2">
            <a:extLst>
              <a:ext uri="{FF2B5EF4-FFF2-40B4-BE49-F238E27FC236}">
                <a16:creationId xmlns:a16="http://schemas.microsoft.com/office/drawing/2014/main" id="{C03BD934-BF28-4BAB-814F-2D446087970A}"/>
              </a:ext>
            </a:extLst>
          </p:cNvPr>
          <p:cNvSpPr txBox="1">
            <a:spLocks/>
          </p:cNvSpPr>
          <p:nvPr/>
        </p:nvSpPr>
        <p:spPr>
          <a:xfrm>
            <a:off x="917396" y="1385233"/>
            <a:ext cx="6452286" cy="3983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Downloadable Word document for defining SEL Team Member Meeting Roles/Responsibilities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90BB54"/>
                </a:solidFill>
                <a:effectLst/>
                <a:uLnTx/>
                <a:uFillTx/>
                <a:latin typeface="Calibri" panose="020F0502020204030204"/>
                <a:ea typeface="+mn-ea"/>
                <a:cs typeface="+mn-cs"/>
              </a:rPr>
              <a:t>Facilitator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90BB54"/>
                </a:solidFill>
                <a:effectLst/>
                <a:uLnTx/>
                <a:uFillTx/>
                <a:latin typeface="Calibri" panose="020F0502020204030204"/>
                <a:ea typeface="+mn-ea"/>
                <a:cs typeface="+mn-cs"/>
              </a:rPr>
              <a:t>Time Keeper &amp; Redirector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90BB54"/>
                </a:solidFill>
                <a:effectLst/>
                <a:uLnTx/>
                <a:uFillTx/>
                <a:latin typeface="Calibri" panose="020F0502020204030204"/>
                <a:ea typeface="+mn-ea"/>
                <a:cs typeface="+mn-cs"/>
              </a:rPr>
              <a:t>Data Lead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90BB54"/>
                </a:solidFill>
                <a:effectLst/>
                <a:uLnTx/>
                <a:uFillTx/>
                <a:latin typeface="Calibri" panose="020F0502020204030204"/>
                <a:ea typeface="+mn-ea"/>
                <a:cs typeface="+mn-cs"/>
              </a:rPr>
              <a:t>Note Taker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90BB54"/>
                </a:solidFill>
                <a:effectLst/>
                <a:uLnTx/>
                <a:uFillTx/>
                <a:latin typeface="Calibri" panose="020F0502020204030204"/>
                <a:ea typeface="+mn-ea"/>
                <a:cs typeface="+mn-cs"/>
              </a:rPr>
              <a:t>Communicator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90BB54"/>
                </a:solidFill>
                <a:effectLst/>
                <a:uLnTx/>
                <a:uFillTx/>
                <a:latin typeface="Calibri" panose="020F0502020204030204"/>
                <a:ea typeface="+mn-ea"/>
                <a:cs typeface="+mn-cs"/>
              </a:rPr>
              <a:t>Equity Monitor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90BB54"/>
                </a:solidFill>
                <a:effectLst/>
                <a:uLnTx/>
                <a:uFillTx/>
                <a:latin typeface="Calibri" panose="020F0502020204030204"/>
                <a:ea typeface="+mn-ea"/>
                <a:cs typeface="+mn-cs"/>
              </a:rPr>
              <a:t>Welcome Captain</a:t>
            </a:r>
          </a:p>
        </p:txBody>
      </p:sp>
      <p:sp>
        <p:nvSpPr>
          <p:cNvPr id="6" name="Rectangle 5">
            <a:extLst>
              <a:ext uri="{FF2B5EF4-FFF2-40B4-BE49-F238E27FC236}">
                <a16:creationId xmlns:a16="http://schemas.microsoft.com/office/drawing/2014/main" id="{4CF371D1-CFD6-48D5-9DFF-AF73516E7807}"/>
              </a:ext>
            </a:extLst>
          </p:cNvPr>
          <p:cNvSpPr/>
          <p:nvPr/>
        </p:nvSpPr>
        <p:spPr>
          <a:xfrm>
            <a:off x="1016343" y="6096171"/>
            <a:ext cx="6096000" cy="646331"/>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hlinkClick r:id="rId3"/>
              </a:rPr>
              <a:t>https://schoolguide.casel.org/uploads/sites/2/2018/12/Defining-Team-Member-Roles-and-Responsibilities_4.1.20.docx</a:t>
            </a:r>
            <a:r>
              <a:rPr kumimoji="0" lang="en-US" sz="1800" b="0" i="0" u="none" strike="noStrike" kern="120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421003716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AA9E6-CA5E-4316-AB8C-FDF33FB19B11}"/>
              </a:ext>
            </a:extLst>
          </p:cNvPr>
          <p:cNvSpPr>
            <a:spLocks noGrp="1"/>
          </p:cNvSpPr>
          <p:nvPr>
            <p:ph type="title" idx="4294967295"/>
          </p:nvPr>
        </p:nvSpPr>
        <p:spPr>
          <a:xfrm>
            <a:off x="691243" y="205922"/>
            <a:ext cx="10515600" cy="1325563"/>
          </a:xfrm>
        </p:spPr>
        <p:txBody>
          <a:bodyPr/>
          <a:lstStyle/>
          <a:p>
            <a:pPr algn="ctr"/>
            <a:r>
              <a:rPr lang="en-US" dirty="0"/>
              <a:t>Foundational SEL Learning </a:t>
            </a:r>
            <a:br>
              <a:rPr lang="en-US" dirty="0"/>
            </a:br>
            <a:r>
              <a:rPr lang="en-US" dirty="0"/>
              <a:t>Opportunities</a:t>
            </a:r>
          </a:p>
        </p:txBody>
      </p:sp>
      <p:sp>
        <p:nvSpPr>
          <p:cNvPr id="4" name="Content Placeholder 2">
            <a:extLst>
              <a:ext uri="{FF2B5EF4-FFF2-40B4-BE49-F238E27FC236}">
                <a16:creationId xmlns:a16="http://schemas.microsoft.com/office/drawing/2014/main" id="{82E18CF2-6361-4F87-9DE8-69F79626B9F2}"/>
              </a:ext>
            </a:extLst>
          </p:cNvPr>
          <p:cNvSpPr txBox="1">
            <a:spLocks/>
          </p:cNvSpPr>
          <p:nvPr/>
        </p:nvSpPr>
        <p:spPr>
          <a:xfrm>
            <a:off x="838200" y="1690688"/>
            <a:ext cx="10221686" cy="470807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RUBRIC RATINGS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Foundational SEL learning opportunities are not yet provided.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Foundational SEL learning opportunities have been provided </a:t>
            </a:r>
            <a:r>
              <a:rPr kumimoji="0" lang="en-US" sz="2800" b="0" i="0" u="none" strike="noStrike" kern="1200" cap="none" spc="0" normalizeH="0" baseline="0" noProof="0" dirty="0">
                <a:ln>
                  <a:noFill/>
                </a:ln>
                <a:solidFill>
                  <a:srgbClr val="90BB54"/>
                </a:solidFill>
                <a:effectLst/>
                <a:uLnTx/>
                <a:uFillTx/>
                <a:latin typeface="Calibri" panose="020F0502020204030204"/>
                <a:ea typeface="+mn-ea"/>
                <a:cs typeface="+mn-cs"/>
              </a:rPr>
              <a:t>to some key stakeholders (staff, families, and community partners)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Members of the school community have </a:t>
            </a: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a general understanding of SEL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and its impact on students’ development.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Foundational SEL learning opportunities have been provided for</a:t>
            </a:r>
            <a:r>
              <a:rPr kumimoji="0" lang="en-US" sz="2800" b="0" i="0" u="none" strike="noStrike" kern="1200" cap="none" spc="0" normalizeH="0" baseline="0" noProof="0" dirty="0">
                <a:ln>
                  <a:noFill/>
                </a:ln>
                <a:solidFill>
                  <a:srgbClr val="90BB54"/>
                </a:solidFill>
                <a:effectLst/>
                <a:uLnTx/>
                <a:uFillTx/>
                <a:latin typeface="Calibri" panose="020F0502020204030204"/>
                <a:ea typeface="+mn-ea"/>
                <a:cs typeface="+mn-cs"/>
              </a:rPr>
              <a:t> school staff, families, and community partners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but are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not yet offered annually</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Many members of the school community </a:t>
            </a: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can</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discuss SEL’s importance and its impact on students’ development.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Foundational SEL learning opportunities are provided for all school staff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in the first year of implementation and then at least annually</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for new school </a:t>
            </a:r>
            <a:r>
              <a:rPr kumimoji="0" lang="en-US" sz="2800" b="0" i="0" u="none" strike="noStrike" kern="1200" cap="none" spc="0" normalizeH="0" baseline="0" noProof="0" dirty="0">
                <a:ln>
                  <a:noFill/>
                </a:ln>
                <a:solidFill>
                  <a:srgbClr val="90BB54"/>
                </a:solidFill>
                <a:effectLst/>
                <a:uLnTx/>
                <a:uFillTx/>
                <a:latin typeface="Calibri" panose="020F0502020204030204"/>
                <a:ea typeface="+mn-ea"/>
                <a:cs typeface="+mn-cs"/>
              </a:rPr>
              <a:t>staff, families, community partners, and as part of the onboarding process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Almost all members of the school community can discuss SEL’s importance and its impact on student outcomes and </a:t>
            </a: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understand their own role in helping students develop social and emotional competencies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pic>
        <p:nvPicPr>
          <p:cNvPr id="5" name="Picture 4">
            <a:extLst>
              <a:ext uri="{FF2B5EF4-FFF2-40B4-BE49-F238E27FC236}">
                <a16:creationId xmlns:a16="http://schemas.microsoft.com/office/drawing/2014/main" id="{C324F844-746D-42E9-BD89-F520C7F7EE58}"/>
              </a:ext>
            </a:extLst>
          </p:cNvPr>
          <p:cNvPicPr>
            <a:picLocks noChangeAspect="1"/>
          </p:cNvPicPr>
          <p:nvPr/>
        </p:nvPicPr>
        <p:blipFill>
          <a:blip r:embed="rId2"/>
          <a:stretch>
            <a:fillRect/>
          </a:stretch>
        </p:blipFill>
        <p:spPr>
          <a:xfrm>
            <a:off x="10150562" y="130629"/>
            <a:ext cx="1930400" cy="1930400"/>
          </a:xfrm>
          <a:prstGeom prst="rect">
            <a:avLst/>
          </a:prstGeom>
        </p:spPr>
      </p:pic>
    </p:spTree>
    <p:extLst>
      <p:ext uri="{BB962C8B-B14F-4D97-AF65-F5344CB8AC3E}">
        <p14:creationId xmlns:p14="http://schemas.microsoft.com/office/powerpoint/2010/main" val="340338663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C51F-81F9-4E3F-B096-E5C34EFD20B8}"/>
              </a:ext>
            </a:extLst>
          </p:cNvPr>
          <p:cNvSpPr>
            <a:spLocks noGrp="1"/>
          </p:cNvSpPr>
          <p:nvPr>
            <p:ph type="title" idx="4294967295"/>
          </p:nvPr>
        </p:nvSpPr>
        <p:spPr>
          <a:xfrm>
            <a:off x="1099728" y="130629"/>
            <a:ext cx="10515600" cy="1296550"/>
          </a:xfrm>
        </p:spPr>
        <p:txBody>
          <a:bodyPr/>
          <a:lstStyle/>
          <a:p>
            <a:pPr algn="ctr"/>
            <a:r>
              <a:rPr lang="en-US" dirty="0"/>
              <a:t>Two-Way Communication</a:t>
            </a:r>
          </a:p>
        </p:txBody>
      </p:sp>
      <p:sp>
        <p:nvSpPr>
          <p:cNvPr id="4" name="Content Placeholder 2">
            <a:extLst>
              <a:ext uri="{FF2B5EF4-FFF2-40B4-BE49-F238E27FC236}">
                <a16:creationId xmlns:a16="http://schemas.microsoft.com/office/drawing/2014/main" id="{F87AB54D-AAAA-4DCE-AC7C-24DE06A1D696}"/>
              </a:ext>
            </a:extLst>
          </p:cNvPr>
          <p:cNvSpPr txBox="1">
            <a:spLocks/>
          </p:cNvSpPr>
          <p:nvPr/>
        </p:nvSpPr>
        <p:spPr>
          <a:xfrm>
            <a:off x="838200" y="1690688"/>
            <a:ext cx="10221686" cy="470807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RUBRIC RATINGS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Two-way SEL communications between the SEL team and all stakeholders have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not yet been planned.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Some structures to support two-way SEL communications between the SEL team and all stakeholders are in place, but are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not yet used in ways that are consistent.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and school leadership engages in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consistent two-way SEL communications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with all stakeholders including staff, other schoolwide teams, community partners, families, and out-of-school time providers.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and school leadership engages in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consistent two-way SEL communications with all stakeholders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including staff, other schoolwide teams, community partners, families, and out-of-school time providers. The </a:t>
            </a:r>
            <a:r>
              <a:rPr kumimoji="0" lang="en-US" sz="2800" b="0" i="0" u="none" strike="noStrike" kern="1200" cap="none" spc="0" normalizeH="0" baseline="0" noProof="0" dirty="0">
                <a:ln>
                  <a:noFill/>
                </a:ln>
                <a:solidFill>
                  <a:srgbClr val="7030A0"/>
                </a:solidFill>
                <a:effectLst/>
                <a:uLnTx/>
                <a:uFillTx/>
                <a:latin typeface="Calibri" panose="020F0502020204030204"/>
                <a:ea typeface="+mn-ea"/>
                <a:cs typeface="+mn-cs"/>
              </a:rPr>
              <a:t>SEL team regularly reviews whether communications are effective at engaging stakeholders in schoolwide SEL</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pic>
        <p:nvPicPr>
          <p:cNvPr id="5" name="Picture 4">
            <a:extLst>
              <a:ext uri="{FF2B5EF4-FFF2-40B4-BE49-F238E27FC236}">
                <a16:creationId xmlns:a16="http://schemas.microsoft.com/office/drawing/2014/main" id="{3235A6D9-D3F3-42A9-A235-B205A23973B7}"/>
              </a:ext>
            </a:extLst>
          </p:cNvPr>
          <p:cNvPicPr>
            <a:picLocks noChangeAspect="1"/>
          </p:cNvPicPr>
          <p:nvPr/>
        </p:nvPicPr>
        <p:blipFill>
          <a:blip r:embed="rId2"/>
          <a:stretch>
            <a:fillRect/>
          </a:stretch>
        </p:blipFill>
        <p:spPr>
          <a:xfrm>
            <a:off x="10150562" y="130629"/>
            <a:ext cx="1930400" cy="1930400"/>
          </a:xfrm>
          <a:prstGeom prst="rect">
            <a:avLst/>
          </a:prstGeom>
        </p:spPr>
      </p:pic>
    </p:spTree>
    <p:extLst>
      <p:ext uri="{BB962C8B-B14F-4D97-AF65-F5344CB8AC3E}">
        <p14:creationId xmlns:p14="http://schemas.microsoft.com/office/powerpoint/2010/main" val="3156463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D9DD-1801-4C8F-A5A8-2B47DD2E771A}"/>
              </a:ext>
            </a:extLst>
          </p:cNvPr>
          <p:cNvSpPr>
            <a:spLocks noGrp="1"/>
          </p:cNvSpPr>
          <p:nvPr>
            <p:ph type="title" idx="4294967295"/>
          </p:nvPr>
        </p:nvSpPr>
        <p:spPr>
          <a:xfrm>
            <a:off x="838200" y="130629"/>
            <a:ext cx="10515600" cy="1325563"/>
          </a:xfrm>
        </p:spPr>
        <p:txBody>
          <a:bodyPr/>
          <a:lstStyle/>
          <a:p>
            <a:pPr algn="ctr"/>
            <a:r>
              <a:rPr lang="en-US" dirty="0"/>
              <a:t>Shared Vision</a:t>
            </a:r>
          </a:p>
        </p:txBody>
      </p:sp>
      <p:sp>
        <p:nvSpPr>
          <p:cNvPr id="4" name="Content Placeholder 2">
            <a:extLst>
              <a:ext uri="{FF2B5EF4-FFF2-40B4-BE49-F238E27FC236}">
                <a16:creationId xmlns:a16="http://schemas.microsoft.com/office/drawing/2014/main" id="{F82B17A9-0E23-42FA-A416-4B3A5BD39962}"/>
              </a:ext>
            </a:extLst>
          </p:cNvPr>
          <p:cNvSpPr txBox="1">
            <a:spLocks/>
          </p:cNvSpPr>
          <p:nvPr/>
        </p:nvSpPr>
        <p:spPr>
          <a:xfrm>
            <a:off x="990600" y="1978025"/>
            <a:ext cx="10515600" cy="43513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RUBRIC RATINGS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 shared vision for schoolwide SEL has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not yet been developed</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has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begun engaging stakeholders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including students, families, staff, and community members, as collaborators for developing a shared vision for schoolwide SEL.</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SEL team collaborated with a group of stakeholders who are representative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of the school community to develop a shared vision for schoolwide SEL that has been communicated to the entire school community.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SEL team collaborated with a group of stakeholders who are representative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of the school community to develop a shared vision for schoolwide SEL. The </a:t>
            </a:r>
            <a:r>
              <a:rPr kumimoji="0" lang="en-US" sz="2800" b="0" i="0" u="none" strike="noStrike" kern="1200" cap="none" spc="0" normalizeH="0" baseline="0" noProof="0" dirty="0">
                <a:ln>
                  <a:noFill/>
                </a:ln>
                <a:solidFill>
                  <a:srgbClr val="7030A0"/>
                </a:solidFill>
                <a:effectLst/>
                <a:uLnTx/>
                <a:uFillTx/>
                <a:latin typeface="Calibri" panose="020F0502020204030204"/>
                <a:ea typeface="+mn-ea"/>
                <a:cs typeface="+mn-cs"/>
              </a:rPr>
              <a:t>shared vision has been communicated to the entire school community, informs planning and implementation, and is revisited regularly. </a:t>
            </a:r>
          </a:p>
        </p:txBody>
      </p:sp>
      <p:pic>
        <p:nvPicPr>
          <p:cNvPr id="5" name="Picture 4">
            <a:extLst>
              <a:ext uri="{FF2B5EF4-FFF2-40B4-BE49-F238E27FC236}">
                <a16:creationId xmlns:a16="http://schemas.microsoft.com/office/drawing/2014/main" id="{7CDEC96C-A800-492D-BEBF-36F148DF1371}"/>
              </a:ext>
            </a:extLst>
          </p:cNvPr>
          <p:cNvPicPr>
            <a:picLocks noChangeAspect="1"/>
          </p:cNvPicPr>
          <p:nvPr/>
        </p:nvPicPr>
        <p:blipFill>
          <a:blip r:embed="rId2"/>
          <a:stretch>
            <a:fillRect/>
          </a:stretch>
        </p:blipFill>
        <p:spPr>
          <a:xfrm>
            <a:off x="10039349" y="130629"/>
            <a:ext cx="1930400" cy="1930400"/>
          </a:xfrm>
          <a:prstGeom prst="rect">
            <a:avLst/>
          </a:prstGeom>
        </p:spPr>
      </p:pic>
    </p:spTree>
    <p:extLst>
      <p:ext uri="{BB962C8B-B14F-4D97-AF65-F5344CB8AC3E}">
        <p14:creationId xmlns:p14="http://schemas.microsoft.com/office/powerpoint/2010/main" val="328506556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D8B8-0470-4220-932C-90F296D92B02}"/>
              </a:ext>
            </a:extLst>
          </p:cNvPr>
          <p:cNvSpPr>
            <a:spLocks noGrp="1"/>
          </p:cNvSpPr>
          <p:nvPr>
            <p:ph type="title" idx="4294967295"/>
          </p:nvPr>
        </p:nvSpPr>
        <p:spPr>
          <a:xfrm>
            <a:off x="907596" y="188119"/>
            <a:ext cx="10515600" cy="1325563"/>
          </a:xfrm>
        </p:spPr>
        <p:txBody>
          <a:bodyPr/>
          <a:lstStyle/>
          <a:p>
            <a:pPr algn="ctr"/>
            <a:r>
              <a:rPr lang="en-US" dirty="0"/>
              <a:t>Planning</a:t>
            </a:r>
          </a:p>
        </p:txBody>
      </p:sp>
      <p:sp>
        <p:nvSpPr>
          <p:cNvPr id="4" name="Content Placeholder 2">
            <a:extLst>
              <a:ext uri="{FF2B5EF4-FFF2-40B4-BE49-F238E27FC236}">
                <a16:creationId xmlns:a16="http://schemas.microsoft.com/office/drawing/2014/main" id="{25A6E08B-32DA-47D1-B256-C597CA53F178}"/>
              </a:ext>
            </a:extLst>
          </p:cNvPr>
          <p:cNvSpPr txBox="1">
            <a:spLocks/>
          </p:cNvSpPr>
          <p:nvPr/>
        </p:nvSpPr>
        <p:spPr>
          <a:xfrm>
            <a:off x="990600" y="1978025"/>
            <a:ext cx="105156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RUBRIC RATINGS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is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beginning to assess needs and resources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has assessed needs and resources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a:t>
            </a:r>
            <a:r>
              <a:rPr kumimoji="0" lang="en-US" sz="2800" b="0" i="0" u="none" strike="noStrike" kern="1200" cap="none" spc="0" normalizeH="0" baseline="0" noProof="0" dirty="0">
                <a:ln>
                  <a:noFill/>
                </a:ln>
                <a:solidFill>
                  <a:srgbClr val="92D050"/>
                </a:solidFill>
                <a:effectLst/>
                <a:uLnTx/>
                <a:uFillTx/>
                <a:latin typeface="Calibri" panose="020F0502020204030204"/>
                <a:ea typeface="+mn-ea"/>
                <a:cs typeface="+mn-cs"/>
              </a:rPr>
              <a:t>begun identifying S.M.A.R.T.I.E. goals and action steps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has assessed needs and resources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a:t>
            </a:r>
            <a:r>
              <a:rPr kumimoji="0" lang="en-US" sz="2800" b="0" i="0" u="none" strike="noStrike" kern="1200" cap="none" spc="0" normalizeH="0" baseline="0" noProof="0" dirty="0">
                <a:ln>
                  <a:noFill/>
                </a:ln>
                <a:solidFill>
                  <a:srgbClr val="92D050"/>
                </a:solidFill>
                <a:effectLst/>
                <a:uLnTx/>
                <a:uFillTx/>
                <a:latin typeface="Calibri" panose="020F0502020204030204"/>
                <a:ea typeface="+mn-ea"/>
                <a:cs typeface="+mn-cs"/>
              </a:rPr>
              <a:t>developed a one-year (at minimum) SEL implementation plan with S.M.A.R.T.I.E. goals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92D050"/>
                </a:solidFill>
                <a:effectLst/>
                <a:uLnTx/>
                <a:uFillTx/>
                <a:latin typeface="Calibri" panose="020F0502020204030204"/>
                <a:ea typeface="+mn-ea"/>
                <a:cs typeface="+mn-cs"/>
              </a:rPr>
              <a:t>action steps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00B0F0"/>
                </a:solidFill>
                <a:effectLst/>
                <a:uLnTx/>
                <a:uFillTx/>
                <a:latin typeface="Calibri" panose="020F0502020204030204"/>
                <a:ea typeface="+mn-ea"/>
                <a:cs typeface="+mn-cs"/>
              </a:rPr>
              <a:t>and assigned ownership</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team has assessed needs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and resources and </a:t>
            </a:r>
            <a:r>
              <a:rPr kumimoji="0" lang="en-US" sz="2800" b="0" i="0" u="none" strike="noStrike" kern="1200" cap="none" spc="0" normalizeH="0" baseline="0" noProof="0" dirty="0">
                <a:ln>
                  <a:noFill/>
                </a:ln>
                <a:solidFill>
                  <a:srgbClr val="92D050"/>
                </a:solidFill>
                <a:effectLst/>
                <a:uLnTx/>
                <a:uFillTx/>
                <a:latin typeface="Calibri" panose="020F0502020204030204"/>
                <a:ea typeface="+mn-ea"/>
                <a:cs typeface="+mn-cs"/>
              </a:rPr>
              <a:t>developed a one-year (at minimum) SEL implementation plan with S.M.A.R.T.I.E. goals, action steps,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00B0F0"/>
                </a:solidFill>
                <a:effectLst/>
                <a:uLnTx/>
                <a:uFillTx/>
                <a:latin typeface="Calibri" panose="020F0502020204030204"/>
                <a:ea typeface="+mn-ea"/>
                <a:cs typeface="+mn-cs"/>
              </a:rPr>
              <a:t>and assigned ownership. </a:t>
            </a:r>
            <a:r>
              <a:rPr kumimoji="0" lang="en-US" sz="2800" b="0" i="0" u="none" strike="noStrike" kern="1200" cap="none" spc="0" normalizeH="0" baseline="0" noProof="0" dirty="0">
                <a:ln>
                  <a:noFill/>
                </a:ln>
                <a:solidFill>
                  <a:srgbClr val="7030A0"/>
                </a:solidFill>
                <a:effectLst/>
                <a:uLnTx/>
                <a:uFillTx/>
                <a:latin typeface="Calibri" panose="020F0502020204030204"/>
                <a:ea typeface="+mn-ea"/>
                <a:cs typeface="+mn-cs"/>
              </a:rPr>
              <a:t>This plan is fully integrated with other schoolwide priorities and plans. The team reviews their goals and the plan regularly to monitor implementation and make necessary adjustments.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2E148BC-185B-430E-ABFC-6D43FA15DDD4}"/>
              </a:ext>
            </a:extLst>
          </p:cNvPr>
          <p:cNvPicPr>
            <a:picLocks noChangeAspect="1"/>
          </p:cNvPicPr>
          <p:nvPr/>
        </p:nvPicPr>
        <p:blipFill>
          <a:blip r:embed="rId2"/>
          <a:stretch>
            <a:fillRect/>
          </a:stretch>
        </p:blipFill>
        <p:spPr>
          <a:xfrm>
            <a:off x="10039349" y="130629"/>
            <a:ext cx="1930400" cy="1930400"/>
          </a:xfrm>
          <a:prstGeom prst="rect">
            <a:avLst/>
          </a:prstGeom>
        </p:spPr>
      </p:pic>
    </p:spTree>
    <p:extLst>
      <p:ext uri="{BB962C8B-B14F-4D97-AF65-F5344CB8AC3E}">
        <p14:creationId xmlns:p14="http://schemas.microsoft.com/office/powerpoint/2010/main" val="293441525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BE21-96F6-4569-B885-793B4121D56C}"/>
              </a:ext>
            </a:extLst>
          </p:cNvPr>
          <p:cNvSpPr>
            <a:spLocks noGrp="1"/>
          </p:cNvSpPr>
          <p:nvPr>
            <p:ph type="title"/>
          </p:nvPr>
        </p:nvSpPr>
        <p:spPr>
          <a:xfrm>
            <a:off x="870857" y="173264"/>
            <a:ext cx="10515600" cy="1325564"/>
          </a:xfrm>
        </p:spPr>
        <p:txBody>
          <a:bodyPr/>
          <a:lstStyle/>
          <a:p>
            <a:pPr algn="ctr"/>
            <a:r>
              <a:rPr lang="en-US" dirty="0"/>
              <a:t>Resources</a:t>
            </a:r>
          </a:p>
        </p:txBody>
      </p:sp>
      <p:sp>
        <p:nvSpPr>
          <p:cNvPr id="3" name="Content Placeholder 2">
            <a:extLst>
              <a:ext uri="{FF2B5EF4-FFF2-40B4-BE49-F238E27FC236}">
                <a16:creationId xmlns:a16="http://schemas.microsoft.com/office/drawing/2014/main" id="{2E7D12AB-0561-45C0-9915-2DEB3357D06F}"/>
              </a:ext>
            </a:extLst>
          </p:cNvPr>
          <p:cNvSpPr txBox="1">
            <a:spLocks/>
          </p:cNvSpPr>
          <p:nvPr/>
        </p:nvSpPr>
        <p:spPr>
          <a:xfrm>
            <a:off x="838200" y="1825625"/>
            <a:ext cx="105156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sysClr val="windowText" lastClr="000000"/>
                </a:solidFill>
                <a:effectLst/>
                <a:uLnTx/>
                <a:uFillTx/>
                <a:latin typeface="Calibri" panose="020F0502020204030204"/>
                <a:ea typeface="+mn-ea"/>
                <a:cs typeface="+mn-cs"/>
              </a:rPr>
              <a:t>RUBRIC RATINGS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Funding for schoolwide SEL has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not yet been discussed and prioritized</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is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identifying funding and resources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to support schoolwide SEL.</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There is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a one-year budget for SEL resources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that includes funding for professional learning and materials needed to support SEL instruction. </a:t>
            </a:r>
            <a:r>
              <a:rPr kumimoji="0" lang="en-US" sz="2800" b="0" i="0" u="none" strike="noStrike" kern="1200" cap="none" spc="0" normalizeH="0" baseline="0" noProof="0" dirty="0">
                <a:ln>
                  <a:noFill/>
                </a:ln>
                <a:solidFill>
                  <a:srgbClr val="00B0F0"/>
                </a:solidFill>
                <a:effectLst/>
                <a:uLnTx/>
                <a:uFillTx/>
                <a:latin typeface="Calibri" panose="020F0502020204030204"/>
                <a:ea typeface="+mn-ea"/>
                <a:cs typeface="+mn-cs"/>
              </a:rPr>
              <a:t>The school has allocated staff time for engaging in SEL-related activities including professional learning.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There is a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stable long-term budget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for SEL resources, including professional learning, materials, and staffing. </a:t>
            </a:r>
            <a:r>
              <a:rPr kumimoji="0" lang="en-US" sz="2800" b="0" i="0" u="none" strike="noStrike" kern="1200" cap="none" spc="0" normalizeH="0" baseline="0" noProof="0" dirty="0">
                <a:ln>
                  <a:noFill/>
                </a:ln>
                <a:solidFill>
                  <a:srgbClr val="00B0F0"/>
                </a:solidFill>
                <a:effectLst/>
                <a:uLnTx/>
                <a:uFillTx/>
                <a:latin typeface="Calibri" panose="020F0502020204030204"/>
                <a:ea typeface="+mn-ea"/>
                <a:cs typeface="+mn-cs"/>
              </a:rPr>
              <a:t>The school has allocated staff time for engaging in SEL-related activities including professional learning. </a:t>
            </a:r>
          </a:p>
        </p:txBody>
      </p:sp>
      <p:pic>
        <p:nvPicPr>
          <p:cNvPr id="4" name="Picture 3">
            <a:extLst>
              <a:ext uri="{FF2B5EF4-FFF2-40B4-BE49-F238E27FC236}">
                <a16:creationId xmlns:a16="http://schemas.microsoft.com/office/drawing/2014/main" id="{030A0D37-276B-4DBD-B4D4-EBF4295F0BED}"/>
              </a:ext>
            </a:extLst>
          </p:cNvPr>
          <p:cNvPicPr>
            <a:picLocks noChangeAspect="1"/>
          </p:cNvPicPr>
          <p:nvPr/>
        </p:nvPicPr>
        <p:blipFill>
          <a:blip r:embed="rId2"/>
          <a:stretch>
            <a:fillRect/>
          </a:stretch>
        </p:blipFill>
        <p:spPr>
          <a:xfrm>
            <a:off x="10039349" y="130629"/>
            <a:ext cx="1930400" cy="1930400"/>
          </a:xfrm>
          <a:prstGeom prst="rect">
            <a:avLst/>
          </a:prstGeom>
        </p:spPr>
      </p:pic>
    </p:spTree>
    <p:extLst>
      <p:ext uri="{BB962C8B-B14F-4D97-AF65-F5344CB8AC3E}">
        <p14:creationId xmlns:p14="http://schemas.microsoft.com/office/powerpoint/2010/main" val="92046407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07760-3BF0-4722-BD93-28E038E8A112}"/>
              </a:ext>
            </a:extLst>
          </p:cNvPr>
          <p:cNvPicPr>
            <a:picLocks noChangeAspect="1"/>
          </p:cNvPicPr>
          <p:nvPr/>
        </p:nvPicPr>
        <p:blipFill>
          <a:blip r:embed="rId2"/>
          <a:stretch>
            <a:fillRect/>
          </a:stretch>
        </p:blipFill>
        <p:spPr>
          <a:xfrm>
            <a:off x="3891726" y="972127"/>
            <a:ext cx="4622592" cy="4671992"/>
          </a:xfrm>
          <a:prstGeom prst="rect">
            <a:avLst/>
          </a:prstGeom>
        </p:spPr>
      </p:pic>
    </p:spTree>
    <p:extLst>
      <p:ext uri="{BB962C8B-B14F-4D97-AF65-F5344CB8AC3E}">
        <p14:creationId xmlns:p14="http://schemas.microsoft.com/office/powerpoint/2010/main" val="39306987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93752-5275-4E07-9AD9-750060A8ECD1}"/>
              </a:ext>
            </a:extLst>
          </p:cNvPr>
          <p:cNvSpPr>
            <a:spLocks noGrp="1"/>
          </p:cNvSpPr>
          <p:nvPr>
            <p:ph type="title"/>
          </p:nvPr>
        </p:nvSpPr>
        <p:spPr>
          <a:xfrm>
            <a:off x="883103" y="168700"/>
            <a:ext cx="10515600" cy="1325564"/>
          </a:xfrm>
        </p:spPr>
        <p:txBody>
          <a:bodyPr/>
          <a:lstStyle/>
          <a:p>
            <a:pPr algn="ctr"/>
            <a:r>
              <a:rPr lang="en-US" dirty="0"/>
              <a:t>Adult SEL and Cultural Competence</a:t>
            </a:r>
          </a:p>
        </p:txBody>
      </p:sp>
      <p:sp>
        <p:nvSpPr>
          <p:cNvPr id="3" name="Content Placeholder 2">
            <a:extLst>
              <a:ext uri="{FF2B5EF4-FFF2-40B4-BE49-F238E27FC236}">
                <a16:creationId xmlns:a16="http://schemas.microsoft.com/office/drawing/2014/main" id="{0DF02C8B-B298-4A08-B73C-67F2A676FE40}"/>
              </a:ext>
            </a:extLst>
          </p:cNvPr>
          <p:cNvSpPr txBox="1">
            <a:spLocks/>
          </p:cNvSpPr>
          <p:nvPr/>
        </p:nvSpPr>
        <p:spPr>
          <a:xfrm>
            <a:off x="838200" y="1566128"/>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Staff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do not yet have opportunities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reflect on and develop their own social, emotional, and cultural competencies.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Meaningful opportunities for staff to develop their own social, emotional, and cultural competencies are offered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at least once per year</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Meaningful opportunities for staff to reflect on and develop their own social, emotional, and cultural competencies are available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multiple times throughout the year</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These opportunities include </a:t>
            </a: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structured activities that support staff in practicing self-care and examining their mindsets and biases</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Meaningful opportunities for staff to reflect on and develop their own social, emotional, and cultural competencies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are built into regular staff meetings and part of the school’s overall professional learning strategy</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These opportunities include </a:t>
            </a: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structured activities to support staff in practicing self-care and examining their mindsets and biases</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The SEL team </a:t>
            </a:r>
            <a:r>
              <a:rPr kumimoji="0" lang="en-US" sz="2400" b="0" i="0" u="none" strike="noStrike" kern="1200" cap="none" spc="0" normalizeH="0" baseline="0" noProof="0" dirty="0">
                <a:ln>
                  <a:noFill/>
                </a:ln>
                <a:solidFill>
                  <a:srgbClr val="5B9BD5"/>
                </a:solidFill>
                <a:effectLst/>
                <a:uLnTx/>
                <a:uFillTx/>
                <a:latin typeface="Calibri" panose="020F0502020204030204"/>
                <a:ea typeface="+mn-ea"/>
                <a:cs typeface="+mn-cs"/>
              </a:rPr>
              <a:t>regularly reviews data related to adult SEL and cultural competence to plan ongoing support</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pic>
        <p:nvPicPr>
          <p:cNvPr id="4" name="Picture 3">
            <a:extLst>
              <a:ext uri="{FF2B5EF4-FFF2-40B4-BE49-F238E27FC236}">
                <a16:creationId xmlns:a16="http://schemas.microsoft.com/office/drawing/2014/main" id="{6FAFC210-7E6E-4C30-8E08-104E03E2CEC2}"/>
              </a:ext>
            </a:extLst>
          </p:cNvPr>
          <p:cNvPicPr>
            <a:picLocks noChangeAspect="1"/>
          </p:cNvPicPr>
          <p:nvPr/>
        </p:nvPicPr>
        <p:blipFill>
          <a:blip r:embed="rId2"/>
          <a:stretch>
            <a:fillRect/>
          </a:stretch>
        </p:blipFill>
        <p:spPr>
          <a:xfrm>
            <a:off x="10691545" y="97890"/>
            <a:ext cx="1324510" cy="1324510"/>
          </a:xfrm>
          <a:prstGeom prst="rect">
            <a:avLst/>
          </a:prstGeom>
        </p:spPr>
      </p:pic>
    </p:spTree>
    <p:extLst>
      <p:ext uri="{BB962C8B-B14F-4D97-AF65-F5344CB8AC3E}">
        <p14:creationId xmlns:p14="http://schemas.microsoft.com/office/powerpoint/2010/main" val="134881193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998E-F08F-48FD-840C-A32F75E2FA65}"/>
              </a:ext>
            </a:extLst>
          </p:cNvPr>
          <p:cNvSpPr>
            <a:spLocks noGrp="1"/>
          </p:cNvSpPr>
          <p:nvPr>
            <p:ph type="title"/>
          </p:nvPr>
        </p:nvSpPr>
        <p:spPr>
          <a:xfrm>
            <a:off x="870857" y="78384"/>
            <a:ext cx="10515600" cy="1325564"/>
          </a:xfrm>
        </p:spPr>
        <p:txBody>
          <a:bodyPr/>
          <a:lstStyle/>
          <a:p>
            <a:pPr algn="ctr"/>
            <a:r>
              <a:rPr lang="en-US" dirty="0"/>
              <a:t>In Action: Reflection Process</a:t>
            </a:r>
          </a:p>
        </p:txBody>
      </p:sp>
      <p:cxnSp>
        <p:nvCxnSpPr>
          <p:cNvPr id="3" name="Straight Connector 2">
            <a:extLst>
              <a:ext uri="{FF2B5EF4-FFF2-40B4-BE49-F238E27FC236}">
                <a16:creationId xmlns:a16="http://schemas.microsoft.com/office/drawing/2014/main" id="{4C70DC1D-2153-4066-AD60-EBB4D1612F3E}"/>
              </a:ext>
            </a:extLst>
          </p:cNvPr>
          <p:cNvCxnSpPr/>
          <p:nvPr/>
        </p:nvCxnSpPr>
        <p:spPr>
          <a:xfrm>
            <a:off x="6096000" y="1623530"/>
            <a:ext cx="0" cy="4739554"/>
          </a:xfrm>
          <a:prstGeom prst="line">
            <a:avLst/>
          </a:prstGeom>
          <a:noFill/>
          <a:ln w="38100" cap="flat" cmpd="sng" algn="ctr">
            <a:solidFill>
              <a:srgbClr val="5B9BD5"/>
            </a:solidFill>
            <a:prstDash val="solid"/>
            <a:miter lim="800000"/>
          </a:ln>
          <a:effectLst/>
        </p:spPr>
      </p:cxnSp>
      <p:sp>
        <p:nvSpPr>
          <p:cNvPr id="4" name="Text Placeholder 2">
            <a:extLst>
              <a:ext uri="{FF2B5EF4-FFF2-40B4-BE49-F238E27FC236}">
                <a16:creationId xmlns:a16="http://schemas.microsoft.com/office/drawing/2014/main" id="{BB620422-2B11-4D0E-B0BA-1E7F2B70A215}"/>
              </a:ext>
            </a:extLst>
          </p:cNvPr>
          <p:cNvSpPr txBox="1">
            <a:spLocks/>
          </p:cNvSpPr>
          <p:nvPr/>
        </p:nvSpPr>
        <p:spPr>
          <a:xfrm>
            <a:off x="839788" y="168116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STRENGTHS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is your school already doing to support this?</a:t>
            </a:r>
          </a:p>
        </p:txBody>
      </p:sp>
      <p:sp>
        <p:nvSpPr>
          <p:cNvPr id="5" name="Content Placeholder 3">
            <a:extLst>
              <a:ext uri="{FF2B5EF4-FFF2-40B4-BE49-F238E27FC236}">
                <a16:creationId xmlns:a16="http://schemas.microsoft.com/office/drawing/2014/main" id="{77408C3E-C838-409A-820E-02DAD7CF9055}"/>
              </a:ext>
            </a:extLst>
          </p:cNvPr>
          <p:cNvSpPr txBox="1">
            <a:spLocks/>
          </p:cNvSpPr>
          <p:nvPr/>
        </p:nvSpPr>
        <p:spPr>
          <a:xfrm>
            <a:off x="839788" y="2505075"/>
            <a:ext cx="5157787" cy="40527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accent2"/>
                </a:solidFill>
                <a:effectLst/>
                <a:uLnTx/>
                <a:uFillTx/>
                <a:latin typeface="Calibri" panose="020F0502020204030204"/>
                <a:ea typeface="+mn-ea"/>
                <a:cs typeface="+mn-cs"/>
              </a:rPr>
              <a:t>Staff Wellness team meeting biweekly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accent2"/>
                </a:solidFill>
                <a:effectLst/>
                <a:uLnTx/>
                <a:uFillTx/>
                <a:latin typeface="Calibri" panose="020F0502020204030204"/>
                <a:ea typeface="+mn-ea"/>
                <a:cs typeface="+mn-cs"/>
              </a:rPr>
              <a:t>Staff Wellness opens at the beginning of every staff meeting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accent2"/>
                </a:solidFill>
                <a:effectLst/>
                <a:uLnTx/>
                <a:uFillTx/>
                <a:latin typeface="Calibri" panose="020F0502020204030204"/>
                <a:ea typeface="+mn-ea"/>
                <a:cs typeface="+mn-cs"/>
              </a:rPr>
              <a:t>Staff Equity team leads “brave space” and brain-based equity book study discussions during every staff meeting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accent2"/>
                </a:solidFill>
                <a:effectLst/>
                <a:uLnTx/>
                <a:uFillTx/>
                <a:latin typeface="Calibri" panose="020F0502020204030204"/>
                <a:ea typeface="+mn-ea"/>
                <a:cs typeface="+mn-cs"/>
              </a:rPr>
              <a:t>Growth mindset embedded into school culture</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r>
            <a:b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Text Placeholder 4">
            <a:extLst>
              <a:ext uri="{FF2B5EF4-FFF2-40B4-BE49-F238E27FC236}">
                <a16:creationId xmlns:a16="http://schemas.microsoft.com/office/drawing/2014/main" id="{4AF6F037-CD84-4D37-B382-221A5F0E2E87}"/>
              </a:ext>
            </a:extLst>
          </p:cNvPr>
          <p:cNvSpPr txBox="1">
            <a:spLocks/>
          </p:cNvSpPr>
          <p:nvPr/>
        </p:nvSpPr>
        <p:spPr>
          <a:xfrm>
            <a:off x="6172200" y="1681163"/>
            <a:ext cx="5183188" cy="823912"/>
          </a:xfrm>
          <a:prstGeom prst="rect">
            <a:avLst/>
          </a:prstGeom>
        </p:spPr>
        <p:txBody>
          <a:bodyPr vert="horz" lIns="91440" tIns="45720" rIns="91440" bIns="45720" rtlCol="0" anchor="b">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AREAS for IMPROVEMENT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does your school need for further success?</a:t>
            </a:r>
          </a:p>
        </p:txBody>
      </p:sp>
      <p:sp>
        <p:nvSpPr>
          <p:cNvPr id="7" name="Content Placeholder 5">
            <a:extLst>
              <a:ext uri="{FF2B5EF4-FFF2-40B4-BE49-F238E27FC236}">
                <a16:creationId xmlns:a16="http://schemas.microsoft.com/office/drawing/2014/main" id="{E3A66F6C-0D70-48F9-BCA3-AF080D15979D}"/>
              </a:ext>
            </a:extLst>
          </p:cNvPr>
          <p:cNvSpPr txBox="1">
            <a:spLocks/>
          </p:cNvSpPr>
          <p:nvPr/>
        </p:nvSpPr>
        <p:spPr>
          <a:xfrm>
            <a:off x="6172200" y="25050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B0F0"/>
                </a:solidFill>
                <a:effectLst/>
                <a:uLnTx/>
                <a:uFillTx/>
                <a:latin typeface="Calibri" panose="020F0502020204030204"/>
                <a:ea typeface="+mn-ea"/>
                <a:cs typeface="+mn-cs"/>
              </a:rPr>
              <a:t>Nature of COVID-19 distancing impacted social connectedness; school climate data indicates need for improvement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53195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7EB8C58-EB82-48A5-BF8B-FD73572B2884}"/>
              </a:ext>
            </a:extLst>
          </p:cNvPr>
          <p:cNvSpPr>
            <a:spLocks noGrp="1"/>
          </p:cNvSpPr>
          <p:nvPr>
            <p:ph type="title"/>
          </p:nvPr>
        </p:nvSpPr>
        <p:spPr>
          <a:xfrm>
            <a:off x="838200" y="194421"/>
            <a:ext cx="10515600" cy="1325564"/>
          </a:xfrm>
        </p:spPr>
        <p:txBody>
          <a:bodyPr/>
          <a:lstStyle/>
          <a:p>
            <a:pPr algn="ctr"/>
            <a:r>
              <a:rPr lang="en-US" dirty="0"/>
              <a:t>Adult SEL and Cultural Competence</a:t>
            </a:r>
          </a:p>
        </p:txBody>
      </p:sp>
      <p:sp>
        <p:nvSpPr>
          <p:cNvPr id="5" name="Content Placeholder 2">
            <a:extLst>
              <a:ext uri="{FF2B5EF4-FFF2-40B4-BE49-F238E27FC236}">
                <a16:creationId xmlns:a16="http://schemas.microsoft.com/office/drawing/2014/main" id="{E7D3DE1E-564B-41B4-B9B7-10D951698F3D}"/>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Staff Wellness team meetings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QMHP and KG, 3</a:t>
            </a:r>
            <a:r>
              <a:rPr kumimoji="0" lang="en-US" sz="32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rd</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5</a:t>
            </a:r>
            <a:r>
              <a:rPr kumimoji="0" lang="en-US" sz="32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th</a:t>
            </a: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grade teachers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Weekly to Biweekly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Check-ins, discussing needs of the team/building and deciding what can be presented during weekly staff meetings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Adding new outdoor gaming opportunity for staff </a:t>
            </a:r>
          </a:p>
        </p:txBody>
      </p:sp>
    </p:spTree>
    <p:extLst>
      <p:ext uri="{BB962C8B-B14F-4D97-AF65-F5344CB8AC3E}">
        <p14:creationId xmlns:p14="http://schemas.microsoft.com/office/powerpoint/2010/main" val="11667959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p:nvPr/>
        </p:nvSpPr>
        <p:spPr>
          <a:xfrm>
            <a:off x="603849" y="155169"/>
            <a:ext cx="10998679" cy="978687"/>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nchor="b">
            <a:spAutoFit/>
          </a:bodyPr>
          <a:lstStyle>
            <a:lvl1pPr algn="ctr" defTabSz="914400">
              <a:lnSpc>
                <a:spcPct val="90000"/>
              </a:lnSpc>
              <a:defRPr sz="3200">
                <a:latin typeface="Arial"/>
                <a:ea typeface="Arial"/>
                <a:cs typeface="Arial"/>
                <a:sym typeface="Arial"/>
              </a:defRPr>
            </a:lvl1pPr>
          </a:lstStyle>
          <a:p>
            <a:r>
              <a:rPr lang="en-US" dirty="0"/>
              <a:t>The Mountain Plains Mental Health Technology Transfer Center</a:t>
            </a:r>
            <a:endParaRPr dirty="0"/>
          </a:p>
        </p:txBody>
      </p:sp>
      <p:pic>
        <p:nvPicPr>
          <p:cNvPr id="152" name="Picture 10" descr="Picture 10"/>
          <p:cNvPicPr>
            <a:picLocks noChangeAspect="1"/>
          </p:cNvPicPr>
          <p:nvPr/>
        </p:nvPicPr>
        <p:blipFill>
          <a:blip r:embed="rId3"/>
          <a:stretch>
            <a:fillRect/>
          </a:stretch>
        </p:blipFill>
        <p:spPr>
          <a:xfrm>
            <a:off x="7476226" y="1483959"/>
            <a:ext cx="4609626" cy="4228193"/>
          </a:xfrm>
          <a:prstGeom prst="rect">
            <a:avLst/>
          </a:prstGeom>
          <a:ln w="12700">
            <a:miter lim="400000"/>
          </a:ln>
        </p:spPr>
      </p:pic>
      <p:sp>
        <p:nvSpPr>
          <p:cNvPr id="2" name="Rectangle 1"/>
          <p:cNvSpPr/>
          <p:nvPr/>
        </p:nvSpPr>
        <p:spPr>
          <a:xfrm>
            <a:off x="388189" y="1483959"/>
            <a:ext cx="7088037" cy="4093428"/>
          </a:xfrm>
          <a:prstGeom prst="rect">
            <a:avLst/>
          </a:prstGeom>
        </p:spPr>
        <p:txBody>
          <a:bodyPr wrap="square">
            <a:spAutoFit/>
          </a:bodyPr>
          <a:lstStyle/>
          <a:p>
            <a:pPr defTabSz="975390">
              <a:defRPr sz="1700">
                <a:latin typeface="Arial"/>
                <a:ea typeface="Arial"/>
                <a:cs typeface="Arial"/>
                <a:sym typeface="Arial"/>
              </a:defRPr>
            </a:pPr>
            <a:r>
              <a:rPr lang="en-US" sz="2000" dirty="0">
                <a:solidFill>
                  <a:schemeClr val="tx1"/>
                </a:solidFill>
              </a:rPr>
              <a:t>The Mountain Plains Mental Health Technology Transfer Center (Mountain Plains MHTTC) provides training and technical assistance to individuals who serve persons with mental health concerns throughout Region 8 (Colorado, Montana, North Dakota, South Dakota, Utah and Wyoming).</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We belong to the Technology Transfer Center (TTC) Network, a national network of training and technical assistance centers serving the needs of mental health, substance use and prevention providers. The work of the TTC Network is under a cooperative agreement by the Substance Abuse and Mental Health Service Administration (SAMHSA).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35604" y="1672385"/>
            <a:ext cx="7825592" cy="4124695"/>
          </a:xfrm>
          <a:prstGeom prst="rect">
            <a:avLst/>
          </a:prstGeom>
          <a:ln w="76200">
            <a:solidFill>
              <a:schemeClr val="tx1"/>
            </a:solidFill>
          </a:ln>
        </p:spPr>
      </p:pic>
      <p:sp>
        <p:nvSpPr>
          <p:cNvPr id="16" name="Title 1">
            <a:extLst>
              <a:ext uri="{FF2B5EF4-FFF2-40B4-BE49-F238E27FC236}">
                <a16:creationId xmlns:a16="http://schemas.microsoft.com/office/drawing/2014/main" id="{77EB8C58-EB82-48A5-BF8B-FD73572B2884}"/>
              </a:ext>
            </a:extLst>
          </p:cNvPr>
          <p:cNvSpPr txBox="1">
            <a:spLocks/>
          </p:cNvSpPr>
          <p:nvPr/>
        </p:nvSpPr>
        <p:spPr>
          <a:xfrm>
            <a:off x="990600" y="346821"/>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a:lstStyle>
          <a:p>
            <a:pPr algn="ctr" hangingPunct="1"/>
            <a:r>
              <a:rPr lang="en-US" dirty="0"/>
              <a:t>Adult SEL and Cultural Competence</a:t>
            </a:r>
          </a:p>
        </p:txBody>
      </p:sp>
      <p:sp>
        <p:nvSpPr>
          <p:cNvPr id="17" name="Rectangle 16"/>
          <p:cNvSpPr/>
          <p:nvPr/>
        </p:nvSpPr>
        <p:spPr>
          <a:xfrm>
            <a:off x="4449147" y="5929666"/>
            <a:ext cx="3511154" cy="369332"/>
          </a:xfrm>
          <a:prstGeom prst="rect">
            <a:avLst/>
          </a:prstGeom>
        </p:spPr>
        <p:txBody>
          <a:bodyPr wrap="none">
            <a:spAutoFit/>
          </a:bodyPr>
          <a:lstStyle/>
          <a:p>
            <a:pPr lvl="0" defTabSz="914400" hangingPunct="1">
              <a:lnSpc>
                <a:spcPct val="90000"/>
              </a:lnSpc>
              <a:spcBef>
                <a:spcPts val="1000"/>
              </a:spcBef>
              <a:defRPr/>
            </a:pPr>
            <a:r>
              <a:rPr lang="en-US" sz="2000" kern="1200" dirty="0">
                <a:solidFill>
                  <a:sysClr val="windowText" lastClr="000000"/>
                </a:solidFill>
              </a:rPr>
              <a:t>Sample slide from Staff meeting</a:t>
            </a:r>
          </a:p>
        </p:txBody>
      </p:sp>
    </p:spTree>
    <p:extLst>
      <p:ext uri="{BB962C8B-B14F-4D97-AF65-F5344CB8AC3E}">
        <p14:creationId xmlns:p14="http://schemas.microsoft.com/office/powerpoint/2010/main" val="246992976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7EB8C58-EB82-48A5-BF8B-FD73572B2884}"/>
              </a:ext>
            </a:extLst>
          </p:cNvPr>
          <p:cNvSpPr txBox="1">
            <a:spLocks/>
          </p:cNvSpPr>
          <p:nvPr/>
        </p:nvSpPr>
        <p:spPr>
          <a:xfrm>
            <a:off x="990600" y="346821"/>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a:lstStyle>
          <a:p>
            <a:pPr algn="ctr" hangingPunct="1"/>
            <a:r>
              <a:rPr lang="en-US" dirty="0"/>
              <a:t>Adult SEL and Cultural Competence</a:t>
            </a:r>
          </a:p>
        </p:txBody>
      </p:sp>
      <p:pic>
        <p:nvPicPr>
          <p:cNvPr id="2" name="Picture 1"/>
          <p:cNvPicPr>
            <a:picLocks noChangeAspect="1"/>
          </p:cNvPicPr>
          <p:nvPr/>
        </p:nvPicPr>
        <p:blipFill rotWithShape="1">
          <a:blip r:embed="rId2"/>
          <a:srcRect l="25000" t="20675" r="10097" b="15360"/>
          <a:stretch/>
        </p:blipFill>
        <p:spPr>
          <a:xfrm>
            <a:off x="2335604" y="1672381"/>
            <a:ext cx="7825592" cy="4172032"/>
          </a:xfrm>
          <a:prstGeom prst="rect">
            <a:avLst/>
          </a:prstGeom>
          <a:ln w="76200">
            <a:solidFill>
              <a:schemeClr val="tx1"/>
            </a:solidFill>
          </a:ln>
        </p:spPr>
      </p:pic>
      <p:sp>
        <p:nvSpPr>
          <p:cNvPr id="6" name="Rectangle 5"/>
          <p:cNvSpPr/>
          <p:nvPr/>
        </p:nvSpPr>
        <p:spPr>
          <a:xfrm>
            <a:off x="4449147" y="5965524"/>
            <a:ext cx="3511154" cy="369332"/>
          </a:xfrm>
          <a:prstGeom prst="rect">
            <a:avLst/>
          </a:prstGeom>
        </p:spPr>
        <p:txBody>
          <a:bodyPr wrap="none">
            <a:spAutoFit/>
          </a:bodyPr>
          <a:lstStyle/>
          <a:p>
            <a:pPr lvl="0" defTabSz="914400" hangingPunct="1">
              <a:lnSpc>
                <a:spcPct val="90000"/>
              </a:lnSpc>
              <a:spcBef>
                <a:spcPts val="1000"/>
              </a:spcBef>
              <a:defRPr/>
            </a:pPr>
            <a:r>
              <a:rPr lang="en-US" sz="2000" kern="1200" dirty="0">
                <a:solidFill>
                  <a:sysClr val="windowText" lastClr="000000"/>
                </a:solidFill>
              </a:rPr>
              <a:t>Sample slide from Staff meeting</a:t>
            </a:r>
          </a:p>
        </p:txBody>
      </p:sp>
    </p:spTree>
    <p:extLst>
      <p:ext uri="{BB962C8B-B14F-4D97-AF65-F5344CB8AC3E}">
        <p14:creationId xmlns:p14="http://schemas.microsoft.com/office/powerpoint/2010/main" val="308594914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7EB8C58-EB82-48A5-BF8B-FD73572B2884}"/>
              </a:ext>
            </a:extLst>
          </p:cNvPr>
          <p:cNvSpPr txBox="1">
            <a:spLocks/>
          </p:cNvSpPr>
          <p:nvPr/>
        </p:nvSpPr>
        <p:spPr>
          <a:xfrm>
            <a:off x="1072487" y="142105"/>
            <a:ext cx="10515600" cy="73135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a:lstStyle>
          <a:p>
            <a:pPr algn="ctr" hangingPunct="1"/>
            <a:r>
              <a:rPr lang="en-US" sz="3800" dirty="0"/>
              <a:t>Adult SEL and Cultural Competence</a:t>
            </a:r>
          </a:p>
        </p:txBody>
      </p:sp>
      <p:sp>
        <p:nvSpPr>
          <p:cNvPr id="6" name="Rectangle 5"/>
          <p:cNvSpPr/>
          <p:nvPr/>
        </p:nvSpPr>
        <p:spPr>
          <a:xfrm>
            <a:off x="4492823" y="6320366"/>
            <a:ext cx="3511154" cy="369332"/>
          </a:xfrm>
          <a:prstGeom prst="rect">
            <a:avLst/>
          </a:prstGeom>
        </p:spPr>
        <p:txBody>
          <a:bodyPr wrap="none">
            <a:spAutoFit/>
          </a:bodyPr>
          <a:lstStyle/>
          <a:p>
            <a:pPr lvl="0" defTabSz="914400" hangingPunct="1">
              <a:lnSpc>
                <a:spcPct val="90000"/>
              </a:lnSpc>
              <a:spcBef>
                <a:spcPts val="1000"/>
              </a:spcBef>
              <a:defRPr/>
            </a:pPr>
            <a:r>
              <a:rPr lang="en-US" sz="2000" kern="1200" dirty="0">
                <a:solidFill>
                  <a:sysClr val="windowText" lastClr="000000"/>
                </a:solidFill>
              </a:rPr>
              <a:t>Sample slide from Staff meeting</a:t>
            </a:r>
          </a:p>
        </p:txBody>
      </p:sp>
      <p:pic>
        <p:nvPicPr>
          <p:cNvPr id="5" name="Picture 4"/>
          <p:cNvPicPr>
            <a:picLocks noChangeAspect="1"/>
          </p:cNvPicPr>
          <p:nvPr/>
        </p:nvPicPr>
        <p:blipFill>
          <a:blip r:embed="rId2"/>
          <a:stretch>
            <a:fillRect/>
          </a:stretch>
        </p:blipFill>
        <p:spPr>
          <a:xfrm>
            <a:off x="2335603" y="1078173"/>
            <a:ext cx="8032817" cy="5117911"/>
          </a:xfrm>
          <a:prstGeom prst="rect">
            <a:avLst/>
          </a:prstGeom>
          <a:ln w="76200">
            <a:solidFill>
              <a:schemeClr val="tx1"/>
            </a:solidFill>
          </a:ln>
        </p:spPr>
      </p:pic>
    </p:spTree>
    <p:extLst>
      <p:ext uri="{BB962C8B-B14F-4D97-AF65-F5344CB8AC3E}">
        <p14:creationId xmlns:p14="http://schemas.microsoft.com/office/powerpoint/2010/main" val="122441748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CE814-5FE0-4398-8B0C-313870FC2BD7}"/>
              </a:ext>
            </a:extLst>
          </p:cNvPr>
          <p:cNvSpPr>
            <a:spLocks noGrp="1"/>
          </p:cNvSpPr>
          <p:nvPr>
            <p:ph type="title"/>
          </p:nvPr>
        </p:nvSpPr>
        <p:spPr>
          <a:xfrm>
            <a:off x="903514" y="214085"/>
            <a:ext cx="10515600" cy="1325564"/>
          </a:xfrm>
        </p:spPr>
        <p:txBody>
          <a:bodyPr/>
          <a:lstStyle/>
          <a:p>
            <a:pPr algn="ctr"/>
            <a:r>
              <a:rPr lang="en-US" dirty="0"/>
              <a:t>Adult SEL and Cultural Competence</a:t>
            </a:r>
          </a:p>
        </p:txBody>
      </p:sp>
      <p:pic>
        <p:nvPicPr>
          <p:cNvPr id="3" name="Picture 2" descr="Culturally Responsive Teaching and The Brain: Promoting Authentic Engagement  and Rigor Among Culturally and Linguistically Diverse Students: Hammond,  Zaretta L.: 9781483308012: Amazon.com: Books">
            <a:extLst>
              <a:ext uri="{FF2B5EF4-FFF2-40B4-BE49-F238E27FC236}">
                <a16:creationId xmlns:a16="http://schemas.microsoft.com/office/drawing/2014/main" id="{09C57BEE-BE8A-4EBB-9CFE-D0A6A1BAC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8735" y="1825625"/>
            <a:ext cx="2705065" cy="38566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9FA7246A-02E1-4E09-8815-C64643592569}"/>
              </a:ext>
            </a:extLst>
          </p:cNvPr>
          <p:cNvSpPr txBox="1">
            <a:spLocks/>
          </p:cNvSpPr>
          <p:nvPr/>
        </p:nvSpPr>
        <p:spPr>
          <a:xfrm>
            <a:off x="457201" y="1825625"/>
            <a:ext cx="7646942"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Equity Team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AP and multi-disciplinary instructional staff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Weekly team meetings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Utilizes “brave space” and “courageous conversation” norms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Plans weekly staff meeting PD and small group discussions often centered around book study</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Culturally Responsive Teaching and The Brain: Promoting Authentic Engagement and Rigor Among Culturally and Linguistically Diverse Students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by Zaretta Hammond</a:t>
            </a:r>
            <a:endParaRPr kumimoji="0" lang="en-US" sz="2400" b="0" i="1"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29335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7EB8C58-EB82-48A5-BF8B-FD73572B2884}"/>
              </a:ext>
            </a:extLst>
          </p:cNvPr>
          <p:cNvSpPr txBox="1">
            <a:spLocks/>
          </p:cNvSpPr>
          <p:nvPr/>
        </p:nvSpPr>
        <p:spPr>
          <a:xfrm>
            <a:off x="990600" y="346821"/>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a:lstStyle>
          <a:p>
            <a:pPr algn="ctr" hangingPunct="1"/>
            <a:r>
              <a:rPr lang="en-US" dirty="0"/>
              <a:t>Adult SEL and Cultural Competence</a:t>
            </a:r>
          </a:p>
        </p:txBody>
      </p:sp>
      <p:sp>
        <p:nvSpPr>
          <p:cNvPr id="6" name="Rectangle 5"/>
          <p:cNvSpPr/>
          <p:nvPr/>
        </p:nvSpPr>
        <p:spPr>
          <a:xfrm>
            <a:off x="4492823" y="5965524"/>
            <a:ext cx="3511154" cy="369332"/>
          </a:xfrm>
          <a:prstGeom prst="rect">
            <a:avLst/>
          </a:prstGeom>
        </p:spPr>
        <p:txBody>
          <a:bodyPr wrap="none">
            <a:spAutoFit/>
          </a:bodyPr>
          <a:lstStyle/>
          <a:p>
            <a:pPr lvl="0" defTabSz="914400" hangingPunct="1">
              <a:lnSpc>
                <a:spcPct val="90000"/>
              </a:lnSpc>
              <a:spcBef>
                <a:spcPts val="1000"/>
              </a:spcBef>
              <a:defRPr/>
            </a:pPr>
            <a:r>
              <a:rPr lang="en-US" sz="2000" kern="1200" dirty="0">
                <a:solidFill>
                  <a:sysClr val="windowText" lastClr="000000"/>
                </a:solidFill>
              </a:rPr>
              <a:t>Sample slide from Staff meeting</a:t>
            </a:r>
          </a:p>
        </p:txBody>
      </p:sp>
      <p:pic>
        <p:nvPicPr>
          <p:cNvPr id="7" name="Google Shape;98;p15">
            <a:extLst>
              <a:ext uri="{FF2B5EF4-FFF2-40B4-BE49-F238E27FC236}">
                <a16:creationId xmlns:a16="http://schemas.microsoft.com/office/drawing/2014/main" id="{8A2B95FE-D7FD-46B7-9980-53E17514D139}"/>
              </a:ext>
            </a:extLst>
          </p:cNvPr>
          <p:cNvPicPr preferRelativeResize="0"/>
          <p:nvPr/>
        </p:nvPicPr>
        <p:blipFill>
          <a:blip r:embed="rId2">
            <a:alphaModFix/>
          </a:blip>
          <a:stretch>
            <a:fillRect/>
          </a:stretch>
        </p:blipFill>
        <p:spPr>
          <a:xfrm>
            <a:off x="2335604" y="1573619"/>
            <a:ext cx="7825593" cy="4281428"/>
          </a:xfrm>
          <a:prstGeom prst="rect">
            <a:avLst/>
          </a:prstGeom>
          <a:noFill/>
          <a:ln w="76200" cap="flat" cmpd="sng">
            <a:solidFill>
              <a:schemeClr val="tx1"/>
            </a:solidFill>
            <a:prstDash val="solid"/>
            <a:miter lim="8000"/>
            <a:headEnd type="none" w="sm" len="sm"/>
            <a:tailEnd type="none" w="sm" len="sm"/>
          </a:ln>
        </p:spPr>
      </p:pic>
    </p:spTree>
    <p:extLst>
      <p:ext uri="{BB962C8B-B14F-4D97-AF65-F5344CB8AC3E}">
        <p14:creationId xmlns:p14="http://schemas.microsoft.com/office/powerpoint/2010/main" val="88333792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7EB8C58-EB82-48A5-BF8B-FD73572B2884}"/>
              </a:ext>
            </a:extLst>
          </p:cNvPr>
          <p:cNvSpPr txBox="1">
            <a:spLocks/>
          </p:cNvSpPr>
          <p:nvPr/>
        </p:nvSpPr>
        <p:spPr>
          <a:xfrm>
            <a:off x="990600" y="346821"/>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a:lstStyle>
          <a:p>
            <a:pPr algn="ctr" hangingPunct="1"/>
            <a:r>
              <a:rPr lang="en-US" dirty="0"/>
              <a:t>Adult SEL and Cultural Competence</a:t>
            </a:r>
          </a:p>
        </p:txBody>
      </p:sp>
      <p:sp>
        <p:nvSpPr>
          <p:cNvPr id="6" name="Rectangle 5"/>
          <p:cNvSpPr/>
          <p:nvPr/>
        </p:nvSpPr>
        <p:spPr>
          <a:xfrm>
            <a:off x="4492823" y="5965524"/>
            <a:ext cx="3511154" cy="369332"/>
          </a:xfrm>
          <a:prstGeom prst="rect">
            <a:avLst/>
          </a:prstGeom>
        </p:spPr>
        <p:txBody>
          <a:bodyPr wrap="none">
            <a:spAutoFit/>
          </a:bodyPr>
          <a:lstStyle/>
          <a:p>
            <a:pPr lvl="0" defTabSz="914400" hangingPunct="1">
              <a:lnSpc>
                <a:spcPct val="90000"/>
              </a:lnSpc>
              <a:spcBef>
                <a:spcPts val="1000"/>
              </a:spcBef>
              <a:defRPr/>
            </a:pPr>
            <a:r>
              <a:rPr lang="en-US" sz="2000" kern="1200" dirty="0">
                <a:solidFill>
                  <a:sysClr val="windowText" lastClr="000000"/>
                </a:solidFill>
              </a:rPr>
              <a:t>Sample slide from Staff meeting</a:t>
            </a:r>
          </a:p>
        </p:txBody>
      </p:sp>
      <p:pic>
        <p:nvPicPr>
          <p:cNvPr id="5" name="Picture 4"/>
          <p:cNvPicPr>
            <a:picLocks noChangeAspect="1"/>
          </p:cNvPicPr>
          <p:nvPr/>
        </p:nvPicPr>
        <p:blipFill>
          <a:blip r:embed="rId2"/>
          <a:stretch>
            <a:fillRect/>
          </a:stretch>
        </p:blipFill>
        <p:spPr>
          <a:xfrm>
            <a:off x="2335604" y="1520456"/>
            <a:ext cx="7825593" cy="4327451"/>
          </a:xfrm>
          <a:prstGeom prst="rect">
            <a:avLst/>
          </a:prstGeom>
          <a:ln w="76200">
            <a:solidFill>
              <a:schemeClr val="tx1"/>
            </a:solidFill>
          </a:ln>
        </p:spPr>
      </p:pic>
    </p:spTree>
    <p:extLst>
      <p:ext uri="{BB962C8B-B14F-4D97-AF65-F5344CB8AC3E}">
        <p14:creationId xmlns:p14="http://schemas.microsoft.com/office/powerpoint/2010/main" val="173263670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3659B-E04A-4099-85E4-7B8D10DAC477}"/>
              </a:ext>
            </a:extLst>
          </p:cNvPr>
          <p:cNvSpPr>
            <a:spLocks noGrp="1"/>
          </p:cNvSpPr>
          <p:nvPr>
            <p:ph type="title"/>
          </p:nvPr>
        </p:nvSpPr>
        <p:spPr>
          <a:xfrm>
            <a:off x="870857" y="211541"/>
            <a:ext cx="10515600" cy="1325564"/>
          </a:xfrm>
        </p:spPr>
        <p:txBody>
          <a:bodyPr>
            <a:normAutofit fontScale="90000"/>
          </a:bodyPr>
          <a:lstStyle/>
          <a:p>
            <a:pPr algn="ctr"/>
            <a:r>
              <a:rPr lang="en-US" dirty="0"/>
              <a:t>CASEL Tools for Continuous Improvement: </a:t>
            </a:r>
            <a:br>
              <a:rPr lang="en-US" dirty="0"/>
            </a:br>
            <a:r>
              <a:rPr lang="en-US" dirty="0"/>
              <a:t>Adult SEL and Cultural Competence</a:t>
            </a:r>
          </a:p>
        </p:txBody>
      </p:sp>
      <p:sp>
        <p:nvSpPr>
          <p:cNvPr id="5" name="Content Placeholder 2">
            <a:extLst>
              <a:ext uri="{FF2B5EF4-FFF2-40B4-BE49-F238E27FC236}">
                <a16:creationId xmlns:a16="http://schemas.microsoft.com/office/drawing/2014/main" id="{2BEA3DB7-0C41-4301-A7B9-6BBC48125983}"/>
              </a:ext>
            </a:extLst>
          </p:cNvPr>
          <p:cNvSpPr txBox="1">
            <a:spLocks/>
          </p:cNvSpPr>
          <p:nvPr/>
        </p:nvSpPr>
        <p:spPr>
          <a:xfrm>
            <a:off x="838200" y="1825624"/>
            <a:ext cx="10515600" cy="482083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Deeper dive learning opportunities and tools are provided by CASEL in key areas for each rubric item.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For </a:t>
            </a: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Adult SEL and Cultural Competence</a:t>
            </a: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these include: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effectLst/>
                <a:uLnTx/>
                <a:uFillTx/>
                <a:latin typeface="Calibri" panose="020F0502020204030204"/>
                <a:ea typeface="+mn-ea"/>
                <a:cs typeface="+mn-cs"/>
              </a:rPr>
              <a:t>Building a Professional Learning Plan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effectLst/>
                <a:uLnTx/>
                <a:uFillTx/>
                <a:latin typeface="Calibri" panose="020F0502020204030204"/>
                <a:ea typeface="+mn-ea"/>
                <a:cs typeface="+mn-cs"/>
              </a:rPr>
              <a:t>Reflecting on Personal SEL Skills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effectLst/>
                <a:uLnTx/>
                <a:uFillTx/>
                <a:latin typeface="Calibri" panose="020F0502020204030204"/>
                <a:ea typeface="+mn-ea"/>
                <a:cs typeface="+mn-cs"/>
              </a:rPr>
              <a:t>Examining Biases for Cultural Competence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effectLst/>
                <a:uLnTx/>
                <a:uFillTx/>
                <a:latin typeface="Calibri" panose="020F0502020204030204"/>
                <a:ea typeface="+mn-ea"/>
                <a:cs typeface="+mn-cs"/>
              </a:rPr>
              <a:t>Growth Mindset for Staff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effectLst/>
                <a:uLnTx/>
                <a:uFillTx/>
                <a:latin typeface="Calibri" panose="020F0502020204030204"/>
                <a:ea typeface="+mn-ea"/>
                <a:cs typeface="+mn-cs"/>
              </a:rPr>
              <a:t>Self-Care and Re-Energizing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effectLst/>
                <a:uLnTx/>
                <a:uFillTx/>
                <a:latin typeface="Calibri" panose="020F0502020204030204"/>
                <a:ea typeface="+mn-ea"/>
                <a:cs typeface="+mn-cs"/>
              </a:rPr>
              <a:t>Brain-Based Model for Workplace Collaboration</a:t>
            </a:r>
          </a:p>
        </p:txBody>
      </p:sp>
    </p:spTree>
    <p:extLst>
      <p:ext uri="{BB962C8B-B14F-4D97-AF65-F5344CB8AC3E}">
        <p14:creationId xmlns:p14="http://schemas.microsoft.com/office/powerpoint/2010/main" val="101142303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96C2-2DBF-40CF-B913-5E353EC66473}"/>
              </a:ext>
            </a:extLst>
          </p:cNvPr>
          <p:cNvSpPr>
            <a:spLocks noGrp="1"/>
          </p:cNvSpPr>
          <p:nvPr>
            <p:ph type="title"/>
          </p:nvPr>
        </p:nvSpPr>
        <p:spPr>
          <a:xfrm>
            <a:off x="838200" y="140607"/>
            <a:ext cx="10515600" cy="1325564"/>
          </a:xfrm>
        </p:spPr>
        <p:txBody>
          <a:bodyPr/>
          <a:lstStyle/>
          <a:p>
            <a:pPr algn="ctr"/>
            <a:r>
              <a:rPr lang="en-US" sz="4400" dirty="0">
                <a:solidFill>
                  <a:schemeClr val="tx1"/>
                </a:solidFill>
              </a:rPr>
              <a:t>Reflecting on Personal SEL Skills</a:t>
            </a:r>
            <a:endParaRPr lang="en-US" dirty="0">
              <a:solidFill>
                <a:schemeClr val="tx1"/>
              </a:solidFill>
            </a:endParaRPr>
          </a:p>
        </p:txBody>
      </p:sp>
      <p:pic>
        <p:nvPicPr>
          <p:cNvPr id="3" name="Content Placeholder 8" descr="Screen Clipping">
            <a:extLst>
              <a:ext uri="{FF2B5EF4-FFF2-40B4-BE49-F238E27FC236}">
                <a16:creationId xmlns:a16="http://schemas.microsoft.com/office/drawing/2014/main" id="{27D7E23A-1162-4710-B1C8-A2591FEB7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820" y="1409996"/>
            <a:ext cx="6580622" cy="5009340"/>
          </a:xfrm>
          <a:prstGeom prst="rect">
            <a:avLst/>
          </a:prstGeom>
          <a:ln w="38100">
            <a:solidFill>
              <a:sysClr val="windowText" lastClr="000000"/>
            </a:solidFill>
          </a:ln>
        </p:spPr>
      </p:pic>
      <p:sp>
        <p:nvSpPr>
          <p:cNvPr id="4" name="Content Placeholder 2">
            <a:extLst>
              <a:ext uri="{FF2B5EF4-FFF2-40B4-BE49-F238E27FC236}">
                <a16:creationId xmlns:a16="http://schemas.microsoft.com/office/drawing/2014/main" id="{BEAEB685-078F-4BB9-8BFA-F71F0D701F53}"/>
              </a:ext>
            </a:extLst>
          </p:cNvPr>
          <p:cNvSpPr txBox="1">
            <a:spLocks/>
          </p:cNvSpPr>
          <p:nvPr/>
        </p:nvSpPr>
        <p:spPr>
          <a:xfrm>
            <a:off x="421106" y="1506252"/>
            <a:ext cx="4788204" cy="4796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CASEL’s downloadable Word document for a Personal SEL Reflection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Provides concrete examples of various SEL components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Assess personal strengths in 5 Core Competency areas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Prompts staff to consider ways to model strengths when interacting with staff and students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Provides ideas for ways to develop further across core competence domains</a:t>
            </a:r>
          </a:p>
        </p:txBody>
      </p:sp>
      <p:sp>
        <p:nvSpPr>
          <p:cNvPr id="5" name="Rectangle 4">
            <a:extLst>
              <a:ext uri="{FF2B5EF4-FFF2-40B4-BE49-F238E27FC236}">
                <a16:creationId xmlns:a16="http://schemas.microsoft.com/office/drawing/2014/main" id="{CEB8B568-3389-4EC3-85BD-08FD126A50A3}"/>
              </a:ext>
            </a:extLst>
          </p:cNvPr>
          <p:cNvSpPr/>
          <p:nvPr/>
        </p:nvSpPr>
        <p:spPr>
          <a:xfrm>
            <a:off x="1016343" y="6491958"/>
            <a:ext cx="1001104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hlinkClick r:id="rId3"/>
              </a:rPr>
              <a:t>https://schoolguide.casel.org/uploads/sites/2/2018/12/2021.3.24_Personal-SEL-Reflection-1.docx</a:t>
            </a:r>
            <a:r>
              <a:rPr kumimoji="0" lang="en-US" sz="1800" b="0" i="0" u="none" strike="noStrike" kern="120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270939550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CC52-DA95-4BAF-A031-291D4FBF2683}"/>
              </a:ext>
            </a:extLst>
          </p:cNvPr>
          <p:cNvSpPr>
            <a:spLocks noGrp="1"/>
          </p:cNvSpPr>
          <p:nvPr>
            <p:ph type="title"/>
          </p:nvPr>
        </p:nvSpPr>
        <p:spPr>
          <a:xfrm>
            <a:off x="838200" y="97890"/>
            <a:ext cx="10515600" cy="1325564"/>
          </a:xfrm>
        </p:spPr>
        <p:txBody>
          <a:bodyPr/>
          <a:lstStyle/>
          <a:p>
            <a:pPr algn="ctr"/>
            <a:r>
              <a:rPr lang="en-US" dirty="0"/>
              <a:t>Staff Modeling of SEL</a:t>
            </a:r>
          </a:p>
        </p:txBody>
      </p:sp>
      <p:sp>
        <p:nvSpPr>
          <p:cNvPr id="3" name="Content Placeholder 2">
            <a:extLst>
              <a:ext uri="{FF2B5EF4-FFF2-40B4-BE49-F238E27FC236}">
                <a16:creationId xmlns:a16="http://schemas.microsoft.com/office/drawing/2014/main" id="{0ECAABB2-9CB4-4442-A529-256CE88CA240}"/>
              </a:ext>
            </a:extLst>
          </p:cNvPr>
          <p:cNvSpPr txBox="1">
            <a:spLocks/>
          </p:cNvSpPr>
          <p:nvPr/>
        </p:nvSpPr>
        <p:spPr>
          <a:xfrm>
            <a:off x="838200" y="1849636"/>
            <a:ext cx="10515600" cy="4040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Leadership and/or staff </a:t>
            </a:r>
            <a:r>
              <a:rPr kumimoji="0" lang="en-US" sz="2000" b="0" i="0" u="none" strike="noStrike" kern="1200" cap="none" spc="0" normalizeH="0" baseline="0" noProof="0" dirty="0">
                <a:ln>
                  <a:noFill/>
                </a:ln>
                <a:solidFill>
                  <a:schemeClr val="accent2"/>
                </a:solidFill>
                <a:effectLst/>
                <a:uLnTx/>
                <a:uFillTx/>
                <a:latin typeface="Calibri" panose="020F0502020204030204"/>
                <a:ea typeface="+mn-ea"/>
                <a:cs typeface="+mn-cs"/>
              </a:rPr>
              <a:t>have not yet prioritized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modeling social, emotional, and cultural competencies in their interactions.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a:t>
            </a:r>
            <a:r>
              <a:rPr kumimoji="0" lang="en-US" sz="2000" b="0" i="0" u="none" strike="noStrike" kern="1200" cap="none" spc="0" normalizeH="0" baseline="0" noProof="0" dirty="0">
                <a:ln>
                  <a:noFill/>
                </a:ln>
                <a:solidFill>
                  <a:schemeClr val="accent2"/>
                </a:solidFill>
                <a:effectLst/>
                <a:uLnTx/>
                <a:uFillTx/>
                <a:latin typeface="Calibri" panose="020F0502020204030204"/>
                <a:ea typeface="+mn-ea"/>
                <a:cs typeface="+mn-cs"/>
              </a:rPr>
              <a:t>is developing an approach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support leadership and staff in modeling social, emotional, and cultural competencies in their language and interactions </a:t>
            </a:r>
            <a:r>
              <a:rPr kumimoji="0" lang="en-US" sz="2000" b="0" i="0" u="none" strike="noStrike" kern="1200" cap="none" spc="0" normalizeH="0" baseline="0" noProof="0" dirty="0">
                <a:ln>
                  <a:noFill/>
                </a:ln>
                <a:solidFill>
                  <a:srgbClr val="929B3E"/>
                </a:solidFill>
                <a:effectLst/>
                <a:uLnTx/>
                <a:uFillTx/>
                <a:latin typeface="Calibri" panose="020F0502020204030204"/>
                <a:ea typeface="+mn-ea"/>
                <a:cs typeface="+mn-cs"/>
              </a:rPr>
              <a:t>with other staff, students, families, and community partners</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Leadership and staff </a:t>
            </a:r>
            <a:r>
              <a:rPr kumimoji="0" lang="en-US" sz="2000" b="0" i="0" u="none" strike="noStrike" kern="1200" cap="none" spc="0" normalizeH="0" baseline="0" noProof="0" dirty="0">
                <a:ln>
                  <a:noFill/>
                </a:ln>
                <a:solidFill>
                  <a:schemeClr val="accent2"/>
                </a:solidFill>
                <a:effectLst/>
                <a:uLnTx/>
                <a:uFillTx/>
                <a:latin typeface="Calibri" panose="020F0502020204030204"/>
                <a:ea typeface="+mn-ea"/>
                <a:cs typeface="+mn-cs"/>
              </a:rPr>
              <a:t>regularly model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social, emotional, and cultural competencies in their language and interactions </a:t>
            </a:r>
            <a:r>
              <a:rPr kumimoji="0" lang="en-US" sz="2000" b="0" i="0" u="none" strike="noStrike" kern="1200" cap="none" spc="0" normalizeH="0" baseline="0" noProof="0" dirty="0">
                <a:ln>
                  <a:noFill/>
                </a:ln>
                <a:solidFill>
                  <a:srgbClr val="929B3E"/>
                </a:solidFill>
                <a:effectLst/>
                <a:uLnTx/>
                <a:uFillTx/>
                <a:latin typeface="Calibri" panose="020F0502020204030204"/>
                <a:ea typeface="+mn-ea"/>
                <a:cs typeface="+mn-cs"/>
              </a:rPr>
              <a:t>with most staff, students, families, and community partners</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00B0F0"/>
                </a:solidFill>
                <a:effectLst/>
                <a:uLnTx/>
                <a:uFillTx/>
                <a:latin typeface="Calibri" panose="020F0502020204030204"/>
                <a:ea typeface="+mn-ea"/>
                <a:cs typeface="+mn-cs"/>
              </a:rPr>
              <a:t>Staff efforts and contributions are sometimes acknowledged</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Leadership and staff </a:t>
            </a:r>
            <a:r>
              <a:rPr kumimoji="0" lang="en-US" sz="2000" b="0" i="0" u="none" strike="noStrike" kern="1200" cap="none" spc="0" normalizeH="0" baseline="0" noProof="0" dirty="0">
                <a:ln>
                  <a:noFill/>
                </a:ln>
                <a:solidFill>
                  <a:schemeClr val="accent2"/>
                </a:solidFill>
                <a:effectLst/>
                <a:uLnTx/>
                <a:uFillTx/>
                <a:latin typeface="Calibri" panose="020F0502020204030204"/>
                <a:ea typeface="+mn-ea"/>
                <a:cs typeface="+mn-cs"/>
              </a:rPr>
              <a:t>regularly model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social, emotional, and cultural competencies in their language and interactions </a:t>
            </a:r>
            <a:r>
              <a:rPr kumimoji="0" lang="en-US" sz="2000" b="0" i="0" u="none" strike="noStrike" kern="1200" cap="none" spc="0" normalizeH="0" baseline="0" noProof="0" dirty="0">
                <a:ln>
                  <a:noFill/>
                </a:ln>
                <a:solidFill>
                  <a:srgbClr val="929B3E"/>
                </a:solidFill>
                <a:effectLst/>
                <a:uLnTx/>
                <a:uFillTx/>
                <a:latin typeface="Calibri" panose="020F0502020204030204"/>
                <a:ea typeface="+mn-ea"/>
                <a:cs typeface="+mn-cs"/>
              </a:rPr>
              <a:t>with other staff, students, families, and community partners</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7030A0"/>
                </a:solidFill>
                <a:effectLst/>
                <a:uLnTx/>
                <a:uFillTx/>
                <a:latin typeface="Calibri" panose="020F0502020204030204"/>
                <a:ea typeface="+mn-ea"/>
                <a:cs typeface="+mn-cs"/>
              </a:rPr>
              <a:t>School leaders and the SEL team have built supportive relationships with staff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and </a:t>
            </a:r>
            <a:r>
              <a:rPr kumimoji="0" lang="en-US" sz="2000" b="0" i="0" u="none" strike="noStrike" kern="1200" cap="none" spc="0" normalizeH="0" baseline="0" noProof="0" dirty="0">
                <a:ln>
                  <a:noFill/>
                </a:ln>
                <a:solidFill>
                  <a:srgbClr val="00B0F0"/>
                </a:solidFill>
                <a:effectLst/>
                <a:uLnTx/>
                <a:uFillTx/>
                <a:latin typeface="Calibri" panose="020F0502020204030204"/>
                <a:ea typeface="+mn-ea"/>
                <a:cs typeface="+mn-cs"/>
              </a:rPr>
              <a:t>regularly acknowledge staff efforts and contributions</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pic>
        <p:nvPicPr>
          <p:cNvPr id="4" name="Picture 3">
            <a:extLst>
              <a:ext uri="{FF2B5EF4-FFF2-40B4-BE49-F238E27FC236}">
                <a16:creationId xmlns:a16="http://schemas.microsoft.com/office/drawing/2014/main" id="{774FF76A-FC75-428A-A255-8420AD4AAFF8}"/>
              </a:ext>
            </a:extLst>
          </p:cNvPr>
          <p:cNvPicPr>
            <a:picLocks noChangeAspect="1"/>
          </p:cNvPicPr>
          <p:nvPr/>
        </p:nvPicPr>
        <p:blipFill>
          <a:blip r:embed="rId2"/>
          <a:stretch>
            <a:fillRect/>
          </a:stretch>
        </p:blipFill>
        <p:spPr>
          <a:xfrm>
            <a:off x="10691545" y="97890"/>
            <a:ext cx="1324510" cy="1324510"/>
          </a:xfrm>
          <a:prstGeom prst="rect">
            <a:avLst/>
          </a:prstGeom>
        </p:spPr>
      </p:pic>
    </p:spTree>
    <p:extLst>
      <p:ext uri="{BB962C8B-B14F-4D97-AF65-F5344CB8AC3E}">
        <p14:creationId xmlns:p14="http://schemas.microsoft.com/office/powerpoint/2010/main" val="171020984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E401-77E3-48A9-A88A-8C6066168E86}"/>
              </a:ext>
            </a:extLst>
          </p:cNvPr>
          <p:cNvSpPr>
            <a:spLocks noGrp="1"/>
          </p:cNvSpPr>
          <p:nvPr>
            <p:ph type="title"/>
          </p:nvPr>
        </p:nvSpPr>
        <p:spPr>
          <a:xfrm>
            <a:off x="789214" y="112033"/>
            <a:ext cx="10515600" cy="1325564"/>
          </a:xfrm>
        </p:spPr>
        <p:txBody>
          <a:bodyPr/>
          <a:lstStyle/>
          <a:p>
            <a:pPr algn="ctr"/>
            <a:r>
              <a:rPr lang="en-US" dirty="0"/>
              <a:t>Tools for Continuous Improvement: </a:t>
            </a:r>
            <a:br>
              <a:rPr lang="en-US" dirty="0"/>
            </a:br>
            <a:r>
              <a:rPr lang="en-US" dirty="0"/>
              <a:t>Staff Modeling of SEL</a:t>
            </a:r>
          </a:p>
        </p:txBody>
      </p:sp>
      <p:sp>
        <p:nvSpPr>
          <p:cNvPr id="3" name="Content Placeholder 2">
            <a:extLst>
              <a:ext uri="{FF2B5EF4-FFF2-40B4-BE49-F238E27FC236}">
                <a16:creationId xmlns:a16="http://schemas.microsoft.com/office/drawing/2014/main" id="{2D8F058B-6971-4BFB-B3DD-911FD5EAEAC5}"/>
              </a:ext>
            </a:extLst>
          </p:cNvPr>
          <p:cNvSpPr txBox="1">
            <a:spLocks/>
          </p:cNvSpPr>
          <p:nvPr/>
        </p:nvSpPr>
        <p:spPr>
          <a:xfrm>
            <a:off x="838200" y="1825624"/>
            <a:ext cx="10515600" cy="48208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Deeper dive learning opportunities and tools are provided by CASEL in key areas for each rubric item.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For </a:t>
            </a: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Staff Modeling of SEL</a:t>
            </a: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these include: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effectLst/>
                <a:uLnTx/>
                <a:uFillTx/>
                <a:latin typeface="Calibri" panose="020F0502020204030204"/>
                <a:ea typeface="+mn-ea"/>
                <a:cs typeface="+mn-cs"/>
              </a:rPr>
              <a:t>Model SEL for Students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effectLst/>
                <a:uLnTx/>
                <a:uFillTx/>
                <a:latin typeface="Calibri" panose="020F0502020204030204"/>
                <a:ea typeface="+mn-ea"/>
                <a:cs typeface="+mn-cs"/>
              </a:rPr>
              <a:t>Model for Staff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effectLst/>
                <a:uLnTx/>
                <a:uFillTx/>
                <a:latin typeface="Calibri" panose="020F0502020204030204"/>
                <a:ea typeface="+mn-ea"/>
                <a:cs typeface="+mn-cs"/>
              </a:rPr>
              <a:t>Practices for Leaders</a:t>
            </a:r>
          </a:p>
        </p:txBody>
      </p:sp>
    </p:spTree>
    <p:extLst>
      <p:ext uri="{BB962C8B-B14F-4D97-AF65-F5344CB8AC3E}">
        <p14:creationId xmlns:p14="http://schemas.microsoft.com/office/powerpoint/2010/main" val="292371153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a:t>Stay Connected</a:t>
            </a:r>
          </a:p>
        </p:txBody>
      </p:sp>
      <p:sp>
        <p:nvSpPr>
          <p:cNvPr id="3" name="Text Placeholder 2"/>
          <p:cNvSpPr>
            <a:spLocks noGrp="1"/>
          </p:cNvSpPr>
          <p:nvPr>
            <p:ph type="body" idx="1"/>
          </p:nvPr>
        </p:nvSpPr>
        <p:spPr>
          <a:xfrm>
            <a:off x="1687773" y="2018132"/>
            <a:ext cx="8816454" cy="576381"/>
          </a:xfrm>
        </p:spPr>
        <p:txBody>
          <a:bodyPr/>
          <a:lstStyle/>
          <a:p>
            <a:pPr marL="0" indent="0">
              <a:buNone/>
            </a:pPr>
            <a:r>
              <a:rPr lang="en-US" dirty="0">
                <a:hlinkClick r:id="rId3"/>
              </a:rPr>
              <a:t>mhttcnetwork.org/centers/mountain-plains-</a:t>
            </a:r>
            <a:r>
              <a:rPr lang="en-US" dirty="0" err="1">
                <a:hlinkClick r:id="rId3"/>
              </a:rPr>
              <a:t>mhttc</a:t>
            </a:r>
            <a:r>
              <a:rPr lang="en-US" dirty="0">
                <a:hlinkClick r:id="rId3"/>
              </a:rPr>
              <a:t>/home</a:t>
            </a:r>
            <a:r>
              <a:rPr lang="en-US" dirty="0"/>
              <a:t> </a:t>
            </a: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98" y="1828124"/>
            <a:ext cx="990738" cy="3629532"/>
          </a:xfrm>
          <a:prstGeom prst="rect">
            <a:avLst/>
          </a:prstGeom>
        </p:spPr>
      </p:pic>
      <p:sp>
        <p:nvSpPr>
          <p:cNvPr id="6" name="Text Placeholder 2"/>
          <p:cNvSpPr txBox="1">
            <a:spLocks/>
          </p:cNvSpPr>
          <p:nvPr/>
        </p:nvSpPr>
        <p:spPr>
          <a:xfrm>
            <a:off x="1687773" y="2810944"/>
            <a:ext cx="8816454" cy="57638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a:lstStyle>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hlinkClick r:id="rId5"/>
              </a:rPr>
              <a:t>@Mountain-Plains-MHTTC  </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 Placeholder 2"/>
          <p:cNvSpPr txBox="1">
            <a:spLocks/>
          </p:cNvSpPr>
          <p:nvPr/>
        </p:nvSpPr>
        <p:spPr>
          <a:xfrm>
            <a:off x="1687772" y="3764511"/>
            <a:ext cx="8816454" cy="57638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a:lstStyle>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hlinkClick r:id="rId6"/>
              </a:rPr>
              <a:t>@MPMHTTC </a:t>
            </a: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ext Placeholder 2"/>
          <p:cNvSpPr txBox="1">
            <a:spLocks/>
          </p:cNvSpPr>
          <p:nvPr/>
        </p:nvSpPr>
        <p:spPr>
          <a:xfrm>
            <a:off x="1687773" y="4718079"/>
            <a:ext cx="10284488" cy="57638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fontScale="85000"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a:lstStyle>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hlinkClick r:id="rId7"/>
              </a:rPr>
              <a:t>mhttcnetwork.org/centers/mountain-plains-</a:t>
            </a:r>
            <a:r>
              <a:rPr kumimoji="0" lang="en-US" sz="2800" b="0" i="0" u="none" strike="noStrike" kern="0" cap="none" spc="0" normalizeH="0" baseline="0" noProof="0" dirty="0" err="1">
                <a:ln>
                  <a:noFill/>
                </a:ln>
                <a:solidFill>
                  <a:srgbClr val="000000"/>
                </a:solidFill>
                <a:effectLst/>
                <a:uLnTx/>
                <a:uFillTx/>
                <a:latin typeface="Arial"/>
                <a:cs typeface="Arial"/>
                <a:sym typeface="Arial"/>
                <a:hlinkClick r:id="rId7"/>
              </a:rPr>
              <a:t>mhttc</a:t>
            </a:r>
            <a:r>
              <a:rPr kumimoji="0" lang="en-US" sz="2800" b="0" i="0" u="none" strike="noStrike" kern="0" cap="none" spc="0" normalizeH="0" baseline="0" noProof="0" dirty="0">
                <a:ln>
                  <a:noFill/>
                </a:ln>
                <a:solidFill>
                  <a:srgbClr val="000000"/>
                </a:solidFill>
                <a:effectLst/>
                <a:uLnTx/>
                <a:uFillTx/>
                <a:latin typeface="Arial"/>
                <a:cs typeface="Arial"/>
                <a:sym typeface="Arial"/>
                <a:hlinkClick r:id="rId7"/>
              </a:rPr>
              <a:t>/subscribe-our-mailing-list</a:t>
            </a:r>
            <a:r>
              <a:rPr kumimoji="0" lang="en-US" sz="2800" b="0" i="0" u="none" strike="noStrike" kern="0" cap="none" spc="0" normalizeH="0" baseline="0" noProof="0" dirty="0">
                <a:ln>
                  <a:noFill/>
                </a:ln>
                <a:solidFill>
                  <a:srgbClr val="000000"/>
                </a:solidFill>
                <a:effectLst/>
                <a:uLnTx/>
                <a:uFillTx/>
                <a:latin typeface="Arial"/>
                <a:cs typeface="Arial"/>
                <a:sym typeface="Arial"/>
              </a:rPr>
              <a:t> </a:t>
            </a:r>
          </a:p>
        </p:txBody>
      </p:sp>
    </p:spTree>
    <p:extLst>
      <p:ext uri="{BB962C8B-B14F-4D97-AF65-F5344CB8AC3E}">
        <p14:creationId xmlns:p14="http://schemas.microsoft.com/office/powerpoint/2010/main" val="63300469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4498D-AD62-4E90-9A24-2F449BE7044D}"/>
              </a:ext>
            </a:extLst>
          </p:cNvPr>
          <p:cNvSpPr>
            <a:spLocks noGrp="1"/>
          </p:cNvSpPr>
          <p:nvPr>
            <p:ph type="title"/>
          </p:nvPr>
        </p:nvSpPr>
        <p:spPr>
          <a:xfrm>
            <a:off x="838200" y="143059"/>
            <a:ext cx="10515600" cy="1325564"/>
          </a:xfrm>
        </p:spPr>
        <p:txBody>
          <a:bodyPr/>
          <a:lstStyle/>
          <a:p>
            <a:pPr algn="ctr"/>
            <a:r>
              <a:rPr lang="en-US" sz="4400" dirty="0">
                <a:solidFill>
                  <a:schemeClr val="tx1"/>
                </a:solidFill>
              </a:rPr>
              <a:t>Model SEL for Students</a:t>
            </a:r>
            <a:endParaRPr lang="en-US" dirty="0">
              <a:solidFill>
                <a:schemeClr val="tx1"/>
              </a:solidFill>
            </a:endParaRPr>
          </a:p>
        </p:txBody>
      </p:sp>
      <p:pic>
        <p:nvPicPr>
          <p:cNvPr id="3" name="Picture 2" descr="Screen Clipping">
            <a:extLst>
              <a:ext uri="{FF2B5EF4-FFF2-40B4-BE49-F238E27FC236}">
                <a16:creationId xmlns:a16="http://schemas.microsoft.com/office/drawing/2014/main" id="{ED4D794C-A8A1-4336-99FF-831FF8E1D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860" y="1438554"/>
            <a:ext cx="6490034" cy="4826248"/>
          </a:xfrm>
          <a:prstGeom prst="rect">
            <a:avLst/>
          </a:prstGeom>
          <a:ln w="38100">
            <a:solidFill>
              <a:sysClr val="windowText" lastClr="000000"/>
            </a:solidFill>
          </a:ln>
        </p:spPr>
      </p:pic>
      <p:sp>
        <p:nvSpPr>
          <p:cNvPr id="4" name="Content Placeholder 2">
            <a:extLst>
              <a:ext uri="{FF2B5EF4-FFF2-40B4-BE49-F238E27FC236}">
                <a16:creationId xmlns:a16="http://schemas.microsoft.com/office/drawing/2014/main" id="{B5520350-1C7F-49C1-BE4E-83B37790FE77}"/>
              </a:ext>
            </a:extLst>
          </p:cNvPr>
          <p:cNvSpPr txBox="1">
            <a:spLocks/>
          </p:cNvSpPr>
          <p:nvPr/>
        </p:nvSpPr>
        <p:spPr>
          <a:xfrm>
            <a:off x="492656" y="1695779"/>
            <a:ext cx="4788204" cy="4796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CASEL’s downloadable Word document for a intentional planning around Modeling SEL for Students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Ideal for following up on after Personal SEL Reflection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Reinforces connection between self-care and promoting SEL with students</a:t>
            </a:r>
          </a:p>
        </p:txBody>
      </p:sp>
      <p:sp>
        <p:nvSpPr>
          <p:cNvPr id="5" name="Rectangle 4">
            <a:extLst>
              <a:ext uri="{FF2B5EF4-FFF2-40B4-BE49-F238E27FC236}">
                <a16:creationId xmlns:a16="http://schemas.microsoft.com/office/drawing/2014/main" id="{0DD372B3-7B9F-49CF-A9F2-71054739E07B}"/>
              </a:ext>
            </a:extLst>
          </p:cNvPr>
          <p:cNvSpPr/>
          <p:nvPr/>
        </p:nvSpPr>
        <p:spPr>
          <a:xfrm>
            <a:off x="1016343" y="6491958"/>
            <a:ext cx="1001104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hlinkClick r:id="rId3"/>
              </a:rPr>
              <a:t>https://schoolguide.casel.org/uploads/sites/2/2018/12/2021.3.24_Personal-SEL-Reflection-1.docx</a:t>
            </a:r>
            <a:r>
              <a:rPr kumimoji="0" lang="en-US" sz="1800" b="0" i="0" u="none" strike="noStrike" kern="120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343801568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E0ED6-E6C5-4506-B31B-F7DCC4A92133}"/>
              </a:ext>
            </a:extLst>
          </p:cNvPr>
          <p:cNvSpPr>
            <a:spLocks noGrp="1"/>
          </p:cNvSpPr>
          <p:nvPr>
            <p:ph type="title"/>
          </p:nvPr>
        </p:nvSpPr>
        <p:spPr/>
        <p:txBody>
          <a:bodyPr>
            <a:normAutofit/>
          </a:bodyPr>
          <a:lstStyle/>
          <a:p>
            <a:pPr algn="ctr"/>
            <a:r>
              <a:rPr lang="en-US" dirty="0"/>
              <a:t>Professional Learning to Strengthen</a:t>
            </a:r>
            <a:br>
              <a:rPr lang="en-US" dirty="0"/>
            </a:br>
            <a:r>
              <a:rPr lang="en-US" dirty="0"/>
              <a:t>Staff Expertise</a:t>
            </a:r>
          </a:p>
        </p:txBody>
      </p:sp>
      <p:sp>
        <p:nvSpPr>
          <p:cNvPr id="3" name="Content Placeholder 2">
            <a:extLst>
              <a:ext uri="{FF2B5EF4-FFF2-40B4-BE49-F238E27FC236}">
                <a16:creationId xmlns:a16="http://schemas.microsoft.com/office/drawing/2014/main" id="{046F6F55-93A2-4DD6-B086-26E1C8DE6A75}"/>
              </a:ext>
            </a:extLst>
          </p:cNvPr>
          <p:cNvSpPr txBox="1">
            <a:spLocks/>
          </p:cNvSpPr>
          <p:nvPr/>
        </p:nvSpPr>
        <p:spPr>
          <a:xfrm>
            <a:off x="838200" y="1975202"/>
            <a:ext cx="10515600" cy="50151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Staff do </a:t>
            </a:r>
            <a:r>
              <a:rPr kumimoji="0" lang="en-US" sz="2000" b="0" i="0" u="none" strike="noStrike" kern="1200" cap="none" spc="0" normalizeH="0" baseline="0" noProof="0" dirty="0">
                <a:ln>
                  <a:noFill/>
                </a:ln>
                <a:solidFill>
                  <a:srgbClr val="ED7D31"/>
                </a:solidFill>
                <a:effectLst/>
                <a:uLnTx/>
                <a:uFillTx/>
                <a:latin typeface="Calibri" panose="020F0502020204030204"/>
                <a:ea typeface="+mn-ea"/>
                <a:cs typeface="+mn-cs"/>
              </a:rPr>
              <a:t>not yet engage</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in high-quality SEL-related professional learning to develop their skills for cultivating supportive, equitable learning environments and promoting SEL.</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ED7D31"/>
                </a:solidFill>
                <a:effectLst/>
                <a:uLnTx/>
                <a:uFillTx/>
                <a:latin typeface="Calibri" panose="020F0502020204030204"/>
                <a:ea typeface="+mn-ea"/>
                <a:cs typeface="+mn-cs"/>
              </a:rPr>
              <a:t>Some staff engage in high quality professional learning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develop their skills </a:t>
            </a:r>
            <a:r>
              <a:rPr kumimoji="0" lang="en-US" sz="2000" b="0" i="0" u="none" strike="noStrike" kern="1200" cap="none" spc="0" normalizeH="0" baseline="0" noProof="0" dirty="0">
                <a:ln>
                  <a:noFill/>
                </a:ln>
                <a:solidFill>
                  <a:srgbClr val="929B3E"/>
                </a:solidFill>
                <a:effectLst/>
                <a:uLnTx/>
                <a:uFillTx/>
                <a:latin typeface="Calibri" panose="020F0502020204030204"/>
                <a:ea typeface="+mn-ea"/>
                <a:cs typeface="+mn-cs"/>
              </a:rPr>
              <a:t>for cultivating supportive, equitable learning environments and promoting SEL for students</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ED7D31"/>
                </a:solidFill>
                <a:effectLst/>
                <a:uLnTx/>
                <a:uFillTx/>
                <a:latin typeface="Calibri" panose="020F0502020204030204"/>
                <a:ea typeface="+mn-ea"/>
                <a:cs typeface="+mn-cs"/>
              </a:rPr>
              <a:t>Staff engage in high-quality professional learning multiple times throughout the year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develop their </a:t>
            </a:r>
            <a:r>
              <a:rPr kumimoji="0" lang="en-US" sz="2000" b="0" i="0" u="none" strike="noStrike" kern="1200" cap="none" spc="0" normalizeH="0" baseline="0" noProof="0" dirty="0">
                <a:ln>
                  <a:noFill/>
                </a:ln>
                <a:solidFill>
                  <a:srgbClr val="929B3E"/>
                </a:solidFill>
                <a:effectLst/>
                <a:uLnTx/>
                <a:uFillTx/>
                <a:latin typeface="Calibri" panose="020F0502020204030204"/>
                <a:ea typeface="+mn-ea"/>
                <a:cs typeface="+mn-cs"/>
              </a:rPr>
              <a:t>skills for cultivating supportive, equitable learning environments and promoting SEL for students</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These professional learning </a:t>
            </a:r>
            <a:r>
              <a:rPr kumimoji="0" lang="en-US" sz="2000" b="0" i="0" u="none" strike="noStrike" kern="1200" cap="none" spc="0" normalizeH="0" baseline="0" noProof="0" dirty="0">
                <a:ln>
                  <a:noFill/>
                </a:ln>
                <a:solidFill>
                  <a:srgbClr val="00B0F0"/>
                </a:solidFill>
                <a:effectLst/>
                <a:uLnTx/>
                <a:uFillTx/>
                <a:latin typeface="Calibri" panose="020F0502020204030204"/>
                <a:ea typeface="+mn-ea"/>
                <a:cs typeface="+mn-cs"/>
              </a:rPr>
              <a:t>opportunities are aligned to the school’s SEL goals and scaffolded to support staff based on their roles and current knowledge of SEL</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ED7D31"/>
                </a:solidFill>
                <a:effectLst/>
                <a:uLnTx/>
                <a:uFillTx/>
                <a:latin typeface="Calibri" panose="020F0502020204030204"/>
                <a:ea typeface="+mn-ea"/>
                <a:cs typeface="+mn-cs"/>
              </a:rPr>
              <a:t>Staff engage in high-quality and ongoing professional learning, including receiving coaching and feedback.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These professional learning opportunities develop their </a:t>
            </a:r>
            <a:r>
              <a:rPr kumimoji="0" lang="en-US" sz="2000" b="0" i="0" u="none" strike="noStrike" kern="1200" cap="none" spc="0" normalizeH="0" baseline="0" noProof="0" dirty="0">
                <a:ln>
                  <a:noFill/>
                </a:ln>
                <a:solidFill>
                  <a:srgbClr val="929B3E"/>
                </a:solidFill>
                <a:effectLst/>
                <a:uLnTx/>
                <a:uFillTx/>
                <a:latin typeface="Calibri" panose="020F0502020204030204"/>
                <a:ea typeface="+mn-ea"/>
                <a:cs typeface="+mn-cs"/>
              </a:rPr>
              <a:t>skills for cultivating supportive, equitable learning environments and promoting SEL for students</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00B0F0"/>
                </a:solidFill>
                <a:effectLst/>
                <a:uLnTx/>
                <a:uFillTx/>
                <a:latin typeface="Calibri" panose="020F0502020204030204"/>
                <a:ea typeface="+mn-ea"/>
                <a:cs typeface="+mn-cs"/>
              </a:rPr>
              <a:t>are aligned to the school’s SEL goals; and scaffolded to support staff based on their roles and current knowledge of SEL</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7030A0"/>
                </a:solidFill>
                <a:effectLst/>
                <a:uLnTx/>
                <a:uFillTx/>
                <a:latin typeface="Calibri" panose="020F0502020204030204"/>
                <a:ea typeface="+mn-ea"/>
                <a:cs typeface="+mn-cs"/>
              </a:rPr>
              <a:t>The SEL team collects staff feedback to shape an effective approach to ongoing support and coaching</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3C90281-106A-44C5-B252-3AB5438BC41E}"/>
              </a:ext>
            </a:extLst>
          </p:cNvPr>
          <p:cNvPicPr>
            <a:picLocks noChangeAspect="1"/>
          </p:cNvPicPr>
          <p:nvPr/>
        </p:nvPicPr>
        <p:blipFill>
          <a:blip r:embed="rId2"/>
          <a:stretch>
            <a:fillRect/>
          </a:stretch>
        </p:blipFill>
        <p:spPr>
          <a:xfrm>
            <a:off x="10691545" y="97890"/>
            <a:ext cx="1324510" cy="1324510"/>
          </a:xfrm>
          <a:prstGeom prst="rect">
            <a:avLst/>
          </a:prstGeom>
        </p:spPr>
      </p:pic>
    </p:spTree>
    <p:extLst>
      <p:ext uri="{BB962C8B-B14F-4D97-AF65-F5344CB8AC3E}">
        <p14:creationId xmlns:p14="http://schemas.microsoft.com/office/powerpoint/2010/main" val="415424295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7EB8C58-EB82-48A5-BF8B-FD73572B2884}"/>
              </a:ext>
            </a:extLst>
          </p:cNvPr>
          <p:cNvSpPr txBox="1">
            <a:spLocks/>
          </p:cNvSpPr>
          <p:nvPr/>
        </p:nvSpPr>
        <p:spPr>
          <a:xfrm>
            <a:off x="990600" y="176694"/>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a:lstStyle>
          <a:p>
            <a:pPr algn="ctr" hangingPunct="1"/>
            <a:r>
              <a:rPr lang="en-US" dirty="0"/>
              <a:t>Professional Learning to Strengthen</a:t>
            </a:r>
            <a:br>
              <a:rPr lang="en-US" dirty="0"/>
            </a:br>
            <a:r>
              <a:rPr lang="en-US" dirty="0"/>
              <a:t>Staff Expertise</a:t>
            </a:r>
          </a:p>
        </p:txBody>
      </p:sp>
      <p:sp>
        <p:nvSpPr>
          <p:cNvPr id="6" name="Rectangle 5"/>
          <p:cNvSpPr/>
          <p:nvPr/>
        </p:nvSpPr>
        <p:spPr>
          <a:xfrm>
            <a:off x="4492823" y="5965524"/>
            <a:ext cx="3511154" cy="369332"/>
          </a:xfrm>
          <a:prstGeom prst="rect">
            <a:avLst/>
          </a:prstGeom>
        </p:spPr>
        <p:txBody>
          <a:bodyPr wrap="none">
            <a:spAutoFit/>
          </a:bodyPr>
          <a:lstStyle/>
          <a:p>
            <a:pPr lvl="0" defTabSz="914400" hangingPunct="1">
              <a:lnSpc>
                <a:spcPct val="90000"/>
              </a:lnSpc>
              <a:spcBef>
                <a:spcPts val="1000"/>
              </a:spcBef>
              <a:defRPr/>
            </a:pPr>
            <a:r>
              <a:rPr lang="en-US" sz="2000" kern="1200" dirty="0">
                <a:solidFill>
                  <a:sysClr val="windowText" lastClr="000000"/>
                </a:solidFill>
              </a:rPr>
              <a:t>Sample slide from Staff meeting</a:t>
            </a:r>
          </a:p>
        </p:txBody>
      </p:sp>
      <p:pic>
        <p:nvPicPr>
          <p:cNvPr id="9" name="Picture 8"/>
          <p:cNvPicPr>
            <a:picLocks noChangeAspect="1"/>
          </p:cNvPicPr>
          <p:nvPr/>
        </p:nvPicPr>
        <p:blipFill>
          <a:blip r:embed="rId2"/>
          <a:stretch>
            <a:fillRect/>
          </a:stretch>
        </p:blipFill>
        <p:spPr>
          <a:xfrm>
            <a:off x="2335603" y="1511241"/>
            <a:ext cx="7825593" cy="4336666"/>
          </a:xfrm>
          <a:prstGeom prst="rect">
            <a:avLst/>
          </a:prstGeom>
          <a:ln w="76200">
            <a:solidFill>
              <a:schemeClr val="tx1"/>
            </a:solidFill>
          </a:ln>
        </p:spPr>
      </p:pic>
    </p:spTree>
    <p:extLst>
      <p:ext uri="{BB962C8B-B14F-4D97-AF65-F5344CB8AC3E}">
        <p14:creationId xmlns:p14="http://schemas.microsoft.com/office/powerpoint/2010/main" val="125011706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D822-CDE9-4126-8058-D27DFFB1EF84}"/>
              </a:ext>
            </a:extLst>
          </p:cNvPr>
          <p:cNvSpPr>
            <a:spLocks noGrp="1"/>
          </p:cNvSpPr>
          <p:nvPr>
            <p:ph type="title"/>
          </p:nvPr>
        </p:nvSpPr>
        <p:spPr>
          <a:xfrm>
            <a:off x="838200" y="54882"/>
            <a:ext cx="10515600" cy="1325564"/>
          </a:xfrm>
        </p:spPr>
        <p:txBody>
          <a:bodyPr/>
          <a:lstStyle/>
          <a:p>
            <a:pPr algn="ctr"/>
            <a:r>
              <a:rPr lang="en-US" dirty="0"/>
              <a:t>Staff Collaboration</a:t>
            </a:r>
          </a:p>
        </p:txBody>
      </p:sp>
      <p:sp>
        <p:nvSpPr>
          <p:cNvPr id="3" name="Content Placeholder 2">
            <a:extLst>
              <a:ext uri="{FF2B5EF4-FFF2-40B4-BE49-F238E27FC236}">
                <a16:creationId xmlns:a16="http://schemas.microsoft.com/office/drawing/2014/main" id="{D012AE23-F23D-4F88-98CB-BC2447024AB2}"/>
              </a:ext>
            </a:extLst>
          </p:cNvPr>
          <p:cNvSpPr txBox="1">
            <a:spLocks/>
          </p:cNvSpPr>
          <p:nvPr/>
        </p:nvSpPr>
        <p:spPr>
          <a:xfrm>
            <a:off x="838200" y="1566128"/>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Staff do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not yet have opportunities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build collaborative relationships.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Staff have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dedicated time for collaboration</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have developed norms or shared agreements to guide collaboration.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and school leadership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regularly reviews their approach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for fostering community, shared purpose, and collaboration among staff. Staff have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dedicated </a:t>
            </a:r>
            <a:r>
              <a:rPr kumimoji="0" lang="en-US" sz="2400" b="0" i="0" u="none" strike="noStrike" kern="1200" cap="none" spc="0" normalizeH="0" baseline="0" noProof="0" dirty="0">
                <a:ln>
                  <a:noFill/>
                </a:ln>
                <a:solidFill>
                  <a:schemeClr val="accent2"/>
                </a:solidFill>
                <a:effectLst/>
                <a:uLnTx/>
                <a:uFillTx/>
                <a:latin typeface="Calibri" panose="020F0502020204030204"/>
                <a:ea typeface="+mn-ea"/>
                <a:cs typeface="+mn-cs"/>
              </a:rPr>
              <a:t>time for collaboration</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929B3E"/>
                </a:solidFill>
                <a:effectLst/>
                <a:uLnTx/>
                <a:uFillTx/>
                <a:latin typeface="Calibri" panose="020F0502020204030204"/>
                <a:ea typeface="+mn-ea"/>
                <a:cs typeface="+mn-cs"/>
              </a:rPr>
              <a:t>Staff norms or shared agreements guide respectful interactions, effective collaboration, and an inclusive staff culture</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and school leadership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intentionally foster a sense of community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and shared purpose among staff, including using data on staff perceptions to improve the work climate. Staff have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dedicated time </a:t>
            </a:r>
            <a:r>
              <a:rPr kumimoji="0" lang="en-US" sz="2400" b="0" i="0" u="none" strike="noStrike" kern="1200" cap="none" spc="0" normalizeH="0" baseline="0" noProof="0" dirty="0">
                <a:ln>
                  <a:noFill/>
                </a:ln>
                <a:solidFill>
                  <a:srgbClr val="00B0F0"/>
                </a:solidFill>
                <a:effectLst/>
                <a:uLnTx/>
                <a:uFillTx/>
                <a:latin typeface="Calibri" panose="020F0502020204030204"/>
                <a:ea typeface="+mn-ea"/>
                <a:cs typeface="+mn-cs"/>
              </a:rPr>
              <a:t>to learn from each other, share best practices, and collaboratively problem-solve around SEL implementation challenges</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929B3E"/>
                </a:solidFill>
                <a:effectLst/>
                <a:uLnTx/>
                <a:uFillTx/>
                <a:latin typeface="Calibri" panose="020F0502020204030204"/>
                <a:ea typeface="+mn-ea"/>
                <a:cs typeface="+mn-cs"/>
              </a:rPr>
              <a:t>Staff norms or shared agreements guide respectful interactions, effective collaboration, and an inclusive staff culture</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pic>
        <p:nvPicPr>
          <p:cNvPr id="4" name="Picture 3">
            <a:extLst>
              <a:ext uri="{FF2B5EF4-FFF2-40B4-BE49-F238E27FC236}">
                <a16:creationId xmlns:a16="http://schemas.microsoft.com/office/drawing/2014/main" id="{F88D02CD-D046-4AF6-B394-435259579A4A}"/>
              </a:ext>
            </a:extLst>
          </p:cNvPr>
          <p:cNvPicPr>
            <a:picLocks noChangeAspect="1"/>
          </p:cNvPicPr>
          <p:nvPr/>
        </p:nvPicPr>
        <p:blipFill>
          <a:blip r:embed="rId2"/>
          <a:stretch>
            <a:fillRect/>
          </a:stretch>
        </p:blipFill>
        <p:spPr>
          <a:xfrm>
            <a:off x="10691545" y="97890"/>
            <a:ext cx="1324510" cy="1324510"/>
          </a:xfrm>
          <a:prstGeom prst="rect">
            <a:avLst/>
          </a:prstGeom>
        </p:spPr>
      </p:pic>
    </p:spTree>
    <p:extLst>
      <p:ext uri="{BB962C8B-B14F-4D97-AF65-F5344CB8AC3E}">
        <p14:creationId xmlns:p14="http://schemas.microsoft.com/office/powerpoint/2010/main" val="335860591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7EB8C58-EB82-48A5-BF8B-FD73572B2884}"/>
              </a:ext>
            </a:extLst>
          </p:cNvPr>
          <p:cNvSpPr txBox="1">
            <a:spLocks/>
          </p:cNvSpPr>
          <p:nvPr/>
        </p:nvSpPr>
        <p:spPr>
          <a:xfrm>
            <a:off x="990600" y="176694"/>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a:lstStyle>
          <a:p>
            <a:pPr algn="ctr" hangingPunct="1"/>
            <a:r>
              <a:rPr lang="en-US" dirty="0"/>
              <a:t>Staff Collaboration</a:t>
            </a:r>
          </a:p>
        </p:txBody>
      </p:sp>
      <p:sp>
        <p:nvSpPr>
          <p:cNvPr id="6" name="Rectangle 5"/>
          <p:cNvSpPr/>
          <p:nvPr/>
        </p:nvSpPr>
        <p:spPr>
          <a:xfrm>
            <a:off x="4492823" y="5965524"/>
            <a:ext cx="3511154" cy="369332"/>
          </a:xfrm>
          <a:prstGeom prst="rect">
            <a:avLst/>
          </a:prstGeom>
        </p:spPr>
        <p:txBody>
          <a:bodyPr wrap="none">
            <a:spAutoFit/>
          </a:bodyPr>
          <a:lstStyle/>
          <a:p>
            <a:pPr lvl="0" defTabSz="914400" hangingPunct="1">
              <a:lnSpc>
                <a:spcPct val="90000"/>
              </a:lnSpc>
              <a:spcBef>
                <a:spcPts val="1000"/>
              </a:spcBef>
              <a:defRPr/>
            </a:pPr>
            <a:r>
              <a:rPr lang="en-US" sz="2000" kern="1200" dirty="0">
                <a:solidFill>
                  <a:sysClr val="windowText" lastClr="000000"/>
                </a:solidFill>
              </a:rPr>
              <a:t>Sample slide from Staff meeting</a:t>
            </a:r>
          </a:p>
        </p:txBody>
      </p:sp>
      <p:pic>
        <p:nvPicPr>
          <p:cNvPr id="2" name="Picture 1"/>
          <p:cNvPicPr>
            <a:picLocks noChangeAspect="1"/>
          </p:cNvPicPr>
          <p:nvPr/>
        </p:nvPicPr>
        <p:blipFill>
          <a:blip r:embed="rId2"/>
          <a:stretch>
            <a:fillRect/>
          </a:stretch>
        </p:blipFill>
        <p:spPr>
          <a:xfrm>
            <a:off x="2335603" y="1414130"/>
            <a:ext cx="7825593" cy="4433777"/>
          </a:xfrm>
          <a:prstGeom prst="rect">
            <a:avLst/>
          </a:prstGeom>
          <a:ln w="76200">
            <a:solidFill>
              <a:schemeClr val="tx1"/>
            </a:solidFill>
          </a:ln>
        </p:spPr>
      </p:pic>
    </p:spTree>
    <p:extLst>
      <p:ext uri="{BB962C8B-B14F-4D97-AF65-F5344CB8AC3E}">
        <p14:creationId xmlns:p14="http://schemas.microsoft.com/office/powerpoint/2010/main" val="140688506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3AED3C-3571-4190-8097-0F67B7DF96E4}"/>
              </a:ext>
            </a:extLst>
          </p:cNvPr>
          <p:cNvPicPr>
            <a:picLocks noChangeAspect="1"/>
          </p:cNvPicPr>
          <p:nvPr/>
        </p:nvPicPr>
        <p:blipFill>
          <a:blip r:embed="rId2"/>
          <a:stretch>
            <a:fillRect/>
          </a:stretch>
        </p:blipFill>
        <p:spPr>
          <a:xfrm>
            <a:off x="3649150" y="1082842"/>
            <a:ext cx="4672692" cy="4672692"/>
          </a:xfrm>
          <a:prstGeom prst="rect">
            <a:avLst/>
          </a:prstGeom>
        </p:spPr>
      </p:pic>
    </p:spTree>
    <p:extLst>
      <p:ext uri="{BB962C8B-B14F-4D97-AF65-F5344CB8AC3E}">
        <p14:creationId xmlns:p14="http://schemas.microsoft.com/office/powerpoint/2010/main" val="48411161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9FD01-C648-4A4D-90D1-A5406F981E04}"/>
              </a:ext>
            </a:extLst>
          </p:cNvPr>
          <p:cNvSpPr>
            <a:spLocks noGrp="1"/>
          </p:cNvSpPr>
          <p:nvPr>
            <p:ph type="title"/>
          </p:nvPr>
        </p:nvSpPr>
        <p:spPr>
          <a:xfrm>
            <a:off x="838200" y="81207"/>
            <a:ext cx="10515600" cy="1325564"/>
          </a:xfrm>
        </p:spPr>
        <p:txBody>
          <a:bodyPr/>
          <a:lstStyle/>
          <a:p>
            <a:pPr algn="ctr"/>
            <a:r>
              <a:rPr lang="en-US" dirty="0"/>
              <a:t>Supportive Classroom </a:t>
            </a:r>
            <a:br>
              <a:rPr lang="en-US" dirty="0"/>
            </a:br>
            <a:r>
              <a:rPr lang="en-US" dirty="0"/>
              <a:t>Environment </a:t>
            </a:r>
          </a:p>
        </p:txBody>
      </p:sp>
      <p:sp>
        <p:nvSpPr>
          <p:cNvPr id="3" name="Content Placeholder 2">
            <a:extLst>
              <a:ext uri="{FF2B5EF4-FFF2-40B4-BE49-F238E27FC236}">
                <a16:creationId xmlns:a16="http://schemas.microsoft.com/office/drawing/2014/main" id="{71393C10-859E-44A4-9333-277D54F747A9}"/>
              </a:ext>
            </a:extLst>
          </p:cNvPr>
          <p:cNvSpPr txBox="1">
            <a:spLocks/>
          </p:cNvSpPr>
          <p:nvPr/>
        </p:nvSpPr>
        <p:spPr>
          <a:xfrm>
            <a:off x="697828" y="1515979"/>
            <a:ext cx="10499558" cy="5197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Teachers </a:t>
            </a: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have not yet prioritized</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the use of inclusive, relationship-centered, and culturally responsive practices to create supportive classroom environments.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Teachers </a:t>
            </a: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have prioritized and planned</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to build inclusive, relationship-centered, and culturally responsive practices to create supportive classroom environments. Classroom </a:t>
            </a: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shared agreements have been collaboratively developed in some classrooms.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Some teachers use inclusive, relationship-centered, and culturally responsive practices to create supportive classroom environments. Strategies are developmentally appropriate and focus on meeting the needs of all students. </a:t>
            </a: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Shared agreements are collaboratively developed and modeled by most adults and students.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Teachers use inclusive, relationship-centered, and culturally responsive practices to create supportive classroom environments. Strategies are developmentally appropriate and focus on creating a community of learners that supports, honors, and acknowledges the cultural assets, contributions, and needs of all students. </a:t>
            </a: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Shared agreements are collaboratively developed, consistently modeled by adults and students, and woven into daily routines and practices.</a:t>
            </a:r>
          </a:p>
        </p:txBody>
      </p:sp>
      <p:pic>
        <p:nvPicPr>
          <p:cNvPr id="4" name="Picture 3">
            <a:extLst>
              <a:ext uri="{FF2B5EF4-FFF2-40B4-BE49-F238E27FC236}">
                <a16:creationId xmlns:a16="http://schemas.microsoft.com/office/drawing/2014/main" id="{9F81CE9A-623D-4EE3-8B20-493CE0F79AE2}"/>
              </a:ext>
            </a:extLst>
          </p:cNvPr>
          <p:cNvPicPr>
            <a:picLocks noChangeAspect="1"/>
          </p:cNvPicPr>
          <p:nvPr/>
        </p:nvPicPr>
        <p:blipFill>
          <a:blip r:embed="rId2"/>
          <a:stretch>
            <a:fillRect/>
          </a:stretch>
        </p:blipFill>
        <p:spPr>
          <a:xfrm>
            <a:off x="10383253" y="81207"/>
            <a:ext cx="1632283" cy="1632283"/>
          </a:xfrm>
          <a:prstGeom prst="rect">
            <a:avLst/>
          </a:prstGeom>
        </p:spPr>
      </p:pic>
    </p:spTree>
    <p:extLst>
      <p:ext uri="{BB962C8B-B14F-4D97-AF65-F5344CB8AC3E}">
        <p14:creationId xmlns:p14="http://schemas.microsoft.com/office/powerpoint/2010/main" val="1651053968"/>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E3B5-E39E-434E-A901-263253E5DEBC}"/>
              </a:ext>
            </a:extLst>
          </p:cNvPr>
          <p:cNvSpPr>
            <a:spLocks noGrp="1"/>
          </p:cNvSpPr>
          <p:nvPr>
            <p:ph type="title"/>
          </p:nvPr>
        </p:nvSpPr>
        <p:spPr>
          <a:xfrm>
            <a:off x="838200" y="201839"/>
            <a:ext cx="10515600" cy="1325564"/>
          </a:xfrm>
        </p:spPr>
        <p:txBody>
          <a:bodyPr/>
          <a:lstStyle/>
          <a:p>
            <a:pPr algn="ctr"/>
            <a:r>
              <a:rPr lang="en-US" dirty="0"/>
              <a:t>In Action: Reflection Process</a:t>
            </a:r>
          </a:p>
        </p:txBody>
      </p:sp>
      <p:cxnSp>
        <p:nvCxnSpPr>
          <p:cNvPr id="3" name="Straight Connector 2">
            <a:extLst>
              <a:ext uri="{FF2B5EF4-FFF2-40B4-BE49-F238E27FC236}">
                <a16:creationId xmlns:a16="http://schemas.microsoft.com/office/drawing/2014/main" id="{EBAC365D-52B5-4F26-8BEA-9679EF68F83B}"/>
              </a:ext>
            </a:extLst>
          </p:cNvPr>
          <p:cNvCxnSpPr/>
          <p:nvPr/>
        </p:nvCxnSpPr>
        <p:spPr>
          <a:xfrm>
            <a:off x="6034519" y="1450109"/>
            <a:ext cx="0" cy="4739554"/>
          </a:xfrm>
          <a:prstGeom prst="line">
            <a:avLst/>
          </a:prstGeom>
          <a:noFill/>
          <a:ln w="38100" cap="flat" cmpd="sng" algn="ctr">
            <a:solidFill>
              <a:srgbClr val="5B9BD5"/>
            </a:solidFill>
            <a:prstDash val="solid"/>
            <a:miter lim="800000"/>
          </a:ln>
          <a:effectLst/>
        </p:spPr>
      </p:cxnSp>
      <p:sp>
        <p:nvSpPr>
          <p:cNvPr id="4" name="Text Placeholder 2">
            <a:extLst>
              <a:ext uri="{FF2B5EF4-FFF2-40B4-BE49-F238E27FC236}">
                <a16:creationId xmlns:a16="http://schemas.microsoft.com/office/drawing/2014/main" id="{BB5924A4-3B14-4515-84AC-418443BAFDD7}"/>
              </a:ext>
            </a:extLst>
          </p:cNvPr>
          <p:cNvSpPr txBox="1">
            <a:spLocks/>
          </p:cNvSpPr>
          <p:nvPr/>
        </p:nvSpPr>
        <p:spPr>
          <a:xfrm>
            <a:off x="839788" y="168116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STRENGTHS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is your school already doing to support this?</a:t>
            </a:r>
          </a:p>
        </p:txBody>
      </p:sp>
      <p:sp>
        <p:nvSpPr>
          <p:cNvPr id="5" name="Content Placeholder 3">
            <a:extLst>
              <a:ext uri="{FF2B5EF4-FFF2-40B4-BE49-F238E27FC236}">
                <a16:creationId xmlns:a16="http://schemas.microsoft.com/office/drawing/2014/main" id="{03FE0929-F114-4AF5-9F2E-C6BFEFE36B7E}"/>
              </a:ext>
            </a:extLst>
          </p:cNvPr>
          <p:cNvSpPr txBox="1">
            <a:spLocks/>
          </p:cNvSpPr>
          <p:nvPr/>
        </p:nvSpPr>
        <p:spPr>
          <a:xfrm>
            <a:off x="839788" y="2505075"/>
            <a:ext cx="5157787" cy="368458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Daily Morning Community Meetings (and recently added Closing Community Meetings)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Shared agreements created in classrooms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Bringing staff meeting equity/SEL learning into classrooms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Carefully planned classroom/school routines for return to safe in-person learning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Text Placeholder 4">
            <a:extLst>
              <a:ext uri="{FF2B5EF4-FFF2-40B4-BE49-F238E27FC236}">
                <a16:creationId xmlns:a16="http://schemas.microsoft.com/office/drawing/2014/main" id="{083FF40F-B0A7-466A-B22F-C5322B1C1A09}"/>
              </a:ext>
            </a:extLst>
          </p:cNvPr>
          <p:cNvSpPr txBox="1">
            <a:spLocks/>
          </p:cNvSpPr>
          <p:nvPr/>
        </p:nvSpPr>
        <p:spPr>
          <a:xfrm>
            <a:off x="6172200" y="1681163"/>
            <a:ext cx="5183188" cy="823912"/>
          </a:xfrm>
          <a:prstGeom prst="rect">
            <a:avLst/>
          </a:prstGeom>
        </p:spPr>
        <p:txBody>
          <a:bodyPr vert="horz" lIns="91440" tIns="45720" rIns="91440" bIns="45720" rtlCol="0" anchor="b">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AREAS for IMPROVEMENT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does your school need for further success?</a:t>
            </a:r>
          </a:p>
        </p:txBody>
      </p:sp>
      <p:sp>
        <p:nvSpPr>
          <p:cNvPr id="7" name="Content Placeholder 5">
            <a:extLst>
              <a:ext uri="{FF2B5EF4-FFF2-40B4-BE49-F238E27FC236}">
                <a16:creationId xmlns:a16="http://schemas.microsoft.com/office/drawing/2014/main" id="{1B154450-E939-45F4-AD56-B8C475185131}"/>
              </a:ext>
            </a:extLst>
          </p:cNvPr>
          <p:cNvSpPr txBox="1">
            <a:spLocks/>
          </p:cNvSpPr>
          <p:nvPr/>
        </p:nvSpPr>
        <p:spPr>
          <a:xfrm>
            <a:off x="6172200" y="25050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Room to increase structured use of CASEL 3 signature practices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Continued need to more effectively inclusive, relationship-centered, and culturally responsive practices</a:t>
            </a:r>
          </a:p>
        </p:txBody>
      </p:sp>
    </p:spTree>
    <p:extLst>
      <p:ext uri="{BB962C8B-B14F-4D97-AF65-F5344CB8AC3E}">
        <p14:creationId xmlns:p14="http://schemas.microsoft.com/office/powerpoint/2010/main" val="119130872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9107-06FE-4ED0-8EC2-DBFC1C4A9098}"/>
              </a:ext>
            </a:extLst>
          </p:cNvPr>
          <p:cNvSpPr>
            <a:spLocks noGrp="1"/>
          </p:cNvSpPr>
          <p:nvPr>
            <p:ph type="title"/>
          </p:nvPr>
        </p:nvSpPr>
        <p:spPr>
          <a:xfrm>
            <a:off x="838200" y="211448"/>
            <a:ext cx="10515600" cy="1325564"/>
          </a:xfrm>
        </p:spPr>
        <p:txBody>
          <a:bodyPr/>
          <a:lstStyle/>
          <a:p>
            <a:pPr algn="ctr"/>
            <a:r>
              <a:rPr lang="en-US" dirty="0"/>
              <a:t>Morning (and Closing) Community Meetings</a:t>
            </a:r>
          </a:p>
        </p:txBody>
      </p:sp>
      <p:pic>
        <p:nvPicPr>
          <p:cNvPr id="3" name="Content Placeholder 4">
            <a:extLst>
              <a:ext uri="{FF2B5EF4-FFF2-40B4-BE49-F238E27FC236}">
                <a16:creationId xmlns:a16="http://schemas.microsoft.com/office/drawing/2014/main" id="{46F3E5DF-CE2C-4EEC-B528-0B1F56DF7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662" y="1690688"/>
            <a:ext cx="7444763" cy="4155658"/>
          </a:xfrm>
          <a:prstGeom prst="rect">
            <a:avLst/>
          </a:prstGeom>
          <a:ln w="76200">
            <a:solidFill>
              <a:schemeClr val="tx1"/>
            </a:solidFill>
          </a:ln>
        </p:spPr>
      </p:pic>
      <p:sp>
        <p:nvSpPr>
          <p:cNvPr id="4" name="Content Placeholder 3">
            <a:extLst>
              <a:ext uri="{FF2B5EF4-FFF2-40B4-BE49-F238E27FC236}">
                <a16:creationId xmlns:a16="http://schemas.microsoft.com/office/drawing/2014/main" id="{596392A8-3054-495D-8C44-7D7CA46A3B71}"/>
              </a:ext>
            </a:extLst>
          </p:cNvPr>
          <p:cNvSpPr txBox="1">
            <a:spLocks/>
          </p:cNvSpPr>
          <p:nvPr/>
        </p:nvSpPr>
        <p:spPr>
          <a:xfrm>
            <a:off x="563062" y="1781838"/>
            <a:ext cx="3936749" cy="446254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Daily 30 minutes to help build sense of belonging and trusting relationships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Provides overview of academic content and helps clarify expectations/routines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CASEL 3 Signature Practices of Warm Welcome, Engaging Activity, and Optimistic Closure</a:t>
            </a:r>
          </a:p>
        </p:txBody>
      </p:sp>
      <p:sp>
        <p:nvSpPr>
          <p:cNvPr id="5" name="Rectangle 4">
            <a:extLst>
              <a:ext uri="{FF2B5EF4-FFF2-40B4-BE49-F238E27FC236}">
                <a16:creationId xmlns:a16="http://schemas.microsoft.com/office/drawing/2014/main" id="{9B9DAA73-DBF5-4DD7-8D92-103DCCE4B84A}"/>
              </a:ext>
            </a:extLst>
          </p:cNvPr>
          <p:cNvSpPr/>
          <p:nvPr/>
        </p:nvSpPr>
        <p:spPr>
          <a:xfrm>
            <a:off x="1884949" y="6396323"/>
            <a:ext cx="966536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hlinkClick r:id="rId3"/>
              </a:rPr>
              <a:t>https://schoolguide.casel.org/resource/three-signature-sel-practices-for-the-classroom/</a:t>
            </a:r>
            <a:r>
              <a:rPr kumimoji="0" lang="en-US" sz="1800" b="0" i="0" u="none" strike="noStrike" kern="1200" cap="none" spc="0" normalizeH="0" baseline="0" noProof="0" dirty="0">
                <a:ln>
                  <a:noFill/>
                </a:ln>
                <a:solidFill>
                  <a:prstClr val="black"/>
                </a:solidFill>
                <a:effectLst/>
                <a:uLnTx/>
                <a:uFillTx/>
              </a:rPr>
              <a:t> </a:t>
            </a:r>
          </a:p>
        </p:txBody>
      </p:sp>
      <p:sp>
        <p:nvSpPr>
          <p:cNvPr id="6" name="Rectangle 5"/>
          <p:cNvSpPr/>
          <p:nvPr/>
        </p:nvSpPr>
        <p:spPr>
          <a:xfrm>
            <a:off x="6608710" y="5965524"/>
            <a:ext cx="4086440" cy="369332"/>
          </a:xfrm>
          <a:prstGeom prst="rect">
            <a:avLst/>
          </a:prstGeom>
        </p:spPr>
        <p:txBody>
          <a:bodyPr wrap="none">
            <a:spAutoFit/>
          </a:bodyPr>
          <a:lstStyle/>
          <a:p>
            <a:pPr lvl="0" defTabSz="914400" hangingPunct="1">
              <a:lnSpc>
                <a:spcPct val="90000"/>
              </a:lnSpc>
              <a:spcBef>
                <a:spcPts val="1000"/>
              </a:spcBef>
              <a:defRPr/>
            </a:pPr>
            <a:r>
              <a:rPr lang="en-US" sz="2000" kern="1200" dirty="0">
                <a:solidFill>
                  <a:sysClr val="windowText" lastClr="000000"/>
                </a:solidFill>
              </a:rPr>
              <a:t>Sample slide from classroom meeting</a:t>
            </a:r>
          </a:p>
        </p:txBody>
      </p:sp>
    </p:spTree>
    <p:extLst>
      <p:ext uri="{BB962C8B-B14F-4D97-AF65-F5344CB8AC3E}">
        <p14:creationId xmlns:p14="http://schemas.microsoft.com/office/powerpoint/2010/main" val="269478728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5558-3732-4580-BEE2-9FE2E3F9D696}"/>
              </a:ext>
            </a:extLst>
          </p:cNvPr>
          <p:cNvSpPr>
            <a:spLocks noGrp="1"/>
          </p:cNvSpPr>
          <p:nvPr>
            <p:ph type="title"/>
          </p:nvPr>
        </p:nvSpPr>
        <p:spPr>
          <a:xfrm>
            <a:off x="838200" y="144379"/>
            <a:ext cx="10515600" cy="1325564"/>
          </a:xfrm>
        </p:spPr>
        <p:txBody>
          <a:bodyPr/>
          <a:lstStyle/>
          <a:p>
            <a:pPr algn="ctr"/>
            <a:r>
              <a:rPr lang="en-US" dirty="0"/>
              <a:t>Explicit SEL Instruction</a:t>
            </a:r>
          </a:p>
        </p:txBody>
      </p:sp>
      <p:sp>
        <p:nvSpPr>
          <p:cNvPr id="3" name="Content Placeholder 2">
            <a:extLst>
              <a:ext uri="{FF2B5EF4-FFF2-40B4-BE49-F238E27FC236}">
                <a16:creationId xmlns:a16="http://schemas.microsoft.com/office/drawing/2014/main" id="{A1C90AA6-4087-47AC-96C5-C4F9FEE7B712}"/>
              </a:ext>
            </a:extLst>
          </p:cNvPr>
          <p:cNvSpPr txBox="1">
            <a:spLocks/>
          </p:cNvSpPr>
          <p:nvPr/>
        </p:nvSpPr>
        <p:spPr>
          <a:xfrm>
            <a:off x="697828" y="1515979"/>
            <a:ext cx="10499558" cy="5197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school </a:t>
            </a:r>
            <a:r>
              <a:rPr kumimoji="0" lang="en-US" sz="2000" b="0" i="0" u="none" strike="noStrike" kern="1200" cap="none" spc="0" normalizeH="0" baseline="0" noProof="0" dirty="0">
                <a:ln>
                  <a:noFill/>
                </a:ln>
                <a:solidFill>
                  <a:srgbClr val="ED7D31"/>
                </a:solidFill>
                <a:effectLst/>
                <a:uLnTx/>
                <a:uFillTx/>
                <a:latin typeface="Calibri" panose="020F0502020204030204"/>
                <a:ea typeface="+mn-ea"/>
                <a:cs typeface="+mn-cs"/>
              </a:rPr>
              <a:t>has not yet dedicated time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for students to learn about, reflect on, and discuss SEL competencies through developmentally appropriate and culturally responsive instruction.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ED7D31"/>
                </a:solidFill>
                <a:effectLst/>
                <a:uLnTx/>
                <a:uFillTx/>
                <a:latin typeface="Calibri" panose="020F0502020204030204"/>
                <a:ea typeface="+mn-ea"/>
                <a:cs typeface="+mn-cs"/>
              </a:rPr>
              <a:t>Some students have dedicated time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during the school day to learn about, reflect on, and discuss SEL competencies through developmentally appropriate and culturally responsive instruction.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ED7D31"/>
                </a:solidFill>
                <a:effectLst/>
                <a:uLnTx/>
                <a:uFillTx/>
                <a:latin typeface="Calibri" panose="020F0502020204030204"/>
                <a:ea typeface="+mn-ea"/>
                <a:cs typeface="+mn-cs"/>
              </a:rPr>
              <a:t>All students have dedicated time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during the school day to learn about, reflect on, and discuss SEL competencies through developmentally appropriate and culturally responsive instruction. </a:t>
            </a:r>
            <a:r>
              <a:rPr kumimoji="0" lang="en-US" sz="2000" b="0" i="0" u="none" strike="noStrike" kern="1200" cap="none" spc="0" normalizeH="0" baseline="0" noProof="0" dirty="0">
                <a:ln>
                  <a:noFill/>
                </a:ln>
                <a:solidFill>
                  <a:srgbClr val="00B0F0"/>
                </a:solidFill>
                <a:effectLst/>
                <a:uLnTx/>
                <a:uFillTx/>
                <a:latin typeface="Calibri" panose="020F0502020204030204"/>
                <a:ea typeface="+mn-ea"/>
                <a:cs typeface="+mn-cs"/>
              </a:rPr>
              <a:t>SEL instruction is provided by teachers; is sequenced with connected and coordinated activities; uses active forms of learning; focuses on developing social and emotional skills; and explicitly targets specific SEL goals</a:t>
            </a:r>
            <a:r>
              <a:rPr kumimoji="0" lang="en-US" sz="2000" b="0" i="0" u="none" strike="noStrike" kern="1200" cap="none" spc="0" normalizeH="0" baseline="0" noProof="0" dirty="0">
                <a:ln>
                  <a:noFill/>
                </a:ln>
                <a:solidFill>
                  <a:srgbClr val="ED7D31"/>
                </a:solidFill>
                <a:effectLst/>
                <a:uLnTx/>
                <a:uFillTx/>
                <a:latin typeface="Calibri" panose="020F0502020204030204"/>
                <a:ea typeface="+mn-ea"/>
                <a:cs typeface="+mn-cs"/>
              </a:rPr>
              <a: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ED7D31"/>
                </a:solidFill>
                <a:effectLst/>
                <a:uLnTx/>
                <a:uFillTx/>
                <a:latin typeface="Calibri" panose="020F0502020204030204"/>
                <a:ea typeface="+mn-ea"/>
                <a:cs typeface="+mn-cs"/>
              </a:rPr>
              <a:t>All students have dedicated time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during the school day to learn about, reflect on, and discuss SEL competencies through developmentally appropriate and culturally responsive instruction. </a:t>
            </a:r>
            <a:r>
              <a:rPr kumimoji="0" lang="en-US" sz="2000" b="0" i="0" u="none" strike="noStrike" kern="1200" cap="none" spc="0" normalizeH="0" baseline="0" noProof="0" dirty="0">
                <a:ln>
                  <a:noFill/>
                </a:ln>
                <a:solidFill>
                  <a:srgbClr val="00B0F0"/>
                </a:solidFill>
                <a:effectLst/>
                <a:uLnTx/>
                <a:uFillTx/>
                <a:latin typeface="Calibri" panose="020F0502020204030204"/>
                <a:ea typeface="+mn-ea"/>
                <a:cs typeface="+mn-cs"/>
              </a:rPr>
              <a:t>SEL instruction is provided by teachers; is sequenced with connected and coordinated activities; uses active forms of learning; focuses on developing social and emotional skills; and explicitly targets specific SEL goals. </a:t>
            </a:r>
            <a:r>
              <a:rPr kumimoji="0" lang="en-US" sz="2000" b="0" i="0" u="none" strike="noStrike" kern="1200" cap="none" spc="0" normalizeH="0" baseline="0" noProof="0" dirty="0">
                <a:ln>
                  <a:noFill/>
                </a:ln>
                <a:solidFill>
                  <a:srgbClr val="7030A0"/>
                </a:solidFill>
                <a:effectLst/>
                <a:uLnTx/>
                <a:uFillTx/>
                <a:latin typeface="Calibri" panose="020F0502020204030204"/>
                <a:ea typeface="+mn-ea"/>
                <a:cs typeface="+mn-cs"/>
              </a:rPr>
              <a:t>SEL instruction is connected to other opportunities for practicing and reflecting on SEL competencies throughout the day.</a:t>
            </a:r>
          </a:p>
        </p:txBody>
      </p:sp>
      <p:pic>
        <p:nvPicPr>
          <p:cNvPr id="4" name="Picture 3">
            <a:extLst>
              <a:ext uri="{FF2B5EF4-FFF2-40B4-BE49-F238E27FC236}">
                <a16:creationId xmlns:a16="http://schemas.microsoft.com/office/drawing/2014/main" id="{EE821E93-E571-4ADF-AA54-7812C212E4D8}"/>
              </a:ext>
            </a:extLst>
          </p:cNvPr>
          <p:cNvPicPr>
            <a:picLocks noChangeAspect="1"/>
          </p:cNvPicPr>
          <p:nvPr/>
        </p:nvPicPr>
        <p:blipFill>
          <a:blip r:embed="rId2"/>
          <a:stretch>
            <a:fillRect/>
          </a:stretch>
        </p:blipFill>
        <p:spPr>
          <a:xfrm>
            <a:off x="10580765" y="81207"/>
            <a:ext cx="1434772" cy="1434772"/>
          </a:xfrm>
          <a:prstGeom prst="rect">
            <a:avLst/>
          </a:prstGeom>
        </p:spPr>
      </p:pic>
    </p:spTree>
    <p:extLst>
      <p:ext uri="{BB962C8B-B14F-4D97-AF65-F5344CB8AC3E}">
        <p14:creationId xmlns:p14="http://schemas.microsoft.com/office/powerpoint/2010/main" val="81872564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FA81D03D-0FFF-4FA7-9D88-918990F4ACAD}"/>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3003934" y="195823"/>
            <a:ext cx="6579241" cy="6579241"/>
          </a:xfrm>
          <a:prstGeom prst="rect">
            <a:avLst/>
          </a:prstGeom>
        </p:spPr>
      </p:pic>
    </p:spTree>
    <p:extLst>
      <p:ext uri="{BB962C8B-B14F-4D97-AF65-F5344CB8AC3E}">
        <p14:creationId xmlns:p14="http://schemas.microsoft.com/office/powerpoint/2010/main" val="3078506478"/>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10E67-3848-46C8-8401-AAB3A2355E5A}"/>
              </a:ext>
            </a:extLst>
          </p:cNvPr>
          <p:cNvSpPr>
            <a:spLocks noGrp="1"/>
          </p:cNvSpPr>
          <p:nvPr>
            <p:ph type="title"/>
          </p:nvPr>
        </p:nvSpPr>
        <p:spPr>
          <a:xfrm>
            <a:off x="838200" y="75799"/>
            <a:ext cx="10515600" cy="1325564"/>
          </a:xfrm>
        </p:spPr>
        <p:txBody>
          <a:bodyPr/>
          <a:lstStyle/>
          <a:p>
            <a:pPr algn="ctr"/>
            <a:r>
              <a:rPr lang="en-US" dirty="0"/>
              <a:t>Explicit SEL Instruction</a:t>
            </a:r>
            <a:br>
              <a:rPr lang="en-US" dirty="0"/>
            </a:br>
            <a:r>
              <a:rPr lang="en-US" dirty="0"/>
              <a:t>In Action: Reflection Process</a:t>
            </a:r>
          </a:p>
        </p:txBody>
      </p:sp>
      <p:cxnSp>
        <p:nvCxnSpPr>
          <p:cNvPr id="3" name="Straight Connector 2">
            <a:extLst>
              <a:ext uri="{FF2B5EF4-FFF2-40B4-BE49-F238E27FC236}">
                <a16:creationId xmlns:a16="http://schemas.microsoft.com/office/drawing/2014/main" id="{1928B39A-70A2-44B3-A99E-5E9B07E1E559}"/>
              </a:ext>
            </a:extLst>
          </p:cNvPr>
          <p:cNvCxnSpPr/>
          <p:nvPr/>
        </p:nvCxnSpPr>
        <p:spPr>
          <a:xfrm>
            <a:off x="6034519" y="1450109"/>
            <a:ext cx="0" cy="4739554"/>
          </a:xfrm>
          <a:prstGeom prst="line">
            <a:avLst/>
          </a:prstGeom>
          <a:noFill/>
          <a:ln w="38100" cap="flat" cmpd="sng" algn="ctr">
            <a:solidFill>
              <a:srgbClr val="5B9BD5"/>
            </a:solidFill>
            <a:prstDash val="solid"/>
            <a:miter lim="800000"/>
          </a:ln>
          <a:effectLst/>
        </p:spPr>
      </p:cxnSp>
      <p:sp>
        <p:nvSpPr>
          <p:cNvPr id="4" name="Text Placeholder 2">
            <a:extLst>
              <a:ext uri="{FF2B5EF4-FFF2-40B4-BE49-F238E27FC236}">
                <a16:creationId xmlns:a16="http://schemas.microsoft.com/office/drawing/2014/main" id="{9F2DBEC8-ABFC-4914-800D-4390FD0661B5}"/>
              </a:ext>
            </a:extLst>
          </p:cNvPr>
          <p:cNvSpPr txBox="1">
            <a:spLocks/>
          </p:cNvSpPr>
          <p:nvPr/>
        </p:nvSpPr>
        <p:spPr>
          <a:xfrm>
            <a:off x="839788" y="168116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STRENGTHS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is your school already doing to support this?</a:t>
            </a:r>
          </a:p>
        </p:txBody>
      </p:sp>
      <p:sp>
        <p:nvSpPr>
          <p:cNvPr id="5" name="Text Placeholder 4">
            <a:extLst>
              <a:ext uri="{FF2B5EF4-FFF2-40B4-BE49-F238E27FC236}">
                <a16:creationId xmlns:a16="http://schemas.microsoft.com/office/drawing/2014/main" id="{FC5BF62F-B076-4F2B-8891-C5EB81B21080}"/>
              </a:ext>
            </a:extLst>
          </p:cNvPr>
          <p:cNvSpPr txBox="1">
            <a:spLocks/>
          </p:cNvSpPr>
          <p:nvPr/>
        </p:nvSpPr>
        <p:spPr>
          <a:xfrm>
            <a:off x="6172200" y="1681163"/>
            <a:ext cx="5183188" cy="823912"/>
          </a:xfrm>
          <a:prstGeom prst="rect">
            <a:avLst/>
          </a:prstGeom>
        </p:spPr>
        <p:txBody>
          <a:bodyPr vert="horz" lIns="91440" tIns="45720" rIns="91440" bIns="45720" rtlCol="0" anchor="b">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AREAS for IMPROVEMENT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does your school need for further success?</a:t>
            </a:r>
          </a:p>
        </p:txBody>
      </p:sp>
      <p:sp>
        <p:nvSpPr>
          <p:cNvPr id="6" name="Content Placeholder 3">
            <a:extLst>
              <a:ext uri="{FF2B5EF4-FFF2-40B4-BE49-F238E27FC236}">
                <a16:creationId xmlns:a16="http://schemas.microsoft.com/office/drawing/2014/main" id="{6A72F531-7C2A-43DC-8CE9-FEFCFF391DE9}"/>
              </a:ext>
            </a:extLst>
          </p:cNvPr>
          <p:cNvSpPr txBox="1">
            <a:spLocks/>
          </p:cNvSpPr>
          <p:nvPr/>
        </p:nvSpPr>
        <p:spPr>
          <a:xfrm>
            <a:off x="839788" y="2505075"/>
            <a:ext cx="5157787" cy="36845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All students have dedicated time for explicit SEL instruction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Sequenced and connected instruction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Instruction provided with active forms of learning, in culturally-responsive approach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7030A0"/>
                </a:solidFill>
                <a:effectLst/>
                <a:uLnTx/>
                <a:uFillTx/>
                <a:latin typeface="Calibri" panose="020F0502020204030204"/>
                <a:ea typeface="+mn-ea"/>
                <a:cs typeface="+mn-cs"/>
              </a:rPr>
              <a:t>Language being used across the day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Content Placeholder 5">
            <a:extLst>
              <a:ext uri="{FF2B5EF4-FFF2-40B4-BE49-F238E27FC236}">
                <a16:creationId xmlns:a16="http://schemas.microsoft.com/office/drawing/2014/main" id="{CE163C4A-64A3-4457-8020-0572F22BE600}"/>
              </a:ext>
            </a:extLst>
          </p:cNvPr>
          <p:cNvSpPr txBox="1">
            <a:spLocks/>
          </p:cNvSpPr>
          <p:nvPr/>
        </p:nvSpPr>
        <p:spPr>
          <a:xfrm>
            <a:off x="6157482" y="2553821"/>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Combination of teacher-led, SEL team-member led, and co-facilitation; opportunity for further teacher ownership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937416"/>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ADB5-B6C0-414E-AFA3-974E97FF993E}"/>
              </a:ext>
            </a:extLst>
          </p:cNvPr>
          <p:cNvSpPr>
            <a:spLocks noGrp="1"/>
          </p:cNvSpPr>
          <p:nvPr>
            <p:ph type="title"/>
          </p:nvPr>
        </p:nvSpPr>
        <p:spPr>
          <a:xfrm>
            <a:off x="870857" y="99785"/>
            <a:ext cx="10515600" cy="1325564"/>
          </a:xfrm>
        </p:spPr>
        <p:txBody>
          <a:bodyPr/>
          <a:lstStyle/>
          <a:p>
            <a:pPr algn="ctr"/>
            <a:r>
              <a:rPr lang="en-US" dirty="0"/>
              <a:t>Explicit SEL Instruction</a:t>
            </a:r>
          </a:p>
        </p:txBody>
      </p:sp>
      <p:pic>
        <p:nvPicPr>
          <p:cNvPr id="3" name="Picture 2" descr="Toolbox Display.jpg">
            <a:extLst>
              <a:ext uri="{FF2B5EF4-FFF2-40B4-BE49-F238E27FC236}">
                <a16:creationId xmlns:a16="http://schemas.microsoft.com/office/drawing/2014/main" id="{519CFA96-2A18-4AD0-815B-D159B9C4E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397" y="1638296"/>
            <a:ext cx="7038975" cy="46863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6C21E76-FCD7-4C82-912B-BBDC57C41D5D}"/>
              </a:ext>
            </a:extLst>
          </p:cNvPr>
          <p:cNvSpPr txBox="1">
            <a:spLocks/>
          </p:cNvSpPr>
          <p:nvPr/>
        </p:nvSpPr>
        <p:spPr>
          <a:xfrm>
            <a:off x="372980" y="1681829"/>
            <a:ext cx="449981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Toolbox Project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“A strength/asset-based vocabulary shared among children, educators, and parents that gives children their own solutions using the 12 strategies and practices of Toolbox Project.”</a:t>
            </a:r>
          </a:p>
        </p:txBody>
      </p:sp>
      <p:sp>
        <p:nvSpPr>
          <p:cNvPr id="5" name="Rectangle 4">
            <a:extLst>
              <a:ext uri="{FF2B5EF4-FFF2-40B4-BE49-F238E27FC236}">
                <a16:creationId xmlns:a16="http://schemas.microsoft.com/office/drawing/2014/main" id="{C8168001-2E03-4EFE-A5A5-B8CCE82F3946}"/>
              </a:ext>
            </a:extLst>
          </p:cNvPr>
          <p:cNvSpPr/>
          <p:nvPr/>
        </p:nvSpPr>
        <p:spPr>
          <a:xfrm>
            <a:off x="6804267" y="6351638"/>
            <a:ext cx="373775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hlinkClick r:id="rId3"/>
              </a:rPr>
              <a:t>https://toolboxproject.com/packages</a:t>
            </a:r>
            <a:r>
              <a:rPr kumimoji="0" lang="en-US" sz="1800" b="0" i="0" u="none" strike="noStrike" kern="120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2911014704"/>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01E6-8F3E-48DF-A4CE-32D8269826BB}"/>
              </a:ext>
            </a:extLst>
          </p:cNvPr>
          <p:cNvSpPr>
            <a:spLocks noGrp="1"/>
          </p:cNvSpPr>
          <p:nvPr>
            <p:ph type="title"/>
          </p:nvPr>
        </p:nvSpPr>
        <p:spPr>
          <a:xfrm>
            <a:off x="838200" y="136525"/>
            <a:ext cx="10515600" cy="1325564"/>
          </a:xfrm>
        </p:spPr>
        <p:txBody>
          <a:bodyPr/>
          <a:lstStyle/>
          <a:p>
            <a:pPr algn="ctr"/>
            <a:r>
              <a:rPr lang="en-US" dirty="0"/>
              <a:t>Explicit SEL Instruction</a:t>
            </a:r>
          </a:p>
        </p:txBody>
      </p:sp>
      <p:sp>
        <p:nvSpPr>
          <p:cNvPr id="3" name="Content Placeholder 2">
            <a:extLst>
              <a:ext uri="{FF2B5EF4-FFF2-40B4-BE49-F238E27FC236}">
                <a16:creationId xmlns:a16="http://schemas.microsoft.com/office/drawing/2014/main" id="{3F95046A-1A64-4396-BD64-F02A7583F396}"/>
              </a:ext>
            </a:extLst>
          </p:cNvPr>
          <p:cNvSpPr txBox="1">
            <a:spLocks/>
          </p:cNvSpPr>
          <p:nvPr/>
        </p:nvSpPr>
        <p:spPr>
          <a:xfrm>
            <a:off x="666750" y="1690688"/>
            <a:ext cx="10915650" cy="47301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Curriculum tied to our school Core Values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Each sequenced week: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Learning target for Tool of the week shared with teachers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Lesson Slide Deck shared with all staff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Recorded Mini-Lesson posted to school YouTube page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Seesaw lesson &amp; activity posted to classrooms for asynchronous learning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SEL Update included in weekly message shared by Principal to families, including home-school connection letters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Librarian records and shares related Read-Alouds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054772"/>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7EB8C58-EB82-48A5-BF8B-FD73572B2884}"/>
              </a:ext>
            </a:extLst>
          </p:cNvPr>
          <p:cNvSpPr txBox="1">
            <a:spLocks/>
          </p:cNvSpPr>
          <p:nvPr/>
        </p:nvSpPr>
        <p:spPr>
          <a:xfrm>
            <a:off x="990600" y="176694"/>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a:lstStyle>
          <a:p>
            <a:pPr algn="ctr" hangingPunct="1"/>
            <a:r>
              <a:rPr lang="en-US" dirty="0"/>
              <a:t>Explicit SEL Instruction</a:t>
            </a:r>
          </a:p>
        </p:txBody>
      </p:sp>
      <p:sp>
        <p:nvSpPr>
          <p:cNvPr id="6" name="Rectangle 5"/>
          <p:cNvSpPr/>
          <p:nvPr/>
        </p:nvSpPr>
        <p:spPr>
          <a:xfrm>
            <a:off x="4492823" y="6008056"/>
            <a:ext cx="3181384" cy="369332"/>
          </a:xfrm>
          <a:prstGeom prst="rect">
            <a:avLst/>
          </a:prstGeom>
        </p:spPr>
        <p:txBody>
          <a:bodyPr wrap="none">
            <a:spAutoFit/>
          </a:bodyPr>
          <a:lstStyle/>
          <a:p>
            <a:pPr lvl="0" defTabSz="914400" hangingPunct="1">
              <a:lnSpc>
                <a:spcPct val="90000"/>
              </a:lnSpc>
              <a:spcBef>
                <a:spcPts val="1000"/>
              </a:spcBef>
              <a:defRPr/>
            </a:pPr>
            <a:r>
              <a:rPr lang="en-US" sz="2000" kern="1200" dirty="0">
                <a:solidFill>
                  <a:sysClr val="windowText" lastClr="000000"/>
                </a:solidFill>
              </a:rPr>
              <a:t>Sample slide from SEL lesson</a:t>
            </a:r>
          </a:p>
        </p:txBody>
      </p:sp>
      <p:pic>
        <p:nvPicPr>
          <p:cNvPr id="5" name="Picture 4">
            <a:extLst>
              <a:ext uri="{FF2B5EF4-FFF2-40B4-BE49-F238E27FC236}">
                <a16:creationId xmlns:a16="http://schemas.microsoft.com/office/drawing/2014/main" id="{E79C9302-CEFA-41A9-8351-1F6135BEFF6A}"/>
              </a:ext>
            </a:extLst>
          </p:cNvPr>
          <p:cNvPicPr>
            <a:picLocks noChangeAspect="1"/>
          </p:cNvPicPr>
          <p:nvPr/>
        </p:nvPicPr>
        <p:blipFill>
          <a:blip r:embed="rId2"/>
          <a:stretch>
            <a:fillRect/>
          </a:stretch>
        </p:blipFill>
        <p:spPr>
          <a:xfrm>
            <a:off x="2335603" y="1437698"/>
            <a:ext cx="7840371" cy="4527826"/>
          </a:xfrm>
          <a:prstGeom prst="rect">
            <a:avLst/>
          </a:prstGeom>
          <a:ln w="76200">
            <a:solidFill>
              <a:schemeClr val="tx1"/>
            </a:solidFill>
          </a:ln>
        </p:spPr>
      </p:pic>
    </p:spTree>
    <p:extLst>
      <p:ext uri="{BB962C8B-B14F-4D97-AF65-F5344CB8AC3E}">
        <p14:creationId xmlns:p14="http://schemas.microsoft.com/office/powerpoint/2010/main" val="1332170204"/>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D3CB-CE65-4F38-B7E6-B5B18747E71D}"/>
              </a:ext>
            </a:extLst>
          </p:cNvPr>
          <p:cNvSpPr>
            <a:spLocks noGrp="1"/>
          </p:cNvSpPr>
          <p:nvPr>
            <p:ph type="title"/>
          </p:nvPr>
        </p:nvSpPr>
        <p:spPr>
          <a:xfrm>
            <a:off x="838200" y="190415"/>
            <a:ext cx="10515600" cy="1325564"/>
          </a:xfrm>
        </p:spPr>
        <p:txBody>
          <a:bodyPr/>
          <a:lstStyle/>
          <a:p>
            <a:pPr algn="ctr"/>
            <a:r>
              <a:rPr lang="en-US" dirty="0"/>
              <a:t>Evidence-based SEL Programs </a:t>
            </a:r>
            <a:br>
              <a:rPr lang="en-US" dirty="0"/>
            </a:br>
            <a:r>
              <a:rPr lang="en-US" dirty="0"/>
              <a:t>and Practices</a:t>
            </a:r>
          </a:p>
        </p:txBody>
      </p:sp>
      <p:sp>
        <p:nvSpPr>
          <p:cNvPr id="3" name="Content Placeholder 2">
            <a:extLst>
              <a:ext uri="{FF2B5EF4-FFF2-40B4-BE49-F238E27FC236}">
                <a16:creationId xmlns:a16="http://schemas.microsoft.com/office/drawing/2014/main" id="{AC155804-E37D-4A05-BE1C-0125F47444FF}"/>
              </a:ext>
            </a:extLst>
          </p:cNvPr>
          <p:cNvSpPr txBox="1">
            <a:spLocks/>
          </p:cNvSpPr>
          <p:nvPr/>
        </p:nvSpPr>
        <p:spPr>
          <a:xfrm>
            <a:off x="697828" y="1701960"/>
            <a:ext cx="10499558" cy="50515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is </a:t>
            </a: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in the process of collaboratively selecting an evidence-based program </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aligned to the school’s vision and goals, and cultural and linguistic strengths.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school is </a:t>
            </a: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beginning to provide professional learning around evidence-based SEL program and practices </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aligned to the school’s SEL vision and goals, and cultural and linguistic strengths.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school </a:t>
            </a: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is implementing with fidelity an evidence-based SEL program and practices across some grade levels</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a:t>
            </a:r>
            <a:r>
              <a:rPr kumimoji="0" lang="en-US" sz="2200" b="0" i="0" u="none" strike="noStrike" kern="1200" cap="none" spc="0" normalizeH="0" baseline="0" noProof="0" dirty="0">
                <a:ln>
                  <a:noFill/>
                </a:ln>
                <a:solidFill>
                  <a:srgbClr val="5B9BD5"/>
                </a:solidFill>
                <a:effectLst/>
                <a:uLnTx/>
                <a:uFillTx/>
                <a:latin typeface="Calibri" panose="020F0502020204030204"/>
                <a:ea typeface="+mn-ea"/>
                <a:cs typeface="+mn-cs"/>
              </a:rPr>
              <a:t>providing ongoing implementation support to staff</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srgbClr val="70AD47"/>
                </a:solidFill>
                <a:effectLst/>
                <a:uLnTx/>
                <a:uFillTx/>
                <a:latin typeface="Calibri" panose="020F0502020204030204"/>
                <a:ea typeface="+mn-ea"/>
                <a:cs typeface="+mn-cs"/>
              </a:rPr>
              <a:t>Program and practices are aligned to the school’s SEL vision and goals, and are culturally and linguistically-responsive to students</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a:t>
            </a: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school is implementing with fidelity an evidence-based SEL program and practices across all grade levels</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a:t>
            </a:r>
            <a:r>
              <a:rPr kumimoji="0" lang="en-US" sz="2200" b="0" i="0" u="none" strike="noStrike" kern="1200" cap="none" spc="0" normalizeH="0" baseline="0" noProof="0" dirty="0">
                <a:ln>
                  <a:noFill/>
                </a:ln>
                <a:solidFill>
                  <a:srgbClr val="5B9BD5"/>
                </a:solidFill>
                <a:effectLst/>
                <a:uLnTx/>
                <a:uFillTx/>
                <a:latin typeface="Calibri" panose="020F0502020204030204"/>
                <a:ea typeface="+mn-ea"/>
                <a:cs typeface="+mn-cs"/>
              </a:rPr>
              <a:t>providing ongoing implementation support to staff</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srgbClr val="70AD47"/>
                </a:solidFill>
                <a:effectLst/>
                <a:uLnTx/>
                <a:uFillTx/>
                <a:latin typeface="Calibri" panose="020F0502020204030204"/>
                <a:ea typeface="+mn-ea"/>
                <a:cs typeface="+mn-cs"/>
              </a:rPr>
              <a:t>Program and practices are aligned to the school’s SEL vision and goals, and are culturally- and linguistically-responsive to students</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srgbClr val="7030A0"/>
                </a:solidFill>
                <a:effectLst/>
                <a:uLnTx/>
                <a:uFillTx/>
                <a:latin typeface="Calibri" panose="020F0502020204030204"/>
                <a:ea typeface="+mn-ea"/>
                <a:cs typeface="+mn-cs"/>
              </a:rPr>
              <a:t>The SEL team regularly uses data on fidelity of implementation to inform planning. </a:t>
            </a:r>
          </a:p>
        </p:txBody>
      </p:sp>
      <p:pic>
        <p:nvPicPr>
          <p:cNvPr id="4" name="Picture 3">
            <a:extLst>
              <a:ext uri="{FF2B5EF4-FFF2-40B4-BE49-F238E27FC236}">
                <a16:creationId xmlns:a16="http://schemas.microsoft.com/office/drawing/2014/main" id="{A742C086-1526-45E0-BFBA-8796A7230686}"/>
              </a:ext>
            </a:extLst>
          </p:cNvPr>
          <p:cNvPicPr>
            <a:picLocks noChangeAspect="1"/>
          </p:cNvPicPr>
          <p:nvPr/>
        </p:nvPicPr>
        <p:blipFill>
          <a:blip r:embed="rId2"/>
          <a:stretch>
            <a:fillRect/>
          </a:stretch>
        </p:blipFill>
        <p:spPr>
          <a:xfrm>
            <a:off x="10627259" y="81207"/>
            <a:ext cx="1434772" cy="1434772"/>
          </a:xfrm>
          <a:prstGeom prst="rect">
            <a:avLst/>
          </a:prstGeom>
        </p:spPr>
      </p:pic>
    </p:spTree>
    <p:extLst>
      <p:ext uri="{BB962C8B-B14F-4D97-AF65-F5344CB8AC3E}">
        <p14:creationId xmlns:p14="http://schemas.microsoft.com/office/powerpoint/2010/main" val="2572155764"/>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B9EF-D3CD-4CDB-9E4F-C750DBD04168}"/>
              </a:ext>
            </a:extLst>
          </p:cNvPr>
          <p:cNvSpPr>
            <a:spLocks noGrp="1"/>
          </p:cNvSpPr>
          <p:nvPr>
            <p:ph type="title"/>
          </p:nvPr>
        </p:nvSpPr>
        <p:spPr>
          <a:xfrm>
            <a:off x="838200" y="135811"/>
            <a:ext cx="10515600" cy="1325564"/>
          </a:xfrm>
        </p:spPr>
        <p:txBody>
          <a:bodyPr/>
          <a:lstStyle/>
          <a:p>
            <a:pPr algn="ctr"/>
            <a:r>
              <a:rPr lang="en-US" dirty="0"/>
              <a:t>SEL-Integrated Instruction</a:t>
            </a:r>
          </a:p>
        </p:txBody>
      </p:sp>
      <p:sp>
        <p:nvSpPr>
          <p:cNvPr id="3" name="Content Placeholder 2">
            <a:extLst>
              <a:ext uri="{FF2B5EF4-FFF2-40B4-BE49-F238E27FC236}">
                <a16:creationId xmlns:a16="http://schemas.microsoft.com/office/drawing/2014/main" id="{CBDE73EE-ABCF-4104-9227-8A0737C8B3AE}"/>
              </a:ext>
            </a:extLst>
          </p:cNvPr>
          <p:cNvSpPr txBox="1">
            <a:spLocks/>
          </p:cNvSpPr>
          <p:nvPr/>
        </p:nvSpPr>
        <p:spPr>
          <a:xfrm>
            <a:off x="697828" y="1763954"/>
            <a:ext cx="10499558" cy="5197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Teachers have </a:t>
            </a: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not yet prioritized </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integration of SEL into instruction.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SEL standards/goals are embedded in academic learning in some classrooms</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srgbClr val="92D050"/>
                </a:solidFill>
                <a:effectLst/>
                <a:uLnTx/>
                <a:uFillTx/>
                <a:latin typeface="Calibri" panose="020F0502020204030204"/>
                <a:ea typeface="+mn-ea"/>
                <a:cs typeface="+mn-cs"/>
              </a:rPr>
              <a:t>Some teachers use classroom discussion and collaborative structures to engage students</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encourage students to connect their perspectives and experiences to instruction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SEL standards/goals are clearly embedded in academic learning</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srgbClr val="92D050"/>
                </a:solidFill>
                <a:effectLst/>
                <a:uLnTx/>
                <a:uFillTx/>
                <a:latin typeface="Calibri" panose="020F0502020204030204"/>
                <a:ea typeface="+mn-ea"/>
                <a:cs typeface="+mn-cs"/>
              </a:rPr>
              <a:t>All teachers use classroom discussions and collaborative structures to engage students.</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Teachers encourage students to connect their perspectives and experiences to instruction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SEL standards/goals are clearly embedded in academic learning</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a:t>
            </a: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students regularly share their perspectives</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on how social and emotional competencies connect to what they’re learning. </a:t>
            </a:r>
            <a:r>
              <a:rPr kumimoji="0" lang="en-US" sz="2200" b="0" i="0" u="none" strike="noStrike" kern="1200" cap="none" spc="0" normalizeH="0" baseline="0" noProof="0" dirty="0">
                <a:ln>
                  <a:noFill/>
                </a:ln>
                <a:solidFill>
                  <a:srgbClr val="92D050"/>
                </a:solidFill>
                <a:effectLst/>
                <a:uLnTx/>
                <a:uFillTx/>
                <a:latin typeface="Calibri" panose="020F0502020204030204"/>
                <a:ea typeface="+mn-ea"/>
                <a:cs typeface="+mn-cs"/>
              </a:rPr>
              <a:t>Teachers actively engage students in co-constructing knowledge and making meaning of content through classroom discussions and collaborative structures</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srgbClr val="7030A0"/>
                </a:solidFill>
                <a:effectLst/>
                <a:uLnTx/>
                <a:uFillTx/>
                <a:latin typeface="Calibri" panose="020F0502020204030204"/>
                <a:ea typeface="+mn-ea"/>
                <a:cs typeface="+mn-cs"/>
              </a:rPr>
              <a:t>Teachers use intentional strategies to foster student ownership over their learning, including connecting their perspectives and experiences to instruction. </a:t>
            </a:r>
          </a:p>
        </p:txBody>
      </p:sp>
      <p:pic>
        <p:nvPicPr>
          <p:cNvPr id="4" name="Picture 3">
            <a:extLst>
              <a:ext uri="{FF2B5EF4-FFF2-40B4-BE49-F238E27FC236}">
                <a16:creationId xmlns:a16="http://schemas.microsoft.com/office/drawing/2014/main" id="{3F094AC6-F4E1-42BC-AC95-B8039D3F1E1D}"/>
              </a:ext>
            </a:extLst>
          </p:cNvPr>
          <p:cNvPicPr>
            <a:picLocks noChangeAspect="1"/>
          </p:cNvPicPr>
          <p:nvPr/>
        </p:nvPicPr>
        <p:blipFill>
          <a:blip r:embed="rId2"/>
          <a:stretch>
            <a:fillRect/>
          </a:stretch>
        </p:blipFill>
        <p:spPr>
          <a:xfrm>
            <a:off x="10627259" y="81207"/>
            <a:ext cx="1434772" cy="1434772"/>
          </a:xfrm>
          <a:prstGeom prst="rect">
            <a:avLst/>
          </a:prstGeom>
        </p:spPr>
      </p:pic>
    </p:spTree>
    <p:extLst>
      <p:ext uri="{BB962C8B-B14F-4D97-AF65-F5344CB8AC3E}">
        <p14:creationId xmlns:p14="http://schemas.microsoft.com/office/powerpoint/2010/main" val="1506124357"/>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E3AD-B6D4-4831-9A9D-5704D44EB5BC}"/>
              </a:ext>
            </a:extLst>
          </p:cNvPr>
          <p:cNvSpPr>
            <a:spLocks noGrp="1"/>
          </p:cNvSpPr>
          <p:nvPr>
            <p:ph type="title"/>
          </p:nvPr>
        </p:nvSpPr>
        <p:spPr>
          <a:xfrm>
            <a:off x="874940" y="97557"/>
            <a:ext cx="10515600" cy="1325564"/>
          </a:xfrm>
        </p:spPr>
        <p:txBody>
          <a:bodyPr/>
          <a:lstStyle/>
          <a:p>
            <a:pPr algn="ctr"/>
            <a:r>
              <a:rPr lang="en-US" sz="4400" dirty="0">
                <a:solidFill>
                  <a:schemeClr val="tx1"/>
                </a:solidFill>
              </a:rPr>
              <a:t>SEL Integrated Instruction</a:t>
            </a:r>
            <a:endParaRPr lang="en-US" dirty="0">
              <a:solidFill>
                <a:schemeClr val="tx1"/>
              </a:solidFill>
            </a:endParaRPr>
          </a:p>
        </p:txBody>
      </p:sp>
      <p:pic>
        <p:nvPicPr>
          <p:cNvPr id="3" name="Picture 2">
            <a:extLst>
              <a:ext uri="{FF2B5EF4-FFF2-40B4-BE49-F238E27FC236}">
                <a16:creationId xmlns:a16="http://schemas.microsoft.com/office/drawing/2014/main" id="{CF265A00-B5CA-4B38-A97D-15A74CB38986}"/>
              </a:ext>
            </a:extLst>
          </p:cNvPr>
          <p:cNvPicPr>
            <a:picLocks noChangeAspect="1"/>
          </p:cNvPicPr>
          <p:nvPr/>
        </p:nvPicPr>
        <p:blipFill rotWithShape="1">
          <a:blip r:embed="rId2"/>
          <a:srcRect l="26411" t="19680" r="26511" b="7304"/>
          <a:stretch/>
        </p:blipFill>
        <p:spPr>
          <a:xfrm>
            <a:off x="6291021" y="1457149"/>
            <a:ext cx="5749871" cy="5016433"/>
          </a:xfrm>
          <a:prstGeom prst="rect">
            <a:avLst/>
          </a:prstGeom>
          <a:ln w="38100">
            <a:solidFill>
              <a:sysClr val="windowText" lastClr="000000"/>
            </a:solidFill>
          </a:ln>
        </p:spPr>
      </p:pic>
      <p:sp>
        <p:nvSpPr>
          <p:cNvPr id="4" name="Content Placeholder 2">
            <a:extLst>
              <a:ext uri="{FF2B5EF4-FFF2-40B4-BE49-F238E27FC236}">
                <a16:creationId xmlns:a16="http://schemas.microsoft.com/office/drawing/2014/main" id="{58AEA7DE-3F8D-4AFF-9B8E-09C30C6BCFAD}"/>
              </a:ext>
            </a:extLst>
          </p:cNvPr>
          <p:cNvSpPr txBox="1">
            <a:spLocks/>
          </p:cNvSpPr>
          <p:nvPr/>
        </p:nvSpPr>
        <p:spPr>
          <a:xfrm>
            <a:off x="492656" y="1397932"/>
            <a:ext cx="4788204" cy="4796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CASEL’s downloadable Word document for self-assessment of SEL integrated instructional practices.  Aims to support: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“Fostering academic mindsets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Aligning SEL and academic objectives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Using interactive instructional practices and structures to promote SEL.” (CASEL)</a:t>
            </a:r>
          </a:p>
        </p:txBody>
      </p:sp>
      <p:sp>
        <p:nvSpPr>
          <p:cNvPr id="5" name="Rectangle 4">
            <a:extLst>
              <a:ext uri="{FF2B5EF4-FFF2-40B4-BE49-F238E27FC236}">
                <a16:creationId xmlns:a16="http://schemas.microsoft.com/office/drawing/2014/main" id="{5684F9BC-5FC0-47BB-9DF0-780F6AE8D18D}"/>
              </a:ext>
            </a:extLst>
          </p:cNvPr>
          <p:cNvSpPr/>
          <p:nvPr/>
        </p:nvSpPr>
        <p:spPr>
          <a:xfrm>
            <a:off x="1016343" y="6491958"/>
            <a:ext cx="1001104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hlinkClick r:id="rId3"/>
              </a:rPr>
              <a:t>https://schoolguide.casel.org/uploads/sites/2/2018/12/2021.3.24_Personal-SEL-Reflection-1.docx</a:t>
            </a:r>
            <a:r>
              <a:rPr kumimoji="0" lang="en-US" sz="1800" b="0" i="0" u="none" strike="noStrike" kern="120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237806166"/>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BDE0-2A88-4523-B9A9-96A21312ACB8}"/>
              </a:ext>
            </a:extLst>
          </p:cNvPr>
          <p:cNvSpPr>
            <a:spLocks noGrp="1"/>
          </p:cNvSpPr>
          <p:nvPr>
            <p:ph type="title"/>
          </p:nvPr>
        </p:nvSpPr>
        <p:spPr>
          <a:xfrm>
            <a:off x="838200" y="81207"/>
            <a:ext cx="10515600" cy="1325564"/>
          </a:xfrm>
        </p:spPr>
        <p:txBody>
          <a:bodyPr/>
          <a:lstStyle/>
          <a:p>
            <a:pPr algn="ctr"/>
            <a:r>
              <a:rPr lang="en-US" dirty="0"/>
              <a:t>Student Voice and Engagement</a:t>
            </a:r>
          </a:p>
        </p:txBody>
      </p:sp>
      <p:sp>
        <p:nvSpPr>
          <p:cNvPr id="3" name="Content Placeholder 2">
            <a:extLst>
              <a:ext uri="{FF2B5EF4-FFF2-40B4-BE49-F238E27FC236}">
                <a16:creationId xmlns:a16="http://schemas.microsoft.com/office/drawing/2014/main" id="{86429A51-AD5D-46F2-B9A8-F1306062D239}"/>
              </a:ext>
            </a:extLst>
          </p:cNvPr>
          <p:cNvSpPr txBox="1">
            <a:spLocks/>
          </p:cNvSpPr>
          <p:nvPr/>
        </p:nvSpPr>
        <p:spPr>
          <a:xfrm>
            <a:off x="697828" y="1562480"/>
            <a:ext cx="10499558" cy="5197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Students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do not yet have opportunities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take on leadership and decision-making roles.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Some students have opportunities</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to take on more </a:t>
            </a:r>
            <a:r>
              <a:rPr kumimoji="0" lang="en-US" sz="2400" b="0" i="0" u="none" strike="noStrike" kern="1200" cap="none" spc="0" normalizeH="0" baseline="0" noProof="0" dirty="0">
                <a:ln>
                  <a:noFill/>
                </a:ln>
                <a:solidFill>
                  <a:srgbClr val="90BB54"/>
                </a:solidFill>
                <a:effectLst/>
                <a:uLnTx/>
                <a:uFillTx/>
                <a:latin typeface="Calibri" panose="020F0502020204030204"/>
                <a:ea typeface="+mn-ea"/>
                <a:cs typeface="+mn-cs"/>
              </a:rPr>
              <a:t>traditional leadership roles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such as student council, patrols, or leading morning announcements.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Students are offered many opportunities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take on </a:t>
            </a:r>
            <a:r>
              <a:rPr kumimoji="0" lang="en-US" sz="2400" b="0" i="0" u="none" strike="noStrike" kern="1200" cap="none" spc="0" normalizeH="0" baseline="0" noProof="0" dirty="0">
                <a:ln>
                  <a:noFill/>
                </a:ln>
                <a:solidFill>
                  <a:srgbClr val="90BB54"/>
                </a:solidFill>
                <a:effectLst/>
                <a:uLnTx/>
                <a:uFillTx/>
                <a:latin typeface="Calibri" panose="020F0502020204030204"/>
                <a:ea typeface="+mn-ea"/>
                <a:cs typeface="+mn-cs"/>
              </a:rPr>
              <a:t>leadership and decision-making roles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that </a:t>
            </a:r>
            <a:r>
              <a:rPr kumimoji="0" lang="en-US" sz="2400" b="0" i="0" u="none" strike="noStrike" kern="1200" cap="none" spc="0" normalizeH="0" baseline="0" noProof="0" dirty="0">
                <a:ln>
                  <a:noFill/>
                </a:ln>
                <a:solidFill>
                  <a:srgbClr val="5B9BD5"/>
                </a:solidFill>
                <a:effectLst/>
                <a:uLnTx/>
                <a:uFillTx/>
                <a:latin typeface="Calibri" panose="020F0502020204030204"/>
                <a:ea typeface="+mn-ea"/>
                <a:cs typeface="+mn-cs"/>
              </a:rPr>
              <a:t>inform SEL initiatives, instructional practices, and school climate.</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Students </a:t>
            </a: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have opportunities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lead activities, solutions, and projects to improve their classrooms, school and the broader community.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Staff honor and elevate a broad range of student perspectives and experiences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by engaging them as </a:t>
            </a:r>
            <a:r>
              <a:rPr kumimoji="0" lang="en-US" sz="2400" b="0" i="0" u="none" strike="noStrike" kern="1200" cap="none" spc="0" normalizeH="0" baseline="0" noProof="0" dirty="0">
                <a:ln>
                  <a:noFill/>
                </a:ln>
                <a:solidFill>
                  <a:srgbClr val="90BB54"/>
                </a:solidFill>
                <a:effectLst/>
                <a:uLnTx/>
                <a:uFillTx/>
                <a:latin typeface="Calibri" panose="020F0502020204030204"/>
                <a:ea typeface="+mn-ea"/>
                <a:cs typeface="+mn-cs"/>
              </a:rPr>
              <a:t>leaders, problem solvers and decision-makers</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offering ways for students </a:t>
            </a:r>
            <a:r>
              <a:rPr kumimoji="0" lang="en-US" sz="2400" b="0" i="0" u="none" strike="noStrike" kern="1200" cap="none" spc="0" normalizeH="0" baseline="0" noProof="0" dirty="0">
                <a:ln>
                  <a:noFill/>
                </a:ln>
                <a:solidFill>
                  <a:srgbClr val="5B9BD5"/>
                </a:solidFill>
                <a:effectLst/>
                <a:uLnTx/>
                <a:uFillTx/>
                <a:latin typeface="Calibri" panose="020F0502020204030204"/>
                <a:ea typeface="+mn-ea"/>
                <a:cs typeface="+mn-cs"/>
              </a:rPr>
              <a:t>to shape SEL initiatives, instructional practices, and school climate</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Students </a:t>
            </a: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regularly initiate and lead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activities, solutions, and projects to improve their classrooms, school and the broader community</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p:txBody>
      </p:sp>
      <p:pic>
        <p:nvPicPr>
          <p:cNvPr id="4" name="Picture 3">
            <a:extLst>
              <a:ext uri="{FF2B5EF4-FFF2-40B4-BE49-F238E27FC236}">
                <a16:creationId xmlns:a16="http://schemas.microsoft.com/office/drawing/2014/main" id="{191610BC-8D14-4182-8090-72C106B51C15}"/>
              </a:ext>
            </a:extLst>
          </p:cNvPr>
          <p:cNvPicPr>
            <a:picLocks noChangeAspect="1"/>
          </p:cNvPicPr>
          <p:nvPr/>
        </p:nvPicPr>
        <p:blipFill>
          <a:blip r:embed="rId2"/>
          <a:stretch>
            <a:fillRect/>
          </a:stretch>
        </p:blipFill>
        <p:spPr>
          <a:xfrm>
            <a:off x="10627259" y="81207"/>
            <a:ext cx="1434772" cy="1434772"/>
          </a:xfrm>
          <a:prstGeom prst="rect">
            <a:avLst/>
          </a:prstGeom>
        </p:spPr>
      </p:pic>
    </p:spTree>
    <p:extLst>
      <p:ext uri="{BB962C8B-B14F-4D97-AF65-F5344CB8AC3E}">
        <p14:creationId xmlns:p14="http://schemas.microsoft.com/office/powerpoint/2010/main" val="277479745"/>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BAF9-6CF2-49ED-A989-DB3AAF3E25A3}"/>
              </a:ext>
            </a:extLst>
          </p:cNvPr>
          <p:cNvSpPr>
            <a:spLocks noGrp="1"/>
          </p:cNvSpPr>
          <p:nvPr>
            <p:ph type="title"/>
          </p:nvPr>
        </p:nvSpPr>
        <p:spPr>
          <a:xfrm>
            <a:off x="839788" y="203993"/>
            <a:ext cx="10515600" cy="1325564"/>
          </a:xfrm>
        </p:spPr>
        <p:txBody>
          <a:bodyPr/>
          <a:lstStyle/>
          <a:p>
            <a:pPr algn="ctr"/>
            <a:r>
              <a:rPr lang="en-US" dirty="0"/>
              <a:t>Student Voice and Engagement</a:t>
            </a:r>
            <a:br>
              <a:rPr lang="en-US" dirty="0"/>
            </a:br>
            <a:r>
              <a:rPr lang="en-US" dirty="0"/>
              <a:t>In Action: Reflection Process</a:t>
            </a:r>
          </a:p>
        </p:txBody>
      </p:sp>
      <p:cxnSp>
        <p:nvCxnSpPr>
          <p:cNvPr id="3" name="Straight Connector 2">
            <a:extLst>
              <a:ext uri="{FF2B5EF4-FFF2-40B4-BE49-F238E27FC236}">
                <a16:creationId xmlns:a16="http://schemas.microsoft.com/office/drawing/2014/main" id="{D929CBEC-F913-44A0-80B4-9F20D4E9D315}"/>
              </a:ext>
            </a:extLst>
          </p:cNvPr>
          <p:cNvCxnSpPr/>
          <p:nvPr/>
        </p:nvCxnSpPr>
        <p:spPr>
          <a:xfrm>
            <a:off x="6096000" y="1907309"/>
            <a:ext cx="0" cy="4739554"/>
          </a:xfrm>
          <a:prstGeom prst="line">
            <a:avLst/>
          </a:prstGeom>
          <a:noFill/>
          <a:ln w="38100" cap="flat" cmpd="sng" algn="ctr">
            <a:solidFill>
              <a:srgbClr val="5B9BD5"/>
            </a:solidFill>
            <a:prstDash val="solid"/>
            <a:miter lim="800000"/>
          </a:ln>
          <a:effectLst/>
        </p:spPr>
      </p:cxnSp>
      <p:sp>
        <p:nvSpPr>
          <p:cNvPr id="4" name="Text Placeholder 2">
            <a:extLst>
              <a:ext uri="{FF2B5EF4-FFF2-40B4-BE49-F238E27FC236}">
                <a16:creationId xmlns:a16="http://schemas.microsoft.com/office/drawing/2014/main" id="{E3A87E7E-5538-47A4-A95A-24489889B94D}"/>
              </a:ext>
            </a:extLst>
          </p:cNvPr>
          <p:cNvSpPr txBox="1">
            <a:spLocks/>
          </p:cNvSpPr>
          <p:nvPr/>
        </p:nvSpPr>
        <p:spPr>
          <a:xfrm>
            <a:off x="839788" y="168116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STRENGTHS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is your school already doing to support this?</a:t>
            </a:r>
          </a:p>
        </p:txBody>
      </p:sp>
      <p:sp>
        <p:nvSpPr>
          <p:cNvPr id="5" name="Text Placeholder 4">
            <a:extLst>
              <a:ext uri="{FF2B5EF4-FFF2-40B4-BE49-F238E27FC236}">
                <a16:creationId xmlns:a16="http://schemas.microsoft.com/office/drawing/2014/main" id="{D8049B1C-4B6E-47F6-94B2-A993888C6FE4}"/>
              </a:ext>
            </a:extLst>
          </p:cNvPr>
          <p:cNvSpPr txBox="1">
            <a:spLocks/>
          </p:cNvSpPr>
          <p:nvPr/>
        </p:nvSpPr>
        <p:spPr>
          <a:xfrm>
            <a:off x="6172200" y="1681163"/>
            <a:ext cx="5183188" cy="823912"/>
          </a:xfrm>
          <a:prstGeom prst="rect">
            <a:avLst/>
          </a:prstGeom>
        </p:spPr>
        <p:txBody>
          <a:bodyPr vert="horz" lIns="91440" tIns="45720" rIns="91440" bIns="45720" rtlCol="0" anchor="b">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AREAS for IMPROVEMENT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does your school need for further success?</a:t>
            </a:r>
          </a:p>
        </p:txBody>
      </p:sp>
      <p:sp>
        <p:nvSpPr>
          <p:cNvPr id="6" name="Content Placeholder 3">
            <a:extLst>
              <a:ext uri="{FF2B5EF4-FFF2-40B4-BE49-F238E27FC236}">
                <a16:creationId xmlns:a16="http://schemas.microsoft.com/office/drawing/2014/main" id="{C7C816CD-05A7-43B5-8E81-4D4B00A94658}"/>
              </a:ext>
            </a:extLst>
          </p:cNvPr>
          <p:cNvSpPr txBox="1">
            <a:spLocks/>
          </p:cNvSpPr>
          <p:nvPr/>
        </p:nvSpPr>
        <p:spPr>
          <a:xfrm>
            <a:off x="836612" y="2808287"/>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Monthly Classroom goal setting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Weekly Student Council meetings assisting with school climate projects and elevating student voice/engagement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Content Placeholder 5">
            <a:extLst>
              <a:ext uri="{FF2B5EF4-FFF2-40B4-BE49-F238E27FC236}">
                <a16:creationId xmlns:a16="http://schemas.microsoft.com/office/drawing/2014/main" id="{632B2F03-B2EB-4D7C-9DA4-BF7976951BCC}"/>
              </a:ext>
            </a:extLst>
          </p:cNvPr>
          <p:cNvSpPr txBox="1">
            <a:spLocks/>
          </p:cNvSpPr>
          <p:nvPr/>
        </p:nvSpPr>
        <p:spPr>
          <a:xfrm>
            <a:off x="6194426" y="2808287"/>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90BB54"/>
                </a:solidFill>
                <a:effectLst/>
                <a:uLnTx/>
                <a:uFillTx/>
                <a:latin typeface="Calibri" panose="020F0502020204030204"/>
                <a:ea typeface="+mn-ea"/>
                <a:cs typeface="+mn-cs"/>
              </a:rPr>
              <a:t>A need for more opportunities leaders, problem solvers and decision-makers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279317"/>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DE386-D4AB-4F23-A063-656067C701FE}"/>
              </a:ext>
            </a:extLst>
          </p:cNvPr>
          <p:cNvSpPr>
            <a:spLocks noGrp="1"/>
          </p:cNvSpPr>
          <p:nvPr>
            <p:ph type="title"/>
          </p:nvPr>
        </p:nvSpPr>
        <p:spPr/>
        <p:txBody>
          <a:bodyPr/>
          <a:lstStyle/>
          <a:p>
            <a:pPr algn="ctr"/>
            <a:r>
              <a:rPr lang="en-US" dirty="0"/>
              <a:t>Student Voice and Engagement</a:t>
            </a:r>
          </a:p>
        </p:txBody>
      </p:sp>
      <p:sp>
        <p:nvSpPr>
          <p:cNvPr id="3" name="Content Placeholder 2">
            <a:extLst>
              <a:ext uri="{FF2B5EF4-FFF2-40B4-BE49-F238E27FC236}">
                <a16:creationId xmlns:a16="http://schemas.microsoft.com/office/drawing/2014/main" id="{DA398C0D-0B8B-47A2-9235-4E5EEDE90523}"/>
              </a:ext>
            </a:extLst>
          </p:cNvPr>
          <p:cNvSpPr txBox="1">
            <a:spLocks/>
          </p:cNvSpPr>
          <p:nvPr/>
        </p:nvSpPr>
        <p:spPr>
          <a:xfrm>
            <a:off x="325463" y="1469168"/>
            <a:ext cx="1146874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Monthly Community Goal Setting, Planning, and Celebrating</a:t>
            </a:r>
          </a:p>
        </p:txBody>
      </p:sp>
      <p:pic>
        <p:nvPicPr>
          <p:cNvPr id="4" name="Picture 3">
            <a:extLst>
              <a:ext uri="{FF2B5EF4-FFF2-40B4-BE49-F238E27FC236}">
                <a16:creationId xmlns:a16="http://schemas.microsoft.com/office/drawing/2014/main" id="{02ADCCE1-277A-43A2-88E3-9EF57DF45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63" y="2438076"/>
            <a:ext cx="5584557" cy="3141313"/>
          </a:xfrm>
          <a:prstGeom prst="rect">
            <a:avLst/>
          </a:prstGeom>
          <a:ln w="76200">
            <a:solidFill>
              <a:schemeClr val="tx1"/>
            </a:solidFill>
          </a:ln>
        </p:spPr>
      </p:pic>
      <p:pic>
        <p:nvPicPr>
          <p:cNvPr id="5" name="Picture 4">
            <a:extLst>
              <a:ext uri="{FF2B5EF4-FFF2-40B4-BE49-F238E27FC236}">
                <a16:creationId xmlns:a16="http://schemas.microsoft.com/office/drawing/2014/main" id="{4FADF5A4-1FBB-4456-A92F-5EA408F84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771" y="2405722"/>
            <a:ext cx="5699589" cy="3206019"/>
          </a:xfrm>
          <a:prstGeom prst="rect">
            <a:avLst/>
          </a:prstGeom>
          <a:ln w="76200">
            <a:solidFill>
              <a:schemeClr val="tx1"/>
            </a:solidFill>
          </a:ln>
        </p:spPr>
      </p:pic>
      <p:sp>
        <p:nvSpPr>
          <p:cNvPr id="6" name="Rectangle 5"/>
          <p:cNvSpPr/>
          <p:nvPr/>
        </p:nvSpPr>
        <p:spPr>
          <a:xfrm>
            <a:off x="1324313" y="5689076"/>
            <a:ext cx="3181384" cy="369332"/>
          </a:xfrm>
          <a:prstGeom prst="rect">
            <a:avLst/>
          </a:prstGeom>
        </p:spPr>
        <p:txBody>
          <a:bodyPr wrap="none">
            <a:spAutoFit/>
          </a:bodyPr>
          <a:lstStyle/>
          <a:p>
            <a:pPr lvl="0" defTabSz="914400" hangingPunct="1">
              <a:lnSpc>
                <a:spcPct val="90000"/>
              </a:lnSpc>
              <a:spcBef>
                <a:spcPts val="1000"/>
              </a:spcBef>
              <a:defRPr/>
            </a:pPr>
            <a:r>
              <a:rPr lang="en-US" sz="2000" kern="1200" dirty="0">
                <a:solidFill>
                  <a:sysClr val="windowText" lastClr="000000"/>
                </a:solidFill>
              </a:rPr>
              <a:t>Sample slide from SEL lesson</a:t>
            </a:r>
          </a:p>
        </p:txBody>
      </p:sp>
      <p:sp>
        <p:nvSpPr>
          <p:cNvPr id="7" name="Rectangle 6"/>
          <p:cNvSpPr/>
          <p:nvPr/>
        </p:nvSpPr>
        <p:spPr>
          <a:xfrm>
            <a:off x="7523111" y="5689072"/>
            <a:ext cx="3181384" cy="369332"/>
          </a:xfrm>
          <a:prstGeom prst="rect">
            <a:avLst/>
          </a:prstGeom>
        </p:spPr>
        <p:txBody>
          <a:bodyPr wrap="none">
            <a:spAutoFit/>
          </a:bodyPr>
          <a:lstStyle/>
          <a:p>
            <a:pPr lvl="0" defTabSz="914400" hangingPunct="1">
              <a:lnSpc>
                <a:spcPct val="90000"/>
              </a:lnSpc>
              <a:spcBef>
                <a:spcPts val="1000"/>
              </a:spcBef>
              <a:defRPr/>
            </a:pPr>
            <a:r>
              <a:rPr lang="en-US" sz="2000" kern="1200" dirty="0">
                <a:solidFill>
                  <a:sysClr val="windowText" lastClr="000000"/>
                </a:solidFill>
              </a:rPr>
              <a:t>Sample slide from SEL lesson</a:t>
            </a:r>
          </a:p>
        </p:txBody>
      </p:sp>
    </p:spTree>
    <p:extLst>
      <p:ext uri="{BB962C8B-B14F-4D97-AF65-F5344CB8AC3E}">
        <p14:creationId xmlns:p14="http://schemas.microsoft.com/office/powerpoint/2010/main" val="37002547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BCEC-E26E-45C6-B354-9FB993AC6273}"/>
              </a:ext>
            </a:extLst>
          </p:cNvPr>
          <p:cNvSpPr>
            <a:spLocks noGrp="1"/>
          </p:cNvSpPr>
          <p:nvPr>
            <p:ph type="title"/>
          </p:nvPr>
        </p:nvSpPr>
        <p:spPr/>
        <p:txBody>
          <a:bodyPr/>
          <a:lstStyle/>
          <a:p>
            <a:pPr algn="ctr"/>
            <a:r>
              <a:rPr lang="en-US" dirty="0"/>
              <a:t>Today’s Learning Objectives</a:t>
            </a:r>
          </a:p>
        </p:txBody>
      </p:sp>
      <p:sp>
        <p:nvSpPr>
          <p:cNvPr id="3" name="Text Placeholder 2">
            <a:extLst>
              <a:ext uri="{FF2B5EF4-FFF2-40B4-BE49-F238E27FC236}">
                <a16:creationId xmlns:a16="http://schemas.microsoft.com/office/drawing/2014/main" id="{ED098ED0-6053-4316-9CD4-33F1063C104F}"/>
              </a:ext>
            </a:extLst>
          </p:cNvPr>
          <p:cNvSpPr>
            <a:spLocks noGrp="1"/>
          </p:cNvSpPr>
          <p:nvPr>
            <p:ph type="body" idx="1"/>
          </p:nvPr>
        </p:nvSpPr>
        <p:spPr/>
        <p:txBody>
          <a:bodyPr/>
          <a:lstStyle/>
          <a:p>
            <a:r>
              <a:rPr lang="en-US" sz="2800" dirty="0"/>
              <a:t>Learn how the elements of the Guide to Schoolwide SEL and CASEL Rubric can facilitate implementation. </a:t>
            </a:r>
          </a:p>
          <a:p>
            <a:r>
              <a:rPr lang="en-US" sz="2800" dirty="0"/>
              <a:t>Learn from current examples of school-wide SEL implementation efforts, from comprehensive distance learning and hybrid learning.</a:t>
            </a:r>
          </a:p>
          <a:p>
            <a:r>
              <a:rPr lang="en-US" sz="2800" dirty="0"/>
              <a:t>Identify strategies and resources that multi-disciplinary school staff can utilize to begin planning their schools' improvement efforts.</a:t>
            </a:r>
          </a:p>
          <a:p>
            <a:pPr marL="0" indent="0">
              <a:buNone/>
            </a:pPr>
            <a:endParaRPr lang="en-US" dirty="0"/>
          </a:p>
        </p:txBody>
      </p:sp>
    </p:spTree>
    <p:extLst>
      <p:ext uri="{BB962C8B-B14F-4D97-AF65-F5344CB8AC3E}">
        <p14:creationId xmlns:p14="http://schemas.microsoft.com/office/powerpoint/2010/main" val="1245868243"/>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8E73-7272-448E-98C3-B1CE49CBECCA}"/>
              </a:ext>
            </a:extLst>
          </p:cNvPr>
          <p:cNvSpPr>
            <a:spLocks noGrp="1"/>
          </p:cNvSpPr>
          <p:nvPr>
            <p:ph type="title"/>
          </p:nvPr>
        </p:nvSpPr>
        <p:spPr>
          <a:xfrm>
            <a:off x="874939" y="193675"/>
            <a:ext cx="10515600" cy="1325564"/>
          </a:xfrm>
        </p:spPr>
        <p:txBody>
          <a:bodyPr/>
          <a:lstStyle/>
          <a:p>
            <a:pPr algn="ctr"/>
            <a:r>
              <a:rPr lang="en-US" dirty="0"/>
              <a:t>Student Voice and Engagement</a:t>
            </a:r>
          </a:p>
        </p:txBody>
      </p:sp>
      <p:sp>
        <p:nvSpPr>
          <p:cNvPr id="3" name="Content Placeholder 2">
            <a:extLst>
              <a:ext uri="{FF2B5EF4-FFF2-40B4-BE49-F238E27FC236}">
                <a16:creationId xmlns:a16="http://schemas.microsoft.com/office/drawing/2014/main" id="{226D3823-E21F-4B55-92ED-8250700EC8A5}"/>
              </a:ext>
            </a:extLst>
          </p:cNvPr>
          <p:cNvSpPr txBox="1">
            <a:spLocks/>
          </p:cNvSpPr>
          <p:nvPr/>
        </p:nvSpPr>
        <p:spPr>
          <a:xfrm>
            <a:off x="325463" y="1469168"/>
            <a:ext cx="1146874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Student Council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Assisted with launch of Hybrid learning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Discussed how to make spirit week more inclusive while allowing both individual expression and community building.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Took leadership role planning two 5</a:t>
            </a:r>
            <a:r>
              <a:rPr kumimoji="0" lang="en-US" sz="24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th</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grade mural projects designed to reflect this unprecedented school year. </a:t>
            </a:r>
          </a:p>
        </p:txBody>
      </p:sp>
      <p:pic>
        <p:nvPicPr>
          <p:cNvPr id="4" name="Picture 3">
            <a:extLst>
              <a:ext uri="{FF2B5EF4-FFF2-40B4-BE49-F238E27FC236}">
                <a16:creationId xmlns:a16="http://schemas.microsoft.com/office/drawing/2014/main" id="{AD459CBE-052F-40A5-91B3-49222D58E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360" y="3943081"/>
            <a:ext cx="4631029" cy="2604954"/>
          </a:xfrm>
          <a:prstGeom prst="rect">
            <a:avLst/>
          </a:prstGeom>
          <a:ln w="76200">
            <a:solidFill>
              <a:schemeClr val="tx1"/>
            </a:solidFill>
          </a:ln>
        </p:spPr>
      </p:pic>
      <p:pic>
        <p:nvPicPr>
          <p:cNvPr id="5" name="Picture 4">
            <a:extLst>
              <a:ext uri="{FF2B5EF4-FFF2-40B4-BE49-F238E27FC236}">
                <a16:creationId xmlns:a16="http://schemas.microsoft.com/office/drawing/2014/main" id="{42BF1069-9FF0-4F83-8CC9-8625822C0E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76667" y="4284201"/>
            <a:ext cx="2604954" cy="1953716"/>
          </a:xfrm>
          <a:prstGeom prst="rect">
            <a:avLst/>
          </a:prstGeom>
          <a:ln w="76200">
            <a:solidFill>
              <a:schemeClr val="tx1"/>
            </a:solidFill>
          </a:ln>
        </p:spPr>
      </p:pic>
      <p:pic>
        <p:nvPicPr>
          <p:cNvPr id="6" name="Picture 5">
            <a:extLst>
              <a:ext uri="{FF2B5EF4-FFF2-40B4-BE49-F238E27FC236}">
                <a16:creationId xmlns:a16="http://schemas.microsoft.com/office/drawing/2014/main" id="{0DB96335-758F-4145-9778-EB99507963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451343" y="4270638"/>
            <a:ext cx="2620457" cy="1965343"/>
          </a:xfrm>
          <a:prstGeom prst="rect">
            <a:avLst/>
          </a:prstGeom>
          <a:ln w="76200">
            <a:solidFill>
              <a:schemeClr val="tx1"/>
            </a:solidFill>
          </a:ln>
        </p:spPr>
      </p:pic>
    </p:spTree>
    <p:extLst>
      <p:ext uri="{BB962C8B-B14F-4D97-AF65-F5344CB8AC3E}">
        <p14:creationId xmlns:p14="http://schemas.microsoft.com/office/powerpoint/2010/main" val="1835358626"/>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A4F4-4CFB-4652-87FF-99D03DF9674B}"/>
              </a:ext>
            </a:extLst>
          </p:cNvPr>
          <p:cNvSpPr>
            <a:spLocks noGrp="1"/>
          </p:cNvSpPr>
          <p:nvPr>
            <p:ph type="title"/>
          </p:nvPr>
        </p:nvSpPr>
        <p:spPr>
          <a:xfrm>
            <a:off x="838200" y="25437"/>
            <a:ext cx="10515600" cy="1325564"/>
          </a:xfrm>
        </p:spPr>
        <p:txBody>
          <a:bodyPr/>
          <a:lstStyle/>
          <a:p>
            <a:pPr algn="ctr"/>
            <a:r>
              <a:rPr lang="en-US" sz="4400" dirty="0"/>
              <a:t>Student Voice and Engagement</a:t>
            </a:r>
            <a:endParaRPr lang="en-US" dirty="0"/>
          </a:p>
        </p:txBody>
      </p:sp>
      <p:pic>
        <p:nvPicPr>
          <p:cNvPr id="3" name="Picture 2">
            <a:extLst>
              <a:ext uri="{FF2B5EF4-FFF2-40B4-BE49-F238E27FC236}">
                <a16:creationId xmlns:a16="http://schemas.microsoft.com/office/drawing/2014/main" id="{B6B34391-1A7E-4E41-8D1B-5EE24DEDC27D}"/>
              </a:ext>
            </a:extLst>
          </p:cNvPr>
          <p:cNvPicPr>
            <a:picLocks noChangeAspect="1"/>
          </p:cNvPicPr>
          <p:nvPr/>
        </p:nvPicPr>
        <p:blipFill rotWithShape="1">
          <a:blip r:embed="rId2"/>
          <a:srcRect l="27260" t="19831" r="26892" b="8888"/>
          <a:stretch/>
        </p:blipFill>
        <p:spPr>
          <a:xfrm>
            <a:off x="5863528" y="1256175"/>
            <a:ext cx="5901323" cy="5160936"/>
          </a:xfrm>
          <a:prstGeom prst="rect">
            <a:avLst/>
          </a:prstGeom>
          <a:ln w="38100">
            <a:solidFill>
              <a:sysClr val="windowText" lastClr="000000"/>
            </a:solidFill>
          </a:ln>
        </p:spPr>
      </p:pic>
      <p:sp>
        <p:nvSpPr>
          <p:cNvPr id="4" name="Content Placeholder 2">
            <a:extLst>
              <a:ext uri="{FF2B5EF4-FFF2-40B4-BE49-F238E27FC236}">
                <a16:creationId xmlns:a16="http://schemas.microsoft.com/office/drawing/2014/main" id="{A6027370-A886-423C-9E77-5CDFA2F186A8}"/>
              </a:ext>
            </a:extLst>
          </p:cNvPr>
          <p:cNvSpPr txBox="1">
            <a:spLocks/>
          </p:cNvSpPr>
          <p:nvPr/>
        </p:nvSpPr>
        <p:spPr>
          <a:xfrm>
            <a:off x="492656" y="1438554"/>
            <a:ext cx="4788204" cy="4796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CASEL’s downloadable Word document for elevating student voice offers many strategies.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Gathering student perspectives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Recruiting student members for SEL Team/Leadership teams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Student-led advocacy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Build student-centered classrooms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Involve students in teaching about SEL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Student-led conferences</a:t>
            </a:r>
          </a:p>
        </p:txBody>
      </p:sp>
      <p:sp>
        <p:nvSpPr>
          <p:cNvPr id="5" name="Rectangle 4">
            <a:extLst>
              <a:ext uri="{FF2B5EF4-FFF2-40B4-BE49-F238E27FC236}">
                <a16:creationId xmlns:a16="http://schemas.microsoft.com/office/drawing/2014/main" id="{194FB231-DDF9-4391-86D6-933FE1AABA0A}"/>
              </a:ext>
            </a:extLst>
          </p:cNvPr>
          <p:cNvSpPr/>
          <p:nvPr/>
        </p:nvSpPr>
        <p:spPr>
          <a:xfrm>
            <a:off x="1110711" y="6409840"/>
            <a:ext cx="984659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hlinkClick r:id="rId3"/>
              </a:rPr>
              <a:t>https://schoolguide.casel.org/uploads/sites/2/2020/10/Strategies-for-Elevating-Student-Voice.docx</a:t>
            </a:r>
            <a:r>
              <a:rPr kumimoji="0" lang="en-US" sz="1800" b="0" i="0" u="none" strike="noStrike" kern="120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1983871297"/>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4D75-F911-4AB2-9D25-78808BB54295}"/>
              </a:ext>
            </a:extLst>
          </p:cNvPr>
          <p:cNvSpPr>
            <a:spLocks noGrp="1"/>
          </p:cNvSpPr>
          <p:nvPr>
            <p:ph type="title"/>
          </p:nvPr>
        </p:nvSpPr>
        <p:spPr>
          <a:xfrm>
            <a:off x="870857" y="190415"/>
            <a:ext cx="10515600" cy="1325564"/>
          </a:xfrm>
        </p:spPr>
        <p:txBody>
          <a:bodyPr/>
          <a:lstStyle/>
          <a:p>
            <a:pPr algn="ctr"/>
            <a:r>
              <a:rPr lang="en-US" dirty="0"/>
              <a:t>School Climate</a:t>
            </a:r>
          </a:p>
        </p:txBody>
      </p:sp>
      <p:sp>
        <p:nvSpPr>
          <p:cNvPr id="3" name="Content Placeholder 2">
            <a:extLst>
              <a:ext uri="{FF2B5EF4-FFF2-40B4-BE49-F238E27FC236}">
                <a16:creationId xmlns:a16="http://schemas.microsoft.com/office/drawing/2014/main" id="{8F1D7EBC-8785-460F-ADCA-A64CEF7CCE1D}"/>
              </a:ext>
            </a:extLst>
          </p:cNvPr>
          <p:cNvSpPr txBox="1">
            <a:spLocks/>
          </p:cNvSpPr>
          <p:nvPr/>
        </p:nvSpPr>
        <p:spPr>
          <a:xfrm>
            <a:off x="697828" y="1562480"/>
            <a:ext cx="10499558" cy="40717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team has not yet prioritized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school climate efforts.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is beginning to plan school climate improvement efforts</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90BB54"/>
                </a:solidFill>
                <a:effectLst/>
                <a:uLnTx/>
                <a:uFillTx/>
                <a:latin typeface="Calibri" panose="020F0502020204030204"/>
                <a:ea typeface="+mn-ea"/>
                <a:cs typeface="+mn-cs"/>
              </a:rPr>
              <a:t>Schoolwide norms and shared agreements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have been collaboratively developed and aligned to the school’s SEL vision.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meets regularly to plan school climate improvement efforts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and is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beginning to collect climate data</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90BB54"/>
                </a:solidFill>
                <a:effectLst/>
                <a:uLnTx/>
                <a:uFillTx/>
                <a:latin typeface="Calibri" panose="020F0502020204030204"/>
                <a:ea typeface="+mn-ea"/>
                <a:cs typeface="+mn-cs"/>
              </a:rPr>
              <a:t>Schoolwide norms, shared agreements, routines, and procedures</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support the school’s SEL vision and climate.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regularly assesses climate (through observational data, surveys, etc.)</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meets regularly to plan improvement efforts based on data</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90BB54"/>
                </a:solidFill>
                <a:effectLst/>
                <a:uLnTx/>
                <a:uFillTx/>
                <a:latin typeface="Calibri" panose="020F0502020204030204"/>
                <a:ea typeface="+mn-ea"/>
                <a:cs typeface="+mn-cs"/>
              </a:rPr>
              <a:t>Schoolwide norms, shared agreements, routines, and procedures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support the school’s SEL vision and climate. </a:t>
            </a:r>
          </a:p>
        </p:txBody>
      </p:sp>
      <p:pic>
        <p:nvPicPr>
          <p:cNvPr id="4" name="Picture 3">
            <a:extLst>
              <a:ext uri="{FF2B5EF4-FFF2-40B4-BE49-F238E27FC236}">
                <a16:creationId xmlns:a16="http://schemas.microsoft.com/office/drawing/2014/main" id="{C7E961E0-B60C-4DED-B054-407F390D6B34}"/>
              </a:ext>
            </a:extLst>
          </p:cNvPr>
          <p:cNvPicPr>
            <a:picLocks noChangeAspect="1"/>
          </p:cNvPicPr>
          <p:nvPr/>
        </p:nvPicPr>
        <p:blipFill>
          <a:blip r:embed="rId2"/>
          <a:stretch>
            <a:fillRect/>
          </a:stretch>
        </p:blipFill>
        <p:spPr>
          <a:xfrm>
            <a:off x="10627259" y="81207"/>
            <a:ext cx="1434772" cy="1434772"/>
          </a:xfrm>
          <a:prstGeom prst="rect">
            <a:avLst/>
          </a:prstGeom>
        </p:spPr>
      </p:pic>
    </p:spTree>
    <p:extLst>
      <p:ext uri="{BB962C8B-B14F-4D97-AF65-F5344CB8AC3E}">
        <p14:creationId xmlns:p14="http://schemas.microsoft.com/office/powerpoint/2010/main" val="802848098"/>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2F20F-B405-4B93-80D6-05CFD7E19603}"/>
              </a:ext>
            </a:extLst>
          </p:cNvPr>
          <p:cNvSpPr>
            <a:spLocks noGrp="1"/>
          </p:cNvSpPr>
          <p:nvPr>
            <p:ph type="title"/>
          </p:nvPr>
        </p:nvSpPr>
        <p:spPr/>
        <p:txBody>
          <a:bodyPr/>
          <a:lstStyle/>
          <a:p>
            <a:pPr algn="ctr"/>
            <a:r>
              <a:rPr lang="en-US" dirty="0"/>
              <a:t>School Climate</a:t>
            </a:r>
          </a:p>
        </p:txBody>
      </p:sp>
      <p:sp>
        <p:nvSpPr>
          <p:cNvPr id="3" name="Content Placeholder 2">
            <a:extLst>
              <a:ext uri="{FF2B5EF4-FFF2-40B4-BE49-F238E27FC236}">
                <a16:creationId xmlns:a16="http://schemas.microsoft.com/office/drawing/2014/main" id="{D785A1FD-6BA5-4794-9A30-76F29D734BDF}"/>
              </a:ext>
            </a:extLst>
          </p:cNvPr>
          <p:cNvSpPr txBox="1">
            <a:spLocks/>
          </p:cNvSpPr>
          <p:nvPr/>
        </p:nvSpPr>
        <p:spPr>
          <a:xfrm>
            <a:off x="993834" y="1875295"/>
            <a:ext cx="5500935" cy="44178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Informal and formal survey data collected overtime</a:t>
            </a:r>
          </a:p>
        </p:txBody>
      </p:sp>
      <p:pic>
        <p:nvPicPr>
          <p:cNvPr id="4" name="Content Placeholder 4">
            <a:extLst>
              <a:ext uri="{FF2B5EF4-FFF2-40B4-BE49-F238E27FC236}">
                <a16:creationId xmlns:a16="http://schemas.microsoft.com/office/drawing/2014/main" id="{19DE6BC0-2964-48F5-A263-4ADFC2EBA98D}"/>
              </a:ext>
            </a:extLst>
          </p:cNvPr>
          <p:cNvPicPr>
            <a:picLocks noChangeAspect="1"/>
          </p:cNvPicPr>
          <p:nvPr/>
        </p:nvPicPr>
        <p:blipFill>
          <a:blip r:embed="rId2"/>
          <a:stretch>
            <a:fillRect/>
          </a:stretch>
        </p:blipFill>
        <p:spPr>
          <a:xfrm>
            <a:off x="1086823" y="2748903"/>
            <a:ext cx="5407946" cy="3611535"/>
          </a:xfrm>
          <a:prstGeom prst="rect">
            <a:avLst/>
          </a:prstGeom>
          <a:ln w="38100">
            <a:solidFill>
              <a:sysClr val="windowText" lastClr="000000"/>
            </a:solidFill>
          </a:ln>
        </p:spPr>
      </p:pic>
      <p:pic>
        <p:nvPicPr>
          <p:cNvPr id="5" name="Picture 2" descr="Panorama Education logo">
            <a:extLst>
              <a:ext uri="{FF2B5EF4-FFF2-40B4-BE49-F238E27FC236}">
                <a16:creationId xmlns:a16="http://schemas.microsoft.com/office/drawing/2014/main" id="{97DCA1D5-3F61-4591-AFE5-A8E99B52D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4559" y="753644"/>
            <a:ext cx="2107111" cy="12718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FAF7252-E52E-42DC-9BE1-61E3E3BE9D03}"/>
              </a:ext>
            </a:extLst>
          </p:cNvPr>
          <p:cNvPicPr>
            <a:picLocks noChangeAspect="1"/>
          </p:cNvPicPr>
          <p:nvPr/>
        </p:nvPicPr>
        <p:blipFill>
          <a:blip r:embed="rId4"/>
          <a:stretch>
            <a:fillRect/>
          </a:stretch>
        </p:blipFill>
        <p:spPr>
          <a:xfrm>
            <a:off x="6996240" y="2113567"/>
            <a:ext cx="4710192" cy="4246871"/>
          </a:xfrm>
          <a:prstGeom prst="rect">
            <a:avLst/>
          </a:prstGeom>
          <a:ln w="38100">
            <a:solidFill>
              <a:sysClr val="windowText" lastClr="000000"/>
            </a:solidFill>
          </a:ln>
        </p:spPr>
      </p:pic>
    </p:spTree>
    <p:extLst>
      <p:ext uri="{BB962C8B-B14F-4D97-AF65-F5344CB8AC3E}">
        <p14:creationId xmlns:p14="http://schemas.microsoft.com/office/powerpoint/2010/main" val="3454055153"/>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60F51-A70A-4CC0-85AD-760130DF9B53}"/>
              </a:ext>
            </a:extLst>
          </p:cNvPr>
          <p:cNvSpPr>
            <a:spLocks noGrp="1"/>
          </p:cNvSpPr>
          <p:nvPr>
            <p:ph type="title"/>
          </p:nvPr>
        </p:nvSpPr>
        <p:spPr>
          <a:xfrm>
            <a:off x="838200" y="195396"/>
            <a:ext cx="10515600" cy="1325564"/>
          </a:xfrm>
        </p:spPr>
        <p:txBody>
          <a:bodyPr/>
          <a:lstStyle/>
          <a:p>
            <a:pPr algn="ctr"/>
            <a:r>
              <a:rPr lang="en-US" dirty="0"/>
              <a:t>Cultural Responsiveness</a:t>
            </a:r>
          </a:p>
        </p:txBody>
      </p:sp>
      <p:sp>
        <p:nvSpPr>
          <p:cNvPr id="3" name="Content Placeholder 2">
            <a:extLst>
              <a:ext uri="{FF2B5EF4-FFF2-40B4-BE49-F238E27FC236}">
                <a16:creationId xmlns:a16="http://schemas.microsoft.com/office/drawing/2014/main" id="{FDE35131-2CE7-43B4-97B1-F7C5DC95B829}"/>
              </a:ext>
            </a:extLst>
          </p:cNvPr>
          <p:cNvSpPr txBox="1">
            <a:spLocks/>
          </p:cNvSpPr>
          <p:nvPr/>
        </p:nvSpPr>
        <p:spPr>
          <a:xfrm>
            <a:off x="745212" y="1688502"/>
            <a:ext cx="10499558" cy="4805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Leadership and staff are </a:t>
            </a: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not yet familiar </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with their students’ cultural backgrounds, life circumstances, or the local community context.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Leadership and staff </a:t>
            </a: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are familiar with most </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of their students’ cultural backgrounds, life circumstances, and the local community context.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Leadership and staff </a:t>
            </a: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are familiar</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with students’ cultural backgrounds, life circumstances, and the local community context</a:t>
            </a:r>
            <a:r>
              <a:rPr kumimoji="0" lang="en-US" sz="2200" b="0" i="0" u="none" strike="noStrike" kern="1200" cap="none" spc="0" normalizeH="0" baseline="0" noProof="0" dirty="0">
                <a:ln>
                  <a:noFill/>
                </a:ln>
                <a:solidFill>
                  <a:srgbClr val="90BB54"/>
                </a:solidFill>
                <a:effectLst/>
                <a:uLnTx/>
                <a:uFillTx/>
                <a:latin typeface="Calibri" panose="020F0502020204030204"/>
                <a:ea typeface="+mn-ea"/>
                <a:cs typeface="+mn-cs"/>
              </a:rPr>
              <a:t>. Instructional materials offer diverse representations of culture, race, gender, and other identities</a:t>
            </a:r>
            <a:r>
              <a:rPr kumimoji="0" lang="en-US" sz="2200" b="0" i="0" u="none" strike="noStrike" kern="1200" cap="none" spc="0" normalizeH="0" baseline="0" noProof="0" dirty="0">
                <a:ln>
                  <a:noFill/>
                </a:ln>
                <a:solidFill>
                  <a:srgbClr val="5B9BD5"/>
                </a:solidFill>
                <a:effectLst/>
                <a:uLnTx/>
                <a:uFillTx/>
                <a:latin typeface="Calibri" panose="020F0502020204030204"/>
                <a:ea typeface="+mn-ea"/>
                <a:cs typeface="+mn-cs"/>
              </a:rPr>
              <a:t>. SEL practices provide opportunities for some students to learn about cultural differences</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Leadership and staff </a:t>
            </a:r>
            <a:r>
              <a:rPr kumimoji="0" lang="en-US" sz="2200" b="0" i="0" u="none" strike="noStrike" kern="1200" cap="none" spc="0" normalizeH="0" baseline="0" noProof="0" dirty="0">
                <a:ln>
                  <a:noFill/>
                </a:ln>
                <a:solidFill>
                  <a:srgbClr val="ED7D31"/>
                </a:solidFill>
                <a:effectLst/>
                <a:uLnTx/>
                <a:uFillTx/>
                <a:latin typeface="Calibri" panose="020F0502020204030204"/>
                <a:ea typeface="+mn-ea"/>
                <a:cs typeface="+mn-cs"/>
              </a:rPr>
              <a:t>are deeply knowledgeable </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about students’ lived experiences, cultural backgrounds, and the local community context. </a:t>
            </a:r>
            <a:r>
              <a:rPr kumimoji="0" lang="en-US" sz="2200" b="0" i="0" u="none" strike="noStrike" kern="1200" cap="none" spc="0" normalizeH="0" baseline="0" noProof="0" dirty="0">
                <a:ln>
                  <a:noFill/>
                </a:ln>
                <a:solidFill>
                  <a:srgbClr val="90BB54"/>
                </a:solidFill>
                <a:effectLst/>
                <a:uLnTx/>
                <a:uFillTx/>
                <a:latin typeface="Calibri" panose="020F0502020204030204"/>
                <a:ea typeface="+mn-ea"/>
                <a:cs typeface="+mn-cs"/>
              </a:rPr>
              <a:t>Instructional materials offer diverse representations of culture, race, gender, and other identities</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srgbClr val="5B9BD5"/>
                </a:solidFill>
                <a:effectLst/>
                <a:uLnTx/>
                <a:uFillTx/>
                <a:latin typeface="Calibri" panose="020F0502020204030204"/>
                <a:ea typeface="+mn-ea"/>
                <a:cs typeface="+mn-cs"/>
              </a:rPr>
              <a:t>SEL practices provide opportunities for students to learn about cultural differences</a:t>
            </a:r>
            <a:r>
              <a:rPr kumimoji="0" lang="en-US" sz="2200" b="0" i="0" u="none" strike="noStrike" kern="1200" cap="none" spc="0" normalizeH="0" baseline="0" noProof="0" dirty="0">
                <a:ln>
                  <a:noFill/>
                </a:ln>
                <a:solidFill>
                  <a:srgbClr val="7030A0"/>
                </a:solidFill>
                <a:effectLst/>
                <a:uLnTx/>
                <a:uFillTx/>
                <a:latin typeface="Calibri" panose="020F0502020204030204"/>
                <a:ea typeface="+mn-ea"/>
                <a:cs typeface="+mn-cs"/>
              </a:rPr>
              <a:t>, explore and celebrate their own social and cultural identities, and collaboratively develop inclusive and equitable learning environments. </a:t>
            </a:r>
          </a:p>
        </p:txBody>
      </p:sp>
      <p:pic>
        <p:nvPicPr>
          <p:cNvPr id="4" name="Picture 3">
            <a:extLst>
              <a:ext uri="{FF2B5EF4-FFF2-40B4-BE49-F238E27FC236}">
                <a16:creationId xmlns:a16="http://schemas.microsoft.com/office/drawing/2014/main" id="{68C083AA-8984-435A-BBFA-609301B7F0EF}"/>
              </a:ext>
            </a:extLst>
          </p:cNvPr>
          <p:cNvPicPr>
            <a:picLocks noChangeAspect="1"/>
          </p:cNvPicPr>
          <p:nvPr/>
        </p:nvPicPr>
        <p:blipFill>
          <a:blip r:embed="rId2"/>
          <a:stretch>
            <a:fillRect/>
          </a:stretch>
        </p:blipFill>
        <p:spPr>
          <a:xfrm>
            <a:off x="10627259" y="81207"/>
            <a:ext cx="1434772" cy="1434772"/>
          </a:xfrm>
          <a:prstGeom prst="rect">
            <a:avLst/>
          </a:prstGeom>
        </p:spPr>
      </p:pic>
    </p:spTree>
    <p:extLst>
      <p:ext uri="{BB962C8B-B14F-4D97-AF65-F5344CB8AC3E}">
        <p14:creationId xmlns:p14="http://schemas.microsoft.com/office/powerpoint/2010/main" val="28057589"/>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AD7D-54DB-47D1-AA25-752957A6305E}"/>
              </a:ext>
            </a:extLst>
          </p:cNvPr>
          <p:cNvSpPr>
            <a:spLocks noGrp="1"/>
          </p:cNvSpPr>
          <p:nvPr>
            <p:ph type="title"/>
          </p:nvPr>
        </p:nvSpPr>
        <p:spPr>
          <a:xfrm>
            <a:off x="838200" y="205921"/>
            <a:ext cx="10515600" cy="1325564"/>
          </a:xfrm>
        </p:spPr>
        <p:txBody>
          <a:bodyPr/>
          <a:lstStyle/>
          <a:p>
            <a:pPr algn="ctr"/>
            <a:r>
              <a:rPr lang="en-US" dirty="0"/>
              <a:t>Cultural Responsiveness</a:t>
            </a:r>
          </a:p>
        </p:txBody>
      </p:sp>
      <p:sp>
        <p:nvSpPr>
          <p:cNvPr id="4" name="Google Shape;235;p38">
            <a:extLst>
              <a:ext uri="{FF2B5EF4-FFF2-40B4-BE49-F238E27FC236}">
                <a16:creationId xmlns:a16="http://schemas.microsoft.com/office/drawing/2014/main" id="{CE3EF717-0BD1-49AB-872E-B132BB8E3E6A}"/>
              </a:ext>
            </a:extLst>
          </p:cNvPr>
          <p:cNvSpPr txBox="1">
            <a:spLocks/>
          </p:cNvSpPr>
          <p:nvPr/>
        </p:nvSpPr>
        <p:spPr>
          <a:xfrm>
            <a:off x="705394" y="4486641"/>
            <a:ext cx="8637445" cy="3854032"/>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361950" algn="l" defTabSz="914400" rtl="0" eaLnBrk="1" fontAlgn="auto" latinLnBrk="0" hangingPunct="1">
              <a:lnSpc>
                <a:spcPct val="90000"/>
              </a:lnSpc>
              <a:spcBef>
                <a:spcPts val="0"/>
              </a:spcBef>
              <a:spcAft>
                <a:spcPts val="0"/>
              </a:spcAft>
              <a:buClrTx/>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Leverage UDL for culturally responsive practice</a:t>
            </a:r>
          </a:p>
          <a:p>
            <a:pPr marL="914400" marR="0" lvl="1" indent="-361950" algn="l" defTabSz="914400" rtl="0" eaLnBrk="1" fontAlgn="auto" latinLnBrk="0" hangingPunct="1">
              <a:lnSpc>
                <a:spcPct val="90000"/>
              </a:lnSpc>
              <a:spcBef>
                <a:spcPts val="0"/>
              </a:spcBef>
              <a:spcAft>
                <a:spcPts val="0"/>
              </a:spcAft>
              <a:buClrTx/>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Alternatives for everyone</a:t>
            </a:r>
          </a:p>
          <a:p>
            <a:pPr marL="914400" marR="0" lvl="1" indent="-361950" algn="l" defTabSz="914400" rtl="0" eaLnBrk="1" fontAlgn="auto" latinLnBrk="0" hangingPunct="1">
              <a:lnSpc>
                <a:spcPct val="90000"/>
              </a:lnSpc>
              <a:spcBef>
                <a:spcPts val="0"/>
              </a:spcBef>
              <a:spcAft>
                <a:spcPts val="0"/>
              </a:spcAft>
              <a:buClrTx/>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Designed from beginning </a:t>
            </a:r>
          </a:p>
          <a:p>
            <a:pPr marL="914400" marR="0" lvl="1" indent="-361950" algn="l" defTabSz="914400" rtl="0" eaLnBrk="1" fontAlgn="auto" latinLnBrk="0" hangingPunct="1">
              <a:lnSpc>
                <a:spcPct val="90000"/>
              </a:lnSpc>
              <a:spcBef>
                <a:spcPts val="0"/>
              </a:spcBef>
              <a:spcAft>
                <a:spcPts val="0"/>
              </a:spcAft>
              <a:buClrTx/>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Access for everyone </a:t>
            </a:r>
          </a:p>
        </p:txBody>
      </p:sp>
      <p:pic>
        <p:nvPicPr>
          <p:cNvPr id="5" name="Picture 2" descr="https://lh4.googleusercontent.com/MYrfCFXXe9PUVX29tItEq7aPVmU_fyohi1OSnxOc-lN1-Eeu1uq5HjKF7dilkjzyInWl5ILjsso6OdYPqs--EkVKZ7-qHD-32H4W5L4G1rHrRiW8qNLEp8ysH6uMJPh9DIq6U097juQ">
            <a:extLst>
              <a:ext uri="{FF2B5EF4-FFF2-40B4-BE49-F238E27FC236}">
                <a16:creationId xmlns:a16="http://schemas.microsoft.com/office/drawing/2014/main" id="{03393AFA-A580-4BAC-B933-F1E368C13C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7569" y="1798730"/>
            <a:ext cx="290195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524641" y="1794281"/>
            <a:ext cx="7942014" cy="2227540"/>
          </a:xfrm>
          <a:prstGeom prst="rect">
            <a:avLst/>
          </a:prstGeom>
          <a:ln w="76200">
            <a:solidFill>
              <a:schemeClr val="tx1"/>
            </a:solidFill>
          </a:ln>
        </p:spPr>
      </p:pic>
      <p:sp>
        <p:nvSpPr>
          <p:cNvPr id="7" name="Rectangle 6"/>
          <p:cNvSpPr/>
          <p:nvPr/>
        </p:nvSpPr>
        <p:spPr>
          <a:xfrm>
            <a:off x="5531467" y="4017372"/>
            <a:ext cx="3108543" cy="369332"/>
          </a:xfrm>
          <a:prstGeom prst="rect">
            <a:avLst/>
          </a:prstGeom>
        </p:spPr>
        <p:txBody>
          <a:bodyPr wrap="none">
            <a:spAutoFit/>
          </a:bodyPr>
          <a:lstStyle/>
          <a:p>
            <a:r>
              <a:rPr lang="en-US" dirty="0">
                <a:hlinkClick r:id="rId4"/>
              </a:rPr>
              <a:t>https://udlguidelines.cast.org/</a:t>
            </a:r>
            <a:r>
              <a:rPr lang="en-US" dirty="0"/>
              <a:t> </a:t>
            </a:r>
          </a:p>
        </p:txBody>
      </p:sp>
    </p:spTree>
    <p:extLst>
      <p:ext uri="{BB962C8B-B14F-4D97-AF65-F5344CB8AC3E}">
        <p14:creationId xmlns:p14="http://schemas.microsoft.com/office/powerpoint/2010/main" val="3870280971"/>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3805-C623-4043-BC30-9997BAA84A7C}"/>
              </a:ext>
            </a:extLst>
          </p:cNvPr>
          <p:cNvSpPr>
            <a:spLocks noGrp="1"/>
          </p:cNvSpPr>
          <p:nvPr>
            <p:ph type="title"/>
          </p:nvPr>
        </p:nvSpPr>
        <p:spPr>
          <a:xfrm>
            <a:off x="874939" y="135811"/>
            <a:ext cx="10515600" cy="1325564"/>
          </a:xfrm>
        </p:spPr>
        <p:txBody>
          <a:bodyPr/>
          <a:lstStyle/>
          <a:p>
            <a:pPr algn="ctr"/>
            <a:r>
              <a:rPr lang="en-US" dirty="0"/>
              <a:t>Student Support</a:t>
            </a:r>
          </a:p>
        </p:txBody>
      </p:sp>
      <p:sp>
        <p:nvSpPr>
          <p:cNvPr id="3" name="Content Placeholder 2">
            <a:extLst>
              <a:ext uri="{FF2B5EF4-FFF2-40B4-BE49-F238E27FC236}">
                <a16:creationId xmlns:a16="http://schemas.microsoft.com/office/drawing/2014/main" id="{0DF67DBD-9CAE-4E68-A6B8-D832050C2A1E}"/>
              </a:ext>
            </a:extLst>
          </p:cNvPr>
          <p:cNvSpPr txBox="1">
            <a:spLocks/>
          </p:cNvSpPr>
          <p:nvPr/>
        </p:nvSpPr>
        <p:spPr>
          <a:xfrm>
            <a:off x="745212" y="1688502"/>
            <a:ext cx="10499558" cy="4805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 continuum of supports is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not yet available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students.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 continuum of supports is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partially in place</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The SEL team is considering ways to create common language and align student supports with schoolwide SEL goals and priorities</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school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provides a continuum of supports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meet the academic, social, emotional, and behavioral needs of all students. The SEL team is taking steps to </a:t>
            </a:r>
            <a:r>
              <a:rPr kumimoji="0" lang="en-US" sz="2400" b="0" i="0" u="none" strike="noStrike" kern="1200" cap="none" spc="0" normalizeH="0" baseline="0" noProof="0" dirty="0">
                <a:ln>
                  <a:noFill/>
                </a:ln>
                <a:solidFill>
                  <a:srgbClr val="70AD47"/>
                </a:solidFill>
                <a:effectLst/>
                <a:uLnTx/>
                <a:uFillTx/>
                <a:latin typeface="Calibri" panose="020F0502020204030204"/>
                <a:ea typeface="+mn-ea"/>
                <a:cs typeface="+mn-cs"/>
              </a:rPr>
              <a:t>create common language and align all student supports and related programs and initiatives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with schoolwide SEL goals and priorities</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school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provides a continuum of supports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that meet the academic, social, emotional, and behavioral needs of all students. The SEL team has created </a:t>
            </a:r>
            <a:r>
              <a:rPr kumimoji="0" lang="en-US" sz="2400" b="0" i="0" u="none" strike="noStrike" kern="1200" cap="none" spc="0" normalizeH="0" baseline="0" noProof="0" dirty="0">
                <a:ln>
                  <a:noFill/>
                </a:ln>
                <a:solidFill>
                  <a:srgbClr val="70AD47"/>
                </a:solidFill>
                <a:effectLst/>
                <a:uLnTx/>
                <a:uFillTx/>
                <a:latin typeface="Calibri" panose="020F0502020204030204"/>
                <a:ea typeface="+mn-ea"/>
                <a:cs typeface="+mn-cs"/>
              </a:rPr>
              <a:t>common language and aligned all student supports and related programs and initiatives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with schoolwide SEL goals and priorities. </a:t>
            </a: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Each year, the SEL team takes stock of all supports and is strategic about how to improve integration in the coming year</a:t>
            </a:r>
            <a:r>
              <a:rPr kumimoji="0" lang="en-US" sz="2200" b="0" i="0" u="none" strike="noStrike" kern="1200" cap="none" spc="0" normalizeH="0" baseline="0" noProof="0" dirty="0">
                <a:ln>
                  <a:noFill/>
                </a:ln>
                <a:solidFill>
                  <a:srgbClr val="7030A0"/>
                </a:solidFill>
                <a:effectLst/>
                <a:uLnTx/>
                <a:uFillTx/>
                <a:latin typeface="Calibri" panose="020F0502020204030204"/>
                <a:ea typeface="+mn-ea"/>
                <a:cs typeface="+mn-cs"/>
              </a:rPr>
              <a:t>. </a:t>
            </a:r>
          </a:p>
        </p:txBody>
      </p:sp>
      <p:pic>
        <p:nvPicPr>
          <p:cNvPr id="4" name="Picture 3">
            <a:extLst>
              <a:ext uri="{FF2B5EF4-FFF2-40B4-BE49-F238E27FC236}">
                <a16:creationId xmlns:a16="http://schemas.microsoft.com/office/drawing/2014/main" id="{86C8A413-636D-456C-828F-F2B6F93B744F}"/>
              </a:ext>
            </a:extLst>
          </p:cNvPr>
          <p:cNvPicPr>
            <a:picLocks noChangeAspect="1"/>
          </p:cNvPicPr>
          <p:nvPr/>
        </p:nvPicPr>
        <p:blipFill>
          <a:blip r:embed="rId2"/>
          <a:stretch>
            <a:fillRect/>
          </a:stretch>
        </p:blipFill>
        <p:spPr>
          <a:xfrm>
            <a:off x="10627259" y="81207"/>
            <a:ext cx="1434772" cy="1434772"/>
          </a:xfrm>
          <a:prstGeom prst="rect">
            <a:avLst/>
          </a:prstGeom>
        </p:spPr>
      </p:pic>
    </p:spTree>
    <p:extLst>
      <p:ext uri="{BB962C8B-B14F-4D97-AF65-F5344CB8AC3E}">
        <p14:creationId xmlns:p14="http://schemas.microsoft.com/office/powerpoint/2010/main" val="1087257295"/>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67DC2-6B7E-4E53-8032-75ECDF653E4A}"/>
              </a:ext>
            </a:extLst>
          </p:cNvPr>
          <p:cNvSpPr>
            <a:spLocks noGrp="1"/>
          </p:cNvSpPr>
          <p:nvPr>
            <p:ph type="title"/>
          </p:nvPr>
        </p:nvSpPr>
        <p:spPr>
          <a:xfrm>
            <a:off x="838200" y="135811"/>
            <a:ext cx="10515600" cy="1325564"/>
          </a:xfrm>
        </p:spPr>
        <p:txBody>
          <a:bodyPr/>
          <a:lstStyle/>
          <a:p>
            <a:pPr algn="ctr"/>
            <a:r>
              <a:rPr lang="en-US" dirty="0"/>
              <a:t>Discipline Policies and Practices</a:t>
            </a:r>
          </a:p>
        </p:txBody>
      </p:sp>
      <p:sp>
        <p:nvSpPr>
          <p:cNvPr id="3" name="Content Placeholder 2">
            <a:extLst>
              <a:ext uri="{FF2B5EF4-FFF2-40B4-BE49-F238E27FC236}">
                <a16:creationId xmlns:a16="http://schemas.microsoft.com/office/drawing/2014/main" id="{74571591-EDB2-4AE1-9006-B53AD58727A3}"/>
              </a:ext>
            </a:extLst>
          </p:cNvPr>
          <p:cNvSpPr txBox="1">
            <a:spLocks/>
          </p:cNvSpPr>
          <p:nvPr/>
        </p:nvSpPr>
        <p:spPr>
          <a:xfrm>
            <a:off x="745212" y="1456029"/>
            <a:ext cx="10499558" cy="4805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Discipline policies and practices have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not yet been reviewed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determine how well they align with SEL.</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Discipline policies and practices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are being reviewed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for their alignment with SEL. Data have been reviewed to determine if policies and practices have been applied equitably.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school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has identified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discipline policies and practices that support SEL and are restorative, instructive, and developmentally appropriate</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 Data are reviewed frequently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determine if policies and practices have been applied equitably</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Discipline policies and practices promote SEL, including providing opportunities for students to reflect, problem solve, and build positive relationships</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These policies and practices take into account students’ developmental stages, cultural backgrounds, and individual differences.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Data demonstrates that these practices are used</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consistently and equitably in the classroom and throughout the school</a:t>
            </a:r>
            <a:r>
              <a:rPr kumimoji="0" lang="en-US"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p:txBody>
      </p:sp>
      <p:pic>
        <p:nvPicPr>
          <p:cNvPr id="4" name="Picture 3">
            <a:extLst>
              <a:ext uri="{FF2B5EF4-FFF2-40B4-BE49-F238E27FC236}">
                <a16:creationId xmlns:a16="http://schemas.microsoft.com/office/drawing/2014/main" id="{69B08D07-FB07-4656-9D34-A87C7D00369B}"/>
              </a:ext>
            </a:extLst>
          </p:cNvPr>
          <p:cNvPicPr>
            <a:picLocks noChangeAspect="1"/>
          </p:cNvPicPr>
          <p:nvPr/>
        </p:nvPicPr>
        <p:blipFill>
          <a:blip r:embed="rId2"/>
          <a:stretch>
            <a:fillRect/>
          </a:stretch>
        </p:blipFill>
        <p:spPr>
          <a:xfrm>
            <a:off x="10627259" y="81207"/>
            <a:ext cx="1434772" cy="1434772"/>
          </a:xfrm>
          <a:prstGeom prst="rect">
            <a:avLst/>
          </a:prstGeom>
        </p:spPr>
      </p:pic>
    </p:spTree>
    <p:extLst>
      <p:ext uri="{BB962C8B-B14F-4D97-AF65-F5344CB8AC3E}">
        <p14:creationId xmlns:p14="http://schemas.microsoft.com/office/powerpoint/2010/main" val="1309454930"/>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AD3A-B7AF-4E2A-9E96-F3B6FD4B94E1}"/>
              </a:ext>
            </a:extLst>
          </p:cNvPr>
          <p:cNvSpPr>
            <a:spLocks noGrp="1"/>
          </p:cNvSpPr>
          <p:nvPr>
            <p:ph type="title"/>
          </p:nvPr>
        </p:nvSpPr>
        <p:spPr>
          <a:xfrm>
            <a:off x="870857" y="135811"/>
            <a:ext cx="10515600" cy="1325564"/>
          </a:xfrm>
        </p:spPr>
        <p:txBody>
          <a:bodyPr/>
          <a:lstStyle/>
          <a:p>
            <a:pPr algn="ctr"/>
            <a:r>
              <a:rPr lang="en-US" dirty="0"/>
              <a:t>Family Partnerships</a:t>
            </a:r>
          </a:p>
        </p:txBody>
      </p:sp>
      <p:sp>
        <p:nvSpPr>
          <p:cNvPr id="3" name="Content Placeholder 2">
            <a:extLst>
              <a:ext uri="{FF2B5EF4-FFF2-40B4-BE49-F238E27FC236}">
                <a16:creationId xmlns:a16="http://schemas.microsoft.com/office/drawing/2014/main" id="{CBBD665D-E816-46DB-988F-03EF4A7E7EAC}"/>
              </a:ext>
            </a:extLst>
          </p:cNvPr>
          <p:cNvSpPr txBox="1">
            <a:spLocks/>
          </p:cNvSpPr>
          <p:nvPr/>
        </p:nvSpPr>
        <p:spPr>
          <a:xfrm>
            <a:off x="745212" y="1456029"/>
            <a:ext cx="10499558" cy="4805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School staff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do not yet communicate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with families about SEL.</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School staff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provide updates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families about the school’s efforts to promote SEL for students.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School staff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regularly communicates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with and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invites feedback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from families about the school’s efforts to promote students’ SEL.</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School staff </a:t>
            </a:r>
            <a:r>
              <a:rPr kumimoji="0" lang="en-US" sz="2800" b="0" i="0" u="none" strike="noStrike" kern="1200" cap="none" spc="0" normalizeH="0" baseline="0" noProof="0" dirty="0">
                <a:ln>
                  <a:noFill/>
                </a:ln>
                <a:solidFill>
                  <a:srgbClr val="ED7D31"/>
                </a:solidFill>
                <a:effectLst/>
                <a:uLnTx/>
                <a:uFillTx/>
                <a:latin typeface="Calibri" panose="020F0502020204030204"/>
                <a:ea typeface="+mn-ea"/>
                <a:cs typeface="+mn-cs"/>
              </a:rPr>
              <a:t>have multiple avenues for ongoing two-way communication with families</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inviting families to understand, experience, inform, and support the social and emotional development of their students in partnership with the school</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This </a:t>
            </a:r>
            <a:r>
              <a:rPr kumimoji="0" lang="en-US" sz="2800" b="0" i="0" u="none" strike="noStrike" kern="1200" cap="none" spc="0" normalizeH="0" baseline="0" noProof="0" dirty="0">
                <a:ln>
                  <a:noFill/>
                </a:ln>
                <a:solidFill>
                  <a:srgbClr val="7030A0"/>
                </a:solidFill>
                <a:effectLst/>
                <a:uLnTx/>
                <a:uFillTx/>
                <a:latin typeface="Calibri" panose="020F0502020204030204"/>
                <a:ea typeface="+mn-ea"/>
                <a:cs typeface="+mn-cs"/>
              </a:rPr>
              <a:t>partnership includes family participation on the SEL team and meaningful opportunities to learn more about and contribute to SEL in the school</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p:txBody>
      </p:sp>
      <p:pic>
        <p:nvPicPr>
          <p:cNvPr id="4" name="Picture 3">
            <a:extLst>
              <a:ext uri="{FF2B5EF4-FFF2-40B4-BE49-F238E27FC236}">
                <a16:creationId xmlns:a16="http://schemas.microsoft.com/office/drawing/2014/main" id="{2F5F2520-6703-47DA-853B-24FDD519D5EF}"/>
              </a:ext>
            </a:extLst>
          </p:cNvPr>
          <p:cNvPicPr>
            <a:picLocks noChangeAspect="1"/>
          </p:cNvPicPr>
          <p:nvPr/>
        </p:nvPicPr>
        <p:blipFill>
          <a:blip r:embed="rId2"/>
          <a:stretch>
            <a:fillRect/>
          </a:stretch>
        </p:blipFill>
        <p:spPr>
          <a:xfrm>
            <a:off x="10627259" y="81207"/>
            <a:ext cx="1434772" cy="1434772"/>
          </a:xfrm>
          <a:prstGeom prst="rect">
            <a:avLst/>
          </a:prstGeom>
        </p:spPr>
      </p:pic>
    </p:spTree>
    <p:extLst>
      <p:ext uri="{BB962C8B-B14F-4D97-AF65-F5344CB8AC3E}">
        <p14:creationId xmlns:p14="http://schemas.microsoft.com/office/powerpoint/2010/main" val="1153619238"/>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52B4-3CD2-449F-974D-0FE9376B4C15}"/>
              </a:ext>
            </a:extLst>
          </p:cNvPr>
          <p:cNvSpPr>
            <a:spLocks noGrp="1"/>
          </p:cNvSpPr>
          <p:nvPr>
            <p:ph type="title"/>
          </p:nvPr>
        </p:nvSpPr>
        <p:spPr>
          <a:xfrm>
            <a:off x="839788" y="177346"/>
            <a:ext cx="10515600" cy="1325564"/>
          </a:xfrm>
        </p:spPr>
        <p:txBody>
          <a:bodyPr/>
          <a:lstStyle/>
          <a:p>
            <a:pPr algn="ctr"/>
            <a:r>
              <a:rPr lang="en-US" dirty="0"/>
              <a:t>In Action: Reflection Process</a:t>
            </a:r>
          </a:p>
        </p:txBody>
      </p:sp>
      <p:cxnSp>
        <p:nvCxnSpPr>
          <p:cNvPr id="3" name="Straight Connector 2">
            <a:extLst>
              <a:ext uri="{FF2B5EF4-FFF2-40B4-BE49-F238E27FC236}">
                <a16:creationId xmlns:a16="http://schemas.microsoft.com/office/drawing/2014/main" id="{92A3A086-E74C-41D4-A5B1-78151498CFAF}"/>
              </a:ext>
            </a:extLst>
          </p:cNvPr>
          <p:cNvCxnSpPr/>
          <p:nvPr/>
        </p:nvCxnSpPr>
        <p:spPr>
          <a:xfrm>
            <a:off x="6034519" y="1450109"/>
            <a:ext cx="0" cy="4739554"/>
          </a:xfrm>
          <a:prstGeom prst="line">
            <a:avLst/>
          </a:prstGeom>
          <a:noFill/>
          <a:ln w="38100" cap="flat" cmpd="sng" algn="ctr">
            <a:solidFill>
              <a:srgbClr val="5B9BD5"/>
            </a:solidFill>
            <a:prstDash val="solid"/>
            <a:miter lim="800000"/>
          </a:ln>
          <a:effectLst/>
        </p:spPr>
      </p:cxnSp>
      <p:sp>
        <p:nvSpPr>
          <p:cNvPr id="4" name="Text Placeholder 2">
            <a:extLst>
              <a:ext uri="{FF2B5EF4-FFF2-40B4-BE49-F238E27FC236}">
                <a16:creationId xmlns:a16="http://schemas.microsoft.com/office/drawing/2014/main" id="{DDF36A30-4289-479D-B4C6-3B2DF8DB8134}"/>
              </a:ext>
            </a:extLst>
          </p:cNvPr>
          <p:cNvSpPr txBox="1">
            <a:spLocks/>
          </p:cNvSpPr>
          <p:nvPr/>
        </p:nvSpPr>
        <p:spPr>
          <a:xfrm>
            <a:off x="839788" y="1681163"/>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STRENGTHS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is your school already doing to support this?</a:t>
            </a:r>
          </a:p>
        </p:txBody>
      </p:sp>
      <p:sp>
        <p:nvSpPr>
          <p:cNvPr id="5" name="Content Placeholder 3">
            <a:extLst>
              <a:ext uri="{FF2B5EF4-FFF2-40B4-BE49-F238E27FC236}">
                <a16:creationId xmlns:a16="http://schemas.microsoft.com/office/drawing/2014/main" id="{845B6A27-F21D-48A6-93DC-19DDB54BD280}"/>
              </a:ext>
            </a:extLst>
          </p:cNvPr>
          <p:cNvSpPr txBox="1">
            <a:spLocks/>
          </p:cNvSpPr>
          <p:nvPr/>
        </p:nvSpPr>
        <p:spPr>
          <a:xfrm>
            <a:off x="839788" y="2505075"/>
            <a:ext cx="5157787" cy="36845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Weekly Principal’s message emailed and posted to website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Monthly Coffee Chats for families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Monthly PTA meetings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Monthly SITE Council meetings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Weekly class newsletters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rPr>
              <a:t>Warm greetings in-person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5B9BD5"/>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Text Placeholder 4">
            <a:extLst>
              <a:ext uri="{FF2B5EF4-FFF2-40B4-BE49-F238E27FC236}">
                <a16:creationId xmlns:a16="http://schemas.microsoft.com/office/drawing/2014/main" id="{6CB95F28-68A1-46F5-AB58-13EA7E18CBE8}"/>
              </a:ext>
            </a:extLst>
          </p:cNvPr>
          <p:cNvSpPr txBox="1">
            <a:spLocks/>
          </p:cNvSpPr>
          <p:nvPr/>
        </p:nvSpPr>
        <p:spPr>
          <a:xfrm>
            <a:off x="6172200" y="1681163"/>
            <a:ext cx="5183188" cy="823912"/>
          </a:xfrm>
          <a:prstGeom prst="rect">
            <a:avLst/>
          </a:prstGeom>
        </p:spPr>
        <p:txBody>
          <a:bodyPr vert="horz" lIns="91440" tIns="45720" rIns="91440" bIns="45720" rtlCol="0" anchor="b">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AREAS for IMPROVEMENT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does your school need for further success?</a:t>
            </a:r>
          </a:p>
        </p:txBody>
      </p:sp>
      <p:sp>
        <p:nvSpPr>
          <p:cNvPr id="7" name="Content Placeholder 5">
            <a:extLst>
              <a:ext uri="{FF2B5EF4-FFF2-40B4-BE49-F238E27FC236}">
                <a16:creationId xmlns:a16="http://schemas.microsoft.com/office/drawing/2014/main" id="{0093E0E9-94C3-4852-97F5-C564313B995D}"/>
              </a:ext>
            </a:extLst>
          </p:cNvPr>
          <p:cNvSpPr txBox="1">
            <a:spLocks/>
          </p:cNvSpPr>
          <p:nvPr/>
        </p:nvSpPr>
        <p:spPr>
          <a:xfrm>
            <a:off x="6172200" y="25050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70AD47"/>
                </a:solidFill>
                <a:effectLst/>
                <a:uLnTx/>
                <a:uFillTx/>
                <a:latin typeface="Calibri" panose="020F0502020204030204"/>
                <a:ea typeface="+mn-ea"/>
                <a:cs typeface="+mn-cs"/>
              </a:rPr>
              <a:t>Inviting families to understand, experience, inform, and support the social and emotional development of their students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70AD47"/>
                </a:solidFill>
                <a:effectLst/>
                <a:uLnTx/>
                <a:uFillTx/>
                <a:latin typeface="Calibri" panose="020F0502020204030204"/>
                <a:ea typeface="+mn-ea"/>
                <a:cs typeface="+mn-cs"/>
              </a:rPr>
              <a:t>Family participation on SEL team</a:t>
            </a:r>
          </a:p>
        </p:txBody>
      </p:sp>
    </p:spTree>
    <p:extLst>
      <p:ext uri="{BB962C8B-B14F-4D97-AF65-F5344CB8AC3E}">
        <p14:creationId xmlns:p14="http://schemas.microsoft.com/office/powerpoint/2010/main" val="26036081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9E4A6-7942-4D73-8BF1-80E1E40599CF}"/>
              </a:ext>
            </a:extLst>
          </p:cNvPr>
          <p:cNvSpPr>
            <a:spLocks noGrp="1"/>
          </p:cNvSpPr>
          <p:nvPr>
            <p:ph type="title"/>
          </p:nvPr>
        </p:nvSpPr>
        <p:spPr/>
        <p:txBody>
          <a:bodyPr/>
          <a:lstStyle/>
          <a:p>
            <a:pPr algn="ctr"/>
            <a:r>
              <a:rPr lang="en-US" dirty="0"/>
              <a:t>Today’s Lens</a:t>
            </a:r>
          </a:p>
        </p:txBody>
      </p:sp>
      <p:sp>
        <p:nvSpPr>
          <p:cNvPr id="3" name="Text Placeholder 2">
            <a:extLst>
              <a:ext uri="{FF2B5EF4-FFF2-40B4-BE49-F238E27FC236}">
                <a16:creationId xmlns:a16="http://schemas.microsoft.com/office/drawing/2014/main" id="{D21B019F-EDDB-4791-B395-AFF2ECE504E1}"/>
              </a:ext>
            </a:extLst>
          </p:cNvPr>
          <p:cNvSpPr>
            <a:spLocks noGrp="1"/>
          </p:cNvSpPr>
          <p:nvPr>
            <p:ph type="body" idx="1"/>
          </p:nvPr>
        </p:nvSpPr>
        <p:spPr/>
        <p:txBody>
          <a:bodyPr/>
          <a:lstStyle/>
          <a:p>
            <a:r>
              <a:rPr lang="en-US" sz="3300" dirty="0"/>
              <a:t>A bit about my background</a:t>
            </a:r>
          </a:p>
          <a:p>
            <a:pPr lvl="1"/>
            <a:r>
              <a:rPr lang="en-US" sz="2800" dirty="0"/>
              <a:t>Personal</a:t>
            </a:r>
          </a:p>
          <a:p>
            <a:pPr lvl="1"/>
            <a:r>
              <a:rPr lang="en-US" sz="2800" dirty="0"/>
              <a:t>Educational</a:t>
            </a:r>
          </a:p>
          <a:p>
            <a:pPr lvl="1"/>
            <a:r>
              <a:rPr lang="en-US" sz="2800" dirty="0"/>
              <a:t>Professional</a:t>
            </a:r>
          </a:p>
          <a:p>
            <a:r>
              <a:rPr lang="en-US" sz="3300" dirty="0"/>
              <a:t>Practitioner Perspective</a:t>
            </a:r>
          </a:p>
          <a:p>
            <a:r>
              <a:rPr lang="en-US" sz="3300" dirty="0"/>
              <a:t>Systems-focused</a:t>
            </a:r>
          </a:p>
          <a:p>
            <a:r>
              <a:rPr lang="en-US" sz="3300" dirty="0"/>
              <a:t>Growth Mindset</a:t>
            </a:r>
          </a:p>
          <a:p>
            <a:endParaRPr lang="en-US" dirty="0"/>
          </a:p>
        </p:txBody>
      </p:sp>
      <p:pic>
        <p:nvPicPr>
          <p:cNvPr id="4" name="Picture 4" descr="troy-loker-headshot-175x230">
            <a:extLst>
              <a:ext uri="{FF2B5EF4-FFF2-40B4-BE49-F238E27FC236}">
                <a16:creationId xmlns:a16="http://schemas.microsoft.com/office/drawing/2014/main" id="{8C08935B-0D21-4299-AFA4-571EB3C14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474" y="1825625"/>
            <a:ext cx="2712203" cy="3564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3F05A1-6DA5-407B-AD91-DAE10AB5B121}"/>
              </a:ext>
            </a:extLst>
          </p:cNvPr>
          <p:cNvSpPr txBox="1"/>
          <p:nvPr/>
        </p:nvSpPr>
        <p:spPr>
          <a:xfrm>
            <a:off x="9224261" y="2593428"/>
            <a:ext cx="2265167" cy="1107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rPr>
              <a:t>What is your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rPr>
              <a:t> lens today?</a:t>
            </a:r>
          </a:p>
        </p:txBody>
      </p:sp>
    </p:spTree>
    <p:extLst>
      <p:ext uri="{BB962C8B-B14F-4D97-AF65-F5344CB8AC3E}">
        <p14:creationId xmlns:p14="http://schemas.microsoft.com/office/powerpoint/2010/main" val="3384720111"/>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0EC0-AB62-43C0-958A-4EF7FC38EEC5}"/>
              </a:ext>
            </a:extLst>
          </p:cNvPr>
          <p:cNvSpPr>
            <a:spLocks noGrp="1"/>
          </p:cNvSpPr>
          <p:nvPr>
            <p:ph type="title"/>
          </p:nvPr>
        </p:nvSpPr>
        <p:spPr>
          <a:xfrm>
            <a:off x="883104" y="135811"/>
            <a:ext cx="10515600" cy="1325564"/>
          </a:xfrm>
        </p:spPr>
        <p:txBody>
          <a:bodyPr/>
          <a:lstStyle/>
          <a:p>
            <a:pPr algn="ctr"/>
            <a:r>
              <a:rPr lang="en-US" dirty="0"/>
              <a:t>Community Partnerships</a:t>
            </a:r>
          </a:p>
        </p:txBody>
      </p:sp>
      <p:sp>
        <p:nvSpPr>
          <p:cNvPr id="3" name="Content Placeholder 2">
            <a:extLst>
              <a:ext uri="{FF2B5EF4-FFF2-40B4-BE49-F238E27FC236}">
                <a16:creationId xmlns:a16="http://schemas.microsoft.com/office/drawing/2014/main" id="{859B3B59-7699-464C-9BEF-27E5269898D6}"/>
              </a:ext>
            </a:extLst>
          </p:cNvPr>
          <p:cNvSpPr txBox="1">
            <a:spLocks/>
          </p:cNvSpPr>
          <p:nvPr/>
        </p:nvSpPr>
        <p:spPr>
          <a:xfrm>
            <a:off x="745212" y="1332045"/>
            <a:ext cx="10499558" cy="4805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school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has not yet developed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community partnerships to support schoolwide SEL.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school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has developed</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community partnerships that support schoolwide SEL. Community partners and schools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have begun to become familiar with one another’s approach to SEL</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school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has developed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community partnerships that support schoolwide SEL. Community partners and schools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are familiar with one another’s approach to SEL</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a:t>
            </a:r>
            <a:r>
              <a:rPr kumimoji="0" lang="en-US" sz="2400" b="0" i="0" u="none" strike="noStrike" kern="1200" cap="none" spc="0" normalizeH="0" baseline="0" noProof="0" dirty="0">
                <a:ln>
                  <a:noFill/>
                </a:ln>
                <a:solidFill>
                  <a:srgbClr val="92D050"/>
                </a:solidFill>
                <a:effectLst/>
                <a:uLnTx/>
                <a:uFillTx/>
                <a:latin typeface="Calibri" panose="020F0502020204030204"/>
                <a:ea typeface="+mn-ea"/>
                <a:cs typeface="+mn-cs"/>
              </a:rPr>
              <a:t>are working to align priorities, language, and practices across settings.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school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has developed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strategic and aligned community partnerships to support schoolwide SEL. The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school and community partners are familiar with one another’s approach to SEL</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a:t>
            </a:r>
            <a:r>
              <a:rPr kumimoji="0" lang="en-US" sz="2400" b="0" i="0" u="none" strike="noStrike" kern="1200" cap="none" spc="0" normalizeH="0" baseline="0" noProof="0" dirty="0">
                <a:ln>
                  <a:noFill/>
                </a:ln>
                <a:solidFill>
                  <a:srgbClr val="70AD47"/>
                </a:solidFill>
                <a:effectLst/>
                <a:uLnTx/>
                <a:uFillTx/>
                <a:latin typeface="Calibri" panose="020F0502020204030204"/>
                <a:ea typeface="+mn-ea"/>
                <a:cs typeface="+mn-cs"/>
              </a:rPr>
              <a:t>have worked to align and integrate supports where possible</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00B0F0"/>
                </a:solidFill>
                <a:effectLst/>
                <a:uLnTx/>
                <a:uFillTx/>
                <a:latin typeface="Calibri" panose="020F0502020204030204"/>
                <a:ea typeface="+mn-ea"/>
                <a:cs typeface="+mn-cs"/>
              </a:rPr>
              <a:t>These partnerships lead to increased student and family access to a broad range of community services </a:t>
            </a: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and expand the professional learning opportunities for SEL.</a:t>
            </a:r>
            <a:endParaRPr kumimoji="0" lang="en-US" sz="2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17B13D8-0CBA-4852-90B3-4710A75CA78E}"/>
              </a:ext>
            </a:extLst>
          </p:cNvPr>
          <p:cNvPicPr>
            <a:picLocks noChangeAspect="1"/>
          </p:cNvPicPr>
          <p:nvPr/>
        </p:nvPicPr>
        <p:blipFill>
          <a:blip r:embed="rId2"/>
          <a:stretch>
            <a:fillRect/>
          </a:stretch>
        </p:blipFill>
        <p:spPr>
          <a:xfrm>
            <a:off x="10627259" y="81207"/>
            <a:ext cx="1434772" cy="1434772"/>
          </a:xfrm>
          <a:prstGeom prst="rect">
            <a:avLst/>
          </a:prstGeom>
        </p:spPr>
      </p:pic>
    </p:spTree>
    <p:extLst>
      <p:ext uri="{BB962C8B-B14F-4D97-AF65-F5344CB8AC3E}">
        <p14:creationId xmlns:p14="http://schemas.microsoft.com/office/powerpoint/2010/main" val="3098605625"/>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E1D5DA-8D59-4361-B2EC-633F95F1D356}"/>
              </a:ext>
            </a:extLst>
          </p:cNvPr>
          <p:cNvPicPr>
            <a:picLocks noChangeAspect="1"/>
          </p:cNvPicPr>
          <p:nvPr/>
        </p:nvPicPr>
        <p:blipFill>
          <a:blip r:embed="rId2"/>
          <a:stretch>
            <a:fillRect/>
          </a:stretch>
        </p:blipFill>
        <p:spPr>
          <a:xfrm>
            <a:off x="4353110" y="1481380"/>
            <a:ext cx="3485780" cy="3485780"/>
          </a:xfrm>
          <a:prstGeom prst="rect">
            <a:avLst/>
          </a:prstGeom>
        </p:spPr>
      </p:pic>
    </p:spTree>
    <p:extLst>
      <p:ext uri="{BB962C8B-B14F-4D97-AF65-F5344CB8AC3E}">
        <p14:creationId xmlns:p14="http://schemas.microsoft.com/office/powerpoint/2010/main" val="1223064199"/>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B2E3-8407-4BE2-95A5-07FCC4198A40}"/>
              </a:ext>
            </a:extLst>
          </p:cNvPr>
          <p:cNvSpPr>
            <a:spLocks noGrp="1"/>
          </p:cNvSpPr>
          <p:nvPr>
            <p:ph type="title"/>
          </p:nvPr>
        </p:nvSpPr>
        <p:spPr>
          <a:xfrm>
            <a:off x="908588" y="231117"/>
            <a:ext cx="10515600" cy="1325564"/>
          </a:xfrm>
        </p:spPr>
        <p:txBody>
          <a:bodyPr/>
          <a:lstStyle/>
          <a:p>
            <a:pPr algn="ctr"/>
            <a:r>
              <a:rPr lang="en-US" dirty="0"/>
              <a:t>Resources to Drive High Quality Continuous Improvement</a:t>
            </a:r>
          </a:p>
        </p:txBody>
      </p:sp>
      <p:sp>
        <p:nvSpPr>
          <p:cNvPr id="3" name="Content Placeholder 2">
            <a:extLst>
              <a:ext uri="{FF2B5EF4-FFF2-40B4-BE49-F238E27FC236}">
                <a16:creationId xmlns:a16="http://schemas.microsoft.com/office/drawing/2014/main" id="{80426357-C861-4C9A-A937-46C983E45322}"/>
              </a:ext>
            </a:extLst>
          </p:cNvPr>
          <p:cNvSpPr txBox="1">
            <a:spLocks/>
          </p:cNvSpPr>
          <p:nvPr/>
        </p:nvSpPr>
        <p:spPr>
          <a:xfrm>
            <a:off x="745212" y="1487867"/>
            <a:ext cx="10499558" cy="4805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does not yet use implementation data and disaggregated outcome data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track progress toward SEL goals and monitor outcomes. Staff do not yet have the time and skills necessary to engage in cycles of continuous improvement.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has begun to use some implementation and disaggregated outcome data</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to track progress toward SEL goals and monitor outcomes. Staff are developing the skills necessary to engage in cycles of continuous improvement.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uses a full range of implementation and disaggregated outcome data</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to track progress toward SEL goals and monitor outcomes. </a:t>
            </a:r>
            <a:r>
              <a:rPr kumimoji="0" lang="en-US" sz="2400" b="0" i="0" u="none" strike="noStrike" kern="1200" cap="none" spc="0" normalizeH="0" baseline="0" noProof="0" dirty="0">
                <a:ln>
                  <a:noFill/>
                </a:ln>
                <a:solidFill>
                  <a:srgbClr val="00B0F0"/>
                </a:solidFill>
                <a:effectLst/>
                <a:uLnTx/>
                <a:uFillTx/>
                <a:latin typeface="Calibri" panose="020F0502020204030204"/>
                <a:ea typeface="+mn-ea"/>
                <a:cs typeface="+mn-cs"/>
              </a:rPr>
              <a:t>Staff have the time and skills necessary to engage in cycles of continuous improvement.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uses a full range of implementation data and disaggregated outcome data</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to track progress toward SEL goals and monitor outcomes. </a:t>
            </a:r>
            <a:r>
              <a:rPr kumimoji="0" lang="en-US" sz="2400" b="0" i="0" u="none" strike="noStrike" kern="1200" cap="none" spc="0" normalizeH="0" baseline="0" noProof="0" dirty="0">
                <a:ln>
                  <a:noFill/>
                </a:ln>
                <a:solidFill>
                  <a:srgbClr val="00B0F0"/>
                </a:solidFill>
                <a:effectLst/>
                <a:uLnTx/>
                <a:uFillTx/>
                <a:latin typeface="Calibri" panose="020F0502020204030204"/>
                <a:ea typeface="+mn-ea"/>
                <a:cs typeface="+mn-cs"/>
              </a:rPr>
              <a:t>Staff are highly-skilled at data reflection and planning, and have dedicated time and resources</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to engage meaningfully in </a:t>
            </a: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regular cycles of continuous improvement</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7204CE0-20D5-4E17-8781-740EF9181082}"/>
              </a:ext>
            </a:extLst>
          </p:cNvPr>
          <p:cNvPicPr>
            <a:picLocks noChangeAspect="1"/>
          </p:cNvPicPr>
          <p:nvPr/>
        </p:nvPicPr>
        <p:blipFill>
          <a:blip r:embed="rId2"/>
          <a:stretch>
            <a:fillRect/>
          </a:stretch>
        </p:blipFill>
        <p:spPr>
          <a:xfrm>
            <a:off x="10769408" y="116315"/>
            <a:ext cx="1309560" cy="1309560"/>
          </a:xfrm>
          <a:prstGeom prst="rect">
            <a:avLst/>
          </a:prstGeom>
        </p:spPr>
      </p:pic>
    </p:spTree>
    <p:extLst>
      <p:ext uri="{BB962C8B-B14F-4D97-AF65-F5344CB8AC3E}">
        <p14:creationId xmlns:p14="http://schemas.microsoft.com/office/powerpoint/2010/main" val="2967185246"/>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5F3BE-7507-475B-8CE1-0CE6DF4D1A14}"/>
              </a:ext>
            </a:extLst>
          </p:cNvPr>
          <p:cNvSpPr>
            <a:spLocks noGrp="1"/>
          </p:cNvSpPr>
          <p:nvPr>
            <p:ph type="title"/>
          </p:nvPr>
        </p:nvSpPr>
        <p:spPr>
          <a:xfrm>
            <a:off x="908588" y="162303"/>
            <a:ext cx="10515600" cy="1325564"/>
          </a:xfrm>
        </p:spPr>
        <p:txBody>
          <a:bodyPr/>
          <a:lstStyle/>
          <a:p>
            <a:pPr algn="ctr"/>
            <a:r>
              <a:rPr lang="en-US" dirty="0"/>
              <a:t>Systems to Promote </a:t>
            </a:r>
            <a:br>
              <a:rPr lang="en-US" dirty="0"/>
            </a:br>
            <a:r>
              <a:rPr lang="en-US" dirty="0"/>
              <a:t>Continuous Improvement</a:t>
            </a:r>
          </a:p>
        </p:txBody>
      </p:sp>
      <p:sp>
        <p:nvSpPr>
          <p:cNvPr id="3" name="Content Placeholder 2">
            <a:extLst>
              <a:ext uri="{FF2B5EF4-FFF2-40B4-BE49-F238E27FC236}">
                <a16:creationId xmlns:a16="http://schemas.microsoft.com/office/drawing/2014/main" id="{F259943E-708C-4712-A5CF-33C84FD4EA01}"/>
              </a:ext>
            </a:extLst>
          </p:cNvPr>
          <p:cNvSpPr txBox="1">
            <a:spLocks/>
          </p:cNvSpPr>
          <p:nvPr/>
        </p:nvSpPr>
        <p:spPr>
          <a:xfrm>
            <a:off x="712922" y="1487867"/>
            <a:ext cx="10564138" cy="4805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has not yet identified</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 structured and ongoing process to collect, reflect on, and use data to inform school-level decisions.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is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in the early stages of identifying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 structured and ongoing process to collect, reflect on, and use data to inform school-level decisions.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has a structured, ongoing process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collect, reflect on, and use data to inform school level decisions. This </a:t>
            </a:r>
            <a:r>
              <a:rPr kumimoji="0" lang="en-US" sz="2400" b="0" i="0" u="none" strike="noStrike" kern="1200" cap="none" spc="0" normalizeH="0" baseline="0" noProof="0" dirty="0">
                <a:ln>
                  <a:noFill/>
                </a:ln>
                <a:solidFill>
                  <a:srgbClr val="70AD47"/>
                </a:solidFill>
                <a:effectLst/>
                <a:uLnTx/>
                <a:uFillTx/>
                <a:latin typeface="Calibri" panose="020F0502020204030204"/>
                <a:ea typeface="+mn-ea"/>
                <a:cs typeface="+mn-cs"/>
              </a:rPr>
              <a:t>process is used at strategic times (e.g., the beginning and end of each year), but does not yet happen consistently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each team meeting. </a:t>
            </a:r>
            <a:r>
              <a:rPr kumimoji="0" lang="en-US" sz="2400" b="0" i="0" u="none" strike="noStrike" kern="1200" cap="none" spc="0" normalizeH="0" baseline="0" noProof="0" dirty="0">
                <a:ln>
                  <a:noFill/>
                </a:ln>
                <a:solidFill>
                  <a:srgbClr val="5B9BD5"/>
                </a:solidFill>
                <a:effectLst/>
                <a:uLnTx/>
                <a:uFillTx/>
                <a:latin typeface="Calibri" panose="020F0502020204030204"/>
                <a:ea typeface="+mn-ea"/>
                <a:cs typeface="+mn-cs"/>
              </a:rPr>
              <a:t>The team communicates with and includes staff in this process on an annual basis</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The SEL team </a:t>
            </a: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uses a structured, ongoing process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 collect, reflect on, and use implementation and outcome data </a:t>
            </a:r>
            <a:r>
              <a:rPr kumimoji="0" lang="en-US" sz="2400" b="0" i="0" u="none" strike="noStrike" kern="1200" cap="none" spc="0" normalizeH="0" baseline="0" noProof="0" dirty="0">
                <a:ln>
                  <a:noFill/>
                </a:ln>
                <a:solidFill>
                  <a:srgbClr val="90BB54"/>
                </a:solidFill>
                <a:effectLst/>
                <a:uLnTx/>
                <a:uFillTx/>
                <a:latin typeface="Calibri" panose="020F0502020204030204"/>
                <a:ea typeface="+mn-ea"/>
                <a:cs typeface="+mn-cs"/>
              </a:rPr>
              <a:t>to inform school level decisions during each meeting. </a:t>
            </a:r>
            <a:r>
              <a:rPr kumimoji="0" lang="en-US" sz="2400" b="0" i="0" u="none" strike="noStrike" kern="1200" cap="none" spc="0" normalizeH="0" baseline="0" noProof="0" dirty="0">
                <a:ln>
                  <a:noFill/>
                </a:ln>
                <a:solidFill>
                  <a:srgbClr val="5B9BD5"/>
                </a:solidFill>
                <a:effectLst/>
                <a:uLnTx/>
                <a:uFillTx/>
                <a:latin typeface="Calibri" panose="020F0502020204030204"/>
                <a:ea typeface="+mn-ea"/>
                <a:cs typeface="+mn-cs"/>
              </a:rPr>
              <a:t>The team is empowered to lead staff in this process by regularly (at least quarterly)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communicating their findings and creating opportunities </a:t>
            </a: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to use data to drive continuous improvement at the school, classroom, family, and community level.</a:t>
            </a:r>
            <a:endParaRPr kumimoji="0" lang="en-US" sz="2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CCCA050-20DE-4CAB-90FF-C3D83C2C0FB5}"/>
              </a:ext>
            </a:extLst>
          </p:cNvPr>
          <p:cNvPicPr>
            <a:picLocks noChangeAspect="1"/>
          </p:cNvPicPr>
          <p:nvPr/>
        </p:nvPicPr>
        <p:blipFill>
          <a:blip r:embed="rId2"/>
          <a:stretch>
            <a:fillRect/>
          </a:stretch>
        </p:blipFill>
        <p:spPr>
          <a:xfrm>
            <a:off x="10769408" y="116315"/>
            <a:ext cx="1309560" cy="1309560"/>
          </a:xfrm>
          <a:prstGeom prst="rect">
            <a:avLst/>
          </a:prstGeom>
        </p:spPr>
      </p:pic>
    </p:spTree>
    <p:extLst>
      <p:ext uri="{BB962C8B-B14F-4D97-AF65-F5344CB8AC3E}">
        <p14:creationId xmlns:p14="http://schemas.microsoft.com/office/powerpoint/2010/main" val="587346023"/>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B8986D70-656D-4807-92C2-D409D6A4E475}"/>
              </a:ext>
            </a:extLst>
          </p:cNvPr>
          <p:cNvGraphicFramePr>
            <a:graphicFrameLocks/>
          </p:cNvGraphicFramePr>
          <p:nvPr>
            <p:extLst>
              <p:ext uri="{D42A27DB-BD31-4B8C-83A1-F6EECF244321}">
                <p14:modId xmlns:p14="http://schemas.microsoft.com/office/powerpoint/2010/main" val="1174935825"/>
              </p:ext>
            </p:extLst>
          </p:nvPr>
        </p:nvGraphicFramePr>
        <p:xfrm>
          <a:off x="147122" y="249046"/>
          <a:ext cx="6569364" cy="637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FD0388F0-D561-418A-B740-18BD27ED257B}"/>
              </a:ext>
            </a:extLst>
          </p:cNvPr>
          <p:cNvSpPr txBox="1">
            <a:spLocks/>
          </p:cNvSpPr>
          <p:nvPr/>
        </p:nvSpPr>
        <p:spPr>
          <a:xfrm>
            <a:off x="6820872" y="1282673"/>
            <a:ext cx="4974888" cy="4308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Thank you for joining.</a:t>
            </a:r>
            <a:br>
              <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r>
            <a:br>
              <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What are your wonderings?</a:t>
            </a:r>
            <a:br>
              <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r>
            <a:br>
              <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What are your next steps?</a:t>
            </a:r>
            <a:br>
              <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b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5" name="Rectangle 4">
            <a:extLst>
              <a:ext uri="{FF2B5EF4-FFF2-40B4-BE49-F238E27FC236}">
                <a16:creationId xmlns:a16="http://schemas.microsoft.com/office/drawing/2014/main" id="{50C79EED-12BC-4A23-BFB0-D248F3016132}"/>
              </a:ext>
            </a:extLst>
          </p:cNvPr>
          <p:cNvSpPr/>
          <p:nvPr/>
        </p:nvSpPr>
        <p:spPr>
          <a:xfrm>
            <a:off x="6236516" y="6440110"/>
            <a:ext cx="604280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rPr>
              <a:t>(CASEL) </a:t>
            </a:r>
            <a:r>
              <a:rPr kumimoji="0" lang="en-US" sz="1800" b="0" i="0" u="none" strike="noStrike" kern="1200" cap="none" spc="0" normalizeH="0" baseline="0" noProof="0" dirty="0">
                <a:ln>
                  <a:noFill/>
                </a:ln>
                <a:solidFill>
                  <a:prstClr val="black"/>
                </a:solidFill>
                <a:effectLst/>
                <a:uLnTx/>
                <a:uFillTx/>
                <a:hlinkClick r:id="rId7"/>
              </a:rPr>
              <a:t>https://schoolguide.casel.org/what-is-sel/what-is-sel/</a:t>
            </a:r>
            <a:r>
              <a:rPr kumimoji="0" lang="en-US" sz="1800" b="0" i="0" u="none" strike="noStrike" kern="120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3934435988"/>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9A7E7-9F13-4028-826E-8E90962D48D0}"/>
              </a:ext>
            </a:extLst>
          </p:cNvPr>
          <p:cNvSpPr>
            <a:spLocks noGrp="1"/>
          </p:cNvSpPr>
          <p:nvPr>
            <p:ph type="title"/>
          </p:nvPr>
        </p:nvSpPr>
        <p:spPr/>
        <p:txBody>
          <a:bodyPr/>
          <a:lstStyle/>
          <a:p>
            <a:pPr algn="ctr"/>
            <a:r>
              <a:rPr lang="en-US" dirty="0"/>
              <a:t>References and Further Reading</a:t>
            </a:r>
          </a:p>
        </p:txBody>
      </p:sp>
      <p:sp>
        <p:nvSpPr>
          <p:cNvPr id="3" name="Content Placeholder 2">
            <a:extLst>
              <a:ext uri="{FF2B5EF4-FFF2-40B4-BE49-F238E27FC236}">
                <a16:creationId xmlns:a16="http://schemas.microsoft.com/office/drawing/2014/main" id="{0AB7AD23-92A4-4575-AA32-360262D8DE46}"/>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CASEL. (n.d.) The CASEL Guide to Schoolwide Social and Emotional Learning.</a:t>
            </a: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rId2"/>
              </a:rPr>
              <a:t>https://schoolguide.casel.org/</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lvl="0">
              <a:defRPr/>
            </a:pPr>
            <a:r>
              <a:rPr lang="en-US" dirty="0">
                <a:solidFill>
                  <a:sysClr val="windowText" lastClr="000000"/>
                </a:solidFill>
              </a:rPr>
              <a:t>Meyers, D. C., Domitrovich, C. E., Dissi, R., Trejo, J., &amp; Greenberg, M. T. (2019). Supporting systemic social and emotional learning with a schoolwide implementation model. </a:t>
            </a:r>
            <a:r>
              <a:rPr lang="en-US" i="1" dirty="0">
                <a:solidFill>
                  <a:sysClr val="windowText" lastClr="000000"/>
                </a:solidFill>
              </a:rPr>
              <a:t>Evaluation and program planning</a:t>
            </a:r>
            <a:r>
              <a:rPr lang="en-US" dirty="0">
                <a:solidFill>
                  <a:sysClr val="windowText" lastClr="000000"/>
                </a:solidFill>
              </a:rPr>
              <a:t>, </a:t>
            </a:r>
            <a:r>
              <a:rPr lang="en-US" i="1" dirty="0">
                <a:solidFill>
                  <a:sysClr val="windowText" lastClr="000000"/>
                </a:solidFill>
              </a:rPr>
              <a:t>73</a:t>
            </a:r>
            <a:r>
              <a:rPr lang="en-US" dirty="0">
                <a:solidFill>
                  <a:sysClr val="windowText" lastClr="000000"/>
                </a:solidFill>
              </a:rPr>
              <a:t>, 53-61.</a:t>
            </a:r>
          </a:p>
          <a:p>
            <a:pPr lvl="0">
              <a:defRPr/>
            </a:pPr>
            <a:r>
              <a:rPr lang="en-US" dirty="0">
                <a:solidFill>
                  <a:sysClr val="windowText" lastClr="000000"/>
                </a:solidFill>
              </a:rPr>
              <a:t>Oberle</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Domitrovich, C. E., Meyers, D. C., &amp; Weissberg, R. P. (2016). Establishing systemic social and emotional learning approaches in schools: A framework for schoolwide implementation. </a:t>
            </a:r>
            <a:r>
              <a:rPr kumimoji="0" lang="en-US" sz="2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Cambridge Journal of Education</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46</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 277-297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029181"/>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EC74-E73A-486C-914F-3E1686676345}"/>
              </a:ext>
            </a:extLst>
          </p:cNvPr>
          <p:cNvSpPr>
            <a:spLocks noGrp="1"/>
          </p:cNvSpPr>
          <p:nvPr>
            <p:ph type="title"/>
          </p:nvPr>
        </p:nvSpPr>
        <p:spPr/>
        <p:txBody>
          <a:bodyPr/>
          <a:lstStyle/>
          <a:p>
            <a:pPr algn="ctr"/>
            <a:r>
              <a:rPr lang="en-US" dirty="0"/>
              <a:t>References and Further Reading, Cont.</a:t>
            </a:r>
          </a:p>
        </p:txBody>
      </p:sp>
      <p:sp>
        <p:nvSpPr>
          <p:cNvPr id="3" name="Content Placeholder 2">
            <a:extLst>
              <a:ext uri="{FF2B5EF4-FFF2-40B4-BE49-F238E27FC236}">
                <a16:creationId xmlns:a16="http://schemas.microsoft.com/office/drawing/2014/main" id="{DC4B6CDA-2E9C-435F-887F-967D8B8B766B}"/>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S., Bailey, R., Brush, K., &amp; Kahn, J. (2017). Kernels of practice for SEL: Low-cost, low-burden strategies. </a:t>
            </a:r>
            <a:r>
              <a:rPr kumimoji="0" lang="en-US" sz="2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New York, NY: The Wallace Foundation</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rId2"/>
              </a:rPr>
              <a:t>https://www.liftscommunityhub.com/s/Kernels-of-Practice-for-SEL.pdf</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S., Bailey, R., Brush, K., &amp; Kahn, J. (2018). Preparing for effective SEL implementation. </a:t>
            </a:r>
            <a:r>
              <a:rPr kumimoji="0" lang="en-US" sz="2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Harvard Graduate School of Education Easel Lab. Available from Wallace Foundation website: https://www. wallacefoundation.org/knowledgecenter/Documents/Preparing-for-Effective-SEL-Implementation.pdf  </a:t>
            </a: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4056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C2D0-7DFD-41CB-8CF3-C86F1B458B73}"/>
              </a:ext>
            </a:extLst>
          </p:cNvPr>
          <p:cNvSpPr>
            <a:spLocks noGrp="1"/>
          </p:cNvSpPr>
          <p:nvPr>
            <p:ph type="title"/>
          </p:nvPr>
        </p:nvSpPr>
        <p:spPr/>
        <p:txBody>
          <a:bodyPr/>
          <a:lstStyle/>
          <a:p>
            <a:pPr algn="ctr"/>
            <a:r>
              <a:rPr lang="en-US" dirty="0"/>
              <a:t>Guide and Rubric to Schoolwide SEL</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159" y="2689736"/>
            <a:ext cx="6453681" cy="1724947"/>
          </a:xfrm>
          <a:prstGeom prst="rect">
            <a:avLst/>
          </a:prstGeom>
          <a:ln w="38100">
            <a:solidFill>
              <a:schemeClr val="tx1"/>
            </a:solidFill>
          </a:ln>
        </p:spPr>
      </p:pic>
    </p:spTree>
    <p:extLst>
      <p:ext uri="{BB962C8B-B14F-4D97-AF65-F5344CB8AC3E}">
        <p14:creationId xmlns:p14="http://schemas.microsoft.com/office/powerpoint/2010/main" val="22478240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3146-C66E-40DD-BACA-994C74D6627C}"/>
              </a:ext>
            </a:extLst>
          </p:cNvPr>
          <p:cNvSpPr>
            <a:spLocks noGrp="1"/>
          </p:cNvSpPr>
          <p:nvPr>
            <p:ph type="title"/>
          </p:nvPr>
        </p:nvSpPr>
        <p:spPr/>
        <p:txBody>
          <a:bodyPr/>
          <a:lstStyle/>
          <a:p>
            <a:pPr algn="ctr"/>
            <a:r>
              <a:rPr lang="en-US" dirty="0"/>
              <a:t>Schoolwide Social Emotional Learning (SEL)</a:t>
            </a:r>
          </a:p>
        </p:txBody>
      </p:sp>
      <p:sp>
        <p:nvSpPr>
          <p:cNvPr id="3" name="Text Placeholder 2">
            <a:extLst>
              <a:ext uri="{FF2B5EF4-FFF2-40B4-BE49-F238E27FC236}">
                <a16:creationId xmlns:a16="http://schemas.microsoft.com/office/drawing/2014/main" id="{3B2CBCBA-8254-4244-8C57-2004690BF3CD}"/>
              </a:ext>
            </a:extLst>
          </p:cNvPr>
          <p:cNvSpPr>
            <a:spLocks noGrp="1"/>
          </p:cNvSpPr>
          <p:nvPr>
            <p:ph type="body" idx="1"/>
          </p:nvPr>
        </p:nvSpPr>
        <p:spPr/>
        <p:txBody>
          <a:bodyPr/>
          <a:lstStyle/>
          <a:p>
            <a:pPr marL="0" indent="0" algn="ctr">
              <a:buNone/>
            </a:pPr>
            <a:r>
              <a:rPr lang="en-US" sz="2800" i="1" dirty="0"/>
              <a:t>“Schoolwide SEL engages the entire school community in creating caring, motivating, and equitable learning environments that promote social, emotional, and academic growth.”</a:t>
            </a:r>
            <a:endParaRPr lang="en-US" sz="2800" dirty="0"/>
          </a:p>
          <a:p>
            <a:pPr marL="0" indent="0">
              <a:buNone/>
            </a:pPr>
            <a:endParaRPr lang="en-US" dirty="0"/>
          </a:p>
          <a:p>
            <a:pPr marL="0" indent="0">
              <a:buNone/>
            </a:pPr>
            <a:r>
              <a:rPr lang="en-US" sz="2000" dirty="0"/>
              <a:t>Purpose of implementing Schoolwide SEL is for students to:</a:t>
            </a:r>
          </a:p>
          <a:p>
            <a:pPr lvl="1"/>
            <a:r>
              <a:rPr lang="en-US" sz="2000" dirty="0"/>
              <a:t>excel academically, </a:t>
            </a:r>
          </a:p>
          <a:p>
            <a:pPr lvl="1"/>
            <a:r>
              <a:rPr lang="en-US" sz="2000" dirty="0"/>
              <a:t>build stronger relationships, </a:t>
            </a:r>
          </a:p>
          <a:p>
            <a:pPr lvl="1"/>
            <a:r>
              <a:rPr lang="en-US" sz="2000" dirty="0"/>
              <a:t>and lead happier, healthier, more fulfilling lives.</a:t>
            </a:r>
          </a:p>
          <a:p>
            <a:endParaRPr lang="en-US" dirty="0"/>
          </a:p>
        </p:txBody>
      </p:sp>
      <p:sp>
        <p:nvSpPr>
          <p:cNvPr id="4" name="TextBox 3">
            <a:extLst>
              <a:ext uri="{FF2B5EF4-FFF2-40B4-BE49-F238E27FC236}">
                <a16:creationId xmlns:a16="http://schemas.microsoft.com/office/drawing/2014/main" id="{1699D0FD-33ED-45A6-9B0A-6ABAD13B102D}"/>
              </a:ext>
            </a:extLst>
          </p:cNvPr>
          <p:cNvSpPr txBox="1"/>
          <p:nvPr/>
        </p:nvSpPr>
        <p:spPr>
          <a:xfrm>
            <a:off x="8449441" y="6340912"/>
            <a:ext cx="374255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(CASEL) https://schoolguide.casel.org/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2346368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ountain Plains MHTTC Power Point Template (updated 10-27-2020)" id="{D238B94B-65FF-47EC-8898-EBE165DA16B7}" vid="{EDAA046E-E462-495B-8C23-3D0B13B5FD57}"/>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298</TotalTime>
  <Words>5829</Words>
  <Application>Microsoft Office PowerPoint</Application>
  <PresentationFormat>Widescreen</PresentationFormat>
  <Paragraphs>400</Paragraphs>
  <Slides>76</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76</vt:i4>
      </vt:variant>
    </vt:vector>
  </HeadingPairs>
  <TitlesOfParts>
    <vt:vector size="84" baseType="lpstr">
      <vt:lpstr>acumin-pro</vt:lpstr>
      <vt:lpstr>Arial</vt:lpstr>
      <vt:lpstr>Calibri</vt:lpstr>
      <vt:lpstr>Calibri Light</vt:lpstr>
      <vt:lpstr>Franklin Gothic Book</vt:lpstr>
      <vt:lpstr>Helvetica</vt:lpstr>
      <vt:lpstr>Office Theme</vt:lpstr>
      <vt:lpstr>Office Theme</vt:lpstr>
      <vt:lpstr>Enhancing Schoolwide SEL from Distance to In-Person Learning:  A Framework in Action</vt:lpstr>
      <vt:lpstr>PowerPoint Presentation</vt:lpstr>
      <vt:lpstr>PowerPoint Presentation</vt:lpstr>
      <vt:lpstr>Stay Connected</vt:lpstr>
      <vt:lpstr>PowerPoint Presentation</vt:lpstr>
      <vt:lpstr>Today’s Learning Objectives</vt:lpstr>
      <vt:lpstr>Today’s Lens</vt:lpstr>
      <vt:lpstr>Guide and Rubric to Schoolwide SEL</vt:lpstr>
      <vt:lpstr>Schoolwide Social Emotional Learning (SEL)</vt:lpstr>
      <vt:lpstr>CASEL: Core of Social Emotional Learning</vt:lpstr>
      <vt:lpstr>What role do schools play in promoting SEL?</vt:lpstr>
      <vt:lpstr>In Action: Bringing the Core of SEL to our Schools</vt:lpstr>
      <vt:lpstr>Equity and SEL</vt:lpstr>
      <vt:lpstr>PowerPoint Presentation</vt:lpstr>
      <vt:lpstr>CASEL Rubric for Schoolwide SEL</vt:lpstr>
      <vt:lpstr>PowerPoint Presentation</vt:lpstr>
      <vt:lpstr>SEL Team</vt:lpstr>
      <vt:lpstr>In Action: Reflection Process</vt:lpstr>
      <vt:lpstr>Tools for Continuous Improvement:  SEL Team</vt:lpstr>
      <vt:lpstr>Defining Team Member Roles and Responsibilities</vt:lpstr>
      <vt:lpstr>Foundational SEL Learning  Opportunities</vt:lpstr>
      <vt:lpstr>Two-Way Communication</vt:lpstr>
      <vt:lpstr>Shared Vision</vt:lpstr>
      <vt:lpstr>Planning</vt:lpstr>
      <vt:lpstr>Resources</vt:lpstr>
      <vt:lpstr>PowerPoint Presentation</vt:lpstr>
      <vt:lpstr>Adult SEL and Cultural Competence</vt:lpstr>
      <vt:lpstr>In Action: Reflection Process</vt:lpstr>
      <vt:lpstr>Adult SEL and Cultural Competence</vt:lpstr>
      <vt:lpstr>PowerPoint Presentation</vt:lpstr>
      <vt:lpstr>PowerPoint Presentation</vt:lpstr>
      <vt:lpstr>PowerPoint Presentation</vt:lpstr>
      <vt:lpstr>Adult SEL and Cultural Competence</vt:lpstr>
      <vt:lpstr>PowerPoint Presentation</vt:lpstr>
      <vt:lpstr>PowerPoint Presentation</vt:lpstr>
      <vt:lpstr>CASEL Tools for Continuous Improvement:  Adult SEL and Cultural Competence</vt:lpstr>
      <vt:lpstr>Reflecting on Personal SEL Skills</vt:lpstr>
      <vt:lpstr>Staff Modeling of SEL</vt:lpstr>
      <vt:lpstr>Tools for Continuous Improvement:  Staff Modeling of SEL</vt:lpstr>
      <vt:lpstr>Model SEL for Students</vt:lpstr>
      <vt:lpstr>Professional Learning to Strengthen Staff Expertise</vt:lpstr>
      <vt:lpstr>PowerPoint Presentation</vt:lpstr>
      <vt:lpstr>Staff Collaboration</vt:lpstr>
      <vt:lpstr>PowerPoint Presentation</vt:lpstr>
      <vt:lpstr>PowerPoint Presentation</vt:lpstr>
      <vt:lpstr>Supportive Classroom  Environment </vt:lpstr>
      <vt:lpstr>In Action: Reflection Process</vt:lpstr>
      <vt:lpstr>Morning (and Closing) Community Meetings</vt:lpstr>
      <vt:lpstr>Explicit SEL Instruction</vt:lpstr>
      <vt:lpstr>Explicit SEL Instruction In Action: Reflection Process</vt:lpstr>
      <vt:lpstr>Explicit SEL Instruction</vt:lpstr>
      <vt:lpstr>Explicit SEL Instruction</vt:lpstr>
      <vt:lpstr>PowerPoint Presentation</vt:lpstr>
      <vt:lpstr>Evidence-based SEL Programs  and Practices</vt:lpstr>
      <vt:lpstr>SEL-Integrated Instruction</vt:lpstr>
      <vt:lpstr>SEL Integrated Instruction</vt:lpstr>
      <vt:lpstr>Student Voice and Engagement</vt:lpstr>
      <vt:lpstr>Student Voice and Engagement In Action: Reflection Process</vt:lpstr>
      <vt:lpstr>Student Voice and Engagement</vt:lpstr>
      <vt:lpstr>Student Voice and Engagement</vt:lpstr>
      <vt:lpstr>Student Voice and Engagement</vt:lpstr>
      <vt:lpstr>School Climate</vt:lpstr>
      <vt:lpstr>School Climate</vt:lpstr>
      <vt:lpstr>Cultural Responsiveness</vt:lpstr>
      <vt:lpstr>Cultural Responsiveness</vt:lpstr>
      <vt:lpstr>Student Support</vt:lpstr>
      <vt:lpstr>Discipline Policies and Practices</vt:lpstr>
      <vt:lpstr>Family Partnerships</vt:lpstr>
      <vt:lpstr>In Action: Reflection Process</vt:lpstr>
      <vt:lpstr>Community Partnerships</vt:lpstr>
      <vt:lpstr>PowerPoint Presentation</vt:lpstr>
      <vt:lpstr>Resources to Drive High Quality Continuous Improvement</vt:lpstr>
      <vt:lpstr>Systems to Promote  Continuous Improvement</vt:lpstr>
      <vt:lpstr>PowerPoint Presentation</vt:lpstr>
      <vt:lpstr>References and Further Reading</vt:lpstr>
      <vt:lpstr>References and Further Reading,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Terry</dc:creator>
  <cp:lastModifiedBy>Schroeder, Shawnda</cp:lastModifiedBy>
  <cp:revision>48</cp:revision>
  <dcterms:modified xsi:type="dcterms:W3CDTF">2021-05-12T17:44:39Z</dcterms:modified>
</cp:coreProperties>
</file>