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3.xml" ContentType="application/vnd.openxmlformats-officedocument.theme+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Override PartName="/ppt/notesSlides/notesSlide17.xml" ContentType="application/vnd.openxmlformats-officedocument.presentationml.notesSlide+xml"/>
  <Override PartName="/ppt/tags/tag34.xml" ContentType="application/vnd.openxmlformats-officedocument.presentationml.tags+xml"/>
  <Override PartName="/ppt/notesSlides/notesSlide18.xml" ContentType="application/vnd.openxmlformats-officedocument.presentationml.notesSlide+xml"/>
  <Override PartName="/ppt/tags/tag35.xml" ContentType="application/vnd.openxmlformats-officedocument.presentationml.tags+xml"/>
  <Override PartName="/ppt/notesSlides/notesSlide19.xml" ContentType="application/vnd.openxmlformats-officedocument.presentationml.notesSlide+xml"/>
  <Override PartName="/ppt/tags/tag36.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258" r:id="rId3"/>
    <p:sldId id="260" r:id="rId4"/>
    <p:sldId id="262" r:id="rId5"/>
    <p:sldId id="263" r:id="rId6"/>
    <p:sldId id="267" r:id="rId7"/>
    <p:sldId id="268" r:id="rId8"/>
    <p:sldId id="261" r:id="rId9"/>
    <p:sldId id="264" r:id="rId10"/>
    <p:sldId id="265" r:id="rId11"/>
    <p:sldId id="286" r:id="rId12"/>
    <p:sldId id="266" r:id="rId13"/>
    <p:sldId id="270" r:id="rId14"/>
    <p:sldId id="282" r:id="rId15"/>
    <p:sldId id="287" r:id="rId16"/>
    <p:sldId id="273" r:id="rId17"/>
    <p:sldId id="274" r:id="rId18"/>
    <p:sldId id="275" r:id="rId19"/>
    <p:sldId id="288" r:id="rId20"/>
    <p:sldId id="279" r:id="rId21"/>
    <p:sldId id="281" r:id="rId22"/>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eTucoJmDuQWbYkGU06m+g==" hashData="aoasuPhrJ0rC4KQj30iEKgp/O6fHBLe5p+eWW97AZsB9itJ4hXYSxzAXVCJuH8zP2KwhUxmQbkH6d8orSnbeR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9"/>
    <a:srgbClr val="CC4927"/>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70" autoAdjust="0"/>
    <p:restoredTop sz="64933" autoAdjust="0"/>
  </p:normalViewPr>
  <p:slideViewPr>
    <p:cSldViewPr snapToGrid="0">
      <p:cViewPr varScale="1">
        <p:scale>
          <a:sx n="64" d="100"/>
          <a:sy n="64" d="100"/>
        </p:scale>
        <p:origin x="2004" y="60"/>
      </p:cViewPr>
      <p:guideLst/>
    </p:cSldViewPr>
  </p:slideViewPr>
  <p:notesTextViewPr>
    <p:cViewPr>
      <p:scale>
        <a:sx n="145" d="100"/>
        <a:sy n="14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8DCD60-B490-407E-BE3F-1DF11B2DA87A}" type="datetimeFigureOut">
              <a:rPr lang="en-US" smtClean="0"/>
              <a:t>6/1/2021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E46F02-8992-442B-B302-B3C5EB204BDA}" type="slidenum">
              <a:rPr lang="en-US" smtClean="0"/>
              <a:t>‹#›</a:t>
            </a:fld>
            <a:endParaRPr lang="en-US"/>
          </a:p>
        </p:txBody>
      </p:sp>
    </p:spTree>
    <p:extLst>
      <p:ext uri="{BB962C8B-B14F-4D97-AF65-F5344CB8AC3E}">
        <p14:creationId xmlns:p14="http://schemas.microsoft.com/office/powerpoint/2010/main" val="783534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youtu.be/d2t9y5bptz0?list=PL1UDVLmMXEEdIVofbgt4d6sLAe5pulbPC"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baseline="0" dirty="0"/>
              <a:t>Say: </a:t>
            </a:r>
            <a:r>
              <a:rPr lang="en-US" sz="1200" b="0" i="0" baseline="0" dirty="0"/>
              <a:t>Welcome to this training series on motivational interviewing or MI. Throughout the six modules in this series you will learn what MI is, when and where MI can be used, how to embody the spirit of MI, the processes of MI, how to apply the foundational skills of MI, and how to use MI skills to meet someone wherever they are in their change process. Today we’re going to focus on an introduction to MI.</a:t>
            </a:r>
            <a:endParaRPr lang="en-US" sz="1200" b="1" baseline="0" dirty="0"/>
          </a:p>
          <a:p>
            <a:endParaRPr lang="en-US" dirty="0"/>
          </a:p>
        </p:txBody>
      </p:sp>
      <p:sp>
        <p:nvSpPr>
          <p:cNvPr id="4" name="Slide Number Placeholder 3"/>
          <p:cNvSpPr>
            <a:spLocks noGrp="1"/>
          </p:cNvSpPr>
          <p:nvPr>
            <p:ph type="sldNum" sz="quarter" idx="10"/>
          </p:nvPr>
        </p:nvSpPr>
        <p:spPr/>
        <p:txBody>
          <a:bodyPr/>
          <a:lstStyle/>
          <a:p>
            <a:fld id="{D4E46F02-8992-442B-B302-B3C5EB204BDA}" type="slidenum">
              <a:rPr lang="en-US" smtClean="0"/>
              <a:t>1</a:t>
            </a:fld>
            <a:endParaRPr lang="en-US"/>
          </a:p>
        </p:txBody>
      </p:sp>
    </p:spTree>
    <p:extLst>
      <p:ext uri="{BB962C8B-B14F-4D97-AF65-F5344CB8AC3E}">
        <p14:creationId xmlns:p14="http://schemas.microsoft.com/office/powerpoint/2010/main" val="3074219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Core</a:t>
            </a:r>
            <a:r>
              <a:rPr lang="en-US" sz="1200" b="1" baseline="0" dirty="0">
                <a:solidFill>
                  <a:schemeClr val="tx1"/>
                </a:solidFill>
              </a:rPr>
              <a:t> </a:t>
            </a:r>
            <a:r>
              <a:rPr lang="en-US" sz="1200" b="1" dirty="0">
                <a:solidFill>
                  <a:prstClr val="black"/>
                </a:solidFill>
              </a:rPr>
              <a:t>Message: Motivational Interviewing is a style of engaging with someone to support them in making a change.  (continued)</a:t>
            </a:r>
          </a:p>
          <a:p>
            <a:endParaRPr lang="en-US" sz="1200" b="1" dirty="0">
              <a:solidFill>
                <a:prstClr val="black"/>
              </a:solidFill>
            </a:endParaRPr>
          </a:p>
          <a:p>
            <a:r>
              <a:rPr lang="en-US" sz="1200" b="1" dirty="0">
                <a:solidFill>
                  <a:prstClr val="black"/>
                </a:solidFill>
              </a:rPr>
              <a:t>Say:</a:t>
            </a:r>
            <a:endParaRPr lang="en-US" sz="1200" b="0" baseline="0" dirty="0">
              <a:solidFill>
                <a:prstClr val="black"/>
              </a:solidFill>
            </a:endParaRPr>
          </a:p>
          <a:p>
            <a:pPr marL="0" indent="0">
              <a:buFont typeface="+mj-lt"/>
              <a:buNone/>
            </a:pPr>
            <a:r>
              <a:rPr lang="en-US" sz="1200" b="0" baseline="0" dirty="0">
                <a:solidFill>
                  <a:prstClr val="black"/>
                </a:solidFill>
              </a:rPr>
              <a:t>What’s included in the technical definition, but not captured in the previous definition, is an emphasis on MI being goal-oriented and focused on specific behavior change. Using an MI approach, you can help someone focus in on a specific area they want to change. Sometimes people know what they want to change or “should” change, but they may feel ambivalent about making the change. Other times people may not know exactly what they want to change and you will need to work collaboratively with them to elicit this information. </a:t>
            </a:r>
          </a:p>
          <a:p>
            <a:pPr marL="0" indent="0">
              <a:buFont typeface="+mj-lt"/>
              <a:buNone/>
            </a:pPr>
            <a:endParaRPr lang="en-US" sz="1200" b="0" baseline="0" dirty="0">
              <a:solidFill>
                <a:prstClr val="black"/>
              </a:solidFill>
            </a:endParaRPr>
          </a:p>
          <a:p>
            <a:pPr marL="0" indent="0">
              <a:buFont typeface="+mj-lt"/>
              <a:buNone/>
            </a:pPr>
            <a:endParaRPr lang="en-US" sz="1200" b="0" baseline="0" dirty="0">
              <a:solidFill>
                <a:prstClr val="black"/>
              </a:solidFill>
            </a:endParaRPr>
          </a:p>
        </p:txBody>
      </p:sp>
      <p:sp>
        <p:nvSpPr>
          <p:cNvPr id="4" name="Slide Number Placeholder 3"/>
          <p:cNvSpPr>
            <a:spLocks noGrp="1"/>
          </p:cNvSpPr>
          <p:nvPr>
            <p:ph type="sldNum" sz="quarter" idx="10"/>
          </p:nvPr>
        </p:nvSpPr>
        <p:spPr/>
        <p:txBody>
          <a:bodyPr/>
          <a:lstStyle/>
          <a:p>
            <a:fld id="{D4E46F02-8992-442B-B302-B3C5EB204BDA}" type="slidenum">
              <a:rPr lang="en-US" smtClean="0"/>
              <a:t>10</a:t>
            </a:fld>
            <a:endParaRPr lang="en-US"/>
          </a:p>
        </p:txBody>
      </p:sp>
    </p:spTree>
    <p:extLst>
      <p:ext uri="{BB962C8B-B14F-4D97-AF65-F5344CB8AC3E}">
        <p14:creationId xmlns:p14="http://schemas.microsoft.com/office/powerpoint/2010/main" val="3862619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Core Message</a:t>
            </a:r>
            <a:r>
              <a:rPr lang="en-US" dirty="0"/>
              <a:t>:</a:t>
            </a:r>
            <a:r>
              <a:rPr lang="en-US" baseline="0" dirty="0"/>
              <a:t> </a:t>
            </a:r>
            <a:r>
              <a:rPr lang="en-US" dirty="0"/>
              <a:t>Without a target behavior, MI is just client centered counseling.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b="1" baseline="0" dirty="0"/>
              <a:t>: </a:t>
            </a:r>
            <a:r>
              <a:rPr lang="en-US" b="0" baseline="0" dirty="0"/>
              <a:t>The fact that motivational interviewing is goal-directed is a critical element and one that differentiates it from client centered counseling. You must work with the individual to identify a desired behavioral outcome. </a:t>
            </a:r>
            <a:r>
              <a:rPr lang="en-US" dirty="0"/>
              <a:t>Target</a:t>
            </a:r>
            <a:r>
              <a:rPr lang="en-US" baseline="0" dirty="0"/>
              <a:t> behaviors are those actions that move someone toward this change. This gives your collaboration a destination and a strategy of how to get there.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people who don’t yet know what their desired outcome is, you may not be directly asking them about their target behavior. Instead you may ask things like, “what would you like to work on?”, “what is important to you?”, or “what is currently getting in the way?”. You may need to elicit discrepancy between their current behavior and their overall goals and values.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1" baseline="0" dirty="0"/>
              <a:t>Do: </a:t>
            </a:r>
            <a:r>
              <a:rPr lang="en-US" baseline="0" dirty="0"/>
              <a:t>Ask participants: </a:t>
            </a:r>
          </a:p>
          <a:p>
            <a:pPr marL="171450" indent="-171450">
              <a:buFont typeface="Arial" panose="020B0604020202020204" pitchFamily="34" charset="0"/>
              <a:buChar char="•"/>
            </a:pPr>
            <a:r>
              <a:rPr lang="en-US" baseline="0" dirty="0"/>
              <a:t>What are examples of goals you typically work on with people? </a:t>
            </a:r>
          </a:p>
          <a:p>
            <a:pPr marL="171450" indent="-171450">
              <a:buFont typeface="Arial" panose="020B0604020202020204" pitchFamily="34" charset="0"/>
              <a:buChar char="•"/>
            </a:pPr>
            <a:r>
              <a:rPr lang="en-US" baseline="0" dirty="0"/>
              <a:t>What are typical target behaviors for people you work with? </a:t>
            </a:r>
          </a:p>
          <a:p>
            <a:pPr marL="171450" indent="-171450">
              <a:buFont typeface="Arial" panose="020B0604020202020204" pitchFamily="34" charset="0"/>
              <a:buChar char="•"/>
            </a:pPr>
            <a:r>
              <a:rPr lang="en-US" baseline="0" dirty="0"/>
              <a:t>What are some of the goals people have?” </a:t>
            </a:r>
          </a:p>
          <a:p>
            <a:pPr marL="628650" lvl="1" indent="-171450">
              <a:buFont typeface="Arial" panose="020B0604020202020204" pitchFamily="34" charset="0"/>
              <a:buChar char="•"/>
            </a:pPr>
            <a:r>
              <a:rPr lang="en-US" baseline="0" dirty="0"/>
              <a:t>For example, a person may have a goal of getting a job and a target behavior might be writing a resume or any other activity that moves them toward this goal. </a:t>
            </a:r>
          </a:p>
          <a:p>
            <a:endParaRPr lang="en-US" dirty="0"/>
          </a:p>
        </p:txBody>
      </p:sp>
      <p:sp>
        <p:nvSpPr>
          <p:cNvPr id="4" name="Slide Number Placeholder 3"/>
          <p:cNvSpPr>
            <a:spLocks noGrp="1"/>
          </p:cNvSpPr>
          <p:nvPr>
            <p:ph type="sldNum" sz="quarter" idx="10"/>
          </p:nvPr>
        </p:nvSpPr>
        <p:spPr/>
        <p:txBody>
          <a:bodyPr/>
          <a:lstStyle/>
          <a:p>
            <a:fld id="{D4E46F02-8992-442B-B302-B3C5EB204BDA}" type="slidenum">
              <a:rPr lang="en-US" smtClean="0"/>
              <a:t>11</a:t>
            </a:fld>
            <a:endParaRPr lang="en-US"/>
          </a:p>
        </p:txBody>
      </p:sp>
    </p:spTree>
    <p:extLst>
      <p:ext uri="{BB962C8B-B14F-4D97-AF65-F5344CB8AC3E}">
        <p14:creationId xmlns:p14="http://schemas.microsoft.com/office/powerpoint/2010/main" val="1527554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b="1" baseline="0" dirty="0"/>
              <a:t> </a:t>
            </a:r>
            <a:r>
              <a:rPr lang="en-US" b="0" baseline="0" dirty="0"/>
              <a:t>Based on what you already know about MI, you can see that you play a key role in supporting others to make their desired changes. I mentioned at the beginning that the techniques and skills are only one part of MI. The other important part is the spirit which is embodied and communicated through you. The style you bring to the collaboration has a big impact on the process and outcomes. Let’s </a:t>
            </a:r>
            <a:r>
              <a:rPr lang="en-US" baseline="0" dirty="0"/>
              <a:t>explore the role that providers play in facilitating change and the characteristics and qualities of practitioners that convey the spirit of MI. </a:t>
            </a:r>
            <a:endParaRPr lang="en-US" dirty="0"/>
          </a:p>
          <a:p>
            <a:endParaRPr lang="en-US" dirty="0"/>
          </a:p>
        </p:txBody>
      </p:sp>
      <p:sp>
        <p:nvSpPr>
          <p:cNvPr id="4" name="Slide Number Placeholder 3"/>
          <p:cNvSpPr>
            <a:spLocks noGrp="1"/>
          </p:cNvSpPr>
          <p:nvPr>
            <p:ph type="sldNum" sz="quarter" idx="10"/>
          </p:nvPr>
        </p:nvSpPr>
        <p:spPr/>
        <p:txBody>
          <a:bodyPr/>
          <a:lstStyle/>
          <a:p>
            <a:fld id="{D4E46F02-8992-442B-B302-B3C5EB204BDA}" type="slidenum">
              <a:rPr lang="en-US" smtClean="0"/>
              <a:t>12</a:t>
            </a:fld>
            <a:endParaRPr lang="en-US"/>
          </a:p>
        </p:txBody>
      </p:sp>
    </p:spTree>
    <p:extLst>
      <p:ext uri="{BB962C8B-B14F-4D97-AF65-F5344CB8AC3E}">
        <p14:creationId xmlns:p14="http://schemas.microsoft.com/office/powerpoint/2010/main" val="386083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Core</a:t>
            </a:r>
            <a:r>
              <a:rPr lang="en-US" sz="1200" b="1" i="0" u="none" strike="noStrike" kern="1200" baseline="0" dirty="0">
                <a:solidFill>
                  <a:schemeClr val="tx1"/>
                </a:solidFill>
                <a:effectLst/>
                <a:latin typeface="+mn-lt"/>
                <a:ea typeface="+mn-ea"/>
                <a:cs typeface="+mn-cs"/>
              </a:rPr>
              <a:t> Message: Certain personal characteristics and qualities that we find naturally supportive and conducive to change make up MI.</a:t>
            </a:r>
          </a:p>
          <a:p>
            <a:r>
              <a:rPr lang="en-US" b="1" dirty="0"/>
              <a:t> </a:t>
            </a:r>
            <a:endParaRPr lang="en-US" sz="1200" b="1" i="0" u="none" strike="noStrike"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Say</a:t>
            </a:r>
            <a:r>
              <a:rPr lang="en-US" sz="1200" b="0" i="0" u="none" strike="noStrike" kern="1200" dirty="0">
                <a:solidFill>
                  <a:schemeClr val="tx1"/>
                </a:solidFill>
                <a:effectLst/>
                <a:latin typeface="+mn-lt"/>
                <a:ea typeface="+mn-ea"/>
                <a:cs typeface="+mn-cs"/>
              </a:rPr>
              <a:t>:</a:t>
            </a:r>
            <a:r>
              <a:rPr lang="en-US" sz="1200" b="0" i="0" u="none" strike="noStrike" kern="1200" baseline="0" dirty="0">
                <a:solidFill>
                  <a:schemeClr val="tx1"/>
                </a:solidFill>
                <a:effectLst/>
                <a:latin typeface="+mn-lt"/>
                <a:ea typeface="+mn-ea"/>
                <a:cs typeface="+mn-cs"/>
              </a:rPr>
              <a:t> Certain personal characteristics and qualities that we find naturally supportive and conducive to change make up the spirit of MI. Let’s explore this by revisiting the activity you completed with your partner earlier. You were asked to identify</a:t>
            </a:r>
            <a:r>
              <a:rPr lang="en-US" baseline="0" dirty="0"/>
              <a:t> </a:t>
            </a:r>
            <a:r>
              <a:rPr lang="en-US" dirty="0"/>
              <a:t>who supported you and how they </a:t>
            </a:r>
            <a:r>
              <a:rPr lang="en-US" baseline="0" dirty="0"/>
              <a:t>helped you make the change you discussed. For this activity, I’d like you to discuss with your partner, what qualities or characteristics about the person(s) were helpful in supporting your change</a:t>
            </a:r>
            <a:r>
              <a:rPr lang="en-US" dirty="0"/>
              <a:t>.</a:t>
            </a:r>
            <a:r>
              <a:rPr lang="en-US" baseline="0" dirty="0"/>
              <a:t> Write down the characteristics you each share about those who supported you. </a:t>
            </a:r>
            <a:r>
              <a:rPr lang="en-US" dirty="0"/>
              <a:t>You</a:t>
            </a:r>
            <a:r>
              <a:rPr lang="en-US" baseline="0" dirty="0"/>
              <a:t> will each have 3 minutes to share and then you will switch.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cs typeface="Calibri"/>
            </a:endParaRPr>
          </a:p>
          <a:p>
            <a:r>
              <a:rPr lang="en-US" b="1" i="0" baseline="0" dirty="0"/>
              <a:t>Do: </a:t>
            </a:r>
            <a:r>
              <a:rPr lang="en-US" dirty="0"/>
              <a:t>Following</a:t>
            </a:r>
            <a:r>
              <a:rPr lang="en-US" b="0" i="0" baseline="0" dirty="0"/>
              <a:t> the activity</a:t>
            </a:r>
            <a:r>
              <a:rPr lang="en-US" dirty="0"/>
              <a:t>, do the following:</a:t>
            </a:r>
          </a:p>
          <a:p>
            <a:r>
              <a:rPr lang="en-US" dirty="0"/>
              <a:t>1. Have participants volunteer to read some of the characteristics they wrote down. After, each person reads their partner's responses, reflect back</a:t>
            </a:r>
            <a:r>
              <a:rPr lang="en-US" b="0" i="0" baseline="0" dirty="0"/>
              <a:t> </a:t>
            </a:r>
            <a:r>
              <a:rPr lang="en-US" dirty="0"/>
              <a:t>some </a:t>
            </a:r>
            <a:r>
              <a:rPr lang="en-US" b="0" i="0" baseline="0" dirty="0"/>
              <a:t>of the answers. (Write down the responses</a:t>
            </a:r>
            <a:r>
              <a:rPr lang="en-US" dirty="0"/>
              <a:t> on white board, flip chart, or chalk board—if not available, just use your own paper and write down as people state their responses.)</a:t>
            </a:r>
            <a:endParaRPr lang="en-US" dirty="0">
              <a:cs typeface="Calibri"/>
            </a:endParaRPr>
          </a:p>
          <a:p>
            <a:r>
              <a:rPr lang="en-US" dirty="0"/>
              <a:t>2. After all the characteristics have been shared, </a:t>
            </a:r>
            <a:r>
              <a:rPr lang="en-US" b="0" i="0" baseline="0" dirty="0"/>
              <a:t>read the responses aloud.</a:t>
            </a:r>
            <a:r>
              <a:rPr lang="en-US" dirty="0"/>
              <a:t> Highlight as you read each response how that can apply in an MI context. Make the link between what is naturally supportive in everyone’s lives and how those same qualities are supportive when working with people making changes in your work. In processing this activity, you will want to highlight that MI is more than just a set of techniques, the practitioners’ qualities and characteristics are equally important. An example of what to highlight may be, "It sounds like people identified characteristics like listening and not giving advice versus just telling you what to do."  Emphasize that these are not skill or technique related. </a:t>
            </a:r>
          </a:p>
          <a:p>
            <a:endParaRPr lang="en-US" b="0" i="0" baseline="0" dirty="0">
              <a:cs typeface="Calibri"/>
            </a:endParaRPr>
          </a:p>
          <a:p>
            <a:r>
              <a:rPr lang="en-US" b="1" i="0" baseline="0" dirty="0"/>
              <a:t>Trainer notes: </a:t>
            </a:r>
            <a:r>
              <a:rPr lang="en-US" b="0" i="0" baseline="0" dirty="0"/>
              <a:t>This activity highlights that there is more to MI than just a set of techniques that </a:t>
            </a:r>
            <a:r>
              <a:rPr lang="en-US" dirty="0"/>
              <a:t>practitioners</a:t>
            </a:r>
            <a:r>
              <a:rPr lang="en-US" b="0" i="0" baseline="0" dirty="0"/>
              <a:t> use with </a:t>
            </a:r>
            <a:r>
              <a:rPr lang="en-US" dirty="0"/>
              <a:t>people making a change</a:t>
            </a:r>
            <a:r>
              <a:rPr lang="en-US" b="0" i="0" baseline="0" dirty="0"/>
              <a:t>. We are getting into the qualities of effective practitioners and beginning our discussion of the spirit of MI, which will occur in more detail in Module 2.</a:t>
            </a:r>
            <a:r>
              <a:rPr lang="en-US" dirty="0"/>
              <a:t> </a:t>
            </a:r>
            <a:endParaRPr lang="en-US" dirty="0">
              <a:cs typeface="Calibri"/>
            </a:endParaRPr>
          </a:p>
          <a:p>
            <a:endParaRPr lang="en-US" b="0" i="0" baseline="0" dirty="0"/>
          </a:p>
          <a:p>
            <a:r>
              <a:rPr lang="en-US" b="0" i="0" baseline="0" dirty="0"/>
              <a:t>Some of the answers that you will get should help you connect to the spirit of MI and the </a:t>
            </a:r>
            <a:r>
              <a:rPr lang="en-US" baseline="0" dirty="0"/>
              <a:t>four element - partnership, acceptance, evocation, and compassion that comprise the spirit. You can also use the responses when referring to the different communication styles on the next slides.</a:t>
            </a:r>
            <a:r>
              <a:rPr lang="en-US" dirty="0"/>
              <a:t> Refer the participants back to the qualities and characteristics they identified in this activity as you begin to talk about communication styles and each of the factors of the spirit of MI. Keep your list of the characteristics identified so you can refer to the specific qualities and characteristics related to each factor of the spirit of MI in Module 2.</a:t>
            </a:r>
            <a:endParaRPr lang="en-US" b="0" i="0" baseline="0" dirty="0">
              <a:cs typeface="Calibri"/>
            </a:endParaRPr>
          </a:p>
        </p:txBody>
      </p:sp>
      <p:sp>
        <p:nvSpPr>
          <p:cNvPr id="4" name="Slide Number Placeholder 3"/>
          <p:cNvSpPr>
            <a:spLocks noGrp="1"/>
          </p:cNvSpPr>
          <p:nvPr>
            <p:ph type="sldNum" sz="quarter" idx="10"/>
          </p:nvPr>
        </p:nvSpPr>
        <p:spPr/>
        <p:txBody>
          <a:bodyPr/>
          <a:lstStyle/>
          <a:p>
            <a:fld id="{D4E46F02-8992-442B-B302-B3C5EB204BDA}" type="slidenum">
              <a:rPr lang="en-US" smtClean="0"/>
              <a:t>13</a:t>
            </a:fld>
            <a:endParaRPr lang="en-US"/>
          </a:p>
        </p:txBody>
      </p:sp>
    </p:spTree>
    <p:extLst>
      <p:ext uri="{BB962C8B-B14F-4D97-AF65-F5344CB8AC3E}">
        <p14:creationId xmlns:p14="http://schemas.microsoft.com/office/powerpoint/2010/main" val="129722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Core Message: Different</a:t>
            </a:r>
            <a:r>
              <a:rPr lang="en-US" b="1" baseline="0" dirty="0"/>
              <a:t> styles are appropriate for different settings and situations. MI is most conducive to a guiding style of communication.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Say:</a:t>
            </a:r>
            <a:r>
              <a:rPr lang="en-US" b="1" baseline="0" dirty="0"/>
              <a:t> </a:t>
            </a:r>
            <a:r>
              <a:rPr lang="en-US" b="0" baseline="0" dirty="0"/>
              <a:t>Now that we’ve identified some key individual characteristics that support the change process, let’s look at the role of different communication styles and how they contribute to facilitating change.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Miller and</a:t>
            </a:r>
            <a:r>
              <a:rPr lang="en-US" baseline="0" dirty="0"/>
              <a:t> </a:t>
            </a:r>
            <a:r>
              <a:rPr lang="en-US" dirty="0" err="1"/>
              <a:t>Rollnick</a:t>
            </a:r>
            <a:r>
              <a:rPr lang="en-US" baseline="0" dirty="0"/>
              <a:t> describe these three communication styles of helpers on a continuum. As you can see, on the far left of this continuum is a directing style. A directing style is used to provide information or instruction and involves telling the other person what they should do. An example might be a nurse explaining how to take a medication properly or a physical therapist describing how to do a particular stretch. At the other end of this continuum is a following style. A following style is characterized by just listening to the person without introducing any information or asking any questions and allowing the person to lead the conversation. An example of this style can be seen when a practitioner “hears out” a person who is expressing strong emotions --whether that is sadness, anger, excitement or other strong feelings. The practitioner is listening with the intent of following and understanding what is being shared. In the middle is a guiding style. This guiding style is best suited for MI. A guiding style of communication conveys the message that the person is able to make the change and the provider is there to support the individual, but not by telling them how to change or bringing a specific agenda. In the guiding style you are not just passively listening or taking control of the conversation.</a:t>
            </a:r>
            <a:r>
              <a:rPr lang="en-US" dirty="0"/>
              <a:t> </a:t>
            </a:r>
            <a:r>
              <a:rPr lang="en-US" sz="1200" b="0" i="0" u="none" strike="noStrike" kern="1200" baseline="0" dirty="0">
                <a:solidFill>
                  <a:schemeClr val="tx1"/>
                </a:solidFill>
                <a:effectLst/>
                <a:latin typeface="+mn-lt"/>
                <a:ea typeface="+mn-ea"/>
                <a:cs typeface="+mn-cs"/>
              </a:rPr>
              <a:t>Although there may be times when a directive or following style is appropriate or needed in a given situation, MI typically uses a guiding style of communication.</a:t>
            </a:r>
            <a:r>
              <a:rPr lang="en-US" dirty="0"/>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cs typeface="Calibri"/>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a:solidFill>
                  <a:schemeClr val="tx1"/>
                </a:solidFill>
                <a:latin typeface="+mn-lt"/>
                <a:ea typeface="+mn-ea"/>
                <a:cs typeface="+mn-cs"/>
              </a:rPr>
              <a:t>Miller and </a:t>
            </a:r>
            <a:r>
              <a:rPr lang="en-US" sz="1200" b="0" i="0" u="none" strike="noStrike" kern="1200" baseline="0" dirty="0" err="1">
                <a:solidFill>
                  <a:schemeClr val="tx1"/>
                </a:solidFill>
                <a:latin typeface="+mn-lt"/>
                <a:ea typeface="+mn-ea"/>
                <a:cs typeface="+mn-cs"/>
              </a:rPr>
              <a:t>Rollnick</a:t>
            </a:r>
            <a:r>
              <a:rPr lang="en-US" sz="1200" b="0" i="0" u="none" strike="noStrike" kern="1200" baseline="0" dirty="0">
                <a:solidFill>
                  <a:schemeClr val="tx1"/>
                </a:solidFill>
                <a:latin typeface="+mn-lt"/>
                <a:ea typeface="+mn-ea"/>
                <a:cs typeface="+mn-cs"/>
              </a:rPr>
              <a:t> provide this helpful analogy: “Imagine going to another country and hiring a guide to help you. It is not the guide’s job to order you when to arrive, where to go, and what to see or do. Neither does a good guide simply follow you around wherever you happen to wander. A skillful guide is a good listener and also offers guidance where needed.”</a:t>
            </a:r>
          </a:p>
          <a:p>
            <a:pPr>
              <a:defRPr/>
            </a:pPr>
            <a:endParaRPr lang="en-US" dirty="0"/>
          </a:p>
          <a:p>
            <a:pPr>
              <a:defRPr/>
            </a:pPr>
            <a:r>
              <a:rPr lang="en-US" dirty="0">
                <a:cs typeface="Calibri"/>
              </a:rPr>
              <a:t>Let's review the communication style you tend to use in order to better understand and assess your strengths and possible areas of growth. There are a variety of methods to assess your communication style. Once you know what your style is and how you may be coming across to people you are working with, it is easier to adjust and modify as needed to match the circumstance. Between the end of this session and our next meeting, I’ll ask you to complete an online assessment, but for now let’s do a brief activity. </a:t>
            </a:r>
          </a:p>
          <a:p>
            <a:pPr>
              <a:defRPr/>
            </a:pPr>
            <a:endParaRPr lang="en-US" b="1" baseline="0" dirty="0"/>
          </a:p>
          <a:p>
            <a:r>
              <a:rPr lang="en-US" b="1" baseline="0" dirty="0"/>
              <a:t>Do: </a:t>
            </a:r>
            <a:r>
              <a:rPr lang="en-US" b="0" baseline="0" dirty="0"/>
              <a:t>Ask participants:</a:t>
            </a:r>
          </a:p>
          <a:p>
            <a:pPr marL="171450" indent="-171450">
              <a:buFont typeface="Arial" panose="020B0604020202020204" pitchFamily="34" charset="0"/>
              <a:buChar char="•"/>
            </a:pPr>
            <a:r>
              <a:rPr lang="en-US" dirty="0"/>
              <a:t>How would your colleagues and the people participating in your services describe you using five verbs that illustrate your communication style?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After the activity, do the following:</a:t>
            </a:r>
            <a:endParaRPr lang="en-US" b="1" dirty="0">
              <a:cs typeface="Calibri" panose="020F0502020204030204"/>
            </a:endParaRPr>
          </a:p>
          <a:p>
            <a:pPr marL="171450" indent="-171450">
              <a:buFont typeface="Arial" panose="020B0604020202020204" pitchFamily="34" charset="0"/>
              <a:buChar char="•"/>
            </a:pPr>
            <a:r>
              <a:rPr lang="en-US" dirty="0"/>
              <a:t>Ask a couple of participants to read their list. Write out or just restate the verbs that people are sharing.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cs typeface="Calibri"/>
              </a:rPr>
              <a:t>Refer back to the list of helper characteristics they identified in the earlier activity. Pull out and identify the characteristics that correspond to the verbs they are describing in this activity.</a:t>
            </a:r>
            <a:endParaRPr lang="en-US" b="1" dirty="0">
              <a:cs typeface="Calibri"/>
            </a:endParaRPr>
          </a:p>
          <a:p>
            <a:pPr marL="171450" indent="-171450">
              <a:buFont typeface="Arial" panose="020B0604020202020204" pitchFamily="34" charset="0"/>
              <a:buChar char="•"/>
            </a:pPr>
            <a:r>
              <a:rPr lang="en-US" dirty="0">
                <a:cs typeface="Calibri"/>
              </a:rPr>
              <a:t>Tell participants to keep their list handy as they will be referring to it again in the next slide.  </a:t>
            </a:r>
            <a:endParaRPr lang="en-US" b="1" baseline="0" dirty="0"/>
          </a:p>
          <a:p>
            <a:endParaRPr lang="en-US" b="1" dirty="0"/>
          </a:p>
          <a:p>
            <a:endParaRPr lang="en-US" b="1" dirty="0"/>
          </a:p>
        </p:txBody>
      </p:sp>
      <p:sp>
        <p:nvSpPr>
          <p:cNvPr id="4" name="Slide Number Placeholder 3"/>
          <p:cNvSpPr>
            <a:spLocks noGrp="1"/>
          </p:cNvSpPr>
          <p:nvPr>
            <p:ph type="sldNum" sz="quarter" idx="10"/>
          </p:nvPr>
        </p:nvSpPr>
        <p:spPr/>
        <p:txBody>
          <a:bodyPr/>
          <a:lstStyle/>
          <a:p>
            <a:fld id="{D4E46F02-8992-442B-B302-B3C5EB204BDA}" type="slidenum">
              <a:rPr lang="en-US" smtClean="0"/>
              <a:t>14</a:t>
            </a:fld>
            <a:endParaRPr lang="en-US"/>
          </a:p>
        </p:txBody>
      </p:sp>
    </p:spTree>
    <p:extLst>
      <p:ext uri="{BB962C8B-B14F-4D97-AF65-F5344CB8AC3E}">
        <p14:creationId xmlns:p14="http://schemas.microsoft.com/office/powerpoint/2010/main" val="1940092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Core Message</a:t>
            </a:r>
            <a:r>
              <a:rPr lang="en-US" b="0" baseline="0" dirty="0"/>
              <a:t>:</a:t>
            </a:r>
            <a:r>
              <a:rPr lang="en-US" dirty="0"/>
              <a:t> </a:t>
            </a:r>
            <a:r>
              <a:rPr lang="en-US" b="1" dirty="0"/>
              <a:t>There is value in assessing and adjusting our communication styles to better facilitate change discussions with individuals. </a:t>
            </a:r>
          </a:p>
          <a:p>
            <a:endParaRPr lang="en-US" b="1" baseline="0" dirty="0"/>
          </a:p>
          <a:p>
            <a:r>
              <a:rPr lang="en-US" b="1" baseline="0" dirty="0"/>
              <a:t>Say:</a:t>
            </a:r>
            <a:r>
              <a:rPr lang="en-US" dirty="0"/>
              <a:t> </a:t>
            </a:r>
            <a:r>
              <a:rPr lang="en-US" dirty="0">
                <a:cs typeface="Calibri"/>
              </a:rPr>
              <a:t>You just identified some of the verbs that describe your style. Looking at the list here, what other verbs did you identify that are not listed here? The verbs listed represent a directing, guiding, or following style. Let's see if you can identify which ones support which style. Let's also see what category the verbs you each identified fall into. </a:t>
            </a:r>
          </a:p>
          <a:p>
            <a:endParaRPr lang="en-US" b="1" dirty="0">
              <a:cs typeface="Calibri"/>
            </a:endParaRPr>
          </a:p>
          <a:p>
            <a:r>
              <a:rPr lang="en-US" b="1" dirty="0">
                <a:cs typeface="Calibri"/>
              </a:rPr>
              <a:t>Do</a:t>
            </a:r>
            <a:r>
              <a:rPr lang="en-US" b="1" baseline="0" dirty="0"/>
              <a:t>:</a:t>
            </a:r>
            <a:r>
              <a:rPr lang="en-US" b="1" dirty="0"/>
              <a:t>  </a:t>
            </a:r>
            <a:r>
              <a:rPr lang="en-US" dirty="0"/>
              <a:t>Review the verbs on this slide</a:t>
            </a:r>
            <a:r>
              <a:rPr lang="en-US" baseline="0" dirty="0"/>
              <a:t>. </a:t>
            </a:r>
            <a:r>
              <a:rPr lang="en-US" dirty="0"/>
              <a:t>Ask participants which style each verb represents. Next, have the participants read to you the verbs that they identified in the previous activity. Ask where these verbs belong. Emphasize during the exercise the importance of self-assessment in order to gain a better understanding of your communication style.</a:t>
            </a:r>
          </a:p>
          <a:p>
            <a:endParaRPr lang="en-US"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Administer - directing		</a:t>
            </a:r>
            <a:r>
              <a:rPr lang="en-US" dirty="0">
                <a:cs typeface="Calibri"/>
              </a:rPr>
              <a:t>Direct - directing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Prescribe - directing 		Accompany - guiding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Encourage - guiding		Observe - following</a:t>
            </a:r>
            <a:r>
              <a:rPr lang="en-US" baseline="0" dirty="0"/>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 with - following</a:t>
            </a:r>
            <a:r>
              <a:rPr lang="en-US" baseline="0" dirty="0"/>
              <a:t> 		</a:t>
            </a:r>
            <a:r>
              <a:rPr lang="en-US" dirty="0"/>
              <a:t>Confront - directing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Shadow - following</a:t>
            </a:r>
            <a:r>
              <a:rPr lang="en-US" baseline="0" dirty="0"/>
              <a:t> 		</a:t>
            </a:r>
            <a:r>
              <a:rPr lang="en-US" dirty="0"/>
              <a:t>Prescribe - directing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Assist - guiding 		Elicit - guiding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Collaborate - guiding 		Support - guiding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Advice giving - directing 		Manage - directing </a:t>
            </a:r>
            <a:endParaRPr lang="en-US" dirty="0">
              <a:cs typeface="Calibri"/>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dirty="0"/>
              <a:t> </a:t>
            </a:r>
            <a:r>
              <a:rPr lang="en-US" dirty="0">
                <a:cs typeface="Calibri"/>
              </a:rPr>
              <a:t>The way we communicate and approach people greatly impacts the change process. Many of us were trained to be directive and "fix what is wrong" for people, but when people are considering making a change and potentially feeling ambivalent or conflicted about the change, this style is not the most helpful. Similarly, a following style is also often not helpful. It’s good to continue to assess your style. You may want to ask those you’re supporting to provide input regarding their experience of your style. If the verbs are too directive or too passive, you may want to do some reflecting to determine how to have a more guiding style. </a:t>
            </a:r>
            <a:endParaRPr lang="en-US" dirty="0"/>
          </a:p>
          <a:p>
            <a:endParaRPr lang="en-US" dirty="0"/>
          </a:p>
        </p:txBody>
      </p:sp>
      <p:sp>
        <p:nvSpPr>
          <p:cNvPr id="4" name="Slide Number Placeholder 3"/>
          <p:cNvSpPr>
            <a:spLocks noGrp="1"/>
          </p:cNvSpPr>
          <p:nvPr>
            <p:ph type="sldNum" sz="quarter" idx="10"/>
          </p:nvPr>
        </p:nvSpPr>
        <p:spPr/>
        <p:txBody>
          <a:bodyPr/>
          <a:lstStyle/>
          <a:p>
            <a:fld id="{D4E46F02-8992-442B-B302-B3C5EB204BDA}" type="slidenum">
              <a:rPr lang="en-US" smtClean="0"/>
              <a:t>15</a:t>
            </a:fld>
            <a:endParaRPr lang="en-US"/>
          </a:p>
        </p:txBody>
      </p:sp>
    </p:spTree>
    <p:extLst>
      <p:ext uri="{BB962C8B-B14F-4D97-AF65-F5344CB8AC3E}">
        <p14:creationId xmlns:p14="http://schemas.microsoft.com/office/powerpoint/2010/main" val="4034964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Core message: </a:t>
            </a:r>
            <a:r>
              <a:rPr lang="en-US" b="1" baseline="0" dirty="0"/>
              <a:t>The individual who is considering a change is the expert! </a:t>
            </a:r>
            <a:r>
              <a:rPr lang="en-US" b="1" dirty="0"/>
              <a:t>Practitioners</a:t>
            </a:r>
            <a:r>
              <a:rPr lang="en-US" b="1" baseline="0" dirty="0"/>
              <a:t> are there to guide the person.</a:t>
            </a:r>
            <a:r>
              <a:rPr lang="en-US" b="1" dirty="0"/>
              <a:t> </a:t>
            </a:r>
          </a:p>
          <a:p>
            <a:endParaRPr lang="en-US" sz="1200" b="1" dirty="0"/>
          </a:p>
          <a:p>
            <a:r>
              <a:rPr lang="en-US" sz="1200" b="1" dirty="0"/>
              <a:t>Say: </a:t>
            </a:r>
            <a:r>
              <a:rPr lang="en-US" sz="1200" b="0" dirty="0"/>
              <a:t>As we just discussed, the directing style often doesn’t have the intended effect when we use it to try to encourage someone to make a change. This is especially true when the person feels ambivalent, or both wants to make the change and doesn’t want to make the change at the same time. Instead, directing can have the opposite effect and the person can become less likely to make the change. You may have heard this referred to as resistance, when it appears the person is resisting your pressure to change. In motivational interviewing we have moved away from the term resistance because of the negative connotation associated with it and instead moved toward addressing the two components related to ambivalence, sustain talk and discord. </a:t>
            </a:r>
          </a:p>
          <a:p>
            <a:endParaRPr lang="en-US" sz="1200" b="0" dirty="0"/>
          </a:p>
          <a:p>
            <a:r>
              <a:rPr lang="en-US" sz="1200" b="0" dirty="0"/>
              <a:t>Sustain talk is an argument for keeping things the same or maintaining the status quo. Sustain talk can be expressions of wanting to keep things as they are, reasons why they need to stay the same, or concerns about not being able to change. This can occur in response to the provider pushing and urging for change.</a:t>
            </a:r>
          </a:p>
          <a:p>
            <a:endParaRPr lang="en-US" sz="1200" b="0" dirty="0"/>
          </a:p>
          <a:p>
            <a:r>
              <a:rPr lang="en-US" sz="1200" b="0" dirty="0"/>
              <a:t>Discord is associated with the interpersonal behavior between the practitioner and the person making a change and reflects a disconnect in the working relationship. This can occur if the person doesn’t feel understood, feels they are being judged, or doesn’t feel there is good collaboration. Discord indicates that the practitioner and the person are not on the same page and moving together toward the identified goal. </a:t>
            </a:r>
          </a:p>
          <a:p>
            <a:endParaRPr lang="en-US" sz="1200" b="0" dirty="0"/>
          </a:p>
          <a:p>
            <a:r>
              <a:rPr lang="en-US" sz="1200" dirty="0"/>
              <a:t>Sustain talk and discord may be indicators that the provider is moving faster than the person toward the change. Think about the change(s) you identified earlier. Did you feel any ambivalence about making that change? What happened when you felt someone was pushing you too hard or telling you what you needed to do?  </a:t>
            </a:r>
          </a:p>
          <a:p>
            <a:endParaRPr lang="en-US" sz="1200" dirty="0"/>
          </a:p>
          <a:p>
            <a:r>
              <a:rPr lang="en-US" sz="1200" dirty="0"/>
              <a:t>Sustain talk and discord should not be viewed as problem behaviors on the part of the person making the change but rather an indication that the provider may need to shift their approach and work to come alongside the person making the change and remind them that they are the expert in their change process. We will talk more about sustain talk and discord in later sessions. </a:t>
            </a:r>
          </a:p>
          <a:p>
            <a:endParaRPr lang="en-US" sz="1200" dirty="0">
              <a:cs typeface="Calibri"/>
            </a:endParaRPr>
          </a:p>
          <a:p>
            <a:r>
              <a:rPr lang="en-US" sz="1200" dirty="0">
                <a:cs typeface="Calibri"/>
              </a:rPr>
              <a:t>Remember that </a:t>
            </a:r>
            <a:r>
              <a:rPr lang="en-US" sz="1200" dirty="0"/>
              <a:t>there is little you can do to make someone change. You can, however, help the person better understand their own motivations for change. </a:t>
            </a:r>
          </a:p>
          <a:p>
            <a:endParaRPr lang="en-US" sz="1200" dirty="0"/>
          </a:p>
          <a:p>
            <a:endParaRPr lang="en-US" sz="1200" dirty="0"/>
          </a:p>
          <a:p>
            <a:endParaRPr lang="en-US" dirty="0"/>
          </a:p>
        </p:txBody>
      </p:sp>
      <p:sp>
        <p:nvSpPr>
          <p:cNvPr id="4" name="Slide Number Placeholder 3"/>
          <p:cNvSpPr>
            <a:spLocks noGrp="1"/>
          </p:cNvSpPr>
          <p:nvPr>
            <p:ph type="sldNum" sz="quarter" idx="10"/>
          </p:nvPr>
        </p:nvSpPr>
        <p:spPr/>
        <p:txBody>
          <a:bodyPr/>
          <a:lstStyle/>
          <a:p>
            <a:fld id="{D4E46F02-8992-442B-B302-B3C5EB204BDA}" type="slidenum">
              <a:rPr lang="en-US" smtClean="0"/>
              <a:t>16</a:t>
            </a:fld>
            <a:endParaRPr lang="en-US"/>
          </a:p>
        </p:txBody>
      </p:sp>
    </p:spTree>
    <p:extLst>
      <p:ext uri="{BB962C8B-B14F-4D97-AF65-F5344CB8AC3E}">
        <p14:creationId xmlns:p14="http://schemas.microsoft.com/office/powerpoint/2010/main" val="3090486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Core Message: Practitioners are often too quick to try and "fix" the problem.</a:t>
            </a:r>
          </a:p>
          <a:p>
            <a:pPr>
              <a:defRPr/>
            </a:pPr>
            <a:endParaRPr lang="en-US" b="1" dirty="0">
              <a:cs typeface="+mn-lt"/>
            </a:endParaRPr>
          </a:p>
          <a:p>
            <a:pPr>
              <a:defRPr/>
            </a:pPr>
            <a:r>
              <a:rPr lang="en-US" b="1" dirty="0"/>
              <a:t>Say: </a:t>
            </a:r>
            <a:r>
              <a:rPr lang="en-US" b="0" dirty="0"/>
              <a:t>Despite understanding that we can’t make someone change, it’s often very hard for us to not want to use our experience and expertise to try to fix or solve a person’s problem. In MI we refer to this urge to tell the person how they should change (and using the directing approach), the righting reflex</a:t>
            </a:r>
            <a:r>
              <a:rPr lang="en-US" b="1" dirty="0"/>
              <a:t>. </a:t>
            </a:r>
          </a:p>
          <a:p>
            <a:pPr>
              <a:defRPr/>
            </a:pPr>
            <a:endParaRPr lang="en-US" b="1" dirty="0"/>
          </a:p>
          <a:p>
            <a:pPr>
              <a:defRPr/>
            </a:pPr>
            <a:r>
              <a:rPr lang="en-US" dirty="0"/>
              <a:t>The</a:t>
            </a:r>
            <a:r>
              <a:rPr lang="en-US" b="0" dirty="0"/>
              <a:t> r</a:t>
            </a:r>
            <a:r>
              <a:rPr lang="en-US" dirty="0"/>
              <a:t>ighting reflex </a:t>
            </a:r>
            <a:r>
              <a:rPr lang="en-US" baseline="0" dirty="0"/>
              <a:t>is </a:t>
            </a:r>
            <a:r>
              <a:rPr lang="en-US" dirty="0"/>
              <a:t>when providers</a:t>
            </a:r>
            <a:r>
              <a:rPr lang="en-US" baseline="0" dirty="0"/>
              <a:t> want to make things right or step in by telling the person how they should change their behavior. To try to make this happen we may argue, persuade, or prod the person to make the change. Unfortunately, this often leads to the person arguing against the change (that is, sustain talk) and possibly discord. </a:t>
            </a:r>
          </a:p>
          <a:p>
            <a:pPr>
              <a:defRPr/>
            </a:pPr>
            <a:endParaRPr lang="en-US" b="0" baseline="0" dirty="0"/>
          </a:p>
          <a:p>
            <a:pPr>
              <a:defRPr/>
            </a:pPr>
            <a:r>
              <a:rPr lang="en-US" b="0" baseline="0" dirty="0"/>
              <a:t>Let’s watch a brief video clip of an exchange between a practitioner and a person considering making a change. As we watch, write down any words or phrases you hear that sound like the righting reflex. They may sound like advice, judgement, or directives. </a:t>
            </a:r>
          </a:p>
          <a:p>
            <a:pPr>
              <a:defRPr/>
            </a:pPr>
            <a:endParaRPr lang="en-US" b="1" dirty="0"/>
          </a:p>
          <a:p>
            <a:pPr>
              <a:defRPr/>
            </a:pPr>
            <a:r>
              <a:rPr lang="en-US" b="1" dirty="0"/>
              <a:t>Do:</a:t>
            </a:r>
            <a:r>
              <a:rPr lang="en-US" dirty="0"/>
              <a:t> Play the video clip for the participants. During</a:t>
            </a:r>
            <a:r>
              <a:rPr lang="en-US" baseline="0" dirty="0"/>
              <a:t> the video, write down words that sound like advice or sound judgmental. </a:t>
            </a:r>
            <a:r>
              <a:rPr lang="en-US" dirty="0"/>
              <a:t> After the video clip is over, ask participants:</a:t>
            </a:r>
          </a:p>
          <a:p>
            <a:pPr marL="228600" indent="-228600">
              <a:buFont typeface="Arial" panose="020B0604020202020204" pitchFamily="34" charset="0"/>
              <a:buChar char="•"/>
              <a:defRPr/>
            </a:pPr>
            <a:r>
              <a:rPr lang="en-US" dirty="0"/>
              <a:t>What did you hear Amy (the provider) say that indicated she was having a righting reflex?</a:t>
            </a:r>
          </a:p>
          <a:p>
            <a:pPr marL="228600" indent="-228600">
              <a:buFont typeface="Arial" panose="020B0604020202020204" pitchFamily="34" charset="0"/>
              <a:buChar char="•"/>
              <a:defRPr/>
            </a:pPr>
            <a:r>
              <a:rPr lang="en-US" baseline="0" dirty="0">
                <a:cs typeface="Calibri"/>
              </a:rPr>
              <a:t>What was the impact of the righting reflex on Doretha (the person considering the change)?</a:t>
            </a:r>
          </a:p>
          <a:p>
            <a:pPr marL="228600" indent="-228600">
              <a:buFont typeface="Arial" panose="020B0604020202020204" pitchFamily="34" charset="0"/>
              <a:buChar char="•"/>
              <a:defRPr/>
            </a:pPr>
            <a:r>
              <a:rPr lang="en-US" dirty="0">
                <a:cs typeface="Calibri"/>
              </a:rPr>
              <a:t>What are some examples of times in the past when you have exhibited the righting reflex? </a:t>
            </a:r>
            <a:endParaRPr lang="en-US" baseline="0" dirty="0">
              <a:cs typeface="Calibri"/>
            </a:endParaRPr>
          </a:p>
          <a:p>
            <a:pPr marL="228600" indent="-228600">
              <a:buFont typeface="Arial" panose="020B0604020202020204" pitchFamily="34" charset="0"/>
              <a:buChar char="•"/>
              <a:defRPr/>
            </a:pPr>
            <a:r>
              <a:rPr lang="en-US" dirty="0">
                <a:cs typeface="Calibri"/>
              </a:rPr>
              <a:t>What are some of the problems that arise if practitioners are too quick to jump in and fix or offer solutions to the problem?</a:t>
            </a:r>
          </a:p>
          <a:p>
            <a:pPr marL="0" indent="0">
              <a:buFont typeface="+mj-lt"/>
              <a:buNone/>
              <a:defRPr/>
            </a:pPr>
            <a:endParaRPr lang="en-US" baseline="0" dirty="0">
              <a:cs typeface="Calibri"/>
            </a:endParaRPr>
          </a:p>
          <a:p>
            <a:r>
              <a:rPr lang="en-US" b="1" dirty="0">
                <a:cs typeface="Calibri"/>
              </a:rPr>
              <a:t>Say:</a:t>
            </a:r>
            <a:r>
              <a:rPr lang="en-US" dirty="0">
                <a:cs typeface="Calibri"/>
              </a:rPr>
              <a:t> Even though your intentions may be good and you may think that you’re helping the person by providing good advice or helping to fix the situation, you have to recognize that change needs to come from within the person. Motivational interviewing provides an approach that can help you avoid the righting reflex and support the building of intrinsic motivation within the individual making the change. </a:t>
            </a:r>
            <a:endParaRPr lang="en-US" baseline="0" dirty="0"/>
          </a:p>
          <a:p>
            <a:endParaRPr lang="en-US" baseline="0" dirty="0"/>
          </a:p>
          <a:p>
            <a:r>
              <a:rPr lang="en-US" b="1" baseline="0" dirty="0" smtClean="0">
                <a:solidFill>
                  <a:srgbClr val="CE0026"/>
                </a:solidFill>
              </a:rPr>
              <a:t>Link to Video</a:t>
            </a:r>
            <a:endParaRPr lang="en-US" b="1" baseline="0" dirty="0">
              <a:solidFill>
                <a:srgbClr val="CE0026"/>
              </a:solidFill>
            </a:endParaRPr>
          </a:p>
          <a:p>
            <a:r>
              <a:rPr lang="en-US" sz="1200" b="0" i="0" kern="1200" dirty="0">
                <a:solidFill>
                  <a:schemeClr val="tx1"/>
                </a:solidFill>
                <a:effectLst/>
                <a:latin typeface="+mn-lt"/>
                <a:ea typeface="+mn-ea"/>
                <a:cs typeface="+mn-cs"/>
                <a:hlinkClick r:id="rId3" tooltip="Original URL: https://youtu.be/d2t9y5bptz0?list=PL1UDVLmMXEEdIVofbgt4d6sLAe5pulbPC. Click or tap if you trust this link."/>
              </a:rPr>
              <a:t>https://youtu.be/d2t9y5bptz0?list=PL1UDVLmMXEEdIVofbgt4d6sLAe5pulbPC</a:t>
            </a:r>
            <a:endParaRPr lang="en-US" baseline="0" dirty="0"/>
          </a:p>
          <a:p>
            <a:endParaRPr lang="en-US" baseline="0" dirty="0"/>
          </a:p>
          <a:p>
            <a:endParaRPr lang="en-US" dirty="0"/>
          </a:p>
          <a:p>
            <a:endParaRPr lang="en-US" dirty="0">
              <a:cs typeface="Calibri"/>
            </a:endParaRPr>
          </a:p>
          <a:p>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D4E46F02-8992-442B-B302-B3C5EB204BDA}" type="slidenum">
              <a:rPr lang="en-US" smtClean="0"/>
              <a:t>17</a:t>
            </a:fld>
            <a:endParaRPr lang="en-US"/>
          </a:p>
        </p:txBody>
      </p:sp>
    </p:spTree>
    <p:extLst>
      <p:ext uri="{BB962C8B-B14F-4D97-AF65-F5344CB8AC3E}">
        <p14:creationId xmlns:p14="http://schemas.microsoft.com/office/powerpoint/2010/main" val="2767235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Say: </a:t>
            </a:r>
            <a:r>
              <a:rPr lang="en-US" dirty="0">
                <a:cs typeface="Calibri"/>
              </a:rPr>
              <a:t>We learned in this module that your communication style and how you engage with someone is critical to MI. For</a:t>
            </a:r>
            <a:r>
              <a:rPr lang="en-US" baseline="0" dirty="0">
                <a:cs typeface="Calibri"/>
              </a:rPr>
              <a:t> this module’s learning application, please take a very brief online assessment of your character strengths. We will further review the results and discuss how to use these results to inform and modify your style to be more inline with the guiding approach during the next session. The goal of this assignment is to better understand your strengths so that you can expand on them while also identifying things you may want to change. </a:t>
            </a:r>
            <a:endParaRPr lang="en-US" dirty="0">
              <a:cs typeface="Calibri"/>
            </a:endParaRPr>
          </a:p>
          <a:p>
            <a:endParaRPr lang="en-US" b="1" dirty="0">
              <a:cs typeface="Calibri"/>
            </a:endParaRPr>
          </a:p>
          <a:p>
            <a:r>
              <a:rPr lang="en-US" b="1" dirty="0">
                <a:cs typeface="Calibri"/>
              </a:rPr>
              <a:t>Do:</a:t>
            </a:r>
            <a:r>
              <a:rPr lang="en-US" b="1" baseline="0" dirty="0">
                <a:cs typeface="Calibri"/>
              </a:rPr>
              <a:t> </a:t>
            </a:r>
            <a:r>
              <a:rPr lang="en-US" b="0" baseline="0" dirty="0">
                <a:cs typeface="Calibri"/>
              </a:rPr>
              <a:t>Ask participants to take the above self-assessment prior to the next session. Explain to participants that t</a:t>
            </a:r>
            <a:r>
              <a:rPr lang="en-US" baseline="0" dirty="0">
                <a:cs typeface="Calibri"/>
              </a:rPr>
              <a:t>he assessment takes no more than 10 minutes, and they will receive a brief overview of their top character strengths. For a fee, they can order additional reports, but for these purposes the information on the top character strengths is sufficient and available for free - there is no need to purchase any additional information. Ask participants to print out the report or write down their signature strengths and some of their middle and lesser strengths and bring them to the next session. </a:t>
            </a:r>
          </a:p>
          <a:p>
            <a:endParaRPr lang="en-US" baseline="0" dirty="0">
              <a:cs typeface="Calibri"/>
            </a:endParaRPr>
          </a:p>
          <a:p>
            <a:endParaRPr lang="en-US" dirty="0"/>
          </a:p>
        </p:txBody>
      </p:sp>
      <p:sp>
        <p:nvSpPr>
          <p:cNvPr id="4" name="Slide Number Placeholder 3"/>
          <p:cNvSpPr>
            <a:spLocks noGrp="1"/>
          </p:cNvSpPr>
          <p:nvPr>
            <p:ph type="sldNum" sz="quarter" idx="10"/>
          </p:nvPr>
        </p:nvSpPr>
        <p:spPr/>
        <p:txBody>
          <a:bodyPr/>
          <a:lstStyle/>
          <a:p>
            <a:fld id="{D4E46F02-8992-442B-B302-B3C5EB204BDA}" type="slidenum">
              <a:rPr lang="en-US" smtClean="0"/>
              <a:t>18</a:t>
            </a:fld>
            <a:endParaRPr lang="en-US"/>
          </a:p>
        </p:txBody>
      </p:sp>
    </p:spTree>
    <p:extLst>
      <p:ext uri="{BB962C8B-B14F-4D97-AF65-F5344CB8AC3E}">
        <p14:creationId xmlns:p14="http://schemas.microsoft.com/office/powerpoint/2010/main" val="3131493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Say: </a:t>
            </a:r>
            <a:r>
              <a:rPr lang="en-US" b="0" dirty="0">
                <a:cs typeface="Calibri"/>
              </a:rPr>
              <a:t>So far we </a:t>
            </a:r>
            <a:r>
              <a:rPr lang="en-US" dirty="0">
                <a:cs typeface="Calibri"/>
              </a:rPr>
              <a:t>have defined</a:t>
            </a:r>
            <a:r>
              <a:rPr lang="en-US" baseline="0" dirty="0">
                <a:cs typeface="Calibri"/>
              </a:rPr>
              <a:t> motivational interviewing as </a:t>
            </a:r>
            <a:r>
              <a:rPr lang="en-US" dirty="0"/>
              <a:t>a </a:t>
            </a:r>
            <a:r>
              <a:rPr lang="en-US" sz="1200" dirty="0"/>
              <a:t>collaborative conversational approach</a:t>
            </a:r>
            <a:r>
              <a:rPr lang="en-US" sz="1200" baseline="0" dirty="0"/>
              <a:t> to helping people</a:t>
            </a:r>
            <a:r>
              <a:rPr lang="en-US" dirty="0"/>
              <a:t> make changes. It helps strengthen their own motivation and commitment for change and begins the conversation to build confidence and a plan to support change. MI specifically helps people examine their ambivalence toward change. </a:t>
            </a:r>
          </a:p>
          <a:p>
            <a:endParaRPr lang="en-US" dirty="0">
              <a:cs typeface="Calibri"/>
            </a:endParaRPr>
          </a:p>
          <a:p>
            <a:r>
              <a:rPr lang="en-US" dirty="0">
                <a:cs typeface="Calibri"/>
              </a:rPr>
              <a:t>We examined and took a closer look at communication styles and identified the most conducive style to supporting and encouraging change. </a:t>
            </a:r>
          </a:p>
          <a:p>
            <a:endParaRPr lang="en-US" dirty="0">
              <a:cs typeface="Calibri"/>
            </a:endParaRPr>
          </a:p>
          <a:p>
            <a:r>
              <a:rPr lang="en-US" dirty="0">
                <a:cs typeface="Calibri"/>
              </a:rPr>
              <a:t>We saw that</a:t>
            </a:r>
            <a:r>
              <a:rPr lang="en-US" dirty="0"/>
              <a:t> practitioners may be quick to offer solutions and suggestions to individuals making a change, but that while well intentioned, this strategy may</a:t>
            </a:r>
            <a:r>
              <a:rPr lang="en-US" baseline="0" dirty="0"/>
              <a:t> generate </a:t>
            </a:r>
            <a:r>
              <a:rPr lang="en-US" dirty="0"/>
              <a:t>discord and sustain talk</a:t>
            </a:r>
            <a:r>
              <a:rPr lang="en-US" b="0" dirty="0"/>
              <a:t>. </a:t>
            </a:r>
            <a:r>
              <a:rPr lang="en-US" dirty="0"/>
              <a:t>MI is an approach to facilitate change and offer a counter to the righting reflex.</a:t>
            </a:r>
            <a:r>
              <a:rPr lang="en-US" dirty="0">
                <a:cs typeface="Calibri"/>
              </a:rPr>
              <a:t> MI emphasizes that the practitioner's role is not one of expert but one of guide.</a:t>
            </a:r>
          </a:p>
          <a:p>
            <a:endParaRPr lang="en-US" dirty="0">
              <a:cs typeface="Calibri"/>
            </a:endParaRPr>
          </a:p>
          <a:p>
            <a:r>
              <a:rPr lang="en-US" dirty="0">
                <a:cs typeface="Calibri"/>
              </a:rPr>
              <a:t>In the next session, we’ll dive deeper into the spirit of MI and the four elements that comprise the spirit. </a:t>
            </a:r>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p:txBody>
      </p:sp>
      <p:sp>
        <p:nvSpPr>
          <p:cNvPr id="4" name="Slide Number Placeholder 3"/>
          <p:cNvSpPr>
            <a:spLocks noGrp="1"/>
          </p:cNvSpPr>
          <p:nvPr>
            <p:ph type="sldNum" sz="quarter" idx="10"/>
          </p:nvPr>
        </p:nvSpPr>
        <p:spPr/>
        <p:txBody>
          <a:bodyPr/>
          <a:lstStyle/>
          <a:p>
            <a:fld id="{D4E46F02-8992-442B-B302-B3C5EB204BDA}" type="slidenum">
              <a:rPr lang="en-US" smtClean="0"/>
              <a:t>19</a:t>
            </a:fld>
            <a:endParaRPr lang="en-US"/>
          </a:p>
        </p:txBody>
      </p:sp>
    </p:spTree>
    <p:extLst>
      <p:ext uri="{BB962C8B-B14F-4D97-AF65-F5344CB8AC3E}">
        <p14:creationId xmlns:p14="http://schemas.microsoft.com/office/powerpoint/2010/main" val="2605302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baseline="0" dirty="0"/>
              <a:t>Say:</a:t>
            </a:r>
            <a:r>
              <a:rPr lang="en-US" sz="1200" b="0" i="0" baseline="0" dirty="0"/>
              <a:t> Before we get started, let’s clarify the language that we will be using throughout the training. We will be using the term “person making the change”. In your work settings, you might refer to this person as a job seeker, resident, client, etc. We want to use a general term like “person making the change” to encourage us to think about change as a universal experience. All of us have made changes, considered changes, successfully changed, or maybe not so successfully changed. The universality of change supports many of the concepts you will learn about in the modules of this training. </a:t>
            </a:r>
          </a:p>
          <a:p>
            <a:endParaRPr lang="en-US" sz="1200" b="0" i="0" baseline="0" dirty="0"/>
          </a:p>
          <a:p>
            <a:r>
              <a:rPr lang="en-US" sz="1200" b="0" i="0" baseline="0" dirty="0"/>
              <a:t>We are also using the terms “practitioner” or “provider” throughout to identify the person helping the person making the change. In your work settings, you may be referred to as therapist, clinician, employment specialist, case manager, peer specialist, or other job title. The terms practitioner and provider are intended to be inclusive of anyone supporting the person making the change. </a:t>
            </a:r>
          </a:p>
          <a:p>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fld id="{D4E46F02-8992-442B-B302-B3C5EB204BDA}" type="slidenum">
              <a:rPr lang="en-US" smtClean="0"/>
              <a:t>2</a:t>
            </a:fld>
            <a:endParaRPr lang="en-US"/>
          </a:p>
        </p:txBody>
      </p:sp>
    </p:spTree>
    <p:extLst>
      <p:ext uri="{BB962C8B-B14F-4D97-AF65-F5344CB8AC3E}">
        <p14:creationId xmlns:p14="http://schemas.microsoft.com/office/powerpoint/2010/main" val="2401597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What</a:t>
            </a:r>
            <a:r>
              <a:rPr lang="en-US" baseline="0" dirty="0"/>
              <a:t> questions or comments do you have?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D4E46F02-8992-442B-B302-B3C5EB204BDA}" type="slidenum">
              <a:rPr lang="en-US" smtClean="0"/>
              <a:t>20</a:t>
            </a:fld>
            <a:endParaRPr lang="en-US"/>
          </a:p>
        </p:txBody>
      </p:sp>
    </p:spTree>
    <p:extLst>
      <p:ext uri="{BB962C8B-B14F-4D97-AF65-F5344CB8AC3E}">
        <p14:creationId xmlns:p14="http://schemas.microsoft.com/office/powerpoint/2010/main" val="880022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Let’s start by </a:t>
            </a:r>
            <a:r>
              <a:rPr lang="en-US" baseline="0" dirty="0"/>
              <a:t>doing some introductions. Some of you may already know each other, but please introduce yourself, share your role in the organization, describe any previous experience with MI, and talk about what you hope to get out of this series on motivational interviewing. I can start … [introduce yourself, your role in the agency, and why you think learning MI is important for your agency].</a:t>
            </a:r>
            <a:endParaRPr lang="en-US" dirty="0"/>
          </a:p>
          <a:p>
            <a:endParaRPr lang="en-US" dirty="0"/>
          </a:p>
        </p:txBody>
      </p:sp>
      <p:sp>
        <p:nvSpPr>
          <p:cNvPr id="4" name="Slide Number Placeholder 3"/>
          <p:cNvSpPr>
            <a:spLocks noGrp="1"/>
          </p:cNvSpPr>
          <p:nvPr>
            <p:ph type="sldNum" sz="quarter" idx="10"/>
          </p:nvPr>
        </p:nvSpPr>
        <p:spPr/>
        <p:txBody>
          <a:bodyPr/>
          <a:lstStyle/>
          <a:p>
            <a:fld id="{D4E46F02-8992-442B-B302-B3C5EB204BDA}" type="slidenum">
              <a:rPr lang="en-US" smtClean="0"/>
              <a:t>3</a:t>
            </a:fld>
            <a:endParaRPr lang="en-US"/>
          </a:p>
        </p:txBody>
      </p:sp>
    </p:spTree>
    <p:extLst>
      <p:ext uri="{BB962C8B-B14F-4D97-AF65-F5344CB8AC3E}">
        <p14:creationId xmlns:p14="http://schemas.microsoft.com/office/powerpoint/2010/main" val="4110595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Say:</a:t>
            </a:r>
            <a:r>
              <a:rPr lang="en-US" dirty="0">
                <a:cs typeface="Calibri"/>
              </a:rPr>
              <a:t> Today’s </a:t>
            </a:r>
            <a:r>
              <a:rPr lang="en-US" baseline="0" dirty="0">
                <a:cs typeface="Calibri"/>
              </a:rPr>
              <a:t>module will</a:t>
            </a:r>
            <a:r>
              <a:rPr lang="en-US" dirty="0">
                <a:cs typeface="Calibri"/>
              </a:rPr>
              <a:t> provide you with</a:t>
            </a:r>
            <a:r>
              <a:rPr lang="en-US" baseline="0" dirty="0">
                <a:cs typeface="Calibri"/>
              </a:rPr>
              <a:t> an introduction to motivational interviewing. </a:t>
            </a:r>
          </a:p>
          <a:p>
            <a:endParaRPr lang="en-US" baseline="0" dirty="0">
              <a:cs typeface="Calibri"/>
            </a:endParaRPr>
          </a:p>
          <a:p>
            <a:r>
              <a:rPr lang="en-US" baseline="0" dirty="0">
                <a:cs typeface="Calibri"/>
              </a:rPr>
              <a:t>One of the things you’ll notice is that while eventually we will get to training on the use of specific “techniques”, what we’re talking about today and in the next module are the </a:t>
            </a:r>
            <a:r>
              <a:rPr lang="en-US" dirty="0">
                <a:cs typeface="Calibri"/>
              </a:rPr>
              <a:t>qualities and characteristics</a:t>
            </a:r>
            <a:r>
              <a:rPr lang="en-US" baseline="0" dirty="0">
                <a:cs typeface="Calibri"/>
              </a:rPr>
              <a:t> of the practitioner that help facilitate change. These are arguably as important as the specific techniques. Being good at the techniques in the absence of these practitioner characteristics won’t result in the positive outcomes associated with MI. These qualities and characteristics support what is referred to in MI as the spirit. Without this “spirit” or way of being, practitioners are simply practicing and implementing techniques, which you will see are important but not sufficient in the change process. This module, and the following module, provides an overview of these critical components of motivational interviewing. </a:t>
            </a:r>
          </a:p>
          <a:p>
            <a:endParaRPr lang="en-US" dirty="0">
              <a:cs typeface="Calibri"/>
            </a:endParaRPr>
          </a:p>
          <a:p>
            <a:r>
              <a:rPr lang="en-US" dirty="0">
                <a:cs typeface="Calibri"/>
              </a:rPr>
              <a:t>At the end of this module, you will be able to: </a:t>
            </a:r>
          </a:p>
          <a:p>
            <a:pPr marL="228600" lvl="0" indent="-228600">
              <a:buFont typeface="+mj-lt"/>
              <a:buAutoNum type="arabicPeriod"/>
            </a:pPr>
            <a:r>
              <a:rPr lang="en-US" sz="1200" kern="1200" dirty="0">
                <a:solidFill>
                  <a:schemeClr val="tx1"/>
                </a:solidFill>
                <a:effectLst/>
                <a:latin typeface="+mn-lt"/>
                <a:ea typeface="+mn-ea"/>
                <a:cs typeface="+mn-cs"/>
              </a:rPr>
              <a:t>Define motivational interviewing (MI) and its use in behavioral health services,</a:t>
            </a:r>
          </a:p>
          <a:p>
            <a:pPr marL="228600" lvl="0" indent="-228600">
              <a:buFont typeface="+mj-lt"/>
              <a:buAutoNum type="arabicPeriod"/>
            </a:pPr>
            <a:r>
              <a:rPr lang="en-US" sz="1200" kern="1200" dirty="0">
                <a:solidFill>
                  <a:schemeClr val="tx1"/>
                </a:solidFill>
                <a:effectLst/>
                <a:latin typeface="+mn-lt"/>
                <a:ea typeface="+mn-ea"/>
                <a:cs typeface="+mn-cs"/>
              </a:rPr>
              <a:t>Identify the intersection of MI and professional values,</a:t>
            </a:r>
          </a:p>
          <a:p>
            <a:pPr marL="228600" lvl="0" indent="-228600">
              <a:buFont typeface="+mj-lt"/>
              <a:buAutoNum type="arabicPeriod"/>
            </a:pPr>
            <a:r>
              <a:rPr lang="en-US" sz="1200" kern="1200" dirty="0">
                <a:solidFill>
                  <a:schemeClr val="tx1"/>
                </a:solidFill>
                <a:effectLst/>
                <a:latin typeface="+mn-lt"/>
                <a:ea typeface="+mn-ea"/>
                <a:cs typeface="+mn-cs"/>
              </a:rPr>
              <a:t>Describe the role of providers in facilitating change -</a:t>
            </a:r>
            <a:r>
              <a:rPr lang="en-US" baseline="0" dirty="0">
                <a:cs typeface="Calibri"/>
              </a:rPr>
              <a:t> including examining your own communication styles</a:t>
            </a:r>
            <a:r>
              <a:rPr lang="en-US" sz="1200" kern="1200" dirty="0">
                <a:solidFill>
                  <a:schemeClr val="tx1"/>
                </a:solidFill>
                <a:effectLst/>
                <a:latin typeface="+mn-lt"/>
                <a:ea typeface="+mn-ea"/>
                <a:cs typeface="+mn-cs"/>
              </a:rPr>
              <a:t>, and</a:t>
            </a:r>
          </a:p>
          <a:p>
            <a:pPr marL="228600" lvl="0" indent="-228600">
              <a:buFont typeface="+mj-lt"/>
              <a:buAutoNum type="arabicPeriod"/>
            </a:pPr>
            <a:r>
              <a:rPr lang="en-US" sz="1200" kern="1200" dirty="0">
                <a:solidFill>
                  <a:schemeClr val="tx1"/>
                </a:solidFill>
                <a:effectLst/>
                <a:latin typeface="+mn-lt"/>
                <a:ea typeface="+mn-ea"/>
                <a:cs typeface="+mn-cs"/>
              </a:rPr>
              <a:t>Recognize the righting reflex and its unintended impacts.</a:t>
            </a:r>
          </a:p>
          <a:p>
            <a:pPr marL="0" lvl="0" indent="0">
              <a:buFont typeface="+mj-lt"/>
              <a:buNone/>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4E46F02-8992-442B-B302-B3C5EB204BDA}" type="slidenum">
              <a:rPr lang="en-US" smtClean="0"/>
              <a:t>4</a:t>
            </a:fld>
            <a:endParaRPr lang="en-US"/>
          </a:p>
        </p:txBody>
      </p:sp>
    </p:spTree>
    <p:extLst>
      <p:ext uri="{BB962C8B-B14F-4D97-AF65-F5344CB8AC3E}">
        <p14:creationId xmlns:p14="http://schemas.microsoft.com/office/powerpoint/2010/main" val="2421800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0" dirty="0"/>
              <a:t> I want to begin by providing you with some background on motivational interviewing. </a:t>
            </a:r>
            <a:r>
              <a:rPr lang="en-US" dirty="0"/>
              <a:t>MI is an evidence-based practice that has been used in a variety of settings to assist individuals in making behavior changes and achieving goals.</a:t>
            </a:r>
            <a:r>
              <a:rPr lang="en-US" baseline="0" dirty="0"/>
              <a:t> It focuses on exploring and resolving ambivalence and is geared toward understanding and enhancing internal motivations that facilitate change.</a:t>
            </a:r>
            <a:r>
              <a:rPr lang="en-US" dirty="0"/>
              <a:t> </a:t>
            </a:r>
          </a:p>
          <a:p>
            <a:endParaRPr lang="en-US" dirty="0"/>
          </a:p>
          <a:p>
            <a:r>
              <a:rPr lang="en-US" dirty="0"/>
              <a:t>Since 1990,</a:t>
            </a:r>
            <a:r>
              <a:rPr lang="en-US" baseline="0" dirty="0"/>
              <a:t> there have been over</a:t>
            </a:r>
            <a:r>
              <a:rPr lang="en-US" dirty="0"/>
              <a:t> </a:t>
            </a:r>
            <a:r>
              <a:rPr lang="en-US" baseline="0" dirty="0"/>
              <a:t>1200 published studies on MI as well as over 200 randomized clinical trials. The research reflects a variety of practice settings, modalities, behavior changes, and professions, including behavioral health services. MI was originally developed by William R. Miller and Stephen </a:t>
            </a:r>
            <a:r>
              <a:rPr lang="en-US" baseline="0" dirty="0" err="1"/>
              <a:t>Rollnick</a:t>
            </a:r>
            <a:r>
              <a:rPr lang="en-US" baseline="0" dirty="0"/>
              <a:t> about 30 years ago for use in the addictions field, specifically around smoking cessation. It began, in part, as an alternative to the traditional directive and sometimes confrontational approaches used in substance use treatment. It has grown since then to support people making changes in a variety of settings. Let’s look at some of the programs and services where MI is used. </a:t>
            </a:r>
          </a:p>
          <a:p>
            <a:endParaRPr lang="en-US" baseline="0" dirty="0"/>
          </a:p>
          <a:p>
            <a:endParaRPr lang="en-US" baseline="0" dirty="0"/>
          </a:p>
          <a:p>
            <a:endParaRPr lang="en-US" b="1" baseline="0" dirty="0"/>
          </a:p>
          <a:p>
            <a:endParaRPr lang="en-US" dirty="0"/>
          </a:p>
        </p:txBody>
      </p:sp>
      <p:sp>
        <p:nvSpPr>
          <p:cNvPr id="4" name="Slide Number Placeholder 3"/>
          <p:cNvSpPr>
            <a:spLocks noGrp="1"/>
          </p:cNvSpPr>
          <p:nvPr>
            <p:ph type="sldNum" sz="quarter" idx="10"/>
          </p:nvPr>
        </p:nvSpPr>
        <p:spPr/>
        <p:txBody>
          <a:bodyPr/>
          <a:lstStyle/>
          <a:p>
            <a:fld id="{D4E46F02-8992-442B-B302-B3C5EB204BDA}" type="slidenum">
              <a:rPr lang="en-US" smtClean="0"/>
              <a:t>5</a:t>
            </a:fld>
            <a:endParaRPr lang="en-US"/>
          </a:p>
        </p:txBody>
      </p:sp>
    </p:spTree>
    <p:extLst>
      <p:ext uri="{BB962C8B-B14F-4D97-AF65-F5344CB8AC3E}">
        <p14:creationId xmlns:p14="http://schemas.microsoft.com/office/powerpoint/2010/main" val="3260469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Core Message: Motivational interviewing can be used in most, if not all, behavioral health settings.</a:t>
            </a:r>
          </a:p>
          <a:p>
            <a:endParaRPr lang="en-US" b="1" baseline="0" dirty="0"/>
          </a:p>
          <a:p>
            <a:r>
              <a:rPr lang="en-US" b="1" baseline="0" dirty="0"/>
              <a:t>Say: </a:t>
            </a:r>
            <a:r>
              <a:rPr lang="en-US" baseline="0" dirty="0"/>
              <a:t>Motivational interviewing is practiced in many behavioral healthcare settings and offers an effective framework for behavioral health services that assist individuals in achieving goals and making changes. It works because it’s goal directed, person-centered, and incorporates many of the values that promote recovery and wellness for individuals participating in behavioral health services. </a:t>
            </a:r>
          </a:p>
          <a:p>
            <a:endParaRPr lang="en-US" baseline="0" dirty="0"/>
          </a:p>
          <a:p>
            <a:r>
              <a:rPr lang="en-US" baseline="0" dirty="0"/>
              <a:t>Motivational interviewing can be implemented in:</a:t>
            </a:r>
          </a:p>
          <a:p>
            <a:pPr marL="171450" indent="-171450">
              <a:buFont typeface="Arial" panose="020B0604020202020204" pitchFamily="34" charset="0"/>
              <a:buChar char="•"/>
            </a:pPr>
            <a:r>
              <a:rPr lang="en-US" baseline="0" dirty="0"/>
              <a:t>Supported Employment and Supported Education</a:t>
            </a:r>
          </a:p>
          <a:p>
            <a:pPr marL="171450" indent="-171450">
              <a:buFont typeface="Arial" panose="020B0604020202020204" pitchFamily="34" charset="0"/>
              <a:buChar char="•"/>
            </a:pPr>
            <a:r>
              <a:rPr lang="en-US" baseline="0" dirty="0"/>
              <a:t>Supportive Housing</a:t>
            </a:r>
          </a:p>
          <a:p>
            <a:pPr marL="171450" indent="-171450">
              <a:buFont typeface="Arial" panose="020B0604020202020204" pitchFamily="34" charset="0"/>
              <a:buChar char="•"/>
            </a:pPr>
            <a:r>
              <a:rPr lang="en-US" baseline="0" dirty="0"/>
              <a:t>Substance Use Treatment</a:t>
            </a:r>
          </a:p>
          <a:p>
            <a:pPr marL="171450" indent="-171450">
              <a:buFont typeface="Arial" panose="020B0604020202020204" pitchFamily="34" charset="0"/>
              <a:buChar char="•"/>
            </a:pPr>
            <a:r>
              <a:rPr lang="en-US" baseline="0" dirty="0"/>
              <a:t>Illness Management and Recovery</a:t>
            </a:r>
          </a:p>
          <a:p>
            <a:pPr marL="171450" indent="-171450">
              <a:buFont typeface="Arial" panose="020B0604020202020204" pitchFamily="34" charset="0"/>
              <a:buChar char="•"/>
            </a:pPr>
            <a:r>
              <a:rPr lang="en-US" baseline="0" dirty="0"/>
              <a:t>Assertive Community Treatment</a:t>
            </a:r>
          </a:p>
          <a:p>
            <a:pPr marL="171450" indent="-171450">
              <a:buFont typeface="Arial" panose="020B0604020202020204" pitchFamily="34" charset="0"/>
              <a:buChar char="•"/>
            </a:pPr>
            <a:r>
              <a:rPr lang="en-US" baseline="0" dirty="0"/>
              <a:t>Inpatient and Outpatient Mental Health Services</a:t>
            </a:r>
          </a:p>
          <a:p>
            <a:pPr marL="171450" indent="-171450">
              <a:buFont typeface="Arial" panose="020B0604020202020204" pitchFamily="34" charset="0"/>
              <a:buChar char="•"/>
            </a:pPr>
            <a:r>
              <a:rPr lang="en-US" baseline="0" dirty="0"/>
              <a:t>And many others.</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[Insert an example of how motivational interviewing can be helpful in your setting or the setting your trainees are in. See below for some examples to help get you thinking.]</a:t>
            </a:r>
          </a:p>
          <a:p>
            <a:pPr marL="0" indent="0">
              <a:buFont typeface="Arial" panose="020B0604020202020204" pitchFamily="34" charset="0"/>
              <a:buNone/>
            </a:pPr>
            <a:endParaRPr lang="en-US" baseline="0" dirty="0"/>
          </a:p>
          <a:p>
            <a:r>
              <a:rPr lang="en-US" baseline="0" dirty="0"/>
              <a:t>Examples:</a:t>
            </a:r>
          </a:p>
          <a:p>
            <a:pPr marL="171450" indent="-171450">
              <a:buFont typeface="Arial" panose="020B0604020202020204" pitchFamily="34" charset="0"/>
              <a:buChar char="•"/>
            </a:pPr>
            <a:r>
              <a:rPr lang="en-US" baseline="0" dirty="0"/>
              <a:t>Supported Employment and Supported Education are services designed to assist individuals in attaining career goals. MI is used in SE and </a:t>
            </a:r>
            <a:r>
              <a:rPr lang="en-US" baseline="0" dirty="0" err="1"/>
              <a:t>SEd</a:t>
            </a:r>
            <a:r>
              <a:rPr lang="en-US" baseline="0" dirty="0"/>
              <a:t> to assess and develop readiness and resolve ambivalence around career goals. </a:t>
            </a:r>
          </a:p>
          <a:p>
            <a:pPr marL="171450" indent="-171450">
              <a:buFont typeface="Arial" panose="020B0604020202020204" pitchFamily="34" charset="0"/>
              <a:buChar char="•"/>
            </a:pPr>
            <a:r>
              <a:rPr lang="en-US" baseline="0" dirty="0"/>
              <a:t>Assertive Community Treatment and housing teams provide support around community living and treatment goals and assist in resolving ambivalence around goals such as medication choices, housing situations, community involvement, etc. </a:t>
            </a:r>
          </a:p>
          <a:p>
            <a:pPr marL="171450" indent="-171450">
              <a:buFont typeface="Arial" panose="020B0604020202020204" pitchFamily="34" charset="0"/>
              <a:buChar char="•"/>
            </a:pPr>
            <a:r>
              <a:rPr lang="en-US" baseline="0" dirty="0"/>
              <a:t>Illness Management and Recovery is a curriculum-based intervention that supports goal achievement as well as helping people learn to manage aspects of their condition to maximize recovery. The focus is on achievement of recovery goals and MI is an approach used extensively to facilitate progress toward individual goals. </a:t>
            </a:r>
          </a:p>
          <a:p>
            <a:endParaRPr lang="en-US" dirty="0"/>
          </a:p>
          <a:p>
            <a:endParaRPr lang="en-US" dirty="0"/>
          </a:p>
        </p:txBody>
      </p:sp>
      <p:sp>
        <p:nvSpPr>
          <p:cNvPr id="4" name="Slide Number Placeholder 3"/>
          <p:cNvSpPr>
            <a:spLocks noGrp="1"/>
          </p:cNvSpPr>
          <p:nvPr>
            <p:ph type="sldNum" sz="quarter" idx="10"/>
          </p:nvPr>
        </p:nvSpPr>
        <p:spPr/>
        <p:txBody>
          <a:bodyPr/>
          <a:lstStyle/>
          <a:p>
            <a:fld id="{D4E46F02-8992-442B-B302-B3C5EB204BDA}" type="slidenum">
              <a:rPr lang="en-US" smtClean="0"/>
              <a:t>6</a:t>
            </a:fld>
            <a:endParaRPr lang="en-US"/>
          </a:p>
        </p:txBody>
      </p:sp>
    </p:spTree>
    <p:extLst>
      <p:ext uri="{BB962C8B-B14F-4D97-AF65-F5344CB8AC3E}">
        <p14:creationId xmlns:p14="http://schemas.microsoft.com/office/powerpoint/2010/main" val="3516414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Motivational</a:t>
            </a:r>
            <a:r>
              <a:rPr lang="en-US" baseline="0" dirty="0"/>
              <a:t> interviewing is aligned with the goals, values, and principles of many helping professions. </a:t>
            </a:r>
          </a:p>
          <a:p>
            <a:endParaRPr lang="en-US" baseline="0" dirty="0"/>
          </a:p>
          <a:p>
            <a:r>
              <a:rPr lang="en-US" baseline="0" dirty="0"/>
              <a:t>Motivational interviewing is:</a:t>
            </a:r>
          </a:p>
          <a:p>
            <a:pPr marL="171450" indent="-171450">
              <a:buFont typeface="Arial" panose="020B0604020202020204" pitchFamily="34" charset="0"/>
              <a:buChar char="•"/>
            </a:pPr>
            <a:r>
              <a:rPr lang="en-US" baseline="0" dirty="0"/>
              <a:t>Person-centered: As you will see, MI focuses on the person’s goals and desires and the practitioner elicits from the person their own reasons for change. </a:t>
            </a:r>
          </a:p>
          <a:p>
            <a:pPr marL="171450" indent="-171450">
              <a:buFont typeface="Arial" panose="020B0604020202020204" pitchFamily="34" charset="0"/>
              <a:buChar char="•"/>
            </a:pPr>
            <a:r>
              <a:rPr lang="en-US" baseline="0" dirty="0"/>
              <a:t>Strengths-based: As practitioners, we look for and assist the person making the change in identifying their strengths, skills, and positive attributes. We move away from looking solely at the person’s deficits or problems and instead focus on what abilities and supports they have that will contribute to successful change.  </a:t>
            </a:r>
          </a:p>
          <a:p>
            <a:pPr marL="171450" indent="-171450">
              <a:buFont typeface="Arial" panose="020B0604020202020204" pitchFamily="34" charset="0"/>
              <a:buChar char="•"/>
            </a:pPr>
            <a:r>
              <a:rPr lang="en-US" baseline="0" dirty="0"/>
              <a:t>Collaborative: Practitioners using MI value collaboration and partnership with the person making the change. In MI, the person is the expert on themselves and we assist in guiding them towards change. </a:t>
            </a:r>
          </a:p>
          <a:p>
            <a:pPr marL="171450" indent="-171450">
              <a:buFont typeface="Arial" panose="020B0604020202020204" pitchFamily="34" charset="0"/>
              <a:buChar char="•"/>
            </a:pPr>
            <a:r>
              <a:rPr lang="en-US" baseline="0" dirty="0"/>
              <a:t>Goal-focused: MI is focused on the goals and desires of the person making the change.</a:t>
            </a:r>
          </a:p>
          <a:p>
            <a:pPr marL="171450" indent="-171450">
              <a:buFont typeface="Arial" panose="020B0604020202020204" pitchFamily="34" charset="0"/>
              <a:buChar char="•"/>
            </a:pPr>
            <a:r>
              <a:rPr lang="en-US" baseline="0" dirty="0"/>
              <a:t>Positive Focus &amp; Optimism: MI practitioners bring positivity to their work and are optimistic and hopeful that the person is able to make their desired change.  </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We all had reasons for choosing the careers that we have in the helping professions. Our values along with the values of our respective professions may have guided us in a particular occupational direction. </a:t>
            </a:r>
          </a:p>
          <a:p>
            <a:pPr marL="0" indent="0">
              <a:buFont typeface="Arial" panose="020B0604020202020204" pitchFamily="34" charset="0"/>
              <a:buNone/>
            </a:pPr>
            <a:endParaRPr lang="en-US" baseline="0" dirty="0"/>
          </a:p>
          <a:p>
            <a:r>
              <a:rPr lang="en-US" b="1" baseline="0" dirty="0"/>
              <a:t>Do: </a:t>
            </a:r>
            <a:r>
              <a:rPr lang="en-US" baseline="0" dirty="0"/>
              <a:t>Ask participants:</a:t>
            </a:r>
          </a:p>
          <a:p>
            <a:pPr marL="171450" indent="-171450">
              <a:buFont typeface="Arial" panose="020B0604020202020204" pitchFamily="34" charset="0"/>
              <a:buChar char="•"/>
            </a:pPr>
            <a:r>
              <a:rPr lang="en-US" baseline="0" dirty="0"/>
              <a:t>What are some of your professional values or what is important to you in a career? </a:t>
            </a:r>
          </a:p>
          <a:p>
            <a:pPr marL="171450" indent="-171450">
              <a:buFont typeface="Arial" panose="020B0604020202020204" pitchFamily="34" charset="0"/>
              <a:buChar char="•"/>
            </a:pPr>
            <a:r>
              <a:rPr lang="en-US" baseline="0" dirty="0"/>
              <a:t>What are some additional values of your respective profession that are not be included above? </a:t>
            </a:r>
          </a:p>
          <a:p>
            <a:pPr marL="171450" indent="-171450">
              <a:buFont typeface="Arial" panose="020B0604020202020204" pitchFamily="34" charset="0"/>
              <a:buChar char="•"/>
            </a:pPr>
            <a:r>
              <a:rPr lang="en-US" baseline="0" dirty="0"/>
              <a:t>How do your own career values as well as your profession's values relate to MI?</a:t>
            </a: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p:txBody>
      </p:sp>
      <p:sp>
        <p:nvSpPr>
          <p:cNvPr id="4" name="Slide Number Placeholder 3"/>
          <p:cNvSpPr>
            <a:spLocks noGrp="1"/>
          </p:cNvSpPr>
          <p:nvPr>
            <p:ph type="sldNum" sz="quarter" idx="10"/>
          </p:nvPr>
        </p:nvSpPr>
        <p:spPr/>
        <p:txBody>
          <a:bodyPr/>
          <a:lstStyle/>
          <a:p>
            <a:fld id="{D4E46F02-8992-442B-B302-B3C5EB204BDA}" type="slidenum">
              <a:rPr lang="en-US" smtClean="0"/>
              <a:t>7</a:t>
            </a:fld>
            <a:endParaRPr lang="en-US"/>
          </a:p>
        </p:txBody>
      </p:sp>
    </p:spTree>
    <p:extLst>
      <p:ext uri="{BB962C8B-B14F-4D97-AF65-F5344CB8AC3E}">
        <p14:creationId xmlns:p14="http://schemas.microsoft.com/office/powerpoint/2010/main" val="4030572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Core Message:  We are all working on making changes. Change is universal</a:t>
            </a:r>
            <a:r>
              <a:rPr lang="en-US" b="1" i="0" baseline="0" dirty="0"/>
              <a:t>.</a:t>
            </a:r>
          </a:p>
          <a:p>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Say:  </a:t>
            </a:r>
            <a:r>
              <a:rPr lang="en-US" b="0" i="0" dirty="0"/>
              <a:t>Now that you know MI focuses on making changes, I’d like for you to think about a change you’ve made.</a:t>
            </a:r>
            <a:r>
              <a:rPr lang="en-US" b="1" i="0" dirty="0"/>
              <a:t> </a:t>
            </a:r>
            <a:r>
              <a:rPr lang="en-US" b="0" i="0" dirty="0"/>
              <a:t>For this activity, </a:t>
            </a:r>
            <a:r>
              <a:rPr lang="en-US" b="0" i="0" baseline="0" dirty="0"/>
              <a:t>p</a:t>
            </a:r>
            <a:r>
              <a:rPr lang="en-US" i="0" baseline="0" dirty="0"/>
              <a:t>lease pair up with a partner.  With your partner, please talk about a successful change you recently made in your life. If you can’t think of something recent, think about the last successful change you made. Just have a natural conversation with your partner about this change, but be sure to talk about </a:t>
            </a:r>
            <a:r>
              <a:rPr lang="en-US" i="0" dirty="0"/>
              <a:t>who supported you and how they helped you make the change. </a:t>
            </a:r>
            <a:r>
              <a:rPr lang="en-US" i="0" baseline="0" dirty="0"/>
              <a:t>Each of you will have 3 minutes to share. After the first 3 minutes, you will switch so that your partner can share.  Remember, you should focus on something real in your life that you successfully changed, not on a change that a person in your services has made. Chose something you feel comfortable sharing in this group as we will continue to reflect back on this change throughout the trainings. </a:t>
            </a:r>
          </a:p>
          <a:p>
            <a:endParaRPr lang="en-US" b="1" i="0" baseline="0" dirty="0"/>
          </a:p>
          <a:p>
            <a:r>
              <a:rPr lang="en-US" b="1" i="0" dirty="0"/>
              <a:t>Do:  </a:t>
            </a:r>
            <a:r>
              <a:rPr lang="en-US" i="0" dirty="0"/>
              <a:t>Following the activity,</a:t>
            </a:r>
            <a:r>
              <a:rPr lang="en-US" i="0" baseline="0" dirty="0"/>
              <a:t> ask participants: </a:t>
            </a:r>
          </a:p>
          <a:p>
            <a:pPr marL="228600" indent="-228600">
              <a:buFont typeface="Arial" panose="020B0604020202020204" pitchFamily="34" charset="0"/>
              <a:buChar char="•"/>
            </a:pPr>
            <a:r>
              <a:rPr lang="en-US" i="0" baseline="0" dirty="0"/>
              <a:t>What was it like to talk about this recent successful change?</a:t>
            </a:r>
          </a:p>
          <a:p>
            <a:pPr marL="228600" indent="-228600">
              <a:buFont typeface="Arial" panose="020B0604020202020204" pitchFamily="34" charset="0"/>
              <a:buChar char="•"/>
            </a:pPr>
            <a:r>
              <a:rPr lang="en-US" i="0" baseline="0" dirty="0"/>
              <a:t>How was it to share something about your life with someone that you may not know well? </a:t>
            </a:r>
          </a:p>
          <a:p>
            <a:pPr marL="228600" indent="-228600">
              <a:buFont typeface="Arial" panose="020B0604020202020204" pitchFamily="34" charset="0"/>
              <a:buChar char="•"/>
            </a:pPr>
            <a:r>
              <a:rPr lang="en-US" i="0" baseline="0" dirty="0"/>
              <a:t>What was it like listening to the person talk about their change? </a:t>
            </a:r>
          </a:p>
          <a:p>
            <a:pPr marL="228600" indent="-228600">
              <a:buFont typeface="Arial" panose="020B0604020202020204" pitchFamily="34" charset="0"/>
              <a:buChar char="•"/>
            </a:pPr>
            <a:r>
              <a:rPr lang="en-US" b="1" i="0" dirty="0"/>
              <a:t>Who supported you and how did they </a:t>
            </a:r>
            <a:r>
              <a:rPr lang="en-US" b="1" i="0" baseline="0" dirty="0"/>
              <a:t>helped you make the change? – make sure to ask this question</a:t>
            </a:r>
          </a:p>
          <a:p>
            <a:pPr marL="0" indent="0">
              <a:buNone/>
            </a:pPr>
            <a:endParaRPr lang="en-US" i="0" baseline="0" dirty="0"/>
          </a:p>
          <a:p>
            <a:pPr marL="0" indent="0">
              <a:buNone/>
            </a:pPr>
            <a:r>
              <a:rPr lang="en-US" b="1" i="0" baseline="0" dirty="0"/>
              <a:t>Trainer notes: </a:t>
            </a:r>
            <a:r>
              <a:rPr lang="en-US" i="0" baseline="0" dirty="0"/>
              <a:t>You want to highlight that talking about change may be uncomfortable or uneasy, especially if you are discussing a personal change with someone you just met and with whom you do not already have a good relationship. If these points do not come up in the discussion, you will want to raise them and ask participants to think about what it might feel like for someone else who might feel uncomfortable or uneasy sharing this information. </a:t>
            </a:r>
          </a:p>
          <a:p>
            <a:pPr marL="0" indent="0">
              <a:buNone/>
            </a:pPr>
            <a:endParaRPr lang="en-US" i="0" baseline="0" dirty="0"/>
          </a:p>
          <a:p>
            <a:pPr marL="0" indent="0">
              <a:buNone/>
            </a:pPr>
            <a:r>
              <a:rPr lang="en-US" i="0" baseline="0" dirty="0"/>
              <a:t>You will reflect back on this activity throughout the training. Continue to connect the content back to this initial activity.  </a:t>
            </a:r>
          </a:p>
        </p:txBody>
      </p:sp>
      <p:sp>
        <p:nvSpPr>
          <p:cNvPr id="4" name="Slide Number Placeholder 3"/>
          <p:cNvSpPr>
            <a:spLocks noGrp="1"/>
          </p:cNvSpPr>
          <p:nvPr>
            <p:ph type="sldNum" sz="quarter" idx="10"/>
          </p:nvPr>
        </p:nvSpPr>
        <p:spPr/>
        <p:txBody>
          <a:bodyPr/>
          <a:lstStyle/>
          <a:p>
            <a:fld id="{D4E46F02-8992-442B-B302-B3C5EB204BDA}" type="slidenum">
              <a:rPr lang="en-US" smtClean="0"/>
              <a:t>8</a:t>
            </a:fld>
            <a:endParaRPr lang="en-US"/>
          </a:p>
        </p:txBody>
      </p:sp>
    </p:spTree>
    <p:extLst>
      <p:ext uri="{BB962C8B-B14F-4D97-AF65-F5344CB8AC3E}">
        <p14:creationId xmlns:p14="http://schemas.microsoft.com/office/powerpoint/2010/main" val="3730244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Core</a:t>
            </a:r>
            <a:r>
              <a:rPr lang="en-US" sz="1200" b="1" baseline="0" dirty="0">
                <a:solidFill>
                  <a:schemeClr val="tx1"/>
                </a:solidFill>
              </a:rPr>
              <a:t> </a:t>
            </a:r>
            <a:r>
              <a:rPr lang="en-US" sz="1200" b="1" dirty="0">
                <a:solidFill>
                  <a:prstClr val="black"/>
                </a:solidFill>
              </a:rPr>
              <a:t>Message: Motivational interviewing is a style of engaging with someone to support them in making a change.</a:t>
            </a:r>
          </a:p>
          <a:p>
            <a:endParaRPr lang="en-US" sz="1200" b="1" dirty="0">
              <a:solidFill>
                <a:prstClr val="black"/>
              </a:solidFill>
            </a:endParaRPr>
          </a:p>
          <a:p>
            <a:r>
              <a:rPr lang="en-US" sz="1200" b="1" dirty="0">
                <a:solidFill>
                  <a:prstClr val="black"/>
                </a:solidFill>
              </a:rPr>
              <a:t>Say:</a:t>
            </a:r>
            <a:r>
              <a:rPr lang="en-US" sz="1200" b="0" dirty="0">
                <a:solidFill>
                  <a:prstClr val="black"/>
                </a:solidFill>
              </a:rPr>
              <a:t> In that activity I asked you to reflect on a change in your life to get you thinking about the processes and elements related to making a change – to start thinking about what helps and what gets in the way of change. Motivational interviewing, as we’ve discussed, is focused on behavior change</a:t>
            </a:r>
            <a:r>
              <a:rPr lang="en-US" sz="1200" b="0" baseline="0" dirty="0">
                <a:solidFill>
                  <a:prstClr val="black"/>
                </a:solidFill>
              </a:rPr>
              <a:t> and a style of engaging with another person to help them build within themselves motivation and a commitment to change. We know that telling people to change and pushing people to make a change often results in the opposite effect we want. Instead of changing they often push back against the change. Motivational interviewing takes a different approach. </a:t>
            </a:r>
          </a:p>
          <a:p>
            <a:endParaRPr lang="en-US" sz="1200" b="0" baseline="0" dirty="0">
              <a:solidFill>
                <a:prstClr val="black"/>
              </a:solidFill>
            </a:endParaRPr>
          </a:p>
          <a:p>
            <a:r>
              <a:rPr lang="en-US" sz="1200" b="0" baseline="0" dirty="0">
                <a:solidFill>
                  <a:prstClr val="black"/>
                </a:solidFill>
              </a:rPr>
              <a:t>The technical definition of MI is “…a collaborative, goal-oriented style of communication with particular attention to the language of change. It is designed to strengthen personal motivation for and commitment to a specific goal by eliciting and exploring the person’s own reasons for change within an atmosphere of acceptance and compassion” (Miller &amp; </a:t>
            </a:r>
            <a:r>
              <a:rPr lang="en-US" sz="1200" b="0" baseline="0" dirty="0" err="1">
                <a:solidFill>
                  <a:prstClr val="black"/>
                </a:solidFill>
              </a:rPr>
              <a:t>Rollnick</a:t>
            </a:r>
            <a:r>
              <a:rPr lang="en-US" sz="1200" b="0" baseline="0" dirty="0">
                <a:solidFill>
                  <a:prstClr val="black"/>
                </a:solidFill>
              </a:rPr>
              <a:t>, 2012, p. 29).  What’s most important in both the definition you see on the slide and the technical definition is that they both focus on MI being: </a:t>
            </a:r>
          </a:p>
          <a:p>
            <a:endParaRPr lang="en-US" sz="1200" b="0" baseline="0" dirty="0">
              <a:solidFill>
                <a:prstClr val="black"/>
              </a:solidFill>
            </a:endParaRPr>
          </a:p>
          <a:p>
            <a:pPr marL="228600" indent="-228600">
              <a:buFont typeface="+mj-lt"/>
              <a:buAutoNum type="arabicPeriod"/>
            </a:pPr>
            <a:r>
              <a:rPr lang="en-US" sz="1200" b="0" baseline="0" dirty="0">
                <a:solidFill>
                  <a:prstClr val="black"/>
                </a:solidFill>
              </a:rPr>
              <a:t>Collaborative,</a:t>
            </a:r>
          </a:p>
          <a:p>
            <a:pPr marL="228600" indent="-228600">
              <a:buFont typeface="+mj-lt"/>
              <a:buAutoNum type="arabicPeriod"/>
            </a:pPr>
            <a:r>
              <a:rPr lang="en-US" sz="1200" b="0" baseline="0" dirty="0">
                <a:solidFill>
                  <a:prstClr val="black"/>
                </a:solidFill>
              </a:rPr>
              <a:t>A way and style of communicating, and</a:t>
            </a:r>
          </a:p>
          <a:p>
            <a:pPr marL="228600" indent="-228600">
              <a:buFont typeface="+mj-lt"/>
              <a:buAutoNum type="arabicPeriod"/>
            </a:pPr>
            <a:r>
              <a:rPr lang="en-US" sz="1200" b="0" baseline="0" dirty="0">
                <a:solidFill>
                  <a:prstClr val="black"/>
                </a:solidFill>
              </a:rPr>
              <a:t>An approach to build motivation for change within the person.</a:t>
            </a:r>
          </a:p>
          <a:p>
            <a:pPr marL="228600" indent="-228600">
              <a:buFont typeface="+mj-lt"/>
              <a:buAutoNum type="arabicPeriod"/>
            </a:pPr>
            <a:endParaRPr lang="en-US" sz="1200" b="0" baseline="0" dirty="0">
              <a:solidFill>
                <a:prstClr val="black"/>
              </a:solidFill>
            </a:endParaRPr>
          </a:p>
        </p:txBody>
      </p:sp>
      <p:sp>
        <p:nvSpPr>
          <p:cNvPr id="4" name="Slide Number Placeholder 3"/>
          <p:cNvSpPr>
            <a:spLocks noGrp="1"/>
          </p:cNvSpPr>
          <p:nvPr>
            <p:ph type="sldNum" sz="quarter" idx="10"/>
          </p:nvPr>
        </p:nvSpPr>
        <p:spPr/>
        <p:txBody>
          <a:bodyPr/>
          <a:lstStyle/>
          <a:p>
            <a:fld id="{D4E46F02-8992-442B-B302-B3C5EB204BDA}" type="slidenum">
              <a:rPr lang="en-US" smtClean="0"/>
              <a:t>9</a:t>
            </a:fld>
            <a:endParaRPr lang="en-US"/>
          </a:p>
        </p:txBody>
      </p:sp>
    </p:spTree>
    <p:extLst>
      <p:ext uri="{BB962C8B-B14F-4D97-AF65-F5344CB8AC3E}">
        <p14:creationId xmlns:p14="http://schemas.microsoft.com/office/powerpoint/2010/main" val="1169898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C2D204-ECBD-46C9-8832-558D8A35F1A0}"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1BA45-B991-4D3A-A43A-9F52A8731EB6}" type="slidenum">
              <a:rPr lang="en-US" smtClean="0"/>
              <a:t>‹#›</a:t>
            </a:fld>
            <a:endParaRPr lang="en-US"/>
          </a:p>
        </p:txBody>
      </p:sp>
    </p:spTree>
    <p:custDataLst>
      <p:tags r:id="rId1"/>
    </p:custDataLst>
    <p:extLst>
      <p:ext uri="{BB962C8B-B14F-4D97-AF65-F5344CB8AC3E}">
        <p14:creationId xmlns:p14="http://schemas.microsoft.com/office/powerpoint/2010/main" val="1306690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C2D204-ECBD-46C9-8832-558D8A35F1A0}"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1BA45-B991-4D3A-A43A-9F52A8731EB6}" type="slidenum">
              <a:rPr lang="en-US" smtClean="0"/>
              <a:t>‹#›</a:t>
            </a:fld>
            <a:endParaRPr lang="en-US"/>
          </a:p>
        </p:txBody>
      </p:sp>
    </p:spTree>
    <p:extLst>
      <p:ext uri="{BB962C8B-B14F-4D97-AF65-F5344CB8AC3E}">
        <p14:creationId xmlns:p14="http://schemas.microsoft.com/office/powerpoint/2010/main" val="1950219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C2D204-ECBD-46C9-8832-558D8A35F1A0}"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1BA45-B991-4D3A-A43A-9F52A8731EB6}" type="slidenum">
              <a:rPr lang="en-US" smtClean="0"/>
              <a:t>‹#›</a:t>
            </a:fld>
            <a:endParaRPr lang="en-US"/>
          </a:p>
        </p:txBody>
      </p:sp>
    </p:spTree>
    <p:custDataLst>
      <p:tags r:id="rId1"/>
    </p:custDataLst>
    <p:extLst>
      <p:ext uri="{BB962C8B-B14F-4D97-AF65-F5344CB8AC3E}">
        <p14:creationId xmlns:p14="http://schemas.microsoft.com/office/powerpoint/2010/main" val="427847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C2D204-ECBD-46C9-8832-558D8A35F1A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1BA45-B991-4D3A-A43A-9F52A8731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400060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C2D204-ECBD-46C9-8832-558D8A35F1A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1BA45-B991-4D3A-A43A-9F52A8731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138983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C2D204-ECBD-46C9-8832-558D8A35F1A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1BA45-B991-4D3A-A43A-9F52A8731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475032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C2D204-ECBD-46C9-8832-558D8A35F1A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1BA45-B991-4D3A-A43A-9F52A8731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405468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C2D204-ECBD-46C9-8832-558D8A35F1A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1BA45-B991-4D3A-A43A-9F52A8731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106428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C2D204-ECBD-46C9-8832-558D8A35F1A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1BA45-B991-4D3A-A43A-9F52A8731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254686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C2D204-ECBD-46C9-8832-558D8A35F1A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1BA45-B991-4D3A-A43A-9F52A8731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936436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C2D204-ECBD-46C9-8832-558D8A35F1A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1BA45-B991-4D3A-A43A-9F52A8731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83626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C2D204-ECBD-46C9-8832-558D8A35F1A0}"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1BA45-B991-4D3A-A43A-9F52A8731EB6}" type="slidenum">
              <a:rPr lang="en-US" smtClean="0"/>
              <a:t>‹#›</a:t>
            </a:fld>
            <a:endParaRPr lang="en-US"/>
          </a:p>
        </p:txBody>
      </p:sp>
    </p:spTree>
    <p:extLst>
      <p:ext uri="{BB962C8B-B14F-4D97-AF65-F5344CB8AC3E}">
        <p14:creationId xmlns:p14="http://schemas.microsoft.com/office/powerpoint/2010/main" val="851905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C2D204-ECBD-46C9-8832-558D8A35F1A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1BA45-B991-4D3A-A43A-9F52A8731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24025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C2D204-ECBD-46C9-8832-558D8A35F1A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1BA45-B991-4D3A-A43A-9F52A8731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682757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C2D204-ECBD-46C9-8832-558D8A35F1A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1BA45-B991-4D3A-A43A-9F52A8731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6050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2D204-ECBD-46C9-8832-558D8A35F1A0}"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1BA45-B991-4D3A-A43A-9F52A8731EB6}" type="slidenum">
              <a:rPr lang="en-US" smtClean="0"/>
              <a:t>‹#›</a:t>
            </a:fld>
            <a:endParaRPr lang="en-US"/>
          </a:p>
        </p:txBody>
      </p:sp>
    </p:spTree>
    <p:extLst>
      <p:ext uri="{BB962C8B-B14F-4D97-AF65-F5344CB8AC3E}">
        <p14:creationId xmlns:p14="http://schemas.microsoft.com/office/powerpoint/2010/main" val="88983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C2D204-ECBD-46C9-8832-558D8A35F1A0}"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1BA45-B991-4D3A-A43A-9F52A8731EB6}" type="slidenum">
              <a:rPr lang="en-US" smtClean="0"/>
              <a:t>‹#›</a:t>
            </a:fld>
            <a:endParaRPr lang="en-US"/>
          </a:p>
        </p:txBody>
      </p:sp>
    </p:spTree>
    <p:extLst>
      <p:ext uri="{BB962C8B-B14F-4D97-AF65-F5344CB8AC3E}">
        <p14:creationId xmlns:p14="http://schemas.microsoft.com/office/powerpoint/2010/main" val="1507954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C2D204-ECBD-46C9-8832-558D8A35F1A0}" type="datetimeFigureOut">
              <a:rPr lang="en-US" smtClean="0"/>
              <a:t>6/1/2021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1BA45-B991-4D3A-A43A-9F52A8731EB6}" type="slidenum">
              <a:rPr lang="en-US" smtClean="0"/>
              <a:t>‹#›</a:t>
            </a:fld>
            <a:endParaRPr lang="en-US"/>
          </a:p>
        </p:txBody>
      </p:sp>
    </p:spTree>
    <p:extLst>
      <p:ext uri="{BB962C8B-B14F-4D97-AF65-F5344CB8AC3E}">
        <p14:creationId xmlns:p14="http://schemas.microsoft.com/office/powerpoint/2010/main" val="2373027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C2D204-ECBD-46C9-8832-558D8A35F1A0}" type="datetimeFigureOut">
              <a:rPr lang="en-US" smtClean="0"/>
              <a:t>6/1/2021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1BA45-B991-4D3A-A43A-9F52A8731EB6}" type="slidenum">
              <a:rPr lang="en-US" smtClean="0"/>
              <a:t>‹#›</a:t>
            </a:fld>
            <a:endParaRPr lang="en-US"/>
          </a:p>
        </p:txBody>
      </p:sp>
    </p:spTree>
    <p:extLst>
      <p:ext uri="{BB962C8B-B14F-4D97-AF65-F5344CB8AC3E}">
        <p14:creationId xmlns:p14="http://schemas.microsoft.com/office/powerpoint/2010/main" val="2401970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C2D204-ECBD-46C9-8832-558D8A35F1A0}" type="datetimeFigureOut">
              <a:rPr lang="en-US" smtClean="0"/>
              <a:t>6/1/2021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21BA45-B991-4D3A-A43A-9F52A8731EB6}" type="slidenum">
              <a:rPr lang="en-US" smtClean="0"/>
              <a:t>‹#›</a:t>
            </a:fld>
            <a:endParaRPr lang="en-US"/>
          </a:p>
        </p:txBody>
      </p:sp>
    </p:spTree>
    <p:extLst>
      <p:ext uri="{BB962C8B-B14F-4D97-AF65-F5344CB8AC3E}">
        <p14:creationId xmlns:p14="http://schemas.microsoft.com/office/powerpoint/2010/main" val="187151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C2D204-ECBD-46C9-8832-558D8A35F1A0}"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1BA45-B991-4D3A-A43A-9F52A8731EB6}" type="slidenum">
              <a:rPr lang="en-US" smtClean="0"/>
              <a:t>‹#›</a:t>
            </a:fld>
            <a:endParaRPr lang="en-US"/>
          </a:p>
        </p:txBody>
      </p:sp>
    </p:spTree>
    <p:extLst>
      <p:ext uri="{BB962C8B-B14F-4D97-AF65-F5344CB8AC3E}">
        <p14:creationId xmlns:p14="http://schemas.microsoft.com/office/powerpoint/2010/main" val="3465593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C2D204-ECBD-46C9-8832-558D8A35F1A0}"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1BA45-B991-4D3A-A43A-9F52A8731EB6}" type="slidenum">
              <a:rPr lang="en-US" smtClean="0"/>
              <a:t>‹#›</a:t>
            </a:fld>
            <a:endParaRPr lang="en-US"/>
          </a:p>
        </p:txBody>
      </p:sp>
    </p:spTree>
    <p:extLst>
      <p:ext uri="{BB962C8B-B14F-4D97-AF65-F5344CB8AC3E}">
        <p14:creationId xmlns:p14="http://schemas.microsoft.com/office/powerpoint/2010/main" val="2700875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2D204-ECBD-46C9-8832-558D8A35F1A0}" type="datetimeFigureOut">
              <a:rPr lang="en-US" smtClean="0"/>
              <a:t>6/1/2021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1BA45-B991-4D3A-A43A-9F52A8731EB6}" type="slidenum">
              <a:rPr lang="en-US" smtClean="0"/>
              <a:t>‹#›</a:t>
            </a:fld>
            <a:endParaRPr lang="en-US"/>
          </a:p>
        </p:txBody>
      </p:sp>
    </p:spTree>
    <p:custDataLst>
      <p:tags r:id="rId13"/>
    </p:custDataLst>
    <p:extLst>
      <p:ext uri="{BB962C8B-B14F-4D97-AF65-F5344CB8AC3E}">
        <p14:creationId xmlns:p14="http://schemas.microsoft.com/office/powerpoint/2010/main" val="3176524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C2D204-ECBD-46C9-8832-558D8A35F1A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21BA45-B991-4D3A-A43A-9F52A8731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3"/>
    </p:custDataLst>
    <p:extLst>
      <p:ext uri="{BB962C8B-B14F-4D97-AF65-F5344CB8AC3E}">
        <p14:creationId xmlns:p14="http://schemas.microsoft.com/office/powerpoint/2010/main" val="25018377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30.xml"/><Relationship Id="rId5" Type="http://schemas.openxmlformats.org/officeDocument/2006/relationships/image" Target="../media/image15.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18.png"/><Relationship Id="rId5" Type="http://schemas.openxmlformats.org/officeDocument/2006/relationships/hyperlink" Target="https://www.youtube.com/watch?list=PL1UDVLmMXEEdIVofbgt4d6sLAe5pulbPC&amp;v=d2t9y5bptz0&amp;feature=youtu.be" TargetMode="Externa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19.png"/><Relationship Id="rId5" Type="http://schemas.openxmlformats.org/officeDocument/2006/relationships/hyperlink" Target="https://www.viacharacter.org/" TargetMode="Externa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n talking in small group."/>
          <p:cNvPicPr>
            <a:picLocks noChangeAspect="1"/>
          </p:cNvPicPr>
          <p:nvPr/>
        </p:nvPicPr>
        <p:blipFill rotWithShape="1">
          <a:blip r:embed="rId4" cstate="print">
            <a:grayscl/>
            <a:extLst>
              <a:ext uri="{28A0092B-C50C-407E-A947-70E740481C1C}">
                <a14:useLocalDpi xmlns:a14="http://schemas.microsoft.com/office/drawing/2010/main" val="0"/>
              </a:ext>
            </a:extLst>
          </a:blip>
          <a:srcRect l="10255" t="1460" r="12387"/>
          <a:stretch/>
        </p:blipFill>
        <p:spPr>
          <a:xfrm>
            <a:off x="339812" y="320040"/>
            <a:ext cx="8472718" cy="6172199"/>
          </a:xfrm>
          <a:prstGeom prst="rect">
            <a:avLst/>
          </a:prstGeom>
        </p:spPr>
      </p:pic>
      <p:grpSp>
        <p:nvGrpSpPr>
          <p:cNvPr id="3" name="Group 2"/>
          <p:cNvGrpSpPr/>
          <p:nvPr/>
        </p:nvGrpSpPr>
        <p:grpSpPr>
          <a:xfrm>
            <a:off x="339812" y="593996"/>
            <a:ext cx="9705341" cy="6097085"/>
            <a:chOff x="339812" y="593996"/>
            <a:chExt cx="9705341" cy="6097085"/>
          </a:xfrm>
        </p:grpSpPr>
        <p:sp>
          <p:nvSpPr>
            <p:cNvPr id="5" name="Freeform 4"/>
            <p:cNvSpPr/>
            <p:nvPr/>
          </p:nvSpPr>
          <p:spPr>
            <a:xfrm rot="2761324">
              <a:off x="4877634" y="-453743"/>
              <a:ext cx="3437324" cy="6897714"/>
            </a:xfrm>
            <a:custGeom>
              <a:avLst/>
              <a:gdLst>
                <a:gd name="connsiteX0" fmla="*/ 0 w 4210050"/>
                <a:gd name="connsiteY0" fmla="*/ 2187286 h 6736998"/>
                <a:gd name="connsiteX1" fmla="*/ 2110610 w 4210050"/>
                <a:gd name="connsiteY1" fmla="*/ 0 h 6736998"/>
                <a:gd name="connsiteX2" fmla="*/ 4210050 w 4210050"/>
                <a:gd name="connsiteY2" fmla="*/ 2025843 h 6736998"/>
                <a:gd name="connsiteX3" fmla="*/ 4210050 w 4210050"/>
                <a:gd name="connsiteY3" fmla="*/ 6736998 h 6736998"/>
                <a:gd name="connsiteX4" fmla="*/ 0 w 4210050"/>
                <a:gd name="connsiteY4" fmla="*/ 6736998 h 6736998"/>
                <a:gd name="connsiteX0" fmla="*/ 826066 w 4210050"/>
                <a:gd name="connsiteY0" fmla="*/ 1310307 h 6736998"/>
                <a:gd name="connsiteX1" fmla="*/ 2110610 w 4210050"/>
                <a:gd name="connsiteY1" fmla="*/ 0 h 6736998"/>
                <a:gd name="connsiteX2" fmla="*/ 4210050 w 4210050"/>
                <a:gd name="connsiteY2" fmla="*/ 2025843 h 6736998"/>
                <a:gd name="connsiteX3" fmla="*/ 4210050 w 4210050"/>
                <a:gd name="connsiteY3" fmla="*/ 6736998 h 6736998"/>
                <a:gd name="connsiteX4" fmla="*/ 0 w 4210050"/>
                <a:gd name="connsiteY4" fmla="*/ 6736998 h 6736998"/>
                <a:gd name="connsiteX5" fmla="*/ 826066 w 4210050"/>
                <a:gd name="connsiteY5" fmla="*/ 1310307 h 6736998"/>
                <a:gd name="connsiteX0" fmla="*/ 321238 w 3705222"/>
                <a:gd name="connsiteY0" fmla="*/ 1310307 h 6840904"/>
                <a:gd name="connsiteX1" fmla="*/ 1605782 w 3705222"/>
                <a:gd name="connsiteY1" fmla="*/ 0 h 6840904"/>
                <a:gd name="connsiteX2" fmla="*/ 3705222 w 3705222"/>
                <a:gd name="connsiteY2" fmla="*/ 2025843 h 6840904"/>
                <a:gd name="connsiteX3" fmla="*/ 3705222 w 3705222"/>
                <a:gd name="connsiteY3" fmla="*/ 6736998 h 6840904"/>
                <a:gd name="connsiteX4" fmla="*/ 0 w 3705222"/>
                <a:gd name="connsiteY4" fmla="*/ 6840904 h 6840904"/>
                <a:gd name="connsiteX5" fmla="*/ 321238 w 3705222"/>
                <a:gd name="connsiteY5" fmla="*/ 1310307 h 6840904"/>
                <a:gd name="connsiteX0" fmla="*/ 53340 w 3437324"/>
                <a:gd name="connsiteY0" fmla="*/ 1310307 h 6897714"/>
                <a:gd name="connsiteX1" fmla="*/ 1337884 w 3437324"/>
                <a:gd name="connsiteY1" fmla="*/ 0 h 6897714"/>
                <a:gd name="connsiteX2" fmla="*/ 3437324 w 3437324"/>
                <a:gd name="connsiteY2" fmla="*/ 2025843 h 6897714"/>
                <a:gd name="connsiteX3" fmla="*/ 3437324 w 3437324"/>
                <a:gd name="connsiteY3" fmla="*/ 6736998 h 6897714"/>
                <a:gd name="connsiteX4" fmla="*/ 0 w 3437324"/>
                <a:gd name="connsiteY4" fmla="*/ 6897714 h 6897714"/>
                <a:gd name="connsiteX5" fmla="*/ 53340 w 3437324"/>
                <a:gd name="connsiteY5" fmla="*/ 1310307 h 689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7324" h="6897714">
                  <a:moveTo>
                    <a:pt x="53340" y="1310307"/>
                  </a:moveTo>
                  <a:lnTo>
                    <a:pt x="1337884" y="0"/>
                  </a:lnTo>
                  <a:lnTo>
                    <a:pt x="3437324" y="2025843"/>
                  </a:lnTo>
                  <a:lnTo>
                    <a:pt x="3437324" y="6736998"/>
                  </a:lnTo>
                  <a:lnTo>
                    <a:pt x="0" y="6897714"/>
                  </a:lnTo>
                  <a:cubicBezTo>
                    <a:pt x="0" y="5381143"/>
                    <a:pt x="53340" y="2826878"/>
                    <a:pt x="53340" y="1310307"/>
                  </a:cubicBezTo>
                  <a:close/>
                </a:path>
              </a:pathLst>
            </a:custGeom>
            <a:solidFill>
              <a:srgbClr val="CC49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5"/>
            <p:cNvSpPr/>
            <p:nvPr/>
          </p:nvSpPr>
          <p:spPr>
            <a:xfrm>
              <a:off x="339812" y="593996"/>
              <a:ext cx="8483425" cy="5898243"/>
            </a:xfrm>
            <a:custGeom>
              <a:avLst/>
              <a:gdLst>
                <a:gd name="connsiteX0" fmla="*/ 0 w 8464375"/>
                <a:gd name="connsiteY0" fmla="*/ 4302870 h 4302870"/>
                <a:gd name="connsiteX1" fmla="*/ 0 w 8464375"/>
                <a:gd name="connsiteY1" fmla="*/ 0 h 4302870"/>
                <a:gd name="connsiteX2" fmla="*/ 8464375 w 8464375"/>
                <a:gd name="connsiteY2" fmla="*/ 4302870 h 4302870"/>
                <a:gd name="connsiteX3" fmla="*/ 0 w 8464375"/>
                <a:gd name="connsiteY3" fmla="*/ 4302870 h 4302870"/>
                <a:gd name="connsiteX0" fmla="*/ 0 w 8464375"/>
                <a:gd name="connsiteY0" fmla="*/ 4302870 h 4305300"/>
                <a:gd name="connsiteX1" fmla="*/ 0 w 8464375"/>
                <a:gd name="connsiteY1" fmla="*/ 0 h 4305300"/>
                <a:gd name="connsiteX2" fmla="*/ 8464375 w 8464375"/>
                <a:gd name="connsiteY2" fmla="*/ 4302870 h 4305300"/>
                <a:gd name="connsiteX3" fmla="*/ 1889037 w 8464375"/>
                <a:gd name="connsiteY3" fmla="*/ 4305300 h 4305300"/>
                <a:gd name="connsiteX4" fmla="*/ 0 w 8464375"/>
                <a:gd name="connsiteY4" fmla="*/ 4302870 h 4305300"/>
                <a:gd name="connsiteX0" fmla="*/ 35013 w 8499388"/>
                <a:gd name="connsiteY0" fmla="*/ 4302870 h 4305300"/>
                <a:gd name="connsiteX1" fmla="*/ 0 w 8499388"/>
                <a:gd name="connsiteY1" fmla="*/ 3371850 h 4305300"/>
                <a:gd name="connsiteX2" fmla="*/ 35013 w 8499388"/>
                <a:gd name="connsiteY2" fmla="*/ 0 h 4305300"/>
                <a:gd name="connsiteX3" fmla="*/ 8499388 w 8499388"/>
                <a:gd name="connsiteY3" fmla="*/ 4302870 h 4305300"/>
                <a:gd name="connsiteX4" fmla="*/ 1924050 w 8499388"/>
                <a:gd name="connsiteY4" fmla="*/ 4305300 h 4305300"/>
                <a:gd name="connsiteX5" fmla="*/ 35013 w 8499388"/>
                <a:gd name="connsiteY5" fmla="*/ 4302870 h 4305300"/>
                <a:gd name="connsiteX0" fmla="*/ 1924050 w 8499388"/>
                <a:gd name="connsiteY0" fmla="*/ 4305300 h 4305300"/>
                <a:gd name="connsiteX1" fmla="*/ 0 w 8499388"/>
                <a:gd name="connsiteY1" fmla="*/ 3371850 h 4305300"/>
                <a:gd name="connsiteX2" fmla="*/ 35013 w 8499388"/>
                <a:gd name="connsiteY2" fmla="*/ 0 h 4305300"/>
                <a:gd name="connsiteX3" fmla="*/ 8499388 w 8499388"/>
                <a:gd name="connsiteY3" fmla="*/ 4302870 h 4305300"/>
                <a:gd name="connsiteX4" fmla="*/ 1924050 w 8499388"/>
                <a:gd name="connsiteY4" fmla="*/ 4305300 h 4305300"/>
                <a:gd name="connsiteX0" fmla="*/ 1905000 w 8480338"/>
                <a:gd name="connsiteY0" fmla="*/ 4305300 h 4305300"/>
                <a:gd name="connsiteX1" fmla="*/ 0 w 8480338"/>
                <a:gd name="connsiteY1" fmla="*/ 3371850 h 4305300"/>
                <a:gd name="connsiteX2" fmla="*/ 15963 w 8480338"/>
                <a:gd name="connsiteY2" fmla="*/ 0 h 4305300"/>
                <a:gd name="connsiteX3" fmla="*/ 8480338 w 8480338"/>
                <a:gd name="connsiteY3" fmla="*/ 4302870 h 4305300"/>
                <a:gd name="connsiteX4" fmla="*/ 1905000 w 8480338"/>
                <a:gd name="connsiteY4" fmla="*/ 4305300 h 4305300"/>
                <a:gd name="connsiteX0" fmla="*/ 1905000 w 8480338"/>
                <a:gd name="connsiteY0" fmla="*/ 4305300 h 4305300"/>
                <a:gd name="connsiteX1" fmla="*/ 0 w 8480338"/>
                <a:gd name="connsiteY1" fmla="*/ 3371850 h 4305300"/>
                <a:gd name="connsiteX2" fmla="*/ 15963 w 8480338"/>
                <a:gd name="connsiteY2" fmla="*/ 0 h 4305300"/>
                <a:gd name="connsiteX3" fmla="*/ 8480338 w 8480338"/>
                <a:gd name="connsiteY3" fmla="*/ 4302870 h 4305300"/>
                <a:gd name="connsiteX4" fmla="*/ 1905000 w 8480338"/>
                <a:gd name="connsiteY4" fmla="*/ 4305300 h 4305300"/>
                <a:gd name="connsiteX0" fmla="*/ 1908087 w 8483425"/>
                <a:gd name="connsiteY0" fmla="*/ 5448300 h 5448300"/>
                <a:gd name="connsiteX1" fmla="*/ 3087 w 8483425"/>
                <a:gd name="connsiteY1" fmla="*/ 4514850 h 5448300"/>
                <a:gd name="connsiteX2" fmla="*/ 0 w 8483425"/>
                <a:gd name="connsiteY2" fmla="*/ 0 h 5448300"/>
                <a:gd name="connsiteX3" fmla="*/ 8483425 w 8483425"/>
                <a:gd name="connsiteY3" fmla="*/ 5445870 h 5448300"/>
                <a:gd name="connsiteX4" fmla="*/ 1908087 w 8483425"/>
                <a:gd name="connsiteY4" fmla="*/ 5448300 h 5448300"/>
                <a:gd name="connsiteX0" fmla="*/ 1908087 w 8483425"/>
                <a:gd name="connsiteY0" fmla="*/ 5448300 h 5448300"/>
                <a:gd name="connsiteX1" fmla="*/ 3087 w 8483425"/>
                <a:gd name="connsiteY1" fmla="*/ 4282621 h 5448300"/>
                <a:gd name="connsiteX2" fmla="*/ 0 w 8483425"/>
                <a:gd name="connsiteY2" fmla="*/ 0 h 5448300"/>
                <a:gd name="connsiteX3" fmla="*/ 8483425 w 8483425"/>
                <a:gd name="connsiteY3" fmla="*/ 5445870 h 5448300"/>
                <a:gd name="connsiteX4" fmla="*/ 1908087 w 8483425"/>
                <a:gd name="connsiteY4" fmla="*/ 5448300 h 5448300"/>
                <a:gd name="connsiteX0" fmla="*/ 1908087 w 8483425"/>
                <a:gd name="connsiteY0" fmla="*/ 5898243 h 5898243"/>
                <a:gd name="connsiteX1" fmla="*/ 3087 w 8483425"/>
                <a:gd name="connsiteY1" fmla="*/ 4732564 h 5898243"/>
                <a:gd name="connsiteX2" fmla="*/ 0 w 8483425"/>
                <a:gd name="connsiteY2" fmla="*/ 0 h 5898243"/>
                <a:gd name="connsiteX3" fmla="*/ 8483425 w 8483425"/>
                <a:gd name="connsiteY3" fmla="*/ 5895813 h 5898243"/>
                <a:gd name="connsiteX4" fmla="*/ 1908087 w 8483425"/>
                <a:gd name="connsiteY4" fmla="*/ 5898243 h 589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3425" h="5898243">
                  <a:moveTo>
                    <a:pt x="1908087" y="5898243"/>
                  </a:moveTo>
                  <a:lnTo>
                    <a:pt x="3087" y="4732564"/>
                  </a:lnTo>
                  <a:lnTo>
                    <a:pt x="0" y="0"/>
                  </a:lnTo>
                  <a:lnTo>
                    <a:pt x="8483425" y="5895813"/>
                  </a:lnTo>
                  <a:lnTo>
                    <a:pt x="1908087" y="5898243"/>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78135" y="3292810"/>
              <a:ext cx="2452914" cy="677108"/>
            </a:xfrm>
            <a:prstGeom prst="rect">
              <a:avLst/>
            </a:prstGeom>
            <a:noFill/>
          </p:spPr>
          <p:txBody>
            <a:bodyPr wrap="square" rtlCol="0">
              <a:spAutoFit/>
            </a:bodyPr>
            <a:lstStyle/>
            <a:p>
              <a:r>
                <a:rPr lang="en-US" sz="3800" dirty="0">
                  <a:solidFill>
                    <a:schemeClr val="bg1"/>
                  </a:solidFill>
                  <a:latin typeface="Century Gothic" panose="020B0502020202020204" pitchFamily="34" charset="0"/>
                </a:rPr>
                <a:t>Module 1 </a:t>
              </a:r>
            </a:p>
          </p:txBody>
        </p:sp>
        <p:sp>
          <p:nvSpPr>
            <p:cNvPr id="9" name="TextBox 8"/>
            <p:cNvSpPr txBox="1"/>
            <p:nvPr/>
          </p:nvSpPr>
          <p:spPr>
            <a:xfrm>
              <a:off x="478134" y="3816030"/>
              <a:ext cx="4436765"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cs typeface="Microsoft New Tai Lue" panose="020B0502040204020203" pitchFamily="34" charset="0"/>
                </a:rPr>
                <a:t>An Introduction to Motivational Interviewing</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4948" y="5386025"/>
              <a:ext cx="1827381" cy="1305056"/>
            </a:xfrm>
            <a:prstGeom prst="rect">
              <a:avLst/>
            </a:prstGeom>
            <a:noFill/>
            <a:ln>
              <a:noFill/>
            </a:ln>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3710" y="5661246"/>
              <a:ext cx="2590404" cy="706036"/>
            </a:xfrm>
            <a:prstGeom prst="rect">
              <a:avLst/>
            </a:prstGeom>
          </p:spPr>
        </p:pic>
      </p:grpSp>
    </p:spTree>
    <p:custDataLst>
      <p:tags r:id="rId1"/>
    </p:custDataLst>
    <p:extLst>
      <p:ext uri="{BB962C8B-B14F-4D97-AF65-F5344CB8AC3E}">
        <p14:creationId xmlns:p14="http://schemas.microsoft.com/office/powerpoint/2010/main" val="2924078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wo women talking."/>
          <p:cNvPicPr>
            <a:picLocks noChangeAspect="1"/>
          </p:cNvPicPr>
          <p:nvPr/>
        </p:nvPicPr>
        <p:blipFill rotWithShape="1">
          <a:blip r:embed="rId4" cstate="print">
            <a:extLst>
              <a:ext uri="{28A0092B-C50C-407E-A947-70E740481C1C}">
                <a14:useLocalDpi xmlns:a14="http://schemas.microsoft.com/office/drawing/2010/main" val="0"/>
              </a:ext>
            </a:extLst>
          </a:blip>
          <a:srcRect t="14807" b="17140"/>
          <a:stretch/>
        </p:blipFill>
        <p:spPr>
          <a:xfrm>
            <a:off x="112897" y="301054"/>
            <a:ext cx="8887146" cy="4313761"/>
          </a:xfrm>
          <a:prstGeom prst="rect">
            <a:avLst/>
          </a:prstGeom>
        </p:spPr>
      </p:pic>
      <p:grpSp>
        <p:nvGrpSpPr>
          <p:cNvPr id="3" name="Group 2"/>
          <p:cNvGrpSpPr/>
          <p:nvPr/>
        </p:nvGrpSpPr>
        <p:grpSpPr>
          <a:xfrm>
            <a:off x="319028" y="4543632"/>
            <a:ext cx="8474885" cy="2327537"/>
            <a:chOff x="319028" y="4543632"/>
            <a:chExt cx="8474885" cy="2327537"/>
          </a:xfrm>
        </p:grpSpPr>
        <p:sp>
          <p:nvSpPr>
            <p:cNvPr id="2" name="Rectangle 1"/>
            <p:cNvSpPr/>
            <p:nvPr/>
          </p:nvSpPr>
          <p:spPr>
            <a:xfrm>
              <a:off x="319028" y="4543632"/>
              <a:ext cx="8474885" cy="2141759"/>
            </a:xfrm>
            <a:prstGeom prst="rect">
              <a:avLst/>
            </a:prstGeom>
            <a:solidFill>
              <a:srgbClr val="7F7F7F">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29389" y="4747511"/>
              <a:ext cx="8117306" cy="2123658"/>
            </a:xfrm>
            <a:prstGeom prst="rect">
              <a:avLst/>
            </a:prstGeom>
            <a:noFill/>
          </p:spPr>
          <p:txBody>
            <a:bodyPr wrap="square" rtlCol="0">
              <a:spAutoFit/>
            </a:bodyPr>
            <a:lstStyle/>
            <a:p>
              <a:pPr lvl="0"/>
              <a:r>
                <a:rPr lang="en-US" sz="2200" dirty="0">
                  <a:solidFill>
                    <a:schemeClr val="bg1"/>
                  </a:solidFill>
                  <a:latin typeface="Arial Narrow" panose="020B0606020202030204" pitchFamily="34" charset="0"/>
                </a:rPr>
                <a:t>MI is a collaborative, </a:t>
              </a:r>
              <a:r>
                <a:rPr lang="en-US" sz="2200" b="1" dirty="0">
                  <a:solidFill>
                    <a:schemeClr val="bg1"/>
                  </a:solidFill>
                  <a:latin typeface="Arial Narrow" panose="020B0606020202030204" pitchFamily="34" charset="0"/>
                </a:rPr>
                <a:t>goal-oriented </a:t>
              </a:r>
              <a:r>
                <a:rPr lang="en-US" sz="2200" dirty="0">
                  <a:solidFill>
                    <a:schemeClr val="bg1"/>
                  </a:solidFill>
                  <a:latin typeface="Arial Narrow" panose="020B0606020202030204" pitchFamily="34" charset="0"/>
                </a:rPr>
                <a:t>style of communication with particular attention to the language of change. It is designed to strengthen personal motivation for and commitment to a </a:t>
              </a:r>
              <a:r>
                <a:rPr lang="en-US" sz="2200" b="1" dirty="0">
                  <a:solidFill>
                    <a:schemeClr val="bg1"/>
                  </a:solidFill>
                  <a:latin typeface="Arial Narrow" panose="020B0606020202030204" pitchFamily="34" charset="0"/>
                </a:rPr>
                <a:t>specific goal </a:t>
              </a:r>
              <a:r>
                <a:rPr lang="en-US" sz="2200" dirty="0">
                  <a:solidFill>
                    <a:schemeClr val="bg1"/>
                  </a:solidFill>
                  <a:latin typeface="Arial Narrow" panose="020B0606020202030204" pitchFamily="34" charset="0"/>
                </a:rPr>
                <a:t>by eliciting and exploring the person’s own reasons for change within an atmosphere of acceptance and compassion.                         </a:t>
              </a:r>
              <a:r>
                <a:rPr lang="en-US" sz="1000" dirty="0">
                  <a:solidFill>
                    <a:schemeClr val="bg1"/>
                  </a:solidFill>
                  <a:latin typeface="Arial Narrow" panose="020B0606020202030204" pitchFamily="34" charset="0"/>
                </a:rPr>
                <a:t>Miller WR &amp; </a:t>
              </a:r>
              <a:r>
                <a:rPr lang="en-US" sz="1000" dirty="0" err="1">
                  <a:solidFill>
                    <a:schemeClr val="bg1"/>
                  </a:solidFill>
                  <a:latin typeface="Arial Narrow" panose="020B0606020202030204" pitchFamily="34" charset="0"/>
                </a:rPr>
                <a:t>Rollnick</a:t>
              </a:r>
              <a:r>
                <a:rPr lang="en-US" sz="1000" dirty="0">
                  <a:solidFill>
                    <a:schemeClr val="bg1"/>
                  </a:solidFill>
                  <a:latin typeface="Arial Narrow" panose="020B0606020202030204" pitchFamily="34" charset="0"/>
                </a:rPr>
                <a:t> S (2012). </a:t>
              </a:r>
              <a:r>
                <a:rPr lang="en-US" sz="1000" i="1" dirty="0">
                  <a:solidFill>
                    <a:schemeClr val="bg1"/>
                  </a:solidFill>
                  <a:latin typeface="Arial Narrow" panose="020B0606020202030204" pitchFamily="34" charset="0"/>
                </a:rPr>
                <a:t>Motivational interviewing: Helping people change </a:t>
              </a:r>
              <a:r>
                <a:rPr lang="en-US" sz="1000" dirty="0">
                  <a:solidFill>
                    <a:schemeClr val="bg1"/>
                  </a:solidFill>
                  <a:latin typeface="Arial Narrow" panose="020B0606020202030204" pitchFamily="34" charset="0"/>
                </a:rPr>
                <a:t>(3rd </a:t>
              </a:r>
              <a:r>
                <a:rPr lang="en-US" sz="1000" dirty="0" err="1">
                  <a:solidFill>
                    <a:schemeClr val="bg1"/>
                  </a:solidFill>
                  <a:latin typeface="Arial Narrow" panose="020B0606020202030204" pitchFamily="34" charset="0"/>
                </a:rPr>
                <a:t>ed</a:t>
              </a:r>
              <a:r>
                <a:rPr lang="en-US" sz="1000" dirty="0">
                  <a:solidFill>
                    <a:schemeClr val="bg1"/>
                  </a:solidFill>
                  <a:latin typeface="Arial Narrow" panose="020B0606020202030204" pitchFamily="34" charset="0"/>
                </a:rPr>
                <a:t>). New York: Guilford.</a:t>
              </a:r>
            </a:p>
            <a:p>
              <a:endParaRPr lang="en-US" sz="2200" i="1" dirty="0">
                <a:solidFill>
                  <a:schemeClr val="bg1"/>
                </a:solidFill>
                <a:latin typeface="Arial Narrow" panose="020B0606020202030204" pitchFamily="34" charset="0"/>
              </a:endParaRPr>
            </a:p>
          </p:txBody>
        </p:sp>
      </p:grpSp>
    </p:spTree>
    <p:custDataLst>
      <p:tags r:id="rId1"/>
    </p:custDataLst>
    <p:extLst>
      <p:ext uri="{BB962C8B-B14F-4D97-AF65-F5344CB8AC3E}">
        <p14:creationId xmlns:p14="http://schemas.microsoft.com/office/powerpoint/2010/main" val="402163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rget with bulls-eye and arrows that have hit the middle."/>
          <p:cNvPicPr>
            <a:picLocks noChangeAspect="1"/>
          </p:cNvPicPr>
          <p:nvPr/>
        </p:nvPicPr>
        <p:blipFill rotWithShape="1">
          <a:blip r:embed="rId4" cstate="print">
            <a:grayscl/>
            <a:extLst>
              <a:ext uri="{28A0092B-C50C-407E-A947-70E740481C1C}">
                <a14:useLocalDpi xmlns:a14="http://schemas.microsoft.com/office/drawing/2010/main" val="0"/>
              </a:ext>
            </a:extLst>
          </a:blip>
          <a:srcRect l="3311" r="14424"/>
          <a:stretch/>
        </p:blipFill>
        <p:spPr>
          <a:xfrm>
            <a:off x="340659" y="376138"/>
            <a:ext cx="8462682" cy="6172200"/>
          </a:xfrm>
          <a:prstGeom prst="rect">
            <a:avLst/>
          </a:prstGeom>
        </p:spPr>
      </p:pic>
      <p:sp>
        <p:nvSpPr>
          <p:cNvPr id="11" name="Rectangle 10"/>
          <p:cNvSpPr/>
          <p:nvPr/>
        </p:nvSpPr>
        <p:spPr>
          <a:xfrm>
            <a:off x="328456" y="4543632"/>
            <a:ext cx="8474885" cy="2004706"/>
          </a:xfrm>
          <a:prstGeom prst="rect">
            <a:avLst/>
          </a:prstGeom>
          <a:solidFill>
            <a:srgbClr val="7F7F7F">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2611430" y="4728099"/>
            <a:ext cx="5921818" cy="2407193"/>
            <a:chOff x="2611430" y="4728099"/>
            <a:chExt cx="5921818" cy="2407193"/>
          </a:xfrm>
        </p:grpSpPr>
        <p:sp>
          <p:nvSpPr>
            <p:cNvPr id="9" name="TextBox 8"/>
            <p:cNvSpPr txBox="1"/>
            <p:nvPr/>
          </p:nvSpPr>
          <p:spPr>
            <a:xfrm>
              <a:off x="2611430" y="5319410"/>
              <a:ext cx="5921818" cy="1815882"/>
            </a:xfrm>
            <a:prstGeom prst="rect">
              <a:avLst/>
            </a:prstGeom>
            <a:noFill/>
          </p:spPr>
          <p:txBody>
            <a:bodyPr wrap="square" rtlCol="0">
              <a:spAutoFit/>
            </a:bodyPr>
            <a:lstStyle>
              <a:defPPr>
                <a:defRPr lang="en-US"/>
              </a:defPPr>
              <a:lvl1pPr>
                <a:defRPr sz="1600">
                  <a:solidFill>
                    <a:schemeClr val="bg1"/>
                  </a:solidFill>
                  <a:latin typeface="Microsoft New Tai Lue" panose="020B0502040204020203" pitchFamily="34" charset="0"/>
                  <a:ea typeface="Cambria Math" panose="02040503050406030204" pitchFamily="18" charset="0"/>
                  <a:cs typeface="Microsoft New Tai Lue" panose="020B0502040204020203" pitchFamily="34" charset="0"/>
                </a:defRPr>
              </a:lvl1pPr>
            </a:lstStyle>
            <a:p>
              <a:pPr algn="r"/>
              <a:r>
                <a:rPr lang="en-US" sz="2800" dirty="0">
                  <a:latin typeface="Arial Narrow" panose="020B0606020202030204" pitchFamily="34" charset="0"/>
                </a:rPr>
                <a:t>Actions that move toward change</a:t>
              </a:r>
            </a:p>
            <a:p>
              <a:pPr algn="r"/>
              <a:r>
                <a:rPr lang="en-US" sz="2800" dirty="0">
                  <a:latin typeface="Arial Narrow" panose="020B0606020202030204" pitchFamily="34" charset="0"/>
                </a:rPr>
                <a:t>Goals and behaviors are interdependent</a:t>
              </a:r>
            </a:p>
            <a:p>
              <a:endParaRPr lang="en-US" sz="2400" dirty="0">
                <a:latin typeface="Arial Narrow" panose="020B0606020202030204" pitchFamily="34" charset="0"/>
              </a:endParaRPr>
            </a:p>
            <a:p>
              <a:endParaRPr lang="en-US" dirty="0">
                <a:latin typeface="Arial Narrow" panose="020B0606020202030204" pitchFamily="34" charset="0"/>
              </a:endParaRPr>
            </a:p>
            <a:p>
              <a:endParaRPr lang="en-US" dirty="0">
                <a:latin typeface="Arial Narrow" panose="020B0606020202030204" pitchFamily="34" charset="0"/>
              </a:endParaRPr>
            </a:p>
          </p:txBody>
        </p:sp>
        <p:sp>
          <p:nvSpPr>
            <p:cNvPr id="7" name="TextBox 6"/>
            <p:cNvSpPr txBox="1"/>
            <p:nvPr/>
          </p:nvSpPr>
          <p:spPr>
            <a:xfrm>
              <a:off x="4311767" y="4728099"/>
              <a:ext cx="4221481" cy="646331"/>
            </a:xfrm>
            <a:prstGeom prst="rect">
              <a:avLst/>
            </a:prstGeom>
            <a:noFill/>
          </p:spPr>
          <p:txBody>
            <a:bodyPr wrap="square" rtlCol="0">
              <a:spAutoFit/>
            </a:bodyPr>
            <a:lstStyle/>
            <a:p>
              <a:pPr algn="r"/>
              <a:r>
                <a:rPr lang="en-US" sz="3600" spc="300" dirty="0">
                  <a:solidFill>
                    <a:schemeClr val="bg1"/>
                  </a:solidFill>
                  <a:latin typeface="Arial Narrow" panose="020B0606020202030204" pitchFamily="34" charset="0"/>
                </a:rPr>
                <a:t>Target Behaviors</a:t>
              </a:r>
            </a:p>
          </p:txBody>
        </p:sp>
      </p:grpSp>
    </p:spTree>
    <p:custDataLst>
      <p:tags r:id="rId1"/>
    </p:custDataLst>
    <p:extLst>
      <p:ext uri="{BB962C8B-B14F-4D97-AF65-F5344CB8AC3E}">
        <p14:creationId xmlns:p14="http://schemas.microsoft.com/office/powerpoint/2010/main" val="3278446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face with small dots to depict spirit."/>
          <p:cNvPicPr>
            <a:picLocks noGrp="1" noChangeAspect="1"/>
          </p:cNvPicPr>
          <p:nvPr>
            <p:ph idx="1"/>
          </p:nvPr>
        </p:nvPicPr>
        <p:blipFill rotWithShape="1">
          <a:blip r:embed="rId4" cstate="print">
            <a:grayscl/>
            <a:extLst>
              <a:ext uri="{28A0092B-C50C-407E-A947-70E740481C1C}">
                <a14:useLocalDpi xmlns:a14="http://schemas.microsoft.com/office/drawing/2010/main" val="0"/>
              </a:ext>
            </a:extLst>
          </a:blip>
          <a:srcRect l="11345" r="19347"/>
          <a:stretch/>
        </p:blipFill>
        <p:spPr>
          <a:xfrm flipH="1">
            <a:off x="360218" y="271471"/>
            <a:ext cx="8506690" cy="6251855"/>
          </a:xfrm>
        </p:spPr>
      </p:pic>
      <p:sp>
        <p:nvSpPr>
          <p:cNvPr id="2" name="Title 1"/>
          <p:cNvSpPr>
            <a:spLocks noGrp="1"/>
          </p:cNvSpPr>
          <p:nvPr>
            <p:ph type="title"/>
          </p:nvPr>
        </p:nvSpPr>
        <p:spPr>
          <a:xfrm>
            <a:off x="5092842" y="2318617"/>
            <a:ext cx="4342102" cy="1325563"/>
          </a:xfrm>
        </p:spPr>
        <p:txBody>
          <a:bodyPr/>
          <a:lstStyle/>
          <a:p>
            <a:r>
              <a:rPr lang="en-US" dirty="0">
                <a:solidFill>
                  <a:schemeClr val="bg1"/>
                </a:solidFill>
                <a:latin typeface="Century Gothic" panose="020B0502020202020204" pitchFamily="34" charset="0"/>
              </a:rPr>
              <a:t>Role of Providers</a:t>
            </a:r>
          </a:p>
        </p:txBody>
      </p:sp>
    </p:spTree>
    <p:custDataLst>
      <p:tags r:id="rId1"/>
    </p:custDataLst>
    <p:extLst>
      <p:ext uri="{BB962C8B-B14F-4D97-AF65-F5344CB8AC3E}">
        <p14:creationId xmlns:p14="http://schemas.microsoft.com/office/powerpoint/2010/main" val="3070119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4" cstate="print">
            <a:grayscl/>
            <a:extLst>
              <a:ext uri="{28A0092B-C50C-407E-A947-70E740481C1C}">
                <a14:useLocalDpi xmlns:a14="http://schemas.microsoft.com/office/drawing/2010/main" val="0"/>
              </a:ext>
            </a:extLst>
          </a:blip>
          <a:srcRect l="7536"/>
          <a:stretch/>
        </p:blipFill>
        <p:spPr>
          <a:xfrm flipH="1">
            <a:off x="298524" y="350452"/>
            <a:ext cx="8454867" cy="6205439"/>
          </a:xfrm>
          <a:prstGeom prst="rect">
            <a:avLst/>
          </a:prstGeom>
        </p:spPr>
      </p:pic>
      <p:sp>
        <p:nvSpPr>
          <p:cNvPr id="5" name="Rectangle 4"/>
          <p:cNvSpPr/>
          <p:nvPr/>
        </p:nvSpPr>
        <p:spPr>
          <a:xfrm>
            <a:off x="298524" y="336648"/>
            <a:ext cx="8454867" cy="6219243"/>
          </a:xfrm>
          <a:prstGeom prst="rect">
            <a:avLst/>
          </a:prstGeom>
          <a:solidFill>
            <a:srgbClr val="CC4927">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98524" y="343392"/>
            <a:ext cx="8454867" cy="4922966"/>
            <a:chOff x="298524" y="343392"/>
            <a:chExt cx="8454867" cy="4922966"/>
          </a:xfrm>
        </p:grpSpPr>
        <p:sp>
          <p:nvSpPr>
            <p:cNvPr id="4" name="TextBox 3"/>
            <p:cNvSpPr txBox="1"/>
            <p:nvPr/>
          </p:nvSpPr>
          <p:spPr>
            <a:xfrm>
              <a:off x="555724" y="1386362"/>
              <a:ext cx="7832902" cy="523220"/>
            </a:xfrm>
            <a:prstGeom prst="rect">
              <a:avLst/>
            </a:prstGeom>
            <a:noFill/>
          </p:spPr>
          <p:txBody>
            <a:bodyPr wrap="square" rtlCol="0">
              <a:spAutoFit/>
            </a:bodyPr>
            <a:lstStyle>
              <a:defPPr>
                <a:defRPr lang="en-US"/>
              </a:defPPr>
              <a:lvl1pPr>
                <a:defRPr sz="1600">
                  <a:solidFill>
                    <a:schemeClr val="bg1"/>
                  </a:solidFill>
                  <a:latin typeface="Microsoft New Tai Lue" panose="020B0502040204020203" pitchFamily="34" charset="0"/>
                  <a:ea typeface="Cambria Math" panose="02040503050406030204" pitchFamily="18" charset="0"/>
                  <a:cs typeface="Microsoft New Tai Lue" panose="020B0502040204020203" pitchFamily="34" charset="0"/>
                </a:defRPr>
              </a:lvl1pPr>
            </a:lstStyle>
            <a:p>
              <a:r>
                <a:rPr lang="en-US" sz="2800" dirty="0">
                  <a:latin typeface="Arial Narrow" panose="020B0606020202030204" pitchFamily="34" charset="0"/>
                </a:rPr>
                <a:t>Qualities and Characteristics</a:t>
              </a:r>
            </a:p>
          </p:txBody>
        </p:sp>
        <p:sp>
          <p:nvSpPr>
            <p:cNvPr id="6" name="TextBox 5"/>
            <p:cNvSpPr txBox="1"/>
            <p:nvPr/>
          </p:nvSpPr>
          <p:spPr>
            <a:xfrm>
              <a:off x="652660" y="2096259"/>
              <a:ext cx="7933199" cy="3170099"/>
            </a:xfrm>
            <a:prstGeom prst="rect">
              <a:avLst/>
            </a:prstGeom>
            <a:noFill/>
          </p:spPr>
          <p:txBody>
            <a:bodyPr wrap="square" rtlCol="0">
              <a:spAutoFit/>
            </a:bodyPr>
            <a:lstStyle/>
            <a:p>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Return to last partner</a:t>
              </a:r>
            </a:p>
            <a:p>
              <a:endPar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endParaRPr>
            </a:p>
            <a:p>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You and your partner will each have 3 minutes for the following:</a:t>
              </a:r>
            </a:p>
            <a:p>
              <a:endPar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endParaRPr>
            </a:p>
            <a:p>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Think about the change(s) you discussed earlier with your partner</a:t>
              </a:r>
            </a:p>
            <a:p>
              <a:pPr marL="457200" indent="-457200">
                <a:buFont typeface="+mj-lt"/>
                <a:buAutoNum type="arabicPeriod"/>
              </a:pPr>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Identify what qualities and characteristics of the person who helped you contributed to your change process.</a:t>
              </a:r>
            </a:p>
            <a:p>
              <a:pPr marL="457200" indent="-457200">
                <a:buFont typeface="+mj-lt"/>
                <a:buAutoNum type="arabicPeriod"/>
              </a:pPr>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Take notes and write down the qualities and characteristics your partner identifies.</a:t>
              </a:r>
            </a:p>
            <a:p>
              <a:pPr marL="457200" indent="-457200">
                <a:buFont typeface="+mj-lt"/>
                <a:buAutoNum type="arabicPeriod"/>
              </a:pPr>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Be prepared to share with larger group.</a:t>
              </a:r>
            </a:p>
          </p:txBody>
        </p:sp>
        <p:sp>
          <p:nvSpPr>
            <p:cNvPr id="11" name="Rectangle 10"/>
            <p:cNvSpPr/>
            <p:nvPr/>
          </p:nvSpPr>
          <p:spPr>
            <a:xfrm>
              <a:off x="298524" y="343392"/>
              <a:ext cx="8454867" cy="98881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55724" y="505774"/>
              <a:ext cx="4221481" cy="707886"/>
            </a:xfrm>
            <a:prstGeom prst="rect">
              <a:avLst/>
            </a:prstGeom>
            <a:noFill/>
          </p:spPr>
          <p:txBody>
            <a:bodyPr wrap="square" rtlCol="0">
              <a:spAutoFit/>
            </a:bodyPr>
            <a:lstStyle/>
            <a:p>
              <a:r>
                <a:rPr lang="en-US" sz="4000" spc="300" dirty="0">
                  <a:solidFill>
                    <a:schemeClr val="bg1">
                      <a:lumMod val="85000"/>
                    </a:schemeClr>
                  </a:solidFill>
                  <a:latin typeface="Century Gothic" panose="020B0502020202020204" pitchFamily="34" charset="0"/>
                </a:rPr>
                <a:t>ACTIVITY</a:t>
              </a:r>
            </a:p>
          </p:txBody>
        </p:sp>
      </p:grpSp>
    </p:spTree>
    <p:custDataLst>
      <p:tags r:id="rId1"/>
    </p:custDataLst>
    <p:extLst>
      <p:ext uri="{BB962C8B-B14F-4D97-AF65-F5344CB8AC3E}">
        <p14:creationId xmlns:p14="http://schemas.microsoft.com/office/powerpoint/2010/main" val="717694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o faces, one looking left, one looking right, overlapping to depict communication."/>
          <p:cNvPicPr>
            <a:picLocks noChangeAspect="1"/>
          </p:cNvPicPr>
          <p:nvPr/>
        </p:nvPicPr>
        <p:blipFill rotWithShape="1">
          <a:blip r:embed="rId4" cstate="print">
            <a:grayscl/>
            <a:extLst>
              <a:ext uri="{28A0092B-C50C-407E-A947-70E740481C1C}">
                <a14:useLocalDpi xmlns:a14="http://schemas.microsoft.com/office/drawing/2010/main" val="0"/>
              </a:ext>
            </a:extLst>
          </a:blip>
          <a:srcRect t="18440" r="7428" b="16540"/>
          <a:stretch/>
        </p:blipFill>
        <p:spPr>
          <a:xfrm>
            <a:off x="339443" y="282284"/>
            <a:ext cx="8464743" cy="3273716"/>
          </a:xfrm>
          <a:prstGeom prst="rect">
            <a:avLst/>
          </a:prstGeom>
        </p:spPr>
      </p:pic>
      <p:sp>
        <p:nvSpPr>
          <p:cNvPr id="5" name="Rectangle 4"/>
          <p:cNvSpPr/>
          <p:nvPr/>
        </p:nvSpPr>
        <p:spPr>
          <a:xfrm>
            <a:off x="329301" y="3807062"/>
            <a:ext cx="8474885" cy="2759984"/>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546465" y="1188225"/>
            <a:ext cx="3804640" cy="584775"/>
          </a:xfrm>
          <a:prstGeom prst="rect">
            <a:avLst/>
          </a:prstGeom>
          <a:noFill/>
        </p:spPr>
        <p:txBody>
          <a:bodyPr wrap="square" rtlCol="0">
            <a:spAutoFit/>
          </a:bodyPr>
          <a:lstStyle>
            <a:defPPr>
              <a:defRPr lang="en-US"/>
            </a:defPPr>
            <a:lvl1pPr>
              <a:defRPr sz="1600">
                <a:solidFill>
                  <a:schemeClr val="bg1"/>
                </a:solidFill>
                <a:latin typeface="Microsoft New Tai Lue" panose="020B0502040204020203" pitchFamily="34" charset="0"/>
                <a:ea typeface="Cambria Math" panose="02040503050406030204" pitchFamily="18" charset="0"/>
                <a:cs typeface="Microsoft New Tai Lue" panose="020B0502040204020203" pitchFamily="34" charset="0"/>
              </a:defRPr>
            </a:lvl1pPr>
          </a:lstStyle>
          <a:p>
            <a:r>
              <a:rPr lang="en-US" sz="3200" dirty="0">
                <a:latin typeface="Arial Narrow" panose="020B0606020202030204" pitchFamily="34" charset="0"/>
              </a:rPr>
              <a:t>Communication Styles</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8096" y="5029298"/>
            <a:ext cx="6697010" cy="19053"/>
          </a:xfrm>
          <a:prstGeom prst="rect">
            <a:avLst/>
          </a:prstGeom>
        </p:spPr>
      </p:pic>
      <p:sp>
        <p:nvSpPr>
          <p:cNvPr id="11" name="Flowchart: Alternate Process 10"/>
          <p:cNvSpPr/>
          <p:nvPr/>
        </p:nvSpPr>
        <p:spPr>
          <a:xfrm>
            <a:off x="966288" y="4663950"/>
            <a:ext cx="1723292" cy="680910"/>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Narrow" panose="020B0606020202030204" pitchFamily="34" charset="0"/>
              </a:rPr>
              <a:t>Directing</a:t>
            </a:r>
          </a:p>
        </p:txBody>
      </p:sp>
      <p:sp>
        <p:nvSpPr>
          <p:cNvPr id="12" name="Flowchart: Alternate Process 11"/>
          <p:cNvSpPr/>
          <p:nvPr/>
        </p:nvSpPr>
        <p:spPr>
          <a:xfrm>
            <a:off x="3694955" y="4242661"/>
            <a:ext cx="1723292" cy="1519905"/>
          </a:xfrm>
          <a:prstGeom prst="flowChartAlternateProcess">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Narrow" panose="020B0606020202030204" pitchFamily="34" charset="0"/>
              </a:rPr>
              <a:t>Guiding</a:t>
            </a:r>
          </a:p>
        </p:txBody>
      </p:sp>
      <p:sp>
        <p:nvSpPr>
          <p:cNvPr id="13" name="Flowchart: Alternate Process 12"/>
          <p:cNvSpPr/>
          <p:nvPr/>
        </p:nvSpPr>
        <p:spPr>
          <a:xfrm>
            <a:off x="6244499" y="4685422"/>
            <a:ext cx="1723292" cy="680910"/>
          </a:xfrm>
          <a:prstGeom prst="flowChartAlternateProcess">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Narrow" panose="020B0606020202030204" pitchFamily="34" charset="0"/>
              </a:rPr>
              <a:t>Following</a:t>
            </a:r>
          </a:p>
        </p:txBody>
      </p:sp>
      <p:sp>
        <p:nvSpPr>
          <p:cNvPr id="14" name="TextBox 13"/>
          <p:cNvSpPr txBox="1"/>
          <p:nvPr/>
        </p:nvSpPr>
        <p:spPr>
          <a:xfrm>
            <a:off x="3694955" y="5830466"/>
            <a:ext cx="2402198" cy="523220"/>
          </a:xfrm>
          <a:prstGeom prst="rect">
            <a:avLst/>
          </a:prstGeom>
          <a:noFill/>
        </p:spPr>
        <p:txBody>
          <a:bodyPr wrap="square" rtlCol="0">
            <a:spAutoFit/>
          </a:bodyPr>
          <a:lstStyle/>
          <a:p>
            <a:r>
              <a:rPr lang="en-US" sz="2800" dirty="0"/>
              <a:t>Best For MI</a:t>
            </a:r>
          </a:p>
        </p:txBody>
      </p:sp>
    </p:spTree>
    <p:custDataLst>
      <p:tags r:id="rId1"/>
    </p:custDataLst>
    <p:extLst>
      <p:ext uri="{BB962C8B-B14F-4D97-AF65-F5344CB8AC3E}">
        <p14:creationId xmlns:p14="http://schemas.microsoft.com/office/powerpoint/2010/main" val="3704114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2325" y="312866"/>
            <a:ext cx="8753391" cy="98881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p:cNvSpPr txBox="1">
            <a:spLocks/>
          </p:cNvSpPr>
          <p:nvPr/>
        </p:nvSpPr>
        <p:spPr>
          <a:xfrm>
            <a:off x="1422733" y="1880277"/>
            <a:ext cx="3868108" cy="3531737"/>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Arial Narrow" panose="020B0606020202030204" pitchFamily="34" charset="0"/>
              </a:rPr>
              <a:t>Administer</a:t>
            </a:r>
          </a:p>
          <a:p>
            <a:pPr marL="0" indent="0">
              <a:buNone/>
            </a:pPr>
            <a:r>
              <a:rPr lang="en-US" dirty="0">
                <a:latin typeface="Arial Narrow" panose="020B0606020202030204" pitchFamily="34" charset="0"/>
              </a:rPr>
              <a:t>Prescribe</a:t>
            </a:r>
          </a:p>
          <a:p>
            <a:pPr marL="0" indent="0">
              <a:buNone/>
            </a:pPr>
            <a:r>
              <a:rPr lang="en-US" dirty="0">
                <a:latin typeface="Arial Narrow" panose="020B0606020202030204" pitchFamily="34" charset="0"/>
              </a:rPr>
              <a:t>Encourage</a:t>
            </a:r>
          </a:p>
          <a:p>
            <a:pPr marL="0" indent="0">
              <a:buNone/>
            </a:pPr>
            <a:r>
              <a:rPr lang="en-US" dirty="0">
                <a:latin typeface="Arial Narrow" panose="020B0606020202030204" pitchFamily="34" charset="0"/>
              </a:rPr>
              <a:t>Be with</a:t>
            </a:r>
          </a:p>
          <a:p>
            <a:pPr marL="0" indent="0">
              <a:buNone/>
            </a:pPr>
            <a:r>
              <a:rPr lang="en-US" dirty="0">
                <a:latin typeface="Arial Narrow" panose="020B0606020202030204" pitchFamily="34" charset="0"/>
              </a:rPr>
              <a:t>Shadow</a:t>
            </a:r>
          </a:p>
          <a:p>
            <a:pPr marL="0" indent="0">
              <a:buNone/>
            </a:pPr>
            <a:r>
              <a:rPr lang="en-US" dirty="0">
                <a:latin typeface="Arial Narrow" panose="020B0606020202030204" pitchFamily="34" charset="0"/>
              </a:rPr>
              <a:t>Assist</a:t>
            </a:r>
          </a:p>
          <a:p>
            <a:pPr marL="0" indent="0">
              <a:buNone/>
            </a:pPr>
            <a:r>
              <a:rPr lang="en-US" dirty="0">
                <a:latin typeface="Arial Narrow" panose="020B0606020202030204" pitchFamily="34" charset="0"/>
              </a:rPr>
              <a:t>Collaborate</a:t>
            </a:r>
            <a:endParaRPr lang="en-US" dirty="0">
              <a:latin typeface="Arial Narrow" panose="020B0606020202030204" pitchFamily="34" charset="0"/>
              <a:cs typeface="Arial" panose="020B0604020202020204"/>
            </a:endParaRPr>
          </a:p>
          <a:p>
            <a:pPr marL="0" indent="0">
              <a:buNone/>
            </a:pPr>
            <a:r>
              <a:rPr lang="en-US" dirty="0">
                <a:latin typeface="Arial Narrow" panose="020B0606020202030204" pitchFamily="34" charset="0"/>
                <a:cs typeface="Arial" panose="020B0604020202020204"/>
              </a:rPr>
              <a:t>Advice giving </a:t>
            </a:r>
            <a:endParaRPr lang="en-US" dirty="0">
              <a:latin typeface="Arial Narrow" panose="020B0606020202030204" pitchFamily="34" charset="0"/>
            </a:endParaRPr>
          </a:p>
          <a:p>
            <a:endParaRPr lang="en-US" dirty="0"/>
          </a:p>
        </p:txBody>
      </p:sp>
      <p:sp>
        <p:nvSpPr>
          <p:cNvPr id="3" name="Content Placeholder 6"/>
          <p:cNvSpPr txBox="1">
            <a:spLocks/>
          </p:cNvSpPr>
          <p:nvPr/>
        </p:nvSpPr>
        <p:spPr>
          <a:xfrm>
            <a:off x="5630013" y="1880276"/>
            <a:ext cx="2787116" cy="3531737"/>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Arial Narrow" panose="020B0606020202030204" pitchFamily="34" charset="0"/>
              </a:rPr>
              <a:t>Direct </a:t>
            </a:r>
          </a:p>
          <a:p>
            <a:pPr marL="0" indent="0">
              <a:buNone/>
            </a:pPr>
            <a:r>
              <a:rPr lang="en-US" dirty="0">
                <a:latin typeface="Arial Narrow" panose="020B0606020202030204" pitchFamily="34" charset="0"/>
              </a:rPr>
              <a:t>Accompany</a:t>
            </a:r>
          </a:p>
          <a:p>
            <a:pPr marL="0" indent="0">
              <a:buNone/>
            </a:pPr>
            <a:r>
              <a:rPr lang="en-US" dirty="0">
                <a:latin typeface="Arial Narrow" panose="020B0606020202030204" pitchFamily="34" charset="0"/>
              </a:rPr>
              <a:t>Observe</a:t>
            </a:r>
          </a:p>
          <a:p>
            <a:pPr marL="0" indent="0">
              <a:buNone/>
            </a:pPr>
            <a:r>
              <a:rPr lang="en-US" dirty="0">
                <a:latin typeface="Arial Narrow" panose="020B0606020202030204" pitchFamily="34" charset="0"/>
              </a:rPr>
              <a:t>Confront</a:t>
            </a:r>
            <a:endParaRPr lang="en-US" dirty="0">
              <a:latin typeface="Arial Narrow" panose="020B0606020202030204" pitchFamily="34" charset="0"/>
              <a:cs typeface="Arial"/>
            </a:endParaRPr>
          </a:p>
          <a:p>
            <a:pPr marL="0" indent="0">
              <a:buNone/>
            </a:pPr>
            <a:r>
              <a:rPr lang="en-US" dirty="0">
                <a:latin typeface="Arial Narrow" panose="020B0606020202030204" pitchFamily="34" charset="0"/>
              </a:rPr>
              <a:t>Prescribe</a:t>
            </a:r>
          </a:p>
          <a:p>
            <a:pPr marL="0" indent="0">
              <a:buNone/>
            </a:pPr>
            <a:r>
              <a:rPr lang="en-US" dirty="0">
                <a:latin typeface="Arial Narrow" panose="020B0606020202030204" pitchFamily="34" charset="0"/>
              </a:rPr>
              <a:t>Elicit </a:t>
            </a:r>
          </a:p>
          <a:p>
            <a:pPr marL="0" indent="0">
              <a:buNone/>
            </a:pPr>
            <a:r>
              <a:rPr lang="en-US" dirty="0">
                <a:latin typeface="Arial Narrow" panose="020B0606020202030204" pitchFamily="34" charset="0"/>
              </a:rPr>
              <a:t>Support </a:t>
            </a:r>
          </a:p>
          <a:p>
            <a:pPr marL="0" indent="0">
              <a:buNone/>
            </a:pPr>
            <a:r>
              <a:rPr lang="en-US" dirty="0">
                <a:latin typeface="Arial Narrow" panose="020B0606020202030204" pitchFamily="34" charset="0"/>
              </a:rPr>
              <a:t>Manage</a:t>
            </a:r>
          </a:p>
          <a:p>
            <a:pPr marL="0" indent="0">
              <a:buNone/>
            </a:pPr>
            <a:endParaRPr lang="en-US" dirty="0"/>
          </a:p>
        </p:txBody>
      </p:sp>
      <p:sp>
        <p:nvSpPr>
          <p:cNvPr id="4" name="TextBox 3"/>
          <p:cNvSpPr txBox="1"/>
          <p:nvPr/>
        </p:nvSpPr>
        <p:spPr>
          <a:xfrm>
            <a:off x="584355" y="444050"/>
            <a:ext cx="7951910" cy="646331"/>
          </a:xfrm>
          <a:prstGeom prst="rect">
            <a:avLst/>
          </a:prstGeom>
          <a:noFill/>
        </p:spPr>
        <p:txBody>
          <a:bodyPr wrap="square" rtlCol="0">
            <a:spAutoFit/>
          </a:bodyPr>
          <a:lstStyle/>
          <a:p>
            <a:pPr algn="ctr"/>
            <a:r>
              <a:rPr lang="en-US" sz="3600" spc="300" dirty="0">
                <a:solidFill>
                  <a:schemeClr val="bg1"/>
                </a:solidFill>
                <a:latin typeface="Arial Narrow" panose="020B0606020202030204" pitchFamily="34" charset="0"/>
              </a:rPr>
              <a:t>Directing, Guiding or Following?</a:t>
            </a:r>
          </a:p>
        </p:txBody>
      </p:sp>
      <p:cxnSp>
        <p:nvCxnSpPr>
          <p:cNvPr id="7" name="Straight Connector 6"/>
          <p:cNvCxnSpPr/>
          <p:nvPr/>
        </p:nvCxnSpPr>
        <p:spPr>
          <a:xfrm>
            <a:off x="4549021" y="1783315"/>
            <a:ext cx="11289" cy="3725663"/>
          </a:xfrm>
          <a:prstGeom prst="line">
            <a:avLst/>
          </a:prstGeom>
          <a:ln w="47625">
            <a:solidFill>
              <a:srgbClr val="CC4927"/>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39352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wo people tugging on a rope."/>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202781" y="340359"/>
            <a:ext cx="8779946" cy="2368244"/>
          </a:xfrm>
          <a:prstGeom prst="rect">
            <a:avLst/>
          </a:prstGeom>
        </p:spPr>
      </p:pic>
      <p:sp>
        <p:nvSpPr>
          <p:cNvPr id="8" name="TextBox 7"/>
          <p:cNvSpPr txBox="1"/>
          <p:nvPr/>
        </p:nvSpPr>
        <p:spPr>
          <a:xfrm>
            <a:off x="2765990" y="781191"/>
            <a:ext cx="3710089" cy="677108"/>
          </a:xfrm>
          <a:prstGeom prst="rect">
            <a:avLst/>
          </a:prstGeom>
          <a:noFill/>
        </p:spPr>
        <p:txBody>
          <a:bodyPr wrap="square" rtlCol="0">
            <a:spAutoFit/>
          </a:bodyPr>
          <a:lstStyle/>
          <a:p>
            <a:pPr algn="ctr"/>
            <a:r>
              <a:rPr lang="en-US" sz="3800" spc="300" dirty="0" smtClean="0">
                <a:solidFill>
                  <a:srgbClr val="CC4927"/>
                </a:solidFill>
                <a:latin typeface="Arial Narrow" panose="020B0606020202030204" pitchFamily="34" charset="0"/>
              </a:rPr>
              <a:t>Forcing Change</a:t>
            </a:r>
            <a:endParaRPr lang="en-US" sz="3800" spc="300" dirty="0">
              <a:solidFill>
                <a:srgbClr val="CC4927"/>
              </a:solidFill>
              <a:latin typeface="Arial Narrow" panose="020B0606020202030204" pitchFamily="34" charset="0"/>
            </a:endParaRPr>
          </a:p>
        </p:txBody>
      </p:sp>
      <p:grpSp>
        <p:nvGrpSpPr>
          <p:cNvPr id="3" name="Group 2"/>
          <p:cNvGrpSpPr/>
          <p:nvPr/>
        </p:nvGrpSpPr>
        <p:grpSpPr>
          <a:xfrm>
            <a:off x="202781" y="2746311"/>
            <a:ext cx="8946615" cy="3890159"/>
            <a:chOff x="197385" y="2900886"/>
            <a:chExt cx="8843908" cy="3705213"/>
          </a:xfrm>
        </p:grpSpPr>
        <p:sp>
          <p:nvSpPr>
            <p:cNvPr id="2" name="Rectangle 1"/>
            <p:cNvSpPr/>
            <p:nvPr/>
          </p:nvSpPr>
          <p:spPr>
            <a:xfrm>
              <a:off x="197385" y="2900886"/>
              <a:ext cx="8679152" cy="3705213"/>
            </a:xfrm>
            <a:prstGeom prst="rect">
              <a:avLst/>
            </a:prstGeom>
            <a:solidFill>
              <a:srgbClr val="CC49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26828" y="3219690"/>
              <a:ext cx="3260862" cy="1446550"/>
            </a:xfrm>
            <a:prstGeom prst="rect">
              <a:avLst/>
            </a:prstGeom>
            <a:noFill/>
          </p:spPr>
          <p:txBody>
            <a:bodyPr wrap="square" rtlCol="0">
              <a:spAutoFit/>
            </a:bodyPr>
            <a:lstStyle/>
            <a:p>
              <a:r>
                <a:rPr lang="en-US" sz="28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Sustain Talk</a:t>
              </a:r>
              <a:br>
                <a:rPr lang="en-US" sz="28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br>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Keeping things the same</a:t>
              </a:r>
              <a:b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br>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Maintaining the status quo</a:t>
              </a:r>
            </a:p>
            <a:p>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Response to pressure to change</a:t>
              </a:r>
            </a:p>
          </p:txBody>
        </p:sp>
        <p:sp>
          <p:nvSpPr>
            <p:cNvPr id="9" name="TextBox 8"/>
            <p:cNvSpPr txBox="1"/>
            <p:nvPr/>
          </p:nvSpPr>
          <p:spPr>
            <a:xfrm>
              <a:off x="5455291" y="3250698"/>
              <a:ext cx="3586002" cy="2123658"/>
            </a:xfrm>
            <a:prstGeom prst="rect">
              <a:avLst/>
            </a:prstGeom>
            <a:noFill/>
          </p:spPr>
          <p:txBody>
            <a:bodyPr wrap="square" rtlCol="0">
              <a:spAutoFit/>
            </a:bodyPr>
            <a:lstStyle/>
            <a:p>
              <a:r>
                <a:rPr lang="en-US" sz="28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Discord</a:t>
              </a:r>
              <a:r>
                <a:rPr lang="en-US" sz="4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
              </a:r>
              <a:br>
                <a:rPr lang="en-US" sz="4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br>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A disconnect</a:t>
              </a:r>
              <a:b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br>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Not moving together towards the </a:t>
              </a:r>
              <a:r>
                <a:rPr lang="en-US" sz="2000" dirty="0" smtClean="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
              </a:r>
              <a:br>
                <a:rPr lang="en-US" sz="2000" dirty="0" smtClean="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br>
              <a:r>
                <a:rPr lang="en-US" sz="2000" dirty="0" smtClean="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same </a:t>
              </a:r>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goal</a:t>
              </a:r>
            </a:p>
            <a:p>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Response to not feeling </a:t>
              </a:r>
              <a:r>
                <a:rPr lang="en-US" sz="2000" dirty="0" smtClean="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
              </a:r>
              <a:br>
                <a:rPr lang="en-US" sz="2000" dirty="0" smtClean="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br>
              <a:r>
                <a:rPr lang="en-US" sz="2000" dirty="0" smtClean="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understood </a:t>
              </a:r>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or feeling judged</a:t>
              </a:r>
            </a:p>
          </p:txBody>
        </p:sp>
        <p:sp>
          <p:nvSpPr>
            <p:cNvPr id="10" name="TextBox 9"/>
            <p:cNvSpPr txBox="1"/>
            <p:nvPr/>
          </p:nvSpPr>
          <p:spPr>
            <a:xfrm>
              <a:off x="426828" y="4753493"/>
              <a:ext cx="6619617" cy="830997"/>
            </a:xfrm>
            <a:prstGeom prst="rect">
              <a:avLst/>
            </a:prstGeom>
            <a:noFill/>
          </p:spPr>
          <p:txBody>
            <a:bodyPr wrap="square" rtlCol="0">
              <a:spAutoFit/>
            </a:bodyPr>
            <a:lstStyle/>
            <a:p>
              <a:r>
                <a:rPr lang="en-US" sz="28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Indicates</a:t>
              </a:r>
              <a:r>
                <a:rPr lang="en-US" sz="4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
              </a:r>
              <a:br>
                <a:rPr lang="en-US" sz="4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br>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A shift in approach is needed</a:t>
              </a:r>
            </a:p>
          </p:txBody>
        </p:sp>
        <p:sp>
          <p:nvSpPr>
            <p:cNvPr id="14" name="TextBox 13"/>
            <p:cNvSpPr txBox="1"/>
            <p:nvPr/>
          </p:nvSpPr>
          <p:spPr>
            <a:xfrm>
              <a:off x="426828" y="5724167"/>
              <a:ext cx="8253558" cy="830997"/>
            </a:xfrm>
            <a:prstGeom prst="rect">
              <a:avLst/>
            </a:prstGeom>
            <a:noFill/>
          </p:spPr>
          <p:txBody>
            <a:bodyPr wrap="square" rtlCol="0">
              <a:spAutoFit/>
            </a:bodyPr>
            <a:lstStyle/>
            <a:p>
              <a:r>
                <a:rPr lang="en-US" sz="2400" b="1"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You can help by understanding motivations for change.</a:t>
              </a:r>
            </a:p>
            <a:p>
              <a:endParaRPr lang="en-US" sz="2400" b="1" dirty="0"/>
            </a:p>
          </p:txBody>
        </p:sp>
      </p:grpSp>
    </p:spTree>
    <p:custDataLst>
      <p:tags r:id="rId1"/>
    </p:custDataLst>
    <p:extLst>
      <p:ext uri="{BB962C8B-B14F-4D97-AF65-F5344CB8AC3E}">
        <p14:creationId xmlns:p14="http://schemas.microsoft.com/office/powerpoint/2010/main" val="3388317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puter Scre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17" y="495530"/>
            <a:ext cx="8539412" cy="5690718"/>
          </a:xfrm>
          <a:prstGeom prst="rect">
            <a:avLst/>
          </a:prstGeom>
        </p:spPr>
      </p:pic>
      <p:sp>
        <p:nvSpPr>
          <p:cNvPr id="10" name="TextBox 9"/>
          <p:cNvSpPr txBox="1"/>
          <p:nvPr/>
        </p:nvSpPr>
        <p:spPr>
          <a:xfrm>
            <a:off x="1398739" y="6085500"/>
            <a:ext cx="6290537" cy="246221"/>
          </a:xfrm>
          <a:prstGeom prst="rect">
            <a:avLst/>
          </a:prstGeom>
          <a:noFill/>
        </p:spPr>
        <p:txBody>
          <a:bodyPr wrap="square" rtlCol="0">
            <a:spAutoFit/>
          </a:bodyPr>
          <a:lstStyle/>
          <a:p>
            <a:r>
              <a:rPr lang="en-US" sz="1000" dirty="0">
                <a:hlinkClick r:id="rId5"/>
              </a:rPr>
              <a:t>https://www.youtube.com/watch?list=PL1UDVLmMXEEdIVofbgt4d6sLAe5pulbPC&amp;v=d2t9y5bptz0&amp;feature=youtu.be</a:t>
            </a:r>
            <a:endParaRPr lang="en-US" sz="1000" dirty="0"/>
          </a:p>
        </p:txBody>
      </p:sp>
      <p:pic>
        <p:nvPicPr>
          <p:cNvPr id="2" name="Picture 1">
            <a:hlinkClick r:id="rId5"/>
          </p:cNvPr>
          <p:cNvPicPr>
            <a:picLocks noChangeAspect="1"/>
          </p:cNvPicPr>
          <p:nvPr/>
        </p:nvPicPr>
        <p:blipFill rotWithShape="1">
          <a:blip r:embed="rId6">
            <a:grayscl/>
          </a:blip>
          <a:srcRect l="7529" t="16387" r="29611" b="20933"/>
          <a:stretch/>
        </p:blipFill>
        <p:spPr>
          <a:xfrm>
            <a:off x="1803900" y="1340427"/>
            <a:ext cx="5205845" cy="2919845"/>
          </a:xfrm>
          <a:prstGeom prst="rect">
            <a:avLst/>
          </a:prstGeom>
        </p:spPr>
      </p:pic>
    </p:spTree>
    <p:custDataLst>
      <p:tags r:id="rId1"/>
    </p:custDataLst>
    <p:extLst>
      <p:ext uri="{BB962C8B-B14F-4D97-AF65-F5344CB8AC3E}">
        <p14:creationId xmlns:p14="http://schemas.microsoft.com/office/powerpoint/2010/main" val="1629500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puter Scre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589" y="641003"/>
            <a:ext cx="8539412" cy="5567607"/>
          </a:xfrm>
          <a:prstGeom prst="rect">
            <a:avLst/>
          </a:prstGeom>
        </p:spPr>
      </p:pic>
      <p:sp>
        <p:nvSpPr>
          <p:cNvPr id="10" name="TextBox 9"/>
          <p:cNvSpPr txBox="1"/>
          <p:nvPr/>
        </p:nvSpPr>
        <p:spPr>
          <a:xfrm>
            <a:off x="3730459" y="5962389"/>
            <a:ext cx="2075981" cy="246221"/>
          </a:xfrm>
          <a:prstGeom prst="rect">
            <a:avLst/>
          </a:prstGeom>
          <a:noFill/>
        </p:spPr>
        <p:txBody>
          <a:bodyPr wrap="square" rtlCol="0">
            <a:spAutoFit/>
          </a:bodyPr>
          <a:lstStyle/>
          <a:p>
            <a:r>
              <a:rPr lang="en-US" sz="1000" dirty="0">
                <a:hlinkClick r:id="rId5"/>
              </a:rPr>
              <a:t>https://www.viacharacter.org/</a:t>
            </a:r>
            <a:endParaRPr lang="en-US" sz="1000" dirty="0"/>
          </a:p>
        </p:txBody>
      </p:sp>
      <p:pic>
        <p:nvPicPr>
          <p:cNvPr id="4" name="Picture 3">
            <a:hlinkClick r:id="rId5"/>
          </p:cNvPr>
          <p:cNvPicPr>
            <a:picLocks noChangeAspect="1"/>
          </p:cNvPicPr>
          <p:nvPr/>
        </p:nvPicPr>
        <p:blipFill rotWithShape="1">
          <a:blip r:embed="rId6">
            <a:grayscl/>
          </a:blip>
          <a:srcRect l="-3314" t="8215" r="24719" b="9483"/>
          <a:stretch/>
        </p:blipFill>
        <p:spPr>
          <a:xfrm>
            <a:off x="2079459" y="1448022"/>
            <a:ext cx="4847121" cy="2855056"/>
          </a:xfrm>
          <a:prstGeom prst="rect">
            <a:avLst/>
          </a:prstGeom>
          <a:ln>
            <a:solidFill>
              <a:srgbClr val="DDDDD9"/>
            </a:solidFill>
          </a:ln>
        </p:spPr>
      </p:pic>
    </p:spTree>
    <p:custDataLst>
      <p:tags r:id="rId1"/>
    </p:custDataLst>
    <p:extLst>
      <p:ext uri="{BB962C8B-B14F-4D97-AF65-F5344CB8AC3E}">
        <p14:creationId xmlns:p14="http://schemas.microsoft.com/office/powerpoint/2010/main" val="2433222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Two arrows with one going straight and the other going off to the right."/>
          <p:cNvPicPr>
            <a:picLocks noChangeAspect="1"/>
          </p:cNvPicPr>
          <p:nvPr/>
        </p:nvPicPr>
        <p:blipFill rotWithShape="1">
          <a:blip r:embed="rId4" cstate="print">
            <a:grayscl/>
            <a:extLst>
              <a:ext uri="{28A0092B-C50C-407E-A947-70E740481C1C}">
                <a14:useLocalDpi xmlns:a14="http://schemas.microsoft.com/office/drawing/2010/main" val="0"/>
              </a:ext>
            </a:extLst>
          </a:blip>
          <a:srcRect l="3206" r="-3072"/>
          <a:stretch/>
        </p:blipFill>
        <p:spPr>
          <a:xfrm>
            <a:off x="368452" y="321300"/>
            <a:ext cx="8763825" cy="6162464"/>
          </a:xfrm>
          <a:prstGeom prst="rect">
            <a:avLst/>
          </a:prstGeom>
        </p:spPr>
      </p:pic>
      <p:cxnSp>
        <p:nvCxnSpPr>
          <p:cNvPr id="14" name="Straight Connector 13"/>
          <p:cNvCxnSpPr/>
          <p:nvPr/>
        </p:nvCxnSpPr>
        <p:spPr>
          <a:xfrm>
            <a:off x="810004" y="1663747"/>
            <a:ext cx="2222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68452" y="912865"/>
            <a:ext cx="8489798" cy="5570899"/>
            <a:chOff x="368452" y="912865"/>
            <a:chExt cx="8489798" cy="5570899"/>
          </a:xfrm>
        </p:grpSpPr>
        <p:sp>
          <p:nvSpPr>
            <p:cNvPr id="10" name="Rectangle 9"/>
            <p:cNvSpPr/>
            <p:nvPr/>
          </p:nvSpPr>
          <p:spPr>
            <a:xfrm>
              <a:off x="368452" y="3325865"/>
              <a:ext cx="8489798" cy="3157899"/>
            </a:xfrm>
            <a:prstGeom prst="rect">
              <a:avLst/>
            </a:prstGeom>
            <a:solidFill>
              <a:srgbClr val="CC49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77819" y="912865"/>
              <a:ext cx="2501900" cy="4826000"/>
            </a:xfrm>
            <a:prstGeom prst="rect">
              <a:avLst/>
            </a:prstGeom>
            <a:solidFill>
              <a:schemeClr val="bg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68458" y="1078972"/>
              <a:ext cx="2742449" cy="584775"/>
            </a:xfrm>
            <a:prstGeom prst="rect">
              <a:avLst/>
            </a:prstGeom>
            <a:noFill/>
          </p:spPr>
          <p:txBody>
            <a:bodyPr wrap="square" rtlCol="0">
              <a:spAutoFit/>
            </a:bodyPr>
            <a:lstStyle/>
            <a:p>
              <a:pPr algn="ctr"/>
              <a:r>
                <a:rPr lang="en-US" sz="3200" spc="300" dirty="0">
                  <a:solidFill>
                    <a:srgbClr val="CC4927"/>
                  </a:solidFill>
                  <a:latin typeface="Century Gothic" panose="020B0502020202020204" pitchFamily="34" charset="0"/>
                </a:rPr>
                <a:t>SUMMARY</a:t>
              </a:r>
            </a:p>
          </p:txBody>
        </p:sp>
        <p:sp>
          <p:nvSpPr>
            <p:cNvPr id="6" name="TextBox 5"/>
            <p:cNvSpPr txBox="1"/>
            <p:nvPr/>
          </p:nvSpPr>
          <p:spPr>
            <a:xfrm>
              <a:off x="3337637" y="3766040"/>
              <a:ext cx="5322358" cy="1631216"/>
            </a:xfrm>
            <a:prstGeom prst="rect">
              <a:avLst/>
            </a:prstGeom>
            <a:noFill/>
          </p:spPr>
          <p:txBody>
            <a:bodyPr wrap="square" rtlCol="0">
              <a:spAutoFit/>
            </a:bodyPr>
            <a:lstStyle/>
            <a:p>
              <a:pPr marL="342900" indent="-342900">
                <a:buAutoNum type="arabicPeriod"/>
              </a:pPr>
              <a:r>
                <a:rPr lang="en-US" sz="2000" dirty="0">
                  <a:solidFill>
                    <a:schemeClr val="bg1"/>
                  </a:solidFill>
                  <a:latin typeface="Arial Narrow" panose="020B0606020202030204" pitchFamily="34" charset="0"/>
                  <a:ea typeface="Cambria Math" panose="02040503050406030204" pitchFamily="18" charset="0"/>
                  <a:cs typeface="Arial" panose="020B0604020202020204" pitchFamily="34" charset="0"/>
                </a:rPr>
                <a:t>An approach to help people considering change</a:t>
              </a:r>
            </a:p>
            <a:p>
              <a:pPr marL="342900" indent="-342900">
                <a:buAutoNum type="arabicPeriod"/>
              </a:pPr>
              <a:r>
                <a:rPr lang="en-US" sz="2000" dirty="0">
                  <a:solidFill>
                    <a:schemeClr val="bg1"/>
                  </a:solidFill>
                  <a:latin typeface="Arial Narrow" panose="020B0606020202030204" pitchFamily="34" charset="0"/>
                  <a:ea typeface="Cambria Math" panose="02040503050406030204" pitchFamily="18" charset="0"/>
                  <a:cs typeface="Arial" panose="020B0604020202020204" pitchFamily="34" charset="0"/>
                </a:rPr>
                <a:t>Strengthens motivation and commitment for change</a:t>
              </a:r>
            </a:p>
            <a:p>
              <a:pPr marL="342900" indent="-342900">
                <a:buAutoNum type="arabicPeriod"/>
              </a:pPr>
              <a:r>
                <a:rPr lang="en-US" sz="2000" dirty="0">
                  <a:solidFill>
                    <a:schemeClr val="bg1"/>
                  </a:solidFill>
                  <a:latin typeface="Arial Narrow" panose="020B0606020202030204" pitchFamily="34" charset="0"/>
                  <a:ea typeface="Cambria Math" panose="02040503050406030204" pitchFamily="18" charset="0"/>
                  <a:cs typeface="Arial" panose="020B0604020202020204" pitchFamily="34" charset="0"/>
                </a:rPr>
                <a:t>Helps examine ambivalence towards change</a:t>
              </a:r>
            </a:p>
            <a:p>
              <a:pPr marL="342900" indent="-342900">
                <a:buAutoNum type="arabicPeriod"/>
              </a:pPr>
              <a:r>
                <a:rPr lang="en-US" sz="2000" dirty="0">
                  <a:solidFill>
                    <a:schemeClr val="bg1"/>
                  </a:solidFill>
                  <a:latin typeface="Arial Narrow" panose="020B0606020202030204" pitchFamily="34" charset="0"/>
                  <a:ea typeface="Cambria Math" panose="02040503050406030204" pitchFamily="18" charset="0"/>
                  <a:cs typeface="Arial" panose="020B0604020202020204" pitchFamily="34" charset="0"/>
                </a:rPr>
                <a:t>Develop a guiding style of communication</a:t>
              </a:r>
            </a:p>
            <a:p>
              <a:pPr marL="342900" indent="-342900">
                <a:buAutoNum type="arabicPeriod"/>
              </a:pPr>
              <a:r>
                <a:rPr lang="en-US" sz="2000" dirty="0">
                  <a:solidFill>
                    <a:schemeClr val="bg1"/>
                  </a:solidFill>
                  <a:latin typeface="Arial Narrow" panose="020B0606020202030204" pitchFamily="34" charset="0"/>
                  <a:ea typeface="Cambria Math" panose="02040503050406030204" pitchFamily="18" charset="0"/>
                  <a:cs typeface="Arial" panose="020B0604020202020204" pitchFamily="34" charset="0"/>
                </a:rPr>
                <a:t>Resist the “righting reflex”</a:t>
              </a:r>
            </a:p>
          </p:txBody>
        </p:sp>
        <p:sp>
          <p:nvSpPr>
            <p:cNvPr id="2" name="TextBox 1"/>
            <p:cNvSpPr txBox="1"/>
            <p:nvPr/>
          </p:nvSpPr>
          <p:spPr>
            <a:xfrm>
              <a:off x="886918" y="3747257"/>
              <a:ext cx="2105527" cy="1323439"/>
            </a:xfrm>
            <a:prstGeom prst="rect">
              <a:avLst/>
            </a:prstGeom>
            <a:noFill/>
          </p:spPr>
          <p:txBody>
            <a:bodyPr wrap="square" rtlCol="0">
              <a:spAutoFit/>
            </a:bodyPr>
            <a:lstStyle/>
            <a:p>
              <a:pPr algn="ctr"/>
              <a:r>
                <a:rPr lang="en-US" sz="2000" dirty="0">
                  <a:solidFill>
                    <a:srgbClr val="CC4927"/>
                  </a:solidFill>
                  <a:latin typeface="Century Gothic" panose="020B0502020202020204" pitchFamily="34" charset="0"/>
                </a:rPr>
                <a:t>Collaborative</a:t>
              </a:r>
            </a:p>
            <a:p>
              <a:pPr algn="ctr"/>
              <a:r>
                <a:rPr lang="en-US" sz="2000" dirty="0">
                  <a:solidFill>
                    <a:srgbClr val="CC4927"/>
                  </a:solidFill>
                  <a:latin typeface="Century Gothic" panose="020B0502020202020204" pitchFamily="34" charset="0"/>
                </a:rPr>
                <a:t>Supportive</a:t>
              </a:r>
            </a:p>
            <a:p>
              <a:pPr algn="ctr"/>
              <a:r>
                <a:rPr lang="en-US" sz="2000" dirty="0">
                  <a:solidFill>
                    <a:srgbClr val="CC4927"/>
                  </a:solidFill>
                  <a:latin typeface="Century Gothic" panose="020B0502020202020204" pitchFamily="34" charset="0"/>
                </a:rPr>
                <a:t>Conversational</a:t>
              </a:r>
            </a:p>
            <a:p>
              <a:pPr algn="ctr"/>
              <a:r>
                <a:rPr lang="en-US" sz="2000" dirty="0">
                  <a:solidFill>
                    <a:srgbClr val="CC4927"/>
                  </a:solidFill>
                  <a:latin typeface="Century Gothic" panose="020B0502020202020204" pitchFamily="34" charset="0"/>
                </a:rPr>
                <a:t>Guiding</a:t>
              </a:r>
            </a:p>
          </p:txBody>
        </p:sp>
        <p:sp>
          <p:nvSpPr>
            <p:cNvPr id="3" name="TextBox 2"/>
            <p:cNvSpPr txBox="1"/>
            <p:nvPr/>
          </p:nvSpPr>
          <p:spPr>
            <a:xfrm>
              <a:off x="1279999" y="1761846"/>
              <a:ext cx="1436284" cy="369332"/>
            </a:xfrm>
            <a:prstGeom prst="rect">
              <a:avLst/>
            </a:prstGeom>
            <a:noFill/>
          </p:spPr>
          <p:txBody>
            <a:bodyPr wrap="square" rtlCol="0">
              <a:spAutoFit/>
            </a:bodyPr>
            <a:lstStyle/>
            <a:p>
              <a:r>
                <a:rPr lang="en-US" dirty="0">
                  <a:latin typeface="Century Gothic" panose="020B0502020202020204" pitchFamily="34" charset="0"/>
                </a:rPr>
                <a:t>Module 1</a:t>
              </a:r>
            </a:p>
          </p:txBody>
        </p:sp>
      </p:grpSp>
    </p:spTree>
    <p:custDataLst>
      <p:tags r:id="rId1"/>
    </p:custDataLst>
    <p:extLst>
      <p:ext uri="{BB962C8B-B14F-4D97-AF65-F5344CB8AC3E}">
        <p14:creationId xmlns:p14="http://schemas.microsoft.com/office/powerpoint/2010/main" val="1376213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rds have Power! written on paper that is revealed underneath."/>
          <p:cNvPicPr>
            <a:picLocks noChangeAspect="1"/>
          </p:cNvPicPr>
          <p:nvPr/>
        </p:nvPicPr>
        <p:blipFill rotWithShape="1">
          <a:blip r:embed="rId4" cstate="print">
            <a:extLst>
              <a:ext uri="{28A0092B-C50C-407E-A947-70E740481C1C}">
                <a14:useLocalDpi xmlns:a14="http://schemas.microsoft.com/office/drawing/2010/main" val="0"/>
              </a:ext>
            </a:extLst>
          </a:blip>
          <a:srcRect l="4001" r="4546"/>
          <a:stretch/>
        </p:blipFill>
        <p:spPr>
          <a:xfrm>
            <a:off x="320040" y="331470"/>
            <a:ext cx="8544592" cy="6229350"/>
          </a:xfrm>
          <a:prstGeom prst="rect">
            <a:avLst/>
          </a:prstGeom>
        </p:spPr>
      </p:pic>
    </p:spTree>
    <p:custDataLst>
      <p:tags r:id="rId1"/>
    </p:custDataLst>
    <p:extLst>
      <p:ext uri="{BB962C8B-B14F-4D97-AF65-F5344CB8AC3E}">
        <p14:creationId xmlns:p14="http://schemas.microsoft.com/office/powerpoint/2010/main" val="3210499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with question marks"/>
          <p:cNvPicPr>
            <a:picLocks noChangeAspect="1"/>
          </p:cNvPicPr>
          <p:nvPr/>
        </p:nvPicPr>
        <p:blipFill rotWithShape="1">
          <a:blip r:embed="rId4" cstate="print">
            <a:grayscl/>
            <a:extLst>
              <a:ext uri="{28A0092B-C50C-407E-A947-70E740481C1C}">
                <a14:useLocalDpi xmlns:a14="http://schemas.microsoft.com/office/drawing/2010/main" val="0"/>
              </a:ext>
            </a:extLst>
          </a:blip>
          <a:srcRect r="54801"/>
          <a:stretch/>
        </p:blipFill>
        <p:spPr>
          <a:xfrm>
            <a:off x="319029" y="339969"/>
            <a:ext cx="8495787" cy="6265472"/>
          </a:xfrm>
          <a:prstGeom prst="rect">
            <a:avLst/>
          </a:prstGeom>
        </p:spPr>
      </p:pic>
      <p:sp>
        <p:nvSpPr>
          <p:cNvPr id="2" name="Rectangle 1"/>
          <p:cNvSpPr/>
          <p:nvPr/>
        </p:nvSpPr>
        <p:spPr>
          <a:xfrm>
            <a:off x="319029" y="4463682"/>
            <a:ext cx="8495787" cy="2141759"/>
          </a:xfrm>
          <a:prstGeom prst="rect">
            <a:avLst/>
          </a:prstGeom>
          <a:solidFill>
            <a:srgbClr val="CC4927">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005754" y="4970026"/>
            <a:ext cx="3122335" cy="923330"/>
          </a:xfrm>
          <a:prstGeom prst="rect">
            <a:avLst/>
          </a:prstGeom>
          <a:noFill/>
        </p:spPr>
        <p:txBody>
          <a:bodyPr wrap="square" rtlCol="0">
            <a:spAutoFit/>
          </a:bodyPr>
          <a:lstStyle/>
          <a:p>
            <a:r>
              <a:rPr lang="en-US" sz="5400" i="1" dirty="0">
                <a:solidFill>
                  <a:schemeClr val="bg1"/>
                </a:solidFill>
                <a:latin typeface="Arial Narrow" panose="020B0606020202030204" pitchFamily="34" charset="0"/>
              </a:rPr>
              <a:t>Questions?</a:t>
            </a:r>
          </a:p>
        </p:txBody>
      </p:sp>
    </p:spTree>
    <p:custDataLst>
      <p:tags r:id="rId1"/>
    </p:custDataLst>
    <p:extLst>
      <p:ext uri="{BB962C8B-B14F-4D97-AF65-F5344CB8AC3E}">
        <p14:creationId xmlns:p14="http://schemas.microsoft.com/office/powerpoint/2010/main" val="3206441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o Are We is witten on a napkin.  There is a coffee cup with coffee and a pen, also on the desk."/>
          <p:cNvPicPr>
            <a:picLocks noGrp="1" noChangeAspect="1"/>
          </p:cNvPicPr>
          <p:nvPr>
            <p:ph idx="1"/>
          </p:nvPr>
        </p:nvPicPr>
        <p:blipFill>
          <a:blip r:embed="rId4" cstate="print">
            <a:grayscl/>
            <a:extLst>
              <a:ext uri="{28A0092B-C50C-407E-A947-70E740481C1C}">
                <a14:useLocalDpi xmlns:a14="http://schemas.microsoft.com/office/drawing/2010/main" val="0"/>
              </a:ext>
            </a:extLst>
          </a:blip>
          <a:stretch>
            <a:fillRect/>
          </a:stretch>
        </p:blipFill>
        <p:spPr>
          <a:xfrm>
            <a:off x="433137" y="428911"/>
            <a:ext cx="8269417" cy="6024225"/>
          </a:xfrm>
          <a:ln w="73025">
            <a:solidFill>
              <a:srgbClr val="CC4927"/>
            </a:solidFill>
          </a:ln>
        </p:spPr>
      </p:pic>
    </p:spTree>
    <p:custDataLst>
      <p:tags r:id="rId1"/>
    </p:custDataLst>
    <p:extLst>
      <p:ext uri="{BB962C8B-B14F-4D97-AF65-F5344CB8AC3E}">
        <p14:creationId xmlns:p14="http://schemas.microsoft.com/office/powerpoint/2010/main" val="2232661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descr="Geometric, non-descript background"/>
          <p:cNvGrpSpPr/>
          <p:nvPr/>
        </p:nvGrpSpPr>
        <p:grpSpPr>
          <a:xfrm>
            <a:off x="339813" y="349322"/>
            <a:ext cx="8560598" cy="6182398"/>
            <a:chOff x="339813" y="349322"/>
            <a:chExt cx="8560598" cy="6182398"/>
          </a:xfrm>
        </p:grpSpPr>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r="7424"/>
            <a:stretch/>
          </p:blipFill>
          <p:spPr>
            <a:xfrm>
              <a:off x="339813" y="349322"/>
              <a:ext cx="8465140" cy="6182398"/>
            </a:xfrm>
            <a:prstGeom prst="rect">
              <a:avLst/>
            </a:prstGeom>
          </p:spPr>
        </p:pic>
        <p:sp>
          <p:nvSpPr>
            <p:cNvPr id="2" name="Rectangle 1"/>
            <p:cNvSpPr/>
            <p:nvPr/>
          </p:nvSpPr>
          <p:spPr>
            <a:xfrm>
              <a:off x="339813" y="3373820"/>
              <a:ext cx="8469630" cy="3157899"/>
            </a:xfrm>
            <a:prstGeom prst="rect">
              <a:avLst/>
            </a:prstGeom>
            <a:solidFill>
              <a:srgbClr val="7F7F7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807132" y="2511971"/>
              <a:ext cx="1502979" cy="1502979"/>
            </a:xfrm>
            <a:prstGeom prst="ellipse">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797162" y="2511971"/>
              <a:ext cx="1502979" cy="1502979"/>
            </a:xfrm>
            <a:prstGeom prst="ellipse">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15149" y="4364852"/>
              <a:ext cx="1759075" cy="1077218"/>
            </a:xfrm>
            <a:prstGeom prst="rect">
              <a:avLst/>
            </a:prstGeom>
            <a:noFill/>
          </p:spPr>
          <p:txBody>
            <a:bodyPr wrap="square" rtlCol="0">
              <a:spAutoFit/>
            </a:bodyPr>
            <a:lstStyle/>
            <a:p>
              <a:r>
                <a:rPr lang="en-US" sz="1600" i="1"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Define Motivational Interviewing (MI) and its use in behavioral health services</a:t>
              </a:r>
            </a:p>
          </p:txBody>
        </p:sp>
        <p:sp>
          <p:nvSpPr>
            <p:cNvPr id="6" name="TextBox 5"/>
            <p:cNvSpPr txBox="1"/>
            <p:nvPr/>
          </p:nvSpPr>
          <p:spPr>
            <a:xfrm>
              <a:off x="2863032" y="4364852"/>
              <a:ext cx="1783691" cy="830997"/>
            </a:xfrm>
            <a:prstGeom prst="rect">
              <a:avLst/>
            </a:prstGeom>
            <a:noFill/>
          </p:spPr>
          <p:txBody>
            <a:bodyPr wrap="square" rtlCol="0">
              <a:spAutoFit/>
            </a:bodyPr>
            <a:lstStyle/>
            <a:p>
              <a:r>
                <a:rPr lang="en-US" sz="1600" i="1" dirty="0">
                  <a:solidFill>
                    <a:schemeClr val="bg1"/>
                  </a:solidFill>
                  <a:latin typeface="Arial Narrow" panose="020B0606020202030204" pitchFamily="34" charset="0"/>
                </a:rPr>
                <a:t>Identify the intersection of MI and professional values</a:t>
              </a:r>
              <a:endParaRPr lang="en-US" sz="1600" i="1"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endParaRPr>
            </a:p>
          </p:txBody>
        </p:sp>
        <p:sp>
          <p:nvSpPr>
            <p:cNvPr id="7" name="TextBox 6"/>
            <p:cNvSpPr txBox="1"/>
            <p:nvPr/>
          </p:nvSpPr>
          <p:spPr>
            <a:xfrm>
              <a:off x="1311977" y="2804906"/>
              <a:ext cx="493288" cy="923330"/>
            </a:xfrm>
            <a:prstGeom prst="rect">
              <a:avLst/>
            </a:prstGeom>
            <a:noFill/>
          </p:spPr>
          <p:txBody>
            <a:bodyPr wrap="square" rtlCol="0">
              <a:spAutoFit/>
            </a:bodyPr>
            <a:lstStyle/>
            <a:p>
              <a:r>
                <a:rPr lang="en-US" sz="5400" dirty="0">
                  <a:solidFill>
                    <a:schemeClr val="bg1"/>
                  </a:solidFill>
                  <a:latin typeface="Arial Narrow" panose="020B0606020202030204" pitchFamily="34" charset="0"/>
                </a:rPr>
                <a:t>1</a:t>
              </a:r>
            </a:p>
          </p:txBody>
        </p:sp>
        <p:sp>
          <p:nvSpPr>
            <p:cNvPr id="8" name="TextBox 7"/>
            <p:cNvSpPr txBox="1"/>
            <p:nvPr/>
          </p:nvSpPr>
          <p:spPr>
            <a:xfrm>
              <a:off x="3301940" y="2782760"/>
              <a:ext cx="493423" cy="923330"/>
            </a:xfrm>
            <a:prstGeom prst="rect">
              <a:avLst/>
            </a:prstGeom>
            <a:noFill/>
          </p:spPr>
          <p:txBody>
            <a:bodyPr wrap="square" rtlCol="0">
              <a:spAutoFit/>
            </a:bodyPr>
            <a:lstStyle/>
            <a:p>
              <a:r>
                <a:rPr lang="en-US" sz="5400" dirty="0">
                  <a:solidFill>
                    <a:schemeClr val="bg1"/>
                  </a:solidFill>
                  <a:latin typeface="Arial Narrow" panose="020B0606020202030204" pitchFamily="34" charset="0"/>
                </a:rPr>
                <a:t>2</a:t>
              </a:r>
            </a:p>
          </p:txBody>
        </p:sp>
        <p:sp>
          <p:nvSpPr>
            <p:cNvPr id="9" name="Oval 8"/>
            <p:cNvSpPr/>
            <p:nvPr/>
          </p:nvSpPr>
          <p:spPr>
            <a:xfrm>
              <a:off x="4853851" y="2511971"/>
              <a:ext cx="1502979" cy="1502979"/>
            </a:xfrm>
            <a:prstGeom prst="ellipse">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857935" y="2511971"/>
              <a:ext cx="1502979" cy="1502979"/>
            </a:xfrm>
            <a:prstGeom prst="ellipse">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78444" y="2782760"/>
              <a:ext cx="453793" cy="923330"/>
            </a:xfrm>
            <a:prstGeom prst="rect">
              <a:avLst/>
            </a:prstGeom>
            <a:noFill/>
          </p:spPr>
          <p:txBody>
            <a:bodyPr wrap="square" rtlCol="0">
              <a:spAutoFit/>
            </a:bodyPr>
            <a:lstStyle/>
            <a:p>
              <a:r>
                <a:rPr lang="en-US" sz="5400" dirty="0">
                  <a:solidFill>
                    <a:schemeClr val="bg1"/>
                  </a:solidFill>
                  <a:latin typeface="Arial Narrow" panose="020B0606020202030204" pitchFamily="34" charset="0"/>
                </a:rPr>
                <a:t>3</a:t>
              </a:r>
            </a:p>
          </p:txBody>
        </p:sp>
        <p:sp>
          <p:nvSpPr>
            <p:cNvPr id="12" name="TextBox 11"/>
            <p:cNvSpPr txBox="1"/>
            <p:nvPr/>
          </p:nvSpPr>
          <p:spPr>
            <a:xfrm>
              <a:off x="7362823" y="2817833"/>
              <a:ext cx="493203" cy="923330"/>
            </a:xfrm>
            <a:prstGeom prst="rect">
              <a:avLst/>
            </a:prstGeom>
            <a:noFill/>
          </p:spPr>
          <p:txBody>
            <a:bodyPr wrap="square" rtlCol="0">
              <a:spAutoFit/>
            </a:bodyPr>
            <a:lstStyle/>
            <a:p>
              <a:r>
                <a:rPr lang="en-US" sz="5400" dirty="0">
                  <a:solidFill>
                    <a:schemeClr val="bg1"/>
                  </a:solidFill>
                  <a:latin typeface="Arial Narrow" panose="020B0606020202030204" pitchFamily="34" charset="0"/>
                </a:rPr>
                <a:t>4</a:t>
              </a:r>
            </a:p>
          </p:txBody>
        </p:sp>
        <p:sp>
          <p:nvSpPr>
            <p:cNvPr id="13" name="TextBox 12"/>
            <p:cNvSpPr txBox="1"/>
            <p:nvPr/>
          </p:nvSpPr>
          <p:spPr>
            <a:xfrm>
              <a:off x="4777276" y="4364852"/>
              <a:ext cx="1926000" cy="830997"/>
            </a:xfrm>
            <a:prstGeom prst="rect">
              <a:avLst/>
            </a:prstGeom>
            <a:noFill/>
          </p:spPr>
          <p:txBody>
            <a:bodyPr wrap="square" rtlCol="0">
              <a:spAutoFit/>
            </a:bodyPr>
            <a:lstStyle/>
            <a:p>
              <a:r>
                <a:rPr lang="en-US" sz="1600" i="1" dirty="0">
                  <a:solidFill>
                    <a:schemeClr val="bg1"/>
                  </a:solidFill>
                  <a:latin typeface="Arial Narrow" panose="020B0606020202030204" pitchFamily="34" charset="0"/>
                </a:rPr>
                <a:t>Describe the role of providers in facilitating change</a:t>
              </a:r>
              <a:endParaRPr lang="en-US" sz="1600" i="1"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endParaRPr>
            </a:p>
          </p:txBody>
        </p:sp>
        <p:sp>
          <p:nvSpPr>
            <p:cNvPr id="14" name="TextBox 13"/>
            <p:cNvSpPr txBox="1"/>
            <p:nvPr/>
          </p:nvSpPr>
          <p:spPr>
            <a:xfrm>
              <a:off x="6917360" y="4364852"/>
              <a:ext cx="1677999" cy="830997"/>
            </a:xfrm>
            <a:prstGeom prst="rect">
              <a:avLst/>
            </a:prstGeom>
            <a:noFill/>
          </p:spPr>
          <p:txBody>
            <a:bodyPr wrap="square" rtlCol="0">
              <a:spAutoFit/>
            </a:bodyPr>
            <a:lstStyle/>
            <a:p>
              <a:pPr lvl="0"/>
              <a:r>
                <a:rPr lang="en-US" sz="1600" i="1" dirty="0" smtClean="0">
                  <a:solidFill>
                    <a:schemeClr val="bg1"/>
                  </a:solidFill>
                  <a:latin typeface="Arial Narrow" panose="020B0606020202030204" pitchFamily="34" charset="0"/>
                </a:rPr>
                <a:t>Recognize the righting reflex and its impact</a:t>
              </a:r>
              <a:endParaRPr lang="en-US" sz="1600" dirty="0"/>
            </a:p>
          </p:txBody>
        </p:sp>
        <p:sp>
          <p:nvSpPr>
            <p:cNvPr id="18" name="TextBox 17"/>
            <p:cNvSpPr txBox="1"/>
            <p:nvPr/>
          </p:nvSpPr>
          <p:spPr>
            <a:xfrm>
              <a:off x="4469259" y="834086"/>
              <a:ext cx="4431152" cy="707886"/>
            </a:xfrm>
            <a:prstGeom prst="rect">
              <a:avLst/>
            </a:prstGeom>
            <a:noFill/>
          </p:spPr>
          <p:txBody>
            <a:bodyPr wrap="square" rtlCol="0">
              <a:spAutoFit/>
            </a:bodyPr>
            <a:lstStyle/>
            <a:p>
              <a:r>
                <a:rPr lang="en-US" sz="4000" spc="300" dirty="0">
                  <a:latin typeface="Arial Narrow" panose="020B0606020202030204" pitchFamily="34" charset="0"/>
                </a:rPr>
                <a:t>Module Objectives</a:t>
              </a:r>
            </a:p>
          </p:txBody>
        </p:sp>
      </p:grpSp>
    </p:spTree>
    <p:custDataLst>
      <p:tags r:id="rId1"/>
    </p:custDataLst>
    <p:extLst>
      <p:ext uri="{BB962C8B-B14F-4D97-AF65-F5344CB8AC3E}">
        <p14:creationId xmlns:p14="http://schemas.microsoft.com/office/powerpoint/2010/main" val="1909620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descr="An inforgraphic of the content to be delivered by the presentor.  There is a map of the world and a speech bubble, depicting how many languages used to teach motivational interviewing.  These rest of the slide is facts about motivational interviewing such as 200 clinical trials, Mi has been studied for 30 years. and there"/>
          <p:cNvGrpSpPr/>
          <p:nvPr/>
        </p:nvGrpSpPr>
        <p:grpSpPr>
          <a:xfrm>
            <a:off x="1670181" y="287930"/>
            <a:ext cx="6149365" cy="6057741"/>
            <a:chOff x="1791207" y="512520"/>
            <a:chExt cx="6060423" cy="6057741"/>
          </a:xfrm>
        </p:grpSpPr>
        <p:grpSp>
          <p:nvGrpSpPr>
            <p:cNvPr id="14" name="Group 13"/>
            <p:cNvGrpSpPr/>
            <p:nvPr/>
          </p:nvGrpSpPr>
          <p:grpSpPr>
            <a:xfrm>
              <a:off x="2268863" y="1805747"/>
              <a:ext cx="5582767" cy="4764514"/>
              <a:chOff x="449237" y="507138"/>
              <a:chExt cx="5582767" cy="4764514"/>
            </a:xfrm>
          </p:grpSpPr>
          <p:sp>
            <p:nvSpPr>
              <p:cNvPr id="6" name="TextBox 5"/>
              <p:cNvSpPr txBox="1"/>
              <p:nvPr/>
            </p:nvSpPr>
            <p:spPr>
              <a:xfrm rot="16200000">
                <a:off x="3985030" y="1865436"/>
                <a:ext cx="2342508" cy="830997"/>
              </a:xfrm>
              <a:prstGeom prst="rect">
                <a:avLst/>
              </a:prstGeom>
              <a:noFill/>
            </p:spPr>
            <p:txBody>
              <a:bodyPr wrap="square" rtlCol="0">
                <a:spAutoFit/>
              </a:bodyPr>
              <a:lstStyle/>
              <a:p>
                <a:r>
                  <a:rPr lang="en-US" sz="4800" b="1" dirty="0">
                    <a:solidFill>
                      <a:srgbClr val="CC4927"/>
                    </a:solidFill>
                    <a:latin typeface="Arial Narrow" panose="020B0606020202030204" pitchFamily="34" charset="0"/>
                  </a:rPr>
                  <a:t>200</a:t>
                </a:r>
              </a:p>
            </p:txBody>
          </p:sp>
          <p:sp>
            <p:nvSpPr>
              <p:cNvPr id="7" name="TextBox 6"/>
              <p:cNvSpPr txBox="1"/>
              <p:nvPr/>
            </p:nvSpPr>
            <p:spPr>
              <a:xfrm rot="16200000">
                <a:off x="4195027" y="1372763"/>
                <a:ext cx="1764531" cy="523220"/>
              </a:xfrm>
              <a:prstGeom prst="rect">
                <a:avLst/>
              </a:prstGeom>
              <a:noFill/>
            </p:spPr>
            <p:txBody>
              <a:bodyPr wrap="square" rtlCol="0">
                <a:spAutoFit/>
              </a:bodyPr>
              <a:lstStyle/>
              <a:p>
                <a:r>
                  <a:rPr lang="en-US" sz="2800" dirty="0">
                    <a:latin typeface="Arial Narrow" panose="020B0606020202030204" pitchFamily="34" charset="0"/>
                  </a:rPr>
                  <a:t>clinical trials</a:t>
                </a:r>
              </a:p>
            </p:txBody>
          </p:sp>
          <p:sp>
            <p:nvSpPr>
              <p:cNvPr id="8" name="TextBox 7"/>
              <p:cNvSpPr txBox="1"/>
              <p:nvPr/>
            </p:nvSpPr>
            <p:spPr>
              <a:xfrm>
                <a:off x="899997" y="4201678"/>
                <a:ext cx="2342508" cy="954107"/>
              </a:xfrm>
              <a:prstGeom prst="rect">
                <a:avLst/>
              </a:prstGeom>
              <a:noFill/>
            </p:spPr>
            <p:txBody>
              <a:bodyPr wrap="square" rtlCol="0">
                <a:spAutoFit/>
              </a:bodyPr>
              <a:lstStyle/>
              <a:p>
                <a:r>
                  <a:rPr lang="en-US" sz="5600" b="1" dirty="0">
                    <a:solidFill>
                      <a:schemeClr val="tx1">
                        <a:lumMod val="65000"/>
                        <a:lumOff val="35000"/>
                      </a:schemeClr>
                    </a:solidFill>
                    <a:latin typeface="Arial Narrow" panose="020B0606020202030204" pitchFamily="34" charset="0"/>
                  </a:rPr>
                  <a:t>1200</a:t>
                </a:r>
              </a:p>
            </p:txBody>
          </p:sp>
          <p:sp>
            <p:nvSpPr>
              <p:cNvPr id="9" name="TextBox 8"/>
              <p:cNvSpPr txBox="1"/>
              <p:nvPr/>
            </p:nvSpPr>
            <p:spPr>
              <a:xfrm>
                <a:off x="991760" y="4902320"/>
                <a:ext cx="2789499" cy="369332"/>
              </a:xfrm>
              <a:prstGeom prst="rect">
                <a:avLst/>
              </a:prstGeom>
              <a:noFill/>
            </p:spPr>
            <p:txBody>
              <a:bodyPr wrap="square" rtlCol="0">
                <a:spAutoFit/>
              </a:bodyPr>
              <a:lstStyle/>
              <a:p>
                <a:r>
                  <a:rPr lang="en-US" dirty="0">
                    <a:latin typeface="Arial Narrow" panose="020B0606020202030204" pitchFamily="34" charset="0"/>
                  </a:rPr>
                  <a:t>published studies</a:t>
                </a:r>
              </a:p>
            </p:txBody>
          </p:sp>
          <p:sp>
            <p:nvSpPr>
              <p:cNvPr id="12" name="TextBox 11"/>
              <p:cNvSpPr txBox="1"/>
              <p:nvPr/>
            </p:nvSpPr>
            <p:spPr>
              <a:xfrm>
                <a:off x="4550170" y="3825102"/>
                <a:ext cx="909484" cy="1077218"/>
              </a:xfrm>
              <a:prstGeom prst="rect">
                <a:avLst/>
              </a:prstGeom>
              <a:noFill/>
            </p:spPr>
            <p:txBody>
              <a:bodyPr wrap="square" rtlCol="0">
                <a:spAutoFit/>
              </a:bodyPr>
              <a:lstStyle/>
              <a:p>
                <a:pPr algn="ctr"/>
                <a:r>
                  <a:rPr lang="en-US" sz="4800" b="1" dirty="0">
                    <a:solidFill>
                      <a:schemeClr val="tx1">
                        <a:lumMod val="50000"/>
                        <a:lumOff val="50000"/>
                      </a:schemeClr>
                    </a:solidFill>
                    <a:latin typeface="Arial Narrow" panose="020B0606020202030204" pitchFamily="34" charset="0"/>
                  </a:rPr>
                  <a:t>30</a:t>
                </a:r>
              </a:p>
              <a:p>
                <a:pPr algn="ctr"/>
                <a:r>
                  <a:rPr lang="en-US" sz="1600" b="1" dirty="0">
                    <a:solidFill>
                      <a:schemeClr val="tx1">
                        <a:lumMod val="50000"/>
                        <a:lumOff val="50000"/>
                      </a:schemeClr>
                    </a:solidFill>
                    <a:latin typeface="Arial Narrow" panose="020B0606020202030204" pitchFamily="34" charset="0"/>
                  </a:rPr>
                  <a:t>years</a:t>
                </a:r>
              </a:p>
            </p:txBody>
          </p:sp>
          <p:sp>
            <p:nvSpPr>
              <p:cNvPr id="13" name="TextBox 12"/>
              <p:cNvSpPr txBox="1"/>
              <p:nvPr/>
            </p:nvSpPr>
            <p:spPr>
              <a:xfrm>
                <a:off x="3242505" y="3644775"/>
                <a:ext cx="2789499" cy="646331"/>
              </a:xfrm>
              <a:prstGeom prst="rect">
                <a:avLst/>
              </a:prstGeom>
              <a:noFill/>
            </p:spPr>
            <p:txBody>
              <a:bodyPr wrap="square" rtlCol="0">
                <a:spAutoFit/>
              </a:bodyPr>
              <a:lstStyle/>
              <a:p>
                <a:r>
                  <a:rPr lang="en-US" dirty="0">
                    <a:latin typeface="Arial Narrow" panose="020B0606020202030204" pitchFamily="34" charset="0"/>
                  </a:rPr>
                  <a:t>MI has been applied and studied for over</a:t>
                </a:r>
              </a:p>
            </p:txBody>
          </p:sp>
          <p:pic>
            <p:nvPicPr>
              <p:cNvPr id="2" name="Picture 1" descr="Continents &lt;strong&gt;World&lt;/strong&gt; &lt;strong&gt;Map&lt;/strong&gt; - Free vector graphic on Pixabay"/>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654891" y="783571"/>
                <a:ext cx="3626884" cy="1949450"/>
              </a:xfrm>
              <a:prstGeom prst="rect">
                <a:avLst/>
              </a:prstGeom>
              <a:solidFill>
                <a:schemeClr val="bg1"/>
              </a:solidFill>
            </p:spPr>
          </p:pic>
          <p:sp>
            <p:nvSpPr>
              <p:cNvPr id="3" name="Rounded Rectangular Callout 2"/>
              <p:cNvSpPr/>
              <p:nvPr/>
            </p:nvSpPr>
            <p:spPr>
              <a:xfrm>
                <a:off x="449237" y="507138"/>
                <a:ext cx="4310968" cy="3052139"/>
              </a:xfrm>
              <a:prstGeom prst="wedgeRoundRectCallout">
                <a:avLst>
                  <a:gd name="adj1" fmla="val -20512"/>
                  <a:gd name="adj2" fmla="val 70670"/>
                  <a:gd name="adj3" fmla="val 16667"/>
                </a:avLst>
              </a:prstGeom>
              <a:solidFill>
                <a:schemeClr val="bg1">
                  <a:lumMod val="6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11" name="TextBox 10"/>
              <p:cNvSpPr txBox="1"/>
              <p:nvPr/>
            </p:nvSpPr>
            <p:spPr>
              <a:xfrm>
                <a:off x="579249" y="1758296"/>
                <a:ext cx="2450403" cy="1200329"/>
              </a:xfrm>
              <a:prstGeom prst="rect">
                <a:avLst/>
              </a:prstGeom>
              <a:noFill/>
            </p:spPr>
            <p:txBody>
              <a:bodyPr wrap="square" rtlCol="0">
                <a:spAutoFit/>
              </a:bodyPr>
              <a:lstStyle/>
              <a:p>
                <a:r>
                  <a:rPr lang="en-US" dirty="0">
                    <a:solidFill>
                      <a:schemeClr val="bg1"/>
                    </a:solidFill>
                    <a:latin typeface="Arial Narrow" panose="020B0606020202030204" pitchFamily="34" charset="0"/>
                  </a:rPr>
                  <a:t>Motivational </a:t>
                </a:r>
              </a:p>
              <a:p>
                <a:r>
                  <a:rPr lang="en-US" dirty="0">
                    <a:solidFill>
                      <a:schemeClr val="bg1"/>
                    </a:solidFill>
                    <a:latin typeface="Arial Narrow" panose="020B0606020202030204" pitchFamily="34" charset="0"/>
                  </a:rPr>
                  <a:t>Interviewing is now </a:t>
                </a:r>
                <a:br>
                  <a:rPr lang="en-US" dirty="0">
                    <a:solidFill>
                      <a:schemeClr val="bg1"/>
                    </a:solidFill>
                    <a:latin typeface="Arial Narrow" panose="020B0606020202030204" pitchFamily="34" charset="0"/>
                  </a:rPr>
                </a:br>
                <a:r>
                  <a:rPr lang="en-US" dirty="0">
                    <a:solidFill>
                      <a:schemeClr val="bg1"/>
                    </a:solidFill>
                    <a:latin typeface="Arial Narrow" panose="020B0606020202030204" pitchFamily="34" charset="0"/>
                  </a:rPr>
                  <a:t>being taught in over</a:t>
                </a:r>
                <a:br>
                  <a:rPr lang="en-US" dirty="0">
                    <a:solidFill>
                      <a:schemeClr val="bg1"/>
                    </a:solidFill>
                    <a:latin typeface="Arial Narrow" panose="020B0606020202030204" pitchFamily="34" charset="0"/>
                  </a:rPr>
                </a:br>
                <a:r>
                  <a:rPr lang="en-US" dirty="0">
                    <a:solidFill>
                      <a:schemeClr val="bg1"/>
                    </a:solidFill>
                    <a:latin typeface="Arial Narrow" panose="020B0606020202030204" pitchFamily="34" charset="0"/>
                  </a:rPr>
                  <a:t>different languages</a:t>
                </a:r>
              </a:p>
            </p:txBody>
          </p:sp>
          <p:sp>
            <p:nvSpPr>
              <p:cNvPr id="10" name="TextBox 9"/>
              <p:cNvSpPr txBox="1"/>
              <p:nvPr/>
            </p:nvSpPr>
            <p:spPr>
              <a:xfrm>
                <a:off x="2307530" y="1920853"/>
                <a:ext cx="1181132" cy="923330"/>
              </a:xfrm>
              <a:prstGeom prst="rect">
                <a:avLst/>
              </a:prstGeom>
              <a:noFill/>
            </p:spPr>
            <p:txBody>
              <a:bodyPr wrap="square" rtlCol="0">
                <a:spAutoFit/>
              </a:bodyPr>
              <a:lstStyle/>
              <a:p>
                <a:r>
                  <a:rPr lang="en-US" sz="5400" b="1" dirty="0">
                    <a:solidFill>
                      <a:schemeClr val="bg1"/>
                    </a:solidFill>
                    <a:latin typeface="Arial Narrow" panose="020B0606020202030204" pitchFamily="34" charset="0"/>
                  </a:rPr>
                  <a:t>43</a:t>
                </a:r>
              </a:p>
            </p:txBody>
          </p:sp>
        </p:grpSp>
        <p:sp>
          <p:nvSpPr>
            <p:cNvPr id="15" name="TextBox 14"/>
            <p:cNvSpPr txBox="1"/>
            <p:nvPr/>
          </p:nvSpPr>
          <p:spPr>
            <a:xfrm>
              <a:off x="4226248" y="512520"/>
              <a:ext cx="994600" cy="1569660"/>
            </a:xfrm>
            <a:prstGeom prst="rect">
              <a:avLst/>
            </a:prstGeom>
            <a:noFill/>
          </p:spPr>
          <p:txBody>
            <a:bodyPr wrap="square" rtlCol="0">
              <a:spAutoFit/>
            </a:bodyPr>
            <a:lstStyle/>
            <a:p>
              <a:r>
                <a:rPr lang="en-US" sz="9600" dirty="0">
                  <a:solidFill>
                    <a:srgbClr val="CC4927"/>
                  </a:solidFill>
                </a:rPr>
                <a:t>0</a:t>
              </a:r>
            </a:p>
          </p:txBody>
        </p:sp>
        <p:sp>
          <p:nvSpPr>
            <p:cNvPr id="16" name="TextBox 15"/>
            <p:cNvSpPr txBox="1"/>
            <p:nvPr/>
          </p:nvSpPr>
          <p:spPr>
            <a:xfrm>
              <a:off x="1791207" y="904783"/>
              <a:ext cx="2428916" cy="830997"/>
            </a:xfrm>
            <a:prstGeom prst="rect">
              <a:avLst/>
            </a:prstGeom>
            <a:noFill/>
          </p:spPr>
          <p:txBody>
            <a:bodyPr wrap="square" rtlCol="0">
              <a:spAutoFit/>
            </a:bodyPr>
            <a:lstStyle/>
            <a:p>
              <a:pPr algn="r"/>
              <a:r>
                <a:rPr lang="en-US" sz="1600" dirty="0">
                  <a:latin typeface="Arial Narrow" panose="020B0606020202030204" pitchFamily="34" charset="0"/>
                </a:rPr>
                <a:t>Without follow-up, </a:t>
              </a:r>
              <a:br>
                <a:rPr lang="en-US" sz="1600" dirty="0">
                  <a:latin typeface="Arial Narrow" panose="020B0606020202030204" pitchFamily="34" charset="0"/>
                </a:rPr>
              </a:br>
              <a:r>
                <a:rPr lang="en-US" sz="1600" dirty="0">
                  <a:latin typeface="Arial Narrow" panose="020B0606020202030204" pitchFamily="34" charset="0"/>
                </a:rPr>
                <a:t>practice and feedback, </a:t>
              </a:r>
              <a:br>
                <a:rPr lang="en-US" sz="1600" dirty="0">
                  <a:latin typeface="Arial Narrow" panose="020B0606020202030204" pitchFamily="34" charset="0"/>
                </a:rPr>
              </a:br>
              <a:r>
                <a:rPr lang="en-US" sz="1600" dirty="0">
                  <a:latin typeface="Arial Narrow" panose="020B0606020202030204" pitchFamily="34" charset="0"/>
                </a:rPr>
                <a:t>most practitioners have</a:t>
              </a:r>
            </a:p>
          </p:txBody>
        </p:sp>
        <p:sp>
          <p:nvSpPr>
            <p:cNvPr id="17" name="TextBox 16"/>
            <p:cNvSpPr txBox="1"/>
            <p:nvPr/>
          </p:nvSpPr>
          <p:spPr>
            <a:xfrm>
              <a:off x="5019376" y="877021"/>
              <a:ext cx="2139152" cy="830997"/>
            </a:xfrm>
            <a:prstGeom prst="rect">
              <a:avLst/>
            </a:prstGeom>
            <a:noFill/>
          </p:spPr>
          <p:txBody>
            <a:bodyPr wrap="square" rtlCol="0">
              <a:spAutoFit/>
            </a:bodyPr>
            <a:lstStyle/>
            <a:p>
              <a:r>
                <a:rPr lang="en-US" sz="1600" dirty="0">
                  <a:latin typeface="Arial Narrow" panose="020B0606020202030204" pitchFamily="34" charset="0"/>
                </a:rPr>
                <a:t>proficiency in MI </a:t>
              </a:r>
              <a:r>
                <a:rPr lang="en-US" sz="1600" dirty="0" smtClean="0">
                  <a:latin typeface="Arial Narrow" panose="020B0606020202030204" pitchFamily="34" charset="0"/>
                </a:rPr>
                <a:t/>
              </a:r>
              <a:br>
                <a:rPr lang="en-US" sz="1600" dirty="0" smtClean="0">
                  <a:latin typeface="Arial Narrow" panose="020B0606020202030204" pitchFamily="34" charset="0"/>
                </a:rPr>
              </a:br>
              <a:r>
                <a:rPr lang="en-US" sz="1600" dirty="0" smtClean="0">
                  <a:latin typeface="Arial Narrow" panose="020B0606020202030204" pitchFamily="34" charset="0"/>
                </a:rPr>
                <a:t>after just </a:t>
              </a:r>
              <a:r>
                <a:rPr lang="en-US" sz="1600" dirty="0">
                  <a:latin typeface="Arial Narrow" panose="020B0606020202030204" pitchFamily="34" charset="0"/>
                </a:rPr>
                <a:t>attending </a:t>
              </a:r>
              <a:r>
                <a:rPr lang="en-US" sz="1600" dirty="0" smtClean="0">
                  <a:latin typeface="Arial Narrow" panose="020B0606020202030204" pitchFamily="34" charset="0"/>
                </a:rPr>
                <a:t/>
              </a:r>
              <a:br>
                <a:rPr lang="en-US" sz="1600" dirty="0" smtClean="0">
                  <a:latin typeface="Arial Narrow" panose="020B0606020202030204" pitchFamily="34" charset="0"/>
                </a:rPr>
              </a:br>
              <a:r>
                <a:rPr lang="en-US" sz="1600" dirty="0" smtClean="0">
                  <a:latin typeface="Arial Narrow" panose="020B0606020202030204" pitchFamily="34" charset="0"/>
                </a:rPr>
                <a:t>a </a:t>
              </a:r>
              <a:r>
                <a:rPr lang="en-US" sz="1600" dirty="0">
                  <a:latin typeface="Arial Narrow" panose="020B0606020202030204" pitchFamily="34" charset="0"/>
                </a:rPr>
                <a:t>workshop</a:t>
              </a:r>
            </a:p>
          </p:txBody>
        </p:sp>
      </p:grpSp>
    </p:spTree>
    <p:custDataLst>
      <p:tags r:id="rId1"/>
    </p:custDataLst>
    <p:extLst>
      <p:ext uri="{BB962C8B-B14F-4D97-AF65-F5344CB8AC3E}">
        <p14:creationId xmlns:p14="http://schemas.microsoft.com/office/powerpoint/2010/main" val="1746893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n talking to woman."/>
          <p:cNvPicPr>
            <a:picLocks noChangeAspect="1"/>
          </p:cNvPicPr>
          <p:nvPr/>
        </p:nvPicPr>
        <p:blipFill rotWithShape="1">
          <a:blip r:embed="rId4" cstate="print">
            <a:grayscl/>
            <a:extLst>
              <a:ext uri="{28A0092B-C50C-407E-A947-70E740481C1C}">
                <a14:useLocalDpi xmlns:a14="http://schemas.microsoft.com/office/drawing/2010/main" val="0"/>
              </a:ext>
            </a:extLst>
          </a:blip>
          <a:srcRect r="8400"/>
          <a:stretch/>
        </p:blipFill>
        <p:spPr>
          <a:xfrm>
            <a:off x="414528" y="332232"/>
            <a:ext cx="8375904" cy="6096000"/>
          </a:xfrm>
          <a:prstGeom prst="rect">
            <a:avLst/>
          </a:prstGeom>
        </p:spPr>
      </p:pic>
      <p:sp>
        <p:nvSpPr>
          <p:cNvPr id="5" name="Rectangle 4"/>
          <p:cNvSpPr/>
          <p:nvPr/>
        </p:nvSpPr>
        <p:spPr>
          <a:xfrm>
            <a:off x="414528" y="4084320"/>
            <a:ext cx="8375903" cy="1572768"/>
          </a:xfrm>
          <a:prstGeom prst="rect">
            <a:avLst/>
          </a:prstGeom>
          <a:solidFill>
            <a:srgbClr val="CC4927">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36046" y="4244132"/>
            <a:ext cx="7549585" cy="1250795"/>
          </a:xfrm>
        </p:spPr>
        <p:txBody>
          <a:bodyPr>
            <a:normAutofit/>
          </a:bodyPr>
          <a:lstStyle/>
          <a:p>
            <a:r>
              <a:rPr lang="en-US" sz="3600" dirty="0" smtClean="0">
                <a:solidFill>
                  <a:schemeClr val="bg2"/>
                </a:solidFill>
                <a:latin typeface="Arial Narrow" panose="020B0606020202030204" pitchFamily="34" charset="0"/>
              </a:rPr>
              <a:t>Motivational Interviewing can be used in a variety of settings.</a:t>
            </a:r>
            <a:endParaRPr lang="en-US" sz="3600" dirty="0">
              <a:solidFill>
                <a:schemeClr val="bg2"/>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3349642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and is placing building blocks on top of one another."/>
          <p:cNvPicPr>
            <a:picLocks noChangeAspect="1"/>
          </p:cNvPicPr>
          <p:nvPr/>
        </p:nvPicPr>
        <p:blipFill rotWithShape="1">
          <a:blip r:embed="rId4" cstate="print">
            <a:grayscl/>
            <a:extLst>
              <a:ext uri="{28A0092B-C50C-407E-A947-70E740481C1C}">
                <a14:useLocalDpi xmlns:a14="http://schemas.microsoft.com/office/drawing/2010/main" val="0"/>
              </a:ext>
            </a:extLst>
          </a:blip>
          <a:srcRect l="28770" r="5610"/>
          <a:stretch/>
        </p:blipFill>
        <p:spPr>
          <a:xfrm flipH="1">
            <a:off x="277090" y="307861"/>
            <a:ext cx="8506691" cy="6175904"/>
          </a:xfrm>
          <a:prstGeom prst="rect">
            <a:avLst/>
          </a:prstGeom>
        </p:spPr>
      </p:pic>
      <p:grpSp>
        <p:nvGrpSpPr>
          <p:cNvPr id="5" name="Group 4"/>
          <p:cNvGrpSpPr/>
          <p:nvPr/>
        </p:nvGrpSpPr>
        <p:grpSpPr>
          <a:xfrm>
            <a:off x="277090" y="307861"/>
            <a:ext cx="4321088" cy="6175904"/>
            <a:chOff x="277090" y="307861"/>
            <a:chExt cx="4321088" cy="6175904"/>
          </a:xfrm>
        </p:grpSpPr>
        <p:sp>
          <p:nvSpPr>
            <p:cNvPr id="4" name="Rectangle 3"/>
            <p:cNvSpPr/>
            <p:nvPr/>
          </p:nvSpPr>
          <p:spPr>
            <a:xfrm>
              <a:off x="277090" y="307861"/>
              <a:ext cx="4321088" cy="6175904"/>
            </a:xfrm>
            <a:prstGeom prst="rect">
              <a:avLst/>
            </a:prstGeom>
            <a:solidFill>
              <a:srgbClr val="CC4927">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23401" y="1750841"/>
              <a:ext cx="3994567" cy="3970318"/>
            </a:xfrm>
            <a:prstGeom prst="rect">
              <a:avLst/>
            </a:prstGeom>
            <a:noFill/>
          </p:spPr>
          <p:txBody>
            <a:bodyPr wrap="square" rtlCol="0">
              <a:spAutoFit/>
            </a:bodyPr>
            <a:lstStyle/>
            <a:p>
              <a:r>
                <a:rPr lang="en-US" sz="2800" dirty="0">
                  <a:solidFill>
                    <a:schemeClr val="bg1"/>
                  </a:solidFill>
                  <a:latin typeface="Arial Narrow" panose="020B0606020202030204" pitchFamily="34" charset="0"/>
                </a:rPr>
                <a:t>MI is consistent with the goals, values and principles of many helping professions</a:t>
              </a:r>
            </a:p>
            <a:p>
              <a:endParaRPr lang="en-US" sz="2800" dirty="0">
                <a:solidFill>
                  <a:schemeClr val="bg1"/>
                </a:solidFill>
                <a:latin typeface="Arial Narrow" panose="020B0606020202030204" pitchFamily="34" charset="0"/>
              </a:endParaRPr>
            </a:p>
            <a:p>
              <a:r>
                <a:rPr lang="en-US" sz="2800" dirty="0">
                  <a:solidFill>
                    <a:schemeClr val="bg1"/>
                  </a:solidFill>
                  <a:latin typeface="Arial Narrow" panose="020B0606020202030204" pitchFamily="34" charset="0"/>
                </a:rPr>
                <a:t>Person-centered           </a:t>
              </a:r>
            </a:p>
            <a:p>
              <a:r>
                <a:rPr lang="en-US" sz="2800" dirty="0">
                  <a:solidFill>
                    <a:schemeClr val="bg1"/>
                  </a:solidFill>
                  <a:latin typeface="Arial Narrow" panose="020B0606020202030204" pitchFamily="34" charset="0"/>
                </a:rPr>
                <a:t>Strengths-based</a:t>
              </a:r>
            </a:p>
            <a:p>
              <a:r>
                <a:rPr lang="en-US" sz="2800" dirty="0">
                  <a:solidFill>
                    <a:schemeClr val="bg1"/>
                  </a:solidFill>
                  <a:latin typeface="Arial Narrow" panose="020B0606020202030204" pitchFamily="34" charset="0"/>
                </a:rPr>
                <a:t>Collaborative</a:t>
              </a:r>
            </a:p>
            <a:p>
              <a:r>
                <a:rPr lang="en-US" sz="2800" dirty="0">
                  <a:solidFill>
                    <a:schemeClr val="bg1"/>
                  </a:solidFill>
                  <a:latin typeface="Arial Narrow" panose="020B0606020202030204" pitchFamily="34" charset="0"/>
                </a:rPr>
                <a:t>Goal focused</a:t>
              </a:r>
            </a:p>
            <a:p>
              <a:r>
                <a:rPr lang="en-US" sz="2800" dirty="0">
                  <a:solidFill>
                    <a:schemeClr val="bg1"/>
                  </a:solidFill>
                  <a:latin typeface="Arial Narrow" panose="020B0606020202030204" pitchFamily="34" charset="0"/>
                </a:rPr>
                <a:t>Positive Focus/Optimism</a:t>
              </a:r>
            </a:p>
          </p:txBody>
        </p:sp>
        <p:sp>
          <p:nvSpPr>
            <p:cNvPr id="7" name="TextBox 6"/>
            <p:cNvSpPr txBox="1"/>
            <p:nvPr/>
          </p:nvSpPr>
          <p:spPr>
            <a:xfrm>
              <a:off x="470099" y="841663"/>
              <a:ext cx="2632743" cy="769441"/>
            </a:xfrm>
            <a:prstGeom prst="rect">
              <a:avLst/>
            </a:prstGeom>
            <a:noFill/>
          </p:spPr>
          <p:txBody>
            <a:bodyPr wrap="square" rtlCol="0">
              <a:spAutoFit/>
            </a:bodyPr>
            <a:lstStyle/>
            <a:p>
              <a:r>
                <a:rPr lang="en-US" sz="4400" spc="300" dirty="0">
                  <a:solidFill>
                    <a:schemeClr val="bg1"/>
                  </a:solidFill>
                  <a:latin typeface="Arial Narrow" panose="020B0606020202030204" pitchFamily="34" charset="0"/>
                </a:rPr>
                <a:t>Values</a:t>
              </a:r>
            </a:p>
          </p:txBody>
        </p:sp>
      </p:grpSp>
    </p:spTree>
    <p:custDataLst>
      <p:tags r:id="rId1"/>
    </p:custDataLst>
    <p:extLst>
      <p:ext uri="{BB962C8B-B14F-4D97-AF65-F5344CB8AC3E}">
        <p14:creationId xmlns:p14="http://schemas.microsoft.com/office/powerpoint/2010/main" val="2348060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icture of multiple hands with puzzle pieces fitting together to make a whole."/>
          <p:cNvPicPr>
            <a:picLocks noChangeAspect="1"/>
          </p:cNvPicPr>
          <p:nvPr/>
        </p:nvPicPr>
        <p:blipFill rotWithShape="1">
          <a:blip r:embed="rId4" cstate="print">
            <a:grayscl/>
            <a:extLst>
              <a:ext uri="{28A0092B-C50C-407E-A947-70E740481C1C}">
                <a14:useLocalDpi xmlns:a14="http://schemas.microsoft.com/office/drawing/2010/main" val="0"/>
              </a:ext>
            </a:extLst>
          </a:blip>
          <a:srcRect l="7536"/>
          <a:stretch/>
        </p:blipFill>
        <p:spPr>
          <a:xfrm flipH="1">
            <a:off x="298523" y="350452"/>
            <a:ext cx="8454867" cy="6198379"/>
          </a:xfrm>
          <a:prstGeom prst="rect">
            <a:avLst/>
          </a:prstGeom>
        </p:spPr>
      </p:pic>
      <p:grpSp>
        <p:nvGrpSpPr>
          <p:cNvPr id="2" name="Group 1"/>
          <p:cNvGrpSpPr/>
          <p:nvPr/>
        </p:nvGrpSpPr>
        <p:grpSpPr>
          <a:xfrm>
            <a:off x="3678723" y="350452"/>
            <a:ext cx="5074668" cy="6191635"/>
            <a:chOff x="3678723" y="336648"/>
            <a:chExt cx="5074668" cy="6205439"/>
          </a:xfrm>
        </p:grpSpPr>
        <p:sp>
          <p:nvSpPr>
            <p:cNvPr id="5" name="Rectangle 4"/>
            <p:cNvSpPr/>
            <p:nvPr/>
          </p:nvSpPr>
          <p:spPr>
            <a:xfrm>
              <a:off x="3678723" y="336648"/>
              <a:ext cx="5074668" cy="6205439"/>
            </a:xfrm>
            <a:prstGeom prst="rect">
              <a:avLst/>
            </a:prstGeom>
            <a:solidFill>
              <a:srgbClr val="CC4927">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79115" y="1489528"/>
              <a:ext cx="4673884" cy="524386"/>
            </a:xfrm>
            <a:prstGeom prst="rect">
              <a:avLst/>
            </a:prstGeom>
            <a:noFill/>
          </p:spPr>
          <p:txBody>
            <a:bodyPr wrap="square" rtlCol="0">
              <a:spAutoFit/>
            </a:bodyPr>
            <a:lstStyle>
              <a:defPPr>
                <a:defRPr lang="en-US"/>
              </a:defPPr>
              <a:lvl1pPr>
                <a:defRPr sz="1600">
                  <a:solidFill>
                    <a:schemeClr val="bg1"/>
                  </a:solidFill>
                  <a:latin typeface="Microsoft New Tai Lue" panose="020B0502040204020203" pitchFamily="34" charset="0"/>
                  <a:ea typeface="Cambria Math" panose="02040503050406030204" pitchFamily="18" charset="0"/>
                  <a:cs typeface="Microsoft New Tai Lue" panose="020B0502040204020203" pitchFamily="34" charset="0"/>
                </a:defRPr>
              </a:lvl1pPr>
            </a:lstStyle>
            <a:p>
              <a:r>
                <a:rPr lang="en-US" sz="2800" dirty="0">
                  <a:latin typeface="Arial Narrow" panose="020B0606020202030204" pitchFamily="34" charset="0"/>
                </a:rPr>
                <a:t>My Recent Change</a:t>
              </a:r>
            </a:p>
          </p:txBody>
        </p:sp>
        <p:sp>
          <p:nvSpPr>
            <p:cNvPr id="6" name="TextBox 5"/>
            <p:cNvSpPr txBox="1"/>
            <p:nvPr/>
          </p:nvSpPr>
          <p:spPr>
            <a:xfrm>
              <a:off x="3879115" y="2171237"/>
              <a:ext cx="4622514" cy="3477875"/>
            </a:xfrm>
            <a:prstGeom prst="rect">
              <a:avLst/>
            </a:prstGeom>
            <a:noFill/>
          </p:spPr>
          <p:txBody>
            <a:bodyPr wrap="square" rtlCol="0">
              <a:spAutoFit/>
            </a:bodyPr>
            <a:lstStyle/>
            <a:p>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Pair up with a partner.</a:t>
              </a:r>
              <a:b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br>
              <a:endPar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endParaRPr>
            </a:p>
            <a:p>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Talk about a successful recent change you personally made.</a:t>
              </a:r>
            </a:p>
            <a:p>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Who supported you?  How did they help you make the change?</a:t>
              </a:r>
            </a:p>
            <a:p>
              <a:endPar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endParaRPr>
            </a:p>
            <a:p>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3 minutes each to share</a:t>
              </a:r>
            </a:p>
            <a:p>
              <a:endPar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endParaRPr>
            </a:p>
            <a:p>
              <a:r>
                <a:rPr lang="en-US" sz="2000" dirty="0">
                  <a:solidFill>
                    <a:schemeClr val="bg1"/>
                  </a:solidFill>
                  <a:latin typeface="Arial Narrow" panose="020B0606020202030204" pitchFamily="34" charset="0"/>
                  <a:ea typeface="Cambria Math" panose="02040503050406030204" pitchFamily="18" charset="0"/>
                  <a:cs typeface="Microsoft New Tai Lue" panose="020B0502040204020203" pitchFamily="34" charset="0"/>
                </a:rPr>
                <a:t>Important:  Choose something you feel comfortable sharing with the entire group!</a:t>
              </a:r>
            </a:p>
          </p:txBody>
        </p:sp>
        <p:sp>
          <p:nvSpPr>
            <p:cNvPr id="11" name="Rectangle 10"/>
            <p:cNvSpPr/>
            <p:nvPr/>
          </p:nvSpPr>
          <p:spPr>
            <a:xfrm>
              <a:off x="3678723" y="343392"/>
              <a:ext cx="5074668" cy="98881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904566" y="463307"/>
              <a:ext cx="4221481" cy="707886"/>
            </a:xfrm>
            <a:prstGeom prst="rect">
              <a:avLst/>
            </a:prstGeom>
            <a:noFill/>
          </p:spPr>
          <p:txBody>
            <a:bodyPr wrap="square" rtlCol="0">
              <a:spAutoFit/>
            </a:bodyPr>
            <a:lstStyle/>
            <a:p>
              <a:r>
                <a:rPr lang="en-US" sz="4000" spc="300" dirty="0">
                  <a:solidFill>
                    <a:schemeClr val="bg1">
                      <a:lumMod val="85000"/>
                    </a:schemeClr>
                  </a:solidFill>
                  <a:latin typeface="Century Gothic" panose="020B0502020202020204" pitchFamily="34" charset="0"/>
                </a:rPr>
                <a:t>ACTIVITY</a:t>
              </a:r>
            </a:p>
          </p:txBody>
        </p:sp>
      </p:grpSp>
    </p:spTree>
    <p:custDataLst>
      <p:tags r:id="rId1"/>
    </p:custDataLst>
    <p:extLst>
      <p:ext uri="{BB962C8B-B14F-4D97-AF65-F5344CB8AC3E}">
        <p14:creationId xmlns:p14="http://schemas.microsoft.com/office/powerpoint/2010/main" val="2214164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wo women talking."/>
          <p:cNvPicPr>
            <a:picLocks noChangeAspect="1"/>
          </p:cNvPicPr>
          <p:nvPr/>
        </p:nvPicPr>
        <p:blipFill rotWithShape="1">
          <a:blip r:embed="rId4" cstate="print">
            <a:extLst>
              <a:ext uri="{28A0092B-C50C-407E-A947-70E740481C1C}">
                <a14:useLocalDpi xmlns:a14="http://schemas.microsoft.com/office/drawing/2010/main" val="0"/>
              </a:ext>
            </a:extLst>
          </a:blip>
          <a:srcRect t="14807" b="17140"/>
          <a:stretch/>
        </p:blipFill>
        <p:spPr>
          <a:xfrm>
            <a:off x="112897" y="301054"/>
            <a:ext cx="8887146" cy="4313761"/>
          </a:xfrm>
          <a:prstGeom prst="rect">
            <a:avLst/>
          </a:prstGeom>
        </p:spPr>
      </p:pic>
      <p:grpSp>
        <p:nvGrpSpPr>
          <p:cNvPr id="3" name="Group 2"/>
          <p:cNvGrpSpPr/>
          <p:nvPr/>
        </p:nvGrpSpPr>
        <p:grpSpPr>
          <a:xfrm>
            <a:off x="319028" y="4211122"/>
            <a:ext cx="8524531" cy="2950931"/>
            <a:chOff x="319028" y="4211122"/>
            <a:chExt cx="8524531" cy="2950931"/>
          </a:xfrm>
        </p:grpSpPr>
        <p:sp>
          <p:nvSpPr>
            <p:cNvPr id="2" name="Rectangle 1"/>
            <p:cNvSpPr/>
            <p:nvPr/>
          </p:nvSpPr>
          <p:spPr>
            <a:xfrm>
              <a:off x="319028" y="4543632"/>
              <a:ext cx="8474885" cy="2141759"/>
            </a:xfrm>
            <a:prstGeom prst="rect">
              <a:avLst/>
            </a:prstGeom>
            <a:solidFill>
              <a:srgbClr val="7F7F7F">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693122" y="4973383"/>
              <a:ext cx="6528009" cy="1384995"/>
            </a:xfrm>
            <a:prstGeom prst="rect">
              <a:avLst/>
            </a:prstGeom>
            <a:noFill/>
          </p:spPr>
          <p:txBody>
            <a:bodyPr wrap="square" rtlCol="0">
              <a:spAutoFit/>
            </a:bodyPr>
            <a:lstStyle/>
            <a:p>
              <a:r>
                <a:rPr lang="en-US" sz="2800" i="1" dirty="0">
                  <a:solidFill>
                    <a:schemeClr val="bg1"/>
                  </a:solidFill>
                  <a:latin typeface="Arial Narrow" panose="020B0606020202030204" pitchFamily="34" charset="0"/>
                </a:rPr>
                <a:t>MI is a collaborative conversation style for strengthening a person’s own motivation and commitment to change.</a:t>
              </a:r>
            </a:p>
          </p:txBody>
        </p:sp>
        <p:sp>
          <p:nvSpPr>
            <p:cNvPr id="10" name="Rectangle 9"/>
            <p:cNvSpPr/>
            <p:nvPr/>
          </p:nvSpPr>
          <p:spPr>
            <a:xfrm>
              <a:off x="319028" y="4211122"/>
              <a:ext cx="1374094" cy="2646878"/>
            </a:xfrm>
            <a:prstGeom prst="rect">
              <a:avLst/>
            </a:prstGeom>
          </p:spPr>
          <p:txBody>
            <a:bodyPr wrap="none">
              <a:spAutoFit/>
            </a:bodyPr>
            <a:lstStyle/>
            <a:p>
              <a:r>
                <a:rPr lang="en-US" sz="16600" dirty="0">
                  <a:solidFill>
                    <a:schemeClr val="bg1">
                      <a:lumMod val="85000"/>
                    </a:schemeClr>
                  </a:solidFill>
                  <a:latin typeface="CiscoSansTT Condensed Heavy" panose="020B0A06020200020303" pitchFamily="34" charset="0"/>
                </a:rPr>
                <a:t>“</a:t>
              </a:r>
            </a:p>
          </p:txBody>
        </p:sp>
        <p:sp>
          <p:nvSpPr>
            <p:cNvPr id="11" name="Rectangle 10"/>
            <p:cNvSpPr/>
            <p:nvPr/>
          </p:nvSpPr>
          <p:spPr>
            <a:xfrm rot="10800000">
              <a:off x="7469465" y="4515175"/>
              <a:ext cx="1374094" cy="2646878"/>
            </a:xfrm>
            <a:prstGeom prst="rect">
              <a:avLst/>
            </a:prstGeom>
          </p:spPr>
          <p:txBody>
            <a:bodyPr wrap="none">
              <a:spAutoFit/>
            </a:bodyPr>
            <a:lstStyle/>
            <a:p>
              <a:r>
                <a:rPr lang="en-US" sz="16600" dirty="0">
                  <a:solidFill>
                    <a:schemeClr val="bg1">
                      <a:lumMod val="85000"/>
                    </a:schemeClr>
                  </a:solidFill>
                  <a:latin typeface="CiscoSansTT Condensed Heavy" panose="020B0A06020200020303" pitchFamily="34" charset="0"/>
                </a:rPr>
                <a:t>“</a:t>
              </a:r>
            </a:p>
          </p:txBody>
        </p:sp>
      </p:grpSp>
    </p:spTree>
    <p:custDataLst>
      <p:tags r:id="rId1"/>
    </p:custDataLst>
    <p:extLst>
      <p:ext uri="{BB962C8B-B14F-4D97-AF65-F5344CB8AC3E}">
        <p14:creationId xmlns:p14="http://schemas.microsoft.com/office/powerpoint/2010/main" val="41093351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QFpOSvlt"/>
  <p:tag name="ARTICULATE_DESIGN_ID_CUSTOM DESIGN" val="F38k6QSs"/>
  <p:tag name="ARTICULATE_DESIGN_ID_1_OFFICE THEME" val="5APhLmcA"/>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 Template V1" id="{6249C633-2E3C-4C70-8698-17C260DD26F3}" vid="{790C1B4B-06EE-46D1-94EC-DD183DA4B1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17219</TotalTime>
  <Words>3670</Words>
  <Application>Microsoft Office PowerPoint</Application>
  <PresentationFormat>On-screen Show (4:3)</PresentationFormat>
  <Paragraphs>311</Paragraphs>
  <Slides>20</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Arial Narrow</vt:lpstr>
      <vt:lpstr>Calibri</vt:lpstr>
      <vt:lpstr>Calibri Light</vt:lpstr>
      <vt:lpstr>Cambria Math</vt:lpstr>
      <vt:lpstr>Century Gothic</vt:lpstr>
      <vt:lpstr>CiscoSansTT Condensed Heavy</vt:lpstr>
      <vt:lpstr>Microsoft New Tai Lue</vt:lpstr>
      <vt:lpstr>Office Theme</vt:lpstr>
      <vt:lpstr>1_Office Theme</vt:lpstr>
      <vt:lpstr>PowerPoint Presentation</vt:lpstr>
      <vt:lpstr>PowerPoint Presentation</vt:lpstr>
      <vt:lpstr>PowerPoint Presentation</vt:lpstr>
      <vt:lpstr>PowerPoint Presentation</vt:lpstr>
      <vt:lpstr>PowerPoint Presentation</vt:lpstr>
      <vt:lpstr>Motivational Interviewing can be used in a variety of settings.</vt:lpstr>
      <vt:lpstr>PowerPoint Presentation</vt:lpstr>
      <vt:lpstr>PowerPoint Presentation</vt:lpstr>
      <vt:lpstr>PowerPoint Presentation</vt:lpstr>
      <vt:lpstr>PowerPoint Presentation</vt:lpstr>
      <vt:lpstr>PowerPoint Presentation</vt:lpstr>
      <vt:lpstr>Role of Providers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Office of Information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Trotta, Heidi</dc:creator>
  <cp:lastModifiedBy>Trotta, Heidi</cp:lastModifiedBy>
  <cp:revision>147</cp:revision>
  <cp:lastPrinted>2021-03-22T23:21:25Z</cp:lastPrinted>
  <dcterms:created xsi:type="dcterms:W3CDTF">2021-02-09T18:05:28Z</dcterms:created>
  <dcterms:modified xsi:type="dcterms:W3CDTF">2021-06-01T20:40:14Z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EE4D955D-EF4E-44D3-BBE2-33A572F0A6B3</vt:lpwstr>
  </property>
  <property fmtid="{D5CDD505-2E9C-101B-9397-08002B2CF9AE}" pid="3" name="ArticulatePath">
    <vt:lpwstr>Idea #1</vt:lpwstr>
  </property>
</Properties>
</file>