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8" r:id="rId3"/>
    <p:sldId id="279" r:id="rId4"/>
    <p:sldId id="288" r:id="rId5"/>
    <p:sldId id="287" r:id="rId6"/>
    <p:sldId id="263" r:id="rId7"/>
    <p:sldId id="268" r:id="rId8"/>
    <p:sldId id="282" r:id="rId9"/>
    <p:sldId id="296" r:id="rId10"/>
    <p:sldId id="265" r:id="rId11"/>
    <p:sldId id="292" r:id="rId12"/>
    <p:sldId id="289" r:id="rId13"/>
    <p:sldId id="295" r:id="rId14"/>
    <p:sldId id="294" r:id="rId15"/>
    <p:sldId id="28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XU4UDk6fZFDbMqFSY3vdg==" hashData="njNVDo0uHoLYdN3srnqVRL66aQiB15M8EQKczz96efTtCh5O+nMp7ROkeradk9ehge6EYiJ5/b50Zx75KztMt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A62"/>
    <a:srgbClr val="7F7F7F"/>
    <a:srgbClr val="6851A3"/>
    <a:srgbClr val="CC4927"/>
    <a:srgbClr val="DDD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67368" autoAdjust="0"/>
  </p:normalViewPr>
  <p:slideViewPr>
    <p:cSldViewPr snapToGrid="0">
      <p:cViewPr varScale="1">
        <p:scale>
          <a:sx n="66" d="100"/>
          <a:sy n="66" d="100"/>
        </p:scale>
        <p:origin x="2028" y="72"/>
      </p:cViewPr>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E1442-EC10-4466-950A-0572C351A97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41357AA-0E2F-4B69-80AE-45A3FC0FD891}">
      <dgm:prSet phldrT="[Text]"/>
      <dgm:spPr>
        <a:solidFill>
          <a:schemeClr val="tx1"/>
        </a:solidFill>
      </dgm:spPr>
      <dgm:t>
        <a:bodyPr/>
        <a:lstStyle/>
        <a:p>
          <a:r>
            <a:rPr lang="en-US" dirty="0"/>
            <a:t>Spirit</a:t>
          </a:r>
        </a:p>
      </dgm:t>
    </dgm:pt>
    <dgm:pt modelId="{03EE4E4B-0BD3-4F21-9C32-382B38A2D251}" type="parTrans" cxnId="{533755F1-B3F0-4548-A565-F282C8986DD3}">
      <dgm:prSet/>
      <dgm:spPr/>
      <dgm:t>
        <a:bodyPr/>
        <a:lstStyle/>
        <a:p>
          <a:endParaRPr lang="en-US"/>
        </a:p>
      </dgm:t>
    </dgm:pt>
    <dgm:pt modelId="{85589AB0-CC86-4290-A040-2F4E1CFD73F3}" type="sibTrans" cxnId="{533755F1-B3F0-4548-A565-F282C8986DD3}">
      <dgm:prSet/>
      <dgm:spPr/>
      <dgm:t>
        <a:bodyPr/>
        <a:lstStyle/>
        <a:p>
          <a:endParaRPr lang="en-US"/>
        </a:p>
      </dgm:t>
    </dgm:pt>
    <dgm:pt modelId="{2FDC8EBF-0B83-4653-8E50-3A1BEDF6990A}">
      <dgm:prSet phldrT="[Text]"/>
      <dgm:spPr>
        <a:solidFill>
          <a:srgbClr val="6A4A62"/>
        </a:solidFill>
      </dgm:spPr>
      <dgm:t>
        <a:bodyPr/>
        <a:lstStyle/>
        <a:p>
          <a:r>
            <a:rPr lang="en-US" dirty="0"/>
            <a:t>Partnership</a:t>
          </a:r>
        </a:p>
      </dgm:t>
    </dgm:pt>
    <dgm:pt modelId="{194070DF-9434-4AF4-8C31-DAA980E423F5}" type="parTrans" cxnId="{1768FAC5-1F31-4B4D-BA42-7321A2090AFA}">
      <dgm:prSet/>
      <dgm:spPr/>
      <dgm:t>
        <a:bodyPr/>
        <a:lstStyle/>
        <a:p>
          <a:endParaRPr lang="en-US"/>
        </a:p>
      </dgm:t>
    </dgm:pt>
    <dgm:pt modelId="{990BD86F-7D0F-4F75-A330-02792E3006C0}" type="sibTrans" cxnId="{1768FAC5-1F31-4B4D-BA42-7321A2090AFA}">
      <dgm:prSet/>
      <dgm:spPr>
        <a:solidFill>
          <a:srgbClr val="6A4A62"/>
        </a:solidFill>
      </dgm:spPr>
      <dgm:t>
        <a:bodyPr/>
        <a:lstStyle/>
        <a:p>
          <a:endParaRPr lang="en-US"/>
        </a:p>
      </dgm:t>
    </dgm:pt>
    <dgm:pt modelId="{F3EE6E06-1ED8-47C2-A7D3-D86F4967A1A4}">
      <dgm:prSet phldrT="[Text]"/>
      <dgm:spPr>
        <a:solidFill>
          <a:srgbClr val="6A4A62"/>
        </a:solidFill>
      </dgm:spPr>
      <dgm:t>
        <a:bodyPr/>
        <a:lstStyle/>
        <a:p>
          <a:r>
            <a:rPr lang="en-US" dirty="0"/>
            <a:t>Acceptance</a:t>
          </a:r>
        </a:p>
      </dgm:t>
    </dgm:pt>
    <dgm:pt modelId="{A27C9EFE-F1FF-4863-B4E9-53D9F3DDC140}" type="parTrans" cxnId="{344F54DA-8542-4351-8414-12FB56947DC6}">
      <dgm:prSet/>
      <dgm:spPr/>
      <dgm:t>
        <a:bodyPr/>
        <a:lstStyle/>
        <a:p>
          <a:endParaRPr lang="en-US"/>
        </a:p>
      </dgm:t>
    </dgm:pt>
    <dgm:pt modelId="{7337075E-F563-4AA5-81F9-34D812A08B67}" type="sibTrans" cxnId="{344F54DA-8542-4351-8414-12FB56947DC6}">
      <dgm:prSet/>
      <dgm:spPr>
        <a:solidFill>
          <a:srgbClr val="6A4A62"/>
        </a:solidFill>
      </dgm:spPr>
      <dgm:t>
        <a:bodyPr/>
        <a:lstStyle/>
        <a:p>
          <a:endParaRPr lang="en-US"/>
        </a:p>
      </dgm:t>
    </dgm:pt>
    <dgm:pt modelId="{AB6150B6-BC15-4D63-AC22-C18FF69CCED2}">
      <dgm:prSet phldrT="[Text]"/>
      <dgm:spPr>
        <a:solidFill>
          <a:srgbClr val="6A4A62"/>
        </a:solidFill>
      </dgm:spPr>
      <dgm:t>
        <a:bodyPr/>
        <a:lstStyle/>
        <a:p>
          <a:r>
            <a:rPr lang="en-US" dirty="0"/>
            <a:t>Compassion</a:t>
          </a:r>
        </a:p>
      </dgm:t>
    </dgm:pt>
    <dgm:pt modelId="{F0D898DB-3C08-4C17-BF0E-B4BCF288339C}" type="parTrans" cxnId="{34349AFF-630B-4437-9D25-46F3D8C05DC6}">
      <dgm:prSet/>
      <dgm:spPr/>
      <dgm:t>
        <a:bodyPr/>
        <a:lstStyle/>
        <a:p>
          <a:endParaRPr lang="en-US"/>
        </a:p>
      </dgm:t>
    </dgm:pt>
    <dgm:pt modelId="{79265B8C-505E-47FA-B4B0-123E30AA8E9A}" type="sibTrans" cxnId="{34349AFF-630B-4437-9D25-46F3D8C05DC6}">
      <dgm:prSet/>
      <dgm:spPr>
        <a:solidFill>
          <a:srgbClr val="6A4A62"/>
        </a:solidFill>
      </dgm:spPr>
      <dgm:t>
        <a:bodyPr/>
        <a:lstStyle/>
        <a:p>
          <a:endParaRPr lang="en-US"/>
        </a:p>
      </dgm:t>
      <dgm:extLst>
        <a:ext uri="{E40237B7-FDA0-4F09-8148-C483321AD2D9}">
          <dgm14:cNvPr xmlns:dgm14="http://schemas.microsoft.com/office/drawing/2010/diagram" id="0" name="" descr="A graphic of a circle with the 4 elements of MI, one in each circle with Spirt in the middle."/>
        </a:ext>
      </dgm:extLst>
    </dgm:pt>
    <dgm:pt modelId="{D5ACC157-0507-4EC4-AF68-9D416C6C3138}">
      <dgm:prSet phldrT="[Text]"/>
      <dgm:spPr>
        <a:solidFill>
          <a:srgbClr val="6A4A62"/>
        </a:solidFill>
      </dgm:spPr>
      <dgm:t>
        <a:bodyPr/>
        <a:lstStyle/>
        <a:p>
          <a:r>
            <a:rPr lang="en-US" dirty="0"/>
            <a:t>Evocation </a:t>
          </a:r>
        </a:p>
      </dgm:t>
    </dgm:pt>
    <dgm:pt modelId="{11417778-B247-4BD3-87E4-3FA0F001BE4B}" type="parTrans" cxnId="{C39D53E7-885D-4860-8C61-05027CF4CC0F}">
      <dgm:prSet/>
      <dgm:spPr/>
      <dgm:t>
        <a:bodyPr/>
        <a:lstStyle/>
        <a:p>
          <a:endParaRPr lang="en-US"/>
        </a:p>
      </dgm:t>
    </dgm:pt>
    <dgm:pt modelId="{97A3DC19-6352-4837-826E-34F882465690}" type="sibTrans" cxnId="{C39D53E7-885D-4860-8C61-05027CF4CC0F}">
      <dgm:prSet/>
      <dgm:spPr>
        <a:solidFill>
          <a:srgbClr val="6A4A62"/>
        </a:solidFill>
      </dgm:spPr>
      <dgm:t>
        <a:bodyPr/>
        <a:lstStyle/>
        <a:p>
          <a:endParaRPr lang="en-US"/>
        </a:p>
      </dgm:t>
    </dgm:pt>
    <dgm:pt modelId="{60E8B4C2-AD03-44E9-9A25-6F273F85BB6D}" type="pres">
      <dgm:prSet presAssocID="{B32E1442-EC10-4466-950A-0572C351A975}" presName="Name0" presStyleCnt="0">
        <dgm:presLayoutVars>
          <dgm:chMax val="1"/>
          <dgm:dir/>
          <dgm:animLvl val="ctr"/>
          <dgm:resizeHandles val="exact"/>
        </dgm:presLayoutVars>
      </dgm:prSet>
      <dgm:spPr/>
      <dgm:t>
        <a:bodyPr/>
        <a:lstStyle/>
        <a:p>
          <a:endParaRPr lang="en-US"/>
        </a:p>
      </dgm:t>
    </dgm:pt>
    <dgm:pt modelId="{287C2FD7-FF75-47C1-B361-BBBAA0630AEF}" type="pres">
      <dgm:prSet presAssocID="{241357AA-0E2F-4B69-80AE-45A3FC0FD891}" presName="centerShape" presStyleLbl="node0" presStyleIdx="0" presStyleCnt="1"/>
      <dgm:spPr/>
      <dgm:t>
        <a:bodyPr/>
        <a:lstStyle/>
        <a:p>
          <a:endParaRPr lang="en-US"/>
        </a:p>
      </dgm:t>
    </dgm:pt>
    <dgm:pt modelId="{011998DF-5759-436B-9125-34A6439DB2AF}" type="pres">
      <dgm:prSet presAssocID="{2FDC8EBF-0B83-4653-8E50-3A1BEDF6990A}" presName="node" presStyleLbl="node1" presStyleIdx="0" presStyleCnt="4">
        <dgm:presLayoutVars>
          <dgm:bulletEnabled val="1"/>
        </dgm:presLayoutVars>
      </dgm:prSet>
      <dgm:spPr/>
      <dgm:t>
        <a:bodyPr/>
        <a:lstStyle/>
        <a:p>
          <a:endParaRPr lang="en-US"/>
        </a:p>
      </dgm:t>
    </dgm:pt>
    <dgm:pt modelId="{C711B4A3-F959-4673-8A33-E29C2EA256A5}" type="pres">
      <dgm:prSet presAssocID="{2FDC8EBF-0B83-4653-8E50-3A1BEDF6990A}" presName="dummy" presStyleCnt="0"/>
      <dgm:spPr/>
    </dgm:pt>
    <dgm:pt modelId="{B6D970DA-F217-49B5-A081-7E2B081999FB}" type="pres">
      <dgm:prSet presAssocID="{990BD86F-7D0F-4F75-A330-02792E3006C0}" presName="sibTrans" presStyleLbl="sibTrans2D1" presStyleIdx="0" presStyleCnt="4"/>
      <dgm:spPr/>
      <dgm:t>
        <a:bodyPr/>
        <a:lstStyle/>
        <a:p>
          <a:endParaRPr lang="en-US"/>
        </a:p>
      </dgm:t>
    </dgm:pt>
    <dgm:pt modelId="{B4219691-C333-4F0A-AE9D-B80834207B5B}" type="pres">
      <dgm:prSet presAssocID="{F3EE6E06-1ED8-47C2-A7D3-D86F4967A1A4}" presName="node" presStyleLbl="node1" presStyleIdx="1" presStyleCnt="4">
        <dgm:presLayoutVars>
          <dgm:bulletEnabled val="1"/>
        </dgm:presLayoutVars>
      </dgm:prSet>
      <dgm:spPr/>
      <dgm:t>
        <a:bodyPr/>
        <a:lstStyle/>
        <a:p>
          <a:endParaRPr lang="en-US"/>
        </a:p>
      </dgm:t>
    </dgm:pt>
    <dgm:pt modelId="{4ABCA236-1046-43F5-96AD-F702559D1AD7}" type="pres">
      <dgm:prSet presAssocID="{F3EE6E06-1ED8-47C2-A7D3-D86F4967A1A4}" presName="dummy" presStyleCnt="0"/>
      <dgm:spPr/>
    </dgm:pt>
    <dgm:pt modelId="{C08287F6-FC47-45C0-96D7-E01364F80653}" type="pres">
      <dgm:prSet presAssocID="{7337075E-F563-4AA5-81F9-34D812A08B67}" presName="sibTrans" presStyleLbl="sibTrans2D1" presStyleIdx="1" presStyleCnt="4"/>
      <dgm:spPr/>
      <dgm:t>
        <a:bodyPr/>
        <a:lstStyle/>
        <a:p>
          <a:endParaRPr lang="en-US"/>
        </a:p>
      </dgm:t>
    </dgm:pt>
    <dgm:pt modelId="{7CF781BE-8977-4CA6-9012-83CD7483DA1F}" type="pres">
      <dgm:prSet presAssocID="{AB6150B6-BC15-4D63-AC22-C18FF69CCED2}" presName="node" presStyleLbl="node1" presStyleIdx="2" presStyleCnt="4">
        <dgm:presLayoutVars>
          <dgm:bulletEnabled val="1"/>
        </dgm:presLayoutVars>
      </dgm:prSet>
      <dgm:spPr/>
      <dgm:t>
        <a:bodyPr/>
        <a:lstStyle/>
        <a:p>
          <a:endParaRPr lang="en-US"/>
        </a:p>
      </dgm:t>
    </dgm:pt>
    <dgm:pt modelId="{4DED381A-47D5-40F8-8637-4F16C66F34EF}" type="pres">
      <dgm:prSet presAssocID="{AB6150B6-BC15-4D63-AC22-C18FF69CCED2}" presName="dummy" presStyleCnt="0"/>
      <dgm:spPr/>
    </dgm:pt>
    <dgm:pt modelId="{023475B8-857E-426E-A443-3A777AD8F8A4}" type="pres">
      <dgm:prSet presAssocID="{79265B8C-505E-47FA-B4B0-123E30AA8E9A}" presName="sibTrans" presStyleLbl="sibTrans2D1" presStyleIdx="2" presStyleCnt="4"/>
      <dgm:spPr/>
      <dgm:t>
        <a:bodyPr/>
        <a:lstStyle/>
        <a:p>
          <a:endParaRPr lang="en-US"/>
        </a:p>
      </dgm:t>
    </dgm:pt>
    <dgm:pt modelId="{533C709B-CD88-491F-AFF4-BFC4A3F4A199}" type="pres">
      <dgm:prSet presAssocID="{D5ACC157-0507-4EC4-AF68-9D416C6C3138}" presName="node" presStyleLbl="node1" presStyleIdx="3" presStyleCnt="4">
        <dgm:presLayoutVars>
          <dgm:bulletEnabled val="1"/>
        </dgm:presLayoutVars>
      </dgm:prSet>
      <dgm:spPr/>
      <dgm:t>
        <a:bodyPr/>
        <a:lstStyle/>
        <a:p>
          <a:endParaRPr lang="en-US"/>
        </a:p>
      </dgm:t>
    </dgm:pt>
    <dgm:pt modelId="{F7E8496E-D7DF-4154-BA64-2F245794AE5B}" type="pres">
      <dgm:prSet presAssocID="{D5ACC157-0507-4EC4-AF68-9D416C6C3138}" presName="dummy" presStyleCnt="0"/>
      <dgm:spPr/>
    </dgm:pt>
    <dgm:pt modelId="{58227372-473E-462F-9EF2-F5B07770E3E1}" type="pres">
      <dgm:prSet presAssocID="{97A3DC19-6352-4837-826E-34F882465690}" presName="sibTrans" presStyleLbl="sibTrans2D1" presStyleIdx="3" presStyleCnt="4"/>
      <dgm:spPr/>
      <dgm:t>
        <a:bodyPr/>
        <a:lstStyle/>
        <a:p>
          <a:endParaRPr lang="en-US"/>
        </a:p>
      </dgm:t>
    </dgm:pt>
  </dgm:ptLst>
  <dgm:cxnLst>
    <dgm:cxn modelId="{C39D53E7-885D-4860-8C61-05027CF4CC0F}" srcId="{241357AA-0E2F-4B69-80AE-45A3FC0FD891}" destId="{D5ACC157-0507-4EC4-AF68-9D416C6C3138}" srcOrd="3" destOrd="0" parTransId="{11417778-B247-4BD3-87E4-3FA0F001BE4B}" sibTransId="{97A3DC19-6352-4837-826E-34F882465690}"/>
    <dgm:cxn modelId="{FFACAB95-960D-4000-B6F8-C73BE3BC9BEC}" type="presOf" srcId="{2FDC8EBF-0B83-4653-8E50-3A1BEDF6990A}" destId="{011998DF-5759-436B-9125-34A6439DB2AF}" srcOrd="0" destOrd="0" presId="urn:microsoft.com/office/officeart/2005/8/layout/radial6"/>
    <dgm:cxn modelId="{A3E4EBC4-D0FE-45AD-B746-51DA6208B350}" type="presOf" srcId="{F3EE6E06-1ED8-47C2-A7D3-D86F4967A1A4}" destId="{B4219691-C333-4F0A-AE9D-B80834207B5B}" srcOrd="0" destOrd="0" presId="urn:microsoft.com/office/officeart/2005/8/layout/radial6"/>
    <dgm:cxn modelId="{260B0746-C8AB-4E38-A503-FDB7486A40CD}" type="presOf" srcId="{990BD86F-7D0F-4F75-A330-02792E3006C0}" destId="{B6D970DA-F217-49B5-A081-7E2B081999FB}" srcOrd="0" destOrd="0" presId="urn:microsoft.com/office/officeart/2005/8/layout/radial6"/>
    <dgm:cxn modelId="{344F54DA-8542-4351-8414-12FB56947DC6}" srcId="{241357AA-0E2F-4B69-80AE-45A3FC0FD891}" destId="{F3EE6E06-1ED8-47C2-A7D3-D86F4967A1A4}" srcOrd="1" destOrd="0" parTransId="{A27C9EFE-F1FF-4863-B4E9-53D9F3DDC140}" sibTransId="{7337075E-F563-4AA5-81F9-34D812A08B67}"/>
    <dgm:cxn modelId="{9C7431A6-0BCA-4FCB-86C0-9463D1FEBE79}" type="presOf" srcId="{AB6150B6-BC15-4D63-AC22-C18FF69CCED2}" destId="{7CF781BE-8977-4CA6-9012-83CD7483DA1F}" srcOrd="0" destOrd="0" presId="urn:microsoft.com/office/officeart/2005/8/layout/radial6"/>
    <dgm:cxn modelId="{533755F1-B3F0-4548-A565-F282C8986DD3}" srcId="{B32E1442-EC10-4466-950A-0572C351A975}" destId="{241357AA-0E2F-4B69-80AE-45A3FC0FD891}" srcOrd="0" destOrd="0" parTransId="{03EE4E4B-0BD3-4F21-9C32-382B38A2D251}" sibTransId="{85589AB0-CC86-4290-A040-2F4E1CFD73F3}"/>
    <dgm:cxn modelId="{4EC86176-1479-4496-A82A-16ADDDCD5AC3}" type="presOf" srcId="{241357AA-0E2F-4B69-80AE-45A3FC0FD891}" destId="{287C2FD7-FF75-47C1-B361-BBBAA0630AEF}" srcOrd="0" destOrd="0" presId="urn:microsoft.com/office/officeart/2005/8/layout/radial6"/>
    <dgm:cxn modelId="{AF9B1B13-2340-4267-B64E-81253B5D12E0}" type="presOf" srcId="{D5ACC157-0507-4EC4-AF68-9D416C6C3138}" destId="{533C709B-CD88-491F-AFF4-BFC4A3F4A199}" srcOrd="0" destOrd="0" presId="urn:microsoft.com/office/officeart/2005/8/layout/radial6"/>
    <dgm:cxn modelId="{8A65A9AA-5A8F-40A5-B375-F6785E890275}" type="presOf" srcId="{7337075E-F563-4AA5-81F9-34D812A08B67}" destId="{C08287F6-FC47-45C0-96D7-E01364F80653}" srcOrd="0" destOrd="0" presId="urn:microsoft.com/office/officeart/2005/8/layout/radial6"/>
    <dgm:cxn modelId="{07259FBC-68A8-46B1-BD8E-FE805C150CC7}" type="presOf" srcId="{B32E1442-EC10-4466-950A-0572C351A975}" destId="{60E8B4C2-AD03-44E9-9A25-6F273F85BB6D}" srcOrd="0" destOrd="0" presId="urn:microsoft.com/office/officeart/2005/8/layout/radial6"/>
    <dgm:cxn modelId="{1768FAC5-1F31-4B4D-BA42-7321A2090AFA}" srcId="{241357AA-0E2F-4B69-80AE-45A3FC0FD891}" destId="{2FDC8EBF-0B83-4653-8E50-3A1BEDF6990A}" srcOrd="0" destOrd="0" parTransId="{194070DF-9434-4AF4-8C31-DAA980E423F5}" sibTransId="{990BD86F-7D0F-4F75-A330-02792E3006C0}"/>
    <dgm:cxn modelId="{62CA858F-CBC7-4488-B84A-2A11AD5FA78D}" type="presOf" srcId="{79265B8C-505E-47FA-B4B0-123E30AA8E9A}" destId="{023475B8-857E-426E-A443-3A777AD8F8A4}" srcOrd="0" destOrd="0" presId="urn:microsoft.com/office/officeart/2005/8/layout/radial6"/>
    <dgm:cxn modelId="{34349AFF-630B-4437-9D25-46F3D8C05DC6}" srcId="{241357AA-0E2F-4B69-80AE-45A3FC0FD891}" destId="{AB6150B6-BC15-4D63-AC22-C18FF69CCED2}" srcOrd="2" destOrd="0" parTransId="{F0D898DB-3C08-4C17-BF0E-B4BCF288339C}" sibTransId="{79265B8C-505E-47FA-B4B0-123E30AA8E9A}"/>
    <dgm:cxn modelId="{82BA6711-7ABB-4EE8-A5FD-80510626D14B}" type="presOf" srcId="{97A3DC19-6352-4837-826E-34F882465690}" destId="{58227372-473E-462F-9EF2-F5B07770E3E1}" srcOrd="0" destOrd="0" presId="urn:microsoft.com/office/officeart/2005/8/layout/radial6"/>
    <dgm:cxn modelId="{CC00456D-F797-4198-8E5A-AF4C5852243B}" type="presParOf" srcId="{60E8B4C2-AD03-44E9-9A25-6F273F85BB6D}" destId="{287C2FD7-FF75-47C1-B361-BBBAA0630AEF}" srcOrd="0" destOrd="0" presId="urn:microsoft.com/office/officeart/2005/8/layout/radial6"/>
    <dgm:cxn modelId="{88820EF6-9347-4255-9305-C594CAB9EA2E}" type="presParOf" srcId="{60E8B4C2-AD03-44E9-9A25-6F273F85BB6D}" destId="{011998DF-5759-436B-9125-34A6439DB2AF}" srcOrd="1" destOrd="0" presId="urn:microsoft.com/office/officeart/2005/8/layout/radial6"/>
    <dgm:cxn modelId="{7B0F3EEF-CA1D-4E8D-9F21-1E40183DA74A}" type="presParOf" srcId="{60E8B4C2-AD03-44E9-9A25-6F273F85BB6D}" destId="{C711B4A3-F959-4673-8A33-E29C2EA256A5}" srcOrd="2" destOrd="0" presId="urn:microsoft.com/office/officeart/2005/8/layout/radial6"/>
    <dgm:cxn modelId="{80BCA83C-DBCC-40C7-83BC-A16A79C812EE}" type="presParOf" srcId="{60E8B4C2-AD03-44E9-9A25-6F273F85BB6D}" destId="{B6D970DA-F217-49B5-A081-7E2B081999FB}" srcOrd="3" destOrd="0" presId="urn:microsoft.com/office/officeart/2005/8/layout/radial6"/>
    <dgm:cxn modelId="{6939ED93-FCA8-4EBB-B6E8-597DB84DE0D4}" type="presParOf" srcId="{60E8B4C2-AD03-44E9-9A25-6F273F85BB6D}" destId="{B4219691-C333-4F0A-AE9D-B80834207B5B}" srcOrd="4" destOrd="0" presId="urn:microsoft.com/office/officeart/2005/8/layout/radial6"/>
    <dgm:cxn modelId="{1834003C-16B7-465D-84D8-881A777F5A84}" type="presParOf" srcId="{60E8B4C2-AD03-44E9-9A25-6F273F85BB6D}" destId="{4ABCA236-1046-43F5-96AD-F702559D1AD7}" srcOrd="5" destOrd="0" presId="urn:microsoft.com/office/officeart/2005/8/layout/radial6"/>
    <dgm:cxn modelId="{15BC1A07-0FEE-4EC4-9E59-3DCC9A934792}" type="presParOf" srcId="{60E8B4C2-AD03-44E9-9A25-6F273F85BB6D}" destId="{C08287F6-FC47-45C0-96D7-E01364F80653}" srcOrd="6" destOrd="0" presId="urn:microsoft.com/office/officeart/2005/8/layout/radial6"/>
    <dgm:cxn modelId="{0F04A372-F86D-4C77-8ABB-5238204006EF}" type="presParOf" srcId="{60E8B4C2-AD03-44E9-9A25-6F273F85BB6D}" destId="{7CF781BE-8977-4CA6-9012-83CD7483DA1F}" srcOrd="7" destOrd="0" presId="urn:microsoft.com/office/officeart/2005/8/layout/radial6"/>
    <dgm:cxn modelId="{57409E23-2AFA-4512-87DB-592A68362F88}" type="presParOf" srcId="{60E8B4C2-AD03-44E9-9A25-6F273F85BB6D}" destId="{4DED381A-47D5-40F8-8637-4F16C66F34EF}" srcOrd="8" destOrd="0" presId="urn:microsoft.com/office/officeart/2005/8/layout/radial6"/>
    <dgm:cxn modelId="{783EEA42-26B4-461B-A011-174759BBE4BB}" type="presParOf" srcId="{60E8B4C2-AD03-44E9-9A25-6F273F85BB6D}" destId="{023475B8-857E-426E-A443-3A777AD8F8A4}" srcOrd="9" destOrd="0" presId="urn:microsoft.com/office/officeart/2005/8/layout/radial6"/>
    <dgm:cxn modelId="{6A90E24E-BF3C-4CFC-BC87-4A09618D4A88}" type="presParOf" srcId="{60E8B4C2-AD03-44E9-9A25-6F273F85BB6D}" destId="{533C709B-CD88-491F-AFF4-BFC4A3F4A199}" srcOrd="10" destOrd="0" presId="urn:microsoft.com/office/officeart/2005/8/layout/radial6"/>
    <dgm:cxn modelId="{869954EC-E3D6-4F56-8A0B-2457121EC5CD}" type="presParOf" srcId="{60E8B4C2-AD03-44E9-9A25-6F273F85BB6D}" destId="{F7E8496E-D7DF-4154-BA64-2F245794AE5B}" srcOrd="11" destOrd="0" presId="urn:microsoft.com/office/officeart/2005/8/layout/radial6"/>
    <dgm:cxn modelId="{E6AA4211-A051-4A7A-BD0A-7E0714B11AEB}" type="presParOf" srcId="{60E8B4C2-AD03-44E9-9A25-6F273F85BB6D}" destId="{58227372-473E-462F-9EF2-F5B07770E3E1}"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27372-473E-462F-9EF2-F5B07770E3E1}">
      <dsp:nvSpPr>
        <dsp:cNvPr id="0" name=""/>
        <dsp:cNvSpPr/>
      </dsp:nvSpPr>
      <dsp:spPr>
        <a:xfrm>
          <a:off x="2509524" y="572995"/>
          <a:ext cx="3836166" cy="3836166"/>
        </a:xfrm>
        <a:prstGeom prst="blockArc">
          <a:avLst>
            <a:gd name="adj1" fmla="val 10800000"/>
            <a:gd name="adj2" fmla="val 16200000"/>
            <a:gd name="adj3" fmla="val 4635"/>
          </a:avLst>
        </a:prstGeom>
        <a:solidFill>
          <a:srgbClr val="6A4A62"/>
        </a:solidFill>
        <a:ln>
          <a:noFill/>
        </a:ln>
        <a:effectLst/>
      </dsp:spPr>
      <dsp:style>
        <a:lnRef idx="0">
          <a:scrgbClr r="0" g="0" b="0"/>
        </a:lnRef>
        <a:fillRef idx="1">
          <a:scrgbClr r="0" g="0" b="0"/>
        </a:fillRef>
        <a:effectRef idx="0">
          <a:scrgbClr r="0" g="0" b="0"/>
        </a:effectRef>
        <a:fontRef idx="minor">
          <a:schemeClr val="lt1"/>
        </a:fontRef>
      </dsp:style>
    </dsp:sp>
    <dsp:sp modelId="{023475B8-857E-426E-A443-3A777AD8F8A4}">
      <dsp:nvSpPr>
        <dsp:cNvPr id="0" name=""/>
        <dsp:cNvSpPr/>
      </dsp:nvSpPr>
      <dsp:spPr>
        <a:xfrm>
          <a:off x="2509524" y="572995"/>
          <a:ext cx="3836166" cy="3836166"/>
        </a:xfrm>
        <a:prstGeom prst="blockArc">
          <a:avLst>
            <a:gd name="adj1" fmla="val 5400000"/>
            <a:gd name="adj2" fmla="val 10800000"/>
            <a:gd name="adj3" fmla="val 4635"/>
          </a:avLst>
        </a:prstGeom>
        <a:solidFill>
          <a:srgbClr val="6A4A62"/>
        </a:solidFill>
        <a:ln>
          <a:noFill/>
        </a:ln>
        <a:effectLst/>
      </dsp:spPr>
      <dsp:style>
        <a:lnRef idx="0">
          <a:scrgbClr r="0" g="0" b="0"/>
        </a:lnRef>
        <a:fillRef idx="1">
          <a:scrgbClr r="0" g="0" b="0"/>
        </a:fillRef>
        <a:effectRef idx="0">
          <a:scrgbClr r="0" g="0" b="0"/>
        </a:effectRef>
        <a:fontRef idx="minor">
          <a:schemeClr val="lt1"/>
        </a:fontRef>
      </dsp:style>
    </dsp:sp>
    <dsp:sp modelId="{C08287F6-FC47-45C0-96D7-E01364F80653}">
      <dsp:nvSpPr>
        <dsp:cNvPr id="0" name=""/>
        <dsp:cNvSpPr/>
      </dsp:nvSpPr>
      <dsp:spPr>
        <a:xfrm>
          <a:off x="2509524" y="572995"/>
          <a:ext cx="3836166" cy="3836166"/>
        </a:xfrm>
        <a:prstGeom prst="blockArc">
          <a:avLst>
            <a:gd name="adj1" fmla="val 0"/>
            <a:gd name="adj2" fmla="val 5400000"/>
            <a:gd name="adj3" fmla="val 4635"/>
          </a:avLst>
        </a:prstGeom>
        <a:solidFill>
          <a:srgbClr val="6A4A62"/>
        </a:solidFill>
        <a:ln>
          <a:noFill/>
        </a:ln>
        <a:effectLst/>
      </dsp:spPr>
      <dsp:style>
        <a:lnRef idx="0">
          <a:scrgbClr r="0" g="0" b="0"/>
        </a:lnRef>
        <a:fillRef idx="1">
          <a:scrgbClr r="0" g="0" b="0"/>
        </a:fillRef>
        <a:effectRef idx="0">
          <a:scrgbClr r="0" g="0" b="0"/>
        </a:effectRef>
        <a:fontRef idx="minor">
          <a:schemeClr val="lt1"/>
        </a:fontRef>
      </dsp:style>
    </dsp:sp>
    <dsp:sp modelId="{B6D970DA-F217-49B5-A081-7E2B081999FB}">
      <dsp:nvSpPr>
        <dsp:cNvPr id="0" name=""/>
        <dsp:cNvSpPr/>
      </dsp:nvSpPr>
      <dsp:spPr>
        <a:xfrm>
          <a:off x="2509524" y="572995"/>
          <a:ext cx="3836166" cy="3836166"/>
        </a:xfrm>
        <a:prstGeom prst="blockArc">
          <a:avLst>
            <a:gd name="adj1" fmla="val 16200000"/>
            <a:gd name="adj2" fmla="val 0"/>
            <a:gd name="adj3" fmla="val 4635"/>
          </a:avLst>
        </a:prstGeom>
        <a:solidFill>
          <a:srgbClr val="6A4A62"/>
        </a:solidFill>
        <a:ln>
          <a:noFill/>
        </a:ln>
        <a:effectLst/>
      </dsp:spPr>
      <dsp:style>
        <a:lnRef idx="0">
          <a:scrgbClr r="0" g="0" b="0"/>
        </a:lnRef>
        <a:fillRef idx="1">
          <a:scrgbClr r="0" g="0" b="0"/>
        </a:fillRef>
        <a:effectRef idx="0">
          <a:scrgbClr r="0" g="0" b="0"/>
        </a:effectRef>
        <a:fontRef idx="minor">
          <a:schemeClr val="lt1"/>
        </a:fontRef>
      </dsp:style>
    </dsp:sp>
    <dsp:sp modelId="{287C2FD7-FF75-47C1-B361-BBBAA0630AEF}">
      <dsp:nvSpPr>
        <dsp:cNvPr id="0" name=""/>
        <dsp:cNvSpPr/>
      </dsp:nvSpPr>
      <dsp:spPr>
        <a:xfrm>
          <a:off x="3545545" y="1609015"/>
          <a:ext cx="1764125" cy="1764125"/>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Spirit</a:t>
          </a:r>
        </a:p>
      </dsp:txBody>
      <dsp:txXfrm>
        <a:off x="3803895" y="1867365"/>
        <a:ext cx="1247425" cy="1247425"/>
      </dsp:txXfrm>
    </dsp:sp>
    <dsp:sp modelId="{011998DF-5759-436B-9125-34A6439DB2AF}">
      <dsp:nvSpPr>
        <dsp:cNvPr id="0" name=""/>
        <dsp:cNvSpPr/>
      </dsp:nvSpPr>
      <dsp:spPr>
        <a:xfrm>
          <a:off x="3810164" y="7"/>
          <a:ext cx="1234887" cy="1234887"/>
        </a:xfrm>
        <a:prstGeom prst="ellipse">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Partnership</a:t>
          </a:r>
        </a:p>
      </dsp:txBody>
      <dsp:txXfrm>
        <a:off x="3991009" y="180852"/>
        <a:ext cx="873197" cy="873197"/>
      </dsp:txXfrm>
    </dsp:sp>
    <dsp:sp modelId="{B4219691-C333-4F0A-AE9D-B80834207B5B}">
      <dsp:nvSpPr>
        <dsp:cNvPr id="0" name=""/>
        <dsp:cNvSpPr/>
      </dsp:nvSpPr>
      <dsp:spPr>
        <a:xfrm>
          <a:off x="5683791" y="1873634"/>
          <a:ext cx="1234887" cy="1234887"/>
        </a:xfrm>
        <a:prstGeom prst="ellipse">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Acceptance</a:t>
          </a:r>
        </a:p>
      </dsp:txBody>
      <dsp:txXfrm>
        <a:off x="5864636" y="2054479"/>
        <a:ext cx="873197" cy="873197"/>
      </dsp:txXfrm>
    </dsp:sp>
    <dsp:sp modelId="{7CF781BE-8977-4CA6-9012-83CD7483DA1F}">
      <dsp:nvSpPr>
        <dsp:cNvPr id="0" name=""/>
        <dsp:cNvSpPr/>
      </dsp:nvSpPr>
      <dsp:spPr>
        <a:xfrm>
          <a:off x="3810164" y="3747262"/>
          <a:ext cx="1234887" cy="1234887"/>
        </a:xfrm>
        <a:prstGeom prst="ellipse">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Compassion</a:t>
          </a:r>
        </a:p>
      </dsp:txBody>
      <dsp:txXfrm>
        <a:off x="3991009" y="3928107"/>
        <a:ext cx="873197" cy="873197"/>
      </dsp:txXfrm>
    </dsp:sp>
    <dsp:sp modelId="{533C709B-CD88-491F-AFF4-BFC4A3F4A199}">
      <dsp:nvSpPr>
        <dsp:cNvPr id="0" name=""/>
        <dsp:cNvSpPr/>
      </dsp:nvSpPr>
      <dsp:spPr>
        <a:xfrm>
          <a:off x="1936536" y="1873634"/>
          <a:ext cx="1234887" cy="1234887"/>
        </a:xfrm>
        <a:prstGeom prst="ellipse">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Evocation </a:t>
          </a:r>
        </a:p>
      </dsp:txBody>
      <dsp:txXfrm>
        <a:off x="2117381" y="2054479"/>
        <a:ext cx="873197" cy="8731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DCD60-B490-407E-BE3F-1DF11B2DA87A}" type="datetimeFigureOut">
              <a:rPr lang="en-US" smtClean="0"/>
              <a:t>6/1/2021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46F02-8992-442B-B302-B3C5EB204BDA}" type="slidenum">
              <a:rPr lang="en-US" smtClean="0"/>
              <a:t>‹#›</a:t>
            </a:fld>
            <a:endParaRPr lang="en-US"/>
          </a:p>
        </p:txBody>
      </p:sp>
    </p:spTree>
    <p:extLst>
      <p:ext uri="{BB962C8B-B14F-4D97-AF65-F5344CB8AC3E}">
        <p14:creationId xmlns:p14="http://schemas.microsoft.com/office/powerpoint/2010/main" val="78353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Say: </a:t>
            </a:r>
            <a:r>
              <a:rPr lang="en-US" b="0" i="0" baseline="0" dirty="0"/>
              <a:t>This session will focus on the spirit of motivational interviewing. We mentioned the spirit in the first session and now we will build on what you’ve learned about the importance of communication styles and add the four elements that make up the spirit. </a:t>
            </a:r>
            <a:endParaRPr lang="en-US" b="0"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a:t>
            </a:fld>
            <a:endParaRPr lang="en-US"/>
          </a:p>
        </p:txBody>
      </p:sp>
    </p:spTree>
    <p:extLst>
      <p:ext uri="{BB962C8B-B14F-4D97-AF65-F5344CB8AC3E}">
        <p14:creationId xmlns:p14="http://schemas.microsoft.com/office/powerpoint/2010/main" val="307421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Core Message: The resources and motivation for change already exist within the person making the change</a:t>
            </a:r>
            <a:r>
              <a:rPr lang="en-US" b="1" dirty="0"/>
              <a:t>.</a:t>
            </a:r>
          </a:p>
          <a:p>
            <a:endParaRPr lang="en-US" dirty="0">
              <a:cs typeface="Calibri"/>
            </a:endParaRPr>
          </a:p>
          <a:p>
            <a:r>
              <a:rPr lang="en-US" b="1" dirty="0"/>
              <a:t>Say: </a:t>
            </a:r>
            <a:r>
              <a:rPr lang="en-US" baseline="0" dirty="0"/>
              <a:t> </a:t>
            </a:r>
            <a:r>
              <a:rPr lang="en-US" dirty="0"/>
              <a:t>Evocation is the fourth component of the spirit of MI. It is when the</a:t>
            </a:r>
            <a:r>
              <a:rPr lang="en-US" baseline="0" dirty="0"/>
              <a:t> </a:t>
            </a:r>
            <a:r>
              <a:rPr lang="en-US" dirty="0"/>
              <a:t>practitioner</a:t>
            </a:r>
            <a:r>
              <a:rPr lang="en-US" baseline="0" dirty="0"/>
              <a:t> elicits from the person making a change the reasons for the change and ideas about how the change will happen. It conveys to the person that you know they have the resources and motivation within themselves to successfully make the change. The </a:t>
            </a:r>
            <a:r>
              <a:rPr lang="en-US" dirty="0"/>
              <a:t>practitioner</a:t>
            </a:r>
            <a:r>
              <a:rPr lang="en-US" baseline="0" dirty="0"/>
              <a:t> listens with curiosity and patience and does not offer their </a:t>
            </a:r>
            <a:r>
              <a:rPr lang="en-US" dirty="0"/>
              <a:t>own ideas</a:t>
            </a:r>
            <a:r>
              <a:rPr lang="en-US" baseline="0" dirty="0"/>
              <a:t> </a:t>
            </a:r>
            <a:r>
              <a:rPr lang="en-US" dirty="0"/>
              <a:t>or opinions. The reasons and the process for change will come from </a:t>
            </a:r>
            <a:r>
              <a:rPr lang="en-US" baseline="0" dirty="0"/>
              <a:t>the </a:t>
            </a:r>
            <a:r>
              <a:rPr lang="en-US" dirty="0"/>
              <a:t>person making the change. Also, people are more likely to change it they come up with the reasons themselves.</a:t>
            </a:r>
          </a:p>
          <a:p>
            <a:endParaRPr lang="en-US" dirty="0"/>
          </a:p>
          <a:p>
            <a:r>
              <a:rPr lang="en-US" dirty="0"/>
              <a:t>As we saw when discussing the other three elements of MI spirit, practitioners who partner with, accept, and show compassion build relationships that facilitate the evoking and drawing out of information related to the person's change. Certain skills, such as using open ended questions, can also help with evocation. We’ll talk more about these skills in a later module.</a:t>
            </a:r>
          </a:p>
          <a:p>
            <a:endParaRPr lang="en-US" dirty="0"/>
          </a:p>
          <a:p>
            <a:r>
              <a:rPr lang="en-US" b="1" baseline="0" dirty="0"/>
              <a:t>Do: </a:t>
            </a:r>
            <a:r>
              <a:rPr lang="en-US" b="0" dirty="0"/>
              <a:t>Ask participants:</a:t>
            </a:r>
          </a:p>
          <a:p>
            <a:pPr marL="228600" indent="-228600">
              <a:buFont typeface="Arial" panose="020B0604020202020204" pitchFamily="34" charset="0"/>
              <a:buChar char="•"/>
            </a:pPr>
            <a:r>
              <a:rPr lang="en-US" dirty="0"/>
              <a:t>Think about the change you identified in Module 1, </a:t>
            </a:r>
            <a:r>
              <a:rPr lang="en-US" b="0" dirty="0"/>
              <a:t>identif</a:t>
            </a:r>
            <a:r>
              <a:rPr lang="en-US" b="0" baseline="0" dirty="0"/>
              <a:t>y at least</a:t>
            </a:r>
            <a:r>
              <a:rPr lang="en-US" b="0" dirty="0"/>
              <a:t> two ways the</a:t>
            </a:r>
            <a:r>
              <a:rPr lang="en-US" b="0" baseline="0" dirty="0"/>
              <a:t> person or people who supported you evoked or drew out your reasons for change or the process you used to make the change.</a:t>
            </a:r>
          </a:p>
          <a:p>
            <a:pPr marL="228600" indent="-228600">
              <a:buFont typeface="+mj-lt"/>
              <a:buAutoNum type="arabicPeriod"/>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cs typeface="Calibri" panose="020F0502020204030204"/>
              </a:rPr>
              <a:t>Ask</a:t>
            </a:r>
            <a:r>
              <a:rPr lang="en-US" baseline="0" dirty="0">
                <a:cs typeface="Calibri" panose="020F0502020204030204"/>
              </a:rPr>
              <a:t> for volunteers to </a:t>
            </a:r>
            <a:r>
              <a:rPr lang="en-US" dirty="0">
                <a:cs typeface="Calibri" panose="020F0502020204030204"/>
              </a:rPr>
              <a:t>share their responses. Highlight how evocation helps people feel confident that they have it within themselves to be able to make the change.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cs typeface="Calibri"/>
              </a:rPr>
              <a:t>Trainer notes: </a:t>
            </a:r>
            <a:r>
              <a:rPr lang="en-US" b="0" baseline="0" dirty="0">
                <a:cs typeface="Calibri"/>
              </a:rPr>
              <a:t>Refer to the list of qualities and characteristics participants identified among the people who supported their change in the Module 1 activity. Make the connection that many of the characteristics relate to evocation. People who we think of as supporters of change in our own lives often help to draw out of us our own ideas which helps build our confidence and belief in ourselves. </a:t>
            </a:r>
            <a:endParaRPr lang="en-US" dirty="0">
              <a:cs typeface="Calibri" panose="020F0502020204030204"/>
            </a:endParaRPr>
          </a:p>
          <a:p>
            <a:endParaRPr lang="en-US" sz="1200" b="0" baseline="0" dirty="0">
              <a:solidFill>
                <a:prstClr val="black"/>
              </a:solidFill>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10</a:t>
            </a:fld>
            <a:endParaRPr lang="en-US"/>
          </a:p>
        </p:txBody>
      </p:sp>
    </p:spTree>
    <p:extLst>
      <p:ext uri="{BB962C8B-B14F-4D97-AF65-F5344CB8AC3E}">
        <p14:creationId xmlns:p14="http://schemas.microsoft.com/office/powerpoint/2010/main" val="110546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Take a moment to </a:t>
            </a:r>
            <a:r>
              <a:rPr lang="en-US" baseline="0" dirty="0"/>
              <a:t>think about how we’re already embodying the spirit of MI in our work and how we can grow to more fully convey the spirit. </a:t>
            </a:r>
          </a:p>
          <a:p>
            <a:endParaRPr lang="en-US" baseline="0" dirty="0"/>
          </a:p>
          <a:p>
            <a:r>
              <a:rPr lang="en-US" b="1" baseline="0" dirty="0"/>
              <a:t>Do: </a:t>
            </a:r>
            <a:r>
              <a:rPr lang="en-US" baseline="0" dirty="0"/>
              <a:t>Ask the group to spend about three minutes independently answering the three questions on the slide. </a:t>
            </a:r>
          </a:p>
          <a:p>
            <a:pPr marL="228600" indent="-228600">
              <a:buFont typeface="+mj-lt"/>
              <a:buAutoNum type="arabicPeriod"/>
            </a:pPr>
            <a:r>
              <a:rPr lang="en-US" dirty="0"/>
              <a:t>Which element(s) of MI spirit best fits with how you currently work?</a:t>
            </a:r>
          </a:p>
          <a:p>
            <a:pPr marL="228600" indent="-228600">
              <a:buFont typeface="+mj-lt"/>
              <a:buAutoNum type="arabicPeriod"/>
            </a:pPr>
            <a:r>
              <a:rPr lang="en-US" dirty="0"/>
              <a:t>Which element(s) might pose some challenges to how you currently work?</a:t>
            </a:r>
          </a:p>
          <a:p>
            <a:pPr marL="228600" indent="-228600">
              <a:buFont typeface="+mj-lt"/>
              <a:buAutoNum type="arabicPeriod"/>
            </a:pPr>
            <a:r>
              <a:rPr lang="en-US" dirty="0"/>
              <a:t>Why might you be interested in bringing all MI spirit elements to your work?</a:t>
            </a:r>
            <a:endParaRPr lang="en-US" baseline="0" dirty="0"/>
          </a:p>
          <a:p>
            <a:endParaRPr lang="en-US" dirty="0"/>
          </a:p>
          <a:p>
            <a:r>
              <a:rPr lang="en-US" dirty="0"/>
              <a:t>After three minutes, </a:t>
            </a:r>
            <a:r>
              <a:rPr lang="en-US" dirty="0">
                <a:cs typeface="Calibri" panose="020F0502020204030204"/>
              </a:rPr>
              <a:t>ask</a:t>
            </a:r>
            <a:r>
              <a:rPr lang="en-US" baseline="0" dirty="0">
                <a:cs typeface="Calibri" panose="020F0502020204030204"/>
              </a:rPr>
              <a:t> for volunteers to </a:t>
            </a:r>
            <a:r>
              <a:rPr lang="en-US" dirty="0">
                <a:cs typeface="Calibri" panose="020F0502020204030204"/>
              </a:rPr>
              <a:t>share their responses.</a:t>
            </a:r>
            <a:r>
              <a:rPr lang="en-US" dirty="0"/>
              <a:t> Explore where and in what ways there is a good fit between their current work and MI spirit and where there are some challenges. </a:t>
            </a:r>
          </a:p>
          <a:p>
            <a:endParaRPr lang="en-US" b="0" i="0" baseline="0"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11</a:t>
            </a:fld>
            <a:endParaRPr lang="en-US"/>
          </a:p>
        </p:txBody>
      </p:sp>
    </p:spTree>
    <p:extLst>
      <p:ext uri="{BB962C8B-B14F-4D97-AF65-F5344CB8AC3E}">
        <p14:creationId xmlns:p14="http://schemas.microsoft.com/office/powerpoint/2010/main" val="396119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Say:</a:t>
            </a:r>
            <a:r>
              <a:rPr lang="en-US" sz="1200" b="1"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Before we wrap up for today, let’s do an exercise that will allow you to “feel” the motivational interviewing approach and how it differs from other approaches including the directing approach we talked about in the last session. Also think about how this approach embodies the spirit of MI. This activity is called a </a:t>
            </a:r>
            <a:r>
              <a:rPr lang="en-US" sz="1200" b="0" i="0" u="none" strike="noStrike" kern="1200" dirty="0">
                <a:solidFill>
                  <a:schemeClr val="tx1"/>
                </a:solidFill>
                <a:effectLst/>
                <a:latin typeface="+mn-lt"/>
                <a:ea typeface="+mn-ea"/>
                <a:cs typeface="+mn-cs"/>
              </a:rPr>
              <a:t>Taste of Motivational Interviewing.</a:t>
            </a:r>
          </a:p>
          <a:p>
            <a:pPr fontAlgn="base"/>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Do</a:t>
            </a:r>
            <a:r>
              <a:rPr lang="en-US" sz="1200" b="0" i="0" u="none" strike="noStrike" kern="1200" dirty="0">
                <a:solidFill>
                  <a:schemeClr val="tx1"/>
                </a:solidFill>
                <a:effectLst/>
                <a:latin typeface="+mn-lt"/>
                <a:ea typeface="+mn-ea"/>
                <a:cs typeface="+mn-cs"/>
              </a:rPr>
              <a:t>: Pair</a:t>
            </a:r>
            <a:r>
              <a:rPr lang="en-US" sz="1200" b="0" i="0" u="none" strike="noStrike" kern="1200" baseline="0" dirty="0">
                <a:solidFill>
                  <a:schemeClr val="tx1"/>
                </a:solidFill>
                <a:effectLst/>
                <a:latin typeface="+mn-lt"/>
                <a:ea typeface="+mn-ea"/>
                <a:cs typeface="+mn-cs"/>
              </a:rPr>
              <a:t> up and identify one speaker and one listener, if time allows you can switch roles. </a:t>
            </a:r>
          </a:p>
          <a:p>
            <a:pPr fontAlgn="base"/>
            <a:endParaRPr lang="en-US" sz="1200" b="0" i="0" u="none" strike="noStrike" kern="1200" baseline="0" dirty="0">
              <a:solidFill>
                <a:schemeClr val="tx1"/>
              </a:solidFill>
              <a:effectLst/>
              <a:latin typeface="+mn-lt"/>
              <a:ea typeface="+mn-ea"/>
              <a:cs typeface="+mn-cs"/>
            </a:endParaRPr>
          </a:p>
          <a:p>
            <a:pPr fontAlgn="base"/>
            <a:r>
              <a:rPr lang="en-US" sz="1200" b="0" i="0" u="none" strike="noStrike" kern="1200" baseline="0" dirty="0">
                <a:solidFill>
                  <a:schemeClr val="tx1"/>
                </a:solidFill>
                <a:effectLst/>
                <a:latin typeface="+mn-lt"/>
                <a:ea typeface="+mn-ea"/>
                <a:cs typeface="+mn-cs"/>
              </a:rPr>
              <a:t>The speaker will identify s</a:t>
            </a:r>
            <a:r>
              <a:rPr lang="en-US" sz="1200" b="0" i="0" u="none" strike="noStrike" kern="1200" dirty="0">
                <a:solidFill>
                  <a:schemeClr val="tx1"/>
                </a:solidFill>
                <a:effectLst/>
                <a:latin typeface="+mn-lt"/>
                <a:ea typeface="+mn-ea"/>
                <a:cs typeface="+mn-cs"/>
              </a:rPr>
              <a:t>omething they are considering or thinking about changing. This can be something you think you need to change, should change, have been thinking about changing but you haven’t changed yet. It should be something you feel two ways about, that is, something you’re ambivalent about.</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The listener will listen carefully with the goal of understanding. The listener should not give advice, persuade, or try to fix anything. Resist the righting reflex. The listener will ask these four open questions and listen with interest:</a:t>
            </a:r>
          </a:p>
          <a:p>
            <a:pPr marL="228600" indent="-228600" fontAlgn="base">
              <a:buFont typeface="+mj-lt"/>
              <a:buAutoNum type="arabicPeriod"/>
            </a:pPr>
            <a:r>
              <a:rPr lang="en-US" sz="1200" b="0" i="0" u="none" strike="noStrike" kern="1200" dirty="0">
                <a:solidFill>
                  <a:schemeClr val="tx1"/>
                </a:solidFill>
                <a:effectLst/>
                <a:latin typeface="+mn-lt"/>
                <a:ea typeface="+mn-ea"/>
                <a:cs typeface="+mn-cs"/>
              </a:rPr>
              <a:t>Why would you want to make this change? </a:t>
            </a:r>
          </a:p>
          <a:p>
            <a:pPr marL="228600" indent="-228600" fontAlgn="base">
              <a:buFont typeface="+mj-lt"/>
              <a:buAutoNum type="arabicPeriod"/>
            </a:pPr>
            <a:r>
              <a:rPr lang="en-US" sz="1200" b="0" i="0" u="none" strike="noStrike" kern="1200" dirty="0">
                <a:solidFill>
                  <a:schemeClr val="tx1"/>
                </a:solidFill>
                <a:effectLst/>
                <a:latin typeface="+mn-lt"/>
                <a:ea typeface="+mn-ea"/>
                <a:cs typeface="+mn-cs"/>
              </a:rPr>
              <a:t>How might you go about making this change, in order to succeed? </a:t>
            </a:r>
          </a:p>
          <a:p>
            <a:pPr marL="228600" indent="-228600" fontAlgn="base">
              <a:buFont typeface="+mj-lt"/>
              <a:buAutoNum type="arabicPeriod"/>
            </a:pPr>
            <a:r>
              <a:rPr lang="en-US" sz="1200" b="0" i="0" u="none" strike="noStrike" kern="1200" dirty="0">
                <a:solidFill>
                  <a:schemeClr val="tx1"/>
                </a:solidFill>
                <a:effectLst/>
                <a:latin typeface="+mn-lt"/>
                <a:ea typeface="+mn-ea"/>
                <a:cs typeface="+mn-cs"/>
              </a:rPr>
              <a:t>What are the three best reasons to do it? </a:t>
            </a:r>
          </a:p>
          <a:p>
            <a:pPr marL="228600" indent="-228600" fontAlgn="base">
              <a:buFont typeface="+mj-lt"/>
              <a:buAutoNum type="arabicPeriod"/>
            </a:pPr>
            <a:r>
              <a:rPr lang="en-US" sz="1200" b="0" i="0" u="none" strike="noStrike" kern="1200" dirty="0">
                <a:solidFill>
                  <a:schemeClr val="tx1"/>
                </a:solidFill>
                <a:effectLst/>
                <a:latin typeface="+mn-lt"/>
                <a:ea typeface="+mn-ea"/>
                <a:cs typeface="+mn-cs"/>
              </a:rPr>
              <a:t>On a scale from 0 to 10 where 0 is not at all important and 10 is extremely important, how important would you say it is for you to make this change?</a:t>
            </a:r>
          </a:p>
          <a:p>
            <a:pPr marL="685800" lvl="1" indent="-22860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Follow-up Question: And why are you at __ and not zero?</a:t>
            </a:r>
          </a:p>
          <a:p>
            <a:pPr fontAlgn="base"/>
            <a:r>
              <a:rPr lang="en-US" sz="1200" b="0" i="0" u="none" strike="noStrike" kern="1200" dirty="0">
                <a:solidFill>
                  <a:schemeClr val="tx1"/>
                </a:solidFill>
                <a:effectLst/>
                <a:latin typeface="+mn-lt"/>
                <a:ea typeface="+mn-ea"/>
                <a:cs typeface="+mn-cs"/>
              </a:rPr>
              <a:t>After listening carefully:</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Give a short summary of the speaker’s motivations for change.</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Then ask: “So what do you think you’ll do?” and just listen</a:t>
            </a:r>
          </a:p>
          <a:p>
            <a:endParaRPr lang="en-US" dirty="0"/>
          </a:p>
          <a:p>
            <a:r>
              <a:rPr lang="en-US" dirty="0"/>
              <a:t>At</a:t>
            </a:r>
            <a:r>
              <a:rPr lang="en-US" baseline="0" dirty="0"/>
              <a:t> the conclusion of the activity, process with the group using the following questions:</a:t>
            </a:r>
          </a:p>
          <a:p>
            <a:r>
              <a:rPr lang="en-US" baseline="0" dirty="0"/>
              <a:t>From the speaker’s perspective:</a:t>
            </a:r>
          </a:p>
          <a:p>
            <a:pPr marL="171450" indent="-171450">
              <a:buFont typeface="Arial" panose="020B0604020202020204" pitchFamily="34" charset="0"/>
              <a:buChar char="•"/>
            </a:pPr>
            <a:r>
              <a:rPr lang="en-US" baseline="0" dirty="0"/>
              <a:t>What was your experience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What were some ways that your partner showed they were listening? </a:t>
            </a:r>
          </a:p>
          <a:p>
            <a:r>
              <a:rPr lang="en-US" baseline="0" dirty="0"/>
              <a:t>From the listener’s perspective:</a:t>
            </a:r>
          </a:p>
          <a:p>
            <a:pPr marL="171450" indent="-171450">
              <a:buFont typeface="Arial" panose="020B0604020202020204" pitchFamily="34" charset="0"/>
              <a:buChar char="•"/>
            </a:pPr>
            <a:r>
              <a:rPr lang="en-US" baseline="0" dirty="0"/>
              <a:t>What information did you get from your partner?</a:t>
            </a:r>
          </a:p>
          <a:p>
            <a:pPr marL="171450" indent="-171450">
              <a:buFont typeface="Arial" panose="020B0604020202020204" pitchFamily="34" charset="0"/>
              <a:buChar char="•"/>
            </a:pPr>
            <a:r>
              <a:rPr lang="en-US" baseline="0" dirty="0"/>
              <a:t>What was it like to not give advice or guidance?</a:t>
            </a:r>
          </a:p>
          <a:p>
            <a:pPr marL="171450" indent="-171450">
              <a:buFont typeface="Arial" panose="020B0604020202020204" pitchFamily="34" charset="0"/>
              <a:buChar char="•"/>
            </a:pPr>
            <a:r>
              <a:rPr lang="en-US" baseline="0" dirty="0"/>
              <a:t>How do you think this exchange demonstrated the spirit of MI?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Say:</a:t>
            </a:r>
            <a:r>
              <a:rPr lang="en-US" baseline="0" dirty="0"/>
              <a:t> Before our next session, practice the Taste of Motivational Interviewing with someone you’re providing services to. Note your experience using this approach. How was the exchange similar or different from other conversations you’ve had with this person?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Trainer notes</a:t>
            </a:r>
            <a:r>
              <a:rPr lang="en-US" baseline="0" dirty="0"/>
              <a:t>: Highlight how the elements of the spirit of MI come through in this exercise. Emphasize the benefits to the relationship of using MI approaches and how they help build internal motivation for the person considering the change. </a:t>
            </a:r>
          </a:p>
          <a:p>
            <a:endParaRPr lang="en-US" dirty="0"/>
          </a:p>
          <a:p>
            <a:endParaRPr lang="en-US" b="0" i="0" baseline="0"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12</a:t>
            </a:fld>
            <a:endParaRPr lang="en-US"/>
          </a:p>
        </p:txBody>
      </p:sp>
    </p:spTree>
    <p:extLst>
      <p:ext uri="{BB962C8B-B14F-4D97-AF65-F5344CB8AC3E}">
        <p14:creationId xmlns:p14="http://schemas.microsoft.com/office/powerpoint/2010/main" val="38266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b="0" dirty="0">
                <a:cs typeface="Calibri"/>
              </a:rPr>
              <a:t>This module </a:t>
            </a:r>
            <a:r>
              <a:rPr lang="en-US" dirty="0">
                <a:cs typeface="Calibri"/>
              </a:rPr>
              <a:t>highlighted a way of being with people that supports change and makes up the spirit of MI. These include partnership, acceptance, compassion, and evocation. They allow us to build a solid relationship with the person making the change and convey that we recognize:</a:t>
            </a:r>
          </a:p>
          <a:p>
            <a:pPr marL="171450" indent="-171450">
              <a:buFont typeface="Arial" panose="020B0604020202020204" pitchFamily="34" charset="0"/>
              <a:buChar char="•"/>
            </a:pPr>
            <a:r>
              <a:rPr lang="en-US" dirty="0">
                <a:cs typeface="Calibri"/>
              </a:rPr>
              <a:t>The person making the change is the expert in their own lives, </a:t>
            </a:r>
          </a:p>
          <a:p>
            <a:pPr marL="171450" indent="-171450">
              <a:buFont typeface="Arial" panose="020B0604020202020204" pitchFamily="34" charset="0"/>
              <a:buChar char="•"/>
            </a:pPr>
            <a:r>
              <a:rPr lang="en-US" dirty="0">
                <a:cs typeface="Calibri"/>
              </a:rPr>
              <a:t>They have value and we support their autonomy,</a:t>
            </a:r>
          </a:p>
          <a:p>
            <a:pPr marL="171450" indent="-171450">
              <a:buFont typeface="Arial" panose="020B0604020202020204" pitchFamily="34" charset="0"/>
              <a:buChar char="•"/>
            </a:pPr>
            <a:r>
              <a:rPr lang="en-US" dirty="0">
                <a:cs typeface="Calibri"/>
              </a:rPr>
              <a:t>We work in service of them, and</a:t>
            </a:r>
          </a:p>
          <a:p>
            <a:pPr marL="171450" indent="-171450">
              <a:buFont typeface="Arial" panose="020B0604020202020204" pitchFamily="34" charset="0"/>
              <a:buChar char="•"/>
            </a:pPr>
            <a:r>
              <a:rPr lang="en-US" dirty="0">
                <a:cs typeface="Calibri"/>
              </a:rPr>
              <a:t>They have the wisdom and resources within them to make the change.   </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t>The spirit of MI is just as important as the techniques you’re going to learn about in the upcoming modules. As we get into some of the specific skills, it will be important to remember that those skills won’t have the intended outcomes if they aren’t paired with the spirit.</a:t>
            </a:r>
            <a:r>
              <a:rPr lang="en-US" dirty="0">
                <a:cs typeface="Calibri"/>
              </a:rPr>
              <a:t> </a:t>
            </a:r>
          </a:p>
          <a:p>
            <a:endParaRPr lang="en-US" dirty="0">
              <a:cs typeface="Calibri"/>
            </a:endParaRPr>
          </a:p>
          <a:p>
            <a:r>
              <a:rPr lang="en-US" dirty="0">
                <a:cs typeface="Calibri"/>
              </a:rPr>
              <a:t>Coming in our next module, we will begin to focus on the </a:t>
            </a:r>
            <a:r>
              <a:rPr lang="en-US" baseline="0" dirty="0">
                <a:cs typeface="Calibri"/>
              </a:rPr>
              <a:t>concrete methods and processes of MI. </a:t>
            </a:r>
            <a:r>
              <a:rPr lang="en-US" dirty="0">
                <a:cs typeface="Calibri"/>
              </a:rPr>
              <a:t> </a:t>
            </a:r>
            <a:endParaRPr lang="en-US" dirty="0"/>
          </a:p>
          <a:p>
            <a:endParaRPr lang="en-US" dirty="0"/>
          </a:p>
          <a:p>
            <a:endParaRPr lang="en-US" b="1"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13</a:t>
            </a:fld>
            <a:endParaRPr lang="en-US"/>
          </a:p>
        </p:txBody>
      </p:sp>
    </p:spTree>
    <p:extLst>
      <p:ext uri="{BB962C8B-B14F-4D97-AF65-F5344CB8AC3E}">
        <p14:creationId xmlns:p14="http://schemas.microsoft.com/office/powerpoint/2010/main" val="94829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What</a:t>
            </a:r>
            <a:r>
              <a:rPr lang="en-US" baseline="0" dirty="0"/>
              <a:t> questions or comments do you have? </a:t>
            </a:r>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14</a:t>
            </a:fld>
            <a:endParaRPr lang="en-US"/>
          </a:p>
        </p:txBody>
      </p:sp>
    </p:spTree>
    <p:extLst>
      <p:ext uri="{BB962C8B-B14F-4D97-AF65-F5344CB8AC3E}">
        <p14:creationId xmlns:p14="http://schemas.microsoft.com/office/powerpoint/2010/main" val="8800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Say: </a:t>
            </a:r>
            <a:r>
              <a:rPr lang="en-US" b="0" baseline="0" dirty="0"/>
              <a:t>To start let’s review what was covered in Module 1: An Introduction to MI. In the first module we: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Defined</a:t>
            </a:r>
            <a:r>
              <a:rPr lang="en-US" baseline="0" dirty="0">
                <a:cs typeface="Calibri"/>
              </a:rPr>
              <a:t> motivational Interviewing as </a:t>
            </a:r>
            <a:r>
              <a:rPr lang="en-US" dirty="0"/>
              <a:t>a </a:t>
            </a:r>
            <a:r>
              <a:rPr lang="en-US" sz="1200" dirty="0"/>
              <a:t>collaborative approach</a:t>
            </a:r>
            <a:r>
              <a:rPr lang="en-US" sz="1200" baseline="0" dirty="0"/>
              <a:t> to help people</a:t>
            </a:r>
            <a:r>
              <a:rPr lang="en-US" dirty="0"/>
              <a:t> who are considering making changes strengthen their own motivation and commitment for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Highlighted that MI is especially helpful for people who are feeling ambivalent about the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Examined communication styles, began to assess our own “go to” style, and identified that a guiding style is typically most conducive for supporting and encouraging change,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Acknowledged our tendency toward the righting reflex, but identified how this can lead to discord and sustain talk, rather than change. </a:t>
            </a:r>
          </a:p>
          <a:p>
            <a:endParaRPr lang="en-US" b="0" baseline="0" dirty="0"/>
          </a:p>
          <a:p>
            <a:r>
              <a:rPr lang="en-US" b="1" baseline="0" dirty="0"/>
              <a:t>Do:</a:t>
            </a:r>
            <a:r>
              <a:rPr lang="en-US" b="0" baseline="0" dirty="0"/>
              <a:t> Ask participants: </a:t>
            </a:r>
          </a:p>
          <a:p>
            <a:pPr marL="171450" indent="-171450">
              <a:buFont typeface="Arial" panose="020B0604020202020204" pitchFamily="34" charset="0"/>
              <a:buChar char="•"/>
            </a:pPr>
            <a:r>
              <a:rPr lang="en-US" b="0" baseline="0" dirty="0"/>
              <a:t>What was the most important thing you took away from Module 1?</a:t>
            </a:r>
          </a:p>
          <a:p>
            <a:pPr marL="171450" indent="-171450">
              <a:buFont typeface="Arial" panose="020B0604020202020204" pitchFamily="34" charset="0"/>
              <a:buChar char="•"/>
            </a:pPr>
            <a:r>
              <a:rPr lang="en-US" b="0" baseline="0" dirty="0"/>
              <a:t>How did your work with participants change based on what you learned in Module 1?</a:t>
            </a:r>
          </a:p>
          <a:p>
            <a:pPr marL="171450" indent="-171450">
              <a:buFont typeface="Arial" panose="020B0604020202020204" pitchFamily="34" charset="0"/>
              <a:buChar char="•"/>
            </a:pPr>
            <a:r>
              <a:rPr lang="en-US" b="0" baseline="0" dirty="0"/>
              <a:t>What questions do you have about what was covered in Module 1?</a:t>
            </a:r>
          </a:p>
        </p:txBody>
      </p:sp>
      <p:sp>
        <p:nvSpPr>
          <p:cNvPr id="4" name="Slide Number Placeholder 3"/>
          <p:cNvSpPr>
            <a:spLocks noGrp="1"/>
          </p:cNvSpPr>
          <p:nvPr>
            <p:ph type="sldNum" sz="quarter" idx="10"/>
          </p:nvPr>
        </p:nvSpPr>
        <p:spPr/>
        <p:txBody>
          <a:bodyPr/>
          <a:lstStyle/>
          <a:p>
            <a:fld id="{D4E46F02-8992-442B-B302-B3C5EB204BDA}" type="slidenum">
              <a:rPr lang="en-US" smtClean="0"/>
              <a:t>2</a:t>
            </a:fld>
            <a:endParaRPr lang="en-US"/>
          </a:p>
        </p:txBody>
      </p:sp>
    </p:spTree>
    <p:extLst>
      <p:ext uri="{BB962C8B-B14F-4D97-AF65-F5344CB8AC3E}">
        <p14:creationId xmlns:p14="http://schemas.microsoft.com/office/powerpoint/2010/main" val="260530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Say: </a:t>
            </a:r>
            <a:r>
              <a:rPr lang="en-US" b="0" baseline="0" dirty="0"/>
              <a:t>To start let’s review what was covered in Module 1: An Introduction to MI. In the first module we: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Defined</a:t>
            </a:r>
            <a:r>
              <a:rPr lang="en-US" baseline="0" dirty="0">
                <a:cs typeface="Calibri"/>
              </a:rPr>
              <a:t> Motivational Interviewing as </a:t>
            </a:r>
            <a:r>
              <a:rPr lang="en-US" dirty="0"/>
              <a:t>a </a:t>
            </a:r>
            <a:r>
              <a:rPr lang="en-US" sz="1200" dirty="0"/>
              <a:t>collaborative approach</a:t>
            </a:r>
            <a:r>
              <a:rPr lang="en-US" sz="1200" baseline="0" dirty="0"/>
              <a:t> to help people</a:t>
            </a:r>
            <a:r>
              <a:rPr lang="en-US" dirty="0"/>
              <a:t> who are considering making changes strengthen their own motivation and commitment for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Highlighted that MI is especially helpful for people who are feeling ambivalent about the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Examined communication styles, began to assess our own “go to” style, and identified that a guiding style is typically most conducive for supporting and encouraging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Acknowledged our tendency toward the righting reflex, but identified how this can lead to discord and sustain talk, rather than change,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Got a taste of MI and experienced how it feels to be listened to and prompted to think about our own ”how” and “why” for change. </a:t>
            </a:r>
            <a:endParaRPr lang="en-US" b="0" baseline="0" dirty="0"/>
          </a:p>
          <a:p>
            <a:endParaRPr lang="en-US" b="0" baseline="0" dirty="0"/>
          </a:p>
          <a:p>
            <a:r>
              <a:rPr lang="en-US" b="1" baseline="0" dirty="0"/>
              <a:t>Do:</a:t>
            </a:r>
            <a:r>
              <a:rPr lang="en-US" b="0" baseline="0" dirty="0"/>
              <a:t> Ask participants: </a:t>
            </a:r>
          </a:p>
          <a:p>
            <a:pPr marL="171450" indent="-171450">
              <a:buFont typeface="Arial" panose="020B0604020202020204" pitchFamily="34" charset="0"/>
              <a:buChar char="•"/>
            </a:pPr>
            <a:r>
              <a:rPr lang="en-US" b="0" baseline="0" dirty="0"/>
              <a:t>What was the most important thing you took away from Module 1?</a:t>
            </a:r>
          </a:p>
          <a:p>
            <a:pPr marL="171450" indent="-171450">
              <a:buFont typeface="Arial" panose="020B0604020202020204" pitchFamily="34" charset="0"/>
              <a:buChar char="•"/>
            </a:pPr>
            <a:r>
              <a:rPr lang="en-US" b="0" baseline="0" dirty="0"/>
              <a:t>How did your work with participants change based on what you learned in Module 1?</a:t>
            </a:r>
          </a:p>
          <a:p>
            <a:pPr marL="171450" indent="-171450">
              <a:buFont typeface="Arial" panose="020B0604020202020204" pitchFamily="34" charset="0"/>
              <a:buChar char="•"/>
            </a:pPr>
            <a:r>
              <a:rPr lang="en-US" b="0" baseline="0" dirty="0"/>
              <a:t>What questions do you have about what was covered in Module 1?</a:t>
            </a: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3</a:t>
            </a:fld>
            <a:endParaRPr lang="en-US"/>
          </a:p>
        </p:txBody>
      </p:sp>
    </p:spTree>
    <p:extLst>
      <p:ext uri="{BB962C8B-B14F-4D97-AF65-F5344CB8AC3E}">
        <p14:creationId xmlns:p14="http://schemas.microsoft.com/office/powerpoint/2010/main" val="29879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the end of the last module we asked you to take a brief survey to help identify your personal characteristics and write down some of your signature, middle, and lesser strengths. Let’s talk briefly about the strengths you identified. </a:t>
            </a:r>
          </a:p>
          <a:p>
            <a:endParaRPr lang="en-US" dirty="0"/>
          </a:p>
          <a:p>
            <a:r>
              <a:rPr lang="en-US" b="1" dirty="0"/>
              <a:t>Do:</a:t>
            </a:r>
            <a:r>
              <a:rPr lang="en-US" dirty="0"/>
              <a:t> Ask participants:</a:t>
            </a:r>
          </a:p>
          <a:p>
            <a:pPr marL="228600" indent="-228600">
              <a:buFont typeface="Arial" panose="020B0604020202020204" pitchFamily="34" charset="0"/>
              <a:buChar char="•"/>
            </a:pPr>
            <a:r>
              <a:rPr lang="en-US" dirty="0"/>
              <a:t>In reviewing your signature strengths, which do you think would be supportive of a guiding style and why? Which do you think could get in the way of a guiding style and why?</a:t>
            </a:r>
          </a:p>
          <a:p>
            <a:pPr marL="228600" indent="-228600">
              <a:buFont typeface="Arial" panose="020B0604020202020204" pitchFamily="34" charset="0"/>
              <a:buChar char="•"/>
            </a:pPr>
            <a:r>
              <a:rPr lang="en-US" dirty="0"/>
              <a:t>In reviewing your lesser strengths, which do you think could be strengthened to support a guiding style?</a:t>
            </a:r>
          </a:p>
          <a:p>
            <a:pPr marL="228600" indent="-228600">
              <a:buFont typeface="+mj-lt"/>
              <a:buAutoNum type="arabicPeriod"/>
            </a:pPr>
            <a:endParaRPr lang="en-US" dirty="0"/>
          </a:p>
          <a:p>
            <a:pPr marL="0" indent="0">
              <a:buFont typeface="+mj-lt"/>
              <a:buNone/>
            </a:pPr>
            <a:r>
              <a:rPr lang="en-US" b="1" dirty="0"/>
              <a:t>Trainer notes: </a:t>
            </a:r>
            <a:r>
              <a:rPr lang="en-US" dirty="0"/>
              <a:t>Most of the characteristics listed could be supportive of a guiding style. For example, humility, kindness, love of learning, social intelligence, teamwork, and curiosity. Encourage participants to think through how they can support this approach. Leadership is a characteristic that could work against a guiding style but wouldn’t necessarily. </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4</a:t>
            </a:fld>
            <a:endParaRPr lang="en-US"/>
          </a:p>
        </p:txBody>
      </p:sp>
    </p:spTree>
    <p:extLst>
      <p:ext uri="{BB962C8B-B14F-4D97-AF65-F5344CB8AC3E}">
        <p14:creationId xmlns:p14="http://schemas.microsoft.com/office/powerpoint/2010/main" val="194009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Building on what you learned in Module 1, we’re going to continue to look at the parts of MI that are not the specific techniques, but rather the relational components or “ways of being” that we call the spirit of MI. </a:t>
            </a:r>
          </a:p>
          <a:p>
            <a:endParaRPr lang="en-US" dirty="0"/>
          </a:p>
          <a:p>
            <a:r>
              <a:rPr lang="en-US" dirty="0"/>
              <a:t>At the end of this module, you will be able to:</a:t>
            </a:r>
          </a:p>
          <a:p>
            <a:pPr marL="228600" indent="-228600">
              <a:buFont typeface="+mj-lt"/>
              <a:buAutoNum type="arabicPeriod"/>
            </a:pPr>
            <a:r>
              <a:rPr lang="en-US" dirty="0"/>
              <a:t>Describe the four elements that make up the spirit of MI,</a:t>
            </a:r>
          </a:p>
          <a:p>
            <a:pPr marL="228600" indent="-228600">
              <a:buFont typeface="+mj-lt"/>
              <a:buAutoNum type="arabicPeriod"/>
            </a:pPr>
            <a:r>
              <a:rPr lang="en-US" dirty="0"/>
              <a:t>Explore how each of the four elements contributes to positive behavior change,</a:t>
            </a:r>
          </a:p>
          <a:p>
            <a:pPr marL="228600" indent="-228600">
              <a:buFont typeface="+mj-lt"/>
              <a:buAutoNum type="arabicPeriod"/>
            </a:pPr>
            <a:r>
              <a:rPr lang="en-US" dirty="0"/>
              <a:t>Reflect on your own individual</a:t>
            </a:r>
            <a:r>
              <a:rPr lang="en-US" baseline="0" dirty="0"/>
              <a:t> change process, and</a:t>
            </a:r>
            <a:endParaRPr lang="en-US" dirty="0"/>
          </a:p>
          <a:p>
            <a:pPr marL="228600" indent="-228600">
              <a:buFont typeface="+mj-lt"/>
              <a:buAutoNum type="arabicPeriod"/>
            </a:pPr>
            <a:r>
              <a:rPr lang="en-US" dirty="0">
                <a:cs typeface="Arial"/>
              </a:rPr>
              <a:t>Convey the spirit of MI in your work as behavioral health practitioners.</a:t>
            </a:r>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5</a:t>
            </a:fld>
            <a:endParaRPr lang="en-US"/>
          </a:p>
        </p:txBody>
      </p:sp>
    </p:spTree>
    <p:extLst>
      <p:ext uri="{BB962C8B-B14F-4D97-AF65-F5344CB8AC3E}">
        <p14:creationId xmlns:p14="http://schemas.microsoft.com/office/powerpoint/2010/main" val="242180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Core</a:t>
            </a:r>
            <a:r>
              <a:rPr lang="en-US" b="1" baseline="0" dirty="0"/>
              <a:t> Message:</a:t>
            </a:r>
            <a:r>
              <a:rPr lang="en-US" b="1" dirty="0"/>
              <a:t> </a:t>
            </a:r>
            <a:r>
              <a:rPr lang="en-US" b="1" baseline="0" dirty="0"/>
              <a:t>The spirit of MI is equally as important as the skills and techniques used by the provider.</a:t>
            </a:r>
            <a:r>
              <a:rPr lang="en-US" b="1" dirty="0"/>
              <a:t> </a:t>
            </a:r>
          </a:p>
          <a:p>
            <a:pPr>
              <a:defRPr/>
            </a:pPr>
            <a:endParaRPr lang="en-US" b="1" dirty="0"/>
          </a:p>
          <a:p>
            <a:pPr>
              <a:defRPr/>
            </a:pPr>
            <a:r>
              <a:rPr lang="en-US" b="1" dirty="0"/>
              <a:t>Say: </a:t>
            </a:r>
            <a:r>
              <a:rPr lang="en-US" b="0" dirty="0"/>
              <a:t>This whole module will focus on the spirit of MI because that’s how important it is. Without the spirit, MI isn’t MI. Miller and </a:t>
            </a:r>
            <a:r>
              <a:rPr lang="en-US" b="0" dirty="0" err="1"/>
              <a:t>Rollnick</a:t>
            </a:r>
            <a:r>
              <a:rPr lang="en-US" b="0" dirty="0"/>
              <a:t> have said that practicing the techniques of MI without manifesting and conveying the spirit of MI is like knowing the words of a song, but not the music. Something essential is missing. It also doesn’t work. The presence of the spirit of MI is related to positive treatment outcomes. </a:t>
            </a:r>
          </a:p>
          <a:p>
            <a:pPr>
              <a:defRPr/>
            </a:pPr>
            <a:endParaRPr lang="en-US" b="1" dirty="0"/>
          </a:p>
          <a:p>
            <a:pPr>
              <a:defRPr/>
            </a:pPr>
            <a:r>
              <a:rPr lang="en-US" dirty="0"/>
              <a:t>The spirit </a:t>
            </a:r>
            <a:r>
              <a:rPr lang="en-US" baseline="0" dirty="0"/>
              <a:t>encompasses four </a:t>
            </a:r>
            <a:r>
              <a:rPr lang="en-US" dirty="0"/>
              <a:t>elements:</a:t>
            </a:r>
          </a:p>
          <a:p>
            <a:pPr marL="228600" indent="-228600">
              <a:buFont typeface="+mj-lt"/>
              <a:buAutoNum type="arabicPeriod"/>
              <a:defRPr/>
            </a:pPr>
            <a:r>
              <a:rPr lang="en-US" dirty="0"/>
              <a:t>Partnership</a:t>
            </a:r>
            <a:endParaRPr lang="en-US" baseline="0" dirty="0"/>
          </a:p>
          <a:p>
            <a:pPr marL="228600" indent="-228600">
              <a:buFont typeface="+mj-lt"/>
              <a:buAutoNum type="arabicPeriod"/>
              <a:defRPr/>
            </a:pPr>
            <a:r>
              <a:rPr lang="en-US" baseline="0" dirty="0"/>
              <a:t>Acceptance</a:t>
            </a:r>
          </a:p>
          <a:p>
            <a:pPr marL="228600" indent="-228600">
              <a:buFont typeface="+mj-lt"/>
              <a:buAutoNum type="arabicPeriod"/>
              <a:defRPr/>
            </a:pPr>
            <a:r>
              <a:rPr lang="en-US" baseline="0" dirty="0"/>
              <a:t>Evocation</a:t>
            </a:r>
          </a:p>
          <a:p>
            <a:pPr marL="228600" indent="-228600">
              <a:buFont typeface="+mj-lt"/>
              <a:buAutoNum type="arabicPeriod"/>
              <a:defRPr/>
            </a:pPr>
            <a:r>
              <a:rPr lang="en-US" baseline="0" dirty="0"/>
              <a:t>Compassion</a:t>
            </a:r>
          </a:p>
          <a:p>
            <a:pPr marL="0" indent="0">
              <a:buFont typeface="+mj-lt"/>
              <a:buNone/>
              <a:defRPr/>
            </a:pPr>
            <a:endParaRPr lang="en-US" baseline="0" dirty="0"/>
          </a:p>
          <a:p>
            <a:pPr marL="0" indent="0">
              <a:buFont typeface="+mj-lt"/>
              <a:buNone/>
              <a:defRPr/>
            </a:pPr>
            <a:r>
              <a:rPr lang="en-US" baseline="0" dirty="0"/>
              <a:t>This way of being is the basis </a:t>
            </a:r>
            <a:r>
              <a:rPr lang="en-US" dirty="0"/>
              <a:t>of</a:t>
            </a:r>
            <a:r>
              <a:rPr lang="en-US" baseline="0" dirty="0"/>
              <a:t> all MI interactions. </a:t>
            </a:r>
            <a:r>
              <a:rPr lang="en-US" dirty="0"/>
              <a:t>We’re</a:t>
            </a:r>
            <a:r>
              <a:rPr lang="en-US" baseline="0" dirty="0"/>
              <a:t> going to review in detail each of these four areas.</a:t>
            </a:r>
            <a:endParaRPr lang="en-US" b="1" baseline="0" dirty="0"/>
          </a:p>
          <a:p>
            <a:endParaRPr lang="en-US" b="1"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6</a:t>
            </a:fld>
            <a:endParaRPr lang="en-US"/>
          </a:p>
        </p:txBody>
      </p:sp>
    </p:spTree>
    <p:extLst>
      <p:ext uri="{BB962C8B-B14F-4D97-AF65-F5344CB8AC3E}">
        <p14:creationId xmlns:p14="http://schemas.microsoft.com/office/powerpoint/2010/main" val="351641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sz="1200" b="1" dirty="0"/>
              <a:t>Core</a:t>
            </a:r>
            <a:r>
              <a:rPr lang="en-US" sz="1200" b="1" baseline="0" dirty="0"/>
              <a:t> Message:</a:t>
            </a:r>
            <a:r>
              <a:rPr lang="en-US" sz="1200" baseline="0" dirty="0"/>
              <a:t> </a:t>
            </a:r>
            <a:r>
              <a:rPr lang="en-US" sz="1200" b="1" dirty="0"/>
              <a:t>MI is done ‘with’, not ‘for’ or ‘to’ someone.</a:t>
            </a:r>
            <a:r>
              <a:rPr lang="en-US" b="1" dirty="0"/>
              <a:t> </a:t>
            </a:r>
            <a:r>
              <a:rPr lang="en-US" sz="1200" b="1" baseline="0" dirty="0"/>
              <a:t>The person making the change is the expert and your role is to partner with them to support their change. </a:t>
            </a:r>
          </a:p>
          <a:p>
            <a:pPr>
              <a:spcBef>
                <a:spcPts val="0"/>
              </a:spcBef>
              <a:spcAft>
                <a:spcPts val="0"/>
              </a:spcAft>
              <a:defRPr/>
            </a:pPr>
            <a:endParaRPr lang="en-US" sz="1200" b="1" dirty="0"/>
          </a:p>
          <a:p>
            <a:pPr>
              <a:lnSpc>
                <a:spcPct val="90000"/>
              </a:lnSpc>
              <a:spcBef>
                <a:spcPts val="0"/>
              </a:spcBef>
              <a:spcAft>
                <a:spcPts val="0"/>
              </a:spcAft>
            </a:pPr>
            <a:r>
              <a:rPr lang="en-US" sz="1200" b="1" dirty="0"/>
              <a:t>Say:</a:t>
            </a:r>
            <a:r>
              <a:rPr lang="en-US" sz="1200" b="1" baseline="0" dirty="0"/>
              <a:t> </a:t>
            </a:r>
            <a:r>
              <a:rPr lang="en-US" dirty="0"/>
              <a:t>Motivational Interviewing uses</a:t>
            </a:r>
            <a:r>
              <a:rPr lang="en-US" sz="1200" b="0" i="0" u="none" strike="noStrike" kern="1200" dirty="0">
                <a:solidFill>
                  <a:schemeClr val="tx1"/>
                </a:solidFill>
                <a:effectLst/>
                <a:latin typeface="+mn-lt"/>
                <a:ea typeface="+mn-ea"/>
                <a:cs typeface="+mn-cs"/>
              </a:rPr>
              <a:t> a collaborative</a:t>
            </a:r>
            <a:r>
              <a:rPr lang="en-US" sz="1200" b="0" i="0" u="none" strike="noStrike" kern="1200" baseline="0" dirty="0">
                <a:solidFill>
                  <a:schemeClr val="tx1"/>
                </a:solidFill>
                <a:effectLst/>
                <a:latin typeface="+mn-lt"/>
                <a:ea typeface="+mn-ea"/>
                <a:cs typeface="+mn-cs"/>
              </a:rPr>
              <a:t> approach. Power is shared </a:t>
            </a:r>
            <a:r>
              <a:rPr lang="en-US" dirty="0"/>
              <a:t>and</a:t>
            </a:r>
            <a:r>
              <a:rPr lang="en-US" sz="1200" b="0" i="0" u="none" strike="noStrike" kern="1200" baseline="0" dirty="0">
                <a:solidFill>
                  <a:schemeClr val="tx1"/>
                </a:solidFill>
                <a:effectLst/>
                <a:latin typeface="+mn-lt"/>
                <a:ea typeface="+mn-ea"/>
                <a:cs typeface="+mn-cs"/>
              </a:rPr>
              <a:t> the practitioner works to diminish the power differential between themselves and the person making the change so that neither looks to the practitioner as the expert. </a:t>
            </a:r>
            <a:r>
              <a:rPr lang="en-US" sz="1200" b="0" i="0" u="none" strike="noStrike" kern="1200" dirty="0">
                <a:solidFill>
                  <a:schemeClr val="tx1"/>
                </a:solidFill>
                <a:effectLst/>
                <a:latin typeface="+mn-lt"/>
                <a:ea typeface="+mn-ea"/>
                <a:cs typeface="+mn-cs"/>
              </a:rPr>
              <a:t>The </a:t>
            </a:r>
            <a:r>
              <a:rPr lang="en-US" dirty="0"/>
              <a:t>practitioner</a:t>
            </a:r>
            <a:r>
              <a:rPr lang="en-US" sz="1200" b="0" i="0" u="none" strike="noStrike" kern="1200" baseline="0" dirty="0">
                <a:solidFill>
                  <a:schemeClr val="tx1"/>
                </a:solidFill>
                <a:effectLst/>
                <a:latin typeface="+mn-lt"/>
                <a:ea typeface="+mn-ea"/>
                <a:cs typeface="+mn-cs"/>
              </a:rPr>
              <a:t> values the person’s expertise about their own life. You want to avoid the “expert trap” or taking on the role of being the expert and the one who “has the answers”. </a:t>
            </a:r>
          </a:p>
          <a:p>
            <a:pPr>
              <a:lnSpc>
                <a:spcPct val="90000"/>
              </a:lnSpc>
              <a:spcBef>
                <a:spcPts val="0"/>
              </a:spcBef>
              <a:spcAft>
                <a:spcPts val="0"/>
              </a:spcAft>
            </a:pPr>
            <a:endParaRPr lang="en-US" sz="1200" b="0" i="0" u="none" strike="noStrike" kern="1200" baseline="0" dirty="0">
              <a:solidFill>
                <a:schemeClr val="tx1"/>
              </a:solidFill>
              <a:effectLst/>
              <a:latin typeface="+mn-lt"/>
              <a:ea typeface="+mn-ea"/>
              <a:cs typeface="+mn-cs"/>
            </a:endParaRPr>
          </a:p>
          <a:p>
            <a:pPr>
              <a:lnSpc>
                <a:spcPct val="90000"/>
              </a:lnSpc>
              <a:spcBef>
                <a:spcPts val="0"/>
              </a:spcBef>
              <a:spcAft>
                <a:spcPts val="0"/>
              </a:spcAft>
            </a:pPr>
            <a:r>
              <a:rPr lang="en-US" sz="1200" b="1" i="0" u="none" strike="noStrike" kern="1200" baseline="0" dirty="0">
                <a:solidFill>
                  <a:schemeClr val="tx1"/>
                </a:solidFill>
                <a:effectLst/>
                <a:latin typeface="+mn-lt"/>
                <a:ea typeface="+mn-ea"/>
                <a:cs typeface="+mn-cs"/>
              </a:rPr>
              <a:t>Do:</a:t>
            </a:r>
            <a:r>
              <a:rPr lang="en-US" sz="1200" b="0" i="0" u="none" strike="noStrike" kern="1200" baseline="0" dirty="0">
                <a:solidFill>
                  <a:schemeClr val="tx1"/>
                </a:solidFill>
                <a:effectLst/>
                <a:latin typeface="+mn-lt"/>
                <a:ea typeface="+mn-ea"/>
                <a:cs typeface="+mn-cs"/>
              </a:rPr>
              <a:t> Ask participants:</a:t>
            </a:r>
          </a:p>
          <a:p>
            <a:pPr marL="171450" indent="-171450">
              <a:lnSpc>
                <a:spcPct val="90000"/>
              </a:lnSpc>
              <a:spcBef>
                <a:spcPts val="0"/>
              </a:spcBef>
              <a:spcAft>
                <a:spcPts val="0"/>
              </a:spcAft>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What do you think the expert trap looks like in practice? </a:t>
            </a:r>
          </a:p>
          <a:p>
            <a:pPr>
              <a:lnSpc>
                <a:spcPct val="90000"/>
              </a:lnSpc>
              <a:spcBef>
                <a:spcPts val="0"/>
              </a:spcBef>
              <a:spcAft>
                <a:spcPts val="0"/>
              </a:spcAft>
            </a:pPr>
            <a:endParaRPr lang="en-US" sz="1200" b="0" i="0" u="none" strike="noStrike" kern="1200" baseline="0" dirty="0">
              <a:solidFill>
                <a:schemeClr val="tx1"/>
              </a:solidFill>
              <a:effectLst/>
              <a:latin typeface="+mn-lt"/>
              <a:ea typeface="+mn-ea"/>
              <a:cs typeface="+mn-cs"/>
            </a:endParaRPr>
          </a:p>
          <a:p>
            <a:pPr>
              <a:lnSpc>
                <a:spcPct val="90000"/>
              </a:lnSpc>
              <a:spcBef>
                <a:spcPts val="0"/>
              </a:spcBef>
              <a:spcAft>
                <a:spcPts val="0"/>
              </a:spcAft>
            </a:pPr>
            <a:r>
              <a:rPr lang="en-US" sz="1200" b="1" i="0" u="none" strike="noStrike" kern="1200" baseline="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The expert trap can be seen when a provider communicates to the </a:t>
            </a:r>
            <a:r>
              <a:rPr lang="en-US" dirty="0"/>
              <a:t>person considering a change </a:t>
            </a:r>
            <a:r>
              <a:rPr lang="en-US" sz="1200" b="0" i="0" u="none" strike="noStrike" kern="1200" baseline="0" dirty="0">
                <a:solidFill>
                  <a:schemeClr val="tx1"/>
                </a:solidFill>
                <a:effectLst/>
                <a:latin typeface="+mn-lt"/>
                <a:ea typeface="+mn-ea"/>
                <a:cs typeface="+mn-cs"/>
              </a:rPr>
              <a:t>that their professional expertise is sufficient to solve the person’s problem. For a provider to avoid this trap, they need to let go of the assumption that they have, or are supposed to have, and need to provide all the answers FOR the client.</a:t>
            </a:r>
            <a:r>
              <a:rPr lang="en-US" dirty="0"/>
              <a:t> </a:t>
            </a:r>
          </a:p>
          <a:p>
            <a:pPr>
              <a:lnSpc>
                <a:spcPct val="90000"/>
              </a:lnSpc>
              <a:spcBef>
                <a:spcPts val="0"/>
              </a:spcBef>
              <a:spcAft>
                <a:spcPts val="0"/>
              </a:spcAft>
            </a:pPr>
            <a:endParaRPr lang="en-US" b="1" dirty="0"/>
          </a:p>
          <a:p>
            <a:pPr>
              <a:lnSpc>
                <a:spcPct val="90000"/>
              </a:lnSpc>
              <a:spcBef>
                <a:spcPts val="0"/>
              </a:spcBef>
              <a:spcAft>
                <a:spcPts val="0"/>
              </a:spcAft>
            </a:pPr>
            <a:r>
              <a:rPr lang="en-US" b="1" dirty="0"/>
              <a:t>Do: </a:t>
            </a:r>
            <a:r>
              <a:rPr lang="en-US" b="0" dirty="0"/>
              <a:t>Conduct</a:t>
            </a:r>
            <a:r>
              <a:rPr lang="en-US" b="0" baseline="0" dirty="0"/>
              <a:t> the following activity. </a:t>
            </a:r>
          </a:p>
          <a:p>
            <a:pPr>
              <a:lnSpc>
                <a:spcPct val="90000"/>
              </a:lnSpc>
              <a:spcBef>
                <a:spcPts val="0"/>
              </a:spcBef>
              <a:spcAft>
                <a:spcPts val="0"/>
              </a:spcAft>
            </a:pPr>
            <a:r>
              <a:rPr lang="en-US" b="0" baseline="0" dirty="0"/>
              <a:t>Ask the group</a:t>
            </a:r>
            <a:r>
              <a:rPr lang="en-US" dirty="0"/>
              <a:t> (with the whole group together not paired with partners) to consider</a:t>
            </a:r>
            <a:r>
              <a:rPr lang="en-US" baseline="0" dirty="0"/>
              <a:t> the characteristics of the person they identified as supporting the successful change</a:t>
            </a:r>
            <a:r>
              <a:rPr lang="en-US" dirty="0"/>
              <a:t> they talked about in the previous module</a:t>
            </a:r>
            <a:r>
              <a:rPr lang="en-US" baseline="0" dirty="0"/>
              <a:t>. </a:t>
            </a:r>
          </a:p>
          <a:p>
            <a:pPr marL="171450" indent="-171450">
              <a:lnSpc>
                <a:spcPct val="90000"/>
              </a:lnSpc>
              <a:spcBef>
                <a:spcPts val="0"/>
              </a:spcBef>
              <a:spcAft>
                <a:spcPts val="0"/>
              </a:spcAft>
              <a:buFont typeface="Arial" panose="020B0604020202020204" pitchFamily="34" charset="0"/>
              <a:buChar char="•"/>
            </a:pPr>
            <a:r>
              <a:rPr lang="en-US" dirty="0"/>
              <a:t>How</a:t>
            </a:r>
            <a:r>
              <a:rPr lang="en-US" baseline="0" dirty="0"/>
              <a:t> did this person partner with you? </a:t>
            </a:r>
          </a:p>
          <a:p>
            <a:pPr marL="171450" indent="-171450">
              <a:lnSpc>
                <a:spcPct val="90000"/>
              </a:lnSpc>
              <a:spcBef>
                <a:spcPts val="0"/>
              </a:spcBef>
              <a:spcAft>
                <a:spcPts val="0"/>
              </a:spcAft>
              <a:buFont typeface="Arial" panose="020B0604020202020204" pitchFamily="34" charset="0"/>
              <a:buChar char="•"/>
            </a:pPr>
            <a:r>
              <a:rPr lang="en-US" dirty="0"/>
              <a:t>What</a:t>
            </a:r>
            <a:r>
              <a:rPr lang="en-US" baseline="0" dirty="0"/>
              <a:t> did it feel like to have the person partner with you?</a:t>
            </a:r>
            <a:r>
              <a:rPr lang="en-US" dirty="0"/>
              <a:t> </a:t>
            </a:r>
            <a:endParaRPr lang="en-US" baseline="0" dirty="0"/>
          </a:p>
          <a:p>
            <a:pPr marL="171450" indent="-171450">
              <a:lnSpc>
                <a:spcPct val="90000"/>
              </a:lnSpc>
              <a:spcBef>
                <a:spcPts val="0"/>
              </a:spcBef>
              <a:spcAft>
                <a:spcPts val="0"/>
              </a:spcAft>
              <a:buFont typeface="Arial" panose="020B0604020202020204" pitchFamily="34" charset="0"/>
              <a:buChar char="•"/>
            </a:pPr>
            <a:r>
              <a:rPr lang="en-US" baseline="0" dirty="0"/>
              <a:t>How would you describe the opposite of this partnership?</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Ask for volunteers to</a:t>
            </a:r>
            <a:r>
              <a:rPr lang="en-US" baseline="0" dirty="0"/>
              <a:t> share their responses. </a:t>
            </a:r>
            <a:r>
              <a:rPr lang="en-US" baseline="0" dirty="0">
                <a:cs typeface="Calibri"/>
              </a:rPr>
              <a:t>Highlight verbally the partnership characteristics that were identified by participants. Remind participants that </a:t>
            </a:r>
            <a:r>
              <a:rPr lang="en-US" dirty="0">
                <a:cs typeface="Calibri"/>
              </a:rPr>
              <a:t>power differentials naturally exists in some relationships,</a:t>
            </a:r>
            <a:r>
              <a:rPr lang="en-US" baseline="0" dirty="0">
                <a:cs typeface="Calibri"/>
              </a:rPr>
              <a:t> for example, parents and children, teachers and students, and practitioners and clients. Highlight that exhibiting the characteristics of partnership can help to minimize this power differential and create a trusting relationship where the person making a change is valued for their expertise and experience and the practitioner is viewed as a guide through the change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Examples of partnership characteristics (use if needed):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a:rPr>
              <a:t>Listening without interrupting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a:rPr>
              <a:t>Asking for your input and ideas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a:rPr>
              <a:t>Not just telling me what to do or how to behave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a:rPr>
              <a:t>Asking questions to better understand my point of 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cs typeface="Calibri"/>
              </a:rPr>
              <a:t>Refer to the list of qualities and characteristics participants identified among the people who supported their change in the Module 1 activity. Make the connection that many of the characteristics they just identified correspond with those they identified in the Module 1 activity. People who we think of as supporters of change in our own lives often embody these partnership characteristics – that’s why we experienced them as a support.  </a:t>
            </a:r>
            <a:endParaRPr lang="en-US"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7</a:t>
            </a:fld>
            <a:endParaRPr lang="en-US"/>
          </a:p>
        </p:txBody>
      </p:sp>
    </p:spTree>
    <p:extLst>
      <p:ext uri="{BB962C8B-B14F-4D97-AF65-F5344CB8AC3E}">
        <p14:creationId xmlns:p14="http://schemas.microsoft.com/office/powerpoint/2010/main" val="12972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Core</a:t>
            </a:r>
            <a:r>
              <a:rPr lang="en-US" b="1" baseline="0" dirty="0"/>
              <a:t> Message: Genuine acceptance means accepting the person regardless of their choices and behaviors.</a:t>
            </a:r>
            <a:r>
              <a:rPr lang="en-US" b="1" dirty="0"/>
              <a:t> </a:t>
            </a:r>
          </a:p>
          <a:p>
            <a:pPr fontAlgn="base"/>
            <a:endParaRPr lang="en-US" baseline="0" dirty="0"/>
          </a:p>
          <a:p>
            <a:pPr fontAlgn="base"/>
            <a:r>
              <a:rPr lang="en-US" b="1" dirty="0"/>
              <a:t>Say:  </a:t>
            </a:r>
            <a:r>
              <a:rPr lang="en-US" b="0" dirty="0"/>
              <a:t>Acceptance is the second element of the spirit of MI. You may be familiar with the concept of unconditional positive regard; acceptance in MI conveys a similar idea. We accept someone exactly as they are and where they are. Acceptance shows that we have respect for the person’s freedom of choice. </a:t>
            </a:r>
          </a:p>
          <a:p>
            <a:pPr fontAlgn="base"/>
            <a:r>
              <a:rPr lang="en-US" b="0" dirty="0"/>
              <a:t>Acceptance is comprised of:</a:t>
            </a: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dirty="0">
                <a:solidFill>
                  <a:schemeClr val="tx1"/>
                </a:solidFill>
                <a:effectLst/>
                <a:latin typeface="+mn-lt"/>
                <a:ea typeface="+mn-ea"/>
                <a:cs typeface="+mn-cs"/>
              </a:rPr>
              <a:t>Absolute Worth:</a:t>
            </a:r>
            <a:r>
              <a:rPr lang="en-US" sz="1200" b="0" i="0" u="none" strike="noStrike" kern="1200" baseline="0" dirty="0">
                <a:solidFill>
                  <a:schemeClr val="tx1"/>
                </a:solidFill>
                <a:effectLst/>
                <a:latin typeface="+mn-lt"/>
                <a:ea typeface="+mn-ea"/>
                <a:cs typeface="+mn-cs"/>
              </a:rPr>
              <a:t> believing the </a:t>
            </a:r>
            <a:r>
              <a:rPr lang="en-US" dirty="0"/>
              <a:t>person making the change has</a:t>
            </a:r>
            <a:r>
              <a:rPr lang="en-US" sz="1200" b="0" i="0" u="none" strike="noStrike" kern="1200" baseline="0" dirty="0">
                <a:solidFill>
                  <a:schemeClr val="tx1"/>
                </a:solidFill>
                <a:effectLst/>
                <a:latin typeface="+mn-lt"/>
                <a:ea typeface="+mn-ea"/>
                <a:cs typeface="+mn-cs"/>
              </a:rPr>
              <a:t> inherent worth, that they deserve respect, and should be treated with dignity. </a:t>
            </a:r>
            <a:endParaRPr lang="en-US" sz="1200" b="0" i="0" u="none" strike="noStrike" kern="1200" baseline="0" dirty="0">
              <a:solidFill>
                <a:schemeClr val="tx1"/>
              </a:solidFill>
              <a:effectLst/>
              <a:latin typeface="+mn-lt"/>
              <a:ea typeface="+mn-ea"/>
              <a:cs typeface="Calibri"/>
            </a:endParaRP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dirty="0">
                <a:solidFill>
                  <a:schemeClr val="tx1"/>
                </a:solidFill>
                <a:effectLst/>
                <a:latin typeface="+mn-lt"/>
                <a:ea typeface="+mn-ea"/>
                <a:cs typeface="+mn-cs"/>
              </a:rPr>
              <a:t>Empathy:</a:t>
            </a:r>
            <a:r>
              <a:rPr lang="en-US" sz="1200" b="0" i="0" u="none" strike="noStrike" kern="1200" baseline="0" dirty="0">
                <a:solidFill>
                  <a:schemeClr val="tx1"/>
                </a:solidFill>
                <a:effectLst/>
                <a:latin typeface="+mn-lt"/>
                <a:ea typeface="+mn-ea"/>
                <a:cs typeface="+mn-cs"/>
              </a:rPr>
              <a:t> provider seeks to understand the </a:t>
            </a:r>
            <a:r>
              <a:rPr lang="en-US" dirty="0"/>
              <a:t>person making the change's </a:t>
            </a:r>
            <a:r>
              <a:rPr lang="en-US" sz="1200" b="0" i="0" u="none" strike="noStrike" kern="1200" baseline="0" dirty="0">
                <a:solidFill>
                  <a:schemeClr val="tx1"/>
                </a:solidFill>
                <a:effectLst/>
                <a:latin typeface="+mn-lt"/>
                <a:ea typeface="+mn-ea"/>
                <a:cs typeface="+mn-cs"/>
              </a:rPr>
              <a:t>point of view, experiences, and emotions, including any deeper meanings that may not be explicitly said.</a:t>
            </a:r>
            <a:endParaRPr lang="en-US" sz="1200" b="0" i="0" u="none" strike="noStrike" kern="1200" baseline="0" dirty="0">
              <a:solidFill>
                <a:schemeClr val="tx1"/>
              </a:solidFill>
              <a:effectLst/>
              <a:latin typeface="+mn-lt"/>
              <a:ea typeface="+mn-ea"/>
              <a:cs typeface="Calibri"/>
            </a:endParaRP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dirty="0">
                <a:solidFill>
                  <a:schemeClr val="tx1"/>
                </a:solidFill>
                <a:effectLst/>
                <a:latin typeface="+mn-lt"/>
                <a:ea typeface="+mn-ea"/>
                <a:cs typeface="+mn-cs"/>
              </a:rPr>
              <a:t>Autonomy</a:t>
            </a:r>
            <a:r>
              <a:rPr lang="en-US" sz="1200" b="0" i="0" u="none" strike="noStrike" kern="1200" dirty="0">
                <a:solidFill>
                  <a:schemeClr val="tx1"/>
                </a:solidFill>
                <a:effectLst/>
                <a:latin typeface="+mn-lt"/>
                <a:ea typeface="+mn-ea"/>
                <a:cs typeface="+mn-cs"/>
              </a:rPr>
              <a:t>:</a:t>
            </a:r>
            <a:r>
              <a:rPr lang="en-US" sz="1200" b="0" i="0" u="none" strike="noStrike" kern="1200" baseline="0" dirty="0">
                <a:solidFill>
                  <a:schemeClr val="tx1"/>
                </a:solidFill>
                <a:effectLst/>
                <a:latin typeface="+mn-lt"/>
                <a:ea typeface="+mn-ea"/>
                <a:cs typeface="+mn-cs"/>
              </a:rPr>
              <a:t> respecting that the</a:t>
            </a:r>
            <a:r>
              <a:rPr lang="en-US" sz="1200" b="0" i="0" u="none" strike="noStrike" kern="1200" dirty="0">
                <a:solidFill>
                  <a:schemeClr val="tx1"/>
                </a:solidFill>
                <a:effectLst/>
                <a:latin typeface="+mn-lt"/>
                <a:ea typeface="+mn-ea"/>
                <a:cs typeface="+mn-cs"/>
              </a:rPr>
              <a:t> </a:t>
            </a:r>
            <a:r>
              <a:rPr lang="en-US" dirty="0"/>
              <a:t>person making the change is</a:t>
            </a:r>
            <a:r>
              <a:rPr lang="en-US" sz="1200" b="0" i="0" u="none" strike="noStrike" kern="1200" dirty="0">
                <a:solidFill>
                  <a:schemeClr val="tx1"/>
                </a:solidFill>
                <a:effectLst/>
                <a:latin typeface="+mn-lt"/>
                <a:ea typeface="+mn-ea"/>
                <a:cs typeface="+mn-cs"/>
              </a:rPr>
              <a:t> in control</a:t>
            </a:r>
            <a:r>
              <a:rPr lang="en-US" sz="1200" b="0" i="0" u="none" strike="noStrike" kern="1200" baseline="0" dirty="0">
                <a:solidFill>
                  <a:schemeClr val="tx1"/>
                </a:solidFill>
                <a:effectLst/>
                <a:latin typeface="+mn-lt"/>
                <a:ea typeface="+mn-ea"/>
                <a:cs typeface="+mn-cs"/>
              </a:rPr>
              <a:t> of the change and the change process</a:t>
            </a:r>
            <a:r>
              <a:rPr lang="en-US" sz="1200" b="0" i="0" u="none" strike="noStrike" kern="1200" dirty="0">
                <a:solidFill>
                  <a:schemeClr val="tx1"/>
                </a:solidFill>
                <a:effectLst/>
                <a:latin typeface="+mn-lt"/>
                <a:ea typeface="+mn-ea"/>
                <a:cs typeface="+mn-cs"/>
              </a:rPr>
              <a:t>. The </a:t>
            </a:r>
            <a:r>
              <a:rPr lang="en-US" dirty="0"/>
              <a:t>practitioner</a:t>
            </a:r>
            <a:r>
              <a:rPr lang="en-US" sz="1200" b="0" i="0" u="none" strike="noStrike" kern="1200" dirty="0">
                <a:solidFill>
                  <a:schemeClr val="tx1"/>
                </a:solidFill>
                <a:effectLst/>
                <a:latin typeface="+mn-lt"/>
                <a:ea typeface="+mn-ea"/>
                <a:cs typeface="+mn-cs"/>
              </a:rPr>
              <a:t> encourages the </a:t>
            </a:r>
            <a:r>
              <a:rPr lang="en-US" dirty="0"/>
              <a:t>person</a:t>
            </a:r>
            <a:r>
              <a:rPr lang="en-US" sz="1200" b="0" i="0" u="none" strike="noStrike" kern="1200" dirty="0">
                <a:solidFill>
                  <a:schemeClr val="tx1"/>
                </a:solidFill>
                <a:effectLst/>
                <a:latin typeface="+mn-lt"/>
                <a:ea typeface="+mn-ea"/>
                <a:cs typeface="+mn-cs"/>
              </a:rPr>
              <a:t> to</a:t>
            </a:r>
            <a:r>
              <a:rPr lang="en-US" sz="1200" b="0" i="0" u="none" strike="noStrike" kern="1200" baseline="0" dirty="0">
                <a:solidFill>
                  <a:schemeClr val="tx1"/>
                </a:solidFill>
                <a:effectLst/>
                <a:latin typeface="+mn-lt"/>
                <a:ea typeface="+mn-ea"/>
                <a:cs typeface="+mn-cs"/>
              </a:rPr>
              <a:t> be responsible for making the change and recognizes that that change may not occur in the way or on the schedule that the practitioner would like. In fact, it may not happen at all, but autonomy means that the practitioner accepts and respects the person’s decision. </a:t>
            </a:r>
            <a:endParaRPr lang="en-US" sz="1200" b="0" i="0" u="none" strike="noStrike" kern="1200" dirty="0">
              <a:solidFill>
                <a:schemeClr val="tx1"/>
              </a:solidFill>
              <a:effectLst/>
              <a:latin typeface="+mn-lt"/>
              <a:ea typeface="+mn-ea"/>
              <a:cs typeface="Calibri"/>
            </a:endParaRP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dirty="0">
                <a:solidFill>
                  <a:schemeClr val="tx1"/>
                </a:solidFill>
                <a:effectLst/>
                <a:latin typeface="+mn-lt"/>
                <a:ea typeface="+mn-ea"/>
                <a:cs typeface="+mn-cs"/>
              </a:rPr>
              <a:t>Affirmation</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recognizing and</a:t>
            </a:r>
            <a:r>
              <a:rPr lang="en-US" sz="1200" b="0" i="0" u="none" strike="noStrike" kern="1200" baseline="0" dirty="0">
                <a:solidFill>
                  <a:schemeClr val="tx1"/>
                </a:solidFill>
                <a:effectLst/>
                <a:latin typeface="+mn-lt"/>
                <a:ea typeface="+mn-ea"/>
                <a:cs typeface="+mn-cs"/>
              </a:rPr>
              <a:t> highlighting the </a:t>
            </a:r>
            <a:r>
              <a:rPr lang="en-US" dirty="0"/>
              <a:t>strengths </a:t>
            </a:r>
            <a:r>
              <a:rPr lang="en-US" sz="1200" b="0" i="0" u="none" strike="noStrike" kern="1200" baseline="0" dirty="0">
                <a:solidFill>
                  <a:schemeClr val="tx1"/>
                </a:solidFill>
                <a:effectLst/>
                <a:latin typeface="+mn-lt"/>
                <a:ea typeface="+mn-ea"/>
                <a:cs typeface="+mn-cs"/>
              </a:rPr>
              <a:t>and positive characteristics of the person making the change, particularly the things that relate to and may support their change. Affirmation helps convey the practitioner’s belief in the person’s ability to make the change. We’ll talk more about affirmations in an upcoming module and the techniques associated with giving affirmations.</a:t>
            </a:r>
            <a:endParaRPr lang="en-US" baseline="0" dirty="0"/>
          </a:p>
          <a:p>
            <a:pPr fontAlgn="base"/>
            <a:endParaRPr lang="en-US" b="1" dirty="0"/>
          </a:p>
          <a:p>
            <a:pPr fontAlgn="base"/>
            <a:r>
              <a:rPr lang="en-US" b="0" baseline="0" dirty="0"/>
              <a:t>Conveying acceptance to someone who is doing what we think they should do is relatively easy. However, it’s not realistic to think that every person we work with will take the steps, the way we’d like on the timeline we’d like. We accept them anyway. Acceptance does not equate to approval or agreement. It does mean that we are still going to be with them as they go through the change process. </a:t>
            </a:r>
            <a:endParaRPr lang="en-US" sz="1200" b="0" i="0" u="none" strike="noStrike" kern="1200" dirty="0">
              <a:solidFill>
                <a:schemeClr val="tx1"/>
              </a:solidFill>
              <a:effectLst/>
              <a:latin typeface="+mn-lt"/>
              <a:cs typeface="Calibri"/>
            </a:endParaRPr>
          </a:p>
          <a:p>
            <a:pPr fontAlgn="base"/>
            <a:endParaRPr lang="en-US" b="1" baseline="0" dirty="0"/>
          </a:p>
          <a:p>
            <a:pPr fontAlgn="base"/>
            <a:r>
              <a:rPr lang="en-US" b="1" baseline="0" dirty="0"/>
              <a:t>Do:</a:t>
            </a:r>
            <a:r>
              <a:rPr lang="en-US" b="1" dirty="0"/>
              <a:t> </a:t>
            </a:r>
            <a:r>
              <a:rPr lang="en-US" b="0" baseline="0" dirty="0"/>
              <a:t>Ask participants </a:t>
            </a:r>
            <a:r>
              <a:rPr lang="en-US" dirty="0"/>
              <a:t>(with the whole group together not paired with partners)</a:t>
            </a:r>
            <a:r>
              <a:rPr lang="en-US" baseline="0" dirty="0"/>
              <a:t>: </a:t>
            </a:r>
          </a:p>
          <a:p>
            <a:pPr marL="228600" indent="-228600">
              <a:buFont typeface="Arial" panose="020B0604020202020204" pitchFamily="34" charset="0"/>
              <a:buChar char="•"/>
            </a:pPr>
            <a:r>
              <a:rPr lang="en-US" baseline="0" dirty="0"/>
              <a:t>Who in your life supports and accepts you for the person you are?</a:t>
            </a:r>
            <a:r>
              <a:rPr lang="en-US" dirty="0"/>
              <a:t> </a:t>
            </a:r>
          </a:p>
          <a:p>
            <a:pPr marL="228600" indent="-228600">
              <a:buFont typeface="Arial" panose="020B0604020202020204" pitchFamily="34" charset="0"/>
              <a:buChar char="•"/>
            </a:pPr>
            <a:r>
              <a:rPr lang="en-US" baseline="0" dirty="0"/>
              <a:t>What does being truly accepted allow you to do?</a:t>
            </a:r>
            <a:r>
              <a:rPr lang="en-US" dirty="0"/>
              <a:t> </a:t>
            </a:r>
          </a:p>
          <a:p>
            <a:pPr fontAlgn="base"/>
            <a:endParaRPr lang="en-US" dirty="0">
              <a:cs typeface="Calibri" panose="020F0502020204030204"/>
            </a:endParaRPr>
          </a:p>
          <a:p>
            <a:pPr fontAlgn="base"/>
            <a:r>
              <a:rPr lang="en-US" dirty="0">
                <a:cs typeface="Calibri" panose="020F0502020204030204"/>
              </a:rPr>
              <a:t>Ask</a:t>
            </a:r>
            <a:r>
              <a:rPr lang="en-US" baseline="0" dirty="0">
                <a:cs typeface="Calibri" panose="020F0502020204030204"/>
              </a:rPr>
              <a:t> for volunteers to </a:t>
            </a:r>
            <a:r>
              <a:rPr lang="en-US" dirty="0">
                <a:cs typeface="Calibri" panose="020F0502020204030204"/>
              </a:rPr>
              <a:t>share their responses. Highlight how acceptance helps build a trusting and supportive relationship, how it allows people to try new things and take steps toward change without feeling judged if things don’t go well, and how it facilitates discussion of fears and concerns and provides an opportunity for problem solving.</a:t>
            </a:r>
          </a:p>
          <a:p>
            <a:pPr fontAlgn="base"/>
            <a:r>
              <a:rPr lang="en-US" dirty="0">
                <a:cs typeface="Calibri" panose="020F0502020204030204"/>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baseline="0" dirty="0">
                <a:cs typeface="Calibri"/>
              </a:rPr>
              <a:t>Trainer notes: </a:t>
            </a:r>
            <a:r>
              <a:rPr lang="en-US" b="0" baseline="0" dirty="0">
                <a:cs typeface="Calibri"/>
              </a:rPr>
              <a:t>Refer to the list of qualities and characteristics participants identified among the people who supported their change in the Module 1 activity. Make the connection that many of the characteristics relate to acceptance. People who we think of as supporters of change in our own lives often accept us fully which is what, in part, allows us to trust them. </a:t>
            </a:r>
            <a:endParaRPr lang="en-US" dirty="0">
              <a:cs typeface="Calibri" panose="020F0502020204030204"/>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b="0" dirty="0">
              <a:cs typeface="Calibri"/>
            </a:endParaRPr>
          </a:p>
          <a:p>
            <a:pPr fontAlgn="base"/>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6F02-8992-442B-B302-B3C5EB204B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5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Core Message: Compassion prioritizes the person’s welfare and gives priority to their needs.</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Say: </a:t>
            </a:r>
            <a:r>
              <a:rPr lang="en-US" sz="1200" b="0" i="0" u="none" strike="noStrike" kern="1200" baseline="0" dirty="0">
                <a:solidFill>
                  <a:schemeClr val="tx1"/>
                </a:solidFill>
                <a:latin typeface="+mn-lt"/>
                <a:ea typeface="+mn-ea"/>
                <a:cs typeface="+mn-cs"/>
              </a:rPr>
              <a:t>Compassion is the third element of the spirit of MI. According to Miller and </a:t>
            </a:r>
            <a:r>
              <a:rPr lang="en-US" sz="1200" b="0" i="0" u="none" strike="noStrike" kern="1200" baseline="0" dirty="0" err="1">
                <a:solidFill>
                  <a:schemeClr val="tx1"/>
                </a:solidFill>
                <a:latin typeface="+mn-lt"/>
                <a:ea typeface="+mn-ea"/>
                <a:cs typeface="+mn-cs"/>
              </a:rPr>
              <a:t>Rollnick</a:t>
            </a:r>
            <a:r>
              <a:rPr lang="en-US" sz="1200" b="0" i="0" u="none" strike="noStrike" kern="1200" baseline="0" dirty="0">
                <a:solidFill>
                  <a:schemeClr val="tx1"/>
                </a:solidFill>
                <a:latin typeface="+mn-lt"/>
                <a:ea typeface="+mn-ea"/>
                <a:cs typeface="+mn-cs"/>
              </a:rPr>
              <a:t>, </a:t>
            </a:r>
            <a:r>
              <a:rPr lang="en-US" sz="1200" dirty="0"/>
              <a:t>“Compassion is a deliberate commitment to pursue the welfare and best interests of the other”. </a:t>
            </a:r>
            <a:r>
              <a:rPr lang="en-US" dirty="0"/>
              <a:t>Compassion</a:t>
            </a:r>
            <a:r>
              <a:rPr lang="en-US" baseline="0" dirty="0"/>
              <a:t> in MI refers to the needs of the person making the change being first and foremost. </a:t>
            </a:r>
            <a:r>
              <a:rPr lang="en-US" dirty="0"/>
              <a:t>Practitioners seek to understand the person's values and experiences without judgment of the person's thoughts, behaviors or actions. We do this </a:t>
            </a:r>
            <a:r>
              <a:rPr lang="en-US" baseline="0" dirty="0"/>
              <a:t>even if these conflict with our own ideas about the change and what we think is best for the person. Compassion includes seeking to understand the other person’s point of view which allows us to suspend judgement and blame, and instead recognize the experience, values, and motivations of the other person. </a:t>
            </a:r>
            <a:endParaRPr lang="en-US" sz="1200" b="0" i="0" u="none" strike="noStrike" kern="1200" baseline="0" dirty="0">
              <a:solidFill>
                <a:schemeClr val="tx1"/>
              </a:solidFill>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a:t>
            </a:r>
            <a:r>
              <a:rPr lang="en-US" dirty="0"/>
              <a:t>: Ask participants: </a:t>
            </a:r>
          </a:p>
          <a:p>
            <a:pPr marL="228600" indent="-228600">
              <a:buFont typeface="Arial" panose="020B0604020202020204" pitchFamily="34" charset="0"/>
              <a:buChar char="•"/>
              <a:defRPr/>
            </a:pPr>
            <a:r>
              <a:rPr lang="en-US" dirty="0"/>
              <a:t>Think about the change you identified in Module 1, how did others show compassion for you during that time?</a:t>
            </a:r>
          </a:p>
          <a:p>
            <a:pPr marL="228600" indent="-228600">
              <a:buFont typeface="Arial" panose="020B0604020202020204" pitchFamily="34" charset="0"/>
              <a:buChar char="•"/>
              <a:defRPr/>
            </a:pPr>
            <a:r>
              <a:rPr lang="en-US" dirty="0"/>
              <a:t>How did it feel to be shown compassion? </a:t>
            </a:r>
          </a:p>
          <a:p>
            <a:pPr marL="228600" indent="-228600">
              <a:buFont typeface="Arial" panose="020B0604020202020204" pitchFamily="34" charset="0"/>
              <a:buChar char="•"/>
              <a:defRPr/>
            </a:pPr>
            <a:r>
              <a:rPr lang="en-US" dirty="0"/>
              <a:t>In what ways did the compassion from others enable you to make a change? </a:t>
            </a:r>
          </a:p>
          <a:p>
            <a:pPr marL="171450" indent="-171450">
              <a:buFont typeface="Arial" panose="020B0604020202020204" pitchFamily="34" charset="0"/>
              <a:buChar char="•"/>
              <a:defRPr/>
            </a:pPr>
            <a:endParaRPr lang="en-US" dirty="0">
              <a:cs typeface="Calibri" panose="020F0502020204030204"/>
            </a:endParaRPr>
          </a:p>
          <a:p>
            <a:pPr fontAlgn="base"/>
            <a:r>
              <a:rPr lang="en-US" dirty="0">
                <a:cs typeface="Calibri" panose="020F0502020204030204"/>
              </a:rPr>
              <a:t>Ask</a:t>
            </a:r>
            <a:r>
              <a:rPr lang="en-US" baseline="0" dirty="0">
                <a:cs typeface="Calibri" panose="020F0502020204030204"/>
              </a:rPr>
              <a:t> for volunteers to </a:t>
            </a:r>
            <a:r>
              <a:rPr lang="en-US" dirty="0">
                <a:cs typeface="Calibri" panose="020F0502020204030204"/>
              </a:rPr>
              <a:t>share their responses. Highlight how compassion helps people feel supported and how it can help you feel more compassionate towards yourself. </a:t>
            </a:r>
          </a:p>
          <a:p>
            <a:pPr fontAlgn="base"/>
            <a:r>
              <a:rPr lang="en-US" dirty="0">
                <a:cs typeface="Calibri" panose="020F0502020204030204"/>
              </a:rPr>
              <a:t> </a:t>
            </a:r>
          </a:p>
          <a:p>
            <a:pPr fontAlgn="base"/>
            <a:r>
              <a:rPr lang="en-US" b="1" baseline="0" dirty="0">
                <a:cs typeface="Calibri"/>
              </a:rPr>
              <a:t>Trainer notes: </a:t>
            </a:r>
            <a:r>
              <a:rPr lang="en-US" b="0" baseline="0" dirty="0">
                <a:cs typeface="Calibri"/>
              </a:rPr>
              <a:t>Refer to the list of qualities and characteristics participants identified among the people who supported their change in the Module 1 activity. Make the connection that many of the characteristics relate to compassion. People who we think of as supporters of change in our own lives often offer us compassion which allows us to trust them as they are looking out for our welfare and needs. </a:t>
            </a:r>
            <a:endParaRPr lang="en-US" dirty="0">
              <a:cs typeface="Calibri" panose="020F0502020204030204"/>
            </a:endParaRPr>
          </a:p>
          <a:p>
            <a:endParaRPr lang="en-US" sz="1200" b="0" baseline="0" dirty="0">
              <a:solidFill>
                <a:prstClr val="black"/>
              </a:solidFill>
            </a:endParaRPr>
          </a:p>
          <a:p>
            <a:pPr marL="228600" indent="-228600">
              <a:buFont typeface="+mj-lt"/>
              <a:buAutoNum type="arabicPeriod"/>
            </a:pPr>
            <a:endParaRPr lang="en-US" sz="1200" b="0" baseline="0" dirty="0">
              <a:solidFill>
                <a:prstClr val="black"/>
              </a:solidFill>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9</a:t>
            </a:fld>
            <a:endParaRPr lang="en-US"/>
          </a:p>
        </p:txBody>
      </p:sp>
    </p:spTree>
    <p:extLst>
      <p:ext uri="{BB962C8B-B14F-4D97-AF65-F5344CB8AC3E}">
        <p14:creationId xmlns:p14="http://schemas.microsoft.com/office/powerpoint/2010/main" val="116989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custDataLst>
      <p:tags r:id="rId1"/>
    </p:custDataLst>
    <p:extLst>
      <p:ext uri="{BB962C8B-B14F-4D97-AF65-F5344CB8AC3E}">
        <p14:creationId xmlns:p14="http://schemas.microsoft.com/office/powerpoint/2010/main" val="130669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95021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custDataLst>
      <p:tags r:id="rId1"/>
    </p:custDataLst>
    <p:extLst>
      <p:ext uri="{BB962C8B-B14F-4D97-AF65-F5344CB8AC3E}">
        <p14:creationId xmlns:p14="http://schemas.microsoft.com/office/powerpoint/2010/main" val="42784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0006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898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7503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0546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0642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5468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36436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3626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851905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402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8275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05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8898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50795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C2D204-ECBD-46C9-8832-558D8A35F1A0}"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37302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C2D204-ECBD-46C9-8832-558D8A35F1A0}"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40197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2D204-ECBD-46C9-8832-558D8A35F1A0}"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8715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346559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70087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2D204-ECBD-46C9-8832-558D8A35F1A0}" type="datetimeFigureOut">
              <a:rPr lang="en-US" smtClean="0"/>
              <a:t>6/1/2021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1BA45-B991-4D3A-A43A-9F52A8731EB6}" type="slidenum">
              <a:rPr lang="en-US" smtClean="0"/>
              <a:t>‹#›</a:t>
            </a:fld>
            <a:endParaRPr lang="en-US"/>
          </a:p>
        </p:txBody>
      </p:sp>
    </p:spTree>
    <p:custDataLst>
      <p:tags r:id="rId13"/>
    </p:custDataLst>
    <p:extLst>
      <p:ext uri="{BB962C8B-B14F-4D97-AF65-F5344CB8AC3E}">
        <p14:creationId xmlns:p14="http://schemas.microsoft.com/office/powerpoint/2010/main" val="317652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3"/>
    </p:custDataLst>
    <p:extLst>
      <p:ext uri="{BB962C8B-B14F-4D97-AF65-F5344CB8AC3E}">
        <p14:creationId xmlns:p14="http://schemas.microsoft.com/office/powerpoint/2010/main" val="2501837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apor to depict &quot;spirit&quot;"/>
          <p:cNvPicPr>
            <a:picLocks noChangeAspect="1"/>
          </p:cNvPicPr>
          <p:nvPr/>
        </p:nvPicPr>
        <p:blipFill rotWithShape="1">
          <a:blip r:embed="rId4" cstate="print">
            <a:grayscl/>
            <a:extLst>
              <a:ext uri="{28A0092B-C50C-407E-A947-70E740481C1C}">
                <a14:useLocalDpi xmlns:a14="http://schemas.microsoft.com/office/drawing/2010/main" val="0"/>
              </a:ext>
            </a:extLst>
          </a:blip>
          <a:srcRect l="8444" r="9185"/>
          <a:stretch/>
        </p:blipFill>
        <p:spPr>
          <a:xfrm>
            <a:off x="363329" y="318705"/>
            <a:ext cx="8472668" cy="6172198"/>
          </a:xfrm>
          <a:prstGeom prst="rect">
            <a:avLst/>
          </a:prstGeom>
        </p:spPr>
      </p:pic>
      <p:grpSp>
        <p:nvGrpSpPr>
          <p:cNvPr id="3" name="Group 2"/>
          <p:cNvGrpSpPr/>
          <p:nvPr/>
        </p:nvGrpSpPr>
        <p:grpSpPr>
          <a:xfrm>
            <a:off x="339812" y="593996"/>
            <a:ext cx="9705341" cy="6097085"/>
            <a:chOff x="339812" y="593996"/>
            <a:chExt cx="9705341" cy="6097085"/>
          </a:xfrm>
        </p:grpSpPr>
        <p:sp>
          <p:nvSpPr>
            <p:cNvPr id="5" name="Freeform 4"/>
            <p:cNvSpPr/>
            <p:nvPr/>
          </p:nvSpPr>
          <p:spPr>
            <a:xfrm rot="2761324">
              <a:off x="4877634" y="-453743"/>
              <a:ext cx="3437324" cy="6897714"/>
            </a:xfrm>
            <a:custGeom>
              <a:avLst/>
              <a:gdLst>
                <a:gd name="connsiteX0" fmla="*/ 0 w 4210050"/>
                <a:gd name="connsiteY0" fmla="*/ 2187286 h 6736998"/>
                <a:gd name="connsiteX1" fmla="*/ 2110610 w 4210050"/>
                <a:gd name="connsiteY1" fmla="*/ 0 h 6736998"/>
                <a:gd name="connsiteX2" fmla="*/ 4210050 w 4210050"/>
                <a:gd name="connsiteY2" fmla="*/ 2025843 h 6736998"/>
                <a:gd name="connsiteX3" fmla="*/ 4210050 w 4210050"/>
                <a:gd name="connsiteY3" fmla="*/ 6736998 h 6736998"/>
                <a:gd name="connsiteX4" fmla="*/ 0 w 4210050"/>
                <a:gd name="connsiteY4" fmla="*/ 6736998 h 6736998"/>
                <a:gd name="connsiteX0" fmla="*/ 826066 w 4210050"/>
                <a:gd name="connsiteY0" fmla="*/ 1310307 h 6736998"/>
                <a:gd name="connsiteX1" fmla="*/ 2110610 w 4210050"/>
                <a:gd name="connsiteY1" fmla="*/ 0 h 6736998"/>
                <a:gd name="connsiteX2" fmla="*/ 4210050 w 4210050"/>
                <a:gd name="connsiteY2" fmla="*/ 2025843 h 6736998"/>
                <a:gd name="connsiteX3" fmla="*/ 4210050 w 4210050"/>
                <a:gd name="connsiteY3" fmla="*/ 6736998 h 6736998"/>
                <a:gd name="connsiteX4" fmla="*/ 0 w 4210050"/>
                <a:gd name="connsiteY4" fmla="*/ 6736998 h 6736998"/>
                <a:gd name="connsiteX5" fmla="*/ 826066 w 4210050"/>
                <a:gd name="connsiteY5" fmla="*/ 1310307 h 6736998"/>
                <a:gd name="connsiteX0" fmla="*/ 321238 w 3705222"/>
                <a:gd name="connsiteY0" fmla="*/ 1310307 h 6840904"/>
                <a:gd name="connsiteX1" fmla="*/ 1605782 w 3705222"/>
                <a:gd name="connsiteY1" fmla="*/ 0 h 6840904"/>
                <a:gd name="connsiteX2" fmla="*/ 3705222 w 3705222"/>
                <a:gd name="connsiteY2" fmla="*/ 2025843 h 6840904"/>
                <a:gd name="connsiteX3" fmla="*/ 3705222 w 3705222"/>
                <a:gd name="connsiteY3" fmla="*/ 6736998 h 6840904"/>
                <a:gd name="connsiteX4" fmla="*/ 0 w 3705222"/>
                <a:gd name="connsiteY4" fmla="*/ 6840904 h 6840904"/>
                <a:gd name="connsiteX5" fmla="*/ 321238 w 3705222"/>
                <a:gd name="connsiteY5" fmla="*/ 1310307 h 6840904"/>
                <a:gd name="connsiteX0" fmla="*/ 53340 w 3437324"/>
                <a:gd name="connsiteY0" fmla="*/ 1310307 h 6897714"/>
                <a:gd name="connsiteX1" fmla="*/ 1337884 w 3437324"/>
                <a:gd name="connsiteY1" fmla="*/ 0 h 6897714"/>
                <a:gd name="connsiteX2" fmla="*/ 3437324 w 3437324"/>
                <a:gd name="connsiteY2" fmla="*/ 2025843 h 6897714"/>
                <a:gd name="connsiteX3" fmla="*/ 3437324 w 3437324"/>
                <a:gd name="connsiteY3" fmla="*/ 6736998 h 6897714"/>
                <a:gd name="connsiteX4" fmla="*/ 0 w 3437324"/>
                <a:gd name="connsiteY4" fmla="*/ 6897714 h 6897714"/>
                <a:gd name="connsiteX5" fmla="*/ 53340 w 3437324"/>
                <a:gd name="connsiteY5" fmla="*/ 1310307 h 689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7324" h="6897714">
                  <a:moveTo>
                    <a:pt x="53340" y="1310307"/>
                  </a:moveTo>
                  <a:lnTo>
                    <a:pt x="1337884" y="0"/>
                  </a:lnTo>
                  <a:lnTo>
                    <a:pt x="3437324" y="2025843"/>
                  </a:lnTo>
                  <a:lnTo>
                    <a:pt x="3437324" y="6736998"/>
                  </a:lnTo>
                  <a:lnTo>
                    <a:pt x="0" y="6897714"/>
                  </a:lnTo>
                  <a:cubicBezTo>
                    <a:pt x="0" y="5381143"/>
                    <a:pt x="53340" y="2826878"/>
                    <a:pt x="53340" y="1310307"/>
                  </a:cubicBezTo>
                  <a:close/>
                </a:path>
              </a:pathLst>
            </a:custGeom>
            <a:solidFill>
              <a:srgbClr val="6A4A62">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5"/>
            <p:cNvSpPr/>
            <p:nvPr/>
          </p:nvSpPr>
          <p:spPr>
            <a:xfrm>
              <a:off x="339812" y="593996"/>
              <a:ext cx="8483425" cy="5898243"/>
            </a:xfrm>
            <a:custGeom>
              <a:avLst/>
              <a:gdLst>
                <a:gd name="connsiteX0" fmla="*/ 0 w 8464375"/>
                <a:gd name="connsiteY0" fmla="*/ 4302870 h 4302870"/>
                <a:gd name="connsiteX1" fmla="*/ 0 w 8464375"/>
                <a:gd name="connsiteY1" fmla="*/ 0 h 4302870"/>
                <a:gd name="connsiteX2" fmla="*/ 8464375 w 8464375"/>
                <a:gd name="connsiteY2" fmla="*/ 4302870 h 4302870"/>
                <a:gd name="connsiteX3" fmla="*/ 0 w 8464375"/>
                <a:gd name="connsiteY3" fmla="*/ 4302870 h 4302870"/>
                <a:gd name="connsiteX0" fmla="*/ 0 w 8464375"/>
                <a:gd name="connsiteY0" fmla="*/ 4302870 h 4305300"/>
                <a:gd name="connsiteX1" fmla="*/ 0 w 8464375"/>
                <a:gd name="connsiteY1" fmla="*/ 0 h 4305300"/>
                <a:gd name="connsiteX2" fmla="*/ 8464375 w 8464375"/>
                <a:gd name="connsiteY2" fmla="*/ 4302870 h 4305300"/>
                <a:gd name="connsiteX3" fmla="*/ 1889037 w 8464375"/>
                <a:gd name="connsiteY3" fmla="*/ 4305300 h 4305300"/>
                <a:gd name="connsiteX4" fmla="*/ 0 w 8464375"/>
                <a:gd name="connsiteY4" fmla="*/ 4302870 h 4305300"/>
                <a:gd name="connsiteX0" fmla="*/ 35013 w 8499388"/>
                <a:gd name="connsiteY0" fmla="*/ 4302870 h 4305300"/>
                <a:gd name="connsiteX1" fmla="*/ 0 w 8499388"/>
                <a:gd name="connsiteY1" fmla="*/ 3371850 h 4305300"/>
                <a:gd name="connsiteX2" fmla="*/ 35013 w 8499388"/>
                <a:gd name="connsiteY2" fmla="*/ 0 h 4305300"/>
                <a:gd name="connsiteX3" fmla="*/ 8499388 w 8499388"/>
                <a:gd name="connsiteY3" fmla="*/ 4302870 h 4305300"/>
                <a:gd name="connsiteX4" fmla="*/ 1924050 w 8499388"/>
                <a:gd name="connsiteY4" fmla="*/ 4305300 h 4305300"/>
                <a:gd name="connsiteX5" fmla="*/ 35013 w 8499388"/>
                <a:gd name="connsiteY5" fmla="*/ 4302870 h 4305300"/>
                <a:gd name="connsiteX0" fmla="*/ 1924050 w 8499388"/>
                <a:gd name="connsiteY0" fmla="*/ 4305300 h 4305300"/>
                <a:gd name="connsiteX1" fmla="*/ 0 w 8499388"/>
                <a:gd name="connsiteY1" fmla="*/ 3371850 h 4305300"/>
                <a:gd name="connsiteX2" fmla="*/ 35013 w 8499388"/>
                <a:gd name="connsiteY2" fmla="*/ 0 h 4305300"/>
                <a:gd name="connsiteX3" fmla="*/ 8499388 w 8499388"/>
                <a:gd name="connsiteY3" fmla="*/ 4302870 h 4305300"/>
                <a:gd name="connsiteX4" fmla="*/ 1924050 w 8499388"/>
                <a:gd name="connsiteY4" fmla="*/ 4305300 h 4305300"/>
                <a:gd name="connsiteX0" fmla="*/ 1905000 w 8480338"/>
                <a:gd name="connsiteY0" fmla="*/ 4305300 h 4305300"/>
                <a:gd name="connsiteX1" fmla="*/ 0 w 8480338"/>
                <a:gd name="connsiteY1" fmla="*/ 3371850 h 4305300"/>
                <a:gd name="connsiteX2" fmla="*/ 15963 w 8480338"/>
                <a:gd name="connsiteY2" fmla="*/ 0 h 4305300"/>
                <a:gd name="connsiteX3" fmla="*/ 8480338 w 8480338"/>
                <a:gd name="connsiteY3" fmla="*/ 4302870 h 4305300"/>
                <a:gd name="connsiteX4" fmla="*/ 1905000 w 8480338"/>
                <a:gd name="connsiteY4" fmla="*/ 4305300 h 4305300"/>
                <a:gd name="connsiteX0" fmla="*/ 1905000 w 8480338"/>
                <a:gd name="connsiteY0" fmla="*/ 4305300 h 4305300"/>
                <a:gd name="connsiteX1" fmla="*/ 0 w 8480338"/>
                <a:gd name="connsiteY1" fmla="*/ 3371850 h 4305300"/>
                <a:gd name="connsiteX2" fmla="*/ 15963 w 8480338"/>
                <a:gd name="connsiteY2" fmla="*/ 0 h 4305300"/>
                <a:gd name="connsiteX3" fmla="*/ 8480338 w 8480338"/>
                <a:gd name="connsiteY3" fmla="*/ 4302870 h 4305300"/>
                <a:gd name="connsiteX4" fmla="*/ 1905000 w 8480338"/>
                <a:gd name="connsiteY4" fmla="*/ 4305300 h 4305300"/>
                <a:gd name="connsiteX0" fmla="*/ 1908087 w 8483425"/>
                <a:gd name="connsiteY0" fmla="*/ 5448300 h 5448300"/>
                <a:gd name="connsiteX1" fmla="*/ 3087 w 8483425"/>
                <a:gd name="connsiteY1" fmla="*/ 4514850 h 5448300"/>
                <a:gd name="connsiteX2" fmla="*/ 0 w 8483425"/>
                <a:gd name="connsiteY2" fmla="*/ 0 h 5448300"/>
                <a:gd name="connsiteX3" fmla="*/ 8483425 w 8483425"/>
                <a:gd name="connsiteY3" fmla="*/ 5445870 h 5448300"/>
                <a:gd name="connsiteX4" fmla="*/ 1908087 w 8483425"/>
                <a:gd name="connsiteY4" fmla="*/ 5448300 h 5448300"/>
                <a:gd name="connsiteX0" fmla="*/ 1908087 w 8483425"/>
                <a:gd name="connsiteY0" fmla="*/ 5448300 h 5448300"/>
                <a:gd name="connsiteX1" fmla="*/ 3087 w 8483425"/>
                <a:gd name="connsiteY1" fmla="*/ 4282621 h 5448300"/>
                <a:gd name="connsiteX2" fmla="*/ 0 w 8483425"/>
                <a:gd name="connsiteY2" fmla="*/ 0 h 5448300"/>
                <a:gd name="connsiteX3" fmla="*/ 8483425 w 8483425"/>
                <a:gd name="connsiteY3" fmla="*/ 5445870 h 5448300"/>
                <a:gd name="connsiteX4" fmla="*/ 1908087 w 8483425"/>
                <a:gd name="connsiteY4" fmla="*/ 5448300 h 5448300"/>
                <a:gd name="connsiteX0" fmla="*/ 1908087 w 8483425"/>
                <a:gd name="connsiteY0" fmla="*/ 5898243 h 5898243"/>
                <a:gd name="connsiteX1" fmla="*/ 3087 w 8483425"/>
                <a:gd name="connsiteY1" fmla="*/ 4732564 h 5898243"/>
                <a:gd name="connsiteX2" fmla="*/ 0 w 8483425"/>
                <a:gd name="connsiteY2" fmla="*/ 0 h 5898243"/>
                <a:gd name="connsiteX3" fmla="*/ 8483425 w 8483425"/>
                <a:gd name="connsiteY3" fmla="*/ 5895813 h 5898243"/>
                <a:gd name="connsiteX4" fmla="*/ 1908087 w 8483425"/>
                <a:gd name="connsiteY4" fmla="*/ 5898243 h 589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3425" h="5898243">
                  <a:moveTo>
                    <a:pt x="1908087" y="5898243"/>
                  </a:moveTo>
                  <a:lnTo>
                    <a:pt x="3087" y="4732564"/>
                  </a:lnTo>
                  <a:lnTo>
                    <a:pt x="0" y="0"/>
                  </a:lnTo>
                  <a:lnTo>
                    <a:pt x="8483425" y="5895813"/>
                  </a:lnTo>
                  <a:lnTo>
                    <a:pt x="1908087" y="589824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135" y="3292810"/>
              <a:ext cx="2452914" cy="677108"/>
            </a:xfrm>
            <a:prstGeom prst="rect">
              <a:avLst/>
            </a:prstGeom>
            <a:noFill/>
          </p:spPr>
          <p:txBody>
            <a:bodyPr wrap="square" rtlCol="0">
              <a:spAutoFit/>
            </a:bodyPr>
            <a:lstStyle/>
            <a:p>
              <a:r>
                <a:rPr lang="en-US" sz="3800" dirty="0">
                  <a:solidFill>
                    <a:schemeClr val="bg1"/>
                  </a:solidFill>
                  <a:latin typeface="Century Gothic" panose="020B0502020202020204" pitchFamily="34" charset="0"/>
                </a:rPr>
                <a:t>Module 2 </a:t>
              </a:r>
            </a:p>
          </p:txBody>
        </p:sp>
        <p:sp>
          <p:nvSpPr>
            <p:cNvPr id="9" name="TextBox 8"/>
            <p:cNvSpPr txBox="1"/>
            <p:nvPr/>
          </p:nvSpPr>
          <p:spPr>
            <a:xfrm>
              <a:off x="478134" y="3816030"/>
              <a:ext cx="4436765"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cs typeface="Microsoft New Tai Lue" panose="020B0502040204020203" pitchFamily="34" charset="0"/>
                </a:rPr>
                <a:t>The Spirit of Motivational Interviewing</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948" y="5386025"/>
              <a:ext cx="1827381" cy="1305056"/>
            </a:xfrm>
            <a:prstGeom prst="rect">
              <a:avLst/>
            </a:prstGeom>
            <a:noFill/>
            <a:ln>
              <a:no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3710" y="5661246"/>
              <a:ext cx="2590404" cy="706036"/>
            </a:xfrm>
            <a:prstGeom prst="rect">
              <a:avLst/>
            </a:prstGeom>
          </p:spPr>
        </p:pic>
      </p:grpSp>
    </p:spTree>
    <p:custDataLst>
      <p:tags r:id="rId1"/>
    </p:custDataLst>
    <p:extLst>
      <p:ext uri="{BB962C8B-B14F-4D97-AF65-F5344CB8AC3E}">
        <p14:creationId xmlns:p14="http://schemas.microsoft.com/office/powerpoint/2010/main" val="292407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7926" y="3745483"/>
            <a:ext cx="8460811" cy="84975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333102" y="3852393"/>
            <a:ext cx="8460811" cy="928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2"/>
                </a:solidFill>
                <a:latin typeface="Century Gothic" panose="020B0502020202020204" pitchFamily="34" charset="0"/>
              </a:rPr>
              <a:t>EVOCATION</a:t>
            </a:r>
            <a:endParaRPr lang="en-US" dirty="0">
              <a:solidFill>
                <a:schemeClr val="bg2"/>
              </a:solidFill>
              <a:latin typeface="Century Gothic" panose="020B0502020202020204" pitchFamily="34" charset="0"/>
            </a:endParaRPr>
          </a:p>
        </p:txBody>
      </p:sp>
      <p:sp>
        <p:nvSpPr>
          <p:cNvPr id="6" name="TextBox 5"/>
          <p:cNvSpPr txBox="1"/>
          <p:nvPr/>
        </p:nvSpPr>
        <p:spPr>
          <a:xfrm>
            <a:off x="5554638" y="6065279"/>
            <a:ext cx="2047165" cy="369332"/>
          </a:xfrm>
          <a:prstGeom prst="rect">
            <a:avLst/>
          </a:prstGeom>
          <a:noFill/>
        </p:spPr>
        <p:txBody>
          <a:bodyPr wrap="square" rtlCol="0">
            <a:spAutoFit/>
          </a:bodyPr>
          <a:lstStyle/>
          <a:p>
            <a:r>
              <a:rPr lang="en-US" altLang="ja-JP" dirty="0">
                <a:solidFill>
                  <a:schemeClr val="bg1"/>
                </a:solidFill>
                <a:latin typeface="Arial Narrow" panose="020B0606020202030204" pitchFamily="34" charset="0"/>
              </a:rPr>
              <a:t>William Miller, 2013</a:t>
            </a:r>
            <a:endParaRPr lang="en-US" dirty="0">
              <a:solidFill>
                <a:schemeClr val="bg1"/>
              </a:solidFill>
              <a:latin typeface="Arial Narrow" panose="020B0606020202030204" pitchFamily="34" charset="0"/>
            </a:endParaRPr>
          </a:p>
        </p:txBody>
      </p:sp>
      <p:sp>
        <p:nvSpPr>
          <p:cNvPr id="2" name="Rectangle 1"/>
          <p:cNvSpPr/>
          <p:nvPr/>
        </p:nvSpPr>
        <p:spPr>
          <a:xfrm>
            <a:off x="311312" y="4575916"/>
            <a:ext cx="8459709" cy="2049673"/>
          </a:xfrm>
          <a:prstGeom prst="rect">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Quotation Marks"/>
          <p:cNvSpPr/>
          <p:nvPr/>
        </p:nvSpPr>
        <p:spPr>
          <a:xfrm rot="10800000">
            <a:off x="7469465" y="4352930"/>
            <a:ext cx="1374094" cy="2646878"/>
          </a:xfrm>
          <a:prstGeom prst="rect">
            <a:avLst/>
          </a:prstGeom>
        </p:spPr>
        <p:txBody>
          <a:bodyPr wrap="none">
            <a:spAutoFit/>
          </a:bodyPr>
          <a:lstStyle/>
          <a:p>
            <a:r>
              <a:rPr lang="en-US" sz="16600" dirty="0">
                <a:solidFill>
                  <a:schemeClr val="bg1">
                    <a:lumMod val="85000"/>
                  </a:schemeClr>
                </a:solidFill>
                <a:latin typeface="CiscoSansTT Condensed Heavy" panose="020B0A06020200020303" pitchFamily="34" charset="0"/>
              </a:rPr>
              <a:t>“</a:t>
            </a:r>
          </a:p>
        </p:txBody>
      </p:sp>
      <p:sp>
        <p:nvSpPr>
          <p:cNvPr id="5" name="TextBox 4"/>
          <p:cNvSpPr txBox="1"/>
          <p:nvPr/>
        </p:nvSpPr>
        <p:spPr>
          <a:xfrm>
            <a:off x="1911487" y="5057507"/>
            <a:ext cx="5239940" cy="954107"/>
          </a:xfrm>
          <a:prstGeom prst="rect">
            <a:avLst/>
          </a:prstGeom>
          <a:noFill/>
        </p:spPr>
        <p:txBody>
          <a:bodyPr wrap="square" rtlCol="0">
            <a:spAutoFit/>
          </a:bodyPr>
          <a:lstStyle/>
          <a:p>
            <a:r>
              <a:rPr lang="en-US" sz="2800" i="1" dirty="0">
                <a:solidFill>
                  <a:schemeClr val="bg1"/>
                </a:solidFill>
                <a:latin typeface="Arial Narrow" panose="020B0606020202030204" pitchFamily="34" charset="0"/>
              </a:rPr>
              <a:t>You have what you need and together we will find it.</a:t>
            </a:r>
          </a:p>
        </p:txBody>
      </p:sp>
      <p:sp>
        <p:nvSpPr>
          <p:cNvPr id="10" name="Rectangle 9" descr="Quotation Marks"/>
          <p:cNvSpPr/>
          <p:nvPr/>
        </p:nvSpPr>
        <p:spPr>
          <a:xfrm>
            <a:off x="319028" y="4211122"/>
            <a:ext cx="1374094" cy="2646878"/>
          </a:xfrm>
          <a:prstGeom prst="rect">
            <a:avLst/>
          </a:prstGeom>
        </p:spPr>
        <p:txBody>
          <a:bodyPr wrap="none">
            <a:spAutoFit/>
          </a:bodyPr>
          <a:lstStyle/>
          <a:p>
            <a:r>
              <a:rPr lang="en-US" sz="16600" dirty="0">
                <a:solidFill>
                  <a:schemeClr val="bg1">
                    <a:lumMod val="85000"/>
                  </a:schemeClr>
                </a:solidFill>
                <a:latin typeface="CiscoSansTT Condensed Heavy" panose="020B0A06020200020303" pitchFamily="34" charset="0"/>
              </a:rPr>
              <a:t>“</a:t>
            </a:r>
          </a:p>
        </p:txBody>
      </p:sp>
      <p:pic>
        <p:nvPicPr>
          <p:cNvPr id="14" name="Picture 13"/>
          <p:cNvPicPr>
            <a:picLocks noChangeAspect="1"/>
          </p:cNvPicPr>
          <p:nvPr/>
        </p:nvPicPr>
        <p:blipFill rotWithShape="1">
          <a:blip r:embed="rId4" cstate="print">
            <a:grayscl/>
            <a:extLst>
              <a:ext uri="{28A0092B-C50C-407E-A947-70E740481C1C}">
                <a14:useLocalDpi xmlns:a14="http://schemas.microsoft.com/office/drawing/2010/main" val="0"/>
              </a:ext>
            </a:extLst>
          </a:blip>
          <a:srcRect l="16547" t="12105" r="16841" b="1555"/>
          <a:stretch/>
        </p:blipFill>
        <p:spPr>
          <a:xfrm>
            <a:off x="2388662" y="148040"/>
            <a:ext cx="4319337" cy="3597443"/>
          </a:xfrm>
          <a:prstGeom prst="rect">
            <a:avLst/>
          </a:prstGeom>
        </p:spPr>
      </p:pic>
    </p:spTree>
    <p:custDataLst>
      <p:tags r:id="rId1"/>
    </p:custDataLst>
    <p:extLst>
      <p:ext uri="{BB962C8B-B14F-4D97-AF65-F5344CB8AC3E}">
        <p14:creationId xmlns:p14="http://schemas.microsoft.com/office/powerpoint/2010/main" val="35764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paper boats sailing side by side."/>
          <p:cNvPicPr>
            <a:picLocks noChangeAspect="1"/>
          </p:cNvPicPr>
          <p:nvPr/>
        </p:nvPicPr>
        <p:blipFill rotWithShape="1">
          <a:blip r:embed="rId4" cstate="print">
            <a:grayscl/>
            <a:extLst>
              <a:ext uri="{28A0092B-C50C-407E-A947-70E740481C1C}">
                <a14:useLocalDpi xmlns:a14="http://schemas.microsoft.com/office/drawing/2010/main" val="0"/>
              </a:ext>
            </a:extLst>
          </a:blip>
          <a:srcRect l="34164" b="3933"/>
          <a:stretch/>
        </p:blipFill>
        <p:spPr>
          <a:xfrm>
            <a:off x="299258" y="601989"/>
            <a:ext cx="8454133" cy="5968155"/>
          </a:xfrm>
          <a:prstGeom prst="rect">
            <a:avLst/>
          </a:prstGeom>
        </p:spPr>
      </p:pic>
      <p:sp>
        <p:nvSpPr>
          <p:cNvPr id="5" name="Rectangle 4"/>
          <p:cNvSpPr/>
          <p:nvPr/>
        </p:nvSpPr>
        <p:spPr>
          <a:xfrm>
            <a:off x="298523" y="343392"/>
            <a:ext cx="8454867" cy="6205439"/>
          </a:xfrm>
          <a:prstGeom prst="rect">
            <a:avLst/>
          </a:prstGeom>
          <a:solidFill>
            <a:srgbClr val="6A4A6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98524" y="343392"/>
            <a:ext cx="8454867" cy="4174892"/>
            <a:chOff x="298524" y="343392"/>
            <a:chExt cx="8454867" cy="4174892"/>
          </a:xfrm>
        </p:grpSpPr>
        <p:sp>
          <p:nvSpPr>
            <p:cNvPr id="4" name="TextBox 3"/>
            <p:cNvSpPr txBox="1"/>
            <p:nvPr/>
          </p:nvSpPr>
          <p:spPr>
            <a:xfrm>
              <a:off x="555724" y="1440519"/>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dirty="0">
                  <a:latin typeface="Arial Narrow" panose="020B0606020202030204" pitchFamily="34" charset="0"/>
                </a:rPr>
                <a:t>Self-Reflection</a:t>
              </a:r>
            </a:p>
          </p:txBody>
        </p:sp>
        <p:sp>
          <p:nvSpPr>
            <p:cNvPr id="6" name="TextBox 5"/>
            <p:cNvSpPr txBox="1"/>
            <p:nvPr/>
          </p:nvSpPr>
          <p:spPr>
            <a:xfrm>
              <a:off x="652660" y="1963739"/>
              <a:ext cx="7933199" cy="2554545"/>
            </a:xfrm>
            <a:prstGeom prst="rect">
              <a:avLst/>
            </a:prstGeom>
            <a:noFill/>
          </p:spPr>
          <p:txBody>
            <a:bodyPr wrap="square" rtlCol="0">
              <a:spAutoFit/>
            </a:bodyPr>
            <a:lstStyle/>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3 minutes</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Independently, think about the following questions and be ready to share with the group. </a:t>
              </a: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 </a:t>
              </a:r>
            </a:p>
            <a:p>
              <a:pPr marL="228600" indent="-228600">
                <a:buFont typeface="+mj-lt"/>
                <a:buAutoNum type="arabicPeriod"/>
              </a:pPr>
              <a:r>
                <a:rPr lang="en-US" sz="2000" dirty="0">
                  <a:solidFill>
                    <a:schemeClr val="bg1"/>
                  </a:solidFill>
                  <a:latin typeface="Arial Narrow" panose="020B0606020202030204" pitchFamily="34" charset="0"/>
                </a:rPr>
                <a:t>Which element(s) of MI spirit best fits with how you currently work?</a:t>
              </a:r>
            </a:p>
            <a:p>
              <a:pPr marL="228600" indent="-228600">
                <a:buFont typeface="+mj-lt"/>
                <a:buAutoNum type="arabicPeriod"/>
              </a:pPr>
              <a:r>
                <a:rPr lang="en-US" sz="2000" dirty="0">
                  <a:solidFill>
                    <a:schemeClr val="bg1"/>
                  </a:solidFill>
                  <a:latin typeface="Arial Narrow" panose="020B0606020202030204" pitchFamily="34" charset="0"/>
                </a:rPr>
                <a:t>Which element(s) might pose some challenges to how you currently work?</a:t>
              </a:r>
            </a:p>
            <a:p>
              <a:pPr marL="228600" indent="-228600">
                <a:buFont typeface="+mj-lt"/>
                <a:buAutoNum type="arabicPeriod"/>
              </a:pPr>
              <a:r>
                <a:rPr lang="en-US" sz="2000" dirty="0">
                  <a:solidFill>
                    <a:schemeClr val="bg1"/>
                  </a:solidFill>
                  <a:latin typeface="Arial Narrow" panose="020B0606020202030204" pitchFamily="34" charset="0"/>
                </a:rPr>
                <a:t>Why might you be interested in bringing all MI spirit elements to your work?</a:t>
              </a: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5724" y="452766"/>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140753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paper boats sailing side by side."/>
          <p:cNvPicPr>
            <a:picLocks noChangeAspect="1"/>
          </p:cNvPicPr>
          <p:nvPr/>
        </p:nvPicPr>
        <p:blipFill rotWithShape="1">
          <a:blip r:embed="rId4" cstate="print">
            <a:grayscl/>
            <a:extLst>
              <a:ext uri="{28A0092B-C50C-407E-A947-70E740481C1C}">
                <a14:useLocalDpi xmlns:a14="http://schemas.microsoft.com/office/drawing/2010/main" val="0"/>
              </a:ext>
            </a:extLst>
          </a:blip>
          <a:srcRect l="34164" b="3933"/>
          <a:stretch/>
        </p:blipFill>
        <p:spPr>
          <a:xfrm>
            <a:off x="299258" y="601989"/>
            <a:ext cx="8454133" cy="5968155"/>
          </a:xfrm>
          <a:prstGeom prst="rect">
            <a:avLst/>
          </a:prstGeom>
        </p:spPr>
      </p:pic>
      <p:sp>
        <p:nvSpPr>
          <p:cNvPr id="5" name="Rectangle 4"/>
          <p:cNvSpPr/>
          <p:nvPr/>
        </p:nvSpPr>
        <p:spPr>
          <a:xfrm>
            <a:off x="298523" y="343392"/>
            <a:ext cx="8454867" cy="6205439"/>
          </a:xfrm>
          <a:prstGeom prst="rect">
            <a:avLst/>
          </a:prstGeom>
          <a:solidFill>
            <a:srgbClr val="6A4A6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98524" y="343392"/>
            <a:ext cx="8454867" cy="5744553"/>
            <a:chOff x="298524" y="343392"/>
            <a:chExt cx="8454867" cy="5744553"/>
          </a:xfrm>
        </p:grpSpPr>
        <p:sp>
          <p:nvSpPr>
            <p:cNvPr id="4" name="TextBox 3"/>
            <p:cNvSpPr txBox="1"/>
            <p:nvPr/>
          </p:nvSpPr>
          <p:spPr>
            <a:xfrm>
              <a:off x="555724" y="1386362"/>
              <a:ext cx="4673884"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a:latin typeface="Arial Narrow" panose="020B0606020202030204" pitchFamily="34" charset="0"/>
                </a:rPr>
                <a:t>Taste of Motivational Interviewing</a:t>
              </a:r>
              <a:endParaRPr lang="en-US" sz="2800" dirty="0">
                <a:latin typeface="Arial Narrow" panose="020B0606020202030204" pitchFamily="34" charset="0"/>
              </a:endParaRPr>
            </a:p>
          </p:txBody>
        </p:sp>
        <p:sp>
          <p:nvSpPr>
            <p:cNvPr id="6" name="TextBox 5"/>
            <p:cNvSpPr txBox="1"/>
            <p:nvPr/>
          </p:nvSpPr>
          <p:spPr>
            <a:xfrm>
              <a:off x="652660" y="1963739"/>
              <a:ext cx="7933199" cy="4124206"/>
            </a:xfrm>
            <a:prstGeom prst="rect">
              <a:avLst/>
            </a:prstGeom>
            <a:noFill/>
          </p:spPr>
          <p:txBody>
            <a:bodyPr wrap="square" rtlCol="0">
              <a:spAutoFit/>
            </a:bodyPr>
            <a:lstStyle/>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3 minutes</a:t>
              </a:r>
            </a:p>
            <a:p>
              <a:r>
                <a:rPr lang="en-US" sz="16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Pair up:  1 Speaker, 1 Listener </a:t>
              </a:r>
            </a:p>
            <a:p>
              <a:endParaRPr lang="en-US" sz="16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pPr lvl="0"/>
              <a:r>
                <a:rPr lang="en-US" sz="1600" dirty="0">
                  <a:solidFill>
                    <a:schemeClr val="bg1"/>
                  </a:solidFill>
                  <a:latin typeface="Arial Narrow" panose="020B0606020202030204" pitchFamily="34" charset="0"/>
                </a:rPr>
                <a:t>Speaker: Identify something about yourself you want to change - something you’re ambivalent about.</a:t>
              </a:r>
            </a:p>
            <a:p>
              <a:pPr lvl="0"/>
              <a:endParaRPr lang="en-US" sz="1600" dirty="0">
                <a:solidFill>
                  <a:schemeClr val="bg1"/>
                </a:solidFill>
                <a:latin typeface="Arial Narrow" panose="020B0606020202030204" pitchFamily="34" charset="0"/>
              </a:endParaRPr>
            </a:p>
            <a:p>
              <a:pPr lvl="0"/>
              <a:r>
                <a:rPr lang="en-US" sz="1600" dirty="0">
                  <a:solidFill>
                    <a:schemeClr val="bg1"/>
                  </a:solidFill>
                  <a:latin typeface="Arial Narrow" panose="020B0606020202030204" pitchFamily="34" charset="0"/>
                </a:rPr>
                <a:t>Listener:</a:t>
              </a:r>
            </a:p>
            <a:p>
              <a:pPr marL="342900" lvl="0" indent="-342900" fontAlgn="base">
                <a:spcBef>
                  <a:spcPts val="600"/>
                </a:spcBef>
                <a:spcAft>
                  <a:spcPts val="1200"/>
                </a:spcAft>
                <a:buFont typeface="+mj-lt"/>
                <a:buAutoNum type="arabicPeriod"/>
              </a:pPr>
              <a:r>
                <a:rPr lang="en-US" sz="1600" dirty="0">
                  <a:solidFill>
                    <a:schemeClr val="bg1"/>
                  </a:solidFill>
                  <a:latin typeface="Arial Narrow" panose="020B0606020202030204" pitchFamily="34" charset="0"/>
                </a:rPr>
                <a:t>Listen carefully with a goal of understanding the dilemma, give NO advice.</a:t>
              </a:r>
            </a:p>
            <a:p>
              <a:pPr marL="342900" lvl="0" indent="-342900" fontAlgn="base">
                <a:spcBef>
                  <a:spcPts val="600"/>
                </a:spcBef>
                <a:spcAft>
                  <a:spcPts val="1200"/>
                </a:spcAft>
                <a:buFont typeface="+mj-lt"/>
                <a:buAutoNum type="arabicPeriod"/>
              </a:pPr>
              <a:r>
                <a:rPr lang="en-US" sz="1600" dirty="0">
                  <a:solidFill>
                    <a:schemeClr val="bg1"/>
                  </a:solidFill>
                  <a:latin typeface="Arial Narrow" panose="020B0606020202030204" pitchFamily="34" charset="0"/>
                </a:rPr>
                <a:t>Ask these questions:  Why do you want to make this change? How might you go about it, in order to succeed? What are the three best reasons to do it?   On a scale from 0 to 10, how important would you say it is for you to make this change?   </a:t>
              </a:r>
              <a:br>
                <a:rPr lang="en-US" sz="1600" dirty="0">
                  <a:solidFill>
                    <a:schemeClr val="bg1"/>
                  </a:solidFill>
                  <a:latin typeface="Arial Narrow" panose="020B0606020202030204" pitchFamily="34" charset="0"/>
                </a:rPr>
              </a:br>
              <a:r>
                <a:rPr lang="en-US" sz="1600" dirty="0">
                  <a:solidFill>
                    <a:schemeClr val="bg1"/>
                  </a:solidFill>
                  <a:latin typeface="Arial Narrow" panose="020B0606020202030204" pitchFamily="34" charset="0"/>
                </a:rPr>
                <a:t>Follow-up: And why are you at __ and not zero?</a:t>
              </a:r>
            </a:p>
            <a:p>
              <a:pPr marL="342900" lvl="0" indent="-342900" fontAlgn="base">
                <a:spcBef>
                  <a:spcPts val="600"/>
                </a:spcBef>
                <a:spcAft>
                  <a:spcPts val="1200"/>
                </a:spcAft>
                <a:buFont typeface="+mj-lt"/>
                <a:buAutoNum type="arabicPeriod"/>
              </a:pPr>
              <a:r>
                <a:rPr lang="en-US" sz="1600" dirty="0">
                  <a:solidFill>
                    <a:schemeClr val="bg1"/>
                  </a:solidFill>
                  <a:latin typeface="Arial Narrow" panose="020B0606020202030204" pitchFamily="34" charset="0"/>
                </a:rPr>
                <a:t>Give a short summary/reflection of the speaker’s motivations for change.</a:t>
              </a:r>
            </a:p>
            <a:p>
              <a:pPr marL="342900" lvl="0" indent="-342900" fontAlgn="base">
                <a:spcBef>
                  <a:spcPts val="600"/>
                </a:spcBef>
                <a:spcAft>
                  <a:spcPts val="1200"/>
                </a:spcAft>
                <a:buFont typeface="+mj-lt"/>
                <a:buAutoNum type="arabicPeriod"/>
              </a:pPr>
              <a:r>
                <a:rPr lang="en-US" sz="1600" dirty="0">
                  <a:solidFill>
                    <a:schemeClr val="bg1"/>
                  </a:solidFill>
                  <a:latin typeface="Arial Narrow" panose="020B0606020202030204" pitchFamily="34" charset="0"/>
                </a:rPr>
                <a:t>Ask: “So what do you think you’ll do?” and just listen.</a:t>
              </a: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5724" y="452766"/>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334350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8452" y="321300"/>
            <a:ext cx="8763825" cy="6162464"/>
            <a:chOff x="368452" y="321300"/>
            <a:chExt cx="8763825" cy="6162464"/>
          </a:xfrm>
        </p:grpSpPr>
        <p:pic>
          <p:nvPicPr>
            <p:cNvPr id="17" name="Picture 16" descr="Two arrows with one going straight and the other going off to the right."/>
            <p:cNvPicPr>
              <a:picLocks noChangeAspect="1"/>
            </p:cNvPicPr>
            <p:nvPr/>
          </p:nvPicPr>
          <p:blipFill rotWithShape="1">
            <a:blip r:embed="rId4" cstate="print">
              <a:grayscl/>
              <a:extLst>
                <a:ext uri="{28A0092B-C50C-407E-A947-70E740481C1C}">
                  <a14:useLocalDpi xmlns:a14="http://schemas.microsoft.com/office/drawing/2010/main" val="0"/>
                </a:ext>
              </a:extLst>
            </a:blip>
            <a:srcRect l="3206" r="-3072"/>
            <a:stretch/>
          </p:blipFill>
          <p:spPr>
            <a:xfrm>
              <a:off x="368452" y="321300"/>
              <a:ext cx="8763825" cy="6162464"/>
            </a:xfrm>
            <a:prstGeom prst="rect">
              <a:avLst/>
            </a:prstGeom>
          </p:spPr>
        </p:pic>
        <p:cxnSp>
          <p:nvCxnSpPr>
            <p:cNvPr id="14" name="Straight Connector 13"/>
            <p:cNvCxnSpPr/>
            <p:nvPr/>
          </p:nvCxnSpPr>
          <p:spPr>
            <a:xfrm>
              <a:off x="810004" y="1663747"/>
              <a:ext cx="222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52" y="912865"/>
              <a:ext cx="8469630" cy="5570899"/>
              <a:chOff x="368452" y="912865"/>
              <a:chExt cx="8469630" cy="5570899"/>
            </a:xfrm>
          </p:grpSpPr>
          <p:sp>
            <p:nvSpPr>
              <p:cNvPr id="10" name="Rectangle 9"/>
              <p:cNvSpPr/>
              <p:nvPr/>
            </p:nvSpPr>
            <p:spPr>
              <a:xfrm>
                <a:off x="368452" y="3325865"/>
                <a:ext cx="8469630" cy="3157899"/>
              </a:xfrm>
              <a:prstGeom prst="rect">
                <a:avLst/>
              </a:prstGeom>
              <a:solidFill>
                <a:srgbClr val="6A4A6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7819" y="912865"/>
                <a:ext cx="2501900" cy="4826000"/>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8458" y="1078972"/>
                <a:ext cx="2742449" cy="584775"/>
              </a:xfrm>
              <a:prstGeom prst="rect">
                <a:avLst/>
              </a:prstGeom>
              <a:noFill/>
            </p:spPr>
            <p:txBody>
              <a:bodyPr wrap="square" rtlCol="0">
                <a:spAutoFit/>
              </a:bodyPr>
              <a:lstStyle/>
              <a:p>
                <a:pPr algn="ctr"/>
                <a:r>
                  <a:rPr lang="en-US" sz="3200" spc="300" dirty="0">
                    <a:solidFill>
                      <a:srgbClr val="6A4A62"/>
                    </a:solidFill>
                    <a:latin typeface="Century Gothic" panose="020B0502020202020204" pitchFamily="34" charset="0"/>
                  </a:rPr>
                  <a:t>SUMMARY</a:t>
                </a:r>
              </a:p>
            </p:txBody>
          </p:sp>
          <p:sp>
            <p:nvSpPr>
              <p:cNvPr id="6" name="TextBox 5"/>
              <p:cNvSpPr txBox="1"/>
              <p:nvPr/>
            </p:nvSpPr>
            <p:spPr>
              <a:xfrm>
                <a:off x="3337637" y="3766040"/>
                <a:ext cx="5322358" cy="1631216"/>
              </a:xfrm>
              <a:prstGeom prst="rect">
                <a:avLst/>
              </a:prstGeom>
              <a:noFill/>
            </p:spPr>
            <p:txBody>
              <a:bodyPr wrap="square" rtlCol="0">
                <a:spAutoFit/>
              </a:bodyPr>
              <a:lstStyle/>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The person making the change is the expert</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The individual has value, we support their autonomy</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We work in service of our clients</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People have wisdom and resources to change</a:t>
                </a:r>
              </a:p>
            </p:txBody>
          </p:sp>
          <p:sp>
            <p:nvSpPr>
              <p:cNvPr id="2" name="TextBox 1"/>
              <p:cNvSpPr txBox="1"/>
              <p:nvPr/>
            </p:nvSpPr>
            <p:spPr>
              <a:xfrm>
                <a:off x="886918" y="3747257"/>
                <a:ext cx="2105527" cy="1323439"/>
              </a:xfrm>
              <a:prstGeom prst="rect">
                <a:avLst/>
              </a:prstGeom>
              <a:noFill/>
            </p:spPr>
            <p:txBody>
              <a:bodyPr wrap="square" rtlCol="0">
                <a:spAutoFit/>
              </a:bodyPr>
              <a:lstStyle/>
              <a:p>
                <a:pPr algn="ctr"/>
                <a:r>
                  <a:rPr lang="en-US" sz="2000" dirty="0">
                    <a:solidFill>
                      <a:srgbClr val="6A4A62"/>
                    </a:solidFill>
                    <a:latin typeface="Century Gothic" panose="020B0502020202020204" pitchFamily="34" charset="0"/>
                  </a:rPr>
                  <a:t>Partnership</a:t>
                </a:r>
              </a:p>
              <a:p>
                <a:pPr algn="ctr"/>
                <a:r>
                  <a:rPr lang="en-US" sz="2000" dirty="0">
                    <a:solidFill>
                      <a:srgbClr val="6A4A62"/>
                    </a:solidFill>
                    <a:latin typeface="Century Gothic" panose="020B0502020202020204" pitchFamily="34" charset="0"/>
                  </a:rPr>
                  <a:t>Acceptance</a:t>
                </a:r>
              </a:p>
              <a:p>
                <a:pPr algn="ctr"/>
                <a:r>
                  <a:rPr lang="en-US" sz="2000" dirty="0">
                    <a:solidFill>
                      <a:srgbClr val="6A4A62"/>
                    </a:solidFill>
                    <a:latin typeface="Century Gothic" panose="020B0502020202020204" pitchFamily="34" charset="0"/>
                  </a:rPr>
                  <a:t>Compassion</a:t>
                </a:r>
              </a:p>
              <a:p>
                <a:pPr algn="ctr"/>
                <a:r>
                  <a:rPr lang="en-US" sz="2000" dirty="0">
                    <a:solidFill>
                      <a:srgbClr val="6A4A62"/>
                    </a:solidFill>
                    <a:latin typeface="Century Gothic" panose="020B0502020202020204" pitchFamily="34" charset="0"/>
                  </a:rPr>
                  <a:t>Evocation</a:t>
                </a:r>
              </a:p>
            </p:txBody>
          </p:sp>
          <p:sp>
            <p:nvSpPr>
              <p:cNvPr id="3" name="TextBox 2"/>
              <p:cNvSpPr txBox="1"/>
              <p:nvPr/>
            </p:nvSpPr>
            <p:spPr>
              <a:xfrm>
                <a:off x="1279999" y="1761846"/>
                <a:ext cx="1436284" cy="369332"/>
              </a:xfrm>
              <a:prstGeom prst="rect">
                <a:avLst/>
              </a:prstGeom>
              <a:noFill/>
            </p:spPr>
            <p:txBody>
              <a:bodyPr wrap="square" rtlCol="0">
                <a:spAutoFit/>
              </a:bodyPr>
              <a:lstStyle/>
              <a:p>
                <a:r>
                  <a:rPr lang="en-US" dirty="0">
                    <a:latin typeface="Century Gothic" panose="020B0502020202020204" pitchFamily="34" charset="0"/>
                  </a:rPr>
                  <a:t>Module 2</a:t>
                </a:r>
              </a:p>
            </p:txBody>
          </p:sp>
        </p:grpSp>
      </p:grpSp>
    </p:spTree>
    <p:custDataLst>
      <p:tags r:id="rId1"/>
    </p:custDataLst>
    <p:extLst>
      <p:ext uri="{BB962C8B-B14F-4D97-AF65-F5344CB8AC3E}">
        <p14:creationId xmlns:p14="http://schemas.microsoft.com/office/powerpoint/2010/main" val="277327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with question marks"/>
          <p:cNvPicPr>
            <a:picLocks noChangeAspect="1"/>
          </p:cNvPicPr>
          <p:nvPr/>
        </p:nvPicPr>
        <p:blipFill rotWithShape="1">
          <a:blip r:embed="rId4" cstate="print">
            <a:grayscl/>
            <a:extLst>
              <a:ext uri="{28A0092B-C50C-407E-A947-70E740481C1C}">
                <a14:useLocalDpi xmlns:a14="http://schemas.microsoft.com/office/drawing/2010/main" val="0"/>
              </a:ext>
            </a:extLst>
          </a:blip>
          <a:srcRect r="54801"/>
          <a:stretch/>
        </p:blipFill>
        <p:spPr>
          <a:xfrm>
            <a:off x="319029" y="339969"/>
            <a:ext cx="8495787" cy="6265472"/>
          </a:xfrm>
          <a:prstGeom prst="rect">
            <a:avLst/>
          </a:prstGeom>
        </p:spPr>
      </p:pic>
      <p:sp>
        <p:nvSpPr>
          <p:cNvPr id="2" name="Rectangle 1"/>
          <p:cNvSpPr/>
          <p:nvPr/>
        </p:nvSpPr>
        <p:spPr>
          <a:xfrm>
            <a:off x="319029" y="4463682"/>
            <a:ext cx="8495787" cy="2141759"/>
          </a:xfrm>
          <a:prstGeom prst="rect">
            <a:avLst/>
          </a:prstGeom>
          <a:solidFill>
            <a:srgbClr val="6A4A6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05754" y="4960355"/>
            <a:ext cx="3122335" cy="923330"/>
          </a:xfrm>
          <a:prstGeom prst="rect">
            <a:avLst/>
          </a:prstGeom>
          <a:noFill/>
        </p:spPr>
        <p:txBody>
          <a:bodyPr wrap="square" rtlCol="0">
            <a:spAutoFit/>
          </a:bodyPr>
          <a:lstStyle/>
          <a:p>
            <a:r>
              <a:rPr lang="en-US" sz="5400" i="1" dirty="0">
                <a:solidFill>
                  <a:schemeClr val="bg1"/>
                </a:solidFill>
                <a:latin typeface="Arial Narrow" panose="020B0606020202030204" pitchFamily="34" charset="0"/>
              </a:rPr>
              <a:t>Questions?</a:t>
            </a:r>
          </a:p>
        </p:txBody>
      </p:sp>
    </p:spTree>
    <p:custDataLst>
      <p:tags r:id="rId1"/>
    </p:custDataLst>
    <p:extLst>
      <p:ext uri="{BB962C8B-B14F-4D97-AF65-F5344CB8AC3E}">
        <p14:creationId xmlns:p14="http://schemas.microsoft.com/office/powerpoint/2010/main" val="3206441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8451" y="321300"/>
            <a:ext cx="8763826" cy="6162464"/>
            <a:chOff x="368451" y="321300"/>
            <a:chExt cx="8763826" cy="6162464"/>
          </a:xfrm>
        </p:grpSpPr>
        <p:pic>
          <p:nvPicPr>
            <p:cNvPr id="17" name="Picture 16" descr="Two arrows with one going straight and the other going off to the right."/>
            <p:cNvPicPr>
              <a:picLocks noChangeAspect="1"/>
            </p:cNvPicPr>
            <p:nvPr/>
          </p:nvPicPr>
          <p:blipFill rotWithShape="1">
            <a:blip r:embed="rId4" cstate="print">
              <a:grayscl/>
              <a:extLst>
                <a:ext uri="{28A0092B-C50C-407E-A947-70E740481C1C}">
                  <a14:useLocalDpi xmlns:a14="http://schemas.microsoft.com/office/drawing/2010/main" val="0"/>
                </a:ext>
              </a:extLst>
            </a:blip>
            <a:srcRect l="3206" r="-3072"/>
            <a:stretch/>
          </p:blipFill>
          <p:spPr>
            <a:xfrm>
              <a:off x="368452" y="321300"/>
              <a:ext cx="8763825" cy="6162464"/>
            </a:xfrm>
            <a:prstGeom prst="rect">
              <a:avLst/>
            </a:prstGeom>
          </p:spPr>
        </p:pic>
        <p:cxnSp>
          <p:nvCxnSpPr>
            <p:cNvPr id="14" name="Straight Connector 13"/>
            <p:cNvCxnSpPr/>
            <p:nvPr/>
          </p:nvCxnSpPr>
          <p:spPr>
            <a:xfrm>
              <a:off x="810004" y="1663747"/>
              <a:ext cx="222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51" y="912865"/>
              <a:ext cx="8488469" cy="5570899"/>
              <a:chOff x="368451" y="912865"/>
              <a:chExt cx="8488469" cy="5570899"/>
            </a:xfrm>
          </p:grpSpPr>
          <p:sp>
            <p:nvSpPr>
              <p:cNvPr id="10" name="Rectangle 9"/>
              <p:cNvSpPr/>
              <p:nvPr/>
            </p:nvSpPr>
            <p:spPr>
              <a:xfrm>
                <a:off x="368451" y="3325865"/>
                <a:ext cx="8488469" cy="3157899"/>
              </a:xfrm>
              <a:prstGeom prst="rect">
                <a:avLst/>
              </a:prstGeom>
              <a:solidFill>
                <a:srgbClr val="6A4A6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7819" y="912865"/>
                <a:ext cx="2501900" cy="4826000"/>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8458" y="1078972"/>
                <a:ext cx="2742449" cy="584775"/>
              </a:xfrm>
              <a:prstGeom prst="rect">
                <a:avLst/>
              </a:prstGeom>
              <a:noFill/>
            </p:spPr>
            <p:txBody>
              <a:bodyPr wrap="square" rtlCol="0">
                <a:spAutoFit/>
              </a:bodyPr>
              <a:lstStyle/>
              <a:p>
                <a:pPr algn="ctr"/>
                <a:r>
                  <a:rPr lang="en-US" sz="3200" spc="300" dirty="0">
                    <a:solidFill>
                      <a:srgbClr val="6A4A62"/>
                    </a:solidFill>
                    <a:latin typeface="Century Gothic" panose="020B0502020202020204" pitchFamily="34" charset="0"/>
                  </a:rPr>
                  <a:t>REVIEW</a:t>
                </a:r>
              </a:p>
            </p:txBody>
          </p:sp>
          <p:sp>
            <p:nvSpPr>
              <p:cNvPr id="6" name="TextBox 5"/>
              <p:cNvSpPr txBox="1"/>
              <p:nvPr/>
            </p:nvSpPr>
            <p:spPr>
              <a:xfrm>
                <a:off x="3337637" y="3766040"/>
                <a:ext cx="5322358" cy="1631216"/>
              </a:xfrm>
              <a:prstGeom prst="rect">
                <a:avLst/>
              </a:prstGeom>
              <a:noFill/>
            </p:spPr>
            <p:txBody>
              <a:bodyPr wrap="square" rtlCol="0">
                <a:spAutoFit/>
              </a:bodyPr>
              <a:lstStyle/>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An approach to help people considering change</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Strengthens motivation and commitment for change</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Helps examine ambivalence towards change</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Best communication style for MI - Guiding</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Resist “righting reflex”</a:t>
                </a:r>
              </a:p>
            </p:txBody>
          </p:sp>
          <p:sp>
            <p:nvSpPr>
              <p:cNvPr id="2" name="TextBox 1"/>
              <p:cNvSpPr txBox="1"/>
              <p:nvPr/>
            </p:nvSpPr>
            <p:spPr>
              <a:xfrm>
                <a:off x="886918" y="3747257"/>
                <a:ext cx="2105527" cy="1323439"/>
              </a:xfrm>
              <a:prstGeom prst="rect">
                <a:avLst/>
              </a:prstGeom>
              <a:noFill/>
            </p:spPr>
            <p:txBody>
              <a:bodyPr wrap="square" rtlCol="0">
                <a:spAutoFit/>
              </a:bodyPr>
              <a:lstStyle/>
              <a:p>
                <a:pPr algn="ctr"/>
                <a:r>
                  <a:rPr lang="en-US" sz="2000" dirty="0">
                    <a:solidFill>
                      <a:srgbClr val="6A4A62"/>
                    </a:solidFill>
                    <a:latin typeface="Century Gothic" panose="020B0502020202020204" pitchFamily="34" charset="0"/>
                  </a:rPr>
                  <a:t>Collaborative</a:t>
                </a:r>
              </a:p>
              <a:p>
                <a:pPr algn="ctr"/>
                <a:r>
                  <a:rPr lang="en-US" sz="2000" dirty="0">
                    <a:solidFill>
                      <a:srgbClr val="6A4A62"/>
                    </a:solidFill>
                    <a:latin typeface="Century Gothic" panose="020B0502020202020204" pitchFamily="34" charset="0"/>
                  </a:rPr>
                  <a:t>Supportive</a:t>
                </a:r>
              </a:p>
              <a:p>
                <a:pPr algn="ctr"/>
                <a:r>
                  <a:rPr lang="en-US" sz="2000" dirty="0">
                    <a:solidFill>
                      <a:srgbClr val="6A4A62"/>
                    </a:solidFill>
                    <a:latin typeface="Century Gothic" panose="020B0502020202020204" pitchFamily="34" charset="0"/>
                  </a:rPr>
                  <a:t>Conversational</a:t>
                </a:r>
              </a:p>
              <a:p>
                <a:pPr algn="ctr"/>
                <a:r>
                  <a:rPr lang="en-US" sz="2000" dirty="0">
                    <a:solidFill>
                      <a:srgbClr val="6A4A62"/>
                    </a:solidFill>
                    <a:latin typeface="Century Gothic" panose="020B0502020202020204" pitchFamily="34" charset="0"/>
                  </a:rPr>
                  <a:t>Guiding</a:t>
                </a:r>
              </a:p>
            </p:txBody>
          </p:sp>
          <p:sp>
            <p:nvSpPr>
              <p:cNvPr id="3" name="TextBox 2"/>
              <p:cNvSpPr txBox="1"/>
              <p:nvPr/>
            </p:nvSpPr>
            <p:spPr>
              <a:xfrm>
                <a:off x="1279999" y="1761846"/>
                <a:ext cx="1436284" cy="369332"/>
              </a:xfrm>
              <a:prstGeom prst="rect">
                <a:avLst/>
              </a:prstGeom>
              <a:noFill/>
            </p:spPr>
            <p:txBody>
              <a:bodyPr wrap="square" rtlCol="0">
                <a:spAutoFit/>
              </a:bodyPr>
              <a:lstStyle/>
              <a:p>
                <a:r>
                  <a:rPr lang="en-US" dirty="0">
                    <a:latin typeface="Century Gothic" panose="020B0502020202020204" pitchFamily="34" charset="0"/>
                  </a:rPr>
                  <a:t>Module 1</a:t>
                </a:r>
              </a:p>
            </p:txBody>
          </p:sp>
        </p:grpSp>
      </p:grpSp>
    </p:spTree>
    <p:custDataLst>
      <p:tags r:id="rId1"/>
    </p:custDataLst>
    <p:extLst>
      <p:ext uri="{BB962C8B-B14F-4D97-AF65-F5344CB8AC3E}">
        <p14:creationId xmlns:p14="http://schemas.microsoft.com/office/powerpoint/2010/main" val="137621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o arrows with one going straight and the other going off to the right."/>
          <p:cNvPicPr>
            <a:picLocks noChangeAspect="1"/>
          </p:cNvPicPr>
          <p:nvPr/>
        </p:nvPicPr>
        <p:blipFill rotWithShape="1">
          <a:blip r:embed="rId4" cstate="print">
            <a:grayscl/>
            <a:extLst>
              <a:ext uri="{28A0092B-C50C-407E-A947-70E740481C1C}">
                <a14:useLocalDpi xmlns:a14="http://schemas.microsoft.com/office/drawing/2010/main" val="0"/>
              </a:ext>
            </a:extLst>
          </a:blip>
          <a:srcRect l="3206" r="-3072"/>
          <a:stretch/>
        </p:blipFill>
        <p:spPr>
          <a:xfrm>
            <a:off x="368452" y="321300"/>
            <a:ext cx="8763825" cy="6162464"/>
          </a:xfrm>
          <a:prstGeom prst="rect">
            <a:avLst/>
          </a:prstGeom>
        </p:spPr>
      </p:pic>
      <p:cxnSp>
        <p:nvCxnSpPr>
          <p:cNvPr id="14" name="Straight Connector 13"/>
          <p:cNvCxnSpPr/>
          <p:nvPr/>
        </p:nvCxnSpPr>
        <p:spPr>
          <a:xfrm>
            <a:off x="810004" y="1663747"/>
            <a:ext cx="222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51" y="912865"/>
            <a:ext cx="8499101" cy="5570899"/>
            <a:chOff x="368451" y="912865"/>
            <a:chExt cx="8499101" cy="5570899"/>
          </a:xfrm>
        </p:grpSpPr>
        <p:sp>
          <p:nvSpPr>
            <p:cNvPr id="10" name="Rectangle 9"/>
            <p:cNvSpPr/>
            <p:nvPr/>
          </p:nvSpPr>
          <p:spPr>
            <a:xfrm>
              <a:off x="368451" y="3325865"/>
              <a:ext cx="8499101" cy="3157899"/>
            </a:xfrm>
            <a:prstGeom prst="rect">
              <a:avLst/>
            </a:prstGeom>
            <a:solidFill>
              <a:srgbClr val="6A4A6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7819" y="912865"/>
              <a:ext cx="2501900" cy="4826000"/>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8458" y="1078972"/>
              <a:ext cx="2742449" cy="584775"/>
            </a:xfrm>
            <a:prstGeom prst="rect">
              <a:avLst/>
            </a:prstGeom>
            <a:noFill/>
          </p:spPr>
          <p:txBody>
            <a:bodyPr wrap="square" rtlCol="0">
              <a:spAutoFit/>
            </a:bodyPr>
            <a:lstStyle/>
            <a:p>
              <a:pPr algn="ctr"/>
              <a:r>
                <a:rPr lang="en-US" sz="3200" spc="300" dirty="0">
                  <a:solidFill>
                    <a:srgbClr val="6A4A62"/>
                  </a:solidFill>
                  <a:latin typeface="Century Gothic" panose="020B0502020202020204" pitchFamily="34" charset="0"/>
                </a:rPr>
                <a:t>REVIEW</a:t>
              </a:r>
            </a:p>
          </p:txBody>
        </p:sp>
        <p:sp>
          <p:nvSpPr>
            <p:cNvPr id="6" name="TextBox 5"/>
            <p:cNvSpPr txBox="1"/>
            <p:nvPr/>
          </p:nvSpPr>
          <p:spPr>
            <a:xfrm>
              <a:off x="3337637" y="3766040"/>
              <a:ext cx="5322358" cy="1631216"/>
            </a:xfrm>
            <a:prstGeom prst="rect">
              <a:avLst/>
            </a:prstGeom>
            <a:noFill/>
          </p:spPr>
          <p:txBody>
            <a:bodyPr wrap="square" rtlCol="0">
              <a:spAutoFit/>
            </a:bodyPr>
            <a:lstStyle/>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What was the most important thing you took away from Module 1?</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How did your work with participants change based on what you learned in Module 1?</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What questions do you have?</a:t>
              </a:r>
            </a:p>
          </p:txBody>
        </p:sp>
        <p:sp>
          <p:nvSpPr>
            <p:cNvPr id="2" name="TextBox 1"/>
            <p:cNvSpPr txBox="1"/>
            <p:nvPr/>
          </p:nvSpPr>
          <p:spPr>
            <a:xfrm>
              <a:off x="886918" y="3747257"/>
              <a:ext cx="2105527" cy="1323439"/>
            </a:xfrm>
            <a:prstGeom prst="rect">
              <a:avLst/>
            </a:prstGeom>
            <a:noFill/>
          </p:spPr>
          <p:txBody>
            <a:bodyPr wrap="square" rtlCol="0">
              <a:spAutoFit/>
            </a:bodyPr>
            <a:lstStyle/>
            <a:p>
              <a:pPr algn="ctr"/>
              <a:r>
                <a:rPr lang="en-US" sz="2000" dirty="0">
                  <a:solidFill>
                    <a:srgbClr val="6A4A62"/>
                  </a:solidFill>
                  <a:latin typeface="Century Gothic" panose="020B0502020202020204" pitchFamily="34" charset="0"/>
                </a:rPr>
                <a:t>Collaborative</a:t>
              </a:r>
            </a:p>
            <a:p>
              <a:pPr algn="ctr"/>
              <a:r>
                <a:rPr lang="en-US" sz="2000" dirty="0">
                  <a:solidFill>
                    <a:srgbClr val="6A4A62"/>
                  </a:solidFill>
                  <a:latin typeface="Century Gothic" panose="020B0502020202020204" pitchFamily="34" charset="0"/>
                </a:rPr>
                <a:t>Supportive</a:t>
              </a:r>
            </a:p>
            <a:p>
              <a:pPr algn="ctr"/>
              <a:r>
                <a:rPr lang="en-US" sz="2000" dirty="0">
                  <a:solidFill>
                    <a:srgbClr val="6A4A62"/>
                  </a:solidFill>
                  <a:latin typeface="Century Gothic" panose="020B0502020202020204" pitchFamily="34" charset="0"/>
                </a:rPr>
                <a:t>Conversational</a:t>
              </a:r>
            </a:p>
            <a:p>
              <a:pPr algn="ctr"/>
              <a:r>
                <a:rPr lang="en-US" sz="2000" dirty="0">
                  <a:solidFill>
                    <a:srgbClr val="6A4A62"/>
                  </a:solidFill>
                  <a:latin typeface="Century Gothic" panose="020B0502020202020204" pitchFamily="34" charset="0"/>
                </a:rPr>
                <a:t>Guiding</a:t>
              </a:r>
            </a:p>
          </p:txBody>
        </p:sp>
        <p:sp>
          <p:nvSpPr>
            <p:cNvPr id="3" name="TextBox 2"/>
            <p:cNvSpPr txBox="1"/>
            <p:nvPr/>
          </p:nvSpPr>
          <p:spPr>
            <a:xfrm>
              <a:off x="1279999" y="1761846"/>
              <a:ext cx="1436284" cy="369332"/>
            </a:xfrm>
            <a:prstGeom prst="rect">
              <a:avLst/>
            </a:prstGeom>
            <a:noFill/>
          </p:spPr>
          <p:txBody>
            <a:bodyPr wrap="square" rtlCol="0">
              <a:spAutoFit/>
            </a:bodyPr>
            <a:lstStyle/>
            <a:p>
              <a:r>
                <a:rPr lang="en-US" dirty="0">
                  <a:latin typeface="Century Gothic" panose="020B0502020202020204" pitchFamily="34" charset="0"/>
                </a:rPr>
                <a:t>Module 1</a:t>
              </a:r>
            </a:p>
          </p:txBody>
        </p:sp>
      </p:grpSp>
    </p:spTree>
    <p:custDataLst>
      <p:tags r:id="rId1"/>
    </p:custDataLst>
    <p:extLst>
      <p:ext uri="{BB962C8B-B14F-4D97-AF65-F5344CB8AC3E}">
        <p14:creationId xmlns:p14="http://schemas.microsoft.com/office/powerpoint/2010/main" val="4131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29301" y="282284"/>
            <a:ext cx="8474885" cy="6284762"/>
            <a:chOff x="329301" y="282284"/>
            <a:chExt cx="8474885" cy="6284762"/>
          </a:xfrm>
        </p:grpSpPr>
        <p:pic>
          <p:nvPicPr>
            <p:cNvPr id="15" name="Picture 14" descr="To faces, one looking left, one looking right, overlapping to depict communication."/>
            <p:cNvPicPr>
              <a:picLocks noChangeAspect="1"/>
            </p:cNvPicPr>
            <p:nvPr/>
          </p:nvPicPr>
          <p:blipFill rotWithShape="1">
            <a:blip r:embed="rId4" cstate="print">
              <a:grayscl/>
              <a:extLst>
                <a:ext uri="{28A0092B-C50C-407E-A947-70E740481C1C}">
                  <a14:useLocalDpi xmlns:a14="http://schemas.microsoft.com/office/drawing/2010/main" val="0"/>
                </a:ext>
              </a:extLst>
            </a:blip>
            <a:srcRect t="18440" r="7428" b="16540"/>
            <a:stretch/>
          </p:blipFill>
          <p:spPr>
            <a:xfrm>
              <a:off x="339443" y="282284"/>
              <a:ext cx="8464743" cy="3273716"/>
            </a:xfrm>
            <a:prstGeom prst="rect">
              <a:avLst/>
            </a:prstGeom>
          </p:spPr>
        </p:pic>
        <p:sp>
          <p:nvSpPr>
            <p:cNvPr id="5" name="Rectangle 4"/>
            <p:cNvSpPr/>
            <p:nvPr/>
          </p:nvSpPr>
          <p:spPr>
            <a:xfrm>
              <a:off x="329301" y="3807062"/>
              <a:ext cx="8474885" cy="275998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46465" y="1188225"/>
              <a:ext cx="3804640" cy="584775"/>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3200" dirty="0">
                  <a:latin typeface="Arial Narrow" panose="020B0606020202030204" pitchFamily="34" charset="0"/>
                </a:rPr>
                <a:t>Communication Styles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096" y="5029298"/>
              <a:ext cx="6697010" cy="19053"/>
            </a:xfrm>
            <a:prstGeom prst="rect">
              <a:avLst/>
            </a:prstGeom>
          </p:spPr>
        </p:pic>
        <p:sp>
          <p:nvSpPr>
            <p:cNvPr id="11" name="Flowchart: Alternate Process 10"/>
            <p:cNvSpPr/>
            <p:nvPr/>
          </p:nvSpPr>
          <p:spPr>
            <a:xfrm>
              <a:off x="966288" y="4663950"/>
              <a:ext cx="1723292" cy="680910"/>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Narrow" panose="020B0606020202030204" pitchFamily="34" charset="0"/>
                </a:rPr>
                <a:t>Directing</a:t>
              </a:r>
            </a:p>
          </p:txBody>
        </p:sp>
        <p:sp>
          <p:nvSpPr>
            <p:cNvPr id="12" name="Flowchart: Alternate Process 11"/>
            <p:cNvSpPr/>
            <p:nvPr/>
          </p:nvSpPr>
          <p:spPr>
            <a:xfrm>
              <a:off x="3694955" y="4242661"/>
              <a:ext cx="1723292" cy="1519905"/>
            </a:xfrm>
            <a:prstGeom prst="flowChartAlternateProcess">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Narrow" panose="020B0606020202030204" pitchFamily="34" charset="0"/>
                </a:rPr>
                <a:t>Guiding</a:t>
              </a:r>
            </a:p>
          </p:txBody>
        </p:sp>
        <p:sp>
          <p:nvSpPr>
            <p:cNvPr id="13" name="Flowchart: Alternate Process 12"/>
            <p:cNvSpPr/>
            <p:nvPr/>
          </p:nvSpPr>
          <p:spPr>
            <a:xfrm>
              <a:off x="6244499" y="4685422"/>
              <a:ext cx="1723292" cy="680910"/>
            </a:xfrm>
            <a:prstGeom prst="flowChartAlternateProces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Narrow" panose="020B0606020202030204" pitchFamily="34" charset="0"/>
                </a:rPr>
                <a:t>Following</a:t>
              </a:r>
            </a:p>
          </p:txBody>
        </p:sp>
        <p:sp>
          <p:nvSpPr>
            <p:cNvPr id="14" name="TextBox 13"/>
            <p:cNvSpPr txBox="1"/>
            <p:nvPr/>
          </p:nvSpPr>
          <p:spPr>
            <a:xfrm>
              <a:off x="3631157" y="5830466"/>
              <a:ext cx="2402198" cy="523220"/>
            </a:xfrm>
            <a:prstGeom prst="rect">
              <a:avLst/>
            </a:prstGeom>
            <a:noFill/>
          </p:spPr>
          <p:txBody>
            <a:bodyPr wrap="square" rtlCol="0">
              <a:spAutoFit/>
            </a:bodyPr>
            <a:lstStyle/>
            <a:p>
              <a:r>
                <a:rPr lang="en-US" sz="2800" dirty="0"/>
                <a:t>Best For MI</a:t>
              </a:r>
            </a:p>
          </p:txBody>
        </p:sp>
      </p:grpSp>
    </p:spTree>
    <p:custDataLst>
      <p:tags r:id="rId1"/>
    </p:custDataLst>
    <p:extLst>
      <p:ext uri="{BB962C8B-B14F-4D97-AF65-F5344CB8AC3E}">
        <p14:creationId xmlns:p14="http://schemas.microsoft.com/office/powerpoint/2010/main" val="370411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Geometric, non-descript background"/>
          <p:cNvGrpSpPr/>
          <p:nvPr/>
        </p:nvGrpSpPr>
        <p:grpSpPr>
          <a:xfrm>
            <a:off x="339813" y="349322"/>
            <a:ext cx="8560598" cy="6182398"/>
            <a:chOff x="339813" y="349322"/>
            <a:chExt cx="8560598" cy="6182398"/>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7424"/>
            <a:stretch/>
          </p:blipFill>
          <p:spPr>
            <a:xfrm>
              <a:off x="339813" y="349322"/>
              <a:ext cx="8465140" cy="6182398"/>
            </a:xfrm>
            <a:prstGeom prst="rect">
              <a:avLst/>
            </a:prstGeom>
          </p:spPr>
        </p:pic>
        <p:sp>
          <p:nvSpPr>
            <p:cNvPr id="2" name="Rectangle 1"/>
            <p:cNvSpPr/>
            <p:nvPr/>
          </p:nvSpPr>
          <p:spPr>
            <a:xfrm>
              <a:off x="339813" y="3373820"/>
              <a:ext cx="8469630" cy="3157899"/>
            </a:xfrm>
            <a:prstGeom prst="rect">
              <a:avLst/>
            </a:prstGeom>
            <a:solidFill>
              <a:srgbClr val="7F7F7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807132" y="2511971"/>
              <a:ext cx="1502979" cy="1502979"/>
            </a:xfrm>
            <a:prstGeom prst="ellips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97162" y="2511971"/>
              <a:ext cx="1502979" cy="1502979"/>
            </a:xfrm>
            <a:prstGeom prst="ellips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5149" y="4364852"/>
              <a:ext cx="1759075" cy="830997"/>
            </a:xfrm>
            <a:prstGeom prst="rect">
              <a:avLst/>
            </a:prstGeom>
            <a:noFill/>
          </p:spPr>
          <p:txBody>
            <a:bodyPr wrap="square" rtlCol="0">
              <a:spAutoFit/>
            </a:bodyPr>
            <a:lstStyle/>
            <a:p>
              <a:r>
                <a:rPr lang="en-US" sz="1600" i="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Describe the four elements that make up the spirit of MI</a:t>
              </a:r>
            </a:p>
          </p:txBody>
        </p:sp>
        <p:sp>
          <p:nvSpPr>
            <p:cNvPr id="6" name="TextBox 5"/>
            <p:cNvSpPr txBox="1"/>
            <p:nvPr/>
          </p:nvSpPr>
          <p:spPr>
            <a:xfrm>
              <a:off x="2863032" y="4364852"/>
              <a:ext cx="1783691" cy="1323439"/>
            </a:xfrm>
            <a:prstGeom prst="rect">
              <a:avLst/>
            </a:prstGeom>
            <a:noFill/>
          </p:spPr>
          <p:txBody>
            <a:bodyPr wrap="square" rtlCol="0">
              <a:spAutoFit/>
            </a:bodyPr>
            <a:lstStyle/>
            <a:p>
              <a:r>
                <a:rPr lang="en-US" sz="1600" i="1" dirty="0">
                  <a:solidFill>
                    <a:schemeClr val="bg1"/>
                  </a:solidFill>
                  <a:latin typeface="Arial Narrow" panose="020B0606020202030204" pitchFamily="34" charset="0"/>
                </a:rPr>
                <a:t>Explore how each </a:t>
              </a:r>
              <a:br>
                <a:rPr lang="en-US" sz="1600" i="1" dirty="0">
                  <a:solidFill>
                    <a:schemeClr val="bg1"/>
                  </a:solidFill>
                  <a:latin typeface="Arial Narrow" panose="020B0606020202030204" pitchFamily="34" charset="0"/>
                </a:rPr>
              </a:br>
              <a:r>
                <a:rPr lang="en-US" sz="1600" i="1" dirty="0">
                  <a:solidFill>
                    <a:schemeClr val="bg1"/>
                  </a:solidFill>
                  <a:latin typeface="Arial Narrow" panose="020B0606020202030204" pitchFamily="34" charset="0"/>
                </a:rPr>
                <a:t>of the four </a:t>
              </a:r>
              <a:br>
                <a:rPr lang="en-US" sz="1600" i="1" dirty="0">
                  <a:solidFill>
                    <a:schemeClr val="bg1"/>
                  </a:solidFill>
                  <a:latin typeface="Arial Narrow" panose="020B0606020202030204" pitchFamily="34" charset="0"/>
                </a:rPr>
              </a:br>
              <a:r>
                <a:rPr lang="en-US" sz="1600" i="1" dirty="0">
                  <a:solidFill>
                    <a:schemeClr val="bg1"/>
                  </a:solidFill>
                  <a:latin typeface="Arial Narrow" panose="020B0606020202030204" pitchFamily="34" charset="0"/>
                </a:rPr>
                <a:t>elements contributes </a:t>
              </a:r>
            </a:p>
            <a:p>
              <a:r>
                <a:rPr lang="en-US" sz="1600" i="1" dirty="0">
                  <a:solidFill>
                    <a:schemeClr val="bg1"/>
                  </a:solidFill>
                  <a:latin typeface="Arial Narrow" panose="020B0606020202030204" pitchFamily="34" charset="0"/>
                </a:rPr>
                <a:t>to positive </a:t>
              </a:r>
              <a:br>
                <a:rPr lang="en-US" sz="1600" i="1" dirty="0">
                  <a:solidFill>
                    <a:schemeClr val="bg1"/>
                  </a:solidFill>
                  <a:latin typeface="Arial Narrow" panose="020B0606020202030204" pitchFamily="34" charset="0"/>
                </a:rPr>
              </a:br>
              <a:r>
                <a:rPr lang="en-US" sz="1600" i="1" dirty="0">
                  <a:solidFill>
                    <a:schemeClr val="bg1"/>
                  </a:solidFill>
                  <a:latin typeface="Arial Narrow" panose="020B0606020202030204" pitchFamily="34" charset="0"/>
                </a:rPr>
                <a:t>behavior change</a:t>
              </a:r>
              <a:endParaRPr lang="en-US" sz="1600" i="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7" name="TextBox 6"/>
            <p:cNvSpPr txBox="1"/>
            <p:nvPr/>
          </p:nvSpPr>
          <p:spPr>
            <a:xfrm>
              <a:off x="1311977" y="2804906"/>
              <a:ext cx="493288"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1</a:t>
              </a:r>
            </a:p>
          </p:txBody>
        </p:sp>
        <p:sp>
          <p:nvSpPr>
            <p:cNvPr id="8" name="TextBox 7"/>
            <p:cNvSpPr txBox="1"/>
            <p:nvPr/>
          </p:nvSpPr>
          <p:spPr>
            <a:xfrm>
              <a:off x="3301940" y="2782760"/>
              <a:ext cx="49342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2</a:t>
              </a:r>
            </a:p>
          </p:txBody>
        </p:sp>
        <p:sp>
          <p:nvSpPr>
            <p:cNvPr id="9" name="Oval 8"/>
            <p:cNvSpPr/>
            <p:nvPr/>
          </p:nvSpPr>
          <p:spPr>
            <a:xfrm>
              <a:off x="4853851" y="2511971"/>
              <a:ext cx="1502979" cy="1502979"/>
            </a:xfrm>
            <a:prstGeom prst="ellips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7935" y="2511971"/>
              <a:ext cx="1502979" cy="1502979"/>
            </a:xfrm>
            <a:prstGeom prst="ellipse">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78444" y="2782760"/>
              <a:ext cx="45379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3</a:t>
              </a:r>
            </a:p>
          </p:txBody>
        </p:sp>
        <p:sp>
          <p:nvSpPr>
            <p:cNvPr id="12" name="TextBox 11"/>
            <p:cNvSpPr txBox="1"/>
            <p:nvPr/>
          </p:nvSpPr>
          <p:spPr>
            <a:xfrm>
              <a:off x="7362823" y="2817833"/>
              <a:ext cx="49320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4</a:t>
              </a:r>
            </a:p>
          </p:txBody>
        </p:sp>
        <p:sp>
          <p:nvSpPr>
            <p:cNvPr id="13" name="TextBox 12"/>
            <p:cNvSpPr txBox="1"/>
            <p:nvPr/>
          </p:nvSpPr>
          <p:spPr>
            <a:xfrm>
              <a:off x="4777276" y="4364852"/>
              <a:ext cx="1926000" cy="830997"/>
            </a:xfrm>
            <a:prstGeom prst="rect">
              <a:avLst/>
            </a:prstGeom>
            <a:noFill/>
          </p:spPr>
          <p:txBody>
            <a:bodyPr wrap="square" rtlCol="0">
              <a:spAutoFit/>
            </a:bodyPr>
            <a:lstStyle/>
            <a:p>
              <a:r>
                <a:rPr lang="en-US" sz="1600" i="1" dirty="0">
                  <a:solidFill>
                    <a:schemeClr val="bg1"/>
                  </a:solidFill>
                  <a:latin typeface="Arial Narrow" panose="020B0606020202030204" pitchFamily="34" charset="0"/>
                </a:rPr>
                <a:t>Reflect on your own individual change process</a:t>
              </a:r>
              <a:endParaRPr lang="en-US" sz="1600" i="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4" name="TextBox 13"/>
            <p:cNvSpPr txBox="1"/>
            <p:nvPr/>
          </p:nvSpPr>
          <p:spPr>
            <a:xfrm>
              <a:off x="6917360" y="4364852"/>
              <a:ext cx="1677999" cy="1077218"/>
            </a:xfrm>
            <a:prstGeom prst="rect">
              <a:avLst/>
            </a:prstGeom>
            <a:noFill/>
          </p:spPr>
          <p:txBody>
            <a:bodyPr wrap="square" rtlCol="0">
              <a:spAutoFit/>
            </a:bodyPr>
            <a:lstStyle/>
            <a:p>
              <a:pPr lvl="0"/>
              <a:r>
                <a:rPr lang="en-US" sz="1600" i="1" dirty="0">
                  <a:solidFill>
                    <a:schemeClr val="bg1"/>
                  </a:solidFill>
                  <a:latin typeface="Arial Narrow" panose="020B0606020202030204" pitchFamily="34" charset="0"/>
                </a:rPr>
                <a:t>Convey the spirit of MI in your work as behavioral health practitioners</a:t>
              </a:r>
              <a:r>
                <a:rPr lang="en-US" sz="1600" dirty="0"/>
                <a:t> </a:t>
              </a:r>
            </a:p>
          </p:txBody>
        </p:sp>
        <p:sp>
          <p:nvSpPr>
            <p:cNvPr id="18" name="TextBox 17"/>
            <p:cNvSpPr txBox="1"/>
            <p:nvPr/>
          </p:nvSpPr>
          <p:spPr>
            <a:xfrm>
              <a:off x="4469259" y="834086"/>
              <a:ext cx="4431152" cy="707886"/>
            </a:xfrm>
            <a:prstGeom prst="rect">
              <a:avLst/>
            </a:prstGeom>
            <a:noFill/>
          </p:spPr>
          <p:txBody>
            <a:bodyPr wrap="square" rtlCol="0">
              <a:spAutoFit/>
            </a:bodyPr>
            <a:lstStyle/>
            <a:p>
              <a:r>
                <a:rPr lang="en-US" sz="4000" spc="300" dirty="0">
                  <a:latin typeface="Arial Narrow" panose="020B0606020202030204" pitchFamily="34" charset="0"/>
                </a:rPr>
                <a:t>Module Objectives</a:t>
              </a:r>
            </a:p>
          </p:txBody>
        </p:sp>
      </p:grpSp>
    </p:spTree>
    <p:custDataLst>
      <p:tags r:id="rId1"/>
    </p:custDataLst>
    <p:extLst>
      <p:ext uri="{BB962C8B-B14F-4D97-AF65-F5344CB8AC3E}">
        <p14:creationId xmlns:p14="http://schemas.microsoft.com/office/powerpoint/2010/main" val="190962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549" y="5658010"/>
            <a:ext cx="8724661" cy="84975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37427" y="5457487"/>
            <a:ext cx="7273130" cy="1250795"/>
          </a:xfrm>
        </p:spPr>
        <p:txBody>
          <a:bodyPr/>
          <a:lstStyle/>
          <a:p>
            <a:pPr algn="ctr"/>
            <a:r>
              <a:rPr lang="en-US" dirty="0">
                <a:solidFill>
                  <a:schemeClr val="bg2"/>
                </a:solidFill>
                <a:latin typeface="Century Gothic" panose="020B0502020202020204" pitchFamily="34" charset="0"/>
              </a:rPr>
              <a:t>The Four Elements of MI</a:t>
            </a:r>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1430218436"/>
              </p:ext>
            </p:extLst>
          </p:nvPr>
        </p:nvGraphicFramePr>
        <p:xfrm>
          <a:off x="146384" y="475330"/>
          <a:ext cx="8855216" cy="4982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496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60308" y="308886"/>
            <a:ext cx="8461723" cy="6232873"/>
            <a:chOff x="291300" y="308886"/>
            <a:chExt cx="8461723" cy="6232873"/>
          </a:xfrm>
        </p:grpSpPr>
        <p:pic>
          <p:nvPicPr>
            <p:cNvPr id="12" name="Picture 11" descr="Two paper boats moving side by side to depict partnership."/>
            <p:cNvPicPr>
              <a:picLocks noChangeAspect="1"/>
            </p:cNvPicPr>
            <p:nvPr/>
          </p:nvPicPr>
          <p:blipFill rotWithShape="1">
            <a:blip r:embed="rId4" cstate="print">
              <a:grayscl/>
              <a:extLst>
                <a:ext uri="{28A0092B-C50C-407E-A947-70E740481C1C}">
                  <a14:useLocalDpi xmlns:a14="http://schemas.microsoft.com/office/drawing/2010/main" val="0"/>
                </a:ext>
              </a:extLst>
            </a:blip>
            <a:srcRect l="34164" t="11464" b="3933"/>
            <a:stretch/>
          </p:blipFill>
          <p:spPr>
            <a:xfrm>
              <a:off x="298524" y="1285802"/>
              <a:ext cx="8454133" cy="5255957"/>
            </a:xfrm>
            <a:prstGeom prst="rect">
              <a:avLst/>
            </a:prstGeom>
          </p:spPr>
        </p:pic>
        <p:sp>
          <p:nvSpPr>
            <p:cNvPr id="13" name="Rectangle 12"/>
            <p:cNvSpPr/>
            <p:nvPr/>
          </p:nvSpPr>
          <p:spPr>
            <a:xfrm>
              <a:off x="297057" y="1285802"/>
              <a:ext cx="8446974" cy="970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8156" y="2239870"/>
              <a:ext cx="8454867" cy="4301889"/>
            </a:xfrm>
            <a:prstGeom prst="rect">
              <a:avLst/>
            </a:prstGeom>
            <a:solidFill>
              <a:srgbClr val="6A4A6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2578" y="1533373"/>
              <a:ext cx="8030135"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dirty="0">
                  <a:latin typeface="Century Gothic" panose="020B0502020202020204" pitchFamily="34" charset="0"/>
                </a:rPr>
                <a:t>PARTNERSHIP</a:t>
              </a:r>
            </a:p>
          </p:txBody>
        </p:sp>
        <p:sp>
          <p:nvSpPr>
            <p:cNvPr id="6" name="TextBox 5"/>
            <p:cNvSpPr txBox="1"/>
            <p:nvPr/>
          </p:nvSpPr>
          <p:spPr>
            <a:xfrm>
              <a:off x="561044" y="2652564"/>
              <a:ext cx="7933199" cy="3416320"/>
            </a:xfrm>
            <a:prstGeom prst="rect">
              <a:avLst/>
            </a:prstGeom>
            <a:noFill/>
          </p:spPr>
          <p:txBody>
            <a:bodyPr wrap="square" rtlCol="0">
              <a:spAutoFit/>
            </a:bodyPr>
            <a:lstStyle/>
            <a:p>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Consider the characteristics of the person you identified as supporting the successful change you talked about previously.</a:t>
              </a:r>
            </a:p>
            <a:p>
              <a:endPar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Ask:</a:t>
              </a:r>
            </a:p>
            <a:p>
              <a:pPr marL="457200" indent="-457200">
                <a:buFont typeface="+mj-lt"/>
                <a:buAutoNum type="arabicPeriod"/>
              </a:pPr>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How did this person partner with you?</a:t>
              </a:r>
            </a:p>
            <a:p>
              <a:pPr marL="457200" indent="-457200">
                <a:buFont typeface="+mj-lt"/>
                <a:buAutoNum type="arabicPeriod"/>
              </a:pPr>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What did it feel like to have the person partner with you?</a:t>
              </a:r>
            </a:p>
            <a:p>
              <a:pPr marL="457200" indent="-457200">
                <a:buFont typeface="+mj-lt"/>
                <a:buAutoNum type="arabicPeriod"/>
              </a:pPr>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How would you describe the opposite of this partnership?</a:t>
              </a:r>
            </a:p>
            <a:p>
              <a:pPr marL="457200" indent="-457200">
                <a:buFont typeface="+mj-lt"/>
                <a:buAutoNum type="arabicPeriod"/>
              </a:pPr>
              <a:endPar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4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Share your thoughts with the group.</a:t>
              </a:r>
            </a:p>
          </p:txBody>
        </p:sp>
        <p:sp>
          <p:nvSpPr>
            <p:cNvPr id="11" name="Rectangle 10"/>
            <p:cNvSpPr/>
            <p:nvPr/>
          </p:nvSpPr>
          <p:spPr>
            <a:xfrm>
              <a:off x="291300" y="308886"/>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2578" y="468135"/>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71769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variety of hands making the &quot;ok&quot; sign."/>
          <p:cNvPicPr>
            <a:picLocks noChangeAspect="1"/>
          </p:cNvPicPr>
          <p:nvPr/>
        </p:nvPicPr>
        <p:blipFill rotWithShape="1">
          <a:blip r:embed="rId4" cstate="print">
            <a:grayscl/>
            <a:extLst>
              <a:ext uri="{28A0092B-C50C-407E-A947-70E740481C1C}">
                <a14:useLocalDpi xmlns:a14="http://schemas.microsoft.com/office/drawing/2010/main" val="0"/>
              </a:ext>
            </a:extLst>
          </a:blip>
          <a:srcRect l="17833" r="2670"/>
          <a:stretch/>
        </p:blipFill>
        <p:spPr>
          <a:xfrm>
            <a:off x="496549" y="505441"/>
            <a:ext cx="8282188" cy="6175904"/>
          </a:xfrm>
          <a:prstGeom prst="rect">
            <a:avLst/>
          </a:prstGeom>
        </p:spPr>
      </p:pic>
      <p:sp>
        <p:nvSpPr>
          <p:cNvPr id="6" name="Rectangle 5"/>
          <p:cNvSpPr/>
          <p:nvPr/>
        </p:nvSpPr>
        <p:spPr>
          <a:xfrm>
            <a:off x="319028" y="4621584"/>
            <a:ext cx="8587466" cy="898247"/>
          </a:xfrm>
          <a:prstGeom prst="rect">
            <a:avLst/>
          </a:prstGeom>
          <a:solidFill>
            <a:srgbClr val="6A4A6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499982" y="4716485"/>
            <a:ext cx="4275322" cy="707886"/>
          </a:xfrm>
          <a:prstGeom prst="rect">
            <a:avLst/>
          </a:prstGeom>
          <a:noFill/>
        </p:spPr>
        <p:txBody>
          <a:bodyPr wrap="square" rtlCol="0">
            <a:spAutoFit/>
          </a:bodyPr>
          <a:lstStyle/>
          <a:p>
            <a:r>
              <a:rPr lang="en-US" sz="4000" spc="300" dirty="0">
                <a:solidFill>
                  <a:schemeClr val="bg1"/>
                </a:solidFill>
                <a:latin typeface="Century Gothic" panose="020B0502020202020204" pitchFamily="34" charset="0"/>
              </a:rPr>
              <a:t>ACCEPTANCE</a:t>
            </a:r>
          </a:p>
        </p:txBody>
      </p:sp>
      <p:sp>
        <p:nvSpPr>
          <p:cNvPr id="12" name="Rectangle 11"/>
          <p:cNvSpPr/>
          <p:nvPr/>
        </p:nvSpPr>
        <p:spPr>
          <a:xfrm>
            <a:off x="319028" y="5519272"/>
            <a:ext cx="8587466" cy="1162073"/>
          </a:xfrm>
          <a:prstGeom prst="rect">
            <a:avLst/>
          </a:prstGeom>
          <a:solidFill>
            <a:srgbClr val="7F7F7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193303" y="5581150"/>
            <a:ext cx="2613668" cy="954107"/>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Absolute Worth </a:t>
            </a:r>
          </a:p>
          <a:p>
            <a:r>
              <a:rPr lang="en-US" sz="2800" dirty="0">
                <a:solidFill>
                  <a:schemeClr val="bg1"/>
                </a:solidFill>
                <a:latin typeface="Arial Narrow" panose="020B0606020202030204" pitchFamily="34" charset="0"/>
              </a:rPr>
              <a:t>Empathy </a:t>
            </a:r>
          </a:p>
        </p:txBody>
      </p:sp>
      <p:sp>
        <p:nvSpPr>
          <p:cNvPr id="13" name="TextBox 12"/>
          <p:cNvSpPr txBox="1"/>
          <p:nvPr/>
        </p:nvSpPr>
        <p:spPr>
          <a:xfrm>
            <a:off x="5271377" y="5542770"/>
            <a:ext cx="1637748" cy="954107"/>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Autonomy           </a:t>
            </a:r>
          </a:p>
          <a:p>
            <a:r>
              <a:rPr lang="en-US" sz="2800" dirty="0">
                <a:solidFill>
                  <a:schemeClr val="bg1"/>
                </a:solidFill>
                <a:latin typeface="Arial Narrow" panose="020B0606020202030204" pitchFamily="34" charset="0"/>
              </a:rPr>
              <a:t>Affirmation</a:t>
            </a:r>
          </a:p>
        </p:txBody>
      </p:sp>
    </p:spTree>
    <p:custDataLst>
      <p:tags r:id="rId1"/>
    </p:custDataLst>
    <p:extLst>
      <p:ext uri="{BB962C8B-B14F-4D97-AF65-F5344CB8AC3E}">
        <p14:creationId xmlns:p14="http://schemas.microsoft.com/office/powerpoint/2010/main" val="113593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5884" y="284732"/>
            <a:ext cx="8527675" cy="6792478"/>
            <a:chOff x="315884" y="284732"/>
            <a:chExt cx="8527675" cy="6792478"/>
          </a:xfrm>
        </p:grpSpPr>
        <p:pic>
          <p:nvPicPr>
            <p:cNvPr id="4" name="Picture 3" descr="Two hands holding a heart."/>
            <p:cNvPicPr>
              <a:picLocks noChangeAspect="1"/>
            </p:cNvPicPr>
            <p:nvPr/>
          </p:nvPicPr>
          <p:blipFill rotWithShape="1">
            <a:blip r:embed="rId4" cstate="print">
              <a:grayscl/>
              <a:extLst>
                <a:ext uri="{28A0092B-C50C-407E-A947-70E740481C1C}">
                  <a14:useLocalDpi xmlns:a14="http://schemas.microsoft.com/office/drawing/2010/main" val="0"/>
                </a:ext>
              </a:extLst>
            </a:blip>
            <a:srcRect l="7638" t="6994"/>
            <a:stretch/>
          </p:blipFill>
          <p:spPr>
            <a:xfrm>
              <a:off x="315884" y="284732"/>
              <a:ext cx="8462853" cy="3501020"/>
            </a:xfrm>
            <a:prstGeom prst="rect">
              <a:avLst/>
            </a:prstGeom>
          </p:spPr>
        </p:pic>
        <p:sp>
          <p:nvSpPr>
            <p:cNvPr id="2" name="Rectangle 1"/>
            <p:cNvSpPr/>
            <p:nvPr/>
          </p:nvSpPr>
          <p:spPr>
            <a:xfrm>
              <a:off x="319028" y="4543632"/>
              <a:ext cx="8459709" cy="2141759"/>
            </a:xfrm>
            <a:prstGeom prst="rect">
              <a:avLst/>
            </a:prstGeom>
            <a:solidFill>
              <a:srgbClr val="7F7F7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28503" y="4717395"/>
              <a:ext cx="6528009" cy="1384995"/>
            </a:xfrm>
            <a:prstGeom prst="rect">
              <a:avLst/>
            </a:prstGeom>
            <a:noFill/>
          </p:spPr>
          <p:txBody>
            <a:bodyPr wrap="square" rtlCol="0">
              <a:spAutoFit/>
            </a:bodyPr>
            <a:lstStyle/>
            <a:p>
              <a:r>
                <a:rPr lang="en-US" sz="2800" i="1" dirty="0">
                  <a:solidFill>
                    <a:schemeClr val="bg1"/>
                  </a:solidFill>
                  <a:latin typeface="Arial Narrow" panose="020B0606020202030204" pitchFamily="34" charset="0"/>
                </a:rPr>
                <a:t>Compassion is a deliberate commitment to pursue the welfare and best interests of the other.</a:t>
              </a:r>
            </a:p>
          </p:txBody>
        </p:sp>
        <p:sp>
          <p:nvSpPr>
            <p:cNvPr id="10" name="Rectangle 9" descr="Quotation Marks"/>
            <p:cNvSpPr/>
            <p:nvPr/>
          </p:nvSpPr>
          <p:spPr>
            <a:xfrm>
              <a:off x="319028" y="4211122"/>
              <a:ext cx="1374094" cy="2646878"/>
            </a:xfrm>
            <a:prstGeom prst="rect">
              <a:avLst/>
            </a:prstGeom>
          </p:spPr>
          <p:txBody>
            <a:bodyPr wrap="none">
              <a:spAutoFit/>
            </a:bodyPr>
            <a:lstStyle/>
            <a:p>
              <a:r>
                <a:rPr lang="en-US" sz="16600" dirty="0">
                  <a:solidFill>
                    <a:schemeClr val="bg1">
                      <a:lumMod val="85000"/>
                    </a:schemeClr>
                  </a:solidFill>
                  <a:latin typeface="CiscoSansTT Condensed Heavy" panose="020B0A06020200020303" pitchFamily="34" charset="0"/>
                </a:rPr>
                <a:t>“</a:t>
              </a:r>
            </a:p>
          </p:txBody>
        </p:sp>
        <p:sp>
          <p:nvSpPr>
            <p:cNvPr id="11" name="Rectangle 10" descr="Quotation Marks"/>
            <p:cNvSpPr/>
            <p:nvPr/>
          </p:nvSpPr>
          <p:spPr>
            <a:xfrm rot="10800000">
              <a:off x="7469465" y="4430332"/>
              <a:ext cx="1374094" cy="2646878"/>
            </a:xfrm>
            <a:prstGeom prst="rect">
              <a:avLst/>
            </a:prstGeom>
          </p:spPr>
          <p:txBody>
            <a:bodyPr wrap="none">
              <a:spAutoFit/>
            </a:bodyPr>
            <a:lstStyle/>
            <a:p>
              <a:r>
                <a:rPr lang="en-US" sz="16600" dirty="0">
                  <a:solidFill>
                    <a:schemeClr val="bg1">
                      <a:lumMod val="85000"/>
                    </a:schemeClr>
                  </a:solidFill>
                  <a:latin typeface="CiscoSansTT Condensed Heavy" panose="020B0A06020200020303" pitchFamily="34" charset="0"/>
                </a:rPr>
                <a:t>“</a:t>
              </a:r>
            </a:p>
          </p:txBody>
        </p:sp>
        <p:sp>
          <p:nvSpPr>
            <p:cNvPr id="8" name="Rectangle 7"/>
            <p:cNvSpPr/>
            <p:nvPr/>
          </p:nvSpPr>
          <p:spPr>
            <a:xfrm>
              <a:off x="317926" y="3745483"/>
              <a:ext cx="8460811" cy="849751"/>
            </a:xfrm>
            <a:prstGeom prst="rect">
              <a:avLst/>
            </a:pr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333102" y="3852393"/>
              <a:ext cx="8460811" cy="928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2"/>
                  </a:solidFill>
                  <a:latin typeface="Century Gothic" panose="020B0502020202020204" pitchFamily="34" charset="0"/>
                </a:rPr>
                <a:t>COMPASSION</a:t>
              </a:r>
              <a:endParaRPr lang="en-US" dirty="0">
                <a:solidFill>
                  <a:schemeClr val="bg2"/>
                </a:solidFill>
                <a:latin typeface="Century Gothic" panose="020B0502020202020204" pitchFamily="34" charset="0"/>
              </a:endParaRPr>
            </a:p>
          </p:txBody>
        </p:sp>
        <p:sp>
          <p:nvSpPr>
            <p:cNvPr id="6" name="TextBox 5"/>
            <p:cNvSpPr txBox="1"/>
            <p:nvPr/>
          </p:nvSpPr>
          <p:spPr>
            <a:xfrm>
              <a:off x="5267990" y="6102390"/>
              <a:ext cx="3398292" cy="646331"/>
            </a:xfrm>
            <a:prstGeom prst="rect">
              <a:avLst/>
            </a:prstGeom>
            <a:noFill/>
          </p:spPr>
          <p:txBody>
            <a:bodyPr wrap="square" rtlCol="0">
              <a:spAutoFit/>
            </a:bodyPr>
            <a:lstStyle/>
            <a:p>
              <a:r>
                <a:rPr lang="en-US" dirty="0">
                  <a:solidFill>
                    <a:schemeClr val="bg1"/>
                  </a:solidFill>
                  <a:latin typeface="Arial Narrow" panose="020B0606020202030204" pitchFamily="34" charset="0"/>
                </a:rPr>
                <a:t>Miller &amp; </a:t>
              </a:r>
              <a:r>
                <a:rPr lang="en-US" dirty="0" err="1">
                  <a:solidFill>
                    <a:schemeClr val="bg1"/>
                  </a:solidFill>
                  <a:latin typeface="Arial Narrow" panose="020B0606020202030204" pitchFamily="34" charset="0"/>
                </a:rPr>
                <a:t>Rollinick</a:t>
              </a:r>
              <a:r>
                <a:rPr lang="en-US" dirty="0">
                  <a:solidFill>
                    <a:schemeClr val="bg1"/>
                  </a:solidFill>
                  <a:latin typeface="Arial Narrow" panose="020B0606020202030204" pitchFamily="34" charset="0"/>
                </a:rPr>
                <a:t>, 2013</a:t>
              </a:r>
            </a:p>
            <a:p>
              <a:endParaRPr lang="en-US" dirty="0"/>
            </a:p>
          </p:txBody>
        </p:sp>
      </p:grpSp>
    </p:spTree>
    <p:custDataLst>
      <p:tags r:id="rId1"/>
    </p:custDataLst>
    <p:extLst>
      <p:ext uri="{BB962C8B-B14F-4D97-AF65-F5344CB8AC3E}">
        <p14:creationId xmlns:p14="http://schemas.microsoft.com/office/powerpoint/2010/main" val="410933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FpOSvlt"/>
  <p:tag name="ARTICULATE_DESIGN_ID_CUSTOM DESIGN" val="F38k6QSs"/>
  <p:tag name="ARTICULATE_DESIGN_ID_1_OFFICE THEME" val="5APhLmcA"/>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 Template V1" id="{6249C633-2E3C-4C70-8698-17C260DD26F3}" vid="{790C1B4B-06EE-46D1-94EC-DD183DA4B1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7563</TotalTime>
  <Words>2209</Words>
  <Application>Microsoft Office PowerPoint</Application>
  <PresentationFormat>On-screen Show (4:3)</PresentationFormat>
  <Paragraphs>273</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游ゴシック</vt:lpstr>
      <vt:lpstr>Arial</vt:lpstr>
      <vt:lpstr>Arial Narrow</vt:lpstr>
      <vt:lpstr>Calibri</vt:lpstr>
      <vt:lpstr>Calibri Light</vt:lpstr>
      <vt:lpstr>Cambria Math</vt:lpstr>
      <vt:lpstr>Century Gothic</vt:lpstr>
      <vt:lpstr>CiscoSansTT Condensed Heavy</vt:lpstr>
      <vt:lpstr>Microsoft New Tai Lue</vt:lpstr>
      <vt:lpstr>Office Theme</vt:lpstr>
      <vt:lpstr>1_Office Theme</vt:lpstr>
      <vt:lpstr>PowerPoint Presentation</vt:lpstr>
      <vt:lpstr>PowerPoint Presentation</vt:lpstr>
      <vt:lpstr>PowerPoint Presentation</vt:lpstr>
      <vt:lpstr>PowerPoint Presentation</vt:lpstr>
      <vt:lpstr>PowerPoint Presentation</vt:lpstr>
      <vt:lpstr>The Four Elements of 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Trotta, Heidi</dc:creator>
  <cp:lastModifiedBy>Trotta, Heidi</cp:lastModifiedBy>
  <cp:revision>175</cp:revision>
  <cp:lastPrinted>2021-03-22T23:26:44Z</cp:lastPrinted>
  <dcterms:created xsi:type="dcterms:W3CDTF">2021-02-09T18:05:28Z</dcterms:created>
  <dcterms:modified xsi:type="dcterms:W3CDTF">2021-06-01T20:56:36Z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EE4D955D-EF4E-44D3-BBE2-33A572F0A6B3</vt:lpwstr>
  </property>
  <property fmtid="{D5CDD505-2E9C-101B-9397-08002B2CF9AE}" pid="3" name="ArticulatePath">
    <vt:lpwstr>Idea #1</vt:lpwstr>
  </property>
</Properties>
</file>