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4.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58" r:id="rId4"/>
    <p:sldId id="290" r:id="rId5"/>
    <p:sldId id="307" r:id="rId6"/>
    <p:sldId id="263" r:id="rId7"/>
    <p:sldId id="291" r:id="rId8"/>
    <p:sldId id="292" r:id="rId9"/>
    <p:sldId id="262" r:id="rId10"/>
    <p:sldId id="293" r:id="rId11"/>
    <p:sldId id="275" r:id="rId12"/>
    <p:sldId id="294" r:id="rId13"/>
    <p:sldId id="274" r:id="rId14"/>
    <p:sldId id="295" r:id="rId15"/>
    <p:sldId id="300" r:id="rId16"/>
    <p:sldId id="298" r:id="rId17"/>
    <p:sldId id="282" r:id="rId18"/>
    <p:sldId id="267" r:id="rId19"/>
    <p:sldId id="301" r:id="rId20"/>
    <p:sldId id="302" r:id="rId21"/>
    <p:sldId id="304" r:id="rId22"/>
    <p:sldId id="257" r:id="rId23"/>
    <p:sldId id="297" r:id="rId24"/>
    <p:sldId id="306" r:id="rId25"/>
    <p:sldId id="279" r:id="rId26"/>
    <p:sldId id="281" r:id="rId27"/>
  </p:sldIdLst>
  <p:sldSz cx="9144000" cy="6858000" type="screen4x3"/>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qCJ4bAscEllLrXbTjW0zQ==" hashData="9WjpsNoIEBeHvC/nu7WsVgH+ufGSBlMF8ZH1x6JEuSLdDrgoxu1HrJStCGkOQPrVdrA1/CXrgx98O5wxwtPBn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F"/>
    <a:srgbClr val="7F7F7F"/>
    <a:srgbClr val="DDDDD9"/>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64060" autoAdjust="0"/>
  </p:normalViewPr>
  <p:slideViewPr>
    <p:cSldViewPr snapToGrid="0">
      <p:cViewPr varScale="1">
        <p:scale>
          <a:sx n="63" d="100"/>
          <a:sy n="63" d="100"/>
        </p:scale>
        <p:origin x="2244" y="66"/>
      </p:cViewPr>
      <p:guideLst/>
    </p:cSldViewPr>
  </p:slideViewPr>
  <p:notesTextViewPr>
    <p:cViewPr>
      <p:scale>
        <a:sx n="135" d="100"/>
        <a:sy n="13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9993C-E0BE-4D01-A81D-61B2C97E43C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501B1F01-80DF-4B7A-9E67-E293A82A77F9}">
      <dgm:prSet phldrT="[Text]"/>
      <dgm:spPr/>
      <dgm:t>
        <a:bodyPr/>
        <a:lstStyle/>
        <a:p>
          <a:r>
            <a:rPr lang="en-US" dirty="0">
              <a:latin typeface="Arial Narrow" panose="020B0606020202030204" pitchFamily="34" charset="0"/>
            </a:rPr>
            <a:t>Engaging</a:t>
          </a:r>
        </a:p>
      </dgm:t>
    </dgm:pt>
    <dgm:pt modelId="{044368F8-66A3-4D0B-9A3A-6B6C530367DC}" type="parTrans" cxnId="{6EB5BE50-462B-401D-83B0-21E2A6A418F3}">
      <dgm:prSet/>
      <dgm:spPr/>
      <dgm:t>
        <a:bodyPr/>
        <a:lstStyle/>
        <a:p>
          <a:endParaRPr lang="en-US"/>
        </a:p>
      </dgm:t>
    </dgm:pt>
    <dgm:pt modelId="{D92729C5-B847-451B-9A8F-E4D065309D63}" type="sibTrans" cxnId="{6EB5BE50-462B-401D-83B0-21E2A6A418F3}">
      <dgm:prSet/>
      <dgm:spPr/>
      <dgm:t>
        <a:bodyPr/>
        <a:lstStyle/>
        <a:p>
          <a:endParaRPr lang="en-US"/>
        </a:p>
      </dgm:t>
    </dgm:pt>
    <dgm:pt modelId="{76167431-25DE-4706-B234-1D98F10E13AD}">
      <dgm:prSet phldrT="[Text]"/>
      <dgm:spPr/>
      <dgm:t>
        <a:bodyPr/>
        <a:lstStyle/>
        <a:p>
          <a:r>
            <a:rPr lang="en-US" dirty="0">
              <a:latin typeface="Arial Narrow" panose="020B0606020202030204" pitchFamily="34" charset="0"/>
            </a:rPr>
            <a:t>Focusing </a:t>
          </a:r>
        </a:p>
      </dgm:t>
    </dgm:pt>
    <dgm:pt modelId="{B28756F6-53E2-4A92-B40F-8533031013E6}" type="parTrans" cxnId="{8B0FDC18-8AF3-4A76-8ED2-DF863D2327D5}">
      <dgm:prSet/>
      <dgm:spPr/>
      <dgm:t>
        <a:bodyPr/>
        <a:lstStyle/>
        <a:p>
          <a:endParaRPr lang="en-US"/>
        </a:p>
      </dgm:t>
    </dgm:pt>
    <dgm:pt modelId="{43F288F1-0F7A-4680-9BF1-788319707FB6}" type="sibTrans" cxnId="{8B0FDC18-8AF3-4A76-8ED2-DF863D2327D5}">
      <dgm:prSet/>
      <dgm:spPr/>
      <dgm:t>
        <a:bodyPr/>
        <a:lstStyle/>
        <a:p>
          <a:endParaRPr lang="en-US"/>
        </a:p>
      </dgm:t>
    </dgm:pt>
    <dgm:pt modelId="{5835245F-711D-445B-9B03-BEF071A3A9D1}">
      <dgm:prSet phldrT="[Text]"/>
      <dgm:spPr/>
      <dgm:t>
        <a:bodyPr/>
        <a:lstStyle/>
        <a:p>
          <a:r>
            <a:rPr lang="en-US" dirty="0">
              <a:latin typeface="Arial Narrow" panose="020B0606020202030204" pitchFamily="34" charset="0"/>
            </a:rPr>
            <a:t>Evoking </a:t>
          </a:r>
        </a:p>
      </dgm:t>
    </dgm:pt>
    <dgm:pt modelId="{94E2BD2C-CC66-4885-8CEA-12310E712EFB}" type="parTrans" cxnId="{20D908BC-D66B-4D45-BCB0-D214161BF230}">
      <dgm:prSet/>
      <dgm:spPr/>
      <dgm:t>
        <a:bodyPr/>
        <a:lstStyle/>
        <a:p>
          <a:endParaRPr lang="en-US"/>
        </a:p>
      </dgm:t>
    </dgm:pt>
    <dgm:pt modelId="{CF0E7002-D166-4A3B-83AF-A860153DFBB4}" type="sibTrans" cxnId="{20D908BC-D66B-4D45-BCB0-D214161BF230}">
      <dgm:prSet/>
      <dgm:spPr/>
      <dgm:t>
        <a:bodyPr/>
        <a:lstStyle/>
        <a:p>
          <a:endParaRPr lang="en-US"/>
        </a:p>
      </dgm:t>
    </dgm:pt>
    <dgm:pt modelId="{C02333CF-6F7F-4458-9A91-329961109AF1}">
      <dgm:prSet phldrT="[Text]"/>
      <dgm:spPr/>
      <dgm:t>
        <a:bodyPr/>
        <a:lstStyle/>
        <a:p>
          <a:r>
            <a:rPr lang="en-US" dirty="0">
              <a:latin typeface="Arial Narrow" panose="020B0606020202030204" pitchFamily="34" charset="0"/>
            </a:rPr>
            <a:t>Planning </a:t>
          </a:r>
        </a:p>
      </dgm:t>
    </dgm:pt>
    <dgm:pt modelId="{E700993D-ABDA-44DA-8CE3-AF599EAB623F}" type="parTrans" cxnId="{4985DD82-AD73-49C8-8904-F61019F75B86}">
      <dgm:prSet/>
      <dgm:spPr/>
      <dgm:t>
        <a:bodyPr/>
        <a:lstStyle/>
        <a:p>
          <a:endParaRPr lang="en-US"/>
        </a:p>
      </dgm:t>
    </dgm:pt>
    <dgm:pt modelId="{E540E5E9-0C6D-450B-82E9-C67A0DEA894A}" type="sibTrans" cxnId="{4985DD82-AD73-49C8-8904-F61019F75B86}">
      <dgm:prSet/>
      <dgm:spPr/>
      <dgm:t>
        <a:bodyPr/>
        <a:lstStyle/>
        <a:p>
          <a:endParaRPr lang="en-US"/>
        </a:p>
      </dgm:t>
    </dgm:pt>
    <dgm:pt modelId="{86BBB7BD-F740-4C60-A1D1-E89E6F5AE94F}" type="pres">
      <dgm:prSet presAssocID="{AFD9993C-E0BE-4D01-A81D-61B2C97E43CA}" presName="rootnode" presStyleCnt="0">
        <dgm:presLayoutVars>
          <dgm:chMax/>
          <dgm:chPref/>
          <dgm:dir/>
          <dgm:animLvl val="lvl"/>
        </dgm:presLayoutVars>
      </dgm:prSet>
      <dgm:spPr/>
      <dgm:t>
        <a:bodyPr/>
        <a:lstStyle/>
        <a:p>
          <a:endParaRPr lang="en-US"/>
        </a:p>
      </dgm:t>
    </dgm:pt>
    <dgm:pt modelId="{F604B633-520F-40B4-8DE8-6AD74F1FB14E}" type="pres">
      <dgm:prSet presAssocID="{501B1F01-80DF-4B7A-9E67-E293A82A77F9}" presName="composite" presStyleCnt="0"/>
      <dgm:spPr/>
    </dgm:pt>
    <dgm:pt modelId="{94F6C91B-44FC-438F-A5D5-DF7BD085D8C2}" type="pres">
      <dgm:prSet presAssocID="{501B1F01-80DF-4B7A-9E67-E293A82A77F9}" presName="LShape" presStyleLbl="alignNode1" presStyleIdx="0" presStyleCnt="7"/>
      <dgm:spPr>
        <a:solidFill>
          <a:srgbClr val="00467F"/>
        </a:solidFill>
      </dgm:spPr>
    </dgm:pt>
    <dgm:pt modelId="{BCB9218D-FC53-447F-9255-65BE9058DCB8}" type="pres">
      <dgm:prSet presAssocID="{501B1F01-80DF-4B7A-9E67-E293A82A77F9}" presName="ParentText" presStyleLbl="revTx" presStyleIdx="0" presStyleCnt="4">
        <dgm:presLayoutVars>
          <dgm:chMax val="0"/>
          <dgm:chPref val="0"/>
          <dgm:bulletEnabled val="1"/>
        </dgm:presLayoutVars>
      </dgm:prSet>
      <dgm:spPr/>
      <dgm:t>
        <a:bodyPr/>
        <a:lstStyle/>
        <a:p>
          <a:endParaRPr lang="en-US"/>
        </a:p>
      </dgm:t>
    </dgm:pt>
    <dgm:pt modelId="{EEBF380F-790B-49B5-A303-E15EB018DE82}" type="pres">
      <dgm:prSet presAssocID="{501B1F01-80DF-4B7A-9E67-E293A82A77F9}" presName="Triangle" presStyleLbl="alignNode1" presStyleIdx="1" presStyleCnt="7"/>
      <dgm:spPr/>
    </dgm:pt>
    <dgm:pt modelId="{4F725C53-2ED3-4B6B-BEDC-EDA713561DB7}" type="pres">
      <dgm:prSet presAssocID="{D92729C5-B847-451B-9A8F-E4D065309D63}" presName="sibTrans" presStyleCnt="0"/>
      <dgm:spPr/>
    </dgm:pt>
    <dgm:pt modelId="{5ED777B3-EA4F-4EEA-885E-FEF1605AEE15}" type="pres">
      <dgm:prSet presAssocID="{D92729C5-B847-451B-9A8F-E4D065309D63}" presName="space" presStyleCnt="0"/>
      <dgm:spPr/>
    </dgm:pt>
    <dgm:pt modelId="{43DCA32C-1BD2-49B3-9429-8DA5A60D0476}" type="pres">
      <dgm:prSet presAssocID="{76167431-25DE-4706-B234-1D98F10E13AD}" presName="composite" presStyleCnt="0"/>
      <dgm:spPr/>
    </dgm:pt>
    <dgm:pt modelId="{CF28409B-1CC9-46EC-9B1E-15069E8C9C1F}" type="pres">
      <dgm:prSet presAssocID="{76167431-25DE-4706-B234-1D98F10E13AD}" presName="LShape" presStyleLbl="alignNode1" presStyleIdx="2" presStyleCnt="7"/>
      <dgm:spPr>
        <a:solidFill>
          <a:srgbClr val="00467F"/>
        </a:solidFill>
      </dgm:spPr>
    </dgm:pt>
    <dgm:pt modelId="{9D9F6EC1-EC06-4775-84AC-6FF5B890D9FA}" type="pres">
      <dgm:prSet presAssocID="{76167431-25DE-4706-B234-1D98F10E13AD}" presName="ParentText" presStyleLbl="revTx" presStyleIdx="1" presStyleCnt="4">
        <dgm:presLayoutVars>
          <dgm:chMax val="0"/>
          <dgm:chPref val="0"/>
          <dgm:bulletEnabled val="1"/>
        </dgm:presLayoutVars>
      </dgm:prSet>
      <dgm:spPr/>
      <dgm:t>
        <a:bodyPr/>
        <a:lstStyle/>
        <a:p>
          <a:endParaRPr lang="en-US"/>
        </a:p>
      </dgm:t>
    </dgm:pt>
    <dgm:pt modelId="{39C3356C-56FE-4FED-8CB2-FB610EAFA50D}" type="pres">
      <dgm:prSet presAssocID="{76167431-25DE-4706-B234-1D98F10E13AD}" presName="Triangle" presStyleLbl="alignNode1" presStyleIdx="3" presStyleCnt="7"/>
      <dgm:spPr/>
    </dgm:pt>
    <dgm:pt modelId="{B3A94D99-6EC5-4C1B-852E-23C7F8B71832}" type="pres">
      <dgm:prSet presAssocID="{43F288F1-0F7A-4680-9BF1-788319707FB6}" presName="sibTrans" presStyleCnt="0"/>
      <dgm:spPr/>
    </dgm:pt>
    <dgm:pt modelId="{E745D161-1306-477C-8136-7DD597059764}" type="pres">
      <dgm:prSet presAssocID="{43F288F1-0F7A-4680-9BF1-788319707FB6}" presName="space" presStyleCnt="0"/>
      <dgm:spPr/>
    </dgm:pt>
    <dgm:pt modelId="{0C5EC43D-0BA9-456A-8308-A652EB1B337D}" type="pres">
      <dgm:prSet presAssocID="{5835245F-711D-445B-9B03-BEF071A3A9D1}" presName="composite" presStyleCnt="0"/>
      <dgm:spPr/>
    </dgm:pt>
    <dgm:pt modelId="{9993F89A-91BA-4CE9-A94A-6761734F0513}" type="pres">
      <dgm:prSet presAssocID="{5835245F-711D-445B-9B03-BEF071A3A9D1}" presName="LShape" presStyleLbl="alignNode1" presStyleIdx="4" presStyleCnt="7"/>
      <dgm:spPr>
        <a:solidFill>
          <a:srgbClr val="00467F"/>
        </a:solidFill>
      </dgm:spPr>
    </dgm:pt>
    <dgm:pt modelId="{AF9FEE0B-D826-4539-9814-E002D5AC8EE2}" type="pres">
      <dgm:prSet presAssocID="{5835245F-711D-445B-9B03-BEF071A3A9D1}" presName="ParentText" presStyleLbl="revTx" presStyleIdx="2" presStyleCnt="4">
        <dgm:presLayoutVars>
          <dgm:chMax val="0"/>
          <dgm:chPref val="0"/>
          <dgm:bulletEnabled val="1"/>
        </dgm:presLayoutVars>
      </dgm:prSet>
      <dgm:spPr/>
      <dgm:t>
        <a:bodyPr/>
        <a:lstStyle/>
        <a:p>
          <a:endParaRPr lang="en-US"/>
        </a:p>
      </dgm:t>
    </dgm:pt>
    <dgm:pt modelId="{D2A1E7F0-9048-421F-8901-3E3B8F2B2FB4}" type="pres">
      <dgm:prSet presAssocID="{5835245F-711D-445B-9B03-BEF071A3A9D1}" presName="Triangle" presStyleLbl="alignNode1" presStyleIdx="5" presStyleCnt="7"/>
      <dgm:spPr/>
    </dgm:pt>
    <dgm:pt modelId="{7CC27A93-FB55-4185-8E12-C788404C0DDD}" type="pres">
      <dgm:prSet presAssocID="{CF0E7002-D166-4A3B-83AF-A860153DFBB4}" presName="sibTrans" presStyleCnt="0"/>
      <dgm:spPr/>
    </dgm:pt>
    <dgm:pt modelId="{187E2EA9-7E85-4004-BF99-2DAC7C831371}" type="pres">
      <dgm:prSet presAssocID="{CF0E7002-D166-4A3B-83AF-A860153DFBB4}" presName="space" presStyleCnt="0"/>
      <dgm:spPr/>
    </dgm:pt>
    <dgm:pt modelId="{31A0C4E0-8DA2-47C0-8814-2B679932B077}" type="pres">
      <dgm:prSet presAssocID="{C02333CF-6F7F-4458-9A91-329961109AF1}" presName="composite" presStyleCnt="0"/>
      <dgm:spPr/>
    </dgm:pt>
    <dgm:pt modelId="{15DDDCE9-D8CA-437A-B215-6E6B70B255DE}" type="pres">
      <dgm:prSet presAssocID="{C02333CF-6F7F-4458-9A91-329961109AF1}" presName="LShape" presStyleLbl="alignNode1" presStyleIdx="6" presStyleCnt="7"/>
      <dgm:spPr>
        <a:solidFill>
          <a:srgbClr val="00467F"/>
        </a:solidFill>
      </dgm:spPr>
    </dgm:pt>
    <dgm:pt modelId="{33C1EFFE-C7DA-4D31-A585-246FA022B470}" type="pres">
      <dgm:prSet presAssocID="{C02333CF-6F7F-4458-9A91-329961109AF1}" presName="ParentText" presStyleLbl="revTx" presStyleIdx="3" presStyleCnt="4">
        <dgm:presLayoutVars>
          <dgm:chMax val="0"/>
          <dgm:chPref val="0"/>
          <dgm:bulletEnabled val="1"/>
        </dgm:presLayoutVars>
      </dgm:prSet>
      <dgm:spPr/>
      <dgm:t>
        <a:bodyPr/>
        <a:lstStyle/>
        <a:p>
          <a:endParaRPr lang="en-US"/>
        </a:p>
      </dgm:t>
    </dgm:pt>
  </dgm:ptLst>
  <dgm:cxnLst>
    <dgm:cxn modelId="{68B70A7C-6A91-4595-8CB4-14BD537015DA}" type="presOf" srcId="{76167431-25DE-4706-B234-1D98F10E13AD}" destId="{9D9F6EC1-EC06-4775-84AC-6FF5B890D9FA}" srcOrd="0" destOrd="0" presId="urn:microsoft.com/office/officeart/2009/3/layout/StepUpProcess"/>
    <dgm:cxn modelId="{20D908BC-D66B-4D45-BCB0-D214161BF230}" srcId="{AFD9993C-E0BE-4D01-A81D-61B2C97E43CA}" destId="{5835245F-711D-445B-9B03-BEF071A3A9D1}" srcOrd="2" destOrd="0" parTransId="{94E2BD2C-CC66-4885-8CEA-12310E712EFB}" sibTransId="{CF0E7002-D166-4A3B-83AF-A860153DFBB4}"/>
    <dgm:cxn modelId="{4D4060DD-05C1-4873-A445-A00D873EE3FD}" type="presOf" srcId="{501B1F01-80DF-4B7A-9E67-E293A82A77F9}" destId="{BCB9218D-FC53-447F-9255-65BE9058DCB8}" srcOrd="0" destOrd="0" presId="urn:microsoft.com/office/officeart/2009/3/layout/StepUpProcess"/>
    <dgm:cxn modelId="{6EB5BE50-462B-401D-83B0-21E2A6A418F3}" srcId="{AFD9993C-E0BE-4D01-A81D-61B2C97E43CA}" destId="{501B1F01-80DF-4B7A-9E67-E293A82A77F9}" srcOrd="0" destOrd="0" parTransId="{044368F8-66A3-4D0B-9A3A-6B6C530367DC}" sibTransId="{D92729C5-B847-451B-9A8F-E4D065309D63}"/>
    <dgm:cxn modelId="{F5EC050F-559B-4186-9CC8-1CD1A188DE33}" type="presOf" srcId="{AFD9993C-E0BE-4D01-A81D-61B2C97E43CA}" destId="{86BBB7BD-F740-4C60-A1D1-E89E6F5AE94F}" srcOrd="0" destOrd="0" presId="urn:microsoft.com/office/officeart/2009/3/layout/StepUpProcess"/>
    <dgm:cxn modelId="{4985DD82-AD73-49C8-8904-F61019F75B86}" srcId="{AFD9993C-E0BE-4D01-A81D-61B2C97E43CA}" destId="{C02333CF-6F7F-4458-9A91-329961109AF1}" srcOrd="3" destOrd="0" parTransId="{E700993D-ABDA-44DA-8CE3-AF599EAB623F}" sibTransId="{E540E5E9-0C6D-450B-82E9-C67A0DEA894A}"/>
    <dgm:cxn modelId="{564A2D20-1B39-48CC-8F54-29560F55007B}" type="presOf" srcId="{C02333CF-6F7F-4458-9A91-329961109AF1}" destId="{33C1EFFE-C7DA-4D31-A585-246FA022B470}" srcOrd="0" destOrd="0" presId="urn:microsoft.com/office/officeart/2009/3/layout/StepUpProcess"/>
    <dgm:cxn modelId="{06938A16-1899-4108-88A7-685D92576B56}" type="presOf" srcId="{5835245F-711D-445B-9B03-BEF071A3A9D1}" destId="{AF9FEE0B-D826-4539-9814-E002D5AC8EE2}" srcOrd="0" destOrd="0" presId="urn:microsoft.com/office/officeart/2009/3/layout/StepUpProcess"/>
    <dgm:cxn modelId="{8B0FDC18-8AF3-4A76-8ED2-DF863D2327D5}" srcId="{AFD9993C-E0BE-4D01-A81D-61B2C97E43CA}" destId="{76167431-25DE-4706-B234-1D98F10E13AD}" srcOrd="1" destOrd="0" parTransId="{B28756F6-53E2-4A92-B40F-8533031013E6}" sibTransId="{43F288F1-0F7A-4680-9BF1-788319707FB6}"/>
    <dgm:cxn modelId="{EB34DF5D-41CB-43C8-994E-19FF7BD83A79}" type="presParOf" srcId="{86BBB7BD-F740-4C60-A1D1-E89E6F5AE94F}" destId="{F604B633-520F-40B4-8DE8-6AD74F1FB14E}" srcOrd="0" destOrd="0" presId="urn:microsoft.com/office/officeart/2009/3/layout/StepUpProcess"/>
    <dgm:cxn modelId="{51BC53C9-055E-4E90-A314-57686E431806}" type="presParOf" srcId="{F604B633-520F-40B4-8DE8-6AD74F1FB14E}" destId="{94F6C91B-44FC-438F-A5D5-DF7BD085D8C2}" srcOrd="0" destOrd="0" presId="urn:microsoft.com/office/officeart/2009/3/layout/StepUpProcess"/>
    <dgm:cxn modelId="{B7098C34-FBFA-4250-BB5F-CA7FED724203}" type="presParOf" srcId="{F604B633-520F-40B4-8DE8-6AD74F1FB14E}" destId="{BCB9218D-FC53-447F-9255-65BE9058DCB8}" srcOrd="1" destOrd="0" presId="urn:microsoft.com/office/officeart/2009/3/layout/StepUpProcess"/>
    <dgm:cxn modelId="{8E57EFB8-3A05-47F6-8C2A-5A38B49A4513}" type="presParOf" srcId="{F604B633-520F-40B4-8DE8-6AD74F1FB14E}" destId="{EEBF380F-790B-49B5-A303-E15EB018DE82}" srcOrd="2" destOrd="0" presId="urn:microsoft.com/office/officeart/2009/3/layout/StepUpProcess"/>
    <dgm:cxn modelId="{E43BF3B3-6F58-4F6D-87C7-18983251297F}" type="presParOf" srcId="{86BBB7BD-F740-4C60-A1D1-E89E6F5AE94F}" destId="{4F725C53-2ED3-4B6B-BEDC-EDA713561DB7}" srcOrd="1" destOrd="0" presId="urn:microsoft.com/office/officeart/2009/3/layout/StepUpProcess"/>
    <dgm:cxn modelId="{2992B3D6-95EF-4954-884C-C9071EED17D4}" type="presParOf" srcId="{4F725C53-2ED3-4B6B-BEDC-EDA713561DB7}" destId="{5ED777B3-EA4F-4EEA-885E-FEF1605AEE15}" srcOrd="0" destOrd="0" presId="urn:microsoft.com/office/officeart/2009/3/layout/StepUpProcess"/>
    <dgm:cxn modelId="{9B98AC7E-A1E9-464A-B004-F5AAB1ACE0A6}" type="presParOf" srcId="{86BBB7BD-F740-4C60-A1D1-E89E6F5AE94F}" destId="{43DCA32C-1BD2-49B3-9429-8DA5A60D0476}" srcOrd="2" destOrd="0" presId="urn:microsoft.com/office/officeart/2009/3/layout/StepUpProcess"/>
    <dgm:cxn modelId="{7243C35F-D6E2-4A02-8CF8-62DAEBAB5F54}" type="presParOf" srcId="{43DCA32C-1BD2-49B3-9429-8DA5A60D0476}" destId="{CF28409B-1CC9-46EC-9B1E-15069E8C9C1F}" srcOrd="0" destOrd="0" presId="urn:microsoft.com/office/officeart/2009/3/layout/StepUpProcess"/>
    <dgm:cxn modelId="{64454AEB-5C6B-408E-913F-BD430AFAC4EF}" type="presParOf" srcId="{43DCA32C-1BD2-49B3-9429-8DA5A60D0476}" destId="{9D9F6EC1-EC06-4775-84AC-6FF5B890D9FA}" srcOrd="1" destOrd="0" presId="urn:microsoft.com/office/officeart/2009/3/layout/StepUpProcess"/>
    <dgm:cxn modelId="{A72B5701-7804-4A73-BEF4-C88CCDC3923A}" type="presParOf" srcId="{43DCA32C-1BD2-49B3-9429-8DA5A60D0476}" destId="{39C3356C-56FE-4FED-8CB2-FB610EAFA50D}" srcOrd="2" destOrd="0" presId="urn:microsoft.com/office/officeart/2009/3/layout/StepUpProcess"/>
    <dgm:cxn modelId="{71A1468F-C662-4580-92DD-19A45A14AE37}" type="presParOf" srcId="{86BBB7BD-F740-4C60-A1D1-E89E6F5AE94F}" destId="{B3A94D99-6EC5-4C1B-852E-23C7F8B71832}" srcOrd="3" destOrd="0" presId="urn:microsoft.com/office/officeart/2009/3/layout/StepUpProcess"/>
    <dgm:cxn modelId="{A087A289-B5F4-49AD-B869-E02C33341B79}" type="presParOf" srcId="{B3A94D99-6EC5-4C1B-852E-23C7F8B71832}" destId="{E745D161-1306-477C-8136-7DD597059764}" srcOrd="0" destOrd="0" presId="urn:microsoft.com/office/officeart/2009/3/layout/StepUpProcess"/>
    <dgm:cxn modelId="{1E6D0BDB-41EB-4B9C-A86E-3AC1299E8FEF}" type="presParOf" srcId="{86BBB7BD-F740-4C60-A1D1-E89E6F5AE94F}" destId="{0C5EC43D-0BA9-456A-8308-A652EB1B337D}" srcOrd="4" destOrd="0" presId="urn:microsoft.com/office/officeart/2009/3/layout/StepUpProcess"/>
    <dgm:cxn modelId="{8549F996-CBB2-467D-808F-8CA20D90D760}" type="presParOf" srcId="{0C5EC43D-0BA9-456A-8308-A652EB1B337D}" destId="{9993F89A-91BA-4CE9-A94A-6761734F0513}" srcOrd="0" destOrd="0" presId="urn:microsoft.com/office/officeart/2009/3/layout/StepUpProcess"/>
    <dgm:cxn modelId="{43616F67-820D-4283-9CC5-5FEE5A6A990D}" type="presParOf" srcId="{0C5EC43D-0BA9-456A-8308-A652EB1B337D}" destId="{AF9FEE0B-D826-4539-9814-E002D5AC8EE2}" srcOrd="1" destOrd="0" presId="urn:microsoft.com/office/officeart/2009/3/layout/StepUpProcess"/>
    <dgm:cxn modelId="{2AC0D250-2F29-419D-BF34-8BE0A26EF5B7}" type="presParOf" srcId="{0C5EC43D-0BA9-456A-8308-A652EB1B337D}" destId="{D2A1E7F0-9048-421F-8901-3E3B8F2B2FB4}" srcOrd="2" destOrd="0" presId="urn:microsoft.com/office/officeart/2009/3/layout/StepUpProcess"/>
    <dgm:cxn modelId="{1EBAC4FB-6EEF-4099-9218-5294C5CCCA48}" type="presParOf" srcId="{86BBB7BD-F740-4C60-A1D1-E89E6F5AE94F}" destId="{7CC27A93-FB55-4185-8E12-C788404C0DDD}" srcOrd="5" destOrd="0" presId="urn:microsoft.com/office/officeart/2009/3/layout/StepUpProcess"/>
    <dgm:cxn modelId="{A740B2B3-02FD-4A7F-AE09-3EFA922B032C}" type="presParOf" srcId="{7CC27A93-FB55-4185-8E12-C788404C0DDD}" destId="{187E2EA9-7E85-4004-BF99-2DAC7C831371}" srcOrd="0" destOrd="0" presId="urn:microsoft.com/office/officeart/2009/3/layout/StepUpProcess"/>
    <dgm:cxn modelId="{F06B06FF-667D-4480-8595-49A96E3EA7CE}" type="presParOf" srcId="{86BBB7BD-F740-4C60-A1D1-E89E6F5AE94F}" destId="{31A0C4E0-8DA2-47C0-8814-2B679932B077}" srcOrd="6" destOrd="0" presId="urn:microsoft.com/office/officeart/2009/3/layout/StepUpProcess"/>
    <dgm:cxn modelId="{2ABB62A5-D9F7-44D9-ABC4-9DBDD7F29915}" type="presParOf" srcId="{31A0C4E0-8DA2-47C0-8814-2B679932B077}" destId="{15DDDCE9-D8CA-437A-B215-6E6B70B255DE}" srcOrd="0" destOrd="0" presId="urn:microsoft.com/office/officeart/2009/3/layout/StepUpProcess"/>
    <dgm:cxn modelId="{CA9BDD47-9421-4D2C-97E0-A46C39D73E17}" type="presParOf" srcId="{31A0C4E0-8DA2-47C0-8814-2B679932B077}" destId="{33C1EFFE-C7DA-4D31-A585-246FA022B470}"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6C91B-44FC-438F-A5D5-DF7BD085D8C2}">
      <dsp:nvSpPr>
        <dsp:cNvPr id="0" name=""/>
        <dsp:cNvSpPr/>
      </dsp:nvSpPr>
      <dsp:spPr>
        <a:xfrm rot="5400000">
          <a:off x="366701" y="1545795"/>
          <a:ext cx="1097052" cy="1825470"/>
        </a:xfrm>
        <a:prstGeom prst="corner">
          <a:avLst>
            <a:gd name="adj1" fmla="val 16120"/>
            <a:gd name="adj2" fmla="val 16110"/>
          </a:avLst>
        </a:prstGeom>
        <a:solidFill>
          <a:srgbClr val="0046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B9218D-FC53-447F-9255-65BE9058DCB8}">
      <dsp:nvSpPr>
        <dsp:cNvPr id="0" name=""/>
        <dsp:cNvSpPr/>
      </dsp:nvSpPr>
      <dsp:spPr>
        <a:xfrm>
          <a:off x="183576" y="2091217"/>
          <a:ext cx="1648044" cy="144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a:latin typeface="Arial Narrow" panose="020B0606020202030204" pitchFamily="34" charset="0"/>
            </a:rPr>
            <a:t>Engaging</a:t>
          </a:r>
        </a:p>
      </dsp:txBody>
      <dsp:txXfrm>
        <a:off x="183576" y="2091217"/>
        <a:ext cx="1648044" cy="1444608"/>
      </dsp:txXfrm>
    </dsp:sp>
    <dsp:sp modelId="{EEBF380F-790B-49B5-A303-E15EB018DE82}">
      <dsp:nvSpPr>
        <dsp:cNvPr id="0" name=""/>
        <dsp:cNvSpPr/>
      </dsp:nvSpPr>
      <dsp:spPr>
        <a:xfrm>
          <a:off x="1520669" y="1411402"/>
          <a:ext cx="310951" cy="31095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28409B-1CC9-46EC-9B1E-15069E8C9C1F}">
      <dsp:nvSpPr>
        <dsp:cNvPr id="0" name=""/>
        <dsp:cNvSpPr/>
      </dsp:nvSpPr>
      <dsp:spPr>
        <a:xfrm rot="5400000">
          <a:off x="2384230" y="1046556"/>
          <a:ext cx="1097052" cy="1825470"/>
        </a:xfrm>
        <a:prstGeom prst="corner">
          <a:avLst>
            <a:gd name="adj1" fmla="val 16120"/>
            <a:gd name="adj2" fmla="val 16110"/>
          </a:avLst>
        </a:prstGeom>
        <a:solidFill>
          <a:srgbClr val="0046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F6EC1-EC06-4775-84AC-6FF5B890D9FA}">
      <dsp:nvSpPr>
        <dsp:cNvPr id="0" name=""/>
        <dsp:cNvSpPr/>
      </dsp:nvSpPr>
      <dsp:spPr>
        <a:xfrm>
          <a:off x="2201104" y="1591978"/>
          <a:ext cx="1648044" cy="144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a:latin typeface="Arial Narrow" panose="020B0606020202030204" pitchFamily="34" charset="0"/>
            </a:rPr>
            <a:t>Focusing </a:t>
          </a:r>
        </a:p>
      </dsp:txBody>
      <dsp:txXfrm>
        <a:off x="2201104" y="1591978"/>
        <a:ext cx="1648044" cy="1444608"/>
      </dsp:txXfrm>
    </dsp:sp>
    <dsp:sp modelId="{39C3356C-56FE-4FED-8CB2-FB610EAFA50D}">
      <dsp:nvSpPr>
        <dsp:cNvPr id="0" name=""/>
        <dsp:cNvSpPr/>
      </dsp:nvSpPr>
      <dsp:spPr>
        <a:xfrm>
          <a:off x="3538197" y="912162"/>
          <a:ext cx="310951" cy="31095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93F89A-91BA-4CE9-A94A-6761734F0513}">
      <dsp:nvSpPr>
        <dsp:cNvPr id="0" name=""/>
        <dsp:cNvSpPr/>
      </dsp:nvSpPr>
      <dsp:spPr>
        <a:xfrm rot="5400000">
          <a:off x="4401759" y="547316"/>
          <a:ext cx="1097052" cy="1825470"/>
        </a:xfrm>
        <a:prstGeom prst="corner">
          <a:avLst>
            <a:gd name="adj1" fmla="val 16120"/>
            <a:gd name="adj2" fmla="val 16110"/>
          </a:avLst>
        </a:prstGeom>
        <a:solidFill>
          <a:srgbClr val="0046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FEE0B-D826-4539-9814-E002D5AC8EE2}">
      <dsp:nvSpPr>
        <dsp:cNvPr id="0" name=""/>
        <dsp:cNvSpPr/>
      </dsp:nvSpPr>
      <dsp:spPr>
        <a:xfrm>
          <a:off x="4218633" y="1092738"/>
          <a:ext cx="1648044" cy="144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a:latin typeface="Arial Narrow" panose="020B0606020202030204" pitchFamily="34" charset="0"/>
            </a:rPr>
            <a:t>Evoking </a:t>
          </a:r>
        </a:p>
      </dsp:txBody>
      <dsp:txXfrm>
        <a:off x="4218633" y="1092738"/>
        <a:ext cx="1648044" cy="1444608"/>
      </dsp:txXfrm>
    </dsp:sp>
    <dsp:sp modelId="{D2A1E7F0-9048-421F-8901-3E3B8F2B2FB4}">
      <dsp:nvSpPr>
        <dsp:cNvPr id="0" name=""/>
        <dsp:cNvSpPr/>
      </dsp:nvSpPr>
      <dsp:spPr>
        <a:xfrm>
          <a:off x="5555726" y="412923"/>
          <a:ext cx="310951" cy="31095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DDDCE9-D8CA-437A-B215-6E6B70B255DE}">
      <dsp:nvSpPr>
        <dsp:cNvPr id="0" name=""/>
        <dsp:cNvSpPr/>
      </dsp:nvSpPr>
      <dsp:spPr>
        <a:xfrm rot="5400000">
          <a:off x="6419288" y="48076"/>
          <a:ext cx="1097052" cy="1825470"/>
        </a:xfrm>
        <a:prstGeom prst="corner">
          <a:avLst>
            <a:gd name="adj1" fmla="val 16120"/>
            <a:gd name="adj2" fmla="val 16110"/>
          </a:avLst>
        </a:prstGeom>
        <a:solidFill>
          <a:srgbClr val="0046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1EFFE-C7DA-4D31-A585-246FA022B470}">
      <dsp:nvSpPr>
        <dsp:cNvPr id="0" name=""/>
        <dsp:cNvSpPr/>
      </dsp:nvSpPr>
      <dsp:spPr>
        <a:xfrm>
          <a:off x="6236162" y="593499"/>
          <a:ext cx="1648044" cy="144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a:latin typeface="Arial Narrow" panose="020B0606020202030204" pitchFamily="34" charset="0"/>
            </a:rPr>
            <a:t>Planning </a:t>
          </a:r>
        </a:p>
      </dsp:txBody>
      <dsp:txXfrm>
        <a:off x="6236162" y="593499"/>
        <a:ext cx="1648044" cy="144460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DCD60-B490-407E-BE3F-1DF11B2DA87A}" type="datetimeFigureOut">
              <a:rPr lang="en-US" smtClean="0"/>
              <a:t>6/1/2021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46F02-8992-442B-B302-B3C5EB204BDA}" type="slidenum">
              <a:rPr lang="en-US" smtClean="0"/>
              <a:t>‹#›</a:t>
            </a:fld>
            <a:endParaRPr lang="en-US"/>
          </a:p>
        </p:txBody>
      </p:sp>
    </p:spTree>
    <p:extLst>
      <p:ext uri="{BB962C8B-B14F-4D97-AF65-F5344CB8AC3E}">
        <p14:creationId xmlns:p14="http://schemas.microsoft.com/office/powerpoint/2010/main" val="78353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baseline="0" dirty="0"/>
              <a:t>During the last session we talked about the spirit of MI and how critical embodying the spirit is. During this module we will begin to build on the spirit and talk about the processes of </a:t>
            </a:r>
            <a:r>
              <a:rPr lang="en-US" baseline="0" dirty="0"/>
              <a:t>MI and specifically the methods used in MI.</a:t>
            </a:r>
            <a:r>
              <a:rPr lang="en-US" dirty="0"/>
              <a:t> Let’s start</a:t>
            </a:r>
            <a:r>
              <a:rPr lang="en-US" baseline="0" dirty="0"/>
              <a:t> with a brief review of the last module.</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a:t>
            </a:fld>
            <a:endParaRPr lang="en-US"/>
          </a:p>
        </p:txBody>
      </p:sp>
    </p:spTree>
    <p:extLst>
      <p:ext uri="{BB962C8B-B14F-4D97-AF65-F5344CB8AC3E}">
        <p14:creationId xmlns:p14="http://schemas.microsoft.com/office/powerpoint/2010/main" val="307421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Core Message: Evoking draws out the person’s own motivation for change.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Say: </a:t>
            </a:r>
            <a:r>
              <a:rPr lang="en-US" sz="1200" b="0" i="0" u="none" strike="noStrike" kern="1200" baseline="0" dirty="0">
                <a:solidFill>
                  <a:schemeClr val="tx1"/>
                </a:solidFill>
                <a:latin typeface="+mn-lt"/>
                <a:ea typeface="+mn-ea"/>
                <a:cs typeface="+mn-cs"/>
              </a:rPr>
              <a:t>Now that the person is focused on a change goal, the next process is evoking. Evoking elicits the person’s own intrinsic motivations and ideas for change. The provider helps the person identify </a:t>
            </a:r>
            <a:r>
              <a:rPr lang="en-US" sz="1200" b="0" i="1" u="none" strike="noStrike" kern="1200" baseline="0" dirty="0">
                <a:solidFill>
                  <a:schemeClr val="tx1"/>
                </a:solidFill>
                <a:latin typeface="+mn-lt"/>
                <a:ea typeface="+mn-ea"/>
                <a:cs typeface="+mn-cs"/>
              </a:rPr>
              <a:t>why</a:t>
            </a:r>
            <a:r>
              <a:rPr lang="en-US" sz="1200" b="0" i="0" u="none" strike="noStrike" kern="1200" baseline="0" dirty="0">
                <a:solidFill>
                  <a:schemeClr val="tx1"/>
                </a:solidFill>
                <a:latin typeface="+mn-lt"/>
                <a:ea typeface="+mn-ea"/>
                <a:cs typeface="+mn-cs"/>
              </a:rPr>
              <a:t> they might change -</a:t>
            </a:r>
            <a:r>
              <a:rPr lang="en-US" baseline="0" dirty="0"/>
              <a:t> identifying and putting into their own words the reasons for change. The provider wants to listen closely to what the person is sharing to be able to hear words and phrases that suggest a desire, willingness, need, or ability to change. When you hear these things, you’ll want to reinforce them to help build motivation for change. The provider should also listen for words and phrases that suggest ambivalence, reluctance, fear, or lack of confidence about the change. </a:t>
            </a:r>
          </a:p>
          <a:p>
            <a:endParaRPr lang="en-US" baseline="0" dirty="0"/>
          </a:p>
          <a:p>
            <a:r>
              <a:rPr lang="en-US" baseline="0" dirty="0"/>
              <a:t>In the next slide and in the upcoming modules, </a:t>
            </a:r>
            <a:r>
              <a:rPr lang="en-US" sz="1200" b="0" i="0" u="none" strike="noStrike" kern="1200" baseline="0" dirty="0">
                <a:solidFill>
                  <a:schemeClr val="tx1"/>
                </a:solidFill>
                <a:latin typeface="+mn-lt"/>
                <a:ea typeface="+mn-ea"/>
                <a:cs typeface="+mn-cs"/>
              </a:rPr>
              <a:t>we are going to go over useful techniques that will help you draw out information during this evoking process and what to do when the person is talking against making the change. </a:t>
            </a:r>
            <a:r>
              <a:rPr lang="en-US" sz="1200" b="0" i="0" u="none" strike="noStrike" kern="1200" baseline="0" dirty="0">
                <a:solidFill>
                  <a:schemeClr val="tx1"/>
                </a:solidFill>
                <a:latin typeface="+mn-lt"/>
                <a:cs typeface="Calibri"/>
              </a:rPr>
              <a:t>But before we get to those, </a:t>
            </a:r>
            <a:r>
              <a:rPr lang="en-US" b="0" baseline="0" dirty="0"/>
              <a:t>let’s watch a brief video to demonstrate what evoking can look like in a discussion with someone.</a:t>
            </a:r>
          </a:p>
          <a:p>
            <a:endParaRPr lang="en-US" b="0" baseline="0" dirty="0"/>
          </a:p>
          <a:p>
            <a:r>
              <a:rPr lang="en-US" b="1" baseline="0" dirty="0"/>
              <a:t>Do</a:t>
            </a:r>
            <a:r>
              <a:rPr lang="en-US" b="0" baseline="0" dirty="0"/>
              <a:t>: Ask for participants to look for examples of evoking and motivations that are identified. </a:t>
            </a:r>
          </a:p>
          <a:p>
            <a:pPr marL="171450" indent="-171450">
              <a:buFont typeface="Arial" panose="020B0604020202020204" pitchFamily="34" charset="0"/>
              <a:buChar char="•"/>
            </a:pPr>
            <a:r>
              <a:rPr lang="en-US" b="0" baseline="0" dirty="0"/>
              <a:t>What did Ken say or do to help evoke PJ’s motivations for change?</a:t>
            </a:r>
          </a:p>
          <a:p>
            <a:pPr marL="171450" indent="-171450">
              <a:buFont typeface="Arial" panose="020B0604020202020204" pitchFamily="34" charset="0"/>
              <a:buChar char="•"/>
            </a:pPr>
            <a:r>
              <a:rPr lang="en-US" b="0" baseline="0" dirty="0"/>
              <a:t>What did PJ say that let you know she was sharing motivations?</a:t>
            </a:r>
          </a:p>
          <a:p>
            <a:pPr marL="171450" indent="-171450">
              <a:buFont typeface="Arial" panose="020B0604020202020204" pitchFamily="34" charset="0"/>
              <a:buChar char="•"/>
            </a:pPr>
            <a:r>
              <a:rPr lang="en-US" b="0" baseline="0" dirty="0"/>
              <a:t>What motivations did PJ share?</a:t>
            </a:r>
          </a:p>
          <a:p>
            <a:endParaRPr lang="en-US" b="0" baseline="0" dirty="0"/>
          </a:p>
          <a:p>
            <a:r>
              <a:rPr lang="en-US" b="1" baseline="0" dirty="0"/>
              <a:t>Video Link:</a:t>
            </a:r>
          </a:p>
          <a:p>
            <a:r>
              <a:rPr lang="en-US" b="0" baseline="0" dirty="0"/>
              <a:t>https://youtu.be/IrRKArUyNM4?list=PL1UDVLmMXEEdIVofbgt4d6sLAe5pulbPC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10</a:t>
            </a:fld>
            <a:endParaRPr lang="en-US"/>
          </a:p>
        </p:txBody>
      </p:sp>
    </p:spTree>
    <p:extLst>
      <p:ext uri="{BB962C8B-B14F-4D97-AF65-F5344CB8AC3E}">
        <p14:creationId xmlns:p14="http://schemas.microsoft.com/office/powerpoint/2010/main" val="66950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In the video we just watched, we talked about how you recognized the person’s motivations for making a change. People use various words and phrases to convey their reasons for making a change. Sometimes they also share reasons against making a change or for keeping things the same. In motivational interviewing these are referred to as change talk and sustain talk. Making a change is difficult and often we have reasons for changing and reasons for maintaining the status quo. This can sometimes feel like an internal tug of war. How the practitioner responds to both change talk and sustain talk can impact the likelihood of the change occurring.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11</a:t>
            </a:fld>
            <a:endParaRPr lang="en-US"/>
          </a:p>
        </p:txBody>
      </p:sp>
    </p:spTree>
    <p:extLst>
      <p:ext uri="{BB962C8B-B14F-4D97-AF65-F5344CB8AC3E}">
        <p14:creationId xmlns:p14="http://schemas.microsoft.com/office/powerpoint/2010/main" val="309048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Change talk is any talk in the direction of change.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Change talk is any talk from the person that favors movement toward or supports change of their target behavior. </a:t>
            </a:r>
            <a:r>
              <a:rPr lang="en-US" sz="1200" baseline="0" dirty="0">
                <a:ea typeface="ＭＳ Ｐゴシック"/>
                <a:cs typeface="Arial"/>
              </a:rPr>
              <a:t>C</a:t>
            </a:r>
            <a:r>
              <a:rPr lang="en-US" altLang="en-US" sz="1200" dirty="0">
                <a:ea typeface="ＭＳ Ｐゴシック"/>
                <a:cs typeface="Arial"/>
              </a:rPr>
              <a:t>hange</a:t>
            </a:r>
            <a:r>
              <a:rPr lang="en-US" altLang="en-US" sz="1200" baseline="0" dirty="0">
                <a:ea typeface="ＭＳ Ｐゴシック"/>
                <a:cs typeface="Arial"/>
              </a:rPr>
              <a:t> talk can e</a:t>
            </a:r>
            <a:r>
              <a:rPr lang="en-US" altLang="en-US" sz="1200" dirty="0">
                <a:ea typeface="ＭＳ Ｐゴシック"/>
                <a:cs typeface="Arial"/>
              </a:rPr>
              <a:t>xpress the person’s desires, ability, reasons, and need to change. It can also convey their </a:t>
            </a:r>
            <a:r>
              <a:rPr lang="en-US" altLang="en-US" sz="1200" baseline="0" dirty="0">
                <a:ea typeface="ＭＳ Ｐゴシック"/>
                <a:cs typeface="Arial"/>
              </a:rPr>
              <a:t>optimism about making a change and the benefits of succeeding in this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practitioner should acknowledge, reinforce, and summarize change talk when they hear it. </a:t>
            </a:r>
            <a:r>
              <a:rPr lang="en-US" baseline="0" dirty="0"/>
              <a:t>For example, if a person who has been considering going back to school but has also expressed ambivalence about it shares that their new job has a requirement that they obtain their bachelor’s degree, the practitioner can highlight this person’s change talk. They could say: “It sounds like you might be thinking about returning to school sooner than expected because of the expectations of your new job”.</a:t>
            </a:r>
          </a:p>
        </p:txBody>
      </p:sp>
      <p:sp>
        <p:nvSpPr>
          <p:cNvPr id="4" name="Slide Number Placeholder 3"/>
          <p:cNvSpPr>
            <a:spLocks noGrp="1"/>
          </p:cNvSpPr>
          <p:nvPr>
            <p:ph type="sldNum" sz="quarter" idx="10"/>
          </p:nvPr>
        </p:nvSpPr>
        <p:spPr/>
        <p:txBody>
          <a:bodyPr/>
          <a:lstStyle/>
          <a:p>
            <a:fld id="{D4E46F02-8992-442B-B302-B3C5EB204BDA}" type="slidenum">
              <a:rPr lang="en-US" smtClean="0"/>
              <a:t>12</a:t>
            </a:fld>
            <a:endParaRPr lang="en-US"/>
          </a:p>
        </p:txBody>
      </p:sp>
    </p:spTree>
    <p:extLst>
      <p:ext uri="{BB962C8B-B14F-4D97-AF65-F5344CB8AC3E}">
        <p14:creationId xmlns:p14="http://schemas.microsoft.com/office/powerpoint/2010/main" val="27055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There are two types of change talk. The first is preparatory change talk or discussion of the person’s desire, ability, reason, and need to change. Also know in MI by the acronym DARN. It’s important to understand the different types of change talk so you can recognize them when you hear them. </a:t>
            </a:r>
          </a:p>
          <a:p>
            <a:endParaRPr lang="en-US" b="0" dirty="0"/>
          </a:p>
          <a:p>
            <a:pPr marL="171450" indent="-171450">
              <a:buFont typeface="Arial" panose="020B0604020202020204" pitchFamily="34" charset="0"/>
              <a:buChar char="•"/>
            </a:pPr>
            <a:r>
              <a:rPr lang="en-US" b="1" dirty="0"/>
              <a:t>D</a:t>
            </a:r>
            <a:r>
              <a:rPr lang="en-US" dirty="0"/>
              <a:t> is the person’s </a:t>
            </a:r>
            <a:r>
              <a:rPr lang="en-US" b="1" dirty="0"/>
              <a:t>desire to change</a:t>
            </a:r>
            <a:r>
              <a:rPr lang="en-US" baseline="0" dirty="0"/>
              <a:t>. Desire for change can be identified by use of words like want, like to, or wish. It can sound like:  “I want to reduce my bad cholesterol”; “I would like to get a better job”; “I wish I were more comfortable around people”; or “I hope to get A’s and B’s in school next year”. While desire for change is important, it is not absolutely necessary for change. People can make changes because they have to, even if they don’t want to.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 </a:t>
            </a:r>
            <a:r>
              <a:rPr lang="en-US" b="0" baseline="0" dirty="0"/>
              <a:t>is the </a:t>
            </a:r>
            <a:r>
              <a:rPr lang="en-US" baseline="0" dirty="0"/>
              <a:t>person’s belief in their </a:t>
            </a:r>
            <a:r>
              <a:rPr lang="en-US" b="1" baseline="0" dirty="0"/>
              <a:t>ability to make the change</a:t>
            </a:r>
            <a:r>
              <a:rPr lang="en-US" baseline="0" dirty="0"/>
              <a:t>. When someone conveys their ability to change they may use words like can, could, able to, or possible. For example, you may hear things like, “I can get a job”; “I could quit drinking”; or “It’s possible for me to be in a romantic relationship”. Ability language suggests that the person believes that the change is possible for them to achieve.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R </a:t>
            </a:r>
            <a:r>
              <a:rPr lang="en-US" baseline="0" dirty="0"/>
              <a:t>is the person’s </a:t>
            </a:r>
            <a:r>
              <a:rPr lang="en-US" b="1" baseline="0" dirty="0"/>
              <a:t>reasons for change</a:t>
            </a:r>
            <a:r>
              <a:rPr lang="en-US" baseline="0" dirty="0"/>
              <a:t>. The reasons may sound like a rationale, justification, or motive for making the change. Reasons often come in the form of if/then statements. For example, “If I went back to school, then I could probably get a higher paying job”; “If I stop smoking, I will be able to save the money I’m spending on cigarettes”; or “If I lose weight, I will be able to have better control over my diabetes”.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N</a:t>
            </a:r>
            <a:r>
              <a:rPr lang="en-US" baseline="0" dirty="0"/>
              <a:t> is the person’s </a:t>
            </a:r>
            <a:r>
              <a:rPr lang="en-US" b="1" baseline="0" dirty="0"/>
              <a:t>need to change </a:t>
            </a:r>
            <a:r>
              <a:rPr lang="en-US" baseline="0" dirty="0"/>
              <a:t>and highlights the overall importance or the person’s urgency to change. Need statements don’t say speciﬁcally why change is important but instead convey a general level of need. You may hear words like I need to, have to, or can’t keep. For example, people may say things like, “I’ve got to get a new job”; “I can’t keep going on in this relationship”; or “I must stop using drugs”.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You want to be listening for this change talk and reinforcing it as you hear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13</a:t>
            </a:fld>
            <a:endParaRPr lang="en-US"/>
          </a:p>
        </p:txBody>
      </p:sp>
    </p:spTree>
    <p:extLst>
      <p:ext uri="{BB962C8B-B14F-4D97-AF65-F5344CB8AC3E}">
        <p14:creationId xmlns:p14="http://schemas.microsoft.com/office/powerpoint/2010/main" val="1475821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There are two types of change talk. The first is preparatory change talk or discussion of the person’s desire, ability, reason, and need to change. Also know in MI with the acronym DARN. It’s important to understand the different types of change talk so you can recognize them when you hear them. </a:t>
            </a:r>
          </a:p>
          <a:p>
            <a:endParaRPr lang="en-US" b="0" dirty="0"/>
          </a:p>
          <a:p>
            <a:pPr marL="171450" indent="-171450">
              <a:buFont typeface="Arial" panose="020B0604020202020204" pitchFamily="34" charset="0"/>
              <a:buChar char="•"/>
            </a:pPr>
            <a:r>
              <a:rPr lang="en-US" b="1" dirty="0"/>
              <a:t>D</a:t>
            </a:r>
            <a:r>
              <a:rPr lang="en-US" dirty="0"/>
              <a:t> is the person’s </a:t>
            </a:r>
            <a:r>
              <a:rPr lang="en-US" b="1" dirty="0"/>
              <a:t>desire to change</a:t>
            </a:r>
            <a:r>
              <a:rPr lang="en-US" baseline="0" dirty="0"/>
              <a:t>. Desire for change can be identified by use of words like want, like to, or wish. It can sound like:  “I want to reduce my bad cholesterol”; “I would like to get a better job”; “I wish I were more comfortable around people”; or “I hope to get A’s and B’s in school next year”. While desire for change is important, it is not absolutely necessary for change. People can make changes because they have to, even if they don’t want to.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 </a:t>
            </a:r>
            <a:r>
              <a:rPr lang="en-US" b="0" baseline="0" dirty="0"/>
              <a:t>is the </a:t>
            </a:r>
            <a:r>
              <a:rPr lang="en-US" baseline="0" dirty="0"/>
              <a:t>person’s belief in their </a:t>
            </a:r>
            <a:r>
              <a:rPr lang="en-US" b="1" baseline="0" dirty="0"/>
              <a:t>ability to make the change</a:t>
            </a:r>
            <a:r>
              <a:rPr lang="en-US" baseline="0" dirty="0"/>
              <a:t>. When someone conveys their ability to change they may use words like can, could, able to, or possible. For example, you may hear things like, “I can get a job”; “I could quit drinking”; or “It’s possible for me to be in a romantic relationship”. Ability language suggests that the person believes that the change is possible for them to achieve.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R </a:t>
            </a:r>
            <a:r>
              <a:rPr lang="en-US" baseline="0" dirty="0"/>
              <a:t>is the person’s </a:t>
            </a:r>
            <a:r>
              <a:rPr lang="en-US" b="1" baseline="0" dirty="0"/>
              <a:t>reasons for change</a:t>
            </a:r>
            <a:r>
              <a:rPr lang="en-US" baseline="0" dirty="0"/>
              <a:t>. The reasons may sound like a rationale, justification, or motive for making the change. Reasons often come in the form of if/then statements. For example, “If I went back to school, then I could probably get a higher paying job”; “If I stop smoking, I will be able to save the money I’m spending on cigarettes”; or “If I lose weight, I will be able to have better control over my diabetes”.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N</a:t>
            </a:r>
            <a:r>
              <a:rPr lang="en-US" baseline="0" dirty="0"/>
              <a:t> is the person’s </a:t>
            </a:r>
            <a:r>
              <a:rPr lang="en-US" b="1" baseline="0" dirty="0"/>
              <a:t>need to change </a:t>
            </a:r>
            <a:r>
              <a:rPr lang="en-US" baseline="0" dirty="0"/>
              <a:t>and highlights the overall importance or the person’s urgency to change. Need statements don’t say speciﬁcally why change is important but instead convey a general level of need. You may hear words like I need to, have to, or can’t keep. For example, people may say things like, “I’ve got to get a new job”; “I can’t keep going on in this relationship”; or “I must stop using drugs”.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You want to be listening for this change talk and reinforcing it as you hear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14</a:t>
            </a:fld>
            <a:endParaRPr lang="en-US"/>
          </a:p>
        </p:txBody>
      </p:sp>
    </p:spTree>
    <p:extLst>
      <p:ext uri="{BB962C8B-B14F-4D97-AF65-F5344CB8AC3E}">
        <p14:creationId xmlns:p14="http://schemas.microsoft.com/office/powerpoint/2010/main" val="8231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It can also be helpful to gauge where people are in their change process as it relates to desire, ability, reason, and need. The DARN Ruler activity can help you understand where a person is regarding their motivation and identify activities to help deepen their commitment to change. </a:t>
            </a:r>
          </a:p>
          <a:p>
            <a:endParaRPr lang="en-US" b="0" dirty="0"/>
          </a:p>
          <a:p>
            <a:r>
              <a:rPr lang="en-US" b="0" dirty="0"/>
              <a:t>Now let’s do an activity. I’m going to demonstrate the activity with one participant, while you complete the activity along with us. </a:t>
            </a:r>
          </a:p>
          <a:p>
            <a:endParaRPr lang="en-US" b="1" dirty="0"/>
          </a:p>
          <a:p>
            <a:r>
              <a:rPr lang="en-US" b="1" dirty="0"/>
              <a:t>Do:</a:t>
            </a:r>
            <a:r>
              <a:rPr lang="en-US" b="0" dirty="0"/>
              <a:t> Ask for one volunteer to do this with you while the others complete the steps for themselves while in their seats. Ask participants to think about a change they are considering making. This should be a change they are still debating making, not one they’ve already committed to making. </a:t>
            </a:r>
          </a:p>
          <a:p>
            <a:pPr marL="171450" indent="-171450">
              <a:buFont typeface="Arial" panose="020B0604020202020204" pitchFamily="34" charset="0"/>
              <a:buChar char="•"/>
            </a:pPr>
            <a:r>
              <a:rPr lang="en-US" dirty="0">
                <a:cs typeface="Calibri"/>
              </a:rPr>
              <a:t>Take out the DARN ruler. </a:t>
            </a:r>
          </a:p>
          <a:p>
            <a:pPr marL="171450" indent="-171450">
              <a:buFont typeface="Arial" panose="020B0604020202020204" pitchFamily="34" charset="0"/>
              <a:buChar char="•"/>
            </a:pPr>
            <a:r>
              <a:rPr lang="en-US" dirty="0"/>
              <a:t>On a scale from 1 to 10, with 1 being</a:t>
            </a:r>
            <a:r>
              <a:rPr lang="en-US" baseline="0" dirty="0"/>
              <a:t> the lowest and 10 the highest, w</a:t>
            </a:r>
            <a:r>
              <a:rPr lang="en-US" dirty="0"/>
              <a:t>hat</a:t>
            </a:r>
            <a:r>
              <a:rPr lang="en-US" baseline="0" dirty="0"/>
              <a:t> is your desire to make the change? Mark your score on the ruler designating it with a D. </a:t>
            </a:r>
          </a:p>
          <a:p>
            <a:pPr marL="171450" indent="-171450">
              <a:buFont typeface="Arial" panose="020B0604020202020204" pitchFamily="34" charset="0"/>
              <a:buChar char="•"/>
            </a:pPr>
            <a:r>
              <a:rPr lang="en-US" baseline="0" dirty="0"/>
              <a:t>What is your ability to make the change? Mark your score with an A. </a:t>
            </a:r>
          </a:p>
          <a:p>
            <a:pPr marL="171450" indent="-171450">
              <a:buFont typeface="Arial" panose="020B0604020202020204" pitchFamily="34" charset="0"/>
              <a:buChar char="•"/>
            </a:pPr>
            <a:r>
              <a:rPr lang="en-US" baseline="0" dirty="0"/>
              <a:t>How strong are your reasons for change? Mark your score with an R. </a:t>
            </a:r>
          </a:p>
          <a:p>
            <a:pPr marL="171450" indent="-171450">
              <a:buFont typeface="Arial" panose="020B0604020202020204" pitchFamily="34" charset="0"/>
              <a:buChar char="•"/>
            </a:pPr>
            <a:r>
              <a:rPr lang="en-US" baseline="0" dirty="0"/>
              <a:t>How strong is your need for change? Mark your score with an N.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item with the lowest score may be the area that is holding you back from making the change. Explore this area further by asking: </a:t>
            </a:r>
          </a:p>
          <a:p>
            <a:pPr marL="0" indent="0">
              <a:buFont typeface="Arial" panose="020B0604020202020204" pitchFamily="34" charset="0"/>
              <a:buNone/>
            </a:pPr>
            <a:r>
              <a:rPr lang="en-US" baseline="0" dirty="0"/>
              <a:t>You identified that you were a (number) on the (indicate the area that was lowest)…</a:t>
            </a:r>
          </a:p>
          <a:p>
            <a:pPr marL="171450" indent="-171450">
              <a:buFont typeface="Arial" panose="020B0604020202020204" pitchFamily="34" charset="0"/>
              <a:buChar char="•"/>
            </a:pPr>
            <a:r>
              <a:rPr lang="en-US" baseline="0" dirty="0"/>
              <a:t>Why did you not choose a (number lower than the number they indicated)?</a:t>
            </a:r>
          </a:p>
          <a:p>
            <a:pPr marL="171450" indent="-171450">
              <a:buFont typeface="Arial" panose="020B0604020202020204" pitchFamily="34" charset="0"/>
              <a:buChar char="•"/>
            </a:pPr>
            <a:r>
              <a:rPr lang="en-US" baseline="0" dirty="0"/>
              <a:t>Why did you not choose a (number one number higher than they indicated)?</a:t>
            </a:r>
          </a:p>
          <a:p>
            <a:pPr marL="171450" indent="-171450">
              <a:buFont typeface="Arial" panose="020B0604020202020204" pitchFamily="34" charset="0"/>
              <a:buChar char="•"/>
            </a:pPr>
            <a:r>
              <a:rPr lang="en-US" baseline="0" dirty="0"/>
              <a:t>What would it take to get you to a (number one number higher than they indicated).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Say:</a:t>
            </a:r>
            <a:r>
              <a:rPr lang="en-US" baseline="0" dirty="0"/>
              <a:t> The first and third questions are intended to elicit change talk, while the second allows the person to express fears or concerns about the change.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area with the lowest score may be why you haven’t made the change yet. Probing these scores can help identify skills or knowledge gaps that can be further explored. For example, if the low score is related to </a:t>
            </a:r>
            <a:r>
              <a:rPr lang="en-US" dirty="0"/>
              <a:t>ABILITY, the person may not feel they can make the change. You could address this by asking the individual to talk about how they have made successful changes in the past and how some of these same skills could apply to this change. If the low score is related to REASON, the person may not see a clear connection between making the change and a desired outcome. Explore connections between the possible change and outcomes the person is motivated towards. </a:t>
            </a:r>
            <a:endParaRPr lang="en-US" baseline="0" dirty="0"/>
          </a:p>
          <a:p>
            <a:endParaRPr lang="en-US" dirty="0"/>
          </a:p>
          <a:p>
            <a:r>
              <a:rPr lang="en-US" b="1" dirty="0"/>
              <a:t>Trainer notes: </a:t>
            </a:r>
            <a:r>
              <a:rPr lang="en-US" b="0" dirty="0"/>
              <a:t>Refer participants to the resources section of their manual for a copy </a:t>
            </a:r>
            <a:r>
              <a:rPr lang="en-US" dirty="0"/>
              <a:t>of the DARN ruler.</a:t>
            </a:r>
            <a:r>
              <a:rPr lang="en-US" baseline="0" dirty="0"/>
              <a:t> </a:t>
            </a:r>
            <a:endParaRPr lang="en-US" dirty="0"/>
          </a:p>
          <a:p>
            <a:endParaRPr lang="en-US" dirty="0"/>
          </a:p>
          <a:p>
            <a:endParaRPr lang="en-US" b="0" i="0" baseline="0"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15</a:t>
            </a:fld>
            <a:endParaRPr lang="en-US"/>
          </a:p>
        </p:txBody>
      </p:sp>
    </p:spTree>
    <p:extLst>
      <p:ext uri="{BB962C8B-B14F-4D97-AF65-F5344CB8AC3E}">
        <p14:creationId xmlns:p14="http://schemas.microsoft.com/office/powerpoint/2010/main" val="12972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The components of DARN represent preparatory change talk, there is also mobilizing change talk. Mobilizing change talk builds on preparatory change talk and includes commitment language, activation language, and taking steps. In MI these go by the acronym CAT. Just like with preparatory change talk, it’s important to be able to recognize mobilizing change talk so you can reinforce it. </a:t>
            </a:r>
          </a:p>
          <a:p>
            <a:endParaRPr lang="en-US" b="1" dirty="0"/>
          </a:p>
          <a:p>
            <a:pPr marL="171450" indent="-171450">
              <a:buFont typeface="Arial" panose="020B0604020202020204" pitchFamily="34" charset="0"/>
              <a:buChar char="•"/>
            </a:pPr>
            <a:r>
              <a:rPr lang="en-US" b="1" dirty="0"/>
              <a:t>Commitment language</a:t>
            </a:r>
            <a:r>
              <a:rPr lang="en-US" b="1" baseline="0" dirty="0"/>
              <a:t> </a:t>
            </a:r>
            <a:r>
              <a:rPr lang="en-US" b="0" baseline="0" dirty="0"/>
              <a:t>is words and phrases that indicate the person has the intention or has made the decision to </a:t>
            </a:r>
            <a:r>
              <a:rPr lang="en-US" baseline="0" dirty="0"/>
              <a:t>make the change. Commitment language can sound like I will, I am going to, I intend to statements – “I will submit applications for a new job” or “I intend to drink tea instead of coffee in the morning to reduce the amount of caffeine I drink”.</a:t>
            </a:r>
            <a:endParaRPr lang="en-US" b="0" baseline="0" dirty="0"/>
          </a:p>
          <a:p>
            <a:pPr marL="171450" indent="-171450">
              <a:buFont typeface="Arial" panose="020B0604020202020204" pitchFamily="34" charset="0"/>
              <a:buChar char="•"/>
            </a:pPr>
            <a:r>
              <a:rPr lang="en-US" b="1" baseline="0" dirty="0"/>
              <a:t>Activation language</a:t>
            </a:r>
            <a:r>
              <a:rPr lang="en-US" baseline="0" dirty="0"/>
              <a:t> conveys the person’s willingness and readiness to change. Activation language can sound like I am ready, planning, prepared, and/or willing to make the change. You might hear statements like, “I’m ready to lose weight” or “I’m prepared to stop drinking”.</a:t>
            </a:r>
            <a:endParaRPr lang="en-US" b="0" baseline="0" dirty="0"/>
          </a:p>
          <a:p>
            <a:pPr marL="171450" indent="-171450">
              <a:buFont typeface="Arial" panose="020B0604020202020204" pitchFamily="34" charset="0"/>
              <a:buChar char="•"/>
            </a:pPr>
            <a:r>
              <a:rPr lang="en-US" b="1" baseline="0" dirty="0"/>
              <a:t>Taking Steps </a:t>
            </a:r>
            <a:r>
              <a:rPr lang="en-US" baseline="0" dirty="0"/>
              <a:t>refers to particular actions that the person has taken in the recent past that are linked to the target change or moving toward the target change. These sound like specific steps a person has taken. For example, this might sound like, “I went to the grocery and bought health foods and then threw out the junk food in my cabinets” (for someone who is working to lose weight) or “I collected applications from stores in town” (for someone who is interested in getting a job). </a:t>
            </a:r>
          </a:p>
          <a:p>
            <a:pPr marL="171450" indent="-171450">
              <a:buFont typeface="Arial" panose="020B0604020202020204" pitchFamily="34" charset="0"/>
              <a:buChar char="•"/>
            </a:pPr>
            <a:endParaRPr lang="en-US" baseline="0" dirty="0"/>
          </a:p>
          <a:p>
            <a:r>
              <a:rPr lang="en-US" dirty="0">
                <a:cs typeface="Calibri" panose="020F0502020204030204"/>
              </a:rPr>
              <a:t>Whereas DARN statements tend to be shared more when someone is still deciding to make a change, CAT statements suggest that the person is ready to take action. </a:t>
            </a:r>
          </a:p>
        </p:txBody>
      </p:sp>
      <p:sp>
        <p:nvSpPr>
          <p:cNvPr id="4" name="Slide Number Placeholder 3"/>
          <p:cNvSpPr>
            <a:spLocks noGrp="1"/>
          </p:cNvSpPr>
          <p:nvPr>
            <p:ph type="sldNum" sz="quarter" idx="10"/>
          </p:nvPr>
        </p:nvSpPr>
        <p:spPr/>
        <p:txBody>
          <a:bodyPr/>
          <a:lstStyle/>
          <a:p>
            <a:fld id="{D4E46F02-8992-442B-B302-B3C5EB204BDA}" type="slidenum">
              <a:rPr lang="en-US" smtClean="0"/>
              <a:t>16</a:t>
            </a:fld>
            <a:endParaRPr lang="en-US"/>
          </a:p>
        </p:txBody>
      </p:sp>
    </p:spTree>
    <p:extLst>
      <p:ext uri="{BB962C8B-B14F-4D97-AF65-F5344CB8AC3E}">
        <p14:creationId xmlns:p14="http://schemas.microsoft.com/office/powerpoint/2010/main" val="326046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The components of DARN represent preparatory change talk, there is also mobilizing change talk. Mobilizing change talk builds on preparatory change talk and includes commitment language, activation language, and taking steps. In MI these go by the acronym CAT. Just like with preparatory change talk, it’s important to be able to recognize mobilizing change talk so you can reinforce it. </a:t>
            </a:r>
          </a:p>
          <a:p>
            <a:endParaRPr lang="en-US" b="1" dirty="0"/>
          </a:p>
          <a:p>
            <a:pPr marL="171450" indent="-171450">
              <a:buFont typeface="Arial" panose="020B0604020202020204" pitchFamily="34" charset="0"/>
              <a:buChar char="•"/>
            </a:pPr>
            <a:r>
              <a:rPr lang="en-US" b="1" dirty="0"/>
              <a:t>Commitment language</a:t>
            </a:r>
            <a:r>
              <a:rPr lang="en-US" b="1" baseline="0" dirty="0"/>
              <a:t> </a:t>
            </a:r>
            <a:r>
              <a:rPr lang="en-US" b="0" baseline="0" dirty="0"/>
              <a:t>is words and phrases that indicate the person has the intention or has made the decision to </a:t>
            </a:r>
            <a:r>
              <a:rPr lang="en-US" baseline="0" dirty="0"/>
              <a:t>make the change. Commitment language can sound like I will, I am going to, I intend to statements – “I will submit applications for a new job” or “I intend to drink tea instead of coffee in the morning to reduce the amount of caffeine I drink”.</a:t>
            </a:r>
            <a:endParaRPr lang="en-US" b="0" baseline="0" dirty="0"/>
          </a:p>
          <a:p>
            <a:pPr marL="171450" indent="-171450">
              <a:buFont typeface="Arial" panose="020B0604020202020204" pitchFamily="34" charset="0"/>
              <a:buChar char="•"/>
            </a:pPr>
            <a:r>
              <a:rPr lang="en-US" b="1" baseline="0" dirty="0"/>
              <a:t>Activation language</a:t>
            </a:r>
            <a:r>
              <a:rPr lang="en-US" baseline="0" dirty="0"/>
              <a:t> conveys the person’s willingness and readiness to change. Activation language can sound like I am ready, planning, prepared, and/or willing to make the change. You might hear statements like, “I’m ready to lose weight” or “I’m prepared to stop drinking”.</a:t>
            </a:r>
            <a:endParaRPr lang="en-US" b="0" baseline="0" dirty="0"/>
          </a:p>
          <a:p>
            <a:pPr marL="171450" indent="-171450">
              <a:buFont typeface="Arial" panose="020B0604020202020204" pitchFamily="34" charset="0"/>
              <a:buChar char="•"/>
            </a:pPr>
            <a:r>
              <a:rPr lang="en-US" b="1" baseline="0" dirty="0"/>
              <a:t>Taking Steps </a:t>
            </a:r>
            <a:r>
              <a:rPr lang="en-US" baseline="0" dirty="0"/>
              <a:t>refers to particular actions that the person has taken in the recent past that are linked to the target change or moving toward the target change. These sound like specific steps a person has taken. For example, this might sound like, “I went to the grocery and bought health foods and then threw out the junk food in my cabinets” (for someone who is working to lose weight) or “I collected applications from stores in town” (for someone who is interested in getting a job). </a:t>
            </a:r>
          </a:p>
          <a:p>
            <a:pPr marL="171450" indent="-171450">
              <a:buFont typeface="Arial" panose="020B0604020202020204" pitchFamily="34" charset="0"/>
              <a:buChar char="•"/>
            </a:pPr>
            <a:endParaRPr lang="en-US" baseline="0" dirty="0"/>
          </a:p>
          <a:p>
            <a:r>
              <a:rPr lang="en-US" dirty="0">
                <a:cs typeface="Calibri" panose="020F0502020204030204"/>
              </a:rPr>
              <a:t>Whereas DARN statements tend to be shared more when someone is still deciding to make a change, CAT statements suggest that the person is ready to take action. </a:t>
            </a:r>
          </a:p>
        </p:txBody>
      </p:sp>
      <p:sp>
        <p:nvSpPr>
          <p:cNvPr id="4" name="Slide Number Placeholder 3"/>
          <p:cNvSpPr>
            <a:spLocks noGrp="1"/>
          </p:cNvSpPr>
          <p:nvPr>
            <p:ph type="sldNum" sz="quarter" idx="10"/>
          </p:nvPr>
        </p:nvSpPr>
        <p:spPr/>
        <p:txBody>
          <a:bodyPr/>
          <a:lstStyle/>
          <a:p>
            <a:fld id="{D4E46F02-8992-442B-B302-B3C5EB204BDA}" type="slidenum">
              <a:rPr lang="en-US" smtClean="0"/>
              <a:t>17</a:t>
            </a:fld>
            <a:endParaRPr lang="en-US"/>
          </a:p>
        </p:txBody>
      </p:sp>
    </p:spTree>
    <p:extLst>
      <p:ext uri="{BB962C8B-B14F-4D97-AF65-F5344CB8AC3E}">
        <p14:creationId xmlns:p14="http://schemas.microsoft.com/office/powerpoint/2010/main" val="54679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that we looked at the DARN preparatory</a:t>
            </a:r>
            <a:r>
              <a:rPr lang="en-US" baseline="0" dirty="0"/>
              <a:t> change talk and the CAT mobilizing change talk, let’s </a:t>
            </a:r>
            <a:r>
              <a:rPr lang="en-US" dirty="0"/>
              <a:t>do</a:t>
            </a:r>
            <a:r>
              <a:rPr lang="en-US" baseline="0" dirty="0"/>
              <a:t> a brief activity to see if you can identify what type of change talk is being shared. Look closely at the verbs being used as these will help you to identifying the type of change talk.</a:t>
            </a:r>
          </a:p>
          <a:p>
            <a:endParaRPr lang="en-US" dirty="0"/>
          </a:p>
          <a:p>
            <a:r>
              <a:rPr lang="en-US" b="1" dirty="0"/>
              <a:t>Do: </a:t>
            </a:r>
            <a:r>
              <a:rPr lang="en-US" b="0" dirty="0"/>
              <a:t>R</a:t>
            </a:r>
            <a:r>
              <a:rPr lang="en-US" dirty="0"/>
              <a:t>ead</a:t>
            </a:r>
            <a:r>
              <a:rPr lang="en-US" baseline="0" dirty="0"/>
              <a:t> each of the statements on the slide and </a:t>
            </a:r>
            <a:r>
              <a:rPr lang="en-US" dirty="0"/>
              <a:t>ask participants</a:t>
            </a:r>
            <a:r>
              <a:rPr lang="en-US" baseline="0" dirty="0"/>
              <a:t> to indicate which part of the DARN-CAT is being conveyed. During the activity, ask participants to identify what about the statement let them know what type of change talk it is. </a:t>
            </a:r>
            <a:endParaRPr lang="en-US" dirty="0"/>
          </a:p>
          <a:p>
            <a:pPr marL="228600" indent="-228600">
              <a:buFont typeface="+mj-lt"/>
              <a:buAutoNum type="arabicPeriod"/>
            </a:pPr>
            <a:endParaRPr lang="en-US" dirty="0"/>
          </a:p>
          <a:p>
            <a:pPr marL="228600" indent="-228600">
              <a:buFont typeface="+mj-lt"/>
              <a:buAutoNum type="arabicPeriod"/>
            </a:pPr>
            <a:r>
              <a:rPr lang="en-US" altLang="en-US" dirty="0"/>
              <a:t>I think I could quit - Ability</a:t>
            </a:r>
          </a:p>
          <a:p>
            <a:pPr marL="228600" indent="-228600">
              <a:buFont typeface="+mj-lt"/>
              <a:buAutoNum type="arabicPeriod"/>
            </a:pPr>
            <a:r>
              <a:rPr lang="en-US" altLang="en-US" dirty="0"/>
              <a:t>I’</a:t>
            </a:r>
            <a:r>
              <a:rPr lang="en-US" altLang="ja-JP" dirty="0"/>
              <a:t>ve got to do something about my drinking - Need</a:t>
            </a:r>
          </a:p>
          <a:p>
            <a:pPr marL="228600" indent="-228600">
              <a:buFont typeface="+mj-lt"/>
              <a:buAutoNum type="arabicPeriod"/>
            </a:pPr>
            <a:r>
              <a:rPr lang="en-US" altLang="en-US" dirty="0"/>
              <a:t>I want to recover from my illness - Desire</a:t>
            </a:r>
          </a:p>
          <a:p>
            <a:pPr marL="228600" indent="-228600">
              <a:buFont typeface="+mj-lt"/>
              <a:buAutoNum type="arabicPeriod"/>
            </a:pPr>
            <a:r>
              <a:rPr lang="en-US" altLang="en-US" dirty="0"/>
              <a:t>I want to get my kids back, and I can’</a:t>
            </a:r>
            <a:r>
              <a:rPr lang="en-US" altLang="ja-JP" dirty="0"/>
              <a:t>t do that unless I quit drinking – Reason (this might initially look like desire, but getting the kids back is actually the reason)</a:t>
            </a:r>
          </a:p>
          <a:p>
            <a:pPr marL="228600" indent="-228600">
              <a:buFont typeface="+mj-lt"/>
              <a:buAutoNum type="arabicPeriod"/>
            </a:pPr>
            <a:r>
              <a:rPr lang="en-US" altLang="en-US" dirty="0"/>
              <a:t>I’</a:t>
            </a:r>
            <a:r>
              <a:rPr lang="en-US" altLang="ja-JP" dirty="0"/>
              <a:t>d like to have better control of my drinking - Desire</a:t>
            </a:r>
          </a:p>
          <a:p>
            <a:pPr marL="228600" indent="-228600">
              <a:buFont typeface="+mj-lt"/>
              <a:buAutoNum type="arabicPeriod"/>
            </a:pPr>
            <a:r>
              <a:rPr lang="en-US" altLang="en-US" dirty="0"/>
              <a:t>I’</a:t>
            </a:r>
            <a:r>
              <a:rPr lang="en-US" altLang="ja-JP" dirty="0"/>
              <a:t>m going to stop using – Commitment language</a:t>
            </a:r>
          </a:p>
          <a:p>
            <a:pPr marL="228600" indent="-228600">
              <a:buFont typeface="+mj-lt"/>
              <a:buAutoNum type="arabicPeriod"/>
            </a:pPr>
            <a:r>
              <a:rPr lang="en-US" altLang="en-US" dirty="0"/>
              <a:t>I am ready to lose weight – Activation language</a:t>
            </a:r>
          </a:p>
          <a:p>
            <a:pPr marL="228600" indent="-228600">
              <a:buFont typeface="+mj-lt"/>
              <a:buAutoNum type="arabicPeriod"/>
            </a:pPr>
            <a:r>
              <a:rPr lang="en-US" altLang="en-US" dirty="0"/>
              <a:t>I redid</a:t>
            </a:r>
            <a:r>
              <a:rPr lang="en-US" altLang="en-US" dirty="0">
                <a:solidFill>
                  <a:srgbClr val="FF0000"/>
                </a:solidFill>
              </a:rPr>
              <a:t> </a:t>
            </a:r>
            <a:r>
              <a:rPr lang="en-US" altLang="en-US" dirty="0"/>
              <a:t>my resume yesterday – Take steps</a:t>
            </a:r>
          </a:p>
          <a:p>
            <a:endParaRPr lang="en-US" b="0" i="0" baseline="0"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18</a:t>
            </a:fld>
            <a:endParaRPr lang="en-US"/>
          </a:p>
        </p:txBody>
      </p:sp>
    </p:spTree>
    <p:extLst>
      <p:ext uri="{BB962C8B-B14F-4D97-AF65-F5344CB8AC3E}">
        <p14:creationId xmlns:p14="http://schemas.microsoft.com/office/powerpoint/2010/main" val="729385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Sustain talk is any language in favor of staying the same or against change.</a:t>
            </a:r>
          </a:p>
          <a:p>
            <a:endParaRPr lang="en-US" b="1" dirty="0"/>
          </a:p>
          <a:p>
            <a:r>
              <a:rPr lang="en-US" b="1" dirty="0"/>
              <a:t>Say: </a:t>
            </a:r>
            <a:r>
              <a:rPr lang="en-US" b="0" dirty="0"/>
              <a:t>The opposite of change talk is sustain talk. </a:t>
            </a:r>
            <a:r>
              <a:rPr lang="en-US" dirty="0"/>
              <a:t>Sustain talk is </a:t>
            </a:r>
            <a:r>
              <a:rPr lang="en-US" baseline="0" dirty="0"/>
              <a:t>language that suggests not changing or staying the same. Sustain talk conveys a:</a:t>
            </a:r>
          </a:p>
          <a:p>
            <a:pPr marL="171450" indent="-171450">
              <a:buFont typeface="Arial" panose="020B0604020202020204" pitchFamily="34" charset="0"/>
              <a:buChar char="•"/>
            </a:pPr>
            <a:r>
              <a:rPr lang="en-US" b="1" baseline="0" dirty="0"/>
              <a:t>Desire to stay the same </a:t>
            </a:r>
            <a:r>
              <a:rPr lang="en-US" baseline="0" dirty="0"/>
              <a:t>or maintain the status quo. The person may not be interested in making a change. They may enjoy or want to continue their current behavior. </a:t>
            </a:r>
          </a:p>
          <a:p>
            <a:pPr marL="171450" indent="-171450">
              <a:buFont typeface="Arial" panose="020B0604020202020204" pitchFamily="34" charset="0"/>
              <a:buChar char="•"/>
            </a:pPr>
            <a:r>
              <a:rPr lang="en-US" b="1" baseline="0" dirty="0"/>
              <a:t>Inability to change</a:t>
            </a:r>
            <a:r>
              <a:rPr lang="en-US" baseline="0" dirty="0"/>
              <a:t>. The person may have a real or perceived belief that they can’t change. They may want to make the change, but think they’re unable or not ready.</a:t>
            </a:r>
          </a:p>
          <a:p>
            <a:pPr marL="171450" indent="-171450">
              <a:buFont typeface="Arial" panose="020B0604020202020204" pitchFamily="34" charset="0"/>
              <a:buChar char="•"/>
            </a:pPr>
            <a:r>
              <a:rPr lang="en-US" b="1" baseline="0" dirty="0"/>
              <a:t>Reasons to stay the same </a:t>
            </a:r>
            <a:r>
              <a:rPr lang="en-US" baseline="0" dirty="0"/>
              <a:t>or maintain the status quo. While the person may have some desire to change, they may not want to disrupt their life or they may perceive other undesirable consequences of making the change. They may also have positive reasons to continue the current behavior. </a:t>
            </a:r>
          </a:p>
          <a:p>
            <a:pPr marL="171450" indent="-171450">
              <a:buFont typeface="Arial" panose="020B0604020202020204" pitchFamily="34" charset="0"/>
              <a:buChar char="•"/>
            </a:pPr>
            <a:r>
              <a:rPr lang="en-US" b="1" baseline="0" dirty="0"/>
              <a:t>Need to stay the same </a:t>
            </a:r>
            <a:r>
              <a:rPr lang="en-US" baseline="0" dirty="0"/>
              <a:t>or not change. The person may not see a need to make a change. </a:t>
            </a:r>
          </a:p>
          <a:p>
            <a:pPr marL="171450" indent="-171450">
              <a:buFont typeface="Arial" panose="020B0604020202020204" pitchFamily="34" charset="0"/>
              <a:buChar char="•"/>
            </a:pPr>
            <a:r>
              <a:rPr lang="en-US" b="1" baseline="0" dirty="0"/>
              <a:t>Commitment to stay the same </a:t>
            </a:r>
            <a:r>
              <a:rPr lang="en-US" baseline="0" dirty="0"/>
              <a:t>or not change. The person may express a commitment to continue their current behavior and not make a change. </a:t>
            </a:r>
          </a:p>
          <a:p>
            <a:pPr marL="171450" indent="-171450">
              <a:buFont typeface="Arial" panose="020B0604020202020204" pitchFamily="34" charset="0"/>
              <a:buChar char="•"/>
            </a:pPr>
            <a:endParaRPr lang="en-US" baseline="0" dirty="0">
              <a:cs typeface="Calibri" panose="020F0502020204030204"/>
            </a:endParaRPr>
          </a:p>
          <a:p>
            <a:pPr marL="0" indent="0">
              <a:buFont typeface="Arial" panose="020B0604020202020204" pitchFamily="34" charset="0"/>
              <a:buNone/>
            </a:pPr>
            <a:r>
              <a:rPr lang="en-US" baseline="0" dirty="0">
                <a:cs typeface="Calibri" panose="020F0502020204030204"/>
              </a:rPr>
              <a:t>Change talk and sustain talk are often intertwined with each other. This can represent the ambivalence they’re experiencing. Generally speaking, you want to avoid reinforcing or following-up on sustain talk. </a:t>
            </a:r>
          </a:p>
        </p:txBody>
      </p:sp>
      <p:sp>
        <p:nvSpPr>
          <p:cNvPr id="4" name="Slide Number Placeholder 3"/>
          <p:cNvSpPr>
            <a:spLocks noGrp="1"/>
          </p:cNvSpPr>
          <p:nvPr>
            <p:ph type="sldNum" sz="quarter" idx="10"/>
          </p:nvPr>
        </p:nvSpPr>
        <p:spPr/>
        <p:txBody>
          <a:bodyPr/>
          <a:lstStyle/>
          <a:p>
            <a:fld id="{D4E46F02-8992-442B-B302-B3C5EB204BDA}" type="slidenum">
              <a:rPr lang="en-US" smtClean="0"/>
              <a:t>19</a:t>
            </a:fld>
            <a:endParaRPr lang="en-US"/>
          </a:p>
        </p:txBody>
      </p:sp>
    </p:spTree>
    <p:extLst>
      <p:ext uri="{BB962C8B-B14F-4D97-AF65-F5344CB8AC3E}">
        <p14:creationId xmlns:p14="http://schemas.microsoft.com/office/powerpoint/2010/main" val="124485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baseline="0" dirty="0"/>
              <a:t>During the last session we discussed </a:t>
            </a:r>
            <a:r>
              <a:rPr lang="en-US" baseline="0" dirty="0"/>
              <a:t>the four factors that make up the spirit of MI. The first factor is partnership </a:t>
            </a:r>
            <a:r>
              <a:rPr lang="en-US" sz="1200" dirty="0"/>
              <a:t>or </a:t>
            </a:r>
            <a:r>
              <a:rPr lang="en-US" sz="1200" dirty="0" smtClean="0"/>
              <a:t>doing </a:t>
            </a:r>
            <a:r>
              <a:rPr lang="en-US" sz="1200" dirty="0"/>
              <a:t>‘with’ and not ‘for’ or ‘to’ someone.</a:t>
            </a:r>
            <a:r>
              <a:rPr lang="en-US" dirty="0"/>
              <a:t> There</a:t>
            </a:r>
            <a:r>
              <a:rPr lang="en-US" sz="1200" b="0" i="0" u="none" strike="noStrike" kern="1200" dirty="0">
                <a:solidFill>
                  <a:schemeClr val="tx1"/>
                </a:solidFill>
                <a:effectLst/>
                <a:latin typeface="+mn-lt"/>
                <a:ea typeface="+mn-ea"/>
                <a:cs typeface="+mn-cs"/>
              </a:rPr>
              <a:t> is a collaborative</a:t>
            </a:r>
            <a:r>
              <a:rPr lang="en-US" sz="1200" b="0" i="0" u="none" strike="noStrike" kern="1200" baseline="0" dirty="0">
                <a:solidFill>
                  <a:schemeClr val="tx1"/>
                </a:solidFill>
                <a:effectLst/>
                <a:latin typeface="+mn-lt"/>
                <a:ea typeface="+mn-ea"/>
                <a:cs typeface="+mn-cs"/>
              </a:rPr>
              <a:t> approach used in MI and power is shared. </a:t>
            </a:r>
            <a:r>
              <a:rPr lang="en-US" sz="1200" b="0" i="0" u="none" strike="noStrike" kern="1200" dirty="0">
                <a:solidFill>
                  <a:schemeClr val="tx1"/>
                </a:solidFill>
                <a:effectLst/>
                <a:latin typeface="+mn-lt"/>
                <a:ea typeface="+mn-ea"/>
                <a:cs typeface="+mn-cs"/>
              </a:rPr>
              <a:t>The </a:t>
            </a:r>
            <a:r>
              <a:rPr lang="en-US" dirty="0"/>
              <a:t>practitioner</a:t>
            </a:r>
            <a:r>
              <a:rPr lang="en-US" sz="1200" b="0" i="0" u="none" strike="noStrike" kern="1200" baseline="0" dirty="0">
                <a:solidFill>
                  <a:schemeClr val="tx1"/>
                </a:solidFill>
                <a:effectLst/>
                <a:latin typeface="+mn-lt"/>
                <a:ea typeface="+mn-ea"/>
                <a:cs typeface="+mn-cs"/>
              </a:rPr>
              <a:t> values the person’s expertise about themselves and recognizes that </a:t>
            </a:r>
            <a:r>
              <a:rPr lang="en-US" sz="1200" b="0" i="0" u="none" strike="noStrike" kern="1200" baseline="0" dirty="0">
                <a:solidFill>
                  <a:schemeClr val="tx1"/>
                </a:solidFill>
                <a:effectLst/>
                <a:latin typeface="+mn-lt"/>
                <a:ea typeface="+mn-ea"/>
                <a:cs typeface="Calibri"/>
              </a:rPr>
              <a:t>t</a:t>
            </a:r>
            <a:r>
              <a:rPr lang="en-US" dirty="0">
                <a:cs typeface="Calibri"/>
              </a:rPr>
              <a:t>he person making the change is the expert in their own life</a:t>
            </a:r>
            <a:r>
              <a:rPr lang="en-US" sz="1200" b="0" i="0" u="none" strike="noStrike" kern="1200" baseline="0" dirty="0">
                <a:solidFill>
                  <a:schemeClr val="tx1"/>
                </a:solidFill>
                <a:effectLst/>
                <a:latin typeface="+mn-lt"/>
                <a:ea typeface="+mn-ea"/>
                <a:cs typeface="+mn-cs"/>
              </a:rPr>
              <a: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 second factor is acceptance which conveys we respect the person and their freedom of choice. It’s made up of four components:</a:t>
            </a: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Absolute Worth </a:t>
            </a:r>
            <a:r>
              <a:rPr lang="en-US" sz="1200" b="0" i="0" u="none" strike="noStrike" kern="1200" dirty="0">
                <a:solidFill>
                  <a:schemeClr val="tx1"/>
                </a:solidFill>
                <a:effectLst/>
                <a:latin typeface="+mn-lt"/>
                <a:ea typeface="+mn-ea"/>
                <a:cs typeface="+mn-cs"/>
              </a:rPr>
              <a:t>or </a:t>
            </a:r>
            <a:r>
              <a:rPr lang="en-US" sz="1200" b="0" i="0" u="none" strike="noStrike" kern="1200" baseline="0" dirty="0">
                <a:solidFill>
                  <a:schemeClr val="tx1"/>
                </a:solidFill>
                <a:effectLst/>
                <a:latin typeface="+mn-lt"/>
                <a:ea typeface="+mn-ea"/>
                <a:cs typeface="+mn-cs"/>
              </a:rPr>
              <a:t>believing that the </a:t>
            </a:r>
            <a:r>
              <a:rPr lang="en-US" dirty="0"/>
              <a:t>person making the change has</a:t>
            </a:r>
            <a:r>
              <a:rPr lang="en-US" sz="1200" b="0" i="0" u="none" strike="noStrike" kern="1200" baseline="0" dirty="0">
                <a:solidFill>
                  <a:schemeClr val="tx1"/>
                </a:solidFill>
                <a:effectLst/>
                <a:latin typeface="+mn-lt"/>
                <a:ea typeface="+mn-ea"/>
                <a:cs typeface="+mn-cs"/>
              </a:rPr>
              <a:t> inherent worth and that they deserve respect and to be treated with dignity. </a:t>
            </a:r>
            <a:endParaRPr lang="en-US" sz="1200" b="0" i="0" u="none" strike="noStrike" kern="1200" baseline="0" dirty="0">
              <a:solidFill>
                <a:schemeClr val="tx1"/>
              </a:solidFill>
              <a:effectLst/>
              <a:latin typeface="+mn-lt"/>
              <a:ea typeface="+mn-ea"/>
              <a:cs typeface="Calibri"/>
            </a:endParaRP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Empathy</a:t>
            </a:r>
            <a:r>
              <a:rPr lang="en-US" sz="1200" b="0" i="0" u="none" strike="noStrike" kern="1200" baseline="0" dirty="0">
                <a:solidFill>
                  <a:schemeClr val="tx1"/>
                </a:solidFill>
                <a:effectLst/>
                <a:latin typeface="+mn-lt"/>
                <a:ea typeface="+mn-ea"/>
                <a:cs typeface="+mn-cs"/>
              </a:rPr>
              <a:t> or seeking to understand the </a:t>
            </a:r>
            <a:r>
              <a:rPr lang="en-US" dirty="0"/>
              <a:t>person making the change's </a:t>
            </a:r>
            <a:r>
              <a:rPr lang="en-US" sz="1200" b="0" i="0" u="none" strike="noStrike" kern="1200" baseline="0" dirty="0">
                <a:solidFill>
                  <a:schemeClr val="tx1"/>
                </a:solidFill>
                <a:effectLst/>
                <a:latin typeface="+mn-lt"/>
                <a:ea typeface="+mn-ea"/>
                <a:cs typeface="+mn-cs"/>
              </a:rPr>
              <a:t>point of view, experiences, and emotions, including any deeper meanings that may not be explicitly stated.</a:t>
            </a:r>
            <a:endParaRPr lang="en-US" sz="1200" b="0" i="0" u="none" strike="noStrike" kern="1200" baseline="0" dirty="0">
              <a:solidFill>
                <a:schemeClr val="tx1"/>
              </a:solidFill>
              <a:effectLst/>
              <a:latin typeface="+mn-lt"/>
              <a:ea typeface="+mn-ea"/>
              <a:cs typeface="Calibri"/>
            </a:endParaRP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Autonomy</a:t>
            </a:r>
            <a:r>
              <a:rPr lang="en-US" sz="1200" b="0" i="0" u="none" strike="noStrike" kern="1200" dirty="0">
                <a:solidFill>
                  <a:schemeClr val="tx1"/>
                </a:solidFill>
                <a:effectLst/>
                <a:latin typeface="+mn-lt"/>
                <a:ea typeface="+mn-ea"/>
                <a:cs typeface="+mn-cs"/>
              </a:rPr>
              <a:t> or</a:t>
            </a:r>
            <a:r>
              <a:rPr lang="en-US" sz="1200" b="0" i="0" u="none" strike="noStrike" kern="1200" baseline="0" dirty="0">
                <a:solidFill>
                  <a:schemeClr val="tx1"/>
                </a:solidFill>
                <a:effectLst/>
                <a:latin typeface="+mn-lt"/>
                <a:ea typeface="+mn-ea"/>
                <a:cs typeface="+mn-cs"/>
              </a:rPr>
              <a:t> respecting that the</a:t>
            </a:r>
            <a:r>
              <a:rPr lang="en-US" sz="1200" b="0" i="0" u="none" strike="noStrike" kern="1200" dirty="0">
                <a:solidFill>
                  <a:schemeClr val="tx1"/>
                </a:solidFill>
                <a:effectLst/>
                <a:latin typeface="+mn-lt"/>
                <a:ea typeface="+mn-ea"/>
                <a:cs typeface="+mn-cs"/>
              </a:rPr>
              <a:t> </a:t>
            </a:r>
            <a:r>
              <a:rPr lang="en-US" dirty="0"/>
              <a:t>person making the change is</a:t>
            </a:r>
            <a:r>
              <a:rPr lang="en-US" sz="1200" b="0" i="0" u="none" strike="noStrike" kern="1200" dirty="0">
                <a:solidFill>
                  <a:schemeClr val="tx1"/>
                </a:solidFill>
                <a:effectLst/>
                <a:latin typeface="+mn-lt"/>
                <a:ea typeface="+mn-ea"/>
                <a:cs typeface="+mn-cs"/>
              </a:rPr>
              <a:t> in control</a:t>
            </a:r>
            <a:r>
              <a:rPr lang="en-US" sz="1200" b="0" i="0" u="none" strike="noStrike" kern="1200" baseline="0" dirty="0">
                <a:solidFill>
                  <a:schemeClr val="tx1"/>
                </a:solidFill>
                <a:effectLst/>
                <a:latin typeface="+mn-lt"/>
                <a:ea typeface="+mn-ea"/>
                <a:cs typeface="+mn-cs"/>
              </a:rPr>
              <a:t> of the change and the change process</a:t>
            </a:r>
            <a:r>
              <a:rPr lang="en-US" sz="1200" b="0" i="0" u="none" strike="noStrike" kern="120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The practitioner accepts and respects the person’s decisions. </a:t>
            </a:r>
            <a:endParaRPr lang="en-US" sz="1200" b="0" i="0" u="none" strike="noStrike" kern="1200" dirty="0">
              <a:solidFill>
                <a:schemeClr val="tx1"/>
              </a:solidFill>
              <a:effectLst/>
              <a:latin typeface="+mn-lt"/>
              <a:ea typeface="+mn-ea"/>
              <a:cs typeface="Calibri"/>
            </a:endParaRP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Affirmation</a:t>
            </a:r>
            <a:r>
              <a:rPr lang="en-US" sz="1200" b="0" i="0" u="none" strike="noStrike" kern="1200" baseline="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recognizing and</a:t>
            </a:r>
            <a:r>
              <a:rPr lang="en-US" sz="1200" b="0" i="0" u="none" strike="noStrike" kern="1200" baseline="0" dirty="0">
                <a:solidFill>
                  <a:schemeClr val="tx1"/>
                </a:solidFill>
                <a:effectLst/>
                <a:latin typeface="+mn-lt"/>
                <a:ea typeface="+mn-ea"/>
                <a:cs typeface="+mn-cs"/>
              </a:rPr>
              <a:t> highlighting the </a:t>
            </a:r>
            <a:r>
              <a:rPr lang="en-US" dirty="0"/>
              <a:t>strengths </a:t>
            </a:r>
            <a:r>
              <a:rPr lang="en-US" sz="1200" b="0" i="0" u="none" strike="noStrike" kern="1200" baseline="0" dirty="0">
                <a:solidFill>
                  <a:schemeClr val="tx1"/>
                </a:solidFill>
                <a:effectLst/>
                <a:latin typeface="+mn-lt"/>
                <a:ea typeface="+mn-ea"/>
                <a:cs typeface="+mn-cs"/>
              </a:rPr>
              <a:t>and positive characteristics of the person making the change, particularly the things that relate to and may support the change they are considering. </a:t>
            </a:r>
          </a:p>
          <a:p>
            <a:pPr marL="0" marR="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indent="0" algn="l" defTabSz="914400" rtl="0" eaLnBrk="1" fontAlgn="base" latinLnBrk="0" hangingPunct="1">
              <a:lnSpc>
                <a:spcPct val="100000"/>
              </a:lnSpc>
              <a:spcBef>
                <a:spcPts val="0"/>
              </a:spcBef>
              <a:spcAft>
                <a:spcPts val="0"/>
              </a:spcAft>
              <a:buClrTx/>
              <a:buSzTx/>
              <a:buFontTx/>
              <a:buNone/>
              <a:tabLst/>
              <a:defRPr/>
            </a:pPr>
            <a:r>
              <a:rPr lang="en-US" dirty="0"/>
              <a:t>The third factor is compassion</a:t>
            </a:r>
            <a:r>
              <a:rPr lang="en-US" baseline="0" dirty="0"/>
              <a:t> and refers to the needs of the person making the change being first and foremost. </a:t>
            </a:r>
            <a:r>
              <a:rPr lang="en-US" dirty="0"/>
              <a:t>Practitioners seek to understand the person's values and experiences without judgment. We do this </a:t>
            </a:r>
            <a:r>
              <a:rPr lang="en-US" baseline="0" dirty="0"/>
              <a:t>even if these conflict with our own ideas about the change and what we think is best for the person. </a:t>
            </a:r>
          </a:p>
          <a:p>
            <a:pPr marL="0" marR="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indent="0" algn="l" defTabSz="914400" rtl="0" eaLnBrk="1" fontAlgn="base" latinLnBrk="0" hangingPunct="1">
              <a:lnSpc>
                <a:spcPct val="100000"/>
              </a:lnSpc>
              <a:spcBef>
                <a:spcPts val="0"/>
              </a:spcBef>
              <a:spcAft>
                <a:spcPts val="0"/>
              </a:spcAft>
              <a:buClrTx/>
              <a:buSzTx/>
              <a:buFontTx/>
              <a:buNone/>
              <a:tabLst/>
              <a:defRPr/>
            </a:pPr>
            <a:r>
              <a:rPr lang="en-US" dirty="0"/>
              <a:t>The fourth factor is evocation in which the practitioner </a:t>
            </a:r>
            <a:r>
              <a:rPr lang="en-US" baseline="0" dirty="0"/>
              <a:t>elicits from the person making a change the reasons for the change and ideas about how the change will happen. This conveys to the person that you know they have the resources and motivation within themselves to be successful.</a:t>
            </a:r>
          </a:p>
          <a:p>
            <a:pPr marL="0" marR="0" indent="0" algn="l" defTabSz="914400" rtl="0" eaLnBrk="1" fontAlgn="base"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base" latinLnBrk="0" hangingPunct="1">
              <a:lnSpc>
                <a:spcPct val="100000"/>
              </a:lnSpc>
              <a:spcBef>
                <a:spcPts val="0"/>
              </a:spcBef>
              <a:spcAft>
                <a:spcPts val="0"/>
              </a:spcAft>
              <a:buClrTx/>
              <a:buSzTx/>
              <a:buFontTx/>
              <a:buNone/>
              <a:tabLst/>
              <a:defRPr/>
            </a:pPr>
            <a:r>
              <a:rPr lang="en-US" baseline="0" dirty="0"/>
              <a:t>Embracing these factors will facilitate and support the person making a change. They are a critical component of motivational interviewing. </a:t>
            </a:r>
          </a:p>
          <a:p>
            <a:endParaRPr lang="en-US" b="1" baseline="0" dirty="0"/>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Ask participants: </a:t>
            </a:r>
          </a:p>
          <a:p>
            <a:pPr lvl="0"/>
            <a:r>
              <a:rPr lang="en-US" sz="1200" kern="1200" dirty="0">
                <a:solidFill>
                  <a:schemeClr val="tx1"/>
                </a:solidFill>
                <a:effectLst/>
                <a:latin typeface="+mn-lt"/>
                <a:ea typeface="+mn-ea"/>
                <a:cs typeface="+mn-cs"/>
              </a:rPr>
              <a:t>What was the most important thing you took away from Module 2?</a:t>
            </a:r>
          </a:p>
          <a:p>
            <a:pPr lvl="0"/>
            <a:r>
              <a:rPr lang="en-US" sz="1200" kern="1200" dirty="0">
                <a:solidFill>
                  <a:schemeClr val="tx1"/>
                </a:solidFill>
                <a:effectLst/>
                <a:latin typeface="+mn-lt"/>
                <a:ea typeface="+mn-ea"/>
                <a:cs typeface="+mn-cs"/>
              </a:rPr>
              <a:t>How did your work with participants change based on what you learned in Module 2?</a:t>
            </a:r>
          </a:p>
          <a:p>
            <a:pPr lvl="0"/>
            <a:r>
              <a:rPr lang="en-US" sz="1200" kern="1200" dirty="0">
                <a:solidFill>
                  <a:schemeClr val="tx1"/>
                </a:solidFill>
                <a:effectLst/>
                <a:latin typeface="+mn-lt"/>
                <a:ea typeface="+mn-ea"/>
                <a:cs typeface="+mn-cs"/>
              </a:rPr>
              <a:t>What questions do you have about what was covered in Module 2?</a:t>
            </a:r>
          </a:p>
          <a:p>
            <a:endParaRPr lang="en-US" b="1" dirty="0">
              <a:cs typeface="Calibri"/>
            </a:endParaRPr>
          </a:p>
          <a:p>
            <a:endParaRPr lang="en-US" dirty="0">
              <a:cs typeface="Calibri"/>
            </a:endParaRPr>
          </a:p>
          <a:p>
            <a:endParaRPr lang="en-US" dirty="0"/>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6F02-8992-442B-B302-B3C5EB204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6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Say: </a:t>
            </a:r>
            <a:r>
              <a:rPr lang="en-US" dirty="0"/>
              <a:t>Discord is a normal</a:t>
            </a:r>
            <a:r>
              <a:rPr lang="en-US" baseline="0" dirty="0"/>
              <a:t> reaction when feeling pressured or challenged to do something you are ambivalent about. Discord usually manifests as, “yes, but statements”. As practitioners, it is useful to view discord as feedback from the person to help us better understand and identify the types of strategies that might best help the person move toward their change goals. The practitioner may need to move back to evoking and use reflective listening skills. Discord can be viewed as </a:t>
            </a:r>
            <a:r>
              <a:rPr lang="en-US" sz="1200" b="0" i="0" kern="1200" dirty="0">
                <a:solidFill>
                  <a:schemeClr val="tx1"/>
                </a:solidFill>
                <a:effectLst/>
                <a:latin typeface="+mn-lt"/>
                <a:ea typeface="+mn-ea"/>
                <a:cs typeface="+mn-cs"/>
              </a:rPr>
              <a:t>the practitioner and the person making the change no</a:t>
            </a:r>
            <a:r>
              <a:rPr lang="en-US" sz="1200" b="0" i="0" kern="1200" baseline="0" dirty="0">
                <a:solidFill>
                  <a:schemeClr val="tx1"/>
                </a:solidFill>
                <a:effectLst/>
                <a:latin typeface="+mn-lt"/>
                <a:ea typeface="+mn-ea"/>
                <a:cs typeface="+mn-cs"/>
              </a:rPr>
              <a:t>t being in </a:t>
            </a:r>
            <a:r>
              <a:rPr lang="en-US" sz="1200" b="0" i="0" kern="1200" dirty="0">
                <a:solidFill>
                  <a:schemeClr val="tx1"/>
                </a:solidFill>
                <a:effectLst/>
                <a:latin typeface="+mn-lt"/>
                <a:ea typeface="+mn-ea"/>
                <a:cs typeface="+mn-cs"/>
              </a:rPr>
              <a:t>agreement about next steps.</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20</a:t>
            </a:fld>
            <a:endParaRPr lang="en-US"/>
          </a:p>
        </p:txBody>
      </p:sp>
    </p:spTree>
    <p:extLst>
      <p:ext uri="{BB962C8B-B14F-4D97-AF65-F5344CB8AC3E}">
        <p14:creationId xmlns:p14="http://schemas.microsoft.com/office/powerpoint/2010/main" val="83081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Say: </a:t>
            </a:r>
            <a:r>
              <a:rPr lang="en-US" sz="1200" b="0" i="0" u="none" strike="noStrike" kern="1200" baseline="0" dirty="0">
                <a:solidFill>
                  <a:schemeClr val="tx1"/>
                </a:solidFill>
                <a:latin typeface="+mn-lt"/>
                <a:ea typeface="+mn-ea"/>
                <a:cs typeface="+mn-cs"/>
              </a:rPr>
              <a:t>Planning is the fourth process in MI. Planning includes the person making the change developing a commitment to change and creating a change plan. People with specific change plans are more likely to follow through with the change. Providers want to listen for change talk and help to strengthen the change talk to facilitate movement to the planning stage. Planning is not something done just once, it is an on-going process that you will need to revisit over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help mobilize change talk in the direction of planning you can try some of these techniques:</a:t>
            </a:r>
          </a:p>
          <a:p>
            <a:pPr marL="171450" indent="-171450">
              <a:buFont typeface="Arial" panose="020B0604020202020204" pitchFamily="34" charset="0"/>
              <a:buChar char="•"/>
            </a:pPr>
            <a:r>
              <a:rPr lang="en-US" b="1" dirty="0"/>
              <a:t>Ask</a:t>
            </a:r>
            <a:r>
              <a:rPr lang="en-US" b="1" baseline="0" dirty="0"/>
              <a:t> the person q</a:t>
            </a:r>
            <a:r>
              <a:rPr lang="en-US" b="1" dirty="0"/>
              <a:t>uestions about the change.</a:t>
            </a:r>
            <a:r>
              <a:rPr lang="en-US" b="1" baseline="0" dirty="0"/>
              <a:t> </a:t>
            </a:r>
            <a:r>
              <a:rPr lang="en-US" b="0" baseline="0" dirty="0"/>
              <a:t>For example, </a:t>
            </a:r>
            <a:r>
              <a:rPr lang="en-US" dirty="0"/>
              <a:t>“how will this change make your life better?” or “what will your life look like after making this change?”. </a:t>
            </a:r>
            <a:r>
              <a:rPr lang="en-US" baseline="0" dirty="0"/>
              <a:t>These questions may help the person visualize the impact of the change. </a:t>
            </a:r>
          </a:p>
          <a:p>
            <a:pPr marL="171450" indent="-171450">
              <a:buFont typeface="Arial" panose="020B0604020202020204" pitchFamily="34" charset="0"/>
              <a:buChar char="•"/>
            </a:pPr>
            <a:r>
              <a:rPr lang="en-US" b="1" dirty="0"/>
              <a:t>Key questions </a:t>
            </a:r>
            <a:r>
              <a:rPr lang="en-US" b="0" dirty="0"/>
              <a:t>are questions that ask in a non-committal way what the person could do to make the change. </a:t>
            </a:r>
            <a:r>
              <a:rPr lang="en-US" baseline="0" dirty="0"/>
              <a:t>For example, ”what might be the next step?”; “what do you think you’ll do?”; or “should we talk about some possibilities?”. These key questions help people to think about next steps.</a:t>
            </a:r>
            <a:endParaRPr lang="en-US" b="0" baseline="0" dirty="0"/>
          </a:p>
          <a:p>
            <a:pPr marL="171450" indent="-171450">
              <a:buFont typeface="Arial" panose="020B0604020202020204" pitchFamily="34" charset="0"/>
              <a:buChar char="•"/>
            </a:pPr>
            <a:r>
              <a:rPr lang="en-US" b="1" dirty="0"/>
              <a:t>Pregnant pause </a:t>
            </a:r>
            <a:r>
              <a:rPr lang="en-US" b="0" dirty="0"/>
              <a:t>is a strategy to use silence to allow the person time to think and reflect. Don’t be too quick to fill the silence. It can encourage the person to provide the information themselves and not expect you to fill in the gaps. </a:t>
            </a:r>
          </a:p>
          <a:p>
            <a:pPr marL="171450" indent="-171450">
              <a:buFont typeface="Arial" panose="020B0604020202020204" pitchFamily="34" charset="0"/>
              <a:buChar char="•"/>
            </a:pPr>
            <a:r>
              <a:rPr lang="en-US" b="1" dirty="0"/>
              <a:t>Troubleshooting</a:t>
            </a:r>
            <a:r>
              <a:rPr lang="en-US" dirty="0"/>
              <a:t> is an opportunity to explore the possible obstacles the person might encounter and plan for strategies to address these obstacles. Ask questions</a:t>
            </a:r>
            <a:r>
              <a:rPr lang="en-US" baseline="0" dirty="0"/>
              <a:t> about what the person thinks might get in the way of their success. Discussing potential challenges and how the person can respond, also encourages mobilizing change talk which can lead to planning. </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have to be careful with moving too quickly to planning though, if you try to develop a change plan before the person is ready, you’ll need to move back to engaging and evoking to strengthen the relationship and evoke more change talk. Also, be careful during the planning process to resist the righting reflex and make sure to emphasize autonomy. </a:t>
            </a:r>
          </a:p>
          <a:p>
            <a:pPr>
              <a:defRP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21</a:t>
            </a:fld>
            <a:endParaRPr lang="en-US"/>
          </a:p>
        </p:txBody>
      </p:sp>
    </p:spTree>
    <p:extLst>
      <p:ext uri="{BB962C8B-B14F-4D97-AF65-F5344CB8AC3E}">
        <p14:creationId xmlns:p14="http://schemas.microsoft.com/office/powerpoint/2010/main" val="272603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 </a:t>
            </a:r>
            <a:r>
              <a:rPr lang="en-US" dirty="0">
                <a:cs typeface="Calibri"/>
              </a:rPr>
              <a:t>We learned about using the DARN</a:t>
            </a:r>
            <a:r>
              <a:rPr lang="en-US" baseline="0" dirty="0">
                <a:cs typeface="Calibri"/>
              </a:rPr>
              <a:t> ruler to gauge motivation to change today.</a:t>
            </a:r>
          </a:p>
          <a:p>
            <a:r>
              <a:rPr lang="en-US" baseline="0" dirty="0">
                <a:cs typeface="Calibri"/>
              </a:rPr>
              <a:t>For the learning application, please do the following:</a:t>
            </a:r>
          </a:p>
          <a:p>
            <a:r>
              <a:rPr lang="en-US" baseline="0" dirty="0"/>
              <a:t>Identify someone you’re working with who is considering making a change or has been stuck in moving forward with a change. Practice using the DARN ruler with them. Ask the person what change they are considering? Prior to getting started, define what DARN stands for and what each area means. Then </a:t>
            </a:r>
            <a:r>
              <a:rPr lang="en-US" baseline="0" dirty="0">
                <a:cs typeface="Calibri"/>
              </a:rPr>
              <a:t>go through the process that we used earlier. Review the slide on the DARN ruler to remind yourself of the process.</a:t>
            </a:r>
          </a:p>
          <a:p>
            <a:endParaRPr lang="en-US" baseline="0" dirty="0">
              <a:cs typeface="Calibri"/>
            </a:endParaRPr>
          </a:p>
          <a:p>
            <a:r>
              <a:rPr lang="en-US" baseline="0" dirty="0">
                <a:cs typeface="Calibri"/>
              </a:rPr>
              <a:t>After going through the process, ask the person for their reflections on what they learned by going through this process. Also note what you learned from the experience. Be prepared to discuss your experience during the next session. </a:t>
            </a:r>
            <a:endParaRPr lang="en-US" baseline="0" dirty="0"/>
          </a:p>
          <a:p>
            <a:endParaRPr lang="en-US" b="0" i="0" baseline="0"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22</a:t>
            </a:fld>
            <a:endParaRPr lang="en-US"/>
          </a:p>
        </p:txBody>
      </p:sp>
    </p:spTree>
    <p:extLst>
      <p:ext uri="{BB962C8B-B14F-4D97-AF65-F5344CB8AC3E}">
        <p14:creationId xmlns:p14="http://schemas.microsoft.com/office/powerpoint/2010/main" val="418036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b="0" baseline="0" dirty="0"/>
              <a:t>We’ve covered a lot of material today. Building on the spirit of MI that we covered in the previous module, we talked this time about the processes of motivational interviewing. These are the methods that in combination with the spirit help move a person toward change. The four processes are </a:t>
            </a:r>
            <a:r>
              <a:rPr lang="en-US" baseline="0" dirty="0"/>
              <a:t>engaging, focusing, evoking, and planning. </a:t>
            </a:r>
            <a:r>
              <a:rPr lang="en-US" b="0" dirty="0"/>
              <a:t>Remember that while these</a:t>
            </a:r>
            <a:r>
              <a:rPr lang="en-US" sz="1200" b="0" i="0" kern="1200" dirty="0">
                <a:solidFill>
                  <a:schemeClr val="tx1"/>
                </a:solidFill>
                <a:effectLst/>
                <a:latin typeface="+mn-lt"/>
                <a:ea typeface="+mn-ea"/>
                <a:cs typeface="+mn-cs"/>
              </a:rPr>
              <a:t> processes can follow a logical sequence and build on each other, they also overlap and they are recursive and you will likely circle back to previous processes throughout your work together. We also reviewed change talk and sustain talk, how to recognize them when you hear them, and how to build on change talk to enhance internal motivation and move toward making a change plan. Also, remember that we can often jump too quickly to planning and if you do it can cause the person to push back against the change or injure your relationship. If this happens you can go back to engaging and evoking to help enhance your partnership and build more change talk.  </a:t>
            </a:r>
            <a:endParaRPr lang="en-US" b="0" baseline="0" dirty="0"/>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23</a:t>
            </a:fld>
            <a:endParaRPr lang="en-US"/>
          </a:p>
        </p:txBody>
      </p:sp>
    </p:spTree>
    <p:extLst>
      <p:ext uri="{BB962C8B-B14F-4D97-AF65-F5344CB8AC3E}">
        <p14:creationId xmlns:p14="http://schemas.microsoft.com/office/powerpoint/2010/main" val="260530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What</a:t>
            </a:r>
            <a:r>
              <a:rPr lang="en-US" baseline="0" dirty="0"/>
              <a:t> questions or comments do you have?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24</a:t>
            </a:fld>
            <a:endParaRPr lang="en-US"/>
          </a:p>
        </p:txBody>
      </p:sp>
    </p:spTree>
    <p:extLst>
      <p:ext uri="{BB962C8B-B14F-4D97-AF65-F5344CB8AC3E}">
        <p14:creationId xmlns:p14="http://schemas.microsoft.com/office/powerpoint/2010/main" val="88002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Say:</a:t>
            </a:r>
            <a:r>
              <a:rPr lang="en-US" sz="1200" dirty="0"/>
              <a:t> At the end of the last module we experienced a taste of MI and asked you to try the activity with someone you’re providing services to. You were to note your experience using the approach and how the exchange was similar or different from other conversations you’ve had with the person. </a:t>
            </a:r>
          </a:p>
          <a:p>
            <a:endParaRPr lang="en-US" sz="1200" dirty="0"/>
          </a:p>
          <a:p>
            <a:r>
              <a:rPr lang="en-US" sz="1200" b="1" dirty="0"/>
              <a:t>Do: </a:t>
            </a:r>
            <a:r>
              <a:rPr lang="en-US" sz="1200" b="0" dirty="0"/>
              <a:t>Ask participants:</a:t>
            </a:r>
          </a:p>
          <a:p>
            <a:pPr marL="171450" indent="-171450">
              <a:buFont typeface="Arial" panose="020B0604020202020204" pitchFamily="34" charset="0"/>
              <a:buChar char="•"/>
            </a:pPr>
            <a:r>
              <a:rPr lang="en-US" sz="1200" b="0" dirty="0"/>
              <a:t>Describe your experience using the taste of MI with someone you work with.</a:t>
            </a:r>
          </a:p>
          <a:p>
            <a:pPr marL="171450" indent="-171450">
              <a:buFont typeface="Arial" panose="020B0604020202020204" pitchFamily="34" charset="0"/>
              <a:buChar char="•"/>
            </a:pPr>
            <a:r>
              <a:rPr lang="en-US" sz="1200" b="0" dirty="0"/>
              <a:t>What information were you able to gather from the conversation?</a:t>
            </a:r>
          </a:p>
          <a:p>
            <a:pPr marL="171450" indent="-171450">
              <a:buFont typeface="Arial" panose="020B0604020202020204" pitchFamily="34" charset="0"/>
              <a:buChar char="•"/>
            </a:pPr>
            <a:r>
              <a:rPr lang="en-US" sz="1200" b="0" dirty="0"/>
              <a:t>How did this experience compare to other conversations you’ve had with them? </a:t>
            </a:r>
          </a:p>
          <a:p>
            <a:pPr marL="171450" indent="-171450">
              <a:buFont typeface="Arial" panose="020B0604020202020204" pitchFamily="34" charset="0"/>
              <a:buChar char="•"/>
            </a:pPr>
            <a:r>
              <a:rPr lang="en-US" sz="1200" b="0" dirty="0"/>
              <a:t>How did this experience help to convey the spirit of MI?</a:t>
            </a:r>
          </a:p>
          <a:p>
            <a:endParaRPr lang="en-US" b="0" i="0"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6F02-8992-442B-B302-B3C5EB204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9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 </a:t>
            </a:r>
            <a:r>
              <a:rPr lang="en-US" b="0" dirty="0">
                <a:cs typeface="Calibri"/>
              </a:rPr>
              <a:t>Today we’re going to begin talking about </a:t>
            </a:r>
            <a:r>
              <a:rPr lang="en-US" dirty="0">
                <a:cs typeface="Calibri"/>
              </a:rPr>
              <a:t>the structure of motivational interviewing and the processes and methods it uses. You'll notice that the processes and methods overlap and fit with the spirit. They need to be used together for motivational interviewing to be effective.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you will be able to:</a:t>
            </a:r>
          </a:p>
          <a:p>
            <a:pPr marL="228600" indent="-228600">
              <a:buFont typeface="+mj-lt"/>
              <a:buAutoNum type="arabicPeriod"/>
            </a:pPr>
            <a:r>
              <a:rPr lang="en-US" dirty="0"/>
              <a:t>Define the four processes of motivational interviewing</a:t>
            </a:r>
          </a:p>
          <a:p>
            <a:pPr marL="228600" indent="-228600">
              <a:buFont typeface="+mj-lt"/>
              <a:buAutoNum type="arabicPeriod"/>
            </a:pPr>
            <a:r>
              <a:rPr lang="en-US" dirty="0"/>
              <a:t>Differentiate between sustain talk and change talk</a:t>
            </a:r>
          </a:p>
          <a:p>
            <a:pPr marL="228600" indent="-228600">
              <a:buFont typeface="+mj-lt"/>
              <a:buAutoNum type="arabicPeriod"/>
            </a:pPr>
            <a:r>
              <a:rPr lang="en-US" dirty="0"/>
              <a:t>Practice assessing motivation for change using the DARN-CAT</a:t>
            </a:r>
          </a:p>
          <a:p>
            <a:pPr marL="228600" indent="-228600">
              <a:buFont typeface="+mj-lt"/>
              <a:buAutoNum type="arabicPeriod"/>
            </a:pPr>
            <a:r>
              <a:rPr lang="en-US" dirty="0">
                <a:cs typeface="Arial"/>
              </a:rPr>
              <a:t>Develop strategies for moving from change talk to planning</a:t>
            </a:r>
          </a:p>
        </p:txBody>
      </p:sp>
      <p:sp>
        <p:nvSpPr>
          <p:cNvPr id="4" name="Slide Number Placeholder 3"/>
          <p:cNvSpPr>
            <a:spLocks noGrp="1"/>
          </p:cNvSpPr>
          <p:nvPr>
            <p:ph type="sldNum" sz="quarter" idx="10"/>
          </p:nvPr>
        </p:nvSpPr>
        <p:spPr/>
        <p:txBody>
          <a:bodyPr/>
          <a:lstStyle/>
          <a:p>
            <a:fld id="{D4E46F02-8992-442B-B302-B3C5EB204BDA}" type="slidenum">
              <a:rPr lang="en-US" smtClean="0"/>
              <a:t>4</a:t>
            </a:fld>
            <a:endParaRPr lang="en-US"/>
          </a:p>
        </p:txBody>
      </p:sp>
    </p:spTree>
    <p:extLst>
      <p:ext uri="{BB962C8B-B14F-4D97-AF65-F5344CB8AC3E}">
        <p14:creationId xmlns:p14="http://schemas.microsoft.com/office/powerpoint/2010/main" val="242180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000000"/>
                </a:solidFill>
                <a:effectLst/>
                <a:latin typeface="Calibri" panose="020F0502020204030204" pitchFamily="34" charset="0"/>
              </a:rPr>
              <a:t>Core Message: Motivation for change comes from the person’s ‘why’.</a:t>
            </a:r>
          </a:p>
          <a:p>
            <a:pPr algn="l" rtl="0" fontAlgn="base"/>
            <a:endParaRPr lang="en-US" sz="1200" b="1" i="1"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Say:</a:t>
            </a:r>
            <a:r>
              <a:rPr lang="en-US" sz="1200" b="1" i="1" u="none" strike="noStrike" dirty="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As</a:t>
            </a:r>
            <a:r>
              <a:rPr lang="en-US" sz="1200" b="0" i="0" u="none" strike="noStrike" baseline="0" dirty="0">
                <a:solidFill>
                  <a:srgbClr val="000000"/>
                </a:solidFill>
                <a:effectLst/>
                <a:latin typeface="Calibri" panose="020F0502020204030204" pitchFamily="34" charset="0"/>
              </a:rPr>
              <a:t> providers we are often very skilled at helping people think about </a:t>
            </a:r>
            <a:r>
              <a:rPr lang="en-US" sz="1200" b="0" i="1" u="none" strike="noStrike" baseline="0" dirty="0">
                <a:solidFill>
                  <a:srgbClr val="000000"/>
                </a:solidFill>
                <a:effectLst/>
                <a:latin typeface="Calibri" panose="020F0502020204030204" pitchFamily="34" charset="0"/>
              </a:rPr>
              <a:t>how</a:t>
            </a:r>
            <a:r>
              <a:rPr lang="en-US" sz="1200" b="0" i="0" u="none" strike="noStrike" baseline="0" dirty="0">
                <a:solidFill>
                  <a:srgbClr val="000000"/>
                </a:solidFill>
                <a:effectLst/>
                <a:latin typeface="Calibri" panose="020F0502020204030204" pitchFamily="34" charset="0"/>
              </a:rPr>
              <a:t> to make changes. We can help connect people with resources, we can provide information, and develop a goal plan. Sometimes, however, we forget to ask people about their ‘why’ for the change. We don’t always ask about the meaning behind the change or the reasons someone wants to make a change. Getting at this why is critically important in helping to build internal motivation. The four key processes that we’ll talk about today help to get at someone’s ‘why’.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effectLst/>
                <a:latin typeface="Calibri" panose="020F0502020204030204" pitchFamily="34" charset="0"/>
              </a:rPr>
              <a:t>You can think about this in your own life. If I ask you </a:t>
            </a:r>
            <a:r>
              <a:rPr lang="en-US" sz="1200" b="0" i="1" u="none" strike="noStrike" baseline="0" dirty="0">
                <a:solidFill>
                  <a:srgbClr val="000000"/>
                </a:solidFill>
                <a:effectLst/>
                <a:latin typeface="Calibri" panose="020F0502020204030204" pitchFamily="34" charset="0"/>
              </a:rPr>
              <a:t>how</a:t>
            </a:r>
            <a:r>
              <a:rPr lang="en-US" sz="1200" b="0" i="0" u="none" strike="noStrike" baseline="0" dirty="0">
                <a:solidFill>
                  <a:srgbClr val="000000"/>
                </a:solidFill>
                <a:effectLst/>
                <a:latin typeface="Calibri" panose="020F0502020204030204" pitchFamily="34" charset="0"/>
              </a:rPr>
              <a:t> you do your job you may tell me about the skills you use or the activities you do. If I ask you </a:t>
            </a:r>
            <a:r>
              <a:rPr lang="en-US" sz="1200" b="0" i="1" u="none" strike="noStrike" baseline="0" dirty="0">
                <a:solidFill>
                  <a:srgbClr val="000000"/>
                </a:solidFill>
                <a:effectLst/>
                <a:latin typeface="Calibri" panose="020F0502020204030204" pitchFamily="34" charset="0"/>
              </a:rPr>
              <a:t>why</a:t>
            </a:r>
            <a:r>
              <a:rPr lang="en-US" sz="1200" b="0" i="0" u="none" strike="noStrike" baseline="0" dirty="0">
                <a:solidFill>
                  <a:srgbClr val="000000"/>
                </a:solidFill>
                <a:effectLst/>
                <a:latin typeface="Calibri" panose="020F0502020204030204" pitchFamily="34" charset="0"/>
              </a:rPr>
              <a:t> you do your job you’re likely to share internal and external motivations for your work. For example, you may say you want to help people, an internal reason, or it helps to pay the bills, an external reason. Either way your ‘why’ is about who you are and your values. These are your motivations for continuing in your work. If there is a mismatch between your values and your actions, you may consider making a change and this move to align your values or your ‘why’ with your actions creates motivation for change.   </a:t>
            </a:r>
          </a:p>
          <a:p>
            <a:pPr algn="l" rtl="0" fontAlgn="base"/>
            <a:endParaRPr lang="en-US" sz="1200" b="1" i="1" u="none" strike="noStrike" dirty="0">
              <a:solidFill>
                <a:srgbClr val="000000"/>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Do:</a:t>
            </a:r>
            <a:r>
              <a:rPr lang="en-US" sz="1200" b="1" i="1" u="none" strike="noStrike" dirty="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Ask participants</a:t>
            </a:r>
            <a:r>
              <a:rPr lang="en-US" sz="1200" b="0" i="0" u="none" strike="noStrike" baseline="0" dirty="0">
                <a:solidFill>
                  <a:srgbClr val="000000"/>
                </a:solidFill>
                <a:effectLst/>
                <a:latin typeface="Calibri" panose="020F0502020204030204" pitchFamily="34" charset="0"/>
              </a:rPr>
              <a:t>:</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Why are you here today?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Why do you care about learning MI?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Why is it important to</a:t>
            </a:r>
            <a:r>
              <a:rPr lang="en-US" sz="1200" b="0" i="0" u="none" strike="noStrike" baseline="0" dirty="0">
                <a:solidFill>
                  <a:srgbClr val="000000"/>
                </a:solidFill>
                <a:effectLst/>
                <a:latin typeface="Calibri" panose="020F0502020204030204" pitchFamily="34" charset="0"/>
              </a:rPr>
              <a:t> do you’re your work today?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effectLst/>
                <a:latin typeface="Calibri" panose="020F0502020204030204" pitchFamily="34" charset="0"/>
              </a:rPr>
              <a:t>How does </a:t>
            </a:r>
            <a:r>
              <a:rPr lang="en-US" sz="1200" b="0" i="0" u="none" strike="noStrike" baseline="0" dirty="0" smtClean="0">
                <a:solidFill>
                  <a:srgbClr val="000000"/>
                </a:solidFill>
                <a:effectLst/>
                <a:latin typeface="Calibri" panose="020F0502020204030204" pitchFamily="34" charset="0"/>
              </a:rPr>
              <a:t>your </a:t>
            </a:r>
            <a:r>
              <a:rPr lang="en-US" sz="1200" b="0" i="0" u="none" strike="noStrike" baseline="0" dirty="0">
                <a:solidFill>
                  <a:srgbClr val="000000"/>
                </a:solidFill>
                <a:effectLst/>
                <a:latin typeface="Calibri" panose="020F0502020204030204" pitchFamily="34" charset="0"/>
              </a:rPr>
              <a:t>why align with your values?</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solidFill>
                <a:srgbClr val="000000"/>
              </a:solidFill>
              <a:effectLst/>
              <a:latin typeface="Calibri" panose="020F0502020204030204" pitchFamily="34" charset="0"/>
            </a:endParaRP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000000"/>
                </a:solidFill>
                <a:effectLst/>
                <a:latin typeface="Calibri" panose="020F0502020204030204" pitchFamily="34" charset="0"/>
              </a:rPr>
              <a:t>After the activity, ask for volunteers to discuss their responses. Make the connection to why this type of discussion might be helpful with individuals who are making a change? </a:t>
            </a:r>
            <a:endParaRPr lang="en-US" sz="1200" b="0" i="0" u="none" strike="noStrike" dirty="0">
              <a:solidFill>
                <a:srgbClr val="000000"/>
              </a:solidFill>
              <a:effectLst/>
              <a:latin typeface="Calibri" panose="020F0502020204030204" pitchFamily="34" charset="0"/>
            </a:endParaRPr>
          </a:p>
          <a:p>
            <a:pPr algn="l" rtl="0" fontAlgn="base"/>
            <a:endParaRPr lang="en-US" sz="1200" b="1" i="1" u="none" strike="noStrike" dirty="0">
              <a:solidFill>
                <a:srgbClr val="000000"/>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Trainer notes:  </a:t>
            </a:r>
            <a:r>
              <a:rPr lang="en-US" sz="1200" b="0" i="0" u="none" strike="noStrike" dirty="0">
                <a:solidFill>
                  <a:srgbClr val="000000"/>
                </a:solidFill>
                <a:effectLst/>
                <a:latin typeface="Calibri" panose="020F0502020204030204" pitchFamily="34" charset="0"/>
              </a:rPr>
              <a:t>People’s reasons for change are related to their why. </a:t>
            </a:r>
            <a:r>
              <a:rPr lang="en-US" sz="1200" b="0" i="0" u="none" strike="noStrike" dirty="0" smtClean="0">
                <a:solidFill>
                  <a:srgbClr val="000000"/>
                </a:solidFill>
                <a:effectLst/>
                <a:latin typeface="Calibri" panose="020F0502020204030204" pitchFamily="34" charset="0"/>
              </a:rPr>
              <a:t>Their </a:t>
            </a:r>
            <a:r>
              <a:rPr lang="en-US" sz="1200" b="0" i="0" u="none" strike="noStrike" dirty="0">
                <a:solidFill>
                  <a:srgbClr val="000000"/>
                </a:solidFill>
                <a:effectLst/>
                <a:latin typeface="Calibri" panose="020F0502020204030204" pitchFamily="34" charset="0"/>
              </a:rPr>
              <a:t>why needs to be clear before we move into the how.</a:t>
            </a:r>
          </a:p>
        </p:txBody>
      </p:sp>
      <p:sp>
        <p:nvSpPr>
          <p:cNvPr id="4" name="Slide Number Placeholder 3"/>
          <p:cNvSpPr>
            <a:spLocks noGrp="1"/>
          </p:cNvSpPr>
          <p:nvPr>
            <p:ph type="sldNum" sz="quarter" idx="10"/>
          </p:nvPr>
        </p:nvSpPr>
        <p:spPr/>
        <p:txBody>
          <a:bodyPr/>
          <a:lstStyle/>
          <a:p>
            <a:fld id="{D4E46F02-8992-442B-B302-B3C5EB204BDA}" type="slidenum">
              <a:rPr lang="en-US" smtClean="0"/>
              <a:t>5</a:t>
            </a:fld>
            <a:endParaRPr lang="en-US"/>
          </a:p>
        </p:txBody>
      </p:sp>
    </p:spTree>
    <p:extLst>
      <p:ext uri="{BB962C8B-B14F-4D97-AF65-F5344CB8AC3E}">
        <p14:creationId xmlns:p14="http://schemas.microsoft.com/office/powerpoint/2010/main" val="68311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Helping people identify their why and build their motivation for change is supported by the four key processes of MI. The processes help make your work with the individual making a change strategic and purposeful.</a:t>
            </a:r>
            <a:r>
              <a:rPr lang="en-US" b="1" dirty="0"/>
              <a:t> </a:t>
            </a:r>
            <a:r>
              <a:rPr lang="en-US" b="0" dirty="0"/>
              <a:t>T</a:t>
            </a:r>
            <a:r>
              <a:rPr lang="en-US" sz="1200" b="0" i="0" kern="1200" dirty="0">
                <a:solidFill>
                  <a:schemeClr val="tx1"/>
                </a:solidFill>
                <a:effectLst/>
                <a:latin typeface="+mn-lt"/>
                <a:ea typeface="+mn-ea"/>
                <a:cs typeface="+mn-cs"/>
              </a:rPr>
              <a:t>hese processes follow a logical sequence, as each builds on the one before, but they also overlap, and you will likely circle back to previous processes throughout the helping relationship. Often in our work we focus heavily on the planning process – the how. We focus on the actions the person will take to make a change. As we review each of the processes in the upcoming slides, you’ll see how important it is that you also focus on the other processes as well.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dirty="0"/>
              <a:t>As we discuss</a:t>
            </a:r>
            <a:r>
              <a:rPr lang="en-US" baseline="0" dirty="0"/>
              <a:t> each of these processes, think about a person or people that you have, or are, supporting to make a change and see if you can identify actions you’ve taken that represent the difference processes.</a:t>
            </a:r>
          </a:p>
          <a:p>
            <a:pPr>
              <a:defRPr/>
            </a:pPr>
            <a:endParaRPr lang="en-US" baseline="0" dirty="0"/>
          </a:p>
          <a:p>
            <a:pP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6</a:t>
            </a:fld>
            <a:endParaRPr lang="en-US"/>
          </a:p>
        </p:txBody>
      </p:sp>
    </p:spTree>
    <p:extLst>
      <p:ext uri="{BB962C8B-B14F-4D97-AF65-F5344CB8AC3E}">
        <p14:creationId xmlns:p14="http://schemas.microsoft.com/office/powerpoint/2010/main" val="397529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a:t>
            </a:r>
            <a:r>
              <a:rPr lang="en-US" b="1" baseline="0" dirty="0"/>
              <a:t>Effective engagement helps to create and build a trusting relationship.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The first process we’ll talk about is engaging. </a:t>
            </a:r>
            <a:r>
              <a:rPr lang="en-US" baseline="0" dirty="0"/>
              <a:t>Engaging involves listening, showing empathy, being person-centered, and seeking to understand the person’s perspective. This approach helps to create a working alliance and build trust. Engaging is a necessary first step as it creates the relational foundation for your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Engaging includes both a communication style and the spirit of MI. Engaging aligns with the spirit as it helps to create a successful partnership and convey acceptance. Engaging also highlights some of the things providers should avoid. Providers want to listen empathically without trying to “fix” or find solutions. In other words, you want to resist the righting reflex we talked about in Module 2. You also want to resist using a directing style, like we talked about in Module 1. In terms of a communication style, while focused on engaging, practitioners should avoid fact gathering. This is a time when the practitioner is just connecting with the individual and building that relationship. Replace questions or fact gathering with reflections – which we’ll talk more about in Modules 4 and 5. </a:t>
            </a:r>
          </a:p>
          <a:p>
            <a:endParaRPr lang="en-US" baseline="0" dirty="0"/>
          </a:p>
          <a:p>
            <a:r>
              <a:rPr lang="en-US" baseline="0" dirty="0"/>
              <a:t>Think about these questions related to engagement:</a:t>
            </a:r>
          </a:p>
          <a:p>
            <a:pPr marL="171450" indent="-171450">
              <a:buFont typeface="Arial" panose="020B0604020202020204" pitchFamily="34" charset="0"/>
              <a:buChar char="•"/>
            </a:pPr>
            <a:r>
              <a:rPr lang="en-US" baseline="0" dirty="0"/>
              <a:t>How comfortable is the person when talking to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 I understand the person’s perspective and concerns?</a:t>
            </a:r>
          </a:p>
          <a:p>
            <a:pPr marL="171450" indent="-171450">
              <a:buFont typeface="Arial" panose="020B0604020202020204" pitchFamily="34" charset="0"/>
              <a:buChar char="•"/>
            </a:pPr>
            <a:r>
              <a:rPr lang="en-US" baseline="0" dirty="0"/>
              <a:t>How supportive am I being?</a:t>
            </a:r>
          </a:p>
          <a:p>
            <a:endParaRPr lang="en-US" baseline="0" dirty="0"/>
          </a:p>
          <a:p>
            <a:r>
              <a:rPr lang="en-US" altLang="en-US" b="1" dirty="0"/>
              <a:t>Do: </a:t>
            </a:r>
            <a:r>
              <a:rPr lang="en-US" baseline="0" dirty="0"/>
              <a:t>Ask participants:</a:t>
            </a:r>
          </a:p>
          <a:p>
            <a:pPr marL="171450" indent="-171450">
              <a:buFont typeface="Arial" panose="020B0604020202020204" pitchFamily="34" charset="0"/>
              <a:buChar char="•"/>
            </a:pPr>
            <a:r>
              <a:rPr lang="en-US" baseline="0" dirty="0"/>
              <a:t> Think about a time when you started a new voluntary activity – it could be a sports club, a book club, another mutual interest club, activity, or association, a religious or spiritual community, or a support group or therapy. After the first time you went, what contributed to your decision to return?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As the group identifies these factors, write them down. Refer to these factors as part of the discussion of the next slide when you review the five factors that promote engagement.</a:t>
            </a:r>
          </a:p>
          <a:p>
            <a:endParaRPr lang="en-US" baseline="0" dirty="0"/>
          </a:p>
          <a:p>
            <a:r>
              <a:rPr lang="en-US" b="1" baseline="0" dirty="0"/>
              <a:t>Trainer notes:  </a:t>
            </a:r>
            <a:r>
              <a:rPr lang="en-US" baseline="0" dirty="0"/>
              <a:t>If the group is unable to identify factors that helped them decide to return, use an example of your own. A possible example is starting yoga classes for the first time. The factors that contributed to wanting to return might include friendly, welcoming staff/teachers, not feeling judged, teachers being genuinely interested in helping you understand the poses, a clean and relaxing environment, a water cooler, etc. </a:t>
            </a:r>
          </a:p>
        </p:txBody>
      </p:sp>
      <p:sp>
        <p:nvSpPr>
          <p:cNvPr id="4" name="Slide Number Placeholder 3"/>
          <p:cNvSpPr>
            <a:spLocks noGrp="1"/>
          </p:cNvSpPr>
          <p:nvPr>
            <p:ph type="sldNum" sz="quarter" idx="10"/>
          </p:nvPr>
        </p:nvSpPr>
        <p:spPr/>
        <p:txBody>
          <a:bodyPr/>
          <a:lstStyle/>
          <a:p>
            <a:fld id="{D4E46F02-8992-442B-B302-B3C5EB204BDA}" type="slidenum">
              <a:rPr lang="en-US" smtClean="0"/>
              <a:t>7</a:t>
            </a:fld>
            <a:endParaRPr lang="en-US"/>
          </a:p>
        </p:txBody>
      </p:sp>
    </p:spTree>
    <p:extLst>
      <p:ext uri="{BB962C8B-B14F-4D97-AF65-F5344CB8AC3E}">
        <p14:creationId xmlns:p14="http://schemas.microsoft.com/office/powerpoint/2010/main" val="411059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a:t>
            </a:r>
            <a:r>
              <a:rPr lang="en-US" b="1" baseline="0" dirty="0"/>
              <a:t> Message: Effective engagement encourages the person making a change to connect with you and makes it more likely they will return to continue the process. </a:t>
            </a:r>
          </a:p>
          <a:p>
            <a:endParaRPr lang="en-US" b="1" baseline="0" dirty="0"/>
          </a:p>
          <a:p>
            <a:r>
              <a:rPr lang="en-US" b="1" baseline="0" dirty="0"/>
              <a:t>Say: </a:t>
            </a:r>
            <a:r>
              <a:rPr lang="en-US" baseline="0" dirty="0"/>
              <a:t>There are several factors that promote engagement and encourage the person making a change to connect with you and be willing to open up. Perhaps you identified some of these factors in the previous activity. </a:t>
            </a:r>
            <a:r>
              <a:rPr lang="en-US" b="0" baseline="0" dirty="0"/>
              <a:t>Let’s take a look.</a:t>
            </a:r>
          </a:p>
          <a:p>
            <a:endParaRPr lang="en-US" b="0" baseline="0" dirty="0"/>
          </a:p>
          <a:p>
            <a:r>
              <a:rPr lang="en-US" baseline="0" dirty="0"/>
              <a:t>Miller and </a:t>
            </a:r>
            <a:r>
              <a:rPr lang="en-US" baseline="0" dirty="0" err="1"/>
              <a:t>Rollnick</a:t>
            </a:r>
            <a:r>
              <a:rPr lang="en-US" baseline="0" dirty="0"/>
              <a:t> identify five basic strategies that can facilitate engagement:</a:t>
            </a:r>
          </a:p>
          <a:p>
            <a:pPr marL="228600"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Goals and Desires: </a:t>
            </a:r>
            <a:r>
              <a:rPr lang="en-US" sz="1200" b="0" i="0" u="none" strike="noStrike" kern="1200" baseline="0" dirty="0">
                <a:solidFill>
                  <a:schemeClr val="tx1"/>
                </a:solidFill>
                <a:latin typeface="+mn-lt"/>
                <a:ea typeface="+mn-ea"/>
                <a:cs typeface="+mn-cs"/>
              </a:rPr>
              <a:t>You want to convey to the person that you are interested in supporting them in a change they want to make. You acknowledge they are the expert in their change, and they will take the lead in this process. You will guide them, but not direct them.  In order to do this, you need to understand the person’s goals and desires. Why is the person coming to see you now? What do they want out of their work with you? Ask and listen to the person describe their goals and what they wish to change and accomplish. </a:t>
            </a:r>
            <a:endParaRPr lang="en-US" sz="1200" b="0" i="0" u="none" strike="noStrike" kern="1200" baseline="0" dirty="0">
              <a:solidFill>
                <a:schemeClr val="tx1"/>
              </a:solidFill>
              <a:latin typeface="+mn-lt"/>
              <a:ea typeface="+mn-ea"/>
              <a:cs typeface="Calibri"/>
            </a:endParaRPr>
          </a:p>
          <a:p>
            <a:pPr marL="228600"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Importance:</a:t>
            </a:r>
            <a:r>
              <a:rPr lang="en-US" sz="1200" b="0" i="0" u="none" strike="noStrike" kern="1200" baseline="0" dirty="0">
                <a:solidFill>
                  <a:schemeClr val="tx1"/>
                </a:solidFill>
                <a:latin typeface="+mn-lt"/>
                <a:ea typeface="+mn-ea"/>
                <a:cs typeface="+mn-cs"/>
              </a:rPr>
              <a:t> You can further build an alliance with the person by understanding the importance of the goal for the person making the change and letting them know that their goal is important to you as well.</a:t>
            </a:r>
          </a:p>
          <a:p>
            <a:pPr marL="228600"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Expectations:</a:t>
            </a:r>
            <a:r>
              <a:rPr lang="en-US" sz="1200" b="0" i="0" u="none" strike="noStrike" kern="1200" baseline="0" dirty="0">
                <a:solidFill>
                  <a:schemeClr val="tx1"/>
                </a:solidFill>
                <a:latin typeface="+mn-lt"/>
                <a:ea typeface="+mn-ea"/>
                <a:cs typeface="+mn-cs"/>
              </a:rPr>
              <a:t> Provide the person with some sense of what they can expect from their work with you. Orient them to the process and make certain to describe both your and the person’s roles and responsibilities. This will help ensure that you are both on the same page which can facilitate engagement.</a:t>
            </a:r>
          </a:p>
          <a:p>
            <a:pPr marL="228600"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Positivity</a:t>
            </a:r>
            <a:r>
              <a:rPr lang="en-US" sz="1200" b="0" i="0" u="none" strike="noStrike" kern="1200" baseline="0" dirty="0">
                <a:solidFill>
                  <a:schemeClr val="tx1"/>
                </a:solidFill>
                <a:latin typeface="+mn-lt"/>
                <a:ea typeface="+mn-ea"/>
                <a:cs typeface="+mn-cs"/>
              </a:rPr>
              <a:t>: Look for what you can genuinely appreciate and comment positively on related to the person making the change.</a:t>
            </a:r>
          </a:p>
          <a:p>
            <a:pPr marL="228600"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Offer Hope</a:t>
            </a:r>
            <a:r>
              <a:rPr lang="en-US" sz="1200" b="0" i="0" u="none" strike="noStrike" kern="1200" baseline="0" dirty="0">
                <a:solidFill>
                  <a:schemeClr val="tx1"/>
                </a:solidFill>
                <a:latin typeface="+mn-lt"/>
                <a:ea typeface="+mn-ea"/>
                <a:cs typeface="+mn-cs"/>
              </a:rPr>
              <a:t>: Present a hopeful picture of the changes you believe the person can make and how you can support them in making the change. Optimism and positivity are similar in that they both convey that you believe in the person’s ability to achieve their goal or make their desired change. </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0" indent="0">
              <a:buFont typeface="+mj-lt"/>
              <a:buNone/>
            </a:pPr>
            <a:r>
              <a:rPr lang="en-US" dirty="0">
                <a:solidFill>
                  <a:srgbClr val="000000"/>
                </a:solidFill>
                <a:cs typeface="Calibri"/>
              </a:rPr>
              <a:t>Finally, consider offering the person a cup of coffee. This</a:t>
            </a:r>
            <a:r>
              <a:rPr lang="en-US" baseline="0" dirty="0">
                <a:solidFill>
                  <a:srgbClr val="000000"/>
                </a:solidFill>
                <a:cs typeface="Calibri"/>
              </a:rPr>
              <a:t> isn’t one of the factors that Miller and </a:t>
            </a:r>
            <a:r>
              <a:rPr lang="en-US" baseline="0" dirty="0" err="1">
                <a:solidFill>
                  <a:srgbClr val="000000"/>
                </a:solidFill>
                <a:cs typeface="Calibri"/>
              </a:rPr>
              <a:t>Rollnick</a:t>
            </a:r>
            <a:r>
              <a:rPr lang="en-US" baseline="0" dirty="0">
                <a:solidFill>
                  <a:srgbClr val="000000"/>
                </a:solidFill>
                <a:cs typeface="Calibri"/>
              </a:rPr>
              <a:t> identify but this concrete action can communicate a level of welcome and care that can be quite powerful and support engagement. Of course, it doesn’t have to be </a:t>
            </a:r>
            <a:r>
              <a:rPr lang="en-US" dirty="0"/>
              <a:t>a cup of coffee – but thinking about a concrete way to show you value and appreciate the person and that you are there for them can help build your partnership. </a:t>
            </a:r>
          </a:p>
          <a:p>
            <a:endParaRPr lang="en-US" dirty="0"/>
          </a:p>
          <a:p>
            <a:r>
              <a:rPr lang="en-US" sz="1200" b="1" i="0" u="none" strike="noStrike" kern="1200" baseline="0" dirty="0">
                <a:solidFill>
                  <a:srgbClr val="FF0000"/>
                </a:solidFill>
                <a:latin typeface="+mn-lt"/>
                <a:ea typeface="+mn-ea"/>
                <a:cs typeface="+mn-cs"/>
              </a:rPr>
              <a:t>Do</a:t>
            </a:r>
            <a:r>
              <a:rPr lang="en-US" sz="1200" b="0" i="0" u="none" strike="noStrike" kern="1200" baseline="0" dirty="0">
                <a:solidFill>
                  <a:srgbClr val="FF0000"/>
                </a:solidFill>
                <a:latin typeface="+mn-lt"/>
                <a:ea typeface="+mn-ea"/>
                <a:cs typeface="+mn-cs"/>
              </a:rPr>
              <a:t>: Return to the list of factors identified in the previous exercise, ask participants:</a:t>
            </a:r>
          </a:p>
          <a:p>
            <a:pPr marL="171450" indent="-171450">
              <a:buFont typeface="Arial" panose="020B0604020202020204" pitchFamily="34" charset="0"/>
              <a:buChar char="•"/>
            </a:pPr>
            <a:r>
              <a:rPr lang="en-US" sz="1200" b="0" i="0" u="none" strike="noStrike" kern="1200" baseline="0" dirty="0">
                <a:solidFill>
                  <a:srgbClr val="FF0000"/>
                </a:solidFill>
                <a:latin typeface="+mn-lt"/>
                <a:ea typeface="+mn-ea"/>
                <a:cs typeface="+mn-cs"/>
              </a:rPr>
              <a:t>In what ways do the factors you identified as supporting your connection to a new activity align with the factors that promote engagement? </a:t>
            </a:r>
          </a:p>
          <a:p>
            <a:pPr marL="0" indent="0">
              <a:buFont typeface="Arial" panose="020B0604020202020204" pitchFamily="34" charset="0"/>
              <a:buNone/>
            </a:pPr>
            <a:r>
              <a:rPr lang="en-US" sz="1200" b="0" i="0" u="none" strike="noStrike" kern="1200" baseline="0" dirty="0">
                <a:solidFill>
                  <a:srgbClr val="FF0000"/>
                </a:solidFill>
                <a:latin typeface="+mn-lt"/>
                <a:ea typeface="+mn-ea"/>
                <a:cs typeface="+mn-cs"/>
              </a:rPr>
              <a:t>Facilitate a brief discussion about the factors and how they can support building engagement. </a:t>
            </a:r>
          </a:p>
          <a:p>
            <a:endParaRPr lang="en-US" sz="1200" b="0" i="0" u="sng" strike="noStrike" kern="1200" baseline="0" dirty="0">
              <a:solidFill>
                <a:srgbClr val="FF0000"/>
              </a:solidFill>
              <a:latin typeface="+mn-lt"/>
              <a:ea typeface="+mn-ea"/>
              <a:cs typeface="+mn-cs"/>
            </a:endParaRPr>
          </a:p>
          <a:p>
            <a:endParaRPr lang="en-US" sz="1200" b="0" i="0" u="sng" strike="noStrike" kern="1200" baseline="0" dirty="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8</a:t>
            </a:fld>
            <a:endParaRPr lang="en-US"/>
          </a:p>
        </p:txBody>
      </p:sp>
    </p:spTree>
    <p:extLst>
      <p:ext uri="{BB962C8B-B14F-4D97-AF65-F5344CB8AC3E}">
        <p14:creationId xmlns:p14="http://schemas.microsoft.com/office/powerpoint/2010/main" val="127609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Core</a:t>
            </a:r>
            <a:r>
              <a:rPr lang="en-US" altLang="en-US" b="1" baseline="0" dirty="0"/>
              <a:t> Message: Focusing helps to clarify the person’s change goal. </a:t>
            </a:r>
          </a:p>
          <a:p>
            <a:endParaRPr lang="en-US" altLang="en-US" b="1" baseline="0" dirty="0"/>
          </a:p>
          <a:p>
            <a:r>
              <a:rPr lang="en-US" altLang="en-US" b="1" dirty="0"/>
              <a:t>Say:</a:t>
            </a:r>
            <a:r>
              <a:rPr lang="en-US" altLang="en-US" b="1" baseline="0" dirty="0"/>
              <a:t> </a:t>
            </a:r>
            <a:r>
              <a:rPr lang="en-US" altLang="en-US" baseline="0" dirty="0"/>
              <a:t>Next we’re going to discuss the process of focusing. The purpose of focusing is to clarify and hone in on the person’s goal for change. This helps set a clear direction or target for your work together. Remember that it is up to the person what it is they would like to focus on. The practitioner should respect the person’s autonomy and be there as a partner. </a:t>
            </a:r>
          </a:p>
          <a:p>
            <a:endParaRPr lang="en-US" altLang="en-US" baseline="0" dirty="0"/>
          </a:p>
          <a:p>
            <a:r>
              <a:rPr lang="en-US" altLang="en-US" baseline="0" dirty="0"/>
              <a:t>Think about the following questions:</a:t>
            </a:r>
          </a:p>
          <a:p>
            <a:pPr marL="171450" indent="-171450">
              <a:buFont typeface="Arial" panose="020B0604020202020204" pitchFamily="34" charset="0"/>
              <a:buChar char="•"/>
            </a:pPr>
            <a:r>
              <a:rPr lang="en-US" altLang="en-US" baseline="0" dirty="0"/>
              <a:t>What are the person’s goals for change?</a:t>
            </a:r>
          </a:p>
          <a:p>
            <a:pPr marL="171450" indent="-171450">
              <a:buFont typeface="Arial" panose="020B0604020202020204" pitchFamily="34" charset="0"/>
              <a:buChar char="•"/>
            </a:pPr>
            <a:r>
              <a:rPr lang="en-US" altLang="en-US" baseline="0" dirty="0"/>
              <a:t>Are we working together with a common purpose?</a:t>
            </a:r>
          </a:p>
          <a:p>
            <a:pPr marL="171450" indent="-171450">
              <a:buFont typeface="Arial" panose="020B0604020202020204" pitchFamily="34" charset="0"/>
              <a:buChar char="•"/>
            </a:pPr>
            <a:r>
              <a:rPr lang="en-US" altLang="en-US" baseline="0" dirty="0"/>
              <a:t>Do I have different ideas about what this person should focus on?</a:t>
            </a:r>
          </a:p>
          <a:p>
            <a:pPr marL="171450" indent="-171450">
              <a:buFont typeface="Arial" panose="020B0604020202020204" pitchFamily="34" charset="0"/>
              <a:buChar char="•"/>
            </a:pPr>
            <a:r>
              <a:rPr lang="en-US" altLang="en-US" baseline="0" dirty="0"/>
              <a:t>Do I have a clear sense of where we are going? Does the person?</a:t>
            </a:r>
          </a:p>
          <a:p>
            <a:pPr marL="171450" indent="-171450">
              <a:buFont typeface="Arial" panose="020B0604020202020204" pitchFamily="34" charset="0"/>
              <a:buChar char="•"/>
            </a:pPr>
            <a:endParaRPr lang="en-US" altLang="en-US" baseline="0" dirty="0"/>
          </a:p>
          <a:p>
            <a:r>
              <a:rPr lang="en-US" altLang="en-US" baseline="0" dirty="0"/>
              <a:t>In the process of focusing, you will work with the person to explore their target behavior. Sometimes the person knows exactly what they want to change and sometimes they need to go through some more exploration. </a:t>
            </a:r>
            <a:r>
              <a:rPr lang="en-US" baseline="0" dirty="0"/>
              <a:t>A common pitfall at this stage can be to jump too quickly to identifying the change and how it can be made. If a practitioner brings their own agenda into this process it can unintentionally direct the focusing process away from the individual’s own desired change. Make sure to allow time and space to help the person decide what is important to </a:t>
            </a:r>
            <a:r>
              <a:rPr lang="en-US" i="1" baseline="0" dirty="0"/>
              <a:t>them</a:t>
            </a:r>
            <a:r>
              <a:rPr lang="en-US" baseline="0" dirty="0"/>
              <a:t> and where they want to focus in your work together. If the person identifies several areas for change, you can help by assisting the person to prioritize those areas and identify a place to begin. </a:t>
            </a:r>
          </a:p>
          <a:p>
            <a:endParaRPr lang="en-US" altLang="en-US" baseline="0" dirty="0"/>
          </a:p>
          <a:p>
            <a:r>
              <a:rPr lang="en-US" altLang="en-US" baseline="0" dirty="0"/>
              <a:t>Having a strong relational foundation that you’ve built through engaging will be very important in the focusing process. If trust and a strong working alliance aren’t there, focusing and the following processes will not be successful. </a:t>
            </a:r>
          </a:p>
          <a:p>
            <a:endParaRPr lang="en-US" b="1" dirty="0"/>
          </a:p>
          <a:p>
            <a:r>
              <a:rPr lang="en-US" b="1" dirty="0"/>
              <a:t>Do: </a:t>
            </a:r>
            <a:r>
              <a:rPr lang="en-US" dirty="0"/>
              <a:t>Watch</a:t>
            </a:r>
            <a:r>
              <a:rPr lang="en-US" baseline="0" dirty="0"/>
              <a:t> the video clip on focusing, then ask participants: </a:t>
            </a:r>
          </a:p>
          <a:p>
            <a:pPr marL="171450" indent="-171450">
              <a:buFont typeface="Arial" panose="020B0604020202020204" pitchFamily="34" charset="0"/>
              <a:buChar char="•"/>
            </a:pPr>
            <a:r>
              <a:rPr lang="en-US" baseline="0" dirty="0"/>
              <a:t>What is the target behavior? </a:t>
            </a:r>
          </a:p>
          <a:p>
            <a:pPr marL="171450" indent="-171450">
              <a:buFont typeface="Arial" panose="020B0604020202020204" pitchFamily="34" charset="0"/>
              <a:buChar char="•"/>
            </a:pPr>
            <a:r>
              <a:rPr lang="en-US" baseline="0" dirty="0"/>
              <a:t>How do we know this is the target behavior? </a:t>
            </a:r>
          </a:p>
          <a:p>
            <a:pPr marL="171450" indent="-171450">
              <a:buFont typeface="Arial" panose="020B0604020202020204" pitchFamily="34" charset="0"/>
              <a:buChar char="•"/>
            </a:pPr>
            <a:r>
              <a:rPr lang="en-US" baseline="0" dirty="0"/>
              <a:t>What are some of the ways that Ken is helping PJ to focus?</a:t>
            </a:r>
          </a:p>
          <a:p>
            <a:endParaRPr lang="en-US" baseline="0" dirty="0"/>
          </a:p>
          <a:p>
            <a:r>
              <a:rPr lang="en-US" b="1" baseline="0" dirty="0"/>
              <a:t>Video link:</a:t>
            </a:r>
          </a:p>
          <a:p>
            <a:r>
              <a:rPr lang="en-US" baseline="0" dirty="0"/>
              <a:t> https://youtu.be/3WmsuZ_X8HE?list=PL1UDVLmMXEEdIVofbgt4d6sLAe5pulbPC</a:t>
            </a:r>
          </a:p>
          <a:p>
            <a:endParaRPr lang="en-US" baseline="0" dirty="0"/>
          </a:p>
          <a:p>
            <a:endParaRPr lang="en-US" baseline="0" dirty="0"/>
          </a:p>
          <a:p>
            <a:endParaRPr lang="en-US" dirty="0"/>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9</a:t>
            </a:fld>
            <a:endParaRPr lang="en-US"/>
          </a:p>
        </p:txBody>
      </p:sp>
    </p:spTree>
    <p:extLst>
      <p:ext uri="{BB962C8B-B14F-4D97-AF65-F5344CB8AC3E}">
        <p14:creationId xmlns:p14="http://schemas.microsoft.com/office/powerpoint/2010/main" val="2767235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130669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95021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427847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0006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3898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7503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0546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06428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54686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643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3626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85190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402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82757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50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93556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405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17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838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74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7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35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8898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07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01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634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969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50795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C2D204-ECBD-46C9-8832-558D8A35F1A0}"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37302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2D204-ECBD-46C9-8832-558D8A35F1A0}"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40197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2D204-ECBD-46C9-8832-558D8A35F1A0}"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8715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346559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70087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2D204-ECBD-46C9-8832-558D8A35F1A0}" type="datetimeFigureOut">
              <a:rPr lang="en-US" smtClean="0"/>
              <a:t>6/1/2021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1BA45-B991-4D3A-A43A-9F52A8731EB6}" type="slidenum">
              <a:rPr lang="en-US" smtClean="0"/>
              <a:t>‹#›</a:t>
            </a:fld>
            <a:endParaRPr lang="en-US"/>
          </a:p>
        </p:txBody>
      </p:sp>
    </p:spTree>
    <p:custDataLst>
      <p:tags r:id="rId13"/>
    </p:custDataLst>
    <p:extLst>
      <p:ext uri="{BB962C8B-B14F-4D97-AF65-F5344CB8AC3E}">
        <p14:creationId xmlns:p14="http://schemas.microsoft.com/office/powerpoint/2010/main" val="3176524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3"/>
    </p:custDataLst>
    <p:extLst>
      <p:ext uri="{BB962C8B-B14F-4D97-AF65-F5344CB8AC3E}">
        <p14:creationId xmlns:p14="http://schemas.microsoft.com/office/powerpoint/2010/main" val="2501837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3"/>
    </p:custDataLst>
    <p:extLst>
      <p:ext uri="{BB962C8B-B14F-4D97-AF65-F5344CB8AC3E}">
        <p14:creationId xmlns:p14="http://schemas.microsoft.com/office/powerpoint/2010/main" val="11676739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1.png"/><Relationship Id="rId5" Type="http://schemas.openxmlformats.org/officeDocument/2006/relationships/hyperlink" Target="https://youtu.be/IrRKArUyNM4?list=PL1UDVLmMXEEdIVofbgt4d6sLAe5pulbPC" TargetMode="Externa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2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hyperlink" Target="https://www.youtube.com/watch?list=PL1UDVLmMXEEdIVofbgt4d6sLAe5pulbPC&amp;v=3WmsuZ_X8HE&amp;feature=youtu.be"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ypical flow chart showing process."/>
          <p:cNvPicPr>
            <a:picLocks noChangeAspect="1"/>
          </p:cNvPicPr>
          <p:nvPr/>
        </p:nvPicPr>
        <p:blipFill rotWithShape="1">
          <a:blip r:embed="rId4" cstate="print">
            <a:grayscl/>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1348" t="16700" r="45905" b="8885"/>
          <a:stretch/>
        </p:blipFill>
        <p:spPr>
          <a:xfrm>
            <a:off x="327200" y="331882"/>
            <a:ext cx="8483424" cy="6195059"/>
          </a:xfrm>
          <a:prstGeom prst="rect">
            <a:avLst/>
          </a:prstGeom>
        </p:spPr>
      </p:pic>
      <p:grpSp>
        <p:nvGrpSpPr>
          <p:cNvPr id="3" name="Group 2"/>
          <p:cNvGrpSpPr/>
          <p:nvPr/>
        </p:nvGrpSpPr>
        <p:grpSpPr>
          <a:xfrm>
            <a:off x="339812" y="629508"/>
            <a:ext cx="9705341" cy="6061573"/>
            <a:chOff x="339812" y="629508"/>
            <a:chExt cx="9705341" cy="6061573"/>
          </a:xfrm>
        </p:grpSpPr>
        <p:sp>
          <p:nvSpPr>
            <p:cNvPr id="5" name="Freeform 4"/>
            <p:cNvSpPr/>
            <p:nvPr/>
          </p:nvSpPr>
          <p:spPr>
            <a:xfrm rot="2761324">
              <a:off x="4877634" y="-453743"/>
              <a:ext cx="3437324" cy="6897714"/>
            </a:xfrm>
            <a:custGeom>
              <a:avLst/>
              <a:gdLst>
                <a:gd name="connsiteX0" fmla="*/ 0 w 4210050"/>
                <a:gd name="connsiteY0" fmla="*/ 2187286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0" fmla="*/ 826066 w 4210050"/>
                <a:gd name="connsiteY0" fmla="*/ 1310307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5" fmla="*/ 826066 w 4210050"/>
                <a:gd name="connsiteY5" fmla="*/ 1310307 h 6736998"/>
                <a:gd name="connsiteX0" fmla="*/ 321238 w 3705222"/>
                <a:gd name="connsiteY0" fmla="*/ 1310307 h 6840904"/>
                <a:gd name="connsiteX1" fmla="*/ 1605782 w 3705222"/>
                <a:gd name="connsiteY1" fmla="*/ 0 h 6840904"/>
                <a:gd name="connsiteX2" fmla="*/ 3705222 w 3705222"/>
                <a:gd name="connsiteY2" fmla="*/ 2025843 h 6840904"/>
                <a:gd name="connsiteX3" fmla="*/ 3705222 w 3705222"/>
                <a:gd name="connsiteY3" fmla="*/ 6736998 h 6840904"/>
                <a:gd name="connsiteX4" fmla="*/ 0 w 3705222"/>
                <a:gd name="connsiteY4" fmla="*/ 6840904 h 6840904"/>
                <a:gd name="connsiteX5" fmla="*/ 321238 w 3705222"/>
                <a:gd name="connsiteY5" fmla="*/ 1310307 h 6840904"/>
                <a:gd name="connsiteX0" fmla="*/ 53340 w 3437324"/>
                <a:gd name="connsiteY0" fmla="*/ 1310307 h 6897714"/>
                <a:gd name="connsiteX1" fmla="*/ 1337884 w 3437324"/>
                <a:gd name="connsiteY1" fmla="*/ 0 h 6897714"/>
                <a:gd name="connsiteX2" fmla="*/ 3437324 w 3437324"/>
                <a:gd name="connsiteY2" fmla="*/ 2025843 h 6897714"/>
                <a:gd name="connsiteX3" fmla="*/ 3437324 w 3437324"/>
                <a:gd name="connsiteY3" fmla="*/ 6736998 h 6897714"/>
                <a:gd name="connsiteX4" fmla="*/ 0 w 3437324"/>
                <a:gd name="connsiteY4" fmla="*/ 6897714 h 6897714"/>
                <a:gd name="connsiteX5" fmla="*/ 53340 w 3437324"/>
                <a:gd name="connsiteY5" fmla="*/ 1310307 h 689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7324" h="6897714">
                  <a:moveTo>
                    <a:pt x="53340" y="1310307"/>
                  </a:moveTo>
                  <a:lnTo>
                    <a:pt x="1337884" y="0"/>
                  </a:lnTo>
                  <a:lnTo>
                    <a:pt x="3437324" y="2025843"/>
                  </a:lnTo>
                  <a:lnTo>
                    <a:pt x="3437324" y="6736998"/>
                  </a:lnTo>
                  <a:lnTo>
                    <a:pt x="0" y="6897714"/>
                  </a:lnTo>
                  <a:cubicBezTo>
                    <a:pt x="0" y="5381143"/>
                    <a:pt x="53340" y="2826878"/>
                    <a:pt x="53340" y="1310307"/>
                  </a:cubicBezTo>
                  <a:close/>
                </a:path>
              </a:pathLst>
            </a:custGeom>
            <a:solidFill>
              <a:srgbClr val="00467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5"/>
            <p:cNvSpPr/>
            <p:nvPr/>
          </p:nvSpPr>
          <p:spPr>
            <a:xfrm>
              <a:off x="339812" y="629508"/>
              <a:ext cx="8483425" cy="5898243"/>
            </a:xfrm>
            <a:custGeom>
              <a:avLst/>
              <a:gdLst>
                <a:gd name="connsiteX0" fmla="*/ 0 w 8464375"/>
                <a:gd name="connsiteY0" fmla="*/ 4302870 h 4302870"/>
                <a:gd name="connsiteX1" fmla="*/ 0 w 8464375"/>
                <a:gd name="connsiteY1" fmla="*/ 0 h 4302870"/>
                <a:gd name="connsiteX2" fmla="*/ 8464375 w 8464375"/>
                <a:gd name="connsiteY2" fmla="*/ 4302870 h 4302870"/>
                <a:gd name="connsiteX3" fmla="*/ 0 w 8464375"/>
                <a:gd name="connsiteY3" fmla="*/ 4302870 h 4302870"/>
                <a:gd name="connsiteX0" fmla="*/ 0 w 8464375"/>
                <a:gd name="connsiteY0" fmla="*/ 4302870 h 4305300"/>
                <a:gd name="connsiteX1" fmla="*/ 0 w 8464375"/>
                <a:gd name="connsiteY1" fmla="*/ 0 h 4305300"/>
                <a:gd name="connsiteX2" fmla="*/ 8464375 w 8464375"/>
                <a:gd name="connsiteY2" fmla="*/ 4302870 h 4305300"/>
                <a:gd name="connsiteX3" fmla="*/ 1889037 w 8464375"/>
                <a:gd name="connsiteY3" fmla="*/ 4305300 h 4305300"/>
                <a:gd name="connsiteX4" fmla="*/ 0 w 8464375"/>
                <a:gd name="connsiteY4" fmla="*/ 4302870 h 4305300"/>
                <a:gd name="connsiteX0" fmla="*/ 35013 w 8499388"/>
                <a:gd name="connsiteY0" fmla="*/ 430287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5" fmla="*/ 35013 w 8499388"/>
                <a:gd name="connsiteY5" fmla="*/ 4302870 h 4305300"/>
                <a:gd name="connsiteX0" fmla="*/ 1924050 w 8499388"/>
                <a:gd name="connsiteY0" fmla="*/ 430530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8087 w 8483425"/>
                <a:gd name="connsiteY0" fmla="*/ 5448300 h 5448300"/>
                <a:gd name="connsiteX1" fmla="*/ 3087 w 8483425"/>
                <a:gd name="connsiteY1" fmla="*/ 4514850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448300 h 5448300"/>
                <a:gd name="connsiteX1" fmla="*/ 3087 w 8483425"/>
                <a:gd name="connsiteY1" fmla="*/ 4282621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898243 h 5898243"/>
                <a:gd name="connsiteX1" fmla="*/ 3087 w 8483425"/>
                <a:gd name="connsiteY1" fmla="*/ 4732564 h 5898243"/>
                <a:gd name="connsiteX2" fmla="*/ 0 w 8483425"/>
                <a:gd name="connsiteY2" fmla="*/ 0 h 5898243"/>
                <a:gd name="connsiteX3" fmla="*/ 8483425 w 8483425"/>
                <a:gd name="connsiteY3" fmla="*/ 5895813 h 5898243"/>
                <a:gd name="connsiteX4" fmla="*/ 1908087 w 8483425"/>
                <a:gd name="connsiteY4" fmla="*/ 5898243 h 589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3425" h="5898243">
                  <a:moveTo>
                    <a:pt x="1908087" y="5898243"/>
                  </a:moveTo>
                  <a:lnTo>
                    <a:pt x="3087" y="4732564"/>
                  </a:lnTo>
                  <a:lnTo>
                    <a:pt x="0" y="0"/>
                  </a:lnTo>
                  <a:lnTo>
                    <a:pt x="8483425" y="5895813"/>
                  </a:lnTo>
                  <a:lnTo>
                    <a:pt x="1908087" y="5898243"/>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8135" y="3292810"/>
              <a:ext cx="2452914" cy="677108"/>
            </a:xfrm>
            <a:prstGeom prst="rect">
              <a:avLst/>
            </a:prstGeom>
            <a:noFill/>
          </p:spPr>
          <p:txBody>
            <a:bodyPr wrap="square" rtlCol="0">
              <a:spAutoFit/>
            </a:bodyPr>
            <a:lstStyle/>
            <a:p>
              <a:r>
                <a:rPr lang="en-US" sz="3800" dirty="0">
                  <a:solidFill>
                    <a:schemeClr val="bg1"/>
                  </a:solidFill>
                  <a:latin typeface="Century Gothic" panose="020B0502020202020204" pitchFamily="34" charset="0"/>
                </a:rPr>
                <a:t>Module 3 </a:t>
              </a:r>
            </a:p>
          </p:txBody>
        </p:sp>
        <p:sp>
          <p:nvSpPr>
            <p:cNvPr id="9" name="TextBox 8"/>
            <p:cNvSpPr txBox="1"/>
            <p:nvPr/>
          </p:nvSpPr>
          <p:spPr>
            <a:xfrm>
              <a:off x="478134" y="3816030"/>
              <a:ext cx="4436765" cy="400110"/>
            </a:xfrm>
            <a:prstGeom prst="rect">
              <a:avLst/>
            </a:prstGeom>
            <a:noFill/>
          </p:spPr>
          <p:txBody>
            <a:bodyPr wrap="square" rtlCol="0">
              <a:spAutoFit/>
            </a:bodyPr>
            <a:lstStyle/>
            <a:p>
              <a:r>
                <a:rPr lang="en-US" sz="2000" dirty="0">
                  <a:solidFill>
                    <a:schemeClr val="bg1"/>
                  </a:solidFill>
                  <a:latin typeface="Arial Narrow" panose="020B0606020202030204" pitchFamily="34" charset="0"/>
                  <a:cs typeface="Microsoft New Tai Lue" panose="020B0502040204020203" pitchFamily="34" charset="0"/>
                </a:rPr>
                <a:t>The Processes of Motivational Interviewing</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4948" y="5386025"/>
              <a:ext cx="1827381" cy="1305056"/>
            </a:xfrm>
            <a:prstGeom prst="rect">
              <a:avLst/>
            </a:prstGeom>
            <a:noFill/>
            <a:ln>
              <a:no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710" y="5661246"/>
              <a:ext cx="2590404" cy="706036"/>
            </a:xfrm>
            <a:prstGeom prst="rect">
              <a:avLst/>
            </a:prstGeom>
          </p:spPr>
        </p:pic>
      </p:grpSp>
    </p:spTree>
    <p:custDataLst>
      <p:tags r:id="rId1"/>
    </p:custDataLst>
    <p:extLst>
      <p:ext uri="{BB962C8B-B14F-4D97-AF65-F5344CB8AC3E}">
        <p14:creationId xmlns:p14="http://schemas.microsoft.com/office/powerpoint/2010/main" val="2924078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536875" y="6085500"/>
            <a:ext cx="4301670" cy="246221"/>
          </a:xfrm>
          <a:prstGeom prst="rect">
            <a:avLst/>
          </a:prstGeom>
          <a:noFill/>
        </p:spPr>
        <p:txBody>
          <a:bodyPr wrap="square" rtlCol="0">
            <a:spAutoFit/>
          </a:bodyPr>
          <a:lstStyle/>
          <a:p>
            <a:r>
              <a:rPr lang="en-US" sz="1000" dirty="0">
                <a:hlinkClick r:id="rId5"/>
              </a:rPr>
              <a:t>https://youtu.be/IrRKArUyNM4?list=PL1UDVLmMXEEdIVofbgt4d6sLAe5pulbPC</a:t>
            </a:r>
            <a:endParaRPr lang="en-US" sz="1000" dirty="0"/>
          </a:p>
        </p:txBody>
      </p:sp>
      <p:pic>
        <p:nvPicPr>
          <p:cNvPr id="3" name="Picture 2" descr="Screen shot of video title slide.">
            <a:hlinkClick r:id="rId5"/>
          </p:cNvPr>
          <p:cNvPicPr>
            <a:picLocks noChangeAspect="1"/>
          </p:cNvPicPr>
          <p:nvPr/>
        </p:nvPicPr>
        <p:blipFill rotWithShape="1">
          <a:blip r:embed="rId6">
            <a:grayscl/>
          </a:blip>
          <a:srcRect l="6986" t="16432" r="29933" b="20410"/>
          <a:stretch/>
        </p:blipFill>
        <p:spPr>
          <a:xfrm>
            <a:off x="2013626" y="1476087"/>
            <a:ext cx="5099868" cy="2872178"/>
          </a:xfrm>
          <a:prstGeom prst="rect">
            <a:avLst/>
          </a:prstGeom>
        </p:spPr>
      </p:pic>
    </p:spTree>
    <p:custDataLst>
      <p:tags r:id="rId1"/>
    </p:custDataLst>
    <p:extLst>
      <p:ext uri="{BB962C8B-B14F-4D97-AF65-F5344CB8AC3E}">
        <p14:creationId xmlns:p14="http://schemas.microsoft.com/office/powerpoint/2010/main" val="1674588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6828" y="3219690"/>
            <a:ext cx="8264173" cy="3335474"/>
            <a:chOff x="426828" y="3219690"/>
            <a:chExt cx="8264173" cy="3335474"/>
          </a:xfrm>
        </p:grpSpPr>
        <p:sp>
          <p:nvSpPr>
            <p:cNvPr id="5" name="TextBox 4"/>
            <p:cNvSpPr txBox="1"/>
            <p:nvPr/>
          </p:nvSpPr>
          <p:spPr>
            <a:xfrm>
              <a:off x="426828" y="3219690"/>
              <a:ext cx="3260862" cy="1323439"/>
            </a:xfrm>
            <a:prstGeom prst="rect">
              <a:avLst/>
            </a:prstGeom>
            <a:noFill/>
          </p:spPr>
          <p:txBody>
            <a:bodyPr wrap="square" rtlCol="0">
              <a:spAutoFit/>
            </a:bodyPr>
            <a:lstStyle/>
            <a:p>
              <a:r>
                <a:rPr lang="en-US" sz="32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Sustain Talk</a:t>
              </a:r>
              <a: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
              </a:r>
              <a:b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br>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Keeping things the same</a:t>
              </a:r>
              <a:b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br>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Maintaining the status quo</a:t>
              </a:r>
            </a:p>
            <a:p>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Response to pressure to change</a:t>
              </a:r>
            </a:p>
          </p:txBody>
        </p:sp>
        <p:sp>
          <p:nvSpPr>
            <p:cNvPr id="9" name="TextBox 8"/>
            <p:cNvSpPr txBox="1"/>
            <p:nvPr/>
          </p:nvSpPr>
          <p:spPr>
            <a:xfrm>
              <a:off x="4587284" y="3229013"/>
              <a:ext cx="4103717" cy="1323439"/>
            </a:xfrm>
            <a:prstGeom prst="rect">
              <a:avLst/>
            </a:prstGeom>
            <a:noFill/>
          </p:spPr>
          <p:txBody>
            <a:bodyPr wrap="square" rtlCol="0">
              <a:spAutoFit/>
            </a:bodyPr>
            <a:lstStyle/>
            <a:p>
              <a:r>
                <a:rPr lang="en-US" sz="32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Discord</a:t>
              </a:r>
              <a: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
              </a:r>
              <a:b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br>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A disconnect</a:t>
              </a:r>
              <a:b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br>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Not moving together towards the same goal</a:t>
              </a:r>
            </a:p>
            <a:p>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Response to not feeling understood or feeling judged</a:t>
              </a:r>
            </a:p>
          </p:txBody>
        </p:sp>
        <p:sp>
          <p:nvSpPr>
            <p:cNvPr id="10" name="TextBox 9"/>
            <p:cNvSpPr txBox="1"/>
            <p:nvPr/>
          </p:nvSpPr>
          <p:spPr>
            <a:xfrm>
              <a:off x="426828" y="4753493"/>
              <a:ext cx="6619617" cy="830997"/>
            </a:xfrm>
            <a:prstGeom prst="rect">
              <a:avLst/>
            </a:prstGeom>
            <a:noFill/>
          </p:spPr>
          <p:txBody>
            <a:bodyPr wrap="square" rtlCol="0">
              <a:spAutoFit/>
            </a:bodyPr>
            <a:lstStyle/>
            <a:p>
              <a:r>
                <a:rPr lang="en-US" sz="32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Indicates</a:t>
              </a:r>
              <a: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
              </a:r>
              <a:br>
                <a:rPr lang="en-US" sz="4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br>
              <a:r>
                <a:rPr lang="en-US" sz="16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A shift in approach is needed</a:t>
              </a:r>
            </a:p>
          </p:txBody>
        </p:sp>
        <p:sp>
          <p:nvSpPr>
            <p:cNvPr id="14" name="TextBox 13"/>
            <p:cNvSpPr txBox="1"/>
            <p:nvPr/>
          </p:nvSpPr>
          <p:spPr>
            <a:xfrm>
              <a:off x="426828" y="5724167"/>
              <a:ext cx="8253558" cy="830997"/>
            </a:xfrm>
            <a:prstGeom prst="rect">
              <a:avLst/>
            </a:prstGeom>
            <a:noFill/>
          </p:spPr>
          <p:txBody>
            <a:bodyPr wrap="square" rtlCol="0">
              <a:spAutoFit/>
            </a:bodyPr>
            <a:lstStyle/>
            <a:p>
              <a:r>
                <a:rPr lang="en-US" sz="24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You can help by understanding motivations for change.</a:t>
              </a:r>
            </a:p>
            <a:p>
              <a:endParaRPr lang="en-US" sz="2400" b="1" dirty="0"/>
            </a:p>
          </p:txBody>
        </p:sp>
      </p:grpSp>
      <p:pic>
        <p:nvPicPr>
          <p:cNvPr id="4" name="Picture 3" descr="Tug of war outside"/>
          <p:cNvPicPr>
            <a:picLocks noChangeAspect="1"/>
          </p:cNvPicPr>
          <p:nvPr/>
        </p:nvPicPr>
        <p:blipFill rotWithShape="1">
          <a:blip r:embed="rId4" cstate="print">
            <a:grayscl/>
            <a:extLst>
              <a:ext uri="{28A0092B-C50C-407E-A947-70E740481C1C}">
                <a14:useLocalDpi xmlns:a14="http://schemas.microsoft.com/office/drawing/2010/main" val="0"/>
              </a:ext>
            </a:extLst>
          </a:blip>
          <a:srcRect l="3279" t="1000" r="4362" b="-1000"/>
          <a:stretch/>
        </p:blipFill>
        <p:spPr>
          <a:xfrm>
            <a:off x="364573" y="340675"/>
            <a:ext cx="8445422" cy="6096000"/>
          </a:xfrm>
          <a:prstGeom prst="rect">
            <a:avLst/>
          </a:prstGeom>
        </p:spPr>
      </p:pic>
      <p:sp>
        <p:nvSpPr>
          <p:cNvPr id="13" name="Rectangle 12"/>
          <p:cNvSpPr/>
          <p:nvPr/>
        </p:nvSpPr>
        <p:spPr>
          <a:xfrm>
            <a:off x="364573" y="5098093"/>
            <a:ext cx="8445422" cy="1269107"/>
          </a:xfrm>
          <a:prstGeom prst="rect">
            <a:avLst/>
          </a:prstGeom>
          <a:solidFill>
            <a:srgbClr val="0046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1347" y="5361941"/>
            <a:ext cx="7724520" cy="584775"/>
          </a:xfrm>
          <a:prstGeom prst="rect">
            <a:avLst/>
          </a:prstGeom>
          <a:noFill/>
        </p:spPr>
        <p:txBody>
          <a:bodyPr wrap="square" rtlCol="0">
            <a:spAutoFit/>
          </a:bodyPr>
          <a:lstStyle/>
          <a:p>
            <a:pPr algn="ctr"/>
            <a:r>
              <a:rPr lang="en-US" sz="3200" spc="300" dirty="0">
                <a:solidFill>
                  <a:schemeClr val="bg1"/>
                </a:solidFill>
                <a:latin typeface="Arial Narrow" panose="020B0606020202030204" pitchFamily="34" charset="0"/>
              </a:rPr>
              <a:t>Change Talk – Sustain Talk</a:t>
            </a:r>
          </a:p>
        </p:txBody>
      </p:sp>
    </p:spTree>
    <p:custDataLst>
      <p:tags r:id="rId1"/>
    </p:custDataLst>
    <p:extLst>
      <p:ext uri="{BB962C8B-B14F-4D97-AF65-F5344CB8AC3E}">
        <p14:creationId xmlns:p14="http://schemas.microsoft.com/office/powerpoint/2010/main" val="3388317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wo males talking"/>
          <p:cNvPicPr>
            <a:picLocks noGrp="1" noChangeAspect="1"/>
          </p:cNvPicPr>
          <p:nvPr>
            <p:ph idx="1"/>
          </p:nvPr>
        </p:nvPicPr>
        <p:blipFill rotWithShape="1">
          <a:blip r:embed="rId4" cstate="print">
            <a:grayscl/>
            <a:extLst>
              <a:ext uri="{28A0092B-C50C-407E-A947-70E740481C1C}">
                <a14:useLocalDpi xmlns:a14="http://schemas.microsoft.com/office/drawing/2010/main" val="0"/>
              </a:ext>
            </a:extLst>
          </a:blip>
          <a:srcRect l="4497" r="3929"/>
          <a:stretch/>
        </p:blipFill>
        <p:spPr>
          <a:xfrm>
            <a:off x="375782" y="438411"/>
            <a:ext cx="8467594" cy="6164437"/>
          </a:xfrm>
        </p:spPr>
      </p:pic>
      <p:sp>
        <p:nvSpPr>
          <p:cNvPr id="5" name="Rectangle 4"/>
          <p:cNvSpPr/>
          <p:nvPr/>
        </p:nvSpPr>
        <p:spPr>
          <a:xfrm>
            <a:off x="387667" y="4121063"/>
            <a:ext cx="8460811" cy="2481785"/>
          </a:xfrm>
          <a:prstGeom prst="rect">
            <a:avLst/>
          </a:prstGeom>
          <a:solidFill>
            <a:srgbClr val="00467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2924185" y="4504803"/>
            <a:ext cx="3387771" cy="61939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latin typeface="Arial Narrow" panose="020B0606020202030204" pitchFamily="34" charset="0"/>
              </a:rPr>
              <a:t>Change Talk</a:t>
            </a:r>
            <a:endParaRPr lang="en-US" dirty="0">
              <a:solidFill>
                <a:schemeClr val="bg2"/>
              </a:solidFill>
              <a:latin typeface="Arial Narrow" panose="020B0606020202030204" pitchFamily="34" charset="0"/>
            </a:endParaRPr>
          </a:p>
        </p:txBody>
      </p:sp>
      <p:sp>
        <p:nvSpPr>
          <p:cNvPr id="7" name="TextBox 6"/>
          <p:cNvSpPr txBox="1"/>
          <p:nvPr/>
        </p:nvSpPr>
        <p:spPr>
          <a:xfrm>
            <a:off x="954208" y="5155789"/>
            <a:ext cx="7327726" cy="646331"/>
          </a:xfrm>
          <a:prstGeom prst="rect">
            <a:avLst/>
          </a:prstGeom>
          <a:noFill/>
        </p:spPr>
        <p:txBody>
          <a:bodyPr wrap="square" rtlCol="0">
            <a:spAutoFit/>
          </a:bodyPr>
          <a:lstStyle/>
          <a:p>
            <a:r>
              <a:rPr lang="en-US" dirty="0">
                <a:solidFill>
                  <a:schemeClr val="bg1"/>
                </a:solidFill>
                <a:latin typeface="Arial Narrow" panose="020B0606020202030204" pitchFamily="34" charset="0"/>
              </a:rPr>
              <a:t>Any talk that suggests movement toward or supports change of the target behavior. </a:t>
            </a:r>
          </a:p>
          <a:p>
            <a:r>
              <a:rPr lang="en-US" dirty="0">
                <a:solidFill>
                  <a:schemeClr val="bg1"/>
                </a:solidFill>
                <a:latin typeface="Arial Narrow" panose="020B0606020202030204" pitchFamily="34" charset="0"/>
              </a:rPr>
              <a:t>When heard, acknowledge, reinforce and summarize the change talk. </a:t>
            </a:r>
          </a:p>
        </p:txBody>
      </p:sp>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mn-ea"/>
                <a:cs typeface="+mn-cs"/>
              </a:rPr>
              <a:t>Message: Change talk is any talk in the direction of change.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651054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17320" y="756077"/>
            <a:ext cx="6537960" cy="5571180"/>
            <a:chOff x="975360" y="618917"/>
            <a:chExt cx="6537960" cy="5571180"/>
          </a:xfrm>
        </p:grpSpPr>
        <p:sp>
          <p:nvSpPr>
            <p:cNvPr id="31" name="Rounded Rectangle 30"/>
            <p:cNvSpPr/>
            <p:nvPr/>
          </p:nvSpPr>
          <p:spPr>
            <a:xfrm>
              <a:off x="2453640" y="5216381"/>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Need to change (need, have to, got to)</a:t>
              </a:r>
            </a:p>
          </p:txBody>
        </p:sp>
        <p:sp>
          <p:nvSpPr>
            <p:cNvPr id="32" name="Rounded Rectangle 31"/>
            <p:cNvSpPr/>
            <p:nvPr/>
          </p:nvSpPr>
          <p:spPr>
            <a:xfrm>
              <a:off x="2453640" y="3682762"/>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Reasons to change (</a:t>
              </a:r>
              <a:r>
                <a:rPr lang="en-US" sz="2200" dirty="0" err="1">
                  <a:latin typeface="Arial Narrow" panose="020B0606020202030204" pitchFamily="34" charset="0"/>
                </a:rPr>
                <a:t>if..then</a:t>
              </a:r>
              <a:r>
                <a:rPr lang="en-US" sz="2200" dirty="0">
                  <a:latin typeface="Arial Narrow" panose="020B0606020202030204" pitchFamily="34" charset="0"/>
                </a:rPr>
                <a:t>)</a:t>
              </a:r>
            </a:p>
          </p:txBody>
        </p:sp>
        <p:sp>
          <p:nvSpPr>
            <p:cNvPr id="33" name="Rounded Rectangle 32"/>
            <p:cNvSpPr/>
            <p:nvPr/>
          </p:nvSpPr>
          <p:spPr>
            <a:xfrm>
              <a:off x="2453640" y="2228736"/>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Ability to change (can, could)</a:t>
              </a:r>
            </a:p>
          </p:txBody>
        </p:sp>
        <p:sp>
          <p:nvSpPr>
            <p:cNvPr id="30" name="Rounded Rectangle 29"/>
            <p:cNvSpPr/>
            <p:nvPr/>
          </p:nvSpPr>
          <p:spPr>
            <a:xfrm>
              <a:off x="2453640" y="748404"/>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Desire to change (want, like to, wish)</a:t>
              </a:r>
            </a:p>
          </p:txBody>
        </p:sp>
        <p:grpSp>
          <p:nvGrpSpPr>
            <p:cNvPr id="29" name="Group 28"/>
            <p:cNvGrpSpPr/>
            <p:nvPr/>
          </p:nvGrpSpPr>
          <p:grpSpPr>
            <a:xfrm>
              <a:off x="975360" y="618917"/>
              <a:ext cx="1645920" cy="5571180"/>
              <a:chOff x="1386840" y="269135"/>
              <a:chExt cx="1645920" cy="5571180"/>
            </a:xfrm>
          </p:grpSpPr>
          <p:sp>
            <p:nvSpPr>
              <p:cNvPr id="23" name="Rounded Rectangle 22"/>
              <p:cNvSpPr/>
              <p:nvPr/>
            </p:nvSpPr>
            <p:spPr>
              <a:xfrm>
                <a:off x="1386840" y="26913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D</a:t>
                </a:r>
              </a:p>
            </p:txBody>
          </p:sp>
          <p:sp>
            <p:nvSpPr>
              <p:cNvPr id="25" name="Rounded Rectangle 24"/>
              <p:cNvSpPr/>
              <p:nvPr/>
            </p:nvSpPr>
            <p:spPr>
              <a:xfrm>
                <a:off x="1386840" y="175539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A</a:t>
                </a:r>
              </a:p>
            </p:txBody>
          </p:sp>
          <p:sp>
            <p:nvSpPr>
              <p:cNvPr id="26" name="Rounded Rectangle 25"/>
              <p:cNvSpPr/>
              <p:nvPr/>
            </p:nvSpPr>
            <p:spPr>
              <a:xfrm>
                <a:off x="1386840" y="324164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R</a:t>
                </a:r>
              </a:p>
            </p:txBody>
          </p:sp>
          <p:sp>
            <p:nvSpPr>
              <p:cNvPr id="27" name="Rounded Rectangle 26"/>
              <p:cNvSpPr/>
              <p:nvPr/>
            </p:nvSpPr>
            <p:spPr>
              <a:xfrm>
                <a:off x="1386840" y="472790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N</a:t>
                </a:r>
              </a:p>
            </p:txBody>
          </p:sp>
        </p:grpSp>
      </p:grpSp>
      <p:sp>
        <p:nvSpPr>
          <p:cNvPr id="36" name="Title 1">
            <a:extLst>
              <a:ext uri="{FF2B5EF4-FFF2-40B4-BE49-F238E27FC236}">
                <a16:creationId xmlns:a16="http://schemas.microsoft.com/office/drawing/2014/main" id="{DC0E427F-D536-E441-A90E-A0A6F8E9AFF4}"/>
              </a:ext>
            </a:extLst>
          </p:cNvPr>
          <p:cNvSpPr>
            <a:spLocks noGrp="1"/>
          </p:cNvSpPr>
          <p:nvPr>
            <p:ph type="title"/>
          </p:nvPr>
        </p:nvSpPr>
        <p:spPr>
          <a:xfrm rot="16200000">
            <a:off x="-1998576" y="3145052"/>
            <a:ext cx="5718373" cy="940424"/>
          </a:xfrm>
        </p:spPr>
        <p:txBody>
          <a:bodyPr>
            <a:noAutofit/>
          </a:bodyPr>
          <a:lstStyle/>
          <a:p>
            <a:pPr algn="ctr"/>
            <a:r>
              <a:rPr lang="en-US" sz="3500" dirty="0">
                <a:latin typeface="Arial Narrow" panose="020B0606020202030204" pitchFamily="34" charset="0"/>
              </a:rPr>
              <a:t>Preparatory Change Talk -- DARN</a:t>
            </a:r>
          </a:p>
        </p:txBody>
      </p:sp>
    </p:spTree>
    <p:custDataLst>
      <p:tags r:id="rId1"/>
    </p:custDataLst>
    <p:extLst>
      <p:ext uri="{BB962C8B-B14F-4D97-AF65-F5344CB8AC3E}">
        <p14:creationId xmlns:p14="http://schemas.microsoft.com/office/powerpoint/2010/main" val="1546172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17320" y="756077"/>
            <a:ext cx="6537960" cy="5571180"/>
            <a:chOff x="975360" y="618917"/>
            <a:chExt cx="6537960" cy="5571180"/>
          </a:xfrm>
        </p:grpSpPr>
        <p:sp>
          <p:nvSpPr>
            <p:cNvPr id="31" name="Rounded Rectangle 30"/>
            <p:cNvSpPr/>
            <p:nvPr/>
          </p:nvSpPr>
          <p:spPr>
            <a:xfrm>
              <a:off x="2453640" y="5216381"/>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I’ve got to get a new job.</a:t>
              </a:r>
            </a:p>
          </p:txBody>
        </p:sp>
        <p:sp>
          <p:nvSpPr>
            <p:cNvPr id="32" name="Rounded Rectangle 31"/>
            <p:cNvSpPr/>
            <p:nvPr/>
          </p:nvSpPr>
          <p:spPr>
            <a:xfrm>
              <a:off x="2453640" y="3682762"/>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If I went back to school, then I could </a:t>
              </a:r>
              <a:br>
                <a:rPr lang="en-US" sz="2200" dirty="0">
                  <a:latin typeface="Arial Narrow" panose="020B0606020202030204" pitchFamily="34" charset="0"/>
                </a:rPr>
              </a:br>
              <a:r>
                <a:rPr lang="en-US" sz="2200" dirty="0">
                  <a:latin typeface="Arial Narrow" panose="020B0606020202030204" pitchFamily="34" charset="0"/>
                </a:rPr>
                <a:t>probably get a higher paying job.</a:t>
              </a:r>
            </a:p>
          </p:txBody>
        </p:sp>
        <p:sp>
          <p:nvSpPr>
            <p:cNvPr id="33" name="Rounded Rectangle 32"/>
            <p:cNvSpPr/>
            <p:nvPr/>
          </p:nvSpPr>
          <p:spPr>
            <a:xfrm>
              <a:off x="2453640" y="2228736"/>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 can get a job.</a:t>
              </a:r>
            </a:p>
          </p:txBody>
        </p:sp>
        <p:sp>
          <p:nvSpPr>
            <p:cNvPr id="30" name="Rounded Rectangle 29"/>
            <p:cNvSpPr/>
            <p:nvPr/>
          </p:nvSpPr>
          <p:spPr>
            <a:xfrm>
              <a:off x="2453640" y="748404"/>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 want to reduce my bad cholesterol.</a:t>
              </a:r>
            </a:p>
          </p:txBody>
        </p:sp>
        <p:grpSp>
          <p:nvGrpSpPr>
            <p:cNvPr id="29" name="Group 28"/>
            <p:cNvGrpSpPr/>
            <p:nvPr/>
          </p:nvGrpSpPr>
          <p:grpSpPr>
            <a:xfrm>
              <a:off x="975360" y="618917"/>
              <a:ext cx="1645920" cy="5571180"/>
              <a:chOff x="1386840" y="269135"/>
              <a:chExt cx="1645920" cy="5571180"/>
            </a:xfrm>
          </p:grpSpPr>
          <p:sp>
            <p:nvSpPr>
              <p:cNvPr id="23" name="Rounded Rectangle 22"/>
              <p:cNvSpPr/>
              <p:nvPr/>
            </p:nvSpPr>
            <p:spPr>
              <a:xfrm>
                <a:off x="1386840" y="26913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D</a:t>
                </a:r>
              </a:p>
            </p:txBody>
          </p:sp>
          <p:sp>
            <p:nvSpPr>
              <p:cNvPr id="25" name="Rounded Rectangle 24"/>
              <p:cNvSpPr/>
              <p:nvPr/>
            </p:nvSpPr>
            <p:spPr>
              <a:xfrm>
                <a:off x="1386840" y="175539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A</a:t>
                </a:r>
              </a:p>
            </p:txBody>
          </p:sp>
          <p:sp>
            <p:nvSpPr>
              <p:cNvPr id="26" name="Rounded Rectangle 25"/>
              <p:cNvSpPr/>
              <p:nvPr/>
            </p:nvSpPr>
            <p:spPr>
              <a:xfrm>
                <a:off x="1386840" y="324164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R</a:t>
                </a:r>
              </a:p>
            </p:txBody>
          </p:sp>
          <p:sp>
            <p:nvSpPr>
              <p:cNvPr id="27" name="Rounded Rectangle 26"/>
              <p:cNvSpPr/>
              <p:nvPr/>
            </p:nvSpPr>
            <p:spPr>
              <a:xfrm>
                <a:off x="1386840" y="472790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N</a:t>
                </a:r>
              </a:p>
            </p:txBody>
          </p:sp>
        </p:grpSp>
      </p:grpSp>
      <p:sp>
        <p:nvSpPr>
          <p:cNvPr id="12" name="Title 1">
            <a:extLst>
              <a:ext uri="{FF2B5EF4-FFF2-40B4-BE49-F238E27FC236}">
                <a16:creationId xmlns:a16="http://schemas.microsoft.com/office/drawing/2014/main" id="{DC0E427F-D536-E441-A90E-A0A6F8E9AFF4}"/>
              </a:ext>
            </a:extLst>
          </p:cNvPr>
          <p:cNvSpPr>
            <a:spLocks noGrp="1"/>
          </p:cNvSpPr>
          <p:nvPr>
            <p:ph type="title"/>
          </p:nvPr>
        </p:nvSpPr>
        <p:spPr>
          <a:xfrm rot="16200000">
            <a:off x="-1998576" y="3145052"/>
            <a:ext cx="5718373" cy="940424"/>
          </a:xfrm>
        </p:spPr>
        <p:txBody>
          <a:bodyPr>
            <a:noAutofit/>
          </a:bodyPr>
          <a:lstStyle/>
          <a:p>
            <a:pPr algn="ctr"/>
            <a:r>
              <a:rPr lang="en-US" sz="3500" dirty="0">
                <a:latin typeface="Arial Narrow" panose="020B0606020202030204" pitchFamily="34" charset="0"/>
              </a:rPr>
              <a:t>Preparatory Change Talk -- DARN</a:t>
            </a:r>
          </a:p>
        </p:txBody>
      </p:sp>
    </p:spTree>
    <p:custDataLst>
      <p:tags r:id="rId1"/>
    </p:custDataLst>
    <p:extLst>
      <p:ext uri="{BB962C8B-B14F-4D97-AF65-F5344CB8AC3E}">
        <p14:creationId xmlns:p14="http://schemas.microsoft.com/office/powerpoint/2010/main" val="366638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grayscl/>
            <a:extLst>
              <a:ext uri="{28A0092B-C50C-407E-A947-70E740481C1C}">
                <a14:useLocalDpi xmlns:a14="http://schemas.microsoft.com/office/drawing/2010/main" val="0"/>
              </a:ext>
            </a:extLst>
          </a:blip>
          <a:srcRect r="7510"/>
          <a:stretch/>
        </p:blipFill>
        <p:spPr>
          <a:xfrm>
            <a:off x="298524" y="350452"/>
            <a:ext cx="8457287" cy="6198314"/>
          </a:xfrm>
          <a:prstGeom prst="rect">
            <a:avLst/>
          </a:prstGeom>
        </p:spPr>
      </p:pic>
      <p:sp>
        <p:nvSpPr>
          <p:cNvPr id="5" name="Rectangle 4"/>
          <p:cNvSpPr/>
          <p:nvPr/>
        </p:nvSpPr>
        <p:spPr>
          <a:xfrm>
            <a:off x="298524" y="329523"/>
            <a:ext cx="8454867" cy="6219243"/>
          </a:xfrm>
          <a:prstGeom prst="rect">
            <a:avLst/>
          </a:prstGeom>
          <a:solidFill>
            <a:srgbClr val="0046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5098222"/>
            <a:chOff x="298524" y="343392"/>
            <a:chExt cx="8454867" cy="5098222"/>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latin typeface="Arial Narrow" panose="020B0606020202030204" pitchFamily="34" charset="0"/>
                </a:rPr>
                <a:t>DARN Ruler</a:t>
              </a:r>
            </a:p>
          </p:txBody>
        </p:sp>
        <p:sp>
          <p:nvSpPr>
            <p:cNvPr id="6" name="TextBox 5"/>
            <p:cNvSpPr txBox="1"/>
            <p:nvPr/>
          </p:nvSpPr>
          <p:spPr>
            <a:xfrm>
              <a:off x="652660" y="1963739"/>
              <a:ext cx="7933199" cy="3477875"/>
            </a:xfrm>
            <a:prstGeom prst="rect">
              <a:avLst/>
            </a:prstGeom>
            <a:noFill/>
          </p:spPr>
          <p:txBody>
            <a:bodyPr wrap="square" rtlCol="0">
              <a:spAutoFit/>
            </a:bodyPr>
            <a:lstStyle/>
            <a:p>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One Volunteer</a:t>
              </a:r>
            </a:p>
            <a:p>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Think about a change you are considering making.</a:t>
              </a:r>
            </a:p>
            <a:p>
              <a:pPr marL="45720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Take out the DARN ruler handout.</a:t>
              </a:r>
            </a:p>
            <a:p>
              <a:pPr marL="45720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Scale of 1 to 10, with 1 being the lowest and 10 the highest, what is your desire to make the change?  </a:t>
              </a:r>
              <a:r>
                <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(D)</a:t>
              </a:r>
            </a:p>
            <a:p>
              <a:pPr marL="45720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What is your ability to make the change?  </a:t>
              </a:r>
              <a:r>
                <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(A)</a:t>
              </a:r>
            </a:p>
            <a:p>
              <a:pPr marL="45720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How strong are your reasons for change?  </a:t>
              </a:r>
              <a:r>
                <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(R)</a:t>
              </a:r>
            </a:p>
            <a:p>
              <a:pPr marL="45720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How strong is you need for change?  </a:t>
              </a:r>
              <a:r>
                <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(N)</a:t>
              </a:r>
            </a:p>
            <a:p>
              <a:pPr marL="457200" indent="-457200">
                <a:buFont typeface="+mj-lt"/>
                <a:buAutoNum type="arabicPeriod"/>
              </a:pPr>
              <a:endPar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The item with the lowest score may be the area holding you back!</a:t>
              </a: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717694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17320" y="885564"/>
            <a:ext cx="6537960" cy="5441693"/>
            <a:chOff x="975360" y="748404"/>
            <a:chExt cx="6537960" cy="5441693"/>
          </a:xfrm>
        </p:grpSpPr>
        <p:sp>
          <p:nvSpPr>
            <p:cNvPr id="31" name="Rounded Rectangle 30"/>
            <p:cNvSpPr/>
            <p:nvPr/>
          </p:nvSpPr>
          <p:spPr>
            <a:xfrm>
              <a:off x="2453640" y="5216381"/>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Taking Steps</a:t>
              </a:r>
            </a:p>
          </p:txBody>
        </p:sp>
        <p:sp>
          <p:nvSpPr>
            <p:cNvPr id="32" name="Rounded Rectangle 31"/>
            <p:cNvSpPr/>
            <p:nvPr/>
          </p:nvSpPr>
          <p:spPr>
            <a:xfrm>
              <a:off x="2453640" y="3682762"/>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Activation</a:t>
              </a:r>
            </a:p>
          </p:txBody>
        </p:sp>
        <p:sp>
          <p:nvSpPr>
            <p:cNvPr id="33" name="Rounded Rectangle 32"/>
            <p:cNvSpPr/>
            <p:nvPr/>
          </p:nvSpPr>
          <p:spPr>
            <a:xfrm>
              <a:off x="2453640" y="2228736"/>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Commitment Language</a:t>
              </a:r>
            </a:p>
          </p:txBody>
        </p:sp>
        <p:sp>
          <p:nvSpPr>
            <p:cNvPr id="30" name="Rounded Rectangle 29"/>
            <p:cNvSpPr/>
            <p:nvPr/>
          </p:nvSpPr>
          <p:spPr>
            <a:xfrm>
              <a:off x="975360" y="748404"/>
              <a:ext cx="653796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rial Narrow" panose="020B0606020202030204" pitchFamily="34" charset="0"/>
                </a:rPr>
                <a:t>Builds on Preparatory Change Talk</a:t>
              </a:r>
              <a:endParaRPr lang="en-US" sz="2200" dirty="0">
                <a:latin typeface="Arial Narrow" panose="020B0606020202030204" pitchFamily="34" charset="0"/>
              </a:endParaRPr>
            </a:p>
          </p:txBody>
        </p:sp>
        <p:grpSp>
          <p:nvGrpSpPr>
            <p:cNvPr id="29" name="Group 28"/>
            <p:cNvGrpSpPr/>
            <p:nvPr/>
          </p:nvGrpSpPr>
          <p:grpSpPr>
            <a:xfrm>
              <a:off x="975360" y="2105172"/>
              <a:ext cx="1645920" cy="4084925"/>
              <a:chOff x="1386840" y="1755390"/>
              <a:chExt cx="1645920" cy="4084925"/>
            </a:xfrm>
          </p:grpSpPr>
          <p:sp>
            <p:nvSpPr>
              <p:cNvPr id="25" name="Rounded Rectangle 24"/>
              <p:cNvSpPr/>
              <p:nvPr/>
            </p:nvSpPr>
            <p:spPr>
              <a:xfrm>
                <a:off x="1386840" y="175539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C</a:t>
                </a:r>
              </a:p>
            </p:txBody>
          </p:sp>
          <p:sp>
            <p:nvSpPr>
              <p:cNvPr id="26" name="Rounded Rectangle 25"/>
              <p:cNvSpPr/>
              <p:nvPr/>
            </p:nvSpPr>
            <p:spPr>
              <a:xfrm>
                <a:off x="1386840" y="324164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A</a:t>
                </a:r>
              </a:p>
            </p:txBody>
          </p:sp>
          <p:sp>
            <p:nvSpPr>
              <p:cNvPr id="27" name="Rounded Rectangle 26"/>
              <p:cNvSpPr/>
              <p:nvPr/>
            </p:nvSpPr>
            <p:spPr>
              <a:xfrm>
                <a:off x="1386840" y="472790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T</a:t>
                </a:r>
              </a:p>
            </p:txBody>
          </p:sp>
        </p:grpSp>
      </p:grpSp>
      <p:sp>
        <p:nvSpPr>
          <p:cNvPr id="36" name="Title 1">
            <a:extLst>
              <a:ext uri="{FF2B5EF4-FFF2-40B4-BE49-F238E27FC236}">
                <a16:creationId xmlns:a16="http://schemas.microsoft.com/office/drawing/2014/main" id="{DC0E427F-D536-E441-A90E-A0A6F8E9AFF4}"/>
              </a:ext>
            </a:extLst>
          </p:cNvPr>
          <p:cNvSpPr>
            <a:spLocks noGrp="1"/>
          </p:cNvSpPr>
          <p:nvPr>
            <p:ph type="title"/>
          </p:nvPr>
        </p:nvSpPr>
        <p:spPr>
          <a:xfrm rot="16200000">
            <a:off x="-1998576" y="3145052"/>
            <a:ext cx="5718373" cy="940424"/>
          </a:xfrm>
        </p:spPr>
        <p:txBody>
          <a:bodyPr>
            <a:noAutofit/>
          </a:bodyPr>
          <a:lstStyle/>
          <a:p>
            <a:pPr algn="ctr"/>
            <a:r>
              <a:rPr lang="en-US" sz="3800" dirty="0">
                <a:latin typeface="Arial Narrow" panose="020B0606020202030204" pitchFamily="34" charset="0"/>
              </a:rPr>
              <a:t>Mobilizing Change Talk -- CAT</a:t>
            </a:r>
          </a:p>
        </p:txBody>
      </p:sp>
    </p:spTree>
    <p:custDataLst>
      <p:tags r:id="rId1"/>
    </p:custDataLst>
    <p:extLst>
      <p:ext uri="{BB962C8B-B14F-4D97-AF65-F5344CB8AC3E}">
        <p14:creationId xmlns:p14="http://schemas.microsoft.com/office/powerpoint/2010/main" val="1746893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17320" y="885564"/>
            <a:ext cx="6537960" cy="5441693"/>
            <a:chOff x="975360" y="748404"/>
            <a:chExt cx="6537960" cy="5441693"/>
          </a:xfrm>
        </p:grpSpPr>
        <p:sp>
          <p:nvSpPr>
            <p:cNvPr id="31" name="Rounded Rectangle 30"/>
            <p:cNvSpPr/>
            <p:nvPr/>
          </p:nvSpPr>
          <p:spPr>
            <a:xfrm>
              <a:off x="2453640" y="5216381"/>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 collected applications from stores in town.</a:t>
              </a:r>
            </a:p>
          </p:txBody>
        </p:sp>
        <p:sp>
          <p:nvSpPr>
            <p:cNvPr id="32" name="Rounded Rectangle 31"/>
            <p:cNvSpPr/>
            <p:nvPr/>
          </p:nvSpPr>
          <p:spPr>
            <a:xfrm>
              <a:off x="2453640" y="3682762"/>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I’m ready to lose weight.</a:t>
              </a:r>
            </a:p>
          </p:txBody>
        </p:sp>
        <p:sp>
          <p:nvSpPr>
            <p:cNvPr id="33" name="Rounded Rectangle 32"/>
            <p:cNvSpPr/>
            <p:nvPr/>
          </p:nvSpPr>
          <p:spPr>
            <a:xfrm>
              <a:off x="2453640" y="2228736"/>
              <a:ext cx="505968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latin typeface="Arial Narrow" panose="020B0606020202030204" pitchFamily="34" charset="0"/>
                </a:rPr>
                <a:t>I will submit applications for a new job.</a:t>
              </a:r>
            </a:p>
          </p:txBody>
        </p:sp>
        <p:sp>
          <p:nvSpPr>
            <p:cNvPr id="30" name="Rounded Rectangle 29"/>
            <p:cNvSpPr/>
            <p:nvPr/>
          </p:nvSpPr>
          <p:spPr>
            <a:xfrm>
              <a:off x="975360" y="748404"/>
              <a:ext cx="6537960" cy="9144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rial Narrow" panose="020B0606020202030204" pitchFamily="34" charset="0"/>
                </a:rPr>
                <a:t>Builds on Preparatory Change Talk</a:t>
              </a:r>
            </a:p>
          </p:txBody>
        </p:sp>
        <p:grpSp>
          <p:nvGrpSpPr>
            <p:cNvPr id="29" name="Group 28"/>
            <p:cNvGrpSpPr/>
            <p:nvPr/>
          </p:nvGrpSpPr>
          <p:grpSpPr>
            <a:xfrm>
              <a:off x="975360" y="2105172"/>
              <a:ext cx="1645920" cy="4084925"/>
              <a:chOff x="1386840" y="1755390"/>
              <a:chExt cx="1645920" cy="4084925"/>
            </a:xfrm>
          </p:grpSpPr>
          <p:sp>
            <p:nvSpPr>
              <p:cNvPr id="25" name="Rounded Rectangle 24"/>
              <p:cNvSpPr/>
              <p:nvPr/>
            </p:nvSpPr>
            <p:spPr>
              <a:xfrm>
                <a:off x="1386840" y="175539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C</a:t>
                </a:r>
              </a:p>
            </p:txBody>
          </p:sp>
          <p:sp>
            <p:nvSpPr>
              <p:cNvPr id="26" name="Rounded Rectangle 25"/>
              <p:cNvSpPr/>
              <p:nvPr/>
            </p:nvSpPr>
            <p:spPr>
              <a:xfrm>
                <a:off x="1386840" y="3241645"/>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A</a:t>
                </a:r>
              </a:p>
            </p:txBody>
          </p:sp>
          <p:sp>
            <p:nvSpPr>
              <p:cNvPr id="27" name="Rounded Rectangle 26"/>
              <p:cNvSpPr/>
              <p:nvPr/>
            </p:nvSpPr>
            <p:spPr>
              <a:xfrm>
                <a:off x="1386840" y="4727900"/>
                <a:ext cx="1645920" cy="1112415"/>
              </a:xfrm>
              <a:prstGeom prst="round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Narrow" panose="020B0606020202030204" pitchFamily="34" charset="0"/>
                  </a:rPr>
                  <a:t>T</a:t>
                </a:r>
              </a:p>
            </p:txBody>
          </p:sp>
        </p:grpSp>
      </p:grpSp>
      <p:sp>
        <p:nvSpPr>
          <p:cNvPr id="36" name="Title 1">
            <a:extLst>
              <a:ext uri="{FF2B5EF4-FFF2-40B4-BE49-F238E27FC236}">
                <a16:creationId xmlns:a16="http://schemas.microsoft.com/office/drawing/2014/main" id="{DC0E427F-D536-E441-A90E-A0A6F8E9AFF4}"/>
              </a:ext>
            </a:extLst>
          </p:cNvPr>
          <p:cNvSpPr>
            <a:spLocks noGrp="1"/>
          </p:cNvSpPr>
          <p:nvPr>
            <p:ph type="title"/>
          </p:nvPr>
        </p:nvSpPr>
        <p:spPr>
          <a:xfrm rot="16200000">
            <a:off x="-1998576" y="3145052"/>
            <a:ext cx="5718373" cy="940424"/>
          </a:xfrm>
        </p:spPr>
        <p:txBody>
          <a:bodyPr>
            <a:noAutofit/>
          </a:bodyPr>
          <a:lstStyle/>
          <a:p>
            <a:pPr algn="ctr"/>
            <a:r>
              <a:rPr lang="en-US" sz="3800" dirty="0">
                <a:latin typeface="Arial Narrow" panose="020B0606020202030204" pitchFamily="34" charset="0"/>
              </a:rPr>
              <a:t>Mobilizing Change Talk -- CAT</a:t>
            </a:r>
          </a:p>
        </p:txBody>
      </p:sp>
    </p:spTree>
    <p:custDataLst>
      <p:tags r:id="rId1"/>
    </p:custDataLst>
    <p:extLst>
      <p:ext uri="{BB962C8B-B14F-4D97-AF65-F5344CB8AC3E}">
        <p14:creationId xmlns:p14="http://schemas.microsoft.com/office/powerpoint/2010/main" val="184575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uler and pencil"/>
          <p:cNvPicPr>
            <a:picLocks noChangeAspect="1"/>
          </p:cNvPicPr>
          <p:nvPr/>
        </p:nvPicPr>
        <p:blipFill rotWithShape="1">
          <a:blip r:embed="rId4" cstate="print">
            <a:grayscl/>
            <a:extLst>
              <a:ext uri="{28A0092B-C50C-407E-A947-70E740481C1C}">
                <a14:useLocalDpi xmlns:a14="http://schemas.microsoft.com/office/drawing/2010/main" val="0"/>
              </a:ext>
            </a:extLst>
          </a:blip>
          <a:srcRect r="7510"/>
          <a:stretch/>
        </p:blipFill>
        <p:spPr>
          <a:xfrm>
            <a:off x="296104" y="364321"/>
            <a:ext cx="8457287" cy="6198314"/>
          </a:xfrm>
          <a:prstGeom prst="rect">
            <a:avLst/>
          </a:prstGeom>
        </p:spPr>
      </p:pic>
      <p:sp>
        <p:nvSpPr>
          <p:cNvPr id="5" name="Rectangle 4"/>
          <p:cNvSpPr/>
          <p:nvPr/>
        </p:nvSpPr>
        <p:spPr>
          <a:xfrm>
            <a:off x="296104" y="331682"/>
            <a:ext cx="8454867" cy="6219243"/>
          </a:xfrm>
          <a:prstGeom prst="rect">
            <a:avLst/>
          </a:prstGeom>
          <a:solidFill>
            <a:srgbClr val="0046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98524" y="343392"/>
            <a:ext cx="8454867" cy="4790446"/>
            <a:chOff x="298524" y="343392"/>
            <a:chExt cx="8454867" cy="4790446"/>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latin typeface="Arial Narrow" panose="020B0606020202030204" pitchFamily="34" charset="0"/>
                </a:rPr>
                <a:t>Recognizing DARN-CAT Talk</a:t>
              </a:r>
            </a:p>
          </p:txBody>
        </p:sp>
        <p:sp>
          <p:nvSpPr>
            <p:cNvPr id="6" name="TextBox 5"/>
            <p:cNvSpPr txBox="1"/>
            <p:nvPr/>
          </p:nvSpPr>
          <p:spPr>
            <a:xfrm>
              <a:off x="652660" y="1963739"/>
              <a:ext cx="7933199" cy="3170099"/>
            </a:xfrm>
            <a:prstGeom prst="rect">
              <a:avLst/>
            </a:prstGeom>
            <a:noFill/>
          </p:spPr>
          <p:txBody>
            <a:bodyPr wrap="square" rtlCol="0">
              <a:spAutoFit/>
            </a:bodyPr>
            <a:lstStyle/>
            <a:p>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Which part of the DARN-CAT is being conveyed?  Why?</a:t>
              </a:r>
            </a:p>
            <a:p>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 think I could quit.</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a:t>
              </a:r>
              <a:r>
                <a:rPr lang="en-US" altLang="ja-JP" sz="2000" dirty="0">
                  <a:solidFill>
                    <a:schemeClr val="bg1"/>
                  </a:solidFill>
                  <a:latin typeface="Arial Narrow" panose="020B0604020202020204" pitchFamily="34" charset="0"/>
                  <a:cs typeface="Arial Narrow" panose="020B0604020202020204" pitchFamily="34" charset="0"/>
                </a:rPr>
                <a:t>ve got to do something about my drinking.</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 want to recover from my illness.</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 want to get my kids back, and I can’</a:t>
              </a:r>
              <a:r>
                <a:rPr lang="en-US" altLang="ja-JP" sz="2000" dirty="0">
                  <a:solidFill>
                    <a:schemeClr val="bg1"/>
                  </a:solidFill>
                  <a:latin typeface="Arial Narrow" panose="020B0604020202020204" pitchFamily="34" charset="0"/>
                  <a:cs typeface="Arial Narrow" panose="020B0604020202020204" pitchFamily="34" charset="0"/>
                </a:rPr>
                <a:t>t do that unless I quit drinking.</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a:t>
              </a:r>
              <a:r>
                <a:rPr lang="en-US" altLang="ja-JP" sz="2000" dirty="0">
                  <a:solidFill>
                    <a:schemeClr val="bg1"/>
                  </a:solidFill>
                  <a:latin typeface="Arial Narrow" panose="020B0604020202020204" pitchFamily="34" charset="0"/>
                  <a:cs typeface="Arial Narrow" panose="020B0604020202020204" pitchFamily="34" charset="0"/>
                </a:rPr>
                <a:t>d like to have better control of my drinking.</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a:t>
              </a:r>
              <a:r>
                <a:rPr lang="en-US" altLang="ja-JP" sz="2000" dirty="0">
                  <a:solidFill>
                    <a:schemeClr val="bg1"/>
                  </a:solidFill>
                  <a:latin typeface="Arial Narrow" panose="020B0604020202020204" pitchFamily="34" charset="0"/>
                  <a:cs typeface="Arial Narrow" panose="020B0604020202020204" pitchFamily="34" charset="0"/>
                </a:rPr>
                <a:t>m going to stop using.</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 am ready to lose weight.</a:t>
              </a:r>
            </a:p>
            <a:p>
              <a:pPr marL="228600" indent="-228600">
                <a:buFont typeface="+mj-lt"/>
                <a:buAutoNum type="arabicPeriod"/>
              </a:pPr>
              <a:r>
                <a:rPr lang="en-US" altLang="en-US" sz="2000" dirty="0">
                  <a:solidFill>
                    <a:schemeClr val="bg1"/>
                  </a:solidFill>
                  <a:latin typeface="Arial Narrow" panose="020B0604020202020204" pitchFamily="34" charset="0"/>
                  <a:cs typeface="Arial Narrow" panose="020B0604020202020204" pitchFamily="34" charset="0"/>
                </a:rPr>
                <a:t>I redid my resume yesterday.</a:t>
              </a: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1404396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 of arrows going to the right, only one arrow gowing to the left, depicting resistance to change."/>
          <p:cNvPicPr>
            <a:picLocks noChangeAspect="1"/>
          </p:cNvPicPr>
          <p:nvPr/>
        </p:nvPicPr>
        <p:blipFill rotWithShape="1">
          <a:blip r:embed="rId4" cstate="print">
            <a:grayscl/>
            <a:extLst>
              <a:ext uri="{28A0092B-C50C-407E-A947-70E740481C1C}">
                <a14:useLocalDpi xmlns:a14="http://schemas.microsoft.com/office/drawing/2010/main" val="0"/>
              </a:ext>
            </a:extLst>
          </a:blip>
          <a:srcRect l="8696"/>
          <a:stretch/>
        </p:blipFill>
        <p:spPr>
          <a:xfrm>
            <a:off x="419158" y="402945"/>
            <a:ext cx="8348870" cy="6096000"/>
          </a:xfrm>
          <a:prstGeom prst="rect">
            <a:avLst/>
          </a:prstGeom>
        </p:spPr>
      </p:pic>
      <p:grpSp>
        <p:nvGrpSpPr>
          <p:cNvPr id="3" name="Group 2"/>
          <p:cNvGrpSpPr/>
          <p:nvPr/>
        </p:nvGrpSpPr>
        <p:grpSpPr>
          <a:xfrm>
            <a:off x="419159" y="4441609"/>
            <a:ext cx="8348870" cy="1242089"/>
            <a:chOff x="419159" y="4407105"/>
            <a:chExt cx="8348870" cy="1242089"/>
          </a:xfrm>
        </p:grpSpPr>
        <p:sp>
          <p:nvSpPr>
            <p:cNvPr id="4" name="Rectangle 3"/>
            <p:cNvSpPr/>
            <p:nvPr/>
          </p:nvSpPr>
          <p:spPr>
            <a:xfrm>
              <a:off x="419159" y="4407105"/>
              <a:ext cx="8348870" cy="1242089"/>
            </a:xfrm>
            <a:prstGeom prst="rect">
              <a:avLst/>
            </a:prstGeom>
            <a:noFill/>
          </p:spPr>
        </p:sp>
        <p:sp>
          <p:nvSpPr>
            <p:cNvPr id="5" name="Freeform 4" descr="Theese are gray blocks that have areas where MI can be implemented in such as Supported Employment, Supported Education, Housing, Substance Use Treatment, Illness management and Recovery and Assertive Community Treatment."/>
            <p:cNvSpPr/>
            <p:nvPr/>
          </p:nvSpPr>
          <p:spPr>
            <a:xfrm>
              <a:off x="422012" y="4564640"/>
              <a:ext cx="1545030" cy="927018"/>
            </a:xfrm>
            <a:custGeom>
              <a:avLst/>
              <a:gdLst>
                <a:gd name="connsiteX0" fmla="*/ 0 w 1545030"/>
                <a:gd name="connsiteY0" fmla="*/ 0 h 927018"/>
                <a:gd name="connsiteX1" fmla="*/ 1545030 w 1545030"/>
                <a:gd name="connsiteY1" fmla="*/ 0 h 927018"/>
                <a:gd name="connsiteX2" fmla="*/ 1545030 w 1545030"/>
                <a:gd name="connsiteY2" fmla="*/ 927018 h 927018"/>
                <a:gd name="connsiteX3" fmla="*/ 0 w 1545030"/>
                <a:gd name="connsiteY3" fmla="*/ 927018 h 927018"/>
                <a:gd name="connsiteX4" fmla="*/ 0 w 1545030"/>
                <a:gd name="connsiteY4" fmla="*/ 0 h 92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30" h="927018">
                  <a:moveTo>
                    <a:pt x="0" y="0"/>
                  </a:moveTo>
                  <a:lnTo>
                    <a:pt x="1545030" y="0"/>
                  </a:lnTo>
                  <a:lnTo>
                    <a:pt x="1545030" y="927018"/>
                  </a:lnTo>
                  <a:lnTo>
                    <a:pt x="0" y="927018"/>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latin typeface="Arial Narrow" panose="020B0606020202030204" pitchFamily="34" charset="0"/>
                </a:rPr>
                <a:t>Desire to Stay the Same</a:t>
              </a:r>
            </a:p>
          </p:txBody>
        </p:sp>
        <p:sp>
          <p:nvSpPr>
            <p:cNvPr id="6" name="Freeform 5"/>
            <p:cNvSpPr/>
            <p:nvPr/>
          </p:nvSpPr>
          <p:spPr>
            <a:xfrm>
              <a:off x="2121545" y="4564640"/>
              <a:ext cx="1545030" cy="927018"/>
            </a:xfrm>
            <a:custGeom>
              <a:avLst/>
              <a:gdLst>
                <a:gd name="connsiteX0" fmla="*/ 0 w 1545030"/>
                <a:gd name="connsiteY0" fmla="*/ 0 h 927018"/>
                <a:gd name="connsiteX1" fmla="*/ 1545030 w 1545030"/>
                <a:gd name="connsiteY1" fmla="*/ 0 h 927018"/>
                <a:gd name="connsiteX2" fmla="*/ 1545030 w 1545030"/>
                <a:gd name="connsiteY2" fmla="*/ 927018 h 927018"/>
                <a:gd name="connsiteX3" fmla="*/ 0 w 1545030"/>
                <a:gd name="connsiteY3" fmla="*/ 927018 h 927018"/>
                <a:gd name="connsiteX4" fmla="*/ 0 w 1545030"/>
                <a:gd name="connsiteY4" fmla="*/ 0 h 92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30" h="927018">
                  <a:moveTo>
                    <a:pt x="0" y="0"/>
                  </a:moveTo>
                  <a:lnTo>
                    <a:pt x="1545030" y="0"/>
                  </a:lnTo>
                  <a:lnTo>
                    <a:pt x="1545030" y="927018"/>
                  </a:lnTo>
                  <a:lnTo>
                    <a:pt x="0" y="927018"/>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latin typeface="Arial Narrow" panose="020B0606020202030204" pitchFamily="34" charset="0"/>
                </a:rPr>
                <a:t>Inability to Change</a:t>
              </a:r>
            </a:p>
          </p:txBody>
        </p:sp>
        <p:sp>
          <p:nvSpPr>
            <p:cNvPr id="8" name="Freeform 7" descr="Six gray boxes with the areas motivational interviewing can be implemented in."/>
            <p:cNvSpPr/>
            <p:nvPr/>
          </p:nvSpPr>
          <p:spPr>
            <a:xfrm>
              <a:off x="3821078" y="4559124"/>
              <a:ext cx="1545030" cy="927018"/>
            </a:xfrm>
            <a:custGeom>
              <a:avLst/>
              <a:gdLst>
                <a:gd name="connsiteX0" fmla="*/ 0 w 1545030"/>
                <a:gd name="connsiteY0" fmla="*/ 0 h 927018"/>
                <a:gd name="connsiteX1" fmla="*/ 1545030 w 1545030"/>
                <a:gd name="connsiteY1" fmla="*/ 0 h 927018"/>
                <a:gd name="connsiteX2" fmla="*/ 1545030 w 1545030"/>
                <a:gd name="connsiteY2" fmla="*/ 927018 h 927018"/>
                <a:gd name="connsiteX3" fmla="*/ 0 w 1545030"/>
                <a:gd name="connsiteY3" fmla="*/ 927018 h 927018"/>
                <a:gd name="connsiteX4" fmla="*/ 0 w 1545030"/>
                <a:gd name="connsiteY4" fmla="*/ 0 h 92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30" h="927018">
                  <a:moveTo>
                    <a:pt x="0" y="0"/>
                  </a:moveTo>
                  <a:lnTo>
                    <a:pt x="1545030" y="0"/>
                  </a:lnTo>
                  <a:lnTo>
                    <a:pt x="1545030" y="927018"/>
                  </a:lnTo>
                  <a:lnTo>
                    <a:pt x="0" y="927018"/>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latin typeface="Arial Narrow" panose="020B0606020202030204" pitchFamily="34" charset="0"/>
                </a:rPr>
                <a:t>Reasons to Stay the Same</a:t>
              </a:r>
              <a:endParaRPr lang="en-US" sz="1900" kern="1200" dirty="0"/>
            </a:p>
          </p:txBody>
        </p:sp>
        <p:sp>
          <p:nvSpPr>
            <p:cNvPr id="11" name="Freeform 10" descr="Six gray boxes with the areas motivational interviewing can be implemented in."/>
            <p:cNvSpPr/>
            <p:nvPr/>
          </p:nvSpPr>
          <p:spPr>
            <a:xfrm>
              <a:off x="5520611" y="4564640"/>
              <a:ext cx="1545030" cy="927018"/>
            </a:xfrm>
            <a:custGeom>
              <a:avLst/>
              <a:gdLst>
                <a:gd name="connsiteX0" fmla="*/ 0 w 1545030"/>
                <a:gd name="connsiteY0" fmla="*/ 0 h 927018"/>
                <a:gd name="connsiteX1" fmla="*/ 1545030 w 1545030"/>
                <a:gd name="connsiteY1" fmla="*/ 0 h 927018"/>
                <a:gd name="connsiteX2" fmla="*/ 1545030 w 1545030"/>
                <a:gd name="connsiteY2" fmla="*/ 927018 h 927018"/>
                <a:gd name="connsiteX3" fmla="*/ 0 w 1545030"/>
                <a:gd name="connsiteY3" fmla="*/ 927018 h 927018"/>
                <a:gd name="connsiteX4" fmla="*/ 0 w 1545030"/>
                <a:gd name="connsiteY4" fmla="*/ 0 h 92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30" h="927018">
                  <a:moveTo>
                    <a:pt x="0" y="0"/>
                  </a:moveTo>
                  <a:lnTo>
                    <a:pt x="1545030" y="0"/>
                  </a:lnTo>
                  <a:lnTo>
                    <a:pt x="1545030" y="927018"/>
                  </a:lnTo>
                  <a:lnTo>
                    <a:pt x="0" y="927018"/>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latin typeface="Arial Narrow" panose="020B0606020202030204" pitchFamily="34" charset="0"/>
                </a:rPr>
                <a:t>Need to Stay the Same</a:t>
              </a:r>
              <a:endParaRPr lang="en-US" sz="1900" kern="1200" dirty="0"/>
            </a:p>
          </p:txBody>
        </p:sp>
        <p:sp>
          <p:nvSpPr>
            <p:cNvPr id="12" name="Freeform 11"/>
            <p:cNvSpPr/>
            <p:nvPr/>
          </p:nvSpPr>
          <p:spPr>
            <a:xfrm>
              <a:off x="7220145" y="4564640"/>
              <a:ext cx="1545030" cy="927018"/>
            </a:xfrm>
            <a:custGeom>
              <a:avLst/>
              <a:gdLst>
                <a:gd name="connsiteX0" fmla="*/ 0 w 1545030"/>
                <a:gd name="connsiteY0" fmla="*/ 0 h 927018"/>
                <a:gd name="connsiteX1" fmla="*/ 1545030 w 1545030"/>
                <a:gd name="connsiteY1" fmla="*/ 0 h 927018"/>
                <a:gd name="connsiteX2" fmla="*/ 1545030 w 1545030"/>
                <a:gd name="connsiteY2" fmla="*/ 927018 h 927018"/>
                <a:gd name="connsiteX3" fmla="*/ 0 w 1545030"/>
                <a:gd name="connsiteY3" fmla="*/ 927018 h 927018"/>
                <a:gd name="connsiteX4" fmla="*/ 0 w 1545030"/>
                <a:gd name="connsiteY4" fmla="*/ 0 h 92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30" h="927018">
                  <a:moveTo>
                    <a:pt x="0" y="0"/>
                  </a:moveTo>
                  <a:lnTo>
                    <a:pt x="1545030" y="0"/>
                  </a:lnTo>
                  <a:lnTo>
                    <a:pt x="1545030" y="927018"/>
                  </a:lnTo>
                  <a:lnTo>
                    <a:pt x="0" y="927018"/>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latin typeface="Arial Narrow" panose="020B0606020202030204" pitchFamily="34" charset="0"/>
                </a:rPr>
                <a:t>Commitment to Stay the Same</a:t>
              </a:r>
            </a:p>
          </p:txBody>
        </p:sp>
      </p:grpSp>
      <p:sp>
        <p:nvSpPr>
          <p:cNvPr id="9" name="Rectangle 8"/>
          <p:cNvSpPr/>
          <p:nvPr/>
        </p:nvSpPr>
        <p:spPr>
          <a:xfrm>
            <a:off x="419160" y="5698622"/>
            <a:ext cx="8348869" cy="849751"/>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05092" y="5727249"/>
            <a:ext cx="2577002" cy="7077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2"/>
                </a:solidFill>
                <a:latin typeface="Arial Narrow" panose="020B0606020202030204" pitchFamily="34" charset="0"/>
              </a:rPr>
              <a:t>Sustain Talk</a:t>
            </a:r>
          </a:p>
        </p:txBody>
      </p:sp>
    </p:spTree>
    <p:custDataLst>
      <p:tags r:id="rId1"/>
    </p:custDataLst>
    <p:extLst>
      <p:ext uri="{BB962C8B-B14F-4D97-AF65-F5344CB8AC3E}">
        <p14:creationId xmlns:p14="http://schemas.microsoft.com/office/powerpoint/2010/main" val="2887247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8452" y="912865"/>
            <a:ext cx="8469630" cy="5570899"/>
            <a:chOff x="368452" y="912865"/>
            <a:chExt cx="8469630" cy="5570899"/>
          </a:xfrm>
        </p:grpSpPr>
        <p:sp>
          <p:nvSpPr>
            <p:cNvPr id="10" name="Rectangle 9"/>
            <p:cNvSpPr/>
            <p:nvPr/>
          </p:nvSpPr>
          <p:spPr>
            <a:xfrm>
              <a:off x="368452" y="3325865"/>
              <a:ext cx="8469630" cy="3157899"/>
            </a:xfrm>
            <a:prstGeom prst="rect">
              <a:avLst/>
            </a:prstGeom>
            <a:solidFill>
              <a:srgbClr val="0046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68458" y="1078972"/>
              <a:ext cx="27424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pc="300" dirty="0">
                  <a:solidFill>
                    <a:srgbClr val="00467F"/>
                  </a:solidFill>
                  <a:latin typeface="Century Gothic" panose="020B0502020202020204" pitchFamily="34" charset="0"/>
                </a:rPr>
                <a:t>REVIEW</a:t>
              </a:r>
              <a:endParaRPr kumimoji="0" lang="en-US" sz="3200" b="0" i="0" u="none" strike="noStrike" kern="1200" cap="none" spc="300" normalizeH="0" baseline="0" noProof="0" dirty="0">
                <a:ln>
                  <a:noFill/>
                </a:ln>
                <a:solidFill>
                  <a:srgbClr val="00467F"/>
                </a:solidFill>
                <a:effectLst/>
                <a:uLnTx/>
                <a:uFillTx/>
                <a:latin typeface="Century Gothic" panose="020B0502020202020204" pitchFamily="34" charset="0"/>
                <a:ea typeface="+mn-ea"/>
                <a:cs typeface="+mn-cs"/>
              </a:endParaRPr>
            </a:p>
          </p:txBody>
        </p:sp>
        <p:sp>
          <p:nvSpPr>
            <p:cNvPr id="6" name="TextBox 5"/>
            <p:cNvSpPr txBox="1"/>
            <p:nvPr/>
          </p:nvSpPr>
          <p:spPr>
            <a:xfrm>
              <a:off x="3337637" y="3593042"/>
              <a:ext cx="5322358"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MI is a collaborative approach, power is shared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We respect the person and their freedom of choice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The needs of the person making the change </a:t>
              </a:r>
              <a:r>
                <a:rPr lang="en-US" sz="2000" dirty="0">
                  <a:solidFill>
                    <a:prstClr val="white"/>
                  </a:solidFill>
                  <a:latin typeface="Arial Narrow" panose="020B0606020202030204" pitchFamily="34" charset="0"/>
                  <a:ea typeface="Cambria Math" panose="02040503050406030204" pitchFamily="18" charset="0"/>
                  <a:cs typeface="Arial" panose="020B0604020202020204" pitchFamily="34" charset="0"/>
                </a:rPr>
                <a:t>are</a:t>
              </a: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 most important, avoid </a:t>
              </a:r>
              <a:r>
                <a:rPr kumimoji="0" lang="en-US" sz="2000" b="0" i="0" u="none" strike="noStrike" kern="1200" cap="none" spc="0" normalizeH="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judgement</a:t>
              </a:r>
              <a:endPar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The individual</a:t>
              </a:r>
              <a:r>
                <a:rPr kumimoji="0" lang="en-US" sz="2000" b="0" i="0" u="none" strike="noStrike" kern="1200" cap="none" spc="0" normalizeH="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rPr>
                <a:t> making the change has the motivation and resources to do so</a:t>
              </a:r>
              <a:endPar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Arial" panose="020B0604020202020204" pitchFamily="34" charset="0"/>
              </a:endParaRPr>
            </a:p>
          </p:txBody>
        </p:sp>
        <p:sp>
          <p:nvSpPr>
            <p:cNvPr id="2" name="TextBox 1"/>
            <p:cNvSpPr txBox="1"/>
            <p:nvPr/>
          </p:nvSpPr>
          <p:spPr>
            <a:xfrm>
              <a:off x="886918" y="3747257"/>
              <a:ext cx="2105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Acceptance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Compassion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Evocation</a:t>
              </a:r>
            </a:p>
          </p:txBody>
        </p:sp>
        <p:sp>
          <p:nvSpPr>
            <p:cNvPr id="3" name="TextBox 2"/>
            <p:cNvSpPr txBox="1"/>
            <p:nvPr/>
          </p:nvSpPr>
          <p:spPr>
            <a:xfrm>
              <a:off x="1279999" y="1761846"/>
              <a:ext cx="1436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Module 2</a:t>
              </a:r>
            </a:p>
          </p:txBody>
        </p:sp>
      </p:grpSp>
    </p:spTree>
    <p:custDataLst>
      <p:tags r:id="rId1"/>
    </p:custDataLst>
    <p:extLst>
      <p:ext uri="{BB962C8B-B14F-4D97-AF65-F5344CB8AC3E}">
        <p14:creationId xmlns:p14="http://schemas.microsoft.com/office/powerpoint/2010/main" val="212320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Discord</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Signals to the practitioner that different strategies may be best for where the person is in their change process.</a:t>
            </a:r>
          </a:p>
          <a:p>
            <a:pPr marL="0" indent="0">
              <a:buNone/>
            </a:pPr>
            <a:r>
              <a:rPr lang="en-US" sz="1200" dirty="0"/>
              <a:t>						</a:t>
            </a:r>
          </a:p>
          <a:p>
            <a:pPr marL="0" indent="0">
              <a:buNone/>
            </a:pPr>
            <a:endParaRPr lang="en-US" sz="1200" dirty="0"/>
          </a:p>
        </p:txBody>
      </p:sp>
      <p:pic>
        <p:nvPicPr>
          <p:cNvPr id="4" name="Picture 3"/>
          <p:cNvPicPr>
            <a:picLocks noChangeAspect="1"/>
          </p:cNvPicPr>
          <p:nvPr/>
        </p:nvPicPr>
        <p:blipFill rotWithShape="1">
          <a:blip r:embed="rId4" cstate="print">
            <a:grayscl/>
            <a:extLst>
              <a:ext uri="{28A0092B-C50C-407E-A947-70E740481C1C}">
                <a14:useLocalDpi xmlns:a14="http://schemas.microsoft.com/office/drawing/2010/main" val="0"/>
              </a:ext>
            </a:extLst>
          </a:blip>
          <a:srcRect l="3889" t="8114" r="3612" b="10861"/>
          <a:stretch/>
        </p:blipFill>
        <p:spPr>
          <a:xfrm>
            <a:off x="431800" y="365126"/>
            <a:ext cx="8458200" cy="4470400"/>
          </a:xfrm>
          <a:prstGeom prst="rect">
            <a:avLst/>
          </a:prstGeom>
        </p:spPr>
      </p:pic>
      <p:sp>
        <p:nvSpPr>
          <p:cNvPr id="5" name="Rectangle 4"/>
          <p:cNvSpPr/>
          <p:nvPr/>
        </p:nvSpPr>
        <p:spPr>
          <a:xfrm>
            <a:off x="364573" y="5098093"/>
            <a:ext cx="8445422" cy="1269107"/>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78162" y="5471036"/>
            <a:ext cx="6818243" cy="523220"/>
          </a:xfrm>
          <a:prstGeom prst="rect">
            <a:avLst/>
          </a:prstGeom>
          <a:noFill/>
        </p:spPr>
        <p:txBody>
          <a:bodyPr wrap="square" rtlCol="0">
            <a:spAutoFit/>
          </a:bodyPr>
          <a:lstStyle/>
          <a:p>
            <a:r>
              <a:rPr lang="en-US" sz="2800" dirty="0">
                <a:solidFill>
                  <a:schemeClr val="bg1"/>
                </a:solidFill>
                <a:latin typeface="Arial Narrow" panose="020B0606020202030204" pitchFamily="34" charset="0"/>
              </a:rPr>
              <a:t>Discord – Not being in agreement about next steps</a:t>
            </a:r>
          </a:p>
        </p:txBody>
      </p:sp>
    </p:spTree>
    <p:custDataLst>
      <p:tags r:id="rId1"/>
    </p:custDataLst>
    <p:extLst>
      <p:ext uri="{BB962C8B-B14F-4D97-AF65-F5344CB8AC3E}">
        <p14:creationId xmlns:p14="http://schemas.microsoft.com/office/powerpoint/2010/main" val="1464322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rrows all moving together in one direction depicting a plan."/>
          <p:cNvPicPr>
            <a:picLocks noGrp="1" noChangeAspect="1"/>
          </p:cNvPicPr>
          <p:nvPr>
            <p:ph idx="1"/>
          </p:nvPr>
        </p:nvPicPr>
        <p:blipFill rotWithShape="1">
          <a:blip r:embed="rId4" cstate="print">
            <a:grayscl/>
            <a:extLst>
              <a:ext uri="{28A0092B-C50C-407E-A947-70E740481C1C}">
                <a14:useLocalDpi xmlns:a14="http://schemas.microsoft.com/office/drawing/2010/main" val="0"/>
              </a:ext>
            </a:extLst>
          </a:blip>
          <a:srcRect l="7714" r="6427"/>
          <a:stretch/>
        </p:blipFill>
        <p:spPr>
          <a:xfrm>
            <a:off x="363552" y="422965"/>
            <a:ext cx="8449143" cy="6088683"/>
          </a:xfrm>
        </p:spPr>
      </p:pic>
      <p:sp>
        <p:nvSpPr>
          <p:cNvPr id="8" name="Rectangle 7"/>
          <p:cNvSpPr/>
          <p:nvPr/>
        </p:nvSpPr>
        <p:spPr>
          <a:xfrm>
            <a:off x="374550" y="422964"/>
            <a:ext cx="8449143" cy="6088683"/>
          </a:xfrm>
          <a:prstGeom prst="rect">
            <a:avLst/>
          </a:prstGeom>
          <a:solidFill>
            <a:srgbClr val="0046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9" name="TextBox 8"/>
          <p:cNvSpPr txBox="1"/>
          <p:nvPr/>
        </p:nvSpPr>
        <p:spPr>
          <a:xfrm>
            <a:off x="593556" y="1550351"/>
            <a:ext cx="7901087" cy="4401205"/>
          </a:xfrm>
          <a:prstGeom prst="rect">
            <a:avLst/>
          </a:prstGeom>
          <a:noFill/>
        </p:spPr>
        <p:txBody>
          <a:bodyPr wrap="square" rtlCol="0">
            <a:spAutoFit/>
          </a:bodyPr>
          <a:lstStyle/>
          <a:p>
            <a:r>
              <a:rPr lang="en-US" sz="2800" dirty="0">
                <a:solidFill>
                  <a:schemeClr val="bg1"/>
                </a:solidFill>
                <a:latin typeface="Arial Narrow" panose="020B0606020202030204" pitchFamily="34" charset="0"/>
              </a:rPr>
              <a:t>Techniques:</a:t>
            </a:r>
          </a:p>
          <a:p>
            <a:pPr marL="457200" indent="-457200">
              <a:buFont typeface="Arial" panose="020B0604020202020204" pitchFamily="34" charset="0"/>
              <a:buChar char="•"/>
            </a:pPr>
            <a:r>
              <a:rPr lang="en-US" sz="2800" dirty="0">
                <a:solidFill>
                  <a:schemeClr val="bg1"/>
                </a:solidFill>
                <a:latin typeface="Arial Narrow" panose="020B0606020202030204" pitchFamily="34" charset="0"/>
              </a:rPr>
              <a:t>Ask about the change – “how will this make your life better?”</a:t>
            </a:r>
          </a:p>
          <a:p>
            <a:pPr marL="457200" indent="-457200">
              <a:buFont typeface="Arial" panose="020B0604020202020204" pitchFamily="34" charset="0"/>
              <a:buChar char="•"/>
            </a:pPr>
            <a:r>
              <a:rPr lang="en-US" sz="2800" dirty="0">
                <a:solidFill>
                  <a:schemeClr val="bg1"/>
                </a:solidFill>
                <a:latin typeface="Arial Narrow" panose="020B0606020202030204" pitchFamily="34" charset="0"/>
              </a:rPr>
              <a:t>Key questions – “what might be the next step?”</a:t>
            </a:r>
          </a:p>
          <a:p>
            <a:pPr marL="457200" indent="-457200">
              <a:buFont typeface="Arial" panose="020B0604020202020204" pitchFamily="34" charset="0"/>
              <a:buChar char="•"/>
            </a:pPr>
            <a:r>
              <a:rPr lang="en-US" sz="2800" dirty="0">
                <a:solidFill>
                  <a:schemeClr val="bg1"/>
                </a:solidFill>
                <a:latin typeface="Arial Narrow" panose="020B0606020202030204" pitchFamily="34" charset="0"/>
              </a:rPr>
              <a:t>Pregnant pause – allowing person time to think</a:t>
            </a:r>
          </a:p>
          <a:p>
            <a:pPr marL="457200" indent="-457200">
              <a:buFont typeface="Arial" panose="020B0604020202020204" pitchFamily="34" charset="0"/>
              <a:buChar char="•"/>
            </a:pPr>
            <a:r>
              <a:rPr lang="en-US" sz="2800" dirty="0">
                <a:solidFill>
                  <a:schemeClr val="bg1"/>
                </a:solidFill>
                <a:latin typeface="Arial Narrow" panose="020B0606020202030204" pitchFamily="34" charset="0"/>
              </a:rPr>
              <a:t>Troubleshooting – exploring obstacles and options</a:t>
            </a:r>
          </a:p>
          <a:p>
            <a:pPr marL="457200" indent="-457200">
              <a:buFont typeface="Arial" panose="020B0604020202020204" pitchFamily="34" charset="0"/>
              <a:buChar char="•"/>
            </a:pPr>
            <a:endParaRPr lang="en-US" sz="2800"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Individuals need to be ready to make a change plan.</a:t>
            </a:r>
          </a:p>
          <a:p>
            <a:endParaRPr lang="en-US" sz="2800" dirty="0">
              <a:solidFill>
                <a:schemeClr val="bg1"/>
              </a:solidFill>
              <a:latin typeface="Arial Narrow" panose="020B0606020202030204" pitchFamily="34" charset="0"/>
            </a:endParaRPr>
          </a:p>
          <a:p>
            <a:endParaRPr lang="en-US" sz="2800" dirty="0">
              <a:solidFill>
                <a:schemeClr val="bg1"/>
              </a:solidFill>
              <a:latin typeface="Arial Narrow" panose="020B0606020202030204" pitchFamily="34" charset="0"/>
            </a:endParaRPr>
          </a:p>
        </p:txBody>
      </p:sp>
      <p:sp>
        <p:nvSpPr>
          <p:cNvPr id="10" name="TextBox 9"/>
          <p:cNvSpPr txBox="1"/>
          <p:nvPr/>
        </p:nvSpPr>
        <p:spPr>
          <a:xfrm>
            <a:off x="652672" y="842464"/>
            <a:ext cx="3946449" cy="707886"/>
          </a:xfrm>
          <a:prstGeom prst="rect">
            <a:avLst/>
          </a:prstGeom>
          <a:noFill/>
        </p:spPr>
        <p:txBody>
          <a:bodyPr wrap="square" rtlCol="0">
            <a:spAutoFit/>
          </a:bodyPr>
          <a:lstStyle/>
          <a:p>
            <a:r>
              <a:rPr lang="en-US" sz="4000" spc="300" dirty="0">
                <a:solidFill>
                  <a:schemeClr val="bg1"/>
                </a:solidFill>
                <a:latin typeface="Arial Narrow" panose="020B0606020202030204" pitchFamily="34" charset="0"/>
              </a:rPr>
              <a:t>Change Plan</a:t>
            </a:r>
          </a:p>
        </p:txBody>
      </p:sp>
    </p:spTree>
    <p:custDataLst>
      <p:tags r:id="rId1"/>
    </p:custDataLst>
    <p:extLst>
      <p:ext uri="{BB962C8B-B14F-4D97-AF65-F5344CB8AC3E}">
        <p14:creationId xmlns:p14="http://schemas.microsoft.com/office/powerpoint/2010/main" val="1770149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grayscl/>
            <a:extLst>
              <a:ext uri="{28A0092B-C50C-407E-A947-70E740481C1C}">
                <a14:useLocalDpi xmlns:a14="http://schemas.microsoft.com/office/drawing/2010/main" val="0"/>
              </a:ext>
            </a:extLst>
          </a:blip>
          <a:srcRect r="7510"/>
          <a:stretch/>
        </p:blipFill>
        <p:spPr>
          <a:xfrm>
            <a:off x="298524" y="350452"/>
            <a:ext cx="8457287" cy="6198314"/>
          </a:xfrm>
          <a:prstGeom prst="rect">
            <a:avLst/>
          </a:prstGeom>
        </p:spPr>
      </p:pic>
      <p:sp>
        <p:nvSpPr>
          <p:cNvPr id="5" name="Rectangle 4"/>
          <p:cNvSpPr/>
          <p:nvPr/>
        </p:nvSpPr>
        <p:spPr>
          <a:xfrm>
            <a:off x="298524" y="329523"/>
            <a:ext cx="8454867" cy="6219243"/>
          </a:xfrm>
          <a:prstGeom prst="rect">
            <a:avLst/>
          </a:prstGeom>
          <a:solidFill>
            <a:srgbClr val="0046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98524" y="343392"/>
            <a:ext cx="8454867" cy="5719318"/>
            <a:chOff x="298524" y="343392"/>
            <a:chExt cx="8454867" cy="5719318"/>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latin typeface="Arial Narrow" panose="020B0606020202030204" pitchFamily="34" charset="0"/>
                </a:rPr>
                <a:t>Practicing the DARN Ruler</a:t>
              </a:r>
            </a:p>
          </p:txBody>
        </p:sp>
        <p:sp>
          <p:nvSpPr>
            <p:cNvPr id="6" name="TextBox 5"/>
            <p:cNvSpPr txBox="1"/>
            <p:nvPr/>
          </p:nvSpPr>
          <p:spPr>
            <a:xfrm>
              <a:off x="559357" y="1969282"/>
              <a:ext cx="7933199" cy="4093428"/>
            </a:xfrm>
            <a:prstGeom prst="rect">
              <a:avLst/>
            </a:prstGeom>
            <a:noFill/>
          </p:spPr>
          <p:txBody>
            <a:bodyPr wrap="square" rtlCol="0">
              <a:spAutoFit/>
            </a:bodyPr>
            <a:lstStyle/>
            <a:p>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Prior to our next meeting ….</a:t>
              </a:r>
            </a:p>
            <a:p>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r>
                <a:rPr lang="en-US" altLang="en-US" sz="2000" dirty="0">
                  <a:solidFill>
                    <a:schemeClr val="bg1"/>
                  </a:solidFill>
                  <a:latin typeface="Arial Narrow" panose="020B0606020202030204" pitchFamily="34" charset="0"/>
                </a:rPr>
                <a:t>Identify someone you are working with who is considering making a change or stuck moving forward.  Practice using the DARN ruler with them by:</a:t>
              </a:r>
              <a:br>
                <a:rPr lang="en-US" altLang="en-US" sz="2000" dirty="0">
                  <a:solidFill>
                    <a:schemeClr val="bg1"/>
                  </a:solidFill>
                  <a:latin typeface="Arial Narrow" panose="020B0606020202030204" pitchFamily="34" charset="0"/>
                </a:rPr>
              </a:br>
              <a:endParaRPr lang="en-US" altLang="ja-JP" sz="2000" dirty="0">
                <a:solidFill>
                  <a:schemeClr val="bg1"/>
                </a:solidFill>
                <a:latin typeface="Arial Narrow" panose="020B0606020202030204" pitchFamily="34" charset="0"/>
              </a:endParaRPr>
            </a:p>
            <a:p>
              <a:pPr marL="228600" indent="-228600">
                <a:buFont typeface="+mj-lt"/>
                <a:buAutoNum type="arabicPeriod"/>
              </a:pPr>
              <a:r>
                <a:rPr lang="en-US" altLang="en-US" sz="2000" dirty="0">
                  <a:solidFill>
                    <a:schemeClr val="bg1"/>
                  </a:solidFill>
                  <a:latin typeface="Arial Narrow" panose="020B0606020202030204" pitchFamily="34" charset="0"/>
                </a:rPr>
                <a:t>Asking what change they are considering</a:t>
              </a:r>
              <a:endParaRPr lang="en-US" altLang="ja-JP" sz="2000" dirty="0">
                <a:solidFill>
                  <a:schemeClr val="bg1"/>
                </a:solidFill>
                <a:latin typeface="Arial Narrow" panose="020B0606020202030204" pitchFamily="34" charset="0"/>
              </a:endParaRPr>
            </a:p>
            <a:p>
              <a:pPr marL="228600" indent="-228600">
                <a:buFont typeface="+mj-lt"/>
                <a:buAutoNum type="arabicPeriod"/>
              </a:pPr>
              <a:r>
                <a:rPr lang="en-US" altLang="en-US" sz="2000" dirty="0">
                  <a:solidFill>
                    <a:schemeClr val="bg1"/>
                  </a:solidFill>
                  <a:latin typeface="Arial Narrow" panose="020B0606020202030204" pitchFamily="34" charset="0"/>
                </a:rPr>
                <a:t>Define DARN and what each area means</a:t>
              </a:r>
              <a:endParaRPr lang="en-US" altLang="ja-JP" sz="2000" dirty="0">
                <a:solidFill>
                  <a:schemeClr val="bg1"/>
                </a:solidFill>
                <a:latin typeface="Arial Narrow" panose="020B0606020202030204" pitchFamily="34" charset="0"/>
              </a:endParaRPr>
            </a:p>
            <a:p>
              <a:pPr marL="228600" indent="-228600">
                <a:buFont typeface="+mj-lt"/>
                <a:buAutoNum type="arabicPeriod"/>
              </a:pPr>
              <a:r>
                <a:rPr lang="en-US" altLang="en-US" sz="2000" dirty="0">
                  <a:solidFill>
                    <a:schemeClr val="bg1"/>
                  </a:solidFill>
                  <a:latin typeface="Arial Narrow" panose="020B0606020202030204" pitchFamily="34" charset="0"/>
                </a:rPr>
                <a:t>Together go through the DARN process</a:t>
              </a:r>
              <a:endParaRPr lang="en-US" altLang="ja-JP" sz="2000" dirty="0">
                <a:solidFill>
                  <a:schemeClr val="bg1"/>
                </a:solidFill>
                <a:latin typeface="Arial Narrow" panose="020B0606020202030204" pitchFamily="34" charset="0"/>
              </a:endParaRPr>
            </a:p>
            <a:p>
              <a:pPr marL="228600" indent="-228600">
                <a:buFont typeface="+mj-lt"/>
                <a:buAutoNum type="arabicPeriod"/>
              </a:pPr>
              <a:r>
                <a:rPr lang="en-US" altLang="en-US" sz="2000" dirty="0">
                  <a:solidFill>
                    <a:schemeClr val="bg1"/>
                  </a:solidFill>
                  <a:latin typeface="Arial Narrow" panose="020B0606020202030204" pitchFamily="34" charset="0"/>
                </a:rPr>
                <a:t>When finished, ask for their reflections</a:t>
              </a:r>
            </a:p>
            <a:p>
              <a:pPr marL="228600" indent="-228600">
                <a:buFont typeface="+mj-lt"/>
                <a:buAutoNum type="arabicPeriod"/>
              </a:pPr>
              <a:endParaRPr lang="en-US" altLang="en-US" sz="2000" dirty="0">
                <a:solidFill>
                  <a:schemeClr val="bg1"/>
                </a:solidFill>
                <a:latin typeface="Arial Narrow" panose="020B0606020202030204" pitchFamily="34" charset="0"/>
              </a:endParaRPr>
            </a:p>
            <a:p>
              <a:r>
                <a:rPr lang="en-US" altLang="en-US" sz="2000" dirty="0">
                  <a:solidFill>
                    <a:schemeClr val="bg1"/>
                  </a:solidFill>
                  <a:latin typeface="Arial Narrow" panose="020B0606020202030204" pitchFamily="34" charset="0"/>
                </a:rPr>
                <a:t>What did YOU learn through the experience?  Be prepared to discuss with group next session.</a:t>
              </a:r>
            </a:p>
            <a:p>
              <a:pPr marL="457200" indent="-457200">
                <a:buFont typeface="+mj-lt"/>
                <a:buAutoNum type="arabicPeriod"/>
              </a:pPr>
              <a:endParaRPr lang="en-US" sz="2000" b="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649263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8452" y="912865"/>
            <a:ext cx="8489798" cy="5570899"/>
            <a:chOff x="368452" y="912865"/>
            <a:chExt cx="8489798" cy="5570899"/>
          </a:xfrm>
        </p:grpSpPr>
        <p:sp>
          <p:nvSpPr>
            <p:cNvPr id="10" name="Rectangle 9"/>
            <p:cNvSpPr/>
            <p:nvPr/>
          </p:nvSpPr>
          <p:spPr>
            <a:xfrm>
              <a:off x="368452" y="3325865"/>
              <a:ext cx="8489798" cy="3157899"/>
            </a:xfrm>
            <a:prstGeom prst="rect">
              <a:avLst/>
            </a:prstGeom>
            <a:solidFill>
              <a:srgbClr val="0046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8458" y="1078972"/>
              <a:ext cx="2742449" cy="584775"/>
            </a:xfrm>
            <a:prstGeom prst="rect">
              <a:avLst/>
            </a:prstGeom>
            <a:noFill/>
          </p:spPr>
          <p:txBody>
            <a:bodyPr wrap="square" rtlCol="0">
              <a:spAutoFit/>
            </a:bodyPr>
            <a:lstStyle/>
            <a:p>
              <a:pPr algn="ctr"/>
              <a:r>
                <a:rPr lang="en-US" sz="3200" spc="300" dirty="0">
                  <a:solidFill>
                    <a:srgbClr val="00467F"/>
                  </a:solidFill>
                  <a:latin typeface="Century Gothic" panose="020B0502020202020204" pitchFamily="34" charset="0"/>
                </a:rPr>
                <a:t>SUMMARY</a:t>
              </a:r>
            </a:p>
          </p:txBody>
        </p:sp>
        <p:sp>
          <p:nvSpPr>
            <p:cNvPr id="6" name="TextBox 5"/>
            <p:cNvSpPr txBox="1"/>
            <p:nvPr/>
          </p:nvSpPr>
          <p:spPr>
            <a:xfrm>
              <a:off x="3337637" y="3766040"/>
              <a:ext cx="5322358" cy="1938992"/>
            </a:xfrm>
            <a:prstGeom prst="rect">
              <a:avLst/>
            </a:prstGeom>
            <a:noFill/>
          </p:spPr>
          <p:txBody>
            <a:bodyPr wrap="square" rtlCol="0">
              <a:spAutoFit/>
            </a:bodyPr>
            <a:lstStyle/>
            <a:p>
              <a:pPr marL="342900" indent="-342900">
                <a:buAutoNum type="arabicPeriod"/>
              </a:pP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MI process follows a logical sequence </a:t>
              </a:r>
            </a:p>
            <a:p>
              <a:pPr marL="342900" indent="-342900">
                <a:buAutoNum type="arabicPeriod"/>
              </a:pP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Each MI step builds on another, there is overlap </a:t>
              </a:r>
            </a:p>
            <a:p>
              <a:pPr marL="342900" indent="-342900">
                <a:buAutoNum type="arabicPeriod"/>
              </a:pP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Build on change talk to enhance internal motivation</a:t>
              </a:r>
            </a:p>
            <a:p>
              <a:pPr marL="342900" indent="-342900">
                <a:buAutoNum type="arabicPeriod"/>
              </a:pP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Notice sustain talk</a:t>
              </a:r>
            </a:p>
            <a:p>
              <a:pPr marL="342900" indent="-342900">
                <a:buAutoNum type="arabicPeriod"/>
              </a:pP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Move individual towards making a change plan when THEY are ready</a:t>
              </a:r>
              <a:endParaRPr lang="en-US" sz="2000" dirty="0"/>
            </a:p>
          </p:txBody>
        </p:sp>
        <p:sp>
          <p:nvSpPr>
            <p:cNvPr id="2" name="TextBox 1"/>
            <p:cNvSpPr txBox="1"/>
            <p:nvPr/>
          </p:nvSpPr>
          <p:spPr>
            <a:xfrm>
              <a:off x="886918" y="3747257"/>
              <a:ext cx="2105527" cy="1323439"/>
            </a:xfrm>
            <a:prstGeom prst="rect">
              <a:avLst/>
            </a:prstGeom>
            <a:noFill/>
          </p:spPr>
          <p:txBody>
            <a:bodyPr wrap="square" rtlCol="0">
              <a:spAutoFit/>
            </a:bodyPr>
            <a:lstStyle/>
            <a:p>
              <a:pPr algn="ctr"/>
              <a:r>
                <a:rPr lang="en-US" sz="2000" dirty="0">
                  <a:solidFill>
                    <a:srgbClr val="00467F"/>
                  </a:solidFill>
                  <a:latin typeface="Century Gothic" panose="020B0502020202020204" pitchFamily="34" charset="0"/>
                </a:rPr>
                <a:t>Engaging</a:t>
              </a:r>
            </a:p>
            <a:p>
              <a:pPr algn="ctr"/>
              <a:r>
                <a:rPr lang="en-US" sz="2000" dirty="0">
                  <a:solidFill>
                    <a:srgbClr val="00467F"/>
                  </a:solidFill>
                  <a:latin typeface="Century Gothic" panose="020B0502020202020204" pitchFamily="34" charset="0"/>
                </a:rPr>
                <a:t>Focusing</a:t>
              </a:r>
            </a:p>
            <a:p>
              <a:pPr algn="ctr"/>
              <a:r>
                <a:rPr lang="en-US" sz="2000" dirty="0">
                  <a:solidFill>
                    <a:srgbClr val="00467F"/>
                  </a:solidFill>
                  <a:latin typeface="Century Gothic" panose="020B0502020202020204" pitchFamily="34" charset="0"/>
                </a:rPr>
                <a:t>Evoking</a:t>
              </a:r>
            </a:p>
            <a:p>
              <a:pPr algn="ctr"/>
              <a:r>
                <a:rPr lang="en-US" sz="2000" dirty="0">
                  <a:solidFill>
                    <a:srgbClr val="00467F"/>
                  </a:solidFill>
                  <a:latin typeface="Century Gothic" panose="020B0502020202020204" pitchFamily="34" charset="0"/>
                </a:rPr>
                <a:t>Planning</a:t>
              </a:r>
            </a:p>
          </p:txBody>
        </p:sp>
        <p:sp>
          <p:nvSpPr>
            <p:cNvPr id="3" name="TextBox 2"/>
            <p:cNvSpPr txBox="1"/>
            <p:nvPr/>
          </p:nvSpPr>
          <p:spPr>
            <a:xfrm>
              <a:off x="1279999" y="1761846"/>
              <a:ext cx="1436284" cy="369332"/>
            </a:xfrm>
            <a:prstGeom prst="rect">
              <a:avLst/>
            </a:prstGeom>
            <a:noFill/>
          </p:spPr>
          <p:txBody>
            <a:bodyPr wrap="square" rtlCol="0">
              <a:spAutoFit/>
            </a:bodyPr>
            <a:lstStyle/>
            <a:p>
              <a:r>
                <a:rPr lang="en-US" dirty="0">
                  <a:latin typeface="Century Gothic" panose="020B0502020202020204" pitchFamily="34" charset="0"/>
                </a:rPr>
                <a:t>Module 3</a:t>
              </a:r>
            </a:p>
          </p:txBody>
        </p:sp>
      </p:grpSp>
    </p:spTree>
    <p:custDataLst>
      <p:tags r:id="rId1"/>
    </p:custDataLst>
    <p:extLst>
      <p:ext uri="{BB962C8B-B14F-4D97-AF65-F5344CB8AC3E}">
        <p14:creationId xmlns:p14="http://schemas.microsoft.com/office/powerpoint/2010/main" val="1376213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with question marks"/>
          <p:cNvPicPr>
            <a:picLocks noChangeAspect="1"/>
          </p:cNvPicPr>
          <p:nvPr/>
        </p:nvPicPr>
        <p:blipFill rotWithShape="1">
          <a:blip r:embed="rId4" cstate="print">
            <a:grayscl/>
            <a:extLst>
              <a:ext uri="{28A0092B-C50C-407E-A947-70E740481C1C}">
                <a14:useLocalDpi xmlns:a14="http://schemas.microsoft.com/office/drawing/2010/main" val="0"/>
              </a:ext>
            </a:extLst>
          </a:blip>
          <a:srcRect r="54801"/>
          <a:stretch/>
        </p:blipFill>
        <p:spPr>
          <a:xfrm>
            <a:off x="319029" y="339969"/>
            <a:ext cx="8495787" cy="6265472"/>
          </a:xfrm>
          <a:prstGeom prst="rect">
            <a:avLst/>
          </a:prstGeom>
        </p:spPr>
      </p:pic>
      <p:sp>
        <p:nvSpPr>
          <p:cNvPr id="2" name="Rectangle 1"/>
          <p:cNvSpPr/>
          <p:nvPr/>
        </p:nvSpPr>
        <p:spPr>
          <a:xfrm>
            <a:off x="319029" y="4463682"/>
            <a:ext cx="8495787" cy="2141759"/>
          </a:xfrm>
          <a:prstGeom prst="rect">
            <a:avLst/>
          </a:prstGeom>
          <a:solidFill>
            <a:srgbClr val="00467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05754" y="4970026"/>
            <a:ext cx="3122335" cy="923330"/>
          </a:xfrm>
          <a:prstGeom prst="rect">
            <a:avLst/>
          </a:prstGeom>
          <a:noFill/>
        </p:spPr>
        <p:txBody>
          <a:bodyPr wrap="square" rtlCol="0">
            <a:spAutoFit/>
          </a:bodyPr>
          <a:lstStyle/>
          <a:p>
            <a:r>
              <a:rPr lang="en-US" sz="5400" i="1" dirty="0">
                <a:solidFill>
                  <a:schemeClr val="bg1"/>
                </a:solidFill>
                <a:latin typeface="Arial Narrow" panose="020B0606020202030204" pitchFamily="34" charset="0"/>
              </a:rPr>
              <a:t>Questions?</a:t>
            </a:r>
          </a:p>
        </p:txBody>
      </p:sp>
    </p:spTree>
    <p:custDataLst>
      <p:tags r:id="rId1"/>
    </p:custDataLst>
    <p:extLst>
      <p:ext uri="{BB962C8B-B14F-4D97-AF65-F5344CB8AC3E}">
        <p14:creationId xmlns:p14="http://schemas.microsoft.com/office/powerpoint/2010/main" val="3206441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aper boats sailing side by side."/>
          <p:cNvPicPr>
            <a:picLocks noChangeAspect="1"/>
          </p:cNvPicPr>
          <p:nvPr/>
        </p:nvPicPr>
        <p:blipFill rotWithShape="1">
          <a:blip r:embed="rId4" cstate="print">
            <a:grayscl/>
            <a:extLst>
              <a:ext uri="{28A0092B-C50C-407E-A947-70E740481C1C}">
                <a14:useLocalDpi xmlns:a14="http://schemas.microsoft.com/office/drawing/2010/main" val="0"/>
              </a:ext>
            </a:extLst>
          </a:blip>
          <a:srcRect l="34164" b="3933"/>
          <a:stretch/>
        </p:blipFill>
        <p:spPr>
          <a:xfrm>
            <a:off x="299258" y="601989"/>
            <a:ext cx="8454133" cy="5968155"/>
          </a:xfrm>
          <a:prstGeom prst="rect">
            <a:avLst/>
          </a:prstGeom>
        </p:spPr>
      </p:pic>
      <p:sp>
        <p:nvSpPr>
          <p:cNvPr id="5" name="Rectangle 4"/>
          <p:cNvSpPr/>
          <p:nvPr/>
        </p:nvSpPr>
        <p:spPr>
          <a:xfrm>
            <a:off x="298523" y="343392"/>
            <a:ext cx="8454867" cy="6205439"/>
          </a:xfrm>
          <a:prstGeom prst="rect">
            <a:avLst/>
          </a:prstGeom>
          <a:solidFill>
            <a:srgbClr val="0046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98524" y="343392"/>
            <a:ext cx="8454867" cy="3671597"/>
            <a:chOff x="298524" y="343392"/>
            <a:chExt cx="8454867" cy="3671597"/>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6" name="TextBox 5"/>
            <p:cNvSpPr txBox="1"/>
            <p:nvPr/>
          </p:nvSpPr>
          <p:spPr>
            <a:xfrm>
              <a:off x="589346" y="2383773"/>
              <a:ext cx="7933199" cy="1631216"/>
            </a:xfrm>
            <a:prstGeom prst="rect">
              <a:avLst/>
            </a:prstGeom>
            <a:noFill/>
          </p:spPr>
          <p:txBody>
            <a:bodyPr wrap="square" rtlCol="0">
              <a:spAutoFit/>
            </a:bodyPr>
            <a:lstStyle/>
            <a:p>
              <a:pPr marL="457200" lvl="0" indent="-457200">
                <a:buFont typeface="+mj-lt"/>
                <a:buAutoNum type="arabicPeriod"/>
              </a:pPr>
              <a:r>
                <a:rPr lang="en-US" sz="2000" dirty="0">
                  <a:solidFill>
                    <a:prstClr val="white"/>
                  </a:solidFill>
                  <a:latin typeface="Arial Narrow" panose="020B0606020202030204" pitchFamily="34" charset="0"/>
                  <a:ea typeface="Cambria Math" panose="02040503050406030204" pitchFamily="18" charset="0"/>
                  <a:cs typeface="Microsoft New Tai Lue" panose="020B0502040204020203" pitchFamily="34" charset="0"/>
                </a:rPr>
                <a:t>Describe your experience using the taste of MI.</a:t>
              </a:r>
            </a:p>
            <a:p>
              <a:pPr marL="457200" lvl="0" indent="-457200">
                <a:buFont typeface="+mj-lt"/>
                <a:buAutoNum type="arabicPeriod"/>
              </a:pPr>
              <a:r>
                <a:rPr lang="en-US" sz="2000" dirty="0">
                  <a:solidFill>
                    <a:prstClr val="white"/>
                  </a:solidFill>
                  <a:latin typeface="Arial Narrow" panose="020B0606020202030204" pitchFamily="34" charset="0"/>
                  <a:ea typeface="Cambria Math" panose="02040503050406030204" pitchFamily="18" charset="0"/>
                  <a:cs typeface="Microsoft New Tai Lue" panose="020B0502040204020203" pitchFamily="34" charset="0"/>
                </a:rPr>
                <a:t>What information were you able to gather from the conversation?</a:t>
              </a:r>
            </a:p>
            <a:p>
              <a:pPr marL="457200" lvl="0" indent="-457200">
                <a:buFont typeface="+mj-lt"/>
                <a:buAutoNum type="arabicPeriod"/>
              </a:pPr>
              <a:r>
                <a:rPr lang="en-US" sz="2000" dirty="0">
                  <a:solidFill>
                    <a:prstClr val="white"/>
                  </a:solidFill>
                  <a:latin typeface="Arial Narrow" panose="020B0606020202030204" pitchFamily="34" charset="0"/>
                  <a:ea typeface="Cambria Math" panose="02040503050406030204" pitchFamily="18" charset="0"/>
                  <a:cs typeface="Microsoft New Tai Lue" panose="020B0502040204020203" pitchFamily="34" charset="0"/>
                </a:rPr>
                <a:t>How did this experience compare to other conversations you’ve had with them? </a:t>
              </a:r>
            </a:p>
            <a:p>
              <a:pPr marL="457200" lvl="0" indent="-457200">
                <a:buFont typeface="+mj-lt"/>
                <a:buAutoNum type="arabicPeriod"/>
              </a:pPr>
              <a:r>
                <a:rPr lang="en-US" sz="2000" dirty="0">
                  <a:solidFill>
                    <a:prstClr val="white"/>
                  </a:solidFill>
                  <a:latin typeface="Arial Narrow" panose="020B0606020202030204" pitchFamily="34" charset="0"/>
                  <a:ea typeface="Cambria Math" panose="02040503050406030204" pitchFamily="18" charset="0"/>
                  <a:cs typeface="Microsoft New Tai Lue" panose="020B0502040204020203" pitchFamily="34" charset="0"/>
                </a:rPr>
                <a:t>How did this experience help to convey the spirit of MI?</a:t>
              </a: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55724" y="452766"/>
              <a:ext cx="42214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prstClr val="white">
                      <a:lumMod val="85000"/>
                    </a:prstClr>
                  </a:solidFill>
                  <a:effectLst/>
                  <a:uLnTx/>
                  <a:uFillTx/>
                  <a:latin typeface="Century Gothic" panose="020B0502020202020204" pitchFamily="34" charset="0"/>
                  <a:ea typeface="+mn-ea"/>
                  <a:cs typeface="+mn-cs"/>
                </a:rPr>
                <a:t>ACTIVITY</a:t>
              </a:r>
            </a:p>
          </p:txBody>
        </p:sp>
      </p:grpSp>
      <p:sp>
        <p:nvSpPr>
          <p:cNvPr id="7" name="Rectangle 6"/>
          <p:cNvSpPr/>
          <p:nvPr/>
        </p:nvSpPr>
        <p:spPr>
          <a:xfrm>
            <a:off x="555723" y="1647972"/>
            <a:ext cx="4520212" cy="523220"/>
          </a:xfrm>
          <a:prstGeom prst="rect">
            <a:avLst/>
          </a:prstGeom>
        </p:spPr>
        <p:txBody>
          <a:bodyPr wrap="none">
            <a:spAutoFit/>
          </a:bodyPr>
          <a:lstStyle/>
          <a:p>
            <a:pPr lvl="0">
              <a:defRPr/>
            </a:pPr>
            <a:r>
              <a:rPr lang="en-US" sz="2800" dirty="0">
                <a:solidFill>
                  <a:prstClr val="white"/>
                </a:solidFill>
                <a:latin typeface="Arial Narrow" panose="020B0606020202030204" pitchFamily="34" charset="0"/>
                <a:ea typeface="Cambria Math" panose="02040503050406030204" pitchFamily="18" charset="0"/>
                <a:cs typeface="Microsoft New Tai Lue" panose="020B0502040204020203" pitchFamily="34" charset="0"/>
              </a:rPr>
              <a:t>Taste of Motivational Interviewing</a:t>
            </a:r>
          </a:p>
        </p:txBody>
      </p:sp>
    </p:spTree>
    <p:custDataLst>
      <p:tags r:id="rId1"/>
    </p:custDataLst>
    <p:extLst>
      <p:ext uri="{BB962C8B-B14F-4D97-AF65-F5344CB8AC3E}">
        <p14:creationId xmlns:p14="http://schemas.microsoft.com/office/powerpoint/2010/main" val="1116435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7424"/>
          <a:stretch/>
        </p:blipFill>
        <p:spPr>
          <a:xfrm>
            <a:off x="339813" y="349322"/>
            <a:ext cx="8465140" cy="6182398"/>
          </a:xfrm>
          <a:prstGeom prst="rect">
            <a:avLst/>
          </a:prstGeom>
        </p:spPr>
      </p:pic>
      <p:sp>
        <p:nvSpPr>
          <p:cNvPr id="2" name="Rectangle 1"/>
          <p:cNvSpPr/>
          <p:nvPr/>
        </p:nvSpPr>
        <p:spPr>
          <a:xfrm>
            <a:off x="339813" y="3373820"/>
            <a:ext cx="8469630" cy="3157899"/>
          </a:xfrm>
          <a:prstGeom prst="rect">
            <a:avLst/>
          </a:prstGeom>
          <a:solidFill>
            <a:srgbClr val="7F7F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807132" y="2511971"/>
            <a:ext cx="1502979" cy="1502979"/>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97162" y="2511971"/>
            <a:ext cx="1502979" cy="1502979"/>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5149" y="4364852"/>
            <a:ext cx="1833799" cy="1077218"/>
          </a:xfrm>
          <a:prstGeom prst="rect">
            <a:avLst/>
          </a:prstGeom>
          <a:noFill/>
        </p:spPr>
        <p:txBody>
          <a:bodyPr wrap="square" rtlCol="0">
            <a:spAutoFit/>
          </a:bodyPr>
          <a:lstStyle/>
          <a:p>
            <a:r>
              <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Define the four processes of motivational interviewing</a:t>
            </a:r>
          </a:p>
        </p:txBody>
      </p:sp>
      <p:sp>
        <p:nvSpPr>
          <p:cNvPr id="6" name="TextBox 5"/>
          <p:cNvSpPr txBox="1"/>
          <p:nvPr/>
        </p:nvSpPr>
        <p:spPr>
          <a:xfrm>
            <a:off x="2863032" y="4364852"/>
            <a:ext cx="1783691" cy="830997"/>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Differentiate between sustain talk and change talk</a:t>
            </a:r>
            <a:endPar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7" name="TextBox 6"/>
          <p:cNvSpPr txBox="1"/>
          <p:nvPr/>
        </p:nvSpPr>
        <p:spPr>
          <a:xfrm>
            <a:off x="1311977" y="2804906"/>
            <a:ext cx="493288"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1</a:t>
            </a:r>
          </a:p>
        </p:txBody>
      </p:sp>
      <p:sp>
        <p:nvSpPr>
          <p:cNvPr id="8" name="TextBox 7"/>
          <p:cNvSpPr txBox="1"/>
          <p:nvPr/>
        </p:nvSpPr>
        <p:spPr>
          <a:xfrm>
            <a:off x="3301940" y="2782760"/>
            <a:ext cx="49342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2</a:t>
            </a:r>
          </a:p>
        </p:txBody>
      </p:sp>
      <p:sp>
        <p:nvSpPr>
          <p:cNvPr id="9" name="Oval 8"/>
          <p:cNvSpPr/>
          <p:nvPr/>
        </p:nvSpPr>
        <p:spPr>
          <a:xfrm>
            <a:off x="4853851" y="2511971"/>
            <a:ext cx="1502979" cy="1502979"/>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57935" y="2511971"/>
            <a:ext cx="1502979" cy="1502979"/>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78444" y="2782760"/>
            <a:ext cx="45379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3</a:t>
            </a:r>
          </a:p>
        </p:txBody>
      </p:sp>
      <p:sp>
        <p:nvSpPr>
          <p:cNvPr id="12" name="TextBox 11"/>
          <p:cNvSpPr txBox="1"/>
          <p:nvPr/>
        </p:nvSpPr>
        <p:spPr>
          <a:xfrm>
            <a:off x="7362823" y="2817833"/>
            <a:ext cx="49320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4</a:t>
            </a:r>
          </a:p>
        </p:txBody>
      </p:sp>
      <p:sp>
        <p:nvSpPr>
          <p:cNvPr id="13" name="TextBox 12"/>
          <p:cNvSpPr txBox="1"/>
          <p:nvPr/>
        </p:nvSpPr>
        <p:spPr>
          <a:xfrm>
            <a:off x="4777276" y="4364852"/>
            <a:ext cx="1926000" cy="830997"/>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Practice assessing motivation for change using the DARN-CAT</a:t>
            </a:r>
            <a:endPar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4" name="TextBox 13"/>
          <p:cNvSpPr txBox="1"/>
          <p:nvPr/>
        </p:nvSpPr>
        <p:spPr>
          <a:xfrm>
            <a:off x="6917360" y="4364852"/>
            <a:ext cx="1677999" cy="1077218"/>
          </a:xfrm>
          <a:prstGeom prst="rect">
            <a:avLst/>
          </a:prstGeom>
          <a:noFill/>
        </p:spPr>
        <p:txBody>
          <a:bodyPr wrap="square" rtlCol="0">
            <a:spAutoFit/>
          </a:bodyPr>
          <a:lstStyle/>
          <a:p>
            <a:pPr lvl="0"/>
            <a:r>
              <a:rPr lang="en-US" sz="1600" i="1" dirty="0">
                <a:solidFill>
                  <a:schemeClr val="bg1"/>
                </a:solidFill>
                <a:latin typeface="Arial Narrow" panose="020B0606020202030204" pitchFamily="34" charset="0"/>
              </a:rPr>
              <a:t>Develop strategies for moving from change talk to planning</a:t>
            </a:r>
            <a:endParaRPr lang="en-US" sz="1600" dirty="0"/>
          </a:p>
        </p:txBody>
      </p:sp>
      <p:sp>
        <p:nvSpPr>
          <p:cNvPr id="18" name="TextBox 17"/>
          <p:cNvSpPr txBox="1"/>
          <p:nvPr/>
        </p:nvSpPr>
        <p:spPr>
          <a:xfrm>
            <a:off x="4469259" y="834086"/>
            <a:ext cx="4431152" cy="707886"/>
          </a:xfrm>
          <a:prstGeom prst="rect">
            <a:avLst/>
          </a:prstGeom>
          <a:noFill/>
        </p:spPr>
        <p:txBody>
          <a:bodyPr wrap="square" rtlCol="0">
            <a:spAutoFit/>
          </a:bodyPr>
          <a:lstStyle/>
          <a:p>
            <a:r>
              <a:rPr lang="en-US" sz="4000" spc="300" dirty="0">
                <a:latin typeface="Arial Narrow" panose="020B0606020202030204" pitchFamily="34" charset="0"/>
              </a:rPr>
              <a:t>Module Objectives</a:t>
            </a:r>
          </a:p>
        </p:txBody>
      </p:sp>
    </p:spTree>
    <p:custDataLst>
      <p:tags r:id="rId1"/>
    </p:custDataLst>
    <p:extLst>
      <p:ext uri="{BB962C8B-B14F-4D97-AF65-F5344CB8AC3E}">
        <p14:creationId xmlns:p14="http://schemas.microsoft.com/office/powerpoint/2010/main" val="1909620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363" y="4681632"/>
            <a:ext cx="3139066" cy="1343847"/>
          </a:xfrm>
        </p:spPr>
        <p:txBody>
          <a:bodyPr>
            <a:noAutofit/>
          </a:bodyPr>
          <a:lstStyle/>
          <a:p>
            <a:r>
              <a:rPr lang="en-US" sz="8000" dirty="0">
                <a:solidFill>
                  <a:srgbClr val="00467F"/>
                </a:solidFill>
                <a:latin typeface="Century Gothic" panose="020B0502020202020204" pitchFamily="34" charset="0"/>
              </a:rPr>
              <a:t>WHY?</a:t>
            </a:r>
            <a:r>
              <a:rPr lang="en-US" sz="9600" b="1" dirty="0">
                <a:solidFill>
                  <a:srgbClr val="00467F"/>
                </a:solidFill>
                <a:latin typeface="Century Gothic" panose="020B0502020202020204" pitchFamily="34" charset="0"/>
              </a:rPr>
              <a:t> </a:t>
            </a:r>
          </a:p>
        </p:txBody>
      </p:sp>
    </p:spTree>
    <p:custDataLst>
      <p:tags r:id="rId1"/>
    </p:custDataLst>
    <p:extLst>
      <p:ext uri="{BB962C8B-B14F-4D97-AF65-F5344CB8AC3E}">
        <p14:creationId xmlns:p14="http://schemas.microsoft.com/office/powerpoint/2010/main" val="111608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descr="Graphic depiction of steps"/>
          <p:cNvGraphicFramePr>
            <a:graphicFrameLocks noGrp="1"/>
          </p:cNvGraphicFramePr>
          <p:nvPr>
            <p:ph idx="1"/>
            <p:extLst>
              <p:ext uri="{D42A27DB-BD31-4B8C-83A1-F6EECF244321}">
                <p14:modId xmlns:p14="http://schemas.microsoft.com/office/powerpoint/2010/main" val="273391231"/>
              </p:ext>
            </p:extLst>
          </p:nvPr>
        </p:nvGraphicFramePr>
        <p:xfrm>
          <a:off x="723652" y="1622929"/>
          <a:ext cx="7886700" cy="3948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722323" y="4623649"/>
            <a:ext cx="7888029" cy="849751"/>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1729768" y="4423126"/>
            <a:ext cx="5873138" cy="125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2"/>
                </a:solidFill>
                <a:latin typeface="Century Gothic" panose="020B0502020202020204" pitchFamily="34" charset="0"/>
              </a:rPr>
              <a:t>4 Key Processes in MI</a:t>
            </a:r>
          </a:p>
        </p:txBody>
      </p:sp>
    </p:spTree>
    <p:custDataLst>
      <p:tags r:id="rId1"/>
    </p:custDataLst>
    <p:extLst>
      <p:ext uri="{BB962C8B-B14F-4D97-AF65-F5344CB8AC3E}">
        <p14:creationId xmlns:p14="http://schemas.microsoft.com/office/powerpoint/2010/main" val="2747912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image of circles with notes intersecting showing connection and engagement"/>
          <p:cNvPicPr>
            <a:picLocks noChangeAspect="1"/>
          </p:cNvPicPr>
          <p:nvPr/>
        </p:nvPicPr>
        <p:blipFill rotWithShape="1">
          <a:blip r:embed="rId4" cstate="print">
            <a:extLst>
              <a:ext uri="{28A0092B-C50C-407E-A947-70E740481C1C}">
                <a14:useLocalDpi xmlns:a14="http://schemas.microsoft.com/office/drawing/2010/main" val="0"/>
              </a:ext>
            </a:extLst>
          </a:blip>
          <a:srcRect l="43912"/>
          <a:stretch/>
        </p:blipFill>
        <p:spPr>
          <a:xfrm flipV="1">
            <a:off x="329300" y="399987"/>
            <a:ext cx="8474885" cy="6167059"/>
          </a:xfrm>
          <a:prstGeom prst="rect">
            <a:avLst/>
          </a:prstGeom>
        </p:spPr>
      </p:pic>
      <p:sp>
        <p:nvSpPr>
          <p:cNvPr id="9" name="Rectangle 8"/>
          <p:cNvSpPr/>
          <p:nvPr/>
        </p:nvSpPr>
        <p:spPr>
          <a:xfrm>
            <a:off x="329299" y="4180114"/>
            <a:ext cx="8474885" cy="2386932"/>
          </a:xfrm>
          <a:prstGeom prst="rect">
            <a:avLst/>
          </a:prstGeom>
          <a:solidFill>
            <a:srgbClr val="00467F">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11767" y="4345438"/>
            <a:ext cx="4221481" cy="646331"/>
          </a:xfrm>
          <a:prstGeom prst="rect">
            <a:avLst/>
          </a:prstGeom>
          <a:noFill/>
        </p:spPr>
        <p:txBody>
          <a:bodyPr wrap="square" rtlCol="0">
            <a:spAutoFit/>
          </a:bodyPr>
          <a:lstStyle/>
          <a:p>
            <a:pPr algn="r"/>
            <a:r>
              <a:rPr lang="en-US" sz="3600" spc="300" dirty="0">
                <a:solidFill>
                  <a:schemeClr val="bg1"/>
                </a:solidFill>
                <a:latin typeface="Arial Narrow" panose="020B0606020202030204" pitchFamily="34" charset="0"/>
              </a:rPr>
              <a:t>Engaging</a:t>
            </a:r>
          </a:p>
        </p:txBody>
      </p:sp>
      <p:sp>
        <p:nvSpPr>
          <p:cNvPr id="7" name="TextBox 6"/>
          <p:cNvSpPr txBox="1"/>
          <p:nvPr/>
        </p:nvSpPr>
        <p:spPr>
          <a:xfrm>
            <a:off x="543697" y="4991769"/>
            <a:ext cx="7989551" cy="1200329"/>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pPr algn="r"/>
            <a:r>
              <a:rPr lang="en-US" sz="2800" dirty="0">
                <a:latin typeface="Arial Narrow" panose="020B0606020202030204" pitchFamily="34" charset="0"/>
              </a:rPr>
              <a:t>Listening, showing empathy, being person-centered, seeking to understand other’s perspective</a:t>
            </a:r>
          </a:p>
          <a:p>
            <a:endParaRPr lang="en-US"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2232661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ffee cup"/>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962186" y="1271618"/>
            <a:ext cx="4608674" cy="3685294"/>
          </a:xfrm>
          <a:prstGeom prst="rect">
            <a:avLst/>
          </a:prstGeom>
        </p:spPr>
      </p:pic>
      <p:grpSp>
        <p:nvGrpSpPr>
          <p:cNvPr id="2" name="Group 1"/>
          <p:cNvGrpSpPr/>
          <p:nvPr/>
        </p:nvGrpSpPr>
        <p:grpSpPr>
          <a:xfrm>
            <a:off x="698740" y="4357393"/>
            <a:ext cx="7980186" cy="1399559"/>
            <a:chOff x="698740" y="4407104"/>
            <a:chExt cx="7980186" cy="1399559"/>
          </a:xfrm>
        </p:grpSpPr>
        <p:sp>
          <p:nvSpPr>
            <p:cNvPr id="3" name="Rectangle 2"/>
            <p:cNvSpPr/>
            <p:nvPr/>
          </p:nvSpPr>
          <p:spPr>
            <a:xfrm>
              <a:off x="698740" y="4407104"/>
              <a:ext cx="7980186" cy="1399559"/>
            </a:xfrm>
            <a:prstGeom prst="rect">
              <a:avLst/>
            </a:prstGeom>
            <a:noFill/>
          </p:spPr>
        </p:sp>
        <p:sp>
          <p:nvSpPr>
            <p:cNvPr id="5" name="Freeform 4" descr="Theese are gray blocks that have areas where MI can be implemented in such as Supported Employment, Supported Education, Housing, Substance Use Treatment, Illness management and Recovery and Assertive Community Treatment."/>
            <p:cNvSpPr/>
            <p:nvPr/>
          </p:nvSpPr>
          <p:spPr>
            <a:xfrm>
              <a:off x="806069" y="4675078"/>
              <a:ext cx="1476801" cy="886081"/>
            </a:xfrm>
            <a:custGeom>
              <a:avLst/>
              <a:gdLst>
                <a:gd name="connsiteX0" fmla="*/ 0 w 1476801"/>
                <a:gd name="connsiteY0" fmla="*/ 0 h 886081"/>
                <a:gd name="connsiteX1" fmla="*/ 1476801 w 1476801"/>
                <a:gd name="connsiteY1" fmla="*/ 0 h 886081"/>
                <a:gd name="connsiteX2" fmla="*/ 1476801 w 1476801"/>
                <a:gd name="connsiteY2" fmla="*/ 886081 h 886081"/>
                <a:gd name="connsiteX3" fmla="*/ 0 w 1476801"/>
                <a:gd name="connsiteY3" fmla="*/ 886081 h 886081"/>
                <a:gd name="connsiteX4" fmla="*/ 0 w 1476801"/>
                <a:gd name="connsiteY4" fmla="*/ 0 h 88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01" h="886081">
                  <a:moveTo>
                    <a:pt x="0" y="0"/>
                  </a:moveTo>
                  <a:lnTo>
                    <a:pt x="1476801" y="0"/>
                  </a:lnTo>
                  <a:lnTo>
                    <a:pt x="1476801" y="886081"/>
                  </a:lnTo>
                  <a:lnTo>
                    <a:pt x="0" y="886081"/>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a:latin typeface="Arial Narrow" panose="020B0606020202030204" pitchFamily="34" charset="0"/>
                </a:rPr>
                <a:t>Goals and Desires</a:t>
              </a:r>
            </a:p>
          </p:txBody>
        </p:sp>
        <p:sp>
          <p:nvSpPr>
            <p:cNvPr id="6" name="Freeform 5"/>
            <p:cNvSpPr/>
            <p:nvPr/>
          </p:nvSpPr>
          <p:spPr>
            <a:xfrm>
              <a:off x="2405083" y="4675078"/>
              <a:ext cx="1476801" cy="886081"/>
            </a:xfrm>
            <a:custGeom>
              <a:avLst/>
              <a:gdLst>
                <a:gd name="connsiteX0" fmla="*/ 0 w 1476801"/>
                <a:gd name="connsiteY0" fmla="*/ 0 h 886081"/>
                <a:gd name="connsiteX1" fmla="*/ 1476801 w 1476801"/>
                <a:gd name="connsiteY1" fmla="*/ 0 h 886081"/>
                <a:gd name="connsiteX2" fmla="*/ 1476801 w 1476801"/>
                <a:gd name="connsiteY2" fmla="*/ 886081 h 886081"/>
                <a:gd name="connsiteX3" fmla="*/ 0 w 1476801"/>
                <a:gd name="connsiteY3" fmla="*/ 886081 h 886081"/>
                <a:gd name="connsiteX4" fmla="*/ 0 w 1476801"/>
                <a:gd name="connsiteY4" fmla="*/ 0 h 88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01" h="886081">
                  <a:moveTo>
                    <a:pt x="0" y="0"/>
                  </a:moveTo>
                  <a:lnTo>
                    <a:pt x="1476801" y="0"/>
                  </a:lnTo>
                  <a:lnTo>
                    <a:pt x="1476801" y="886081"/>
                  </a:lnTo>
                  <a:lnTo>
                    <a:pt x="0" y="886081"/>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a:latin typeface="Arial Narrow" panose="020B0606020202030204" pitchFamily="34" charset="0"/>
                </a:rPr>
                <a:t>Importance</a:t>
              </a:r>
            </a:p>
          </p:txBody>
        </p:sp>
        <p:sp>
          <p:nvSpPr>
            <p:cNvPr id="8" name="Freeform 7" descr="Six gray boxes with the areas motivational interviewing can be implemented in."/>
            <p:cNvSpPr/>
            <p:nvPr/>
          </p:nvSpPr>
          <p:spPr>
            <a:xfrm>
              <a:off x="4004097" y="4669806"/>
              <a:ext cx="1476801" cy="886081"/>
            </a:xfrm>
            <a:custGeom>
              <a:avLst/>
              <a:gdLst>
                <a:gd name="connsiteX0" fmla="*/ 0 w 1476801"/>
                <a:gd name="connsiteY0" fmla="*/ 0 h 886081"/>
                <a:gd name="connsiteX1" fmla="*/ 1476801 w 1476801"/>
                <a:gd name="connsiteY1" fmla="*/ 0 h 886081"/>
                <a:gd name="connsiteX2" fmla="*/ 1476801 w 1476801"/>
                <a:gd name="connsiteY2" fmla="*/ 886081 h 886081"/>
                <a:gd name="connsiteX3" fmla="*/ 0 w 1476801"/>
                <a:gd name="connsiteY3" fmla="*/ 886081 h 886081"/>
                <a:gd name="connsiteX4" fmla="*/ 0 w 1476801"/>
                <a:gd name="connsiteY4" fmla="*/ 0 h 88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01" h="886081">
                  <a:moveTo>
                    <a:pt x="0" y="0"/>
                  </a:moveTo>
                  <a:lnTo>
                    <a:pt x="1476801" y="0"/>
                  </a:lnTo>
                  <a:lnTo>
                    <a:pt x="1476801" y="886081"/>
                  </a:lnTo>
                  <a:lnTo>
                    <a:pt x="0" y="886081"/>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a:latin typeface="Arial Narrow" panose="020B0606020202030204" pitchFamily="34" charset="0"/>
                </a:rPr>
                <a:t>Expectations</a:t>
              </a:r>
              <a:endParaRPr lang="en-US" sz="2100" kern="1200" dirty="0"/>
            </a:p>
          </p:txBody>
        </p:sp>
        <p:sp>
          <p:nvSpPr>
            <p:cNvPr id="11" name="Freeform 10" descr="Six gray boxes with the areas motivational interviewing can be implemented in."/>
            <p:cNvSpPr/>
            <p:nvPr/>
          </p:nvSpPr>
          <p:spPr>
            <a:xfrm>
              <a:off x="5603111" y="4675078"/>
              <a:ext cx="1476801" cy="886081"/>
            </a:xfrm>
            <a:custGeom>
              <a:avLst/>
              <a:gdLst>
                <a:gd name="connsiteX0" fmla="*/ 0 w 1476801"/>
                <a:gd name="connsiteY0" fmla="*/ 0 h 886081"/>
                <a:gd name="connsiteX1" fmla="*/ 1476801 w 1476801"/>
                <a:gd name="connsiteY1" fmla="*/ 0 h 886081"/>
                <a:gd name="connsiteX2" fmla="*/ 1476801 w 1476801"/>
                <a:gd name="connsiteY2" fmla="*/ 886081 h 886081"/>
                <a:gd name="connsiteX3" fmla="*/ 0 w 1476801"/>
                <a:gd name="connsiteY3" fmla="*/ 886081 h 886081"/>
                <a:gd name="connsiteX4" fmla="*/ 0 w 1476801"/>
                <a:gd name="connsiteY4" fmla="*/ 0 h 88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01" h="886081">
                  <a:moveTo>
                    <a:pt x="0" y="0"/>
                  </a:moveTo>
                  <a:lnTo>
                    <a:pt x="1476801" y="0"/>
                  </a:lnTo>
                  <a:lnTo>
                    <a:pt x="1476801" y="886081"/>
                  </a:lnTo>
                  <a:lnTo>
                    <a:pt x="0" y="886081"/>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a:latin typeface="Arial Narrow" panose="020B0606020202030204" pitchFamily="34" charset="0"/>
                </a:rPr>
                <a:t>Positivity</a:t>
              </a:r>
              <a:endParaRPr lang="en-US" sz="2100" kern="1200" dirty="0"/>
            </a:p>
          </p:txBody>
        </p:sp>
        <p:sp>
          <p:nvSpPr>
            <p:cNvPr id="12" name="Freeform 11"/>
            <p:cNvSpPr/>
            <p:nvPr/>
          </p:nvSpPr>
          <p:spPr>
            <a:xfrm>
              <a:off x="7202124" y="4675078"/>
              <a:ext cx="1476801" cy="886081"/>
            </a:xfrm>
            <a:custGeom>
              <a:avLst/>
              <a:gdLst>
                <a:gd name="connsiteX0" fmla="*/ 0 w 1476801"/>
                <a:gd name="connsiteY0" fmla="*/ 0 h 886081"/>
                <a:gd name="connsiteX1" fmla="*/ 1476801 w 1476801"/>
                <a:gd name="connsiteY1" fmla="*/ 0 h 886081"/>
                <a:gd name="connsiteX2" fmla="*/ 1476801 w 1476801"/>
                <a:gd name="connsiteY2" fmla="*/ 886081 h 886081"/>
                <a:gd name="connsiteX3" fmla="*/ 0 w 1476801"/>
                <a:gd name="connsiteY3" fmla="*/ 886081 h 886081"/>
                <a:gd name="connsiteX4" fmla="*/ 0 w 1476801"/>
                <a:gd name="connsiteY4" fmla="*/ 0 h 88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01" h="886081">
                  <a:moveTo>
                    <a:pt x="0" y="0"/>
                  </a:moveTo>
                  <a:lnTo>
                    <a:pt x="1476801" y="0"/>
                  </a:lnTo>
                  <a:lnTo>
                    <a:pt x="1476801" y="886081"/>
                  </a:lnTo>
                  <a:lnTo>
                    <a:pt x="0" y="886081"/>
                  </a:lnTo>
                  <a:lnTo>
                    <a:pt x="0" y="0"/>
                  </a:lnTo>
                  <a:close/>
                </a:path>
              </a:pathLst>
            </a:custGeom>
            <a:solidFill>
              <a:srgbClr val="0046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a:latin typeface="Arial Narrow" panose="020B0606020202030204" pitchFamily="34" charset="0"/>
                </a:rPr>
                <a:t>Hope</a:t>
              </a:r>
            </a:p>
          </p:txBody>
        </p:sp>
      </p:grpSp>
      <p:sp>
        <p:nvSpPr>
          <p:cNvPr id="9" name="Rectangle 8"/>
          <p:cNvSpPr/>
          <p:nvPr/>
        </p:nvSpPr>
        <p:spPr>
          <a:xfrm>
            <a:off x="790897" y="5556430"/>
            <a:ext cx="7888029" cy="849751"/>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1611331" y="5355907"/>
            <a:ext cx="6238097" cy="125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2"/>
                </a:solidFill>
                <a:latin typeface="Century Gothic" panose="020B0502020202020204" pitchFamily="34" charset="0"/>
              </a:rPr>
              <a:t>Factors That Promote Engagement</a:t>
            </a:r>
          </a:p>
        </p:txBody>
      </p:sp>
    </p:spTree>
    <p:custDataLst>
      <p:tags r:id="rId1"/>
    </p:custDataLst>
    <p:extLst>
      <p:ext uri="{BB962C8B-B14F-4D97-AF65-F5344CB8AC3E}">
        <p14:creationId xmlns:p14="http://schemas.microsoft.com/office/powerpoint/2010/main" val="1539305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1398739" y="6085500"/>
            <a:ext cx="6440336" cy="246221"/>
          </a:xfrm>
          <a:prstGeom prst="rect">
            <a:avLst/>
          </a:prstGeom>
          <a:noFill/>
        </p:spPr>
        <p:txBody>
          <a:bodyPr wrap="square" rtlCol="0">
            <a:spAutoFit/>
          </a:bodyPr>
          <a:lstStyle/>
          <a:p>
            <a:r>
              <a:rPr lang="en-US" sz="1000" dirty="0">
                <a:hlinkClick r:id="rId5"/>
              </a:rPr>
              <a:t>https://www.youtube.com/watch?list=PL1UDVLmMXEEdIVofbgt4d6sLAe5pulbPC&amp;v=3WmsuZ_X8HE&amp;feature=youtu.be</a:t>
            </a:r>
            <a:endParaRPr lang="en-US" sz="1000" dirty="0"/>
          </a:p>
        </p:txBody>
      </p:sp>
      <p:pic>
        <p:nvPicPr>
          <p:cNvPr id="2" name="Picture 1" descr="Screenshot of video title graphic">
            <a:hlinkClick r:id="rId5"/>
          </p:cNvPr>
          <p:cNvPicPr>
            <a:picLocks noChangeAspect="1"/>
          </p:cNvPicPr>
          <p:nvPr/>
        </p:nvPicPr>
        <p:blipFill rotWithShape="1">
          <a:blip r:embed="rId6">
            <a:grayscl/>
          </a:blip>
          <a:srcRect l="7523" t="16998" r="29821" b="19556"/>
          <a:stretch/>
        </p:blipFill>
        <p:spPr>
          <a:xfrm>
            <a:off x="1977045" y="1524000"/>
            <a:ext cx="5133924" cy="2924176"/>
          </a:xfrm>
          <a:prstGeom prst="rect">
            <a:avLst/>
          </a:prstGeom>
        </p:spPr>
      </p:pic>
    </p:spTree>
    <p:custDataLst>
      <p:tags r:id="rId1"/>
    </p:custDataLst>
    <p:extLst>
      <p:ext uri="{BB962C8B-B14F-4D97-AF65-F5344CB8AC3E}">
        <p14:creationId xmlns:p14="http://schemas.microsoft.com/office/powerpoint/2010/main" val="16295009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QFpOSvlt"/>
  <p:tag name="ARTICULATE_DESIGN_ID_CUSTOM DESIGN" val="F38k6QSs"/>
  <p:tag name="ARTICULATE_DESIGN_ID_1_OFFICE THEME" val="5APhLmcA"/>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Template V1" id="{6249C633-2E3C-4C70-8698-17C260DD26F3}" vid="{790C1B4B-06EE-46D1-94EC-DD183DA4B17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7985</TotalTime>
  <Words>6469</Words>
  <Application>Microsoft Office PowerPoint</Application>
  <PresentationFormat>On-screen Show (4:3)</PresentationFormat>
  <Paragraphs>405</Paragraphs>
  <Slides>24</Slides>
  <Notes>24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ＭＳ Ｐゴシック</vt:lpstr>
      <vt:lpstr>游ゴシック</vt:lpstr>
      <vt:lpstr>Arial</vt:lpstr>
      <vt:lpstr>Arial Narrow</vt:lpstr>
      <vt:lpstr>Calibri</vt:lpstr>
      <vt:lpstr>Calibri Light</vt:lpstr>
      <vt:lpstr>Cambria Math</vt:lpstr>
      <vt:lpstr>Century Gothic</vt:lpstr>
      <vt:lpstr>Microsoft New Tai Lue</vt:lpstr>
      <vt:lpstr>Office Theme</vt:lpstr>
      <vt:lpstr>1_Office Theme</vt:lpstr>
      <vt:lpstr>2_Office Theme</vt:lpstr>
      <vt:lpstr>PowerPoint Presentation</vt:lpstr>
      <vt:lpstr>PowerPoint Presentation</vt:lpstr>
      <vt:lpstr>PowerPoint Presentation</vt:lpstr>
      <vt:lpstr>PowerPoint Presentation</vt:lpstr>
      <vt:lpstr>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Preparatory Change Talk -- DARN</vt:lpstr>
      <vt:lpstr>Preparatory Change Talk -- DARN</vt:lpstr>
      <vt:lpstr>PowerPoint Presentation</vt:lpstr>
      <vt:lpstr>Mobilizing Change Talk -- CAT</vt:lpstr>
      <vt:lpstr>Mobilizing Change Talk -- CAT</vt:lpstr>
      <vt:lpstr>PowerPoint Presentation</vt:lpstr>
      <vt:lpstr>PowerPoint Presentation</vt:lpstr>
      <vt:lpstr>Discord</vt:lpstr>
      <vt:lpstr>PowerPoint Presentation</vt:lpstr>
      <vt:lpstr>PowerPoint Presentation</vt:lpstr>
      <vt:lpstr>PowerPoint Presentation</vt:lpstr>
      <vt:lpstr>PowerPoint Presentation</vt:lpstr>
    </vt:vector>
  </TitlesOfParts>
  <Company>Office of Information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Trotta, Heidi</dc:creator>
  <cp:lastModifiedBy>Trotta, Heidi</cp:lastModifiedBy>
  <cp:revision>201</cp:revision>
  <cp:lastPrinted>2021-03-23T17:11:40Z</cp:lastPrinted>
  <dcterms:created xsi:type="dcterms:W3CDTF">2021-02-09T18:05:28Z</dcterms:created>
  <dcterms:modified xsi:type="dcterms:W3CDTF">2021-06-01T21:07:07Z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EE4D955D-EF4E-44D3-BBE2-33A572F0A6B3</vt:lpwstr>
  </property>
  <property fmtid="{D5CDD505-2E9C-101B-9397-08002B2CF9AE}" pid="3" name="ArticulatePath">
    <vt:lpwstr>Idea #1</vt:lpwstr>
  </property>
</Properties>
</file>