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4.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9"/>
  </p:notesMasterIdLst>
  <p:sldIdLst>
    <p:sldId id="258" r:id="rId4"/>
    <p:sldId id="290" r:id="rId5"/>
    <p:sldId id="282" r:id="rId6"/>
    <p:sldId id="263" r:id="rId7"/>
    <p:sldId id="295" r:id="rId8"/>
    <p:sldId id="291" r:id="rId9"/>
    <p:sldId id="309" r:id="rId10"/>
    <p:sldId id="311" r:id="rId11"/>
    <p:sldId id="275" r:id="rId12"/>
    <p:sldId id="326" r:id="rId13"/>
    <p:sldId id="310" r:id="rId14"/>
    <p:sldId id="308" r:id="rId15"/>
    <p:sldId id="324" r:id="rId16"/>
    <p:sldId id="315" r:id="rId17"/>
    <p:sldId id="325" r:id="rId18"/>
    <p:sldId id="313" r:id="rId19"/>
    <p:sldId id="316" r:id="rId20"/>
    <p:sldId id="317" r:id="rId21"/>
    <p:sldId id="318" r:id="rId22"/>
    <p:sldId id="319" r:id="rId23"/>
    <p:sldId id="320" r:id="rId24"/>
    <p:sldId id="322" r:id="rId25"/>
    <p:sldId id="323" r:id="rId26"/>
    <p:sldId id="279" r:id="rId27"/>
    <p:sldId id="281" r:id="rId28"/>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l1d7xIhTmxB65tp6Ezf4Q==" hashData="Y96/f7npT3j9fkX121LXr8PIZV8AIm6GnYziyRQtq+KAvzuVDOUtmPeyzZUWd/OrHcfGP/whfgdhtg1oWad8B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4927"/>
    <a:srgbClr val="F2E18C"/>
    <a:srgbClr val="DDDDD9"/>
    <a:srgbClr val="00467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24667" autoAdjust="0"/>
  </p:normalViewPr>
  <p:slideViewPr>
    <p:cSldViewPr snapToGrid="0">
      <p:cViewPr varScale="1">
        <p:scale>
          <a:sx n="27" d="100"/>
          <a:sy n="27" d="100"/>
        </p:scale>
        <p:origin x="3186" y="48"/>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DCD60-B490-407E-BE3F-1DF11B2DA87A}" type="datetimeFigureOut">
              <a:rPr lang="en-US" smtClean="0"/>
              <a:t>6/1/2021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46F02-8992-442B-B302-B3C5EB204BDA}" type="slidenum">
              <a:rPr lang="en-US" smtClean="0"/>
              <a:t>‹#›</a:t>
            </a:fld>
            <a:endParaRPr lang="en-US"/>
          </a:p>
        </p:txBody>
      </p:sp>
    </p:spTree>
    <p:extLst>
      <p:ext uri="{BB962C8B-B14F-4D97-AF65-F5344CB8AC3E}">
        <p14:creationId xmlns:p14="http://schemas.microsoft.com/office/powerpoint/2010/main" val="78353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baseline="0" dirty="0"/>
              <a:t>In the previous modules we focused on the spirit of motivational interviewing and the processes of MI that help you connect with the person making the change and elicit from them internal motivation and movement toward change. During this module we’ll begin to talk about the basic interaction techniques and skills used in motivational interviewing. </a:t>
            </a:r>
            <a:endParaRPr lang="en-US" b="0"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a:t>
            </a:fld>
            <a:endParaRPr lang="en-US"/>
          </a:p>
        </p:txBody>
      </p:sp>
    </p:spTree>
    <p:extLst>
      <p:ext uri="{BB962C8B-B14F-4D97-AF65-F5344CB8AC3E}">
        <p14:creationId xmlns:p14="http://schemas.microsoft.com/office/powerpoint/2010/main" val="307421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Open</a:t>
            </a:r>
            <a:r>
              <a:rPr lang="en-US" b="1" baseline="0" dirty="0"/>
              <a:t> ended questions help us to evoke from individuals their reasons for change.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0" dirty="0"/>
              <a:t>:</a:t>
            </a:r>
            <a:r>
              <a:rPr lang="en-US" b="0" baseline="0" dirty="0"/>
              <a:t> </a:t>
            </a:r>
            <a:r>
              <a:rPr lang="en-US" dirty="0"/>
              <a:t>Open ended questions are geared toward evoking and building the relationship – things that reflect the spirit and processes of MI. They are also particularly helpful in evoking reasons for making a change and eliciting change talk. You just heard Tameika ask </a:t>
            </a:r>
            <a:r>
              <a:rPr lang="en-US" dirty="0" err="1"/>
              <a:t>Doretha</a:t>
            </a:r>
            <a:r>
              <a:rPr lang="en-US" dirty="0"/>
              <a:t> open ended questions that prompted </a:t>
            </a:r>
            <a:r>
              <a:rPr lang="en-US" dirty="0" err="1"/>
              <a:t>Doretha</a:t>
            </a:r>
            <a:r>
              <a:rPr lang="en-US" dirty="0"/>
              <a:t> to describe the reasons she wants to quit drinking so much coffee and reinforce her commitment to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couple of modules ago, you paired up with a partner and did the taste of MI activity. You asked or answered the questions on the slide. We talked about how q</a:t>
            </a:r>
            <a:r>
              <a:rPr lang="en-US" baseline="0" dirty="0"/>
              <a:t>uestions like these reflect the spirt of MI and help us to evoke from individuals their reasons for change and change talk.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Do:  </a:t>
            </a:r>
            <a:r>
              <a:rPr lang="en-US" b="0" dirty="0"/>
              <a:t>Ask</a:t>
            </a:r>
            <a:r>
              <a:rPr lang="en-US" b="0" baseline="0" dirty="0"/>
              <a:t> participants: </a:t>
            </a:r>
            <a:r>
              <a:rPr lang="en-US" dirty="0"/>
              <a: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How do open ended questions like the ones </a:t>
            </a:r>
            <a:r>
              <a:rPr lang="en-US" b="0" baseline="0" dirty="0"/>
              <a:t>on the slide </a:t>
            </a:r>
            <a:r>
              <a:rPr lang="en-US" baseline="0" dirty="0"/>
              <a:t>help in building a relationship with someone?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 open ended questions</a:t>
            </a:r>
            <a:r>
              <a:rPr lang="en-US" baseline="0" dirty="0"/>
              <a:t> like the </a:t>
            </a:r>
            <a:r>
              <a:rPr lang="en-US" b="0" baseline="0" dirty="0"/>
              <a:t>ones on the slide </a:t>
            </a:r>
            <a:r>
              <a:rPr lang="en-US" baseline="0" dirty="0"/>
              <a:t>help to evoke someone’s reasons for change?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Think back to when you took part in the taste of MI activity, how did it feel to have your partner ask these open ended questions and just listen without directing or giving advice?</a:t>
            </a:r>
          </a:p>
          <a:p>
            <a:endParaRPr lang="en-US" dirty="0"/>
          </a:p>
          <a:p>
            <a:r>
              <a:rPr lang="en-US" b="1" dirty="0"/>
              <a:t>Trainer notes: </a:t>
            </a:r>
            <a:r>
              <a:rPr lang="en-US" dirty="0"/>
              <a:t>The question on the slide, “</a:t>
            </a:r>
            <a:r>
              <a:rPr lang="en-US" altLang="ja-JP" sz="1200" dirty="0">
                <a:solidFill>
                  <a:schemeClr val="tx1">
                    <a:lumMod val="50000"/>
                    <a:lumOff val="50000"/>
                  </a:schemeClr>
                </a:solidFill>
                <a:latin typeface="Arial Narrow" panose="020B0606020202030204" pitchFamily="34" charset="0"/>
              </a:rPr>
              <a:t>On a scale from 0 to 10, how important would you say it is for you to make this change?</a:t>
            </a:r>
            <a:r>
              <a:rPr lang="en-US" altLang="ja-JP" sz="1200" dirty="0">
                <a:solidFill>
                  <a:schemeClr val="tx1">
                    <a:lumMod val="75000"/>
                    <a:lumOff val="25000"/>
                  </a:schemeClr>
                </a:solidFill>
                <a:latin typeface="Arial Narrow" panose="020B0606020202030204" pitchFamily="34" charset="0"/>
              </a:rPr>
              <a:t>” is not an open ended question. It is included because of it’s role in the follow-up question which is open ended. You can clarify this with participants.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10</a:t>
            </a:fld>
            <a:endParaRPr lang="en-US"/>
          </a:p>
        </p:txBody>
      </p:sp>
    </p:spTree>
    <p:extLst>
      <p:ext uri="{BB962C8B-B14F-4D97-AF65-F5344CB8AC3E}">
        <p14:creationId xmlns:p14="http://schemas.microsoft.com/office/powerpoint/2010/main" val="1207560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Core Message: Use questions judiciously, no one wants to feel they’re being interrogated.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Say: </a:t>
            </a:r>
            <a:r>
              <a:rPr lang="en-US" sz="1200" b="0" i="0" u="none" strike="noStrike" kern="1200" baseline="0" dirty="0">
                <a:solidFill>
                  <a:schemeClr val="tx1"/>
                </a:solidFill>
                <a:latin typeface="+mn-lt"/>
                <a:ea typeface="+mn-ea"/>
                <a:cs typeface="+mn-cs"/>
              </a:rPr>
              <a:t>Now that we’ve talked about both closed and open ended questions, we want to add a word of caution. I</a:t>
            </a:r>
            <a:r>
              <a:rPr lang="en-US" baseline="0" dirty="0"/>
              <a:t>t’s important not to ask too many questions.</a:t>
            </a:r>
            <a:r>
              <a:rPr lang="en-US" sz="1200" dirty="0"/>
              <a:t> According to the spirit of MI, the purpose of asking questions is to evoke change talk and build relationships. Too many questions will interfere with this goal.</a:t>
            </a:r>
            <a:r>
              <a:rPr lang="en-US" sz="1200" b="0" i="0" u="none" strike="noStrike" kern="1200" baseline="0" dirty="0">
                <a:solidFill>
                  <a:schemeClr val="tx1"/>
                </a:solidFill>
                <a:latin typeface="+mn-lt"/>
                <a:ea typeface="+mn-ea"/>
                <a:cs typeface="+mn-cs"/>
              </a:rPr>
              <a:t> Questions should be used in a rhythm with other MI skills. It’s best to avoid asking several questions in a row.</a:t>
            </a:r>
            <a:r>
              <a:rPr lang="en-US" dirty="0"/>
              <a:t> </a:t>
            </a:r>
            <a:r>
              <a:rPr lang="en-US" sz="1200" b="0" i="0" u="none" strike="noStrike" kern="1200" baseline="0" dirty="0">
                <a:solidFill>
                  <a:schemeClr val="tx1"/>
                </a:solidFill>
                <a:latin typeface="+mn-lt"/>
                <a:ea typeface="+mn-ea"/>
                <a:cs typeface="+mn-cs"/>
              </a:rPr>
              <a:t>The MI rule of thumb is to ask an open ended question then reflect what the person says. Even better is to offer two reflections before asking another question. We’ll talk more about reflections in just a moment. For now what’s most important to remember is that asking too many questions, even open ended questions, can feel more like an interrogation than a discussion. </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11</a:t>
            </a:fld>
            <a:endParaRPr lang="en-US"/>
          </a:p>
        </p:txBody>
      </p:sp>
    </p:spTree>
    <p:extLst>
      <p:ext uri="{BB962C8B-B14F-4D97-AF65-F5344CB8AC3E}">
        <p14:creationId xmlns:p14="http://schemas.microsoft.com/office/powerpoint/2010/main" val="52936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Communication</a:t>
            </a:r>
            <a:r>
              <a:rPr lang="en-US" b="1" baseline="0" dirty="0"/>
              <a:t> is negatively impacted when the intended message is not conveyed. </a:t>
            </a:r>
          </a:p>
          <a:p>
            <a:endParaRPr lang="en-US" b="1" dirty="0"/>
          </a:p>
          <a:p>
            <a:r>
              <a:rPr lang="en-US" b="1" dirty="0"/>
              <a:t>Say</a:t>
            </a:r>
            <a:r>
              <a:rPr lang="en-US" b="0" dirty="0"/>
              <a:t>:</a:t>
            </a:r>
            <a:r>
              <a:rPr lang="en-US" b="0" baseline="0" dirty="0"/>
              <a:t> </a:t>
            </a:r>
            <a:r>
              <a:rPr lang="en-US" dirty="0"/>
              <a:t>Before</a:t>
            </a:r>
            <a:r>
              <a:rPr lang="en-US" baseline="0" dirty="0"/>
              <a:t> we get into our discussion of reflections, let’s first understand how communication can go wrong so you can see the important role that reflections play in mitigating these errors. </a:t>
            </a:r>
          </a:p>
          <a:p>
            <a:endParaRPr lang="en-US" baseline="0" dirty="0"/>
          </a:p>
          <a:p>
            <a:r>
              <a:rPr lang="en-US" dirty="0"/>
              <a:t>There</a:t>
            </a:r>
            <a:r>
              <a:rPr lang="en-US" baseline="0" dirty="0"/>
              <a:t> are t</a:t>
            </a:r>
            <a:r>
              <a:rPr lang="en-US" dirty="0"/>
              <a:t>hree places communication often goes wrong.</a:t>
            </a:r>
            <a:r>
              <a:rPr lang="en-US" baseline="0" dirty="0"/>
              <a:t> [Refer to the image on the slide.] W</a:t>
            </a:r>
            <a:r>
              <a:rPr lang="en-US" dirty="0"/>
              <a:t>e have a speaker on the left and a listener on the right. In order for the message to be communicated, the meaning from the speaker on the left needs to make it to the listener on the right. There are 3 places the message can get lost along the way. If any of these happen, communication breaks down. </a:t>
            </a:r>
            <a:endParaRPr lang="en-US" dirty="0">
              <a:cs typeface="Calibri"/>
            </a:endParaRPr>
          </a:p>
          <a:p>
            <a:pPr marL="0" indent="0">
              <a:buNone/>
            </a:pPr>
            <a:endParaRPr lang="en-US" dirty="0"/>
          </a:p>
          <a:p>
            <a:pPr marL="0" indent="0">
              <a:buNone/>
            </a:pPr>
            <a:r>
              <a:rPr lang="en-US" dirty="0"/>
              <a:t>The first place communication</a:t>
            </a:r>
            <a:r>
              <a:rPr lang="en-US" baseline="0" dirty="0"/>
              <a:t> can go wrong is if</a:t>
            </a:r>
            <a:r>
              <a:rPr lang="en-US" dirty="0"/>
              <a:t> the speaker doesn’t say what they mean. Perhaps the speaker knows what they want to say but</a:t>
            </a:r>
            <a:r>
              <a:rPr lang="en-US" baseline="0" dirty="0"/>
              <a:t> the words don’t come out right and the meaning that’s heard is not what was intended. </a:t>
            </a:r>
          </a:p>
          <a:p>
            <a:pPr marL="0" indent="0">
              <a:buNone/>
            </a:pPr>
            <a:endParaRPr lang="en-US" dirty="0">
              <a:cs typeface="Calibri"/>
            </a:endParaRPr>
          </a:p>
          <a:p>
            <a:pPr marL="0" indent="0">
              <a:buNone/>
            </a:pPr>
            <a:r>
              <a:rPr lang="en-US" dirty="0"/>
              <a:t>The</a:t>
            </a:r>
            <a:r>
              <a:rPr lang="en-US" baseline="0" dirty="0"/>
              <a:t> second place communication can go wrong is w</a:t>
            </a:r>
            <a:r>
              <a:rPr lang="en-US" dirty="0"/>
              <a:t>hen the listener doesn’t hear the words the speaker has communicated properly and the message is not correctly communicated. An example of this is the game of telephone </a:t>
            </a:r>
            <a:r>
              <a:rPr lang="en-US" baseline="0" dirty="0"/>
              <a:t>when one person says something in the ear of someone else and the message gets passed down the line? The message that comes out in the end is usually not the same as when it started. </a:t>
            </a:r>
          </a:p>
          <a:p>
            <a:pPr marL="0" indent="0">
              <a:buNone/>
            </a:pP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a:t>
            </a:r>
            <a:r>
              <a:rPr lang="en-US" baseline="0" dirty="0"/>
              <a:t>e third place communication can go wrong is w</a:t>
            </a:r>
            <a:r>
              <a:rPr lang="en-US" dirty="0"/>
              <a:t>hen the words mean something different to the listener than the speaker. Think</a:t>
            </a:r>
            <a:r>
              <a:rPr lang="en-US" baseline="0" dirty="0"/>
              <a:t> about the differences in language or word usage between young people and adults</a:t>
            </a:r>
            <a:r>
              <a:rPr lang="en-US" dirty="0"/>
              <a:t> or people</a:t>
            </a:r>
            <a:r>
              <a:rPr lang="en-US" baseline="0" dirty="0"/>
              <a:t> from </a:t>
            </a:r>
            <a:r>
              <a:rPr lang="en-US" dirty="0"/>
              <a:t>different cultures</a:t>
            </a:r>
            <a:r>
              <a:rPr lang="en-US" baseline="0" dirty="0"/>
              <a:t>. </a:t>
            </a:r>
            <a:r>
              <a:rPr lang="en-US" dirty="0"/>
              <a:t>An example</a:t>
            </a:r>
            <a:r>
              <a:rPr lang="en-US" baseline="0" dirty="0"/>
              <a:t> might be the word “lit” which means cool or awesome to teens and young adults but has a completely different meaning to others, who might think they are referring to a bright light.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Do</a:t>
            </a:r>
            <a:r>
              <a:rPr lang="en-US" b="0" dirty="0"/>
              <a:t>:</a:t>
            </a:r>
            <a:r>
              <a:rPr lang="en-US" b="0" baseline="0" dirty="0"/>
              <a:t> </a:t>
            </a:r>
            <a:r>
              <a:rPr lang="en-US" dirty="0"/>
              <a:t>Ask</a:t>
            </a:r>
            <a:r>
              <a:rPr lang="en-US" baseline="0" dirty="0"/>
              <a:t> participants to share examples of these errors in their professional or personal life.</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was the error that occurred?</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How did it impact the conversation? </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12</a:t>
            </a:fld>
            <a:endParaRPr lang="en-US"/>
          </a:p>
        </p:txBody>
      </p:sp>
    </p:spTree>
    <p:extLst>
      <p:ext uri="{BB962C8B-B14F-4D97-AF65-F5344CB8AC3E}">
        <p14:creationId xmlns:p14="http://schemas.microsoft.com/office/powerpoint/2010/main" val="291540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Say:</a:t>
            </a:r>
            <a:r>
              <a:rPr lang="en-US" dirty="0"/>
              <a:t> Bill Miller, one of the founders of MI said, "People</a:t>
            </a:r>
            <a:r>
              <a:rPr lang="en-US" baseline="0" dirty="0"/>
              <a:t> don’t want to be fixed</a:t>
            </a:r>
            <a:r>
              <a:rPr lang="en-US" dirty="0"/>
              <a:t>,</a:t>
            </a:r>
            <a:r>
              <a:rPr lang="en-US" baseline="0" dirty="0"/>
              <a:t> they want to be heard”. Reflections are a way to let people know you’ve heard them.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46F02-8992-442B-B302-B3C5EB204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80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Core Message:</a:t>
            </a:r>
            <a:r>
              <a:rPr lang="en-US" b="1" i="0" baseline="0" dirty="0"/>
              <a:t> </a:t>
            </a:r>
            <a:r>
              <a:rPr lang="en-US" b="1" dirty="0"/>
              <a:t>Reflections allow the</a:t>
            </a:r>
            <a:r>
              <a:rPr lang="en-US" b="1" baseline="0" dirty="0"/>
              <a:t> person you are communicating with to know they’ve been heard and to correct communication errors. </a:t>
            </a:r>
            <a:endParaRPr lang="en-US" b="1" dirty="0"/>
          </a:p>
          <a:p>
            <a:endParaRPr lang="en-US" b="0" dirty="0"/>
          </a:p>
          <a:p>
            <a:r>
              <a:rPr lang="en-US" b="1" dirty="0"/>
              <a:t>Say</a:t>
            </a:r>
            <a:r>
              <a:rPr lang="en-US" b="0" dirty="0"/>
              <a:t>:</a:t>
            </a:r>
            <a:r>
              <a:rPr lang="en-US" dirty="0"/>
              <a:t> We’re going to skip affirmations for just a moment and jump to reflections. Reflections are a communication skill that can serve a few purposes. </a:t>
            </a:r>
          </a:p>
          <a:p>
            <a:pPr marL="228600" indent="-228600">
              <a:buFont typeface="+mj-lt"/>
              <a:buAutoNum type="arabicPeriod"/>
            </a:pPr>
            <a:r>
              <a:rPr lang="en-US" dirty="0"/>
              <a:t>Reflections can allow you to share with the person the message you received from their communication and check to make sure you understood correctly, helping to address some of the communication errors we just discussed. </a:t>
            </a:r>
          </a:p>
          <a:p>
            <a:pPr marL="228600" indent="-228600">
              <a:buFont typeface="+mj-lt"/>
              <a:buAutoNum type="arabicPeriod"/>
            </a:pPr>
            <a:r>
              <a:rPr lang="en-US" dirty="0"/>
              <a:t>Reflections can also allow the person to hear what they’ve shared reflected back to them, like a mirror reflecting back the explicit or implicit meaning of their words. </a:t>
            </a:r>
          </a:p>
          <a:p>
            <a:pPr marL="228600" indent="-228600">
              <a:buFont typeface="+mj-lt"/>
              <a:buAutoNum type="arabicPeriod"/>
            </a:pPr>
            <a:r>
              <a:rPr lang="en-US" dirty="0"/>
              <a:t>Reflections can demonstrate that you are listening and that you care about understanding the person’s subjective experience. This helps to build empathy. </a:t>
            </a:r>
          </a:p>
          <a:p>
            <a:pPr marL="228600" indent="-228600">
              <a:buFont typeface="+mj-lt"/>
              <a:buAutoNum type="arabicPeriod"/>
            </a:pPr>
            <a:r>
              <a:rPr lang="en-US" dirty="0"/>
              <a:t>Reflections can also allow you to emphasize parts of what the person has said and reinforce their change talk.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Reflections can help minimize the righting reflex that you learned about in earlier modules. You can use reflections to replace giving advice, suggestions, and making judgments.</a:t>
            </a:r>
            <a:r>
              <a:rPr lang="en-US" dirty="0"/>
              <a:t>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14</a:t>
            </a:fld>
            <a:endParaRPr lang="en-US"/>
          </a:p>
        </p:txBody>
      </p:sp>
    </p:spTree>
    <p:extLst>
      <p:ext uri="{BB962C8B-B14F-4D97-AF65-F5344CB8AC3E}">
        <p14:creationId xmlns:p14="http://schemas.microsoft.com/office/powerpoint/2010/main" val="234206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a:t>
            </a:r>
            <a:r>
              <a:rPr lang="en-US" b="1" baseline="0" dirty="0"/>
              <a:t> R</a:t>
            </a:r>
            <a:r>
              <a:rPr lang="en-US" b="1" dirty="0"/>
              <a:t>eflections are statements that can convey implicit and explicit messages shared with you and allow you to check for understanding.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1" baseline="0" dirty="0"/>
              <a:t> </a:t>
            </a:r>
            <a:r>
              <a:rPr lang="en-US" dirty="0"/>
              <a:t>Reflections are brief statements. They are not questions. You should inflect your voice down at the end – not up like you are asking a question. Reflections should not be longer than the person’s statement that you are reflecting. You can form reflections in different ways to serve different purposes. </a:t>
            </a:r>
          </a:p>
          <a:p>
            <a:endParaRPr lang="en-US" dirty="0"/>
          </a:p>
          <a:p>
            <a:r>
              <a:rPr lang="en-US" dirty="0"/>
              <a:t>A reflection should highlight the key points of the message being conveyed. This may include the explicit message that was shared, meaning you will say back to the person a paraphrased version of the words they’ve said. Alternatively, you may reflect a hypothesis or a guess about the implicit message being communicated or what you think the person really means.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Reflections may seem simple, but they are difficult to do well and they take lots of practice. Remember, though, t</a:t>
            </a:r>
            <a:r>
              <a:rPr lang="en-US" altLang="en-US" dirty="0"/>
              <a:t>here</a:t>
            </a:r>
            <a:r>
              <a:rPr lang="ja-JP" altLang="en-US" b="0" dirty="0">
                <a:ea typeface="Yu Gothic"/>
              </a:rPr>
              <a:t>’</a:t>
            </a:r>
            <a:r>
              <a:rPr lang="en-US" altLang="ja-JP" b="0" dirty="0">
                <a:ea typeface="Yu Gothic"/>
              </a:rPr>
              <a:t>s no penalty for missing. There</a:t>
            </a:r>
            <a:r>
              <a:rPr lang="en-US" altLang="ja-JP" b="0" baseline="0" dirty="0">
                <a:ea typeface="Yu Gothic"/>
              </a:rPr>
              <a:t> might be times when you don’t quite get the reflection right, but it will provide an opportunity for you to clarify your understanding and check any assumptions you may have made. You can simply acknowledge your error, ask for clarification, and try again.</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15</a:t>
            </a:fld>
            <a:endParaRPr lang="en-US"/>
          </a:p>
        </p:txBody>
      </p:sp>
    </p:spTree>
    <p:extLst>
      <p:ext uri="{BB962C8B-B14F-4D97-AF65-F5344CB8AC3E}">
        <p14:creationId xmlns:p14="http://schemas.microsoft.com/office/powerpoint/2010/main" val="166074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0" dirty="0"/>
              <a:t>:</a:t>
            </a:r>
            <a:r>
              <a:rPr lang="en-US" b="0" baseline="0" dirty="0"/>
              <a:t> Now that we understand what reflections are, let’s look at some beginning stems you can use to form reflections. On the slide</a:t>
            </a:r>
            <a:r>
              <a:rPr lang="en-US" dirty="0"/>
              <a:t> are some examples of basic "starters" for reflections. Remember, reflections are statements, so they can't start with question words like who, what, where, when, how, or why. </a:t>
            </a:r>
          </a:p>
          <a:p>
            <a:endParaRPr lang="en-US" dirty="0"/>
          </a:p>
          <a:p>
            <a:r>
              <a:rPr lang="en-US" dirty="0"/>
              <a:t>These are some good stems to begin with. As you get more comfortable using these, you can begin to substitute your own if they work better for you and your</a:t>
            </a:r>
            <a:r>
              <a:rPr lang="en-US" baseline="0" dirty="0"/>
              <a:t> work s</a:t>
            </a:r>
            <a:r>
              <a:rPr lang="en-US" dirty="0"/>
              <a:t>etting. But for now,</a:t>
            </a:r>
            <a:r>
              <a:rPr lang="en-US" baseline="0" dirty="0"/>
              <a:t> these represent a good start to forming simple reflections.</a:t>
            </a:r>
          </a:p>
          <a:p>
            <a:endParaRPr lang="en-US" b="1" dirty="0"/>
          </a:p>
          <a:p>
            <a:r>
              <a:rPr lang="en-US" b="1" dirty="0"/>
              <a:t>Do</a:t>
            </a:r>
            <a:r>
              <a:rPr lang="en-US" b="0" dirty="0"/>
              <a:t>:</a:t>
            </a:r>
            <a:r>
              <a:rPr lang="en-US" b="0" baseline="0" dirty="0"/>
              <a:t> </a:t>
            </a:r>
            <a:r>
              <a:rPr lang="en-US" dirty="0"/>
              <a:t>Ask participants:</a:t>
            </a:r>
          </a:p>
          <a:p>
            <a:pPr marL="171450" indent="-171450">
              <a:buFont typeface="Arial" panose="020B0604020202020204" pitchFamily="34" charset="0"/>
              <a:buChar char="•"/>
            </a:pPr>
            <a:r>
              <a:rPr lang="en-US" baseline="0" dirty="0"/>
              <a:t>What are some additional stems or starters for reflections you can think of?</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16</a:t>
            </a:fld>
            <a:endParaRPr lang="en-US"/>
          </a:p>
        </p:txBody>
      </p:sp>
    </p:spTree>
    <p:extLst>
      <p:ext uri="{BB962C8B-B14F-4D97-AF65-F5344CB8AC3E}">
        <p14:creationId xmlns:p14="http://schemas.microsoft.com/office/powerpoint/2010/main" val="265737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 </a:t>
            </a:r>
            <a:r>
              <a:rPr lang="en-US" dirty="0"/>
              <a:t>There are different</a:t>
            </a:r>
            <a:r>
              <a:rPr lang="en-US" baseline="0" dirty="0"/>
              <a:t> types and levels of reflections. For now, we’re going to focus on simple reflections. In the next module we’ll talk about complex reflections. </a:t>
            </a:r>
          </a:p>
          <a:p>
            <a:endParaRPr lang="en-US" baseline="0" dirty="0">
              <a:cs typeface="Calibri"/>
            </a:endParaRPr>
          </a:p>
          <a:p>
            <a:r>
              <a:rPr lang="en-US" dirty="0">
                <a:cs typeface="Calibri"/>
              </a:rPr>
              <a:t>The purpose of simple reflections is to let the person know that you are listening and that you understand what they’re saying. There are two kinds of simple reflections: </a:t>
            </a:r>
          </a:p>
          <a:p>
            <a:pPr marL="171450" indent="-171450">
              <a:buFont typeface="Arial" panose="020B0604020202020204" pitchFamily="34" charset="0"/>
              <a:buChar char="•"/>
            </a:pPr>
            <a:r>
              <a:rPr lang="en-US" dirty="0">
                <a:cs typeface="Calibri"/>
              </a:rPr>
              <a:t>Repetition,</a:t>
            </a:r>
            <a:r>
              <a:rPr lang="en-US" baseline="0" dirty="0">
                <a:cs typeface="Calibri"/>
              </a:rPr>
              <a:t> which is </a:t>
            </a:r>
            <a:r>
              <a:rPr lang="en-US" dirty="0">
                <a:cs typeface="Calibri"/>
              </a:rPr>
              <a:t>also known as mirroring or parroting, </a:t>
            </a:r>
            <a:r>
              <a:rPr lang="en-US" baseline="0" dirty="0">
                <a:cs typeface="Calibri"/>
              </a:rPr>
              <a:t>involves re</a:t>
            </a:r>
            <a:r>
              <a:rPr lang="en-US" dirty="0">
                <a:cs typeface="Calibri"/>
              </a:rPr>
              <a:t>peating back to the person what you heard them say using their words. This may sound a little strange but it’s an effective way to show you are listening.</a:t>
            </a:r>
          </a:p>
          <a:p>
            <a:pPr marL="171450" indent="-171450">
              <a:buFont typeface="Arial" panose="020B0604020202020204" pitchFamily="34" charset="0"/>
              <a:buChar char="•"/>
            </a:pPr>
            <a:r>
              <a:rPr lang="en-US" dirty="0">
                <a:cs typeface="Calibri"/>
              </a:rPr>
              <a:t>Rephrasing involves repeating back to the person what you heard them say but using your own words instead of theirs. </a:t>
            </a:r>
          </a:p>
          <a:p>
            <a:endParaRPr lang="en-US" b="1" dirty="0">
              <a:cs typeface="Calibri"/>
            </a:endParaRPr>
          </a:p>
          <a:p>
            <a:r>
              <a:rPr lang="en-US" b="1" dirty="0">
                <a:cs typeface="Calibri"/>
              </a:rPr>
              <a:t>Do: </a:t>
            </a:r>
            <a:r>
              <a:rPr lang="en-US" dirty="0">
                <a:cs typeface="Calibri"/>
              </a:rPr>
              <a:t>Say the following statement to the group: </a:t>
            </a:r>
            <a:r>
              <a:rPr lang="en-US" baseline="0" dirty="0">
                <a:cs typeface="Calibri"/>
              </a:rPr>
              <a:t>“I am going to try a different route driving home tonight after work”. </a:t>
            </a:r>
          </a:p>
          <a:p>
            <a:pPr marL="171450" indent="-171450">
              <a:buFont typeface="Arial" panose="020B0604020202020204" pitchFamily="34" charset="0"/>
              <a:buChar char="•"/>
            </a:pPr>
            <a:r>
              <a:rPr lang="en-US" baseline="0" dirty="0">
                <a:cs typeface="Calibri"/>
              </a:rPr>
              <a:t>Ask a couple of participants to provide a repetition reflection. </a:t>
            </a:r>
          </a:p>
          <a:p>
            <a:pPr marL="171450" indent="-171450">
              <a:buFont typeface="Arial" panose="020B0604020202020204" pitchFamily="34" charset="0"/>
              <a:buChar char="•"/>
            </a:pPr>
            <a:r>
              <a:rPr lang="en-US" baseline="0" dirty="0">
                <a:cs typeface="Calibri"/>
              </a:rPr>
              <a:t>Ask a couple of participants to provide rephrase reflection. </a:t>
            </a:r>
          </a:p>
          <a:p>
            <a:pPr marL="0" indent="0">
              <a:buFont typeface="Arial" panose="020B0604020202020204" pitchFamily="34" charset="0"/>
              <a:buNone/>
            </a:pPr>
            <a:r>
              <a:rPr lang="en-US" baseline="0" dirty="0">
                <a:cs typeface="Calibri"/>
              </a:rPr>
              <a:t>Review the difference between the two types of reflections. Highlight that when the volunteers used a repetition reflection, they just said the exact words back that were used in the original statement as compared to the rephrasing reflection in which the volunteers used their own words when reflecting back the statement. </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17</a:t>
            </a:fld>
            <a:endParaRPr lang="en-US"/>
          </a:p>
        </p:txBody>
      </p:sp>
    </p:spTree>
    <p:extLst>
      <p:ext uri="{BB962C8B-B14F-4D97-AF65-F5344CB8AC3E}">
        <p14:creationId xmlns:p14="http://schemas.microsoft.com/office/powerpoint/2010/main" val="624316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cs typeface="Calibri"/>
              </a:rPr>
              <a:t>Say:</a:t>
            </a:r>
            <a:r>
              <a:rPr lang="en-US" baseline="0" dirty="0">
                <a:cs typeface="Calibri"/>
              </a:rPr>
              <a:t> Before we try practicing these skills, let’s watch a video depicting simple reflections. As you view the video, consider the following and we will review as a group at the conclusion of the video.</a:t>
            </a:r>
          </a:p>
          <a:p>
            <a:pPr marL="228600" indent="-228600">
              <a:buFont typeface="Arial" panose="020B0604020202020204" pitchFamily="34" charset="0"/>
              <a:buChar char="•"/>
            </a:pPr>
            <a:r>
              <a:rPr lang="en-US" baseline="0" dirty="0">
                <a:cs typeface="Calibri"/>
              </a:rPr>
              <a:t>What simple reflections did you hear Anthony use when talking with Katty? </a:t>
            </a:r>
          </a:p>
          <a:p>
            <a:pPr marL="228600" indent="-228600">
              <a:buFont typeface="Arial" panose="020B0604020202020204" pitchFamily="34" charset="0"/>
              <a:buChar char="•"/>
            </a:pPr>
            <a:r>
              <a:rPr lang="en-US" baseline="0" dirty="0">
                <a:cs typeface="Calibri"/>
              </a:rPr>
              <a:t>What other listening skills did you observe Anthony using in this exchange?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Simple Reflections Anthony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“It’s been difficult trying to contact the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“It’s been hard to find information that you need.”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 want to stop looking for this information.”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Other Listening Skills: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Square and open posture, leaning slightly forward, eye contact, and relaxed.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Trainer notes: </a:t>
            </a:r>
            <a:r>
              <a:rPr kumimoji="0" lang="en-US" sz="1200" b="0" i="0" u="none" strike="noStrike" kern="1200" cap="none" spc="0" normalizeH="0" baseline="0" noProof="0" dirty="0">
                <a:ln>
                  <a:noFill/>
                </a:ln>
                <a:solidFill>
                  <a:prstClr val="black"/>
                </a:solidFill>
                <a:effectLst/>
                <a:uLnTx/>
                <a:uFillTx/>
                <a:latin typeface="+mn-lt"/>
                <a:ea typeface="+mn-ea"/>
                <a:cs typeface="+mn-cs"/>
              </a:rPr>
              <a:t>This video includes both simple and complex reflections. Stop the video before it moves into complex reflections at around 1:04.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Video Link:</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https://youtu.be/TbDG9W_iNTk?list=PL1UDVLmMXEEdIVofbgt4d6sLAe5pulbPC</a:t>
            </a:r>
          </a:p>
          <a:p>
            <a:endParaRPr lang="en-US" dirty="0"/>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18</a:t>
            </a:fld>
            <a:endParaRPr lang="en-US"/>
          </a:p>
        </p:txBody>
      </p:sp>
    </p:spTree>
    <p:extLst>
      <p:ext uri="{BB962C8B-B14F-4D97-AF65-F5344CB8AC3E}">
        <p14:creationId xmlns:p14="http://schemas.microsoft.com/office/powerpoint/2010/main" val="318421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a:t>
            </a:r>
            <a:r>
              <a:rPr lang="en-US" b="1" baseline="0" dirty="0"/>
              <a:t> Message:</a:t>
            </a:r>
            <a:r>
              <a:rPr lang="en-US" b="1" dirty="0"/>
              <a:t> Simple reflections aren’t easy and ongoing practice is necessary to develop the skill. </a:t>
            </a:r>
          </a:p>
          <a:p>
            <a:endParaRPr lang="en-US" b="1" dirty="0"/>
          </a:p>
          <a:p>
            <a:r>
              <a:rPr lang="en-US" b="1" dirty="0"/>
              <a:t>Say:</a:t>
            </a:r>
            <a:r>
              <a:rPr lang="en-US" b="1" baseline="0" dirty="0"/>
              <a:t> </a:t>
            </a:r>
            <a:r>
              <a:rPr lang="en-US" b="0" baseline="0" dirty="0"/>
              <a:t>Now that we’ve watched a video demonstration of simple reflections, let’s practice them</a:t>
            </a:r>
            <a:r>
              <a:rPr lang="en-US" baseline="0" dirty="0"/>
              <a:t>. </a:t>
            </a:r>
          </a:p>
          <a:p>
            <a:endParaRPr lang="en-US" baseline="0" dirty="0"/>
          </a:p>
          <a:p>
            <a:r>
              <a:rPr lang="en-US" b="1" baseline="0" dirty="0"/>
              <a:t>Do: </a:t>
            </a:r>
            <a:r>
              <a:rPr lang="en-US" b="0" baseline="0" dirty="0"/>
              <a:t> Ask the group to pair up with a partner</a:t>
            </a:r>
            <a:r>
              <a:rPr lang="en-US" dirty="0"/>
              <a:t>. </a:t>
            </a:r>
          </a:p>
          <a:p>
            <a:pPr marL="228600" indent="-228600">
              <a:buFont typeface="+mj-lt"/>
              <a:buAutoNum type="arabicPeriod"/>
            </a:pPr>
            <a:r>
              <a:rPr lang="en-US" dirty="0"/>
              <a:t>Ask both partners to think about how they would like their life to be different 5 years from now. </a:t>
            </a:r>
          </a:p>
          <a:p>
            <a:pPr marL="228600" indent="-228600">
              <a:buFont typeface="+mj-lt"/>
              <a:buAutoNum type="arabicPeriod"/>
            </a:pPr>
            <a:r>
              <a:rPr lang="en-US" dirty="0"/>
              <a:t>Give everyone a minute or two to think about the question. </a:t>
            </a:r>
          </a:p>
          <a:p>
            <a:pPr marL="228600" indent="-228600">
              <a:buFont typeface="+mj-lt"/>
              <a:buAutoNum type="arabicPeriod"/>
            </a:pPr>
            <a:r>
              <a:rPr lang="en-US" dirty="0"/>
              <a:t>Then have one person begin as the Speaker and share their 5 year goal a few sentences at a time. The Listener will practice using simple reflections to reflect back what the Speaker has said. The Listener can only respond with simple reflections. Use the simple reflection stems we covered a couple of slides ago.</a:t>
            </a:r>
          </a:p>
          <a:p>
            <a:pPr marL="228600" indent="-228600">
              <a:buAutoNum type="arabicPeriod"/>
            </a:pPr>
            <a:r>
              <a:rPr lang="en-US" dirty="0"/>
              <a:t>After 3 successful reflections, the Speaker and the Listener should switch roles.</a:t>
            </a:r>
          </a:p>
          <a:p>
            <a:pPr marL="228600" indent="-228600">
              <a:buAutoNum type="arabicPeriod"/>
            </a:pPr>
            <a:r>
              <a:rPr lang="en-US" dirty="0">
                <a:cs typeface="Calibri"/>
              </a:rPr>
              <a:t>Continue to switch back and forth after each person has the opportunity to provide 3 reflections.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everyone has had a chance to practice several simple reflections, ask</a:t>
            </a:r>
            <a:r>
              <a:rPr lang="en-US" baseline="0" dirty="0"/>
              <a:t> participants: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a:t>
            </a:r>
            <a:r>
              <a:rPr lang="en-US" dirty="0"/>
              <a:t>ow </a:t>
            </a:r>
            <a:r>
              <a:rPr lang="en-US" baseline="0" dirty="0"/>
              <a:t>did it feel to provide the simple </a:t>
            </a:r>
            <a:r>
              <a:rPr lang="en-US" dirty="0"/>
              <a:t>reflections?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kind of challenges did you experience creating or using simple reflections?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did it feel to hear simple reflections from your partner?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How did the simple reflections help you</a:t>
            </a:r>
            <a:r>
              <a:rPr lang="en-US" dirty="0"/>
              <a:t> feel heard and understood?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notes</a:t>
            </a:r>
            <a:r>
              <a:rPr lang="en-US" b="0" dirty="0"/>
              <a:t>:</a:t>
            </a:r>
            <a:r>
              <a:rPr lang="en-US" b="0" baseline="0" dirty="0"/>
              <a:t> Spend as much time as possible on this activity. </a:t>
            </a:r>
            <a:r>
              <a:rPr lang="en-US" dirty="0"/>
              <a:t>Observe participants as they are practicing the simple reflections and provide individualized feedback as needed.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19</a:t>
            </a:fld>
            <a:endParaRPr lang="en-US"/>
          </a:p>
        </p:txBody>
      </p:sp>
    </p:spTree>
    <p:extLst>
      <p:ext uri="{BB962C8B-B14F-4D97-AF65-F5344CB8AC3E}">
        <p14:creationId xmlns:p14="http://schemas.microsoft.com/office/powerpoint/2010/main" val="152897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Say:</a:t>
            </a:r>
            <a:r>
              <a:rPr lang="en-US" b="1" baseline="0" dirty="0"/>
              <a:t> </a:t>
            </a:r>
            <a:r>
              <a:rPr lang="en-US" b="0" baseline="0" dirty="0"/>
              <a:t>Before we begin the new material, let’s review what we discussed in Module 3. We talked about the </a:t>
            </a:r>
            <a:r>
              <a:rPr lang="en-US" baseline="0" dirty="0"/>
              <a:t>four processes of MI or the processes that help move a person toward change. </a:t>
            </a:r>
            <a:r>
              <a:rPr lang="en-US" b="0" baseline="0" dirty="0"/>
              <a:t>The four processes are </a:t>
            </a:r>
            <a:r>
              <a:rPr lang="en-US" baseline="0" dirty="0"/>
              <a:t>engaging, focusing, evoking, and planning.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Engaging involves listening, showing empathy, being person-centered, and seeking to understand the person’s perspective. This approach helps to create a working alliance and build trust.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Focusing helps to clarify the person’s change goal and set a clear direction for your work together.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Evoking </a:t>
            </a:r>
            <a:r>
              <a:rPr lang="en-US" sz="1200" b="0" i="0" u="none" strike="noStrike" kern="1200" baseline="0" dirty="0">
                <a:solidFill>
                  <a:schemeClr val="tx1"/>
                </a:solidFill>
                <a:latin typeface="+mn-lt"/>
                <a:ea typeface="+mn-ea"/>
                <a:cs typeface="+mn-cs"/>
              </a:rPr>
              <a:t>elicits the person’s own intrinsic motivations and ideas for change and helps the person identify </a:t>
            </a:r>
            <a:r>
              <a:rPr lang="en-US" sz="1200" b="0" i="1" u="none" strike="noStrike" kern="1200" baseline="0" dirty="0">
                <a:solidFill>
                  <a:schemeClr val="tx1"/>
                </a:solidFill>
                <a:latin typeface="+mn-lt"/>
                <a:ea typeface="+mn-ea"/>
                <a:cs typeface="+mn-cs"/>
              </a:rPr>
              <a:t>why</a:t>
            </a:r>
            <a:r>
              <a:rPr lang="en-US" sz="1200" b="0" i="0" u="none" strike="noStrike" kern="1200" baseline="0" dirty="0">
                <a:solidFill>
                  <a:schemeClr val="tx1"/>
                </a:solidFill>
                <a:latin typeface="+mn-lt"/>
                <a:ea typeface="+mn-ea"/>
                <a:cs typeface="+mn-cs"/>
              </a:rPr>
              <a:t> they might change -</a:t>
            </a:r>
            <a:r>
              <a:rPr lang="en-US" baseline="0" dirty="0"/>
              <a:t> identifying and putting into their own words their reasons for change.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Planning </a:t>
            </a:r>
            <a:r>
              <a:rPr lang="en-US" sz="1200" b="0" i="0" u="none" strike="noStrike" kern="1200" baseline="0" dirty="0">
                <a:solidFill>
                  <a:schemeClr val="tx1"/>
                </a:solidFill>
                <a:latin typeface="+mn-lt"/>
                <a:ea typeface="+mn-ea"/>
                <a:cs typeface="+mn-cs"/>
              </a:rPr>
              <a:t>includes the person developing a commitment to change and creating a change plan.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Remember that while these</a:t>
            </a:r>
            <a:r>
              <a:rPr lang="en-US" sz="1200" b="0" i="0" kern="1200" dirty="0">
                <a:solidFill>
                  <a:schemeClr val="tx1"/>
                </a:solidFill>
                <a:effectLst/>
                <a:latin typeface="+mn-lt"/>
                <a:ea typeface="+mn-ea"/>
                <a:cs typeface="+mn-cs"/>
              </a:rPr>
              <a:t> processes can follow a logical sequence and build on each other, they also overlap and you will likely need to circle back to previous processes throughout your work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learned to differentiate between change talk and sustain talk. Change talk is any talk in the direction of change or supportive of change and sustain talk is any language in favor of staying the same or against change. It is important to be able to </a:t>
            </a:r>
            <a:r>
              <a:rPr lang="en-US" sz="1200" b="0" i="0" kern="1200" dirty="0">
                <a:solidFill>
                  <a:schemeClr val="tx1"/>
                </a:solidFill>
                <a:effectLst/>
                <a:latin typeface="+mn-lt"/>
                <a:ea typeface="+mn-ea"/>
                <a:cs typeface="+mn-cs"/>
              </a:rPr>
              <a:t>recognize both when you hear them and build on change talk to enhance internal motivation and move toward making a change plan. </a:t>
            </a:r>
            <a:endParaRPr lang="en-US" baseline="0" dirty="0"/>
          </a:p>
          <a:p>
            <a:endParaRPr lang="en-US" b="1" baseline="0" dirty="0"/>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Ask participants: </a:t>
            </a:r>
          </a:p>
          <a:p>
            <a:pPr lvl="0"/>
            <a:r>
              <a:rPr lang="en-US" sz="1200" kern="1200" dirty="0">
                <a:solidFill>
                  <a:schemeClr val="tx1"/>
                </a:solidFill>
                <a:effectLst/>
                <a:latin typeface="+mn-lt"/>
                <a:ea typeface="+mn-ea"/>
                <a:cs typeface="+mn-cs"/>
              </a:rPr>
              <a:t>What was the most important thing you took away from Module 3?</a:t>
            </a:r>
          </a:p>
          <a:p>
            <a:pPr lvl="0"/>
            <a:r>
              <a:rPr lang="en-US" sz="1200" kern="1200" dirty="0">
                <a:solidFill>
                  <a:schemeClr val="tx1"/>
                </a:solidFill>
                <a:effectLst/>
                <a:latin typeface="+mn-lt"/>
                <a:ea typeface="+mn-ea"/>
                <a:cs typeface="+mn-cs"/>
              </a:rPr>
              <a:t>How did your work with participants change based on what you learned in Module 3?</a:t>
            </a:r>
          </a:p>
          <a:p>
            <a:pPr lvl="0"/>
            <a:r>
              <a:rPr lang="en-US" sz="1200" kern="1200" dirty="0">
                <a:solidFill>
                  <a:schemeClr val="tx1"/>
                </a:solidFill>
                <a:effectLst/>
                <a:latin typeface="+mn-lt"/>
                <a:ea typeface="+mn-ea"/>
                <a:cs typeface="+mn-cs"/>
              </a:rPr>
              <a:t>What questions do you have about what was covered in Module 3?</a:t>
            </a:r>
            <a:endParaRPr lang="en-US" dirty="0">
              <a:cs typeface="Calibri"/>
            </a:endParaRPr>
          </a:p>
          <a:p>
            <a:endParaRPr lang="en-US" dirty="0"/>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46F02-8992-442B-B302-B3C5EB204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26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Core Message:</a:t>
            </a:r>
            <a:r>
              <a:rPr lang="en-US" b="1" baseline="0" dirty="0"/>
              <a:t> A</a:t>
            </a:r>
            <a:r>
              <a:rPr lang="en-US" b="1" dirty="0"/>
              <a:t>ffirmations</a:t>
            </a:r>
            <a:r>
              <a:rPr lang="en-US" b="1" baseline="0" dirty="0"/>
              <a:t> are a special kind of reflection.</a:t>
            </a:r>
          </a:p>
          <a:p>
            <a:pPr>
              <a:spcBef>
                <a:spcPts val="0"/>
              </a:spcBef>
            </a:pPr>
            <a:endParaRPr lang="en-US" b="0" dirty="0"/>
          </a:p>
          <a:p>
            <a:pPr>
              <a:lnSpc>
                <a:spcPct val="90000"/>
              </a:lnSpc>
              <a:spcBef>
                <a:spcPts val="0"/>
              </a:spcBef>
            </a:pPr>
            <a:r>
              <a:rPr lang="en-US" b="1" dirty="0"/>
              <a:t>Say</a:t>
            </a:r>
            <a:r>
              <a:rPr lang="en-US" b="0" dirty="0"/>
              <a:t>:</a:t>
            </a:r>
            <a:r>
              <a:rPr lang="en-US" b="0" baseline="0" dirty="0"/>
              <a:t> Let’s go back to affirmations now. We skipped affirmations earlier because affirmations are a special type of reflection, so it was important to cover reflections first. </a:t>
            </a:r>
          </a:p>
          <a:p>
            <a:pPr>
              <a:lnSpc>
                <a:spcPct val="90000"/>
              </a:lnSpc>
              <a:spcBef>
                <a:spcPts val="0"/>
              </a:spcBef>
            </a:pPr>
            <a:endParaRPr lang="en-US" b="0" baseline="0" dirty="0"/>
          </a:p>
          <a:p>
            <a:pPr>
              <a:lnSpc>
                <a:spcPct val="90000"/>
              </a:lnSpc>
              <a:spcBef>
                <a:spcPts val="0"/>
              </a:spcBef>
            </a:pPr>
            <a:r>
              <a:rPr lang="en-US" dirty="0"/>
              <a:t>Affirmations are statements that recognize, highlight, or emphasize a person’s strengths, abilities, skills, efforts, and behaviors, particularly those that are related to making their change. Affirmations are a wonderful way to encourage relationship building, particularly in the beginning of the relationship. Affirmations help to build confidence in the person that they can change. You want to always be looking for opportunities</a:t>
            </a:r>
            <a:r>
              <a:rPr lang="en-US" baseline="0" dirty="0"/>
              <a:t> to affirm</a:t>
            </a:r>
            <a:r>
              <a:rPr lang="en-US" dirty="0"/>
              <a:t>. </a:t>
            </a:r>
          </a:p>
          <a:p>
            <a:pPr>
              <a:lnSpc>
                <a:spcPct val="90000"/>
              </a:lnSpc>
              <a:spcBef>
                <a:spcPts val="0"/>
              </a:spcBef>
            </a:pPr>
            <a:endParaRPr lang="en-US" dirty="0"/>
          </a:p>
          <a:p>
            <a:pPr>
              <a:lnSpc>
                <a:spcPct val="90000"/>
              </a:lnSpc>
              <a:spcBef>
                <a:spcPts val="0"/>
              </a:spcBef>
            </a:pPr>
            <a:r>
              <a:rPr lang="en-US" dirty="0"/>
              <a:t>Affirmations</a:t>
            </a:r>
            <a:r>
              <a:rPr lang="en-US" baseline="0" dirty="0"/>
              <a:t> are considered a special type of reflection because you are reflecting back strengths and efforts that you have noticed or heard in what they’ve share. </a:t>
            </a:r>
          </a:p>
          <a:p>
            <a:pPr>
              <a:lnSpc>
                <a:spcPct val="90000"/>
              </a:lnSpc>
              <a:spcBef>
                <a:spcPts val="0"/>
              </a:spcBef>
            </a:pPr>
            <a:endParaRPr lang="en-US" baseline="0" dirty="0"/>
          </a:p>
          <a:p>
            <a:pPr>
              <a:lnSpc>
                <a:spcPct val="90000"/>
              </a:lnSpc>
              <a:spcBef>
                <a:spcPts val="0"/>
              </a:spcBef>
            </a:pPr>
            <a:r>
              <a:rPr lang="en-US" baseline="0" dirty="0"/>
              <a:t>Affirmations can include:</a:t>
            </a:r>
          </a:p>
          <a:p>
            <a:pPr marL="171450" lvl="0" indent="-171450">
              <a:lnSpc>
                <a:spcPct val="90000"/>
              </a:lnSpc>
              <a:spcBef>
                <a:spcPts val="0"/>
              </a:spcBef>
              <a:buFont typeface="Arial" panose="020B0604020202020204" pitchFamily="34" charset="0"/>
              <a:buChar char="•"/>
            </a:pPr>
            <a:r>
              <a:rPr lang="en-US" dirty="0"/>
              <a:t>Commenting positively on an attribute - You're a survivor, you’re a strong person, you have shown</a:t>
            </a:r>
            <a:r>
              <a:rPr lang="en-US" baseline="0" dirty="0"/>
              <a:t> resilience in your life.</a:t>
            </a:r>
            <a:endParaRPr lang="en-US" dirty="0">
              <a:cs typeface="Calibri" panose="020F0502020204030204"/>
            </a:endParaRPr>
          </a:p>
          <a:p>
            <a:pPr marL="171450" indent="-171450">
              <a:lnSpc>
                <a:spcPct val="90000"/>
              </a:lnSpc>
              <a:spcBef>
                <a:spcPts val="0"/>
              </a:spcBef>
              <a:buFont typeface="Arial" panose="020B0604020202020204" pitchFamily="34" charset="0"/>
              <a:buChar char="•"/>
            </a:pPr>
            <a:r>
              <a:rPr lang="en-US" dirty="0"/>
              <a:t>Statement of appreciation - I appreciate your openness and honesty today.</a:t>
            </a:r>
            <a:endParaRPr lang="en-US" dirty="0">
              <a:cs typeface="Calibri" panose="020F0502020204030204"/>
            </a:endParaRPr>
          </a:p>
          <a:p>
            <a:pPr marL="171450" indent="-171450">
              <a:lnSpc>
                <a:spcPct val="90000"/>
              </a:lnSpc>
              <a:spcBef>
                <a:spcPts val="0"/>
              </a:spcBef>
              <a:buFont typeface="Arial" panose="020B0604020202020204" pitchFamily="34" charset="0"/>
              <a:buChar char="•"/>
            </a:pPr>
            <a:r>
              <a:rPr lang="en-US" dirty="0"/>
              <a:t>Catch the person doing something right - You were very supportive of your peers in group today.</a:t>
            </a:r>
            <a:endParaRPr lang="en-US" dirty="0">
              <a:cs typeface="Calibri" panose="020F0502020204030204"/>
            </a:endParaRPr>
          </a:p>
          <a:p>
            <a:pPr marL="171450" indent="-171450">
              <a:lnSpc>
                <a:spcPct val="90000"/>
              </a:lnSpc>
              <a:spcBef>
                <a:spcPts val="0"/>
              </a:spcBef>
              <a:buFont typeface="Arial" panose="020B0604020202020204" pitchFamily="34" charset="0"/>
              <a:buChar char="•"/>
            </a:pPr>
            <a:r>
              <a:rPr lang="en-US" dirty="0"/>
              <a:t>Expression of hope, caring, or support - You’ll do well in your interview today, you’ve</a:t>
            </a:r>
            <a:r>
              <a:rPr lang="en-US" baseline="0" dirty="0"/>
              <a:t> practiced hard in the role plays and made wonderful progress. </a:t>
            </a:r>
          </a:p>
          <a:p>
            <a:pPr marL="171450" indent="-171450">
              <a:lnSpc>
                <a:spcPct val="90000"/>
              </a:lnSpc>
              <a:spcBef>
                <a:spcPts val="0"/>
              </a:spcBef>
              <a:buFont typeface="Arial" panose="020B0604020202020204" pitchFamily="34" charset="0"/>
              <a:buChar char="•"/>
            </a:pPr>
            <a:r>
              <a:rPr lang="en-US" baseline="0" dirty="0"/>
              <a:t>Reflect a value - You’re passionate about advocacy. You have a strong work ethic.</a:t>
            </a:r>
          </a:p>
          <a:p>
            <a:pPr marL="0" indent="0">
              <a:lnSpc>
                <a:spcPct val="90000"/>
              </a:lnSpc>
              <a:spcBef>
                <a:spcPts val="0"/>
              </a:spcBef>
              <a:buFont typeface="Arial" panose="020B0604020202020204" pitchFamily="34" charset="0"/>
              <a:buNone/>
            </a:pPr>
            <a:endParaRPr lang="en-US" dirty="0"/>
          </a:p>
          <a:p>
            <a:pPr>
              <a:spcBef>
                <a:spcPts val="0"/>
              </a:spcBef>
            </a:pPr>
            <a:r>
              <a:rPr lang="en-US" dirty="0"/>
              <a:t>It’s important to not confuse an affirmation with a compliment. Affirmations are specific, they are used to reinforce a behavior change, and to acknowledge positive steps. Affirmations should never be backhanded or sarcastic.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20</a:t>
            </a:fld>
            <a:endParaRPr lang="en-US"/>
          </a:p>
        </p:txBody>
      </p:sp>
    </p:spTree>
    <p:extLst>
      <p:ext uri="{BB962C8B-B14F-4D97-AF65-F5344CB8AC3E}">
        <p14:creationId xmlns:p14="http://schemas.microsoft.com/office/powerpoint/2010/main" val="3077824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Say:</a:t>
            </a:r>
            <a:r>
              <a:rPr lang="en-US" b="0" baseline="0" dirty="0">
                <a:cs typeface="Calibri"/>
              </a:rPr>
              <a:t> You can combine open ended questions and affirmations to help elicit change talk. </a:t>
            </a:r>
            <a:r>
              <a:rPr lang="en-US" dirty="0">
                <a:cs typeface="Calibri"/>
              </a:rPr>
              <a:t>For example you could say, "It's great that you are thinking about taking better care of yourself. What steps are you thinking about taking to improve your self-care?” Notice</a:t>
            </a:r>
            <a:r>
              <a:rPr lang="en-US" baseline="0" dirty="0">
                <a:cs typeface="Calibri"/>
              </a:rPr>
              <a:t> that the speaker is reinforcing the change talk they heard with the affirmation and then asking the open ended question to evoke the person’s plans to work toward that change. </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21</a:t>
            </a:fld>
            <a:endParaRPr lang="en-US"/>
          </a:p>
        </p:txBody>
      </p:sp>
    </p:spTree>
    <p:extLst>
      <p:ext uri="{BB962C8B-B14F-4D97-AF65-F5344CB8AC3E}">
        <p14:creationId xmlns:p14="http://schemas.microsoft.com/office/powerpoint/2010/main" val="944348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It</a:t>
            </a:r>
            <a:r>
              <a:rPr lang="en-US" b="1" baseline="0" dirty="0"/>
              <a:t> is typically easier to affirm people we like and more difficult to affirm people we don’t feel as positively about. It’s critical to affirm everyone equally. </a:t>
            </a:r>
          </a:p>
          <a:p>
            <a:endParaRPr lang="en-US" b="1" dirty="0"/>
          </a:p>
          <a:p>
            <a:r>
              <a:rPr lang="en-US" b="1" dirty="0"/>
              <a:t>Say: </a:t>
            </a:r>
            <a:r>
              <a:rPr lang="en-US" b="0" dirty="0"/>
              <a:t>It</a:t>
            </a:r>
            <a:r>
              <a:rPr lang="en-US" b="0" baseline="0" dirty="0"/>
              <a:t> is typically easier to affirm people we like and more difficult to affirm people we don’t feel as positively about. </a:t>
            </a:r>
            <a:r>
              <a:rPr lang="en-US" dirty="0"/>
              <a:t>This</a:t>
            </a:r>
            <a:r>
              <a:rPr lang="en-US" baseline="0" dirty="0"/>
              <a:t> is usually about us</a:t>
            </a:r>
            <a:r>
              <a:rPr lang="en-US" dirty="0"/>
              <a:t>, not about the</a:t>
            </a:r>
            <a:r>
              <a:rPr lang="en-US" baseline="0" dirty="0"/>
              <a:t> person</a:t>
            </a:r>
            <a:r>
              <a:rPr lang="en-US" dirty="0"/>
              <a:t>. </a:t>
            </a:r>
            <a:r>
              <a:rPr lang="en-US" b="0" baseline="0" dirty="0"/>
              <a:t>It’s critical that we affirm everyone equally, so we need to be </a:t>
            </a:r>
            <a:r>
              <a:rPr lang="en-US" baseline="0" dirty="0"/>
              <a:t>self-reflective and think about these questions:</a:t>
            </a:r>
          </a:p>
          <a:p>
            <a:pPr marL="171450" indent="-171450">
              <a:buFont typeface="Arial" panose="020B0604020202020204" pitchFamily="34" charset="0"/>
              <a:buChar char="•"/>
            </a:pPr>
            <a:r>
              <a:rPr lang="en-US" baseline="0" dirty="0"/>
              <a:t>Who do we affirm and what do we affirm them for?</a:t>
            </a:r>
          </a:p>
          <a:p>
            <a:pPr marL="171450" indent="-171450">
              <a:buFont typeface="Arial" panose="020B0604020202020204" pitchFamily="34" charset="0"/>
              <a:buChar char="•"/>
            </a:pPr>
            <a:r>
              <a:rPr lang="en-US" baseline="0" dirty="0"/>
              <a:t>Who do we have difficulty affirming?</a:t>
            </a:r>
          </a:p>
          <a:p>
            <a:pPr marL="171450" indent="-171450">
              <a:buFont typeface="Arial" panose="020B0604020202020204" pitchFamily="34" charset="0"/>
              <a:buChar char="•"/>
            </a:pPr>
            <a:r>
              <a:rPr lang="en-US" baseline="0" dirty="0"/>
              <a:t>Are we being fair about who and how we affirm?</a:t>
            </a:r>
          </a:p>
          <a:p>
            <a:endParaRPr lang="en-US" b="0" dirty="0">
              <a:cs typeface="Calibri"/>
            </a:endParaRPr>
          </a:p>
          <a:p>
            <a:r>
              <a:rPr lang="en-US" b="0" dirty="0">
                <a:cs typeface="Calibri"/>
              </a:rPr>
              <a:t>Let’s do an activity to practice identifying affirmations for everyone, including those we don’t always feel positively about.  </a:t>
            </a:r>
          </a:p>
          <a:p>
            <a:endParaRPr lang="en-US" b="0" dirty="0">
              <a:cs typeface="Calibri"/>
            </a:endParaRPr>
          </a:p>
          <a:p>
            <a:r>
              <a:rPr lang="en-US" b="1" dirty="0">
                <a:cs typeface="Calibri"/>
              </a:rPr>
              <a:t>Do: </a:t>
            </a:r>
            <a:r>
              <a:rPr lang="en-US" b="0" dirty="0">
                <a:cs typeface="Calibri"/>
              </a:rPr>
              <a:t>Ask</a:t>
            </a:r>
            <a:r>
              <a:rPr lang="en-US" b="0" baseline="0" dirty="0">
                <a:cs typeface="Calibri"/>
              </a:rPr>
              <a:t> participants to t</a:t>
            </a:r>
            <a:r>
              <a:rPr lang="en-US" dirty="0">
                <a:cs typeface="Calibri"/>
              </a:rPr>
              <a:t>hink about someone they know who they feel positively about. This can be someone they know professionally, personally </a:t>
            </a:r>
            <a:r>
              <a:rPr lang="en-US" b="0" dirty="0">
                <a:cs typeface="Calibri"/>
              </a:rPr>
              <a:t>or a public figure. </a:t>
            </a:r>
          </a:p>
          <a:p>
            <a:pPr marL="228600" indent="-228600">
              <a:buFont typeface="Arial" panose="020B0604020202020204" pitchFamily="34" charset="0"/>
              <a:buChar char="•"/>
            </a:pPr>
            <a:r>
              <a:rPr lang="en-US" dirty="0">
                <a:cs typeface="Calibri"/>
              </a:rPr>
              <a:t>Describe 3 things the person does that you like. Write down these behaviors.</a:t>
            </a:r>
          </a:p>
          <a:p>
            <a:pPr marL="228600" indent="-228600">
              <a:buFont typeface="Arial" panose="020B0604020202020204" pitchFamily="34" charset="0"/>
              <a:buChar char="•"/>
            </a:pPr>
            <a:r>
              <a:rPr lang="en-US" dirty="0">
                <a:cs typeface="Calibri"/>
              </a:rPr>
              <a:t>Identify</a:t>
            </a:r>
            <a:r>
              <a:rPr lang="en-US" baseline="0" dirty="0">
                <a:cs typeface="Calibri"/>
              </a:rPr>
              <a:t> at least one affirmation related to the behaviors you identified.</a:t>
            </a:r>
          </a:p>
          <a:p>
            <a:pPr marL="0" indent="0">
              <a:buNone/>
            </a:pPr>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Next, ask participants to think about someone they know who they don’t feel positively about. This can be someone they know professionally, personally </a:t>
            </a:r>
            <a:r>
              <a:rPr lang="en-US" b="0" dirty="0">
                <a:cs typeface="Calibri"/>
              </a:rPr>
              <a:t>or a public figure. </a:t>
            </a:r>
          </a:p>
          <a:p>
            <a:pPr marL="171450" indent="-171450">
              <a:buFont typeface="Arial" panose="020B0604020202020204" pitchFamily="34" charset="0"/>
              <a:buChar char="•"/>
            </a:pPr>
            <a:r>
              <a:rPr lang="en-US" dirty="0">
                <a:cs typeface="Calibri"/>
              </a:rPr>
              <a:t>Describe 3 things the person does that you don’t like. Write down these behaviors.</a:t>
            </a:r>
          </a:p>
          <a:p>
            <a:pPr marL="171450" indent="-171450">
              <a:buFont typeface="Arial" panose="020B0604020202020204" pitchFamily="34" charset="0"/>
              <a:buChar char="•"/>
            </a:pPr>
            <a:r>
              <a:rPr lang="en-US" dirty="0">
                <a:cs typeface="Calibri"/>
              </a:rPr>
              <a:t>Identify</a:t>
            </a:r>
            <a:r>
              <a:rPr lang="en-US" baseline="0" dirty="0">
                <a:cs typeface="Calibri"/>
              </a:rPr>
              <a:t> at least one affirmation related to the behaviors you identified.</a:t>
            </a:r>
          </a:p>
          <a:p>
            <a:endParaRPr lang="en-US" dirty="0">
              <a:cs typeface="Calibri"/>
            </a:endParaRPr>
          </a:p>
          <a:p>
            <a:r>
              <a:rPr lang="en-US" dirty="0">
                <a:cs typeface="Calibri"/>
              </a:rPr>
              <a:t>Ask participants</a:t>
            </a:r>
            <a:r>
              <a:rPr lang="en-US" baseline="0" dirty="0">
                <a:cs typeface="Calibri"/>
              </a:rPr>
              <a:t>: </a:t>
            </a:r>
          </a:p>
          <a:p>
            <a:pPr marL="171450" indent="-171450">
              <a:buFont typeface="Arial" panose="020B0604020202020204" pitchFamily="34" charset="0"/>
              <a:buChar char="•"/>
            </a:pPr>
            <a:r>
              <a:rPr lang="en-US" baseline="0" dirty="0">
                <a:cs typeface="Calibri"/>
              </a:rPr>
              <a:t>What did you do to create an affirmation from behaviors you don’t like?</a:t>
            </a:r>
          </a:p>
          <a:p>
            <a:pPr marL="0" indent="0">
              <a:buFont typeface="Arial" panose="020B0604020202020204" pitchFamily="34" charset="0"/>
              <a:buNone/>
            </a:pPr>
            <a:r>
              <a:rPr lang="en-US" baseline="0" dirty="0">
                <a:cs typeface="Calibri"/>
              </a:rPr>
              <a:t>Often, even within behaviors we don’t like we can see a strength or a quality to affirm. For example, someone who is constantly asking questions and interrupting you throughout the day might lead you to feel frustrated. However, you may also be able to see that this behavior is associated with the positive attributes of p</a:t>
            </a:r>
            <a:r>
              <a:rPr lang="en-US" dirty="0">
                <a:cs typeface="Calibri"/>
              </a:rPr>
              <a:t>ersistence and self-advocacy. The key is to not let our negative feelings block opportunities to affirm positive qualities and attributes associated with the change process. </a:t>
            </a:r>
          </a:p>
          <a:p>
            <a:pPr marL="0" indent="0">
              <a:buFont typeface="Arial" panose="020B0604020202020204" pitchFamily="34" charset="0"/>
              <a:buNone/>
            </a:pPr>
            <a:endParaRPr lang="en-US" dirty="0">
              <a:cs typeface="Calibri"/>
            </a:endParaRPr>
          </a:p>
          <a:p>
            <a:r>
              <a:rPr lang="en-US" b="1" dirty="0"/>
              <a:t>Say</a:t>
            </a:r>
            <a:r>
              <a:rPr lang="en-US" b="1" baseline="0" dirty="0"/>
              <a:t>: </a:t>
            </a:r>
            <a:r>
              <a:rPr lang="en-US" dirty="0"/>
              <a:t>Sometimes it can be difficult to identify affirmations. You can use the categories of affirmations</a:t>
            </a:r>
            <a:r>
              <a:rPr lang="en-US" baseline="0" dirty="0"/>
              <a:t> on the previous slide </a:t>
            </a:r>
            <a:r>
              <a:rPr lang="en-US" dirty="0"/>
              <a:t>as ticklers to help you to look for strengths to highlight. Remember,</a:t>
            </a:r>
            <a:r>
              <a:rPr lang="en-US" baseline="0" dirty="0"/>
              <a:t> your </a:t>
            </a:r>
            <a:r>
              <a:rPr lang="en-US" dirty="0"/>
              <a:t>affirmations need to be genuine. If they are not sincere you risk losing someone’s trust and damaging the relationship.</a:t>
            </a:r>
          </a:p>
          <a:p>
            <a:endParaRPr lang="en-US"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22</a:t>
            </a:fld>
            <a:endParaRPr lang="en-US"/>
          </a:p>
        </p:txBody>
      </p:sp>
    </p:spTree>
    <p:extLst>
      <p:ext uri="{BB962C8B-B14F-4D97-AF65-F5344CB8AC3E}">
        <p14:creationId xmlns:p14="http://schemas.microsoft.com/office/powerpoint/2010/main" val="3661095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 </a:t>
            </a:r>
            <a:r>
              <a:rPr lang="en-US" b="0" dirty="0">
                <a:cs typeface="Calibri"/>
              </a:rPr>
              <a:t>We’ve come to the end of this session. Before</a:t>
            </a:r>
            <a:r>
              <a:rPr lang="en-US" b="0" baseline="0" dirty="0">
                <a:cs typeface="Calibri"/>
              </a:rPr>
              <a:t> the next session, I’d like for you to practice the skills we’ve learned about today – open ended questions, affirmations, and simple reflections. </a:t>
            </a:r>
          </a:p>
          <a:p>
            <a:pPr marL="228600" indent="-228600">
              <a:buAutoNum type="arabicPeriod"/>
            </a:pPr>
            <a:r>
              <a:rPr lang="en-US" b="0" baseline="0" dirty="0">
                <a:cs typeface="Calibri"/>
              </a:rPr>
              <a:t>Identify at least one person to practice with. The person can be a person you are working with, a friend, co-worker, or family member. </a:t>
            </a:r>
          </a:p>
          <a:p>
            <a:pPr marL="228600" indent="-228600">
              <a:buAutoNum type="arabicPeriod"/>
            </a:pPr>
            <a:r>
              <a:rPr lang="en-US" b="0" baseline="0" dirty="0">
                <a:cs typeface="Calibri"/>
              </a:rPr>
              <a:t>Start the conversation with an open ended question. Keep the conversation moving by using simple reflections and affirmations. Use at least two open ended questions, three to four reflections, and one affirmation. Remember to use questions sparingly. </a:t>
            </a:r>
          </a:p>
          <a:p>
            <a:pPr marL="228600" indent="-228600">
              <a:buAutoNum type="arabicPeriod"/>
            </a:pPr>
            <a:r>
              <a:rPr lang="en-US" b="0" baseline="0" dirty="0">
                <a:cs typeface="Calibri"/>
              </a:rPr>
              <a:t>After your discussion, ask the person you practiced with to give you some feedback on how they felt during the exchange. Note their response.</a:t>
            </a:r>
          </a:p>
          <a:p>
            <a:pPr marL="228600" indent="-228600">
              <a:buAutoNum type="arabicPeriod"/>
            </a:pPr>
            <a:r>
              <a:rPr lang="en-US" b="0" baseline="0" dirty="0">
                <a:cs typeface="Calibri"/>
              </a:rPr>
              <a:t>Briefly note how you felt using these three skills of open ended questions, affirmations, and simple reflections?</a:t>
            </a:r>
          </a:p>
          <a:p>
            <a:pPr marL="228600" indent="-228600">
              <a:buAutoNum type="arabicPeriod"/>
            </a:pPr>
            <a:r>
              <a:rPr lang="en-US" b="0" baseline="0" dirty="0">
                <a:cs typeface="Calibri"/>
              </a:rPr>
              <a:t>Bring your notes to the next session to discuss. </a:t>
            </a:r>
            <a:endParaRPr lang="en-US" dirty="0">
              <a:cs typeface="Calibri"/>
            </a:endParaRPr>
          </a:p>
          <a:p>
            <a:endParaRPr lang="en-US"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23</a:t>
            </a:fld>
            <a:endParaRPr lang="en-US"/>
          </a:p>
        </p:txBody>
      </p:sp>
    </p:spTree>
    <p:extLst>
      <p:ext uri="{BB962C8B-B14F-4D97-AF65-F5344CB8AC3E}">
        <p14:creationId xmlns:p14="http://schemas.microsoft.com/office/powerpoint/2010/main" val="2061851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r>
              <a:rPr lang="en-US" b="1" dirty="0"/>
              <a:t>: </a:t>
            </a:r>
            <a:r>
              <a:rPr lang="en-US" b="0" dirty="0"/>
              <a:t>During this module we began to learn about and practice some of the key skills and techniques used in motivational interviewing, particularly open ended questions, affirmations, and simple reflections. The benefits of open ended questions are that they present an invitation to the speaker to share which facilitates a richer and more meaningful discussion. Open ended questions can also help to elicit change talk. Remember though that you don’t want to ask too many questions, even if they’re open ended. A key technique in MI is the use of reflections. Reflections let the person know you’re listening to them and that you understand. They also provide opportunities for the speaker to clarify any misunderstandings or miscommunications. Affirmations are a special type of reflection and can be used to recognize a person’s strengths and help encourage change. Make sure you affirm equally, even when it’s difficulty. While these skills may seem easy, they’re actually quite difficult and require ongoing practice. We’ll continue to practice and add new skills in the next module. </a:t>
            </a:r>
            <a:endParaRPr lang="en-US" b="0" dirty="0">
              <a:cs typeface="Calibri"/>
            </a:endParaRPr>
          </a:p>
          <a:p>
            <a:endParaRPr lang="en-US" b="0" dirty="0">
              <a:cs typeface="Calibri"/>
            </a:endParaRPr>
          </a:p>
          <a:p>
            <a:endParaRPr lang="en-US" b="1" dirty="0">
              <a:cs typeface="Calibri"/>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24</a:t>
            </a:fld>
            <a:endParaRPr lang="en-US"/>
          </a:p>
        </p:txBody>
      </p:sp>
    </p:spTree>
    <p:extLst>
      <p:ext uri="{BB962C8B-B14F-4D97-AF65-F5344CB8AC3E}">
        <p14:creationId xmlns:p14="http://schemas.microsoft.com/office/powerpoint/2010/main" val="2605302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What</a:t>
            </a:r>
            <a:r>
              <a:rPr lang="en-US" baseline="0" dirty="0"/>
              <a:t> questions or comments do you have? </a:t>
            </a:r>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25</a:t>
            </a:fld>
            <a:endParaRPr lang="en-US"/>
          </a:p>
        </p:txBody>
      </p:sp>
    </p:spTree>
    <p:extLst>
      <p:ext uri="{BB962C8B-B14F-4D97-AF65-F5344CB8AC3E}">
        <p14:creationId xmlns:p14="http://schemas.microsoft.com/office/powerpoint/2010/main" val="88002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 </a:t>
            </a:r>
            <a:r>
              <a:rPr lang="en-US" b="0" dirty="0">
                <a:cs typeface="Calibri"/>
              </a:rPr>
              <a:t>At the end of the last session you were asked to </a:t>
            </a:r>
            <a:r>
              <a:rPr lang="en-US" b="0" baseline="0" dirty="0">
                <a:cs typeface="Calibri"/>
              </a:rPr>
              <a:t>i</a:t>
            </a:r>
            <a:r>
              <a:rPr lang="en-US" b="0" baseline="0" dirty="0"/>
              <a:t>dentify </a:t>
            </a:r>
            <a:r>
              <a:rPr lang="en-US" baseline="0" dirty="0"/>
              <a:t>someone you’re working with who is considering making a change or has been stuck in moving forward with a change and to practice using the DARN ruler with them. </a:t>
            </a:r>
            <a:r>
              <a:rPr lang="en-US" baseline="0" dirty="0">
                <a:cs typeface="Calibri"/>
              </a:rPr>
              <a:t>After going through the process, you were to ask the person for their reflections on what they learned by going through this process and note what you learned from the experience. So let’s discuss.</a:t>
            </a:r>
            <a:endParaRPr lang="en-US" dirty="0"/>
          </a:p>
          <a:p>
            <a:endParaRPr lang="en-US" dirty="0"/>
          </a:p>
          <a:p>
            <a:r>
              <a:rPr lang="en-US" b="1" baseline="0" dirty="0"/>
              <a:t>Do: </a:t>
            </a:r>
            <a:r>
              <a:rPr lang="en-US" b="0" baseline="0" dirty="0"/>
              <a:t>First review DARN. Ask a volunteer to define and describe what DARN means. </a:t>
            </a:r>
          </a:p>
          <a:p>
            <a:endParaRPr lang="en-US" b="1" baseline="0" dirty="0"/>
          </a:p>
          <a:p>
            <a:r>
              <a:rPr lang="en-US" b="0" baseline="0" dirty="0"/>
              <a:t>Then a</a:t>
            </a:r>
            <a:r>
              <a:rPr lang="en-US" baseline="0" dirty="0"/>
              <a:t>sk for volunteers to discuss their experience of using the DARN ruler. </a:t>
            </a:r>
          </a:p>
          <a:p>
            <a:pPr marL="228600" indent="-228600">
              <a:buAutoNum type="arabicPeriod"/>
            </a:pPr>
            <a:r>
              <a:rPr lang="en-US" baseline="0" dirty="0"/>
              <a:t>What was your experience using the DARN ruler?</a:t>
            </a:r>
          </a:p>
          <a:p>
            <a:pPr marL="228600" indent="-228600">
              <a:buAutoNum type="arabicPeriod"/>
            </a:pPr>
            <a:r>
              <a:rPr lang="en-US" baseline="0" dirty="0"/>
              <a:t>What did the person considering a change learn from using the DARN ruler?</a:t>
            </a:r>
          </a:p>
          <a:p>
            <a:pPr marL="228600" indent="-228600">
              <a:buAutoNum type="arabicPeriod"/>
            </a:pPr>
            <a:r>
              <a:rPr lang="en-US" baseline="0" dirty="0"/>
              <a:t>What did you learn from using the DARN ruler with this person?</a:t>
            </a:r>
          </a:p>
          <a:p>
            <a:pPr marL="228600" indent="-228600">
              <a:buAutoNum type="arabicPeriod"/>
            </a:pPr>
            <a:r>
              <a:rPr lang="en-US" baseline="0" dirty="0"/>
              <a:t>What were the person’s lowest and highest scores and what do you think these scores mean regarding the person’s motivation toward change? </a:t>
            </a:r>
          </a:p>
          <a:p>
            <a:pPr marL="228600" indent="-228600">
              <a:buAutoNum type="arabicPeriod"/>
            </a:pPr>
            <a:r>
              <a:rPr lang="en-US" baseline="0" dirty="0"/>
              <a:t>How might knowing these scores and the information gained be helpful to the person considering the change? </a:t>
            </a:r>
          </a:p>
          <a:p>
            <a:pPr marL="228600" indent="-228600">
              <a:buAutoNum type="arabicPeriod"/>
            </a:pPr>
            <a:endParaRPr lang="en-US" baseline="0" dirty="0"/>
          </a:p>
          <a:p>
            <a:pPr marL="0" indent="0">
              <a:buNone/>
            </a:pPr>
            <a:r>
              <a:rPr lang="en-US" baseline="0" dirty="0"/>
              <a:t>Process participants’ responses and highlight how the DARN ruler helps both the person making a change and the practitioner learn more about what is motivating the change and what may be getting in the way of the change. </a:t>
            </a:r>
          </a:p>
          <a:p>
            <a:r>
              <a:rPr lang="en-US" dirty="0"/>
              <a:t> </a:t>
            </a:r>
          </a:p>
          <a:p>
            <a:r>
              <a:rPr lang="en-US" b="1" baseline="0" dirty="0"/>
              <a:t>For reference:</a:t>
            </a:r>
          </a:p>
          <a:p>
            <a:pPr marL="171450" indent="-171450">
              <a:buFont typeface="Arial" panose="020B0604020202020204" pitchFamily="34" charset="0"/>
              <a:buChar char="•"/>
            </a:pPr>
            <a:r>
              <a:rPr lang="en-US" b="1" dirty="0"/>
              <a:t>D</a:t>
            </a:r>
            <a:r>
              <a:rPr lang="en-US" dirty="0"/>
              <a:t> is the person’s </a:t>
            </a:r>
            <a:r>
              <a:rPr lang="en-US" b="1" dirty="0"/>
              <a:t>desire to change</a:t>
            </a:r>
            <a:r>
              <a:rPr lang="en-US" baseline="0" dirty="0"/>
              <a:t>. Desire for change can be identified by use of words like want, like to, or wish. It can sound like:  “I want to reduce my bad cholesterol”; “I would like to get a better job”; “I wish I were more comfortable around people”; or “I hope to get A’s and B’s in school next year”. While desire for change is important, it is not absolutely necessary for change. People can make changes because they have to, even if they don’t want to.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A </a:t>
            </a:r>
            <a:r>
              <a:rPr lang="en-US" b="0" baseline="0" dirty="0"/>
              <a:t>is the </a:t>
            </a:r>
            <a:r>
              <a:rPr lang="en-US" baseline="0" dirty="0"/>
              <a:t>person’s belief in their </a:t>
            </a:r>
            <a:r>
              <a:rPr lang="en-US" b="1" baseline="0" dirty="0"/>
              <a:t>ability to make the change</a:t>
            </a:r>
            <a:r>
              <a:rPr lang="en-US" baseline="0" dirty="0"/>
              <a:t>. When someone conveys their ability to change they may use words like can, could, able to, or possible. For example, you may hear things like, “I can get a job”; “I could quit drinking”; or “It’s possible for me to be in a romantic relationship”. Ability language suggests that the person believes that the change is possible for them to achieve.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R </a:t>
            </a:r>
            <a:r>
              <a:rPr lang="en-US" baseline="0" dirty="0"/>
              <a:t>is the person’s </a:t>
            </a:r>
            <a:r>
              <a:rPr lang="en-US" b="1" baseline="0" dirty="0"/>
              <a:t>reasons for change</a:t>
            </a:r>
            <a:r>
              <a:rPr lang="en-US" baseline="0" dirty="0"/>
              <a:t>. The reasons may sound like a rationale, justification, or motive for making the change. Reasons often come in the form of if/then statements. For example, “If I went back to school, then I could probably get a higher paying job”; “If I stop smoking, I will be able to save the money I’m spending on cigarettes”; or “If I lose weight, I will be able to have better control over my diabetes”.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N</a:t>
            </a:r>
            <a:r>
              <a:rPr lang="en-US" baseline="0" dirty="0"/>
              <a:t> is the person’s </a:t>
            </a:r>
            <a:r>
              <a:rPr lang="en-US" b="1" baseline="0" dirty="0"/>
              <a:t>need to change </a:t>
            </a:r>
            <a:r>
              <a:rPr lang="en-US" baseline="0" dirty="0"/>
              <a:t>and highlights the overall importance or the person’s urgency to change. Need statements don’t say speciﬁcally why change is important but instead convey a general level of need. You may hear words like I need to, have to, or can’t keep. For example, people may say things like, “I’ve got to get a new job”; “I can’t keep going on in this relationship”; or “I must stop using drugs”.</a:t>
            </a:r>
          </a:p>
          <a:p>
            <a:endParaRPr lang="en-US" baseline="0" dirty="0"/>
          </a:p>
        </p:txBody>
      </p:sp>
      <p:sp>
        <p:nvSpPr>
          <p:cNvPr id="4" name="Slide Number Placeholder 3"/>
          <p:cNvSpPr>
            <a:spLocks noGrp="1"/>
          </p:cNvSpPr>
          <p:nvPr>
            <p:ph type="sldNum" sz="quarter" idx="10"/>
          </p:nvPr>
        </p:nvSpPr>
        <p:spPr/>
        <p:txBody>
          <a:bodyPr/>
          <a:lstStyle/>
          <a:p>
            <a:fld id="{D4E46F02-8992-442B-B302-B3C5EB204BDA}" type="slidenum">
              <a:rPr lang="en-US" smtClean="0"/>
              <a:t>3</a:t>
            </a:fld>
            <a:endParaRPr lang="en-US"/>
          </a:p>
        </p:txBody>
      </p:sp>
    </p:spTree>
    <p:extLst>
      <p:ext uri="{BB962C8B-B14F-4D97-AF65-F5344CB8AC3E}">
        <p14:creationId xmlns:p14="http://schemas.microsoft.com/office/powerpoint/2010/main" val="12972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Today we’re going to learn about and practice using </a:t>
            </a:r>
            <a:r>
              <a:rPr lang="en-US" b="0" baseline="0" dirty="0"/>
              <a:t>interaction and communication techniques and skills that are critical to the effectiveness of motivational interviewing. These include</a:t>
            </a:r>
            <a:r>
              <a:rPr lang="en-US" dirty="0"/>
              <a:t> open ended questions, affirmations, and simple reflections. </a:t>
            </a:r>
            <a:r>
              <a:rPr lang="en-US" b="0" baseline="0" dirty="0"/>
              <a:t>Throughout your interactions you should be focused on using these skills. In the next module we will continue to build on these techniques.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this module, you will be able to:</a:t>
            </a:r>
          </a:p>
          <a:p>
            <a:pPr marL="228600" indent="-228600">
              <a:buFont typeface="+mj-lt"/>
              <a:buAutoNum type="arabicPeriod"/>
            </a:pPr>
            <a:r>
              <a:rPr lang="en-US" baseline="0" dirty="0">
                <a:cs typeface="Calibri"/>
              </a:rPr>
              <a:t>Identify the difference between open and closed ended questions</a:t>
            </a:r>
          </a:p>
          <a:p>
            <a:pPr marL="228600" indent="-228600">
              <a:buFont typeface="+mj-lt"/>
              <a:buAutoNum type="arabicPeriod"/>
            </a:pPr>
            <a:r>
              <a:rPr lang="en-US" baseline="0" dirty="0">
                <a:cs typeface="Calibri"/>
              </a:rPr>
              <a:t>Use open ended questions to help elicit change talk from the person making the change</a:t>
            </a:r>
          </a:p>
          <a:p>
            <a:pPr marL="228600" indent="-228600">
              <a:buFont typeface="+mj-lt"/>
              <a:buAutoNum type="arabicPeriod"/>
            </a:pPr>
            <a:r>
              <a:rPr lang="en-US" baseline="0" dirty="0">
                <a:cs typeface="Calibri"/>
              </a:rPr>
              <a:t>Generate behaviorally specific affirmations</a:t>
            </a:r>
          </a:p>
          <a:p>
            <a:pPr marL="228600" indent="-228600">
              <a:buFont typeface="+mj-lt"/>
              <a:buAutoNum type="arabicPeriod"/>
            </a:pPr>
            <a:r>
              <a:rPr lang="en-US" baseline="0" dirty="0">
                <a:cs typeface="Calibri"/>
              </a:rPr>
              <a:t>Practice using simple reflections</a:t>
            </a:r>
            <a:endParaRPr lang="en-US" dirty="0">
              <a:cs typeface="Calibri"/>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4</a:t>
            </a:fld>
            <a:endParaRPr lang="en-US"/>
          </a:p>
        </p:txBody>
      </p:sp>
    </p:spTree>
    <p:extLst>
      <p:ext uri="{BB962C8B-B14F-4D97-AF65-F5344CB8AC3E}">
        <p14:creationId xmlns:p14="http://schemas.microsoft.com/office/powerpoint/2010/main" val="242180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How we say things is just as important as what we say.</a:t>
            </a:r>
            <a:r>
              <a:rPr lang="en-US" b="1" baseline="0" dirty="0"/>
              <a:t> </a:t>
            </a:r>
          </a:p>
          <a:p>
            <a:endParaRPr lang="en-US" b="1" dirty="0"/>
          </a:p>
          <a:p>
            <a:r>
              <a:rPr lang="en-US" b="1" dirty="0"/>
              <a:t>Say: </a:t>
            </a:r>
            <a:r>
              <a:rPr lang="en-US" b="0" dirty="0"/>
              <a:t>Let’s begin by reviewing some foundational communication skills. While these are not strictly motivational interviewing skills, they are important to review as the MI skills build on them. </a:t>
            </a:r>
          </a:p>
          <a:p>
            <a:endParaRPr lang="en-US" b="0" dirty="0"/>
          </a:p>
          <a:p>
            <a:r>
              <a:rPr lang="en-US" b="0" dirty="0"/>
              <a:t>As you know, h</a:t>
            </a:r>
            <a:r>
              <a:rPr lang="en-US" dirty="0"/>
              <a:t>ow we say things can be just as important as what we say.</a:t>
            </a:r>
            <a:r>
              <a:rPr lang="en-US" baseline="0" dirty="0"/>
              <a:t> </a:t>
            </a:r>
          </a:p>
          <a:p>
            <a:endParaRPr lang="en-US" baseline="0" dirty="0"/>
          </a:p>
          <a:p>
            <a:r>
              <a:rPr lang="en-US" b="1" baseline="0" dirty="0"/>
              <a:t>Do:</a:t>
            </a:r>
            <a:r>
              <a:rPr lang="en-US" baseline="0" dirty="0"/>
              <a:t> Ask participants:</a:t>
            </a:r>
          </a:p>
          <a:p>
            <a:pPr marL="171450" indent="-171450">
              <a:buFont typeface="Arial" panose="020B0604020202020204" pitchFamily="34" charset="0"/>
              <a:buChar char="•"/>
            </a:pPr>
            <a:r>
              <a:rPr lang="en-US" dirty="0"/>
              <a:t>How do you know that someone is listening to you? </a:t>
            </a:r>
          </a:p>
          <a:p>
            <a:pPr marL="171450" indent="-171450">
              <a:buFont typeface="Arial" panose="020B0604020202020204" pitchFamily="34" charset="0"/>
              <a:buChar char="•"/>
            </a:pPr>
            <a:r>
              <a:rPr lang="en-US" dirty="0"/>
              <a:t>What are some things that people do that let you know they are listening? </a:t>
            </a:r>
          </a:p>
          <a:p>
            <a:pPr marL="171450" indent="-171450">
              <a:buFont typeface="Arial" panose="020B0604020202020204" pitchFamily="34" charset="0"/>
              <a:buChar char="•"/>
            </a:pPr>
            <a:r>
              <a:rPr lang="en-US" dirty="0"/>
              <a:t>Why is listening</a:t>
            </a:r>
            <a:r>
              <a:rPr lang="en-US" b="0" baseline="0" dirty="0"/>
              <a:t> </a:t>
            </a:r>
            <a:r>
              <a:rPr lang="en-US" dirty="0"/>
              <a:t>important</a:t>
            </a:r>
            <a:r>
              <a:rPr lang="en-US" b="0" baseline="0" dirty="0"/>
              <a:t> in the helping relationship?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baseline="0" dirty="0"/>
              <a:t>Say:</a:t>
            </a:r>
            <a:r>
              <a:rPr lang="en-US" b="0" baseline="0" dirty="0"/>
              <a:t> The acronym SOLER outlines some of the behaviors that can communicate to others that we are paying attention and listening.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SOLER stands for: </a:t>
            </a:r>
            <a:r>
              <a:rPr lang="en-US" dirty="0"/>
              <a:t>Squaring, Open posture, Leaning, Eye contact, and Relax. </a:t>
            </a:r>
          </a:p>
          <a:p>
            <a:pPr marL="171450" indent="-171450">
              <a:buFont typeface="Arial" panose="020B0604020202020204" pitchFamily="34" charset="0"/>
              <a:buChar char="•"/>
            </a:pPr>
            <a:r>
              <a:rPr lang="en-US" b="1" dirty="0"/>
              <a:t>Squaring</a:t>
            </a:r>
            <a:r>
              <a:rPr lang="en-US" dirty="0"/>
              <a:t> means sitting facing the person with your shoulders squared toward the person you’re speaking with. </a:t>
            </a:r>
          </a:p>
          <a:p>
            <a:pPr marL="171450" indent="-171450">
              <a:buFont typeface="Arial" panose="020B0604020202020204" pitchFamily="34" charset="0"/>
              <a:buChar char="•"/>
            </a:pPr>
            <a:r>
              <a:rPr lang="en-US" b="1" dirty="0"/>
              <a:t>Open posture </a:t>
            </a:r>
            <a:r>
              <a:rPr lang="en-US" dirty="0"/>
              <a:t>means leaving your body open to the other person with your arms and legs uncrossed. </a:t>
            </a:r>
          </a:p>
          <a:p>
            <a:pPr marL="171450" indent="-171450">
              <a:buFont typeface="Arial" panose="020B0604020202020204" pitchFamily="34" charset="0"/>
              <a:buChar char="•"/>
            </a:pPr>
            <a:r>
              <a:rPr lang="en-US" b="1" dirty="0"/>
              <a:t>Leaning</a:t>
            </a:r>
            <a:r>
              <a:rPr lang="en-US" dirty="0"/>
              <a:t> means angling your body very slightly forward to show an interest in what the person is saying. </a:t>
            </a:r>
          </a:p>
          <a:p>
            <a:pPr marL="171450" indent="-171450">
              <a:buFont typeface="Arial" panose="020B0604020202020204" pitchFamily="34" charset="0"/>
              <a:buChar char="•"/>
            </a:pPr>
            <a:r>
              <a:rPr lang="en-US" b="1" dirty="0"/>
              <a:t>Eye contact </a:t>
            </a:r>
            <a:r>
              <a:rPr lang="en-US" dirty="0"/>
              <a:t>means looking into the other person’s eyes instead of focusing elsewhere. </a:t>
            </a:r>
          </a:p>
          <a:p>
            <a:pPr marL="171450" indent="-171450">
              <a:buFont typeface="Arial" panose="020B0604020202020204" pitchFamily="34" charset="0"/>
              <a:buChar char="•"/>
            </a:pPr>
            <a:r>
              <a:rPr lang="en-US" b="1" dirty="0"/>
              <a:t>Relaxed</a:t>
            </a:r>
            <a:r>
              <a:rPr lang="en-US" dirty="0"/>
              <a:t> means</a:t>
            </a:r>
            <a:r>
              <a:rPr lang="en-US" baseline="0" dirty="0"/>
              <a:t> to physically calm your body and your mind and </a:t>
            </a:r>
            <a:r>
              <a:rPr lang="en-US" dirty="0"/>
              <a:t>be comfortable in your space.</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b="0" baseline="0" dirty="0"/>
              <a:t>[Connect some of the responses participants provided when asked about how they know someone is listening to them with the elements of SOLER.]</a:t>
            </a:r>
          </a:p>
          <a:p>
            <a:pPr marL="0" indent="0">
              <a:buFont typeface="Arial" panose="020B0604020202020204" pitchFamily="34" charset="0"/>
              <a:buNone/>
            </a:pPr>
            <a:endParaRPr lang="en-US" dirty="0">
              <a:cs typeface="Calibri"/>
            </a:endParaRPr>
          </a:p>
          <a:p>
            <a:r>
              <a:rPr lang="en-US" b="1" dirty="0"/>
              <a:t>Do:</a:t>
            </a:r>
            <a:r>
              <a:rPr lang="en-US" b="1" baseline="0" dirty="0"/>
              <a:t> </a:t>
            </a:r>
            <a:r>
              <a:rPr lang="en-US" baseline="0" dirty="0"/>
              <a:t>Ask participants:</a:t>
            </a:r>
          </a:p>
          <a:p>
            <a:pPr marL="228600" indent="-228600">
              <a:buFont typeface="Arial" panose="020B0604020202020204" pitchFamily="34" charset="0"/>
              <a:buChar char="•"/>
            </a:pPr>
            <a:r>
              <a:rPr lang="en-US" dirty="0"/>
              <a:t>What are some barriers</a:t>
            </a:r>
            <a:r>
              <a:rPr lang="en-US" b="0" baseline="0" dirty="0"/>
              <a:t> to listening</a:t>
            </a:r>
            <a:r>
              <a:rPr lang="en-US" dirty="0"/>
              <a:t> that you experience in your job?</a:t>
            </a:r>
            <a:r>
              <a:rPr lang="en-US" baseline="0" dirty="0"/>
              <a:t> </a:t>
            </a:r>
          </a:p>
          <a:p>
            <a:pPr marL="685800" lvl="1" indent="-228600">
              <a:buFont typeface="Arial" panose="020B0604020202020204" pitchFamily="34" charset="0"/>
              <a:buChar char="•"/>
            </a:pPr>
            <a:r>
              <a:rPr lang="en-US" baseline="0" dirty="0"/>
              <a:t>Examples to use if needed: people knocking on your door or frequent interruptions, being distracted by other tasks, feeling pressured to finish your discussion quickly, etc.</a:t>
            </a:r>
            <a:endParaRPr lang="en-US" b="0" baseline="0" dirty="0"/>
          </a:p>
          <a:p>
            <a:pPr marL="228600" indent="-228600">
              <a:buFont typeface="Arial" panose="020B0604020202020204" pitchFamily="34" charset="0"/>
              <a:buChar char="•"/>
            </a:pPr>
            <a:r>
              <a:rPr lang="en-US" dirty="0"/>
              <a:t>How</a:t>
            </a:r>
            <a:r>
              <a:rPr lang="en-US" b="0" baseline="0" dirty="0"/>
              <a:t> </a:t>
            </a:r>
            <a:r>
              <a:rPr lang="en-US" dirty="0"/>
              <a:t>can you minimize</a:t>
            </a:r>
            <a:r>
              <a:rPr lang="en-US" b="0" baseline="0" dirty="0"/>
              <a:t> these barriers? </a:t>
            </a:r>
          </a:p>
          <a:p>
            <a:pPr marL="685800" lvl="1" indent="-228600">
              <a:buFont typeface="Arial" panose="020B0604020202020204" pitchFamily="34" charset="0"/>
              <a:buChar char="•"/>
            </a:pPr>
            <a:r>
              <a:rPr lang="en-US" b="0" baseline="0" dirty="0"/>
              <a:t>Examples to use if needed: put up a do not disturb sign on your door, turn off phone and computer notifications, clear off desk or office space, spend a few minutes physically and mentally preparing for each discussion, etc</a:t>
            </a:r>
            <a:r>
              <a:rPr lang="en-US" dirty="0"/>
              <a:t>. </a:t>
            </a:r>
          </a:p>
          <a:p>
            <a:pPr marL="228600" lvl="0" indent="-228600">
              <a:buFont typeface="Arial" panose="020B0604020202020204" pitchFamily="34" charset="0"/>
              <a:buChar char="•"/>
            </a:pPr>
            <a:r>
              <a:rPr lang="en-US" dirty="0"/>
              <a:t>Do you have any habits that may communicate that you aren't fully listening to someone?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Examples to use if needed: checking your watch, sitting with your arms folded, sighing, taking calls, multitasking, etc. </a:t>
            </a:r>
            <a:endParaRPr lang="en-US" dirty="0">
              <a:cs typeface="Calibri" panose="020F0502020204030204"/>
            </a:endParaRPr>
          </a:p>
          <a:p>
            <a:pPr>
              <a:buFont typeface="Arial" panose="020B0604020202020204" pitchFamily="34" charset="0"/>
              <a:buNone/>
            </a:pPr>
            <a:endParaRPr lang="en-US" b="1" dirty="0">
              <a:cs typeface="Calibri" panose="020F0502020204030204"/>
            </a:endParaRPr>
          </a:p>
          <a:p>
            <a:pPr>
              <a:buFont typeface="Arial" panose="020B0604020202020204" pitchFamily="34" charset="0"/>
              <a:buNone/>
            </a:pPr>
            <a:r>
              <a:rPr lang="en-US" b="1" dirty="0">
                <a:cs typeface="Calibri" panose="020F0502020204030204"/>
              </a:rPr>
              <a:t>Say: </a:t>
            </a:r>
            <a:r>
              <a:rPr lang="en-US" b="0" dirty="0">
                <a:cs typeface="Calibri" panose="020F0502020204030204"/>
              </a:rPr>
              <a:t>Pay careful attention to what you are communicating to others through your body language. Begin to incorporate SOLER into your exchanges to demonstrate your commitment to listening and fully attending to what the person is saying. </a:t>
            </a:r>
          </a:p>
          <a:p>
            <a:pPr>
              <a:buFont typeface="Arial" panose="020B0604020202020204" pitchFamily="34" charset="0"/>
              <a:buNone/>
            </a:pPr>
            <a:endParaRPr lang="en-US" b="1" dirty="0">
              <a:cs typeface="Calibri" panose="020F0502020204030204"/>
            </a:endParaRPr>
          </a:p>
          <a:p>
            <a:pPr>
              <a:buFont typeface="Arial" panose="020B0604020202020204" pitchFamily="34" charset="0"/>
              <a:buNone/>
            </a:pPr>
            <a:r>
              <a:rPr lang="en-US" b="1" dirty="0">
                <a:cs typeface="Calibri" panose="020F0502020204030204"/>
              </a:rPr>
              <a:t>Trainer notes: </a:t>
            </a:r>
            <a:r>
              <a:rPr lang="en-US" b="0" dirty="0">
                <a:cs typeface="Calibri" panose="020F0502020204030204"/>
              </a:rPr>
              <a:t>Model the aspects of SOLER as you are talking about them.</a:t>
            </a:r>
          </a:p>
        </p:txBody>
      </p:sp>
      <p:sp>
        <p:nvSpPr>
          <p:cNvPr id="4" name="Slide Number Placeholder 3"/>
          <p:cNvSpPr>
            <a:spLocks noGrp="1"/>
          </p:cNvSpPr>
          <p:nvPr>
            <p:ph type="sldNum" sz="quarter" idx="10"/>
          </p:nvPr>
        </p:nvSpPr>
        <p:spPr/>
        <p:txBody>
          <a:bodyPr/>
          <a:lstStyle/>
          <a:p>
            <a:fld id="{D4E46F02-8992-442B-B302-B3C5EB204BDA}" type="slidenum">
              <a:rPr lang="en-US" smtClean="0"/>
              <a:t>5</a:t>
            </a:fld>
            <a:endParaRPr lang="en-US"/>
          </a:p>
        </p:txBody>
      </p:sp>
    </p:spTree>
    <p:extLst>
      <p:ext uri="{BB962C8B-B14F-4D97-AF65-F5344CB8AC3E}">
        <p14:creationId xmlns:p14="http://schemas.microsoft.com/office/powerpoint/2010/main" val="270559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The four core motivational interviewing skills are open ended questions, affirmations, reflections, and summaries.</a:t>
            </a:r>
          </a:p>
          <a:p>
            <a:endParaRPr lang="en-US" dirty="0"/>
          </a:p>
          <a:p>
            <a:r>
              <a:rPr lang="en-US" b="1" dirty="0"/>
              <a:t>Say: </a:t>
            </a:r>
            <a:r>
              <a:rPr lang="en-US" b="0" dirty="0"/>
              <a:t>Now that we’ve looked at some foundational</a:t>
            </a:r>
            <a:r>
              <a:rPr lang="en-US" b="0" baseline="0" dirty="0"/>
              <a:t> communication skills, including our body language and other skills that convey we’re listening, l</a:t>
            </a:r>
            <a:r>
              <a:rPr lang="en-US" b="0" dirty="0"/>
              <a:t>et’s talk about interactive techniques related to verbal communication. </a:t>
            </a:r>
            <a:r>
              <a:rPr lang="en-US" dirty="0"/>
              <a:t>The four core motivational interviewing skills are open-ended questions, affirmations, reflections, and summaries. OARS is an acronym</a:t>
            </a:r>
            <a:r>
              <a:rPr lang="en-US" baseline="0" dirty="0"/>
              <a:t> used to remember these skills. </a:t>
            </a:r>
            <a:r>
              <a:rPr lang="en-US" dirty="0"/>
              <a:t>We’re going to go through each one of these core skills and practice them. You probably do some version of them already, maybe without knowing it, but we can all improve with more practice. </a:t>
            </a:r>
            <a:r>
              <a:rPr lang="en-US" b="0" dirty="0"/>
              <a:t>Today’s module</a:t>
            </a:r>
            <a:r>
              <a:rPr lang="en-US" b="0" baseline="0" dirty="0"/>
              <a:t> will focus</a:t>
            </a:r>
            <a:r>
              <a:rPr lang="en-US" dirty="0"/>
              <a:t> </a:t>
            </a:r>
            <a:r>
              <a:rPr lang="en-US" b="0" baseline="0" dirty="0"/>
              <a:t>on open ended questions, affirmations, and </a:t>
            </a:r>
            <a:r>
              <a:rPr lang="en-US" dirty="0"/>
              <a:t>simple </a:t>
            </a:r>
            <a:r>
              <a:rPr lang="en-US" b="0" baseline="0" dirty="0"/>
              <a:t>reflections. The following module </a:t>
            </a:r>
            <a:r>
              <a:rPr lang="en-US" dirty="0"/>
              <a:t>will</a:t>
            </a:r>
            <a:r>
              <a:rPr lang="en-US" b="0" baseline="0" dirty="0"/>
              <a:t> </a:t>
            </a:r>
            <a:r>
              <a:rPr lang="en-US" dirty="0"/>
              <a:t>cover</a:t>
            </a:r>
            <a:r>
              <a:rPr lang="en-US" b="0" baseline="0" dirty="0"/>
              <a:t> </a:t>
            </a:r>
            <a:r>
              <a:rPr lang="en-US" dirty="0"/>
              <a:t>complex reflections</a:t>
            </a:r>
            <a:r>
              <a:rPr lang="en-US" b="0" baseline="0" dirty="0"/>
              <a:t> and summaries.</a:t>
            </a:r>
            <a:r>
              <a:rPr lang="en-US" dirty="0"/>
              <a:t> </a:t>
            </a:r>
            <a:endParaRPr lang="en-US" dirty="0">
              <a:cs typeface="Calibri"/>
            </a:endParaRPr>
          </a:p>
          <a:p>
            <a:endParaRPr lang="en-US" b="0" dirty="0">
              <a:cs typeface="Calibri" panose="020F0502020204030204"/>
            </a:endParaRPr>
          </a:p>
        </p:txBody>
      </p:sp>
      <p:sp>
        <p:nvSpPr>
          <p:cNvPr id="4" name="Slide Number Placeholder 3"/>
          <p:cNvSpPr>
            <a:spLocks noGrp="1"/>
          </p:cNvSpPr>
          <p:nvPr>
            <p:ph type="sldNum" sz="quarter" idx="10"/>
          </p:nvPr>
        </p:nvSpPr>
        <p:spPr/>
        <p:txBody>
          <a:bodyPr/>
          <a:lstStyle/>
          <a:p>
            <a:fld id="{D4E46F02-8992-442B-B302-B3C5EB204BDA}" type="slidenum">
              <a:rPr lang="en-US" smtClean="0"/>
              <a:t>6</a:t>
            </a:fld>
            <a:endParaRPr lang="en-US"/>
          </a:p>
        </p:txBody>
      </p:sp>
    </p:spTree>
    <p:extLst>
      <p:ext uri="{BB962C8B-B14F-4D97-AF65-F5344CB8AC3E}">
        <p14:creationId xmlns:p14="http://schemas.microsoft.com/office/powerpoint/2010/main" val="68311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a:t>
            </a:r>
            <a:r>
              <a:rPr lang="en-US" b="1" baseline="0" dirty="0"/>
              <a:t> </a:t>
            </a:r>
            <a:r>
              <a:rPr lang="en-US" b="1" dirty="0"/>
              <a:t>Closed ended questions limit the</a:t>
            </a:r>
            <a:r>
              <a:rPr lang="en-US" b="1" baseline="0" dirty="0"/>
              <a:t> person’s response.</a:t>
            </a:r>
          </a:p>
          <a:p>
            <a:endParaRPr lang="en-US" dirty="0"/>
          </a:p>
          <a:p>
            <a:pPr>
              <a:defRPr/>
            </a:pPr>
            <a:r>
              <a:rPr lang="en-US" sz="1200" b="1" dirty="0">
                <a:latin typeface="+mn-lt"/>
              </a:rPr>
              <a:t>Say:</a:t>
            </a:r>
            <a:r>
              <a:rPr lang="en-US" sz="1200" b="1" baseline="0" dirty="0">
                <a:latin typeface="+mn-lt"/>
              </a:rPr>
              <a:t> </a:t>
            </a:r>
            <a:r>
              <a:rPr lang="en-US" sz="1200" dirty="0">
                <a:latin typeface="+mn-lt"/>
              </a:rPr>
              <a:t>Closed ended questions are questions that are answered with a yes, no, or short answer. They limit the person’s response options and don’t provide you with very much information. Closed ended questions are at times necessary but they’re often</a:t>
            </a:r>
            <a:r>
              <a:rPr lang="en-US" sz="1200" baseline="0" dirty="0">
                <a:latin typeface="+mn-lt"/>
              </a:rPr>
              <a:t> </a:t>
            </a:r>
            <a:r>
              <a:rPr lang="en-US" sz="1200" dirty="0">
                <a:latin typeface="+mn-lt"/>
              </a:rPr>
              <a:t>overused and not the best way to build a therapeutic relationship or help someone</a:t>
            </a:r>
            <a:r>
              <a:rPr lang="en-US" sz="1200" baseline="0" dirty="0">
                <a:latin typeface="+mn-lt"/>
              </a:rPr>
              <a:t> making a change</a:t>
            </a:r>
            <a:r>
              <a:rPr lang="en-US" sz="1200" dirty="0">
                <a:latin typeface="+mn-lt"/>
              </a:rPr>
              <a:t>. A series of closed ended questions can feel like an interrogation and </a:t>
            </a:r>
            <a:r>
              <a:rPr lang="en-US" sz="1200" baseline="0" dirty="0">
                <a:latin typeface="+mn-lt"/>
              </a:rPr>
              <a:t>may make people feel uncomfortable and possibly defensive. </a:t>
            </a:r>
            <a:endParaRPr lang="en-US" sz="1200" dirty="0">
              <a:latin typeface="+mn-lt"/>
            </a:endParaRPr>
          </a:p>
          <a:p>
            <a:pPr>
              <a:defRPr/>
            </a:pPr>
            <a:endParaRPr lang="en-US" sz="1200" dirty="0">
              <a:latin typeface="+mn-lt"/>
            </a:endParaRPr>
          </a:p>
          <a:p>
            <a:pPr>
              <a:defRPr/>
            </a:pPr>
            <a:r>
              <a:rPr lang="en-US" sz="1200" b="1" dirty="0">
                <a:latin typeface="+mn-lt"/>
              </a:rPr>
              <a:t>Do:</a:t>
            </a:r>
            <a:r>
              <a:rPr lang="en-US" sz="1200" dirty="0">
                <a:latin typeface="+mn-lt"/>
              </a:rPr>
              <a:t> Ask participants to share examples of close ended questions. </a:t>
            </a:r>
          </a:p>
          <a:p>
            <a:pPr marL="171450" indent="-171450">
              <a:buFont typeface="Arial" panose="020B0604020202020204" pitchFamily="34" charset="0"/>
              <a:buChar char="•"/>
              <a:defRPr/>
            </a:pPr>
            <a:r>
              <a:rPr lang="en-US" sz="1200" dirty="0">
                <a:latin typeface="+mn-lt"/>
              </a:rPr>
              <a:t>Yes/</a:t>
            </a:r>
            <a:r>
              <a:rPr lang="en-US" sz="1200" baseline="0" dirty="0">
                <a:latin typeface="+mn-lt"/>
              </a:rPr>
              <a:t>No questions</a:t>
            </a:r>
            <a:r>
              <a:rPr lang="en-US" sz="1200" dirty="0">
                <a:latin typeface="+mn-lt"/>
              </a:rPr>
              <a:t>: </a:t>
            </a:r>
            <a:r>
              <a:rPr lang="en-US" altLang="en-US" sz="1200" dirty="0">
                <a:latin typeface="+mn-lt"/>
              </a:rPr>
              <a:t>Did you drink this week? Did</a:t>
            </a:r>
            <a:r>
              <a:rPr lang="en-US" altLang="en-US" sz="1200" baseline="0" dirty="0">
                <a:latin typeface="+mn-lt"/>
              </a:rPr>
              <a:t> you enjoy seeing your family? Did you follow through on your goal plan?</a:t>
            </a:r>
          </a:p>
          <a:p>
            <a:pPr marL="171450" indent="-171450">
              <a:buFont typeface="Arial" panose="020B0604020202020204" pitchFamily="34" charset="0"/>
              <a:buChar char="•"/>
              <a:defRPr/>
            </a:pPr>
            <a:r>
              <a:rPr lang="en-US" altLang="en-US" sz="1200" baseline="0" dirty="0">
                <a:latin typeface="+mn-lt"/>
              </a:rPr>
              <a:t>Collecting Specific Information: W</a:t>
            </a:r>
            <a:r>
              <a:rPr lang="en-US" altLang="en-US" sz="1200" dirty="0">
                <a:latin typeface="+mn-lt"/>
              </a:rPr>
              <a:t>hat is your address? How many job</a:t>
            </a:r>
            <a:r>
              <a:rPr lang="en-US" altLang="en-US" sz="1200" baseline="0" dirty="0">
                <a:latin typeface="+mn-lt"/>
              </a:rPr>
              <a:t> applications did you submit? </a:t>
            </a:r>
          </a:p>
          <a:p>
            <a:pPr marL="171450" indent="-171450">
              <a:buFont typeface="Arial" panose="020B0604020202020204" pitchFamily="34" charset="0"/>
              <a:buChar char="•"/>
              <a:defRPr/>
            </a:pPr>
            <a:r>
              <a:rPr lang="en-US" altLang="en-US" sz="1200" baseline="0" dirty="0">
                <a:latin typeface="+mn-lt"/>
              </a:rPr>
              <a:t>Multiple Choice Question: W</a:t>
            </a:r>
            <a:r>
              <a:rPr lang="en-US" altLang="en-US" sz="1200" dirty="0">
                <a:latin typeface="+mn-lt"/>
              </a:rPr>
              <a:t>hat do you plan to do: quit, cut down, or keep smoking?</a:t>
            </a:r>
            <a:r>
              <a:rPr lang="en-US" altLang="en-US" sz="1200" baseline="0" dirty="0">
                <a:latin typeface="+mn-lt"/>
              </a:rPr>
              <a:t> </a:t>
            </a:r>
          </a:p>
          <a:p>
            <a:endParaRPr lang="en-US" sz="1200" dirty="0">
              <a:latin typeface="+mn-lt"/>
            </a:endParaRPr>
          </a:p>
          <a:p>
            <a:r>
              <a:rPr lang="en-US" sz="1200" b="1" dirty="0">
                <a:latin typeface="+mn-lt"/>
              </a:rPr>
              <a:t>Say:</a:t>
            </a:r>
            <a:r>
              <a:rPr lang="en-US" sz="1200" dirty="0">
                <a:latin typeface="+mn-lt"/>
              </a:rPr>
              <a:t> Using closed ended questions can also limit the information the person shares. As an example, </a:t>
            </a:r>
            <a:r>
              <a:rPr lang="en-US" sz="1200" b="0" baseline="0" dirty="0">
                <a:latin typeface="+mn-lt"/>
              </a:rPr>
              <a:t>there is a story about a counselor asking a new client about their past substance </a:t>
            </a:r>
            <a:r>
              <a:rPr lang="en-US" sz="1200" dirty="0">
                <a:latin typeface="+mn-lt"/>
              </a:rPr>
              <a:t>use. The counselor went through a whole list </a:t>
            </a:r>
            <a:r>
              <a:rPr lang="en-US" sz="1200" b="0" baseline="0" dirty="0">
                <a:latin typeface="+mn-lt"/>
              </a:rPr>
              <a:t>of </a:t>
            </a:r>
            <a:r>
              <a:rPr lang="en-US" sz="1200" dirty="0">
                <a:latin typeface="+mn-lt"/>
              </a:rPr>
              <a:t>questions – “</a:t>
            </a:r>
            <a:r>
              <a:rPr lang="en-US" sz="1200" b="0" baseline="0" dirty="0">
                <a:latin typeface="+mn-lt"/>
              </a:rPr>
              <a:t>Do you use cocaine? Do you use barbiturates? Do you use marijuana?</a:t>
            </a:r>
            <a:r>
              <a:rPr lang="en-US" sz="1200" dirty="0">
                <a:latin typeface="+mn-lt"/>
              </a:rPr>
              <a:t> and so on.”</a:t>
            </a:r>
            <a:r>
              <a:rPr lang="en-US" sz="1200" b="0" baseline="0" dirty="0">
                <a:latin typeface="+mn-lt"/>
              </a:rPr>
              <a:t> The client answered no to all of the questions and the counselor got a bit frustrated because the counselor had been told that the client had some substance use history. The counselor thought the client was just not being honest. At the end of the long list of questions, the counselor finally said sarcastically, “So you’ve never used any substances?” and the client responded, “I sniff glue”. The counselor hadn’t asked about sniffing glue because it wasn’t on the list. In this case, a whole list of closed ended questions weren’t able to get at the information </a:t>
            </a:r>
            <a:r>
              <a:rPr lang="en-US" sz="1200" b="0" baseline="0" dirty="0" smtClean="0">
                <a:latin typeface="+mn-lt"/>
              </a:rPr>
              <a:t>needed.*</a:t>
            </a:r>
            <a:endParaRPr lang="en-US" sz="1200" b="0" baseline="0" dirty="0">
              <a:latin typeface="+mn-lt"/>
            </a:endParaRPr>
          </a:p>
          <a:p>
            <a:endParaRPr lang="en-US" sz="1200" b="0" baseline="0" dirty="0">
              <a:latin typeface="+mn-lt"/>
            </a:endParaRPr>
          </a:p>
          <a:p>
            <a:r>
              <a:rPr lang="en-US" sz="1200" b="1" dirty="0">
                <a:latin typeface="+mn-lt"/>
              </a:rPr>
              <a:t>Trainer notes</a:t>
            </a:r>
            <a:r>
              <a:rPr lang="en-US" sz="1200" b="0" dirty="0">
                <a:latin typeface="+mn-lt"/>
              </a:rPr>
              <a:t>:</a:t>
            </a:r>
            <a:r>
              <a:rPr lang="en-US" sz="1200" b="0" baseline="0" dirty="0">
                <a:latin typeface="+mn-lt"/>
              </a:rPr>
              <a:t> *</a:t>
            </a:r>
            <a:r>
              <a:rPr lang="en-US" sz="1200" dirty="0">
                <a:latin typeface="+mn-lt"/>
              </a:rPr>
              <a:t>You can use the above example about</a:t>
            </a:r>
            <a:r>
              <a:rPr lang="en-US" sz="1200" baseline="0" dirty="0">
                <a:latin typeface="+mn-lt"/>
              </a:rPr>
              <a:t> substance use or</a:t>
            </a:r>
            <a:r>
              <a:rPr lang="en-US" sz="1200" dirty="0">
                <a:latin typeface="+mn-lt"/>
              </a:rPr>
              <a:t> use your own</a:t>
            </a:r>
            <a:r>
              <a:rPr lang="en-US" sz="1200" baseline="0" dirty="0">
                <a:latin typeface="+mn-lt"/>
              </a:rPr>
              <a:t> example about the limitations of closed ended question. </a:t>
            </a:r>
            <a:endParaRPr lang="en-US" sz="1200" dirty="0">
              <a:latin typeface="+mn-lt"/>
            </a:endParaRPr>
          </a:p>
          <a:p>
            <a:r>
              <a:rPr lang="en-US" sz="1200" dirty="0">
                <a:latin typeface="+mn-lt"/>
              </a:rPr>
              <a:t> </a:t>
            </a:r>
          </a:p>
        </p:txBody>
      </p:sp>
      <p:sp>
        <p:nvSpPr>
          <p:cNvPr id="4" name="Slide Number Placeholder 3"/>
          <p:cNvSpPr>
            <a:spLocks noGrp="1"/>
          </p:cNvSpPr>
          <p:nvPr>
            <p:ph type="sldNum" sz="quarter" idx="10"/>
          </p:nvPr>
        </p:nvSpPr>
        <p:spPr/>
        <p:txBody>
          <a:bodyPr/>
          <a:lstStyle/>
          <a:p>
            <a:fld id="{D4E46F02-8992-442B-B302-B3C5EB204BDA}" type="slidenum">
              <a:rPr lang="en-US" smtClean="0"/>
              <a:t>7</a:t>
            </a:fld>
            <a:endParaRPr lang="en-US"/>
          </a:p>
        </p:txBody>
      </p:sp>
    </p:spTree>
    <p:extLst>
      <p:ext uri="{BB962C8B-B14F-4D97-AF65-F5344CB8AC3E}">
        <p14:creationId xmlns:p14="http://schemas.microsoft.com/office/powerpoint/2010/main" val="286972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a:t>
            </a:r>
            <a:r>
              <a:rPr lang="en-US" b="1" baseline="0" dirty="0"/>
              <a:t> Open ended questions are an invitation to share information and encourage a richer discussion.</a:t>
            </a:r>
            <a:endParaRPr lang="en-US" b="1" dirty="0"/>
          </a:p>
          <a:p>
            <a:r>
              <a:rPr lang="en-US" dirty="0"/>
              <a:t> </a:t>
            </a:r>
          </a:p>
          <a:p>
            <a:r>
              <a:rPr lang="en-US" b="1" dirty="0"/>
              <a:t>Say</a:t>
            </a:r>
            <a:r>
              <a:rPr lang="en-US" b="0" dirty="0"/>
              <a:t>:</a:t>
            </a:r>
            <a:r>
              <a:rPr lang="en-US" b="0" baseline="0" dirty="0"/>
              <a:t> Instead of using closed ended questions, it is generally better to use open ended questions. Open ended questions encourage the person to share, allows them to provide more information, and encourages a richer discussion. </a:t>
            </a:r>
            <a:r>
              <a:rPr lang="en-US" dirty="0"/>
              <a:t>When</a:t>
            </a:r>
            <a:r>
              <a:rPr lang="en-US" b="0" baseline="0" dirty="0"/>
              <a:t> asking open ended questions, you are listening more and speaking less. You are allowing the speaker to lead the direction of the conversation (which reinforces the spirit of MI).</a:t>
            </a:r>
            <a:r>
              <a:rPr lang="en-US" dirty="0"/>
              <a:t> The speaker can share what they like and decide how they want to respond.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a:t>
            </a:r>
            <a:r>
              <a:rPr lang="en-US" dirty="0"/>
              <a:t> Ask participants to share examples of open ended questions. </a:t>
            </a:r>
          </a:p>
          <a:p>
            <a:pPr marL="171450" indent="-171450">
              <a:buFont typeface="Arial" panose="020B0604020202020204" pitchFamily="34" charset="0"/>
              <a:buChar char="•"/>
            </a:pPr>
            <a:r>
              <a:rPr lang="en-US" dirty="0"/>
              <a:t>What would you like from treatment?   </a:t>
            </a:r>
          </a:p>
          <a:p>
            <a:pPr marL="171450" indent="-171450">
              <a:buFont typeface="Arial" panose="020B0604020202020204" pitchFamily="34" charset="0"/>
              <a:buChar char="•"/>
            </a:pPr>
            <a:r>
              <a:rPr lang="en-US" dirty="0"/>
              <a:t>How can I support you in making a change?</a:t>
            </a:r>
          </a:p>
          <a:p>
            <a:pPr marL="171450" indent="-171450">
              <a:buFont typeface="Arial" panose="020B0604020202020204" pitchFamily="34" charset="0"/>
              <a:buChar char="•"/>
            </a:pPr>
            <a:r>
              <a:rPr lang="en-US" dirty="0"/>
              <a:t>If you were to start a new relationship, what would you need to consider?</a:t>
            </a:r>
          </a:p>
        </p:txBody>
      </p:sp>
      <p:sp>
        <p:nvSpPr>
          <p:cNvPr id="4" name="Slide Number Placeholder 3"/>
          <p:cNvSpPr>
            <a:spLocks noGrp="1"/>
          </p:cNvSpPr>
          <p:nvPr>
            <p:ph type="sldNum" sz="quarter" idx="10"/>
          </p:nvPr>
        </p:nvSpPr>
        <p:spPr/>
        <p:txBody>
          <a:bodyPr/>
          <a:lstStyle/>
          <a:p>
            <a:fld id="{D4E46F02-8992-442B-B302-B3C5EB204BDA}" type="slidenum">
              <a:rPr lang="en-US" smtClean="0"/>
              <a:t>8</a:t>
            </a:fld>
            <a:endParaRPr lang="en-US"/>
          </a:p>
        </p:txBody>
      </p:sp>
    </p:spTree>
    <p:extLst>
      <p:ext uri="{BB962C8B-B14F-4D97-AF65-F5344CB8AC3E}">
        <p14:creationId xmlns:p14="http://schemas.microsoft.com/office/powerpoint/2010/main" val="343578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dirty="0"/>
              <a:t>Say: </a:t>
            </a:r>
            <a:r>
              <a:rPr lang="en-US" baseline="0" dirty="0"/>
              <a:t>Let’s watch a discussion between Tameika and </a:t>
            </a:r>
            <a:r>
              <a:rPr lang="en-US" baseline="0" dirty="0" err="1"/>
              <a:t>Doretha</a:t>
            </a:r>
            <a:r>
              <a:rPr lang="en-US" baseline="0" dirty="0"/>
              <a:t> in which they’re talking about </a:t>
            </a:r>
            <a:r>
              <a:rPr lang="en-US" baseline="0" dirty="0" err="1"/>
              <a:t>Doretha’s</a:t>
            </a:r>
            <a:r>
              <a:rPr lang="en-US" baseline="0" dirty="0"/>
              <a:t> wellness goals, specifically cutting back on caffeine. Listen carefully for </a:t>
            </a:r>
            <a:r>
              <a:rPr lang="en-US" baseline="0" dirty="0" err="1"/>
              <a:t>Tameika’s</a:t>
            </a:r>
            <a:r>
              <a:rPr lang="en-US" baseline="0" dirty="0"/>
              <a:t> use of open ended questions and how </a:t>
            </a:r>
            <a:r>
              <a:rPr lang="en-US" baseline="0" dirty="0" err="1"/>
              <a:t>Doretha</a:t>
            </a:r>
            <a:r>
              <a:rPr lang="en-US" baseline="0" dirty="0"/>
              <a:t> responds. </a:t>
            </a:r>
          </a:p>
          <a:p>
            <a:pPr>
              <a:defRPr/>
            </a:pPr>
            <a:endParaRPr lang="en-US" b="1" baseline="0" dirty="0"/>
          </a:p>
          <a:p>
            <a:pPr>
              <a:defRPr/>
            </a:pPr>
            <a:r>
              <a:rPr lang="en-US" b="1" baseline="0" dirty="0"/>
              <a:t>Do: </a:t>
            </a:r>
            <a:r>
              <a:rPr lang="en-US" baseline="0" dirty="0"/>
              <a:t>Ask participants:</a:t>
            </a:r>
          </a:p>
          <a:p>
            <a:pPr marL="171450" indent="-171450">
              <a:buFont typeface="Arial" panose="020B0604020202020204" pitchFamily="34" charset="0"/>
              <a:buChar char="•"/>
              <a:defRPr/>
            </a:pPr>
            <a:r>
              <a:rPr lang="en-US" baseline="0" dirty="0"/>
              <a:t>What are some open ended questions that Tameika used?</a:t>
            </a:r>
          </a:p>
          <a:p>
            <a:pPr marL="171450" indent="-171450">
              <a:buFont typeface="Arial" panose="020B0604020202020204" pitchFamily="34" charset="0"/>
              <a:buChar char="•"/>
              <a:defRPr/>
            </a:pPr>
            <a:r>
              <a:rPr lang="en-US" baseline="0" dirty="0"/>
              <a:t>How did </a:t>
            </a:r>
            <a:r>
              <a:rPr lang="en-US" baseline="0" dirty="0" err="1"/>
              <a:t>Doretha</a:t>
            </a:r>
            <a:r>
              <a:rPr lang="en-US" baseline="0" dirty="0"/>
              <a:t> respond to those questions?</a:t>
            </a:r>
          </a:p>
          <a:p>
            <a:pPr marL="171450" indent="-171450">
              <a:buFont typeface="Arial" panose="020B0604020202020204" pitchFamily="34" charset="0"/>
              <a:buChar char="•"/>
              <a:defRPr/>
            </a:pPr>
            <a:r>
              <a:rPr lang="en-US" baseline="0" dirty="0"/>
              <a:t>What would those questions sound like as close ended questions?</a:t>
            </a:r>
          </a:p>
          <a:p>
            <a:pPr marL="171450" indent="-171450">
              <a:buFont typeface="Arial" panose="020B0604020202020204" pitchFamily="34" charset="0"/>
              <a:buChar char="•"/>
              <a:defRPr/>
            </a:pPr>
            <a:r>
              <a:rPr lang="en-US" baseline="0" dirty="0"/>
              <a:t>How would changing those open ended questions to closed ended questions impact the conversation between Tameika and </a:t>
            </a:r>
            <a:r>
              <a:rPr lang="en-US" baseline="0" dirty="0" err="1"/>
              <a:t>Doretha</a:t>
            </a:r>
            <a:r>
              <a:rPr lang="en-US" baseline="0" dirty="0"/>
              <a:t>? </a:t>
            </a:r>
          </a:p>
          <a:p>
            <a:endParaRPr lang="en-US" b="1" baseline="0" dirty="0"/>
          </a:p>
          <a:p>
            <a:r>
              <a:rPr lang="en-US" b="1" baseline="0" dirty="0"/>
              <a:t>Link </a:t>
            </a:r>
            <a:r>
              <a:rPr lang="en-US" b="1" baseline="0"/>
              <a:t>to </a:t>
            </a:r>
            <a:r>
              <a:rPr lang="en-US" b="1" baseline="0" smtClean="0"/>
              <a:t>Video - </a:t>
            </a:r>
            <a:endParaRPr lang="en-US" b="1" baseline="0" dirty="0"/>
          </a:p>
          <a:p>
            <a:r>
              <a:rPr lang="en-US" dirty="0"/>
              <a:t>https://youtu.be/Hip2gP6kSEw?list=PL1UDVLmMXEEdIVofbgt4d6sLAe5pulbPC</a:t>
            </a:r>
          </a:p>
          <a:p>
            <a:endParaRPr lang="en-US" dirty="0"/>
          </a:p>
        </p:txBody>
      </p:sp>
      <p:sp>
        <p:nvSpPr>
          <p:cNvPr id="4" name="Slide Number Placeholder 3"/>
          <p:cNvSpPr>
            <a:spLocks noGrp="1"/>
          </p:cNvSpPr>
          <p:nvPr>
            <p:ph type="sldNum" sz="quarter" idx="10"/>
          </p:nvPr>
        </p:nvSpPr>
        <p:spPr/>
        <p:txBody>
          <a:bodyPr/>
          <a:lstStyle/>
          <a:p>
            <a:fld id="{D4E46F02-8992-442B-B302-B3C5EB204BDA}" type="slidenum">
              <a:rPr lang="en-US" smtClean="0"/>
              <a:t>9</a:t>
            </a:fld>
            <a:endParaRPr lang="en-US"/>
          </a:p>
        </p:txBody>
      </p:sp>
    </p:spTree>
    <p:extLst>
      <p:ext uri="{BB962C8B-B14F-4D97-AF65-F5344CB8AC3E}">
        <p14:creationId xmlns:p14="http://schemas.microsoft.com/office/powerpoint/2010/main" val="2767235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130669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95021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custDataLst>
      <p:tags r:id="rId1"/>
    </p:custDataLst>
    <p:extLst>
      <p:ext uri="{BB962C8B-B14F-4D97-AF65-F5344CB8AC3E}">
        <p14:creationId xmlns:p14="http://schemas.microsoft.com/office/powerpoint/2010/main" val="427847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0006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3898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75032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0546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06428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54686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36436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3626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851905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402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82757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501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58522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58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178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010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48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09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2D204-ECBD-46C9-8832-558D8A35F1A0}"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88983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01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86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779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9504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50795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C2D204-ECBD-46C9-8832-558D8A35F1A0}"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37302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C2D204-ECBD-46C9-8832-558D8A35F1A0}"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40197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2D204-ECBD-46C9-8832-558D8A35F1A0}"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18715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346559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2D204-ECBD-46C9-8832-558D8A35F1A0}"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1BA45-B991-4D3A-A43A-9F52A8731EB6}" type="slidenum">
              <a:rPr lang="en-US" smtClean="0"/>
              <a:t>‹#›</a:t>
            </a:fld>
            <a:endParaRPr lang="en-US"/>
          </a:p>
        </p:txBody>
      </p:sp>
    </p:spTree>
    <p:extLst>
      <p:ext uri="{BB962C8B-B14F-4D97-AF65-F5344CB8AC3E}">
        <p14:creationId xmlns:p14="http://schemas.microsoft.com/office/powerpoint/2010/main" val="270087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7.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2D204-ECBD-46C9-8832-558D8A35F1A0}" type="datetimeFigureOut">
              <a:rPr lang="en-US" smtClean="0"/>
              <a:t>6/1/2021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1BA45-B991-4D3A-A43A-9F52A8731EB6}" type="slidenum">
              <a:rPr lang="en-US" smtClean="0"/>
              <a:t>‹#›</a:t>
            </a:fld>
            <a:endParaRPr lang="en-US"/>
          </a:p>
        </p:txBody>
      </p:sp>
    </p:spTree>
    <p:custDataLst>
      <p:tags r:id="rId13"/>
    </p:custDataLst>
    <p:extLst>
      <p:ext uri="{BB962C8B-B14F-4D97-AF65-F5344CB8AC3E}">
        <p14:creationId xmlns:p14="http://schemas.microsoft.com/office/powerpoint/2010/main" val="3176524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3"/>
    </p:custDataLst>
    <p:extLst>
      <p:ext uri="{BB962C8B-B14F-4D97-AF65-F5344CB8AC3E}">
        <p14:creationId xmlns:p14="http://schemas.microsoft.com/office/powerpoint/2010/main" val="2501837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C2D204-ECBD-46C9-8832-558D8A35F1A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21BA45-B991-4D3A-A43A-9F52A873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3"/>
    </p:custDataLst>
    <p:extLst>
      <p:ext uri="{BB962C8B-B14F-4D97-AF65-F5344CB8AC3E}">
        <p14:creationId xmlns:p14="http://schemas.microsoft.com/office/powerpoint/2010/main" val="6882493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3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8.png"/><Relationship Id="rId5" Type="http://schemas.openxmlformats.org/officeDocument/2006/relationships/hyperlink" Target="https://www.youtube.com/watch?v=TbDG9W_iNTk&amp;list=PL1UDVLmMXEEdIVofbgt4d6sLAe5pulbPC" TargetMode="Externa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hyperlink" Target="https://youtu.be/Hip2gP6kSEw?list=PL1UDVLmMXEEdIVofbgt4d6sLAe5pulbPC"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 and woman talking"/>
          <p:cNvPicPr>
            <a:picLocks noChangeAspect="1"/>
          </p:cNvPicPr>
          <p:nvPr/>
        </p:nvPicPr>
        <p:blipFill rotWithShape="1">
          <a:blip r:embed="rId4" cstate="print">
            <a:grayscl/>
            <a:extLst>
              <a:ext uri="{28A0092B-C50C-407E-A947-70E740481C1C}">
                <a14:useLocalDpi xmlns:a14="http://schemas.microsoft.com/office/drawing/2010/main" val="0"/>
              </a:ext>
            </a:extLst>
          </a:blip>
          <a:srcRect r="12505"/>
          <a:stretch/>
        </p:blipFill>
        <p:spPr>
          <a:xfrm>
            <a:off x="339812" y="331882"/>
            <a:ext cx="8483425" cy="6195869"/>
          </a:xfrm>
          <a:prstGeom prst="rect">
            <a:avLst/>
          </a:prstGeom>
        </p:spPr>
      </p:pic>
      <p:grpSp>
        <p:nvGrpSpPr>
          <p:cNvPr id="3" name="Group 2"/>
          <p:cNvGrpSpPr/>
          <p:nvPr/>
        </p:nvGrpSpPr>
        <p:grpSpPr>
          <a:xfrm>
            <a:off x="339812" y="629508"/>
            <a:ext cx="9715322" cy="6061573"/>
            <a:chOff x="339812" y="629508"/>
            <a:chExt cx="9715322" cy="6061573"/>
          </a:xfrm>
        </p:grpSpPr>
        <p:sp>
          <p:nvSpPr>
            <p:cNvPr id="5" name="Freeform 4"/>
            <p:cNvSpPr/>
            <p:nvPr/>
          </p:nvSpPr>
          <p:spPr>
            <a:xfrm rot="2761324">
              <a:off x="4887615" y="-441091"/>
              <a:ext cx="3437324" cy="6897714"/>
            </a:xfrm>
            <a:custGeom>
              <a:avLst/>
              <a:gdLst>
                <a:gd name="connsiteX0" fmla="*/ 0 w 4210050"/>
                <a:gd name="connsiteY0" fmla="*/ 2187286 h 6736998"/>
                <a:gd name="connsiteX1" fmla="*/ 2110610 w 4210050"/>
                <a:gd name="connsiteY1" fmla="*/ 0 h 6736998"/>
                <a:gd name="connsiteX2" fmla="*/ 4210050 w 4210050"/>
                <a:gd name="connsiteY2" fmla="*/ 2025843 h 6736998"/>
                <a:gd name="connsiteX3" fmla="*/ 4210050 w 4210050"/>
                <a:gd name="connsiteY3" fmla="*/ 6736998 h 6736998"/>
                <a:gd name="connsiteX4" fmla="*/ 0 w 4210050"/>
                <a:gd name="connsiteY4" fmla="*/ 6736998 h 6736998"/>
                <a:gd name="connsiteX0" fmla="*/ 826066 w 4210050"/>
                <a:gd name="connsiteY0" fmla="*/ 1310307 h 6736998"/>
                <a:gd name="connsiteX1" fmla="*/ 2110610 w 4210050"/>
                <a:gd name="connsiteY1" fmla="*/ 0 h 6736998"/>
                <a:gd name="connsiteX2" fmla="*/ 4210050 w 4210050"/>
                <a:gd name="connsiteY2" fmla="*/ 2025843 h 6736998"/>
                <a:gd name="connsiteX3" fmla="*/ 4210050 w 4210050"/>
                <a:gd name="connsiteY3" fmla="*/ 6736998 h 6736998"/>
                <a:gd name="connsiteX4" fmla="*/ 0 w 4210050"/>
                <a:gd name="connsiteY4" fmla="*/ 6736998 h 6736998"/>
                <a:gd name="connsiteX5" fmla="*/ 826066 w 4210050"/>
                <a:gd name="connsiteY5" fmla="*/ 1310307 h 6736998"/>
                <a:gd name="connsiteX0" fmla="*/ 321238 w 3705222"/>
                <a:gd name="connsiteY0" fmla="*/ 1310307 h 6840904"/>
                <a:gd name="connsiteX1" fmla="*/ 1605782 w 3705222"/>
                <a:gd name="connsiteY1" fmla="*/ 0 h 6840904"/>
                <a:gd name="connsiteX2" fmla="*/ 3705222 w 3705222"/>
                <a:gd name="connsiteY2" fmla="*/ 2025843 h 6840904"/>
                <a:gd name="connsiteX3" fmla="*/ 3705222 w 3705222"/>
                <a:gd name="connsiteY3" fmla="*/ 6736998 h 6840904"/>
                <a:gd name="connsiteX4" fmla="*/ 0 w 3705222"/>
                <a:gd name="connsiteY4" fmla="*/ 6840904 h 6840904"/>
                <a:gd name="connsiteX5" fmla="*/ 321238 w 3705222"/>
                <a:gd name="connsiteY5" fmla="*/ 1310307 h 6840904"/>
                <a:gd name="connsiteX0" fmla="*/ 53340 w 3437324"/>
                <a:gd name="connsiteY0" fmla="*/ 1310307 h 6897714"/>
                <a:gd name="connsiteX1" fmla="*/ 1337884 w 3437324"/>
                <a:gd name="connsiteY1" fmla="*/ 0 h 6897714"/>
                <a:gd name="connsiteX2" fmla="*/ 3437324 w 3437324"/>
                <a:gd name="connsiteY2" fmla="*/ 2025843 h 6897714"/>
                <a:gd name="connsiteX3" fmla="*/ 3437324 w 3437324"/>
                <a:gd name="connsiteY3" fmla="*/ 6736998 h 6897714"/>
                <a:gd name="connsiteX4" fmla="*/ 0 w 3437324"/>
                <a:gd name="connsiteY4" fmla="*/ 6897714 h 6897714"/>
                <a:gd name="connsiteX5" fmla="*/ 53340 w 3437324"/>
                <a:gd name="connsiteY5" fmla="*/ 1310307 h 689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7324" h="6897714">
                  <a:moveTo>
                    <a:pt x="53340" y="1310307"/>
                  </a:moveTo>
                  <a:lnTo>
                    <a:pt x="1337884" y="0"/>
                  </a:lnTo>
                  <a:lnTo>
                    <a:pt x="3437324" y="2025843"/>
                  </a:lnTo>
                  <a:lnTo>
                    <a:pt x="3437324" y="6736998"/>
                  </a:lnTo>
                  <a:lnTo>
                    <a:pt x="0" y="6897714"/>
                  </a:lnTo>
                  <a:cubicBezTo>
                    <a:pt x="0" y="5381143"/>
                    <a:pt x="53340" y="2826878"/>
                    <a:pt x="53340" y="131030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5"/>
            <p:cNvSpPr/>
            <p:nvPr/>
          </p:nvSpPr>
          <p:spPr>
            <a:xfrm>
              <a:off x="339812" y="629508"/>
              <a:ext cx="8483425" cy="5898243"/>
            </a:xfrm>
            <a:custGeom>
              <a:avLst/>
              <a:gdLst>
                <a:gd name="connsiteX0" fmla="*/ 0 w 8464375"/>
                <a:gd name="connsiteY0" fmla="*/ 4302870 h 4302870"/>
                <a:gd name="connsiteX1" fmla="*/ 0 w 8464375"/>
                <a:gd name="connsiteY1" fmla="*/ 0 h 4302870"/>
                <a:gd name="connsiteX2" fmla="*/ 8464375 w 8464375"/>
                <a:gd name="connsiteY2" fmla="*/ 4302870 h 4302870"/>
                <a:gd name="connsiteX3" fmla="*/ 0 w 8464375"/>
                <a:gd name="connsiteY3" fmla="*/ 4302870 h 4302870"/>
                <a:gd name="connsiteX0" fmla="*/ 0 w 8464375"/>
                <a:gd name="connsiteY0" fmla="*/ 4302870 h 4305300"/>
                <a:gd name="connsiteX1" fmla="*/ 0 w 8464375"/>
                <a:gd name="connsiteY1" fmla="*/ 0 h 4305300"/>
                <a:gd name="connsiteX2" fmla="*/ 8464375 w 8464375"/>
                <a:gd name="connsiteY2" fmla="*/ 4302870 h 4305300"/>
                <a:gd name="connsiteX3" fmla="*/ 1889037 w 8464375"/>
                <a:gd name="connsiteY3" fmla="*/ 4305300 h 4305300"/>
                <a:gd name="connsiteX4" fmla="*/ 0 w 8464375"/>
                <a:gd name="connsiteY4" fmla="*/ 4302870 h 4305300"/>
                <a:gd name="connsiteX0" fmla="*/ 35013 w 8499388"/>
                <a:gd name="connsiteY0" fmla="*/ 4302870 h 4305300"/>
                <a:gd name="connsiteX1" fmla="*/ 0 w 8499388"/>
                <a:gd name="connsiteY1" fmla="*/ 3371850 h 4305300"/>
                <a:gd name="connsiteX2" fmla="*/ 35013 w 8499388"/>
                <a:gd name="connsiteY2" fmla="*/ 0 h 4305300"/>
                <a:gd name="connsiteX3" fmla="*/ 8499388 w 8499388"/>
                <a:gd name="connsiteY3" fmla="*/ 4302870 h 4305300"/>
                <a:gd name="connsiteX4" fmla="*/ 1924050 w 8499388"/>
                <a:gd name="connsiteY4" fmla="*/ 4305300 h 4305300"/>
                <a:gd name="connsiteX5" fmla="*/ 35013 w 8499388"/>
                <a:gd name="connsiteY5" fmla="*/ 4302870 h 4305300"/>
                <a:gd name="connsiteX0" fmla="*/ 1924050 w 8499388"/>
                <a:gd name="connsiteY0" fmla="*/ 4305300 h 4305300"/>
                <a:gd name="connsiteX1" fmla="*/ 0 w 8499388"/>
                <a:gd name="connsiteY1" fmla="*/ 3371850 h 4305300"/>
                <a:gd name="connsiteX2" fmla="*/ 35013 w 8499388"/>
                <a:gd name="connsiteY2" fmla="*/ 0 h 4305300"/>
                <a:gd name="connsiteX3" fmla="*/ 8499388 w 8499388"/>
                <a:gd name="connsiteY3" fmla="*/ 4302870 h 4305300"/>
                <a:gd name="connsiteX4" fmla="*/ 1924050 w 8499388"/>
                <a:gd name="connsiteY4" fmla="*/ 4305300 h 4305300"/>
                <a:gd name="connsiteX0" fmla="*/ 1905000 w 8480338"/>
                <a:gd name="connsiteY0" fmla="*/ 4305300 h 4305300"/>
                <a:gd name="connsiteX1" fmla="*/ 0 w 8480338"/>
                <a:gd name="connsiteY1" fmla="*/ 3371850 h 4305300"/>
                <a:gd name="connsiteX2" fmla="*/ 15963 w 8480338"/>
                <a:gd name="connsiteY2" fmla="*/ 0 h 4305300"/>
                <a:gd name="connsiteX3" fmla="*/ 8480338 w 8480338"/>
                <a:gd name="connsiteY3" fmla="*/ 4302870 h 4305300"/>
                <a:gd name="connsiteX4" fmla="*/ 1905000 w 8480338"/>
                <a:gd name="connsiteY4" fmla="*/ 4305300 h 4305300"/>
                <a:gd name="connsiteX0" fmla="*/ 1905000 w 8480338"/>
                <a:gd name="connsiteY0" fmla="*/ 4305300 h 4305300"/>
                <a:gd name="connsiteX1" fmla="*/ 0 w 8480338"/>
                <a:gd name="connsiteY1" fmla="*/ 3371850 h 4305300"/>
                <a:gd name="connsiteX2" fmla="*/ 15963 w 8480338"/>
                <a:gd name="connsiteY2" fmla="*/ 0 h 4305300"/>
                <a:gd name="connsiteX3" fmla="*/ 8480338 w 8480338"/>
                <a:gd name="connsiteY3" fmla="*/ 4302870 h 4305300"/>
                <a:gd name="connsiteX4" fmla="*/ 1905000 w 8480338"/>
                <a:gd name="connsiteY4" fmla="*/ 4305300 h 4305300"/>
                <a:gd name="connsiteX0" fmla="*/ 1908087 w 8483425"/>
                <a:gd name="connsiteY0" fmla="*/ 5448300 h 5448300"/>
                <a:gd name="connsiteX1" fmla="*/ 3087 w 8483425"/>
                <a:gd name="connsiteY1" fmla="*/ 4514850 h 5448300"/>
                <a:gd name="connsiteX2" fmla="*/ 0 w 8483425"/>
                <a:gd name="connsiteY2" fmla="*/ 0 h 5448300"/>
                <a:gd name="connsiteX3" fmla="*/ 8483425 w 8483425"/>
                <a:gd name="connsiteY3" fmla="*/ 5445870 h 5448300"/>
                <a:gd name="connsiteX4" fmla="*/ 1908087 w 8483425"/>
                <a:gd name="connsiteY4" fmla="*/ 5448300 h 5448300"/>
                <a:gd name="connsiteX0" fmla="*/ 1908087 w 8483425"/>
                <a:gd name="connsiteY0" fmla="*/ 5448300 h 5448300"/>
                <a:gd name="connsiteX1" fmla="*/ 3087 w 8483425"/>
                <a:gd name="connsiteY1" fmla="*/ 4282621 h 5448300"/>
                <a:gd name="connsiteX2" fmla="*/ 0 w 8483425"/>
                <a:gd name="connsiteY2" fmla="*/ 0 h 5448300"/>
                <a:gd name="connsiteX3" fmla="*/ 8483425 w 8483425"/>
                <a:gd name="connsiteY3" fmla="*/ 5445870 h 5448300"/>
                <a:gd name="connsiteX4" fmla="*/ 1908087 w 8483425"/>
                <a:gd name="connsiteY4" fmla="*/ 5448300 h 5448300"/>
                <a:gd name="connsiteX0" fmla="*/ 1908087 w 8483425"/>
                <a:gd name="connsiteY0" fmla="*/ 5898243 h 5898243"/>
                <a:gd name="connsiteX1" fmla="*/ 3087 w 8483425"/>
                <a:gd name="connsiteY1" fmla="*/ 4732564 h 5898243"/>
                <a:gd name="connsiteX2" fmla="*/ 0 w 8483425"/>
                <a:gd name="connsiteY2" fmla="*/ 0 h 5898243"/>
                <a:gd name="connsiteX3" fmla="*/ 8483425 w 8483425"/>
                <a:gd name="connsiteY3" fmla="*/ 5895813 h 5898243"/>
                <a:gd name="connsiteX4" fmla="*/ 1908087 w 8483425"/>
                <a:gd name="connsiteY4" fmla="*/ 5898243 h 589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3425" h="5898243">
                  <a:moveTo>
                    <a:pt x="1908087" y="5898243"/>
                  </a:moveTo>
                  <a:lnTo>
                    <a:pt x="3087" y="4732564"/>
                  </a:lnTo>
                  <a:lnTo>
                    <a:pt x="0" y="0"/>
                  </a:lnTo>
                  <a:lnTo>
                    <a:pt x="8483425" y="5895813"/>
                  </a:lnTo>
                  <a:lnTo>
                    <a:pt x="1908087" y="5898243"/>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8135" y="3292810"/>
              <a:ext cx="2452914" cy="677108"/>
            </a:xfrm>
            <a:prstGeom prst="rect">
              <a:avLst/>
            </a:prstGeom>
            <a:noFill/>
          </p:spPr>
          <p:txBody>
            <a:bodyPr wrap="square" rtlCol="0">
              <a:spAutoFit/>
            </a:bodyPr>
            <a:lstStyle/>
            <a:p>
              <a:r>
                <a:rPr lang="en-US" sz="3800" dirty="0">
                  <a:solidFill>
                    <a:schemeClr val="bg1"/>
                  </a:solidFill>
                  <a:latin typeface="Century Gothic" panose="020B0502020202020204" pitchFamily="34" charset="0"/>
                </a:rPr>
                <a:t>Module 4 </a:t>
              </a:r>
            </a:p>
          </p:txBody>
        </p:sp>
        <p:sp>
          <p:nvSpPr>
            <p:cNvPr id="9" name="TextBox 8"/>
            <p:cNvSpPr txBox="1"/>
            <p:nvPr/>
          </p:nvSpPr>
          <p:spPr>
            <a:xfrm>
              <a:off x="478134" y="3816030"/>
              <a:ext cx="4436765" cy="707886"/>
            </a:xfrm>
            <a:prstGeom prst="rect">
              <a:avLst/>
            </a:prstGeom>
            <a:noFill/>
          </p:spPr>
          <p:txBody>
            <a:bodyPr wrap="square" rtlCol="0">
              <a:spAutoFit/>
            </a:bodyPr>
            <a:lstStyle/>
            <a:p>
              <a:r>
                <a:rPr lang="en-US" sz="2000" dirty="0">
                  <a:solidFill>
                    <a:schemeClr val="bg1"/>
                  </a:solidFill>
                  <a:latin typeface="Arial Narrow" panose="020B0606020202030204" pitchFamily="34" charset="0"/>
                  <a:cs typeface="Microsoft New Tai Lue" panose="020B0502040204020203" pitchFamily="34" charset="0"/>
                </a:rPr>
                <a:t>MI Skills: Open Ended Questions, Affirmations, and Simple Reflections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948" y="5386025"/>
              <a:ext cx="1827381" cy="1305056"/>
            </a:xfrm>
            <a:prstGeom prst="rect">
              <a:avLst/>
            </a:prstGeom>
            <a:noFill/>
            <a:ln>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3710" y="5661246"/>
              <a:ext cx="2590404" cy="706036"/>
            </a:xfrm>
            <a:prstGeom prst="rect">
              <a:avLst/>
            </a:prstGeom>
          </p:spPr>
        </p:pic>
      </p:grpSp>
    </p:spTree>
    <p:custDataLst>
      <p:tags r:id="rId1"/>
    </p:custDataLst>
    <p:extLst>
      <p:ext uri="{BB962C8B-B14F-4D97-AF65-F5344CB8AC3E}">
        <p14:creationId xmlns:p14="http://schemas.microsoft.com/office/powerpoint/2010/main" val="2924078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296" y="856348"/>
            <a:ext cx="7888029" cy="84975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Narrow" panose="020B0606020202030204" pitchFamily="34" charset="0"/>
              </a:rPr>
              <a:t>Examples of Open Ended Questions</a:t>
            </a:r>
          </a:p>
        </p:txBody>
      </p:sp>
      <p:sp>
        <p:nvSpPr>
          <p:cNvPr id="4" name="Rectangle 3"/>
          <p:cNvSpPr/>
          <p:nvPr/>
        </p:nvSpPr>
        <p:spPr>
          <a:xfrm>
            <a:off x="693297" y="2092437"/>
            <a:ext cx="7888028" cy="3539430"/>
          </a:xfrm>
          <a:prstGeom prst="rect">
            <a:avLst/>
          </a:prstGeom>
        </p:spPr>
        <p:txBody>
          <a:bodyPr wrap="square">
            <a:spAutoFit/>
          </a:bodyPr>
          <a:lstStyle/>
          <a:p>
            <a:r>
              <a:rPr lang="en-US" altLang="ja-JP" sz="2800" dirty="0">
                <a:solidFill>
                  <a:schemeClr val="tx1">
                    <a:lumMod val="75000"/>
                    <a:lumOff val="25000"/>
                  </a:schemeClr>
                </a:solidFill>
                <a:latin typeface="Arial Narrow" panose="020B0606020202030204" pitchFamily="34" charset="0"/>
              </a:rPr>
              <a:t>Why do you want to make this change? </a:t>
            </a:r>
          </a:p>
          <a:p>
            <a:r>
              <a:rPr lang="en-US" altLang="ja-JP" sz="2800" dirty="0">
                <a:solidFill>
                  <a:schemeClr val="tx1">
                    <a:lumMod val="75000"/>
                    <a:lumOff val="25000"/>
                  </a:schemeClr>
                </a:solidFill>
                <a:latin typeface="Arial Narrow" panose="020B0606020202030204" pitchFamily="34" charset="0"/>
              </a:rPr>
              <a:t>How might you go about making this change, in order </a:t>
            </a:r>
            <a:br>
              <a:rPr lang="en-US" altLang="ja-JP" sz="2800" dirty="0">
                <a:solidFill>
                  <a:schemeClr val="tx1">
                    <a:lumMod val="75000"/>
                    <a:lumOff val="25000"/>
                  </a:schemeClr>
                </a:solidFill>
                <a:latin typeface="Arial Narrow" panose="020B0606020202030204" pitchFamily="34" charset="0"/>
              </a:rPr>
            </a:br>
            <a:r>
              <a:rPr lang="en-US" altLang="ja-JP" sz="2800" dirty="0">
                <a:solidFill>
                  <a:schemeClr val="tx1">
                    <a:lumMod val="75000"/>
                    <a:lumOff val="25000"/>
                  </a:schemeClr>
                </a:solidFill>
                <a:latin typeface="Arial Narrow" panose="020B0606020202030204" pitchFamily="34" charset="0"/>
              </a:rPr>
              <a:t>to succeed? </a:t>
            </a:r>
          </a:p>
          <a:p>
            <a:r>
              <a:rPr lang="en-US" altLang="ja-JP" sz="2800" dirty="0">
                <a:solidFill>
                  <a:schemeClr val="tx1">
                    <a:lumMod val="75000"/>
                    <a:lumOff val="25000"/>
                  </a:schemeClr>
                </a:solidFill>
                <a:latin typeface="Arial Narrow" panose="020B0606020202030204" pitchFamily="34" charset="0"/>
              </a:rPr>
              <a:t>What are the three best reasons to do it?   </a:t>
            </a:r>
          </a:p>
          <a:p>
            <a:r>
              <a:rPr lang="en-US" altLang="ja-JP" sz="2800" dirty="0">
                <a:solidFill>
                  <a:schemeClr val="tx1">
                    <a:lumMod val="75000"/>
                    <a:lumOff val="25000"/>
                  </a:schemeClr>
                </a:solidFill>
                <a:latin typeface="Arial Narrow" panose="020B0606020202030204" pitchFamily="34" charset="0"/>
              </a:rPr>
              <a:t>On a scale from 0 to 10, how important would you say it is for you to make this change? Why are you at __ and not zero?</a:t>
            </a:r>
          </a:p>
          <a:p>
            <a:r>
              <a:rPr lang="en-US" altLang="ja-JP" sz="2800" dirty="0">
                <a:solidFill>
                  <a:schemeClr val="tx1">
                    <a:lumMod val="75000"/>
                    <a:lumOff val="25000"/>
                  </a:schemeClr>
                </a:solidFill>
                <a:latin typeface="Arial Narrow" panose="020B0606020202030204" pitchFamily="34" charset="0"/>
              </a:rPr>
              <a:t>What do you think you’ll do?</a:t>
            </a:r>
          </a:p>
        </p:txBody>
      </p:sp>
    </p:spTree>
    <p:custDataLst>
      <p:tags r:id="rId1"/>
    </p:custDataLst>
    <p:extLst>
      <p:ext uri="{BB962C8B-B14F-4D97-AF65-F5344CB8AC3E}">
        <p14:creationId xmlns:p14="http://schemas.microsoft.com/office/powerpoint/2010/main" val="3375546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83543"/>
            <a:ext cx="9143999" cy="1698171"/>
          </a:xfrm>
          <a:prstGeom prst="rect">
            <a:avLst/>
          </a:prstGeom>
          <a:solidFill>
            <a:schemeClr val="bg1">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1669173" y="2783508"/>
            <a:ext cx="5882508" cy="12507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Arial Narrow" panose="020B0606020202030204" pitchFamily="34" charset="0"/>
              </a:rPr>
              <a:t>Be Careful!  Don’t Ask Too Many Questions!</a:t>
            </a:r>
          </a:p>
        </p:txBody>
      </p:sp>
    </p:spTree>
    <p:custDataLst>
      <p:tags r:id="rId1"/>
    </p:custDataLst>
    <p:extLst>
      <p:ext uri="{BB962C8B-B14F-4D97-AF65-F5344CB8AC3E}">
        <p14:creationId xmlns:p14="http://schemas.microsoft.com/office/powerpoint/2010/main" val="2955711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224" y="4917160"/>
            <a:ext cx="8054713" cy="1325563"/>
          </a:xfrm>
        </p:spPr>
        <p:txBody>
          <a:bodyPr>
            <a:normAutofit/>
          </a:bodyPr>
          <a:lstStyle/>
          <a:p>
            <a:pPr algn="ctr"/>
            <a:r>
              <a:rPr lang="en-US" sz="3200" dirty="0">
                <a:latin typeface="Arial Narrow" panose="020B0606020202030204" pitchFamily="34" charset="0"/>
              </a:rPr>
              <a:t>Places Communication Can Go Wrong</a:t>
            </a:r>
          </a:p>
        </p:txBody>
      </p:sp>
      <p:pic>
        <p:nvPicPr>
          <p:cNvPr id="4" name="Picture 3" descr="Speaker Icon"/>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9100" t="16931" r="18253" b="18519"/>
          <a:stretch/>
        </p:blipFill>
        <p:spPr>
          <a:xfrm>
            <a:off x="1806990" y="904293"/>
            <a:ext cx="1112351" cy="1146173"/>
          </a:xfrm>
          <a:prstGeom prst="rect">
            <a:avLst/>
          </a:prstGeom>
        </p:spPr>
      </p:pic>
      <p:pic>
        <p:nvPicPr>
          <p:cNvPr id="5" name="Picture 4" descr="Listener Icon"/>
          <p:cNvPicPr>
            <a:picLocks noChangeAspect="1"/>
          </p:cNvPicPr>
          <p:nvPr/>
        </p:nvPicPr>
        <p:blipFill rotWithShape="1">
          <a:blip r:embed="rId5" cstate="print">
            <a:grayscl/>
            <a:extLst>
              <a:ext uri="{28A0092B-C50C-407E-A947-70E740481C1C}">
                <a14:useLocalDpi xmlns:a14="http://schemas.microsoft.com/office/drawing/2010/main" val="0"/>
              </a:ext>
            </a:extLst>
          </a:blip>
          <a:srcRect l="8730" t="6983" r="6402" b="7725"/>
          <a:stretch/>
        </p:blipFill>
        <p:spPr>
          <a:xfrm>
            <a:off x="5629756" y="904293"/>
            <a:ext cx="1161753" cy="1167547"/>
          </a:xfrm>
          <a:prstGeom prst="rect">
            <a:avLst/>
          </a:prstGeom>
        </p:spPr>
      </p:pic>
      <p:sp>
        <p:nvSpPr>
          <p:cNvPr id="6" name="Rounded Rectangle 5"/>
          <p:cNvSpPr/>
          <p:nvPr/>
        </p:nvSpPr>
        <p:spPr>
          <a:xfrm>
            <a:off x="1414585" y="4260846"/>
            <a:ext cx="1944914" cy="72571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Narrow" panose="020B0606020202030204" pitchFamily="34" charset="0"/>
              </a:rPr>
              <a:t>Meaning</a:t>
            </a:r>
          </a:p>
        </p:txBody>
      </p:sp>
      <p:cxnSp>
        <p:nvCxnSpPr>
          <p:cNvPr id="8" name="Straight Connector 7"/>
          <p:cNvCxnSpPr/>
          <p:nvPr/>
        </p:nvCxnSpPr>
        <p:spPr>
          <a:xfrm flipH="1">
            <a:off x="2354675" y="2956551"/>
            <a:ext cx="8490" cy="1136625"/>
          </a:xfrm>
          <a:prstGeom prst="line">
            <a:avLst/>
          </a:prstGeom>
          <a:ln w="698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343198" y="4260846"/>
            <a:ext cx="1944914" cy="72571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Narrow" panose="020B0606020202030204" pitchFamily="34" charset="0"/>
              </a:rPr>
              <a:t>Meaning</a:t>
            </a:r>
          </a:p>
        </p:txBody>
      </p:sp>
      <p:cxnSp>
        <p:nvCxnSpPr>
          <p:cNvPr id="11" name="Straight Connector 10"/>
          <p:cNvCxnSpPr/>
          <p:nvPr/>
        </p:nvCxnSpPr>
        <p:spPr>
          <a:xfrm>
            <a:off x="6315655" y="2954385"/>
            <a:ext cx="3577" cy="1170409"/>
          </a:xfrm>
          <a:prstGeom prst="line">
            <a:avLst/>
          </a:prstGeom>
          <a:ln w="698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390709" y="2088872"/>
            <a:ext cx="1944914" cy="72571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Narrow" panose="020B0606020202030204" pitchFamily="34" charset="0"/>
              </a:rPr>
              <a:t>Words</a:t>
            </a:r>
          </a:p>
        </p:txBody>
      </p:sp>
      <p:sp>
        <p:nvSpPr>
          <p:cNvPr id="13" name="Rounded Rectangle 12"/>
          <p:cNvSpPr/>
          <p:nvPr/>
        </p:nvSpPr>
        <p:spPr>
          <a:xfrm>
            <a:off x="5343199" y="2095378"/>
            <a:ext cx="1944914" cy="72571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Narrow" panose="020B0606020202030204" pitchFamily="34" charset="0"/>
              </a:rPr>
              <a:t>Words</a:t>
            </a:r>
          </a:p>
        </p:txBody>
      </p:sp>
      <p:cxnSp>
        <p:nvCxnSpPr>
          <p:cNvPr id="14" name="Straight Connector 13"/>
          <p:cNvCxnSpPr/>
          <p:nvPr/>
        </p:nvCxnSpPr>
        <p:spPr>
          <a:xfrm>
            <a:off x="3641132" y="2386587"/>
            <a:ext cx="1386895" cy="8282"/>
          </a:xfrm>
          <a:prstGeom prst="line">
            <a:avLst/>
          </a:prstGeom>
          <a:ln w="698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00335" y="3042558"/>
            <a:ext cx="686707" cy="800219"/>
          </a:xfrm>
          <a:prstGeom prst="rect">
            <a:avLst/>
          </a:prstGeom>
          <a:noFill/>
        </p:spPr>
        <p:txBody>
          <a:bodyPr wrap="square" rtlCol="0">
            <a:spAutoFit/>
          </a:bodyPr>
          <a:lstStyle/>
          <a:p>
            <a:r>
              <a:rPr lang="en-US" sz="4600" dirty="0">
                <a:solidFill>
                  <a:srgbClr val="CC4927"/>
                </a:solidFill>
                <a:latin typeface="Arial Narrow" panose="020B0606020202030204" pitchFamily="34" charset="0"/>
              </a:rPr>
              <a:t>1</a:t>
            </a:r>
          </a:p>
        </p:txBody>
      </p:sp>
      <p:sp>
        <p:nvSpPr>
          <p:cNvPr id="21" name="TextBox 20"/>
          <p:cNvSpPr txBox="1"/>
          <p:nvPr/>
        </p:nvSpPr>
        <p:spPr>
          <a:xfrm>
            <a:off x="4062307" y="2429009"/>
            <a:ext cx="686707" cy="800219"/>
          </a:xfrm>
          <a:prstGeom prst="rect">
            <a:avLst/>
          </a:prstGeom>
          <a:noFill/>
        </p:spPr>
        <p:txBody>
          <a:bodyPr wrap="square" rtlCol="0">
            <a:spAutoFit/>
          </a:bodyPr>
          <a:lstStyle/>
          <a:p>
            <a:r>
              <a:rPr lang="en-US" sz="4600" dirty="0">
                <a:solidFill>
                  <a:srgbClr val="CC4927"/>
                </a:solidFill>
                <a:latin typeface="Arial Narrow" panose="020B0606020202030204" pitchFamily="34" charset="0"/>
              </a:rPr>
              <a:t>2</a:t>
            </a:r>
          </a:p>
        </p:txBody>
      </p:sp>
      <p:sp>
        <p:nvSpPr>
          <p:cNvPr id="22" name="TextBox 21"/>
          <p:cNvSpPr txBox="1"/>
          <p:nvPr/>
        </p:nvSpPr>
        <p:spPr>
          <a:xfrm>
            <a:off x="6448156" y="3124755"/>
            <a:ext cx="686707" cy="800219"/>
          </a:xfrm>
          <a:prstGeom prst="rect">
            <a:avLst/>
          </a:prstGeom>
          <a:noFill/>
        </p:spPr>
        <p:txBody>
          <a:bodyPr wrap="square" rtlCol="0">
            <a:spAutoFit/>
          </a:bodyPr>
          <a:lstStyle/>
          <a:p>
            <a:r>
              <a:rPr lang="en-US" sz="4600" dirty="0">
                <a:solidFill>
                  <a:srgbClr val="CC4927"/>
                </a:solidFill>
                <a:latin typeface="Arial Narrow" panose="020B0606020202030204" pitchFamily="34" charset="0"/>
              </a:rPr>
              <a:t>3</a:t>
            </a:r>
          </a:p>
        </p:txBody>
      </p:sp>
    </p:spTree>
    <p:custDataLst>
      <p:tags r:id="rId1"/>
    </p:custDataLst>
    <p:extLst>
      <p:ext uri="{BB962C8B-B14F-4D97-AF65-F5344CB8AC3E}">
        <p14:creationId xmlns:p14="http://schemas.microsoft.com/office/powerpoint/2010/main" val="160724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wo women talking."/>
          <p:cNvPicPr>
            <a:picLocks noChangeAspect="1"/>
          </p:cNvPicPr>
          <p:nvPr/>
        </p:nvPicPr>
        <p:blipFill rotWithShape="1">
          <a:blip r:embed="rId4" cstate="print">
            <a:extLst>
              <a:ext uri="{28A0092B-C50C-407E-A947-70E740481C1C}">
                <a14:useLocalDpi xmlns:a14="http://schemas.microsoft.com/office/drawing/2010/main" val="0"/>
              </a:ext>
            </a:extLst>
          </a:blip>
          <a:srcRect t="14807" b="17140"/>
          <a:stretch/>
        </p:blipFill>
        <p:spPr>
          <a:xfrm>
            <a:off x="112897" y="301054"/>
            <a:ext cx="8887146" cy="4313761"/>
          </a:xfrm>
          <a:prstGeom prst="rect">
            <a:avLst/>
          </a:prstGeom>
        </p:spPr>
      </p:pic>
      <p:grpSp>
        <p:nvGrpSpPr>
          <p:cNvPr id="3" name="Group 2"/>
          <p:cNvGrpSpPr/>
          <p:nvPr/>
        </p:nvGrpSpPr>
        <p:grpSpPr>
          <a:xfrm>
            <a:off x="319028" y="4211122"/>
            <a:ext cx="8524531" cy="2950931"/>
            <a:chOff x="319028" y="4211122"/>
            <a:chExt cx="8524531" cy="2950931"/>
          </a:xfrm>
        </p:grpSpPr>
        <p:sp>
          <p:nvSpPr>
            <p:cNvPr id="2" name="Rectangle 1"/>
            <p:cNvSpPr/>
            <p:nvPr/>
          </p:nvSpPr>
          <p:spPr>
            <a:xfrm>
              <a:off x="319028" y="4543632"/>
              <a:ext cx="8474885" cy="2141759"/>
            </a:xfrm>
            <a:prstGeom prst="rect">
              <a:avLst/>
            </a:prstGeom>
            <a:solidFill>
              <a:srgbClr val="7F7F7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93122" y="4973383"/>
              <a:ext cx="6528009" cy="1077218"/>
            </a:xfrm>
            <a:prstGeom prst="rect">
              <a:avLst/>
            </a:prstGeom>
            <a:noFill/>
          </p:spPr>
          <p:txBody>
            <a:bodyPr wrap="square" rtlCol="0">
              <a:spAutoFit/>
            </a:bodyPr>
            <a:lstStyle/>
            <a:p>
              <a:pPr lvl="0" algn="ctr"/>
              <a:r>
                <a:rPr lang="en-US" sz="3200" i="1" dirty="0">
                  <a:solidFill>
                    <a:schemeClr val="bg1"/>
                  </a:solidFill>
                  <a:latin typeface="Arial Narrow" panose="020B0606020202030204" pitchFamily="34" charset="0"/>
                </a:rPr>
                <a:t>People don’t want to be fixed, </a:t>
              </a:r>
              <a:br>
                <a:rPr lang="en-US" sz="3200" i="1" dirty="0">
                  <a:solidFill>
                    <a:schemeClr val="bg1"/>
                  </a:solidFill>
                  <a:latin typeface="Arial Narrow" panose="020B0606020202030204" pitchFamily="34" charset="0"/>
                </a:rPr>
              </a:br>
              <a:r>
                <a:rPr lang="en-US" sz="3200" i="1" dirty="0">
                  <a:solidFill>
                    <a:schemeClr val="bg1"/>
                  </a:solidFill>
                  <a:latin typeface="Arial Narrow" panose="020B0606020202030204" pitchFamily="34" charset="0"/>
                </a:rPr>
                <a:t>they want to be heard.</a:t>
              </a:r>
              <a:endParaRPr kumimoji="0" lang="en-US" sz="3200" b="0" i="1" u="none" strike="noStrike" kern="1200" cap="none" spc="0" normalizeH="0" baseline="0" noProof="0" dirty="0">
                <a:ln>
                  <a:noFill/>
                </a:ln>
                <a:solidFill>
                  <a:schemeClr val="bg1"/>
                </a:solidFill>
                <a:effectLst/>
                <a:uLnTx/>
                <a:uFillTx/>
                <a:latin typeface="Arial Narrow" panose="020B0606020202030204" pitchFamily="34" charset="0"/>
              </a:endParaRPr>
            </a:p>
          </p:txBody>
        </p:sp>
        <p:sp>
          <p:nvSpPr>
            <p:cNvPr id="10" name="Rectangle 9"/>
            <p:cNvSpPr/>
            <p:nvPr/>
          </p:nvSpPr>
          <p:spPr>
            <a:xfrm>
              <a:off x="319028" y="4211122"/>
              <a:ext cx="1374094" cy="264687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lumMod val="85000"/>
                    </a:prstClr>
                  </a:solidFill>
                  <a:effectLst/>
                  <a:uLnTx/>
                  <a:uFillTx/>
                  <a:latin typeface="CiscoSansTT Condensed Heavy" panose="020B0A06020200020303" pitchFamily="34" charset="0"/>
                  <a:ea typeface="+mn-ea"/>
                  <a:cs typeface="+mn-cs"/>
                </a:rPr>
                <a:t>“</a:t>
              </a:r>
            </a:p>
          </p:txBody>
        </p:sp>
        <p:sp>
          <p:nvSpPr>
            <p:cNvPr id="11" name="Rectangle 10"/>
            <p:cNvSpPr/>
            <p:nvPr/>
          </p:nvSpPr>
          <p:spPr>
            <a:xfrm rot="10800000">
              <a:off x="7469465" y="4515175"/>
              <a:ext cx="1374094" cy="264687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lumMod val="85000"/>
                    </a:prstClr>
                  </a:solidFill>
                  <a:effectLst/>
                  <a:uLnTx/>
                  <a:uFillTx/>
                  <a:latin typeface="CiscoSansTT Condensed Heavy" panose="020B0A06020200020303" pitchFamily="34" charset="0"/>
                  <a:ea typeface="+mn-ea"/>
                  <a:cs typeface="+mn-cs"/>
                </a:rPr>
                <a:t>“</a:t>
              </a:r>
            </a:p>
          </p:txBody>
        </p:sp>
      </p:grpSp>
    </p:spTree>
    <p:custDataLst>
      <p:tags r:id="rId1"/>
    </p:custDataLst>
    <p:extLst>
      <p:ext uri="{BB962C8B-B14F-4D97-AF65-F5344CB8AC3E}">
        <p14:creationId xmlns:p14="http://schemas.microsoft.com/office/powerpoint/2010/main" val="86553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sittling at end of dock, thinking."/>
          <p:cNvPicPr>
            <a:picLocks noChangeAspect="1"/>
          </p:cNvPicPr>
          <p:nvPr/>
        </p:nvPicPr>
        <p:blipFill rotWithShape="1">
          <a:blip r:embed="rId4" cstate="print">
            <a:grayscl/>
            <a:extLst>
              <a:ext uri="{28A0092B-C50C-407E-A947-70E740481C1C}">
                <a14:useLocalDpi xmlns:a14="http://schemas.microsoft.com/office/drawing/2010/main" val="0"/>
              </a:ext>
            </a:extLst>
          </a:blip>
          <a:srcRect l="9673" t="6137" r="9292" b="6667"/>
          <a:stretch/>
        </p:blipFill>
        <p:spPr>
          <a:xfrm>
            <a:off x="357598" y="399987"/>
            <a:ext cx="8418286" cy="6153732"/>
          </a:xfrm>
          <a:prstGeom prst="rect">
            <a:avLst/>
          </a:prstGeom>
        </p:spPr>
      </p:pic>
      <p:sp>
        <p:nvSpPr>
          <p:cNvPr id="9" name="Rectangle 8"/>
          <p:cNvSpPr/>
          <p:nvPr/>
        </p:nvSpPr>
        <p:spPr>
          <a:xfrm>
            <a:off x="329299" y="4180114"/>
            <a:ext cx="8474885" cy="238693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07655" y="4248444"/>
            <a:ext cx="4221481" cy="646331"/>
          </a:xfrm>
          <a:prstGeom prst="rect">
            <a:avLst/>
          </a:prstGeom>
          <a:noFill/>
        </p:spPr>
        <p:txBody>
          <a:bodyPr wrap="square" rtlCol="0">
            <a:spAutoFit/>
          </a:bodyPr>
          <a:lstStyle/>
          <a:p>
            <a:pPr algn="ctr"/>
            <a:r>
              <a:rPr lang="en-US" sz="3600" spc="300" dirty="0">
                <a:solidFill>
                  <a:schemeClr val="tx1">
                    <a:lumMod val="75000"/>
                    <a:lumOff val="25000"/>
                  </a:schemeClr>
                </a:solidFill>
                <a:latin typeface="Arial Narrow" panose="020B0606020202030204" pitchFamily="34" charset="0"/>
              </a:rPr>
              <a:t>OA</a:t>
            </a:r>
            <a:r>
              <a:rPr lang="en-US" sz="3600" spc="300" dirty="0">
                <a:solidFill>
                  <a:srgbClr val="CC4927"/>
                </a:solidFill>
                <a:latin typeface="Arial Narrow" panose="020B0606020202030204" pitchFamily="34" charset="0"/>
              </a:rPr>
              <a:t>R</a:t>
            </a:r>
            <a:r>
              <a:rPr lang="en-US" sz="3600" spc="300" dirty="0">
                <a:solidFill>
                  <a:schemeClr val="tx1">
                    <a:lumMod val="75000"/>
                    <a:lumOff val="25000"/>
                  </a:schemeClr>
                </a:solidFill>
                <a:latin typeface="Arial Narrow" panose="020B0606020202030204" pitchFamily="34" charset="0"/>
              </a:rPr>
              <a:t>S - Reflections</a:t>
            </a:r>
          </a:p>
        </p:txBody>
      </p:sp>
      <p:sp>
        <p:nvSpPr>
          <p:cNvPr id="10" name="TextBox 9"/>
          <p:cNvSpPr txBox="1"/>
          <p:nvPr/>
        </p:nvSpPr>
        <p:spPr>
          <a:xfrm>
            <a:off x="607655" y="4894775"/>
            <a:ext cx="8029908" cy="1569660"/>
          </a:xfrm>
          <a:prstGeom prst="rect">
            <a:avLst/>
          </a:prstGeom>
          <a:noFill/>
        </p:spPr>
        <p:txBody>
          <a:bodyPr wrap="square" rtlCol="0">
            <a:spAutoFit/>
          </a:bodyPr>
          <a:lstStyle/>
          <a:p>
            <a:r>
              <a:rPr lang="en-US" sz="2400" dirty="0">
                <a:solidFill>
                  <a:schemeClr val="tx1">
                    <a:lumMod val="75000"/>
                    <a:lumOff val="25000"/>
                  </a:schemeClr>
                </a:solidFill>
                <a:latin typeface="Arial Narrow" panose="020B0606020202030204" pitchFamily="34" charset="0"/>
              </a:rPr>
              <a:t>A check to see if you understood correctly</a:t>
            </a:r>
          </a:p>
          <a:p>
            <a:r>
              <a:rPr lang="en-US" sz="2400" dirty="0">
                <a:solidFill>
                  <a:schemeClr val="tx1">
                    <a:lumMod val="75000"/>
                    <a:lumOff val="25000"/>
                  </a:schemeClr>
                </a:solidFill>
                <a:latin typeface="Arial Narrow" panose="020B0606020202030204" pitchFamily="34" charset="0"/>
              </a:rPr>
              <a:t>Allows the speaker to hear what they have shared</a:t>
            </a:r>
          </a:p>
          <a:p>
            <a:r>
              <a:rPr lang="en-US" sz="2400" dirty="0">
                <a:solidFill>
                  <a:schemeClr val="tx1">
                    <a:lumMod val="75000"/>
                    <a:lumOff val="25000"/>
                  </a:schemeClr>
                </a:solidFill>
                <a:latin typeface="Arial Narrow" panose="020B0606020202030204" pitchFamily="34" charset="0"/>
              </a:rPr>
              <a:t>Demonstrates you are listening, builds empathy</a:t>
            </a:r>
          </a:p>
          <a:p>
            <a:r>
              <a:rPr lang="en-US" sz="2400" dirty="0">
                <a:solidFill>
                  <a:schemeClr val="tx1">
                    <a:lumMod val="75000"/>
                    <a:lumOff val="25000"/>
                  </a:schemeClr>
                </a:solidFill>
                <a:latin typeface="Arial Narrow" panose="020B0606020202030204" pitchFamily="34" charset="0"/>
              </a:rPr>
              <a:t>Can reinforce change talk, helps to minimize the righting reflex</a:t>
            </a:r>
          </a:p>
        </p:txBody>
      </p:sp>
    </p:spTree>
    <p:custDataLst>
      <p:tags r:id="rId1"/>
    </p:custDataLst>
    <p:extLst>
      <p:ext uri="{BB962C8B-B14F-4D97-AF65-F5344CB8AC3E}">
        <p14:creationId xmlns:p14="http://schemas.microsoft.com/office/powerpoint/2010/main" val="266109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sitting at end of docik, thinking"/>
          <p:cNvPicPr>
            <a:picLocks noChangeAspect="1"/>
          </p:cNvPicPr>
          <p:nvPr/>
        </p:nvPicPr>
        <p:blipFill rotWithShape="1">
          <a:blip r:embed="rId4" cstate="print">
            <a:grayscl/>
            <a:extLst>
              <a:ext uri="{28A0092B-C50C-407E-A947-70E740481C1C}">
                <a14:useLocalDpi xmlns:a14="http://schemas.microsoft.com/office/drawing/2010/main" val="0"/>
              </a:ext>
            </a:extLst>
          </a:blip>
          <a:srcRect l="9673" t="6137" r="9292" b="6667"/>
          <a:stretch/>
        </p:blipFill>
        <p:spPr>
          <a:xfrm>
            <a:off x="357598" y="399987"/>
            <a:ext cx="8418286" cy="6153732"/>
          </a:xfrm>
          <a:prstGeom prst="rect">
            <a:avLst/>
          </a:prstGeom>
        </p:spPr>
      </p:pic>
      <p:sp>
        <p:nvSpPr>
          <p:cNvPr id="9" name="Rectangle 8"/>
          <p:cNvSpPr/>
          <p:nvPr/>
        </p:nvSpPr>
        <p:spPr>
          <a:xfrm>
            <a:off x="329299" y="4180114"/>
            <a:ext cx="8474885" cy="238693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07655" y="4248444"/>
            <a:ext cx="4221481" cy="646331"/>
          </a:xfrm>
          <a:prstGeom prst="rect">
            <a:avLst/>
          </a:prstGeom>
          <a:noFill/>
        </p:spPr>
        <p:txBody>
          <a:bodyPr wrap="square" rtlCol="0">
            <a:spAutoFit/>
          </a:bodyPr>
          <a:lstStyle/>
          <a:p>
            <a:pPr algn="ctr"/>
            <a:r>
              <a:rPr lang="en-US" sz="3600" spc="300" dirty="0">
                <a:solidFill>
                  <a:schemeClr val="tx1">
                    <a:lumMod val="75000"/>
                    <a:lumOff val="25000"/>
                  </a:schemeClr>
                </a:solidFill>
                <a:latin typeface="Arial Narrow" panose="020B0606020202030204" pitchFamily="34" charset="0"/>
              </a:rPr>
              <a:t>OA</a:t>
            </a:r>
            <a:r>
              <a:rPr lang="en-US" sz="3600" spc="300" dirty="0">
                <a:solidFill>
                  <a:srgbClr val="CC4927"/>
                </a:solidFill>
                <a:latin typeface="Arial Narrow" panose="020B0606020202030204" pitchFamily="34" charset="0"/>
              </a:rPr>
              <a:t>R</a:t>
            </a:r>
            <a:r>
              <a:rPr lang="en-US" sz="3600" spc="300" dirty="0">
                <a:solidFill>
                  <a:schemeClr val="tx1">
                    <a:lumMod val="75000"/>
                    <a:lumOff val="25000"/>
                  </a:schemeClr>
                </a:solidFill>
                <a:latin typeface="Arial Narrow" panose="020B0606020202030204" pitchFamily="34" charset="0"/>
              </a:rPr>
              <a:t>S - Reflections</a:t>
            </a:r>
          </a:p>
        </p:txBody>
      </p:sp>
      <p:sp>
        <p:nvSpPr>
          <p:cNvPr id="10" name="TextBox 9"/>
          <p:cNvSpPr txBox="1"/>
          <p:nvPr/>
        </p:nvSpPr>
        <p:spPr>
          <a:xfrm>
            <a:off x="607655" y="4894775"/>
            <a:ext cx="8029908" cy="1569660"/>
          </a:xfrm>
          <a:prstGeom prst="rect">
            <a:avLst/>
          </a:prstGeom>
          <a:noFill/>
        </p:spPr>
        <p:txBody>
          <a:bodyPr wrap="square" rtlCol="0">
            <a:spAutoFit/>
          </a:bodyPr>
          <a:lstStyle/>
          <a:p>
            <a:r>
              <a:rPr lang="en-US" sz="2400" dirty="0">
                <a:solidFill>
                  <a:schemeClr val="tx1">
                    <a:lumMod val="75000"/>
                    <a:lumOff val="25000"/>
                  </a:schemeClr>
                </a:solidFill>
                <a:latin typeface="Arial Narrow" panose="020B0606020202030204" pitchFamily="34" charset="0"/>
              </a:rPr>
              <a:t>State a hypothesis or make a guess about the meaning.</a:t>
            </a:r>
          </a:p>
          <a:p>
            <a:r>
              <a:rPr lang="en-US" sz="2400" dirty="0">
                <a:solidFill>
                  <a:schemeClr val="tx1">
                    <a:lumMod val="75000"/>
                    <a:lumOff val="25000"/>
                  </a:schemeClr>
                </a:solidFill>
                <a:latin typeface="Arial Narrow" panose="020B0606020202030204" pitchFamily="34" charset="0"/>
              </a:rPr>
              <a:t>Form a statement, not a question.  It takes practice!</a:t>
            </a:r>
          </a:p>
          <a:p>
            <a:r>
              <a:rPr lang="en-US" sz="2400" dirty="0">
                <a:solidFill>
                  <a:schemeClr val="tx1">
                    <a:lumMod val="75000"/>
                    <a:lumOff val="25000"/>
                  </a:schemeClr>
                </a:solidFill>
                <a:latin typeface="Arial Narrow" panose="020B0606020202030204" pitchFamily="34" charset="0"/>
              </a:rPr>
              <a:t>There is no penalty for missing; the person wants you to </a:t>
            </a:r>
            <a:br>
              <a:rPr lang="en-US" sz="2400" dirty="0">
                <a:solidFill>
                  <a:schemeClr val="tx1">
                    <a:lumMod val="75000"/>
                    <a:lumOff val="25000"/>
                  </a:schemeClr>
                </a:solidFill>
                <a:latin typeface="Arial Narrow" panose="020B0606020202030204" pitchFamily="34" charset="0"/>
              </a:rPr>
            </a:br>
            <a:r>
              <a:rPr lang="en-US" sz="2400" dirty="0">
                <a:solidFill>
                  <a:schemeClr val="tx1">
                    <a:lumMod val="75000"/>
                    <a:lumOff val="25000"/>
                  </a:schemeClr>
                </a:solidFill>
                <a:latin typeface="Arial Narrow" panose="020B0606020202030204" pitchFamily="34" charset="0"/>
              </a:rPr>
              <a:t>understand them!</a:t>
            </a:r>
          </a:p>
        </p:txBody>
      </p:sp>
    </p:spTree>
    <p:custDataLst>
      <p:tags r:id="rId1"/>
    </p:custDataLst>
    <p:extLst>
      <p:ext uri="{BB962C8B-B14F-4D97-AF65-F5344CB8AC3E}">
        <p14:creationId xmlns:p14="http://schemas.microsoft.com/office/powerpoint/2010/main" val="147093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296" y="856348"/>
            <a:ext cx="7888029" cy="84975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Narrow" panose="020B0606020202030204" pitchFamily="34" charset="0"/>
              </a:rPr>
              <a:t>Examples of Reflections</a:t>
            </a:r>
          </a:p>
        </p:txBody>
      </p:sp>
      <p:sp>
        <p:nvSpPr>
          <p:cNvPr id="4" name="Rectangle 3"/>
          <p:cNvSpPr/>
          <p:nvPr/>
        </p:nvSpPr>
        <p:spPr>
          <a:xfrm>
            <a:off x="2497365" y="2092437"/>
            <a:ext cx="5421085" cy="3539430"/>
          </a:xfrm>
          <a:prstGeom prst="rect">
            <a:avLst/>
          </a:prstGeom>
        </p:spPr>
        <p:txBody>
          <a:bodyPr wrap="square">
            <a:spAutoFit/>
          </a:bodyPr>
          <a:lstStyle/>
          <a:p>
            <a:r>
              <a:rPr lang="ja-JP" altLang="en-US" sz="2800" i="1" dirty="0">
                <a:latin typeface="Arial Narrow" panose="020B0606020202030204" pitchFamily="34" charset="0"/>
              </a:rPr>
              <a:t>“</a:t>
            </a:r>
            <a:r>
              <a:rPr lang="en-US" altLang="ja-JP" sz="2800" i="1" dirty="0">
                <a:latin typeface="Arial Narrow" panose="020B0606020202030204" pitchFamily="34" charset="0"/>
              </a:rPr>
              <a:t>Sounds like….</a:t>
            </a:r>
            <a:r>
              <a:rPr lang="ja-JP" altLang="en-US" sz="2800" i="1" dirty="0">
                <a:latin typeface="Arial Narrow" panose="020B0606020202030204" pitchFamily="34" charset="0"/>
              </a:rPr>
              <a:t>”</a:t>
            </a:r>
            <a:endParaRPr lang="en-US" altLang="ja-JP" sz="2800" i="1" dirty="0">
              <a:latin typeface="Arial Narrow" panose="020B0606020202030204" pitchFamily="34" charset="0"/>
              <a:cs typeface="Arial" panose="020B0604020202020204"/>
            </a:endParaRPr>
          </a:p>
          <a:p>
            <a:r>
              <a:rPr lang="ja-JP" altLang="en-US" sz="2800" i="1" dirty="0">
                <a:latin typeface="Arial Narrow" panose="020B0606020202030204" pitchFamily="34" charset="0"/>
              </a:rPr>
              <a:t>“</a:t>
            </a:r>
            <a:r>
              <a:rPr lang="en-US" altLang="ja-JP" sz="2800" i="1" dirty="0">
                <a:latin typeface="Arial Narrow" panose="020B0606020202030204" pitchFamily="34" charset="0"/>
              </a:rPr>
              <a:t>What I heard you say is….</a:t>
            </a:r>
            <a:r>
              <a:rPr lang="ja-JP" altLang="en-US" sz="2800" i="1" dirty="0">
                <a:latin typeface="Arial Narrow" panose="020B0606020202030204" pitchFamily="34" charset="0"/>
              </a:rPr>
              <a:t>”</a:t>
            </a:r>
            <a:endParaRPr lang="en-US" altLang="ja-JP" sz="2800" i="1" dirty="0">
              <a:latin typeface="Arial Narrow" panose="020B0606020202030204" pitchFamily="34" charset="0"/>
              <a:cs typeface="Arial" panose="020B0604020202020204"/>
            </a:endParaRPr>
          </a:p>
          <a:p>
            <a:r>
              <a:rPr lang="ja-JP" altLang="en-US" sz="2800" i="1" dirty="0">
                <a:latin typeface="Arial Narrow" panose="020B0606020202030204" pitchFamily="34" charset="0"/>
              </a:rPr>
              <a:t>“</a:t>
            </a:r>
            <a:r>
              <a:rPr lang="en-US" altLang="ja-JP" sz="2800" i="1" dirty="0">
                <a:latin typeface="Arial Narrow" panose="020B0606020202030204" pitchFamily="34" charset="0"/>
              </a:rPr>
              <a:t>Let me get this straight,….</a:t>
            </a:r>
            <a:r>
              <a:rPr lang="ja-JP" altLang="en-US" sz="2800" i="1" dirty="0">
                <a:latin typeface="Arial Narrow" panose="020B0606020202030204" pitchFamily="34" charset="0"/>
              </a:rPr>
              <a:t>”</a:t>
            </a:r>
            <a:endParaRPr lang="en-US" altLang="ja-JP" sz="2800" i="1" dirty="0">
              <a:latin typeface="Arial Narrow" panose="020B0606020202030204" pitchFamily="34" charset="0"/>
              <a:cs typeface="Arial" panose="020B0604020202020204"/>
            </a:endParaRPr>
          </a:p>
          <a:p>
            <a:r>
              <a:rPr lang="ja-JP" altLang="en-US" sz="2800" i="1" dirty="0">
                <a:latin typeface="Arial Narrow" panose="020B0606020202030204" pitchFamily="34" charset="0"/>
              </a:rPr>
              <a:t>“</a:t>
            </a:r>
            <a:r>
              <a:rPr lang="en-US" altLang="ja-JP" sz="2800" i="1" dirty="0">
                <a:latin typeface="Arial Narrow" panose="020B0606020202030204" pitchFamily="34" charset="0"/>
              </a:rPr>
              <a:t>So, if I heard you correctly….</a:t>
            </a:r>
            <a:r>
              <a:rPr lang="ja-JP" altLang="en-US" sz="2800" i="1" dirty="0">
                <a:latin typeface="Arial Narrow" panose="020B0606020202030204" pitchFamily="34" charset="0"/>
              </a:rPr>
              <a:t>”</a:t>
            </a:r>
            <a:endParaRPr lang="en-US" altLang="ja-JP" sz="2800" i="1" dirty="0">
              <a:latin typeface="Arial Narrow" panose="020B0606020202030204" pitchFamily="34" charset="0"/>
              <a:cs typeface="Arial" panose="020B0604020202020204"/>
            </a:endParaRPr>
          </a:p>
          <a:p>
            <a:r>
              <a:rPr lang="ja-JP" altLang="en-US" sz="2800" i="1" dirty="0">
                <a:latin typeface="Arial Narrow" panose="020B0606020202030204" pitchFamily="34" charset="0"/>
              </a:rPr>
              <a:t>“</a:t>
            </a:r>
            <a:r>
              <a:rPr lang="en-US" altLang="ja-JP" sz="2800" i="1" dirty="0">
                <a:latin typeface="Arial Narrow" panose="020B0606020202030204" pitchFamily="34" charset="0"/>
              </a:rPr>
              <a:t>You sound ….</a:t>
            </a:r>
            <a:r>
              <a:rPr lang="ja-JP" altLang="en-US" sz="2800" i="1" dirty="0">
                <a:latin typeface="Arial Narrow" panose="020B0606020202030204" pitchFamily="34" charset="0"/>
              </a:rPr>
              <a:t>”</a:t>
            </a:r>
            <a:endParaRPr lang="en-US" altLang="ja-JP" sz="2800" i="1" dirty="0">
              <a:latin typeface="Arial Narrow" panose="020B0606020202030204" pitchFamily="34" charset="0"/>
              <a:cs typeface="Arial" panose="020B0604020202020204"/>
            </a:endParaRPr>
          </a:p>
          <a:p>
            <a:r>
              <a:rPr lang="ja-JP" altLang="en-US" sz="2800" i="1" dirty="0">
                <a:latin typeface="Arial Narrow" panose="020B0606020202030204" pitchFamily="34" charset="0"/>
              </a:rPr>
              <a:t>“</a:t>
            </a:r>
            <a:r>
              <a:rPr lang="en-US" altLang="ja-JP" sz="2800" i="1" dirty="0">
                <a:latin typeface="Arial Narrow" panose="020B0606020202030204" pitchFamily="34" charset="0"/>
              </a:rPr>
              <a:t>So, what you mean is…</a:t>
            </a:r>
            <a:r>
              <a:rPr lang="ja-JP" altLang="en-US" sz="2800" i="1" dirty="0">
                <a:latin typeface="Arial Narrow" panose="020B0606020202030204" pitchFamily="34" charset="0"/>
              </a:rPr>
              <a:t>”</a:t>
            </a:r>
            <a:endParaRPr lang="en-US" altLang="ja-JP" sz="2800" i="1" dirty="0">
              <a:latin typeface="Arial Narrow" panose="020B0606020202030204" pitchFamily="34" charset="0"/>
            </a:endParaRPr>
          </a:p>
          <a:p>
            <a:endParaRPr lang="en-US" altLang="ja-JP" sz="2800" dirty="0">
              <a:latin typeface="Arial Narrow" panose="020B0606020202030204" pitchFamily="34" charset="0"/>
            </a:endParaRPr>
          </a:p>
          <a:p>
            <a:r>
              <a:rPr lang="en-US" altLang="ja-JP" sz="2800" dirty="0">
                <a:latin typeface="Arial Narrow" panose="020B0606020202030204" pitchFamily="34" charset="0"/>
              </a:rPr>
              <a:t>Can you think of others?</a:t>
            </a:r>
            <a:endParaRPr lang="ja-JP" altLang="en-US" sz="2800"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2612657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7090" y="4103837"/>
            <a:ext cx="8768853" cy="2379927"/>
            <a:chOff x="277090" y="307861"/>
            <a:chExt cx="4321088" cy="6175904"/>
          </a:xfrm>
        </p:grpSpPr>
        <p:sp>
          <p:nvSpPr>
            <p:cNvPr id="6" name="Rectangle 5"/>
            <p:cNvSpPr/>
            <p:nvPr/>
          </p:nvSpPr>
          <p:spPr>
            <a:xfrm>
              <a:off x="277090" y="307861"/>
              <a:ext cx="4321088" cy="6175904"/>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70099" y="2329569"/>
              <a:ext cx="3994567" cy="3354454"/>
            </a:xfrm>
            <a:prstGeom prst="rect">
              <a:avLst/>
            </a:prstGeom>
            <a:noFill/>
          </p:spPr>
          <p:txBody>
            <a:bodyPr wrap="square" rtlCol="0">
              <a:spAutoFit/>
            </a:bodyPr>
            <a:lstStyle/>
            <a:p>
              <a:r>
                <a:rPr lang="en-US" sz="2600" dirty="0">
                  <a:solidFill>
                    <a:schemeClr val="tx1">
                      <a:lumMod val="75000"/>
                      <a:lumOff val="25000"/>
                    </a:schemeClr>
                  </a:solidFill>
                  <a:latin typeface="Arial Narrow" panose="020B0606020202030204" pitchFamily="34" charset="0"/>
                </a:rPr>
                <a:t>Goal – show the person you are listening and understand</a:t>
              </a:r>
            </a:p>
            <a:p>
              <a:r>
                <a:rPr lang="en-US" sz="2600" dirty="0">
                  <a:solidFill>
                    <a:schemeClr val="tx1">
                      <a:lumMod val="75000"/>
                      <a:lumOff val="25000"/>
                    </a:schemeClr>
                  </a:solidFill>
                  <a:latin typeface="Arial Narrow" panose="020B0606020202030204" pitchFamily="34" charset="0"/>
                </a:rPr>
                <a:t>Repetition – repeating back what you heard using </a:t>
              </a:r>
              <a:r>
                <a:rPr lang="en-US" sz="2600" b="1" i="1" dirty="0">
                  <a:solidFill>
                    <a:schemeClr val="tx1">
                      <a:lumMod val="75000"/>
                      <a:lumOff val="25000"/>
                    </a:schemeClr>
                  </a:solidFill>
                  <a:latin typeface="Arial Narrow" panose="020B0606020202030204" pitchFamily="34" charset="0"/>
                </a:rPr>
                <a:t>their</a:t>
              </a:r>
              <a:r>
                <a:rPr lang="en-US" sz="2600" dirty="0">
                  <a:solidFill>
                    <a:schemeClr val="tx1">
                      <a:lumMod val="75000"/>
                      <a:lumOff val="25000"/>
                    </a:schemeClr>
                  </a:solidFill>
                  <a:latin typeface="Arial Narrow" panose="020B0606020202030204" pitchFamily="34" charset="0"/>
                </a:rPr>
                <a:t> words</a:t>
              </a:r>
            </a:p>
            <a:p>
              <a:r>
                <a:rPr lang="en-US" sz="2600" dirty="0">
                  <a:solidFill>
                    <a:schemeClr val="tx1">
                      <a:lumMod val="75000"/>
                      <a:lumOff val="25000"/>
                    </a:schemeClr>
                  </a:solidFill>
                  <a:latin typeface="Arial Narrow" panose="020B0606020202030204" pitchFamily="34" charset="0"/>
                </a:rPr>
                <a:t>Rephrase – repeating back what they said but in </a:t>
              </a:r>
              <a:r>
                <a:rPr lang="en-US" sz="2600" b="1" i="1" dirty="0">
                  <a:solidFill>
                    <a:schemeClr val="tx1">
                      <a:lumMod val="75000"/>
                      <a:lumOff val="25000"/>
                    </a:schemeClr>
                  </a:solidFill>
                  <a:latin typeface="Arial Narrow" panose="020B0606020202030204" pitchFamily="34" charset="0"/>
                </a:rPr>
                <a:t>your</a:t>
              </a:r>
              <a:r>
                <a:rPr lang="en-US" sz="2600" dirty="0">
                  <a:solidFill>
                    <a:schemeClr val="tx1">
                      <a:lumMod val="75000"/>
                      <a:lumOff val="25000"/>
                    </a:schemeClr>
                  </a:solidFill>
                  <a:latin typeface="Arial Narrow" panose="020B0606020202030204" pitchFamily="34" charset="0"/>
                </a:rPr>
                <a:t> words</a:t>
              </a:r>
            </a:p>
          </p:txBody>
        </p:sp>
      </p:grpSp>
      <p:pic>
        <p:nvPicPr>
          <p:cNvPr id="14" name="Picture 13" descr="Two people, listening, connected by a jar with a cord.  They have confused expressions on their face."/>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0" y="-4784"/>
            <a:ext cx="9144000" cy="4108622"/>
          </a:xfrm>
          <a:prstGeom prst="rect">
            <a:avLst/>
          </a:prstGeom>
        </p:spPr>
      </p:pic>
      <p:sp>
        <p:nvSpPr>
          <p:cNvPr id="15" name="TextBox 14"/>
          <p:cNvSpPr txBox="1"/>
          <p:nvPr/>
        </p:nvSpPr>
        <p:spPr>
          <a:xfrm>
            <a:off x="668766" y="4416638"/>
            <a:ext cx="7001301" cy="584775"/>
          </a:xfrm>
          <a:prstGeom prst="rect">
            <a:avLst/>
          </a:prstGeom>
          <a:noFill/>
        </p:spPr>
        <p:txBody>
          <a:bodyPr wrap="square" rtlCol="0">
            <a:spAutoFit/>
          </a:bodyPr>
          <a:lstStyle/>
          <a:p>
            <a:r>
              <a:rPr lang="en-US" sz="3200" dirty="0">
                <a:latin typeface="Arial Narrow" panose="020B0606020202030204" pitchFamily="34" charset="0"/>
              </a:rPr>
              <a:t>OA</a:t>
            </a:r>
            <a:r>
              <a:rPr lang="en-US" sz="3200" dirty="0">
                <a:solidFill>
                  <a:srgbClr val="CC4927"/>
                </a:solidFill>
                <a:latin typeface="Arial Narrow" panose="020B0606020202030204" pitchFamily="34" charset="0"/>
              </a:rPr>
              <a:t>R</a:t>
            </a:r>
            <a:r>
              <a:rPr lang="en-US" sz="3200" dirty="0">
                <a:latin typeface="Arial Narrow" panose="020B0606020202030204" pitchFamily="34" charset="0"/>
              </a:rPr>
              <a:t>S - Simple Reflections</a:t>
            </a:r>
          </a:p>
        </p:txBody>
      </p:sp>
    </p:spTree>
    <p:custDataLst>
      <p:tags r:id="rId1"/>
    </p:custDataLst>
    <p:extLst>
      <p:ext uri="{BB962C8B-B14F-4D97-AF65-F5344CB8AC3E}">
        <p14:creationId xmlns:p14="http://schemas.microsoft.com/office/powerpoint/2010/main" val="2619213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1801829" y="6085500"/>
            <a:ext cx="5500931" cy="246221"/>
          </a:xfrm>
          <a:prstGeom prst="rect">
            <a:avLst/>
          </a:prstGeom>
          <a:noFill/>
        </p:spPr>
        <p:txBody>
          <a:bodyPr wrap="square" rtlCol="0">
            <a:spAutoFit/>
          </a:bodyPr>
          <a:lstStyle/>
          <a:p>
            <a:r>
              <a:rPr lang="en-US" sz="1000" dirty="0">
                <a:hlinkClick r:id="rId5"/>
              </a:rPr>
              <a:t>https://www.youtube.com/watch?v=TbDG9W_iNTk&amp;list=PL1UDVLmMXEEdIVofbgt4d6sLAe5pulbPC</a:t>
            </a:r>
            <a:endParaRPr lang="en-US" sz="1000" dirty="0"/>
          </a:p>
        </p:txBody>
      </p:sp>
      <p:pic>
        <p:nvPicPr>
          <p:cNvPr id="2" name="Picture 1">
            <a:hlinkClick r:id="rId5"/>
          </p:cNvPr>
          <p:cNvPicPr>
            <a:picLocks noChangeAspect="1"/>
          </p:cNvPicPr>
          <p:nvPr/>
        </p:nvPicPr>
        <p:blipFill rotWithShape="1">
          <a:blip r:embed="rId6">
            <a:grayscl/>
          </a:blip>
          <a:srcRect l="7900" t="17294" r="30681" b="20888"/>
          <a:stretch/>
        </p:blipFill>
        <p:spPr>
          <a:xfrm>
            <a:off x="1936524" y="1406934"/>
            <a:ext cx="5181451" cy="2933499"/>
          </a:xfrm>
          <a:prstGeom prst="rect">
            <a:avLst/>
          </a:prstGeom>
        </p:spPr>
      </p:pic>
    </p:spTree>
    <p:custDataLst>
      <p:tags r:id="rId1"/>
    </p:custDataLst>
    <p:extLst>
      <p:ext uri="{BB962C8B-B14F-4D97-AF65-F5344CB8AC3E}">
        <p14:creationId xmlns:p14="http://schemas.microsoft.com/office/powerpoint/2010/main" val="1561252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197" t="19894" r="16983" b="16614"/>
          <a:stretch/>
        </p:blipFill>
        <p:spPr>
          <a:xfrm>
            <a:off x="2268985" y="1770276"/>
            <a:ext cx="4513943" cy="4354287"/>
          </a:xfrm>
          <a:prstGeom prst="rect">
            <a:avLst/>
          </a:prstGeom>
        </p:spPr>
      </p:pic>
      <p:sp>
        <p:nvSpPr>
          <p:cNvPr id="5" name="Rectangle 4" descr="Speaker Icon"/>
          <p:cNvSpPr/>
          <p:nvPr/>
        </p:nvSpPr>
        <p:spPr>
          <a:xfrm>
            <a:off x="298522" y="452766"/>
            <a:ext cx="8454867" cy="621924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Ruler and pencil"/>
          <p:cNvGrpSpPr/>
          <p:nvPr/>
        </p:nvGrpSpPr>
        <p:grpSpPr>
          <a:xfrm>
            <a:off x="298524" y="343392"/>
            <a:ext cx="8454867" cy="4845663"/>
            <a:chOff x="298524" y="343392"/>
            <a:chExt cx="8454867" cy="4845663"/>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solidFill>
                    <a:schemeClr val="tx1">
                      <a:lumMod val="75000"/>
                      <a:lumOff val="25000"/>
                    </a:schemeClr>
                  </a:solidFill>
                  <a:latin typeface="Arial Narrow" panose="020B0606020202030204" pitchFamily="34" charset="0"/>
                </a:rPr>
                <a:t>OA</a:t>
              </a:r>
              <a:r>
                <a:rPr lang="en-US" sz="2800" dirty="0">
                  <a:solidFill>
                    <a:srgbClr val="CC4927"/>
                  </a:solidFill>
                  <a:latin typeface="Arial Narrow" panose="020B0606020202030204" pitchFamily="34" charset="0"/>
                </a:rPr>
                <a:t>R</a:t>
              </a:r>
              <a:r>
                <a:rPr lang="en-US" sz="2800" dirty="0">
                  <a:solidFill>
                    <a:schemeClr val="tx1">
                      <a:lumMod val="75000"/>
                      <a:lumOff val="25000"/>
                    </a:schemeClr>
                  </a:solidFill>
                  <a:latin typeface="Arial Narrow" panose="020B0606020202030204" pitchFamily="34" charset="0"/>
                </a:rPr>
                <a:t>S</a:t>
              </a:r>
              <a:r>
                <a:rPr lang="en-US" sz="2800" dirty="0">
                  <a:solidFill>
                    <a:schemeClr val="tx1"/>
                  </a:solidFill>
                  <a:latin typeface="Arial Narrow" panose="020B0606020202030204" pitchFamily="34" charset="0"/>
                </a:rPr>
                <a:t>  -</a:t>
              </a:r>
              <a:r>
                <a:rPr lang="en-US" sz="2800" dirty="0">
                  <a:latin typeface="Arial Narrow" panose="020B0606020202030204" pitchFamily="34" charset="0"/>
                </a:rPr>
                <a:t> </a:t>
              </a:r>
              <a:r>
                <a:rPr lang="en-US" sz="2800" dirty="0">
                  <a:solidFill>
                    <a:schemeClr val="tx1">
                      <a:lumMod val="65000"/>
                      <a:lumOff val="35000"/>
                    </a:schemeClr>
                  </a:solidFill>
                  <a:latin typeface="Arial Narrow" panose="020B0606020202030204" pitchFamily="34" charset="0"/>
                </a:rPr>
                <a:t>Simple Reflections</a:t>
              </a:r>
            </a:p>
          </p:txBody>
        </p:sp>
        <p:sp>
          <p:nvSpPr>
            <p:cNvPr id="6" name="TextBox 5"/>
            <p:cNvSpPr txBox="1"/>
            <p:nvPr/>
          </p:nvSpPr>
          <p:spPr>
            <a:xfrm>
              <a:off x="555724" y="2018956"/>
              <a:ext cx="7933199" cy="3170099"/>
            </a:xfrm>
            <a:prstGeom prst="rect">
              <a:avLst/>
            </a:prstGeom>
            <a:noFill/>
          </p:spPr>
          <p:txBody>
            <a:bodyPr wrap="square" rtlCol="0">
              <a:spAutoFit/>
            </a:bodyPr>
            <a:lstStyle/>
            <a:p>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Pair up with a partner</a:t>
              </a:r>
            </a:p>
            <a:p>
              <a:endPar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Think about:  How would you like your life to be different 5 years from now?</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One of the pair begins as the Speaker, sharing their 5 year goal. </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The other in the pair, the Listener, using simple reflections, reflects back what the Speaker has said.  Please use only </a:t>
              </a:r>
              <a:r>
                <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SIMPLE</a:t>
              </a: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 reflections.</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Switch roles.</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Continue back and forth until each person has the opportunity to provide 3 simple reflections.</a:t>
              </a:r>
            </a:p>
            <a:p>
              <a:pPr marL="457200" indent="-457200">
                <a:buFont typeface="+mj-lt"/>
                <a:buAutoNum type="arabicPeriod"/>
              </a:pPr>
              <a:endPar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1905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 arrows with one going straight and the other going off to the right."/>
          <p:cNvPicPr>
            <a:picLocks noChangeAspect="1"/>
          </p:cNvPicPr>
          <p:nvPr/>
        </p:nvPicPr>
        <p:blipFill rotWithShape="1">
          <a:blip r:embed="rId4" cstate="print">
            <a:grayscl/>
            <a:extLst>
              <a:ext uri="{28A0092B-C50C-407E-A947-70E740481C1C}">
                <a14:useLocalDpi xmlns:a14="http://schemas.microsoft.com/office/drawing/2010/main" val="0"/>
              </a:ext>
            </a:extLst>
          </a:blip>
          <a:srcRect l="3206" r="-3072"/>
          <a:stretch/>
        </p:blipFill>
        <p:spPr>
          <a:xfrm>
            <a:off x="368452" y="321300"/>
            <a:ext cx="8763825" cy="6162464"/>
          </a:xfrm>
          <a:prstGeom prst="rect">
            <a:avLst/>
          </a:prstGeom>
        </p:spPr>
      </p:pic>
      <p:cxnSp>
        <p:nvCxnSpPr>
          <p:cNvPr id="14" name="Straight Connector 13"/>
          <p:cNvCxnSpPr/>
          <p:nvPr/>
        </p:nvCxnSpPr>
        <p:spPr>
          <a:xfrm>
            <a:off x="810004" y="1663747"/>
            <a:ext cx="222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66852" y="912865"/>
            <a:ext cx="8597748" cy="5570899"/>
            <a:chOff x="368452" y="912865"/>
            <a:chExt cx="8597748" cy="5570899"/>
          </a:xfrm>
        </p:grpSpPr>
        <p:sp>
          <p:nvSpPr>
            <p:cNvPr id="10" name="Rectangle 9"/>
            <p:cNvSpPr/>
            <p:nvPr/>
          </p:nvSpPr>
          <p:spPr>
            <a:xfrm>
              <a:off x="368452" y="3325865"/>
              <a:ext cx="8597748" cy="31578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677819" y="912865"/>
              <a:ext cx="2501900" cy="4826000"/>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68458" y="1078972"/>
              <a:ext cx="27424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pc="300" dirty="0">
                  <a:solidFill>
                    <a:schemeClr val="tx1">
                      <a:lumMod val="65000"/>
                      <a:lumOff val="35000"/>
                    </a:schemeClr>
                  </a:solidFill>
                  <a:latin typeface="Century Gothic" panose="020B0502020202020204" pitchFamily="34" charset="0"/>
                </a:rPr>
                <a:t>REVIEW</a:t>
              </a:r>
              <a:endParaRPr kumimoji="0" lang="en-US" sz="3200" b="0" i="0" u="none" strike="noStrike" kern="1200" cap="none" spc="300" normalizeH="0" baseline="0" noProof="0" dirty="0">
                <a:ln>
                  <a:noFill/>
                </a:ln>
                <a:solidFill>
                  <a:schemeClr val="tx1">
                    <a:lumMod val="65000"/>
                    <a:lumOff val="35000"/>
                  </a:schemeClr>
                </a:solidFill>
                <a:effectLst/>
                <a:uLnTx/>
                <a:uFillTx/>
                <a:latin typeface="Century Gothic" panose="020B0502020202020204" pitchFamily="34" charset="0"/>
              </a:endParaRPr>
            </a:p>
          </p:txBody>
        </p:sp>
        <p:sp>
          <p:nvSpPr>
            <p:cNvPr id="6" name="TextBox 5"/>
            <p:cNvSpPr txBox="1"/>
            <p:nvPr/>
          </p:nvSpPr>
          <p:spPr>
            <a:xfrm>
              <a:off x="3337637" y="3593042"/>
              <a:ext cx="5322358" cy="2246769"/>
            </a:xfrm>
            <a:prstGeom prst="rect">
              <a:avLst/>
            </a:prstGeom>
            <a:noFill/>
          </p:spPr>
          <p:txBody>
            <a:bodyPr wrap="square" rtlCol="0">
              <a:spAutoFit/>
            </a:bodyPr>
            <a:lstStyle/>
            <a:p>
              <a:pPr marL="342900" indent="-342900">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Arial" panose="020B0604020202020204" pitchFamily="34" charset="0"/>
                </a:rPr>
                <a:t>MI process follows a logical sequence </a:t>
              </a:r>
            </a:p>
            <a:p>
              <a:pPr marL="342900" indent="-342900">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Arial" panose="020B0604020202020204" pitchFamily="34" charset="0"/>
                </a:rPr>
                <a:t>Each MI step builds on another, there is overlap </a:t>
              </a:r>
            </a:p>
            <a:p>
              <a:pPr marL="342900" indent="-342900">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Arial" panose="020B0604020202020204" pitchFamily="34" charset="0"/>
                </a:rPr>
                <a:t>Build on change talk to enhance internal motivation</a:t>
              </a:r>
            </a:p>
            <a:p>
              <a:pPr marL="342900" indent="-342900">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Arial" panose="020B0604020202020204" pitchFamily="34" charset="0"/>
                </a:rPr>
                <a:t>Notice sustain talk</a:t>
              </a:r>
            </a:p>
            <a:p>
              <a:pPr marL="342900" indent="-342900">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Arial" panose="020B0604020202020204" pitchFamily="34" charset="0"/>
                </a:rPr>
                <a:t>Move individual towards making a change plan when THEY are ready</a:t>
              </a:r>
            </a:p>
            <a:p>
              <a:pPr marL="342900" indent="-342900">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Arial" panose="020B0604020202020204" pitchFamily="34" charset="0"/>
                </a:rPr>
                <a:t>Use the DARN ruler to gauge motivation for change</a:t>
              </a:r>
              <a:endParaRPr lang="en-US" sz="2000" dirty="0">
                <a:solidFill>
                  <a:schemeClr val="tx1">
                    <a:lumMod val="65000"/>
                    <a:lumOff val="35000"/>
                  </a:schemeClr>
                </a:solidFill>
              </a:endParaRPr>
            </a:p>
          </p:txBody>
        </p:sp>
        <p:sp>
          <p:nvSpPr>
            <p:cNvPr id="2" name="TextBox 1"/>
            <p:cNvSpPr txBox="1"/>
            <p:nvPr/>
          </p:nvSpPr>
          <p:spPr>
            <a:xfrm>
              <a:off x="886918" y="3747257"/>
              <a:ext cx="2105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Engaging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Focusing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Evoking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rPr>
                <a:t>Planning</a:t>
              </a:r>
            </a:p>
          </p:txBody>
        </p:sp>
        <p:sp>
          <p:nvSpPr>
            <p:cNvPr id="3" name="TextBox 2"/>
            <p:cNvSpPr txBox="1"/>
            <p:nvPr/>
          </p:nvSpPr>
          <p:spPr>
            <a:xfrm>
              <a:off x="1279999" y="1761846"/>
              <a:ext cx="14362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Module 3</a:t>
              </a:r>
            </a:p>
          </p:txBody>
        </p:sp>
      </p:grpSp>
    </p:spTree>
    <p:custDataLst>
      <p:tags r:id="rId1"/>
    </p:custDataLst>
    <p:extLst>
      <p:ext uri="{BB962C8B-B14F-4D97-AF65-F5344CB8AC3E}">
        <p14:creationId xmlns:p14="http://schemas.microsoft.com/office/powerpoint/2010/main" val="2123202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itivity written on wood squares"/>
          <p:cNvPicPr>
            <a:picLocks noChangeAspect="1"/>
          </p:cNvPicPr>
          <p:nvPr/>
        </p:nvPicPr>
        <p:blipFill rotWithShape="1">
          <a:blip r:embed="rId4" cstate="print">
            <a:grayscl/>
            <a:extLst>
              <a:ext uri="{28A0092B-C50C-407E-A947-70E740481C1C}">
                <a14:useLocalDpi xmlns:a14="http://schemas.microsoft.com/office/drawing/2010/main" val="0"/>
              </a:ext>
            </a:extLst>
          </a:blip>
          <a:srcRect l="5303" t="26826" r="2756"/>
          <a:stretch/>
        </p:blipFill>
        <p:spPr>
          <a:xfrm>
            <a:off x="329298" y="464024"/>
            <a:ext cx="8407022" cy="5936776"/>
          </a:xfrm>
          <a:prstGeom prst="rect">
            <a:avLst/>
          </a:prstGeom>
        </p:spPr>
      </p:pic>
      <p:sp>
        <p:nvSpPr>
          <p:cNvPr id="5" name="Rectangle 4"/>
          <p:cNvSpPr/>
          <p:nvPr/>
        </p:nvSpPr>
        <p:spPr>
          <a:xfrm>
            <a:off x="329299" y="4013868"/>
            <a:ext cx="8474885" cy="238693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07654" y="4750962"/>
            <a:ext cx="8196529" cy="1384995"/>
          </a:xfrm>
          <a:prstGeom prst="rect">
            <a:avLst/>
          </a:prstGeom>
          <a:noFill/>
        </p:spPr>
        <p:txBody>
          <a:bodyPr wrap="square" rtlCol="0">
            <a:spAutoFit/>
          </a:bodyPr>
          <a:lstStyle/>
          <a:p>
            <a:r>
              <a:rPr lang="en-US" sz="2800" dirty="0">
                <a:latin typeface="Arial Narrow" panose="020B0606020202030204" pitchFamily="34" charset="0"/>
                <a:ea typeface="+mn-lt"/>
                <a:cs typeface="+mn-lt"/>
              </a:rPr>
              <a:t>Commenting positively on an attribute or action, encourages relationship building, builds confidence</a:t>
            </a:r>
          </a:p>
          <a:p>
            <a:r>
              <a:rPr lang="en-US" sz="2800" dirty="0">
                <a:latin typeface="Arial Narrow" panose="020B0606020202030204" pitchFamily="34" charset="0"/>
                <a:ea typeface="+mn-lt"/>
                <a:cs typeface="+mn-lt"/>
              </a:rPr>
              <a:t>A statement of appreciation, expression of hope and support</a:t>
            </a:r>
          </a:p>
        </p:txBody>
      </p:sp>
      <p:sp>
        <p:nvSpPr>
          <p:cNvPr id="10" name="TextBox 9"/>
          <p:cNvSpPr txBox="1"/>
          <p:nvPr/>
        </p:nvSpPr>
        <p:spPr>
          <a:xfrm>
            <a:off x="607655" y="4131156"/>
            <a:ext cx="7723163" cy="646331"/>
          </a:xfrm>
          <a:prstGeom prst="rect">
            <a:avLst/>
          </a:prstGeom>
          <a:noFill/>
        </p:spPr>
        <p:txBody>
          <a:bodyPr wrap="square" rtlCol="0">
            <a:spAutoFit/>
          </a:bodyPr>
          <a:lstStyle/>
          <a:p>
            <a:r>
              <a:rPr lang="en-US" sz="3600" dirty="0">
                <a:latin typeface="Arial Narrow" panose="020B0606020202030204" pitchFamily="34" charset="0"/>
              </a:rPr>
              <a:t>O</a:t>
            </a:r>
            <a:r>
              <a:rPr lang="en-US" sz="3600" dirty="0">
                <a:solidFill>
                  <a:srgbClr val="CC4927"/>
                </a:solidFill>
                <a:latin typeface="Arial Narrow" panose="020B0606020202030204" pitchFamily="34" charset="0"/>
              </a:rPr>
              <a:t>A</a:t>
            </a:r>
            <a:r>
              <a:rPr lang="en-US" sz="3600" dirty="0">
                <a:latin typeface="Arial Narrow" panose="020B0606020202030204" pitchFamily="34" charset="0"/>
              </a:rPr>
              <a:t>RS - Affirmations</a:t>
            </a:r>
          </a:p>
        </p:txBody>
      </p:sp>
    </p:spTree>
    <p:custDataLst>
      <p:tags r:id="rId1"/>
    </p:custDataLst>
    <p:extLst>
      <p:ext uri="{BB962C8B-B14F-4D97-AF65-F5344CB8AC3E}">
        <p14:creationId xmlns:p14="http://schemas.microsoft.com/office/powerpoint/2010/main" val="1783510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having a good conversation, smiling."/>
          <p:cNvPicPr>
            <a:picLocks noChangeAspect="1"/>
          </p:cNvPicPr>
          <p:nvPr/>
        </p:nvPicPr>
        <p:blipFill rotWithShape="1">
          <a:blip r:embed="rId4" cstate="print">
            <a:grayscl/>
            <a:extLst>
              <a:ext uri="{28A0092B-C50C-407E-A947-70E740481C1C}">
                <a14:useLocalDpi xmlns:a14="http://schemas.microsoft.com/office/drawing/2010/main" val="0"/>
              </a:ext>
            </a:extLst>
          </a:blip>
          <a:srcRect l="2212" r="4945" b="4176"/>
          <a:stretch/>
        </p:blipFill>
        <p:spPr>
          <a:xfrm>
            <a:off x="329299" y="477672"/>
            <a:ext cx="8474885" cy="5923128"/>
          </a:xfrm>
          <a:prstGeom prst="rect">
            <a:avLst/>
          </a:prstGeom>
        </p:spPr>
      </p:pic>
      <p:sp>
        <p:nvSpPr>
          <p:cNvPr id="5" name="Rectangle 4"/>
          <p:cNvSpPr/>
          <p:nvPr/>
        </p:nvSpPr>
        <p:spPr>
          <a:xfrm>
            <a:off x="329299" y="4013868"/>
            <a:ext cx="8474885" cy="238693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07654" y="4750962"/>
            <a:ext cx="8211241" cy="1384995"/>
          </a:xfrm>
          <a:prstGeom prst="rect">
            <a:avLst/>
          </a:prstGeom>
          <a:noFill/>
        </p:spPr>
        <p:txBody>
          <a:bodyPr wrap="square" rtlCol="0">
            <a:spAutoFit/>
          </a:bodyPr>
          <a:lstStyle/>
          <a:p>
            <a:r>
              <a:rPr lang="en-US" sz="2800" dirty="0">
                <a:latin typeface="Arial Narrow" panose="020B0606020202030204" pitchFamily="34" charset="0"/>
                <a:ea typeface="+mn-lt"/>
                <a:cs typeface="+mn-lt"/>
              </a:rPr>
              <a:t>Combine open ended questions with affirmations to elicit change talk!  </a:t>
            </a:r>
            <a:br>
              <a:rPr lang="en-US" sz="2800" dirty="0">
                <a:latin typeface="Arial Narrow" panose="020B0606020202030204" pitchFamily="34" charset="0"/>
                <a:ea typeface="+mn-lt"/>
                <a:cs typeface="+mn-lt"/>
              </a:rPr>
            </a:br>
            <a:endParaRPr lang="en-US" sz="2800" dirty="0">
              <a:latin typeface="Arial Narrow" panose="020B0606020202030204" pitchFamily="34" charset="0"/>
              <a:ea typeface="+mn-lt"/>
              <a:cs typeface="+mn-lt"/>
            </a:endParaRPr>
          </a:p>
        </p:txBody>
      </p:sp>
      <p:sp>
        <p:nvSpPr>
          <p:cNvPr id="10" name="TextBox 9"/>
          <p:cNvSpPr txBox="1"/>
          <p:nvPr/>
        </p:nvSpPr>
        <p:spPr>
          <a:xfrm>
            <a:off x="607655" y="4131156"/>
            <a:ext cx="7723163" cy="646331"/>
          </a:xfrm>
          <a:prstGeom prst="rect">
            <a:avLst/>
          </a:prstGeom>
          <a:noFill/>
        </p:spPr>
        <p:txBody>
          <a:bodyPr wrap="square" rtlCol="0">
            <a:spAutoFit/>
          </a:bodyPr>
          <a:lstStyle/>
          <a:p>
            <a:r>
              <a:rPr lang="en-US" sz="3600" dirty="0">
                <a:latin typeface="Arial Narrow" panose="020B0606020202030204" pitchFamily="34" charset="0"/>
              </a:rPr>
              <a:t>O</a:t>
            </a:r>
            <a:r>
              <a:rPr lang="en-US" sz="3600" dirty="0">
                <a:solidFill>
                  <a:srgbClr val="CC4927"/>
                </a:solidFill>
                <a:latin typeface="Arial Narrow" panose="020B0606020202030204" pitchFamily="34" charset="0"/>
              </a:rPr>
              <a:t>A</a:t>
            </a:r>
            <a:r>
              <a:rPr lang="en-US" sz="3600" dirty="0">
                <a:latin typeface="Arial Narrow" panose="020B0606020202030204" pitchFamily="34" charset="0"/>
              </a:rPr>
              <a:t>RS – Combining </a:t>
            </a:r>
          </a:p>
        </p:txBody>
      </p:sp>
    </p:spTree>
    <p:custDataLst>
      <p:tags r:id="rId1"/>
    </p:custDataLst>
    <p:extLst>
      <p:ext uri="{BB962C8B-B14F-4D97-AF65-F5344CB8AC3E}">
        <p14:creationId xmlns:p14="http://schemas.microsoft.com/office/powerpoint/2010/main" val="2853235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197" t="19894" r="16983" b="16614"/>
          <a:stretch/>
        </p:blipFill>
        <p:spPr>
          <a:xfrm>
            <a:off x="2268985" y="1770276"/>
            <a:ext cx="4513943" cy="4354287"/>
          </a:xfrm>
          <a:prstGeom prst="rect">
            <a:avLst/>
          </a:prstGeom>
        </p:spPr>
      </p:pic>
      <p:sp>
        <p:nvSpPr>
          <p:cNvPr id="5" name="Rectangle 4"/>
          <p:cNvSpPr/>
          <p:nvPr/>
        </p:nvSpPr>
        <p:spPr>
          <a:xfrm>
            <a:off x="298522" y="452767"/>
            <a:ext cx="8454867" cy="598613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Ruler and pencil"/>
          <p:cNvGrpSpPr/>
          <p:nvPr/>
        </p:nvGrpSpPr>
        <p:grpSpPr>
          <a:xfrm>
            <a:off x="298524" y="343392"/>
            <a:ext cx="8454867" cy="2991251"/>
            <a:chOff x="298524" y="343392"/>
            <a:chExt cx="8454867" cy="2991251"/>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solidFill>
                    <a:schemeClr val="tx1">
                      <a:lumMod val="75000"/>
                      <a:lumOff val="25000"/>
                    </a:schemeClr>
                  </a:solidFill>
                  <a:latin typeface="Arial Narrow" panose="020B0606020202030204" pitchFamily="34" charset="0"/>
                </a:rPr>
                <a:t>O</a:t>
              </a:r>
              <a:r>
                <a:rPr lang="en-US" sz="2800" dirty="0">
                  <a:solidFill>
                    <a:srgbClr val="CC4927"/>
                  </a:solidFill>
                  <a:latin typeface="Arial Narrow" panose="020B0606020202030204" pitchFamily="34" charset="0"/>
                </a:rPr>
                <a:t>A</a:t>
              </a:r>
              <a:r>
                <a:rPr lang="en-US" sz="2800" dirty="0">
                  <a:solidFill>
                    <a:schemeClr val="tx1"/>
                  </a:solidFill>
                  <a:latin typeface="Arial Narrow" panose="020B0606020202030204" pitchFamily="34" charset="0"/>
                </a:rPr>
                <a:t>R</a:t>
              </a:r>
              <a:r>
                <a:rPr lang="en-US" sz="2800" dirty="0">
                  <a:solidFill>
                    <a:schemeClr val="tx1">
                      <a:lumMod val="75000"/>
                      <a:lumOff val="25000"/>
                    </a:schemeClr>
                  </a:solidFill>
                  <a:latin typeface="Arial Narrow" panose="020B0606020202030204" pitchFamily="34" charset="0"/>
                </a:rPr>
                <a:t>S</a:t>
              </a:r>
              <a:r>
                <a:rPr lang="en-US" sz="2800" dirty="0">
                  <a:solidFill>
                    <a:schemeClr val="tx1"/>
                  </a:solidFill>
                  <a:latin typeface="Arial Narrow" panose="020B0606020202030204" pitchFamily="34" charset="0"/>
                </a:rPr>
                <a:t>  -</a:t>
              </a:r>
              <a:r>
                <a:rPr lang="en-US" sz="2800" dirty="0">
                  <a:latin typeface="Arial Narrow" panose="020B0606020202030204" pitchFamily="34" charset="0"/>
                </a:rPr>
                <a:t> </a:t>
              </a:r>
              <a:r>
                <a:rPr lang="en-US" sz="2800" dirty="0">
                  <a:solidFill>
                    <a:schemeClr val="tx1">
                      <a:lumMod val="65000"/>
                      <a:lumOff val="35000"/>
                    </a:schemeClr>
                  </a:solidFill>
                  <a:latin typeface="Arial Narrow" panose="020B0606020202030204" pitchFamily="34" charset="0"/>
                </a:rPr>
                <a:t>Affirming Equally</a:t>
              </a:r>
            </a:p>
          </p:txBody>
        </p:sp>
        <p:sp>
          <p:nvSpPr>
            <p:cNvPr id="6" name="TextBox 5"/>
            <p:cNvSpPr txBox="1"/>
            <p:nvPr/>
          </p:nvSpPr>
          <p:spPr>
            <a:xfrm>
              <a:off x="555723" y="2011204"/>
              <a:ext cx="7933199" cy="1323439"/>
            </a:xfrm>
            <a:prstGeom prst="rect">
              <a:avLst/>
            </a:prstGeom>
            <a:noFill/>
          </p:spPr>
          <p:txBody>
            <a:bodyPr wrap="square" rtlCol="0">
              <a:spAutoFit/>
            </a:bodyPr>
            <a:lstStyle/>
            <a:p>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Think about someone you feel positively about.</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Describe 3 things the person does that you like.  Write these behaviors down.</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Identify at least one affirmation related to the behaviors you identified.</a:t>
              </a:r>
            </a:p>
            <a:p>
              <a:pPr marL="457200" indent="-457200">
                <a:buFont typeface="+mj-lt"/>
                <a:buAutoNum type="arabicPeriod"/>
              </a:pPr>
              <a:endPar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
        <p:nvSpPr>
          <p:cNvPr id="10" name="TextBox 9"/>
          <p:cNvSpPr txBox="1"/>
          <p:nvPr/>
        </p:nvSpPr>
        <p:spPr>
          <a:xfrm>
            <a:off x="559355" y="3064056"/>
            <a:ext cx="7933199" cy="1323439"/>
          </a:xfrm>
          <a:prstGeom prst="rect">
            <a:avLst/>
          </a:prstGeom>
          <a:noFill/>
        </p:spPr>
        <p:txBody>
          <a:bodyPr wrap="square" rtlCol="0">
            <a:spAutoFit/>
          </a:bodyPr>
          <a:lstStyle/>
          <a:p>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Think about someone you do </a:t>
            </a:r>
            <a:r>
              <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NOT </a:t>
            </a: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feel positively about.</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Describe 3 things the person does that you do NOT feel positively about. Write these behaviors down.</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Identify at least one affirmation related to the behaviors you identified.</a:t>
            </a:r>
            <a:endPar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2" name="TextBox 11"/>
          <p:cNvSpPr txBox="1"/>
          <p:nvPr/>
        </p:nvSpPr>
        <p:spPr>
          <a:xfrm>
            <a:off x="555722" y="4594309"/>
            <a:ext cx="7933199" cy="1323439"/>
          </a:xfrm>
          <a:prstGeom prst="rect">
            <a:avLst/>
          </a:prstGeom>
          <a:noFill/>
        </p:spPr>
        <p:txBody>
          <a:bodyPr wrap="square" rtlCol="0">
            <a:spAutoFit/>
          </a:bodyPr>
          <a:lstStyle/>
          <a:p>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What did you do to create an affirmation for someone you did not feel positively about?  Share with group.</a:t>
            </a:r>
          </a:p>
          <a:p>
            <a:endPar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a:p>
            <a:r>
              <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It is critical to affirm everyone equally!</a:t>
            </a:r>
          </a:p>
        </p:txBody>
      </p:sp>
    </p:spTree>
    <p:custDataLst>
      <p:tags r:id="rId1"/>
    </p:custDataLst>
    <p:extLst>
      <p:ext uri="{BB962C8B-B14F-4D97-AF65-F5344CB8AC3E}">
        <p14:creationId xmlns:p14="http://schemas.microsoft.com/office/powerpoint/2010/main" val="163008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667" t="22778" r="24074" b="22407"/>
          <a:stretch/>
        </p:blipFill>
        <p:spPr>
          <a:xfrm>
            <a:off x="2666464" y="1909582"/>
            <a:ext cx="3721100" cy="3759200"/>
          </a:xfrm>
          <a:prstGeom prst="rect">
            <a:avLst/>
          </a:prstGeom>
        </p:spPr>
      </p:pic>
      <p:sp>
        <p:nvSpPr>
          <p:cNvPr id="5" name="Rectangle 4"/>
          <p:cNvSpPr/>
          <p:nvPr/>
        </p:nvSpPr>
        <p:spPr>
          <a:xfrm>
            <a:off x="298524" y="462438"/>
            <a:ext cx="8454867" cy="598613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Ruler and pencil"/>
          <p:cNvGrpSpPr/>
          <p:nvPr/>
        </p:nvGrpSpPr>
        <p:grpSpPr>
          <a:xfrm>
            <a:off x="298524" y="343392"/>
            <a:ext cx="8454867" cy="5439822"/>
            <a:chOff x="298524" y="343392"/>
            <a:chExt cx="8454867" cy="5439822"/>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solidFill>
                    <a:srgbClr val="CC4927"/>
                  </a:solidFill>
                  <a:latin typeface="Arial Narrow" panose="020B0606020202030204" pitchFamily="34" charset="0"/>
                </a:rPr>
                <a:t>OARS </a:t>
              </a:r>
              <a:r>
                <a:rPr lang="en-US" sz="2800" dirty="0">
                  <a:solidFill>
                    <a:schemeClr val="tx1"/>
                  </a:solidFill>
                  <a:latin typeface="Arial Narrow" panose="020B0606020202030204" pitchFamily="34" charset="0"/>
                </a:rPr>
                <a:t> -</a:t>
              </a:r>
              <a:r>
                <a:rPr lang="en-US" sz="2800" dirty="0">
                  <a:latin typeface="Arial Narrow" panose="020B0606020202030204" pitchFamily="34" charset="0"/>
                </a:rPr>
                <a:t> </a:t>
              </a:r>
              <a:r>
                <a:rPr lang="en-US" sz="2800" dirty="0">
                  <a:solidFill>
                    <a:schemeClr val="tx1">
                      <a:lumMod val="65000"/>
                      <a:lumOff val="35000"/>
                    </a:schemeClr>
                  </a:solidFill>
                  <a:latin typeface="Arial Narrow" panose="020B0606020202030204" pitchFamily="34" charset="0"/>
                </a:rPr>
                <a:t>Practice</a:t>
              </a:r>
            </a:p>
          </p:txBody>
        </p:sp>
        <p:sp>
          <p:nvSpPr>
            <p:cNvPr id="6" name="TextBox 5"/>
            <p:cNvSpPr txBox="1"/>
            <p:nvPr/>
          </p:nvSpPr>
          <p:spPr>
            <a:xfrm>
              <a:off x="559357" y="1997562"/>
              <a:ext cx="7933199" cy="3785652"/>
            </a:xfrm>
            <a:prstGeom prst="rect">
              <a:avLst/>
            </a:prstGeom>
            <a:noFill/>
          </p:spPr>
          <p:txBody>
            <a:bodyPr wrap="square" rtlCol="0">
              <a:spAutoFit/>
            </a:bodyPr>
            <a:lstStyle/>
            <a:p>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Find someone to practice with before the next session</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Start the conversation with an open ended question. Keep the conversation moving by using simple reflections and affirmations. Use at least 2 open ended questions, 3-4 reflections, and 1 affirmation. Remember to use questions sparingly. </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After your discussion, ask the person you practiced with to give you some feedback on how they felt during the exchange. Note their response.</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Briefly note how you felt using these three skills of open ended questions, affirmations, and simple reflections?</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Bring your notes to the next session to discuss. </a:t>
              </a:r>
            </a:p>
            <a:p>
              <a:pPr marL="457200" indent="-457200">
                <a:buFont typeface="+mj-lt"/>
                <a:buAutoNum type="arabicPeriod"/>
              </a:pPr>
              <a:endPar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indent="-457200">
                <a:buFont typeface="+mj-lt"/>
                <a:buAutoNum type="arabicPeriod"/>
              </a:pPr>
              <a:endPar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smtClean="0">
                  <a:solidFill>
                    <a:schemeClr val="bg1">
                      <a:lumMod val="85000"/>
                    </a:schemeClr>
                  </a:solidFill>
                  <a:latin typeface="Century Gothic" panose="020B0502020202020204" pitchFamily="34" charset="0"/>
                </a:rPr>
                <a:t>ACTIVITY</a:t>
              </a:r>
              <a:endParaRPr lang="en-US" sz="4000" spc="300" dirty="0">
                <a:solidFill>
                  <a:schemeClr val="bg1">
                    <a:lumMod val="85000"/>
                  </a:schemeClr>
                </a:solidFill>
                <a:latin typeface="Century Gothic" panose="020B0502020202020204" pitchFamily="34" charset="0"/>
              </a:endParaRPr>
            </a:p>
          </p:txBody>
        </p:sp>
      </p:grpSp>
    </p:spTree>
    <p:custDataLst>
      <p:tags r:id="rId1"/>
    </p:custDataLst>
    <p:extLst>
      <p:ext uri="{BB962C8B-B14F-4D97-AF65-F5344CB8AC3E}">
        <p14:creationId xmlns:p14="http://schemas.microsoft.com/office/powerpoint/2010/main" val="237762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 arrows with one going straight and the other going off to the right."/>
          <p:cNvPicPr>
            <a:picLocks noChangeAspect="1"/>
          </p:cNvPicPr>
          <p:nvPr/>
        </p:nvPicPr>
        <p:blipFill rotWithShape="1">
          <a:blip r:embed="rId4" cstate="print">
            <a:grayscl/>
            <a:extLst>
              <a:ext uri="{28A0092B-C50C-407E-A947-70E740481C1C}">
                <a14:useLocalDpi xmlns:a14="http://schemas.microsoft.com/office/drawing/2010/main" val="0"/>
              </a:ext>
            </a:extLst>
          </a:blip>
          <a:srcRect l="3206" r="-3072"/>
          <a:stretch/>
        </p:blipFill>
        <p:spPr>
          <a:xfrm>
            <a:off x="368452" y="321300"/>
            <a:ext cx="8763825" cy="6162464"/>
          </a:xfrm>
          <a:prstGeom prst="rect">
            <a:avLst/>
          </a:prstGeom>
        </p:spPr>
      </p:pic>
      <p:cxnSp>
        <p:nvCxnSpPr>
          <p:cNvPr id="14" name="Straight Connector 13"/>
          <p:cNvCxnSpPr/>
          <p:nvPr/>
        </p:nvCxnSpPr>
        <p:spPr>
          <a:xfrm>
            <a:off x="810004" y="1663747"/>
            <a:ext cx="222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68452" y="912865"/>
            <a:ext cx="8512998" cy="5570899"/>
            <a:chOff x="368452" y="912865"/>
            <a:chExt cx="8512998" cy="5570899"/>
          </a:xfrm>
        </p:grpSpPr>
        <p:sp>
          <p:nvSpPr>
            <p:cNvPr id="10" name="Rectangle 9"/>
            <p:cNvSpPr/>
            <p:nvPr/>
          </p:nvSpPr>
          <p:spPr>
            <a:xfrm>
              <a:off x="368452" y="3325865"/>
              <a:ext cx="8512998" cy="315789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7819" y="912865"/>
              <a:ext cx="2501900" cy="4826000"/>
            </a:xfrm>
            <a:prstGeom prst="rect">
              <a:avLst/>
            </a:prstGeom>
            <a:solidFill>
              <a:schemeClr val="bg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8458" y="1078972"/>
              <a:ext cx="2742449" cy="584775"/>
            </a:xfrm>
            <a:prstGeom prst="rect">
              <a:avLst/>
            </a:prstGeom>
            <a:noFill/>
          </p:spPr>
          <p:txBody>
            <a:bodyPr wrap="square" rtlCol="0">
              <a:spAutoFit/>
            </a:bodyPr>
            <a:lstStyle/>
            <a:p>
              <a:pPr algn="ctr"/>
              <a:r>
                <a:rPr lang="en-US" sz="3200" spc="300" dirty="0">
                  <a:solidFill>
                    <a:schemeClr val="tx1">
                      <a:lumMod val="65000"/>
                      <a:lumOff val="35000"/>
                    </a:schemeClr>
                  </a:solidFill>
                  <a:latin typeface="Century Gothic" panose="020B0502020202020204" pitchFamily="34" charset="0"/>
                </a:rPr>
                <a:t>SUMMARY</a:t>
              </a:r>
            </a:p>
          </p:txBody>
        </p:sp>
        <p:sp>
          <p:nvSpPr>
            <p:cNvPr id="6" name="TextBox 5"/>
            <p:cNvSpPr txBox="1"/>
            <p:nvPr/>
          </p:nvSpPr>
          <p:spPr>
            <a:xfrm>
              <a:off x="3310907" y="3627541"/>
              <a:ext cx="5322358" cy="2554545"/>
            </a:xfrm>
            <a:prstGeom prst="rect">
              <a:avLst/>
            </a:prstGeom>
            <a:noFill/>
          </p:spPr>
          <p:txBody>
            <a:bodyPr wrap="square" rtlCol="0">
              <a:spAutoFit/>
            </a:bodyPr>
            <a:lstStyle/>
            <a:p>
              <a:pPr marL="457200" indent="-457200">
                <a:buFont typeface="+mj-lt"/>
                <a:buAutoNum type="arabicPeriod"/>
              </a:pPr>
              <a:r>
                <a:rPr lang="en-US" sz="2000" dirty="0" smtClean="0">
                  <a:solidFill>
                    <a:schemeClr val="tx1">
                      <a:lumMod val="65000"/>
                      <a:lumOff val="35000"/>
                    </a:schemeClr>
                  </a:solidFill>
                  <a:latin typeface="Arial Narrow" panose="020B0606020202030204" pitchFamily="34" charset="0"/>
                </a:rPr>
                <a:t>Open ended questions facilitate sharing, more meaningful discussion and change talk</a:t>
              </a:r>
              <a:endParaRPr lang="en-US" sz="2000" dirty="0">
                <a:solidFill>
                  <a:schemeClr val="tx1">
                    <a:lumMod val="65000"/>
                    <a:lumOff val="35000"/>
                  </a:schemeClr>
                </a:solidFill>
                <a:latin typeface="Arial Narrow" panose="020B0606020202030204" pitchFamily="34" charset="0"/>
              </a:endParaRPr>
            </a:p>
            <a:p>
              <a:pPr marL="457200" indent="-457200">
                <a:buFont typeface="+mj-lt"/>
                <a:buAutoNum type="arabicPeriod"/>
              </a:pPr>
              <a:r>
                <a:rPr lang="en-US" sz="2000" dirty="0" smtClean="0">
                  <a:solidFill>
                    <a:schemeClr val="tx1">
                      <a:lumMod val="65000"/>
                      <a:lumOff val="35000"/>
                    </a:schemeClr>
                  </a:solidFill>
                  <a:latin typeface="Arial Narrow" panose="020B0606020202030204" pitchFamily="34" charset="0"/>
                </a:rPr>
                <a:t>Don’t ask too many questions</a:t>
              </a:r>
              <a:endParaRPr lang="en-US" sz="2000" dirty="0">
                <a:solidFill>
                  <a:schemeClr val="tx1">
                    <a:lumMod val="65000"/>
                    <a:lumOff val="35000"/>
                  </a:schemeClr>
                </a:solidFill>
                <a:latin typeface="Arial Narrow" panose="020B0606020202030204" pitchFamily="34" charset="0"/>
              </a:endParaRPr>
            </a:p>
            <a:p>
              <a:pPr marL="457200" indent="-457200">
                <a:buFont typeface="+mj-lt"/>
                <a:buAutoNum type="arabicPeriod"/>
              </a:pPr>
              <a:r>
                <a:rPr lang="en-US" sz="2000" dirty="0" smtClean="0">
                  <a:solidFill>
                    <a:schemeClr val="tx1">
                      <a:lumMod val="65000"/>
                      <a:lumOff val="35000"/>
                    </a:schemeClr>
                  </a:solidFill>
                  <a:latin typeface="Arial Narrow" panose="020B0606020202030204" pitchFamily="34" charset="0"/>
                </a:rPr>
                <a:t>Reflections show you are listening and you understand</a:t>
              </a:r>
              <a:endParaRPr lang="en-US" sz="2000" dirty="0">
                <a:solidFill>
                  <a:schemeClr val="tx1">
                    <a:lumMod val="65000"/>
                    <a:lumOff val="35000"/>
                  </a:schemeClr>
                </a:solidFill>
                <a:latin typeface="Arial Narrow" panose="020B0606020202030204" pitchFamily="34" charset="0"/>
              </a:endParaRPr>
            </a:p>
            <a:p>
              <a:pPr marL="457200" indent="-457200">
                <a:buFont typeface="+mj-lt"/>
                <a:buAutoNum type="arabicPeriod"/>
              </a:pPr>
              <a:r>
                <a:rPr lang="en-US" sz="2000" dirty="0" smtClean="0">
                  <a:solidFill>
                    <a:schemeClr val="tx1">
                      <a:lumMod val="65000"/>
                      <a:lumOff val="35000"/>
                    </a:schemeClr>
                  </a:solidFill>
                  <a:latin typeface="Arial Narrow" panose="020B0606020202030204" pitchFamily="34" charset="0"/>
                </a:rPr>
                <a:t>Reflections provide opportunities for clarification</a:t>
              </a:r>
              <a:endParaRPr lang="en-US" sz="2000" dirty="0">
                <a:solidFill>
                  <a:schemeClr val="tx1">
                    <a:lumMod val="65000"/>
                    <a:lumOff val="35000"/>
                  </a:schemeClr>
                </a:solidFill>
                <a:latin typeface="Arial Narrow" panose="020B0606020202030204" pitchFamily="34" charset="0"/>
              </a:endParaRPr>
            </a:p>
            <a:p>
              <a:pPr marL="457200" indent="-457200">
                <a:buFont typeface="+mj-lt"/>
                <a:buAutoNum type="arabicPeriod"/>
              </a:pPr>
              <a:r>
                <a:rPr lang="en-US" sz="2000" dirty="0" smtClean="0">
                  <a:solidFill>
                    <a:schemeClr val="tx1">
                      <a:lumMod val="65000"/>
                      <a:lumOff val="35000"/>
                    </a:schemeClr>
                  </a:solidFill>
                  <a:latin typeface="Arial Narrow" panose="020B0606020202030204" pitchFamily="34" charset="0"/>
                </a:rPr>
                <a:t>Affirmations acknowledge strengths and encourage change; affirm equally</a:t>
              </a:r>
              <a:endParaRPr lang="en-US" sz="2000" dirty="0">
                <a:solidFill>
                  <a:schemeClr val="tx1">
                    <a:lumMod val="65000"/>
                    <a:lumOff val="35000"/>
                  </a:schemeClr>
                </a:solidFill>
                <a:latin typeface="Arial Narrow" panose="020B0606020202030204" pitchFamily="34" charset="0"/>
              </a:endParaRPr>
            </a:p>
          </p:txBody>
        </p:sp>
        <p:sp>
          <p:nvSpPr>
            <p:cNvPr id="2" name="TextBox 1"/>
            <p:cNvSpPr txBox="1"/>
            <p:nvPr/>
          </p:nvSpPr>
          <p:spPr>
            <a:xfrm>
              <a:off x="677820" y="3747257"/>
              <a:ext cx="2501900" cy="1323439"/>
            </a:xfrm>
            <a:prstGeom prst="rect">
              <a:avLst/>
            </a:prstGeom>
            <a:noFill/>
          </p:spPr>
          <p:txBody>
            <a:bodyPr wrap="square" rtlCol="0">
              <a:spAutoFit/>
            </a:bodyPr>
            <a:lstStyle/>
            <a:p>
              <a:pPr algn="ctr"/>
              <a:r>
                <a:rPr lang="en-US" sz="2000" dirty="0">
                  <a:solidFill>
                    <a:schemeClr val="tx1">
                      <a:lumMod val="65000"/>
                      <a:lumOff val="35000"/>
                    </a:schemeClr>
                  </a:solidFill>
                  <a:latin typeface="Century Gothic" panose="020B0502020202020204" pitchFamily="34" charset="0"/>
                </a:rPr>
                <a:t>OE Questions</a:t>
              </a:r>
            </a:p>
            <a:p>
              <a:pPr algn="ctr"/>
              <a:r>
                <a:rPr lang="en-US" sz="2000" dirty="0">
                  <a:solidFill>
                    <a:schemeClr val="tx1">
                      <a:lumMod val="65000"/>
                      <a:lumOff val="35000"/>
                    </a:schemeClr>
                  </a:solidFill>
                  <a:latin typeface="Century Gothic" panose="020B0502020202020204" pitchFamily="34" charset="0"/>
                </a:rPr>
                <a:t>Affirmations</a:t>
              </a:r>
            </a:p>
            <a:p>
              <a:pPr algn="ctr"/>
              <a:r>
                <a:rPr lang="en-US" sz="2000" dirty="0">
                  <a:solidFill>
                    <a:schemeClr val="tx1">
                      <a:lumMod val="65000"/>
                      <a:lumOff val="35000"/>
                    </a:schemeClr>
                  </a:solidFill>
                  <a:latin typeface="Century Gothic" panose="020B0502020202020204" pitchFamily="34" charset="0"/>
                </a:rPr>
                <a:t>Reflections</a:t>
              </a:r>
            </a:p>
            <a:p>
              <a:pPr algn="ctr"/>
              <a:r>
                <a:rPr lang="en-US" sz="2000" dirty="0">
                  <a:solidFill>
                    <a:schemeClr val="tx1">
                      <a:lumMod val="65000"/>
                      <a:lumOff val="35000"/>
                    </a:schemeClr>
                  </a:solidFill>
                  <a:latin typeface="Century Gothic" panose="020B0502020202020204" pitchFamily="34" charset="0"/>
                </a:rPr>
                <a:t>Summaries</a:t>
              </a:r>
            </a:p>
          </p:txBody>
        </p:sp>
        <p:sp>
          <p:nvSpPr>
            <p:cNvPr id="3" name="TextBox 2"/>
            <p:cNvSpPr txBox="1"/>
            <p:nvPr/>
          </p:nvSpPr>
          <p:spPr>
            <a:xfrm>
              <a:off x="1279999" y="1761846"/>
              <a:ext cx="1436284" cy="369332"/>
            </a:xfrm>
            <a:prstGeom prst="rect">
              <a:avLst/>
            </a:prstGeom>
            <a:noFill/>
          </p:spPr>
          <p:txBody>
            <a:bodyPr wrap="square" rtlCol="0">
              <a:spAutoFit/>
            </a:bodyPr>
            <a:lstStyle/>
            <a:p>
              <a:r>
                <a:rPr lang="en-US" dirty="0">
                  <a:latin typeface="Century Gothic" panose="020B0502020202020204" pitchFamily="34" charset="0"/>
                </a:rPr>
                <a:t>Module 4</a:t>
              </a:r>
            </a:p>
          </p:txBody>
        </p:sp>
      </p:grpSp>
    </p:spTree>
    <p:custDataLst>
      <p:tags r:id="rId1"/>
    </p:custDataLst>
    <p:extLst>
      <p:ext uri="{BB962C8B-B14F-4D97-AF65-F5344CB8AC3E}">
        <p14:creationId xmlns:p14="http://schemas.microsoft.com/office/powerpoint/2010/main" val="1376213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with question marks"/>
          <p:cNvPicPr>
            <a:picLocks noChangeAspect="1"/>
          </p:cNvPicPr>
          <p:nvPr/>
        </p:nvPicPr>
        <p:blipFill rotWithShape="1">
          <a:blip r:embed="rId4" cstate="print">
            <a:grayscl/>
            <a:extLst>
              <a:ext uri="{28A0092B-C50C-407E-A947-70E740481C1C}">
                <a14:useLocalDpi xmlns:a14="http://schemas.microsoft.com/office/drawing/2010/main" val="0"/>
              </a:ext>
            </a:extLst>
          </a:blip>
          <a:srcRect r="54801"/>
          <a:stretch/>
        </p:blipFill>
        <p:spPr>
          <a:xfrm>
            <a:off x="319029" y="339969"/>
            <a:ext cx="8495787" cy="6265472"/>
          </a:xfrm>
          <a:prstGeom prst="rect">
            <a:avLst/>
          </a:prstGeom>
        </p:spPr>
      </p:pic>
      <p:sp>
        <p:nvSpPr>
          <p:cNvPr id="2" name="Rectangle 1"/>
          <p:cNvSpPr/>
          <p:nvPr/>
        </p:nvSpPr>
        <p:spPr>
          <a:xfrm>
            <a:off x="319029" y="4463682"/>
            <a:ext cx="8495787" cy="2141759"/>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05754" y="4970026"/>
            <a:ext cx="3122335" cy="923330"/>
          </a:xfrm>
          <a:prstGeom prst="rect">
            <a:avLst/>
          </a:prstGeom>
          <a:noFill/>
        </p:spPr>
        <p:txBody>
          <a:bodyPr wrap="square" rtlCol="0">
            <a:spAutoFit/>
          </a:bodyPr>
          <a:lstStyle/>
          <a:p>
            <a:r>
              <a:rPr lang="en-US" sz="5400" i="1" dirty="0">
                <a:solidFill>
                  <a:schemeClr val="tx1">
                    <a:lumMod val="65000"/>
                    <a:lumOff val="35000"/>
                  </a:schemeClr>
                </a:solidFill>
                <a:latin typeface="Arial Narrow" panose="020B0606020202030204" pitchFamily="34" charset="0"/>
              </a:rPr>
              <a:t>Questions?</a:t>
            </a:r>
          </a:p>
        </p:txBody>
      </p:sp>
    </p:spTree>
    <p:custDataLst>
      <p:tags r:id="rId1"/>
    </p:custDataLst>
    <p:extLst>
      <p:ext uri="{BB962C8B-B14F-4D97-AF65-F5344CB8AC3E}">
        <p14:creationId xmlns:p14="http://schemas.microsoft.com/office/powerpoint/2010/main" val="3206441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grayscl/>
            <a:extLst>
              <a:ext uri="{28A0092B-C50C-407E-A947-70E740481C1C}">
                <a14:useLocalDpi xmlns:a14="http://schemas.microsoft.com/office/drawing/2010/main" val="0"/>
              </a:ext>
            </a:extLst>
          </a:blip>
          <a:srcRect r="7510"/>
          <a:stretch/>
        </p:blipFill>
        <p:spPr>
          <a:xfrm>
            <a:off x="298524" y="350452"/>
            <a:ext cx="8457287" cy="6198314"/>
          </a:xfrm>
          <a:prstGeom prst="rect">
            <a:avLst/>
          </a:prstGeom>
        </p:spPr>
      </p:pic>
      <p:sp>
        <p:nvSpPr>
          <p:cNvPr id="5" name="Rectangle 4"/>
          <p:cNvSpPr/>
          <p:nvPr/>
        </p:nvSpPr>
        <p:spPr>
          <a:xfrm>
            <a:off x="298524" y="329523"/>
            <a:ext cx="8454867" cy="621924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Ruler and pencil"/>
          <p:cNvGrpSpPr/>
          <p:nvPr/>
        </p:nvGrpSpPr>
        <p:grpSpPr>
          <a:xfrm>
            <a:off x="298524" y="343392"/>
            <a:ext cx="8454867" cy="4790446"/>
            <a:chOff x="298524" y="343392"/>
            <a:chExt cx="8454867" cy="4790446"/>
          </a:xfrm>
        </p:grpSpPr>
        <p:sp>
          <p:nvSpPr>
            <p:cNvPr id="4" name="TextBox 3"/>
            <p:cNvSpPr txBox="1"/>
            <p:nvPr/>
          </p:nvSpPr>
          <p:spPr>
            <a:xfrm>
              <a:off x="555724" y="1386362"/>
              <a:ext cx="4673884" cy="523220"/>
            </a:xfrm>
            <a:prstGeom prst="rect">
              <a:avLst/>
            </a:prstGeom>
            <a:noFill/>
          </p:spPr>
          <p:txBody>
            <a:bodyPr wrap="square" rtlCol="0">
              <a:spAutoFit/>
            </a:bodyPr>
            <a:lstStyle>
              <a:defPPr>
                <a:defRPr lang="en-US"/>
              </a:defPPr>
              <a:lvl1pPr>
                <a:defRPr sz="1600">
                  <a:solidFill>
                    <a:schemeClr val="bg1"/>
                  </a:solidFill>
                  <a:latin typeface="Microsoft New Tai Lue" panose="020B0502040204020203" pitchFamily="34" charset="0"/>
                  <a:ea typeface="Cambria Math" panose="02040503050406030204" pitchFamily="18" charset="0"/>
                  <a:cs typeface="Microsoft New Tai Lue" panose="020B0502040204020203" pitchFamily="34" charset="0"/>
                </a:defRPr>
              </a:lvl1pPr>
            </a:lstStyle>
            <a:p>
              <a:r>
                <a:rPr lang="en-US" sz="2800" dirty="0">
                  <a:solidFill>
                    <a:schemeClr val="tx1">
                      <a:lumMod val="65000"/>
                      <a:lumOff val="35000"/>
                    </a:schemeClr>
                  </a:solidFill>
                  <a:latin typeface="Arial Narrow" panose="020B0606020202030204" pitchFamily="34" charset="0"/>
                </a:rPr>
                <a:t>Review - DARN Ruler</a:t>
              </a:r>
            </a:p>
          </p:txBody>
        </p:sp>
        <p:sp>
          <p:nvSpPr>
            <p:cNvPr id="6" name="TextBox 5"/>
            <p:cNvSpPr txBox="1"/>
            <p:nvPr/>
          </p:nvSpPr>
          <p:spPr>
            <a:xfrm>
              <a:off x="555724" y="1963739"/>
              <a:ext cx="7933199" cy="3170099"/>
            </a:xfrm>
            <a:prstGeom prst="rect">
              <a:avLst/>
            </a:prstGeom>
            <a:noFill/>
          </p:spPr>
          <p:txBody>
            <a:bodyPr wrap="square" rtlCol="0">
              <a:spAutoFit/>
            </a:bodyPr>
            <a:lstStyle/>
            <a:p>
              <a:endPar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a:p>
              <a:endPar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What was your experience using the DARN ruler?</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What did the person considering a change learn from using the DARN ruler?</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What did you learn from using the DARN ruler with this person?</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What were the person’s lowest and highest scores and what do you think these scores mean regarding the person’s motivation toward change? </a:t>
              </a:r>
            </a:p>
            <a:p>
              <a:pPr marL="457200" indent="-457200">
                <a:buFont typeface="+mj-lt"/>
                <a:buAutoNum type="arabicPeriod"/>
              </a:pPr>
              <a:r>
                <a:rPr lang="en-US" sz="2000"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rPr>
                <a:t>How might knowing these scores and the information gained be helpful to the person considering the change? </a:t>
              </a:r>
            </a:p>
            <a:p>
              <a:pPr marL="457200" indent="-457200">
                <a:buFont typeface="+mj-lt"/>
                <a:buAutoNum type="arabicPeriod"/>
              </a:pPr>
              <a:endParaRPr lang="en-US" sz="2000" b="1" dirty="0">
                <a:solidFill>
                  <a:schemeClr val="tx1">
                    <a:lumMod val="65000"/>
                    <a:lumOff val="35000"/>
                  </a:schemeClr>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11" name="Rectangle 10"/>
            <p:cNvSpPr/>
            <p:nvPr/>
          </p:nvSpPr>
          <p:spPr>
            <a:xfrm>
              <a:off x="298524" y="343392"/>
              <a:ext cx="8454867" cy="98881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5724" y="452766"/>
              <a:ext cx="4221481" cy="707886"/>
            </a:xfrm>
            <a:prstGeom prst="rect">
              <a:avLst/>
            </a:prstGeom>
            <a:noFill/>
          </p:spPr>
          <p:txBody>
            <a:bodyPr wrap="square" rtlCol="0">
              <a:spAutoFit/>
            </a:bodyPr>
            <a:lstStyle/>
            <a:p>
              <a:r>
                <a:rPr lang="en-US" sz="4000" spc="300" dirty="0">
                  <a:solidFill>
                    <a:schemeClr val="bg1">
                      <a:lumMod val="85000"/>
                    </a:schemeClr>
                  </a:solidFill>
                  <a:latin typeface="Century Gothic" panose="020B0502020202020204" pitchFamily="34" charset="0"/>
                </a:rPr>
                <a:t>ACTIVITY</a:t>
              </a:r>
            </a:p>
          </p:txBody>
        </p:sp>
      </p:grpSp>
    </p:spTree>
    <p:custDataLst>
      <p:tags r:id="rId1"/>
    </p:custDataLst>
    <p:extLst>
      <p:ext uri="{BB962C8B-B14F-4D97-AF65-F5344CB8AC3E}">
        <p14:creationId xmlns:p14="http://schemas.microsoft.com/office/powerpoint/2010/main" val="717694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7424"/>
          <a:stretch/>
        </p:blipFill>
        <p:spPr>
          <a:xfrm>
            <a:off x="339813" y="349322"/>
            <a:ext cx="8465140" cy="6182398"/>
          </a:xfrm>
          <a:prstGeom prst="rect">
            <a:avLst/>
          </a:prstGeom>
        </p:spPr>
      </p:pic>
      <p:sp>
        <p:nvSpPr>
          <p:cNvPr id="2" name="Rectangle 1"/>
          <p:cNvSpPr/>
          <p:nvPr/>
        </p:nvSpPr>
        <p:spPr>
          <a:xfrm>
            <a:off x="339813" y="3370677"/>
            <a:ext cx="8469630" cy="3157899"/>
          </a:xfrm>
          <a:prstGeom prst="rect">
            <a:avLst/>
          </a:prstGeom>
          <a:solidFill>
            <a:srgbClr val="7F7F7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807132" y="2511971"/>
            <a:ext cx="1502979" cy="1502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797162" y="2511971"/>
            <a:ext cx="1502979" cy="1502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5149" y="4364852"/>
            <a:ext cx="1833799" cy="1077218"/>
          </a:xfrm>
          <a:prstGeom prst="rect">
            <a:avLst/>
          </a:prstGeom>
          <a:noFill/>
        </p:spPr>
        <p:txBody>
          <a:bodyPr wrap="square" rtlCol="0">
            <a:spAutoFit/>
          </a:bodyPr>
          <a:lstStyle/>
          <a:p>
            <a:r>
              <a:rPr lang="en-US" sz="1600" i="1" dirty="0">
                <a:solidFill>
                  <a:schemeClr val="bg1"/>
                </a:solidFill>
                <a:latin typeface="Arial Narrow" panose="020B0606020202030204" pitchFamily="34" charset="0"/>
                <a:cs typeface="Calibri"/>
              </a:rPr>
              <a:t>Identify the difference between open and closed ended questions</a:t>
            </a:r>
            <a:endParaRPr lang="en-US" sz="1600" i="1" dirty="0">
              <a:solidFill>
                <a:schemeClr val="bg1"/>
              </a:solidFill>
              <a:latin typeface="Arial Narrow" panose="020B0606020202030204" pitchFamily="34" charset="0"/>
              <a:ea typeface="Cambria Math" panose="02040503050406030204" pitchFamily="18" charset="0"/>
              <a:cs typeface="Microsoft New Tai Lue" panose="020B0502040204020203" pitchFamily="34" charset="0"/>
            </a:endParaRPr>
          </a:p>
        </p:txBody>
      </p:sp>
      <p:sp>
        <p:nvSpPr>
          <p:cNvPr id="6" name="TextBox 5"/>
          <p:cNvSpPr txBox="1"/>
          <p:nvPr/>
        </p:nvSpPr>
        <p:spPr>
          <a:xfrm>
            <a:off x="2863032" y="4364852"/>
            <a:ext cx="1783691" cy="830997"/>
          </a:xfrm>
          <a:prstGeom prst="rect">
            <a:avLst/>
          </a:prstGeom>
          <a:noFill/>
        </p:spPr>
        <p:txBody>
          <a:bodyPr wrap="square" rtlCol="0">
            <a:spAutoFit/>
          </a:bodyPr>
          <a:lstStyle/>
          <a:p>
            <a:r>
              <a:rPr lang="en-US" sz="1600" i="1" dirty="0">
                <a:solidFill>
                  <a:schemeClr val="bg1"/>
                </a:solidFill>
                <a:latin typeface="Arial Narrow" panose="020B0606020202030204" pitchFamily="34" charset="0"/>
              </a:rPr>
              <a:t>Use open ended questions to help elicit change talk</a:t>
            </a:r>
          </a:p>
        </p:txBody>
      </p:sp>
      <p:sp>
        <p:nvSpPr>
          <p:cNvPr id="7" name="TextBox 6"/>
          <p:cNvSpPr txBox="1"/>
          <p:nvPr/>
        </p:nvSpPr>
        <p:spPr>
          <a:xfrm>
            <a:off x="1311977" y="2804906"/>
            <a:ext cx="493288" cy="923330"/>
          </a:xfrm>
          <a:prstGeom prst="rect">
            <a:avLst/>
          </a:prstGeom>
          <a:noFill/>
        </p:spPr>
        <p:txBody>
          <a:bodyPr wrap="square" rtlCol="0">
            <a:spAutoFit/>
          </a:bodyPr>
          <a:lstStyle/>
          <a:p>
            <a:r>
              <a:rPr lang="en-US" sz="5400" dirty="0">
                <a:solidFill>
                  <a:schemeClr val="tx1">
                    <a:lumMod val="65000"/>
                    <a:lumOff val="35000"/>
                  </a:schemeClr>
                </a:solidFill>
                <a:latin typeface="Arial Narrow" panose="020B0606020202030204" pitchFamily="34" charset="0"/>
              </a:rPr>
              <a:t>1</a:t>
            </a:r>
          </a:p>
        </p:txBody>
      </p:sp>
      <p:sp>
        <p:nvSpPr>
          <p:cNvPr id="8" name="TextBox 7"/>
          <p:cNvSpPr txBox="1"/>
          <p:nvPr/>
        </p:nvSpPr>
        <p:spPr>
          <a:xfrm>
            <a:off x="3301940" y="2782760"/>
            <a:ext cx="493423" cy="923330"/>
          </a:xfrm>
          <a:prstGeom prst="rect">
            <a:avLst/>
          </a:prstGeom>
          <a:noFill/>
        </p:spPr>
        <p:txBody>
          <a:bodyPr wrap="square" rtlCol="0">
            <a:spAutoFit/>
          </a:bodyPr>
          <a:lstStyle/>
          <a:p>
            <a:r>
              <a:rPr lang="en-US" sz="5400" dirty="0">
                <a:solidFill>
                  <a:schemeClr val="tx1">
                    <a:lumMod val="65000"/>
                    <a:lumOff val="35000"/>
                  </a:schemeClr>
                </a:solidFill>
                <a:latin typeface="Arial Narrow" panose="020B0606020202030204" pitchFamily="34" charset="0"/>
              </a:rPr>
              <a:t>2</a:t>
            </a:r>
          </a:p>
        </p:txBody>
      </p:sp>
      <p:sp>
        <p:nvSpPr>
          <p:cNvPr id="9" name="Oval 8"/>
          <p:cNvSpPr/>
          <p:nvPr/>
        </p:nvSpPr>
        <p:spPr>
          <a:xfrm>
            <a:off x="4853851" y="2511971"/>
            <a:ext cx="1502979" cy="1502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57935" y="2511971"/>
            <a:ext cx="1502979" cy="1502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78444" y="2782760"/>
            <a:ext cx="453793" cy="923330"/>
          </a:xfrm>
          <a:prstGeom prst="rect">
            <a:avLst/>
          </a:prstGeom>
          <a:noFill/>
        </p:spPr>
        <p:txBody>
          <a:bodyPr wrap="square" rtlCol="0">
            <a:spAutoFit/>
          </a:bodyPr>
          <a:lstStyle/>
          <a:p>
            <a:r>
              <a:rPr lang="en-US" sz="5400" dirty="0">
                <a:solidFill>
                  <a:schemeClr val="tx1">
                    <a:lumMod val="65000"/>
                    <a:lumOff val="35000"/>
                  </a:schemeClr>
                </a:solidFill>
                <a:latin typeface="Arial Narrow" panose="020B0606020202030204" pitchFamily="34" charset="0"/>
              </a:rPr>
              <a:t>3</a:t>
            </a:r>
          </a:p>
        </p:txBody>
      </p:sp>
      <p:sp>
        <p:nvSpPr>
          <p:cNvPr id="12" name="TextBox 11"/>
          <p:cNvSpPr txBox="1"/>
          <p:nvPr/>
        </p:nvSpPr>
        <p:spPr>
          <a:xfrm>
            <a:off x="7362823" y="2817833"/>
            <a:ext cx="493203" cy="923330"/>
          </a:xfrm>
          <a:prstGeom prst="rect">
            <a:avLst/>
          </a:prstGeom>
          <a:noFill/>
        </p:spPr>
        <p:txBody>
          <a:bodyPr wrap="square" rtlCol="0">
            <a:spAutoFit/>
          </a:bodyPr>
          <a:lstStyle/>
          <a:p>
            <a:r>
              <a:rPr lang="en-US" sz="5400" dirty="0">
                <a:solidFill>
                  <a:schemeClr val="tx1">
                    <a:lumMod val="65000"/>
                    <a:lumOff val="35000"/>
                  </a:schemeClr>
                </a:solidFill>
                <a:latin typeface="Arial Narrow" panose="020B0606020202030204" pitchFamily="34" charset="0"/>
              </a:rPr>
              <a:t>4</a:t>
            </a:r>
          </a:p>
        </p:txBody>
      </p:sp>
      <p:sp>
        <p:nvSpPr>
          <p:cNvPr id="13" name="TextBox 12"/>
          <p:cNvSpPr txBox="1"/>
          <p:nvPr/>
        </p:nvSpPr>
        <p:spPr>
          <a:xfrm>
            <a:off x="4777276" y="4364852"/>
            <a:ext cx="1926000" cy="584775"/>
          </a:xfrm>
          <a:prstGeom prst="rect">
            <a:avLst/>
          </a:prstGeom>
          <a:noFill/>
        </p:spPr>
        <p:txBody>
          <a:bodyPr wrap="square" rtlCol="0">
            <a:spAutoFit/>
          </a:bodyPr>
          <a:lstStyle/>
          <a:p>
            <a:r>
              <a:rPr lang="en-US" sz="1600" i="1" dirty="0">
                <a:solidFill>
                  <a:schemeClr val="bg1"/>
                </a:solidFill>
                <a:latin typeface="Arial Narrow" panose="020B0606020202030204" pitchFamily="34" charset="0"/>
              </a:rPr>
              <a:t>Generate behaviorally specific affirmations</a:t>
            </a:r>
          </a:p>
        </p:txBody>
      </p:sp>
      <p:sp>
        <p:nvSpPr>
          <p:cNvPr id="14" name="TextBox 13"/>
          <p:cNvSpPr txBox="1"/>
          <p:nvPr/>
        </p:nvSpPr>
        <p:spPr>
          <a:xfrm>
            <a:off x="6917360" y="4364852"/>
            <a:ext cx="1677999" cy="584775"/>
          </a:xfrm>
          <a:prstGeom prst="rect">
            <a:avLst/>
          </a:prstGeom>
          <a:noFill/>
        </p:spPr>
        <p:txBody>
          <a:bodyPr wrap="square" rtlCol="0">
            <a:spAutoFit/>
          </a:bodyPr>
          <a:lstStyle/>
          <a:p>
            <a:pPr lvl="0"/>
            <a:r>
              <a:rPr lang="en-US" sz="1600" i="1" dirty="0">
                <a:solidFill>
                  <a:schemeClr val="bg1"/>
                </a:solidFill>
                <a:latin typeface="Arial Narrow" panose="020B0606020202030204" pitchFamily="34" charset="0"/>
              </a:rPr>
              <a:t>Practice using simple reflections</a:t>
            </a:r>
            <a:endParaRPr lang="en-US" sz="1600" dirty="0"/>
          </a:p>
        </p:txBody>
      </p:sp>
      <p:sp>
        <p:nvSpPr>
          <p:cNvPr id="18" name="TextBox 17"/>
          <p:cNvSpPr txBox="1"/>
          <p:nvPr/>
        </p:nvSpPr>
        <p:spPr>
          <a:xfrm>
            <a:off x="4469259" y="834086"/>
            <a:ext cx="4431152" cy="707886"/>
          </a:xfrm>
          <a:prstGeom prst="rect">
            <a:avLst/>
          </a:prstGeom>
          <a:noFill/>
        </p:spPr>
        <p:txBody>
          <a:bodyPr wrap="square" rtlCol="0">
            <a:spAutoFit/>
          </a:bodyPr>
          <a:lstStyle/>
          <a:p>
            <a:r>
              <a:rPr lang="en-US" sz="4000" spc="300" dirty="0">
                <a:latin typeface="Arial Narrow" panose="020B0606020202030204" pitchFamily="34" charset="0"/>
              </a:rPr>
              <a:t>Module Objectives</a:t>
            </a:r>
          </a:p>
        </p:txBody>
      </p:sp>
    </p:spTree>
    <p:custDataLst>
      <p:tags r:id="rId1"/>
    </p:custDataLst>
    <p:extLst>
      <p:ext uri="{BB962C8B-B14F-4D97-AF65-F5344CB8AC3E}">
        <p14:creationId xmlns:p14="http://schemas.microsoft.com/office/powerpoint/2010/main" val="1909620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men talking.  One is the speaker and the other the listener.  The listener is very attentive and open, leaning slightly forward."/>
          <p:cNvPicPr>
            <a:picLocks noChangeAspect="1"/>
          </p:cNvPicPr>
          <p:nvPr/>
        </p:nvPicPr>
        <p:blipFill rotWithShape="1">
          <a:blip r:embed="rId4" cstate="print">
            <a:grayscl/>
            <a:extLst>
              <a:ext uri="{28A0092B-C50C-407E-A947-70E740481C1C}">
                <a14:useLocalDpi xmlns:a14="http://schemas.microsoft.com/office/drawing/2010/main" val="0"/>
              </a:ext>
            </a:extLst>
          </a:blip>
          <a:srcRect l="3715" r="4097"/>
          <a:stretch/>
        </p:blipFill>
        <p:spPr>
          <a:xfrm>
            <a:off x="340053" y="257175"/>
            <a:ext cx="8469498" cy="6345673"/>
          </a:xfrm>
          <a:prstGeom prst="rect">
            <a:avLst/>
          </a:prstGeom>
        </p:spPr>
      </p:pic>
      <p:sp>
        <p:nvSpPr>
          <p:cNvPr id="5" name="Rectangle 4"/>
          <p:cNvSpPr/>
          <p:nvPr/>
        </p:nvSpPr>
        <p:spPr>
          <a:xfrm>
            <a:off x="340053" y="4486275"/>
            <a:ext cx="8508425" cy="2116573"/>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2924186" y="4610603"/>
            <a:ext cx="3387771" cy="61939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1">
                    <a:lumMod val="75000"/>
                    <a:lumOff val="25000"/>
                  </a:schemeClr>
                </a:solidFill>
                <a:latin typeface="Century Gothic" panose="020B0502020202020204" pitchFamily="34" charset="0"/>
              </a:rPr>
              <a:t>SOLER</a:t>
            </a:r>
            <a:endParaRPr lang="en-US"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945716" y="5073640"/>
            <a:ext cx="7327726" cy="1477328"/>
          </a:xfrm>
          <a:prstGeom prst="rect">
            <a:avLst/>
          </a:prstGeom>
          <a:noFill/>
        </p:spPr>
        <p:txBody>
          <a:bodyPr wrap="square" rtlCol="0">
            <a:spAutoFit/>
          </a:bodyPr>
          <a:lstStyle/>
          <a:p>
            <a:r>
              <a:rPr lang="en-US" b="1" dirty="0">
                <a:solidFill>
                  <a:schemeClr val="tx1">
                    <a:lumMod val="75000"/>
                    <a:lumOff val="25000"/>
                  </a:schemeClr>
                </a:solidFill>
                <a:latin typeface="Arial Narrow" panose="020B0606020202030204" pitchFamily="34" charset="0"/>
              </a:rPr>
              <a:t>Squaring</a:t>
            </a:r>
            <a:r>
              <a:rPr lang="en-US" dirty="0">
                <a:solidFill>
                  <a:schemeClr val="tx1">
                    <a:lumMod val="75000"/>
                    <a:lumOff val="25000"/>
                  </a:schemeClr>
                </a:solidFill>
                <a:latin typeface="Arial Narrow" panose="020B0606020202030204" pitchFamily="34" charset="0"/>
              </a:rPr>
              <a:t> – Sit facing the person with shoulders squared and towards person</a:t>
            </a:r>
          </a:p>
          <a:p>
            <a:r>
              <a:rPr lang="en-US" b="1" dirty="0">
                <a:solidFill>
                  <a:schemeClr val="tx1">
                    <a:lumMod val="75000"/>
                    <a:lumOff val="25000"/>
                  </a:schemeClr>
                </a:solidFill>
                <a:latin typeface="Arial Narrow" panose="020B0606020202030204" pitchFamily="34" charset="0"/>
              </a:rPr>
              <a:t>Open posture </a:t>
            </a:r>
            <a:r>
              <a:rPr lang="en-US" dirty="0">
                <a:solidFill>
                  <a:schemeClr val="tx1">
                    <a:lumMod val="75000"/>
                    <a:lumOff val="25000"/>
                  </a:schemeClr>
                </a:solidFill>
                <a:latin typeface="Arial Narrow" panose="020B0606020202030204" pitchFamily="34" charset="0"/>
              </a:rPr>
              <a:t>– Leave body open to person with arms uncrossed</a:t>
            </a:r>
          </a:p>
          <a:p>
            <a:r>
              <a:rPr lang="en-US" b="1" dirty="0">
                <a:solidFill>
                  <a:schemeClr val="tx1">
                    <a:lumMod val="75000"/>
                    <a:lumOff val="25000"/>
                  </a:schemeClr>
                </a:solidFill>
                <a:latin typeface="Arial Narrow" panose="020B0606020202030204" pitchFamily="34" charset="0"/>
              </a:rPr>
              <a:t>Leaning </a:t>
            </a:r>
            <a:r>
              <a:rPr lang="en-US" dirty="0">
                <a:solidFill>
                  <a:schemeClr val="tx1">
                    <a:lumMod val="75000"/>
                    <a:lumOff val="25000"/>
                  </a:schemeClr>
                </a:solidFill>
                <a:latin typeface="Arial Narrow" panose="020B0606020202030204" pitchFamily="34" charset="0"/>
              </a:rPr>
              <a:t>– angle body slightly forward</a:t>
            </a:r>
          </a:p>
          <a:p>
            <a:r>
              <a:rPr lang="en-US" b="1" dirty="0">
                <a:solidFill>
                  <a:schemeClr val="tx1">
                    <a:lumMod val="75000"/>
                    <a:lumOff val="25000"/>
                  </a:schemeClr>
                </a:solidFill>
                <a:latin typeface="Arial Narrow" panose="020B0606020202030204" pitchFamily="34" charset="0"/>
              </a:rPr>
              <a:t>Eye Contact </a:t>
            </a:r>
            <a:r>
              <a:rPr lang="en-US" dirty="0">
                <a:solidFill>
                  <a:schemeClr val="tx1">
                    <a:lumMod val="75000"/>
                    <a:lumOff val="25000"/>
                  </a:schemeClr>
                </a:solidFill>
                <a:latin typeface="Arial Narrow" panose="020B0606020202030204" pitchFamily="34" charset="0"/>
              </a:rPr>
              <a:t>– focus on the person, look into their eyes without staring</a:t>
            </a:r>
          </a:p>
          <a:p>
            <a:r>
              <a:rPr lang="en-US" b="1" dirty="0">
                <a:solidFill>
                  <a:schemeClr val="tx1">
                    <a:lumMod val="75000"/>
                    <a:lumOff val="25000"/>
                  </a:schemeClr>
                </a:solidFill>
                <a:latin typeface="Arial Narrow" panose="020B0606020202030204" pitchFamily="34" charset="0"/>
              </a:rPr>
              <a:t>Relaxed </a:t>
            </a:r>
            <a:r>
              <a:rPr lang="en-US" dirty="0">
                <a:solidFill>
                  <a:schemeClr val="tx1">
                    <a:lumMod val="75000"/>
                    <a:lumOff val="25000"/>
                  </a:schemeClr>
                </a:solidFill>
                <a:latin typeface="Arial Narrow" panose="020B0606020202030204" pitchFamily="34" charset="0"/>
              </a:rPr>
              <a:t>– Calm your body and mind, be comfortable</a:t>
            </a:r>
          </a:p>
        </p:txBody>
      </p:sp>
    </p:spTree>
    <p:custDataLst>
      <p:tags r:id="rId1"/>
    </p:custDataLst>
    <p:extLst>
      <p:ext uri="{BB962C8B-B14F-4D97-AF65-F5344CB8AC3E}">
        <p14:creationId xmlns:p14="http://schemas.microsoft.com/office/powerpoint/2010/main" val="2651054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ars, as in paddles that belong in a boat."/>
          <p:cNvPicPr>
            <a:picLocks noGrp="1" noChangeAspect="1"/>
          </p:cNvPicPr>
          <p:nvPr>
            <p:ph idx="1"/>
          </p:nvPr>
        </p:nvPicPr>
        <p:blipFill rotWithShape="1">
          <a:blip r:embed="rId4" cstate="print">
            <a:grayscl/>
            <a:extLst>
              <a:ext uri="{28A0092B-C50C-407E-A947-70E740481C1C}">
                <a14:useLocalDpi xmlns:a14="http://schemas.microsoft.com/office/drawing/2010/main" val="0"/>
              </a:ext>
            </a:extLst>
          </a:blip>
          <a:srcRect r="8041"/>
          <a:stretch/>
        </p:blipFill>
        <p:spPr>
          <a:xfrm>
            <a:off x="329299" y="365126"/>
            <a:ext cx="8474885" cy="6035674"/>
          </a:xfrm>
        </p:spPr>
      </p:pic>
      <p:sp>
        <p:nvSpPr>
          <p:cNvPr id="5" name="Rectangle 4"/>
          <p:cNvSpPr/>
          <p:nvPr/>
        </p:nvSpPr>
        <p:spPr>
          <a:xfrm>
            <a:off x="329299" y="4013868"/>
            <a:ext cx="8474885" cy="238693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02888" y="4125953"/>
            <a:ext cx="7605132" cy="2062103"/>
          </a:xfrm>
          <a:prstGeom prst="rect">
            <a:avLst/>
          </a:prstGeom>
          <a:noFill/>
        </p:spPr>
        <p:txBody>
          <a:bodyPr wrap="square" rtlCol="0">
            <a:spAutoFit/>
          </a:bodyPr>
          <a:lstStyle/>
          <a:p>
            <a:pPr algn="ctr"/>
            <a:r>
              <a:rPr lang="en-US" sz="3200" dirty="0">
                <a:latin typeface="Arial Narrow" panose="020B0606020202030204" pitchFamily="34" charset="0"/>
              </a:rPr>
              <a:t>OARS</a:t>
            </a:r>
          </a:p>
          <a:p>
            <a:pPr algn="ctr"/>
            <a:r>
              <a:rPr lang="en-US" sz="2400" dirty="0">
                <a:solidFill>
                  <a:schemeClr val="tx1">
                    <a:lumMod val="75000"/>
                    <a:lumOff val="25000"/>
                  </a:schemeClr>
                </a:solidFill>
                <a:latin typeface="Arial Narrow" panose="020B0606020202030204" pitchFamily="34" charset="0"/>
              </a:rPr>
              <a:t>O – Open Ended Questions</a:t>
            </a:r>
          </a:p>
          <a:p>
            <a:pPr algn="ctr"/>
            <a:r>
              <a:rPr lang="en-US" sz="2400" dirty="0">
                <a:solidFill>
                  <a:schemeClr val="tx1">
                    <a:lumMod val="75000"/>
                    <a:lumOff val="25000"/>
                  </a:schemeClr>
                </a:solidFill>
                <a:latin typeface="Arial Narrow" panose="020B0606020202030204" pitchFamily="34" charset="0"/>
              </a:rPr>
              <a:t>A – Affirmations</a:t>
            </a:r>
          </a:p>
          <a:p>
            <a:pPr algn="ctr"/>
            <a:r>
              <a:rPr lang="en-US" sz="2400" dirty="0">
                <a:solidFill>
                  <a:schemeClr val="tx1">
                    <a:lumMod val="75000"/>
                    <a:lumOff val="25000"/>
                  </a:schemeClr>
                </a:solidFill>
                <a:latin typeface="Arial Narrow" panose="020B0606020202030204" pitchFamily="34" charset="0"/>
              </a:rPr>
              <a:t>R – Reflections</a:t>
            </a:r>
          </a:p>
          <a:p>
            <a:pPr algn="ctr"/>
            <a:r>
              <a:rPr lang="en-US" sz="2400" dirty="0">
                <a:solidFill>
                  <a:schemeClr val="tx1">
                    <a:lumMod val="75000"/>
                    <a:lumOff val="25000"/>
                  </a:schemeClr>
                </a:solidFill>
                <a:latin typeface="Arial Narrow" panose="020B0606020202030204" pitchFamily="34" charset="0"/>
              </a:rPr>
              <a:t>S – Summaries </a:t>
            </a:r>
          </a:p>
        </p:txBody>
      </p:sp>
    </p:spTree>
    <p:custDataLst>
      <p:tags r:id="rId1"/>
    </p:custDataLst>
    <p:extLst>
      <p:ext uri="{BB962C8B-B14F-4D97-AF65-F5344CB8AC3E}">
        <p14:creationId xmlns:p14="http://schemas.microsoft.com/office/powerpoint/2010/main" val="111608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irl is very surprised, looking defensive."/>
          <p:cNvPicPr>
            <a:picLocks noChangeAspect="1"/>
          </p:cNvPicPr>
          <p:nvPr/>
        </p:nvPicPr>
        <p:blipFill rotWithShape="1">
          <a:blip r:embed="rId4" cstate="print">
            <a:grayscl/>
            <a:extLst>
              <a:ext uri="{28A0092B-C50C-407E-A947-70E740481C1C}">
                <a14:useLocalDpi xmlns:a14="http://schemas.microsoft.com/office/drawing/2010/main" val="0"/>
              </a:ext>
            </a:extLst>
          </a:blip>
          <a:srcRect l="3861" t="4604" r="4419"/>
          <a:stretch/>
        </p:blipFill>
        <p:spPr>
          <a:xfrm>
            <a:off x="371475" y="400050"/>
            <a:ext cx="8432709" cy="6000750"/>
          </a:xfrm>
          <a:prstGeom prst="rect">
            <a:avLst/>
          </a:prstGeom>
        </p:spPr>
      </p:pic>
      <p:sp>
        <p:nvSpPr>
          <p:cNvPr id="5" name="Rectangle 4"/>
          <p:cNvSpPr/>
          <p:nvPr/>
        </p:nvSpPr>
        <p:spPr>
          <a:xfrm>
            <a:off x="329299" y="4013868"/>
            <a:ext cx="8474885" cy="2386932"/>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07655" y="4894775"/>
            <a:ext cx="8029908" cy="1200329"/>
          </a:xfrm>
          <a:prstGeom prst="rect">
            <a:avLst/>
          </a:prstGeom>
          <a:noFill/>
        </p:spPr>
        <p:txBody>
          <a:bodyPr wrap="square" rtlCol="0">
            <a:spAutoFit/>
          </a:bodyPr>
          <a:lstStyle/>
          <a:p>
            <a:r>
              <a:rPr lang="en-US" sz="2400" dirty="0">
                <a:solidFill>
                  <a:schemeClr val="tx1">
                    <a:lumMod val="75000"/>
                    <a:lumOff val="25000"/>
                  </a:schemeClr>
                </a:solidFill>
                <a:latin typeface="Arial Narrow" panose="020B0606020202030204" pitchFamily="34" charset="0"/>
              </a:rPr>
              <a:t>Yes, No or Short Answer:  </a:t>
            </a:r>
            <a:r>
              <a:rPr lang="en-US" sz="2400" i="1" dirty="0">
                <a:solidFill>
                  <a:schemeClr val="tx1">
                    <a:lumMod val="75000"/>
                    <a:lumOff val="25000"/>
                  </a:schemeClr>
                </a:solidFill>
                <a:latin typeface="Arial Narrow" panose="020B0606020202030204" pitchFamily="34" charset="0"/>
              </a:rPr>
              <a:t>Did you drink this week?</a:t>
            </a:r>
          </a:p>
          <a:p>
            <a:r>
              <a:rPr lang="en-US" sz="2400" dirty="0">
                <a:solidFill>
                  <a:schemeClr val="tx1">
                    <a:lumMod val="75000"/>
                    <a:lumOff val="25000"/>
                  </a:schemeClr>
                </a:solidFill>
                <a:latin typeface="Arial Narrow" panose="020B0606020202030204" pitchFamily="34" charset="0"/>
              </a:rPr>
              <a:t>Not much information is provided</a:t>
            </a:r>
          </a:p>
          <a:p>
            <a:r>
              <a:rPr lang="en-US" sz="2400" dirty="0">
                <a:solidFill>
                  <a:schemeClr val="tx1">
                    <a:lumMod val="75000"/>
                    <a:lumOff val="25000"/>
                  </a:schemeClr>
                </a:solidFill>
                <a:latin typeface="Arial Narrow" panose="020B0606020202030204" pitchFamily="34" charset="0"/>
              </a:rPr>
              <a:t>Can feel like an interrogation, puts one on the defensive</a:t>
            </a:r>
          </a:p>
        </p:txBody>
      </p:sp>
      <p:sp>
        <p:nvSpPr>
          <p:cNvPr id="10" name="TextBox 9"/>
          <p:cNvSpPr txBox="1"/>
          <p:nvPr/>
        </p:nvSpPr>
        <p:spPr>
          <a:xfrm>
            <a:off x="607655" y="4131156"/>
            <a:ext cx="7723163" cy="646331"/>
          </a:xfrm>
          <a:prstGeom prst="rect">
            <a:avLst/>
          </a:prstGeom>
          <a:noFill/>
        </p:spPr>
        <p:txBody>
          <a:bodyPr wrap="square" rtlCol="0">
            <a:spAutoFit/>
          </a:bodyPr>
          <a:lstStyle/>
          <a:p>
            <a:r>
              <a:rPr lang="en-US" sz="3600" dirty="0">
                <a:latin typeface="Arial Narrow" panose="020B0606020202030204" pitchFamily="34" charset="0"/>
              </a:rPr>
              <a:t>Closed Ended Questions</a:t>
            </a:r>
          </a:p>
        </p:txBody>
      </p:sp>
    </p:spTree>
    <p:custDataLst>
      <p:tags r:id="rId1"/>
    </p:custDataLst>
    <p:extLst>
      <p:ext uri="{BB962C8B-B14F-4D97-AF65-F5344CB8AC3E}">
        <p14:creationId xmlns:p14="http://schemas.microsoft.com/office/powerpoint/2010/main" val="450997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irl is more open, thinking."/>
          <p:cNvPicPr>
            <a:picLocks noChangeAspect="1"/>
          </p:cNvPicPr>
          <p:nvPr/>
        </p:nvPicPr>
        <p:blipFill rotWithShape="1">
          <a:blip r:embed="rId4" cstate="print">
            <a:grayscl/>
            <a:extLst>
              <a:ext uri="{28A0092B-C50C-407E-A947-70E740481C1C}">
                <a14:useLocalDpi xmlns:a14="http://schemas.microsoft.com/office/drawing/2010/main" val="0"/>
              </a:ext>
            </a:extLst>
          </a:blip>
          <a:srcRect r="8161"/>
          <a:stretch/>
        </p:blipFill>
        <p:spPr>
          <a:xfrm flipH="1">
            <a:off x="367849" y="305159"/>
            <a:ext cx="8397783" cy="6095641"/>
          </a:xfrm>
          <a:prstGeom prst="rect">
            <a:avLst/>
          </a:prstGeom>
        </p:spPr>
      </p:pic>
      <p:sp>
        <p:nvSpPr>
          <p:cNvPr id="5" name="Rectangle 4"/>
          <p:cNvSpPr/>
          <p:nvPr/>
        </p:nvSpPr>
        <p:spPr>
          <a:xfrm>
            <a:off x="329299" y="4013868"/>
            <a:ext cx="8474885" cy="238693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35790" y="4735560"/>
            <a:ext cx="8168393" cy="1200329"/>
          </a:xfrm>
          <a:prstGeom prst="rect">
            <a:avLst/>
          </a:prstGeom>
          <a:noFill/>
        </p:spPr>
        <p:txBody>
          <a:bodyPr wrap="square" rtlCol="0">
            <a:spAutoFit/>
          </a:bodyPr>
          <a:lstStyle/>
          <a:p>
            <a:r>
              <a:rPr lang="en-US" sz="2400" dirty="0">
                <a:solidFill>
                  <a:schemeClr val="tx1">
                    <a:lumMod val="75000"/>
                    <a:lumOff val="25000"/>
                  </a:schemeClr>
                </a:solidFill>
                <a:latin typeface="Arial Narrow" panose="020B0606020202030204" pitchFamily="34" charset="0"/>
              </a:rPr>
              <a:t>Opens the door to a deeper discussion</a:t>
            </a:r>
          </a:p>
          <a:p>
            <a:pPr lvl="0"/>
            <a:r>
              <a:rPr lang="en-US" sz="2400" dirty="0">
                <a:solidFill>
                  <a:schemeClr val="tx1">
                    <a:lumMod val="75000"/>
                    <a:lumOff val="25000"/>
                  </a:schemeClr>
                </a:solidFill>
                <a:latin typeface="Arial Narrow" panose="020B0606020202030204" pitchFamily="34" charset="0"/>
              </a:rPr>
              <a:t>Leaves broad latitude for how to respond</a:t>
            </a:r>
          </a:p>
          <a:p>
            <a:r>
              <a:rPr lang="en-US" sz="2400" dirty="0">
                <a:solidFill>
                  <a:schemeClr val="tx1">
                    <a:lumMod val="75000"/>
                    <a:lumOff val="25000"/>
                  </a:schemeClr>
                </a:solidFill>
                <a:latin typeface="Arial Narrow" panose="020B0606020202030204" pitchFamily="34" charset="0"/>
              </a:rPr>
              <a:t>Example: </a:t>
            </a:r>
            <a:r>
              <a:rPr lang="en-US" sz="2400" i="1" dirty="0">
                <a:solidFill>
                  <a:schemeClr val="tx1">
                    <a:lumMod val="75000"/>
                    <a:lumOff val="25000"/>
                  </a:schemeClr>
                </a:solidFill>
                <a:latin typeface="Arial Narrow" panose="020B0606020202030204" pitchFamily="34" charset="0"/>
              </a:rPr>
              <a:t>What would you like from treatment?</a:t>
            </a:r>
          </a:p>
        </p:txBody>
      </p:sp>
      <p:sp>
        <p:nvSpPr>
          <p:cNvPr id="10" name="TextBox 9"/>
          <p:cNvSpPr txBox="1"/>
          <p:nvPr/>
        </p:nvSpPr>
        <p:spPr>
          <a:xfrm>
            <a:off x="579517" y="4107763"/>
            <a:ext cx="7723163" cy="646331"/>
          </a:xfrm>
          <a:prstGeom prst="rect">
            <a:avLst/>
          </a:prstGeom>
          <a:noFill/>
        </p:spPr>
        <p:txBody>
          <a:bodyPr wrap="square" rtlCol="0">
            <a:spAutoFit/>
          </a:bodyPr>
          <a:lstStyle/>
          <a:p>
            <a:r>
              <a:rPr lang="en-US" sz="3600" dirty="0">
                <a:solidFill>
                  <a:srgbClr val="CC4927"/>
                </a:solidFill>
                <a:latin typeface="Arial Narrow" panose="020B0606020202030204" pitchFamily="34" charset="0"/>
              </a:rPr>
              <a:t>O</a:t>
            </a:r>
            <a:r>
              <a:rPr lang="en-US" sz="3600" dirty="0">
                <a:latin typeface="Arial Narrow" panose="020B0606020202030204" pitchFamily="34" charset="0"/>
              </a:rPr>
              <a:t>ARS – Open Ended Questions</a:t>
            </a:r>
          </a:p>
        </p:txBody>
      </p:sp>
    </p:spTree>
    <p:custDataLst>
      <p:tags r:id="rId1"/>
    </p:custDataLst>
    <p:extLst>
      <p:ext uri="{BB962C8B-B14F-4D97-AF65-F5344CB8AC3E}">
        <p14:creationId xmlns:p14="http://schemas.microsoft.com/office/powerpoint/2010/main" val="743827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uter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89" y="641003"/>
            <a:ext cx="8539412" cy="5690718"/>
          </a:xfrm>
          <a:prstGeom prst="rect">
            <a:avLst/>
          </a:prstGeom>
        </p:spPr>
      </p:pic>
      <p:sp>
        <p:nvSpPr>
          <p:cNvPr id="10" name="TextBox 9"/>
          <p:cNvSpPr txBox="1"/>
          <p:nvPr/>
        </p:nvSpPr>
        <p:spPr>
          <a:xfrm>
            <a:off x="2453816" y="6085500"/>
            <a:ext cx="4300059" cy="246221"/>
          </a:xfrm>
          <a:prstGeom prst="rect">
            <a:avLst/>
          </a:prstGeom>
          <a:noFill/>
        </p:spPr>
        <p:txBody>
          <a:bodyPr wrap="square" rtlCol="0">
            <a:spAutoFit/>
          </a:bodyPr>
          <a:lstStyle/>
          <a:p>
            <a:r>
              <a:rPr lang="en-US" sz="1000" dirty="0">
                <a:hlinkClick r:id="rId5"/>
              </a:rPr>
              <a:t>https://youtu.be/Hip2gP6kSEw?list=PL1UDVLmMXEEdIVofbgt4d6sLAe5pulbPC</a:t>
            </a:r>
            <a:endParaRPr lang="en-US" sz="1000" dirty="0"/>
          </a:p>
        </p:txBody>
      </p:sp>
      <p:pic>
        <p:nvPicPr>
          <p:cNvPr id="3" name="Picture 2">
            <a:hlinkClick r:id="rId5"/>
          </p:cNvPr>
          <p:cNvPicPr>
            <a:picLocks noChangeAspect="1"/>
          </p:cNvPicPr>
          <p:nvPr/>
        </p:nvPicPr>
        <p:blipFill rotWithShape="1">
          <a:blip r:embed="rId6">
            <a:grayscl/>
          </a:blip>
          <a:srcRect l="7930" t="16804" r="30340" b="21276"/>
          <a:stretch/>
        </p:blipFill>
        <p:spPr>
          <a:xfrm>
            <a:off x="1969478" y="1505243"/>
            <a:ext cx="5136089" cy="2897944"/>
          </a:xfrm>
          <a:prstGeom prst="rect">
            <a:avLst/>
          </a:prstGeom>
        </p:spPr>
      </p:pic>
    </p:spTree>
    <p:custDataLst>
      <p:tags r:id="rId1"/>
    </p:custDataLst>
    <p:extLst>
      <p:ext uri="{BB962C8B-B14F-4D97-AF65-F5344CB8AC3E}">
        <p14:creationId xmlns:p14="http://schemas.microsoft.com/office/powerpoint/2010/main" val="16295009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QFpOSvlt"/>
  <p:tag name="ARTICULATE_DESIGN_ID_CUSTOM DESIGN" val="F38k6QSs"/>
  <p:tag name="ARTICULATE_DESIGN_ID_1_OFFICE THEME" val="5APhLmcA"/>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 Template V1" id="{6249C633-2E3C-4C70-8698-17C260DD26F3}" vid="{790C1B4B-06EE-46D1-94EC-DD183DA4B17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12737</TotalTime>
  <Words>4932</Words>
  <Application>Microsoft Office PowerPoint</Application>
  <PresentationFormat>On-screen Show (4:3)</PresentationFormat>
  <Paragraphs>414</Paragraphs>
  <Slides>25</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游ゴシック</vt:lpstr>
      <vt:lpstr>游ゴシック</vt:lpstr>
      <vt:lpstr>Arial</vt:lpstr>
      <vt:lpstr>Arial Narrow</vt:lpstr>
      <vt:lpstr>Calibri</vt:lpstr>
      <vt:lpstr>Calibri Light</vt:lpstr>
      <vt:lpstr>Cambria Math</vt:lpstr>
      <vt:lpstr>Century Gothic</vt:lpstr>
      <vt:lpstr>CiscoSansTT Condensed Heavy</vt:lpstr>
      <vt:lpstr>Microsoft New Tai Lue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Places Communication Can Go 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Office of Information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Trotta, Heidi</dc:creator>
  <cp:lastModifiedBy>Trotta, Heidi</cp:lastModifiedBy>
  <cp:revision>252</cp:revision>
  <cp:lastPrinted>2021-03-24T05:13:49Z</cp:lastPrinted>
  <dcterms:created xsi:type="dcterms:W3CDTF">2021-02-09T18:05:28Z</dcterms:created>
  <dcterms:modified xsi:type="dcterms:W3CDTF">2021-06-01T21:23:01Z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EE4D955D-EF4E-44D3-BBE2-33A572F0A6B3</vt:lpwstr>
  </property>
  <property fmtid="{D5CDD505-2E9C-101B-9397-08002B2CF9AE}" pid="3" name="ArticulatePath">
    <vt:lpwstr>Idea #1</vt:lpwstr>
  </property>
</Properties>
</file>