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3.xml" ContentType="application/vnd.openxmlformats-officedocument.theme+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notesSlides/notesSlide13.xml" ContentType="application/vnd.openxmlformats-officedocument.presentationml.notesSlide+xml"/>
  <Override PartName="/ppt/tags/tag30.xml" ContentType="application/vnd.openxmlformats-officedocument.presentationml.tags+xml"/>
  <Override PartName="/ppt/notesSlides/notesSlide14.xml" ContentType="application/vnd.openxmlformats-officedocument.presentationml.notesSlide+xml"/>
  <Override PartName="/ppt/tags/tag31.xml" ContentType="application/vnd.openxmlformats-officedocument.presentationml.tags+xml"/>
  <Override PartName="/ppt/notesSlides/notesSlide15.xml" ContentType="application/vnd.openxmlformats-officedocument.presentationml.notesSlide+xml"/>
  <Override PartName="/ppt/tags/tag32.xml" ContentType="application/vnd.openxmlformats-officedocument.presentationml.tags+xml"/>
  <Override PartName="/ppt/notesSlides/notesSlide16.xml" ContentType="application/vnd.openxmlformats-officedocument.presentationml.notesSlide+xml"/>
  <Override PartName="/ppt/tags/tag33.xml" ContentType="application/vnd.openxmlformats-officedocument.presentationml.tags+xml"/>
  <Override PartName="/ppt/notesSlides/notesSlide17.xml" ContentType="application/vnd.openxmlformats-officedocument.presentationml.notesSlide+xml"/>
  <Override PartName="/ppt/tags/tag34.xml" ContentType="application/vnd.openxmlformats-officedocument.presentationml.tags+xml"/>
  <Override PartName="/ppt/notesSlides/notesSlide18.xml" ContentType="application/vnd.openxmlformats-officedocument.presentationml.notesSlide+xml"/>
  <Override PartName="/ppt/tags/tag35.xml" ContentType="application/vnd.openxmlformats-officedocument.presentationml.tags+xml"/>
  <Override PartName="/ppt/notesSlides/notesSlide19.xml" ContentType="application/vnd.openxmlformats-officedocument.presentationml.notesSlide+xml"/>
  <Override PartName="/ppt/tags/tag36.xml" ContentType="application/vnd.openxmlformats-officedocument.presentationml.tags+xml"/>
  <Override PartName="/ppt/notesSlides/notesSlide20.xml" ContentType="application/vnd.openxmlformats-officedocument.presentationml.notesSlide+xml"/>
  <Override PartName="/ppt/tags/tag37.xml" ContentType="application/vnd.openxmlformats-officedocument.presentationml.tags+xml"/>
  <Override PartName="/ppt/notesSlides/notesSlide21.xml" ContentType="application/vnd.openxmlformats-officedocument.presentationml.notesSlide+xml"/>
  <Override PartName="/ppt/tags/tag38.xml" ContentType="application/vnd.openxmlformats-officedocument.presentationml.tags+xml"/>
  <Override PartName="/ppt/notesSlides/notesSlide22.xml" ContentType="application/vnd.openxmlformats-officedocument.presentationml.notesSlide+xml"/>
  <Override PartName="/ppt/tags/tag39.xml" ContentType="application/vnd.openxmlformats-officedocument.presentationml.tags+xml"/>
  <Override PartName="/ppt/notesSlides/notesSlide23.xml" ContentType="application/vnd.openxmlformats-officedocument.presentationml.notesSlide+xml"/>
  <Override PartName="/ppt/tags/tag40.xml" ContentType="application/vnd.openxmlformats-officedocument.presentationml.tags+xml"/>
  <Override PartName="/ppt/notesSlides/notesSlide24.xml" ContentType="application/vnd.openxmlformats-officedocument.presentationml.notesSlide+xml"/>
  <Override PartName="/ppt/tags/tag41.xml" ContentType="application/vnd.openxmlformats-officedocument.presentationml.tags+xml"/>
  <Override PartName="/ppt/notesSlides/notesSlide25.xml" ContentType="application/vnd.openxmlformats-officedocument.presentationml.notesSlide+xml"/>
  <Override PartName="/ppt/tags/tag42.xml" ContentType="application/vnd.openxmlformats-officedocument.presentationml.tags+xml"/>
  <Override PartName="/ppt/notesSlides/notesSlide26.xml" ContentType="application/vnd.openxmlformats-officedocument.presentationml.notesSlide+xml"/>
  <Override PartName="/ppt/tags/tag43.xml" ContentType="application/vnd.openxmlformats-officedocument.presentationml.tags+xml"/>
  <Override PartName="/ppt/notesSlides/notesSlide27.xml" ContentType="application/vnd.openxmlformats-officedocument.presentationml.notesSlide+xml"/>
  <Override PartName="/ppt/tags/tag44.xml" ContentType="application/vnd.openxmlformats-officedocument.presentationml.tags+xml"/>
  <Override PartName="/ppt/notesSlides/notesSlide28.xml" ContentType="application/vnd.openxmlformats-officedocument.presentationml.notesSlide+xml"/>
  <Override PartName="/ppt/tags/tag45.xml" ContentType="application/vnd.openxmlformats-officedocument.presentationml.tags+xml"/>
  <Override PartName="/ppt/notesSlides/notesSlide29.xml" ContentType="application/vnd.openxmlformats-officedocument.presentationml.notesSlide+xml"/>
  <Override PartName="/ppt/tags/tag46.xml" ContentType="application/vnd.openxmlformats-officedocument.presentationml.tags+xml"/>
  <Override PartName="/ppt/notesSlides/notesSlide30.xml" ContentType="application/vnd.openxmlformats-officedocument.presentationml.notesSlide+xml"/>
  <Override PartName="/ppt/tags/tag47.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4"/>
  </p:notesMasterIdLst>
  <p:sldIdLst>
    <p:sldId id="258" r:id="rId3"/>
    <p:sldId id="279" r:id="rId4"/>
    <p:sldId id="328" r:id="rId5"/>
    <p:sldId id="330" r:id="rId6"/>
    <p:sldId id="263" r:id="rId7"/>
    <p:sldId id="295" r:id="rId8"/>
    <p:sldId id="332" r:id="rId9"/>
    <p:sldId id="326" r:id="rId10"/>
    <p:sldId id="336" r:id="rId11"/>
    <p:sldId id="337" r:id="rId12"/>
    <p:sldId id="343" r:id="rId13"/>
    <p:sldId id="342" r:id="rId14"/>
    <p:sldId id="344" r:id="rId15"/>
    <p:sldId id="345" r:id="rId16"/>
    <p:sldId id="346" r:id="rId17"/>
    <p:sldId id="347" r:id="rId18"/>
    <p:sldId id="348" r:id="rId19"/>
    <p:sldId id="317" r:id="rId20"/>
    <p:sldId id="282" r:id="rId21"/>
    <p:sldId id="351" r:id="rId22"/>
    <p:sldId id="353" r:id="rId23"/>
    <p:sldId id="354" r:id="rId24"/>
    <p:sldId id="355" r:id="rId25"/>
    <p:sldId id="356" r:id="rId26"/>
    <p:sldId id="350" r:id="rId27"/>
    <p:sldId id="275" r:id="rId28"/>
    <p:sldId id="357" r:id="rId29"/>
    <p:sldId id="358" r:id="rId30"/>
    <p:sldId id="359" r:id="rId31"/>
    <p:sldId id="327" r:id="rId32"/>
    <p:sldId id="281" r:id="rId33"/>
  </p:sldIdLst>
  <p:sldSz cx="9144000" cy="6858000" type="screen4x3"/>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f09R4esPdWWRn8sBM0oujA==" hashData="zG4pJArwW4soIry7G0VUuEZUsd6j3mwPvAif10wfytHK8q9X6LEdYJWOllfkVdQID8vWdcWVlEg0G13iY+uZJ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D292"/>
    <a:srgbClr val="C6D18F"/>
    <a:srgbClr val="94A545"/>
    <a:srgbClr val="7F7F7F"/>
    <a:srgbClr val="788537"/>
    <a:srgbClr val="586228"/>
    <a:srgbClr val="CC4927"/>
    <a:srgbClr val="F2E18C"/>
    <a:srgbClr val="DDDDD9"/>
    <a:srgbClr val="0046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04" autoAdjust="0"/>
    <p:restoredTop sz="80532" autoAdjust="0"/>
  </p:normalViewPr>
  <p:slideViewPr>
    <p:cSldViewPr snapToGrid="0">
      <p:cViewPr varScale="1">
        <p:scale>
          <a:sx n="79" d="100"/>
          <a:sy n="79" d="100"/>
        </p:scale>
        <p:origin x="1818" y="90"/>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8DCD60-B490-407E-BE3F-1DF11B2DA87A}" type="datetimeFigureOut">
              <a:rPr lang="en-US" smtClean="0"/>
              <a:t>6/1/2021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E46F02-8992-442B-B302-B3C5EB204BDA}" type="slidenum">
              <a:rPr lang="en-US" smtClean="0"/>
              <a:t>‹#›</a:t>
            </a:fld>
            <a:endParaRPr lang="en-US"/>
          </a:p>
        </p:txBody>
      </p:sp>
    </p:spTree>
    <p:extLst>
      <p:ext uri="{BB962C8B-B14F-4D97-AF65-F5344CB8AC3E}">
        <p14:creationId xmlns:p14="http://schemas.microsoft.com/office/powerpoint/2010/main" val="783534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b="1" baseline="0" dirty="0"/>
              <a:t> </a:t>
            </a:r>
            <a:r>
              <a:rPr lang="en-US" b="0" baseline="0" dirty="0"/>
              <a:t>In the previous module we introduced OARS and the foundational skills of open ended questions, affirmations, and simple reflections. During this module we will continue to build on the OARS skills by focusing on complex reflections and summaries. We’ll also spend some time practicing putting all of the OARS skills together. </a:t>
            </a:r>
          </a:p>
          <a:p>
            <a:endParaRPr lang="en-US" dirty="0"/>
          </a:p>
        </p:txBody>
      </p:sp>
      <p:sp>
        <p:nvSpPr>
          <p:cNvPr id="4" name="Slide Number Placeholder 3"/>
          <p:cNvSpPr>
            <a:spLocks noGrp="1"/>
          </p:cNvSpPr>
          <p:nvPr>
            <p:ph type="sldNum" sz="quarter" idx="10"/>
          </p:nvPr>
        </p:nvSpPr>
        <p:spPr/>
        <p:txBody>
          <a:bodyPr/>
          <a:lstStyle/>
          <a:p>
            <a:fld id="{D4E46F02-8992-442B-B302-B3C5EB204BDA}" type="slidenum">
              <a:rPr lang="en-US" smtClean="0"/>
              <a:t>1</a:t>
            </a:fld>
            <a:endParaRPr lang="en-US"/>
          </a:p>
        </p:txBody>
      </p:sp>
    </p:spTree>
    <p:extLst>
      <p:ext uri="{BB962C8B-B14F-4D97-AF65-F5344CB8AC3E}">
        <p14:creationId xmlns:p14="http://schemas.microsoft.com/office/powerpoint/2010/main" val="3074219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b="0" dirty="0"/>
              <a:t>:  Feeling</a:t>
            </a:r>
            <a:r>
              <a:rPr lang="en-US" b="0" baseline="0" dirty="0"/>
              <a:t> reflections convey a deeper understanding of not only what the person is telling you but also the emotion connected to their words, body language, and tone of voice. For example, you may be able to see that someone is upset by their facial expression, their posture, or other non-verbal cues. </a:t>
            </a:r>
            <a:r>
              <a:rPr lang="en-US" dirty="0"/>
              <a:t>When</a:t>
            </a:r>
            <a:r>
              <a:rPr lang="en-US" baseline="0" dirty="0"/>
              <a:t> reflecting feeling, you want to identify the </a:t>
            </a:r>
            <a:r>
              <a:rPr lang="en-US" dirty="0"/>
              <a:t>emotion the person is feeling.</a:t>
            </a:r>
            <a:r>
              <a:rPr lang="en-US" baseline="0" dirty="0"/>
              <a:t> Once you identify the emotion, you can then test it by making a feeling reflection such as:</a:t>
            </a:r>
            <a:r>
              <a:rPr lang="en-US" dirty="0"/>
              <a:t> “You feel....(insert a feeling word</a:t>
            </a:r>
            <a:r>
              <a:rPr lang="en-US" baseline="0" dirty="0"/>
              <a:t> such as happy, angry, frustrated, upset, worried, scared, elated, etc.</a:t>
            </a:r>
            <a:r>
              <a:rPr lang="en-US" dirty="0"/>
              <a:t>).” You can also use</a:t>
            </a:r>
            <a:r>
              <a:rPr lang="en-US" baseline="0" dirty="0"/>
              <a:t> alternative phrases for reflecting feeling such as “That makes you feel_____” or “It’s got you feeling_______”.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addition to reflecting the feeling word itself, gauge and reflect the intensity of the feeling. For example, the feeling word “happy” suggests a medium intensity feeling, where as “satisfied” suggests low intensity and “elated” suggests high intensity. All of these feeling words are in the same general category but with different intensities. Once you make the feeling reflection, t</a:t>
            </a:r>
            <a:r>
              <a:rPr lang="en-US" dirty="0"/>
              <a:t>he person may acknowledge that</a:t>
            </a:r>
            <a:r>
              <a:rPr lang="en-US" baseline="0" dirty="0"/>
              <a:t> feeling and/or intensity or they may correct you and provide a different feeling that is more accurate. Either way, using feeling reflections helps to elicit more discussion about not just the content of what the person is saying but the emotions they are feeling.</a:t>
            </a:r>
          </a:p>
        </p:txBody>
      </p:sp>
      <p:sp>
        <p:nvSpPr>
          <p:cNvPr id="4" name="Slide Number Placeholder 3"/>
          <p:cNvSpPr>
            <a:spLocks noGrp="1"/>
          </p:cNvSpPr>
          <p:nvPr>
            <p:ph type="sldNum" sz="quarter" idx="10"/>
          </p:nvPr>
        </p:nvSpPr>
        <p:spPr/>
        <p:txBody>
          <a:bodyPr/>
          <a:lstStyle/>
          <a:p>
            <a:fld id="{D4E46F02-8992-442B-B302-B3C5EB204BDA}" type="slidenum">
              <a:rPr lang="en-US" smtClean="0"/>
              <a:t>10</a:t>
            </a:fld>
            <a:endParaRPr lang="en-US"/>
          </a:p>
        </p:txBody>
      </p:sp>
    </p:spTree>
    <p:extLst>
      <p:ext uri="{BB962C8B-B14F-4D97-AF65-F5344CB8AC3E}">
        <p14:creationId xmlns:p14="http://schemas.microsoft.com/office/powerpoint/2010/main" val="1872090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Do</a:t>
            </a:r>
            <a:r>
              <a:rPr lang="en-US" dirty="0"/>
              <a:t>: Ask participants to provide a feeling reflection for the three statements on the slide. See how many different ways people can accurately reflect this feeling using different feeling words or phrases. </a:t>
            </a:r>
          </a:p>
          <a:p>
            <a:pPr marL="171450" indent="-171450">
              <a:buFont typeface="Arial" panose="020B0604020202020204" pitchFamily="34" charset="0"/>
              <a:buChar char="•"/>
            </a:pPr>
            <a:r>
              <a:rPr lang="en-US" dirty="0"/>
              <a:t>“I’ve been waiting for over a year to enroll in college and I can’t wait!”</a:t>
            </a:r>
          </a:p>
          <a:p>
            <a:pPr marL="628650" lvl="1" indent="-171450">
              <a:buFont typeface="Arial" panose="020B0604020202020204" pitchFamily="34" charset="0"/>
              <a:buChar char="•"/>
            </a:pPr>
            <a:r>
              <a:rPr lang="en-US" baseline="0" dirty="0"/>
              <a:t> </a:t>
            </a:r>
            <a:r>
              <a:rPr lang="en-US" dirty="0"/>
              <a:t>Example feeling reflection: “You feel excited!”</a:t>
            </a:r>
          </a:p>
          <a:p>
            <a:pPr marL="171450" indent="-171450">
              <a:buFont typeface="Arial" panose="020B0604020202020204" pitchFamily="34" charset="0"/>
              <a:buChar char="•"/>
            </a:pPr>
            <a:r>
              <a:rPr lang="en-US" dirty="0"/>
              <a:t>“I can’t do anything right</a:t>
            </a:r>
            <a:r>
              <a:rPr lang="en-US" baseline="0" dirty="0"/>
              <a:t> as far as my teachers are concerned. They return my assignments because they say they’re sloppy and incomplete.”</a:t>
            </a:r>
          </a:p>
          <a:p>
            <a:pPr marL="628650" lvl="1" indent="-171450">
              <a:buFont typeface="Arial" panose="020B0604020202020204" pitchFamily="34" charset="0"/>
              <a:buChar char="•"/>
            </a:pPr>
            <a:r>
              <a:rPr lang="en-US" dirty="0"/>
              <a:t>Example feeling reflection: “Tha</a:t>
            </a:r>
            <a:r>
              <a:rPr lang="en-US" baseline="0" dirty="0"/>
              <a:t>t makes you feel discouraged.”</a:t>
            </a: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“Some co-workers invited me to a party this weekend, but I don’t know if I should mix work and fun.”</a:t>
            </a:r>
          </a:p>
          <a:p>
            <a:pPr marL="628650" lvl="1" indent="-171450">
              <a:buFont typeface="Arial" panose="020B0604020202020204" pitchFamily="34" charset="0"/>
              <a:buChar char="•"/>
            </a:pPr>
            <a:r>
              <a:rPr lang="en-US" dirty="0"/>
              <a:t>Example feeling reflection: “You</a:t>
            </a:r>
            <a:r>
              <a:rPr lang="en-US" baseline="0" dirty="0"/>
              <a:t> feel apprehensive about going.”</a:t>
            </a:r>
            <a:endParaRPr lang="en-US" dirty="0"/>
          </a:p>
          <a:p>
            <a:endParaRPr lang="en-US" dirty="0"/>
          </a:p>
          <a:p>
            <a:r>
              <a:rPr lang="en-US" b="1" dirty="0"/>
              <a:t>Trainer</a:t>
            </a:r>
            <a:r>
              <a:rPr lang="en-US" b="1" baseline="0" dirty="0"/>
              <a:t> notes</a:t>
            </a:r>
            <a:r>
              <a:rPr lang="en-US" baseline="0" dirty="0"/>
              <a:t>: Vary your tone of voice and body language when reading each of the statements above to allow participants to reflect back not just what you said but how you said it.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E46F02-8992-442B-B302-B3C5EB204BDA}" type="slidenum">
              <a:rPr lang="en-US" smtClean="0"/>
              <a:t>11</a:t>
            </a:fld>
            <a:endParaRPr lang="en-US"/>
          </a:p>
        </p:txBody>
      </p:sp>
    </p:spTree>
    <p:extLst>
      <p:ext uri="{BB962C8B-B14F-4D97-AF65-F5344CB8AC3E}">
        <p14:creationId xmlns:p14="http://schemas.microsoft.com/office/powerpoint/2010/main" val="65310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Meaning reflections build on the content and feeling reflections</a:t>
            </a:r>
            <a:r>
              <a:rPr lang="en-US" baseline="0" dirty="0"/>
              <a:t> we just reviewed and allow for a fuller understanding of the person’s experience. </a:t>
            </a:r>
            <a:r>
              <a:rPr lang="en-US" dirty="0"/>
              <a:t>When</a:t>
            </a:r>
            <a:r>
              <a:rPr lang="en-US" baseline="0" dirty="0"/>
              <a:t> reflecting meaning, you are making an educated guess about w</a:t>
            </a:r>
            <a:r>
              <a:rPr lang="en-US" dirty="0"/>
              <a:t>hat you think the</a:t>
            </a:r>
            <a:r>
              <a:rPr lang="en-US" baseline="0" dirty="0"/>
              <a:t> person </a:t>
            </a:r>
            <a:r>
              <a:rPr lang="en-US" dirty="0"/>
              <a:t>means and how it connects with the</a:t>
            </a:r>
            <a:r>
              <a:rPr lang="en-US" baseline="0" dirty="0"/>
              <a:t> feelings they are conveying. </a:t>
            </a:r>
            <a:r>
              <a:rPr lang="en-US" dirty="0"/>
              <a:t>You want to reflect </a:t>
            </a:r>
            <a:r>
              <a:rPr lang="en-US" baseline="0" dirty="0"/>
              <a:t>the</a:t>
            </a:r>
            <a:r>
              <a:rPr lang="en-US" dirty="0"/>
              <a:t> content and the feeling in the same reflection.</a:t>
            </a:r>
            <a:r>
              <a:rPr lang="en-US" baseline="0" dirty="0"/>
              <a:t> </a:t>
            </a:r>
            <a:r>
              <a:rPr lang="en-US" dirty="0">
                <a:cs typeface="Calibri"/>
              </a:rPr>
              <a:t>This prompts the person to go to a deeper level of meaning about the change. </a:t>
            </a:r>
            <a:r>
              <a:rPr lang="en-US" dirty="0"/>
              <a:t>Remember</a:t>
            </a:r>
            <a:r>
              <a:rPr lang="en-US" baseline="0" dirty="0"/>
              <a:t> as we discussed with forming a feeling reflection, you want to look out for not only the words the person is using but also any body language that might suggest an emotion. A meaning reflection might sound like, You feel_________</a:t>
            </a:r>
            <a:r>
              <a:rPr lang="en-US" dirty="0"/>
              <a:t>(feeling word) because______________ (rephrasing</a:t>
            </a:r>
            <a:r>
              <a:rPr lang="en-US" baseline="0" dirty="0"/>
              <a:t> </a:t>
            </a:r>
            <a:r>
              <a:rPr lang="en-US" dirty="0"/>
              <a:t>content). </a:t>
            </a:r>
          </a:p>
        </p:txBody>
      </p:sp>
      <p:sp>
        <p:nvSpPr>
          <p:cNvPr id="4" name="Slide Number Placeholder 3"/>
          <p:cNvSpPr>
            <a:spLocks noGrp="1"/>
          </p:cNvSpPr>
          <p:nvPr>
            <p:ph type="sldNum" sz="quarter" idx="10"/>
          </p:nvPr>
        </p:nvSpPr>
        <p:spPr/>
        <p:txBody>
          <a:bodyPr/>
          <a:lstStyle/>
          <a:p>
            <a:fld id="{D4E46F02-8992-442B-B302-B3C5EB204BDA}" type="slidenum">
              <a:rPr lang="en-US" smtClean="0"/>
              <a:t>12</a:t>
            </a:fld>
            <a:endParaRPr lang="en-US"/>
          </a:p>
        </p:txBody>
      </p:sp>
    </p:spTree>
    <p:extLst>
      <p:ext uri="{BB962C8B-B14F-4D97-AF65-F5344CB8AC3E}">
        <p14:creationId xmlns:p14="http://schemas.microsoft.com/office/powerpoint/2010/main" val="3756059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Do</a:t>
            </a:r>
            <a:r>
              <a:rPr lang="en-US" dirty="0"/>
              <a:t>: Ask participants to provide a meaning reflection for the three statements on the slide. See how many different ways people can accurately reflect</a:t>
            </a:r>
            <a:r>
              <a:rPr lang="en-US" baseline="0" dirty="0"/>
              <a:t> meaning by </a:t>
            </a:r>
            <a:r>
              <a:rPr lang="en-US" dirty="0"/>
              <a:t>using different words and phrases to reflect feeling </a:t>
            </a:r>
            <a:r>
              <a:rPr lang="en-US" baseline="0" dirty="0"/>
              <a:t>and content</a:t>
            </a:r>
            <a:r>
              <a:rPr lang="en-US" dirty="0"/>
              <a:t>. </a:t>
            </a:r>
          </a:p>
          <a:p>
            <a:pPr marL="171450" indent="-171450">
              <a:buFont typeface="Arial" panose="020B0604020202020204" pitchFamily="34" charset="0"/>
              <a:buChar char="•"/>
            </a:pPr>
            <a:r>
              <a:rPr lang="en-US" dirty="0"/>
              <a:t>“My mom has been taking me to my job this past month, but now she says she doesn’t have the time to drop me off every morning.”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Example</a:t>
            </a:r>
            <a:r>
              <a:rPr lang="en-US" baseline="0" dirty="0"/>
              <a:t> meaning reflection: </a:t>
            </a:r>
            <a:r>
              <a:rPr lang="en-US" dirty="0"/>
              <a:t>“You feel upset because your mom won’t drive you to work.”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 went</a:t>
            </a:r>
            <a:r>
              <a:rPr lang="en-US" baseline="0" dirty="0"/>
              <a:t> to visit my sister today in the hospital. We had a great visit. When I went to give her a hug goodbye, she looked in my eyes and started smiling and then crying. I think my stopping by made her happy.”</a:t>
            </a:r>
            <a:endParaRPr lang="en-US" dirty="0"/>
          </a:p>
          <a:p>
            <a:pPr marL="628650" lvl="1" indent="-171450">
              <a:buFont typeface="Arial" panose="020B0604020202020204" pitchFamily="34" charset="0"/>
              <a:buChar char="•"/>
            </a:pPr>
            <a:r>
              <a:rPr lang="en-US" dirty="0"/>
              <a:t>Example meaning reflection: “You feel pleased</a:t>
            </a:r>
            <a:r>
              <a:rPr lang="en-US" baseline="0" dirty="0"/>
              <a:t> because you were able to brighten your sister’s day."</a:t>
            </a: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“Work has been extremely hectic this week. I don’t think I’ll ever be able to catch up.”</a:t>
            </a:r>
          </a:p>
          <a:p>
            <a:pPr marL="628650" lvl="1" indent="-171450">
              <a:buFont typeface="Arial" panose="020B0604020202020204" pitchFamily="34" charset="0"/>
              <a:buChar char="•"/>
            </a:pPr>
            <a:r>
              <a:rPr lang="en-US" dirty="0"/>
              <a:t>Example</a:t>
            </a:r>
            <a:r>
              <a:rPr lang="en-US" baseline="0" dirty="0"/>
              <a:t> meaning reflection: “You feel overwhelmed because your job requires a lot from you right now.”</a:t>
            </a:r>
            <a:endParaRPr lang="en-US" dirty="0"/>
          </a:p>
          <a:p>
            <a:endParaRPr lang="en-US" dirty="0"/>
          </a:p>
          <a:p>
            <a:r>
              <a:rPr lang="en-US" b="1" dirty="0"/>
              <a:t>Trainer</a:t>
            </a:r>
            <a:r>
              <a:rPr lang="en-US" b="1" baseline="0" dirty="0"/>
              <a:t> notes</a:t>
            </a:r>
            <a:r>
              <a:rPr lang="en-US" baseline="0" dirty="0"/>
              <a:t>: Vary your tone of voice and body language when reading each of the statements above to allow participants to reflect back not just what you said but how you said it</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D4E46F02-8992-442B-B302-B3C5EB204BDA}" type="slidenum">
              <a:rPr lang="en-US" smtClean="0"/>
              <a:t>13</a:t>
            </a:fld>
            <a:endParaRPr lang="en-US"/>
          </a:p>
        </p:txBody>
      </p:sp>
    </p:spTree>
    <p:extLst>
      <p:ext uri="{BB962C8B-B14F-4D97-AF65-F5344CB8AC3E}">
        <p14:creationId xmlns:p14="http://schemas.microsoft.com/office/powerpoint/2010/main" val="2372875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b="0" dirty="0"/>
              <a:t>A</a:t>
            </a:r>
            <a:r>
              <a:rPr lang="en-US" b="0" baseline="0" dirty="0"/>
              <a:t> d</a:t>
            </a:r>
            <a:r>
              <a:rPr lang="en-US" b="0" dirty="0"/>
              <a:t>ouble sided reflection attempts</a:t>
            </a:r>
            <a:r>
              <a:rPr lang="en-US" b="0" baseline="0" dirty="0"/>
              <a:t> to</a:t>
            </a:r>
            <a:r>
              <a:rPr lang="en-US" b="0" dirty="0"/>
              <a:t> capture and highlight both sides of a person’s ambivalence about a change.</a:t>
            </a:r>
            <a:r>
              <a:rPr lang="en-US" b="0" baseline="0" dirty="0"/>
              <a:t> This type of reflection allows you to demonstrate that you understand the person is ambivalent or uncertain about the change and they are experiencing a double bind. The double bind means that the person sees both the pros and cons of changing and not changing and you are helping to highlight this by reflecting back both sides of the experience. Double sided reflections often take the form of, On the one hand ________ (insert one side of the ambivalence), and on the other hand __________ (insert the other side of the ambivalence). </a:t>
            </a:r>
            <a:r>
              <a:rPr lang="en-US" b="0" dirty="0"/>
              <a:t>Be sure </a:t>
            </a:r>
            <a:r>
              <a:rPr lang="en-US" b="0" baseline="0" dirty="0"/>
              <a:t>to use “and”, not “but”, when reflecting back both sides to the person. The use of “and” gives equal weight to both sides of the reflection. </a:t>
            </a:r>
          </a:p>
        </p:txBody>
      </p:sp>
      <p:sp>
        <p:nvSpPr>
          <p:cNvPr id="4" name="Slide Number Placeholder 3"/>
          <p:cNvSpPr>
            <a:spLocks noGrp="1"/>
          </p:cNvSpPr>
          <p:nvPr>
            <p:ph type="sldNum" sz="quarter" idx="10"/>
          </p:nvPr>
        </p:nvSpPr>
        <p:spPr/>
        <p:txBody>
          <a:bodyPr/>
          <a:lstStyle/>
          <a:p>
            <a:fld id="{D4E46F02-8992-442B-B302-B3C5EB204BDA}" type="slidenum">
              <a:rPr lang="en-US" smtClean="0"/>
              <a:t>14</a:t>
            </a:fld>
            <a:endParaRPr lang="en-US"/>
          </a:p>
        </p:txBody>
      </p:sp>
    </p:spTree>
    <p:extLst>
      <p:ext uri="{BB962C8B-B14F-4D97-AF65-F5344CB8AC3E}">
        <p14:creationId xmlns:p14="http://schemas.microsoft.com/office/powerpoint/2010/main" val="2030743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Do</a:t>
            </a:r>
            <a:r>
              <a:rPr lang="en-US" dirty="0"/>
              <a:t>: Ask participants to provide a double sided reflection for the three statements on the slide. See how many different ways people can accurately reflect the double bind</a:t>
            </a:r>
            <a:r>
              <a:rPr lang="en-US" baseline="0" dirty="0"/>
              <a:t> illustrated by </a:t>
            </a:r>
            <a:r>
              <a:rPr lang="en-US" dirty="0"/>
              <a:t>using different words</a:t>
            </a:r>
            <a:r>
              <a:rPr lang="en-US" baseline="0" dirty="0"/>
              <a:t> and phrases</a:t>
            </a:r>
            <a:r>
              <a:rPr lang="en-US" dirty="0"/>
              <a:t>. </a:t>
            </a:r>
          </a:p>
          <a:p>
            <a:pPr marL="171450" indent="-171450">
              <a:buFont typeface="Arial" panose="020B0604020202020204" pitchFamily="34" charset="0"/>
              <a:buChar char="•"/>
            </a:pPr>
            <a:r>
              <a:rPr lang="en-US" dirty="0"/>
              <a:t>“I</a:t>
            </a:r>
            <a:r>
              <a:rPr lang="en-US" baseline="0" dirty="0"/>
              <a:t> really need a job to pay off my student loans before I get too far behind, but I know I‘ll just end up quitting or getting fired like all of my past jobs.”</a:t>
            </a:r>
          </a:p>
          <a:p>
            <a:pPr marL="628650" lvl="1" indent="-171450">
              <a:buFont typeface="Arial" panose="020B0604020202020204" pitchFamily="34" charset="0"/>
              <a:buChar char="•"/>
            </a:pPr>
            <a:r>
              <a:rPr lang="en-US" baseline="0" dirty="0"/>
              <a:t>Example double sided reflection: “On the one hand you want to find work because you need the money and on the other hand you’re afraid to try because it might not work out.”</a:t>
            </a:r>
          </a:p>
          <a:p>
            <a:pPr marL="171450" indent="-171450">
              <a:buFont typeface="Arial" panose="020B0604020202020204" pitchFamily="34" charset="0"/>
              <a:buChar char="•"/>
            </a:pPr>
            <a:r>
              <a:rPr lang="en-US" b="0" baseline="0" dirty="0"/>
              <a:t>“I’m really looking forward to retiring next year. I have some things lined up like a little traveling and watching my grandson, but what else am I going to do all day?</a:t>
            </a:r>
            <a:r>
              <a:rPr lang="en-US" dirty="0">
                <a:ea typeface="+mn-lt"/>
                <a:cs typeface="+mn-lt"/>
              </a:rPr>
              <a:t>“</a:t>
            </a:r>
          </a:p>
          <a:p>
            <a:pPr marL="628650" lvl="1" indent="-171450">
              <a:buFont typeface="Arial" panose="020B0604020202020204" pitchFamily="34" charset="0"/>
              <a:buChar char="•"/>
            </a:pPr>
            <a:r>
              <a:rPr lang="en-US" dirty="0">
                <a:ea typeface="+mn-lt"/>
                <a:cs typeface="+mn-lt"/>
              </a:rPr>
              <a:t>Example</a:t>
            </a:r>
            <a:r>
              <a:rPr lang="en-US" baseline="0" dirty="0">
                <a:ea typeface="+mn-lt"/>
                <a:cs typeface="+mn-lt"/>
              </a:rPr>
              <a:t> double sided reflection: “</a:t>
            </a:r>
            <a:r>
              <a:rPr lang="en-US" dirty="0">
                <a:ea typeface="+mn-lt"/>
                <a:cs typeface="+mn-lt"/>
              </a:rPr>
              <a:t>You’re excited about retiring and you’re not sure what you’re going to do with your free time.</a:t>
            </a:r>
            <a:r>
              <a:rPr lang="en-US" baseline="0" dirty="0">
                <a:ea typeface="+mn-lt"/>
                <a:cs typeface="+mn-lt"/>
              </a:rPr>
              <a:t>”</a:t>
            </a:r>
            <a:endParaRPr lang="en-US" dirty="0"/>
          </a:p>
          <a:p>
            <a:pPr marL="171450" indent="-171450">
              <a:buFont typeface="Arial" panose="020B0604020202020204" pitchFamily="34" charset="0"/>
              <a:buChar char="•"/>
            </a:pPr>
            <a:r>
              <a:rPr lang="en-US" dirty="0"/>
              <a:t>“I’m not sure I can quit drinking and still settle down and relax</a:t>
            </a:r>
            <a:r>
              <a:rPr lang="en-US" baseline="0" dirty="0"/>
              <a:t> in the evenings after a long day. I just feel so bad now every morning after I drink.”</a:t>
            </a:r>
          </a:p>
          <a:p>
            <a:pPr marL="628650" lvl="1" indent="-171450">
              <a:buFont typeface="Arial" panose="020B0604020202020204" pitchFamily="34" charset="0"/>
              <a:buChar char="•"/>
            </a:pPr>
            <a:r>
              <a:rPr lang="en-US" baseline="0" dirty="0"/>
              <a:t> Example double sided reflection: </a:t>
            </a:r>
            <a:r>
              <a:rPr lang="en-US" dirty="0"/>
              <a:t>“On the one hand drinking helps you</a:t>
            </a:r>
            <a:r>
              <a:rPr lang="en-US" baseline="0" dirty="0"/>
              <a:t> unwind after work</a:t>
            </a:r>
            <a:r>
              <a:rPr lang="en-US" dirty="0"/>
              <a:t> and on the other hand you’re starting to see</a:t>
            </a:r>
            <a:r>
              <a:rPr lang="en-US" baseline="0" dirty="0"/>
              <a:t> t</a:t>
            </a:r>
            <a:r>
              <a:rPr lang="en-US" dirty="0"/>
              <a:t>he physical toll it’s taking on you.”</a:t>
            </a:r>
          </a:p>
          <a:p>
            <a:pPr marL="171450" lvl="0" indent="-171450">
              <a:buFont typeface="Arial" panose="020B0604020202020204" pitchFamily="34" charset="0"/>
              <a:buChar char="•"/>
            </a:pPr>
            <a:endParaRPr lang="en-US" dirty="0"/>
          </a:p>
          <a:p>
            <a:pPr marL="0" lvl="0" indent="0">
              <a:buFont typeface="Arial" panose="020B0604020202020204" pitchFamily="34" charset="0"/>
              <a:buNone/>
            </a:pPr>
            <a:r>
              <a:rPr lang="en-US" b="1" dirty="0"/>
              <a:t>Trainer</a:t>
            </a:r>
            <a:r>
              <a:rPr lang="en-US" b="1" baseline="0" dirty="0"/>
              <a:t> notes: </a:t>
            </a:r>
            <a:r>
              <a:rPr lang="en-US" baseline="0" dirty="0"/>
              <a:t>Be aware of and correct participants’ use of “but” instead of “and” when they are practicing double-sided reflections. </a:t>
            </a:r>
            <a:endParaRPr lang="en-US" dirty="0"/>
          </a:p>
        </p:txBody>
      </p:sp>
      <p:sp>
        <p:nvSpPr>
          <p:cNvPr id="4" name="Slide Number Placeholder 3"/>
          <p:cNvSpPr>
            <a:spLocks noGrp="1"/>
          </p:cNvSpPr>
          <p:nvPr>
            <p:ph type="sldNum" sz="quarter" idx="10"/>
          </p:nvPr>
        </p:nvSpPr>
        <p:spPr/>
        <p:txBody>
          <a:bodyPr/>
          <a:lstStyle/>
          <a:p>
            <a:fld id="{D4E46F02-8992-442B-B302-B3C5EB204BDA}" type="slidenum">
              <a:rPr lang="en-US" smtClean="0"/>
              <a:t>15</a:t>
            </a:fld>
            <a:endParaRPr lang="en-US"/>
          </a:p>
        </p:txBody>
      </p:sp>
    </p:spTree>
    <p:extLst>
      <p:ext uri="{BB962C8B-B14F-4D97-AF65-F5344CB8AC3E}">
        <p14:creationId xmlns:p14="http://schemas.microsoft.com/office/powerpoint/2010/main" val="3795161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b="1" baseline="0" dirty="0"/>
              <a:t> </a:t>
            </a:r>
            <a:r>
              <a:rPr lang="en-US" b="0" dirty="0"/>
              <a:t>Amplified reflections emphasize the conflicting thoughts a person might</a:t>
            </a:r>
            <a:r>
              <a:rPr lang="en-US" b="0" baseline="0" dirty="0"/>
              <a:t> have about the change they want to make. When you use an amplified reflection, you </a:t>
            </a:r>
            <a:r>
              <a:rPr lang="en-US" b="0" dirty="0"/>
              <a:t>prompt</a:t>
            </a:r>
            <a:r>
              <a:rPr lang="en-US" b="0" baseline="0" dirty="0"/>
              <a:t> </a:t>
            </a:r>
            <a:r>
              <a:rPr lang="en-US" b="0" dirty="0"/>
              <a:t>the person to re-evaluate what they said in light of the overstated</a:t>
            </a:r>
            <a:r>
              <a:rPr lang="en-US" b="0" baseline="0" dirty="0"/>
              <a:t> idea you choose to highlight and amplify for them and it can encourage them to argue for the opposite of what they originally said. </a:t>
            </a:r>
            <a:r>
              <a:rPr lang="en-US" dirty="0"/>
              <a:t>You</a:t>
            </a:r>
            <a:r>
              <a:rPr lang="en-US" baseline="0" dirty="0"/>
              <a:t> are intentionally reflecting what the person said in an exaggerated manner. </a:t>
            </a:r>
            <a:r>
              <a:rPr lang="en-US" dirty="0">
                <a:ea typeface="+mn-lt"/>
                <a:cs typeface="+mn-lt"/>
              </a:rPr>
              <a:t>This should</a:t>
            </a:r>
            <a:r>
              <a:rPr lang="en-US" baseline="0" dirty="0">
                <a:ea typeface="+mn-lt"/>
                <a:cs typeface="+mn-lt"/>
              </a:rPr>
              <a:t> be done in a genuine way, without too much exaggeration, so that it does not appear sarcastic or too extreme. You can use an amplified reflection to over or under emphasize a point. The amplification helps the person see the other side of their ambivalence and can be a helpful response to sustain talk. An example of an amplified reflection is - Statement: “My doctor says I need to go on a diet, but what does he know?” Reflection: “Your health isn’t impacted </a:t>
            </a:r>
            <a:r>
              <a:rPr lang="en-US" i="1" baseline="0" dirty="0">
                <a:ea typeface="+mn-lt"/>
                <a:cs typeface="+mn-lt"/>
              </a:rPr>
              <a:t>at all </a:t>
            </a:r>
            <a:r>
              <a:rPr lang="en-US" baseline="0" dirty="0">
                <a:ea typeface="+mn-lt"/>
                <a:cs typeface="+mn-lt"/>
              </a:rPr>
              <a:t>by your eating habits.”</a:t>
            </a:r>
          </a:p>
        </p:txBody>
      </p:sp>
      <p:sp>
        <p:nvSpPr>
          <p:cNvPr id="4" name="Slide Number Placeholder 3"/>
          <p:cNvSpPr>
            <a:spLocks noGrp="1"/>
          </p:cNvSpPr>
          <p:nvPr>
            <p:ph type="sldNum" sz="quarter" idx="10"/>
          </p:nvPr>
        </p:nvSpPr>
        <p:spPr/>
        <p:txBody>
          <a:bodyPr/>
          <a:lstStyle/>
          <a:p>
            <a:fld id="{D4E46F02-8992-442B-B302-B3C5EB204BDA}" type="slidenum">
              <a:rPr lang="en-US" smtClean="0"/>
              <a:t>16</a:t>
            </a:fld>
            <a:endParaRPr lang="en-US"/>
          </a:p>
        </p:txBody>
      </p:sp>
    </p:spTree>
    <p:extLst>
      <p:ext uri="{BB962C8B-B14F-4D97-AF65-F5344CB8AC3E}">
        <p14:creationId xmlns:p14="http://schemas.microsoft.com/office/powerpoint/2010/main" val="2159062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Do</a:t>
            </a:r>
            <a:r>
              <a:rPr lang="en-US" dirty="0"/>
              <a:t>: Ask participants to provide an</a:t>
            </a:r>
            <a:r>
              <a:rPr lang="en-US" baseline="0" dirty="0"/>
              <a:t> amplified reflection for</a:t>
            </a:r>
            <a:r>
              <a:rPr lang="en-US" dirty="0"/>
              <a:t> the three statements on the slide. See how many different ways people can accurately formulate</a:t>
            </a:r>
            <a:r>
              <a:rPr lang="en-US" baseline="0" dirty="0"/>
              <a:t> an amplified reflection</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ea typeface="+mn-lt"/>
              <a:cs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ea typeface="+mn-lt"/>
                <a:cs typeface="+mn-lt"/>
              </a:rPr>
              <a:t>“My parents keep getting on me to go back to school and finish my degree, but I’m not going to do it just because they say so.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ea typeface="+mn-lt"/>
                <a:cs typeface="+mn-lt"/>
              </a:rPr>
              <a:t>Example amplified reflection: “Your parents are the</a:t>
            </a:r>
            <a:r>
              <a:rPr lang="en-US" i="1" baseline="0" dirty="0">
                <a:ea typeface="+mn-lt"/>
                <a:cs typeface="+mn-lt"/>
              </a:rPr>
              <a:t> only</a:t>
            </a:r>
            <a:r>
              <a:rPr lang="en-US" i="0" baseline="0" dirty="0">
                <a:ea typeface="+mn-lt"/>
                <a:cs typeface="+mn-lt"/>
              </a:rPr>
              <a:t> </a:t>
            </a:r>
            <a:r>
              <a:rPr lang="en-US" baseline="0" dirty="0">
                <a:ea typeface="+mn-lt"/>
                <a:cs typeface="+mn-lt"/>
              </a:rPr>
              <a:t>reason why you would return to college.”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ea typeface="+mn-lt"/>
                <a:cs typeface="+mn-lt"/>
              </a:rPr>
              <a:t>“I can’t help thinking that once I get married my life will finally be perfect.”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Example</a:t>
            </a:r>
            <a:r>
              <a:rPr lang="en-US" baseline="0" dirty="0"/>
              <a:t> amplified reflection: </a:t>
            </a:r>
            <a:r>
              <a:rPr lang="en-US" dirty="0"/>
              <a:t>“</a:t>
            </a:r>
            <a:r>
              <a:rPr lang="en-US" dirty="0">
                <a:ea typeface="+mn-lt"/>
                <a:cs typeface="+mn-lt"/>
              </a:rPr>
              <a:t>The </a:t>
            </a:r>
            <a:r>
              <a:rPr lang="en-US" i="1" dirty="0">
                <a:ea typeface="+mn-lt"/>
                <a:cs typeface="+mn-lt"/>
              </a:rPr>
              <a:t>only</a:t>
            </a:r>
            <a:r>
              <a:rPr lang="en-US" dirty="0">
                <a:ea typeface="+mn-lt"/>
                <a:cs typeface="+mn-lt"/>
              </a:rPr>
              <a:t> thing</a:t>
            </a:r>
            <a:r>
              <a:rPr lang="en-US" baseline="0" dirty="0">
                <a:ea typeface="+mn-lt"/>
                <a:cs typeface="+mn-lt"/>
              </a:rPr>
              <a:t> that will make your life better is to marry someone.”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ea typeface="+mn-lt"/>
                <a:cs typeface="+mn-lt"/>
              </a:rPr>
              <a:t>“I can’t quit drinking. This is what my friends and I do together. I’ll be left out if I don’t go to bars with them.”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ea typeface="+mn-lt"/>
                <a:cs typeface="+mn-lt"/>
              </a:rPr>
              <a:t>Example amplified reflection: “Your friends won’t </a:t>
            </a:r>
            <a:r>
              <a:rPr lang="en-US" i="1" baseline="0" dirty="0">
                <a:ea typeface="+mn-lt"/>
                <a:cs typeface="+mn-lt"/>
              </a:rPr>
              <a:t>ever</a:t>
            </a:r>
            <a:r>
              <a:rPr lang="en-US" baseline="0" dirty="0">
                <a:ea typeface="+mn-lt"/>
                <a:cs typeface="+mn-lt"/>
              </a:rPr>
              <a:t> want to hang out with you if you don’t drink with them.”</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ea typeface="+mn-lt"/>
              <a:cs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ea typeface="+mn-lt"/>
                <a:cs typeface="+mn-lt"/>
              </a:rPr>
              <a:t>Trainer notes: </a:t>
            </a:r>
            <a:r>
              <a:rPr lang="en-US" baseline="0" dirty="0">
                <a:ea typeface="+mn-lt"/>
                <a:cs typeface="+mn-lt"/>
              </a:rPr>
              <a:t>Notice and correct participants’ tone of voice if it sounds sarcastic or not genuine when making amplified reflections. </a:t>
            </a:r>
          </a:p>
        </p:txBody>
      </p:sp>
      <p:sp>
        <p:nvSpPr>
          <p:cNvPr id="4" name="Slide Number Placeholder 3"/>
          <p:cNvSpPr>
            <a:spLocks noGrp="1"/>
          </p:cNvSpPr>
          <p:nvPr>
            <p:ph type="sldNum" sz="quarter" idx="10"/>
          </p:nvPr>
        </p:nvSpPr>
        <p:spPr/>
        <p:txBody>
          <a:bodyPr/>
          <a:lstStyle/>
          <a:p>
            <a:fld id="{D4E46F02-8992-442B-B302-B3C5EB204BDA}" type="slidenum">
              <a:rPr lang="en-US" smtClean="0"/>
              <a:t>17</a:t>
            </a:fld>
            <a:endParaRPr lang="en-US"/>
          </a:p>
        </p:txBody>
      </p:sp>
    </p:spTree>
    <p:extLst>
      <p:ext uri="{BB962C8B-B14F-4D97-AF65-F5344CB8AC3E}">
        <p14:creationId xmlns:p14="http://schemas.microsoft.com/office/powerpoint/2010/main" val="884328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a:t>
            </a:r>
            <a:r>
              <a:rPr lang="en-US" dirty="0"/>
              <a:t> L</a:t>
            </a:r>
            <a:r>
              <a:rPr lang="en-US" baseline="0" dirty="0"/>
              <a:t>et’s watch the video of Katty and Anthony that we saw the beginning of when we covered simple reflections in the last module. This time we’re going to listen for the complex reflections Anthony uses. We’ll play the video from the beginning so you may hear some simple reflections early on, but continue to listen for the complex reflections. </a:t>
            </a:r>
            <a:r>
              <a:rPr lang="en-US" baseline="0" dirty="0">
                <a:cs typeface="Calibri"/>
              </a:rPr>
              <a:t>As you view the video, consider the following and we will review as a group at the conclusion of the video.</a:t>
            </a:r>
          </a:p>
          <a:p>
            <a:pPr marL="228600" indent="-228600">
              <a:buFont typeface="Arial" panose="020B0604020202020204" pitchFamily="34" charset="0"/>
              <a:buChar char="•"/>
            </a:pPr>
            <a:r>
              <a:rPr lang="en-US" baseline="0" dirty="0">
                <a:cs typeface="Calibri"/>
              </a:rPr>
              <a:t>What were the complex reflections that you heard Anthony use when talking with Katty? </a:t>
            </a:r>
          </a:p>
          <a:p>
            <a:pPr marL="228600" indent="-228600">
              <a:buFont typeface="Arial" panose="020B0604020202020204" pitchFamily="34" charset="0"/>
              <a:buChar char="•"/>
            </a:pPr>
            <a:r>
              <a:rPr lang="en-US" baseline="0" dirty="0">
                <a:cs typeface="Calibri"/>
              </a:rPr>
              <a:t>What was </a:t>
            </a:r>
            <a:r>
              <a:rPr lang="en-US" baseline="0" dirty="0" err="1">
                <a:cs typeface="Calibri"/>
              </a:rPr>
              <a:t>Katty's</a:t>
            </a:r>
            <a:r>
              <a:rPr lang="en-US" baseline="0" dirty="0">
                <a:cs typeface="Calibri"/>
              </a:rPr>
              <a:t> response when Anthony reflected back (note: If necessary, prompt the group or highlight how the use of reflections were used to evoke from Katty her reasons for change).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a:p>
            <a:r>
              <a:rPr lang="en-US" sz="1200" b="1" i="0" u="none" strike="noStrike" kern="1200" dirty="0">
                <a:solidFill>
                  <a:schemeClr val="tx1"/>
                </a:solidFill>
                <a:effectLst/>
                <a:latin typeface="+mn-lt"/>
                <a:ea typeface="+mn-ea"/>
                <a:cs typeface="+mn-cs"/>
              </a:rPr>
              <a:t>Video Link:</a:t>
            </a:r>
            <a:endParaRPr lang="en-US" sz="1200" b="1" i="0" u="none" strike="noStrike" kern="1200" baseline="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https://youtu.be/TbDG9W_iNTk?list=PL1UDVLmMXEEdIVofbgt4d6sLAe5pulbPC</a:t>
            </a:r>
          </a:p>
        </p:txBody>
      </p:sp>
      <p:sp>
        <p:nvSpPr>
          <p:cNvPr id="4" name="Slide Number Placeholder 3"/>
          <p:cNvSpPr>
            <a:spLocks noGrp="1"/>
          </p:cNvSpPr>
          <p:nvPr>
            <p:ph type="sldNum" sz="quarter" idx="10"/>
          </p:nvPr>
        </p:nvSpPr>
        <p:spPr/>
        <p:txBody>
          <a:bodyPr/>
          <a:lstStyle/>
          <a:p>
            <a:fld id="{D4E46F02-8992-442B-B302-B3C5EB204BDA}" type="slidenum">
              <a:rPr lang="en-US" smtClean="0"/>
              <a:t>18</a:t>
            </a:fld>
            <a:endParaRPr lang="en-US"/>
          </a:p>
        </p:txBody>
      </p:sp>
    </p:spTree>
    <p:extLst>
      <p:ext uri="{BB962C8B-B14F-4D97-AF65-F5344CB8AC3E}">
        <p14:creationId xmlns:p14="http://schemas.microsoft.com/office/powerpoint/2010/main" val="3184211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b="1" dirty="0"/>
              <a:t>:</a:t>
            </a:r>
            <a:r>
              <a:rPr lang="en-US" dirty="0"/>
              <a:t> Now that we’ve practiced the complex reflections separately and watched a demonstration of them, let’s practice using the various reflections in combination, along with some of the other skills</a:t>
            </a:r>
            <a:r>
              <a:rPr lang="en-US" baseline="0" dirty="0"/>
              <a:t>.</a:t>
            </a:r>
          </a:p>
          <a:p>
            <a:r>
              <a:rPr lang="en-US" baseline="0" dirty="0"/>
              <a:t> </a:t>
            </a:r>
          </a:p>
          <a:p>
            <a:r>
              <a:rPr lang="en-US" b="1" baseline="0" dirty="0"/>
              <a:t>Do: </a:t>
            </a:r>
            <a:r>
              <a:rPr lang="en-US" b="0" baseline="0" dirty="0"/>
              <a:t> Ask the group to get</a:t>
            </a:r>
            <a:r>
              <a:rPr lang="en-US" dirty="0"/>
              <a:t> into pairs. Ask them to</a:t>
            </a:r>
            <a:r>
              <a:rPr lang="en-US" baseline="0" dirty="0"/>
              <a:t>: </a:t>
            </a:r>
          </a:p>
          <a:p>
            <a:pPr marL="228600" indent="-228600">
              <a:buFont typeface="Arial" panose="020B0604020202020204" pitchFamily="34" charset="0"/>
              <a:buChar char="•"/>
            </a:pPr>
            <a:r>
              <a:rPr lang="en-US" dirty="0"/>
              <a:t>Take a minute or two to think about what you would like your life to look like 5 years from now.</a:t>
            </a:r>
          </a:p>
          <a:p>
            <a:pPr marL="228600" indent="-228600">
              <a:buFont typeface="Arial" panose="020B0604020202020204" pitchFamily="34" charset="0"/>
              <a:buChar char="•"/>
            </a:pPr>
            <a:r>
              <a:rPr lang="en-US" dirty="0"/>
              <a:t>Once you are both ready, identify who would like to begin as the speaker. The listener will ask open ended questions and provide reflections to engage with the speaker on the topic of what they want their life to look like in 5 years. The listener </a:t>
            </a:r>
            <a:r>
              <a:rPr lang="en-US" baseline="0" dirty="0"/>
              <a:t>may need to use open ended questions, simple reflections, and affirmations before the discussion lends itself to offering complex reflections. Try to incorporate as many of the types of complex reflections as possible.</a:t>
            </a:r>
            <a:endParaRPr lang="en-US" dirty="0"/>
          </a:p>
          <a:p>
            <a:pPr marL="228600" indent="-228600">
              <a:buFont typeface="Arial" panose="020B0604020202020204" pitchFamily="34" charset="0"/>
              <a:buChar char="•"/>
            </a:pPr>
            <a:r>
              <a:rPr lang="en-US" dirty="0"/>
              <a:t>After 4-5 complex reflections, the listener and the speaker can switch roles. </a:t>
            </a:r>
          </a:p>
          <a:p>
            <a:pPr marL="228600" indent="-228600">
              <a:buAutoNum type="arabicPeriod"/>
            </a:pPr>
            <a:endParaRPr lang="en-US" dirty="0"/>
          </a:p>
          <a:p>
            <a:pPr marL="0" indent="0">
              <a:buNone/>
            </a:pPr>
            <a:r>
              <a:rPr lang="en-US" dirty="0"/>
              <a:t>Process this activity</a:t>
            </a:r>
            <a:r>
              <a:rPr lang="en-US" baseline="0" dirty="0"/>
              <a:t> by asking participants:</a:t>
            </a:r>
          </a:p>
          <a:p>
            <a:pPr marL="171450" indent="-171450">
              <a:buFont typeface="Arial" panose="020B0604020202020204" pitchFamily="34" charset="0"/>
              <a:buChar char="•"/>
            </a:pPr>
            <a:r>
              <a:rPr lang="en-US" baseline="0" dirty="0"/>
              <a:t>What was your experience providing complex reflections in a larger conversation?</a:t>
            </a:r>
          </a:p>
          <a:p>
            <a:pPr marL="628650" lvl="1" indent="-171450">
              <a:buFont typeface="Arial" panose="020B0604020202020204" pitchFamily="34" charset="0"/>
              <a:buChar char="•"/>
            </a:pPr>
            <a:r>
              <a:rPr lang="en-US" baseline="0" dirty="0"/>
              <a:t>What types of reflections were you able to use? Were any easier or more difficulty to use and why?</a:t>
            </a:r>
          </a:p>
          <a:p>
            <a:pPr marL="171450" lvl="0" indent="-171450">
              <a:buFont typeface="Arial" panose="020B0604020202020204" pitchFamily="34" charset="0"/>
              <a:buChar char="•"/>
            </a:pPr>
            <a:r>
              <a:rPr lang="en-US" baseline="0" dirty="0"/>
              <a:t>How did the speaker respond to your complex reflections?</a:t>
            </a:r>
          </a:p>
          <a:p>
            <a:pPr marL="628650" lvl="1" indent="-171450">
              <a:buFont typeface="Arial" panose="020B0604020202020204" pitchFamily="34" charset="0"/>
              <a:buChar char="•"/>
            </a:pPr>
            <a:r>
              <a:rPr lang="en-US" baseline="0" dirty="0"/>
              <a:t>What effect did the reflections have on the speaker?</a:t>
            </a:r>
          </a:p>
          <a:p>
            <a:pPr marL="171450" lvl="0" indent="-171450">
              <a:buFont typeface="Arial" panose="020B0604020202020204" pitchFamily="34" charset="0"/>
              <a:buChar char="•"/>
            </a:pPr>
            <a:r>
              <a:rPr lang="en-US" baseline="0" dirty="0"/>
              <a:t>When you were the speaker, what did it feel like when the listener offered reflections?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Trainer notes: </a:t>
            </a:r>
            <a:r>
              <a:rPr lang="en-US" b="0" dirty="0"/>
              <a:t>As participants are practicing, listen in on various pairs so you can offer feedback or use examples you heard during the activity processing. </a:t>
            </a:r>
          </a:p>
        </p:txBody>
      </p:sp>
      <p:sp>
        <p:nvSpPr>
          <p:cNvPr id="4" name="Slide Number Placeholder 3"/>
          <p:cNvSpPr>
            <a:spLocks noGrp="1"/>
          </p:cNvSpPr>
          <p:nvPr>
            <p:ph type="sldNum" sz="quarter" idx="10"/>
          </p:nvPr>
        </p:nvSpPr>
        <p:spPr/>
        <p:txBody>
          <a:bodyPr/>
          <a:lstStyle/>
          <a:p>
            <a:fld id="{D4E46F02-8992-442B-B302-B3C5EB204BDA}" type="slidenum">
              <a:rPr lang="en-US" smtClean="0"/>
              <a:t>19</a:t>
            </a:fld>
            <a:endParaRPr lang="en-US"/>
          </a:p>
        </p:txBody>
      </p:sp>
    </p:spTree>
    <p:extLst>
      <p:ext uri="{BB962C8B-B14F-4D97-AF65-F5344CB8AC3E}">
        <p14:creationId xmlns:p14="http://schemas.microsoft.com/office/powerpoint/2010/main" val="129722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Say: </a:t>
            </a:r>
            <a:r>
              <a:rPr lang="en-US" b="0" baseline="0" dirty="0"/>
              <a:t>To start, let’s talk a little more about what we covered in Module 4: </a:t>
            </a:r>
            <a:r>
              <a:rPr lang="en-US" sz="1200" dirty="0"/>
              <a:t>MI Skills</a:t>
            </a:r>
            <a:r>
              <a:rPr lang="en-US" sz="1200" baseline="0" dirty="0"/>
              <a:t> Part 1</a:t>
            </a:r>
            <a:r>
              <a:rPr lang="en-US" sz="1200" b="0" baseline="0" dirty="0"/>
              <a:t>. I</a:t>
            </a:r>
            <a:r>
              <a:rPr lang="en-US" b="0" baseline="0" dirty="0"/>
              <a:t>n that module we: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Identified the difference between open and closed ended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Reviewed</a:t>
            </a:r>
            <a:r>
              <a:rPr lang="en-US" baseline="0" dirty="0">
                <a:cs typeface="Calibri"/>
              </a:rPr>
              <a:t> how to use open ended questions</a:t>
            </a:r>
            <a:r>
              <a:rPr lang="en-US" dirty="0">
                <a:cs typeface="Calibri"/>
              </a:rPr>
              <a:t> to help elicit change talk from the person making the change,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Practiced using simple reflections,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Generated behaviorally specific affirmations.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As a brief reminder, open ended questions are designed to get more than brief one word responses and are a strategy used in evoking information from the person about their desired change and motivation for that change. Simple reflections include repetition, which repeats back what the person said using their words, and rephrasing, which repeats the content of what the person said, but using your own words. Affirmations are a special type of reflection and are used to identify and comment on a person’s strengths. Affirmations help to build confidence in the person regarding their abilities and also to help build your relationship and alliance. Affirmations are not just compliments; they focus on specific behaviors</a:t>
            </a:r>
            <a:r>
              <a:rPr lang="en-US" sz="1200" dirty="0">
                <a:ea typeface="+mn-lt"/>
                <a:cs typeface="+mn-lt"/>
              </a:rPr>
              <a:t>, particularly those related to the target behavior.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ea typeface="+mn-lt"/>
              <a:cs typeface="+mn-lt"/>
            </a:endParaRPr>
          </a:p>
          <a:p>
            <a:r>
              <a:rPr lang="en-US" sz="1200" b="1" kern="1200" dirty="0">
                <a:solidFill>
                  <a:schemeClr val="tx1"/>
                </a:solidFill>
                <a:effectLst/>
                <a:latin typeface="+mn-lt"/>
                <a:ea typeface="+mn-ea"/>
                <a:cs typeface="+mn-cs"/>
              </a:rPr>
              <a:t>Do:</a:t>
            </a:r>
            <a:r>
              <a:rPr lang="en-US" sz="1200" kern="1200" dirty="0">
                <a:solidFill>
                  <a:schemeClr val="tx1"/>
                </a:solidFill>
                <a:effectLst/>
                <a:latin typeface="+mn-lt"/>
                <a:ea typeface="+mn-ea"/>
                <a:cs typeface="+mn-cs"/>
              </a:rPr>
              <a:t> Ask participants: </a:t>
            </a:r>
          </a:p>
          <a:p>
            <a:pPr lvl="0"/>
            <a:r>
              <a:rPr lang="en-US" sz="1200" kern="1200" dirty="0">
                <a:solidFill>
                  <a:schemeClr val="tx1"/>
                </a:solidFill>
                <a:effectLst/>
                <a:latin typeface="+mn-lt"/>
                <a:ea typeface="+mn-ea"/>
                <a:cs typeface="+mn-cs"/>
              </a:rPr>
              <a:t>What was the most important thing you took away from Module 4?</a:t>
            </a:r>
          </a:p>
          <a:p>
            <a:pPr lvl="0"/>
            <a:r>
              <a:rPr lang="en-US" sz="1200" kern="1200" dirty="0">
                <a:solidFill>
                  <a:schemeClr val="tx1"/>
                </a:solidFill>
                <a:effectLst/>
                <a:latin typeface="+mn-lt"/>
                <a:ea typeface="+mn-ea"/>
                <a:cs typeface="+mn-cs"/>
              </a:rPr>
              <a:t>How did your work with participants change based on what you learned in Module 4?</a:t>
            </a:r>
          </a:p>
          <a:p>
            <a:pPr lvl="0"/>
            <a:r>
              <a:rPr lang="en-US" sz="1200" kern="1200" dirty="0">
                <a:solidFill>
                  <a:schemeClr val="tx1"/>
                </a:solidFill>
                <a:effectLst/>
                <a:latin typeface="+mn-lt"/>
                <a:ea typeface="+mn-ea"/>
                <a:cs typeface="+mn-cs"/>
              </a:rPr>
              <a:t>What questions do you have about what was covered in Module 4?</a:t>
            </a:r>
            <a:endParaRPr lang="en-US" b="1" dirty="0">
              <a:cs typeface="Calibri"/>
            </a:endParaRP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p:txBody>
      </p:sp>
      <p:sp>
        <p:nvSpPr>
          <p:cNvPr id="4" name="Slide Number Placeholder 3"/>
          <p:cNvSpPr>
            <a:spLocks noGrp="1"/>
          </p:cNvSpPr>
          <p:nvPr>
            <p:ph type="sldNum" sz="quarter" idx="10"/>
          </p:nvPr>
        </p:nvSpPr>
        <p:spPr/>
        <p:txBody>
          <a:bodyPr/>
          <a:lstStyle/>
          <a:p>
            <a:fld id="{D4E46F02-8992-442B-B302-B3C5EB204BDA}" type="slidenum">
              <a:rPr lang="en-US" smtClean="0"/>
              <a:t>2</a:t>
            </a:fld>
            <a:endParaRPr lang="en-US"/>
          </a:p>
        </p:txBody>
      </p:sp>
    </p:spTree>
    <p:extLst>
      <p:ext uri="{BB962C8B-B14F-4D97-AF65-F5344CB8AC3E}">
        <p14:creationId xmlns:p14="http://schemas.microsoft.com/office/powerpoint/2010/main" val="2605302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Core</a:t>
            </a:r>
            <a:r>
              <a:rPr lang="en-US" b="1" baseline="0" dirty="0"/>
              <a:t> Message: </a:t>
            </a:r>
            <a:r>
              <a:rPr lang="en-US" sz="1200" b="1" i="0" kern="1200" dirty="0">
                <a:solidFill>
                  <a:schemeClr val="tx1"/>
                </a:solidFill>
                <a:effectLst/>
                <a:latin typeface="+mn-lt"/>
                <a:ea typeface="+mn-ea"/>
                <a:cs typeface="+mn-cs"/>
              </a:rPr>
              <a:t>Summaries </a:t>
            </a:r>
            <a:r>
              <a:rPr lang="en-US" b="1" baseline="0" dirty="0"/>
              <a:t>pull together several pieces of the conversation, </a:t>
            </a:r>
            <a:r>
              <a:rPr lang="en-US" b="1" dirty="0"/>
              <a:t>drawing together content from two or more prior statements,</a:t>
            </a:r>
            <a:r>
              <a:rPr lang="en-US" b="1" baseline="0" dirty="0"/>
              <a:t> and reflect how they fit together.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b="0" dirty="0"/>
              <a:t>Now we’re going to move on to summaries. </a:t>
            </a:r>
            <a:r>
              <a:rPr lang="en-US" dirty="0"/>
              <a:t>Summaries are similar to reflections in that they reflect back what the person has shared, demonstrate we are listening and that we understand, and a</a:t>
            </a:r>
            <a:r>
              <a:rPr lang="en-US" baseline="0" dirty="0"/>
              <a:t>llow us to clarify any misunderstandings. Summaries differ from the reflections we’ve discussed so far because instead of focusing on one thing that’s been shared, they pull together several pieces of the conversation, </a:t>
            </a:r>
            <a:r>
              <a:rPr lang="en-US" dirty="0"/>
              <a:t>drawing together content from two or more prior statements,</a:t>
            </a:r>
            <a:r>
              <a:rPr lang="en-US" baseline="0" dirty="0"/>
              <a:t> and reflect how they fit together.</a:t>
            </a:r>
          </a:p>
          <a:p>
            <a:r>
              <a:rPr lang="en-US" baseline="0" dirty="0"/>
              <a:t>  </a:t>
            </a:r>
          </a:p>
          <a:p>
            <a:r>
              <a:rPr lang="en-US" baseline="0" dirty="0"/>
              <a:t>Summaries also allow practitioners to reflect back any change talk that the person provides and are useful in highlighting important elements of the discussion. They encourage continued expression and deepening of the discussion. They can highlight both sides of an individual’s ambivalence about change. </a:t>
            </a:r>
          </a:p>
          <a:p>
            <a:endParaRPr lang="en-US" baseline="0" dirty="0"/>
          </a:p>
          <a:p>
            <a:r>
              <a:rPr lang="en-US" baseline="0" dirty="0"/>
              <a:t>Summaries can be used to begin a conversation or periodically throughout your exchange to check in with the person and consolidate or organize information that’s been discussed so far. They are especially important when you are transitioning from one topic to another, shifting the discussion if the person becomes stuck,  and when you’re finishing up your conversation.</a:t>
            </a:r>
          </a:p>
          <a:p>
            <a:endParaRPr lang="en-US" dirty="0"/>
          </a:p>
          <a:p>
            <a:endParaRPr lang="en-US" dirty="0"/>
          </a:p>
        </p:txBody>
      </p:sp>
      <p:sp>
        <p:nvSpPr>
          <p:cNvPr id="4" name="Slide Number Placeholder 3"/>
          <p:cNvSpPr>
            <a:spLocks noGrp="1"/>
          </p:cNvSpPr>
          <p:nvPr>
            <p:ph type="sldNum" sz="quarter" idx="10"/>
          </p:nvPr>
        </p:nvSpPr>
        <p:spPr/>
        <p:txBody>
          <a:bodyPr/>
          <a:lstStyle/>
          <a:p>
            <a:fld id="{D4E46F02-8992-442B-B302-B3C5EB204BDA}" type="slidenum">
              <a:rPr lang="en-US" smtClean="0"/>
              <a:t>20</a:t>
            </a:fld>
            <a:endParaRPr lang="en-US"/>
          </a:p>
        </p:txBody>
      </p:sp>
    </p:spTree>
    <p:extLst>
      <p:ext uri="{BB962C8B-B14F-4D97-AF65-F5344CB8AC3E}">
        <p14:creationId xmlns:p14="http://schemas.microsoft.com/office/powerpoint/2010/main" val="1253743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Say</a:t>
            </a:r>
            <a:r>
              <a:rPr lang="en-US" baseline="0" dirty="0"/>
              <a:t>: There are different types of summaries you can use. They each serve a specific purpose. There are collecting, linking, and transitional summaries.</a:t>
            </a:r>
            <a:endParaRPr lang="en-US" altLang="en-US" i="1" dirty="0"/>
          </a:p>
          <a:p>
            <a:pPr marL="171450" indent="-171450">
              <a:buFont typeface="Arial" panose="020B0604020202020204" pitchFamily="34" charset="0"/>
              <a:buChar char="•"/>
            </a:pPr>
            <a:endParaRPr lang="en-US" altLang="en-US" i="1" dirty="0"/>
          </a:p>
          <a:p>
            <a:pPr marL="0" indent="0">
              <a:buFont typeface="Arial" panose="020B0604020202020204" pitchFamily="34" charset="0"/>
              <a:buNone/>
            </a:pPr>
            <a:r>
              <a:rPr lang="en-US" altLang="en-US" i="1" dirty="0"/>
              <a:t>Collecting</a:t>
            </a:r>
            <a:r>
              <a:rPr lang="en-US" altLang="en-US" i="0" baseline="0" dirty="0"/>
              <a:t> </a:t>
            </a:r>
            <a:r>
              <a:rPr lang="en-US" altLang="en-US" i="1" baseline="0" dirty="0"/>
              <a:t>summaries</a:t>
            </a:r>
            <a:r>
              <a:rPr lang="en-US" altLang="en-US" i="0" baseline="0" dirty="0"/>
              <a:t> are used to collect inter-related information </a:t>
            </a:r>
            <a:r>
              <a:rPr lang="en-US" altLang="en-US" dirty="0"/>
              <a:t>that has been shared by the person and reflect</a:t>
            </a:r>
            <a:r>
              <a:rPr lang="en-US" altLang="en-US" baseline="0" dirty="0"/>
              <a:t> it back. Collecting summaries are helpful if someone has provided a lot of information and you want to reflect back what you have heard so far in order to show the person that you are understanding them and listening. Collecting summaries can be used to keep the momentum of the discussion going.  An example of a collecting summary is, “Let me make sure I’m understanding what you’ve shared so far. You’re interested in moving into an apartment by yourself, because you’ve been having difficulties getting along with your roommates and you’re also concerned about feeling lonely if you live alone.”</a:t>
            </a:r>
          </a:p>
        </p:txBody>
      </p:sp>
      <p:sp>
        <p:nvSpPr>
          <p:cNvPr id="4" name="Slide Number Placeholder 3"/>
          <p:cNvSpPr>
            <a:spLocks noGrp="1"/>
          </p:cNvSpPr>
          <p:nvPr>
            <p:ph type="sldNum" sz="quarter" idx="10"/>
          </p:nvPr>
        </p:nvSpPr>
        <p:spPr/>
        <p:txBody>
          <a:bodyPr/>
          <a:lstStyle/>
          <a:p>
            <a:fld id="{D4E46F02-8992-442B-B302-B3C5EB204BDA}" type="slidenum">
              <a:rPr lang="en-US" smtClean="0"/>
              <a:t>21</a:t>
            </a:fld>
            <a:endParaRPr lang="en-US"/>
          </a:p>
        </p:txBody>
      </p:sp>
    </p:spTree>
    <p:extLst>
      <p:ext uri="{BB962C8B-B14F-4D97-AF65-F5344CB8AC3E}">
        <p14:creationId xmlns:p14="http://schemas.microsoft.com/office/powerpoint/2010/main" val="2677081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Say</a:t>
            </a:r>
            <a:r>
              <a:rPr lang="en-US" baseline="0" dirty="0"/>
              <a:t>: </a:t>
            </a:r>
            <a:r>
              <a:rPr lang="en-US" altLang="en-US" sz="1200" i="1" dirty="0">
                <a:latin typeface="+mn-lt"/>
              </a:rPr>
              <a:t>Linking</a:t>
            </a:r>
            <a:r>
              <a:rPr lang="en-US" altLang="en-US" sz="1200" dirty="0">
                <a:latin typeface="+mn-lt"/>
              </a:rPr>
              <a:t> </a:t>
            </a:r>
            <a:r>
              <a:rPr lang="en-US" altLang="en-US" sz="1200" i="1" dirty="0">
                <a:latin typeface="+mn-lt"/>
              </a:rPr>
              <a:t>summaries</a:t>
            </a:r>
            <a:r>
              <a:rPr lang="en-US" altLang="en-US" sz="1200" dirty="0">
                <a:latin typeface="+mn-lt"/>
              </a:rPr>
              <a:t> connect </a:t>
            </a:r>
            <a:r>
              <a:rPr lang="en-US" altLang="en-US" sz="1200" baseline="0" dirty="0">
                <a:latin typeface="+mn-lt"/>
              </a:rPr>
              <a:t>or pull together </a:t>
            </a:r>
            <a:r>
              <a:rPr lang="en-US" altLang="en-US" sz="1200" dirty="0">
                <a:latin typeface="+mn-lt"/>
              </a:rPr>
              <a:t>pieces that the person has shared in the current conversation with something they</a:t>
            </a:r>
            <a:r>
              <a:rPr lang="en-US" altLang="en-US" sz="1200" baseline="0" dirty="0">
                <a:latin typeface="+mn-lt"/>
              </a:rPr>
              <a:t> shared with you earlier, either earlier in the current session or in a prior conversation. By incorporating information from various discussions, you’re helping them make connections they may not otherwise have seen. An example of a linking summary is, “</a:t>
            </a:r>
            <a:r>
              <a:rPr lang="en-US" sz="1200" kern="1200" dirty="0">
                <a:solidFill>
                  <a:schemeClr val="tx1"/>
                </a:solidFill>
                <a:effectLst/>
                <a:latin typeface="+mn-lt"/>
                <a:ea typeface="+mn-ea"/>
                <a:cs typeface="+mn-cs"/>
              </a:rPr>
              <a:t>As I hear you talking today about being afraid to get back into the workforce, I remember when we first met and you expressed your fear about starting the training program you just completed.</a:t>
            </a:r>
            <a:r>
              <a:rPr lang="en-US" altLang="en-US" sz="1200" dirty="0">
                <a:latin typeface="+mn-lt"/>
              </a:rPr>
              <a:t>”</a:t>
            </a:r>
          </a:p>
        </p:txBody>
      </p:sp>
      <p:sp>
        <p:nvSpPr>
          <p:cNvPr id="4" name="Slide Number Placeholder 3"/>
          <p:cNvSpPr>
            <a:spLocks noGrp="1"/>
          </p:cNvSpPr>
          <p:nvPr>
            <p:ph type="sldNum" sz="quarter" idx="10"/>
          </p:nvPr>
        </p:nvSpPr>
        <p:spPr/>
        <p:txBody>
          <a:bodyPr/>
          <a:lstStyle/>
          <a:p>
            <a:fld id="{D4E46F02-8992-442B-B302-B3C5EB204BDA}" type="slidenum">
              <a:rPr lang="en-US" smtClean="0"/>
              <a:t>22</a:t>
            </a:fld>
            <a:endParaRPr lang="en-US"/>
          </a:p>
        </p:txBody>
      </p:sp>
    </p:spTree>
    <p:extLst>
      <p:ext uri="{BB962C8B-B14F-4D97-AF65-F5344CB8AC3E}">
        <p14:creationId xmlns:p14="http://schemas.microsoft.com/office/powerpoint/2010/main" val="1459259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baseline="0" dirty="0" smtClean="0"/>
              <a:t>Say</a:t>
            </a:r>
            <a:r>
              <a:rPr lang="en-US" sz="1200" baseline="0" dirty="0"/>
              <a:t>: </a:t>
            </a:r>
            <a:r>
              <a:rPr lang="en-US" altLang="en-US" sz="1200" i="1" dirty="0"/>
              <a:t>Transitional summaries </a:t>
            </a:r>
            <a:r>
              <a:rPr lang="en-US" altLang="en-US" sz="1200" baseline="0" dirty="0"/>
              <a:t>bring together </a:t>
            </a:r>
            <a:r>
              <a:rPr lang="en-US" altLang="en-US" sz="1200" dirty="0"/>
              <a:t>what has happened or what has been discussed so far</a:t>
            </a:r>
            <a:r>
              <a:rPr lang="en-US" altLang="en-US" sz="1200" baseline="0" dirty="0"/>
              <a:t> </a:t>
            </a:r>
            <a:r>
              <a:rPr lang="en-US" altLang="en-US" sz="1200" dirty="0"/>
              <a:t>and </a:t>
            </a:r>
            <a:r>
              <a:rPr lang="en-US" altLang="en-US" sz="1200" i="0" dirty="0"/>
              <a:t>transition</a:t>
            </a:r>
            <a:r>
              <a:rPr lang="en-US" altLang="en-US" sz="1200" dirty="0"/>
              <a:t> to a new task or change direction.</a:t>
            </a:r>
            <a:r>
              <a:rPr lang="en-US" altLang="en-US" sz="1200" baseline="0" dirty="0"/>
              <a:t> </a:t>
            </a:r>
            <a:r>
              <a:rPr lang="en-US" altLang="en-US" sz="1200" dirty="0"/>
              <a:t>An example</a:t>
            </a:r>
            <a:r>
              <a:rPr lang="en-US" altLang="en-US" sz="1200" baseline="0" dirty="0"/>
              <a:t> of a transition summary is “B</a:t>
            </a:r>
            <a:r>
              <a:rPr lang="en-US" altLang="en-US" sz="1200" dirty="0"/>
              <a:t>efore we wrap our discussion for today, let me summarize what I’ve heard</a:t>
            </a:r>
            <a:r>
              <a:rPr lang="en-US" altLang="ja-JP" sz="1200" dirty="0"/>
              <a:t> so far, and you can let me know if I’ve missed anything. You haven’t been feeling well physically and this scares you because several members of your family have had serious health conditions.  You think it might be time to see a doctor and that’s scary for you.“</a:t>
            </a:r>
          </a:p>
        </p:txBody>
      </p:sp>
      <p:sp>
        <p:nvSpPr>
          <p:cNvPr id="4" name="Slide Number Placeholder 3"/>
          <p:cNvSpPr>
            <a:spLocks noGrp="1"/>
          </p:cNvSpPr>
          <p:nvPr>
            <p:ph type="sldNum" sz="quarter" idx="10"/>
          </p:nvPr>
        </p:nvSpPr>
        <p:spPr/>
        <p:txBody>
          <a:bodyPr/>
          <a:lstStyle/>
          <a:p>
            <a:fld id="{D4E46F02-8992-442B-B302-B3C5EB204BDA}" type="slidenum">
              <a:rPr lang="en-US" smtClean="0"/>
              <a:t>23</a:t>
            </a:fld>
            <a:endParaRPr lang="en-US"/>
          </a:p>
        </p:txBody>
      </p:sp>
    </p:spTree>
    <p:extLst>
      <p:ext uri="{BB962C8B-B14F-4D97-AF65-F5344CB8AC3E}">
        <p14:creationId xmlns:p14="http://schemas.microsoft.com/office/powerpoint/2010/main" val="4158684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baseline="0" dirty="0" smtClean="0">
                <a:latin typeface="+mn-lt"/>
              </a:rPr>
              <a:t>Say</a:t>
            </a:r>
            <a:r>
              <a:rPr lang="en-US" sz="1200" baseline="0" dirty="0">
                <a:latin typeface="+mn-lt"/>
              </a:rPr>
              <a:t>: </a:t>
            </a:r>
            <a:r>
              <a:rPr lang="en-US" altLang="ja-JP" sz="1200" dirty="0">
                <a:latin typeface="+mn-lt"/>
              </a:rPr>
              <a:t>Double sided reflections can also serve as effective summaries in situations where the person is expressing ambivalence. Regardless of the type of summary you use, </a:t>
            </a:r>
            <a:r>
              <a:rPr lang="en-US" sz="1200" dirty="0">
                <a:latin typeface="+mn-lt"/>
              </a:rPr>
              <a:t>emphasis is always placed on shining a light on the persons change talk.</a:t>
            </a:r>
            <a:endParaRPr lang="en-US" altLang="ja-JP" sz="1200" dirty="0">
              <a:latin typeface="+mn-lt"/>
            </a:endParaRPr>
          </a:p>
          <a:p>
            <a:endParaRPr lang="en-US" b="1" dirty="0">
              <a:cs typeface="Calibri"/>
            </a:endParaRPr>
          </a:p>
          <a:p>
            <a:endParaRPr lang="en-US" dirty="0"/>
          </a:p>
        </p:txBody>
      </p:sp>
      <p:sp>
        <p:nvSpPr>
          <p:cNvPr id="4" name="Slide Number Placeholder 3"/>
          <p:cNvSpPr>
            <a:spLocks noGrp="1"/>
          </p:cNvSpPr>
          <p:nvPr>
            <p:ph type="sldNum" sz="quarter" idx="10"/>
          </p:nvPr>
        </p:nvSpPr>
        <p:spPr/>
        <p:txBody>
          <a:bodyPr/>
          <a:lstStyle/>
          <a:p>
            <a:fld id="{D4E46F02-8992-442B-B302-B3C5EB204BDA}" type="slidenum">
              <a:rPr lang="en-US" smtClean="0"/>
              <a:t>24</a:t>
            </a:fld>
            <a:endParaRPr lang="en-US"/>
          </a:p>
        </p:txBody>
      </p:sp>
    </p:spTree>
    <p:extLst>
      <p:ext uri="{BB962C8B-B14F-4D97-AF65-F5344CB8AC3E}">
        <p14:creationId xmlns:p14="http://schemas.microsoft.com/office/powerpoint/2010/main" val="543477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It can be helpful to remember the following guidelines when making a summary statement. </a:t>
            </a:r>
          </a:p>
          <a:p>
            <a:pPr marL="171450" indent="-171450">
              <a:buFont typeface="Arial" panose="020B0604020202020204" pitchFamily="34" charset="0"/>
              <a:buChar char="•"/>
            </a:pPr>
            <a:r>
              <a:rPr lang="en-US" dirty="0"/>
              <a:t>Begin by stating that you are making a summary. For example:</a:t>
            </a:r>
          </a:p>
          <a:p>
            <a:pPr marL="628650" lvl="1" indent="-171450">
              <a:buFont typeface="Arial" panose="020B0604020202020204" pitchFamily="34" charset="0"/>
              <a:buChar char="•"/>
            </a:pPr>
            <a:r>
              <a:rPr lang="en-US" dirty="0"/>
              <a:t>Let me see if I understand so far…</a:t>
            </a:r>
          </a:p>
          <a:p>
            <a:pPr marL="628650" lvl="1" indent="-171450">
              <a:buFont typeface="Arial" panose="020B0604020202020204" pitchFamily="34" charset="0"/>
              <a:buChar char="•"/>
            </a:pPr>
            <a:r>
              <a:rPr lang="en-US" dirty="0"/>
              <a:t>Here’s what I’ve heard. Tell me if I’ve missed something. </a:t>
            </a:r>
          </a:p>
          <a:p>
            <a:pPr marL="171450" lvl="0" indent="-171450">
              <a:buFont typeface="Arial" panose="020B0604020202020204" pitchFamily="34" charset="0"/>
              <a:buChar char="•"/>
            </a:pPr>
            <a:r>
              <a:rPr lang="en-US" dirty="0"/>
              <a:t>If the person is feeling ambivalent or “two ways” about changing, speak both sides of the uncertainty in the summary – like in a double-sided reflection. For example:</a:t>
            </a:r>
          </a:p>
          <a:p>
            <a:pPr marL="628650" lvl="1" indent="-171450">
              <a:buFont typeface="Arial" panose="020B0604020202020204" pitchFamily="34" charset="0"/>
              <a:buChar char="•"/>
            </a:pPr>
            <a:r>
              <a:rPr lang="en-US" dirty="0"/>
              <a:t>One the one hand you… on the other hand…</a:t>
            </a:r>
          </a:p>
          <a:p>
            <a:pPr marL="171450" indent="-171450">
              <a:buFont typeface="Arial" panose="020B0604020202020204" pitchFamily="34" charset="0"/>
              <a:buChar char="•"/>
            </a:pPr>
            <a:r>
              <a:rPr lang="en-US" dirty="0"/>
              <a:t>Highlight any change talk you heard. For example:</a:t>
            </a:r>
          </a:p>
          <a:p>
            <a:pPr marL="628650" lvl="1" indent="-171450">
              <a:buFont typeface="Arial" panose="020B0604020202020204" pitchFamily="34" charset="0"/>
              <a:buChar char="•"/>
            </a:pPr>
            <a:r>
              <a:rPr lang="en-US" dirty="0"/>
              <a:t>You mentioned a few reasons you might want to make this change, including…</a:t>
            </a:r>
          </a:p>
          <a:p>
            <a:pPr marL="171450" indent="-171450">
              <a:buFont typeface="Arial" panose="020B0604020202020204" pitchFamily="34" charset="0"/>
              <a:buChar char="•"/>
            </a:pPr>
            <a:r>
              <a:rPr lang="en-US" dirty="0"/>
              <a:t>Invite the person to correct any errors in your understanding or anything you missed. Be careful to use open ended questions here. You don’t want to ask, have I missed anything?  Instead ask: </a:t>
            </a:r>
          </a:p>
          <a:p>
            <a:pPr marL="628650" lvl="1" indent="-171450">
              <a:buFont typeface="Arial" panose="020B0604020202020204" pitchFamily="34" charset="0"/>
              <a:buChar char="•"/>
            </a:pPr>
            <a:r>
              <a:rPr lang="en-US" dirty="0"/>
              <a:t>What else would you add?</a:t>
            </a:r>
          </a:p>
          <a:p>
            <a:pPr marL="628650" lvl="1" indent="-171450">
              <a:buFont typeface="Arial" panose="020B0604020202020204" pitchFamily="34" charset="0"/>
              <a:buChar char="•"/>
            </a:pPr>
            <a:r>
              <a:rPr lang="en-US" dirty="0"/>
              <a:t>What have I missed?</a:t>
            </a:r>
          </a:p>
          <a:p>
            <a:endParaRPr lang="en-US" dirty="0"/>
          </a:p>
        </p:txBody>
      </p:sp>
      <p:sp>
        <p:nvSpPr>
          <p:cNvPr id="4" name="Slide Number Placeholder 3"/>
          <p:cNvSpPr>
            <a:spLocks noGrp="1"/>
          </p:cNvSpPr>
          <p:nvPr>
            <p:ph type="sldNum" sz="quarter" idx="10"/>
          </p:nvPr>
        </p:nvSpPr>
        <p:spPr/>
        <p:txBody>
          <a:bodyPr/>
          <a:lstStyle/>
          <a:p>
            <a:fld id="{D4E46F02-8992-442B-B302-B3C5EB204BDA}" type="slidenum">
              <a:rPr lang="en-US" smtClean="0"/>
              <a:t>25</a:t>
            </a:fld>
            <a:endParaRPr lang="en-US"/>
          </a:p>
        </p:txBody>
      </p:sp>
    </p:spTree>
    <p:extLst>
      <p:ext uri="{BB962C8B-B14F-4D97-AF65-F5344CB8AC3E}">
        <p14:creationId xmlns:p14="http://schemas.microsoft.com/office/powerpoint/2010/main" val="2508612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Say: </a:t>
            </a:r>
            <a:r>
              <a:rPr lang="en-US" baseline="0" dirty="0">
                <a:cs typeface="Calibri"/>
              </a:rPr>
              <a:t>Before we practice summaries, let’s watch a video illustrating each of the different types. As you watch the video, consider the following and we will review as a group at the conclusion of the video.</a:t>
            </a:r>
          </a:p>
          <a:p>
            <a:endParaRPr lang="en-US" baseline="0" dirty="0">
              <a:cs typeface="Calibri"/>
            </a:endParaRPr>
          </a:p>
          <a:p>
            <a:r>
              <a:rPr lang="en-US" b="1" baseline="0" dirty="0">
                <a:cs typeface="Calibri"/>
              </a:rPr>
              <a:t>Do</a:t>
            </a:r>
            <a:r>
              <a:rPr lang="en-US" baseline="0" dirty="0">
                <a:cs typeface="Calibri"/>
              </a:rPr>
              <a:t>: Watch the video and then ask participants;</a:t>
            </a:r>
          </a:p>
          <a:p>
            <a:pPr marL="228600" indent="-228600">
              <a:buFont typeface="Arial" panose="020B0604020202020204" pitchFamily="34" charset="0"/>
              <a:buChar char="•"/>
            </a:pPr>
            <a:r>
              <a:rPr lang="en-US" baseline="0" dirty="0">
                <a:cs typeface="Calibri"/>
              </a:rPr>
              <a:t>What types of summaries did you hear Ken use when talking with Dawn? </a:t>
            </a:r>
          </a:p>
          <a:p>
            <a:pPr marL="228600" indent="-228600">
              <a:buFont typeface="Arial" panose="020B0604020202020204" pitchFamily="34" charset="0"/>
              <a:buChar char="•"/>
            </a:pPr>
            <a:r>
              <a:rPr lang="en-US" baseline="0" dirty="0">
                <a:cs typeface="Calibri"/>
              </a:rPr>
              <a:t>When did he use the summaries? </a:t>
            </a:r>
          </a:p>
          <a:p>
            <a:pPr marL="228600" indent="-228600">
              <a:buFont typeface="Arial" panose="020B0604020202020204" pitchFamily="34" charset="0"/>
              <a:buChar char="•"/>
            </a:pPr>
            <a:r>
              <a:rPr lang="en-US" baseline="0" dirty="0">
                <a:cs typeface="Calibri"/>
              </a:rPr>
              <a:t>Why do you think he chose to use each particular summary when he did?</a:t>
            </a:r>
          </a:p>
          <a:p>
            <a:pPr marL="228600" indent="-228600">
              <a:buFont typeface="Arial" panose="020B0604020202020204" pitchFamily="34" charset="0"/>
              <a:buChar char="•"/>
            </a:pPr>
            <a:r>
              <a:rPr lang="en-US" baseline="0" dirty="0">
                <a:cs typeface="Calibri"/>
              </a:rPr>
              <a:t>What other listening skills did you observe Ken using in this exchange?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Video Link:</a:t>
            </a:r>
            <a:endParaRPr lang="en-US" sz="1200" b="1"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https://youtu.be/TBwxopZzec4?list=PL1UDVLmMXEEdIVofbgt4d6sLAe5pulbPC</a:t>
            </a:r>
          </a:p>
          <a:p>
            <a:endParaRPr lang="en-US" dirty="0"/>
          </a:p>
        </p:txBody>
      </p:sp>
      <p:sp>
        <p:nvSpPr>
          <p:cNvPr id="4" name="Slide Number Placeholder 3"/>
          <p:cNvSpPr>
            <a:spLocks noGrp="1"/>
          </p:cNvSpPr>
          <p:nvPr>
            <p:ph type="sldNum" sz="quarter" idx="10"/>
          </p:nvPr>
        </p:nvSpPr>
        <p:spPr/>
        <p:txBody>
          <a:bodyPr/>
          <a:lstStyle/>
          <a:p>
            <a:fld id="{D4E46F02-8992-442B-B302-B3C5EB204BDA}" type="slidenum">
              <a:rPr lang="en-US" smtClean="0"/>
              <a:t>26</a:t>
            </a:fld>
            <a:endParaRPr lang="en-US"/>
          </a:p>
        </p:txBody>
      </p:sp>
    </p:spTree>
    <p:extLst>
      <p:ext uri="{BB962C8B-B14F-4D97-AF65-F5344CB8AC3E}">
        <p14:creationId xmlns:p14="http://schemas.microsoft.com/office/powerpoint/2010/main" val="2767235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Say: </a:t>
            </a:r>
            <a:r>
              <a:rPr lang="en-US" b="0" dirty="0">
                <a:cs typeface="Calibri"/>
              </a:rPr>
              <a:t>We</a:t>
            </a:r>
            <a:r>
              <a:rPr lang="en-US" b="0" baseline="0" dirty="0">
                <a:cs typeface="Calibri"/>
              </a:rPr>
              <a:t> have looked individually at each of the skills that make up OARS – open ended questions, affirmations, reflections, and summaries. </a:t>
            </a:r>
            <a:r>
              <a:rPr lang="en-US" b="0" baseline="0" dirty="0"/>
              <a:t>Now, let’s begin to put all of these skills together</a:t>
            </a:r>
            <a:r>
              <a:rPr lang="en-US" baseline="0" dirty="0"/>
              <a:t>. </a:t>
            </a:r>
            <a:r>
              <a:rPr lang="en-US" b="0" baseline="0" dirty="0">
                <a:cs typeface="Calibri"/>
              </a:rPr>
              <a:t>L</a:t>
            </a:r>
            <a:r>
              <a:rPr lang="en-US" baseline="0" dirty="0">
                <a:cs typeface="Calibri"/>
              </a:rPr>
              <a:t>et’s watch a video that demonstrates the use of all the OARS skills in combination.</a:t>
            </a:r>
            <a:endParaRPr lang="en-US" b="0" baseline="0" dirty="0">
              <a:cs typeface="Calibri"/>
            </a:endParaRPr>
          </a:p>
          <a:p>
            <a:endParaRPr lang="en-US" dirty="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Do:</a:t>
            </a:r>
            <a:r>
              <a:rPr lang="en-US" b="1" baseline="0" dirty="0">
                <a:cs typeface="Calibri"/>
              </a:rPr>
              <a:t> </a:t>
            </a:r>
            <a:r>
              <a:rPr lang="en-US" b="0" baseline="0" dirty="0">
                <a:cs typeface="Calibri"/>
              </a:rPr>
              <a:t>Watch the video and ask participants: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cs typeface="Calibri"/>
              </a:rPr>
              <a:t>What types of OARS skills did you see Anthony use when talking with Katty?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cs typeface="Calibri"/>
              </a:rPr>
              <a:t>When did he use a specific OARS skill? </a:t>
            </a:r>
          </a:p>
          <a:p>
            <a:pPr marL="685800" lvl="1" indent="-228600">
              <a:buFont typeface="Arial" panose="020B0604020202020204" pitchFamily="34" charset="0"/>
              <a:buChar char="•"/>
            </a:pPr>
            <a:r>
              <a:rPr lang="en-US" baseline="0" dirty="0">
                <a:cs typeface="Calibri"/>
              </a:rPr>
              <a:t>Identify the statement and the skill he used. </a:t>
            </a:r>
          </a:p>
          <a:p>
            <a:pPr marL="685800" lvl="1" indent="-228600">
              <a:buFont typeface="Arial" panose="020B0604020202020204" pitchFamily="34" charset="0"/>
              <a:buChar char="•"/>
            </a:pPr>
            <a:r>
              <a:rPr lang="en-US" baseline="0" dirty="0">
                <a:cs typeface="Calibri"/>
              </a:rPr>
              <a:t>Why do you think Anthony chose to use that skill at that time?</a:t>
            </a:r>
          </a:p>
          <a:p>
            <a:pPr marL="228600" lvl="0" indent="-228600">
              <a:buFont typeface="Arial" panose="020B0604020202020204" pitchFamily="34" charset="0"/>
              <a:buChar char="•"/>
            </a:pPr>
            <a:r>
              <a:rPr lang="en-US" baseline="0" dirty="0">
                <a:cs typeface="Calibri"/>
              </a:rPr>
              <a:t>What other listening skills did you observe Anthony using in this exchange?</a:t>
            </a:r>
          </a:p>
          <a:p>
            <a:pPr marL="0" indent="0">
              <a:buNone/>
            </a:pPr>
            <a:endParaRPr lang="en-US" baseline="0" dirty="0">
              <a:cs typeface="Calibri"/>
            </a:endParaRPr>
          </a:p>
          <a:p>
            <a:r>
              <a:rPr lang="en-US" b="1" baseline="0" dirty="0">
                <a:cs typeface="Calibri"/>
              </a:rPr>
              <a:t>Trainer notes: </a:t>
            </a:r>
            <a:r>
              <a:rPr lang="en-US" baseline="0" dirty="0">
                <a:cs typeface="Calibri"/>
              </a:rPr>
              <a:t>Point out any OARS skills that participants missed as well as your thoughts on why Anthony used a particular skill at a particular time (e.g., gain additional insight, move on to a new task, affirm a strength).</a:t>
            </a:r>
          </a:p>
          <a:p>
            <a:endParaRPr lang="en-US" baseline="0" dirty="0">
              <a:cs typeface="Calibri"/>
            </a:endParaRPr>
          </a:p>
          <a:p>
            <a:r>
              <a:rPr lang="en-US" b="1" baseline="0" dirty="0">
                <a:cs typeface="Calibri"/>
              </a:rPr>
              <a:t>Video Link:</a:t>
            </a:r>
          </a:p>
          <a:p>
            <a:r>
              <a:rPr lang="en-US" baseline="0" dirty="0">
                <a:cs typeface="Calibri"/>
              </a:rPr>
              <a:t>https://youtu.be/9sbajibgrsg?list=PL1UDVLmMXEEdIVofbgt4d6sLAe5pulbPC</a:t>
            </a:r>
          </a:p>
          <a:p>
            <a:endParaRPr lang="en-US" dirty="0">
              <a:cs typeface="Calibri"/>
            </a:endParaRPr>
          </a:p>
          <a:p>
            <a:endParaRPr lang="en-US" dirty="0">
              <a:cs typeface="Calibri"/>
            </a:endParaRPr>
          </a:p>
          <a:p>
            <a:r>
              <a:rPr lang="en-US" dirty="0">
                <a:cs typeface="Calibri"/>
              </a:rPr>
              <a:t> </a:t>
            </a:r>
          </a:p>
          <a:p>
            <a:endParaRPr lang="en-US" dirty="0"/>
          </a:p>
        </p:txBody>
      </p:sp>
      <p:sp>
        <p:nvSpPr>
          <p:cNvPr id="4" name="Slide Number Placeholder 3"/>
          <p:cNvSpPr>
            <a:spLocks noGrp="1"/>
          </p:cNvSpPr>
          <p:nvPr>
            <p:ph type="sldNum" sz="quarter" idx="10"/>
          </p:nvPr>
        </p:nvSpPr>
        <p:spPr/>
        <p:txBody>
          <a:bodyPr/>
          <a:lstStyle/>
          <a:p>
            <a:fld id="{D4E46F02-8992-442B-B302-B3C5EB204BDA}" type="slidenum">
              <a:rPr lang="en-US" smtClean="0"/>
              <a:t>27</a:t>
            </a:fld>
            <a:endParaRPr lang="en-US"/>
          </a:p>
        </p:txBody>
      </p:sp>
    </p:spTree>
    <p:extLst>
      <p:ext uri="{BB962C8B-B14F-4D97-AF65-F5344CB8AC3E}">
        <p14:creationId xmlns:p14="http://schemas.microsoft.com/office/powerpoint/2010/main" val="350436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b="1" dirty="0"/>
              <a:t>: </a:t>
            </a:r>
            <a:r>
              <a:rPr lang="en-US" dirty="0"/>
              <a:t>We just watched</a:t>
            </a:r>
            <a:r>
              <a:rPr lang="en-US" baseline="0" dirty="0"/>
              <a:t> the brief exchange putting all of the OARS skills together in one exchange, now let’s practice these skills. </a:t>
            </a:r>
            <a:r>
              <a:rPr lang="en-US" dirty="0"/>
              <a:t> We are going to do an exercise using all four of</a:t>
            </a:r>
            <a:r>
              <a:rPr lang="en-US" baseline="0" dirty="0"/>
              <a:t> the OARS skills: </a:t>
            </a:r>
            <a:r>
              <a:rPr lang="en-US" dirty="0"/>
              <a:t>open ended questions, affirmations, reflections, and summaries</a:t>
            </a:r>
            <a:r>
              <a:rPr lang="en-US" baseline="0" dirty="0"/>
              <a:t>.</a:t>
            </a:r>
          </a:p>
          <a:p>
            <a:endParaRPr lang="en-US" baseline="0" dirty="0"/>
          </a:p>
          <a:p>
            <a:r>
              <a:rPr lang="en-US" b="1" baseline="0" dirty="0"/>
              <a:t>Do: </a:t>
            </a:r>
            <a:r>
              <a:rPr lang="en-US" dirty="0"/>
              <a:t>For this exercise, you are going to work in pairs. You will switch roles halfway through so you will both have a chance to practice OARS. </a:t>
            </a:r>
          </a:p>
          <a:p>
            <a:r>
              <a:rPr lang="en-US" dirty="0"/>
              <a:t>Identify something about yourself</a:t>
            </a:r>
            <a:r>
              <a:rPr lang="en-US" baseline="0" dirty="0"/>
              <a:t> </a:t>
            </a:r>
            <a:r>
              <a:rPr lang="en-US" dirty="0"/>
              <a:t>that you want to change, need to change, should change, have been thinking about changing, </a:t>
            </a:r>
            <a:r>
              <a:rPr lang="en-US" b="0" dirty="0"/>
              <a:t>but haven't changed yet. </a:t>
            </a:r>
            <a:r>
              <a:rPr lang="en-US" dirty="0"/>
              <a:t>In other words, pick something you have some ambivalence about. </a:t>
            </a:r>
            <a:r>
              <a:rPr lang="en-US" altLang="en-US" dirty="0"/>
              <a:t>This may be what you discussed in the earlier Taste of MI exercise, but we are going to go a bit deeper here, so please make sure you are comfortable sharing this with others. </a:t>
            </a:r>
          </a:p>
          <a:p>
            <a:endParaRPr lang="en-US" dirty="0"/>
          </a:p>
          <a:p>
            <a:r>
              <a:rPr lang="en-US" dirty="0"/>
              <a:t>Identify who will begin as the listener. The listener should begin by asking an open ended question to get the conversation started. The listener will then respond to the speaker using all 4 OARS skills and ending with a summary. The listener can only use OARS skills in their responses. After the listener has used all OARS skills, you can switch roles and the other partner will do the same thing. </a:t>
            </a:r>
          </a:p>
          <a:p>
            <a:endParaRPr lang="en-US" dirty="0"/>
          </a:p>
          <a:p>
            <a:r>
              <a:rPr lang="en-US" dirty="0"/>
              <a:t>Ask participants:</a:t>
            </a:r>
          </a:p>
          <a:p>
            <a:pPr marL="171450" indent="-171450">
              <a:buFont typeface="Arial" panose="020B0604020202020204" pitchFamily="34" charset="0"/>
              <a:buChar char="•"/>
            </a:pPr>
            <a:r>
              <a:rPr lang="en-US" dirty="0"/>
              <a:t>In your role as listener, what was your experience using all of the OARS skills in combination?</a:t>
            </a:r>
          </a:p>
          <a:p>
            <a:pPr marL="628650" lvl="1" indent="-171450">
              <a:buFont typeface="Arial" panose="020B0604020202020204" pitchFamily="34" charset="0"/>
              <a:buChar char="•"/>
            </a:pPr>
            <a:r>
              <a:rPr lang="en-US" dirty="0"/>
              <a:t>What worked well?</a:t>
            </a:r>
          </a:p>
          <a:p>
            <a:pPr marL="628650" lvl="1" indent="-171450">
              <a:buFont typeface="Arial" panose="020B0604020202020204" pitchFamily="34" charset="0"/>
              <a:buChar char="•"/>
            </a:pPr>
            <a:r>
              <a:rPr lang="en-US" dirty="0"/>
              <a:t>What challenges did you experience?</a:t>
            </a:r>
          </a:p>
          <a:p>
            <a:pPr marL="171450" lvl="0" indent="-171450">
              <a:buFont typeface="Arial" panose="020B0604020202020204" pitchFamily="34" charset="0"/>
              <a:buChar char="•"/>
            </a:pPr>
            <a:r>
              <a:rPr lang="en-US" dirty="0"/>
              <a:t>In your role as speaker, did the exchange provide you any new insights regarding the change you were discussing?</a:t>
            </a:r>
          </a:p>
          <a:p>
            <a:pPr marL="628650" lvl="1" indent="-171450">
              <a:buFont typeface="Arial" panose="020B0604020202020204" pitchFamily="34" charset="0"/>
              <a:buChar char="•"/>
            </a:pPr>
            <a:r>
              <a:rPr lang="en-US" dirty="0"/>
              <a:t>Did the listener accurately summarize what you shared?</a:t>
            </a:r>
          </a:p>
          <a:p>
            <a:endParaRPr lang="en-US" b="1" dirty="0"/>
          </a:p>
          <a:p>
            <a:r>
              <a:rPr lang="en-US" b="1" dirty="0"/>
              <a:t>Trainer notes: </a:t>
            </a:r>
            <a:r>
              <a:rPr lang="en-US" b="0" dirty="0"/>
              <a:t>As participants are practicing, observe each of the pairs and provide feedback as necessary and listen for examples you can share during the discussion. Note if participants are incorporating other listening skills (e.g., SOLER) and remind them if necessary.</a:t>
            </a:r>
          </a:p>
          <a:p>
            <a:endParaRPr lang="en-US" b="0" dirty="0">
              <a:cs typeface="Calibri"/>
            </a:endParaRPr>
          </a:p>
          <a:p>
            <a:r>
              <a:rPr lang="en-US" b="0" dirty="0">
                <a:cs typeface="Calibri"/>
              </a:rPr>
              <a:t>If time allows, repeat this activity with participants in new pairs for additional practice. </a:t>
            </a:r>
          </a:p>
        </p:txBody>
      </p:sp>
      <p:sp>
        <p:nvSpPr>
          <p:cNvPr id="4" name="Slide Number Placeholder 3"/>
          <p:cNvSpPr>
            <a:spLocks noGrp="1"/>
          </p:cNvSpPr>
          <p:nvPr>
            <p:ph type="sldNum" sz="quarter" idx="10"/>
          </p:nvPr>
        </p:nvSpPr>
        <p:spPr/>
        <p:txBody>
          <a:bodyPr/>
          <a:lstStyle/>
          <a:p>
            <a:fld id="{D4E46F02-8992-442B-B302-B3C5EB204BDA}" type="slidenum">
              <a:rPr lang="en-US" smtClean="0"/>
              <a:t>28</a:t>
            </a:fld>
            <a:endParaRPr lang="en-US"/>
          </a:p>
        </p:txBody>
      </p:sp>
    </p:spTree>
    <p:extLst>
      <p:ext uri="{BB962C8B-B14F-4D97-AF65-F5344CB8AC3E}">
        <p14:creationId xmlns:p14="http://schemas.microsoft.com/office/powerpoint/2010/main" val="3130241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Say: </a:t>
            </a:r>
            <a:r>
              <a:rPr lang="en-US" b="0" dirty="0">
                <a:cs typeface="Calibri"/>
              </a:rPr>
              <a:t>We’ve come to the end of this session. Before</a:t>
            </a:r>
            <a:r>
              <a:rPr lang="en-US" b="0" baseline="0" dirty="0">
                <a:cs typeface="Calibri"/>
              </a:rPr>
              <a:t> the next session, I’d like for you to continue to practice using all of the OARS skills in combination. Practice the activity you just completed with your colleague(s) with, at least, one individual who you support in your services. </a:t>
            </a:r>
          </a:p>
          <a:p>
            <a:pPr marL="228600" indent="-228600">
              <a:buAutoNum type="arabicPeriod"/>
            </a:pPr>
            <a:r>
              <a:rPr lang="en-US" b="0" baseline="0" dirty="0">
                <a:cs typeface="Calibri"/>
              </a:rPr>
              <a:t>Start out with an open ended question. Keep the conversation moving by using reflections, affirmations, and summaries. Use at least two open ended questions, four to five reflections (simple and complex), one affirmation, one collecting or linking summary, and one transitional summary to conclude. Remember to not rely too heavily on questions, even open ended questions. Use your reflections, affirmations, and summaries to encourage exploration and discussion.</a:t>
            </a:r>
          </a:p>
          <a:p>
            <a:pPr marL="228600" indent="-228600">
              <a:buAutoNum type="arabicPeriod"/>
            </a:pPr>
            <a:r>
              <a:rPr lang="en-US" b="0" baseline="0" dirty="0">
                <a:cs typeface="Calibri"/>
              </a:rPr>
              <a:t>After your discussion, ask the person you practiced with to give you some feedback on how they felt during the exchange. Note their responses.</a:t>
            </a:r>
          </a:p>
          <a:p>
            <a:pPr marL="228600" indent="-228600">
              <a:buAutoNum type="arabicPeriod"/>
            </a:pPr>
            <a:r>
              <a:rPr lang="en-US" b="0" baseline="0" dirty="0">
                <a:cs typeface="Calibri"/>
              </a:rPr>
              <a:t>Briefly note how you felt using the OARS skills? Were some easier or harder than others to use? What went well? What did you struggle with?</a:t>
            </a:r>
          </a:p>
          <a:p>
            <a:pPr marL="228600" indent="-228600">
              <a:buAutoNum type="arabicPeriod"/>
            </a:pPr>
            <a:r>
              <a:rPr lang="en-US" b="0" baseline="0" dirty="0">
                <a:cs typeface="Calibri"/>
              </a:rPr>
              <a:t>Bring your notes to the next session to discuss. </a:t>
            </a:r>
            <a:endParaRPr lang="en-US" dirty="0">
              <a:cs typeface="Calibri"/>
            </a:endParaRPr>
          </a:p>
          <a:p>
            <a:endParaRPr lang="en-US" baseline="0" dirty="0"/>
          </a:p>
          <a:p>
            <a:endParaRPr lang="en-US" baseline="0" dirty="0"/>
          </a:p>
          <a:p>
            <a:endParaRPr lang="en-US" dirty="0">
              <a:cs typeface="Calibri"/>
            </a:endParaRP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46F02-8992-442B-B302-B3C5EB204B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471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r>
              <a:rPr lang="en-US" b="1" dirty="0"/>
              <a:t>Say: </a:t>
            </a:r>
            <a:r>
              <a:rPr lang="en-US" b="0" dirty="0"/>
              <a:t>At the end of the previous module, you were</a:t>
            </a:r>
            <a:r>
              <a:rPr lang="en-US" b="0" baseline="0" dirty="0"/>
              <a:t> asked to practice using open ended questions, affirmations, and simple reflections with someone. You were asked to:</a:t>
            </a:r>
          </a:p>
          <a:p>
            <a:pPr marL="228600" indent="-228600">
              <a:buFont typeface="Arial" panose="020B0604020202020204" pitchFamily="34" charset="0"/>
              <a:buChar char="•"/>
            </a:pPr>
            <a:r>
              <a:rPr lang="en-US" b="0" baseline="0" dirty="0">
                <a:cs typeface="Calibri"/>
              </a:rPr>
              <a:t>Start the conversation with an open ended question. Keep the conversation moving by using simple reflections and affirmations. Use at least two open ended questions, three to four reflections, and one affirmation. Remember to use questions sparingly. </a:t>
            </a:r>
          </a:p>
          <a:p>
            <a:pPr marL="228600" indent="-228600">
              <a:buFont typeface="Arial" panose="020B0604020202020204" pitchFamily="34" charset="0"/>
              <a:buChar char="•"/>
            </a:pPr>
            <a:r>
              <a:rPr lang="en-US" b="0" baseline="0" dirty="0">
                <a:cs typeface="Calibri"/>
              </a:rPr>
              <a:t>After the discussion, ask the person you practiced with to give you some feedback on how they felt during the exchange. Note their response.</a:t>
            </a:r>
          </a:p>
          <a:p>
            <a:pPr marL="228600" indent="-228600">
              <a:buFont typeface="Arial" panose="020B0604020202020204" pitchFamily="34" charset="0"/>
              <a:buChar char="•"/>
            </a:pPr>
            <a:r>
              <a:rPr lang="en-US" b="0" baseline="0" dirty="0">
                <a:cs typeface="Calibri"/>
              </a:rPr>
              <a:t>Briefly note how you felt using these three skills of open ended questions, affirmations, and simple reflections?</a:t>
            </a:r>
            <a:endParaRPr lang="en-US" b="0" baseline="0" dirty="0"/>
          </a:p>
          <a:p>
            <a:pPr>
              <a:lnSpc>
                <a:spcPct val="100000"/>
              </a:lnSpc>
              <a:spcBef>
                <a:spcPts val="0"/>
              </a:spcBef>
            </a:pPr>
            <a:endParaRPr lang="en-US" b="0" dirty="0"/>
          </a:p>
          <a:p>
            <a:pPr>
              <a:lnSpc>
                <a:spcPct val="100000"/>
              </a:lnSpc>
              <a:spcBef>
                <a:spcPts val="0"/>
              </a:spcBef>
            </a:pPr>
            <a:r>
              <a:rPr lang="en-US" b="1" baseline="0" dirty="0"/>
              <a:t>Do: </a:t>
            </a:r>
            <a:r>
              <a:rPr lang="en-US" baseline="0" dirty="0"/>
              <a:t>Ask for volunteers to share their experience with using open ended questions, affirmations, and simple reflections of repetition and rephrasing. </a:t>
            </a:r>
          </a:p>
          <a:p>
            <a:pPr marL="171450" indent="-171450">
              <a:lnSpc>
                <a:spcPct val="100000"/>
              </a:lnSpc>
              <a:spcBef>
                <a:spcPts val="0"/>
              </a:spcBef>
              <a:buFont typeface="Arial" panose="020B0604020202020204" pitchFamily="34" charset="0"/>
              <a:buChar char="•"/>
            </a:pPr>
            <a:r>
              <a:rPr lang="en-US" baseline="0" dirty="0"/>
              <a:t>What was your overall experience practicing the skills?</a:t>
            </a:r>
          </a:p>
          <a:p>
            <a:pPr marL="171450" indent="-171450">
              <a:lnSpc>
                <a:spcPct val="100000"/>
              </a:lnSpc>
              <a:spcBef>
                <a:spcPts val="0"/>
              </a:spcBef>
              <a:buFont typeface="Arial" panose="020B0604020202020204" pitchFamily="34" charset="0"/>
              <a:buChar char="•"/>
            </a:pPr>
            <a:r>
              <a:rPr lang="en-US" baseline="0" dirty="0"/>
              <a:t>How did you feel during the conversation?</a:t>
            </a:r>
          </a:p>
          <a:p>
            <a:pPr marL="171450" indent="-171450">
              <a:lnSpc>
                <a:spcPct val="100000"/>
              </a:lnSpc>
              <a:spcBef>
                <a:spcPts val="0"/>
              </a:spcBef>
              <a:buFont typeface="Arial" panose="020B0604020202020204" pitchFamily="34" charset="0"/>
              <a:buChar char="•"/>
            </a:pPr>
            <a:r>
              <a:rPr lang="en-US" baseline="0" dirty="0"/>
              <a:t>What were some of the challenges?</a:t>
            </a:r>
          </a:p>
          <a:p>
            <a:pPr marL="171450" indent="-171450">
              <a:lnSpc>
                <a:spcPct val="100000"/>
              </a:lnSpc>
              <a:spcBef>
                <a:spcPts val="0"/>
              </a:spcBef>
              <a:buFont typeface="Arial" panose="020B0604020202020204" pitchFamily="34" charset="0"/>
              <a:buChar char="•"/>
            </a:pPr>
            <a:r>
              <a:rPr lang="en-US" baseline="0" dirty="0"/>
              <a:t>How did the person you were meeting with respond? </a:t>
            </a:r>
          </a:p>
          <a:p>
            <a:pPr marL="0" indent="0">
              <a:lnSpc>
                <a:spcPct val="100000"/>
              </a:lnSpc>
              <a:spcBef>
                <a:spcPts val="0"/>
              </a:spcBef>
              <a:buFont typeface="Arial" panose="020B0604020202020204" pitchFamily="34" charset="0"/>
              <a:buNone/>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After the exercise, process</a:t>
            </a:r>
            <a:r>
              <a:rPr kumimoji="0" lang="en-US" sz="1200" b="0" i="0" u="none" strike="noStrike" kern="1200" cap="none" spc="0" normalizeH="0" baseline="0" noProof="0" dirty="0">
                <a:ln>
                  <a:noFill/>
                </a:ln>
                <a:solidFill>
                  <a:prstClr val="black"/>
                </a:solidFill>
                <a:effectLst/>
                <a:uLnTx/>
                <a:uFillTx/>
                <a:latin typeface="+mn-lt"/>
                <a:ea typeface="+mn-ea"/>
                <a:cs typeface="+mn-cs"/>
              </a:rPr>
              <a:t> participants’ responses and ask the group to provide some suggestions for addressing the challenges that were identified.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Consider/discuss if the challenges were related to the skills themselves and the need to practice more to be more technically skilled, or if the challenges were related to the spirit of MI and needing to embody the factors of partnership, acceptance, compassion, and evocation more in building a therapeutic relationship, or something else? </a:t>
            </a:r>
            <a:endParaRPr lang="en-US" b="1" dirty="0">
              <a:cs typeface="Calibri"/>
            </a:endParaRPr>
          </a:p>
          <a:p>
            <a:endParaRPr lang="en-US" baseline="0" dirty="0"/>
          </a:p>
          <a:p>
            <a:endParaRPr lang="en-US" baseline="0" dirty="0"/>
          </a:p>
          <a:p>
            <a:endParaRPr lang="en-US" dirty="0">
              <a:cs typeface="Calibri"/>
            </a:endParaRP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46F02-8992-442B-B302-B3C5EB204B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98147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Say:</a:t>
            </a:r>
            <a:r>
              <a:rPr lang="en-US" dirty="0">
                <a:cs typeface="Calibri"/>
              </a:rPr>
              <a:t> In today’s module we presented</a:t>
            </a:r>
            <a:r>
              <a:rPr lang="en-US" baseline="0" dirty="0">
                <a:cs typeface="Calibri"/>
              </a:rPr>
              <a:t> complex reflections and summaries, the remaining skills that make up OARS. </a:t>
            </a:r>
            <a:r>
              <a:rPr lang="en-US" b="0" baseline="0" dirty="0">
                <a:cs typeface="Calibri"/>
              </a:rPr>
              <a:t>OARS are core skills in MI and should be used throughout your exchanges. Using these skills allows you to evoke reasons and motivations for change, reinforce change talk, affirm strengths and forward progress, make connections the person may not have seen, and demonstrate that we are listening and understanding the person’s perspective. </a:t>
            </a:r>
            <a:r>
              <a:rPr lang="en-US" baseline="0" dirty="0">
                <a:cs typeface="Calibri"/>
              </a:rPr>
              <a:t>We highlighted that complex reflections serve to deepen the dialogue and address feelings, meanings, and connections that may be below the surface. Summaries can help to do this as well, but they are unique in that they connecting pieces of information from different parts of the conversation or different conversations and help the person to see how they fit together. Summaries can also be used to explore ambivalence when used like double sided reflections. Now that you’ve learned all of the parts of OARS you can put them all together and begin to use them in combination. They aren’t easy so you’ll need to continue to practice until the skills become more natural and automatic. </a:t>
            </a:r>
            <a:r>
              <a:rPr lang="en-US" dirty="0">
                <a:cs typeface="Calibri"/>
              </a:rPr>
              <a:t>If you practice these core skills, you will not only get better at the skills, but they will improve the overall quality of your communication. </a:t>
            </a:r>
            <a:endParaRPr lang="en-US" b="1" dirty="0">
              <a:cs typeface="Calibri"/>
            </a:endParaRPr>
          </a:p>
          <a:p>
            <a:endParaRPr lang="en-US" b="1" dirty="0">
              <a:cs typeface="Calibri"/>
            </a:endParaRPr>
          </a:p>
        </p:txBody>
      </p:sp>
      <p:sp>
        <p:nvSpPr>
          <p:cNvPr id="4" name="Slide Number Placeholder 3"/>
          <p:cNvSpPr>
            <a:spLocks noGrp="1"/>
          </p:cNvSpPr>
          <p:nvPr>
            <p:ph type="sldNum" sz="quarter" idx="10"/>
          </p:nvPr>
        </p:nvSpPr>
        <p:spPr/>
        <p:txBody>
          <a:bodyPr/>
          <a:lstStyle/>
          <a:p>
            <a:fld id="{D4E46F02-8992-442B-B302-B3C5EB204BDA}" type="slidenum">
              <a:rPr lang="en-US" smtClean="0"/>
              <a:t>30</a:t>
            </a:fld>
            <a:endParaRPr lang="en-US"/>
          </a:p>
        </p:txBody>
      </p:sp>
    </p:spTree>
    <p:extLst>
      <p:ext uri="{BB962C8B-B14F-4D97-AF65-F5344CB8AC3E}">
        <p14:creationId xmlns:p14="http://schemas.microsoft.com/office/powerpoint/2010/main" val="1477295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What</a:t>
            </a:r>
            <a:r>
              <a:rPr lang="en-US" baseline="0" dirty="0"/>
              <a:t> questions or comments do you have? </a:t>
            </a:r>
            <a:endParaRPr lang="en-US" dirty="0"/>
          </a:p>
        </p:txBody>
      </p:sp>
      <p:sp>
        <p:nvSpPr>
          <p:cNvPr id="4" name="Slide Number Placeholder 3"/>
          <p:cNvSpPr>
            <a:spLocks noGrp="1"/>
          </p:cNvSpPr>
          <p:nvPr>
            <p:ph type="sldNum" sz="quarter" idx="10"/>
          </p:nvPr>
        </p:nvSpPr>
        <p:spPr/>
        <p:txBody>
          <a:bodyPr/>
          <a:lstStyle/>
          <a:p>
            <a:fld id="{D4E46F02-8992-442B-B302-B3C5EB204BDA}" type="slidenum">
              <a:rPr lang="en-US" smtClean="0"/>
              <a:t>31</a:t>
            </a:fld>
            <a:endParaRPr lang="en-US"/>
          </a:p>
        </p:txBody>
      </p:sp>
    </p:spTree>
    <p:extLst>
      <p:ext uri="{BB962C8B-B14F-4D97-AF65-F5344CB8AC3E}">
        <p14:creationId xmlns:p14="http://schemas.microsoft.com/office/powerpoint/2010/main" val="880022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r>
              <a:rPr lang="en-US" b="1" dirty="0"/>
              <a:t>Say: </a:t>
            </a:r>
            <a:r>
              <a:rPr lang="en-US" b="0" dirty="0"/>
              <a:t>At the end of the previous module, you were</a:t>
            </a:r>
            <a:r>
              <a:rPr lang="en-US" b="0" baseline="0" dirty="0"/>
              <a:t> asked to practice using open ended questions, affirmations, and simple reflections with someone. You were asked to:</a:t>
            </a:r>
          </a:p>
          <a:p>
            <a:pPr marL="228600" indent="-228600">
              <a:buFont typeface="Arial" panose="020B0604020202020204" pitchFamily="34" charset="0"/>
              <a:buChar char="•"/>
            </a:pPr>
            <a:r>
              <a:rPr lang="en-US" b="0" baseline="0" dirty="0">
                <a:cs typeface="Calibri"/>
              </a:rPr>
              <a:t>Start the conversation with an open ended question. Keep the conversation moving by using simple reflections and affirmations. Use at least two open ended questions, three to four reflections, and one affirmation. Remember to use questions sparingly. </a:t>
            </a:r>
          </a:p>
          <a:p>
            <a:pPr marL="228600" indent="-228600">
              <a:buFont typeface="Arial" panose="020B0604020202020204" pitchFamily="34" charset="0"/>
              <a:buChar char="•"/>
            </a:pPr>
            <a:r>
              <a:rPr lang="en-US" b="0" baseline="0" dirty="0">
                <a:cs typeface="Calibri"/>
              </a:rPr>
              <a:t>After the discussion, ask the person you practiced with to give you some feedback on how they felt during the exchange. Note their response.</a:t>
            </a:r>
          </a:p>
          <a:p>
            <a:pPr marL="228600" indent="-228600">
              <a:buFont typeface="Arial" panose="020B0604020202020204" pitchFamily="34" charset="0"/>
              <a:buChar char="•"/>
            </a:pPr>
            <a:r>
              <a:rPr lang="en-US" b="0" baseline="0" dirty="0">
                <a:cs typeface="Calibri"/>
              </a:rPr>
              <a:t>Briefly note how you felt using these three skills of open ended questions, affirmations, and simple reflections?</a:t>
            </a:r>
            <a:endParaRPr lang="en-US" b="0" baseline="0" dirty="0"/>
          </a:p>
          <a:p>
            <a:pPr>
              <a:lnSpc>
                <a:spcPct val="100000"/>
              </a:lnSpc>
              <a:spcBef>
                <a:spcPts val="0"/>
              </a:spcBef>
            </a:pPr>
            <a:endParaRPr lang="en-US" b="0" dirty="0"/>
          </a:p>
          <a:p>
            <a:pPr>
              <a:lnSpc>
                <a:spcPct val="100000"/>
              </a:lnSpc>
              <a:spcBef>
                <a:spcPts val="0"/>
              </a:spcBef>
            </a:pPr>
            <a:r>
              <a:rPr lang="en-US" b="1" baseline="0" dirty="0"/>
              <a:t>Do: </a:t>
            </a:r>
            <a:r>
              <a:rPr lang="en-US" baseline="0" dirty="0"/>
              <a:t>Ask for volunteers to share their experience with using open ended questions, affirmations, and simple reflections of repetition and rephrase. </a:t>
            </a:r>
          </a:p>
          <a:p>
            <a:pPr marL="171450" indent="-171450">
              <a:lnSpc>
                <a:spcPct val="100000"/>
              </a:lnSpc>
              <a:spcBef>
                <a:spcPts val="0"/>
              </a:spcBef>
              <a:buFont typeface="Arial" panose="020B0604020202020204" pitchFamily="34" charset="0"/>
              <a:buChar char="•"/>
            </a:pPr>
            <a:r>
              <a:rPr lang="en-US" baseline="0" dirty="0"/>
              <a:t>What was your overall experience practicing the skills?</a:t>
            </a:r>
          </a:p>
          <a:p>
            <a:pPr marL="171450" indent="-171450">
              <a:lnSpc>
                <a:spcPct val="100000"/>
              </a:lnSpc>
              <a:spcBef>
                <a:spcPts val="0"/>
              </a:spcBef>
              <a:buFont typeface="Arial" panose="020B0604020202020204" pitchFamily="34" charset="0"/>
              <a:buChar char="•"/>
            </a:pPr>
            <a:r>
              <a:rPr lang="en-US" baseline="0" dirty="0"/>
              <a:t>How did you feel during the conversation?</a:t>
            </a:r>
          </a:p>
          <a:p>
            <a:pPr marL="171450" indent="-171450">
              <a:lnSpc>
                <a:spcPct val="100000"/>
              </a:lnSpc>
              <a:spcBef>
                <a:spcPts val="0"/>
              </a:spcBef>
              <a:buFont typeface="Arial" panose="020B0604020202020204" pitchFamily="34" charset="0"/>
              <a:buChar char="•"/>
            </a:pPr>
            <a:r>
              <a:rPr lang="en-US" baseline="0" dirty="0"/>
              <a:t>What were some of the challenges?</a:t>
            </a:r>
          </a:p>
          <a:p>
            <a:pPr marL="171450" indent="-171450">
              <a:lnSpc>
                <a:spcPct val="100000"/>
              </a:lnSpc>
              <a:spcBef>
                <a:spcPts val="0"/>
              </a:spcBef>
              <a:buFont typeface="Arial" panose="020B0604020202020204" pitchFamily="34" charset="0"/>
              <a:buChar char="•"/>
            </a:pPr>
            <a:r>
              <a:rPr lang="en-US" baseline="0" dirty="0"/>
              <a:t>How did the person you were meeting with respond? </a:t>
            </a:r>
          </a:p>
          <a:p>
            <a:pPr marL="0" indent="0">
              <a:lnSpc>
                <a:spcPct val="100000"/>
              </a:lnSpc>
              <a:spcBef>
                <a:spcPts val="0"/>
              </a:spcBef>
              <a:buFont typeface="Arial" panose="020B0604020202020204" pitchFamily="34" charset="0"/>
              <a:buNone/>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After the exercise, process</a:t>
            </a:r>
            <a:r>
              <a:rPr kumimoji="0" lang="en-US" sz="1200" b="0" i="0" u="none" strike="noStrike" kern="1200" cap="none" spc="0" normalizeH="0" baseline="0" noProof="0" dirty="0">
                <a:ln>
                  <a:noFill/>
                </a:ln>
                <a:solidFill>
                  <a:prstClr val="black"/>
                </a:solidFill>
                <a:effectLst/>
                <a:uLnTx/>
                <a:uFillTx/>
                <a:latin typeface="+mn-lt"/>
                <a:ea typeface="+mn-ea"/>
                <a:cs typeface="+mn-cs"/>
              </a:rPr>
              <a:t> participants’ responses and ask the group to provide some suggestions for addressing the challenges that were identified using open ended questions, affirmations, and simple reflections.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Consider/discuss if the challenges were related to the skills themselves and the need to practice more to be more technically skilled, or if the challenges were related to the spirit of MI and needing to embody the factors of partnership, acceptance, compassion, and evocation more in building a therapeutic relationship, or something else? </a:t>
            </a:r>
            <a:endParaRPr lang="en-US" b="1" dirty="0">
              <a:cs typeface="Calibri"/>
            </a:endParaRPr>
          </a:p>
          <a:p>
            <a:endParaRPr lang="en-US" baseline="0" dirty="0"/>
          </a:p>
          <a:p>
            <a:endParaRPr lang="en-US" baseline="0" dirty="0"/>
          </a:p>
          <a:p>
            <a:endParaRPr lang="en-US" dirty="0">
              <a:cs typeface="Calibri"/>
            </a:endParaRP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46F02-8992-442B-B302-B3C5EB204B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586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b="1" dirty="0">
                <a:cs typeface="Calibri"/>
              </a:rPr>
              <a:t>Say</a:t>
            </a:r>
            <a:r>
              <a:rPr lang="en-US" dirty="0">
                <a:cs typeface="Calibri"/>
              </a:rPr>
              <a:t>: </a:t>
            </a:r>
            <a:r>
              <a:rPr lang="en-US" dirty="0"/>
              <a:t>In this session, we're going to discuss and distinguish</a:t>
            </a:r>
            <a:r>
              <a:rPr lang="en-US" baseline="0" dirty="0"/>
              <a:t> </a:t>
            </a:r>
            <a:r>
              <a:rPr lang="en-US" dirty="0"/>
              <a:t>the different types of complex reflections, building</a:t>
            </a:r>
            <a:r>
              <a:rPr lang="en-US" baseline="0" dirty="0"/>
              <a:t> on the simple reflections we discussed in the last module. We’re also going to describe </a:t>
            </a:r>
            <a:r>
              <a:rPr lang="en-US" dirty="0"/>
              <a:t>the different types of summaries.</a:t>
            </a:r>
            <a:r>
              <a:rPr lang="en-US" baseline="0" dirty="0"/>
              <a:t> Finally, we’ll spend time practicing using complex reflections, summaries, and all of the</a:t>
            </a:r>
            <a:r>
              <a:rPr lang="en-US" dirty="0"/>
              <a:t> OARS skills together</a:t>
            </a:r>
            <a:r>
              <a:rPr lang="en-US" baseline="0" dirty="0"/>
              <a:t>.</a:t>
            </a:r>
          </a:p>
          <a:p>
            <a:pPr>
              <a:lnSpc>
                <a:spcPct val="90000"/>
              </a:lnSpc>
              <a:spcBef>
                <a:spcPts val="1000"/>
              </a:spcBef>
            </a:pPr>
            <a:endParaRPr lang="en-US" baseline="0" dirty="0">
              <a:cs typeface="Calibri"/>
            </a:endParaRPr>
          </a:p>
          <a:p>
            <a:pPr>
              <a:lnSpc>
                <a:spcPct val="90000"/>
              </a:lnSpc>
              <a:spcBef>
                <a:spcPts val="1000"/>
              </a:spcBef>
            </a:pPr>
            <a:r>
              <a:rPr lang="en-US" baseline="0" dirty="0">
                <a:cs typeface="Calibri"/>
              </a:rPr>
              <a:t>At the end of this module, you will be able to:</a:t>
            </a:r>
          </a:p>
          <a:p>
            <a:pPr marL="228600" indent="-228600">
              <a:buFont typeface="+mj-lt"/>
              <a:buAutoNum type="arabicPeriod"/>
            </a:pPr>
            <a:r>
              <a:rPr lang="en-US" sz="1200" dirty="0"/>
              <a:t>Differentiate between types of complex reflections</a:t>
            </a:r>
          </a:p>
          <a:p>
            <a:pPr marL="228600" indent="-228600">
              <a:buFont typeface="+mj-lt"/>
              <a:buAutoNum type="arabicPeriod"/>
            </a:pPr>
            <a:r>
              <a:rPr lang="en-US" sz="1200" dirty="0">
                <a:cs typeface="Arial"/>
              </a:rPr>
              <a:t>Use complex reflections in a “real” play</a:t>
            </a:r>
            <a:endParaRPr lang="en-US" sz="1200" dirty="0"/>
          </a:p>
          <a:p>
            <a:pPr marL="228600" indent="-228600">
              <a:buFont typeface="+mj-lt"/>
              <a:buAutoNum type="arabicPeriod"/>
            </a:pPr>
            <a:r>
              <a:rPr lang="en-US" sz="1200" dirty="0"/>
              <a:t>Describe various types of summaries</a:t>
            </a:r>
          </a:p>
          <a:p>
            <a:pPr marL="228600" indent="-228600">
              <a:buFont typeface="+mj-lt"/>
              <a:buAutoNum type="arabicPeriod"/>
            </a:pPr>
            <a:r>
              <a:rPr lang="en-US" sz="1200" dirty="0"/>
              <a:t>Demonstrate the use of the combined OARS skills</a:t>
            </a:r>
            <a:endParaRPr lang="en-US" dirty="0">
              <a:cs typeface="Calibri"/>
            </a:endParaRPr>
          </a:p>
        </p:txBody>
      </p:sp>
      <p:sp>
        <p:nvSpPr>
          <p:cNvPr id="4" name="Slide Number Placeholder 3"/>
          <p:cNvSpPr>
            <a:spLocks noGrp="1"/>
          </p:cNvSpPr>
          <p:nvPr>
            <p:ph type="sldNum" sz="quarter" idx="10"/>
          </p:nvPr>
        </p:nvSpPr>
        <p:spPr/>
        <p:txBody>
          <a:bodyPr/>
          <a:lstStyle/>
          <a:p>
            <a:fld id="{D4E46F02-8992-442B-B302-B3C5EB204BDA}" type="slidenum">
              <a:rPr lang="en-US" smtClean="0"/>
              <a:t>5</a:t>
            </a:fld>
            <a:endParaRPr lang="en-US"/>
          </a:p>
        </p:txBody>
      </p:sp>
    </p:spTree>
    <p:extLst>
      <p:ext uri="{BB962C8B-B14F-4D97-AF65-F5344CB8AC3E}">
        <p14:creationId xmlns:p14="http://schemas.microsoft.com/office/powerpoint/2010/main" val="2421800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Core Message: Complex reflections go beyond just what the person has said and can help shift the way they’re seeing things, make connections they hadn’t previously made, or offer a new perspective. </a:t>
            </a:r>
          </a:p>
          <a:p>
            <a:endParaRPr lang="en-US" dirty="0"/>
          </a:p>
          <a:p>
            <a:r>
              <a:rPr lang="en-US" b="1" dirty="0"/>
              <a:t>Say: </a:t>
            </a:r>
            <a:r>
              <a:rPr lang="en-US" b="0" dirty="0"/>
              <a:t>In</a:t>
            </a:r>
            <a:r>
              <a:rPr lang="en-US" b="0" baseline="0" dirty="0"/>
              <a:t> the l</a:t>
            </a:r>
            <a:r>
              <a:rPr lang="en-US" b="0" dirty="0"/>
              <a:t>ast</a:t>
            </a:r>
            <a:r>
              <a:rPr lang="en-US" b="0" baseline="0" dirty="0"/>
              <a:t> module you were introduced to and had an opportunity to practice using the simple reflections of repetition and rephrasing. Simple reflections serve the purpose of reflecting back to the person what they’ve said, using either their words or your own. </a:t>
            </a:r>
            <a:r>
              <a:rPr lang="en-US" baseline="0" dirty="0"/>
              <a:t>Complex reflections go beyond just repeating back what the person has said and allow you to address the unspoken or implicit message that was communicated. Using complex reflections you can provide an</a:t>
            </a:r>
            <a:r>
              <a:rPr lang="en-US" dirty="0"/>
              <a:t> interpretation, make a connection between messages, test a hypothesis about what you think</a:t>
            </a:r>
            <a:r>
              <a:rPr lang="en-US" baseline="0" dirty="0"/>
              <a:t> </a:t>
            </a:r>
            <a:r>
              <a:rPr lang="en-US" dirty="0"/>
              <a:t>is going on for the person, or offer a new perspective. The difference between simple and complex reflections has been compared to an iceberg – simple reflections address what shows above the water and complex reflections address what is below the surface. </a:t>
            </a:r>
          </a:p>
          <a:p>
            <a:endParaRPr lang="en-US" dirty="0"/>
          </a:p>
          <a:p>
            <a:r>
              <a:rPr lang="en-US" dirty="0"/>
              <a:t>There are several types of complex reflections: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Content reflections</a:t>
            </a:r>
          </a:p>
          <a:p>
            <a:pPr marL="171450" indent="-171450">
              <a:buFont typeface="Arial" panose="020B0604020202020204" pitchFamily="34" charset="0"/>
              <a:buChar char="•"/>
            </a:pPr>
            <a:r>
              <a:rPr lang="en-US" dirty="0"/>
              <a:t>Feeling reflections</a:t>
            </a:r>
          </a:p>
          <a:p>
            <a:pPr marL="171450" indent="-171450">
              <a:buFont typeface="Arial" panose="020B0604020202020204" pitchFamily="34" charset="0"/>
              <a:buChar char="•"/>
            </a:pPr>
            <a:r>
              <a:rPr lang="en-US" dirty="0"/>
              <a:t>Meaning reflections</a:t>
            </a:r>
          </a:p>
          <a:p>
            <a:pPr marL="171450" indent="-171450">
              <a:buFont typeface="Arial" panose="020B0604020202020204" pitchFamily="34" charset="0"/>
              <a:buChar char="•"/>
            </a:pPr>
            <a:r>
              <a:rPr lang="en-US" dirty="0"/>
              <a:t>Double-sided reflections</a:t>
            </a:r>
          </a:p>
          <a:p>
            <a:pPr marL="171450" indent="-171450">
              <a:buFont typeface="Arial" panose="020B0604020202020204" pitchFamily="34" charset="0"/>
              <a:buChar char="•"/>
            </a:pPr>
            <a:r>
              <a:rPr lang="en-US" dirty="0"/>
              <a:t>Amplified reflections</a:t>
            </a:r>
          </a:p>
          <a:p>
            <a:r>
              <a:rPr lang="en-US" dirty="0"/>
              <a:t>We’ll discuss each of these complex</a:t>
            </a:r>
            <a:r>
              <a:rPr lang="en-US" baseline="0" dirty="0"/>
              <a:t> reflections in more detail. </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D4E46F02-8992-442B-B302-B3C5EB204BDA}" type="slidenum">
              <a:rPr lang="en-US" smtClean="0"/>
              <a:t>6</a:t>
            </a:fld>
            <a:endParaRPr lang="en-US"/>
          </a:p>
        </p:txBody>
      </p:sp>
    </p:spTree>
    <p:extLst>
      <p:ext uri="{BB962C8B-B14F-4D97-AF65-F5344CB8AC3E}">
        <p14:creationId xmlns:p14="http://schemas.microsoft.com/office/powerpoint/2010/main" val="270559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Core Message: Complex reflections go beyond just what the person has said and can help shift the way they’re seeing things, make connections they hadn’t previously made, or offer a new perspective. </a:t>
            </a:r>
          </a:p>
          <a:p>
            <a:endParaRPr lang="en-US" dirty="0"/>
          </a:p>
          <a:p>
            <a:r>
              <a:rPr lang="en-US" b="1" dirty="0"/>
              <a:t>Say: </a:t>
            </a:r>
            <a:r>
              <a:rPr lang="en-US" b="0" dirty="0"/>
              <a:t>In</a:t>
            </a:r>
            <a:r>
              <a:rPr lang="en-US" b="0" baseline="0" dirty="0"/>
              <a:t> the l</a:t>
            </a:r>
            <a:r>
              <a:rPr lang="en-US" b="0" dirty="0"/>
              <a:t>ast</a:t>
            </a:r>
            <a:r>
              <a:rPr lang="en-US" b="0" baseline="0" dirty="0"/>
              <a:t> module you were introduced to and had an opportunity to practice using the simple reflections of repetition and rephrasing. Simple reflections serve the purpose of reflecting back to the person what they’ve said, using either their words or your own. </a:t>
            </a:r>
            <a:r>
              <a:rPr lang="en-US" baseline="0" dirty="0"/>
              <a:t>Complex reflections go beyond just repeating back what the person has said and allow you to address the unspoken or implicit message that was communicated. Using complex reflections you can provide an</a:t>
            </a:r>
            <a:r>
              <a:rPr lang="en-US" dirty="0"/>
              <a:t> interpretation, make a connection between messages, test a hypothesis about what you think</a:t>
            </a:r>
            <a:r>
              <a:rPr lang="en-US" baseline="0" dirty="0"/>
              <a:t> </a:t>
            </a:r>
            <a:r>
              <a:rPr lang="en-US" dirty="0"/>
              <a:t>is going on for the person, or offer a new perspective. The difference between simple and complex reflections has been compared to an iceberg – simple reflections address what shows above the water and complex reflections address what is below the surface. </a:t>
            </a:r>
          </a:p>
          <a:p>
            <a:endParaRPr lang="en-US" dirty="0"/>
          </a:p>
          <a:p>
            <a:r>
              <a:rPr lang="en-US" dirty="0"/>
              <a:t>There are several types of complex reflections: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Content reflections</a:t>
            </a:r>
          </a:p>
          <a:p>
            <a:pPr marL="171450" indent="-171450">
              <a:buFont typeface="Arial" panose="020B0604020202020204" pitchFamily="34" charset="0"/>
              <a:buChar char="•"/>
            </a:pPr>
            <a:r>
              <a:rPr lang="en-US" dirty="0"/>
              <a:t>Feeling reflections</a:t>
            </a:r>
          </a:p>
          <a:p>
            <a:pPr marL="171450" indent="-171450">
              <a:buFont typeface="Arial" panose="020B0604020202020204" pitchFamily="34" charset="0"/>
              <a:buChar char="•"/>
            </a:pPr>
            <a:r>
              <a:rPr lang="en-US" dirty="0"/>
              <a:t>Meaning reflections</a:t>
            </a:r>
          </a:p>
          <a:p>
            <a:pPr marL="171450" indent="-171450">
              <a:buFont typeface="Arial" panose="020B0604020202020204" pitchFamily="34" charset="0"/>
              <a:buChar char="•"/>
            </a:pPr>
            <a:r>
              <a:rPr lang="en-US" dirty="0"/>
              <a:t>Double-sided reflections</a:t>
            </a:r>
          </a:p>
          <a:p>
            <a:pPr marL="171450" indent="-171450">
              <a:buFont typeface="Arial" panose="020B0604020202020204" pitchFamily="34" charset="0"/>
              <a:buChar char="•"/>
            </a:pPr>
            <a:r>
              <a:rPr lang="en-US" dirty="0"/>
              <a:t>Amplified reflections</a:t>
            </a:r>
          </a:p>
          <a:p>
            <a:r>
              <a:rPr lang="en-US" dirty="0"/>
              <a:t>We’ll discuss each of these complex</a:t>
            </a:r>
            <a:r>
              <a:rPr lang="en-US" baseline="0" dirty="0"/>
              <a:t> reflections in more detail. </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D4E46F02-8992-442B-B302-B3C5EB204BDA}" type="slidenum">
              <a:rPr lang="en-US" smtClean="0"/>
              <a:t>7</a:t>
            </a:fld>
            <a:endParaRPr lang="en-US"/>
          </a:p>
        </p:txBody>
      </p:sp>
    </p:spTree>
    <p:extLst>
      <p:ext uri="{BB962C8B-B14F-4D97-AF65-F5344CB8AC3E}">
        <p14:creationId xmlns:p14="http://schemas.microsoft.com/office/powerpoint/2010/main" val="4158819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b="0" dirty="0"/>
              <a:t>: Responses that reflect content are the most basic of the complex responses. When you reflect content, you are just reflecting back the essence of what has been shared using your own words. You do this to convey you are listening, confirm or clarify your understanding, and to encourage the person to continue speaking and provide more information. With content responses you are focused on the ideas that are being shared; you are not addressing the emotions or feelings being conveyed.</a:t>
            </a:r>
          </a:p>
        </p:txBody>
      </p:sp>
      <p:sp>
        <p:nvSpPr>
          <p:cNvPr id="4" name="Slide Number Placeholder 3"/>
          <p:cNvSpPr>
            <a:spLocks noGrp="1"/>
          </p:cNvSpPr>
          <p:nvPr>
            <p:ph type="sldNum" sz="quarter" idx="10"/>
          </p:nvPr>
        </p:nvSpPr>
        <p:spPr/>
        <p:txBody>
          <a:bodyPr/>
          <a:lstStyle/>
          <a:p>
            <a:fld id="{D4E46F02-8992-442B-B302-B3C5EB204BDA}" type="slidenum">
              <a:rPr lang="en-US" smtClean="0"/>
              <a:t>8</a:t>
            </a:fld>
            <a:endParaRPr lang="en-US"/>
          </a:p>
        </p:txBody>
      </p:sp>
    </p:spTree>
    <p:extLst>
      <p:ext uri="{BB962C8B-B14F-4D97-AF65-F5344CB8AC3E}">
        <p14:creationId xmlns:p14="http://schemas.microsoft.com/office/powerpoint/2010/main" val="1207560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a:t>
            </a:r>
            <a:r>
              <a:rPr lang="en-US" dirty="0"/>
              <a:t>: Ask participants to provide a content reflection for the three statements on the slide. See how many different ways people can accurately reflect this content using different words and phrases. </a:t>
            </a:r>
          </a:p>
          <a:p>
            <a:pPr marL="171450" indent="-171450">
              <a:buFont typeface="Arial" panose="020B0604020202020204" pitchFamily="34" charset="0"/>
              <a:buChar char="•"/>
            </a:pPr>
            <a:r>
              <a:rPr lang="en-US" dirty="0"/>
              <a:t>“I just don’t understand my mom. One minute she tells me to live close to home and the next she says live wherever you want.”</a:t>
            </a:r>
          </a:p>
          <a:p>
            <a:pPr marL="628650" lvl="1" indent="-171450">
              <a:buFont typeface="Arial" panose="020B0604020202020204" pitchFamily="34" charset="0"/>
              <a:buChar char="•"/>
            </a:pPr>
            <a:r>
              <a:rPr lang="en-US" dirty="0"/>
              <a:t>Example content reflection: “Your mom gives you conflicting messages.” </a:t>
            </a:r>
          </a:p>
          <a:p>
            <a:pPr marL="171450" indent="-171450">
              <a:buFont typeface="Arial" panose="020B0604020202020204" pitchFamily="34" charset="0"/>
              <a:buChar char="•"/>
            </a:pPr>
            <a:r>
              <a:rPr lang="en-US" dirty="0"/>
              <a:t>“I really want to start applying for jobs, but there are so many things I need to do to get my resume ready.”</a:t>
            </a:r>
          </a:p>
          <a:p>
            <a:pPr marL="628650" lvl="1" indent="-171450">
              <a:buFont typeface="Arial" panose="020B0604020202020204" pitchFamily="34" charset="0"/>
              <a:buChar char="•"/>
            </a:pPr>
            <a:r>
              <a:rPr lang="en-US" dirty="0"/>
              <a:t>Example content reflection: “Applying for jobs is a multi-step process.”</a:t>
            </a:r>
          </a:p>
          <a:p>
            <a:pPr marL="171450" indent="-171450">
              <a:buFont typeface="Arial" panose="020B0604020202020204" pitchFamily="34" charset="0"/>
              <a:buChar char="•"/>
            </a:pPr>
            <a:r>
              <a:rPr lang="en-US" dirty="0"/>
              <a:t>“I’ve been thinking about attending a support group, so I looked up some that are available in my neighborhood.”</a:t>
            </a:r>
          </a:p>
          <a:p>
            <a:pPr marL="628650" lvl="1" indent="-171450">
              <a:buFont typeface="Arial" panose="020B0604020202020204" pitchFamily="34" charset="0"/>
              <a:buChar char="•"/>
            </a:pPr>
            <a:r>
              <a:rPr lang="en-US" dirty="0"/>
              <a:t>Example content reflection: “You took steps toward going to a support group.”</a:t>
            </a:r>
          </a:p>
          <a:p>
            <a:endParaRPr lang="en-US" dirty="0"/>
          </a:p>
          <a:p>
            <a:r>
              <a:rPr lang="en-US" b="1" dirty="0"/>
              <a:t>Trainer notes</a:t>
            </a:r>
            <a:r>
              <a:rPr lang="en-US" dirty="0"/>
              <a:t>: Make sure participants only reflect the content and don’t reflect feeling or meaning. </a:t>
            </a:r>
          </a:p>
        </p:txBody>
      </p:sp>
      <p:sp>
        <p:nvSpPr>
          <p:cNvPr id="4" name="Slide Number Placeholder 3"/>
          <p:cNvSpPr>
            <a:spLocks noGrp="1"/>
          </p:cNvSpPr>
          <p:nvPr>
            <p:ph type="sldNum" sz="quarter" idx="10"/>
          </p:nvPr>
        </p:nvSpPr>
        <p:spPr/>
        <p:txBody>
          <a:bodyPr/>
          <a:lstStyle/>
          <a:p>
            <a:fld id="{D4E46F02-8992-442B-B302-B3C5EB204BDA}" type="slidenum">
              <a:rPr lang="en-US" smtClean="0"/>
              <a:t>9</a:t>
            </a:fld>
            <a:endParaRPr lang="en-US"/>
          </a:p>
        </p:txBody>
      </p:sp>
    </p:spTree>
    <p:extLst>
      <p:ext uri="{BB962C8B-B14F-4D97-AF65-F5344CB8AC3E}">
        <p14:creationId xmlns:p14="http://schemas.microsoft.com/office/powerpoint/2010/main" val="3159294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C2D204-ECBD-46C9-8832-558D8A35F1A0}"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1BA45-B991-4D3A-A43A-9F52A8731EB6}" type="slidenum">
              <a:rPr lang="en-US" smtClean="0"/>
              <a:t>‹#›</a:t>
            </a:fld>
            <a:endParaRPr lang="en-US"/>
          </a:p>
        </p:txBody>
      </p:sp>
    </p:spTree>
    <p:custDataLst>
      <p:tags r:id="rId1"/>
    </p:custDataLst>
    <p:extLst>
      <p:ext uri="{BB962C8B-B14F-4D97-AF65-F5344CB8AC3E}">
        <p14:creationId xmlns:p14="http://schemas.microsoft.com/office/powerpoint/2010/main" val="1306690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C2D204-ECBD-46C9-8832-558D8A35F1A0}"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1BA45-B991-4D3A-A43A-9F52A8731EB6}" type="slidenum">
              <a:rPr lang="en-US" smtClean="0"/>
              <a:t>‹#›</a:t>
            </a:fld>
            <a:endParaRPr lang="en-US"/>
          </a:p>
        </p:txBody>
      </p:sp>
    </p:spTree>
    <p:extLst>
      <p:ext uri="{BB962C8B-B14F-4D97-AF65-F5344CB8AC3E}">
        <p14:creationId xmlns:p14="http://schemas.microsoft.com/office/powerpoint/2010/main" val="1950219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C2D204-ECBD-46C9-8832-558D8A35F1A0}"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1BA45-B991-4D3A-A43A-9F52A8731EB6}" type="slidenum">
              <a:rPr lang="en-US" smtClean="0"/>
              <a:t>‹#›</a:t>
            </a:fld>
            <a:endParaRPr lang="en-US"/>
          </a:p>
        </p:txBody>
      </p:sp>
    </p:spTree>
    <p:custDataLst>
      <p:tags r:id="rId1"/>
    </p:custDataLst>
    <p:extLst>
      <p:ext uri="{BB962C8B-B14F-4D97-AF65-F5344CB8AC3E}">
        <p14:creationId xmlns:p14="http://schemas.microsoft.com/office/powerpoint/2010/main" val="427847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C2D204-ECBD-46C9-8832-558D8A35F1A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1BA45-B991-4D3A-A43A-9F52A8731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400060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C2D204-ECBD-46C9-8832-558D8A35F1A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1BA45-B991-4D3A-A43A-9F52A8731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138983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C2D204-ECBD-46C9-8832-558D8A35F1A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1BA45-B991-4D3A-A43A-9F52A8731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475032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C2D204-ECBD-46C9-8832-558D8A35F1A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1BA45-B991-4D3A-A43A-9F52A8731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405468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C2D204-ECBD-46C9-8832-558D8A35F1A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1BA45-B991-4D3A-A43A-9F52A8731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106428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C2D204-ECBD-46C9-8832-558D8A35F1A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1BA45-B991-4D3A-A43A-9F52A8731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254686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C2D204-ECBD-46C9-8832-558D8A35F1A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1BA45-B991-4D3A-A43A-9F52A8731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936436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C2D204-ECBD-46C9-8832-558D8A35F1A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1BA45-B991-4D3A-A43A-9F52A8731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83626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C2D204-ECBD-46C9-8832-558D8A35F1A0}"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1BA45-B991-4D3A-A43A-9F52A8731EB6}" type="slidenum">
              <a:rPr lang="en-US" smtClean="0"/>
              <a:t>‹#›</a:t>
            </a:fld>
            <a:endParaRPr lang="en-US"/>
          </a:p>
        </p:txBody>
      </p:sp>
    </p:spTree>
    <p:extLst>
      <p:ext uri="{BB962C8B-B14F-4D97-AF65-F5344CB8AC3E}">
        <p14:creationId xmlns:p14="http://schemas.microsoft.com/office/powerpoint/2010/main" val="8519053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C2D204-ECBD-46C9-8832-558D8A35F1A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1BA45-B991-4D3A-A43A-9F52A8731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24025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C2D204-ECBD-46C9-8832-558D8A35F1A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1BA45-B991-4D3A-A43A-9F52A8731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682757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C2D204-ECBD-46C9-8832-558D8A35F1A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1BA45-B991-4D3A-A43A-9F52A8731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60501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2D204-ECBD-46C9-8832-558D8A35F1A0}"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1BA45-B991-4D3A-A43A-9F52A8731EB6}" type="slidenum">
              <a:rPr lang="en-US" smtClean="0"/>
              <a:t>‹#›</a:t>
            </a:fld>
            <a:endParaRPr lang="en-US"/>
          </a:p>
        </p:txBody>
      </p:sp>
    </p:spTree>
    <p:extLst>
      <p:ext uri="{BB962C8B-B14F-4D97-AF65-F5344CB8AC3E}">
        <p14:creationId xmlns:p14="http://schemas.microsoft.com/office/powerpoint/2010/main" val="889833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C2D204-ECBD-46C9-8832-558D8A35F1A0}" type="datetimeFigureOut">
              <a:rPr lang="en-US" smtClean="0"/>
              <a:t>6/1/2021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1BA45-B991-4D3A-A43A-9F52A8731EB6}" type="slidenum">
              <a:rPr lang="en-US" smtClean="0"/>
              <a:t>‹#›</a:t>
            </a:fld>
            <a:endParaRPr lang="en-US"/>
          </a:p>
        </p:txBody>
      </p:sp>
    </p:spTree>
    <p:extLst>
      <p:ext uri="{BB962C8B-B14F-4D97-AF65-F5344CB8AC3E}">
        <p14:creationId xmlns:p14="http://schemas.microsoft.com/office/powerpoint/2010/main" val="1507954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C2D204-ECBD-46C9-8832-558D8A35F1A0}" type="datetimeFigureOut">
              <a:rPr lang="en-US" smtClean="0"/>
              <a:t>6/1/2021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21BA45-B991-4D3A-A43A-9F52A8731EB6}" type="slidenum">
              <a:rPr lang="en-US" smtClean="0"/>
              <a:t>‹#›</a:t>
            </a:fld>
            <a:endParaRPr lang="en-US"/>
          </a:p>
        </p:txBody>
      </p:sp>
    </p:spTree>
    <p:extLst>
      <p:ext uri="{BB962C8B-B14F-4D97-AF65-F5344CB8AC3E}">
        <p14:creationId xmlns:p14="http://schemas.microsoft.com/office/powerpoint/2010/main" val="2373027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C2D204-ECBD-46C9-8832-558D8A35F1A0}" type="datetimeFigureOut">
              <a:rPr lang="en-US" smtClean="0"/>
              <a:t>6/1/2021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21BA45-B991-4D3A-A43A-9F52A8731EB6}" type="slidenum">
              <a:rPr lang="en-US" smtClean="0"/>
              <a:t>‹#›</a:t>
            </a:fld>
            <a:endParaRPr lang="en-US"/>
          </a:p>
        </p:txBody>
      </p:sp>
    </p:spTree>
    <p:extLst>
      <p:ext uri="{BB962C8B-B14F-4D97-AF65-F5344CB8AC3E}">
        <p14:creationId xmlns:p14="http://schemas.microsoft.com/office/powerpoint/2010/main" val="2401970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C2D204-ECBD-46C9-8832-558D8A35F1A0}" type="datetimeFigureOut">
              <a:rPr lang="en-US" smtClean="0"/>
              <a:t>6/1/2021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21BA45-B991-4D3A-A43A-9F52A8731EB6}" type="slidenum">
              <a:rPr lang="en-US" smtClean="0"/>
              <a:t>‹#›</a:t>
            </a:fld>
            <a:endParaRPr lang="en-US"/>
          </a:p>
        </p:txBody>
      </p:sp>
    </p:spTree>
    <p:extLst>
      <p:ext uri="{BB962C8B-B14F-4D97-AF65-F5344CB8AC3E}">
        <p14:creationId xmlns:p14="http://schemas.microsoft.com/office/powerpoint/2010/main" val="187151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C2D204-ECBD-46C9-8832-558D8A35F1A0}" type="datetimeFigureOut">
              <a:rPr lang="en-US" smtClean="0"/>
              <a:t>6/1/2021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1BA45-B991-4D3A-A43A-9F52A8731EB6}" type="slidenum">
              <a:rPr lang="en-US" smtClean="0"/>
              <a:t>‹#›</a:t>
            </a:fld>
            <a:endParaRPr lang="en-US"/>
          </a:p>
        </p:txBody>
      </p:sp>
    </p:spTree>
    <p:extLst>
      <p:ext uri="{BB962C8B-B14F-4D97-AF65-F5344CB8AC3E}">
        <p14:creationId xmlns:p14="http://schemas.microsoft.com/office/powerpoint/2010/main" val="3465593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C2D204-ECBD-46C9-8832-558D8A35F1A0}" type="datetimeFigureOut">
              <a:rPr lang="en-US" smtClean="0"/>
              <a:t>6/1/2021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1BA45-B991-4D3A-A43A-9F52A8731EB6}" type="slidenum">
              <a:rPr lang="en-US" smtClean="0"/>
              <a:t>‹#›</a:t>
            </a:fld>
            <a:endParaRPr lang="en-US"/>
          </a:p>
        </p:txBody>
      </p:sp>
    </p:spTree>
    <p:extLst>
      <p:ext uri="{BB962C8B-B14F-4D97-AF65-F5344CB8AC3E}">
        <p14:creationId xmlns:p14="http://schemas.microsoft.com/office/powerpoint/2010/main" val="2700875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C2D204-ECBD-46C9-8832-558D8A35F1A0}" type="datetimeFigureOut">
              <a:rPr lang="en-US" smtClean="0"/>
              <a:t>6/1/2021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1BA45-B991-4D3A-A43A-9F52A8731EB6}" type="slidenum">
              <a:rPr lang="en-US" smtClean="0"/>
              <a:t>‹#›</a:t>
            </a:fld>
            <a:endParaRPr lang="en-US"/>
          </a:p>
        </p:txBody>
      </p:sp>
    </p:spTree>
    <p:custDataLst>
      <p:tags r:id="rId13"/>
    </p:custDataLst>
    <p:extLst>
      <p:ext uri="{BB962C8B-B14F-4D97-AF65-F5344CB8AC3E}">
        <p14:creationId xmlns:p14="http://schemas.microsoft.com/office/powerpoint/2010/main" val="3176524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FC2D204-ECBD-46C9-8832-558D8A35F1A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21BA45-B991-4D3A-A43A-9F52A8731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3"/>
    </p:custDataLst>
    <p:extLst>
      <p:ext uri="{BB962C8B-B14F-4D97-AF65-F5344CB8AC3E}">
        <p14:creationId xmlns:p14="http://schemas.microsoft.com/office/powerpoint/2010/main" val="25018377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image" Target="../media/image10.png"/><Relationship Id="rId5" Type="http://schemas.openxmlformats.org/officeDocument/2006/relationships/hyperlink" Target="https://www.youtube.com/watch?v=TbDG9W_iNTk&amp;list=PL1UDVLmMXEEdIVofbgt4d6sLAe5pulbPC" TargetMode="Externa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35.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42.xml"/><Relationship Id="rId6" Type="http://schemas.openxmlformats.org/officeDocument/2006/relationships/image" Target="../media/image15.png"/><Relationship Id="rId5" Type="http://schemas.openxmlformats.org/officeDocument/2006/relationships/hyperlink" Target="https://youtu.be/TBwxopZzec4?list=PL1UDVLmMXEEdIVofbgt4d6sLAe5pulbPC" TargetMode="External"/><Relationship Id="rId4" Type="http://schemas.openxmlformats.org/officeDocument/2006/relationships/image" Target="../media/image9.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43.xml"/><Relationship Id="rId6" Type="http://schemas.openxmlformats.org/officeDocument/2006/relationships/image" Target="../media/image16.png"/><Relationship Id="rId5" Type="http://schemas.openxmlformats.org/officeDocument/2006/relationships/hyperlink" Target="https://youtu.be/9sbajibgrsg?list=PL1UDVLmMXEEdIVofbgt4d6sLAe5pulbPC" TargetMode="Externa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44.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45.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47.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n and woman talking"/>
          <p:cNvPicPr>
            <a:picLocks noChangeAspect="1"/>
          </p:cNvPicPr>
          <p:nvPr/>
        </p:nvPicPr>
        <p:blipFill rotWithShape="1">
          <a:blip r:embed="rId4" cstate="print">
            <a:grayscl/>
            <a:extLst>
              <a:ext uri="{28A0092B-C50C-407E-A947-70E740481C1C}">
                <a14:useLocalDpi xmlns:a14="http://schemas.microsoft.com/office/drawing/2010/main" val="0"/>
              </a:ext>
            </a:extLst>
          </a:blip>
          <a:srcRect r="12505"/>
          <a:stretch/>
        </p:blipFill>
        <p:spPr>
          <a:xfrm>
            <a:off x="339812" y="331882"/>
            <a:ext cx="8483425" cy="6195869"/>
          </a:xfrm>
          <a:prstGeom prst="rect">
            <a:avLst/>
          </a:prstGeom>
        </p:spPr>
      </p:pic>
      <p:grpSp>
        <p:nvGrpSpPr>
          <p:cNvPr id="3" name="Group 2"/>
          <p:cNvGrpSpPr/>
          <p:nvPr/>
        </p:nvGrpSpPr>
        <p:grpSpPr>
          <a:xfrm>
            <a:off x="339812" y="629508"/>
            <a:ext cx="9715322" cy="6061573"/>
            <a:chOff x="339812" y="629508"/>
            <a:chExt cx="9715322" cy="6061573"/>
          </a:xfrm>
        </p:grpSpPr>
        <p:sp>
          <p:nvSpPr>
            <p:cNvPr id="5" name="Freeform 4"/>
            <p:cNvSpPr/>
            <p:nvPr/>
          </p:nvSpPr>
          <p:spPr>
            <a:xfrm rot="2761324">
              <a:off x="4887615" y="-441091"/>
              <a:ext cx="3437324" cy="6897714"/>
            </a:xfrm>
            <a:custGeom>
              <a:avLst/>
              <a:gdLst>
                <a:gd name="connsiteX0" fmla="*/ 0 w 4210050"/>
                <a:gd name="connsiteY0" fmla="*/ 2187286 h 6736998"/>
                <a:gd name="connsiteX1" fmla="*/ 2110610 w 4210050"/>
                <a:gd name="connsiteY1" fmla="*/ 0 h 6736998"/>
                <a:gd name="connsiteX2" fmla="*/ 4210050 w 4210050"/>
                <a:gd name="connsiteY2" fmla="*/ 2025843 h 6736998"/>
                <a:gd name="connsiteX3" fmla="*/ 4210050 w 4210050"/>
                <a:gd name="connsiteY3" fmla="*/ 6736998 h 6736998"/>
                <a:gd name="connsiteX4" fmla="*/ 0 w 4210050"/>
                <a:gd name="connsiteY4" fmla="*/ 6736998 h 6736998"/>
                <a:gd name="connsiteX0" fmla="*/ 826066 w 4210050"/>
                <a:gd name="connsiteY0" fmla="*/ 1310307 h 6736998"/>
                <a:gd name="connsiteX1" fmla="*/ 2110610 w 4210050"/>
                <a:gd name="connsiteY1" fmla="*/ 0 h 6736998"/>
                <a:gd name="connsiteX2" fmla="*/ 4210050 w 4210050"/>
                <a:gd name="connsiteY2" fmla="*/ 2025843 h 6736998"/>
                <a:gd name="connsiteX3" fmla="*/ 4210050 w 4210050"/>
                <a:gd name="connsiteY3" fmla="*/ 6736998 h 6736998"/>
                <a:gd name="connsiteX4" fmla="*/ 0 w 4210050"/>
                <a:gd name="connsiteY4" fmla="*/ 6736998 h 6736998"/>
                <a:gd name="connsiteX5" fmla="*/ 826066 w 4210050"/>
                <a:gd name="connsiteY5" fmla="*/ 1310307 h 6736998"/>
                <a:gd name="connsiteX0" fmla="*/ 321238 w 3705222"/>
                <a:gd name="connsiteY0" fmla="*/ 1310307 h 6840904"/>
                <a:gd name="connsiteX1" fmla="*/ 1605782 w 3705222"/>
                <a:gd name="connsiteY1" fmla="*/ 0 h 6840904"/>
                <a:gd name="connsiteX2" fmla="*/ 3705222 w 3705222"/>
                <a:gd name="connsiteY2" fmla="*/ 2025843 h 6840904"/>
                <a:gd name="connsiteX3" fmla="*/ 3705222 w 3705222"/>
                <a:gd name="connsiteY3" fmla="*/ 6736998 h 6840904"/>
                <a:gd name="connsiteX4" fmla="*/ 0 w 3705222"/>
                <a:gd name="connsiteY4" fmla="*/ 6840904 h 6840904"/>
                <a:gd name="connsiteX5" fmla="*/ 321238 w 3705222"/>
                <a:gd name="connsiteY5" fmla="*/ 1310307 h 6840904"/>
                <a:gd name="connsiteX0" fmla="*/ 53340 w 3437324"/>
                <a:gd name="connsiteY0" fmla="*/ 1310307 h 6897714"/>
                <a:gd name="connsiteX1" fmla="*/ 1337884 w 3437324"/>
                <a:gd name="connsiteY1" fmla="*/ 0 h 6897714"/>
                <a:gd name="connsiteX2" fmla="*/ 3437324 w 3437324"/>
                <a:gd name="connsiteY2" fmla="*/ 2025843 h 6897714"/>
                <a:gd name="connsiteX3" fmla="*/ 3437324 w 3437324"/>
                <a:gd name="connsiteY3" fmla="*/ 6736998 h 6897714"/>
                <a:gd name="connsiteX4" fmla="*/ 0 w 3437324"/>
                <a:gd name="connsiteY4" fmla="*/ 6897714 h 6897714"/>
                <a:gd name="connsiteX5" fmla="*/ 53340 w 3437324"/>
                <a:gd name="connsiteY5" fmla="*/ 1310307 h 689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7324" h="6897714">
                  <a:moveTo>
                    <a:pt x="53340" y="1310307"/>
                  </a:moveTo>
                  <a:lnTo>
                    <a:pt x="1337884" y="0"/>
                  </a:lnTo>
                  <a:lnTo>
                    <a:pt x="3437324" y="2025843"/>
                  </a:lnTo>
                  <a:lnTo>
                    <a:pt x="3437324" y="6736998"/>
                  </a:lnTo>
                  <a:lnTo>
                    <a:pt x="0" y="6897714"/>
                  </a:lnTo>
                  <a:cubicBezTo>
                    <a:pt x="0" y="5381143"/>
                    <a:pt x="53340" y="2826878"/>
                    <a:pt x="53340" y="1310307"/>
                  </a:cubicBezTo>
                  <a:close/>
                </a:path>
              </a:pathLst>
            </a:custGeom>
            <a:solidFill>
              <a:srgbClr val="94A54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5"/>
            <p:cNvSpPr/>
            <p:nvPr/>
          </p:nvSpPr>
          <p:spPr>
            <a:xfrm>
              <a:off x="339812" y="629508"/>
              <a:ext cx="8483425" cy="5898243"/>
            </a:xfrm>
            <a:custGeom>
              <a:avLst/>
              <a:gdLst>
                <a:gd name="connsiteX0" fmla="*/ 0 w 8464375"/>
                <a:gd name="connsiteY0" fmla="*/ 4302870 h 4302870"/>
                <a:gd name="connsiteX1" fmla="*/ 0 w 8464375"/>
                <a:gd name="connsiteY1" fmla="*/ 0 h 4302870"/>
                <a:gd name="connsiteX2" fmla="*/ 8464375 w 8464375"/>
                <a:gd name="connsiteY2" fmla="*/ 4302870 h 4302870"/>
                <a:gd name="connsiteX3" fmla="*/ 0 w 8464375"/>
                <a:gd name="connsiteY3" fmla="*/ 4302870 h 4302870"/>
                <a:gd name="connsiteX0" fmla="*/ 0 w 8464375"/>
                <a:gd name="connsiteY0" fmla="*/ 4302870 h 4305300"/>
                <a:gd name="connsiteX1" fmla="*/ 0 w 8464375"/>
                <a:gd name="connsiteY1" fmla="*/ 0 h 4305300"/>
                <a:gd name="connsiteX2" fmla="*/ 8464375 w 8464375"/>
                <a:gd name="connsiteY2" fmla="*/ 4302870 h 4305300"/>
                <a:gd name="connsiteX3" fmla="*/ 1889037 w 8464375"/>
                <a:gd name="connsiteY3" fmla="*/ 4305300 h 4305300"/>
                <a:gd name="connsiteX4" fmla="*/ 0 w 8464375"/>
                <a:gd name="connsiteY4" fmla="*/ 4302870 h 4305300"/>
                <a:gd name="connsiteX0" fmla="*/ 35013 w 8499388"/>
                <a:gd name="connsiteY0" fmla="*/ 4302870 h 4305300"/>
                <a:gd name="connsiteX1" fmla="*/ 0 w 8499388"/>
                <a:gd name="connsiteY1" fmla="*/ 3371850 h 4305300"/>
                <a:gd name="connsiteX2" fmla="*/ 35013 w 8499388"/>
                <a:gd name="connsiteY2" fmla="*/ 0 h 4305300"/>
                <a:gd name="connsiteX3" fmla="*/ 8499388 w 8499388"/>
                <a:gd name="connsiteY3" fmla="*/ 4302870 h 4305300"/>
                <a:gd name="connsiteX4" fmla="*/ 1924050 w 8499388"/>
                <a:gd name="connsiteY4" fmla="*/ 4305300 h 4305300"/>
                <a:gd name="connsiteX5" fmla="*/ 35013 w 8499388"/>
                <a:gd name="connsiteY5" fmla="*/ 4302870 h 4305300"/>
                <a:gd name="connsiteX0" fmla="*/ 1924050 w 8499388"/>
                <a:gd name="connsiteY0" fmla="*/ 4305300 h 4305300"/>
                <a:gd name="connsiteX1" fmla="*/ 0 w 8499388"/>
                <a:gd name="connsiteY1" fmla="*/ 3371850 h 4305300"/>
                <a:gd name="connsiteX2" fmla="*/ 35013 w 8499388"/>
                <a:gd name="connsiteY2" fmla="*/ 0 h 4305300"/>
                <a:gd name="connsiteX3" fmla="*/ 8499388 w 8499388"/>
                <a:gd name="connsiteY3" fmla="*/ 4302870 h 4305300"/>
                <a:gd name="connsiteX4" fmla="*/ 1924050 w 8499388"/>
                <a:gd name="connsiteY4" fmla="*/ 4305300 h 4305300"/>
                <a:gd name="connsiteX0" fmla="*/ 1905000 w 8480338"/>
                <a:gd name="connsiteY0" fmla="*/ 4305300 h 4305300"/>
                <a:gd name="connsiteX1" fmla="*/ 0 w 8480338"/>
                <a:gd name="connsiteY1" fmla="*/ 3371850 h 4305300"/>
                <a:gd name="connsiteX2" fmla="*/ 15963 w 8480338"/>
                <a:gd name="connsiteY2" fmla="*/ 0 h 4305300"/>
                <a:gd name="connsiteX3" fmla="*/ 8480338 w 8480338"/>
                <a:gd name="connsiteY3" fmla="*/ 4302870 h 4305300"/>
                <a:gd name="connsiteX4" fmla="*/ 1905000 w 8480338"/>
                <a:gd name="connsiteY4" fmla="*/ 4305300 h 4305300"/>
                <a:gd name="connsiteX0" fmla="*/ 1905000 w 8480338"/>
                <a:gd name="connsiteY0" fmla="*/ 4305300 h 4305300"/>
                <a:gd name="connsiteX1" fmla="*/ 0 w 8480338"/>
                <a:gd name="connsiteY1" fmla="*/ 3371850 h 4305300"/>
                <a:gd name="connsiteX2" fmla="*/ 15963 w 8480338"/>
                <a:gd name="connsiteY2" fmla="*/ 0 h 4305300"/>
                <a:gd name="connsiteX3" fmla="*/ 8480338 w 8480338"/>
                <a:gd name="connsiteY3" fmla="*/ 4302870 h 4305300"/>
                <a:gd name="connsiteX4" fmla="*/ 1905000 w 8480338"/>
                <a:gd name="connsiteY4" fmla="*/ 4305300 h 4305300"/>
                <a:gd name="connsiteX0" fmla="*/ 1908087 w 8483425"/>
                <a:gd name="connsiteY0" fmla="*/ 5448300 h 5448300"/>
                <a:gd name="connsiteX1" fmla="*/ 3087 w 8483425"/>
                <a:gd name="connsiteY1" fmla="*/ 4514850 h 5448300"/>
                <a:gd name="connsiteX2" fmla="*/ 0 w 8483425"/>
                <a:gd name="connsiteY2" fmla="*/ 0 h 5448300"/>
                <a:gd name="connsiteX3" fmla="*/ 8483425 w 8483425"/>
                <a:gd name="connsiteY3" fmla="*/ 5445870 h 5448300"/>
                <a:gd name="connsiteX4" fmla="*/ 1908087 w 8483425"/>
                <a:gd name="connsiteY4" fmla="*/ 5448300 h 5448300"/>
                <a:gd name="connsiteX0" fmla="*/ 1908087 w 8483425"/>
                <a:gd name="connsiteY0" fmla="*/ 5448300 h 5448300"/>
                <a:gd name="connsiteX1" fmla="*/ 3087 w 8483425"/>
                <a:gd name="connsiteY1" fmla="*/ 4282621 h 5448300"/>
                <a:gd name="connsiteX2" fmla="*/ 0 w 8483425"/>
                <a:gd name="connsiteY2" fmla="*/ 0 h 5448300"/>
                <a:gd name="connsiteX3" fmla="*/ 8483425 w 8483425"/>
                <a:gd name="connsiteY3" fmla="*/ 5445870 h 5448300"/>
                <a:gd name="connsiteX4" fmla="*/ 1908087 w 8483425"/>
                <a:gd name="connsiteY4" fmla="*/ 5448300 h 5448300"/>
                <a:gd name="connsiteX0" fmla="*/ 1908087 w 8483425"/>
                <a:gd name="connsiteY0" fmla="*/ 5898243 h 5898243"/>
                <a:gd name="connsiteX1" fmla="*/ 3087 w 8483425"/>
                <a:gd name="connsiteY1" fmla="*/ 4732564 h 5898243"/>
                <a:gd name="connsiteX2" fmla="*/ 0 w 8483425"/>
                <a:gd name="connsiteY2" fmla="*/ 0 h 5898243"/>
                <a:gd name="connsiteX3" fmla="*/ 8483425 w 8483425"/>
                <a:gd name="connsiteY3" fmla="*/ 5895813 h 5898243"/>
                <a:gd name="connsiteX4" fmla="*/ 1908087 w 8483425"/>
                <a:gd name="connsiteY4" fmla="*/ 5898243 h 589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3425" h="5898243">
                  <a:moveTo>
                    <a:pt x="1908087" y="5898243"/>
                  </a:moveTo>
                  <a:lnTo>
                    <a:pt x="3087" y="4732564"/>
                  </a:lnTo>
                  <a:lnTo>
                    <a:pt x="0" y="0"/>
                  </a:lnTo>
                  <a:lnTo>
                    <a:pt x="8483425" y="5895813"/>
                  </a:lnTo>
                  <a:lnTo>
                    <a:pt x="1908087" y="5898243"/>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78135" y="3292810"/>
              <a:ext cx="2452914" cy="677108"/>
            </a:xfrm>
            <a:prstGeom prst="rect">
              <a:avLst/>
            </a:prstGeom>
            <a:noFill/>
          </p:spPr>
          <p:txBody>
            <a:bodyPr wrap="square" rtlCol="0">
              <a:spAutoFit/>
            </a:bodyPr>
            <a:lstStyle/>
            <a:p>
              <a:r>
                <a:rPr lang="en-US" sz="3800" dirty="0">
                  <a:solidFill>
                    <a:schemeClr val="bg1"/>
                  </a:solidFill>
                  <a:latin typeface="Century Gothic" panose="020B0502020202020204" pitchFamily="34" charset="0"/>
                </a:rPr>
                <a:t>Module 5 </a:t>
              </a:r>
            </a:p>
          </p:txBody>
        </p:sp>
        <p:sp>
          <p:nvSpPr>
            <p:cNvPr id="9" name="TextBox 8"/>
            <p:cNvSpPr txBox="1"/>
            <p:nvPr/>
          </p:nvSpPr>
          <p:spPr>
            <a:xfrm>
              <a:off x="478134" y="3816030"/>
              <a:ext cx="4436765" cy="707886"/>
            </a:xfrm>
            <a:prstGeom prst="rect">
              <a:avLst/>
            </a:prstGeom>
            <a:noFill/>
          </p:spPr>
          <p:txBody>
            <a:bodyPr wrap="square" rtlCol="0">
              <a:spAutoFit/>
            </a:bodyPr>
            <a:lstStyle/>
            <a:p>
              <a:r>
                <a:rPr lang="en-US" sz="2000" dirty="0">
                  <a:solidFill>
                    <a:schemeClr val="bg1"/>
                  </a:solidFill>
                  <a:latin typeface="Arial Narrow" panose="020B0606020202030204" pitchFamily="34" charset="0"/>
                  <a:cs typeface="Microsoft New Tai Lue" panose="020B0502040204020203" pitchFamily="34" charset="0"/>
                </a:rPr>
                <a:t>MI Skills 2: </a:t>
              </a:r>
              <a:r>
                <a:rPr lang="en-US" sz="2000" dirty="0">
                  <a:solidFill>
                    <a:schemeClr val="bg1"/>
                  </a:solidFill>
                  <a:latin typeface="Arial Narrow" panose="020B0606020202030204" pitchFamily="34" charset="0"/>
                </a:rPr>
                <a:t>Complex Reflections, Summaries and Combining OARS</a:t>
              </a:r>
              <a:endParaRPr lang="en-US" sz="2000" dirty="0">
                <a:solidFill>
                  <a:schemeClr val="bg1"/>
                </a:solidFill>
                <a:latin typeface="Arial Narrow" panose="020B0606020202030204" pitchFamily="34" charset="0"/>
                <a:cs typeface="Microsoft New Tai Lue" panose="020B0502040204020203" pitchFamily="34" charset="0"/>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4948" y="5386025"/>
              <a:ext cx="1827381" cy="1305056"/>
            </a:xfrm>
            <a:prstGeom prst="rect">
              <a:avLst/>
            </a:prstGeom>
            <a:noFill/>
            <a:ln>
              <a:noFill/>
            </a:ln>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3710" y="5661246"/>
              <a:ext cx="2590404" cy="706036"/>
            </a:xfrm>
            <a:prstGeom prst="rect">
              <a:avLst/>
            </a:prstGeom>
          </p:spPr>
        </p:pic>
      </p:grpSp>
    </p:spTree>
    <p:custDataLst>
      <p:tags r:id="rId1"/>
    </p:custDataLst>
    <p:extLst>
      <p:ext uri="{BB962C8B-B14F-4D97-AF65-F5344CB8AC3E}">
        <p14:creationId xmlns:p14="http://schemas.microsoft.com/office/powerpoint/2010/main" val="2924078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lum bright="70000" contrast="-70000"/>
            <a:extLst>
              <a:ext uri="{28A0092B-C50C-407E-A947-70E740481C1C}">
                <a14:useLocalDpi xmlns:a14="http://schemas.microsoft.com/office/drawing/2010/main" val="0"/>
              </a:ext>
            </a:extLst>
          </a:blip>
          <a:srcRect l="27998" t="23034" r="27112" b="18279"/>
          <a:stretch/>
        </p:blipFill>
        <p:spPr>
          <a:xfrm>
            <a:off x="2819453" y="1912576"/>
            <a:ext cx="4215527" cy="4546945"/>
          </a:xfrm>
          <a:prstGeom prst="rect">
            <a:avLst/>
          </a:prstGeom>
        </p:spPr>
      </p:pic>
      <p:sp>
        <p:nvSpPr>
          <p:cNvPr id="6" name="Rectangle 5"/>
          <p:cNvSpPr/>
          <p:nvPr/>
        </p:nvSpPr>
        <p:spPr>
          <a:xfrm>
            <a:off x="693296" y="856348"/>
            <a:ext cx="7888029" cy="849751"/>
          </a:xfrm>
          <a:prstGeom prst="rect">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rial Narrow" panose="020B0606020202030204" pitchFamily="34" charset="0"/>
              </a:rPr>
              <a:t>Reflecting - Feeling</a:t>
            </a:r>
          </a:p>
        </p:txBody>
      </p:sp>
      <p:sp>
        <p:nvSpPr>
          <p:cNvPr id="5" name="Rectangle 4"/>
          <p:cNvSpPr/>
          <p:nvPr/>
        </p:nvSpPr>
        <p:spPr>
          <a:xfrm>
            <a:off x="693295" y="1706099"/>
            <a:ext cx="7888029" cy="4753422"/>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693297" y="2092437"/>
            <a:ext cx="7888028" cy="3970318"/>
          </a:xfrm>
          <a:prstGeom prst="rect">
            <a:avLst/>
          </a:prstGeom>
        </p:spPr>
        <p:txBody>
          <a:bodyPr wrap="square">
            <a:spAutoFit/>
          </a:bodyPr>
          <a:lstStyle/>
          <a:p>
            <a:r>
              <a:rPr lang="en-US" altLang="ja-JP" sz="2800" dirty="0">
                <a:solidFill>
                  <a:schemeClr val="tx1">
                    <a:lumMod val="75000"/>
                    <a:lumOff val="25000"/>
                  </a:schemeClr>
                </a:solidFill>
                <a:latin typeface="Arial Narrow" panose="020B0606020202030204" pitchFamily="34" charset="0"/>
              </a:rPr>
              <a:t>Conveys a deeper understanding, including the emotional component, body language and tone of voice.</a:t>
            </a:r>
            <a:br>
              <a:rPr lang="en-US" altLang="ja-JP" sz="2800" dirty="0">
                <a:solidFill>
                  <a:schemeClr val="tx1">
                    <a:lumMod val="75000"/>
                    <a:lumOff val="25000"/>
                  </a:schemeClr>
                </a:solidFill>
                <a:latin typeface="Arial Narrow" panose="020B0606020202030204" pitchFamily="34" charset="0"/>
              </a:rPr>
            </a:br>
            <a:endParaRPr lang="en-US" altLang="ja-JP" sz="2800" dirty="0">
              <a:solidFill>
                <a:schemeClr val="tx1">
                  <a:lumMod val="75000"/>
                  <a:lumOff val="25000"/>
                </a:schemeClr>
              </a:solidFill>
              <a:latin typeface="Arial Narrow" panose="020B0606020202030204" pitchFamily="34" charset="0"/>
            </a:endParaRPr>
          </a:p>
          <a:p>
            <a:r>
              <a:rPr lang="en-US" altLang="ja-JP" sz="2800" dirty="0">
                <a:solidFill>
                  <a:schemeClr val="tx1">
                    <a:lumMod val="75000"/>
                    <a:lumOff val="25000"/>
                  </a:schemeClr>
                </a:solidFill>
                <a:latin typeface="Arial Narrow" panose="020B0606020202030204" pitchFamily="34" charset="0"/>
              </a:rPr>
              <a:t>Identify the emotion, then test by sharing a feeling reflection such as, “You feel …..”.</a:t>
            </a:r>
          </a:p>
          <a:p>
            <a:endParaRPr lang="en-US" altLang="ja-JP" sz="2800" dirty="0">
              <a:solidFill>
                <a:schemeClr val="tx1">
                  <a:lumMod val="75000"/>
                  <a:lumOff val="25000"/>
                </a:schemeClr>
              </a:solidFill>
              <a:latin typeface="Arial Narrow" panose="020B0606020202030204" pitchFamily="34" charset="0"/>
            </a:endParaRPr>
          </a:p>
          <a:p>
            <a:r>
              <a:rPr lang="en-US" altLang="ja-JP" sz="2800" dirty="0">
                <a:solidFill>
                  <a:schemeClr val="tx1">
                    <a:lumMod val="75000"/>
                    <a:lumOff val="25000"/>
                  </a:schemeClr>
                </a:solidFill>
                <a:latin typeface="Arial Narrow" panose="020B0606020202030204" pitchFamily="34" charset="0"/>
              </a:rPr>
              <a:t>Gauge intensity of feeling. Feeling reflections focuses on emotions felt.</a:t>
            </a:r>
          </a:p>
          <a:p>
            <a:endParaRPr lang="en-US" altLang="ja-JP" sz="2800" dirty="0">
              <a:solidFill>
                <a:schemeClr val="tx1">
                  <a:lumMod val="75000"/>
                  <a:lumOff val="25000"/>
                </a:schemeClr>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3332366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lum bright="70000" contrast="-70000"/>
            <a:extLst>
              <a:ext uri="{28A0092B-C50C-407E-A947-70E740481C1C}">
                <a14:useLocalDpi xmlns:a14="http://schemas.microsoft.com/office/drawing/2010/main" val="0"/>
              </a:ext>
            </a:extLst>
          </a:blip>
          <a:srcRect l="27998" t="23034" r="27112" b="18279"/>
          <a:stretch/>
        </p:blipFill>
        <p:spPr>
          <a:xfrm>
            <a:off x="2819453" y="1912576"/>
            <a:ext cx="4215527" cy="4546945"/>
          </a:xfrm>
          <a:prstGeom prst="rect">
            <a:avLst/>
          </a:prstGeom>
        </p:spPr>
      </p:pic>
      <p:sp>
        <p:nvSpPr>
          <p:cNvPr id="6" name="Rectangle 5"/>
          <p:cNvSpPr/>
          <p:nvPr/>
        </p:nvSpPr>
        <p:spPr>
          <a:xfrm>
            <a:off x="693296" y="856348"/>
            <a:ext cx="7888029" cy="849751"/>
          </a:xfrm>
          <a:prstGeom prst="rect">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rial Narrow" panose="020B0606020202030204" pitchFamily="34" charset="0"/>
              </a:rPr>
              <a:t>Reflecting - Feeling</a:t>
            </a:r>
          </a:p>
        </p:txBody>
      </p:sp>
      <p:sp>
        <p:nvSpPr>
          <p:cNvPr id="5" name="Rectangle 4"/>
          <p:cNvSpPr/>
          <p:nvPr/>
        </p:nvSpPr>
        <p:spPr>
          <a:xfrm>
            <a:off x="693295" y="1706099"/>
            <a:ext cx="7888029" cy="4753422"/>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693297" y="2092437"/>
            <a:ext cx="7888028" cy="2923877"/>
          </a:xfrm>
          <a:prstGeom prst="rect">
            <a:avLst/>
          </a:prstGeom>
        </p:spPr>
        <p:txBody>
          <a:bodyPr wrap="square">
            <a:spAutoFit/>
          </a:bodyPr>
          <a:lstStyle/>
          <a:p>
            <a:r>
              <a:rPr lang="en-US" altLang="ja-JP" sz="2400" dirty="0">
                <a:solidFill>
                  <a:schemeClr val="tx1">
                    <a:lumMod val="75000"/>
                    <a:lumOff val="25000"/>
                  </a:schemeClr>
                </a:solidFill>
                <a:latin typeface="Arial Narrow" panose="020B0606020202030204" pitchFamily="34" charset="0"/>
              </a:rPr>
              <a:t>Provide a feeling reflection for each statement below:</a:t>
            </a:r>
          </a:p>
          <a:p>
            <a:endParaRPr lang="en-US" altLang="ja-JP" sz="2000" dirty="0">
              <a:solidFill>
                <a:schemeClr val="tx1">
                  <a:lumMod val="75000"/>
                  <a:lumOff val="25000"/>
                </a:schemeClr>
              </a:solidFill>
              <a:latin typeface="Arial Narrow" panose="020B0606020202030204" pitchFamily="34" charset="0"/>
            </a:endParaRPr>
          </a:p>
          <a:p>
            <a:r>
              <a:rPr lang="en-US" altLang="ja-JP" sz="2000" dirty="0">
                <a:solidFill>
                  <a:schemeClr val="tx1">
                    <a:lumMod val="75000"/>
                    <a:lumOff val="25000"/>
                  </a:schemeClr>
                </a:solidFill>
                <a:latin typeface="Arial Narrow" panose="020B0606020202030204" pitchFamily="34" charset="0"/>
              </a:rPr>
              <a:t>“I’ve been waiting for over a year to enroll in college and I can’t wait!”</a:t>
            </a:r>
          </a:p>
          <a:p>
            <a:endParaRPr lang="en-US" altLang="ja-JP" sz="2000" dirty="0">
              <a:solidFill>
                <a:schemeClr val="tx1">
                  <a:lumMod val="75000"/>
                  <a:lumOff val="25000"/>
                </a:schemeClr>
              </a:solidFill>
              <a:latin typeface="Arial Narrow" panose="020B0606020202030204" pitchFamily="34" charset="0"/>
            </a:endParaRPr>
          </a:p>
          <a:p>
            <a:r>
              <a:rPr lang="en-US" altLang="ja-JP" sz="2000" dirty="0">
                <a:solidFill>
                  <a:schemeClr val="tx1">
                    <a:lumMod val="75000"/>
                    <a:lumOff val="25000"/>
                  </a:schemeClr>
                </a:solidFill>
                <a:latin typeface="Arial Narrow" panose="020B0606020202030204" pitchFamily="34" charset="0"/>
              </a:rPr>
              <a:t>“I can’t do anything right as far as my teachers are concerned. They return my assignments because they say they’re sloppy and incomplete.”</a:t>
            </a:r>
          </a:p>
          <a:p>
            <a:endParaRPr lang="en-US" altLang="ja-JP" sz="2000" dirty="0">
              <a:solidFill>
                <a:schemeClr val="tx1">
                  <a:lumMod val="75000"/>
                  <a:lumOff val="25000"/>
                </a:schemeClr>
              </a:solidFill>
              <a:latin typeface="Arial Narrow" panose="020B0606020202030204" pitchFamily="34" charset="0"/>
            </a:endParaRPr>
          </a:p>
          <a:p>
            <a:r>
              <a:rPr lang="en-US" altLang="ja-JP" sz="2000" dirty="0">
                <a:solidFill>
                  <a:schemeClr val="tx1">
                    <a:lumMod val="75000"/>
                    <a:lumOff val="25000"/>
                  </a:schemeClr>
                </a:solidFill>
                <a:latin typeface="Arial Narrow" panose="020B0606020202030204" pitchFamily="34" charset="0"/>
              </a:rPr>
              <a:t>“Some co-workers invited me to a party this weekend, but I don’t know if I should mix work and fun.”</a:t>
            </a:r>
          </a:p>
        </p:txBody>
      </p:sp>
    </p:spTree>
    <p:custDataLst>
      <p:tags r:id="rId1"/>
    </p:custDataLst>
    <p:extLst>
      <p:ext uri="{BB962C8B-B14F-4D97-AF65-F5344CB8AC3E}">
        <p14:creationId xmlns:p14="http://schemas.microsoft.com/office/powerpoint/2010/main" val="56537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lum bright="70000" contrast="-70000"/>
            <a:extLst>
              <a:ext uri="{28A0092B-C50C-407E-A947-70E740481C1C}">
                <a14:useLocalDpi xmlns:a14="http://schemas.microsoft.com/office/drawing/2010/main" val="0"/>
              </a:ext>
            </a:extLst>
          </a:blip>
          <a:srcRect l="27998" t="23034" r="27112" b="18279"/>
          <a:stretch/>
        </p:blipFill>
        <p:spPr>
          <a:xfrm>
            <a:off x="2819453" y="1912576"/>
            <a:ext cx="4215527" cy="4546945"/>
          </a:xfrm>
          <a:prstGeom prst="rect">
            <a:avLst/>
          </a:prstGeom>
        </p:spPr>
      </p:pic>
      <p:sp>
        <p:nvSpPr>
          <p:cNvPr id="6" name="Rectangle 5"/>
          <p:cNvSpPr/>
          <p:nvPr/>
        </p:nvSpPr>
        <p:spPr>
          <a:xfrm>
            <a:off x="693296" y="856348"/>
            <a:ext cx="7888029" cy="849751"/>
          </a:xfrm>
          <a:prstGeom prst="rect">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rial Narrow" panose="020B0606020202030204" pitchFamily="34" charset="0"/>
              </a:rPr>
              <a:t>Reflecting - Meaning</a:t>
            </a:r>
          </a:p>
        </p:txBody>
      </p:sp>
      <p:sp>
        <p:nvSpPr>
          <p:cNvPr id="5" name="Rectangle 4"/>
          <p:cNvSpPr/>
          <p:nvPr/>
        </p:nvSpPr>
        <p:spPr>
          <a:xfrm>
            <a:off x="693295" y="1706099"/>
            <a:ext cx="7888029" cy="4753422"/>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693297" y="2092437"/>
            <a:ext cx="7888028" cy="2677656"/>
          </a:xfrm>
          <a:prstGeom prst="rect">
            <a:avLst/>
          </a:prstGeom>
        </p:spPr>
        <p:txBody>
          <a:bodyPr wrap="square">
            <a:spAutoFit/>
          </a:bodyPr>
          <a:lstStyle/>
          <a:p>
            <a:r>
              <a:rPr lang="en-US" altLang="ja-JP" sz="2800" dirty="0">
                <a:solidFill>
                  <a:schemeClr val="tx1">
                    <a:lumMod val="75000"/>
                    <a:lumOff val="25000"/>
                  </a:schemeClr>
                </a:solidFill>
                <a:latin typeface="Arial Narrow" panose="020B0606020202030204" pitchFamily="34" charset="0"/>
              </a:rPr>
              <a:t>A guess as to meaning and how it connects to their feelings.</a:t>
            </a:r>
            <a:br>
              <a:rPr lang="en-US" altLang="ja-JP" sz="2800" dirty="0">
                <a:solidFill>
                  <a:schemeClr val="tx1">
                    <a:lumMod val="75000"/>
                    <a:lumOff val="25000"/>
                  </a:schemeClr>
                </a:solidFill>
                <a:latin typeface="Arial Narrow" panose="020B0606020202030204" pitchFamily="34" charset="0"/>
              </a:rPr>
            </a:br>
            <a:endParaRPr lang="en-US" altLang="ja-JP" sz="2800" dirty="0">
              <a:solidFill>
                <a:schemeClr val="tx1">
                  <a:lumMod val="75000"/>
                  <a:lumOff val="25000"/>
                </a:schemeClr>
              </a:solidFill>
              <a:latin typeface="Arial Narrow" panose="020B0606020202030204" pitchFamily="34" charset="0"/>
            </a:endParaRPr>
          </a:p>
          <a:p>
            <a:r>
              <a:rPr lang="en-US" altLang="ja-JP" sz="2800" dirty="0">
                <a:solidFill>
                  <a:schemeClr val="tx1">
                    <a:lumMod val="75000"/>
                    <a:lumOff val="25000"/>
                  </a:schemeClr>
                </a:solidFill>
                <a:latin typeface="Arial Narrow" panose="020B0606020202030204" pitchFamily="34" charset="0"/>
              </a:rPr>
              <a:t>“You feel ____(feeling word) because _____(rephrasing content).”</a:t>
            </a:r>
          </a:p>
          <a:p>
            <a:endParaRPr lang="en-US" altLang="ja-JP" sz="2800" dirty="0">
              <a:solidFill>
                <a:schemeClr val="tx1">
                  <a:lumMod val="75000"/>
                  <a:lumOff val="25000"/>
                </a:schemeClr>
              </a:solidFill>
              <a:latin typeface="Arial Narrow" panose="020B0606020202030204" pitchFamily="34" charset="0"/>
            </a:endParaRPr>
          </a:p>
          <a:p>
            <a:endParaRPr lang="en-US" altLang="ja-JP" sz="2800" dirty="0">
              <a:solidFill>
                <a:schemeClr val="tx1">
                  <a:lumMod val="75000"/>
                  <a:lumOff val="25000"/>
                </a:schemeClr>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361206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lum bright="70000" contrast="-70000"/>
            <a:extLst>
              <a:ext uri="{28A0092B-C50C-407E-A947-70E740481C1C}">
                <a14:useLocalDpi xmlns:a14="http://schemas.microsoft.com/office/drawing/2010/main" val="0"/>
              </a:ext>
            </a:extLst>
          </a:blip>
          <a:srcRect l="27998" t="23034" r="27112" b="18279"/>
          <a:stretch/>
        </p:blipFill>
        <p:spPr>
          <a:xfrm>
            <a:off x="2819453" y="1912576"/>
            <a:ext cx="4215527" cy="4546945"/>
          </a:xfrm>
          <a:prstGeom prst="rect">
            <a:avLst/>
          </a:prstGeom>
        </p:spPr>
      </p:pic>
      <p:sp>
        <p:nvSpPr>
          <p:cNvPr id="6" name="Rectangle 5"/>
          <p:cNvSpPr/>
          <p:nvPr/>
        </p:nvSpPr>
        <p:spPr>
          <a:xfrm>
            <a:off x="693296" y="856348"/>
            <a:ext cx="7888029" cy="849751"/>
          </a:xfrm>
          <a:prstGeom prst="rect">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rial Narrow" panose="020B0606020202030204" pitchFamily="34" charset="0"/>
              </a:rPr>
              <a:t>Reflecting - Meaning</a:t>
            </a:r>
          </a:p>
        </p:txBody>
      </p:sp>
      <p:sp>
        <p:nvSpPr>
          <p:cNvPr id="5" name="Rectangle 4"/>
          <p:cNvSpPr/>
          <p:nvPr/>
        </p:nvSpPr>
        <p:spPr>
          <a:xfrm>
            <a:off x="693295" y="1706099"/>
            <a:ext cx="7888029" cy="4753422"/>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693297" y="2092437"/>
            <a:ext cx="7888028" cy="4401205"/>
          </a:xfrm>
          <a:prstGeom prst="rect">
            <a:avLst/>
          </a:prstGeom>
        </p:spPr>
        <p:txBody>
          <a:bodyPr wrap="square">
            <a:spAutoFit/>
          </a:bodyPr>
          <a:lstStyle/>
          <a:p>
            <a:r>
              <a:rPr lang="en-US" altLang="ja-JP" sz="2400" dirty="0">
                <a:solidFill>
                  <a:schemeClr val="tx1">
                    <a:lumMod val="75000"/>
                    <a:lumOff val="25000"/>
                  </a:schemeClr>
                </a:solidFill>
                <a:latin typeface="Arial Narrow" panose="020B0606020202030204" pitchFamily="34" charset="0"/>
              </a:rPr>
              <a:t>Provide a meaning reflection for each statement below:</a:t>
            </a:r>
          </a:p>
          <a:p>
            <a:endParaRPr lang="en-US" altLang="ja-JP" sz="2000" dirty="0">
              <a:solidFill>
                <a:schemeClr val="tx1">
                  <a:lumMod val="75000"/>
                  <a:lumOff val="25000"/>
                </a:schemeClr>
              </a:solidFill>
              <a:latin typeface="Arial Narrow" panose="020B0606020202030204" pitchFamily="34" charset="0"/>
            </a:endParaRPr>
          </a:p>
          <a:p>
            <a:r>
              <a:rPr lang="en-US" altLang="ja-JP" sz="2000" dirty="0">
                <a:solidFill>
                  <a:schemeClr val="tx1">
                    <a:lumMod val="75000"/>
                    <a:lumOff val="25000"/>
                  </a:schemeClr>
                </a:solidFill>
                <a:latin typeface="Arial Narrow" panose="020B0606020202030204" pitchFamily="34" charset="0"/>
              </a:rPr>
              <a:t>“My mom has been taking me to my job this past month but now she says she doesn’t have the time to drop me off every morning.”</a:t>
            </a:r>
          </a:p>
          <a:p>
            <a:endParaRPr lang="en-US" altLang="ja-JP" sz="2000" dirty="0">
              <a:solidFill>
                <a:schemeClr val="tx1">
                  <a:lumMod val="75000"/>
                  <a:lumOff val="25000"/>
                </a:schemeClr>
              </a:solidFill>
              <a:latin typeface="Arial Narrow" panose="020B0606020202030204" pitchFamily="34" charset="0"/>
            </a:endParaRPr>
          </a:p>
          <a:p>
            <a:r>
              <a:rPr lang="en-US" altLang="ja-JP" sz="2000" dirty="0">
                <a:solidFill>
                  <a:schemeClr val="tx1">
                    <a:lumMod val="75000"/>
                    <a:lumOff val="25000"/>
                  </a:schemeClr>
                </a:solidFill>
                <a:latin typeface="Arial Narrow" panose="020B0606020202030204" pitchFamily="34" charset="0"/>
              </a:rPr>
              <a:t>“I went to visit my sister today in the hospital. We had a great visit. When I went to give her a hug goodbye, she looked in my eyes and started smiling, then crying. I think my stopping by made her happy.”</a:t>
            </a:r>
          </a:p>
          <a:p>
            <a:endParaRPr lang="en-US" altLang="ja-JP" sz="2000" dirty="0">
              <a:solidFill>
                <a:schemeClr val="tx1">
                  <a:lumMod val="75000"/>
                  <a:lumOff val="25000"/>
                </a:schemeClr>
              </a:solidFill>
              <a:latin typeface="Arial Narrow" panose="020B0606020202030204" pitchFamily="34" charset="0"/>
            </a:endParaRPr>
          </a:p>
          <a:p>
            <a:r>
              <a:rPr lang="en-US" altLang="ja-JP" sz="2000" dirty="0">
                <a:solidFill>
                  <a:schemeClr val="tx1">
                    <a:lumMod val="75000"/>
                    <a:lumOff val="25000"/>
                  </a:schemeClr>
                </a:solidFill>
                <a:latin typeface="Arial Narrow" panose="020B0606020202030204" pitchFamily="34" charset="0"/>
              </a:rPr>
              <a:t>“Work has been extremely hectic this week. I don’t think I’ll ever be able to catch up.”</a:t>
            </a:r>
          </a:p>
          <a:p>
            <a:endParaRPr lang="en-US" altLang="ja-JP" sz="2800" dirty="0">
              <a:solidFill>
                <a:schemeClr val="tx1">
                  <a:lumMod val="75000"/>
                  <a:lumOff val="25000"/>
                </a:schemeClr>
              </a:solidFill>
              <a:latin typeface="Arial Narrow" panose="020B0606020202030204" pitchFamily="34" charset="0"/>
            </a:endParaRPr>
          </a:p>
          <a:p>
            <a:endParaRPr lang="en-US" altLang="ja-JP" sz="2800" dirty="0">
              <a:solidFill>
                <a:schemeClr val="tx1">
                  <a:lumMod val="75000"/>
                  <a:lumOff val="25000"/>
                </a:schemeClr>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116824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lum bright="70000" contrast="-70000"/>
            <a:extLst>
              <a:ext uri="{28A0092B-C50C-407E-A947-70E740481C1C}">
                <a14:useLocalDpi xmlns:a14="http://schemas.microsoft.com/office/drawing/2010/main" val="0"/>
              </a:ext>
            </a:extLst>
          </a:blip>
          <a:srcRect l="27998" t="23034" r="27112" b="18279"/>
          <a:stretch/>
        </p:blipFill>
        <p:spPr>
          <a:xfrm>
            <a:off x="2819453" y="1912576"/>
            <a:ext cx="4215527" cy="4546945"/>
          </a:xfrm>
          <a:prstGeom prst="rect">
            <a:avLst/>
          </a:prstGeom>
        </p:spPr>
      </p:pic>
      <p:sp>
        <p:nvSpPr>
          <p:cNvPr id="6" name="Rectangle 5"/>
          <p:cNvSpPr/>
          <p:nvPr/>
        </p:nvSpPr>
        <p:spPr>
          <a:xfrm>
            <a:off x="693296" y="856348"/>
            <a:ext cx="7888029" cy="849751"/>
          </a:xfrm>
          <a:prstGeom prst="rect">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rial Narrow" panose="020B0606020202030204" pitchFamily="34" charset="0"/>
              </a:rPr>
              <a:t>Reflecting – Double Sided</a:t>
            </a:r>
          </a:p>
        </p:txBody>
      </p:sp>
      <p:sp>
        <p:nvSpPr>
          <p:cNvPr id="5" name="Rectangle 4"/>
          <p:cNvSpPr/>
          <p:nvPr/>
        </p:nvSpPr>
        <p:spPr>
          <a:xfrm>
            <a:off x="693295" y="1706099"/>
            <a:ext cx="7888029" cy="4753422"/>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693297" y="2092437"/>
            <a:ext cx="7888028" cy="3970318"/>
          </a:xfrm>
          <a:prstGeom prst="rect">
            <a:avLst/>
          </a:prstGeom>
        </p:spPr>
        <p:txBody>
          <a:bodyPr wrap="square">
            <a:spAutoFit/>
          </a:bodyPr>
          <a:lstStyle/>
          <a:p>
            <a:r>
              <a:rPr lang="en-US" altLang="ja-JP" sz="2800" dirty="0">
                <a:solidFill>
                  <a:schemeClr val="tx1">
                    <a:lumMod val="75000"/>
                    <a:lumOff val="25000"/>
                  </a:schemeClr>
                </a:solidFill>
                <a:latin typeface="Arial Narrow" panose="020B0606020202030204" pitchFamily="34" charset="0"/>
              </a:rPr>
              <a:t>Captures and highlights both sides of a person’s ambivalence about change.  Demonstrates that you understand their ambivalence. </a:t>
            </a:r>
          </a:p>
          <a:p>
            <a:endParaRPr lang="en-US" altLang="ja-JP" sz="2800" dirty="0">
              <a:solidFill>
                <a:schemeClr val="tx1">
                  <a:lumMod val="75000"/>
                  <a:lumOff val="25000"/>
                </a:schemeClr>
              </a:solidFill>
              <a:latin typeface="Arial Narrow" panose="020B0606020202030204" pitchFamily="34" charset="0"/>
            </a:endParaRPr>
          </a:p>
          <a:p>
            <a:r>
              <a:rPr lang="en-US" altLang="ja-JP" sz="2800" dirty="0">
                <a:solidFill>
                  <a:schemeClr val="tx1">
                    <a:lumMod val="75000"/>
                    <a:lumOff val="25000"/>
                  </a:schemeClr>
                </a:solidFill>
                <a:latin typeface="Arial Narrow" panose="020B0606020202030204" pitchFamily="34" charset="0"/>
              </a:rPr>
              <a:t>Double-bind:  the person sees both pros and cons of changing and not changing.  Use “and”, not “but”.</a:t>
            </a:r>
            <a:br>
              <a:rPr lang="en-US" altLang="ja-JP" sz="2800" dirty="0">
                <a:solidFill>
                  <a:schemeClr val="tx1">
                    <a:lumMod val="75000"/>
                    <a:lumOff val="25000"/>
                  </a:schemeClr>
                </a:solidFill>
                <a:latin typeface="Arial Narrow" panose="020B0606020202030204" pitchFamily="34" charset="0"/>
              </a:rPr>
            </a:br>
            <a:endParaRPr lang="en-US" altLang="ja-JP" sz="2800" dirty="0">
              <a:solidFill>
                <a:schemeClr val="tx1">
                  <a:lumMod val="75000"/>
                  <a:lumOff val="25000"/>
                </a:schemeClr>
              </a:solidFill>
              <a:latin typeface="Arial Narrow" panose="020B0606020202030204" pitchFamily="34" charset="0"/>
            </a:endParaRPr>
          </a:p>
          <a:p>
            <a:r>
              <a:rPr lang="en-US" altLang="ja-JP" sz="2800" dirty="0">
                <a:solidFill>
                  <a:schemeClr val="tx1">
                    <a:lumMod val="75000"/>
                    <a:lumOff val="25000"/>
                  </a:schemeClr>
                </a:solidFill>
                <a:latin typeface="Arial Narrow" panose="020B0606020202030204" pitchFamily="34" charset="0"/>
              </a:rPr>
              <a:t>“On one hand _____and on the other hand _____.”</a:t>
            </a:r>
          </a:p>
          <a:p>
            <a:endParaRPr lang="en-US" altLang="ja-JP" sz="2800" dirty="0">
              <a:solidFill>
                <a:schemeClr val="tx1">
                  <a:lumMod val="75000"/>
                  <a:lumOff val="25000"/>
                </a:schemeClr>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1688306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lum bright="70000" contrast="-70000"/>
            <a:extLst>
              <a:ext uri="{28A0092B-C50C-407E-A947-70E740481C1C}">
                <a14:useLocalDpi xmlns:a14="http://schemas.microsoft.com/office/drawing/2010/main" val="0"/>
              </a:ext>
            </a:extLst>
          </a:blip>
          <a:srcRect l="27998" t="23034" r="27112" b="18279"/>
          <a:stretch/>
        </p:blipFill>
        <p:spPr>
          <a:xfrm>
            <a:off x="2819453" y="1912576"/>
            <a:ext cx="4215527" cy="4546945"/>
          </a:xfrm>
          <a:prstGeom prst="rect">
            <a:avLst/>
          </a:prstGeom>
        </p:spPr>
      </p:pic>
      <p:sp>
        <p:nvSpPr>
          <p:cNvPr id="6" name="Rectangle 5"/>
          <p:cNvSpPr/>
          <p:nvPr/>
        </p:nvSpPr>
        <p:spPr>
          <a:xfrm>
            <a:off x="693296" y="856348"/>
            <a:ext cx="7888029" cy="849751"/>
          </a:xfrm>
          <a:prstGeom prst="rect">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rial Narrow" panose="020B0606020202030204" pitchFamily="34" charset="0"/>
              </a:rPr>
              <a:t>Reflecting – Double Sided</a:t>
            </a:r>
          </a:p>
        </p:txBody>
      </p:sp>
      <p:sp>
        <p:nvSpPr>
          <p:cNvPr id="5" name="Rectangle 4"/>
          <p:cNvSpPr/>
          <p:nvPr/>
        </p:nvSpPr>
        <p:spPr>
          <a:xfrm>
            <a:off x="693295" y="1706099"/>
            <a:ext cx="7888029" cy="4753422"/>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693297" y="2092437"/>
            <a:ext cx="7888028" cy="4093428"/>
          </a:xfrm>
          <a:prstGeom prst="rect">
            <a:avLst/>
          </a:prstGeom>
        </p:spPr>
        <p:txBody>
          <a:bodyPr wrap="square">
            <a:spAutoFit/>
          </a:bodyPr>
          <a:lstStyle/>
          <a:p>
            <a:r>
              <a:rPr lang="en-US" altLang="ja-JP" sz="2400" dirty="0">
                <a:solidFill>
                  <a:schemeClr val="tx1">
                    <a:lumMod val="75000"/>
                    <a:lumOff val="25000"/>
                  </a:schemeClr>
                </a:solidFill>
                <a:latin typeface="Arial Narrow" panose="020B0606020202030204" pitchFamily="34" charset="0"/>
              </a:rPr>
              <a:t>Provide a double-sided reflection for each statement below:</a:t>
            </a:r>
          </a:p>
          <a:p>
            <a:endParaRPr lang="en-US" altLang="ja-JP" sz="2000" dirty="0">
              <a:solidFill>
                <a:schemeClr val="tx1">
                  <a:lumMod val="75000"/>
                  <a:lumOff val="25000"/>
                </a:schemeClr>
              </a:solidFill>
              <a:latin typeface="Arial Narrow" panose="020B0606020202030204" pitchFamily="34" charset="0"/>
            </a:endParaRPr>
          </a:p>
          <a:p>
            <a:r>
              <a:rPr lang="en-US" altLang="ja-JP" sz="2000" dirty="0">
                <a:solidFill>
                  <a:schemeClr val="tx1">
                    <a:lumMod val="75000"/>
                    <a:lumOff val="25000"/>
                  </a:schemeClr>
                </a:solidFill>
                <a:latin typeface="Arial Narrow" panose="020B0606020202030204" pitchFamily="34" charset="0"/>
              </a:rPr>
              <a:t>“I really need a job to pay off my student loans before I get too far behind, but I know I‘ll just end up quitting or getting fired like all of my past jobs.”</a:t>
            </a:r>
          </a:p>
          <a:p>
            <a:endParaRPr lang="en-US" altLang="ja-JP" sz="2000" dirty="0">
              <a:solidFill>
                <a:schemeClr val="tx1">
                  <a:lumMod val="75000"/>
                  <a:lumOff val="25000"/>
                </a:schemeClr>
              </a:solidFill>
              <a:latin typeface="Arial Narrow" panose="020B0606020202030204" pitchFamily="34" charset="0"/>
            </a:endParaRPr>
          </a:p>
          <a:p>
            <a:r>
              <a:rPr lang="en-US" altLang="ja-JP" sz="2000" dirty="0">
                <a:solidFill>
                  <a:schemeClr val="tx1">
                    <a:lumMod val="75000"/>
                    <a:lumOff val="25000"/>
                  </a:schemeClr>
                </a:solidFill>
                <a:latin typeface="Arial Narrow" panose="020B0606020202030204" pitchFamily="34" charset="0"/>
              </a:rPr>
              <a:t>“I’m really looking forward to retiring next year. I have some things lined up like a little traveling and watching my grandson, but what else am I going to do all day?”</a:t>
            </a:r>
          </a:p>
          <a:p>
            <a:endParaRPr lang="en-US" altLang="ja-JP" sz="2000" dirty="0">
              <a:solidFill>
                <a:schemeClr val="tx1">
                  <a:lumMod val="75000"/>
                  <a:lumOff val="25000"/>
                </a:schemeClr>
              </a:solidFill>
              <a:latin typeface="Arial Narrow" panose="020B0606020202030204" pitchFamily="34" charset="0"/>
            </a:endParaRPr>
          </a:p>
          <a:p>
            <a:r>
              <a:rPr lang="en-US" altLang="ja-JP" sz="2000" dirty="0">
                <a:solidFill>
                  <a:schemeClr val="tx1">
                    <a:lumMod val="75000"/>
                    <a:lumOff val="25000"/>
                  </a:schemeClr>
                </a:solidFill>
                <a:latin typeface="Arial Narrow" panose="020B0606020202030204" pitchFamily="34" charset="0"/>
              </a:rPr>
              <a:t>“I’m not sure I can quit drinking and still settle down and relax in the evenings after a long day. I just feel so bad now every morning after I drink.”</a:t>
            </a:r>
          </a:p>
          <a:p>
            <a:endParaRPr lang="en-US" altLang="ja-JP" sz="2800" dirty="0">
              <a:solidFill>
                <a:schemeClr val="tx1">
                  <a:lumMod val="75000"/>
                  <a:lumOff val="25000"/>
                </a:schemeClr>
              </a:solidFill>
              <a:latin typeface="Arial Narrow" panose="020B0606020202030204" pitchFamily="34" charset="0"/>
            </a:endParaRPr>
          </a:p>
          <a:p>
            <a:endParaRPr lang="en-US" altLang="ja-JP" sz="2800" dirty="0">
              <a:solidFill>
                <a:schemeClr val="tx1">
                  <a:lumMod val="75000"/>
                  <a:lumOff val="25000"/>
                </a:schemeClr>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150290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lum bright="70000" contrast="-70000"/>
            <a:extLst>
              <a:ext uri="{28A0092B-C50C-407E-A947-70E740481C1C}">
                <a14:useLocalDpi xmlns:a14="http://schemas.microsoft.com/office/drawing/2010/main" val="0"/>
              </a:ext>
            </a:extLst>
          </a:blip>
          <a:srcRect l="27998" t="23034" r="27112" b="18279"/>
          <a:stretch/>
        </p:blipFill>
        <p:spPr>
          <a:xfrm>
            <a:off x="2819453" y="1912576"/>
            <a:ext cx="4215527" cy="4546945"/>
          </a:xfrm>
          <a:prstGeom prst="rect">
            <a:avLst/>
          </a:prstGeom>
        </p:spPr>
      </p:pic>
      <p:sp>
        <p:nvSpPr>
          <p:cNvPr id="6" name="Rectangle 5"/>
          <p:cNvSpPr/>
          <p:nvPr/>
        </p:nvSpPr>
        <p:spPr>
          <a:xfrm>
            <a:off x="693296" y="856348"/>
            <a:ext cx="7888029" cy="849751"/>
          </a:xfrm>
          <a:prstGeom prst="rect">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rial Narrow" panose="020B0606020202030204" pitchFamily="34" charset="0"/>
              </a:rPr>
              <a:t>Reflecting – Amplified</a:t>
            </a:r>
          </a:p>
        </p:txBody>
      </p:sp>
      <p:sp>
        <p:nvSpPr>
          <p:cNvPr id="5" name="Rectangle 4"/>
          <p:cNvSpPr/>
          <p:nvPr/>
        </p:nvSpPr>
        <p:spPr>
          <a:xfrm>
            <a:off x="693295" y="1706099"/>
            <a:ext cx="7888029" cy="4753422"/>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693297" y="2092437"/>
            <a:ext cx="7888028" cy="3970318"/>
          </a:xfrm>
          <a:prstGeom prst="rect">
            <a:avLst/>
          </a:prstGeom>
        </p:spPr>
        <p:txBody>
          <a:bodyPr wrap="square">
            <a:spAutoFit/>
          </a:bodyPr>
          <a:lstStyle/>
          <a:p>
            <a:r>
              <a:rPr lang="en-US" altLang="ja-JP" sz="2800" dirty="0">
                <a:solidFill>
                  <a:schemeClr val="tx1">
                    <a:lumMod val="75000"/>
                    <a:lumOff val="25000"/>
                  </a:schemeClr>
                </a:solidFill>
                <a:latin typeface="Arial Narrow" panose="020B0606020202030204" pitchFamily="34" charset="0"/>
              </a:rPr>
              <a:t>Encourages re-evaluation of what was overstated, encourages one to argue for the opposite.</a:t>
            </a:r>
          </a:p>
          <a:p>
            <a:endParaRPr lang="en-US" altLang="ja-JP" sz="2800" dirty="0">
              <a:solidFill>
                <a:schemeClr val="tx1">
                  <a:lumMod val="75000"/>
                  <a:lumOff val="25000"/>
                </a:schemeClr>
              </a:solidFill>
              <a:latin typeface="Arial Narrow" panose="020B0606020202030204" pitchFamily="34" charset="0"/>
            </a:endParaRPr>
          </a:p>
          <a:p>
            <a:r>
              <a:rPr lang="en-US" altLang="ja-JP" sz="2800" dirty="0">
                <a:solidFill>
                  <a:schemeClr val="tx1">
                    <a:lumMod val="75000"/>
                    <a:lumOff val="25000"/>
                  </a:schemeClr>
                </a:solidFill>
                <a:latin typeface="Arial Narrow" panose="020B0606020202030204" pitchFamily="34" charset="0"/>
              </a:rPr>
              <a:t>Intentionally reflects what was said in an exaggerated manner.  Can be used to over or under emphasize a point.  Helps one see the “other side” of a statement.</a:t>
            </a:r>
            <a:br>
              <a:rPr lang="en-US" altLang="ja-JP" sz="2800" dirty="0">
                <a:solidFill>
                  <a:schemeClr val="tx1">
                    <a:lumMod val="75000"/>
                    <a:lumOff val="25000"/>
                  </a:schemeClr>
                </a:solidFill>
                <a:latin typeface="Arial Narrow" panose="020B0606020202030204" pitchFamily="34" charset="0"/>
              </a:rPr>
            </a:br>
            <a:endParaRPr lang="en-US" altLang="ja-JP" sz="2800" dirty="0">
              <a:solidFill>
                <a:schemeClr val="tx1">
                  <a:lumMod val="75000"/>
                  <a:lumOff val="25000"/>
                </a:schemeClr>
              </a:solidFill>
              <a:latin typeface="Arial Narrow" panose="020B0606020202030204" pitchFamily="34" charset="0"/>
            </a:endParaRPr>
          </a:p>
          <a:p>
            <a:r>
              <a:rPr lang="en-US" altLang="ja-JP" sz="2800" dirty="0">
                <a:solidFill>
                  <a:schemeClr val="tx1">
                    <a:lumMod val="75000"/>
                    <a:lumOff val="25000"/>
                  </a:schemeClr>
                </a:solidFill>
                <a:latin typeface="Arial Narrow" panose="020B0606020202030204" pitchFamily="34" charset="0"/>
              </a:rPr>
              <a:t>“My doctor says I need to go on a diet, but what does he know?” </a:t>
            </a:r>
          </a:p>
        </p:txBody>
      </p:sp>
    </p:spTree>
    <p:custDataLst>
      <p:tags r:id="rId1"/>
    </p:custDataLst>
    <p:extLst>
      <p:ext uri="{BB962C8B-B14F-4D97-AF65-F5344CB8AC3E}">
        <p14:creationId xmlns:p14="http://schemas.microsoft.com/office/powerpoint/2010/main" val="2174940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lum bright="70000" contrast="-70000"/>
            <a:extLst>
              <a:ext uri="{28A0092B-C50C-407E-A947-70E740481C1C}">
                <a14:useLocalDpi xmlns:a14="http://schemas.microsoft.com/office/drawing/2010/main" val="0"/>
              </a:ext>
            </a:extLst>
          </a:blip>
          <a:srcRect l="27998" t="23034" r="27112" b="18279"/>
          <a:stretch/>
        </p:blipFill>
        <p:spPr>
          <a:xfrm>
            <a:off x="2819453" y="1912576"/>
            <a:ext cx="4215527" cy="4546945"/>
          </a:xfrm>
          <a:prstGeom prst="rect">
            <a:avLst/>
          </a:prstGeom>
        </p:spPr>
      </p:pic>
      <p:sp>
        <p:nvSpPr>
          <p:cNvPr id="6" name="Rectangle 5"/>
          <p:cNvSpPr/>
          <p:nvPr/>
        </p:nvSpPr>
        <p:spPr>
          <a:xfrm>
            <a:off x="693296" y="856348"/>
            <a:ext cx="7888029" cy="849751"/>
          </a:xfrm>
          <a:prstGeom prst="rect">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rial Narrow" panose="020B0606020202030204" pitchFamily="34" charset="0"/>
              </a:rPr>
              <a:t>Reflecting – Amplified</a:t>
            </a:r>
          </a:p>
        </p:txBody>
      </p:sp>
      <p:sp>
        <p:nvSpPr>
          <p:cNvPr id="5" name="Rectangle 4"/>
          <p:cNvSpPr/>
          <p:nvPr/>
        </p:nvSpPr>
        <p:spPr>
          <a:xfrm>
            <a:off x="693295" y="1706099"/>
            <a:ext cx="7888029" cy="4753422"/>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693297" y="2092437"/>
            <a:ext cx="7888028" cy="3785652"/>
          </a:xfrm>
          <a:prstGeom prst="rect">
            <a:avLst/>
          </a:prstGeom>
        </p:spPr>
        <p:txBody>
          <a:bodyPr wrap="square">
            <a:spAutoFit/>
          </a:bodyPr>
          <a:lstStyle/>
          <a:p>
            <a:r>
              <a:rPr lang="en-US" altLang="ja-JP" sz="2400" dirty="0">
                <a:solidFill>
                  <a:schemeClr val="tx1">
                    <a:lumMod val="75000"/>
                    <a:lumOff val="25000"/>
                  </a:schemeClr>
                </a:solidFill>
                <a:latin typeface="Arial Narrow" panose="020B0606020202030204" pitchFamily="34" charset="0"/>
              </a:rPr>
              <a:t>Provide an amplified reflection for each statement below:</a:t>
            </a:r>
            <a:r>
              <a:rPr lang="en-US" altLang="ja-JP" sz="2000" dirty="0">
                <a:solidFill>
                  <a:schemeClr val="tx1">
                    <a:lumMod val="75000"/>
                    <a:lumOff val="25000"/>
                  </a:schemeClr>
                </a:solidFill>
                <a:latin typeface="Arial Narrow" panose="020B0606020202030204" pitchFamily="34" charset="0"/>
              </a:rPr>
              <a:t/>
            </a:r>
            <a:br>
              <a:rPr lang="en-US" altLang="ja-JP" sz="2000" dirty="0">
                <a:solidFill>
                  <a:schemeClr val="tx1">
                    <a:lumMod val="75000"/>
                    <a:lumOff val="25000"/>
                  </a:schemeClr>
                </a:solidFill>
                <a:latin typeface="Arial Narrow" panose="020B0606020202030204" pitchFamily="34" charset="0"/>
              </a:rPr>
            </a:br>
            <a:endParaRPr lang="en-US" altLang="ja-JP" sz="2000" dirty="0">
              <a:solidFill>
                <a:schemeClr val="tx1">
                  <a:lumMod val="75000"/>
                  <a:lumOff val="25000"/>
                </a:schemeClr>
              </a:solidFill>
              <a:latin typeface="Arial Narrow" panose="020B0606020202030204" pitchFamily="34" charset="0"/>
            </a:endParaRPr>
          </a:p>
          <a:p>
            <a:r>
              <a:rPr lang="en-US" altLang="ja-JP" sz="2000" dirty="0">
                <a:solidFill>
                  <a:schemeClr val="tx1">
                    <a:lumMod val="75000"/>
                    <a:lumOff val="25000"/>
                  </a:schemeClr>
                </a:solidFill>
                <a:latin typeface="Arial Narrow" panose="020B0606020202030204" pitchFamily="34" charset="0"/>
              </a:rPr>
              <a:t>“My parents keep getting on me to go back to school and finish my degree, but I’m not going to do it just because they say so.”</a:t>
            </a:r>
          </a:p>
          <a:p>
            <a:endParaRPr lang="en-US" altLang="ja-JP" sz="2000" dirty="0">
              <a:solidFill>
                <a:schemeClr val="tx1">
                  <a:lumMod val="75000"/>
                  <a:lumOff val="25000"/>
                </a:schemeClr>
              </a:solidFill>
              <a:latin typeface="Arial Narrow" panose="020B0606020202030204" pitchFamily="34" charset="0"/>
            </a:endParaRPr>
          </a:p>
          <a:p>
            <a:r>
              <a:rPr lang="en-US" altLang="ja-JP" sz="2000" dirty="0">
                <a:solidFill>
                  <a:schemeClr val="tx1">
                    <a:lumMod val="75000"/>
                    <a:lumOff val="25000"/>
                  </a:schemeClr>
                </a:solidFill>
                <a:latin typeface="Arial Narrow" panose="020B0606020202030204" pitchFamily="34" charset="0"/>
              </a:rPr>
              <a:t>“I can’t help thinking that once I get married my life will finally be perfect.”</a:t>
            </a:r>
          </a:p>
          <a:p>
            <a:endParaRPr lang="en-US" altLang="ja-JP" sz="2000" dirty="0">
              <a:solidFill>
                <a:schemeClr val="tx1">
                  <a:lumMod val="75000"/>
                  <a:lumOff val="25000"/>
                </a:schemeClr>
              </a:solidFill>
              <a:latin typeface="Arial Narrow" panose="020B0606020202030204" pitchFamily="34" charset="0"/>
            </a:endParaRPr>
          </a:p>
          <a:p>
            <a:r>
              <a:rPr lang="en-US" altLang="ja-JP" sz="2000" dirty="0">
                <a:solidFill>
                  <a:schemeClr val="tx1">
                    <a:lumMod val="75000"/>
                    <a:lumOff val="25000"/>
                  </a:schemeClr>
                </a:solidFill>
                <a:latin typeface="Arial Narrow" panose="020B0606020202030204" pitchFamily="34" charset="0"/>
              </a:rPr>
              <a:t>“I can’t quit drinking. This is what my friends and I do together. I’ll be left out if I don’t go to bars with them.”</a:t>
            </a:r>
          </a:p>
          <a:p>
            <a:endParaRPr lang="en-US" altLang="ja-JP" sz="2800" dirty="0">
              <a:solidFill>
                <a:schemeClr val="tx1">
                  <a:lumMod val="75000"/>
                  <a:lumOff val="25000"/>
                </a:schemeClr>
              </a:solidFill>
              <a:latin typeface="Arial Narrow" panose="020B0606020202030204" pitchFamily="34" charset="0"/>
            </a:endParaRPr>
          </a:p>
          <a:p>
            <a:endParaRPr lang="en-US" altLang="ja-JP" sz="2800" dirty="0">
              <a:solidFill>
                <a:schemeClr val="tx1">
                  <a:lumMod val="75000"/>
                  <a:lumOff val="25000"/>
                </a:schemeClr>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415207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mputer Scre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589" y="641003"/>
            <a:ext cx="8539412" cy="5690718"/>
          </a:xfrm>
          <a:prstGeom prst="rect">
            <a:avLst/>
          </a:prstGeom>
        </p:spPr>
      </p:pic>
      <p:sp>
        <p:nvSpPr>
          <p:cNvPr id="10" name="TextBox 9"/>
          <p:cNvSpPr txBox="1"/>
          <p:nvPr/>
        </p:nvSpPr>
        <p:spPr>
          <a:xfrm>
            <a:off x="1801829" y="6085500"/>
            <a:ext cx="5500931" cy="246221"/>
          </a:xfrm>
          <a:prstGeom prst="rect">
            <a:avLst/>
          </a:prstGeom>
          <a:noFill/>
        </p:spPr>
        <p:txBody>
          <a:bodyPr wrap="square" rtlCol="0">
            <a:spAutoFit/>
          </a:bodyPr>
          <a:lstStyle/>
          <a:p>
            <a:r>
              <a:rPr lang="en-US" sz="1000" dirty="0">
                <a:hlinkClick r:id="rId5"/>
              </a:rPr>
              <a:t>https://www.youtube.com/watch?v=TbDG9W_iNTk&amp;list=PL1UDVLmMXEEdIVofbgt4d6sLAe5pulbPC</a:t>
            </a:r>
            <a:endParaRPr lang="en-US" sz="1000" dirty="0"/>
          </a:p>
        </p:txBody>
      </p:sp>
      <p:pic>
        <p:nvPicPr>
          <p:cNvPr id="2" name="Picture 1">
            <a:hlinkClick r:id="rId5"/>
          </p:cNvPr>
          <p:cNvPicPr>
            <a:picLocks noChangeAspect="1"/>
          </p:cNvPicPr>
          <p:nvPr/>
        </p:nvPicPr>
        <p:blipFill rotWithShape="1">
          <a:blip r:embed="rId6">
            <a:grayscl/>
          </a:blip>
          <a:srcRect l="7900" t="17294" r="30681" b="20888"/>
          <a:stretch/>
        </p:blipFill>
        <p:spPr>
          <a:xfrm>
            <a:off x="1936524" y="1406934"/>
            <a:ext cx="5181451" cy="2933499"/>
          </a:xfrm>
          <a:prstGeom prst="rect">
            <a:avLst/>
          </a:prstGeom>
        </p:spPr>
      </p:pic>
    </p:spTree>
    <p:custDataLst>
      <p:tags r:id="rId1"/>
    </p:custDataLst>
    <p:extLst>
      <p:ext uri="{BB962C8B-B14F-4D97-AF65-F5344CB8AC3E}">
        <p14:creationId xmlns:p14="http://schemas.microsoft.com/office/powerpoint/2010/main" val="1561252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cstate="print">
            <a:grayscl/>
            <a:extLst>
              <a:ext uri="{28A0092B-C50C-407E-A947-70E740481C1C}">
                <a14:useLocalDpi xmlns:a14="http://schemas.microsoft.com/office/drawing/2010/main" val="0"/>
              </a:ext>
            </a:extLst>
          </a:blip>
          <a:srcRect l="3067" r="5983" b="-2331"/>
          <a:stretch/>
        </p:blipFill>
        <p:spPr>
          <a:xfrm>
            <a:off x="274605" y="631227"/>
            <a:ext cx="8590641" cy="6118368"/>
          </a:xfrm>
          <a:prstGeom prst="rect">
            <a:avLst/>
          </a:prstGeom>
        </p:spPr>
      </p:pic>
      <p:sp>
        <p:nvSpPr>
          <p:cNvPr id="5" name="Rectangle 4"/>
          <p:cNvSpPr/>
          <p:nvPr/>
        </p:nvSpPr>
        <p:spPr>
          <a:xfrm>
            <a:off x="274604" y="837798"/>
            <a:ext cx="8590641" cy="5767405"/>
          </a:xfrm>
          <a:prstGeom prst="rect">
            <a:avLst/>
          </a:prstGeom>
          <a:solidFill>
            <a:srgbClr val="94A545">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descr="Ruler and pencil"/>
          <p:cNvGrpSpPr/>
          <p:nvPr/>
        </p:nvGrpSpPr>
        <p:grpSpPr>
          <a:xfrm>
            <a:off x="274605" y="343392"/>
            <a:ext cx="8590640" cy="5159777"/>
            <a:chOff x="298524" y="343392"/>
            <a:chExt cx="8454867" cy="5159777"/>
          </a:xfrm>
        </p:grpSpPr>
        <p:sp>
          <p:nvSpPr>
            <p:cNvPr id="4" name="TextBox 3"/>
            <p:cNvSpPr txBox="1"/>
            <p:nvPr/>
          </p:nvSpPr>
          <p:spPr>
            <a:xfrm>
              <a:off x="555724" y="1386362"/>
              <a:ext cx="4673884" cy="523220"/>
            </a:xfrm>
            <a:prstGeom prst="rect">
              <a:avLst/>
            </a:prstGeom>
            <a:noFill/>
          </p:spPr>
          <p:txBody>
            <a:bodyPr wrap="square" rtlCol="0">
              <a:spAutoFit/>
            </a:bodyPr>
            <a:lstStyle>
              <a:defPPr>
                <a:defRPr lang="en-US"/>
              </a:defPPr>
              <a:lvl1pPr>
                <a:defRPr sz="1600">
                  <a:solidFill>
                    <a:schemeClr val="bg1"/>
                  </a:solidFill>
                  <a:latin typeface="Microsoft New Tai Lue" panose="020B0502040204020203" pitchFamily="34" charset="0"/>
                  <a:ea typeface="Cambria Math" panose="02040503050406030204" pitchFamily="18" charset="0"/>
                  <a:cs typeface="Microsoft New Tai Lue" panose="020B0502040204020203" pitchFamily="34" charset="0"/>
                </a:defRPr>
              </a:lvl1pPr>
            </a:lstStyle>
            <a:p>
              <a:r>
                <a:rPr lang="en-US" sz="2800" dirty="0">
                  <a:latin typeface="Arial Narrow" panose="020B0606020202030204" pitchFamily="34" charset="0"/>
                </a:rPr>
                <a:t>Reflections in Combination</a:t>
              </a:r>
            </a:p>
          </p:txBody>
        </p:sp>
        <p:sp>
          <p:nvSpPr>
            <p:cNvPr id="6" name="TextBox 5"/>
            <p:cNvSpPr txBox="1"/>
            <p:nvPr/>
          </p:nvSpPr>
          <p:spPr>
            <a:xfrm>
              <a:off x="555724" y="1963739"/>
              <a:ext cx="7933199" cy="3539430"/>
            </a:xfrm>
            <a:prstGeom prst="rect">
              <a:avLst/>
            </a:prstGeom>
            <a:noFill/>
          </p:spPr>
          <p:txBody>
            <a:bodyPr wrap="square" rtlCol="0">
              <a:spAutoFit/>
            </a:bodyPr>
            <a:lstStyle/>
            <a:p>
              <a:r>
                <a:rPr lang="en-US" sz="24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In pairs:</a:t>
              </a:r>
            </a:p>
            <a:p>
              <a:endPar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endParaRPr>
            </a:p>
            <a:p>
              <a:pPr marL="457200" indent="-457200">
                <a:buFont typeface="+mj-lt"/>
                <a:buAutoNum type="arabicPeriod"/>
              </a:pPr>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Think about what you would like your life to look like 5 years from now.</a:t>
              </a:r>
            </a:p>
            <a:p>
              <a:pPr marL="457200" indent="-457200">
                <a:buFont typeface="+mj-lt"/>
                <a:buAutoNum type="arabicPeriod"/>
              </a:pPr>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Identify the speaker and listener.  </a:t>
              </a:r>
            </a:p>
            <a:p>
              <a:pPr marL="457200" indent="-457200">
                <a:buFont typeface="+mj-lt"/>
                <a:buAutoNum type="arabicPeriod"/>
              </a:pPr>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The listener will ask open ended questions and provide reflections on the topic of what the speaker wants their life to look like in 5 years.</a:t>
              </a:r>
            </a:p>
            <a:p>
              <a:pPr marL="457200" indent="-457200">
                <a:buFont typeface="+mj-lt"/>
                <a:buAutoNum type="arabicPeriod"/>
              </a:pPr>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The listener may need to use open ended questions, simple reflections, and affirmations before offering complex reflections. </a:t>
              </a:r>
            </a:p>
            <a:p>
              <a:pPr marL="457200" indent="-457200">
                <a:buFont typeface="+mj-lt"/>
                <a:buAutoNum type="arabicPeriod"/>
              </a:pPr>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Try to incorporate as many of the types of complex reflections as possible.</a:t>
              </a:r>
            </a:p>
            <a:p>
              <a:pPr marL="457200" indent="-457200">
                <a:buFont typeface="+mj-lt"/>
                <a:buAutoNum type="arabicPeriod"/>
              </a:pPr>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After 4-5 complex reflections, switch. </a:t>
              </a:r>
            </a:p>
            <a:p>
              <a:pPr marL="457200" indent="-457200">
                <a:buFont typeface="+mj-lt"/>
                <a:buAutoNum type="arabicPeriod"/>
              </a:pPr>
              <a:endParaRPr lang="en-US" sz="2000" b="1" dirty="0">
                <a:solidFill>
                  <a:schemeClr val="tx1">
                    <a:lumMod val="65000"/>
                    <a:lumOff val="35000"/>
                  </a:schemeClr>
                </a:solidFill>
                <a:latin typeface="Arial Narrow" panose="020B0606020202030204" pitchFamily="34" charset="0"/>
                <a:ea typeface="Cambria Math" panose="02040503050406030204" pitchFamily="18" charset="0"/>
                <a:cs typeface="Microsoft New Tai Lue" panose="020B0502040204020203" pitchFamily="34" charset="0"/>
              </a:endParaRPr>
            </a:p>
          </p:txBody>
        </p:sp>
        <p:sp>
          <p:nvSpPr>
            <p:cNvPr id="11" name="Rectangle 10"/>
            <p:cNvSpPr/>
            <p:nvPr/>
          </p:nvSpPr>
          <p:spPr>
            <a:xfrm>
              <a:off x="298524" y="343392"/>
              <a:ext cx="8454867" cy="98881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55724" y="452766"/>
              <a:ext cx="4221481" cy="707886"/>
            </a:xfrm>
            <a:prstGeom prst="rect">
              <a:avLst/>
            </a:prstGeom>
            <a:noFill/>
          </p:spPr>
          <p:txBody>
            <a:bodyPr wrap="square" rtlCol="0">
              <a:spAutoFit/>
            </a:bodyPr>
            <a:lstStyle/>
            <a:p>
              <a:r>
                <a:rPr lang="en-US" sz="4000" spc="300" dirty="0">
                  <a:solidFill>
                    <a:schemeClr val="bg1">
                      <a:lumMod val="85000"/>
                    </a:schemeClr>
                  </a:solidFill>
                  <a:latin typeface="Century Gothic" panose="020B0502020202020204" pitchFamily="34" charset="0"/>
                </a:rPr>
                <a:t>ACTIVITY</a:t>
              </a:r>
            </a:p>
          </p:txBody>
        </p:sp>
      </p:grpSp>
    </p:spTree>
    <p:custDataLst>
      <p:tags r:id="rId1"/>
    </p:custDataLst>
    <p:extLst>
      <p:ext uri="{BB962C8B-B14F-4D97-AF65-F5344CB8AC3E}">
        <p14:creationId xmlns:p14="http://schemas.microsoft.com/office/powerpoint/2010/main" val="717694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Two arrows with one going straight and the other going off to the right."/>
          <p:cNvPicPr>
            <a:picLocks noChangeAspect="1"/>
          </p:cNvPicPr>
          <p:nvPr/>
        </p:nvPicPr>
        <p:blipFill rotWithShape="1">
          <a:blip r:embed="rId4" cstate="print">
            <a:grayscl/>
            <a:extLst>
              <a:ext uri="{28A0092B-C50C-407E-A947-70E740481C1C}">
                <a14:useLocalDpi xmlns:a14="http://schemas.microsoft.com/office/drawing/2010/main" val="0"/>
              </a:ext>
            </a:extLst>
          </a:blip>
          <a:srcRect l="3206" r="-3072"/>
          <a:stretch/>
        </p:blipFill>
        <p:spPr>
          <a:xfrm>
            <a:off x="368452" y="321300"/>
            <a:ext cx="8763825" cy="6162464"/>
          </a:xfrm>
          <a:prstGeom prst="rect">
            <a:avLst/>
          </a:prstGeom>
        </p:spPr>
      </p:pic>
      <p:cxnSp>
        <p:nvCxnSpPr>
          <p:cNvPr id="14" name="Straight Connector 13"/>
          <p:cNvCxnSpPr/>
          <p:nvPr/>
        </p:nvCxnSpPr>
        <p:spPr>
          <a:xfrm>
            <a:off x="810004" y="1663747"/>
            <a:ext cx="2222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368452" y="912864"/>
            <a:ext cx="8563792" cy="5570900"/>
            <a:chOff x="368452" y="912864"/>
            <a:chExt cx="8563792" cy="5570900"/>
          </a:xfrm>
        </p:grpSpPr>
        <p:sp>
          <p:nvSpPr>
            <p:cNvPr id="10" name="Rectangle 9"/>
            <p:cNvSpPr/>
            <p:nvPr/>
          </p:nvSpPr>
          <p:spPr>
            <a:xfrm>
              <a:off x="368452" y="3359217"/>
              <a:ext cx="8563792" cy="312454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77819" y="912864"/>
              <a:ext cx="2501900" cy="5269221"/>
            </a:xfrm>
            <a:prstGeom prst="rect">
              <a:avLst/>
            </a:prstGeom>
            <a:solidFill>
              <a:srgbClr val="94A545">
                <a:alpha val="6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68458" y="1078972"/>
              <a:ext cx="2742449" cy="584775"/>
            </a:xfrm>
            <a:prstGeom prst="rect">
              <a:avLst/>
            </a:prstGeom>
            <a:noFill/>
          </p:spPr>
          <p:txBody>
            <a:bodyPr wrap="square" rtlCol="0">
              <a:spAutoFit/>
            </a:bodyPr>
            <a:lstStyle/>
            <a:p>
              <a:pPr algn="ctr"/>
              <a:r>
                <a:rPr lang="en-US" sz="3200" spc="300" dirty="0">
                  <a:solidFill>
                    <a:schemeClr val="bg1"/>
                  </a:solidFill>
                  <a:latin typeface="Century Gothic" panose="020B0502020202020204" pitchFamily="34" charset="0"/>
                </a:rPr>
                <a:t>Review</a:t>
              </a:r>
            </a:p>
          </p:txBody>
        </p:sp>
        <p:sp>
          <p:nvSpPr>
            <p:cNvPr id="6" name="TextBox 5"/>
            <p:cNvSpPr txBox="1"/>
            <p:nvPr/>
          </p:nvSpPr>
          <p:spPr>
            <a:xfrm>
              <a:off x="3310907" y="3627541"/>
              <a:ext cx="5380706" cy="2554545"/>
            </a:xfrm>
            <a:prstGeom prst="rect">
              <a:avLst/>
            </a:prstGeom>
            <a:noFill/>
          </p:spPr>
          <p:txBody>
            <a:bodyPr wrap="square" rtlCol="0">
              <a:spAutoFit/>
            </a:bodyPr>
            <a:lstStyle/>
            <a:p>
              <a:pPr marL="457200" indent="-457200">
                <a:buFont typeface="+mj-lt"/>
                <a:buAutoNum type="arabicPeriod"/>
              </a:pPr>
              <a:r>
                <a:rPr lang="en-US" sz="2000" dirty="0">
                  <a:solidFill>
                    <a:schemeClr val="tx1">
                      <a:lumMod val="65000"/>
                      <a:lumOff val="35000"/>
                    </a:schemeClr>
                  </a:solidFill>
                  <a:latin typeface="Arial Narrow" panose="020B0606020202030204" pitchFamily="34" charset="0"/>
                </a:rPr>
                <a:t>Open ended questions promote a deeper conversation about change.</a:t>
              </a:r>
            </a:p>
            <a:p>
              <a:pPr marL="457200" indent="-457200">
                <a:buFont typeface="+mj-lt"/>
                <a:buAutoNum type="arabicPeriod"/>
              </a:pPr>
              <a:r>
                <a:rPr lang="en-US" sz="2000" dirty="0">
                  <a:solidFill>
                    <a:schemeClr val="tx1">
                      <a:lumMod val="65000"/>
                      <a:lumOff val="35000"/>
                    </a:schemeClr>
                  </a:solidFill>
                  <a:latin typeface="Arial Narrow" panose="020B0606020202030204" pitchFamily="34" charset="0"/>
                </a:rPr>
                <a:t>Simple reflections include repetition and rephrasing.</a:t>
              </a:r>
            </a:p>
            <a:p>
              <a:pPr marL="457200" indent="-457200">
                <a:buFont typeface="+mj-lt"/>
                <a:buAutoNum type="arabicPeriod"/>
              </a:pPr>
              <a:r>
                <a:rPr lang="en-US" sz="2000" dirty="0">
                  <a:solidFill>
                    <a:schemeClr val="tx1">
                      <a:lumMod val="65000"/>
                      <a:lumOff val="35000"/>
                    </a:schemeClr>
                  </a:solidFill>
                  <a:latin typeface="Arial Narrow" panose="020B0606020202030204" pitchFamily="34" charset="0"/>
                </a:rPr>
                <a:t>Affirmations identify and comment on a person’s strengths. They help build confidence, relationships and alliance.</a:t>
              </a:r>
            </a:p>
            <a:p>
              <a:pPr marL="457200" indent="-457200">
                <a:buFont typeface="+mj-lt"/>
                <a:buAutoNum type="arabicPeriod"/>
              </a:pPr>
              <a:r>
                <a:rPr lang="en-US" sz="2000" dirty="0">
                  <a:solidFill>
                    <a:schemeClr val="tx1">
                      <a:lumMod val="65000"/>
                      <a:lumOff val="35000"/>
                    </a:schemeClr>
                  </a:solidFill>
                  <a:latin typeface="Arial Narrow" panose="020B0606020202030204" pitchFamily="34" charset="0"/>
                </a:rPr>
                <a:t>Affirmations focus on specific behaviors. </a:t>
              </a:r>
            </a:p>
          </p:txBody>
        </p:sp>
        <p:sp>
          <p:nvSpPr>
            <p:cNvPr id="2" name="TextBox 1"/>
            <p:cNvSpPr txBox="1"/>
            <p:nvPr/>
          </p:nvSpPr>
          <p:spPr>
            <a:xfrm>
              <a:off x="677820" y="3747257"/>
              <a:ext cx="2501900" cy="1323439"/>
            </a:xfrm>
            <a:prstGeom prst="rect">
              <a:avLst/>
            </a:prstGeom>
            <a:noFill/>
          </p:spPr>
          <p:txBody>
            <a:bodyPr wrap="square" rtlCol="0">
              <a:spAutoFit/>
            </a:bodyPr>
            <a:lstStyle/>
            <a:p>
              <a:pPr algn="ctr"/>
              <a:r>
                <a:rPr lang="en-US" sz="2000" dirty="0">
                  <a:solidFill>
                    <a:schemeClr val="bg1"/>
                  </a:solidFill>
                  <a:latin typeface="Century Gothic" panose="020B0502020202020204" pitchFamily="34" charset="0"/>
                </a:rPr>
                <a:t>OE Questions</a:t>
              </a:r>
            </a:p>
            <a:p>
              <a:pPr algn="ctr"/>
              <a:r>
                <a:rPr lang="en-US" sz="2000" dirty="0">
                  <a:solidFill>
                    <a:schemeClr val="bg1"/>
                  </a:solidFill>
                  <a:latin typeface="Century Gothic" panose="020B0502020202020204" pitchFamily="34" charset="0"/>
                </a:rPr>
                <a:t>Reflections</a:t>
              </a:r>
            </a:p>
            <a:p>
              <a:pPr algn="ctr"/>
              <a:r>
                <a:rPr lang="en-US" sz="2000" dirty="0">
                  <a:solidFill>
                    <a:schemeClr val="bg1"/>
                  </a:solidFill>
                  <a:latin typeface="Century Gothic" panose="020B0502020202020204" pitchFamily="34" charset="0"/>
                </a:rPr>
                <a:t>Affirmations</a:t>
              </a:r>
            </a:p>
            <a:p>
              <a:pPr algn="ctr"/>
              <a:r>
                <a:rPr lang="en-US" sz="2000" dirty="0">
                  <a:solidFill>
                    <a:schemeClr val="bg1"/>
                  </a:solidFill>
                  <a:latin typeface="Century Gothic" panose="020B0502020202020204" pitchFamily="34" charset="0"/>
                </a:rPr>
                <a:t>Summaries</a:t>
              </a:r>
            </a:p>
          </p:txBody>
        </p:sp>
        <p:sp>
          <p:nvSpPr>
            <p:cNvPr id="3" name="TextBox 2"/>
            <p:cNvSpPr txBox="1"/>
            <p:nvPr/>
          </p:nvSpPr>
          <p:spPr>
            <a:xfrm>
              <a:off x="1279999" y="1761846"/>
              <a:ext cx="1436284" cy="369332"/>
            </a:xfrm>
            <a:prstGeom prst="rect">
              <a:avLst/>
            </a:prstGeom>
            <a:noFill/>
          </p:spPr>
          <p:txBody>
            <a:bodyPr wrap="square" rtlCol="0">
              <a:spAutoFit/>
            </a:bodyPr>
            <a:lstStyle/>
            <a:p>
              <a:r>
                <a:rPr lang="en-US" dirty="0">
                  <a:solidFill>
                    <a:schemeClr val="bg1"/>
                  </a:solidFill>
                  <a:latin typeface="Century Gothic" panose="020B0502020202020204" pitchFamily="34" charset="0"/>
                </a:rPr>
                <a:t>Module 4</a:t>
              </a:r>
            </a:p>
          </p:txBody>
        </p:sp>
      </p:grpSp>
    </p:spTree>
    <p:custDataLst>
      <p:tags r:id="rId1"/>
    </p:custDataLst>
    <p:extLst>
      <p:ext uri="{BB962C8B-B14F-4D97-AF65-F5344CB8AC3E}">
        <p14:creationId xmlns:p14="http://schemas.microsoft.com/office/powerpoint/2010/main" val="1376213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482372" y="693761"/>
            <a:ext cx="2261179" cy="61939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tx1">
                    <a:lumMod val="75000"/>
                    <a:lumOff val="25000"/>
                  </a:schemeClr>
                </a:solidFill>
                <a:latin typeface="Arial Narrow" panose="020B0606020202030204" pitchFamily="34" charset="0"/>
              </a:rPr>
              <a:t>Summaries</a:t>
            </a:r>
          </a:p>
        </p:txBody>
      </p:sp>
      <p:sp>
        <p:nvSpPr>
          <p:cNvPr id="7" name="TextBox 6"/>
          <p:cNvSpPr txBox="1"/>
          <p:nvPr/>
        </p:nvSpPr>
        <p:spPr>
          <a:xfrm>
            <a:off x="4581099" y="1526770"/>
            <a:ext cx="4324906" cy="4293483"/>
          </a:xfrm>
          <a:prstGeom prst="rect">
            <a:avLst/>
          </a:prstGeom>
          <a:noFill/>
        </p:spPr>
        <p:txBody>
          <a:bodyPr wrap="square" rtlCol="0">
            <a:spAutoFit/>
          </a:bodyPr>
          <a:lstStyle/>
          <a:p>
            <a:pPr lvl="0">
              <a:defRPr/>
            </a:pPr>
            <a:r>
              <a:rPr lang="en-US" sz="2100" dirty="0">
                <a:solidFill>
                  <a:schemeClr val="tx1">
                    <a:lumMod val="75000"/>
                    <a:lumOff val="25000"/>
                  </a:schemeClr>
                </a:solidFill>
                <a:latin typeface="Arial Narrow" panose="020B0606020202030204" pitchFamily="34" charset="0"/>
              </a:rPr>
              <a:t>Pulls together several pieces of conversation</a:t>
            </a:r>
            <a:br>
              <a:rPr lang="en-US" sz="2100" dirty="0">
                <a:solidFill>
                  <a:schemeClr val="tx1">
                    <a:lumMod val="75000"/>
                    <a:lumOff val="25000"/>
                  </a:schemeClr>
                </a:solidFill>
                <a:latin typeface="Arial Narrow" panose="020B0606020202030204" pitchFamily="34" charset="0"/>
              </a:rPr>
            </a:br>
            <a:endParaRPr lang="en-US" sz="2100" dirty="0">
              <a:solidFill>
                <a:schemeClr val="tx1">
                  <a:lumMod val="75000"/>
                  <a:lumOff val="25000"/>
                </a:schemeClr>
              </a:solidFill>
              <a:latin typeface="Arial Narrow" panose="020B0606020202030204" pitchFamily="34" charset="0"/>
            </a:endParaRPr>
          </a:p>
          <a:p>
            <a:r>
              <a:rPr lang="en-US" sz="2100" dirty="0">
                <a:solidFill>
                  <a:schemeClr val="tx1">
                    <a:lumMod val="75000"/>
                    <a:lumOff val="25000"/>
                  </a:schemeClr>
                </a:solidFill>
                <a:latin typeface="Arial Narrow" panose="020B0606020202030204" pitchFamily="34" charset="0"/>
              </a:rPr>
              <a:t>Highlights important elements of a discussion</a:t>
            </a:r>
            <a:br>
              <a:rPr lang="en-US" sz="2100" dirty="0">
                <a:solidFill>
                  <a:schemeClr val="tx1">
                    <a:lumMod val="75000"/>
                    <a:lumOff val="25000"/>
                  </a:schemeClr>
                </a:solidFill>
                <a:latin typeface="Arial Narrow" panose="020B0606020202030204" pitchFamily="34" charset="0"/>
              </a:rPr>
            </a:br>
            <a:endParaRPr lang="en-US" sz="2100" dirty="0">
              <a:solidFill>
                <a:schemeClr val="tx1">
                  <a:lumMod val="75000"/>
                  <a:lumOff val="25000"/>
                </a:schemeClr>
              </a:solidFill>
              <a:latin typeface="Arial Narrow" panose="020B0606020202030204" pitchFamily="34" charset="0"/>
            </a:endParaRPr>
          </a:p>
          <a:p>
            <a:r>
              <a:rPr lang="en-US" sz="2100" dirty="0">
                <a:solidFill>
                  <a:schemeClr val="tx1">
                    <a:lumMod val="75000"/>
                    <a:lumOff val="25000"/>
                  </a:schemeClr>
                </a:solidFill>
                <a:latin typeface="Arial Narrow" panose="020B0606020202030204" pitchFamily="34" charset="0"/>
              </a:rPr>
              <a:t>Encourages steady and deepening discussion</a:t>
            </a:r>
            <a:br>
              <a:rPr lang="en-US" sz="2100" dirty="0">
                <a:solidFill>
                  <a:schemeClr val="tx1">
                    <a:lumMod val="75000"/>
                    <a:lumOff val="25000"/>
                  </a:schemeClr>
                </a:solidFill>
                <a:latin typeface="Arial Narrow" panose="020B0606020202030204" pitchFamily="34" charset="0"/>
              </a:rPr>
            </a:br>
            <a:endParaRPr lang="en-US" sz="2100" dirty="0">
              <a:solidFill>
                <a:schemeClr val="tx1">
                  <a:lumMod val="75000"/>
                  <a:lumOff val="25000"/>
                </a:schemeClr>
              </a:solidFill>
              <a:latin typeface="Arial Narrow" panose="020B0606020202030204" pitchFamily="34" charset="0"/>
            </a:endParaRPr>
          </a:p>
          <a:p>
            <a:r>
              <a:rPr lang="en-US" sz="2100" dirty="0">
                <a:solidFill>
                  <a:schemeClr val="tx1">
                    <a:lumMod val="75000"/>
                    <a:lumOff val="25000"/>
                  </a:schemeClr>
                </a:solidFill>
                <a:latin typeface="Arial Narrow" panose="020B0606020202030204" pitchFamily="34" charset="0"/>
              </a:rPr>
              <a:t>Can be used to begin the conversation or  periodically throughout the exchange</a:t>
            </a:r>
            <a:br>
              <a:rPr lang="en-US" sz="2100" dirty="0">
                <a:solidFill>
                  <a:schemeClr val="tx1">
                    <a:lumMod val="75000"/>
                    <a:lumOff val="25000"/>
                  </a:schemeClr>
                </a:solidFill>
                <a:latin typeface="Arial Narrow" panose="020B0606020202030204" pitchFamily="34" charset="0"/>
              </a:rPr>
            </a:br>
            <a:endParaRPr lang="en-US" sz="2100" dirty="0">
              <a:solidFill>
                <a:schemeClr val="tx1">
                  <a:lumMod val="75000"/>
                  <a:lumOff val="25000"/>
                </a:schemeClr>
              </a:solidFill>
              <a:latin typeface="Arial Narrow" panose="020B0606020202030204" pitchFamily="34" charset="0"/>
            </a:endParaRPr>
          </a:p>
          <a:p>
            <a:r>
              <a:rPr lang="en-US" sz="2100" dirty="0">
                <a:solidFill>
                  <a:schemeClr val="tx1">
                    <a:lumMod val="75000"/>
                    <a:lumOff val="25000"/>
                  </a:schemeClr>
                </a:solidFill>
                <a:latin typeface="Arial Narrow" panose="020B0606020202030204" pitchFamily="34" charset="0"/>
              </a:rPr>
              <a:t>Excellent for transitions</a:t>
            </a:r>
          </a:p>
        </p:txBody>
      </p:sp>
      <p:pic>
        <p:nvPicPr>
          <p:cNvPr id="2" name="Picture 1" descr="Illustration showing differnt parts of a story at the top, ending with a pen and writing.  Conceptual."/>
          <p:cNvPicPr>
            <a:picLocks noChangeAspect="1"/>
          </p:cNvPicPr>
          <p:nvPr/>
        </p:nvPicPr>
        <p:blipFill rotWithShape="1">
          <a:blip r:embed="rId4" cstate="print">
            <a:extLst>
              <a:ext uri="{28A0092B-C50C-407E-A947-70E740481C1C}">
                <a14:useLocalDpi xmlns:a14="http://schemas.microsoft.com/office/drawing/2010/main" val="0"/>
              </a:ext>
            </a:extLst>
          </a:blip>
          <a:srcRect l="12167" t="11222" r="13579" b="5612"/>
          <a:stretch/>
        </p:blipFill>
        <p:spPr>
          <a:xfrm>
            <a:off x="0" y="1099548"/>
            <a:ext cx="4581099" cy="5130831"/>
          </a:xfrm>
          <a:prstGeom prst="rect">
            <a:avLst/>
          </a:prstGeom>
        </p:spPr>
      </p:pic>
    </p:spTree>
    <p:custDataLst>
      <p:tags r:id="rId1"/>
    </p:custDataLst>
    <p:extLst>
      <p:ext uri="{BB962C8B-B14F-4D97-AF65-F5344CB8AC3E}">
        <p14:creationId xmlns:p14="http://schemas.microsoft.com/office/powerpoint/2010/main" val="2092199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lum bright="70000" contrast="-70000"/>
            <a:extLst>
              <a:ext uri="{28A0092B-C50C-407E-A947-70E740481C1C}">
                <a14:useLocalDpi xmlns:a14="http://schemas.microsoft.com/office/drawing/2010/main" val="0"/>
              </a:ext>
            </a:extLst>
          </a:blip>
          <a:srcRect l="17778" t="8888" r="18148" b="9630"/>
          <a:stretch/>
        </p:blipFill>
        <p:spPr>
          <a:xfrm>
            <a:off x="2981377" y="2058316"/>
            <a:ext cx="3311865" cy="4211621"/>
          </a:xfrm>
          <a:prstGeom prst="rect">
            <a:avLst/>
          </a:prstGeom>
        </p:spPr>
      </p:pic>
      <p:sp>
        <p:nvSpPr>
          <p:cNvPr id="6" name="Rectangle 5"/>
          <p:cNvSpPr/>
          <p:nvPr/>
        </p:nvSpPr>
        <p:spPr>
          <a:xfrm>
            <a:off x="693296" y="856348"/>
            <a:ext cx="7888029" cy="849751"/>
          </a:xfrm>
          <a:prstGeom prst="rect">
            <a:avLst/>
          </a:prstGeom>
          <a:solidFill>
            <a:srgbClr val="C6D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rial Narrow" panose="020B0606020202030204" pitchFamily="34" charset="0"/>
              </a:rPr>
              <a:t>Summary - Collecting</a:t>
            </a:r>
          </a:p>
        </p:txBody>
      </p:sp>
      <p:sp>
        <p:nvSpPr>
          <p:cNvPr id="5" name="Rectangle 4"/>
          <p:cNvSpPr/>
          <p:nvPr/>
        </p:nvSpPr>
        <p:spPr>
          <a:xfrm>
            <a:off x="693296" y="1706099"/>
            <a:ext cx="7888029" cy="4753422"/>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693295" y="1895823"/>
            <a:ext cx="7888028" cy="4401205"/>
          </a:xfrm>
          <a:prstGeom prst="rect">
            <a:avLst/>
          </a:prstGeom>
        </p:spPr>
        <p:txBody>
          <a:bodyPr wrap="square">
            <a:spAutoFit/>
          </a:bodyPr>
          <a:lstStyle/>
          <a:p>
            <a:r>
              <a:rPr lang="en-US" altLang="ja-JP" sz="2800" dirty="0">
                <a:solidFill>
                  <a:schemeClr val="tx1">
                    <a:lumMod val="75000"/>
                    <a:lumOff val="25000"/>
                  </a:schemeClr>
                </a:solidFill>
                <a:latin typeface="Arial Narrow" panose="020B0606020202030204" pitchFamily="34" charset="0"/>
              </a:rPr>
              <a:t>Used to collect related information and reflect it back.  </a:t>
            </a:r>
          </a:p>
          <a:p>
            <a:endParaRPr lang="en-US" altLang="ja-JP" sz="2800" dirty="0">
              <a:solidFill>
                <a:schemeClr val="tx1">
                  <a:lumMod val="75000"/>
                  <a:lumOff val="25000"/>
                </a:schemeClr>
              </a:solidFill>
              <a:latin typeface="Arial Narrow" panose="020B0606020202030204" pitchFamily="34" charset="0"/>
            </a:endParaRPr>
          </a:p>
          <a:p>
            <a:r>
              <a:rPr lang="en-US" altLang="ja-JP" sz="2800" dirty="0">
                <a:solidFill>
                  <a:schemeClr val="tx1">
                    <a:lumMod val="75000"/>
                    <a:lumOff val="25000"/>
                  </a:schemeClr>
                </a:solidFill>
                <a:latin typeface="Arial Narrow" panose="020B0606020202030204" pitchFamily="34" charset="0"/>
              </a:rPr>
              <a:t>Can be used to keep the discussion going. </a:t>
            </a:r>
          </a:p>
          <a:p>
            <a:endParaRPr lang="en-US" altLang="ja-JP" sz="2800" dirty="0">
              <a:solidFill>
                <a:schemeClr val="tx1">
                  <a:lumMod val="75000"/>
                  <a:lumOff val="25000"/>
                </a:schemeClr>
              </a:solidFill>
              <a:latin typeface="Arial Narrow" panose="020B0606020202030204" pitchFamily="34" charset="0"/>
            </a:endParaRPr>
          </a:p>
          <a:p>
            <a:r>
              <a:rPr lang="en-US" altLang="ja-JP" sz="2800" dirty="0">
                <a:solidFill>
                  <a:schemeClr val="tx1">
                    <a:lumMod val="75000"/>
                    <a:lumOff val="25000"/>
                  </a:schemeClr>
                </a:solidFill>
                <a:latin typeface="Arial Narrow" panose="020B0606020202030204" pitchFamily="34" charset="0"/>
              </a:rPr>
              <a:t>“Let me make sure I’m understanding what you’ve shared so far. You’re interested in moving into an apartment by yourself, because you’ve been having difficulties getting along with your roommates and you’re also concerned about feeling lonely if you live alone.”</a:t>
            </a:r>
          </a:p>
          <a:p>
            <a:endParaRPr lang="en-US" altLang="ja-JP" sz="2800" dirty="0">
              <a:solidFill>
                <a:schemeClr val="tx1">
                  <a:lumMod val="75000"/>
                  <a:lumOff val="25000"/>
                </a:schemeClr>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3776354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lum bright="70000" contrast="-70000"/>
            <a:extLst>
              <a:ext uri="{28A0092B-C50C-407E-A947-70E740481C1C}">
                <a14:useLocalDpi xmlns:a14="http://schemas.microsoft.com/office/drawing/2010/main" val="0"/>
              </a:ext>
            </a:extLst>
          </a:blip>
          <a:srcRect l="17778" t="8888" r="18148" b="9630"/>
          <a:stretch/>
        </p:blipFill>
        <p:spPr>
          <a:xfrm>
            <a:off x="2981377" y="2058316"/>
            <a:ext cx="3311865" cy="4211621"/>
          </a:xfrm>
          <a:prstGeom prst="rect">
            <a:avLst/>
          </a:prstGeom>
        </p:spPr>
      </p:pic>
      <p:sp>
        <p:nvSpPr>
          <p:cNvPr id="6" name="Rectangle 5"/>
          <p:cNvSpPr/>
          <p:nvPr/>
        </p:nvSpPr>
        <p:spPr>
          <a:xfrm>
            <a:off x="693296" y="856348"/>
            <a:ext cx="7888029" cy="849751"/>
          </a:xfrm>
          <a:prstGeom prst="rect">
            <a:avLst/>
          </a:prstGeom>
          <a:solidFill>
            <a:srgbClr val="C7D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rial Narrow" panose="020B0606020202030204" pitchFamily="34" charset="0"/>
              </a:rPr>
              <a:t>Summary - Linking</a:t>
            </a:r>
          </a:p>
        </p:txBody>
      </p:sp>
      <p:sp>
        <p:nvSpPr>
          <p:cNvPr id="5" name="Rectangle 4"/>
          <p:cNvSpPr/>
          <p:nvPr/>
        </p:nvSpPr>
        <p:spPr>
          <a:xfrm>
            <a:off x="693296" y="1706099"/>
            <a:ext cx="7888029" cy="4753422"/>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693295" y="1895823"/>
            <a:ext cx="7888028" cy="4401205"/>
          </a:xfrm>
          <a:prstGeom prst="rect">
            <a:avLst/>
          </a:prstGeom>
        </p:spPr>
        <p:txBody>
          <a:bodyPr wrap="square">
            <a:spAutoFit/>
          </a:bodyPr>
          <a:lstStyle/>
          <a:p>
            <a:r>
              <a:rPr lang="en-US" altLang="ja-JP" sz="2800" dirty="0">
                <a:solidFill>
                  <a:schemeClr val="tx1">
                    <a:lumMod val="75000"/>
                    <a:lumOff val="25000"/>
                  </a:schemeClr>
                </a:solidFill>
                <a:latin typeface="Arial Narrow" panose="020B0606020202030204" pitchFamily="34" charset="0"/>
              </a:rPr>
              <a:t>Used to connect or pull together pieces the person has shared at different times.</a:t>
            </a:r>
          </a:p>
          <a:p>
            <a:endParaRPr lang="en-US" altLang="ja-JP" sz="2800" dirty="0">
              <a:solidFill>
                <a:schemeClr val="tx1">
                  <a:lumMod val="75000"/>
                  <a:lumOff val="25000"/>
                </a:schemeClr>
              </a:solidFill>
              <a:latin typeface="Arial Narrow" panose="020B0606020202030204" pitchFamily="34" charset="0"/>
            </a:endParaRPr>
          </a:p>
          <a:p>
            <a:r>
              <a:rPr lang="en-US" altLang="ja-JP" sz="2800" dirty="0">
                <a:solidFill>
                  <a:schemeClr val="tx1">
                    <a:lumMod val="75000"/>
                    <a:lumOff val="25000"/>
                  </a:schemeClr>
                </a:solidFill>
                <a:latin typeface="Arial Narrow" panose="020B0606020202030204" pitchFamily="34" charset="0"/>
              </a:rPr>
              <a:t>Great for making connections. </a:t>
            </a:r>
          </a:p>
          <a:p>
            <a:endParaRPr lang="en-US" altLang="ja-JP" sz="2800" dirty="0">
              <a:solidFill>
                <a:schemeClr val="tx1">
                  <a:lumMod val="75000"/>
                  <a:lumOff val="25000"/>
                </a:schemeClr>
              </a:solidFill>
              <a:latin typeface="Arial Narrow" panose="020B0606020202030204" pitchFamily="34" charset="0"/>
            </a:endParaRPr>
          </a:p>
          <a:p>
            <a:r>
              <a:rPr lang="en-US" altLang="ja-JP" sz="2800" dirty="0">
                <a:solidFill>
                  <a:schemeClr val="tx1">
                    <a:lumMod val="75000"/>
                    <a:lumOff val="25000"/>
                  </a:schemeClr>
                </a:solidFill>
                <a:latin typeface="Arial Narrow" panose="020B0606020202030204" pitchFamily="34" charset="0"/>
              </a:rPr>
              <a:t>“As I hear you talking today about being afraid to get back into the workforce, I remember when we first met and you expressed your fear about starting the training program you just completed.”</a:t>
            </a:r>
          </a:p>
          <a:p>
            <a:endParaRPr lang="en-US" altLang="ja-JP" sz="2800" dirty="0">
              <a:solidFill>
                <a:schemeClr val="tx1">
                  <a:lumMod val="75000"/>
                  <a:lumOff val="25000"/>
                </a:schemeClr>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177127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lum bright="70000" contrast="-70000"/>
            <a:extLst>
              <a:ext uri="{28A0092B-C50C-407E-A947-70E740481C1C}">
                <a14:useLocalDpi xmlns:a14="http://schemas.microsoft.com/office/drawing/2010/main" val="0"/>
              </a:ext>
            </a:extLst>
          </a:blip>
          <a:srcRect l="17778" t="8888" r="18148" b="9630"/>
          <a:stretch/>
        </p:blipFill>
        <p:spPr>
          <a:xfrm>
            <a:off x="2981377" y="2058316"/>
            <a:ext cx="3311865" cy="4211621"/>
          </a:xfrm>
          <a:prstGeom prst="rect">
            <a:avLst/>
          </a:prstGeom>
        </p:spPr>
      </p:pic>
      <p:sp>
        <p:nvSpPr>
          <p:cNvPr id="6" name="Rectangle 5"/>
          <p:cNvSpPr/>
          <p:nvPr/>
        </p:nvSpPr>
        <p:spPr>
          <a:xfrm>
            <a:off x="693296" y="856348"/>
            <a:ext cx="7888029" cy="849751"/>
          </a:xfrm>
          <a:prstGeom prst="rect">
            <a:avLst/>
          </a:prstGeom>
          <a:solidFill>
            <a:srgbClr val="C7D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rial Narrow" panose="020B0606020202030204" pitchFamily="34" charset="0"/>
              </a:rPr>
              <a:t>Summary - Transitional</a:t>
            </a:r>
          </a:p>
        </p:txBody>
      </p:sp>
      <p:sp>
        <p:nvSpPr>
          <p:cNvPr id="5" name="Rectangle 4"/>
          <p:cNvSpPr/>
          <p:nvPr/>
        </p:nvSpPr>
        <p:spPr>
          <a:xfrm>
            <a:off x="693296" y="1706099"/>
            <a:ext cx="7888029" cy="4753422"/>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693295" y="1895823"/>
            <a:ext cx="7888028" cy="4401205"/>
          </a:xfrm>
          <a:prstGeom prst="rect">
            <a:avLst/>
          </a:prstGeom>
        </p:spPr>
        <p:txBody>
          <a:bodyPr wrap="square">
            <a:spAutoFit/>
          </a:bodyPr>
          <a:lstStyle/>
          <a:p>
            <a:r>
              <a:rPr lang="en-US" altLang="ja-JP" sz="2800" dirty="0">
                <a:solidFill>
                  <a:schemeClr val="tx1">
                    <a:lumMod val="75000"/>
                    <a:lumOff val="25000"/>
                  </a:schemeClr>
                </a:solidFill>
                <a:latin typeface="Arial Narrow" panose="020B0606020202030204" pitchFamily="34" charset="0"/>
              </a:rPr>
              <a:t>Brings what has happened so far and transitions to a new task or direction.</a:t>
            </a:r>
          </a:p>
          <a:p>
            <a:endParaRPr lang="en-US" altLang="ja-JP" sz="2800" dirty="0">
              <a:solidFill>
                <a:schemeClr val="tx1">
                  <a:lumMod val="75000"/>
                  <a:lumOff val="25000"/>
                </a:schemeClr>
              </a:solidFill>
              <a:latin typeface="Arial Narrow" panose="020B0606020202030204" pitchFamily="34" charset="0"/>
            </a:endParaRPr>
          </a:p>
          <a:p>
            <a:r>
              <a:rPr lang="en-US" altLang="ja-JP" sz="2800" dirty="0">
                <a:solidFill>
                  <a:schemeClr val="tx1">
                    <a:lumMod val="75000"/>
                    <a:lumOff val="25000"/>
                  </a:schemeClr>
                </a:solidFill>
                <a:latin typeface="Arial Narrow" panose="020B0606020202030204" pitchFamily="34" charset="0"/>
              </a:rPr>
              <a:t>“Before we wrap-up our discussion for today, let me summarize what I’ve heard so far, and you can let me know if I’ve missed anything. You haven’t been feeling well physically and this scares you because several members of your family have had serious health conditions. You think it might be time to see a doctor and that’s scary for you.“</a:t>
            </a:r>
          </a:p>
          <a:p>
            <a:endParaRPr lang="en-US" altLang="ja-JP" sz="2800" dirty="0">
              <a:solidFill>
                <a:schemeClr val="tx1">
                  <a:lumMod val="75000"/>
                  <a:lumOff val="25000"/>
                </a:schemeClr>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151276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lum bright="70000" contrast="-70000"/>
            <a:extLst>
              <a:ext uri="{28A0092B-C50C-407E-A947-70E740481C1C}">
                <a14:useLocalDpi xmlns:a14="http://schemas.microsoft.com/office/drawing/2010/main" val="0"/>
              </a:ext>
            </a:extLst>
          </a:blip>
          <a:srcRect l="17778" t="8888" r="18148" b="9630"/>
          <a:stretch/>
        </p:blipFill>
        <p:spPr>
          <a:xfrm>
            <a:off x="2981377" y="2058316"/>
            <a:ext cx="3311865" cy="4211621"/>
          </a:xfrm>
          <a:prstGeom prst="rect">
            <a:avLst/>
          </a:prstGeom>
        </p:spPr>
      </p:pic>
      <p:sp>
        <p:nvSpPr>
          <p:cNvPr id="6" name="Rectangle 5"/>
          <p:cNvSpPr/>
          <p:nvPr/>
        </p:nvSpPr>
        <p:spPr>
          <a:xfrm>
            <a:off x="693296" y="856348"/>
            <a:ext cx="7888029" cy="849751"/>
          </a:xfrm>
          <a:prstGeom prst="rect">
            <a:avLst/>
          </a:prstGeom>
          <a:solidFill>
            <a:srgbClr val="C7D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rial Narrow" panose="020B0606020202030204" pitchFamily="34" charset="0"/>
              </a:rPr>
              <a:t>Summary – Double Sided Reflections</a:t>
            </a:r>
          </a:p>
        </p:txBody>
      </p:sp>
      <p:sp>
        <p:nvSpPr>
          <p:cNvPr id="5" name="Rectangle 4"/>
          <p:cNvSpPr/>
          <p:nvPr/>
        </p:nvSpPr>
        <p:spPr>
          <a:xfrm>
            <a:off x="693296" y="1706099"/>
            <a:ext cx="7888029" cy="4753422"/>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693295" y="1895823"/>
            <a:ext cx="7888028" cy="1384995"/>
          </a:xfrm>
          <a:prstGeom prst="rect">
            <a:avLst/>
          </a:prstGeom>
        </p:spPr>
        <p:txBody>
          <a:bodyPr wrap="square">
            <a:spAutoFit/>
          </a:bodyPr>
          <a:lstStyle/>
          <a:p>
            <a:r>
              <a:rPr lang="en-US" altLang="ja-JP" sz="2800" dirty="0">
                <a:solidFill>
                  <a:schemeClr val="tx1">
                    <a:lumMod val="75000"/>
                    <a:lumOff val="25000"/>
                  </a:schemeClr>
                </a:solidFill>
                <a:latin typeface="Arial Narrow" panose="020B0606020202030204" pitchFamily="34" charset="0"/>
              </a:rPr>
              <a:t>Can work in situations where the person is expressing ambivalence.</a:t>
            </a:r>
          </a:p>
          <a:p>
            <a:endParaRPr lang="en-US" altLang="ja-JP" sz="2800" dirty="0">
              <a:solidFill>
                <a:schemeClr val="tx1">
                  <a:lumMod val="75000"/>
                  <a:lumOff val="25000"/>
                </a:schemeClr>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417514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4502" y="2792738"/>
            <a:ext cx="7685757" cy="3348086"/>
          </a:xfrm>
        </p:spPr>
        <p:txBody>
          <a:bodyPr>
            <a:normAutofit/>
          </a:bodyPr>
          <a:lstStyle/>
          <a:p>
            <a:r>
              <a:rPr lang="en-US" dirty="0">
                <a:solidFill>
                  <a:schemeClr val="tx1">
                    <a:lumMod val="75000"/>
                    <a:lumOff val="25000"/>
                  </a:schemeClr>
                </a:solidFill>
                <a:latin typeface="Arial Narrow" panose="020B0606020202030204" pitchFamily="34" charset="0"/>
              </a:rPr>
              <a:t>Begin by stating you are making a summary.</a:t>
            </a:r>
          </a:p>
          <a:p>
            <a:r>
              <a:rPr lang="en-US" dirty="0">
                <a:solidFill>
                  <a:schemeClr val="tx1">
                    <a:lumMod val="75000"/>
                    <a:lumOff val="25000"/>
                  </a:schemeClr>
                </a:solidFill>
                <a:latin typeface="Arial Narrow" panose="020B0606020202030204" pitchFamily="34" charset="0"/>
              </a:rPr>
              <a:t>If the person is feeling ambivalent speak both sides of the uncertainty in the summary – like in a double-sided reflection.</a:t>
            </a:r>
          </a:p>
          <a:p>
            <a:r>
              <a:rPr lang="en-US" dirty="0">
                <a:solidFill>
                  <a:schemeClr val="tx1">
                    <a:lumMod val="75000"/>
                    <a:lumOff val="25000"/>
                  </a:schemeClr>
                </a:solidFill>
                <a:latin typeface="Arial Narrow" panose="020B0606020202030204" pitchFamily="34" charset="0"/>
              </a:rPr>
              <a:t>Highlight any change talk. </a:t>
            </a:r>
          </a:p>
          <a:p>
            <a:r>
              <a:rPr lang="en-US" dirty="0">
                <a:solidFill>
                  <a:schemeClr val="tx1">
                    <a:lumMod val="75000"/>
                    <a:lumOff val="25000"/>
                  </a:schemeClr>
                </a:solidFill>
                <a:latin typeface="Arial Narrow" panose="020B0606020202030204" pitchFamily="34" charset="0"/>
              </a:rPr>
              <a:t>Invite the person to correct errors in your understanding or anything you missed. Use open ended questions. </a:t>
            </a:r>
            <a:endParaRPr lang="en-US" dirty="0">
              <a:solidFill>
                <a:schemeClr val="tx1">
                  <a:lumMod val="75000"/>
                  <a:lumOff val="25000"/>
                </a:schemeClr>
              </a:solidFill>
            </a:endParaRPr>
          </a:p>
        </p:txBody>
      </p:sp>
      <p:pic>
        <p:nvPicPr>
          <p:cNvPr id="4" name="Picture 3" descr="Tab wtih Reminder tritten"/>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252399" y="424042"/>
            <a:ext cx="4109289" cy="2189401"/>
          </a:xfrm>
          <a:prstGeom prst="rect">
            <a:avLst/>
          </a:prstGeom>
        </p:spPr>
      </p:pic>
      <p:sp>
        <p:nvSpPr>
          <p:cNvPr id="6" name="Rectangle 5"/>
          <p:cNvSpPr/>
          <p:nvPr/>
        </p:nvSpPr>
        <p:spPr>
          <a:xfrm>
            <a:off x="418338" y="424042"/>
            <a:ext cx="8438791" cy="6093299"/>
          </a:xfrm>
          <a:prstGeom prst="rect">
            <a:avLst/>
          </a:prstGeom>
          <a:noFill/>
          <a:ln w="79375">
            <a:solidFill>
              <a:srgbClr val="94A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85372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mputer Scre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589" y="641003"/>
            <a:ext cx="8539412" cy="5690718"/>
          </a:xfrm>
          <a:prstGeom prst="rect">
            <a:avLst/>
          </a:prstGeom>
        </p:spPr>
      </p:pic>
      <p:sp>
        <p:nvSpPr>
          <p:cNvPr id="10" name="TextBox 9"/>
          <p:cNvSpPr txBox="1"/>
          <p:nvPr/>
        </p:nvSpPr>
        <p:spPr>
          <a:xfrm>
            <a:off x="2453816" y="6085500"/>
            <a:ext cx="4300059" cy="400110"/>
          </a:xfrm>
          <a:prstGeom prst="rect">
            <a:avLst/>
          </a:prstGeom>
          <a:noFill/>
        </p:spPr>
        <p:txBody>
          <a:bodyPr wrap="square" rtlCol="0">
            <a:spAutoFit/>
          </a:bodyPr>
          <a:lstStyle/>
          <a:p>
            <a:r>
              <a:rPr lang="en-US" sz="1000" dirty="0">
                <a:hlinkClick r:id="rId5"/>
              </a:rPr>
              <a:t>https://youtu.be/TBwxopZzec4?list=PL1UDVLmMXEEdIVofbgt4d6sLAe5pulbPC</a:t>
            </a:r>
            <a:endParaRPr lang="en-US" sz="1000" dirty="0"/>
          </a:p>
          <a:p>
            <a:endParaRPr lang="en-US" sz="1000" dirty="0"/>
          </a:p>
        </p:txBody>
      </p:sp>
      <p:pic>
        <p:nvPicPr>
          <p:cNvPr id="2" name="Picture 1">
            <a:hlinkClick r:id="rId5"/>
          </p:cNvPr>
          <p:cNvPicPr>
            <a:picLocks noChangeAspect="1"/>
          </p:cNvPicPr>
          <p:nvPr/>
        </p:nvPicPr>
        <p:blipFill rotWithShape="1">
          <a:blip r:embed="rId6">
            <a:grayscl/>
          </a:blip>
          <a:srcRect l="8220" t="16617" r="30452" b="21034"/>
          <a:stretch/>
        </p:blipFill>
        <p:spPr>
          <a:xfrm>
            <a:off x="1985346" y="1420900"/>
            <a:ext cx="5133897" cy="2935947"/>
          </a:xfrm>
          <a:prstGeom prst="rect">
            <a:avLst/>
          </a:prstGeom>
        </p:spPr>
      </p:pic>
    </p:spTree>
    <p:custDataLst>
      <p:tags r:id="rId1"/>
    </p:custDataLst>
    <p:extLst>
      <p:ext uri="{BB962C8B-B14F-4D97-AF65-F5344CB8AC3E}">
        <p14:creationId xmlns:p14="http://schemas.microsoft.com/office/powerpoint/2010/main" val="16295009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mputer Scre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589" y="641003"/>
            <a:ext cx="8539412" cy="5690718"/>
          </a:xfrm>
          <a:prstGeom prst="rect">
            <a:avLst/>
          </a:prstGeom>
        </p:spPr>
      </p:pic>
      <p:sp>
        <p:nvSpPr>
          <p:cNvPr id="10" name="TextBox 9"/>
          <p:cNvSpPr txBox="1"/>
          <p:nvPr/>
        </p:nvSpPr>
        <p:spPr>
          <a:xfrm>
            <a:off x="2453816" y="6085500"/>
            <a:ext cx="4300059" cy="400110"/>
          </a:xfrm>
          <a:prstGeom prst="rect">
            <a:avLst/>
          </a:prstGeom>
          <a:noFill/>
        </p:spPr>
        <p:txBody>
          <a:bodyPr wrap="square" rtlCol="0">
            <a:spAutoFit/>
          </a:bodyPr>
          <a:lstStyle/>
          <a:p>
            <a:r>
              <a:rPr lang="en-US" sz="1000" dirty="0">
                <a:cs typeface="Calibri"/>
                <a:hlinkClick r:id="rId5"/>
              </a:rPr>
              <a:t>https://youtu.be/9sbajibgrsg?list=PL1UDVLmMXEEdIVofbgt4d6sLAe5pulbPC</a:t>
            </a:r>
            <a:endParaRPr lang="en-US" sz="1000" dirty="0">
              <a:cs typeface="Calibri"/>
            </a:endParaRPr>
          </a:p>
          <a:p>
            <a:endParaRPr lang="en-US" sz="1000" dirty="0"/>
          </a:p>
        </p:txBody>
      </p:sp>
      <p:pic>
        <p:nvPicPr>
          <p:cNvPr id="3" name="Picture 2">
            <a:hlinkClick r:id="rId5"/>
          </p:cNvPr>
          <p:cNvPicPr>
            <a:picLocks noChangeAspect="1"/>
          </p:cNvPicPr>
          <p:nvPr/>
        </p:nvPicPr>
        <p:blipFill rotWithShape="1">
          <a:blip r:embed="rId6">
            <a:grayscl/>
          </a:blip>
          <a:srcRect l="8166" t="17636" r="30527" b="21071"/>
          <a:stretch/>
        </p:blipFill>
        <p:spPr>
          <a:xfrm>
            <a:off x="2037121" y="1497997"/>
            <a:ext cx="5030347" cy="2828906"/>
          </a:xfrm>
          <a:prstGeom prst="rect">
            <a:avLst/>
          </a:prstGeom>
        </p:spPr>
      </p:pic>
    </p:spTree>
    <p:custDataLst>
      <p:tags r:id="rId1"/>
    </p:custDataLst>
    <p:extLst>
      <p:ext uri="{BB962C8B-B14F-4D97-AF65-F5344CB8AC3E}">
        <p14:creationId xmlns:p14="http://schemas.microsoft.com/office/powerpoint/2010/main" val="14814792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cstate="print">
            <a:grayscl/>
            <a:extLst>
              <a:ext uri="{28A0092B-C50C-407E-A947-70E740481C1C}">
                <a14:useLocalDpi xmlns:a14="http://schemas.microsoft.com/office/drawing/2010/main" val="0"/>
              </a:ext>
            </a:extLst>
          </a:blip>
          <a:srcRect l="3067" r="5983" b="-2331"/>
          <a:stretch/>
        </p:blipFill>
        <p:spPr>
          <a:xfrm>
            <a:off x="280415" y="343392"/>
            <a:ext cx="8567749" cy="6118368"/>
          </a:xfrm>
          <a:prstGeom prst="rect">
            <a:avLst/>
          </a:prstGeom>
        </p:spPr>
      </p:pic>
      <p:sp>
        <p:nvSpPr>
          <p:cNvPr id="5" name="Rectangle 4"/>
          <p:cNvSpPr/>
          <p:nvPr/>
        </p:nvSpPr>
        <p:spPr>
          <a:xfrm>
            <a:off x="274605" y="734696"/>
            <a:ext cx="8577195" cy="5612316"/>
          </a:xfrm>
          <a:prstGeom prst="rect">
            <a:avLst/>
          </a:prstGeom>
          <a:solidFill>
            <a:srgbClr val="94A545">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descr="Ruler and pencil"/>
          <p:cNvGrpSpPr/>
          <p:nvPr/>
        </p:nvGrpSpPr>
        <p:grpSpPr>
          <a:xfrm>
            <a:off x="274605" y="343392"/>
            <a:ext cx="8573560" cy="5159777"/>
            <a:chOff x="298524" y="343392"/>
            <a:chExt cx="8573560" cy="5159777"/>
          </a:xfrm>
        </p:grpSpPr>
        <p:sp>
          <p:nvSpPr>
            <p:cNvPr id="4" name="TextBox 3"/>
            <p:cNvSpPr txBox="1"/>
            <p:nvPr/>
          </p:nvSpPr>
          <p:spPr>
            <a:xfrm>
              <a:off x="555724" y="1386362"/>
              <a:ext cx="4673884" cy="523220"/>
            </a:xfrm>
            <a:prstGeom prst="rect">
              <a:avLst/>
            </a:prstGeom>
            <a:noFill/>
          </p:spPr>
          <p:txBody>
            <a:bodyPr wrap="square" rtlCol="0">
              <a:spAutoFit/>
            </a:bodyPr>
            <a:lstStyle>
              <a:defPPr>
                <a:defRPr lang="en-US"/>
              </a:defPPr>
              <a:lvl1pPr>
                <a:defRPr sz="1600">
                  <a:solidFill>
                    <a:schemeClr val="bg1"/>
                  </a:solidFill>
                  <a:latin typeface="Microsoft New Tai Lue" panose="020B0502040204020203" pitchFamily="34" charset="0"/>
                  <a:ea typeface="Cambria Math" panose="02040503050406030204" pitchFamily="18" charset="0"/>
                  <a:cs typeface="Microsoft New Tai Lue" panose="020B0502040204020203" pitchFamily="34" charset="0"/>
                </a:defRPr>
              </a:lvl1pPr>
            </a:lstStyle>
            <a:p>
              <a:r>
                <a:rPr lang="en-US" sz="2800" dirty="0">
                  <a:latin typeface="Arial Narrow" panose="020B0606020202030204" pitchFamily="34" charset="0"/>
                </a:rPr>
                <a:t>Putting It All Together</a:t>
              </a:r>
            </a:p>
          </p:txBody>
        </p:sp>
        <p:sp>
          <p:nvSpPr>
            <p:cNvPr id="6" name="TextBox 5"/>
            <p:cNvSpPr txBox="1"/>
            <p:nvPr/>
          </p:nvSpPr>
          <p:spPr>
            <a:xfrm>
              <a:off x="555724" y="1963739"/>
              <a:ext cx="7933199" cy="3539430"/>
            </a:xfrm>
            <a:prstGeom prst="rect">
              <a:avLst/>
            </a:prstGeom>
            <a:noFill/>
          </p:spPr>
          <p:txBody>
            <a:bodyPr wrap="square" rtlCol="0">
              <a:spAutoFit/>
            </a:bodyPr>
            <a:lstStyle/>
            <a:p>
              <a:r>
                <a:rPr lang="en-US" sz="24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In pairs:</a:t>
              </a:r>
            </a:p>
            <a:p>
              <a:endPar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endParaRPr>
            </a:p>
            <a:p>
              <a:pPr marL="457200" indent="-457200">
                <a:buFont typeface="+mj-lt"/>
                <a:buAutoNum type="arabicPeriod"/>
              </a:pPr>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Pick a change you have ambivalence about. Pick something you are comfortable in sharing!  </a:t>
              </a:r>
            </a:p>
            <a:p>
              <a:pPr marL="457200" indent="-457200">
                <a:buFont typeface="+mj-lt"/>
                <a:buAutoNum type="arabicPeriod"/>
              </a:pPr>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Identify who will begin as the listener. The listener:  Ask an open ended question to get the conversation started. Respond to the speaker using all 4 OARS skills, ending with a summary. </a:t>
              </a:r>
            </a:p>
            <a:p>
              <a:pPr marL="457200" indent="-457200">
                <a:buFont typeface="+mj-lt"/>
                <a:buAutoNum type="arabicPeriod"/>
              </a:pPr>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The listener can only use OARS skills in their responses. </a:t>
              </a:r>
            </a:p>
            <a:p>
              <a:pPr marL="457200" indent="-457200">
                <a:buFont typeface="+mj-lt"/>
                <a:buAutoNum type="arabicPeriod"/>
              </a:pPr>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After the listener has used all OARS skills, switch roles and repeat.</a:t>
              </a:r>
            </a:p>
            <a:p>
              <a:pPr marL="457200" indent="-457200">
                <a:buFont typeface="+mj-lt"/>
                <a:buAutoNum type="arabicPeriod"/>
              </a:pPr>
              <a:endParaRPr lang="en-US" sz="2000" dirty="0">
                <a:solidFill>
                  <a:schemeClr val="tx1">
                    <a:lumMod val="65000"/>
                    <a:lumOff val="35000"/>
                  </a:schemeClr>
                </a:solidFill>
                <a:latin typeface="Arial Narrow" panose="020B0606020202030204" pitchFamily="34" charset="0"/>
                <a:ea typeface="Cambria Math" panose="02040503050406030204" pitchFamily="18" charset="0"/>
                <a:cs typeface="Microsoft New Tai Lue" panose="020B0502040204020203" pitchFamily="34" charset="0"/>
              </a:endParaRPr>
            </a:p>
            <a:p>
              <a:pPr marL="457200" indent="-457200">
                <a:buFont typeface="+mj-lt"/>
                <a:buAutoNum type="arabicPeriod"/>
              </a:pPr>
              <a:endParaRPr lang="en-US" sz="2000" b="1" dirty="0">
                <a:solidFill>
                  <a:schemeClr val="tx1">
                    <a:lumMod val="65000"/>
                    <a:lumOff val="35000"/>
                  </a:schemeClr>
                </a:solidFill>
                <a:latin typeface="Arial Narrow" panose="020B0606020202030204" pitchFamily="34" charset="0"/>
                <a:ea typeface="Cambria Math" panose="02040503050406030204" pitchFamily="18" charset="0"/>
                <a:cs typeface="Microsoft New Tai Lue" panose="020B0502040204020203" pitchFamily="34" charset="0"/>
              </a:endParaRPr>
            </a:p>
          </p:txBody>
        </p:sp>
        <p:sp>
          <p:nvSpPr>
            <p:cNvPr id="11" name="Rectangle 10"/>
            <p:cNvSpPr/>
            <p:nvPr/>
          </p:nvSpPr>
          <p:spPr>
            <a:xfrm>
              <a:off x="298524" y="343392"/>
              <a:ext cx="8573560" cy="98881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55724" y="452766"/>
              <a:ext cx="4221481" cy="707886"/>
            </a:xfrm>
            <a:prstGeom prst="rect">
              <a:avLst/>
            </a:prstGeom>
            <a:noFill/>
          </p:spPr>
          <p:txBody>
            <a:bodyPr wrap="square" rtlCol="0">
              <a:spAutoFit/>
            </a:bodyPr>
            <a:lstStyle/>
            <a:p>
              <a:r>
                <a:rPr lang="en-US" sz="4000" spc="300" dirty="0">
                  <a:solidFill>
                    <a:schemeClr val="bg1">
                      <a:lumMod val="85000"/>
                    </a:schemeClr>
                  </a:solidFill>
                  <a:latin typeface="Century Gothic" panose="020B0502020202020204" pitchFamily="34" charset="0"/>
                </a:rPr>
                <a:t>ACTIVITY</a:t>
              </a:r>
            </a:p>
          </p:txBody>
        </p:sp>
      </p:grpSp>
    </p:spTree>
    <p:custDataLst>
      <p:tags r:id="rId1"/>
    </p:custDataLst>
    <p:extLst>
      <p:ext uri="{BB962C8B-B14F-4D97-AF65-F5344CB8AC3E}">
        <p14:creationId xmlns:p14="http://schemas.microsoft.com/office/powerpoint/2010/main" val="29923669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1667" t="22778" r="24074" b="22407"/>
          <a:stretch/>
        </p:blipFill>
        <p:spPr>
          <a:xfrm>
            <a:off x="2666464" y="1909582"/>
            <a:ext cx="3721100" cy="3759200"/>
          </a:xfrm>
          <a:prstGeom prst="rect">
            <a:avLst/>
          </a:prstGeom>
        </p:spPr>
      </p:pic>
      <p:sp>
        <p:nvSpPr>
          <p:cNvPr id="5" name="Rectangle 4"/>
          <p:cNvSpPr/>
          <p:nvPr/>
        </p:nvSpPr>
        <p:spPr>
          <a:xfrm>
            <a:off x="298522" y="412633"/>
            <a:ext cx="8454867" cy="5986134"/>
          </a:xfrm>
          <a:prstGeom prst="rect">
            <a:avLst/>
          </a:prstGeom>
          <a:solidFill>
            <a:srgbClr val="94A545">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descr="Ruler and pencil"/>
          <p:cNvGrpSpPr/>
          <p:nvPr/>
        </p:nvGrpSpPr>
        <p:grpSpPr>
          <a:xfrm>
            <a:off x="298524" y="343392"/>
            <a:ext cx="8454867" cy="6021552"/>
            <a:chOff x="298524" y="343392"/>
            <a:chExt cx="8454867" cy="6021552"/>
          </a:xfrm>
        </p:grpSpPr>
        <p:sp>
          <p:nvSpPr>
            <p:cNvPr id="4" name="TextBox 3"/>
            <p:cNvSpPr txBox="1"/>
            <p:nvPr/>
          </p:nvSpPr>
          <p:spPr>
            <a:xfrm>
              <a:off x="555724" y="1386362"/>
              <a:ext cx="4673884" cy="523220"/>
            </a:xfrm>
            <a:prstGeom prst="rect">
              <a:avLst/>
            </a:prstGeom>
            <a:noFill/>
          </p:spPr>
          <p:txBody>
            <a:bodyPr wrap="square" rtlCol="0">
              <a:spAutoFit/>
            </a:bodyPr>
            <a:lstStyle>
              <a:defPPr>
                <a:defRPr lang="en-US"/>
              </a:defPPr>
              <a:lvl1pPr>
                <a:defRPr sz="1600">
                  <a:solidFill>
                    <a:schemeClr val="bg1"/>
                  </a:solidFill>
                  <a:latin typeface="Microsoft New Tai Lue" panose="020B0502040204020203" pitchFamily="34" charset="0"/>
                  <a:ea typeface="Cambria Math" panose="02040503050406030204" pitchFamily="18" charset="0"/>
                  <a:cs typeface="Microsoft New Tai Lue"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effectLst/>
                  <a:uLnTx/>
                  <a:uFillTx/>
                  <a:latin typeface="Arial Narrow" panose="020B0606020202030204" pitchFamily="34" charset="0"/>
                  <a:ea typeface="Cambria Math" panose="02040503050406030204" pitchFamily="18" charset="0"/>
                  <a:cs typeface="Microsoft New Tai Lue" panose="020B0502040204020203" pitchFamily="34" charset="0"/>
                </a:rPr>
                <a:t>Putting </a:t>
              </a:r>
              <a:r>
                <a:rPr kumimoji="0" lang="en-US" sz="2800" b="0" i="0" u="none" strike="noStrike" kern="1200" cap="none" spc="0" normalizeH="0" baseline="0" noProof="0" dirty="0">
                  <a:ln>
                    <a:noFill/>
                  </a:ln>
                  <a:effectLst/>
                  <a:uLnTx/>
                  <a:uFillTx/>
                  <a:latin typeface="Arial Narrow" panose="020B0606020202030204" pitchFamily="34" charset="0"/>
                  <a:ea typeface="Cambria Math" panose="02040503050406030204" pitchFamily="18" charset="0"/>
                  <a:cs typeface="Microsoft New Tai Lue" panose="020B0502040204020203" pitchFamily="34" charset="0"/>
                </a:rPr>
                <a:t>It All</a:t>
              </a:r>
              <a:r>
                <a:rPr kumimoji="0" lang="en-US" sz="2800" b="0" i="0" u="none" strike="noStrike" kern="1200" cap="none" spc="0" normalizeH="0" noProof="0" dirty="0">
                  <a:ln>
                    <a:noFill/>
                  </a:ln>
                  <a:effectLst/>
                  <a:uLnTx/>
                  <a:uFillTx/>
                  <a:latin typeface="Arial Narrow" panose="020B0606020202030204" pitchFamily="34" charset="0"/>
                  <a:ea typeface="Cambria Math" panose="02040503050406030204" pitchFamily="18" charset="0"/>
                  <a:cs typeface="Microsoft New Tai Lue" panose="020B0502040204020203" pitchFamily="34" charset="0"/>
                </a:rPr>
                <a:t> </a:t>
              </a:r>
              <a:r>
                <a:rPr kumimoji="0" lang="en-US" sz="2800" b="0" i="0" u="none" strike="noStrike" kern="1200" cap="none" spc="0" normalizeH="0" noProof="0" dirty="0" smtClean="0">
                  <a:ln>
                    <a:noFill/>
                  </a:ln>
                  <a:effectLst/>
                  <a:uLnTx/>
                  <a:uFillTx/>
                  <a:latin typeface="Arial Narrow" panose="020B0606020202030204" pitchFamily="34" charset="0"/>
                  <a:ea typeface="Cambria Math" panose="02040503050406030204" pitchFamily="18" charset="0"/>
                  <a:cs typeface="Microsoft New Tai Lue" panose="020B0502040204020203" pitchFamily="34" charset="0"/>
                </a:rPr>
                <a:t>Together - Continued</a:t>
              </a:r>
              <a:endParaRPr kumimoji="0" lang="en-US" sz="2800" b="0" i="0" u="none" strike="noStrike" kern="1200" cap="none" spc="0" normalizeH="0" baseline="0" noProof="0" dirty="0">
                <a:ln>
                  <a:noFill/>
                </a:ln>
                <a:effectLst/>
                <a:uLnTx/>
                <a:uFillTx/>
                <a:latin typeface="Arial Narrow" panose="020B0606020202030204" pitchFamily="34" charset="0"/>
                <a:ea typeface="Cambria Math" panose="02040503050406030204" pitchFamily="18" charset="0"/>
                <a:cs typeface="Microsoft New Tai Lue" panose="020B0502040204020203" pitchFamily="34" charset="0"/>
              </a:endParaRPr>
            </a:p>
          </p:txBody>
        </p:sp>
        <p:sp>
          <p:nvSpPr>
            <p:cNvPr id="6" name="TextBox 5"/>
            <p:cNvSpPr txBox="1"/>
            <p:nvPr/>
          </p:nvSpPr>
          <p:spPr>
            <a:xfrm>
              <a:off x="559355" y="1963739"/>
              <a:ext cx="7933199" cy="4401205"/>
            </a:xfrm>
            <a:prstGeom prst="rect">
              <a:avLst/>
            </a:prstGeom>
            <a:noFill/>
          </p:spPr>
          <p:txBody>
            <a:bodyPr wrap="square" rtlCol="0">
              <a:spAutoFit/>
            </a:bodyPr>
            <a:lstStyle/>
            <a:p>
              <a:pPr marL="457200" lvl="0" indent="-457200">
                <a:buFont typeface="+mj-lt"/>
                <a:buAutoNum type="arabicPeriod"/>
                <a:defRPr/>
              </a:pPr>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Identify one person to practice using open ended questions, affirmations, simple and complex reflections, and summaries. </a:t>
              </a:r>
            </a:p>
            <a:p>
              <a:pPr marL="457200" lvl="0" indent="-457200">
                <a:buFont typeface="+mj-lt"/>
                <a:buAutoNum type="arabicPeriod"/>
                <a:defRPr/>
              </a:pPr>
              <a:endPar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endParaRPr>
            </a:p>
            <a:p>
              <a:pPr marL="457200" lvl="0" indent="-457200">
                <a:buFont typeface="+mj-lt"/>
                <a:buAutoNum type="arabicPeriod"/>
                <a:defRPr/>
              </a:pPr>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Start out with an open ended question. Keep the conversation moving by using reflections and affirmations. Use at least 2 open ended questions, 4-5 simple and complex reflections.</a:t>
              </a:r>
            </a:p>
            <a:p>
              <a:pPr marL="457200" lvl="0" indent="-457200">
                <a:buFont typeface="+mj-lt"/>
                <a:buAutoNum type="arabicPeriod"/>
                <a:defRPr/>
              </a:pPr>
              <a:endPar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endParaRPr>
            </a:p>
            <a:p>
              <a:pPr marL="457200" lvl="0" indent="-457200">
                <a:buFont typeface="+mj-lt"/>
                <a:buAutoNum type="arabicPeriod"/>
                <a:defRPr/>
              </a:pPr>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Use at least 1 affirmation, 1 collecting or linking summary, and 1 transitional summary.</a:t>
              </a:r>
            </a:p>
            <a:p>
              <a:pPr marL="457200" lvl="0" indent="-457200">
                <a:buFont typeface="+mj-lt"/>
                <a:buAutoNum type="arabicPeriod"/>
                <a:defRPr/>
              </a:pPr>
              <a:endPar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endParaRPr>
            </a:p>
            <a:p>
              <a:pPr marL="457200" lvl="0" indent="-457200">
                <a:buFont typeface="+mj-lt"/>
                <a:buAutoNum type="arabicPeriod"/>
                <a:defRPr/>
              </a:pPr>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Note how you felt using the OARS skills.</a:t>
              </a:r>
            </a:p>
            <a:p>
              <a:pPr marL="457200" lvl="0" indent="-457200">
                <a:buFont typeface="+mj-lt"/>
                <a:buAutoNum type="arabicPeriod"/>
                <a:defRPr/>
              </a:pPr>
              <a:endPar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endParaRPr>
            </a:p>
            <a:p>
              <a:pPr marL="457200" lvl="0" indent="-457200">
                <a:buFont typeface="+mj-lt"/>
                <a:buAutoNum type="arabicPeriod"/>
                <a:defRPr/>
              </a:pPr>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Bring your reflection to next session and be ready to discuss</a:t>
              </a:r>
              <a:r>
                <a:rPr lang="en-US" sz="2000" dirty="0" smtClean="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a:t>
              </a:r>
              <a:endParaRPr kumimoji="0" lang="en-US" sz="20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Cambria Math" panose="02040503050406030204" pitchFamily="18" charset="0"/>
                <a:cs typeface="Microsoft New Tai Lue" panose="020B0502040204020203"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1"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Cambria Math" panose="02040503050406030204" pitchFamily="18" charset="0"/>
                <a:cs typeface="Microsoft New Tai Lue" panose="020B0502040204020203" pitchFamily="34" charset="0"/>
              </a:endParaRPr>
            </a:p>
          </p:txBody>
        </p:sp>
        <p:sp>
          <p:nvSpPr>
            <p:cNvPr id="11" name="Rectangle 10"/>
            <p:cNvSpPr/>
            <p:nvPr/>
          </p:nvSpPr>
          <p:spPr>
            <a:xfrm>
              <a:off x="298524" y="343392"/>
              <a:ext cx="8454867" cy="98881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555724" y="452766"/>
              <a:ext cx="42214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300" normalizeH="0" baseline="0" noProof="0" dirty="0" smtClean="0">
                  <a:ln>
                    <a:noFill/>
                  </a:ln>
                  <a:solidFill>
                    <a:prstClr val="white">
                      <a:lumMod val="85000"/>
                    </a:prstClr>
                  </a:solidFill>
                  <a:effectLst/>
                  <a:uLnTx/>
                  <a:uFillTx/>
                  <a:latin typeface="Century Gothic" panose="020B0502020202020204" pitchFamily="34" charset="0"/>
                  <a:ea typeface="+mn-ea"/>
                  <a:cs typeface="+mn-cs"/>
                </a:rPr>
                <a:t>ACTIVITY</a:t>
              </a:r>
              <a:endParaRPr kumimoji="0" lang="en-US" sz="4000" b="0" i="0" u="none" strike="noStrike" kern="1200" cap="none" spc="300" normalizeH="0" baseline="0" noProof="0" dirty="0">
                <a:ln>
                  <a:noFill/>
                </a:ln>
                <a:solidFill>
                  <a:prstClr val="white">
                    <a:lumMod val="85000"/>
                  </a:prstClr>
                </a:solidFill>
                <a:effectLst/>
                <a:uLnTx/>
                <a:uFillTx/>
                <a:latin typeface="Century Gothic" panose="020B0502020202020204" pitchFamily="34" charset="0"/>
                <a:ea typeface="+mn-ea"/>
                <a:cs typeface="+mn-cs"/>
              </a:endParaRPr>
            </a:p>
          </p:txBody>
        </p:sp>
      </p:grpSp>
    </p:spTree>
    <p:custDataLst>
      <p:tags r:id="rId1"/>
    </p:custDataLst>
    <p:extLst>
      <p:ext uri="{BB962C8B-B14F-4D97-AF65-F5344CB8AC3E}">
        <p14:creationId xmlns:p14="http://schemas.microsoft.com/office/powerpoint/2010/main" val="2898352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1667" t="22778" r="24074" b="22407"/>
          <a:stretch/>
        </p:blipFill>
        <p:spPr>
          <a:xfrm>
            <a:off x="2666464" y="1909582"/>
            <a:ext cx="3721100" cy="3759200"/>
          </a:xfrm>
          <a:prstGeom prst="rect">
            <a:avLst/>
          </a:prstGeom>
        </p:spPr>
      </p:pic>
      <p:sp>
        <p:nvSpPr>
          <p:cNvPr id="5" name="Rectangle 4"/>
          <p:cNvSpPr/>
          <p:nvPr/>
        </p:nvSpPr>
        <p:spPr>
          <a:xfrm>
            <a:off x="298523" y="1298764"/>
            <a:ext cx="8454867" cy="5191488"/>
          </a:xfrm>
          <a:prstGeom prst="rect">
            <a:avLst/>
          </a:prstGeom>
          <a:solidFill>
            <a:srgbClr val="94A545">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descr="Ruler and pencil"/>
          <p:cNvGrpSpPr/>
          <p:nvPr/>
        </p:nvGrpSpPr>
        <p:grpSpPr>
          <a:xfrm>
            <a:off x="298524" y="343392"/>
            <a:ext cx="8454867" cy="5489954"/>
            <a:chOff x="298524" y="343392"/>
            <a:chExt cx="8454867" cy="5489954"/>
          </a:xfrm>
        </p:grpSpPr>
        <p:sp>
          <p:nvSpPr>
            <p:cNvPr id="4" name="TextBox 3"/>
            <p:cNvSpPr txBox="1"/>
            <p:nvPr/>
          </p:nvSpPr>
          <p:spPr>
            <a:xfrm>
              <a:off x="555724" y="1386362"/>
              <a:ext cx="4673884" cy="523220"/>
            </a:xfrm>
            <a:prstGeom prst="rect">
              <a:avLst/>
            </a:prstGeom>
            <a:noFill/>
          </p:spPr>
          <p:txBody>
            <a:bodyPr wrap="square" rtlCol="0">
              <a:spAutoFit/>
            </a:bodyPr>
            <a:lstStyle>
              <a:defPPr>
                <a:defRPr lang="en-US"/>
              </a:defPPr>
              <a:lvl1pPr>
                <a:defRPr sz="1600">
                  <a:solidFill>
                    <a:schemeClr val="bg1"/>
                  </a:solidFill>
                  <a:latin typeface="Microsoft New Tai Lue" panose="020B0502040204020203" pitchFamily="34" charset="0"/>
                  <a:ea typeface="Cambria Math" panose="02040503050406030204" pitchFamily="18" charset="0"/>
                  <a:cs typeface="Microsoft New Tai Lue"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Arial Narrow" panose="020B0606020202030204" pitchFamily="34" charset="0"/>
                  <a:ea typeface="Cambria Math" panose="02040503050406030204" pitchFamily="18" charset="0"/>
                  <a:cs typeface="Microsoft New Tai Lue" panose="020B0502040204020203" pitchFamily="34" charset="0"/>
                </a:rPr>
                <a:t>OARS</a:t>
              </a:r>
              <a:r>
                <a:rPr kumimoji="0" lang="en-US" sz="2800" b="0" i="0" u="none" strike="noStrike" kern="1200" cap="none" spc="0" normalizeH="0" baseline="0" noProof="0" dirty="0">
                  <a:ln>
                    <a:noFill/>
                  </a:ln>
                  <a:solidFill>
                    <a:srgbClr val="CC4927"/>
                  </a:solidFill>
                  <a:effectLst/>
                  <a:uLnTx/>
                  <a:uFillTx/>
                  <a:latin typeface="Arial Narrow" panose="020B0606020202030204" pitchFamily="34" charset="0"/>
                  <a:ea typeface="Cambria Math" panose="02040503050406030204" pitchFamily="18" charset="0"/>
                  <a:cs typeface="Microsoft New Tai Lue" panose="020B0502040204020203" pitchFamily="34" charset="0"/>
                </a:rPr>
                <a:t> </a:t>
              </a:r>
              <a:r>
                <a:rPr kumimoji="0" lang="en-US" sz="2800" b="0" i="0" u="none" strike="noStrike" kern="1200" cap="none" spc="0" normalizeH="0" baseline="0" noProof="0" dirty="0">
                  <a:ln>
                    <a:noFill/>
                  </a:ln>
                  <a:solidFill>
                    <a:prstClr val="black"/>
                  </a:solidFill>
                  <a:effectLst/>
                  <a:uLnTx/>
                  <a:uFillTx/>
                  <a:latin typeface="Arial Narrow" panose="020B0606020202030204" pitchFamily="34" charset="0"/>
                  <a:ea typeface="Cambria Math" panose="02040503050406030204" pitchFamily="18" charset="0"/>
                  <a:cs typeface="Microsoft New Tai Lue" panose="020B0502040204020203" pitchFamily="34" charset="0"/>
                </a:rPr>
                <a:t> </a:t>
              </a:r>
              <a:r>
                <a:rPr kumimoji="0" lang="en-US" sz="2800" b="0" i="0" u="none" strike="noStrike" kern="1200" cap="none" spc="0" normalizeH="0" baseline="0" noProof="0" dirty="0">
                  <a:ln>
                    <a:noFill/>
                  </a:ln>
                  <a:effectLst/>
                  <a:uLnTx/>
                  <a:uFillTx/>
                  <a:latin typeface="Arial Narrow" panose="020B0606020202030204" pitchFamily="34" charset="0"/>
                  <a:ea typeface="Cambria Math" panose="02040503050406030204" pitchFamily="18" charset="0"/>
                  <a:cs typeface="Microsoft New Tai Lue" panose="020B0502040204020203" pitchFamily="34" charset="0"/>
                </a:rPr>
                <a:t>- Practice</a:t>
              </a:r>
            </a:p>
          </p:txBody>
        </p:sp>
        <p:sp>
          <p:nvSpPr>
            <p:cNvPr id="6" name="TextBox 5"/>
            <p:cNvSpPr txBox="1"/>
            <p:nvPr/>
          </p:nvSpPr>
          <p:spPr>
            <a:xfrm>
              <a:off x="559356" y="2047694"/>
              <a:ext cx="7933199"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rial Narrow" panose="020B0606020202030204" pitchFamily="34" charset="0"/>
                  <a:ea typeface="Cambria Math" panose="02040503050406030204" pitchFamily="18" charset="0"/>
                  <a:cs typeface="Microsoft New Tai Lue" panose="020B0502040204020203" pitchFamily="34" charset="0"/>
                </a:rPr>
                <a:t>Find someone to practice with before the next session: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schemeClr val="bg1"/>
                  </a:solidFill>
                  <a:effectLst/>
                  <a:uLnTx/>
                  <a:uFillTx/>
                  <a:latin typeface="Arial Narrow" panose="020B0606020202030204" pitchFamily="34" charset="0"/>
                  <a:ea typeface="Cambria Math" panose="02040503050406030204" pitchFamily="18" charset="0"/>
                  <a:cs typeface="Microsoft New Tai Lue" panose="020B0502040204020203" pitchFamily="34" charset="0"/>
                </a:rPr>
                <a:t>Start the conversation with an open ended question. Keep the conversation moving by using simple reflections and affirmations. Use at least 2 open ended questions, 3-4 reflections, and 1 affirmation. Remember to use questions sparingly. </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schemeClr val="bg1"/>
                  </a:solidFill>
                  <a:effectLst/>
                  <a:uLnTx/>
                  <a:uFillTx/>
                  <a:latin typeface="Arial Narrow" panose="020B0606020202030204" pitchFamily="34" charset="0"/>
                  <a:ea typeface="Cambria Math" panose="02040503050406030204" pitchFamily="18" charset="0"/>
                  <a:cs typeface="Microsoft New Tai Lue" panose="020B0502040204020203" pitchFamily="34" charset="0"/>
                </a:rPr>
                <a:t>After your discussion, ask the person you practiced with to give you some feedback on how they felt during the exchange. Note their response.</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schemeClr val="bg1"/>
                  </a:solidFill>
                  <a:effectLst/>
                  <a:uLnTx/>
                  <a:uFillTx/>
                  <a:latin typeface="Arial Narrow" panose="020B0606020202030204" pitchFamily="34" charset="0"/>
                  <a:ea typeface="Cambria Math" panose="02040503050406030204" pitchFamily="18" charset="0"/>
                  <a:cs typeface="Microsoft New Tai Lue" panose="020B0502040204020203" pitchFamily="34" charset="0"/>
                </a:rPr>
                <a:t>Briefly note how you felt using these three skills of open ended questions, affirmations, and simple reflections?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schemeClr val="bg1"/>
                  </a:solidFill>
                  <a:effectLst/>
                  <a:uLnTx/>
                  <a:uFillTx/>
                  <a:latin typeface="Arial Narrow" panose="020B0606020202030204" pitchFamily="34" charset="0"/>
                  <a:ea typeface="Cambria Math" panose="02040503050406030204" pitchFamily="18" charset="0"/>
                  <a:cs typeface="Microsoft New Tai Lue" panose="020B0502040204020203" pitchFamily="34" charset="0"/>
                </a:rPr>
                <a:t>Bring your notes to the next session to discuss. </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1200" cap="none" spc="0" normalizeH="0" baseline="0" noProof="0" dirty="0">
                <a:ln>
                  <a:noFill/>
                </a:ln>
                <a:solidFill>
                  <a:schemeClr val="bg1"/>
                </a:solidFill>
                <a:effectLst/>
                <a:uLnTx/>
                <a:uFillTx/>
                <a:latin typeface="Arial Narrow" panose="020B0606020202030204" pitchFamily="34" charset="0"/>
                <a:ea typeface="Cambria Math" panose="02040503050406030204" pitchFamily="18" charset="0"/>
                <a:cs typeface="Microsoft New Tai Lue" panose="020B0502040204020203"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1"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Cambria Math" panose="02040503050406030204" pitchFamily="18" charset="0"/>
                <a:cs typeface="Microsoft New Tai Lue" panose="020B0502040204020203" pitchFamily="34" charset="0"/>
              </a:endParaRPr>
            </a:p>
          </p:txBody>
        </p:sp>
        <p:sp>
          <p:nvSpPr>
            <p:cNvPr id="11" name="Rectangle 10"/>
            <p:cNvSpPr/>
            <p:nvPr/>
          </p:nvSpPr>
          <p:spPr>
            <a:xfrm>
              <a:off x="298524" y="343392"/>
              <a:ext cx="8454867" cy="98881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555724" y="452766"/>
              <a:ext cx="81976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300" normalizeH="0" baseline="0" noProof="0" dirty="0" smtClean="0">
                  <a:ln>
                    <a:noFill/>
                  </a:ln>
                  <a:solidFill>
                    <a:prstClr val="white">
                      <a:lumMod val="85000"/>
                    </a:prstClr>
                  </a:solidFill>
                  <a:effectLst/>
                  <a:uLnTx/>
                  <a:uFillTx/>
                  <a:latin typeface="Century Gothic" panose="020B0502020202020204" pitchFamily="34" charset="0"/>
                  <a:ea typeface="+mn-ea"/>
                  <a:cs typeface="+mn-cs"/>
                </a:rPr>
                <a:t>ACTIVITY</a:t>
              </a:r>
              <a:endParaRPr kumimoji="0" lang="en-US" sz="4000" b="0" i="0" u="none" strike="noStrike" kern="1200" cap="none" spc="300" normalizeH="0" baseline="0" noProof="0" dirty="0">
                <a:ln>
                  <a:noFill/>
                </a:ln>
                <a:solidFill>
                  <a:prstClr val="white">
                    <a:lumMod val="85000"/>
                  </a:prstClr>
                </a:solidFill>
                <a:effectLst/>
                <a:uLnTx/>
                <a:uFillTx/>
                <a:latin typeface="Century Gothic" panose="020B0502020202020204" pitchFamily="34" charset="0"/>
                <a:ea typeface="+mn-ea"/>
                <a:cs typeface="+mn-cs"/>
              </a:endParaRPr>
            </a:p>
          </p:txBody>
        </p:sp>
      </p:grpSp>
    </p:spTree>
    <p:custDataLst>
      <p:tags r:id="rId1"/>
    </p:custDataLst>
    <p:extLst>
      <p:ext uri="{BB962C8B-B14F-4D97-AF65-F5344CB8AC3E}">
        <p14:creationId xmlns:p14="http://schemas.microsoft.com/office/powerpoint/2010/main" val="36839318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Two arrows with one going straight and the other going off to the right."/>
          <p:cNvPicPr>
            <a:picLocks noChangeAspect="1"/>
          </p:cNvPicPr>
          <p:nvPr/>
        </p:nvPicPr>
        <p:blipFill rotWithShape="1">
          <a:blip r:embed="rId4" cstate="print">
            <a:grayscl/>
            <a:extLst>
              <a:ext uri="{28A0092B-C50C-407E-A947-70E740481C1C}">
                <a14:useLocalDpi xmlns:a14="http://schemas.microsoft.com/office/drawing/2010/main" val="0"/>
              </a:ext>
            </a:extLst>
          </a:blip>
          <a:srcRect l="3206" r="-3072"/>
          <a:stretch/>
        </p:blipFill>
        <p:spPr>
          <a:xfrm>
            <a:off x="368452" y="321300"/>
            <a:ext cx="8763825" cy="6162464"/>
          </a:xfrm>
          <a:prstGeom prst="rect">
            <a:avLst/>
          </a:prstGeom>
        </p:spPr>
      </p:pic>
      <p:cxnSp>
        <p:nvCxnSpPr>
          <p:cNvPr id="14" name="Straight Connector 13"/>
          <p:cNvCxnSpPr/>
          <p:nvPr/>
        </p:nvCxnSpPr>
        <p:spPr>
          <a:xfrm>
            <a:off x="810004" y="1663747"/>
            <a:ext cx="2222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368452" y="912865"/>
            <a:ext cx="8489798" cy="5570899"/>
            <a:chOff x="368452" y="912865"/>
            <a:chExt cx="8489798" cy="5570899"/>
          </a:xfrm>
        </p:grpSpPr>
        <p:sp>
          <p:nvSpPr>
            <p:cNvPr id="10" name="Rectangle 9"/>
            <p:cNvSpPr/>
            <p:nvPr/>
          </p:nvSpPr>
          <p:spPr>
            <a:xfrm>
              <a:off x="368452" y="3325865"/>
              <a:ext cx="8489798" cy="315789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77819" y="912865"/>
              <a:ext cx="2501900" cy="4826000"/>
            </a:xfrm>
            <a:prstGeom prst="rect">
              <a:avLst/>
            </a:prstGeom>
            <a:solidFill>
              <a:srgbClr val="94A545">
                <a:alpha val="6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68458" y="1078972"/>
              <a:ext cx="2742449" cy="584775"/>
            </a:xfrm>
            <a:prstGeom prst="rect">
              <a:avLst/>
            </a:prstGeom>
            <a:noFill/>
          </p:spPr>
          <p:txBody>
            <a:bodyPr wrap="square" rtlCol="0">
              <a:spAutoFit/>
            </a:bodyPr>
            <a:lstStyle/>
            <a:p>
              <a:pPr algn="ctr"/>
              <a:r>
                <a:rPr lang="en-US" sz="3200" spc="300" dirty="0">
                  <a:solidFill>
                    <a:schemeClr val="bg1"/>
                  </a:solidFill>
                  <a:latin typeface="Century Gothic" panose="020B0502020202020204" pitchFamily="34" charset="0"/>
                </a:rPr>
                <a:t>SUMMARY</a:t>
              </a:r>
            </a:p>
          </p:txBody>
        </p:sp>
        <p:sp>
          <p:nvSpPr>
            <p:cNvPr id="6" name="TextBox 5"/>
            <p:cNvSpPr txBox="1"/>
            <p:nvPr/>
          </p:nvSpPr>
          <p:spPr>
            <a:xfrm>
              <a:off x="3310907" y="3627541"/>
              <a:ext cx="5322358" cy="1938992"/>
            </a:xfrm>
            <a:prstGeom prst="rect">
              <a:avLst/>
            </a:prstGeom>
            <a:noFill/>
          </p:spPr>
          <p:txBody>
            <a:bodyPr wrap="square" rtlCol="0">
              <a:spAutoFit/>
            </a:bodyPr>
            <a:lstStyle/>
            <a:p>
              <a:pPr marL="457200" indent="-457200">
                <a:buFont typeface="+mj-lt"/>
                <a:buAutoNum type="arabicPeriod"/>
              </a:pPr>
              <a:r>
                <a:rPr lang="en-US" sz="2000" dirty="0">
                  <a:solidFill>
                    <a:schemeClr val="tx1">
                      <a:lumMod val="75000"/>
                      <a:lumOff val="25000"/>
                    </a:schemeClr>
                  </a:solidFill>
                  <a:latin typeface="Arial Narrow" panose="020B0606020202030204" pitchFamily="34" charset="0"/>
                </a:rPr>
                <a:t>Complex reflections address connections that are below the </a:t>
              </a:r>
              <a:r>
                <a:rPr lang="en-US" sz="2000" dirty="0" smtClean="0">
                  <a:solidFill>
                    <a:schemeClr val="tx1">
                      <a:lumMod val="75000"/>
                      <a:lumOff val="25000"/>
                    </a:schemeClr>
                  </a:solidFill>
                  <a:latin typeface="Arial Narrow" panose="020B0606020202030204" pitchFamily="34" charset="0"/>
                </a:rPr>
                <a:t>surface</a:t>
              </a:r>
              <a:endParaRPr lang="en-US" sz="2000" dirty="0">
                <a:solidFill>
                  <a:schemeClr val="tx1">
                    <a:lumMod val="75000"/>
                    <a:lumOff val="25000"/>
                  </a:schemeClr>
                </a:solidFill>
                <a:latin typeface="Arial Narrow" panose="020B0606020202030204" pitchFamily="34" charset="0"/>
              </a:endParaRPr>
            </a:p>
            <a:p>
              <a:pPr marL="457200" indent="-457200">
                <a:buFont typeface="+mj-lt"/>
                <a:buAutoNum type="arabicPeriod"/>
              </a:pPr>
              <a:r>
                <a:rPr lang="en-US" sz="2000" dirty="0">
                  <a:solidFill>
                    <a:schemeClr val="tx1">
                      <a:lumMod val="75000"/>
                      <a:lumOff val="25000"/>
                    </a:schemeClr>
                  </a:solidFill>
                  <a:latin typeface="Arial Narrow" panose="020B0606020202030204" pitchFamily="34" charset="0"/>
                </a:rPr>
                <a:t>Summaries pull together pieces of </a:t>
              </a:r>
              <a:r>
                <a:rPr lang="en-US" sz="2000" dirty="0" smtClean="0">
                  <a:solidFill>
                    <a:schemeClr val="tx1">
                      <a:lumMod val="75000"/>
                      <a:lumOff val="25000"/>
                    </a:schemeClr>
                  </a:solidFill>
                  <a:latin typeface="Arial Narrow" panose="020B0606020202030204" pitchFamily="34" charset="0"/>
                </a:rPr>
                <a:t>important </a:t>
              </a:r>
              <a:r>
                <a:rPr lang="en-US" sz="2000" dirty="0">
                  <a:solidFill>
                    <a:schemeClr val="tx1">
                      <a:lumMod val="75000"/>
                      <a:lumOff val="25000"/>
                    </a:schemeClr>
                  </a:solidFill>
                  <a:latin typeface="Arial Narrow" panose="020B0606020202030204" pitchFamily="34" charset="0"/>
                </a:rPr>
                <a:t>information and show how they fit </a:t>
              </a:r>
              <a:r>
                <a:rPr lang="en-US" sz="2000" dirty="0" smtClean="0">
                  <a:solidFill>
                    <a:schemeClr val="tx1">
                      <a:lumMod val="75000"/>
                      <a:lumOff val="25000"/>
                    </a:schemeClr>
                  </a:solidFill>
                  <a:latin typeface="Arial Narrow" panose="020B0606020202030204" pitchFamily="34" charset="0"/>
                </a:rPr>
                <a:t>together</a:t>
              </a:r>
              <a:endParaRPr lang="en-US" sz="2000" dirty="0">
                <a:solidFill>
                  <a:schemeClr val="tx1">
                    <a:lumMod val="75000"/>
                    <a:lumOff val="25000"/>
                  </a:schemeClr>
                </a:solidFill>
                <a:latin typeface="Arial Narrow" panose="020B0606020202030204" pitchFamily="34" charset="0"/>
              </a:endParaRPr>
            </a:p>
            <a:p>
              <a:pPr marL="457200" indent="-457200">
                <a:buFont typeface="+mj-lt"/>
                <a:buAutoNum type="arabicPeriod"/>
              </a:pPr>
              <a:r>
                <a:rPr lang="en-US" sz="2000" dirty="0">
                  <a:solidFill>
                    <a:schemeClr val="tx1">
                      <a:lumMod val="75000"/>
                      <a:lumOff val="25000"/>
                    </a:schemeClr>
                  </a:solidFill>
                  <a:latin typeface="Arial Narrow" panose="020B0606020202030204" pitchFamily="34" charset="0"/>
                </a:rPr>
                <a:t>Practice, practice, practice</a:t>
              </a:r>
              <a:r>
                <a:rPr lang="en-US" sz="2000" dirty="0">
                  <a:solidFill>
                    <a:schemeClr val="tx1">
                      <a:lumMod val="65000"/>
                      <a:lumOff val="35000"/>
                    </a:schemeClr>
                  </a:solidFill>
                  <a:latin typeface="Arial Narrow" panose="020B0606020202030204" pitchFamily="34" charset="0"/>
                </a:rPr>
                <a:t> putting it all </a:t>
              </a:r>
              <a:r>
                <a:rPr lang="en-US" sz="2000" dirty="0" smtClean="0">
                  <a:solidFill>
                    <a:schemeClr val="tx1">
                      <a:lumMod val="65000"/>
                      <a:lumOff val="35000"/>
                    </a:schemeClr>
                  </a:solidFill>
                  <a:latin typeface="Arial Narrow" panose="020B0606020202030204" pitchFamily="34" charset="0"/>
                </a:rPr>
                <a:t>together</a:t>
              </a:r>
              <a:endParaRPr lang="en-US" sz="2000" dirty="0">
                <a:solidFill>
                  <a:schemeClr val="tx1">
                    <a:lumMod val="65000"/>
                    <a:lumOff val="35000"/>
                  </a:schemeClr>
                </a:solidFill>
                <a:latin typeface="Arial Narrow" panose="020B0606020202030204" pitchFamily="34" charset="0"/>
              </a:endParaRPr>
            </a:p>
            <a:p>
              <a:pPr marL="457200" indent="-457200">
                <a:buFont typeface="+mj-lt"/>
                <a:buAutoNum type="arabicPeriod"/>
              </a:pPr>
              <a:r>
                <a:rPr lang="en-US" sz="2000" dirty="0">
                  <a:solidFill>
                    <a:schemeClr val="tx1">
                      <a:lumMod val="65000"/>
                      <a:lumOff val="35000"/>
                    </a:schemeClr>
                  </a:solidFill>
                  <a:latin typeface="Arial Narrow" panose="020B0606020202030204" pitchFamily="34" charset="0"/>
                </a:rPr>
                <a:t>Quality of communication will </a:t>
              </a:r>
              <a:r>
                <a:rPr lang="en-US" sz="2000" dirty="0" smtClean="0">
                  <a:solidFill>
                    <a:schemeClr val="tx1">
                      <a:lumMod val="65000"/>
                      <a:lumOff val="35000"/>
                    </a:schemeClr>
                  </a:solidFill>
                  <a:latin typeface="Arial Narrow" panose="020B0606020202030204" pitchFamily="34" charset="0"/>
                </a:rPr>
                <a:t>improve</a:t>
              </a:r>
              <a:endParaRPr lang="en-US" sz="2000" dirty="0">
                <a:solidFill>
                  <a:schemeClr val="tx1">
                    <a:lumMod val="75000"/>
                    <a:lumOff val="25000"/>
                  </a:schemeClr>
                </a:solidFill>
                <a:latin typeface="Arial Narrow" panose="020B0606020202030204" pitchFamily="34" charset="0"/>
              </a:endParaRPr>
            </a:p>
          </p:txBody>
        </p:sp>
        <p:sp>
          <p:nvSpPr>
            <p:cNvPr id="2" name="TextBox 1"/>
            <p:cNvSpPr txBox="1"/>
            <p:nvPr/>
          </p:nvSpPr>
          <p:spPr>
            <a:xfrm>
              <a:off x="677820" y="3747257"/>
              <a:ext cx="2501900" cy="1200329"/>
            </a:xfrm>
            <a:prstGeom prst="rect">
              <a:avLst/>
            </a:prstGeom>
            <a:noFill/>
          </p:spPr>
          <p:txBody>
            <a:bodyPr wrap="square" rtlCol="0">
              <a:spAutoFit/>
            </a:bodyPr>
            <a:lstStyle/>
            <a:p>
              <a:pPr algn="ctr"/>
              <a:r>
                <a:rPr lang="en-US" dirty="0">
                  <a:solidFill>
                    <a:schemeClr val="bg1"/>
                  </a:solidFill>
                  <a:latin typeface="Century Gothic" panose="020B0502020202020204" pitchFamily="34" charset="0"/>
                </a:rPr>
                <a:t>Complex Reflections</a:t>
              </a:r>
              <a:br>
                <a:rPr lang="en-US" dirty="0">
                  <a:solidFill>
                    <a:schemeClr val="bg1"/>
                  </a:solidFill>
                  <a:latin typeface="Century Gothic" panose="020B0502020202020204" pitchFamily="34" charset="0"/>
                </a:rPr>
              </a:br>
              <a:r>
                <a:rPr lang="en-US" dirty="0" smtClean="0">
                  <a:solidFill>
                    <a:schemeClr val="bg1"/>
                  </a:solidFill>
                  <a:latin typeface="Century Gothic" panose="020B0502020202020204" pitchFamily="34" charset="0"/>
                </a:rPr>
                <a:t>Summaries</a:t>
              </a:r>
            </a:p>
            <a:p>
              <a:pPr algn="ctr"/>
              <a:r>
                <a:rPr lang="en-US" dirty="0" smtClean="0">
                  <a:solidFill>
                    <a:schemeClr val="bg1"/>
                  </a:solidFill>
                  <a:latin typeface="Century Gothic" panose="020B0502020202020204" pitchFamily="34" charset="0"/>
                </a:rPr>
                <a:t>Connection</a:t>
              </a:r>
              <a:endParaRPr lang="en-US" dirty="0">
                <a:solidFill>
                  <a:schemeClr val="bg1"/>
                </a:solidFill>
                <a:latin typeface="Century Gothic" panose="020B0502020202020204" pitchFamily="34" charset="0"/>
              </a:endParaRPr>
            </a:p>
            <a:p>
              <a:pPr algn="ctr"/>
              <a:r>
                <a:rPr lang="en-US" dirty="0" smtClean="0">
                  <a:solidFill>
                    <a:schemeClr val="bg1"/>
                  </a:solidFill>
                  <a:latin typeface="Century Gothic" panose="020B0502020202020204" pitchFamily="34" charset="0"/>
                </a:rPr>
                <a:t>Practice!</a:t>
              </a:r>
              <a:endParaRPr lang="en-US" dirty="0">
                <a:solidFill>
                  <a:schemeClr val="bg1"/>
                </a:solidFill>
                <a:latin typeface="Century Gothic" panose="020B0502020202020204" pitchFamily="34" charset="0"/>
              </a:endParaRPr>
            </a:p>
          </p:txBody>
        </p:sp>
        <p:sp>
          <p:nvSpPr>
            <p:cNvPr id="3" name="TextBox 2"/>
            <p:cNvSpPr txBox="1"/>
            <p:nvPr/>
          </p:nvSpPr>
          <p:spPr>
            <a:xfrm>
              <a:off x="1279999" y="1761846"/>
              <a:ext cx="1436284" cy="369332"/>
            </a:xfrm>
            <a:prstGeom prst="rect">
              <a:avLst/>
            </a:prstGeom>
            <a:noFill/>
          </p:spPr>
          <p:txBody>
            <a:bodyPr wrap="square" rtlCol="0">
              <a:spAutoFit/>
            </a:bodyPr>
            <a:lstStyle/>
            <a:p>
              <a:r>
                <a:rPr lang="en-US" dirty="0">
                  <a:solidFill>
                    <a:schemeClr val="bg1"/>
                  </a:solidFill>
                  <a:latin typeface="Century Gothic" panose="020B0502020202020204" pitchFamily="34" charset="0"/>
                </a:rPr>
                <a:t>Module 5</a:t>
              </a:r>
            </a:p>
          </p:txBody>
        </p:sp>
      </p:grpSp>
    </p:spTree>
    <p:custDataLst>
      <p:tags r:id="rId1"/>
    </p:custDataLst>
    <p:extLst>
      <p:ext uri="{BB962C8B-B14F-4D97-AF65-F5344CB8AC3E}">
        <p14:creationId xmlns:p14="http://schemas.microsoft.com/office/powerpoint/2010/main" val="825058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with question marks"/>
          <p:cNvPicPr>
            <a:picLocks noChangeAspect="1"/>
          </p:cNvPicPr>
          <p:nvPr/>
        </p:nvPicPr>
        <p:blipFill rotWithShape="1">
          <a:blip r:embed="rId4" cstate="print">
            <a:grayscl/>
            <a:extLst>
              <a:ext uri="{28A0092B-C50C-407E-A947-70E740481C1C}">
                <a14:useLocalDpi xmlns:a14="http://schemas.microsoft.com/office/drawing/2010/main" val="0"/>
              </a:ext>
            </a:extLst>
          </a:blip>
          <a:srcRect r="54801"/>
          <a:stretch/>
        </p:blipFill>
        <p:spPr>
          <a:xfrm>
            <a:off x="319029" y="339969"/>
            <a:ext cx="8495787" cy="6265472"/>
          </a:xfrm>
          <a:prstGeom prst="rect">
            <a:avLst/>
          </a:prstGeom>
        </p:spPr>
      </p:pic>
      <p:sp>
        <p:nvSpPr>
          <p:cNvPr id="2" name="Rectangle 1"/>
          <p:cNvSpPr/>
          <p:nvPr/>
        </p:nvSpPr>
        <p:spPr>
          <a:xfrm>
            <a:off x="319029" y="4463682"/>
            <a:ext cx="8495787" cy="2141759"/>
          </a:xfrm>
          <a:prstGeom prst="rect">
            <a:avLst/>
          </a:prstGeom>
          <a:solidFill>
            <a:srgbClr val="94A545">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005754" y="4970026"/>
            <a:ext cx="3122335" cy="923330"/>
          </a:xfrm>
          <a:prstGeom prst="rect">
            <a:avLst/>
          </a:prstGeom>
          <a:noFill/>
        </p:spPr>
        <p:txBody>
          <a:bodyPr wrap="square" rtlCol="0">
            <a:spAutoFit/>
          </a:bodyPr>
          <a:lstStyle/>
          <a:p>
            <a:r>
              <a:rPr lang="en-US" sz="5400" i="1" dirty="0">
                <a:solidFill>
                  <a:schemeClr val="bg1">
                    <a:lumMod val="95000"/>
                  </a:schemeClr>
                </a:solidFill>
                <a:latin typeface="Arial Narrow" panose="020B0606020202030204" pitchFamily="34" charset="0"/>
              </a:rPr>
              <a:t>Questions?</a:t>
            </a:r>
          </a:p>
        </p:txBody>
      </p:sp>
    </p:spTree>
    <p:custDataLst>
      <p:tags r:id="rId1"/>
    </p:custDataLst>
    <p:extLst>
      <p:ext uri="{BB962C8B-B14F-4D97-AF65-F5344CB8AC3E}">
        <p14:creationId xmlns:p14="http://schemas.microsoft.com/office/powerpoint/2010/main" val="3206441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1667" t="22778" r="24074" b="22407"/>
          <a:stretch/>
        </p:blipFill>
        <p:spPr>
          <a:xfrm>
            <a:off x="2666464" y="1909582"/>
            <a:ext cx="3721100" cy="3759200"/>
          </a:xfrm>
          <a:prstGeom prst="rect">
            <a:avLst/>
          </a:prstGeom>
        </p:spPr>
      </p:pic>
      <p:sp>
        <p:nvSpPr>
          <p:cNvPr id="5" name="Rectangle 4"/>
          <p:cNvSpPr/>
          <p:nvPr/>
        </p:nvSpPr>
        <p:spPr>
          <a:xfrm>
            <a:off x="298524" y="1332205"/>
            <a:ext cx="8454867" cy="5095489"/>
          </a:xfrm>
          <a:prstGeom prst="rect">
            <a:avLst/>
          </a:prstGeom>
          <a:solidFill>
            <a:srgbClr val="94A545">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descr="Ruler and pencil"/>
          <p:cNvGrpSpPr/>
          <p:nvPr/>
        </p:nvGrpSpPr>
        <p:grpSpPr>
          <a:xfrm>
            <a:off x="298524" y="343392"/>
            <a:ext cx="8454867" cy="4208715"/>
            <a:chOff x="298524" y="343392"/>
            <a:chExt cx="8454867" cy="4208715"/>
          </a:xfrm>
        </p:grpSpPr>
        <p:sp>
          <p:nvSpPr>
            <p:cNvPr id="4" name="TextBox 3"/>
            <p:cNvSpPr txBox="1"/>
            <p:nvPr/>
          </p:nvSpPr>
          <p:spPr>
            <a:xfrm>
              <a:off x="555724" y="1386362"/>
              <a:ext cx="4673884" cy="523220"/>
            </a:xfrm>
            <a:prstGeom prst="rect">
              <a:avLst/>
            </a:prstGeom>
            <a:noFill/>
          </p:spPr>
          <p:txBody>
            <a:bodyPr wrap="square" rtlCol="0">
              <a:spAutoFit/>
            </a:bodyPr>
            <a:lstStyle>
              <a:defPPr>
                <a:defRPr lang="en-US"/>
              </a:defPPr>
              <a:lvl1pPr>
                <a:defRPr sz="1600">
                  <a:solidFill>
                    <a:schemeClr val="bg1"/>
                  </a:solidFill>
                  <a:latin typeface="Microsoft New Tai Lue" panose="020B0502040204020203" pitchFamily="34" charset="0"/>
                  <a:ea typeface="Cambria Math" panose="02040503050406030204" pitchFamily="18" charset="0"/>
                  <a:cs typeface="Microsoft New Tai Lue"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Arial Narrow" panose="020B0606020202030204" pitchFamily="34" charset="0"/>
                  <a:ea typeface="Cambria Math" panose="02040503050406030204" pitchFamily="18" charset="0"/>
                  <a:cs typeface="Microsoft New Tai Lue" panose="020B0502040204020203" pitchFamily="34" charset="0"/>
                </a:rPr>
                <a:t>OARS  - Practice</a:t>
              </a:r>
            </a:p>
          </p:txBody>
        </p:sp>
        <p:sp>
          <p:nvSpPr>
            <p:cNvPr id="6" name="TextBox 5"/>
            <p:cNvSpPr txBox="1"/>
            <p:nvPr/>
          </p:nvSpPr>
          <p:spPr>
            <a:xfrm>
              <a:off x="559357" y="1997562"/>
              <a:ext cx="7933199"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rial Narrow" panose="020B0606020202030204" pitchFamily="34" charset="0"/>
                  <a:ea typeface="Cambria Math" panose="02040503050406030204" pitchFamily="18" charset="0"/>
                  <a:cs typeface="Microsoft New Tai Lue" panose="020B0502040204020203" pitchFamily="34" charset="0"/>
                </a:rPr>
                <a:t>Volunteers Needed to Share Experiences: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Arial Narrow" panose="020B0606020202030204" pitchFamily="34" charset="0"/>
                <a:ea typeface="Cambria Math" panose="02040503050406030204" pitchFamily="18" charset="0"/>
                <a:cs typeface="Microsoft New Tai Lue" panose="020B0502040204020203" pitchFamily="34" charset="0"/>
              </a:endParaRPr>
            </a:p>
            <a:p>
              <a:pPr marL="457200" lvl="0" indent="-457200">
                <a:buFont typeface="+mj-lt"/>
                <a:buAutoNum type="arabicPeriod"/>
              </a:pPr>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What was your overall experience practicing the skills?</a:t>
              </a:r>
            </a:p>
            <a:p>
              <a:pPr marL="457200" lvl="0" indent="-457200">
                <a:buFont typeface="+mj-lt"/>
                <a:buAutoNum type="arabicPeriod"/>
              </a:pPr>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How did you feel during the conversation?</a:t>
              </a:r>
            </a:p>
            <a:p>
              <a:pPr marL="457200" lvl="0" indent="-457200">
                <a:buFont typeface="+mj-lt"/>
                <a:buAutoNum type="arabicPeriod"/>
              </a:pPr>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What were some of the challenges?</a:t>
              </a:r>
            </a:p>
            <a:p>
              <a:pPr marL="457200" lvl="0" indent="-457200">
                <a:buFont typeface="+mj-lt"/>
                <a:buAutoNum type="arabicPeriod"/>
              </a:pPr>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How did the person you were meeting with respond? </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Cambria Math" panose="02040503050406030204" pitchFamily="18" charset="0"/>
                <a:cs typeface="Microsoft New Tai Lue" panose="020B0502040204020203"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1"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Cambria Math" panose="02040503050406030204" pitchFamily="18" charset="0"/>
                <a:cs typeface="Microsoft New Tai Lue" panose="020B0502040204020203" pitchFamily="34" charset="0"/>
              </a:endParaRPr>
            </a:p>
          </p:txBody>
        </p:sp>
        <p:sp>
          <p:nvSpPr>
            <p:cNvPr id="11" name="Rectangle 10"/>
            <p:cNvSpPr/>
            <p:nvPr/>
          </p:nvSpPr>
          <p:spPr>
            <a:xfrm>
              <a:off x="298524" y="343392"/>
              <a:ext cx="8454867" cy="98881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p:cNvSpPr txBox="1"/>
          <p:nvPr/>
        </p:nvSpPr>
        <p:spPr>
          <a:xfrm>
            <a:off x="555724" y="452766"/>
            <a:ext cx="81976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300" normalizeH="0" baseline="0" noProof="0" dirty="0" smtClean="0">
                <a:ln>
                  <a:noFill/>
                </a:ln>
                <a:solidFill>
                  <a:prstClr val="white">
                    <a:lumMod val="85000"/>
                  </a:prstClr>
                </a:solidFill>
                <a:effectLst/>
                <a:uLnTx/>
                <a:uFillTx/>
                <a:latin typeface="Century Gothic" panose="020B0502020202020204" pitchFamily="34" charset="0"/>
                <a:ea typeface="+mn-ea"/>
                <a:cs typeface="+mn-cs"/>
              </a:rPr>
              <a:t>ACTIVITY</a:t>
            </a:r>
            <a:endParaRPr kumimoji="0" lang="en-US" sz="4000" b="0" i="0" u="none" strike="noStrike" kern="1200" cap="none" spc="300" normalizeH="0" baseline="0" noProof="0" dirty="0">
              <a:ln>
                <a:noFill/>
              </a:ln>
              <a:solidFill>
                <a:prstClr val="white">
                  <a:lumMod val="85000"/>
                </a:prstClr>
              </a:solidFill>
              <a:effectLst/>
              <a:uLnTx/>
              <a:uFillTx/>
              <a:latin typeface="Century Gothic" panose="020B0502020202020204" pitchFamily="34" charset="0"/>
              <a:ea typeface="+mn-ea"/>
              <a:cs typeface="+mn-cs"/>
            </a:endParaRPr>
          </a:p>
        </p:txBody>
      </p:sp>
    </p:spTree>
    <p:custDataLst>
      <p:tags r:id="rId1"/>
    </p:custDataLst>
    <p:extLst>
      <p:ext uri="{BB962C8B-B14F-4D97-AF65-F5344CB8AC3E}">
        <p14:creationId xmlns:p14="http://schemas.microsoft.com/office/powerpoint/2010/main" val="205246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r="7424"/>
          <a:stretch/>
        </p:blipFill>
        <p:spPr>
          <a:xfrm>
            <a:off x="339813" y="349322"/>
            <a:ext cx="8465140" cy="6182398"/>
          </a:xfrm>
          <a:prstGeom prst="rect">
            <a:avLst/>
          </a:prstGeom>
        </p:spPr>
      </p:pic>
      <p:sp>
        <p:nvSpPr>
          <p:cNvPr id="2" name="Rectangle 1"/>
          <p:cNvSpPr/>
          <p:nvPr/>
        </p:nvSpPr>
        <p:spPr>
          <a:xfrm>
            <a:off x="339813" y="3370677"/>
            <a:ext cx="8469630" cy="3157899"/>
          </a:xfrm>
          <a:prstGeom prst="rect">
            <a:avLst/>
          </a:prstGeom>
          <a:solidFill>
            <a:srgbClr val="7F7F7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807132" y="2511971"/>
            <a:ext cx="1502979" cy="1502979"/>
          </a:xfrm>
          <a:prstGeom prst="ellipse">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797162" y="2511971"/>
            <a:ext cx="1502979" cy="1502979"/>
          </a:xfrm>
          <a:prstGeom prst="ellipse">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15149" y="4364852"/>
            <a:ext cx="1833799" cy="830997"/>
          </a:xfrm>
          <a:prstGeom prst="rect">
            <a:avLst/>
          </a:prstGeom>
          <a:noFill/>
        </p:spPr>
        <p:txBody>
          <a:bodyPr wrap="square" rtlCol="0">
            <a:spAutoFit/>
          </a:bodyPr>
          <a:lstStyle/>
          <a:p>
            <a:r>
              <a:rPr lang="en-US" sz="1600" i="1" dirty="0">
                <a:solidFill>
                  <a:schemeClr val="bg1"/>
                </a:solidFill>
                <a:latin typeface="Arial Narrow" panose="020B0606020202030204" pitchFamily="34" charset="0"/>
                <a:cs typeface="Calibri"/>
              </a:rPr>
              <a:t>Differentiate between types of complex reflections</a:t>
            </a:r>
          </a:p>
        </p:txBody>
      </p:sp>
      <p:sp>
        <p:nvSpPr>
          <p:cNvPr id="6" name="TextBox 5"/>
          <p:cNvSpPr txBox="1"/>
          <p:nvPr/>
        </p:nvSpPr>
        <p:spPr>
          <a:xfrm>
            <a:off x="2863032" y="4364852"/>
            <a:ext cx="1783691" cy="830997"/>
          </a:xfrm>
          <a:prstGeom prst="rect">
            <a:avLst/>
          </a:prstGeom>
          <a:noFill/>
        </p:spPr>
        <p:txBody>
          <a:bodyPr wrap="square" rtlCol="0">
            <a:spAutoFit/>
          </a:bodyPr>
          <a:lstStyle/>
          <a:p>
            <a:r>
              <a:rPr lang="en-US" sz="1600" i="1" dirty="0">
                <a:solidFill>
                  <a:schemeClr val="bg1"/>
                </a:solidFill>
                <a:latin typeface="Arial Narrow" panose="020B0606020202030204" pitchFamily="34" charset="0"/>
              </a:rPr>
              <a:t>Use complex reflections in a </a:t>
            </a:r>
            <a:br>
              <a:rPr lang="en-US" sz="1600" i="1" dirty="0">
                <a:solidFill>
                  <a:schemeClr val="bg1"/>
                </a:solidFill>
                <a:latin typeface="Arial Narrow" panose="020B0606020202030204" pitchFamily="34" charset="0"/>
              </a:rPr>
            </a:br>
            <a:r>
              <a:rPr lang="en-US" sz="1600" i="1" dirty="0">
                <a:solidFill>
                  <a:schemeClr val="bg1"/>
                </a:solidFill>
                <a:latin typeface="Arial Narrow" panose="020B0606020202030204" pitchFamily="34" charset="0"/>
              </a:rPr>
              <a:t>“real” play</a:t>
            </a:r>
          </a:p>
        </p:txBody>
      </p:sp>
      <p:sp>
        <p:nvSpPr>
          <p:cNvPr id="7" name="TextBox 6"/>
          <p:cNvSpPr txBox="1"/>
          <p:nvPr/>
        </p:nvSpPr>
        <p:spPr>
          <a:xfrm>
            <a:off x="1311977" y="2804906"/>
            <a:ext cx="493288" cy="923330"/>
          </a:xfrm>
          <a:prstGeom prst="rect">
            <a:avLst/>
          </a:prstGeom>
          <a:noFill/>
        </p:spPr>
        <p:txBody>
          <a:bodyPr wrap="square" rtlCol="0">
            <a:spAutoFit/>
          </a:bodyPr>
          <a:lstStyle/>
          <a:p>
            <a:r>
              <a:rPr lang="en-US" sz="5400" dirty="0">
                <a:solidFill>
                  <a:schemeClr val="bg1"/>
                </a:solidFill>
                <a:latin typeface="Arial Narrow" panose="020B0606020202030204" pitchFamily="34" charset="0"/>
              </a:rPr>
              <a:t>1</a:t>
            </a:r>
          </a:p>
        </p:txBody>
      </p:sp>
      <p:sp>
        <p:nvSpPr>
          <p:cNvPr id="8" name="TextBox 7"/>
          <p:cNvSpPr txBox="1"/>
          <p:nvPr/>
        </p:nvSpPr>
        <p:spPr>
          <a:xfrm>
            <a:off x="3301940" y="2782760"/>
            <a:ext cx="493423" cy="923330"/>
          </a:xfrm>
          <a:prstGeom prst="rect">
            <a:avLst/>
          </a:prstGeom>
          <a:noFill/>
        </p:spPr>
        <p:txBody>
          <a:bodyPr wrap="square" rtlCol="0">
            <a:spAutoFit/>
          </a:bodyPr>
          <a:lstStyle/>
          <a:p>
            <a:r>
              <a:rPr lang="en-US" sz="5400" dirty="0">
                <a:solidFill>
                  <a:schemeClr val="bg1"/>
                </a:solidFill>
                <a:latin typeface="Arial Narrow" panose="020B0606020202030204" pitchFamily="34" charset="0"/>
              </a:rPr>
              <a:t>2</a:t>
            </a:r>
          </a:p>
        </p:txBody>
      </p:sp>
      <p:sp>
        <p:nvSpPr>
          <p:cNvPr id="9" name="Oval 8"/>
          <p:cNvSpPr/>
          <p:nvPr/>
        </p:nvSpPr>
        <p:spPr>
          <a:xfrm>
            <a:off x="4853851" y="2511971"/>
            <a:ext cx="1502979" cy="1502979"/>
          </a:xfrm>
          <a:prstGeom prst="ellipse">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857935" y="2511971"/>
            <a:ext cx="1502979" cy="1502979"/>
          </a:xfrm>
          <a:prstGeom prst="ellipse">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378444" y="2782760"/>
            <a:ext cx="453793" cy="923330"/>
          </a:xfrm>
          <a:prstGeom prst="rect">
            <a:avLst/>
          </a:prstGeom>
          <a:noFill/>
        </p:spPr>
        <p:txBody>
          <a:bodyPr wrap="square" rtlCol="0">
            <a:spAutoFit/>
          </a:bodyPr>
          <a:lstStyle/>
          <a:p>
            <a:r>
              <a:rPr lang="en-US" sz="5400" dirty="0">
                <a:solidFill>
                  <a:schemeClr val="bg1"/>
                </a:solidFill>
                <a:latin typeface="Arial Narrow" panose="020B0606020202030204" pitchFamily="34" charset="0"/>
              </a:rPr>
              <a:t>3</a:t>
            </a:r>
          </a:p>
        </p:txBody>
      </p:sp>
      <p:sp>
        <p:nvSpPr>
          <p:cNvPr id="12" name="TextBox 11"/>
          <p:cNvSpPr txBox="1"/>
          <p:nvPr/>
        </p:nvSpPr>
        <p:spPr>
          <a:xfrm>
            <a:off x="7362823" y="2817833"/>
            <a:ext cx="493203" cy="923330"/>
          </a:xfrm>
          <a:prstGeom prst="rect">
            <a:avLst/>
          </a:prstGeom>
          <a:noFill/>
        </p:spPr>
        <p:txBody>
          <a:bodyPr wrap="square" rtlCol="0">
            <a:spAutoFit/>
          </a:bodyPr>
          <a:lstStyle/>
          <a:p>
            <a:r>
              <a:rPr lang="en-US" sz="5400" dirty="0">
                <a:solidFill>
                  <a:schemeClr val="bg1"/>
                </a:solidFill>
                <a:latin typeface="Arial Narrow" panose="020B0606020202030204" pitchFamily="34" charset="0"/>
              </a:rPr>
              <a:t>4</a:t>
            </a:r>
          </a:p>
        </p:txBody>
      </p:sp>
      <p:sp>
        <p:nvSpPr>
          <p:cNvPr id="13" name="TextBox 12"/>
          <p:cNvSpPr txBox="1"/>
          <p:nvPr/>
        </p:nvSpPr>
        <p:spPr>
          <a:xfrm>
            <a:off x="4777276" y="4364852"/>
            <a:ext cx="1926000" cy="584775"/>
          </a:xfrm>
          <a:prstGeom prst="rect">
            <a:avLst/>
          </a:prstGeom>
          <a:noFill/>
        </p:spPr>
        <p:txBody>
          <a:bodyPr wrap="square" rtlCol="0">
            <a:spAutoFit/>
          </a:bodyPr>
          <a:lstStyle/>
          <a:p>
            <a:r>
              <a:rPr lang="en-US" sz="1600" i="1" dirty="0">
                <a:solidFill>
                  <a:schemeClr val="bg1"/>
                </a:solidFill>
                <a:latin typeface="Arial Narrow" panose="020B0606020202030204" pitchFamily="34" charset="0"/>
              </a:rPr>
              <a:t>Describe various types of summaries</a:t>
            </a:r>
          </a:p>
        </p:txBody>
      </p:sp>
      <p:sp>
        <p:nvSpPr>
          <p:cNvPr id="14" name="TextBox 13"/>
          <p:cNvSpPr txBox="1"/>
          <p:nvPr/>
        </p:nvSpPr>
        <p:spPr>
          <a:xfrm>
            <a:off x="6917360" y="4364852"/>
            <a:ext cx="1677999" cy="830997"/>
          </a:xfrm>
          <a:prstGeom prst="rect">
            <a:avLst/>
          </a:prstGeom>
          <a:noFill/>
        </p:spPr>
        <p:txBody>
          <a:bodyPr wrap="square" rtlCol="0">
            <a:spAutoFit/>
          </a:bodyPr>
          <a:lstStyle/>
          <a:p>
            <a:pPr lvl="0"/>
            <a:r>
              <a:rPr lang="en-US" sz="1600" i="1" dirty="0">
                <a:solidFill>
                  <a:schemeClr val="bg1"/>
                </a:solidFill>
                <a:latin typeface="Arial Narrow" panose="020B0606020202030204" pitchFamily="34" charset="0"/>
              </a:rPr>
              <a:t>Demonstrate the use of the combined OARS skills</a:t>
            </a:r>
            <a:endParaRPr lang="en-US" sz="1600" dirty="0"/>
          </a:p>
        </p:txBody>
      </p:sp>
      <p:sp>
        <p:nvSpPr>
          <p:cNvPr id="18" name="TextBox 17"/>
          <p:cNvSpPr txBox="1"/>
          <p:nvPr/>
        </p:nvSpPr>
        <p:spPr>
          <a:xfrm>
            <a:off x="4469259" y="834086"/>
            <a:ext cx="4431152" cy="707886"/>
          </a:xfrm>
          <a:prstGeom prst="rect">
            <a:avLst/>
          </a:prstGeom>
          <a:noFill/>
        </p:spPr>
        <p:txBody>
          <a:bodyPr wrap="square" rtlCol="0">
            <a:spAutoFit/>
          </a:bodyPr>
          <a:lstStyle/>
          <a:p>
            <a:r>
              <a:rPr lang="en-US" sz="4000" spc="300" dirty="0">
                <a:latin typeface="Arial Narrow" panose="020B0606020202030204" pitchFamily="34" charset="0"/>
              </a:rPr>
              <a:t>Module Objectives</a:t>
            </a:r>
          </a:p>
        </p:txBody>
      </p:sp>
    </p:spTree>
    <p:custDataLst>
      <p:tags r:id="rId1"/>
    </p:custDataLst>
    <p:extLst>
      <p:ext uri="{BB962C8B-B14F-4D97-AF65-F5344CB8AC3E}">
        <p14:creationId xmlns:p14="http://schemas.microsoft.com/office/powerpoint/2010/main" val="1909620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eburg showing what is above the surface and the massive amount below the surface."/>
          <p:cNvPicPr>
            <a:picLocks noChangeAspect="1"/>
          </p:cNvPicPr>
          <p:nvPr/>
        </p:nvPicPr>
        <p:blipFill rotWithShape="1">
          <a:blip r:embed="rId4" cstate="print">
            <a:grayscl/>
            <a:extLst>
              <a:ext uri="{28A0092B-C50C-407E-A947-70E740481C1C}">
                <a14:useLocalDpi xmlns:a14="http://schemas.microsoft.com/office/drawing/2010/main" val="0"/>
              </a:ext>
            </a:extLst>
          </a:blip>
          <a:srcRect l="7409"/>
          <a:stretch/>
        </p:blipFill>
        <p:spPr>
          <a:xfrm>
            <a:off x="340053" y="430391"/>
            <a:ext cx="8466565" cy="6172457"/>
          </a:xfrm>
          <a:prstGeom prst="rect">
            <a:avLst/>
          </a:prstGeom>
        </p:spPr>
      </p:pic>
      <p:cxnSp>
        <p:nvCxnSpPr>
          <p:cNvPr id="8" name="Straight Connector 7"/>
          <p:cNvCxnSpPr/>
          <p:nvPr/>
        </p:nvCxnSpPr>
        <p:spPr>
          <a:xfrm>
            <a:off x="1325880" y="2225040"/>
            <a:ext cx="5998670" cy="15240"/>
          </a:xfrm>
          <a:prstGeom prst="line">
            <a:avLst/>
          </a:prstGeom>
          <a:ln w="6032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85950" y="1640265"/>
            <a:ext cx="3840480" cy="646331"/>
          </a:xfrm>
          <a:prstGeom prst="rect">
            <a:avLst/>
          </a:prstGeom>
          <a:noFill/>
        </p:spPr>
        <p:txBody>
          <a:bodyPr wrap="square" rtlCol="0">
            <a:spAutoFit/>
          </a:bodyPr>
          <a:lstStyle/>
          <a:p>
            <a:r>
              <a:rPr lang="en-US" sz="3600" dirty="0">
                <a:solidFill>
                  <a:schemeClr val="bg1"/>
                </a:solidFill>
                <a:latin typeface="Arial Narrow" panose="020B0606020202030204" pitchFamily="34" charset="0"/>
              </a:rPr>
              <a:t>Simple Reflections</a:t>
            </a:r>
          </a:p>
        </p:txBody>
      </p:sp>
      <p:sp>
        <p:nvSpPr>
          <p:cNvPr id="12" name="TextBox 11"/>
          <p:cNvSpPr txBox="1"/>
          <p:nvPr/>
        </p:nvSpPr>
        <p:spPr>
          <a:xfrm>
            <a:off x="4089860" y="3430011"/>
            <a:ext cx="4301972" cy="646331"/>
          </a:xfrm>
          <a:prstGeom prst="rect">
            <a:avLst/>
          </a:prstGeom>
          <a:noFill/>
        </p:spPr>
        <p:txBody>
          <a:bodyPr wrap="square" rtlCol="0">
            <a:spAutoFit/>
          </a:bodyPr>
          <a:lstStyle/>
          <a:p>
            <a:r>
              <a:rPr lang="en-US" sz="3600" dirty="0">
                <a:solidFill>
                  <a:schemeClr val="bg1"/>
                </a:solidFill>
                <a:latin typeface="Arial Narrow" panose="020B0606020202030204" pitchFamily="34" charset="0"/>
              </a:rPr>
              <a:t>Complex Reflections</a:t>
            </a:r>
          </a:p>
        </p:txBody>
      </p:sp>
    </p:spTree>
    <p:custDataLst>
      <p:tags r:id="rId1"/>
    </p:custDataLst>
    <p:extLst>
      <p:ext uri="{BB962C8B-B14F-4D97-AF65-F5344CB8AC3E}">
        <p14:creationId xmlns:p14="http://schemas.microsoft.com/office/powerpoint/2010/main" val="2651054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eburg showing that is above the surface and what is below."/>
          <p:cNvPicPr>
            <a:picLocks noChangeAspect="1"/>
          </p:cNvPicPr>
          <p:nvPr/>
        </p:nvPicPr>
        <p:blipFill rotWithShape="1">
          <a:blip r:embed="rId4" cstate="print">
            <a:grayscl/>
            <a:extLst>
              <a:ext uri="{28A0092B-C50C-407E-A947-70E740481C1C}">
                <a14:useLocalDpi xmlns:a14="http://schemas.microsoft.com/office/drawing/2010/main" val="0"/>
              </a:ext>
            </a:extLst>
          </a:blip>
          <a:srcRect l="7409"/>
          <a:stretch/>
        </p:blipFill>
        <p:spPr>
          <a:xfrm>
            <a:off x="340053" y="430391"/>
            <a:ext cx="8466565" cy="6172457"/>
          </a:xfrm>
          <a:prstGeom prst="rect">
            <a:avLst/>
          </a:prstGeom>
        </p:spPr>
      </p:pic>
      <p:sp>
        <p:nvSpPr>
          <p:cNvPr id="5" name="Rectangle 4"/>
          <p:cNvSpPr/>
          <p:nvPr/>
        </p:nvSpPr>
        <p:spPr>
          <a:xfrm>
            <a:off x="4428521" y="427703"/>
            <a:ext cx="4419957" cy="6175145"/>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1"/>
          <p:cNvSpPr txBox="1">
            <a:spLocks/>
          </p:cNvSpPr>
          <p:nvPr/>
        </p:nvSpPr>
        <p:spPr>
          <a:xfrm>
            <a:off x="4428521" y="1646178"/>
            <a:ext cx="4419957" cy="61939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tx1">
                    <a:lumMod val="75000"/>
                    <a:lumOff val="25000"/>
                  </a:schemeClr>
                </a:solidFill>
                <a:latin typeface="Arial Narrow" panose="020B0606020202030204" pitchFamily="34" charset="0"/>
              </a:rPr>
              <a:t>Types of Complex Reflections</a:t>
            </a:r>
          </a:p>
        </p:txBody>
      </p:sp>
      <p:sp>
        <p:nvSpPr>
          <p:cNvPr id="7" name="TextBox 6"/>
          <p:cNvSpPr txBox="1"/>
          <p:nvPr/>
        </p:nvSpPr>
        <p:spPr>
          <a:xfrm>
            <a:off x="4664610" y="2378940"/>
            <a:ext cx="3947777" cy="1938992"/>
          </a:xfrm>
          <a:prstGeom prst="rect">
            <a:avLst/>
          </a:prstGeom>
          <a:noFill/>
        </p:spPr>
        <p:txBody>
          <a:bodyPr wrap="square" rtlCol="0">
            <a:spAutoFit/>
          </a:bodyPr>
          <a:lstStyle/>
          <a:p>
            <a:pPr marL="171450" lvl="0" indent="-171450">
              <a:buFont typeface="Arial" panose="020B0604020202020204" pitchFamily="34" charset="0"/>
              <a:buChar char="•"/>
              <a:defRPr/>
            </a:pPr>
            <a:r>
              <a:rPr lang="en-US" sz="2400" dirty="0">
                <a:solidFill>
                  <a:schemeClr val="bg1"/>
                </a:solidFill>
                <a:latin typeface="Arial Narrow" panose="020B0606020202030204" pitchFamily="34" charset="0"/>
              </a:rPr>
              <a:t>Content reflections</a:t>
            </a:r>
          </a:p>
          <a:p>
            <a:pPr marL="171450" indent="-171450">
              <a:buFont typeface="Arial" panose="020B0604020202020204" pitchFamily="34" charset="0"/>
              <a:buChar char="•"/>
            </a:pPr>
            <a:r>
              <a:rPr lang="en-US" sz="2400" dirty="0">
                <a:solidFill>
                  <a:schemeClr val="bg1"/>
                </a:solidFill>
                <a:latin typeface="Arial Narrow" panose="020B0606020202030204" pitchFamily="34" charset="0"/>
              </a:rPr>
              <a:t>Feeling reflections</a:t>
            </a:r>
          </a:p>
          <a:p>
            <a:pPr marL="171450" indent="-171450">
              <a:buFont typeface="Arial" panose="020B0604020202020204" pitchFamily="34" charset="0"/>
              <a:buChar char="•"/>
            </a:pPr>
            <a:r>
              <a:rPr lang="en-US" sz="2400" dirty="0">
                <a:solidFill>
                  <a:schemeClr val="bg1"/>
                </a:solidFill>
                <a:latin typeface="Arial Narrow" panose="020B0606020202030204" pitchFamily="34" charset="0"/>
              </a:rPr>
              <a:t>Meaning reflections</a:t>
            </a:r>
          </a:p>
          <a:p>
            <a:pPr marL="171450" indent="-171450">
              <a:buFont typeface="Arial" panose="020B0604020202020204" pitchFamily="34" charset="0"/>
              <a:buChar char="•"/>
            </a:pPr>
            <a:r>
              <a:rPr lang="en-US" sz="2400" dirty="0">
                <a:solidFill>
                  <a:schemeClr val="bg1"/>
                </a:solidFill>
                <a:latin typeface="Arial Narrow" panose="020B0606020202030204" pitchFamily="34" charset="0"/>
              </a:rPr>
              <a:t>Double-sided reflections</a:t>
            </a:r>
          </a:p>
          <a:p>
            <a:pPr marL="171450" indent="-171450">
              <a:buFont typeface="Arial" panose="020B0604020202020204" pitchFamily="34" charset="0"/>
              <a:buChar char="•"/>
            </a:pPr>
            <a:r>
              <a:rPr lang="en-US" sz="2400" dirty="0">
                <a:solidFill>
                  <a:schemeClr val="bg1"/>
                </a:solidFill>
                <a:latin typeface="Arial Narrow" panose="020B0606020202030204" pitchFamily="34" charset="0"/>
              </a:rPr>
              <a:t>Amplified reflections</a:t>
            </a:r>
          </a:p>
        </p:txBody>
      </p:sp>
    </p:spTree>
    <p:custDataLst>
      <p:tags r:id="rId1"/>
    </p:custDataLst>
    <p:extLst>
      <p:ext uri="{BB962C8B-B14F-4D97-AF65-F5344CB8AC3E}">
        <p14:creationId xmlns:p14="http://schemas.microsoft.com/office/powerpoint/2010/main" val="309138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lum bright="70000" contrast="-70000"/>
            <a:extLst>
              <a:ext uri="{28A0092B-C50C-407E-A947-70E740481C1C}">
                <a14:useLocalDpi xmlns:a14="http://schemas.microsoft.com/office/drawing/2010/main" val="0"/>
              </a:ext>
            </a:extLst>
          </a:blip>
          <a:srcRect l="27998" t="23034" r="27112" b="18279"/>
          <a:stretch/>
        </p:blipFill>
        <p:spPr>
          <a:xfrm>
            <a:off x="2819453" y="1912576"/>
            <a:ext cx="4215527" cy="4546945"/>
          </a:xfrm>
          <a:prstGeom prst="rect">
            <a:avLst/>
          </a:prstGeom>
        </p:spPr>
      </p:pic>
      <p:sp>
        <p:nvSpPr>
          <p:cNvPr id="6" name="Rectangle 5"/>
          <p:cNvSpPr/>
          <p:nvPr/>
        </p:nvSpPr>
        <p:spPr>
          <a:xfrm>
            <a:off x="693296" y="856348"/>
            <a:ext cx="7888029" cy="849751"/>
          </a:xfrm>
          <a:prstGeom prst="rect">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rial Narrow" panose="020B0606020202030204" pitchFamily="34" charset="0"/>
              </a:rPr>
              <a:t>Reflecting - Content</a:t>
            </a:r>
          </a:p>
        </p:txBody>
      </p:sp>
      <p:sp>
        <p:nvSpPr>
          <p:cNvPr id="5" name="Rectangle 4"/>
          <p:cNvSpPr/>
          <p:nvPr/>
        </p:nvSpPr>
        <p:spPr>
          <a:xfrm>
            <a:off x="693295" y="1706099"/>
            <a:ext cx="7888029" cy="4753422"/>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693297" y="2092437"/>
            <a:ext cx="7888028" cy="2246769"/>
          </a:xfrm>
          <a:prstGeom prst="rect">
            <a:avLst/>
          </a:prstGeom>
        </p:spPr>
        <p:txBody>
          <a:bodyPr wrap="square">
            <a:spAutoFit/>
          </a:bodyPr>
          <a:lstStyle/>
          <a:p>
            <a:r>
              <a:rPr lang="en-US" altLang="ja-JP" sz="2800" dirty="0">
                <a:solidFill>
                  <a:schemeClr val="tx1">
                    <a:lumMod val="75000"/>
                    <a:lumOff val="25000"/>
                  </a:schemeClr>
                </a:solidFill>
                <a:latin typeface="Arial Narrow" panose="020B0606020202030204" pitchFamily="34" charset="0"/>
              </a:rPr>
              <a:t>Reflecting back what has been shared in your own words.</a:t>
            </a:r>
          </a:p>
          <a:p>
            <a:r>
              <a:rPr lang="en-US" altLang="ja-JP" sz="2800" dirty="0">
                <a:solidFill>
                  <a:schemeClr val="tx1">
                    <a:lumMod val="75000"/>
                    <a:lumOff val="25000"/>
                  </a:schemeClr>
                </a:solidFill>
                <a:latin typeface="Arial Narrow" panose="020B0606020202030204" pitchFamily="34" charset="0"/>
              </a:rPr>
              <a:t>Conveys you are listening, clarifies your understanding.</a:t>
            </a:r>
          </a:p>
          <a:p>
            <a:r>
              <a:rPr lang="en-US" altLang="ja-JP" sz="2800" dirty="0">
                <a:solidFill>
                  <a:schemeClr val="tx1">
                    <a:lumMod val="75000"/>
                    <a:lumOff val="25000"/>
                  </a:schemeClr>
                </a:solidFill>
                <a:latin typeface="Arial Narrow" panose="020B0606020202030204" pitchFamily="34" charset="0"/>
              </a:rPr>
              <a:t>Encourages the person to continue speaking.</a:t>
            </a:r>
          </a:p>
          <a:p>
            <a:endParaRPr lang="en-US" altLang="ja-JP" sz="2800" dirty="0">
              <a:solidFill>
                <a:schemeClr val="tx1">
                  <a:lumMod val="75000"/>
                  <a:lumOff val="25000"/>
                </a:schemeClr>
              </a:solidFill>
              <a:latin typeface="Arial Narrow" panose="020B0606020202030204" pitchFamily="34" charset="0"/>
            </a:endParaRPr>
          </a:p>
          <a:p>
            <a:r>
              <a:rPr lang="en-US" altLang="ja-JP" sz="2800" dirty="0">
                <a:solidFill>
                  <a:schemeClr val="tx1">
                    <a:lumMod val="75000"/>
                    <a:lumOff val="25000"/>
                  </a:schemeClr>
                </a:solidFill>
                <a:latin typeface="Arial Narrow" panose="020B0606020202030204" pitchFamily="34" charset="0"/>
              </a:rPr>
              <a:t>Reflects </a:t>
            </a:r>
            <a:r>
              <a:rPr lang="en-US" altLang="ja-JP" sz="2800" b="1" dirty="0">
                <a:solidFill>
                  <a:schemeClr val="tx1">
                    <a:lumMod val="75000"/>
                    <a:lumOff val="25000"/>
                  </a:schemeClr>
                </a:solidFill>
                <a:latin typeface="Arial Narrow" panose="020B0606020202030204" pitchFamily="34" charset="0"/>
              </a:rPr>
              <a:t>only content</a:t>
            </a:r>
            <a:r>
              <a:rPr lang="en-US" altLang="ja-JP" sz="2800" dirty="0">
                <a:solidFill>
                  <a:schemeClr val="tx1">
                    <a:lumMod val="75000"/>
                    <a:lumOff val="25000"/>
                  </a:schemeClr>
                </a:solidFill>
                <a:latin typeface="Arial Narrow" panose="020B0606020202030204" pitchFamily="34" charset="0"/>
              </a:rPr>
              <a:t>, not feeling or meaning!</a:t>
            </a:r>
          </a:p>
        </p:txBody>
      </p:sp>
    </p:spTree>
    <p:custDataLst>
      <p:tags r:id="rId1"/>
    </p:custDataLst>
    <p:extLst>
      <p:ext uri="{BB962C8B-B14F-4D97-AF65-F5344CB8AC3E}">
        <p14:creationId xmlns:p14="http://schemas.microsoft.com/office/powerpoint/2010/main" val="3375546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lum bright="70000" contrast="-70000"/>
            <a:extLst>
              <a:ext uri="{28A0092B-C50C-407E-A947-70E740481C1C}">
                <a14:useLocalDpi xmlns:a14="http://schemas.microsoft.com/office/drawing/2010/main" val="0"/>
              </a:ext>
            </a:extLst>
          </a:blip>
          <a:srcRect l="27998" t="23034" r="27112" b="18279"/>
          <a:stretch/>
        </p:blipFill>
        <p:spPr>
          <a:xfrm>
            <a:off x="2819453" y="1912576"/>
            <a:ext cx="4215527" cy="4546945"/>
          </a:xfrm>
          <a:prstGeom prst="rect">
            <a:avLst/>
          </a:prstGeom>
        </p:spPr>
      </p:pic>
      <p:sp>
        <p:nvSpPr>
          <p:cNvPr id="6" name="Rectangle 5"/>
          <p:cNvSpPr/>
          <p:nvPr/>
        </p:nvSpPr>
        <p:spPr>
          <a:xfrm>
            <a:off x="693296" y="856348"/>
            <a:ext cx="7888029" cy="849751"/>
          </a:xfrm>
          <a:prstGeom prst="rect">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rial Narrow" panose="020B0606020202030204" pitchFamily="34" charset="0"/>
              </a:rPr>
              <a:t>Reflecting - Content</a:t>
            </a:r>
          </a:p>
        </p:txBody>
      </p:sp>
      <p:sp>
        <p:nvSpPr>
          <p:cNvPr id="5" name="Rectangle 4"/>
          <p:cNvSpPr/>
          <p:nvPr/>
        </p:nvSpPr>
        <p:spPr>
          <a:xfrm>
            <a:off x="693295" y="1706099"/>
            <a:ext cx="7888029" cy="4753422"/>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693297" y="2092437"/>
            <a:ext cx="7888028" cy="3231654"/>
          </a:xfrm>
          <a:prstGeom prst="rect">
            <a:avLst/>
          </a:prstGeom>
        </p:spPr>
        <p:txBody>
          <a:bodyPr wrap="square">
            <a:spAutoFit/>
          </a:bodyPr>
          <a:lstStyle/>
          <a:p>
            <a:r>
              <a:rPr lang="en-US" altLang="ja-JP" sz="2400" dirty="0">
                <a:solidFill>
                  <a:schemeClr val="tx1">
                    <a:lumMod val="75000"/>
                    <a:lumOff val="25000"/>
                  </a:schemeClr>
                </a:solidFill>
                <a:latin typeface="Arial Narrow" panose="020B0606020202030204" pitchFamily="34" charset="0"/>
              </a:rPr>
              <a:t>Provide a content reflection for each statement below:</a:t>
            </a:r>
          </a:p>
          <a:p>
            <a:endParaRPr lang="en-US" altLang="ja-JP" sz="2000" dirty="0">
              <a:solidFill>
                <a:schemeClr val="tx1">
                  <a:lumMod val="75000"/>
                  <a:lumOff val="25000"/>
                </a:schemeClr>
              </a:solidFill>
              <a:latin typeface="Arial Narrow" panose="020B0606020202030204" pitchFamily="34" charset="0"/>
            </a:endParaRPr>
          </a:p>
          <a:p>
            <a:r>
              <a:rPr lang="en-US" altLang="ja-JP" sz="2000" dirty="0">
                <a:solidFill>
                  <a:schemeClr val="tx1">
                    <a:lumMod val="75000"/>
                    <a:lumOff val="25000"/>
                  </a:schemeClr>
                </a:solidFill>
                <a:latin typeface="Arial Narrow" panose="020B0606020202030204" pitchFamily="34" charset="0"/>
              </a:rPr>
              <a:t>“I just don’t understand my mom. One minute she tells me to live close to home and the next she says live wherever you want.”</a:t>
            </a:r>
          </a:p>
          <a:p>
            <a:endParaRPr lang="en-US" altLang="ja-JP" sz="2000" dirty="0">
              <a:solidFill>
                <a:schemeClr val="tx1">
                  <a:lumMod val="75000"/>
                  <a:lumOff val="25000"/>
                </a:schemeClr>
              </a:solidFill>
              <a:latin typeface="Arial Narrow" panose="020B0606020202030204" pitchFamily="34" charset="0"/>
            </a:endParaRPr>
          </a:p>
          <a:p>
            <a:r>
              <a:rPr lang="en-US" altLang="ja-JP" sz="2000" dirty="0">
                <a:solidFill>
                  <a:schemeClr val="tx1">
                    <a:lumMod val="75000"/>
                    <a:lumOff val="25000"/>
                  </a:schemeClr>
                </a:solidFill>
                <a:latin typeface="Arial Narrow" panose="020B0606020202030204" pitchFamily="34" charset="0"/>
              </a:rPr>
              <a:t>“I really want to start applying for jobs, but there are so many things I need to do to get my resume ready.”</a:t>
            </a:r>
          </a:p>
          <a:p>
            <a:endParaRPr lang="en-US" altLang="ja-JP" sz="2000" dirty="0">
              <a:solidFill>
                <a:schemeClr val="tx1">
                  <a:lumMod val="75000"/>
                  <a:lumOff val="25000"/>
                </a:schemeClr>
              </a:solidFill>
              <a:latin typeface="Arial Narrow" panose="020B0606020202030204" pitchFamily="34" charset="0"/>
            </a:endParaRPr>
          </a:p>
          <a:p>
            <a:r>
              <a:rPr lang="en-US" altLang="ja-JP" sz="2000" dirty="0">
                <a:solidFill>
                  <a:schemeClr val="tx1">
                    <a:lumMod val="75000"/>
                    <a:lumOff val="25000"/>
                  </a:schemeClr>
                </a:solidFill>
                <a:latin typeface="Arial Narrow" panose="020B0606020202030204" pitchFamily="34" charset="0"/>
              </a:rPr>
              <a:t>“I’ve been thinking about attending a support group, so I looked up some that are available in my neighborhood.”</a:t>
            </a:r>
          </a:p>
        </p:txBody>
      </p:sp>
    </p:spTree>
    <p:custDataLst>
      <p:tags r:id="rId1"/>
    </p:custDataLst>
    <p:extLst>
      <p:ext uri="{BB962C8B-B14F-4D97-AF65-F5344CB8AC3E}">
        <p14:creationId xmlns:p14="http://schemas.microsoft.com/office/powerpoint/2010/main" val="142557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QFpOSvlt"/>
  <p:tag name="ARTICULATE_DESIGN_ID_CUSTOM DESIGN" val="F38k6QSs"/>
  <p:tag name="ARTICULATE_DESIGN_ID_1_OFFICE THEME" val="5APhLmcA"/>
  <p:tag name="ARTICULATE_SLIDE_COUNT" val="3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 Template V1" id="{6249C633-2E3C-4C70-8698-17C260DD26F3}" vid="{790C1B4B-06EE-46D1-94EC-DD183DA4B17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20854</TotalTime>
  <Words>6418</Words>
  <Application>Microsoft Office PowerPoint</Application>
  <PresentationFormat>On-screen Show (4:3)</PresentationFormat>
  <Paragraphs>434</Paragraphs>
  <Slides>31</Slides>
  <Notes>31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游ゴシック</vt:lpstr>
      <vt:lpstr>Arial</vt:lpstr>
      <vt:lpstr>Arial Narrow</vt:lpstr>
      <vt:lpstr>Calibri</vt:lpstr>
      <vt:lpstr>Calibri Light</vt:lpstr>
      <vt:lpstr>Cambria Math</vt:lpstr>
      <vt:lpstr>Century Gothic</vt:lpstr>
      <vt:lpstr>Microsoft New Tai Lue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Office of Information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Trotta, Heidi</dc:creator>
  <cp:lastModifiedBy>Trotta, Heidi</cp:lastModifiedBy>
  <cp:revision>308</cp:revision>
  <cp:lastPrinted>2021-03-24T14:16:30Z</cp:lastPrinted>
  <dcterms:created xsi:type="dcterms:W3CDTF">2021-02-09T18:05:28Z</dcterms:created>
  <dcterms:modified xsi:type="dcterms:W3CDTF">2021-06-01T21:25:37Z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EE4D955D-EF4E-44D3-BBE2-33A572F0A6B3</vt:lpwstr>
  </property>
  <property fmtid="{D5CDD505-2E9C-101B-9397-08002B2CF9AE}" pid="3" name="ArticulatePath">
    <vt:lpwstr>Idea #1</vt:lpwstr>
  </property>
</Properties>
</file>