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3.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58" r:id="rId3"/>
    <p:sldId id="290" r:id="rId4"/>
    <p:sldId id="282" r:id="rId5"/>
    <p:sldId id="334" r:id="rId6"/>
    <p:sldId id="263" r:id="rId7"/>
    <p:sldId id="308" r:id="rId8"/>
    <p:sldId id="309" r:id="rId9"/>
    <p:sldId id="275" r:id="rId10"/>
    <p:sldId id="317" r:id="rId11"/>
    <p:sldId id="318" r:id="rId12"/>
    <p:sldId id="319" r:id="rId13"/>
    <p:sldId id="320" r:id="rId14"/>
    <p:sldId id="321" r:id="rId15"/>
    <p:sldId id="333" r:id="rId16"/>
    <p:sldId id="325" r:id="rId17"/>
    <p:sldId id="322" r:id="rId18"/>
    <p:sldId id="326" r:id="rId19"/>
    <p:sldId id="327" r:id="rId20"/>
    <p:sldId id="328" r:id="rId21"/>
    <p:sldId id="329" r:id="rId22"/>
    <p:sldId id="330" r:id="rId23"/>
    <p:sldId id="324" r:id="rId24"/>
    <p:sldId id="279" r:id="rId25"/>
    <p:sldId id="281" r:id="rId26"/>
    <p:sldId id="332" r:id="rId27"/>
  </p:sldIdLst>
  <p:sldSz cx="9144000" cy="6858000" type="screen4x3"/>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mBoOV3e/YFTqstwNjFPUg==" hashData="VQceLd/GqyJecmpbJDBWZUPEbq2xtTSS/sE/nLBLlWT20sW8+5FNaj/Fpkf2Gdc2U1JXwPiCf5rckL+xhF1k5A=="/>
  <p:extLst>
    <p:ext uri="{EFAFB233-063F-42B5-8137-9DF3F51BA10A}">
      <p15:sldGuideLst xmlns:p15="http://schemas.microsoft.com/office/powerpoint/2012/main">
        <p15:guide id="1" orient="horz" pos="252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9ACE"/>
    <a:srgbClr val="FF7C80"/>
    <a:srgbClr val="B2CEE7"/>
    <a:srgbClr val="7FADD7"/>
    <a:srgbClr val="94A545"/>
    <a:srgbClr val="00467F"/>
    <a:srgbClr val="7F7F7F"/>
    <a:srgbClr val="DDDDD9"/>
    <a:srgbClr val="CC4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7126" autoAdjust="0"/>
    <p:restoredTop sz="24667" autoAdjust="0"/>
  </p:normalViewPr>
  <p:slideViewPr>
    <p:cSldViewPr snapToGrid="0">
      <p:cViewPr varScale="1">
        <p:scale>
          <a:sx n="27" d="100"/>
          <a:sy n="27" d="100"/>
        </p:scale>
        <p:origin x="3114" y="48"/>
      </p:cViewPr>
      <p:guideLst>
        <p:guide orient="horz" pos="2520"/>
        <p:guide pos="2904"/>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B18CAD-3277-40B7-834A-A67552DCD08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42B48D7-12E6-4772-BD4F-33D314192611}">
      <dgm:prSet/>
      <dgm:spPr>
        <a:solidFill>
          <a:srgbClr val="7F7F7F"/>
        </a:solidFill>
      </dgm:spPr>
      <dgm:t>
        <a:bodyPr/>
        <a:lstStyle/>
        <a:p>
          <a:pPr rtl="0"/>
          <a:r>
            <a:rPr lang="en-US" dirty="0">
              <a:latin typeface="Arial Narrow" panose="020B0606020202030204" pitchFamily="34" charset="0"/>
            </a:rPr>
            <a:t>Pre-Contemplation</a:t>
          </a:r>
        </a:p>
      </dgm:t>
      <dgm:extLst>
        <a:ext uri="{E40237B7-FDA0-4F09-8148-C483321AD2D9}">
          <dgm14:cNvPr xmlns:dgm14="http://schemas.microsoft.com/office/drawing/2010/diagram" id="0" name="" descr="Theese are gray blocks that have areas where MI can be implemented in such as Supported Employment, Supported Education, Housing, Substance Use Treatment, Illness management and Recovery and Assertive Community Treatment."/>
        </a:ext>
      </dgm:extLst>
    </dgm:pt>
    <dgm:pt modelId="{C86C8AA2-5F0E-4B90-BAC2-80819148AA12}" type="parTrans" cxnId="{6D9B5A09-D4EA-46F6-BA2C-4841B8147E43}">
      <dgm:prSet/>
      <dgm:spPr/>
      <dgm:t>
        <a:bodyPr/>
        <a:lstStyle/>
        <a:p>
          <a:endParaRPr lang="en-US"/>
        </a:p>
      </dgm:t>
    </dgm:pt>
    <dgm:pt modelId="{438E9F52-666F-442C-AF63-AADDEBDF24F5}" type="sibTrans" cxnId="{6D9B5A09-D4EA-46F6-BA2C-4841B8147E43}">
      <dgm:prSet/>
      <dgm:spPr/>
      <dgm:t>
        <a:bodyPr/>
        <a:lstStyle/>
        <a:p>
          <a:endParaRPr lang="en-US"/>
        </a:p>
      </dgm:t>
    </dgm:pt>
    <dgm:pt modelId="{D9814483-BF88-4A93-A797-C03FD37C8C89}">
      <dgm:prSet/>
      <dgm:spPr>
        <a:solidFill>
          <a:srgbClr val="7F7F7F"/>
        </a:solidFill>
      </dgm:spPr>
      <dgm:t>
        <a:bodyPr/>
        <a:lstStyle/>
        <a:p>
          <a:pPr rtl="0"/>
          <a:r>
            <a:rPr lang="en-US" dirty="0">
              <a:latin typeface="Arial Narrow" panose="020B0606020202030204" pitchFamily="34" charset="0"/>
            </a:rPr>
            <a:t>Contemplation</a:t>
          </a:r>
        </a:p>
      </dgm:t>
    </dgm:pt>
    <dgm:pt modelId="{57626461-58A3-4300-9AC2-80EC171EC947}" type="parTrans" cxnId="{36BE5071-9E59-49F4-ABFD-F02E57C80C95}">
      <dgm:prSet/>
      <dgm:spPr/>
      <dgm:t>
        <a:bodyPr/>
        <a:lstStyle/>
        <a:p>
          <a:endParaRPr lang="en-US"/>
        </a:p>
      </dgm:t>
    </dgm:pt>
    <dgm:pt modelId="{5EDBD0FE-A944-41C3-B436-7D16AC489816}" type="sibTrans" cxnId="{36BE5071-9E59-49F4-ABFD-F02E57C80C95}">
      <dgm:prSet/>
      <dgm:spPr/>
      <dgm:t>
        <a:bodyPr/>
        <a:lstStyle/>
        <a:p>
          <a:endParaRPr lang="en-US"/>
        </a:p>
      </dgm:t>
    </dgm:pt>
    <dgm:pt modelId="{0DD8609D-CBA7-4EDA-AEB9-E7D4052127D1}">
      <dgm:prSet/>
      <dgm:spPr>
        <a:solidFill>
          <a:srgbClr val="7F7F7F"/>
        </a:solidFill>
      </dgm:spPr>
      <dgm:t>
        <a:bodyPr/>
        <a:lstStyle/>
        <a:p>
          <a:pPr rtl="0"/>
          <a:r>
            <a:rPr lang="en-US" dirty="0">
              <a:latin typeface="Arial Narrow" panose="020B0606020202030204" pitchFamily="34" charset="0"/>
            </a:rPr>
            <a:t>Preparation</a:t>
          </a:r>
          <a:endParaRPr lang="en-US" dirty="0"/>
        </a:p>
      </dgm:t>
      <dgm:extLst>
        <a:ext uri="{E40237B7-FDA0-4F09-8148-C483321AD2D9}">
          <dgm14:cNvPr xmlns:dgm14="http://schemas.microsoft.com/office/drawing/2010/diagram" id="0" name="" descr="Six gray boxes with the areas motivational interviewing can be implemented in."/>
        </a:ext>
      </dgm:extLst>
    </dgm:pt>
    <dgm:pt modelId="{F9CA7692-391E-4E29-A4AB-8CAE58DA91F7}" type="parTrans" cxnId="{63AD635C-1F69-4712-87C9-901DFE765965}">
      <dgm:prSet/>
      <dgm:spPr/>
      <dgm:t>
        <a:bodyPr/>
        <a:lstStyle/>
        <a:p>
          <a:endParaRPr lang="en-US"/>
        </a:p>
      </dgm:t>
    </dgm:pt>
    <dgm:pt modelId="{96D31A90-B084-46EF-8D79-9099C30E5A43}" type="sibTrans" cxnId="{63AD635C-1F69-4712-87C9-901DFE765965}">
      <dgm:prSet/>
      <dgm:spPr/>
      <dgm:t>
        <a:bodyPr/>
        <a:lstStyle/>
        <a:p>
          <a:endParaRPr lang="en-US"/>
        </a:p>
      </dgm:t>
    </dgm:pt>
    <dgm:pt modelId="{D2D696A5-45E9-480D-A4F4-4353DA33089C}">
      <dgm:prSet/>
      <dgm:spPr>
        <a:solidFill>
          <a:srgbClr val="7F7F7F"/>
        </a:solidFill>
      </dgm:spPr>
      <dgm:t>
        <a:bodyPr/>
        <a:lstStyle/>
        <a:p>
          <a:pPr rtl="0"/>
          <a:r>
            <a:rPr lang="en-US" dirty="0">
              <a:latin typeface="Arial Narrow" panose="020B0606020202030204" pitchFamily="34" charset="0"/>
            </a:rPr>
            <a:t>Action</a:t>
          </a:r>
        </a:p>
      </dgm:t>
    </dgm:pt>
    <dgm:pt modelId="{C99C36F4-F718-4D09-8E0B-E4492D75611C}" type="parTrans" cxnId="{E705CB8D-138D-42E2-8258-7AE633AF76F5}">
      <dgm:prSet/>
      <dgm:spPr/>
      <dgm:t>
        <a:bodyPr/>
        <a:lstStyle/>
        <a:p>
          <a:endParaRPr lang="en-US"/>
        </a:p>
      </dgm:t>
    </dgm:pt>
    <dgm:pt modelId="{F785880A-FBA9-492E-96F1-24E93985E83F}" type="sibTrans" cxnId="{E705CB8D-138D-42E2-8258-7AE633AF76F5}">
      <dgm:prSet/>
      <dgm:spPr/>
      <dgm:t>
        <a:bodyPr/>
        <a:lstStyle/>
        <a:p>
          <a:endParaRPr lang="en-US"/>
        </a:p>
      </dgm:t>
    </dgm:pt>
    <dgm:pt modelId="{8BA6F81A-FFA6-4D8A-B8E7-CC12524D9174}">
      <dgm:prSet/>
      <dgm:spPr>
        <a:solidFill>
          <a:srgbClr val="7F7F7F"/>
        </a:solidFill>
      </dgm:spPr>
      <dgm:t>
        <a:bodyPr/>
        <a:lstStyle/>
        <a:p>
          <a:pPr rtl="0"/>
          <a:r>
            <a:rPr lang="en-US" dirty="0">
              <a:latin typeface="Arial Narrow" panose="020B0606020202030204" pitchFamily="34" charset="0"/>
            </a:rPr>
            <a:t>Maintenance</a:t>
          </a:r>
        </a:p>
      </dgm:t>
    </dgm:pt>
    <dgm:pt modelId="{B5FF102A-37AB-4689-ABA1-2C7F0B633F5A}" type="parTrans" cxnId="{28140E3D-8AF1-4978-979B-97A8E4DF3EEC}">
      <dgm:prSet/>
      <dgm:spPr/>
      <dgm:t>
        <a:bodyPr/>
        <a:lstStyle/>
        <a:p>
          <a:endParaRPr lang="en-US"/>
        </a:p>
      </dgm:t>
    </dgm:pt>
    <dgm:pt modelId="{8B723322-7D54-4C2B-8B55-5A183643BED6}" type="sibTrans" cxnId="{28140E3D-8AF1-4978-979B-97A8E4DF3EEC}">
      <dgm:prSet/>
      <dgm:spPr/>
      <dgm:t>
        <a:bodyPr/>
        <a:lstStyle/>
        <a:p>
          <a:endParaRPr lang="en-US"/>
        </a:p>
      </dgm:t>
    </dgm:pt>
    <dgm:pt modelId="{9900D453-7936-4020-86EB-7C0262F7C621}">
      <dgm:prSet/>
      <dgm:spPr>
        <a:solidFill>
          <a:srgbClr val="7F7F7F"/>
        </a:solidFill>
      </dgm:spPr>
      <dgm:t>
        <a:bodyPr/>
        <a:lstStyle/>
        <a:p>
          <a:pPr rtl="0"/>
          <a:r>
            <a:rPr lang="en-US" dirty="0">
              <a:latin typeface="Arial Narrow" panose="020B0606020202030204" pitchFamily="34" charset="0"/>
            </a:rPr>
            <a:t>Relapse/Recycle</a:t>
          </a:r>
        </a:p>
      </dgm:t>
    </dgm:pt>
    <dgm:pt modelId="{B72941FD-087C-4195-9A71-4E3D342F0D58}" type="parTrans" cxnId="{80F322F2-220B-4C2A-A6DA-133922A80AD9}">
      <dgm:prSet/>
      <dgm:spPr/>
      <dgm:t>
        <a:bodyPr/>
        <a:lstStyle/>
        <a:p>
          <a:endParaRPr lang="en-US"/>
        </a:p>
      </dgm:t>
    </dgm:pt>
    <dgm:pt modelId="{07F47D8F-7F13-4A16-A9ED-599F92C9077E}" type="sibTrans" cxnId="{80F322F2-220B-4C2A-A6DA-133922A80AD9}">
      <dgm:prSet/>
      <dgm:spPr/>
      <dgm:t>
        <a:bodyPr/>
        <a:lstStyle/>
        <a:p>
          <a:endParaRPr lang="en-US"/>
        </a:p>
      </dgm:t>
    </dgm:pt>
    <dgm:pt modelId="{8A3F616E-7670-4491-8436-7B5A74D8FBD5}" type="pres">
      <dgm:prSet presAssocID="{66B18CAD-3277-40B7-834A-A67552DCD081}" presName="diagram" presStyleCnt="0">
        <dgm:presLayoutVars>
          <dgm:dir/>
          <dgm:resizeHandles val="exact"/>
        </dgm:presLayoutVars>
      </dgm:prSet>
      <dgm:spPr/>
      <dgm:t>
        <a:bodyPr/>
        <a:lstStyle/>
        <a:p>
          <a:endParaRPr lang="en-US"/>
        </a:p>
      </dgm:t>
    </dgm:pt>
    <dgm:pt modelId="{49EC97EA-A39D-4638-ABEF-C653B8D02B67}" type="pres">
      <dgm:prSet presAssocID="{A42B48D7-12E6-4772-BD4F-33D314192611}" presName="node" presStyleLbl="node1" presStyleIdx="0" presStyleCnt="6">
        <dgm:presLayoutVars>
          <dgm:bulletEnabled val="1"/>
        </dgm:presLayoutVars>
      </dgm:prSet>
      <dgm:spPr/>
      <dgm:t>
        <a:bodyPr/>
        <a:lstStyle/>
        <a:p>
          <a:endParaRPr lang="en-US"/>
        </a:p>
      </dgm:t>
    </dgm:pt>
    <dgm:pt modelId="{4B550D64-EF37-47BB-A09E-DA5E5C9D7C5F}" type="pres">
      <dgm:prSet presAssocID="{438E9F52-666F-442C-AF63-AADDEBDF24F5}" presName="sibTrans" presStyleCnt="0"/>
      <dgm:spPr/>
    </dgm:pt>
    <dgm:pt modelId="{384D47A6-3FE8-42BE-9447-50D6FA133B38}" type="pres">
      <dgm:prSet presAssocID="{D9814483-BF88-4A93-A797-C03FD37C8C89}" presName="node" presStyleLbl="node1" presStyleIdx="1" presStyleCnt="6">
        <dgm:presLayoutVars>
          <dgm:bulletEnabled val="1"/>
        </dgm:presLayoutVars>
      </dgm:prSet>
      <dgm:spPr/>
      <dgm:t>
        <a:bodyPr/>
        <a:lstStyle/>
        <a:p>
          <a:endParaRPr lang="en-US"/>
        </a:p>
      </dgm:t>
    </dgm:pt>
    <dgm:pt modelId="{5A3CD56A-72B7-4A2D-8895-2C2B39B3F3A0}" type="pres">
      <dgm:prSet presAssocID="{5EDBD0FE-A944-41C3-B436-7D16AC489816}" presName="sibTrans" presStyleCnt="0"/>
      <dgm:spPr/>
    </dgm:pt>
    <dgm:pt modelId="{640AFC0E-8802-4FB1-A152-02AA97E24A1E}" type="pres">
      <dgm:prSet presAssocID="{0DD8609D-CBA7-4EDA-AEB9-E7D4052127D1}" presName="node" presStyleLbl="node1" presStyleIdx="2" presStyleCnt="6">
        <dgm:presLayoutVars>
          <dgm:bulletEnabled val="1"/>
        </dgm:presLayoutVars>
      </dgm:prSet>
      <dgm:spPr/>
      <dgm:t>
        <a:bodyPr/>
        <a:lstStyle/>
        <a:p>
          <a:endParaRPr lang="en-US"/>
        </a:p>
      </dgm:t>
    </dgm:pt>
    <dgm:pt modelId="{12448FB7-1849-41C2-BCAB-E044D95EE91B}" type="pres">
      <dgm:prSet presAssocID="{96D31A90-B084-46EF-8D79-9099C30E5A43}" presName="sibTrans" presStyleCnt="0"/>
      <dgm:spPr/>
    </dgm:pt>
    <dgm:pt modelId="{5ED6F1F4-A29D-4C77-A8A8-1631924ACA58}" type="pres">
      <dgm:prSet presAssocID="{D2D696A5-45E9-480D-A4F4-4353DA33089C}" presName="node" presStyleLbl="node1" presStyleIdx="3" presStyleCnt="6">
        <dgm:presLayoutVars>
          <dgm:bulletEnabled val="1"/>
        </dgm:presLayoutVars>
      </dgm:prSet>
      <dgm:spPr/>
      <dgm:t>
        <a:bodyPr/>
        <a:lstStyle/>
        <a:p>
          <a:endParaRPr lang="en-US"/>
        </a:p>
      </dgm:t>
    </dgm:pt>
    <dgm:pt modelId="{C435CC0C-8E92-4C82-B027-F98C4D649093}" type="pres">
      <dgm:prSet presAssocID="{F785880A-FBA9-492E-96F1-24E93985E83F}" presName="sibTrans" presStyleCnt="0"/>
      <dgm:spPr/>
    </dgm:pt>
    <dgm:pt modelId="{B6CFDF21-FA4B-4865-8C9D-28F5625F110C}" type="pres">
      <dgm:prSet presAssocID="{8BA6F81A-FFA6-4D8A-B8E7-CC12524D9174}" presName="node" presStyleLbl="node1" presStyleIdx="4" presStyleCnt="6">
        <dgm:presLayoutVars>
          <dgm:bulletEnabled val="1"/>
        </dgm:presLayoutVars>
      </dgm:prSet>
      <dgm:spPr/>
      <dgm:t>
        <a:bodyPr/>
        <a:lstStyle/>
        <a:p>
          <a:endParaRPr lang="en-US"/>
        </a:p>
      </dgm:t>
    </dgm:pt>
    <dgm:pt modelId="{C355BB0F-6515-4618-A7EC-C39B3EDA4B83}" type="pres">
      <dgm:prSet presAssocID="{8B723322-7D54-4C2B-8B55-5A183643BED6}" presName="sibTrans" presStyleCnt="0"/>
      <dgm:spPr/>
    </dgm:pt>
    <dgm:pt modelId="{6FBCEA9C-B8B2-4FAC-BD9C-A2E4A613C239}" type="pres">
      <dgm:prSet presAssocID="{9900D453-7936-4020-86EB-7C0262F7C621}" presName="node" presStyleLbl="node1" presStyleIdx="5" presStyleCnt="6">
        <dgm:presLayoutVars>
          <dgm:bulletEnabled val="1"/>
        </dgm:presLayoutVars>
      </dgm:prSet>
      <dgm:spPr/>
      <dgm:t>
        <a:bodyPr/>
        <a:lstStyle/>
        <a:p>
          <a:endParaRPr lang="en-US"/>
        </a:p>
      </dgm:t>
    </dgm:pt>
  </dgm:ptLst>
  <dgm:cxnLst>
    <dgm:cxn modelId="{28140E3D-8AF1-4978-979B-97A8E4DF3EEC}" srcId="{66B18CAD-3277-40B7-834A-A67552DCD081}" destId="{8BA6F81A-FFA6-4D8A-B8E7-CC12524D9174}" srcOrd="4" destOrd="0" parTransId="{B5FF102A-37AB-4689-ABA1-2C7F0B633F5A}" sibTransId="{8B723322-7D54-4C2B-8B55-5A183643BED6}"/>
    <dgm:cxn modelId="{36BE5071-9E59-49F4-ABFD-F02E57C80C95}" srcId="{66B18CAD-3277-40B7-834A-A67552DCD081}" destId="{D9814483-BF88-4A93-A797-C03FD37C8C89}" srcOrd="1" destOrd="0" parTransId="{57626461-58A3-4300-9AC2-80EC171EC947}" sibTransId="{5EDBD0FE-A944-41C3-B436-7D16AC489816}"/>
    <dgm:cxn modelId="{18E5B4A1-0702-4588-9F08-D3CF13C3F6E3}" type="presOf" srcId="{D9814483-BF88-4A93-A797-C03FD37C8C89}" destId="{384D47A6-3FE8-42BE-9447-50D6FA133B38}" srcOrd="0" destOrd="0" presId="urn:microsoft.com/office/officeart/2005/8/layout/default"/>
    <dgm:cxn modelId="{E705CB8D-138D-42E2-8258-7AE633AF76F5}" srcId="{66B18CAD-3277-40B7-834A-A67552DCD081}" destId="{D2D696A5-45E9-480D-A4F4-4353DA33089C}" srcOrd="3" destOrd="0" parTransId="{C99C36F4-F718-4D09-8E0B-E4492D75611C}" sibTransId="{F785880A-FBA9-492E-96F1-24E93985E83F}"/>
    <dgm:cxn modelId="{6D9B5A09-D4EA-46F6-BA2C-4841B8147E43}" srcId="{66B18CAD-3277-40B7-834A-A67552DCD081}" destId="{A42B48D7-12E6-4772-BD4F-33D314192611}" srcOrd="0" destOrd="0" parTransId="{C86C8AA2-5F0E-4B90-BAC2-80819148AA12}" sibTransId="{438E9F52-666F-442C-AF63-AADDEBDF24F5}"/>
    <dgm:cxn modelId="{80F322F2-220B-4C2A-A6DA-133922A80AD9}" srcId="{66B18CAD-3277-40B7-834A-A67552DCD081}" destId="{9900D453-7936-4020-86EB-7C0262F7C621}" srcOrd="5" destOrd="0" parTransId="{B72941FD-087C-4195-9A71-4E3D342F0D58}" sibTransId="{07F47D8F-7F13-4A16-A9ED-599F92C9077E}"/>
    <dgm:cxn modelId="{25F438A5-2F2E-4665-8AB6-0C53DADF3395}" type="presOf" srcId="{0DD8609D-CBA7-4EDA-AEB9-E7D4052127D1}" destId="{640AFC0E-8802-4FB1-A152-02AA97E24A1E}" srcOrd="0" destOrd="0" presId="urn:microsoft.com/office/officeart/2005/8/layout/default"/>
    <dgm:cxn modelId="{63AD635C-1F69-4712-87C9-901DFE765965}" srcId="{66B18CAD-3277-40B7-834A-A67552DCD081}" destId="{0DD8609D-CBA7-4EDA-AEB9-E7D4052127D1}" srcOrd="2" destOrd="0" parTransId="{F9CA7692-391E-4E29-A4AB-8CAE58DA91F7}" sibTransId="{96D31A90-B084-46EF-8D79-9099C30E5A43}"/>
    <dgm:cxn modelId="{8A59DDAE-A4CF-4A45-B991-16155D50BA60}" type="presOf" srcId="{D2D696A5-45E9-480D-A4F4-4353DA33089C}" destId="{5ED6F1F4-A29D-4C77-A8A8-1631924ACA58}" srcOrd="0" destOrd="0" presId="urn:microsoft.com/office/officeart/2005/8/layout/default"/>
    <dgm:cxn modelId="{5B4D0AB9-1850-4B1C-8597-F6660E16EDA5}" type="presOf" srcId="{A42B48D7-12E6-4772-BD4F-33D314192611}" destId="{49EC97EA-A39D-4638-ABEF-C653B8D02B67}" srcOrd="0" destOrd="0" presId="urn:microsoft.com/office/officeart/2005/8/layout/default"/>
    <dgm:cxn modelId="{D72E0F10-872B-4382-B3D7-78AFA43153FB}" type="presOf" srcId="{9900D453-7936-4020-86EB-7C0262F7C621}" destId="{6FBCEA9C-B8B2-4FAC-BD9C-A2E4A613C239}" srcOrd="0" destOrd="0" presId="urn:microsoft.com/office/officeart/2005/8/layout/default"/>
    <dgm:cxn modelId="{363B5530-638A-4C5D-8A6D-B3F93BB0C8EF}" type="presOf" srcId="{8BA6F81A-FFA6-4D8A-B8E7-CC12524D9174}" destId="{B6CFDF21-FA4B-4865-8C9D-28F5625F110C}" srcOrd="0" destOrd="0" presId="urn:microsoft.com/office/officeart/2005/8/layout/default"/>
    <dgm:cxn modelId="{4A618395-3DD5-4C9C-B922-B41785CAADAD}" type="presOf" srcId="{66B18CAD-3277-40B7-834A-A67552DCD081}" destId="{8A3F616E-7670-4491-8436-7B5A74D8FBD5}" srcOrd="0" destOrd="0" presId="urn:microsoft.com/office/officeart/2005/8/layout/default"/>
    <dgm:cxn modelId="{1D582A40-597F-41F3-B13F-10BB645603D9}" type="presParOf" srcId="{8A3F616E-7670-4491-8436-7B5A74D8FBD5}" destId="{49EC97EA-A39D-4638-ABEF-C653B8D02B67}" srcOrd="0" destOrd="0" presId="urn:microsoft.com/office/officeart/2005/8/layout/default"/>
    <dgm:cxn modelId="{4CCDB474-AFA7-40B4-8270-1E4E06B062D4}" type="presParOf" srcId="{8A3F616E-7670-4491-8436-7B5A74D8FBD5}" destId="{4B550D64-EF37-47BB-A09E-DA5E5C9D7C5F}" srcOrd="1" destOrd="0" presId="urn:microsoft.com/office/officeart/2005/8/layout/default"/>
    <dgm:cxn modelId="{88881B53-6642-4D91-ACC6-DB8D95878827}" type="presParOf" srcId="{8A3F616E-7670-4491-8436-7B5A74D8FBD5}" destId="{384D47A6-3FE8-42BE-9447-50D6FA133B38}" srcOrd="2" destOrd="0" presId="urn:microsoft.com/office/officeart/2005/8/layout/default"/>
    <dgm:cxn modelId="{F13F7C8A-C753-466F-B459-44B34E242E52}" type="presParOf" srcId="{8A3F616E-7670-4491-8436-7B5A74D8FBD5}" destId="{5A3CD56A-72B7-4A2D-8895-2C2B39B3F3A0}" srcOrd="3" destOrd="0" presId="urn:microsoft.com/office/officeart/2005/8/layout/default"/>
    <dgm:cxn modelId="{F6875A8F-BDFC-4F7B-B173-789B0FBF778E}" type="presParOf" srcId="{8A3F616E-7670-4491-8436-7B5A74D8FBD5}" destId="{640AFC0E-8802-4FB1-A152-02AA97E24A1E}" srcOrd="4" destOrd="0" presId="urn:microsoft.com/office/officeart/2005/8/layout/default"/>
    <dgm:cxn modelId="{9E32E81E-B483-4841-8F43-6E2482FE1F6A}" type="presParOf" srcId="{8A3F616E-7670-4491-8436-7B5A74D8FBD5}" destId="{12448FB7-1849-41C2-BCAB-E044D95EE91B}" srcOrd="5" destOrd="0" presId="urn:microsoft.com/office/officeart/2005/8/layout/default"/>
    <dgm:cxn modelId="{E4F69BA1-8A2D-4589-8443-9ADE20188500}" type="presParOf" srcId="{8A3F616E-7670-4491-8436-7B5A74D8FBD5}" destId="{5ED6F1F4-A29D-4C77-A8A8-1631924ACA58}" srcOrd="6" destOrd="0" presId="urn:microsoft.com/office/officeart/2005/8/layout/default"/>
    <dgm:cxn modelId="{004B8CAB-9D50-4224-B9B4-A4609DF8BDC1}" type="presParOf" srcId="{8A3F616E-7670-4491-8436-7B5A74D8FBD5}" destId="{C435CC0C-8E92-4C82-B027-F98C4D649093}" srcOrd="7" destOrd="0" presId="urn:microsoft.com/office/officeart/2005/8/layout/default"/>
    <dgm:cxn modelId="{EB679FBF-B240-4CBB-9071-88A30D03228E}" type="presParOf" srcId="{8A3F616E-7670-4491-8436-7B5A74D8FBD5}" destId="{B6CFDF21-FA4B-4865-8C9D-28F5625F110C}" srcOrd="8" destOrd="0" presId="urn:microsoft.com/office/officeart/2005/8/layout/default"/>
    <dgm:cxn modelId="{C7B32C23-E03A-43C4-A1E1-1C88E7BB7717}" type="presParOf" srcId="{8A3F616E-7670-4491-8436-7B5A74D8FBD5}" destId="{C355BB0F-6515-4618-A7EC-C39B3EDA4B83}" srcOrd="9" destOrd="0" presId="urn:microsoft.com/office/officeart/2005/8/layout/default"/>
    <dgm:cxn modelId="{BE602891-BC35-417F-ADA3-12CA6177AEDD}" type="presParOf" srcId="{8A3F616E-7670-4491-8436-7B5A74D8FBD5}" destId="{6FBCEA9C-B8B2-4FAC-BD9C-A2E4A613C239}"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C97EA-A39D-4638-ABEF-C653B8D02B67}">
      <dsp:nvSpPr>
        <dsp:cNvPr id="0" name=""/>
        <dsp:cNvSpPr/>
      </dsp:nvSpPr>
      <dsp:spPr>
        <a:xfrm>
          <a:off x="0" y="372348"/>
          <a:ext cx="2464593" cy="1478756"/>
        </a:xfrm>
        <a:prstGeom prst="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latin typeface="Arial Narrow" panose="020B0606020202030204" pitchFamily="34" charset="0"/>
            </a:rPr>
            <a:t>Pre-Contemplation</a:t>
          </a:r>
        </a:p>
      </dsp:txBody>
      <dsp:txXfrm>
        <a:off x="0" y="372348"/>
        <a:ext cx="2464593" cy="1478756"/>
      </dsp:txXfrm>
    </dsp:sp>
    <dsp:sp modelId="{384D47A6-3FE8-42BE-9447-50D6FA133B38}">
      <dsp:nvSpPr>
        <dsp:cNvPr id="0" name=""/>
        <dsp:cNvSpPr/>
      </dsp:nvSpPr>
      <dsp:spPr>
        <a:xfrm>
          <a:off x="2711053" y="372348"/>
          <a:ext cx="2464593" cy="1478756"/>
        </a:xfrm>
        <a:prstGeom prst="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latin typeface="Arial Narrow" panose="020B0606020202030204" pitchFamily="34" charset="0"/>
            </a:rPr>
            <a:t>Contemplation</a:t>
          </a:r>
        </a:p>
      </dsp:txBody>
      <dsp:txXfrm>
        <a:off x="2711053" y="372348"/>
        <a:ext cx="2464593" cy="1478756"/>
      </dsp:txXfrm>
    </dsp:sp>
    <dsp:sp modelId="{640AFC0E-8802-4FB1-A152-02AA97E24A1E}">
      <dsp:nvSpPr>
        <dsp:cNvPr id="0" name=""/>
        <dsp:cNvSpPr/>
      </dsp:nvSpPr>
      <dsp:spPr>
        <a:xfrm>
          <a:off x="5422106" y="372348"/>
          <a:ext cx="2464593" cy="1478756"/>
        </a:xfrm>
        <a:prstGeom prst="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latin typeface="Arial Narrow" panose="020B0606020202030204" pitchFamily="34" charset="0"/>
            </a:rPr>
            <a:t>Preparation</a:t>
          </a:r>
          <a:endParaRPr lang="en-US" sz="2800" kern="1200" dirty="0"/>
        </a:p>
      </dsp:txBody>
      <dsp:txXfrm>
        <a:off x="5422106" y="372348"/>
        <a:ext cx="2464593" cy="1478756"/>
      </dsp:txXfrm>
    </dsp:sp>
    <dsp:sp modelId="{5ED6F1F4-A29D-4C77-A8A8-1631924ACA58}">
      <dsp:nvSpPr>
        <dsp:cNvPr id="0" name=""/>
        <dsp:cNvSpPr/>
      </dsp:nvSpPr>
      <dsp:spPr>
        <a:xfrm>
          <a:off x="0" y="2097563"/>
          <a:ext cx="2464593" cy="1478756"/>
        </a:xfrm>
        <a:prstGeom prst="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latin typeface="Arial Narrow" panose="020B0606020202030204" pitchFamily="34" charset="0"/>
            </a:rPr>
            <a:t>Action</a:t>
          </a:r>
        </a:p>
      </dsp:txBody>
      <dsp:txXfrm>
        <a:off x="0" y="2097563"/>
        <a:ext cx="2464593" cy="1478756"/>
      </dsp:txXfrm>
    </dsp:sp>
    <dsp:sp modelId="{B6CFDF21-FA4B-4865-8C9D-28F5625F110C}">
      <dsp:nvSpPr>
        <dsp:cNvPr id="0" name=""/>
        <dsp:cNvSpPr/>
      </dsp:nvSpPr>
      <dsp:spPr>
        <a:xfrm>
          <a:off x="2711053" y="2097563"/>
          <a:ext cx="2464593" cy="1478756"/>
        </a:xfrm>
        <a:prstGeom prst="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latin typeface="Arial Narrow" panose="020B0606020202030204" pitchFamily="34" charset="0"/>
            </a:rPr>
            <a:t>Maintenance</a:t>
          </a:r>
        </a:p>
      </dsp:txBody>
      <dsp:txXfrm>
        <a:off x="2711053" y="2097563"/>
        <a:ext cx="2464593" cy="1478756"/>
      </dsp:txXfrm>
    </dsp:sp>
    <dsp:sp modelId="{6FBCEA9C-B8B2-4FAC-BD9C-A2E4A613C239}">
      <dsp:nvSpPr>
        <dsp:cNvPr id="0" name=""/>
        <dsp:cNvSpPr/>
      </dsp:nvSpPr>
      <dsp:spPr>
        <a:xfrm>
          <a:off x="5422106" y="2097563"/>
          <a:ext cx="2464593" cy="1478756"/>
        </a:xfrm>
        <a:prstGeom prst="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latin typeface="Arial Narrow" panose="020B0606020202030204" pitchFamily="34" charset="0"/>
            </a:rPr>
            <a:t>Relapse/Recycle</a:t>
          </a:r>
        </a:p>
      </dsp:txBody>
      <dsp:txXfrm>
        <a:off x="5422106" y="2097563"/>
        <a:ext cx="2464593" cy="14787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DCD60-B490-407E-BE3F-1DF11B2DA87A}" type="datetimeFigureOut">
              <a:rPr lang="en-US" smtClean="0"/>
              <a:t>6/1/2021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46F02-8992-442B-B302-B3C5EB204BDA}" type="slidenum">
              <a:rPr lang="en-US" smtClean="0"/>
              <a:t>‹#›</a:t>
            </a:fld>
            <a:endParaRPr lang="en-US"/>
          </a:p>
        </p:txBody>
      </p:sp>
    </p:spTree>
    <p:extLst>
      <p:ext uri="{BB962C8B-B14F-4D97-AF65-F5344CB8AC3E}">
        <p14:creationId xmlns:p14="http://schemas.microsoft.com/office/powerpoint/2010/main" val="78353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K-N1zV9HCiU?list=PL1UEEdIVofbgt4d6sLAe5pulbPC"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youtu.be/K-N1zV9HCiU?list=PL1UDVLmMXEEdIVofbgt4d6sLAe5pulbPC"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baseline="0" dirty="0"/>
              <a:t>For today’s session we’re going to focus on bringing together everything we have discussed so far and connect motivational interviewing to the continuum of change that people often experience. We’ve already discussed motivational interviewing and its connection to supporting change, the importance of the spirit and processes of MI, as well as the use of specific skills. Now we’ll talk about how to put those into practice in the context of the continuum of change.   </a:t>
            </a:r>
            <a:endParaRPr lang="en-US" dirty="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a:t>
            </a:fld>
            <a:endParaRPr lang="en-US"/>
          </a:p>
        </p:txBody>
      </p:sp>
    </p:spTree>
    <p:extLst>
      <p:ext uri="{BB962C8B-B14F-4D97-AF65-F5344CB8AC3E}">
        <p14:creationId xmlns:p14="http://schemas.microsoft.com/office/powerpoint/2010/main" val="307421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none" strike="noStrike" baseline="0" dirty="0" smtClean="0">
                <a:solidFill>
                  <a:srgbClr val="000000"/>
                </a:solidFill>
                <a:effectLst/>
                <a:latin typeface="Calibri" panose="020F0502020204030204" pitchFamily="34" charset="0"/>
              </a:rPr>
              <a:t>Do</a:t>
            </a:r>
            <a:r>
              <a:rPr lang="en-US" sz="1200" b="1" i="0" u="none" strike="noStrike" baseline="0" dirty="0">
                <a:solidFill>
                  <a:srgbClr val="000000"/>
                </a:solidFill>
                <a:effectLst/>
                <a:latin typeface="Calibri" panose="020F0502020204030204" pitchFamily="34" charset="0"/>
              </a:rPr>
              <a:t>: </a:t>
            </a:r>
            <a:r>
              <a:rPr lang="en-US" sz="1200" b="0" i="0" u="none" strike="noStrike" baseline="0" dirty="0">
                <a:solidFill>
                  <a:srgbClr val="000000"/>
                </a:solidFill>
                <a:effectLst/>
                <a:latin typeface="Calibri" panose="020F0502020204030204" pitchFamily="34" charset="0"/>
              </a:rPr>
              <a:t>Play video clip and ask participants:</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did you hear that clues you in that the person is in preparation?</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are examples from your work of things people have said that they’re in preparation?</a:t>
            </a:r>
            <a:endParaRPr lang="en-US" sz="1200" b="1" i="0" u="none" strike="noStrike" baseline="0" dirty="0">
              <a:solidFill>
                <a:srgbClr val="000000"/>
              </a:solidFill>
              <a:effectLst/>
              <a:latin typeface="Calibri" panose="020F0502020204030204" pitchFamily="34" charset="0"/>
            </a:endParaRPr>
          </a:p>
          <a:p>
            <a:endParaRPr lang="en-US" baseline="0" dirty="0"/>
          </a:p>
          <a:p>
            <a:r>
              <a:rPr lang="en-US" b="1" dirty="0"/>
              <a:t>Video Link:</a:t>
            </a:r>
            <a:endParaRPr lang="en-US" dirty="0"/>
          </a:p>
          <a:p>
            <a:pPr fontAlgn="base"/>
            <a:r>
              <a:rPr lang="en-US" sz="1200" b="0" i="0" kern="1200" dirty="0">
                <a:solidFill>
                  <a:schemeClr val="tx1"/>
                </a:solidFill>
                <a:effectLst/>
                <a:latin typeface="+mn-lt"/>
                <a:ea typeface="+mn-ea"/>
                <a:cs typeface="+mn-cs"/>
                <a:hlinkClick r:id="rId3" tooltip="Original URL: https://youtu.be/K-N1zV9HCiU?list=PL1UDVLmMXEEdIVofbgt4d6sLAe5pulbPC. Click or tap if you trust this link."/>
              </a:rPr>
              <a:t>https://</a:t>
            </a:r>
            <a:r>
              <a:rPr lang="en-US" sz="1200" b="0" i="0" kern="1200" dirty="0" smtClean="0">
                <a:solidFill>
                  <a:schemeClr val="tx1"/>
                </a:solidFill>
                <a:effectLst/>
                <a:latin typeface="+mn-lt"/>
                <a:ea typeface="+mn-ea"/>
                <a:cs typeface="+mn-cs"/>
                <a:hlinkClick r:id="rId3" tooltip="Original URL: https://youtu.be/K-N1zV9HCiU?list=PL1UDVLmMXEEdIVofbgt4d6sLAe5pulbPC. Click or tap if you trust this link."/>
              </a:rPr>
              <a:t>youtu.be/K-N1zV9HCiU?list=PL1UEEdIVofbgt4d6sLAe5pulbPC</a:t>
            </a:r>
            <a:r>
              <a:rPr lang="en-US" sz="1200" b="0" i="0" kern="1200" dirty="0" smtClean="0">
                <a:solidFill>
                  <a:schemeClr val="tx1"/>
                </a:solidFill>
                <a:effectLst/>
                <a:latin typeface="+mn-lt"/>
                <a:ea typeface="+mn-ea"/>
                <a:cs typeface="+mn-cs"/>
                <a:hlinkClick r:id="rId4" tooltip="Original URL: https://youtu.be/K-N1zV9HCiU?list=PL1UDVLmMXEEdIVofbgt4d6sLAe5pulbPC. Click or tap if you trust this link."/>
              </a:rPr>
              <a:t>DVLmMX</a:t>
            </a:r>
            <a:endParaRPr lang="en-US" sz="1200" b="0" i="0" kern="1200"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10</a:t>
            </a:fld>
            <a:endParaRPr lang="en-US"/>
          </a:p>
        </p:txBody>
      </p:sp>
    </p:spTree>
    <p:extLst>
      <p:ext uri="{BB962C8B-B14F-4D97-AF65-F5344CB8AC3E}">
        <p14:creationId xmlns:p14="http://schemas.microsoft.com/office/powerpoint/2010/main" val="592351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none" strike="noStrike" baseline="0" dirty="0">
                <a:solidFill>
                  <a:srgbClr val="000000"/>
                </a:solidFill>
                <a:effectLst/>
                <a:latin typeface="Calibri" panose="020F0502020204030204" pitchFamily="34" charset="0"/>
              </a:rPr>
              <a:t>Do: </a:t>
            </a:r>
            <a:r>
              <a:rPr lang="en-US" sz="1200" b="0" i="0" u="none" strike="noStrike" baseline="0" dirty="0">
                <a:solidFill>
                  <a:srgbClr val="000000"/>
                </a:solidFill>
                <a:effectLst/>
                <a:latin typeface="Calibri" panose="020F0502020204030204" pitchFamily="34" charset="0"/>
              </a:rPr>
              <a:t>Play video clip and ask participants:</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did you hear that clues you in that the person is in action?</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are examples from your work of things people have said that suggest they’re in action?</a:t>
            </a:r>
          </a:p>
          <a:p>
            <a:pPr marL="0" indent="0">
              <a:buFontTx/>
              <a:buNone/>
            </a:pPr>
            <a:endParaRPr lang="en-US" sz="1200" b="1" i="0" u="none" strike="noStrike" baseline="0" dirty="0">
              <a:solidFill>
                <a:srgbClr val="000000"/>
              </a:solidFill>
              <a:effectLst/>
              <a:latin typeface="Calibri" panose="020F0502020204030204" pitchFamily="34" charset="0"/>
            </a:endParaRPr>
          </a:p>
          <a:p>
            <a:r>
              <a:rPr lang="en-US" b="1" dirty="0"/>
              <a:t>Video Link:</a:t>
            </a:r>
          </a:p>
          <a:p>
            <a:r>
              <a:rPr lang="en-US" dirty="0" smtClean="0"/>
              <a:t>https://youtu.be/yi63B4Nygos?list=PL1UDVLmMXEEdIVofbgt4d6sLAe5pulbPC</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11</a:t>
            </a:fld>
            <a:endParaRPr lang="en-US"/>
          </a:p>
        </p:txBody>
      </p:sp>
    </p:spTree>
    <p:extLst>
      <p:ext uri="{BB962C8B-B14F-4D97-AF65-F5344CB8AC3E}">
        <p14:creationId xmlns:p14="http://schemas.microsoft.com/office/powerpoint/2010/main" val="342534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none" strike="noStrike" baseline="0" dirty="0">
                <a:solidFill>
                  <a:srgbClr val="000000"/>
                </a:solidFill>
                <a:effectLst/>
                <a:latin typeface="Calibri" panose="020F0502020204030204" pitchFamily="34" charset="0"/>
              </a:rPr>
              <a:t>Do: </a:t>
            </a:r>
            <a:r>
              <a:rPr lang="en-US" sz="1200" b="0" i="0" u="none" strike="noStrike" baseline="0" dirty="0">
                <a:solidFill>
                  <a:srgbClr val="000000"/>
                </a:solidFill>
                <a:effectLst/>
                <a:latin typeface="Calibri" panose="020F0502020204030204" pitchFamily="34" charset="0"/>
              </a:rPr>
              <a:t>Play video clip and ask participants:</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did you hear that clues you in that the person is in maintenance?</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are examples from your work of things people have said that suggest they’re in maintenance?</a:t>
            </a:r>
          </a:p>
          <a:p>
            <a:pPr marL="0" indent="0">
              <a:buFontTx/>
              <a:buNone/>
            </a:pPr>
            <a:endParaRPr lang="en-US" sz="1200" b="1" i="0" u="none" strike="noStrike" baseline="0" dirty="0">
              <a:solidFill>
                <a:srgbClr val="000000"/>
              </a:solidFill>
              <a:effectLst/>
              <a:latin typeface="Calibri" panose="020F0502020204030204" pitchFamily="34" charset="0"/>
            </a:endParaRPr>
          </a:p>
          <a:p>
            <a:r>
              <a:rPr lang="en-US" b="1" dirty="0"/>
              <a:t>Video Link:</a:t>
            </a:r>
          </a:p>
          <a:p>
            <a:r>
              <a:rPr lang="en-US" dirty="0"/>
              <a:t>https://youtu.be/Drjv30vcOlM?list=PL1UDVLmMXEEdIVofbgt4d6sLAe5pulbPC</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12</a:t>
            </a:fld>
            <a:endParaRPr lang="en-US"/>
          </a:p>
        </p:txBody>
      </p:sp>
    </p:spTree>
    <p:extLst>
      <p:ext uri="{BB962C8B-B14F-4D97-AF65-F5344CB8AC3E}">
        <p14:creationId xmlns:p14="http://schemas.microsoft.com/office/powerpoint/2010/main" val="1040398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none" strike="noStrike" baseline="0" dirty="0">
                <a:solidFill>
                  <a:srgbClr val="000000"/>
                </a:solidFill>
                <a:effectLst/>
                <a:latin typeface="Calibri" panose="020F0502020204030204" pitchFamily="34" charset="0"/>
              </a:rPr>
              <a:t>Do: </a:t>
            </a:r>
            <a:r>
              <a:rPr lang="en-US" sz="1200" b="0" i="0" u="none" strike="noStrike" baseline="0" dirty="0">
                <a:solidFill>
                  <a:srgbClr val="000000"/>
                </a:solidFill>
                <a:effectLst/>
                <a:latin typeface="Calibri" panose="020F0502020204030204" pitchFamily="34" charset="0"/>
              </a:rPr>
              <a:t>Play video clip and ask participants:</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did you hear that clues you in that the person is in relapse/recycle?</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are examples from your work of things people have said that suggest they’re in relapse/recycle</a:t>
            </a:r>
            <a:r>
              <a:rPr lang="en-US" sz="1200" b="0" i="0" u="none" strike="noStrike" baseline="0" dirty="0" smtClean="0">
                <a:solidFill>
                  <a:srgbClr val="000000"/>
                </a:solidFill>
                <a:effectLst/>
                <a:latin typeface="Calibri" panose="020F0502020204030204" pitchFamily="34" charset="0"/>
              </a:rPr>
              <a:t>?</a:t>
            </a:r>
            <a:endParaRPr lang="en-US" sz="1200" b="0" i="0" u="none" strike="noStrike" baseline="0" dirty="0">
              <a:solidFill>
                <a:srgbClr val="000000"/>
              </a:solidFill>
              <a:effectLst/>
              <a:latin typeface="Calibri" panose="020F0502020204030204" pitchFamily="34" charset="0"/>
            </a:endParaRPr>
          </a:p>
          <a:p>
            <a:pPr marL="0" indent="0">
              <a:buFont typeface="Arial" panose="020B0604020202020204" pitchFamily="34" charset="0"/>
              <a:buNone/>
            </a:pPr>
            <a:endParaRPr lang="en-US" sz="1200" b="0" i="0" u="none" strike="noStrike" baseline="0" dirty="0">
              <a:solidFill>
                <a:srgbClr val="000000"/>
              </a:solidFill>
              <a:effectLst/>
              <a:latin typeface="Calibri" panose="020F0502020204030204" pitchFamily="34" charset="0"/>
            </a:endParaRPr>
          </a:p>
          <a:p>
            <a:r>
              <a:rPr lang="en-US" b="1" dirty="0"/>
              <a:t>Video Link:</a:t>
            </a:r>
          </a:p>
          <a:p>
            <a:r>
              <a:rPr lang="en-US" dirty="0" smtClean="0"/>
              <a:t>https://youtu.be/4xhLw0UUrvQ?list=PL1UDVLmMXEEdIVofbgt4d6sLAe5pulbPC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13</a:t>
            </a:fld>
            <a:endParaRPr lang="en-US"/>
          </a:p>
        </p:txBody>
      </p:sp>
    </p:spTree>
    <p:extLst>
      <p:ext uri="{BB962C8B-B14F-4D97-AF65-F5344CB8AC3E}">
        <p14:creationId xmlns:p14="http://schemas.microsoft.com/office/powerpoint/2010/main" val="388273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While the continuum of change does not represent a linear process, it can be a helpful concept to keep in mind when thinking about how to support someone in their change process. What is needed to support someone who is in pre-contemplation or contemplation as it relates to their target behavior is different than what is needed for someone who is in preparation or action. It is important to get a sense of where they are in the continuum so that there’s not a mismatch between what you’re doing and where they are. </a:t>
            </a:r>
          </a:p>
          <a:p>
            <a:endParaRPr lang="en-US" dirty="0"/>
          </a:p>
          <a:p>
            <a:r>
              <a:rPr lang="en-US" dirty="0"/>
              <a:t>Too often, we as practitioners approach the people we’re supporting as if they are all in preparation or action. We assume that they’re ready to make the change and we provide guidance and advice, set up meetings or activities, and then we may feel frustrated when the person doesn’t follow through. We have to remember that people come to us at all places along the continuum. We need to listen to them to learn where they are and then, using our MI spirit and skills, evoke motivation and change talk from them that will help move them closer to change, to resolve ambivalence, or reinforce the change they have already begun to make.</a:t>
            </a:r>
          </a:p>
          <a:p>
            <a:endParaRPr lang="en-US" dirty="0"/>
          </a:p>
          <a:p>
            <a:r>
              <a:rPr lang="en-US" dirty="0"/>
              <a:t>It’s also important to recognize that people may be in different places on the continuum for different behaviors. Remember that during the process of focusing you help people identify their goals for change and specify target behaviors. When considering the continuum of change you need to think about where the person is with each of the target behaviors because they may not all be in the same place. </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14</a:t>
            </a:fld>
            <a:endParaRPr lang="en-US"/>
          </a:p>
        </p:txBody>
      </p:sp>
    </p:spTree>
    <p:extLst>
      <p:ext uri="{BB962C8B-B14F-4D97-AF65-F5344CB8AC3E}">
        <p14:creationId xmlns:p14="http://schemas.microsoft.com/office/powerpoint/2010/main" val="190719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Say: </a:t>
            </a:r>
            <a:r>
              <a:rPr lang="en-US" b="0" baseline="0" dirty="0"/>
              <a:t>Let’s take a look at a few examples to see if you can get a sense of where the person is on the continuum of change and, based on that, what interventions you think would be best to help move them toward change. </a:t>
            </a:r>
          </a:p>
        </p:txBody>
      </p:sp>
      <p:sp>
        <p:nvSpPr>
          <p:cNvPr id="4" name="Slide Number Placeholder 3"/>
          <p:cNvSpPr>
            <a:spLocks noGrp="1"/>
          </p:cNvSpPr>
          <p:nvPr>
            <p:ph type="sldNum" sz="quarter" idx="10"/>
          </p:nvPr>
        </p:nvSpPr>
        <p:spPr/>
        <p:txBody>
          <a:bodyPr/>
          <a:lstStyle/>
          <a:p>
            <a:fld id="{D4E46F02-8992-442B-B302-B3C5EB204BDA}" type="slidenum">
              <a:rPr lang="en-US" smtClean="0"/>
              <a:t>15</a:t>
            </a:fld>
            <a:endParaRPr lang="en-US"/>
          </a:p>
        </p:txBody>
      </p:sp>
    </p:spTree>
    <p:extLst>
      <p:ext uri="{BB962C8B-B14F-4D97-AF65-F5344CB8AC3E}">
        <p14:creationId xmlns:p14="http://schemas.microsoft.com/office/powerpoint/2010/main" val="1143730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Do: </a:t>
            </a:r>
            <a:r>
              <a:rPr lang="en-US" b="0" baseline="0" dirty="0"/>
              <a:t>Ask for a volunteer to read the vignette out loud.  Then, a</a:t>
            </a:r>
            <a:r>
              <a:rPr lang="en-US" baseline="0" dirty="0"/>
              <a:t>sk participants the following questions:</a:t>
            </a:r>
          </a:p>
          <a:p>
            <a:pPr marL="228600" indent="-228600">
              <a:buFont typeface="Arial" panose="020B0604020202020204" pitchFamily="34" charset="0"/>
              <a:buChar char="•"/>
            </a:pPr>
            <a:r>
              <a:rPr lang="en-US" baseline="0" dirty="0"/>
              <a:t>What is Isaiah’s focus or goal for change?</a:t>
            </a:r>
          </a:p>
          <a:p>
            <a:pPr marL="228600" indent="-228600">
              <a:buFont typeface="Arial" panose="020B0604020202020204" pitchFamily="34" charset="0"/>
              <a:buChar char="•"/>
            </a:pPr>
            <a:r>
              <a:rPr lang="en-US" baseline="0" dirty="0"/>
              <a:t>Where on the continuum of change do you think Isaiah is?</a:t>
            </a:r>
          </a:p>
          <a:p>
            <a:pPr marL="685800" lvl="1" indent="-228600">
              <a:buFont typeface="Arial" panose="020B0604020202020204" pitchFamily="34" charset="0"/>
              <a:buChar char="•"/>
            </a:pPr>
            <a:r>
              <a:rPr lang="en-US" baseline="0" dirty="0"/>
              <a:t>What information indicated this to you?</a:t>
            </a:r>
          </a:p>
          <a:p>
            <a:pPr marL="228600" indent="-228600">
              <a:buFont typeface="Arial" panose="020B0604020202020204" pitchFamily="34" charset="0"/>
              <a:buChar char="•"/>
            </a:pPr>
            <a:r>
              <a:rPr lang="en-US" baseline="0" dirty="0"/>
              <a:t>What motivational strategies would you use to support Isaiah with making a change?</a:t>
            </a:r>
          </a:p>
          <a:p>
            <a:pPr marL="0" indent="0">
              <a:buFont typeface="Arial" panose="020B0604020202020204" pitchFamily="34" charset="0"/>
              <a:buNone/>
            </a:pPr>
            <a:endParaRPr lang="en-US" baseline="0" dirty="0"/>
          </a:p>
          <a:p>
            <a:pPr marL="0" indent="0">
              <a:buNone/>
            </a:pPr>
            <a:r>
              <a:rPr lang="en-US" b="1" baseline="0" dirty="0"/>
              <a:t>Trainer notes: </a:t>
            </a:r>
            <a:r>
              <a:rPr lang="en-US" b="0" baseline="0" dirty="0"/>
              <a:t>Isaiah’s goal for change is getting a new job, although you may need to ask Isaiah some addition questions to confirm that that’s what he’s interested in doing since it’s not entirely clear from the vignette. </a:t>
            </a:r>
          </a:p>
          <a:p>
            <a:pPr marL="0" indent="0">
              <a:buNone/>
            </a:pPr>
            <a:endParaRPr lang="en-US" b="1" baseline="0" dirty="0"/>
          </a:p>
          <a:p>
            <a:pPr marL="0" indent="0">
              <a:buNone/>
            </a:pPr>
            <a:r>
              <a:rPr lang="en-US" b="0" baseline="0" dirty="0"/>
              <a:t>Isaiah is mostly likely in pre-contemplation on the continuum. Indicators of this include Isaiah’s insistence that he has not played a role in his terminations and therefore doesn’t see a reason to change anything about his behavior at work. At this time, Isaiah believes that others are to blame for his terminations and he is not interested in talking more about his experiences. </a:t>
            </a:r>
          </a:p>
          <a:p>
            <a:pPr marL="0" indent="0">
              <a:buNone/>
            </a:pPr>
            <a:endParaRPr lang="en-US" b="0" baseline="0" dirty="0"/>
          </a:p>
          <a:p>
            <a:pPr marL="0" indent="0">
              <a:buNone/>
            </a:pPr>
            <a:r>
              <a:rPr lang="en-US" b="0" baseline="0" dirty="0"/>
              <a:t>Some motivational strategies to use with Isaiah include:</a:t>
            </a:r>
          </a:p>
          <a:p>
            <a:pPr marL="171450" indent="-171450">
              <a:buFont typeface="Arial" panose="020B0604020202020204" pitchFamily="34" charset="0"/>
              <a:buChar char="•"/>
            </a:pPr>
            <a:r>
              <a:rPr lang="en-US" b="0" baseline="0" dirty="0"/>
              <a:t>Focus on building the therapeutic relationship, spend time establishing rapport and building trust.</a:t>
            </a:r>
          </a:p>
          <a:p>
            <a:pPr marL="171450" indent="-171450">
              <a:buFont typeface="Arial" panose="020B0604020202020204" pitchFamily="34" charset="0"/>
              <a:buChar char="•"/>
            </a:pPr>
            <a:r>
              <a:rPr lang="en-US" b="0" baseline="0" dirty="0"/>
              <a:t>Ask Isaiah open ended questions and listen to his responses to understand his experiences better. Elicit Isaiah’s perception of the problem. </a:t>
            </a:r>
          </a:p>
          <a:p>
            <a:pPr marL="171450" indent="-171450">
              <a:buFont typeface="Arial" panose="020B0604020202020204" pitchFamily="34" charset="0"/>
              <a:buChar char="•"/>
            </a:pPr>
            <a:r>
              <a:rPr lang="en-US" b="0" baseline="0" dirty="0"/>
              <a:t>Use reflections and affirmations to let Isaiah know that you understand his perspective.</a:t>
            </a:r>
          </a:p>
          <a:p>
            <a:pPr marL="171450" indent="-171450">
              <a:buFont typeface="Arial" panose="020B0604020202020204" pitchFamily="34" charset="0"/>
              <a:buChar char="•"/>
            </a:pPr>
            <a:r>
              <a:rPr lang="en-US" b="0" baseline="0" dirty="0"/>
              <a:t>Examine discrepancies between Isaiah’s perception of the problem and other feedback or input he’s received. Only do this after a relationship has been built.</a:t>
            </a:r>
            <a:endParaRPr lang="en-US" baseline="0" dirty="0"/>
          </a:p>
        </p:txBody>
      </p:sp>
      <p:sp>
        <p:nvSpPr>
          <p:cNvPr id="4" name="Slide Number Placeholder 3"/>
          <p:cNvSpPr>
            <a:spLocks noGrp="1"/>
          </p:cNvSpPr>
          <p:nvPr>
            <p:ph type="sldNum" sz="quarter" idx="10"/>
          </p:nvPr>
        </p:nvSpPr>
        <p:spPr/>
        <p:txBody>
          <a:bodyPr/>
          <a:lstStyle/>
          <a:p>
            <a:fld id="{D4E46F02-8992-442B-B302-B3C5EB204BDA}" type="slidenum">
              <a:rPr lang="en-US" smtClean="0"/>
              <a:t>16</a:t>
            </a:fld>
            <a:endParaRPr lang="en-US"/>
          </a:p>
        </p:txBody>
      </p:sp>
    </p:spTree>
    <p:extLst>
      <p:ext uri="{BB962C8B-B14F-4D97-AF65-F5344CB8AC3E}">
        <p14:creationId xmlns:p14="http://schemas.microsoft.com/office/powerpoint/2010/main" val="1206248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Do: </a:t>
            </a:r>
            <a:r>
              <a:rPr lang="en-US" b="0" baseline="0" dirty="0"/>
              <a:t>Ask for a volunteer to read the vignette out loud.  Then, a</a:t>
            </a:r>
            <a:r>
              <a:rPr lang="en-US" baseline="0" dirty="0"/>
              <a:t>sk participants the following questions:</a:t>
            </a:r>
          </a:p>
          <a:p>
            <a:pPr marL="228600" indent="-228600">
              <a:buFont typeface="Arial" panose="020B0604020202020204" pitchFamily="34" charset="0"/>
              <a:buChar char="•"/>
            </a:pPr>
            <a:r>
              <a:rPr lang="en-US" baseline="0" dirty="0"/>
              <a:t>What is Isaiah’s focus or goal for change?</a:t>
            </a:r>
          </a:p>
          <a:p>
            <a:pPr marL="228600" indent="-228600">
              <a:buFont typeface="Arial" panose="020B0604020202020204" pitchFamily="34" charset="0"/>
              <a:buChar char="•"/>
            </a:pPr>
            <a:r>
              <a:rPr lang="en-US" baseline="0" dirty="0"/>
              <a:t>Where on the continuum of change do you think Isaiah is?</a:t>
            </a:r>
          </a:p>
          <a:p>
            <a:pPr marL="685800" lvl="1" indent="-228600">
              <a:buFont typeface="Arial" panose="020B0604020202020204" pitchFamily="34" charset="0"/>
              <a:buChar char="•"/>
            </a:pPr>
            <a:r>
              <a:rPr lang="en-US" baseline="0" dirty="0"/>
              <a:t>What information indicated this to you?</a:t>
            </a:r>
          </a:p>
          <a:p>
            <a:pPr marL="228600" indent="-228600">
              <a:buFont typeface="Arial" panose="020B0604020202020204" pitchFamily="34" charset="0"/>
              <a:buChar char="•"/>
            </a:pPr>
            <a:r>
              <a:rPr lang="en-US" baseline="0" dirty="0"/>
              <a:t>What motivational strategies would you use to support Isaiah with making a change?</a:t>
            </a:r>
          </a:p>
          <a:p>
            <a:pPr marL="0" indent="0">
              <a:buFont typeface="Arial" panose="020B0604020202020204" pitchFamily="34" charset="0"/>
              <a:buNone/>
            </a:pPr>
            <a:endParaRPr lang="en-US" baseline="0" dirty="0"/>
          </a:p>
          <a:p>
            <a:pPr marL="0" indent="0">
              <a:buNone/>
            </a:pPr>
            <a:r>
              <a:rPr lang="en-US" b="1" baseline="0" dirty="0"/>
              <a:t>Trainer notes: </a:t>
            </a:r>
            <a:r>
              <a:rPr lang="en-US" b="0" baseline="0" dirty="0"/>
              <a:t>Isaiah’s goal for change is getting a new job, although you may need to ask Isaiah some addition questions to confirm that that’s what he’s interested in doing since it’s not entirely clear from the vignette. </a:t>
            </a:r>
          </a:p>
          <a:p>
            <a:pPr marL="0" indent="0">
              <a:buNone/>
            </a:pPr>
            <a:endParaRPr lang="en-US" b="1" baseline="0" dirty="0"/>
          </a:p>
          <a:p>
            <a:pPr marL="0" indent="0">
              <a:buNone/>
            </a:pPr>
            <a:r>
              <a:rPr lang="en-US" b="0" baseline="0" dirty="0"/>
              <a:t>Isaiah is mostly likely in pre-contemplation on the continuum. Indicators of this include Isaiah’s insistence that he has not played a role in his terminations and therefore doesn’t see a reason to change anything about his behavior at work. At this time, Isaiah believes that others are to blame for his terminations and he is not interested in talking more about his experiences. </a:t>
            </a:r>
          </a:p>
          <a:p>
            <a:pPr marL="0" indent="0">
              <a:buNone/>
            </a:pPr>
            <a:endParaRPr lang="en-US" b="0" baseline="0" dirty="0"/>
          </a:p>
          <a:p>
            <a:pPr marL="0" indent="0">
              <a:buNone/>
            </a:pPr>
            <a:r>
              <a:rPr lang="en-US" b="0" baseline="0" dirty="0"/>
              <a:t>Some motivational strategies to use with Isaiah include:</a:t>
            </a:r>
          </a:p>
          <a:p>
            <a:pPr marL="171450" indent="-171450">
              <a:buFont typeface="Arial" panose="020B0604020202020204" pitchFamily="34" charset="0"/>
              <a:buChar char="•"/>
            </a:pPr>
            <a:r>
              <a:rPr lang="en-US" b="0" baseline="0" dirty="0"/>
              <a:t>Focus on building the therapeutic relationship, spend time establishing rapport and building trust.</a:t>
            </a:r>
          </a:p>
          <a:p>
            <a:pPr marL="171450" indent="-171450">
              <a:buFont typeface="Arial" panose="020B0604020202020204" pitchFamily="34" charset="0"/>
              <a:buChar char="•"/>
            </a:pPr>
            <a:r>
              <a:rPr lang="en-US" b="0" baseline="0" dirty="0"/>
              <a:t>Ask Isaiah open ended questions and listen to his responses to understand his experiences better. Elicit Isaiah’s perception of the problem. </a:t>
            </a:r>
          </a:p>
          <a:p>
            <a:pPr marL="171450" indent="-171450">
              <a:buFont typeface="Arial" panose="020B0604020202020204" pitchFamily="34" charset="0"/>
              <a:buChar char="•"/>
            </a:pPr>
            <a:r>
              <a:rPr lang="en-US" b="0" baseline="0" dirty="0"/>
              <a:t>Use reflections and affirmations to let Isaiah know that you understand his perspective.</a:t>
            </a:r>
          </a:p>
          <a:p>
            <a:pPr marL="171450" indent="-171450">
              <a:buFont typeface="Arial" panose="020B0604020202020204" pitchFamily="34" charset="0"/>
              <a:buChar char="•"/>
            </a:pPr>
            <a:r>
              <a:rPr lang="en-US" b="0" baseline="0" dirty="0"/>
              <a:t>Examine discrepancies between Isaiah’s perception of the problem and other feedback or input he’s received. Only do this after a relationship has been built.</a:t>
            </a:r>
            <a:endParaRPr lang="en-US" baseline="0" dirty="0"/>
          </a:p>
        </p:txBody>
      </p:sp>
      <p:sp>
        <p:nvSpPr>
          <p:cNvPr id="4" name="Slide Number Placeholder 3"/>
          <p:cNvSpPr>
            <a:spLocks noGrp="1"/>
          </p:cNvSpPr>
          <p:nvPr>
            <p:ph type="sldNum" sz="quarter" idx="10"/>
          </p:nvPr>
        </p:nvSpPr>
        <p:spPr/>
        <p:txBody>
          <a:bodyPr/>
          <a:lstStyle/>
          <a:p>
            <a:fld id="{D4E46F02-8992-442B-B302-B3C5EB204BDA}" type="slidenum">
              <a:rPr lang="en-US" smtClean="0"/>
              <a:t>17</a:t>
            </a:fld>
            <a:endParaRPr lang="en-US"/>
          </a:p>
        </p:txBody>
      </p:sp>
    </p:spTree>
    <p:extLst>
      <p:ext uri="{BB962C8B-B14F-4D97-AF65-F5344CB8AC3E}">
        <p14:creationId xmlns:p14="http://schemas.microsoft.com/office/powerpoint/2010/main" val="1996707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Say</a:t>
            </a:r>
            <a:r>
              <a:rPr lang="en-US" b="1" baseline="0" dirty="0"/>
              <a:t>: </a:t>
            </a:r>
            <a:r>
              <a:rPr lang="en-US" b="0" baseline="0" dirty="0"/>
              <a:t>Let’s move on to vignette #2</a:t>
            </a:r>
            <a:r>
              <a:rPr lang="en-US" baseline="0" dirty="0"/>
              <a:t>.  </a:t>
            </a:r>
          </a:p>
          <a:p>
            <a:endParaRPr lang="en-US" baseline="0" dirty="0"/>
          </a:p>
          <a:p>
            <a:r>
              <a:rPr lang="en-US" b="1" baseline="0" dirty="0"/>
              <a:t>Do: </a:t>
            </a:r>
            <a:r>
              <a:rPr lang="en-US" b="0" baseline="0" dirty="0"/>
              <a:t>Ask for a volunteer to read the vignette out loud.  Then, a</a:t>
            </a:r>
            <a:r>
              <a:rPr lang="en-US" baseline="0" dirty="0"/>
              <a:t>sk participants the following questions:</a:t>
            </a:r>
          </a:p>
          <a:p>
            <a:pPr marL="228600" indent="-228600">
              <a:buFont typeface="Arial" panose="020B0604020202020204" pitchFamily="34" charset="0"/>
              <a:buChar char="•"/>
            </a:pPr>
            <a:r>
              <a:rPr lang="en-US" baseline="0" dirty="0"/>
              <a:t>What is Nia’s focus or goal for change?</a:t>
            </a:r>
          </a:p>
          <a:p>
            <a:pPr marL="228600" indent="-228600">
              <a:buFont typeface="Arial" panose="020B0604020202020204" pitchFamily="34" charset="0"/>
              <a:buChar char="•"/>
            </a:pPr>
            <a:r>
              <a:rPr lang="en-US" baseline="0" dirty="0"/>
              <a:t>Where on the continuum of change do you think Nia is?</a:t>
            </a:r>
          </a:p>
          <a:p>
            <a:pPr marL="685800" lvl="1" indent="-228600">
              <a:buFont typeface="Arial" panose="020B0604020202020204" pitchFamily="34" charset="0"/>
              <a:buChar char="•"/>
            </a:pPr>
            <a:r>
              <a:rPr lang="en-US" baseline="0" dirty="0"/>
              <a:t>What information indicated this to you?</a:t>
            </a:r>
          </a:p>
          <a:p>
            <a:pPr marL="228600" indent="-228600">
              <a:buFont typeface="Arial" panose="020B0604020202020204" pitchFamily="34" charset="0"/>
              <a:buChar char="•"/>
            </a:pPr>
            <a:r>
              <a:rPr lang="en-US" baseline="0" dirty="0"/>
              <a:t>What motivational strategies would you use to support Nia with making a change?</a:t>
            </a:r>
          </a:p>
          <a:p>
            <a:pPr marL="0" indent="0">
              <a:buNone/>
            </a:pPr>
            <a:endParaRPr lang="en-US" b="1" baseline="0" dirty="0"/>
          </a:p>
          <a:p>
            <a:pPr marL="0" indent="0">
              <a:buNone/>
            </a:pPr>
            <a:r>
              <a:rPr lang="en-US" b="1" baseline="0" dirty="0"/>
              <a:t>Trainer notes: </a:t>
            </a:r>
            <a:r>
              <a:rPr lang="en-US" b="0" baseline="0" dirty="0"/>
              <a:t>Nia’s focus is the goal of losing weight, but she has two different target behaviors. The first target behavior is exercising at the gym and the second is cooking healthier meals. It’s important to distinguish between different target behaviors because people can be at different places in the continuum of change for each target behavior. </a:t>
            </a:r>
          </a:p>
          <a:p>
            <a:pPr marL="0" indent="0">
              <a:buNone/>
            </a:pPr>
            <a:endParaRPr lang="en-US" b="0" baseline="0" dirty="0"/>
          </a:p>
          <a:p>
            <a:pPr marL="0" indent="0">
              <a:buNone/>
            </a:pPr>
            <a:r>
              <a:rPr lang="en-US" b="0" baseline="0" dirty="0"/>
              <a:t>Regarding the </a:t>
            </a:r>
            <a:r>
              <a:rPr lang="en-US" b="0" baseline="0" dirty="0" smtClean="0"/>
              <a:t>gym, </a:t>
            </a:r>
            <a:r>
              <a:rPr lang="en-US" b="0" baseline="0" dirty="0"/>
              <a:t>it seems that Nia is somewhere between contemplation and preparation. She has a gym membership which suggests she is at least in preparation, however, consistent reasoning to not go to the gym suggests she may be closer to contemplation. In terms of cooking healthier meals, it seems that Nia is in the action stage. We know this because she has shared that she has, in fact, been cooking healthier meals.  </a:t>
            </a:r>
          </a:p>
          <a:p>
            <a:pPr marL="0" indent="0">
              <a:buNone/>
            </a:pPr>
            <a:endParaRPr lang="en-US" b="0" baseline="0" dirty="0"/>
          </a:p>
          <a:p>
            <a:pPr marL="0" indent="0">
              <a:buNone/>
            </a:pPr>
            <a:r>
              <a:rPr lang="en-US" b="0" baseline="0" dirty="0"/>
              <a:t>In terms of motivational strategies, it’s important to recognize that different strategies are likely necessary because Nia is at different places on the continuum with regard to her target behaviors. </a:t>
            </a:r>
          </a:p>
          <a:p>
            <a:pPr marL="0" indent="0">
              <a:buNone/>
            </a:pPr>
            <a:endParaRPr lang="en-US" b="0" baseline="0" dirty="0"/>
          </a:p>
          <a:p>
            <a:pPr marL="0" indent="0">
              <a:buNone/>
            </a:pPr>
            <a:r>
              <a:rPr lang="en-US" b="0" baseline="0" dirty="0"/>
              <a:t>Regarding Nia’s target behavior of exercising at the gym, because she’s in contemplation/preparation, you want to focus on strengthening her internal motivation to change. You can do this by evoking change talk, eliciting statements of intent and commitment to make the change, asking about any barriers or obstacles that are getting in the way and how they could be addressed, and asking Nia what has worked in the past since this is something she has previously had success with. This could also be a time to strengthen the change plan. </a:t>
            </a:r>
          </a:p>
          <a:p>
            <a:pPr marL="0" inden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terms of Nia’s target of cooking healthier meals, we recognize that she is in action and when someone is in action you want to continue to support the person to implement their change plan. You can help Nia identify potential future challenges and develop plans to cope with them in advance to try to avoid relapse. You can also affirm and reinforce the progress Nia has made. </a:t>
            </a:r>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18</a:t>
            </a:fld>
            <a:endParaRPr lang="en-US"/>
          </a:p>
        </p:txBody>
      </p:sp>
    </p:spTree>
    <p:extLst>
      <p:ext uri="{BB962C8B-B14F-4D97-AF65-F5344CB8AC3E}">
        <p14:creationId xmlns:p14="http://schemas.microsoft.com/office/powerpoint/2010/main" val="2201522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Say</a:t>
            </a:r>
            <a:r>
              <a:rPr lang="en-US" b="1" baseline="0" dirty="0"/>
              <a:t>: </a:t>
            </a:r>
            <a:r>
              <a:rPr lang="en-US" b="0" baseline="0" dirty="0"/>
              <a:t>Let’s move on to vignette #2</a:t>
            </a:r>
            <a:r>
              <a:rPr lang="en-US" baseline="0" dirty="0"/>
              <a:t>.  </a:t>
            </a:r>
          </a:p>
          <a:p>
            <a:endParaRPr lang="en-US" baseline="0" dirty="0"/>
          </a:p>
          <a:p>
            <a:r>
              <a:rPr lang="en-US" b="1" baseline="0" dirty="0"/>
              <a:t>Do: </a:t>
            </a:r>
            <a:r>
              <a:rPr lang="en-US" b="0" baseline="0" dirty="0"/>
              <a:t>Ask for a volunteer to read the vignette out loud.  Then, a</a:t>
            </a:r>
            <a:r>
              <a:rPr lang="en-US" baseline="0" dirty="0"/>
              <a:t>sk participants the following questions:</a:t>
            </a:r>
          </a:p>
          <a:p>
            <a:pPr marL="228600" indent="-228600">
              <a:buFont typeface="Arial" panose="020B0604020202020204" pitchFamily="34" charset="0"/>
              <a:buChar char="•"/>
            </a:pPr>
            <a:r>
              <a:rPr lang="en-US" baseline="0" dirty="0"/>
              <a:t>What is Nia’s focus or goal for change?</a:t>
            </a:r>
          </a:p>
          <a:p>
            <a:pPr marL="228600" indent="-228600">
              <a:buFont typeface="Arial" panose="020B0604020202020204" pitchFamily="34" charset="0"/>
              <a:buChar char="•"/>
            </a:pPr>
            <a:r>
              <a:rPr lang="en-US" baseline="0" dirty="0"/>
              <a:t>Where on the continuum of change do you think Nia is?</a:t>
            </a:r>
          </a:p>
          <a:p>
            <a:pPr marL="685800" lvl="1" indent="-228600">
              <a:buFont typeface="Arial" panose="020B0604020202020204" pitchFamily="34" charset="0"/>
              <a:buChar char="•"/>
            </a:pPr>
            <a:r>
              <a:rPr lang="en-US" baseline="0" dirty="0"/>
              <a:t>What information indicated this to you?</a:t>
            </a:r>
          </a:p>
          <a:p>
            <a:pPr marL="228600" indent="-228600">
              <a:buFont typeface="Arial" panose="020B0604020202020204" pitchFamily="34" charset="0"/>
              <a:buChar char="•"/>
            </a:pPr>
            <a:r>
              <a:rPr lang="en-US" baseline="0" dirty="0"/>
              <a:t>What motivational strategies would you use to support Nia with making a change?</a:t>
            </a:r>
          </a:p>
          <a:p>
            <a:pPr marL="0" indent="0">
              <a:buNone/>
            </a:pPr>
            <a:endParaRPr lang="en-US" b="1" baseline="0" dirty="0"/>
          </a:p>
          <a:p>
            <a:pPr marL="0" indent="0">
              <a:buNone/>
            </a:pPr>
            <a:r>
              <a:rPr lang="en-US" b="1" baseline="0" dirty="0"/>
              <a:t>Trainer notes: </a:t>
            </a:r>
            <a:r>
              <a:rPr lang="en-US" b="0" baseline="0" dirty="0"/>
              <a:t>Nia’s focus is the goal of losing weight, but she has two different target behaviors. The first target behavior is exercising at the gym and the second is cooking healthier meals. It’s important to distinguish between different target behaviors because people can be at different places in the continuum of change for each target behavior. </a:t>
            </a:r>
          </a:p>
          <a:p>
            <a:pPr marL="0" indent="0">
              <a:buNone/>
            </a:pPr>
            <a:endParaRPr lang="en-US" b="0" baseline="0" dirty="0"/>
          </a:p>
          <a:p>
            <a:pPr marL="0" indent="0">
              <a:buNone/>
            </a:pPr>
            <a:r>
              <a:rPr lang="en-US" b="0" baseline="0" dirty="0"/>
              <a:t>Regarding the gym it seems that Nia is somewhere between contemplation and preparation. She has a gym membership which suggests she is at least in preparation, however, consistent reasoning to not go to the gym suggests she may be closer to contemplation. In terms of cooking healthier meals, it seems that Nia is in the action stage. We know this because she has shared that she has, in fact, been cooking healthier meals.  </a:t>
            </a:r>
          </a:p>
          <a:p>
            <a:pPr marL="0" indent="0">
              <a:buNone/>
            </a:pPr>
            <a:endParaRPr lang="en-US" b="0" baseline="0" dirty="0"/>
          </a:p>
          <a:p>
            <a:pPr marL="0" indent="0">
              <a:buNone/>
            </a:pPr>
            <a:r>
              <a:rPr lang="en-US" b="0" baseline="0" dirty="0"/>
              <a:t>In terms of motivational strategies, it’s important to recognize that different strategies are likely necessary because Nia is at different places on the continuum with regard to her target behaviors. </a:t>
            </a:r>
          </a:p>
          <a:p>
            <a:pPr marL="0" indent="0">
              <a:buNone/>
            </a:pPr>
            <a:endParaRPr lang="en-US" b="0" baseline="0" dirty="0"/>
          </a:p>
          <a:p>
            <a:pPr marL="0" indent="0">
              <a:buNone/>
            </a:pPr>
            <a:r>
              <a:rPr lang="en-US" b="0" baseline="0" dirty="0"/>
              <a:t>Regarding Nia’s target behavior of exercising at the gym, because she’s in contemplation/preparation, you want to focus on strengthening her internal motivation to change. You can do this by evoking change talk, eliciting statements of intent and commitment to make the change, asking about any barriers or obstacles that are getting in the way and how they could be addressed, and asking Nia what has worked in the past since this is something she has previously had success with. This could also be a time to strengthen the change plan. </a:t>
            </a:r>
          </a:p>
          <a:p>
            <a:pPr marL="0" inden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terms of Nia’s target of cooking healthier meals, we recognize that she is in action and when someone is in action you want to continue to support the person to implement their change plan. You can help Nia identify potential future challenges and develop plans to cope with them in advance to try to avoid relapse. You can also affirm and reinforce the progress Nia has made. </a:t>
            </a:r>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19</a:t>
            </a:fld>
            <a:endParaRPr lang="en-US"/>
          </a:p>
        </p:txBody>
      </p:sp>
    </p:spTree>
    <p:extLst>
      <p:ext uri="{BB962C8B-B14F-4D97-AF65-F5344CB8AC3E}">
        <p14:creationId xmlns:p14="http://schemas.microsoft.com/office/powerpoint/2010/main" val="184418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During the last session we reviewed and practiced complex reflections, </a:t>
            </a:r>
            <a:r>
              <a:rPr lang="en-US" baseline="0" dirty="0">
                <a:cs typeface="Calibri"/>
              </a:rPr>
              <a:t>including feeling, meaning, double sided, and amplified reflections. Like simple reflections, complex reflections communicate back to the speaker what you heard them say, but they go beyond simple reflections by including an interpretation of what may be communicated at an unspoken level or below the surface of the specific words the person is sharing. Complex reflections are a way of testing your understanding of what is really going on for the person and deepening the conversation. </a:t>
            </a:r>
          </a:p>
          <a:p>
            <a:endParaRPr lang="en-US" baseline="0" dirty="0">
              <a:cs typeface="Calibri"/>
            </a:endParaRPr>
          </a:p>
          <a:p>
            <a:r>
              <a:rPr lang="en-US" baseline="0" dirty="0">
                <a:cs typeface="Calibri"/>
              </a:rPr>
              <a:t>We also talked about summaries. Summaries are a special type of reflection in that they communicate back to the person what they shared, but they’re special in that they serve additional purposes. Summaries can be used throughout a conversation to collect the information that’s been gathered so far and bring the information together in a related way; to highlight important parts of the discussion; to strategically highlight certain information and minimize other information; to link current information with information that’s been shared previously; and to transition to the end of your discussion, switch between topics, or shift the direction of the conversation if it has become stuck.  </a:t>
            </a:r>
          </a:p>
          <a:p>
            <a:endParaRPr lang="en-US" baseline="0" dirty="0">
              <a:cs typeface="Calibri"/>
            </a:endParaRP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Ask participants: </a:t>
            </a:r>
          </a:p>
          <a:p>
            <a:pPr lvl="0"/>
            <a:r>
              <a:rPr lang="en-US" sz="1200" kern="1200" dirty="0">
                <a:solidFill>
                  <a:schemeClr val="tx1"/>
                </a:solidFill>
                <a:effectLst/>
                <a:latin typeface="+mn-lt"/>
                <a:ea typeface="+mn-ea"/>
                <a:cs typeface="+mn-cs"/>
              </a:rPr>
              <a:t>What was the most important thing you took away from Module 5?</a:t>
            </a:r>
          </a:p>
          <a:p>
            <a:pPr lvl="0"/>
            <a:r>
              <a:rPr lang="en-US" sz="1200" kern="1200" dirty="0">
                <a:solidFill>
                  <a:schemeClr val="tx1"/>
                </a:solidFill>
                <a:effectLst/>
                <a:latin typeface="+mn-lt"/>
                <a:ea typeface="+mn-ea"/>
                <a:cs typeface="+mn-cs"/>
              </a:rPr>
              <a:t>How did your work with participants change based on what you learned in Module 5?</a:t>
            </a:r>
          </a:p>
          <a:p>
            <a:pPr lvl="0"/>
            <a:r>
              <a:rPr lang="en-US" sz="1200" kern="1200" dirty="0">
                <a:solidFill>
                  <a:schemeClr val="tx1"/>
                </a:solidFill>
                <a:effectLst/>
                <a:latin typeface="+mn-lt"/>
                <a:ea typeface="+mn-ea"/>
                <a:cs typeface="+mn-cs"/>
              </a:rPr>
              <a:t>What questions do you have about what was covered in Module 5?</a:t>
            </a:r>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46F02-8992-442B-B302-B3C5EB204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26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 </a:t>
            </a:r>
            <a:r>
              <a:rPr lang="en-US" b="0" baseline="0" dirty="0"/>
              <a:t>Here is our third and last vignette.  </a:t>
            </a:r>
          </a:p>
          <a:p>
            <a:endParaRPr lang="en-US" b="0" baseline="0" dirty="0"/>
          </a:p>
          <a:p>
            <a:r>
              <a:rPr lang="en-US" b="1" baseline="0" dirty="0"/>
              <a:t>Do: </a:t>
            </a:r>
            <a:r>
              <a:rPr lang="en-US" b="0" baseline="0" dirty="0"/>
              <a:t>Ask for a volunteer to read the vignette out loud.  Then, a</a:t>
            </a:r>
            <a:r>
              <a:rPr lang="en-US" baseline="0" dirty="0"/>
              <a:t>sk the participants the following questions:</a:t>
            </a:r>
          </a:p>
          <a:p>
            <a:pPr marL="228600" indent="-228600">
              <a:buFont typeface="Arial" panose="020B0604020202020204" pitchFamily="34" charset="0"/>
              <a:buChar char="•"/>
            </a:pPr>
            <a:r>
              <a:rPr lang="en-US" baseline="0" dirty="0"/>
              <a:t>What is Alex’s focus or goal for change?</a:t>
            </a:r>
          </a:p>
          <a:p>
            <a:pPr marL="228600" indent="-228600">
              <a:buFont typeface="Arial" panose="020B0604020202020204" pitchFamily="34" charset="0"/>
              <a:buChar char="•"/>
            </a:pPr>
            <a:r>
              <a:rPr lang="en-US" baseline="0" dirty="0"/>
              <a:t>Where on the continuum of change do you think Alex is?</a:t>
            </a:r>
          </a:p>
          <a:p>
            <a:pPr marL="685800" lvl="1" indent="-228600">
              <a:buFont typeface="Arial" panose="020B0604020202020204" pitchFamily="34" charset="0"/>
              <a:buChar char="•"/>
            </a:pPr>
            <a:r>
              <a:rPr lang="en-US" baseline="0" dirty="0"/>
              <a:t>What information indicated this to you?</a:t>
            </a:r>
          </a:p>
          <a:p>
            <a:pPr marL="228600" indent="-228600">
              <a:buFont typeface="Arial" panose="020B0604020202020204" pitchFamily="34" charset="0"/>
              <a:buChar char="•"/>
            </a:pPr>
            <a:r>
              <a:rPr lang="en-US" baseline="0" dirty="0"/>
              <a:t>What motivational strategies would you use to support Alex with making a change?</a:t>
            </a:r>
          </a:p>
          <a:p>
            <a:pPr marL="0" indent="0">
              <a:buNone/>
            </a:pPr>
            <a:endParaRPr lang="en-US" b="1" baseline="0" dirty="0"/>
          </a:p>
          <a:p>
            <a:pPr marL="0" indent="0">
              <a:buNone/>
            </a:pPr>
            <a:r>
              <a:rPr lang="en-US" b="1" baseline="0" dirty="0"/>
              <a:t>Trainer notes: </a:t>
            </a:r>
            <a:r>
              <a:rPr lang="en-US" b="0" baseline="0" dirty="0"/>
              <a:t> Please note - this vignette specifically uses a gender neutral name and gender neutral pronoun. It is important to correct participants if they try to apply a specific gender or gender pronoun to Alex.  Please also model the use of they as a gender neutral, singular pronoun.  </a:t>
            </a:r>
          </a:p>
          <a:p>
            <a:pPr marL="0" indent="0">
              <a:buNone/>
            </a:pPr>
            <a:endParaRPr lang="en-US" b="0" baseline="0" dirty="0"/>
          </a:p>
          <a:p>
            <a:pPr marL="0" indent="0">
              <a:buNone/>
            </a:pPr>
            <a:r>
              <a:rPr lang="en-US" b="0" baseline="0" dirty="0"/>
              <a:t>In this vignette, Alex’s goal is improving their overall wellness. To do so, Alex has three target behaviors: quitting smoking, meditation practices, and journaling.</a:t>
            </a:r>
          </a:p>
          <a:p>
            <a:pPr marL="0" indent="0">
              <a:buNone/>
            </a:pPr>
            <a:endParaRPr lang="en-US" b="0" baseline="0" dirty="0"/>
          </a:p>
          <a:p>
            <a:pPr marL="0" indent="0">
              <a:buNone/>
            </a:pPr>
            <a:r>
              <a:rPr lang="en-US" b="0" baseline="0" dirty="0"/>
              <a:t>In relation to Alex’s target behavior of quitting smoking, it appears that Alex is in the action stage, but still early in this stage. We know that Alex is in action because they have begun using the patch and have reduced their smoking from a pack/day to 5 cigarettes/day. Next is the target behavior of meditation. Alex appears to be somewhere in the contemplation phase on the continuum. The fact that Alex has been talking about incorporating meditation but hasn’t yet begun preparing to meditate or actually started meditating suggests they’re in contemplation. Last is the target behavior of journaling. With this target behavior it appears Alex may be in the precontemplation phase. Journaling may be a behavior that Alex was told to try but doesn’t see the value in and doesn’t want to actually follow through with. This may be a good time to evaluate whose goal journaling is and if it’s really one of Alex’s target behaviors or if it’s someone else’s? </a:t>
            </a:r>
          </a:p>
          <a:p>
            <a:pPr marL="0" indent="0">
              <a:buNone/>
            </a:pPr>
            <a:endParaRPr lang="en-US" b="0" baseline="0" dirty="0"/>
          </a:p>
          <a:p>
            <a:pPr marL="0" indent="0">
              <a:buNone/>
            </a:pPr>
            <a:r>
              <a:rPr lang="en-US" b="0" baseline="0" dirty="0"/>
              <a:t>In terms of motivational strategies, regarding quitting smoking, since Alex has begun to take action, you may want to affirm their work and provide affirmations of their success. The affirmations can acknowledge and validate their work and strengthen their commitment to change. Similarly, to Nia in the previous vignette, you can also help Alex identify potential future challenges or stressors that may impact their smoking and develop plans to reduce any potential negative impacts. You can also help Alex develop a support system to help them continue to make successful progress. </a:t>
            </a:r>
          </a:p>
          <a:p>
            <a:pPr marL="0" indent="0">
              <a:buNone/>
            </a:pPr>
            <a:endParaRPr lang="en-US" b="0" baseline="0" dirty="0"/>
          </a:p>
          <a:p>
            <a:pPr marL="0" indent="0">
              <a:buNone/>
            </a:pPr>
            <a:r>
              <a:rPr lang="en-US" b="0" baseline="0" dirty="0"/>
              <a:t>Regarding meditation, Alex seems to be contemplating incorporating meditation, but has some uncertainty. Motivational strategies should focus on strengthening Alex’s change talk and resolve any ambivalence. You can do this by evoking change talk, elicit statements of intent and commitment to make the change. It will be important to listen for that change talk and affirm specific statements. It also sounds like Alex may have some questions about meditation and helping them learn more may help move them towards preparation. </a:t>
            </a:r>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20</a:t>
            </a:fld>
            <a:endParaRPr lang="en-US"/>
          </a:p>
        </p:txBody>
      </p:sp>
    </p:spTree>
    <p:extLst>
      <p:ext uri="{BB962C8B-B14F-4D97-AF65-F5344CB8AC3E}">
        <p14:creationId xmlns:p14="http://schemas.microsoft.com/office/powerpoint/2010/main" val="932177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 </a:t>
            </a:r>
            <a:r>
              <a:rPr lang="en-US" b="0" baseline="0" dirty="0"/>
              <a:t>Here is our third and last vignette.  </a:t>
            </a:r>
          </a:p>
          <a:p>
            <a:endParaRPr lang="en-US" b="0" baseline="0" dirty="0"/>
          </a:p>
          <a:p>
            <a:r>
              <a:rPr lang="en-US" b="1" baseline="0" dirty="0"/>
              <a:t>Do: </a:t>
            </a:r>
            <a:r>
              <a:rPr lang="en-US" b="0" baseline="0" dirty="0"/>
              <a:t>Ask for a volunteer to read the vignette out loud.  Then, a</a:t>
            </a:r>
            <a:r>
              <a:rPr lang="en-US" baseline="0" dirty="0"/>
              <a:t>sk the participants the following questions:</a:t>
            </a:r>
          </a:p>
          <a:p>
            <a:pPr marL="228600" indent="-228600">
              <a:buFont typeface="Arial" panose="020B0604020202020204" pitchFamily="34" charset="0"/>
              <a:buChar char="•"/>
            </a:pPr>
            <a:r>
              <a:rPr lang="en-US" baseline="0" dirty="0"/>
              <a:t>What is Alex’s focus or goal for change?</a:t>
            </a:r>
          </a:p>
          <a:p>
            <a:pPr marL="228600" indent="-228600">
              <a:buFont typeface="Arial" panose="020B0604020202020204" pitchFamily="34" charset="0"/>
              <a:buChar char="•"/>
            </a:pPr>
            <a:r>
              <a:rPr lang="en-US" baseline="0" dirty="0"/>
              <a:t>Where on the continuum of change do you think Alex is?</a:t>
            </a:r>
          </a:p>
          <a:p>
            <a:pPr marL="685800" lvl="1" indent="-228600">
              <a:buFont typeface="Arial" panose="020B0604020202020204" pitchFamily="34" charset="0"/>
              <a:buChar char="•"/>
            </a:pPr>
            <a:r>
              <a:rPr lang="en-US" baseline="0" dirty="0"/>
              <a:t>What information indicated this to you?</a:t>
            </a:r>
          </a:p>
          <a:p>
            <a:pPr marL="228600" indent="-228600">
              <a:buFont typeface="Arial" panose="020B0604020202020204" pitchFamily="34" charset="0"/>
              <a:buChar char="•"/>
            </a:pPr>
            <a:r>
              <a:rPr lang="en-US" baseline="0" dirty="0"/>
              <a:t>What motivational strategies would you use to support Alex with making a change?</a:t>
            </a:r>
          </a:p>
          <a:p>
            <a:pPr marL="0" indent="0">
              <a:buNone/>
            </a:pPr>
            <a:endParaRPr lang="en-US" b="1" baseline="0" dirty="0"/>
          </a:p>
          <a:p>
            <a:pPr marL="0" indent="0">
              <a:buNone/>
            </a:pPr>
            <a:r>
              <a:rPr lang="en-US" b="1" baseline="0" dirty="0"/>
              <a:t>Trainer notes: </a:t>
            </a:r>
            <a:r>
              <a:rPr lang="en-US" b="0" baseline="0" dirty="0"/>
              <a:t> Please note - this vignette specifically uses a gender neutral name and gender neutral pronoun. It is important to correct participants if they try to apply a specific gender or gender pronoun to Alex.  Please also model the use of they as a gender neutral, singular pronoun.  </a:t>
            </a:r>
          </a:p>
          <a:p>
            <a:pPr marL="0" indent="0">
              <a:buNone/>
            </a:pPr>
            <a:endParaRPr lang="en-US" b="0" baseline="0" dirty="0"/>
          </a:p>
          <a:p>
            <a:pPr marL="0" indent="0">
              <a:buNone/>
            </a:pPr>
            <a:r>
              <a:rPr lang="en-US" b="0" baseline="0" dirty="0"/>
              <a:t>In this vignette, Alex’s goal is improving their overall wellness. To do so, Alex has three target behaviors: quitting smoking, meditation practices, and journaling.</a:t>
            </a:r>
          </a:p>
          <a:p>
            <a:pPr marL="0" indent="0">
              <a:buNone/>
            </a:pPr>
            <a:endParaRPr lang="en-US" b="0" baseline="0" dirty="0"/>
          </a:p>
          <a:p>
            <a:pPr marL="0" indent="0">
              <a:buNone/>
            </a:pPr>
            <a:r>
              <a:rPr lang="en-US" b="0" baseline="0" dirty="0"/>
              <a:t>In relation to Alex’s target behavior of quitting smoking, it appears that Alex is in the action stage, but still early in this stage. We know that Alex is in action because they have begun using the patch and have reduced their smoking from a pack/day to 5 cigarettes/day. Next is the target behavior of meditation. Alex appears to be somewhere in the contemplation phase on the continuum. The fact that Alex has been talking about incorporating meditation but hasn’t yet begun preparing to meditate or actually started meditating suggests they’re in contemplation. Last is the target behavior of journaling. With this target behavior it appears Alex may be in the precontemplation phase. Journaling may be a behavior that Alex was told to try but doesn’t see the value in and doesn’t want to actually follow through with. This may be a good time to evaluate whose goal journaling is and if it’s really one of Alex’s target behaviors or if it’s someone else’s? </a:t>
            </a:r>
          </a:p>
          <a:p>
            <a:pPr marL="0" indent="0">
              <a:buNone/>
            </a:pPr>
            <a:endParaRPr lang="en-US" b="0" baseline="0" dirty="0"/>
          </a:p>
          <a:p>
            <a:pPr marL="0" indent="0">
              <a:buNone/>
            </a:pPr>
            <a:r>
              <a:rPr lang="en-US" b="0" baseline="0" dirty="0"/>
              <a:t>In terms of motivational strategies, regarding quitting smoking, since Alex has begun to take action, you may want to affirm their work and provide affirmations of their success. The affirmations can acknowledge and validate their work and strengthen their commitment to change. Similarly, to Nia in the previous vignette, you can also help Alex identify potential future challenges or stressors that may impact their smoking and develop plans to reduce any potential negative impacts. You can also help Alex develop a support system to help them continue to make successful progress. </a:t>
            </a:r>
          </a:p>
          <a:p>
            <a:pPr marL="0" indent="0">
              <a:buNone/>
            </a:pPr>
            <a:endParaRPr lang="en-US" b="0" baseline="0" dirty="0"/>
          </a:p>
          <a:p>
            <a:pPr marL="0" indent="0">
              <a:buNone/>
            </a:pPr>
            <a:r>
              <a:rPr lang="en-US" b="0" baseline="0" dirty="0"/>
              <a:t>Regarding meditation, Alex seems to be contemplating incorporating meditation, but has some uncertainty. Motivational strategies should focus on strengthening Alex’s change talk and resolve any ambivalence. You can do this by evoking change talk, elicit statements of intent and commitment to make the change. It will be important to listen for that change talk and affirm specific statements. It also sounds like Alex may have some questions about meditation and helping them learn more may help move them towards preparation. </a:t>
            </a:r>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21</a:t>
            </a:fld>
            <a:endParaRPr lang="en-US"/>
          </a:p>
        </p:txBody>
      </p:sp>
    </p:spTree>
    <p:extLst>
      <p:ext uri="{BB962C8B-B14F-4D97-AF65-F5344CB8AC3E}">
        <p14:creationId xmlns:p14="http://schemas.microsoft.com/office/powerpoint/2010/main" val="2605733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i="0" baseline="0" dirty="0"/>
              <a:t>As we wrap up this final module, I hope we can understand the importance of connecting our strategies to the continuum of change. The only constant in the change process is change itself. </a:t>
            </a:r>
            <a:r>
              <a:rPr lang="en-US" baseline="0" dirty="0"/>
              <a:t>Understanding the continuum of change allows you to assess where the person falls on the continuum so that you can match interventions and supports to help them move forward in their change process. It’s also important to recognize that people can be in different stages related to difference behaviors and therefore we need to assess the continuum of change for each behavior. </a:t>
            </a:r>
            <a:r>
              <a:rPr lang="en-US" b="0" i="0" baseline="0" dirty="0"/>
              <a:t>A</a:t>
            </a:r>
            <a:r>
              <a:rPr lang="en-US" b="0" i="0" dirty="0"/>
              <a:t>s people and the environment changes, there is a need for continued awareness and experimentation.  </a:t>
            </a:r>
            <a:r>
              <a:rPr lang="en-US" b="0" i="0" baseline="0" dirty="0"/>
              <a:t>Remember if we move faster or don’t take the time to listen, we may not adequately support the change process and we may create the discord we discussed in an earlier module. We often need to slow down, listen more, use our skills, and let the person drive the change process.   </a:t>
            </a:r>
            <a:endParaRPr lang="en-US" dirty="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22</a:t>
            </a:fld>
            <a:endParaRPr lang="en-US"/>
          </a:p>
        </p:txBody>
      </p:sp>
    </p:spTree>
    <p:extLst>
      <p:ext uri="{BB962C8B-B14F-4D97-AF65-F5344CB8AC3E}">
        <p14:creationId xmlns:p14="http://schemas.microsoft.com/office/powerpoint/2010/main" val="806936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cs typeface="Calibri"/>
              </a:rPr>
              <a:t>Say</a:t>
            </a:r>
            <a:r>
              <a:rPr lang="en-US" b="1" dirty="0">
                <a:cs typeface="Calibri"/>
              </a:rPr>
              <a:t>: </a:t>
            </a:r>
            <a:r>
              <a:rPr lang="en-US" b="0" dirty="0">
                <a:cs typeface="Calibri"/>
              </a:rPr>
              <a:t>We’ve now covered all of the foundational information and skills you need to be able to effectively use motivational interviewing. As you continue to integrate MI into all aspects of your work, remember these important points:</a:t>
            </a:r>
          </a:p>
          <a:p>
            <a:endParaRPr lang="en-US" b="0" dirty="0">
              <a:cs typeface="Calibri"/>
            </a:endParaRPr>
          </a:p>
          <a:p>
            <a:pPr marL="171450" indent="-171450">
              <a:buFont typeface="Arial" panose="020B0604020202020204" pitchFamily="34" charset="0"/>
              <a:buChar char="•"/>
            </a:pPr>
            <a:r>
              <a:rPr lang="en-US" b="0" dirty="0">
                <a:cs typeface="Calibri"/>
              </a:rPr>
              <a:t>Motivational interviewing is a collaborative approach to help people make desired changes by strengthening their own motivation and commitment to change.</a:t>
            </a:r>
          </a:p>
          <a:p>
            <a:pPr marL="171450" indent="-171450">
              <a:buFont typeface="Arial" panose="020B0604020202020204" pitchFamily="34" charset="0"/>
              <a:buChar char="•"/>
            </a:pPr>
            <a:r>
              <a:rPr lang="en-US" b="0" dirty="0">
                <a:cs typeface="Calibri"/>
              </a:rPr>
              <a:t>A guiding style allows you to support the person making a change while still allowing the person to take the lead.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We have a tendency toward the righting reflex, but despite our intentions, this can lead to discord and more sustain talk, rather than change. </a:t>
            </a:r>
            <a:endParaRPr lang="en-US" b="0" dirty="0">
              <a:cs typeface="Calibri"/>
            </a:endParaRPr>
          </a:p>
          <a:p>
            <a:pPr marL="171450" indent="-171450">
              <a:buFont typeface="Arial" panose="020B0604020202020204" pitchFamily="34" charset="0"/>
              <a:buChar char="•"/>
            </a:pPr>
            <a:r>
              <a:rPr lang="en-US" b="0" dirty="0">
                <a:cs typeface="Calibri"/>
              </a:rPr>
              <a:t>By embodying the spirit of MI in all that you do, you convey your belief that the person is the expert and they have the capacity to succeed in making their change, you value and support their autonomy, and you work in service of them.</a:t>
            </a:r>
          </a:p>
          <a:p>
            <a:pPr marL="171450" indent="-171450">
              <a:buFont typeface="Arial" panose="020B0604020202020204" pitchFamily="34" charset="0"/>
              <a:buChar char="•"/>
            </a:pPr>
            <a:r>
              <a:rPr lang="en-US" b="0" dirty="0">
                <a:cs typeface="Calibri"/>
              </a:rPr>
              <a:t>Keep the 4 processes as the foundation for your work. Engage to build a trusting relationship; focus to help clarify the person’s change goal; evoke to draw out the person’s own motivation for change, and plan for success.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cs typeface="Calibri"/>
              </a:rPr>
              <a:t>Listen for change talk and affirm, </a:t>
            </a:r>
            <a:r>
              <a:rPr lang="en-US" dirty="0"/>
              <a:t>acknowledge, reinforce, and summarize it whenever you hear it. When you hear sustain talk, note it for yourself, but don’t focus on it. </a:t>
            </a:r>
            <a:endParaRPr lang="en-US" b="0" dirty="0">
              <a:cs typeface="Calibri"/>
            </a:endParaRPr>
          </a:p>
          <a:p>
            <a:pPr marL="171450" indent="-171450">
              <a:buFont typeface="Arial" panose="020B0604020202020204" pitchFamily="34" charset="0"/>
              <a:buChar char="•"/>
            </a:pPr>
            <a:r>
              <a:rPr lang="en-US" b="0" dirty="0">
                <a:cs typeface="Calibri"/>
              </a:rPr>
              <a:t>Use OARS in all of your exchanges to deepen the discussion, demonstrate that you are listening, provide opportunity for clarification, and make connections and draw the person’s attention to associations they may not have recognized. </a:t>
            </a:r>
          </a:p>
          <a:p>
            <a:pPr marL="171450" indent="-171450">
              <a:buFont typeface="Arial" panose="020B0604020202020204" pitchFamily="34" charset="0"/>
              <a:buChar char="•"/>
            </a:pPr>
            <a:r>
              <a:rPr lang="en-US" b="0" dirty="0">
                <a:cs typeface="Calibri"/>
              </a:rPr>
              <a:t>Keep in the back of your mind the continuum of change and the different motivational and intervention strategies that will be most helpful. Not everyone is ready for action and a change plan. Spend time engaging, focusing, and evoking, using your OARS, to help someone build motivation and eventually get to making a successful change.</a:t>
            </a:r>
          </a:p>
          <a:p>
            <a:pPr marL="171450" indent="-171450">
              <a:buFont typeface="Arial" panose="020B0604020202020204" pitchFamily="34" charset="0"/>
              <a:buChar char="•"/>
            </a:pPr>
            <a:endParaRPr lang="en-US" b="0" dirty="0">
              <a:cs typeface="Calibri"/>
            </a:endParaRPr>
          </a:p>
          <a:p>
            <a:pPr marL="0" indent="0">
              <a:buFont typeface="Arial" panose="020B0604020202020204" pitchFamily="34" charset="0"/>
              <a:buNone/>
            </a:pPr>
            <a:r>
              <a:rPr lang="en-US" b="0" dirty="0">
                <a:cs typeface="Calibri"/>
              </a:rPr>
              <a:t>Remember that change is hard – it’s hard for all of us, but using your motivational interviewing spirit, processes, and skills you can help someone make and maintain their desired change. </a:t>
            </a:r>
            <a:endParaRPr lang="en-US" b="1" dirty="0">
              <a:cs typeface="Calibri"/>
            </a:endParaRPr>
          </a:p>
          <a:p>
            <a:endParaRPr lang="en-US" b="1" dirty="0">
              <a:cs typeface="Calibri"/>
            </a:endParaRPr>
          </a:p>
          <a:p>
            <a:endParaRPr lang="en-US" b="1" dirty="0">
              <a:cs typeface="Calibri"/>
            </a:endParaRPr>
          </a:p>
          <a:p>
            <a:endParaRPr lang="en-US" b="1" dirty="0">
              <a:cs typeface="Calibri"/>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23</a:t>
            </a:fld>
            <a:endParaRPr lang="en-US"/>
          </a:p>
        </p:txBody>
      </p:sp>
    </p:spTree>
    <p:extLst>
      <p:ext uri="{BB962C8B-B14F-4D97-AF65-F5344CB8AC3E}">
        <p14:creationId xmlns:p14="http://schemas.microsoft.com/office/powerpoint/2010/main" val="2605302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1000"/>
              </a:spcBef>
              <a:spcAft>
                <a:spcPts val="0"/>
              </a:spcAft>
              <a:buClrTx/>
              <a:buSzTx/>
              <a:buFontTx/>
              <a:buNone/>
              <a:tabLst/>
              <a:defRPr/>
            </a:pPr>
            <a:r>
              <a:rPr lang="en-US" b="1" dirty="0">
                <a:solidFill>
                  <a:schemeClr val="accent4">
                    <a:lumMod val="40000"/>
                    <a:lumOff val="60000"/>
                  </a:schemeClr>
                </a:solidFill>
                <a:cs typeface="Calibri"/>
              </a:rPr>
              <a:t>Say:</a:t>
            </a:r>
            <a:r>
              <a:rPr lang="en-US" b="1" baseline="0" dirty="0">
                <a:solidFill>
                  <a:schemeClr val="accent4">
                    <a:lumMod val="40000"/>
                    <a:lumOff val="60000"/>
                  </a:schemeClr>
                </a:solidFill>
                <a:cs typeface="Calibri"/>
              </a:rPr>
              <a:t> </a:t>
            </a:r>
            <a:r>
              <a:rPr lang="en-US" b="0" dirty="0">
                <a:solidFill>
                  <a:schemeClr val="accent4">
                    <a:lumMod val="40000"/>
                    <a:lumOff val="60000"/>
                  </a:schemeClr>
                </a:solidFill>
                <a:cs typeface="Calibri"/>
              </a:rPr>
              <a:t>We’ve come to the end of the MI series. </a:t>
            </a:r>
            <a:r>
              <a:rPr lang="en-US" b="0" baseline="0" dirty="0">
                <a:solidFill>
                  <a:schemeClr val="accent4">
                    <a:lumMod val="40000"/>
                    <a:lumOff val="60000"/>
                  </a:schemeClr>
                </a:solidFill>
                <a:cs typeface="Calibri"/>
              </a:rPr>
              <a:t>Before we conclude the series, let’s answer any questions you have and discuss how you will continue to expand your use of MI.</a:t>
            </a:r>
          </a:p>
          <a:p>
            <a:pPr marL="0" marR="0" indent="0" algn="l" defTabSz="914400" rtl="0" eaLnBrk="1" fontAlgn="auto" latinLnBrk="0" hangingPunct="1">
              <a:lnSpc>
                <a:spcPct val="90000"/>
              </a:lnSpc>
              <a:spcBef>
                <a:spcPts val="1000"/>
              </a:spcBef>
              <a:spcAft>
                <a:spcPts val="0"/>
              </a:spcAft>
              <a:buClrTx/>
              <a:buSzTx/>
              <a:buFontTx/>
              <a:buNone/>
              <a:tabLst/>
              <a:defRPr/>
            </a:pPr>
            <a:endParaRPr lang="en-US" b="0" baseline="0" dirty="0">
              <a:solidFill>
                <a:schemeClr val="accent4">
                  <a:lumMod val="40000"/>
                  <a:lumOff val="60000"/>
                </a:schemeClr>
              </a:solidFill>
              <a:cs typeface="Calibri"/>
            </a:endParaRPr>
          </a:p>
          <a:p>
            <a:pPr marL="0" marR="0" indent="0" algn="l" defTabSz="914400" rtl="0" eaLnBrk="1" fontAlgn="auto" latinLnBrk="0" hangingPunct="1">
              <a:lnSpc>
                <a:spcPct val="90000"/>
              </a:lnSpc>
              <a:spcBef>
                <a:spcPts val="1000"/>
              </a:spcBef>
              <a:spcAft>
                <a:spcPts val="0"/>
              </a:spcAft>
              <a:buClrTx/>
              <a:buSzTx/>
              <a:buFontTx/>
              <a:buNone/>
              <a:tabLst/>
              <a:defRPr/>
            </a:pPr>
            <a:r>
              <a:rPr lang="en-US" b="1" baseline="0" dirty="0">
                <a:solidFill>
                  <a:schemeClr val="accent4">
                    <a:lumMod val="40000"/>
                    <a:lumOff val="60000"/>
                  </a:schemeClr>
                </a:solidFill>
                <a:cs typeface="Calibri"/>
              </a:rPr>
              <a:t>Do: </a:t>
            </a:r>
            <a:r>
              <a:rPr lang="en-US" b="0" baseline="0" dirty="0">
                <a:solidFill>
                  <a:schemeClr val="accent4">
                    <a:lumMod val="40000"/>
                    <a:lumOff val="60000"/>
                  </a:schemeClr>
                </a:solidFill>
                <a:cs typeface="Calibri"/>
              </a:rPr>
              <a:t>Ask participants: </a:t>
            </a:r>
          </a:p>
          <a:p>
            <a: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baseline="0" dirty="0">
                <a:solidFill>
                  <a:schemeClr val="accent4">
                    <a:lumMod val="40000"/>
                    <a:lumOff val="60000"/>
                  </a:schemeClr>
                </a:solidFill>
                <a:cs typeface="Calibri"/>
              </a:rPr>
              <a:t>What questions do you have about any of the modules or content we’ve presented in this series? </a:t>
            </a:r>
          </a:p>
          <a:p>
            <a: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baseline="0" dirty="0">
                <a:solidFill>
                  <a:schemeClr val="accent4">
                    <a:lumMod val="40000"/>
                    <a:lumOff val="60000"/>
                  </a:schemeClr>
                </a:solidFill>
                <a:cs typeface="Calibri"/>
              </a:rPr>
              <a:t>Identify two strategies you will use to continue to incorporate and expand your use of MI in your work.</a:t>
            </a:r>
          </a:p>
          <a:p>
            <a: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baseline="0" dirty="0">
                <a:solidFill>
                  <a:schemeClr val="accent4">
                    <a:lumMod val="40000"/>
                    <a:lumOff val="60000"/>
                  </a:schemeClr>
                </a:solidFill>
                <a:cs typeface="Calibri"/>
              </a:rPr>
              <a:t>Is there anything else you want to discuss that supports the use of MI?</a:t>
            </a:r>
          </a:p>
          <a:p>
            <a: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0" baseline="0" dirty="0">
              <a:solidFill>
                <a:schemeClr val="accent4">
                  <a:lumMod val="40000"/>
                  <a:lumOff val="60000"/>
                </a:schemeClr>
              </a:solidFill>
              <a:cs typeface="Calibri"/>
            </a:endParaRPr>
          </a:p>
          <a:p>
            <a: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baseline="0" dirty="0">
                <a:solidFill>
                  <a:schemeClr val="accent4">
                    <a:lumMod val="40000"/>
                    <a:lumOff val="60000"/>
                  </a:schemeClr>
                </a:solidFill>
                <a:cs typeface="Calibri"/>
              </a:rPr>
              <a:t>Consider also asking:</a:t>
            </a:r>
          </a:p>
          <a:p>
            <a: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baseline="0" dirty="0">
                <a:solidFill>
                  <a:schemeClr val="accent4">
                    <a:lumMod val="40000"/>
                    <a:lumOff val="60000"/>
                  </a:schemeClr>
                </a:solidFill>
                <a:cs typeface="Calibri"/>
              </a:rPr>
              <a:t>What can our organization do to further support you in your use of MI?</a:t>
            </a:r>
          </a:p>
          <a:p>
            <a: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baseline="0" dirty="0">
                <a:solidFill>
                  <a:schemeClr val="accent4">
                    <a:lumMod val="40000"/>
                    <a:lumOff val="60000"/>
                  </a:schemeClr>
                </a:solidFill>
                <a:cs typeface="Calibri"/>
              </a:rPr>
              <a:t>What additional resources do you need to further incorporate MI into your current services?</a:t>
            </a:r>
          </a:p>
        </p:txBody>
      </p:sp>
      <p:sp>
        <p:nvSpPr>
          <p:cNvPr id="4" name="Slide Number Placeholder 3"/>
          <p:cNvSpPr>
            <a:spLocks noGrp="1"/>
          </p:cNvSpPr>
          <p:nvPr>
            <p:ph type="sldNum" sz="quarter" idx="10"/>
          </p:nvPr>
        </p:nvSpPr>
        <p:spPr/>
        <p:txBody>
          <a:bodyPr/>
          <a:lstStyle/>
          <a:p>
            <a:fld id="{D4E46F02-8992-442B-B302-B3C5EB204BDA}" type="slidenum">
              <a:rPr lang="en-US" smtClean="0"/>
              <a:t>24</a:t>
            </a:fld>
            <a:endParaRPr lang="en-US"/>
          </a:p>
        </p:txBody>
      </p:sp>
    </p:spTree>
    <p:extLst>
      <p:ext uri="{BB962C8B-B14F-4D97-AF65-F5344CB8AC3E}">
        <p14:creationId xmlns:p14="http://schemas.microsoft.com/office/powerpoint/2010/main" val="880022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1000"/>
              </a:spcBef>
              <a:spcAft>
                <a:spcPts val="0"/>
              </a:spcAft>
              <a:buClrTx/>
              <a:buSzTx/>
              <a:buFontTx/>
              <a:buNone/>
              <a:tabLst/>
              <a:defRPr/>
            </a:pPr>
            <a:r>
              <a:rPr lang="en-US" b="1" dirty="0"/>
              <a:t>Say</a:t>
            </a:r>
            <a:r>
              <a:rPr lang="en-US" dirty="0"/>
              <a:t>: I would like to thank you for your</a:t>
            </a:r>
            <a:r>
              <a:rPr lang="en-US" baseline="0" dirty="0"/>
              <a:t> dedication and commitment to actively participating in this training. </a:t>
            </a:r>
            <a:r>
              <a:rPr lang="en-US" dirty="0"/>
              <a:t>I will be passing</a:t>
            </a:r>
            <a:r>
              <a:rPr lang="en-US" baseline="0" dirty="0"/>
              <a:t> out an evaluation for you all to complete. I appreciate your honest feedback. Please know I will take your feedback into account as I continue these </a:t>
            </a:r>
            <a:r>
              <a:rPr lang="en-US" baseline="0" dirty="0" smtClean="0"/>
              <a:t>trainings.</a:t>
            </a:r>
            <a:endParaRPr lang="en-US" b="0" baseline="0" dirty="0">
              <a:solidFill>
                <a:schemeClr val="accent4">
                  <a:lumMod val="40000"/>
                  <a:lumOff val="60000"/>
                </a:schemeClr>
              </a:solidFill>
              <a:cs typeface="Calibri"/>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25</a:t>
            </a:fld>
            <a:endParaRPr lang="en-US"/>
          </a:p>
        </p:txBody>
      </p:sp>
    </p:spTree>
    <p:extLst>
      <p:ext uri="{BB962C8B-B14F-4D97-AF65-F5344CB8AC3E}">
        <p14:creationId xmlns:p14="http://schemas.microsoft.com/office/powerpoint/2010/main" val="354576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At the end of the last session, I asked you to </a:t>
            </a:r>
            <a:r>
              <a:rPr lang="en-US" b="0" baseline="0" dirty="0">
                <a:cs typeface="Calibri"/>
              </a:rPr>
              <a:t>practice using all of the OARS skills in combination with one individual who you support in your services. </a:t>
            </a:r>
          </a:p>
          <a:p>
            <a:pPr marL="228600" indent="-228600">
              <a:buFont typeface="Arial" panose="020B0604020202020204" pitchFamily="34" charset="0"/>
              <a:buChar char="•"/>
            </a:pPr>
            <a:r>
              <a:rPr lang="en-US" b="0" baseline="0" dirty="0">
                <a:cs typeface="Calibri"/>
              </a:rPr>
              <a:t>Start out with an open ended question. Keep the conversation moving by using reflections, affirmations, and summaries. Use at least two open ended questions, four to five reflections (simple and complex), one affirmation, one collecting or linking summary, and one transitional summary to conclude. Remember to not rely too heavily on questions, even open ended questions. Use your reflections, affirmations, and summaries to encourage exploration and discussion.</a:t>
            </a:r>
          </a:p>
          <a:p>
            <a:pPr marL="228600" indent="-228600">
              <a:buFont typeface="Arial" panose="020B0604020202020204" pitchFamily="34" charset="0"/>
              <a:buChar char="•"/>
            </a:pPr>
            <a:r>
              <a:rPr lang="en-US" b="0" baseline="0" dirty="0">
                <a:cs typeface="Calibri"/>
              </a:rPr>
              <a:t>After your discussion, ask the person you practiced with to give you some feedback on how they felt during the exchange. Note their responses.</a:t>
            </a:r>
          </a:p>
          <a:p>
            <a:pPr marL="228600" indent="-228600">
              <a:buFont typeface="Arial" panose="020B0604020202020204" pitchFamily="34" charset="0"/>
              <a:buChar char="•"/>
            </a:pPr>
            <a:r>
              <a:rPr lang="en-US" b="0" baseline="0" dirty="0">
                <a:cs typeface="Calibri"/>
              </a:rPr>
              <a:t>Briefly note how you felt using the OARS skills? Were some easier or harder than others to use? What went well? What did you struggle with?</a:t>
            </a:r>
          </a:p>
          <a:p>
            <a:pPr marL="0" indent="0">
              <a:buFont typeface="Arial" panose="020B0604020202020204" pitchFamily="34" charset="0"/>
              <a:buNone/>
            </a:pPr>
            <a:endParaRPr lang="en-US" b="0" baseline="0" dirty="0">
              <a:cs typeface="Calibri"/>
            </a:endParaRPr>
          </a:p>
          <a:p>
            <a:pPr>
              <a:lnSpc>
                <a:spcPct val="100000"/>
              </a:lnSpc>
              <a:spcBef>
                <a:spcPts val="0"/>
              </a:spcBef>
            </a:pPr>
            <a:r>
              <a:rPr lang="en-US" b="1" baseline="0" dirty="0"/>
              <a:t>Do: </a:t>
            </a:r>
            <a:r>
              <a:rPr lang="en-US" baseline="0" dirty="0"/>
              <a:t>Ask for volunteers to share their experience with using all of the OARS skills. </a:t>
            </a:r>
          </a:p>
          <a:p>
            <a:pPr marL="171450" indent="-171450">
              <a:lnSpc>
                <a:spcPct val="100000"/>
              </a:lnSpc>
              <a:spcBef>
                <a:spcPts val="0"/>
              </a:spcBef>
              <a:buFont typeface="Arial" panose="020B0604020202020204" pitchFamily="34" charset="0"/>
              <a:buChar char="•"/>
            </a:pPr>
            <a:r>
              <a:rPr lang="en-US" baseline="0" dirty="0"/>
              <a:t>What was your overall experience practicing the skills?</a:t>
            </a:r>
          </a:p>
          <a:p>
            <a:pPr marL="171450" indent="-171450">
              <a:lnSpc>
                <a:spcPct val="100000"/>
              </a:lnSpc>
              <a:spcBef>
                <a:spcPts val="0"/>
              </a:spcBef>
              <a:buFont typeface="Arial" panose="020B0604020202020204" pitchFamily="34" charset="0"/>
              <a:buChar char="•"/>
            </a:pPr>
            <a:r>
              <a:rPr lang="en-US" baseline="0" dirty="0"/>
              <a:t>How did you feel during the conversation?</a:t>
            </a:r>
          </a:p>
          <a:p>
            <a:pPr marL="171450" indent="-171450">
              <a:lnSpc>
                <a:spcPct val="100000"/>
              </a:lnSpc>
              <a:spcBef>
                <a:spcPts val="0"/>
              </a:spcBef>
              <a:buFont typeface="Arial" panose="020B0604020202020204" pitchFamily="34" charset="0"/>
              <a:buChar char="•"/>
            </a:pPr>
            <a:r>
              <a:rPr lang="en-US" baseline="0" dirty="0"/>
              <a:t>What were some of the challenges?</a:t>
            </a:r>
          </a:p>
          <a:p>
            <a:pPr marL="171450" indent="-171450">
              <a:lnSpc>
                <a:spcPct val="100000"/>
              </a:lnSpc>
              <a:spcBef>
                <a:spcPts val="0"/>
              </a:spcBef>
              <a:buFont typeface="Arial" panose="020B0604020202020204" pitchFamily="34" charset="0"/>
              <a:buChar char="•"/>
            </a:pPr>
            <a:r>
              <a:rPr lang="en-US" baseline="0" dirty="0"/>
              <a:t>How did the person you were meeting with respond? </a:t>
            </a:r>
          </a:p>
          <a:p>
            <a:pPr marL="0" indent="0">
              <a:lnSpc>
                <a:spcPct val="100000"/>
              </a:lnSpc>
              <a:spcBef>
                <a:spcPts val="0"/>
              </a:spcBef>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After the exercise, process</a:t>
            </a:r>
            <a:r>
              <a:rPr kumimoji="0" lang="en-US" sz="1200" b="0" i="0" u="none" strike="noStrike" kern="1200" cap="none" spc="0" normalizeH="0" baseline="0" noProof="0" dirty="0">
                <a:ln>
                  <a:noFill/>
                </a:ln>
                <a:solidFill>
                  <a:prstClr val="black"/>
                </a:solidFill>
                <a:effectLst/>
                <a:uLnTx/>
                <a:uFillTx/>
                <a:latin typeface="+mn-lt"/>
                <a:ea typeface="+mn-ea"/>
                <a:cs typeface="+mn-cs"/>
              </a:rPr>
              <a:t> participants’ responses and ask the group to provide some suggestions for addressing the challenges that were identified. </a:t>
            </a:r>
          </a:p>
        </p:txBody>
      </p:sp>
      <p:sp>
        <p:nvSpPr>
          <p:cNvPr id="4" name="Slide Number Placeholder 3"/>
          <p:cNvSpPr>
            <a:spLocks noGrp="1"/>
          </p:cNvSpPr>
          <p:nvPr>
            <p:ph type="sldNum" sz="quarter" idx="10"/>
          </p:nvPr>
        </p:nvSpPr>
        <p:spPr/>
        <p:txBody>
          <a:bodyPr/>
          <a:lstStyle/>
          <a:p>
            <a:fld id="{D4E46F02-8992-442B-B302-B3C5EB204BDA}" type="slidenum">
              <a:rPr lang="en-US" smtClean="0"/>
              <a:t>3</a:t>
            </a:fld>
            <a:endParaRPr lang="en-US"/>
          </a:p>
        </p:txBody>
      </p:sp>
    </p:spTree>
    <p:extLst>
      <p:ext uri="{BB962C8B-B14F-4D97-AF65-F5344CB8AC3E}">
        <p14:creationId xmlns:p14="http://schemas.microsoft.com/office/powerpoint/2010/main" val="129722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At the end of the last session, I asked you to </a:t>
            </a:r>
            <a:r>
              <a:rPr lang="en-US" b="0" baseline="0" dirty="0">
                <a:cs typeface="Calibri"/>
              </a:rPr>
              <a:t>practice using all of the OARS skills in combination with one individual who you support in your services. </a:t>
            </a:r>
          </a:p>
          <a:p>
            <a:pPr marL="228600" indent="-228600">
              <a:buFont typeface="Arial" panose="020B0604020202020204" pitchFamily="34" charset="0"/>
              <a:buChar char="•"/>
            </a:pPr>
            <a:r>
              <a:rPr lang="en-US" b="0" baseline="0" dirty="0">
                <a:cs typeface="Calibri"/>
              </a:rPr>
              <a:t>Start out with an open ended question. Keep the conversation moving by using reflections, affirmations, and summaries. Use at least two open ended questions, four to five reflections (simple and complex), one affirmation, one collecting or linking summary, and one transitional summary to conclude. Remember to not rely too heavily on questions, even open ended questions. Use your reflections, affirmations, and summaries to encourage exploration and discussion.</a:t>
            </a:r>
          </a:p>
          <a:p>
            <a:pPr marL="228600" indent="-228600">
              <a:buFont typeface="Arial" panose="020B0604020202020204" pitchFamily="34" charset="0"/>
              <a:buChar char="•"/>
            </a:pPr>
            <a:r>
              <a:rPr lang="en-US" b="0" baseline="0" dirty="0">
                <a:cs typeface="Calibri"/>
              </a:rPr>
              <a:t>After your discussion, ask the person you practiced with to give you some feedback on how they felt during the exchange. Note their responses.</a:t>
            </a:r>
          </a:p>
          <a:p>
            <a:pPr marL="228600" indent="-228600">
              <a:buFont typeface="Arial" panose="020B0604020202020204" pitchFamily="34" charset="0"/>
              <a:buChar char="•"/>
            </a:pPr>
            <a:r>
              <a:rPr lang="en-US" b="0" baseline="0" dirty="0">
                <a:cs typeface="Calibri"/>
              </a:rPr>
              <a:t>Briefly note how you felt using the OARS skills? Were some easier or harder than others to use? What went well? What did you struggle with?</a:t>
            </a:r>
          </a:p>
          <a:p>
            <a:pPr marL="0" indent="0">
              <a:buFont typeface="Arial" panose="020B0604020202020204" pitchFamily="34" charset="0"/>
              <a:buNone/>
            </a:pPr>
            <a:endParaRPr lang="en-US" b="0" baseline="0" dirty="0">
              <a:cs typeface="Calibri"/>
            </a:endParaRPr>
          </a:p>
          <a:p>
            <a:pPr>
              <a:lnSpc>
                <a:spcPct val="100000"/>
              </a:lnSpc>
              <a:spcBef>
                <a:spcPts val="0"/>
              </a:spcBef>
            </a:pPr>
            <a:r>
              <a:rPr lang="en-US" b="1" baseline="0" dirty="0"/>
              <a:t>Do: </a:t>
            </a:r>
            <a:r>
              <a:rPr lang="en-US" baseline="0" dirty="0"/>
              <a:t>Ask for volunteers to share their experience with using all of the OARS skills. </a:t>
            </a:r>
          </a:p>
          <a:p>
            <a:pPr marL="171450" indent="-171450">
              <a:lnSpc>
                <a:spcPct val="100000"/>
              </a:lnSpc>
              <a:spcBef>
                <a:spcPts val="0"/>
              </a:spcBef>
              <a:buFont typeface="Arial" panose="020B0604020202020204" pitchFamily="34" charset="0"/>
              <a:buChar char="•"/>
            </a:pPr>
            <a:r>
              <a:rPr lang="en-US" baseline="0" dirty="0"/>
              <a:t>What was your overall experience practicing the skills?</a:t>
            </a:r>
          </a:p>
          <a:p>
            <a:pPr marL="171450" indent="-171450">
              <a:lnSpc>
                <a:spcPct val="100000"/>
              </a:lnSpc>
              <a:spcBef>
                <a:spcPts val="0"/>
              </a:spcBef>
              <a:buFont typeface="Arial" panose="020B0604020202020204" pitchFamily="34" charset="0"/>
              <a:buChar char="•"/>
            </a:pPr>
            <a:r>
              <a:rPr lang="en-US" baseline="0" dirty="0"/>
              <a:t>How did you feel during the conversation?</a:t>
            </a:r>
          </a:p>
          <a:p>
            <a:pPr marL="171450" indent="-171450">
              <a:lnSpc>
                <a:spcPct val="100000"/>
              </a:lnSpc>
              <a:spcBef>
                <a:spcPts val="0"/>
              </a:spcBef>
              <a:buFont typeface="Arial" panose="020B0604020202020204" pitchFamily="34" charset="0"/>
              <a:buChar char="•"/>
            </a:pPr>
            <a:r>
              <a:rPr lang="en-US" baseline="0" dirty="0"/>
              <a:t>What were some of the challenges?</a:t>
            </a:r>
          </a:p>
          <a:p>
            <a:pPr marL="171450" indent="-171450">
              <a:lnSpc>
                <a:spcPct val="100000"/>
              </a:lnSpc>
              <a:spcBef>
                <a:spcPts val="0"/>
              </a:spcBef>
              <a:buFont typeface="Arial" panose="020B0604020202020204" pitchFamily="34" charset="0"/>
              <a:buChar char="•"/>
            </a:pPr>
            <a:r>
              <a:rPr lang="en-US" baseline="0" dirty="0"/>
              <a:t>How did the person you were meeting with respond? </a:t>
            </a:r>
          </a:p>
          <a:p>
            <a:pPr marL="0" indent="0">
              <a:lnSpc>
                <a:spcPct val="100000"/>
              </a:lnSpc>
              <a:spcBef>
                <a:spcPts val="0"/>
              </a:spcBef>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After the exercise, process</a:t>
            </a:r>
            <a:r>
              <a:rPr kumimoji="0" lang="en-US" sz="1200" b="0" i="0" u="none" strike="noStrike" kern="1200" cap="none" spc="0" normalizeH="0" baseline="0" noProof="0" dirty="0">
                <a:ln>
                  <a:noFill/>
                </a:ln>
                <a:solidFill>
                  <a:prstClr val="black"/>
                </a:solidFill>
                <a:effectLst/>
                <a:uLnTx/>
                <a:uFillTx/>
                <a:latin typeface="+mn-lt"/>
                <a:ea typeface="+mn-ea"/>
                <a:cs typeface="+mn-cs"/>
              </a:rPr>
              <a:t> participants’ responses and ask the group to provide some suggestions for addressing the challenges that were identified. </a:t>
            </a:r>
          </a:p>
        </p:txBody>
      </p:sp>
      <p:sp>
        <p:nvSpPr>
          <p:cNvPr id="4" name="Slide Number Placeholder 3"/>
          <p:cNvSpPr>
            <a:spLocks noGrp="1"/>
          </p:cNvSpPr>
          <p:nvPr>
            <p:ph type="sldNum" sz="quarter" idx="10"/>
          </p:nvPr>
        </p:nvSpPr>
        <p:spPr/>
        <p:txBody>
          <a:bodyPr/>
          <a:lstStyle/>
          <a:p>
            <a:fld id="{D4E46F02-8992-442B-B302-B3C5EB204BDA}" type="slidenum">
              <a:rPr lang="en-US" smtClean="0"/>
              <a:t>4</a:t>
            </a:fld>
            <a:endParaRPr lang="en-US"/>
          </a:p>
        </p:txBody>
      </p:sp>
    </p:spTree>
    <p:extLst>
      <p:ext uri="{BB962C8B-B14F-4D97-AF65-F5344CB8AC3E}">
        <p14:creationId xmlns:p14="http://schemas.microsoft.com/office/powerpoint/2010/main" val="407106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a:t>
            </a:r>
            <a:r>
              <a:rPr lang="en-US" b="0" baseline="0" dirty="0"/>
              <a:t> Today we’re going to continue to build on what we’ve learned so far by adding in the concept of the continuum of change and how it plays a role in the change process. What we’re talking about today is not explicitly motivational interviewing, but connects with the motivational interviewing processes and can help in identifying strategies to support people to move forward in their change.</a:t>
            </a:r>
          </a:p>
          <a:p>
            <a:endParaRPr lang="en-US" b="0" baseline="0" dirty="0"/>
          </a:p>
          <a:p>
            <a:r>
              <a:rPr lang="en-US" b="0" baseline="0" dirty="0"/>
              <a:t>At the end of this module, you will be able to: </a:t>
            </a:r>
          </a:p>
          <a:p>
            <a:pPr marL="228600" indent="-228600">
              <a:buAutoNum type="arabicPeriod"/>
            </a:pPr>
            <a:r>
              <a:rPr lang="en-US" b="0" baseline="0" dirty="0"/>
              <a:t>Identify the elements of the continuum of change</a:t>
            </a:r>
          </a:p>
          <a:p>
            <a:pPr marL="228600" indent="-228600">
              <a:buAutoNum type="arabicPeriod"/>
            </a:pPr>
            <a:r>
              <a:rPr lang="en-US" b="0" baseline="0" dirty="0"/>
              <a:t>Describe the connection between the continuum of change and motivational interviewing</a:t>
            </a:r>
          </a:p>
          <a:p>
            <a:pPr marL="228600" indent="-228600">
              <a:buAutoNum type="arabicPeriod"/>
            </a:pPr>
            <a:r>
              <a:rPr lang="en-US" b="0" baseline="0" dirty="0"/>
              <a:t>Demonstrate how to best support someone in the change process based on place in the continuum</a:t>
            </a:r>
          </a:p>
          <a:p>
            <a:pPr marL="228600" indent="-228600">
              <a:buAutoNum type="arabicPeriod"/>
            </a:pPr>
            <a:r>
              <a:rPr lang="en-US" b="0" dirty="0"/>
              <a:t>Synthesize the spirit, processes, and skills of motivational interviewing</a:t>
            </a:r>
          </a:p>
        </p:txBody>
      </p:sp>
      <p:sp>
        <p:nvSpPr>
          <p:cNvPr id="4" name="Slide Number Placeholder 3"/>
          <p:cNvSpPr>
            <a:spLocks noGrp="1"/>
          </p:cNvSpPr>
          <p:nvPr>
            <p:ph type="sldNum" sz="quarter" idx="10"/>
          </p:nvPr>
        </p:nvSpPr>
        <p:spPr/>
        <p:txBody>
          <a:bodyPr/>
          <a:lstStyle/>
          <a:p>
            <a:fld id="{D4E46F02-8992-442B-B302-B3C5EB204BDA}" type="slidenum">
              <a:rPr lang="en-US" smtClean="0"/>
              <a:t>5</a:t>
            </a:fld>
            <a:endParaRPr lang="en-US"/>
          </a:p>
        </p:txBody>
      </p:sp>
    </p:spTree>
    <p:extLst>
      <p:ext uri="{BB962C8B-B14F-4D97-AF65-F5344CB8AC3E}">
        <p14:creationId xmlns:p14="http://schemas.microsoft.com/office/powerpoint/2010/main" val="242180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The stages of change</a:t>
            </a:r>
            <a:r>
              <a:rPr lang="en-US" b="1" baseline="0" dirty="0"/>
              <a:t> should be viewed as a continuum of change rather than discrete stages. </a:t>
            </a:r>
          </a:p>
          <a:p>
            <a:r>
              <a:rPr lang="en-US" dirty="0"/>
              <a:t/>
            </a:r>
            <a:br>
              <a:rPr lang="en-US" dirty="0"/>
            </a:br>
            <a:r>
              <a:rPr lang="en-US" b="1" dirty="0"/>
              <a:t>Say: </a:t>
            </a:r>
            <a:r>
              <a:rPr lang="en-US" dirty="0"/>
              <a:t>You may have heard about the stages of change that</a:t>
            </a:r>
            <a:r>
              <a:rPr lang="en-US" baseline="0" dirty="0"/>
              <a:t> were originally developed by </a:t>
            </a:r>
            <a:r>
              <a:rPr lang="en-US" baseline="0" dirty="0" err="1"/>
              <a:t>Prochaska</a:t>
            </a:r>
            <a:r>
              <a:rPr lang="en-US" baseline="0" dirty="0"/>
              <a:t> and </a:t>
            </a:r>
            <a:r>
              <a:rPr lang="en-US" baseline="0" dirty="0" err="1"/>
              <a:t>DiClemente</a:t>
            </a:r>
            <a:r>
              <a:rPr lang="en-US" baseline="0" dirty="0"/>
              <a:t> in the late 1970s when they were studying ways to help people quit smoking. The stages of change model has been found to be an effective aid in understanding how people move through a change in behavior.  This model describes the dimensions of the change process in terms of stages and also describes strategies for working with people in each stage. For example, understanding what stage of change a person is in related to a specific behavior will allow the practitioner to understand how to best utilize motivational interviewing strategies.  </a:t>
            </a:r>
          </a:p>
          <a:p>
            <a:endParaRPr lang="en-US" baseline="0" dirty="0"/>
          </a:p>
          <a:p>
            <a:r>
              <a:rPr lang="en-US" baseline="0" dirty="0"/>
              <a:t>There is extensive research on the stages of change model and evidence for its clinical utility. The stages of change can be used to explore any behavior change or change process. That being said, we find it important to look at the change process as a continuum rather than a stage-wise process. People may fluctuate along the continuum and they often don’t move in a linear fashion through the continuum. There are also no set criteria for how to determine exactly where a person is in the change process. If you think about some of the changes you have discussed throughout this training, you probably have realized that making change is much more of a fluid process than a move through discrete stages. Despite this it can be helpful to conceptualize that people move through the continuum and need different supports at different times.  </a:t>
            </a:r>
          </a:p>
          <a:p>
            <a:endParaRPr lang="en-US" sz="1200" b="0" i="0" u="none" strike="noStrike" dirty="0">
              <a:solidFill>
                <a:srgbClr val="000000"/>
              </a:solidFill>
              <a:effectLst/>
              <a:latin typeface="Calibri" panose="020F0502020204030204" pitchFamily="34" charset="0"/>
            </a:endParaRPr>
          </a:p>
          <a:p>
            <a:r>
              <a:rPr lang="en-US" sz="1200" b="0" i="0" u="none" strike="noStrike" dirty="0">
                <a:solidFill>
                  <a:srgbClr val="000000"/>
                </a:solidFill>
                <a:effectLst/>
                <a:latin typeface="Calibri" panose="020F0502020204030204" pitchFamily="34" charset="0"/>
              </a:rPr>
              <a:t>The continuum</a:t>
            </a:r>
            <a:r>
              <a:rPr lang="en-US" sz="1200" b="0" i="0" u="none" strike="noStrike" baseline="0" dirty="0">
                <a:solidFill>
                  <a:srgbClr val="000000"/>
                </a:solidFill>
                <a:effectLst/>
                <a:latin typeface="Calibri" panose="020F0502020204030204" pitchFamily="34" charset="0"/>
              </a:rPr>
              <a:t> of change consists of six aspects:</a:t>
            </a:r>
          </a:p>
          <a:p>
            <a:pPr marL="228600" indent="-228600">
              <a:buAutoNum type="arabicPeriod"/>
            </a:pPr>
            <a:r>
              <a:rPr lang="en-US" sz="1200" b="0" i="0" u="none" strike="noStrike" baseline="0" dirty="0">
                <a:solidFill>
                  <a:srgbClr val="000000"/>
                </a:solidFill>
                <a:effectLst/>
                <a:latin typeface="Calibri" panose="020F0502020204030204" pitchFamily="34" charset="0"/>
              </a:rPr>
              <a:t>Precontemplation – the individual has no perceived need for change.</a:t>
            </a:r>
          </a:p>
          <a:p>
            <a:pPr marL="228600" indent="-228600">
              <a:buAutoNum type="arabicPeriod"/>
            </a:pPr>
            <a:r>
              <a:rPr lang="en-US" sz="1200" b="0" i="0" u="none" strike="noStrike" baseline="0" dirty="0">
                <a:solidFill>
                  <a:srgbClr val="000000"/>
                </a:solidFill>
                <a:effectLst/>
                <a:latin typeface="Calibri" panose="020F0502020204030204" pitchFamily="34" charset="0"/>
              </a:rPr>
              <a:t>Contemplation – the individual is thinking about making a change.</a:t>
            </a:r>
          </a:p>
          <a:p>
            <a:pPr marL="228600" indent="-228600">
              <a:buAutoNum type="arabicPeriod"/>
            </a:pPr>
            <a:r>
              <a:rPr lang="en-US" sz="1200" b="0" i="0" u="none" strike="noStrike" baseline="0" dirty="0">
                <a:solidFill>
                  <a:srgbClr val="000000"/>
                </a:solidFill>
                <a:effectLst/>
                <a:latin typeface="Calibri" panose="020F0502020204030204" pitchFamily="34" charset="0"/>
              </a:rPr>
              <a:t>Preparation – the individual is preparing for or getting motivated to make a change.</a:t>
            </a:r>
          </a:p>
          <a:p>
            <a:pPr marL="228600" indent="-228600">
              <a:buAutoNum type="arabicPeriod"/>
            </a:pPr>
            <a:r>
              <a:rPr lang="en-US" sz="1200" b="0" i="0" u="none" strike="noStrike" baseline="0" dirty="0">
                <a:solidFill>
                  <a:srgbClr val="000000"/>
                </a:solidFill>
                <a:effectLst/>
                <a:latin typeface="Calibri" panose="020F0502020204030204" pitchFamily="34" charset="0"/>
              </a:rPr>
              <a:t>Action – the individual has begun to take steps toward making the change and/or is currently making the change.</a:t>
            </a:r>
          </a:p>
          <a:p>
            <a:pPr marL="228600" indent="-228600">
              <a:buAutoNum type="arabicPeriod"/>
            </a:pPr>
            <a:r>
              <a:rPr lang="en-US" sz="1200" b="0" i="0" u="none" strike="noStrike" baseline="0" dirty="0">
                <a:solidFill>
                  <a:srgbClr val="000000"/>
                </a:solidFill>
                <a:effectLst/>
                <a:latin typeface="Calibri" panose="020F0502020204030204" pitchFamily="34" charset="0"/>
              </a:rPr>
              <a:t>Maintenance – the individual is maintaining the change.</a:t>
            </a:r>
          </a:p>
          <a:p>
            <a:pPr marL="228600" indent="-228600">
              <a:buAutoNum type="arabicPeriod"/>
            </a:pPr>
            <a:r>
              <a:rPr lang="en-US" sz="1200" b="0" i="0" u="none" strike="noStrike" baseline="0" dirty="0">
                <a:solidFill>
                  <a:srgbClr val="000000"/>
                </a:solidFill>
                <a:effectLst/>
                <a:latin typeface="Calibri" panose="020F0502020204030204" pitchFamily="34" charset="0"/>
              </a:rPr>
              <a:t>Relapse/Recycle – the individual may go back to previous behaviors and need to work back through the change process, alternatively the person may fully integrate the change into their ongoing actions and their sense of self. </a:t>
            </a:r>
          </a:p>
          <a:p>
            <a:pPr marL="0" indent="0">
              <a:buNone/>
            </a:pPr>
            <a:endParaRPr lang="en-US" sz="1200" b="0" i="0" u="none" strike="noStrike" baseline="0" dirty="0">
              <a:solidFill>
                <a:srgbClr val="000000"/>
              </a:solidFill>
              <a:effectLst/>
              <a:latin typeface="Calibri" panose="020F0502020204030204" pitchFamily="34" charset="0"/>
            </a:endParaRPr>
          </a:p>
          <a:p>
            <a:r>
              <a:rPr lang="en-US" b="1" dirty="0"/>
              <a:t>Do: </a:t>
            </a:r>
            <a:r>
              <a:rPr lang="en-US" dirty="0"/>
              <a:t>Ask participants:</a:t>
            </a:r>
            <a:r>
              <a:rPr lang="en-US" baseline="0" dirty="0"/>
              <a:t> </a:t>
            </a:r>
          </a:p>
          <a:p>
            <a:pPr marL="171450" indent="-171450">
              <a:buFont typeface="Arial" panose="020B0604020202020204" pitchFamily="34" charset="0"/>
              <a:buChar char="•"/>
            </a:pPr>
            <a:r>
              <a:rPr lang="en-US" baseline="0" dirty="0"/>
              <a:t>W</a:t>
            </a:r>
            <a:r>
              <a:rPr lang="en-US" dirty="0"/>
              <a:t>hat do you know about each of the aspects of the continuum of change?</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Considering your own change process discussed earlier in the training, where would you say you are in the continuum of change? </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has your change process looked like?  </a:t>
            </a:r>
          </a:p>
          <a:p>
            <a:pPr marL="171450" indent="-171450">
              <a:buFont typeface="Arial" panose="020B0604020202020204" pitchFamily="34" charset="0"/>
              <a:buChar char="•"/>
            </a:pPr>
            <a:endParaRPr lang="en-US" sz="1200" b="0" i="0" u="none" strike="noStrike" baseline="0" dirty="0">
              <a:solidFill>
                <a:srgbClr val="000000"/>
              </a:solidFill>
              <a:effectLst/>
              <a:latin typeface="Calibri" panose="020F0502020204030204" pitchFamily="34" charset="0"/>
            </a:endParaRPr>
          </a:p>
          <a:p>
            <a:pPr marL="0" indent="0">
              <a:buFont typeface="Arial" panose="020B0604020202020204" pitchFamily="34" charset="0"/>
              <a:buNone/>
            </a:pPr>
            <a:r>
              <a:rPr lang="en-US" sz="1200" b="0" i="0" u="none" strike="noStrike" baseline="0" dirty="0">
                <a:solidFill>
                  <a:srgbClr val="000000"/>
                </a:solidFill>
                <a:effectLst/>
                <a:latin typeface="Calibri" panose="020F0502020204030204" pitchFamily="34" charset="0"/>
              </a:rPr>
              <a:t>Process participant responses and highlight that, based on their experience, the change process is definitely not linear and definitely not easy.</a:t>
            </a:r>
            <a:endParaRPr lang="en-US" baseline="0" dirty="0"/>
          </a:p>
        </p:txBody>
      </p:sp>
      <p:sp>
        <p:nvSpPr>
          <p:cNvPr id="4" name="Slide Number Placeholder 3"/>
          <p:cNvSpPr>
            <a:spLocks noGrp="1"/>
          </p:cNvSpPr>
          <p:nvPr>
            <p:ph type="sldNum" sz="quarter" idx="10"/>
          </p:nvPr>
        </p:nvSpPr>
        <p:spPr/>
        <p:txBody>
          <a:bodyPr/>
          <a:lstStyle/>
          <a:p>
            <a:fld id="{D4E46F02-8992-442B-B302-B3C5EB204BDA}" type="slidenum">
              <a:rPr lang="en-US" smtClean="0"/>
              <a:t>6</a:t>
            </a:fld>
            <a:endParaRPr lang="en-US"/>
          </a:p>
        </p:txBody>
      </p:sp>
    </p:spTree>
    <p:extLst>
      <p:ext uri="{BB962C8B-B14F-4D97-AF65-F5344CB8AC3E}">
        <p14:creationId xmlns:p14="http://schemas.microsoft.com/office/powerpoint/2010/main" val="79231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none" strike="noStrike" baseline="0" dirty="0">
                <a:solidFill>
                  <a:srgbClr val="000000"/>
                </a:solidFill>
                <a:effectLst/>
                <a:latin typeface="Calibri" panose="020F0502020204030204" pitchFamily="34" charset="0"/>
              </a:rPr>
              <a:t>Say: </a:t>
            </a:r>
            <a:r>
              <a:rPr lang="en-US" sz="1200" b="0" i="0" u="none" strike="noStrike" baseline="0" dirty="0">
                <a:solidFill>
                  <a:srgbClr val="000000"/>
                </a:solidFill>
                <a:effectLst/>
                <a:latin typeface="Calibri" panose="020F0502020204030204" pitchFamily="34" charset="0"/>
              </a:rPr>
              <a:t>While the aspects of the continuum of change may be easy to understand conceptually, they can be a bit more complicated to identify in conversation with the person making the change.  </a:t>
            </a:r>
          </a:p>
          <a:p>
            <a:pPr marL="0" indent="0">
              <a:buNone/>
            </a:pPr>
            <a:endParaRPr lang="en-US" sz="1200" b="0" i="0" u="none" strike="noStrike" baseline="0" dirty="0">
              <a:solidFill>
                <a:srgbClr val="000000"/>
              </a:solidFill>
              <a:effectLst/>
              <a:latin typeface="Calibri" panose="020F0502020204030204" pitchFamily="34" charset="0"/>
            </a:endParaRPr>
          </a:p>
          <a:p>
            <a:pPr marL="0" indent="0">
              <a:buNone/>
            </a:pPr>
            <a:r>
              <a:rPr lang="en-US" sz="1200" b="0" i="0" u="none" strike="noStrike" baseline="0" dirty="0">
                <a:solidFill>
                  <a:srgbClr val="000000"/>
                </a:solidFill>
                <a:effectLst/>
                <a:latin typeface="Calibri" panose="020F0502020204030204" pitchFamily="34" charset="0"/>
              </a:rPr>
              <a:t>To illustrate each aspect, we’re going to listen to a few brief video clips of what someone may sound like when they are at different places along the continuum of change. </a:t>
            </a:r>
            <a:endParaRPr lang="en-US" baseline="0" dirty="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7</a:t>
            </a:fld>
            <a:endParaRPr lang="en-US"/>
          </a:p>
        </p:txBody>
      </p:sp>
    </p:spTree>
    <p:extLst>
      <p:ext uri="{BB962C8B-B14F-4D97-AF65-F5344CB8AC3E}">
        <p14:creationId xmlns:p14="http://schemas.microsoft.com/office/powerpoint/2010/main" val="53114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none" strike="noStrike" baseline="0" dirty="0">
                <a:solidFill>
                  <a:srgbClr val="000000"/>
                </a:solidFill>
                <a:effectLst/>
                <a:latin typeface="Calibri" panose="020F0502020204030204" pitchFamily="34" charset="0"/>
              </a:rPr>
              <a:t>Do: </a:t>
            </a:r>
            <a:r>
              <a:rPr lang="en-US" sz="1200" b="0" i="0" u="none" strike="noStrike" baseline="0" dirty="0">
                <a:solidFill>
                  <a:srgbClr val="000000"/>
                </a:solidFill>
                <a:effectLst/>
                <a:latin typeface="Calibri" panose="020F0502020204030204" pitchFamily="34" charset="0"/>
              </a:rPr>
              <a:t>Play video clip and ask participants:</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did you hear that clues you in that the person is in </a:t>
            </a:r>
            <a:r>
              <a:rPr lang="en-US" sz="1200" b="0" i="0" u="none" strike="noStrike" baseline="0" dirty="0" err="1">
                <a:solidFill>
                  <a:srgbClr val="000000"/>
                </a:solidFill>
                <a:effectLst/>
                <a:latin typeface="Calibri" panose="020F0502020204030204" pitchFamily="34" charset="0"/>
              </a:rPr>
              <a:t>preconteplation</a:t>
            </a:r>
            <a:r>
              <a:rPr lang="en-US" sz="1200" b="0" i="0" u="none" strike="noStrike" baseline="0" dirty="0">
                <a:solidFill>
                  <a:srgbClr val="000000"/>
                </a:solidFill>
                <a:effectLst/>
                <a:latin typeface="Calibri" panose="020F0502020204030204" pitchFamily="34" charset="0"/>
              </a:rPr>
              <a:t>?</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are examples from your work of things people have said that suggest they’re in precontemplation?</a:t>
            </a:r>
            <a:endParaRPr lang="en-US" sz="1200" b="1" i="0" u="none" strike="noStrike" baseline="0" dirty="0">
              <a:solidFill>
                <a:srgbClr val="000000"/>
              </a:solidFill>
              <a:effectLst/>
              <a:latin typeface="Calibri" panose="020F0502020204030204" pitchFamily="34" charset="0"/>
            </a:endParaRPr>
          </a:p>
          <a:p>
            <a:endParaRPr lang="en-US" baseline="0" dirty="0"/>
          </a:p>
          <a:p>
            <a:r>
              <a:rPr lang="en-US" b="1" dirty="0"/>
              <a:t>Video Link:</a:t>
            </a:r>
          </a:p>
          <a:p>
            <a:r>
              <a:rPr lang="en-US" dirty="0"/>
              <a:t>https://youtu.be/_-wxnNnCfyE?list=PL1UDVLmMXEEdIVofbgt4d6sLAe5pulbPC</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8</a:t>
            </a:fld>
            <a:endParaRPr lang="en-US"/>
          </a:p>
        </p:txBody>
      </p:sp>
    </p:spTree>
    <p:extLst>
      <p:ext uri="{BB962C8B-B14F-4D97-AF65-F5344CB8AC3E}">
        <p14:creationId xmlns:p14="http://schemas.microsoft.com/office/powerpoint/2010/main" val="2767235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none" strike="noStrike" baseline="0" dirty="0">
                <a:solidFill>
                  <a:srgbClr val="000000"/>
                </a:solidFill>
                <a:effectLst/>
                <a:latin typeface="Calibri" panose="020F0502020204030204" pitchFamily="34" charset="0"/>
              </a:rPr>
              <a:t>Do: </a:t>
            </a:r>
            <a:r>
              <a:rPr lang="en-US" sz="1200" b="0" i="0" u="none" strike="noStrike" baseline="0" dirty="0">
                <a:solidFill>
                  <a:srgbClr val="000000"/>
                </a:solidFill>
                <a:effectLst/>
                <a:latin typeface="Calibri" panose="020F0502020204030204" pitchFamily="34" charset="0"/>
              </a:rPr>
              <a:t>Play video clip and ask participants:</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did you hear that clues you in that the person is in contemplation?</a:t>
            </a:r>
          </a:p>
          <a:p>
            <a:pPr marL="171450" indent="-171450">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are examples from your work of things people have said that suggest they’re in contemplation?</a:t>
            </a:r>
            <a:endParaRPr lang="en-US" sz="1200" b="1" i="0" u="none" strike="noStrike" baseline="0" dirty="0">
              <a:solidFill>
                <a:srgbClr val="000000"/>
              </a:solidFill>
              <a:effectLst/>
              <a:latin typeface="Calibri" panose="020F0502020204030204" pitchFamily="34" charset="0"/>
            </a:endParaRPr>
          </a:p>
          <a:p>
            <a:endParaRPr lang="en-US" baseline="0" dirty="0"/>
          </a:p>
          <a:p>
            <a:r>
              <a:rPr lang="en-US" b="1" dirty="0"/>
              <a:t>Video Link:</a:t>
            </a:r>
          </a:p>
          <a:p>
            <a:r>
              <a:rPr lang="en-US" dirty="0"/>
              <a:t>https://youtu.be/9gmaAzxnpvA?list=PL1UDVLmMXEEdIVofbgt4d6sLAe5pulbPC</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9</a:t>
            </a:fld>
            <a:endParaRPr lang="en-US"/>
          </a:p>
        </p:txBody>
      </p:sp>
    </p:spTree>
    <p:extLst>
      <p:ext uri="{BB962C8B-B14F-4D97-AF65-F5344CB8AC3E}">
        <p14:creationId xmlns:p14="http://schemas.microsoft.com/office/powerpoint/2010/main" val="527623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custDataLst>
      <p:tags r:id="rId1"/>
    </p:custDataLst>
    <p:extLst>
      <p:ext uri="{BB962C8B-B14F-4D97-AF65-F5344CB8AC3E}">
        <p14:creationId xmlns:p14="http://schemas.microsoft.com/office/powerpoint/2010/main" val="130669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950219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custDataLst>
      <p:tags r:id="rId1"/>
    </p:custDataLst>
    <p:extLst>
      <p:ext uri="{BB962C8B-B14F-4D97-AF65-F5344CB8AC3E}">
        <p14:creationId xmlns:p14="http://schemas.microsoft.com/office/powerpoint/2010/main" val="427847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0006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38983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75032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05468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06428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54686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36436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3626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custDataLst>
      <p:tags r:id="rId1"/>
    </p:custDataLst>
    <p:extLst>
      <p:ext uri="{BB962C8B-B14F-4D97-AF65-F5344CB8AC3E}">
        <p14:creationId xmlns:p14="http://schemas.microsoft.com/office/powerpoint/2010/main" val="851905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4025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82757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050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88983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50795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C2D204-ECBD-46C9-8832-558D8A35F1A0}" type="datetimeFigureOut">
              <a:rPr lang="en-US" smtClean="0"/>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37302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C2D204-ECBD-46C9-8832-558D8A35F1A0}" type="datetimeFigureOut">
              <a:rPr lang="en-US" smtClean="0"/>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40197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2D204-ECBD-46C9-8832-558D8A35F1A0}" type="datetimeFigureOut">
              <a:rPr lang="en-US" smtClean="0"/>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87151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346559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700875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2D204-ECBD-46C9-8832-558D8A35F1A0}" type="datetimeFigureOut">
              <a:rPr lang="en-US" smtClean="0"/>
              <a:t>6/1/2021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1BA45-B991-4D3A-A43A-9F52A8731EB6}" type="slidenum">
              <a:rPr lang="en-US" smtClean="0"/>
              <a:t>‹#›</a:t>
            </a:fld>
            <a:endParaRPr lang="en-US"/>
          </a:p>
        </p:txBody>
      </p:sp>
    </p:spTree>
    <p:custDataLst>
      <p:tags r:id="rId13"/>
    </p:custDataLst>
    <p:extLst>
      <p:ext uri="{BB962C8B-B14F-4D97-AF65-F5344CB8AC3E}">
        <p14:creationId xmlns:p14="http://schemas.microsoft.com/office/powerpoint/2010/main" val="3176524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3"/>
    </p:custDataLst>
    <p:extLst>
      <p:ext uri="{BB962C8B-B14F-4D97-AF65-F5344CB8AC3E}">
        <p14:creationId xmlns:p14="http://schemas.microsoft.com/office/powerpoint/2010/main" val="2501837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hyperlink" Target="https://youtu.be/K-N1zV9HCiU?list=PL1UDVLmMXEEdIVofbgt4d6sLAe5pulbPC" TargetMode="Externa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hyperlink" Target="https://www.youtube.com/watch?v=yi63B4Nygos&amp;list=PL1UDVLmMXEEdIVofbgt4d6sLAe5pulbPC" TargetMode="Externa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2.png"/><Relationship Id="rId5" Type="http://schemas.openxmlformats.org/officeDocument/2006/relationships/hyperlink" Target="https://youtu.be/Drjv30vcOlM?list=PL1UDVLmMXEEdIVofbgt4d6sLAe5pulbPC" TargetMode="Externa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3.png"/><Relationship Id="rId5" Type="http://schemas.openxmlformats.org/officeDocument/2006/relationships/hyperlink" Target="https://youtu.be/4xhLw0UUrvQ?list=PL1UDVLmMXEEdIVofbgt4d6sLAe5pulbPC" TargetMode="Externa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8.png"/><Relationship Id="rId5" Type="http://schemas.openxmlformats.org/officeDocument/2006/relationships/hyperlink" Target="https://www.youtube.com/watch?v=_-wxnNnCfyE&amp;list=PL1UDVLmMXEEdIVofbgt4d6sLAe5pulbPC" TargetMode="Externa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hyperlink" Target="https://youtu.be/9gmaAzxnpvA?list=PL1UDVLmMXEEdIVofbgt4d6sLAe5pulbPC" TargetMode="External"/><Relationship Id="rId5" Type="http://schemas.openxmlformats.org/officeDocument/2006/relationships/hyperlink" Target="https://www.youtube.com/watch?v=9gmaAzxnpvA&amp;list=PL1UDVLmMXEEdIVofbgt4d6sLAe5pulbPC" TargetMode="Externa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tting It All Together written on a small chalk board leaning agains a brick wall, sitting on a table."/>
          <p:cNvPicPr>
            <a:picLocks noChangeAspect="1"/>
          </p:cNvPicPr>
          <p:nvPr/>
        </p:nvPicPr>
        <p:blipFill rotWithShape="1">
          <a:blip r:embed="rId4" cstate="print">
            <a:grayscl/>
            <a:extLst>
              <a:ext uri="{28A0092B-C50C-407E-A947-70E740481C1C}">
                <a14:useLocalDpi xmlns:a14="http://schemas.microsoft.com/office/drawing/2010/main" val="0"/>
              </a:ext>
            </a:extLst>
          </a:blip>
          <a:srcRect l="117" t="8282" r="9552" b="1637"/>
          <a:stretch/>
        </p:blipFill>
        <p:spPr>
          <a:xfrm>
            <a:off x="327199" y="342074"/>
            <a:ext cx="8483425" cy="6208255"/>
          </a:xfrm>
          <a:prstGeom prst="rect">
            <a:avLst/>
          </a:prstGeom>
        </p:spPr>
      </p:pic>
      <p:grpSp>
        <p:nvGrpSpPr>
          <p:cNvPr id="3" name="Group 2"/>
          <p:cNvGrpSpPr/>
          <p:nvPr/>
        </p:nvGrpSpPr>
        <p:grpSpPr>
          <a:xfrm>
            <a:off x="327200" y="652086"/>
            <a:ext cx="9705341" cy="6061573"/>
            <a:chOff x="339812" y="629508"/>
            <a:chExt cx="9705341" cy="6061573"/>
          </a:xfrm>
        </p:grpSpPr>
        <p:sp>
          <p:nvSpPr>
            <p:cNvPr id="5" name="Freeform 4"/>
            <p:cNvSpPr/>
            <p:nvPr/>
          </p:nvSpPr>
          <p:spPr>
            <a:xfrm rot="2761324">
              <a:off x="4877634" y="-453743"/>
              <a:ext cx="3437324" cy="6897714"/>
            </a:xfrm>
            <a:custGeom>
              <a:avLst/>
              <a:gdLst>
                <a:gd name="connsiteX0" fmla="*/ 0 w 4210050"/>
                <a:gd name="connsiteY0" fmla="*/ 2187286 h 6736998"/>
                <a:gd name="connsiteX1" fmla="*/ 2110610 w 4210050"/>
                <a:gd name="connsiteY1" fmla="*/ 0 h 6736998"/>
                <a:gd name="connsiteX2" fmla="*/ 4210050 w 4210050"/>
                <a:gd name="connsiteY2" fmla="*/ 2025843 h 6736998"/>
                <a:gd name="connsiteX3" fmla="*/ 4210050 w 4210050"/>
                <a:gd name="connsiteY3" fmla="*/ 6736998 h 6736998"/>
                <a:gd name="connsiteX4" fmla="*/ 0 w 4210050"/>
                <a:gd name="connsiteY4" fmla="*/ 6736998 h 6736998"/>
                <a:gd name="connsiteX0" fmla="*/ 826066 w 4210050"/>
                <a:gd name="connsiteY0" fmla="*/ 1310307 h 6736998"/>
                <a:gd name="connsiteX1" fmla="*/ 2110610 w 4210050"/>
                <a:gd name="connsiteY1" fmla="*/ 0 h 6736998"/>
                <a:gd name="connsiteX2" fmla="*/ 4210050 w 4210050"/>
                <a:gd name="connsiteY2" fmla="*/ 2025843 h 6736998"/>
                <a:gd name="connsiteX3" fmla="*/ 4210050 w 4210050"/>
                <a:gd name="connsiteY3" fmla="*/ 6736998 h 6736998"/>
                <a:gd name="connsiteX4" fmla="*/ 0 w 4210050"/>
                <a:gd name="connsiteY4" fmla="*/ 6736998 h 6736998"/>
                <a:gd name="connsiteX5" fmla="*/ 826066 w 4210050"/>
                <a:gd name="connsiteY5" fmla="*/ 1310307 h 6736998"/>
                <a:gd name="connsiteX0" fmla="*/ 321238 w 3705222"/>
                <a:gd name="connsiteY0" fmla="*/ 1310307 h 6840904"/>
                <a:gd name="connsiteX1" fmla="*/ 1605782 w 3705222"/>
                <a:gd name="connsiteY1" fmla="*/ 0 h 6840904"/>
                <a:gd name="connsiteX2" fmla="*/ 3705222 w 3705222"/>
                <a:gd name="connsiteY2" fmla="*/ 2025843 h 6840904"/>
                <a:gd name="connsiteX3" fmla="*/ 3705222 w 3705222"/>
                <a:gd name="connsiteY3" fmla="*/ 6736998 h 6840904"/>
                <a:gd name="connsiteX4" fmla="*/ 0 w 3705222"/>
                <a:gd name="connsiteY4" fmla="*/ 6840904 h 6840904"/>
                <a:gd name="connsiteX5" fmla="*/ 321238 w 3705222"/>
                <a:gd name="connsiteY5" fmla="*/ 1310307 h 6840904"/>
                <a:gd name="connsiteX0" fmla="*/ 53340 w 3437324"/>
                <a:gd name="connsiteY0" fmla="*/ 1310307 h 6897714"/>
                <a:gd name="connsiteX1" fmla="*/ 1337884 w 3437324"/>
                <a:gd name="connsiteY1" fmla="*/ 0 h 6897714"/>
                <a:gd name="connsiteX2" fmla="*/ 3437324 w 3437324"/>
                <a:gd name="connsiteY2" fmla="*/ 2025843 h 6897714"/>
                <a:gd name="connsiteX3" fmla="*/ 3437324 w 3437324"/>
                <a:gd name="connsiteY3" fmla="*/ 6736998 h 6897714"/>
                <a:gd name="connsiteX4" fmla="*/ 0 w 3437324"/>
                <a:gd name="connsiteY4" fmla="*/ 6897714 h 6897714"/>
                <a:gd name="connsiteX5" fmla="*/ 53340 w 3437324"/>
                <a:gd name="connsiteY5" fmla="*/ 1310307 h 689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7324" h="6897714">
                  <a:moveTo>
                    <a:pt x="53340" y="1310307"/>
                  </a:moveTo>
                  <a:lnTo>
                    <a:pt x="1337884" y="0"/>
                  </a:lnTo>
                  <a:lnTo>
                    <a:pt x="3437324" y="2025843"/>
                  </a:lnTo>
                  <a:lnTo>
                    <a:pt x="3437324" y="6736998"/>
                  </a:lnTo>
                  <a:lnTo>
                    <a:pt x="0" y="6897714"/>
                  </a:lnTo>
                  <a:cubicBezTo>
                    <a:pt x="0" y="5381143"/>
                    <a:pt x="53340" y="2826878"/>
                    <a:pt x="53340" y="1310307"/>
                  </a:cubicBezTo>
                  <a:close/>
                </a:path>
              </a:pathLst>
            </a:custGeom>
            <a:solidFill>
              <a:srgbClr val="7FADD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5"/>
            <p:cNvSpPr/>
            <p:nvPr/>
          </p:nvSpPr>
          <p:spPr>
            <a:xfrm>
              <a:off x="339812" y="629508"/>
              <a:ext cx="8483425" cy="5898243"/>
            </a:xfrm>
            <a:custGeom>
              <a:avLst/>
              <a:gdLst>
                <a:gd name="connsiteX0" fmla="*/ 0 w 8464375"/>
                <a:gd name="connsiteY0" fmla="*/ 4302870 h 4302870"/>
                <a:gd name="connsiteX1" fmla="*/ 0 w 8464375"/>
                <a:gd name="connsiteY1" fmla="*/ 0 h 4302870"/>
                <a:gd name="connsiteX2" fmla="*/ 8464375 w 8464375"/>
                <a:gd name="connsiteY2" fmla="*/ 4302870 h 4302870"/>
                <a:gd name="connsiteX3" fmla="*/ 0 w 8464375"/>
                <a:gd name="connsiteY3" fmla="*/ 4302870 h 4302870"/>
                <a:gd name="connsiteX0" fmla="*/ 0 w 8464375"/>
                <a:gd name="connsiteY0" fmla="*/ 4302870 h 4305300"/>
                <a:gd name="connsiteX1" fmla="*/ 0 w 8464375"/>
                <a:gd name="connsiteY1" fmla="*/ 0 h 4305300"/>
                <a:gd name="connsiteX2" fmla="*/ 8464375 w 8464375"/>
                <a:gd name="connsiteY2" fmla="*/ 4302870 h 4305300"/>
                <a:gd name="connsiteX3" fmla="*/ 1889037 w 8464375"/>
                <a:gd name="connsiteY3" fmla="*/ 4305300 h 4305300"/>
                <a:gd name="connsiteX4" fmla="*/ 0 w 8464375"/>
                <a:gd name="connsiteY4" fmla="*/ 4302870 h 4305300"/>
                <a:gd name="connsiteX0" fmla="*/ 35013 w 8499388"/>
                <a:gd name="connsiteY0" fmla="*/ 4302870 h 4305300"/>
                <a:gd name="connsiteX1" fmla="*/ 0 w 8499388"/>
                <a:gd name="connsiteY1" fmla="*/ 3371850 h 4305300"/>
                <a:gd name="connsiteX2" fmla="*/ 35013 w 8499388"/>
                <a:gd name="connsiteY2" fmla="*/ 0 h 4305300"/>
                <a:gd name="connsiteX3" fmla="*/ 8499388 w 8499388"/>
                <a:gd name="connsiteY3" fmla="*/ 4302870 h 4305300"/>
                <a:gd name="connsiteX4" fmla="*/ 1924050 w 8499388"/>
                <a:gd name="connsiteY4" fmla="*/ 4305300 h 4305300"/>
                <a:gd name="connsiteX5" fmla="*/ 35013 w 8499388"/>
                <a:gd name="connsiteY5" fmla="*/ 4302870 h 4305300"/>
                <a:gd name="connsiteX0" fmla="*/ 1924050 w 8499388"/>
                <a:gd name="connsiteY0" fmla="*/ 4305300 h 4305300"/>
                <a:gd name="connsiteX1" fmla="*/ 0 w 8499388"/>
                <a:gd name="connsiteY1" fmla="*/ 3371850 h 4305300"/>
                <a:gd name="connsiteX2" fmla="*/ 35013 w 8499388"/>
                <a:gd name="connsiteY2" fmla="*/ 0 h 4305300"/>
                <a:gd name="connsiteX3" fmla="*/ 8499388 w 8499388"/>
                <a:gd name="connsiteY3" fmla="*/ 4302870 h 4305300"/>
                <a:gd name="connsiteX4" fmla="*/ 1924050 w 8499388"/>
                <a:gd name="connsiteY4" fmla="*/ 4305300 h 4305300"/>
                <a:gd name="connsiteX0" fmla="*/ 1905000 w 8480338"/>
                <a:gd name="connsiteY0" fmla="*/ 4305300 h 4305300"/>
                <a:gd name="connsiteX1" fmla="*/ 0 w 8480338"/>
                <a:gd name="connsiteY1" fmla="*/ 3371850 h 4305300"/>
                <a:gd name="connsiteX2" fmla="*/ 15963 w 8480338"/>
                <a:gd name="connsiteY2" fmla="*/ 0 h 4305300"/>
                <a:gd name="connsiteX3" fmla="*/ 8480338 w 8480338"/>
                <a:gd name="connsiteY3" fmla="*/ 4302870 h 4305300"/>
                <a:gd name="connsiteX4" fmla="*/ 1905000 w 8480338"/>
                <a:gd name="connsiteY4" fmla="*/ 4305300 h 4305300"/>
                <a:gd name="connsiteX0" fmla="*/ 1905000 w 8480338"/>
                <a:gd name="connsiteY0" fmla="*/ 4305300 h 4305300"/>
                <a:gd name="connsiteX1" fmla="*/ 0 w 8480338"/>
                <a:gd name="connsiteY1" fmla="*/ 3371850 h 4305300"/>
                <a:gd name="connsiteX2" fmla="*/ 15963 w 8480338"/>
                <a:gd name="connsiteY2" fmla="*/ 0 h 4305300"/>
                <a:gd name="connsiteX3" fmla="*/ 8480338 w 8480338"/>
                <a:gd name="connsiteY3" fmla="*/ 4302870 h 4305300"/>
                <a:gd name="connsiteX4" fmla="*/ 1905000 w 8480338"/>
                <a:gd name="connsiteY4" fmla="*/ 4305300 h 4305300"/>
                <a:gd name="connsiteX0" fmla="*/ 1908087 w 8483425"/>
                <a:gd name="connsiteY0" fmla="*/ 5448300 h 5448300"/>
                <a:gd name="connsiteX1" fmla="*/ 3087 w 8483425"/>
                <a:gd name="connsiteY1" fmla="*/ 4514850 h 5448300"/>
                <a:gd name="connsiteX2" fmla="*/ 0 w 8483425"/>
                <a:gd name="connsiteY2" fmla="*/ 0 h 5448300"/>
                <a:gd name="connsiteX3" fmla="*/ 8483425 w 8483425"/>
                <a:gd name="connsiteY3" fmla="*/ 5445870 h 5448300"/>
                <a:gd name="connsiteX4" fmla="*/ 1908087 w 8483425"/>
                <a:gd name="connsiteY4" fmla="*/ 5448300 h 5448300"/>
                <a:gd name="connsiteX0" fmla="*/ 1908087 w 8483425"/>
                <a:gd name="connsiteY0" fmla="*/ 5448300 h 5448300"/>
                <a:gd name="connsiteX1" fmla="*/ 3087 w 8483425"/>
                <a:gd name="connsiteY1" fmla="*/ 4282621 h 5448300"/>
                <a:gd name="connsiteX2" fmla="*/ 0 w 8483425"/>
                <a:gd name="connsiteY2" fmla="*/ 0 h 5448300"/>
                <a:gd name="connsiteX3" fmla="*/ 8483425 w 8483425"/>
                <a:gd name="connsiteY3" fmla="*/ 5445870 h 5448300"/>
                <a:gd name="connsiteX4" fmla="*/ 1908087 w 8483425"/>
                <a:gd name="connsiteY4" fmla="*/ 5448300 h 5448300"/>
                <a:gd name="connsiteX0" fmla="*/ 1908087 w 8483425"/>
                <a:gd name="connsiteY0" fmla="*/ 5898243 h 5898243"/>
                <a:gd name="connsiteX1" fmla="*/ 3087 w 8483425"/>
                <a:gd name="connsiteY1" fmla="*/ 4732564 h 5898243"/>
                <a:gd name="connsiteX2" fmla="*/ 0 w 8483425"/>
                <a:gd name="connsiteY2" fmla="*/ 0 h 5898243"/>
                <a:gd name="connsiteX3" fmla="*/ 8483425 w 8483425"/>
                <a:gd name="connsiteY3" fmla="*/ 5895813 h 5898243"/>
                <a:gd name="connsiteX4" fmla="*/ 1908087 w 8483425"/>
                <a:gd name="connsiteY4" fmla="*/ 5898243 h 589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3425" h="5898243">
                  <a:moveTo>
                    <a:pt x="1908087" y="5898243"/>
                  </a:moveTo>
                  <a:lnTo>
                    <a:pt x="3087" y="4732564"/>
                  </a:lnTo>
                  <a:lnTo>
                    <a:pt x="0" y="0"/>
                  </a:lnTo>
                  <a:lnTo>
                    <a:pt x="8483425" y="5895813"/>
                  </a:lnTo>
                  <a:lnTo>
                    <a:pt x="1908087" y="5898243"/>
                  </a:ln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8135" y="3292810"/>
              <a:ext cx="2452914" cy="677108"/>
            </a:xfrm>
            <a:prstGeom prst="rect">
              <a:avLst/>
            </a:prstGeom>
            <a:noFill/>
          </p:spPr>
          <p:txBody>
            <a:bodyPr wrap="square" rtlCol="0">
              <a:spAutoFit/>
            </a:bodyPr>
            <a:lstStyle/>
            <a:p>
              <a:r>
                <a:rPr lang="en-US" sz="3800" dirty="0">
                  <a:solidFill>
                    <a:schemeClr val="bg1"/>
                  </a:solidFill>
                  <a:latin typeface="Century Gothic" panose="020B0502020202020204" pitchFamily="34" charset="0"/>
                </a:rPr>
                <a:t>Module 6 </a:t>
              </a:r>
            </a:p>
          </p:txBody>
        </p:sp>
        <p:sp>
          <p:nvSpPr>
            <p:cNvPr id="9" name="TextBox 8"/>
            <p:cNvSpPr txBox="1"/>
            <p:nvPr/>
          </p:nvSpPr>
          <p:spPr>
            <a:xfrm>
              <a:off x="478134" y="3816030"/>
              <a:ext cx="4895846" cy="707886"/>
            </a:xfrm>
            <a:prstGeom prst="rect">
              <a:avLst/>
            </a:prstGeom>
            <a:noFill/>
          </p:spPr>
          <p:txBody>
            <a:bodyPr wrap="square" rtlCol="0">
              <a:spAutoFit/>
            </a:bodyPr>
            <a:lstStyle/>
            <a:p>
              <a:r>
                <a:rPr lang="en-US" sz="2000" dirty="0">
                  <a:solidFill>
                    <a:schemeClr val="bg1"/>
                  </a:solidFill>
                  <a:latin typeface="Arial Narrow" panose="020B0606020202030204" pitchFamily="34" charset="0"/>
                  <a:cs typeface="Microsoft New Tai Lue" panose="020B0502040204020203" pitchFamily="34" charset="0"/>
                </a:rPr>
                <a:t>Putting it all Together &amp;</a:t>
              </a:r>
              <a:br>
                <a:rPr lang="en-US" sz="2000" dirty="0">
                  <a:solidFill>
                    <a:schemeClr val="bg1"/>
                  </a:solidFill>
                  <a:latin typeface="Arial Narrow" panose="020B0606020202030204" pitchFamily="34" charset="0"/>
                  <a:cs typeface="Microsoft New Tai Lue" panose="020B0502040204020203" pitchFamily="34" charset="0"/>
                </a:rPr>
              </a:br>
              <a:r>
                <a:rPr lang="en-US" sz="2000" dirty="0">
                  <a:solidFill>
                    <a:schemeClr val="bg1"/>
                  </a:solidFill>
                  <a:latin typeface="Arial Narrow" panose="020B0606020202030204" pitchFamily="34" charset="0"/>
                  <a:cs typeface="Microsoft New Tai Lue" panose="020B0502040204020203" pitchFamily="34" charset="0"/>
                </a:rPr>
                <a:t>The Continuum of Change</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4948" y="5386025"/>
              <a:ext cx="1827381" cy="1305056"/>
            </a:xfrm>
            <a:prstGeom prst="rect">
              <a:avLst/>
            </a:prstGeom>
            <a:noFill/>
            <a:ln>
              <a:no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3710" y="5661246"/>
              <a:ext cx="2590404" cy="706036"/>
            </a:xfrm>
            <a:prstGeom prst="rect">
              <a:avLst/>
            </a:prstGeom>
          </p:spPr>
        </p:pic>
      </p:grpSp>
    </p:spTree>
    <p:custDataLst>
      <p:tags r:id="rId1"/>
    </p:custDataLst>
    <p:extLst>
      <p:ext uri="{BB962C8B-B14F-4D97-AF65-F5344CB8AC3E}">
        <p14:creationId xmlns:p14="http://schemas.microsoft.com/office/powerpoint/2010/main" val="2924078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2510801" y="6085500"/>
            <a:ext cx="4302953" cy="246221"/>
          </a:xfrm>
          <a:prstGeom prst="rect">
            <a:avLst/>
          </a:prstGeom>
          <a:noFill/>
        </p:spPr>
        <p:txBody>
          <a:bodyPr wrap="square" rtlCol="0">
            <a:spAutoFit/>
          </a:bodyPr>
          <a:lstStyle/>
          <a:p>
            <a:r>
              <a:rPr lang="en-US" sz="1000" dirty="0">
                <a:hlinkClick r:id="rId5" tooltip="Original URL: https://youtu.be/K-N1zV9HCiU?list=PL1UDVLmMXEEdIVofbgt4d6sLAe5pulbPC. Click or tap if you trust this link."/>
              </a:rPr>
              <a:t>https://youtu.be/K-N1zV9HCiU?list=PL1UDVLmMXEEdIVofbgt4d6sLAe5pulbPC</a:t>
            </a:r>
            <a:endParaRPr lang="en-US" sz="1000" dirty="0"/>
          </a:p>
        </p:txBody>
      </p:sp>
      <p:pic>
        <p:nvPicPr>
          <p:cNvPr id="2" name="Picture 1">
            <a:hlinkClick r:id="rId5"/>
          </p:cNvPr>
          <p:cNvPicPr>
            <a:picLocks noChangeAspect="1"/>
          </p:cNvPicPr>
          <p:nvPr/>
        </p:nvPicPr>
        <p:blipFill rotWithShape="1">
          <a:blip r:embed="rId6">
            <a:grayscl/>
          </a:blip>
          <a:srcRect l="7903" t="16230" r="30282" b="20042"/>
          <a:stretch/>
        </p:blipFill>
        <p:spPr>
          <a:xfrm>
            <a:off x="2078182" y="1465119"/>
            <a:ext cx="4977245" cy="2886346"/>
          </a:xfrm>
          <a:prstGeom prst="rect">
            <a:avLst/>
          </a:prstGeom>
        </p:spPr>
      </p:pic>
    </p:spTree>
    <p:custDataLst>
      <p:tags r:id="rId1"/>
    </p:custDataLst>
    <p:extLst>
      <p:ext uri="{BB962C8B-B14F-4D97-AF65-F5344CB8AC3E}">
        <p14:creationId xmlns:p14="http://schemas.microsoft.com/office/powerpoint/2010/main" val="2134619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2032338" y="6085500"/>
            <a:ext cx="6440336" cy="246221"/>
          </a:xfrm>
          <a:prstGeom prst="rect">
            <a:avLst/>
          </a:prstGeom>
          <a:noFill/>
        </p:spPr>
        <p:txBody>
          <a:bodyPr wrap="square" rtlCol="0">
            <a:spAutoFit/>
          </a:bodyPr>
          <a:lstStyle/>
          <a:p>
            <a:r>
              <a:rPr lang="en-US" sz="1000" dirty="0">
                <a:hlinkClick r:id="rId5"/>
              </a:rPr>
              <a:t>https://www.youtube.com/watch?v=yi63B4Nygos&amp;list=PL1UDVLmMXEEdIVofbgt4d6sLAe5pulbPC</a:t>
            </a:r>
            <a:endParaRPr lang="en-US" sz="1000" dirty="0"/>
          </a:p>
        </p:txBody>
      </p:sp>
      <p:pic>
        <p:nvPicPr>
          <p:cNvPr id="2" name="Picture 1">
            <a:hlinkClick r:id="rId5"/>
          </p:cNvPr>
          <p:cNvPicPr>
            <a:picLocks noChangeAspect="1"/>
          </p:cNvPicPr>
          <p:nvPr/>
        </p:nvPicPr>
        <p:blipFill rotWithShape="1">
          <a:blip r:embed="rId6">
            <a:grayscl/>
          </a:blip>
          <a:srcRect l="7776" t="16553" r="30986" b="20697"/>
          <a:stretch/>
        </p:blipFill>
        <p:spPr>
          <a:xfrm>
            <a:off x="2032338" y="1361209"/>
            <a:ext cx="5155894" cy="2971800"/>
          </a:xfrm>
          <a:prstGeom prst="rect">
            <a:avLst/>
          </a:prstGeom>
        </p:spPr>
      </p:pic>
    </p:spTree>
    <p:custDataLst>
      <p:tags r:id="rId1"/>
    </p:custDataLst>
    <p:extLst>
      <p:ext uri="{BB962C8B-B14F-4D97-AF65-F5344CB8AC3E}">
        <p14:creationId xmlns:p14="http://schemas.microsoft.com/office/powerpoint/2010/main" val="294283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2466678" y="6085500"/>
            <a:ext cx="4437042" cy="246221"/>
          </a:xfrm>
          <a:prstGeom prst="rect">
            <a:avLst/>
          </a:prstGeom>
          <a:noFill/>
        </p:spPr>
        <p:txBody>
          <a:bodyPr wrap="square" rtlCol="0">
            <a:spAutoFit/>
          </a:bodyPr>
          <a:lstStyle/>
          <a:p>
            <a:r>
              <a:rPr lang="en-US" sz="1000" dirty="0">
                <a:hlinkClick r:id="rId5"/>
              </a:rPr>
              <a:t>https://youtu.be/Drjv30vcOlM?list=PL1UDVLmMXEEdIVofbgt4d6sLAe5pulbPC</a:t>
            </a:r>
            <a:endParaRPr lang="en-US" sz="1000" dirty="0"/>
          </a:p>
        </p:txBody>
      </p:sp>
      <p:pic>
        <p:nvPicPr>
          <p:cNvPr id="3" name="Picture 2">
            <a:hlinkClick r:id="rId5"/>
          </p:cNvPr>
          <p:cNvPicPr>
            <a:picLocks noChangeAspect="1"/>
          </p:cNvPicPr>
          <p:nvPr/>
        </p:nvPicPr>
        <p:blipFill rotWithShape="1">
          <a:blip r:embed="rId6">
            <a:grayscl/>
          </a:blip>
          <a:srcRect l="7664" t="16251" r="31076" b="21277"/>
          <a:stretch/>
        </p:blipFill>
        <p:spPr>
          <a:xfrm>
            <a:off x="1951969" y="1368717"/>
            <a:ext cx="5200651" cy="2983230"/>
          </a:xfrm>
          <a:prstGeom prst="rect">
            <a:avLst/>
          </a:prstGeom>
        </p:spPr>
      </p:pic>
    </p:spTree>
    <p:custDataLst>
      <p:tags r:id="rId1"/>
    </p:custDataLst>
    <p:extLst>
      <p:ext uri="{BB962C8B-B14F-4D97-AF65-F5344CB8AC3E}">
        <p14:creationId xmlns:p14="http://schemas.microsoft.com/office/powerpoint/2010/main" val="2505738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2466678" y="6085500"/>
            <a:ext cx="4437042" cy="246221"/>
          </a:xfrm>
          <a:prstGeom prst="rect">
            <a:avLst/>
          </a:prstGeom>
          <a:noFill/>
        </p:spPr>
        <p:txBody>
          <a:bodyPr wrap="square" rtlCol="0">
            <a:spAutoFit/>
          </a:bodyPr>
          <a:lstStyle/>
          <a:p>
            <a:r>
              <a:rPr lang="en-US" sz="1000" dirty="0">
                <a:hlinkClick r:id="rId5"/>
              </a:rPr>
              <a:t>https://youtu.be/4xhLw0UUrvQ?list=PL1UDVLmMXEEdIVofbgt4d6sLAe5pulbPC</a:t>
            </a:r>
            <a:endParaRPr lang="en-US" sz="1000" dirty="0"/>
          </a:p>
        </p:txBody>
      </p:sp>
      <p:pic>
        <p:nvPicPr>
          <p:cNvPr id="2" name="Picture 1">
            <a:hlinkClick r:id="rId5"/>
          </p:cNvPr>
          <p:cNvPicPr>
            <a:picLocks noChangeAspect="1"/>
          </p:cNvPicPr>
          <p:nvPr/>
        </p:nvPicPr>
        <p:blipFill rotWithShape="1">
          <a:blip r:embed="rId6">
            <a:grayscl/>
          </a:blip>
          <a:srcRect l="7468" t="15995" r="31061" b="20898"/>
          <a:stretch/>
        </p:blipFill>
        <p:spPr>
          <a:xfrm>
            <a:off x="2039815" y="1426442"/>
            <a:ext cx="5064370" cy="2924495"/>
          </a:xfrm>
          <a:prstGeom prst="rect">
            <a:avLst/>
          </a:prstGeom>
        </p:spPr>
      </p:pic>
    </p:spTree>
    <p:custDataLst>
      <p:tags r:id="rId1"/>
    </p:custDataLst>
    <p:extLst>
      <p:ext uri="{BB962C8B-B14F-4D97-AF65-F5344CB8AC3E}">
        <p14:creationId xmlns:p14="http://schemas.microsoft.com/office/powerpoint/2010/main" val="2938868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urved path"/>
          <p:cNvPicPr>
            <a:picLocks noChangeAspect="1"/>
          </p:cNvPicPr>
          <p:nvPr/>
        </p:nvPicPr>
        <p:blipFill rotWithShape="1">
          <a:blip r:embed="rId4" cstate="print">
            <a:grayscl/>
            <a:extLst>
              <a:ext uri="{28A0092B-C50C-407E-A947-70E740481C1C}">
                <a14:useLocalDpi xmlns:a14="http://schemas.microsoft.com/office/drawing/2010/main" val="0"/>
              </a:ext>
            </a:extLst>
          </a:blip>
          <a:srcRect r="16562" b="9365"/>
          <a:stretch/>
        </p:blipFill>
        <p:spPr>
          <a:xfrm>
            <a:off x="321128" y="317137"/>
            <a:ext cx="8577943" cy="6215743"/>
          </a:xfrm>
          <a:prstGeom prst="rect">
            <a:avLst/>
          </a:prstGeom>
        </p:spPr>
      </p:pic>
      <p:sp>
        <p:nvSpPr>
          <p:cNvPr id="30" name="Rectangle 29"/>
          <p:cNvSpPr/>
          <p:nvPr/>
        </p:nvSpPr>
        <p:spPr>
          <a:xfrm>
            <a:off x="321128" y="2614412"/>
            <a:ext cx="8577943" cy="940158"/>
          </a:xfrm>
          <a:prstGeom prst="rect">
            <a:avLst/>
          </a:prstGeom>
          <a:solidFill>
            <a:srgbClr val="7FADD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1517850" y="2839398"/>
            <a:ext cx="7947278" cy="523220"/>
          </a:xfrm>
          <a:prstGeom prst="rect">
            <a:avLst/>
          </a:prstGeom>
          <a:noFill/>
        </p:spPr>
        <p:txBody>
          <a:bodyPr wrap="square" rtlCol="0">
            <a:spAutoFit/>
          </a:bodyPr>
          <a:lstStyle/>
          <a:p>
            <a:r>
              <a:rPr lang="en-US" sz="2800" dirty="0">
                <a:solidFill>
                  <a:schemeClr val="bg1"/>
                </a:solidFill>
                <a:latin typeface="Arial Narrow" panose="020B0606020202030204" pitchFamily="34" charset="0"/>
              </a:rPr>
              <a:t>The continuum of change is a non-linear process</a:t>
            </a:r>
            <a:r>
              <a:rPr lang="en-US" sz="2800" dirty="0">
                <a:latin typeface="Arial Narrow" panose="020B0606020202030204" pitchFamily="34" charset="0"/>
              </a:rPr>
              <a:t>.</a:t>
            </a:r>
          </a:p>
        </p:txBody>
      </p:sp>
    </p:spTree>
    <p:custDataLst>
      <p:tags r:id="rId1"/>
    </p:custDataLst>
    <p:extLst>
      <p:ext uri="{BB962C8B-B14F-4D97-AF65-F5344CB8AC3E}">
        <p14:creationId xmlns:p14="http://schemas.microsoft.com/office/powerpoint/2010/main" val="3582877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74574"/>
            <a:ext cx="9144000" cy="2252869"/>
          </a:xfrm>
          <a:prstGeom prst="rect">
            <a:avLst/>
          </a:prstGeom>
          <a:solidFill>
            <a:srgbClr val="7FA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935435" y="2475610"/>
            <a:ext cx="7273130" cy="125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2"/>
                </a:solidFill>
                <a:latin typeface="Century Gothic" panose="020B0502020202020204" pitchFamily="34" charset="0"/>
              </a:rPr>
              <a:t>Continuum of Change </a:t>
            </a:r>
            <a:br>
              <a:rPr lang="en-US" sz="3600" dirty="0">
                <a:solidFill>
                  <a:schemeClr val="bg2"/>
                </a:solidFill>
                <a:latin typeface="Century Gothic" panose="020B0502020202020204" pitchFamily="34" charset="0"/>
              </a:rPr>
            </a:br>
            <a:r>
              <a:rPr lang="en-US" altLang="en-US" sz="3600" b="1" dirty="0">
                <a:solidFill>
                  <a:schemeClr val="bg1"/>
                </a:solidFill>
              </a:rPr>
              <a:t>Vignettes</a:t>
            </a:r>
            <a:endParaRPr lang="en-US" sz="36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729149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n, frowning"/>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0" y="0"/>
            <a:ext cx="9681558" cy="6858000"/>
          </a:xfrm>
          <a:prstGeom prst="rect">
            <a:avLst/>
          </a:prstGeom>
        </p:spPr>
      </p:pic>
      <p:sp>
        <p:nvSpPr>
          <p:cNvPr id="2" name="Title 1"/>
          <p:cNvSpPr>
            <a:spLocks noGrp="1"/>
          </p:cNvSpPr>
          <p:nvPr>
            <p:ph type="title"/>
          </p:nvPr>
        </p:nvSpPr>
        <p:spPr>
          <a:xfrm>
            <a:off x="615471" y="400104"/>
            <a:ext cx="849421" cy="957305"/>
          </a:xfrm>
        </p:spPr>
        <p:txBody>
          <a:bodyPr/>
          <a:lstStyle/>
          <a:p>
            <a:r>
              <a:rPr lang="en-US" dirty="0">
                <a:solidFill>
                  <a:schemeClr val="tx1">
                    <a:lumMod val="75000"/>
                    <a:lumOff val="25000"/>
                  </a:schemeClr>
                </a:solidFill>
              </a:rPr>
              <a:t>#1</a:t>
            </a:r>
          </a:p>
        </p:txBody>
      </p:sp>
      <p:sp>
        <p:nvSpPr>
          <p:cNvPr id="4" name="Content Placeholder 2">
            <a:extLst>
              <a:ext uri="{FF2B5EF4-FFF2-40B4-BE49-F238E27FC236}">
                <a16:creationId xmlns:a16="http://schemas.microsoft.com/office/drawing/2014/main" id="{824A8B16-638D-0A48-B648-D81042D647F9}"/>
              </a:ext>
            </a:extLst>
          </p:cNvPr>
          <p:cNvSpPr>
            <a:spLocks noGrp="1"/>
          </p:cNvSpPr>
          <p:nvPr>
            <p:ph idx="1"/>
          </p:nvPr>
        </p:nvSpPr>
        <p:spPr>
          <a:xfrm>
            <a:off x="615471" y="1365011"/>
            <a:ext cx="4111075" cy="4973157"/>
          </a:xfrm>
        </p:spPr>
        <p:txBody>
          <a:bodyPr>
            <a:normAutofit lnSpcReduction="10000"/>
          </a:bodyPr>
          <a:lstStyle/>
          <a:p>
            <a:pPr marL="0" indent="0">
              <a:buNone/>
            </a:pPr>
            <a:r>
              <a:rPr lang="en-US" altLang="en-US" sz="2400" dirty="0">
                <a:solidFill>
                  <a:schemeClr val="tx1">
                    <a:lumMod val="75000"/>
                    <a:lumOff val="25000"/>
                  </a:schemeClr>
                </a:solidFill>
                <a:latin typeface="Arial Narrow" panose="020B0606020202030204" pitchFamily="34" charset="0"/>
              </a:rPr>
              <a:t>Isaiah has recently been fired from his job and he is very angry about it. He worked for a number of years and feels like he was terminated for no cause. He blames </a:t>
            </a:r>
            <a:r>
              <a:rPr lang="en-US" altLang="en-US" sz="2400">
                <a:solidFill>
                  <a:schemeClr val="tx1">
                    <a:lumMod val="75000"/>
                    <a:lumOff val="25000"/>
                  </a:schemeClr>
                </a:solidFill>
                <a:latin typeface="Arial Narrow" panose="020B0606020202030204" pitchFamily="34" charset="0"/>
              </a:rPr>
              <a:t>his </a:t>
            </a:r>
            <a:br>
              <a:rPr lang="en-US" altLang="en-US" sz="2400">
                <a:solidFill>
                  <a:schemeClr val="tx1">
                    <a:lumMod val="75000"/>
                    <a:lumOff val="25000"/>
                  </a:schemeClr>
                </a:solidFill>
                <a:latin typeface="Arial Narrow" panose="020B0606020202030204" pitchFamily="34" charset="0"/>
              </a:rPr>
            </a:br>
            <a:r>
              <a:rPr lang="en-US" altLang="en-US" sz="2400">
                <a:solidFill>
                  <a:schemeClr val="tx1">
                    <a:lumMod val="75000"/>
                    <a:lumOff val="25000"/>
                  </a:schemeClr>
                </a:solidFill>
                <a:latin typeface="Arial Narrow" panose="020B0606020202030204" pitchFamily="34" charset="0"/>
              </a:rPr>
              <a:t>co-workers </a:t>
            </a:r>
            <a:r>
              <a:rPr lang="en-US" altLang="en-US" sz="2400" dirty="0">
                <a:solidFill>
                  <a:schemeClr val="tx1">
                    <a:lumMod val="75000"/>
                    <a:lumOff val="25000"/>
                  </a:schemeClr>
                </a:solidFill>
                <a:latin typeface="Arial Narrow" panose="020B0606020202030204" pitchFamily="34" charset="0"/>
              </a:rPr>
              <a:t>for his termination from this job and several jobs before this one. </a:t>
            </a:r>
          </a:p>
          <a:p>
            <a:pPr marL="0" indent="0">
              <a:buNone/>
            </a:pPr>
            <a:r>
              <a:rPr lang="en-US" altLang="en-US" sz="2400" dirty="0">
                <a:solidFill>
                  <a:schemeClr val="tx1">
                    <a:lumMod val="75000"/>
                    <a:lumOff val="25000"/>
                  </a:schemeClr>
                </a:solidFill>
                <a:latin typeface="Arial Narrow" panose="020B0606020202030204" pitchFamily="34" charset="0"/>
              </a:rPr>
              <a:t>He does not want to work on his resume or provide any information about his previous employment. He is not open to talking about his history of getting terminated and the behaviors that have contributed to his getting fired. </a:t>
            </a:r>
          </a:p>
        </p:txBody>
      </p:sp>
    </p:spTree>
    <p:custDataLst>
      <p:tags r:id="rId1"/>
    </p:custDataLst>
    <p:extLst>
      <p:ext uri="{BB962C8B-B14F-4D97-AF65-F5344CB8AC3E}">
        <p14:creationId xmlns:p14="http://schemas.microsoft.com/office/powerpoint/2010/main" val="3581734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n frowning"/>
          <p:cNvPicPr>
            <a:picLocks noChangeAspect="1"/>
          </p:cNvPicPr>
          <p:nvPr/>
        </p:nvPicPr>
        <p:blipFill rotWithShape="1">
          <a:blip r:embed="rId4" cstate="print">
            <a:grayscl/>
            <a:extLst>
              <a:ext uri="{28A0092B-C50C-407E-A947-70E740481C1C}">
                <a14:useLocalDpi xmlns:a14="http://schemas.microsoft.com/office/drawing/2010/main" val="0"/>
              </a:ext>
            </a:extLst>
          </a:blip>
          <a:srcRect r="5951"/>
          <a:stretch/>
        </p:blipFill>
        <p:spPr>
          <a:xfrm>
            <a:off x="0" y="0"/>
            <a:ext cx="9105363" cy="6858000"/>
          </a:xfrm>
          <a:prstGeom prst="rect">
            <a:avLst/>
          </a:prstGeom>
        </p:spPr>
      </p:pic>
      <p:sp>
        <p:nvSpPr>
          <p:cNvPr id="2" name="Title 1"/>
          <p:cNvSpPr>
            <a:spLocks noGrp="1"/>
          </p:cNvSpPr>
          <p:nvPr>
            <p:ph type="title"/>
          </p:nvPr>
        </p:nvSpPr>
        <p:spPr>
          <a:xfrm>
            <a:off x="615471" y="418765"/>
            <a:ext cx="3545982" cy="957305"/>
          </a:xfrm>
        </p:spPr>
        <p:txBody>
          <a:bodyPr>
            <a:normAutofit/>
          </a:bodyPr>
          <a:lstStyle/>
          <a:p>
            <a:r>
              <a:rPr lang="en-US" sz="4000" dirty="0">
                <a:solidFill>
                  <a:schemeClr val="tx1">
                    <a:lumMod val="75000"/>
                    <a:lumOff val="25000"/>
                  </a:schemeClr>
                </a:solidFill>
                <a:latin typeface="Arial Narrow" panose="020B0606020202030204" pitchFamily="34" charset="0"/>
              </a:rPr>
              <a:t>Questions</a:t>
            </a:r>
          </a:p>
        </p:txBody>
      </p:sp>
      <p:sp>
        <p:nvSpPr>
          <p:cNvPr id="4" name="Content Placeholder 2">
            <a:extLst>
              <a:ext uri="{FF2B5EF4-FFF2-40B4-BE49-F238E27FC236}">
                <a16:creationId xmlns:a16="http://schemas.microsoft.com/office/drawing/2014/main" id="{824A8B16-638D-0A48-B648-D81042D647F9}"/>
              </a:ext>
            </a:extLst>
          </p:cNvPr>
          <p:cNvSpPr>
            <a:spLocks noGrp="1"/>
          </p:cNvSpPr>
          <p:nvPr>
            <p:ph idx="1"/>
          </p:nvPr>
        </p:nvSpPr>
        <p:spPr>
          <a:xfrm>
            <a:off x="615471" y="1365011"/>
            <a:ext cx="4236447" cy="4973157"/>
          </a:xfrm>
        </p:spPr>
        <p:txBody>
          <a:bodyPr>
            <a:normAutofit/>
          </a:bodyPr>
          <a:lstStyle/>
          <a:p>
            <a:pPr marL="514350" indent="-514350">
              <a:buFont typeface="+mj-lt"/>
              <a:buAutoNum type="arabicPeriod"/>
            </a:pPr>
            <a:r>
              <a:rPr lang="en-US" dirty="0">
                <a:solidFill>
                  <a:schemeClr val="tx1">
                    <a:lumMod val="75000"/>
                    <a:lumOff val="25000"/>
                  </a:schemeClr>
                </a:solidFill>
                <a:latin typeface="Arial Narrow" panose="020B0606020202030204" pitchFamily="34" charset="0"/>
              </a:rPr>
              <a:t>What is Isaiah’s focus or goal for change?</a:t>
            </a:r>
          </a:p>
          <a:p>
            <a:pPr marL="514350" indent="-514350">
              <a:buFont typeface="+mj-lt"/>
              <a:buAutoNum type="arabicPeriod"/>
            </a:pPr>
            <a:r>
              <a:rPr lang="en-US" dirty="0">
                <a:solidFill>
                  <a:schemeClr val="tx1">
                    <a:lumMod val="75000"/>
                    <a:lumOff val="25000"/>
                  </a:schemeClr>
                </a:solidFill>
                <a:latin typeface="Arial Narrow" panose="020B0606020202030204" pitchFamily="34" charset="0"/>
              </a:rPr>
              <a:t>Where on the continuum of change do you think Isaiah is?  What information indicated this to you?</a:t>
            </a:r>
          </a:p>
          <a:p>
            <a:pPr marL="514350" indent="-514350">
              <a:buFont typeface="+mj-lt"/>
              <a:buAutoNum type="arabicPeriod"/>
            </a:pPr>
            <a:r>
              <a:rPr lang="en-US" dirty="0">
                <a:solidFill>
                  <a:schemeClr val="tx1">
                    <a:lumMod val="75000"/>
                    <a:lumOff val="25000"/>
                  </a:schemeClr>
                </a:solidFill>
                <a:latin typeface="Arial Narrow" panose="020B0606020202030204" pitchFamily="34" charset="0"/>
              </a:rPr>
              <a:t>What motivational strategies would you use to support Isaiah with making a change?</a:t>
            </a:r>
          </a:p>
        </p:txBody>
      </p:sp>
    </p:spTree>
    <p:custDataLst>
      <p:tags r:id="rId1"/>
    </p:custDataLst>
    <p:extLst>
      <p:ext uri="{BB962C8B-B14F-4D97-AF65-F5344CB8AC3E}">
        <p14:creationId xmlns:p14="http://schemas.microsoft.com/office/powerpoint/2010/main" val="23053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man with hands on hips smiling."/>
          <p:cNvPicPr>
            <a:picLocks noChangeAspect="1"/>
          </p:cNvPicPr>
          <p:nvPr/>
        </p:nvPicPr>
        <p:blipFill rotWithShape="1">
          <a:blip r:embed="rId4" cstate="print">
            <a:grayscl/>
            <a:extLst>
              <a:ext uri="{28A0092B-C50C-407E-A947-70E740481C1C}">
                <a14:useLocalDpi xmlns:a14="http://schemas.microsoft.com/office/drawing/2010/main" val="0"/>
              </a:ext>
            </a:extLst>
          </a:blip>
          <a:srcRect r="10760"/>
          <a:stretch/>
        </p:blipFill>
        <p:spPr>
          <a:xfrm flipH="1">
            <a:off x="-36214" y="0"/>
            <a:ext cx="9180214" cy="6858000"/>
          </a:xfrm>
          <a:prstGeom prst="rect">
            <a:avLst/>
          </a:prstGeom>
        </p:spPr>
      </p:pic>
      <p:sp>
        <p:nvSpPr>
          <p:cNvPr id="2" name="Title 1"/>
          <p:cNvSpPr>
            <a:spLocks noGrp="1"/>
          </p:cNvSpPr>
          <p:nvPr>
            <p:ph type="title"/>
          </p:nvPr>
        </p:nvSpPr>
        <p:spPr>
          <a:xfrm>
            <a:off x="4595423" y="806803"/>
            <a:ext cx="849421" cy="957305"/>
          </a:xfrm>
        </p:spPr>
        <p:txBody>
          <a:bodyPr/>
          <a:lstStyle/>
          <a:p>
            <a:r>
              <a:rPr lang="en-US" dirty="0">
                <a:solidFill>
                  <a:schemeClr val="tx1">
                    <a:lumMod val="75000"/>
                    <a:lumOff val="25000"/>
                  </a:schemeClr>
                </a:solidFill>
              </a:rPr>
              <a:t>#2</a:t>
            </a:r>
          </a:p>
        </p:txBody>
      </p:sp>
      <p:sp>
        <p:nvSpPr>
          <p:cNvPr id="4" name="Content Placeholder 2">
            <a:extLst>
              <a:ext uri="{FF2B5EF4-FFF2-40B4-BE49-F238E27FC236}">
                <a16:creationId xmlns:a16="http://schemas.microsoft.com/office/drawing/2014/main" id="{824A8B16-638D-0A48-B648-D81042D647F9}"/>
              </a:ext>
            </a:extLst>
          </p:cNvPr>
          <p:cNvSpPr>
            <a:spLocks noGrp="1"/>
          </p:cNvSpPr>
          <p:nvPr>
            <p:ph idx="1"/>
          </p:nvPr>
        </p:nvSpPr>
        <p:spPr>
          <a:xfrm>
            <a:off x="5444844" y="1016380"/>
            <a:ext cx="3366645" cy="4973157"/>
          </a:xfrm>
        </p:spPr>
        <p:txBody>
          <a:bodyPr>
            <a:normAutofit lnSpcReduction="10000"/>
          </a:bodyPr>
          <a:lstStyle/>
          <a:p>
            <a:pPr marL="0" indent="0">
              <a:buNone/>
            </a:pPr>
            <a:r>
              <a:rPr lang="en-US" altLang="en-US" sz="2400" dirty="0">
                <a:solidFill>
                  <a:schemeClr val="tx1">
                    <a:lumMod val="75000"/>
                    <a:lumOff val="25000"/>
                  </a:schemeClr>
                </a:solidFill>
                <a:latin typeface="Arial Narrow" panose="020B0606020202030204" pitchFamily="34" charset="0"/>
              </a:rPr>
              <a:t>Nia has been thinking about losing weight. She has been losing and gaining the same twenty pounds for the last five years. She has begun talking with her support worker about going back to the gym. </a:t>
            </a:r>
          </a:p>
          <a:p>
            <a:pPr marL="0" indent="0">
              <a:buNone/>
            </a:pPr>
            <a:r>
              <a:rPr lang="en-US" altLang="en-US" sz="2400" dirty="0">
                <a:solidFill>
                  <a:schemeClr val="tx1">
                    <a:lumMod val="75000"/>
                    <a:lumOff val="25000"/>
                  </a:schemeClr>
                </a:solidFill>
                <a:latin typeface="Arial Narrow" panose="020B0606020202030204" pitchFamily="34" charset="0"/>
              </a:rPr>
              <a:t>She has a gym membership but consistently finds reasons not to go. She’s either too tired, too busy, or has no way of getting there. However, she has been cooking healthier meals recently. </a:t>
            </a:r>
          </a:p>
        </p:txBody>
      </p:sp>
    </p:spTree>
    <p:custDataLst>
      <p:tags r:id="rId1"/>
    </p:custDataLst>
    <p:extLst>
      <p:ext uri="{BB962C8B-B14F-4D97-AF65-F5344CB8AC3E}">
        <p14:creationId xmlns:p14="http://schemas.microsoft.com/office/powerpoint/2010/main" val="2891369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with hands on hips smiling."/>
          <p:cNvPicPr>
            <a:picLocks noChangeAspect="1"/>
          </p:cNvPicPr>
          <p:nvPr/>
        </p:nvPicPr>
        <p:blipFill rotWithShape="1">
          <a:blip r:embed="rId4" cstate="print">
            <a:grayscl/>
            <a:extLst>
              <a:ext uri="{28A0092B-C50C-407E-A947-70E740481C1C}">
                <a14:useLocalDpi xmlns:a14="http://schemas.microsoft.com/office/drawing/2010/main" val="0"/>
              </a:ext>
            </a:extLst>
          </a:blip>
          <a:srcRect r="10760"/>
          <a:stretch/>
        </p:blipFill>
        <p:spPr>
          <a:xfrm flipH="1">
            <a:off x="-36214" y="0"/>
            <a:ext cx="9180214" cy="6858000"/>
          </a:xfrm>
          <a:prstGeom prst="rect">
            <a:avLst/>
          </a:prstGeom>
        </p:spPr>
      </p:pic>
      <p:sp>
        <p:nvSpPr>
          <p:cNvPr id="2" name="Title 1"/>
          <p:cNvSpPr>
            <a:spLocks noGrp="1"/>
          </p:cNvSpPr>
          <p:nvPr>
            <p:ph type="title"/>
          </p:nvPr>
        </p:nvSpPr>
        <p:spPr>
          <a:xfrm>
            <a:off x="5389418" y="571275"/>
            <a:ext cx="2507673" cy="957305"/>
          </a:xfrm>
        </p:spPr>
        <p:txBody>
          <a:bodyPr>
            <a:normAutofit/>
          </a:bodyPr>
          <a:lstStyle/>
          <a:p>
            <a:r>
              <a:rPr lang="en-US" sz="4000" dirty="0">
                <a:solidFill>
                  <a:schemeClr val="tx1">
                    <a:lumMod val="75000"/>
                    <a:lumOff val="25000"/>
                  </a:schemeClr>
                </a:solidFill>
                <a:latin typeface="Arial Narrow" panose="020B0606020202030204" pitchFamily="34" charset="0"/>
              </a:rPr>
              <a:t>Questions</a:t>
            </a:r>
          </a:p>
        </p:txBody>
      </p:sp>
      <p:sp>
        <p:nvSpPr>
          <p:cNvPr id="4" name="Content Placeholder 2">
            <a:extLst>
              <a:ext uri="{FF2B5EF4-FFF2-40B4-BE49-F238E27FC236}">
                <a16:creationId xmlns:a16="http://schemas.microsoft.com/office/drawing/2014/main" id="{824A8B16-638D-0A48-B648-D81042D647F9}"/>
              </a:ext>
            </a:extLst>
          </p:cNvPr>
          <p:cNvSpPr>
            <a:spLocks noGrp="1"/>
          </p:cNvSpPr>
          <p:nvPr>
            <p:ph idx="1"/>
          </p:nvPr>
        </p:nvSpPr>
        <p:spPr>
          <a:xfrm>
            <a:off x="5389418" y="1528580"/>
            <a:ext cx="3269673" cy="4973157"/>
          </a:xfrm>
        </p:spPr>
        <p:txBody>
          <a:bodyPr>
            <a:normAutofit/>
          </a:bodyPr>
          <a:lstStyle/>
          <a:p>
            <a:pPr marL="514350" indent="-514350">
              <a:buFont typeface="+mj-lt"/>
              <a:buAutoNum type="arabicPeriod"/>
            </a:pPr>
            <a:r>
              <a:rPr lang="en-US" sz="2400" dirty="0">
                <a:solidFill>
                  <a:schemeClr val="tx1">
                    <a:lumMod val="75000"/>
                    <a:lumOff val="25000"/>
                  </a:schemeClr>
                </a:solidFill>
                <a:latin typeface="Arial Narrow" panose="020B0606020202030204" pitchFamily="34" charset="0"/>
              </a:rPr>
              <a:t>What is Nia’s focus or goal for change?</a:t>
            </a:r>
          </a:p>
          <a:p>
            <a:pPr marL="514350" indent="-514350">
              <a:buFont typeface="+mj-lt"/>
              <a:buAutoNum type="arabicPeriod"/>
            </a:pPr>
            <a:r>
              <a:rPr lang="en-US" sz="2400" dirty="0">
                <a:solidFill>
                  <a:schemeClr val="tx1">
                    <a:lumMod val="75000"/>
                    <a:lumOff val="25000"/>
                  </a:schemeClr>
                </a:solidFill>
                <a:latin typeface="Arial Narrow" panose="020B0606020202030204" pitchFamily="34" charset="0"/>
              </a:rPr>
              <a:t>Where on the continuum of change do you think Nia is?  What information indicated this to you?</a:t>
            </a:r>
          </a:p>
          <a:p>
            <a:pPr marL="514350" indent="-514350">
              <a:buFont typeface="+mj-lt"/>
              <a:buAutoNum type="arabicPeriod"/>
            </a:pPr>
            <a:r>
              <a:rPr lang="en-US" sz="2400" dirty="0">
                <a:solidFill>
                  <a:schemeClr val="tx1">
                    <a:lumMod val="75000"/>
                    <a:lumOff val="25000"/>
                  </a:schemeClr>
                </a:solidFill>
                <a:latin typeface="Arial Narrow" panose="020B0606020202030204" pitchFamily="34" charset="0"/>
              </a:rPr>
              <a:t>What motivational strategies would you use to support Nia with making a change?</a:t>
            </a:r>
          </a:p>
        </p:txBody>
      </p:sp>
    </p:spTree>
    <p:custDataLst>
      <p:tags r:id="rId1"/>
    </p:custDataLst>
    <p:extLst>
      <p:ext uri="{BB962C8B-B14F-4D97-AF65-F5344CB8AC3E}">
        <p14:creationId xmlns:p14="http://schemas.microsoft.com/office/powerpoint/2010/main" val="308926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 arrows with one going straight and the other going off to the right."/>
          <p:cNvPicPr>
            <a:picLocks noChangeAspect="1"/>
          </p:cNvPicPr>
          <p:nvPr/>
        </p:nvPicPr>
        <p:blipFill rotWithShape="1">
          <a:blip r:embed="rId4" cstate="print">
            <a:grayscl/>
            <a:extLst>
              <a:ext uri="{28A0092B-C50C-407E-A947-70E740481C1C}">
                <a14:useLocalDpi xmlns:a14="http://schemas.microsoft.com/office/drawing/2010/main" val="0"/>
              </a:ext>
            </a:extLst>
          </a:blip>
          <a:srcRect l="3206" r="-3072"/>
          <a:stretch/>
        </p:blipFill>
        <p:spPr>
          <a:xfrm>
            <a:off x="368452" y="321300"/>
            <a:ext cx="8763825" cy="6162464"/>
          </a:xfrm>
          <a:prstGeom prst="rect">
            <a:avLst/>
          </a:prstGeom>
        </p:spPr>
      </p:pic>
      <p:cxnSp>
        <p:nvCxnSpPr>
          <p:cNvPr id="14" name="Straight Connector 13"/>
          <p:cNvCxnSpPr/>
          <p:nvPr/>
        </p:nvCxnSpPr>
        <p:spPr>
          <a:xfrm>
            <a:off x="810004" y="1663747"/>
            <a:ext cx="222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68451" y="912865"/>
            <a:ext cx="8504616" cy="5570899"/>
            <a:chOff x="368451" y="912865"/>
            <a:chExt cx="8504616" cy="5570899"/>
          </a:xfrm>
        </p:grpSpPr>
        <p:sp>
          <p:nvSpPr>
            <p:cNvPr id="10" name="Rectangle 9"/>
            <p:cNvSpPr/>
            <p:nvPr/>
          </p:nvSpPr>
          <p:spPr>
            <a:xfrm>
              <a:off x="368451" y="3325865"/>
              <a:ext cx="8504616" cy="3157899"/>
            </a:xfrm>
            <a:prstGeom prst="rect">
              <a:avLst/>
            </a:prstGeom>
            <a:solidFill>
              <a:srgbClr val="7FAD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677819" y="912865"/>
              <a:ext cx="2501900" cy="4826000"/>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68458" y="1078972"/>
              <a:ext cx="27424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pc="300" dirty="0">
                  <a:solidFill>
                    <a:srgbClr val="00467F"/>
                  </a:solidFill>
                  <a:latin typeface="Century Gothic" panose="020B0502020202020204" pitchFamily="34" charset="0"/>
                </a:rPr>
                <a:t>REVIEW</a:t>
              </a:r>
              <a:endParaRPr kumimoji="0" lang="en-US" sz="3200" b="0" i="0" u="none" strike="noStrike" kern="1200" cap="none" spc="300" normalizeH="0" baseline="0" noProof="0" dirty="0">
                <a:ln>
                  <a:noFill/>
                </a:ln>
                <a:solidFill>
                  <a:srgbClr val="00467F"/>
                </a:solidFill>
                <a:effectLst/>
                <a:uLnTx/>
                <a:uFillTx/>
                <a:latin typeface="Century Gothic" panose="020B0502020202020204" pitchFamily="34" charset="0"/>
                <a:ea typeface="+mn-ea"/>
                <a:cs typeface="+mn-cs"/>
              </a:endParaRPr>
            </a:p>
          </p:txBody>
        </p:sp>
        <p:sp>
          <p:nvSpPr>
            <p:cNvPr id="6" name="TextBox 5"/>
            <p:cNvSpPr txBox="1"/>
            <p:nvPr/>
          </p:nvSpPr>
          <p:spPr>
            <a:xfrm>
              <a:off x="3337637" y="3446285"/>
              <a:ext cx="5322358"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chemeClr val="bg1"/>
                  </a:solidFill>
                  <a:effectLst/>
                  <a:uLnTx/>
                  <a:uFillTx/>
                  <a:latin typeface="Arial Narrow" panose="020B0606020202030204" pitchFamily="34" charset="0"/>
                  <a:ea typeface="Cambria Math" panose="02040503050406030204" pitchFamily="18" charset="0"/>
                  <a:cs typeface="Arial" panose="020B0604020202020204" pitchFamily="34" charset="0"/>
                </a:rPr>
                <a:t>Complex reflections</a:t>
              </a:r>
              <a:r>
                <a:rPr kumimoji="0" lang="en-US" sz="2000" b="0" i="0" u="none" strike="noStrike" kern="1200" cap="none" spc="0" normalizeH="0" noProof="0" dirty="0">
                  <a:ln>
                    <a:noFill/>
                  </a:ln>
                  <a:solidFill>
                    <a:schemeClr val="bg1"/>
                  </a:solidFill>
                  <a:effectLst/>
                  <a:uLnTx/>
                  <a:uFillTx/>
                  <a:latin typeface="Arial Narrow" panose="020B0606020202030204" pitchFamily="34" charset="0"/>
                  <a:ea typeface="Cambria Math" panose="02040503050406030204" pitchFamily="18" charset="0"/>
                  <a:cs typeface="Arial" panose="020B0604020202020204" pitchFamily="34" charset="0"/>
                </a:rPr>
                <a:t> address what’s happening “below the surface”</a:t>
              </a:r>
              <a:endParaRPr kumimoji="0" lang="en-US" sz="2000" b="0" i="0" u="none" strike="noStrike" kern="1200" cap="none" spc="0" normalizeH="0" baseline="0" noProof="0" dirty="0">
                <a:ln>
                  <a:noFill/>
                </a:ln>
                <a:solidFill>
                  <a:schemeClr val="bg1"/>
                </a:solidFill>
                <a:effectLst/>
                <a:uLnTx/>
                <a:uFillTx/>
                <a:latin typeface="Arial Narrow" panose="020B0606020202030204" pitchFamily="34" charset="0"/>
                <a:ea typeface="Cambria Math" panose="020405030504060302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chemeClr val="bg1"/>
                  </a:solidFill>
                  <a:effectLst/>
                  <a:uLnTx/>
                  <a:uFillTx/>
                  <a:latin typeface="Arial Narrow" panose="020B0606020202030204" pitchFamily="34" charset="0"/>
                  <a:ea typeface="Cambria Math" panose="02040503050406030204" pitchFamily="18" charset="0"/>
                  <a:cs typeface="Arial" panose="020B0604020202020204" pitchFamily="34" charset="0"/>
                </a:rPr>
                <a:t>Complex </a:t>
              </a:r>
              <a:r>
                <a:rPr lang="en-US" sz="2000" dirty="0">
                  <a:solidFill>
                    <a:schemeClr val="bg1"/>
                  </a:solidFill>
                  <a:latin typeface="Arial Narrow" panose="020B0606020202030204" pitchFamily="34" charset="0"/>
                  <a:ea typeface="Cambria Math" panose="02040503050406030204" pitchFamily="18" charset="0"/>
                  <a:cs typeface="Arial" panose="020B0604020202020204" pitchFamily="34" charset="0"/>
                </a:rPr>
                <a:t>reflections test ones understanding while deepening the conversation</a:t>
              </a:r>
              <a:endParaRPr kumimoji="0" lang="en-US" sz="2000" b="0" i="0" u="none" strike="noStrike" kern="1200" cap="none" spc="0" normalizeH="0" baseline="0" noProof="0" dirty="0">
                <a:ln>
                  <a:noFill/>
                </a:ln>
                <a:solidFill>
                  <a:schemeClr val="bg1"/>
                </a:solidFill>
                <a:effectLst/>
                <a:uLnTx/>
                <a:uFillTx/>
                <a:latin typeface="Arial Narrow" panose="020B0606020202030204" pitchFamily="34" charset="0"/>
                <a:ea typeface="Cambria Math" panose="020405030504060302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chemeClr val="bg1"/>
                  </a:solidFill>
                  <a:effectLst/>
                  <a:uLnTx/>
                  <a:uFillTx/>
                  <a:latin typeface="Arial Narrow" panose="020B0606020202030204" pitchFamily="34" charset="0"/>
                  <a:ea typeface="Cambria Math" panose="02040503050406030204" pitchFamily="18" charset="0"/>
                  <a:cs typeface="Arial" panose="020B0604020202020204" pitchFamily="34" charset="0"/>
                </a:rPr>
                <a:t>Summaries collect information, highlight, minimize or link</a:t>
              </a:r>
              <a:r>
                <a:rPr kumimoji="0" lang="en-US" sz="2000" b="0" i="0" u="none" strike="noStrike" kern="1200" cap="none" spc="0" normalizeH="0" noProof="0" dirty="0">
                  <a:ln>
                    <a:noFill/>
                  </a:ln>
                  <a:solidFill>
                    <a:schemeClr val="bg1"/>
                  </a:solidFill>
                  <a:effectLst/>
                  <a:uLnTx/>
                  <a:uFillTx/>
                  <a:latin typeface="Arial Narrow" panose="020B0606020202030204" pitchFamily="34" charset="0"/>
                  <a:ea typeface="Cambria Math" panose="02040503050406030204" pitchFamily="18" charset="0"/>
                  <a:cs typeface="Arial" panose="020B0604020202020204" pitchFamily="34" charset="0"/>
                </a:rPr>
                <a:t> information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000" baseline="0" dirty="0">
                  <a:solidFill>
                    <a:schemeClr val="bg1"/>
                  </a:solidFill>
                  <a:latin typeface="Arial Narrow" panose="020B0606020202030204" pitchFamily="34" charset="0"/>
                  <a:ea typeface="Cambria Math" panose="02040503050406030204" pitchFamily="18" charset="0"/>
                  <a:cs typeface="Arial" panose="020B0604020202020204" pitchFamily="34" charset="0"/>
                </a:rPr>
                <a:t>Summaries can be used to </a:t>
              </a:r>
              <a:r>
                <a:rPr lang="en-US" sz="2000" dirty="0">
                  <a:solidFill>
                    <a:schemeClr val="bg1"/>
                  </a:solidFill>
                  <a:latin typeface="Arial Narrow" panose="020B0606020202030204" pitchFamily="34" charset="0"/>
                  <a:ea typeface="Cambria Math" panose="02040503050406030204" pitchFamily="18" charset="0"/>
                  <a:cs typeface="Arial" panose="020B0604020202020204" pitchFamily="34" charset="0"/>
                </a:rPr>
                <a:t>end the discussion, switch topics or shift conversation</a:t>
              </a:r>
              <a:endParaRPr kumimoji="0" lang="en-US" sz="2000" b="0" i="0" u="none" strike="noStrike" kern="1200" cap="none" spc="0" normalizeH="0" baseline="0" noProof="0" dirty="0">
                <a:ln>
                  <a:noFill/>
                </a:ln>
                <a:solidFill>
                  <a:schemeClr val="bg1"/>
                </a:solidFill>
                <a:effectLst/>
                <a:uLnTx/>
                <a:uFillTx/>
                <a:latin typeface="Arial Narrow" panose="020B0606020202030204" pitchFamily="34" charset="0"/>
                <a:ea typeface="Cambria Math" panose="02040503050406030204" pitchFamily="18" charset="0"/>
                <a:cs typeface="Arial" panose="020B0604020202020204" pitchFamily="34" charset="0"/>
              </a:endParaRPr>
            </a:p>
          </p:txBody>
        </p:sp>
        <p:sp>
          <p:nvSpPr>
            <p:cNvPr id="2" name="TextBox 1"/>
            <p:cNvSpPr txBox="1"/>
            <p:nvPr/>
          </p:nvSpPr>
          <p:spPr>
            <a:xfrm>
              <a:off x="568458" y="3747257"/>
              <a:ext cx="2720622"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mn-cs"/>
                </a:rPr>
                <a:t>Complex Reflections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mn-cs"/>
                </a:rPr>
                <a:t>Summaries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mn-cs"/>
                </a:rPr>
                <a:t>Connection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mn-cs"/>
                </a:rPr>
                <a:t>Practice!</a:t>
              </a:r>
            </a:p>
          </p:txBody>
        </p:sp>
        <p:sp>
          <p:nvSpPr>
            <p:cNvPr id="3" name="TextBox 2"/>
            <p:cNvSpPr txBox="1"/>
            <p:nvPr/>
          </p:nvSpPr>
          <p:spPr>
            <a:xfrm>
              <a:off x="1279999" y="1761846"/>
              <a:ext cx="14362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Module 5</a:t>
              </a:r>
            </a:p>
          </p:txBody>
        </p:sp>
      </p:grpSp>
    </p:spTree>
    <p:custDataLst>
      <p:tags r:id="rId1"/>
    </p:custDataLst>
    <p:extLst>
      <p:ext uri="{BB962C8B-B14F-4D97-AF65-F5344CB8AC3E}">
        <p14:creationId xmlns:p14="http://schemas.microsoft.com/office/powerpoint/2010/main" val="2123202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n smoking"/>
          <p:cNvPicPr>
            <a:picLocks noChangeAspect="1"/>
          </p:cNvPicPr>
          <p:nvPr/>
        </p:nvPicPr>
        <p:blipFill rotWithShape="1">
          <a:blip r:embed="rId4" cstate="print">
            <a:grayscl/>
            <a:extLst>
              <a:ext uri="{28A0092B-C50C-407E-A947-70E740481C1C}">
                <a14:useLocalDpi xmlns:a14="http://schemas.microsoft.com/office/drawing/2010/main" val="0"/>
              </a:ext>
            </a:extLst>
          </a:blip>
          <a:srcRect r="11280"/>
          <a:stretch/>
        </p:blipFill>
        <p:spPr>
          <a:xfrm>
            <a:off x="12032" y="0"/>
            <a:ext cx="9131968" cy="6862011"/>
          </a:xfrm>
          <a:prstGeom prst="rect">
            <a:avLst/>
          </a:prstGeom>
        </p:spPr>
      </p:pic>
      <p:sp>
        <p:nvSpPr>
          <p:cNvPr id="2" name="Title 1"/>
          <p:cNvSpPr>
            <a:spLocks noGrp="1"/>
          </p:cNvSpPr>
          <p:nvPr>
            <p:ph type="title"/>
          </p:nvPr>
        </p:nvSpPr>
        <p:spPr>
          <a:xfrm>
            <a:off x="410201" y="278526"/>
            <a:ext cx="849421" cy="957305"/>
          </a:xfrm>
        </p:spPr>
        <p:txBody>
          <a:bodyPr/>
          <a:lstStyle/>
          <a:p>
            <a:r>
              <a:rPr lang="en-US" dirty="0">
                <a:solidFill>
                  <a:schemeClr val="tx1">
                    <a:lumMod val="75000"/>
                    <a:lumOff val="25000"/>
                  </a:schemeClr>
                </a:solidFill>
              </a:rPr>
              <a:t>#3</a:t>
            </a:r>
          </a:p>
        </p:txBody>
      </p:sp>
      <p:sp>
        <p:nvSpPr>
          <p:cNvPr id="4" name="Content Placeholder 2">
            <a:extLst>
              <a:ext uri="{FF2B5EF4-FFF2-40B4-BE49-F238E27FC236}">
                <a16:creationId xmlns:a16="http://schemas.microsoft.com/office/drawing/2014/main" id="{824A8B16-638D-0A48-B648-D81042D647F9}"/>
              </a:ext>
            </a:extLst>
          </p:cNvPr>
          <p:cNvSpPr>
            <a:spLocks noGrp="1"/>
          </p:cNvSpPr>
          <p:nvPr>
            <p:ph idx="1"/>
          </p:nvPr>
        </p:nvSpPr>
        <p:spPr>
          <a:xfrm>
            <a:off x="410201" y="1063303"/>
            <a:ext cx="3827831" cy="3501301"/>
          </a:xfrm>
        </p:spPr>
        <p:txBody>
          <a:bodyPr>
            <a:normAutofit/>
          </a:bodyPr>
          <a:lstStyle/>
          <a:p>
            <a:pPr marL="0" indent="0">
              <a:buNone/>
            </a:pPr>
            <a:r>
              <a:rPr lang="en-US" altLang="en-US" sz="2000" dirty="0">
                <a:solidFill>
                  <a:schemeClr val="tx1">
                    <a:lumMod val="75000"/>
                    <a:lumOff val="25000"/>
                  </a:schemeClr>
                </a:solidFill>
                <a:latin typeface="Arial Narrow" panose="020B0606020202030204" pitchFamily="34" charset="0"/>
              </a:rPr>
              <a:t>Alex really wants to improve their overall wellness. Alex has recently started using the patch and has reduced their smoking from a pack/day to 5 cigarettes/day. Alex has also been considering starting a meditation practice but isn’t sure how to use it. Also, Alex has thought about starting a feelings journal, but doesn’t really think it will help. </a:t>
            </a:r>
          </a:p>
        </p:txBody>
      </p:sp>
    </p:spTree>
    <p:custDataLst>
      <p:tags r:id="rId1"/>
    </p:custDataLst>
    <p:extLst>
      <p:ext uri="{BB962C8B-B14F-4D97-AF65-F5344CB8AC3E}">
        <p14:creationId xmlns:p14="http://schemas.microsoft.com/office/powerpoint/2010/main" val="2364463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n smoking"/>
          <p:cNvPicPr>
            <a:picLocks noChangeAspect="1"/>
          </p:cNvPicPr>
          <p:nvPr/>
        </p:nvPicPr>
        <p:blipFill rotWithShape="1">
          <a:blip r:embed="rId4" cstate="print">
            <a:grayscl/>
            <a:extLst>
              <a:ext uri="{28A0092B-C50C-407E-A947-70E740481C1C}">
                <a14:useLocalDpi xmlns:a14="http://schemas.microsoft.com/office/drawing/2010/main" val="0"/>
              </a:ext>
            </a:extLst>
          </a:blip>
          <a:srcRect r="11280"/>
          <a:stretch/>
        </p:blipFill>
        <p:spPr>
          <a:xfrm>
            <a:off x="0" y="-4011"/>
            <a:ext cx="9131968" cy="6862011"/>
          </a:xfrm>
          <a:prstGeom prst="rect">
            <a:avLst/>
          </a:prstGeom>
        </p:spPr>
      </p:pic>
      <p:sp>
        <p:nvSpPr>
          <p:cNvPr id="2" name="Title 1"/>
          <p:cNvSpPr>
            <a:spLocks noGrp="1"/>
          </p:cNvSpPr>
          <p:nvPr>
            <p:ph type="title"/>
          </p:nvPr>
        </p:nvSpPr>
        <p:spPr>
          <a:xfrm>
            <a:off x="384323" y="245164"/>
            <a:ext cx="3643708" cy="957305"/>
          </a:xfrm>
        </p:spPr>
        <p:txBody>
          <a:bodyPr>
            <a:normAutofit/>
          </a:bodyPr>
          <a:lstStyle/>
          <a:p>
            <a:r>
              <a:rPr lang="en-US" sz="4000" dirty="0" smtClean="0">
                <a:solidFill>
                  <a:schemeClr val="tx1">
                    <a:lumMod val="75000"/>
                    <a:lumOff val="25000"/>
                  </a:schemeClr>
                </a:solidFill>
                <a:latin typeface="Arial Narrow" panose="020B0606020202030204" pitchFamily="34" charset="0"/>
              </a:rPr>
              <a:t>Questions</a:t>
            </a:r>
            <a:endParaRPr lang="en-US" sz="4000" dirty="0">
              <a:solidFill>
                <a:schemeClr val="tx1">
                  <a:lumMod val="75000"/>
                  <a:lumOff val="25000"/>
                </a:schemeClr>
              </a:solidFill>
              <a:latin typeface="Arial Narrow" panose="020B0606020202030204" pitchFamily="34" charset="0"/>
            </a:endParaRPr>
          </a:p>
        </p:txBody>
      </p:sp>
      <p:sp>
        <p:nvSpPr>
          <p:cNvPr id="5" name="Content Placeholder 2">
            <a:extLst>
              <a:ext uri="{FF2B5EF4-FFF2-40B4-BE49-F238E27FC236}">
                <a16:creationId xmlns:a16="http://schemas.microsoft.com/office/drawing/2014/main" id="{824A8B16-638D-0A48-B648-D81042D647F9}"/>
              </a:ext>
            </a:extLst>
          </p:cNvPr>
          <p:cNvSpPr txBox="1">
            <a:spLocks/>
          </p:cNvSpPr>
          <p:nvPr/>
        </p:nvSpPr>
        <p:spPr>
          <a:xfrm>
            <a:off x="410201" y="1063303"/>
            <a:ext cx="3827831" cy="35013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dirty="0">
                <a:solidFill>
                  <a:schemeClr val="tx1">
                    <a:lumMod val="75000"/>
                    <a:lumOff val="25000"/>
                  </a:schemeClr>
                </a:solidFill>
                <a:latin typeface="Arial Narrow" panose="020B0606020202030204" pitchFamily="34" charset="0"/>
              </a:rPr>
              <a:t>What is Alex’s focus or goal for change?</a:t>
            </a:r>
          </a:p>
          <a:p>
            <a:pPr marL="457200" indent="-457200">
              <a:buFont typeface="+mj-lt"/>
              <a:buAutoNum type="arabicPeriod"/>
            </a:pPr>
            <a:r>
              <a:rPr lang="en-US" sz="2000" dirty="0">
                <a:solidFill>
                  <a:schemeClr val="tx1">
                    <a:lumMod val="75000"/>
                    <a:lumOff val="25000"/>
                  </a:schemeClr>
                </a:solidFill>
                <a:latin typeface="Arial Narrow" panose="020B0606020202030204" pitchFamily="34" charset="0"/>
              </a:rPr>
              <a:t>Where on the continuum of change do you think Alex is? What information indicated this to you?</a:t>
            </a:r>
          </a:p>
          <a:p>
            <a:pPr marL="457200" indent="-457200">
              <a:buFont typeface="+mj-lt"/>
              <a:buAutoNum type="arabicPeriod"/>
            </a:pPr>
            <a:r>
              <a:rPr lang="en-US" sz="2000" dirty="0">
                <a:solidFill>
                  <a:schemeClr val="tx1">
                    <a:lumMod val="75000"/>
                    <a:lumOff val="25000"/>
                  </a:schemeClr>
                </a:solidFill>
                <a:latin typeface="Arial Narrow" panose="020B0606020202030204" pitchFamily="34" charset="0"/>
              </a:rPr>
              <a:t>What motivational strategies would you use to support Alex with making a change?</a:t>
            </a:r>
          </a:p>
        </p:txBody>
      </p:sp>
    </p:spTree>
    <p:custDataLst>
      <p:tags r:id="rId1"/>
    </p:custDataLst>
    <p:extLst>
      <p:ext uri="{BB962C8B-B14F-4D97-AF65-F5344CB8AC3E}">
        <p14:creationId xmlns:p14="http://schemas.microsoft.com/office/powerpoint/2010/main" val="22760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n looking up wih two signs, one stating new way, another stating old way."/>
          <p:cNvPicPr>
            <a:picLocks noGrp="1" noChangeAspect="1"/>
          </p:cNvPicPr>
          <p:nvPr>
            <p:ph idx="1"/>
          </p:nvPr>
        </p:nvPicPr>
        <p:blipFill rotWithShape="1">
          <a:blip r:embed="rId4" cstate="print">
            <a:grayscl/>
            <a:extLst>
              <a:ext uri="{28A0092B-C50C-407E-A947-70E740481C1C}">
                <a14:useLocalDpi xmlns:a14="http://schemas.microsoft.com/office/drawing/2010/main" val="0"/>
              </a:ext>
            </a:extLst>
          </a:blip>
          <a:srcRect l="3798" r="8755"/>
          <a:stretch/>
        </p:blipFill>
        <p:spPr>
          <a:xfrm>
            <a:off x="500495" y="345519"/>
            <a:ext cx="8219209" cy="6236874"/>
          </a:xfrm>
        </p:spPr>
      </p:pic>
    </p:spTree>
    <p:custDataLst>
      <p:tags r:id="rId1"/>
    </p:custDataLst>
    <p:extLst>
      <p:ext uri="{BB962C8B-B14F-4D97-AF65-F5344CB8AC3E}">
        <p14:creationId xmlns:p14="http://schemas.microsoft.com/office/powerpoint/2010/main" val="2263509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 arrows with one going straight and the other going off to the right."/>
          <p:cNvPicPr>
            <a:picLocks noChangeAspect="1"/>
          </p:cNvPicPr>
          <p:nvPr/>
        </p:nvPicPr>
        <p:blipFill rotWithShape="1">
          <a:blip r:embed="rId4" cstate="print">
            <a:grayscl/>
            <a:extLst>
              <a:ext uri="{28A0092B-C50C-407E-A947-70E740481C1C}">
                <a14:useLocalDpi xmlns:a14="http://schemas.microsoft.com/office/drawing/2010/main" val="0"/>
              </a:ext>
            </a:extLst>
          </a:blip>
          <a:srcRect l="3206" r="-3072"/>
          <a:stretch/>
        </p:blipFill>
        <p:spPr>
          <a:xfrm>
            <a:off x="368452" y="321300"/>
            <a:ext cx="8763825" cy="6162464"/>
          </a:xfrm>
          <a:prstGeom prst="rect">
            <a:avLst/>
          </a:prstGeom>
        </p:spPr>
      </p:pic>
      <p:cxnSp>
        <p:nvCxnSpPr>
          <p:cNvPr id="14" name="Straight Connector 13"/>
          <p:cNvCxnSpPr/>
          <p:nvPr/>
        </p:nvCxnSpPr>
        <p:spPr>
          <a:xfrm>
            <a:off x="810004" y="1663747"/>
            <a:ext cx="222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68452" y="912865"/>
            <a:ext cx="8489798" cy="5715497"/>
            <a:chOff x="368452" y="912865"/>
            <a:chExt cx="8489798" cy="5715497"/>
          </a:xfrm>
        </p:grpSpPr>
        <p:sp>
          <p:nvSpPr>
            <p:cNvPr id="10" name="Rectangle 9"/>
            <p:cNvSpPr/>
            <p:nvPr/>
          </p:nvSpPr>
          <p:spPr>
            <a:xfrm>
              <a:off x="368452" y="3325865"/>
              <a:ext cx="8489798" cy="3157899"/>
            </a:xfrm>
            <a:prstGeom prst="rect">
              <a:avLst/>
            </a:prstGeom>
            <a:solidFill>
              <a:srgbClr val="609AC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7819" y="912865"/>
              <a:ext cx="2501900" cy="4826000"/>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8458" y="1078972"/>
              <a:ext cx="2742449" cy="584775"/>
            </a:xfrm>
            <a:prstGeom prst="rect">
              <a:avLst/>
            </a:prstGeom>
            <a:noFill/>
          </p:spPr>
          <p:txBody>
            <a:bodyPr wrap="square" rtlCol="0">
              <a:spAutoFit/>
            </a:bodyPr>
            <a:lstStyle/>
            <a:p>
              <a:pPr algn="ctr"/>
              <a:r>
                <a:rPr lang="en-US" sz="3200" spc="300" dirty="0">
                  <a:solidFill>
                    <a:srgbClr val="00467F"/>
                  </a:solidFill>
                  <a:latin typeface="Century Gothic" panose="020B0502020202020204" pitchFamily="34" charset="0"/>
                </a:rPr>
                <a:t>SUMMARY</a:t>
              </a:r>
            </a:p>
          </p:txBody>
        </p:sp>
        <p:sp>
          <p:nvSpPr>
            <p:cNvPr id="6" name="TextBox 5"/>
            <p:cNvSpPr txBox="1"/>
            <p:nvPr/>
          </p:nvSpPr>
          <p:spPr>
            <a:xfrm>
              <a:off x="3699163" y="3766040"/>
              <a:ext cx="4960831" cy="2862322"/>
            </a:xfrm>
            <a:prstGeom prst="rect">
              <a:avLst/>
            </a:prstGeom>
            <a:noFill/>
          </p:spPr>
          <p:txBody>
            <a:bodyPr wrap="square" rtlCol="0">
              <a:spAutoFit/>
            </a:bodyPr>
            <a:lstStyle/>
            <a:p>
              <a:pPr marL="457200" indent="-457200">
                <a:buFont typeface="+mj-lt"/>
                <a:buAutoNum type="arabicPeriod"/>
              </a:pPr>
              <a:r>
                <a:rPr lang="en-US" sz="2000" dirty="0" smtClean="0">
                  <a:solidFill>
                    <a:schemeClr val="bg1"/>
                  </a:solidFill>
                  <a:cs typeface="Calibri"/>
                </a:rPr>
                <a:t>MI is a collaborative approach for change</a:t>
              </a:r>
            </a:p>
            <a:p>
              <a:pPr marL="457200" indent="-457200">
                <a:buFont typeface="+mj-lt"/>
                <a:buAutoNum type="arabicPeriod"/>
              </a:pPr>
              <a:r>
                <a:rPr lang="en-US" sz="2000" dirty="0" smtClean="0">
                  <a:solidFill>
                    <a:schemeClr val="bg1"/>
                  </a:solidFill>
                  <a:cs typeface="Calibri"/>
                </a:rPr>
                <a:t>Allows person making the change to lead</a:t>
              </a:r>
            </a:p>
            <a:p>
              <a:pPr marL="457200" indent="-457200">
                <a:buFont typeface="+mj-lt"/>
                <a:buAutoNum type="arabicPeriod"/>
              </a:pPr>
              <a:r>
                <a:rPr lang="en-US" sz="2000" dirty="0" smtClean="0">
                  <a:solidFill>
                    <a:schemeClr val="bg1"/>
                  </a:solidFill>
                  <a:cs typeface="Calibri"/>
                </a:rPr>
                <a:t>Resist your righting reflex; support</a:t>
              </a:r>
            </a:p>
            <a:p>
              <a:pPr marL="457200" indent="-457200">
                <a:buFont typeface="+mj-lt"/>
                <a:buAutoNum type="arabicPeriod"/>
              </a:pPr>
              <a:r>
                <a:rPr lang="en-US" sz="2000" dirty="0" smtClean="0">
                  <a:solidFill>
                    <a:schemeClr val="bg1"/>
                  </a:solidFill>
                  <a:cs typeface="Calibri"/>
                </a:rPr>
                <a:t>Keep the 4 processes as the foundation</a:t>
              </a:r>
            </a:p>
            <a:p>
              <a:pPr marL="457200" indent="-457200">
                <a:buFont typeface="+mj-lt"/>
                <a:buAutoNum type="arabicPeriod"/>
              </a:pPr>
              <a:r>
                <a:rPr lang="en-US" sz="2000" dirty="0" smtClean="0">
                  <a:solidFill>
                    <a:schemeClr val="bg1"/>
                  </a:solidFill>
                  <a:cs typeface="Calibri"/>
                </a:rPr>
                <a:t>Use OARS for exchanges</a:t>
              </a:r>
            </a:p>
            <a:p>
              <a:pPr marL="457200" indent="-457200">
                <a:buFont typeface="+mj-lt"/>
                <a:buAutoNum type="arabicPeriod"/>
              </a:pPr>
              <a:r>
                <a:rPr lang="en-US" sz="2000" dirty="0" smtClean="0">
                  <a:solidFill>
                    <a:schemeClr val="bg1"/>
                  </a:solidFill>
                  <a:cs typeface="Calibri"/>
                </a:rPr>
                <a:t>Change is not easy for anyone</a:t>
              </a:r>
            </a:p>
            <a:p>
              <a:pPr marL="457200" indent="-457200">
                <a:buFont typeface="+mj-lt"/>
                <a:buAutoNum type="arabicPeriod"/>
              </a:pPr>
              <a:endParaRPr lang="en-US" sz="2000" dirty="0" smtClean="0">
                <a:solidFill>
                  <a:schemeClr val="bg1"/>
                </a:solidFill>
                <a:cs typeface="Calibri"/>
              </a:endParaRPr>
            </a:p>
            <a:p>
              <a:pPr marL="457200" indent="-457200">
                <a:buFont typeface="+mj-lt"/>
                <a:buAutoNum type="arabicPeriod"/>
              </a:pPr>
              <a:endParaRPr lang="en-US" sz="2000" dirty="0" smtClean="0">
                <a:solidFill>
                  <a:schemeClr val="bg1"/>
                </a:solidFill>
                <a:cs typeface="Calibri"/>
              </a:endParaRPr>
            </a:p>
            <a:p>
              <a:pPr marL="457200" indent="-457200">
                <a:buFont typeface="+mj-lt"/>
                <a:buAutoNum type="arabicPeriod"/>
              </a:pPr>
              <a:endParaRPr lang="en-US" sz="2000" dirty="0">
                <a:solidFill>
                  <a:schemeClr val="bg1"/>
                </a:solidFill>
                <a:cs typeface="Calibri"/>
              </a:endParaRPr>
            </a:p>
          </p:txBody>
        </p:sp>
        <p:sp>
          <p:nvSpPr>
            <p:cNvPr id="2" name="TextBox 1"/>
            <p:cNvSpPr txBox="1"/>
            <p:nvPr/>
          </p:nvSpPr>
          <p:spPr>
            <a:xfrm>
              <a:off x="886918" y="3747257"/>
              <a:ext cx="2105527" cy="1323439"/>
            </a:xfrm>
            <a:prstGeom prst="rect">
              <a:avLst/>
            </a:prstGeom>
            <a:noFill/>
          </p:spPr>
          <p:txBody>
            <a:bodyPr wrap="square" rtlCol="0">
              <a:spAutoFit/>
            </a:bodyPr>
            <a:lstStyle/>
            <a:p>
              <a:pPr algn="ctr"/>
              <a:r>
                <a:rPr lang="en-US" sz="2000" dirty="0" smtClean="0">
                  <a:solidFill>
                    <a:srgbClr val="00467F"/>
                  </a:solidFill>
                  <a:latin typeface="Century Gothic" panose="020B0502020202020204" pitchFamily="34" charset="0"/>
                </a:rPr>
                <a:t>Collaboration</a:t>
              </a:r>
              <a:endParaRPr lang="en-US" sz="2000" dirty="0">
                <a:solidFill>
                  <a:srgbClr val="00467F"/>
                </a:solidFill>
                <a:latin typeface="Century Gothic" panose="020B0502020202020204" pitchFamily="34" charset="0"/>
              </a:endParaRPr>
            </a:p>
            <a:p>
              <a:pPr algn="ctr"/>
              <a:r>
                <a:rPr lang="en-US" sz="2000" dirty="0" smtClean="0">
                  <a:solidFill>
                    <a:srgbClr val="00467F"/>
                  </a:solidFill>
                  <a:latin typeface="Century Gothic" panose="020B0502020202020204" pitchFamily="34" charset="0"/>
                </a:rPr>
                <a:t>4 Processes</a:t>
              </a:r>
              <a:endParaRPr lang="en-US" sz="2000" dirty="0">
                <a:solidFill>
                  <a:srgbClr val="00467F"/>
                </a:solidFill>
                <a:latin typeface="Century Gothic" panose="020B0502020202020204" pitchFamily="34" charset="0"/>
              </a:endParaRPr>
            </a:p>
            <a:p>
              <a:pPr algn="ctr"/>
              <a:r>
                <a:rPr lang="en-US" sz="2000" dirty="0">
                  <a:solidFill>
                    <a:srgbClr val="00467F"/>
                  </a:solidFill>
                  <a:latin typeface="Century Gothic" panose="020B0502020202020204" pitchFamily="34" charset="0"/>
                </a:rPr>
                <a:t>OARS</a:t>
              </a:r>
            </a:p>
            <a:p>
              <a:pPr algn="ctr"/>
              <a:r>
                <a:rPr lang="en-US" sz="2000" dirty="0">
                  <a:solidFill>
                    <a:srgbClr val="00467F"/>
                  </a:solidFill>
                  <a:latin typeface="Century Gothic" panose="020B0502020202020204" pitchFamily="34" charset="0"/>
                </a:rPr>
                <a:t>Continuum</a:t>
              </a:r>
            </a:p>
          </p:txBody>
        </p:sp>
        <p:sp>
          <p:nvSpPr>
            <p:cNvPr id="3" name="TextBox 2"/>
            <p:cNvSpPr txBox="1"/>
            <p:nvPr/>
          </p:nvSpPr>
          <p:spPr>
            <a:xfrm>
              <a:off x="1279999" y="1761846"/>
              <a:ext cx="1436284" cy="369332"/>
            </a:xfrm>
            <a:prstGeom prst="rect">
              <a:avLst/>
            </a:prstGeom>
            <a:noFill/>
          </p:spPr>
          <p:txBody>
            <a:bodyPr wrap="square" rtlCol="0">
              <a:spAutoFit/>
            </a:bodyPr>
            <a:lstStyle/>
            <a:p>
              <a:r>
                <a:rPr lang="en-US" dirty="0">
                  <a:latin typeface="Century Gothic" panose="020B0502020202020204" pitchFamily="34" charset="0"/>
                </a:rPr>
                <a:t>Module 6</a:t>
              </a:r>
            </a:p>
          </p:txBody>
        </p:sp>
      </p:grpSp>
    </p:spTree>
    <p:custDataLst>
      <p:tags r:id="rId1"/>
    </p:custDataLst>
    <p:extLst>
      <p:ext uri="{BB962C8B-B14F-4D97-AF65-F5344CB8AC3E}">
        <p14:creationId xmlns:p14="http://schemas.microsoft.com/office/powerpoint/2010/main" val="1376213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with question marks"/>
          <p:cNvPicPr>
            <a:picLocks noChangeAspect="1"/>
          </p:cNvPicPr>
          <p:nvPr/>
        </p:nvPicPr>
        <p:blipFill rotWithShape="1">
          <a:blip r:embed="rId4" cstate="print">
            <a:grayscl/>
            <a:extLst>
              <a:ext uri="{28A0092B-C50C-407E-A947-70E740481C1C}">
                <a14:useLocalDpi xmlns:a14="http://schemas.microsoft.com/office/drawing/2010/main" val="0"/>
              </a:ext>
            </a:extLst>
          </a:blip>
          <a:srcRect r="54801"/>
          <a:stretch/>
        </p:blipFill>
        <p:spPr>
          <a:xfrm>
            <a:off x="319029" y="339969"/>
            <a:ext cx="8495787" cy="6265472"/>
          </a:xfrm>
          <a:prstGeom prst="rect">
            <a:avLst/>
          </a:prstGeom>
        </p:spPr>
      </p:pic>
      <p:sp>
        <p:nvSpPr>
          <p:cNvPr id="2" name="Rectangle 1"/>
          <p:cNvSpPr/>
          <p:nvPr/>
        </p:nvSpPr>
        <p:spPr>
          <a:xfrm>
            <a:off x="319029" y="4463682"/>
            <a:ext cx="8495787" cy="2141759"/>
          </a:xfrm>
          <a:prstGeom prst="rect">
            <a:avLst/>
          </a:prstGeom>
          <a:solidFill>
            <a:srgbClr val="609ACE">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005754" y="4970026"/>
            <a:ext cx="3122335" cy="923330"/>
          </a:xfrm>
          <a:prstGeom prst="rect">
            <a:avLst/>
          </a:prstGeom>
          <a:noFill/>
        </p:spPr>
        <p:txBody>
          <a:bodyPr wrap="square" rtlCol="0">
            <a:spAutoFit/>
          </a:bodyPr>
          <a:lstStyle/>
          <a:p>
            <a:r>
              <a:rPr lang="en-US" sz="5400" i="1" dirty="0">
                <a:solidFill>
                  <a:schemeClr val="bg1"/>
                </a:solidFill>
                <a:latin typeface="Arial Narrow" panose="020B0606020202030204" pitchFamily="34" charset="0"/>
              </a:rPr>
              <a:t>Questions?</a:t>
            </a:r>
          </a:p>
        </p:txBody>
      </p:sp>
    </p:spTree>
    <p:custDataLst>
      <p:tags r:id="rId1"/>
    </p:custDataLst>
    <p:extLst>
      <p:ext uri="{BB962C8B-B14F-4D97-AF65-F5344CB8AC3E}">
        <p14:creationId xmlns:p14="http://schemas.microsoft.com/office/powerpoint/2010/main" val="3206441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with question marks"/>
          <p:cNvPicPr>
            <a:picLocks noChangeAspect="1"/>
          </p:cNvPicPr>
          <p:nvPr/>
        </p:nvPicPr>
        <p:blipFill rotWithShape="1">
          <a:blip r:embed="rId4" cstate="print">
            <a:grayscl/>
            <a:extLst>
              <a:ext uri="{28A0092B-C50C-407E-A947-70E740481C1C}">
                <a14:useLocalDpi xmlns:a14="http://schemas.microsoft.com/office/drawing/2010/main" val="0"/>
              </a:ext>
            </a:extLst>
          </a:blip>
          <a:srcRect r="54801"/>
          <a:stretch/>
        </p:blipFill>
        <p:spPr>
          <a:xfrm>
            <a:off x="319029" y="339969"/>
            <a:ext cx="8495787" cy="6265472"/>
          </a:xfrm>
          <a:prstGeom prst="rect">
            <a:avLst/>
          </a:prstGeom>
        </p:spPr>
      </p:pic>
      <p:pic>
        <p:nvPicPr>
          <p:cNvPr id="4" name="Picture 3" descr="A compass with the arrow pointed towards the words evaluation."/>
          <p:cNvPicPr>
            <a:picLocks noChangeAspect="1"/>
          </p:cNvPicPr>
          <p:nvPr/>
        </p:nvPicPr>
        <p:blipFill rotWithShape="1">
          <a:blip r:embed="rId5" cstate="print">
            <a:extLst>
              <a:ext uri="{28A0092B-C50C-407E-A947-70E740481C1C}">
                <a14:useLocalDpi xmlns:a14="http://schemas.microsoft.com/office/drawing/2010/main" val="0"/>
              </a:ext>
            </a:extLst>
          </a:blip>
          <a:srcRect l="14782" r="17774"/>
          <a:stretch/>
        </p:blipFill>
        <p:spPr>
          <a:xfrm>
            <a:off x="261257" y="339969"/>
            <a:ext cx="8577943" cy="6265472"/>
          </a:xfrm>
          <a:prstGeom prst="rect">
            <a:avLst/>
          </a:prstGeom>
        </p:spPr>
      </p:pic>
    </p:spTree>
    <p:custDataLst>
      <p:tags r:id="rId1"/>
    </p:custDataLst>
    <p:extLst>
      <p:ext uri="{BB962C8B-B14F-4D97-AF65-F5344CB8AC3E}">
        <p14:creationId xmlns:p14="http://schemas.microsoft.com/office/powerpoint/2010/main" val="3440628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grayscl/>
            <a:extLst>
              <a:ext uri="{28A0092B-C50C-407E-A947-70E740481C1C}">
                <a14:useLocalDpi xmlns:a14="http://schemas.microsoft.com/office/drawing/2010/main" val="0"/>
              </a:ext>
            </a:extLst>
          </a:blip>
          <a:srcRect l="5357" t="179" r="5937" b="-179"/>
          <a:stretch/>
        </p:blipFill>
        <p:spPr>
          <a:xfrm>
            <a:off x="306413" y="343392"/>
            <a:ext cx="8431819" cy="6219243"/>
          </a:xfrm>
          <a:prstGeom prst="rect">
            <a:avLst/>
          </a:prstGeom>
        </p:spPr>
      </p:pic>
      <p:sp>
        <p:nvSpPr>
          <p:cNvPr id="5" name="Rectangle 4"/>
          <p:cNvSpPr/>
          <p:nvPr/>
        </p:nvSpPr>
        <p:spPr>
          <a:xfrm>
            <a:off x="294888" y="343392"/>
            <a:ext cx="8454867" cy="6219243"/>
          </a:xfrm>
          <a:prstGeom prst="rect">
            <a:avLst/>
          </a:prstGeom>
          <a:solidFill>
            <a:srgbClr val="7FADD7">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Ruler and pencil"/>
          <p:cNvGrpSpPr/>
          <p:nvPr/>
        </p:nvGrpSpPr>
        <p:grpSpPr>
          <a:xfrm>
            <a:off x="298524" y="343392"/>
            <a:ext cx="8454867" cy="6021552"/>
            <a:chOff x="298524" y="343392"/>
            <a:chExt cx="8454867" cy="6021552"/>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pPr lvl="0">
                <a:defRPr/>
              </a:pPr>
              <a:r>
                <a:rPr lang="en-US" sz="2800" dirty="0">
                  <a:latin typeface="Arial Narrow" panose="020B0606020202030204" pitchFamily="34" charset="0"/>
                </a:rPr>
                <a:t>OARS  - Putting It All Together</a:t>
              </a:r>
            </a:p>
          </p:txBody>
        </p:sp>
        <p:sp>
          <p:nvSpPr>
            <p:cNvPr id="6" name="TextBox 5"/>
            <p:cNvSpPr txBox="1"/>
            <p:nvPr/>
          </p:nvSpPr>
          <p:spPr>
            <a:xfrm>
              <a:off x="555724" y="1963739"/>
              <a:ext cx="7933199" cy="4401205"/>
            </a:xfrm>
            <a:prstGeom prst="rect">
              <a:avLst/>
            </a:prstGeom>
            <a:noFill/>
          </p:spPr>
          <p:txBody>
            <a:bodyPr wrap="square" rtlCol="0">
              <a:spAutoFit/>
            </a:bodyPr>
            <a:lstStyle/>
            <a:p>
              <a:pPr marL="457200" lvl="0" indent="-457200">
                <a:buFont typeface="+mj-lt"/>
                <a:buAutoNum type="arabicPeriod"/>
                <a:defRPr/>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Identify one person to practice using open ended questions, affirmations, simple and complex reflections, and summaries. </a:t>
              </a:r>
            </a:p>
            <a:p>
              <a:pPr marL="457200" lvl="0" indent="-457200">
                <a:buFont typeface="+mj-lt"/>
                <a:buAutoNum type="arabicPeriod"/>
                <a:defRPr/>
              </a:pPr>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pPr marL="457200" lvl="0" indent="-457200">
                <a:buFont typeface="+mj-lt"/>
                <a:buAutoNum type="arabicPeriod"/>
                <a:defRPr/>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Start out with an open ended question. Keep the conversation moving by using reflections and affirmations. Use at least 2 open ended questions, 4-5 simple and complex reflections.</a:t>
              </a:r>
            </a:p>
            <a:p>
              <a:pPr marL="457200" lvl="0" indent="-457200">
                <a:buFont typeface="+mj-lt"/>
                <a:buAutoNum type="arabicPeriod"/>
                <a:defRPr/>
              </a:pPr>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pPr marL="457200" lvl="0" indent="-457200">
                <a:buFont typeface="+mj-lt"/>
                <a:buAutoNum type="arabicPeriod"/>
                <a:defRPr/>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Use at least 1 affirmation, 1 collecting or linking summary, and 1 transitional summary.</a:t>
              </a:r>
            </a:p>
            <a:p>
              <a:pPr marL="457200" lvl="0" indent="-457200">
                <a:buFont typeface="+mj-lt"/>
                <a:buAutoNum type="arabicPeriod"/>
                <a:defRPr/>
              </a:pPr>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pPr marL="457200" lvl="0" indent="-457200">
                <a:buFont typeface="+mj-lt"/>
                <a:buAutoNum type="arabicPeriod"/>
                <a:defRPr/>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Note how you felt using the OARS skills.</a:t>
              </a:r>
            </a:p>
            <a:p>
              <a:pPr marL="457200" lvl="0" indent="-457200">
                <a:buFont typeface="+mj-lt"/>
                <a:buAutoNum type="arabicPeriod"/>
                <a:defRPr/>
              </a:pPr>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pPr marL="457200" lvl="0" indent="-457200">
                <a:buFont typeface="+mj-lt"/>
                <a:buAutoNum type="arabicPeriod"/>
                <a:defRPr/>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Bring your reflection to next session and be ready to discuss.</a:t>
              </a:r>
              <a:endParaRPr lang="en-US" sz="2000" dirty="0">
                <a:solidFill>
                  <a:prstClr val="black">
                    <a:lumMod val="65000"/>
                    <a:lumOff val="35000"/>
                  </a:prstClr>
                </a:solidFill>
                <a:latin typeface="Arial Narrow" panose="020B0606020202030204" pitchFamily="34" charset="0"/>
                <a:ea typeface="Cambria Math" panose="02040503050406030204" pitchFamily="18" charset="0"/>
                <a:cs typeface="Microsoft New Tai Lue" panose="020B0502040204020203" pitchFamily="34" charset="0"/>
              </a:endParaRPr>
            </a:p>
            <a:p>
              <a:pPr lvl="0">
                <a:defRPr/>
              </a:pPr>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a:solidFill>
                    <a:schemeClr val="bg1">
                      <a:lumMod val="85000"/>
                    </a:schemeClr>
                  </a:solidFill>
                  <a:latin typeface="Century Gothic" panose="020B0502020202020204" pitchFamily="34" charset="0"/>
                </a:rPr>
                <a:t>ACTIVITY</a:t>
              </a:r>
            </a:p>
          </p:txBody>
        </p:sp>
      </p:grpSp>
    </p:spTree>
    <p:custDataLst>
      <p:tags r:id="rId1"/>
    </p:custDataLst>
    <p:extLst>
      <p:ext uri="{BB962C8B-B14F-4D97-AF65-F5344CB8AC3E}">
        <p14:creationId xmlns:p14="http://schemas.microsoft.com/office/powerpoint/2010/main" val="717694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grayscl/>
            <a:extLst>
              <a:ext uri="{28A0092B-C50C-407E-A947-70E740481C1C}">
                <a14:useLocalDpi xmlns:a14="http://schemas.microsoft.com/office/drawing/2010/main" val="0"/>
              </a:ext>
            </a:extLst>
          </a:blip>
          <a:srcRect l="5357" t="179" r="5937" b="-179"/>
          <a:stretch/>
        </p:blipFill>
        <p:spPr>
          <a:xfrm>
            <a:off x="306413" y="343392"/>
            <a:ext cx="8431819" cy="6219243"/>
          </a:xfrm>
          <a:prstGeom prst="rect">
            <a:avLst/>
          </a:prstGeom>
        </p:spPr>
      </p:pic>
      <p:sp>
        <p:nvSpPr>
          <p:cNvPr id="5" name="Rectangle 4"/>
          <p:cNvSpPr/>
          <p:nvPr/>
        </p:nvSpPr>
        <p:spPr>
          <a:xfrm>
            <a:off x="294888" y="343392"/>
            <a:ext cx="8454867" cy="6219243"/>
          </a:xfrm>
          <a:prstGeom prst="rect">
            <a:avLst/>
          </a:prstGeom>
          <a:solidFill>
            <a:srgbClr val="7FADD7">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descr="Ruler and pencil"/>
          <p:cNvGrpSpPr/>
          <p:nvPr/>
        </p:nvGrpSpPr>
        <p:grpSpPr>
          <a:xfrm>
            <a:off x="298524" y="343392"/>
            <a:ext cx="8454867" cy="3559339"/>
            <a:chOff x="298524" y="343392"/>
            <a:chExt cx="8454867" cy="3559339"/>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pPr lvl="0">
                <a:defRPr/>
              </a:pPr>
              <a:r>
                <a:rPr lang="en-US" sz="2800" dirty="0">
                  <a:latin typeface="Arial Narrow" panose="020B0606020202030204" pitchFamily="34" charset="0"/>
                </a:rPr>
                <a:t>OARS  - Putting It All Together</a:t>
              </a:r>
            </a:p>
          </p:txBody>
        </p:sp>
        <p:sp>
          <p:nvSpPr>
            <p:cNvPr id="6" name="TextBox 5"/>
            <p:cNvSpPr txBox="1"/>
            <p:nvPr/>
          </p:nvSpPr>
          <p:spPr>
            <a:xfrm>
              <a:off x="555724" y="1963739"/>
              <a:ext cx="7933199" cy="1938992"/>
            </a:xfrm>
            <a:prstGeom prst="rect">
              <a:avLst/>
            </a:prstGeom>
            <a:noFill/>
          </p:spPr>
          <p:txBody>
            <a:bodyPr wrap="square" rtlCol="0">
              <a:spAutoFit/>
            </a:bodyPr>
            <a:lstStyle/>
            <a:p>
              <a:pPr lvl="0">
                <a:defRPr/>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Volunteers Needed to Share Experiences:</a:t>
              </a:r>
            </a:p>
            <a:p>
              <a:pPr lvl="0">
                <a:defRPr/>
              </a:pPr>
              <a:endPar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a:p>
              <a:pPr marL="457200" lvl="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What was your overall experience practicing the skills?</a:t>
              </a:r>
            </a:p>
            <a:p>
              <a:pPr marL="457200" lvl="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How did you feel during the conversation?</a:t>
              </a:r>
            </a:p>
            <a:p>
              <a:pPr marL="457200" lvl="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What were some of the challenges?</a:t>
              </a:r>
            </a:p>
            <a:p>
              <a:pPr marL="457200" lvl="0" indent="-457200">
                <a:buFont typeface="+mj-lt"/>
                <a:buAutoNum type="arabicPeriod"/>
              </a:pPr>
              <a:r>
                <a:rPr lang="en-US" sz="2000"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How did the person you were meeting with respond? </a:t>
              </a: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a:solidFill>
                    <a:schemeClr val="bg1">
                      <a:lumMod val="85000"/>
                    </a:schemeClr>
                  </a:solidFill>
                  <a:latin typeface="Century Gothic" panose="020B0502020202020204" pitchFamily="34" charset="0"/>
                </a:rPr>
                <a:t>ACTIVITY</a:t>
              </a:r>
            </a:p>
          </p:txBody>
        </p:sp>
      </p:grpSp>
    </p:spTree>
    <p:custDataLst>
      <p:tags r:id="rId1"/>
    </p:custDataLst>
    <p:extLst>
      <p:ext uri="{BB962C8B-B14F-4D97-AF65-F5344CB8AC3E}">
        <p14:creationId xmlns:p14="http://schemas.microsoft.com/office/powerpoint/2010/main" val="2293929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r="7424"/>
          <a:stretch/>
        </p:blipFill>
        <p:spPr>
          <a:xfrm>
            <a:off x="339813" y="349322"/>
            <a:ext cx="8465140" cy="6182398"/>
          </a:xfrm>
          <a:prstGeom prst="rect">
            <a:avLst/>
          </a:prstGeom>
        </p:spPr>
      </p:pic>
      <p:sp>
        <p:nvSpPr>
          <p:cNvPr id="2" name="Rectangle 1"/>
          <p:cNvSpPr/>
          <p:nvPr/>
        </p:nvSpPr>
        <p:spPr>
          <a:xfrm>
            <a:off x="339813" y="3373820"/>
            <a:ext cx="8469630" cy="3157899"/>
          </a:xfrm>
          <a:prstGeom prst="rect">
            <a:avLst/>
          </a:prstGeom>
          <a:solidFill>
            <a:srgbClr val="7F7F7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807132" y="2511971"/>
            <a:ext cx="1502979" cy="1502979"/>
          </a:xfrm>
          <a:prstGeom prst="ellipse">
            <a:avLst/>
          </a:prstGeom>
          <a:solidFill>
            <a:srgbClr val="7FA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797162" y="2511971"/>
            <a:ext cx="1502979" cy="1502979"/>
          </a:xfrm>
          <a:prstGeom prst="ellipse">
            <a:avLst/>
          </a:prstGeom>
          <a:solidFill>
            <a:srgbClr val="7FA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5149" y="4364852"/>
            <a:ext cx="1833799" cy="830997"/>
          </a:xfrm>
          <a:prstGeom prst="rect">
            <a:avLst/>
          </a:prstGeom>
          <a:noFill/>
        </p:spPr>
        <p:txBody>
          <a:bodyPr wrap="square" rtlCol="0">
            <a:spAutoFit/>
          </a:bodyPr>
          <a:lstStyle/>
          <a:p>
            <a:r>
              <a:rPr lang="en-US" sz="1600" i="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rPr>
              <a:t>Identify the elements of the continuum of change</a:t>
            </a:r>
          </a:p>
        </p:txBody>
      </p:sp>
      <p:sp>
        <p:nvSpPr>
          <p:cNvPr id="6" name="TextBox 5"/>
          <p:cNvSpPr txBox="1"/>
          <p:nvPr/>
        </p:nvSpPr>
        <p:spPr>
          <a:xfrm>
            <a:off x="2863032" y="4364852"/>
            <a:ext cx="1783691" cy="1077218"/>
          </a:xfrm>
          <a:prstGeom prst="rect">
            <a:avLst/>
          </a:prstGeom>
          <a:noFill/>
        </p:spPr>
        <p:txBody>
          <a:bodyPr wrap="square" rtlCol="0">
            <a:spAutoFit/>
          </a:bodyPr>
          <a:lstStyle/>
          <a:p>
            <a:r>
              <a:rPr lang="en-US" sz="1600" i="1" dirty="0">
                <a:solidFill>
                  <a:schemeClr val="bg1"/>
                </a:solidFill>
                <a:latin typeface="Arial Narrow" panose="020B0606020202030204" pitchFamily="34" charset="0"/>
              </a:rPr>
              <a:t>Describe the connection between the continuum of change and MI</a:t>
            </a:r>
            <a:endParaRPr lang="en-US" sz="1600" i="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7" name="TextBox 6"/>
          <p:cNvSpPr txBox="1"/>
          <p:nvPr/>
        </p:nvSpPr>
        <p:spPr>
          <a:xfrm>
            <a:off x="1311977" y="2804906"/>
            <a:ext cx="493288"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1</a:t>
            </a:r>
          </a:p>
        </p:txBody>
      </p:sp>
      <p:sp>
        <p:nvSpPr>
          <p:cNvPr id="8" name="TextBox 7"/>
          <p:cNvSpPr txBox="1"/>
          <p:nvPr/>
        </p:nvSpPr>
        <p:spPr>
          <a:xfrm>
            <a:off x="3301940" y="2782760"/>
            <a:ext cx="493423"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2</a:t>
            </a:r>
          </a:p>
        </p:txBody>
      </p:sp>
      <p:sp>
        <p:nvSpPr>
          <p:cNvPr id="9" name="Oval 8"/>
          <p:cNvSpPr/>
          <p:nvPr/>
        </p:nvSpPr>
        <p:spPr>
          <a:xfrm>
            <a:off x="4853851" y="2511971"/>
            <a:ext cx="1502979" cy="1502979"/>
          </a:xfrm>
          <a:prstGeom prst="ellipse">
            <a:avLst/>
          </a:prstGeom>
          <a:solidFill>
            <a:srgbClr val="7FA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57935" y="2511971"/>
            <a:ext cx="1502979" cy="1502979"/>
          </a:xfrm>
          <a:prstGeom prst="ellipse">
            <a:avLst/>
          </a:prstGeom>
          <a:solidFill>
            <a:srgbClr val="7FA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78444" y="2782760"/>
            <a:ext cx="453793"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3</a:t>
            </a:r>
          </a:p>
        </p:txBody>
      </p:sp>
      <p:sp>
        <p:nvSpPr>
          <p:cNvPr id="12" name="TextBox 11"/>
          <p:cNvSpPr txBox="1"/>
          <p:nvPr/>
        </p:nvSpPr>
        <p:spPr>
          <a:xfrm>
            <a:off x="7362823" y="2817833"/>
            <a:ext cx="493203"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4</a:t>
            </a:r>
          </a:p>
        </p:txBody>
      </p:sp>
      <p:sp>
        <p:nvSpPr>
          <p:cNvPr id="13" name="TextBox 12"/>
          <p:cNvSpPr txBox="1"/>
          <p:nvPr/>
        </p:nvSpPr>
        <p:spPr>
          <a:xfrm>
            <a:off x="4777276" y="4364852"/>
            <a:ext cx="1926000" cy="1077218"/>
          </a:xfrm>
          <a:prstGeom prst="rect">
            <a:avLst/>
          </a:prstGeom>
          <a:noFill/>
        </p:spPr>
        <p:txBody>
          <a:bodyPr wrap="square" rtlCol="0">
            <a:spAutoFit/>
          </a:bodyPr>
          <a:lstStyle/>
          <a:p>
            <a:r>
              <a:rPr lang="en-US" sz="1600" i="1" dirty="0">
                <a:solidFill>
                  <a:schemeClr val="bg1"/>
                </a:solidFill>
                <a:latin typeface="Arial Narrow" panose="020B0606020202030204" pitchFamily="34" charset="0"/>
              </a:rPr>
              <a:t>Demonstrate how to support someone in the change process based on place in continuum</a:t>
            </a:r>
          </a:p>
        </p:txBody>
      </p:sp>
      <p:sp>
        <p:nvSpPr>
          <p:cNvPr id="14" name="TextBox 13"/>
          <p:cNvSpPr txBox="1"/>
          <p:nvPr/>
        </p:nvSpPr>
        <p:spPr>
          <a:xfrm>
            <a:off x="6917360" y="4364852"/>
            <a:ext cx="1677999" cy="830997"/>
          </a:xfrm>
          <a:prstGeom prst="rect">
            <a:avLst/>
          </a:prstGeom>
          <a:noFill/>
        </p:spPr>
        <p:txBody>
          <a:bodyPr wrap="square" rtlCol="0">
            <a:spAutoFit/>
          </a:bodyPr>
          <a:lstStyle/>
          <a:p>
            <a:r>
              <a:rPr lang="en-US" sz="1600" i="1" dirty="0">
                <a:solidFill>
                  <a:schemeClr val="bg1"/>
                </a:solidFill>
                <a:latin typeface="Arial Narrow" panose="020B0604020202020204" pitchFamily="34" charset="0"/>
                <a:cs typeface="Arial Narrow" panose="020B0604020202020204" pitchFamily="34" charset="0"/>
              </a:rPr>
              <a:t>Synthesize the spirit, processes, and skills of MI</a:t>
            </a:r>
          </a:p>
        </p:txBody>
      </p:sp>
      <p:sp>
        <p:nvSpPr>
          <p:cNvPr id="18" name="TextBox 17"/>
          <p:cNvSpPr txBox="1"/>
          <p:nvPr/>
        </p:nvSpPr>
        <p:spPr>
          <a:xfrm>
            <a:off x="4469259" y="834086"/>
            <a:ext cx="4431152" cy="707886"/>
          </a:xfrm>
          <a:prstGeom prst="rect">
            <a:avLst/>
          </a:prstGeom>
          <a:noFill/>
        </p:spPr>
        <p:txBody>
          <a:bodyPr wrap="square" rtlCol="0">
            <a:spAutoFit/>
          </a:bodyPr>
          <a:lstStyle/>
          <a:p>
            <a:r>
              <a:rPr lang="en-US" sz="4000" spc="300" dirty="0">
                <a:latin typeface="Arial Narrow" panose="020B0606020202030204" pitchFamily="34" charset="0"/>
              </a:rPr>
              <a:t>Module Objectives</a:t>
            </a:r>
          </a:p>
        </p:txBody>
      </p:sp>
    </p:spTree>
    <p:custDataLst>
      <p:tags r:id="rId1"/>
    </p:custDataLst>
    <p:extLst>
      <p:ext uri="{BB962C8B-B14F-4D97-AF65-F5344CB8AC3E}">
        <p14:creationId xmlns:p14="http://schemas.microsoft.com/office/powerpoint/2010/main" val="1909620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78895376"/>
              </p:ext>
            </p:extLst>
          </p:nvPr>
        </p:nvGraphicFramePr>
        <p:xfrm>
          <a:off x="628650" y="600991"/>
          <a:ext cx="7886700" cy="3948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628649" y="4423998"/>
            <a:ext cx="7888029" cy="849751"/>
          </a:xfrm>
          <a:prstGeom prst="rect">
            <a:avLst/>
          </a:prstGeom>
          <a:solidFill>
            <a:srgbClr val="7FA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36047" y="4244132"/>
            <a:ext cx="7273130" cy="1250795"/>
          </a:xfrm>
        </p:spPr>
        <p:txBody>
          <a:bodyPr>
            <a:normAutofit/>
          </a:bodyPr>
          <a:lstStyle/>
          <a:p>
            <a:pPr algn="ctr"/>
            <a:r>
              <a:rPr lang="en-US" dirty="0">
                <a:solidFill>
                  <a:schemeClr val="bg2"/>
                </a:solidFill>
                <a:latin typeface="Century Gothic" panose="020B0502020202020204" pitchFamily="34" charset="0"/>
              </a:rPr>
              <a:t>Continuum of Change</a:t>
            </a:r>
          </a:p>
        </p:txBody>
      </p:sp>
    </p:spTree>
    <p:custDataLst>
      <p:tags r:id="rId1"/>
    </p:custDataLst>
    <p:extLst>
      <p:ext uri="{BB962C8B-B14F-4D97-AF65-F5344CB8AC3E}">
        <p14:creationId xmlns:p14="http://schemas.microsoft.com/office/powerpoint/2010/main" val="427957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74574"/>
            <a:ext cx="9144000" cy="2252869"/>
          </a:xfrm>
          <a:prstGeom prst="rect">
            <a:avLst/>
          </a:prstGeom>
          <a:solidFill>
            <a:srgbClr val="7FA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935435" y="2475610"/>
            <a:ext cx="7273130" cy="125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2"/>
                </a:solidFill>
                <a:latin typeface="Century Gothic" panose="020B0502020202020204" pitchFamily="34" charset="0"/>
              </a:rPr>
              <a:t>Continuum of Change</a:t>
            </a:r>
          </a:p>
          <a:p>
            <a:pPr algn="ctr"/>
            <a:r>
              <a:rPr lang="en-US" sz="3600" dirty="0">
                <a:solidFill>
                  <a:schemeClr val="bg1"/>
                </a:solidFill>
                <a:latin typeface="Century Gothic" panose="020B0502020202020204" pitchFamily="34" charset="0"/>
              </a:rPr>
              <a:t>Videos</a:t>
            </a:r>
          </a:p>
        </p:txBody>
      </p:sp>
    </p:spTree>
    <p:custDataLst>
      <p:tags r:id="rId1"/>
    </p:custDataLst>
    <p:extLst>
      <p:ext uri="{BB962C8B-B14F-4D97-AF65-F5344CB8AC3E}">
        <p14:creationId xmlns:p14="http://schemas.microsoft.com/office/powerpoint/2010/main" val="3109218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2040835" y="6085500"/>
            <a:ext cx="6440336" cy="246221"/>
          </a:xfrm>
          <a:prstGeom prst="rect">
            <a:avLst/>
          </a:prstGeom>
          <a:noFill/>
        </p:spPr>
        <p:txBody>
          <a:bodyPr wrap="square" rtlCol="0">
            <a:spAutoFit/>
          </a:bodyPr>
          <a:lstStyle/>
          <a:p>
            <a:r>
              <a:rPr lang="en-US" sz="1000" dirty="0">
                <a:hlinkClick r:id="rId5"/>
              </a:rPr>
              <a:t>https://www.youtube.com/watch?v=_-wxnNnCfyE&amp;list=PL1UDVLmMXEEdIVofbgt4d6sLAe5pulbPC</a:t>
            </a:r>
            <a:endParaRPr lang="en-US" sz="1000" dirty="0"/>
          </a:p>
        </p:txBody>
      </p:sp>
      <p:pic>
        <p:nvPicPr>
          <p:cNvPr id="3" name="Picture 2">
            <a:hlinkClick r:id="rId5"/>
          </p:cNvPr>
          <p:cNvPicPr>
            <a:picLocks noChangeAspect="1"/>
          </p:cNvPicPr>
          <p:nvPr/>
        </p:nvPicPr>
        <p:blipFill rotWithShape="1">
          <a:blip r:embed="rId6">
            <a:grayscl/>
          </a:blip>
          <a:srcRect l="7027" t="15955" r="30477" b="19890"/>
          <a:stretch/>
        </p:blipFill>
        <p:spPr>
          <a:xfrm>
            <a:off x="2040835" y="1433714"/>
            <a:ext cx="5021834" cy="2899747"/>
          </a:xfrm>
          <a:prstGeom prst="rect">
            <a:avLst/>
          </a:prstGeom>
        </p:spPr>
      </p:pic>
    </p:spTree>
    <p:custDataLst>
      <p:tags r:id="rId1"/>
    </p:custDataLst>
    <p:extLst>
      <p:ext uri="{BB962C8B-B14F-4D97-AF65-F5344CB8AC3E}">
        <p14:creationId xmlns:p14="http://schemas.microsoft.com/office/powerpoint/2010/main" val="1629500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1928555" y="6085500"/>
            <a:ext cx="6440336" cy="246221"/>
          </a:xfrm>
          <a:prstGeom prst="rect">
            <a:avLst/>
          </a:prstGeom>
          <a:noFill/>
        </p:spPr>
        <p:txBody>
          <a:bodyPr wrap="square" rtlCol="0">
            <a:spAutoFit/>
          </a:bodyPr>
          <a:lstStyle/>
          <a:p>
            <a:r>
              <a:rPr lang="en-US" sz="1000" dirty="0">
                <a:hlinkClick r:id="rId5"/>
              </a:rPr>
              <a:t>https://www.youtube.com/watch?v=9gmaAzxnpvA&amp;list=PL1UDVLmMXEEdIVofbgt4d6sLAe5pulbPC</a:t>
            </a:r>
            <a:endParaRPr lang="en-US" sz="1000" dirty="0"/>
          </a:p>
        </p:txBody>
      </p:sp>
      <p:pic>
        <p:nvPicPr>
          <p:cNvPr id="7" name="Picture 6">
            <a:hlinkClick r:id="rId6"/>
          </p:cNvPr>
          <p:cNvPicPr>
            <a:picLocks noChangeAspect="1"/>
          </p:cNvPicPr>
          <p:nvPr/>
        </p:nvPicPr>
        <p:blipFill rotWithShape="1">
          <a:blip r:embed="rId7">
            <a:grayscl/>
          </a:blip>
          <a:srcRect l="7539" t="16660" r="31406" b="20566"/>
          <a:stretch/>
        </p:blipFill>
        <p:spPr>
          <a:xfrm>
            <a:off x="1963208" y="1405890"/>
            <a:ext cx="5217584" cy="3017520"/>
          </a:xfrm>
          <a:prstGeom prst="rect">
            <a:avLst/>
          </a:prstGeom>
        </p:spPr>
      </p:pic>
    </p:spTree>
    <p:custDataLst>
      <p:tags r:id="rId1"/>
    </p:custDataLst>
    <p:extLst>
      <p:ext uri="{BB962C8B-B14F-4D97-AF65-F5344CB8AC3E}">
        <p14:creationId xmlns:p14="http://schemas.microsoft.com/office/powerpoint/2010/main" val="23209761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QFpOSvlt"/>
  <p:tag name="ARTICULATE_DESIGN_ID_CUSTOM DESIGN" val="F38k6QSs"/>
  <p:tag name="ARTICULATE_DESIGN_ID_1_OFFICE THEME" val="5APhLmcA"/>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 Template V1" id="{6249C633-2E3C-4C70-8698-17C260DD26F3}" vid="{790C1B4B-06EE-46D1-94EC-DD183DA4B1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23613</TotalTime>
  <Words>5495</Words>
  <Application>Microsoft Office PowerPoint</Application>
  <PresentationFormat>On-screen Show (4:3)</PresentationFormat>
  <Paragraphs>344</Paragraphs>
  <Slides>25</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Arial Narrow</vt:lpstr>
      <vt:lpstr>Calibri</vt:lpstr>
      <vt:lpstr>Calibri Light</vt:lpstr>
      <vt:lpstr>Cambria Math</vt:lpstr>
      <vt:lpstr>Century Gothic</vt:lpstr>
      <vt:lpstr>Microsoft New Tai Lue</vt:lpstr>
      <vt:lpstr>Office Theme</vt:lpstr>
      <vt:lpstr>1_Office Theme</vt:lpstr>
      <vt:lpstr>PowerPoint Presentation</vt:lpstr>
      <vt:lpstr>PowerPoint Presentation</vt:lpstr>
      <vt:lpstr>PowerPoint Presentation</vt:lpstr>
      <vt:lpstr>PowerPoint Presentation</vt:lpstr>
      <vt:lpstr>PowerPoint Presentation</vt:lpstr>
      <vt:lpstr>Continuum of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Questions</vt:lpstr>
      <vt:lpstr>#2</vt:lpstr>
      <vt:lpstr>Questions</vt:lpstr>
      <vt:lpstr>#3</vt:lpstr>
      <vt:lpstr>Questions</vt:lpstr>
      <vt:lpstr>PowerPoint Presentation</vt:lpstr>
      <vt:lpstr>PowerPoint Presentation</vt:lpstr>
      <vt:lpstr>PowerPoint Presentation</vt:lpstr>
      <vt:lpstr>PowerPoint Presentation</vt:lpstr>
    </vt:vector>
  </TitlesOfParts>
  <Company>Office of Information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Trotta, Heidi</dc:creator>
  <cp:lastModifiedBy>Trotta, Heidi</cp:lastModifiedBy>
  <cp:revision>267</cp:revision>
  <cp:lastPrinted>2021-03-24T14:17:09Z</cp:lastPrinted>
  <dcterms:created xsi:type="dcterms:W3CDTF">2021-02-09T18:05:28Z</dcterms:created>
  <dcterms:modified xsi:type="dcterms:W3CDTF">2021-06-01T21:28:36Z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EE4D955D-EF4E-44D3-BBE2-33A572F0A6B3</vt:lpwstr>
  </property>
  <property fmtid="{D5CDD505-2E9C-101B-9397-08002B2CF9AE}" pid="3" name="ArticulatePath">
    <vt:lpwstr>Idea #1</vt:lpwstr>
  </property>
</Properties>
</file>