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Lst>
  <p:notesMasterIdLst>
    <p:notesMasterId r:id="rId42"/>
  </p:notesMasterIdLst>
  <p:handoutMasterIdLst>
    <p:handoutMasterId r:id="rId43"/>
  </p:handoutMasterIdLst>
  <p:sldIdLst>
    <p:sldId id="552" r:id="rId5"/>
    <p:sldId id="551" r:id="rId6"/>
    <p:sldId id="550" r:id="rId7"/>
    <p:sldId id="553" r:id="rId8"/>
    <p:sldId id="256" r:id="rId9"/>
    <p:sldId id="585" r:id="rId10"/>
    <p:sldId id="586" r:id="rId11"/>
    <p:sldId id="270" r:id="rId12"/>
    <p:sldId id="361" r:id="rId13"/>
    <p:sldId id="400" r:id="rId14"/>
    <p:sldId id="356" r:id="rId15"/>
    <p:sldId id="557" r:id="rId16"/>
    <p:sldId id="348" r:id="rId17"/>
    <p:sldId id="354" r:id="rId18"/>
    <p:sldId id="357" r:id="rId19"/>
    <p:sldId id="360" r:id="rId20"/>
    <p:sldId id="358" r:id="rId21"/>
    <p:sldId id="359" r:id="rId22"/>
    <p:sldId id="403" r:id="rId23"/>
    <p:sldId id="402" r:id="rId24"/>
    <p:sldId id="440" r:id="rId25"/>
    <p:sldId id="350" r:id="rId26"/>
    <p:sldId id="362" r:id="rId27"/>
    <p:sldId id="367" r:id="rId28"/>
    <p:sldId id="368" r:id="rId29"/>
    <p:sldId id="425" r:id="rId30"/>
    <p:sldId id="373" r:id="rId31"/>
    <p:sldId id="365" r:id="rId32"/>
    <p:sldId id="559" r:id="rId33"/>
    <p:sldId id="374" r:id="rId34"/>
    <p:sldId id="378" r:id="rId35"/>
    <p:sldId id="314" r:id="rId36"/>
    <p:sldId id="646" r:id="rId37"/>
    <p:sldId id="647" r:id="rId38"/>
    <p:sldId id="648" r:id="rId39"/>
    <p:sldId id="649" r:id="rId40"/>
    <p:sldId id="5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57C"/>
    <a:srgbClr val="6A4A62"/>
    <a:srgbClr val="8B8A8F"/>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3" autoAdjust="0"/>
    <p:restoredTop sz="70276" autoAdjust="0"/>
  </p:normalViewPr>
  <p:slideViewPr>
    <p:cSldViewPr snapToGrid="0">
      <p:cViewPr varScale="1">
        <p:scale>
          <a:sx n="60" d="100"/>
          <a:sy n="60" d="100"/>
        </p:scale>
        <p:origin x="904" y="36"/>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ta, Erika R" userId="c7cabbfc-6e31-4e0b-9c60-c52774357d31" providerId="ADAL" clId="{E48F0FBE-7794-4FF3-ACFB-4776BE69B52A}"/>
    <pc:docChg chg="modSld">
      <pc:chgData name="Franta, Erika R" userId="c7cabbfc-6e31-4e0b-9c60-c52774357d31" providerId="ADAL" clId="{E48F0FBE-7794-4FF3-ACFB-4776BE69B52A}" dt="2021-07-27T16:24:10.007" v="0" actId="20577"/>
      <pc:docMkLst>
        <pc:docMk/>
      </pc:docMkLst>
      <pc:sldChg chg="modNotesTx">
        <pc:chgData name="Franta, Erika R" userId="c7cabbfc-6e31-4e0b-9c60-c52774357d31" providerId="ADAL" clId="{E48F0FBE-7794-4FF3-ACFB-4776BE69B52A}" dt="2021-07-27T16:24:10.007" v="0" actId="20577"/>
        <pc:sldMkLst>
          <pc:docMk/>
          <pc:sldMk cId="2225980495" sldId="2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7/27/2021</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10T13:29:25.429"/>
    </inkml:context>
    <inkml:brush xml:id="br0">
      <inkml:brushProperty name="width" value="0.2" units="cm"/>
      <inkml:brushProperty name="height" value="0.2" units="cm"/>
    </inkml:brush>
  </inkml:definitions>
  <inkml:trace contextRef="#ctx0" brushRef="#br0">1 46 24575,'18'0'0,"2"-3"0,-6 2 0,10-1 0,-4-1 0,16 2 0,-9-1 0,17 2 0,-4-4 0,5 3 0,7-3 0,-5 4 0,11 0 0,-4 0 0,-7-4 0,-3 3 0,-12-2 0,0 3 0,0 0 0,-1 0 0,-5-3 0,4 3 0,-14-3 0,7 3 0,-8-3 0,-1 3 0,3-3 0,-6 1 0,2 1 0,-3-1 0,0 2 0,-2 0 0,1 0 0,2 0 0,4 0 0,3 0 0,-1 0 0,-2 0 0,2 0 0,-6 0 0,2 0 0,-3 0 0,3 0 0,-4 0 0,7 0 0,-3 0 0,-1 0 0,4 0 0,-9 0 0,5 2 0,-2-1 0,-2 1 0,2 0 0,-5-1 0,-1 1 0,4-2 0,-1 0 0,1 2 0,1-2 0,-3 3 0,3-3 0,-1 0 0,1 0 0,-1 0 0,1 0 0,-1 0 0,2 0 0,-3 0 0,1 0 0,2 0 0,-3 2 0,3-2 0,-5 2 0,2-2 0,-1 0 0,3 0 0,-4 0 0,5 0 0,-3 0 0,3 3 0,-2-3 0,-1 2 0,0-2 0,1 0 0,1 0 0,-1 0 0,1 2 0,3-1 0,-4 1 0,5 0 0,-2-1 0,-2 1 0,4-2 0,-6 0 0,7 0 0,-3 2 0,2-2 0,-3 3 0,0-3 0,-3 0 0,3 0 0,-5 0 0,4 0 0,-3 0 0,1 0 0,0 0 0,1 0 0,1 0 0,1 0 0,-2 0 0,1 0 0,-3 0 0,1 0 0,-2 0 0,0 0 0,-1 0 0,4 0 0,-3 0 0,2 0 0,0 0 0,-1 0 0,1 0 0,-2 0 0,-1 0 0,1 0 0,0 0 0,0 0 0,0 0 0,0 0 0,0 0 0,0 0 0,-1 0 0,1 0 0,0 0 0,2 0 0,-1 0 0,3 0 0,-1 0 0,-1 0 0,0 0 0,-2 0 0,0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scd.org/publications/newsletters/education-update/oct19/vol61/num10/How-to-Be-an-Antiracist-Educator.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etylt.com/culture/self-care-culture#:~:text=Indulging%20in%20a%20long%20bath,examples%20of%20self%2Dcare%20cultu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thriveglobal.com/stories/hoda-kotbs-research-backed-self-care-routine-can-dramatically-improve-your-life/" TargetMode="External"/><Relationship Id="rId5" Type="http://schemas.openxmlformats.org/officeDocument/2006/relationships/hyperlink" Target="https://thriveglobal.com/stories/self-care-culture-mental-health-college/" TargetMode="External"/><Relationship Id="rId4" Type="http://schemas.openxmlformats.org/officeDocument/2006/relationships/hyperlink" Target="https://thethirty.whowhatwear.com/self-care-status-symbo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YKS1MoDSe7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mwellness.wordpress.com/8-dimensions-of-wellnes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cbi.nlm.nih.gov/pmc/articles/PMC5508938/#b1-cvj_08_86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ositivepsychology.com/perma-model/#positive-emotions" TargetMode="External"/><Relationship Id="rId7" Type="http://schemas.openxmlformats.org/officeDocument/2006/relationships/hyperlink" Target="https://positivepsychology.com/perma-model/#accomplishment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positivepsychology.com/perma-model/#meaning" TargetMode="External"/><Relationship Id="rId5" Type="http://schemas.openxmlformats.org/officeDocument/2006/relationships/hyperlink" Target="https://positivepsychology.com/perma-model/#relationships" TargetMode="External"/><Relationship Id="rId4" Type="http://schemas.openxmlformats.org/officeDocument/2006/relationships/hyperlink" Target="https://positivepsychology.com/perma-model/#engagemen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118549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available but stats generally do not motivate people. This is here only for support if needed and thus hidden initially.*</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120734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to help create buy-in if needed and may not be effective for this intro module.*</a:t>
            </a: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239512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COVID specific and should be included only if still addressing those concerns*</a:t>
            </a:r>
          </a:p>
          <a:p>
            <a:pPr rtl="0" fontAlgn="base"/>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How do we make sure the “key active ingredients” that are so important for students don’t get lost when we switch to online or blended learning?</a:t>
            </a:r>
            <a:endParaRPr lang="en-US" sz="14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 discussion about what these “frontline” efforts look like during </a:t>
            </a:r>
            <a:r>
              <a:rPr lang="en-US" sz="1200" b="0" i="0" u="none" strike="noStrike" kern="1200" dirty="0" err="1">
                <a:solidFill>
                  <a:schemeClr val="tx1"/>
                </a:solidFill>
                <a:effectLst/>
                <a:latin typeface="+mn-lt"/>
                <a:ea typeface="+mn-ea"/>
                <a:cs typeface="+mn-cs"/>
              </a:rPr>
              <a:t>COViD</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Checking-in on students letting them know we’re there for the</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 making sure they know we care about them as people</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conveying empathy, warmth, and understanding</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devoting extra attention to the students that may be more difficult to reach or connect to </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health/safety (mental &amp; physical) &gt; anything else</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Modeling healthy behaviors as they relate to online learning, but also coping with stress and difficult emotions</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Acknowledging what kids are missing out on (or might be) by not being in school (or at least not in the traditional sense)</a:t>
            </a:r>
            <a:endParaRPr lang="en-US" sz="1400" b="0" i="0" u="none" strike="noStrike" kern="1200" dirty="0">
              <a:solidFill>
                <a:schemeClr val="tx1"/>
              </a:solidFill>
              <a:effectLst/>
              <a:latin typeface="+mn-lt"/>
              <a:ea typeface="+mn-ea"/>
              <a:cs typeface="+mn-cs"/>
            </a:endParaRPr>
          </a:p>
          <a:p>
            <a:pPr lvl="3" rtl="0" fontAlgn="base"/>
            <a:r>
              <a:rPr lang="en-US" sz="1200" b="0" i="0" u="none" strike="noStrike" kern="1200" dirty="0">
                <a:solidFill>
                  <a:schemeClr val="tx1"/>
                </a:solidFill>
                <a:effectLst/>
                <a:latin typeface="+mn-lt"/>
                <a:ea typeface="+mn-ea"/>
                <a:cs typeface="+mn-cs"/>
              </a:rPr>
              <a:t>Connecting to peers, learning from others, diversity of perspectives, a safe environment, meals, structure and predictability, adult care and </a:t>
            </a:r>
            <a:r>
              <a:rPr lang="en-US" sz="1200" b="0" i="0" u="none" strike="noStrike" kern="1200" dirty="0" err="1">
                <a:solidFill>
                  <a:schemeClr val="tx1"/>
                </a:solidFill>
                <a:effectLst/>
                <a:latin typeface="+mn-lt"/>
                <a:ea typeface="+mn-ea"/>
                <a:cs typeface="+mn-cs"/>
              </a:rPr>
              <a:t>atteniton</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Helping kids find healthy ways of getting their needs met in our new reality</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Thinking about best practices in online and hybrid approaches to learning</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Does NOT involve staring at a computer screen all day</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Recognizing challenges with equity: not all students will have access to the same supports at home, so how can we level the playing field as much as possible</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Evidence-based interventions</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How do we differentiate instruction via blended learning or online models, and ensure kids with more needs don’t fall through the cracks</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How do we migrate evidence-based academic and SEB interventions to an online format</a:t>
            </a:r>
            <a:endParaRPr lang="en-US" sz="1400" b="0" i="0" u="none" strike="noStrike" kern="1200" dirty="0">
              <a:solidFill>
                <a:schemeClr val="tx1"/>
              </a:solidFill>
              <a:effectLst/>
              <a:latin typeface="+mn-lt"/>
              <a:ea typeface="+mn-ea"/>
              <a:cs typeface="+mn-c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239610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*Incorporate this slide only if the slides on educators supporting SEL developing for children is included*</a:t>
            </a:r>
          </a:p>
          <a:p>
            <a:pPr rtl="0" fontAlgn="base"/>
            <a:r>
              <a:rPr lang="en-US" sz="1200" b="0" i="0" u="none" strike="noStrike" kern="1200" dirty="0">
                <a:solidFill>
                  <a:schemeClr val="tx1"/>
                </a:solidFill>
                <a:effectLst/>
                <a:latin typeface="+mn-lt"/>
                <a:ea typeface="+mn-ea"/>
                <a:cs typeface="+mn-cs"/>
              </a:rPr>
              <a:t>Educators are the ones delivering universal, targeted, and intensive supports to students</a:t>
            </a:r>
          </a:p>
          <a:p>
            <a:pPr rtl="0" fontAlgn="base"/>
            <a:r>
              <a:rPr lang="en-US" sz="1200" b="0" i="0" u="none" strike="noStrike" kern="1200" dirty="0">
                <a:solidFill>
                  <a:schemeClr val="tx1"/>
                </a:solidFill>
                <a:effectLst/>
                <a:latin typeface="+mn-lt"/>
                <a:ea typeface="+mn-ea"/>
                <a:cs typeface="+mn-cs"/>
              </a:rPr>
              <a:t>If educators are stressed out and burnt out, it’s like trying to build a house without a solid foundation</a:t>
            </a:r>
          </a:p>
          <a:p>
            <a:pPr rtl="0" fontAlgn="base"/>
            <a:br>
              <a:rPr lang="en-US" b="0" dirty="0">
                <a:effectLst/>
              </a:rPr>
            </a:br>
            <a:r>
              <a:rPr lang="en-US" sz="1200" b="0" i="0" u="none" strike="noStrike" kern="1200" dirty="0">
                <a:solidFill>
                  <a:schemeClr val="tx1"/>
                </a:solidFill>
                <a:effectLst/>
                <a:latin typeface="+mn-lt"/>
                <a:ea typeface="+mn-ea"/>
                <a:cs typeface="+mn-cs"/>
              </a:rPr>
              <a:t>In schools, teachers represent the frontline providers of universal prevention programs. We focus on efforts to increase teachers’ classroom practices to promote students’ social, emotional, and behavioral functioning. These practices have been shown to have short-term and long-term preventative effects.</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36723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*Only include if addressing COVID*</a:t>
            </a:r>
          </a:p>
          <a:p>
            <a:endParaRPr lang="en-US" b="0" dirty="0">
              <a:effectLst/>
            </a:endParaRPr>
          </a:p>
          <a:p>
            <a:r>
              <a:rPr lang="en-US" b="0" dirty="0">
                <a:effectLst/>
              </a:rPr>
              <a:t>Educators have a difficult job. While they may be engaged in efforts to improve their well-being, they have incredible demands placed upon them. They have administrative demands to attend to, challenging student </a:t>
            </a:r>
            <a:r>
              <a:rPr lang="en-US" b="0" dirty="0" err="1">
                <a:effectLst/>
              </a:rPr>
              <a:t>behaivors</a:t>
            </a:r>
            <a:r>
              <a:rPr lang="en-US" b="0" dirty="0">
                <a:effectLst/>
              </a:rPr>
              <a:t>…</a:t>
            </a: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61094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*Only include if addressing COVID*</a:t>
            </a:r>
          </a:p>
          <a:p>
            <a:endParaRPr lang="en-US" b="0" dirty="0">
              <a:effectLst/>
            </a:endParaRPr>
          </a:p>
          <a:p>
            <a:r>
              <a:rPr lang="en-US" b="0" dirty="0">
                <a:effectLst/>
              </a:rPr>
              <a:t>…insufficient funding and resources, as well as related policy demands that ineffectively allocate attention and funds to inappropriate practices, all the while time is being taxed</a:t>
            </a: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2223019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b="0" dirty="0">
                <a:effectLst/>
              </a:rPr>
              <a:t>*Only include if addressing COVID*</a:t>
            </a:r>
          </a:p>
          <a:p>
            <a:endParaRPr lang="en-US" b="0" dirty="0">
              <a:effectLst/>
            </a:endParaRPr>
          </a:p>
          <a:p>
            <a:r>
              <a:rPr lang="en-US" b="0" dirty="0">
                <a:effectLst/>
              </a:rPr>
              <a:t>And then COVID threw more onto the scale</a:t>
            </a: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813333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*Replace this slide with data from your professional audience. These images can easily be reproduced using the Icons feature in PowerPoint or similar presentation software. Replace all instances of educators and stress with appropriate references, including in the script below*</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all know stress is an issue. Burnout and attrition in teachers are concerns. It is not a stretch to say that stress and burnout are a public health crisis within education.  And yet, our systems—and by systems, I mean institutions, policies, supports, and even cultural practices—remain ineffective, often too reactionary, or completely miss the mark. If we value supporting the health of our educators, and not just because of the detrimental outcomes that result if we don’t but also because we simply value supporting people to be well—then we can do better. So why does it seem like we’re still struggling uphill to reduce this problem and support educator well-being?</a:t>
            </a:r>
            <a:endParaRPr lang="en-US" b="0" dirty="0">
              <a:effectLst/>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319658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Well, first, too often organizations try to slap a one-size-fits-all solution to the problem and then wonder why more people are not reaping benefits. We don’t have the solution for how to solve the problem of teacher stress &amp; burnout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There IS NO one size fits all solution and the issue is COMPLEX. It is a mixture of personal histories and circumstances, personal assets, but also systemic barriers and inadequacies and </a:t>
            </a:r>
            <a:r>
              <a:rPr lang="en-US" sz="1200" b="0" i="0" u="none" strike="noStrike" kern="1200" dirty="0" err="1">
                <a:solidFill>
                  <a:schemeClr val="tx1"/>
                </a:solidFill>
                <a:effectLst/>
                <a:latin typeface="+mn-lt"/>
                <a:ea typeface="+mn-ea"/>
                <a:cs typeface="+mn-cs"/>
              </a:rPr>
              <a:t>ineffeciencies</a:t>
            </a:r>
            <a:r>
              <a:rPr lang="en-US" sz="1200" b="0" i="0" u="none" strike="noStrike" kern="1200" dirty="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ARC, what we can offer is insight from a decade of researching stress &amp; well-being that gives a certain perspective, skill set, and environmental support and guidance that is flexible to each person.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210483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*This is a very educator focused slide. It should be adjusted though to fit your professional*</a:t>
            </a:r>
          </a:p>
          <a:p>
            <a:pPr rtl="0"/>
            <a:endPar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pPr rtl="0"/>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Another failing is that efforts sometimes do not provide adequate recognition of the context in which people live. Not just their immediate environment but also the chronosystem—the culture and times in which they live. </a:t>
            </a:r>
          </a:p>
          <a:p>
            <a:pPr rtl="0"/>
            <a:endParaRPr lang="en-US" sz="1200" b="0" i="0" u="sng"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rtl="0"/>
            <a:endParaRPr lang="en-US" sz="1200" b="0" i="0" u="sng"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rtl="0"/>
            <a:r>
              <a:rPr lang="en-US" sz="1200" b="0" i="0" u="sng"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http://www.ascd.org/publications/newsletters/education-update/oct19/vol61/num10/How-to-Be-an-Antiracist-Educator.aspx</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Goal: </a:t>
            </a:r>
            <a:endParaRPr lang="en-US" b="0" dirty="0">
              <a:effectLst/>
            </a:endParaRPr>
          </a:p>
          <a:p>
            <a:pPr rtl="0" fontAlgn="base"/>
            <a:r>
              <a:rPr lang="en-US" sz="1200" b="0" i="0" u="none" strike="noStrike" kern="1200" dirty="0">
                <a:solidFill>
                  <a:schemeClr val="tx1"/>
                </a:solidFill>
                <a:effectLst/>
                <a:latin typeface="+mn-lt"/>
                <a:ea typeface="+mn-ea"/>
                <a:cs typeface="+mn-cs"/>
              </a:rPr>
              <a:t>we must address the SEC of students </a:t>
            </a:r>
            <a:r>
              <a:rPr lang="en-US" sz="1200" b="0" i="1" u="none" strike="noStrike" kern="1200" dirty="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teachers within the larger socio-political context</a:t>
            </a:r>
          </a:p>
          <a:p>
            <a:pPr rtl="0" fontAlgn="base"/>
            <a:r>
              <a:rPr lang="en-US" sz="1200" b="0" i="0" u="none" strike="noStrike" kern="1200" dirty="0">
                <a:solidFill>
                  <a:schemeClr val="tx1"/>
                </a:solidFill>
                <a:effectLst/>
                <a:latin typeface="+mn-lt"/>
                <a:ea typeface="+mn-ea"/>
                <a:cs typeface="+mn-cs"/>
              </a:rPr>
              <a:t>integrating culturally responsive and SEL practices to ensure equitable student outcomes</a:t>
            </a:r>
          </a:p>
          <a:p>
            <a:pPr rtl="0" fontAlgn="base"/>
            <a:r>
              <a:rPr lang="en-US" sz="1200" b="0" i="0" u="none" strike="noStrike" kern="1200" dirty="0">
                <a:solidFill>
                  <a:schemeClr val="tx1"/>
                </a:solidFill>
                <a:effectLst/>
                <a:latin typeface="+mn-lt"/>
                <a:ea typeface="+mn-ea"/>
                <a:cs typeface="+mn-cs"/>
              </a:rPr>
              <a:t>this work is REALLY HARD; to do it, educators need to ensure they are caring for themselves</a:t>
            </a:r>
          </a:p>
          <a:p>
            <a:pPr rtl="0"/>
            <a:br>
              <a:rPr lang="en-US" b="0" dirty="0">
                <a:effectLst/>
              </a:rPr>
            </a:br>
            <a:r>
              <a:rPr lang="en-US" sz="1200" b="0" i="0" u="none" strike="noStrike" kern="1200" dirty="0">
                <a:solidFill>
                  <a:schemeClr val="tx1"/>
                </a:solidFill>
                <a:effectLst/>
                <a:latin typeface="+mn-lt"/>
                <a:ea typeface="+mn-ea"/>
                <a:cs typeface="+mn-cs"/>
              </a:rPr>
              <a:t>Antecedents:</a:t>
            </a:r>
            <a:endParaRPr lang="en-US" b="0" dirty="0">
              <a:effectLst/>
            </a:endParaRPr>
          </a:p>
          <a:p>
            <a:pPr rtl="0" fontAlgn="base"/>
            <a:r>
              <a:rPr lang="en-US" sz="1200" b="0" i="0" u="none" strike="noStrike" kern="1200" dirty="0">
                <a:solidFill>
                  <a:schemeClr val="tx1"/>
                </a:solidFill>
                <a:effectLst/>
                <a:latin typeface="+mn-lt"/>
                <a:ea typeface="+mn-ea"/>
                <a:cs typeface="+mn-cs"/>
              </a:rPr>
              <a:t>events such as the recent killings of George Floyd &amp; Breonna Taylor by police officers, that underscore a long history of violence and anti-Black racism </a:t>
            </a:r>
          </a:p>
          <a:p>
            <a:pPr rtl="0" fontAlgn="base"/>
            <a:r>
              <a:rPr lang="en-US" sz="1200" b="0" i="0" u="none" strike="noStrike" kern="1200" dirty="0">
                <a:solidFill>
                  <a:schemeClr val="tx1"/>
                </a:solidFill>
                <a:effectLst/>
                <a:latin typeface="+mn-lt"/>
                <a:ea typeface="+mn-ea"/>
                <a:cs typeface="+mn-cs"/>
              </a:rPr>
              <a:t>discriminatory practices in schools that lead to discipline disproportionality for Black, indigenous, and students of color</a:t>
            </a:r>
          </a:p>
          <a:p>
            <a:pPr rtl="0" fontAlgn="base"/>
            <a:r>
              <a:rPr lang="en-US" sz="1200" b="0" i="0" u="none" strike="noStrike" kern="1200" dirty="0">
                <a:solidFill>
                  <a:schemeClr val="tx1"/>
                </a:solidFill>
                <a:effectLst/>
                <a:latin typeface="+mn-lt"/>
                <a:ea typeface="+mn-ea"/>
                <a:cs typeface="+mn-cs"/>
              </a:rPr>
              <a:t>school policies that put gender diverse and sexual minority students at risk</a:t>
            </a:r>
          </a:p>
          <a:p>
            <a:pPr rtl="0" fontAlgn="base"/>
            <a:r>
              <a:rPr lang="en-US" sz="1200" b="0" i="0" u="none" strike="noStrike" kern="1200" dirty="0">
                <a:solidFill>
                  <a:schemeClr val="tx1"/>
                </a:solidFill>
                <a:effectLst/>
                <a:latin typeface="+mn-lt"/>
                <a:ea typeface="+mn-ea"/>
                <a:cs typeface="+mn-cs"/>
              </a:rPr>
              <a:t>ICE and recent political changes that threaten students whose families are undocumented</a:t>
            </a:r>
          </a:p>
          <a:p>
            <a:pPr rtl="0"/>
            <a:br>
              <a:rPr lang="en-US" b="0" dirty="0">
                <a:effectLst/>
              </a:rPr>
            </a:br>
            <a:r>
              <a:rPr lang="en-US" sz="1200" b="0" i="0" u="none" strike="noStrike" kern="1200" dirty="0">
                <a:solidFill>
                  <a:schemeClr val="tx1"/>
                </a:solidFill>
                <a:effectLst/>
                <a:latin typeface="+mn-lt"/>
                <a:ea typeface="+mn-ea"/>
                <a:cs typeface="+mn-cs"/>
              </a:rPr>
              <a:t>Behaviors:</a:t>
            </a:r>
            <a:endParaRPr lang="en-US" b="0" dirty="0">
              <a:effectLst/>
            </a:endParaRPr>
          </a:p>
          <a:p>
            <a:pPr rtl="0" fontAlgn="base"/>
            <a:r>
              <a:rPr lang="en-US" sz="1200" b="1" i="0" u="none" strike="noStrike" kern="1200" dirty="0">
                <a:solidFill>
                  <a:schemeClr val="tx1"/>
                </a:solidFill>
                <a:effectLst/>
                <a:latin typeface="+mn-lt"/>
                <a:ea typeface="+mn-ea"/>
                <a:cs typeface="+mn-cs"/>
              </a:rPr>
              <a:t>Recognition of the longstanding inequities in education and the racial trauma schools have long engendered</a:t>
            </a:r>
          </a:p>
          <a:p>
            <a:pPr rtl="0" fontAlgn="base"/>
            <a:r>
              <a:rPr lang="en-US" sz="1200" b="1" i="0" u="none" strike="noStrike" kern="1200" dirty="0">
                <a:solidFill>
                  <a:schemeClr val="tx1"/>
                </a:solidFill>
                <a:effectLst/>
                <a:latin typeface="+mn-lt"/>
                <a:ea typeface="+mn-ea"/>
                <a:cs typeface="+mn-cs"/>
              </a:rPr>
              <a:t>Acknowledgment of privilege and White Supremacy in education</a:t>
            </a:r>
          </a:p>
          <a:p>
            <a:pPr rtl="0" fontAlgn="base"/>
            <a:r>
              <a:rPr lang="en-US" sz="1200" b="1" i="0" u="none" strike="noStrike" kern="1200" dirty="0">
                <a:solidFill>
                  <a:schemeClr val="tx1"/>
                </a:solidFill>
                <a:effectLst/>
                <a:latin typeface="+mn-lt"/>
                <a:ea typeface="+mn-ea"/>
                <a:cs typeface="+mn-cs"/>
              </a:rPr>
              <a:t>Awareness of the need to discuss equity and culturally responsive practices</a:t>
            </a:r>
          </a:p>
          <a:p>
            <a:pPr rtl="0" fontAlgn="base"/>
            <a:r>
              <a:rPr lang="en-US" sz="1200" b="1" i="0" u="none" strike="noStrike" kern="1200" dirty="0">
                <a:solidFill>
                  <a:schemeClr val="tx1"/>
                </a:solidFill>
                <a:effectLst/>
                <a:latin typeface="+mn-lt"/>
                <a:ea typeface="+mn-ea"/>
                <a:cs typeface="+mn-cs"/>
              </a:rPr>
              <a:t>Acknowledgement that the educator workforce is overwhelmingly white, middle SES, heterosexual and cis-gender female -- which often doesn’t match the student populations we’re serving</a:t>
            </a:r>
          </a:p>
          <a:p>
            <a:pPr rtl="0"/>
            <a:br>
              <a:rPr lang="en-US" b="0" dirty="0">
                <a:effectLst/>
              </a:rPr>
            </a:br>
            <a:r>
              <a:rPr lang="en-US" sz="1200" b="0" i="0" u="none" strike="noStrike" kern="1200" dirty="0">
                <a:solidFill>
                  <a:schemeClr val="tx1"/>
                </a:solidFill>
                <a:effectLst/>
                <a:latin typeface="+mn-lt"/>
                <a:ea typeface="+mn-ea"/>
                <a:cs typeface="+mn-cs"/>
              </a:rPr>
              <a:t>Consequences:</a:t>
            </a:r>
            <a:endParaRPr lang="en-US" b="0" dirty="0">
              <a:effectLst/>
            </a:endParaRPr>
          </a:p>
          <a:p>
            <a:pPr rtl="0" fontAlgn="base"/>
            <a:r>
              <a:rPr lang="en-US" sz="1200" b="0" i="0" u="none" strike="noStrike" kern="1200" dirty="0">
                <a:solidFill>
                  <a:schemeClr val="tx1"/>
                </a:solidFill>
                <a:effectLst/>
                <a:latin typeface="+mn-lt"/>
                <a:ea typeface="+mn-ea"/>
                <a:cs typeface="+mn-cs"/>
              </a:rPr>
              <a:t>Cognitive dissonance → discomfort with talking about race, identity, and difference in our nation's classrooms</a:t>
            </a:r>
          </a:p>
          <a:p>
            <a:pPr rtl="0" fontAlgn="base"/>
            <a:r>
              <a:rPr lang="en-US" sz="1200" b="0" i="0" u="none" strike="noStrike" kern="1200" dirty="0">
                <a:solidFill>
                  <a:schemeClr val="tx1"/>
                </a:solidFill>
                <a:effectLst/>
                <a:latin typeface="+mn-lt"/>
                <a:ea typeface="+mn-ea"/>
                <a:cs typeface="+mn-cs"/>
              </a:rPr>
              <a:t>Minoritized students and educators are usually either expected to do the brunt of the race and equity work or who are likely struggling silently</a:t>
            </a:r>
          </a:p>
          <a:p>
            <a:pPr rtl="0" fontAlgn="base"/>
            <a:r>
              <a:rPr lang="en-US" sz="1200" b="0" i="0" u="none" strike="noStrike" kern="1200" dirty="0">
                <a:solidFill>
                  <a:schemeClr val="tx1"/>
                </a:solidFill>
                <a:effectLst/>
                <a:latin typeface="+mn-lt"/>
                <a:ea typeface="+mn-ea"/>
                <a:cs typeface="+mn-cs"/>
              </a:rPr>
              <a:t>Educators increasingly committed to antiracism work and to preparing our young people to be antiracist, but uncertainty about how to do so</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216084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Instead, a general mainstream culture of #self-care has arisen and been adopted all over. Although this is has the right spirit, there are serious issues with this self-care culture. We have a white paper along with ARC that you are welcome to read. In short, self-care used to be a term to describe practices people had to take </a:t>
            </a:r>
            <a:r>
              <a:rPr lang="en-US" sz="1200" b="0" i="1" u="none" strike="noStrike" kern="1200" dirty="0">
                <a:solidFill>
                  <a:schemeClr val="tx1"/>
                </a:solidFill>
                <a:effectLst/>
                <a:latin typeface="+mn-lt"/>
                <a:ea typeface="+mn-ea"/>
                <a:cs typeface="+mn-cs"/>
              </a:rPr>
              <a:t>because their health systems failed them. </a:t>
            </a:r>
            <a:r>
              <a:rPr lang="en-US" sz="1200" b="0" i="0" u="none" strike="noStrike" kern="1200" dirty="0">
                <a:solidFill>
                  <a:schemeClr val="tx1"/>
                </a:solidFill>
                <a:effectLst/>
                <a:latin typeface="+mn-lt"/>
                <a:ea typeface="+mn-ea"/>
                <a:cs typeface="+mn-cs"/>
              </a:rPr>
              <a:t>In other words, it was a direct recognition that our institutions failed people for a variety of reasons. And now that term has been co-opted to be a lifestyle choice and a demonstration of status and privilege. It’s about the more than 1.4 million photos </a:t>
            </a:r>
            <a:r>
              <a:rPr lang="en-US" sz="1200" b="0" i="0" u="none" strike="noStrike" kern="1200" dirty="0" err="1">
                <a:solidFill>
                  <a:schemeClr val="tx1"/>
                </a:solidFill>
                <a:effectLst/>
                <a:latin typeface="+mn-lt"/>
                <a:ea typeface="+mn-ea"/>
                <a:cs typeface="+mn-cs"/>
              </a:rPr>
              <a:t>hashtagged</a:t>
            </a:r>
            <a:r>
              <a:rPr lang="en-US" sz="1200" b="0" i="0" u="none" strike="noStrike" kern="1200" dirty="0">
                <a:solidFill>
                  <a:schemeClr val="tx1"/>
                </a:solidFill>
                <a:effectLst/>
                <a:latin typeface="+mn-lt"/>
                <a:ea typeface="+mn-ea"/>
                <a:cs typeface="+mn-cs"/>
              </a:rPr>
              <a:t> #selfcare by </a:t>
            </a:r>
            <a:r>
              <a:rPr lang="en-US" sz="1200" b="0" i="0" u="none" strike="noStrike" kern="1200" dirty="0" err="1">
                <a:solidFill>
                  <a:schemeClr val="tx1"/>
                </a:solidFill>
                <a:effectLst/>
                <a:latin typeface="+mn-lt"/>
                <a:ea typeface="+mn-ea"/>
                <a:cs typeface="+mn-cs"/>
              </a:rPr>
              <a:t>millenials</a:t>
            </a:r>
            <a:r>
              <a:rPr lang="en-US" sz="1200" b="0" i="0" u="none" strike="noStrike" kern="1200" dirty="0">
                <a:solidFill>
                  <a:schemeClr val="tx1"/>
                </a:solidFill>
                <a:effectLst/>
                <a:latin typeface="+mn-lt"/>
                <a:ea typeface="+mn-ea"/>
                <a:cs typeface="+mn-cs"/>
              </a:rPr>
              <a:t> on Instagram, the skinny white women doing yoga poses, legs in bubble baths, non-caffeinated-non-dairy hot drinks, green juice in mason jars. It’s well-intended but ultimately a consumption-focused version of self-care marketed to people that is devoid of any real model of well-being.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information below is left over and may be of interest in a live presentation if time.*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term “self-care” has been co-opted </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originally a medical concept: what doctors prescribed to patients as a way to improve health by engaging in good habits under supervision of a professional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during the Civil rights and Women’s rights movements, it turned into a politically charged term meaning “to actively push back against systems that break you down and institutional ways of not being cared for” (because healthy was -- and largely still is -- a privilege to white males</a:t>
            </a:r>
            <a:endParaRPr lang="en-US" sz="1400" b="0" i="0" u="none" strike="noStrike" kern="1200" dirty="0">
              <a:solidFill>
                <a:schemeClr val="tx1"/>
              </a:solidFill>
              <a:effectLst/>
              <a:latin typeface="+mn-lt"/>
              <a:ea typeface="+mn-ea"/>
              <a:cs typeface="+mn-cs"/>
            </a:endParaRPr>
          </a:p>
          <a:p>
            <a:pPr lvl="2" rtl="0" fontAlgn="base"/>
            <a:r>
              <a:rPr lang="en-US" sz="1100" b="0" i="0" u="none" strike="noStrike" kern="1200" dirty="0">
                <a:solidFill>
                  <a:schemeClr val="tx1"/>
                </a:solidFill>
                <a:effectLst/>
                <a:latin typeface="+mn-lt"/>
                <a:ea typeface="+mn-ea"/>
                <a:cs typeface="+mn-cs"/>
              </a:rPr>
              <a:t>Audre Lorde: “</a:t>
            </a:r>
            <a:r>
              <a:rPr lang="en-US" sz="1200" b="0" i="1" u="none" strike="noStrike" kern="1200" dirty="0">
                <a:solidFill>
                  <a:schemeClr val="tx1"/>
                </a:solidFill>
                <a:effectLst/>
                <a:latin typeface="+mn-lt"/>
                <a:ea typeface="+mn-ea"/>
                <a:cs typeface="+mn-cs"/>
              </a:rPr>
              <a:t>Caring for myself is not self-indulgence, it is self-preservation, and that is an act of political warfare.' - </a:t>
            </a:r>
            <a:r>
              <a:rPr lang="en-US" sz="1100" b="0" i="0" u="none" strike="noStrike" kern="1200" dirty="0">
                <a:solidFill>
                  <a:schemeClr val="tx1"/>
                </a:solidFill>
                <a:effectLst/>
                <a:latin typeface="+mn-lt"/>
                <a:ea typeface="+mn-ea"/>
                <a:cs typeface="+mn-cs"/>
              </a:rPr>
              <a:t>a way of insisting that she mattered in a violent and oppressive culture</a:t>
            </a:r>
            <a:endParaRPr lang="en-US" sz="1200" b="0"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What it has become</a:t>
            </a:r>
            <a:r>
              <a:rPr lang="en-US" sz="1200" b="0" i="0" u="none" strike="noStrike" kern="1200" dirty="0">
                <a:solidFill>
                  <a:schemeClr val="tx1"/>
                </a:solidFill>
                <a:effectLst/>
                <a:latin typeface="+mn-lt"/>
                <a:ea typeface="+mn-ea"/>
                <a:cs typeface="+mn-cs"/>
              </a:rPr>
              <a:t>: a carefully curated lifestyle choice to show off and a demonstration of status and privilege</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more than 1.4 million photos </a:t>
            </a:r>
            <a:r>
              <a:rPr lang="en-US" sz="1200" b="0" i="0" u="none" strike="noStrike" kern="1200" dirty="0" err="1">
                <a:solidFill>
                  <a:schemeClr val="tx1"/>
                </a:solidFill>
                <a:effectLst/>
                <a:latin typeface="+mn-lt"/>
                <a:ea typeface="+mn-ea"/>
                <a:cs typeface="+mn-cs"/>
              </a:rPr>
              <a:t>hashtagged</a:t>
            </a:r>
            <a:r>
              <a:rPr lang="en-US" sz="1200" b="0" i="0" u="none" strike="noStrike" kern="1200" dirty="0">
                <a:solidFill>
                  <a:schemeClr val="tx1"/>
                </a:solidFill>
                <a:effectLst/>
                <a:latin typeface="+mn-lt"/>
                <a:ea typeface="+mn-ea"/>
                <a:cs typeface="+mn-cs"/>
              </a:rPr>
              <a:t> #selfcare by </a:t>
            </a:r>
            <a:r>
              <a:rPr lang="en-US" sz="1200" b="0" i="0" u="none" strike="noStrike" kern="1200" dirty="0" err="1">
                <a:solidFill>
                  <a:schemeClr val="tx1"/>
                </a:solidFill>
                <a:effectLst/>
                <a:latin typeface="+mn-lt"/>
                <a:ea typeface="+mn-ea"/>
                <a:cs typeface="+mn-cs"/>
              </a:rPr>
              <a:t>millenials</a:t>
            </a:r>
            <a:r>
              <a:rPr lang="en-US" sz="1200" b="0" i="0" u="none" strike="noStrike" kern="1200" dirty="0">
                <a:solidFill>
                  <a:schemeClr val="tx1"/>
                </a:solidFill>
                <a:effectLst/>
                <a:latin typeface="+mn-lt"/>
                <a:ea typeface="+mn-ea"/>
                <a:cs typeface="+mn-cs"/>
              </a:rPr>
              <a:t> on Instagram</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skinny white women doing yoga poses, legs in bubble baths, non-caffeinated-non-dairy hot drinks, green juice in mason jars</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err="1">
                <a:solidFill>
                  <a:schemeClr val="tx1"/>
                </a:solidFill>
                <a:effectLst/>
                <a:latin typeface="+mn-lt"/>
                <a:ea typeface="+mn-ea"/>
                <a:cs typeface="+mn-cs"/>
              </a:rPr>
              <a:t>millenials</a:t>
            </a:r>
            <a:r>
              <a:rPr lang="en-US" sz="1200" b="0" i="0" u="none" strike="noStrike" kern="1200" dirty="0">
                <a:solidFill>
                  <a:schemeClr val="tx1"/>
                </a:solidFill>
                <a:effectLst/>
                <a:latin typeface="+mn-lt"/>
                <a:ea typeface="+mn-ea"/>
                <a:cs typeface="+mn-cs"/>
              </a:rPr>
              <a:t> spending more money than any other generation on “self care” in the form of workout regiments, diet plans, and life coaches</a:t>
            </a:r>
            <a:endParaRPr lang="en-US" sz="1400" b="0" i="0" u="none" strike="noStrike" kern="1200" dirty="0">
              <a:solidFill>
                <a:schemeClr val="tx1"/>
              </a:solidFill>
              <a:effectLst/>
              <a:latin typeface="+mn-lt"/>
              <a:ea typeface="+mn-ea"/>
              <a:cs typeface="+mn-cs"/>
            </a:endParaRPr>
          </a:p>
          <a:p>
            <a:pPr rtl="0"/>
            <a:br>
              <a:rPr lang="en-US" b="0" dirty="0">
                <a:effectLst/>
              </a:rPr>
            </a:br>
            <a:br>
              <a:rPr lang="en-US" b="0" dirty="0">
                <a:effectLst/>
              </a:rPr>
            </a:br>
            <a:r>
              <a:rPr lang="en-US" sz="1200" b="0" i="0" u="sng" strike="noStrike" kern="1200" dirty="0">
                <a:solidFill>
                  <a:schemeClr val="tx1"/>
                </a:solidFill>
                <a:effectLst/>
                <a:latin typeface="+mn-lt"/>
                <a:ea typeface="+mn-ea"/>
                <a:cs typeface="+mn-cs"/>
                <a:hlinkClick r:id="rId3"/>
              </a:rPr>
              <a:t>https://thetylt.com/culture/self-care-culture#:~:text=Indulging%20in%20a%20long%20bath,examples%20of%20self%2Dcare%20culture.</a:t>
            </a:r>
            <a:endParaRPr lang="en-US" b="0" dirty="0">
              <a:effectLst/>
            </a:endParaRPr>
          </a:p>
          <a:p>
            <a:pPr rtl="0"/>
            <a:br>
              <a:rPr lang="en-US" b="0" dirty="0">
                <a:effectLst/>
              </a:rPr>
            </a:br>
            <a:r>
              <a:rPr lang="en-US" sz="1200" b="0" i="0" u="sng" strike="noStrike" kern="1200" dirty="0">
                <a:solidFill>
                  <a:schemeClr val="tx1"/>
                </a:solidFill>
                <a:effectLst/>
                <a:latin typeface="+mn-lt"/>
                <a:ea typeface="+mn-ea"/>
                <a:cs typeface="+mn-cs"/>
                <a:hlinkClick r:id="rId4"/>
              </a:rPr>
              <a:t>https://thethirty.whowhatwear.com/self-care-status-symbol</a:t>
            </a:r>
            <a:endParaRPr lang="en-US" b="0" dirty="0">
              <a:effectLst/>
            </a:endParaRPr>
          </a:p>
          <a:p>
            <a:pPr rtl="0"/>
            <a:br>
              <a:rPr lang="en-US" b="0" dirty="0">
                <a:effectLst/>
              </a:rPr>
            </a:br>
            <a:br>
              <a:rPr lang="en-US" b="0" dirty="0">
                <a:effectLst/>
              </a:rPr>
            </a:br>
            <a:r>
              <a:rPr lang="en-US" sz="1200" b="0" i="0" u="sng" strike="noStrike" kern="1200" dirty="0">
                <a:solidFill>
                  <a:schemeClr val="tx1"/>
                </a:solidFill>
                <a:effectLst/>
                <a:latin typeface="+mn-lt"/>
                <a:ea typeface="+mn-ea"/>
                <a:cs typeface="+mn-cs"/>
                <a:hlinkClick r:id="rId5"/>
              </a:rPr>
              <a:t>https://thriveglobal.com/stories/self-care-culture-mental-health-college/</a:t>
            </a:r>
            <a:endParaRPr lang="en-US" b="0" dirty="0">
              <a:effectLst/>
            </a:endParaRPr>
          </a:p>
          <a:p>
            <a:pPr rtl="0" fontAlgn="base"/>
            <a:r>
              <a:rPr lang="en-US" sz="1200" b="0" i="0" u="none" strike="noStrike" kern="1200" dirty="0">
                <a:solidFill>
                  <a:schemeClr val="tx1"/>
                </a:solidFill>
                <a:effectLst/>
                <a:latin typeface="+mn-lt"/>
                <a:ea typeface="+mn-ea"/>
                <a:cs typeface="+mn-cs"/>
              </a:rPr>
              <a:t>self-care culture is replacing regard for mental health care with “obsessive consumerism”</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companies are profiting off of what many refer to as “</a:t>
            </a:r>
            <a:r>
              <a:rPr lang="en-US" sz="1200" b="0" i="0" u="none" strike="noStrike" kern="1200" dirty="0">
                <a:solidFill>
                  <a:schemeClr val="tx1"/>
                </a:solidFill>
                <a:effectLst/>
                <a:latin typeface="+mn-lt"/>
                <a:ea typeface="+mn-ea"/>
                <a:cs typeface="+mn-cs"/>
                <a:hlinkClick r:id="rId6"/>
              </a:rPr>
              <a:t>self-care culture</a:t>
            </a:r>
            <a:r>
              <a:rPr lang="en-US" sz="1200" b="0" i="0" u="none" strike="noStrike" kern="1200" dirty="0">
                <a:solidFill>
                  <a:schemeClr val="tx1"/>
                </a:solidFill>
                <a:effectLst/>
                <a:latin typeface="+mn-lt"/>
                <a:ea typeface="+mn-ea"/>
                <a:cs typeface="+mn-cs"/>
              </a:rPr>
              <a:t>.”</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easy for people to buy into this phenomenon when looking for a quick way to maintain mental health</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“Why pay 20 dollars — or more, if you don’t have health insurance — in (therapy) copays every week when you can solve your problems with fizzy bath bars and lavender shampoo? Better yet, throw on your pink fuzzy slippers and pour yourself a glass of cheap wine. Because millennials, “this is self-care.” “</a:t>
            </a:r>
            <a:endParaRPr lang="en-US" sz="14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25148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*only show this as an example of this self-care culture that is well-intended but again, devoid of any real philosophy of a well life and instead pushes very narrowly focused specific practices*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SHOW first minute</a:t>
            </a:r>
            <a:endParaRPr lang="en-US" b="0" dirty="0">
              <a:effectLst/>
            </a:endParaRPr>
          </a:p>
          <a:p>
            <a:pPr rtl="0"/>
            <a:r>
              <a:rPr lang="en-US" sz="14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3"/>
              </a:rPr>
              <a:t>https://www.youtube.com/watch?v=YKS1MoDSe70</a:t>
            </a:r>
            <a:endParaRPr lang="en-US" b="0" dirty="0">
              <a:effectLst/>
            </a:endParaRPr>
          </a:p>
          <a:p>
            <a:pPr rtl="0" fontAlgn="base"/>
            <a:br>
              <a:rPr lang="en-US" b="0" dirty="0">
                <a:effectLst/>
              </a:rPr>
            </a:br>
            <a:r>
              <a:rPr lang="en-US" sz="1200" b="0" i="0" u="none" strike="noStrike" kern="1200" dirty="0">
                <a:solidFill>
                  <a:schemeClr val="tx1"/>
                </a:solidFill>
                <a:effectLst/>
                <a:latin typeface="+mn-lt"/>
                <a:ea typeface="+mn-ea"/>
                <a:cs typeface="+mn-cs"/>
              </a:rPr>
              <a:t>though treating yourself to a </a:t>
            </a:r>
            <a:r>
              <a:rPr lang="en-US" sz="1200" b="0" i="0" u="none" strike="noStrike" kern="1200" dirty="0" err="1">
                <a:solidFill>
                  <a:schemeClr val="tx1"/>
                </a:solidFill>
                <a:effectLst/>
                <a:latin typeface="+mn-lt"/>
                <a:ea typeface="+mn-ea"/>
                <a:cs typeface="+mn-cs"/>
              </a:rPr>
              <a:t>starbucks</a:t>
            </a:r>
            <a:r>
              <a:rPr lang="en-US" sz="1200" b="0" i="0" u="none" strike="noStrike" kern="1200" dirty="0">
                <a:solidFill>
                  <a:schemeClr val="tx1"/>
                </a:solidFill>
                <a:effectLst/>
                <a:latin typeface="+mn-lt"/>
                <a:ea typeface="+mn-ea"/>
                <a:cs typeface="+mn-cs"/>
              </a:rPr>
              <a:t> or a manicure might momentarily improve your mental state, labeling these things as “self care” have diminished the term’s original meaning and purpose</a:t>
            </a:r>
            <a:endParaRPr lang="en-US" sz="1400" b="0"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self-care culture is also replacing regard for mental health care with “obsessive consumerism”</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leading people to believe that a bath bomb and a coffee drink can replace the working on mental health - a quick fix</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companies are using self-care as a marketing ploy and making money off of it</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you can buy self-care nail decals and cute “self-care kits”</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a line of massage chairs has the tagline “the science of self-care”</a:t>
            </a:r>
            <a:endParaRPr lang="en-US" sz="14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941423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positive aspect of this self-care culture is its emphasis on sharing practices with others to create community. In truth, there are things we simply cannot self-care out of and we need our community support, and we also need our community to mobilize. Well-being is both an individual and societal effort. </a:t>
            </a:r>
          </a:p>
          <a:p>
            <a:endParaRPr lang="en-US" dirty="0"/>
          </a:p>
          <a:p>
            <a:r>
              <a:rPr lang="en-US" dirty="0"/>
              <a:t>For example, when you suggest self care to another person, consider the community it takes to support that person in doing that. Some examples include: </a:t>
            </a:r>
          </a:p>
          <a:p>
            <a:pPr marL="628650" lvl="1" indent="-171450">
              <a:buFontTx/>
              <a:buChar char="-"/>
            </a:pPr>
            <a:r>
              <a:rPr lang="en-US" dirty="0"/>
              <a:t>A workplace that supports taking a day off to get more time to self</a:t>
            </a:r>
          </a:p>
          <a:p>
            <a:pPr marL="628650" lvl="1" indent="-171450">
              <a:buFontTx/>
              <a:buChar char="-"/>
            </a:pPr>
            <a:r>
              <a:rPr lang="en-US" dirty="0"/>
              <a:t>Help navigating the medical system to get a doctor’s appointment</a:t>
            </a:r>
          </a:p>
          <a:p>
            <a:pPr marL="628650" lvl="1" indent="-171450">
              <a:buFontTx/>
              <a:buChar char="-"/>
            </a:pPr>
            <a:r>
              <a:rPr lang="en-US" dirty="0"/>
              <a:t>Someone to watch their dog or their kids to e able to go out and do something</a:t>
            </a:r>
          </a:p>
          <a:p>
            <a:pPr marL="457200" lvl="1" indent="0">
              <a:buFontTx/>
              <a:buNone/>
            </a:pP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2018868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*This is a school-based example for teachers. The figure will need to be changed depending on the profession. ALSO NOTE!!!! THERE ARE IMAGES UNDER THE GREEN TEXT BOXES THAT DISAPPEAR USING ANIMATIONS! Change those too*</a:t>
            </a: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And that’s what separates ARC. ARC is grounded in a particular model, or perspective, of well-being that draws from various practices and philosophies in order to distill individual and societal practices down into those with the most research for their effectiveness, with sound theory, and are robust to individual and cultural differences. These are also directly linked to proximal, immediate, and long term outcomes. In this way, even the smallest of acts that we take can snowball and address bigger sources of stress. Most importantly, these individual acts, and the changes in environment it suggests to people and communities, can change your community factors. This is the balance needed between individual and community or systems changes needed.</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3965062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defines wellness, or well-being, along multiple dimensions. It’s not strictly focused on feeling good and being stress free but instead addresses well-being along several dimensions and recognizes that sometimes we need to focus on only some of these dimensions. We cannot do it all and we can do our best regardless.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*Old information below. May be of interest for live presentations but the above suffices*.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8 Dimensions of Wellness, (UMD) University of Maryland’s Your Guide to Living Well. [Last accessed June 27, 2017]. Available from: </a:t>
            </a:r>
            <a:r>
              <a:rPr lang="en-US" sz="1200" b="0" i="0" u="sng" strike="noStrike" kern="1200" dirty="0">
                <a:solidFill>
                  <a:schemeClr val="tx1"/>
                </a:solidFill>
                <a:effectLst/>
                <a:latin typeface="+mn-lt"/>
                <a:ea typeface="+mn-ea"/>
                <a:cs typeface="+mn-cs"/>
                <a:hlinkClick r:id="rId3"/>
              </a:rPr>
              <a:t>https://umwellness.wordpress.com/8-dimensions-of-wellness/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stoewen</a:t>
            </a:r>
            <a:r>
              <a:rPr lang="en-US" sz="1200" b="0" i="0" u="none" strike="noStrike" kern="1200" dirty="0">
                <a:solidFill>
                  <a:schemeClr val="tx1"/>
                </a:solidFill>
                <a:effectLst/>
                <a:latin typeface="+mn-lt"/>
                <a:ea typeface="+mn-ea"/>
                <a:cs typeface="+mn-cs"/>
              </a:rPr>
              <a:t>, 2017)</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“Wellness is a holistic integration of physical, mental, and spiritual well-being, fueling the body, engaging the mind, and nurturing the spirit (</a:t>
            </a:r>
            <a:r>
              <a:rPr lang="en-US" sz="1200" b="1" i="0" u="sng" strike="noStrike" kern="1200" dirty="0">
                <a:solidFill>
                  <a:schemeClr val="tx1"/>
                </a:solidFill>
                <a:effectLst/>
                <a:latin typeface="+mn-lt"/>
                <a:ea typeface="+mn-ea"/>
                <a:cs typeface="+mn-cs"/>
                <a:hlinkClick r:id="rId4"/>
              </a:rPr>
              <a:t>1</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Although it always includes striving for health, it’s more about living life fully (</a:t>
            </a:r>
            <a:r>
              <a:rPr lang="en-US" sz="1200" b="0" i="0" u="sng" strike="noStrike" kern="1200" dirty="0">
                <a:solidFill>
                  <a:schemeClr val="tx1"/>
                </a:solidFill>
                <a:effectLst/>
                <a:latin typeface="+mn-lt"/>
                <a:ea typeface="+mn-ea"/>
                <a:cs typeface="+mn-cs"/>
                <a:hlinkClick r:id="rId4"/>
              </a:rPr>
              <a:t>1</a:t>
            </a:r>
            <a:r>
              <a:rPr lang="en-US" sz="1200" b="0" i="0" u="none" strike="noStrike" kern="1200" dirty="0">
                <a:solidFill>
                  <a:schemeClr val="tx1"/>
                </a:solidFill>
                <a:effectLst/>
                <a:latin typeface="+mn-lt"/>
                <a:ea typeface="+mn-ea"/>
                <a:cs typeface="+mn-cs"/>
              </a:rPr>
              <a:t>), and is “a lifestyle and a personalized approach to living life in a way that… allows you to become the best kind of person that your potentials, circumstances, and fate will allow””</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What does it mean to live well?</a:t>
            </a:r>
            <a:endParaRPr lang="en-US" b="0" dirty="0">
              <a:effectLst/>
            </a:endParaRPr>
          </a:p>
          <a:p>
            <a:pPr rtl="0"/>
            <a:r>
              <a:rPr lang="en-US" sz="1200" b="0" i="0" u="none" strike="noStrike" kern="1200" dirty="0">
                <a:solidFill>
                  <a:schemeClr val="tx1"/>
                </a:solidFill>
                <a:effectLst/>
                <a:latin typeface="+mn-lt"/>
                <a:ea typeface="+mn-ea"/>
                <a:cs typeface="+mn-cs"/>
              </a:rPr>
              <a:t>How do we conceptualize wellbeing</a:t>
            </a:r>
            <a:endParaRPr lang="en-US" b="0" dirty="0">
              <a:effectLst/>
            </a:endParaRPr>
          </a:p>
          <a:p>
            <a:pPr rtl="0" fontAlgn="base"/>
            <a:r>
              <a:rPr lang="en-US" sz="1200" b="0" i="0" u="none" strike="noStrike" kern="1200" dirty="0">
                <a:solidFill>
                  <a:schemeClr val="tx1"/>
                </a:solidFill>
                <a:effectLst/>
                <a:latin typeface="+mn-lt"/>
                <a:ea typeface="+mn-ea"/>
                <a:cs typeface="+mn-cs"/>
              </a:rPr>
              <a:t>physical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caring for your body to stay healthy now and in the future</a:t>
            </a:r>
            <a:endParaRPr lang="en-US" sz="14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emotional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understanding and respecting your feelings, values, and attitudes</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appreciating the feelings of others</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responding to your emotions in a constructive way</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feeling positive and enthusiastic about your life</a:t>
            </a:r>
            <a:endParaRPr lang="en-US" sz="14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spiritual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finding purpose, value, and meaning in your life (can include religion/spirituality but doesn’t have to)</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participating in activities that are consistent with your beliefs and values</a:t>
            </a:r>
            <a:endParaRPr lang="en-US" sz="14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social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maintaining healthy relationships, enjoying being with others, developing friendships and intimate relations, caring about others, letting others care about you</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contributing to your community</a:t>
            </a:r>
            <a:endParaRPr lang="en-US" sz="14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professional</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participating in work that provides personal satisfaction and life enrichment that is consistent with your values, goals, and lifestyle</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contributing your unique gifts, skills, and talents to work that is meaningful and rewarding</a:t>
            </a: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1" i="0" u="none" strike="noStrike" kern="1200" dirty="0">
                <a:solidFill>
                  <a:schemeClr val="tx1"/>
                </a:solidFill>
                <a:effectLst/>
                <a:latin typeface="+mn-lt"/>
                <a:ea typeface="+mn-ea"/>
                <a:cs typeface="+mn-cs"/>
              </a:rPr>
              <a:t>Burnout happens when one or more of these aspects of your life is out of whack. Spending too much time at work and not enough on social? Not recognizing your own emotional and physical health? Burnout. </a:t>
            </a:r>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3858889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So what is included in ARC? Well, first, it has 10 modules, not including this intro module. Those modules include a mix of didactic information—things you may already know, things you may not know, and perhaps perspectives or insights you hadn’t considered yet—and they also come with practices. We will talk more about how to go through these modules in a moment. </a:t>
            </a:r>
          </a:p>
          <a:p>
            <a:endParaRPr lang="en-US" dirty="0"/>
          </a:p>
          <a:p>
            <a:r>
              <a:rPr lang="en-US" dirty="0"/>
              <a:t>The purpose is the basic knowledge building module. This is important and everyone needs to start there. Afterward, there are 4 core modules. These are considered core because the concepts and skills in this modules underpin all the other modules, and we also truly believe in ARC that if you can keep these 4 things going in your life that, more often than not, you will be supporting your well-being. </a:t>
            </a:r>
          </a:p>
          <a:p>
            <a:endParaRPr lang="en-US" dirty="0"/>
          </a:p>
          <a:p>
            <a:r>
              <a:rPr lang="en-US" dirty="0"/>
              <a:t>The green modules are supplementary. This does not mean, though, they are less important. Instead, they mean that the core modules actually feed into them. You need to know the concepts and practices in the core to really get </a:t>
            </a:r>
            <a:r>
              <a:rPr lang="en-US" i="1" dirty="0"/>
              <a:t>why </a:t>
            </a:r>
            <a:r>
              <a:rPr lang="en-US" i="0" dirty="0"/>
              <a:t>the supplemental modules are so commonly talked about and you need the core to be successful in those supplemental. Since they are supplemental, you do not have to go through any of them, nor do you need to go through them in order. But we highly recommend it. </a:t>
            </a:r>
          </a:p>
          <a:p>
            <a:endParaRPr lang="en-US" i="0" dirty="0"/>
          </a:p>
          <a:p>
            <a:r>
              <a:rPr lang="en-US" i="0" dirty="0"/>
              <a:t>The last module is required, no matter how many modules you go through or in what order. It is your final send off after ARC. </a:t>
            </a:r>
            <a:endParaRPr lang="en-US" dirty="0"/>
          </a:p>
          <a:p>
            <a:pPr marL="139700">
              <a:buSzPts val="1400"/>
            </a:pPr>
            <a:endParaRPr lang="en-US" dirty="0">
              <a:cs typeface="Calibri"/>
            </a:endParaRPr>
          </a:p>
        </p:txBody>
      </p:sp>
      <p:sp>
        <p:nvSpPr>
          <p:cNvPr id="864" name="Google Shape;86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1000"/>
              </a:spcBef>
              <a:spcAft>
                <a:spcPts val="0"/>
              </a:spcAft>
              <a:buClr>
                <a:srgbClr val="6C4D5D"/>
              </a:buClr>
              <a:buSzPts val="2000"/>
              <a:buNone/>
            </a:pPr>
            <a:r>
              <a:rPr lang="en-US" sz="1400" b="0" dirty="0">
                <a:solidFill>
                  <a:srgbClr val="6C4D5D"/>
                </a:solidFill>
              </a:rPr>
              <a:t>You may find it important to know just where the practices come from. </a:t>
            </a:r>
            <a:r>
              <a:rPr lang="en-US" sz="1400" b="1" dirty="0">
                <a:solidFill>
                  <a:srgbClr val="6C4D5D"/>
                </a:solidFill>
              </a:rPr>
              <a:t>Recently, </a:t>
            </a:r>
            <a:r>
              <a:rPr lang="en-US" sz="1400" b="0" dirty="0">
                <a:solidFill>
                  <a:srgbClr val="6C4D5D"/>
                </a:solidFill>
              </a:rPr>
              <a:t>a researcher published work on a massive project to synthesize—merge—the literature of the fairly recent movement in psychology called positive psychology, which was a movement to use what we know about people’s psychological health to not simply treat difficulties but promote strengths and thriving in life. This researcher found over 90 different topics and techniques within “well-being” and “resilience” yet when looking at the active ingredients, the things that made these treatments or practices actually work—they were largely the same. </a:t>
            </a:r>
          </a:p>
          <a:p>
            <a:pPr marL="0" lvl="0" indent="0" algn="l" rtl="0">
              <a:lnSpc>
                <a:spcPct val="90000"/>
              </a:lnSpc>
              <a:spcBef>
                <a:spcPts val="1000"/>
              </a:spcBef>
              <a:spcAft>
                <a:spcPts val="0"/>
              </a:spcAft>
              <a:buClr>
                <a:srgbClr val="6C4D5D"/>
              </a:buClr>
              <a:buSzPts val="2000"/>
              <a:buNone/>
            </a:pPr>
            <a:endParaRPr lang="en-US" sz="1400" b="0" dirty="0">
              <a:solidFill>
                <a:srgbClr val="6C4D5D"/>
              </a:solidFill>
            </a:endParaRPr>
          </a:p>
          <a:p>
            <a:pPr marL="0" lvl="0" indent="0" algn="l" rtl="0">
              <a:lnSpc>
                <a:spcPct val="90000"/>
              </a:lnSpc>
              <a:spcBef>
                <a:spcPts val="1000"/>
              </a:spcBef>
              <a:spcAft>
                <a:spcPts val="0"/>
              </a:spcAft>
              <a:buClr>
                <a:srgbClr val="6C4D5D"/>
              </a:buClr>
              <a:buSzPts val="2000"/>
              <a:buNone/>
            </a:pPr>
            <a:r>
              <a:rPr lang="en-US" sz="1400" b="0" dirty="0">
                <a:solidFill>
                  <a:srgbClr val="6C4D5D"/>
                </a:solidFill>
              </a:rPr>
              <a:t>ARC then focuses on only those components that have research support, and draws from 3 prominent models of therapy and a philosophy about what it means to live well that we think is largely agreeable with people from all sorts of backgrounds. </a:t>
            </a:r>
          </a:p>
          <a:p>
            <a:pPr marL="0" lvl="0" indent="0" algn="l" rtl="0">
              <a:lnSpc>
                <a:spcPct val="90000"/>
              </a:lnSpc>
              <a:spcBef>
                <a:spcPts val="1000"/>
              </a:spcBef>
              <a:spcAft>
                <a:spcPts val="0"/>
              </a:spcAft>
              <a:buClr>
                <a:srgbClr val="6C4D5D"/>
              </a:buClr>
              <a:buSzPts val="2000"/>
              <a:buNone/>
            </a:pPr>
            <a:endParaRPr lang="en-US" sz="1400" b="0" dirty="0">
              <a:solidFill>
                <a:srgbClr val="6C4D5D"/>
              </a:solidFill>
            </a:endParaRPr>
          </a:p>
          <a:p>
            <a:pPr marL="0" lvl="0" indent="0" algn="l" rtl="0">
              <a:lnSpc>
                <a:spcPct val="90000"/>
              </a:lnSpc>
              <a:spcBef>
                <a:spcPts val="1000"/>
              </a:spcBef>
              <a:spcAft>
                <a:spcPts val="0"/>
              </a:spcAft>
              <a:buClr>
                <a:srgbClr val="6C4D5D"/>
              </a:buClr>
              <a:buSzPts val="2000"/>
              <a:buNone/>
            </a:pPr>
            <a:r>
              <a:rPr lang="en-US" sz="1400" b="0" dirty="0">
                <a:solidFill>
                  <a:srgbClr val="6C4D5D"/>
                </a:solidFill>
              </a:rPr>
              <a:t>*Left over information below. May be interesting in a live presentation*</a:t>
            </a:r>
          </a:p>
          <a:p>
            <a:pPr marL="0" lvl="0" indent="0" algn="l" rtl="0">
              <a:lnSpc>
                <a:spcPct val="90000"/>
              </a:lnSpc>
              <a:spcBef>
                <a:spcPts val="1000"/>
              </a:spcBef>
              <a:spcAft>
                <a:spcPts val="0"/>
              </a:spcAft>
              <a:buClr>
                <a:srgbClr val="6C4D5D"/>
              </a:buClr>
              <a:buSzPts val="2000"/>
              <a:buNone/>
            </a:pPr>
            <a:endParaRPr lang="en-US" sz="1400" b="1" dirty="0">
              <a:solidFill>
                <a:srgbClr val="6C4D5D"/>
              </a:solidFill>
            </a:endParaRPr>
          </a:p>
          <a:p>
            <a:pPr marL="0" lvl="0" indent="0" algn="l" rtl="0">
              <a:lnSpc>
                <a:spcPct val="90000"/>
              </a:lnSpc>
              <a:spcBef>
                <a:spcPts val="1000"/>
              </a:spcBef>
              <a:spcAft>
                <a:spcPts val="0"/>
              </a:spcAft>
              <a:buClr>
                <a:srgbClr val="6C4D5D"/>
              </a:buClr>
              <a:buSzPts val="2000"/>
              <a:buNone/>
            </a:pPr>
            <a:r>
              <a:rPr lang="en-US" sz="1400" b="1" dirty="0">
                <a:solidFill>
                  <a:srgbClr val="6C4D5D"/>
                </a:solidFill>
              </a:rPr>
              <a:t>Cognitive Behavior Therapy (CBT)</a:t>
            </a:r>
            <a:endParaRPr lang="en-US" dirty="0"/>
          </a:p>
          <a:p>
            <a:pPr marL="228600" lvl="0" indent="-228600" algn="l" rtl="0">
              <a:lnSpc>
                <a:spcPct val="90000"/>
              </a:lnSpc>
              <a:spcBef>
                <a:spcPts val="1000"/>
              </a:spcBef>
              <a:spcAft>
                <a:spcPts val="0"/>
              </a:spcAft>
              <a:buClr>
                <a:srgbClr val="404D5B"/>
              </a:buClr>
              <a:buSzPts val="1800"/>
              <a:buChar char="•"/>
            </a:pPr>
            <a:r>
              <a:rPr lang="en-US" sz="1200" dirty="0">
                <a:solidFill>
                  <a:srgbClr val="404D5B"/>
                </a:solidFill>
              </a:rPr>
              <a:t>Approach that addresses the interconnection between thoughts, feelings, and behavior</a:t>
            </a:r>
            <a:endParaRPr lang="en-US" dirty="0"/>
          </a:p>
          <a:p>
            <a:pPr marL="228600" lvl="0" indent="-228600" algn="l" rtl="0">
              <a:lnSpc>
                <a:spcPct val="90000"/>
              </a:lnSpc>
              <a:spcBef>
                <a:spcPts val="1000"/>
              </a:spcBef>
              <a:spcAft>
                <a:spcPts val="0"/>
              </a:spcAft>
              <a:buClr>
                <a:srgbClr val="404D5B"/>
              </a:buClr>
              <a:buSzPts val="1800"/>
              <a:buChar char="•"/>
            </a:pPr>
            <a:r>
              <a:rPr lang="en-US" sz="1200" dirty="0">
                <a:solidFill>
                  <a:srgbClr val="404D5B"/>
                </a:solidFill>
              </a:rPr>
              <a:t>Cognitive restructuring, emotion regulation skills, problem solving, to increase helpful ways of thinking about current circumstances</a:t>
            </a:r>
            <a:endParaRPr lang="en-US" sz="1400" b="1" dirty="0">
              <a:solidFill>
                <a:srgbClr val="404D5B"/>
              </a:solidFill>
            </a:endParaRPr>
          </a:p>
          <a:p>
            <a:pPr marL="0" lvl="0" indent="0" algn="l" rtl="0">
              <a:lnSpc>
                <a:spcPct val="90000"/>
              </a:lnSpc>
              <a:spcBef>
                <a:spcPts val="1000"/>
              </a:spcBef>
              <a:spcAft>
                <a:spcPts val="0"/>
              </a:spcAft>
              <a:buClr>
                <a:srgbClr val="6C4D5D"/>
              </a:buClr>
              <a:buSzPts val="2000"/>
              <a:buNone/>
            </a:pPr>
            <a:r>
              <a:rPr lang="en-US" sz="1400" b="1" dirty="0">
                <a:solidFill>
                  <a:srgbClr val="6C4D5D"/>
                </a:solidFill>
              </a:rPr>
              <a:t>Acceptance and Commitment Therapy (ACT)</a:t>
            </a:r>
            <a:endParaRPr lang="en-US" dirty="0"/>
          </a:p>
          <a:p>
            <a:pPr marL="228600" lvl="0" indent="-228600" algn="l" rtl="0">
              <a:lnSpc>
                <a:spcPct val="90000"/>
              </a:lnSpc>
              <a:spcBef>
                <a:spcPts val="1000"/>
              </a:spcBef>
              <a:spcAft>
                <a:spcPts val="0"/>
              </a:spcAft>
              <a:buClr>
                <a:srgbClr val="404D5B"/>
              </a:buClr>
              <a:buSzPts val="1800"/>
              <a:buChar char="•"/>
            </a:pPr>
            <a:r>
              <a:rPr lang="en-US" sz="1200" dirty="0">
                <a:solidFill>
                  <a:srgbClr val="404D5B"/>
                </a:solidFill>
              </a:rPr>
              <a:t>Increase psychological flexibility and behave in a way that is consistent with one’s values</a:t>
            </a:r>
          </a:p>
          <a:p>
            <a:pPr marL="0" lvl="0" indent="0" algn="l" rtl="0">
              <a:lnSpc>
                <a:spcPct val="90000"/>
              </a:lnSpc>
              <a:spcBef>
                <a:spcPts val="1000"/>
              </a:spcBef>
              <a:spcAft>
                <a:spcPts val="0"/>
              </a:spcAft>
              <a:buClr>
                <a:srgbClr val="404D5B"/>
              </a:buClr>
              <a:buSzPts val="1800"/>
              <a:buNone/>
            </a:pPr>
            <a:r>
              <a:rPr lang="en-US" sz="1200" b="1" dirty="0">
                <a:solidFill>
                  <a:srgbClr val="404D5B"/>
                </a:solidFill>
              </a:rPr>
              <a:t>Dialectical Behavior Therapy (DBT)</a:t>
            </a:r>
          </a:p>
          <a:p>
            <a:pPr marL="171450" lvl="0" indent="-171450" algn="l" rtl="0">
              <a:lnSpc>
                <a:spcPct val="90000"/>
              </a:lnSpc>
              <a:spcBef>
                <a:spcPts val="1000"/>
              </a:spcBef>
              <a:spcAft>
                <a:spcPts val="0"/>
              </a:spcAft>
              <a:buClr>
                <a:srgbClr val="6C4D5D"/>
              </a:buClr>
              <a:buSzPts val="2000"/>
              <a:buFont typeface="Arial" panose="020B0604020202020204" pitchFamily="34" charset="0"/>
              <a:buChar char="•"/>
            </a:pPr>
            <a:r>
              <a:rPr lang="en-US" sz="1200" b="0" dirty="0">
                <a:solidFill>
                  <a:srgbClr val="404D5B"/>
                </a:solidFill>
              </a:rPr>
              <a:t>Teaches people how to live in the moment, cope healthily with distress, regulate emotions, and improve relationships with others</a:t>
            </a:r>
          </a:p>
          <a:p>
            <a:pPr marL="0" lvl="0" indent="0" algn="l" rtl="0">
              <a:lnSpc>
                <a:spcPct val="90000"/>
              </a:lnSpc>
              <a:spcBef>
                <a:spcPts val="1000"/>
              </a:spcBef>
              <a:spcAft>
                <a:spcPts val="0"/>
              </a:spcAft>
              <a:buClr>
                <a:srgbClr val="6C4D5D"/>
              </a:buClr>
              <a:buSzPts val="2000"/>
              <a:buNone/>
            </a:pPr>
            <a:r>
              <a:rPr lang="en-US" sz="1400" b="1" dirty="0">
                <a:solidFill>
                  <a:srgbClr val="6C4D5D"/>
                </a:solidFill>
              </a:rPr>
              <a:t>Positive Psychology</a:t>
            </a:r>
            <a:endParaRPr lang="en-US" dirty="0"/>
          </a:p>
          <a:p>
            <a:pPr marL="228600" lvl="0" indent="-228600" algn="l" rtl="0">
              <a:lnSpc>
                <a:spcPct val="90000"/>
              </a:lnSpc>
              <a:spcBef>
                <a:spcPts val="1000"/>
              </a:spcBef>
              <a:spcAft>
                <a:spcPts val="0"/>
              </a:spcAft>
              <a:buClr>
                <a:srgbClr val="404D5B"/>
              </a:buClr>
              <a:buSzPts val="1800"/>
              <a:buChar char="•"/>
            </a:pPr>
            <a:r>
              <a:rPr lang="en-US" sz="1200" dirty="0">
                <a:solidFill>
                  <a:srgbClr val="404D5B"/>
                </a:solidFill>
              </a:rPr>
              <a:t>Cultivating strengths, desirable cognitions &amp; emotions, and healthy relationships through skill training and establishing routines</a:t>
            </a:r>
            <a:endParaRPr lang="en-US" dirty="0"/>
          </a:p>
          <a:p>
            <a:pPr marL="228600" lvl="0" indent="-228600" algn="l" rtl="0">
              <a:lnSpc>
                <a:spcPct val="90000"/>
              </a:lnSpc>
              <a:spcBef>
                <a:spcPts val="1000"/>
              </a:spcBef>
              <a:spcAft>
                <a:spcPts val="0"/>
              </a:spcAft>
              <a:buClr>
                <a:srgbClr val="404D5B"/>
              </a:buClr>
              <a:buSzPts val="1800"/>
              <a:buChar char="•"/>
            </a:pPr>
            <a:r>
              <a:rPr lang="en-US" sz="1200" dirty="0">
                <a:solidFill>
                  <a:srgbClr val="404D5B"/>
                </a:solidFill>
              </a:rPr>
              <a:t>How to make seemingly normal life more </a:t>
            </a:r>
            <a:r>
              <a:rPr lang="en-US" sz="1200" dirty="0">
                <a:solidFill>
                  <a:srgbClr val="404D5B"/>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meaningful</a:t>
            </a:r>
            <a:endParaRPr lang="en-US" dirty="0"/>
          </a:p>
          <a:p>
            <a:endParaRPr lang="en-US" sz="1200" b="1" i="0" u="none" strike="noStrike" kern="1200" dirty="0">
              <a:solidFill>
                <a:schemeClr val="tx1"/>
              </a:solidFill>
              <a:effectLst/>
              <a:latin typeface="+mn-lt"/>
              <a:ea typeface="+mn-ea"/>
              <a:cs typeface="+mn-cs"/>
              <a:hlinkClick r:id="rId3"/>
            </a:endParaRPr>
          </a:p>
          <a:p>
            <a:r>
              <a:rPr lang="en-US" sz="1200" b="1" i="0" u="none" strike="noStrike" kern="1200" dirty="0">
                <a:solidFill>
                  <a:schemeClr val="tx1"/>
                </a:solidFill>
                <a:effectLst/>
                <a:latin typeface="+mn-lt"/>
                <a:ea typeface="+mn-ea"/>
                <a:cs typeface="+mn-cs"/>
                <a:hlinkClick r:id="rId3"/>
              </a:rPr>
              <a:t>P – Positive Emotion</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4"/>
              </a:rPr>
              <a:t>E – Engagement</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5"/>
              </a:rPr>
              <a:t>R – Relationships</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6"/>
              </a:rPr>
              <a:t>M – Meaning</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7"/>
              </a:rPr>
              <a:t>A – Accomplishments</a:t>
            </a:r>
            <a:endParaRPr lang="en-US" sz="1200" b="0" i="0" kern="1200" dirty="0">
              <a:solidFill>
                <a:schemeClr val="tx1"/>
              </a:solidFill>
              <a:effectLst/>
              <a:latin typeface="+mn-lt"/>
              <a:ea typeface="+mn-ea"/>
              <a:cs typeface="+mn-cs"/>
            </a:endParaRPr>
          </a:p>
          <a:p>
            <a:pPr marL="0" lvl="0" indent="0" algn="l" rtl="0">
              <a:lnSpc>
                <a:spcPct val="90000"/>
              </a:lnSpc>
              <a:spcBef>
                <a:spcPts val="1000"/>
              </a:spcBef>
              <a:spcAft>
                <a:spcPts val="0"/>
              </a:spcAft>
              <a:buClr>
                <a:srgbClr val="404D5B"/>
              </a:buClr>
              <a:buSzPts val="1800"/>
              <a:buNone/>
            </a:pPr>
            <a:endParaRPr lang="en-US" b="1"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785729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*Use only if it seems the audience needs to see research support*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Teacher wellbeing and implementation of evidence-based classroom practices are both topics worthy of scientific inquiry, yet few research studies have linked these two areas of research. Moreover, few studies to date have experimentally examined the impact of interventions designed to promote aspects of teacher wellbeing. </a:t>
            </a:r>
            <a:endParaRPr lang="en-US" b="0" dirty="0">
              <a:effectLst/>
            </a:endParaRPr>
          </a:p>
          <a:p>
            <a:pPr rtl="0"/>
            <a:r>
              <a:rPr lang="en-US" sz="1200" b="0" i="0" u="none" strike="noStrike" kern="1200" dirty="0">
                <a:solidFill>
                  <a:schemeClr val="tx1"/>
                </a:solidFill>
                <a:effectLst/>
                <a:latin typeface="+mn-lt"/>
                <a:ea typeface="+mn-ea"/>
                <a:cs typeface="+mn-cs"/>
              </a:rPr>
              <a:t>Notable-</a:t>
            </a:r>
            <a:r>
              <a:rPr lang="en-US" sz="1200" b="1" i="0" u="none" strike="noStrike" kern="1200" dirty="0">
                <a:solidFill>
                  <a:schemeClr val="tx1"/>
                </a:solidFill>
                <a:effectLst/>
                <a:latin typeface="+mn-lt"/>
                <a:ea typeface="+mn-ea"/>
                <a:cs typeface="+mn-cs"/>
              </a:rPr>
              <a:t>High social validity: Teachers felt the ARC was reasonable, acceptable, and likely effective</a:t>
            </a:r>
            <a:endParaRPr lang="en-US" b="0" dirty="0">
              <a:effectLst/>
            </a:endParaRPr>
          </a:p>
          <a:p>
            <a:pPr rtl="0"/>
            <a:r>
              <a:rPr lang="en-US" sz="1200" b="1" i="0" u="none" strike="noStrike" kern="1200" dirty="0">
                <a:solidFill>
                  <a:schemeClr val="tx1"/>
                </a:solidFill>
                <a:effectLst/>
                <a:latin typeface="+mn-lt"/>
                <a:ea typeface="+mn-ea"/>
                <a:cs typeface="+mn-cs"/>
              </a:rPr>
              <a:t>Teachers indicated they wanted to continue exercising, eating well, engaging in good sleep practice, clarifying values and committing to them, practicing gratitude, and identifying unhelpful thoughts and adjusting them to be more helpful</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From Elementary dataset: Some data to suggest higher-quality teacher-student interactions were associated with higher subjective wellbeing as well as lower emotional exhaustion</a:t>
            </a:r>
            <a:endParaRPr lang="en-US" b="0" dirty="0">
              <a:effectLst/>
            </a:endParaRPr>
          </a:p>
          <a:p>
            <a:br>
              <a:rPr lang="en-US" b="0" dirty="0">
                <a:effectLst/>
              </a:rPr>
            </a:br>
            <a:br>
              <a:rPr lang="en-US" b="0" dirty="0">
                <a:effectLst/>
              </a:rPr>
            </a:br>
            <a:endParaRPr lang="en-US"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293780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successful, let’s talk about how to use ARC including the general structure of the modules, tasks that need to be completed, and tips to be successful. </a:t>
            </a:r>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319574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major ingredient for success is to get a practice partner. If you are going through the modules on your own, this can be another colleague, a life partner, family member, friend. Someone whom you are willing to give permission to check in on you, encourage your efforts, and maybe even problem-solve when you hit barriers. </a:t>
            </a:r>
          </a:p>
          <a:p>
            <a:endParaRPr lang="en-US" dirty="0"/>
          </a:p>
          <a:p>
            <a:r>
              <a:rPr lang="en-US" dirty="0"/>
              <a:t>If using ARC in your organization or in a team, you can still have a dedicated practice partner. Or organize into teams where you all are each other support and accountability partner. It is critical that you feel safe in this team. </a:t>
            </a:r>
          </a:p>
          <a:p>
            <a:endParaRPr lang="en-US" dirty="0"/>
          </a:p>
          <a:p>
            <a:r>
              <a:rPr lang="en-US" dirty="0"/>
              <a:t>One participant in a trial of ARC found that keeping a journal for these meetings with their PP really helped. They could take notes during the module, jot down reflections during their practice, and then bring things up during the meeting. It is not required but we encourage it in ARC.</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339270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flow of each module. Before each module, you will have some materials to gather such as the various activities. These are hosted on the website, and each module comes with a guide so you know for sure what to download. </a:t>
            </a:r>
          </a:p>
          <a:p>
            <a:endParaRPr lang="en-US" dirty="0"/>
          </a:p>
          <a:p>
            <a:r>
              <a:rPr lang="en-US" dirty="0"/>
              <a:t>Then there is the didactic portion which can be delivered with a live facilitator or over video. This portion of each module is to make sure that you have the understanding of why certain concepts, skills, and practices are being discussed. Even if you are already familiar with the ideas of the module, you may learn about them with a different perspective or insight. So it is important that you complete these with minimal distractions. After the didactic portion there will be a collection of activities for you to select from that address some component of the module. Some of these activities are a one-time reflection type practice, some are a little more involved at the time, and others challenge you to do things until your next meeting. Sometimes these activities are completed in session if there is live facilitation and time. </a:t>
            </a:r>
          </a:p>
          <a:p>
            <a:endParaRPr lang="en-US" dirty="0"/>
          </a:p>
          <a:p>
            <a:r>
              <a:rPr lang="en-US" dirty="0"/>
              <a:t>There are also knowledge check questions. Complete these on your own or with your PP/Team immediately following the didactic portion. Sometimes these are completed in session. </a:t>
            </a:r>
          </a:p>
          <a:p>
            <a:endParaRPr lang="en-US" dirty="0"/>
          </a:p>
          <a:p>
            <a:r>
              <a:rPr lang="en-US" dirty="0"/>
              <a:t>And following that is an action plan which is one of the most important parts so we will actually zoom in on that in a moment. </a:t>
            </a:r>
          </a:p>
          <a:p>
            <a:endParaRPr lang="en-US" dirty="0"/>
          </a:p>
          <a:p>
            <a:r>
              <a:rPr lang="en-US" dirty="0"/>
              <a:t>With the action plan in place, the next challenge is follow through with it. If you wrote in to try some of the skills or practices in the module, or find some way to apply a concept in a way that fits into your life, this is now that time. Most of the work of ARC is done in the time not in the module. During this time, you can also return to some of the other activities with the module and complete them if they can help you. </a:t>
            </a:r>
          </a:p>
          <a:p>
            <a:endParaRPr lang="en-US" dirty="0"/>
          </a:p>
          <a:p>
            <a:r>
              <a:rPr lang="en-US" dirty="0"/>
              <a:t>Finally, at least 1 week after the main part of the module is complete and you are a week into your action plan, meet with your PP or Team to review your progress, answer discussion questions that come with each module, and use that time to problem-solve any issues you have with that module’s content.</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1281584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honest. If we do not have the time dedicated to ARC, we are likely to be distracted. Here is the rough time commitments. A majority of the content is delivered the same day. How long it takes depends on your set up but on average it will take 60 minutes. </a:t>
            </a:r>
          </a:p>
          <a:p>
            <a:endParaRPr lang="en-US" dirty="0"/>
          </a:p>
          <a:p>
            <a:r>
              <a:rPr lang="en-US" dirty="0"/>
              <a:t>Immediately afterward is at least a 1 week period we encourage you to dedicate to the module’s content. Allow yourself to focus on that for at least 1 week and see how it felt. If you liked the content and noticed an improvement, even slightly, note that in the discussion. You won’t be able to do everything in your life all the time nor with the amount of focus you will dedicate now during each module but you can figure out how to focus attention on most of the things most of the time. </a:t>
            </a:r>
          </a:p>
          <a:p>
            <a:endParaRPr lang="en-US" dirty="0"/>
          </a:p>
          <a:p>
            <a:r>
              <a:rPr lang="en-US" dirty="0"/>
              <a:t>After that minimum 1 week period, meeting and discussing happens which takes a variable amount of time. </a:t>
            </a:r>
          </a:p>
          <a:p>
            <a:br>
              <a:rPr lang="en-US" dirty="0"/>
            </a:br>
            <a:r>
              <a:rPr lang="en-US" dirty="0"/>
              <a:t>This whole process repeats generally 2-4 weeks. After the discussion, if there is time before the next module, incorporate any changes from the discussion time into your practice. If you are going through ARC on your own, we recommend at least a 2 week space between sessions.</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2467231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and one of the most critical components of ARC: the action plan. To be clear, having a practice partner or team, completing all the experiential steps of the modules, and keeping a structured time are all important. This one is the one that often gets pushed aside, though, so we want to emphasize it. </a:t>
            </a:r>
          </a:p>
          <a:p>
            <a:endParaRPr lang="en-US" dirty="0"/>
          </a:p>
          <a:p>
            <a:r>
              <a:rPr lang="en-US" dirty="0"/>
              <a:t>We all begin efforts to improve ourselves with the best of intentions. If only that were enough. What often gets in the way of our best intentions are barriers and how we view struggles and even failures. </a:t>
            </a:r>
          </a:p>
          <a:p>
            <a:endParaRPr lang="en-US" dirty="0"/>
          </a:p>
          <a:p>
            <a:r>
              <a:rPr lang="en-US" dirty="0"/>
              <a:t>In ARC, we use an action planning strategy after each module that is grounded in research on how to help support people’s health actions. It has a very specific structure and is meant to target the very things that hold us up. You will learn about the structure in Module 1. And it is important that this action plan be completed as it will guide your intentions for the rest of the module. </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3104357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237458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9590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23940-32AD-48EE-9FC1-B385DD35604B}" type="slidenum">
              <a:rPr lang="en-US" smtClean="0"/>
              <a:t>5</a:t>
            </a:fld>
            <a:endParaRPr lang="en-US"/>
          </a:p>
        </p:txBody>
      </p:sp>
    </p:spTree>
    <p:extLst>
      <p:ext uri="{BB962C8B-B14F-4D97-AF65-F5344CB8AC3E}">
        <p14:creationId xmlns:p14="http://schemas.microsoft.com/office/powerpoint/2010/main" val="378939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you get on a plane, flight teams are required to provide flight safety instructions. These instructions have largely remained the same with only slight adjustments over the last several decades. One of the most important parts is how to manage the oxygen masks in an emergency. And the first step is always—put on your own mask before assisting others. </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36687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background image with one that represents the clientele of the professional audience you are working with*</a:t>
            </a:r>
          </a:p>
          <a:p>
            <a:endParaRPr lang="en-US" dirty="0"/>
          </a:p>
          <a:p>
            <a:r>
              <a:rPr lang="en-US" dirty="0"/>
              <a:t>*Change the word “students” to whatever clientele is served*</a:t>
            </a:r>
          </a:p>
          <a:p>
            <a:endParaRPr lang="en-US" dirty="0"/>
          </a:p>
          <a:p>
            <a:r>
              <a:rPr lang="en-US" dirty="0"/>
              <a:t>So in the field of education/REPLACE, how do we best support our students?</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683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background image with one that represents the professional audience you are working with*</a:t>
            </a:r>
          </a:p>
          <a:p>
            <a:endParaRPr lang="en-US" dirty="0"/>
          </a:p>
          <a:p>
            <a:r>
              <a:rPr lang="en-US" dirty="0"/>
              <a:t>…by supporting the adults—the professionals—who work with them. If you will allow me to divert a little from the metaphor, they are not so much the passengers on an airplane but instead the flight attendants. In turbulent times, they are the ones we go to and watch to see how they are responding. And when they remain calm, follow safety steps, and work together, the passengers can be secure in their own safety. </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116893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spcBef>
                <a:spcPts val="0"/>
              </a:spcBef>
              <a:spcAft>
                <a:spcPts val="0"/>
              </a:spcAft>
              <a:buSzPts val="1400"/>
              <a:buNone/>
            </a:pPr>
            <a:r>
              <a:rPr lang="en-US" dirty="0"/>
              <a:t>That is what the ARC is about. It is a  transtheoretical, comprehensive yet flexible curriculum designed to promote well-being (and thereby enhance people’s capacity for resilience). Originally developed in 2013 by Dr. Clayton Cook and Dr. Gail Joseph for pre-service and in-service teachers. In this space, the goal was to build upon the strengths of existing programs, while trying to make it more accessible and feasible for real-world professionals. It has since expanded beyond teachers because the principles and supports and concepts are universal. It is not meant to replace mental health services or support for professionals but is meant to provide a foundation for people. </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1723291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1462088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97026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77198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3176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52EE5799-9397-5B42-A947-4E0271CD98A3}" type="slidenum">
              <a:rPr lang="en-US" smtClean="0"/>
              <a:t>‹#›</a:t>
            </a:fld>
            <a:endParaRPr lang="en-US"/>
          </a:p>
        </p:txBody>
      </p:sp>
    </p:spTree>
    <p:extLst>
      <p:ext uri="{BB962C8B-B14F-4D97-AF65-F5344CB8AC3E}">
        <p14:creationId xmlns:p14="http://schemas.microsoft.com/office/powerpoint/2010/main" val="27035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511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82080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0614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6040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523195EE-1FBB-1947-9B6F-69C144E682C6}" type="datetimeFigureOut">
              <a:rPr lang="en-US" smtClean="0"/>
              <a:t>7/27/2021</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52EE5799-9397-5B42-A947-4E0271CD98A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7831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7/27/2021</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1833948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microsoft.com/office/2007/relationships/hdphoto" Target="../media/hdphoto1.wdp"/><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customXml" Target="../ink/ink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YKS1MoDSe7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1159727"/>
            <a:ext cx="10515600" cy="4889045"/>
          </a:xfrm>
        </p:spPr>
        <p:txBody>
          <a:bodyPr>
            <a:normAutofit fontScale="70000" lnSpcReduction="20000"/>
          </a:bodyPr>
          <a:lstStyle/>
          <a:p>
            <a:r>
              <a:rPr lang="en-US" dirty="0"/>
              <a:t>Prior to delivering, get information from audience about their current struggles and needs. Use that information to decide what should be tailored</a:t>
            </a:r>
          </a:p>
          <a:p>
            <a:r>
              <a:rPr lang="en-US" dirty="0"/>
              <a:t>To tailor, you can change the following:</a:t>
            </a:r>
          </a:p>
          <a:p>
            <a:pPr lvl="1"/>
            <a:r>
              <a:rPr lang="en-US" dirty="0"/>
              <a:t>Hook &amp; Transition metaphors</a:t>
            </a:r>
          </a:p>
          <a:p>
            <a:pPr lvl="1"/>
            <a:r>
              <a:rPr lang="en-US" dirty="0"/>
              <a:t>Your “Who I Am” slide &amp; credibility slides (referent, information, positive expert power)</a:t>
            </a:r>
          </a:p>
          <a:p>
            <a:pPr lvl="1"/>
            <a:r>
              <a:rPr lang="en-US" dirty="0"/>
              <a:t>Any of the background intro slides (if Module 1 has already been delivered)</a:t>
            </a:r>
          </a:p>
          <a:p>
            <a:pPr lvl="1"/>
            <a:r>
              <a:rPr lang="en-US" dirty="0"/>
              <a:t>The order of the slides (before activities)</a:t>
            </a:r>
          </a:p>
          <a:p>
            <a:pPr lvl="1"/>
            <a:r>
              <a:rPr lang="en-US" dirty="0"/>
              <a:t>Activities (based on time frame)</a:t>
            </a:r>
          </a:p>
          <a:p>
            <a:pPr lvl="1"/>
            <a:r>
              <a:rPr lang="en-US" dirty="0"/>
              <a:t>Knowledge Check questions</a:t>
            </a:r>
          </a:p>
          <a:p>
            <a:pPr lvl="1"/>
            <a:r>
              <a:rPr lang="en-US" dirty="0"/>
              <a:t>Discussion Questions</a:t>
            </a:r>
          </a:p>
          <a:p>
            <a:pPr lvl="1"/>
            <a:endParaRPr lang="en-US" dirty="0"/>
          </a:p>
          <a:p>
            <a:r>
              <a:rPr lang="en-US" dirty="0"/>
              <a:t>To make changes to the Activities, Knowledge Check Questions, and Discussion Questions, you can:</a:t>
            </a:r>
          </a:p>
          <a:p>
            <a:pPr lvl="1"/>
            <a:r>
              <a:rPr lang="en-US" dirty="0"/>
              <a:t>Hide the activities you do not want to do</a:t>
            </a:r>
          </a:p>
          <a:p>
            <a:pPr lvl="1"/>
            <a:r>
              <a:rPr lang="en-US" dirty="0"/>
              <a:t>Replace the knowledge check section of each final activity slide with the proper knowledge check question(s)</a:t>
            </a:r>
          </a:p>
          <a:p>
            <a:pPr lvl="1"/>
            <a:r>
              <a:rPr lang="en-US" dirty="0"/>
              <a:t>Delete whichever discussion questions you choose not to provide. Make sure these questions are provided in a follow up forum/document/delivered in-person by school staff </a:t>
            </a:r>
            <a:r>
              <a:rPr lang="en-US" b="1" dirty="0"/>
              <a:t>after at least 1 week of practice.</a:t>
            </a:r>
            <a:endParaRPr lang="en-US" dirty="0"/>
          </a:p>
        </p:txBody>
      </p:sp>
    </p:spTree>
    <p:extLst>
      <p:ext uri="{BB962C8B-B14F-4D97-AF65-F5344CB8AC3E}">
        <p14:creationId xmlns:p14="http://schemas.microsoft.com/office/powerpoint/2010/main" val="198990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B038-5CDB-E64A-BD20-9009182CD6CA}"/>
              </a:ext>
            </a:extLst>
          </p:cNvPr>
          <p:cNvSpPr>
            <a:spLocks noGrp="1"/>
          </p:cNvSpPr>
          <p:nvPr>
            <p:ph type="title"/>
          </p:nvPr>
        </p:nvSpPr>
        <p:spPr>
          <a:xfrm>
            <a:off x="965200" y="965200"/>
            <a:ext cx="10261600" cy="3564869"/>
          </a:xfrm>
        </p:spPr>
        <p:txBody>
          <a:bodyPr vert="horz" lIns="91440" tIns="45720" rIns="91440" bIns="45720" rtlCol="0" anchor="b">
            <a:normAutofit fontScale="90000"/>
          </a:bodyPr>
          <a:lstStyle/>
          <a:p>
            <a:r>
              <a:rPr lang="en-US" sz="8900">
                <a:ln w="22225">
                  <a:solidFill>
                    <a:schemeClr val="tx1"/>
                  </a:solidFill>
                  <a:miter lim="800000"/>
                </a:ln>
                <a:noFill/>
                <a:latin typeface="+mj-lt"/>
                <a:cs typeface="+mj-cs"/>
              </a:rPr>
              <a:t>How do we best support our students?</a:t>
            </a:r>
          </a:p>
        </p:txBody>
      </p:sp>
      <p:pic>
        <p:nvPicPr>
          <p:cNvPr id="5" name="Content Placeholder 4" descr="A group of people in a room&#10;&#10;Description automatically generated">
            <a:extLst>
              <a:ext uri="{FF2B5EF4-FFF2-40B4-BE49-F238E27FC236}">
                <a16:creationId xmlns:a16="http://schemas.microsoft.com/office/drawing/2014/main" id="{863873B9-C1DA-4443-B9B1-A2ADC6234536}"/>
              </a:ext>
            </a:extLst>
          </p:cNvPr>
          <p:cNvPicPr>
            <a:picLocks noGrp="1" noChangeAspect="1"/>
          </p:cNvPicPr>
          <p:nvPr>
            <p:ph idx="1"/>
          </p:nvPr>
        </p:nvPicPr>
        <p:blipFill rotWithShape="1">
          <a:blip r:embed="rId3" cstate="print">
            <a:alphaModFix amt="40000"/>
            <a:extLst>
              <a:ext uri="{28A0092B-C50C-407E-A947-70E740481C1C}">
                <a14:useLocalDpi xmlns:a14="http://schemas.microsoft.com/office/drawing/2010/main" val="0"/>
              </a:ext>
            </a:extLst>
          </a:blip>
          <a:srcRect t="7178" b="2460"/>
          <a:stretch/>
        </p:blipFill>
        <p:spPr>
          <a:xfrm>
            <a:off x="20" y="10"/>
            <a:ext cx="12191980" cy="6857990"/>
          </a:xfrm>
          <a:prstGeom prst="rect">
            <a:avLst/>
          </a:prstGeom>
        </p:spPr>
      </p:pic>
    </p:spTree>
    <p:extLst>
      <p:ext uri="{BB962C8B-B14F-4D97-AF65-F5344CB8AC3E}">
        <p14:creationId xmlns:p14="http://schemas.microsoft.com/office/powerpoint/2010/main" val="109599027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 in front of a computer&#10;&#10;Description automatically generated">
            <a:extLst>
              <a:ext uri="{FF2B5EF4-FFF2-40B4-BE49-F238E27FC236}">
                <a16:creationId xmlns:a16="http://schemas.microsoft.com/office/drawing/2014/main" id="{8B1B057C-2F91-8D4E-B243-0DCAC0B7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 r="23111" b="909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DBF21A37-29B0-4040-99F7-F31D07265535}"/>
              </a:ext>
            </a:extLst>
          </p:cNvPr>
          <p:cNvSpPr>
            <a:spLocks noGrp="1"/>
          </p:cNvSpPr>
          <p:nvPr>
            <p:ph type="title"/>
          </p:nvPr>
        </p:nvSpPr>
        <p:spPr>
          <a:xfrm>
            <a:off x="457200" y="1826933"/>
            <a:ext cx="3045507" cy="3204134"/>
          </a:xfrm>
        </p:spPr>
        <p:txBody>
          <a:bodyPr vert="horz" lIns="91440" tIns="45720" rIns="91440" bIns="45720" rtlCol="0" anchor="b">
            <a:normAutofit fontScale="90000"/>
          </a:bodyPr>
          <a:lstStyle/>
          <a:p>
            <a:r>
              <a:rPr lang="en-US" sz="4800" dirty="0">
                <a:ln w="22225">
                  <a:solidFill>
                    <a:srgbClr val="FFFFFF"/>
                  </a:solidFill>
                </a:ln>
                <a:solidFill>
                  <a:schemeClr val="tx1"/>
                </a:solidFill>
                <a:latin typeface="+mj-lt"/>
                <a:cs typeface="+mj-cs"/>
              </a:rPr>
              <a:t>by supporting the adults that work with them.</a:t>
            </a:r>
          </a:p>
        </p:txBody>
      </p:sp>
      <p:sp>
        <p:nvSpPr>
          <p:cNvPr id="15" name="Rectangle 14">
            <a:extLst>
              <a:ext uri="{FF2B5EF4-FFF2-40B4-BE49-F238E27FC236}">
                <a16:creationId xmlns:a16="http://schemas.microsoft.com/office/drawing/2014/main" id="{F8A9DA8F-1631-1144-B504-2A7646C02DB2}"/>
              </a:ext>
            </a:extLst>
          </p:cNvPr>
          <p:cNvSpPr/>
          <p:nvPr/>
        </p:nvSpPr>
        <p:spPr>
          <a:xfrm>
            <a:off x="457200" y="609600"/>
            <a:ext cx="762000" cy="2286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85067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fontScale="90000"/>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6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05F6-C115-4F9D-904B-14339A3A5148}"/>
              </a:ext>
            </a:extLst>
          </p:cNvPr>
          <p:cNvSpPr>
            <a:spLocks noGrp="1"/>
          </p:cNvSpPr>
          <p:nvPr>
            <p:ph type="title"/>
          </p:nvPr>
        </p:nvSpPr>
        <p:spPr>
          <a:xfrm>
            <a:off x="6760026" y="397782"/>
            <a:ext cx="5116285" cy="1325563"/>
          </a:xfrm>
        </p:spPr>
        <p:txBody>
          <a:bodyPr/>
          <a:lstStyle/>
          <a:p>
            <a:r>
              <a:rPr lang="en-US" dirty="0"/>
              <a:t>Acknowledgements</a:t>
            </a:r>
          </a:p>
        </p:txBody>
      </p:sp>
      <p:sp>
        <p:nvSpPr>
          <p:cNvPr id="3" name="Content Placeholder 2">
            <a:extLst>
              <a:ext uri="{FF2B5EF4-FFF2-40B4-BE49-F238E27FC236}">
                <a16:creationId xmlns:a16="http://schemas.microsoft.com/office/drawing/2014/main" id="{BE022BA8-AA79-4CCD-BB0B-98FE0C2AD1C7}"/>
              </a:ext>
            </a:extLst>
          </p:cNvPr>
          <p:cNvSpPr>
            <a:spLocks noGrp="1"/>
          </p:cNvSpPr>
          <p:nvPr>
            <p:ph idx="1"/>
          </p:nvPr>
        </p:nvSpPr>
        <p:spPr>
          <a:xfrm>
            <a:off x="6585856" y="1825625"/>
            <a:ext cx="5116285" cy="3628118"/>
          </a:xfrm>
        </p:spPr>
        <p:txBody>
          <a:bodyPr>
            <a:normAutofit fontScale="92500" lnSpcReduction="10000"/>
          </a:bodyPr>
          <a:lstStyle/>
          <a:p>
            <a:pPr marL="0" indent="0" algn="ctr">
              <a:buNone/>
            </a:pPr>
            <a:r>
              <a:rPr lang="en-US" sz="2400" dirty="0"/>
              <a:t>This framework and its supporting research is the result of ongoing collaboration between the University of Washington, University of Minnesota, and community partnerships. The following individuals are co-developers of the ARC:</a:t>
            </a:r>
          </a:p>
          <a:p>
            <a:pPr marL="0" indent="0" algn="ctr">
              <a:buNone/>
            </a:pPr>
            <a:endParaRPr lang="en-US" sz="2400" dirty="0"/>
          </a:p>
          <a:p>
            <a:pPr marL="0" lvl="0" indent="0" algn="ctr">
              <a:spcBef>
                <a:spcPts val="0"/>
              </a:spcBef>
              <a:buNone/>
            </a:pPr>
            <a:r>
              <a:rPr lang="en-US" sz="2400" dirty="0">
                <a:latin typeface="Arial" panose="020B0604020202020204" pitchFamily="34" charset="0"/>
                <a:ea typeface="Calibri"/>
                <a:cs typeface="Arial" panose="020B0604020202020204" pitchFamily="34" charset="0"/>
                <a:sym typeface="Calibri"/>
              </a:rPr>
              <a:t>Clayton Cook, PhD </a:t>
            </a:r>
          </a:p>
          <a:p>
            <a:pPr marL="0" lvl="0" indent="0" algn="ctr">
              <a:spcBef>
                <a:spcPts val="0"/>
              </a:spcBef>
              <a:buNone/>
            </a:pPr>
            <a:r>
              <a:rPr lang="en-US" sz="2400" dirty="0">
                <a:latin typeface="Arial" panose="020B0604020202020204" pitchFamily="34" charset="0"/>
                <a:ea typeface="Calibri"/>
                <a:cs typeface="Arial" panose="020B0604020202020204" pitchFamily="34" charset="0"/>
                <a:sym typeface="Calibri"/>
              </a:rPr>
              <a:t>Gail Joseph, PhD</a:t>
            </a:r>
          </a:p>
          <a:p>
            <a:pPr marL="0" lvl="0" indent="0" algn="ctr">
              <a:spcBef>
                <a:spcPts val="0"/>
              </a:spcBef>
              <a:buNone/>
            </a:pPr>
            <a:r>
              <a:rPr lang="en-US" sz="2400" dirty="0">
                <a:latin typeface="Arial" panose="020B0604020202020204" pitchFamily="34" charset="0"/>
                <a:cs typeface="Arial" panose="020B0604020202020204" pitchFamily="34" charset="0"/>
              </a:rPr>
              <a:t>Aria Fiat, PhD</a:t>
            </a:r>
          </a:p>
          <a:p>
            <a:pPr marL="0" lvl="0" indent="0" algn="ctr">
              <a:spcBef>
                <a:spcPts val="0"/>
              </a:spcBef>
              <a:buNone/>
            </a:pPr>
            <a:r>
              <a:rPr lang="en-US" sz="2400" dirty="0">
                <a:latin typeface="Arial" panose="020B0604020202020204" pitchFamily="34" charset="0"/>
                <a:cs typeface="Arial" panose="020B0604020202020204" pitchFamily="34" charset="0"/>
              </a:rPr>
              <a:t>Andrew Thayer, PhD</a:t>
            </a:r>
          </a:p>
          <a:p>
            <a:pPr marL="0" indent="0" algn="ctr">
              <a:buNone/>
            </a:pPr>
            <a:endParaRPr lang="en-US" sz="2400" dirty="0"/>
          </a:p>
          <a:p>
            <a:pPr marL="0" indent="0" algn="ctr">
              <a:buNone/>
            </a:pPr>
            <a:endParaRPr lang="en-US" sz="2400" dirty="0"/>
          </a:p>
        </p:txBody>
      </p:sp>
      <p:pic>
        <p:nvPicPr>
          <p:cNvPr id="5" name="Picture 4">
            <a:extLst>
              <a:ext uri="{FF2B5EF4-FFF2-40B4-BE49-F238E27FC236}">
                <a16:creationId xmlns:a16="http://schemas.microsoft.com/office/drawing/2014/main" id="{C0816A30-A79B-FD4D-AB35-4BEF1D5FB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29658" y="0"/>
            <a:ext cx="3828242" cy="6858000"/>
          </a:xfrm>
          <a:prstGeom prst="rect">
            <a:avLst/>
          </a:prstGeom>
        </p:spPr>
      </p:pic>
      <p:sp>
        <p:nvSpPr>
          <p:cNvPr id="6" name="Rectangle 5">
            <a:extLst>
              <a:ext uri="{FF2B5EF4-FFF2-40B4-BE49-F238E27FC236}">
                <a16:creationId xmlns:a16="http://schemas.microsoft.com/office/drawing/2014/main" id="{3F1AA9C3-130C-D64F-BF5F-E871752A92D7}"/>
              </a:ext>
            </a:extLst>
          </p:cNvPr>
          <p:cNvSpPr/>
          <p:nvPr/>
        </p:nvSpPr>
        <p:spPr>
          <a:xfrm>
            <a:off x="0" y="0"/>
            <a:ext cx="2394857"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62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45AB-0239-4C04-B7DF-017FEE85B7A2}"/>
              </a:ext>
            </a:extLst>
          </p:cNvPr>
          <p:cNvSpPr>
            <a:spLocks noGrp="1"/>
          </p:cNvSpPr>
          <p:nvPr>
            <p:ph type="title"/>
          </p:nvPr>
        </p:nvSpPr>
        <p:spPr/>
        <p:txBody>
          <a:bodyPr/>
          <a:lstStyle/>
          <a:p>
            <a:r>
              <a:rPr lang="en-US"/>
              <a:t>How did we get here?</a:t>
            </a:r>
          </a:p>
        </p:txBody>
      </p:sp>
      <p:sp>
        <p:nvSpPr>
          <p:cNvPr id="4" name="Google Shape;234;p13">
            <a:extLst>
              <a:ext uri="{FF2B5EF4-FFF2-40B4-BE49-F238E27FC236}">
                <a16:creationId xmlns:a16="http://schemas.microsoft.com/office/drawing/2014/main" id="{0345B335-D31D-4F47-8629-EF9D27CACEFF}"/>
              </a:ext>
            </a:extLst>
          </p:cNvPr>
          <p:cNvSpPr/>
          <p:nvPr/>
        </p:nvSpPr>
        <p:spPr>
          <a:xfrm>
            <a:off x="1081701" y="1835649"/>
            <a:ext cx="3406637" cy="3369430"/>
          </a:xfrm>
          <a:prstGeom prst="ellipse">
            <a:avLst/>
          </a:prstGeom>
          <a:solidFill>
            <a:srgbClr val="3856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18 million children </a:t>
            </a:r>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exhibit </a:t>
            </a:r>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social, emotional, &amp; behavioral problems</a:t>
            </a:r>
            <a:endParaRPr/>
          </a:p>
        </p:txBody>
      </p:sp>
      <p:sp>
        <p:nvSpPr>
          <p:cNvPr id="5" name="Google Shape;235;p13">
            <a:extLst>
              <a:ext uri="{FF2B5EF4-FFF2-40B4-BE49-F238E27FC236}">
                <a16:creationId xmlns:a16="http://schemas.microsoft.com/office/drawing/2014/main" id="{D89B89A3-F20A-CF41-9FAA-53BFA9D7A829}"/>
              </a:ext>
            </a:extLst>
          </p:cNvPr>
          <p:cNvSpPr/>
          <p:nvPr/>
        </p:nvSpPr>
        <p:spPr>
          <a:xfrm>
            <a:off x="8343183" y="2297305"/>
            <a:ext cx="2767116" cy="2600094"/>
          </a:xfrm>
          <a:prstGeom prst="ellipse">
            <a:avLst/>
          </a:prstGeom>
          <a:solidFill>
            <a:srgbClr val="9099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70 – 80%</a:t>
            </a:r>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of children receive school-based services</a:t>
            </a:r>
            <a:endParaRPr/>
          </a:p>
        </p:txBody>
      </p:sp>
      <p:cxnSp>
        <p:nvCxnSpPr>
          <p:cNvPr id="6" name="Google Shape;236;p13">
            <a:extLst>
              <a:ext uri="{FF2B5EF4-FFF2-40B4-BE49-F238E27FC236}">
                <a16:creationId xmlns:a16="http://schemas.microsoft.com/office/drawing/2014/main" id="{8E46CE7A-3562-4C4C-9AA6-B3C1638B08EE}"/>
              </a:ext>
            </a:extLst>
          </p:cNvPr>
          <p:cNvCxnSpPr>
            <a:cxnSpLocks/>
          </p:cNvCxnSpPr>
          <p:nvPr/>
        </p:nvCxnSpPr>
        <p:spPr>
          <a:xfrm>
            <a:off x="4223657" y="2525486"/>
            <a:ext cx="4223657" cy="458155"/>
          </a:xfrm>
          <a:prstGeom prst="straightConnector1">
            <a:avLst/>
          </a:prstGeom>
          <a:noFill/>
          <a:ln w="38100" cap="flat" cmpd="sng">
            <a:solidFill>
              <a:srgbClr val="7F7F7F"/>
            </a:solidFill>
            <a:prstDash val="dash"/>
            <a:miter lim="800000"/>
            <a:headEnd type="none" w="sm" len="sm"/>
            <a:tailEnd type="none" w="sm" len="sm"/>
          </a:ln>
        </p:spPr>
      </p:cxnSp>
      <p:cxnSp>
        <p:nvCxnSpPr>
          <p:cNvPr id="7" name="Google Shape;237;p13">
            <a:extLst>
              <a:ext uri="{FF2B5EF4-FFF2-40B4-BE49-F238E27FC236}">
                <a16:creationId xmlns:a16="http://schemas.microsoft.com/office/drawing/2014/main" id="{D5C6E37B-FCC2-024E-821C-874C1CC19CBF}"/>
              </a:ext>
            </a:extLst>
          </p:cNvPr>
          <p:cNvCxnSpPr>
            <a:cxnSpLocks/>
          </p:cNvCxnSpPr>
          <p:nvPr/>
        </p:nvCxnSpPr>
        <p:spPr>
          <a:xfrm flipV="1">
            <a:off x="4027714" y="4136571"/>
            <a:ext cx="4419600" cy="653144"/>
          </a:xfrm>
          <a:prstGeom prst="straightConnector1">
            <a:avLst/>
          </a:prstGeom>
          <a:noFill/>
          <a:ln w="38100" cap="flat" cmpd="sng">
            <a:solidFill>
              <a:srgbClr val="7F7F7F"/>
            </a:solidFill>
            <a:prstDash val="dash"/>
            <a:miter lim="800000"/>
            <a:headEnd type="none" w="sm" len="sm"/>
            <a:tailEnd type="none" w="sm" len="sm"/>
          </a:ln>
        </p:spPr>
      </p:cxnSp>
    </p:spTree>
    <p:extLst>
      <p:ext uri="{BB962C8B-B14F-4D97-AF65-F5344CB8AC3E}">
        <p14:creationId xmlns:p14="http://schemas.microsoft.com/office/powerpoint/2010/main" val="993983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2B1-D17A-49B9-B9AD-D37A48608CC3}"/>
              </a:ext>
            </a:extLst>
          </p:cNvPr>
          <p:cNvSpPr>
            <a:spLocks noGrp="1"/>
          </p:cNvSpPr>
          <p:nvPr>
            <p:ph type="title"/>
          </p:nvPr>
        </p:nvSpPr>
        <p:spPr>
          <a:xfrm>
            <a:off x="1199257" y="864130"/>
            <a:ext cx="10515600" cy="1325563"/>
          </a:xfrm>
        </p:spPr>
        <p:txBody>
          <a:bodyPr>
            <a:normAutofit fontScale="90000"/>
          </a:bodyPr>
          <a:lstStyle/>
          <a:p>
            <a:r>
              <a:rPr lang="en-US" dirty="0">
                <a:solidFill>
                  <a:srgbClr val="6A4A62"/>
                </a:solidFill>
                <a:latin typeface="Arial" panose="020B0604020202020204" pitchFamily="34" charset="0"/>
                <a:ea typeface="Calibri"/>
                <a:cs typeface="Arial" panose="020B0604020202020204" pitchFamily="34" charset="0"/>
                <a:sym typeface="Calibri"/>
              </a:rPr>
              <a:t>Educators support student mental health and social-emotional learning through…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Google Shape;260;p16">
            <a:extLst>
              <a:ext uri="{FF2B5EF4-FFF2-40B4-BE49-F238E27FC236}">
                <a16:creationId xmlns:a16="http://schemas.microsoft.com/office/drawing/2014/main" id="{A851AE4E-E32A-F243-8F43-6E615C23DF62}"/>
              </a:ext>
            </a:extLst>
          </p:cNvPr>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1199257" y="2580013"/>
            <a:ext cx="981857" cy="968823"/>
          </a:xfrm>
          <a:prstGeom prst="rect">
            <a:avLst/>
          </a:prstGeom>
          <a:noFill/>
          <a:ln>
            <a:noFill/>
          </a:ln>
        </p:spPr>
      </p:pic>
      <p:pic>
        <p:nvPicPr>
          <p:cNvPr id="5" name="Google Shape;261;p16">
            <a:extLst>
              <a:ext uri="{FF2B5EF4-FFF2-40B4-BE49-F238E27FC236}">
                <a16:creationId xmlns:a16="http://schemas.microsoft.com/office/drawing/2014/main" id="{2F246F22-8196-9844-8A1C-0098A1A95092}"/>
              </a:ext>
            </a:extLst>
          </p:cNvPr>
          <p:cNvPicPr preferRelativeResize="0"/>
          <p:nvPr/>
        </p:nvPicPr>
        <p:blipFill rotWithShape="1">
          <a:blip r:embed="rId5">
            <a:alphaModFix/>
          </a:blip>
          <a:srcRect/>
          <a:stretch/>
        </p:blipFill>
        <p:spPr>
          <a:xfrm>
            <a:off x="4858155" y="2664655"/>
            <a:ext cx="801612" cy="801612"/>
          </a:xfrm>
          <a:prstGeom prst="rect">
            <a:avLst/>
          </a:prstGeom>
          <a:noFill/>
          <a:ln>
            <a:noFill/>
          </a:ln>
        </p:spPr>
      </p:pic>
      <p:pic>
        <p:nvPicPr>
          <p:cNvPr id="6" name="Google Shape;262;p16">
            <a:extLst>
              <a:ext uri="{FF2B5EF4-FFF2-40B4-BE49-F238E27FC236}">
                <a16:creationId xmlns:a16="http://schemas.microsoft.com/office/drawing/2014/main" id="{E0250F62-650A-C049-873C-C640CE8A1819}"/>
              </a:ext>
            </a:extLst>
          </p:cNvPr>
          <p:cNvPicPr preferRelativeResize="0"/>
          <p:nvPr/>
        </p:nvPicPr>
        <p:blipFill rotWithShape="1">
          <a:blip r:embed="rId6">
            <a:alphaModFix/>
          </a:blip>
          <a:srcRect/>
          <a:stretch/>
        </p:blipFill>
        <p:spPr>
          <a:xfrm>
            <a:off x="8417963" y="2714241"/>
            <a:ext cx="930329" cy="930329"/>
          </a:xfrm>
          <a:prstGeom prst="rect">
            <a:avLst/>
          </a:prstGeom>
          <a:noFill/>
          <a:ln>
            <a:noFill/>
          </a:ln>
        </p:spPr>
      </p:pic>
      <p:pic>
        <p:nvPicPr>
          <p:cNvPr id="7" name="Google Shape;263;p16">
            <a:extLst>
              <a:ext uri="{FF2B5EF4-FFF2-40B4-BE49-F238E27FC236}">
                <a16:creationId xmlns:a16="http://schemas.microsoft.com/office/drawing/2014/main" id="{3D80A11B-691A-7A46-B26C-A54FA05DFE5C}"/>
              </a:ext>
            </a:extLst>
          </p:cNvPr>
          <p:cNvPicPr preferRelativeResize="0"/>
          <p:nvPr/>
        </p:nvPicPr>
        <p:blipFill rotWithShape="1">
          <a:blip r:embed="rId7">
            <a:alphaModFix/>
          </a:blip>
          <a:srcRect/>
          <a:stretch/>
        </p:blipFill>
        <p:spPr>
          <a:xfrm>
            <a:off x="1199257" y="4458460"/>
            <a:ext cx="790844" cy="790844"/>
          </a:xfrm>
          <a:prstGeom prst="rect">
            <a:avLst/>
          </a:prstGeom>
          <a:noFill/>
          <a:ln>
            <a:noFill/>
          </a:ln>
        </p:spPr>
      </p:pic>
      <p:pic>
        <p:nvPicPr>
          <p:cNvPr id="8" name="Google Shape;264;p16">
            <a:extLst>
              <a:ext uri="{FF2B5EF4-FFF2-40B4-BE49-F238E27FC236}">
                <a16:creationId xmlns:a16="http://schemas.microsoft.com/office/drawing/2014/main" id="{B7135F30-3B7C-3140-85D5-6E217EE57B28}"/>
              </a:ext>
            </a:extLst>
          </p:cNvPr>
          <p:cNvPicPr preferRelativeResize="0"/>
          <p:nvPr/>
        </p:nvPicPr>
        <p:blipFill rotWithShape="1">
          <a:blip r:embed="rId8">
            <a:alphaModFix/>
          </a:blip>
          <a:srcRect/>
          <a:stretch/>
        </p:blipFill>
        <p:spPr>
          <a:xfrm>
            <a:off x="8051885" y="4516196"/>
            <a:ext cx="1538760" cy="807849"/>
          </a:xfrm>
          <a:prstGeom prst="rect">
            <a:avLst/>
          </a:prstGeom>
          <a:noFill/>
          <a:ln>
            <a:noFill/>
          </a:ln>
        </p:spPr>
      </p:pic>
      <p:sp>
        <p:nvSpPr>
          <p:cNvPr id="9" name="Google Shape;265;p16">
            <a:extLst>
              <a:ext uri="{FF2B5EF4-FFF2-40B4-BE49-F238E27FC236}">
                <a16:creationId xmlns:a16="http://schemas.microsoft.com/office/drawing/2014/main" id="{5479A366-40F5-5F43-9010-F1AEDDE44B47}"/>
              </a:ext>
            </a:extLst>
          </p:cNvPr>
          <p:cNvSpPr txBox="1"/>
          <p:nvPr/>
        </p:nvSpPr>
        <p:spPr>
          <a:xfrm>
            <a:off x="2181113" y="2625506"/>
            <a:ext cx="15808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Warm, supportive interactions</a:t>
            </a:r>
            <a:endParaRPr/>
          </a:p>
        </p:txBody>
      </p:sp>
      <p:sp>
        <p:nvSpPr>
          <p:cNvPr id="10" name="Google Shape;266;p16">
            <a:extLst>
              <a:ext uri="{FF2B5EF4-FFF2-40B4-BE49-F238E27FC236}">
                <a16:creationId xmlns:a16="http://schemas.microsoft.com/office/drawing/2014/main" id="{ECA44F76-D0B1-C843-9D0D-D32F15E514C2}"/>
              </a:ext>
            </a:extLst>
          </p:cNvPr>
          <p:cNvSpPr txBox="1"/>
          <p:nvPr/>
        </p:nvSpPr>
        <p:spPr>
          <a:xfrm>
            <a:off x="5740921" y="2580013"/>
            <a:ext cx="15808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Positive emotion coaching</a:t>
            </a:r>
            <a:endParaRPr/>
          </a:p>
        </p:txBody>
      </p:sp>
      <p:sp>
        <p:nvSpPr>
          <p:cNvPr id="11" name="Google Shape;267;p16">
            <a:extLst>
              <a:ext uri="{FF2B5EF4-FFF2-40B4-BE49-F238E27FC236}">
                <a16:creationId xmlns:a16="http://schemas.microsoft.com/office/drawing/2014/main" id="{7037D0EA-C692-4F40-B621-F4E68656FD00}"/>
              </a:ext>
            </a:extLst>
          </p:cNvPr>
          <p:cNvSpPr txBox="1"/>
          <p:nvPr/>
        </p:nvSpPr>
        <p:spPr>
          <a:xfrm>
            <a:off x="9348292" y="2678343"/>
            <a:ext cx="15808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Modeling healthy coping behaviors</a:t>
            </a:r>
            <a:endParaRPr/>
          </a:p>
        </p:txBody>
      </p:sp>
      <p:sp>
        <p:nvSpPr>
          <p:cNvPr id="12" name="Google Shape;268;p16">
            <a:extLst>
              <a:ext uri="{FF2B5EF4-FFF2-40B4-BE49-F238E27FC236}">
                <a16:creationId xmlns:a16="http://schemas.microsoft.com/office/drawing/2014/main" id="{94C38C24-D9BB-4F46-81AF-160E923150E4}"/>
              </a:ext>
            </a:extLst>
          </p:cNvPr>
          <p:cNvSpPr txBox="1"/>
          <p:nvPr/>
        </p:nvSpPr>
        <p:spPr>
          <a:xfrm>
            <a:off x="2197496" y="4516196"/>
            <a:ext cx="15808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Creating safe environments</a:t>
            </a:r>
            <a:endParaRPr/>
          </a:p>
        </p:txBody>
      </p:sp>
      <p:sp>
        <p:nvSpPr>
          <p:cNvPr id="13" name="Google Shape;269;p16">
            <a:extLst>
              <a:ext uri="{FF2B5EF4-FFF2-40B4-BE49-F238E27FC236}">
                <a16:creationId xmlns:a16="http://schemas.microsoft.com/office/drawing/2014/main" id="{A93A16E5-1BF7-5F4D-97F2-724530A6986E}"/>
              </a:ext>
            </a:extLst>
          </p:cNvPr>
          <p:cNvSpPr txBox="1"/>
          <p:nvPr/>
        </p:nvSpPr>
        <p:spPr>
          <a:xfrm>
            <a:off x="9348292" y="4458460"/>
            <a:ext cx="2151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Evidence-based interventions</a:t>
            </a:r>
            <a:endParaRPr sz="1800">
              <a:solidFill>
                <a:schemeClr val="dk1"/>
              </a:solidFill>
              <a:latin typeface="Calibri"/>
              <a:ea typeface="Calibri"/>
              <a:cs typeface="Calibri"/>
              <a:sym typeface="Calibri"/>
            </a:endParaRPr>
          </a:p>
        </p:txBody>
      </p:sp>
      <p:sp>
        <p:nvSpPr>
          <p:cNvPr id="15" name="Google Shape;268;p16">
            <a:extLst>
              <a:ext uri="{FF2B5EF4-FFF2-40B4-BE49-F238E27FC236}">
                <a16:creationId xmlns:a16="http://schemas.microsoft.com/office/drawing/2014/main" id="{856D9FCC-F086-A848-AEC4-950C75ABC8EC}"/>
              </a:ext>
            </a:extLst>
          </p:cNvPr>
          <p:cNvSpPr txBox="1"/>
          <p:nvPr/>
        </p:nvSpPr>
        <p:spPr>
          <a:xfrm>
            <a:off x="5771847" y="4400715"/>
            <a:ext cx="15808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Effective instructional practices</a:t>
            </a:r>
            <a:endParaRPr/>
          </a:p>
        </p:txBody>
      </p:sp>
      <p:pic>
        <p:nvPicPr>
          <p:cNvPr id="17" name="Graphic 16" descr="Classroom">
            <a:extLst>
              <a:ext uri="{FF2B5EF4-FFF2-40B4-BE49-F238E27FC236}">
                <a16:creationId xmlns:a16="http://schemas.microsoft.com/office/drawing/2014/main" id="{6004CCEA-C786-D44B-BC10-41F1C907B9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01761" y="4376800"/>
            <a:ext cx="914400" cy="914400"/>
          </a:xfrm>
          <a:prstGeom prst="rect">
            <a:avLst/>
          </a:prstGeom>
        </p:spPr>
      </p:pic>
    </p:spTree>
    <p:extLst>
      <p:ext uri="{BB962C8B-B14F-4D97-AF65-F5344CB8AC3E}">
        <p14:creationId xmlns:p14="http://schemas.microsoft.com/office/powerpoint/2010/main" val="17845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itting at a table using a computer&#10;&#10;Description automatically generated">
            <a:extLst>
              <a:ext uri="{FF2B5EF4-FFF2-40B4-BE49-F238E27FC236}">
                <a16:creationId xmlns:a16="http://schemas.microsoft.com/office/drawing/2014/main" id="{E7617C61-D32E-3645-982F-A1FDA77BB9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762000"/>
            <a:ext cx="5334000" cy="3657600"/>
          </a:xfrm>
          <a:prstGeom prst="rect">
            <a:avLst/>
          </a:prstGeom>
        </p:spPr>
      </p:pic>
      <p:sp>
        <p:nvSpPr>
          <p:cNvPr id="20" name="Title 1">
            <a:extLst>
              <a:ext uri="{FF2B5EF4-FFF2-40B4-BE49-F238E27FC236}">
                <a16:creationId xmlns:a16="http://schemas.microsoft.com/office/drawing/2014/main" id="{F475ADF8-9CE8-0744-8E43-D6AC56C7A413}"/>
              </a:ext>
            </a:extLst>
          </p:cNvPr>
          <p:cNvSpPr>
            <a:spLocks noGrp="1"/>
          </p:cNvSpPr>
          <p:nvPr>
            <p:ph type="title"/>
          </p:nvPr>
        </p:nvSpPr>
        <p:spPr>
          <a:xfrm>
            <a:off x="609600" y="609600"/>
            <a:ext cx="5665807" cy="1325563"/>
          </a:xfrm>
        </p:spPr>
        <p:txBody>
          <a:bodyPr>
            <a:normAutofit/>
          </a:bodyPr>
          <a:lstStyle/>
          <a:p>
            <a:r>
              <a:rPr lang="en-US" sz="3200"/>
              <a:t>Supporting Student Mental Health During </a:t>
            </a:r>
            <a:r>
              <a:rPr lang="en-US" sz="3200" err="1"/>
              <a:t>COViD</a:t>
            </a:r>
            <a:endParaRPr lang="en-US" sz="3200"/>
          </a:p>
        </p:txBody>
      </p:sp>
      <p:sp>
        <p:nvSpPr>
          <p:cNvPr id="21" name="Title 1">
            <a:extLst>
              <a:ext uri="{FF2B5EF4-FFF2-40B4-BE49-F238E27FC236}">
                <a16:creationId xmlns:a16="http://schemas.microsoft.com/office/drawing/2014/main" id="{A37C1755-5AA0-1B45-8898-0B3598BAD77C}"/>
              </a:ext>
            </a:extLst>
          </p:cNvPr>
          <p:cNvSpPr txBox="1">
            <a:spLocks/>
          </p:cNvSpPr>
          <p:nvPr/>
        </p:nvSpPr>
        <p:spPr>
          <a:xfrm>
            <a:off x="609600" y="1981200"/>
            <a:ext cx="4876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2000">
                <a:solidFill>
                  <a:srgbClr val="36557C"/>
                </a:solidFill>
              </a:rPr>
              <a:t>How do we ensure that students benefit from these </a:t>
            </a:r>
            <a:r>
              <a:rPr lang="en-US" sz="2000" i="1">
                <a:solidFill>
                  <a:srgbClr val="36557C"/>
                </a:solidFill>
              </a:rPr>
              <a:t>key ingredients</a:t>
            </a:r>
            <a:r>
              <a:rPr lang="en-US" sz="2000">
                <a:solidFill>
                  <a:srgbClr val="36557C"/>
                </a:solidFill>
              </a:rPr>
              <a:t> during the switch to online/blended learning?</a:t>
            </a:r>
            <a:endParaRPr lang="en-US" sz="2000" i="1">
              <a:solidFill>
                <a:srgbClr val="36557C"/>
              </a:solidFill>
            </a:endParaRPr>
          </a:p>
        </p:txBody>
      </p:sp>
      <p:grpSp>
        <p:nvGrpSpPr>
          <p:cNvPr id="24" name="Group 23">
            <a:extLst>
              <a:ext uri="{FF2B5EF4-FFF2-40B4-BE49-F238E27FC236}">
                <a16:creationId xmlns:a16="http://schemas.microsoft.com/office/drawing/2014/main" id="{E95DFE62-1C78-B747-8871-09F0C5F8A490}"/>
              </a:ext>
            </a:extLst>
          </p:cNvPr>
          <p:cNvGrpSpPr/>
          <p:nvPr/>
        </p:nvGrpSpPr>
        <p:grpSpPr>
          <a:xfrm>
            <a:off x="685800" y="3810000"/>
            <a:ext cx="2599491" cy="609600"/>
            <a:chOff x="685800" y="3429000"/>
            <a:chExt cx="2599491" cy="609600"/>
          </a:xfrm>
        </p:grpSpPr>
        <p:sp>
          <p:nvSpPr>
            <p:cNvPr id="22" name="Rectangle 21">
              <a:extLst>
                <a:ext uri="{FF2B5EF4-FFF2-40B4-BE49-F238E27FC236}">
                  <a16:creationId xmlns:a16="http://schemas.microsoft.com/office/drawing/2014/main" id="{8239BFCA-0BCF-6642-A1AB-11682732333E}"/>
                </a:ext>
              </a:extLst>
            </p:cNvPr>
            <p:cNvSpPr/>
            <p:nvPr/>
          </p:nvSpPr>
          <p:spPr>
            <a:xfrm>
              <a:off x="685800" y="3429000"/>
              <a:ext cx="609600" cy="609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endParaRPr lang="en-US"/>
            </a:p>
          </p:txBody>
        </p:sp>
        <p:sp>
          <p:nvSpPr>
            <p:cNvPr id="23" name="Rectangle 22">
              <a:extLst>
                <a:ext uri="{FF2B5EF4-FFF2-40B4-BE49-F238E27FC236}">
                  <a16:creationId xmlns:a16="http://schemas.microsoft.com/office/drawing/2014/main" id="{016D37BF-732F-D948-8464-F4D9AA5C78E2}"/>
                </a:ext>
              </a:extLst>
            </p:cNvPr>
            <p:cNvSpPr/>
            <p:nvPr/>
          </p:nvSpPr>
          <p:spPr>
            <a:xfrm>
              <a:off x="1447800" y="3581400"/>
              <a:ext cx="1837491" cy="369332"/>
            </a:xfrm>
            <a:prstGeom prst="rect">
              <a:avLst/>
            </a:prstGeom>
          </p:spPr>
          <p:txBody>
            <a:bodyPr wrap="none">
              <a:spAutoFit/>
            </a:bodyPr>
            <a:lstStyle/>
            <a:p>
              <a:r>
                <a:rPr lang="en-US">
                  <a:solidFill>
                    <a:srgbClr val="36557C"/>
                  </a:solidFill>
                </a:rPr>
                <a:t>Regular Check-Ins</a:t>
              </a:r>
              <a:endParaRPr lang="en-US"/>
            </a:p>
          </p:txBody>
        </p:sp>
      </p:grpSp>
      <p:grpSp>
        <p:nvGrpSpPr>
          <p:cNvPr id="25" name="Group 24">
            <a:extLst>
              <a:ext uri="{FF2B5EF4-FFF2-40B4-BE49-F238E27FC236}">
                <a16:creationId xmlns:a16="http://schemas.microsoft.com/office/drawing/2014/main" id="{61DD84C0-06FA-2846-B581-4519B3AE8ABF}"/>
              </a:ext>
            </a:extLst>
          </p:cNvPr>
          <p:cNvGrpSpPr/>
          <p:nvPr/>
        </p:nvGrpSpPr>
        <p:grpSpPr>
          <a:xfrm>
            <a:off x="685800" y="5029200"/>
            <a:ext cx="3268007" cy="609600"/>
            <a:chOff x="685800" y="3429000"/>
            <a:chExt cx="3268007" cy="609600"/>
          </a:xfrm>
        </p:grpSpPr>
        <p:sp>
          <p:nvSpPr>
            <p:cNvPr id="26" name="Rectangle 25">
              <a:extLst>
                <a:ext uri="{FF2B5EF4-FFF2-40B4-BE49-F238E27FC236}">
                  <a16:creationId xmlns:a16="http://schemas.microsoft.com/office/drawing/2014/main" id="{990A588E-1B3E-4842-9A6B-DB28D6945441}"/>
                </a:ext>
              </a:extLst>
            </p:cNvPr>
            <p:cNvSpPr/>
            <p:nvPr/>
          </p:nvSpPr>
          <p:spPr>
            <a:xfrm>
              <a:off x="685800" y="3429000"/>
              <a:ext cx="609600" cy="609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endParaRPr lang="en-US"/>
            </a:p>
          </p:txBody>
        </p:sp>
        <p:sp>
          <p:nvSpPr>
            <p:cNvPr id="27" name="Rectangle 26">
              <a:extLst>
                <a:ext uri="{FF2B5EF4-FFF2-40B4-BE49-F238E27FC236}">
                  <a16:creationId xmlns:a16="http://schemas.microsoft.com/office/drawing/2014/main" id="{415C6ED4-57E1-A64F-BACF-8A86969C150B}"/>
                </a:ext>
              </a:extLst>
            </p:cNvPr>
            <p:cNvSpPr/>
            <p:nvPr/>
          </p:nvSpPr>
          <p:spPr>
            <a:xfrm>
              <a:off x="1447800" y="3581400"/>
              <a:ext cx="2506007" cy="369332"/>
            </a:xfrm>
            <a:prstGeom prst="rect">
              <a:avLst/>
            </a:prstGeom>
          </p:spPr>
          <p:txBody>
            <a:bodyPr wrap="none">
              <a:spAutoFit/>
            </a:bodyPr>
            <a:lstStyle/>
            <a:p>
              <a:r>
                <a:rPr lang="en-US">
                  <a:solidFill>
                    <a:srgbClr val="36557C"/>
                  </a:solidFill>
                </a:rPr>
                <a:t>Modeling healthy coping</a:t>
              </a:r>
              <a:endParaRPr lang="en-US"/>
            </a:p>
          </p:txBody>
        </p:sp>
      </p:grpSp>
      <p:grpSp>
        <p:nvGrpSpPr>
          <p:cNvPr id="28" name="Group 27">
            <a:extLst>
              <a:ext uri="{FF2B5EF4-FFF2-40B4-BE49-F238E27FC236}">
                <a16:creationId xmlns:a16="http://schemas.microsoft.com/office/drawing/2014/main" id="{BCE6978C-24EA-D344-A48E-6DE4975AD012}"/>
              </a:ext>
            </a:extLst>
          </p:cNvPr>
          <p:cNvGrpSpPr/>
          <p:nvPr/>
        </p:nvGrpSpPr>
        <p:grpSpPr>
          <a:xfrm>
            <a:off x="4876800" y="5029200"/>
            <a:ext cx="2242598" cy="609600"/>
            <a:chOff x="685800" y="3429000"/>
            <a:chExt cx="2242598" cy="609600"/>
          </a:xfrm>
        </p:grpSpPr>
        <p:sp>
          <p:nvSpPr>
            <p:cNvPr id="29" name="Rectangle 28">
              <a:extLst>
                <a:ext uri="{FF2B5EF4-FFF2-40B4-BE49-F238E27FC236}">
                  <a16:creationId xmlns:a16="http://schemas.microsoft.com/office/drawing/2014/main" id="{E25ECAAE-9445-AF4B-AB92-A46E4E7A8CE5}"/>
                </a:ext>
              </a:extLst>
            </p:cNvPr>
            <p:cNvSpPr/>
            <p:nvPr/>
          </p:nvSpPr>
          <p:spPr>
            <a:xfrm>
              <a:off x="685800" y="3429000"/>
              <a:ext cx="609600" cy="609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endParaRPr lang="en-US"/>
            </a:p>
          </p:txBody>
        </p:sp>
        <p:sp>
          <p:nvSpPr>
            <p:cNvPr id="30" name="Rectangle 29">
              <a:extLst>
                <a:ext uri="{FF2B5EF4-FFF2-40B4-BE49-F238E27FC236}">
                  <a16:creationId xmlns:a16="http://schemas.microsoft.com/office/drawing/2014/main" id="{BE766548-F16A-A542-9625-EFE703DE1770}"/>
                </a:ext>
              </a:extLst>
            </p:cNvPr>
            <p:cNvSpPr/>
            <p:nvPr/>
          </p:nvSpPr>
          <p:spPr>
            <a:xfrm>
              <a:off x="1447800" y="3581400"/>
              <a:ext cx="1480598" cy="369332"/>
            </a:xfrm>
            <a:prstGeom prst="rect">
              <a:avLst/>
            </a:prstGeom>
          </p:spPr>
          <p:txBody>
            <a:bodyPr wrap="none">
              <a:spAutoFit/>
            </a:bodyPr>
            <a:lstStyle/>
            <a:p>
              <a:r>
                <a:rPr lang="en-US">
                  <a:solidFill>
                    <a:srgbClr val="36557C"/>
                  </a:solidFill>
                </a:rPr>
                <a:t>Best practices</a:t>
              </a:r>
              <a:endParaRPr lang="en-US"/>
            </a:p>
          </p:txBody>
        </p:sp>
      </p:grpSp>
      <p:grpSp>
        <p:nvGrpSpPr>
          <p:cNvPr id="31" name="Group 30">
            <a:extLst>
              <a:ext uri="{FF2B5EF4-FFF2-40B4-BE49-F238E27FC236}">
                <a16:creationId xmlns:a16="http://schemas.microsoft.com/office/drawing/2014/main" id="{96E2FA37-58E5-DE46-B4F4-7C52FBDCA0C5}"/>
              </a:ext>
            </a:extLst>
          </p:cNvPr>
          <p:cNvGrpSpPr/>
          <p:nvPr/>
        </p:nvGrpSpPr>
        <p:grpSpPr>
          <a:xfrm>
            <a:off x="8001000" y="5029200"/>
            <a:ext cx="2610326" cy="609600"/>
            <a:chOff x="685800" y="3429000"/>
            <a:chExt cx="2610326" cy="609600"/>
          </a:xfrm>
        </p:grpSpPr>
        <p:sp>
          <p:nvSpPr>
            <p:cNvPr id="32" name="Rectangle 31">
              <a:extLst>
                <a:ext uri="{FF2B5EF4-FFF2-40B4-BE49-F238E27FC236}">
                  <a16:creationId xmlns:a16="http://schemas.microsoft.com/office/drawing/2014/main" id="{ABA8E88C-2728-C740-A9F3-AE87A8FCF9E1}"/>
                </a:ext>
              </a:extLst>
            </p:cNvPr>
            <p:cNvSpPr/>
            <p:nvPr/>
          </p:nvSpPr>
          <p:spPr>
            <a:xfrm>
              <a:off x="685800" y="3429000"/>
              <a:ext cx="609600" cy="609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endParaRPr lang="en-US"/>
            </a:p>
          </p:txBody>
        </p:sp>
        <p:sp>
          <p:nvSpPr>
            <p:cNvPr id="33" name="Rectangle 32">
              <a:extLst>
                <a:ext uri="{FF2B5EF4-FFF2-40B4-BE49-F238E27FC236}">
                  <a16:creationId xmlns:a16="http://schemas.microsoft.com/office/drawing/2014/main" id="{3E313428-7537-4C43-AFA3-A513293123BD}"/>
                </a:ext>
              </a:extLst>
            </p:cNvPr>
            <p:cNvSpPr/>
            <p:nvPr/>
          </p:nvSpPr>
          <p:spPr>
            <a:xfrm>
              <a:off x="1447800" y="3581400"/>
              <a:ext cx="1848326" cy="369332"/>
            </a:xfrm>
            <a:prstGeom prst="rect">
              <a:avLst/>
            </a:prstGeom>
          </p:spPr>
          <p:txBody>
            <a:bodyPr wrap="none">
              <a:spAutoFit/>
            </a:bodyPr>
            <a:lstStyle/>
            <a:p>
              <a:r>
                <a:rPr lang="en-US">
                  <a:solidFill>
                    <a:srgbClr val="36557C"/>
                  </a:solidFill>
                </a:rPr>
                <a:t>Striving for Equity</a:t>
              </a:r>
              <a:endParaRPr lang="en-US"/>
            </a:p>
          </p:txBody>
        </p:sp>
      </p:grpSp>
    </p:spTree>
    <p:extLst>
      <p:ext uri="{BB962C8B-B14F-4D97-AF65-F5344CB8AC3E}">
        <p14:creationId xmlns:p14="http://schemas.microsoft.com/office/powerpoint/2010/main" val="241665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3B01-4692-47C3-B3B9-9C86A9606885}"/>
              </a:ext>
            </a:extLst>
          </p:cNvPr>
          <p:cNvSpPr>
            <a:spLocks noGrp="1"/>
          </p:cNvSpPr>
          <p:nvPr>
            <p:ph type="title"/>
          </p:nvPr>
        </p:nvSpPr>
        <p:spPr/>
        <p:txBody>
          <a:bodyPr/>
          <a:lstStyle/>
          <a:p>
            <a:r>
              <a:rPr lang="en-US"/>
              <a:t>MTSS/Educator stress</a:t>
            </a:r>
          </a:p>
        </p:txBody>
      </p:sp>
      <p:pic>
        <p:nvPicPr>
          <p:cNvPr id="4" name="Google Shape;284;p17">
            <a:extLst>
              <a:ext uri="{FF2B5EF4-FFF2-40B4-BE49-F238E27FC236}">
                <a16:creationId xmlns:a16="http://schemas.microsoft.com/office/drawing/2014/main" id="{F45A08FB-34EC-BC46-A81E-943C5A6CE354}"/>
              </a:ext>
            </a:extLst>
          </p:cNvPr>
          <p:cNvPicPr preferRelativeResize="0"/>
          <p:nvPr/>
        </p:nvPicPr>
        <p:blipFill rotWithShape="1">
          <a:blip r:embed="rId3">
            <a:alphaModFix/>
          </a:blip>
          <a:srcRect/>
          <a:stretch/>
        </p:blipFill>
        <p:spPr>
          <a:xfrm>
            <a:off x="391885" y="365124"/>
            <a:ext cx="8196945" cy="6127737"/>
          </a:xfrm>
          <a:prstGeom prst="rect">
            <a:avLst/>
          </a:prstGeom>
          <a:noFill/>
          <a:ln>
            <a:noFill/>
          </a:ln>
        </p:spPr>
      </p:pic>
      <p:sp>
        <p:nvSpPr>
          <p:cNvPr id="6" name="Rectangle 5">
            <a:extLst>
              <a:ext uri="{FF2B5EF4-FFF2-40B4-BE49-F238E27FC236}">
                <a16:creationId xmlns:a16="http://schemas.microsoft.com/office/drawing/2014/main" id="{9E38C8ED-1172-264A-9EC1-99D913FE6D0D}"/>
              </a:ext>
            </a:extLst>
          </p:cNvPr>
          <p:cNvSpPr/>
          <p:nvPr/>
        </p:nvSpPr>
        <p:spPr>
          <a:xfrm>
            <a:off x="7805056" y="365122"/>
            <a:ext cx="4223657" cy="6127734"/>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7" name="Rectangle 6">
            <a:extLst>
              <a:ext uri="{FF2B5EF4-FFF2-40B4-BE49-F238E27FC236}">
                <a16:creationId xmlns:a16="http://schemas.microsoft.com/office/drawing/2014/main" id="{3D93B4AB-97BB-9049-86B1-1DFA6B9A4F1C}"/>
              </a:ext>
            </a:extLst>
          </p:cNvPr>
          <p:cNvSpPr/>
          <p:nvPr/>
        </p:nvSpPr>
        <p:spPr>
          <a:xfrm>
            <a:off x="391885" y="365123"/>
            <a:ext cx="7413171" cy="6127737"/>
          </a:xfrm>
          <a:prstGeom prst="rect">
            <a:avLst/>
          </a:prstGeom>
          <a:solidFill>
            <a:srgbClr val="36557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FDEC1D7-7E97-9F47-9C91-C45BBD02DE01}"/>
              </a:ext>
            </a:extLst>
          </p:cNvPr>
          <p:cNvCxnSpPr/>
          <p:nvPr/>
        </p:nvCxnSpPr>
        <p:spPr>
          <a:xfrm>
            <a:off x="9241970" y="4966433"/>
            <a:ext cx="13498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5E1B50F-366C-AB40-9532-F551BA1AB133}"/>
              </a:ext>
            </a:extLst>
          </p:cNvPr>
          <p:cNvSpPr/>
          <p:nvPr/>
        </p:nvSpPr>
        <p:spPr>
          <a:xfrm>
            <a:off x="8278586" y="1967464"/>
            <a:ext cx="3385458" cy="2677656"/>
          </a:xfrm>
          <a:prstGeom prst="rect">
            <a:avLst/>
          </a:prstGeom>
        </p:spPr>
        <p:txBody>
          <a:bodyPr wrap="square">
            <a:spAutoFit/>
          </a:bodyPr>
          <a:lstStyle/>
          <a:p>
            <a:pPr algn="ctr"/>
            <a:r>
              <a:rPr lang="en-US" sz="2400" dirty="0">
                <a:solidFill>
                  <a:schemeClr val="bg1"/>
                </a:solidFill>
              </a:rPr>
              <a:t>If educators are overly stressed, trying to implement school-based mental health supports and SEL is like building a house on a crumbling foundation.</a:t>
            </a:r>
          </a:p>
        </p:txBody>
      </p:sp>
    </p:spTree>
    <p:extLst>
      <p:ext uri="{BB962C8B-B14F-4D97-AF65-F5344CB8AC3E}">
        <p14:creationId xmlns:p14="http://schemas.microsoft.com/office/powerpoint/2010/main" val="65751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0815-7473-4B3D-B3C0-34D6989946F7}"/>
              </a:ext>
            </a:extLst>
          </p:cNvPr>
          <p:cNvSpPr>
            <a:spLocks noGrp="1"/>
          </p:cNvSpPr>
          <p:nvPr>
            <p:ph type="title"/>
          </p:nvPr>
        </p:nvSpPr>
        <p:spPr>
          <a:xfrm>
            <a:off x="1115993" y="547024"/>
            <a:ext cx="5665807" cy="1325563"/>
          </a:xfrm>
        </p:spPr>
        <p:txBody>
          <a:bodyPr>
            <a:normAutofit fontScale="90000"/>
          </a:bodyPr>
          <a:lstStyle/>
          <a:p>
            <a:r>
              <a:rPr lang="en-US" sz="4000" dirty="0"/>
              <a:t>Sources of educator stress</a:t>
            </a:r>
            <a:br>
              <a:rPr lang="en-US" sz="4000" dirty="0"/>
            </a:br>
            <a:r>
              <a:rPr lang="en-US" sz="4000" dirty="0"/>
              <a:t>(pre &amp; post COVID)</a:t>
            </a:r>
          </a:p>
        </p:txBody>
      </p:sp>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93;p18">
            <a:extLst>
              <a:ext uri="{FF2B5EF4-FFF2-40B4-BE49-F238E27FC236}">
                <a16:creationId xmlns:a16="http://schemas.microsoft.com/office/drawing/2014/main" id="{7BD5AF54-0E71-6D46-A633-8A99798C4EB9}"/>
              </a:ext>
            </a:extLst>
          </p:cNvPr>
          <p:cNvSpPr/>
          <p:nvPr/>
        </p:nvSpPr>
        <p:spPr>
          <a:xfrm>
            <a:off x="2133600" y="3200400"/>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10" name="Google Shape;293;p18">
            <a:extLst>
              <a:ext uri="{FF2B5EF4-FFF2-40B4-BE49-F238E27FC236}">
                <a16:creationId xmlns:a16="http://schemas.microsoft.com/office/drawing/2014/main" id="{FA05219A-A9D6-9E40-A89C-598D3526F07C}"/>
              </a:ext>
            </a:extLst>
          </p:cNvPr>
          <p:cNvSpPr/>
          <p:nvPr/>
        </p:nvSpPr>
        <p:spPr>
          <a:xfrm>
            <a:off x="7000754" y="336919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a:off x="8753354" y="3368233"/>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Tree>
    <p:extLst>
      <p:ext uri="{BB962C8B-B14F-4D97-AF65-F5344CB8AC3E}">
        <p14:creationId xmlns:p14="http://schemas.microsoft.com/office/powerpoint/2010/main" val="116444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289208">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93;p18">
            <a:extLst>
              <a:ext uri="{FF2B5EF4-FFF2-40B4-BE49-F238E27FC236}">
                <a16:creationId xmlns:a16="http://schemas.microsoft.com/office/drawing/2014/main" id="{7BD5AF54-0E71-6D46-A633-8A99798C4EB9}"/>
              </a:ext>
            </a:extLst>
          </p:cNvPr>
          <p:cNvSpPr/>
          <p:nvPr/>
        </p:nvSpPr>
        <p:spPr>
          <a:xfrm rot="289208">
            <a:off x="2330579" y="2922726"/>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10" name="Google Shape;293;p18">
            <a:extLst>
              <a:ext uri="{FF2B5EF4-FFF2-40B4-BE49-F238E27FC236}">
                <a16:creationId xmlns:a16="http://schemas.microsoft.com/office/drawing/2014/main" id="{FA05219A-A9D6-9E40-A89C-598D3526F07C}"/>
              </a:ext>
            </a:extLst>
          </p:cNvPr>
          <p:cNvSpPr/>
          <p:nvPr/>
        </p:nvSpPr>
        <p:spPr>
          <a:xfrm rot="289208">
            <a:off x="6286625" y="3477854"/>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289208">
            <a:off x="8039226" y="364954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9" name="Google Shape;293;p18">
            <a:extLst>
              <a:ext uri="{FF2B5EF4-FFF2-40B4-BE49-F238E27FC236}">
                <a16:creationId xmlns:a16="http://schemas.microsoft.com/office/drawing/2014/main" id="{C380D9FD-180B-4F4C-8D24-FFAE10AD8CDD}"/>
              </a:ext>
            </a:extLst>
          </p:cNvPr>
          <p:cNvSpPr/>
          <p:nvPr/>
        </p:nvSpPr>
        <p:spPr>
          <a:xfrm rot="306154">
            <a:off x="8354618" y="2603054"/>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insufficient funding &amp; resources</a:t>
            </a:r>
          </a:p>
        </p:txBody>
      </p:sp>
      <p:sp>
        <p:nvSpPr>
          <p:cNvPr id="12" name="Google Shape;293;p18">
            <a:extLst>
              <a:ext uri="{FF2B5EF4-FFF2-40B4-BE49-F238E27FC236}">
                <a16:creationId xmlns:a16="http://schemas.microsoft.com/office/drawing/2014/main" id="{C94AC9A8-71FC-7746-8972-0D3A830E1D29}"/>
              </a:ext>
            </a:extLst>
          </p:cNvPr>
          <p:cNvSpPr/>
          <p:nvPr/>
        </p:nvSpPr>
        <p:spPr>
          <a:xfrm rot="299965">
            <a:off x="9793129" y="3804406"/>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not enough time!</a:t>
            </a:r>
          </a:p>
        </p:txBody>
      </p:sp>
      <p:sp>
        <p:nvSpPr>
          <p:cNvPr id="13" name="Google Shape;293;p18">
            <a:extLst>
              <a:ext uri="{FF2B5EF4-FFF2-40B4-BE49-F238E27FC236}">
                <a16:creationId xmlns:a16="http://schemas.microsoft.com/office/drawing/2014/main" id="{2A9F5A93-483C-F24E-9A02-3B4F9518A835}"/>
              </a:ext>
            </a:extLst>
          </p:cNvPr>
          <p:cNvSpPr/>
          <p:nvPr/>
        </p:nvSpPr>
        <p:spPr>
          <a:xfrm rot="334930">
            <a:off x="10102110" y="274556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policy &amp; accountability measures</a:t>
            </a:r>
          </a:p>
        </p:txBody>
      </p:sp>
      <p:sp>
        <p:nvSpPr>
          <p:cNvPr id="14" name="Google Shape;293;p18">
            <a:extLst>
              <a:ext uri="{FF2B5EF4-FFF2-40B4-BE49-F238E27FC236}">
                <a16:creationId xmlns:a16="http://schemas.microsoft.com/office/drawing/2014/main" id="{EC882456-F4AB-9949-BDA0-19E5F6223545}"/>
              </a:ext>
            </a:extLst>
          </p:cNvPr>
          <p:cNvSpPr/>
          <p:nvPr/>
        </p:nvSpPr>
        <p:spPr>
          <a:xfrm rot="313488">
            <a:off x="6518156" y="2435893"/>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inequities</a:t>
            </a:r>
          </a:p>
        </p:txBody>
      </p:sp>
      <p:sp>
        <p:nvSpPr>
          <p:cNvPr id="16" name="Title 1">
            <a:extLst>
              <a:ext uri="{FF2B5EF4-FFF2-40B4-BE49-F238E27FC236}">
                <a16:creationId xmlns:a16="http://schemas.microsoft.com/office/drawing/2014/main" id="{C63FE9E1-0041-5B42-AE87-10F86616E3D3}"/>
              </a:ext>
            </a:extLst>
          </p:cNvPr>
          <p:cNvSpPr txBox="1">
            <a:spLocks/>
          </p:cNvSpPr>
          <p:nvPr/>
        </p:nvSpPr>
        <p:spPr>
          <a:xfrm>
            <a:off x="1115993" y="547024"/>
            <a:ext cx="5665807"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Sources of educator stress</a:t>
            </a:r>
            <a:br>
              <a:rPr lang="en-US" sz="4000"/>
            </a:br>
            <a:r>
              <a:rPr lang="en-US" sz="4000"/>
              <a:t>(pre &amp; post COVID)</a:t>
            </a:r>
            <a:endParaRPr lang="en-US" sz="4000" dirty="0"/>
          </a:p>
        </p:txBody>
      </p:sp>
    </p:spTree>
    <p:extLst>
      <p:ext uri="{BB962C8B-B14F-4D97-AF65-F5344CB8AC3E}">
        <p14:creationId xmlns:p14="http://schemas.microsoft.com/office/powerpoint/2010/main" val="742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139044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714109">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p18">
            <a:extLst>
              <a:ext uri="{FF2B5EF4-FFF2-40B4-BE49-F238E27FC236}">
                <a16:creationId xmlns:a16="http://schemas.microsoft.com/office/drawing/2014/main" id="{C01BDFFE-A8B8-6B42-AB3F-B581B6BA1DC9}"/>
              </a:ext>
            </a:extLst>
          </p:cNvPr>
          <p:cNvSpPr/>
          <p:nvPr/>
        </p:nvSpPr>
        <p:spPr>
          <a:xfrm rot="635542">
            <a:off x="10134284" y="21257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distance learning</a:t>
            </a:r>
          </a:p>
        </p:txBody>
      </p:sp>
      <p:sp>
        <p:nvSpPr>
          <p:cNvPr id="8" name="Google Shape;293;p18">
            <a:extLst>
              <a:ext uri="{FF2B5EF4-FFF2-40B4-BE49-F238E27FC236}">
                <a16:creationId xmlns:a16="http://schemas.microsoft.com/office/drawing/2014/main" id="{7BD5AF54-0E71-6D46-A633-8A99798C4EB9}"/>
              </a:ext>
            </a:extLst>
          </p:cNvPr>
          <p:cNvSpPr/>
          <p:nvPr/>
        </p:nvSpPr>
        <p:spPr>
          <a:xfrm rot="768391">
            <a:off x="2302830" y="2562207"/>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9" name="Google Shape;293;p18">
            <a:extLst>
              <a:ext uri="{FF2B5EF4-FFF2-40B4-BE49-F238E27FC236}">
                <a16:creationId xmlns:a16="http://schemas.microsoft.com/office/drawing/2014/main" id="{4DB568D8-7704-AB43-9853-A3B6BEB58B81}"/>
              </a:ext>
            </a:extLst>
          </p:cNvPr>
          <p:cNvSpPr/>
          <p:nvPr/>
        </p:nvSpPr>
        <p:spPr>
          <a:xfrm rot="722279">
            <a:off x="6332286" y="244866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inequities</a:t>
            </a:r>
          </a:p>
        </p:txBody>
      </p:sp>
      <p:sp>
        <p:nvSpPr>
          <p:cNvPr id="10" name="Google Shape;293;p18">
            <a:extLst>
              <a:ext uri="{FF2B5EF4-FFF2-40B4-BE49-F238E27FC236}">
                <a16:creationId xmlns:a16="http://schemas.microsoft.com/office/drawing/2014/main" id="{FA05219A-A9D6-9E40-A89C-598D3526F07C}"/>
              </a:ext>
            </a:extLst>
          </p:cNvPr>
          <p:cNvSpPr/>
          <p:nvPr/>
        </p:nvSpPr>
        <p:spPr>
          <a:xfrm rot="622666">
            <a:off x="5789645" y="3418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622666">
            <a:off x="7542245" y="3799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12" name="Google Shape;293;p18">
            <a:extLst>
              <a:ext uri="{FF2B5EF4-FFF2-40B4-BE49-F238E27FC236}">
                <a16:creationId xmlns:a16="http://schemas.microsoft.com/office/drawing/2014/main" id="{D76FF518-D822-A441-85FF-1120BBDC6929}"/>
              </a:ext>
            </a:extLst>
          </p:cNvPr>
          <p:cNvSpPr/>
          <p:nvPr/>
        </p:nvSpPr>
        <p:spPr>
          <a:xfrm rot="622666">
            <a:off x="8075646" y="28087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insufficient funding &amp; resources</a:t>
            </a:r>
          </a:p>
        </p:txBody>
      </p:sp>
      <p:sp>
        <p:nvSpPr>
          <p:cNvPr id="13" name="Google Shape;293;p18">
            <a:extLst>
              <a:ext uri="{FF2B5EF4-FFF2-40B4-BE49-F238E27FC236}">
                <a16:creationId xmlns:a16="http://schemas.microsoft.com/office/drawing/2014/main" id="{0C53DC34-1502-DE44-BAE5-4CA14837CB8E}"/>
              </a:ext>
            </a:extLst>
          </p:cNvPr>
          <p:cNvSpPr/>
          <p:nvPr/>
        </p:nvSpPr>
        <p:spPr>
          <a:xfrm rot="622666">
            <a:off x="9828246" y="318978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policy &amp; accountability measures</a:t>
            </a:r>
          </a:p>
        </p:txBody>
      </p:sp>
      <p:sp>
        <p:nvSpPr>
          <p:cNvPr id="14" name="Google Shape;293;p18">
            <a:extLst>
              <a:ext uri="{FF2B5EF4-FFF2-40B4-BE49-F238E27FC236}">
                <a16:creationId xmlns:a16="http://schemas.microsoft.com/office/drawing/2014/main" id="{BE51006A-4B6D-794A-99C6-809BF313AB9F}"/>
              </a:ext>
            </a:extLst>
          </p:cNvPr>
          <p:cNvSpPr/>
          <p:nvPr/>
        </p:nvSpPr>
        <p:spPr>
          <a:xfrm rot="689938">
            <a:off x="9294846" y="4180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not enough time!</a:t>
            </a:r>
          </a:p>
        </p:txBody>
      </p:sp>
      <p:sp>
        <p:nvSpPr>
          <p:cNvPr id="15" name="Google Shape;293;p18">
            <a:extLst>
              <a:ext uri="{FF2B5EF4-FFF2-40B4-BE49-F238E27FC236}">
                <a16:creationId xmlns:a16="http://schemas.microsoft.com/office/drawing/2014/main" id="{2FE530C5-CEC7-8D43-B678-30126FB9F353}"/>
              </a:ext>
            </a:extLst>
          </p:cNvPr>
          <p:cNvSpPr/>
          <p:nvPr/>
        </p:nvSpPr>
        <p:spPr>
          <a:xfrm rot="635542">
            <a:off x="8305483" y="1744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de-funding of schools</a:t>
            </a:r>
          </a:p>
        </p:txBody>
      </p:sp>
      <p:sp>
        <p:nvSpPr>
          <p:cNvPr id="16" name="Google Shape;293;p18">
            <a:extLst>
              <a:ext uri="{FF2B5EF4-FFF2-40B4-BE49-F238E27FC236}">
                <a16:creationId xmlns:a16="http://schemas.microsoft.com/office/drawing/2014/main" id="{2F9A263F-7AF2-0549-B875-8B54B7072BF5}"/>
              </a:ext>
            </a:extLst>
          </p:cNvPr>
          <p:cNvSpPr/>
          <p:nvPr/>
        </p:nvSpPr>
        <p:spPr>
          <a:xfrm rot="635542">
            <a:off x="6476683" y="1363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frustrated parents</a:t>
            </a:r>
          </a:p>
        </p:txBody>
      </p:sp>
      <p:sp>
        <p:nvSpPr>
          <p:cNvPr id="17" name="Google Shape;293;p18">
            <a:extLst>
              <a:ext uri="{FF2B5EF4-FFF2-40B4-BE49-F238E27FC236}">
                <a16:creationId xmlns:a16="http://schemas.microsoft.com/office/drawing/2014/main" id="{33A11B67-2412-A94B-8676-3A6D39A72339}"/>
              </a:ext>
            </a:extLst>
          </p:cNvPr>
          <p:cNvSpPr/>
          <p:nvPr/>
        </p:nvSpPr>
        <p:spPr>
          <a:xfrm rot="635542">
            <a:off x="9448483" y="8303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personal health concerns</a:t>
            </a:r>
          </a:p>
        </p:txBody>
      </p:sp>
      <p:sp>
        <p:nvSpPr>
          <p:cNvPr id="18" name="Google Shape;293;p18">
            <a:extLst>
              <a:ext uri="{FF2B5EF4-FFF2-40B4-BE49-F238E27FC236}">
                <a16:creationId xmlns:a16="http://schemas.microsoft.com/office/drawing/2014/main" id="{DA881A85-FF9B-2C46-92E5-FC58A6B48C31}"/>
              </a:ext>
            </a:extLst>
          </p:cNvPr>
          <p:cNvSpPr/>
          <p:nvPr/>
        </p:nvSpPr>
        <p:spPr>
          <a:xfrm rot="635542">
            <a:off x="7695884" y="5255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worries about loved ones</a:t>
            </a:r>
          </a:p>
        </p:txBody>
      </p:sp>
      <p:sp>
        <p:nvSpPr>
          <p:cNvPr id="20" name="Title 1">
            <a:extLst>
              <a:ext uri="{FF2B5EF4-FFF2-40B4-BE49-F238E27FC236}">
                <a16:creationId xmlns:a16="http://schemas.microsoft.com/office/drawing/2014/main" id="{ECE89F01-1C41-2F47-8822-532F733DEE92}"/>
              </a:ext>
            </a:extLst>
          </p:cNvPr>
          <p:cNvSpPr txBox="1">
            <a:spLocks/>
          </p:cNvSpPr>
          <p:nvPr/>
        </p:nvSpPr>
        <p:spPr>
          <a:xfrm>
            <a:off x="1115993" y="547024"/>
            <a:ext cx="5665807"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Sources of educator stress</a:t>
            </a:r>
            <a:br>
              <a:rPr lang="en-US" sz="4000"/>
            </a:br>
            <a:r>
              <a:rPr lang="en-US" sz="4000"/>
              <a:t>(pre &amp; post COVID)</a:t>
            </a:r>
            <a:endParaRPr lang="en-US" sz="4000" dirty="0"/>
          </a:p>
        </p:txBody>
      </p:sp>
    </p:spTree>
    <p:extLst>
      <p:ext uri="{BB962C8B-B14F-4D97-AF65-F5344CB8AC3E}">
        <p14:creationId xmlns:p14="http://schemas.microsoft.com/office/powerpoint/2010/main" val="3127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65;p16">
            <a:extLst>
              <a:ext uri="{FF2B5EF4-FFF2-40B4-BE49-F238E27FC236}">
                <a16:creationId xmlns:a16="http://schemas.microsoft.com/office/drawing/2014/main" id="{5479A366-40F5-5F43-9010-F1AEDDE44B47}"/>
              </a:ext>
            </a:extLst>
          </p:cNvPr>
          <p:cNvSpPr txBox="1"/>
          <p:nvPr/>
        </p:nvSpPr>
        <p:spPr>
          <a:xfrm>
            <a:off x="1600200" y="19812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Teacher stress and burnout is common, and reactive approaches are insufficient.</a:t>
            </a:r>
            <a:endParaRPr sz="1600"/>
          </a:p>
        </p:txBody>
      </p:sp>
      <p:pic>
        <p:nvPicPr>
          <p:cNvPr id="14" name="Graphic 13" descr="Smiling face with no fill">
            <a:extLst>
              <a:ext uri="{FF2B5EF4-FFF2-40B4-BE49-F238E27FC236}">
                <a16:creationId xmlns:a16="http://schemas.microsoft.com/office/drawing/2014/main" id="{61793FF6-94F2-4B4F-8980-CA8380D113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2200" y="914400"/>
            <a:ext cx="685800" cy="685800"/>
          </a:xfrm>
          <a:prstGeom prst="rect">
            <a:avLst/>
          </a:prstGeom>
        </p:spPr>
      </p:pic>
      <p:sp>
        <p:nvSpPr>
          <p:cNvPr id="3" name="Rectangle 2">
            <a:extLst>
              <a:ext uri="{FF2B5EF4-FFF2-40B4-BE49-F238E27FC236}">
                <a16:creationId xmlns:a16="http://schemas.microsoft.com/office/drawing/2014/main" id="{8DF4BE27-9AC2-B84E-8B61-53407245395A}"/>
              </a:ext>
            </a:extLst>
          </p:cNvPr>
          <p:cNvSpPr/>
          <p:nvPr/>
        </p:nvSpPr>
        <p:spPr>
          <a:xfrm>
            <a:off x="1524000" y="1611868"/>
            <a:ext cx="2446311" cy="369332"/>
          </a:xfrm>
          <a:prstGeom prst="rect">
            <a:avLst/>
          </a:prstGeom>
        </p:spPr>
        <p:txBody>
          <a:bodyPr wrap="none">
            <a:spAutoFit/>
          </a:bodyPr>
          <a:lstStyle/>
          <a:p>
            <a:r>
              <a:rPr lang="en-US">
                <a:solidFill>
                  <a:schemeClr val="dk1"/>
                </a:solidFill>
                <a:cs typeface="Calibri"/>
                <a:sym typeface="Calibri"/>
              </a:rPr>
              <a:t>A PUBLIC HEALTH CRISIS</a:t>
            </a:r>
            <a:endParaRPr lang="en-US"/>
          </a:p>
        </p:txBody>
      </p:sp>
      <p:sp>
        <p:nvSpPr>
          <p:cNvPr id="17" name="Google Shape;265;p16">
            <a:extLst>
              <a:ext uri="{FF2B5EF4-FFF2-40B4-BE49-F238E27FC236}">
                <a16:creationId xmlns:a16="http://schemas.microsoft.com/office/drawing/2014/main" id="{9C8D89FC-02A2-C84A-AAFA-074C98819D14}"/>
              </a:ext>
            </a:extLst>
          </p:cNvPr>
          <p:cNvSpPr txBox="1"/>
          <p:nvPr/>
        </p:nvSpPr>
        <p:spPr>
          <a:xfrm>
            <a:off x="4991100" y="20574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We have a duty to help promote healthy school, family, and community environments.</a:t>
            </a:r>
            <a:endParaRPr sz="1600"/>
          </a:p>
        </p:txBody>
      </p:sp>
      <p:pic>
        <p:nvPicPr>
          <p:cNvPr id="20" name="Graphic 19" descr="Smiling face with no fill">
            <a:extLst>
              <a:ext uri="{FF2B5EF4-FFF2-40B4-BE49-F238E27FC236}">
                <a16:creationId xmlns:a16="http://schemas.microsoft.com/office/drawing/2014/main" id="{0A05C476-3198-4B44-9E53-489482520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3100" y="990600"/>
            <a:ext cx="685800" cy="685800"/>
          </a:xfrm>
          <a:prstGeom prst="rect">
            <a:avLst/>
          </a:prstGeom>
        </p:spPr>
      </p:pic>
      <p:sp>
        <p:nvSpPr>
          <p:cNvPr id="22" name="Rectangle 21">
            <a:extLst>
              <a:ext uri="{FF2B5EF4-FFF2-40B4-BE49-F238E27FC236}">
                <a16:creationId xmlns:a16="http://schemas.microsoft.com/office/drawing/2014/main" id="{04FD4EC8-4DE4-C548-BB09-D03F4C8F92C7}"/>
              </a:ext>
            </a:extLst>
          </p:cNvPr>
          <p:cNvSpPr/>
          <p:nvPr/>
        </p:nvSpPr>
        <p:spPr>
          <a:xfrm>
            <a:off x="4639062" y="1676400"/>
            <a:ext cx="2913875" cy="369332"/>
          </a:xfrm>
          <a:prstGeom prst="rect">
            <a:avLst/>
          </a:prstGeom>
        </p:spPr>
        <p:txBody>
          <a:bodyPr wrap="none">
            <a:spAutoFit/>
          </a:bodyPr>
          <a:lstStyle/>
          <a:p>
            <a:r>
              <a:rPr lang="en-US">
                <a:solidFill>
                  <a:schemeClr val="dk1"/>
                </a:solidFill>
                <a:cs typeface="Calibri"/>
                <a:sym typeface="Calibri"/>
              </a:rPr>
              <a:t>AN ETHICAL RESPONSABILITY</a:t>
            </a:r>
            <a:endParaRPr lang="en-US"/>
          </a:p>
        </p:txBody>
      </p:sp>
      <p:sp>
        <p:nvSpPr>
          <p:cNvPr id="23" name="Google Shape;265;p16">
            <a:extLst>
              <a:ext uri="{FF2B5EF4-FFF2-40B4-BE49-F238E27FC236}">
                <a16:creationId xmlns:a16="http://schemas.microsoft.com/office/drawing/2014/main" id="{536099AC-3521-CC46-B7D5-005EA55D40F3}"/>
              </a:ext>
            </a:extLst>
          </p:cNvPr>
          <p:cNvSpPr txBox="1"/>
          <p:nvPr/>
        </p:nvSpPr>
        <p:spPr>
          <a:xfrm>
            <a:off x="8382000" y="20574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Teacher stress impacts delivery of evidence-based instruction and behavioral supports.</a:t>
            </a:r>
            <a:endParaRPr sz="1600"/>
          </a:p>
        </p:txBody>
      </p:sp>
      <p:pic>
        <p:nvPicPr>
          <p:cNvPr id="24" name="Graphic 23" descr="Smiling face with no fill">
            <a:extLst>
              <a:ext uri="{FF2B5EF4-FFF2-40B4-BE49-F238E27FC236}">
                <a16:creationId xmlns:a16="http://schemas.microsoft.com/office/drawing/2014/main" id="{E6D1055E-70B1-1043-8D95-6078573950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00" y="1066800"/>
            <a:ext cx="685800" cy="685800"/>
          </a:xfrm>
          <a:prstGeom prst="rect">
            <a:avLst/>
          </a:prstGeom>
        </p:spPr>
      </p:pic>
      <p:sp>
        <p:nvSpPr>
          <p:cNvPr id="25" name="Rectangle 24">
            <a:extLst>
              <a:ext uri="{FF2B5EF4-FFF2-40B4-BE49-F238E27FC236}">
                <a16:creationId xmlns:a16="http://schemas.microsoft.com/office/drawing/2014/main" id="{BD11FDE5-0CA2-1048-8D83-7E6380A93F3E}"/>
              </a:ext>
            </a:extLst>
          </p:cNvPr>
          <p:cNvSpPr/>
          <p:nvPr/>
        </p:nvSpPr>
        <p:spPr>
          <a:xfrm>
            <a:off x="7924800" y="1676400"/>
            <a:ext cx="3093667" cy="369332"/>
          </a:xfrm>
          <a:prstGeom prst="rect">
            <a:avLst/>
          </a:prstGeom>
        </p:spPr>
        <p:txBody>
          <a:bodyPr wrap="none">
            <a:spAutoFit/>
          </a:bodyPr>
          <a:lstStyle/>
          <a:p>
            <a:r>
              <a:rPr lang="en-US">
                <a:solidFill>
                  <a:schemeClr val="dk1"/>
                </a:solidFill>
                <a:cs typeface="Calibri"/>
                <a:sym typeface="Calibri"/>
              </a:rPr>
              <a:t>IMPACTS STUDENT OUTCOMES</a:t>
            </a:r>
            <a:endParaRPr lang="en-US"/>
          </a:p>
        </p:txBody>
      </p:sp>
      <p:sp>
        <p:nvSpPr>
          <p:cNvPr id="27" name="Google Shape;265;p16">
            <a:extLst>
              <a:ext uri="{FF2B5EF4-FFF2-40B4-BE49-F238E27FC236}">
                <a16:creationId xmlns:a16="http://schemas.microsoft.com/office/drawing/2014/main" id="{9B7124D6-8BD2-B54C-928F-6A933B2150B6}"/>
              </a:ext>
            </a:extLst>
          </p:cNvPr>
          <p:cNvSpPr txBox="1"/>
          <p:nvPr/>
        </p:nvSpPr>
        <p:spPr>
          <a:xfrm>
            <a:off x="1524000" y="41910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Teacher stress and burnout is common, and reactive approaches are insufficient.</a:t>
            </a:r>
            <a:endParaRPr sz="1600"/>
          </a:p>
        </p:txBody>
      </p:sp>
      <p:pic>
        <p:nvPicPr>
          <p:cNvPr id="29" name="Graphic 28" descr="Smiling face with no fill">
            <a:extLst>
              <a:ext uri="{FF2B5EF4-FFF2-40B4-BE49-F238E27FC236}">
                <a16:creationId xmlns:a16="http://schemas.microsoft.com/office/drawing/2014/main" id="{65358326-5840-814E-A990-2901758E44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6000" y="3124200"/>
            <a:ext cx="685800" cy="685800"/>
          </a:xfrm>
          <a:prstGeom prst="rect">
            <a:avLst/>
          </a:prstGeom>
        </p:spPr>
      </p:pic>
      <p:sp>
        <p:nvSpPr>
          <p:cNvPr id="30" name="Rectangle 29">
            <a:extLst>
              <a:ext uri="{FF2B5EF4-FFF2-40B4-BE49-F238E27FC236}">
                <a16:creationId xmlns:a16="http://schemas.microsoft.com/office/drawing/2014/main" id="{CAB62E7C-CC6B-9947-8CE0-2D8D3B215CDF}"/>
              </a:ext>
            </a:extLst>
          </p:cNvPr>
          <p:cNvSpPr/>
          <p:nvPr/>
        </p:nvSpPr>
        <p:spPr>
          <a:xfrm>
            <a:off x="1295400" y="3886200"/>
            <a:ext cx="2677464" cy="369332"/>
          </a:xfrm>
          <a:prstGeom prst="rect">
            <a:avLst/>
          </a:prstGeom>
        </p:spPr>
        <p:txBody>
          <a:bodyPr wrap="none">
            <a:spAutoFit/>
          </a:bodyPr>
          <a:lstStyle/>
          <a:p>
            <a:r>
              <a:rPr lang="en-US">
                <a:solidFill>
                  <a:schemeClr val="dk1"/>
                </a:solidFill>
                <a:cs typeface="Calibri"/>
                <a:sym typeface="Calibri"/>
              </a:rPr>
              <a:t>AFFECTS SCHOOL CLIMATE</a:t>
            </a:r>
            <a:endParaRPr lang="en-US"/>
          </a:p>
        </p:txBody>
      </p:sp>
      <p:sp>
        <p:nvSpPr>
          <p:cNvPr id="31" name="Google Shape;265;p16">
            <a:extLst>
              <a:ext uri="{FF2B5EF4-FFF2-40B4-BE49-F238E27FC236}">
                <a16:creationId xmlns:a16="http://schemas.microsoft.com/office/drawing/2014/main" id="{C2F63EEE-E76E-B245-8043-246240CC2F6B}"/>
              </a:ext>
            </a:extLst>
          </p:cNvPr>
          <p:cNvSpPr txBox="1"/>
          <p:nvPr/>
        </p:nvSpPr>
        <p:spPr>
          <a:xfrm>
            <a:off x="4991100" y="42672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Teacher stress and burnout is common, and reactive approaches are insufficient.</a:t>
            </a:r>
            <a:endParaRPr sz="1600"/>
          </a:p>
        </p:txBody>
      </p:sp>
      <p:pic>
        <p:nvPicPr>
          <p:cNvPr id="33" name="Graphic 32" descr="Smiling face with no fill">
            <a:extLst>
              <a:ext uri="{FF2B5EF4-FFF2-40B4-BE49-F238E27FC236}">
                <a16:creationId xmlns:a16="http://schemas.microsoft.com/office/drawing/2014/main" id="{CE059F3D-32B5-7C4D-BDDD-351F83E70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3100" y="3200400"/>
            <a:ext cx="685800" cy="685800"/>
          </a:xfrm>
          <a:prstGeom prst="rect">
            <a:avLst/>
          </a:prstGeom>
        </p:spPr>
      </p:pic>
      <p:sp>
        <p:nvSpPr>
          <p:cNvPr id="34" name="Rectangle 33">
            <a:extLst>
              <a:ext uri="{FF2B5EF4-FFF2-40B4-BE49-F238E27FC236}">
                <a16:creationId xmlns:a16="http://schemas.microsoft.com/office/drawing/2014/main" id="{C8AAFFDB-08B4-9546-BC47-18B15B95BBAF}"/>
              </a:ext>
            </a:extLst>
          </p:cNvPr>
          <p:cNvSpPr/>
          <p:nvPr/>
        </p:nvSpPr>
        <p:spPr>
          <a:xfrm>
            <a:off x="4914900" y="3897868"/>
            <a:ext cx="2446311" cy="369332"/>
          </a:xfrm>
          <a:prstGeom prst="rect">
            <a:avLst/>
          </a:prstGeom>
        </p:spPr>
        <p:txBody>
          <a:bodyPr wrap="none">
            <a:spAutoFit/>
          </a:bodyPr>
          <a:lstStyle/>
          <a:p>
            <a:r>
              <a:rPr lang="en-US">
                <a:solidFill>
                  <a:schemeClr val="dk1"/>
                </a:solidFill>
                <a:cs typeface="Calibri"/>
                <a:sym typeface="Calibri"/>
              </a:rPr>
              <a:t>A PUBLIC HEALTH CRISIS</a:t>
            </a:r>
            <a:endParaRPr lang="en-US"/>
          </a:p>
        </p:txBody>
      </p:sp>
      <p:sp>
        <p:nvSpPr>
          <p:cNvPr id="35" name="Google Shape;265;p16">
            <a:extLst>
              <a:ext uri="{FF2B5EF4-FFF2-40B4-BE49-F238E27FC236}">
                <a16:creationId xmlns:a16="http://schemas.microsoft.com/office/drawing/2014/main" id="{69FEC770-11F2-C143-847A-306B27E81C92}"/>
              </a:ext>
            </a:extLst>
          </p:cNvPr>
          <p:cNvSpPr txBox="1"/>
          <p:nvPr/>
        </p:nvSpPr>
        <p:spPr>
          <a:xfrm>
            <a:off x="8458200" y="4343400"/>
            <a:ext cx="22098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Teacher stress and burnout is common, and reactive approaches are insufficient.</a:t>
            </a:r>
            <a:endParaRPr sz="1600"/>
          </a:p>
        </p:txBody>
      </p:sp>
      <p:pic>
        <p:nvPicPr>
          <p:cNvPr id="36" name="Graphic 35" descr="Smiling face with no fill">
            <a:extLst>
              <a:ext uri="{FF2B5EF4-FFF2-40B4-BE49-F238E27FC236}">
                <a16:creationId xmlns:a16="http://schemas.microsoft.com/office/drawing/2014/main" id="{D3664034-7802-2E40-AF5B-0B8D45B3C5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0200" y="3276600"/>
            <a:ext cx="685800" cy="685800"/>
          </a:xfrm>
          <a:prstGeom prst="rect">
            <a:avLst/>
          </a:prstGeom>
        </p:spPr>
      </p:pic>
      <p:sp>
        <p:nvSpPr>
          <p:cNvPr id="37" name="Rectangle 36">
            <a:extLst>
              <a:ext uri="{FF2B5EF4-FFF2-40B4-BE49-F238E27FC236}">
                <a16:creationId xmlns:a16="http://schemas.microsoft.com/office/drawing/2014/main" id="{EF66B617-FC6D-D247-82B6-7AF7CFEC851B}"/>
              </a:ext>
            </a:extLst>
          </p:cNvPr>
          <p:cNvSpPr/>
          <p:nvPr/>
        </p:nvSpPr>
        <p:spPr>
          <a:xfrm>
            <a:off x="8382000" y="3974068"/>
            <a:ext cx="2446311" cy="369332"/>
          </a:xfrm>
          <a:prstGeom prst="rect">
            <a:avLst/>
          </a:prstGeom>
        </p:spPr>
        <p:txBody>
          <a:bodyPr wrap="none">
            <a:spAutoFit/>
          </a:bodyPr>
          <a:lstStyle/>
          <a:p>
            <a:r>
              <a:rPr lang="en-US">
                <a:solidFill>
                  <a:schemeClr val="dk1"/>
                </a:solidFill>
                <a:cs typeface="Calibri"/>
                <a:sym typeface="Calibri"/>
              </a:rPr>
              <a:t>A PUBLIC HEALTH CRISIS</a:t>
            </a:r>
            <a:endParaRPr lang="en-US"/>
          </a:p>
        </p:txBody>
      </p:sp>
      <p:pic>
        <p:nvPicPr>
          <p:cNvPr id="38" name="Google Shape;322;p25">
            <a:extLst>
              <a:ext uri="{FF2B5EF4-FFF2-40B4-BE49-F238E27FC236}">
                <a16:creationId xmlns:a16="http://schemas.microsoft.com/office/drawing/2014/main" id="{3AB55B97-9DD0-CD4B-8D41-28AFBA111557}"/>
              </a:ext>
            </a:extLst>
          </p:cNvPr>
          <p:cNvPicPr preferRelativeResize="0"/>
          <p:nvPr/>
        </p:nvPicPr>
        <p:blipFill rotWithShape="1">
          <a:blip r:embed="rId5">
            <a:alphaModFix/>
          </a:blip>
          <a:srcRect t="20117"/>
          <a:stretch/>
        </p:blipFill>
        <p:spPr>
          <a:xfrm>
            <a:off x="368029" y="551234"/>
            <a:ext cx="11455940" cy="5486400"/>
          </a:xfrm>
          <a:prstGeom prst="rect">
            <a:avLst/>
          </a:prstGeom>
          <a:noFill/>
          <a:ln>
            <a:noFill/>
          </a:ln>
        </p:spPr>
      </p:pic>
    </p:spTree>
    <p:extLst>
      <p:ext uri="{BB962C8B-B14F-4D97-AF65-F5344CB8AC3E}">
        <p14:creationId xmlns:p14="http://schemas.microsoft.com/office/powerpoint/2010/main" val="170144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979C-9680-4F63-A278-4B851B6AEF01}"/>
              </a:ext>
            </a:extLst>
          </p:cNvPr>
          <p:cNvSpPr>
            <a:spLocks noGrp="1"/>
          </p:cNvSpPr>
          <p:nvPr>
            <p:ph type="title"/>
          </p:nvPr>
        </p:nvSpPr>
        <p:spPr>
          <a:xfrm>
            <a:off x="2590991" y="1680291"/>
            <a:ext cx="7010018" cy="2288225"/>
          </a:xfrm>
        </p:spPr>
        <p:txBody>
          <a:bodyPr vert="horz" lIns="91440" tIns="45720" rIns="91440" bIns="45720" rtlCol="0" anchor="b">
            <a:normAutofit/>
          </a:bodyPr>
          <a:lstStyle/>
          <a:p>
            <a:pPr algn="ctr"/>
            <a:r>
              <a:rPr lang="en-US" dirty="0">
                <a:solidFill>
                  <a:schemeClr val="tx1"/>
                </a:solidFill>
                <a:latin typeface="+mj-lt"/>
                <a:cs typeface="+mj-cs"/>
              </a:rPr>
              <a:t>There is no such thing as a “one size fits all” </a:t>
            </a:r>
            <a:br>
              <a:rPr lang="en-US" dirty="0">
                <a:solidFill>
                  <a:schemeClr val="tx1"/>
                </a:solidFill>
                <a:latin typeface="+mj-lt"/>
                <a:cs typeface="+mj-cs"/>
              </a:rPr>
            </a:br>
            <a:r>
              <a:rPr lang="en-US" dirty="0">
                <a:solidFill>
                  <a:schemeClr val="tx1"/>
                </a:solidFill>
                <a:latin typeface="+mj-lt"/>
                <a:cs typeface="+mj-cs"/>
              </a:rPr>
              <a:t>approach to well-being.</a:t>
            </a:r>
          </a:p>
        </p:txBody>
      </p:sp>
      <p:pic>
        <p:nvPicPr>
          <p:cNvPr id="10" name="Content Placeholder 9" descr="A close up of a basket&#10;&#10;Description automatically generated">
            <a:extLst>
              <a:ext uri="{FF2B5EF4-FFF2-40B4-BE49-F238E27FC236}">
                <a16:creationId xmlns:a16="http://schemas.microsoft.com/office/drawing/2014/main" id="{C12C585D-28F2-A841-A7C8-AD636A127F12}"/>
              </a:ext>
            </a:extLst>
          </p:cNvPr>
          <p:cNvPicPr>
            <a:picLocks noGrp="1" noChangeAspect="1"/>
          </p:cNvPicPr>
          <p:nvPr>
            <p:ph idx="1"/>
          </p:nvPr>
        </p:nvPicPr>
        <p:blipFill rotWithShape="1">
          <a:blip r:embed="rId3" cstate="print">
            <a:alphaModFix amt="40000"/>
            <a:extLst>
              <a:ext uri="{28A0092B-C50C-407E-A947-70E740481C1C}">
                <a14:useLocalDpi xmlns:a14="http://schemas.microsoft.com/office/drawing/2010/main" val="0"/>
              </a:ext>
            </a:extLst>
          </a:blip>
          <a:srcRect/>
          <a:stretch/>
        </p:blipFill>
        <p:spPr>
          <a:xfrm>
            <a:off x="20" y="10"/>
            <a:ext cx="12191980" cy="6857989"/>
          </a:xfrm>
          <a:prstGeom prst="rect">
            <a:avLst/>
          </a:prstGeom>
        </p:spPr>
      </p:pic>
    </p:spTree>
    <p:extLst>
      <p:ext uri="{BB962C8B-B14F-4D97-AF65-F5344CB8AC3E}">
        <p14:creationId xmlns:p14="http://schemas.microsoft.com/office/powerpoint/2010/main" val="359246591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24D24610-8339-A948-9B58-11A95238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32524"/>
            <a:ext cx="12344400" cy="8230629"/>
          </a:xfrm>
          <a:prstGeom prst="rect">
            <a:avLst/>
          </a:prstGeom>
        </p:spPr>
      </p:pic>
      <p:sp>
        <p:nvSpPr>
          <p:cNvPr id="6" name="Rectangle 5">
            <a:extLst>
              <a:ext uri="{FF2B5EF4-FFF2-40B4-BE49-F238E27FC236}">
                <a16:creationId xmlns:a16="http://schemas.microsoft.com/office/drawing/2014/main" id="{81A23691-9691-6242-9B87-B047E9229BAB}"/>
              </a:ext>
            </a:extLst>
          </p:cNvPr>
          <p:cNvSpPr/>
          <p:nvPr/>
        </p:nvSpPr>
        <p:spPr>
          <a:xfrm>
            <a:off x="1066800" y="4038600"/>
            <a:ext cx="7543800" cy="22098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749453-7FED-4912-AE64-E3379A29F740}"/>
              </a:ext>
            </a:extLst>
          </p:cNvPr>
          <p:cNvSpPr>
            <a:spLocks noGrp="1"/>
          </p:cNvSpPr>
          <p:nvPr>
            <p:ph idx="1"/>
          </p:nvPr>
        </p:nvSpPr>
        <p:spPr>
          <a:xfrm>
            <a:off x="1828800" y="4419600"/>
            <a:ext cx="6286500" cy="1374775"/>
          </a:xfrm>
        </p:spPr>
        <p:txBody>
          <a:bodyPr>
            <a:normAutofit fontScale="85000" lnSpcReduction="10000"/>
          </a:bodyPr>
          <a:lstStyle/>
          <a:p>
            <a:pPr marL="0" indent="0">
              <a:buNone/>
            </a:pPr>
            <a:r>
              <a:rPr lang="en-US">
                <a:solidFill>
                  <a:schemeClr val="bg1"/>
                </a:solidFill>
              </a:rPr>
              <a:t>It’s crucial that when addressing the social-emotional competence of students </a:t>
            </a:r>
            <a:r>
              <a:rPr lang="en-US" i="1">
                <a:solidFill>
                  <a:schemeClr val="bg1"/>
                </a:solidFill>
              </a:rPr>
              <a:t>and </a:t>
            </a:r>
            <a:r>
              <a:rPr lang="en-US">
                <a:solidFill>
                  <a:schemeClr val="bg1"/>
                </a:solidFill>
              </a:rPr>
              <a:t>educators, we do so not in a vacuum, but in the larger socio-political context.</a:t>
            </a:r>
          </a:p>
        </p:txBody>
      </p:sp>
    </p:spTree>
    <p:extLst>
      <p:ext uri="{BB962C8B-B14F-4D97-AF65-F5344CB8AC3E}">
        <p14:creationId xmlns:p14="http://schemas.microsoft.com/office/powerpoint/2010/main" val="987702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88F7-892D-439E-9F5B-D49F13B286DB}"/>
              </a:ext>
            </a:extLst>
          </p:cNvPr>
          <p:cNvSpPr>
            <a:spLocks noGrp="1"/>
          </p:cNvSpPr>
          <p:nvPr>
            <p:ph type="title"/>
          </p:nvPr>
        </p:nvSpPr>
        <p:spPr>
          <a:xfrm>
            <a:off x="838200" y="4038600"/>
            <a:ext cx="3657600" cy="1371600"/>
          </a:xfrm>
        </p:spPr>
        <p:txBody>
          <a:bodyPr>
            <a:normAutofit fontScale="90000"/>
          </a:bodyPr>
          <a:lstStyle/>
          <a:p>
            <a:r>
              <a:rPr lang="en-US"/>
              <a:t>Reflections </a:t>
            </a:r>
            <a:br>
              <a:rPr lang="en-US"/>
            </a:br>
            <a:r>
              <a:rPr lang="en-US"/>
              <a:t>on the idea </a:t>
            </a:r>
            <a:br>
              <a:rPr lang="en-US"/>
            </a:br>
            <a:r>
              <a:rPr lang="en-US"/>
              <a:t>of </a:t>
            </a:r>
            <a:r>
              <a:rPr lang="en-US" i="1"/>
              <a:t>self care</a:t>
            </a:r>
          </a:p>
        </p:txBody>
      </p:sp>
      <p:pic>
        <p:nvPicPr>
          <p:cNvPr id="5" name="Picture 4" descr="A person standing in front of a car&#10;&#10;Description automatically generated">
            <a:extLst>
              <a:ext uri="{FF2B5EF4-FFF2-40B4-BE49-F238E27FC236}">
                <a16:creationId xmlns:a16="http://schemas.microsoft.com/office/drawing/2014/main" id="{A2F4FF33-C669-7D4A-B95E-C46F952DA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362200"/>
            <a:ext cx="3295650" cy="4367835"/>
          </a:xfrm>
          <a:prstGeom prst="rect">
            <a:avLst/>
          </a:prstGeom>
          <a:ln>
            <a:solidFill>
              <a:schemeClr val="tx1"/>
            </a:solidFill>
          </a:ln>
        </p:spPr>
      </p:pic>
      <p:grpSp>
        <p:nvGrpSpPr>
          <p:cNvPr id="14" name="Group 13">
            <a:extLst>
              <a:ext uri="{FF2B5EF4-FFF2-40B4-BE49-F238E27FC236}">
                <a16:creationId xmlns:a16="http://schemas.microsoft.com/office/drawing/2014/main" id="{268EE232-8BAB-CC44-93CD-7FA2EFACB198}"/>
              </a:ext>
            </a:extLst>
          </p:cNvPr>
          <p:cNvGrpSpPr/>
          <p:nvPr/>
        </p:nvGrpSpPr>
        <p:grpSpPr>
          <a:xfrm>
            <a:off x="8534400" y="1752600"/>
            <a:ext cx="3276600" cy="4419600"/>
            <a:chOff x="6477000" y="1371600"/>
            <a:chExt cx="3391196" cy="4648200"/>
          </a:xfrm>
        </p:grpSpPr>
        <p:pic>
          <p:nvPicPr>
            <p:cNvPr id="7" name="Picture 6" descr="A tree in front of a body of water&#10;&#10;Description automatically generated">
              <a:extLst>
                <a:ext uri="{FF2B5EF4-FFF2-40B4-BE49-F238E27FC236}">
                  <a16:creationId xmlns:a16="http://schemas.microsoft.com/office/drawing/2014/main" id="{410E2E18-4879-B245-919A-F032BA01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371600"/>
              <a:ext cx="3391196" cy="46482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1A9843AD-5D28-C344-986A-8F225545C140}"/>
                    </a:ext>
                  </a:extLst>
                </p14:cNvPr>
                <p14:cNvContentPartPr/>
                <p14:nvPr/>
              </p14:nvContentPartPr>
              <p14:xfrm>
                <a:off x="7614196" y="5677756"/>
                <a:ext cx="694080" cy="17640"/>
              </p14:xfrm>
            </p:contentPart>
          </mc:Choice>
          <mc:Fallback xmlns="">
            <p:pic>
              <p:nvPicPr>
                <p:cNvPr id="13" name="Ink 12">
                  <a:extLst>
                    <a:ext uri="{FF2B5EF4-FFF2-40B4-BE49-F238E27FC236}">
                      <a16:creationId xmlns:a16="http://schemas.microsoft.com/office/drawing/2014/main" id="{1A9843AD-5D28-C344-986A-8F225545C140}"/>
                    </a:ext>
                  </a:extLst>
                </p:cNvPr>
                <p:cNvPicPr/>
                <p:nvPr/>
              </p:nvPicPr>
              <p:blipFill>
                <a:blip r:embed="rId6"/>
                <a:stretch>
                  <a:fillRect/>
                </a:stretch>
              </p:blipFill>
              <p:spPr>
                <a:xfrm>
                  <a:off x="7576940" y="5640224"/>
                  <a:ext cx="768220" cy="92329"/>
                </a:xfrm>
                <a:prstGeom prst="rect">
                  <a:avLst/>
                </a:prstGeom>
              </p:spPr>
            </p:pic>
          </mc:Fallback>
        </mc:AlternateContent>
      </p:grpSp>
      <p:pic>
        <p:nvPicPr>
          <p:cNvPr id="16" name="Picture 15" descr="A close up of a computer&#10;&#10;Description automatically generated">
            <a:extLst>
              <a:ext uri="{FF2B5EF4-FFF2-40B4-BE49-F238E27FC236}">
                <a16:creationId xmlns:a16="http://schemas.microsoft.com/office/drawing/2014/main" id="{DBD29F33-1D29-FE43-B9AE-C33BA1D726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0"/>
            <a:ext cx="3200400" cy="32004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A3E2AE68-8DB5-F54E-8A45-06DB8ADC7C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800" y="0"/>
            <a:ext cx="7245350" cy="2086400"/>
          </a:xfrm>
          <a:prstGeom prst="rect">
            <a:avLst/>
          </a:prstGeom>
        </p:spPr>
      </p:pic>
    </p:spTree>
    <p:extLst>
      <p:ext uri="{BB962C8B-B14F-4D97-AF65-F5344CB8AC3E}">
        <p14:creationId xmlns:p14="http://schemas.microsoft.com/office/powerpoint/2010/main" val="249915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A793-5772-43A8-B555-8BCDA0173BA6}"/>
              </a:ext>
            </a:extLst>
          </p:cNvPr>
          <p:cNvSpPr>
            <a:spLocks noGrp="1"/>
          </p:cNvSpPr>
          <p:nvPr>
            <p:ph type="title"/>
          </p:nvPr>
        </p:nvSpPr>
        <p:spPr/>
        <p:txBody>
          <a:bodyPr/>
          <a:lstStyle/>
          <a:p>
            <a:r>
              <a:rPr lang="en-US"/>
              <a:t>Self care video</a:t>
            </a:r>
          </a:p>
        </p:txBody>
      </p:sp>
      <p:pic>
        <p:nvPicPr>
          <p:cNvPr id="4" name="Google Shape;362;g8f5f19c364_0_563" descr="Teaching is such a rewarding yet draining job.  This video shares self care tips for teachers to ensure that you are taking care of yourself before you pour into your students.  Teacher self care should always be your first priority!&#10;&#10;xoxo,&#10;Michelle Griffo from&#10;Apples and ABC's&#10;&#10;***Let's be besties***&#10;Instagram: https://www.instagram.com/applesandabcs/&#10;Teaching Website: http://www.applesandabcs.com&#10;Teachers Pay Teachers Store: https://www.teacherspayteachers.com/Store/Michelle-Griffo-From-Apples-And-Abcs&#10;Amazon Favorites: https://www.amazon.com/shop/applesandabcs&#10;&#10;***In this video***&#10;Lipstick: https://amzn.to/2W5tHSz" title="Self Care Tips for Teachers">
            <a:hlinkClick r:id="rId3"/>
            <a:extLst>
              <a:ext uri="{FF2B5EF4-FFF2-40B4-BE49-F238E27FC236}">
                <a16:creationId xmlns:a16="http://schemas.microsoft.com/office/drawing/2014/main" id="{A414150E-58AC-E642-9C29-45AFCFC0AAE2}"/>
              </a:ext>
            </a:extLst>
          </p:cNvPr>
          <p:cNvPicPr preferRelativeResize="0"/>
          <p:nvPr/>
        </p:nvPicPr>
        <p:blipFill>
          <a:blip r:embed="rId4">
            <a:alphaModFix/>
          </a:blip>
          <a:stretch>
            <a:fillRect/>
          </a:stretch>
        </p:blipFill>
        <p:spPr>
          <a:xfrm>
            <a:off x="419100" y="553452"/>
            <a:ext cx="7543800" cy="5751095"/>
          </a:xfrm>
          <a:prstGeom prst="rect">
            <a:avLst/>
          </a:prstGeom>
          <a:noFill/>
          <a:ln>
            <a:noFill/>
          </a:ln>
        </p:spPr>
      </p:pic>
      <p:sp>
        <p:nvSpPr>
          <p:cNvPr id="5" name="Rectangle 4">
            <a:extLst>
              <a:ext uri="{FF2B5EF4-FFF2-40B4-BE49-F238E27FC236}">
                <a16:creationId xmlns:a16="http://schemas.microsoft.com/office/drawing/2014/main" id="{A96E230E-720A-2D42-B613-85AFE4035C4C}"/>
              </a:ext>
            </a:extLst>
          </p:cNvPr>
          <p:cNvSpPr/>
          <p:nvPr/>
        </p:nvSpPr>
        <p:spPr>
          <a:xfrm>
            <a:off x="7962900" y="553452"/>
            <a:ext cx="3695700" cy="5751095"/>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5002DA79-AB47-3743-BA65-1460031E0D24}"/>
              </a:ext>
            </a:extLst>
          </p:cNvPr>
          <p:cNvSpPr/>
          <p:nvPr/>
        </p:nvSpPr>
        <p:spPr>
          <a:xfrm>
            <a:off x="8077200" y="2644170"/>
            <a:ext cx="3581400" cy="1569660"/>
          </a:xfrm>
          <a:prstGeom prst="rect">
            <a:avLst/>
          </a:prstGeom>
          <a:ln>
            <a:noFill/>
          </a:ln>
        </p:spPr>
        <p:txBody>
          <a:bodyPr wrap="square">
            <a:spAutoFit/>
          </a:bodyPr>
          <a:lstStyle/>
          <a:p>
            <a:r>
              <a:rPr lang="en-US" sz="3200" b="1" dirty="0">
                <a:solidFill>
                  <a:schemeClr val="bg1"/>
                </a:solidFill>
              </a:rPr>
              <a:t>What are your initial reactions to this video?</a:t>
            </a:r>
            <a:endParaRPr lang="en-US" sz="3200" dirty="0">
              <a:solidFill>
                <a:schemeClr val="bg1"/>
              </a:solidFill>
            </a:endParaRPr>
          </a:p>
        </p:txBody>
      </p:sp>
    </p:spTree>
    <p:extLst>
      <p:ext uri="{BB962C8B-B14F-4D97-AF65-F5344CB8AC3E}">
        <p14:creationId xmlns:p14="http://schemas.microsoft.com/office/powerpoint/2010/main" val="305614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automatically generated">
            <a:extLst>
              <a:ext uri="{FF2B5EF4-FFF2-40B4-BE49-F238E27FC236}">
                <a16:creationId xmlns:a16="http://schemas.microsoft.com/office/drawing/2014/main" id="{050CBB92-10E3-E54F-A79F-D5B3635C9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49" y="1163265"/>
            <a:ext cx="6573144" cy="4648200"/>
          </a:xfrm>
          <a:prstGeom prst="rect">
            <a:avLst/>
          </a:prstGeom>
        </p:spPr>
      </p:pic>
      <p:sp>
        <p:nvSpPr>
          <p:cNvPr id="3" name="Content Placeholder 2">
            <a:extLst>
              <a:ext uri="{FF2B5EF4-FFF2-40B4-BE49-F238E27FC236}">
                <a16:creationId xmlns:a16="http://schemas.microsoft.com/office/drawing/2014/main" id="{ADF062DD-13BA-4209-AAB5-48389BA38DDD}"/>
              </a:ext>
            </a:extLst>
          </p:cNvPr>
          <p:cNvSpPr>
            <a:spLocks noGrp="1"/>
          </p:cNvSpPr>
          <p:nvPr>
            <p:ph idx="1"/>
          </p:nvPr>
        </p:nvSpPr>
        <p:spPr>
          <a:xfrm>
            <a:off x="6590490" y="1963365"/>
            <a:ext cx="4572000" cy="3736975"/>
          </a:xfrm>
        </p:spPr>
        <p:txBody>
          <a:bodyPr>
            <a:normAutofit fontScale="92500" lnSpcReduction="10000"/>
          </a:bodyPr>
          <a:lstStyle/>
          <a:p>
            <a:pPr marL="0" indent="0" algn="ctr">
              <a:buNone/>
            </a:pPr>
            <a:r>
              <a:rPr lang="en-US" sz="3200">
                <a:solidFill>
                  <a:schemeClr val="bg1"/>
                </a:solidFill>
              </a:rPr>
              <a:t>Self care is important, yes, and so is community care. People cannot self care themselves out of issues that need community support. One without the other can create strain and imbalance.</a:t>
            </a:r>
          </a:p>
          <a:p>
            <a:pPr marL="0" indent="0" algn="ctr">
              <a:buNone/>
            </a:pPr>
            <a:endParaRPr lang="en-US"/>
          </a:p>
        </p:txBody>
      </p:sp>
      <p:sp>
        <p:nvSpPr>
          <p:cNvPr id="4" name="Rectangle 3">
            <a:extLst>
              <a:ext uri="{FF2B5EF4-FFF2-40B4-BE49-F238E27FC236}">
                <a16:creationId xmlns:a16="http://schemas.microsoft.com/office/drawing/2014/main" id="{0624C70F-464E-AC4A-9F3C-43E9C66CF44D}"/>
              </a:ext>
            </a:extLst>
          </p:cNvPr>
          <p:cNvSpPr/>
          <p:nvPr/>
        </p:nvSpPr>
        <p:spPr>
          <a:xfrm>
            <a:off x="6704291" y="1163265"/>
            <a:ext cx="5219202" cy="46482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FA96BFB3-AA98-9940-84DE-80F758398A6F}"/>
              </a:ext>
            </a:extLst>
          </p:cNvPr>
          <p:cNvSpPr/>
          <p:nvPr/>
        </p:nvSpPr>
        <p:spPr>
          <a:xfrm>
            <a:off x="6704292" y="1089278"/>
            <a:ext cx="684803" cy="1446550"/>
          </a:xfrm>
          <a:prstGeom prst="rect">
            <a:avLst/>
          </a:prstGeom>
        </p:spPr>
        <p:txBody>
          <a:bodyPr wrap="none">
            <a:spAutoFit/>
          </a:bodyPr>
          <a:lstStyle/>
          <a:p>
            <a:pPr lvl="0"/>
            <a:r>
              <a:rPr lang="en-US" sz="8800" dirty="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dirty="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5953EED-1244-CC46-80CE-E723529AF4BB}"/>
              </a:ext>
            </a:extLst>
          </p:cNvPr>
          <p:cNvSpPr/>
          <p:nvPr/>
        </p:nvSpPr>
        <p:spPr>
          <a:xfrm rot="10800000">
            <a:off x="11125512" y="4364915"/>
            <a:ext cx="684803" cy="1446550"/>
          </a:xfrm>
          <a:prstGeom prst="rect">
            <a:avLst/>
          </a:prstGeom>
        </p:spPr>
        <p:txBody>
          <a:bodyPr wrap="none">
            <a:spAutoFit/>
          </a:bodyPr>
          <a:lstStyle/>
          <a:p>
            <a:pPr lvl="0"/>
            <a:r>
              <a:rPr lang="en-US" sz="8800" dirty="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dirty="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ED7E04CA-F7C3-1144-A385-FB02F9307D84}"/>
              </a:ext>
            </a:extLst>
          </p:cNvPr>
          <p:cNvSpPr txBox="1">
            <a:spLocks/>
          </p:cNvSpPr>
          <p:nvPr/>
        </p:nvSpPr>
        <p:spPr>
          <a:xfrm>
            <a:off x="7046693" y="1661740"/>
            <a:ext cx="4648200" cy="40386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Self care is important, yes, and so is community care. </a:t>
            </a:r>
            <a:br>
              <a:rPr lang="en-US" sz="3200" b="1" dirty="0"/>
            </a:br>
            <a:br>
              <a:rPr lang="en-US" sz="3200" b="1" dirty="0"/>
            </a:br>
            <a:r>
              <a:rPr lang="en-US" sz="3200" b="1" dirty="0"/>
              <a:t>People cannot self care themselves out of issues that need community support. </a:t>
            </a:r>
            <a:br>
              <a:rPr lang="en-US" sz="3200" b="1" dirty="0"/>
            </a:br>
            <a:br>
              <a:rPr lang="en-US" sz="3200" b="1" dirty="0"/>
            </a:br>
            <a:r>
              <a:rPr lang="en-US" sz="3200" b="1" dirty="0"/>
              <a:t>One without the other can strain and create imbalance.</a:t>
            </a:r>
          </a:p>
        </p:txBody>
      </p:sp>
    </p:spTree>
    <p:extLst>
      <p:ext uri="{BB962C8B-B14F-4D97-AF65-F5344CB8AC3E}">
        <p14:creationId xmlns:p14="http://schemas.microsoft.com/office/powerpoint/2010/main" val="1098258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6070-72F2-481A-9C67-FACEEB9CFC35}"/>
              </a:ext>
            </a:extLst>
          </p:cNvPr>
          <p:cNvSpPr>
            <a:spLocks noGrp="1"/>
          </p:cNvSpPr>
          <p:nvPr>
            <p:ph type="title"/>
          </p:nvPr>
        </p:nvSpPr>
        <p:spPr>
          <a:xfrm>
            <a:off x="762000" y="152400"/>
            <a:ext cx="1752600" cy="2743200"/>
          </a:xfrm>
        </p:spPr>
        <p:txBody>
          <a:bodyPr>
            <a:normAutofit/>
          </a:bodyPr>
          <a:lstStyle/>
          <a:p>
            <a:r>
              <a:rPr lang="en-US"/>
              <a:t>ARC </a:t>
            </a:r>
            <a:br>
              <a:rPr lang="en-US"/>
            </a:br>
            <a:r>
              <a:rPr lang="en-US"/>
              <a:t>Logic</a:t>
            </a:r>
            <a:br>
              <a:rPr lang="en-US"/>
            </a:br>
            <a:r>
              <a:rPr lang="en-US"/>
              <a:t>Model</a:t>
            </a:r>
          </a:p>
        </p:txBody>
      </p:sp>
      <p:sp>
        <p:nvSpPr>
          <p:cNvPr id="4" name="Google Shape;452;p34">
            <a:extLst>
              <a:ext uri="{FF2B5EF4-FFF2-40B4-BE49-F238E27FC236}">
                <a16:creationId xmlns:a16="http://schemas.microsoft.com/office/drawing/2014/main" id="{CACDE584-62B7-B84E-A2F5-BA8071CE8B94}"/>
              </a:ext>
            </a:extLst>
          </p:cNvPr>
          <p:cNvSpPr/>
          <p:nvPr/>
        </p:nvSpPr>
        <p:spPr>
          <a:xfrm>
            <a:off x="2874197" y="1749236"/>
            <a:ext cx="1524000" cy="2100755"/>
          </a:xfrm>
          <a:prstGeom prst="rect">
            <a:avLst/>
          </a:prstGeom>
          <a:solidFill>
            <a:srgbClr val="6A4A62"/>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5" name="Google Shape;453;p34">
            <a:extLst>
              <a:ext uri="{FF2B5EF4-FFF2-40B4-BE49-F238E27FC236}">
                <a16:creationId xmlns:a16="http://schemas.microsoft.com/office/drawing/2014/main" id="{7F193055-DAC9-D04D-BDD7-4B6924F76044}"/>
              </a:ext>
            </a:extLst>
          </p:cNvPr>
          <p:cNvSpPr/>
          <p:nvPr/>
        </p:nvSpPr>
        <p:spPr>
          <a:xfrm>
            <a:off x="5111750" y="3579213"/>
            <a:ext cx="1828800" cy="1219201"/>
          </a:xfrm>
          <a:prstGeom prst="rect">
            <a:avLst/>
          </a:prstGeom>
          <a:solidFill>
            <a:srgbClr val="CA4A2F"/>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6" name="Google Shape;454;p34">
            <a:extLst>
              <a:ext uri="{FF2B5EF4-FFF2-40B4-BE49-F238E27FC236}">
                <a16:creationId xmlns:a16="http://schemas.microsoft.com/office/drawing/2014/main" id="{AC80B3CA-F824-534F-AE01-40AC36D30F6A}"/>
              </a:ext>
            </a:extLst>
          </p:cNvPr>
          <p:cNvSpPr/>
          <p:nvPr/>
        </p:nvSpPr>
        <p:spPr>
          <a:xfrm>
            <a:off x="5113283" y="2250968"/>
            <a:ext cx="1828800" cy="1219201"/>
          </a:xfrm>
          <a:prstGeom prst="rect">
            <a:avLst/>
          </a:prstGeom>
          <a:solidFill>
            <a:srgbClr val="CA4A2F"/>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7" name="Google Shape;455;p34">
            <a:extLst>
              <a:ext uri="{FF2B5EF4-FFF2-40B4-BE49-F238E27FC236}">
                <a16:creationId xmlns:a16="http://schemas.microsoft.com/office/drawing/2014/main" id="{5CDAC46B-8726-5547-A140-083644410AB2}"/>
              </a:ext>
            </a:extLst>
          </p:cNvPr>
          <p:cNvSpPr/>
          <p:nvPr/>
        </p:nvSpPr>
        <p:spPr>
          <a:xfrm>
            <a:off x="5111750" y="922723"/>
            <a:ext cx="1828800" cy="1219201"/>
          </a:xfrm>
          <a:prstGeom prst="rect">
            <a:avLst/>
          </a:prstGeom>
          <a:solidFill>
            <a:srgbClr val="CA4A2F"/>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8" name="Google Shape;456;p34">
            <a:extLst>
              <a:ext uri="{FF2B5EF4-FFF2-40B4-BE49-F238E27FC236}">
                <a16:creationId xmlns:a16="http://schemas.microsoft.com/office/drawing/2014/main" id="{89186A58-5686-994A-9776-CC0AFBEF2434}"/>
              </a:ext>
            </a:extLst>
          </p:cNvPr>
          <p:cNvSpPr/>
          <p:nvPr/>
        </p:nvSpPr>
        <p:spPr>
          <a:xfrm>
            <a:off x="9987017" y="1745157"/>
            <a:ext cx="1524000" cy="2100755"/>
          </a:xfrm>
          <a:prstGeom prst="rect">
            <a:avLst/>
          </a:prstGeom>
          <a:solidFill>
            <a:srgbClr val="F1E091"/>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9" name="Google Shape;457;p34">
            <a:extLst>
              <a:ext uri="{FF2B5EF4-FFF2-40B4-BE49-F238E27FC236}">
                <a16:creationId xmlns:a16="http://schemas.microsoft.com/office/drawing/2014/main" id="{07C933B0-2AEB-B34F-ADEB-D1156D4A378E}"/>
              </a:ext>
            </a:extLst>
          </p:cNvPr>
          <p:cNvSpPr/>
          <p:nvPr/>
        </p:nvSpPr>
        <p:spPr>
          <a:xfrm>
            <a:off x="7702550" y="1745158"/>
            <a:ext cx="1524000" cy="2100755"/>
          </a:xfrm>
          <a:prstGeom prst="rect">
            <a:avLst/>
          </a:prstGeom>
          <a:solidFill>
            <a:srgbClr val="B3CEE6"/>
          </a:solidFill>
          <a:ln>
            <a:noFill/>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cxnSp>
        <p:nvCxnSpPr>
          <p:cNvPr id="10" name="Google Shape;458;p34">
            <a:extLst>
              <a:ext uri="{FF2B5EF4-FFF2-40B4-BE49-F238E27FC236}">
                <a16:creationId xmlns:a16="http://schemas.microsoft.com/office/drawing/2014/main" id="{EF1DB970-DC5D-014A-83A3-4A532C867D71}"/>
              </a:ext>
            </a:extLst>
          </p:cNvPr>
          <p:cNvCxnSpPr/>
          <p:nvPr/>
        </p:nvCxnSpPr>
        <p:spPr>
          <a:xfrm>
            <a:off x="3968750" y="3998314"/>
            <a:ext cx="990600" cy="304800"/>
          </a:xfrm>
          <a:prstGeom prst="bentConnector3">
            <a:avLst>
              <a:gd name="adj1" fmla="val 133"/>
            </a:avLst>
          </a:prstGeom>
          <a:solidFill>
            <a:schemeClr val="accent1"/>
          </a:solidFill>
          <a:ln w="38100" cap="flat" cmpd="sng">
            <a:solidFill>
              <a:srgbClr val="7F7F7F"/>
            </a:solidFill>
            <a:prstDash val="solid"/>
            <a:round/>
            <a:headEnd type="triangle" w="med" len="med"/>
            <a:tailEnd type="triangle" w="med" len="med"/>
          </a:ln>
        </p:spPr>
      </p:cxnSp>
      <p:cxnSp>
        <p:nvCxnSpPr>
          <p:cNvPr id="11" name="Google Shape;459;p34">
            <a:extLst>
              <a:ext uri="{FF2B5EF4-FFF2-40B4-BE49-F238E27FC236}">
                <a16:creationId xmlns:a16="http://schemas.microsoft.com/office/drawing/2014/main" id="{19F1FC7B-A731-6649-B1F0-3FF4EE2F7AA3}"/>
              </a:ext>
            </a:extLst>
          </p:cNvPr>
          <p:cNvCxnSpPr/>
          <p:nvPr/>
        </p:nvCxnSpPr>
        <p:spPr>
          <a:xfrm rot="10800000" flipH="1">
            <a:off x="3968750" y="1271453"/>
            <a:ext cx="952500" cy="321300"/>
          </a:xfrm>
          <a:prstGeom prst="bentConnector3">
            <a:avLst>
              <a:gd name="adj1" fmla="val 345"/>
            </a:avLst>
          </a:prstGeom>
          <a:solidFill>
            <a:schemeClr val="accent1"/>
          </a:solidFill>
          <a:ln w="38100" cap="flat" cmpd="sng">
            <a:solidFill>
              <a:srgbClr val="7F7F7F"/>
            </a:solidFill>
            <a:prstDash val="solid"/>
            <a:round/>
            <a:headEnd type="triangle" w="med" len="med"/>
            <a:tailEnd type="triangle" w="med" len="med"/>
          </a:ln>
        </p:spPr>
      </p:cxnSp>
      <p:cxnSp>
        <p:nvCxnSpPr>
          <p:cNvPr id="12" name="Google Shape;460;p34">
            <a:extLst>
              <a:ext uri="{FF2B5EF4-FFF2-40B4-BE49-F238E27FC236}">
                <a16:creationId xmlns:a16="http://schemas.microsoft.com/office/drawing/2014/main" id="{F1E9E3B6-E088-EC44-85B7-B74CA63900A4}"/>
              </a:ext>
            </a:extLst>
          </p:cNvPr>
          <p:cNvCxnSpPr/>
          <p:nvPr/>
        </p:nvCxnSpPr>
        <p:spPr>
          <a:xfrm flipH="1">
            <a:off x="7092950" y="3998314"/>
            <a:ext cx="3810000" cy="304800"/>
          </a:xfrm>
          <a:prstGeom prst="bentConnector3">
            <a:avLst>
              <a:gd name="adj1" fmla="val 69"/>
            </a:avLst>
          </a:prstGeom>
          <a:solidFill>
            <a:schemeClr val="accent1"/>
          </a:solidFill>
          <a:ln w="38100" cap="flat" cmpd="sng">
            <a:solidFill>
              <a:srgbClr val="7F7F7F"/>
            </a:solidFill>
            <a:prstDash val="solid"/>
            <a:round/>
            <a:headEnd type="triangle" w="med" len="med"/>
            <a:tailEnd type="triangle" w="med" len="med"/>
          </a:ln>
        </p:spPr>
      </p:cxnSp>
      <p:cxnSp>
        <p:nvCxnSpPr>
          <p:cNvPr id="13" name="Google Shape;461;p34">
            <a:extLst>
              <a:ext uri="{FF2B5EF4-FFF2-40B4-BE49-F238E27FC236}">
                <a16:creationId xmlns:a16="http://schemas.microsoft.com/office/drawing/2014/main" id="{C8BE42DC-9F3D-6748-99D7-2C514CE7E659}"/>
              </a:ext>
            </a:extLst>
          </p:cNvPr>
          <p:cNvCxnSpPr/>
          <p:nvPr/>
        </p:nvCxnSpPr>
        <p:spPr>
          <a:xfrm rot="10800000">
            <a:off x="7085151" y="1255114"/>
            <a:ext cx="3817800" cy="381000"/>
          </a:xfrm>
          <a:prstGeom prst="bentConnector3">
            <a:avLst>
              <a:gd name="adj1" fmla="val -103"/>
            </a:avLst>
          </a:prstGeom>
          <a:solidFill>
            <a:schemeClr val="accent1"/>
          </a:solidFill>
          <a:ln w="38100" cap="flat" cmpd="sng">
            <a:solidFill>
              <a:srgbClr val="7F7F7F"/>
            </a:solidFill>
            <a:prstDash val="solid"/>
            <a:round/>
            <a:headEnd type="triangle" w="med" len="med"/>
            <a:tailEnd type="triangle" w="med" len="med"/>
          </a:ln>
        </p:spPr>
      </p:cxnSp>
      <p:cxnSp>
        <p:nvCxnSpPr>
          <p:cNvPr id="14" name="Google Shape;462;p34">
            <a:extLst>
              <a:ext uri="{FF2B5EF4-FFF2-40B4-BE49-F238E27FC236}">
                <a16:creationId xmlns:a16="http://schemas.microsoft.com/office/drawing/2014/main" id="{10D23514-0C78-EF4A-A932-8B9C6E0CC543}"/>
              </a:ext>
            </a:extLst>
          </p:cNvPr>
          <p:cNvCxnSpPr/>
          <p:nvPr/>
        </p:nvCxnSpPr>
        <p:spPr>
          <a:xfrm rot="10800000" flipH="1">
            <a:off x="4464050" y="2859638"/>
            <a:ext cx="533400" cy="1"/>
          </a:xfrm>
          <a:prstGeom prst="straightConnector1">
            <a:avLst/>
          </a:prstGeom>
          <a:solidFill>
            <a:schemeClr val="accent1"/>
          </a:solidFill>
          <a:ln w="38100" cap="flat" cmpd="sng">
            <a:solidFill>
              <a:srgbClr val="7F7F7F"/>
            </a:solidFill>
            <a:prstDash val="solid"/>
            <a:round/>
            <a:headEnd type="triangle" w="med" len="med"/>
            <a:tailEnd type="triangle" w="med" len="med"/>
          </a:ln>
        </p:spPr>
      </p:cxnSp>
      <p:cxnSp>
        <p:nvCxnSpPr>
          <p:cNvPr id="15" name="Google Shape;463;p34">
            <a:extLst>
              <a:ext uri="{FF2B5EF4-FFF2-40B4-BE49-F238E27FC236}">
                <a16:creationId xmlns:a16="http://schemas.microsoft.com/office/drawing/2014/main" id="{018282DE-27C8-044F-9188-9677E41BF98F}"/>
              </a:ext>
            </a:extLst>
          </p:cNvPr>
          <p:cNvCxnSpPr/>
          <p:nvPr/>
        </p:nvCxnSpPr>
        <p:spPr>
          <a:xfrm rot="10800000" flipH="1">
            <a:off x="7054083" y="1979014"/>
            <a:ext cx="533400" cy="1"/>
          </a:xfrm>
          <a:prstGeom prst="straightConnector1">
            <a:avLst/>
          </a:prstGeom>
          <a:solidFill>
            <a:schemeClr val="accent1"/>
          </a:solidFill>
          <a:ln w="38100" cap="flat" cmpd="sng">
            <a:solidFill>
              <a:srgbClr val="7F7F7F"/>
            </a:solidFill>
            <a:prstDash val="solid"/>
            <a:round/>
            <a:headEnd type="triangle" w="med" len="med"/>
            <a:tailEnd type="triangle" w="med" len="med"/>
          </a:ln>
        </p:spPr>
      </p:cxnSp>
      <p:cxnSp>
        <p:nvCxnSpPr>
          <p:cNvPr id="16" name="Google Shape;464;p34">
            <a:extLst>
              <a:ext uri="{FF2B5EF4-FFF2-40B4-BE49-F238E27FC236}">
                <a16:creationId xmlns:a16="http://schemas.microsoft.com/office/drawing/2014/main" id="{083C000E-6D30-1A41-8D3D-CE1B07213D22}"/>
              </a:ext>
            </a:extLst>
          </p:cNvPr>
          <p:cNvCxnSpPr/>
          <p:nvPr/>
        </p:nvCxnSpPr>
        <p:spPr>
          <a:xfrm rot="10800000" flipH="1">
            <a:off x="7073789" y="2859639"/>
            <a:ext cx="533400" cy="1"/>
          </a:xfrm>
          <a:prstGeom prst="straightConnector1">
            <a:avLst/>
          </a:prstGeom>
          <a:solidFill>
            <a:schemeClr val="accent1"/>
          </a:solidFill>
          <a:ln w="38100" cap="flat" cmpd="sng">
            <a:solidFill>
              <a:srgbClr val="7F7F7F"/>
            </a:solidFill>
            <a:prstDash val="solid"/>
            <a:round/>
            <a:headEnd type="triangle" w="med" len="med"/>
            <a:tailEnd type="triangle" w="med" len="med"/>
          </a:ln>
        </p:spPr>
      </p:cxnSp>
      <p:cxnSp>
        <p:nvCxnSpPr>
          <p:cNvPr id="17" name="Google Shape;465;p34">
            <a:extLst>
              <a:ext uri="{FF2B5EF4-FFF2-40B4-BE49-F238E27FC236}">
                <a16:creationId xmlns:a16="http://schemas.microsoft.com/office/drawing/2014/main" id="{7F86575B-091E-8E44-A64B-9AA558D528D0}"/>
              </a:ext>
            </a:extLst>
          </p:cNvPr>
          <p:cNvCxnSpPr/>
          <p:nvPr/>
        </p:nvCxnSpPr>
        <p:spPr>
          <a:xfrm rot="10800000" flipH="1">
            <a:off x="7054083" y="3733584"/>
            <a:ext cx="533400" cy="1"/>
          </a:xfrm>
          <a:prstGeom prst="straightConnector1">
            <a:avLst/>
          </a:prstGeom>
          <a:solidFill>
            <a:schemeClr val="accent1"/>
          </a:solidFill>
          <a:ln w="38100" cap="flat" cmpd="sng">
            <a:solidFill>
              <a:srgbClr val="7F7F7F"/>
            </a:solidFill>
            <a:prstDash val="solid"/>
            <a:round/>
            <a:headEnd type="triangle" w="med" len="med"/>
            <a:tailEnd type="triangle" w="med" len="med"/>
          </a:ln>
        </p:spPr>
      </p:cxnSp>
      <p:cxnSp>
        <p:nvCxnSpPr>
          <p:cNvPr id="18" name="Google Shape;466;p34">
            <a:extLst>
              <a:ext uri="{FF2B5EF4-FFF2-40B4-BE49-F238E27FC236}">
                <a16:creationId xmlns:a16="http://schemas.microsoft.com/office/drawing/2014/main" id="{C71B11FA-7B43-EF45-AEBD-67F7A9272550}"/>
              </a:ext>
            </a:extLst>
          </p:cNvPr>
          <p:cNvCxnSpPr/>
          <p:nvPr/>
        </p:nvCxnSpPr>
        <p:spPr>
          <a:xfrm rot="10800000" flipH="1">
            <a:off x="9340083" y="2852408"/>
            <a:ext cx="533400" cy="1"/>
          </a:xfrm>
          <a:prstGeom prst="straightConnector1">
            <a:avLst/>
          </a:prstGeom>
          <a:solidFill>
            <a:schemeClr val="accent1"/>
          </a:solidFill>
          <a:ln w="38100" cap="flat" cmpd="sng">
            <a:solidFill>
              <a:srgbClr val="7F7F7F"/>
            </a:solidFill>
            <a:prstDash val="solid"/>
            <a:round/>
            <a:headEnd type="triangle" w="med" len="med"/>
            <a:tailEnd type="triangle" w="med" len="med"/>
          </a:ln>
        </p:spPr>
      </p:cxnSp>
      <p:sp>
        <p:nvSpPr>
          <p:cNvPr id="19" name="Google Shape;467;p34">
            <a:extLst>
              <a:ext uri="{FF2B5EF4-FFF2-40B4-BE49-F238E27FC236}">
                <a16:creationId xmlns:a16="http://schemas.microsoft.com/office/drawing/2014/main" id="{DC7EE97F-066E-F64C-AA5F-F4C485342DA4}"/>
              </a:ext>
            </a:extLst>
          </p:cNvPr>
          <p:cNvSpPr/>
          <p:nvPr/>
        </p:nvSpPr>
        <p:spPr>
          <a:xfrm>
            <a:off x="2901951" y="5214608"/>
            <a:ext cx="8609067" cy="459166"/>
          </a:xfrm>
          <a:prstGeom prst="rect">
            <a:avLst/>
          </a:prstGeom>
          <a:solidFill>
            <a:srgbClr val="38567B"/>
          </a:solidFill>
          <a:ln w="9525" cap="flat" cmpd="sng">
            <a:solidFill>
              <a:srgbClr val="404D5B"/>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cxnSp>
        <p:nvCxnSpPr>
          <p:cNvPr id="20" name="Google Shape;468;p34">
            <a:extLst>
              <a:ext uri="{FF2B5EF4-FFF2-40B4-BE49-F238E27FC236}">
                <a16:creationId xmlns:a16="http://schemas.microsoft.com/office/drawing/2014/main" id="{C8620890-7D9E-0746-A467-A387D65D17A8}"/>
              </a:ext>
            </a:extLst>
          </p:cNvPr>
          <p:cNvCxnSpPr/>
          <p:nvPr/>
        </p:nvCxnSpPr>
        <p:spPr>
          <a:xfrm rot="10800000">
            <a:off x="3054350" y="3998316"/>
            <a:ext cx="0" cy="1142999"/>
          </a:xfrm>
          <a:prstGeom prst="straightConnector1">
            <a:avLst/>
          </a:prstGeom>
          <a:solidFill>
            <a:schemeClr val="accent1"/>
          </a:solidFill>
          <a:ln w="38100" cap="flat" cmpd="sng">
            <a:solidFill>
              <a:srgbClr val="7F7F7F"/>
            </a:solidFill>
            <a:prstDash val="solid"/>
            <a:round/>
            <a:headEnd type="none" w="sm" len="sm"/>
            <a:tailEnd type="triangle" w="med" len="med"/>
          </a:ln>
        </p:spPr>
      </p:cxnSp>
      <p:cxnSp>
        <p:nvCxnSpPr>
          <p:cNvPr id="21" name="Google Shape;469;p34">
            <a:extLst>
              <a:ext uri="{FF2B5EF4-FFF2-40B4-BE49-F238E27FC236}">
                <a16:creationId xmlns:a16="http://schemas.microsoft.com/office/drawing/2014/main" id="{EE9500E4-4A8D-5A43-A0FF-375431411525}"/>
              </a:ext>
            </a:extLst>
          </p:cNvPr>
          <p:cNvCxnSpPr/>
          <p:nvPr/>
        </p:nvCxnSpPr>
        <p:spPr>
          <a:xfrm rot="10800000">
            <a:off x="11283950" y="3998315"/>
            <a:ext cx="0" cy="1142999"/>
          </a:xfrm>
          <a:prstGeom prst="straightConnector1">
            <a:avLst/>
          </a:prstGeom>
          <a:solidFill>
            <a:schemeClr val="accent1"/>
          </a:solidFill>
          <a:ln w="38100" cap="flat" cmpd="sng">
            <a:solidFill>
              <a:srgbClr val="7F7F7F"/>
            </a:solidFill>
            <a:prstDash val="solid"/>
            <a:round/>
            <a:headEnd type="none" w="sm" len="sm"/>
            <a:tailEnd type="triangle" w="med" len="med"/>
          </a:ln>
        </p:spPr>
      </p:cxnSp>
      <p:cxnSp>
        <p:nvCxnSpPr>
          <p:cNvPr id="22" name="Google Shape;470;p34">
            <a:extLst>
              <a:ext uri="{FF2B5EF4-FFF2-40B4-BE49-F238E27FC236}">
                <a16:creationId xmlns:a16="http://schemas.microsoft.com/office/drawing/2014/main" id="{20D45EC5-4A7C-1741-834A-59A76745AB9D}"/>
              </a:ext>
            </a:extLst>
          </p:cNvPr>
          <p:cNvCxnSpPr/>
          <p:nvPr/>
        </p:nvCxnSpPr>
        <p:spPr>
          <a:xfrm rot="10800000">
            <a:off x="8769350" y="3998315"/>
            <a:ext cx="0" cy="1142999"/>
          </a:xfrm>
          <a:prstGeom prst="straightConnector1">
            <a:avLst/>
          </a:prstGeom>
          <a:solidFill>
            <a:schemeClr val="accent1"/>
          </a:solidFill>
          <a:ln w="38100" cap="flat" cmpd="sng">
            <a:solidFill>
              <a:srgbClr val="7F7F7F"/>
            </a:solidFill>
            <a:prstDash val="solid"/>
            <a:round/>
            <a:headEnd type="none" w="sm" len="sm"/>
            <a:tailEnd type="triangle" w="med" len="med"/>
          </a:ln>
        </p:spPr>
      </p:cxnSp>
      <p:cxnSp>
        <p:nvCxnSpPr>
          <p:cNvPr id="23" name="Google Shape;471;p34">
            <a:extLst>
              <a:ext uri="{FF2B5EF4-FFF2-40B4-BE49-F238E27FC236}">
                <a16:creationId xmlns:a16="http://schemas.microsoft.com/office/drawing/2014/main" id="{653B8146-CC3D-0042-ADE4-97CAF6BB592C}"/>
              </a:ext>
            </a:extLst>
          </p:cNvPr>
          <p:cNvCxnSpPr/>
          <p:nvPr/>
        </p:nvCxnSpPr>
        <p:spPr>
          <a:xfrm rot="10800000">
            <a:off x="8083550" y="3998316"/>
            <a:ext cx="0" cy="990599"/>
          </a:xfrm>
          <a:prstGeom prst="straightConnector1">
            <a:avLst/>
          </a:prstGeom>
          <a:solidFill>
            <a:schemeClr val="accent1"/>
          </a:solidFill>
          <a:ln w="38100" cap="flat" cmpd="sng">
            <a:solidFill>
              <a:srgbClr val="7F7F7F"/>
            </a:solidFill>
            <a:prstDash val="solid"/>
            <a:round/>
            <a:headEnd type="none" w="sm" len="sm"/>
            <a:tailEnd type="triangle" w="med" len="med"/>
          </a:ln>
        </p:spPr>
      </p:cxnSp>
      <p:cxnSp>
        <p:nvCxnSpPr>
          <p:cNvPr id="24" name="Google Shape;472;p34">
            <a:extLst>
              <a:ext uri="{FF2B5EF4-FFF2-40B4-BE49-F238E27FC236}">
                <a16:creationId xmlns:a16="http://schemas.microsoft.com/office/drawing/2014/main" id="{18830906-AAA7-3343-A3D9-D3ECEB3C0582}"/>
              </a:ext>
            </a:extLst>
          </p:cNvPr>
          <p:cNvCxnSpPr/>
          <p:nvPr/>
        </p:nvCxnSpPr>
        <p:spPr>
          <a:xfrm rot="10800000">
            <a:off x="3511550" y="3998316"/>
            <a:ext cx="0" cy="990599"/>
          </a:xfrm>
          <a:prstGeom prst="straightConnector1">
            <a:avLst/>
          </a:prstGeom>
          <a:solidFill>
            <a:schemeClr val="accent1"/>
          </a:solidFill>
          <a:ln w="38100" cap="flat" cmpd="sng">
            <a:solidFill>
              <a:srgbClr val="7F7F7F"/>
            </a:solidFill>
            <a:prstDash val="solid"/>
            <a:round/>
            <a:headEnd type="none" w="sm" len="sm"/>
            <a:tailEnd type="triangle" w="med" len="med"/>
          </a:ln>
        </p:spPr>
      </p:cxnSp>
      <p:cxnSp>
        <p:nvCxnSpPr>
          <p:cNvPr id="25" name="Google Shape;473;p34">
            <a:extLst>
              <a:ext uri="{FF2B5EF4-FFF2-40B4-BE49-F238E27FC236}">
                <a16:creationId xmlns:a16="http://schemas.microsoft.com/office/drawing/2014/main" id="{6A912A11-19D0-0446-B556-0ED06BCFAF7F}"/>
              </a:ext>
            </a:extLst>
          </p:cNvPr>
          <p:cNvCxnSpPr/>
          <p:nvPr/>
        </p:nvCxnSpPr>
        <p:spPr>
          <a:xfrm>
            <a:off x="3496310" y="4988914"/>
            <a:ext cx="4599432" cy="0"/>
          </a:xfrm>
          <a:prstGeom prst="straightConnector1">
            <a:avLst/>
          </a:prstGeom>
          <a:solidFill>
            <a:schemeClr val="accent1"/>
          </a:solidFill>
          <a:ln w="38100" cap="flat" cmpd="sng">
            <a:solidFill>
              <a:srgbClr val="7F7F7F"/>
            </a:solidFill>
            <a:prstDash val="solid"/>
            <a:round/>
            <a:headEnd type="none" w="sm" len="sm"/>
            <a:tailEnd type="none" w="sm" len="sm"/>
          </a:ln>
        </p:spPr>
      </p:cxnSp>
      <p:sp>
        <p:nvSpPr>
          <p:cNvPr id="26" name="Google Shape;474;p34">
            <a:extLst>
              <a:ext uri="{FF2B5EF4-FFF2-40B4-BE49-F238E27FC236}">
                <a16:creationId xmlns:a16="http://schemas.microsoft.com/office/drawing/2014/main" id="{8F3E0429-A432-284E-809A-2C91F1BA0DDE}"/>
              </a:ext>
            </a:extLst>
          </p:cNvPr>
          <p:cNvSpPr txBox="1"/>
          <p:nvPr/>
        </p:nvSpPr>
        <p:spPr>
          <a:xfrm>
            <a:off x="2932430" y="2002536"/>
            <a:ext cx="1415787" cy="1323399"/>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Teachers’ social/ emotional competence and wellbeing</a:t>
            </a:r>
            <a:endParaRPr/>
          </a:p>
        </p:txBody>
      </p:sp>
      <p:sp>
        <p:nvSpPr>
          <p:cNvPr id="27" name="Google Shape;475;p34">
            <a:extLst>
              <a:ext uri="{FF2B5EF4-FFF2-40B4-BE49-F238E27FC236}">
                <a16:creationId xmlns:a16="http://schemas.microsoft.com/office/drawing/2014/main" id="{DD3AD1C7-6714-B944-8CC7-F9770C868DE7}"/>
              </a:ext>
            </a:extLst>
          </p:cNvPr>
          <p:cNvSpPr txBox="1"/>
          <p:nvPr/>
        </p:nvSpPr>
        <p:spPr>
          <a:xfrm>
            <a:off x="5226050" y="1116825"/>
            <a:ext cx="1600200" cy="830997"/>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Healthy teacher-student relationships</a:t>
            </a:r>
            <a:endParaRPr/>
          </a:p>
        </p:txBody>
      </p:sp>
      <p:sp>
        <p:nvSpPr>
          <p:cNvPr id="28" name="Google Shape;476;p34">
            <a:extLst>
              <a:ext uri="{FF2B5EF4-FFF2-40B4-BE49-F238E27FC236}">
                <a16:creationId xmlns:a16="http://schemas.microsoft.com/office/drawing/2014/main" id="{08768AFE-915F-624E-AC6A-40ACAC1B4BD6}"/>
              </a:ext>
            </a:extLst>
          </p:cNvPr>
          <p:cNvSpPr txBox="1"/>
          <p:nvPr/>
        </p:nvSpPr>
        <p:spPr>
          <a:xfrm>
            <a:off x="5226050" y="2445070"/>
            <a:ext cx="1600200" cy="830997"/>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Effective classroom management</a:t>
            </a:r>
            <a:endParaRPr/>
          </a:p>
        </p:txBody>
      </p:sp>
      <p:sp>
        <p:nvSpPr>
          <p:cNvPr id="29" name="Google Shape;477;p34">
            <a:extLst>
              <a:ext uri="{FF2B5EF4-FFF2-40B4-BE49-F238E27FC236}">
                <a16:creationId xmlns:a16="http://schemas.microsoft.com/office/drawing/2014/main" id="{CDD8D186-7189-9645-8D1F-32B837AE23E7}"/>
              </a:ext>
            </a:extLst>
          </p:cNvPr>
          <p:cNvSpPr txBox="1"/>
          <p:nvPr/>
        </p:nvSpPr>
        <p:spPr>
          <a:xfrm>
            <a:off x="5228776" y="3895172"/>
            <a:ext cx="1600200" cy="584775"/>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Effective SEL implementation</a:t>
            </a:r>
            <a:endParaRPr/>
          </a:p>
        </p:txBody>
      </p:sp>
      <p:sp>
        <p:nvSpPr>
          <p:cNvPr id="30" name="Google Shape;478;p34">
            <a:extLst>
              <a:ext uri="{FF2B5EF4-FFF2-40B4-BE49-F238E27FC236}">
                <a16:creationId xmlns:a16="http://schemas.microsoft.com/office/drawing/2014/main" id="{33C9A9EA-0893-4A41-9A34-BCBF55304817}"/>
              </a:ext>
            </a:extLst>
          </p:cNvPr>
          <p:cNvSpPr txBox="1"/>
          <p:nvPr/>
        </p:nvSpPr>
        <p:spPr>
          <a:xfrm>
            <a:off x="7664450" y="2436909"/>
            <a:ext cx="1600200" cy="830997"/>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Healthy classroom climate</a:t>
            </a:r>
            <a:endParaRPr/>
          </a:p>
        </p:txBody>
      </p:sp>
      <p:sp>
        <p:nvSpPr>
          <p:cNvPr id="31" name="Google Shape;479;p34">
            <a:extLst>
              <a:ext uri="{FF2B5EF4-FFF2-40B4-BE49-F238E27FC236}">
                <a16:creationId xmlns:a16="http://schemas.microsoft.com/office/drawing/2014/main" id="{34A271E4-3A64-C440-8A44-90AC406B5B88}"/>
              </a:ext>
            </a:extLst>
          </p:cNvPr>
          <p:cNvSpPr txBox="1"/>
          <p:nvPr/>
        </p:nvSpPr>
        <p:spPr>
          <a:xfrm>
            <a:off x="9948916" y="2133813"/>
            <a:ext cx="1600200" cy="1077178"/>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Students’ social, emotional, and academic outcomes</a:t>
            </a:r>
            <a:endParaRPr/>
          </a:p>
        </p:txBody>
      </p:sp>
      <p:sp>
        <p:nvSpPr>
          <p:cNvPr id="32" name="Google Shape;480;p34">
            <a:extLst>
              <a:ext uri="{FF2B5EF4-FFF2-40B4-BE49-F238E27FC236}">
                <a16:creationId xmlns:a16="http://schemas.microsoft.com/office/drawing/2014/main" id="{9F22F57A-C651-C348-8253-E9E363BF2CA6}"/>
              </a:ext>
            </a:extLst>
          </p:cNvPr>
          <p:cNvSpPr txBox="1"/>
          <p:nvPr/>
        </p:nvSpPr>
        <p:spPr>
          <a:xfrm>
            <a:off x="5269479" y="5280067"/>
            <a:ext cx="3874008" cy="338554"/>
          </a:xfrm>
          <a:prstGeom prst="rect">
            <a:avLst/>
          </a:prstGeom>
          <a:noFill/>
          <a:ln>
            <a:noFill/>
          </a:ln>
        </p:spPr>
        <p:txBody>
          <a:bodyPr spcFirstLastPara="1" wrap="square" lIns="91425" tIns="45700" rIns="91425" bIns="45700" anchor="t" anchorCtr="0">
            <a:spAutoFit/>
          </a:bodyPr>
          <a:lstStyle/>
          <a:p>
            <a:pPr algn="ctr"/>
            <a:r>
              <a:rPr lang="en-US" sz="1600">
                <a:solidFill>
                  <a:schemeClr val="lt1"/>
                </a:solidFill>
                <a:latin typeface="Calibri"/>
                <a:ea typeface="Calibri"/>
                <a:cs typeface="Calibri"/>
                <a:sym typeface="Calibri"/>
              </a:rPr>
              <a:t>school/community context factors</a:t>
            </a:r>
            <a:endParaRPr/>
          </a:p>
        </p:txBody>
      </p:sp>
      <p:grpSp>
        <p:nvGrpSpPr>
          <p:cNvPr id="33" name="Google Shape;481;p34">
            <a:extLst>
              <a:ext uri="{FF2B5EF4-FFF2-40B4-BE49-F238E27FC236}">
                <a16:creationId xmlns:a16="http://schemas.microsoft.com/office/drawing/2014/main" id="{71669C7F-8CDE-6C4A-A782-525365844349}"/>
              </a:ext>
            </a:extLst>
          </p:cNvPr>
          <p:cNvGrpSpPr/>
          <p:nvPr/>
        </p:nvGrpSpPr>
        <p:grpSpPr>
          <a:xfrm>
            <a:off x="5105400" y="914400"/>
            <a:ext cx="6443716" cy="3911550"/>
            <a:chOff x="2432050" y="1411886"/>
            <a:chExt cx="6443716" cy="3911550"/>
          </a:xfrm>
        </p:grpSpPr>
        <p:sp>
          <p:nvSpPr>
            <p:cNvPr id="34" name="Google Shape;482;p34">
              <a:extLst>
                <a:ext uri="{FF2B5EF4-FFF2-40B4-BE49-F238E27FC236}">
                  <a16:creationId xmlns:a16="http://schemas.microsoft.com/office/drawing/2014/main" id="{6E02CDA0-4DD2-A649-8796-0FFB7BC437E9}"/>
                </a:ext>
              </a:extLst>
            </p:cNvPr>
            <p:cNvSpPr/>
            <p:nvPr/>
          </p:nvSpPr>
          <p:spPr>
            <a:xfrm>
              <a:off x="2432050" y="1411886"/>
              <a:ext cx="6443716" cy="3911550"/>
            </a:xfrm>
            <a:prstGeom prst="rect">
              <a:avLst/>
            </a:prstGeom>
            <a:solidFill>
              <a:srgbClr val="909943"/>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rgbClr val="000000"/>
                </a:solidFill>
                <a:latin typeface="Arial"/>
                <a:ea typeface="Arial"/>
                <a:cs typeface="Arial"/>
                <a:sym typeface="Arial"/>
              </a:endParaRPr>
            </a:p>
          </p:txBody>
        </p:sp>
        <p:sp>
          <p:nvSpPr>
            <p:cNvPr id="35" name="Google Shape;483;p34">
              <a:extLst>
                <a:ext uri="{FF2B5EF4-FFF2-40B4-BE49-F238E27FC236}">
                  <a16:creationId xmlns:a16="http://schemas.microsoft.com/office/drawing/2014/main" id="{AAB30B1B-0411-8B4C-8895-274CBE7FF8BA}"/>
                </a:ext>
              </a:extLst>
            </p:cNvPr>
            <p:cNvSpPr txBox="1"/>
            <p:nvPr/>
          </p:nvSpPr>
          <p:spPr>
            <a:xfrm>
              <a:off x="2466610" y="2066964"/>
              <a:ext cx="1784604" cy="2862282"/>
            </a:xfrm>
            <a:prstGeom prst="rect">
              <a:avLst/>
            </a:prstGeom>
            <a:solidFill>
              <a:srgbClr val="909943"/>
            </a:solidFill>
            <a:ln>
              <a:noFill/>
            </a:ln>
          </p:spPr>
          <p:txBody>
            <a:bodyPr spcFirstLastPara="1" wrap="square" lIns="91425" tIns="45700" rIns="91425" bIns="45700" anchor="t" anchorCtr="0">
              <a:spAutoFit/>
            </a:bodyPr>
            <a:lstStyle/>
            <a:p>
              <a:pPr algn="ctr"/>
              <a:r>
                <a:rPr lang="en-US">
                  <a:solidFill>
                    <a:schemeClr val="lt1"/>
                  </a:solidFill>
                  <a:latin typeface="Calibri"/>
                  <a:ea typeface="Calibri"/>
                  <a:cs typeface="Calibri"/>
                  <a:sym typeface="Calibri"/>
                </a:rPr>
                <a:t>Proximal</a:t>
              </a:r>
              <a:endParaRPr/>
            </a:p>
            <a:p>
              <a:pPr algn="ctr"/>
              <a:r>
                <a:rPr lang="en-US">
                  <a:solidFill>
                    <a:schemeClr val="dk1"/>
                  </a:solidFill>
                  <a:latin typeface="Calibri"/>
                  <a:ea typeface="Calibri"/>
                  <a:cs typeface="Calibri"/>
                  <a:sym typeface="Calibri"/>
                </a:rPr>
                <a:t>Decreased Stress</a:t>
              </a:r>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Increased healthy habits</a:t>
              </a:r>
              <a:endParaRPr/>
            </a:p>
            <a:p>
              <a:pPr algn="ctr"/>
              <a:endParaRPr>
                <a:solidFill>
                  <a:schemeClr val="dk1"/>
                </a:solidFill>
                <a:latin typeface="Calibri"/>
                <a:ea typeface="Calibri"/>
                <a:cs typeface="Calibri"/>
                <a:sym typeface="Calibri"/>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Increased subjective wellbeing</a:t>
              </a:r>
              <a:endParaRPr/>
            </a:p>
          </p:txBody>
        </p:sp>
        <p:sp>
          <p:nvSpPr>
            <p:cNvPr id="36" name="Google Shape;484;p34">
              <a:extLst>
                <a:ext uri="{FF2B5EF4-FFF2-40B4-BE49-F238E27FC236}">
                  <a16:creationId xmlns:a16="http://schemas.microsoft.com/office/drawing/2014/main" id="{AC1D0526-A957-A24E-A06D-201AC6BA34B9}"/>
                </a:ext>
              </a:extLst>
            </p:cNvPr>
            <p:cNvSpPr txBox="1"/>
            <p:nvPr/>
          </p:nvSpPr>
          <p:spPr>
            <a:xfrm>
              <a:off x="4251214" y="2052499"/>
              <a:ext cx="2605815" cy="2862322"/>
            </a:xfrm>
            <a:prstGeom prst="rect">
              <a:avLst/>
            </a:prstGeom>
            <a:solidFill>
              <a:srgbClr val="909943"/>
            </a:solidFill>
            <a:ln>
              <a:noFill/>
            </a:ln>
          </p:spPr>
          <p:txBody>
            <a:bodyPr spcFirstLastPara="1" wrap="square" lIns="91425" tIns="45700" rIns="91425" bIns="45700" anchor="t" anchorCtr="0">
              <a:spAutoFit/>
            </a:bodyPr>
            <a:lstStyle/>
            <a:p>
              <a:pPr algn="ctr"/>
              <a:r>
                <a:rPr lang="en-US">
                  <a:solidFill>
                    <a:schemeClr val="lt1"/>
                  </a:solidFill>
                  <a:latin typeface="Calibri"/>
                  <a:ea typeface="Calibri"/>
                  <a:cs typeface="Calibri"/>
                  <a:sym typeface="Calibri"/>
                </a:rPr>
                <a:t>Intermediate</a:t>
              </a:r>
              <a:endParaRPr/>
            </a:p>
            <a:p>
              <a:pPr algn="ctr"/>
              <a:r>
                <a:rPr lang="en-US">
                  <a:solidFill>
                    <a:schemeClr val="dk1"/>
                  </a:solidFill>
                  <a:latin typeface="Calibri"/>
                  <a:ea typeface="Calibri"/>
                  <a:cs typeface="Calibri"/>
                  <a:sym typeface="Calibri"/>
                </a:rPr>
                <a:t>Higher quality educator-student interactions</a:t>
              </a:r>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Improved implementation of evidence-based practices</a:t>
              </a:r>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Effective classroom management</a:t>
              </a:r>
              <a:endParaRPr/>
            </a:p>
          </p:txBody>
        </p:sp>
        <p:sp>
          <p:nvSpPr>
            <p:cNvPr id="37" name="Google Shape;485;p34">
              <a:extLst>
                <a:ext uri="{FF2B5EF4-FFF2-40B4-BE49-F238E27FC236}">
                  <a16:creationId xmlns:a16="http://schemas.microsoft.com/office/drawing/2014/main" id="{B8223C81-5B06-6C4D-B593-435BF3AFCEA0}"/>
                </a:ext>
              </a:extLst>
            </p:cNvPr>
            <p:cNvSpPr txBox="1"/>
            <p:nvPr/>
          </p:nvSpPr>
          <p:spPr>
            <a:xfrm>
              <a:off x="6829752" y="2052499"/>
              <a:ext cx="2007914" cy="2954655"/>
            </a:xfrm>
            <a:prstGeom prst="rect">
              <a:avLst/>
            </a:prstGeom>
            <a:solidFill>
              <a:srgbClr val="909943"/>
            </a:solidFill>
            <a:ln>
              <a:noFill/>
            </a:ln>
          </p:spPr>
          <p:txBody>
            <a:bodyPr spcFirstLastPara="1" wrap="square" lIns="91425" tIns="45700" rIns="91425" bIns="45700" anchor="t" anchorCtr="0">
              <a:spAutoFit/>
            </a:bodyPr>
            <a:lstStyle/>
            <a:p>
              <a:pPr algn="ctr"/>
              <a:r>
                <a:rPr lang="en-US">
                  <a:solidFill>
                    <a:schemeClr val="lt1"/>
                  </a:solidFill>
                  <a:latin typeface="Calibri"/>
                  <a:ea typeface="Calibri"/>
                  <a:cs typeface="Calibri"/>
                  <a:sym typeface="Calibri"/>
                </a:rPr>
                <a:t>Distal</a:t>
              </a:r>
              <a:endParaRPr/>
            </a:p>
            <a:p>
              <a:pPr algn="ctr"/>
              <a:r>
                <a:rPr lang="en-US">
                  <a:solidFill>
                    <a:schemeClr val="dk1"/>
                  </a:solidFill>
                  <a:latin typeface="Calibri"/>
                  <a:ea typeface="Calibri"/>
                  <a:cs typeface="Calibri"/>
                  <a:sym typeface="Calibri"/>
                </a:rPr>
                <a:t>Educator retention</a:t>
              </a:r>
              <a:endParaRPr/>
            </a:p>
            <a:p>
              <a:pPr algn="ctr"/>
              <a:endParaRPr>
                <a:solidFill>
                  <a:schemeClr val="dk1"/>
                </a:solidFill>
                <a:latin typeface="Calibri"/>
                <a:ea typeface="Calibri"/>
                <a:cs typeface="Calibri"/>
                <a:sym typeface="Calibri"/>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Increased student achievement and SEL outcomes</a:t>
              </a:r>
              <a:endParaRPr/>
            </a:p>
            <a:p>
              <a:pPr algn="ctr"/>
              <a:endParaRPr>
                <a:solidFill>
                  <a:schemeClr val="dk1"/>
                </a:solidFill>
                <a:latin typeface="Calibri"/>
                <a:ea typeface="Calibri"/>
                <a:cs typeface="Calibri"/>
                <a:sym typeface="Calibri"/>
              </a:endParaRPr>
            </a:p>
            <a:p>
              <a:pPr algn="ctr"/>
              <a:endParaRPr>
                <a:solidFill>
                  <a:schemeClr val="dk1"/>
                </a:solidFill>
                <a:latin typeface="Calibri"/>
                <a:ea typeface="Calibri"/>
                <a:cs typeface="Calibri"/>
                <a:sym typeface="Calibri"/>
              </a:endParaRPr>
            </a:p>
            <a:p>
              <a:pPr algn="ctr"/>
              <a:r>
                <a:rPr lang="en-US">
                  <a:solidFill>
                    <a:schemeClr val="dk1"/>
                  </a:solidFill>
                  <a:latin typeface="Calibri"/>
                  <a:ea typeface="Calibri"/>
                  <a:cs typeface="Calibri"/>
                  <a:sym typeface="Calibri"/>
                </a:rPr>
                <a:t>Improved health</a:t>
              </a:r>
              <a:endParaRPr/>
            </a:p>
          </p:txBody>
        </p:sp>
        <p:cxnSp>
          <p:nvCxnSpPr>
            <p:cNvPr id="38" name="Google Shape;486;p34">
              <a:extLst>
                <a:ext uri="{FF2B5EF4-FFF2-40B4-BE49-F238E27FC236}">
                  <a16:creationId xmlns:a16="http://schemas.microsoft.com/office/drawing/2014/main" id="{7253CE48-F7E7-F94F-9940-03719ECE5604}"/>
                </a:ext>
              </a:extLst>
            </p:cNvPr>
            <p:cNvCxnSpPr/>
            <p:nvPr/>
          </p:nvCxnSpPr>
          <p:spPr>
            <a:xfrm>
              <a:off x="4228333" y="2133600"/>
              <a:ext cx="0" cy="3150553"/>
            </a:xfrm>
            <a:prstGeom prst="straightConnector1">
              <a:avLst/>
            </a:prstGeom>
            <a:noFill/>
            <a:ln w="38100" cap="flat" cmpd="sng">
              <a:solidFill>
                <a:schemeClr val="lt1"/>
              </a:solidFill>
              <a:prstDash val="solid"/>
              <a:round/>
              <a:headEnd type="none" w="sm" len="sm"/>
              <a:tailEnd type="none" w="sm" len="sm"/>
            </a:ln>
          </p:spPr>
        </p:cxnSp>
        <p:cxnSp>
          <p:nvCxnSpPr>
            <p:cNvPr id="39" name="Google Shape;487;p34">
              <a:extLst>
                <a:ext uri="{FF2B5EF4-FFF2-40B4-BE49-F238E27FC236}">
                  <a16:creationId xmlns:a16="http://schemas.microsoft.com/office/drawing/2014/main" id="{6D7396E2-7BE9-C448-B9B3-17936A4760A8}"/>
                </a:ext>
              </a:extLst>
            </p:cNvPr>
            <p:cNvCxnSpPr/>
            <p:nvPr/>
          </p:nvCxnSpPr>
          <p:spPr>
            <a:xfrm>
              <a:off x="6821365" y="2145346"/>
              <a:ext cx="0" cy="3150553"/>
            </a:xfrm>
            <a:prstGeom prst="straightConnector1">
              <a:avLst/>
            </a:prstGeom>
            <a:noFill/>
            <a:ln w="38100" cap="flat" cmpd="sng">
              <a:solidFill>
                <a:schemeClr val="lt1"/>
              </a:solidFill>
              <a:prstDash val="solid"/>
              <a:round/>
              <a:headEnd type="none" w="sm" len="sm"/>
              <a:tailEnd type="none" w="sm" len="sm"/>
            </a:ln>
          </p:spPr>
        </p:cxnSp>
        <p:sp>
          <p:nvSpPr>
            <p:cNvPr id="40" name="Google Shape;488;p34">
              <a:extLst>
                <a:ext uri="{FF2B5EF4-FFF2-40B4-BE49-F238E27FC236}">
                  <a16:creationId xmlns:a16="http://schemas.microsoft.com/office/drawing/2014/main" id="{A41D62F0-46C4-A84F-BA74-45F317755639}"/>
                </a:ext>
              </a:extLst>
            </p:cNvPr>
            <p:cNvSpPr txBox="1"/>
            <p:nvPr/>
          </p:nvSpPr>
          <p:spPr>
            <a:xfrm>
              <a:off x="3978274" y="1516247"/>
              <a:ext cx="3351267" cy="523220"/>
            </a:xfrm>
            <a:prstGeom prst="rect">
              <a:avLst/>
            </a:prstGeom>
            <a:solidFill>
              <a:srgbClr val="909943"/>
            </a:solidFill>
            <a:ln>
              <a:noFill/>
            </a:ln>
          </p:spPr>
          <p:txBody>
            <a:bodyPr spcFirstLastPara="1" wrap="square" lIns="91425" tIns="45700" rIns="91425" bIns="45700" anchor="t" anchorCtr="0">
              <a:spAutoFit/>
            </a:bodyPr>
            <a:lstStyle/>
            <a:p>
              <a:pPr algn="ctr"/>
              <a:r>
                <a:rPr lang="en-US" sz="2800">
                  <a:solidFill>
                    <a:srgbClr val="595959"/>
                  </a:solidFill>
                  <a:latin typeface="Calibri"/>
                  <a:ea typeface="Calibri"/>
                  <a:cs typeface="Calibri"/>
                  <a:sym typeface="Calibri"/>
                </a:rPr>
                <a:t>Outcomes</a:t>
              </a:r>
              <a:endParaRPr/>
            </a:p>
          </p:txBody>
        </p:sp>
      </p:grpSp>
      <p:sp>
        <p:nvSpPr>
          <p:cNvPr id="41" name="Google Shape;489;p34">
            <a:extLst>
              <a:ext uri="{FF2B5EF4-FFF2-40B4-BE49-F238E27FC236}">
                <a16:creationId xmlns:a16="http://schemas.microsoft.com/office/drawing/2014/main" id="{FA2C13EC-00A5-0140-924C-6CAB30EF84DE}"/>
              </a:ext>
            </a:extLst>
          </p:cNvPr>
          <p:cNvSpPr/>
          <p:nvPr/>
        </p:nvSpPr>
        <p:spPr>
          <a:xfrm>
            <a:off x="2874197" y="1745157"/>
            <a:ext cx="1524000" cy="2150015"/>
          </a:xfrm>
          <a:prstGeom prst="rect">
            <a:avLst/>
          </a:prstGeom>
          <a:solidFill>
            <a:srgbClr val="909943"/>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rgbClr val="8B8A8F"/>
              </a:solidFill>
              <a:latin typeface="Arial"/>
              <a:ea typeface="Arial"/>
              <a:cs typeface="Arial"/>
              <a:sym typeface="Arial"/>
            </a:endParaRPr>
          </a:p>
        </p:txBody>
      </p:sp>
      <p:sp>
        <p:nvSpPr>
          <p:cNvPr id="42" name="Google Shape;490;p34">
            <a:extLst>
              <a:ext uri="{FF2B5EF4-FFF2-40B4-BE49-F238E27FC236}">
                <a16:creationId xmlns:a16="http://schemas.microsoft.com/office/drawing/2014/main" id="{84EBD4BC-A859-FB49-A435-6F4DC0EE5A2A}"/>
              </a:ext>
            </a:extLst>
          </p:cNvPr>
          <p:cNvSpPr txBox="1"/>
          <p:nvPr/>
        </p:nvSpPr>
        <p:spPr>
          <a:xfrm>
            <a:off x="2881817" y="2312332"/>
            <a:ext cx="1508760" cy="1015622"/>
          </a:xfrm>
          <a:prstGeom prst="rect">
            <a:avLst/>
          </a:prstGeom>
          <a:noFill/>
          <a:ln>
            <a:noFill/>
          </a:ln>
        </p:spPr>
        <p:txBody>
          <a:bodyPr spcFirstLastPara="1" wrap="square" lIns="91425" tIns="45700" rIns="91425" bIns="45700" anchor="t" anchorCtr="0">
            <a:spAutoFit/>
          </a:bodyPr>
          <a:lstStyle/>
          <a:p>
            <a:pPr algn="ctr"/>
            <a:r>
              <a:rPr lang="en-US" sz="2000">
                <a:solidFill>
                  <a:schemeClr val="dk1"/>
                </a:solidFill>
                <a:latin typeface="Calibri"/>
                <a:ea typeface="Calibri"/>
                <a:cs typeface="Calibri"/>
                <a:sym typeface="Calibri"/>
              </a:rPr>
              <a:t>Adult Resilience Curriculum</a:t>
            </a:r>
            <a:endParaRPr/>
          </a:p>
        </p:txBody>
      </p:sp>
    </p:spTree>
    <p:extLst>
      <p:ext uri="{BB962C8B-B14F-4D97-AF65-F5344CB8AC3E}">
        <p14:creationId xmlns:p14="http://schemas.microsoft.com/office/powerpoint/2010/main" val="30502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37B5A7-42D2-F641-BBCF-D9902CDBB35F}"/>
              </a:ext>
            </a:extLst>
          </p:cNvPr>
          <p:cNvSpPr/>
          <p:nvPr/>
        </p:nvSpPr>
        <p:spPr>
          <a:xfrm>
            <a:off x="8153400" y="1371600"/>
            <a:ext cx="3276600" cy="2971800"/>
          </a:xfrm>
          <a:prstGeom prst="ellipse">
            <a:avLst/>
          </a:prstGeom>
          <a:solidFill>
            <a:srgbClr val="CC492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tx1"/>
                </a:solidFill>
              </a:rPr>
              <a:t>EMOTIONAL</a:t>
            </a:r>
            <a:endParaRPr lang="en-US" sz="2400" b="1">
              <a:solidFill>
                <a:schemeClr val="tx1"/>
              </a:solidFill>
            </a:endParaRPr>
          </a:p>
        </p:txBody>
      </p:sp>
      <p:sp>
        <p:nvSpPr>
          <p:cNvPr id="5" name="Oval 4">
            <a:extLst>
              <a:ext uri="{FF2B5EF4-FFF2-40B4-BE49-F238E27FC236}">
                <a16:creationId xmlns:a16="http://schemas.microsoft.com/office/drawing/2014/main" id="{FF68A121-AD8E-C742-B785-300353B43374}"/>
              </a:ext>
            </a:extLst>
          </p:cNvPr>
          <p:cNvSpPr/>
          <p:nvPr/>
        </p:nvSpPr>
        <p:spPr>
          <a:xfrm>
            <a:off x="5105400" y="1905000"/>
            <a:ext cx="3276600" cy="2971800"/>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solidFill>
                <a:schemeClr val="tx1"/>
              </a:solidFill>
            </a:endParaRPr>
          </a:p>
          <a:p>
            <a:endParaRPr lang="en-US" sz="2400" b="1">
              <a:solidFill>
                <a:schemeClr val="tx1"/>
              </a:solidFill>
            </a:endParaRPr>
          </a:p>
          <a:p>
            <a:endParaRPr lang="en-US" sz="2400" b="1">
              <a:solidFill>
                <a:schemeClr val="tx1"/>
              </a:solidFill>
            </a:endParaRPr>
          </a:p>
          <a:p>
            <a:endParaRPr lang="en-US" sz="2400" b="1">
              <a:solidFill>
                <a:schemeClr val="tx1"/>
              </a:solidFill>
            </a:endParaRPr>
          </a:p>
          <a:p>
            <a:r>
              <a:rPr lang="en-US" b="1">
                <a:solidFill>
                  <a:schemeClr val="tx1"/>
                </a:solidFill>
              </a:rPr>
              <a:t>PROFESSIONAL</a:t>
            </a:r>
            <a:endParaRPr lang="en-US" sz="2400" b="1">
              <a:solidFill>
                <a:schemeClr val="tx1"/>
              </a:solidFill>
            </a:endParaRPr>
          </a:p>
        </p:txBody>
      </p:sp>
      <p:sp>
        <p:nvSpPr>
          <p:cNvPr id="6" name="Oval 5">
            <a:extLst>
              <a:ext uri="{FF2B5EF4-FFF2-40B4-BE49-F238E27FC236}">
                <a16:creationId xmlns:a16="http://schemas.microsoft.com/office/drawing/2014/main" id="{059CA74D-3ADB-DC4B-AA7E-A63DAF382ED3}"/>
              </a:ext>
            </a:extLst>
          </p:cNvPr>
          <p:cNvSpPr/>
          <p:nvPr/>
        </p:nvSpPr>
        <p:spPr>
          <a:xfrm>
            <a:off x="8001000" y="2819400"/>
            <a:ext cx="3276600" cy="2971800"/>
          </a:xfrm>
          <a:prstGeom prst="ellipse">
            <a:avLst/>
          </a:prstGeom>
          <a:solidFill>
            <a:srgbClr val="36557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SOCIAL</a:t>
            </a:r>
            <a:endParaRPr lang="en-US" sz="2400" b="1">
              <a:solidFill>
                <a:schemeClr val="tx1"/>
              </a:solidFill>
            </a:endParaRPr>
          </a:p>
        </p:txBody>
      </p:sp>
      <p:sp>
        <p:nvSpPr>
          <p:cNvPr id="7" name="Oval 6">
            <a:extLst>
              <a:ext uri="{FF2B5EF4-FFF2-40B4-BE49-F238E27FC236}">
                <a16:creationId xmlns:a16="http://schemas.microsoft.com/office/drawing/2014/main" id="{4E63671C-CBC3-9645-8755-7CED08F6159F}"/>
              </a:ext>
            </a:extLst>
          </p:cNvPr>
          <p:cNvSpPr/>
          <p:nvPr/>
        </p:nvSpPr>
        <p:spPr>
          <a:xfrm>
            <a:off x="6096000" y="533400"/>
            <a:ext cx="3276600" cy="2971800"/>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tx1"/>
                </a:solidFill>
              </a:rPr>
              <a:t>PHYSICAL</a:t>
            </a:r>
            <a:endParaRPr lang="en-US" sz="2400" b="1">
              <a:solidFill>
                <a:schemeClr val="tx1"/>
              </a:solidFill>
            </a:endParaRPr>
          </a:p>
        </p:txBody>
      </p:sp>
      <p:sp>
        <p:nvSpPr>
          <p:cNvPr id="8" name="Oval 7">
            <a:extLst>
              <a:ext uri="{FF2B5EF4-FFF2-40B4-BE49-F238E27FC236}">
                <a16:creationId xmlns:a16="http://schemas.microsoft.com/office/drawing/2014/main" id="{7E6AF17D-1FA5-8D47-8F5F-B1C6328C3126}"/>
              </a:ext>
            </a:extLst>
          </p:cNvPr>
          <p:cNvSpPr/>
          <p:nvPr/>
        </p:nvSpPr>
        <p:spPr>
          <a:xfrm>
            <a:off x="6096000" y="3352800"/>
            <a:ext cx="3276600" cy="2971800"/>
          </a:xfrm>
          <a:prstGeom prst="ellipse">
            <a:avLst/>
          </a:prstGeom>
          <a:solidFill>
            <a:srgbClr val="F2E28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SPIRITUAL</a:t>
            </a:r>
            <a:endParaRPr lang="en-US" sz="2400" b="1">
              <a:solidFill>
                <a:schemeClr val="tx1"/>
              </a:solidFill>
            </a:endParaRPr>
          </a:p>
        </p:txBody>
      </p:sp>
      <p:sp>
        <p:nvSpPr>
          <p:cNvPr id="11" name="Rounded Rectangle 10">
            <a:extLst>
              <a:ext uri="{FF2B5EF4-FFF2-40B4-BE49-F238E27FC236}">
                <a16:creationId xmlns:a16="http://schemas.microsoft.com/office/drawing/2014/main" id="{31187BFA-063D-A74A-93B6-472EE8E5B87E}"/>
              </a:ext>
            </a:extLst>
          </p:cNvPr>
          <p:cNvSpPr/>
          <p:nvPr/>
        </p:nvSpPr>
        <p:spPr>
          <a:xfrm>
            <a:off x="7467600" y="3048000"/>
            <a:ext cx="2260060"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A4A62"/>
                </a:solidFill>
              </a:rPr>
              <a:t>WELLBEING</a:t>
            </a:r>
          </a:p>
        </p:txBody>
      </p:sp>
      <p:sp>
        <p:nvSpPr>
          <p:cNvPr id="12" name="Rectangle 11">
            <a:extLst>
              <a:ext uri="{FF2B5EF4-FFF2-40B4-BE49-F238E27FC236}">
                <a16:creationId xmlns:a16="http://schemas.microsoft.com/office/drawing/2014/main" id="{12213DEA-166B-584C-A278-42CE2EF55CCC}"/>
              </a:ext>
            </a:extLst>
          </p:cNvPr>
          <p:cNvSpPr/>
          <p:nvPr/>
        </p:nvSpPr>
        <p:spPr>
          <a:xfrm>
            <a:off x="583660" y="1219200"/>
            <a:ext cx="3607340" cy="4832092"/>
          </a:xfrm>
          <a:prstGeom prst="rect">
            <a:avLst/>
          </a:prstGeom>
        </p:spPr>
        <p:txBody>
          <a:bodyPr wrap="square">
            <a:spAutoFit/>
          </a:bodyPr>
          <a:lstStyle/>
          <a:p>
            <a:r>
              <a:rPr lang="en-US" sz="2800" b="1" dirty="0">
                <a:solidFill>
                  <a:srgbClr val="36557C"/>
                </a:solidFill>
              </a:rPr>
              <a:t>Wellness is a holistic integration of physical, mental, and spiritual well-being, fueling the body, engaging the mind, and nurturing the spirit.</a:t>
            </a:r>
          </a:p>
          <a:p>
            <a:endParaRPr lang="en-US" sz="2800" b="1" dirty="0">
              <a:solidFill>
                <a:srgbClr val="36557C"/>
              </a:solidFill>
            </a:endParaRPr>
          </a:p>
          <a:p>
            <a:r>
              <a:rPr lang="en-US" sz="1600" dirty="0">
                <a:solidFill>
                  <a:srgbClr val="36557C"/>
                </a:solidFill>
              </a:rPr>
              <a:t>(</a:t>
            </a:r>
            <a:r>
              <a:rPr lang="en-US" sz="1600" dirty="0" err="1">
                <a:solidFill>
                  <a:srgbClr val="36557C"/>
                </a:solidFill>
              </a:rPr>
              <a:t>Stoewen</a:t>
            </a:r>
            <a:r>
              <a:rPr lang="en-US" sz="1600" dirty="0">
                <a:solidFill>
                  <a:srgbClr val="36557C"/>
                </a:solidFill>
              </a:rPr>
              <a:t>, 2017)</a:t>
            </a:r>
          </a:p>
          <a:p>
            <a:endParaRPr lang="en-US" sz="2800" dirty="0">
              <a:solidFill>
                <a:srgbClr val="36557C"/>
              </a:solidFill>
            </a:endParaRPr>
          </a:p>
        </p:txBody>
      </p:sp>
    </p:spTree>
    <p:extLst>
      <p:ext uri="{BB962C8B-B14F-4D97-AF65-F5344CB8AC3E}">
        <p14:creationId xmlns:p14="http://schemas.microsoft.com/office/powerpoint/2010/main" val="1228567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5"/>
          <p:cNvSpPr txBox="1"/>
          <p:nvPr/>
        </p:nvSpPr>
        <p:spPr>
          <a:xfrm>
            <a:off x="3625516" y="251791"/>
            <a:ext cx="4948988" cy="1304649"/>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6D4C5C"/>
              </a:buClr>
              <a:buSzPts val="4400"/>
              <a:buFont typeface="Calibri"/>
              <a:buNone/>
            </a:pPr>
            <a:r>
              <a:rPr lang="en-US" sz="4400" b="0" i="0" u="none" strike="noStrike" cap="none" dirty="0">
                <a:solidFill>
                  <a:srgbClr val="002060"/>
                </a:solidFill>
                <a:ea typeface="Calibri"/>
                <a:sym typeface="Calibri"/>
              </a:rPr>
              <a:t>The ARC Modules</a:t>
            </a:r>
            <a:endParaRPr lang="en-US" sz="1400" b="0" i="0" u="none" strike="noStrike" cap="none" dirty="0">
              <a:solidFill>
                <a:srgbClr val="002060"/>
              </a:solidFill>
            </a:endParaRPr>
          </a:p>
        </p:txBody>
      </p:sp>
      <p:pic>
        <p:nvPicPr>
          <p:cNvPr id="2" name="Picture 2" descr="Diagram&#10;&#10;Description automatically generated">
            <a:extLst>
              <a:ext uri="{FF2B5EF4-FFF2-40B4-BE49-F238E27FC236}">
                <a16:creationId xmlns:a16="http://schemas.microsoft.com/office/drawing/2014/main" id="{1240BA2F-9BD8-45DC-A1CA-D2DEA8B8D2EF}"/>
              </a:ext>
            </a:extLst>
          </p:cNvPr>
          <p:cNvPicPr>
            <a:picLocks noChangeAspect="1"/>
          </p:cNvPicPr>
          <p:nvPr/>
        </p:nvPicPr>
        <p:blipFill>
          <a:blip r:embed="rId3"/>
          <a:stretch>
            <a:fillRect/>
          </a:stretch>
        </p:blipFill>
        <p:spPr>
          <a:xfrm>
            <a:off x="1282915" y="675456"/>
            <a:ext cx="9621630" cy="5621729"/>
          </a:xfrm>
          <a:prstGeom prst="rect">
            <a:avLst/>
          </a:prstGeom>
        </p:spPr>
      </p:pic>
      <p:sp>
        <p:nvSpPr>
          <p:cNvPr id="3" name="AutoShape 2"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2842265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7C738F-EAD1-D64B-BC7D-1C3C22479B7C}"/>
              </a:ext>
            </a:extLst>
          </p:cNvPr>
          <p:cNvSpPr/>
          <p:nvPr/>
        </p:nvSpPr>
        <p:spPr>
          <a:xfrm>
            <a:off x="6324600" y="3188368"/>
            <a:ext cx="3276600" cy="2971800"/>
          </a:xfrm>
          <a:prstGeom prst="ellipse">
            <a:avLst/>
          </a:prstGeom>
          <a:solidFill>
            <a:srgbClr val="CC492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Acceptance &amp; Commitment Therapy</a:t>
            </a:r>
          </a:p>
          <a:p>
            <a:pPr algn="ctr"/>
            <a:r>
              <a:rPr lang="en-US" sz="2400" b="1">
                <a:solidFill>
                  <a:schemeClr val="tx1"/>
                </a:solidFill>
              </a:rPr>
              <a:t>(ACT) </a:t>
            </a:r>
          </a:p>
        </p:txBody>
      </p:sp>
      <p:sp>
        <p:nvSpPr>
          <p:cNvPr id="5" name="Oval 4">
            <a:extLst>
              <a:ext uri="{FF2B5EF4-FFF2-40B4-BE49-F238E27FC236}">
                <a16:creationId xmlns:a16="http://schemas.microsoft.com/office/drawing/2014/main" id="{223E06DA-652D-A84E-99DE-1E01DDE524B1}"/>
              </a:ext>
            </a:extLst>
          </p:cNvPr>
          <p:cNvSpPr/>
          <p:nvPr/>
        </p:nvSpPr>
        <p:spPr>
          <a:xfrm>
            <a:off x="4267200" y="2133600"/>
            <a:ext cx="3276600" cy="2971800"/>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Cognitive Behavioral Therapy</a:t>
            </a:r>
          </a:p>
          <a:p>
            <a:pPr algn="ctr"/>
            <a:r>
              <a:rPr lang="en-US" sz="2400" b="1">
                <a:solidFill>
                  <a:schemeClr val="tx1"/>
                </a:solidFill>
              </a:rPr>
              <a:t>(CBT)</a:t>
            </a:r>
          </a:p>
        </p:txBody>
      </p:sp>
      <p:sp>
        <p:nvSpPr>
          <p:cNvPr id="6" name="Oval 5">
            <a:extLst>
              <a:ext uri="{FF2B5EF4-FFF2-40B4-BE49-F238E27FC236}">
                <a16:creationId xmlns:a16="http://schemas.microsoft.com/office/drawing/2014/main" id="{057B6FA0-B04A-1040-88CD-8C14F2C5BD2F}"/>
              </a:ext>
            </a:extLst>
          </p:cNvPr>
          <p:cNvSpPr/>
          <p:nvPr/>
        </p:nvSpPr>
        <p:spPr>
          <a:xfrm>
            <a:off x="8458200" y="2133600"/>
            <a:ext cx="3276600" cy="2971800"/>
          </a:xfrm>
          <a:prstGeom prst="ellipse">
            <a:avLst/>
          </a:prstGeom>
          <a:solidFill>
            <a:srgbClr val="36557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Positive Psychology</a:t>
            </a:r>
          </a:p>
          <a:p>
            <a:pPr algn="ctr"/>
            <a:r>
              <a:rPr lang="en-US" sz="2400" b="1">
                <a:solidFill>
                  <a:schemeClr val="tx1"/>
                </a:solidFill>
              </a:rPr>
              <a:t>(PERMA)</a:t>
            </a:r>
          </a:p>
        </p:txBody>
      </p:sp>
      <p:sp>
        <p:nvSpPr>
          <p:cNvPr id="7" name="Oval 6">
            <a:extLst>
              <a:ext uri="{FF2B5EF4-FFF2-40B4-BE49-F238E27FC236}">
                <a16:creationId xmlns:a16="http://schemas.microsoft.com/office/drawing/2014/main" id="{EF59CB4B-81FE-3443-AE62-6CC5D853BE84}"/>
              </a:ext>
            </a:extLst>
          </p:cNvPr>
          <p:cNvSpPr/>
          <p:nvPr/>
        </p:nvSpPr>
        <p:spPr>
          <a:xfrm>
            <a:off x="6324600" y="1143000"/>
            <a:ext cx="3276600" cy="2971800"/>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Dialectical Behavior</a:t>
            </a:r>
          </a:p>
          <a:p>
            <a:pPr algn="ctr"/>
            <a:r>
              <a:rPr lang="en-US" sz="2400" b="1">
                <a:solidFill>
                  <a:schemeClr val="tx1"/>
                </a:solidFill>
              </a:rPr>
              <a:t>Therapy</a:t>
            </a:r>
          </a:p>
          <a:p>
            <a:pPr algn="ctr"/>
            <a:r>
              <a:rPr lang="en-US" sz="2400" b="1">
                <a:solidFill>
                  <a:schemeClr val="tx1"/>
                </a:solidFill>
              </a:rPr>
              <a:t>(DBT)</a:t>
            </a:r>
          </a:p>
        </p:txBody>
      </p:sp>
      <p:sp>
        <p:nvSpPr>
          <p:cNvPr id="10" name="Title 1">
            <a:extLst>
              <a:ext uri="{FF2B5EF4-FFF2-40B4-BE49-F238E27FC236}">
                <a16:creationId xmlns:a16="http://schemas.microsoft.com/office/drawing/2014/main" id="{0C71B27A-2701-D14A-885F-EACA23B8B1C0}"/>
              </a:ext>
            </a:extLst>
          </p:cNvPr>
          <p:cNvSpPr txBox="1">
            <a:spLocks/>
          </p:cNvSpPr>
          <p:nvPr/>
        </p:nvSpPr>
        <p:spPr>
          <a:xfrm>
            <a:off x="762000" y="-228600"/>
            <a:ext cx="4724400" cy="274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panose="020B0604020202020204" pitchFamily="34" charset="0"/>
                <a:cs typeface="Arial" panose="020B0604020202020204" pitchFamily="34" charset="0"/>
              </a:rPr>
              <a:t>An integrative</a:t>
            </a:r>
          </a:p>
          <a:p>
            <a:r>
              <a:rPr lang="en-US" dirty="0">
                <a:latin typeface="Arial" panose="020B0604020202020204" pitchFamily="34" charset="0"/>
                <a:cs typeface="Arial" panose="020B0604020202020204" pitchFamily="34" charset="0"/>
              </a:rPr>
              <a:t>approach</a:t>
            </a:r>
          </a:p>
        </p:txBody>
      </p:sp>
      <p:sp>
        <p:nvSpPr>
          <p:cNvPr id="12" name="Rectangle 11">
            <a:extLst>
              <a:ext uri="{FF2B5EF4-FFF2-40B4-BE49-F238E27FC236}">
                <a16:creationId xmlns:a16="http://schemas.microsoft.com/office/drawing/2014/main" id="{58B83F9A-61EA-1D4A-BCF2-9E04ABE977D9}"/>
              </a:ext>
            </a:extLst>
          </p:cNvPr>
          <p:cNvSpPr/>
          <p:nvPr/>
        </p:nvSpPr>
        <p:spPr>
          <a:xfrm>
            <a:off x="762000" y="2438400"/>
            <a:ext cx="2971800" cy="2554545"/>
          </a:xfrm>
          <a:prstGeom prst="rect">
            <a:avLst/>
          </a:prstGeom>
        </p:spPr>
        <p:txBody>
          <a:bodyPr wrap="square">
            <a:spAutoFit/>
          </a:bodyPr>
          <a:lstStyle/>
          <a:p>
            <a:pPr lvl="0" algn="ctr"/>
            <a:r>
              <a:rPr lang="en-US" sz="2000">
                <a:solidFill>
                  <a:srgbClr val="36557C"/>
                </a:solidFill>
                <a:ea typeface="Calibri"/>
                <a:cs typeface="Calibri"/>
                <a:sym typeface="Calibri"/>
              </a:rPr>
              <a:t>Integrative approaches involve distilling effective interventions into overlapping </a:t>
            </a:r>
            <a:r>
              <a:rPr lang="en-US" sz="2000" i="1">
                <a:solidFill>
                  <a:srgbClr val="36557C"/>
                </a:solidFill>
                <a:ea typeface="Calibri"/>
                <a:cs typeface="Calibri"/>
                <a:sym typeface="Calibri"/>
              </a:rPr>
              <a:t>active ingredients</a:t>
            </a:r>
            <a:r>
              <a:rPr lang="en-US" sz="2000">
                <a:solidFill>
                  <a:srgbClr val="36557C"/>
                </a:solidFill>
                <a:ea typeface="Calibri"/>
                <a:cs typeface="Calibri"/>
                <a:sym typeface="Calibri"/>
              </a:rPr>
              <a:t> and blending them in intentional ways to create additive, synergistic effects.</a:t>
            </a:r>
            <a:endParaRPr lang="en-US" sz="2000">
              <a:solidFill>
                <a:srgbClr val="36557C"/>
              </a:solidFill>
            </a:endParaRPr>
          </a:p>
        </p:txBody>
      </p:sp>
    </p:spTree>
    <p:extLst>
      <p:ext uri="{BB962C8B-B14F-4D97-AF65-F5344CB8AC3E}">
        <p14:creationId xmlns:p14="http://schemas.microsoft.com/office/powerpoint/2010/main" val="3769711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0D008-7BEE-458F-AF0A-E1AA835D866F}"/>
              </a:ext>
            </a:extLst>
          </p:cNvPr>
          <p:cNvSpPr>
            <a:spLocks noGrp="1"/>
          </p:cNvSpPr>
          <p:nvPr>
            <p:ph idx="1"/>
          </p:nvPr>
        </p:nvSpPr>
        <p:spPr>
          <a:xfrm>
            <a:off x="5715000" y="1600200"/>
            <a:ext cx="6172200" cy="4114800"/>
          </a:xfrm>
          <a:ln w="50800">
            <a:solidFill>
              <a:srgbClr val="909A3B"/>
            </a:solidFill>
          </a:ln>
        </p:spPr>
        <p:txBody>
          <a:bodyPr>
            <a:normAutofit fontScale="47500" lnSpcReduction="20000"/>
          </a:bodyPr>
          <a:lstStyle/>
          <a:p>
            <a:pPr marL="0" lvl="0" indent="0">
              <a:spcBef>
                <a:spcPts val="0"/>
              </a:spcBef>
              <a:buNone/>
            </a:pPr>
            <a:endParaRPr lang="en-US" sz="3600">
              <a:solidFill>
                <a:schemeClr val="dk1"/>
              </a:solidFill>
              <a:latin typeface="Calibri"/>
              <a:ea typeface="Calibri"/>
              <a:cs typeface="Calibri"/>
              <a:sym typeface="Calibri"/>
            </a:endParaRPr>
          </a:p>
          <a:p>
            <a:pPr marL="0" lvl="0" indent="0">
              <a:spcBef>
                <a:spcPts val="0"/>
              </a:spcBef>
              <a:buNone/>
            </a:pPr>
            <a:r>
              <a:rPr lang="en-US">
                <a:solidFill>
                  <a:schemeClr val="dk1"/>
                </a:solidFill>
                <a:latin typeface="Calibri"/>
                <a:ea typeface="Calibri"/>
                <a:cs typeface="Calibri"/>
                <a:sym typeface="Calibri"/>
              </a:rPr>
              <a:t>Frye, M. S. (2015). </a:t>
            </a:r>
            <a:r>
              <a:rPr lang="en-US" i="1">
                <a:solidFill>
                  <a:schemeClr val="dk1"/>
                </a:solidFill>
                <a:latin typeface="Calibri"/>
                <a:ea typeface="Calibri"/>
                <a:cs typeface="Calibri"/>
                <a:sym typeface="Calibri"/>
              </a:rPr>
              <a:t>Promoting caregiver and child resilience: The ACHIEVER Adult Resilience Curriculum</a:t>
            </a:r>
            <a:r>
              <a:rPr lang="en-US">
                <a:solidFill>
                  <a:schemeClr val="dk1"/>
                </a:solidFill>
                <a:latin typeface="Calibri"/>
                <a:ea typeface="Calibri"/>
                <a:cs typeface="Calibri"/>
                <a:sym typeface="Calibri"/>
              </a:rPr>
              <a:t> (Doctoral </a:t>
            </a:r>
            <a:r>
              <a:rPr lang="en-US">
                <a:solidFill>
                  <a:srgbClr val="38567B"/>
                </a:solidFill>
                <a:latin typeface="Calibri"/>
                <a:ea typeface="Calibri"/>
                <a:cs typeface="Calibri"/>
                <a:sym typeface="Calibri"/>
              </a:rPr>
              <a:t>dissertation</a:t>
            </a:r>
            <a:r>
              <a:rPr lang="en-US">
                <a:solidFill>
                  <a:schemeClr val="dk1"/>
                </a:solidFill>
                <a:latin typeface="Calibri"/>
                <a:ea typeface="Calibri"/>
                <a:cs typeface="Calibri"/>
                <a:sym typeface="Calibri"/>
              </a:rPr>
              <a:t>).</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a:solidFill>
                  <a:schemeClr val="dk1"/>
                </a:solidFill>
                <a:latin typeface="Calibri"/>
                <a:ea typeface="Calibri"/>
                <a:cs typeface="Calibri"/>
                <a:sym typeface="Calibri"/>
              </a:rPr>
              <a:t>Cook, C. R., Miller, F. G., </a:t>
            </a:r>
            <a:r>
              <a:rPr lang="en-US" b="1">
                <a:solidFill>
                  <a:schemeClr val="dk1"/>
                </a:solidFill>
                <a:latin typeface="Calibri"/>
                <a:ea typeface="Calibri"/>
                <a:cs typeface="Calibri"/>
                <a:sym typeface="Calibri"/>
              </a:rPr>
              <a:t>Fiat, A. E</a:t>
            </a:r>
            <a:r>
              <a:rPr lang="en-US">
                <a:solidFill>
                  <a:schemeClr val="dk1"/>
                </a:solidFill>
                <a:latin typeface="Calibri"/>
                <a:ea typeface="Calibri"/>
                <a:cs typeface="Calibri"/>
                <a:sym typeface="Calibri"/>
              </a:rPr>
              <a:t>. , Renshaw, T., Frye, M., Joseph, G., &amp; </a:t>
            </a:r>
            <a:r>
              <a:rPr lang="en-US" err="1">
                <a:solidFill>
                  <a:schemeClr val="dk1"/>
                </a:solidFill>
                <a:latin typeface="Calibri"/>
                <a:ea typeface="Calibri"/>
                <a:cs typeface="Calibri"/>
                <a:sym typeface="Calibri"/>
              </a:rPr>
              <a:t>Decano</a:t>
            </a:r>
            <a:r>
              <a:rPr lang="en-US">
                <a:solidFill>
                  <a:schemeClr val="dk1"/>
                </a:solidFill>
                <a:latin typeface="Calibri"/>
                <a:ea typeface="Calibri"/>
                <a:cs typeface="Calibri"/>
                <a:sym typeface="Calibri"/>
              </a:rPr>
              <a:t>, P. (2017). Promoting secondary teachers’ well‐being and intentions to implement evidence‐based practices: randomized evaluation of the achiever resilience curriculum. </a:t>
            </a:r>
            <a:r>
              <a:rPr lang="en-US" i="1">
                <a:solidFill>
                  <a:schemeClr val="dk1"/>
                </a:solidFill>
                <a:latin typeface="Calibri"/>
                <a:ea typeface="Calibri"/>
                <a:cs typeface="Calibri"/>
                <a:sym typeface="Calibri"/>
              </a:rPr>
              <a:t>Psychology in the Schools</a:t>
            </a:r>
            <a:r>
              <a:rPr lang="en-US">
                <a:solidFill>
                  <a:schemeClr val="dk1"/>
                </a:solidFill>
                <a:latin typeface="Calibri"/>
                <a:ea typeface="Calibri"/>
                <a:cs typeface="Calibri"/>
                <a:sym typeface="Calibri"/>
              </a:rPr>
              <a:t>, </a:t>
            </a:r>
            <a:r>
              <a:rPr lang="en-US" i="1">
                <a:solidFill>
                  <a:schemeClr val="dk1"/>
                </a:solidFill>
                <a:latin typeface="Calibri"/>
                <a:ea typeface="Calibri"/>
                <a:cs typeface="Calibri"/>
                <a:sym typeface="Calibri"/>
              </a:rPr>
              <a:t>54</a:t>
            </a:r>
            <a:r>
              <a:rPr lang="en-US">
                <a:solidFill>
                  <a:schemeClr val="dk1"/>
                </a:solidFill>
                <a:latin typeface="Calibri"/>
                <a:ea typeface="Calibri"/>
                <a:cs typeface="Calibri"/>
                <a:sym typeface="Calibri"/>
              </a:rPr>
              <a:t>(1), 13-28.</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a:solidFill>
                  <a:schemeClr val="dk1"/>
                </a:solidFill>
                <a:latin typeface="Calibri"/>
                <a:ea typeface="Calibri"/>
                <a:cs typeface="Calibri"/>
                <a:sym typeface="Calibri"/>
              </a:rPr>
              <a:t>Christian, E. (2017). The Effectiveness of the ACHIEVER Adult Resilience Curriculum in Promoting Teacher Wellbeing.</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b="1">
                <a:solidFill>
                  <a:schemeClr val="dk1"/>
                </a:solidFill>
                <a:latin typeface="Calibri"/>
                <a:ea typeface="Calibri"/>
                <a:cs typeface="Calibri"/>
                <a:sym typeface="Calibri"/>
              </a:rPr>
              <a:t>Fiat, A. E.,</a:t>
            </a:r>
            <a:r>
              <a:rPr lang="en-US">
                <a:solidFill>
                  <a:schemeClr val="dk1"/>
                </a:solidFill>
                <a:latin typeface="Calibri"/>
                <a:ea typeface="Calibri"/>
                <a:cs typeface="Calibri"/>
                <a:sym typeface="Calibri"/>
              </a:rPr>
              <a:t> Larson, M., &amp; Cook, C. R. (2017, July). </a:t>
            </a:r>
            <a:r>
              <a:rPr lang="en-US" i="1">
                <a:solidFill>
                  <a:schemeClr val="dk1"/>
                </a:solidFill>
                <a:latin typeface="Calibri"/>
                <a:ea typeface="Calibri"/>
                <a:cs typeface="Calibri"/>
                <a:sym typeface="Calibri"/>
              </a:rPr>
              <a:t>Targeting teacher stress to enhance the delivery of classroom evidence-based practices</a:t>
            </a:r>
            <a:r>
              <a:rPr lang="en-US">
                <a:solidFill>
                  <a:schemeClr val="dk1"/>
                </a:solidFill>
                <a:latin typeface="Calibri"/>
                <a:ea typeface="Calibri"/>
                <a:cs typeface="Calibri"/>
                <a:sym typeface="Calibri"/>
              </a:rPr>
              <a:t>. Symposium at the 39</a:t>
            </a:r>
            <a:r>
              <a:rPr lang="en-US" baseline="30000">
                <a:solidFill>
                  <a:schemeClr val="dk1"/>
                </a:solidFill>
                <a:latin typeface="Calibri"/>
                <a:ea typeface="Calibri"/>
                <a:cs typeface="Calibri"/>
                <a:sym typeface="Calibri"/>
              </a:rPr>
              <a:t>th</a:t>
            </a:r>
            <a:r>
              <a:rPr lang="en-US">
                <a:solidFill>
                  <a:schemeClr val="dk1"/>
                </a:solidFill>
                <a:latin typeface="Calibri"/>
                <a:ea typeface="Calibri"/>
                <a:cs typeface="Calibri"/>
                <a:sym typeface="Calibri"/>
              </a:rPr>
              <a:t> Annual, International School Psychology Association Conference Manchester, UK. </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a:solidFill>
                  <a:schemeClr val="dk1"/>
                </a:solidFill>
                <a:latin typeface="Calibri"/>
                <a:ea typeface="Calibri"/>
                <a:cs typeface="Calibri"/>
                <a:sym typeface="Calibri"/>
              </a:rPr>
              <a:t>Larson, M., Cook, C. R., </a:t>
            </a:r>
            <a:r>
              <a:rPr lang="en-US" b="1">
                <a:solidFill>
                  <a:schemeClr val="dk1"/>
                </a:solidFill>
                <a:latin typeface="Calibri"/>
                <a:ea typeface="Calibri"/>
                <a:cs typeface="Calibri"/>
                <a:sym typeface="Calibri"/>
              </a:rPr>
              <a:t>Fiat, A. E., </a:t>
            </a:r>
            <a:r>
              <a:rPr lang="en-US">
                <a:solidFill>
                  <a:schemeClr val="dk1"/>
                </a:solidFill>
                <a:latin typeface="Calibri"/>
                <a:ea typeface="Calibri"/>
                <a:cs typeface="Calibri"/>
                <a:sym typeface="Calibri"/>
              </a:rPr>
              <a:t>&amp; Lyon, A. R. (2018). Stressed teachers don’t make good implementers: Examining the interplay between stress reduction and intervention fidelity. </a:t>
            </a:r>
            <a:r>
              <a:rPr lang="en-US" i="1">
                <a:solidFill>
                  <a:schemeClr val="dk1"/>
                </a:solidFill>
                <a:latin typeface="Calibri"/>
                <a:ea typeface="Calibri"/>
                <a:cs typeface="Calibri"/>
                <a:sym typeface="Calibri"/>
              </a:rPr>
              <a:t>School Mental Health</a:t>
            </a:r>
            <a:r>
              <a:rPr lang="en-US">
                <a:solidFill>
                  <a:schemeClr val="dk1"/>
                </a:solidFill>
                <a:latin typeface="Calibri"/>
                <a:ea typeface="Calibri"/>
                <a:cs typeface="Calibri"/>
                <a:sym typeface="Calibri"/>
              </a:rPr>
              <a:t>, </a:t>
            </a:r>
            <a:r>
              <a:rPr lang="en-US" i="1">
                <a:solidFill>
                  <a:schemeClr val="dk1"/>
                </a:solidFill>
                <a:latin typeface="Calibri"/>
                <a:ea typeface="Calibri"/>
                <a:cs typeface="Calibri"/>
                <a:sym typeface="Calibri"/>
              </a:rPr>
              <a:t>10</a:t>
            </a:r>
            <a:r>
              <a:rPr lang="en-US">
                <a:solidFill>
                  <a:schemeClr val="dk1"/>
                </a:solidFill>
                <a:latin typeface="Calibri"/>
                <a:ea typeface="Calibri"/>
                <a:cs typeface="Calibri"/>
                <a:sym typeface="Calibri"/>
              </a:rPr>
              <a:t>(1), 61-76.</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b="1">
                <a:solidFill>
                  <a:schemeClr val="dk1"/>
                </a:solidFill>
                <a:latin typeface="Calibri"/>
                <a:ea typeface="Calibri"/>
                <a:cs typeface="Calibri"/>
                <a:sym typeface="Calibri"/>
              </a:rPr>
              <a:t>Fiat, A. E.,</a:t>
            </a:r>
            <a:r>
              <a:rPr lang="en-US">
                <a:solidFill>
                  <a:schemeClr val="dk1"/>
                </a:solidFill>
                <a:latin typeface="Calibri"/>
                <a:ea typeface="Calibri"/>
                <a:cs typeface="Calibri"/>
                <a:sym typeface="Calibri"/>
              </a:rPr>
              <a:t> Christian, E., Thayer, A.J., &amp; Cook, C. R. (2018, February). </a:t>
            </a:r>
            <a:r>
              <a:rPr lang="en-US" i="1">
                <a:solidFill>
                  <a:schemeClr val="dk1"/>
                </a:solidFill>
                <a:latin typeface="Calibri"/>
                <a:ea typeface="Calibri"/>
                <a:cs typeface="Calibri"/>
                <a:sym typeface="Calibri"/>
              </a:rPr>
              <a:t>Strategies to help teachers combat burnout and increase resilience.</a:t>
            </a:r>
            <a:r>
              <a:rPr lang="en-US">
                <a:solidFill>
                  <a:schemeClr val="dk1"/>
                </a:solidFill>
                <a:latin typeface="Calibri"/>
                <a:ea typeface="Calibri"/>
                <a:cs typeface="Calibri"/>
                <a:sym typeface="Calibri"/>
              </a:rPr>
              <a:t> Mini-skills session presented at the National Association of School Psychologists Annual Convention, Chicago, IL. </a:t>
            </a:r>
            <a:endParaRPr lang="en-US"/>
          </a:p>
          <a:p>
            <a:pPr marL="0" lvl="0" indent="0">
              <a:spcBef>
                <a:spcPts val="0"/>
              </a:spcBef>
              <a:buNone/>
            </a:pPr>
            <a:endParaRPr lang="en-US">
              <a:solidFill>
                <a:schemeClr val="dk1"/>
              </a:solidFill>
              <a:latin typeface="Calibri"/>
              <a:ea typeface="Calibri"/>
              <a:cs typeface="Calibri"/>
              <a:sym typeface="Calibri"/>
            </a:endParaRPr>
          </a:p>
          <a:p>
            <a:pPr marL="0" lvl="0" indent="0">
              <a:spcBef>
                <a:spcPts val="0"/>
              </a:spcBef>
              <a:buNone/>
            </a:pPr>
            <a:r>
              <a:rPr lang="en-US" b="1">
                <a:solidFill>
                  <a:schemeClr val="dk1"/>
                </a:solidFill>
                <a:latin typeface="Calibri"/>
                <a:ea typeface="Calibri"/>
                <a:cs typeface="Calibri"/>
                <a:sym typeface="Calibri"/>
              </a:rPr>
              <a:t>Fiat, A. E.,</a:t>
            </a:r>
            <a:r>
              <a:rPr lang="en-US">
                <a:solidFill>
                  <a:schemeClr val="dk1"/>
                </a:solidFill>
                <a:latin typeface="Calibri"/>
                <a:ea typeface="Calibri"/>
                <a:cs typeface="Calibri"/>
                <a:sym typeface="Calibri"/>
              </a:rPr>
              <a:t> Thayer, A. J., Frank, S., Larson, M. F., &amp; Cook, C. R. (2019, April). </a:t>
            </a:r>
            <a:r>
              <a:rPr lang="en-US" i="1">
                <a:solidFill>
                  <a:schemeClr val="dk1"/>
                </a:solidFill>
                <a:latin typeface="Calibri"/>
                <a:ea typeface="Calibri"/>
                <a:cs typeface="Calibri"/>
                <a:sym typeface="Calibri"/>
              </a:rPr>
              <a:t>Enhancing teacher wellbeing as a school-wide strategy for optimizing student outcomes: A systematic literature review of teacher resiliency training programs.</a:t>
            </a:r>
            <a:r>
              <a:rPr lang="en-US">
                <a:solidFill>
                  <a:schemeClr val="dk1"/>
                </a:solidFill>
                <a:latin typeface="Calibri"/>
                <a:ea typeface="Calibri"/>
                <a:cs typeface="Calibri"/>
                <a:sym typeface="Calibri"/>
              </a:rPr>
              <a:t> Paper presented at the American Education Research Association Annual Meeting, Toronto, Canada. </a:t>
            </a:r>
            <a:endParaRPr lang="en-US"/>
          </a:p>
        </p:txBody>
      </p:sp>
      <p:sp>
        <p:nvSpPr>
          <p:cNvPr id="6" name="Title 1">
            <a:extLst>
              <a:ext uri="{FF2B5EF4-FFF2-40B4-BE49-F238E27FC236}">
                <a16:creationId xmlns:a16="http://schemas.microsoft.com/office/drawing/2014/main" id="{EB2F36D5-0E49-CA4D-8556-14830FBB7E3D}"/>
              </a:ext>
            </a:extLst>
          </p:cNvPr>
          <p:cNvSpPr txBox="1">
            <a:spLocks/>
          </p:cNvSpPr>
          <p:nvPr/>
        </p:nvSpPr>
        <p:spPr>
          <a:xfrm>
            <a:off x="685800" y="228600"/>
            <a:ext cx="113538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4000" dirty="0">
                <a:latin typeface="Arial" panose="020B0604020202020204" pitchFamily="34" charset="0"/>
                <a:cs typeface="Arial" panose="020B0604020202020204" pitchFamily="34" charset="0"/>
              </a:rPr>
              <a:t>Research in Support of the ARC</a:t>
            </a:r>
          </a:p>
        </p:txBody>
      </p:sp>
      <p:sp>
        <p:nvSpPr>
          <p:cNvPr id="8" name="Rectangle 7">
            <a:extLst>
              <a:ext uri="{FF2B5EF4-FFF2-40B4-BE49-F238E27FC236}">
                <a16:creationId xmlns:a16="http://schemas.microsoft.com/office/drawing/2014/main" id="{4B1AF7BB-8C9D-0043-858A-3CC3DBF423D9}"/>
              </a:ext>
            </a:extLst>
          </p:cNvPr>
          <p:cNvSpPr/>
          <p:nvPr/>
        </p:nvSpPr>
        <p:spPr>
          <a:xfrm>
            <a:off x="381000" y="1676400"/>
            <a:ext cx="4800600" cy="707886"/>
          </a:xfrm>
          <a:prstGeom prst="rect">
            <a:avLst/>
          </a:prstGeom>
        </p:spPr>
        <p:txBody>
          <a:bodyPr wrap="square">
            <a:spAutoFit/>
          </a:bodyPr>
          <a:lstStyle/>
          <a:p>
            <a:pPr lvl="0"/>
            <a:r>
              <a:rPr lang="en-US" sz="2000">
                <a:solidFill>
                  <a:srgbClr val="36557C"/>
                </a:solidFill>
                <a:ea typeface="Calibri"/>
                <a:cs typeface="Calibri"/>
                <a:sym typeface="Calibri"/>
              </a:rPr>
              <a:t>Compared to matched controls, teachers who participated in the ARC reported:</a:t>
            </a:r>
            <a:endParaRPr lang="en-US" sz="2000">
              <a:solidFill>
                <a:srgbClr val="36557C"/>
              </a:solidFill>
            </a:endParaRPr>
          </a:p>
        </p:txBody>
      </p:sp>
      <p:sp>
        <p:nvSpPr>
          <p:cNvPr id="9" name="Google Shape;573;p38">
            <a:extLst>
              <a:ext uri="{FF2B5EF4-FFF2-40B4-BE49-F238E27FC236}">
                <a16:creationId xmlns:a16="http://schemas.microsoft.com/office/drawing/2014/main" id="{DD776713-4FD0-7F43-B310-9AC77E740D91}"/>
              </a:ext>
            </a:extLst>
          </p:cNvPr>
          <p:cNvSpPr/>
          <p:nvPr/>
        </p:nvSpPr>
        <p:spPr>
          <a:xfrm>
            <a:off x="457200" y="2628900"/>
            <a:ext cx="609600" cy="1866900"/>
          </a:xfrm>
          <a:prstGeom prst="upArrow">
            <a:avLst>
              <a:gd name="adj1" fmla="val 50000"/>
              <a:gd name="adj2" fmla="val 50000"/>
            </a:avLst>
          </a:prstGeom>
          <a:solidFill>
            <a:srgbClr val="9099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10" name="Google Shape;574;p38">
            <a:extLst>
              <a:ext uri="{FF2B5EF4-FFF2-40B4-BE49-F238E27FC236}">
                <a16:creationId xmlns:a16="http://schemas.microsoft.com/office/drawing/2014/main" id="{782FB03E-DF51-8E41-A35B-0A3809564435}"/>
              </a:ext>
            </a:extLst>
          </p:cNvPr>
          <p:cNvSpPr txBox="1"/>
          <p:nvPr/>
        </p:nvSpPr>
        <p:spPr>
          <a:xfrm>
            <a:off x="1143000" y="2743200"/>
            <a:ext cx="2819400" cy="17542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404D5B"/>
              </a:buClr>
              <a:buSzPts val="1800"/>
              <a:buFont typeface="Arial"/>
              <a:buChar char="•"/>
            </a:pPr>
            <a:r>
              <a:rPr lang="en-US" sz="1800">
                <a:solidFill>
                  <a:srgbClr val="404D5B"/>
                </a:solidFill>
                <a:latin typeface="Calibri"/>
                <a:ea typeface="Calibri"/>
                <a:cs typeface="Calibri"/>
                <a:sym typeface="Calibri"/>
              </a:rPr>
              <a:t>Self-efficacy</a:t>
            </a:r>
            <a:endParaRPr/>
          </a:p>
          <a:p>
            <a:pPr marL="342900" marR="0" lvl="0" indent="-342900" algn="l" rtl="0">
              <a:spcBef>
                <a:spcPts val="0"/>
              </a:spcBef>
              <a:spcAft>
                <a:spcPts val="0"/>
              </a:spcAft>
              <a:buClr>
                <a:srgbClr val="404D5B"/>
              </a:buClr>
              <a:buSzPts val="1800"/>
              <a:buFont typeface="Arial"/>
              <a:buChar char="•"/>
            </a:pPr>
            <a:r>
              <a:rPr lang="en-US" sz="1800">
                <a:solidFill>
                  <a:srgbClr val="404D5B"/>
                </a:solidFill>
                <a:latin typeface="Calibri"/>
                <a:ea typeface="Calibri"/>
                <a:cs typeface="Calibri"/>
                <a:sym typeface="Calibri"/>
              </a:rPr>
              <a:t>Job satisfaction</a:t>
            </a:r>
          </a:p>
          <a:p>
            <a:pPr marL="342900" marR="0" lvl="0" indent="-342900" algn="l" rtl="0">
              <a:spcBef>
                <a:spcPts val="0"/>
              </a:spcBef>
              <a:spcAft>
                <a:spcPts val="0"/>
              </a:spcAft>
              <a:buClr>
                <a:srgbClr val="404D5B"/>
              </a:buClr>
              <a:buSzPts val="1800"/>
              <a:buFont typeface="Arial"/>
              <a:buChar char="•"/>
            </a:pPr>
            <a:r>
              <a:rPr lang="en-US">
                <a:solidFill>
                  <a:srgbClr val="404D5B"/>
                </a:solidFill>
                <a:latin typeface="Calibri"/>
                <a:cs typeface="Calibri"/>
                <a:sym typeface="Calibri"/>
              </a:rPr>
              <a:t>Subjective wellbeing</a:t>
            </a:r>
          </a:p>
          <a:p>
            <a:pPr marL="342900" marR="0" lvl="0" indent="-342900" algn="l" rtl="0">
              <a:spcBef>
                <a:spcPts val="0"/>
              </a:spcBef>
              <a:spcAft>
                <a:spcPts val="0"/>
              </a:spcAft>
              <a:buClr>
                <a:srgbClr val="404D5B"/>
              </a:buClr>
              <a:buSzPts val="1800"/>
              <a:buFont typeface="Arial"/>
              <a:buChar char="•"/>
            </a:pPr>
            <a:r>
              <a:rPr lang="en-US">
                <a:solidFill>
                  <a:srgbClr val="404D5B"/>
                </a:solidFill>
                <a:latin typeface="Calibri"/>
                <a:cs typeface="Calibri"/>
                <a:sym typeface="Calibri"/>
              </a:rPr>
              <a:t>Hours of nightly sleep</a:t>
            </a:r>
            <a:endParaRPr/>
          </a:p>
          <a:p>
            <a:pPr marL="342900" marR="0" lvl="0" indent="-342900" algn="l" rtl="0">
              <a:spcBef>
                <a:spcPts val="0"/>
              </a:spcBef>
              <a:spcAft>
                <a:spcPts val="0"/>
              </a:spcAft>
              <a:buClr>
                <a:srgbClr val="404D5B"/>
              </a:buClr>
              <a:buSzPts val="1800"/>
              <a:buFont typeface="Arial"/>
              <a:buChar char="•"/>
            </a:pPr>
            <a:r>
              <a:rPr lang="en-US" sz="1800">
                <a:solidFill>
                  <a:srgbClr val="404D5B"/>
                </a:solidFill>
                <a:latin typeface="Calibri"/>
                <a:ea typeface="Calibri"/>
                <a:cs typeface="Calibri"/>
                <a:sym typeface="Calibri"/>
              </a:rPr>
              <a:t>Intentions to implement</a:t>
            </a:r>
            <a:endParaRPr/>
          </a:p>
          <a:p>
            <a:pPr marL="342900" marR="0" lvl="0" indent="-342900" algn="l" rtl="0">
              <a:spcBef>
                <a:spcPts val="0"/>
              </a:spcBef>
              <a:spcAft>
                <a:spcPts val="0"/>
              </a:spcAft>
              <a:buClr>
                <a:srgbClr val="404D5B"/>
              </a:buClr>
              <a:buSzPts val="1800"/>
              <a:buFont typeface="Arial"/>
              <a:buChar char="•"/>
            </a:pPr>
            <a:r>
              <a:rPr lang="en-US" sz="1800">
                <a:solidFill>
                  <a:srgbClr val="404D5B"/>
                </a:solidFill>
                <a:latin typeface="Calibri"/>
                <a:ea typeface="Calibri"/>
                <a:cs typeface="Calibri"/>
                <a:sym typeface="Calibri"/>
              </a:rPr>
              <a:t>Implementation of EBPs </a:t>
            </a:r>
            <a:endParaRPr/>
          </a:p>
        </p:txBody>
      </p:sp>
      <p:sp>
        <p:nvSpPr>
          <p:cNvPr id="11" name="Google Shape;580;p38">
            <a:extLst>
              <a:ext uri="{FF2B5EF4-FFF2-40B4-BE49-F238E27FC236}">
                <a16:creationId xmlns:a16="http://schemas.microsoft.com/office/drawing/2014/main" id="{99EF065A-04FE-C544-9911-2DF5EB577BF3}"/>
              </a:ext>
            </a:extLst>
          </p:cNvPr>
          <p:cNvSpPr/>
          <p:nvPr/>
        </p:nvSpPr>
        <p:spPr>
          <a:xfrm>
            <a:off x="2057400" y="4724400"/>
            <a:ext cx="609600" cy="1082577"/>
          </a:xfrm>
          <a:prstGeom prst="downArrow">
            <a:avLst>
              <a:gd name="adj1" fmla="val 50000"/>
              <a:gd name="adj2" fmla="val 50000"/>
            </a:avLst>
          </a:prstGeom>
          <a:solidFill>
            <a:srgbClr val="CA4A2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12" name="Google Shape;581;p38">
            <a:extLst>
              <a:ext uri="{FF2B5EF4-FFF2-40B4-BE49-F238E27FC236}">
                <a16:creationId xmlns:a16="http://schemas.microsoft.com/office/drawing/2014/main" id="{ADDCD3D1-B7F9-BC45-88E2-88F7D223FC35}"/>
              </a:ext>
            </a:extLst>
          </p:cNvPr>
          <p:cNvSpPr txBox="1"/>
          <p:nvPr/>
        </p:nvSpPr>
        <p:spPr>
          <a:xfrm>
            <a:off x="2819400" y="4898410"/>
            <a:ext cx="238298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404D5B"/>
                </a:solidFill>
                <a:latin typeface="Calibri"/>
                <a:ea typeface="Calibri"/>
                <a:cs typeface="Calibri"/>
                <a:sym typeface="Calibri"/>
              </a:rPr>
              <a:t>Emotional exhaustion</a:t>
            </a:r>
          </a:p>
          <a:p>
            <a:pPr marL="0" marR="0" lvl="0" indent="0" algn="l" rtl="0">
              <a:spcBef>
                <a:spcPts val="0"/>
              </a:spcBef>
              <a:spcAft>
                <a:spcPts val="0"/>
              </a:spcAft>
              <a:buNone/>
            </a:pPr>
            <a:r>
              <a:rPr lang="en-US">
                <a:solidFill>
                  <a:srgbClr val="404D5B"/>
                </a:solidFill>
                <a:latin typeface="Calibri"/>
                <a:cs typeface="Calibri"/>
                <a:sym typeface="Calibri"/>
              </a:rPr>
              <a:t>Perceived stress</a:t>
            </a:r>
            <a:endParaRPr/>
          </a:p>
        </p:txBody>
      </p:sp>
    </p:spTree>
    <p:extLst>
      <p:ext uri="{BB962C8B-B14F-4D97-AF65-F5344CB8AC3E}">
        <p14:creationId xmlns:p14="http://schemas.microsoft.com/office/powerpoint/2010/main" val="24431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tree, wooden, snow&#10;&#10;Description automatically generated">
            <a:extLst>
              <a:ext uri="{FF2B5EF4-FFF2-40B4-BE49-F238E27FC236}">
                <a16:creationId xmlns:a16="http://schemas.microsoft.com/office/drawing/2014/main" id="{7A149299-FADB-4BA4-B510-5FF9A74F0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1868556"/>
          </a:xfrm>
          <a:solidFill>
            <a:schemeClr val="bg1"/>
          </a:solidFill>
          <a:ln>
            <a:noFill/>
          </a:ln>
        </p:spPr>
        <p:txBody>
          <a:bodyPr>
            <a:normAutofit/>
          </a:bodyPr>
          <a:lstStyle/>
          <a:p>
            <a:pPr algn="ctr"/>
            <a:r>
              <a:rPr lang="en-US" sz="3600" b="1" dirty="0">
                <a:solidFill>
                  <a:srgbClr val="36557C"/>
                </a:solidFill>
                <a:latin typeface="Arial" panose="020B0604020202020204" pitchFamily="34" charset="0"/>
                <a:cs typeface="Arial" panose="020B0604020202020204" pitchFamily="34" charset="0"/>
              </a:rPr>
              <a:t>Basic Steps for Proceeding Through ARC</a:t>
            </a:r>
            <a:br>
              <a:rPr lang="en-US" sz="3600" b="1" dirty="0">
                <a:solidFill>
                  <a:srgbClr val="36557C"/>
                </a:solidFill>
                <a:latin typeface="Arial" panose="020B0604020202020204" pitchFamily="34" charset="0"/>
                <a:cs typeface="Arial" panose="020B0604020202020204" pitchFamily="34" charset="0"/>
              </a:rPr>
            </a:br>
            <a:endParaRPr lang="en-US" sz="3600" dirty="0">
              <a:solidFill>
                <a:srgbClr val="36557C"/>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0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3;gd0fe5ca024_3_77">
            <a:extLst>
              <a:ext uri="{FF2B5EF4-FFF2-40B4-BE49-F238E27FC236}">
                <a16:creationId xmlns:a16="http://schemas.microsoft.com/office/drawing/2014/main" id="{583E9528-3164-4670-A8EB-C6F89AE321D5}"/>
              </a:ext>
            </a:extLst>
          </p:cNvPr>
          <p:cNvSpPr/>
          <p:nvPr/>
        </p:nvSpPr>
        <p:spPr>
          <a:xfrm>
            <a:off x="512618" y="360218"/>
            <a:ext cx="5228451" cy="6079133"/>
          </a:xfrm>
          <a:prstGeom prst="rtTriangle">
            <a:avLst/>
          </a:prstGeom>
          <a:solidFill>
            <a:srgbClr val="6A4A6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3600" dirty="0">
                <a:solidFill>
                  <a:schemeClr val="lt1"/>
                </a:solidFill>
                <a:latin typeface="Arial" panose="020B0604020202020204" pitchFamily="34" charset="0"/>
                <a:ea typeface="Calibri"/>
                <a:cs typeface="Arial" panose="020B0604020202020204" pitchFamily="34" charset="0"/>
                <a:sym typeface="Calibri"/>
              </a:rPr>
              <a:t>Active Ingredient 1</a:t>
            </a:r>
            <a:endParaRPr dirty="0">
              <a:latin typeface="Arial" panose="020B0604020202020204" pitchFamily="34" charset="0"/>
              <a:cs typeface="Arial" panose="020B0604020202020204" pitchFamily="34" charset="0"/>
            </a:endParaRPr>
          </a:p>
        </p:txBody>
      </p:sp>
      <p:sp>
        <p:nvSpPr>
          <p:cNvPr id="5" name="Google Shape;594;gd0fe5ca024_3_77">
            <a:extLst>
              <a:ext uri="{FF2B5EF4-FFF2-40B4-BE49-F238E27FC236}">
                <a16:creationId xmlns:a16="http://schemas.microsoft.com/office/drawing/2014/main" id="{B903CC31-E4DF-43E1-AF12-F542449EB2D1}"/>
              </a:ext>
            </a:extLst>
          </p:cNvPr>
          <p:cNvSpPr txBox="1">
            <a:spLocks noGrp="1"/>
          </p:cNvSpPr>
          <p:nvPr/>
        </p:nvSpPr>
        <p:spPr>
          <a:xfrm>
            <a:off x="1254536" y="231591"/>
            <a:ext cx="6735115" cy="929027"/>
          </a:xfrm>
          <a:prstGeom prst="rect">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D4C5C"/>
              </a:buClr>
              <a:buSzPts val="1800"/>
              <a:buFont typeface="Calibri"/>
              <a:buNone/>
              <a:defRPr sz="4400" b="0" i="0" u="none" strike="noStrike" cap="none">
                <a:solidFill>
                  <a:srgbClr val="6D4C5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6D4C5C"/>
              </a:buClr>
              <a:buSzPts val="3200"/>
              <a:buFont typeface="Calibri"/>
              <a:buNone/>
            </a:pPr>
            <a:r>
              <a:rPr lang="en-US" sz="3200" b="1" dirty="0">
                <a:latin typeface="Arial" panose="020B0604020202020204" pitchFamily="34" charset="0"/>
                <a:cs typeface="Arial" panose="020B0604020202020204" pitchFamily="34" charset="0"/>
              </a:rPr>
              <a:t>Get a Practice Partner (PP)/Team</a:t>
            </a:r>
            <a:endParaRPr b="1" dirty="0">
              <a:latin typeface="Arial" panose="020B0604020202020204" pitchFamily="34" charset="0"/>
              <a:cs typeface="Arial" panose="020B0604020202020204" pitchFamily="34" charset="0"/>
            </a:endParaRPr>
          </a:p>
        </p:txBody>
      </p:sp>
      <p:pic>
        <p:nvPicPr>
          <p:cNvPr id="6" name="Google Shape;595;gd0fe5ca024_3_77" descr="A picture containing LEGO, toy&#10;&#10;Description automatically generated">
            <a:extLst>
              <a:ext uri="{FF2B5EF4-FFF2-40B4-BE49-F238E27FC236}">
                <a16:creationId xmlns:a16="http://schemas.microsoft.com/office/drawing/2014/main" id="{7BDD84EB-682A-4C67-8840-F0C434FEF387}"/>
              </a:ext>
            </a:extLst>
          </p:cNvPr>
          <p:cNvPicPr preferRelativeResize="0"/>
          <p:nvPr/>
        </p:nvPicPr>
        <p:blipFill rotWithShape="1">
          <a:blip r:embed="rId3">
            <a:alphaModFix/>
          </a:blip>
          <a:srcRect/>
          <a:stretch/>
        </p:blipFill>
        <p:spPr>
          <a:xfrm>
            <a:off x="5741069" y="1567478"/>
            <a:ext cx="4000500" cy="4000500"/>
          </a:xfrm>
          <a:prstGeom prst="rect">
            <a:avLst/>
          </a:prstGeom>
          <a:noFill/>
          <a:ln>
            <a:noFill/>
          </a:ln>
        </p:spPr>
      </p:pic>
    </p:spTree>
    <p:extLst>
      <p:ext uri="{BB962C8B-B14F-4D97-AF65-F5344CB8AC3E}">
        <p14:creationId xmlns:p14="http://schemas.microsoft.com/office/powerpoint/2010/main" val="518692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3;gd0fe5ca024_3_77">
            <a:extLst>
              <a:ext uri="{FF2B5EF4-FFF2-40B4-BE49-F238E27FC236}">
                <a16:creationId xmlns:a16="http://schemas.microsoft.com/office/drawing/2014/main" id="{583E9528-3164-4670-A8EB-C6F89AE321D5}"/>
              </a:ext>
            </a:extLst>
          </p:cNvPr>
          <p:cNvSpPr/>
          <p:nvPr/>
        </p:nvSpPr>
        <p:spPr>
          <a:xfrm>
            <a:off x="512618" y="360218"/>
            <a:ext cx="5223851" cy="6051424"/>
          </a:xfrm>
          <a:prstGeom prst="rtTriangle">
            <a:avLst/>
          </a:prstGeom>
          <a:solidFill>
            <a:srgbClr val="6A4A6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3600" dirty="0">
                <a:solidFill>
                  <a:schemeClr val="lt1"/>
                </a:solidFill>
                <a:latin typeface="Arial" panose="020B0604020202020204" pitchFamily="34" charset="0"/>
                <a:ea typeface="Calibri"/>
                <a:cs typeface="Arial" panose="020B0604020202020204" pitchFamily="34" charset="0"/>
                <a:sym typeface="Calibri"/>
              </a:rPr>
              <a:t>Active Ingredient 2</a:t>
            </a:r>
            <a:endParaRPr dirty="0">
              <a:latin typeface="Arial" panose="020B0604020202020204" pitchFamily="34" charset="0"/>
              <a:cs typeface="Arial" panose="020B0604020202020204" pitchFamily="34" charset="0"/>
            </a:endParaRPr>
          </a:p>
        </p:txBody>
      </p:sp>
      <p:sp>
        <p:nvSpPr>
          <p:cNvPr id="7" name="Google Shape;602;gd0fe5ca024_3_85">
            <a:extLst>
              <a:ext uri="{FF2B5EF4-FFF2-40B4-BE49-F238E27FC236}">
                <a16:creationId xmlns:a16="http://schemas.microsoft.com/office/drawing/2014/main" id="{455B918F-AC20-448C-8267-6CAF7ADDE7B6}"/>
              </a:ext>
            </a:extLst>
          </p:cNvPr>
          <p:cNvSpPr txBox="1">
            <a:spLocks noGrp="1"/>
          </p:cNvSpPr>
          <p:nvPr/>
        </p:nvSpPr>
        <p:spPr>
          <a:xfrm>
            <a:off x="1154785" y="253648"/>
            <a:ext cx="4652061" cy="761290"/>
          </a:xfrm>
          <a:prstGeom prst="rect">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D4C5C"/>
              </a:buClr>
              <a:buSzPts val="1800"/>
              <a:buFont typeface="Calibri"/>
              <a:buNone/>
              <a:defRPr sz="4400" b="0" i="0" u="none" strike="noStrike" cap="none">
                <a:solidFill>
                  <a:srgbClr val="6D4C5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6D4C5C"/>
              </a:buClr>
              <a:buSzPts val="3200"/>
              <a:buFont typeface="Calibri"/>
              <a:buNone/>
            </a:pPr>
            <a:r>
              <a:rPr lang="en-US" sz="3200" b="1" dirty="0">
                <a:latin typeface="Arial" panose="020B0604020202020204" pitchFamily="34" charset="0"/>
                <a:cs typeface="Arial" panose="020B0604020202020204" pitchFamily="34" charset="0"/>
              </a:rPr>
              <a:t>Experiential Learning</a:t>
            </a:r>
            <a:endParaRPr b="1" dirty="0">
              <a:latin typeface="Arial" panose="020B0604020202020204" pitchFamily="34" charset="0"/>
              <a:cs typeface="Arial" panose="020B0604020202020204" pitchFamily="34" charset="0"/>
            </a:endParaRPr>
          </a:p>
        </p:txBody>
      </p:sp>
      <p:sp>
        <p:nvSpPr>
          <p:cNvPr id="8" name="Google Shape;603;gd0fe5ca024_3_85">
            <a:extLst>
              <a:ext uri="{FF2B5EF4-FFF2-40B4-BE49-F238E27FC236}">
                <a16:creationId xmlns:a16="http://schemas.microsoft.com/office/drawing/2014/main" id="{18A24382-9D42-46B0-95E5-D14F7A51A886}"/>
              </a:ext>
            </a:extLst>
          </p:cNvPr>
          <p:cNvSpPr/>
          <p:nvPr/>
        </p:nvSpPr>
        <p:spPr>
          <a:xfrm>
            <a:off x="4844312" y="1309947"/>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Complete the didactic portion</a:t>
            </a:r>
            <a:endParaRPr/>
          </a:p>
        </p:txBody>
      </p:sp>
      <p:sp>
        <p:nvSpPr>
          <p:cNvPr id="9" name="Google Shape;604;gd0fe5ca024_3_85">
            <a:extLst>
              <a:ext uri="{FF2B5EF4-FFF2-40B4-BE49-F238E27FC236}">
                <a16:creationId xmlns:a16="http://schemas.microsoft.com/office/drawing/2014/main" id="{7394A623-37F5-42C4-976C-E0904835B901}"/>
              </a:ext>
            </a:extLst>
          </p:cNvPr>
          <p:cNvSpPr/>
          <p:nvPr/>
        </p:nvSpPr>
        <p:spPr>
          <a:xfrm>
            <a:off x="2647729" y="1313320"/>
            <a:ext cx="1607776"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Gather all materials</a:t>
            </a:r>
            <a:endParaRPr/>
          </a:p>
        </p:txBody>
      </p:sp>
      <p:sp>
        <p:nvSpPr>
          <p:cNvPr id="10" name="Google Shape;605;gd0fe5ca024_3_85">
            <a:extLst>
              <a:ext uri="{FF2B5EF4-FFF2-40B4-BE49-F238E27FC236}">
                <a16:creationId xmlns:a16="http://schemas.microsoft.com/office/drawing/2014/main" id="{4119F479-596F-4327-8819-558528CA5EBC}"/>
              </a:ext>
            </a:extLst>
          </p:cNvPr>
          <p:cNvSpPr/>
          <p:nvPr/>
        </p:nvSpPr>
        <p:spPr>
          <a:xfrm>
            <a:off x="6095999" y="2793594"/>
            <a:ext cx="1443940" cy="792967"/>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Video facilitation</a:t>
            </a:r>
            <a:endParaRPr/>
          </a:p>
        </p:txBody>
      </p:sp>
      <p:sp>
        <p:nvSpPr>
          <p:cNvPr id="11" name="Google Shape;606;gd0fe5ca024_3_85">
            <a:extLst>
              <a:ext uri="{FF2B5EF4-FFF2-40B4-BE49-F238E27FC236}">
                <a16:creationId xmlns:a16="http://schemas.microsoft.com/office/drawing/2014/main" id="{5008055F-0061-4EB3-9781-324461A3326B}"/>
              </a:ext>
            </a:extLst>
          </p:cNvPr>
          <p:cNvSpPr/>
          <p:nvPr/>
        </p:nvSpPr>
        <p:spPr>
          <a:xfrm>
            <a:off x="3777417" y="2793723"/>
            <a:ext cx="1443940" cy="792711"/>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Live facilitation</a:t>
            </a:r>
            <a:endParaRPr/>
          </a:p>
        </p:txBody>
      </p:sp>
      <p:cxnSp>
        <p:nvCxnSpPr>
          <p:cNvPr id="12" name="Google Shape;607;gd0fe5ca024_3_85">
            <a:extLst>
              <a:ext uri="{FF2B5EF4-FFF2-40B4-BE49-F238E27FC236}">
                <a16:creationId xmlns:a16="http://schemas.microsoft.com/office/drawing/2014/main" id="{57DC9DB2-9624-46BA-8D6A-F17FF51936F0}"/>
              </a:ext>
            </a:extLst>
          </p:cNvPr>
          <p:cNvCxnSpPr/>
          <p:nvPr/>
        </p:nvCxnSpPr>
        <p:spPr>
          <a:xfrm flipH="1">
            <a:off x="5221357" y="2441210"/>
            <a:ext cx="515112" cy="358445"/>
          </a:xfrm>
          <a:prstGeom prst="straightConnector1">
            <a:avLst/>
          </a:prstGeom>
          <a:noFill/>
          <a:ln w="38100" cap="flat" cmpd="sng">
            <a:solidFill>
              <a:srgbClr val="36557C"/>
            </a:solidFill>
            <a:prstDash val="dot"/>
            <a:miter lim="800000"/>
            <a:headEnd type="none" w="sm" len="sm"/>
            <a:tailEnd type="triangle" w="med" len="med"/>
          </a:ln>
        </p:spPr>
      </p:cxnSp>
      <p:cxnSp>
        <p:nvCxnSpPr>
          <p:cNvPr id="13" name="Google Shape;608;gd0fe5ca024_3_85">
            <a:extLst>
              <a:ext uri="{FF2B5EF4-FFF2-40B4-BE49-F238E27FC236}">
                <a16:creationId xmlns:a16="http://schemas.microsoft.com/office/drawing/2014/main" id="{9C2EA2D5-DF9C-4844-8A6A-31150ACAB4CF}"/>
              </a:ext>
            </a:extLst>
          </p:cNvPr>
          <p:cNvCxnSpPr>
            <a:stCxn id="603" idx="2"/>
          </p:cNvCxnSpPr>
          <p:nvPr/>
        </p:nvCxnSpPr>
        <p:spPr>
          <a:xfrm>
            <a:off x="5699078" y="2442121"/>
            <a:ext cx="366900" cy="351300"/>
          </a:xfrm>
          <a:prstGeom prst="straightConnector1">
            <a:avLst/>
          </a:prstGeom>
          <a:noFill/>
          <a:ln w="38100" cap="flat" cmpd="sng">
            <a:solidFill>
              <a:srgbClr val="36557C"/>
            </a:solidFill>
            <a:prstDash val="dot"/>
            <a:miter lim="800000"/>
            <a:headEnd type="none" w="sm" len="sm"/>
            <a:tailEnd type="triangle" w="med" len="med"/>
          </a:ln>
        </p:spPr>
      </p:cxnSp>
      <p:sp>
        <p:nvSpPr>
          <p:cNvPr id="14" name="Google Shape;609;gd0fe5ca024_3_85">
            <a:extLst>
              <a:ext uri="{FF2B5EF4-FFF2-40B4-BE49-F238E27FC236}">
                <a16:creationId xmlns:a16="http://schemas.microsoft.com/office/drawing/2014/main" id="{F60DF122-57A8-46E1-A758-10C35021F015}"/>
              </a:ext>
            </a:extLst>
          </p:cNvPr>
          <p:cNvSpPr/>
          <p:nvPr/>
        </p:nvSpPr>
        <p:spPr>
          <a:xfrm>
            <a:off x="7199570" y="1352864"/>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Complete </a:t>
            </a:r>
            <a:r>
              <a:rPr lang="en-US" sz="1800" b="1">
                <a:solidFill>
                  <a:schemeClr val="dk1"/>
                </a:solidFill>
                <a:latin typeface="Calibri"/>
                <a:ea typeface="Calibri"/>
                <a:cs typeface="Calibri"/>
                <a:sym typeface="Calibri"/>
              </a:rPr>
              <a:t>at least </a:t>
            </a:r>
            <a:r>
              <a:rPr lang="en-US" sz="1800">
                <a:solidFill>
                  <a:schemeClr val="dk1"/>
                </a:solidFill>
                <a:latin typeface="Calibri"/>
                <a:ea typeface="Calibri"/>
                <a:cs typeface="Calibri"/>
                <a:sym typeface="Calibri"/>
              </a:rPr>
              <a:t>1 activity</a:t>
            </a:r>
            <a:endParaRPr/>
          </a:p>
        </p:txBody>
      </p:sp>
      <p:sp>
        <p:nvSpPr>
          <p:cNvPr id="15" name="Google Shape;610;gd0fe5ca024_3_85">
            <a:extLst>
              <a:ext uri="{FF2B5EF4-FFF2-40B4-BE49-F238E27FC236}">
                <a16:creationId xmlns:a16="http://schemas.microsoft.com/office/drawing/2014/main" id="{95F8F24B-F07F-4C1E-AF1D-DDF702AB1889}"/>
              </a:ext>
            </a:extLst>
          </p:cNvPr>
          <p:cNvSpPr/>
          <p:nvPr/>
        </p:nvSpPr>
        <p:spPr>
          <a:xfrm>
            <a:off x="9554828" y="1352864"/>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Complete knowledge check questions</a:t>
            </a:r>
            <a:endParaRPr/>
          </a:p>
        </p:txBody>
      </p:sp>
      <p:sp>
        <p:nvSpPr>
          <p:cNvPr id="16" name="Google Shape;611;gd0fe5ca024_3_85">
            <a:extLst>
              <a:ext uri="{FF2B5EF4-FFF2-40B4-BE49-F238E27FC236}">
                <a16:creationId xmlns:a16="http://schemas.microsoft.com/office/drawing/2014/main" id="{90CD47A6-5E77-4155-A980-581632DF9738}"/>
              </a:ext>
            </a:extLst>
          </p:cNvPr>
          <p:cNvSpPr/>
          <p:nvPr/>
        </p:nvSpPr>
        <p:spPr>
          <a:xfrm>
            <a:off x="9554827" y="3039075"/>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Complete your action plan</a:t>
            </a:r>
            <a:endParaRPr/>
          </a:p>
        </p:txBody>
      </p:sp>
      <p:sp>
        <p:nvSpPr>
          <p:cNvPr id="17" name="Google Shape;612;gd0fe5ca024_3_85">
            <a:extLst>
              <a:ext uri="{FF2B5EF4-FFF2-40B4-BE49-F238E27FC236}">
                <a16:creationId xmlns:a16="http://schemas.microsoft.com/office/drawing/2014/main" id="{85E0DF55-CBD6-4D2C-97D5-77AF41AAD66E}"/>
              </a:ext>
            </a:extLst>
          </p:cNvPr>
          <p:cNvSpPr/>
          <p:nvPr/>
        </p:nvSpPr>
        <p:spPr>
          <a:xfrm>
            <a:off x="9554828" y="4725287"/>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Proceed with your action plan</a:t>
            </a:r>
            <a:endParaRPr/>
          </a:p>
        </p:txBody>
      </p:sp>
      <p:sp>
        <p:nvSpPr>
          <p:cNvPr id="18" name="Google Shape;613;gd0fe5ca024_3_85">
            <a:extLst>
              <a:ext uri="{FF2B5EF4-FFF2-40B4-BE49-F238E27FC236}">
                <a16:creationId xmlns:a16="http://schemas.microsoft.com/office/drawing/2014/main" id="{50D361D7-3BC2-45FE-91F4-26DE0C8233CF}"/>
              </a:ext>
            </a:extLst>
          </p:cNvPr>
          <p:cNvSpPr/>
          <p:nvPr/>
        </p:nvSpPr>
        <p:spPr>
          <a:xfrm>
            <a:off x="7407971" y="4713301"/>
            <a:ext cx="1709531"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(Optional) Try any incomplete activities</a:t>
            </a:r>
            <a:endParaRPr/>
          </a:p>
        </p:txBody>
      </p:sp>
      <p:sp>
        <p:nvSpPr>
          <p:cNvPr id="19" name="Google Shape;614;gd0fe5ca024_3_85">
            <a:extLst>
              <a:ext uri="{FF2B5EF4-FFF2-40B4-BE49-F238E27FC236}">
                <a16:creationId xmlns:a16="http://schemas.microsoft.com/office/drawing/2014/main" id="{E5033ABC-53F1-4524-A34D-36CA6B8731CF}"/>
              </a:ext>
            </a:extLst>
          </p:cNvPr>
          <p:cNvSpPr/>
          <p:nvPr/>
        </p:nvSpPr>
        <p:spPr>
          <a:xfrm>
            <a:off x="5261114" y="4415880"/>
            <a:ext cx="1709531" cy="1441581"/>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t>
            </a:r>
            <a:r>
              <a:rPr lang="en-US" sz="1800" b="1">
                <a:solidFill>
                  <a:schemeClr val="dk1"/>
                </a:solidFill>
                <a:latin typeface="Calibri"/>
                <a:ea typeface="Calibri"/>
                <a:cs typeface="Calibri"/>
                <a:sym typeface="Calibri"/>
              </a:rPr>
              <a:t>at least 1</a:t>
            </a:r>
            <a:r>
              <a:rPr lang="en-US" sz="1800">
                <a:solidFill>
                  <a:schemeClr val="dk1"/>
                </a:solidFill>
                <a:latin typeface="Calibri"/>
                <a:ea typeface="Calibri"/>
                <a:cs typeface="Calibri"/>
                <a:sym typeface="Calibri"/>
              </a:rPr>
              <a:t> after didactic) Check in with PP/Team using Discussion Questions</a:t>
            </a:r>
            <a:endParaRPr/>
          </a:p>
        </p:txBody>
      </p:sp>
      <p:cxnSp>
        <p:nvCxnSpPr>
          <p:cNvPr id="20" name="Google Shape;615;gd0fe5ca024_3_85">
            <a:extLst>
              <a:ext uri="{FF2B5EF4-FFF2-40B4-BE49-F238E27FC236}">
                <a16:creationId xmlns:a16="http://schemas.microsoft.com/office/drawing/2014/main" id="{61881850-6A2C-4374-B741-7B93BBE7588F}"/>
              </a:ext>
            </a:extLst>
          </p:cNvPr>
          <p:cNvCxnSpPr>
            <a:stCxn id="604" idx="3"/>
            <a:endCxn id="603" idx="1"/>
          </p:cNvCxnSpPr>
          <p:nvPr/>
        </p:nvCxnSpPr>
        <p:spPr>
          <a:xfrm rot="10800000" flipH="1">
            <a:off x="4255505" y="1876107"/>
            <a:ext cx="588900" cy="3300"/>
          </a:xfrm>
          <a:prstGeom prst="straightConnector1">
            <a:avLst/>
          </a:prstGeom>
          <a:noFill/>
          <a:ln w="38100" cap="flat" cmpd="sng">
            <a:solidFill>
              <a:srgbClr val="36557C"/>
            </a:solidFill>
            <a:prstDash val="solid"/>
            <a:miter lim="800000"/>
            <a:headEnd type="none" w="sm" len="sm"/>
            <a:tailEnd type="triangle" w="med" len="med"/>
          </a:ln>
        </p:spPr>
      </p:cxnSp>
      <p:cxnSp>
        <p:nvCxnSpPr>
          <p:cNvPr id="21" name="Google Shape;616;gd0fe5ca024_3_85">
            <a:extLst>
              <a:ext uri="{FF2B5EF4-FFF2-40B4-BE49-F238E27FC236}">
                <a16:creationId xmlns:a16="http://schemas.microsoft.com/office/drawing/2014/main" id="{7A23DA4C-2BD2-469B-8653-641D637F82A4}"/>
              </a:ext>
            </a:extLst>
          </p:cNvPr>
          <p:cNvCxnSpPr>
            <a:stCxn id="603" idx="3"/>
            <a:endCxn id="609" idx="1"/>
          </p:cNvCxnSpPr>
          <p:nvPr/>
        </p:nvCxnSpPr>
        <p:spPr>
          <a:xfrm>
            <a:off x="6553843" y="1876034"/>
            <a:ext cx="645600" cy="42900"/>
          </a:xfrm>
          <a:prstGeom prst="straightConnector1">
            <a:avLst/>
          </a:prstGeom>
          <a:noFill/>
          <a:ln w="38100" cap="flat" cmpd="sng">
            <a:solidFill>
              <a:srgbClr val="36557C"/>
            </a:solidFill>
            <a:prstDash val="solid"/>
            <a:miter lim="800000"/>
            <a:headEnd type="none" w="sm" len="sm"/>
            <a:tailEnd type="triangle" w="med" len="med"/>
          </a:ln>
        </p:spPr>
      </p:cxnSp>
      <p:cxnSp>
        <p:nvCxnSpPr>
          <p:cNvPr id="22" name="Google Shape;617;gd0fe5ca024_3_85">
            <a:extLst>
              <a:ext uri="{FF2B5EF4-FFF2-40B4-BE49-F238E27FC236}">
                <a16:creationId xmlns:a16="http://schemas.microsoft.com/office/drawing/2014/main" id="{C36EEBE5-DB01-49DD-B305-9CAEE2A61CF4}"/>
              </a:ext>
            </a:extLst>
          </p:cNvPr>
          <p:cNvCxnSpPr>
            <a:stCxn id="609" idx="3"/>
            <a:endCxn id="610" idx="1"/>
          </p:cNvCxnSpPr>
          <p:nvPr/>
        </p:nvCxnSpPr>
        <p:spPr>
          <a:xfrm>
            <a:off x="8909101" y="1918951"/>
            <a:ext cx="645600" cy="0"/>
          </a:xfrm>
          <a:prstGeom prst="straightConnector1">
            <a:avLst/>
          </a:prstGeom>
          <a:noFill/>
          <a:ln w="38100" cap="flat" cmpd="sng">
            <a:solidFill>
              <a:srgbClr val="36557C"/>
            </a:solidFill>
            <a:prstDash val="solid"/>
            <a:miter lim="800000"/>
            <a:headEnd type="none" w="sm" len="sm"/>
            <a:tailEnd type="triangle" w="med" len="med"/>
          </a:ln>
        </p:spPr>
      </p:cxnSp>
      <p:cxnSp>
        <p:nvCxnSpPr>
          <p:cNvPr id="23" name="Google Shape;618;gd0fe5ca024_3_85">
            <a:extLst>
              <a:ext uri="{FF2B5EF4-FFF2-40B4-BE49-F238E27FC236}">
                <a16:creationId xmlns:a16="http://schemas.microsoft.com/office/drawing/2014/main" id="{7EB42CB1-51F2-487D-9509-4500B9D9EAB7}"/>
              </a:ext>
            </a:extLst>
          </p:cNvPr>
          <p:cNvCxnSpPr>
            <a:stCxn id="610" idx="2"/>
            <a:endCxn id="611" idx="0"/>
          </p:cNvCxnSpPr>
          <p:nvPr/>
        </p:nvCxnSpPr>
        <p:spPr>
          <a:xfrm>
            <a:off x="10409594" y="2485038"/>
            <a:ext cx="0" cy="554100"/>
          </a:xfrm>
          <a:prstGeom prst="straightConnector1">
            <a:avLst/>
          </a:prstGeom>
          <a:noFill/>
          <a:ln w="38100" cap="flat" cmpd="sng">
            <a:solidFill>
              <a:srgbClr val="36557C"/>
            </a:solidFill>
            <a:prstDash val="solid"/>
            <a:miter lim="800000"/>
            <a:headEnd type="none" w="sm" len="sm"/>
            <a:tailEnd type="triangle" w="med" len="med"/>
          </a:ln>
        </p:spPr>
      </p:cxnSp>
      <p:cxnSp>
        <p:nvCxnSpPr>
          <p:cNvPr id="24" name="Google Shape;619;gd0fe5ca024_3_85">
            <a:extLst>
              <a:ext uri="{FF2B5EF4-FFF2-40B4-BE49-F238E27FC236}">
                <a16:creationId xmlns:a16="http://schemas.microsoft.com/office/drawing/2014/main" id="{71E61673-6908-42EA-BBFA-33531C78CEEB}"/>
              </a:ext>
            </a:extLst>
          </p:cNvPr>
          <p:cNvCxnSpPr>
            <a:stCxn id="611" idx="2"/>
            <a:endCxn id="612" idx="0"/>
          </p:cNvCxnSpPr>
          <p:nvPr/>
        </p:nvCxnSpPr>
        <p:spPr>
          <a:xfrm>
            <a:off x="10409593" y="4171249"/>
            <a:ext cx="0" cy="554100"/>
          </a:xfrm>
          <a:prstGeom prst="straightConnector1">
            <a:avLst/>
          </a:prstGeom>
          <a:noFill/>
          <a:ln w="38100" cap="flat" cmpd="sng">
            <a:solidFill>
              <a:srgbClr val="36557C"/>
            </a:solidFill>
            <a:prstDash val="solid"/>
            <a:miter lim="800000"/>
            <a:headEnd type="none" w="sm" len="sm"/>
            <a:tailEnd type="triangle" w="med" len="med"/>
          </a:ln>
        </p:spPr>
      </p:cxnSp>
      <p:cxnSp>
        <p:nvCxnSpPr>
          <p:cNvPr id="25" name="Google Shape;620;gd0fe5ca024_3_85">
            <a:extLst>
              <a:ext uri="{FF2B5EF4-FFF2-40B4-BE49-F238E27FC236}">
                <a16:creationId xmlns:a16="http://schemas.microsoft.com/office/drawing/2014/main" id="{3A657D8C-05DD-406E-9C34-5E671EA88379}"/>
              </a:ext>
            </a:extLst>
          </p:cNvPr>
          <p:cNvCxnSpPr>
            <a:stCxn id="612" idx="1"/>
            <a:endCxn id="613" idx="3"/>
          </p:cNvCxnSpPr>
          <p:nvPr/>
        </p:nvCxnSpPr>
        <p:spPr>
          <a:xfrm rot="10800000">
            <a:off x="9117428" y="5279374"/>
            <a:ext cx="437400" cy="12000"/>
          </a:xfrm>
          <a:prstGeom prst="straightConnector1">
            <a:avLst/>
          </a:prstGeom>
          <a:noFill/>
          <a:ln w="38100" cap="flat" cmpd="sng">
            <a:solidFill>
              <a:srgbClr val="36557C"/>
            </a:solidFill>
            <a:prstDash val="solid"/>
            <a:miter lim="800000"/>
            <a:headEnd type="none" w="sm" len="sm"/>
            <a:tailEnd type="triangle" w="med" len="med"/>
          </a:ln>
        </p:spPr>
      </p:cxnSp>
      <p:cxnSp>
        <p:nvCxnSpPr>
          <p:cNvPr id="26" name="Google Shape;621;gd0fe5ca024_3_85">
            <a:extLst>
              <a:ext uri="{FF2B5EF4-FFF2-40B4-BE49-F238E27FC236}">
                <a16:creationId xmlns:a16="http://schemas.microsoft.com/office/drawing/2014/main" id="{24DDC8D0-0B94-4416-80DE-418000FF47EF}"/>
              </a:ext>
            </a:extLst>
          </p:cNvPr>
          <p:cNvCxnSpPr>
            <a:endCxn id="614" idx="3"/>
          </p:cNvCxnSpPr>
          <p:nvPr/>
        </p:nvCxnSpPr>
        <p:spPr>
          <a:xfrm rot="10800000">
            <a:off x="6970645" y="5136671"/>
            <a:ext cx="569400" cy="0"/>
          </a:xfrm>
          <a:prstGeom prst="straightConnector1">
            <a:avLst/>
          </a:prstGeom>
          <a:noFill/>
          <a:ln w="38100" cap="flat" cmpd="sng">
            <a:solidFill>
              <a:srgbClr val="36557C"/>
            </a:solidFill>
            <a:prstDash val="solid"/>
            <a:miter lim="800000"/>
            <a:headEnd type="none" w="sm" len="sm"/>
            <a:tailEnd type="triangle" w="med" len="med"/>
          </a:ln>
        </p:spPr>
      </p:cxnSp>
    </p:spTree>
    <p:extLst>
      <p:ext uri="{BB962C8B-B14F-4D97-AF65-F5344CB8AC3E}">
        <p14:creationId xmlns:p14="http://schemas.microsoft.com/office/powerpoint/2010/main" val="2986637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3;gd0fe5ca024_3_77">
            <a:extLst>
              <a:ext uri="{FF2B5EF4-FFF2-40B4-BE49-F238E27FC236}">
                <a16:creationId xmlns:a16="http://schemas.microsoft.com/office/drawing/2014/main" id="{583E9528-3164-4670-A8EB-C6F89AE321D5}"/>
              </a:ext>
            </a:extLst>
          </p:cNvPr>
          <p:cNvSpPr/>
          <p:nvPr/>
        </p:nvSpPr>
        <p:spPr>
          <a:xfrm>
            <a:off x="512618" y="360218"/>
            <a:ext cx="5196098" cy="6051424"/>
          </a:xfrm>
          <a:prstGeom prst="rtTriangle">
            <a:avLst/>
          </a:prstGeom>
          <a:solidFill>
            <a:srgbClr val="6A4A6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3600" dirty="0">
                <a:solidFill>
                  <a:schemeClr val="lt1"/>
                </a:solidFill>
                <a:latin typeface="Arial" panose="020B0604020202020204" pitchFamily="34" charset="0"/>
                <a:ea typeface="Calibri"/>
                <a:cs typeface="Arial" panose="020B0604020202020204" pitchFamily="34" charset="0"/>
                <a:sym typeface="Calibri"/>
              </a:rPr>
              <a:t>Active Ingredient 3</a:t>
            </a:r>
            <a:endParaRPr dirty="0">
              <a:latin typeface="Arial" panose="020B0604020202020204" pitchFamily="34" charset="0"/>
              <a:cs typeface="Arial" panose="020B0604020202020204" pitchFamily="34" charset="0"/>
            </a:endParaRPr>
          </a:p>
        </p:txBody>
      </p:sp>
      <p:sp>
        <p:nvSpPr>
          <p:cNvPr id="27" name="Google Shape;628;gd0fe5ca024_3_110">
            <a:extLst>
              <a:ext uri="{FF2B5EF4-FFF2-40B4-BE49-F238E27FC236}">
                <a16:creationId xmlns:a16="http://schemas.microsoft.com/office/drawing/2014/main" id="{DEFEE9A1-73C9-43C9-90A0-4CF6F6B77A21}"/>
              </a:ext>
            </a:extLst>
          </p:cNvPr>
          <p:cNvSpPr txBox="1">
            <a:spLocks noGrp="1"/>
          </p:cNvSpPr>
          <p:nvPr/>
        </p:nvSpPr>
        <p:spPr>
          <a:xfrm>
            <a:off x="1240854" y="380808"/>
            <a:ext cx="3257363" cy="704523"/>
          </a:xfrm>
          <a:prstGeom prst="rect">
            <a:avLst/>
          </a:prstGeom>
          <a:solidFill>
            <a:schemeClr val="lt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D4C5C"/>
              </a:buClr>
              <a:buSzPts val="1800"/>
              <a:buFont typeface="Calibri"/>
              <a:buNone/>
              <a:defRPr sz="4400" b="0" i="0" u="none" strike="noStrike" cap="none">
                <a:solidFill>
                  <a:srgbClr val="6D4C5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6D4C5C"/>
              </a:buClr>
              <a:buSzPts val="3200"/>
              <a:buFont typeface="Calibri"/>
              <a:buNone/>
            </a:pPr>
            <a:r>
              <a:rPr lang="en-US" sz="3200" b="1" dirty="0">
                <a:latin typeface="Arial" panose="020B0604020202020204" pitchFamily="34" charset="0"/>
                <a:cs typeface="Arial" panose="020B0604020202020204" pitchFamily="34" charset="0"/>
              </a:rPr>
              <a:t>Structured Time</a:t>
            </a:r>
            <a:endParaRPr b="1" dirty="0">
              <a:latin typeface="Arial" panose="020B0604020202020204" pitchFamily="34" charset="0"/>
              <a:cs typeface="Arial" panose="020B0604020202020204" pitchFamily="34" charset="0"/>
            </a:endParaRPr>
          </a:p>
        </p:txBody>
      </p:sp>
      <p:sp>
        <p:nvSpPr>
          <p:cNvPr id="28" name="Google Shape;629;gd0fe5ca024_3_110">
            <a:extLst>
              <a:ext uri="{FF2B5EF4-FFF2-40B4-BE49-F238E27FC236}">
                <a16:creationId xmlns:a16="http://schemas.microsoft.com/office/drawing/2014/main" id="{341610C4-E864-4ED1-8555-624C5C1CD7CE}"/>
              </a:ext>
            </a:extLst>
          </p:cNvPr>
          <p:cNvSpPr/>
          <p:nvPr/>
        </p:nvSpPr>
        <p:spPr>
          <a:xfrm>
            <a:off x="6096000" y="1975858"/>
            <a:ext cx="1607776"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Main module content</a:t>
            </a:r>
            <a:endParaRPr/>
          </a:p>
        </p:txBody>
      </p:sp>
      <p:sp>
        <p:nvSpPr>
          <p:cNvPr id="29" name="Google Shape;630;gd0fe5ca024_3_110">
            <a:extLst>
              <a:ext uri="{FF2B5EF4-FFF2-40B4-BE49-F238E27FC236}">
                <a16:creationId xmlns:a16="http://schemas.microsoft.com/office/drawing/2014/main" id="{B69092B6-7A8C-43E4-BF28-BF6F7AA5591F}"/>
              </a:ext>
            </a:extLst>
          </p:cNvPr>
          <p:cNvSpPr/>
          <p:nvPr/>
        </p:nvSpPr>
        <p:spPr>
          <a:xfrm>
            <a:off x="6096000" y="498654"/>
            <a:ext cx="1607776"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Gather all materials</a:t>
            </a:r>
            <a:endParaRPr/>
          </a:p>
        </p:txBody>
      </p:sp>
      <p:cxnSp>
        <p:nvCxnSpPr>
          <p:cNvPr id="30" name="Google Shape;631;gd0fe5ca024_3_110">
            <a:extLst>
              <a:ext uri="{FF2B5EF4-FFF2-40B4-BE49-F238E27FC236}">
                <a16:creationId xmlns:a16="http://schemas.microsoft.com/office/drawing/2014/main" id="{C9C90778-EECC-4CF3-8D68-625E1C726B02}"/>
              </a:ext>
            </a:extLst>
          </p:cNvPr>
          <p:cNvCxnSpPr>
            <a:endCxn id="629" idx="0"/>
          </p:cNvCxnSpPr>
          <p:nvPr/>
        </p:nvCxnSpPr>
        <p:spPr>
          <a:xfrm flipH="1">
            <a:off x="6899888" y="1630858"/>
            <a:ext cx="10200" cy="345000"/>
          </a:xfrm>
          <a:prstGeom prst="straightConnector1">
            <a:avLst/>
          </a:prstGeom>
          <a:noFill/>
          <a:ln w="38100" cap="flat" cmpd="sng">
            <a:solidFill>
              <a:srgbClr val="36557C"/>
            </a:solidFill>
            <a:prstDash val="solid"/>
            <a:miter lim="800000"/>
            <a:headEnd type="none" w="sm" len="sm"/>
            <a:tailEnd type="triangle" w="med" len="med"/>
          </a:ln>
        </p:spPr>
      </p:cxnSp>
      <p:sp>
        <p:nvSpPr>
          <p:cNvPr id="31" name="Google Shape;632;gd0fe5ca024_3_110">
            <a:extLst>
              <a:ext uri="{FF2B5EF4-FFF2-40B4-BE49-F238E27FC236}">
                <a16:creationId xmlns:a16="http://schemas.microsoft.com/office/drawing/2014/main" id="{004530EC-CA4E-4321-A333-5313C0FBFB69}"/>
              </a:ext>
            </a:extLst>
          </p:cNvPr>
          <p:cNvSpPr/>
          <p:nvPr/>
        </p:nvSpPr>
        <p:spPr>
          <a:xfrm>
            <a:off x="6096000" y="3453063"/>
            <a:ext cx="1607776"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Exploration</a:t>
            </a:r>
            <a:endParaRPr/>
          </a:p>
        </p:txBody>
      </p:sp>
      <p:cxnSp>
        <p:nvCxnSpPr>
          <p:cNvPr id="32" name="Google Shape;633;gd0fe5ca024_3_110">
            <a:extLst>
              <a:ext uri="{FF2B5EF4-FFF2-40B4-BE49-F238E27FC236}">
                <a16:creationId xmlns:a16="http://schemas.microsoft.com/office/drawing/2014/main" id="{DCD4C0DA-7F67-4DAB-A0EA-59751A163E78}"/>
              </a:ext>
            </a:extLst>
          </p:cNvPr>
          <p:cNvCxnSpPr>
            <a:stCxn id="629" idx="2"/>
          </p:cNvCxnSpPr>
          <p:nvPr/>
        </p:nvCxnSpPr>
        <p:spPr>
          <a:xfrm flipH="1">
            <a:off x="6889688" y="3108032"/>
            <a:ext cx="10200" cy="345000"/>
          </a:xfrm>
          <a:prstGeom prst="straightConnector1">
            <a:avLst/>
          </a:prstGeom>
          <a:noFill/>
          <a:ln w="38100" cap="flat" cmpd="sng">
            <a:solidFill>
              <a:srgbClr val="36557C"/>
            </a:solidFill>
            <a:prstDash val="solid"/>
            <a:miter lim="800000"/>
            <a:headEnd type="none" w="sm" len="sm"/>
            <a:tailEnd type="triangle" w="med" len="med"/>
          </a:ln>
        </p:spPr>
      </p:cxnSp>
      <p:sp>
        <p:nvSpPr>
          <p:cNvPr id="33" name="Google Shape;634;gd0fe5ca024_3_110">
            <a:extLst>
              <a:ext uri="{FF2B5EF4-FFF2-40B4-BE49-F238E27FC236}">
                <a16:creationId xmlns:a16="http://schemas.microsoft.com/office/drawing/2014/main" id="{66E8EAAC-7A52-47E4-95AB-EEA729EEC30A}"/>
              </a:ext>
            </a:extLst>
          </p:cNvPr>
          <p:cNvSpPr/>
          <p:nvPr/>
        </p:nvSpPr>
        <p:spPr>
          <a:xfrm>
            <a:off x="6085748" y="4930268"/>
            <a:ext cx="1607776" cy="1132174"/>
          </a:xfrm>
          <a:prstGeom prst="rect">
            <a:avLst/>
          </a:prstGeom>
          <a:solidFill>
            <a:srgbClr val="6D4C5C">
              <a:alpha val="25882"/>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Discussion</a:t>
            </a:r>
            <a:endParaRPr/>
          </a:p>
        </p:txBody>
      </p:sp>
      <p:cxnSp>
        <p:nvCxnSpPr>
          <p:cNvPr id="34" name="Google Shape;635;gd0fe5ca024_3_110">
            <a:extLst>
              <a:ext uri="{FF2B5EF4-FFF2-40B4-BE49-F238E27FC236}">
                <a16:creationId xmlns:a16="http://schemas.microsoft.com/office/drawing/2014/main" id="{6BDECEC3-BFA4-4134-9853-DFFB80B86D01}"/>
              </a:ext>
            </a:extLst>
          </p:cNvPr>
          <p:cNvCxnSpPr>
            <a:stCxn id="630" idx="3"/>
            <a:endCxn id="629" idx="3"/>
          </p:cNvCxnSpPr>
          <p:nvPr/>
        </p:nvCxnSpPr>
        <p:spPr>
          <a:xfrm>
            <a:off x="7703776" y="1064741"/>
            <a:ext cx="600" cy="1477200"/>
          </a:xfrm>
          <a:prstGeom prst="curvedConnector3">
            <a:avLst>
              <a:gd name="adj1" fmla="val 89733169"/>
            </a:avLst>
          </a:prstGeom>
          <a:noFill/>
          <a:ln w="9525" cap="flat" cmpd="sng">
            <a:solidFill>
              <a:srgbClr val="36557C"/>
            </a:solidFill>
            <a:prstDash val="solid"/>
            <a:miter lim="800000"/>
            <a:headEnd type="none" w="sm" len="sm"/>
            <a:tailEnd type="none" w="sm" len="sm"/>
          </a:ln>
        </p:spPr>
      </p:cxnSp>
      <p:sp>
        <p:nvSpPr>
          <p:cNvPr id="35" name="Google Shape;636;gd0fe5ca024_3_110">
            <a:extLst>
              <a:ext uri="{FF2B5EF4-FFF2-40B4-BE49-F238E27FC236}">
                <a16:creationId xmlns:a16="http://schemas.microsoft.com/office/drawing/2014/main" id="{05EDD4EE-45A5-430A-B2A5-179B9CF8F214}"/>
              </a:ext>
            </a:extLst>
          </p:cNvPr>
          <p:cNvSpPr txBox="1"/>
          <p:nvPr/>
        </p:nvSpPr>
        <p:spPr>
          <a:xfrm>
            <a:off x="8372102" y="1630828"/>
            <a:ext cx="3043989" cy="36933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a:solidFill>
                  <a:srgbClr val="36557C"/>
                </a:solidFill>
                <a:latin typeface="Calibri"/>
                <a:ea typeface="Calibri"/>
                <a:cs typeface="Calibri"/>
                <a:sym typeface="Calibri"/>
              </a:rPr>
              <a:t>~ morning of module</a:t>
            </a:r>
            <a:endParaRPr/>
          </a:p>
        </p:txBody>
      </p:sp>
      <p:sp>
        <p:nvSpPr>
          <p:cNvPr id="36" name="Google Shape;637;gd0fe5ca024_3_110">
            <a:extLst>
              <a:ext uri="{FF2B5EF4-FFF2-40B4-BE49-F238E27FC236}">
                <a16:creationId xmlns:a16="http://schemas.microsoft.com/office/drawing/2014/main" id="{9F20FDCE-A46F-42B1-8C30-FDFC88FD5FE3}"/>
              </a:ext>
            </a:extLst>
          </p:cNvPr>
          <p:cNvSpPr txBox="1"/>
          <p:nvPr/>
        </p:nvSpPr>
        <p:spPr>
          <a:xfrm>
            <a:off x="8372102" y="3108032"/>
            <a:ext cx="3043989" cy="6463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a:solidFill>
                  <a:srgbClr val="36557C"/>
                </a:solidFill>
                <a:latin typeface="Calibri"/>
                <a:ea typeface="Calibri"/>
                <a:cs typeface="Calibri"/>
                <a:sym typeface="Calibri"/>
              </a:rPr>
              <a:t>~ 60 minutes through to action plan</a:t>
            </a:r>
            <a:endParaRPr/>
          </a:p>
        </p:txBody>
      </p:sp>
      <p:sp>
        <p:nvSpPr>
          <p:cNvPr id="37" name="Google Shape;638;gd0fe5ca024_3_110">
            <a:extLst>
              <a:ext uri="{FF2B5EF4-FFF2-40B4-BE49-F238E27FC236}">
                <a16:creationId xmlns:a16="http://schemas.microsoft.com/office/drawing/2014/main" id="{BC91A92B-064C-4574-81E7-3D71D2C79502}"/>
              </a:ext>
            </a:extLst>
          </p:cNvPr>
          <p:cNvSpPr txBox="1"/>
          <p:nvPr/>
        </p:nvSpPr>
        <p:spPr>
          <a:xfrm>
            <a:off x="8568167" y="4539069"/>
            <a:ext cx="3043989" cy="6463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a:solidFill>
                  <a:srgbClr val="36557C"/>
                </a:solidFill>
                <a:latin typeface="Calibri"/>
                <a:ea typeface="Calibri"/>
                <a:cs typeface="Calibri"/>
                <a:sym typeface="Calibri"/>
              </a:rPr>
              <a:t>~ discussion about 1 week later</a:t>
            </a:r>
            <a:endParaRPr/>
          </a:p>
        </p:txBody>
      </p:sp>
      <p:cxnSp>
        <p:nvCxnSpPr>
          <p:cNvPr id="38" name="Google Shape;639;gd0fe5ca024_3_110">
            <a:extLst>
              <a:ext uri="{FF2B5EF4-FFF2-40B4-BE49-F238E27FC236}">
                <a16:creationId xmlns:a16="http://schemas.microsoft.com/office/drawing/2014/main" id="{A06FE5DB-9D20-4343-A352-563BCD30FA7F}"/>
              </a:ext>
            </a:extLst>
          </p:cNvPr>
          <p:cNvCxnSpPr>
            <a:stCxn id="634" idx="1"/>
            <a:endCxn id="630" idx="1"/>
          </p:cNvCxnSpPr>
          <p:nvPr/>
        </p:nvCxnSpPr>
        <p:spPr>
          <a:xfrm rot="10800000" flipH="1">
            <a:off x="6085748" y="1064755"/>
            <a:ext cx="10200" cy="4431600"/>
          </a:xfrm>
          <a:prstGeom prst="curvedConnector3">
            <a:avLst>
              <a:gd name="adj1" fmla="val -16042107"/>
            </a:avLst>
          </a:prstGeom>
          <a:noFill/>
          <a:ln w="9525" cap="flat" cmpd="sng">
            <a:solidFill>
              <a:srgbClr val="36557C"/>
            </a:solidFill>
            <a:prstDash val="solid"/>
            <a:miter lim="800000"/>
            <a:headEnd type="none" w="sm" len="sm"/>
            <a:tailEnd type="none" w="sm" len="sm"/>
          </a:ln>
        </p:spPr>
      </p:cxnSp>
      <p:sp>
        <p:nvSpPr>
          <p:cNvPr id="39" name="Google Shape;640;gd0fe5ca024_3_110">
            <a:extLst>
              <a:ext uri="{FF2B5EF4-FFF2-40B4-BE49-F238E27FC236}">
                <a16:creationId xmlns:a16="http://schemas.microsoft.com/office/drawing/2014/main" id="{8EE36635-5D63-4559-9420-F6C53462388A}"/>
              </a:ext>
            </a:extLst>
          </p:cNvPr>
          <p:cNvSpPr txBox="1"/>
          <p:nvPr/>
        </p:nvSpPr>
        <p:spPr>
          <a:xfrm>
            <a:off x="1907607" y="1434011"/>
            <a:ext cx="3043989" cy="36933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a:solidFill>
                  <a:srgbClr val="36557C"/>
                </a:solidFill>
                <a:latin typeface="Calibri"/>
                <a:ea typeface="Calibri"/>
                <a:cs typeface="Calibri"/>
                <a:sym typeface="Calibri"/>
              </a:rPr>
              <a:t>~ repeat every 2-4 weeks</a:t>
            </a:r>
            <a:endParaRPr/>
          </a:p>
        </p:txBody>
      </p:sp>
      <p:cxnSp>
        <p:nvCxnSpPr>
          <p:cNvPr id="40" name="Google Shape;641;gd0fe5ca024_3_110">
            <a:extLst>
              <a:ext uri="{FF2B5EF4-FFF2-40B4-BE49-F238E27FC236}">
                <a16:creationId xmlns:a16="http://schemas.microsoft.com/office/drawing/2014/main" id="{67772E0C-B5FA-4E4F-8370-587E0DCDEB2E}"/>
              </a:ext>
            </a:extLst>
          </p:cNvPr>
          <p:cNvCxnSpPr>
            <a:stCxn id="632" idx="3"/>
            <a:endCxn id="634" idx="3"/>
          </p:cNvCxnSpPr>
          <p:nvPr/>
        </p:nvCxnSpPr>
        <p:spPr>
          <a:xfrm flipH="1">
            <a:off x="7693576" y="4019150"/>
            <a:ext cx="10200" cy="1477200"/>
          </a:xfrm>
          <a:prstGeom prst="curvedConnector3">
            <a:avLst>
              <a:gd name="adj1" fmla="val -5697049"/>
            </a:avLst>
          </a:prstGeom>
          <a:noFill/>
          <a:ln w="9525" cap="flat" cmpd="sng">
            <a:solidFill>
              <a:schemeClr val="dk2"/>
            </a:solidFill>
            <a:prstDash val="solid"/>
            <a:round/>
            <a:headEnd type="none" w="med" len="med"/>
            <a:tailEnd type="none" w="med" len="med"/>
          </a:ln>
        </p:spPr>
      </p:cxnSp>
      <p:cxnSp>
        <p:nvCxnSpPr>
          <p:cNvPr id="41" name="Google Shape;642;gd0fe5ca024_3_110">
            <a:extLst>
              <a:ext uri="{FF2B5EF4-FFF2-40B4-BE49-F238E27FC236}">
                <a16:creationId xmlns:a16="http://schemas.microsoft.com/office/drawing/2014/main" id="{B1DCE149-4920-4008-9EA4-5FFB4FF5BE59}"/>
              </a:ext>
            </a:extLst>
          </p:cNvPr>
          <p:cNvCxnSpPr/>
          <p:nvPr/>
        </p:nvCxnSpPr>
        <p:spPr>
          <a:xfrm flipH="1">
            <a:off x="7766276" y="2531012"/>
            <a:ext cx="10200" cy="1477200"/>
          </a:xfrm>
          <a:prstGeom prst="curvedConnector3">
            <a:avLst>
              <a:gd name="adj1" fmla="val -5403177"/>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15183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650;gd0fe5ca024_3_130">
            <a:extLst>
              <a:ext uri="{FF2B5EF4-FFF2-40B4-BE49-F238E27FC236}">
                <a16:creationId xmlns:a16="http://schemas.microsoft.com/office/drawing/2014/main" id="{9DD99A1E-333F-4E56-98C1-CA524D789582}"/>
              </a:ext>
            </a:extLst>
          </p:cNvPr>
          <p:cNvPicPr preferRelativeResize="0"/>
          <p:nvPr/>
        </p:nvPicPr>
        <p:blipFill rotWithShape="1">
          <a:blip r:embed="rId3">
            <a:alphaModFix/>
          </a:blip>
          <a:srcRect/>
          <a:stretch/>
        </p:blipFill>
        <p:spPr>
          <a:xfrm>
            <a:off x="512618" y="360218"/>
            <a:ext cx="11679382" cy="6094494"/>
          </a:xfrm>
          <a:prstGeom prst="rect">
            <a:avLst/>
          </a:prstGeom>
          <a:noFill/>
          <a:ln>
            <a:noFill/>
          </a:ln>
        </p:spPr>
      </p:pic>
      <p:sp>
        <p:nvSpPr>
          <p:cNvPr id="20" name="Google Shape;593;gd0fe5ca024_3_77">
            <a:extLst>
              <a:ext uri="{FF2B5EF4-FFF2-40B4-BE49-F238E27FC236}">
                <a16:creationId xmlns:a16="http://schemas.microsoft.com/office/drawing/2014/main" id="{B97B7964-1569-4AF6-97D0-D4FE83F863A3}"/>
              </a:ext>
            </a:extLst>
          </p:cNvPr>
          <p:cNvSpPr/>
          <p:nvPr/>
        </p:nvSpPr>
        <p:spPr>
          <a:xfrm>
            <a:off x="512617" y="360217"/>
            <a:ext cx="5343433" cy="6094493"/>
          </a:xfrm>
          <a:prstGeom prst="rtTriangle">
            <a:avLst/>
          </a:prstGeom>
          <a:solidFill>
            <a:srgbClr val="6A4A6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3600" dirty="0">
                <a:solidFill>
                  <a:schemeClr val="lt1"/>
                </a:solidFill>
                <a:latin typeface="Arial" panose="020B0604020202020204" pitchFamily="34" charset="0"/>
                <a:ea typeface="Calibri"/>
                <a:cs typeface="Arial" panose="020B0604020202020204" pitchFamily="34" charset="0"/>
                <a:sym typeface="Calibri"/>
              </a:rPr>
              <a:t>Active Ingredient 4</a:t>
            </a:r>
            <a:endParaRPr dirty="0">
              <a:latin typeface="Arial" panose="020B0604020202020204" pitchFamily="34" charset="0"/>
              <a:cs typeface="Arial" panose="020B0604020202020204" pitchFamily="34" charset="0"/>
            </a:endParaRPr>
          </a:p>
        </p:txBody>
      </p:sp>
      <p:sp>
        <p:nvSpPr>
          <p:cNvPr id="5" name="Google Shape;649;gd0fe5ca024_3_130">
            <a:extLst>
              <a:ext uri="{FF2B5EF4-FFF2-40B4-BE49-F238E27FC236}">
                <a16:creationId xmlns:a16="http://schemas.microsoft.com/office/drawing/2014/main" id="{45336035-160E-DA4C-9DBD-56C7DA557315}"/>
              </a:ext>
            </a:extLst>
          </p:cNvPr>
          <p:cNvSpPr txBox="1">
            <a:spLocks noGrp="1"/>
          </p:cNvSpPr>
          <p:nvPr/>
        </p:nvSpPr>
        <p:spPr>
          <a:xfrm>
            <a:off x="1342416" y="583660"/>
            <a:ext cx="6491591" cy="564204"/>
          </a:xfrm>
          <a:prstGeom prst="rect">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D4C5C"/>
              </a:buClr>
              <a:buSzPts val="1800"/>
              <a:buFont typeface="Calibri"/>
              <a:buNone/>
              <a:defRPr sz="4400" b="0" i="0" u="none" strike="noStrike" cap="none">
                <a:solidFill>
                  <a:srgbClr val="6D4C5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rgbClr val="6D4C5C"/>
              </a:buClr>
              <a:buSzPts val="3200"/>
              <a:buFont typeface="Calibri"/>
              <a:buNone/>
            </a:pPr>
            <a:r>
              <a:rPr lang="en-US" sz="3200" b="1" dirty="0">
                <a:latin typeface="Arial" panose="020B0604020202020204" pitchFamily="34" charset="0"/>
                <a:cs typeface="Arial" panose="020B0604020202020204" pitchFamily="34" charset="0"/>
              </a:rPr>
              <a:t>Evidence-based Action Planning</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107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esk, table, lit&#10;&#10;Description automatically generated">
            <a:extLst>
              <a:ext uri="{FF2B5EF4-FFF2-40B4-BE49-F238E27FC236}">
                <a16:creationId xmlns:a16="http://schemas.microsoft.com/office/drawing/2014/main" id="{8E796302-CBE1-4FA1-BCB2-690E3672D570}"/>
              </a:ext>
            </a:extLst>
          </p:cNvPr>
          <p:cNvPicPr>
            <a:picLocks noChangeAspect="1"/>
          </p:cNvPicPr>
          <p:nvPr/>
        </p:nvPicPr>
        <p:blipFill rotWithShape="1">
          <a:blip r:embed="rId3">
            <a:extLst>
              <a:ext uri="{28A0092B-C50C-407E-A947-70E740481C1C}">
                <a14:useLocalDpi xmlns:a14="http://schemas.microsoft.com/office/drawing/2010/main" val="0"/>
              </a:ext>
            </a:extLst>
          </a:blip>
          <a:srcRect t="26889" b="16861"/>
          <a:stretch/>
        </p:blipFill>
        <p:spPr>
          <a:xfrm>
            <a:off x="-1" y="10"/>
            <a:ext cx="12192000" cy="6857990"/>
          </a:xfrm>
          <a:prstGeom prst="rect">
            <a:avLst/>
          </a:prstGeom>
        </p:spPr>
      </p:pic>
      <p:sp>
        <p:nvSpPr>
          <p:cNvPr id="3" name="Content Placeholder 2">
            <a:extLst>
              <a:ext uri="{FF2B5EF4-FFF2-40B4-BE49-F238E27FC236}">
                <a16:creationId xmlns:a16="http://schemas.microsoft.com/office/drawing/2014/main" id="{FC1DE732-73D6-42BC-9535-2E694A50668A}"/>
              </a:ext>
            </a:extLst>
          </p:cNvPr>
          <p:cNvSpPr>
            <a:spLocks noGrp="1"/>
          </p:cNvSpPr>
          <p:nvPr>
            <p:ph idx="1"/>
          </p:nvPr>
        </p:nvSpPr>
        <p:spPr>
          <a:xfrm>
            <a:off x="-1" y="1360173"/>
            <a:ext cx="12191998" cy="946609"/>
          </a:xfrm>
          <a:solidFill>
            <a:srgbClr val="6A4A62"/>
          </a:solidFill>
        </p:spPr>
        <p:txBody>
          <a:bodyPr anchor="ctr">
            <a:normAutofit/>
          </a:bodyPr>
          <a:lstStyle/>
          <a:p>
            <a:pPr marL="0" indent="0" algn="ctr">
              <a:buNone/>
            </a:pPr>
            <a:r>
              <a:rPr lang="en-US" sz="4400" dirty="0">
                <a:solidFill>
                  <a:schemeClr val="bg1"/>
                </a:solidFill>
              </a:rPr>
              <a:t>What questions do we have? </a:t>
            </a:r>
          </a:p>
        </p:txBody>
      </p:sp>
    </p:spTree>
    <p:extLst>
      <p:ext uri="{BB962C8B-B14F-4D97-AF65-F5344CB8AC3E}">
        <p14:creationId xmlns:p14="http://schemas.microsoft.com/office/powerpoint/2010/main" val="321975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lstStyle/>
          <a:p>
            <a:r>
              <a:rPr lang="en-US" dirty="0"/>
              <a:t>SPECIAL INSTRUCTIONS FOR THIS MODULE (HIDE ONLY AFTER READING)</a:t>
            </a:r>
          </a:p>
          <a:p>
            <a:pPr lvl="1"/>
            <a:r>
              <a:rPr lang="en-US" dirty="0"/>
              <a:t>This module will require a great deal of modification to fit your audience</a:t>
            </a:r>
          </a:p>
          <a:p>
            <a:pPr lvl="1"/>
            <a:r>
              <a:rPr lang="en-US" dirty="0"/>
              <a:t>The teacher focus is only an example. Much of the commentary can remain the same but you may need to make some adjustments to images and examples beforehand</a:t>
            </a:r>
          </a:p>
          <a:p>
            <a:pPr lvl="1"/>
            <a:r>
              <a:rPr lang="en-US" dirty="0"/>
              <a:t>This is important in order get buy in from different professions; they need to know that the information to learn in ARC is relevant to their roles, identity, and will immediately be effective</a:t>
            </a:r>
          </a:p>
        </p:txBody>
      </p:sp>
    </p:spTree>
    <p:extLst>
      <p:ext uri="{BB962C8B-B14F-4D97-AF65-F5344CB8AC3E}">
        <p14:creationId xmlns:p14="http://schemas.microsoft.com/office/powerpoint/2010/main" val="65973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B8C5-5E2B-46A9-80A7-702D2AF18169}"/>
              </a:ext>
            </a:extLst>
          </p:cNvPr>
          <p:cNvSpPr>
            <a:spLocks noGrp="1"/>
          </p:cNvSpPr>
          <p:nvPr>
            <p:ph type="ctrTitle"/>
          </p:nvPr>
        </p:nvSpPr>
        <p:spPr>
          <a:xfrm>
            <a:off x="1017036" y="1844302"/>
            <a:ext cx="10157927" cy="1345261"/>
          </a:xfrm>
        </p:spPr>
        <p:txBody>
          <a:bodyPr/>
          <a:lstStyle/>
          <a:p>
            <a:r>
              <a:rPr lang="en-US" dirty="0"/>
              <a:t>Adult Resilience Curriculum (ARC) </a:t>
            </a:r>
            <a:br>
              <a:rPr lang="en-US" dirty="0"/>
            </a:br>
            <a:r>
              <a:rPr lang="en-US" dirty="0"/>
              <a:t>for Educators</a:t>
            </a:r>
          </a:p>
        </p:txBody>
      </p:sp>
      <p:sp>
        <p:nvSpPr>
          <p:cNvPr id="3" name="Subtitle 2">
            <a:extLst>
              <a:ext uri="{FF2B5EF4-FFF2-40B4-BE49-F238E27FC236}">
                <a16:creationId xmlns:a16="http://schemas.microsoft.com/office/drawing/2014/main" id="{7427A2A6-B926-4AC1-89CC-2B51CDBFC394}"/>
              </a:ext>
            </a:extLst>
          </p:cNvPr>
          <p:cNvSpPr>
            <a:spLocks noGrp="1"/>
          </p:cNvSpPr>
          <p:nvPr>
            <p:ph type="subTitle" idx="4294967295"/>
          </p:nvPr>
        </p:nvSpPr>
        <p:spPr>
          <a:xfrm>
            <a:off x="1524000" y="3518148"/>
            <a:ext cx="9144000" cy="1655762"/>
          </a:xfrm>
        </p:spPr>
        <p:txBody>
          <a:bodyPr>
            <a:normAutofit/>
          </a:bodyPr>
          <a:lstStyle/>
          <a:p>
            <a:pPr marL="0" indent="0" algn="ctr">
              <a:lnSpc>
                <a:spcPct val="100000"/>
              </a:lnSpc>
              <a:buNone/>
            </a:pPr>
            <a:r>
              <a:rPr lang="en-US" sz="2800" dirty="0"/>
              <a:t>Module 0: ARC Introduction</a:t>
            </a:r>
          </a:p>
        </p:txBody>
      </p:sp>
    </p:spTree>
    <p:extLst>
      <p:ext uri="{BB962C8B-B14F-4D97-AF65-F5344CB8AC3E}">
        <p14:creationId xmlns:p14="http://schemas.microsoft.com/office/powerpoint/2010/main" val="222598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DA75-E495-42CF-93A6-AD2716EB229C}"/>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8E77185-B968-4CA8-AB26-AB2D51D7EC1F}"/>
              </a:ext>
            </a:extLst>
          </p:cNvPr>
          <p:cNvSpPr>
            <a:spLocks noGrp="1"/>
          </p:cNvSpPr>
          <p:nvPr>
            <p:ph idx="1"/>
          </p:nvPr>
        </p:nvSpPr>
        <p:spPr>
          <a:xfrm>
            <a:off x="838200" y="1473287"/>
            <a:ext cx="10515600" cy="4667250"/>
          </a:xfrm>
        </p:spPr>
        <p:txBody>
          <a:bodyPr>
            <a:noAutofit/>
          </a:bodyPr>
          <a:lstStyle/>
          <a:p>
            <a:pPr marL="0" indent="0">
              <a:lnSpc>
                <a:spcPct val="100000"/>
              </a:lnSpc>
              <a:spcBef>
                <a:spcPts val="0"/>
              </a:spcBef>
              <a:buSzPts val="1800"/>
              <a:buFont typeface="Arial" panose="020B0604020202020204" pitchFamily="34" charset="0"/>
              <a:buNone/>
            </a:pPr>
            <a:r>
              <a:rPr lang="en-US" sz="2000" dirty="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p>
          <a:p>
            <a:pPr marL="0" indent="0">
              <a:lnSpc>
                <a:spcPct val="100000"/>
              </a:lnSpc>
              <a:buSzPts val="1800"/>
              <a:buNone/>
            </a:pPr>
            <a:r>
              <a:rPr lang="en-US" sz="2000" dirty="0">
                <a:solidFill>
                  <a:schemeClr val="dk1"/>
                </a:solidFill>
              </a:rPr>
              <a:t>At the time of this presentation, Tom Coderre served as Acting Assistant Secretary for Mental Health and Substance Use at the Substance Abuse and Mental Health Services Administration (SAMHSA).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p>
          <a:p>
            <a:pPr marL="0" indent="0">
              <a:lnSpc>
                <a:spcPct val="100000"/>
              </a:lnSpc>
              <a:buClr>
                <a:schemeClr val="dk1"/>
              </a:buClr>
              <a:buSzPts val="1800"/>
              <a:buFont typeface="Arial"/>
              <a:buNone/>
            </a:pPr>
            <a:r>
              <a:rPr lang="en-US" sz="2000" dirty="0">
                <a:solidFill>
                  <a:schemeClr val="dk1"/>
                </a:solidFill>
              </a:rPr>
              <a:t>This work is supported by grants under Funding Opportunity Announcement (FOA) No. SM-18-015 from the DHHS, SAMHSA. </a:t>
            </a:r>
          </a:p>
        </p:txBody>
      </p:sp>
    </p:spTree>
    <p:extLst>
      <p:ext uri="{BB962C8B-B14F-4D97-AF65-F5344CB8AC3E}">
        <p14:creationId xmlns:p14="http://schemas.microsoft.com/office/powerpoint/2010/main" val="158789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C5F7BC5-7DC6-44B6-878C-3CF161FDA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752" y="91752"/>
            <a:ext cx="6674496" cy="6674496"/>
          </a:xfrm>
        </p:spPr>
      </p:pic>
    </p:spTree>
    <p:extLst>
      <p:ext uri="{BB962C8B-B14F-4D97-AF65-F5344CB8AC3E}">
        <p14:creationId xmlns:p14="http://schemas.microsoft.com/office/powerpoint/2010/main" val="341702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5E26D-6014-4429-8A48-C3C85EFC4D82}"/>
              </a:ext>
            </a:extLst>
          </p:cNvPr>
          <p:cNvSpPr txBox="1">
            <a:spLocks noChangeAspect="1"/>
          </p:cNvSpPr>
          <p:nvPr/>
        </p:nvSpPr>
        <p:spPr>
          <a:xfrm>
            <a:off x="838200" y="1017375"/>
            <a:ext cx="10515600" cy="624723"/>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200" dirty="0">
                <a:solidFill>
                  <a:schemeClr val="tx1"/>
                </a:solidFill>
                <a:latin typeface="Arial"/>
                <a:cs typeface="Calibri"/>
              </a:rPr>
              <a:t>Connect With Us</a:t>
            </a:r>
            <a:endParaRPr lang="en-US" sz="4200" dirty="0">
              <a:solidFill>
                <a:schemeClr val="tx1"/>
              </a:solidFill>
              <a:latin typeface="Arial"/>
            </a:endParaRPr>
          </a:p>
        </p:txBody>
      </p:sp>
      <p:pic>
        <p:nvPicPr>
          <p:cNvPr id="21" name="Picture 4" descr="Qr code&#10;&#10;Description automatically generated">
            <a:extLst>
              <a:ext uri="{FF2B5EF4-FFF2-40B4-BE49-F238E27FC236}">
                <a16:creationId xmlns:a16="http://schemas.microsoft.com/office/drawing/2014/main" id="{369585EE-20CC-4A41-A020-A115E8632D19}"/>
              </a:ext>
            </a:extLst>
          </p:cNvPr>
          <p:cNvPicPr>
            <a:picLocks noChangeAspect="1"/>
          </p:cNvPicPr>
          <p:nvPr/>
        </p:nvPicPr>
        <p:blipFill>
          <a:blip r:embed="rId2"/>
          <a:stretch>
            <a:fillRect/>
          </a:stretch>
        </p:blipFill>
        <p:spPr>
          <a:xfrm>
            <a:off x="1351536" y="2481415"/>
            <a:ext cx="2669958" cy="3315462"/>
          </a:xfrm>
          <a:prstGeom prst="rect">
            <a:avLst/>
          </a:prstGeom>
        </p:spPr>
      </p:pic>
      <p:sp>
        <p:nvSpPr>
          <p:cNvPr id="22" name="TextBox 21">
            <a:extLst>
              <a:ext uri="{FF2B5EF4-FFF2-40B4-BE49-F238E27FC236}">
                <a16:creationId xmlns:a16="http://schemas.microsoft.com/office/drawing/2014/main" id="{B5532BEF-91CF-40CA-8EC2-A45858D68460}"/>
              </a:ext>
            </a:extLst>
          </p:cNvPr>
          <p:cNvSpPr txBox="1"/>
          <p:nvPr/>
        </p:nvSpPr>
        <p:spPr>
          <a:xfrm>
            <a:off x="657168" y="1844647"/>
            <a:ext cx="40586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rPr>
              <a:t>JOIN OUR MAILING LIST:</a:t>
            </a:r>
            <a:endParaRPr lang="en-US" sz="2200" b="1" dirty="0">
              <a:latin typeface="+mj-lt"/>
              <a:cs typeface="Calibri"/>
            </a:endParaRPr>
          </a:p>
        </p:txBody>
      </p:sp>
      <p:grpSp>
        <p:nvGrpSpPr>
          <p:cNvPr id="10" name="Group 9">
            <a:extLst>
              <a:ext uri="{FF2B5EF4-FFF2-40B4-BE49-F238E27FC236}">
                <a16:creationId xmlns:a16="http://schemas.microsoft.com/office/drawing/2014/main" id="{CBF50D7B-4E08-4F82-9924-331E9DE9EB1E}"/>
              </a:ext>
            </a:extLst>
          </p:cNvPr>
          <p:cNvGrpSpPr/>
          <p:nvPr/>
        </p:nvGrpSpPr>
        <p:grpSpPr>
          <a:xfrm>
            <a:off x="6332962" y="2490952"/>
            <a:ext cx="4759713" cy="1942786"/>
            <a:chOff x="6025375" y="2243370"/>
            <a:chExt cx="4759713" cy="1943153"/>
          </a:xfrm>
        </p:grpSpPr>
        <p:grpSp>
          <p:nvGrpSpPr>
            <p:cNvPr id="12" name="Group 11">
              <a:extLst>
                <a:ext uri="{FF2B5EF4-FFF2-40B4-BE49-F238E27FC236}">
                  <a16:creationId xmlns:a16="http://schemas.microsoft.com/office/drawing/2014/main" id="{29A7B4E3-C326-49A3-B61E-4CB27A110FE7}"/>
                </a:ext>
              </a:extLst>
            </p:cNvPr>
            <p:cNvGrpSpPr/>
            <p:nvPr/>
          </p:nvGrpSpPr>
          <p:grpSpPr>
            <a:xfrm>
              <a:off x="6034668" y="2243370"/>
              <a:ext cx="3423877" cy="605009"/>
              <a:chOff x="4910254" y="2141151"/>
              <a:chExt cx="4303253" cy="760893"/>
            </a:xfrm>
          </p:grpSpPr>
          <p:pic>
            <p:nvPicPr>
              <p:cNvPr id="19" name="Picture 5" descr="Icon&#10;&#10;Description automatically generated">
                <a:extLst>
                  <a:ext uri="{FF2B5EF4-FFF2-40B4-BE49-F238E27FC236}">
                    <a16:creationId xmlns:a16="http://schemas.microsoft.com/office/drawing/2014/main" id="{467DE054-1D96-4350-9883-C3AB457DCE78}"/>
                  </a:ext>
                </a:extLst>
              </p:cNvPr>
              <p:cNvPicPr>
                <a:picLocks noChangeAspect="1"/>
              </p:cNvPicPr>
              <p:nvPr/>
            </p:nvPicPr>
            <p:blipFill>
              <a:blip r:embed="rId3"/>
              <a:stretch>
                <a:fillRect/>
              </a:stretch>
            </p:blipFill>
            <p:spPr>
              <a:xfrm>
                <a:off x="4910254" y="2141151"/>
                <a:ext cx="769858" cy="760893"/>
              </a:xfrm>
              <a:prstGeom prst="rect">
                <a:avLst/>
              </a:prstGeom>
            </p:spPr>
          </p:pic>
          <p:sp>
            <p:nvSpPr>
              <p:cNvPr id="20" name="TextBox 19">
                <a:extLst>
                  <a:ext uri="{FF2B5EF4-FFF2-40B4-BE49-F238E27FC236}">
                    <a16:creationId xmlns:a16="http://schemas.microsoft.com/office/drawing/2014/main" id="{9C81A98A-52BD-4338-8F1A-BF6E32D53096}"/>
                  </a:ext>
                </a:extLst>
              </p:cNvPr>
              <p:cNvSpPr txBox="1"/>
              <p:nvPr/>
            </p:nvSpPr>
            <p:spPr>
              <a:xfrm>
                <a:off x="5755887" y="2257309"/>
                <a:ext cx="3457620" cy="541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D98BA06-F0B5-4FDD-A31A-E42170116D6A}"/>
                </a:ext>
              </a:extLst>
            </p:cNvPr>
            <p:cNvGrpSpPr/>
            <p:nvPr/>
          </p:nvGrpSpPr>
          <p:grpSpPr>
            <a:xfrm>
              <a:off x="6025375" y="2929991"/>
              <a:ext cx="4319404" cy="629090"/>
              <a:chOff x="4910254" y="3098180"/>
              <a:chExt cx="5428784" cy="791179"/>
            </a:xfrm>
          </p:grpSpPr>
          <p:pic>
            <p:nvPicPr>
              <p:cNvPr id="17" name="Picture 7" descr="Logo&#10;&#10;Description automatically generated">
                <a:extLst>
                  <a:ext uri="{FF2B5EF4-FFF2-40B4-BE49-F238E27FC236}">
                    <a16:creationId xmlns:a16="http://schemas.microsoft.com/office/drawing/2014/main" id="{ABADCE5C-E0F5-483D-B7E6-B2FCBBF4FE69}"/>
                  </a:ext>
                </a:extLst>
              </p:cNvPr>
              <p:cNvPicPr>
                <a:picLocks noChangeAspect="1"/>
              </p:cNvPicPr>
              <p:nvPr/>
            </p:nvPicPr>
            <p:blipFill rotWithShape="1">
              <a:blip r:embed="rId4"/>
              <a:srcRect l="15111" t="15111" r="13333" b="15111"/>
              <a:stretch/>
            </p:blipFill>
            <p:spPr>
              <a:xfrm>
                <a:off x="4910254" y="3098180"/>
                <a:ext cx="819096" cy="791179"/>
              </a:xfrm>
              <a:prstGeom prst="rect">
                <a:avLst/>
              </a:prstGeom>
            </p:spPr>
          </p:pic>
          <p:sp>
            <p:nvSpPr>
              <p:cNvPr id="18" name="TextBox 17">
                <a:extLst>
                  <a:ext uri="{FF2B5EF4-FFF2-40B4-BE49-F238E27FC236}">
                    <a16:creationId xmlns:a16="http://schemas.microsoft.com/office/drawing/2014/main" id="{429405EA-AC3F-49B6-8951-67CCB2842CE6}"/>
                  </a:ext>
                </a:extLst>
              </p:cNvPr>
              <p:cNvSpPr txBox="1"/>
              <p:nvPr/>
            </p:nvSpPr>
            <p:spPr>
              <a:xfrm>
                <a:off x="5755886" y="3232924"/>
                <a:ext cx="4583152"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@MidAmericaMHTTC</a:t>
                </a:r>
              </a:p>
            </p:txBody>
          </p:sp>
        </p:grpSp>
        <p:grpSp>
          <p:nvGrpSpPr>
            <p:cNvPr id="14" name="Group 13">
              <a:extLst>
                <a:ext uri="{FF2B5EF4-FFF2-40B4-BE49-F238E27FC236}">
                  <a16:creationId xmlns:a16="http://schemas.microsoft.com/office/drawing/2014/main" id="{0CEE632E-F937-436B-A57A-B45FE8AC9E6F}"/>
                </a:ext>
              </a:extLst>
            </p:cNvPr>
            <p:cNvGrpSpPr/>
            <p:nvPr/>
          </p:nvGrpSpPr>
          <p:grpSpPr>
            <a:xfrm>
              <a:off x="6034668" y="3646867"/>
              <a:ext cx="4750420" cy="539656"/>
              <a:chOff x="4910254" y="4093259"/>
              <a:chExt cx="5970501" cy="678702"/>
            </a:xfrm>
          </p:grpSpPr>
          <p:pic>
            <p:nvPicPr>
              <p:cNvPr id="15" name="Picture 11" descr="Logo, icon&#10;&#10;Description automatically generated">
                <a:extLst>
                  <a:ext uri="{FF2B5EF4-FFF2-40B4-BE49-F238E27FC236}">
                    <a16:creationId xmlns:a16="http://schemas.microsoft.com/office/drawing/2014/main" id="{E25CACF8-40C1-41B3-A12B-8E919D0B5F00}"/>
                  </a:ext>
                </a:extLst>
              </p:cNvPr>
              <p:cNvPicPr>
                <a:picLocks noChangeAspect="1"/>
              </p:cNvPicPr>
              <p:nvPr/>
            </p:nvPicPr>
            <p:blipFill>
              <a:blip r:embed="rId5"/>
              <a:stretch>
                <a:fillRect/>
              </a:stretch>
            </p:blipFill>
            <p:spPr>
              <a:xfrm>
                <a:off x="4910254" y="4093259"/>
                <a:ext cx="791737" cy="678702"/>
              </a:xfrm>
              <a:prstGeom prst="rect">
                <a:avLst/>
              </a:prstGeom>
            </p:spPr>
          </p:pic>
          <p:sp>
            <p:nvSpPr>
              <p:cNvPr id="16" name="TextBox 15">
                <a:extLst>
                  <a:ext uri="{FF2B5EF4-FFF2-40B4-BE49-F238E27FC236}">
                    <a16:creationId xmlns:a16="http://schemas.microsoft.com/office/drawing/2014/main" id="{0E5A0120-2D90-401F-993D-91377E6AFE13}"/>
                  </a:ext>
                </a:extLst>
              </p:cNvPr>
              <p:cNvSpPr txBox="1"/>
              <p:nvPr/>
            </p:nvSpPr>
            <p:spPr>
              <a:xfrm>
                <a:off x="5755887" y="4172247"/>
                <a:ext cx="5124868"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/company/</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sp>
        <p:nvSpPr>
          <p:cNvPr id="11" name="TextBox 10">
            <a:extLst>
              <a:ext uri="{FF2B5EF4-FFF2-40B4-BE49-F238E27FC236}">
                <a16:creationId xmlns:a16="http://schemas.microsoft.com/office/drawing/2014/main" id="{B69AFAC0-E228-496B-9EB4-BA389A1798FA}"/>
              </a:ext>
            </a:extLst>
          </p:cNvPr>
          <p:cNvSpPr txBox="1"/>
          <p:nvPr/>
        </p:nvSpPr>
        <p:spPr>
          <a:xfrm>
            <a:off x="6196155" y="1844687"/>
            <a:ext cx="4917687" cy="430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cs typeface="Arial" panose="020B0604020202020204" pitchFamily="34" charset="0"/>
              </a:rPr>
              <a:t>FOLLOW US ON SOCIAL MEDIA:</a:t>
            </a:r>
          </a:p>
        </p:txBody>
      </p:sp>
      <p:sp>
        <p:nvSpPr>
          <p:cNvPr id="7" name="TextBox 6">
            <a:extLst>
              <a:ext uri="{FF2B5EF4-FFF2-40B4-BE49-F238E27FC236}">
                <a16:creationId xmlns:a16="http://schemas.microsoft.com/office/drawing/2014/main" id="{49F083B3-FEEB-4AFD-B551-7AFFFF43BAC7}"/>
              </a:ext>
            </a:extLst>
          </p:cNvPr>
          <p:cNvSpPr txBox="1"/>
          <p:nvPr/>
        </p:nvSpPr>
        <p:spPr>
          <a:xfrm>
            <a:off x="5394121" y="4665029"/>
            <a:ext cx="6275186" cy="1131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latin typeface="Arial" panose="020B0604020202020204" pitchFamily="34" charset="0"/>
                <a:cs typeface="Arial" panose="020B0604020202020204" pitchFamily="34" charset="0"/>
              </a:rPr>
              <a:t>EMAIL:</a:t>
            </a:r>
            <a:r>
              <a:rPr lang="en-US" sz="2400" dirty="0">
                <a:latin typeface="Arial" panose="020B0604020202020204" pitchFamily="34" charset="0"/>
                <a:cs typeface="Arial" panose="020B0604020202020204" pitchFamily="34" charset="0"/>
              </a:rPr>
              <a:t> midamerica@mhttcnetwork.org</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WEBSITE: </a:t>
            </a:r>
            <a:r>
              <a:rPr lang="en-US" sz="2400" dirty="0">
                <a:latin typeface="Arial" panose="020B0604020202020204" pitchFamily="34" charset="0"/>
                <a:cs typeface="Arial" panose="020B0604020202020204" pitchFamily="34" charset="0"/>
              </a:rPr>
              <a:t>mhttcnetwork.org/</a:t>
            </a:r>
            <a:r>
              <a:rPr lang="en-US" sz="2400" dirty="0" err="1">
                <a:latin typeface="Arial" panose="020B0604020202020204" pitchFamily="34" charset="0"/>
                <a:cs typeface="Arial" panose="020B0604020202020204" pitchFamily="34" charset="0"/>
              </a:rPr>
              <a:t>midamerica</a:t>
            </a:r>
            <a:endParaRPr lang="en-US" sz="2400" dirty="0">
              <a:latin typeface="Arial" panose="020B0604020202020204" pitchFamily="34" charset="0"/>
              <a:cs typeface="Arial" panose="020B0604020202020204" pitchFamily="34" charset="0"/>
            </a:endParaRPr>
          </a:p>
        </p:txBody>
      </p:sp>
      <p:pic>
        <p:nvPicPr>
          <p:cNvPr id="23" name="Picture 22" descr="Graphical user interface, text, application&#10;&#10;Description automatically generated">
            <a:extLst>
              <a:ext uri="{FF2B5EF4-FFF2-40B4-BE49-F238E27FC236}">
                <a16:creationId xmlns:a16="http://schemas.microsoft.com/office/drawing/2014/main" id="{9D9060E7-F3AE-478A-A257-8B1A91B67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67" y="216862"/>
            <a:ext cx="4610764" cy="692318"/>
          </a:xfrm>
          <a:prstGeom prst="rect">
            <a:avLst/>
          </a:prstGeom>
        </p:spPr>
      </p:pic>
      <p:pic>
        <p:nvPicPr>
          <p:cNvPr id="25" name="Picture 24" descr="A picture containing text, lit, light, dark&#10;&#10;Description automatically generated">
            <a:extLst>
              <a:ext uri="{FF2B5EF4-FFF2-40B4-BE49-F238E27FC236}">
                <a16:creationId xmlns:a16="http://schemas.microsoft.com/office/drawing/2014/main" id="{89AEB3F3-0F9A-4690-8DE0-C9E433B70D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7322" y="6054742"/>
            <a:ext cx="2087296" cy="687068"/>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F7BF37F9-BF9A-4D9A-A391-2A6981BA04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67" y="6280754"/>
            <a:ext cx="2852170" cy="461056"/>
          </a:xfrm>
          <a:prstGeom prst="rect">
            <a:avLst/>
          </a:prstGeom>
        </p:spPr>
      </p:pic>
    </p:spTree>
    <p:extLst>
      <p:ext uri="{BB962C8B-B14F-4D97-AF65-F5344CB8AC3E}">
        <p14:creationId xmlns:p14="http://schemas.microsoft.com/office/powerpoint/2010/main" val="873609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oogle Shape;308;g8f5f19c364_0_40">
            <a:extLst>
              <a:ext uri="{FF2B5EF4-FFF2-40B4-BE49-F238E27FC236}">
                <a16:creationId xmlns:a16="http://schemas.microsoft.com/office/drawing/2014/main" id="{6BEA7A58-82E2-A444-8841-7266A01FEE66}"/>
              </a:ext>
            </a:extLst>
          </p:cNvPr>
          <p:cNvPicPr preferRelativeResize="0"/>
          <p:nvPr/>
        </p:nvPicPr>
        <p:blipFill rotWithShape="1">
          <a:blip r:embed="rId3"/>
          <a:srcRect l="21971" r="4400" b="-1"/>
          <a:stretch/>
        </p:blipFill>
        <p:spPr>
          <a:xfrm>
            <a:off x="3523488" y="10"/>
            <a:ext cx="8668512" cy="6857990"/>
          </a:xfrm>
          <a:prstGeom prst="rect">
            <a:avLst/>
          </a:prstGeom>
          <a:noFill/>
        </p:spPr>
      </p:pic>
      <p:sp>
        <p:nvSpPr>
          <p:cNvPr id="2" name="Title 1">
            <a:extLst>
              <a:ext uri="{FF2B5EF4-FFF2-40B4-BE49-F238E27FC236}">
                <a16:creationId xmlns:a16="http://schemas.microsoft.com/office/drawing/2014/main" id="{F7DD9558-6290-4CF8-A823-182738817BA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chemeClr val="tx1"/>
                </a:solidFill>
                <a:latin typeface="+mj-lt"/>
                <a:cs typeface="+mj-cs"/>
              </a:rPr>
              <a:t>Flight safety instructions…</a:t>
            </a:r>
          </a:p>
        </p:txBody>
      </p:sp>
      <p:sp>
        <p:nvSpPr>
          <p:cNvPr id="6" name="Rectangle 5">
            <a:extLst>
              <a:ext uri="{FF2B5EF4-FFF2-40B4-BE49-F238E27FC236}">
                <a16:creationId xmlns:a16="http://schemas.microsoft.com/office/drawing/2014/main" id="{BDDE224F-DE88-2A41-9C59-7EE8538FC2E6}"/>
              </a:ext>
            </a:extLst>
          </p:cNvPr>
          <p:cNvSpPr/>
          <p:nvPr/>
        </p:nvSpPr>
        <p:spPr>
          <a:xfrm>
            <a:off x="457200" y="609600"/>
            <a:ext cx="762000" cy="2286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901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9e0ba2b-7054-496b-827d-6291fa99b1c4">
      <UserInfo>
        <DisplayName>Bassingthwaite, Brenda J</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FB2470-049D-4D11-B1E9-175C44BD3C2D}">
  <ds:schemaRefs>
    <ds:schemaRef ds:uri="http://schemas.microsoft.com/office/2006/metadata/properties"/>
    <ds:schemaRef ds:uri="http://schemas.microsoft.com/office/infopath/2007/PartnerControls"/>
    <ds:schemaRef ds:uri="e9e0ba2b-7054-496b-827d-6291fa99b1c4"/>
  </ds:schemaRefs>
</ds:datastoreItem>
</file>

<file path=customXml/itemProps2.xml><?xml version="1.0" encoding="utf-8"?>
<ds:datastoreItem xmlns:ds="http://schemas.openxmlformats.org/officeDocument/2006/customXml" ds:itemID="{D0EE168D-203A-4BB9-A9EE-A568E68F9D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8A407D-8DFD-4FFC-9901-70DB8AA85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453</TotalTime>
  <Words>6696</Words>
  <Application>Microsoft Office PowerPoint</Application>
  <PresentationFormat>Widescreen</PresentationFormat>
  <Paragraphs>478</Paragraphs>
  <Slides>37</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MHTTC Presentation Template 2021</vt:lpstr>
      <vt:lpstr>Delivery &amp; Tailoring Instructions</vt:lpstr>
      <vt:lpstr>Delivery &amp; Tailoring Instructions</vt:lpstr>
      <vt:lpstr>Delivery &amp; Tailoring Instructions</vt:lpstr>
      <vt:lpstr>Delivery &amp; Tailoring Instructions</vt:lpstr>
      <vt:lpstr>Adult Resilience Curriculum (ARC)  for Educators</vt:lpstr>
      <vt:lpstr>Disclaimer</vt:lpstr>
      <vt:lpstr>PowerPoint Presentation</vt:lpstr>
      <vt:lpstr>PowerPoint Presentation</vt:lpstr>
      <vt:lpstr>Flight safety instructions…</vt:lpstr>
      <vt:lpstr>How do we best support our students?</vt:lpstr>
      <vt:lpstr>by supporting the adults that work with them.</vt:lpstr>
      <vt:lpstr>The Adult Resilience Curriculum (ARC)</vt:lpstr>
      <vt:lpstr>Acknowledgements</vt:lpstr>
      <vt:lpstr>How did we get here?</vt:lpstr>
      <vt:lpstr>Educators support student mental health and social-emotional learning through…  </vt:lpstr>
      <vt:lpstr>Supporting Student Mental Health During COViD</vt:lpstr>
      <vt:lpstr>MTSS/Educator stress</vt:lpstr>
      <vt:lpstr>Sources of educator stress (pre &amp; post COVID)</vt:lpstr>
      <vt:lpstr>PowerPoint Presentation</vt:lpstr>
      <vt:lpstr>PowerPoint Presentation</vt:lpstr>
      <vt:lpstr>PowerPoint Presentation</vt:lpstr>
      <vt:lpstr>There is no such thing as a “one size fits all”  approach to well-being.</vt:lpstr>
      <vt:lpstr>PowerPoint Presentation</vt:lpstr>
      <vt:lpstr>Reflections  on the idea  of self care</vt:lpstr>
      <vt:lpstr>Self care video</vt:lpstr>
      <vt:lpstr>PowerPoint Presentation</vt:lpstr>
      <vt:lpstr>ARC  Logic Model</vt:lpstr>
      <vt:lpstr>PowerPoint Presentation</vt:lpstr>
      <vt:lpstr>PowerPoint Presentation</vt:lpstr>
      <vt:lpstr>PowerPoint Presentation</vt:lpstr>
      <vt:lpstr>PowerPoint Presentation</vt:lpstr>
      <vt:lpstr>Basic Steps for Proceeding Through ARC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Franta, Erika R</cp:lastModifiedBy>
  <cp:revision>15</cp:revision>
  <dcterms:created xsi:type="dcterms:W3CDTF">2020-09-09T15:29:35Z</dcterms:created>
  <dcterms:modified xsi:type="dcterms:W3CDTF">2021-07-27T16:24:12Z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