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29" r:id="rId4"/>
  </p:sldMasterIdLst>
  <p:notesMasterIdLst>
    <p:notesMasterId r:id="rId35"/>
  </p:notesMasterIdLst>
  <p:handoutMasterIdLst>
    <p:handoutMasterId r:id="rId36"/>
  </p:handoutMasterIdLst>
  <p:sldIdLst>
    <p:sldId id="552" r:id="rId5"/>
    <p:sldId id="551" r:id="rId6"/>
    <p:sldId id="550" r:id="rId7"/>
    <p:sldId id="256" r:id="rId8"/>
    <p:sldId id="585" r:id="rId9"/>
    <p:sldId id="586" r:id="rId10"/>
    <p:sldId id="270" r:id="rId11"/>
    <p:sldId id="441" r:id="rId12"/>
    <p:sldId id="442" r:id="rId13"/>
    <p:sldId id="444" r:id="rId14"/>
    <p:sldId id="544" r:id="rId15"/>
    <p:sldId id="556" r:id="rId16"/>
    <p:sldId id="314" r:id="rId17"/>
    <p:sldId id="305" r:id="rId18"/>
    <p:sldId id="382" r:id="rId19"/>
    <p:sldId id="413" r:id="rId20"/>
    <p:sldId id="449" r:id="rId21"/>
    <p:sldId id="410" r:id="rId22"/>
    <p:sldId id="451" r:id="rId23"/>
    <p:sldId id="383" r:id="rId24"/>
    <p:sldId id="452" r:id="rId25"/>
    <p:sldId id="384" r:id="rId26"/>
    <p:sldId id="386" r:id="rId27"/>
    <p:sldId id="385" r:id="rId28"/>
    <p:sldId id="387" r:id="rId29"/>
    <p:sldId id="388" r:id="rId30"/>
    <p:sldId id="345" r:id="rId31"/>
    <p:sldId id="390" r:id="rId32"/>
    <p:sldId id="570" r:id="rId33"/>
    <p:sldId id="321" r:id="rId3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16"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Jordan Thayer" initials="JT" lastIdx="8" clrIdx="0">
    <p:extLst>
      <p:ext uri="{19B8F6BF-5375-455C-9EA6-DF929625EA0E}">
        <p15:presenceInfo xmlns:p15="http://schemas.microsoft.com/office/powerpoint/2012/main" userId="Jordan Thayer" providerId="None"/>
      </p:ext>
    </p:extLst>
  </p:cmAuthor>
  <p:cmAuthor id="2" name="Aria E Fiat" initials="AEF" lastIdx="7" clrIdx="1">
    <p:extLst>
      <p:ext uri="{19B8F6BF-5375-455C-9EA6-DF929625EA0E}">
        <p15:presenceInfo xmlns:p15="http://schemas.microsoft.com/office/powerpoint/2012/main" userId="S::aefiat@umn.edu::d352dcc2-77e0-46ba-8182-897954ed396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6A4A62"/>
    <a:srgbClr val="36557C"/>
    <a:srgbClr val="8B8A8F"/>
    <a:srgbClr val="F2E28C"/>
    <a:srgbClr val="B2CEE7"/>
    <a:srgbClr val="909A3B"/>
    <a:srgbClr val="CC4927"/>
    <a:srgbClr val="6D4C5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FF5F5C6-A9D7-47A1-91E9-5946CAB310BC}" v="852" dt="2021-01-20T18:22:26.735"/>
    <p1510:client id="{B06918C4-4F0F-4E77-B721-6776893D8B18}" v="2" dt="2021-06-15T20:44:47.1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2266" autoAdjust="0"/>
    <p:restoredTop sz="70276" autoAdjust="0"/>
  </p:normalViewPr>
  <p:slideViewPr>
    <p:cSldViewPr snapToGrid="0">
      <p:cViewPr varScale="1">
        <p:scale>
          <a:sx n="54" d="100"/>
          <a:sy n="54" d="100"/>
        </p:scale>
        <p:origin x="872" y="56"/>
      </p:cViewPr>
      <p:guideLst>
        <p:guide orient="horz" pos="2016"/>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viewProps" Target="viewProps.xml"/><Relationship Id="rId21" Type="http://schemas.openxmlformats.org/officeDocument/2006/relationships/slide" Target="slides/slide17.xml"/><Relationship Id="rId34" Type="http://schemas.openxmlformats.org/officeDocument/2006/relationships/slide" Target="slides/slide30.xml"/><Relationship Id="rId42"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handoutMaster" Target="handoutMasters/handoutMaster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notesMaster" Target="notesMasters/notesMaster1.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9707337-FD7F-1C45-8FB7-BF0C1672DE77}"/>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9C4ABC2-2124-9B40-BB73-E814F80254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7ACDACF-0BD2-7C48-AC65-381A494FC1E5}" type="datetimeFigureOut">
              <a:rPr lang="en-US" smtClean="0"/>
              <a:t>7/27/2021</a:t>
            </a:fld>
            <a:endParaRPr lang="en-US"/>
          </a:p>
        </p:txBody>
      </p:sp>
      <p:sp>
        <p:nvSpPr>
          <p:cNvPr id="4" name="Footer Placeholder 3">
            <a:extLst>
              <a:ext uri="{FF2B5EF4-FFF2-40B4-BE49-F238E27FC236}">
                <a16:creationId xmlns:a16="http://schemas.microsoft.com/office/drawing/2014/main" id="{49A39FEF-1F6F-E84C-ABFF-38289AB30968}"/>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B5B923B7-F5F4-CA4B-B93E-F9CC29518D9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502E493-BE25-5A47-B775-0ABED786D452}" type="slidenum">
              <a:rPr lang="en-US" smtClean="0"/>
              <a:t>‹#›</a:t>
            </a:fld>
            <a:endParaRPr lang="en-US"/>
          </a:p>
        </p:txBody>
      </p:sp>
    </p:spTree>
    <p:extLst>
      <p:ext uri="{BB962C8B-B14F-4D97-AF65-F5344CB8AC3E}">
        <p14:creationId xmlns:p14="http://schemas.microsoft.com/office/powerpoint/2010/main" val="177023585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EEB75C-647D-4347-8A44-8073A7400FA2}" type="datetimeFigureOut">
              <a:rPr lang="en-US" smtClean="0"/>
              <a:t>7/27/2021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ABC2D63-9E7C-4D4B-B02D-6797D43422C8}" type="slidenum">
              <a:rPr lang="en-US" smtClean="0"/>
              <a:t>‹#›</a:t>
            </a:fld>
            <a:endParaRPr lang="en-US"/>
          </a:p>
        </p:txBody>
      </p:sp>
    </p:spTree>
    <p:extLst>
      <p:ext uri="{BB962C8B-B14F-4D97-AF65-F5344CB8AC3E}">
        <p14:creationId xmlns:p14="http://schemas.microsoft.com/office/powerpoint/2010/main" val="311955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a:t>
            </a:fld>
            <a:endParaRPr lang="en-US"/>
          </a:p>
        </p:txBody>
      </p:sp>
    </p:spTree>
    <p:extLst>
      <p:ext uri="{BB962C8B-B14F-4D97-AF65-F5344CB8AC3E}">
        <p14:creationId xmlns:p14="http://schemas.microsoft.com/office/powerpoint/2010/main" val="427448024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 that, let’s get into the discussion for today. Stress, well-being, resilience—these have all become buzzwords and we completely recognize that some of you may be absolutely sick of hearing them. And sometimes they have been pitched to educators in bad faith—as if simply KNOWING things about stress and well-being is enough. </a:t>
            </a:r>
          </a:p>
          <a:p>
            <a:endParaRPr lang="en-US" dirty="0"/>
          </a:p>
          <a:p>
            <a:r>
              <a:rPr lang="en-US" dirty="0"/>
              <a:t>Consider this module the down payment. It provides a particular framework for understanding the relationship between stress and well-being, and that framework guides the </a:t>
            </a:r>
            <a:r>
              <a:rPr lang="en-US" i="1" dirty="0"/>
              <a:t>why </a:t>
            </a:r>
            <a:r>
              <a:rPr lang="en-US" i="0" dirty="0"/>
              <a:t>the rest of the ARC content exists, and </a:t>
            </a:r>
            <a:r>
              <a:rPr lang="en-US" i="1" dirty="0"/>
              <a:t>how </a:t>
            </a:r>
            <a:r>
              <a:rPr lang="en-US" i="0" dirty="0"/>
              <a:t>these things they work. </a:t>
            </a:r>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13</a:t>
            </a:fld>
            <a:endParaRPr lang="en-US"/>
          </a:p>
        </p:txBody>
      </p:sp>
    </p:spTree>
    <p:extLst>
      <p:ext uri="{BB962C8B-B14F-4D97-AF65-F5344CB8AC3E}">
        <p14:creationId xmlns:p14="http://schemas.microsoft.com/office/powerpoint/2010/main" val="31957433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module starts off with our hopes for what to get out of today. This includes learner objectives as well as reminders of the activity components discussed in the intro module. </a:t>
            </a:r>
          </a:p>
        </p:txBody>
      </p:sp>
      <p:sp>
        <p:nvSpPr>
          <p:cNvPr id="4" name="Slide Number Placeholder 3"/>
          <p:cNvSpPr>
            <a:spLocks noGrp="1"/>
          </p:cNvSpPr>
          <p:nvPr>
            <p:ph type="sldNum" sz="quarter" idx="5"/>
          </p:nvPr>
        </p:nvSpPr>
        <p:spPr/>
        <p:txBody>
          <a:bodyPr/>
          <a:lstStyle/>
          <a:p>
            <a:fld id="{EABC2D63-9E7C-4D4B-B02D-6797D43422C8}" type="slidenum">
              <a:rPr lang="en-US" smtClean="0"/>
              <a:t>14</a:t>
            </a:fld>
            <a:endParaRPr lang="en-US"/>
          </a:p>
        </p:txBody>
      </p:sp>
    </p:spTree>
    <p:extLst>
      <p:ext uri="{BB962C8B-B14F-4D97-AF65-F5344CB8AC3E}">
        <p14:creationId xmlns:p14="http://schemas.microsoft.com/office/powerpoint/2010/main" val="211959838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get the obvious out of the way: stress is inevitable. We will talk a little bit more about why but I would be willing to bet everyone knows this is true. We all have stress. In fact, just hearing the word “stress” probably causes irritable stress for some.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Another perhaps known fact of stress is that it is relative. For some, certain situations cause a rise in stress. Others are not stressed by certain situations at all. And even those that get stressed by the same situation, we all have different resistance levels and so respond slightly different. What this means, of course, is that there is no normal stress that fits everyone.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The perhaps more interesting fact is that stress is adaptive. It serves an adaptive function. Which means it is actually good for us. Yes, it can affect our health and well-being. But it can also propel us. We will talk more in a second about that.</a:t>
            </a:r>
          </a:p>
        </p:txBody>
      </p:sp>
      <p:sp>
        <p:nvSpPr>
          <p:cNvPr id="4" name="Slide Number Placeholder 3"/>
          <p:cNvSpPr>
            <a:spLocks noGrp="1"/>
          </p:cNvSpPr>
          <p:nvPr>
            <p:ph type="sldNum" sz="quarter" idx="5"/>
          </p:nvPr>
        </p:nvSpPr>
        <p:spPr/>
        <p:txBody>
          <a:bodyPr/>
          <a:lstStyle/>
          <a:p>
            <a:fld id="{EABC2D63-9E7C-4D4B-B02D-6797D43422C8}" type="slidenum">
              <a:rPr lang="en-US" smtClean="0"/>
              <a:t>15</a:t>
            </a:fld>
            <a:endParaRPr lang="en-US"/>
          </a:p>
        </p:txBody>
      </p:sp>
    </p:spTree>
    <p:extLst>
      <p:ext uri="{BB962C8B-B14F-4D97-AF65-F5344CB8AC3E}">
        <p14:creationId xmlns:p14="http://schemas.microsoft.com/office/powerpoint/2010/main" val="245312551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Let’s focus first on that adaptability strength of stress. You are probably familiar with the fight-flight-freeze response. It is an automatic fire alarm in our brain that starts ringing in response to a “thing” in our environment. Btw, our environment can mean both our physical, external environment—so what’s outside of us—but also our internal, verbal environment—basically just our thoughts. Our thoughts alone are enough to stress. We’ll talk more about that shortly.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So, where is the FFF response located? It’s the limbic system connecting all sorts of parts of our brain and nervous system. First, our </a:t>
            </a:r>
            <a:r>
              <a:rPr lang="en-US" dirty="0" err="1"/>
              <a:t>thalmus</a:t>
            </a:r>
            <a:r>
              <a:rPr lang="en-US" dirty="0"/>
              <a:t> gets information. It’s a bit like a data scientist. It gets a bunch of auditory, visual, and other sensory/memory information. It analyzes it and then sends the information somewhere. The information can get dumped down to the amygdala. And it moves fast, almost like a slide. That amygdala is an alarm. It starts ringing loudly. And that alerts our sympathetic nervous system, which is a bit like a security guard. It gets the body primed and ready to go. </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Meanwhile, this data also gets sent to the frontal lobe at the front part of the brain. This is a slower process, like the data has to go up several flights of stairs. The frontal lobe is like a CEO. It gets data and has to determine how to allocate resources appropriately, or if the information is even worth an alarm. If not, it has to shut off that amygdala and use our parasympathetic nervous system, which calms us down. </a:t>
            </a:r>
          </a:p>
        </p:txBody>
      </p:sp>
      <p:sp>
        <p:nvSpPr>
          <p:cNvPr id="4" name="Slide Number Placeholder 3"/>
          <p:cNvSpPr>
            <a:spLocks noGrp="1"/>
          </p:cNvSpPr>
          <p:nvPr>
            <p:ph type="sldNum" sz="quarter" idx="5"/>
          </p:nvPr>
        </p:nvSpPr>
        <p:spPr/>
        <p:txBody>
          <a:bodyPr/>
          <a:lstStyle/>
          <a:p>
            <a:fld id="{EABC2D63-9E7C-4D4B-B02D-6797D43422C8}" type="slidenum">
              <a:rPr lang="en-US" smtClean="0"/>
              <a:t>16</a:t>
            </a:fld>
            <a:endParaRPr lang="en-US"/>
          </a:p>
        </p:txBody>
      </p:sp>
    </p:spTree>
    <p:extLst>
      <p:ext uri="{BB962C8B-B14F-4D97-AF65-F5344CB8AC3E}">
        <p14:creationId xmlns:p14="http://schemas.microsoft.com/office/powerpoint/2010/main" val="26936152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stress is all relative. We see something fuzzy in the distance and we are uncertain of what it is. Our </a:t>
            </a:r>
            <a:r>
              <a:rPr lang="en-US" dirty="0" err="1"/>
              <a:t>thalmus</a:t>
            </a:r>
            <a:r>
              <a:rPr lang="en-US" dirty="0"/>
              <a:t> sends this uncertain data interpretation to the amygdala to prime the body while our frontal </a:t>
            </a:r>
            <a:r>
              <a:rPr lang="en-US" dirty="0" err="1"/>
              <a:t>cortext</a:t>
            </a:r>
            <a:r>
              <a:rPr lang="en-US" dirty="0"/>
              <a:t>—where we think—has to work to determine if the uncertain “thing” we are seeing is really a threat. </a:t>
            </a:r>
          </a:p>
          <a:p>
            <a:endParaRPr lang="en-US" dirty="0"/>
          </a:p>
          <a:p>
            <a:r>
              <a:rPr lang="en-US" dirty="0"/>
              <a:t>This process, though, is why it is so difficult to “think straight” while stressed or angry or worried. The thinking part of our brain is mechanically slower. It just is. No way around that without practice to speed it up and calm our alarm systems.</a:t>
            </a:r>
          </a:p>
        </p:txBody>
      </p:sp>
      <p:sp>
        <p:nvSpPr>
          <p:cNvPr id="4" name="Slide Number Placeholder 3"/>
          <p:cNvSpPr>
            <a:spLocks noGrp="1"/>
          </p:cNvSpPr>
          <p:nvPr>
            <p:ph type="sldNum" sz="quarter" idx="5"/>
          </p:nvPr>
        </p:nvSpPr>
        <p:spPr/>
        <p:txBody>
          <a:bodyPr/>
          <a:lstStyle/>
          <a:p>
            <a:fld id="{EABC2D63-9E7C-4D4B-B02D-6797D43422C8}" type="slidenum">
              <a:rPr lang="en-US" smtClean="0"/>
              <a:t>17</a:t>
            </a:fld>
            <a:endParaRPr lang="en-US"/>
          </a:p>
        </p:txBody>
      </p:sp>
    </p:spTree>
    <p:extLst>
      <p:ext uri="{BB962C8B-B14F-4D97-AF65-F5344CB8AC3E}">
        <p14:creationId xmlns:p14="http://schemas.microsoft.com/office/powerpoint/2010/main" val="28028497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interesting is humans, as we said, respond to both external AND internal environments. Zebras do not get ulcers. Why? Because the moment a threat in their immediate physical environment is removed, or if they determine that threat is not a true threat, they are no longer bother. </a:t>
            </a:r>
          </a:p>
          <a:p>
            <a:endParaRPr lang="en-US" dirty="0"/>
          </a:p>
          <a:p>
            <a:r>
              <a:rPr lang="en-US" dirty="0"/>
              <a:t>But humans, well, we can ruminate. We can drum up thoughts and feelings and memories that cause experiences. We quite literally simulate, like a computer, scenarios in our brain. And the </a:t>
            </a:r>
            <a:r>
              <a:rPr lang="en-US" dirty="0" err="1"/>
              <a:t>thalmus</a:t>
            </a:r>
            <a:r>
              <a:rPr lang="en-US" dirty="0"/>
              <a:t> can’t tell the difference between a real or simulated “thing”. Which is why we can get stressed while anticipating something bad. It’s not the thing that stresses us, it is the thought that stresses us. And then we might get stressed about the fact that we’re stressed!</a:t>
            </a:r>
          </a:p>
        </p:txBody>
      </p:sp>
      <p:sp>
        <p:nvSpPr>
          <p:cNvPr id="4" name="Slide Number Placeholder 3"/>
          <p:cNvSpPr>
            <a:spLocks noGrp="1"/>
          </p:cNvSpPr>
          <p:nvPr>
            <p:ph type="sldNum" sz="quarter" idx="5"/>
          </p:nvPr>
        </p:nvSpPr>
        <p:spPr/>
        <p:txBody>
          <a:bodyPr/>
          <a:lstStyle/>
          <a:p>
            <a:fld id="{EABC2D63-9E7C-4D4B-B02D-6797D43422C8}" type="slidenum">
              <a:rPr lang="en-US" smtClean="0"/>
              <a:t>18</a:t>
            </a:fld>
            <a:endParaRPr lang="en-US"/>
          </a:p>
        </p:txBody>
      </p:sp>
    </p:spTree>
    <p:extLst>
      <p:ext uri="{BB962C8B-B14F-4D97-AF65-F5344CB8AC3E}">
        <p14:creationId xmlns:p14="http://schemas.microsoft.com/office/powerpoint/2010/main" val="19401324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 this only if COVID remains a contextual factor to be addressed*</a:t>
            </a:r>
          </a:p>
          <a:p>
            <a:endParaRPr lang="en-US" dirty="0"/>
          </a:p>
          <a:p>
            <a:r>
              <a:rPr lang="en-US" dirty="0"/>
              <a:t>*Adlib and acknowledge that we were constantly getting tons of information in modern day life, and then COVID increased everything*</a:t>
            </a:r>
          </a:p>
        </p:txBody>
      </p:sp>
      <p:sp>
        <p:nvSpPr>
          <p:cNvPr id="4" name="Slide Number Placeholder 3"/>
          <p:cNvSpPr>
            <a:spLocks noGrp="1"/>
          </p:cNvSpPr>
          <p:nvPr>
            <p:ph type="sldNum" sz="quarter" idx="5"/>
          </p:nvPr>
        </p:nvSpPr>
        <p:spPr/>
        <p:txBody>
          <a:bodyPr/>
          <a:lstStyle/>
          <a:p>
            <a:fld id="{EABC2D63-9E7C-4D4B-B02D-6797D43422C8}" type="slidenum">
              <a:rPr lang="en-US" smtClean="0"/>
              <a:t>19</a:t>
            </a:fld>
            <a:endParaRPr lang="en-US"/>
          </a:p>
        </p:txBody>
      </p:sp>
    </p:spTree>
    <p:extLst>
      <p:ext uri="{BB962C8B-B14F-4D97-AF65-F5344CB8AC3E}">
        <p14:creationId xmlns:p14="http://schemas.microsoft.com/office/powerpoint/2010/main" val="40793810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definitely issues with this constant perceived stress. Although people experience stress differently—as it is, again, all relative—there are very common experiences. </a:t>
            </a:r>
          </a:p>
          <a:p>
            <a:endParaRPr lang="en-US" dirty="0"/>
          </a:p>
          <a:p>
            <a:r>
              <a:rPr lang="en-US" dirty="0"/>
              <a:t>Whatever you experience, we all have a limit to the allostatic load we can stand</a:t>
            </a:r>
          </a:p>
        </p:txBody>
      </p:sp>
      <p:sp>
        <p:nvSpPr>
          <p:cNvPr id="4" name="Slide Number Placeholder 3"/>
          <p:cNvSpPr>
            <a:spLocks noGrp="1"/>
          </p:cNvSpPr>
          <p:nvPr>
            <p:ph type="sldNum" sz="quarter" idx="5"/>
          </p:nvPr>
        </p:nvSpPr>
        <p:spPr/>
        <p:txBody>
          <a:bodyPr/>
          <a:lstStyle/>
          <a:p>
            <a:fld id="{EABC2D63-9E7C-4D4B-B02D-6797D43422C8}" type="slidenum">
              <a:rPr lang="en-US" smtClean="0"/>
              <a:t>20</a:t>
            </a:fld>
            <a:endParaRPr lang="en-US"/>
          </a:p>
        </p:txBody>
      </p:sp>
    </p:spTree>
    <p:extLst>
      <p:ext uri="{BB962C8B-B14F-4D97-AF65-F5344CB8AC3E}">
        <p14:creationId xmlns:p14="http://schemas.microsoft.com/office/powerpoint/2010/main" val="21612719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what do we do with stress? Well, our minds tend to perseverate on the uncontrollable factors, or we ignore ways in which factors that seem uncontrollable can actually be modified to our benefit. </a:t>
            </a:r>
          </a:p>
          <a:p>
            <a:endParaRPr lang="en-US" dirty="0"/>
          </a:p>
          <a:p>
            <a:r>
              <a:rPr lang="en-US" dirty="0"/>
              <a:t>Instead, we tend to avoid. There is substantial evidence that avoidance is the root of most mental health difficulties. Remember that humans have a unique ability to self-induce stress through purely mental imagery and anticipation. Our thoughts, just like a perceived physical thing, can result in just as powerful a stress response. So we often try to control those experiences by avoiding them. We avoid uncomfortable situations, uncomfortable conversations, uncomfortable emotions, and even thoughts—we ask ourselves “where did that thought come from” and become distressed by it. </a:t>
            </a:r>
          </a:p>
          <a:p>
            <a:endParaRPr lang="en-US" dirty="0"/>
          </a:p>
          <a:p>
            <a:r>
              <a:rPr lang="en-US" dirty="0"/>
              <a:t>Yet avoidance doesn’t really address any of the issues that are leading to that stress. And so we remain stuck, buried under a load. The trick, then, is to recognize that there are very active things we can do with our physical environment AND our internal, thought and emotion environment, to make things better.</a:t>
            </a:r>
          </a:p>
        </p:txBody>
      </p:sp>
      <p:sp>
        <p:nvSpPr>
          <p:cNvPr id="4" name="Slide Number Placeholder 3"/>
          <p:cNvSpPr>
            <a:spLocks noGrp="1"/>
          </p:cNvSpPr>
          <p:nvPr>
            <p:ph type="sldNum" sz="quarter" idx="5"/>
          </p:nvPr>
        </p:nvSpPr>
        <p:spPr/>
        <p:txBody>
          <a:bodyPr/>
          <a:lstStyle/>
          <a:p>
            <a:fld id="{EABC2D63-9E7C-4D4B-B02D-6797D43422C8}" type="slidenum">
              <a:rPr lang="en-US" smtClean="0"/>
              <a:t>21</a:t>
            </a:fld>
            <a:endParaRPr lang="en-US"/>
          </a:p>
        </p:txBody>
      </p:sp>
    </p:spTree>
    <p:extLst>
      <p:ext uri="{BB962C8B-B14F-4D97-AF65-F5344CB8AC3E}">
        <p14:creationId xmlns:p14="http://schemas.microsoft.com/office/powerpoint/2010/main" val="21091750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stress is not all bad. Look at this curve. It shows how stress, i.e., arousal, affects our performance in, well, nearly anything. </a:t>
            </a:r>
          </a:p>
          <a:p>
            <a:endParaRPr lang="en-US" dirty="0"/>
          </a:p>
          <a:p>
            <a:r>
              <a:rPr lang="en-US" dirty="0"/>
              <a:t>And here, again, seems to be where mainstream American culture struggles, even under ordinary circumstances. We either burn ourselves out because we are caught in turbulent times and environments, or we have little arousal and engagement with life, and therefore low performance, because we are completely avoiding situations that peak our stress. Even though it seems counter-intuitive, our peak is when we hit the goldilocks principle: not too much stress and not too little—just right</a:t>
            </a:r>
          </a:p>
        </p:txBody>
      </p:sp>
      <p:sp>
        <p:nvSpPr>
          <p:cNvPr id="4" name="Slide Number Placeholder 3"/>
          <p:cNvSpPr>
            <a:spLocks noGrp="1"/>
          </p:cNvSpPr>
          <p:nvPr>
            <p:ph type="sldNum" sz="quarter" idx="5"/>
          </p:nvPr>
        </p:nvSpPr>
        <p:spPr/>
        <p:txBody>
          <a:bodyPr/>
          <a:lstStyle/>
          <a:p>
            <a:fld id="{EABC2D63-9E7C-4D4B-B02D-6797D43422C8}" type="slidenum">
              <a:rPr lang="en-US" smtClean="0"/>
              <a:t>22</a:t>
            </a:fld>
            <a:endParaRPr lang="en-US"/>
          </a:p>
        </p:txBody>
      </p:sp>
    </p:spTree>
    <p:extLst>
      <p:ext uri="{BB962C8B-B14F-4D97-AF65-F5344CB8AC3E}">
        <p14:creationId xmlns:p14="http://schemas.microsoft.com/office/powerpoint/2010/main" val="620638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2</a:t>
            </a:fld>
            <a:endParaRPr lang="en-US"/>
          </a:p>
        </p:txBody>
      </p:sp>
    </p:spTree>
    <p:extLst>
      <p:ext uri="{BB962C8B-B14F-4D97-AF65-F5344CB8AC3E}">
        <p14:creationId xmlns:p14="http://schemas.microsoft.com/office/powerpoint/2010/main" val="27167396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good news is that while you can’t avoid stress, you can focus on skills and strategies and changes in our environment that enhance your well-being. </a:t>
            </a:r>
          </a:p>
          <a:p>
            <a:endParaRPr lang="en-US" dirty="0"/>
          </a:p>
          <a:p>
            <a:r>
              <a:rPr lang="en-US" dirty="0"/>
              <a:t>This is way more effective than trying to avoid stress. </a:t>
            </a:r>
          </a:p>
        </p:txBody>
      </p:sp>
      <p:sp>
        <p:nvSpPr>
          <p:cNvPr id="4" name="Slide Number Placeholder 3"/>
          <p:cNvSpPr>
            <a:spLocks noGrp="1"/>
          </p:cNvSpPr>
          <p:nvPr>
            <p:ph type="sldNum" sz="quarter" idx="5"/>
          </p:nvPr>
        </p:nvSpPr>
        <p:spPr/>
        <p:txBody>
          <a:bodyPr/>
          <a:lstStyle/>
          <a:p>
            <a:fld id="{EABC2D63-9E7C-4D4B-B02D-6797D43422C8}" type="slidenum">
              <a:rPr lang="en-US" smtClean="0"/>
              <a:t>23</a:t>
            </a:fld>
            <a:endParaRPr lang="en-US"/>
          </a:p>
        </p:txBody>
      </p:sp>
    </p:spTree>
    <p:extLst>
      <p:ext uri="{BB962C8B-B14F-4D97-AF65-F5344CB8AC3E}">
        <p14:creationId xmlns:p14="http://schemas.microsoft.com/office/powerpoint/2010/main" val="133767700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As mentioned, well-being and resilience have become buzz words and may ring hollow. Let’s break them down in ARC to their purest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i="0" dirty="0"/>
              <a:t>*Read the definitions*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r>
              <a:rPr lang="en-US" i="0" dirty="0"/>
              <a:t>Why care about definitions? Because it is important to be clear what well-being resilience are and what they are not</a:t>
            </a:r>
          </a:p>
        </p:txBody>
      </p:sp>
      <p:sp>
        <p:nvSpPr>
          <p:cNvPr id="4" name="Slide Number Placeholder 3"/>
          <p:cNvSpPr>
            <a:spLocks noGrp="1"/>
          </p:cNvSpPr>
          <p:nvPr>
            <p:ph type="sldNum" sz="quarter" idx="5"/>
          </p:nvPr>
        </p:nvSpPr>
        <p:spPr/>
        <p:txBody>
          <a:bodyPr/>
          <a:lstStyle/>
          <a:p>
            <a:fld id="{EABC2D63-9E7C-4D4B-B02D-6797D43422C8}" type="slidenum">
              <a:rPr lang="en-US" smtClean="0"/>
              <a:t>24</a:t>
            </a:fld>
            <a:endParaRPr lang="en-US"/>
          </a:p>
        </p:txBody>
      </p:sp>
    </p:spTree>
    <p:extLst>
      <p:ext uri="{BB962C8B-B14F-4D97-AF65-F5344CB8AC3E}">
        <p14:creationId xmlns:p14="http://schemas.microsoft.com/office/powerpoint/2010/main" val="359553580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Well-being is not the opposite of stress. It is entirely separate. At any point in life, we can fluctuate between these dimensions. </a:t>
            </a:r>
          </a:p>
          <a:p>
            <a:endParaRPr lang="en-US" dirty="0"/>
          </a:p>
          <a:p>
            <a:r>
              <a:rPr lang="en-US" dirty="0"/>
              <a:t>At any point, we might have high well-being, doing everything we can to take care of ourselves and living within supportive environments that let us thrive, with little distress. We are pushed to our max. We are flourishing. We can also find ourselves in situations where we are still doing everything we can to take care of ourselves, but the stressors in our lives are also high. We are not overwhelmed but we are struggling. Some of us might find ourselves here today. </a:t>
            </a:r>
          </a:p>
          <a:p>
            <a:r>
              <a:rPr lang="en-US" dirty="0"/>
              <a:t>It is possible to be floundering, with all that we do for our well-being dropped from our lives and being overwhelmed by the stressors. </a:t>
            </a:r>
          </a:p>
          <a:p>
            <a:r>
              <a:rPr lang="en-US" dirty="0"/>
              <a:t>And other times we may have little stressors, but we are not pursuing a well life. We are languishing. </a:t>
            </a:r>
          </a:p>
          <a:p>
            <a:endParaRPr lang="en-US" dirty="0"/>
          </a:p>
          <a:p>
            <a:r>
              <a:rPr lang="en-US" dirty="0"/>
              <a:t>The idea is that these are not types of people. These are times in people’s lives. We can always move from one grouping to another and we are never stuck.</a:t>
            </a:r>
          </a:p>
        </p:txBody>
      </p:sp>
      <p:sp>
        <p:nvSpPr>
          <p:cNvPr id="4" name="Slide Number Placeholder 3"/>
          <p:cNvSpPr>
            <a:spLocks noGrp="1"/>
          </p:cNvSpPr>
          <p:nvPr>
            <p:ph type="sldNum" sz="quarter" idx="5"/>
          </p:nvPr>
        </p:nvSpPr>
        <p:spPr/>
        <p:txBody>
          <a:bodyPr/>
          <a:lstStyle/>
          <a:p>
            <a:fld id="{EABC2D63-9E7C-4D4B-B02D-6797D43422C8}" type="slidenum">
              <a:rPr lang="en-US" smtClean="0"/>
              <a:t>25</a:t>
            </a:fld>
            <a:endParaRPr lang="en-US"/>
          </a:p>
        </p:txBody>
      </p:sp>
    </p:spTree>
    <p:extLst>
      <p:ext uri="{BB962C8B-B14F-4D97-AF65-F5344CB8AC3E}">
        <p14:creationId xmlns:p14="http://schemas.microsoft.com/office/powerpoint/2010/main" val="2068538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None/>
            </a:pPr>
            <a:r>
              <a:rPr lang="en-US" dirty="0"/>
              <a:t>*This is a very educator-specific slide. Change the label to match context*</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As for resilience, we cannot discuss the actions a person takes to be resilient without acknowledging the environment they are in. Resilience is a dynamic process between a person and their environment. It is the actions we take to care for ourselves when our environment pushes back, and it is the actions we take to change our environment when our environment is detrimental. Unfortunately, resilience has been thrown around so much that it seems to mean “dealing with whatever”. That is not true. Sometimes the most resilient thing we can do is to remove toxins. </a:t>
            </a:r>
          </a:p>
          <a:p>
            <a:pPr marL="0" lvl="0" indent="0" algn="l" rtl="0">
              <a:spcBef>
                <a:spcPts val="0"/>
              </a:spcBef>
              <a:spcAft>
                <a:spcPts val="0"/>
              </a:spcAft>
              <a:buNone/>
            </a:pPr>
            <a:endParaRPr lang="en-US" dirty="0"/>
          </a:p>
          <a:p>
            <a:pPr marL="0" lvl="0" indent="0" algn="l" rtl="0">
              <a:spcBef>
                <a:spcPts val="0"/>
              </a:spcBef>
              <a:spcAft>
                <a:spcPts val="0"/>
              </a:spcAft>
              <a:buNone/>
            </a:pPr>
            <a:r>
              <a:rPr lang="en-US" dirty="0"/>
              <a:t>To truly be resilient, we need to learn to master effective individual practices while also contributing to systemic changes.</a:t>
            </a:r>
          </a:p>
        </p:txBody>
      </p:sp>
      <p:sp>
        <p:nvSpPr>
          <p:cNvPr id="4" name="Slide Number Placeholder 3"/>
          <p:cNvSpPr>
            <a:spLocks noGrp="1"/>
          </p:cNvSpPr>
          <p:nvPr>
            <p:ph type="sldNum" sz="quarter" idx="5"/>
          </p:nvPr>
        </p:nvSpPr>
        <p:spPr/>
        <p:txBody>
          <a:bodyPr/>
          <a:lstStyle/>
          <a:p>
            <a:fld id="{EABC2D63-9E7C-4D4B-B02D-6797D43422C8}" type="slidenum">
              <a:rPr lang="en-US" smtClean="0"/>
              <a:t>26</a:t>
            </a:fld>
            <a:endParaRPr lang="en-US"/>
          </a:p>
        </p:txBody>
      </p:sp>
    </p:spTree>
    <p:extLst>
      <p:ext uri="{BB962C8B-B14F-4D97-AF65-F5344CB8AC3E}">
        <p14:creationId xmlns:p14="http://schemas.microsoft.com/office/powerpoint/2010/main" val="37751232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let’s spend a time doing what I call the “Parking Lot” activity. We know there are things we cannot control that are contributing to our stress. And focusing on those things is avoiding the work we know we need to do to improve things for ourselves. </a:t>
            </a:r>
          </a:p>
          <a:p>
            <a:endParaRPr lang="en-US" dirty="0"/>
          </a:p>
          <a:p>
            <a:r>
              <a:rPr lang="en-US" dirty="0"/>
              <a:t>Take out a piece of paper or pull up a blank document if on your computer. On the top of your page, for the next minute, list everything that is stressing you out. These are private events for a lot of us so I encourage you keep it private for now. Make sure it is a list, maybe two columns,.  </a:t>
            </a:r>
          </a:p>
          <a:p>
            <a:endParaRPr lang="en-US" dirty="0"/>
          </a:p>
          <a:p>
            <a:r>
              <a:rPr lang="en-US" dirty="0"/>
              <a:t>*Give them 1 minute*</a:t>
            </a:r>
          </a:p>
          <a:p>
            <a:endParaRPr lang="en-US" dirty="0"/>
          </a:p>
          <a:p>
            <a:r>
              <a:rPr lang="en-US" dirty="0"/>
              <a:t>Okay, would anyone be willing to share out? Again, it’s okay if not since a lot of this might be private and it can sometimes help to hear others dealing with similar circumstances. What I am looking for, though, is to give people space to focus exclusively on everything you feel like you have control over. No answer is wrong. </a:t>
            </a:r>
          </a:p>
          <a:p>
            <a:endParaRPr lang="en-US" dirty="0"/>
          </a:p>
          <a:p>
            <a:r>
              <a:rPr lang="en-US" dirty="0"/>
              <a:t>*Allow 2-3 minutes to share out. Validate everything and make sure no one corrects someone and says “You can control that” or similar. It’s a purposeful “worry” time*</a:t>
            </a:r>
          </a:p>
          <a:p>
            <a:endParaRPr lang="en-US" dirty="0"/>
          </a:p>
          <a:p>
            <a:r>
              <a:rPr lang="en-US" dirty="0"/>
              <a:t>Great. Now everyone, I want you to draw two squares next to each other on the bottom half of your page. Label the left one “Parking Lot” and the other “highway”. </a:t>
            </a:r>
          </a:p>
          <a:p>
            <a:endParaRPr lang="en-US" dirty="0"/>
          </a:p>
          <a:p>
            <a:r>
              <a:rPr lang="en-US" dirty="0"/>
              <a:t>*Give time*</a:t>
            </a:r>
          </a:p>
          <a:p>
            <a:endParaRPr lang="en-US" dirty="0"/>
          </a:p>
          <a:p>
            <a:r>
              <a:rPr lang="en-US" dirty="0"/>
              <a:t>Now, draw lines from everything that you do not have control over to the parking lot. If you have options for colors, make these lines red. </a:t>
            </a:r>
          </a:p>
          <a:p>
            <a:endParaRPr lang="en-US" dirty="0"/>
          </a:p>
          <a:p>
            <a:r>
              <a:rPr lang="en-US" dirty="0"/>
              <a:t>*Give time*</a:t>
            </a:r>
          </a:p>
          <a:p>
            <a:endParaRPr lang="en-US" dirty="0"/>
          </a:p>
          <a:p>
            <a:r>
              <a:rPr lang="en-US" dirty="0"/>
              <a:t>For everything else, draw green or maybe blue lines to the Highway</a:t>
            </a:r>
          </a:p>
          <a:p>
            <a:endParaRPr lang="en-US" dirty="0"/>
          </a:p>
          <a:p>
            <a:r>
              <a:rPr lang="en-US" dirty="0"/>
              <a:t>*Give time*</a:t>
            </a:r>
          </a:p>
          <a:p>
            <a:endParaRPr lang="en-US" dirty="0"/>
          </a:p>
          <a:p>
            <a:r>
              <a:rPr lang="en-US" dirty="0"/>
              <a:t>In ARC, we are going to focus on the things we can control that are stressing us out. Those are free to move for us and we are going to get some momentum going. But we’ll also devote some reflection to our Parking Lot and see what’s parked there that maybe actually can move to the highway. </a:t>
            </a:r>
          </a:p>
        </p:txBody>
      </p:sp>
      <p:sp>
        <p:nvSpPr>
          <p:cNvPr id="4" name="Slide Number Placeholder 3"/>
          <p:cNvSpPr>
            <a:spLocks noGrp="1"/>
          </p:cNvSpPr>
          <p:nvPr>
            <p:ph type="sldNum" sz="quarter" idx="5"/>
          </p:nvPr>
        </p:nvSpPr>
        <p:spPr/>
        <p:txBody>
          <a:bodyPr/>
          <a:lstStyle/>
          <a:p>
            <a:fld id="{EABC2D63-9E7C-4D4B-B02D-6797D43422C8}" type="slidenum">
              <a:rPr lang="en-US" smtClean="0"/>
              <a:t>27</a:t>
            </a:fld>
            <a:endParaRPr lang="en-US"/>
          </a:p>
        </p:txBody>
      </p:sp>
    </p:spTree>
    <p:extLst>
      <p:ext uri="{BB962C8B-B14F-4D97-AF65-F5344CB8AC3E}">
        <p14:creationId xmlns:p14="http://schemas.microsoft.com/office/powerpoint/2010/main" val="179732218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finish up, let’s put our plan in place for our commitment to Well-being and proceeding through the ARC modules. This process is going to repeated for every module so that it becomes a system of support. Let’s walk through it. Open up on the individual action planning document that comes with this module.</a:t>
            </a:r>
          </a:p>
          <a:p>
            <a:endParaRPr lang="en-US" dirty="0"/>
          </a:p>
          <a:p>
            <a:r>
              <a:rPr lang="en-US" dirty="0"/>
              <a:t>This is a research-supported method for action planning. It allows us to dream for something better and take proactive steps toward whatever holds us up. I am going to let you read through the first page and complete it. For this first plan, I ask that you focus overall on your plan for engaging with the rest of ARC. Why do it? What benefits might you have? What’s important to you? And what barriers on your highway, that you have control over, might stop you? What will you do about it? Go ahead and work through it.</a:t>
            </a:r>
          </a:p>
          <a:p>
            <a:endParaRPr lang="en-US" dirty="0"/>
          </a:p>
          <a:p>
            <a:r>
              <a:rPr lang="en-US" dirty="0"/>
              <a:t>*Give about 5 minutes to complete*</a:t>
            </a:r>
          </a:p>
          <a:p>
            <a:br>
              <a:rPr lang="en-US" dirty="0"/>
            </a:br>
            <a:r>
              <a:rPr lang="en-US" dirty="0"/>
              <a:t>To double-check that it makes sense, I want to ask someone to share their plan real quick </a:t>
            </a:r>
          </a:p>
          <a:p>
            <a:endParaRPr lang="en-US" dirty="0"/>
          </a:p>
          <a:p>
            <a:r>
              <a:rPr lang="en-US" dirty="0"/>
              <a:t>*Have someone share and make adjustments if needed*</a:t>
            </a:r>
          </a:p>
          <a:p>
            <a:endParaRPr lang="en-US" dirty="0"/>
          </a:p>
          <a:p>
            <a:r>
              <a:rPr lang="en-US" dirty="0"/>
              <a:t>Great job. Save this plan. It’s like a public statement to yourself. We will come back to it at the end.</a:t>
            </a:r>
          </a:p>
        </p:txBody>
      </p:sp>
      <p:sp>
        <p:nvSpPr>
          <p:cNvPr id="4" name="Slide Number Placeholder 3"/>
          <p:cNvSpPr>
            <a:spLocks noGrp="1"/>
          </p:cNvSpPr>
          <p:nvPr>
            <p:ph type="sldNum" sz="quarter" idx="5"/>
          </p:nvPr>
        </p:nvSpPr>
        <p:spPr/>
        <p:txBody>
          <a:bodyPr/>
          <a:lstStyle/>
          <a:p>
            <a:fld id="{EABC2D63-9E7C-4D4B-B02D-6797D43422C8}" type="slidenum">
              <a:rPr lang="en-US" smtClean="0"/>
              <a:t>28</a:t>
            </a:fld>
            <a:endParaRPr lang="en-US"/>
          </a:p>
        </p:txBody>
      </p:sp>
    </p:spTree>
    <p:extLst>
      <p:ext uri="{BB962C8B-B14F-4D97-AF65-F5344CB8AC3E}">
        <p14:creationId xmlns:p14="http://schemas.microsoft.com/office/powerpoint/2010/main" val="10658225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ABC2D63-9E7C-4D4B-B02D-6797D43422C8}" type="slidenum">
              <a:rPr lang="en-US" smtClean="0"/>
              <a:t>29</a:t>
            </a:fld>
            <a:endParaRPr lang="en-US"/>
          </a:p>
        </p:txBody>
      </p:sp>
    </p:spTree>
    <p:extLst>
      <p:ext uri="{BB962C8B-B14F-4D97-AF65-F5344CB8AC3E}">
        <p14:creationId xmlns:p14="http://schemas.microsoft.com/office/powerpoint/2010/main" val="237458907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to be reflected upon 1-2 weeks after the session but CAN be done in session if time</a:t>
            </a:r>
          </a:p>
        </p:txBody>
      </p:sp>
      <p:sp>
        <p:nvSpPr>
          <p:cNvPr id="4" name="Slide Number Placeholder 3"/>
          <p:cNvSpPr>
            <a:spLocks noGrp="1"/>
          </p:cNvSpPr>
          <p:nvPr>
            <p:ph type="sldNum" sz="quarter" idx="5"/>
          </p:nvPr>
        </p:nvSpPr>
        <p:spPr/>
        <p:txBody>
          <a:bodyPr/>
          <a:lstStyle/>
          <a:p>
            <a:fld id="{EABC2D63-9E7C-4D4B-B02D-6797D43422C8}" type="slidenum">
              <a:rPr lang="en-US" smtClean="0"/>
              <a:t>30</a:t>
            </a:fld>
            <a:endParaRPr lang="en-US"/>
          </a:p>
        </p:txBody>
      </p:sp>
    </p:spTree>
    <p:extLst>
      <p:ext uri="{BB962C8B-B14F-4D97-AF65-F5344CB8AC3E}">
        <p14:creationId xmlns:p14="http://schemas.microsoft.com/office/powerpoint/2010/main" val="18574014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3</a:t>
            </a:fld>
            <a:endParaRPr lang="en-US"/>
          </a:p>
        </p:txBody>
      </p:sp>
    </p:spTree>
    <p:extLst>
      <p:ext uri="{BB962C8B-B14F-4D97-AF65-F5344CB8AC3E}">
        <p14:creationId xmlns:p14="http://schemas.microsoft.com/office/powerpoint/2010/main" val="14529648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6523940-32AD-48EE-9FC1-B385DD35604B}" type="slidenum">
              <a:rPr lang="en-US" smtClean="0"/>
              <a:t>4</a:t>
            </a:fld>
            <a:endParaRPr lang="en-US"/>
          </a:p>
        </p:txBody>
      </p:sp>
    </p:spTree>
    <p:extLst>
      <p:ext uri="{BB962C8B-B14F-4D97-AF65-F5344CB8AC3E}">
        <p14:creationId xmlns:p14="http://schemas.microsoft.com/office/powerpoint/2010/main" val="37893981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 time, being referred to as a “nerd” was socially demeaning. It meant you were an outcast, with potentially eccentric interests, lacked confidence, and meant you were inept in particular ways. This meaning has slowly changed, though, as more people embraced the label and typical “nerd culture” hobbies became mainstream. The meaning has changed. I define it as “an enthusiastic, intense passion for an interest typically born from pure enjoyment, amazement, or value in that interest”. </a:t>
            </a:r>
          </a:p>
          <a:p>
            <a:endParaRPr lang="en-US" dirty="0"/>
          </a:p>
          <a:p>
            <a:r>
              <a:rPr lang="en-US" dirty="0"/>
              <a:t>Quite literally anything can be a nerdy interest now. And anyone can, too. Teachers, I think, have been some of the leaders in this change—many have embraced the common stereotype associated with being a teacher while also breaking down the boundaries of that stereotype. I once saw an otherwise quiet teacher in an urban school start freestyle rapping during an assembly and people were blown away. </a:t>
            </a:r>
          </a:p>
          <a:p>
            <a:endParaRPr lang="en-US" dirty="0"/>
          </a:p>
          <a:p>
            <a:r>
              <a:rPr lang="en-US" dirty="0"/>
              <a:t>One of the biggest changes, I think, is the rise of board games as a popular past time. They’ve always been around—the classics like Monopoly, Sorry, Jenga, and even Chess. But now, there are so many games out there, entire genres have had to be created to define games by their themes and mechanics. There really is something out there for everyone that people can play and have their attention be captured. </a:t>
            </a:r>
          </a:p>
        </p:txBody>
      </p:sp>
      <p:sp>
        <p:nvSpPr>
          <p:cNvPr id="4" name="Slide Number Placeholder 3"/>
          <p:cNvSpPr>
            <a:spLocks noGrp="1"/>
          </p:cNvSpPr>
          <p:nvPr>
            <p:ph type="sldNum" sz="quarter" idx="5"/>
          </p:nvPr>
        </p:nvSpPr>
        <p:spPr/>
        <p:txBody>
          <a:bodyPr/>
          <a:lstStyle/>
          <a:p>
            <a:fld id="{EABC2D63-9E7C-4D4B-B02D-6797D43422C8}" type="slidenum">
              <a:rPr lang="en-US" smtClean="0"/>
              <a:t>8</a:t>
            </a:fld>
            <a:endParaRPr lang="en-US"/>
          </a:p>
        </p:txBody>
      </p:sp>
    </p:spTree>
    <p:extLst>
      <p:ext uri="{BB962C8B-B14F-4D97-AF65-F5344CB8AC3E}">
        <p14:creationId xmlns:p14="http://schemas.microsoft.com/office/powerpoint/2010/main" val="11627855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key principles of a good board game is finding the right balance between player skill and chance. If a game leans to heavily toward player skill and sacrifices space for chance to change the flow of the game, then the game becomes “solved” and offers no novelty for </a:t>
            </a:r>
            <a:r>
              <a:rPr lang="en-US" dirty="0" err="1"/>
              <a:t>replayability</a:t>
            </a:r>
            <a:r>
              <a:rPr lang="en-US" dirty="0"/>
              <a:t>. There is no excitement, no wonder, no motivation to keep playing the game. On the flipside, if the game leans too heavily toward chance, then there are no real stakes at play, no decisions to be made, no way for someone to exert control over the situation. Good games find this balance based on the “mood” the game is striving to achieve. </a:t>
            </a:r>
          </a:p>
          <a:p>
            <a:endParaRPr lang="en-US" dirty="0"/>
          </a:p>
          <a:p>
            <a:r>
              <a:rPr lang="en-US" dirty="0"/>
              <a:t>In a game, this balance between player control and chance is what creates fun. But in the real world…</a:t>
            </a:r>
          </a:p>
        </p:txBody>
      </p:sp>
      <p:sp>
        <p:nvSpPr>
          <p:cNvPr id="4" name="Slide Number Placeholder 3"/>
          <p:cNvSpPr>
            <a:spLocks noGrp="1"/>
          </p:cNvSpPr>
          <p:nvPr>
            <p:ph type="sldNum" sz="quarter" idx="5"/>
          </p:nvPr>
        </p:nvSpPr>
        <p:spPr/>
        <p:txBody>
          <a:bodyPr/>
          <a:lstStyle/>
          <a:p>
            <a:fld id="{EABC2D63-9E7C-4D4B-B02D-6797D43422C8}" type="slidenum">
              <a:rPr lang="en-US" smtClean="0"/>
              <a:t>9</a:t>
            </a:fld>
            <a:endParaRPr lang="en-US"/>
          </a:p>
        </p:txBody>
      </p:sp>
    </p:spTree>
    <p:extLst>
      <p:ext uri="{BB962C8B-B14F-4D97-AF65-F5344CB8AC3E}">
        <p14:creationId xmlns:p14="http://schemas.microsoft.com/office/powerpoint/2010/main" val="22942929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can be stressful </a:t>
            </a:r>
          </a:p>
          <a:p>
            <a:endParaRPr lang="en-US" dirty="0"/>
          </a:p>
          <a:p>
            <a:r>
              <a:rPr lang="en-US" dirty="0"/>
              <a:t>*insert a heading at the top of this image to assist with contextualizing the discussion. For example, if presented during the COVID19 pandemic, place “COVID19” in white text at the top in fog*</a:t>
            </a:r>
          </a:p>
          <a:p>
            <a:endParaRPr lang="en-US" dirty="0"/>
          </a:p>
          <a:p>
            <a:r>
              <a:rPr lang="en-US" dirty="0"/>
              <a:t>This is more what life is like. We are on a windy path where we can see only a little ways ahead of us. Sometimes the fog is clearer, sometimes thicker. But anything beyond that fog? It’s really just our best guess. It’s all a bit uncertain. And then life throws a little bit of chance at us. The fog gets crazy thick and the entire road cannot be seen. In these moments, we have a couple options. Turn back, or go forward. If we choose to go forward, there are a couple things we need to make sure we suddenly don’t drive off a cliff. Having a compass or GPS to point us in the right direction is helpful. Knowing how to take it slow and easy through the fog also helps rather than flooring it. Making sure we are in a reliable and well-adjusted vehicle is a must. And we have to trust that road itself is in good condition and doesn’t completely derail us. </a:t>
            </a:r>
          </a:p>
        </p:txBody>
      </p:sp>
      <p:sp>
        <p:nvSpPr>
          <p:cNvPr id="4" name="Slide Number Placeholder 3"/>
          <p:cNvSpPr>
            <a:spLocks noGrp="1"/>
          </p:cNvSpPr>
          <p:nvPr>
            <p:ph type="sldNum" sz="quarter" idx="5"/>
          </p:nvPr>
        </p:nvSpPr>
        <p:spPr/>
        <p:txBody>
          <a:bodyPr/>
          <a:lstStyle/>
          <a:p>
            <a:fld id="{EABC2D63-9E7C-4D4B-B02D-6797D43422C8}" type="slidenum">
              <a:rPr lang="en-US" smtClean="0"/>
              <a:t>10</a:t>
            </a:fld>
            <a:endParaRPr lang="en-US"/>
          </a:p>
        </p:txBody>
      </p:sp>
    </p:spTree>
    <p:extLst>
      <p:ext uri="{BB962C8B-B14F-4D97-AF65-F5344CB8AC3E}">
        <p14:creationId xmlns:p14="http://schemas.microsoft.com/office/powerpoint/2010/main" val="30968467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39700" lvl="0" indent="0" algn="l" rtl="0">
              <a:spcBef>
                <a:spcPts val="0"/>
              </a:spcBef>
              <a:spcAft>
                <a:spcPts val="0"/>
              </a:spcAft>
              <a:buSzPts val="1400"/>
              <a:buNone/>
            </a:pPr>
            <a:r>
              <a:rPr lang="en-US"/>
              <a:t>*Review from module 1*</a:t>
            </a:r>
          </a:p>
          <a:p>
            <a:pPr marL="139700" lvl="0" indent="0" algn="l" rtl="0">
              <a:spcBef>
                <a:spcPts val="0"/>
              </a:spcBef>
              <a:spcAft>
                <a:spcPts val="0"/>
              </a:spcAft>
              <a:buSzPts val="1400"/>
              <a:buNone/>
            </a:pPr>
            <a:endParaRPr lang="en-US"/>
          </a:p>
          <a:p>
            <a:pPr marL="139700" lvl="0" indent="0" algn="l" rtl="0">
              <a:spcBef>
                <a:spcPts val="0"/>
              </a:spcBef>
              <a:spcAft>
                <a:spcPts val="0"/>
              </a:spcAft>
              <a:buSzPts val="1400"/>
              <a:buNone/>
            </a:pPr>
            <a:r>
              <a:rPr lang="en-US" u="sng"/>
              <a:t>*Delete if Module 1 has been delivered* </a:t>
            </a:r>
          </a:p>
          <a:p>
            <a:pPr marL="139700" lvl="0" indent="0" algn="l" rtl="0">
              <a:spcBef>
                <a:spcPts val="0"/>
              </a:spcBef>
              <a:spcAft>
                <a:spcPts val="0"/>
              </a:spcAft>
              <a:buSzPts val="1400"/>
              <a:buNone/>
            </a:pPr>
            <a:endParaRPr lang="en-US" u="sng"/>
          </a:p>
          <a:p>
            <a:pPr marL="457200" lvl="0" indent="-317500" algn="l" rtl="0">
              <a:spcBef>
                <a:spcPts val="0"/>
              </a:spcBef>
              <a:spcAft>
                <a:spcPts val="0"/>
              </a:spcAft>
              <a:buSzPts val="1400"/>
              <a:buChar char="●"/>
            </a:pPr>
            <a:r>
              <a:rPr lang="en-US"/>
              <a:t>A transtheoretical, comprehensive yet flexible curriculum designed to promote wellbeing (and thereby enhance people’s capacity for resilience)</a:t>
            </a:r>
          </a:p>
          <a:p>
            <a:pPr marL="457200" lvl="0" indent="-317500" algn="l" rtl="0">
              <a:spcBef>
                <a:spcPts val="0"/>
              </a:spcBef>
              <a:spcAft>
                <a:spcPts val="0"/>
              </a:spcAft>
              <a:buSzPts val="1400"/>
              <a:buChar char="●"/>
            </a:pPr>
            <a:r>
              <a:rPr lang="en-US"/>
              <a:t>Originally developed in 2013 by Dr. Clayton Cook and Dr. Gail Joseph for pre-service and in-service teachers</a:t>
            </a:r>
          </a:p>
          <a:p>
            <a:pPr marL="457200" lvl="0" indent="-317500" algn="l" rtl="0">
              <a:spcBef>
                <a:spcPts val="0"/>
              </a:spcBef>
              <a:spcAft>
                <a:spcPts val="0"/>
              </a:spcAft>
              <a:buSzPts val="1400"/>
              <a:buChar char="●"/>
            </a:pPr>
            <a:r>
              <a:rPr lang="en-US"/>
              <a:t>Builds upon the strengths of existing programs, while trying to make it more accessible and feasible for real-world professionals</a:t>
            </a:r>
          </a:p>
          <a:p>
            <a:pPr marL="457200" lvl="0" indent="-317500" algn="l" rtl="0">
              <a:spcBef>
                <a:spcPts val="0"/>
              </a:spcBef>
              <a:spcAft>
                <a:spcPts val="0"/>
              </a:spcAft>
              <a:buSzPts val="1400"/>
              <a:buChar char="●"/>
            </a:pPr>
            <a:r>
              <a:rPr lang="en-US"/>
              <a:t>Expanded to include university students in a range of care-giving professions</a:t>
            </a:r>
          </a:p>
          <a:p>
            <a:pPr marL="457200" lvl="0" indent="-317500" algn="l" rtl="0">
              <a:spcBef>
                <a:spcPts val="0"/>
              </a:spcBef>
              <a:spcAft>
                <a:spcPts val="0"/>
              </a:spcAft>
              <a:buSzPts val="1400"/>
              <a:buChar char="●"/>
            </a:pPr>
            <a:r>
              <a:rPr lang="en-US" b="1" u="sng"/>
              <a:t>NOT</a:t>
            </a:r>
            <a:r>
              <a:rPr lang="en-US" b="0" u="none"/>
              <a:t> designed to replace mental health services or treatment</a:t>
            </a:r>
            <a:endParaRPr lang="en-US" b="1" u="sng"/>
          </a:p>
          <a:p>
            <a:endParaRPr lang="en-US"/>
          </a:p>
        </p:txBody>
      </p:sp>
      <p:sp>
        <p:nvSpPr>
          <p:cNvPr id="4" name="Slide Number Placeholder 3"/>
          <p:cNvSpPr>
            <a:spLocks noGrp="1"/>
          </p:cNvSpPr>
          <p:nvPr>
            <p:ph type="sldNum" sz="quarter" idx="5"/>
          </p:nvPr>
        </p:nvSpPr>
        <p:spPr/>
        <p:txBody>
          <a:bodyPr/>
          <a:lstStyle/>
          <a:p>
            <a:fld id="{EABC2D63-9E7C-4D4B-B02D-6797D43422C8}" type="slidenum">
              <a:rPr lang="en-US" smtClean="0"/>
              <a:t>11</a:t>
            </a:fld>
            <a:endParaRPr lang="en-US"/>
          </a:p>
        </p:txBody>
      </p:sp>
    </p:spTree>
    <p:extLst>
      <p:ext uri="{BB962C8B-B14F-4D97-AF65-F5344CB8AC3E}">
        <p14:creationId xmlns:p14="http://schemas.microsoft.com/office/powerpoint/2010/main" val="172329123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61"/>
        <p:cNvGrpSpPr/>
        <p:nvPr/>
      </p:nvGrpSpPr>
      <p:grpSpPr>
        <a:xfrm>
          <a:off x="0" y="0"/>
          <a:ext cx="0" cy="0"/>
          <a:chOff x="0" y="0"/>
          <a:chExt cx="0" cy="0"/>
        </a:xfrm>
      </p:grpSpPr>
      <p:sp>
        <p:nvSpPr>
          <p:cNvPr id="862" name="Google Shape;862;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3" name="Google Shape;863;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39700">
              <a:buSzPts val="1400"/>
            </a:pPr>
            <a:r>
              <a:rPr lang="en-US" dirty="0">
                <a:cs typeface="Calibri"/>
              </a:rPr>
              <a:t>We are starting off with foundational knowledge to understand just what stress is and how our well-being balances out that stress. Some of this information may be new to you and some may be old knowledge. However, even if the knowledge is old, the perspective and insight might be new. Once we are all caught up on the most recent understanding of stress and how we can respond to it, the following modules get a little bit more relevancy. For example, it will make more sense to how commonly encouraged practices like mindfulness or setting up routines directly address actual causes of stress.</a:t>
            </a:r>
          </a:p>
        </p:txBody>
      </p:sp>
      <p:sp>
        <p:nvSpPr>
          <p:cNvPr id="864" name="Google Shape;864;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13" name="Title 1">
            <a:extLst>
              <a:ext uri="{FF2B5EF4-FFF2-40B4-BE49-F238E27FC236}">
                <a16:creationId xmlns:a16="http://schemas.microsoft.com/office/drawing/2014/main" id="{E85B06FA-99E2-4A8E-AD02-3D6D370F79E3}"/>
              </a:ext>
            </a:extLst>
          </p:cNvPr>
          <p:cNvSpPr>
            <a:spLocks noGrp="1"/>
          </p:cNvSpPr>
          <p:nvPr>
            <p:ph type="ctrTitle"/>
          </p:nvPr>
        </p:nvSpPr>
        <p:spPr>
          <a:xfrm>
            <a:off x="1017036" y="1844302"/>
            <a:ext cx="10157927" cy="1345261"/>
          </a:xfrm>
        </p:spPr>
        <p:txBody>
          <a:bodyPr/>
          <a:lstStyle>
            <a:lvl1pPr algn="ctr">
              <a:defRPr/>
            </a:lvl1pPr>
          </a:lstStyle>
          <a:p>
            <a:r>
              <a:rPr lang="en-US"/>
              <a:t>Click to edit Master title style</a:t>
            </a:r>
            <a:endParaRPr lang="en-US" dirty="0"/>
          </a:p>
        </p:txBody>
      </p:sp>
      <p:sp>
        <p:nvSpPr>
          <p:cNvPr id="14" name="Subtitle 2">
            <a:extLst>
              <a:ext uri="{FF2B5EF4-FFF2-40B4-BE49-F238E27FC236}">
                <a16:creationId xmlns:a16="http://schemas.microsoft.com/office/drawing/2014/main" id="{562B9050-5166-4195-BD7F-C36EE053ED61}"/>
              </a:ext>
            </a:extLst>
          </p:cNvPr>
          <p:cNvSpPr>
            <a:spLocks noGrp="1"/>
          </p:cNvSpPr>
          <p:nvPr>
            <p:ph type="subTitle" idx="1"/>
          </p:nvPr>
        </p:nvSpPr>
        <p:spPr>
          <a:xfrm>
            <a:off x="1524000" y="3518148"/>
            <a:ext cx="9144000" cy="1655762"/>
          </a:xfrm>
        </p:spPr>
        <p:txBody>
          <a:bodyPr>
            <a:normAutofit/>
          </a:bodyPr>
          <a:lstStyle>
            <a:lvl1pPr marL="0" indent="0" algn="ctr">
              <a:buFontTx/>
              <a:buNone/>
              <a:defRPr/>
            </a:lvl1pPr>
          </a:lstStyle>
          <a:p>
            <a:pPr>
              <a:lnSpc>
                <a:spcPct val="100000"/>
              </a:lnSpc>
            </a:pPr>
            <a:r>
              <a:rPr lang="en-US" sz="2800"/>
              <a:t>Click to edit Master subtitle style</a:t>
            </a:r>
            <a:endParaRPr lang="en-US" sz="2800" dirty="0"/>
          </a:p>
        </p:txBody>
      </p:sp>
      <p:pic>
        <p:nvPicPr>
          <p:cNvPr id="15" name="Picture 14" descr="Graphical user interface, text, application&#10;&#10;Description automatically generated">
            <a:extLst>
              <a:ext uri="{FF2B5EF4-FFF2-40B4-BE49-F238E27FC236}">
                <a16:creationId xmlns:a16="http://schemas.microsoft.com/office/drawing/2014/main" id="{4D51CFD5-BFB2-4AFE-9989-AFDC47BA034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698" y="241430"/>
            <a:ext cx="6200966" cy="931090"/>
          </a:xfrm>
          <a:prstGeom prst="rect">
            <a:avLst/>
          </a:prstGeom>
        </p:spPr>
      </p:pic>
      <p:grpSp>
        <p:nvGrpSpPr>
          <p:cNvPr id="16" name="Group 15">
            <a:extLst>
              <a:ext uri="{FF2B5EF4-FFF2-40B4-BE49-F238E27FC236}">
                <a16:creationId xmlns:a16="http://schemas.microsoft.com/office/drawing/2014/main" id="{751D4DB7-5B24-440D-8C07-C3F59FCE5C8D}"/>
              </a:ext>
            </a:extLst>
          </p:cNvPr>
          <p:cNvGrpSpPr/>
          <p:nvPr/>
        </p:nvGrpSpPr>
        <p:grpSpPr>
          <a:xfrm>
            <a:off x="196466" y="5789806"/>
            <a:ext cx="11799069" cy="965004"/>
            <a:chOff x="250785" y="5789806"/>
            <a:chExt cx="11799069" cy="965004"/>
          </a:xfrm>
        </p:grpSpPr>
        <p:pic>
          <p:nvPicPr>
            <p:cNvPr id="17" name="Picture 16" descr="A picture containing text, lit, light, dark&#10;&#10;Description automatically generated">
              <a:extLst>
                <a:ext uri="{FF2B5EF4-FFF2-40B4-BE49-F238E27FC236}">
                  <a16:creationId xmlns:a16="http://schemas.microsoft.com/office/drawing/2014/main" id="{9974994C-77D4-4BB5-99F4-E2A1F49570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118196" y="5789806"/>
              <a:ext cx="2931658" cy="965004"/>
            </a:xfrm>
            <a:prstGeom prst="rect">
              <a:avLst/>
            </a:prstGeom>
          </p:spPr>
        </p:pic>
        <p:pic>
          <p:nvPicPr>
            <p:cNvPr id="18" name="Picture 17" descr="Shape&#10;&#10;Description automatically generated with medium confidence">
              <a:extLst>
                <a:ext uri="{FF2B5EF4-FFF2-40B4-BE49-F238E27FC236}">
                  <a16:creationId xmlns:a16="http://schemas.microsoft.com/office/drawing/2014/main" id="{EB68FFFC-C401-459A-A4D3-EF523D72360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85" y="6107244"/>
              <a:ext cx="4005942" cy="647566"/>
            </a:xfrm>
            <a:prstGeom prst="rect">
              <a:avLst/>
            </a:prstGeom>
          </p:spPr>
        </p:pic>
      </p:grpSp>
    </p:spTree>
    <p:extLst>
      <p:ext uri="{BB962C8B-B14F-4D97-AF65-F5344CB8AC3E}">
        <p14:creationId xmlns:p14="http://schemas.microsoft.com/office/powerpoint/2010/main" val="374522262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EAA2B6-6F7A-42CA-9B0D-DB267CA626D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791E2E2-28A7-428D-B3E8-AEF9B98A5D9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DD3B6EF8-F102-427F-AA97-B037C85FD33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6CCA8A5-1486-4209-A8CF-B9B5CBFE7B31}"/>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6" name="Footer Placeholder 5">
            <a:extLst>
              <a:ext uri="{FF2B5EF4-FFF2-40B4-BE49-F238E27FC236}">
                <a16:creationId xmlns:a16="http://schemas.microsoft.com/office/drawing/2014/main" id="{0FF6E7F0-6F71-4065-9235-56F7FB49372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BDDBF17-43CA-4190-96BC-9DFED80CF187}"/>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9" name="Picture 8">
            <a:extLst>
              <a:ext uri="{FF2B5EF4-FFF2-40B4-BE49-F238E27FC236}">
                <a16:creationId xmlns:a16="http://schemas.microsoft.com/office/drawing/2014/main" id="{620A600F-A026-4DFF-9B77-5B5F6D5AD08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6011923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Content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1B42386-EBEC-48DE-BCCE-A92B784BAB0A}"/>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5" name="Footer Placeholder 4">
            <a:extLst>
              <a:ext uri="{FF2B5EF4-FFF2-40B4-BE49-F238E27FC236}">
                <a16:creationId xmlns:a16="http://schemas.microsoft.com/office/drawing/2014/main" id="{3D5A50B3-4B5E-417E-86EB-4B4D3DA870B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B757C10-A4CB-4BCF-8043-4C4EEF1E5311}"/>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7" name="Picture 6">
            <a:extLst>
              <a:ext uri="{FF2B5EF4-FFF2-40B4-BE49-F238E27FC236}">
                <a16:creationId xmlns:a16="http://schemas.microsoft.com/office/drawing/2014/main" id="{6A6935C8-5814-4A7A-AC93-9B616D9F308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3070519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lor Block Section Hea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085615E-8B54-4E9B-9C43-786A0EEE8672}"/>
              </a:ext>
            </a:extLst>
          </p:cNvPr>
          <p:cNvSpPr/>
          <p:nvPr/>
        </p:nvSpPr>
        <p:spPr>
          <a:xfrm>
            <a:off x="-63731" y="350046"/>
            <a:ext cx="12319462" cy="2027395"/>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n-US" sz="1050"/>
          </a:p>
        </p:txBody>
      </p:sp>
      <p:sp>
        <p:nvSpPr>
          <p:cNvPr id="2" name="Title 1">
            <a:extLst>
              <a:ext uri="{FF2B5EF4-FFF2-40B4-BE49-F238E27FC236}">
                <a16:creationId xmlns:a16="http://schemas.microsoft.com/office/drawing/2014/main" id="{72E16183-7EFF-4F36-B3E3-675F45B6460E}"/>
              </a:ext>
            </a:extLst>
          </p:cNvPr>
          <p:cNvSpPr>
            <a:spLocks noGrp="1"/>
          </p:cNvSpPr>
          <p:nvPr>
            <p:ph type="title"/>
          </p:nvPr>
        </p:nvSpPr>
        <p:spPr>
          <a:xfrm>
            <a:off x="838200" y="681038"/>
            <a:ext cx="10515600" cy="1325563"/>
          </a:xfrm>
        </p:spPr>
        <p:txBody>
          <a:bodyPr/>
          <a:lstStyle>
            <a:lvl1pPr>
              <a:defRPr>
                <a:solidFill>
                  <a:schemeClr val="bg1"/>
                </a:solidFill>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25D22266-95A0-4D26-8551-17688D5BADC6}"/>
              </a:ext>
            </a:extLst>
          </p:cNvPr>
          <p:cNvSpPr>
            <a:spLocks noGrp="1"/>
          </p:cNvSpPr>
          <p:nvPr>
            <p:ph idx="1"/>
          </p:nvPr>
        </p:nvSpPr>
        <p:spPr>
          <a:xfrm>
            <a:off x="838200" y="2568630"/>
            <a:ext cx="10515600" cy="3773981"/>
          </a:xfrm>
        </p:spPr>
        <p:txBody>
          <a:bodyPr/>
          <a:lstStyle>
            <a:lvl1pPr>
              <a:defRPr lang="en-US" dirty="0"/>
            </a:lvl1pPr>
            <a:lvl2pPr>
              <a:defRPr lang="en-US" dirty="0"/>
            </a:lvl2pPr>
            <a:lvl3pPr>
              <a:defRPr lang="en-US" dirty="0"/>
            </a:lvl3pPr>
            <a:lvl4pPr>
              <a:defRPr lang="en-US" dirty="0"/>
            </a:lvl4pPr>
            <a:lvl5pPr>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9" name="Picture 8">
            <a:extLst>
              <a:ext uri="{FF2B5EF4-FFF2-40B4-BE49-F238E27FC236}">
                <a16:creationId xmlns:a16="http://schemas.microsoft.com/office/drawing/2014/main" id="{B76656D0-DF22-455F-B032-8E4D4896DD6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V="1">
            <a:off x="854313" y="6517176"/>
            <a:ext cx="10483374" cy="150712"/>
          </a:xfrm>
          <a:prstGeom prst="rect">
            <a:avLst/>
          </a:prstGeom>
        </p:spPr>
      </p:pic>
    </p:spTree>
    <p:extLst>
      <p:ext uri="{BB962C8B-B14F-4D97-AF65-F5344CB8AC3E}">
        <p14:creationId xmlns:p14="http://schemas.microsoft.com/office/powerpoint/2010/main" val="12794567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06094F-2814-4412-A8DF-5AF91085C83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2B30BF-FC36-48A7-B89C-6216D6781FE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98828B-01FA-4873-8E04-00C860BDA70C}"/>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5" name="Footer Placeholder 4">
            <a:extLst>
              <a:ext uri="{FF2B5EF4-FFF2-40B4-BE49-F238E27FC236}">
                <a16:creationId xmlns:a16="http://schemas.microsoft.com/office/drawing/2014/main" id="{8CDCF771-AA95-43B0-B09E-08F3482B59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392EF48-1AA0-4ACB-9A84-6F7E502CA95A}"/>
              </a:ext>
            </a:extLst>
          </p:cNvPr>
          <p:cNvSpPr>
            <a:spLocks noGrp="1"/>
          </p:cNvSpPr>
          <p:nvPr>
            <p:ph type="sldNum" sz="quarter" idx="12"/>
          </p:nvPr>
        </p:nvSpPr>
        <p:spPr/>
        <p:txBody>
          <a:bodyPr/>
          <a:lstStyle/>
          <a:p>
            <a:fld id="{8F80BF7F-F0BF-3D4E-8236-C20A6ACDD435}" type="slidenum">
              <a:rPr lang="en-US" smtClean="0"/>
              <a:t>‹#›</a:t>
            </a:fld>
            <a:endParaRPr lang="en-US"/>
          </a:p>
        </p:txBody>
      </p:sp>
    </p:spTree>
    <p:extLst>
      <p:ext uri="{BB962C8B-B14F-4D97-AF65-F5344CB8AC3E}">
        <p14:creationId xmlns:p14="http://schemas.microsoft.com/office/powerpoint/2010/main" val="5551712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Content Slid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FCF44A-A045-46FE-BA57-699F0089C36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305193-BE99-4ECB-BF7E-B65A6974E59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2BF77CE-0560-4C8B-B57B-DF533B1D758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81A309C-E97E-49DC-82C3-333DA7F22586}"/>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6" name="Footer Placeholder 5">
            <a:extLst>
              <a:ext uri="{FF2B5EF4-FFF2-40B4-BE49-F238E27FC236}">
                <a16:creationId xmlns:a16="http://schemas.microsoft.com/office/drawing/2014/main" id="{CAB0A09C-E34D-475F-AA75-0DB18A53094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979708-3200-42F9-85A4-781466313E3B}"/>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9" name="Picture 8">
            <a:extLst>
              <a:ext uri="{FF2B5EF4-FFF2-40B4-BE49-F238E27FC236}">
                <a16:creationId xmlns:a16="http://schemas.microsoft.com/office/drawing/2014/main" id="{53893291-31A8-45C5-A65E-74CCA92B9C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31357235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ntent Slide, 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132C4-A797-4EB3-804F-104F37A5AEA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150019B-6B62-4FBE-8EB7-837DAFE9200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AF29663-E4D1-4C27-853D-6FC4AE5F8C0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03CBB66-18CC-4F53-9ABF-05D6DA6FA0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536103D-74F3-47E5-812F-49DD071CF39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3182A4C-D852-4D96-ACB9-BFA2911A3FAE}"/>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8" name="Footer Placeholder 7">
            <a:extLst>
              <a:ext uri="{FF2B5EF4-FFF2-40B4-BE49-F238E27FC236}">
                <a16:creationId xmlns:a16="http://schemas.microsoft.com/office/drawing/2014/main" id="{CCC9E68D-416E-4CA8-BB59-C6D26C9F17A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5CA4ECBB-A895-4CCD-9C2A-AB92BD268AAD}"/>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11" name="Picture 10">
            <a:extLst>
              <a:ext uri="{FF2B5EF4-FFF2-40B4-BE49-F238E27FC236}">
                <a16:creationId xmlns:a16="http://schemas.microsoft.com/office/drawing/2014/main" id="{0CC63E4A-2516-4B56-A8CE-027017FE322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85618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Content Slide, 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274C0-F0E8-44BA-9A8F-C611149522E7}"/>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38554864-3866-4BFA-BD90-EEEAD613A8A2}"/>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4" name="Footer Placeholder 3">
            <a:extLst>
              <a:ext uri="{FF2B5EF4-FFF2-40B4-BE49-F238E27FC236}">
                <a16:creationId xmlns:a16="http://schemas.microsoft.com/office/drawing/2014/main" id="{4D1171DD-DA16-4461-8789-C41CD227B44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7494CFB-A364-4E2D-AB25-8E3CDDA131CC}"/>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7" name="Picture 6">
            <a:extLst>
              <a:ext uri="{FF2B5EF4-FFF2-40B4-BE49-F238E27FC236}">
                <a16:creationId xmlns:a16="http://schemas.microsoft.com/office/drawing/2014/main" id="{BB6A5D6D-B053-42B9-B137-527ACF9B2D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2100896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C57BD44-3E9B-4815-9524-53378F98548D}"/>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3" name="Footer Placeholder 2">
            <a:extLst>
              <a:ext uri="{FF2B5EF4-FFF2-40B4-BE49-F238E27FC236}">
                <a16:creationId xmlns:a16="http://schemas.microsoft.com/office/drawing/2014/main" id="{9D7C11CD-DCB5-4A74-AFF4-815178CA18D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DB2D77-2F42-4625-BAAA-A5C2434E5B8F}"/>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6" name="Picture 5">
            <a:extLst>
              <a:ext uri="{FF2B5EF4-FFF2-40B4-BE49-F238E27FC236}">
                <a16:creationId xmlns:a16="http://schemas.microsoft.com/office/drawing/2014/main" id="{BBFA29DF-7F8A-4844-90E3-FA7AAED0B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42804618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37EC5-6640-4021-8DE5-62D3743581F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6DB366B-2CFC-4650-B178-6756EC6E77B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CAAD67D-F9B1-4F70-85F0-70E84B173A5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E2ACC36-ADA7-4E09-84D0-1ABD4BD81EF7}"/>
              </a:ext>
            </a:extLst>
          </p:cNvPr>
          <p:cNvSpPr>
            <a:spLocks noGrp="1"/>
          </p:cNvSpPr>
          <p:nvPr>
            <p:ph type="dt" sz="half" idx="10"/>
          </p:nvPr>
        </p:nvSpPr>
        <p:spPr/>
        <p:txBody>
          <a:bodyPr/>
          <a:lstStyle/>
          <a:p>
            <a:fld id="{795ED17B-B57B-2347-AD90-AE237F69D9B9}" type="datetimeFigureOut">
              <a:rPr lang="en-US" smtClean="0"/>
              <a:t>7/27/2021</a:t>
            </a:fld>
            <a:endParaRPr lang="en-US"/>
          </a:p>
        </p:txBody>
      </p:sp>
      <p:sp>
        <p:nvSpPr>
          <p:cNvPr id="6" name="Footer Placeholder 5">
            <a:extLst>
              <a:ext uri="{FF2B5EF4-FFF2-40B4-BE49-F238E27FC236}">
                <a16:creationId xmlns:a16="http://schemas.microsoft.com/office/drawing/2014/main" id="{17536AF9-E555-4BAF-A711-10EA83D304F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6D142F6-6989-439B-8CD2-7F97E937DB94}"/>
              </a:ext>
            </a:extLst>
          </p:cNvPr>
          <p:cNvSpPr>
            <a:spLocks noGrp="1"/>
          </p:cNvSpPr>
          <p:nvPr>
            <p:ph type="sldNum" sz="quarter" idx="12"/>
          </p:nvPr>
        </p:nvSpPr>
        <p:spPr/>
        <p:txBody>
          <a:bodyPr/>
          <a:lstStyle/>
          <a:p>
            <a:fld id="{8F80BF7F-F0BF-3D4E-8236-C20A6ACDD435}" type="slidenum">
              <a:rPr lang="en-US" smtClean="0"/>
              <a:t>‹#›</a:t>
            </a:fld>
            <a:endParaRPr lang="en-US"/>
          </a:p>
        </p:txBody>
      </p:sp>
      <p:pic>
        <p:nvPicPr>
          <p:cNvPr id="9" name="Picture 8">
            <a:extLst>
              <a:ext uri="{FF2B5EF4-FFF2-40B4-BE49-F238E27FC236}">
                <a16:creationId xmlns:a16="http://schemas.microsoft.com/office/drawing/2014/main" id="{9D83CD9B-C35A-47FC-AB8F-FA688E9ABE6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flipV="1">
            <a:off x="-2827982" y="3365476"/>
            <a:ext cx="6191159" cy="127048"/>
          </a:xfrm>
          <a:prstGeom prst="rect">
            <a:avLst/>
          </a:prstGeom>
        </p:spPr>
      </p:pic>
    </p:spTree>
    <p:extLst>
      <p:ext uri="{BB962C8B-B14F-4D97-AF65-F5344CB8AC3E}">
        <p14:creationId xmlns:p14="http://schemas.microsoft.com/office/powerpoint/2010/main" val="29284799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F22B6C1-1712-47A0-9925-9A4BB10875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06C7E1F-42EC-47D3-818D-63AF11DAA0B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386E793-8FA2-4167-887D-DA1830E1AE4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smtClean="0"/>
              <a:t>7/27/2021</a:t>
            </a:fld>
            <a:endParaRPr lang="en-US"/>
          </a:p>
        </p:txBody>
      </p:sp>
      <p:sp>
        <p:nvSpPr>
          <p:cNvPr id="5" name="Footer Placeholder 4">
            <a:extLst>
              <a:ext uri="{FF2B5EF4-FFF2-40B4-BE49-F238E27FC236}">
                <a16:creationId xmlns:a16="http://schemas.microsoft.com/office/drawing/2014/main" id="{3E4A9A44-AFDD-44ED-B32F-892BE71A35D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Adult Resilience Curriculum</a:t>
            </a:r>
          </a:p>
          <a:p>
            <a:endParaRPr lang="en-US"/>
          </a:p>
        </p:txBody>
      </p:sp>
      <p:sp>
        <p:nvSpPr>
          <p:cNvPr id="6" name="Slide Number Placeholder 5">
            <a:extLst>
              <a:ext uri="{FF2B5EF4-FFF2-40B4-BE49-F238E27FC236}">
                <a16:creationId xmlns:a16="http://schemas.microsoft.com/office/drawing/2014/main" id="{057FD805-932B-4C1B-BCDC-42F7D838228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2537084890"/>
      </p:ext>
    </p:extLst>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23.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31.jpe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2.xml"/><Relationship Id="rId5" Type="http://schemas.openxmlformats.org/officeDocument/2006/relationships/image" Target="../media/image40.svg"/><Relationship Id="rId4" Type="http://schemas.openxmlformats.org/officeDocument/2006/relationships/image" Target="../media/image3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43.sv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15.jpeg"/></Relationships>
</file>

<file path=ppt/slides/_rels/slide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8.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a:xfrm>
            <a:off x="838200" y="21429"/>
            <a:ext cx="10515600" cy="1325563"/>
          </a:xfrm>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a:xfrm>
            <a:off x="592714" y="1141736"/>
            <a:ext cx="10515600" cy="5239545"/>
          </a:xfrm>
        </p:spPr>
        <p:txBody>
          <a:bodyPr>
            <a:normAutofit fontScale="77500" lnSpcReduction="20000"/>
          </a:bodyPr>
          <a:lstStyle/>
          <a:p>
            <a:r>
              <a:rPr lang="en-US" dirty="0"/>
              <a:t>Prior to delivering, get information from audience about their current struggles and needs. Use that information to decide what should be tailored</a:t>
            </a:r>
          </a:p>
          <a:p>
            <a:r>
              <a:rPr lang="en-US" dirty="0"/>
              <a:t>To tailor, you can change the following:</a:t>
            </a:r>
          </a:p>
          <a:p>
            <a:pPr lvl="1"/>
            <a:r>
              <a:rPr lang="en-US" dirty="0"/>
              <a:t>Hook &amp; Transition metaphors</a:t>
            </a:r>
          </a:p>
          <a:p>
            <a:pPr lvl="1"/>
            <a:r>
              <a:rPr lang="en-US" dirty="0"/>
              <a:t>Your “Who I Am” slide &amp; credibility slides (referent, information, positive expert power)</a:t>
            </a:r>
          </a:p>
          <a:p>
            <a:pPr lvl="1"/>
            <a:r>
              <a:rPr lang="en-US" dirty="0"/>
              <a:t>Any of the background intro slides (if Module 1 has already been delivered)</a:t>
            </a:r>
          </a:p>
          <a:p>
            <a:pPr lvl="1"/>
            <a:r>
              <a:rPr lang="en-US" dirty="0"/>
              <a:t>The order of the slides (before activities)</a:t>
            </a:r>
          </a:p>
          <a:p>
            <a:pPr lvl="1"/>
            <a:r>
              <a:rPr lang="en-US" dirty="0"/>
              <a:t>Activities (based on time frame)</a:t>
            </a:r>
          </a:p>
          <a:p>
            <a:pPr lvl="1"/>
            <a:r>
              <a:rPr lang="en-US" dirty="0"/>
              <a:t>Knowledge Check questions</a:t>
            </a:r>
          </a:p>
          <a:p>
            <a:pPr lvl="1"/>
            <a:r>
              <a:rPr lang="en-US" dirty="0"/>
              <a:t>Discussion Questions</a:t>
            </a:r>
          </a:p>
          <a:p>
            <a:pPr lvl="1"/>
            <a:endParaRPr lang="en-US" dirty="0"/>
          </a:p>
          <a:p>
            <a:r>
              <a:rPr lang="en-US" dirty="0"/>
              <a:t>To make changes to the Activities, Knowledge Check Questions, and Discussion Questions, you can:</a:t>
            </a:r>
          </a:p>
          <a:p>
            <a:pPr lvl="1"/>
            <a:r>
              <a:rPr lang="en-US" dirty="0"/>
              <a:t>Hide the activities you do not want to do</a:t>
            </a:r>
          </a:p>
          <a:p>
            <a:pPr lvl="1"/>
            <a:r>
              <a:rPr lang="en-US" dirty="0"/>
              <a:t>Replace the knowledge check section of each final activity slide with the proper knowledge check question(s)</a:t>
            </a:r>
          </a:p>
          <a:p>
            <a:pPr lvl="1"/>
            <a:r>
              <a:rPr lang="en-US" dirty="0"/>
              <a:t>Delete whichever discussion questions you choose not to provide. Make sure these questions are provided in a follow up forum/document/delivered in-person by school staff </a:t>
            </a:r>
            <a:r>
              <a:rPr lang="en-US" b="1" dirty="0"/>
              <a:t>after at least 1 week of practice.</a:t>
            </a:r>
            <a:endParaRPr lang="en-US" dirty="0"/>
          </a:p>
        </p:txBody>
      </p:sp>
    </p:spTree>
    <p:extLst>
      <p:ext uri="{BB962C8B-B14F-4D97-AF65-F5344CB8AC3E}">
        <p14:creationId xmlns:p14="http://schemas.microsoft.com/office/powerpoint/2010/main" val="198990648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picture containing outdoor, person, person, young&#10;&#10;Description automatically generated">
            <a:extLst>
              <a:ext uri="{FF2B5EF4-FFF2-40B4-BE49-F238E27FC236}">
                <a16:creationId xmlns:a16="http://schemas.microsoft.com/office/drawing/2014/main" id="{324D98E7-E835-4D4C-9B3C-A26D1858B811}"/>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53077" b="9384"/>
          <a:stretch/>
        </p:blipFill>
        <p:spPr>
          <a:xfrm>
            <a:off x="20" y="1282"/>
            <a:ext cx="12191980" cy="6856718"/>
          </a:xfrm>
          <a:prstGeom prst="rect">
            <a:avLst/>
          </a:prstGeom>
        </p:spPr>
      </p:pic>
    </p:spTree>
    <p:extLst>
      <p:ext uri="{BB962C8B-B14F-4D97-AF65-F5344CB8AC3E}">
        <p14:creationId xmlns:p14="http://schemas.microsoft.com/office/powerpoint/2010/main" val="36808369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close up of a tall building&#10;&#10;Description automatically generated">
            <a:extLst>
              <a:ext uri="{FF2B5EF4-FFF2-40B4-BE49-F238E27FC236}">
                <a16:creationId xmlns:a16="http://schemas.microsoft.com/office/drawing/2014/main" id="{759B294F-BE07-E942-BD56-D22FCD86C546}"/>
              </a:ext>
            </a:extLst>
          </p:cNvPr>
          <p:cNvPicPr>
            <a:picLocks noChangeAspect="1"/>
          </p:cNvPicPr>
          <p:nvPr/>
        </p:nvPicPr>
        <p:blipFill rotWithShape="1">
          <a:blip r:embed="rId3">
            <a:extLst>
              <a:ext uri="{28A0092B-C50C-407E-A947-70E740481C1C}">
                <a14:useLocalDpi xmlns:a14="http://schemas.microsoft.com/office/drawing/2010/main" val="0"/>
              </a:ext>
            </a:extLst>
          </a:blip>
          <a:srcRect t="43207" b="19246"/>
          <a:stretch/>
        </p:blipFill>
        <p:spPr>
          <a:xfrm>
            <a:off x="20" y="10"/>
            <a:ext cx="12191980" cy="6857990"/>
          </a:xfrm>
          <a:prstGeom prst="rect">
            <a:avLst/>
          </a:prstGeom>
        </p:spPr>
      </p:pic>
      <p:sp>
        <p:nvSpPr>
          <p:cNvPr id="2" name="Title 1">
            <a:extLst>
              <a:ext uri="{FF2B5EF4-FFF2-40B4-BE49-F238E27FC236}">
                <a16:creationId xmlns:a16="http://schemas.microsoft.com/office/drawing/2014/main" id="{0C5DE8EC-39D9-45A9-87D6-75983DEA0334}"/>
              </a:ext>
            </a:extLst>
          </p:cNvPr>
          <p:cNvSpPr>
            <a:spLocks noGrp="1"/>
          </p:cNvSpPr>
          <p:nvPr>
            <p:ph type="title"/>
          </p:nvPr>
        </p:nvSpPr>
        <p:spPr>
          <a:xfrm>
            <a:off x="8001000" y="3200400"/>
            <a:ext cx="3852041" cy="1834056"/>
          </a:xfrm>
        </p:spPr>
        <p:txBody>
          <a:bodyPr vert="horz" lIns="91440" tIns="45720" rIns="91440" bIns="45720" rtlCol="0" anchor="b">
            <a:normAutofit fontScale="90000"/>
          </a:bodyPr>
          <a:lstStyle/>
          <a:p>
            <a:pPr algn="ctr"/>
            <a:r>
              <a:rPr lang="en-US" sz="4000" b="1">
                <a:solidFill>
                  <a:schemeClr val="bg1"/>
                </a:solidFill>
                <a:latin typeface="+mj-lt"/>
                <a:cs typeface="+mj-cs"/>
              </a:rPr>
              <a:t>The Adult Resilience Curriculum (ARC)</a:t>
            </a:r>
          </a:p>
        </p:txBody>
      </p:sp>
      <p:cxnSp>
        <p:nvCxnSpPr>
          <p:cNvPr id="19" name="Straight Connector 18">
            <a:extLst>
              <a:ext uri="{FF2B5EF4-FFF2-40B4-BE49-F238E27FC236}">
                <a16:creationId xmlns:a16="http://schemas.microsoft.com/office/drawing/2014/main" id="{2D4C224E-EEE7-164B-BE1A-CC2C8CB2C0E0}"/>
              </a:ext>
            </a:extLst>
          </p:cNvPr>
          <p:cNvCxnSpPr>
            <a:cxnSpLocks/>
          </p:cNvCxnSpPr>
          <p:nvPr/>
        </p:nvCxnSpPr>
        <p:spPr>
          <a:xfrm>
            <a:off x="9448800" y="5105400"/>
            <a:ext cx="1143000" cy="0"/>
          </a:xfrm>
          <a:prstGeom prst="line">
            <a:avLst/>
          </a:prstGeom>
          <a:ln w="53975">
            <a:solidFill>
              <a:srgbClr val="6A4A6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7114998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865"/>
        <p:cNvGrpSpPr/>
        <p:nvPr/>
      </p:nvGrpSpPr>
      <p:grpSpPr>
        <a:xfrm>
          <a:off x="0" y="0"/>
          <a:ext cx="0" cy="0"/>
          <a:chOff x="0" y="0"/>
          <a:chExt cx="0" cy="0"/>
        </a:xfrm>
      </p:grpSpPr>
      <p:sp>
        <p:nvSpPr>
          <p:cNvPr id="866" name="Google Shape;866;p45"/>
          <p:cNvSpPr txBox="1"/>
          <p:nvPr/>
        </p:nvSpPr>
        <p:spPr>
          <a:xfrm>
            <a:off x="3625516" y="251791"/>
            <a:ext cx="4948988" cy="1304649"/>
          </a:xfrm>
          <a:prstGeom prst="rect">
            <a:avLst/>
          </a:prstGeom>
          <a:solidFill>
            <a:schemeClr val="lt1"/>
          </a:solidFill>
          <a:ln>
            <a:noFill/>
          </a:ln>
        </p:spPr>
        <p:txBody>
          <a:bodyPr spcFirstLastPara="1" wrap="square" lIns="91425" tIns="45700" rIns="91425" bIns="45700" anchor="ctr" anchorCtr="0">
            <a:normAutofit/>
          </a:bodyPr>
          <a:lstStyle/>
          <a:p>
            <a:pPr marL="0" marR="0" lvl="0" indent="0" algn="ctr" rtl="0">
              <a:lnSpc>
                <a:spcPct val="90000"/>
              </a:lnSpc>
              <a:spcBef>
                <a:spcPts val="0"/>
              </a:spcBef>
              <a:spcAft>
                <a:spcPts val="0"/>
              </a:spcAft>
              <a:buClr>
                <a:srgbClr val="6D4C5C"/>
              </a:buClr>
              <a:buSzPts val="4400"/>
              <a:buFont typeface="Calibri"/>
              <a:buNone/>
            </a:pPr>
            <a:r>
              <a:rPr lang="en-US" sz="4400" b="0" i="0" u="none" strike="noStrike" cap="none" dirty="0">
                <a:solidFill>
                  <a:srgbClr val="002060"/>
                </a:solidFill>
                <a:ea typeface="Calibri"/>
                <a:sym typeface="Calibri"/>
              </a:rPr>
              <a:t>The ARC Modules</a:t>
            </a:r>
            <a:endParaRPr lang="en-US" sz="1400" b="0" i="0" u="none" strike="noStrike" cap="none" dirty="0">
              <a:solidFill>
                <a:srgbClr val="002060"/>
              </a:solidFill>
            </a:endParaRPr>
          </a:p>
        </p:txBody>
      </p:sp>
      <p:pic>
        <p:nvPicPr>
          <p:cNvPr id="2" name="Picture 2" descr="Diagram&#10;&#10;Description automatically generated">
            <a:extLst>
              <a:ext uri="{FF2B5EF4-FFF2-40B4-BE49-F238E27FC236}">
                <a16:creationId xmlns:a16="http://schemas.microsoft.com/office/drawing/2014/main" id="{1240BA2F-9BD8-45DC-A1CA-D2DEA8B8D2EF}"/>
              </a:ext>
            </a:extLst>
          </p:cNvPr>
          <p:cNvPicPr>
            <a:picLocks noChangeAspect="1"/>
          </p:cNvPicPr>
          <p:nvPr/>
        </p:nvPicPr>
        <p:blipFill>
          <a:blip r:embed="rId3"/>
          <a:stretch>
            <a:fillRect/>
          </a:stretch>
        </p:blipFill>
        <p:spPr>
          <a:xfrm>
            <a:off x="1282915" y="675456"/>
            <a:ext cx="9621630" cy="5621729"/>
          </a:xfrm>
          <a:prstGeom prst="rect">
            <a:avLst/>
          </a:prstGeom>
        </p:spPr>
      </p:pic>
      <p:sp>
        <p:nvSpPr>
          <p:cNvPr id="3" name="AutoShape 2"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21272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4" name="AutoShape 4" descr="data:image/jpg;base64,%20/9j/4AAQSkZJRgABAQEAYABgAAD/2wBDAAUDBAQEAwUEBAQFBQUGBwwIBwcHBw8LCwkMEQ8SEhEPERETFhwXExQaFRERGCEYGh0dHx8fExciJCIeJBweHx7/2wBDAQUFBQcGBw4ICA4eFBEUHh4eHh4eHh4eHh4eHh4eHh4eHh4eHh4eHh4eHh4eHh4eHh4eHh4eHh4eHh4eHh4eHh7/wAARCAFaAgcDASIAAhEBAxEB/8QAHwAAAQUBAQEBAQEAAAAAAAAAAAECAwQFBgcICQoL/8QAtRAAAgEDAwIEAwUFBAQAAAF9AQIDAAQRBRIhMUEGE1FhByJxFDKBkaEII0KxwRVS0fAkM2JyggkKFhcYGRolJicoKSo0NTY3ODk6Q0RFRkdISUpTVFVWV1hZWmNkZWZnaGlqc3R1dnd4eXqDhIWGh4iJipKTlJWWl5iZmqKjpKWmp6ipqrKztLW2t7i5usLDxMXGx8jJytLT1NXW19jZ2uHi4+Tl5ufo6erx8vP09fb3+Pn6/8QAHwEAAwEBAQEBAQEBAQAAAAAAAAECAwQFBgcICQoL/8QAtREAAgECBAQDBAcFBAQAAQJ3AAECAxEEBSExBhJBUQdhcRMiMoEIFEKRobHBCSMzUvAVYnLRChYkNOEl8RcYGRomJygpKjU2Nzg5OkNERUZHSElKU1RVVldYWVpjZGVmZ2hpanN0dXZ3eHl6goOEhYaHiImKkpOUlZaXmJmaoqOkpaanqKmqsrO0tba3uLm6wsPExcbHyMnK0tPU1dbX2Nna4uPk5ebn6Onq8vP09fb3+Pn6/9oADAMBAAIRAxEAPwD3R122n4VwWvDN8B716HdLi1P0rz7WBnUQPelV+Exp/EaVgv7sfSo79eDVqxX92PpUd+vBrHobdTIC81Ii0oXmpUWoLBAc1oWq9KqRr81aVqvSriTIldfmWt/RF5WsVl/eqK6HRV6V0ROaW5NqxxGa5iM5vPxrptZ/1ZrnLRd12TU1CoF+5/1B9MV514uGHJr0e6XEB+lec+MT+8xUIs8+1bqfrXP3S8muh1McmsK7HJrGZrEyp6qP1q5c96ov1rE1Re0M/wDEwT617r4MbECfSvCtC/5CMf1r3Pwb/qE+lOD1M6p2SScU7zKrg8Up6Vtc5yVpKTcDVSSTmnRNk1cWS0W15mWum0tflFczb83ArqtNX5K3jsR1INXPyGuY/wCWjV0etttRq5XzRubnvSlIaRK1NyajMtAkFJNBYm8xgasW0haYCqYbJFWrIZuadkxXaOhtYsoKg1BQgJrQshiMVna23ytTcUUpNGaJhR5me9UcnHWjcwrL2ZaqMumlAzVNZmzVuwk8xqn2ZXtRWjbHSovL5raEIKdO1ULhAjUnTaLVRFfy+KgnVR1Aq4SNtZuoS7VNQ0WpFW4SHntVGZUHRhVHUNQ2E/NWHea1tz8361k2aI3pJtlNW9XOM1xtx4iAP36saPqyXcuOvNTzDOyS43DrT1m96NOtVljBFWjZMvaqC5X3kiopPrV4WremKbJanFAXMuT3NV3ZfWtCe0aqE9o1ILlaRl9aryMvrTpreQdzVV4pB3oHcSR1qvJItPaP1phhU+tJjIJJFqB3WrT249TUD2496VxlSSRfSq8kg9KuvB7GoHgH900XHYoySCq8klX3t/8AZNV5IP8AZouFihJJUEklX3g/2ageA/3KLhYos5oqy0Lf3f0op3Cx9V3y4tT9K891EbtTH1r0XVOLU/SvP7hd2qfjXfV2POpfEa1kvyCor5eDVu0X5Kivl4rPoa9TICc1Iq08Jz0qRVqLF3Gxr8wrTtF6VThX5q1LRelXEiTF25nFdHo64WsKNf8ASK6TSlwldEdjne5W1j7prF0+PMzH3rb1j7prJsPvn61nMuCJ79f3BrzPxdzO1em6g37g/SvM/Ff+tNSijg9THLVg3feug1PvWDeDrWMjWJj3J61SYc1euR1qmRzWJqi1ovGoR/Wvc/BnMCfSvDdH/wCP+P617l4L/wCPdPpTjuZ1TrVHFJIcCpB0qCc1sjnuV3bJqa3+8KqnO+rdsPmFXFEtl+zGbiur08fu/wAK5bTlzPXW2YxD+FdC2IRi+I2xG1caHOSfeut8Tt+6auOTk1lPcpEhkzSrIaaiZp4j5qCizA2WFaWmrmes+1UZz2rV0oZkzW0WZs6S1GIqxPEEm0HmtuJsR4XBYDpmuW8QTlo9xUqehU9jVSdkNGesnAqRWBFZyy1MktYcxXKXQAauaSvzVQhbKn6VqaQvIrWDuQzbAxGfpWHqbkPW4/ERrmdWlAm61UmCF8ziszUmypp73FU7yXcprF2saRbucrrPVq5LVM88mus1g8muS1TvXFPc7YHO3X3jzW34L/4+efWsS5++a1/CZ23GfeoirsuWiPadAC+Qv0rUYLWBoM2IF+lapnrsVPQ5HVLQjDdKZLBxVuwUOoNS3UeEzTdJgqpjtbKxqN7BWFTmTDkU5ZhWbgaKaMyXSwe1VZdJX0re81TSqA9Tylc5y0mlp6VA+mqO1dZNCvcVUkgRvak4lKRy8lio/hqu9mo/hrp5bUc4NU5bU+lTylKRzz2yj+EVE1vH/dFbctt7VUlhxU2HzGYbaM/w1E1mh/hFaDJimNgUWHzGY9kv90VA9l/s1quy1Gzr60WHcxnsv9mitYlT6UUWC57tqxX7MfmHSuCYA6meRVHUfHdpJB8k6nj1rnrXxLFLeGTzBiu6pJHBTi7npdqvy1HdrxXO2PiKEoP3gqeXXIm/jFTfQrqXtnNPC1mRarEx+8KtR6hC38QqSi/AnzCtK1T+VZdrdQkjkVr2k0R/irSJMiS3TM5+tdJpy4j/AArAsmRpuD3rpLEDyuvato7HP1MnWz8hrHsWOT9a2Nd+6ax7Dp+NZT3NqexPfEmA/SvOvFQ+c16Pdj9yfpXnfiwYc1KGzhNRXrWDeDrXQajjJrn709azkXExrvvVJutXLzqapHrWDNUW9H/5CEf1r3PwUP3CV4TpB/4mEX1r3bwWf9GT6U47kVTsTgCqlwwqaRvlqjMea3SOYYrZer1ovzVQjHzVpWK859quJLNPSlzL+NdTbjEH4VzmjJ8/410yDEH4VutiUct4pb921covQV0fjCZYomY/lXjHizxhNa2880ExZIeogGQB7tjGa56krM2p03PY9HMixruYhV7knAH41i6t4w0DS5Ql3fqpJwAAW/lmvGNR8ValdxeXPcSHeTlfNJGOvPP9K5jWNVaS7Am8xYI8Aru6ntzWHtVc7YYPS8melat8Wbv/AISHy9OKJAnymCRc+b757ZrPg+Jl9NrEl5D5bz+TsRJNwWEqGJZRnqT3+lefs8eoWXzM8MkboN6hT9T9ABT7eFLp0XT2aa63fN5kKgH3DAZB/DFP2j7myw8LbHpOnfE3xjpkct9capHEZn8yJZF3pI7nLIV7AAcAYxVrWPjB4jfMqeGbO5hcl8Q3h3Zxz2IrjbfTWuNPex1KKPKY/eMMAHIBAPft0rGsriXT7tI2UR7yVhcH5CVJwpHtTVVvQJYWHY9Hsvi7BcY+1aebCVBueKU5Bx1G7jHHcg10ul/EzwrdTrGt7KAwHzmB9in0LY4/lXgV3DHqCNJGoN3ny54n4U/gOg/SpLa+i0pLGG18tLl7rYQjlgV4xuJOOvQYwcU7u+hlLDxsfW1hcw3EKywyLJG65V1OQw9jXQ6OOBXlHw1v45kkUCGIFf3kcRwomDEMVA6ZABOOM/jXq+gMskSsrKw9Qc100zzakeV2Na5OITXE63L/AKR1712d8cQGvP8AW5P9KNOpsKJCZDnrTZWJQ1AhJNSt92sTRbmFqw61yeqr1rrtV71y2qL1rmqHXA5e6+8a0fDUm24/Gs+9Hzmreg/678axh8RpL4T1fQp/3S81tK27H1rl9AY7FrprUZK/WvSgebNanS6Qn7un6q22A1Jpi4gqrrrbYT9K3exmjmJrgiZqZ9qNUJ5f3rc96YkmTWV0zTU1Uujxz3ra0/50zXNQfMy/Wuq0tcQ01FC52MvBtjJrIe4G4jNausttgNcdNcEO3PeplBFxmzXe4qPztzYrGN02at2MpaYA1Psrj9tY1PK3Lk1RuIlDYK1uRxgxDjtWRqrJG/WplR0KjWM+aGPHTFZV7hM4OK055l2da5rXLrapINYShY3jO5Dc3JXOGrOl1FlPWsPUtTZWPJrDudYkB6mszU7m31AyGisbwrcG6XJGeKKqxLkjnIbhj/EatxXDrjDMPxrLtxxVn0rQhGzb6pcx/dmarkes3f8Az0zXPITUys3rQFjp7fXrle+fxrQt/EsoxuzXGpIamWQ0rsdjvrTxVtIyxFbth4ujwMyD868pWY1KkxpqbQnBM9o03xZCJhmQdfWu10vxLbtbZ80dPWvmmO5YchiPxq7Dq15FwlzIB9atVrGTonu+teIoSCPMH51T07WY9o+cV4wdWupDlpifqasQa5cx/wAdJ1LsqNOyPcJtUjeLhh0rjPE0qyZIrmtM8QXEp2sTWjPM08RZquDuS0czqZ5Nc/d55rotSXk1gXi9amRUTGuutU2FXroc1SesGaok0z/j/i+te6eCT/o6fSvCbFwl4jehr2HwbqKrAnzDpThuRVR6HIPlqpKtQf2om37wpv8AaEbfxCug5ixCnzVq2cfyGseC7jJ6itiyuo/LPSqiSza0aPkV0BU+R6cVi6NIjAcit2Rk8jr2rYSOD8aJE0Tedt2Dlg3THvXzZ8XvFtrqN6mlaZdRSWMHzTqgGHfIH4gDj616X+0x4qbS9Pj0mzk23V5uyw/gQcE/j/Svm7TbFZ4g7MBbf8tGPUkngfWuDETs2elg6HNZm1YXETTLPOJGEzfIUYAJ9M8Z+tbN3ptnPBJHInmq4+SUqD82OCe4/GpPC2j3N3cfZ7aKOBCAC6rlsDtmvX9E8DKLSMsu58Z6V5Lm29D6OFBKOp4Va+HZWgmgLmL/AGieAev/ANanvaSaZpnnQJ5aZOzI5z6nFey+JPA0jKjRxbArh8qO49a4zxhpMsdiiiMhcnP5YNDqy6i+rroee6Zqk93qiR3N6x28qSen/wBatDxNYpN4Vik4Z0O9eTwwJ3AY7kA1k6vo99ZWc1xaoTKXQDHVcZz/AEpdTvppPCE6srGVcZKnGGHOfbgmumlPVWZyVINJpom0e4tdqTTRDcFwJCfmOPU1vWVjpOvK0F/ZRs5G+G5UbS568+4/WuH8GxtMS0MiucZKPwx+hrvdEhgkuTbNC1vLwTGTlWH95CO471TbiyYxTRVS4v8Aw3qyW8Rm8ln3LLHwF6EZGOCfy619LfBy5W78MqVbzNkhBfHUnk/qa8PtjHd6fc2GojJRuJNufLYd/Xr+ldh8DNfbR/Fs3hKeQPAYw4c8Yk4wcns3Nd2Hndnm42j7uh7hqhxbn6V55q7ZuzXoGsN/o5x6V53qRzdNXVM8uJFH1qZvuVDF1qeT7lZFIxNU71y2qng11Oq965LV24NctQ64HO3n3zVnQ/8AX/jVK5bLmrmhf6/8axjuay2PSfD/ANxa6qy5kQVy3h8fIK6zTx++WvSp7HnVNzqtPXEArN8Rf6k/StayXEArH8StiM/StpbGaOHlGZG+tEa/NTnwST71PYpuasDUsWkZ3pXV6euLcViWsP71a6K3TbAK2iZMx/EbbYD9K4G5kO5vrXc+KDiE/SuDm5JrKo9TWC0C3cs3NbWkLunrHtE+YcV0Oip+9rSDM5o6DG2EfSuO8TXISU12c4xD+Feb+MpCJyPenPYmK1Ivte4daydXcOhplvIc0295Q1yvVHTDc4/VV+Y1z90vJrpNVHzGueuxzXNI60dn8P0DRD6UUvw/yE/Cit47HNNvmORt+lWKghGBU+eaTNUPWpVqJakWgZKtSLUS08VI0SinrUS1ItAEqmnA81GDTlPNICdTRuOaatFAGrobHza7CIZt/wAK4zQz+/8AxrtbY/6P+FbU9jKe5h6kvJrn75eTXR6l1Nc/fd6JAjBvOprPk61p3grOkHNYs1REn+sFdZoN/LCq7WrlVHzitvTTgDFT1Kaujr11if8AvVKmsy9ya58MfWnBzVXZm4o6eHXXU8k1rWfiRVXBfH41wgc04SmqU2iXBM9e0LxZCpCtIPzrp5fFFv8AZ+JB09a+fknZTwxFTrfXG3HnPj61oqzI9iYn7RElvqHie1mhbdLNFiXLdFBYgD0zzXP+AtMj1O6stNdd8O5pG45Zi3GfwFVvGd4134j8o7W8vCjIy2T3PtXpHwq8Mm11SOaZSGjwcivOxM23Y93AU7JNnqvhvwtZWi7lhCnAHSu3sLOOOEDA+mKzbQhQqrwBWpBIyr0PtWUEkdtRyaI7yzhdSNorjPE3huOXMyRgq3DgfzFdnJISWqGTbIpXGaqcVIUHKLPm/wCIGj3tgxjSNJIZCCr7ehH9a4HXdMW40vywChdxuwOvFfTvjDRVuLeQeV5gcY2+9eW6l4ZkgtsTqqsJS/TtjiuN3hI63FTieE2cNxpGq+SflXPycYwa7y01CTZa3SqN+cMR1DAZB/EAj8Kp+K9NU6hskTH8Qxwc1a0aBZLGfahAI8zg52kZ5H5muj2vMr9Tk9lyu3Q1obzzdbeeMmLzocvsPG7GM/XrWePEFuL9rGbzorhSY45vLySV6Nkc8dRis7w7dLDqcqySZiwxB9AP/rVp6tFpvk+XEsd9fYO2QqcKpwAFX15757+lelhldHm4h6n0V4D1fU9Y8C213qpR59u0Sr/y0A43Vk3nNy/1qP4T3iv4Nk07gyWThJD05Khv61LLgzP9a63sjxJq02hIhUkv3aWPHFLN900nsJbmDqfeuS1kcGuu1Poa5PWOhrkqHXTOWuR85q7oP+v/ABqldfeNXvD/ADP+NYx3NpbHpXh0fItddpi/vxXL+HE+Ra6/Sk/fivSpbHm1Nzp7YYgFc/4pbEbV0kI/dCuY8VH5WFay2M0cexOat6e21qgdcCpbQcisUas37E5mFdCg/dCub0vLTCunRf3QrZGTOX8Vn5G+lcTItdl4ubhq4yQnOKwqbm0NixZryK6HQ0+asGxHIrptBTpWlIzmal2MQn6V5l4vGbn8a9Qvh+6b6V5r4lUPenvzVVHoKJgWsTE9KL5NsZrUtoVAqtqkf7pqwa0NovU4XV/vGueu66PVx8zVzt31Nc0tzsidh4CICD6UUzwEDt/CitYbHLP4jASEjtUnl1oxW+49KvW+nl8fLUvQ6Iq6MNYuOlSCKuvtdFDLkpUV7o+wcLiiwjlxFTxFWi1ptJGKPsvtSHYoCM04Rmrv2U+9MkiMYoCzK4Q0qq2ant/nbFXfsnGcUrCuZ6g0AGrpt2HQULbSH+Ggok0XPnV2lr/qPwrmNItJFlyUrqYVIh/CtYGU9zH1I8mufvTya39S71gXg5NDEjFvO9ZsnWtK8HWs6TrWUjVEan5xWzpp4FYe7DitzShuAqSjUHSnClEZxS+WaZIlLS7DQFamIQU9elN2mpAOKAOF1jyR48EKxjM4jZzjqR0/lXvfw7XzTd3CjMaSlFOO+On4V454s01vt+nX8cJBEwDyAcYHI5/CvdPA9mbfw1bCFgBMWmLAc8niuSsryR7OCdoanaWG1E3TMASOlaUV1ARtVl/OuOv7iwiQx3GrGFx1BYcfX0rlL2801rnNnrgmKc/Kc4/EUl7q0Ozl5nqz1xmjc8EGkiVcnkZrkvC91czoqrIZBj5TnORWjreqf2XlnzuIoUk9SJQadjTvUQr82Mn1rkfE2mxzwP647Vi3fibWbuU/YVGAfTrSx33iZ/mvLQeV2KkZqWoy6G0OaPU8x8ZaX9l1CFZIwVZsBiOlce81xDcXVkjHO5lAHbNeoeK5nuRi4tpI9jgqWXuDXERWJOt3Ehj+bcX6dTmudrkZVT3jHsrRoZo1KkksAe2QR0/OtSwvdKW+YrmE2sP2i5Z8chAAq4HJ5xVfUL6GyuQ0kiLHC3zbh94gZrmnkF1rUsqtH/pMeQmOSCOACe2f6V6WDbTPIxaWx7d+z7qwv9O1xWDCQvHK2egyCAB+Cg/jXYHmRvrXnn7NdtJDo+s6lMx2TskQB7lR1/KvQ0kQsfrXandHi1tKjJoxzTpl+U0sDR5qWXaUp9DKO5zeq965LVxwa7HVl5Ncnq68GuSodkDkbrhzVzw7/wAfP41WvRhzVvw2M3WPesY7msvhPVvDI/dpXYaOmZq5fwvGPLXkdK7XRYfn/GvUprQ8ypubar+7H0rkfFXeu1MeI/wrjfFC/Pj3q5bCW5ybA5qxaD5hT3h5qzZwfMOKxW5ozS0dMy104XEY+lYujQ/vPxroHTEf4VstjI4Xxf1auRdSWrr/ABYP3hHvXOCL5ulc89zWOxJYRHGa6nQY+BxWLZRfL0rp9FjwmcVrTM5DtR4ib6V5pr7f6ca9M1YYgf6V5nrI3XrUVXoOG5BbMAKpaq+YyBV6OI7c1n6muENY30NY7nF6uPmaubvOprqNWHJrmr1etc73OuOx1/w/UGP8KKd8Pv8AV/hRWsdjmn8QWqfNzW9YRrlflrPsrYs9dBZ2TDbSmtTrpP3TY0+JPKGVFV9VhTYeK07C2YRiotUtXKHiqS0Mm/eOKlhTeeKQQpmr9xZyBzxUX2aTPSpsbXIFtVI4rP1a2KrxW7FbyelVtVtJCo+WqjEictDA02FjMBXRG2wg+lUtLtWWcZWt6eLAHHatpQVjkjLUyhbZcVoWWn7iPlpkaN5nStnTQ27oa5uU7FsTWel7Vzt/Si7h8tDxituDPl9KztU5Bq4mM9zktRXk1gXq8mul1Betc9qA60MEYF73rKmPJrVvx1rIm61kzREI5lUe9dh4ds/MVeK5CL/XL9a9I8JrGYk9aym2NuxLLp+1eBVY2zBq6e5jUgbaovACaItmbkY4tWPrUckTJW+Lf5azL6MrJgCtI3ZPOVYIt/UVM9ttHSremw7mHFXbq3wK0cGhqY3xFHfHwfeLdRW728U0aWuyPDRjIBye/WvUNHs449IitU/d7I1QFe2BWJoNvZal4QuUuY1kV1w4I/iXHT3yAa63SYv3a9+9ec4taH1U5RnaUdrI5a58GaI00lxKrNMyMrNKd6nI5PoDXC2HwzsLHVjeQ30t1IcBcg7lwNo5HYDt0r3CSGONy2ck9qR3jjjyIgD6tWsKjhHlM5QU5KTV2c94W0/+yNOVZZDJNuOG27cr2z71zPj/AFM3V2LcHHPJ9q7C/mEhYMeACTzivMNXnzqh35+U8bu9c0p62O2FK6cnuWrPSL25niS1njFvgb9zkHPsBjP51iePLTx3YagqeH5V+xBCclUBZuOCAOg5785r0Xwj5N3ZLHIAGHA9xWrf6IrrnEgHbaa6ac1FXtc460OZ8t7Hh5vNcZRDrlsx5G2VehP061PHZYzMMmRhyPavRNY0mztVZhFl/wC9ySK5iV13vldv06Vi/eZbVonhPxDO7VpIAcBX+bFZ9tbK0H2znKIIYhnn/Paul8caeLzxX9nhXMkuD8vauj0jQY9GWG6a3juWhIKq4+Xd16GuiFRQijieGlWqOx3PgVF0nwXY2cSbC6eZJ7sa1o56g0e9j1bSo7wW4gySpQdAR6e1XEhX0rrjK6Vjw69OUKkoy3TJIbg5HNXfOytVo7dTjip/KCrV3ZikjN1E7gTXL6v0NdTqA+U1y2sdDXPM6IHI3/3zVjQJNtz+NVr/AO8al0MbrisluataHq/hq62ovNdjo2pKjAbq8+0CKTaMelb1tDcKdyk16EJOxwVIq56E+qLsPzdq5HXtQEsvB71RnuLxUI7VlO0zyZbJpymKMTRFxnvV60uQKwAXHrViKVl9azUhuJ2ejXiKecVszXybDyOleeW15LG2RnFSXetMsZGTnFbKehHKSeJ7xGn4I61kRzpuHSsq+vZJ5iSTio45myKybTZaR1tpcR7a6jSJ4xFnivOba5YLWzYao0aYLYrSDIkjqtYuIzbvzXm2oMjXrc1raxrH7kru5rknuGkmLeppVJXHGJsxlNnWsrVsFDipIZjtqtfvlTWb2NIrU5HVerVzV71NdPqw5auavhya55bnVE634f8A3Pwoqn4JmK8e1FaRehhNandaJYmRhxXXWmm428VneHY1BXiuwiVMDtVuOpUZWRBa2WF6U28sdy9K042UDrSSlSPvU7aEtnJzaSxY/JUf9jt/crqNnPUUoHqBSsVzHNR6Of7tR6lpPyj5a6+NUPVar3kaM+MVSREpHBxaZsnBC1Ymtdz7QK6pLANLnFUJ7cR3Rz61q9jKO5l2ejySHO2tS10lo25WtjS4ht4xWlHFzWPKdCkZK2pWP7tYmtR7QeK7kQhlxgVznia0PlMQKEhNnnmod656/wC9dBqXUiud1A9aljRg3/esafrWvfnrWJctyazZaGw/65frXp3g+AtGnevL7Y/v0/3hXsfgOLfDHUKN2Ko9Dbks3Kjiojp5z0NdZFZb1XinnTT121p7Mwuce1g2OM1nXunv5nSu8axwcFagk09ZHPy1cI2ZLOR02zZG5FTX0LYIFdMdN28hapzWhYn5a2kgTJPh8R9mvLKX18wD1Hf+QrrbS8WNMdMVxtvBNaMZ4Mq4B/Gpba8e53xRyYkKA59vWvMxC5ZXPoMvre0p8r6GprXjC209xa2cb3t9Jny4lPJPqT2FV31e402xfUfEMzOWxlYEJSHPYAcn61xvhUeRqlzdXn7uUyMXnk4UKGIAyenArsIptMu1GdQWRSM5U5U/jXLdy1PZgle1jT/tDRJNLMiXKmSZdysW6D6V5fqt/ptxqP7u4jY7iMZ612XiDw5pl5a+alyiNjr92vPdT8HrklLiGUD7uQDj8etU490OLa2Or8G+IILS6a1lXdEuGDLyVFepx3ltPZq6SI6kZDA9RXz7YJcaQ+GQYx94V02h+JmtWWHfiGUgBT/AT/SiLsRVipanXeKpIV3bjn04rh5PLaaSPplCwqTxBrDs7LI230yawL2+W3s5rjdz5RVee5q1a5zzdlYwbCy87VL3VhGHmQlF3HgY9K2tYuJbyztBbxgv91Y1PU//AKzUOimePSkjht9xlRnLsQApPTjrXefB7wx5szaxeKXitRst9w4aTu34VUIOcuVF+2hhqTqy6fiJpOjyaN4ds7S4/wBeF3S+zHnFWI15ra8U48w/WsiBea9FQUdEfJ1asqs3Ulu9SzAnSppI/lp9svSp5U+WmZLc53Ul4NcjrTYDV2Wqrwa4zXV4aueZ1QORvWyxqx4f/wCPofWql3981b8O/wDH2KxW5q9j1bw2n7ofSux0+1DoDiuT8Nf6kV3ejL8gr0aa0PPqbmdqFkFic4rl5hslIrv9UjH2dq4TUhi5NE0EWQbuatQKrA8VSXrWhaj5ahIbZoWlmrx8LVXUtOURMdvb0roNHjBiFJq8IFu1a20IueazxBZCMU2ONS1WtRG25YVBD9+sepZftbZWCjHetP8As0GLgVW05csldZbwhoBx2rWKIbOE1bTtqbuaykswa7jX7cCP8K5xY8H8amS1LTM8We0cVSv4tqmuiKDbWRqq/KaTWhUTiNW+8a5m/wCprqNZX5mrlr/qa55bnTE6jwFa+au4elFWvhuf3f4GinFaGUtz0/SY2in28da6EO+OlZ9vaqbkc4rVFsccNXQ9zLoRGVx/CTSece6Gp/IkHQ5pVik/u5oHcriYejCpUmB71L5XqlOWCMn7uKBD4WyaguTmar0NqvY1SuI9s55qkSzQsIQ67sVk6xa4mLVv6QPkNVtUiVmOat7EozdMKhOK04W9Kr2VvHg1cSIA8VkaouWK7mwara7ZB7d+O1XNOVvNFaN7b74DkdqBs+f9fiMNzIhHQ1yuoZ5r0X4gWJhu2kC4BPNed6l3rKRa2Oevz1rEueprZ1A8msab71ZyLG2v+uT617Z8OlzDHXitt/rk+or3f4ZW5eCI/Sro7k1dj0/TbUNGvFagsV2ZxTtMt8Rr9K1xEAldOhikcnf2YXJxWfZw7piD610+qRjaaxLFf35+tJLUiRK1iCp+XtVAaZ+9Py8V1McQMdNW3Xd0FUwRzlxpaiL7vUV5zpzz6b4jbTypAil8kMerIeV/pXtl1bjZ0FeZ+PtN+w6/Y6yqL5T/AOjzk9j/AAH8+K4sZTvC66Hp5dV9nV5X1K2reFrLXtP1fT72MlGZWTBI+brnirHw10HwbY+E7PRtSht7e5tpJPMcuylupB3dhg9PUVtaZMksQnViA4wRnvUF3YxR3RuoSgburDg1xUWup9GnzLlba80XdQ8AaTfW1qthrV1HEy5k2yhw4xwVz74rkdW+HbwyeXH4kwrXIjQMgzsxz/wLrxVvUlfBkjsYUl7NHIVP14rlruwuCWbb5b7i4LSMxB/vfX3robp9hxp17a1dPRHG+PbPUdFcppWsfbLnziiW5j3bwD+lbvhbQL67ihl1PbDKUDyxx8hQOTzRpmnQw3bPjc2ckgfeNa+sa7/Y/hy4Kpuup/kQdwK5asovRIlrl1buch421VG1Zo4WUAcE46Gse4uJtQaDT7UB5HlUYPc9B+tYV7I0kkkszAMTu5zx7V3nwU0GXVNTbXp4VFpbZWHP8Unr+FXSg5SUTgxFZU4uTO/8IeA3lELanJ5USqN0SNlmOOckcAfSvU47aCz09ba1iSKGNdqIowAKztGXAArWuv8AUGvXhTjBaI+erYmpWfvs8/8AEuWn/Gs+3GDWzrUO64/Gs/yWVulQ3qQtixb9sValRinQ0lhFllyK2/sgaP7tAI4XVlxmuP1tflau98UW5hbOOK4PWTw1c9Q6oHGXy/O1S+H/APj7FNv/AL5p2gf8flYx3NHset+Gf9Std/o4+QfSuA8M/wCpSvQtJH7r8K9GnsefPcXVmxbmuB1A5uWrutabFua4O75uG+tKYRIkHzVpWqfKPrVCFfnFa1suAv1qYjZ0WjriMUmtf8exqfTBiKo9YX/RzWvQhHmmpjNy/wBar2/3q1NThBkc1nwLh8VitzVm1pi/vUrsbMYgFcnpS/vlrroeIB9K2WxkzH8QD5DXOx27N2NdHrPJIqGwhUqMiok9TSK0MhrVtnSsLWIiqmvQJrdBH0rk/EcKhGxSb0KieZa2PmauUv8Aqa67W1+dq5TUF61zS3OmJ1vw2BKn6GipPhl9w/jRVR2MZbns9lHuuK1RHWdp2fNNanNbszQzYakVD60nzU9c0kAbPelWPmlyaVSc0wJkTArLuv8AXn61qqx2Gsi4bMx+tUiZGzpP+qP0qG95Y1LpnFufpVe7b56uWxMR9nGNlXYYNxqtZsPLFaEDqMVkaou2cO1hxWhJHmE/SqNrMN9aStuWmgPMviLp/mW8jAc4NeIavlHZT1FfSniy1Etu4x2NfPvjiza1vXIBwTUTRUWcNqB61kSnmtW/6msmbrWLNUFqf9IT/eFfRHwukj+zRYx0FfOkX+tX617t8LrhhbxrjtRDcVTY91sZF8tenStDzl2da5uynfy147VaNwwXvXRcwuSanKCrYrHsR++P1qa7uCVaotN+Z81S3IkzfgH7unArmmodsNUbi4ZWqmNGlMV21heINPt9TsJ7OcZjlUqSOo9x71JPqBAwa+dP2p/iPrFjcR+FNHuZLRJbcS3csbYdwxICA9hgc+uahrm0NFe+h2ega6mmXtxomoTRzSQO3lOnKuoJ5GO/rj3rpRqCXMWY3Bb+teL/AA/sTe/CLQr5ARcweYVYHk5kbg06Pxhf6KztqVrOqJjDgZVj614s1yzaR9VQn7icj1qRTJuOBntnjFZt3iVNrME45ya8+tvivpcsrq1yI1z/ABHk1m+IvH1swjaK53YzyDRK/Q2VWDVzt7u6t7JPNDKQCQef5VwPibVmlnkuLgny1X5Rnpn0rmLnxJq2pTbbeOQx5znHFR3ixhVm1K9CoBl1ZgB+JpxptnNUrJ7EulW8niHUSwEkNoCNzE8t7CvXPhV4+0OXV5PA8Vq9tPbFlhl3ApMRywx1BH9K8A1f4gpaW5stBjEYA2+cR/IVJ8CmvNR+KuiNCzeaLkyyPjPygEtn6/1r08NQcbykeNja8Zx5Ufc2jjpWheNiA1S0gfKKs6mcW5rq6HlHKaj811TVg3dqSQM12a07SHjkVjbU16EdpEEZeO9dFBErRjjtWO6hWFbunfNGAfSmJHJeNbPMBYDpXk+tL96vdvE8CvaN06V4n4ljEVw6+5rCqjops4bUF+Y0ugj/AEz8ak1Dbk0zQyPto+tYLc2lseteFx+7jr0TTBiEV554W5EQ9q9F08YgFejDY86e5U144gP0rh5RmZvrXZ+IW/dH6Vxbg72PvUzKiSQx/MK1LYcrWXCSDWlanMiClFA2dRp/+qqDWXAgOasWXENZPiSUrCfpWj2JicrfsuW571nQjdL+NJcTMzHJ70tlywrCO5ozf0lf34rql4hH0rmtGGZa6V+Ih9K6FsZM57XJgkhzRp92gUVmeKJtsh+tZdrdMOhNZS3NY7HZzXSNH1rlfEMm5GxU0U7uPvGqOqK7Rk0mhrc4TWR8zVyep8Zrq9cba7A1x+qy8mueR1ROw+GP3D+NFN+F/KEn0NFVHYwnue26Z981pVnaX3rQrYgcPrTxUdOFCBkgNKnWmUoOKYiwzYjNZDtmars8uImrJik3TY96qJEmdJY8WtUro/Oat2xxaCqMx/eVUhRLttxEKcZipogH7sfSmyjmsjVFywuCZRmt+CVdlcxacSCtmNyI6adhsi1mWNoWz6V4r8SYYXVyMZr1rVmYq3BrzHxtZ+bE/wAvNTJiR4fqMqrIynsazJJFOeaueLLeS0uWbBAzXPecxNYs3RoRyDzFx617n8LZFEEecdq8CtJM3CZ9a9r+HcrJDHt9qIPUmpse8acymJenSrcpXbXIWmpNGi89qvJqZYd66EznuXL4jY1O0nkiqE0/mIa0NG6CqjuSzfA/dVn3MWW/GrzttirNnu0D4Y1TGjO1GJgDXy5+1dp4h8SaXqgPNzbtE490bg/k36V9R6hdKwOK+XP2qfEOnaje2OkWbiW4sHZp5FOQpYY2fXjmlHVlxeovwU8YaTD4Wfw1qF1HbyxsxgMrAKwJzgH616hNoNnrGn52o+4ZOMH8RXxpLNJH6mpbfxBqlqCtrfXsA9I5mT+RrmqYNSd0z1aePcYqMkfQfiH4cafEzzSLHGM8l8KBXn2uS+GdDfZLdQzyKSAkR8zH5V5pfazfXn/H1eXVxj/nrKzfzNZzys3TinHCpbsznjE/hidpqvjy42NFpdqlup/jcAn64Fcnfaje30pku7qSZj/ePH5VU+Y9aULXRGnGOyOWdWc92OUljXafDLVrrQ/E1lqFjKY54yW+o9D7GuMTrW9oO5JROcjONv0remtTKWx+hXgHWbXxBoFrqtmwMcyfMvdGH3lP0NbOpD9zXyx8DPiMfCuo/Z70vJpdyQJlHJjbs6j+Y719RvdW19YRXdnPHPbyoGjkQ5DA0VafI/IwRhRw5uCa1YU2rVaFP3hPvVxeFrmRoVp/vD61saV9wZrGnPzitrSgCopsS3E1yMNbNx2rxLx5bMkruBXvOoRBoSPavL/Hum7oXwPWsKiubQdmeE6hP8xp3h1917+NJrto0Ny69s0nhtcXoHvXNHc6H8J7P4T5Mf0Fei2Y/cCvPfCC/Mn0Fei2gxCK9GGx58tzK8QfcNcmyHmus108EVgFV20MpIzwpDVoWGfOWqzL83FXdOXNwKEJnUWwxAK53xY+2JvpXSQjEIrlvF/3Wpy2FE4h3JJ+tXLD7wqmy81oadGdwrGO5qzo9DGX/Guhm4j/AArE0FORW3c8Rn6VutjE4LxUd0p+tZltGa1PEI3XOPeorWLis3uaLYsabCWfHNW7yzLRHin6amJRW81rvizjtSaBbniXjO3aGZuK891MnJr2f4had8rsFrx/VosMRiuaS1OuD0Ov+Fxyn4GimfDH5VbHvRVR2MpbnuOmfcJq+GrP03/VVcDVuZEoanKahzTlbikBNu4pQc1EGp6HmmAy7yIWrLtB+/rVvf8AUGsy3/1w+tXEzkdFGcWgqix/efjVwnFqtZ5b95+NOQRNaH7g+lMlbmkjb5RUcprM1RPZHM4FdBAo2dK5zTj/AKQK6e3+5QhsztSVcHKiuM8Q20ckbjbXbagM5rltZ+6aloR4P8QtKD7yE6V5hLb+XIVI6GvefGdusivxXjuu2/l3DEDvWUkaRZkRLiRfrXr/AMP5T5CD2ryRPvj616n4Bf8AdJUx3KnsesWC+ZGprRhh4qpoYzAtbiIAtdCOVlJhtXHvW1ow+UVjz8kfWk1LxZ4d8LWf2nXdVt7QAZCFsyN9EHJrSCJOxuRmL8K4nxdq+maHCbzVtSt7KEdDK+C3sB1P4V478Sv2j7qZZLHwbYm0TkfbbpQZD7qnQfU5rwjU9V1bXb59S1i/uL24Y/fmcsfw9B9K29i3uWkex/En4z/arWXTvC3mxhwVe9cbWx/sDt9TXgmu3DNNCjsWaXczEnJNXm61jeIWVbq1z3DfhWnIoR0KitSs/NV5AntU7sCKgkQMKyNCvIFzUWBnirBh5pVRVpWEQhQOtMepZDUJ4PWgCaxt2uJ9v8I5Y+1bcTBSAoH5VHp8H2ax+Zf3j/M3r7CpIxzkit4xshGnY300LDaoYV6x8Kvi9eeFM6dfWzXmnTNuKB8NEe5XPHPcV45GMn7tK8rLeKoONqA/nWj1jZkcqbPunwZ4t0HxRD5uk3yPJjLQP8si/Vf6ium/hr4M0nWbuxlintbiWCaNtyyRsVYH6ivdvh58cJlRLLxTGbiMYAu4x84/3h0b6jmsJUOsRHt9wf3n41vaMNyCuP03WdM1q2W80u9huoT3RskexHUH612Wif6pa52C3NK4X93XFeLbcPE/Hau4uP8AV1yfiJd0TVlI0Pn3xtZbJnYL3rB8OL/p4HvXd+N4AS9cXoCbdUx71zW943T909i8HL8y16FCNsQrhPBKZ2/Wu/C/ux9K7obHFLc5nxHMFzyKwftA21reKYy2a5pldO9J7lJ2LqPuNaekjM9Y1rkkV0GipmX8acSZM6JBiIfSuS8Wc7q7IriIfSuM8VH5jRPYcDlfK5rS0+PBqnjmtGxXisY7mrOg0NOlad5/qz9KqaGnyirmocQt9K6FsYHA62c3n4060Hy1Hqh3X1WbRflFZvcsvWH+uFdXaIGg/CuWs1xMtdXp/wDqx9Kb2CO5x3jmzDwPx2rwXxRbmG4cY719K+K4N8DfSvBvH9qFkZgK56iOimxnw2Y4b8aKT4dDarn60Uo7Clue5WHEPSrYaqdlxCKsZ963Mh5PHWgSD1qGQ4HU1XMgzTSuJs0VbNTIaoQPuq5H9aQCX7YgrPszmYfWrWpt+6qpp/Mwq4kSN+dsQL9KzQ370fWr122IlHtWbGf3w5705Dia8Z4pzDNQxNxVy2G+s2aIWzQiVeK6C2Py1nW8PzDitKNdq0IbK16Mg1y2tr8prqbw8GuZ1n7rUMk838UD5XryDxQuJWr2PxQvyvXj3iviVvrWUkaQOZU/OPrXqHgDlI68uX/WD61tQ+P7bQIvJs7f7VdLxljhFP8AM1NKEpPQuex9P6MI47QSSuscajLMxwAPcmuX8afGLwX4ejeCC6Oq3gyPKteVB93PH5Zr5h8TeOvEviLK6jqUrQfwwIdkY/4COv41zm4seea9CNBdTnseo+L/AI2+K9XZ49PePSbc5wIBmTHu55/LFeeLe3V/qDzXlxLPK6nc8jlmPHqaolTjnrU2nDF2vOOtbxSWw0ki4kUc6GOTr2NVmW4t2ChRLD6jqo9xViAHzCwPTvUc8zuSo4BwtWMZuzMF461zniqTdqMEan7q/wA634+bjHvXM6+fM1uTafuYAIrOq/dBDSJFHHNRmZl6g1bKttHfjr0qJlHcH34rAsrGf2NNLyHoDVnCdv5GncDsf++aBFLEh61e0Wz86czSj93GeB/eNMVGkkWKONizHA7V0EMSwxLCg4Ax9T61UI3YMGG4GlSFgBkDB75qVBtoCKzDIyfet0SN8+JPlRTK/ogz/wDWqGGOZrmW4nAiV8YGc4Aq2o2ZUYFZmtTPLIthb5LtzIR2FEn3AvxSDdw2avW1xs71l2dutvCF56cmpt350J2HY6/w/wCIdQ0u5S40+8mtpR0ZGI/Ajv8AjXu/w4+OxhMVp4osw6EgfarYYYe7J3/D8q+Xo59vf9a0bO929WNNqM/iRDjY/QvSNa0rXtLW/wBHvoby3b+KNs4PoR1B9jWNrw/dtXxl4V8Y6x4fvlvNH1CW0l6Nsbhx6MOhH1r2Tw58cY7+NLXxJZqjkY+1Ww4+rJ2/D8q5amGkvh1Gpdy941X79cJoi/8AE3/Gu38SXlpqNobqxuI7iFxkOjZH/wBauL0TC6uS3rXnSVpanRH4T2jwJHlFNd9txH+FcJ4Huo44UHFdjLfoEPI6V2RehyNamB4gQsx4zzXPz27H+GtnV9QQy/eHWs+S6U9xUvcdivaWrhvu10OhwENn3rES7RT1FXbLVI4m+8B+NNNCcWdbLgJjPauK8SoGlxu71oXWuRqhO8dPWuP1jW45JuHHWiTVioxZMLdd3LVftEjUda5l9XjH8Y/Omf2/Gv8AGPzrNNItps9N0mWKOPrRqV3F5LcjpXndv4sijGDIPzqrqvjCHyyolB/GtOdGfIzUvZoTeE8VYguolHavO5fEStIWMg/OmHxMi/8ALQfnUcyL5Gep2l5GbhQCK6/THDRivDPD/iNZ9SSPd1r2Xw5P5kCnPanzXDlsSeIh+4b6V4Z8RAPnr3HxI2LdvpXhHxDk+dhWVQ0huYHhK+FuWXdjrRXNxzPFKSpxRUJmjjdn1Ha8RDmpt1VYMiJec04yEdq3OYmfkVXZeakRy1DAdauJEh0DYq5G9ZfnbWwBVmKdqTGmLqkny4qPSuZhUWpSliBUujcyLVwIkbF+2EH0rJjk/fitDVH2qawkucXH3aUyom8kox1rS06QEjmucS5Y/wAP6Vp6fMeKzZpE7CzG4A1dK/LWZpcuUFae7KURGzOvehrm9X+61dJeng1zOsN8pqiDgfFI/dt9K8Z8W/61q9k8VN+7evGvFv8ArW+tZyLgcZq9w1vaMVOGbgH09a5iJS6bjySSSa2PELlj5efurnH1rMth/o6H1Fd1CHLBDk7sAnFPSP1p45OPapUKkY/Wt7EkJXHvTrZWFynQZOKlKdO5HNNZgro3OcjBp2AnaIqxZW6k/wCf1qsnPzVYZvvdehOahAwlMBtou67wTxk5rkz+8vbmTr8/FdQhIjlkDEFQTXK2XKSN6sTWNXoOJcjbIxQcg0yLrTpDzWJYClPAPSmClRWmmSGMfM5xnHSgC/pEHDXbjn7qf1NXwvfnPehVVQsSD5UAUVMF4rpirIgiIpy8DpTiv5012EKF3wFAyTTTsIjvp/s8QYDzJX+VF9TUdhYtCrPJ88znLtS2MTTym8lBGRiND1VfX61oIOQT+neluwIPLPI6c85pjR9farcpGD79xUJAwT0oGV3XBpBu/Gpm6dVPuOajxwR1NIBFlkU/KxpUurnftSTb6n0qJyfuryxNI5EceAST1Jp3A6PSPFV5peBbXEnzff3NkN9R0rt/DHiGHUm+0R/JKuPMT09x7V4xJJuI69a1fC+qNp2qwzhvkyFkHqp61z16aqLzHB8rPpvQvEi26D58Vr3HjQFMKSTXmtq3ygg5BHFWdxrzlNmrgjq5vEzSOWbJqJvEjdga5djSZo5mHKjopPEcx6D9aqS+Irr+E4/GsZs1DJmndhyo07rxBfSLt83ArJn1O5JJ801FJmq0qmpuykkSSX9w3/LVvzqB7uY9ZG/Oo2Wm+XmgYpnkPV2/OopJGPc/nViO0kfotOOny9waAM9mNJuNaS6XI3c1PHorHqTTuFmHhBj/AGzFX0Z4S/49U+leE+GdK8vV429K968Lx7bdB7VpAymtR3iptts30rwLx/Lmdh717v4vbFs30r578dSZvGHvU1AprU5Fhuc4oqa1Xc3vRWaNWfREdw+xfmp32iX1qrDF8oy1SMvHXFdZx3LtrNITy1XdxI61kWow33zWpCARTiRIruGMnWrECt71JFCrS7feti3s1VPu0mUjnNRDBx1q/oQ+cUmrRbZTxU+hr89XAiW5Lqx4NYUTZnPArb1c4BrBt3HntUzKiaMbEY4rRsmIrNjkUkVchk9KybNUdJp9xjArbil3JXJWUp3jmuks2ygqogxt83BrmNYb71dLfdDXL6v0aqIZwfig/I1ePeLf9Yx7V694oPyNXi/j2XyrWZuhPyj8anlu0ios8+vpPOlkb+92qpZ/6lV9CRUjMN/tVaJ9szL/ALefzr0tg6FwDqcipYx8vC5HemLjH8NPX7vOTn1OPyqh9B/y/T+lRShd27uDT87T9OntURbKngZz3oYicnjJPWoiV8s5qV5DsDYwBz061Xlz06c0wIbpwum3DcghTjFczY8Q10Orfu9HuSO45rm7Y4jArCq9RxLcfLiiQ4NEfSmOTmsihxYba0dAg4ku2/3U/qaylVpGWJRlmOBXTxxrb2yW69FFaU1d3E2Igy/41YU8cmoUX8qlbpzWyJF3DFZ8/wDplz5C58iM5kOMgnstSahOyKqQgmaQ4Uf59Kks4Vt4VTnJ5Y+ppMZbjAxheg9DkU924Jzn05pqHB/lgc0zdkY5568UwBstgDNQzMEHU/4VM3TccfnWRf3H78KOOaTYF123Ed/rRK4VNx5wKYTwuDnikVvMk/6Zoefc0CEiVowZZVO89vQVVnkyfSpbqXJ/iH+NVcZ5NSxkOdz1IMq350xx84+lOdvmXPpUjPdPB7tfaDYzjktEufqOP6Vum2cDlazvgjDHeeDrUqwYxu6MPQ7icfkRXe32nhYC22vLqRtJm0XdHGuoXrTN6+1Lq7rDIwz0rDN8PM27qSVwbNwbW6VbtdPM3OKzdOkMpHfmu70OzDQg47VXKK5yt7pvloW21z12wRyteka9brHbMeK8r1qUi7cKaXKVca0mX61fsIfNkVcZzWFAzvLXY+GrRmlj4zVqAnI2tO0kGMErUl5pqoucV1Fpa7LYHbWL4hlMSHtSlAIyMeK1jq0lumKy7e5lc8VehaUsBzUqBo5o1fD9qPtynHevWdBTEI+leaeF4JGuVY5616lpSbIB9K1jGyOebuzE8aNi3f6V87+NWzfP9a+gfHD/AOjv9K+d/F77r5/rWVQqmZWm/NNt+tFT+G4fPvCuM4BooitC29T3kyInGarzXEePv80kkUjdFzVZrCZmzXRB3RxMt2cytJwSa27dvlrG0yxkD9DXR2dkxA4NWgY/Tsmeuhh4WsyztGSTOMVqeXtTkipYI57W2/flR61e0GLjNQXVqstzuZu9belxwxRHntVxIerMbW1O1q5uCOTzWOO9dZrMsHPSsi2mg54HWs5q7LiV4oZc960LeKT0NILqJfSj+0o171HKUmzUsYn3rn1rpbQYUVxUWrJ5igNXT6XeLIg5zVJIdy3fHg1y+rng10t62UzXL6ueDVCZwPik/I1eCfFC6xdw2in1kYfoP617x4pPyNXzR42vBeeJryRGyiP5a/hx/OtKUbyuNGOXqpK2289nHb2qWTIqleyYZJAc7T2rpbKRtx8rgZP0p3fJAP1PNQQMCgbjkU9jtHKgDuepqwBmwMc8dM9qbjcp3NjHT6U1Tl+T+NT/AHU7jjpjNAiT5mjGcEHsKhlbCj0HNOUqUXkg+vaopME89B1pgVNfb/iSyHbyzDmuft/uit/xKf8AiUfiOMdK56H7orCpuNFpWpjmkU0hyzBV5LHArMo0vD0Akma6k+7Hwv1rZY7j1+tQ28S21pHCuMj72O5qVRxk10RVkSSDg4/OknmWONndgFHXNJuXPNeh/CX4W2vje3ub7Xru5sNLTC27xYBlkz79VFEpKKuCR5lp0bOpvJsbpB8in+Fe3+NWo90kqRoC7MQFAPJJr6Nt/gr4bsdPk0/UriS8Dq8kepwMY5IhkBVKElT1x7+1ZXgf4O3GhfEW31HUL2DUNBskN2kwG0swOERkPQ554JHFZKtErlZn2/whNpH4buL8l5HWSfVYMnCjgxoSO5zg4965/wCNPgu08KrYajp6CGC+nl3RljujJO5UHYKoGBxn3Pb6WFv5zNc3OCd/mMD3fsPoo/XNeNftNRTXfhm1mjQN9hu90uOyMCAfzIH41hGrJzRo4JRPBLyQBDlRj/ZrAaUyXg5PBrSvZMRHtx2rGtGzclveuuTMTakYhAAOTwBTj+7jCDnjqKijO6UMPuoOnqaSSVd5x8tMBpG5vvGl2qM80AknkZFLtXBakBWkyDUV0fmX6VJcN83FRXPIB9qljPcf2WLppZdW09iSqrHMB6ckGva9dVUtTx2r50/Zd1D7P8S47FjhL+2kix/tAbh/6Ca+jvF6GGAj2rkqxuxpnkfiI5neuehjLTVvawQ0z59aoWUW6bj1rOKsF7nS+GLEyBOO9eoaNp5W2Hy9q5bwTZhmhUivWrDTwtqPl7Vqohc8z8XRmO3ZSO1ePanHuun+te7fEi1MNmWA6CvELwZnc+9Q0NMr2EG6UDHevUPBmm+Y6/L0ArgtFi3Trx3r2PwBbKZBx6VUUJs3Tpu20+72rzrxvG0MjJXt8tqv2fG3tXkfxRtwjlh61TQJnG6TFu5roLO3y3SsnRV+UV0tmvH4VCQNnT+FrEbUfbXbxJ5cB+lYHhKMfZh9K6G4bZbt9KpiOF8cS/6PIPavnvxS+b6T617j4zuQyyrn1rwjxIc3kn1rknua00Xvh1H5mqSZHG00Vb+Fce7UJW9j/Kitaa90U3qe7xw2q9SKfi1X0rg5vETRrnLH6VRl8VSH7quatTijn5GemJc28Z42ipxqkCD7wryqDWtQum/dxNitS2k1CUhWyK0TutA5Dvm12FT94VHJrvmL8rcVx50+9c8yGtfT9JkMXzM2ay9prYrlLE+rlHyWpy+I1jiPzmnxaCkkZLDNJc+H0S1Ztv6VpZ2uLlRz2q+IJZnITcRUVrqE5ThWqS4so0foKt2sMSxjiuSpOSZVkiqb67bopp8ZvZT1xV1Fj3YCitWwt0YgkYrLnl3GkZdpY3TMGLnNdfoDSRKokJqS0slKAgU2YfZ3rSnPUpw0N6WQNFXOaueGq9a3QdMZrN1Y8GuoxZ5j8S9QXTdBvb0nBjjO3/ePA/U18vyMzMzE5JOSfWvdv2i7tofDkFupx9ougD9ACf8ACvA3kwMV00lZXHEinmZDhgRmq0giYE7jn0Bq/J5cqkMAeKy7q1kRi0LE+xq5FmzZN+5j/wB0VMeTkfiOxqlZMfs6cYO0Zq2hBq0IkiA9/rjNOyM/w/gcU1SMZPbvn+tJnPcH6j+tUA9WxH6DPOaax5A79s9qReAcYGT0PShhtI7Z9aQil4nb/iWd+2Oa52I/KK3/ABV/x5Lj1rnoj8tY1PiGiypq9okHm3RmYfLH/Os5Twa6LTITb2KKeGb5j+NEFdjLG7LGnbjnP5UxfWieZIYWd+mK1AjvJmULFDjzH4B7KPWvUvAXxBGk+GLbQ7yd44bTCxMFLZXJPYdea8vslZFMkyYkfkj0HYVOTH0qZRUlqCdj2/V/jJpTWcFpbwX8iB90rbAu4AcAc1Dqnx2R4LaDTtBkEcRDSCacfvGHTOB0rxSTYVJBzg1Gp2jdjIPNR7CBXOz1XUfjrr80Ijt9NtrfjAPmM+Tnk9q5bW/iT4j1ayuLO6+xmK4Qxy/uskg8dycGuPlZSvoe9VnZlX1pqlBdBOb7lS/l2xFBnp3NUrN9rFqkvmDBm/AVBZYMqqemcn6UPck2l3Jbj+8Tk/WnRR7+W9qI/LZdzflUjXEYGFHerGPVdieoqGQrt60jSbgMflTZPu4brTEVJuW+lOf5oxTJTg9KA3ygVAzofhjqEmj/ABB0LUl4EN9Fu/3SwB/Q19s/EawH2NmX04r4Ssn8qWOZTgowYfgc1+gHipln8O203XzLZG/NQayqID5w1pTHO2fWmaMoaYfWr3ixFV2K+pql4dX98PrWCGeteB4R5sPHavX7OIfZR9K8r8Dr++j+gr1qz4tR9K0JOA+JkCtYOPavny8hxM/+8a+iviS3+hSfSvA72P52OOpqJFId4fT98v1r2fwBH8wNeQ+H4/8ASU+te0eAY8KDVLYTO8lX9x+FeP8AxZwA31r2Gc4h/CvGfioS8u0f3qYI5LSOFFdJZHiue02MqororBTkfUUgZ6P4TT/RR9K0dYYpav24qt4VT/Rl+lW/EKf6G30oYI8V8YXn7yVc+teS6026Z2969H8c7o7qQfWvNdUPzGuKW50R2Os+Ea5uZT9aKPhE2Lmb8aK6KfwmU9zsr+whVTwKy7fT4vtOCM1qztJIOhplvEyuGI5riUxWudFoOjw7Qdg/Kt9dNij+YKKo6Bcp5YB4raluE2cGuqnVVgkil5Kl8ACrUI2Rn1qkJv3hwasqxMZNStZE9DV0lfN4Nad/ZA2LDHaqHh8ZIrqLiMG06dq7VsQeN67EYbllPHNUxLtjFbvjmERuWHXNci8x2gVw1V7w7mlBcAuMmug0ydSy81xkT/PmtSyumUjDHNYtFRkelWEyeV17Vla/cKqlqy9O1B+hJql4hvGaFhntTgtTbnVi3pGoBmxu71oag4eHcK880nUjHclWbvXXw3izW+N3au1HNI8S/aVz/ZumN2Fyw/HbXhVx03KfrXt37SWowiLT9LwGmaQ3BP8AdUDaPzyfyrxJsrkgZHcV1U/hHHYgWbaetJcXDCPMah/UUsiJJkhtrehqs0Myv8pU/jVMo0LOQyQq23BI5FWlNU7bcsYVsZ74qyrcVSEWFY+vOPzpQefT6cVEp43H8eacDgZ5/lTBEgOQ319KcxGB3H1qJDh+3P4U4njPvTAz/E3Nitc7Ga6HxHzYj61zaVhU3BGlpcP2i6SPGVzlvoK6Njk4waytCj8u2aZuGc4X6VpIec9quCshkmRj+VZqyfbdRG1S0EBycfxNSazdMoFvCf3knHHYVNp8Qt7dUVevWq3dgLXnMzH92R25PtRJ5jMduzgev41EWOTyevINKT83I/KmAjhtpzJtHcYph3KcGVyPbApzvxg/NUO444zjuDSEJN03bmIPUVVmK5wN303VM7Lx2Peq0rdeRQxFO7bjHvSaa6pPuboBTLpsml01d8p6Y75rPqNGkZHmOI0IHrU0dq+MsamikjRMLjileX5cZrQY1Y1QZzTZmyvrzSklsc96huWAx0oArygl6cqk4pokAcHtmtCB7ZkxwCKSVxMrplVPFfeWpXgfwDpMuc79Ogb84xXwnOyDIXuK+2LuCZPh5olu3Lpplup+ojWsqo0eRa6fOlbrjNHh6E+eOO9a8+jzyH7tbHhzw84dSy965luWztPA8f75ePSvUoOLYfSuI8Laf5Mo4ruUXEIHtWpmef8AxKb/AEST6V4neRnmvdvHdqbiJ1rzW68Pknoah7jRh+G4CbheO9exeBo9sa1xeh6GI23c16N4VtfKjWqQmb92cQn6V418RfnvAP8Aar2W8XMJ+lea+J9PS4veVzzTGjibGI4HFbunQncnHetG10lFx8la1rYKjJ8o61N0OzOo8NJtt0+lW9eTNo30o0mPZEtSa1/x6n6UPYR4B8RoNsjt7mvJ9TPzmvafiTGNjmvFNV/1jVxz3N4vQ6z4SN/pc30P8qKh+E7f6bN9D/Kit6fwmc9z1+PTSwzt4qK601ohu2Hiu1s4Yym3aKr6lbrsI4IrzZG7iji4bgwsAOMVc/tBgvzNSXdoA5Kisu6t5y2ArD6VMJSTMHFmxbXayNkVrxMWhrndHs7gsCQTXUR28iwLkV20tWQ0b3hxeFrqbg4ta5zw+uAtb98cWv4V6K2M0eY+P2yTj1riZ0IxXc+LYXnn2qM81hTaVIRnbzXBWfvFqJhRcVbgViwq7Bok7uPlOK2LXQXXHBrOzDlINOjbFQa4mIWz6V0VtprIMYrC8TwtHE2c1pGIzzW9uTb3pcHAzXSaJqweMAtXHa6f3r/WqWn6qLRXeV8IilifYVuEkcJ8cdS+2+PrzD5W3SOFfbjJ/U1xCOGWjxBqUmpavdXjnLTzNIfxNV4jjFdkdFYSQtzLbxsQ/J9u1UZdQCn90n4mrF5GrEkjrWfJCATRK4zQ0iXfE5Y5O/vWgGJP+FZWlYUOo45FXwxIHJFOOwiz5nygYp+7nrVcMeh//XT1OWH1qxkynDK2amYjHvVYt8pI7VMGDRg8UIRR1z5rJs9q5yFTJIqL1Y4FdFrPNi49u/WsrQot90ZTyEH6mspq8kM3Y1EcSRL0UYourhbe3MjHtxmlHc1h38zXt2IYydgP5mrbsgJ9Liku7l7qUZz09q1yAD90jHvUNnEsMAVVNK7YJwx/GhaAPLADg9DwD3prP8xwcVE+c8/gRQfvHuBTEK7Y69fWmE+v50jNxkEEd6iZvfPtQASNgdAapzOcdKllaqkzcVLYiGY06y35+WonNXtNXCBsZFQldjLcWQPnzViMbgPl4oAXGSufSpPur7VqhhIyoozwKy7q4yxxUt7N8p5rMOZGxUSYhzzMTUtuZMg84qSC24BYVaVAo6DikkwFjbd16ivvyVVm8LaX6NZQn/xwV8Axn97jivuvw7fef4D8OSP959Ntyfr5a1jXdkVFajE05W6JmtzSNNKgHy8VpaJZrKgYrW+tmETIWuSLNWUdLt/Lf7tbg+7WfacORWh2rojsYvc5/XrXzs9K5+bSwTXSarNh8e9Zjy5YVlJ6mkVoQ2Wmqq10GkwCNRiqEDfJWvYfcq4MmSHXn+qb6VxWpKjXfNdfqjbYH+lecavdlb1vmpzHBGzEIwatxBDImK5W2vSzj5q3dOdnnTrUJltHYWXEa1HrTf6Oaks+Ilqnr74gNaPYyPHviU37p68Q1Y/O1ez/ABKk/cvXiuqH5jXNM1jsdL8KmxezfSiovhaf9Nn+lFaU37pMtz6Wtp0CcMM/Woru4jKnkfnXy1F8RPEqDC3ZpX+IXiWTremsFR8i+Y+loIknl7dfWtm20mCQfMq5r5WtPiF4jhORdZPvV+P4q+K4z8lwgP0qlSt0Fc+rrLRYExgLU97YxJGBxXytB8YvGCY/fxn8Klm+L/i6dcNNEPoK1irCZ9SaYqpKBkfnWrfsvk43Dp618gW/xU8VxSb/ALQjH3FW5vi94tmXaZYRx2Bro51Yy5GfQ9/FG9zyV601raI/3a+bv+FleJi+55o2/Cnt8TfEzDiWJfwrBq7NErI+mtOtISwHy1qiziX0r5Xtfin4ohORJET7g1Yk+LfiyQY82FfoDS5Rn03JbxgnkVyHjSGP7K/I6V4ePil4rI+aeM/gaoah458RXylZbhQD2FUkLlLviDAnkGRwa898dXrWmjyqjYaYiPj071syz3lwxaSXJPWuL+ILsJra2ds4Uuf5VpBXkS42Rx6qWbcamXkZp5Ucbaa3yiuokZOcjtVCU81fkxj8KpTr81JgS2Py5PrV5GXjnms60OH/AAqfO35s57U1sBeB59eaUEZyOagiYEd6eWGcdKoCSRvl9aktH3Q7TnjjFQscgdKS1bbI68880AJqx/0SRfaodFi8uzDHq53VPer5iGPkbuKJZUt4Cx4VRgCp63Ar6xd+XF5MbfM3X2FQaPDg+Y3FUQWubgu/VjWvbqqx/hSWruIt7wR3FRlj3+YUwy88jikVh1B6dqsY8HGOc+1MLfOSDg00tn2IpM9m60gEcn6Go3P94c+oodjjHUUxm98/WgRGzcdaqytU8zfSqshqJCI26VqaP/qcHpniso1sWBC26djilDcaL3HHQc1FdSAA5xTSxznNUbuUnitGxkNzIXOB0qWyjXOWqso3NWjbRgoKhbiRYCrxjFRSt6CpioXj361Ulb5uapjFh/1tfZng+9VvA3hUFh/yDoB/44BXxjAf39fTXgiz1W58G6LMkxCC0j8segArmrxco6FwTbPpXwwYmtVO5enrW5O0Swn5h09a+frHWfElggRZlYD1p134t8TupUzIo9qxUGjTkZ7XbzRmY4YfnVuWaNUPzr09a+d18TeIoW3faQfrRceNPELIV89B71qloQ6bPVtf1AJPgOvX1rOivt7f6xfzrx6813WJnLyXWTVca7qiHi5FZOm2y0rH0BZ3A8sZkXr610WnyJ5fLr+dfMK+LNZjGBcCrEXxB8QQjaLhSPerjFomUbn0drM0Ytn/AHi/nXlOtzK16/7xevrXn9/4/wBeuYyjTqo9q5+fXNSkYs1ySTRKLYRjY9a01laTmZfzrr9DaPz1/eKfxr5vTXNRhfclwauQ+NNcgO6OcA0lTZTaPriCSIRL+8Xp61keI7iIRH96n5181j4meJlTb5yn3qhdeOvEV1nzbnNXyMysdx8SbmIxsFkU/jXj2pMCx5FXL6+vr5y085P41TNoG+81Q6LZadjo/hYR9vm5HT+lFZGmmSwkL282wnriihUWluDOAGp04anXtEfgHQGP/Hon5VMPh1oDH/j1X8q19mzH2qPFV1OpBqIr2xPhroJH/HstX7P4Y+H3YbrVfypezY/aI8ITUakXUvevpOy+Evhl1GbJPyp0vwj8M+cB9kTHoBU8rBzPm3+0vej+0/evrfQfhD4R2jdpkLcd1zSeIPg34QMZaPT4k/3VxTcGL2nkfJP9p+9L/anvXv0vwj0AXDKlvx9KU/CXQgc/Z1/KpsXc8B/tQ+v604aqfX9a+jdP+F3hwECSxib6rWzB8KfCbDnToP8AvmpbKR8tjVj/AHqcNWb+9X1FN8JPCu0kWEQ/CuO8TfDHQLcOYoFUY7CmrsHKx4nHrDD+KuX8TXbXeptIxzhQor0jVPCtlbzMsfQGvLdS2/bpz/CHYD8DW1JakOVyFeme1NlXkEUBx+NMlmA4GM10CEdgM1Tu2PJ6VId7Ekc1HcIxX5uKlgQWTH7Uua0HUr9KzYjsmT/erXJynNKIhkTc1ODmqy8NUqt61aGTZpm7bKrUKevFRytk0MC2Tl/esfVbgzTeWp+Vf1NW7268q1GPvuMD6etZlrHvfNRJ9ALVjHt6itFduagiAXgipMAjg1SQDm+6e+Kh5DH3zTwpAyKaMdD1pgD469+abI/yevWkLYO01Bv/AIe1AhVbikZ+aQn5RUb0hDJGqBzzUjVEetZsAA3MF9TWvbDC5PQVlQLunUVoSS+Wm0GnDuUPmmHQGqz7W571Ez7jzQGIxTuIsQRjNaCAKoA7mqdkpblhxVlW+b2FUgQ6Z9q1SLbs0tzJk4qJT1zUtjJIuJM19AeDvHS6f4N0uz4zDbhOvpXz/FzX2X8EPh1oer/C/QNQvdPilluLYszMvJ+dqxqy5UaU3ZnnNz8QGbOMfnWbceN5n6MPzr6Yi+EHhNh/yC7f/viorv4PeFAh26bAD/u1gqr7GrkfLk3i64Y/f/Wqsvii4b/lp+tfUEXwb8Ks+TYRf981dX4N+EfL+bTID/wGtOZ2MvaHyW/iKc/x1G2vTH+P9a+sm+D/AIR5H9lwflUP/Cm/CJOf7Pi/KoVV9i7nygdclPV/1qNtak/vfrX1m3wf8Ikhf7PhA/3asQ/B7wbCmV02At7rmrTbM3UsfIJ1h/7360xtYb+9X1brvwg8KSREx2MMbf7K4rkZfg9ou44jTH0pSnYqMm+h8+nV2/vUw6u396voNPgxobN80Oa1bD4L+H8gfZUP1FYuvboaqFz5lOsNn71NOryf3v1r62i+DfhpI/m022b6rWL4i+FPhuGFimm26fRaFXb6CcbHzEdak/vUw61L/ert/GnhHTLCZhBGq89q4u402BOmK257GXMiL+25f71FWtH0e0vJmSSTZiipddIpJs+hbdfmFaMMLt0U0yzVdw+UflW9YKvHyj8q2bOdIp29lI2PlNa9jp7KQSprTtFXA+UflWnCox0H5VHMy1Egs4tqjjFK65nFXO1Vz/x8U4kyOh0SP5R9Kfq0e5DUmi/6sfSn6n90/StJbGaOXjsQ0rE06TThjir0X3mqU9K50dPQyBY7TUqIVPWrslRADd0FaJXM3KxGFLA9TXI+MID5LnaelegW6rj7o/KuX8ZgfZn4HStFFIzlJnzn4lby5Z2PYE14XOwZ2LHkkmvb/HPEeoY4/dv/ACNeFXVVDqOIyRWHI5FQPu/u1ZgJyKmcDd0HWtLFlSB5AeEzTNQk9etXP4vxrJvz++b60nogK+ec1tIcoPesTtWzbf8AHuv0FRTAeVxikB69aefuimD7prQB4aoZGy2Kc3Q1BP8A6t/900mwKd1KZpyf4Rwv0q3boEQZH4iqUP3vwrQtun5fzpRETKTn1p4IAHy4qHvUsPb6VQxQRg4P51C8nUdz0qV/9W31/pVWTv8AX+lAgds9ab9fzpB0/Kk/5Z/iKBCtUTnipG+6ahbrSYDG61Gae3WmdqhjJ7JfnZ/TgU6Vtzc0W3/HsfrUa9RTWwD44WboKsrbKvzSNjFT24G0cVBMSZueaqwEqsWAWPhfWiVwi7VqROIxjiqTfepsY05ZqdtwtOWlf+lQJC2x+cCv0e/Z/s0i+DPhMY66bG358/1r834f9aPrX6U/A/8A5I74T/7BMH/oIrnrvRGkNztAqrUF1tK4oJqvMTWECpMdFGuM0+WREj61CCdtVbv/AFRro6GHUinv4lJAIzVN785+Uis+f/XtTogN3SuZysbpXL6XDOR81aEA3JyaoWoHHArVhHyCoVVlezRn6hC0g2jNUFsFHWugnHy1k3ZPPJrCpNtm8IoiSCGPripUuLeI9RWNeO/95vzrB1CSTn94351lzGnKdjea1bRKf3i/nXE+LdejeFljYH8a5zW5pcf61+v941z967spyzHjua6qTuznraI4vx5ceZIzeprz+7fOa7Lxr/WuHue9dU9jmiV1neF9yNg0VBJ3orFpM2R//9k="/>
          <p:cNvSpPr>
            <a:spLocks noChangeAspect="1" noChangeArrowheads="1"/>
          </p:cNvSpPr>
          <p:nvPr/>
        </p:nvSpPr>
        <p:spPr bwMode="auto">
          <a:xfrm>
            <a:off x="36512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a:extLst>
              <a:ext uri="{FF2B5EF4-FFF2-40B4-BE49-F238E27FC236}">
                <a16:creationId xmlns:a16="http://schemas.microsoft.com/office/drawing/2014/main" id="{C0B8E770-5C7A-1046-B405-7DC8907BA152}"/>
              </a:ext>
            </a:extLst>
          </p:cNvPr>
          <p:cNvSpPr/>
          <p:nvPr/>
        </p:nvSpPr>
        <p:spPr>
          <a:xfrm>
            <a:off x="939800" y="4445000"/>
            <a:ext cx="6114143"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198E28C4-7332-C64F-A4D7-100F85261B99}"/>
              </a:ext>
            </a:extLst>
          </p:cNvPr>
          <p:cNvSpPr/>
          <p:nvPr/>
        </p:nvSpPr>
        <p:spPr>
          <a:xfrm>
            <a:off x="3054626" y="2432220"/>
            <a:ext cx="8197574"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53B30A6-8536-D74D-91C1-44D094EF738E}"/>
              </a:ext>
            </a:extLst>
          </p:cNvPr>
          <p:cNvSpPr/>
          <p:nvPr/>
        </p:nvSpPr>
        <p:spPr>
          <a:xfrm>
            <a:off x="1261865" y="419440"/>
            <a:ext cx="1771711"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DCCD10C7-DD5F-784D-AF21-A52023E0AEAC}"/>
              </a:ext>
            </a:extLst>
          </p:cNvPr>
          <p:cNvSpPr/>
          <p:nvPr/>
        </p:nvSpPr>
        <p:spPr>
          <a:xfrm>
            <a:off x="7074994" y="4492710"/>
            <a:ext cx="3891962" cy="2108200"/>
          </a:xfrm>
          <a:prstGeom prst="rect">
            <a:avLst/>
          </a:prstGeom>
          <a:solidFill>
            <a:srgbClr val="FFFFFF">
              <a:alpha val="74902"/>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3">
            <a:extLst>
              <a:ext uri="{FF2B5EF4-FFF2-40B4-BE49-F238E27FC236}">
                <a16:creationId xmlns:a16="http://schemas.microsoft.com/office/drawing/2014/main" id="{6DBFD1AC-6EA7-4E0E-9FED-B20F4E49F46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510741" y="-1293359"/>
            <a:ext cx="6100769" cy="8138427"/>
          </a:xfrm>
          <a:prstGeom prst="rect">
            <a:avLst/>
          </a:prstGeom>
        </p:spPr>
      </p:pic>
      <p:pic>
        <p:nvPicPr>
          <p:cNvPr id="3" name="Picture 3">
            <a:extLst>
              <a:ext uri="{FF2B5EF4-FFF2-40B4-BE49-F238E27FC236}">
                <a16:creationId xmlns:a16="http://schemas.microsoft.com/office/drawing/2014/main" id="{F60C4111-04C1-4DE2-BDD0-85C85C7C3487}"/>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0" y="-1293359"/>
            <a:ext cx="6510741" cy="8138427"/>
          </a:xfrm>
          <a:prstGeom prst="rect">
            <a:avLst/>
          </a:prstGeom>
        </p:spPr>
      </p:pic>
      <p:sp>
        <p:nvSpPr>
          <p:cNvPr id="5" name="Rectangle 4">
            <a:extLst>
              <a:ext uri="{FF2B5EF4-FFF2-40B4-BE49-F238E27FC236}">
                <a16:creationId xmlns:a16="http://schemas.microsoft.com/office/drawing/2014/main" id="{75B9056D-899C-0940-8BB1-19E65CD455BB}"/>
              </a:ext>
            </a:extLst>
          </p:cNvPr>
          <p:cNvSpPr/>
          <p:nvPr/>
        </p:nvSpPr>
        <p:spPr>
          <a:xfrm>
            <a:off x="0" y="6109252"/>
            <a:ext cx="12192000" cy="7487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DEC1F95-C157-4B49-ABC6-E6E97E968A86}"/>
              </a:ext>
            </a:extLst>
          </p:cNvPr>
          <p:cNvSpPr>
            <a:spLocks noGrp="1"/>
          </p:cNvSpPr>
          <p:nvPr>
            <p:ph type="title"/>
          </p:nvPr>
        </p:nvSpPr>
        <p:spPr>
          <a:xfrm>
            <a:off x="1502327" y="4401379"/>
            <a:ext cx="9425885" cy="1868556"/>
          </a:xfrm>
          <a:solidFill>
            <a:schemeClr val="bg1"/>
          </a:solidFill>
          <a:ln>
            <a:noFill/>
          </a:ln>
        </p:spPr>
        <p:txBody>
          <a:bodyPr>
            <a:normAutofit/>
          </a:bodyPr>
          <a:lstStyle/>
          <a:p>
            <a:pPr algn="ctr"/>
            <a:r>
              <a:rPr lang="en-US" sz="3600" b="1" dirty="0">
                <a:solidFill>
                  <a:srgbClr val="36557C"/>
                </a:solidFill>
                <a:latin typeface="Arial" panose="020B0604020202020204" pitchFamily="34" charset="0"/>
                <a:cs typeface="Arial" panose="020B0604020202020204" pitchFamily="34" charset="0"/>
              </a:rPr>
              <a:t>MODULE 1:</a:t>
            </a:r>
            <a:br>
              <a:rPr lang="en-US" sz="3600" dirty="0">
                <a:latin typeface="Arial" panose="020B0604020202020204" pitchFamily="34" charset="0"/>
                <a:cs typeface="Arial" panose="020B0604020202020204" pitchFamily="34" charset="0"/>
              </a:rPr>
            </a:br>
            <a:r>
              <a:rPr lang="en-US" sz="3600" dirty="0">
                <a:solidFill>
                  <a:srgbClr val="36557C"/>
                </a:solidFill>
                <a:latin typeface="Arial" panose="020B0604020202020204" pitchFamily="34" charset="0"/>
                <a:cs typeface="Arial" panose="020B0604020202020204" pitchFamily="34" charset="0"/>
              </a:rPr>
              <a:t>Understanding the Psychobiology of Stress &amp; Wellbeing</a:t>
            </a:r>
          </a:p>
        </p:txBody>
      </p:sp>
      <p:sp>
        <p:nvSpPr>
          <p:cNvPr id="4" name="Rectangle 3">
            <a:extLst>
              <a:ext uri="{FF2B5EF4-FFF2-40B4-BE49-F238E27FC236}">
                <a16:creationId xmlns:a16="http://schemas.microsoft.com/office/drawing/2014/main" id="{4AAA1099-1040-A74C-A726-400BF0138DA1}"/>
              </a:ext>
            </a:extLst>
          </p:cNvPr>
          <p:cNvSpPr/>
          <p:nvPr/>
        </p:nvSpPr>
        <p:spPr>
          <a:xfrm>
            <a:off x="1502326" y="4403035"/>
            <a:ext cx="9425885" cy="2077278"/>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25007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ight Triangle 4">
            <a:extLst>
              <a:ext uri="{FF2B5EF4-FFF2-40B4-BE49-F238E27FC236}">
                <a16:creationId xmlns:a16="http://schemas.microsoft.com/office/drawing/2014/main" id="{B5956B6C-2A30-194B-B5BE-8B7B308ECF94}"/>
              </a:ext>
            </a:extLst>
          </p:cNvPr>
          <p:cNvSpPr/>
          <p:nvPr/>
        </p:nvSpPr>
        <p:spPr>
          <a:xfrm>
            <a:off x="413600" y="624642"/>
            <a:ext cx="5221357" cy="5857461"/>
          </a:xfrm>
          <a:prstGeom prst="rtTriangle">
            <a:avLst/>
          </a:prstGeom>
          <a:solidFill>
            <a:srgbClr val="6A4A6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Our Hopes for Today</a:t>
            </a:r>
          </a:p>
        </p:txBody>
      </p:sp>
      <p:grpSp>
        <p:nvGrpSpPr>
          <p:cNvPr id="21" name="Group 20">
            <a:extLst>
              <a:ext uri="{FF2B5EF4-FFF2-40B4-BE49-F238E27FC236}">
                <a16:creationId xmlns:a16="http://schemas.microsoft.com/office/drawing/2014/main" id="{C6623CE6-665D-8B43-8250-6A964DFC437D}"/>
              </a:ext>
            </a:extLst>
          </p:cNvPr>
          <p:cNvGrpSpPr/>
          <p:nvPr/>
        </p:nvGrpSpPr>
        <p:grpSpPr>
          <a:xfrm>
            <a:off x="2191049" y="1974685"/>
            <a:ext cx="7809901" cy="584775"/>
            <a:chOff x="838200" y="1231611"/>
            <a:chExt cx="7809901" cy="584775"/>
          </a:xfrm>
        </p:grpSpPr>
        <p:grpSp>
          <p:nvGrpSpPr>
            <p:cNvPr id="9" name="Group 8">
              <a:extLst>
                <a:ext uri="{FF2B5EF4-FFF2-40B4-BE49-F238E27FC236}">
                  <a16:creationId xmlns:a16="http://schemas.microsoft.com/office/drawing/2014/main" id="{55B89C9F-C3E3-0A46-8F25-7A268D2BAD1A}"/>
                </a:ext>
              </a:extLst>
            </p:cNvPr>
            <p:cNvGrpSpPr/>
            <p:nvPr/>
          </p:nvGrpSpPr>
          <p:grpSpPr>
            <a:xfrm>
              <a:off x="838200" y="1258956"/>
              <a:ext cx="6887817" cy="530087"/>
              <a:chOff x="1000539" y="1470991"/>
              <a:chExt cx="7036905" cy="530087"/>
            </a:xfrm>
          </p:grpSpPr>
          <p:sp>
            <p:nvSpPr>
              <p:cNvPr id="6" name="Rectangle 5">
                <a:extLst>
                  <a:ext uri="{FF2B5EF4-FFF2-40B4-BE49-F238E27FC236}">
                    <a16:creationId xmlns:a16="http://schemas.microsoft.com/office/drawing/2014/main" id="{0A5A160B-9BF8-D441-A3CD-638055F24309}"/>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b="0">
                  <a:effectLst/>
                </a:endParaRPr>
              </a:p>
              <a:p>
                <a:pPr algn="ctr"/>
                <a:endParaRPr lang="en-US">
                  <a:solidFill>
                    <a:schemeClr val="tx1"/>
                  </a:solidFill>
                </a:endParaRPr>
              </a:p>
            </p:txBody>
          </p:sp>
          <p:sp>
            <p:nvSpPr>
              <p:cNvPr id="7" name="Oval 6">
                <a:extLst>
                  <a:ext uri="{FF2B5EF4-FFF2-40B4-BE49-F238E27FC236}">
                    <a16:creationId xmlns:a16="http://schemas.microsoft.com/office/drawing/2014/main" id="{E15C4491-5A26-6249-8108-9565687FA90F}"/>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ACDFFFB-A08E-264F-A3F0-6E7F7BAAA393}"/>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TextBox 17">
              <a:extLst>
                <a:ext uri="{FF2B5EF4-FFF2-40B4-BE49-F238E27FC236}">
                  <a16:creationId xmlns:a16="http://schemas.microsoft.com/office/drawing/2014/main" id="{0AA1D351-4AFE-4148-9A09-B2BA5769F503}"/>
                </a:ext>
              </a:extLst>
            </p:cNvPr>
            <p:cNvSpPr txBox="1"/>
            <p:nvPr/>
          </p:nvSpPr>
          <p:spPr>
            <a:xfrm>
              <a:off x="1224700" y="1231611"/>
              <a:ext cx="7423401" cy="584775"/>
            </a:xfrm>
            <a:prstGeom prst="rect">
              <a:avLst/>
            </a:prstGeom>
            <a:noFill/>
          </p:spPr>
          <p:txBody>
            <a:bodyPr wrap="square" rtlCol="0">
              <a:spAutoFit/>
            </a:bodyPr>
            <a:lstStyle/>
            <a:p>
              <a:r>
                <a:rPr lang="en-US" sz="1600"/>
                <a:t>Define stress &amp; articulate both its detrimental &amp; optimal effects on </a:t>
              </a:r>
            </a:p>
            <a:p>
              <a:r>
                <a:rPr lang="en-US" sz="1600"/>
                <a:t>our performance &amp; life.</a:t>
              </a:r>
            </a:p>
          </p:txBody>
        </p:sp>
      </p:grpSp>
      <p:grpSp>
        <p:nvGrpSpPr>
          <p:cNvPr id="22" name="Group 21">
            <a:extLst>
              <a:ext uri="{FF2B5EF4-FFF2-40B4-BE49-F238E27FC236}">
                <a16:creationId xmlns:a16="http://schemas.microsoft.com/office/drawing/2014/main" id="{6B25E367-314A-3F4C-9663-02F44BBE8556}"/>
              </a:ext>
            </a:extLst>
          </p:cNvPr>
          <p:cNvGrpSpPr/>
          <p:nvPr/>
        </p:nvGrpSpPr>
        <p:grpSpPr>
          <a:xfrm>
            <a:off x="2982867" y="3260986"/>
            <a:ext cx="7858539" cy="584775"/>
            <a:chOff x="1630018" y="2517912"/>
            <a:chExt cx="7858539" cy="584775"/>
          </a:xfrm>
        </p:grpSpPr>
        <p:grpSp>
          <p:nvGrpSpPr>
            <p:cNvPr id="10" name="Group 9">
              <a:extLst>
                <a:ext uri="{FF2B5EF4-FFF2-40B4-BE49-F238E27FC236}">
                  <a16:creationId xmlns:a16="http://schemas.microsoft.com/office/drawing/2014/main" id="{ED5FD4F2-AD79-7C45-B17D-2E5399887143}"/>
                </a:ext>
              </a:extLst>
            </p:cNvPr>
            <p:cNvGrpSpPr/>
            <p:nvPr/>
          </p:nvGrpSpPr>
          <p:grpSpPr>
            <a:xfrm>
              <a:off x="1630018" y="2517912"/>
              <a:ext cx="7858539" cy="530087"/>
              <a:chOff x="1000539" y="1470991"/>
              <a:chExt cx="7036905" cy="530087"/>
            </a:xfrm>
          </p:grpSpPr>
          <p:sp>
            <p:nvSpPr>
              <p:cNvPr id="11" name="Rectangle 10">
                <a:extLst>
                  <a:ext uri="{FF2B5EF4-FFF2-40B4-BE49-F238E27FC236}">
                    <a16:creationId xmlns:a16="http://schemas.microsoft.com/office/drawing/2014/main" id="{641ECD38-3676-0F4F-876D-C074D2E5BB28}"/>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0E961321-5F40-374C-B619-1D4F0F8BE4AB}"/>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373F9387-DC7C-5249-9EC9-BD20C284230A}"/>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TextBox 18">
              <a:extLst>
                <a:ext uri="{FF2B5EF4-FFF2-40B4-BE49-F238E27FC236}">
                  <a16:creationId xmlns:a16="http://schemas.microsoft.com/office/drawing/2014/main" id="{EBE96CF9-C8E7-4240-8BB2-77EB1EF008A6}"/>
                </a:ext>
              </a:extLst>
            </p:cNvPr>
            <p:cNvSpPr txBox="1"/>
            <p:nvPr/>
          </p:nvSpPr>
          <p:spPr>
            <a:xfrm>
              <a:off x="2014328" y="2517912"/>
              <a:ext cx="7288697" cy="584775"/>
            </a:xfrm>
            <a:prstGeom prst="rect">
              <a:avLst/>
            </a:prstGeom>
            <a:noFill/>
          </p:spPr>
          <p:txBody>
            <a:bodyPr wrap="square" rtlCol="0">
              <a:spAutoFit/>
            </a:bodyPr>
            <a:lstStyle/>
            <a:p>
              <a:r>
                <a:rPr lang="en-US" sz="1600" dirty="0"/>
                <a:t>Define the dimensions of wellbeing and resilience and connect them to identities as educators.</a:t>
              </a:r>
            </a:p>
          </p:txBody>
        </p:sp>
      </p:grpSp>
      <p:grpSp>
        <p:nvGrpSpPr>
          <p:cNvPr id="23" name="Group 22">
            <a:extLst>
              <a:ext uri="{FF2B5EF4-FFF2-40B4-BE49-F238E27FC236}">
                <a16:creationId xmlns:a16="http://schemas.microsoft.com/office/drawing/2014/main" id="{F18DE158-E0CF-0A4B-AFE4-122B5FF3B9E0}"/>
              </a:ext>
            </a:extLst>
          </p:cNvPr>
          <p:cNvGrpSpPr/>
          <p:nvPr/>
        </p:nvGrpSpPr>
        <p:grpSpPr>
          <a:xfrm>
            <a:off x="4016536" y="4560424"/>
            <a:ext cx="7739269" cy="584775"/>
            <a:chOff x="2663687" y="3817350"/>
            <a:chExt cx="7739269" cy="584775"/>
          </a:xfrm>
        </p:grpSpPr>
        <p:grpSp>
          <p:nvGrpSpPr>
            <p:cNvPr id="14" name="Group 13">
              <a:extLst>
                <a:ext uri="{FF2B5EF4-FFF2-40B4-BE49-F238E27FC236}">
                  <a16:creationId xmlns:a16="http://schemas.microsoft.com/office/drawing/2014/main" id="{63B6C802-B30B-D242-B7EC-5F265C6E9457}"/>
                </a:ext>
              </a:extLst>
            </p:cNvPr>
            <p:cNvGrpSpPr/>
            <p:nvPr/>
          </p:nvGrpSpPr>
          <p:grpSpPr>
            <a:xfrm>
              <a:off x="2663687" y="3817350"/>
              <a:ext cx="7739269" cy="530087"/>
              <a:chOff x="1000539" y="1470991"/>
              <a:chExt cx="7036905" cy="530087"/>
            </a:xfrm>
          </p:grpSpPr>
          <p:sp>
            <p:nvSpPr>
              <p:cNvPr id="15" name="Rectangle 14">
                <a:extLst>
                  <a:ext uri="{FF2B5EF4-FFF2-40B4-BE49-F238E27FC236}">
                    <a16:creationId xmlns:a16="http://schemas.microsoft.com/office/drawing/2014/main" id="{E62B389E-6B63-F84C-8A2D-810F932B9524}"/>
                  </a:ext>
                </a:extLst>
              </p:cNvPr>
              <p:cNvSpPr/>
              <p:nvPr/>
            </p:nvSpPr>
            <p:spPr>
              <a:xfrm>
                <a:off x="1417983" y="1470991"/>
                <a:ext cx="6255026" cy="530087"/>
              </a:xfrm>
              <a:prstGeom prst="rect">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a:extLst>
                  <a:ext uri="{FF2B5EF4-FFF2-40B4-BE49-F238E27FC236}">
                    <a16:creationId xmlns:a16="http://schemas.microsoft.com/office/drawing/2014/main" id="{F6555FA4-2800-2F4F-9BD0-9A8F0CC8CCAC}"/>
                  </a:ext>
                </a:extLst>
              </p:cNvPr>
              <p:cNvSpPr/>
              <p:nvPr/>
            </p:nvSpPr>
            <p:spPr>
              <a:xfrm>
                <a:off x="1000539"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F642E287-2755-1643-A75C-60FDDCF670B2}"/>
                  </a:ext>
                </a:extLst>
              </p:cNvPr>
              <p:cNvSpPr/>
              <p:nvPr/>
            </p:nvSpPr>
            <p:spPr>
              <a:xfrm>
                <a:off x="7202557" y="1470991"/>
                <a:ext cx="834887" cy="530087"/>
              </a:xfrm>
              <a:prstGeom prst="ellipse">
                <a:avLst/>
              </a:prstGeom>
              <a:solidFill>
                <a:srgbClr val="B2CE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0" name="TextBox 19">
              <a:extLst>
                <a:ext uri="{FF2B5EF4-FFF2-40B4-BE49-F238E27FC236}">
                  <a16:creationId xmlns:a16="http://schemas.microsoft.com/office/drawing/2014/main" id="{0C41A5BD-32D1-1C4C-902A-16D3AA12C648}"/>
                </a:ext>
              </a:extLst>
            </p:cNvPr>
            <p:cNvSpPr txBox="1"/>
            <p:nvPr/>
          </p:nvSpPr>
          <p:spPr>
            <a:xfrm>
              <a:off x="3015352" y="3817350"/>
              <a:ext cx="6581167" cy="584775"/>
            </a:xfrm>
            <a:prstGeom prst="rect">
              <a:avLst/>
            </a:prstGeom>
            <a:noFill/>
          </p:spPr>
          <p:txBody>
            <a:bodyPr wrap="square" rtlCol="0">
              <a:spAutoFit/>
            </a:bodyPr>
            <a:lstStyle/>
            <a:p>
              <a:r>
                <a:rPr lang="en-US" sz="1600"/>
                <a:t>Set an initial intention for how you plan to use this training and what you hope to get out of it.</a:t>
              </a:r>
            </a:p>
          </p:txBody>
        </p:sp>
      </p:grpSp>
      <p:cxnSp>
        <p:nvCxnSpPr>
          <p:cNvPr id="25" name="Straight Connector 24">
            <a:extLst>
              <a:ext uri="{FF2B5EF4-FFF2-40B4-BE49-F238E27FC236}">
                <a16:creationId xmlns:a16="http://schemas.microsoft.com/office/drawing/2014/main" id="{91E7C3C7-378E-9F48-9F8D-5DDCC1B56C88}"/>
              </a:ext>
            </a:extLst>
          </p:cNvPr>
          <p:cNvCxnSpPr>
            <a:cxnSpLocks/>
          </p:cNvCxnSpPr>
          <p:nvPr/>
        </p:nvCxnSpPr>
        <p:spPr>
          <a:xfrm>
            <a:off x="1692357" y="973451"/>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CCA5CF13-3B21-454B-A06B-A2266C5A54EE}"/>
              </a:ext>
            </a:extLst>
          </p:cNvPr>
          <p:cNvSpPr>
            <a:spLocks noGrp="1"/>
          </p:cNvSpPr>
          <p:nvPr>
            <p:ph type="title"/>
          </p:nvPr>
        </p:nvSpPr>
        <p:spPr>
          <a:xfrm>
            <a:off x="4955218" y="335018"/>
            <a:ext cx="3463568" cy="1304649"/>
          </a:xfrm>
          <a:solidFill>
            <a:schemeClr val="bg1"/>
          </a:solidFill>
        </p:spPr>
        <p:txBody>
          <a:bodyPr>
            <a:normAutofit/>
          </a:bodyPr>
          <a:lstStyle/>
          <a:p>
            <a:pPr algn="ctr"/>
            <a:r>
              <a:rPr lang="en-US" sz="3200" dirty="0"/>
              <a:t>Psychoeducation</a:t>
            </a:r>
          </a:p>
        </p:txBody>
      </p:sp>
    </p:spTree>
    <p:extLst>
      <p:ext uri="{BB962C8B-B14F-4D97-AF65-F5344CB8AC3E}">
        <p14:creationId xmlns:p14="http://schemas.microsoft.com/office/powerpoint/2010/main" val="35808688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5D5CC-E9DE-4CED-99DB-F001FED65226}"/>
              </a:ext>
            </a:extLst>
          </p:cNvPr>
          <p:cNvSpPr>
            <a:spLocks noGrp="1"/>
          </p:cNvSpPr>
          <p:nvPr>
            <p:ph idx="1"/>
          </p:nvPr>
        </p:nvSpPr>
        <p:spPr>
          <a:xfrm>
            <a:off x="7086600" y="1600200"/>
            <a:ext cx="4495800" cy="4351338"/>
          </a:xfrm>
        </p:spPr>
        <p:txBody>
          <a:bodyPr>
            <a:normAutofit/>
          </a:bodyPr>
          <a:lstStyle/>
          <a:p>
            <a:pPr marL="0" indent="0">
              <a:buNone/>
            </a:pPr>
            <a:r>
              <a:rPr lang="en-US"/>
              <a:t>STRESS:</a:t>
            </a:r>
          </a:p>
          <a:p>
            <a:pPr marL="0" indent="0">
              <a:buNone/>
            </a:pPr>
            <a:endParaRPr lang="en-US" sz="2000"/>
          </a:p>
          <a:p>
            <a:pPr marL="0" indent="0">
              <a:buNone/>
            </a:pPr>
            <a:r>
              <a:rPr lang="en-US" sz="2000"/>
              <a:t>      An unavoidable fact of life</a:t>
            </a:r>
          </a:p>
          <a:p>
            <a:pPr marL="0" indent="0">
              <a:buNone/>
            </a:pPr>
            <a:endParaRPr lang="en-US" sz="2000"/>
          </a:p>
          <a:p>
            <a:pPr marL="0" indent="0">
              <a:buNone/>
            </a:pPr>
            <a:r>
              <a:rPr lang="en-US" sz="2000"/>
              <a:t>      In the eye of the beholder</a:t>
            </a:r>
          </a:p>
          <a:p>
            <a:pPr marL="0" indent="0">
              <a:buNone/>
            </a:pPr>
            <a:endParaRPr lang="en-US" sz="2000"/>
          </a:p>
          <a:p>
            <a:pPr marL="0" indent="0">
              <a:buNone/>
            </a:pPr>
            <a:r>
              <a:rPr lang="en-US" sz="2000"/>
              <a:t>      Can be adaptive</a:t>
            </a:r>
          </a:p>
          <a:p>
            <a:pPr marL="0" indent="0">
              <a:buNone/>
            </a:pPr>
            <a:endParaRPr lang="en-US" sz="2000"/>
          </a:p>
          <a:p>
            <a:pPr marL="0" indent="0">
              <a:buNone/>
            </a:pPr>
            <a:r>
              <a:rPr lang="en-US" sz="2000"/>
              <a:t>      Can affect health/wellbeing</a:t>
            </a:r>
          </a:p>
        </p:txBody>
      </p:sp>
      <p:pic>
        <p:nvPicPr>
          <p:cNvPr id="6" name="Picture 5" descr="A picture containing person, person, holding, girl&#10;&#10;Description automatically generated">
            <a:extLst>
              <a:ext uri="{FF2B5EF4-FFF2-40B4-BE49-F238E27FC236}">
                <a16:creationId xmlns:a16="http://schemas.microsoft.com/office/drawing/2014/main" id="{AC3EF316-E902-EC4F-92D4-E47692A6C2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526"/>
          <a:stretch/>
        </p:blipFill>
        <p:spPr>
          <a:xfrm>
            <a:off x="736312" y="1524000"/>
            <a:ext cx="5359688" cy="4038600"/>
          </a:xfrm>
          <a:prstGeom prst="rect">
            <a:avLst/>
          </a:prstGeom>
          <a:ln w="127000" cap="sq">
            <a:solidFill>
              <a:srgbClr val="36557C"/>
            </a:solidFill>
            <a:miter lim="800000"/>
          </a:ln>
          <a:effectLst>
            <a:outerShdw blurRad="57150" dist="50800" dir="2700000" algn="tl" rotWithShape="0">
              <a:srgbClr val="000000">
                <a:alpha val="40000"/>
              </a:srgbClr>
            </a:outerShdw>
          </a:effectLst>
        </p:spPr>
      </p:pic>
      <p:sp>
        <p:nvSpPr>
          <p:cNvPr id="9" name="Oval 8">
            <a:extLst>
              <a:ext uri="{FF2B5EF4-FFF2-40B4-BE49-F238E27FC236}">
                <a16:creationId xmlns:a16="http://schemas.microsoft.com/office/drawing/2014/main" id="{D10C6A12-9084-9245-AAF1-1E38640088F8}"/>
              </a:ext>
            </a:extLst>
          </p:cNvPr>
          <p:cNvSpPr/>
          <p:nvPr/>
        </p:nvSpPr>
        <p:spPr>
          <a:xfrm>
            <a:off x="7137112" y="2590800"/>
            <a:ext cx="228600" cy="2286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B21DF4DF-082A-5F43-AB94-1130F234D229}"/>
              </a:ext>
            </a:extLst>
          </p:cNvPr>
          <p:cNvSpPr/>
          <p:nvPr/>
        </p:nvSpPr>
        <p:spPr>
          <a:xfrm>
            <a:off x="7137112" y="3401028"/>
            <a:ext cx="228600" cy="2286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9A5D34B4-6041-164F-BAD3-7C37796EEEB0}"/>
              </a:ext>
            </a:extLst>
          </p:cNvPr>
          <p:cNvSpPr/>
          <p:nvPr/>
        </p:nvSpPr>
        <p:spPr>
          <a:xfrm>
            <a:off x="7137112" y="4191000"/>
            <a:ext cx="228600" cy="2286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4F9753DB-1B84-A146-8D88-068B820F4761}"/>
              </a:ext>
            </a:extLst>
          </p:cNvPr>
          <p:cNvSpPr/>
          <p:nvPr/>
        </p:nvSpPr>
        <p:spPr>
          <a:xfrm>
            <a:off x="7137112" y="5029200"/>
            <a:ext cx="228600" cy="2286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tle 1">
            <a:extLst>
              <a:ext uri="{FF2B5EF4-FFF2-40B4-BE49-F238E27FC236}">
                <a16:creationId xmlns:a16="http://schemas.microsoft.com/office/drawing/2014/main" id="{B682B6F7-ACE7-4D4D-97EC-53FD20EE9CB1}"/>
              </a:ext>
            </a:extLst>
          </p:cNvPr>
          <p:cNvSpPr txBox="1">
            <a:spLocks/>
          </p:cNvSpPr>
          <p:nvPr/>
        </p:nvSpPr>
        <p:spPr>
          <a:xfrm>
            <a:off x="4093779" y="138527"/>
            <a:ext cx="4004441"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dirty="0">
                <a:latin typeface="Arial" panose="020B0604020202020204" pitchFamily="34" charset="0"/>
                <a:cs typeface="Arial" panose="020B0604020202020204" pitchFamily="34" charset="0"/>
              </a:rPr>
              <a:t>Psychoeducation</a:t>
            </a:r>
          </a:p>
        </p:txBody>
      </p:sp>
    </p:spTree>
    <p:extLst>
      <p:ext uri="{BB962C8B-B14F-4D97-AF65-F5344CB8AC3E}">
        <p14:creationId xmlns:p14="http://schemas.microsoft.com/office/powerpoint/2010/main" val="143612268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275D5CC-E9DE-4CED-99DB-F001FED65226}"/>
              </a:ext>
            </a:extLst>
          </p:cNvPr>
          <p:cNvSpPr>
            <a:spLocks noGrp="1"/>
          </p:cNvSpPr>
          <p:nvPr>
            <p:ph idx="1"/>
          </p:nvPr>
        </p:nvSpPr>
        <p:spPr>
          <a:xfrm>
            <a:off x="7010400" y="1371600"/>
            <a:ext cx="4495800" cy="4351338"/>
          </a:xfrm>
        </p:spPr>
        <p:txBody>
          <a:bodyPr>
            <a:normAutofit lnSpcReduction="10000"/>
          </a:bodyPr>
          <a:lstStyle/>
          <a:p>
            <a:pPr marL="0" indent="0">
              <a:buNone/>
            </a:pPr>
            <a:r>
              <a:rPr lang="en-US"/>
              <a:t>Key Terms</a:t>
            </a:r>
          </a:p>
          <a:p>
            <a:pPr marL="0" indent="0">
              <a:buNone/>
            </a:pPr>
            <a:endParaRPr lang="en-US" sz="2000"/>
          </a:p>
          <a:p>
            <a:pPr marL="0" indent="0">
              <a:buNone/>
            </a:pPr>
            <a:r>
              <a:rPr lang="en-US" sz="2000" i="1"/>
              <a:t>Fight-flight-freeze</a:t>
            </a:r>
          </a:p>
          <a:p>
            <a:pPr marL="0" indent="0">
              <a:buNone/>
            </a:pPr>
            <a:endParaRPr lang="en-US" sz="2000"/>
          </a:p>
          <a:p>
            <a:pPr marL="0" indent="0">
              <a:buNone/>
            </a:pPr>
            <a:r>
              <a:rPr lang="en-US" sz="2000" i="1"/>
              <a:t>      Amygdala &amp; frontal lobe</a:t>
            </a:r>
          </a:p>
          <a:p>
            <a:pPr marL="0" indent="0">
              <a:buNone/>
            </a:pPr>
            <a:endParaRPr lang="en-US" sz="2000"/>
          </a:p>
          <a:p>
            <a:pPr marL="0" indent="0">
              <a:buNone/>
            </a:pPr>
            <a:r>
              <a:rPr lang="en-US" sz="2000" i="1"/>
              <a:t>Homeostatic balance</a:t>
            </a:r>
          </a:p>
          <a:p>
            <a:pPr marL="0" indent="0">
              <a:buNone/>
            </a:pPr>
            <a:endParaRPr lang="en-US" sz="2000"/>
          </a:p>
          <a:p>
            <a:pPr marL="0" indent="0">
              <a:buNone/>
            </a:pPr>
            <a:r>
              <a:rPr lang="en-US" sz="2000"/>
              <a:t>      </a:t>
            </a:r>
            <a:r>
              <a:rPr lang="en-US" sz="2000" i="1"/>
              <a:t>Sympathetic nervous system</a:t>
            </a:r>
          </a:p>
          <a:p>
            <a:pPr marL="0" indent="0">
              <a:buNone/>
            </a:pPr>
            <a:endParaRPr lang="en-US" sz="2000"/>
          </a:p>
          <a:p>
            <a:pPr marL="0" indent="0">
              <a:buNone/>
            </a:pPr>
            <a:r>
              <a:rPr lang="en-US" sz="2000"/>
              <a:t>      </a:t>
            </a:r>
            <a:r>
              <a:rPr lang="en-US" sz="2000" i="1"/>
              <a:t>Parasympathetic nervous system</a:t>
            </a:r>
            <a:endParaRPr lang="en-US" sz="2000"/>
          </a:p>
        </p:txBody>
      </p:sp>
      <p:sp>
        <p:nvSpPr>
          <p:cNvPr id="2" name="Rectangle 1">
            <a:extLst>
              <a:ext uri="{FF2B5EF4-FFF2-40B4-BE49-F238E27FC236}">
                <a16:creationId xmlns:a16="http://schemas.microsoft.com/office/drawing/2014/main" id="{9C9EF9EA-57D6-5848-9B6E-CE1A72F26751}"/>
              </a:ext>
            </a:extLst>
          </p:cNvPr>
          <p:cNvSpPr/>
          <p:nvPr/>
        </p:nvSpPr>
        <p:spPr>
          <a:xfrm>
            <a:off x="6705600" y="1219200"/>
            <a:ext cx="4724400" cy="4648200"/>
          </a:xfrm>
          <a:prstGeom prst="rect">
            <a:avLst/>
          </a:prstGeom>
          <a:no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3" name="Straight Connector 12">
            <a:extLst>
              <a:ext uri="{FF2B5EF4-FFF2-40B4-BE49-F238E27FC236}">
                <a16:creationId xmlns:a16="http://schemas.microsoft.com/office/drawing/2014/main" id="{03D80874-9BA2-9747-BB33-D5D70D6654F3}"/>
              </a:ext>
            </a:extLst>
          </p:cNvPr>
          <p:cNvCxnSpPr>
            <a:cxnSpLocks/>
          </p:cNvCxnSpPr>
          <p:nvPr/>
        </p:nvCxnSpPr>
        <p:spPr>
          <a:xfrm>
            <a:off x="7086600" y="1828800"/>
            <a:ext cx="1480108" cy="0"/>
          </a:xfrm>
          <a:prstGeom prst="line">
            <a:avLst/>
          </a:prstGeom>
          <a:ln w="38100">
            <a:solidFill>
              <a:srgbClr val="36557C"/>
            </a:solidFill>
          </a:ln>
        </p:spPr>
        <p:style>
          <a:lnRef idx="1">
            <a:schemeClr val="accent1"/>
          </a:lnRef>
          <a:fillRef idx="0">
            <a:schemeClr val="accent1"/>
          </a:fillRef>
          <a:effectRef idx="0">
            <a:schemeClr val="accent1"/>
          </a:effectRef>
          <a:fontRef idx="minor">
            <a:schemeClr val="tx1"/>
          </a:fontRef>
        </p:style>
      </p:cxnSp>
      <p:pic>
        <p:nvPicPr>
          <p:cNvPr id="15" name="Picture 14" descr="A screenshot of a cell phone&#10;&#10;Description automatically generated">
            <a:extLst>
              <a:ext uri="{FF2B5EF4-FFF2-40B4-BE49-F238E27FC236}">
                <a16:creationId xmlns:a16="http://schemas.microsoft.com/office/drawing/2014/main" id="{AE16CB6D-F541-5549-AFB3-D4032FE94E1E}"/>
              </a:ext>
            </a:extLst>
          </p:cNvPr>
          <p:cNvPicPr>
            <a:picLocks noChangeAspect="1"/>
          </p:cNvPicPr>
          <p:nvPr/>
        </p:nvPicPr>
        <p:blipFill rotWithShape="1">
          <a:blip r:embed="rId3">
            <a:extLst>
              <a:ext uri="{28A0092B-C50C-407E-A947-70E740481C1C}">
                <a14:useLocalDpi xmlns:a14="http://schemas.microsoft.com/office/drawing/2010/main" val="0"/>
              </a:ext>
            </a:extLst>
          </a:blip>
          <a:srcRect t="9298" b="176"/>
          <a:stretch/>
        </p:blipFill>
        <p:spPr>
          <a:xfrm>
            <a:off x="1447800" y="1239252"/>
            <a:ext cx="4366998" cy="4379496"/>
          </a:xfrm>
          <a:prstGeom prst="rect">
            <a:avLst/>
          </a:prstGeom>
        </p:spPr>
      </p:pic>
      <p:sp>
        <p:nvSpPr>
          <p:cNvPr id="16" name="Rectangle 15">
            <a:extLst>
              <a:ext uri="{FF2B5EF4-FFF2-40B4-BE49-F238E27FC236}">
                <a16:creationId xmlns:a16="http://schemas.microsoft.com/office/drawing/2014/main" id="{D5BE8F1B-200D-5F48-8BA3-0A59A84A5747}"/>
              </a:ext>
            </a:extLst>
          </p:cNvPr>
          <p:cNvSpPr/>
          <p:nvPr/>
        </p:nvSpPr>
        <p:spPr>
          <a:xfrm rot="5400000">
            <a:off x="4994220" y="5064180"/>
            <a:ext cx="1093569" cy="261610"/>
          </a:xfrm>
          <a:prstGeom prst="rect">
            <a:avLst/>
          </a:prstGeom>
        </p:spPr>
        <p:txBody>
          <a:bodyPr wrap="none">
            <a:spAutoFit/>
          </a:bodyPr>
          <a:lstStyle/>
          <a:p>
            <a:r>
              <a:rPr lang="en-US" sz="1050" i="1" err="1"/>
              <a:t>Drugwatch.com</a:t>
            </a:r>
            <a:endParaRPr lang="en-US" sz="1050"/>
          </a:p>
        </p:txBody>
      </p:sp>
      <p:sp>
        <p:nvSpPr>
          <p:cNvPr id="9" name="Title 1">
            <a:extLst>
              <a:ext uri="{FF2B5EF4-FFF2-40B4-BE49-F238E27FC236}">
                <a16:creationId xmlns:a16="http://schemas.microsoft.com/office/drawing/2014/main" id="{A5737730-5188-614D-9EA6-B5803EC4A1AD}"/>
              </a:ext>
            </a:extLst>
          </p:cNvPr>
          <p:cNvSpPr txBox="1">
            <a:spLocks/>
          </p:cNvSpPr>
          <p:nvPr/>
        </p:nvSpPr>
        <p:spPr>
          <a:xfrm>
            <a:off x="4093779" y="138527"/>
            <a:ext cx="4004441"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600" dirty="0">
                <a:latin typeface="Arial" panose="020B0604020202020204" pitchFamily="34" charset="0"/>
                <a:cs typeface="Arial" panose="020B0604020202020204" pitchFamily="34" charset="0"/>
              </a:rPr>
              <a:t>Psychoeducation</a:t>
            </a:r>
          </a:p>
        </p:txBody>
      </p:sp>
    </p:spTree>
    <p:extLst>
      <p:ext uri="{BB962C8B-B14F-4D97-AF65-F5344CB8AC3E}">
        <p14:creationId xmlns:p14="http://schemas.microsoft.com/office/powerpoint/2010/main" val="354544511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 name="Content Placeholder 16">
            <a:extLst>
              <a:ext uri="{FF2B5EF4-FFF2-40B4-BE49-F238E27FC236}">
                <a16:creationId xmlns:a16="http://schemas.microsoft.com/office/drawing/2014/main" id="{DEFFCF63-4411-4B9F-8802-F4017A35C15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68671" y="374762"/>
            <a:ext cx="7454657" cy="6108476"/>
          </a:xfrm>
        </p:spPr>
      </p:pic>
    </p:spTree>
    <p:extLst>
      <p:ext uri="{BB962C8B-B14F-4D97-AF65-F5344CB8AC3E}">
        <p14:creationId xmlns:p14="http://schemas.microsoft.com/office/powerpoint/2010/main" val="283584482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zebra standing on top of a dry grass field&#10;&#10;Description automatically generated">
            <a:extLst>
              <a:ext uri="{FF2B5EF4-FFF2-40B4-BE49-F238E27FC236}">
                <a16:creationId xmlns:a16="http://schemas.microsoft.com/office/drawing/2014/main" id="{AC7C833F-AE1E-054F-9B70-A15D6D5BA104}"/>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57200" y="380999"/>
            <a:ext cx="8320198" cy="6095987"/>
          </a:xfrm>
        </p:spPr>
      </p:pic>
      <p:sp>
        <p:nvSpPr>
          <p:cNvPr id="9" name="Title 1">
            <a:extLst>
              <a:ext uri="{FF2B5EF4-FFF2-40B4-BE49-F238E27FC236}">
                <a16:creationId xmlns:a16="http://schemas.microsoft.com/office/drawing/2014/main" id="{60A412EE-CF65-F144-BD7C-8D168B96F976}"/>
              </a:ext>
            </a:extLst>
          </p:cNvPr>
          <p:cNvSpPr txBox="1">
            <a:spLocks/>
          </p:cNvSpPr>
          <p:nvPr/>
        </p:nvSpPr>
        <p:spPr>
          <a:xfrm>
            <a:off x="8799947" y="1346585"/>
            <a:ext cx="3208122"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a:t>Why Do Zebra’s Not Get Ulcers?</a:t>
            </a:r>
          </a:p>
        </p:txBody>
      </p:sp>
      <p:sp>
        <p:nvSpPr>
          <p:cNvPr id="10" name="Rectangle 9">
            <a:extLst>
              <a:ext uri="{FF2B5EF4-FFF2-40B4-BE49-F238E27FC236}">
                <a16:creationId xmlns:a16="http://schemas.microsoft.com/office/drawing/2014/main" id="{071314B0-4AC3-9542-AA36-BA4E87F9F920}"/>
              </a:ext>
            </a:extLst>
          </p:cNvPr>
          <p:cNvSpPr/>
          <p:nvPr/>
        </p:nvSpPr>
        <p:spPr>
          <a:xfrm>
            <a:off x="9257147" y="2489585"/>
            <a:ext cx="2312171" cy="307777"/>
          </a:xfrm>
          <a:prstGeom prst="rect">
            <a:avLst/>
          </a:prstGeom>
        </p:spPr>
        <p:txBody>
          <a:bodyPr wrap="none">
            <a:spAutoFit/>
          </a:bodyPr>
          <a:lstStyle/>
          <a:p>
            <a:r>
              <a:rPr lang="en-US" sz="1400">
                <a:solidFill>
                  <a:srgbClr val="36557C"/>
                </a:solidFill>
              </a:rPr>
              <a:t>According to Robert Sapolsky</a:t>
            </a:r>
            <a:endParaRPr lang="en-US">
              <a:solidFill>
                <a:srgbClr val="36557C"/>
              </a:solidFill>
            </a:endParaRPr>
          </a:p>
        </p:txBody>
      </p:sp>
      <p:cxnSp>
        <p:nvCxnSpPr>
          <p:cNvPr id="12" name="Straight Connector 11">
            <a:extLst>
              <a:ext uri="{FF2B5EF4-FFF2-40B4-BE49-F238E27FC236}">
                <a16:creationId xmlns:a16="http://schemas.microsoft.com/office/drawing/2014/main" id="{32254238-A125-644E-BE20-9699213015CE}"/>
              </a:ext>
            </a:extLst>
          </p:cNvPr>
          <p:cNvCxnSpPr>
            <a:cxnSpLocks/>
          </p:cNvCxnSpPr>
          <p:nvPr/>
        </p:nvCxnSpPr>
        <p:spPr>
          <a:xfrm>
            <a:off x="9790547" y="2946785"/>
            <a:ext cx="1219200" cy="0"/>
          </a:xfrm>
          <a:prstGeom prst="line">
            <a:avLst/>
          </a:prstGeom>
          <a:ln w="38100">
            <a:solidFill>
              <a:srgbClr val="36557C"/>
            </a:solidFill>
          </a:ln>
        </p:spPr>
        <p:style>
          <a:lnRef idx="1">
            <a:schemeClr val="accent1"/>
          </a:lnRef>
          <a:fillRef idx="0">
            <a:schemeClr val="accent1"/>
          </a:fillRef>
          <a:effectRef idx="0">
            <a:schemeClr val="accent1"/>
          </a:effectRef>
          <a:fontRef idx="minor">
            <a:schemeClr val="tx1"/>
          </a:fontRef>
        </p:style>
      </p:cxnSp>
      <p:sp>
        <p:nvSpPr>
          <p:cNvPr id="16" name="Rectangle 15">
            <a:extLst>
              <a:ext uri="{FF2B5EF4-FFF2-40B4-BE49-F238E27FC236}">
                <a16:creationId xmlns:a16="http://schemas.microsoft.com/office/drawing/2014/main" id="{4665C4AA-38F7-104D-B0E8-584A8ACDEC38}"/>
              </a:ext>
            </a:extLst>
          </p:cNvPr>
          <p:cNvSpPr/>
          <p:nvPr/>
        </p:nvSpPr>
        <p:spPr>
          <a:xfrm>
            <a:off x="8960069" y="3195473"/>
            <a:ext cx="3048000" cy="2062103"/>
          </a:xfrm>
          <a:prstGeom prst="rect">
            <a:avLst/>
          </a:prstGeom>
        </p:spPr>
        <p:txBody>
          <a:bodyPr wrap="square">
            <a:spAutoFit/>
          </a:bodyPr>
          <a:lstStyle/>
          <a:p>
            <a:pPr algn="ctr"/>
            <a:r>
              <a:rPr lang="en-US" sz="1600" dirty="0">
                <a:solidFill>
                  <a:srgbClr val="36557C"/>
                </a:solidFill>
              </a:rPr>
              <a:t>Unlike zebras, humans can generate stress by anticipating it (whether or not it has occurred or is merited). </a:t>
            </a:r>
          </a:p>
          <a:p>
            <a:pPr algn="ctr"/>
            <a:endParaRPr lang="en-US" sz="1600" dirty="0">
              <a:solidFill>
                <a:srgbClr val="36557C"/>
              </a:solidFill>
            </a:endParaRPr>
          </a:p>
          <a:p>
            <a:pPr algn="ctr"/>
            <a:r>
              <a:rPr lang="en-US" sz="1600" dirty="0">
                <a:solidFill>
                  <a:srgbClr val="36557C"/>
                </a:solidFill>
              </a:rPr>
              <a:t>We don’t have to experience something to be stressed out by it (perceived stress).</a:t>
            </a:r>
            <a:endParaRPr lang="en-US" sz="2000" dirty="0">
              <a:solidFill>
                <a:srgbClr val="36557C"/>
              </a:solidFill>
            </a:endParaRPr>
          </a:p>
        </p:txBody>
      </p:sp>
    </p:spTree>
    <p:extLst>
      <p:ext uri="{BB962C8B-B14F-4D97-AF65-F5344CB8AC3E}">
        <p14:creationId xmlns:p14="http://schemas.microsoft.com/office/powerpoint/2010/main" val="3330337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F73A33-525B-4162-910E-40C05D7447DF}"/>
              </a:ext>
            </a:extLst>
          </p:cNvPr>
          <p:cNvSpPr>
            <a:spLocks noGrp="1"/>
          </p:cNvSpPr>
          <p:nvPr>
            <p:ph type="title"/>
          </p:nvPr>
        </p:nvSpPr>
        <p:spPr>
          <a:xfrm>
            <a:off x="7488677" y="2806644"/>
            <a:ext cx="4087306" cy="2889114"/>
          </a:xfrm>
        </p:spPr>
        <p:txBody>
          <a:bodyPr vert="horz" lIns="91440" tIns="45720" rIns="91440" bIns="45720" rtlCol="0" anchor="b">
            <a:normAutofit fontScale="90000"/>
          </a:bodyPr>
          <a:lstStyle/>
          <a:p>
            <a:r>
              <a:rPr lang="en-US" sz="5400" dirty="0">
                <a:solidFill>
                  <a:schemeClr val="tx1"/>
                </a:solidFill>
                <a:latin typeface="+mj-lt"/>
                <a:cs typeface="+mj-cs"/>
              </a:rPr>
              <a:t>This was our normal even before COVID. </a:t>
            </a:r>
            <a:br>
              <a:rPr lang="en-US" sz="5400" dirty="0">
                <a:solidFill>
                  <a:schemeClr val="tx1"/>
                </a:solidFill>
                <a:latin typeface="+mj-lt"/>
                <a:cs typeface="+mj-cs"/>
              </a:rPr>
            </a:br>
            <a:br>
              <a:rPr lang="en-US" sz="5400" dirty="0">
                <a:solidFill>
                  <a:schemeClr val="tx1"/>
                </a:solidFill>
                <a:latin typeface="+mj-lt"/>
                <a:cs typeface="+mj-cs"/>
              </a:rPr>
            </a:br>
            <a:r>
              <a:rPr lang="en-US" sz="5400" dirty="0">
                <a:solidFill>
                  <a:schemeClr val="tx1"/>
                </a:solidFill>
                <a:latin typeface="+mj-lt"/>
                <a:cs typeface="+mj-cs"/>
              </a:rPr>
              <a:t>Our minds are drawn everywhere</a:t>
            </a:r>
          </a:p>
        </p:txBody>
      </p:sp>
      <p:pic>
        <p:nvPicPr>
          <p:cNvPr id="5" name="Content Placeholder 4">
            <a:extLst>
              <a:ext uri="{FF2B5EF4-FFF2-40B4-BE49-F238E27FC236}">
                <a16:creationId xmlns:a16="http://schemas.microsoft.com/office/drawing/2014/main" id="{4B3368F9-8456-47AD-87C4-6127251FA204}"/>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Tree>
    <p:extLst>
      <p:ext uri="{BB962C8B-B14F-4D97-AF65-F5344CB8AC3E}">
        <p14:creationId xmlns:p14="http://schemas.microsoft.com/office/powerpoint/2010/main" val="4252687778"/>
      </p:ext>
    </p:extLst>
  </p:cSld>
  <p:clrMapOvr>
    <a:overrideClrMapping bg1="dk1" tx1="lt1" bg2="dk2" tx2="lt2" accent1="accent1" accent2="accent2" accent3="accent3" accent4="accent4" accent5="accent5" accent6="accent6" hlink="hlink" folHlink="folHlink"/>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Make sure the tailoring is done to fit within the appropriate time frame</a:t>
            </a:r>
          </a:p>
          <a:p>
            <a:r>
              <a:rPr lang="en-US"/>
              <a:t>The structure and design of the </a:t>
            </a:r>
            <a:r>
              <a:rPr lang="en-US" err="1"/>
              <a:t>powerpoint</a:t>
            </a:r>
            <a:r>
              <a:rPr lang="en-US"/>
              <a:t> is actually based on a combination of successful </a:t>
            </a:r>
            <a:r>
              <a:rPr lang="en-US" err="1"/>
              <a:t>TedTalks</a:t>
            </a:r>
            <a:r>
              <a:rPr lang="en-US"/>
              <a:t> (that involved audience participation) and research on how to present to adults</a:t>
            </a:r>
          </a:p>
          <a:p>
            <a:pPr lvl="1"/>
            <a:r>
              <a:rPr lang="en-US"/>
              <a:t>This includes the Hook, Transition, Who I Am, and Audience Benefit slides</a:t>
            </a:r>
          </a:p>
          <a:p>
            <a:pPr lvl="1"/>
            <a:r>
              <a:rPr lang="en-US"/>
              <a:t>Limited text</a:t>
            </a:r>
          </a:p>
          <a:p>
            <a:pPr lvl="1"/>
            <a:r>
              <a:rPr lang="en-US"/>
              <a:t>Use of imagery </a:t>
            </a:r>
          </a:p>
          <a:p>
            <a:pPr lvl="1"/>
            <a:r>
              <a:rPr lang="en-US"/>
              <a:t>MINIMIZE reading text on slide; research indicates this actually disrupts audience comprehension</a:t>
            </a:r>
          </a:p>
          <a:p>
            <a:pPr lvl="1"/>
            <a:r>
              <a:rPr lang="en-US"/>
              <a:t>Set expectation for participation at the outset</a:t>
            </a:r>
          </a:p>
        </p:txBody>
      </p:sp>
    </p:spTree>
    <p:extLst>
      <p:ext uri="{BB962C8B-B14F-4D97-AF65-F5344CB8AC3E}">
        <p14:creationId xmlns:p14="http://schemas.microsoft.com/office/powerpoint/2010/main" val="139044684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5913F451-0C0D-A341-9054-3EE66A956335}"/>
              </a:ext>
            </a:extLst>
          </p:cNvPr>
          <p:cNvSpPr txBox="1">
            <a:spLocks/>
          </p:cNvSpPr>
          <p:nvPr/>
        </p:nvSpPr>
        <p:spPr>
          <a:xfrm>
            <a:off x="3924300" y="228600"/>
            <a:ext cx="43434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panose="020B0604020202020204" pitchFamily="34" charset="0"/>
                <a:cs typeface="Arial" panose="020B0604020202020204" pitchFamily="34" charset="0"/>
              </a:rPr>
              <a:t>Affects of Chronic Stress</a:t>
            </a:r>
          </a:p>
        </p:txBody>
      </p:sp>
      <p:pic>
        <p:nvPicPr>
          <p:cNvPr id="6" name="Picture 5">
            <a:extLst>
              <a:ext uri="{FF2B5EF4-FFF2-40B4-BE49-F238E27FC236}">
                <a16:creationId xmlns:a16="http://schemas.microsoft.com/office/drawing/2014/main" id="{A9CAFA6A-C4F1-4844-A58A-44D6D65F05C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4572000" y="1245904"/>
            <a:ext cx="3214917" cy="2323921"/>
          </a:xfrm>
          <a:prstGeom prst="rect">
            <a:avLst/>
          </a:prstGeom>
          <a:effectLst>
            <a:softEdge rad="596900"/>
          </a:effectLst>
        </p:spPr>
      </p:pic>
      <p:pic>
        <p:nvPicPr>
          <p:cNvPr id="8" name="Picture 7" descr="A picture containing indoor, person, girl, young&#10;&#10;Description automatically generated">
            <a:extLst>
              <a:ext uri="{FF2B5EF4-FFF2-40B4-BE49-F238E27FC236}">
                <a16:creationId xmlns:a16="http://schemas.microsoft.com/office/drawing/2014/main" id="{BF1A6FC4-8845-4AD0-9F3E-3AA27AFE1A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1143000"/>
            <a:ext cx="2057400" cy="3086100"/>
          </a:xfrm>
          <a:prstGeom prst="rect">
            <a:avLst/>
          </a:prstGeom>
          <a:effectLst>
            <a:softEdge rad="355600"/>
          </a:effectLst>
        </p:spPr>
      </p:pic>
      <p:pic>
        <p:nvPicPr>
          <p:cNvPr id="10" name="Picture 9">
            <a:extLst>
              <a:ext uri="{FF2B5EF4-FFF2-40B4-BE49-F238E27FC236}">
                <a16:creationId xmlns:a16="http://schemas.microsoft.com/office/drawing/2014/main" id="{6BF2B68A-582F-40D5-8CDC-88D343112424}"/>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rot="16200000">
            <a:off x="-194197" y="1794397"/>
            <a:ext cx="2971800" cy="1973806"/>
          </a:xfrm>
          <a:prstGeom prst="rect">
            <a:avLst/>
          </a:prstGeom>
          <a:effectLst>
            <a:softEdge rad="215900"/>
          </a:effectLst>
        </p:spPr>
      </p:pic>
      <p:sp>
        <p:nvSpPr>
          <p:cNvPr id="9" name="Rectangle 8">
            <a:extLst>
              <a:ext uri="{FF2B5EF4-FFF2-40B4-BE49-F238E27FC236}">
                <a16:creationId xmlns:a16="http://schemas.microsoft.com/office/drawing/2014/main" id="{69831A18-2E40-F44F-A586-C12BAFAADFD2}"/>
              </a:ext>
            </a:extLst>
          </p:cNvPr>
          <p:cNvSpPr/>
          <p:nvPr/>
        </p:nvSpPr>
        <p:spPr>
          <a:xfrm>
            <a:off x="2362200" y="1524000"/>
            <a:ext cx="1371600" cy="707886"/>
          </a:xfrm>
          <a:prstGeom prst="rect">
            <a:avLst/>
          </a:prstGeom>
        </p:spPr>
        <p:txBody>
          <a:bodyPr wrap="square">
            <a:spAutoFit/>
          </a:bodyPr>
          <a:lstStyle/>
          <a:p>
            <a:pPr algn="ctr"/>
            <a:r>
              <a:rPr lang="en-US" sz="2000">
                <a:solidFill>
                  <a:srgbClr val="36557C"/>
                </a:solidFill>
              </a:rPr>
              <a:t>cognitive (mind)</a:t>
            </a:r>
          </a:p>
        </p:txBody>
      </p:sp>
      <p:sp>
        <p:nvSpPr>
          <p:cNvPr id="12" name="Rectangle 11">
            <a:extLst>
              <a:ext uri="{FF2B5EF4-FFF2-40B4-BE49-F238E27FC236}">
                <a16:creationId xmlns:a16="http://schemas.microsoft.com/office/drawing/2014/main" id="{84154FC6-4508-D943-8813-8BD6B03A3776}"/>
              </a:ext>
            </a:extLst>
          </p:cNvPr>
          <p:cNvSpPr/>
          <p:nvPr/>
        </p:nvSpPr>
        <p:spPr>
          <a:xfrm>
            <a:off x="5486400" y="3429000"/>
            <a:ext cx="1371600" cy="707886"/>
          </a:xfrm>
          <a:prstGeom prst="rect">
            <a:avLst/>
          </a:prstGeom>
        </p:spPr>
        <p:txBody>
          <a:bodyPr wrap="square">
            <a:spAutoFit/>
          </a:bodyPr>
          <a:lstStyle/>
          <a:p>
            <a:pPr algn="ctr"/>
            <a:r>
              <a:rPr lang="en-US" sz="2000">
                <a:solidFill>
                  <a:srgbClr val="36557C"/>
                </a:solidFill>
              </a:rPr>
              <a:t>behavioral</a:t>
            </a:r>
          </a:p>
          <a:p>
            <a:pPr algn="ctr"/>
            <a:r>
              <a:rPr lang="en-US" sz="2000">
                <a:solidFill>
                  <a:srgbClr val="36557C"/>
                </a:solidFill>
              </a:rPr>
              <a:t>(actions)</a:t>
            </a:r>
          </a:p>
        </p:txBody>
      </p:sp>
      <p:sp>
        <p:nvSpPr>
          <p:cNvPr id="13" name="Rectangle 12">
            <a:extLst>
              <a:ext uri="{FF2B5EF4-FFF2-40B4-BE49-F238E27FC236}">
                <a16:creationId xmlns:a16="http://schemas.microsoft.com/office/drawing/2014/main" id="{46A4BCBF-32B1-3F40-87E0-EB0AA829A13A}"/>
              </a:ext>
            </a:extLst>
          </p:cNvPr>
          <p:cNvSpPr/>
          <p:nvPr/>
        </p:nvSpPr>
        <p:spPr>
          <a:xfrm>
            <a:off x="8229600" y="1600200"/>
            <a:ext cx="1524000" cy="707886"/>
          </a:xfrm>
          <a:prstGeom prst="rect">
            <a:avLst/>
          </a:prstGeom>
        </p:spPr>
        <p:txBody>
          <a:bodyPr wrap="square">
            <a:spAutoFit/>
          </a:bodyPr>
          <a:lstStyle/>
          <a:p>
            <a:pPr algn="ctr"/>
            <a:r>
              <a:rPr lang="en-US" sz="2000">
                <a:solidFill>
                  <a:srgbClr val="36557C"/>
                </a:solidFill>
              </a:rPr>
              <a:t>physiological</a:t>
            </a:r>
          </a:p>
          <a:p>
            <a:pPr algn="ctr"/>
            <a:r>
              <a:rPr lang="en-US" sz="2000">
                <a:solidFill>
                  <a:srgbClr val="36557C"/>
                </a:solidFill>
              </a:rPr>
              <a:t>(body)</a:t>
            </a:r>
          </a:p>
        </p:txBody>
      </p:sp>
      <p:sp>
        <p:nvSpPr>
          <p:cNvPr id="14" name="Rectangle 13">
            <a:extLst>
              <a:ext uri="{FF2B5EF4-FFF2-40B4-BE49-F238E27FC236}">
                <a16:creationId xmlns:a16="http://schemas.microsoft.com/office/drawing/2014/main" id="{6178C4CE-2811-5343-950A-FC726AA56054}"/>
              </a:ext>
            </a:extLst>
          </p:cNvPr>
          <p:cNvSpPr/>
          <p:nvPr/>
        </p:nvSpPr>
        <p:spPr>
          <a:xfrm>
            <a:off x="609600" y="5029199"/>
            <a:ext cx="10972800" cy="707885"/>
          </a:xfrm>
          <a:prstGeom prst="rect">
            <a:avLst/>
          </a:prstGeom>
          <a:noFill/>
          <a:ln w="57150">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6B57E269-279D-1542-9642-A16477BB562B}"/>
              </a:ext>
            </a:extLst>
          </p:cNvPr>
          <p:cNvSpPr txBox="1"/>
          <p:nvPr/>
        </p:nvSpPr>
        <p:spPr>
          <a:xfrm>
            <a:off x="838200" y="5105400"/>
            <a:ext cx="10744200" cy="369332"/>
          </a:xfrm>
          <a:prstGeom prst="rect">
            <a:avLst/>
          </a:prstGeom>
          <a:noFill/>
        </p:spPr>
        <p:txBody>
          <a:bodyPr wrap="square" rtlCol="0">
            <a:spAutoFit/>
          </a:bodyPr>
          <a:lstStyle/>
          <a:p>
            <a:r>
              <a:rPr lang="en-US" i="1" u="sng" dirty="0">
                <a:solidFill>
                  <a:srgbClr val="36557C"/>
                </a:solidFill>
              </a:rPr>
              <a:t>Allostatic load </a:t>
            </a:r>
            <a:r>
              <a:rPr lang="en-US" dirty="0">
                <a:solidFill>
                  <a:srgbClr val="36557C"/>
                </a:solidFill>
              </a:rPr>
              <a:t>– the wear and tear on the body that accumulates when individuals are exposed to chronic stress</a:t>
            </a:r>
          </a:p>
        </p:txBody>
      </p:sp>
      <p:sp>
        <p:nvSpPr>
          <p:cNvPr id="21" name="Rectangle 20">
            <a:extLst>
              <a:ext uri="{FF2B5EF4-FFF2-40B4-BE49-F238E27FC236}">
                <a16:creationId xmlns:a16="http://schemas.microsoft.com/office/drawing/2014/main" id="{30660B1E-BD50-074E-B1A6-9A760347B95D}"/>
              </a:ext>
            </a:extLst>
          </p:cNvPr>
          <p:cNvSpPr/>
          <p:nvPr/>
        </p:nvSpPr>
        <p:spPr>
          <a:xfrm>
            <a:off x="2514600" y="2286000"/>
            <a:ext cx="1524000" cy="1015663"/>
          </a:xfrm>
          <a:prstGeom prst="rect">
            <a:avLst/>
          </a:prstGeom>
        </p:spPr>
        <p:txBody>
          <a:bodyPr wrap="square">
            <a:spAutoFit/>
          </a:bodyPr>
          <a:lstStyle/>
          <a:p>
            <a:r>
              <a:rPr lang="en-US" sz="1200">
                <a:solidFill>
                  <a:srgbClr val="8B8A8F"/>
                </a:solidFill>
              </a:rPr>
              <a:t>Anxiety, restlessness, lack of motivation, memory problems, irritability/anger, sadness/depression</a:t>
            </a:r>
            <a:endParaRPr lang="en-US">
              <a:solidFill>
                <a:srgbClr val="8B8A8F"/>
              </a:solidFill>
            </a:endParaRPr>
          </a:p>
        </p:txBody>
      </p:sp>
      <p:sp>
        <p:nvSpPr>
          <p:cNvPr id="22" name="Rectangle 21">
            <a:extLst>
              <a:ext uri="{FF2B5EF4-FFF2-40B4-BE49-F238E27FC236}">
                <a16:creationId xmlns:a16="http://schemas.microsoft.com/office/drawing/2014/main" id="{DF28A732-CDEA-D94D-8C75-232FF011A8DD}"/>
              </a:ext>
            </a:extLst>
          </p:cNvPr>
          <p:cNvSpPr/>
          <p:nvPr/>
        </p:nvSpPr>
        <p:spPr>
          <a:xfrm>
            <a:off x="8229600" y="2401305"/>
            <a:ext cx="1524000" cy="1200329"/>
          </a:xfrm>
          <a:prstGeom prst="rect">
            <a:avLst/>
          </a:prstGeom>
        </p:spPr>
        <p:txBody>
          <a:bodyPr wrap="square">
            <a:spAutoFit/>
          </a:bodyPr>
          <a:lstStyle/>
          <a:p>
            <a:pPr algn="r"/>
            <a:r>
              <a:rPr lang="en-US" sz="1200">
                <a:solidFill>
                  <a:srgbClr val="8B8A8F"/>
                </a:solidFill>
              </a:rPr>
              <a:t>Headaches, muscle tension or pain, weakness or fatigue, stomach/digestive issues, sleep problems</a:t>
            </a:r>
            <a:endParaRPr lang="en-US">
              <a:solidFill>
                <a:srgbClr val="8B8A8F"/>
              </a:solidFill>
            </a:endParaRPr>
          </a:p>
        </p:txBody>
      </p:sp>
      <p:sp>
        <p:nvSpPr>
          <p:cNvPr id="23" name="Rectangle 22">
            <a:extLst>
              <a:ext uri="{FF2B5EF4-FFF2-40B4-BE49-F238E27FC236}">
                <a16:creationId xmlns:a16="http://schemas.microsoft.com/office/drawing/2014/main" id="{E5B5DDB9-2EF3-7E45-A5AD-163C2C0B28D1}"/>
              </a:ext>
            </a:extLst>
          </p:cNvPr>
          <p:cNvSpPr/>
          <p:nvPr/>
        </p:nvSpPr>
        <p:spPr>
          <a:xfrm>
            <a:off x="4667250" y="4114800"/>
            <a:ext cx="2857500" cy="646331"/>
          </a:xfrm>
          <a:prstGeom prst="rect">
            <a:avLst/>
          </a:prstGeom>
        </p:spPr>
        <p:txBody>
          <a:bodyPr wrap="square">
            <a:spAutoFit/>
          </a:bodyPr>
          <a:lstStyle/>
          <a:p>
            <a:pPr algn="ctr"/>
            <a:r>
              <a:rPr lang="en-US" sz="1200">
                <a:solidFill>
                  <a:srgbClr val="8B8A8F"/>
                </a:solidFill>
              </a:rPr>
              <a:t>Emotional outbursts, avoiding important activities, overeating or undereating, social withdrawal, substance use</a:t>
            </a:r>
            <a:endParaRPr lang="en-US">
              <a:solidFill>
                <a:srgbClr val="8B8A8F"/>
              </a:solidFill>
            </a:endParaRPr>
          </a:p>
        </p:txBody>
      </p:sp>
    </p:spTree>
    <p:extLst>
      <p:ext uri="{BB962C8B-B14F-4D97-AF65-F5344CB8AC3E}">
        <p14:creationId xmlns:p14="http://schemas.microsoft.com/office/powerpoint/2010/main" val="294136946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3" name="Picture 2" descr="A close up of a rope&#10;&#10;Description automatically generated">
            <a:extLst>
              <a:ext uri="{FF2B5EF4-FFF2-40B4-BE49-F238E27FC236}">
                <a16:creationId xmlns:a16="http://schemas.microsoft.com/office/drawing/2014/main" id="{41BB6B70-90B3-4819-8594-8E67E5042D32}"/>
              </a:ext>
            </a:extLst>
          </p:cNvPr>
          <p:cNvPicPr>
            <a:picLocks noChangeAspect="1"/>
          </p:cNvPicPr>
          <p:nvPr/>
        </p:nvPicPr>
        <p:blipFill rotWithShape="1">
          <a:blip r:embed="rId3" cstate="print">
            <a:alphaModFix amt="50000"/>
            <a:extLst>
              <a:ext uri="{28A0092B-C50C-407E-A947-70E740481C1C}">
                <a14:useLocalDpi xmlns:a14="http://schemas.microsoft.com/office/drawing/2010/main" val="0"/>
              </a:ext>
            </a:extLst>
          </a:blip>
          <a:srcRect t="1557" b="14173"/>
          <a:stretch/>
        </p:blipFill>
        <p:spPr>
          <a:xfrm>
            <a:off x="20" y="1"/>
            <a:ext cx="12191980" cy="6857999"/>
          </a:xfrm>
          <a:prstGeom prst="rect">
            <a:avLst/>
          </a:prstGeom>
        </p:spPr>
      </p:pic>
      <p:sp>
        <p:nvSpPr>
          <p:cNvPr id="5" name="Title 1">
            <a:extLst>
              <a:ext uri="{FF2B5EF4-FFF2-40B4-BE49-F238E27FC236}">
                <a16:creationId xmlns:a16="http://schemas.microsoft.com/office/drawing/2014/main" id="{5913F451-0C0D-A341-9054-3EE66A956335}"/>
              </a:ext>
            </a:extLst>
          </p:cNvPr>
          <p:cNvSpPr txBox="1">
            <a:spLocks/>
          </p:cNvSpPr>
          <p:nvPr/>
        </p:nvSpPr>
        <p:spPr>
          <a:xfrm>
            <a:off x="1524000" y="1122362"/>
            <a:ext cx="9144000" cy="2900518"/>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spcAft>
                <a:spcPts val="600"/>
              </a:spcAft>
            </a:pPr>
            <a:r>
              <a:rPr lang="en-US" sz="6000">
                <a:solidFill>
                  <a:srgbClr val="FFFFFF"/>
                </a:solidFill>
                <a:latin typeface="+mj-lt"/>
                <a:cs typeface="+mj-cs"/>
              </a:rPr>
              <a:t>Avoidance</a:t>
            </a:r>
          </a:p>
        </p:txBody>
      </p:sp>
    </p:spTree>
    <p:extLst>
      <p:ext uri="{BB962C8B-B14F-4D97-AF65-F5344CB8AC3E}">
        <p14:creationId xmlns:p14="http://schemas.microsoft.com/office/powerpoint/2010/main" val="2872069327"/>
      </p:ext>
    </p:extLst>
  </p:cSld>
  <p:clrMapOvr>
    <a:overrideClrMapping bg1="dk1" tx1="lt1" bg2="dk2" tx2="lt2" accent1="accent1" accent2="accent2" accent3="accent3" accent4="accent4" accent5="accent5" accent6="accent6" hlink="hlink" folHlink="folHlink"/>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6B36F99-D269-4949-A17F-FC0B376D518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3828"/>
          <a:stretch/>
        </p:blipFill>
        <p:spPr bwMode="auto">
          <a:xfrm>
            <a:off x="1905000" y="1371600"/>
            <a:ext cx="8725680" cy="4772526"/>
          </a:xfrm>
          <a:prstGeom prst="rect">
            <a:avLst/>
          </a:prstGeom>
          <a:noFill/>
          <a:extLst>
            <a:ext uri="{909E8E84-426E-40DD-AFC4-6F175D3DCCD1}">
              <a14:hiddenFill xmlns:a14="http://schemas.microsoft.com/office/drawing/2010/main">
                <a:solidFill>
                  <a:srgbClr val="FFFFFF"/>
                </a:solidFill>
              </a14:hiddenFill>
            </a:ext>
          </a:extLst>
        </p:spPr>
      </p:pic>
      <p:sp>
        <p:nvSpPr>
          <p:cNvPr id="6" name="Title 1">
            <a:extLst>
              <a:ext uri="{FF2B5EF4-FFF2-40B4-BE49-F238E27FC236}">
                <a16:creationId xmlns:a16="http://schemas.microsoft.com/office/drawing/2014/main" id="{038AE7F1-0EE0-E54B-8C04-0B6BB97DF873}"/>
              </a:ext>
            </a:extLst>
          </p:cNvPr>
          <p:cNvSpPr txBox="1">
            <a:spLocks/>
          </p:cNvSpPr>
          <p:nvPr/>
        </p:nvSpPr>
        <p:spPr>
          <a:xfrm>
            <a:off x="2081463" y="228600"/>
            <a:ext cx="8029073"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panose="020B0604020202020204" pitchFamily="34" charset="0"/>
                <a:cs typeface="Arial" panose="020B0604020202020204" pitchFamily="34" charset="0"/>
              </a:rPr>
              <a:t>The Yerkes-Dotson Curve</a:t>
            </a:r>
          </a:p>
          <a:p>
            <a:pPr algn="ctr"/>
            <a:r>
              <a:rPr lang="en-US" sz="1800" dirty="0">
                <a:latin typeface="Arial" panose="020B0604020202020204" pitchFamily="34" charset="0"/>
                <a:cs typeface="Arial" panose="020B0604020202020204" pitchFamily="34" charset="0"/>
              </a:rPr>
              <a:t>Shows the relationship between stress and human performance.</a:t>
            </a:r>
          </a:p>
        </p:txBody>
      </p:sp>
      <p:cxnSp>
        <p:nvCxnSpPr>
          <p:cNvPr id="4" name="Straight Arrow Connector 3">
            <a:extLst>
              <a:ext uri="{FF2B5EF4-FFF2-40B4-BE49-F238E27FC236}">
                <a16:creationId xmlns:a16="http://schemas.microsoft.com/office/drawing/2014/main" id="{55276A28-9774-4EA8-85A9-3150430D601E}"/>
              </a:ext>
            </a:extLst>
          </p:cNvPr>
          <p:cNvCxnSpPr>
            <a:cxnSpLocks/>
          </p:cNvCxnSpPr>
          <p:nvPr/>
        </p:nvCxnSpPr>
        <p:spPr>
          <a:xfrm flipV="1">
            <a:off x="2081463" y="5334000"/>
            <a:ext cx="1018674" cy="6096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2E52BF38-3054-40F2-BFC3-5D9423D51F18}"/>
              </a:ext>
            </a:extLst>
          </p:cNvPr>
          <p:cNvCxnSpPr>
            <a:cxnSpLocks/>
          </p:cNvCxnSpPr>
          <p:nvPr/>
        </p:nvCxnSpPr>
        <p:spPr>
          <a:xfrm flipH="1" flipV="1">
            <a:off x="9196138" y="5334000"/>
            <a:ext cx="914399" cy="609600"/>
          </a:xfrm>
          <a:prstGeom prst="straightConnector1">
            <a:avLst/>
          </a:prstGeom>
          <a:ln w="76200">
            <a:solidFill>
              <a:schemeClr val="bg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8611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een plant&#10;&#10;Description automatically generated">
            <a:extLst>
              <a:ext uri="{FF2B5EF4-FFF2-40B4-BE49-F238E27FC236}">
                <a16:creationId xmlns:a16="http://schemas.microsoft.com/office/drawing/2014/main" id="{D8FCC5F1-35D9-6A43-8A43-8E4A403D881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0"/>
            <a:ext cx="8229600" cy="5943600"/>
          </a:xfrm>
          <a:prstGeom prst="rect">
            <a:avLst/>
          </a:prstGeom>
        </p:spPr>
      </p:pic>
      <p:sp>
        <p:nvSpPr>
          <p:cNvPr id="6" name="Right Triangle 5">
            <a:extLst>
              <a:ext uri="{FF2B5EF4-FFF2-40B4-BE49-F238E27FC236}">
                <a16:creationId xmlns:a16="http://schemas.microsoft.com/office/drawing/2014/main" id="{BA910503-34D3-DB4E-8DBF-A9CE9B76618E}"/>
              </a:ext>
            </a:extLst>
          </p:cNvPr>
          <p:cNvSpPr/>
          <p:nvPr/>
        </p:nvSpPr>
        <p:spPr>
          <a:xfrm>
            <a:off x="3962400" y="12032"/>
            <a:ext cx="3200400" cy="5931568"/>
          </a:xfrm>
          <a:prstGeom prst="r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itle 1">
            <a:extLst>
              <a:ext uri="{FF2B5EF4-FFF2-40B4-BE49-F238E27FC236}">
                <a16:creationId xmlns:a16="http://schemas.microsoft.com/office/drawing/2014/main" id="{436B054E-15C2-CB4C-B9B8-CF8237B62BA8}"/>
              </a:ext>
            </a:extLst>
          </p:cNvPr>
          <p:cNvSpPr txBox="1">
            <a:spLocks/>
          </p:cNvSpPr>
          <p:nvPr/>
        </p:nvSpPr>
        <p:spPr>
          <a:xfrm>
            <a:off x="1189382" y="785648"/>
            <a:ext cx="41910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3200">
                <a:solidFill>
                  <a:srgbClr val="36557C"/>
                </a:solidFill>
              </a:rPr>
              <a:t>Good News!</a:t>
            </a:r>
          </a:p>
        </p:txBody>
      </p:sp>
      <p:sp>
        <p:nvSpPr>
          <p:cNvPr id="8" name="Rectangle 7">
            <a:extLst>
              <a:ext uri="{FF2B5EF4-FFF2-40B4-BE49-F238E27FC236}">
                <a16:creationId xmlns:a16="http://schemas.microsoft.com/office/drawing/2014/main" id="{2388FB25-A4C8-434A-AEA9-D83FD3D55DD4}"/>
              </a:ext>
            </a:extLst>
          </p:cNvPr>
          <p:cNvSpPr/>
          <p:nvPr/>
        </p:nvSpPr>
        <p:spPr>
          <a:xfrm>
            <a:off x="1066800" y="2182381"/>
            <a:ext cx="2895600" cy="2585323"/>
          </a:xfrm>
          <a:prstGeom prst="rect">
            <a:avLst/>
          </a:prstGeom>
        </p:spPr>
        <p:txBody>
          <a:bodyPr wrap="square">
            <a:spAutoFit/>
          </a:bodyPr>
          <a:lstStyle/>
          <a:p>
            <a:r>
              <a:rPr lang="en-US" dirty="0">
                <a:solidFill>
                  <a:srgbClr val="8B8A8F"/>
                </a:solidFill>
              </a:rPr>
              <a:t>While you can’t avoid stress, you can focus on skills and strategies that enhance your wellbeing, which in turn boosts your capacity for resilience.</a:t>
            </a:r>
          </a:p>
          <a:p>
            <a:endParaRPr lang="en-US" dirty="0">
              <a:solidFill>
                <a:srgbClr val="8B8A8F"/>
              </a:solidFill>
            </a:endParaRPr>
          </a:p>
          <a:p>
            <a:r>
              <a:rPr lang="en-US" dirty="0">
                <a:solidFill>
                  <a:srgbClr val="8B8A8F"/>
                </a:solidFill>
              </a:rPr>
              <a:t>This is </a:t>
            </a:r>
            <a:r>
              <a:rPr lang="en-US" u="sng" dirty="0">
                <a:solidFill>
                  <a:srgbClr val="8B8A8F"/>
                </a:solidFill>
              </a:rPr>
              <a:t>way</a:t>
            </a:r>
            <a:r>
              <a:rPr lang="en-US" dirty="0">
                <a:solidFill>
                  <a:srgbClr val="8B8A8F"/>
                </a:solidFill>
              </a:rPr>
              <a:t> more effective than trying to avoid stress.</a:t>
            </a:r>
          </a:p>
        </p:txBody>
      </p:sp>
    </p:spTree>
    <p:extLst>
      <p:ext uri="{BB962C8B-B14F-4D97-AF65-F5344CB8AC3E}">
        <p14:creationId xmlns:p14="http://schemas.microsoft.com/office/powerpoint/2010/main" val="23673865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flower&#10;&#10;Description automatically generated">
            <a:extLst>
              <a:ext uri="{FF2B5EF4-FFF2-40B4-BE49-F238E27FC236}">
                <a16:creationId xmlns:a16="http://schemas.microsoft.com/office/drawing/2014/main" id="{7505CD64-828F-7E42-96BD-D02F6FBDC2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525"/>
          <a:stretch/>
        </p:blipFill>
        <p:spPr>
          <a:xfrm>
            <a:off x="445168" y="483544"/>
            <a:ext cx="3910263" cy="5890911"/>
          </a:xfrm>
          <a:prstGeom prst="rect">
            <a:avLst/>
          </a:prstGeom>
        </p:spPr>
      </p:pic>
      <p:pic>
        <p:nvPicPr>
          <p:cNvPr id="7" name="Picture 6" descr="A close up of a flower&#10;&#10;Description automatically generated">
            <a:extLst>
              <a:ext uri="{FF2B5EF4-FFF2-40B4-BE49-F238E27FC236}">
                <a16:creationId xmlns:a16="http://schemas.microsoft.com/office/drawing/2014/main" id="{89BD2FE4-6A47-364F-8B20-D8AA9D219FE4}"/>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2865" r="45436"/>
          <a:stretch/>
        </p:blipFill>
        <p:spPr>
          <a:xfrm>
            <a:off x="8369969" y="507055"/>
            <a:ext cx="3669631" cy="5867400"/>
          </a:xfrm>
          <a:prstGeom prst="rect">
            <a:avLst/>
          </a:prstGeom>
        </p:spPr>
      </p:pic>
      <p:sp>
        <p:nvSpPr>
          <p:cNvPr id="8" name="TextBox 7">
            <a:extLst>
              <a:ext uri="{FF2B5EF4-FFF2-40B4-BE49-F238E27FC236}">
                <a16:creationId xmlns:a16="http://schemas.microsoft.com/office/drawing/2014/main" id="{7C19DE12-1834-E149-8DAF-289039C4C729}"/>
              </a:ext>
            </a:extLst>
          </p:cNvPr>
          <p:cNvSpPr txBox="1"/>
          <p:nvPr/>
        </p:nvSpPr>
        <p:spPr>
          <a:xfrm>
            <a:off x="3276600" y="685800"/>
            <a:ext cx="4191000" cy="1938992"/>
          </a:xfrm>
          <a:prstGeom prst="rect">
            <a:avLst/>
          </a:prstGeom>
          <a:solidFill>
            <a:schemeClr val="bg1"/>
          </a:solidFill>
        </p:spPr>
        <p:txBody>
          <a:bodyPr wrap="square" rtlCol="0">
            <a:spAutoFit/>
          </a:bodyPr>
          <a:lstStyle/>
          <a:p>
            <a:r>
              <a:rPr lang="en-US" b="1" i="1" dirty="0"/>
              <a:t>Subjective Wellbeing</a:t>
            </a:r>
          </a:p>
          <a:p>
            <a:r>
              <a:rPr lang="en-US" sz="1100" dirty="0"/>
              <a:t>Diener, 2000</a:t>
            </a:r>
          </a:p>
          <a:p>
            <a:endParaRPr lang="en-US" dirty="0"/>
          </a:p>
          <a:p>
            <a:r>
              <a:rPr lang="en-US" dirty="0"/>
              <a:t>The perception of how good one’s life is overall (</a:t>
            </a:r>
            <a:r>
              <a:rPr lang="en-US" b="1" dirty="0"/>
              <a:t>life satisfaction</a:t>
            </a:r>
            <a:r>
              <a:rPr lang="en-US" dirty="0"/>
              <a:t>), combined with their propensity to experience life in a positive way (</a:t>
            </a:r>
            <a:r>
              <a:rPr lang="en-US" b="1" dirty="0"/>
              <a:t>positive affect).</a:t>
            </a:r>
            <a:endParaRPr lang="en-US" dirty="0"/>
          </a:p>
        </p:txBody>
      </p:sp>
      <p:sp>
        <p:nvSpPr>
          <p:cNvPr id="9" name="Rectangle 8">
            <a:extLst>
              <a:ext uri="{FF2B5EF4-FFF2-40B4-BE49-F238E27FC236}">
                <a16:creationId xmlns:a16="http://schemas.microsoft.com/office/drawing/2014/main" id="{7893C40C-9CF6-4542-89F8-8253A0693E8D}"/>
              </a:ext>
            </a:extLst>
          </p:cNvPr>
          <p:cNvSpPr/>
          <p:nvPr/>
        </p:nvSpPr>
        <p:spPr>
          <a:xfrm>
            <a:off x="3276600" y="685800"/>
            <a:ext cx="4038600" cy="1905000"/>
          </a:xfrm>
          <a:prstGeom prst="rect">
            <a:avLst/>
          </a:prstGeom>
          <a:noFill/>
          <a:ln w="57150">
            <a:solidFill>
              <a:srgbClr val="B2CEE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551685CE-1EB9-244D-8026-3FBC4BD06D92}"/>
              </a:ext>
            </a:extLst>
          </p:cNvPr>
          <p:cNvSpPr/>
          <p:nvPr/>
        </p:nvSpPr>
        <p:spPr>
          <a:xfrm>
            <a:off x="5448300" y="3689173"/>
            <a:ext cx="4267200" cy="2083745"/>
          </a:xfrm>
          <a:prstGeom prst="rect">
            <a:avLst/>
          </a:prstGeom>
          <a:solidFill>
            <a:srgbClr val="FFFFFF"/>
          </a:solidFill>
          <a:ln w="57150">
            <a:solidFill>
              <a:srgbClr val="909A3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9BA4751-2C96-824B-8EA6-9F334D874DAD}"/>
              </a:ext>
            </a:extLst>
          </p:cNvPr>
          <p:cNvSpPr txBox="1"/>
          <p:nvPr/>
        </p:nvSpPr>
        <p:spPr>
          <a:xfrm>
            <a:off x="5486400" y="3733800"/>
            <a:ext cx="4191000" cy="1661993"/>
          </a:xfrm>
          <a:prstGeom prst="rect">
            <a:avLst/>
          </a:prstGeom>
          <a:solidFill>
            <a:schemeClr val="bg1"/>
          </a:solidFill>
        </p:spPr>
        <p:txBody>
          <a:bodyPr wrap="square" rtlCol="0">
            <a:spAutoFit/>
          </a:bodyPr>
          <a:lstStyle/>
          <a:p>
            <a:r>
              <a:rPr lang="en-US" b="1" i="1" dirty="0"/>
              <a:t>Resilience</a:t>
            </a:r>
          </a:p>
          <a:p>
            <a:r>
              <a:rPr lang="en-US" sz="1100" dirty="0" err="1"/>
              <a:t>Masten</a:t>
            </a:r>
            <a:r>
              <a:rPr lang="en-US" sz="1100" dirty="0"/>
              <a:t>, 2015</a:t>
            </a:r>
          </a:p>
          <a:p>
            <a:endParaRPr lang="en-US" dirty="0"/>
          </a:p>
          <a:p>
            <a:r>
              <a:rPr lang="en-US" dirty="0"/>
              <a:t>A person’s capacity to survive and </a:t>
            </a:r>
            <a:r>
              <a:rPr lang="en-US" b="1" dirty="0"/>
              <a:t>bounce back </a:t>
            </a:r>
            <a:r>
              <a:rPr lang="en-US" dirty="0"/>
              <a:t>from life’s ups and downs, curve balls, and stressors. It’s “</a:t>
            </a:r>
            <a:r>
              <a:rPr lang="en-US" b="1" dirty="0"/>
              <a:t>ordinary magic</a:t>
            </a:r>
            <a:r>
              <a:rPr lang="en-US" dirty="0"/>
              <a:t>”.</a:t>
            </a:r>
            <a:endParaRPr lang="en-US" b="1" dirty="0"/>
          </a:p>
        </p:txBody>
      </p:sp>
    </p:spTree>
    <p:extLst>
      <p:ext uri="{BB962C8B-B14F-4D97-AF65-F5344CB8AC3E}">
        <p14:creationId xmlns:p14="http://schemas.microsoft.com/office/powerpoint/2010/main" val="171620007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 name="Straight Connector 3">
            <a:extLst>
              <a:ext uri="{FF2B5EF4-FFF2-40B4-BE49-F238E27FC236}">
                <a16:creationId xmlns:a16="http://schemas.microsoft.com/office/drawing/2014/main" id="{91D0C1BC-B429-5343-A82E-F713B6364F68}"/>
              </a:ext>
            </a:extLst>
          </p:cNvPr>
          <p:cNvCxnSpPr>
            <a:cxnSpLocks/>
          </p:cNvCxnSpPr>
          <p:nvPr/>
        </p:nvCxnSpPr>
        <p:spPr>
          <a:xfrm>
            <a:off x="1106831" y="974090"/>
            <a:ext cx="9999038" cy="13197"/>
          </a:xfrm>
          <a:prstGeom prst="line">
            <a:avLst/>
          </a:prstGeom>
          <a:ln w="38100">
            <a:solidFill>
              <a:srgbClr val="6D4C5C"/>
            </a:solidFill>
          </a:ln>
        </p:spPr>
        <p:style>
          <a:lnRef idx="1">
            <a:schemeClr val="accent1"/>
          </a:lnRef>
          <a:fillRef idx="0">
            <a:schemeClr val="accent1"/>
          </a:fillRef>
          <a:effectRef idx="0">
            <a:schemeClr val="accent1"/>
          </a:effectRef>
          <a:fontRef idx="minor">
            <a:schemeClr val="tx1"/>
          </a:fontRef>
        </p:style>
      </p:cxnSp>
      <p:sp>
        <p:nvSpPr>
          <p:cNvPr id="5" name="Title 1">
            <a:extLst>
              <a:ext uri="{FF2B5EF4-FFF2-40B4-BE49-F238E27FC236}">
                <a16:creationId xmlns:a16="http://schemas.microsoft.com/office/drawing/2014/main" id="{5913F451-0C0D-A341-9054-3EE66A956335}"/>
              </a:ext>
            </a:extLst>
          </p:cNvPr>
          <p:cNvSpPr txBox="1">
            <a:spLocks/>
          </p:cNvSpPr>
          <p:nvPr/>
        </p:nvSpPr>
        <p:spPr>
          <a:xfrm>
            <a:off x="3607724" y="334962"/>
            <a:ext cx="4545676" cy="1304649"/>
          </a:xfrm>
          <a:prstGeom prst="rect">
            <a:avLst/>
          </a:prstGeom>
          <a:solidFill>
            <a:schemeClr val="bg1"/>
          </a:solid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3200" dirty="0">
                <a:latin typeface="Arial" panose="020B0604020202020204" pitchFamily="34" charset="0"/>
                <a:cs typeface="Arial" panose="020B0604020202020204" pitchFamily="34" charset="0"/>
              </a:rPr>
              <a:t>The Dual-Factor Model of Mental Health</a:t>
            </a:r>
          </a:p>
        </p:txBody>
      </p:sp>
      <p:pic>
        <p:nvPicPr>
          <p:cNvPr id="6" name="Google Shape;730;p24">
            <a:extLst>
              <a:ext uri="{FF2B5EF4-FFF2-40B4-BE49-F238E27FC236}">
                <a16:creationId xmlns:a16="http://schemas.microsoft.com/office/drawing/2014/main" id="{34A6967F-E3C0-4C7B-BCE9-A078626F4297}"/>
              </a:ext>
            </a:extLst>
          </p:cNvPr>
          <p:cNvPicPr preferRelativeResize="0"/>
          <p:nvPr/>
        </p:nvPicPr>
        <p:blipFill rotWithShape="1">
          <a:blip r:embed="rId3">
            <a:alphaModFix/>
          </a:blip>
          <a:srcRect l="41616"/>
          <a:stretch/>
        </p:blipFill>
        <p:spPr>
          <a:xfrm>
            <a:off x="5791200" y="1524000"/>
            <a:ext cx="5562600" cy="4191000"/>
          </a:xfrm>
          <a:prstGeom prst="rect">
            <a:avLst/>
          </a:prstGeom>
          <a:noFill/>
          <a:ln>
            <a:noFill/>
          </a:ln>
        </p:spPr>
      </p:pic>
      <p:sp>
        <p:nvSpPr>
          <p:cNvPr id="2" name="TextBox 1">
            <a:extLst>
              <a:ext uri="{FF2B5EF4-FFF2-40B4-BE49-F238E27FC236}">
                <a16:creationId xmlns:a16="http://schemas.microsoft.com/office/drawing/2014/main" id="{244C0A6C-709D-884E-B76A-C1BE3869FB59}"/>
              </a:ext>
            </a:extLst>
          </p:cNvPr>
          <p:cNvSpPr txBox="1"/>
          <p:nvPr/>
        </p:nvSpPr>
        <p:spPr>
          <a:xfrm>
            <a:off x="2133600" y="2362200"/>
            <a:ext cx="3043989" cy="2308324"/>
          </a:xfrm>
          <a:prstGeom prst="rect">
            <a:avLst/>
          </a:prstGeom>
          <a:noFill/>
        </p:spPr>
        <p:txBody>
          <a:bodyPr wrap="square" rtlCol="0">
            <a:spAutoFit/>
          </a:bodyPr>
          <a:lstStyle/>
          <a:p>
            <a:r>
              <a:rPr lang="en-US">
                <a:solidFill>
                  <a:srgbClr val="36557C"/>
                </a:solidFill>
              </a:rPr>
              <a:t>Provides a more holistic understanding of mental health, stress, and wellbeing!</a:t>
            </a:r>
          </a:p>
          <a:p>
            <a:endParaRPr lang="en-US">
              <a:solidFill>
                <a:srgbClr val="36557C"/>
              </a:solidFill>
            </a:endParaRPr>
          </a:p>
          <a:p>
            <a:endParaRPr lang="en-US">
              <a:solidFill>
                <a:srgbClr val="36557C"/>
              </a:solidFill>
            </a:endParaRPr>
          </a:p>
          <a:p>
            <a:r>
              <a:rPr lang="en-US">
                <a:solidFill>
                  <a:srgbClr val="36557C"/>
                </a:solidFill>
              </a:rPr>
              <a:t>Wellness and distress are </a:t>
            </a:r>
            <a:r>
              <a:rPr lang="en-US" i="1" u="sng">
                <a:solidFill>
                  <a:srgbClr val="36557C"/>
                </a:solidFill>
              </a:rPr>
              <a:t>not</a:t>
            </a:r>
            <a:r>
              <a:rPr lang="en-US">
                <a:solidFill>
                  <a:srgbClr val="36557C"/>
                </a:solidFill>
              </a:rPr>
              <a:t> mutually exclusive, opposite states of being</a:t>
            </a:r>
          </a:p>
        </p:txBody>
      </p:sp>
      <p:sp>
        <p:nvSpPr>
          <p:cNvPr id="8" name="Oval 7">
            <a:extLst>
              <a:ext uri="{FF2B5EF4-FFF2-40B4-BE49-F238E27FC236}">
                <a16:creationId xmlns:a16="http://schemas.microsoft.com/office/drawing/2014/main" id="{8A1013FB-3BE3-4E4A-9819-5A6A0DD15C40}"/>
              </a:ext>
            </a:extLst>
          </p:cNvPr>
          <p:cNvSpPr/>
          <p:nvPr/>
        </p:nvSpPr>
        <p:spPr>
          <a:xfrm>
            <a:off x="1600200" y="2590800"/>
            <a:ext cx="457200" cy="4572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EABB6AFF-C3A1-9841-9CE3-F915B4EF5332}"/>
              </a:ext>
            </a:extLst>
          </p:cNvPr>
          <p:cNvSpPr/>
          <p:nvPr/>
        </p:nvSpPr>
        <p:spPr>
          <a:xfrm>
            <a:off x="1600200" y="3962400"/>
            <a:ext cx="457200" cy="457200"/>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88134210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5" name="Group 34">
            <a:extLst>
              <a:ext uri="{FF2B5EF4-FFF2-40B4-BE49-F238E27FC236}">
                <a16:creationId xmlns:a16="http://schemas.microsoft.com/office/drawing/2014/main" id="{6C5E4E0D-230E-C341-B98D-D463F34CE6C1}"/>
              </a:ext>
            </a:extLst>
          </p:cNvPr>
          <p:cNvGrpSpPr/>
          <p:nvPr/>
        </p:nvGrpSpPr>
        <p:grpSpPr>
          <a:xfrm>
            <a:off x="3733800" y="189938"/>
            <a:ext cx="7684534" cy="6351594"/>
            <a:chOff x="2057403" y="-217198"/>
            <a:chExt cx="8065531" cy="6834930"/>
          </a:xfrm>
        </p:grpSpPr>
        <p:sp>
          <p:nvSpPr>
            <p:cNvPr id="2" name="Oval 1">
              <a:extLst>
                <a:ext uri="{FF2B5EF4-FFF2-40B4-BE49-F238E27FC236}">
                  <a16:creationId xmlns:a16="http://schemas.microsoft.com/office/drawing/2014/main" id="{624E3D7C-75D9-774E-A610-0F4D782F117C}"/>
                </a:ext>
              </a:extLst>
            </p:cNvPr>
            <p:cNvSpPr/>
            <p:nvPr/>
          </p:nvSpPr>
          <p:spPr>
            <a:xfrm>
              <a:off x="4724400" y="2133600"/>
              <a:ext cx="2743200" cy="40386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AFFED49D-11C1-C647-9E00-EF45855FBCBA}"/>
                </a:ext>
              </a:extLst>
            </p:cNvPr>
            <p:cNvSpPr/>
            <p:nvPr/>
          </p:nvSpPr>
          <p:spPr>
            <a:xfrm>
              <a:off x="3962400" y="1447800"/>
              <a:ext cx="4343400" cy="47244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D605EB1-B1C8-B94A-9F48-22436C7FA7A4}"/>
                </a:ext>
              </a:extLst>
            </p:cNvPr>
            <p:cNvSpPr/>
            <p:nvPr/>
          </p:nvSpPr>
          <p:spPr>
            <a:xfrm>
              <a:off x="3276600" y="838200"/>
              <a:ext cx="5715000" cy="5334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C65B418F-15DA-944E-B4F5-CB6F6E2E8567}"/>
                </a:ext>
              </a:extLst>
            </p:cNvPr>
            <p:cNvSpPr/>
            <p:nvPr/>
          </p:nvSpPr>
          <p:spPr>
            <a:xfrm>
              <a:off x="2514600" y="152400"/>
              <a:ext cx="7162800" cy="6096000"/>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A976EBC-9B37-2440-BC37-CDCD56A8F5F3}"/>
                </a:ext>
              </a:extLst>
            </p:cNvPr>
            <p:cNvSpPr/>
            <p:nvPr/>
          </p:nvSpPr>
          <p:spPr>
            <a:xfrm>
              <a:off x="5219700" y="4953000"/>
              <a:ext cx="1752600" cy="304800"/>
            </a:xfrm>
            <a:prstGeom prst="rect">
              <a:avLst/>
            </a:prstGeom>
            <a:solidFill>
              <a:srgbClr val="909A3B"/>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dirty="0"/>
                <a:t>educator</a:t>
              </a:r>
            </a:p>
          </p:txBody>
        </p:sp>
        <p:sp>
          <p:nvSpPr>
            <p:cNvPr id="12" name="Rectangle 11">
              <a:extLst>
                <a:ext uri="{FF2B5EF4-FFF2-40B4-BE49-F238E27FC236}">
                  <a16:creationId xmlns:a16="http://schemas.microsoft.com/office/drawing/2014/main" id="{1F6328C7-CC8C-3F48-8378-7F261E8C1E63}"/>
                </a:ext>
              </a:extLst>
            </p:cNvPr>
            <p:cNvSpPr/>
            <p:nvPr/>
          </p:nvSpPr>
          <p:spPr>
            <a:xfrm rot="16483328">
              <a:off x="3483060" y="3432755"/>
              <a:ext cx="1796878" cy="297289"/>
            </a:xfrm>
            <a:prstGeom prst="rect">
              <a:avLst/>
            </a:prstGeom>
            <a:solidFill>
              <a:srgbClr val="909A3B"/>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t>school</a:t>
              </a:r>
            </a:p>
          </p:txBody>
        </p:sp>
        <p:sp>
          <p:nvSpPr>
            <p:cNvPr id="13" name="Rectangle 12">
              <a:extLst>
                <a:ext uri="{FF2B5EF4-FFF2-40B4-BE49-F238E27FC236}">
                  <a16:creationId xmlns:a16="http://schemas.microsoft.com/office/drawing/2014/main" id="{BD4740FC-FA40-8042-8FC0-1F9061F27A92}"/>
                </a:ext>
              </a:extLst>
            </p:cNvPr>
            <p:cNvSpPr/>
            <p:nvPr/>
          </p:nvSpPr>
          <p:spPr>
            <a:xfrm>
              <a:off x="5029200" y="990600"/>
              <a:ext cx="2133600" cy="381000"/>
            </a:xfrm>
            <a:prstGeom prst="rect">
              <a:avLst/>
            </a:prstGeom>
            <a:solidFill>
              <a:srgbClr val="909A3B"/>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t>community/district</a:t>
              </a:r>
            </a:p>
          </p:txBody>
        </p:sp>
        <p:sp>
          <p:nvSpPr>
            <p:cNvPr id="14" name="Rectangle 13">
              <a:extLst>
                <a:ext uri="{FF2B5EF4-FFF2-40B4-BE49-F238E27FC236}">
                  <a16:creationId xmlns:a16="http://schemas.microsoft.com/office/drawing/2014/main" id="{E87C8933-4348-B642-8495-FC756418770F}"/>
                </a:ext>
              </a:extLst>
            </p:cNvPr>
            <p:cNvSpPr/>
            <p:nvPr/>
          </p:nvSpPr>
          <p:spPr>
            <a:xfrm rot="4742907">
              <a:off x="8269508" y="2472758"/>
              <a:ext cx="1796878" cy="297289"/>
            </a:xfrm>
            <a:prstGeom prst="rect">
              <a:avLst/>
            </a:prstGeom>
            <a:solidFill>
              <a:srgbClr val="909A3B"/>
            </a:solidFill>
          </p:spPr>
          <p:style>
            <a:lnRef idx="0">
              <a:schemeClr val="accent3"/>
            </a:lnRef>
            <a:fillRef idx="3">
              <a:schemeClr val="accent3"/>
            </a:fillRef>
            <a:effectRef idx="3">
              <a:schemeClr val="accent3"/>
            </a:effectRef>
            <a:fontRef idx="minor">
              <a:schemeClr val="lt1"/>
            </a:fontRef>
          </p:style>
          <p:txBody>
            <a:bodyPr rtlCol="0" anchor="ctr"/>
            <a:lstStyle/>
            <a:p>
              <a:pPr algn="ctr"/>
              <a:r>
                <a:rPr lang="en-US"/>
                <a:t>society at large</a:t>
              </a:r>
            </a:p>
          </p:txBody>
        </p:sp>
        <p:cxnSp>
          <p:nvCxnSpPr>
            <p:cNvPr id="16" name="Straight Connector 15">
              <a:extLst>
                <a:ext uri="{FF2B5EF4-FFF2-40B4-BE49-F238E27FC236}">
                  <a16:creationId xmlns:a16="http://schemas.microsoft.com/office/drawing/2014/main" id="{4192102D-1A02-1C45-8590-CFEDCAE40F76}"/>
                </a:ext>
              </a:extLst>
            </p:cNvPr>
            <p:cNvCxnSpPr>
              <a:cxnSpLocks/>
              <a:endCxn id="10" idx="1"/>
            </p:cNvCxnSpPr>
            <p:nvPr/>
          </p:nvCxnSpPr>
          <p:spPr>
            <a:xfrm flipH="1" flipV="1">
              <a:off x="3563568" y="1045139"/>
              <a:ext cx="2532432" cy="3145862"/>
            </a:xfrm>
            <a:prstGeom prst="line">
              <a:avLst/>
            </a:prstGeom>
            <a:ln>
              <a:solidFill>
                <a:srgbClr val="8B8A8F"/>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A79C3DE-B22E-BE41-B1E0-F9177C6CA0CB}"/>
                </a:ext>
              </a:extLst>
            </p:cNvPr>
            <p:cNvCxnSpPr>
              <a:cxnSpLocks/>
              <a:endCxn id="10" idx="7"/>
            </p:cNvCxnSpPr>
            <p:nvPr/>
          </p:nvCxnSpPr>
          <p:spPr>
            <a:xfrm flipV="1">
              <a:off x="6096000" y="1045139"/>
              <a:ext cx="2532432" cy="3145862"/>
            </a:xfrm>
            <a:prstGeom prst="line">
              <a:avLst/>
            </a:prstGeom>
            <a:ln>
              <a:solidFill>
                <a:srgbClr val="8B8A8F"/>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B52407B-6DE8-1649-9073-FC3AD7553E58}"/>
                </a:ext>
              </a:extLst>
            </p:cNvPr>
            <p:cNvCxnSpPr>
              <a:cxnSpLocks/>
              <a:endCxn id="10" idx="3"/>
            </p:cNvCxnSpPr>
            <p:nvPr/>
          </p:nvCxnSpPr>
          <p:spPr>
            <a:xfrm flipH="1">
              <a:off x="3563568" y="4191000"/>
              <a:ext cx="2532432" cy="1164661"/>
            </a:xfrm>
            <a:prstGeom prst="line">
              <a:avLst/>
            </a:prstGeom>
            <a:ln>
              <a:solidFill>
                <a:srgbClr val="8B8A8F"/>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C469230F-0993-5F49-A222-DC3FDD8805B8}"/>
                </a:ext>
              </a:extLst>
            </p:cNvPr>
            <p:cNvCxnSpPr>
              <a:cxnSpLocks/>
              <a:endCxn id="10" idx="5"/>
            </p:cNvCxnSpPr>
            <p:nvPr/>
          </p:nvCxnSpPr>
          <p:spPr>
            <a:xfrm>
              <a:off x="6096000" y="4191000"/>
              <a:ext cx="2532432" cy="1164661"/>
            </a:xfrm>
            <a:prstGeom prst="line">
              <a:avLst/>
            </a:prstGeom>
            <a:ln>
              <a:solidFill>
                <a:srgbClr val="8B8A8F"/>
              </a:solidFill>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A9FE75C4-067D-B545-9893-45FB08620CC7}"/>
                </a:ext>
              </a:extLst>
            </p:cNvPr>
            <p:cNvSpPr txBox="1"/>
            <p:nvPr/>
          </p:nvSpPr>
          <p:spPr>
            <a:xfrm>
              <a:off x="5276897" y="6248400"/>
              <a:ext cx="1638205" cy="369332"/>
            </a:xfrm>
            <a:prstGeom prst="rect">
              <a:avLst/>
            </a:prstGeom>
            <a:noFill/>
          </p:spPr>
          <p:txBody>
            <a:bodyPr wrap="none" rtlCol="0">
              <a:spAutoFit/>
            </a:bodyPr>
            <a:lstStyle/>
            <a:p>
              <a:r>
                <a:rPr lang="en-US">
                  <a:solidFill>
                    <a:srgbClr val="6A4A62"/>
                  </a:solidFill>
                </a:rPr>
                <a:t>RELATIONSHIPS</a:t>
              </a:r>
            </a:p>
          </p:txBody>
        </p:sp>
        <p:sp>
          <p:nvSpPr>
            <p:cNvPr id="30" name="TextBox 29">
              <a:extLst>
                <a:ext uri="{FF2B5EF4-FFF2-40B4-BE49-F238E27FC236}">
                  <a16:creationId xmlns:a16="http://schemas.microsoft.com/office/drawing/2014/main" id="{1B49000C-0519-D548-840C-F1A6FDCE802E}"/>
                </a:ext>
              </a:extLst>
            </p:cNvPr>
            <p:cNvSpPr txBox="1"/>
            <p:nvPr/>
          </p:nvSpPr>
          <p:spPr>
            <a:xfrm rot="16200000">
              <a:off x="1402865" y="3015733"/>
              <a:ext cx="1678408" cy="369332"/>
            </a:xfrm>
            <a:prstGeom prst="rect">
              <a:avLst/>
            </a:prstGeom>
            <a:noFill/>
          </p:spPr>
          <p:txBody>
            <a:bodyPr wrap="none" rtlCol="0">
              <a:spAutoFit/>
            </a:bodyPr>
            <a:lstStyle/>
            <a:p>
              <a:r>
                <a:rPr lang="en-US">
                  <a:solidFill>
                    <a:srgbClr val="6A4A62"/>
                  </a:solidFill>
                </a:rPr>
                <a:t>HEALTH/SAFETY</a:t>
              </a:r>
            </a:p>
          </p:txBody>
        </p:sp>
        <p:sp>
          <p:nvSpPr>
            <p:cNvPr id="31" name="TextBox 30">
              <a:extLst>
                <a:ext uri="{FF2B5EF4-FFF2-40B4-BE49-F238E27FC236}">
                  <a16:creationId xmlns:a16="http://schemas.microsoft.com/office/drawing/2014/main" id="{F2E75504-3D4B-0744-A0DE-1083BD963D73}"/>
                </a:ext>
              </a:extLst>
            </p:cNvPr>
            <p:cNvSpPr txBox="1"/>
            <p:nvPr/>
          </p:nvSpPr>
          <p:spPr>
            <a:xfrm rot="5400000">
              <a:off x="8600979" y="2940538"/>
              <a:ext cx="2674578" cy="369332"/>
            </a:xfrm>
            <a:prstGeom prst="rect">
              <a:avLst/>
            </a:prstGeom>
            <a:noFill/>
          </p:spPr>
          <p:txBody>
            <a:bodyPr wrap="none" rtlCol="0">
              <a:spAutoFit/>
            </a:bodyPr>
            <a:lstStyle/>
            <a:p>
              <a:r>
                <a:rPr lang="en-US">
                  <a:solidFill>
                    <a:srgbClr val="6A4A62"/>
                  </a:solidFill>
                </a:rPr>
                <a:t>LEARNING/DEVELOPMENT</a:t>
              </a:r>
            </a:p>
          </p:txBody>
        </p:sp>
        <p:sp>
          <p:nvSpPr>
            <p:cNvPr id="33" name="TextBox 32">
              <a:extLst>
                <a:ext uri="{FF2B5EF4-FFF2-40B4-BE49-F238E27FC236}">
                  <a16:creationId xmlns:a16="http://schemas.microsoft.com/office/drawing/2014/main" id="{5301270A-2971-714F-9AE6-845FA1EE4109}"/>
                </a:ext>
              </a:extLst>
            </p:cNvPr>
            <p:cNvSpPr txBox="1"/>
            <p:nvPr/>
          </p:nvSpPr>
          <p:spPr>
            <a:xfrm rot="21414545">
              <a:off x="5185925" y="-217198"/>
              <a:ext cx="1471833" cy="397437"/>
            </a:xfrm>
            <a:prstGeom prst="rect">
              <a:avLst/>
            </a:prstGeom>
            <a:noFill/>
          </p:spPr>
          <p:txBody>
            <a:bodyPr wrap="none" rtlCol="0">
              <a:spAutoFit/>
            </a:bodyPr>
            <a:lstStyle/>
            <a:p>
              <a:r>
                <a:rPr lang="en-US">
                  <a:solidFill>
                    <a:srgbClr val="6A4A62"/>
                  </a:solidFill>
                </a:rPr>
                <a:t>BASIC NEEDS</a:t>
              </a:r>
            </a:p>
          </p:txBody>
        </p:sp>
      </p:grpSp>
      <p:sp>
        <p:nvSpPr>
          <p:cNvPr id="37" name="Title 1">
            <a:extLst>
              <a:ext uri="{FF2B5EF4-FFF2-40B4-BE49-F238E27FC236}">
                <a16:creationId xmlns:a16="http://schemas.microsoft.com/office/drawing/2014/main" id="{B117E120-9B4D-204E-85E5-76DC728DC42A}"/>
              </a:ext>
            </a:extLst>
          </p:cNvPr>
          <p:cNvSpPr txBox="1">
            <a:spLocks/>
          </p:cNvSpPr>
          <p:nvPr/>
        </p:nvSpPr>
        <p:spPr>
          <a:xfrm>
            <a:off x="685800" y="533400"/>
            <a:ext cx="4191000"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r>
              <a:rPr lang="en-US" sz="3200" dirty="0">
                <a:solidFill>
                  <a:srgbClr val="6A4A62"/>
                </a:solidFill>
                <a:latin typeface="Arial" panose="020B0604020202020204" pitchFamily="34" charset="0"/>
                <a:cs typeface="Arial" panose="020B0604020202020204" pitchFamily="34" charset="0"/>
              </a:rPr>
              <a:t>Ecological Systems</a:t>
            </a:r>
          </a:p>
          <a:p>
            <a:r>
              <a:rPr lang="en-US" sz="3200" dirty="0">
                <a:solidFill>
                  <a:srgbClr val="6A4A62"/>
                </a:solidFill>
                <a:latin typeface="Arial" panose="020B0604020202020204" pitchFamily="34" charset="0"/>
                <a:cs typeface="Arial" panose="020B0604020202020204" pitchFamily="34" charset="0"/>
              </a:rPr>
              <a:t>Theory</a:t>
            </a:r>
          </a:p>
        </p:txBody>
      </p:sp>
      <p:sp>
        <p:nvSpPr>
          <p:cNvPr id="38" name="Rectangle 37">
            <a:extLst>
              <a:ext uri="{FF2B5EF4-FFF2-40B4-BE49-F238E27FC236}">
                <a16:creationId xmlns:a16="http://schemas.microsoft.com/office/drawing/2014/main" id="{A8E34849-8376-ED4D-A300-47981D4B65D4}"/>
              </a:ext>
            </a:extLst>
          </p:cNvPr>
          <p:cNvSpPr/>
          <p:nvPr/>
        </p:nvSpPr>
        <p:spPr>
          <a:xfrm>
            <a:off x="685800" y="1907738"/>
            <a:ext cx="2895600" cy="3139321"/>
          </a:xfrm>
          <a:prstGeom prst="rect">
            <a:avLst/>
          </a:prstGeom>
        </p:spPr>
        <p:txBody>
          <a:bodyPr wrap="square">
            <a:spAutoFit/>
          </a:bodyPr>
          <a:lstStyle/>
          <a:p>
            <a:r>
              <a:rPr lang="en-US" dirty="0">
                <a:solidFill>
                  <a:srgbClr val="36557C"/>
                </a:solidFill>
              </a:rPr>
              <a:t>Adults (like kids) exist within environments.</a:t>
            </a:r>
          </a:p>
          <a:p>
            <a:endParaRPr lang="en-US" dirty="0">
              <a:solidFill>
                <a:srgbClr val="36557C"/>
              </a:solidFill>
            </a:endParaRPr>
          </a:p>
          <a:p>
            <a:r>
              <a:rPr lang="en-US" dirty="0">
                <a:solidFill>
                  <a:srgbClr val="36557C"/>
                </a:solidFill>
              </a:rPr>
              <a:t>Factors at the “systems level” interact with individuals to produce outcomes.</a:t>
            </a:r>
          </a:p>
          <a:p>
            <a:endParaRPr lang="en-US" dirty="0">
              <a:solidFill>
                <a:srgbClr val="36557C"/>
              </a:solidFill>
            </a:endParaRPr>
          </a:p>
          <a:p>
            <a:r>
              <a:rPr lang="en-US" dirty="0">
                <a:solidFill>
                  <a:srgbClr val="36557C"/>
                </a:solidFill>
              </a:rPr>
              <a:t>Sometimes the best way to affect well-being is from the outside (systems) in.</a:t>
            </a:r>
          </a:p>
        </p:txBody>
      </p:sp>
      <p:sp>
        <p:nvSpPr>
          <p:cNvPr id="39" name="Rectangle 38">
            <a:extLst>
              <a:ext uri="{FF2B5EF4-FFF2-40B4-BE49-F238E27FC236}">
                <a16:creationId xmlns:a16="http://schemas.microsoft.com/office/drawing/2014/main" id="{95BA568D-34DE-0B46-B0C3-18409F27E0C5}"/>
              </a:ext>
            </a:extLst>
          </p:cNvPr>
          <p:cNvSpPr/>
          <p:nvPr/>
        </p:nvSpPr>
        <p:spPr>
          <a:xfrm>
            <a:off x="10210800" y="304800"/>
            <a:ext cx="1447800" cy="923330"/>
          </a:xfrm>
          <a:prstGeom prst="rect">
            <a:avLst/>
          </a:prstGeom>
        </p:spPr>
        <p:txBody>
          <a:bodyPr wrap="square">
            <a:spAutoFit/>
          </a:bodyPr>
          <a:lstStyle/>
          <a:p>
            <a:r>
              <a:rPr lang="en-US">
                <a:solidFill>
                  <a:srgbClr val="CC4927"/>
                </a:solidFill>
              </a:rPr>
              <a:t>Macrosystem</a:t>
            </a:r>
          </a:p>
          <a:p>
            <a:r>
              <a:rPr lang="en-US" err="1">
                <a:solidFill>
                  <a:srgbClr val="CC4927"/>
                </a:solidFill>
              </a:rPr>
              <a:t>Exosystem</a:t>
            </a:r>
            <a:endParaRPr lang="en-US">
              <a:solidFill>
                <a:srgbClr val="CC4927"/>
              </a:solidFill>
            </a:endParaRPr>
          </a:p>
          <a:p>
            <a:r>
              <a:rPr lang="en-US">
                <a:solidFill>
                  <a:srgbClr val="CC4927"/>
                </a:solidFill>
              </a:rPr>
              <a:t>Microsystem</a:t>
            </a:r>
          </a:p>
        </p:txBody>
      </p:sp>
      <p:cxnSp>
        <p:nvCxnSpPr>
          <p:cNvPr id="41" name="Straight Arrow Connector 40">
            <a:extLst>
              <a:ext uri="{FF2B5EF4-FFF2-40B4-BE49-F238E27FC236}">
                <a16:creationId xmlns:a16="http://schemas.microsoft.com/office/drawing/2014/main" id="{E98A9CB8-00E3-9F4C-BBDF-F29F79953919}"/>
              </a:ext>
            </a:extLst>
          </p:cNvPr>
          <p:cNvCxnSpPr>
            <a:cxnSpLocks/>
          </p:cNvCxnSpPr>
          <p:nvPr/>
        </p:nvCxnSpPr>
        <p:spPr>
          <a:xfrm flipH="1">
            <a:off x="8001000" y="1219200"/>
            <a:ext cx="2514600" cy="3429000"/>
          </a:xfrm>
          <a:prstGeom prst="straightConnector1">
            <a:avLst/>
          </a:prstGeom>
          <a:ln w="28575">
            <a:solidFill>
              <a:srgbClr val="CC4927"/>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Arrow Connector 41">
            <a:extLst>
              <a:ext uri="{FF2B5EF4-FFF2-40B4-BE49-F238E27FC236}">
                <a16:creationId xmlns:a16="http://schemas.microsoft.com/office/drawing/2014/main" id="{572060CE-63CE-7B46-A690-FC0FEC4C662A}"/>
              </a:ext>
            </a:extLst>
          </p:cNvPr>
          <p:cNvCxnSpPr>
            <a:cxnSpLocks/>
          </p:cNvCxnSpPr>
          <p:nvPr/>
        </p:nvCxnSpPr>
        <p:spPr>
          <a:xfrm flipH="1">
            <a:off x="8610600" y="838200"/>
            <a:ext cx="1600200" cy="1600200"/>
          </a:xfrm>
          <a:prstGeom prst="straightConnector1">
            <a:avLst/>
          </a:prstGeom>
          <a:ln w="28575">
            <a:solidFill>
              <a:srgbClr val="CC4927"/>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A0A52CD9-0A28-0C41-BA28-3A09D7FE2027}"/>
              </a:ext>
            </a:extLst>
          </p:cNvPr>
          <p:cNvCxnSpPr>
            <a:cxnSpLocks/>
          </p:cNvCxnSpPr>
          <p:nvPr/>
        </p:nvCxnSpPr>
        <p:spPr>
          <a:xfrm flipH="1">
            <a:off x="8763000" y="533400"/>
            <a:ext cx="1524000" cy="838200"/>
          </a:xfrm>
          <a:prstGeom prst="straightConnector1">
            <a:avLst/>
          </a:prstGeom>
          <a:ln w="28575">
            <a:solidFill>
              <a:srgbClr val="CC492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83190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able, person, indoor, food&#10;&#10;Description automatically generated">
            <a:extLst>
              <a:ext uri="{FF2B5EF4-FFF2-40B4-BE49-F238E27FC236}">
                <a16:creationId xmlns:a16="http://schemas.microsoft.com/office/drawing/2014/main" id="{608B8F5E-AA82-0842-AB7B-9D0DB4DE0560}"/>
              </a:ext>
            </a:extLst>
          </p:cNvPr>
          <p:cNvPicPr>
            <a:picLocks noChangeAspect="1"/>
          </p:cNvPicPr>
          <p:nvPr/>
        </p:nvPicPr>
        <p:blipFill rotWithShape="1">
          <a:blip r:embed="rId3">
            <a:extLst>
              <a:ext uri="{28A0092B-C50C-407E-A947-70E740481C1C}">
                <a14:useLocalDpi xmlns:a14="http://schemas.microsoft.com/office/drawing/2010/main" val="0"/>
              </a:ext>
            </a:extLst>
          </a:blip>
          <a:srcRect r="9152"/>
          <a:stretch/>
        </p:blipFill>
        <p:spPr>
          <a:xfrm rot="5400000">
            <a:off x="-862322" y="583165"/>
            <a:ext cx="6858000" cy="5691670"/>
          </a:xfrm>
          <a:prstGeom prst="rect">
            <a:avLst/>
          </a:prstGeom>
        </p:spPr>
      </p:pic>
      <p:sp>
        <p:nvSpPr>
          <p:cNvPr id="4" name="Rectangle 3">
            <a:extLst>
              <a:ext uri="{FF2B5EF4-FFF2-40B4-BE49-F238E27FC236}">
                <a16:creationId xmlns:a16="http://schemas.microsoft.com/office/drawing/2014/main" id="{63A56B41-28E2-D64D-BBA1-BDBD5D05F1F1}"/>
              </a:ext>
            </a:extLst>
          </p:cNvPr>
          <p:cNvSpPr/>
          <p:nvPr/>
        </p:nvSpPr>
        <p:spPr>
          <a:xfrm>
            <a:off x="-279158" y="0"/>
            <a:ext cx="5691670" cy="6858000"/>
          </a:xfrm>
          <a:prstGeom prst="rect">
            <a:avLst/>
          </a:prstGeom>
          <a:solidFill>
            <a:srgbClr val="36557C">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20333239-3639-C743-BA3F-E006C3942093}"/>
              </a:ext>
            </a:extLst>
          </p:cNvPr>
          <p:cNvSpPr/>
          <p:nvPr/>
        </p:nvSpPr>
        <p:spPr>
          <a:xfrm>
            <a:off x="5612021" y="3521765"/>
            <a:ext cx="6129404" cy="1951382"/>
          </a:xfrm>
          <a:prstGeom prst="rect">
            <a:avLst/>
          </a:prstGeom>
          <a:solidFill>
            <a:schemeClr val="bg1"/>
          </a:solid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Whatever remains, put here…</a:t>
            </a:r>
            <a:endParaRPr lang="en-US" sz="2400" dirty="0">
              <a:solidFill>
                <a:schemeClr val="tx1"/>
              </a:solidFill>
            </a:endParaRPr>
          </a:p>
        </p:txBody>
      </p:sp>
      <p:grpSp>
        <p:nvGrpSpPr>
          <p:cNvPr id="10" name="Group 9">
            <a:extLst>
              <a:ext uri="{FF2B5EF4-FFF2-40B4-BE49-F238E27FC236}">
                <a16:creationId xmlns:a16="http://schemas.microsoft.com/office/drawing/2014/main" id="{72CB7580-D824-AB4F-92D4-6F657501E8B7}"/>
              </a:ext>
            </a:extLst>
          </p:cNvPr>
          <p:cNvGrpSpPr/>
          <p:nvPr/>
        </p:nvGrpSpPr>
        <p:grpSpPr>
          <a:xfrm>
            <a:off x="5612021" y="1106554"/>
            <a:ext cx="6129404" cy="1951382"/>
            <a:chOff x="5155095" y="738809"/>
            <a:chExt cx="6599582" cy="1951382"/>
          </a:xfrm>
          <a:solidFill>
            <a:srgbClr val="36557C"/>
          </a:solidFill>
        </p:grpSpPr>
        <p:sp>
          <p:nvSpPr>
            <p:cNvPr id="8" name="Rectangle 7">
              <a:extLst>
                <a:ext uri="{FF2B5EF4-FFF2-40B4-BE49-F238E27FC236}">
                  <a16:creationId xmlns:a16="http://schemas.microsoft.com/office/drawing/2014/main" id="{824950E7-C1E6-9D43-ADC3-0D171F722AF5}"/>
                </a:ext>
              </a:extLst>
            </p:cNvPr>
            <p:cNvSpPr/>
            <p:nvPr/>
          </p:nvSpPr>
          <p:spPr>
            <a:xfrm>
              <a:off x="6732104" y="738809"/>
              <a:ext cx="5022573" cy="1951382"/>
            </a:xfrm>
            <a:prstGeom prst="rect">
              <a:avLst/>
            </a:prstGeom>
            <a:grp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bg1"/>
                  </a:solidFill>
                </a:rPr>
                <a:t> Put everything you DO NOT have control over here</a:t>
              </a:r>
            </a:p>
          </p:txBody>
        </p:sp>
        <p:sp>
          <p:nvSpPr>
            <p:cNvPr id="9" name="Rectangle 8">
              <a:extLst>
                <a:ext uri="{FF2B5EF4-FFF2-40B4-BE49-F238E27FC236}">
                  <a16:creationId xmlns:a16="http://schemas.microsoft.com/office/drawing/2014/main" id="{9E740229-E7E8-2D4B-B43C-5F528C7327B5}"/>
                </a:ext>
              </a:extLst>
            </p:cNvPr>
            <p:cNvSpPr/>
            <p:nvPr/>
          </p:nvSpPr>
          <p:spPr>
            <a:xfrm>
              <a:off x="5155095" y="738809"/>
              <a:ext cx="1577009" cy="1951382"/>
            </a:xfrm>
            <a:prstGeom prst="rect">
              <a:avLst/>
            </a:prstGeom>
            <a:grpFill/>
            <a:ln w="57150">
              <a:solidFill>
                <a:srgbClr val="3655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Our Parking Lot</a:t>
              </a:r>
            </a:p>
            <a:p>
              <a:pPr algn="ctr"/>
              <a:endParaRPr lang="en-US" dirty="0"/>
            </a:p>
            <a:p>
              <a:pPr algn="ctr"/>
              <a:endParaRPr lang="en-US" dirty="0"/>
            </a:p>
          </p:txBody>
        </p:sp>
      </p:grpSp>
      <p:pic>
        <p:nvPicPr>
          <p:cNvPr id="13" name="Graphic 12" descr="Car">
            <a:extLst>
              <a:ext uri="{FF2B5EF4-FFF2-40B4-BE49-F238E27FC236}">
                <a16:creationId xmlns:a16="http://schemas.microsoft.com/office/drawing/2014/main" id="{D32D29A1-EDEB-6A4F-AF88-CBEEE3BEC4E7}"/>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6096000" y="2163281"/>
            <a:ext cx="696014" cy="696014"/>
          </a:xfrm>
          <a:prstGeom prst="rect">
            <a:avLst/>
          </a:prstGeom>
        </p:spPr>
      </p:pic>
      <p:sp>
        <p:nvSpPr>
          <p:cNvPr id="14" name="TextBox 13">
            <a:extLst>
              <a:ext uri="{FF2B5EF4-FFF2-40B4-BE49-F238E27FC236}">
                <a16:creationId xmlns:a16="http://schemas.microsoft.com/office/drawing/2014/main" id="{66326A8E-6EFD-6C4D-910D-94EEEBE265F5}"/>
              </a:ext>
            </a:extLst>
          </p:cNvPr>
          <p:cNvSpPr txBox="1"/>
          <p:nvPr/>
        </p:nvSpPr>
        <p:spPr>
          <a:xfrm>
            <a:off x="790560" y="755831"/>
            <a:ext cx="3710609" cy="4431983"/>
          </a:xfrm>
          <a:prstGeom prst="rect">
            <a:avLst/>
          </a:prstGeom>
          <a:noFill/>
        </p:spPr>
        <p:txBody>
          <a:bodyPr wrap="square" rtlCol="0">
            <a:spAutoFit/>
          </a:bodyPr>
          <a:lstStyle/>
          <a:p>
            <a:pPr algn="ctr"/>
            <a:r>
              <a:rPr lang="en-US" sz="2400" b="1" dirty="0">
                <a:solidFill>
                  <a:schemeClr val="bg1"/>
                </a:solidFill>
              </a:rPr>
              <a:t>LET’S APPLY IT!</a:t>
            </a:r>
          </a:p>
          <a:p>
            <a:pPr algn="ctr"/>
            <a:endParaRPr lang="en-US" sz="2400" b="1" dirty="0">
              <a:solidFill>
                <a:schemeClr val="bg1"/>
              </a:solidFill>
            </a:endParaRPr>
          </a:p>
          <a:p>
            <a:pPr algn="ctr"/>
            <a:r>
              <a:rPr lang="en-US" sz="2400" dirty="0">
                <a:solidFill>
                  <a:schemeClr val="bg1"/>
                </a:solidFill>
              </a:rPr>
              <a:t>Let’s do a </a:t>
            </a:r>
          </a:p>
          <a:p>
            <a:pPr algn="ctr"/>
            <a:r>
              <a:rPr lang="en-US" sz="2400" u="sng" dirty="0">
                <a:solidFill>
                  <a:schemeClr val="bg1"/>
                </a:solidFill>
              </a:rPr>
              <a:t>Parking Lot Activity</a:t>
            </a:r>
            <a:r>
              <a:rPr lang="en-US" sz="2400" dirty="0">
                <a:solidFill>
                  <a:schemeClr val="bg1"/>
                </a:solidFill>
              </a:rPr>
              <a:t>. </a:t>
            </a:r>
          </a:p>
          <a:p>
            <a:pPr algn="ctr"/>
            <a:endParaRPr lang="en-US" sz="2400" dirty="0">
              <a:solidFill>
                <a:schemeClr val="bg1"/>
              </a:solidFill>
            </a:endParaRPr>
          </a:p>
          <a:p>
            <a:pPr marL="457200" indent="-457200">
              <a:buAutoNum type="arabicPeriod"/>
            </a:pPr>
            <a:endParaRPr lang="en-US" dirty="0">
              <a:solidFill>
                <a:schemeClr val="bg1"/>
              </a:solidFill>
            </a:endParaRPr>
          </a:p>
          <a:p>
            <a:pPr marL="457200" indent="-457200">
              <a:buAutoNum type="arabicPeriod"/>
            </a:pPr>
            <a:endParaRPr lang="en-US" dirty="0">
              <a:solidFill>
                <a:schemeClr val="bg1"/>
              </a:solidFill>
            </a:endParaRPr>
          </a:p>
          <a:p>
            <a:pPr marL="457200" indent="-457200">
              <a:buAutoNum type="arabicPeriod"/>
            </a:pPr>
            <a:endParaRPr lang="en-US" dirty="0">
              <a:solidFill>
                <a:schemeClr val="bg1"/>
              </a:solidFill>
            </a:endParaRPr>
          </a:p>
          <a:p>
            <a:pPr marL="457200" indent="-457200">
              <a:buAutoNum type="arabicPeriod"/>
            </a:pPr>
            <a:endParaRPr lang="en-US" dirty="0">
              <a:solidFill>
                <a:schemeClr val="bg1"/>
              </a:solidFill>
            </a:endParaRPr>
          </a:p>
          <a:p>
            <a:pPr marL="457200" indent="-457200">
              <a:buAutoNum type="arabicPeriod"/>
            </a:pPr>
            <a:endParaRPr lang="en-US" dirty="0">
              <a:solidFill>
                <a:schemeClr val="bg1"/>
              </a:solidFill>
            </a:endParaRPr>
          </a:p>
          <a:p>
            <a:endParaRPr lang="en-US" dirty="0">
              <a:solidFill>
                <a:schemeClr val="bg1"/>
              </a:solidFill>
            </a:endParaRPr>
          </a:p>
          <a:p>
            <a:pPr marL="457200" indent="-457200">
              <a:buAutoNum type="arabicPeriod"/>
            </a:pPr>
            <a:endParaRPr lang="en-US" dirty="0">
              <a:solidFill>
                <a:schemeClr val="bg1"/>
              </a:solidFill>
            </a:endParaRPr>
          </a:p>
          <a:p>
            <a:endParaRPr lang="en-US" dirty="0">
              <a:solidFill>
                <a:schemeClr val="bg1"/>
              </a:solidFill>
            </a:endParaRPr>
          </a:p>
          <a:p>
            <a:endParaRPr lang="en-US" dirty="0">
              <a:solidFill>
                <a:schemeClr val="bg1"/>
              </a:solidFill>
            </a:endParaRPr>
          </a:p>
        </p:txBody>
      </p:sp>
      <p:graphicFrame>
        <p:nvGraphicFramePr>
          <p:cNvPr id="2" name="Table 1">
            <a:extLst>
              <a:ext uri="{FF2B5EF4-FFF2-40B4-BE49-F238E27FC236}">
                <a16:creationId xmlns:a16="http://schemas.microsoft.com/office/drawing/2014/main" id="{9868DE78-4115-5746-89B8-A2671ABBE913}"/>
              </a:ext>
            </a:extLst>
          </p:cNvPr>
          <p:cNvGraphicFramePr>
            <a:graphicFrameLocks noGrp="1"/>
          </p:cNvGraphicFramePr>
          <p:nvPr>
            <p:extLst>
              <p:ext uri="{D42A27DB-BD31-4B8C-83A1-F6EECF244321}">
                <p14:modId xmlns:p14="http://schemas.microsoft.com/office/powerpoint/2010/main" val="3952224090"/>
              </p:ext>
            </p:extLst>
          </p:nvPr>
        </p:nvGraphicFramePr>
        <p:xfrm>
          <a:off x="960326" y="2763536"/>
          <a:ext cx="3536958" cy="1649812"/>
        </p:xfrm>
        <a:graphic>
          <a:graphicData uri="http://schemas.openxmlformats.org/drawingml/2006/table">
            <a:tbl>
              <a:tblPr firstRow="1" bandRow="1">
                <a:tableStyleId>{2D5ABB26-0587-4C30-8999-92F81FD0307C}</a:tableStyleId>
              </a:tblPr>
              <a:tblGrid>
                <a:gridCol w="3536958">
                  <a:extLst>
                    <a:ext uri="{9D8B030D-6E8A-4147-A177-3AD203B41FA5}">
                      <a16:colId xmlns:a16="http://schemas.microsoft.com/office/drawing/2014/main" val="2236693250"/>
                    </a:ext>
                  </a:extLst>
                </a:gridCol>
              </a:tblGrid>
              <a:tr h="441435">
                <a:tc>
                  <a:txBody>
                    <a:bodyPr/>
                    <a:lstStyle/>
                    <a:p>
                      <a:pPr algn="ctr"/>
                      <a:r>
                        <a:rPr lang="en-US" u="sng" dirty="0">
                          <a:solidFill>
                            <a:schemeClr val="bg1"/>
                          </a:solidFill>
                        </a:rPr>
                        <a:t>What is going on in your life?</a:t>
                      </a:r>
                    </a:p>
                  </a:txBody>
                  <a:tcPr/>
                </a:tc>
                <a:extLst>
                  <a:ext uri="{0D108BD9-81ED-4DB2-BD59-A6C34878D82A}">
                    <a16:rowId xmlns:a16="http://schemas.microsoft.com/office/drawing/2014/main" val="1846038895"/>
                  </a:ext>
                </a:extLst>
              </a:tr>
              <a:tr h="1208377">
                <a:tc>
                  <a:txBody>
                    <a:bodyPr/>
                    <a:lstStyle/>
                    <a:p>
                      <a:pPr marL="285750" indent="-285750">
                        <a:buFont typeface="Arial" panose="020B0604020202020204" pitchFamily="34" charset="0"/>
                        <a:buChar char="•"/>
                      </a:pPr>
                      <a:r>
                        <a:rPr lang="en-US" dirty="0">
                          <a:solidFill>
                            <a:schemeClr val="bg1"/>
                          </a:solidFill>
                        </a:rPr>
                        <a:t>  </a:t>
                      </a:r>
                    </a:p>
                    <a:p>
                      <a:pPr marL="285750" indent="-285750">
                        <a:buFont typeface="Arial" panose="020B0604020202020204" pitchFamily="34" charset="0"/>
                        <a:buChar char="•"/>
                      </a:pPr>
                      <a:r>
                        <a:rPr lang="en-US" dirty="0">
                          <a:solidFill>
                            <a:schemeClr val="bg1"/>
                          </a:solidFill>
                        </a:rPr>
                        <a:t>  </a:t>
                      </a:r>
                    </a:p>
                    <a:p>
                      <a:pPr marL="285750" indent="-285750">
                        <a:buFont typeface="Arial" panose="020B0604020202020204" pitchFamily="34" charset="0"/>
                        <a:buChar char="•"/>
                      </a:pPr>
                      <a:r>
                        <a:rPr lang="en-US" dirty="0">
                          <a:solidFill>
                            <a:schemeClr val="bg1"/>
                          </a:solidFill>
                        </a:rPr>
                        <a:t>  </a:t>
                      </a:r>
                    </a:p>
                  </a:txBody>
                  <a:tcPr/>
                </a:tc>
                <a:extLst>
                  <a:ext uri="{0D108BD9-81ED-4DB2-BD59-A6C34878D82A}">
                    <a16:rowId xmlns:a16="http://schemas.microsoft.com/office/drawing/2014/main" val="4113410379"/>
                  </a:ext>
                </a:extLst>
              </a:tr>
            </a:tbl>
          </a:graphicData>
        </a:graphic>
      </p:graphicFrame>
      <p:sp>
        <p:nvSpPr>
          <p:cNvPr id="3" name="Rectangle 2">
            <a:extLst>
              <a:ext uri="{FF2B5EF4-FFF2-40B4-BE49-F238E27FC236}">
                <a16:creationId xmlns:a16="http://schemas.microsoft.com/office/drawing/2014/main" id="{D603C81A-1F44-6244-AB6E-8972ADE36CFD}"/>
              </a:ext>
            </a:extLst>
          </p:cNvPr>
          <p:cNvSpPr/>
          <p:nvPr/>
        </p:nvSpPr>
        <p:spPr>
          <a:xfrm>
            <a:off x="786675" y="2710492"/>
            <a:ext cx="3710609" cy="1639614"/>
          </a:xfrm>
          <a:prstGeom prst="rect">
            <a:avLst/>
          </a:prstGeom>
          <a:no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79721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A53EF343-B00F-2B4D-80B8-CA4BE36DCCDB}"/>
              </a:ext>
            </a:extLst>
          </p:cNvPr>
          <p:cNvSpPr txBox="1">
            <a:spLocks/>
          </p:cNvSpPr>
          <p:nvPr/>
        </p:nvSpPr>
        <p:spPr>
          <a:xfrm>
            <a:off x="429049" y="305108"/>
            <a:ext cx="6476248" cy="1304649"/>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dirty="0">
                <a:solidFill>
                  <a:srgbClr val="6A4A62"/>
                </a:solidFill>
                <a:latin typeface="Arial" panose="020B0604020202020204" pitchFamily="34" charset="0"/>
                <a:cs typeface="Arial" panose="020B0604020202020204" pitchFamily="34" charset="0"/>
              </a:rPr>
              <a:t>Action Plan System</a:t>
            </a:r>
          </a:p>
        </p:txBody>
      </p:sp>
      <p:sp>
        <p:nvSpPr>
          <p:cNvPr id="6" name="Rounded Rectangle 5">
            <a:extLst>
              <a:ext uri="{FF2B5EF4-FFF2-40B4-BE49-F238E27FC236}">
                <a16:creationId xmlns:a16="http://schemas.microsoft.com/office/drawing/2014/main" id="{0EFA22DA-0BA4-8F40-B31C-3DABE335C417}"/>
              </a:ext>
            </a:extLst>
          </p:cNvPr>
          <p:cNvSpPr/>
          <p:nvPr/>
        </p:nvSpPr>
        <p:spPr>
          <a:xfrm>
            <a:off x="6302256" y="3276678"/>
            <a:ext cx="5421085" cy="1132115"/>
          </a:xfrm>
          <a:prstGeom prst="roundRect">
            <a:avLst/>
          </a:prstGeom>
          <a:solidFill>
            <a:srgbClr val="6A4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System</a:t>
            </a:r>
          </a:p>
        </p:txBody>
      </p:sp>
      <p:sp>
        <p:nvSpPr>
          <p:cNvPr id="10" name="Rounded Rectangle 9">
            <a:extLst>
              <a:ext uri="{FF2B5EF4-FFF2-40B4-BE49-F238E27FC236}">
                <a16:creationId xmlns:a16="http://schemas.microsoft.com/office/drawing/2014/main" id="{AAFFF7DE-7FCF-4849-95E8-EC122DC293DA}"/>
              </a:ext>
            </a:extLst>
          </p:cNvPr>
          <p:cNvSpPr/>
          <p:nvPr/>
        </p:nvSpPr>
        <p:spPr>
          <a:xfrm>
            <a:off x="566481" y="3276678"/>
            <a:ext cx="5421085" cy="1132115"/>
          </a:xfrm>
          <a:prstGeom prst="roundRect">
            <a:avLst/>
          </a:prstGeom>
          <a:solidFill>
            <a:schemeClr val="bg1"/>
          </a:solidFill>
          <a:ln>
            <a:solidFill>
              <a:srgbClr val="6A4A6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a:solidFill>
                  <a:srgbClr val="6A4A62"/>
                </a:solidFill>
              </a:rPr>
              <a:t>Plan</a:t>
            </a:r>
          </a:p>
        </p:txBody>
      </p:sp>
      <p:sp>
        <p:nvSpPr>
          <p:cNvPr id="17" name="Arc 16">
            <a:extLst>
              <a:ext uri="{FF2B5EF4-FFF2-40B4-BE49-F238E27FC236}">
                <a16:creationId xmlns:a16="http://schemas.microsoft.com/office/drawing/2014/main" id="{E4B00DD1-ED26-4B25-90AA-6BF9E78D3304}"/>
              </a:ext>
            </a:extLst>
          </p:cNvPr>
          <p:cNvSpPr/>
          <p:nvPr/>
        </p:nvSpPr>
        <p:spPr>
          <a:xfrm>
            <a:off x="2873830" y="2133445"/>
            <a:ext cx="5823284" cy="1447878"/>
          </a:xfrm>
          <a:prstGeom prst="arc">
            <a:avLst>
              <a:gd name="adj1" fmla="val 10839259"/>
              <a:gd name="adj2" fmla="val 0"/>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8" name="Arc 17">
            <a:extLst>
              <a:ext uri="{FF2B5EF4-FFF2-40B4-BE49-F238E27FC236}">
                <a16:creationId xmlns:a16="http://schemas.microsoft.com/office/drawing/2014/main" id="{1B493BB9-21C3-405C-9F00-297AB4AE3443}"/>
              </a:ext>
            </a:extLst>
          </p:cNvPr>
          <p:cNvSpPr/>
          <p:nvPr/>
        </p:nvSpPr>
        <p:spPr>
          <a:xfrm rot="10800000">
            <a:off x="3075924" y="4408793"/>
            <a:ext cx="5823284" cy="1447878"/>
          </a:xfrm>
          <a:prstGeom prst="arc">
            <a:avLst>
              <a:gd name="adj1" fmla="val 10839259"/>
              <a:gd name="adj2" fmla="val 0"/>
            </a:avLst>
          </a:prstGeom>
          <a:ln>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387486436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indoor, desk, table, lit&#10;&#10;Description automatically generated">
            <a:extLst>
              <a:ext uri="{FF2B5EF4-FFF2-40B4-BE49-F238E27FC236}">
                <a16:creationId xmlns:a16="http://schemas.microsoft.com/office/drawing/2014/main" id="{8E796302-CBE1-4FA1-BCB2-690E3672D570}"/>
              </a:ext>
            </a:extLst>
          </p:cNvPr>
          <p:cNvPicPr>
            <a:picLocks noChangeAspect="1"/>
          </p:cNvPicPr>
          <p:nvPr/>
        </p:nvPicPr>
        <p:blipFill rotWithShape="1">
          <a:blip r:embed="rId3">
            <a:extLst>
              <a:ext uri="{28A0092B-C50C-407E-A947-70E740481C1C}">
                <a14:useLocalDpi xmlns:a14="http://schemas.microsoft.com/office/drawing/2010/main" val="0"/>
              </a:ext>
            </a:extLst>
          </a:blip>
          <a:srcRect t="26889" b="16861"/>
          <a:stretch/>
        </p:blipFill>
        <p:spPr>
          <a:xfrm>
            <a:off x="-1" y="10"/>
            <a:ext cx="12192000" cy="6857990"/>
          </a:xfrm>
          <a:prstGeom prst="rect">
            <a:avLst/>
          </a:prstGeom>
        </p:spPr>
      </p:pic>
      <p:sp>
        <p:nvSpPr>
          <p:cNvPr id="3" name="Content Placeholder 2">
            <a:extLst>
              <a:ext uri="{FF2B5EF4-FFF2-40B4-BE49-F238E27FC236}">
                <a16:creationId xmlns:a16="http://schemas.microsoft.com/office/drawing/2014/main" id="{FC1DE732-73D6-42BC-9535-2E694A50668A}"/>
              </a:ext>
            </a:extLst>
          </p:cNvPr>
          <p:cNvSpPr>
            <a:spLocks noGrp="1"/>
          </p:cNvSpPr>
          <p:nvPr>
            <p:ph idx="1"/>
          </p:nvPr>
        </p:nvSpPr>
        <p:spPr>
          <a:xfrm>
            <a:off x="-1" y="1360173"/>
            <a:ext cx="12191998" cy="946609"/>
          </a:xfrm>
          <a:solidFill>
            <a:srgbClr val="6A4A62"/>
          </a:solidFill>
        </p:spPr>
        <p:txBody>
          <a:bodyPr anchor="ctr">
            <a:normAutofit/>
          </a:bodyPr>
          <a:lstStyle/>
          <a:p>
            <a:pPr marL="0" indent="0" algn="ctr">
              <a:buNone/>
            </a:pPr>
            <a:r>
              <a:rPr lang="en-US" sz="4400" dirty="0">
                <a:solidFill>
                  <a:schemeClr val="bg1"/>
                </a:solidFill>
              </a:rPr>
              <a:t>What questions do we have at this point? </a:t>
            </a:r>
          </a:p>
        </p:txBody>
      </p:sp>
    </p:spTree>
    <p:extLst>
      <p:ext uri="{BB962C8B-B14F-4D97-AF65-F5344CB8AC3E}">
        <p14:creationId xmlns:p14="http://schemas.microsoft.com/office/powerpoint/2010/main" val="32197582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8FF4EF6-B6E3-44B8-8663-A52ADFD39FEE}"/>
              </a:ext>
            </a:extLst>
          </p:cNvPr>
          <p:cNvSpPr>
            <a:spLocks noGrp="1"/>
          </p:cNvSpPr>
          <p:nvPr>
            <p:ph type="title"/>
          </p:nvPr>
        </p:nvSpPr>
        <p:spPr/>
        <p:txBody>
          <a:bodyPr/>
          <a:lstStyle/>
          <a:p>
            <a:r>
              <a:rPr lang="en-US"/>
              <a:t>Delivery &amp; Tailoring Instructions</a:t>
            </a:r>
          </a:p>
        </p:txBody>
      </p:sp>
      <p:sp>
        <p:nvSpPr>
          <p:cNvPr id="5" name="Content Placeholder 4">
            <a:extLst>
              <a:ext uri="{FF2B5EF4-FFF2-40B4-BE49-F238E27FC236}">
                <a16:creationId xmlns:a16="http://schemas.microsoft.com/office/drawing/2014/main" id="{F9E0C6DB-DED4-4A51-95D5-576AF60ABAF4}"/>
              </a:ext>
            </a:extLst>
          </p:cNvPr>
          <p:cNvSpPr>
            <a:spLocks noGrp="1"/>
          </p:cNvSpPr>
          <p:nvPr>
            <p:ph idx="1"/>
          </p:nvPr>
        </p:nvSpPr>
        <p:spPr/>
        <p:txBody>
          <a:bodyPr>
            <a:normAutofit lnSpcReduction="10000"/>
          </a:bodyPr>
          <a:lstStyle/>
          <a:p>
            <a:r>
              <a:rPr lang="en-US"/>
              <a:t>Things to remember</a:t>
            </a:r>
          </a:p>
          <a:p>
            <a:pPr lvl="1"/>
            <a:r>
              <a:rPr lang="en-US"/>
              <a:t>Expert power can be negative if audience portrays a) you are leveraging your expertise in one domain into another, b) if your expertise appears outdated, c) your expertise is impersonal (i.e., not recognizing the audience’s perspective), and d) if they portray you as having something to gain</a:t>
            </a:r>
          </a:p>
          <a:p>
            <a:pPr lvl="1"/>
            <a:r>
              <a:rPr lang="en-US"/>
              <a:t>What is comfortable for us, the presenter, is maybe not engaging for the audience. </a:t>
            </a:r>
          </a:p>
          <a:p>
            <a:pPr lvl="1"/>
            <a:r>
              <a:rPr lang="en-US"/>
              <a:t>Charismatic power is something; you are acting for your audience and that is encouraged. People will buy-in if you seem bought-in. Find the charisma personality that you can put on confidently.</a:t>
            </a:r>
          </a:p>
          <a:p>
            <a:pPr lvl="1"/>
            <a:r>
              <a:rPr lang="en-US"/>
              <a:t>Sell the “Why”, not the “what” or “how”. Those are ARC and the modules. But the “Why” is most important</a:t>
            </a:r>
          </a:p>
        </p:txBody>
      </p:sp>
    </p:spTree>
    <p:extLst>
      <p:ext uri="{BB962C8B-B14F-4D97-AF65-F5344CB8AC3E}">
        <p14:creationId xmlns:p14="http://schemas.microsoft.com/office/powerpoint/2010/main" val="284226553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CBFF2423-7327-AD4F-973D-C0573BD1B21C}"/>
              </a:ext>
            </a:extLst>
          </p:cNvPr>
          <p:cNvSpPr/>
          <p:nvPr/>
        </p:nvSpPr>
        <p:spPr>
          <a:xfrm>
            <a:off x="5100164" y="1052480"/>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1</a:t>
            </a:r>
          </a:p>
        </p:txBody>
      </p:sp>
      <p:sp>
        <p:nvSpPr>
          <p:cNvPr id="9" name="TextBox 8">
            <a:extLst>
              <a:ext uri="{FF2B5EF4-FFF2-40B4-BE49-F238E27FC236}">
                <a16:creationId xmlns:a16="http://schemas.microsoft.com/office/drawing/2014/main" id="{15E0F1F6-4458-264E-A10F-AB8D39632973}"/>
              </a:ext>
            </a:extLst>
          </p:cNvPr>
          <p:cNvSpPr txBox="1"/>
          <p:nvPr/>
        </p:nvSpPr>
        <p:spPr>
          <a:xfrm>
            <a:off x="5929689" y="1250007"/>
            <a:ext cx="5764696" cy="369332"/>
          </a:xfrm>
          <a:prstGeom prst="rect">
            <a:avLst/>
          </a:prstGeom>
          <a:noFill/>
        </p:spPr>
        <p:txBody>
          <a:bodyPr wrap="square" rtlCol="0">
            <a:spAutoFit/>
          </a:bodyPr>
          <a:lstStyle/>
          <a:p>
            <a:r>
              <a:rPr lang="en-US"/>
              <a:t>How would you rate your overall stress level? </a:t>
            </a:r>
          </a:p>
        </p:txBody>
      </p:sp>
      <p:sp>
        <p:nvSpPr>
          <p:cNvPr id="10" name="Oval 9">
            <a:extLst>
              <a:ext uri="{FF2B5EF4-FFF2-40B4-BE49-F238E27FC236}">
                <a16:creationId xmlns:a16="http://schemas.microsoft.com/office/drawing/2014/main" id="{F49CE955-35C3-3749-A801-3FF931006431}"/>
              </a:ext>
            </a:extLst>
          </p:cNvPr>
          <p:cNvSpPr/>
          <p:nvPr/>
        </p:nvSpPr>
        <p:spPr>
          <a:xfrm>
            <a:off x="5100165" y="2092775"/>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2</a:t>
            </a:r>
          </a:p>
        </p:txBody>
      </p:sp>
      <p:sp>
        <p:nvSpPr>
          <p:cNvPr id="11" name="TextBox 10">
            <a:extLst>
              <a:ext uri="{FF2B5EF4-FFF2-40B4-BE49-F238E27FC236}">
                <a16:creationId xmlns:a16="http://schemas.microsoft.com/office/drawing/2014/main" id="{67334990-6AE0-B14C-A0BA-6D4E87D3A0F8}"/>
              </a:ext>
            </a:extLst>
          </p:cNvPr>
          <p:cNvSpPr txBox="1"/>
          <p:nvPr/>
        </p:nvSpPr>
        <p:spPr>
          <a:xfrm>
            <a:off x="5963212" y="1997564"/>
            <a:ext cx="5764696" cy="1292662"/>
          </a:xfrm>
          <a:prstGeom prst="rect">
            <a:avLst/>
          </a:prstGeom>
          <a:noFill/>
        </p:spPr>
        <p:txBody>
          <a:bodyPr wrap="square" rtlCol="0">
            <a:spAutoFit/>
          </a:bodyPr>
          <a:lstStyle/>
          <a:p>
            <a:r>
              <a:rPr lang="en-US"/>
              <a:t>How can you tell that you are stressed? What are the telltale signs in your body? What about thoughts or actions that tell you that you are stressed?</a:t>
            </a:r>
          </a:p>
          <a:p>
            <a:endParaRPr lang="en-US" sz="2400"/>
          </a:p>
        </p:txBody>
      </p:sp>
      <p:sp>
        <p:nvSpPr>
          <p:cNvPr id="12" name="Oval 11">
            <a:extLst>
              <a:ext uri="{FF2B5EF4-FFF2-40B4-BE49-F238E27FC236}">
                <a16:creationId xmlns:a16="http://schemas.microsoft.com/office/drawing/2014/main" id="{11E96463-22AE-2943-9D97-5C65A0633D65}"/>
              </a:ext>
            </a:extLst>
          </p:cNvPr>
          <p:cNvSpPr/>
          <p:nvPr/>
        </p:nvSpPr>
        <p:spPr>
          <a:xfrm>
            <a:off x="5100165" y="3133070"/>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3</a:t>
            </a:r>
          </a:p>
        </p:txBody>
      </p:sp>
      <p:sp>
        <p:nvSpPr>
          <p:cNvPr id="13" name="TextBox 12">
            <a:extLst>
              <a:ext uri="{FF2B5EF4-FFF2-40B4-BE49-F238E27FC236}">
                <a16:creationId xmlns:a16="http://schemas.microsoft.com/office/drawing/2014/main" id="{41043744-C532-974E-9946-617A3604E224}"/>
              </a:ext>
            </a:extLst>
          </p:cNvPr>
          <p:cNvSpPr txBox="1"/>
          <p:nvPr/>
        </p:nvSpPr>
        <p:spPr>
          <a:xfrm>
            <a:off x="5963212" y="3175852"/>
            <a:ext cx="5764696" cy="646331"/>
          </a:xfrm>
          <a:prstGeom prst="rect">
            <a:avLst/>
          </a:prstGeom>
          <a:noFill/>
        </p:spPr>
        <p:txBody>
          <a:bodyPr wrap="square" rtlCol="0">
            <a:spAutoFit/>
          </a:bodyPr>
          <a:lstStyle/>
          <a:p>
            <a:r>
              <a:rPr lang="en-US"/>
              <a:t>How satisfied are you with your current practices aimed at improving your wellbeing?</a:t>
            </a:r>
            <a:endParaRPr lang="en-US" sz="2400"/>
          </a:p>
        </p:txBody>
      </p:sp>
      <p:sp>
        <p:nvSpPr>
          <p:cNvPr id="14" name="Oval 13">
            <a:extLst>
              <a:ext uri="{FF2B5EF4-FFF2-40B4-BE49-F238E27FC236}">
                <a16:creationId xmlns:a16="http://schemas.microsoft.com/office/drawing/2014/main" id="{1BBA554A-78DF-B242-86BF-E84C0184EC7A}"/>
              </a:ext>
            </a:extLst>
          </p:cNvPr>
          <p:cNvSpPr/>
          <p:nvPr/>
        </p:nvSpPr>
        <p:spPr>
          <a:xfrm>
            <a:off x="5100165" y="4167896"/>
            <a:ext cx="689113" cy="689113"/>
          </a:xfrm>
          <a:prstGeom prst="ellipse">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t>4</a:t>
            </a:r>
          </a:p>
        </p:txBody>
      </p:sp>
      <p:sp>
        <p:nvSpPr>
          <p:cNvPr id="15" name="TextBox 14">
            <a:extLst>
              <a:ext uri="{FF2B5EF4-FFF2-40B4-BE49-F238E27FC236}">
                <a16:creationId xmlns:a16="http://schemas.microsoft.com/office/drawing/2014/main" id="{07ABA6E0-1B3C-B844-B3AA-178192640589}"/>
              </a:ext>
            </a:extLst>
          </p:cNvPr>
          <p:cNvSpPr txBox="1"/>
          <p:nvPr/>
        </p:nvSpPr>
        <p:spPr>
          <a:xfrm>
            <a:off x="5963212" y="4210678"/>
            <a:ext cx="5764696" cy="646331"/>
          </a:xfrm>
          <a:prstGeom prst="rect">
            <a:avLst/>
          </a:prstGeom>
          <a:noFill/>
        </p:spPr>
        <p:txBody>
          <a:bodyPr wrap="square" rtlCol="0">
            <a:spAutoFit/>
          </a:bodyPr>
          <a:lstStyle/>
          <a:p>
            <a:r>
              <a:rPr lang="en-US"/>
              <a:t>What factors within your microsystem and </a:t>
            </a:r>
            <a:r>
              <a:rPr lang="en-US" err="1"/>
              <a:t>exosystem</a:t>
            </a:r>
            <a:r>
              <a:rPr lang="en-US"/>
              <a:t> support your capacity for resilience?</a:t>
            </a:r>
            <a:endParaRPr lang="en-US" sz="2400"/>
          </a:p>
        </p:txBody>
      </p:sp>
      <p:sp>
        <p:nvSpPr>
          <p:cNvPr id="16" name="Rectangle 15">
            <a:extLst>
              <a:ext uri="{FF2B5EF4-FFF2-40B4-BE49-F238E27FC236}">
                <a16:creationId xmlns:a16="http://schemas.microsoft.com/office/drawing/2014/main" id="{EB7ADBA6-5C01-B848-B75F-62C0DF7F9B47}"/>
              </a:ext>
            </a:extLst>
          </p:cNvPr>
          <p:cNvSpPr/>
          <p:nvPr/>
        </p:nvSpPr>
        <p:spPr>
          <a:xfrm>
            <a:off x="435641" y="342899"/>
            <a:ext cx="4098260" cy="6172201"/>
          </a:xfrm>
          <a:prstGeom prst="rect">
            <a:avLst/>
          </a:prstGeom>
          <a:solidFill>
            <a:srgbClr val="3655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t>DISCUSSION </a:t>
            </a:r>
          </a:p>
          <a:p>
            <a:pPr algn="ctr"/>
            <a:r>
              <a:rPr lang="en-US" sz="3600" dirty="0"/>
              <a:t>QUESTIONS</a:t>
            </a:r>
          </a:p>
          <a:p>
            <a:pPr algn="ctr"/>
            <a:endParaRPr lang="en-US" sz="2800" dirty="0"/>
          </a:p>
          <a:p>
            <a:pPr algn="ctr"/>
            <a:endParaRPr lang="en-US" sz="2800" dirty="0"/>
          </a:p>
          <a:p>
            <a:pPr algn="ctr"/>
            <a:endParaRPr lang="en-US" sz="2800" dirty="0"/>
          </a:p>
          <a:p>
            <a:pPr algn="ctr"/>
            <a:endParaRPr lang="en-US" sz="2800" dirty="0"/>
          </a:p>
          <a:p>
            <a:pPr algn="ctr"/>
            <a:endParaRPr lang="en-US" sz="2800" dirty="0"/>
          </a:p>
        </p:txBody>
      </p:sp>
      <p:pic>
        <p:nvPicPr>
          <p:cNvPr id="17" name="Graphic 16" descr="Boardroom">
            <a:extLst>
              <a:ext uri="{FF2B5EF4-FFF2-40B4-BE49-F238E27FC236}">
                <a16:creationId xmlns:a16="http://schemas.microsoft.com/office/drawing/2014/main" id="{9031DCD5-5509-884B-8886-C216B45B286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554944" y="3156993"/>
            <a:ext cx="1859653" cy="1859653"/>
          </a:xfrm>
          <a:prstGeom prst="rect">
            <a:avLst/>
          </a:prstGeom>
        </p:spPr>
      </p:pic>
    </p:spTree>
    <p:extLst>
      <p:ext uri="{BB962C8B-B14F-4D97-AF65-F5344CB8AC3E}">
        <p14:creationId xmlns:p14="http://schemas.microsoft.com/office/powerpoint/2010/main" val="3212589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A5B8C5-5E2B-46A9-80A7-702D2AF18169}"/>
              </a:ext>
            </a:extLst>
          </p:cNvPr>
          <p:cNvSpPr>
            <a:spLocks noGrp="1"/>
          </p:cNvSpPr>
          <p:nvPr>
            <p:ph type="ctrTitle"/>
          </p:nvPr>
        </p:nvSpPr>
        <p:spPr>
          <a:xfrm>
            <a:off x="1017036" y="1844302"/>
            <a:ext cx="10157927" cy="1345261"/>
          </a:xfrm>
        </p:spPr>
        <p:txBody>
          <a:bodyPr/>
          <a:lstStyle/>
          <a:p>
            <a:r>
              <a:rPr lang="en-US" dirty="0"/>
              <a:t>Adult Resilience Curriculum (ARC) </a:t>
            </a:r>
            <a:br>
              <a:rPr lang="en-US" dirty="0"/>
            </a:br>
            <a:r>
              <a:rPr lang="en-US" dirty="0"/>
              <a:t>for Educators</a:t>
            </a:r>
          </a:p>
        </p:txBody>
      </p:sp>
      <p:sp>
        <p:nvSpPr>
          <p:cNvPr id="3" name="Subtitle 2">
            <a:extLst>
              <a:ext uri="{FF2B5EF4-FFF2-40B4-BE49-F238E27FC236}">
                <a16:creationId xmlns:a16="http://schemas.microsoft.com/office/drawing/2014/main" id="{7427A2A6-B926-4AC1-89CC-2B51CDBFC394}"/>
              </a:ext>
            </a:extLst>
          </p:cNvPr>
          <p:cNvSpPr>
            <a:spLocks noGrp="1"/>
          </p:cNvSpPr>
          <p:nvPr>
            <p:ph type="subTitle" idx="4294967295"/>
          </p:nvPr>
        </p:nvSpPr>
        <p:spPr>
          <a:xfrm>
            <a:off x="1524000" y="3518148"/>
            <a:ext cx="9144000" cy="1655762"/>
          </a:xfrm>
        </p:spPr>
        <p:txBody>
          <a:bodyPr>
            <a:normAutofit/>
          </a:bodyPr>
          <a:lstStyle/>
          <a:p>
            <a:pPr marL="0" indent="0" algn="ctr">
              <a:lnSpc>
                <a:spcPct val="100000"/>
              </a:lnSpc>
              <a:buNone/>
            </a:pPr>
            <a:r>
              <a:rPr lang="en-US" sz="2800" dirty="0"/>
              <a:t>Module 1: </a:t>
            </a:r>
            <a:r>
              <a:rPr lang="en-US" dirty="0">
                <a:latin typeface="Arial" panose="020B0604020202020204" pitchFamily="34" charset="0"/>
                <a:cs typeface="Arial" panose="020B0604020202020204" pitchFamily="34" charset="0"/>
              </a:rPr>
              <a:t>Understanding the Psychobiology of Stress &amp; Wellbeing</a:t>
            </a:r>
            <a:endParaRPr lang="en-US" sz="2800" dirty="0"/>
          </a:p>
        </p:txBody>
      </p:sp>
    </p:spTree>
    <p:extLst>
      <p:ext uri="{BB962C8B-B14F-4D97-AF65-F5344CB8AC3E}">
        <p14:creationId xmlns:p14="http://schemas.microsoft.com/office/powerpoint/2010/main" val="22259804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7DA75-E495-42CF-93A6-AD2716EB229C}"/>
              </a:ext>
            </a:extLst>
          </p:cNvPr>
          <p:cNvSpPr>
            <a:spLocks noGrp="1"/>
          </p:cNvSpPr>
          <p:nvPr>
            <p:ph type="title"/>
          </p:nvPr>
        </p:nvSpPr>
        <p:spPr/>
        <p:txBody>
          <a:bodyPr/>
          <a:lstStyle/>
          <a:p>
            <a:r>
              <a:rPr lang="en-US" dirty="0"/>
              <a:t>Disclaimer</a:t>
            </a:r>
          </a:p>
        </p:txBody>
      </p:sp>
      <p:sp>
        <p:nvSpPr>
          <p:cNvPr id="3" name="Content Placeholder 2">
            <a:extLst>
              <a:ext uri="{FF2B5EF4-FFF2-40B4-BE49-F238E27FC236}">
                <a16:creationId xmlns:a16="http://schemas.microsoft.com/office/drawing/2014/main" id="{68E77185-B968-4CA8-AB26-AB2D51D7EC1F}"/>
              </a:ext>
            </a:extLst>
          </p:cNvPr>
          <p:cNvSpPr>
            <a:spLocks noGrp="1"/>
          </p:cNvSpPr>
          <p:nvPr>
            <p:ph idx="1"/>
          </p:nvPr>
        </p:nvSpPr>
        <p:spPr>
          <a:xfrm>
            <a:off x="838200" y="1473287"/>
            <a:ext cx="10515600" cy="4667250"/>
          </a:xfrm>
        </p:spPr>
        <p:txBody>
          <a:bodyPr>
            <a:noAutofit/>
          </a:bodyPr>
          <a:lstStyle/>
          <a:p>
            <a:pPr marL="0" indent="0">
              <a:lnSpc>
                <a:spcPct val="100000"/>
              </a:lnSpc>
              <a:spcBef>
                <a:spcPts val="0"/>
              </a:spcBef>
              <a:buSzPts val="1800"/>
              <a:buFont typeface="Arial" panose="020B0604020202020204" pitchFamily="34" charset="0"/>
              <a:buNone/>
            </a:pPr>
            <a:r>
              <a:rPr lang="en-US" sz="2000" dirty="0">
                <a:solidFill>
                  <a:schemeClr val="dk1"/>
                </a:solidFill>
              </a:rPr>
              <a:t>This presentation was prepared for the MHTTC Network under a cooperative agreement from the Substance Abuse and Mental Health Services Administration (SAMHSA). All material appearing in this presentation, except that taken directly from copyrighted sources, is in the public domain and may be reproduced or copied without permission from SAMHSA or the authors. Citation of the source is appreciated. Do not reproduce or distribute this presentation for a fee without specific, written authorization from the MHTTC Network Coordinating Office. This presentation will be recorded and posted on our website. </a:t>
            </a:r>
          </a:p>
          <a:p>
            <a:pPr marL="0" indent="0">
              <a:lnSpc>
                <a:spcPct val="100000"/>
              </a:lnSpc>
              <a:buSzPts val="1800"/>
              <a:buNone/>
            </a:pPr>
            <a:r>
              <a:rPr lang="en-US" sz="2000" dirty="0">
                <a:solidFill>
                  <a:schemeClr val="dk1"/>
                </a:solidFill>
              </a:rPr>
              <a:t>At the time of this presentation, Tom Coderre served as Acting Assistant Secretary for Mental Health and Substance Use at the Substance Abuse and Mental Health Services Administration (SAMHSA). The opinions expressed herein are the views of the speakers and do not reflect the official position of the Department of Health and Human Services (DHHS), or SAMHSA. No official support or endorsement of DHHS, SAMHSA, for the opinions described in this presentation is intended or should be inferred. </a:t>
            </a:r>
          </a:p>
          <a:p>
            <a:pPr marL="0" indent="0">
              <a:lnSpc>
                <a:spcPct val="100000"/>
              </a:lnSpc>
              <a:buClr>
                <a:schemeClr val="dk1"/>
              </a:buClr>
              <a:buSzPts val="1800"/>
              <a:buFont typeface="Arial"/>
              <a:buNone/>
            </a:pPr>
            <a:r>
              <a:rPr lang="en-US" sz="2000" dirty="0">
                <a:solidFill>
                  <a:schemeClr val="dk1"/>
                </a:solidFill>
              </a:rPr>
              <a:t>This work is supported by grants under Funding Opportunity Announcement (FOA) No. SM-18-015 from the DHHS, SAMHSA. </a:t>
            </a:r>
          </a:p>
        </p:txBody>
      </p:sp>
    </p:spTree>
    <p:extLst>
      <p:ext uri="{BB962C8B-B14F-4D97-AF65-F5344CB8AC3E}">
        <p14:creationId xmlns:p14="http://schemas.microsoft.com/office/powerpoint/2010/main" val="15878952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7">
            <a:extLst>
              <a:ext uri="{FF2B5EF4-FFF2-40B4-BE49-F238E27FC236}">
                <a16:creationId xmlns:a16="http://schemas.microsoft.com/office/drawing/2014/main" id="{2C5F7BC5-7DC6-44B6-878C-3CF161FDA03C}"/>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758752" y="91752"/>
            <a:ext cx="6674496" cy="6674496"/>
          </a:xfrm>
        </p:spPr>
      </p:pic>
    </p:spTree>
    <p:extLst>
      <p:ext uri="{BB962C8B-B14F-4D97-AF65-F5344CB8AC3E}">
        <p14:creationId xmlns:p14="http://schemas.microsoft.com/office/powerpoint/2010/main" val="341702967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84B5E26D-6014-4429-8A48-C3C85EFC4D82}"/>
              </a:ext>
            </a:extLst>
          </p:cNvPr>
          <p:cNvSpPr txBox="1">
            <a:spLocks noChangeAspect="1"/>
          </p:cNvSpPr>
          <p:nvPr/>
        </p:nvSpPr>
        <p:spPr>
          <a:xfrm>
            <a:off x="838200" y="1017375"/>
            <a:ext cx="10515600" cy="624723"/>
          </a:xfrm>
          <a:prstGeom prst="rect">
            <a:avLst/>
          </a:prstGeom>
        </p:spPr>
        <p:txBody>
          <a:bodyPr lIns="91440" tIns="45720" rIns="91440" bIns="45720" anchor="t"/>
          <a:lstStyle>
            <a:lvl1pPr algn="l" defTabSz="914400" rtl="0" eaLnBrk="1" latinLnBrk="0" hangingPunct="1">
              <a:lnSpc>
                <a:spcPct val="90000"/>
              </a:lnSpc>
              <a:spcBef>
                <a:spcPct val="0"/>
              </a:spcBef>
              <a:buNone/>
              <a:defRPr sz="4400" b="0" kern="1200" baseline="0">
                <a:solidFill>
                  <a:srgbClr val="6D4C5C"/>
                </a:solidFill>
                <a:latin typeface="Calibri" panose="020F0502020204030204" pitchFamily="34" charset="0"/>
                <a:ea typeface="+mj-ea"/>
                <a:cs typeface="Calibri" panose="020F0502020204030204" pitchFamily="34" charset="0"/>
              </a:defRPr>
            </a:lvl1pPr>
          </a:lstStyle>
          <a:p>
            <a:pPr algn="ctr"/>
            <a:r>
              <a:rPr lang="en-US" sz="4200" dirty="0">
                <a:solidFill>
                  <a:schemeClr val="tx1"/>
                </a:solidFill>
                <a:latin typeface="Arial"/>
                <a:cs typeface="Calibri"/>
              </a:rPr>
              <a:t>Connect With Us</a:t>
            </a:r>
            <a:endParaRPr lang="en-US" sz="4200" dirty="0">
              <a:solidFill>
                <a:schemeClr val="tx1"/>
              </a:solidFill>
              <a:latin typeface="Arial"/>
            </a:endParaRPr>
          </a:p>
        </p:txBody>
      </p:sp>
      <p:pic>
        <p:nvPicPr>
          <p:cNvPr id="21" name="Picture 4" descr="Qr code&#10;&#10;Description automatically generated">
            <a:extLst>
              <a:ext uri="{FF2B5EF4-FFF2-40B4-BE49-F238E27FC236}">
                <a16:creationId xmlns:a16="http://schemas.microsoft.com/office/drawing/2014/main" id="{369585EE-20CC-4A41-A020-A115E8632D19}"/>
              </a:ext>
            </a:extLst>
          </p:cNvPr>
          <p:cNvPicPr>
            <a:picLocks noChangeAspect="1"/>
          </p:cNvPicPr>
          <p:nvPr/>
        </p:nvPicPr>
        <p:blipFill>
          <a:blip r:embed="rId2"/>
          <a:stretch>
            <a:fillRect/>
          </a:stretch>
        </p:blipFill>
        <p:spPr>
          <a:xfrm>
            <a:off x="1351536" y="2481415"/>
            <a:ext cx="2669958" cy="3315462"/>
          </a:xfrm>
          <a:prstGeom prst="rect">
            <a:avLst/>
          </a:prstGeom>
        </p:spPr>
      </p:pic>
      <p:sp>
        <p:nvSpPr>
          <p:cNvPr id="22" name="TextBox 21">
            <a:extLst>
              <a:ext uri="{FF2B5EF4-FFF2-40B4-BE49-F238E27FC236}">
                <a16:creationId xmlns:a16="http://schemas.microsoft.com/office/drawing/2014/main" id="{B5532BEF-91CF-40CA-8EC2-A45858D68460}"/>
              </a:ext>
            </a:extLst>
          </p:cNvPr>
          <p:cNvSpPr txBox="1"/>
          <p:nvPr/>
        </p:nvSpPr>
        <p:spPr>
          <a:xfrm>
            <a:off x="657168" y="1844647"/>
            <a:ext cx="4058694"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rPr>
              <a:t>JOIN OUR MAILING LIST:</a:t>
            </a:r>
            <a:endParaRPr lang="en-US" sz="2200" b="1" dirty="0">
              <a:latin typeface="+mj-lt"/>
              <a:cs typeface="Calibri"/>
            </a:endParaRPr>
          </a:p>
        </p:txBody>
      </p:sp>
      <p:grpSp>
        <p:nvGrpSpPr>
          <p:cNvPr id="10" name="Group 9">
            <a:extLst>
              <a:ext uri="{FF2B5EF4-FFF2-40B4-BE49-F238E27FC236}">
                <a16:creationId xmlns:a16="http://schemas.microsoft.com/office/drawing/2014/main" id="{CBF50D7B-4E08-4F82-9924-331E9DE9EB1E}"/>
              </a:ext>
            </a:extLst>
          </p:cNvPr>
          <p:cNvGrpSpPr/>
          <p:nvPr/>
        </p:nvGrpSpPr>
        <p:grpSpPr>
          <a:xfrm>
            <a:off x="6332962" y="2490952"/>
            <a:ext cx="4759713" cy="1942786"/>
            <a:chOff x="6025375" y="2243370"/>
            <a:chExt cx="4759713" cy="1943153"/>
          </a:xfrm>
        </p:grpSpPr>
        <p:grpSp>
          <p:nvGrpSpPr>
            <p:cNvPr id="12" name="Group 11">
              <a:extLst>
                <a:ext uri="{FF2B5EF4-FFF2-40B4-BE49-F238E27FC236}">
                  <a16:creationId xmlns:a16="http://schemas.microsoft.com/office/drawing/2014/main" id="{29A7B4E3-C326-49A3-B61E-4CB27A110FE7}"/>
                </a:ext>
              </a:extLst>
            </p:cNvPr>
            <p:cNvGrpSpPr/>
            <p:nvPr/>
          </p:nvGrpSpPr>
          <p:grpSpPr>
            <a:xfrm>
              <a:off x="6034668" y="2243370"/>
              <a:ext cx="3423877" cy="605009"/>
              <a:chOff x="4910254" y="2141151"/>
              <a:chExt cx="4303253" cy="760893"/>
            </a:xfrm>
          </p:grpSpPr>
          <p:pic>
            <p:nvPicPr>
              <p:cNvPr id="19" name="Picture 5" descr="Icon&#10;&#10;Description automatically generated">
                <a:extLst>
                  <a:ext uri="{FF2B5EF4-FFF2-40B4-BE49-F238E27FC236}">
                    <a16:creationId xmlns:a16="http://schemas.microsoft.com/office/drawing/2014/main" id="{467DE054-1D96-4350-9883-C3AB457DCE78}"/>
                  </a:ext>
                </a:extLst>
              </p:cNvPr>
              <p:cNvPicPr>
                <a:picLocks noChangeAspect="1"/>
              </p:cNvPicPr>
              <p:nvPr/>
            </p:nvPicPr>
            <p:blipFill>
              <a:blip r:embed="rId3"/>
              <a:stretch>
                <a:fillRect/>
              </a:stretch>
            </p:blipFill>
            <p:spPr>
              <a:xfrm>
                <a:off x="4910254" y="2141151"/>
                <a:ext cx="769858" cy="760893"/>
              </a:xfrm>
              <a:prstGeom prst="rect">
                <a:avLst/>
              </a:prstGeom>
            </p:spPr>
          </p:pic>
          <p:sp>
            <p:nvSpPr>
              <p:cNvPr id="20" name="TextBox 19">
                <a:extLst>
                  <a:ext uri="{FF2B5EF4-FFF2-40B4-BE49-F238E27FC236}">
                    <a16:creationId xmlns:a16="http://schemas.microsoft.com/office/drawing/2014/main" id="{9C81A98A-52BD-4338-8F1A-BF6E32D53096}"/>
                  </a:ext>
                </a:extLst>
              </p:cNvPr>
              <p:cNvSpPr txBox="1"/>
              <p:nvPr/>
            </p:nvSpPr>
            <p:spPr>
              <a:xfrm>
                <a:off x="5755887" y="2257309"/>
                <a:ext cx="3457620" cy="5419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nvGrpSpPr>
            <p:cNvPr id="13" name="Group 12">
              <a:extLst>
                <a:ext uri="{FF2B5EF4-FFF2-40B4-BE49-F238E27FC236}">
                  <a16:creationId xmlns:a16="http://schemas.microsoft.com/office/drawing/2014/main" id="{BD98BA06-F0B5-4FDD-A31A-E42170116D6A}"/>
                </a:ext>
              </a:extLst>
            </p:cNvPr>
            <p:cNvGrpSpPr/>
            <p:nvPr/>
          </p:nvGrpSpPr>
          <p:grpSpPr>
            <a:xfrm>
              <a:off x="6025375" y="2929991"/>
              <a:ext cx="4319404" cy="629090"/>
              <a:chOff x="4910254" y="3098180"/>
              <a:chExt cx="5428784" cy="791179"/>
            </a:xfrm>
          </p:grpSpPr>
          <p:pic>
            <p:nvPicPr>
              <p:cNvPr id="17" name="Picture 7" descr="Logo&#10;&#10;Description automatically generated">
                <a:extLst>
                  <a:ext uri="{FF2B5EF4-FFF2-40B4-BE49-F238E27FC236}">
                    <a16:creationId xmlns:a16="http://schemas.microsoft.com/office/drawing/2014/main" id="{ABADCE5C-E0F5-483D-B7E6-B2FCBBF4FE69}"/>
                  </a:ext>
                </a:extLst>
              </p:cNvPr>
              <p:cNvPicPr>
                <a:picLocks noChangeAspect="1"/>
              </p:cNvPicPr>
              <p:nvPr/>
            </p:nvPicPr>
            <p:blipFill rotWithShape="1">
              <a:blip r:embed="rId4"/>
              <a:srcRect l="15111" t="15111" r="13333" b="15111"/>
              <a:stretch/>
            </p:blipFill>
            <p:spPr>
              <a:xfrm>
                <a:off x="4910254" y="3098180"/>
                <a:ext cx="819096" cy="791179"/>
              </a:xfrm>
              <a:prstGeom prst="rect">
                <a:avLst/>
              </a:prstGeom>
            </p:spPr>
          </p:pic>
          <p:sp>
            <p:nvSpPr>
              <p:cNvPr id="18" name="TextBox 17">
                <a:extLst>
                  <a:ext uri="{FF2B5EF4-FFF2-40B4-BE49-F238E27FC236}">
                    <a16:creationId xmlns:a16="http://schemas.microsoft.com/office/drawing/2014/main" id="{429405EA-AC3F-49B6-8951-67CCB2842CE6}"/>
                  </a:ext>
                </a:extLst>
              </p:cNvPr>
              <p:cNvSpPr txBox="1"/>
              <p:nvPr/>
            </p:nvSpPr>
            <p:spPr>
              <a:xfrm>
                <a:off x="5755886" y="3232924"/>
                <a:ext cx="4583152"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@MidAmericaMHTTC</a:t>
                </a:r>
              </a:p>
            </p:txBody>
          </p:sp>
        </p:grpSp>
        <p:grpSp>
          <p:nvGrpSpPr>
            <p:cNvPr id="14" name="Group 13">
              <a:extLst>
                <a:ext uri="{FF2B5EF4-FFF2-40B4-BE49-F238E27FC236}">
                  <a16:creationId xmlns:a16="http://schemas.microsoft.com/office/drawing/2014/main" id="{0CEE632E-F937-436B-A57A-B45FE8AC9E6F}"/>
                </a:ext>
              </a:extLst>
            </p:cNvPr>
            <p:cNvGrpSpPr/>
            <p:nvPr/>
          </p:nvGrpSpPr>
          <p:grpSpPr>
            <a:xfrm>
              <a:off x="6034668" y="3646867"/>
              <a:ext cx="4750420" cy="539656"/>
              <a:chOff x="4910254" y="4093259"/>
              <a:chExt cx="5970501" cy="678702"/>
            </a:xfrm>
          </p:grpSpPr>
          <p:pic>
            <p:nvPicPr>
              <p:cNvPr id="15" name="Picture 11" descr="Logo, icon&#10;&#10;Description automatically generated">
                <a:extLst>
                  <a:ext uri="{FF2B5EF4-FFF2-40B4-BE49-F238E27FC236}">
                    <a16:creationId xmlns:a16="http://schemas.microsoft.com/office/drawing/2014/main" id="{E25CACF8-40C1-41B3-A12B-8E919D0B5F00}"/>
                  </a:ext>
                </a:extLst>
              </p:cNvPr>
              <p:cNvPicPr>
                <a:picLocks noChangeAspect="1"/>
              </p:cNvPicPr>
              <p:nvPr/>
            </p:nvPicPr>
            <p:blipFill>
              <a:blip r:embed="rId5"/>
              <a:stretch>
                <a:fillRect/>
              </a:stretch>
            </p:blipFill>
            <p:spPr>
              <a:xfrm>
                <a:off x="4910254" y="4093259"/>
                <a:ext cx="791737" cy="678702"/>
              </a:xfrm>
              <a:prstGeom prst="rect">
                <a:avLst/>
              </a:prstGeom>
            </p:spPr>
          </p:pic>
          <p:sp>
            <p:nvSpPr>
              <p:cNvPr id="16" name="TextBox 15">
                <a:extLst>
                  <a:ext uri="{FF2B5EF4-FFF2-40B4-BE49-F238E27FC236}">
                    <a16:creationId xmlns:a16="http://schemas.microsoft.com/office/drawing/2014/main" id="{0E5A0120-2D90-401F-993D-91377E6AFE13}"/>
                  </a:ext>
                </a:extLst>
              </p:cNvPr>
              <p:cNvSpPr txBox="1"/>
              <p:nvPr/>
            </p:nvSpPr>
            <p:spPr>
              <a:xfrm>
                <a:off x="5755887" y="4172247"/>
                <a:ext cx="5124868" cy="5419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2200" dirty="0">
                    <a:latin typeface="Arial" panose="020B0604020202020204" pitchFamily="34" charset="0"/>
                    <a:cs typeface="Arial" panose="020B0604020202020204" pitchFamily="34" charset="0"/>
                  </a:rPr>
                  <a:t>/company/</a:t>
                </a:r>
                <a:r>
                  <a:rPr lang="en-US" sz="2200" dirty="0" err="1">
                    <a:latin typeface="Arial" panose="020B0604020202020204" pitchFamily="34" charset="0"/>
                    <a:cs typeface="Arial" panose="020B0604020202020204" pitchFamily="34" charset="0"/>
                  </a:rPr>
                  <a:t>MidAmericaMHTTC</a:t>
                </a:r>
                <a:endParaRPr lang="en-US" sz="2200" dirty="0">
                  <a:latin typeface="Arial" panose="020B0604020202020204" pitchFamily="34" charset="0"/>
                  <a:cs typeface="Arial" panose="020B0604020202020204" pitchFamily="34" charset="0"/>
                </a:endParaRPr>
              </a:p>
            </p:txBody>
          </p:sp>
        </p:grpSp>
      </p:grpSp>
      <p:sp>
        <p:nvSpPr>
          <p:cNvPr id="11" name="TextBox 10">
            <a:extLst>
              <a:ext uri="{FF2B5EF4-FFF2-40B4-BE49-F238E27FC236}">
                <a16:creationId xmlns:a16="http://schemas.microsoft.com/office/drawing/2014/main" id="{B69AFAC0-E228-496B-9EB4-BA389A1798FA}"/>
              </a:ext>
            </a:extLst>
          </p:cNvPr>
          <p:cNvSpPr txBox="1"/>
          <p:nvPr/>
        </p:nvSpPr>
        <p:spPr>
          <a:xfrm>
            <a:off x="6196155" y="1844687"/>
            <a:ext cx="4917687" cy="43080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200" b="1" dirty="0">
                <a:latin typeface="+mj-lt"/>
                <a:cs typeface="Arial" panose="020B0604020202020204" pitchFamily="34" charset="0"/>
              </a:rPr>
              <a:t>FOLLOW US ON SOCIAL MEDIA:</a:t>
            </a:r>
          </a:p>
        </p:txBody>
      </p:sp>
      <p:sp>
        <p:nvSpPr>
          <p:cNvPr id="7" name="TextBox 6">
            <a:extLst>
              <a:ext uri="{FF2B5EF4-FFF2-40B4-BE49-F238E27FC236}">
                <a16:creationId xmlns:a16="http://schemas.microsoft.com/office/drawing/2014/main" id="{49F083B3-FEEB-4AFD-B551-7AFFFF43BAC7}"/>
              </a:ext>
            </a:extLst>
          </p:cNvPr>
          <p:cNvSpPr txBox="1"/>
          <p:nvPr/>
        </p:nvSpPr>
        <p:spPr>
          <a:xfrm>
            <a:off x="5394121" y="4665029"/>
            <a:ext cx="6275186" cy="113184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400" b="1" dirty="0">
                <a:latin typeface="Arial" panose="020B0604020202020204" pitchFamily="34" charset="0"/>
                <a:cs typeface="Arial" panose="020B0604020202020204" pitchFamily="34" charset="0"/>
              </a:rPr>
              <a:t>EMAIL:</a:t>
            </a:r>
            <a:r>
              <a:rPr lang="en-US" sz="2400" dirty="0">
                <a:latin typeface="Arial" panose="020B0604020202020204" pitchFamily="34" charset="0"/>
                <a:cs typeface="Arial" panose="020B0604020202020204" pitchFamily="34" charset="0"/>
              </a:rPr>
              <a:t> midamerica@mhttcnetwork.org</a:t>
            </a:r>
            <a:br>
              <a:rPr lang="en-US" sz="2400" dirty="0">
                <a:latin typeface="Arial" panose="020B0604020202020204" pitchFamily="34" charset="0"/>
                <a:cs typeface="Arial" panose="020B0604020202020204" pitchFamily="34" charset="0"/>
              </a:rPr>
            </a:br>
            <a:r>
              <a:rPr lang="en-US" sz="2400" b="1" dirty="0">
                <a:latin typeface="Arial" panose="020B0604020202020204" pitchFamily="34" charset="0"/>
                <a:cs typeface="Arial" panose="020B0604020202020204" pitchFamily="34" charset="0"/>
              </a:rPr>
              <a:t>WEBSITE: </a:t>
            </a:r>
            <a:r>
              <a:rPr lang="en-US" sz="2400" dirty="0">
                <a:latin typeface="Arial" panose="020B0604020202020204" pitchFamily="34" charset="0"/>
                <a:cs typeface="Arial" panose="020B0604020202020204" pitchFamily="34" charset="0"/>
              </a:rPr>
              <a:t>mhttcnetwork.org/</a:t>
            </a:r>
            <a:r>
              <a:rPr lang="en-US" sz="2400" dirty="0" err="1">
                <a:latin typeface="Arial" panose="020B0604020202020204" pitchFamily="34" charset="0"/>
                <a:cs typeface="Arial" panose="020B0604020202020204" pitchFamily="34" charset="0"/>
              </a:rPr>
              <a:t>midamerica</a:t>
            </a:r>
            <a:endParaRPr lang="en-US" sz="2400" dirty="0">
              <a:latin typeface="Arial" panose="020B0604020202020204" pitchFamily="34" charset="0"/>
              <a:cs typeface="Arial" panose="020B0604020202020204" pitchFamily="34" charset="0"/>
            </a:endParaRPr>
          </a:p>
        </p:txBody>
      </p:sp>
      <p:pic>
        <p:nvPicPr>
          <p:cNvPr id="23" name="Picture 22" descr="Graphical user interface, text, application&#10;&#10;Description automatically generated">
            <a:extLst>
              <a:ext uri="{FF2B5EF4-FFF2-40B4-BE49-F238E27FC236}">
                <a16:creationId xmlns:a16="http://schemas.microsoft.com/office/drawing/2014/main" id="{9D9060E7-F3AE-478A-A257-8B1A91B675C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0467" y="216862"/>
            <a:ext cx="4610764" cy="692318"/>
          </a:xfrm>
          <a:prstGeom prst="rect">
            <a:avLst/>
          </a:prstGeom>
        </p:spPr>
      </p:pic>
      <p:pic>
        <p:nvPicPr>
          <p:cNvPr id="25" name="Picture 24" descr="A picture containing text, lit, light, dark&#10;&#10;Description automatically generated">
            <a:extLst>
              <a:ext uri="{FF2B5EF4-FFF2-40B4-BE49-F238E27FC236}">
                <a16:creationId xmlns:a16="http://schemas.microsoft.com/office/drawing/2014/main" id="{89AEB3F3-0F9A-4690-8DE0-C9E433B70D0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847322" y="6054742"/>
            <a:ext cx="2087296" cy="687068"/>
          </a:xfrm>
          <a:prstGeom prst="rect">
            <a:avLst/>
          </a:prstGeom>
        </p:spPr>
      </p:pic>
      <p:pic>
        <p:nvPicPr>
          <p:cNvPr id="26" name="Picture 25" descr="Shape&#10;&#10;Description automatically generated with medium confidence">
            <a:extLst>
              <a:ext uri="{FF2B5EF4-FFF2-40B4-BE49-F238E27FC236}">
                <a16:creationId xmlns:a16="http://schemas.microsoft.com/office/drawing/2014/main" id="{F7BF37F9-BF9A-4D9A-A391-2A6981BA04C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50467" y="6280754"/>
            <a:ext cx="2852170" cy="461056"/>
          </a:xfrm>
          <a:prstGeom prst="rect">
            <a:avLst/>
          </a:prstGeom>
        </p:spPr>
      </p:pic>
    </p:spTree>
    <p:extLst>
      <p:ext uri="{BB962C8B-B14F-4D97-AF65-F5344CB8AC3E}">
        <p14:creationId xmlns:p14="http://schemas.microsoft.com/office/powerpoint/2010/main" val="8736098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23E2FEA-52C3-42AB-BE0F-57BBE4578C73}"/>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14101FCE-9FE3-437D-B48C-2873A279B72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9250545">
            <a:off x="-376215" y="199630"/>
            <a:ext cx="6092042" cy="4061361"/>
          </a:xfrm>
          <a:prstGeom prst="rect">
            <a:avLst/>
          </a:prstGeom>
        </p:spPr>
      </p:pic>
      <p:pic>
        <p:nvPicPr>
          <p:cNvPr id="8" name="Picture 7" descr="A book sitting on top of a table&#10;&#10;Description automatically generated">
            <a:extLst>
              <a:ext uri="{FF2B5EF4-FFF2-40B4-BE49-F238E27FC236}">
                <a16:creationId xmlns:a16="http://schemas.microsoft.com/office/drawing/2014/main" id="{49838974-5EC9-4E40-BEE2-D6A94B0DA9C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985943" y="2230310"/>
            <a:ext cx="6220114" cy="4146742"/>
          </a:xfrm>
          <a:prstGeom prst="rect">
            <a:avLst/>
          </a:prstGeom>
        </p:spPr>
      </p:pic>
      <p:pic>
        <p:nvPicPr>
          <p:cNvPr id="10" name="Picture 9" descr="A crowd of people&#10;&#10;Description automatically generated">
            <a:extLst>
              <a:ext uri="{FF2B5EF4-FFF2-40B4-BE49-F238E27FC236}">
                <a16:creationId xmlns:a16="http://schemas.microsoft.com/office/drawing/2014/main" id="{50842739-117A-4CD6-96A0-DD2BC29DE3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68093">
            <a:off x="4672424" y="483668"/>
            <a:ext cx="7530116" cy="5019575"/>
          </a:xfrm>
          <a:prstGeom prst="rect">
            <a:avLst/>
          </a:prstGeom>
        </p:spPr>
      </p:pic>
    </p:spTree>
    <p:extLst>
      <p:ext uri="{BB962C8B-B14F-4D97-AF65-F5344CB8AC3E}">
        <p14:creationId xmlns:p14="http://schemas.microsoft.com/office/powerpoint/2010/main" val="3710552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3"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2B8490-6D3E-4859-98DC-E09B75BEA2E8}"/>
              </a:ext>
            </a:extLst>
          </p:cNvPr>
          <p:cNvPicPr/>
          <p:nvPr/>
        </p:nvPicPr>
        <p:blipFill>
          <a:blip r:embed="rId3">
            <a:extLst>
              <a:ext uri="{28A0092B-C50C-407E-A947-70E740481C1C}">
                <a14:useLocalDpi xmlns:a14="http://schemas.microsoft.com/office/drawing/2010/main" val="0"/>
              </a:ext>
            </a:extLst>
          </a:blip>
          <a:stretch>
            <a:fillRect/>
          </a:stretch>
        </p:blipFill>
        <p:spPr bwMode="auto">
          <a:xfrm>
            <a:off x="3324394" y="0"/>
            <a:ext cx="5543211" cy="6214533"/>
          </a:xfrm>
          <a:prstGeom prst="rect">
            <a:avLst/>
          </a:prstGeom>
          <a:noFill/>
        </p:spPr>
      </p:pic>
      <p:sp>
        <p:nvSpPr>
          <p:cNvPr id="9" name="Rectangle 8">
            <a:extLst>
              <a:ext uri="{FF2B5EF4-FFF2-40B4-BE49-F238E27FC236}">
                <a16:creationId xmlns:a16="http://schemas.microsoft.com/office/drawing/2014/main" id="{271708F6-078B-4B20-B29E-25D639511542}"/>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A8F655C2-3AAF-4373-B82C-DBF137073FB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9514911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xit" presetSubtype="0" fill="hold" grpId="0" nodeType="withEffect">
                                  <p:stCondLst>
                                    <p:cond delay="0"/>
                                  </p:stCondLst>
                                  <p:childTnLst>
                                    <p:animEffect transition="out" filter="fade">
                                      <p:cBhvr>
                                        <p:cTn id="6" dur="500"/>
                                        <p:tgtEl>
                                          <p:spTgt spid="9"/>
                                        </p:tgtEl>
                                      </p:cBhvr>
                                    </p:animEffect>
                                    <p:set>
                                      <p:cBhvr>
                                        <p:cTn id="7"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theme/theme1.xml><?xml version="1.0" encoding="utf-8"?>
<a:theme xmlns:a="http://schemas.openxmlformats.org/drawingml/2006/main" name="MHTTC Presentation Template 2021">
  <a:themeElements>
    <a:clrScheme name="Custom 2">
      <a:dk1>
        <a:sysClr val="windowText" lastClr="000000"/>
      </a:dk1>
      <a:lt1>
        <a:sysClr val="window" lastClr="FFFFFF"/>
      </a:lt1>
      <a:dk2>
        <a:srgbClr val="000000"/>
      </a:dk2>
      <a:lt2>
        <a:srgbClr val="E7E6E6"/>
      </a:lt2>
      <a:accent1>
        <a:srgbClr val="00467F"/>
      </a:accent1>
      <a:accent2>
        <a:srgbClr val="CC4927"/>
      </a:accent2>
      <a:accent3>
        <a:srgbClr val="919195"/>
      </a:accent3>
      <a:accent4>
        <a:srgbClr val="F2E18C"/>
      </a:accent4>
      <a:accent5>
        <a:srgbClr val="B2CEE7"/>
      </a:accent5>
      <a:accent6>
        <a:srgbClr val="94A545"/>
      </a:accent6>
      <a:hlink>
        <a:srgbClr val="0563C1"/>
      </a:hlink>
      <a:folHlink>
        <a:srgbClr val="6A4A62"/>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D16B59A697DB24A9EFC1596C05FDE75" ma:contentTypeVersion="11" ma:contentTypeDescription="Create a new document." ma:contentTypeScope="" ma:versionID="f2401efbd62714bfb88193833fda3e05">
  <xsd:schema xmlns:xsd="http://www.w3.org/2001/XMLSchema" xmlns:xs="http://www.w3.org/2001/XMLSchema" xmlns:p="http://schemas.microsoft.com/office/2006/metadata/properties" xmlns:ns2="f99172c0-a650-45bd-af3c-14a009c09083" xmlns:ns3="e9e0ba2b-7054-496b-827d-6291fa99b1c4" targetNamespace="http://schemas.microsoft.com/office/2006/metadata/properties" ma:root="true" ma:fieldsID="ac20ece9be2989343d0feb2ea97f4d95" ns2:_="" ns3:_="">
    <xsd:import namespace="f99172c0-a650-45bd-af3c-14a009c09083"/>
    <xsd:import namespace="e9e0ba2b-7054-496b-827d-6291fa99b1c4"/>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AutoKeyPoints" minOccurs="0"/>
                <xsd:element ref="ns2:MediaServiceKeyPoints" minOccurs="0"/>
                <xsd:element ref="ns3:SharedWithUsers" minOccurs="0"/>
                <xsd:element ref="ns3:SharedWithDetails"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99172c0-a650-45bd-af3c-14a009c0908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8"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9e0ba2b-7054-496b-827d-6291fa99b1c4" elementFormDefault="qualified">
    <xsd:import namespace="http://schemas.microsoft.com/office/2006/documentManagement/types"/>
    <xsd:import namespace="http://schemas.microsoft.com/office/infopath/2007/PartnerControls"/>
    <xsd:element name="SharedWithUsers" ma:index="16"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0FC08AA-EF71-4A6F-B9DE-73ECE7AB3738}">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783567F2-11DD-4B71-AC27-487153C0DE63}">
  <ds:schemaRefs>
    <ds:schemaRef ds:uri="http://schemas.microsoft.com/sharepoint/v3/contenttype/forms"/>
  </ds:schemaRefs>
</ds:datastoreItem>
</file>

<file path=customXml/itemProps3.xml><?xml version="1.0" encoding="utf-8"?>
<ds:datastoreItem xmlns:ds="http://schemas.openxmlformats.org/officeDocument/2006/customXml" ds:itemID="{3D25A686-A42F-49CB-BFE7-A8796172803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99172c0-a650-45bd-af3c-14a009c09083"/>
    <ds:schemaRef ds:uri="e9e0ba2b-7054-496b-827d-6291fa99b1c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298</TotalTime>
  <Words>4524</Words>
  <Application>Microsoft Office PowerPoint</Application>
  <PresentationFormat>Widescreen</PresentationFormat>
  <Paragraphs>302</Paragraphs>
  <Slides>30</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30</vt:i4>
      </vt:variant>
    </vt:vector>
  </HeadingPairs>
  <TitlesOfParts>
    <vt:vector size="33" baseType="lpstr">
      <vt:lpstr>Arial</vt:lpstr>
      <vt:lpstr>Calibri</vt:lpstr>
      <vt:lpstr>MHTTC Presentation Template 2021</vt:lpstr>
      <vt:lpstr>Delivery &amp; Tailoring Instructions</vt:lpstr>
      <vt:lpstr>Delivery &amp; Tailoring Instructions</vt:lpstr>
      <vt:lpstr>Delivery &amp; Tailoring Instructions</vt:lpstr>
      <vt:lpstr>Adult Resilience Curriculum (ARC)  for Educators</vt:lpstr>
      <vt:lpstr>Disclaimer</vt:lpstr>
      <vt:lpstr>PowerPoint Presentation</vt:lpstr>
      <vt:lpstr>PowerPoint Presentation</vt:lpstr>
      <vt:lpstr>PowerPoint Presentation</vt:lpstr>
      <vt:lpstr>PowerPoint Presentation</vt:lpstr>
      <vt:lpstr>PowerPoint Presentation</vt:lpstr>
      <vt:lpstr>The Adult Resilience Curriculum (ARC)</vt:lpstr>
      <vt:lpstr>PowerPoint Presentation</vt:lpstr>
      <vt:lpstr>MODULE 1: Understanding the Psychobiology of Stress &amp; Wellbeing</vt:lpstr>
      <vt:lpstr>Psychoeducation</vt:lpstr>
      <vt:lpstr>PowerPoint Presentation</vt:lpstr>
      <vt:lpstr>PowerPoint Presentation</vt:lpstr>
      <vt:lpstr>PowerPoint Presentation</vt:lpstr>
      <vt:lpstr>PowerPoint Presentation</vt:lpstr>
      <vt:lpstr>This was our normal even before COVID.   Our minds are drawn everywhere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Thayer</dc:creator>
  <cp:lastModifiedBy>Franta, Erika R</cp:lastModifiedBy>
  <cp:revision>4</cp:revision>
  <dcterms:created xsi:type="dcterms:W3CDTF">2020-09-09T15:29:35Z</dcterms:created>
  <dcterms:modified xsi:type="dcterms:W3CDTF">2021-07-27T16:24:06Z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0x010100BD16B59A697DB24A9EFC1596C05FDE75</vt:lpwstr>
  </property>
</Properties>
</file>