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4"/>
  </p:sldMasterIdLst>
  <p:notesMasterIdLst>
    <p:notesMasterId r:id="rId50"/>
  </p:notesMasterIdLst>
  <p:handoutMasterIdLst>
    <p:handoutMasterId r:id="rId51"/>
  </p:handoutMasterIdLst>
  <p:sldIdLst>
    <p:sldId id="564" r:id="rId5"/>
    <p:sldId id="566" r:id="rId6"/>
    <p:sldId id="565" r:id="rId7"/>
    <p:sldId id="256" r:id="rId8"/>
    <p:sldId id="585" r:id="rId9"/>
    <p:sldId id="586" r:id="rId10"/>
    <p:sldId id="270" r:id="rId11"/>
    <p:sldId id="430" r:id="rId12"/>
    <p:sldId id="432" r:id="rId13"/>
    <p:sldId id="359" r:id="rId14"/>
    <p:sldId id="403" r:id="rId15"/>
    <p:sldId id="402" r:id="rId16"/>
    <p:sldId id="444" r:id="rId17"/>
    <p:sldId id="559" r:id="rId18"/>
    <p:sldId id="372" r:id="rId19"/>
    <p:sldId id="300" r:id="rId20"/>
    <p:sldId id="319" r:id="rId21"/>
    <p:sldId id="433" r:id="rId22"/>
    <p:sldId id="320" r:id="rId23"/>
    <p:sldId id="333" r:id="rId24"/>
    <p:sldId id="391" r:id="rId25"/>
    <p:sldId id="395" r:id="rId26"/>
    <p:sldId id="546" r:id="rId27"/>
    <p:sldId id="547" r:id="rId28"/>
    <p:sldId id="397" r:id="rId29"/>
    <p:sldId id="553" r:id="rId30"/>
    <p:sldId id="554" r:id="rId31"/>
    <p:sldId id="555" r:id="rId32"/>
    <p:sldId id="568" r:id="rId33"/>
    <p:sldId id="545" r:id="rId34"/>
    <p:sldId id="548" r:id="rId35"/>
    <p:sldId id="550" r:id="rId36"/>
    <p:sldId id="549" r:id="rId37"/>
    <p:sldId id="552" r:id="rId38"/>
    <p:sldId id="398" r:id="rId39"/>
    <p:sldId id="557" r:id="rId40"/>
    <p:sldId id="399" r:id="rId41"/>
    <p:sldId id="344" r:id="rId42"/>
    <p:sldId id="341" r:id="rId43"/>
    <p:sldId id="337" r:id="rId44"/>
    <p:sldId id="569" r:id="rId45"/>
    <p:sldId id="570" r:id="rId46"/>
    <p:sldId id="572" r:id="rId47"/>
    <p:sldId id="571" r:id="rId48"/>
    <p:sldId id="33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Thayer" initials="JT" lastIdx="8" clrIdx="0">
    <p:extLst>
      <p:ext uri="{19B8F6BF-5375-455C-9EA6-DF929625EA0E}">
        <p15:presenceInfo xmlns:p15="http://schemas.microsoft.com/office/powerpoint/2012/main" userId="Jordan Thayer" providerId="None"/>
      </p:ext>
    </p:extLst>
  </p:cmAuthor>
  <p:cmAuthor id="2" name="Aria E Fiat" initials="AEF" lastIdx="7" clrIdx="1">
    <p:extLst>
      <p:ext uri="{19B8F6BF-5375-455C-9EA6-DF929625EA0E}">
        <p15:presenceInfo xmlns:p15="http://schemas.microsoft.com/office/powerpoint/2012/main" userId="S::aefiat@umn.edu::d352dcc2-77e0-46ba-8182-897954ed39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557C"/>
    <a:srgbClr val="6A4A62"/>
    <a:srgbClr val="8B8A8F"/>
    <a:srgbClr val="F2E28C"/>
    <a:srgbClr val="B2CEE7"/>
    <a:srgbClr val="909A3B"/>
    <a:srgbClr val="CC4927"/>
    <a:srgbClr val="FFFFFF"/>
    <a:srgbClr val="6D4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AEA64D-3879-4DBD-B2EF-3907F2DE2337}" v="2" dt="2021-06-15T20:46:01.971"/>
    <p1510:client id="{9C8336A7-BF34-4ED9-9132-F35678DCEF82}" v="7" dt="2021-06-15T20:48:01.0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630"/>
    <p:restoredTop sz="58783" autoAdjust="0"/>
  </p:normalViewPr>
  <p:slideViewPr>
    <p:cSldViewPr snapToGrid="0">
      <p:cViewPr varScale="1">
        <p:scale>
          <a:sx n="50" d="100"/>
          <a:sy n="50" d="100"/>
        </p:scale>
        <p:origin x="236" y="28"/>
      </p:cViewPr>
      <p:guideLst>
        <p:guide orient="horz" pos="201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707337-FD7F-1C45-8FB7-BF0C1672D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C4ABC2-2124-9B40-BB73-E814F80254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ACDACF-0BD2-7C48-AC65-381A494FC1E5}" type="datetimeFigureOut">
              <a:rPr lang="en-US" smtClean="0"/>
              <a:t>7/27/2021</a:t>
            </a:fld>
            <a:endParaRPr lang="en-US"/>
          </a:p>
        </p:txBody>
      </p:sp>
      <p:sp>
        <p:nvSpPr>
          <p:cNvPr id="4" name="Footer Placeholder 3">
            <a:extLst>
              <a:ext uri="{FF2B5EF4-FFF2-40B4-BE49-F238E27FC236}">
                <a16:creationId xmlns:a16="http://schemas.microsoft.com/office/drawing/2014/main" id="{49A39FEF-1F6F-E84C-ABFF-38289AB30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B923B7-F5F4-CA4B-B93E-F9CC29518D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02E493-BE25-5A47-B775-0ABED786D452}" type="slidenum">
              <a:rPr lang="en-US" smtClean="0"/>
              <a:t>‹#›</a:t>
            </a:fld>
            <a:endParaRPr lang="en-US"/>
          </a:p>
        </p:txBody>
      </p:sp>
    </p:spTree>
    <p:extLst>
      <p:ext uri="{BB962C8B-B14F-4D97-AF65-F5344CB8AC3E}">
        <p14:creationId xmlns:p14="http://schemas.microsoft.com/office/powerpoint/2010/main" val="1770235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EB75C-647D-4347-8A44-8073A7400FA2}" type="datetimeFigureOut">
              <a:rPr lang="en-US" smtClean="0"/>
              <a:t>7/27/2021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2D63-9E7C-4D4B-B02D-6797D43422C8}" type="slidenum">
              <a:rPr lang="en-US" smtClean="0"/>
              <a:t>‹#›</a:t>
            </a:fld>
            <a:endParaRPr lang="en-US"/>
          </a:p>
        </p:txBody>
      </p:sp>
    </p:spTree>
    <p:extLst>
      <p:ext uri="{BB962C8B-B14F-4D97-AF65-F5344CB8AC3E}">
        <p14:creationId xmlns:p14="http://schemas.microsoft.com/office/powerpoint/2010/main" val="3119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a:t>
            </a:fld>
            <a:endParaRPr lang="en-US"/>
          </a:p>
        </p:txBody>
      </p:sp>
    </p:spTree>
    <p:extLst>
      <p:ext uri="{BB962C8B-B14F-4D97-AF65-F5344CB8AC3E}">
        <p14:creationId xmlns:p14="http://schemas.microsoft.com/office/powerpoint/2010/main" val="427448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The Transition</a:t>
            </a:r>
          </a:p>
          <a:p>
            <a:r>
              <a:rPr lang="en-US" sz="1200" b="0" i="0" u="sng" strike="noStrike" kern="1200" dirty="0">
                <a:solidFill>
                  <a:schemeClr val="tx1"/>
                </a:solidFill>
                <a:effectLst/>
                <a:latin typeface="+mn-lt"/>
                <a:ea typeface="+mn-ea"/>
                <a:cs typeface="+mn-cs"/>
              </a:rPr>
              <a:t>*Delete if not addressing </a:t>
            </a:r>
            <a:r>
              <a:rPr lang="en-US" sz="1200" b="0" i="0" u="sng" strike="noStrike" kern="1200" dirty="0" err="1">
                <a:solidFill>
                  <a:schemeClr val="tx1"/>
                </a:solidFill>
                <a:effectLst/>
                <a:latin typeface="+mn-lt"/>
                <a:ea typeface="+mn-ea"/>
                <a:cs typeface="+mn-cs"/>
              </a:rPr>
              <a:t>COViD</a:t>
            </a:r>
            <a:r>
              <a:rPr lang="en-US" sz="1200" b="0" i="0" u="sng" strike="noStrike" kern="1200" dirty="0">
                <a:solidFill>
                  <a:schemeClr val="tx1"/>
                </a:solidFill>
                <a:effectLst/>
                <a:latin typeface="+mn-lt"/>
                <a:ea typeface="+mn-ea"/>
                <a:cs typeface="+mn-cs"/>
              </a:rPr>
              <a:t> or adjust to make it fit the context of the school/district*</a:t>
            </a:r>
          </a:p>
          <a:p>
            <a:endParaRPr lang="en-US" dirty="0"/>
          </a:p>
          <a:p>
            <a:r>
              <a:rPr lang="en-US" dirty="0"/>
              <a:t>It has created uncertainty where there used to be a little bit. It has created adversity where there were not challenges, and has added adversity to where it was always difficult. And people…kids, parents, and most certainly educators, are feeling that stress and uncertainty</a:t>
            </a:r>
          </a:p>
          <a:p>
            <a:endParaRPr lang="en-US" dirty="0"/>
          </a:p>
          <a:p>
            <a:r>
              <a:rPr lang="en-US" dirty="0"/>
              <a:t>In our game of life, sometimes we have no choice over what happens in our life. It’s this same shared experience that we just had that fuels people’s drive to create a more egalitarian society. And that same reality, that there are things beyond our control, plays into our daily lives and experiences. For some of us, we capitulate to that lack of control. We throw our hands up and say, no more. I am done. </a:t>
            </a:r>
          </a:p>
          <a:p>
            <a:endParaRPr lang="en-US" dirty="0"/>
          </a:p>
          <a:p>
            <a:r>
              <a:rPr lang="en-US" dirty="0"/>
              <a:t>And others find empowerment in those situations and find ways to make meaning from them. </a:t>
            </a:r>
          </a:p>
          <a:p>
            <a:endParaRPr lang="en-US" dirty="0"/>
          </a:p>
          <a:p>
            <a:r>
              <a:rPr lang="en-US" dirty="0"/>
              <a:t>I was speaking with a teacher yesterday that was seriously contemplating walking out of his job because, in his words, “spending 6 hours in front of a screen, with so much out of your control, sucks.” </a:t>
            </a:r>
          </a:p>
          <a:p>
            <a:endParaRPr lang="en-US" dirty="0"/>
          </a:p>
          <a:p>
            <a:r>
              <a:rPr lang="en-US" dirty="0"/>
              <a:t>And to be clear, he wasn’t against remote learning. He actually incorporated technology and online activities a great deal already. For him, it was that he felt like he had no control to do otherwise. Losing that sense of agency and not finding </a:t>
            </a:r>
            <a:r>
              <a:rPr lang="en-US" dirty="0" err="1"/>
              <a:t>otherways</a:t>
            </a:r>
            <a:r>
              <a:rPr lang="en-US" dirty="0"/>
              <a:t> to exercise agency left him demotivated. </a:t>
            </a:r>
          </a:p>
        </p:txBody>
      </p:sp>
      <p:sp>
        <p:nvSpPr>
          <p:cNvPr id="4" name="Slide Number Placeholder 3"/>
          <p:cNvSpPr>
            <a:spLocks noGrp="1"/>
          </p:cNvSpPr>
          <p:nvPr>
            <p:ph type="sldNum" sz="quarter" idx="5"/>
          </p:nvPr>
        </p:nvSpPr>
        <p:spPr/>
        <p:txBody>
          <a:bodyPr/>
          <a:lstStyle/>
          <a:p>
            <a:fld id="{EABC2D63-9E7C-4D4B-B02D-6797D43422C8}" type="slidenum">
              <a:rPr lang="en-US" smtClean="0"/>
              <a:t>13</a:t>
            </a:fld>
            <a:endParaRPr lang="en-US"/>
          </a:p>
        </p:txBody>
      </p:sp>
    </p:spTree>
    <p:extLst>
      <p:ext uri="{BB962C8B-B14F-4D97-AF65-F5344CB8AC3E}">
        <p14:creationId xmlns:p14="http://schemas.microsoft.com/office/powerpoint/2010/main" val="3096846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The Transition</a:t>
            </a:r>
          </a:p>
          <a:p>
            <a:r>
              <a:rPr lang="en-US" sz="1200" b="0" i="0" u="sng" strike="noStrike" kern="1200" dirty="0">
                <a:solidFill>
                  <a:schemeClr val="tx1"/>
                </a:solidFill>
                <a:effectLst/>
                <a:latin typeface="+mn-lt"/>
                <a:ea typeface="+mn-ea"/>
                <a:cs typeface="+mn-cs"/>
              </a:rPr>
              <a:t>*Delete if not addressing </a:t>
            </a:r>
            <a:r>
              <a:rPr lang="en-US" sz="1200" b="0" i="0" u="sng" strike="noStrike" kern="1200" dirty="0" err="1">
                <a:solidFill>
                  <a:schemeClr val="tx1"/>
                </a:solidFill>
                <a:effectLst/>
                <a:latin typeface="+mn-lt"/>
                <a:ea typeface="+mn-ea"/>
                <a:cs typeface="+mn-cs"/>
              </a:rPr>
              <a:t>COViD</a:t>
            </a:r>
            <a:r>
              <a:rPr lang="en-US" sz="1200" b="0" i="0" u="sng" strike="noStrike" kern="1200" dirty="0">
                <a:solidFill>
                  <a:schemeClr val="tx1"/>
                </a:solidFill>
                <a:effectLst/>
                <a:latin typeface="+mn-lt"/>
                <a:ea typeface="+mn-ea"/>
                <a:cs typeface="+mn-cs"/>
              </a:rPr>
              <a:t> or adjust to make it fit the context of the school/district*</a:t>
            </a: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14</a:t>
            </a:fld>
            <a:endParaRPr lang="en-US"/>
          </a:p>
        </p:txBody>
      </p:sp>
    </p:spTree>
    <p:extLst>
      <p:ext uri="{BB962C8B-B14F-4D97-AF65-F5344CB8AC3E}">
        <p14:creationId xmlns:p14="http://schemas.microsoft.com/office/powerpoint/2010/main" val="2866378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lvl="0" indent="0" algn="l" rtl="0">
              <a:spcBef>
                <a:spcPts val="0"/>
              </a:spcBef>
              <a:spcAft>
                <a:spcPts val="0"/>
              </a:spcAft>
              <a:buSzPts val="1400"/>
              <a:buNone/>
            </a:pPr>
            <a:r>
              <a:rPr lang="en-US" dirty="0"/>
              <a:t>*Review from module 1*</a:t>
            </a:r>
          </a:p>
          <a:p>
            <a:pPr marL="139700" lvl="0" indent="0" algn="l" rtl="0">
              <a:spcBef>
                <a:spcPts val="0"/>
              </a:spcBef>
              <a:spcAft>
                <a:spcPts val="0"/>
              </a:spcAft>
              <a:buSzPts val="1400"/>
              <a:buNone/>
            </a:pPr>
            <a:endParaRPr lang="en-US" dirty="0"/>
          </a:p>
          <a:p>
            <a:pPr marL="139700" lvl="0" indent="0" algn="l" rtl="0">
              <a:spcBef>
                <a:spcPts val="0"/>
              </a:spcBef>
              <a:spcAft>
                <a:spcPts val="0"/>
              </a:spcAft>
              <a:buSzPts val="1400"/>
              <a:buNone/>
            </a:pPr>
            <a:r>
              <a:rPr lang="en-US" u="sng" dirty="0"/>
              <a:t>*Delete if Module 1 has been delivered* </a:t>
            </a:r>
          </a:p>
          <a:p>
            <a:pPr marL="139700" lvl="0" indent="0" algn="l" rtl="0">
              <a:spcBef>
                <a:spcPts val="0"/>
              </a:spcBef>
              <a:spcAft>
                <a:spcPts val="0"/>
              </a:spcAft>
              <a:buSzPts val="1400"/>
              <a:buNone/>
            </a:pPr>
            <a:endParaRPr lang="en-US" u="sng" dirty="0"/>
          </a:p>
          <a:p>
            <a:pPr marL="457200" lvl="0" indent="-317500" algn="l" rtl="0">
              <a:spcBef>
                <a:spcPts val="0"/>
              </a:spcBef>
              <a:spcAft>
                <a:spcPts val="0"/>
              </a:spcAft>
              <a:buSzPts val="1400"/>
              <a:buChar char="●"/>
            </a:pPr>
            <a:r>
              <a:rPr lang="en-US" dirty="0"/>
              <a:t>A transtheoretical, comprehensive yet flexible curriculum designed to promote wellbeing (and thereby enhance people’s capacity for resilience)</a:t>
            </a:r>
          </a:p>
          <a:p>
            <a:pPr marL="457200" lvl="0" indent="-317500" algn="l" rtl="0">
              <a:spcBef>
                <a:spcPts val="0"/>
              </a:spcBef>
              <a:spcAft>
                <a:spcPts val="0"/>
              </a:spcAft>
              <a:buSzPts val="1400"/>
              <a:buChar char="●"/>
            </a:pPr>
            <a:r>
              <a:rPr lang="en-US" dirty="0"/>
              <a:t>Originally developed in 2013 by Dr. Clayton Cook and Dr. Gail Joseph for pre-service and in-service teachers</a:t>
            </a:r>
          </a:p>
          <a:p>
            <a:pPr marL="457200" lvl="0" indent="-317500" algn="l" rtl="0">
              <a:spcBef>
                <a:spcPts val="0"/>
              </a:spcBef>
              <a:spcAft>
                <a:spcPts val="0"/>
              </a:spcAft>
              <a:buSzPts val="1400"/>
              <a:buChar char="●"/>
            </a:pPr>
            <a:r>
              <a:rPr lang="en-US" dirty="0"/>
              <a:t>Builds upon the strengths of existing programs, while trying to make it more accessible and feasible for real-world professionals</a:t>
            </a:r>
          </a:p>
          <a:p>
            <a:pPr marL="457200" lvl="0" indent="-317500" algn="l" rtl="0">
              <a:spcBef>
                <a:spcPts val="0"/>
              </a:spcBef>
              <a:spcAft>
                <a:spcPts val="0"/>
              </a:spcAft>
              <a:buSzPts val="1400"/>
              <a:buChar char="●"/>
            </a:pPr>
            <a:r>
              <a:rPr lang="en-US" dirty="0"/>
              <a:t>Expanded to include university students in a range of care-giving professions</a:t>
            </a:r>
          </a:p>
          <a:p>
            <a:pPr marL="457200" lvl="0" indent="-317500" algn="l" rtl="0">
              <a:spcBef>
                <a:spcPts val="0"/>
              </a:spcBef>
              <a:spcAft>
                <a:spcPts val="0"/>
              </a:spcAft>
              <a:buSzPts val="1400"/>
              <a:buChar char="●"/>
            </a:pPr>
            <a:r>
              <a:rPr lang="en-US" b="1" u="sng" dirty="0"/>
              <a:t>NOT</a:t>
            </a:r>
            <a:r>
              <a:rPr lang="en-US" b="0" u="none" dirty="0"/>
              <a:t> designed to replace mental health services or treatment</a:t>
            </a:r>
            <a:endParaRPr lang="en-US" b="1" u="sng" dirty="0"/>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15</a:t>
            </a:fld>
            <a:endParaRPr lang="en-US"/>
          </a:p>
        </p:txBody>
      </p:sp>
    </p:spTree>
    <p:extLst>
      <p:ext uri="{BB962C8B-B14F-4D97-AF65-F5344CB8AC3E}">
        <p14:creationId xmlns:p14="http://schemas.microsoft.com/office/powerpoint/2010/main" val="1723291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So what is included in ARC? Well, first, it has 10 modules, not including an intro module,</a:t>
            </a:r>
            <a:r>
              <a:rPr lang="en-US" baseline="0" dirty="0"/>
              <a:t> or “module 0”</a:t>
            </a:r>
            <a:r>
              <a:rPr lang="en-US" dirty="0"/>
              <a:t>. Those modules include a mix of didactic information—things you may already know, things you may not know, and perhaps perspectives or insights you hadn’t considered yet—and they also come with practices. We will talk more about how to go through these modules in a moment. </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green modules are supplementary. This does not mean, though, they are less important. Instead, they mean that the core modules provide</a:t>
            </a:r>
            <a:r>
              <a:rPr lang="en-US" baseline="0" dirty="0"/>
              <a:t> the foundational skills for enhancing well-being ad the supplemental skills build off those.</a:t>
            </a:r>
            <a:endParaRPr dirty="0"/>
          </a:p>
        </p:txBody>
      </p:sp>
      <p:sp>
        <p:nvSpPr>
          <p:cNvPr id="864" name="Google Shape;864;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Audience Benefit</a:t>
            </a:r>
          </a:p>
          <a:p>
            <a:endParaRPr lang="en-US" b="1"/>
          </a:p>
          <a:p>
            <a:r>
              <a:rPr lang="en-US" b="0"/>
              <a:t>Before we start, it’s important to know that this is ideal. Given the stress of this year, and in discussion with Kami, we thought the most appropriate and, honestly, respectful thing with your time is to explore what we value and would want ideally for the westside educators, including yourself, and then figure out what is feasible. So we are going to talk a bit about critical ideas of imp sci and features of supportive school environments for educators. We are going to talk about the barriers currently and in general that you experience. And then prioritization plan is, again, modeled off of ideal circumstances and we can instead talk about how to tailor and support things going forward for this year. </a:t>
            </a:r>
          </a:p>
        </p:txBody>
      </p:sp>
      <p:sp>
        <p:nvSpPr>
          <p:cNvPr id="4" name="Slide Number Placeholder 3"/>
          <p:cNvSpPr>
            <a:spLocks noGrp="1"/>
          </p:cNvSpPr>
          <p:nvPr>
            <p:ph type="sldNum" sz="quarter" idx="5"/>
          </p:nvPr>
        </p:nvSpPr>
        <p:spPr/>
        <p:txBody>
          <a:bodyPr/>
          <a:lstStyle/>
          <a:p>
            <a:fld id="{EABC2D63-9E7C-4D4B-B02D-6797D43422C8}" type="slidenum">
              <a:rPr lang="en-US" smtClean="0"/>
              <a:t>17</a:t>
            </a:fld>
            <a:endParaRPr lang="en-US"/>
          </a:p>
        </p:txBody>
      </p:sp>
    </p:spTree>
    <p:extLst>
      <p:ext uri="{BB962C8B-B14F-4D97-AF65-F5344CB8AC3E}">
        <p14:creationId xmlns:p14="http://schemas.microsoft.com/office/powerpoint/2010/main" val="2447166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Audience Benefit</a:t>
            </a:r>
          </a:p>
          <a:p>
            <a:endParaRPr lang="en-US" b="1" dirty="0"/>
          </a:p>
          <a:p>
            <a:r>
              <a:rPr lang="en-US" b="0" dirty="0"/>
              <a:t>*Variant of magic wand*</a:t>
            </a:r>
          </a:p>
          <a:p>
            <a:endParaRPr lang="en-US" b="0" dirty="0"/>
          </a:p>
          <a:p>
            <a:r>
              <a:rPr lang="en-US" b="0" dirty="0"/>
              <a:t>When I am working with children, adults, or parents, there comes a point where they are on the precipice. My practice group and I refer it to the </a:t>
            </a:r>
            <a:r>
              <a:rPr lang="en-US" b="0" dirty="0" err="1"/>
              <a:t>rubicon</a:t>
            </a:r>
            <a:r>
              <a:rPr lang="en-US" b="0" dirty="0"/>
              <a:t>. They are telling us they want to improve and that motivation is dripping. To focus on that aspiration, we ask our “magic wand” question. It helps us realize what it is that we are envisioning and it gives them that little bit of a bump to “cross that </a:t>
            </a:r>
            <a:r>
              <a:rPr lang="en-US" b="0" dirty="0" err="1"/>
              <a:t>rubicon</a:t>
            </a:r>
            <a:r>
              <a:rPr lang="en-US" b="0" dirty="0"/>
              <a:t>”. I like to ask a modified version of this for school leaders. As I have shared with you my/our goals, it’s important that you all get the floor to share what you want. So, I am really interested in knowing, “If you closed this zoom meeting and suddenly your concerns about your staff’s well-being were fixed, how would you know? What would it look like in your schools?”</a:t>
            </a:r>
          </a:p>
          <a:p>
            <a:endParaRPr lang="en-US" b="0" dirty="0"/>
          </a:p>
          <a:p>
            <a:r>
              <a:rPr lang="en-US" b="0" dirty="0"/>
              <a:t>What about well-being do you value?</a:t>
            </a:r>
          </a:p>
        </p:txBody>
      </p:sp>
      <p:sp>
        <p:nvSpPr>
          <p:cNvPr id="4" name="Slide Number Placeholder 3"/>
          <p:cNvSpPr>
            <a:spLocks noGrp="1"/>
          </p:cNvSpPr>
          <p:nvPr>
            <p:ph type="sldNum" sz="quarter" idx="5"/>
          </p:nvPr>
        </p:nvSpPr>
        <p:spPr/>
        <p:txBody>
          <a:bodyPr/>
          <a:lstStyle/>
          <a:p>
            <a:fld id="{EABC2D63-9E7C-4D4B-B02D-6797D43422C8}" type="slidenum">
              <a:rPr lang="en-US" smtClean="0"/>
              <a:t>18</a:t>
            </a:fld>
            <a:endParaRPr lang="en-US"/>
          </a:p>
        </p:txBody>
      </p:sp>
    </p:spTree>
    <p:extLst>
      <p:ext uri="{BB962C8B-B14F-4D97-AF65-F5344CB8AC3E}">
        <p14:creationId xmlns:p14="http://schemas.microsoft.com/office/powerpoint/2010/main" val="1375498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0" dirty="0"/>
              <a:t>As we mentioned before, ARC focuses on developing your own internal capacity for wellness to buttress against stress. But we also recognize that in education, as well as other industries, it is irresponsible to encourage personal growth without acknowledging the very real environmental and contextual constraints placed on people. </a:t>
            </a:r>
          </a:p>
          <a:p>
            <a:endParaRPr lang="en-US" b="0" dirty="0"/>
          </a:p>
        </p:txBody>
      </p:sp>
      <p:sp>
        <p:nvSpPr>
          <p:cNvPr id="4" name="Slide Number Placeholder 3"/>
          <p:cNvSpPr>
            <a:spLocks noGrp="1"/>
          </p:cNvSpPr>
          <p:nvPr>
            <p:ph type="sldNum" sz="quarter" idx="5"/>
          </p:nvPr>
        </p:nvSpPr>
        <p:spPr/>
        <p:txBody>
          <a:bodyPr/>
          <a:lstStyle/>
          <a:p>
            <a:fld id="{EABC2D63-9E7C-4D4B-B02D-6797D43422C8}" type="slidenum">
              <a:rPr lang="en-US" smtClean="0"/>
              <a:t>19</a:t>
            </a:fld>
            <a:endParaRPr lang="en-US"/>
          </a:p>
        </p:txBody>
      </p:sp>
    </p:spTree>
    <p:extLst>
      <p:ext uri="{BB962C8B-B14F-4D97-AF65-F5344CB8AC3E}">
        <p14:creationId xmlns:p14="http://schemas.microsoft.com/office/powerpoint/2010/main" val="1281418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3 things we want to consider within your school context. We have spent time digging into what is most critical for schools to address and have identified these 3 things that, interestingly, schools share with many other organizations too like Big Tech: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Implementation overload – having individuals AND the whole school system inundated with implementation initiatives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 &amp; Implementation Climate – in general, developing a good molar (general) climate as well as one that is successful in implementation of effective practices (you can have a good climate school that also fails at implementing practices so these are distinct)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Psychological Safety – work by Amy Edmundson on what makes organizations effective at the individual, team, and whole org level</a:t>
            </a: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20</a:t>
            </a:fld>
            <a:endParaRPr lang="en-US"/>
          </a:p>
        </p:txBody>
      </p:sp>
    </p:spTree>
    <p:extLst>
      <p:ext uri="{BB962C8B-B14F-4D97-AF65-F5344CB8AC3E}">
        <p14:creationId xmlns:p14="http://schemas.microsoft.com/office/powerpoint/2010/main" val="60346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*Okay to read slide first*</a:t>
            </a:r>
          </a:p>
          <a:p>
            <a:endParaRPr lang="en-US" b="0" dirty="0">
              <a:effectLst/>
            </a:endParaRPr>
          </a:p>
          <a:p>
            <a:r>
              <a:rPr lang="en-US" b="0" dirty="0">
                <a:effectLst/>
              </a:rPr>
              <a:t>*Give time to generate answers and match to answers below*</a:t>
            </a:r>
          </a:p>
          <a:p>
            <a:endParaRPr lang="en-US" b="0" dirty="0">
              <a:effectLst/>
            </a:endParaRPr>
          </a:p>
          <a:p>
            <a:endParaRPr lang="en-US" b="0" dirty="0">
              <a:effectLst/>
            </a:endParaRPr>
          </a:p>
          <a:p>
            <a:pPr lvl="1" rtl="0" fontAlgn="base"/>
            <a:r>
              <a:rPr lang="en-US" sz="1200" b="0" i="0" u="none" strike="noStrike" kern="1200" dirty="0">
                <a:solidFill>
                  <a:schemeClr val="tx1"/>
                </a:solidFill>
                <a:effectLst/>
                <a:latin typeface="+mn-lt"/>
                <a:ea typeface="+mn-ea"/>
                <a:cs typeface="+mn-cs"/>
              </a:rPr>
              <a:t>Teachers who allocate time and attention to teach and revisit expectations, </a:t>
            </a:r>
          </a:p>
          <a:p>
            <a:pPr lvl="1" rtl="0" fontAlgn="base"/>
            <a:r>
              <a:rPr lang="en-US" sz="1200" b="0" i="0" u="none" strike="noStrike" kern="1200" dirty="0">
                <a:solidFill>
                  <a:schemeClr val="tx1"/>
                </a:solidFill>
                <a:effectLst/>
                <a:latin typeface="+mn-lt"/>
                <a:ea typeface="+mn-ea"/>
                <a:cs typeface="+mn-cs"/>
              </a:rPr>
              <a:t>teachers who model the expectations, </a:t>
            </a:r>
          </a:p>
          <a:p>
            <a:pPr lvl="1" rtl="0" fontAlgn="base"/>
            <a:r>
              <a:rPr lang="en-US" sz="1200" b="0" i="0" u="none" strike="noStrike" kern="1200" dirty="0">
                <a:solidFill>
                  <a:schemeClr val="tx1"/>
                </a:solidFill>
                <a:effectLst/>
                <a:latin typeface="+mn-lt"/>
                <a:ea typeface="+mn-ea"/>
                <a:cs typeface="+mn-cs"/>
              </a:rPr>
              <a:t>who model and give feedback, </a:t>
            </a:r>
          </a:p>
          <a:p>
            <a:pPr lvl="1" rtl="0" fontAlgn="base"/>
            <a:r>
              <a:rPr lang="en-US" sz="1200" b="0" i="0" u="none" strike="noStrike" kern="1200" dirty="0">
                <a:solidFill>
                  <a:schemeClr val="tx1"/>
                </a:solidFill>
                <a:effectLst/>
                <a:latin typeface="+mn-lt"/>
                <a:ea typeface="+mn-ea"/>
                <a:cs typeface="+mn-cs"/>
              </a:rPr>
              <a:t>who give reinforcement, </a:t>
            </a:r>
          </a:p>
          <a:p>
            <a:pPr lvl="1" rtl="0" fontAlgn="base"/>
            <a:r>
              <a:rPr lang="en-US" sz="1200" b="0" i="0" u="none" strike="noStrike" kern="1200" dirty="0">
                <a:solidFill>
                  <a:schemeClr val="tx1"/>
                </a:solidFill>
                <a:effectLst/>
                <a:latin typeface="+mn-lt"/>
                <a:ea typeface="+mn-ea"/>
                <a:cs typeface="+mn-cs"/>
              </a:rPr>
              <a:t>recognizes and show appreciation for efforts, </a:t>
            </a:r>
          </a:p>
          <a:p>
            <a:pPr lvl="1" rtl="0" fontAlgn="base"/>
            <a:r>
              <a:rPr lang="en-US" sz="1200" b="0" i="0" u="none" strike="noStrike" kern="1200" dirty="0">
                <a:solidFill>
                  <a:schemeClr val="tx1"/>
                </a:solidFill>
                <a:effectLst/>
                <a:latin typeface="+mn-lt"/>
                <a:ea typeface="+mn-ea"/>
                <a:cs typeface="+mn-cs"/>
              </a:rPr>
              <a:t>respond consistently, calmly and with empathy when students struggle</a:t>
            </a:r>
          </a:p>
        </p:txBody>
      </p:sp>
      <p:sp>
        <p:nvSpPr>
          <p:cNvPr id="4" name="Slide Number Placeholder 3"/>
          <p:cNvSpPr>
            <a:spLocks noGrp="1"/>
          </p:cNvSpPr>
          <p:nvPr>
            <p:ph type="sldNum" sz="quarter" idx="5"/>
          </p:nvPr>
        </p:nvSpPr>
        <p:spPr/>
        <p:txBody>
          <a:bodyPr/>
          <a:lstStyle/>
          <a:p>
            <a:fld id="{EABC2D63-9E7C-4D4B-B02D-6797D43422C8}" type="slidenum">
              <a:rPr lang="en-US" smtClean="0"/>
              <a:t>21</a:t>
            </a:fld>
            <a:endParaRPr lang="en-US"/>
          </a:p>
        </p:txBody>
      </p:sp>
    </p:spTree>
    <p:extLst>
      <p:ext uri="{BB962C8B-B14F-4D97-AF65-F5344CB8AC3E}">
        <p14:creationId xmlns:p14="http://schemas.microsoft.com/office/powerpoint/2010/main" val="2804652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*Okay to read slide first*</a:t>
            </a:r>
          </a:p>
          <a:p>
            <a:endParaRPr lang="en-US" b="0" dirty="0">
              <a:effectLst/>
            </a:endParaRPr>
          </a:p>
          <a:p>
            <a:r>
              <a:rPr lang="en-US" b="0" dirty="0">
                <a:effectLst/>
              </a:rPr>
              <a:t>*Give time to generate answers and match to answers below*</a:t>
            </a:r>
          </a:p>
          <a:p>
            <a:endParaRPr lang="en-US" b="0" dirty="0">
              <a:effectLst/>
            </a:endParaRPr>
          </a:p>
          <a:p>
            <a:r>
              <a:rPr lang="en-US" b="0" dirty="0">
                <a:effectLst/>
              </a:rPr>
              <a:t>*Make it clear these are the SAME EXACT ENVIRONMENTAL SUPPORTS, THIS IS THE RIVER FOR ADULTS (or your own metaphor)*</a:t>
            </a:r>
          </a:p>
          <a:p>
            <a:endParaRPr lang="en-US" b="0" dirty="0">
              <a:effectLst/>
            </a:endParaRPr>
          </a:p>
          <a:p>
            <a:pPr lvl="1" rtl="0" fontAlgn="base"/>
            <a:r>
              <a:rPr lang="en-US" sz="1200" b="0" i="0" u="none" strike="noStrike" kern="1200" dirty="0">
                <a:solidFill>
                  <a:schemeClr val="tx1"/>
                </a:solidFill>
                <a:effectLst/>
                <a:latin typeface="+mn-lt"/>
                <a:ea typeface="+mn-ea"/>
                <a:cs typeface="+mn-cs"/>
              </a:rPr>
              <a:t>Leaders should:</a:t>
            </a:r>
          </a:p>
          <a:p>
            <a:pPr lvl="2" rtl="0" fontAlgn="base"/>
            <a:r>
              <a:rPr lang="en-US" sz="1200" b="0" i="0" u="none" strike="noStrike" kern="1200" dirty="0">
                <a:solidFill>
                  <a:schemeClr val="tx1"/>
                </a:solidFill>
                <a:effectLst/>
                <a:latin typeface="+mn-lt"/>
                <a:ea typeface="+mn-ea"/>
                <a:cs typeface="+mn-cs"/>
              </a:rPr>
              <a:t>Prioritize a subset of work to avoid overwhelming teachers</a:t>
            </a:r>
          </a:p>
          <a:p>
            <a:pPr lvl="2" rtl="0" fontAlgn="base"/>
            <a:r>
              <a:rPr lang="en-US" sz="1200" b="0" i="0" u="none" strike="noStrike" kern="1200" dirty="0">
                <a:solidFill>
                  <a:schemeClr val="tx1"/>
                </a:solidFill>
                <a:effectLst/>
                <a:latin typeface="+mn-lt"/>
                <a:ea typeface="+mn-ea"/>
                <a:cs typeface="+mn-cs"/>
              </a:rPr>
              <a:t>Allocates time and attention to teach and revisit expectations </a:t>
            </a:r>
          </a:p>
          <a:p>
            <a:pPr lvl="2" rtl="0" fontAlgn="base"/>
            <a:r>
              <a:rPr lang="en-US" sz="1200" b="0" i="0" u="none" strike="noStrike" kern="1200" dirty="0">
                <a:solidFill>
                  <a:schemeClr val="tx1"/>
                </a:solidFill>
                <a:effectLst/>
                <a:latin typeface="+mn-lt"/>
                <a:ea typeface="+mn-ea"/>
                <a:cs typeface="+mn-cs"/>
              </a:rPr>
              <a:t>Models the thing</a:t>
            </a:r>
          </a:p>
          <a:p>
            <a:pPr lvl="2" rtl="0" fontAlgn="base"/>
            <a:r>
              <a:rPr lang="en-US" sz="1200" b="0" i="0" u="none" strike="noStrike" kern="1200" dirty="0">
                <a:solidFill>
                  <a:schemeClr val="tx1"/>
                </a:solidFill>
                <a:effectLst/>
                <a:latin typeface="+mn-lt"/>
                <a:ea typeface="+mn-ea"/>
                <a:cs typeface="+mn-cs"/>
              </a:rPr>
              <a:t>Monitors and gives feedback to teachers about the thing</a:t>
            </a:r>
          </a:p>
          <a:p>
            <a:pPr lvl="2" rtl="0" fontAlgn="base"/>
            <a:r>
              <a:rPr lang="en-US" sz="1200" b="0" i="0" u="none" strike="noStrike" kern="1200" dirty="0">
                <a:solidFill>
                  <a:schemeClr val="tx1"/>
                </a:solidFill>
                <a:effectLst/>
                <a:latin typeface="+mn-lt"/>
                <a:ea typeface="+mn-ea"/>
                <a:cs typeface="+mn-cs"/>
              </a:rPr>
              <a:t>Provides proactive support and reminders to encourage people to do it</a:t>
            </a:r>
          </a:p>
          <a:p>
            <a:pPr lvl="2" rtl="0" fontAlgn="base"/>
            <a:r>
              <a:rPr lang="en-US" sz="1200" b="0" i="0" u="none" strike="noStrike" kern="1200" dirty="0">
                <a:solidFill>
                  <a:schemeClr val="tx1"/>
                </a:solidFill>
                <a:effectLst/>
                <a:latin typeface="+mn-lt"/>
                <a:ea typeface="+mn-ea"/>
                <a:cs typeface="+mn-cs"/>
              </a:rPr>
              <a:t>Recognizes and rewards staff for energy and effort to do the thing</a:t>
            </a:r>
          </a:p>
          <a:p>
            <a:pPr lvl="2" rtl="0" fontAlgn="base"/>
            <a:r>
              <a:rPr lang="en-US" sz="1200" b="0" i="0" u="none" strike="noStrike" kern="1200" dirty="0">
                <a:solidFill>
                  <a:schemeClr val="tx1"/>
                </a:solidFill>
                <a:effectLst/>
                <a:latin typeface="+mn-lt"/>
                <a:ea typeface="+mn-ea"/>
                <a:cs typeface="+mn-cs"/>
              </a:rPr>
              <a:t>Responds consistently, calmly, and with empathy → turn into learning opportunities</a:t>
            </a:r>
          </a:p>
          <a:p>
            <a:pPr lvl="1" rtl="0" fontAlgn="base"/>
            <a:r>
              <a:rPr lang="en-US" sz="1200" b="0" i="0" u="none" strike="noStrike" kern="1200" dirty="0">
                <a:solidFill>
                  <a:schemeClr val="tx1"/>
                </a:solidFill>
                <a:effectLst/>
                <a:latin typeface="+mn-lt"/>
                <a:ea typeface="+mn-ea"/>
                <a:cs typeface="+mn-cs"/>
              </a:rPr>
              <a:t>** Same environment we hope teachers create for students, from a leadership perspective, this is what leadership can focus on to create a healthy, supportive environment for teachers</a:t>
            </a:r>
          </a:p>
          <a:p>
            <a:pPr lvl="1"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22</a:t>
            </a:fld>
            <a:endParaRPr lang="en-US"/>
          </a:p>
        </p:txBody>
      </p:sp>
    </p:spTree>
    <p:extLst>
      <p:ext uri="{BB962C8B-B14F-4D97-AF65-F5344CB8AC3E}">
        <p14:creationId xmlns:p14="http://schemas.microsoft.com/office/powerpoint/2010/main" val="2257276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a:t>
            </a:fld>
            <a:endParaRPr lang="en-US"/>
          </a:p>
        </p:txBody>
      </p:sp>
    </p:spTree>
    <p:extLst>
      <p:ext uri="{BB962C8B-B14F-4D97-AF65-F5344CB8AC3E}">
        <p14:creationId xmlns:p14="http://schemas.microsoft.com/office/powerpoint/2010/main" val="271673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kern="1200" dirty="0">
                <a:solidFill>
                  <a:schemeClr val="tx1"/>
                </a:solidFill>
                <a:effectLst/>
                <a:latin typeface="+mn-lt"/>
                <a:ea typeface="+mn-ea"/>
                <a:cs typeface="+mn-cs"/>
              </a:rPr>
              <a:t>*Replace with an example of your own for novelty and how novelty can be fun in some domains but terrible in schools*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 am a sucker for novelty. And in graduate school, I hosted monthly </a:t>
            </a:r>
            <a:r>
              <a:rPr lang="en-US" sz="1200" b="0" i="0" u="none" strike="noStrike" kern="1200" dirty="0" err="1">
                <a:solidFill>
                  <a:schemeClr val="tx1"/>
                </a:solidFill>
                <a:effectLst/>
                <a:latin typeface="+mn-lt"/>
                <a:ea typeface="+mn-ea"/>
                <a:cs typeface="+mn-cs"/>
              </a:rPr>
              <a:t>oreo</a:t>
            </a:r>
            <a:r>
              <a:rPr lang="en-US" sz="1200" b="0" i="0" u="none" strike="noStrike" kern="1200" dirty="0">
                <a:solidFill>
                  <a:schemeClr val="tx1"/>
                </a:solidFill>
                <a:effectLst/>
                <a:latin typeface="+mn-lt"/>
                <a:ea typeface="+mn-ea"/>
                <a:cs typeface="+mn-cs"/>
              </a:rPr>
              <a:t> competitions. I purchased packs of 2-3 flavors a month and had a program wide rating system. People could come into my office at any time, try a new </a:t>
            </a:r>
            <a:r>
              <a:rPr lang="en-US" sz="1200" b="0" i="0" u="none" strike="noStrike" kern="1200" dirty="0" err="1">
                <a:solidFill>
                  <a:schemeClr val="tx1"/>
                </a:solidFill>
                <a:effectLst/>
                <a:latin typeface="+mn-lt"/>
                <a:ea typeface="+mn-ea"/>
                <a:cs typeface="+mn-cs"/>
              </a:rPr>
              <a:t>oreo</a:t>
            </a:r>
            <a:r>
              <a:rPr lang="en-US" sz="1200" b="0" i="0" u="none" strike="noStrike" kern="1200" dirty="0">
                <a:solidFill>
                  <a:schemeClr val="tx1"/>
                </a:solidFill>
                <a:effectLst/>
                <a:latin typeface="+mn-lt"/>
                <a:ea typeface="+mn-ea"/>
                <a:cs typeface="+mn-cs"/>
              </a:rPr>
              <a:t> flavor, and leave a ranking and see what the program as a whole enjoyed.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was a fun experiment.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But it is considerably less fun for educators when “things” become the </a:t>
            </a:r>
            <a:r>
              <a:rPr lang="en-US" sz="1200" b="0" i="0" u="none" strike="noStrike" kern="1200" dirty="0" err="1">
                <a:solidFill>
                  <a:schemeClr val="tx1"/>
                </a:solidFill>
                <a:effectLst/>
                <a:latin typeface="+mn-lt"/>
                <a:ea typeface="+mn-ea"/>
                <a:cs typeface="+mn-cs"/>
              </a:rPr>
              <a:t>oreo</a:t>
            </a:r>
            <a:r>
              <a:rPr lang="en-US" sz="1200" b="0" i="0" u="none" strike="noStrike" kern="1200" dirty="0">
                <a:solidFill>
                  <a:schemeClr val="tx1"/>
                </a:solidFill>
                <a:effectLst/>
                <a:latin typeface="+mn-lt"/>
                <a:ea typeface="+mn-ea"/>
                <a:cs typeface="+mn-cs"/>
              </a:rPr>
              <a:t> and they are subjected to new things constantly. What happens when people engage in this flavor of the month approach?</a:t>
            </a:r>
          </a:p>
        </p:txBody>
      </p:sp>
      <p:sp>
        <p:nvSpPr>
          <p:cNvPr id="4" name="Slide Number Placeholder 3"/>
          <p:cNvSpPr>
            <a:spLocks noGrp="1"/>
          </p:cNvSpPr>
          <p:nvPr>
            <p:ph type="sldNum" sz="quarter" idx="5"/>
          </p:nvPr>
        </p:nvSpPr>
        <p:spPr/>
        <p:txBody>
          <a:bodyPr/>
          <a:lstStyle/>
          <a:p>
            <a:fld id="{EABC2D63-9E7C-4D4B-B02D-6797D43422C8}" type="slidenum">
              <a:rPr lang="en-US" smtClean="0"/>
              <a:t>23</a:t>
            </a:fld>
            <a:endParaRPr lang="en-US"/>
          </a:p>
        </p:txBody>
      </p:sp>
    </p:spTree>
    <p:extLst>
      <p:ext uri="{BB962C8B-B14F-4D97-AF65-F5344CB8AC3E}">
        <p14:creationId xmlns:p14="http://schemas.microsoft.com/office/powerpoint/2010/main" val="4211130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kern="1200" dirty="0">
                <a:solidFill>
                  <a:schemeClr val="tx1"/>
                </a:solidFill>
                <a:effectLst/>
                <a:latin typeface="+mn-lt"/>
                <a:ea typeface="+mn-ea"/>
                <a:cs typeface="+mn-cs"/>
              </a:rPr>
              <a:t>*This is the cost of novelty, it costs motivation and buy-in in the long run for every subsequent initiative*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They loose buy-in and motivation to do the thing itself.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They become overloaded with too many implementation efforts. </a:t>
            </a:r>
          </a:p>
        </p:txBody>
      </p:sp>
      <p:sp>
        <p:nvSpPr>
          <p:cNvPr id="4" name="Slide Number Placeholder 3"/>
          <p:cNvSpPr>
            <a:spLocks noGrp="1"/>
          </p:cNvSpPr>
          <p:nvPr>
            <p:ph type="sldNum" sz="quarter" idx="5"/>
          </p:nvPr>
        </p:nvSpPr>
        <p:spPr/>
        <p:txBody>
          <a:bodyPr/>
          <a:lstStyle/>
          <a:p>
            <a:fld id="{EABC2D63-9E7C-4D4B-B02D-6797D43422C8}" type="slidenum">
              <a:rPr lang="en-US" smtClean="0"/>
              <a:t>24</a:t>
            </a:fld>
            <a:endParaRPr lang="en-US"/>
          </a:p>
        </p:txBody>
      </p:sp>
    </p:spTree>
    <p:extLst>
      <p:ext uri="{BB962C8B-B14F-4D97-AF65-F5344CB8AC3E}">
        <p14:creationId xmlns:p14="http://schemas.microsoft.com/office/powerpoint/2010/main" val="1193371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Here is a common experience for educators: implementation overload (we want to prevent this)</a:t>
            </a:r>
          </a:p>
          <a:p>
            <a:pPr lvl="1" rtl="0" fontAlgn="base"/>
            <a:r>
              <a:rPr lang="en-US" sz="1200" b="0" i="0" u="none" strike="noStrike" kern="1200" dirty="0">
                <a:solidFill>
                  <a:schemeClr val="tx1"/>
                </a:solidFill>
                <a:effectLst/>
                <a:latin typeface="+mn-lt"/>
                <a:ea typeface="+mn-ea"/>
                <a:cs typeface="+mn-cs"/>
              </a:rPr>
              <a:t>Ex. a school system that had over 100 implementation efforts</a:t>
            </a:r>
          </a:p>
          <a:p>
            <a:pPr lvl="1" rtl="0" fontAlgn="base"/>
            <a:r>
              <a:rPr lang="en-US" sz="1200" b="0" i="0" u="none" strike="noStrike" kern="1200" dirty="0">
                <a:solidFill>
                  <a:schemeClr val="tx1"/>
                </a:solidFill>
                <a:effectLst/>
                <a:latin typeface="+mn-lt"/>
                <a:ea typeface="+mn-ea"/>
                <a:cs typeface="+mn-cs"/>
              </a:rPr>
              <a:t>Causes increased stress, burnout, and turnover (negative outcomes that undermine educator wellbeing and performance)</a:t>
            </a:r>
          </a:p>
          <a:p>
            <a:pPr lvl="1" rtl="0" fontAlgn="base"/>
            <a:r>
              <a:rPr lang="en-US" sz="1200" b="0" i="0" u="none" strike="noStrike" kern="1200" dirty="0">
                <a:solidFill>
                  <a:schemeClr val="tx1"/>
                </a:solidFill>
                <a:effectLst/>
                <a:latin typeface="+mn-lt"/>
                <a:ea typeface="+mn-ea"/>
                <a:cs typeface="+mn-cs"/>
              </a:rPr>
              <a:t>Plate metaphor: </a:t>
            </a:r>
          </a:p>
          <a:p>
            <a:pPr lvl="2" rtl="0" fontAlgn="base"/>
            <a:r>
              <a:rPr lang="en-US" sz="1200" b="0" i="0" u="none" strike="noStrike" kern="1200" dirty="0">
                <a:solidFill>
                  <a:schemeClr val="tx1"/>
                </a:solidFill>
                <a:effectLst/>
                <a:latin typeface="+mn-lt"/>
                <a:ea typeface="+mn-ea"/>
                <a:cs typeface="+mn-cs"/>
              </a:rPr>
              <a:t>Buffet - get a full plate but there are so many other things out there to do</a:t>
            </a:r>
          </a:p>
          <a:p>
            <a:pPr lvl="2" rtl="0" fontAlgn="base"/>
            <a:r>
              <a:rPr lang="en-US" sz="1200" b="0" i="0" u="none" strike="noStrike" kern="1200" dirty="0">
                <a:solidFill>
                  <a:schemeClr val="tx1"/>
                </a:solidFill>
                <a:effectLst/>
                <a:latin typeface="+mn-lt"/>
                <a:ea typeface="+mn-ea"/>
                <a:cs typeface="+mn-cs"/>
              </a:rPr>
              <a:t>Some educators have overly full plates; so much is being piled on to their plate, leading to stress and burnout </a:t>
            </a:r>
          </a:p>
          <a:p>
            <a:pPr lvl="3" rtl="0" fontAlgn="base"/>
            <a:r>
              <a:rPr lang="en-US" sz="1200" b="0" i="0" u="none" strike="noStrike" kern="1200" dirty="0">
                <a:solidFill>
                  <a:schemeClr val="tx1"/>
                </a:solidFill>
                <a:effectLst/>
                <a:latin typeface="+mn-lt"/>
                <a:ea typeface="+mn-ea"/>
                <a:cs typeface="+mn-cs"/>
              </a:rPr>
              <a:t>Means educators thinly implement everything, which means that students get almost nothing</a:t>
            </a:r>
          </a:p>
          <a:p>
            <a:pPr lvl="3" rtl="0" fontAlgn="base"/>
            <a:r>
              <a:rPr lang="en-US" sz="1200" b="0" i="0" u="none" strike="noStrike" kern="1200" dirty="0">
                <a:solidFill>
                  <a:schemeClr val="tx1"/>
                </a:solidFill>
                <a:effectLst/>
                <a:latin typeface="+mn-lt"/>
                <a:ea typeface="+mn-ea"/>
                <a:cs typeface="+mn-cs"/>
              </a:rPr>
              <a:t>We need people to feel like they can feasibly and competently take on work</a:t>
            </a:r>
          </a:p>
          <a:p>
            <a:pPr lvl="2" rtl="0" fontAlgn="base"/>
            <a:r>
              <a:rPr lang="en-US" sz="1200" b="0" i="0" u="none" strike="noStrike" kern="1200" dirty="0">
                <a:solidFill>
                  <a:schemeClr val="tx1"/>
                </a:solidFill>
                <a:effectLst/>
                <a:latin typeface="+mn-lt"/>
                <a:ea typeface="+mn-ea"/>
                <a:cs typeface="+mn-cs"/>
              </a:rPr>
              <a:t>Portion-control problem: must have the right portions and the right stuff on the plate</a:t>
            </a:r>
          </a:p>
          <a:p>
            <a:pPr lvl="2" rtl="0" fontAlgn="base"/>
            <a:endParaRPr lang="en-US" sz="12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To avoid these </a:t>
            </a:r>
            <a:r>
              <a:rPr lang="en-US" sz="1200" b="0" i="0" u="none" strike="noStrike" kern="1200" dirty="0" err="1">
                <a:solidFill>
                  <a:schemeClr val="tx1"/>
                </a:solidFill>
                <a:effectLst/>
                <a:latin typeface="+mn-lt"/>
                <a:ea typeface="+mn-ea"/>
                <a:cs typeface="+mn-cs"/>
              </a:rPr>
              <a:t>determintal</a:t>
            </a:r>
            <a:r>
              <a:rPr lang="en-US" sz="1200" b="0" i="0" u="none" strike="noStrike" kern="1200" dirty="0">
                <a:solidFill>
                  <a:schemeClr val="tx1"/>
                </a:solidFill>
                <a:effectLst/>
                <a:latin typeface="+mn-lt"/>
                <a:ea typeface="+mn-ea"/>
                <a:cs typeface="+mn-cs"/>
              </a:rPr>
              <a:t> outcomes, we want to focus, for now, on two things: developing a healthy implementation climate, and developing psychological safety in the school</a:t>
            </a:r>
          </a:p>
        </p:txBody>
      </p:sp>
      <p:sp>
        <p:nvSpPr>
          <p:cNvPr id="4" name="Slide Number Placeholder 3"/>
          <p:cNvSpPr>
            <a:spLocks noGrp="1"/>
          </p:cNvSpPr>
          <p:nvPr>
            <p:ph type="sldNum" sz="quarter" idx="5"/>
          </p:nvPr>
        </p:nvSpPr>
        <p:spPr/>
        <p:txBody>
          <a:bodyPr/>
          <a:lstStyle/>
          <a:p>
            <a:fld id="{EABC2D63-9E7C-4D4B-B02D-6797D43422C8}" type="slidenum">
              <a:rPr lang="en-US" smtClean="0"/>
              <a:t>25</a:t>
            </a:fld>
            <a:endParaRPr lang="en-US"/>
          </a:p>
        </p:txBody>
      </p:sp>
    </p:spTree>
    <p:extLst>
      <p:ext uri="{BB962C8B-B14F-4D97-AF65-F5344CB8AC3E}">
        <p14:creationId xmlns:p14="http://schemas.microsoft.com/office/powerpoint/2010/main" val="394368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your school has 1000 students. </a:t>
            </a: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26</a:t>
            </a:fld>
            <a:endParaRPr lang="en-US"/>
          </a:p>
        </p:txBody>
      </p:sp>
    </p:spTree>
    <p:extLst>
      <p:ext uri="{BB962C8B-B14F-4D97-AF65-F5344CB8AC3E}">
        <p14:creationId xmlns:p14="http://schemas.microsoft.com/office/powerpoint/2010/main" val="3057058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 students served is 180</a:t>
            </a:r>
          </a:p>
          <a:p>
            <a:r>
              <a:rPr lang="en-US"/>
              <a:t>If you add just one more program, it is now only reaching 150</a:t>
            </a:r>
          </a:p>
        </p:txBody>
      </p:sp>
      <p:sp>
        <p:nvSpPr>
          <p:cNvPr id="4" name="Slide Number Placeholder 3"/>
          <p:cNvSpPr>
            <a:spLocks noGrp="1"/>
          </p:cNvSpPr>
          <p:nvPr>
            <p:ph type="sldNum" sz="quarter" idx="5"/>
          </p:nvPr>
        </p:nvSpPr>
        <p:spPr/>
        <p:txBody>
          <a:bodyPr/>
          <a:lstStyle/>
          <a:p>
            <a:fld id="{EABC2D63-9E7C-4D4B-B02D-6797D43422C8}" type="slidenum">
              <a:rPr lang="en-US" smtClean="0"/>
              <a:t>27</a:t>
            </a:fld>
            <a:endParaRPr lang="en-US"/>
          </a:p>
        </p:txBody>
      </p:sp>
    </p:spTree>
    <p:extLst>
      <p:ext uri="{BB962C8B-B14F-4D97-AF65-F5344CB8AC3E}">
        <p14:creationId xmlns:p14="http://schemas.microsoft.com/office/powerpoint/2010/main" val="381822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AutoNum type="arabicPeriod"/>
            </a:pPr>
            <a:r>
              <a:rPr lang="en-US">
                <a:solidFill>
                  <a:schemeClr val="bg1"/>
                </a:solidFill>
              </a:rPr>
              <a:t>Program B: 50% of students with 90% effectiveness at full fidelity.</a:t>
            </a:r>
          </a:p>
          <a:p>
            <a:pPr marL="457200" indent="-457200">
              <a:buAutoNum type="arabicPeriod"/>
            </a:pPr>
            <a:r>
              <a:rPr lang="en-US">
                <a:solidFill>
                  <a:schemeClr val="bg1"/>
                </a:solidFill>
              </a:rPr>
              <a:t>Program C: 25% of students with 60% effectiveness at full fidelity.</a:t>
            </a:r>
          </a:p>
          <a:p>
            <a:pPr marL="457200" indent="-457200">
              <a:buAutoNum type="arabicPeriod"/>
            </a:pPr>
            <a:r>
              <a:rPr lang="en-US">
                <a:solidFill>
                  <a:schemeClr val="bg1"/>
                </a:solidFill>
              </a:rPr>
              <a:t>Program D: 10% of students with 80% effectiveness at full fidelity.</a:t>
            </a:r>
          </a:p>
        </p:txBody>
      </p:sp>
      <p:sp>
        <p:nvSpPr>
          <p:cNvPr id="4" name="Slide Number Placeholder 3"/>
          <p:cNvSpPr>
            <a:spLocks noGrp="1"/>
          </p:cNvSpPr>
          <p:nvPr>
            <p:ph type="sldNum" sz="quarter" idx="5"/>
          </p:nvPr>
        </p:nvSpPr>
        <p:spPr/>
        <p:txBody>
          <a:bodyPr/>
          <a:lstStyle/>
          <a:p>
            <a:fld id="{EABC2D63-9E7C-4D4B-B02D-6797D43422C8}" type="slidenum">
              <a:rPr lang="en-US" smtClean="0"/>
              <a:t>28</a:t>
            </a:fld>
            <a:endParaRPr lang="en-US"/>
          </a:p>
        </p:txBody>
      </p:sp>
    </p:spTree>
    <p:extLst>
      <p:ext uri="{BB962C8B-B14F-4D97-AF65-F5344CB8AC3E}">
        <p14:creationId xmlns:p14="http://schemas.microsoft.com/office/powerpoint/2010/main" val="3127392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first, let’s check on what we’ve talked about</a:t>
            </a:r>
          </a:p>
          <a:p>
            <a:endParaRPr lang="en-US" dirty="0"/>
          </a:p>
          <a:p>
            <a:r>
              <a:rPr lang="en-US" dirty="0"/>
              <a:t>*Read your selected comprehension check question &amp; prompt discussion*</a:t>
            </a:r>
          </a:p>
          <a:p>
            <a:endParaRPr lang="en-US" dirty="0"/>
          </a:p>
          <a:p>
            <a:r>
              <a:rPr lang="en-US" dirty="0"/>
              <a:t>Read the reflect and discuss. Let’s get down to the grit. We know our educators are overwhelmed. We know we need to support their well-being. And we know we have limited ways to prioritize and provide that space. We can also recognize that there are a lot of inefficiencies and unnecessary initiatives. So let’s start with this: let’s say that, even with making participation with the ARC module optional, we still want to prioritize overall well-being. There are still things </a:t>
            </a:r>
            <a:r>
              <a:rPr lang="en-US" dirty="0" err="1"/>
              <a:t>yoru</a:t>
            </a:r>
            <a:r>
              <a:rPr lang="en-US" dirty="0"/>
              <a:t> schools can do in this time to help that out (things that we will talk about later). So it’s a given that we prioritize this. </a:t>
            </a:r>
          </a:p>
          <a:p>
            <a:endParaRPr lang="en-US" dirty="0"/>
          </a:p>
          <a:p>
            <a:r>
              <a:rPr lang="en-US" dirty="0"/>
              <a:t>What else is absolutely necessary to prioritize right now? If you pictured you had a limited slot of school </a:t>
            </a:r>
            <a:r>
              <a:rPr lang="en-US" dirty="0" err="1"/>
              <a:t>initiaves</a:t>
            </a:r>
            <a:r>
              <a:rPr lang="en-US" dirty="0"/>
              <a:t>, maybe 4, and you already have well-being filling one of those slots, what would the other 3 be and what does that mean that you would have to, temporarily, remove? </a:t>
            </a: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29</a:t>
            </a:fld>
            <a:endParaRPr lang="en-US"/>
          </a:p>
        </p:txBody>
      </p:sp>
    </p:spTree>
    <p:extLst>
      <p:ext uri="{BB962C8B-B14F-4D97-AF65-F5344CB8AC3E}">
        <p14:creationId xmlns:p14="http://schemas.microsoft.com/office/powerpoint/2010/main" val="2562257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t>Defining implementation and what it means</a:t>
            </a:r>
          </a:p>
          <a:p>
            <a:pPr marL="0" indent="0">
              <a:buFont typeface="Arial" panose="020B0604020202020204" pitchFamily="34" charset="0"/>
              <a:buNone/>
            </a:pPr>
            <a:endParaRPr lang="en-US" sz="1200" b="1" dirty="0"/>
          </a:p>
          <a:p>
            <a:pPr marL="0" indent="0">
              <a:buFont typeface="Arial" panose="020B0604020202020204" pitchFamily="34" charset="0"/>
              <a:buNone/>
            </a:pPr>
            <a:r>
              <a:rPr lang="en-US" sz="1200" dirty="0"/>
              <a:t>What are the things?</a:t>
            </a:r>
          </a:p>
          <a:p>
            <a:pPr marL="285750" indent="-285750">
              <a:buFont typeface="Arial" panose="020B0604020202020204" pitchFamily="34" charset="0"/>
              <a:buChar char="•"/>
            </a:pPr>
            <a:r>
              <a:rPr lang="en-US" sz="1200" dirty="0"/>
              <a:t>Programs (e.g., SW-PBIS; SEL curriculum)</a:t>
            </a:r>
          </a:p>
          <a:p>
            <a:pPr marL="285750" indent="-285750">
              <a:buFont typeface="Arial" panose="020B0604020202020204" pitchFamily="34" charset="0"/>
              <a:buChar char="•"/>
            </a:pPr>
            <a:r>
              <a:rPr lang="en-US" sz="1200" dirty="0"/>
              <a:t>Practices (e.g., positive greetings at the door)</a:t>
            </a:r>
          </a:p>
          <a:p>
            <a:pPr marL="285750" indent="-285750">
              <a:buFont typeface="Arial" panose="020B0604020202020204" pitchFamily="34" charset="0"/>
              <a:buChar char="•"/>
            </a:pPr>
            <a:r>
              <a:rPr lang="en-US" sz="1200" dirty="0"/>
              <a:t>Principles (e.g., equity, early intervention)</a:t>
            </a:r>
          </a:p>
          <a:p>
            <a:pPr marL="285750" indent="-285750">
              <a:buFont typeface="Arial" panose="020B0604020202020204" pitchFamily="34" charset="0"/>
              <a:buChar char="•"/>
            </a:pPr>
            <a:r>
              <a:rPr lang="en-US" sz="1200" dirty="0"/>
              <a:t>Procedures (e.g., screening for behavior)</a:t>
            </a:r>
          </a:p>
          <a:p>
            <a:pPr marL="285750" indent="-285750">
              <a:buFont typeface="Arial" panose="020B0604020202020204" pitchFamily="34" charset="0"/>
              <a:buChar char="•"/>
            </a:pPr>
            <a:r>
              <a:rPr lang="en-US" sz="1200" dirty="0"/>
              <a:t>Products (e.g., </a:t>
            </a:r>
            <a:r>
              <a:rPr lang="en-US" sz="1200" dirty="0" err="1"/>
              <a:t>FastBridge</a:t>
            </a:r>
            <a:r>
              <a:rPr lang="en-US" sz="1200" dirty="0"/>
              <a:t>)</a:t>
            </a:r>
          </a:p>
          <a:p>
            <a:pPr marL="285750" indent="-285750">
              <a:buFont typeface="Arial" panose="020B0604020202020204" pitchFamily="34" charset="0"/>
              <a:buChar char="•"/>
            </a:pPr>
            <a:r>
              <a:rPr lang="en-US" sz="1200" dirty="0"/>
              <a:t>Policies (e.g., alternatives to suspension)</a:t>
            </a:r>
          </a:p>
          <a:p>
            <a:pPr marL="285750" indent="-285750">
              <a:buFont typeface="Arial" panose="020B0604020202020204" pitchFamily="34" charset="0"/>
              <a:buChar char="•"/>
            </a:pPr>
            <a:r>
              <a:rPr lang="en-US" sz="1200" dirty="0"/>
              <a:t>Processes (e.g., problem-solving process)</a:t>
            </a:r>
          </a:p>
          <a:p>
            <a:endParaRPr lang="en-US" dirty="0"/>
          </a:p>
          <a:p>
            <a:r>
              <a:rPr lang="en-US" dirty="0"/>
              <a:t>And what is implementation science? </a:t>
            </a:r>
          </a:p>
          <a:p>
            <a:r>
              <a:rPr lang="en-US" dirty="0"/>
              <a:t>   It is identifying, developing, and refining the supports in an ongoing basis for what is needed right now, in this moment, in this context</a:t>
            </a:r>
          </a:p>
        </p:txBody>
      </p:sp>
      <p:sp>
        <p:nvSpPr>
          <p:cNvPr id="4" name="Slide Number Placeholder 3"/>
          <p:cNvSpPr>
            <a:spLocks noGrp="1"/>
          </p:cNvSpPr>
          <p:nvPr>
            <p:ph type="sldNum" sz="quarter" idx="5"/>
          </p:nvPr>
        </p:nvSpPr>
        <p:spPr/>
        <p:txBody>
          <a:bodyPr/>
          <a:lstStyle/>
          <a:p>
            <a:fld id="{EABC2D63-9E7C-4D4B-B02D-6797D43422C8}" type="slidenum">
              <a:rPr lang="en-US" smtClean="0"/>
              <a:t>30</a:t>
            </a:fld>
            <a:endParaRPr lang="en-US"/>
          </a:p>
        </p:txBody>
      </p:sp>
    </p:spTree>
    <p:extLst>
      <p:ext uri="{BB962C8B-B14F-4D97-AF65-F5344CB8AC3E}">
        <p14:creationId xmlns:p14="http://schemas.microsoft.com/office/powerpoint/2010/main" val="2367885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Difference between Dissemination &amp; Implementation</a:t>
            </a:r>
          </a:p>
          <a:p>
            <a:endParaRPr lang="en-US" b="1" dirty="0">
              <a:solidFill>
                <a:srgbClr val="FF0000"/>
              </a:solidFill>
            </a:endParaRPr>
          </a:p>
          <a:p>
            <a:r>
              <a:rPr lang="en-US" b="1" dirty="0">
                <a:solidFill>
                  <a:srgbClr val="FF0000"/>
                </a:solidFill>
              </a:rPr>
              <a:t>Dissemination</a:t>
            </a:r>
          </a:p>
          <a:p>
            <a:r>
              <a:rPr lang="en-US" dirty="0">
                <a:solidFill>
                  <a:srgbClr val="FF0000"/>
                </a:solidFill>
              </a:rPr>
              <a:t>Intentional, active process of identifying target audiences and tailoring communication strategies to increase awareness and understanding of a “thing” and to motivate its use in policy, practice, and individual choices.</a:t>
            </a:r>
          </a:p>
          <a:p>
            <a:pPr lvl="1"/>
            <a:endParaRPr lang="en-US" dirty="0">
              <a:solidFill>
                <a:srgbClr val="FF0000"/>
              </a:solidFill>
            </a:endParaRPr>
          </a:p>
          <a:p>
            <a:pPr lvl="1"/>
            <a:r>
              <a:rPr lang="en-US" dirty="0">
                <a:solidFill>
                  <a:srgbClr val="FF0000"/>
                </a:solidFill>
              </a:rPr>
              <a:t>Newsletters, manuals, publications, books, websites </a:t>
            </a:r>
          </a:p>
          <a:p>
            <a:endParaRPr lang="en-US" dirty="0"/>
          </a:p>
          <a:p>
            <a:r>
              <a:rPr lang="en-US" dirty="0"/>
              <a:t>   What do we know about dissemination? Train to hope? Does it work? The internet is a fantastic case study. We now have more information available than ever before. Have long standing historical problems in society and education been solved with more access?</a:t>
            </a:r>
          </a:p>
          <a:p>
            <a:endParaRPr lang="en-US" dirty="0"/>
          </a:p>
          <a:p>
            <a:endParaRPr lang="en-US" dirty="0"/>
          </a:p>
          <a:p>
            <a:r>
              <a:rPr lang="en-US" b="1" dirty="0"/>
              <a:t>Implementation</a:t>
            </a:r>
          </a:p>
          <a:p>
            <a:r>
              <a:rPr lang="en-US" dirty="0">
                <a:solidFill>
                  <a:srgbClr val="7030A0"/>
                </a:solidFill>
              </a:rPr>
              <a:t>Deliberate, iterative process of integrating effective “things” into routine practice through facilitating behavior change.</a:t>
            </a:r>
          </a:p>
          <a:p>
            <a:pPr lvl="1"/>
            <a:endParaRPr lang="en-US" dirty="0">
              <a:solidFill>
                <a:srgbClr val="7030A0"/>
              </a:solidFill>
            </a:endParaRPr>
          </a:p>
          <a:p>
            <a:pPr lvl="1"/>
            <a:r>
              <a:rPr lang="en-US" dirty="0">
                <a:solidFill>
                  <a:srgbClr val="7030A0"/>
                </a:solidFill>
              </a:rPr>
              <a:t>Policy, leadership, training, hiring, coaching, audit and feedback, continuous improvement cycles</a:t>
            </a: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31</a:t>
            </a:fld>
            <a:endParaRPr lang="en-US"/>
          </a:p>
        </p:txBody>
      </p:sp>
    </p:spTree>
    <p:extLst>
      <p:ext uri="{BB962C8B-B14F-4D97-AF65-F5344CB8AC3E}">
        <p14:creationId xmlns:p14="http://schemas.microsoft.com/office/powerpoint/2010/main" val="2926360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Point of implementation</a:t>
            </a:r>
          </a:p>
          <a:p>
            <a:r>
              <a:rPr lang="en-US" dirty="0"/>
              <a:t>Saying something is important doesn’t matter. Don’t tell me your values</a:t>
            </a:r>
          </a:p>
          <a:p>
            <a:endParaRPr lang="en-US" dirty="0"/>
          </a:p>
          <a:p>
            <a:r>
              <a:rPr lang="en-US" dirty="0"/>
              <a:t>Show me how you act, where you put your time, what you spend your money on, and where you direct your attention and I will tell you your values</a:t>
            </a:r>
          </a:p>
        </p:txBody>
      </p:sp>
      <p:sp>
        <p:nvSpPr>
          <p:cNvPr id="4" name="Slide Number Placeholder 3"/>
          <p:cNvSpPr>
            <a:spLocks noGrp="1"/>
          </p:cNvSpPr>
          <p:nvPr>
            <p:ph type="sldNum" sz="quarter" idx="5"/>
          </p:nvPr>
        </p:nvSpPr>
        <p:spPr/>
        <p:txBody>
          <a:bodyPr/>
          <a:lstStyle/>
          <a:p>
            <a:fld id="{EABC2D63-9E7C-4D4B-B02D-6797D43422C8}" type="slidenum">
              <a:rPr lang="en-US" smtClean="0"/>
              <a:t>32</a:t>
            </a:fld>
            <a:endParaRPr lang="en-US"/>
          </a:p>
        </p:txBody>
      </p:sp>
    </p:spTree>
    <p:extLst>
      <p:ext uri="{BB962C8B-B14F-4D97-AF65-F5344CB8AC3E}">
        <p14:creationId xmlns:p14="http://schemas.microsoft.com/office/powerpoint/2010/main" val="1050274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3</a:t>
            </a:fld>
            <a:endParaRPr lang="en-US"/>
          </a:p>
        </p:txBody>
      </p:sp>
    </p:spTree>
    <p:extLst>
      <p:ext uri="{BB962C8B-B14F-4D97-AF65-F5344CB8AC3E}">
        <p14:creationId xmlns:p14="http://schemas.microsoft.com/office/powerpoint/2010/main" val="1452964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7030A0"/>
              </a:solidFill>
            </a:endParaRPr>
          </a:p>
          <a:p>
            <a:r>
              <a:rPr lang="en-US" dirty="0"/>
              <a:t>So while a majority of ARC focuses on that individual behavior, this is our opportunity for the school system to reach down from the top and provide the structure needed to focus on this. </a:t>
            </a:r>
          </a:p>
        </p:txBody>
      </p:sp>
      <p:sp>
        <p:nvSpPr>
          <p:cNvPr id="4" name="Slide Number Placeholder 3"/>
          <p:cNvSpPr>
            <a:spLocks noGrp="1"/>
          </p:cNvSpPr>
          <p:nvPr>
            <p:ph type="sldNum" sz="quarter" idx="5"/>
          </p:nvPr>
        </p:nvSpPr>
        <p:spPr/>
        <p:txBody>
          <a:bodyPr/>
          <a:lstStyle/>
          <a:p>
            <a:fld id="{EABC2D63-9E7C-4D4B-B02D-6797D43422C8}" type="slidenum">
              <a:rPr lang="en-US" smtClean="0"/>
              <a:t>33</a:t>
            </a:fld>
            <a:endParaRPr lang="en-US"/>
          </a:p>
        </p:txBody>
      </p:sp>
    </p:spTree>
    <p:extLst>
      <p:ext uri="{BB962C8B-B14F-4D97-AF65-F5344CB8AC3E}">
        <p14:creationId xmlns:p14="http://schemas.microsoft.com/office/powerpoint/2010/main" val="607478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question</a:t>
            </a:r>
          </a:p>
          <a:p>
            <a:endParaRPr lang="en-US" dirty="0"/>
          </a:p>
          <a:p>
            <a:r>
              <a:rPr lang="en-US" dirty="0"/>
              <a:t>Affirm responses</a:t>
            </a:r>
          </a:p>
          <a:p>
            <a:endParaRPr lang="en-US" dirty="0"/>
          </a:p>
          <a:p>
            <a:r>
              <a:rPr lang="en-US" dirty="0"/>
              <a:t>“Great, keep those in mind for your school(s) while we talk about two key characteristics of schools we need to develop in order to address those barriers</a:t>
            </a:r>
          </a:p>
          <a:p>
            <a:endParaRPr lang="en-US" dirty="0"/>
          </a:p>
          <a:p>
            <a:r>
              <a:rPr lang="en-US" dirty="0"/>
              <a:t>The first is what is called implementation climate</a:t>
            </a:r>
          </a:p>
          <a:p>
            <a:endParaRPr lang="en-US" dirty="0"/>
          </a:p>
          <a:p>
            <a:r>
              <a:rPr lang="en-US" dirty="0"/>
              <a:t>The second is psychological safety</a:t>
            </a:r>
          </a:p>
          <a:p>
            <a:endParaRPr lang="en-US" dirty="0"/>
          </a:p>
          <a:p>
            <a:r>
              <a:rPr lang="en-US" dirty="0"/>
              <a:t>Both of these things are sort of amorphous/cloudy ideas that are nonetheless important to a school’s culture”</a:t>
            </a:r>
          </a:p>
        </p:txBody>
      </p:sp>
      <p:sp>
        <p:nvSpPr>
          <p:cNvPr id="4" name="Slide Number Placeholder 3"/>
          <p:cNvSpPr>
            <a:spLocks noGrp="1"/>
          </p:cNvSpPr>
          <p:nvPr>
            <p:ph type="sldNum" sz="quarter" idx="5"/>
          </p:nvPr>
        </p:nvSpPr>
        <p:spPr/>
        <p:txBody>
          <a:bodyPr/>
          <a:lstStyle/>
          <a:p>
            <a:fld id="{EABC2D63-9E7C-4D4B-B02D-6797D43422C8}" type="slidenum">
              <a:rPr lang="en-US" smtClean="0"/>
              <a:t>34</a:t>
            </a:fld>
            <a:endParaRPr lang="en-US"/>
          </a:p>
        </p:txBody>
      </p:sp>
    </p:spTree>
    <p:extLst>
      <p:ext uri="{BB962C8B-B14F-4D97-AF65-F5344CB8AC3E}">
        <p14:creationId xmlns:p14="http://schemas.microsoft.com/office/powerpoint/2010/main" val="188634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Ask: </a:t>
            </a:r>
            <a:r>
              <a:rPr lang="en-US" sz="1200" b="0" i="0" u="none" strike="noStrike" kern="1200" dirty="0">
                <a:solidFill>
                  <a:schemeClr val="tx1"/>
                </a:solidFill>
                <a:effectLst/>
                <a:latin typeface="+mn-lt"/>
                <a:ea typeface="+mn-ea"/>
                <a:cs typeface="+mn-cs"/>
              </a:rPr>
              <a:t>Define school climate for me. When you experience a school’s climate (yours or one you visit), what do you see?</a:t>
            </a:r>
          </a:p>
          <a:p>
            <a:pPr rtl="0" fontAlgn="base"/>
            <a:endParaRPr lang="en-US" sz="1200" b="0" i="0" u="none" strike="noStrike" kern="1200" dirty="0">
              <a:solidFill>
                <a:schemeClr val="tx1"/>
              </a:solidFill>
              <a:effectLst/>
              <a:latin typeface="+mn-lt"/>
              <a:ea typeface="+mn-ea"/>
              <a:cs typeface="+mn-cs"/>
            </a:endParaRPr>
          </a:p>
          <a:p>
            <a:pPr rtl="0" fontAlgn="base"/>
            <a:r>
              <a:rPr lang="en-US" sz="1200" b="1" i="0" u="none" strike="noStrike" kern="1200" dirty="0">
                <a:solidFill>
                  <a:schemeClr val="tx1"/>
                </a:solidFill>
                <a:effectLst/>
                <a:latin typeface="+mn-lt"/>
                <a:ea typeface="+mn-ea"/>
                <a:cs typeface="+mn-cs"/>
              </a:rPr>
              <a:t>Defining culture and climate &amp; why we are focusing on climate</a:t>
            </a:r>
          </a:p>
          <a:p>
            <a:pPr rtl="0" fontAlgn="base"/>
            <a:r>
              <a:rPr lang="en-US" sz="1200" b="0" i="0" u="none" strike="noStrike" kern="1200" dirty="0">
                <a:solidFill>
                  <a:schemeClr val="tx1"/>
                </a:solidFill>
                <a:effectLst/>
                <a:latin typeface="+mn-lt"/>
                <a:ea typeface="+mn-ea"/>
                <a:cs typeface="+mn-cs"/>
              </a:rPr>
              <a:t>Organizational culture is a set of values, beliefs, behaviors, customs and attitudes that govern how people behave within organizations. </a:t>
            </a:r>
          </a:p>
          <a:p>
            <a:pPr rtl="0" fontAlgn="base"/>
            <a:endParaRPr lang="en-US" sz="1200" b="0" i="0" u="none" strike="noStrike" kern="1200" dirty="0">
              <a:solidFill>
                <a:schemeClr val="tx1"/>
              </a:solidFill>
              <a:effectLst/>
              <a:latin typeface="+mn-lt"/>
              <a:ea typeface="+mn-ea"/>
              <a:cs typeface="+mn-cs"/>
            </a:endParaRPr>
          </a:p>
          <a:p>
            <a:pPr rtl="0" fontAlgn="base"/>
            <a:r>
              <a:rPr lang="en-US" dirty="0"/>
              <a:t>Organizational climate is about the </a:t>
            </a:r>
            <a:r>
              <a:rPr lang="en-US" dirty="0" err="1"/>
              <a:t>the</a:t>
            </a:r>
            <a:r>
              <a:rPr lang="en-US" dirty="0"/>
              <a:t> perception and feeling of each regarding the culture of a particular organization.</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For Prioritizing</a:t>
            </a:r>
          </a:p>
          <a:p>
            <a:pPr rtl="0" fontAlgn="base"/>
            <a:r>
              <a:rPr lang="en-US" sz="1200" b="0" i="0" u="none" strike="noStrike" kern="1200" dirty="0">
                <a:solidFill>
                  <a:schemeClr val="tx1"/>
                </a:solidFill>
                <a:effectLst/>
                <a:latin typeface="+mn-lt"/>
                <a:ea typeface="+mn-ea"/>
                <a:cs typeface="+mn-cs"/>
              </a:rPr>
              <a:t>Step 1: Prioritization</a:t>
            </a:r>
          </a:p>
          <a:p>
            <a:pPr lvl="1" rtl="0" fontAlgn="base"/>
            <a:r>
              <a:rPr lang="en-US" sz="1200" b="0" i="0" u="none" strike="noStrike" kern="1200" dirty="0">
                <a:solidFill>
                  <a:schemeClr val="tx1"/>
                </a:solidFill>
                <a:effectLst/>
                <a:latin typeface="+mn-lt"/>
                <a:ea typeface="+mn-ea"/>
                <a:cs typeface="+mn-cs"/>
              </a:rPr>
              <a:t>Make sure what people are expected to implement them doesn’t burn them out</a:t>
            </a:r>
          </a:p>
          <a:p>
            <a:pPr lvl="1" rtl="0" fontAlgn="base"/>
            <a:r>
              <a:rPr lang="en-US" sz="1200" b="0" i="0" u="none" strike="noStrike" kern="1200" dirty="0">
                <a:solidFill>
                  <a:schemeClr val="tx1"/>
                </a:solidFill>
                <a:effectLst/>
                <a:latin typeface="+mn-lt"/>
                <a:ea typeface="+mn-ea"/>
                <a:cs typeface="+mn-cs"/>
              </a:rPr>
              <a:t>Leadership activity</a:t>
            </a:r>
          </a:p>
          <a:p>
            <a:pPr rtl="0" fontAlgn="base"/>
            <a:r>
              <a:rPr lang="en-US" sz="1200" b="0" i="0" u="none" strike="noStrike" kern="1200" dirty="0">
                <a:solidFill>
                  <a:schemeClr val="tx1"/>
                </a:solidFill>
                <a:effectLst/>
                <a:latin typeface="+mn-lt"/>
                <a:ea typeface="+mn-ea"/>
                <a:cs typeface="+mn-cs"/>
              </a:rPr>
              <a:t>Step 2: Protect time</a:t>
            </a:r>
          </a:p>
          <a:p>
            <a:pPr lvl="1" rtl="0" fontAlgn="base"/>
            <a:r>
              <a:rPr lang="en-US" sz="1200" b="0" i="0" u="none" strike="noStrike" kern="1200" dirty="0">
                <a:solidFill>
                  <a:schemeClr val="tx1"/>
                </a:solidFill>
                <a:effectLst/>
                <a:latin typeface="+mn-lt"/>
                <a:ea typeface="+mn-ea"/>
                <a:cs typeface="+mn-cs"/>
              </a:rPr>
              <a:t>For what you want people to do </a:t>
            </a:r>
          </a:p>
          <a:p>
            <a:pPr lvl="1" rtl="0" fontAlgn="base"/>
            <a:r>
              <a:rPr lang="en-US" sz="1200" b="0" i="0" u="none" strike="noStrike" kern="1200" dirty="0">
                <a:solidFill>
                  <a:schemeClr val="tx1"/>
                </a:solidFill>
                <a:effectLst/>
                <a:latin typeface="+mn-lt"/>
                <a:ea typeface="+mn-ea"/>
                <a:cs typeface="+mn-cs"/>
              </a:rPr>
              <a:t>Time for people to be able to learn and apply</a:t>
            </a:r>
          </a:p>
          <a:p>
            <a:pPr lvl="1" rtl="0" fontAlgn="base"/>
            <a:r>
              <a:rPr lang="en-US" sz="1200" b="0" i="0" u="none" strike="noStrike" kern="1200" dirty="0">
                <a:solidFill>
                  <a:schemeClr val="tx1"/>
                </a:solidFill>
                <a:effectLst/>
                <a:latin typeface="+mn-lt"/>
                <a:ea typeface="+mn-ea"/>
                <a:cs typeface="+mn-cs"/>
              </a:rPr>
              <a:t>A system-level value activity; if a system values something, the would protect time for that activity</a:t>
            </a:r>
          </a:p>
          <a:p>
            <a:pPr lvl="1" rtl="0" fontAlgn="base"/>
            <a:endParaRPr lang="en-US" sz="1200" b="0" i="0" u="none" strike="noStrike" kern="1200" dirty="0">
              <a:solidFill>
                <a:schemeClr val="tx1"/>
              </a:solidFill>
              <a:effectLst/>
              <a:latin typeface="+mn-lt"/>
              <a:ea typeface="+mn-ea"/>
              <a:cs typeface="+mn-cs"/>
            </a:endParaRPr>
          </a:p>
          <a:p>
            <a:pPr lvl="0" rtl="0" fontAlgn="base"/>
            <a:r>
              <a:rPr lang="en-US" sz="1200" b="0" i="0" u="none" strike="noStrike" kern="1200" dirty="0">
                <a:solidFill>
                  <a:schemeClr val="tx1"/>
                </a:solidFill>
                <a:effectLst/>
                <a:latin typeface="+mn-lt"/>
                <a:ea typeface="+mn-ea"/>
                <a:cs typeface="+mn-cs"/>
              </a:rPr>
              <a:t>For educational support</a:t>
            </a:r>
          </a:p>
          <a:p>
            <a:pPr rtl="0"/>
            <a:r>
              <a:rPr lang="en-US" sz="1200" b="1" i="0" u="none" strike="noStrike" kern="1200" dirty="0">
                <a:solidFill>
                  <a:schemeClr val="tx1"/>
                </a:solidFill>
                <a:effectLst/>
                <a:latin typeface="+mn-lt"/>
                <a:ea typeface="+mn-ea"/>
                <a:cs typeface="+mn-cs"/>
              </a:rPr>
              <a:t>Professional Development</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Target areas where people feel low s</a:t>
            </a:r>
            <a:r>
              <a:rPr lang="en-US" sz="1200" b="0" i="1" u="none" strike="noStrike" kern="1200" dirty="0">
                <a:solidFill>
                  <a:schemeClr val="tx1"/>
                </a:solidFill>
                <a:effectLst/>
                <a:latin typeface="+mn-lt"/>
                <a:ea typeface="+mn-ea"/>
                <a:cs typeface="+mn-cs"/>
              </a:rPr>
              <a:t>elf efficacy</a:t>
            </a:r>
            <a:endParaRPr lang="en-US" b="0" dirty="0">
              <a:effectLst/>
            </a:endParaRPr>
          </a:p>
          <a:p>
            <a:pPr rtl="0" fontAlgn="base"/>
            <a:r>
              <a:rPr lang="en-US" sz="1200" b="0" i="0" u="none" strike="noStrike" kern="1200" dirty="0">
                <a:solidFill>
                  <a:schemeClr val="tx1"/>
                </a:solidFill>
                <a:effectLst/>
                <a:latin typeface="+mn-lt"/>
                <a:ea typeface="+mn-ea"/>
                <a:cs typeface="+mn-cs"/>
              </a:rPr>
              <a:t>Mobilize important areas for PD- teachers must be able to have a voice to talk clearly and professionally about their needs for PD</a:t>
            </a:r>
          </a:p>
          <a:p>
            <a:pPr rtl="0" fontAlgn="base"/>
            <a:r>
              <a:rPr lang="en-US" sz="1200" b="0" i="0" u="none" strike="noStrike" kern="1200" dirty="0">
                <a:solidFill>
                  <a:schemeClr val="tx1"/>
                </a:solidFill>
                <a:effectLst/>
                <a:latin typeface="+mn-lt"/>
                <a:ea typeface="+mn-ea"/>
                <a:cs typeface="+mn-cs"/>
              </a:rPr>
              <a:t>When teachers don’t feel confident and competent to meet the needs of teachers</a:t>
            </a:r>
          </a:p>
          <a:p>
            <a:pPr rtl="0" fontAlgn="base"/>
            <a:r>
              <a:rPr lang="en-US" sz="1200" b="0" i="0" u="none" strike="noStrike" kern="1200" dirty="0">
                <a:solidFill>
                  <a:schemeClr val="tx1"/>
                </a:solidFill>
                <a:effectLst/>
                <a:latin typeface="+mn-lt"/>
                <a:ea typeface="+mn-ea"/>
                <a:cs typeface="+mn-cs"/>
              </a:rPr>
              <a:t>Feel more stressed and burned out</a:t>
            </a:r>
          </a:p>
          <a:p>
            <a:pPr rtl="0" fontAlgn="base"/>
            <a:r>
              <a:rPr lang="en-US" sz="1200" b="0" i="0" u="none" strike="noStrike" kern="1200" dirty="0">
                <a:solidFill>
                  <a:schemeClr val="tx1"/>
                </a:solidFill>
                <a:effectLst/>
                <a:latin typeface="+mn-lt"/>
                <a:ea typeface="+mn-ea"/>
                <a:cs typeface="+mn-cs"/>
              </a:rPr>
              <a:t>Feel less successful in their job</a:t>
            </a:r>
          </a:p>
          <a:p>
            <a:pPr rtl="0"/>
            <a:br>
              <a:rPr lang="en-US" b="0" dirty="0">
                <a:effectLst/>
              </a:rPr>
            </a:br>
            <a:r>
              <a:rPr lang="en-US" sz="1200" b="0" i="0" u="none" strike="noStrike" kern="1200" dirty="0">
                <a:solidFill>
                  <a:schemeClr val="tx1"/>
                </a:solidFill>
                <a:effectLst/>
                <a:latin typeface="+mn-lt"/>
                <a:ea typeface="+mn-ea"/>
                <a:cs typeface="+mn-cs"/>
              </a:rPr>
              <a:t>Key areas of need for </a:t>
            </a:r>
            <a:r>
              <a:rPr lang="en-US" sz="1200" b="1" i="0" u="none" strike="noStrike" kern="1200" dirty="0">
                <a:solidFill>
                  <a:schemeClr val="tx1"/>
                </a:solidFill>
                <a:effectLst/>
                <a:latin typeface="+mn-lt"/>
                <a:ea typeface="+mn-ea"/>
                <a:cs typeface="+mn-cs"/>
              </a:rPr>
              <a:t>PD</a:t>
            </a:r>
            <a:endParaRPr lang="en-US" b="0" dirty="0">
              <a:effectLst/>
            </a:endParaRPr>
          </a:p>
          <a:p>
            <a:pPr rtl="0" fontAlgn="base"/>
            <a:r>
              <a:rPr lang="en-US" sz="1200" b="0" i="0" u="none" strike="noStrike" kern="1200" dirty="0">
                <a:solidFill>
                  <a:schemeClr val="tx1"/>
                </a:solidFill>
                <a:effectLst/>
                <a:latin typeface="+mn-lt"/>
                <a:ea typeface="+mn-ea"/>
                <a:cs typeface="+mn-cs"/>
              </a:rPr>
              <a:t>Proactive classroom guidance strategies</a:t>
            </a:r>
          </a:p>
          <a:p>
            <a:pPr rtl="0" fontAlgn="base"/>
            <a:r>
              <a:rPr lang="en-US" sz="1200" b="0" i="0" u="none" strike="noStrike" kern="1200" dirty="0">
                <a:solidFill>
                  <a:schemeClr val="tx1"/>
                </a:solidFill>
                <a:effectLst/>
                <a:latin typeface="+mn-lt"/>
                <a:ea typeface="+mn-ea"/>
                <a:cs typeface="+mn-cs"/>
              </a:rPr>
              <a:t>Establishing, maintaining, and restoring relationships with students who are different from them</a:t>
            </a:r>
          </a:p>
          <a:p>
            <a:pPr rtl="0" fontAlgn="base"/>
            <a:r>
              <a:rPr lang="en-US" sz="1200" b="0" i="0" u="none" strike="noStrike" kern="1200" dirty="0" err="1">
                <a:solidFill>
                  <a:schemeClr val="tx1"/>
                </a:solidFill>
                <a:effectLst/>
                <a:latin typeface="+mn-lt"/>
                <a:ea typeface="+mn-ea"/>
                <a:cs typeface="+mn-cs"/>
              </a:rPr>
              <a:t>mOdels</a:t>
            </a:r>
            <a:r>
              <a:rPr lang="en-US" sz="1200" b="0" i="0" u="none" strike="noStrike" kern="1200" dirty="0">
                <a:solidFill>
                  <a:schemeClr val="tx1"/>
                </a:solidFill>
                <a:effectLst/>
                <a:latin typeface="+mn-lt"/>
                <a:ea typeface="+mn-ea"/>
                <a:cs typeface="+mn-cs"/>
              </a:rPr>
              <a:t> and concrete practices to differentiate supports for different students </a:t>
            </a:r>
          </a:p>
          <a:p>
            <a:pPr rtl="0" fontAlgn="base"/>
            <a:r>
              <a:rPr lang="en-US" sz="1200" b="0" i="0" u="none" strike="noStrike" kern="1200" dirty="0">
                <a:solidFill>
                  <a:schemeClr val="tx1"/>
                </a:solidFill>
                <a:effectLst/>
                <a:latin typeface="+mn-lt"/>
                <a:ea typeface="+mn-ea"/>
                <a:cs typeface="+mn-cs"/>
              </a:rPr>
              <a:t>What else? (open to the audience)</a:t>
            </a:r>
          </a:p>
          <a:p>
            <a:pPr lvl="0" rtl="0" fontAlgn="base"/>
            <a:endParaRPr lang="en-US" sz="1200" b="0" i="0" u="none" strike="noStrike" kern="1200" dirty="0">
              <a:solidFill>
                <a:schemeClr val="tx1"/>
              </a:solidFill>
              <a:effectLst/>
              <a:latin typeface="+mn-lt"/>
              <a:ea typeface="+mn-ea"/>
              <a:cs typeface="+mn-cs"/>
            </a:endParaRPr>
          </a:p>
          <a:p>
            <a:pPr lvl="0" rtl="0" fontAlgn="base"/>
            <a:r>
              <a:rPr lang="en-US" sz="1200" b="0" i="0" u="none" strike="noStrike" kern="1200" dirty="0">
                <a:solidFill>
                  <a:schemeClr val="tx1"/>
                </a:solidFill>
                <a:effectLst/>
                <a:latin typeface="+mn-lt"/>
                <a:ea typeface="+mn-ea"/>
                <a:cs typeface="+mn-cs"/>
              </a:rPr>
              <a:t>For rewards/recognition</a:t>
            </a:r>
          </a:p>
          <a:p>
            <a:pPr lvl="0" rtl="0" fontAlgn="base"/>
            <a:r>
              <a:rPr lang="en-US" sz="1200" b="0" i="0" u="none" strike="noStrike" kern="1200" dirty="0">
                <a:solidFill>
                  <a:schemeClr val="tx1"/>
                </a:solidFill>
                <a:effectLst/>
                <a:latin typeface="+mn-lt"/>
                <a:ea typeface="+mn-ea"/>
                <a:cs typeface="+mn-cs"/>
              </a:rPr>
              <a:t>Rewards are material/financial incentives which are sometimes difficult to provide in school so they need to get creative (e.g., heated parking lot)</a:t>
            </a:r>
          </a:p>
          <a:p>
            <a:pPr lvl="0" rtl="0" fontAlgn="base"/>
            <a:r>
              <a:rPr lang="en-US" sz="1200" b="0" i="0" u="none" strike="noStrike" kern="1200" dirty="0">
                <a:solidFill>
                  <a:schemeClr val="tx1"/>
                </a:solidFill>
                <a:effectLst/>
                <a:latin typeface="+mn-lt"/>
                <a:ea typeface="+mn-ea"/>
                <a:cs typeface="+mn-cs"/>
              </a:rPr>
              <a:t>Recognition are social rewards including nominations, prizes, celebration parties. Something that draws upon social praise/reinforcement</a:t>
            </a:r>
          </a:p>
          <a:p>
            <a:pPr lvl="0" rtl="0" fontAlgn="base"/>
            <a:endParaRPr lang="en-US" sz="1200" b="0" i="0" u="none" strike="noStrike" kern="1200" dirty="0">
              <a:solidFill>
                <a:schemeClr val="tx1"/>
              </a:solidFill>
              <a:effectLst/>
              <a:latin typeface="+mn-lt"/>
              <a:ea typeface="+mn-ea"/>
              <a:cs typeface="+mn-cs"/>
            </a:endParaRPr>
          </a:p>
          <a:p>
            <a:pPr lvl="0" rtl="0" fontAlgn="base"/>
            <a:r>
              <a:rPr lang="en-US" sz="1200" b="0" i="0" u="none" strike="noStrike" kern="1200" dirty="0">
                <a:solidFill>
                  <a:schemeClr val="tx1"/>
                </a:solidFill>
                <a:effectLst/>
                <a:latin typeface="+mn-lt"/>
                <a:ea typeface="+mn-ea"/>
                <a:cs typeface="+mn-cs"/>
              </a:rPr>
              <a:t>For Data Support</a:t>
            </a:r>
          </a:p>
          <a:p>
            <a:pPr lvl="0" rtl="0" fontAlgn="base"/>
            <a:r>
              <a:rPr lang="en-US" sz="1200" b="0" i="0" u="none" strike="noStrike" kern="1200" dirty="0">
                <a:solidFill>
                  <a:schemeClr val="tx1"/>
                </a:solidFill>
                <a:effectLst/>
                <a:latin typeface="+mn-lt"/>
                <a:ea typeface="+mn-ea"/>
                <a:cs typeface="+mn-cs"/>
              </a:rPr>
              <a:t>We track what we want to have improved. If we care about well-being, a school will then implement and regularly track data related to well-being (subjective perceptions, behavioral frequencies)</a:t>
            </a:r>
          </a:p>
          <a:p>
            <a:pPr lvl="0" rtl="0" fontAlgn="base"/>
            <a:endParaRPr lang="en-US" sz="1200" b="0" i="0" u="none" strike="noStrike" kern="1200" dirty="0">
              <a:solidFill>
                <a:schemeClr val="tx1"/>
              </a:solidFill>
              <a:effectLst/>
              <a:latin typeface="+mn-lt"/>
              <a:ea typeface="+mn-ea"/>
              <a:cs typeface="+mn-cs"/>
            </a:endParaRPr>
          </a:p>
          <a:p>
            <a:pPr lvl="0" rtl="0" fontAlgn="base"/>
            <a:r>
              <a:rPr lang="en-US" sz="1200" b="0" i="0" u="none" strike="noStrike" kern="1200" dirty="0">
                <a:solidFill>
                  <a:schemeClr val="tx1"/>
                </a:solidFill>
                <a:effectLst/>
                <a:latin typeface="+mn-lt"/>
                <a:ea typeface="+mn-ea"/>
                <a:cs typeface="+mn-cs"/>
              </a:rPr>
              <a:t>For Follow Up Support</a:t>
            </a:r>
          </a:p>
          <a:p>
            <a:pPr lvl="0" rtl="0" fontAlgn="base"/>
            <a:r>
              <a:rPr lang="en-US" sz="1200" b="0" i="0" u="none" strike="noStrike" kern="1200" dirty="0">
                <a:solidFill>
                  <a:schemeClr val="tx1"/>
                </a:solidFill>
                <a:effectLst/>
                <a:latin typeface="+mn-lt"/>
                <a:ea typeface="+mn-ea"/>
                <a:cs typeface="+mn-cs"/>
              </a:rPr>
              <a:t>Organizations with strong Follow Up Support ensure that their staff are receiving ongoing support and adjustments made to their implementation</a:t>
            </a:r>
          </a:p>
          <a:p>
            <a:pPr lvl="0" rtl="0" fontAlgn="base"/>
            <a:endParaRPr lang="en-US" sz="1200" b="0" i="0" u="none" strike="noStrike" kern="1200" dirty="0">
              <a:solidFill>
                <a:schemeClr val="tx1"/>
              </a:solidFill>
              <a:effectLst/>
              <a:latin typeface="+mn-lt"/>
              <a:ea typeface="+mn-ea"/>
              <a:cs typeface="+mn-cs"/>
            </a:endParaRPr>
          </a:p>
          <a:p>
            <a:pPr lvl="0" rtl="0" fontAlgn="base"/>
            <a:r>
              <a:rPr lang="en-US" sz="1200" b="0" i="0" u="none" strike="noStrike" kern="1200" dirty="0">
                <a:solidFill>
                  <a:schemeClr val="tx1"/>
                </a:solidFill>
                <a:effectLst/>
                <a:latin typeface="+mn-lt"/>
                <a:ea typeface="+mn-ea"/>
                <a:cs typeface="+mn-cs"/>
              </a:rPr>
              <a:t>For Integration</a:t>
            </a:r>
          </a:p>
          <a:p>
            <a:pPr lvl="0" rtl="0" fontAlgn="base"/>
            <a:r>
              <a:rPr lang="en-US" sz="1200" b="0" i="0" u="none" strike="noStrike" kern="1200" dirty="0">
                <a:solidFill>
                  <a:schemeClr val="tx1"/>
                </a:solidFill>
                <a:effectLst/>
                <a:latin typeface="+mn-lt"/>
                <a:ea typeface="+mn-ea"/>
                <a:cs typeface="+mn-cs"/>
              </a:rPr>
              <a:t>Well-being language and practices are integrated throughout the day. It may start off as a segmented practice, something you do 1x a month (perhaps as you are doing with this training), and integration means that it is checked regularly, part of daily communication, etc.</a:t>
            </a:r>
          </a:p>
        </p:txBody>
      </p:sp>
      <p:sp>
        <p:nvSpPr>
          <p:cNvPr id="4" name="Slide Number Placeholder 3"/>
          <p:cNvSpPr>
            <a:spLocks noGrp="1"/>
          </p:cNvSpPr>
          <p:nvPr>
            <p:ph type="sldNum" sz="quarter" idx="5"/>
          </p:nvPr>
        </p:nvSpPr>
        <p:spPr/>
        <p:txBody>
          <a:bodyPr/>
          <a:lstStyle/>
          <a:p>
            <a:fld id="{EABC2D63-9E7C-4D4B-B02D-6797D43422C8}" type="slidenum">
              <a:rPr lang="en-US" smtClean="0"/>
              <a:t>35</a:t>
            </a:fld>
            <a:endParaRPr lang="en-US"/>
          </a:p>
        </p:txBody>
      </p:sp>
    </p:spTree>
    <p:extLst>
      <p:ext uri="{BB962C8B-B14F-4D97-AF65-F5344CB8AC3E}">
        <p14:creationId xmlns:p14="http://schemas.microsoft.com/office/powerpoint/2010/main" val="2790554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 comprehension check/reflect &amp; discuss questions as appropriate)</a:t>
            </a:r>
          </a:p>
        </p:txBody>
      </p:sp>
      <p:sp>
        <p:nvSpPr>
          <p:cNvPr id="4" name="Slide Number Placeholder 3"/>
          <p:cNvSpPr>
            <a:spLocks noGrp="1"/>
          </p:cNvSpPr>
          <p:nvPr>
            <p:ph type="sldNum" sz="quarter" idx="5"/>
          </p:nvPr>
        </p:nvSpPr>
        <p:spPr/>
        <p:txBody>
          <a:bodyPr/>
          <a:lstStyle/>
          <a:p>
            <a:fld id="{EABC2D63-9E7C-4D4B-B02D-6797D43422C8}" type="slidenum">
              <a:rPr lang="en-US" smtClean="0"/>
              <a:t>36</a:t>
            </a:fld>
            <a:endParaRPr lang="en-US"/>
          </a:p>
        </p:txBody>
      </p:sp>
    </p:spTree>
    <p:extLst>
      <p:ext uri="{BB962C8B-B14F-4D97-AF65-F5344CB8AC3E}">
        <p14:creationId xmlns:p14="http://schemas.microsoft.com/office/powerpoint/2010/main" val="4092595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Lots of research in business and healthcare sector</a:t>
            </a:r>
            <a:r>
              <a:rPr lang="en-US" sz="1200" b="1"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Belief that one will not be punished, negatively judged, or ____ when they speak up or admit to a shortcoming -- not enough not just to be physically harmed</a:t>
            </a:r>
          </a:p>
          <a:p>
            <a:pPr lvl="1" rtl="0" fontAlgn="base"/>
            <a:r>
              <a:rPr lang="en-US" sz="1200" b="0" i="0" u="none" strike="noStrike" kern="1200" dirty="0">
                <a:solidFill>
                  <a:schemeClr val="tx1"/>
                </a:solidFill>
                <a:effectLst/>
                <a:latin typeface="+mn-lt"/>
                <a:ea typeface="+mn-ea"/>
                <a:cs typeface="+mn-cs"/>
              </a:rPr>
              <a:t>If people do feel like they’re going to be punished if they make a mistake or use their voice or admitting a weakness</a:t>
            </a:r>
          </a:p>
          <a:p>
            <a:pPr lvl="2" rtl="0" fontAlgn="base"/>
            <a:r>
              <a:rPr lang="en-US" sz="1200" b="0" i="0" u="none" strike="noStrike" kern="1200" dirty="0">
                <a:solidFill>
                  <a:schemeClr val="tx1"/>
                </a:solidFill>
                <a:effectLst/>
                <a:latin typeface="+mn-lt"/>
                <a:ea typeface="+mn-ea"/>
                <a:cs typeface="+mn-cs"/>
              </a:rPr>
              <a:t>Cliques develop</a:t>
            </a:r>
          </a:p>
          <a:p>
            <a:pPr lvl="2" rtl="0" fontAlgn="base"/>
            <a:r>
              <a:rPr lang="en-US" sz="1200" b="0" i="0" u="none" strike="noStrike" kern="1200" dirty="0">
                <a:solidFill>
                  <a:schemeClr val="tx1"/>
                </a:solidFill>
                <a:effectLst/>
                <a:latin typeface="+mn-lt"/>
                <a:ea typeface="+mn-ea"/>
                <a:cs typeface="+mn-cs"/>
              </a:rPr>
              <a:t>Shuts down collaboration</a:t>
            </a:r>
          </a:p>
          <a:p>
            <a:pPr lvl="2" rtl="0" fontAlgn="base"/>
            <a:r>
              <a:rPr lang="en-US" sz="1200" b="0" i="0" u="none" strike="noStrike" kern="1200" dirty="0">
                <a:solidFill>
                  <a:schemeClr val="tx1"/>
                </a:solidFill>
                <a:effectLst/>
                <a:latin typeface="+mn-lt"/>
                <a:ea typeface="+mn-ea"/>
                <a:cs typeface="+mn-cs"/>
              </a:rPr>
              <a:t>Limits productivity</a:t>
            </a:r>
          </a:p>
          <a:p>
            <a:pPr lvl="2" rtl="0" fontAlgn="base"/>
            <a:r>
              <a:rPr lang="en-US" sz="1200" b="0" i="0" u="none" strike="noStrike" kern="1200" dirty="0">
                <a:solidFill>
                  <a:schemeClr val="tx1"/>
                </a:solidFill>
                <a:effectLst/>
                <a:latin typeface="+mn-lt"/>
                <a:ea typeface="+mn-ea"/>
                <a:cs typeface="+mn-cs"/>
              </a:rPr>
              <a:t>  → critical ingredients to a well-functioning school</a:t>
            </a:r>
          </a:p>
          <a:p>
            <a:pPr rtl="0" fontAlgn="base"/>
            <a:br>
              <a:rPr lang="en-US" b="0" dirty="0">
                <a:effectLst/>
              </a:rPr>
            </a:br>
            <a:r>
              <a:rPr lang="en-US" sz="1200" b="0" i="0" u="none" strike="noStrike" kern="1200" dirty="0">
                <a:solidFill>
                  <a:schemeClr val="tx1"/>
                </a:solidFill>
                <a:effectLst/>
                <a:latin typeface="+mn-lt"/>
                <a:ea typeface="+mn-ea"/>
                <a:cs typeface="+mn-cs"/>
              </a:rPr>
              <a:t>How do we promote psych safety:</a:t>
            </a:r>
          </a:p>
          <a:p>
            <a:pPr lvl="1" rtl="0" fontAlgn="base"/>
            <a:r>
              <a:rPr lang="en-US" sz="1200" b="0" i="0" u="none" strike="noStrike" kern="1200" dirty="0">
                <a:solidFill>
                  <a:schemeClr val="tx1"/>
                </a:solidFill>
                <a:effectLst/>
                <a:latin typeface="+mn-lt"/>
                <a:ea typeface="+mn-ea"/>
                <a:cs typeface="+mn-cs"/>
              </a:rPr>
              <a:t>Support people to take risks, try new things and make mistakes; admitting mistakes together creates learning opportunities</a:t>
            </a:r>
          </a:p>
          <a:p>
            <a:pPr lvl="1" rtl="0" fontAlgn="base"/>
            <a:r>
              <a:rPr lang="en-US" sz="1200" b="0" i="0" u="none" strike="noStrike" kern="1200" dirty="0">
                <a:solidFill>
                  <a:schemeClr val="tx1"/>
                </a:solidFill>
                <a:effectLst/>
                <a:latin typeface="+mn-lt"/>
                <a:ea typeface="+mn-ea"/>
                <a:cs typeface="+mn-cs"/>
              </a:rPr>
              <a:t>Create a culture of openness to feedback</a:t>
            </a:r>
          </a:p>
          <a:p>
            <a:pPr lvl="2" rtl="0" fontAlgn="base"/>
            <a:r>
              <a:rPr lang="en-US" sz="1200" b="0" i="0" u="none" strike="noStrike" kern="1200" dirty="0">
                <a:solidFill>
                  <a:schemeClr val="tx1"/>
                </a:solidFill>
                <a:effectLst/>
                <a:latin typeface="+mn-lt"/>
                <a:ea typeface="+mn-ea"/>
                <a:cs typeface="+mn-cs"/>
              </a:rPr>
              <a:t>Where people are asking and requesting feedback</a:t>
            </a:r>
          </a:p>
          <a:p>
            <a:pPr lvl="2" rtl="0" fontAlgn="base"/>
            <a:r>
              <a:rPr lang="en-US" sz="1200" b="0" i="0" u="none" strike="noStrike" kern="1200" dirty="0">
                <a:solidFill>
                  <a:schemeClr val="tx1"/>
                </a:solidFill>
                <a:effectLst/>
                <a:latin typeface="+mn-lt"/>
                <a:ea typeface="+mn-ea"/>
                <a:cs typeface="+mn-cs"/>
              </a:rPr>
              <a:t>Working together on the skills necessary for giving and receiving feedback; what are the skills to do this in a supportive, non-judgmental way and how do you receive feedback</a:t>
            </a:r>
          </a:p>
          <a:p>
            <a:pPr lvl="1" rtl="0" fontAlgn="base"/>
            <a:r>
              <a:rPr lang="en-US" sz="1200" b="0" i="0" u="none" strike="noStrike" kern="1200" dirty="0">
                <a:solidFill>
                  <a:schemeClr val="tx1"/>
                </a:solidFill>
                <a:effectLst/>
                <a:latin typeface="+mn-lt"/>
                <a:ea typeface="+mn-ea"/>
                <a:cs typeface="+mn-cs"/>
              </a:rPr>
              <a:t>Create intentional opportunities for people to build healthy relationships</a:t>
            </a:r>
          </a:p>
          <a:p>
            <a:pPr lvl="2" rtl="0" fontAlgn="base"/>
            <a:r>
              <a:rPr lang="en-US" sz="1200" b="0" i="0" u="none" strike="noStrike" kern="1200" dirty="0">
                <a:solidFill>
                  <a:schemeClr val="tx1"/>
                </a:solidFill>
                <a:effectLst/>
                <a:latin typeface="+mn-lt"/>
                <a:ea typeface="+mn-ea"/>
                <a:cs typeface="+mn-cs"/>
              </a:rPr>
              <a:t>Emphasis on adults getting to know one another better</a:t>
            </a:r>
          </a:p>
          <a:p>
            <a:pPr lvl="1" rtl="0" fontAlgn="base"/>
            <a:r>
              <a:rPr lang="en-US" sz="1200" b="0" i="0" u="none" strike="noStrike" kern="1200" dirty="0">
                <a:solidFill>
                  <a:schemeClr val="tx1"/>
                </a:solidFill>
                <a:effectLst/>
                <a:latin typeface="+mn-lt"/>
                <a:ea typeface="+mn-ea"/>
                <a:cs typeface="+mn-cs"/>
              </a:rPr>
              <a:t>People reserving and protecting space for humility and to admit fallibility (leaders and key decision makers)</a:t>
            </a:r>
          </a:p>
          <a:p>
            <a:pPr lvl="2" rtl="0" fontAlgn="base"/>
            <a:r>
              <a:rPr lang="en-US" sz="1200" b="0" i="0" u="none" strike="noStrike" kern="1200" dirty="0">
                <a:solidFill>
                  <a:schemeClr val="tx1"/>
                </a:solidFill>
                <a:effectLst/>
                <a:latin typeface="+mn-lt"/>
                <a:ea typeface="+mn-ea"/>
                <a:cs typeface="+mn-cs"/>
              </a:rPr>
              <a:t>Identify shortcomings, recognize opportunities for growth</a:t>
            </a:r>
          </a:p>
          <a:p>
            <a:pPr lvl="2" rtl="0" fontAlgn="base"/>
            <a:r>
              <a:rPr lang="en-US" sz="1200" b="0" i="0" u="none" strike="noStrike" kern="1200" dirty="0">
                <a:solidFill>
                  <a:schemeClr val="tx1"/>
                </a:solidFill>
                <a:effectLst/>
                <a:latin typeface="+mn-lt"/>
                <a:ea typeface="+mn-ea"/>
                <a:cs typeface="+mn-cs"/>
              </a:rPr>
              <a:t>Modeling that it’s okay to do this, instead of guarding against it</a:t>
            </a:r>
          </a:p>
          <a:p>
            <a:pPr lvl="1" rtl="0" fontAlgn="base"/>
            <a:r>
              <a:rPr lang="en-US" sz="1200" b="0" i="0" u="none" strike="noStrike" kern="1200" dirty="0">
                <a:solidFill>
                  <a:schemeClr val="tx1"/>
                </a:solidFill>
                <a:effectLst/>
                <a:latin typeface="+mn-lt"/>
                <a:ea typeface="+mn-ea"/>
                <a:cs typeface="+mn-cs"/>
              </a:rPr>
              <a:t>Allowing people to have voice and input</a:t>
            </a:r>
          </a:p>
          <a:p>
            <a:pPr lvl="2" rtl="0" fontAlgn="base"/>
            <a:r>
              <a:rPr lang="en-US" sz="1200" b="0" i="0" u="none" strike="noStrike" kern="1200" dirty="0">
                <a:solidFill>
                  <a:schemeClr val="tx1"/>
                </a:solidFill>
                <a:effectLst/>
                <a:latin typeface="+mn-lt"/>
                <a:ea typeface="+mn-ea"/>
                <a:cs typeface="+mn-cs"/>
              </a:rPr>
              <a:t>Active process - solicit voice and input</a:t>
            </a:r>
          </a:p>
          <a:p>
            <a:pPr lvl="3" rtl="0" fontAlgn="base"/>
            <a:r>
              <a:rPr lang="en-US" sz="1200" b="0" i="0" u="none" strike="noStrike" kern="1200" dirty="0">
                <a:solidFill>
                  <a:schemeClr val="tx1"/>
                </a:solidFill>
                <a:effectLst/>
                <a:latin typeface="+mn-lt"/>
                <a:ea typeface="+mn-ea"/>
                <a:cs typeface="+mn-cs"/>
              </a:rPr>
              <a:t>Critically for leaders to do this so people feel like they can say things and not be judged or punished </a:t>
            </a:r>
          </a:p>
          <a:p>
            <a:pPr rtl="0" fontAlgn="base"/>
            <a:r>
              <a:rPr lang="en-US" sz="1200" b="0" i="0" u="none" strike="noStrike" kern="1200" dirty="0">
                <a:solidFill>
                  <a:schemeClr val="tx1"/>
                </a:solidFill>
                <a:effectLst/>
                <a:latin typeface="+mn-lt"/>
                <a:ea typeface="+mn-ea"/>
                <a:cs typeface="+mn-cs"/>
              </a:rPr>
              <a:t>When people feel psychologically safe, their wellbeing goes up and performance improves</a:t>
            </a:r>
            <a:r>
              <a:rPr lang="en-US" sz="1200" b="1"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***Citations for this slide:</a:t>
            </a:r>
            <a:endParaRPr lang="en-US" b="1" u="sng" dirty="0"/>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37</a:t>
            </a:fld>
            <a:endParaRPr lang="en-US"/>
          </a:p>
        </p:txBody>
      </p:sp>
    </p:spTree>
    <p:extLst>
      <p:ext uri="{BB962C8B-B14F-4D97-AF65-F5344CB8AC3E}">
        <p14:creationId xmlns:p14="http://schemas.microsoft.com/office/powerpoint/2010/main" val="2322511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Components of effective feedback (take notes!):</a:t>
            </a:r>
          </a:p>
          <a:p>
            <a:pPr marL="228600" indent="-228600">
              <a:buAutoNum type="arabicPeriod"/>
            </a:pPr>
            <a:r>
              <a:rPr lang="en-US"/>
              <a:t>Ask for permission to provide feedback first</a:t>
            </a:r>
          </a:p>
          <a:p>
            <a:pPr marL="228600" indent="-228600">
              <a:buAutoNum type="arabicPeriod"/>
            </a:pPr>
            <a:r>
              <a:rPr lang="en-US"/>
              <a:t>Be specific, just like you would with a student but not condescending. The goal is to provide support, not criticize or “one up” the other person so no need to be confusing</a:t>
            </a:r>
          </a:p>
          <a:p>
            <a:pPr marL="228600" indent="-228600">
              <a:buAutoNum type="arabicPeriod"/>
            </a:pPr>
            <a:r>
              <a:rPr lang="en-US"/>
              <a:t>Empathize. Providing any kind of feedback is going to be a wave of emotion for your both. But by practicing empathy and giving space for those emotions without reacting, you create a psychologically safe space for colleagues to express themselves and then be receptive to your feedback</a:t>
            </a:r>
          </a:p>
          <a:p>
            <a:pPr marL="228600" indent="-228600">
              <a:buAutoNum type="arabicPeriod"/>
            </a:pPr>
            <a:r>
              <a:rPr lang="en-US"/>
              <a:t>Don’t wait for specific time, provide feedback promptly</a:t>
            </a:r>
          </a:p>
          <a:p>
            <a:pPr marL="228600" indent="-228600">
              <a:buAutoNum type="arabicPeriod"/>
            </a:pPr>
            <a:r>
              <a:rPr lang="en-US"/>
              <a:t>But do it privately. Feedback is an intimate process and we need to respect that</a:t>
            </a:r>
          </a:p>
          <a:p>
            <a:pPr marL="228600" indent="-228600">
              <a:buAutoNum type="arabicPeriod"/>
            </a:pPr>
            <a:r>
              <a:rPr lang="en-US"/>
              <a:t>Performance, not personality</a:t>
            </a:r>
          </a:p>
          <a:p>
            <a:pPr marL="228600" indent="-228600">
              <a:buAutoNum type="arabicPeriod"/>
            </a:pPr>
            <a:r>
              <a:rPr lang="en-US"/>
              <a:t>Make it bidirectional by asking for feedback about how you can help your colleague</a:t>
            </a:r>
          </a:p>
          <a:p>
            <a:pPr marL="228600" indent="-228600">
              <a:buAutoNum type="arabicPeriod"/>
            </a:pPr>
            <a:r>
              <a:rPr lang="en-US"/>
              <a:t>Follow up</a:t>
            </a:r>
          </a:p>
          <a:p>
            <a:pPr marL="228600" indent="-228600">
              <a:buAutoNum type="arabicPeriod"/>
            </a:pPr>
            <a:r>
              <a:rPr lang="en-US"/>
              <a:t>Do NOT use the sandwich method</a:t>
            </a:r>
          </a:p>
        </p:txBody>
      </p:sp>
      <p:sp>
        <p:nvSpPr>
          <p:cNvPr id="4" name="Slide Number Placeholder 3"/>
          <p:cNvSpPr>
            <a:spLocks noGrp="1"/>
          </p:cNvSpPr>
          <p:nvPr>
            <p:ph type="sldNum" sz="quarter" idx="5"/>
          </p:nvPr>
        </p:nvSpPr>
        <p:spPr/>
        <p:txBody>
          <a:bodyPr/>
          <a:lstStyle/>
          <a:p>
            <a:fld id="{EABC2D63-9E7C-4D4B-B02D-6797D43422C8}" type="slidenum">
              <a:rPr lang="en-US" smtClean="0"/>
              <a:t>38</a:t>
            </a:fld>
            <a:endParaRPr lang="en-US"/>
          </a:p>
        </p:txBody>
      </p:sp>
    </p:spTree>
    <p:extLst>
      <p:ext uri="{BB962C8B-B14F-4D97-AF65-F5344CB8AC3E}">
        <p14:creationId xmlns:p14="http://schemas.microsoft.com/office/powerpoint/2010/main" val="7971854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questions you can prompt with</a:t>
            </a:r>
          </a:p>
        </p:txBody>
      </p:sp>
      <p:sp>
        <p:nvSpPr>
          <p:cNvPr id="4" name="Slide Number Placeholder 3"/>
          <p:cNvSpPr>
            <a:spLocks noGrp="1"/>
          </p:cNvSpPr>
          <p:nvPr>
            <p:ph type="sldNum" sz="quarter" idx="5"/>
          </p:nvPr>
        </p:nvSpPr>
        <p:spPr/>
        <p:txBody>
          <a:bodyPr/>
          <a:lstStyle/>
          <a:p>
            <a:fld id="{EABC2D63-9E7C-4D4B-B02D-6797D43422C8}" type="slidenum">
              <a:rPr lang="en-US" smtClean="0"/>
              <a:t>39</a:t>
            </a:fld>
            <a:endParaRPr lang="en-US"/>
          </a:p>
        </p:txBody>
      </p:sp>
    </p:spTree>
    <p:extLst>
      <p:ext uri="{BB962C8B-B14F-4D97-AF65-F5344CB8AC3E}">
        <p14:creationId xmlns:p14="http://schemas.microsoft.com/office/powerpoint/2010/main" val="2481962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did the practice feedback activity.</a:t>
            </a:r>
          </a:p>
          <a:p>
            <a:endParaRPr lang="en-US"/>
          </a:p>
          <a:p>
            <a:r>
              <a:rPr lang="en-US"/>
              <a:t>The full plate vs ideal plate is a tested strategy for helping teachers reflect on their personal overload</a:t>
            </a:r>
          </a:p>
          <a:p>
            <a:endParaRPr lang="en-US"/>
          </a:p>
          <a:p>
            <a:r>
              <a:rPr lang="en-US"/>
              <a:t>Overload cost is a school wide simple calculation</a:t>
            </a:r>
          </a:p>
          <a:p>
            <a:endParaRPr lang="en-US"/>
          </a:p>
          <a:p>
            <a:r>
              <a:rPr lang="en-US"/>
              <a:t>We have practicing feedback</a:t>
            </a:r>
          </a:p>
          <a:p>
            <a:endParaRPr lang="en-US"/>
          </a:p>
          <a:p>
            <a:r>
              <a:rPr lang="en-US"/>
              <a:t>And then school prioritization plan which is critical and not something we would do here in this session. But we can provide a protocol</a:t>
            </a:r>
          </a:p>
        </p:txBody>
      </p:sp>
      <p:sp>
        <p:nvSpPr>
          <p:cNvPr id="4" name="Slide Number Placeholder 3"/>
          <p:cNvSpPr>
            <a:spLocks noGrp="1"/>
          </p:cNvSpPr>
          <p:nvPr>
            <p:ph type="sldNum" sz="quarter" idx="5"/>
          </p:nvPr>
        </p:nvSpPr>
        <p:spPr/>
        <p:txBody>
          <a:bodyPr/>
          <a:lstStyle/>
          <a:p>
            <a:fld id="{EABC2D63-9E7C-4D4B-B02D-6797D43422C8}" type="slidenum">
              <a:rPr lang="en-US" smtClean="0"/>
              <a:t>40</a:t>
            </a:fld>
            <a:endParaRPr lang="en-US"/>
          </a:p>
        </p:txBody>
      </p:sp>
    </p:spTree>
    <p:extLst>
      <p:ext uri="{BB962C8B-B14F-4D97-AF65-F5344CB8AC3E}">
        <p14:creationId xmlns:p14="http://schemas.microsoft.com/office/powerpoint/2010/main" val="3890985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MCII</a:t>
            </a:r>
          </a:p>
          <a:p>
            <a:endParaRPr lang="en-US"/>
          </a:p>
          <a:p>
            <a:r>
              <a:rPr lang="en-US"/>
              <a:t>Decide on which action(s) you will take for each module you completed in training</a:t>
            </a:r>
          </a:p>
          <a:p>
            <a:r>
              <a:rPr lang="en-US"/>
              <a:t>Imagine the best outcome of each action</a:t>
            </a:r>
          </a:p>
          <a:p>
            <a:r>
              <a:rPr lang="en-US"/>
              <a:t>What are the obstacles that would prevent you from engaging in each action?</a:t>
            </a:r>
          </a:p>
          <a:p>
            <a:r>
              <a:rPr lang="en-US"/>
              <a:t>Write out this statement: I will ___</a:t>
            </a:r>
            <a:r>
              <a:rPr lang="en-US" u="sng"/>
              <a:t>(list your chosen actions). </a:t>
            </a:r>
            <a:r>
              <a:rPr lang="en-US"/>
              <a:t>If </a:t>
            </a:r>
            <a:r>
              <a:rPr lang="en-US" u="sng"/>
              <a:t>__(obstacle)_ </a:t>
            </a:r>
            <a:r>
              <a:rPr lang="en-US"/>
              <a:t> appears, I will __</a:t>
            </a:r>
            <a:r>
              <a:rPr lang="en-US" u="sng"/>
              <a:t>(goal-driven solution)__.</a:t>
            </a:r>
            <a:endParaRPr lang="en-US"/>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41</a:t>
            </a:fld>
            <a:endParaRPr lang="en-US"/>
          </a:p>
        </p:txBody>
      </p:sp>
    </p:spTree>
    <p:extLst>
      <p:ext uri="{BB962C8B-B14F-4D97-AF65-F5344CB8AC3E}">
        <p14:creationId xmlns:p14="http://schemas.microsoft.com/office/powerpoint/2010/main" val="34163034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42</a:t>
            </a:fld>
            <a:endParaRPr lang="en-US"/>
          </a:p>
        </p:txBody>
      </p:sp>
    </p:spTree>
    <p:extLst>
      <p:ext uri="{BB962C8B-B14F-4D97-AF65-F5344CB8AC3E}">
        <p14:creationId xmlns:p14="http://schemas.microsoft.com/office/powerpoint/2010/main" val="2374589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23940-32AD-48EE-9FC1-B385DD35604B}" type="slidenum">
              <a:rPr lang="en-US" smtClean="0"/>
              <a:t>4</a:t>
            </a:fld>
            <a:endParaRPr lang="en-US"/>
          </a:p>
        </p:txBody>
      </p:sp>
    </p:spTree>
    <p:extLst>
      <p:ext uri="{BB962C8B-B14F-4D97-AF65-F5344CB8AC3E}">
        <p14:creationId xmlns:p14="http://schemas.microsoft.com/office/powerpoint/2010/main" val="3789398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Establish Centralized Dissemination and Implementation Team who will ‘own’ the well-being work (to include MHTTC trainers, district leads, and program eval volunteers)</a:t>
            </a:r>
          </a:p>
          <a:p>
            <a:pPr lvl="1"/>
            <a:r>
              <a:rPr lang="en-US" sz="1200" kern="1200" dirty="0">
                <a:solidFill>
                  <a:schemeClr val="tx1"/>
                </a:solidFill>
                <a:effectLst/>
                <a:latin typeface="+mn-lt"/>
                <a:ea typeface="+mn-ea"/>
                <a:cs typeface="+mn-cs"/>
              </a:rPr>
              <a:t>Establish a coaching team at each school site</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Brand the work. Name it to create common language in the system regarding the well-being work (e.g., Westside Culture of Well-being)</a:t>
            </a:r>
          </a:p>
          <a:p>
            <a:pPr lvl="1"/>
            <a:r>
              <a:rPr lang="en-US" sz="1200" kern="1200" dirty="0">
                <a:solidFill>
                  <a:schemeClr val="tx1"/>
                </a:solidFill>
                <a:effectLst/>
                <a:latin typeface="+mn-lt"/>
                <a:ea typeface="+mn-ea"/>
                <a:cs typeface="+mn-cs"/>
              </a:rPr>
              <a:t>Prioritize the work by identifying main outcomes of interest right now and all initiatives schools are doing. Which ones are effective? Which ones are being implemented with fidelity? Which ones are being communicated as “important” but not well supported? This needs to be prioritized.</a:t>
            </a:r>
          </a:p>
          <a:p>
            <a:pPr lvl="1"/>
            <a:r>
              <a:rPr lang="en-US" sz="1200" kern="1200" dirty="0">
                <a:solidFill>
                  <a:schemeClr val="tx1"/>
                </a:solidFill>
                <a:effectLst/>
                <a:latin typeface="+mn-lt"/>
                <a:ea typeface="+mn-ea"/>
                <a:cs typeface="+mn-cs"/>
              </a:rPr>
              <a:t>Survey existing data system to identify gaps in tools that are needed to facilitate MTSS (e.g., school climate, progress monitoring and universal screening).</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Gather baseline data to serve a reference point to evaluate impact of the ARC effort</a:t>
            </a:r>
            <a:endParaRPr lang="en-US" sz="11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Develop a plan for disseminating information about the work to stakeholders inside and outside the school district. </a:t>
            </a:r>
            <a:r>
              <a:rPr lang="en-US" sz="1100" kern="1200" dirty="0">
                <a:solidFill>
                  <a:schemeClr val="tx1"/>
                </a:solidFill>
                <a:effectLst/>
                <a:latin typeface="+mn-lt"/>
                <a:ea typeface="+mn-ea"/>
                <a:cs typeface="+mn-cs"/>
              </a:rPr>
              <a:t>Share this branding and official commitment with schools so that they know what they are to prioritize this year.</a:t>
            </a:r>
            <a:r>
              <a:rPr lang="en-US" sz="1050" kern="1200" dirty="0">
                <a:solidFill>
                  <a:schemeClr val="tx1"/>
                </a:solidFill>
                <a:effectLst/>
                <a:latin typeface="+mn-lt"/>
                <a:ea typeface="+mn-ea"/>
                <a:cs typeface="+mn-cs"/>
              </a:rPr>
              <a:t> This sends a clear signal about what staff need to focus on as well as the plan for how this will be achieved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050" b="1" kern="1200" dirty="0">
                <a:solidFill>
                  <a:schemeClr val="tx1"/>
                </a:solidFill>
                <a:effectLst/>
                <a:latin typeface="+mn-lt"/>
                <a:ea typeface="+mn-ea"/>
                <a:cs typeface="+mn-cs"/>
              </a:rPr>
              <a:t>AT EACH SCHOOL: </a:t>
            </a:r>
            <a:r>
              <a:rPr lang="en-US" sz="1050" b="0" kern="1200" dirty="0">
                <a:solidFill>
                  <a:schemeClr val="tx1"/>
                </a:solidFill>
                <a:effectLst/>
                <a:latin typeface="+mn-lt"/>
                <a:ea typeface="+mn-ea"/>
                <a:cs typeface="+mn-cs"/>
              </a:rPr>
              <a:t>Identify appropriate social &amp; material rewards; Create unique space for vulnerability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050" b="1"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43</a:t>
            </a:fld>
            <a:endParaRPr lang="en-US"/>
          </a:p>
        </p:txBody>
      </p:sp>
    </p:spTree>
    <p:extLst>
      <p:ext uri="{BB962C8B-B14F-4D97-AF65-F5344CB8AC3E}">
        <p14:creationId xmlns:p14="http://schemas.microsoft.com/office/powerpoint/2010/main" val="4167238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effectLst/>
                <a:latin typeface="+mn-lt"/>
                <a:ea typeface="+mn-ea"/>
                <a:cs typeface="+mn-cs"/>
              </a:rPr>
              <a:t>Action Planning is a critical step whenever we try to start something new for ourselves. It helps us identify our barriers, our strengths, and how we can recover from setbacks when they </a:t>
            </a:r>
            <a:r>
              <a:rPr lang="en-US" sz="1050" b="0" kern="1200" dirty="0" err="1">
                <a:solidFill>
                  <a:schemeClr val="tx1"/>
                </a:solidFill>
                <a:effectLst/>
                <a:latin typeface="+mn-lt"/>
                <a:ea typeface="+mn-ea"/>
                <a:cs typeface="+mn-cs"/>
              </a:rPr>
              <a:t>enevitably</a:t>
            </a:r>
            <a:r>
              <a:rPr lang="en-US" sz="1050" b="0" kern="1200" dirty="0">
                <a:solidFill>
                  <a:schemeClr val="tx1"/>
                </a:solidFill>
                <a:effectLst/>
                <a:latin typeface="+mn-lt"/>
                <a:ea typeface="+mn-ea"/>
                <a:cs typeface="+mn-cs"/>
              </a:rPr>
              <a:t> happen.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050" b="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effectLst/>
                <a:latin typeface="+mn-lt"/>
                <a:ea typeface="+mn-ea"/>
                <a:cs typeface="+mn-cs"/>
              </a:rPr>
              <a:t>Please complete the Action Plan form that is linked with this lesson.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050" b="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effectLst/>
                <a:latin typeface="+mn-lt"/>
                <a:ea typeface="+mn-ea"/>
                <a:cs typeface="+mn-cs"/>
              </a:rPr>
              <a:t>Take care,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44</a:t>
            </a:fld>
            <a:endParaRPr lang="en-US"/>
          </a:p>
        </p:txBody>
      </p:sp>
    </p:spTree>
    <p:extLst>
      <p:ext uri="{BB962C8B-B14F-4D97-AF65-F5344CB8AC3E}">
        <p14:creationId xmlns:p14="http://schemas.microsoft.com/office/powerpoint/2010/main" val="120269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Module X – Check for Understanding Questions</a:t>
            </a:r>
          </a:p>
        </p:txBody>
      </p:sp>
      <p:sp>
        <p:nvSpPr>
          <p:cNvPr id="4" name="Slide Number Placeholder 3"/>
          <p:cNvSpPr>
            <a:spLocks noGrp="1"/>
          </p:cNvSpPr>
          <p:nvPr>
            <p:ph type="sldNum" sz="quarter" idx="5"/>
          </p:nvPr>
        </p:nvSpPr>
        <p:spPr/>
        <p:txBody>
          <a:bodyPr/>
          <a:lstStyle/>
          <a:p>
            <a:fld id="{EABC2D63-9E7C-4D4B-B02D-6797D43422C8}" type="slidenum">
              <a:rPr lang="en-US" smtClean="0"/>
              <a:t>45</a:t>
            </a:fld>
            <a:endParaRPr lang="en-US"/>
          </a:p>
        </p:txBody>
      </p:sp>
    </p:spTree>
    <p:extLst>
      <p:ext uri="{BB962C8B-B14F-4D97-AF65-F5344CB8AC3E}">
        <p14:creationId xmlns:p14="http://schemas.microsoft.com/office/powerpoint/2010/main" val="839268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Hook</a:t>
            </a:r>
          </a:p>
          <a:p>
            <a:endParaRPr lang="en-US" b="1" dirty="0"/>
          </a:p>
          <a:p>
            <a:r>
              <a:rPr lang="en-US" b="0" dirty="0"/>
              <a:t>*Use or replace with your own metaphor that expresses how structure limits behavior*</a:t>
            </a:r>
          </a:p>
          <a:p>
            <a:endParaRPr lang="en-US" b="1" dirty="0"/>
          </a:p>
          <a:p>
            <a:r>
              <a:rPr lang="en-US" b="0" dirty="0"/>
              <a:t>When was the last time you floated a long a river? What was it like? Did you flow in a straight line straight down the middle? Did you bounce around? </a:t>
            </a:r>
          </a:p>
          <a:p>
            <a:endParaRPr lang="en-US" b="0" dirty="0"/>
          </a:p>
          <a:p>
            <a:r>
              <a:rPr lang="en-US" b="0" dirty="0"/>
              <a:t>*insert brief personal reflection about your experience on rivers*</a:t>
            </a:r>
          </a:p>
          <a:p>
            <a:endParaRPr lang="en-US" b="0" dirty="0"/>
          </a:p>
          <a:p>
            <a:r>
              <a:rPr lang="en-US" b="0" dirty="0"/>
              <a:t>Notice that the path you take down a river depends on a few things. It depends on the speed of the water, the width and depth of the river itself, and even how the river weaves along its bank. When floating down a river, you have some freedom where to go but not total freedom. You might got sloshed around or pushed in directions you do not necessarily want to go. If the water is fast, you might get there quickly or it might take you some time to get where you want to go. If the river suddenly turns left, you also have to turn left. And if the water runs low, you might get beached. </a:t>
            </a:r>
          </a:p>
          <a:p>
            <a:endParaRPr lang="en-US" b="0" dirty="0"/>
          </a:p>
          <a:p>
            <a:endParaRPr lang="en-US" b="0" dirty="0"/>
          </a:p>
        </p:txBody>
      </p:sp>
      <p:sp>
        <p:nvSpPr>
          <p:cNvPr id="4" name="Slide Number Placeholder 3"/>
          <p:cNvSpPr>
            <a:spLocks noGrp="1"/>
          </p:cNvSpPr>
          <p:nvPr>
            <p:ph type="sldNum" sz="quarter" idx="5"/>
          </p:nvPr>
        </p:nvSpPr>
        <p:spPr/>
        <p:txBody>
          <a:bodyPr/>
          <a:lstStyle/>
          <a:p>
            <a:fld id="{EABC2D63-9E7C-4D4B-B02D-6797D43422C8}" type="slidenum">
              <a:rPr lang="en-US" smtClean="0"/>
              <a:t>8</a:t>
            </a:fld>
            <a:endParaRPr lang="en-US"/>
          </a:p>
        </p:txBody>
      </p:sp>
    </p:spTree>
    <p:extLst>
      <p:ext uri="{BB962C8B-B14F-4D97-AF65-F5344CB8AC3E}">
        <p14:creationId xmlns:p14="http://schemas.microsoft.com/office/powerpoint/2010/main" val="4158444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Transition</a:t>
            </a:r>
          </a:p>
          <a:p>
            <a:endParaRPr lang="en-US" b="1" dirty="0"/>
          </a:p>
          <a:p>
            <a:r>
              <a:rPr lang="en-US" b="0" dirty="0"/>
              <a:t>Your school is like a river. It comes with its own structure. It has its own resource flow, its own channels and directions, its own goal it is heading toward. When it comes to well-being practices, staff have some freedom in what they do and the extent they can do them with fidelity, they are ultimately bound by the school. This means both physically, financially and materially, and culturally</a:t>
            </a:r>
          </a:p>
        </p:txBody>
      </p:sp>
      <p:sp>
        <p:nvSpPr>
          <p:cNvPr id="4" name="Slide Number Placeholder 3"/>
          <p:cNvSpPr>
            <a:spLocks noGrp="1"/>
          </p:cNvSpPr>
          <p:nvPr>
            <p:ph type="sldNum" sz="quarter" idx="5"/>
          </p:nvPr>
        </p:nvSpPr>
        <p:spPr/>
        <p:txBody>
          <a:bodyPr/>
          <a:lstStyle/>
          <a:p>
            <a:fld id="{EABC2D63-9E7C-4D4B-B02D-6797D43422C8}" type="slidenum">
              <a:rPr lang="en-US" smtClean="0"/>
              <a:t>9</a:t>
            </a:fld>
            <a:endParaRPr lang="en-US"/>
          </a:p>
        </p:txBody>
      </p:sp>
    </p:spTree>
    <p:extLst>
      <p:ext uri="{BB962C8B-B14F-4D97-AF65-F5344CB8AC3E}">
        <p14:creationId xmlns:p14="http://schemas.microsoft.com/office/powerpoint/2010/main" val="1421758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The Transition</a:t>
            </a:r>
          </a:p>
          <a:p>
            <a:pPr rtl="0"/>
            <a:endParaRPr lang="en-US" sz="1200" b="1"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*Review from module 1*  </a:t>
            </a:r>
            <a:r>
              <a:rPr lang="en-US" sz="1200" b="0" i="0" u="sng" strike="noStrike" kern="1200" dirty="0">
                <a:solidFill>
                  <a:schemeClr val="tx1"/>
                </a:solidFill>
                <a:effectLst/>
                <a:latin typeface="+mn-lt"/>
                <a:ea typeface="+mn-ea"/>
                <a:cs typeface="+mn-cs"/>
              </a:rPr>
              <a:t>*Delete if not addressing </a:t>
            </a:r>
            <a:r>
              <a:rPr lang="en-US" sz="1200" b="0" i="0" u="sng" strike="noStrike" kern="1200" dirty="0" err="1">
                <a:solidFill>
                  <a:schemeClr val="tx1"/>
                </a:solidFill>
                <a:effectLst/>
                <a:latin typeface="+mn-lt"/>
                <a:ea typeface="+mn-ea"/>
                <a:cs typeface="+mn-cs"/>
              </a:rPr>
              <a:t>COViD</a:t>
            </a:r>
            <a:r>
              <a:rPr lang="en-US" sz="1200" b="0" i="0" u="sng" strike="noStrike" kern="1200" dirty="0">
                <a:solidFill>
                  <a:schemeClr val="tx1"/>
                </a:solidFill>
                <a:effectLst/>
                <a:latin typeface="+mn-lt"/>
                <a:ea typeface="+mn-ea"/>
                <a:cs typeface="+mn-cs"/>
              </a:rPr>
              <a:t> or adjust to make it fit the context of the school/district*</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These things are draining school resource and restricting the flow of your river, which makes it difficult for staff to have the freedom to engage in efforts to improve their well-being</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Current new factors that heighten teacher stress:</a:t>
            </a:r>
            <a:endParaRPr lang="en-US" b="0" dirty="0">
              <a:effectLst/>
            </a:endParaRPr>
          </a:p>
          <a:p>
            <a:pPr rtl="0" fontAlgn="base"/>
            <a:r>
              <a:rPr lang="en-US" sz="1200" b="0" i="0" u="none" strike="noStrike" kern="1200" dirty="0">
                <a:solidFill>
                  <a:schemeClr val="tx1"/>
                </a:solidFill>
                <a:effectLst/>
                <a:latin typeface="+mn-lt"/>
                <a:ea typeface="+mn-ea"/>
                <a:cs typeface="+mn-cs"/>
              </a:rPr>
              <a:t>COVID</a:t>
            </a:r>
          </a:p>
          <a:p>
            <a:pPr lvl="1" rtl="0" fontAlgn="base"/>
            <a:r>
              <a:rPr lang="en-US" sz="1200" b="0" i="0" u="none" strike="noStrike" kern="1200" dirty="0">
                <a:solidFill>
                  <a:schemeClr val="tx1"/>
                </a:solidFill>
                <a:effectLst/>
                <a:latin typeface="+mn-lt"/>
                <a:ea typeface="+mn-ea"/>
                <a:cs typeface="+mn-cs"/>
              </a:rPr>
              <a:t>Health</a:t>
            </a:r>
          </a:p>
          <a:p>
            <a:pPr lvl="1" rtl="0" fontAlgn="base"/>
            <a:r>
              <a:rPr lang="en-US" sz="1200" b="0" i="0" u="none" strike="noStrike" kern="1200" dirty="0">
                <a:solidFill>
                  <a:schemeClr val="tx1"/>
                </a:solidFill>
                <a:effectLst/>
                <a:latin typeface="+mn-lt"/>
                <a:ea typeface="+mn-ea"/>
                <a:cs typeface="+mn-cs"/>
              </a:rPr>
              <a:t>Economic ramifications</a:t>
            </a:r>
          </a:p>
          <a:p>
            <a:pPr rtl="0" fontAlgn="base"/>
            <a:r>
              <a:rPr lang="en-US" sz="1200" b="0" i="0" u="none" strike="noStrike" kern="1200" dirty="0">
                <a:solidFill>
                  <a:schemeClr val="tx1"/>
                </a:solidFill>
                <a:effectLst/>
                <a:latin typeface="+mn-lt"/>
                <a:ea typeface="+mn-ea"/>
                <a:cs typeface="+mn-cs"/>
              </a:rPr>
              <a:t>socio/cultural/</a:t>
            </a:r>
            <a:r>
              <a:rPr lang="en-US" sz="1200" b="0" i="0" u="none" strike="noStrike" kern="1200" dirty="0" err="1">
                <a:solidFill>
                  <a:schemeClr val="tx1"/>
                </a:solidFill>
                <a:effectLst/>
                <a:latin typeface="+mn-lt"/>
                <a:ea typeface="+mn-ea"/>
                <a:cs typeface="+mn-cs"/>
              </a:rPr>
              <a:t>poloitical</a:t>
            </a:r>
            <a:r>
              <a:rPr lang="en-US" sz="1200" b="0" i="0" u="none" strike="noStrike" kern="1200" dirty="0">
                <a:solidFill>
                  <a:schemeClr val="tx1"/>
                </a:solidFill>
                <a:effectLst/>
                <a:latin typeface="+mn-lt"/>
                <a:ea typeface="+mn-ea"/>
                <a:cs typeface="+mn-cs"/>
              </a:rPr>
              <a:t> concerns (clash/upheaval) and equity </a:t>
            </a:r>
          </a:p>
          <a:p>
            <a:pPr rtl="0"/>
            <a:br>
              <a:rPr lang="en-US" b="0" dirty="0">
                <a:effectLst/>
              </a:rPr>
            </a:br>
            <a:r>
              <a:rPr lang="en-US" sz="1200" b="0" i="0" u="none" strike="noStrike" kern="1200" dirty="0">
                <a:solidFill>
                  <a:schemeClr val="tx1"/>
                </a:solidFill>
                <a:effectLst/>
                <a:latin typeface="+mn-lt"/>
                <a:ea typeface="+mn-ea"/>
                <a:cs typeface="+mn-cs"/>
              </a:rPr>
              <a:t>High expectations: graduate all students college or career ready, differentiation for diverse student populations, manage behaviors, teach </a:t>
            </a:r>
            <a:r>
              <a:rPr lang="en-US" sz="1200" b="0" i="0" u="none" strike="noStrike" kern="1200" dirty="0" err="1">
                <a:solidFill>
                  <a:schemeClr val="tx1"/>
                </a:solidFill>
                <a:effectLst/>
                <a:latin typeface="+mn-lt"/>
                <a:ea typeface="+mn-ea"/>
                <a:cs typeface="+mn-cs"/>
              </a:rPr>
              <a:t>SocEmo</a:t>
            </a:r>
            <a:r>
              <a:rPr lang="en-US" sz="1200" b="0" i="0" u="none" strike="noStrike" kern="1200" dirty="0">
                <a:solidFill>
                  <a:schemeClr val="tx1"/>
                </a:solidFill>
                <a:effectLst/>
                <a:latin typeface="+mn-lt"/>
                <a:ea typeface="+mn-ea"/>
                <a:cs typeface="+mn-cs"/>
              </a:rPr>
              <a:t> skills, promote mental health, maintain connections with families, and use evidence based practices</a:t>
            </a:r>
            <a:endParaRPr lang="en-US" b="0" dirty="0">
              <a:effectLst/>
            </a:endParaRPr>
          </a:p>
          <a:p>
            <a:pPr rtl="0"/>
            <a:br>
              <a:rPr lang="en-US" b="0" dirty="0">
                <a:effectLst/>
              </a:rPr>
            </a:br>
            <a:br>
              <a:rPr lang="en-US" b="0" dirty="0">
                <a:effectLst/>
              </a:rPr>
            </a:br>
            <a:br>
              <a:rPr lang="en-US" b="0" dirty="0">
                <a:effectLst/>
              </a:rPr>
            </a:b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10</a:t>
            </a:fld>
            <a:endParaRPr lang="en-US"/>
          </a:p>
        </p:txBody>
      </p:sp>
    </p:spTree>
    <p:extLst>
      <p:ext uri="{BB962C8B-B14F-4D97-AF65-F5344CB8AC3E}">
        <p14:creationId xmlns:p14="http://schemas.microsoft.com/office/powerpoint/2010/main" val="610947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The Transition</a:t>
            </a:r>
          </a:p>
          <a:p>
            <a:pPr rtl="0"/>
            <a:endParaRPr lang="en-US" sz="1200" b="1"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*Review from module 1*  </a:t>
            </a:r>
            <a:r>
              <a:rPr lang="en-US" sz="1200" b="0" i="0" u="sng" strike="noStrike" kern="1200" dirty="0">
                <a:solidFill>
                  <a:schemeClr val="tx1"/>
                </a:solidFill>
                <a:effectLst/>
                <a:latin typeface="+mn-lt"/>
                <a:ea typeface="+mn-ea"/>
                <a:cs typeface="+mn-cs"/>
              </a:rPr>
              <a:t>*Delete if not addressing </a:t>
            </a:r>
            <a:r>
              <a:rPr lang="en-US" sz="1200" b="0" i="0" u="sng" strike="noStrike" kern="1200" dirty="0" err="1">
                <a:solidFill>
                  <a:schemeClr val="tx1"/>
                </a:solidFill>
                <a:effectLst/>
                <a:latin typeface="+mn-lt"/>
                <a:ea typeface="+mn-ea"/>
                <a:cs typeface="+mn-cs"/>
              </a:rPr>
              <a:t>COViD</a:t>
            </a:r>
            <a:r>
              <a:rPr lang="en-US" sz="1200" b="0" i="0" u="sng" strike="noStrike" kern="1200" dirty="0">
                <a:solidFill>
                  <a:schemeClr val="tx1"/>
                </a:solidFill>
                <a:effectLst/>
                <a:latin typeface="+mn-lt"/>
                <a:ea typeface="+mn-ea"/>
                <a:cs typeface="+mn-cs"/>
              </a:rPr>
              <a:t> or adjust to make it fit the context of the school/district*</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Current new factors that heighten teacher stress:</a:t>
            </a:r>
            <a:endParaRPr lang="en-US" b="0" dirty="0">
              <a:effectLst/>
            </a:endParaRPr>
          </a:p>
          <a:p>
            <a:pPr rtl="0" fontAlgn="base"/>
            <a:r>
              <a:rPr lang="en-US" sz="1200" b="0" i="0" u="none" strike="noStrike" kern="1200" dirty="0">
                <a:solidFill>
                  <a:schemeClr val="tx1"/>
                </a:solidFill>
                <a:effectLst/>
                <a:latin typeface="+mn-lt"/>
                <a:ea typeface="+mn-ea"/>
                <a:cs typeface="+mn-cs"/>
              </a:rPr>
              <a:t>COVID</a:t>
            </a:r>
          </a:p>
          <a:p>
            <a:pPr lvl="1" rtl="0" fontAlgn="base"/>
            <a:r>
              <a:rPr lang="en-US" sz="1200" b="0" i="0" u="none" strike="noStrike" kern="1200" dirty="0">
                <a:solidFill>
                  <a:schemeClr val="tx1"/>
                </a:solidFill>
                <a:effectLst/>
                <a:latin typeface="+mn-lt"/>
                <a:ea typeface="+mn-ea"/>
                <a:cs typeface="+mn-cs"/>
              </a:rPr>
              <a:t>Health</a:t>
            </a:r>
          </a:p>
          <a:p>
            <a:pPr lvl="1" rtl="0" fontAlgn="base"/>
            <a:r>
              <a:rPr lang="en-US" sz="1200" b="0" i="0" u="none" strike="noStrike" kern="1200" dirty="0">
                <a:solidFill>
                  <a:schemeClr val="tx1"/>
                </a:solidFill>
                <a:effectLst/>
                <a:latin typeface="+mn-lt"/>
                <a:ea typeface="+mn-ea"/>
                <a:cs typeface="+mn-cs"/>
              </a:rPr>
              <a:t>Economic ramifications</a:t>
            </a:r>
          </a:p>
          <a:p>
            <a:pPr rtl="0" fontAlgn="base"/>
            <a:r>
              <a:rPr lang="en-US" sz="1200" b="0" i="0" u="none" strike="noStrike" kern="1200" dirty="0">
                <a:solidFill>
                  <a:schemeClr val="tx1"/>
                </a:solidFill>
                <a:effectLst/>
                <a:latin typeface="+mn-lt"/>
                <a:ea typeface="+mn-ea"/>
                <a:cs typeface="+mn-cs"/>
              </a:rPr>
              <a:t>socio/cultural/</a:t>
            </a:r>
            <a:r>
              <a:rPr lang="en-US" sz="1200" b="0" i="0" u="none" strike="noStrike" kern="1200" dirty="0" err="1">
                <a:solidFill>
                  <a:schemeClr val="tx1"/>
                </a:solidFill>
                <a:effectLst/>
                <a:latin typeface="+mn-lt"/>
                <a:ea typeface="+mn-ea"/>
                <a:cs typeface="+mn-cs"/>
              </a:rPr>
              <a:t>poloitical</a:t>
            </a:r>
            <a:r>
              <a:rPr lang="en-US" sz="1200" b="0" i="0" u="none" strike="noStrike" kern="1200" dirty="0">
                <a:solidFill>
                  <a:schemeClr val="tx1"/>
                </a:solidFill>
                <a:effectLst/>
                <a:latin typeface="+mn-lt"/>
                <a:ea typeface="+mn-ea"/>
                <a:cs typeface="+mn-cs"/>
              </a:rPr>
              <a:t> concerns (clash/upheaval) and equity </a:t>
            </a:r>
          </a:p>
          <a:p>
            <a:pPr rtl="0"/>
            <a:br>
              <a:rPr lang="en-US" b="0" dirty="0">
                <a:effectLst/>
              </a:rPr>
            </a:br>
            <a:r>
              <a:rPr lang="en-US" sz="1200" b="0" i="0" u="none" strike="noStrike" kern="1200" dirty="0">
                <a:solidFill>
                  <a:schemeClr val="tx1"/>
                </a:solidFill>
                <a:effectLst/>
                <a:latin typeface="+mn-lt"/>
                <a:ea typeface="+mn-ea"/>
                <a:cs typeface="+mn-cs"/>
              </a:rPr>
              <a:t>High expectations: graduate all students college or career ready, differentiation for diverse student populations, manage behaviors, teach </a:t>
            </a:r>
            <a:r>
              <a:rPr lang="en-US" sz="1200" b="0" i="0" u="none" strike="noStrike" kern="1200" dirty="0" err="1">
                <a:solidFill>
                  <a:schemeClr val="tx1"/>
                </a:solidFill>
                <a:effectLst/>
                <a:latin typeface="+mn-lt"/>
                <a:ea typeface="+mn-ea"/>
                <a:cs typeface="+mn-cs"/>
              </a:rPr>
              <a:t>SocEmo</a:t>
            </a:r>
            <a:r>
              <a:rPr lang="en-US" sz="1200" b="0" i="0" u="none" strike="noStrike" kern="1200" dirty="0">
                <a:solidFill>
                  <a:schemeClr val="tx1"/>
                </a:solidFill>
                <a:effectLst/>
                <a:latin typeface="+mn-lt"/>
                <a:ea typeface="+mn-ea"/>
                <a:cs typeface="+mn-cs"/>
              </a:rPr>
              <a:t> skills, promote mental health, maintain connections with families, and use evidence based practices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BUT teacher SEC is not well supported in training or practice. SEC-the skills of self-awareness, self-management, social awareness, relationship skills and responsible decision making</a:t>
            </a:r>
            <a:endParaRPr lang="en-US" b="0" dirty="0">
              <a:effectLst/>
            </a:endParaRPr>
          </a:p>
          <a:p>
            <a:br>
              <a:rPr lang="en-US" b="0" dirty="0">
                <a:effectLst/>
              </a:rPr>
            </a:br>
            <a:br>
              <a:rPr lang="en-US" b="0" dirty="0">
                <a:effectLst/>
              </a:rPr>
            </a:b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11</a:t>
            </a:fld>
            <a:endParaRPr lang="en-US"/>
          </a:p>
        </p:txBody>
      </p:sp>
    </p:spTree>
    <p:extLst>
      <p:ext uri="{BB962C8B-B14F-4D97-AF65-F5344CB8AC3E}">
        <p14:creationId xmlns:p14="http://schemas.microsoft.com/office/powerpoint/2010/main" val="2223019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The Transition</a:t>
            </a:r>
          </a:p>
          <a:p>
            <a:pPr rtl="0"/>
            <a:endParaRPr lang="en-US" sz="1200" b="1"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*Review from module 1*  </a:t>
            </a:r>
            <a:r>
              <a:rPr lang="en-US" sz="1200" b="0" i="0" u="sng" strike="noStrike" kern="1200" dirty="0">
                <a:solidFill>
                  <a:schemeClr val="tx1"/>
                </a:solidFill>
                <a:effectLst/>
                <a:latin typeface="+mn-lt"/>
                <a:ea typeface="+mn-ea"/>
                <a:cs typeface="+mn-cs"/>
              </a:rPr>
              <a:t>*Delete if not addressing </a:t>
            </a:r>
            <a:r>
              <a:rPr lang="en-US" sz="1200" b="0" i="0" u="sng" strike="noStrike" kern="1200" dirty="0" err="1">
                <a:solidFill>
                  <a:schemeClr val="tx1"/>
                </a:solidFill>
                <a:effectLst/>
                <a:latin typeface="+mn-lt"/>
                <a:ea typeface="+mn-ea"/>
                <a:cs typeface="+mn-cs"/>
              </a:rPr>
              <a:t>COViD</a:t>
            </a:r>
            <a:r>
              <a:rPr lang="en-US" sz="1200" b="0" i="0" u="sng" strike="noStrike" kern="1200" dirty="0">
                <a:solidFill>
                  <a:schemeClr val="tx1"/>
                </a:solidFill>
                <a:effectLst/>
                <a:latin typeface="+mn-lt"/>
                <a:ea typeface="+mn-ea"/>
                <a:cs typeface="+mn-cs"/>
              </a:rPr>
              <a:t> or adjust to make it fit the context of the school/district*</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Current new factors that heighten teacher stress:</a:t>
            </a:r>
            <a:endParaRPr lang="en-US" b="0" dirty="0">
              <a:effectLst/>
            </a:endParaRPr>
          </a:p>
          <a:p>
            <a:pPr rtl="0" fontAlgn="base"/>
            <a:r>
              <a:rPr lang="en-US" sz="1200" b="0" i="0" u="none" strike="noStrike" kern="1200" dirty="0">
                <a:solidFill>
                  <a:schemeClr val="tx1"/>
                </a:solidFill>
                <a:effectLst/>
                <a:latin typeface="+mn-lt"/>
                <a:ea typeface="+mn-ea"/>
                <a:cs typeface="+mn-cs"/>
              </a:rPr>
              <a:t>COVID</a:t>
            </a:r>
          </a:p>
          <a:p>
            <a:pPr lvl="1" rtl="0" fontAlgn="base"/>
            <a:r>
              <a:rPr lang="en-US" sz="1200" b="0" i="0" u="none" strike="noStrike" kern="1200" dirty="0">
                <a:solidFill>
                  <a:schemeClr val="tx1"/>
                </a:solidFill>
                <a:effectLst/>
                <a:latin typeface="+mn-lt"/>
                <a:ea typeface="+mn-ea"/>
                <a:cs typeface="+mn-cs"/>
              </a:rPr>
              <a:t>Health</a:t>
            </a:r>
          </a:p>
          <a:p>
            <a:pPr lvl="1" rtl="0" fontAlgn="base"/>
            <a:r>
              <a:rPr lang="en-US" sz="1200" b="0" i="0" u="none" strike="noStrike" kern="1200" dirty="0">
                <a:solidFill>
                  <a:schemeClr val="tx1"/>
                </a:solidFill>
                <a:effectLst/>
                <a:latin typeface="+mn-lt"/>
                <a:ea typeface="+mn-ea"/>
                <a:cs typeface="+mn-cs"/>
              </a:rPr>
              <a:t>Economic ramifications</a:t>
            </a:r>
          </a:p>
          <a:p>
            <a:pPr rtl="0" fontAlgn="base"/>
            <a:r>
              <a:rPr lang="en-US" sz="1200" b="0" i="0" u="none" strike="noStrike" kern="1200" dirty="0">
                <a:solidFill>
                  <a:schemeClr val="tx1"/>
                </a:solidFill>
                <a:effectLst/>
                <a:latin typeface="+mn-lt"/>
                <a:ea typeface="+mn-ea"/>
                <a:cs typeface="+mn-cs"/>
              </a:rPr>
              <a:t>socio/cultural/</a:t>
            </a:r>
            <a:r>
              <a:rPr lang="en-US" sz="1200" b="0" i="0" u="none" strike="noStrike" kern="1200" dirty="0" err="1">
                <a:solidFill>
                  <a:schemeClr val="tx1"/>
                </a:solidFill>
                <a:effectLst/>
                <a:latin typeface="+mn-lt"/>
                <a:ea typeface="+mn-ea"/>
                <a:cs typeface="+mn-cs"/>
              </a:rPr>
              <a:t>poloitical</a:t>
            </a:r>
            <a:r>
              <a:rPr lang="en-US" sz="1200" b="0" i="0" u="none" strike="noStrike" kern="1200" dirty="0">
                <a:solidFill>
                  <a:schemeClr val="tx1"/>
                </a:solidFill>
                <a:effectLst/>
                <a:latin typeface="+mn-lt"/>
                <a:ea typeface="+mn-ea"/>
                <a:cs typeface="+mn-cs"/>
              </a:rPr>
              <a:t> concerns (clash/upheaval) and equity </a:t>
            </a:r>
          </a:p>
          <a:p>
            <a:pPr rtl="0"/>
            <a:br>
              <a:rPr lang="en-US" b="0" dirty="0">
                <a:effectLst/>
              </a:rPr>
            </a:br>
            <a:r>
              <a:rPr lang="en-US" sz="1200" b="0" i="0" u="none" strike="noStrike" kern="1200" dirty="0">
                <a:solidFill>
                  <a:schemeClr val="tx1"/>
                </a:solidFill>
                <a:effectLst/>
                <a:latin typeface="+mn-lt"/>
                <a:ea typeface="+mn-ea"/>
                <a:cs typeface="+mn-cs"/>
              </a:rPr>
              <a:t>High expectations: graduate all students college or career ready, differentiation for diverse student populations, manage behaviors, teach </a:t>
            </a:r>
            <a:r>
              <a:rPr lang="en-US" sz="1200" b="0" i="0" u="none" strike="noStrike" kern="1200" dirty="0" err="1">
                <a:solidFill>
                  <a:schemeClr val="tx1"/>
                </a:solidFill>
                <a:effectLst/>
                <a:latin typeface="+mn-lt"/>
                <a:ea typeface="+mn-ea"/>
                <a:cs typeface="+mn-cs"/>
              </a:rPr>
              <a:t>SocEmo</a:t>
            </a:r>
            <a:r>
              <a:rPr lang="en-US" sz="1200" b="0" i="0" u="none" strike="noStrike" kern="1200" dirty="0">
                <a:solidFill>
                  <a:schemeClr val="tx1"/>
                </a:solidFill>
                <a:effectLst/>
                <a:latin typeface="+mn-lt"/>
                <a:ea typeface="+mn-ea"/>
                <a:cs typeface="+mn-cs"/>
              </a:rPr>
              <a:t> skills, promote mental health, maintain connections with families, and use evidence based practices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BUT teacher SEC is not well supported in training or practice. SEC-the skills of self-awareness, self-management, social awareness, relationship skills and responsible decision making</a:t>
            </a:r>
            <a:endParaRPr lang="en-US" b="0" dirty="0">
              <a:effectLst/>
            </a:endParaRPr>
          </a:p>
          <a:p>
            <a:br>
              <a:rPr lang="en-US" b="0" dirty="0">
                <a:effectLst/>
              </a:rPr>
            </a:br>
            <a:br>
              <a:rPr lang="en-US" b="0" dirty="0">
                <a:effectLst/>
              </a:rPr>
            </a:b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12</a:t>
            </a:fld>
            <a:endParaRPr lang="en-US"/>
          </a:p>
        </p:txBody>
      </p:sp>
    </p:spTree>
    <p:extLst>
      <p:ext uri="{BB962C8B-B14F-4D97-AF65-F5344CB8AC3E}">
        <p14:creationId xmlns:p14="http://schemas.microsoft.com/office/powerpoint/2010/main" val="2813333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Click to edit Master subtitle style</a:t>
            </a:r>
            <a:endParaRPr lang="en-US" sz="2800" dirty="0"/>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3457488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04FF9348-AB7F-F746-8A9A-57FB4CE7F6A0}" type="datetimeFigureOut">
              <a:rPr lang="en-US" smtClean="0"/>
              <a:t>7/27/2021</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216B6A39-3F97-554D-B720-38CE25FE6B9E}"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29237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A09A5-E8A6-9C47-8375-F358CA5DB0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4921B1-26D6-1349-99AC-B1E86B5D5D12}"/>
              </a:ext>
            </a:extLst>
          </p:cNvPr>
          <p:cNvSpPr>
            <a:spLocks noGrp="1"/>
          </p:cNvSpPr>
          <p:nvPr>
            <p:ph type="dt" sz="half" idx="10"/>
          </p:nvPr>
        </p:nvSpPr>
        <p:spPr/>
        <p:txBody>
          <a:bodyPr/>
          <a:lstStyle/>
          <a:p>
            <a:fld id="{C764DE79-268F-4C1A-8933-263129D2AF90}" type="datetimeFigureOut">
              <a:rPr lang="en-US" smtClean="0"/>
              <a:t>7/27/2021</a:t>
            </a:fld>
            <a:endParaRPr lang="en-US"/>
          </a:p>
        </p:txBody>
      </p:sp>
      <p:sp>
        <p:nvSpPr>
          <p:cNvPr id="4" name="Footer Placeholder 3">
            <a:extLst>
              <a:ext uri="{FF2B5EF4-FFF2-40B4-BE49-F238E27FC236}">
                <a16:creationId xmlns:a16="http://schemas.microsoft.com/office/drawing/2014/main" id="{D4321553-AABB-B343-A993-C8E56C5592F8}"/>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94AC10D2-B6EF-3B40-8310-8FB7216B274D}"/>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98812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04FF9348-AB7F-F746-8A9A-57FB4CE7F6A0}" type="datetimeFigureOut">
              <a:rPr lang="en-US" smtClean="0"/>
              <a:t>7/27/2021</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216B6A39-3F97-554D-B720-38CE25FE6B9E}"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17825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B76656D0-DF22-455F-B032-8E4D4896D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2983497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04FF9348-AB7F-F746-8A9A-57FB4CE7F6A0}" type="datetimeFigureOut">
              <a:rPr lang="en-US" smtClean="0"/>
              <a:t>7/27/2021</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216B6A39-3F97-554D-B720-38CE25FE6B9E}" type="slidenum">
              <a:rPr lang="en-US" smtClean="0"/>
              <a:t>‹#›</a:t>
            </a:fld>
            <a:endParaRPr lang="en-US"/>
          </a:p>
        </p:txBody>
      </p:sp>
    </p:spTree>
    <p:extLst>
      <p:ext uri="{BB962C8B-B14F-4D97-AF65-F5344CB8AC3E}">
        <p14:creationId xmlns:p14="http://schemas.microsoft.com/office/powerpoint/2010/main" val="2059585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04FF9348-AB7F-F746-8A9A-57FB4CE7F6A0}" type="datetimeFigureOut">
              <a:rPr lang="en-US" smtClean="0"/>
              <a:t>7/27/2021</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216B6A39-3F97-554D-B720-38CE25FE6B9E}"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124369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04FF9348-AB7F-F746-8A9A-57FB4CE7F6A0}" type="datetimeFigureOut">
              <a:rPr lang="en-US" smtClean="0"/>
              <a:t>7/27/2021</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216B6A39-3F97-554D-B720-38CE25FE6B9E}"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450607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04FF9348-AB7F-F746-8A9A-57FB4CE7F6A0}" type="datetimeFigureOut">
              <a:rPr lang="en-US" smtClean="0"/>
              <a:t>7/27/2021</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216B6A39-3F97-554D-B720-38CE25FE6B9E}"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18533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04FF9348-AB7F-F746-8A9A-57FB4CE7F6A0}" type="datetimeFigureOut">
              <a:rPr lang="en-US" smtClean="0"/>
              <a:t>7/27/2021</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216B6A39-3F97-554D-B720-38CE25FE6B9E}"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718635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04FF9348-AB7F-F746-8A9A-57FB4CE7F6A0}" type="datetimeFigureOut">
              <a:rPr lang="en-US" smtClean="0"/>
              <a:t>7/27/2021</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216B6A39-3F97-554D-B720-38CE25FE6B9E}"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661377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7/27/2021</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233813541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en.wikipedia.org/wiki/List_of_Oreo_varieti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en.wikipedia.org/wiki/Klamath_Rive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9.jpeg"/><Relationship Id="rId7" Type="http://schemas.openxmlformats.org/officeDocument/2006/relationships/image" Target="../media/image43.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a:xfrm>
            <a:off x="838200" y="21429"/>
            <a:ext cx="10515600" cy="1325563"/>
          </a:xfrm>
        </p:spPr>
        <p:txBody>
          <a:bodyPr/>
          <a:lstStyle/>
          <a:p>
            <a:r>
              <a:rPr lang="en-US" dirty="0"/>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a:xfrm>
            <a:off x="488836" y="1249021"/>
            <a:ext cx="11214327" cy="5184438"/>
          </a:xfrm>
        </p:spPr>
        <p:txBody>
          <a:bodyPr>
            <a:normAutofit fontScale="77500" lnSpcReduction="20000"/>
          </a:bodyPr>
          <a:lstStyle/>
          <a:p>
            <a:r>
              <a:rPr lang="en-US" dirty="0"/>
              <a:t>Prior to delivering, get information from audience about their current struggles and needs. Use that information to decide what should be tailored</a:t>
            </a:r>
          </a:p>
          <a:p>
            <a:r>
              <a:rPr lang="en-US" dirty="0"/>
              <a:t>To tailor, you can change the following:</a:t>
            </a:r>
          </a:p>
          <a:p>
            <a:pPr lvl="1"/>
            <a:r>
              <a:rPr lang="en-US" dirty="0"/>
              <a:t>Hook &amp; Transition metaphors</a:t>
            </a:r>
          </a:p>
          <a:p>
            <a:pPr lvl="1"/>
            <a:r>
              <a:rPr lang="en-US" dirty="0"/>
              <a:t>Your “Who I Am” slide &amp; credibility slides (referent, information, positive expert power)</a:t>
            </a:r>
          </a:p>
          <a:p>
            <a:pPr lvl="1"/>
            <a:r>
              <a:rPr lang="en-US" dirty="0"/>
              <a:t>Any of the background intro slides (if Module 1 has already been delivered)</a:t>
            </a:r>
          </a:p>
          <a:p>
            <a:pPr lvl="1"/>
            <a:r>
              <a:rPr lang="en-US" dirty="0"/>
              <a:t>The order of the slides (before activities)</a:t>
            </a:r>
          </a:p>
          <a:p>
            <a:pPr lvl="1"/>
            <a:r>
              <a:rPr lang="en-US" dirty="0"/>
              <a:t>Activities (based on time frame)</a:t>
            </a:r>
          </a:p>
          <a:p>
            <a:pPr lvl="1"/>
            <a:r>
              <a:rPr lang="en-US" dirty="0"/>
              <a:t>Knowledge Check questions</a:t>
            </a:r>
          </a:p>
          <a:p>
            <a:pPr lvl="1"/>
            <a:r>
              <a:rPr lang="en-US" dirty="0"/>
              <a:t>Discussion Questions</a:t>
            </a:r>
          </a:p>
          <a:p>
            <a:pPr lvl="1"/>
            <a:endParaRPr lang="en-US" dirty="0"/>
          </a:p>
          <a:p>
            <a:r>
              <a:rPr lang="en-US" dirty="0"/>
              <a:t>To make changes to the Activities, Knowledge Check Questions, and Discussion Questions, you can:</a:t>
            </a:r>
          </a:p>
          <a:p>
            <a:pPr lvl="1"/>
            <a:r>
              <a:rPr lang="en-US" dirty="0"/>
              <a:t>Hide the activities you do not want to do</a:t>
            </a:r>
          </a:p>
          <a:p>
            <a:pPr lvl="1"/>
            <a:r>
              <a:rPr lang="en-US" dirty="0"/>
              <a:t>Replace the knowledge check section of each final activity slide with the proper knowledge check question(s)</a:t>
            </a:r>
          </a:p>
          <a:p>
            <a:pPr lvl="1"/>
            <a:r>
              <a:rPr lang="en-US" dirty="0"/>
              <a:t>Delete whichever discussion questions you choose not to provide. Make sure these questions are provided in a follow up forum/document/delivered in-person by school staff </a:t>
            </a:r>
            <a:r>
              <a:rPr lang="en-US" b="1" dirty="0"/>
              <a:t>after at least 1 week of practice.</a:t>
            </a:r>
            <a:endParaRPr lang="en-US" dirty="0"/>
          </a:p>
        </p:txBody>
      </p:sp>
    </p:spTree>
    <p:extLst>
      <p:ext uri="{BB962C8B-B14F-4D97-AF65-F5344CB8AC3E}">
        <p14:creationId xmlns:p14="http://schemas.microsoft.com/office/powerpoint/2010/main" val="233578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4">
            <a:extLst>
              <a:ext uri="{FF2B5EF4-FFF2-40B4-BE49-F238E27FC236}">
                <a16:creationId xmlns:a16="http://schemas.microsoft.com/office/drawing/2014/main" id="{CBE81355-8E9F-6241-9578-F557E5082066}"/>
              </a:ext>
            </a:extLst>
          </p:cNvPr>
          <p:cNvSpPr/>
          <p:nvPr/>
        </p:nvSpPr>
        <p:spPr>
          <a:xfrm>
            <a:off x="5240194" y="4660911"/>
            <a:ext cx="1701478" cy="1354238"/>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041C0E-8FD1-6E4D-9B88-D1C2061ECF8C}"/>
              </a:ext>
            </a:extLst>
          </p:cNvPr>
          <p:cNvSpPr/>
          <p:nvPr/>
        </p:nvSpPr>
        <p:spPr>
          <a:xfrm>
            <a:off x="1366533" y="4432311"/>
            <a:ext cx="9753600" cy="228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293;p18">
            <a:extLst>
              <a:ext uri="{FF2B5EF4-FFF2-40B4-BE49-F238E27FC236}">
                <a16:creationId xmlns:a16="http://schemas.microsoft.com/office/drawing/2014/main" id="{7BD5AF54-0E71-6D46-A633-8A99798C4EB9}"/>
              </a:ext>
            </a:extLst>
          </p:cNvPr>
          <p:cNvSpPr/>
          <p:nvPr/>
        </p:nvSpPr>
        <p:spPr>
          <a:xfrm>
            <a:off x="2133600" y="3200400"/>
            <a:ext cx="2508414" cy="1166617"/>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efforts to improve educator wellbeing</a:t>
            </a:r>
          </a:p>
        </p:txBody>
      </p:sp>
      <p:sp>
        <p:nvSpPr>
          <p:cNvPr id="10" name="Google Shape;293;p18">
            <a:extLst>
              <a:ext uri="{FF2B5EF4-FFF2-40B4-BE49-F238E27FC236}">
                <a16:creationId xmlns:a16="http://schemas.microsoft.com/office/drawing/2014/main" id="{FA05219A-A9D6-9E40-A89C-598D3526F07C}"/>
              </a:ext>
            </a:extLst>
          </p:cNvPr>
          <p:cNvSpPr/>
          <p:nvPr/>
        </p:nvSpPr>
        <p:spPr>
          <a:xfrm>
            <a:off x="7000754" y="336919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administrative demands</a:t>
            </a:r>
          </a:p>
        </p:txBody>
      </p:sp>
      <p:sp>
        <p:nvSpPr>
          <p:cNvPr id="11" name="Google Shape;293;p18">
            <a:extLst>
              <a:ext uri="{FF2B5EF4-FFF2-40B4-BE49-F238E27FC236}">
                <a16:creationId xmlns:a16="http://schemas.microsoft.com/office/drawing/2014/main" id="{1A1972D7-C193-9C4B-A083-1E247817A3B9}"/>
              </a:ext>
            </a:extLst>
          </p:cNvPr>
          <p:cNvSpPr/>
          <p:nvPr/>
        </p:nvSpPr>
        <p:spPr>
          <a:xfrm>
            <a:off x="8753354" y="3368233"/>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challenging student behaviors</a:t>
            </a:r>
          </a:p>
        </p:txBody>
      </p:sp>
      <p:sp>
        <p:nvSpPr>
          <p:cNvPr id="3" name="Title 2">
            <a:extLst>
              <a:ext uri="{FF2B5EF4-FFF2-40B4-BE49-F238E27FC236}">
                <a16:creationId xmlns:a16="http://schemas.microsoft.com/office/drawing/2014/main" id="{3DEA565B-9E1C-1D42-9299-44658E96E9B4}"/>
              </a:ext>
            </a:extLst>
          </p:cNvPr>
          <p:cNvSpPr>
            <a:spLocks noGrp="1"/>
          </p:cNvSpPr>
          <p:nvPr>
            <p:ph type="title"/>
          </p:nvPr>
        </p:nvSpPr>
        <p:spPr/>
        <p:txBody>
          <a:bodyPr>
            <a:normAutofit/>
          </a:bodyPr>
          <a:lstStyle/>
          <a:p>
            <a:r>
              <a:rPr lang="en-US" sz="4000" dirty="0"/>
              <a:t>Sources of Educator Stress</a:t>
            </a:r>
          </a:p>
        </p:txBody>
      </p:sp>
    </p:spTree>
    <p:extLst>
      <p:ext uri="{BB962C8B-B14F-4D97-AF65-F5344CB8AC3E}">
        <p14:creationId xmlns:p14="http://schemas.microsoft.com/office/powerpoint/2010/main" val="1164444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4">
            <a:extLst>
              <a:ext uri="{FF2B5EF4-FFF2-40B4-BE49-F238E27FC236}">
                <a16:creationId xmlns:a16="http://schemas.microsoft.com/office/drawing/2014/main" id="{CBE81355-8E9F-6241-9578-F557E5082066}"/>
              </a:ext>
            </a:extLst>
          </p:cNvPr>
          <p:cNvSpPr/>
          <p:nvPr/>
        </p:nvSpPr>
        <p:spPr>
          <a:xfrm>
            <a:off x="5240194" y="4660911"/>
            <a:ext cx="1701478" cy="1354238"/>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041C0E-8FD1-6E4D-9B88-D1C2061ECF8C}"/>
              </a:ext>
            </a:extLst>
          </p:cNvPr>
          <p:cNvSpPr/>
          <p:nvPr/>
        </p:nvSpPr>
        <p:spPr>
          <a:xfrm rot="289208">
            <a:off x="1366533" y="4432311"/>
            <a:ext cx="9753600" cy="228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293;p18">
            <a:extLst>
              <a:ext uri="{FF2B5EF4-FFF2-40B4-BE49-F238E27FC236}">
                <a16:creationId xmlns:a16="http://schemas.microsoft.com/office/drawing/2014/main" id="{7BD5AF54-0E71-6D46-A633-8A99798C4EB9}"/>
              </a:ext>
            </a:extLst>
          </p:cNvPr>
          <p:cNvSpPr/>
          <p:nvPr/>
        </p:nvSpPr>
        <p:spPr>
          <a:xfrm rot="289208">
            <a:off x="2330579" y="2922726"/>
            <a:ext cx="2508414" cy="1166617"/>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efforts to improve educator wellbeing</a:t>
            </a:r>
          </a:p>
        </p:txBody>
      </p:sp>
      <p:sp>
        <p:nvSpPr>
          <p:cNvPr id="10" name="Google Shape;293;p18">
            <a:extLst>
              <a:ext uri="{FF2B5EF4-FFF2-40B4-BE49-F238E27FC236}">
                <a16:creationId xmlns:a16="http://schemas.microsoft.com/office/drawing/2014/main" id="{FA05219A-A9D6-9E40-A89C-598D3526F07C}"/>
              </a:ext>
            </a:extLst>
          </p:cNvPr>
          <p:cNvSpPr/>
          <p:nvPr/>
        </p:nvSpPr>
        <p:spPr>
          <a:xfrm rot="289208">
            <a:off x="6286625" y="3477854"/>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administrative demands</a:t>
            </a:r>
          </a:p>
        </p:txBody>
      </p:sp>
      <p:sp>
        <p:nvSpPr>
          <p:cNvPr id="11" name="Google Shape;293;p18">
            <a:extLst>
              <a:ext uri="{FF2B5EF4-FFF2-40B4-BE49-F238E27FC236}">
                <a16:creationId xmlns:a16="http://schemas.microsoft.com/office/drawing/2014/main" id="{1A1972D7-C193-9C4B-A083-1E247817A3B9}"/>
              </a:ext>
            </a:extLst>
          </p:cNvPr>
          <p:cNvSpPr/>
          <p:nvPr/>
        </p:nvSpPr>
        <p:spPr>
          <a:xfrm rot="289208">
            <a:off x="8039226" y="3649545"/>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challenging student behaviors</a:t>
            </a:r>
          </a:p>
        </p:txBody>
      </p:sp>
      <p:sp>
        <p:nvSpPr>
          <p:cNvPr id="9" name="Google Shape;293;p18">
            <a:extLst>
              <a:ext uri="{FF2B5EF4-FFF2-40B4-BE49-F238E27FC236}">
                <a16:creationId xmlns:a16="http://schemas.microsoft.com/office/drawing/2014/main" id="{C380D9FD-180B-4F4C-8D24-FFAE10AD8CDD}"/>
              </a:ext>
            </a:extLst>
          </p:cNvPr>
          <p:cNvSpPr/>
          <p:nvPr/>
        </p:nvSpPr>
        <p:spPr>
          <a:xfrm rot="306154">
            <a:off x="8354618" y="2603054"/>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insufficient funding &amp; resources</a:t>
            </a:r>
          </a:p>
        </p:txBody>
      </p:sp>
      <p:sp>
        <p:nvSpPr>
          <p:cNvPr id="12" name="Google Shape;293;p18">
            <a:extLst>
              <a:ext uri="{FF2B5EF4-FFF2-40B4-BE49-F238E27FC236}">
                <a16:creationId xmlns:a16="http://schemas.microsoft.com/office/drawing/2014/main" id="{C94AC9A8-71FC-7746-8972-0D3A830E1D29}"/>
              </a:ext>
            </a:extLst>
          </p:cNvPr>
          <p:cNvSpPr/>
          <p:nvPr/>
        </p:nvSpPr>
        <p:spPr>
          <a:xfrm rot="299965">
            <a:off x="9793129" y="3804406"/>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not enough time!</a:t>
            </a:r>
          </a:p>
        </p:txBody>
      </p:sp>
      <p:sp>
        <p:nvSpPr>
          <p:cNvPr id="13" name="Google Shape;293;p18">
            <a:extLst>
              <a:ext uri="{FF2B5EF4-FFF2-40B4-BE49-F238E27FC236}">
                <a16:creationId xmlns:a16="http://schemas.microsoft.com/office/drawing/2014/main" id="{2A9F5A93-483C-F24E-9A02-3B4F9518A835}"/>
              </a:ext>
            </a:extLst>
          </p:cNvPr>
          <p:cNvSpPr/>
          <p:nvPr/>
        </p:nvSpPr>
        <p:spPr>
          <a:xfrm rot="334930">
            <a:off x="10102110" y="2745569"/>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policy &amp; accountability measures</a:t>
            </a:r>
          </a:p>
        </p:txBody>
      </p:sp>
      <p:sp>
        <p:nvSpPr>
          <p:cNvPr id="14" name="Google Shape;293;p18">
            <a:extLst>
              <a:ext uri="{FF2B5EF4-FFF2-40B4-BE49-F238E27FC236}">
                <a16:creationId xmlns:a16="http://schemas.microsoft.com/office/drawing/2014/main" id="{EC882456-F4AB-9949-BDA0-19E5F6223545}"/>
              </a:ext>
            </a:extLst>
          </p:cNvPr>
          <p:cNvSpPr/>
          <p:nvPr/>
        </p:nvSpPr>
        <p:spPr>
          <a:xfrm rot="313488">
            <a:off x="6518156" y="2435893"/>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educational inequities</a:t>
            </a:r>
          </a:p>
        </p:txBody>
      </p:sp>
      <p:sp>
        <p:nvSpPr>
          <p:cNvPr id="16" name="Title 2">
            <a:extLst>
              <a:ext uri="{FF2B5EF4-FFF2-40B4-BE49-F238E27FC236}">
                <a16:creationId xmlns:a16="http://schemas.microsoft.com/office/drawing/2014/main" id="{3D9A5237-C5AE-3E47-BAEA-73DD9B6C049E}"/>
              </a:ext>
            </a:extLst>
          </p:cNvPr>
          <p:cNvSpPr>
            <a:spLocks noGrp="1"/>
          </p:cNvSpPr>
          <p:nvPr>
            <p:ph type="title"/>
          </p:nvPr>
        </p:nvSpPr>
        <p:spPr/>
        <p:txBody>
          <a:bodyPr>
            <a:normAutofit/>
          </a:bodyPr>
          <a:lstStyle/>
          <a:p>
            <a:r>
              <a:rPr lang="en-US" sz="4000" dirty="0"/>
              <a:t>Sources of Educator Stress</a:t>
            </a:r>
          </a:p>
        </p:txBody>
      </p:sp>
    </p:spTree>
    <p:extLst>
      <p:ext uri="{BB962C8B-B14F-4D97-AF65-F5344CB8AC3E}">
        <p14:creationId xmlns:p14="http://schemas.microsoft.com/office/powerpoint/2010/main" val="7424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4">
            <a:extLst>
              <a:ext uri="{FF2B5EF4-FFF2-40B4-BE49-F238E27FC236}">
                <a16:creationId xmlns:a16="http://schemas.microsoft.com/office/drawing/2014/main" id="{CBE81355-8E9F-6241-9578-F557E5082066}"/>
              </a:ext>
            </a:extLst>
          </p:cNvPr>
          <p:cNvSpPr/>
          <p:nvPr/>
        </p:nvSpPr>
        <p:spPr>
          <a:xfrm>
            <a:off x="5240194" y="4660911"/>
            <a:ext cx="1701478" cy="1354238"/>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041C0E-8FD1-6E4D-9B88-D1C2061ECF8C}"/>
              </a:ext>
            </a:extLst>
          </p:cNvPr>
          <p:cNvSpPr/>
          <p:nvPr/>
        </p:nvSpPr>
        <p:spPr>
          <a:xfrm rot="714109">
            <a:off x="1366533" y="4432311"/>
            <a:ext cx="9753600" cy="228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93;p18">
            <a:extLst>
              <a:ext uri="{FF2B5EF4-FFF2-40B4-BE49-F238E27FC236}">
                <a16:creationId xmlns:a16="http://schemas.microsoft.com/office/drawing/2014/main" id="{C01BDFFE-A8B8-6B42-AB3F-B581B6BA1DC9}"/>
              </a:ext>
            </a:extLst>
          </p:cNvPr>
          <p:cNvSpPr/>
          <p:nvPr/>
        </p:nvSpPr>
        <p:spPr>
          <a:xfrm rot="635542">
            <a:off x="10134284" y="2125717"/>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distance learning</a:t>
            </a:r>
          </a:p>
        </p:txBody>
      </p:sp>
      <p:sp>
        <p:nvSpPr>
          <p:cNvPr id="8" name="Google Shape;293;p18">
            <a:extLst>
              <a:ext uri="{FF2B5EF4-FFF2-40B4-BE49-F238E27FC236}">
                <a16:creationId xmlns:a16="http://schemas.microsoft.com/office/drawing/2014/main" id="{7BD5AF54-0E71-6D46-A633-8A99798C4EB9}"/>
              </a:ext>
            </a:extLst>
          </p:cNvPr>
          <p:cNvSpPr/>
          <p:nvPr/>
        </p:nvSpPr>
        <p:spPr>
          <a:xfrm rot="768391">
            <a:off x="2302830" y="2562207"/>
            <a:ext cx="2508414" cy="1166617"/>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efforts to improve educator wellbeing</a:t>
            </a:r>
          </a:p>
        </p:txBody>
      </p:sp>
      <p:sp>
        <p:nvSpPr>
          <p:cNvPr id="9" name="Google Shape;293;p18">
            <a:extLst>
              <a:ext uri="{FF2B5EF4-FFF2-40B4-BE49-F238E27FC236}">
                <a16:creationId xmlns:a16="http://schemas.microsoft.com/office/drawing/2014/main" id="{4DB568D8-7704-AB43-9853-A3B6BEB58B81}"/>
              </a:ext>
            </a:extLst>
          </p:cNvPr>
          <p:cNvSpPr/>
          <p:nvPr/>
        </p:nvSpPr>
        <p:spPr>
          <a:xfrm rot="722279">
            <a:off x="6332286" y="2448665"/>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educational inequities</a:t>
            </a:r>
          </a:p>
        </p:txBody>
      </p:sp>
      <p:sp>
        <p:nvSpPr>
          <p:cNvPr id="10" name="Google Shape;293;p18">
            <a:extLst>
              <a:ext uri="{FF2B5EF4-FFF2-40B4-BE49-F238E27FC236}">
                <a16:creationId xmlns:a16="http://schemas.microsoft.com/office/drawing/2014/main" id="{FA05219A-A9D6-9E40-A89C-598D3526F07C}"/>
              </a:ext>
            </a:extLst>
          </p:cNvPr>
          <p:cNvSpPr/>
          <p:nvPr/>
        </p:nvSpPr>
        <p:spPr>
          <a:xfrm rot="622666">
            <a:off x="5789645" y="341838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administrative demands</a:t>
            </a:r>
          </a:p>
        </p:txBody>
      </p:sp>
      <p:sp>
        <p:nvSpPr>
          <p:cNvPr id="11" name="Google Shape;293;p18">
            <a:extLst>
              <a:ext uri="{FF2B5EF4-FFF2-40B4-BE49-F238E27FC236}">
                <a16:creationId xmlns:a16="http://schemas.microsoft.com/office/drawing/2014/main" id="{1A1972D7-C193-9C4B-A083-1E247817A3B9}"/>
              </a:ext>
            </a:extLst>
          </p:cNvPr>
          <p:cNvSpPr/>
          <p:nvPr/>
        </p:nvSpPr>
        <p:spPr>
          <a:xfrm rot="622666">
            <a:off x="7542245" y="379938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challenging student behaviors</a:t>
            </a:r>
          </a:p>
        </p:txBody>
      </p:sp>
      <p:sp>
        <p:nvSpPr>
          <p:cNvPr id="12" name="Google Shape;293;p18">
            <a:extLst>
              <a:ext uri="{FF2B5EF4-FFF2-40B4-BE49-F238E27FC236}">
                <a16:creationId xmlns:a16="http://schemas.microsoft.com/office/drawing/2014/main" id="{D76FF518-D822-A441-85FF-1120BBDC6929}"/>
              </a:ext>
            </a:extLst>
          </p:cNvPr>
          <p:cNvSpPr/>
          <p:nvPr/>
        </p:nvSpPr>
        <p:spPr>
          <a:xfrm rot="622666">
            <a:off x="8075646" y="280878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insufficient funding &amp; resources</a:t>
            </a:r>
          </a:p>
        </p:txBody>
      </p:sp>
      <p:sp>
        <p:nvSpPr>
          <p:cNvPr id="13" name="Google Shape;293;p18">
            <a:extLst>
              <a:ext uri="{FF2B5EF4-FFF2-40B4-BE49-F238E27FC236}">
                <a16:creationId xmlns:a16="http://schemas.microsoft.com/office/drawing/2014/main" id="{0C53DC34-1502-DE44-BAE5-4CA14837CB8E}"/>
              </a:ext>
            </a:extLst>
          </p:cNvPr>
          <p:cNvSpPr/>
          <p:nvPr/>
        </p:nvSpPr>
        <p:spPr>
          <a:xfrm rot="622666">
            <a:off x="9828246" y="3189789"/>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policy &amp; accountability measures</a:t>
            </a:r>
          </a:p>
        </p:txBody>
      </p:sp>
      <p:sp>
        <p:nvSpPr>
          <p:cNvPr id="14" name="Google Shape;293;p18">
            <a:extLst>
              <a:ext uri="{FF2B5EF4-FFF2-40B4-BE49-F238E27FC236}">
                <a16:creationId xmlns:a16="http://schemas.microsoft.com/office/drawing/2014/main" id="{BE51006A-4B6D-794A-99C6-809BF313AB9F}"/>
              </a:ext>
            </a:extLst>
          </p:cNvPr>
          <p:cNvSpPr/>
          <p:nvPr/>
        </p:nvSpPr>
        <p:spPr>
          <a:xfrm rot="689938">
            <a:off x="9294846" y="418038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not enough time!</a:t>
            </a:r>
          </a:p>
        </p:txBody>
      </p:sp>
      <p:sp>
        <p:nvSpPr>
          <p:cNvPr id="15" name="Google Shape;293;p18">
            <a:extLst>
              <a:ext uri="{FF2B5EF4-FFF2-40B4-BE49-F238E27FC236}">
                <a16:creationId xmlns:a16="http://schemas.microsoft.com/office/drawing/2014/main" id="{2FE530C5-CEC7-8D43-B678-30126FB9F353}"/>
              </a:ext>
            </a:extLst>
          </p:cNvPr>
          <p:cNvSpPr/>
          <p:nvPr/>
        </p:nvSpPr>
        <p:spPr>
          <a:xfrm rot="635542">
            <a:off x="8305483" y="174471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de-funding of schools</a:t>
            </a:r>
          </a:p>
        </p:txBody>
      </p:sp>
      <p:sp>
        <p:nvSpPr>
          <p:cNvPr id="16" name="Google Shape;293;p18">
            <a:extLst>
              <a:ext uri="{FF2B5EF4-FFF2-40B4-BE49-F238E27FC236}">
                <a16:creationId xmlns:a16="http://schemas.microsoft.com/office/drawing/2014/main" id="{2F9A263F-7AF2-0549-B875-8B54B7072BF5}"/>
              </a:ext>
            </a:extLst>
          </p:cNvPr>
          <p:cNvSpPr/>
          <p:nvPr/>
        </p:nvSpPr>
        <p:spPr>
          <a:xfrm rot="635542">
            <a:off x="6476683" y="136371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frustrated parents</a:t>
            </a:r>
          </a:p>
        </p:txBody>
      </p:sp>
      <p:sp>
        <p:nvSpPr>
          <p:cNvPr id="17" name="Google Shape;293;p18">
            <a:extLst>
              <a:ext uri="{FF2B5EF4-FFF2-40B4-BE49-F238E27FC236}">
                <a16:creationId xmlns:a16="http://schemas.microsoft.com/office/drawing/2014/main" id="{33A11B67-2412-A94B-8676-3A6D39A72339}"/>
              </a:ext>
            </a:extLst>
          </p:cNvPr>
          <p:cNvSpPr/>
          <p:nvPr/>
        </p:nvSpPr>
        <p:spPr>
          <a:xfrm rot="635542">
            <a:off x="9448483" y="830317"/>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personal health concerns</a:t>
            </a:r>
          </a:p>
        </p:txBody>
      </p:sp>
      <p:sp>
        <p:nvSpPr>
          <p:cNvPr id="18" name="Google Shape;293;p18">
            <a:extLst>
              <a:ext uri="{FF2B5EF4-FFF2-40B4-BE49-F238E27FC236}">
                <a16:creationId xmlns:a16="http://schemas.microsoft.com/office/drawing/2014/main" id="{DA881A85-FF9B-2C46-92E5-FC58A6B48C31}"/>
              </a:ext>
            </a:extLst>
          </p:cNvPr>
          <p:cNvSpPr/>
          <p:nvPr/>
        </p:nvSpPr>
        <p:spPr>
          <a:xfrm rot="635542">
            <a:off x="7695884" y="525517"/>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worries about loved ones</a:t>
            </a:r>
          </a:p>
        </p:txBody>
      </p:sp>
      <p:sp>
        <p:nvSpPr>
          <p:cNvPr id="20" name="Title 2">
            <a:extLst>
              <a:ext uri="{FF2B5EF4-FFF2-40B4-BE49-F238E27FC236}">
                <a16:creationId xmlns:a16="http://schemas.microsoft.com/office/drawing/2014/main" id="{0AEBA74A-89C9-1E46-B947-55C70B350546}"/>
              </a:ext>
            </a:extLst>
          </p:cNvPr>
          <p:cNvSpPr>
            <a:spLocks noGrp="1"/>
          </p:cNvSpPr>
          <p:nvPr>
            <p:ph type="title"/>
          </p:nvPr>
        </p:nvSpPr>
        <p:spPr/>
        <p:txBody>
          <a:bodyPr>
            <a:normAutofit/>
          </a:bodyPr>
          <a:lstStyle/>
          <a:p>
            <a:r>
              <a:rPr lang="en-US" sz="4000" dirty="0"/>
              <a:t>Sources of Educator Stress</a:t>
            </a:r>
          </a:p>
        </p:txBody>
      </p:sp>
    </p:spTree>
    <p:extLst>
      <p:ext uri="{BB962C8B-B14F-4D97-AF65-F5344CB8AC3E}">
        <p14:creationId xmlns:p14="http://schemas.microsoft.com/office/powerpoint/2010/main" val="31274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P spid="17"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person, person, young&#10;&#10;Description automatically generated">
            <a:extLst>
              <a:ext uri="{FF2B5EF4-FFF2-40B4-BE49-F238E27FC236}">
                <a16:creationId xmlns:a16="http://schemas.microsoft.com/office/drawing/2014/main" id="{324D98E7-E835-4D4C-9B3C-A26D1858B81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3077" b="938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2AE8785D-873F-4D6A-A0C3-15518FF72A63}"/>
              </a:ext>
            </a:extLst>
          </p:cNvPr>
          <p:cNvSpPr txBox="1"/>
          <p:nvPr/>
        </p:nvSpPr>
        <p:spPr>
          <a:xfrm>
            <a:off x="3322982" y="748274"/>
            <a:ext cx="5546035" cy="923330"/>
          </a:xfrm>
          <a:prstGeom prst="rect">
            <a:avLst/>
          </a:prstGeom>
          <a:noFill/>
        </p:spPr>
        <p:txBody>
          <a:bodyPr wrap="square" rtlCol="0">
            <a:spAutoFit/>
          </a:bodyPr>
          <a:lstStyle/>
          <a:p>
            <a:pPr algn="ctr"/>
            <a:r>
              <a:rPr lang="en-US" sz="5400" dirty="0">
                <a:solidFill>
                  <a:schemeClr val="bg1"/>
                </a:solidFill>
                <a:latin typeface="+mj-lt"/>
              </a:rPr>
              <a:t>COVID-19</a:t>
            </a:r>
          </a:p>
        </p:txBody>
      </p:sp>
    </p:spTree>
    <p:extLst>
      <p:ext uri="{BB962C8B-B14F-4D97-AF65-F5344CB8AC3E}">
        <p14:creationId xmlns:p14="http://schemas.microsoft.com/office/powerpoint/2010/main" val="3680836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Content Placeholder 4" descr="A picture containing outdoor, hydrant, fire, tree&#10;&#10;Description automatically generated">
            <a:extLst>
              <a:ext uri="{FF2B5EF4-FFF2-40B4-BE49-F238E27FC236}">
                <a16:creationId xmlns:a16="http://schemas.microsoft.com/office/drawing/2014/main" id="{44614DCD-2053-4F2E-BA5E-28AEFDD8AE1E}"/>
              </a:ext>
            </a:extLst>
          </p:cNvPr>
          <p:cNvPicPr>
            <a:picLocks noGrp="1" noChangeAspect="1"/>
          </p:cNvPicPr>
          <p:nvPr>
            <p:ph idx="1"/>
          </p:nvPr>
        </p:nvPicPr>
        <p:blipFill rotWithShape="1">
          <a:blip r:embed="rId3" cstate="print">
            <a:alphaModFix amt="50000"/>
            <a:extLst>
              <a:ext uri="{28A0092B-C50C-407E-A947-70E740481C1C}">
                <a14:useLocalDpi xmlns:a14="http://schemas.microsoft.com/office/drawing/2010/main" val="0"/>
              </a:ext>
            </a:extLst>
          </a:blip>
          <a:srcRect b="15730"/>
          <a:stretch/>
        </p:blipFill>
        <p:spPr>
          <a:xfrm>
            <a:off x="0" y="1"/>
            <a:ext cx="12191980" cy="6857999"/>
          </a:xfrm>
          <a:prstGeom prst="rect">
            <a:avLst/>
          </a:prstGeom>
        </p:spPr>
      </p:pic>
      <p:sp>
        <p:nvSpPr>
          <p:cNvPr id="6" name="Title 1">
            <a:extLst>
              <a:ext uri="{FF2B5EF4-FFF2-40B4-BE49-F238E27FC236}">
                <a16:creationId xmlns:a16="http://schemas.microsoft.com/office/drawing/2014/main" id="{89BDD074-6249-8A4C-AB8A-3B83E9D1A0F7}"/>
              </a:ext>
            </a:extLst>
          </p:cNvPr>
          <p:cNvSpPr>
            <a:spLocks noGrp="1"/>
          </p:cNvSpPr>
          <p:nvPr>
            <p:ph type="title"/>
          </p:nvPr>
        </p:nvSpPr>
        <p:spPr/>
        <p:txBody>
          <a:bodyPr vert="horz" lIns="91440" tIns="45720" rIns="91440" bIns="45720" rtlCol="0" anchor="b">
            <a:normAutofit/>
          </a:bodyPr>
          <a:lstStyle/>
          <a:p>
            <a:pPr algn="ctr"/>
            <a:r>
              <a:rPr lang="en-US" sz="6000" dirty="0">
                <a:solidFill>
                  <a:srgbClr val="FFFFFF"/>
                </a:solidFill>
                <a:latin typeface="+mj-lt"/>
                <a:cs typeface="+mj-cs"/>
              </a:rPr>
              <a:t>How are you?</a:t>
            </a:r>
          </a:p>
        </p:txBody>
      </p:sp>
    </p:spTree>
    <p:extLst>
      <p:ext uri="{BB962C8B-B14F-4D97-AF65-F5344CB8AC3E}">
        <p14:creationId xmlns:p14="http://schemas.microsoft.com/office/powerpoint/2010/main" val="221462654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3207" b="19246"/>
          <a:stretch/>
        </p:blipFill>
        <p:spPr>
          <a:xfrm>
            <a:off x="20" y="10"/>
            <a:ext cx="12191980" cy="6857990"/>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5486399" y="4572000"/>
            <a:ext cx="6987128" cy="1834056"/>
          </a:xfrm>
        </p:spPr>
        <p:txBody>
          <a:bodyPr vert="horz" lIns="91440" tIns="45720" rIns="91440" bIns="45720" rtlCol="0" anchor="b">
            <a:normAutofit/>
          </a:bodyPr>
          <a:lstStyle/>
          <a:p>
            <a:pPr algn="ctr"/>
            <a:r>
              <a:rPr lang="en-US" b="1" dirty="0">
                <a:solidFill>
                  <a:schemeClr val="bg1"/>
                </a:solidFill>
                <a:latin typeface="+mj-lt"/>
                <a:cs typeface="+mj-cs"/>
              </a:rPr>
              <a:t>The Adult Resilience Curriculum (ARC)</a:t>
            </a:r>
          </a:p>
        </p:txBody>
      </p:sp>
      <p:cxnSp>
        <p:nvCxnSpPr>
          <p:cNvPr id="19" name="Straight Connector 18">
            <a:extLst>
              <a:ext uri="{FF2B5EF4-FFF2-40B4-BE49-F238E27FC236}">
                <a16:creationId xmlns:a16="http://schemas.microsoft.com/office/drawing/2014/main" id="{2D4C224E-EEE7-164B-BE1A-CC2C8CB2C0E0}"/>
              </a:ext>
            </a:extLst>
          </p:cNvPr>
          <p:cNvCxnSpPr>
            <a:cxnSpLocks/>
          </p:cNvCxnSpPr>
          <p:nvPr/>
        </p:nvCxnSpPr>
        <p:spPr>
          <a:xfrm>
            <a:off x="9448800" y="5105400"/>
            <a:ext cx="1143000" cy="0"/>
          </a:xfrm>
          <a:prstGeom prst="line">
            <a:avLst/>
          </a:prstGeom>
          <a:ln w="53975">
            <a:solidFill>
              <a:srgbClr val="6A4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407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45"/>
          <p:cNvSpPr txBox="1"/>
          <p:nvPr/>
        </p:nvSpPr>
        <p:spPr>
          <a:xfrm>
            <a:off x="3625516" y="251791"/>
            <a:ext cx="4948988" cy="1304649"/>
          </a:xfrm>
          <a:prstGeom prst="rect">
            <a:avLst/>
          </a:prstGeom>
          <a:solidFill>
            <a:schemeClr val="lt1"/>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6D4C5C"/>
              </a:buClr>
              <a:buSzPts val="4400"/>
              <a:buFont typeface="Calibri"/>
              <a:buNone/>
            </a:pPr>
            <a:r>
              <a:rPr lang="en-US" sz="4400" b="0" i="0" u="none" strike="noStrike" cap="none" dirty="0">
                <a:solidFill>
                  <a:srgbClr val="002060"/>
                </a:solidFill>
                <a:ea typeface="Calibri"/>
                <a:sym typeface="Calibri"/>
              </a:rPr>
              <a:t>The ARC Modules</a:t>
            </a:r>
            <a:endParaRPr lang="en-US" sz="1400" b="0" i="0" u="none" strike="noStrike" cap="none" dirty="0">
              <a:solidFill>
                <a:srgbClr val="002060"/>
              </a:solidFill>
            </a:endParaRPr>
          </a:p>
        </p:txBody>
      </p:sp>
      <p:pic>
        <p:nvPicPr>
          <p:cNvPr id="2" name="Picture 2" descr="Diagram&#10;&#10;Description automatically generated">
            <a:extLst>
              <a:ext uri="{FF2B5EF4-FFF2-40B4-BE49-F238E27FC236}">
                <a16:creationId xmlns:a16="http://schemas.microsoft.com/office/drawing/2014/main" id="{1240BA2F-9BD8-45DC-A1CA-D2DEA8B8D2EF}"/>
              </a:ext>
            </a:extLst>
          </p:cNvPr>
          <p:cNvPicPr>
            <a:picLocks noChangeAspect="1"/>
          </p:cNvPicPr>
          <p:nvPr/>
        </p:nvPicPr>
        <p:blipFill>
          <a:blip r:embed="rId3"/>
          <a:stretch>
            <a:fillRect/>
          </a:stretch>
        </p:blipFill>
        <p:spPr>
          <a:xfrm>
            <a:off x="1282915" y="675456"/>
            <a:ext cx="9621630" cy="5621729"/>
          </a:xfrm>
          <a:prstGeom prst="rect">
            <a:avLst/>
          </a:prstGeom>
        </p:spPr>
      </p:pic>
      <p:sp>
        <p:nvSpPr>
          <p:cNvPr id="3" name="AutoShape 2" descr="data:image/jpg;base64,%20/9j/4AAQSkZJRgABAQEAYABgAAD/2wBDAAUDBAQEAwUEBAQFBQUGBwwIBwcHBw8LCwkMEQ8SEhEPERETFhwXExQaFRERGCEYGh0dHx8fExciJCIeJBweHx7/2wBDAQUFBQcGBw4ICA4eFBEUHh4eHh4eHh4eHh4eHh4eHh4eHh4eHh4eHh4eHh4eHh4eHh4eHh4eHh4eHh4eHh4eHh7/wAARCAFaAg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R122n4VwWvDN8B716HdLi1P0rz7WBnUQPelV+Exp/EaVgv7sfSo79eDVqxX92PpUd+vBrHobdTIC81Ii0oXmpUWoLBAc1oWq9KqRr81aVqvSriTIldfmWt/RF5WsVl/eqK6HRV6V0ROaW5NqxxGa5iM5vPxrptZ/1ZrnLRd12TU1CoF+5/1B9MV514uGHJr0e6XEB+lec+MT+8xUIs8+1bqfrXP3S8muh1McmsK7HJrGZrEyp6qP1q5c96ov1rE1Re0M/wDEwT617r4MbECfSvCtC/5CMf1r3Pwb/qE+lOD1M6p2SScU7zKrg8Up6Vtc5yVpKTcDVSSTmnRNk1cWS0W15mWum0tflFczb83ArqtNX5K3jsR1INXPyGuY/wCWjV0etttRq5XzRubnvSlIaRK1NyajMtAkFJNBYm8xgasW0haYCqYbJFWrIZuadkxXaOhtYsoKg1BQgJrQshiMVna23ytTcUUpNGaJhR5me9UcnHWjcwrL2ZaqMumlAzVNZmzVuwk8xqn2ZXtRWjbHSovL5raEIKdO1ULhAjUnTaLVRFfy+KgnVR1Aq4SNtZuoS7VNQ0WpFW4SHntVGZUHRhVHUNQ2E/NWHea1tz8361k2aI3pJtlNW9XOM1xtx4iAP36saPqyXcuOvNTzDOyS43DrT1m96NOtVljBFWjZMvaqC5X3kiopPrV4WremKbJanFAXMuT3NV3ZfWtCe0aqE9o1ILlaRl9aryMvrTpreQdzVV4pB3oHcSR1qvJItPaP1phhU+tJjIJJFqB3WrT249TUD2496VxlSSRfSq8kg9KuvB7GoHgH900XHYoySCq8klX3t/8AZNV5IP8AZouFihJJUEklX3g/2ageA/3KLhYos5oqy0Lf3f0op3Cx9V3y4tT9K891EbtTH1r0XVOLU/SvP7hd2qfjXfV2POpfEa1kvyCor5eDVu0X5Kivl4rPoa9TICc1Iq08Jz0qRVqLF3Gxr8wrTtF6VThX5q1LRelXEiTF25nFdHo64WsKNf8ASK6TSlwldEdjne5W1j7prF0+PMzH3rb1j7prJsPvn61nMuCJ79f3BrzPxdzO1em6g37g/SvM/Ff+tNSijg9THLVg3feug1PvWDeDrWMjWJj3J61SYc1euR1qmRzWJqi1ovGoR/Wvc/BnMCfSvDdH/wCP+P617l4L/wCPdPpTjuZ1TrVHFJIcCpB0qCc1sjnuV3bJqa3+8KqnO+rdsPmFXFEtl+zGbiur08fu/wAK5bTlzPXW2YxD+FdC2IRi+I2xG1caHOSfeut8Tt+6auOTk1lPcpEhkzSrIaaiZp4j5qCizA2WFaWmrmes+1UZz2rV0oZkzW0WZs6S1GIqxPEEm0HmtuJsR4XBYDpmuW8QTlo9xUqehU9jVSdkNGesnAqRWBFZyy1MktYcxXKXQAauaSvzVQhbKn6VqaQvIrWDuQzbAxGfpWHqbkPW4/ERrmdWlAm61UmCF8ziszUmypp73FU7yXcprF2saRbucrrPVq5LVM88mus1g8muS1TvXFPc7YHO3X3jzW34L/4+efWsS5++a1/CZ23GfeoirsuWiPadAC+Qv0rUYLWBoM2IF+lapnrsVPQ5HVLQjDdKZLBxVuwUOoNS3UeEzTdJgqpjtbKxqN7BWFTmTDkU5ZhWbgaKaMyXSwe1VZdJX0re81TSqA9Tylc5y0mlp6VA+mqO1dZNCvcVUkgRvak4lKRy8lio/hqu9mo/hrp5bUc4NU5bU+lTylKRzz2yj+EVE1vH/dFbctt7VUlhxU2HzGYbaM/w1E1mh/hFaDJimNgUWHzGY9kv90VA9l/s1quy1Gzr60WHcxnsv9mitYlT6UUWC57tqxX7MfmHSuCYA6meRVHUfHdpJB8k6nj1rnrXxLFLeGTzBiu6pJHBTi7npdqvy1HdrxXO2PiKEoP3gqeXXIm/jFTfQrqXtnNPC1mRarEx+8KtR6hC38QqSi/AnzCtK1T+VZdrdQkjkVr2k0R/irSJMiS3TM5+tdJpy4j/AArAsmRpuD3rpLEDyuvato7HP1MnWz8hrHsWOT9a2Nd+6ax7Dp+NZT3NqexPfEmA/SvOvFQ+c16Pdj9yfpXnfiwYc1KGzhNRXrWDeDrXQajjJrn709azkXExrvvVJutXLzqapHrWDNUW9H/5CEf1r3PwUP3CV4TpB/4mEX1r3bwWf9GT6U47kVTsTgCqlwwqaRvlqjMea3SOYYrZer1ovzVQjHzVpWK859quJLNPSlzL+NdTbjEH4VzmjJ8/410yDEH4VutiUct4pb921covQV0fjCZYomY/lXjHizxhNa2880ExZIeogGQB7tjGa56krM2p03PY9HMixruYhV7knAH41i6t4w0DS5Ql3fqpJwAAW/lmvGNR8ValdxeXPcSHeTlfNJGOvPP9K5jWNVaS7Am8xYI8Aru6ntzWHtVc7YYPS8melat8Wbv/AISHy9OKJAnymCRc+b757ZrPg+Jl9NrEl5D5bz+TsRJNwWEqGJZRnqT3+lefs8eoWXzM8MkboN6hT9T9ABT7eFLp0XT2aa63fN5kKgH3DAZB/DFP2j7myw8LbHpOnfE3xjpkct9capHEZn8yJZF3pI7nLIV7AAcAYxVrWPjB4jfMqeGbO5hcl8Q3h3Zxz2IrjbfTWuNPex1KKPKY/eMMAHIBAPft0rGsriXT7tI2UR7yVhcH5CVJwpHtTVVvQJYWHY9Hsvi7BcY+1aebCVBueKU5Bx1G7jHHcg10ul/EzwrdTrGt7KAwHzmB9in0LY4/lXgV3DHqCNJGoN3ny54n4U/gOg/SpLa+i0pLGG18tLl7rYQjlgV4xuJOOvQYwcU7u+hlLDxsfW1hcw3EKywyLJG65V1OQw9jXQ6OOBXlHw1v45kkUCGIFf3kcRwomDEMVA6ZABOOM/jXq+gMskSsrKw9Qc100zzakeV2Na5OITXE63L/AKR1712d8cQGvP8AW5P9KNOpsKJCZDnrTZWJQ1AhJNSt92sTRbmFqw61yeqr1rrtV71y2qL1rmqHXA5e6+8a0fDUm24/Gs+9Hzmreg/678axh8RpL4T1fQp/3S81tK27H1rl9AY7FrprUZK/WvSgebNanS6Qn7un6q22A1Jpi4gqrrrbYT9K3exmjmJrgiZqZ9qNUJ5f3rc96YkmTWV0zTU1Uujxz3ra0/50zXNQfMy/Wuq0tcQ01FC52MvBtjJrIe4G4jNausttgNcdNcEO3PeplBFxmzXe4qPztzYrGN02at2MpaYA1Psrj9tY1PK3Lk1RuIlDYK1uRxgxDjtWRqrJG/WplR0KjWM+aGPHTFZV7hM4OK055l2da5rXLrapINYShY3jO5Dc3JXOGrOl1FlPWsPUtTZWPJrDudYkB6mszU7m31AyGisbwrcG6XJGeKKqxLkjnIbhj/EatxXDrjDMPxrLtxxVn0rQhGzb6pcx/dmarkes3f8Az0zXPITUys3rQFjp7fXrle+fxrQt/EsoxuzXGpIamWQ0rsdjvrTxVtIyxFbth4ujwMyD868pWY1KkxpqbQnBM9o03xZCJhmQdfWu10vxLbtbZ80dPWvmmO5YchiPxq7Dq15FwlzIB9atVrGTonu+teIoSCPMH51T07WY9o+cV4wdWupDlpifqasQa5cx/wAdJ1LsqNOyPcJtUjeLhh0rjPE0qyZIrmtM8QXEp2sTWjPM08RZquDuS0czqZ5Nc/d55rotSXk1gXi9amRUTGuutU2FXroc1SesGaok0z/j/i+te6eCT/o6fSvCbFwl4jehr2HwbqKrAnzDpThuRVR6HIPlqpKtQf2om37wpv8AaEbfxCug5ixCnzVq2cfyGseC7jJ6itiyuo/LPSqiSza0aPkV0BU+R6cVi6NIjAcit2Rk8jr2rYSOD8aJE0Tedt2Dlg3THvXzZ8XvFtrqN6mlaZdRSWMHzTqgGHfIH4gDj616X+0x4qbS9Pj0mzk23V5uyw/gQcE/j/Svm7TbFZ4g7MBbf8tGPUkngfWuDETs2elg6HNZm1YXETTLPOJGEzfIUYAJ9M8Z+tbN3ptnPBJHInmq4+SUqD82OCe4/GpPC2j3N3cfZ7aKOBCAC6rlsDtmvX9E8DKLSMsu58Z6V5Lm29D6OFBKOp4Va+HZWgmgLmL/AGieAev/ANanvaSaZpnnQJ5aZOzI5z6nFey+JPA0jKjRxbArh8qO49a4zxhpMsdiiiMhcnP5YNDqy6i+rroee6Zqk93qiR3N6x28qSen/wBatDxNYpN4Vik4Z0O9eTwwJ3AY7kA1k6vo99ZWc1xaoTKXQDHVcZz/AEpdTvppPCE6srGVcZKnGGHOfbgmumlPVWZyVINJpom0e4tdqTTRDcFwJCfmOPU1vWVjpOvK0F/ZRs5G+G5UbS568+4/WuH8GxtMS0MiucZKPwx+hrvdEhgkuTbNC1vLwTGTlWH95CO471TbiyYxTRVS4v8Aw3qyW8Rm8ln3LLHwF6EZGOCfy619LfBy5W78MqVbzNkhBfHUnk/qa8PtjHd6fc2GojJRuJNufLYd/Xr+ldh8DNfbR/Fs3hKeQPAYw4c8Yk4wcns3Nd2Hndnm42j7uh7hqhxbn6V55q7ZuzXoGsN/o5x6V53qRzdNXVM8uJFH1qZvuVDF1qeT7lZFIxNU71y2qng11Oq965LV24NctQ64HO3n3zVnQ/8AX/jVK5bLmrmhf6/8axjuay2PSfD/ANxa6qy5kQVy3h8fIK6zTx++WvSp7HnVNzqtPXEArN8Rf6k/StayXEArH8StiM/StpbGaOHlGZG+tEa/NTnwST71PYpuasDUsWkZ3pXV6euLcViWsP71a6K3TbAK2iZMx/EbbYD9K4G5kO5vrXc+KDiE/SuDm5JrKo9TWC0C3cs3NbWkLunrHtE+YcV0Oip+9rSDM5o6DG2EfSuO8TXISU12c4xD+Feb+MpCJyPenPYmK1Ivte4daydXcOhplvIc0295Q1yvVHTDc4/VV+Y1z90vJrpNVHzGueuxzXNI60dn8P0DRD6UUvw/yE/Cit47HNNvmORt+lWKghGBU+eaTNUPWpVqJakWgZKtSLUS08VI0SinrUS1ItAEqmnA81GDTlPNICdTRuOaatFAGrobHza7CIZt/wAK4zQz+/8AxrtbY/6P+FbU9jKe5h6kvJrn75eTXR6l1Nc/fd6JAjBvOprPk61p3grOkHNYs1REn+sFdZoN/LCq7WrlVHzitvTTgDFT1Kaujr11if8AvVKmsy9ya58MfWnBzVXZm4o6eHXXU8k1rWfiRVXBfH41wgc04SmqU2iXBM9e0LxZCpCtIPzrp5fFFv8AZ+JB09a+fknZTwxFTrfXG3HnPj61oqzI9iYn7RElvqHie1mhbdLNFiXLdFBYgD0zzXP+AtMj1O6stNdd8O5pG45Zi3GfwFVvGd4134j8o7W8vCjIy2T3PtXpHwq8Mm11SOaZSGjwcivOxM23Y93AU7JNnqvhvwtZWi7lhCnAHSu3sLOOOEDA+mKzbQhQqrwBWpBIyr0PtWUEkdtRyaI7yzhdSNorjPE3huOXMyRgq3DgfzFdnJISWqGTbIpXGaqcVIUHKLPm/wCIGj3tgxjSNJIZCCr7ehH9a4HXdMW40vywChdxuwOvFfTvjDRVuLeQeV5gcY2+9eW6l4ZkgtsTqqsJS/TtjiuN3hI63FTieE2cNxpGq+SflXPycYwa7y01CTZa3SqN+cMR1DAZB/EAj8Kp+K9NU6hskTH8Qxwc1a0aBZLGfahAI8zg52kZ5H5muj2vMr9Tk9lyu3Q1obzzdbeeMmLzocvsPG7GM/XrWePEFuL9rGbzorhSY45vLySV6Nkc8dRis7w7dLDqcqySZiwxB9AP/rVp6tFpvk+XEsd9fYO2QqcKpwAFX15757+lelhldHm4h6n0V4D1fU9Y8C213qpR59u0Sr/y0A43Vk3nNy/1qP4T3iv4Nk07gyWThJD05Khv61LLgzP9a63sjxJq02hIhUkv3aWPHFLN900nsJbmDqfeuS1kcGuu1Poa5PWOhrkqHXTOWuR85q7oP+v/ABqldfeNXvD/ADP+NYx3NpbHpXh0fItddpi/vxXL+HE+Ra6/Sk/fivSpbHm1Nzp7YYgFc/4pbEbV0kI/dCuY8VH5WFay2M0cexOat6e21qgdcCpbQcisUas37E5mFdCg/dCub0vLTCunRf3QrZGTOX8Vn5G+lcTItdl4ubhq4yQnOKwqbm0NixZryK6HQ0+asGxHIrptBTpWlIzmal2MQn6V5l4vGbn8a9Qvh+6b6V5r4lUPenvzVVHoKJgWsTE9KL5NsZrUtoVAqtqkf7pqwa0NovU4XV/vGueu66PVx8zVzt31Nc0tzsidh4CICD6UUzwEDt/CitYbHLP4jASEjtUnl1oxW+49KvW+nl8fLUvQ6Iq6MNYuOlSCKuvtdFDLkpUV7o+wcLiiwjlxFTxFWi1ptJGKPsvtSHYoCM04Rmrv2U+9MkiMYoCzK4Q0qq2ant/nbFXfsnGcUrCuZ6g0AGrpt2HQULbSH+Ggok0XPnV2lr/qPwrmNItJFlyUrqYVIh/CtYGU9zH1I8mufvTya39S71gXg5NDEjFvO9ZsnWtK8HWs6TrWUjVEan5xWzpp4FYe7DitzShuAqSjUHSnClEZxS+WaZIlLS7DQFamIQU9elN2mpAOKAOF1jyR48EKxjM4jZzjqR0/lXvfw7XzTd3CjMaSlFOO+On4V454s01vt+nX8cJBEwDyAcYHI5/CvdPA9mbfw1bCFgBMWmLAc8niuSsryR7OCdoanaWG1E3TMASOlaUV1ARtVl/OuOv7iwiQx3GrGFx1BYcfX0rlL2801rnNnrgmKc/Kc4/EUl7q0Ozl5nqz1xmjc8EGkiVcnkZrkvC91czoqrIZBj5TnORWjreqf2XlnzuIoUk9SJQadjTvUQr82Mn1rkfE2mxzwP647Vi3fibWbuU/YVGAfTrSx33iZ/mvLQeV2KkZqWoy6G0OaPU8x8ZaX9l1CFZIwVZsBiOlce81xDcXVkjHO5lAHbNeoeK5nuRi4tpI9jgqWXuDXERWJOt3Ehj+bcX6dTmudrkZVT3jHsrRoZo1KkksAe2QR0/OtSwvdKW+YrmE2sP2i5Z8chAAq4HJ5xVfUL6GyuQ0kiLHC3zbh94gZrmnkF1rUsqtH/pMeQmOSCOACe2f6V6WDbTPIxaWx7d+z7qwv9O1xWDCQvHK2egyCAB+Cg/jXYHmRvrXnn7NdtJDo+s6lMx2TskQB7lR1/KvQ0kQsfrXandHi1tKjJoxzTpl+U0sDR5qWXaUp9DKO5zeq965LVxwa7HVl5Ncnq68GuSodkDkbrhzVzw7/wAfP41WvRhzVvw2M3WPesY7msvhPVvDI/dpXYaOmZq5fwvGPLXkdK7XRYfn/GvUprQ8ypubar+7H0rkfFXeu1MeI/wrjfFC/Pj3q5bCW5ybA5qxaD5hT3h5qzZwfMOKxW5ozS0dMy104XEY+lYujQ/vPxroHTEf4VstjI4Xxf1auRdSWrr/ABYP3hHvXOCL5ulc89zWOxJYRHGa6nQY+BxWLZRfL0rp9FjwmcVrTM5DtR4ib6V5pr7f6ca9M1YYgf6V5nrI3XrUVXoOG5BbMAKpaq+YyBV6OI7c1n6muENY30NY7nF6uPmaubvOprqNWHJrmr1etc73OuOx1/w/UGP8KKd8Pv8AV/hRWsdjmn8QWqfNzW9YRrlflrPsrYs9dBZ2TDbSmtTrpP3TY0+JPKGVFV9VhTYeK07C2YRiotUtXKHiqS0Mm/eOKlhTeeKQQpmr9xZyBzxUX2aTPSpsbXIFtVI4rP1a2KrxW7FbyelVtVtJCo+WqjEictDA02FjMBXRG2wg+lUtLtWWcZWt6eLAHHatpQVjkjLUyhbZcVoWWn7iPlpkaN5nStnTQ27oa5uU7FsTWel7Vzt/Si7h8tDxituDPl9KztU5Bq4mM9zktRXk1gXq8mul1Betc9qA60MEYF73rKmPJrVvx1rIm61kzREI5lUe9dh4ds/MVeK5CL/XL9a9I8JrGYk9aym2NuxLLp+1eBVY2zBq6e5jUgbaovACaItmbkY4tWPrUckTJW+Lf5azL6MrJgCtI3ZPOVYIt/UVM9ttHSremw7mHFXbq3wK0cGhqY3xFHfHwfeLdRW728U0aWuyPDRjIBye/WvUNHs449IitU/d7I1QFe2BWJoNvZal4QuUuY1kV1w4I/iXHT3yAa63SYv3a9+9ec4taH1U5RnaUdrI5a58GaI00lxKrNMyMrNKd6nI5PoDXC2HwzsLHVjeQ30t1IcBcg7lwNo5HYDt0r3CSGONy2ck9qR3jjjyIgD6tWsKjhHlM5QU5KTV2c94W0/+yNOVZZDJNuOG27cr2z71zPj/AFM3V2LcHHPJ9q7C/mEhYMeACTzivMNXnzqh35+U8bu9c0p62O2FK6cnuWrPSL25niS1njFvgb9zkHPsBjP51iePLTx3YagqeH5V+xBCclUBZuOCAOg5785r0Xwj5N3ZLHIAGHA9xWrf6IrrnEgHbaa6ac1FXtc460OZ8t7Hh5vNcZRDrlsx5G2VehP061PHZYzMMmRhyPavRNY0mztVZhFl/wC9ySK5iV13vldv06Vi/eZbVonhPxDO7VpIAcBX+bFZ9tbK0H2znKIIYhnn/Paul8caeLzxX9nhXMkuD8vauj0jQY9GWG6a3juWhIKq4+Xd16GuiFRQijieGlWqOx3PgVF0nwXY2cSbC6eZJ7sa1o56g0e9j1bSo7wW4gySpQdAR6e1XEhX0rrjK6Vjw69OUKkoy3TJIbg5HNXfOytVo7dTjip/KCrV3ZikjN1E7gTXL6v0NdTqA+U1y2sdDXPM6IHI3/3zVjQJNtz+NVr/AO8al0MbrisluataHq/hq62ovNdjo2pKjAbq8+0CKTaMelb1tDcKdyk16EJOxwVIq56E+qLsPzdq5HXtQEsvB71RnuLxUI7VlO0zyZbJpymKMTRFxnvV60uQKwAXHrViKVl9azUhuJ2ejXiKecVszXybDyOleeW15LG2RnFSXetMsZGTnFbKehHKSeJ7xGn4I61kRzpuHSsq+vZJ5iSTio45myKybTZaR1tpcR7a6jSJ4xFnivOba5YLWzYao0aYLYrSDIkjqtYuIzbvzXm2oMjXrc1raxrH7kru5rknuGkmLeppVJXHGJsxlNnWsrVsFDipIZjtqtfvlTWb2NIrU5HVerVzV71NdPqw5auavhya55bnVE634f8A3Pwoqn4JmK8e1FaRehhNandaJYmRhxXXWmm428VneHY1BXiuwiVMDtVuOpUZWRBa2WF6U28sdy9K042UDrSSlSPvU7aEtnJzaSxY/JUf9jt/crqNnPUUoHqBSsVzHNR6Of7tR6lpPyj5a6+NUPVar3kaM+MVSREpHBxaZsnBC1Ymtdz7QK6pLANLnFUJ7cR3Rz61q9jKO5l2ejySHO2tS10lo25WtjS4ht4xWlHFzWPKdCkZK2pWP7tYmtR7QeK7kQhlxgVznia0PlMQKEhNnnmod656/wC9dBqXUiud1A9aljRg3/esafrWvfnrWJctyazZaGw/65frXp3g+AtGnevL7Y/v0/3hXsfgOLfDHUKN2Ko9Dbks3Kjiojp5z0NdZFZb1XinnTT121p7Mwuce1g2OM1nXunv5nSu8axwcFagk09ZHPy1cI2ZLOR02zZG5FTX0LYIFdMdN28hapzWhYn5a2kgTJPh8R9mvLKX18wD1Hf+QrrbS8WNMdMVxtvBNaMZ4Mq4B/Gpba8e53xRyYkKA59vWvMxC5ZXPoMvre0p8r6GprXjC209xa2cb3t9Jny4lPJPqT2FV31e402xfUfEMzOWxlYEJSHPYAcn61xvhUeRqlzdXn7uUyMXnk4UKGIAyenArsIptMu1GdQWRSM5U5U/jXLdy1PZgle1jT/tDRJNLMiXKmSZdysW6D6V5fqt/ptxqP7u4jY7iMZ612XiDw5pl5a+alyiNjr92vPdT8HrklLiGUD7uQDj8etU490OLa2Or8G+IILS6a1lXdEuGDLyVFepx3ltPZq6SI6kZDA9RXz7YJcaQ+GQYx94V02h+JmtWWHfiGUgBT/AT/SiLsRVipanXeKpIV3bjn04rh5PLaaSPplCwqTxBrDs7LI230yawL2+W3s5rjdz5RVee5q1a5zzdlYwbCy87VL3VhGHmQlF3HgY9K2tYuJbyztBbxgv91Y1PU//AKzUOimePSkjht9xlRnLsQApPTjrXefB7wx5szaxeKXitRst9w4aTu34VUIOcuVF+2hhqTqy6fiJpOjyaN4ds7S4/wBeF3S+zHnFWI15ra8U48w/WsiBea9FQUdEfJ1asqs3Ulu9SzAnSppI/lp9svSp5U+WmZLc53Ul4NcjrTYDV2Wqrwa4zXV4aueZ1QORvWyxqx4f/wCPofWql3981b8O/wDH2KxW5q9j1bw2n7ofSux0+1DoDiuT8Nf6kV3ejL8gr0aa0PPqbmdqFkFic4rl5hslIrv9UjH2dq4TUhi5NE0EWQbuatQKrA8VSXrWhaj5ahIbZoWlmrx8LVXUtOURMdvb0roNHjBiFJq8IFu1a20IueazxBZCMU2ONS1WtRG25YVBD9+sepZftbZWCjHetP8As0GLgVW05csldZbwhoBx2rWKIbOE1bTtqbuaykswa7jX7cCP8K5xY8H8amS1LTM8We0cVSv4tqmuiKDbWRqq/KaTWhUTiNW+8a5m/wCprqNZX5mrlr/qa55bnTE6jwFa+au4elFWvhuf3f4GinFaGUtz0/SY2in28da6EO+OlZ9vaqbkc4rVFsccNXQ9zLoRGVx/CTSece6Gp/IkHQ5pVik/u5oHcriYejCpUmB71L5XqlOWCMn7uKBD4WyaguTmar0NqvY1SuI9s55qkSzQsIQ67sVk6xa4mLVv6QPkNVtUiVmOat7EozdMKhOK04W9Kr2VvHg1cSIA8VkaouWK7mwara7ZB7d+O1XNOVvNFaN7b74DkdqBs+f9fiMNzIhHQ1yuoZ5r0X4gWJhu2kC4BPNed6l3rKRa2Oevz1rEueprZ1A8msab71ZyLG2v+uT617Z8OlzDHXitt/rk+or3f4ZW5eCI/Sro7k1dj0/TbUNGvFagsV2ZxTtMt8Rr9K1xEAldOhikcnf2YXJxWfZw7piD610+qRjaaxLFf35+tJLUiRK1iCp+XtVAaZ+9Py8V1McQMdNW3Xd0FUwRzlxpaiL7vUV5zpzz6b4jbTypAil8kMerIeV/pXtl1bjZ0FeZ+PtN+w6/Y6yqL5T/AOjzk9j/AAH8+K4sZTvC66Hp5dV9nV5X1K2reFrLXtP1fT72MlGZWTBI+brnirHw10HwbY+E7PRtSht7e5tpJPMcuylupB3dhg9PUVtaZMksQnViA4wRnvUF3YxR3RuoSgburDg1xUWup9GnzLlba80XdQ8AaTfW1qthrV1HEy5k2yhw4xwVz74rkdW+HbwyeXH4kwrXIjQMgzsxz/wLrxVvUlfBkjsYUl7NHIVP14rlruwuCWbb5b7i4LSMxB/vfX3robp9hxp17a1dPRHG+PbPUdFcppWsfbLnziiW5j3bwD+lbvhbQL67ihl1PbDKUDyxx8hQOTzRpmnQw3bPjc2ckgfeNa+sa7/Y/hy4Kpuup/kQdwK5asovRIlrl1buch421VG1Zo4WUAcE46Gse4uJtQaDT7UB5HlUYPc9B+tYV7I0kkkszAMTu5zx7V3nwU0GXVNTbXp4VFpbZWHP8Unr+FXSg5SUTgxFZU4uTO/8IeA3lELanJ5USqN0SNlmOOckcAfSvU47aCz09ba1iSKGNdqIowAKztGXAArWuv8AUGvXhTjBaI+erYmpWfvs8/8AEuWn/Gs+3GDWzrUO64/Gs/yWVulQ3qQtixb9sValRinQ0lhFllyK2/sgaP7tAI4XVlxmuP1tflau98UW5hbOOK4PWTw1c9Q6oHGXy/O1S+H/APj7FNv/AL5p2gf8flYx3NHset+Gf9Std/o4+QfSuA8M/wCpSvQtJH7r8K9GnsefPcXVmxbmuB1A5uWrutabFua4O75uG+tKYRIkHzVpWqfKPrVCFfnFa1suAv1qYjZ0WjriMUmtf8exqfTBiKo9YX/RzWvQhHmmpjNy/wBar2/3q1NThBkc1nwLh8VitzVm1pi/vUrsbMYgFcnpS/vlrroeIB9K2WxkzH8QD5DXOx27N2NdHrPJIqGwhUqMiok9TSK0MhrVtnSsLWIiqmvQJrdBH0rk/EcKhGxSb0KieZa2PmauUv8Aqa67W1+dq5TUF61zS3OmJ1vw2BKn6GipPhl9w/jRVR2MZbns9lHuuK1RHWdp2fNNanNbszQzYakVD60nzU9c0kAbPelWPmlyaVSc0wJkTArLuv8AXn61qqx2Gsi4bMx+tUiZGzpP+qP0qG95Y1LpnFufpVe7b56uWxMR9nGNlXYYNxqtZsPLFaEDqMVkaou2cO1hxWhJHmE/SqNrMN9aStuWmgPMviLp/mW8jAc4NeIavlHZT1FfSniy1Etu4x2NfPvjiza1vXIBwTUTRUWcNqB61kSnmtW/6msmbrWLNUFqf9IT/eFfRHwukj+zRYx0FfOkX+tX617t8LrhhbxrjtRDcVTY91sZF8tenStDzl2da5uynfy147VaNwwXvXRcwuSanKCrYrHsR++P1qa7uCVaotN+Z81S3IkzfgH7unArmmodsNUbi4ZWqmNGlMV21heINPt9TsJ7OcZjlUqSOo9x71JPqBAwa+dP2p/iPrFjcR+FNHuZLRJbcS3csbYdwxICA9hgc+uahrm0NFe+h2ega6mmXtxomoTRzSQO3lOnKuoJ5GO/rj3rpRqCXMWY3Bb+teL/AA/sTe/CLQr5ARcweYVYHk5kbg06Pxhf6KztqVrOqJjDgZVj614s1yzaR9VQn7icj1qRTJuOBntnjFZt3iVNrME45ya8+tvivpcsrq1yI1z/ABHk1m+IvH1swjaK53YzyDRK/Q2VWDVzt7u6t7JPNDKQCQef5VwPibVmlnkuLgny1X5Rnpn0rmLnxJq2pTbbeOQx5znHFR3ixhVm1K9CoBl1ZgB+JpxptnNUrJ7EulW8niHUSwEkNoCNzE8t7CvXPhV4+0OXV5PA8Vq9tPbFlhl3ApMRywx1BH9K8A1f4gpaW5stBjEYA2+cR/IVJ8CmvNR+KuiNCzeaLkyyPjPygEtn6/1r08NQcbykeNja8Zx5Ufc2jjpWheNiA1S0gfKKs6mcW5rq6HlHKaj811TVg3dqSQM12a07SHjkVjbU16EdpEEZeO9dFBErRjjtWO6hWFbunfNGAfSmJHJeNbPMBYDpXk+tL96vdvE8CvaN06V4n4ljEVw6+5rCqjops4bUF+Y0ugj/AEz8ak1Dbk0zQyPto+tYLc2lseteFx+7jr0TTBiEV554W5EQ9q9F08YgFejDY86e5U144gP0rh5RmZvrXZ+IW/dH6Vxbg72PvUzKiSQx/MK1LYcrWXCSDWlanMiClFA2dRp/+qqDWXAgOasWXENZPiSUrCfpWj2JicrfsuW571nQjdL+NJcTMzHJ70tlywrCO5ozf0lf34rql4hH0rmtGGZa6V+Ih9K6FsZM57XJgkhzRp92gUVmeKJtsh+tZdrdMOhNZS3NY7HZzXSNH1rlfEMm5GxU0U7uPvGqOqK7Rk0mhrc4TWR8zVyep8Zrq9cba7A1x+qy8mueR1ROw+GP3D+NFN+F/KEn0NFVHYwnue26Z981pVnaX3rQrYgcPrTxUdOFCBkgNKnWmUoOKYiwzYjNZDtmars8uImrJik3TY96qJEmdJY8WtUro/Oat2xxaCqMx/eVUhRLttxEKcZipogH7sfSmyjmsjVFywuCZRmt+CVdlcxacSCtmNyI6adhsi1mWNoWz6V4r8SYYXVyMZr1rVmYq3BrzHxtZ+bE/wAvNTJiR4fqMqrIynsazJJFOeaueLLeS0uWbBAzXPecxNYs3RoRyDzFx617n8LZFEEecdq8CtJM3CZ9a9r+HcrJDHt9qIPUmpse8acymJenSrcpXbXIWmpNGi89qvJqZYd66EznuXL4jY1O0nkiqE0/mIa0NG6CqjuSzfA/dVn3MWW/GrzttirNnu0D4Y1TGjO1GJgDXy5+1dp4h8SaXqgPNzbtE490bg/k36V9R6hdKwOK+XP2qfEOnaje2OkWbiW4sHZp5FOQpYY2fXjmlHVlxeovwU8YaTD4Wfw1qF1HbyxsxgMrAKwJzgH616hNoNnrGn52o+4ZOMH8RXxpLNJH6mpbfxBqlqCtrfXsA9I5mT+RrmqYNSd0z1aePcYqMkfQfiH4cafEzzSLHGM8l8KBXn2uS+GdDfZLdQzyKSAkR8zH5V5pfazfXn/H1eXVxj/nrKzfzNZzys3TinHCpbsznjE/hidpqvjy42NFpdqlup/jcAn64Fcnfaje30pku7qSZj/ePH5VU+Y9aULXRGnGOyOWdWc92OUljXafDLVrrQ/E1lqFjKY54yW+o9D7GuMTrW9oO5JROcjONv0remtTKWx+hXgHWbXxBoFrqtmwMcyfMvdGH3lP0NbOpD9zXyx8DPiMfCuo/Z70vJpdyQJlHJjbs6j+Y719RvdW19YRXdnPHPbyoGjkQ5DA0VafI/IwRhRw5uCa1YU2rVaFP3hPvVxeFrmRoVp/vD61saV9wZrGnPzitrSgCopsS3E1yMNbNx2rxLx5bMkruBXvOoRBoSPavL/Hum7oXwPWsKiubQdmeE6hP8xp3h1917+NJrto0Ny69s0nhtcXoHvXNHc6H8J7P4T5Mf0Fei2Y/cCvPfCC/Mn0Fei2gxCK9GGx58tzK8QfcNcmyHmus108EVgFV20MpIzwpDVoWGfOWqzL83FXdOXNwKEJnUWwxAK53xY+2JvpXSQjEIrlvF/3Wpy2FE4h3JJ+tXLD7wqmy81oadGdwrGO5qzo9DGX/Guhm4j/AArE0FORW3c8Rn6VutjE4LxUd0p+tZltGa1PEI3XOPeorWLis3uaLYsabCWfHNW7yzLRHin6amJRW81rvizjtSaBbniXjO3aGZuK891MnJr2f4had8rsFrx/VosMRiuaS1OuD0Ov+Fxyn4GimfDH5VbHvRVR2MpbnuOmfcJq+GrP03/VVcDVuZEoanKahzTlbikBNu4pQc1EGp6HmmAy7yIWrLtB+/rVvf8AUGsy3/1w+tXEzkdFGcWgqix/efjVwnFqtZ5b95+NOQRNaH7g+lMlbmkjb5RUcprM1RPZHM4FdBAo2dK5zTj/AKQK6e3+5QhsztSVcHKiuM8Q20ckbjbXbagM5rltZ+6aloR4P8QtKD7yE6V5hLb+XIVI6GvefGdusivxXjuu2/l3DEDvWUkaRZkRLiRfrXr/AMP5T5CD2ryRPvj616n4Bf8AdJUx3KnsesWC+ZGprRhh4qpoYzAtbiIAtdCOVlJhtXHvW1ow+UVjz8kfWk1LxZ4d8LWf2nXdVt7QAZCFsyN9EHJrSCJOxuRmL8K4nxdq+maHCbzVtSt7KEdDK+C3sB1P4V478Sv2j7qZZLHwbYm0TkfbbpQZD7qnQfU5rwjU9V1bXb59S1i/uL24Y/fmcsfw9B9K29i3uWkex/En4z/arWXTvC3mxhwVe9cbWx/sDt9TXgmu3DNNCjsWaXczEnJNXm61jeIWVbq1z3DfhWnIoR0KitSs/NV5AntU7sCKgkQMKyNCvIFzUWBnirBh5pVRVpWEQhQOtMepZDUJ4PWgCaxt2uJ9v8I5Y+1bcTBSAoH5VHp8H2ax+Zf3j/M3r7CpIxzkit4xshGnY300LDaoYV6x8Kvi9eeFM6dfWzXmnTNuKB8NEe5XPHPcV45GMn7tK8rLeKoONqA/nWj1jZkcqbPunwZ4t0HxRD5uk3yPJjLQP8si/Vf6ium/hr4M0nWbuxlintbiWCaNtyyRsVYH6ivdvh58cJlRLLxTGbiMYAu4x84/3h0b6jmsJUOsRHt9wf3n41vaMNyCuP03WdM1q2W80u9huoT3RskexHUH612Wif6pa52C3NK4X93XFeLbcPE/Hau4uP8AV1yfiJd0TVlI0Pn3xtZbJnYL3rB8OL/p4HvXd+N4AS9cXoCbdUx71zW943T909i8HL8y16FCNsQrhPBKZ2/Wu/C/ux9K7obHFLc5nxHMFzyKwftA21reKYy2a5pldO9J7lJ2LqPuNaekjM9Y1rkkV0GipmX8acSZM6JBiIfSuS8Wc7q7IriIfSuM8VH5jRPYcDlfK5rS0+PBqnjmtGxXisY7mrOg0NOlad5/qz9KqaGnyirmocQt9K6FsYHA62c3n4060Hy1Hqh3X1WbRflFZvcsvWH+uFdXaIGg/CuWs1xMtdXp/wDqx9Kb2CO5x3jmzDwPx2rwXxRbmG4cY719K+K4N8DfSvBvH9qFkZgK56iOimxnw2Y4b8aKT4dDarn60Uo7Clue5WHEPSrYaqdlxCKsZ963Mh5PHWgSD1qGQ4HU1XMgzTSuJs0VbNTIaoQPuq5H9aQCX7YgrPszmYfWrWpt+6qpp/Mwq4kSN+dsQL9KzQ370fWr122IlHtWbGf3w5705Dia8Z4pzDNQxNxVy2G+s2aIWzQiVeK6C2Py1nW8PzDitKNdq0IbK16Mg1y2tr8prqbw8GuZ1n7rUMk838UD5XryDxQuJWr2PxQvyvXj3iviVvrWUkaQOZU/OPrXqHgDlI68uX/WD61tQ+P7bQIvJs7f7VdLxljhFP8AM1NKEpPQuex9P6MI47QSSuscajLMxwAPcmuX8afGLwX4ejeCC6Oq3gyPKteVB93PH5Zr5h8TeOvEviLK6jqUrQfwwIdkY/4COv41zm4seea9CNBdTnseo+L/AI2+K9XZ49PePSbc5wIBmTHu55/LFeeLe3V/qDzXlxLPK6nc8jlmPHqaolTjnrU2nDF2vOOtbxSWw0ki4kUc6GOTr2NVmW4t2ChRLD6jqo9xViAHzCwPTvUc8zuSo4BwtWMZuzMF461zniqTdqMEan7q/wA634+bjHvXM6+fM1uTafuYAIrOq/dBDSJFHHNRmZl6g1bKttHfjr0qJlHcH34rAsrGf2NNLyHoDVnCdv5GncDsf++aBFLEh61e0Wz86czSj93GeB/eNMVGkkWKONizHA7V0EMSwxLCg4Ax9T61UI3YMGG4GlSFgBkDB75qVBtoCKzDIyfet0SN8+JPlRTK/ogz/wDWqGGOZrmW4nAiV8YGc4Aq2o2ZUYFZmtTPLIthb5LtzIR2FEn3AvxSDdw2avW1xs71l2dutvCF56cmpt350J2HY6/w/wCIdQ0u5S40+8mtpR0ZGI/Ajv8AjXu/w4+OxhMVp4osw6EgfarYYYe7J3/D8q+Xo59vf9a0bO929WNNqM/iRDjY/QvSNa0rXtLW/wBHvoby3b+KNs4PoR1B9jWNrw/dtXxl4V8Y6x4fvlvNH1CW0l6Nsbhx6MOhH1r2Tw58cY7+NLXxJZqjkY+1Ww4+rJ2/D8q5amGkvh1Gpdy941X79cJoi/8AE3/Gu38SXlpqNobqxuI7iFxkOjZH/wBauL0TC6uS3rXnSVpanRH4T2jwJHlFNd9txH+FcJ4Huo44UHFdjLfoEPI6V2RehyNamB4gQsx4zzXPz27H+GtnV9QQy/eHWs+S6U9xUvcdivaWrhvu10OhwENn3rES7RT1FXbLVI4m+8B+NNNCcWdbLgJjPauK8SoGlxu71oXWuRqhO8dPWuP1jW45JuHHWiTVioxZMLdd3LVftEjUda5l9XjH8Y/Omf2/Gv8AGPzrNNItps9N0mWKOPrRqV3F5LcjpXndv4sijGDIPzqrqvjCHyyolB/GtOdGfIzUvZoTeE8VYguolHavO5fEStIWMg/OmHxMi/8ALQfnUcyL5Gep2l5GbhQCK6/THDRivDPD/iNZ9SSPd1r2Xw5P5kCnPanzXDlsSeIh+4b6V4Z8RAPnr3HxI2LdvpXhHxDk+dhWVQ0huYHhK+FuWXdjrRXNxzPFKSpxRUJmjjdn1Ha8RDmpt1VYMiJec04yEdq3OYmfkVXZeakRy1DAdauJEh0DYq5G9ZfnbWwBVmKdqTGmLqkny4qPSuZhUWpSliBUujcyLVwIkbF+2EH0rJjk/fitDVH2qawkucXH3aUyom8kox1rS06QEjmucS5Y/wAP6Vp6fMeKzZpE7CzG4A1dK/LWZpcuUFae7KURGzOvehrm9X+61dJeng1zOsN8pqiDgfFI/dt9K8Z8W/61q9k8VN+7evGvFv8ArW+tZyLgcZq9w1vaMVOGbgH09a5iJS6bjySSSa2PELlj5efurnH1rMth/o6H1Fd1CHLBDk7sAnFPSP1p45OPapUKkY/Wt7EkJXHvTrZWFynQZOKlKdO5HNNZgro3OcjBp2AnaIqxZW6k/wCf1qsnPzVYZvvdehOahAwlMBtou67wTxk5rkz+8vbmTr8/FdQhIjlkDEFQTXK2XKSN6sTWNXoOJcjbIxQcg0yLrTpDzWJYClPAPSmClRWmmSGMfM5xnHSgC/pEHDXbjn7qf1NXwvfnPehVVQsSD5UAUVMF4rpirIgiIpy8DpTiv5012EKF3wFAyTTTsIjvp/s8QYDzJX+VF9TUdhYtCrPJ88znLtS2MTTym8lBGRiND1VfX61oIOQT+neluwIPLPI6c85pjR9farcpGD79xUJAwT0oGV3XBpBu/Gpm6dVPuOajxwR1NIBFlkU/KxpUurnftSTb6n0qJyfuryxNI5EceAST1Jp3A6PSPFV5peBbXEnzff3NkN9R0rt/DHiGHUm+0R/JKuPMT09x7V4xJJuI69a1fC+qNp2qwzhvkyFkHqp61z16aqLzHB8rPpvQvEi26D58Vr3HjQFMKSTXmtq3ygg5BHFWdxrzlNmrgjq5vEzSOWbJqJvEjdga5djSZo5mHKjopPEcx6D9aqS+Irr+E4/GsZs1DJmndhyo07rxBfSLt83ArJn1O5JJ801FJmq0qmpuykkSSX9w3/LVvzqB7uY9ZG/Oo2Wm+XmgYpnkPV2/OopJGPc/nViO0kfotOOny9waAM9mNJuNaS6XI3c1PHorHqTTuFmHhBj/AGzFX0Z4S/49U+leE+GdK8vV429K968Lx7bdB7VpAymtR3iptts30rwLx/Lmdh717v4vbFs30r578dSZvGHvU1AprU5Fhuc4oqa1Xc3vRWaNWfREdw+xfmp32iX1qrDF8oy1SMvHXFdZx3LtrNITy1XdxI61kWow33zWpCARTiRIruGMnWrECt71JFCrS7feti3s1VPu0mUjnNRDBx1q/oQ+cUmrRbZTxU+hr89XAiW5Lqx4NYUTZnPArb1c4BrBt3HntUzKiaMbEY4rRsmIrNjkUkVchk9KybNUdJp9xjArbil3JXJWUp3jmuks2ygqogxt83BrmNYb71dLfdDXL6v0aqIZwfig/I1ePeLf9Yx7V694oPyNXi/j2XyrWZuhPyj8anlu0ios8+vpPOlkb+92qpZ/6lV9CRUjMN/tVaJ9szL/ALefzr0tg6FwDqcipYx8vC5HemLjH8NPX7vOTn1OPyqh9B/y/T+lRShd27uDT87T9OntURbKngZz3oYicnjJPWoiV8s5qV5DsDYwBz061Xlz06c0wIbpwum3DcghTjFczY8Q10Orfu9HuSO45rm7Y4jArCq9RxLcfLiiQ4NEfSmOTmsihxYba0dAg4ku2/3U/qaylVpGWJRlmOBXTxxrb2yW69FFaU1d3E2Igy/41YU8cmoUX8qlbpzWyJF3DFZ8/wDplz5C58iM5kOMgnstSahOyKqQgmaQ4Uf59Kks4Vt4VTnJ5Y+ppMZbjAxheg9DkU924Jzn05pqHB/lgc0zdkY5568UwBstgDNQzMEHU/4VM3TccfnWRf3H78KOOaTYF123Ed/rRK4VNx5wKYTwuDnikVvMk/6Zoefc0CEiVowZZVO89vQVVnkyfSpbqXJ/iH+NVcZ5NSxkOdz1IMq350xx84+lOdvmXPpUjPdPB7tfaDYzjktEufqOP6Vum2cDlazvgjDHeeDrUqwYxu6MPQ7icfkRXe32nhYC22vLqRtJm0XdHGuoXrTN6+1Lq7rDIwz0rDN8PM27qSVwbNwbW6VbtdPM3OKzdOkMpHfmu70OzDQg47VXKK5yt7pvloW21z12wRyteka9brHbMeK8r1qUi7cKaXKVca0mX61fsIfNkVcZzWFAzvLXY+GrRmlj4zVqAnI2tO0kGMErUl5pqoucV1Fpa7LYHbWL4hlMSHtSlAIyMeK1jq0lumKy7e5lc8VehaUsBzUqBo5o1fD9qPtynHevWdBTEI+leaeF4JGuVY5616lpSbIB9K1jGyOebuzE8aNi3f6V87+NWzfP9a+gfHD/AOjv9K+d/F77r5/rWVQqmZWm/NNt+tFT+G4fPvCuM4BooitC29T3kyInGarzXEePv80kkUjdFzVZrCZmzXRB3RxMt2cytJwSa27dvlrG0yxkD9DXR2dkxA4NWgY/Tsmeuhh4WsyztGSTOMVqeXtTkipYI57W2/flR61e0GLjNQXVqstzuZu9belxwxRHntVxIerMbW1O1q5uCOTzWOO9dZrMsHPSsi2mg54HWs5q7LiV4oZc960LeKT0NILqJfSj+0o171HKUmzUsYn3rn1rpbQYUVxUWrJ5igNXT6XeLIg5zVJIdy3fHg1y+rng10t62UzXL6ueDVCZwPik/I1eCfFC6xdw2in1kYfoP617x4pPyNXzR42vBeeJryRGyiP5a/hx/OtKUbyuNGOXqpK2289nHb2qWTIqleyYZJAc7T2rpbKRtx8rgZP0p3fJAP1PNQQMCgbjkU9jtHKgDuepqwBmwMc8dM9qbjcp3NjHT6U1Tl+T+NT/AHU7jjpjNAiT5mjGcEHsKhlbCj0HNOUqUXkg+vaopME89B1pgVNfb/iSyHbyzDmuft/uit/xKf8AiUfiOMdK56H7orCpuNFpWpjmkU0hyzBV5LHArMo0vD0Akma6k+7Hwv1rZY7j1+tQ28S21pHCuMj72O5qVRxk10RVkSSDg4/OknmWONndgFHXNJuXPNeh/CX4W2vje3ub7Xru5sNLTC27xYBlkz79VFEpKKuCR5lp0bOpvJsbpB8in+Fe3+NWo90kqRoC7MQFAPJJr6Nt/gr4bsdPk0/UriS8Dq8kepwMY5IhkBVKElT1x7+1ZXgf4O3GhfEW31HUL2DUNBskN2kwG0swOERkPQ554JHFZKtErlZn2/whNpH4buL8l5HWSfVYMnCjgxoSO5zg4965/wCNPgu08KrYajp6CGC+nl3RljujJO5UHYKoGBxn3Pb6WFv5zNc3OCd/mMD3fsPoo/XNeNftNRTXfhm1mjQN9hu90uOyMCAfzIH41hGrJzRo4JRPBLyQBDlRj/ZrAaUyXg5PBrSvZMRHtx2rGtGzclveuuTMTakYhAAOTwBTj+7jCDnjqKijO6UMPuoOnqaSSVd5x8tMBpG5vvGl2qM80AknkZFLtXBakBWkyDUV0fmX6VJcN83FRXPIB9qljPcf2WLppZdW09iSqrHMB6ckGva9dVUtTx2r50/Zd1D7P8S47FjhL+2kix/tAbh/6Ca+jvF6GGAj2rkqxuxpnkfiI5neuehjLTVvawQ0z59aoWUW6bj1rOKsF7nS+GLEyBOO9eoaNp5W2Hy9q5bwTZhmhUivWrDTwtqPl7Vqohc8z8XRmO3ZSO1ePanHuun+te7fEi1MNmWA6CvELwZnc+9Q0NMr2EG6UDHevUPBmm+Y6/L0ArgtFi3Trx3r2PwBbKZBx6VUUJs3Tpu20+72rzrxvG0MjJXt8tqv2fG3tXkfxRtwjlh61TQJnG6TFu5roLO3y3SsnRV+UV0tmvH4VCQNnT+FrEbUfbXbxJ5cB+lYHhKMfZh9K6G4bZbt9KpiOF8cS/6PIPavnvxS+b6T617j4zuQyyrn1rwjxIc3kn1rknua00Xvh1H5mqSZHG00Vb+Fce7UJW9j/Kitaa90U3qe7xw2q9SKfi1X0rg5vETRrnLH6VRl8VSH7quatTijn5GemJc28Z42ipxqkCD7wryqDWtQum/dxNitS2k1CUhWyK0TutA5Dvm12FT94VHJrvmL8rcVx50+9c8yGtfT9JkMXzM2ay9prYrlLE+rlHyWpy+I1jiPzmnxaCkkZLDNJc+H0S1Ztv6VpZ2uLlRz2q+IJZnITcRUVrqE5ThWqS4so0foKt2sMSxjiuSpOSZVkiqb67bopp8ZvZT1xV1Fj3YCitWwt0YgkYrLnl3GkZdpY3TMGLnNdfoDSRKokJqS0slKAgU2YfZ3rSnPUpw0N6WQNFXOaueGq9a3QdMZrN1Y8GuoxZ5j8S9QXTdBvb0nBjjO3/ePA/U18vyMzMzE5JOSfWvdv2i7tofDkFupx9ougD9ACf8ACvA3kwMV00lZXHEinmZDhgRmq0giYE7jn0Bq/J5cqkMAeKy7q1kRi0LE+xq5FmzZN+5j/wB0VMeTkfiOxqlZMfs6cYO0Zq2hBq0IkiA9/rjNOyM/w/gcU1SMZPbvn+tJnPcH6j+tUA9WxH6DPOaax5A79s9qReAcYGT0PShhtI7Z9aQil4nb/iWd+2Oa52I/KK3/ABV/x5Lj1rnoj8tY1PiGiypq9okHm3RmYfLH/Os5Twa6LTITb2KKeGb5j+NEFdjLG7LGnbjnP5UxfWieZIYWd+mK1AjvJmULFDjzH4B7KPWvUvAXxBGk+GLbQ7yd44bTCxMFLZXJPYdea8vslZFMkyYkfkj0HYVOTH0qZRUlqCdj2/V/jJpTWcFpbwX8iB90rbAu4AcAc1Dqnx2R4LaDTtBkEcRDSCacfvGHTOB0rxSTYVJBzg1Gp2jdjIPNR7CBXOz1XUfjrr80Ijt9NtrfjAPmM+Tnk9q5bW/iT4j1ayuLO6+xmK4Qxy/uskg8dycGuPlZSvoe9VnZlX1pqlBdBOb7lS/l2xFBnp3NUrN9rFqkvmDBm/AVBZYMqqemcn6UPck2l3Jbj+8Tk/WnRR7+W9qI/LZdzflUjXEYGFHerGPVdieoqGQrt60jSbgMflTZPu4brTEVJuW+lOf5oxTJTg9KA3ygVAzofhjqEmj/ABB0LUl4EN9Fu/3SwB/Q19s/EawH2NmX04r4Ssn8qWOZTgowYfgc1+gHipln8O203XzLZG/NQayqID5w1pTHO2fWmaMoaYfWr3ixFV2K+pql4dX98PrWCGeteB4R5sPHavX7OIfZR9K8r8Dr++j+gr1qz4tR9K0JOA+JkCtYOPavny8hxM/+8a+iviS3+hSfSvA72P52OOpqJFId4fT98v1r2fwBH8wNeQ+H4/8ASU+te0eAY8KDVLYTO8lX9x+FeP8AxZwA31r2Gc4h/CvGfioS8u0f3qYI5LSOFFdJZHiue02MqororBTkfUUgZ6P4TT/RR9K0dYYpav24qt4VT/Rl+lW/EKf6G30oYI8V8YXn7yVc+teS6026Z2969H8c7o7qQfWvNdUPzGuKW50R2Os+Ea5uZT9aKPhE2Lmb8aK6KfwmU9zsr+whVTwKy7fT4vtOCM1qztJIOhplvEyuGI5riUxWudFoOjw7Qdg/Kt9dNij+YKKo6Bcp5YB4raluE2cGuqnVVgkil5Kl8ACrUI2Rn1qkJv3hwasqxMZNStZE9DV0lfN4Nad/ZA2LDHaqHh8ZIrqLiMG06dq7VsQeN67EYbllPHNUxLtjFbvjmERuWHXNci8x2gVw1V7w7mlBcAuMmug0ydSy81xkT/PmtSyumUjDHNYtFRkelWEyeV17Vla/cKqlqy9O1B+hJql4hvGaFhntTgtTbnVi3pGoBmxu71oag4eHcK880nUjHclWbvXXw3izW+N3au1HNI8S/aVz/ZumN2Fyw/HbXhVx03KfrXt37SWowiLT9LwGmaQ3BP8AdUDaPzyfyrxJsrkgZHcV1U/hHHYgWbaetJcXDCPMah/UUsiJJkhtrehqs0Myv8pU/jVMo0LOQyQq23BI5FWlNU7bcsYVsZ74qyrcVSEWFY+vOPzpQefT6cVEp43H8eacDgZ5/lTBEgOQ319KcxGB3H1qJDh+3P4U4njPvTAz/E3Nitc7Ga6HxHzYj61zaVhU3BGlpcP2i6SPGVzlvoK6Njk4waytCj8u2aZuGc4X6VpIec9quCshkmRj+VZqyfbdRG1S0EBycfxNSazdMoFvCf3knHHYVNp8Qt7dUVevWq3dgLXnMzH92R25PtRJ5jMduzgev41EWOTyevINKT83I/KmAjhtpzJtHcYph3KcGVyPbApzvxg/NUO444zjuDSEJN03bmIPUVVmK5wN303VM7Lx2Peq0rdeRQxFO7bjHvSaa6pPuboBTLpsml01d8p6Y75rPqNGkZHmOI0IHrU0dq+MsamikjRMLjileX5cZrQY1Y1QZzTZmyvrzSklsc96huWAx0oArygl6cqk4pokAcHtmtCB7ZkxwCKSVxMrplVPFfeWpXgfwDpMuc79Ogb84xXwnOyDIXuK+2LuCZPh5olu3Lpplup+ojWsqo0eRa6fOlbrjNHh6E+eOO9a8+jzyH7tbHhzw84dSy965luWztPA8f75ePSvUoOLYfSuI8Laf5Mo4ruUXEIHtWpmef8AxKb/AEST6V4neRnmvdvHdqbiJ1rzW68Pknoah7jRh+G4CbheO9exeBo9sa1xeh6GI23c16N4VtfKjWqQmb92cQn6V418RfnvAP8Aar2W8XMJ+lea+J9PS4veVzzTGjibGI4HFbunQncnHetG10lFx8la1rYKjJ8o61N0OzOo8NJtt0+lW9eTNo30o0mPZEtSa1/x6n6UPYR4B8RoNsjt7mvJ9TPzmvafiTGNjmvFNV/1jVxz3N4vQ6z4SN/pc30P8qKh+E7f6bN9D/Kit6fwmc9z1+PTSwzt4qK601ohu2Hiu1s4Yym3aKr6lbrsI4IrzZG7iji4bgwsAOMVc/tBgvzNSXdoA5Kisu6t5y2ArD6VMJSTMHFmxbXayNkVrxMWhrndHs7gsCQTXUR28iwLkV20tWQ0b3hxeFrqbg4ta5zw+uAtb98cWv4V6K2M0eY+P2yTj1riZ0IxXc+LYXnn2qM81hTaVIRnbzXBWfvFqJhRcVbgViwq7Bok7uPlOK2LXQXXHBrOzDlINOjbFQa4mIWz6V0VtprIMYrC8TwtHE2c1pGIzzW9uTb3pcHAzXSaJqweMAtXHa6f3r/WqWn6qLRXeV8IilifYVuEkcJ8cdS+2+PrzD5W3SOFfbjJ/U1xCOGWjxBqUmpavdXjnLTzNIfxNV4jjFdkdFYSQtzLbxsQ/J9u1UZdQCn90n4mrF5GrEkjrWfJCATRK4zQ0iXfE5Y5O/vWgGJP+FZWlYUOo45FXwxIHJFOOwiz5nygYp+7nrVcMeh//XT1OWH1qxkynDK2amYjHvVYt8pI7VMGDRg8UIRR1z5rJs9q5yFTJIqL1Y4FdFrPNi49u/WsrQot90ZTyEH6mspq8kM3Y1EcSRL0UYourhbe3MjHtxmlHc1h38zXt2IYydgP5mrbsgJ9Liku7l7qUZz09q1yAD90jHvUNnEsMAVVNK7YJwx/GhaAPLADg9DwD3prP8xwcVE+c8/gRQfvHuBTEK7Y69fWmE+v50jNxkEEd6iZvfPtQASNgdAapzOcdKllaqkzcVLYiGY06y35+WonNXtNXCBsZFQldjLcWQPnzViMbgPl4oAXGSufSpPur7VqhhIyoozwKy7q4yxxUt7N8p5rMOZGxUSYhzzMTUtuZMg84qSC24BYVaVAo6DikkwFjbd16ivvyVVm8LaX6NZQn/xwV8Axn97jivuvw7fef4D8OSP959Ntyfr5a1jXdkVFajE05W6JmtzSNNKgHy8VpaJZrKgYrW+tmETIWuSLNWUdLt/Lf7tbg+7WfacORWh2rojsYvc5/XrXzs9K5+bSwTXSarNh8e9Zjy5YVlJ6mkVoQ2Wmqq10GkwCNRiqEDfJWvYfcq4MmSHXn+qb6VxWpKjXfNdfqjbYH+lecavdlb1vmpzHBGzEIwatxBDImK5W2vSzj5q3dOdnnTrUJltHYWXEa1HrTf6Oaks+Ilqnr74gNaPYyPHviU37p68Q1Y/O1ez/ABKk/cvXiuqH5jXNM1jsdL8KmxezfSiovhaf9Nn+lFaU37pMtz6Wtp0CcMM/Woru4jKnkfnXy1F8RPEqDC3ZpX+IXiWTremsFR8i+Y+loIknl7dfWtm20mCQfMq5r5WtPiF4jhORdZPvV+P4q+K4z8lwgP0qlSt0Fc+rrLRYExgLU97YxJGBxXytB8YvGCY/fxn8Klm+L/i6dcNNEPoK1irCZ9SaYqpKBkfnWrfsvk43Dp618gW/xU8VxSb/ALQjH3FW5vi94tmXaZYRx2Bro51Yy5GfQ9/FG9zyV601raI/3a+bv+FleJi+55o2/Cnt8TfEzDiWJfwrBq7NErI+mtOtISwHy1qiziX0r5Xtfin4ohORJET7g1Yk+LfiyQY82FfoDS5Rn03JbxgnkVyHjSGP7K/I6V4ePil4rI+aeM/gaoah458RXylZbhQD2FUkLlLviDAnkGRwa898dXrWmjyqjYaYiPj071syz3lwxaSXJPWuL+ILsJra2ds4Uuf5VpBXkS42Rx6qWbcamXkZp5Ucbaa3yiuokZOcjtVCU81fkxj8KpTr81JgS2Py5PrV5GXjnms60OH/AAqfO35s57U1sBeB59eaUEZyOagiYEd6eWGcdKoCSRvl9aktH3Q7TnjjFQscgdKS1bbI68880AJqx/0SRfaodFi8uzDHq53VPer5iGPkbuKJZUt4Cx4VRgCp63Ar6xd+XF5MbfM3X2FQaPDg+Y3FUQWubgu/VjWvbqqx/hSWruIt7wR3FRlj3+YUwy88jikVh1B6dqsY8HGOc+1MLfOSDg00tn2IpM9m60gEcn6Go3P94c+oodjjHUUxm98/WgRGzcdaqytU8zfSqshqJCI26VqaP/qcHpniso1sWBC26djilDcaL3HHQc1FdSAA5xTSxznNUbuUnitGxkNzIXOB0qWyjXOWqso3NWjbRgoKhbiRYCrxjFRSt6CpioXj361Ulb5uapjFh/1tfZng+9VvA3hUFh/yDoB/44BXxjAf39fTXgiz1W58G6LMkxCC0j8segArmrxco6FwTbPpXwwYmtVO5enrW5O0Swn5h09a+frHWfElggRZlYD1p134t8TupUzIo9qxUGjTkZ7XbzRmY4YfnVuWaNUPzr09a+d18TeIoW3faQfrRceNPELIV89B71qloQ6bPVtf1AJPgOvX1rOivt7f6xfzrx6813WJnLyXWTVca7qiHi5FZOm2y0rH0BZ3A8sZkXr610WnyJ5fLr+dfMK+LNZjGBcCrEXxB8QQjaLhSPerjFomUbn0drM0Ytn/AHi/nXlOtzK16/7xevrXn9/4/wBeuYyjTqo9q5+fXNSkYs1ySTRKLYRjY9a01laTmZfzrr9DaPz1/eKfxr5vTXNRhfclwauQ+NNcgO6OcA0lTZTaPriCSIRL+8Xp61keI7iIRH96n5181j4meJlTb5yn3qhdeOvEV1nzbnNXyMysdx8SbmIxsFkU/jXj2pMCx5FXL6+vr5y085P41TNoG+81Q6LZadjo/hYR9vm5HT+lFZGmmSwkL282wnriihUWluDOAGp04anXtEfgHQGP/Hon5VMPh1oDH/j1X8q19mzH2qPFV1OpBqIr2xPhroJH/HstX7P4Y+H3YbrVfypezY/aI8ITUakXUvevpOy+Evhl1GbJPyp0vwj8M+cB9kTHoBU8rBzPm3+0vej+0/evrfQfhD4R2jdpkLcd1zSeIPg34QMZaPT4k/3VxTcGL2nkfJP9p+9L/anvXv0vwj0AXDKlvx9KU/CXQgc/Z1/KpsXc8B/tQ+v604aqfX9a+jdP+F3hwECSxib6rWzB8KfCbDnToP8AvmpbKR8tjVj/AHqcNWb+9X1FN8JPCu0kWEQ/CuO8TfDHQLcOYoFUY7CmrsHKx4nHrDD+KuX8TXbXeptIxzhQor0jVPCtlbzMsfQGvLdS2/bpz/CHYD8DW1JakOVyFeme1NlXkEUBx+NMlmA4GM10CEdgM1Tu2PJ6VId7Ekc1HcIxX5uKlgQWTH7Uua0HUr9KzYjsmT/erXJynNKIhkTc1ODmqy8NUqt61aGTZpm7bKrUKevFRytk0MC2Tl/esfVbgzTeWp+Vf1NW7268q1GPvuMD6etZlrHvfNRJ9ALVjHt6itFduagiAXgipMAjg1SQDm+6e+Kh5DH3zTwpAyKaMdD1pgD469+abI/yevWkLYO01Bv/AIe1AhVbikZ+aQn5RUb0hDJGqBzzUjVEetZsAA3MF9TWvbDC5PQVlQLunUVoSS+Wm0GnDuUPmmHQGqz7W571Ez7jzQGIxTuIsQRjNaCAKoA7mqdkpblhxVlW+b2FUgQ6Z9q1SLbs0tzJk4qJT1zUtjJIuJM19AeDvHS6f4N0uz4zDbhOvpXz/FzX2X8EPh1oer/C/QNQvdPilluLYszMvJ+dqxqy5UaU3ZnnNz8QGbOMfnWbceN5n6MPzr6Yi+EHhNh/yC7f/viorv4PeFAh26bAD/u1gqr7GrkfLk3i64Y/f/Wqsvii4b/lp+tfUEXwb8Ks+TYRf981dX4N+EfL+bTID/wGtOZ2MvaHyW/iKc/x1G2vTH+P9a+sm+D/AIR5H9lwflUP/Cm/CJOf7Pi/KoVV9i7nygdclPV/1qNtak/vfrX1m3wf8Ikhf7PhA/3asQ/B7wbCmV02At7rmrTbM3UsfIJ1h/7360xtYb+9X1brvwg8KSREx2MMbf7K4rkZfg9ou44jTH0pSnYqMm+h8+nV2/vUw6u396voNPgxobN80Oa1bD4L+H8gfZUP1FYuvboaqFz5lOsNn71NOryf3v1r62i+DfhpI/m022b6rWL4i+FPhuGFimm26fRaFXb6CcbHzEdak/vUw61L/ert/GnhHTLCZhBGq89q4u402BOmK257GXMiL+25f71FWtH0e0vJmSSTZiipddIpJs+hbdfmFaMMLt0U0yzVdw+UflW9YKvHyj8q2bOdIp29lI2PlNa9jp7KQSprTtFXA+UflWnCox0H5VHMy1Egs4tqjjFK65nFXO1Vz/x8U4kyOh0SP5R9Kfq0e5DUmi/6sfSn6n90/StJbGaOXjsQ0rE06TThjir0X3mqU9K50dPQyBY7TUqIVPWrslRADd0FaJXM3KxGFLA9TXI+MID5LnaelegW6rj7o/KuX8ZgfZn4HStFFIzlJnzn4lby5Z2PYE14XOwZ2LHkkmvb/HPEeoY4/dv/ACNeFXVVDqOIyRWHI5FQPu/u1ZgJyKmcDd0HWtLFlSB5AeEzTNQk9etXP4vxrJvz++b60nogK+ec1tIcoPesTtWzbf8AHuv0FRTAeVxikB69aefuimD7prQB4aoZGy2Kc3Q1BP8A6t/900mwKd1KZpyf4Rwv0q3boEQZH4iqUP3vwrQtun5fzpRETKTn1p4IAHy4qHvUsPb6VQxQRg4P51C8nUdz0qV/9W31/pVWTv8AX+lAgds9ab9fzpB0/Kk/5Z/iKBCtUTnipG+6ahbrSYDG61Gae3WmdqhjJ7JfnZ/TgU6Vtzc0W3/HsfrUa9RTWwD44WboKsrbKvzSNjFT24G0cVBMSZueaqwEqsWAWPhfWiVwi7VqROIxjiqTfepsY05ZqdtwtOWlf+lQJC2x+cCv0e/Z/s0i+DPhMY66bG358/1r834f9aPrX6U/A/8A5I74T/7BMH/oIrnrvRGkNztAqrUF1tK4oJqvMTWECpMdFGuM0+WREj61CCdtVbv/AFRro6GHUinv4lJAIzVN785+Uis+f/XtTogN3SuZysbpXL6XDOR81aEA3JyaoWoHHArVhHyCoVVlezRn6hC0g2jNUFsFHWugnHy1k3ZPPJrCpNtm8IoiSCGPripUuLeI9RWNeO/95vzrB1CSTn94351lzGnKdjea1bRKf3i/nXE+LdejeFljYH8a5zW5pcf61+v941z967spyzHjua6qTuznraI4vx5ceZIzeprz+7fOa7Lxr/WuHue9dU9jmiV1neF9yNg0VBJ3orFpM2R//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g;base64,%20/9j/4AAQSkZJRgABAQEAYABgAAD/2wBDAAUDBAQEAwUEBAQFBQUGBwwIBwcHBw8LCwkMEQ8SEhEPERETFhwXExQaFRERGCEYGh0dHx8fExciJCIeJBweHx7/2wBDAQUFBQcGBw4ICA4eFBEUHh4eHh4eHh4eHh4eHh4eHh4eHh4eHh4eHh4eHh4eHh4eHh4eHh4eHh4eHh4eHh4eHh7/wAARCAFaAg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R122n4VwWvDN8B716HdLi1P0rz7WBnUQPelV+Exp/EaVgv7sfSo79eDVqxX92PpUd+vBrHobdTIC81Ii0oXmpUWoLBAc1oWq9KqRr81aVqvSriTIldfmWt/RF5WsVl/eqK6HRV6V0ROaW5NqxxGa5iM5vPxrptZ/1ZrnLRd12TU1CoF+5/1B9MV514uGHJr0e6XEB+lec+MT+8xUIs8+1bqfrXP3S8muh1McmsK7HJrGZrEyp6qP1q5c96ov1rE1Re0M/wDEwT617r4MbECfSvCtC/5CMf1r3Pwb/qE+lOD1M6p2SScU7zKrg8Up6Vtc5yVpKTcDVSSTmnRNk1cWS0W15mWum0tflFczb83ArqtNX5K3jsR1INXPyGuY/wCWjV0etttRq5XzRubnvSlIaRK1NyajMtAkFJNBYm8xgasW0haYCqYbJFWrIZuadkxXaOhtYsoKg1BQgJrQshiMVna23ytTcUUpNGaJhR5me9UcnHWjcwrL2ZaqMumlAzVNZmzVuwk8xqn2ZXtRWjbHSovL5raEIKdO1ULhAjUnTaLVRFfy+KgnVR1Aq4SNtZuoS7VNQ0WpFW4SHntVGZUHRhVHUNQ2E/NWHea1tz8361k2aI3pJtlNW9XOM1xtx4iAP36saPqyXcuOvNTzDOyS43DrT1m96NOtVljBFWjZMvaqC5X3kiopPrV4WremKbJanFAXMuT3NV3ZfWtCe0aqE9o1ILlaRl9aryMvrTpreQdzVV4pB3oHcSR1qvJItPaP1phhU+tJjIJJFqB3WrT249TUD2496VxlSSRfSq8kg9KuvB7GoHgH900XHYoySCq8klX3t/8AZNV5IP8AZouFihJJUEklX3g/2ageA/3KLhYos5oqy0Lf3f0op3Cx9V3y4tT9K891EbtTH1r0XVOLU/SvP7hd2qfjXfV2POpfEa1kvyCor5eDVu0X5Kivl4rPoa9TICc1Iq08Jz0qRVqLF3Gxr8wrTtF6VThX5q1LRelXEiTF25nFdHo64WsKNf8ASK6TSlwldEdjne5W1j7prF0+PMzH3rb1j7prJsPvn61nMuCJ79f3BrzPxdzO1em6g37g/SvM/Ff+tNSijg9THLVg3feug1PvWDeDrWMjWJj3J61SYc1euR1qmRzWJqi1ovGoR/Wvc/BnMCfSvDdH/wCP+P617l4L/wCPdPpTjuZ1TrVHFJIcCpB0qCc1sjnuV3bJqa3+8KqnO+rdsPmFXFEtl+zGbiur08fu/wAK5bTlzPXW2YxD+FdC2IRi+I2xG1caHOSfeut8Tt+6auOTk1lPcpEhkzSrIaaiZp4j5qCizA2WFaWmrmes+1UZz2rV0oZkzW0WZs6S1GIqxPEEm0HmtuJsR4XBYDpmuW8QTlo9xUqehU9jVSdkNGesnAqRWBFZyy1MktYcxXKXQAauaSvzVQhbKn6VqaQvIrWDuQzbAxGfpWHqbkPW4/ERrmdWlAm61UmCF8ziszUmypp73FU7yXcprF2saRbucrrPVq5LVM88mus1g8muS1TvXFPc7YHO3X3jzW34L/4+efWsS5++a1/CZ23GfeoirsuWiPadAC+Qv0rUYLWBoM2IF+lapnrsVPQ5HVLQjDdKZLBxVuwUOoNS3UeEzTdJgqpjtbKxqN7BWFTmTDkU5ZhWbgaKaMyXSwe1VZdJX0re81TSqA9Tylc5y0mlp6VA+mqO1dZNCvcVUkgRvak4lKRy8lio/hqu9mo/hrp5bUc4NU5bU+lTylKRzz2yj+EVE1vH/dFbctt7VUlhxU2HzGYbaM/w1E1mh/hFaDJimNgUWHzGY9kv90VA9l/s1quy1Gzr60WHcxnsv9mitYlT6UUWC57tqxX7MfmHSuCYA6meRVHUfHdpJB8k6nj1rnrXxLFLeGTzBiu6pJHBTi7npdqvy1HdrxXO2PiKEoP3gqeXXIm/jFTfQrqXtnNPC1mRarEx+8KtR6hC38QqSi/AnzCtK1T+VZdrdQkjkVr2k0R/irSJMiS3TM5+tdJpy4j/AArAsmRpuD3rpLEDyuvato7HP1MnWz8hrHsWOT9a2Nd+6ax7Dp+NZT3NqexPfEmA/SvOvFQ+c16Pdj9yfpXnfiwYc1KGzhNRXrWDeDrXQajjJrn709azkXExrvvVJutXLzqapHrWDNUW9H/5CEf1r3PwUP3CV4TpB/4mEX1r3bwWf9GT6U47kVTsTgCqlwwqaRvlqjMea3SOYYrZer1ovzVQjHzVpWK859quJLNPSlzL+NdTbjEH4VzmjJ8/410yDEH4VutiUct4pb921covQV0fjCZYomY/lXjHizxhNa2880ExZIeogGQB7tjGa56krM2p03PY9HMixruYhV7knAH41i6t4w0DS5Ql3fqpJwAAW/lmvGNR8ValdxeXPcSHeTlfNJGOvPP9K5jWNVaS7Am8xYI8Aru6ntzWHtVc7YYPS8melat8Wbv/AISHy9OKJAnymCRc+b757ZrPg+Jl9NrEl5D5bz+TsRJNwWEqGJZRnqT3+lefs8eoWXzM8MkboN6hT9T9ABT7eFLp0XT2aa63fN5kKgH3DAZB/DFP2j7myw8LbHpOnfE3xjpkct9capHEZn8yJZF3pI7nLIV7AAcAYxVrWPjB4jfMqeGbO5hcl8Q3h3Zxz2IrjbfTWuNPex1KKPKY/eMMAHIBAPft0rGsriXT7tI2UR7yVhcH5CVJwpHtTVVvQJYWHY9Hsvi7BcY+1aebCVBueKU5Bx1G7jHHcg10ul/EzwrdTrGt7KAwHzmB9in0LY4/lXgV3DHqCNJGoN3ny54n4U/gOg/SpLa+i0pLGG18tLl7rYQjlgV4xuJOOvQYwcU7u+hlLDxsfW1hcw3EKywyLJG65V1OQw9jXQ6OOBXlHw1v45kkUCGIFf3kcRwomDEMVA6ZABOOM/jXq+gMskSsrKw9Qc100zzakeV2Na5OITXE63L/AKR1712d8cQGvP8AW5P9KNOpsKJCZDnrTZWJQ1AhJNSt92sTRbmFqw61yeqr1rrtV71y2qL1rmqHXA5e6+8a0fDUm24/Gs+9Hzmreg/678axh8RpL4T1fQp/3S81tK27H1rl9AY7FrprUZK/WvSgebNanS6Qn7un6q22A1Jpi4gqrrrbYT9K3exmjmJrgiZqZ9qNUJ5f3rc96YkmTWV0zTU1Uujxz3ra0/50zXNQfMy/Wuq0tcQ01FC52MvBtjJrIe4G4jNausttgNcdNcEO3PeplBFxmzXe4qPztzYrGN02at2MpaYA1Psrj9tY1PK3Lk1RuIlDYK1uRxgxDjtWRqrJG/WplR0KjWM+aGPHTFZV7hM4OK055l2da5rXLrapINYShY3jO5Dc3JXOGrOl1FlPWsPUtTZWPJrDudYkB6mszU7m31AyGisbwrcG6XJGeKKqxLkjnIbhj/EatxXDrjDMPxrLtxxVn0rQhGzb6pcx/dmarkes3f8Az0zXPITUys3rQFjp7fXrle+fxrQt/EsoxuzXGpIamWQ0rsdjvrTxVtIyxFbth4ujwMyD868pWY1KkxpqbQnBM9o03xZCJhmQdfWu10vxLbtbZ80dPWvmmO5YchiPxq7Dq15FwlzIB9atVrGTonu+teIoSCPMH51T07WY9o+cV4wdWupDlpifqasQa5cx/wAdJ1LsqNOyPcJtUjeLhh0rjPE0qyZIrmtM8QXEp2sTWjPM08RZquDuS0czqZ5Nc/d55rotSXk1gXi9amRUTGuutU2FXroc1SesGaok0z/j/i+te6eCT/o6fSvCbFwl4jehr2HwbqKrAnzDpThuRVR6HIPlqpKtQf2om37wpv8AaEbfxCug5ixCnzVq2cfyGseC7jJ6itiyuo/LPSqiSza0aPkV0BU+R6cVi6NIjAcit2Rk8jr2rYSOD8aJE0Tedt2Dlg3THvXzZ8XvFtrqN6mlaZdRSWMHzTqgGHfIH4gDj616X+0x4qbS9Pj0mzk23V5uyw/gQcE/j/Svm7TbFZ4g7MBbf8tGPUkngfWuDETs2elg6HNZm1YXETTLPOJGEzfIUYAJ9M8Z+tbN3ptnPBJHInmq4+SUqD82OCe4/GpPC2j3N3cfZ7aKOBCAC6rlsDtmvX9E8DKLSMsu58Z6V5Lm29D6OFBKOp4Va+HZWgmgLmL/AGieAev/ANanvaSaZpnnQJ5aZOzI5z6nFey+JPA0jKjRxbArh8qO49a4zxhpMsdiiiMhcnP5YNDqy6i+rroee6Zqk93qiR3N6x28qSen/wBatDxNYpN4Vik4Z0O9eTwwJ3AY7kA1k6vo99ZWc1xaoTKXQDHVcZz/AEpdTvppPCE6srGVcZKnGGHOfbgmumlPVWZyVINJpom0e4tdqTTRDcFwJCfmOPU1vWVjpOvK0F/ZRs5G+G5UbS568+4/WuH8GxtMS0MiucZKPwx+hrvdEhgkuTbNC1vLwTGTlWH95CO471TbiyYxTRVS4v8Aw3qyW8Rm8ln3LLHwF6EZGOCfy619LfBy5W78MqVbzNkhBfHUnk/qa8PtjHd6fc2GojJRuJNufLYd/Xr+ldh8DNfbR/Fs3hKeQPAYw4c8Yk4wcns3Nd2Hndnm42j7uh7hqhxbn6V55q7ZuzXoGsN/o5x6V53qRzdNXVM8uJFH1qZvuVDF1qeT7lZFIxNU71y2qng11Oq965LV24NctQ64HO3n3zVnQ/8AX/jVK5bLmrmhf6/8axjuay2PSfD/ANxa6qy5kQVy3h8fIK6zTx++WvSp7HnVNzqtPXEArN8Rf6k/StayXEArH8StiM/StpbGaOHlGZG+tEa/NTnwST71PYpuasDUsWkZ3pXV6euLcViWsP71a6K3TbAK2iZMx/EbbYD9K4G5kO5vrXc+KDiE/SuDm5JrKo9TWC0C3cs3NbWkLunrHtE+YcV0Oip+9rSDM5o6DG2EfSuO8TXISU12c4xD+Feb+MpCJyPenPYmK1Ivte4daydXcOhplvIc0295Q1yvVHTDc4/VV+Y1z90vJrpNVHzGueuxzXNI60dn8P0DRD6UUvw/yE/Cit47HNNvmORt+lWKghGBU+eaTNUPWpVqJakWgZKtSLUS08VI0SinrUS1ItAEqmnA81GDTlPNICdTRuOaatFAGrobHza7CIZt/wAK4zQz+/8AxrtbY/6P+FbU9jKe5h6kvJrn75eTXR6l1Nc/fd6JAjBvOprPk61p3grOkHNYs1REn+sFdZoN/LCq7WrlVHzitvTTgDFT1Kaujr11if8AvVKmsy9ya58MfWnBzVXZm4o6eHXXU8k1rWfiRVXBfH41wgc04SmqU2iXBM9e0LxZCpCtIPzrp5fFFv8AZ+JB09a+fknZTwxFTrfXG3HnPj61oqzI9iYn7RElvqHie1mhbdLNFiXLdFBYgD0zzXP+AtMj1O6stNdd8O5pG45Zi3GfwFVvGd4134j8o7W8vCjIy2T3PtXpHwq8Mm11SOaZSGjwcivOxM23Y93AU7JNnqvhvwtZWi7lhCnAHSu3sLOOOEDA+mKzbQhQqrwBWpBIyr0PtWUEkdtRyaI7yzhdSNorjPE3huOXMyRgq3DgfzFdnJISWqGTbIpXGaqcVIUHKLPm/wCIGj3tgxjSNJIZCCr7ehH9a4HXdMW40vywChdxuwOvFfTvjDRVuLeQeV5gcY2+9eW6l4ZkgtsTqqsJS/TtjiuN3hI63FTieE2cNxpGq+SflXPycYwa7y01CTZa3SqN+cMR1DAZB/EAj8Kp+K9NU6hskTH8Qxwc1a0aBZLGfahAI8zg52kZ5H5muj2vMr9Tk9lyu3Q1obzzdbeeMmLzocvsPG7GM/XrWePEFuL9rGbzorhSY45vLySV6Nkc8dRis7w7dLDqcqySZiwxB9AP/rVp6tFpvk+XEsd9fYO2QqcKpwAFX15757+lelhldHm4h6n0V4D1fU9Y8C213qpR59u0Sr/y0A43Vk3nNy/1qP4T3iv4Nk07gyWThJD05Khv61LLgzP9a63sjxJq02hIhUkv3aWPHFLN900nsJbmDqfeuS1kcGuu1Poa5PWOhrkqHXTOWuR85q7oP+v/ABqldfeNXvD/ADP+NYx3NpbHpXh0fItddpi/vxXL+HE+Ra6/Sk/fivSpbHm1Nzp7YYgFc/4pbEbV0kI/dCuY8VH5WFay2M0cexOat6e21qgdcCpbQcisUas37E5mFdCg/dCub0vLTCunRf3QrZGTOX8Vn5G+lcTItdl4ubhq4yQnOKwqbm0NixZryK6HQ0+asGxHIrptBTpWlIzmal2MQn6V5l4vGbn8a9Qvh+6b6V5r4lUPenvzVVHoKJgWsTE9KL5NsZrUtoVAqtqkf7pqwa0NovU4XV/vGueu66PVx8zVzt31Nc0tzsidh4CICD6UUzwEDt/CitYbHLP4jASEjtUnl1oxW+49KvW+nl8fLUvQ6Iq6MNYuOlSCKuvtdFDLkpUV7o+wcLiiwjlxFTxFWi1ptJGKPsvtSHYoCM04Rmrv2U+9MkiMYoCzK4Q0qq2ant/nbFXfsnGcUrCuZ6g0AGrpt2HQULbSH+Ggok0XPnV2lr/qPwrmNItJFlyUrqYVIh/CtYGU9zH1I8mufvTya39S71gXg5NDEjFvO9ZsnWtK8HWs6TrWUjVEan5xWzpp4FYe7DitzShuAqSjUHSnClEZxS+WaZIlLS7DQFamIQU9elN2mpAOKAOF1jyR48EKxjM4jZzjqR0/lXvfw7XzTd3CjMaSlFOO+On4V454s01vt+nX8cJBEwDyAcYHI5/CvdPA9mbfw1bCFgBMWmLAc8niuSsryR7OCdoanaWG1E3TMASOlaUV1ARtVl/OuOv7iwiQx3GrGFx1BYcfX0rlL2801rnNnrgmKc/Kc4/EUl7q0Ozl5nqz1xmjc8EGkiVcnkZrkvC91czoqrIZBj5TnORWjreqf2XlnzuIoUk9SJQadjTvUQr82Mn1rkfE2mxzwP647Vi3fibWbuU/YVGAfTrSx33iZ/mvLQeV2KkZqWoy6G0OaPU8x8ZaX9l1CFZIwVZsBiOlce81xDcXVkjHO5lAHbNeoeK5nuRi4tpI9jgqWXuDXERWJOt3Ehj+bcX6dTmudrkZVT3jHsrRoZo1KkksAe2QR0/OtSwvdKW+YrmE2sP2i5Z8chAAq4HJ5xVfUL6GyuQ0kiLHC3zbh94gZrmnkF1rUsqtH/pMeQmOSCOACe2f6V6WDbTPIxaWx7d+z7qwv9O1xWDCQvHK2egyCAB+Cg/jXYHmRvrXnn7NdtJDo+s6lMx2TskQB7lR1/KvQ0kQsfrXandHi1tKjJoxzTpl+U0sDR5qWXaUp9DKO5zeq965LVxwa7HVl5Ncnq68GuSodkDkbrhzVzw7/wAfP41WvRhzVvw2M3WPesY7msvhPVvDI/dpXYaOmZq5fwvGPLXkdK7XRYfn/GvUprQ8ypubar+7H0rkfFXeu1MeI/wrjfFC/Pj3q5bCW5ybA5qxaD5hT3h5qzZwfMOKxW5ozS0dMy104XEY+lYujQ/vPxroHTEf4VstjI4Xxf1auRdSWrr/ABYP3hHvXOCL5ulc89zWOxJYRHGa6nQY+BxWLZRfL0rp9FjwmcVrTM5DtR4ib6V5pr7f6ca9M1YYgf6V5nrI3XrUVXoOG5BbMAKpaq+YyBV6OI7c1n6muENY30NY7nF6uPmaubvOprqNWHJrmr1etc73OuOx1/w/UGP8KKd8Pv8AV/hRWsdjmn8QWqfNzW9YRrlflrPsrYs9dBZ2TDbSmtTrpP3TY0+JPKGVFV9VhTYeK07C2YRiotUtXKHiqS0Mm/eOKlhTeeKQQpmr9xZyBzxUX2aTPSpsbXIFtVI4rP1a2KrxW7FbyelVtVtJCo+WqjEictDA02FjMBXRG2wg+lUtLtWWcZWt6eLAHHatpQVjkjLUyhbZcVoWWn7iPlpkaN5nStnTQ27oa5uU7FsTWel7Vzt/Si7h8tDxituDPl9KztU5Bq4mM9zktRXk1gXq8mul1Betc9qA60MEYF73rKmPJrVvx1rIm61kzREI5lUe9dh4ds/MVeK5CL/XL9a9I8JrGYk9aym2NuxLLp+1eBVY2zBq6e5jUgbaovACaItmbkY4tWPrUckTJW+Lf5azL6MrJgCtI3ZPOVYIt/UVM9ttHSremw7mHFXbq3wK0cGhqY3xFHfHwfeLdRW728U0aWuyPDRjIBye/WvUNHs449IitU/d7I1QFe2BWJoNvZal4QuUuY1kV1w4I/iXHT3yAa63SYv3a9+9ec4taH1U5RnaUdrI5a58GaI00lxKrNMyMrNKd6nI5PoDXC2HwzsLHVjeQ30t1IcBcg7lwNo5HYDt0r3CSGONy2ck9qR3jjjyIgD6tWsKjhHlM5QU5KTV2c94W0/+yNOVZZDJNuOG27cr2z71zPj/AFM3V2LcHHPJ9q7C/mEhYMeACTzivMNXnzqh35+U8bu9c0p62O2FK6cnuWrPSL25niS1njFvgb9zkHPsBjP51iePLTx3YagqeH5V+xBCclUBZuOCAOg5785r0Xwj5N3ZLHIAGHA9xWrf6IrrnEgHbaa6ac1FXtc460OZ8t7Hh5vNcZRDrlsx5G2VehP061PHZYzMMmRhyPavRNY0mztVZhFl/wC9ySK5iV13vldv06Vi/eZbVonhPxDO7VpIAcBX+bFZ9tbK0H2znKIIYhnn/Paul8caeLzxX9nhXMkuD8vauj0jQY9GWG6a3juWhIKq4+Xd16GuiFRQijieGlWqOx3PgVF0nwXY2cSbC6eZJ7sa1o56g0e9j1bSo7wW4gySpQdAR6e1XEhX0rrjK6Vjw69OUKkoy3TJIbg5HNXfOytVo7dTjip/KCrV3ZikjN1E7gTXL6v0NdTqA+U1y2sdDXPM6IHI3/3zVjQJNtz+NVr/AO8al0MbrisluataHq/hq62ovNdjo2pKjAbq8+0CKTaMelb1tDcKdyk16EJOxwVIq56E+qLsPzdq5HXtQEsvB71RnuLxUI7VlO0zyZbJpymKMTRFxnvV60uQKwAXHrViKVl9azUhuJ2ejXiKecVszXybDyOleeW15LG2RnFSXetMsZGTnFbKehHKSeJ7xGn4I61kRzpuHSsq+vZJ5iSTio45myKybTZaR1tpcR7a6jSJ4xFnivOba5YLWzYao0aYLYrSDIkjqtYuIzbvzXm2oMjXrc1raxrH7kru5rknuGkmLeppVJXHGJsxlNnWsrVsFDipIZjtqtfvlTWb2NIrU5HVerVzV71NdPqw5auavhya55bnVE634f8A3Pwoqn4JmK8e1FaRehhNandaJYmRhxXXWmm428VneHY1BXiuwiVMDtVuOpUZWRBa2WF6U28sdy9K042UDrSSlSPvU7aEtnJzaSxY/JUf9jt/crqNnPUUoHqBSsVzHNR6Of7tR6lpPyj5a6+NUPVar3kaM+MVSREpHBxaZsnBC1Ymtdz7QK6pLANLnFUJ7cR3Rz61q9jKO5l2ejySHO2tS10lo25WtjS4ht4xWlHFzWPKdCkZK2pWP7tYmtR7QeK7kQhlxgVznia0PlMQKEhNnnmod656/wC9dBqXUiud1A9aljRg3/esafrWvfnrWJctyazZaGw/65frXp3g+AtGnevL7Y/v0/3hXsfgOLfDHUKN2Ko9Dbks3Kjiojp5z0NdZFZb1XinnTT121p7Mwuce1g2OM1nXunv5nSu8axwcFagk09ZHPy1cI2ZLOR02zZG5FTX0LYIFdMdN28hapzWhYn5a2kgTJPh8R9mvLKX18wD1Hf+QrrbS8WNMdMVxtvBNaMZ4Mq4B/Gpba8e53xRyYkKA59vWvMxC5ZXPoMvre0p8r6GprXjC209xa2cb3t9Jny4lPJPqT2FV31e402xfUfEMzOWxlYEJSHPYAcn61xvhUeRqlzdXn7uUyMXnk4UKGIAyenArsIptMu1GdQWRSM5U5U/jXLdy1PZgle1jT/tDRJNLMiXKmSZdysW6D6V5fqt/ptxqP7u4jY7iMZ612XiDw5pl5a+alyiNjr92vPdT8HrklLiGUD7uQDj8etU490OLa2Or8G+IILS6a1lXdEuGDLyVFepx3ltPZq6SI6kZDA9RXz7YJcaQ+GQYx94V02h+JmtWWHfiGUgBT/AT/SiLsRVipanXeKpIV3bjn04rh5PLaaSPplCwqTxBrDs7LI230yawL2+W3s5rjdz5RVee5q1a5zzdlYwbCy87VL3VhGHmQlF3HgY9K2tYuJbyztBbxgv91Y1PU//AKzUOimePSkjht9xlRnLsQApPTjrXefB7wx5szaxeKXitRst9w4aTu34VUIOcuVF+2hhqTqy6fiJpOjyaN4ds7S4/wBeF3S+zHnFWI15ra8U48w/WsiBea9FQUdEfJ1asqs3Ulu9SzAnSppI/lp9svSp5U+WmZLc53Ul4NcjrTYDV2Wqrwa4zXV4aueZ1QORvWyxqx4f/wCPofWql3981b8O/wDH2KxW5q9j1bw2n7ofSux0+1DoDiuT8Nf6kV3ejL8gr0aa0PPqbmdqFkFic4rl5hslIrv9UjH2dq4TUhi5NE0EWQbuatQKrA8VSXrWhaj5ahIbZoWlmrx8LVXUtOURMdvb0roNHjBiFJq8IFu1a20IueazxBZCMU2ONS1WtRG25YVBD9+sepZftbZWCjHetP8As0GLgVW05csldZbwhoBx2rWKIbOE1bTtqbuaykswa7jX7cCP8K5xY8H8amS1LTM8We0cVSv4tqmuiKDbWRqq/KaTWhUTiNW+8a5m/wCprqNZX5mrlr/qa55bnTE6jwFa+au4elFWvhuf3f4GinFaGUtz0/SY2in28da6EO+OlZ9vaqbkc4rVFsccNXQ9zLoRGVx/CTSece6Gp/IkHQ5pVik/u5oHcriYejCpUmB71L5XqlOWCMn7uKBD4WyaguTmar0NqvY1SuI9s55qkSzQsIQ67sVk6xa4mLVv6QPkNVtUiVmOat7EozdMKhOK04W9Kr2VvHg1cSIA8VkaouWK7mwara7ZB7d+O1XNOVvNFaN7b74DkdqBs+f9fiMNzIhHQ1yuoZ5r0X4gWJhu2kC4BPNed6l3rKRa2Oevz1rEueprZ1A8msab71ZyLG2v+uT617Z8OlzDHXitt/rk+or3f4ZW5eCI/Sro7k1dj0/TbUNGvFagsV2ZxTtMt8Rr9K1xEAldOhikcnf2YXJxWfZw7piD610+qRjaaxLFf35+tJLUiRK1iCp+XtVAaZ+9Py8V1McQMdNW3Xd0FUwRzlxpaiL7vUV5zpzz6b4jbTypAil8kMerIeV/pXtl1bjZ0FeZ+PtN+w6/Y6yqL5T/AOjzk9j/AAH8+K4sZTvC66Hp5dV9nV5X1K2reFrLXtP1fT72MlGZWTBI+brnirHw10HwbY+E7PRtSht7e5tpJPMcuylupB3dhg9PUVtaZMksQnViA4wRnvUF3YxR3RuoSgburDg1xUWup9GnzLlba80XdQ8AaTfW1qthrV1HEy5k2yhw4xwVz74rkdW+HbwyeXH4kwrXIjQMgzsxz/wLrxVvUlfBkjsYUl7NHIVP14rlruwuCWbb5b7i4LSMxB/vfX3robp9hxp17a1dPRHG+PbPUdFcppWsfbLnziiW5j3bwD+lbvhbQL67ihl1PbDKUDyxx8hQOTzRpmnQw3bPjc2ckgfeNa+sa7/Y/hy4Kpuup/kQdwK5asovRIlrl1buch421VG1Zo4WUAcE46Gse4uJtQaDT7UB5HlUYPc9B+tYV7I0kkkszAMTu5zx7V3nwU0GXVNTbXp4VFpbZWHP8Unr+FXSg5SUTgxFZU4uTO/8IeA3lELanJ5USqN0SNlmOOckcAfSvU47aCz09ba1iSKGNdqIowAKztGXAArWuv8AUGvXhTjBaI+erYmpWfvs8/8AEuWn/Gs+3GDWzrUO64/Gs/yWVulQ3qQtixb9sValRinQ0lhFllyK2/sgaP7tAI4XVlxmuP1tflau98UW5hbOOK4PWTw1c9Q6oHGXy/O1S+H/APj7FNv/AL5p2gf8flYx3NHset+Gf9Std/o4+QfSuA8M/wCpSvQtJH7r8K9GnsefPcXVmxbmuB1A5uWrutabFua4O75uG+tKYRIkHzVpWqfKPrVCFfnFa1suAv1qYjZ0WjriMUmtf8exqfTBiKo9YX/RzWvQhHmmpjNy/wBar2/3q1NThBkc1nwLh8VitzVm1pi/vUrsbMYgFcnpS/vlrroeIB9K2WxkzH8QD5DXOx27N2NdHrPJIqGwhUqMiok9TSK0MhrVtnSsLWIiqmvQJrdBH0rk/EcKhGxSb0KieZa2PmauUv8Aqa67W1+dq5TUF61zS3OmJ1vw2BKn6GipPhl9w/jRVR2MZbns9lHuuK1RHWdp2fNNanNbszQzYakVD60nzU9c0kAbPelWPmlyaVSc0wJkTArLuv8AXn61qqx2Gsi4bMx+tUiZGzpP+qP0qG95Y1LpnFufpVe7b56uWxMR9nGNlXYYNxqtZsPLFaEDqMVkaou2cO1hxWhJHmE/SqNrMN9aStuWmgPMviLp/mW8jAc4NeIavlHZT1FfSniy1Etu4x2NfPvjiza1vXIBwTUTRUWcNqB61kSnmtW/6msmbrWLNUFqf9IT/eFfRHwukj+zRYx0FfOkX+tX617t8LrhhbxrjtRDcVTY91sZF8tenStDzl2da5uynfy147VaNwwXvXRcwuSanKCrYrHsR++P1qa7uCVaotN+Z81S3IkzfgH7unArmmodsNUbi4ZWqmNGlMV21heINPt9TsJ7OcZjlUqSOo9x71JPqBAwa+dP2p/iPrFjcR+FNHuZLRJbcS3csbYdwxICA9hgc+uahrm0NFe+h2ega6mmXtxomoTRzSQO3lOnKuoJ5GO/rj3rpRqCXMWY3Bb+teL/AA/sTe/CLQr5ARcweYVYHk5kbg06Pxhf6KztqVrOqJjDgZVj614s1yzaR9VQn7icj1qRTJuOBntnjFZt3iVNrME45ya8+tvivpcsrq1yI1z/ABHk1m+IvH1swjaK53YzyDRK/Q2VWDVzt7u6t7JPNDKQCQef5VwPibVmlnkuLgny1X5Rnpn0rmLnxJq2pTbbeOQx5znHFR3ixhVm1K9CoBl1ZgB+JpxptnNUrJ7EulW8niHUSwEkNoCNzE8t7CvXPhV4+0OXV5PA8Vq9tPbFlhl3ApMRywx1BH9K8A1f4gpaW5stBjEYA2+cR/IVJ8CmvNR+KuiNCzeaLkyyPjPygEtn6/1r08NQcbykeNja8Zx5Ufc2jjpWheNiA1S0gfKKs6mcW5rq6HlHKaj811TVg3dqSQM12a07SHjkVjbU16EdpEEZeO9dFBErRjjtWO6hWFbunfNGAfSmJHJeNbPMBYDpXk+tL96vdvE8CvaN06V4n4ljEVw6+5rCqjops4bUF+Y0ugj/AEz8ak1Dbk0zQyPto+tYLc2lseteFx+7jr0TTBiEV554W5EQ9q9F08YgFejDY86e5U144gP0rh5RmZvrXZ+IW/dH6Vxbg72PvUzKiSQx/MK1LYcrWXCSDWlanMiClFA2dRp/+qqDWXAgOasWXENZPiSUrCfpWj2JicrfsuW571nQjdL+NJcTMzHJ70tlywrCO5ozf0lf34rql4hH0rmtGGZa6V+Ih9K6FsZM57XJgkhzRp92gUVmeKJtsh+tZdrdMOhNZS3NY7HZzXSNH1rlfEMm5GxU0U7uPvGqOqK7Rk0mhrc4TWR8zVyep8Zrq9cba7A1x+qy8mueR1ROw+GP3D+NFN+F/KEn0NFVHYwnue26Z981pVnaX3rQrYgcPrTxUdOFCBkgNKnWmUoOKYiwzYjNZDtmars8uImrJik3TY96qJEmdJY8WtUro/Oat2xxaCqMx/eVUhRLttxEKcZipogH7sfSmyjmsjVFywuCZRmt+CVdlcxacSCtmNyI6adhsi1mWNoWz6V4r8SYYXVyMZr1rVmYq3BrzHxtZ+bE/wAvNTJiR4fqMqrIynsazJJFOeaueLLeS0uWbBAzXPecxNYs3RoRyDzFx617n8LZFEEecdq8CtJM3CZ9a9r+HcrJDHt9qIPUmpse8acymJenSrcpXbXIWmpNGi89qvJqZYd66EznuXL4jY1O0nkiqE0/mIa0NG6CqjuSzfA/dVn3MWW/GrzttirNnu0D4Y1TGjO1GJgDXy5+1dp4h8SaXqgPNzbtE490bg/k36V9R6hdKwOK+XP2qfEOnaje2OkWbiW4sHZp5FOQpYY2fXjmlHVlxeovwU8YaTD4Wfw1qF1HbyxsxgMrAKwJzgH616hNoNnrGn52o+4ZOMH8RXxpLNJH6mpbfxBqlqCtrfXsA9I5mT+RrmqYNSd0z1aePcYqMkfQfiH4cafEzzSLHGM8l8KBXn2uS+GdDfZLdQzyKSAkR8zH5V5pfazfXn/H1eXVxj/nrKzfzNZzys3TinHCpbsznjE/hidpqvjy42NFpdqlup/jcAn64Fcnfaje30pku7qSZj/ePH5VU+Y9aULXRGnGOyOWdWc92OUljXafDLVrrQ/E1lqFjKY54yW+o9D7GuMTrW9oO5JROcjONv0remtTKWx+hXgHWbXxBoFrqtmwMcyfMvdGH3lP0NbOpD9zXyx8DPiMfCuo/Z70vJpdyQJlHJjbs6j+Y719RvdW19YRXdnPHPbyoGjkQ5DA0VafI/IwRhRw5uCa1YU2rVaFP3hPvVxeFrmRoVp/vD61saV9wZrGnPzitrSgCopsS3E1yMNbNx2rxLx5bMkruBXvOoRBoSPavL/Hum7oXwPWsKiubQdmeE6hP8xp3h1917+NJrto0Ny69s0nhtcXoHvXNHc6H8J7P4T5Mf0Fei2Y/cCvPfCC/Mn0Fei2gxCK9GGx58tzK8QfcNcmyHmus108EVgFV20MpIzwpDVoWGfOWqzL83FXdOXNwKEJnUWwxAK53xY+2JvpXSQjEIrlvF/3Wpy2FE4h3JJ+tXLD7wqmy81oadGdwrGO5qzo9DGX/Guhm4j/AArE0FORW3c8Rn6VutjE4LxUd0p+tZltGa1PEI3XOPeorWLis3uaLYsabCWfHNW7yzLRHin6amJRW81rvizjtSaBbniXjO3aGZuK891MnJr2f4had8rsFrx/VosMRiuaS1OuD0Ov+Fxyn4GimfDH5VbHvRVR2MpbnuOmfcJq+GrP03/VVcDVuZEoanKahzTlbikBNu4pQc1EGp6HmmAy7yIWrLtB+/rVvf8AUGsy3/1w+tXEzkdFGcWgqix/efjVwnFqtZ5b95+NOQRNaH7g+lMlbmkjb5RUcprM1RPZHM4FdBAo2dK5zTj/AKQK6e3+5QhsztSVcHKiuM8Q20ckbjbXbagM5rltZ+6aloR4P8QtKD7yE6V5hLb+XIVI6GvefGdusivxXjuu2/l3DEDvWUkaRZkRLiRfrXr/AMP5T5CD2ryRPvj616n4Bf8AdJUx3KnsesWC+ZGprRhh4qpoYzAtbiIAtdCOVlJhtXHvW1ow+UVjz8kfWk1LxZ4d8LWf2nXdVt7QAZCFsyN9EHJrSCJOxuRmL8K4nxdq+maHCbzVtSt7KEdDK+C3sB1P4V478Sv2j7qZZLHwbYm0TkfbbpQZD7qnQfU5rwjU9V1bXb59S1i/uL24Y/fmcsfw9B9K29i3uWkex/En4z/arWXTvC3mxhwVe9cbWx/sDt9TXgmu3DNNCjsWaXczEnJNXm61jeIWVbq1z3DfhWnIoR0KitSs/NV5AntU7sCKgkQMKyNCvIFzUWBnirBh5pVRVpWEQhQOtMepZDUJ4PWgCaxt2uJ9v8I5Y+1bcTBSAoH5VHp8H2ax+Zf3j/M3r7CpIxzkit4xshGnY300LDaoYV6x8Kvi9eeFM6dfWzXmnTNuKB8NEe5XPHPcV45GMn7tK8rLeKoONqA/nWj1jZkcqbPunwZ4t0HxRD5uk3yPJjLQP8si/Vf6ium/hr4M0nWbuxlintbiWCaNtyyRsVYH6ivdvh58cJlRLLxTGbiMYAu4x84/3h0b6jmsJUOsRHt9wf3n41vaMNyCuP03WdM1q2W80u9huoT3RskexHUH612Wif6pa52C3NK4X93XFeLbcPE/Hau4uP8AV1yfiJd0TVlI0Pn3xtZbJnYL3rB8OL/p4HvXd+N4AS9cXoCbdUx71zW943T909i8HL8y16FCNsQrhPBKZ2/Wu/C/ux9K7obHFLc5nxHMFzyKwftA21reKYy2a5pldO9J7lJ2LqPuNaekjM9Y1rkkV0GipmX8acSZM6JBiIfSuS8Wc7q7IriIfSuM8VH5jRPYcDlfK5rS0+PBqnjmtGxXisY7mrOg0NOlad5/qz9KqaGnyirmocQt9K6FsYHA62c3n4060Hy1Hqh3X1WbRflFZvcsvWH+uFdXaIGg/CuWs1xMtdXp/wDqx9Kb2CO5x3jmzDwPx2rwXxRbmG4cY719K+K4N8DfSvBvH9qFkZgK56iOimxnw2Y4b8aKT4dDarn60Uo7Clue5WHEPSrYaqdlxCKsZ963Mh5PHWgSD1qGQ4HU1XMgzTSuJs0VbNTIaoQPuq5H9aQCX7YgrPszmYfWrWpt+6qpp/Mwq4kSN+dsQL9KzQ370fWr122IlHtWbGf3w5705Dia8Z4pzDNQxNxVy2G+s2aIWzQiVeK6C2Py1nW8PzDitKNdq0IbK16Mg1y2tr8prqbw8GuZ1n7rUMk838UD5XryDxQuJWr2PxQvyvXj3iviVvrWUkaQOZU/OPrXqHgDlI68uX/WD61tQ+P7bQIvJs7f7VdLxljhFP8AM1NKEpPQuex9P6MI47QSSuscajLMxwAPcmuX8afGLwX4ejeCC6Oq3gyPKteVB93PH5Zr5h8TeOvEviLK6jqUrQfwwIdkY/4COv41zm4seea9CNBdTnseo+L/AI2+K9XZ49PePSbc5wIBmTHu55/LFeeLe3V/qDzXlxLPK6nc8jlmPHqaolTjnrU2nDF2vOOtbxSWw0ki4kUc6GOTr2NVmW4t2ChRLD6jqo9xViAHzCwPTvUc8zuSo4BwtWMZuzMF461zniqTdqMEan7q/wA634+bjHvXM6+fM1uTafuYAIrOq/dBDSJFHHNRmZl6g1bKttHfjr0qJlHcH34rAsrGf2NNLyHoDVnCdv5GncDsf++aBFLEh61e0Wz86czSj93GeB/eNMVGkkWKONizHA7V0EMSwxLCg4Ax9T61UI3YMGG4GlSFgBkDB75qVBtoCKzDIyfet0SN8+JPlRTK/ogz/wDWqGGOZrmW4nAiV8YGc4Aq2o2ZUYFZmtTPLIthb5LtzIR2FEn3AvxSDdw2avW1xs71l2dutvCF56cmpt350J2HY6/w/wCIdQ0u5S40+8mtpR0ZGI/Ajv8AjXu/w4+OxhMVp4osw6EgfarYYYe7J3/D8q+Xo59vf9a0bO929WNNqM/iRDjY/QvSNa0rXtLW/wBHvoby3b+KNs4PoR1B9jWNrw/dtXxl4V8Y6x4fvlvNH1CW0l6Nsbhx6MOhH1r2Tw58cY7+NLXxJZqjkY+1Ww4+rJ2/D8q5amGkvh1Gpdy941X79cJoi/8AE3/Gu38SXlpqNobqxuI7iFxkOjZH/wBauL0TC6uS3rXnSVpanRH4T2jwJHlFNd9txH+FcJ4Huo44UHFdjLfoEPI6V2RehyNamB4gQsx4zzXPz27H+GtnV9QQy/eHWs+S6U9xUvcdivaWrhvu10OhwENn3rES7RT1FXbLVI4m+8B+NNNCcWdbLgJjPauK8SoGlxu71oXWuRqhO8dPWuP1jW45JuHHWiTVioxZMLdd3LVftEjUda5l9XjH8Y/Omf2/Gv8AGPzrNNItps9N0mWKOPrRqV3F5LcjpXndv4sijGDIPzqrqvjCHyyolB/GtOdGfIzUvZoTeE8VYguolHavO5fEStIWMg/OmHxMi/8ALQfnUcyL5Gep2l5GbhQCK6/THDRivDPD/iNZ9SSPd1r2Xw5P5kCnPanzXDlsSeIh+4b6V4Z8RAPnr3HxI2LdvpXhHxDk+dhWVQ0huYHhK+FuWXdjrRXNxzPFKSpxRUJmjjdn1Ha8RDmpt1VYMiJec04yEdq3OYmfkVXZeakRy1DAdauJEh0DYq5G9ZfnbWwBVmKdqTGmLqkny4qPSuZhUWpSliBUujcyLVwIkbF+2EH0rJjk/fitDVH2qawkucXH3aUyom8kox1rS06QEjmucS5Y/wAP6Vp6fMeKzZpE7CzG4A1dK/LWZpcuUFae7KURGzOvehrm9X+61dJeng1zOsN8pqiDgfFI/dt9K8Z8W/61q9k8VN+7evGvFv8ArW+tZyLgcZq9w1vaMVOGbgH09a5iJS6bjySSSa2PELlj5efurnH1rMth/o6H1Fd1CHLBDk7sAnFPSP1p45OPapUKkY/Wt7EkJXHvTrZWFynQZOKlKdO5HNNZgro3OcjBp2AnaIqxZW6k/wCf1qsnPzVYZvvdehOahAwlMBtou67wTxk5rkz+8vbmTr8/FdQhIjlkDEFQTXK2XKSN6sTWNXoOJcjbIxQcg0yLrTpDzWJYClPAPSmClRWmmSGMfM5xnHSgC/pEHDXbjn7qf1NXwvfnPehVVQsSD5UAUVMF4rpirIgiIpy8DpTiv5012EKF3wFAyTTTsIjvp/s8QYDzJX+VF9TUdhYtCrPJ88znLtS2MTTym8lBGRiND1VfX61oIOQT+neluwIPLPI6c85pjR9farcpGD79xUJAwT0oGV3XBpBu/Gpm6dVPuOajxwR1NIBFlkU/KxpUurnftSTb6n0qJyfuryxNI5EceAST1Jp3A6PSPFV5peBbXEnzff3NkN9R0rt/DHiGHUm+0R/JKuPMT09x7V4xJJuI69a1fC+qNp2qwzhvkyFkHqp61z16aqLzHB8rPpvQvEi26D58Vr3HjQFMKSTXmtq3ygg5BHFWdxrzlNmrgjq5vEzSOWbJqJvEjdga5djSZo5mHKjopPEcx6D9aqS+Irr+E4/GsZs1DJmndhyo07rxBfSLt83ArJn1O5JJ801FJmq0qmpuykkSSX9w3/LVvzqB7uY9ZG/Oo2Wm+XmgYpnkPV2/OopJGPc/nViO0kfotOOny9waAM9mNJuNaS6XI3c1PHorHqTTuFmHhBj/AGzFX0Z4S/49U+leE+GdK8vV429K968Lx7bdB7VpAymtR3iptts30rwLx/Lmdh717v4vbFs30r578dSZvGHvU1AprU5Fhuc4oqa1Xc3vRWaNWfREdw+xfmp32iX1qrDF8oy1SMvHXFdZx3LtrNITy1XdxI61kWow33zWpCARTiRIruGMnWrECt71JFCrS7feti3s1VPu0mUjnNRDBx1q/oQ+cUmrRbZTxU+hr89XAiW5Lqx4NYUTZnPArb1c4BrBt3HntUzKiaMbEY4rRsmIrNjkUkVchk9KybNUdJp9xjArbil3JXJWUp3jmuks2ygqogxt83BrmNYb71dLfdDXL6v0aqIZwfig/I1ePeLf9Yx7V694oPyNXi/j2XyrWZuhPyj8anlu0ios8+vpPOlkb+92qpZ/6lV9CRUjMN/tVaJ9szL/ALefzr0tg6FwDqcipYx8vC5HemLjH8NPX7vOTn1OPyqh9B/y/T+lRShd27uDT87T9OntURbKngZz3oYicnjJPWoiV8s5qV5DsDYwBz061Xlz06c0wIbpwum3DcghTjFczY8Q10Orfu9HuSO45rm7Y4jArCq9RxLcfLiiQ4NEfSmOTmsihxYba0dAg4ku2/3U/qaylVpGWJRlmOBXTxxrb2yW69FFaU1d3E2Igy/41YU8cmoUX8qlbpzWyJF3DFZ8/wDplz5C58iM5kOMgnstSahOyKqQgmaQ4Uf59Kks4Vt4VTnJ5Y+ppMZbjAxheg9DkU924Jzn05pqHB/lgc0zdkY5568UwBstgDNQzMEHU/4VM3TccfnWRf3H78KOOaTYF123Ed/rRK4VNx5wKYTwuDnikVvMk/6Zoefc0CEiVowZZVO89vQVVnkyfSpbqXJ/iH+NVcZ5NSxkOdz1IMq350xx84+lOdvmXPpUjPdPB7tfaDYzjktEufqOP6Vum2cDlazvgjDHeeDrUqwYxu6MPQ7icfkRXe32nhYC22vLqRtJm0XdHGuoXrTN6+1Lq7rDIwz0rDN8PM27qSVwbNwbW6VbtdPM3OKzdOkMpHfmu70OzDQg47VXKK5yt7pvloW21z12wRyteka9brHbMeK8r1qUi7cKaXKVca0mX61fsIfNkVcZzWFAzvLXY+GrRmlj4zVqAnI2tO0kGMErUl5pqoucV1Fpa7LYHbWL4hlMSHtSlAIyMeK1jq0lumKy7e5lc8VehaUsBzUqBo5o1fD9qPtynHevWdBTEI+leaeF4JGuVY5616lpSbIB9K1jGyOebuzE8aNi3f6V87+NWzfP9a+gfHD/AOjv9K+d/F77r5/rWVQqmZWm/NNt+tFT+G4fPvCuM4BooitC29T3kyInGarzXEePv80kkUjdFzVZrCZmzXRB3RxMt2cytJwSa27dvlrG0yxkD9DXR2dkxA4NWgY/Tsmeuhh4WsyztGSTOMVqeXtTkipYI57W2/flR61e0GLjNQXVqstzuZu9belxwxRHntVxIerMbW1O1q5uCOTzWOO9dZrMsHPSsi2mg54HWs5q7LiV4oZc960LeKT0NILqJfSj+0o171HKUmzUsYn3rn1rpbQYUVxUWrJ5igNXT6XeLIg5zVJIdy3fHg1y+rng10t62UzXL6ueDVCZwPik/I1eCfFC6xdw2in1kYfoP617x4pPyNXzR42vBeeJryRGyiP5a/hx/OtKUbyuNGOXqpK2289nHb2qWTIqleyYZJAc7T2rpbKRtx8rgZP0p3fJAP1PNQQMCgbjkU9jtHKgDuepqwBmwMc8dM9qbjcp3NjHT6U1Tl+T+NT/AHU7jjpjNAiT5mjGcEHsKhlbCj0HNOUqUXkg+vaopME89B1pgVNfb/iSyHbyzDmuft/uit/xKf8AiUfiOMdK56H7orCpuNFpWpjmkU0hyzBV5LHArMo0vD0Akma6k+7Hwv1rZY7j1+tQ28S21pHCuMj72O5qVRxk10RVkSSDg4/OknmWONndgFHXNJuXPNeh/CX4W2vje3ub7Xru5sNLTC27xYBlkz79VFEpKKuCR5lp0bOpvJsbpB8in+Fe3+NWo90kqRoC7MQFAPJJr6Nt/gr4bsdPk0/UriS8Dq8kepwMY5IhkBVKElT1x7+1ZXgf4O3GhfEW31HUL2DUNBskN2kwG0swOERkPQ554JHFZKtErlZn2/whNpH4buL8l5HWSfVYMnCjgxoSO5zg4965/wCNPgu08KrYajp6CGC+nl3RljujJO5UHYKoGBxn3Pb6WFv5zNc3OCd/mMD3fsPoo/XNeNftNRTXfhm1mjQN9hu90uOyMCAfzIH41hGrJzRo4JRPBLyQBDlRj/ZrAaUyXg5PBrSvZMRHtx2rGtGzclveuuTMTakYhAAOTwBTj+7jCDnjqKijO6UMPuoOnqaSSVd5x8tMBpG5vvGl2qM80AknkZFLtXBakBWkyDUV0fmX6VJcN83FRXPIB9qljPcf2WLppZdW09iSqrHMB6ckGva9dVUtTx2r50/Zd1D7P8S47FjhL+2kix/tAbh/6Ca+jvF6GGAj2rkqxuxpnkfiI5neuehjLTVvawQ0z59aoWUW6bj1rOKsF7nS+GLEyBOO9eoaNp5W2Hy9q5bwTZhmhUivWrDTwtqPl7Vqohc8z8XRmO3ZSO1ePanHuun+te7fEi1MNmWA6CvELwZnc+9Q0NMr2EG6UDHevUPBmm+Y6/L0ArgtFi3Trx3r2PwBbKZBx6VUUJs3Tpu20+72rzrxvG0MjJXt8tqv2fG3tXkfxRtwjlh61TQJnG6TFu5roLO3y3SsnRV+UV0tmvH4VCQNnT+FrEbUfbXbxJ5cB+lYHhKMfZh9K6G4bZbt9KpiOF8cS/6PIPavnvxS+b6T617j4zuQyyrn1rwjxIc3kn1rknua00Xvh1H5mqSZHG00Vb+Fce7UJW9j/Kitaa90U3qe7xw2q9SKfi1X0rg5vETRrnLH6VRl8VSH7quatTijn5GemJc28Z42ipxqkCD7wryqDWtQum/dxNitS2k1CUhWyK0TutA5Dvm12FT94VHJrvmL8rcVx50+9c8yGtfT9JkMXzM2ay9prYrlLE+rlHyWpy+I1jiPzmnxaCkkZLDNJc+H0S1Ztv6VpZ2uLlRz2q+IJZnITcRUVrqE5ThWqS4so0foKt2sMSxjiuSpOSZVkiqb67bopp8ZvZT1xV1Fj3YCitWwt0YgkYrLnl3GkZdpY3TMGLnNdfoDSRKokJqS0slKAgU2YfZ3rSnPUpw0N6WQNFXOaueGq9a3QdMZrN1Y8GuoxZ5j8S9QXTdBvb0nBjjO3/ePA/U18vyMzMzE5JOSfWvdv2i7tofDkFupx9ougD9ACf8ACvA3kwMV00lZXHEinmZDhgRmq0giYE7jn0Bq/J5cqkMAeKy7q1kRi0LE+xq5FmzZN+5j/wB0VMeTkfiOxqlZMfs6cYO0Zq2hBq0IkiA9/rjNOyM/w/gcU1SMZPbvn+tJnPcH6j+tUA9WxH6DPOaax5A79s9qReAcYGT0PShhtI7Z9aQil4nb/iWd+2Oa52I/KK3/ABV/x5Lj1rnoj8tY1PiGiypq9okHm3RmYfLH/Os5Twa6LTITb2KKeGb5j+NEFdjLG7LGnbjnP5UxfWieZIYWd+mK1AjvJmULFDjzH4B7KPWvUvAXxBGk+GLbQ7yd44bTCxMFLZXJPYdea8vslZFMkyYkfkj0HYVOTH0qZRUlqCdj2/V/jJpTWcFpbwX8iB90rbAu4AcAc1Dqnx2R4LaDTtBkEcRDSCacfvGHTOB0rxSTYVJBzg1Gp2jdjIPNR7CBXOz1XUfjrr80Ijt9NtrfjAPmM+Tnk9q5bW/iT4j1ayuLO6+xmK4Qxy/uskg8dycGuPlZSvoe9VnZlX1pqlBdBOb7lS/l2xFBnp3NUrN9rFqkvmDBm/AVBZYMqqemcn6UPck2l3Jbj+8Tk/WnRR7+W9qI/LZdzflUjXEYGFHerGPVdieoqGQrt60jSbgMflTZPu4brTEVJuW+lOf5oxTJTg9KA3ygVAzofhjqEmj/ABB0LUl4EN9Fu/3SwB/Q19s/EawH2NmX04r4Ssn8qWOZTgowYfgc1+gHipln8O203XzLZG/NQayqID5w1pTHO2fWmaMoaYfWr3ixFV2K+pql4dX98PrWCGeteB4R5sPHavX7OIfZR9K8r8Dr++j+gr1qz4tR9K0JOA+JkCtYOPavny8hxM/+8a+iviS3+hSfSvA72P52OOpqJFId4fT98v1r2fwBH8wNeQ+H4/8ASU+te0eAY8KDVLYTO8lX9x+FeP8AxZwA31r2Gc4h/CvGfioS8u0f3qYI5LSOFFdJZHiue02MqororBTkfUUgZ6P4TT/RR9K0dYYpav24qt4VT/Rl+lW/EKf6G30oYI8V8YXn7yVc+teS6026Z2969H8c7o7qQfWvNdUPzGuKW50R2Os+Ea5uZT9aKPhE2Lmb8aK6KfwmU9zsr+whVTwKy7fT4vtOCM1qztJIOhplvEyuGI5riUxWudFoOjw7Qdg/Kt9dNij+YKKo6Bcp5YB4raluE2cGuqnVVgkil5Kl8ACrUI2Rn1qkJv3hwasqxMZNStZE9DV0lfN4Nad/ZA2LDHaqHh8ZIrqLiMG06dq7VsQeN67EYbllPHNUxLtjFbvjmERuWHXNci8x2gVw1V7w7mlBcAuMmug0ydSy81xkT/PmtSyumUjDHNYtFRkelWEyeV17Vla/cKqlqy9O1B+hJql4hvGaFhntTgtTbnVi3pGoBmxu71oag4eHcK880nUjHclWbvXXw3izW+N3au1HNI8S/aVz/ZumN2Fyw/HbXhVx03KfrXt37SWowiLT9LwGmaQ3BP8AdUDaPzyfyrxJsrkgZHcV1U/hHHYgWbaetJcXDCPMah/UUsiJJkhtrehqs0Myv8pU/jVMo0LOQyQq23BI5FWlNU7bcsYVsZ74qyrcVSEWFY+vOPzpQefT6cVEp43H8eacDgZ5/lTBEgOQ319KcxGB3H1qJDh+3P4U4njPvTAz/E3Nitc7Ga6HxHzYj61zaVhU3BGlpcP2i6SPGVzlvoK6Njk4waytCj8u2aZuGc4X6VpIec9quCshkmRj+VZqyfbdRG1S0EBycfxNSazdMoFvCf3knHHYVNp8Qt7dUVevWq3dgLXnMzH92R25PtRJ5jMduzgev41EWOTyevINKT83I/KmAjhtpzJtHcYph3KcGVyPbApzvxg/NUO444zjuDSEJN03bmIPUVVmK5wN303VM7Lx2Peq0rdeRQxFO7bjHvSaa6pPuboBTLpsml01d8p6Y75rPqNGkZHmOI0IHrU0dq+MsamikjRMLjileX5cZrQY1Y1QZzTZmyvrzSklsc96huWAx0oArygl6cqk4pokAcHtmtCB7ZkxwCKSVxMrplVPFfeWpXgfwDpMuc79Ogb84xXwnOyDIXuK+2LuCZPh5olu3Lpplup+ojWsqo0eRa6fOlbrjNHh6E+eOO9a8+jzyH7tbHhzw84dSy965luWztPA8f75ePSvUoOLYfSuI8Laf5Mo4ruUXEIHtWpmef8AxKb/AEST6V4neRnmvdvHdqbiJ1rzW68Pknoah7jRh+G4CbheO9exeBo9sa1xeh6GI23c16N4VtfKjWqQmb92cQn6V418RfnvAP8Aar2W8XMJ+lea+J9PS4veVzzTGjibGI4HFbunQncnHetG10lFx8la1rYKjJ8o61N0OzOo8NJtt0+lW9eTNo30o0mPZEtSa1/x6n6UPYR4B8RoNsjt7mvJ9TPzmvafiTGNjmvFNV/1jVxz3N4vQ6z4SN/pc30P8qKh+E7f6bN9D/Kit6fwmc9z1+PTSwzt4qK601ohu2Hiu1s4Yym3aKr6lbrsI4IrzZG7iji4bgwsAOMVc/tBgvzNSXdoA5Kisu6t5y2ArD6VMJSTMHFmxbXayNkVrxMWhrndHs7gsCQTXUR28iwLkV20tWQ0b3hxeFrqbg4ta5zw+uAtb98cWv4V6K2M0eY+P2yTj1riZ0IxXc+LYXnn2qM81hTaVIRnbzXBWfvFqJhRcVbgViwq7Bok7uPlOK2LXQXXHBrOzDlINOjbFQa4mIWz6V0VtprIMYrC8TwtHE2c1pGIzzW9uTb3pcHAzXSaJqweMAtXHa6f3r/WqWn6qLRXeV8IilifYVuEkcJ8cdS+2+PrzD5W3SOFfbjJ/U1xCOGWjxBqUmpavdXjnLTzNIfxNV4jjFdkdFYSQtzLbxsQ/J9u1UZdQCn90n4mrF5GrEkjrWfJCATRK4zQ0iXfE5Y5O/vWgGJP+FZWlYUOo45FXwxIHJFOOwiz5nygYp+7nrVcMeh//XT1OWH1qxkynDK2amYjHvVYt8pI7VMGDRg8UIRR1z5rJs9q5yFTJIqL1Y4FdFrPNi49u/WsrQot90ZTyEH6mspq8kM3Y1EcSRL0UYourhbe3MjHtxmlHc1h38zXt2IYydgP5mrbsgJ9Liku7l7qUZz09q1yAD90jHvUNnEsMAVVNK7YJwx/GhaAPLADg9DwD3prP8xwcVE+c8/gRQfvHuBTEK7Y69fWmE+v50jNxkEEd6iZvfPtQASNgdAapzOcdKllaqkzcVLYiGY06y35+WonNXtNXCBsZFQldjLcWQPnzViMbgPl4oAXGSufSpPur7VqhhIyoozwKy7q4yxxUt7N8p5rMOZGxUSYhzzMTUtuZMg84qSC24BYVaVAo6DikkwFjbd16ivvyVVm8LaX6NZQn/xwV8Axn97jivuvw7fef4D8OSP959Ntyfr5a1jXdkVFajE05W6JmtzSNNKgHy8VpaJZrKgYrW+tmETIWuSLNWUdLt/Lf7tbg+7WfacORWh2rojsYvc5/XrXzs9K5+bSwTXSarNh8e9Zjy5YVlJ6mkVoQ2Wmqq10GkwCNRiqEDfJWvYfcq4MmSHXn+qb6VxWpKjXfNdfqjbYH+lecavdlb1vmpzHBGzEIwatxBDImK5W2vSzj5q3dOdnnTrUJltHYWXEa1HrTf6Oaks+Ilqnr74gNaPYyPHviU37p68Q1Y/O1ez/ABKk/cvXiuqH5jXNM1jsdL8KmxezfSiovhaf9Nn+lFaU37pMtz6Wtp0CcMM/Woru4jKnkfnXy1F8RPEqDC3ZpX+IXiWTremsFR8i+Y+loIknl7dfWtm20mCQfMq5r5WtPiF4jhORdZPvV+P4q+K4z8lwgP0qlSt0Fc+rrLRYExgLU97YxJGBxXytB8YvGCY/fxn8Klm+L/i6dcNNEPoK1irCZ9SaYqpKBkfnWrfsvk43Dp618gW/xU8VxSb/ALQjH3FW5vi94tmXaZYRx2Bro51Yy5GfQ9/FG9zyV601raI/3a+bv+FleJi+55o2/Cnt8TfEzDiWJfwrBq7NErI+mtOtISwHy1qiziX0r5Xtfin4ohORJET7g1Yk+LfiyQY82FfoDS5Rn03JbxgnkVyHjSGP7K/I6V4ePil4rI+aeM/gaoah458RXylZbhQD2FUkLlLviDAnkGRwa898dXrWmjyqjYaYiPj071syz3lwxaSXJPWuL+ILsJra2ds4Uuf5VpBXkS42Rx6qWbcamXkZp5Ucbaa3yiuokZOcjtVCU81fkxj8KpTr81JgS2Py5PrV5GXjnms60OH/AAqfO35s57U1sBeB59eaUEZyOagiYEd6eWGcdKoCSRvl9aktH3Q7TnjjFQscgdKS1bbI68880AJqx/0SRfaodFi8uzDHq53VPer5iGPkbuKJZUt4Cx4VRgCp63Ar6xd+XF5MbfM3X2FQaPDg+Y3FUQWubgu/VjWvbqqx/hSWruIt7wR3FRlj3+YUwy88jikVh1B6dqsY8HGOc+1MLfOSDg00tn2IpM9m60gEcn6Go3P94c+oodjjHUUxm98/WgRGzcdaqytU8zfSqshqJCI26VqaP/qcHpniso1sWBC26djilDcaL3HHQc1FdSAA5xTSxznNUbuUnitGxkNzIXOB0qWyjXOWqso3NWjbRgoKhbiRYCrxjFRSt6CpioXj361Ulb5uapjFh/1tfZng+9VvA3hUFh/yDoB/44BXxjAf39fTXgiz1W58G6LMkxCC0j8segArmrxco6FwTbPpXwwYmtVO5enrW5O0Swn5h09a+frHWfElggRZlYD1p134t8TupUzIo9qxUGjTkZ7XbzRmY4YfnVuWaNUPzr09a+d18TeIoW3faQfrRceNPELIV89B71qloQ6bPVtf1AJPgOvX1rOivt7f6xfzrx6813WJnLyXWTVca7qiHi5FZOm2y0rH0BZ3A8sZkXr610WnyJ5fLr+dfMK+LNZjGBcCrEXxB8QQjaLhSPerjFomUbn0drM0Ytn/AHi/nXlOtzK16/7xevrXn9/4/wBeuYyjTqo9q5+fXNSkYs1ySTRKLYRjY9a01laTmZfzrr9DaPz1/eKfxr5vTXNRhfclwauQ+NNcgO6OcA0lTZTaPriCSIRL+8Xp61keI7iIRH96n5181j4meJlTb5yn3qhdeOvEV1nzbnNXyMysdx8SbmIxsFkU/jXj2pMCx5FXL6+vr5y085P41TNoG+81Q6LZadjo/hYR9vm5HT+lFZGmmSwkL282wnriihUWluDOAGp04anXtEfgHQGP/Hon5VMPh1oDH/j1X8q19mzH2qPFV1OpBqIr2xPhroJH/HstX7P4Y+H3YbrVfypezY/aI8ITUakXUvevpOy+Evhl1GbJPyp0vwj8M+cB9kTHoBU8rBzPm3+0vej+0/evrfQfhD4R2jdpkLcd1zSeIPg34QMZaPT4k/3VxTcGL2nkfJP9p+9L/anvXv0vwj0AXDKlvx9KU/CXQgc/Z1/KpsXc8B/tQ+v604aqfX9a+jdP+F3hwECSxib6rWzB8KfCbDnToP8AvmpbKR8tjVj/AHqcNWb+9X1FN8JPCu0kWEQ/CuO8TfDHQLcOYoFUY7CmrsHKx4nHrDD+KuX8TXbXeptIxzhQor0jVPCtlbzMsfQGvLdS2/bpz/CHYD8DW1JakOVyFeme1NlXkEUBx+NMlmA4GM10CEdgM1Tu2PJ6VId7Ekc1HcIxX5uKlgQWTH7Uua0HUr9KzYjsmT/erXJynNKIhkTc1ODmqy8NUqt61aGTZpm7bKrUKevFRytk0MC2Tl/esfVbgzTeWp+Vf1NW7268q1GPvuMD6etZlrHvfNRJ9ALVjHt6itFduagiAXgipMAjg1SQDm+6e+Kh5DH3zTwpAyKaMdD1pgD469+abI/yevWkLYO01Bv/AIe1AhVbikZ+aQn5RUb0hDJGqBzzUjVEetZsAA3MF9TWvbDC5PQVlQLunUVoSS+Wm0GnDuUPmmHQGqz7W571Ez7jzQGIxTuIsQRjNaCAKoA7mqdkpblhxVlW+b2FUgQ6Z9q1SLbs0tzJk4qJT1zUtjJIuJM19AeDvHS6f4N0uz4zDbhOvpXz/FzX2X8EPh1oer/C/QNQvdPilluLYszMvJ+dqxqy5UaU3ZnnNz8QGbOMfnWbceN5n6MPzr6Yi+EHhNh/yC7f/viorv4PeFAh26bAD/u1gqr7GrkfLk3i64Y/f/Wqsvii4b/lp+tfUEXwb8Ks+TYRf981dX4N+EfL+bTID/wGtOZ2MvaHyW/iKc/x1G2vTH+P9a+sm+D/AIR5H9lwflUP/Cm/CJOf7Pi/KoVV9i7nygdclPV/1qNtak/vfrX1m3wf8Ikhf7PhA/3asQ/B7wbCmV02At7rmrTbM3UsfIJ1h/7360xtYb+9X1brvwg8KSREx2MMbf7K4rkZfg9ou44jTH0pSnYqMm+h8+nV2/vUw6u396voNPgxobN80Oa1bD4L+H8gfZUP1FYuvboaqFz5lOsNn71NOryf3v1r62i+DfhpI/m022b6rWL4i+FPhuGFimm26fRaFXb6CcbHzEdak/vUw61L/ert/GnhHTLCZhBGq89q4u402BOmK257GXMiL+25f71FWtH0e0vJmSSTZiipddIpJs+hbdfmFaMMLt0U0yzVdw+UflW9YKvHyj8q2bOdIp29lI2PlNa9jp7KQSprTtFXA+UflWnCox0H5VHMy1Egs4tqjjFK65nFXO1Vz/x8U4kyOh0SP5R9Kfq0e5DUmi/6sfSn6n90/StJbGaOXjsQ0rE06TThjir0X3mqU9K50dPQyBY7TUqIVPWrslRADd0FaJXM3KxGFLA9TXI+MID5LnaelegW6rj7o/KuX8ZgfZn4HStFFIzlJnzn4lby5Z2PYE14XOwZ2LHkkmvb/HPEeoY4/dv/ACNeFXVVDqOIyRWHI5FQPu/u1ZgJyKmcDd0HWtLFlSB5AeEzTNQk9etXP4vxrJvz++b60nogK+ec1tIcoPesTtWzbf8AHuv0FRTAeVxikB69aefuimD7prQB4aoZGy2Kc3Q1BP8A6t/900mwKd1KZpyf4Rwv0q3boEQZH4iqUP3vwrQtun5fzpRETKTn1p4IAHy4qHvUsPb6VQxQRg4P51C8nUdz0qV/9W31/pVWTv8AX+lAgds9ab9fzpB0/Kk/5Z/iKBCtUTnipG+6ahbrSYDG61Gae3WmdqhjJ7JfnZ/TgU6Vtzc0W3/HsfrUa9RTWwD44WboKsrbKvzSNjFT24G0cVBMSZueaqwEqsWAWPhfWiVwi7VqROIxjiqTfepsY05ZqdtwtOWlf+lQJC2x+cCv0e/Z/s0i+DPhMY66bG358/1r834f9aPrX6U/A/8A5I74T/7BMH/oIrnrvRGkNztAqrUF1tK4oJqvMTWECpMdFGuM0+WREj61CCdtVbv/AFRro6GHUinv4lJAIzVN785+Uis+f/XtTogN3SuZysbpXL6XDOR81aEA3JyaoWoHHArVhHyCoVVlezRn6hC0g2jNUFsFHWugnHy1k3ZPPJrCpNtm8IoiSCGPripUuLeI9RWNeO/95vzrB1CSTn94351lzGnKdjea1bRKf3i/nXE+LdejeFljYH8a5zW5pcf61+v941z967spyzHjua6qTuznraI4vx5ceZIzeprz+7fOa7Lxr/WuHue9dU9jmiV1neF9yNg0VBJ3orFpM2R//9k="/>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05060676-EE0E-46D5-810C-878E2F69CC26}"/>
              </a:ext>
            </a:extLst>
          </p:cNvPr>
          <p:cNvSpPr/>
          <p:nvPr/>
        </p:nvSpPr>
        <p:spPr>
          <a:xfrm>
            <a:off x="996444" y="4498009"/>
            <a:ext cx="10194572" cy="21082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84930904-A155-4D25-B9AA-6C1619E0AC16}"/>
              </a:ext>
            </a:extLst>
          </p:cNvPr>
          <p:cNvSpPr/>
          <p:nvPr/>
        </p:nvSpPr>
        <p:spPr>
          <a:xfrm>
            <a:off x="996444" y="2359991"/>
            <a:ext cx="2150737" cy="2129366"/>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7D8EFCB1-0AFA-49F8-9643-E4DB482FDA2E}"/>
              </a:ext>
            </a:extLst>
          </p:cNvPr>
          <p:cNvSpPr/>
          <p:nvPr/>
        </p:nvSpPr>
        <p:spPr>
          <a:xfrm>
            <a:off x="5060946" y="2432220"/>
            <a:ext cx="6130070" cy="207645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188197B3-8148-4FE6-A777-80E2353AE705}"/>
              </a:ext>
            </a:extLst>
          </p:cNvPr>
          <p:cNvSpPr/>
          <p:nvPr/>
        </p:nvSpPr>
        <p:spPr>
          <a:xfrm>
            <a:off x="1068567" y="539607"/>
            <a:ext cx="2158308" cy="21082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B5956B6C-2A30-194B-B5BE-8B7B308ECF94}"/>
              </a:ext>
            </a:extLst>
          </p:cNvPr>
          <p:cNvSpPr/>
          <p:nvPr/>
        </p:nvSpPr>
        <p:spPr>
          <a:xfrm>
            <a:off x="356596" y="359038"/>
            <a:ext cx="5162462" cy="6139733"/>
          </a:xfrm>
          <a:prstGeom prst="rtTriangle">
            <a:avLst/>
          </a:prstGeom>
          <a:solidFill>
            <a:srgbClr val="6A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bg1"/>
                </a:solidFill>
              </a:rPr>
              <a:t>Our Hopes for Today</a:t>
            </a:r>
          </a:p>
        </p:txBody>
      </p:sp>
      <p:grpSp>
        <p:nvGrpSpPr>
          <p:cNvPr id="21" name="Group 20">
            <a:extLst>
              <a:ext uri="{FF2B5EF4-FFF2-40B4-BE49-F238E27FC236}">
                <a16:creationId xmlns:a16="http://schemas.microsoft.com/office/drawing/2014/main" id="{C6623CE6-665D-8B43-8250-6A964DFC437D}"/>
              </a:ext>
            </a:extLst>
          </p:cNvPr>
          <p:cNvGrpSpPr/>
          <p:nvPr/>
        </p:nvGrpSpPr>
        <p:grpSpPr>
          <a:xfrm>
            <a:off x="2747500" y="2300996"/>
            <a:ext cx="6887817" cy="699503"/>
            <a:chOff x="838200" y="1218699"/>
            <a:chExt cx="6887817" cy="584775"/>
          </a:xfrm>
        </p:grpSpPr>
        <p:grpSp>
          <p:nvGrpSpPr>
            <p:cNvPr id="9" name="Group 8">
              <a:extLst>
                <a:ext uri="{FF2B5EF4-FFF2-40B4-BE49-F238E27FC236}">
                  <a16:creationId xmlns:a16="http://schemas.microsoft.com/office/drawing/2014/main" id="{55B89C9F-C3E3-0A46-8F25-7A268D2BAD1A}"/>
                </a:ext>
              </a:extLst>
            </p:cNvPr>
            <p:cNvGrpSpPr/>
            <p:nvPr/>
          </p:nvGrpSpPr>
          <p:grpSpPr>
            <a:xfrm>
              <a:off x="838200" y="1258956"/>
              <a:ext cx="6887817" cy="530087"/>
              <a:chOff x="1000539" y="1470991"/>
              <a:chExt cx="7036905" cy="530087"/>
            </a:xfrm>
          </p:grpSpPr>
          <p:sp>
            <p:nvSpPr>
              <p:cNvPr id="6" name="Rectangle 5">
                <a:extLst>
                  <a:ext uri="{FF2B5EF4-FFF2-40B4-BE49-F238E27FC236}">
                    <a16:creationId xmlns:a16="http://schemas.microsoft.com/office/drawing/2014/main" id="{0A5A160B-9BF8-D441-A3CD-638055F24309}"/>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a:effectLst/>
                </a:endParaRPr>
              </a:p>
              <a:p>
                <a:pPr algn="ctr"/>
                <a:endParaRPr lang="en-US">
                  <a:solidFill>
                    <a:schemeClr val="tx1"/>
                  </a:solidFill>
                </a:endParaRPr>
              </a:p>
            </p:txBody>
          </p:sp>
          <p:sp>
            <p:nvSpPr>
              <p:cNvPr id="7" name="Oval 6">
                <a:extLst>
                  <a:ext uri="{FF2B5EF4-FFF2-40B4-BE49-F238E27FC236}">
                    <a16:creationId xmlns:a16="http://schemas.microsoft.com/office/drawing/2014/main" id="{E15C4491-5A26-6249-8108-9565687FA90F}"/>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CDFFFB-A08E-264F-A3F0-6E7F7BAAA393}"/>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0AA1D351-4AFE-4148-9A09-B2BA5769F503}"/>
                </a:ext>
              </a:extLst>
            </p:cNvPr>
            <p:cNvSpPr txBox="1"/>
            <p:nvPr/>
          </p:nvSpPr>
          <p:spPr>
            <a:xfrm>
              <a:off x="1063509" y="1218699"/>
              <a:ext cx="6662508" cy="584775"/>
            </a:xfrm>
            <a:prstGeom prst="rect">
              <a:avLst/>
            </a:prstGeom>
            <a:noFill/>
          </p:spPr>
          <p:txBody>
            <a:bodyPr wrap="square" rtlCol="0">
              <a:spAutoFit/>
            </a:bodyPr>
            <a:lstStyle/>
            <a:p>
              <a:r>
                <a:rPr lang="en-US" sz="1600" dirty="0"/>
                <a:t>Discuss key features of a safe and supportive environment for teacher well-being</a:t>
              </a:r>
            </a:p>
          </p:txBody>
        </p:sp>
      </p:grpSp>
      <p:grpSp>
        <p:nvGrpSpPr>
          <p:cNvPr id="22" name="Group 21">
            <a:extLst>
              <a:ext uri="{FF2B5EF4-FFF2-40B4-BE49-F238E27FC236}">
                <a16:creationId xmlns:a16="http://schemas.microsoft.com/office/drawing/2014/main" id="{6B25E367-314A-3F4C-9663-02F44BBE8556}"/>
              </a:ext>
            </a:extLst>
          </p:cNvPr>
          <p:cNvGrpSpPr/>
          <p:nvPr/>
        </p:nvGrpSpPr>
        <p:grpSpPr>
          <a:xfrm>
            <a:off x="3564699" y="3282041"/>
            <a:ext cx="7621205" cy="800786"/>
            <a:chOff x="1630018" y="2490567"/>
            <a:chExt cx="7952400" cy="584775"/>
          </a:xfrm>
        </p:grpSpPr>
        <p:grpSp>
          <p:nvGrpSpPr>
            <p:cNvPr id="10" name="Group 9">
              <a:extLst>
                <a:ext uri="{FF2B5EF4-FFF2-40B4-BE49-F238E27FC236}">
                  <a16:creationId xmlns:a16="http://schemas.microsoft.com/office/drawing/2014/main" id="{ED5FD4F2-AD79-7C45-B17D-2E5399887143}"/>
                </a:ext>
              </a:extLst>
            </p:cNvPr>
            <p:cNvGrpSpPr/>
            <p:nvPr/>
          </p:nvGrpSpPr>
          <p:grpSpPr>
            <a:xfrm>
              <a:off x="1630018" y="2517912"/>
              <a:ext cx="7858539" cy="530087"/>
              <a:chOff x="1000539" y="1470991"/>
              <a:chExt cx="7036905" cy="530087"/>
            </a:xfrm>
          </p:grpSpPr>
          <p:sp>
            <p:nvSpPr>
              <p:cNvPr id="11" name="Rectangle 10">
                <a:extLst>
                  <a:ext uri="{FF2B5EF4-FFF2-40B4-BE49-F238E27FC236}">
                    <a16:creationId xmlns:a16="http://schemas.microsoft.com/office/drawing/2014/main" id="{641ECD38-3676-0F4F-876D-C074D2E5BB28}"/>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E961321-5F40-374C-B619-1D4F0F8BE4AB}"/>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3F9387-DC7C-5249-9EC9-BD20C284230A}"/>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EBE96CF9-C8E7-4240-8BB2-77EB1EF008A6}"/>
                </a:ext>
              </a:extLst>
            </p:cNvPr>
            <p:cNvSpPr txBox="1"/>
            <p:nvPr/>
          </p:nvSpPr>
          <p:spPr>
            <a:xfrm>
              <a:off x="1926205" y="2490567"/>
              <a:ext cx="7656213" cy="584775"/>
            </a:xfrm>
            <a:prstGeom prst="rect">
              <a:avLst/>
            </a:prstGeom>
            <a:noFill/>
          </p:spPr>
          <p:txBody>
            <a:bodyPr wrap="square" rtlCol="0">
              <a:spAutoFit/>
            </a:bodyPr>
            <a:lstStyle/>
            <a:p>
              <a:r>
                <a:rPr lang="en-US" sz="1600" dirty="0"/>
                <a:t>Engage in open conversation about the key features within your current school environment to identify strengths and weaknesses, and address any concerns and barriers</a:t>
              </a:r>
            </a:p>
          </p:txBody>
        </p:sp>
      </p:grpSp>
      <p:grpSp>
        <p:nvGrpSpPr>
          <p:cNvPr id="23" name="Group 22">
            <a:extLst>
              <a:ext uri="{FF2B5EF4-FFF2-40B4-BE49-F238E27FC236}">
                <a16:creationId xmlns:a16="http://schemas.microsoft.com/office/drawing/2014/main" id="{F18DE158-E0CF-0A4B-AFE4-122B5FF3B9E0}"/>
              </a:ext>
            </a:extLst>
          </p:cNvPr>
          <p:cNvGrpSpPr/>
          <p:nvPr/>
        </p:nvGrpSpPr>
        <p:grpSpPr>
          <a:xfrm>
            <a:off x="4458236" y="4482435"/>
            <a:ext cx="7377167" cy="897959"/>
            <a:chOff x="2663687" y="3806630"/>
            <a:chExt cx="7739269" cy="584775"/>
          </a:xfrm>
        </p:grpSpPr>
        <p:grpSp>
          <p:nvGrpSpPr>
            <p:cNvPr id="14" name="Group 13">
              <a:extLst>
                <a:ext uri="{FF2B5EF4-FFF2-40B4-BE49-F238E27FC236}">
                  <a16:creationId xmlns:a16="http://schemas.microsoft.com/office/drawing/2014/main" id="{63B6C802-B30B-D242-B7EC-5F265C6E9457}"/>
                </a:ext>
              </a:extLst>
            </p:cNvPr>
            <p:cNvGrpSpPr/>
            <p:nvPr/>
          </p:nvGrpSpPr>
          <p:grpSpPr>
            <a:xfrm>
              <a:off x="2663687" y="3817350"/>
              <a:ext cx="7739269" cy="530087"/>
              <a:chOff x="1000539" y="1470991"/>
              <a:chExt cx="7036905" cy="530087"/>
            </a:xfrm>
          </p:grpSpPr>
          <p:sp>
            <p:nvSpPr>
              <p:cNvPr id="15" name="Rectangle 14">
                <a:extLst>
                  <a:ext uri="{FF2B5EF4-FFF2-40B4-BE49-F238E27FC236}">
                    <a16:creationId xmlns:a16="http://schemas.microsoft.com/office/drawing/2014/main" id="{E62B389E-6B63-F84C-8A2D-810F932B9524}"/>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6555FA4-2800-2F4F-9BD0-9A8F0CC8CCAC}"/>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642E287-2755-1643-A75C-60FDDCF670B2}"/>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0C41A5BD-32D1-1C4C-902A-16D3AA12C648}"/>
                </a:ext>
              </a:extLst>
            </p:cNvPr>
            <p:cNvSpPr txBox="1"/>
            <p:nvPr/>
          </p:nvSpPr>
          <p:spPr>
            <a:xfrm>
              <a:off x="3089374" y="3806630"/>
              <a:ext cx="6581167" cy="584775"/>
            </a:xfrm>
            <a:prstGeom prst="rect">
              <a:avLst/>
            </a:prstGeom>
            <a:noFill/>
          </p:spPr>
          <p:txBody>
            <a:bodyPr wrap="square" rtlCol="0">
              <a:spAutoFit/>
            </a:bodyPr>
            <a:lstStyle/>
            <a:p>
              <a:r>
                <a:rPr lang="en-US" sz="1600" dirty="0"/>
                <a:t>Create a school prioritization plan to create an environment that reduces stressors, emphasizes teacher wellness, and supports implementation.</a:t>
              </a:r>
            </a:p>
          </p:txBody>
        </p:sp>
      </p:grpSp>
      <p:cxnSp>
        <p:nvCxnSpPr>
          <p:cNvPr id="25" name="Straight Connector 24">
            <a:extLst>
              <a:ext uri="{FF2B5EF4-FFF2-40B4-BE49-F238E27FC236}">
                <a16:creationId xmlns:a16="http://schemas.microsoft.com/office/drawing/2014/main" id="{91E7C3C7-378E-9F48-9F8D-5DDCC1B56C88}"/>
              </a:ext>
            </a:extLst>
          </p:cNvPr>
          <p:cNvCxnSpPr>
            <a:cxnSpLocks/>
          </p:cNvCxnSpPr>
          <p:nvPr/>
        </p:nvCxnSpPr>
        <p:spPr>
          <a:xfrm>
            <a:off x="1568178" y="674158"/>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A5CF13-3B21-454B-A06B-A2266C5A54EE}"/>
              </a:ext>
            </a:extLst>
          </p:cNvPr>
          <p:cNvSpPr>
            <a:spLocks noGrp="1"/>
          </p:cNvSpPr>
          <p:nvPr>
            <p:ph type="title"/>
          </p:nvPr>
        </p:nvSpPr>
        <p:spPr>
          <a:xfrm>
            <a:off x="5151808" y="152828"/>
            <a:ext cx="3208122" cy="1304649"/>
          </a:xfrm>
          <a:solidFill>
            <a:schemeClr val="bg1"/>
          </a:solidFill>
        </p:spPr>
        <p:txBody>
          <a:bodyPr/>
          <a:lstStyle/>
          <a:p>
            <a:pPr algn="ctr"/>
            <a:r>
              <a:rPr lang="en-US" dirty="0"/>
              <a:t>Context</a:t>
            </a:r>
          </a:p>
        </p:txBody>
      </p:sp>
      <p:grpSp>
        <p:nvGrpSpPr>
          <p:cNvPr id="24" name="Group 23">
            <a:extLst>
              <a:ext uri="{FF2B5EF4-FFF2-40B4-BE49-F238E27FC236}">
                <a16:creationId xmlns:a16="http://schemas.microsoft.com/office/drawing/2014/main" id="{9EDA2838-C823-4BC5-AA92-3E81D7DBCA8B}"/>
              </a:ext>
            </a:extLst>
          </p:cNvPr>
          <p:cNvGrpSpPr/>
          <p:nvPr/>
        </p:nvGrpSpPr>
        <p:grpSpPr>
          <a:xfrm>
            <a:off x="2101410" y="1477606"/>
            <a:ext cx="6887817" cy="530087"/>
            <a:chOff x="838200" y="1258956"/>
            <a:chExt cx="6887817" cy="530087"/>
          </a:xfrm>
        </p:grpSpPr>
        <p:grpSp>
          <p:nvGrpSpPr>
            <p:cNvPr id="26" name="Group 25">
              <a:extLst>
                <a:ext uri="{FF2B5EF4-FFF2-40B4-BE49-F238E27FC236}">
                  <a16:creationId xmlns:a16="http://schemas.microsoft.com/office/drawing/2014/main" id="{903972C0-1230-4824-8579-E8EB07F40E57}"/>
                </a:ext>
              </a:extLst>
            </p:cNvPr>
            <p:cNvGrpSpPr/>
            <p:nvPr/>
          </p:nvGrpSpPr>
          <p:grpSpPr>
            <a:xfrm>
              <a:off x="838200" y="1258956"/>
              <a:ext cx="6887817" cy="530087"/>
              <a:chOff x="1000539" y="1470991"/>
              <a:chExt cx="7036905" cy="530087"/>
            </a:xfrm>
          </p:grpSpPr>
          <p:sp>
            <p:nvSpPr>
              <p:cNvPr id="28" name="Rectangle 27">
                <a:extLst>
                  <a:ext uri="{FF2B5EF4-FFF2-40B4-BE49-F238E27FC236}">
                    <a16:creationId xmlns:a16="http://schemas.microsoft.com/office/drawing/2014/main" id="{3CC6FA31-1F5B-4DF2-A396-20B1598236A4}"/>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a:effectLst/>
                </a:endParaRPr>
              </a:p>
              <a:p>
                <a:pPr algn="ctr"/>
                <a:endParaRPr lang="en-US">
                  <a:solidFill>
                    <a:schemeClr val="tx1"/>
                  </a:solidFill>
                </a:endParaRPr>
              </a:p>
            </p:txBody>
          </p:sp>
          <p:sp>
            <p:nvSpPr>
              <p:cNvPr id="29" name="Oval 28">
                <a:extLst>
                  <a:ext uri="{FF2B5EF4-FFF2-40B4-BE49-F238E27FC236}">
                    <a16:creationId xmlns:a16="http://schemas.microsoft.com/office/drawing/2014/main" id="{E6157B3A-09B0-4CED-A409-99035E846FC8}"/>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24C5013-ACF2-4CE1-A908-58079123CF2F}"/>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EE4E0E96-B1A3-4E8C-A2A9-6FDD0B6814F2}"/>
                </a:ext>
              </a:extLst>
            </p:cNvPr>
            <p:cNvSpPr txBox="1"/>
            <p:nvPr/>
          </p:nvSpPr>
          <p:spPr>
            <a:xfrm>
              <a:off x="1063509" y="1333972"/>
              <a:ext cx="6662508" cy="338554"/>
            </a:xfrm>
            <a:prstGeom prst="rect">
              <a:avLst/>
            </a:prstGeom>
            <a:noFill/>
          </p:spPr>
          <p:txBody>
            <a:bodyPr wrap="square" rtlCol="0">
              <a:spAutoFit/>
            </a:bodyPr>
            <a:lstStyle/>
            <a:p>
              <a:r>
                <a:rPr lang="en-US" sz="1600"/>
                <a:t>Understand the basics of implementation science and practice</a:t>
              </a:r>
            </a:p>
          </p:txBody>
        </p:sp>
      </p:grpSp>
    </p:spTree>
    <p:extLst>
      <p:ext uri="{BB962C8B-B14F-4D97-AF65-F5344CB8AC3E}">
        <p14:creationId xmlns:p14="http://schemas.microsoft.com/office/powerpoint/2010/main" val="2454243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3CB8E8-C978-404E-B194-357A90D5AB75}"/>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7456" b="8274"/>
          <a:stretch/>
        </p:blipFill>
        <p:spPr>
          <a:xfrm>
            <a:off x="20" y="10"/>
            <a:ext cx="12191980" cy="6857990"/>
          </a:xfrm>
          <a:prstGeom prst="rect">
            <a:avLst/>
          </a:prstGeom>
        </p:spPr>
      </p:pic>
      <p:sp>
        <p:nvSpPr>
          <p:cNvPr id="6" name="TextBox 5">
            <a:extLst>
              <a:ext uri="{FF2B5EF4-FFF2-40B4-BE49-F238E27FC236}">
                <a16:creationId xmlns:a16="http://schemas.microsoft.com/office/drawing/2014/main" id="{714190FA-2FC3-4A10-BD46-E58D5E0AEFD0}"/>
              </a:ext>
            </a:extLst>
          </p:cNvPr>
          <p:cNvSpPr txBox="1"/>
          <p:nvPr/>
        </p:nvSpPr>
        <p:spPr>
          <a:xfrm>
            <a:off x="451833" y="5496104"/>
            <a:ext cx="9117169" cy="994848"/>
          </a:xfrm>
          <a:prstGeom prst="rect">
            <a:avLst/>
          </a:prstGeom>
        </p:spPr>
        <p:txBody>
          <a:bodyPr vert="horz" lIns="91440" tIns="45720" rIns="91440" bIns="45720" rtlCol="0">
            <a:normAutofit fontScale="92500"/>
          </a:bodyPr>
          <a:lstStyle/>
          <a:p>
            <a:pPr>
              <a:lnSpc>
                <a:spcPct val="90000"/>
              </a:lnSpc>
              <a:spcAft>
                <a:spcPts val="600"/>
              </a:spcAft>
            </a:pPr>
            <a:r>
              <a:rPr lang="en-US" sz="4800">
                <a:solidFill>
                  <a:srgbClr val="FFFFFF"/>
                </a:solidFill>
              </a:rPr>
              <a:t>What are you wanting from today?</a:t>
            </a:r>
          </a:p>
        </p:txBody>
      </p:sp>
    </p:spTree>
    <p:extLst>
      <p:ext uri="{BB962C8B-B14F-4D97-AF65-F5344CB8AC3E}">
        <p14:creationId xmlns:p14="http://schemas.microsoft.com/office/powerpoint/2010/main" val="72840286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F60C4111-04C1-4DE2-BDD0-85C85C7C34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990" y="-1280427"/>
            <a:ext cx="12122020" cy="8138427"/>
          </a:xfrm>
          <a:prstGeom prst="rect">
            <a:avLst/>
          </a:prstGeom>
        </p:spPr>
      </p:pic>
      <p:sp>
        <p:nvSpPr>
          <p:cNvPr id="5" name="Rectangle 4">
            <a:extLst>
              <a:ext uri="{FF2B5EF4-FFF2-40B4-BE49-F238E27FC236}">
                <a16:creationId xmlns:a16="http://schemas.microsoft.com/office/drawing/2014/main" id="{75B9056D-899C-0940-8BB1-19E65CD455BB}"/>
              </a:ext>
            </a:extLst>
          </p:cNvPr>
          <p:cNvSpPr/>
          <p:nvPr/>
        </p:nvSpPr>
        <p:spPr>
          <a:xfrm>
            <a:off x="0" y="6109252"/>
            <a:ext cx="12192000"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EC1F95-C157-4B49-ABC6-E6E97E968A86}"/>
              </a:ext>
            </a:extLst>
          </p:cNvPr>
          <p:cNvSpPr>
            <a:spLocks noGrp="1"/>
          </p:cNvSpPr>
          <p:nvPr>
            <p:ph type="title"/>
          </p:nvPr>
        </p:nvSpPr>
        <p:spPr>
          <a:xfrm>
            <a:off x="1502327" y="4403035"/>
            <a:ext cx="9425885" cy="2077278"/>
          </a:xfrm>
          <a:solidFill>
            <a:schemeClr val="bg1"/>
          </a:solidFill>
          <a:ln>
            <a:noFill/>
          </a:ln>
        </p:spPr>
        <p:txBody>
          <a:bodyPr>
            <a:normAutofit/>
          </a:bodyPr>
          <a:lstStyle/>
          <a:p>
            <a:pPr algn="ctr"/>
            <a:r>
              <a:rPr lang="en-US" sz="3600" b="1" dirty="0">
                <a:solidFill>
                  <a:srgbClr val="36557C"/>
                </a:solidFill>
                <a:cs typeface="Calibri"/>
              </a:rPr>
              <a:t>MODULE 2:</a:t>
            </a:r>
            <a:br>
              <a:rPr lang="en-US" sz="3600" dirty="0"/>
            </a:br>
            <a:r>
              <a:rPr lang="en-US" sz="3600" dirty="0">
                <a:solidFill>
                  <a:srgbClr val="36557C"/>
                </a:solidFill>
                <a:cs typeface="Calibri"/>
              </a:rPr>
              <a:t>Creating Safe and Supportive Environments</a:t>
            </a:r>
            <a:br>
              <a:rPr lang="en-US" sz="3600" dirty="0">
                <a:solidFill>
                  <a:srgbClr val="36557C"/>
                </a:solidFill>
                <a:cs typeface="Calibri"/>
              </a:rPr>
            </a:br>
            <a:endParaRPr lang="en-US" sz="3600" dirty="0">
              <a:solidFill>
                <a:srgbClr val="36557C"/>
              </a:solidFill>
              <a:cs typeface="Calibri"/>
            </a:endParaRPr>
          </a:p>
        </p:txBody>
      </p:sp>
      <p:sp>
        <p:nvSpPr>
          <p:cNvPr id="4" name="Rectangle 3">
            <a:extLst>
              <a:ext uri="{FF2B5EF4-FFF2-40B4-BE49-F238E27FC236}">
                <a16:creationId xmlns:a16="http://schemas.microsoft.com/office/drawing/2014/main" id="{4AAA1099-1040-A74C-A726-400BF0138DA1}"/>
              </a:ext>
            </a:extLst>
          </p:cNvPr>
          <p:cNvSpPr/>
          <p:nvPr/>
        </p:nvSpPr>
        <p:spPr>
          <a:xfrm>
            <a:off x="1502326" y="4403035"/>
            <a:ext cx="9425885" cy="2077278"/>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470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dirty="0"/>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dirty="0"/>
              <a:t>Make sure the tailoring is done to fit within the appropriate time frame</a:t>
            </a:r>
          </a:p>
          <a:p>
            <a:r>
              <a:rPr lang="en-US" dirty="0"/>
              <a:t>The structure and design of the </a:t>
            </a:r>
            <a:r>
              <a:rPr lang="en-US" dirty="0" err="1"/>
              <a:t>powerpoint</a:t>
            </a:r>
            <a:r>
              <a:rPr lang="en-US" dirty="0"/>
              <a:t> is actually based on a combination of successful </a:t>
            </a:r>
            <a:r>
              <a:rPr lang="en-US" dirty="0" err="1"/>
              <a:t>TedTalks</a:t>
            </a:r>
            <a:r>
              <a:rPr lang="en-US" dirty="0"/>
              <a:t> (that involved audience participation) and research on how to present to adults</a:t>
            </a:r>
          </a:p>
          <a:p>
            <a:pPr lvl="1"/>
            <a:r>
              <a:rPr lang="en-US" dirty="0"/>
              <a:t>This includes the Hook, Transition, Who I Am, and Audience Benefit slides</a:t>
            </a:r>
          </a:p>
          <a:p>
            <a:pPr lvl="1"/>
            <a:r>
              <a:rPr lang="en-US" dirty="0"/>
              <a:t>Limited text</a:t>
            </a:r>
          </a:p>
          <a:p>
            <a:pPr lvl="1"/>
            <a:r>
              <a:rPr lang="en-US" dirty="0"/>
              <a:t>Use of imagery </a:t>
            </a:r>
          </a:p>
          <a:p>
            <a:pPr lvl="1"/>
            <a:r>
              <a:rPr lang="en-US" dirty="0"/>
              <a:t>MINIMIZE reading text on slide; research indicates this actually disrupts audience comprehension</a:t>
            </a:r>
          </a:p>
          <a:p>
            <a:pPr lvl="1"/>
            <a:r>
              <a:rPr lang="en-US" dirty="0"/>
              <a:t>Set expectation for participation at the outset</a:t>
            </a:r>
          </a:p>
        </p:txBody>
      </p:sp>
    </p:spTree>
    <p:extLst>
      <p:ext uri="{BB962C8B-B14F-4D97-AF65-F5344CB8AC3E}">
        <p14:creationId xmlns:p14="http://schemas.microsoft.com/office/powerpoint/2010/main" val="2717667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0ABB1B-8D11-BE4C-996F-06BC86E310D6}"/>
              </a:ext>
            </a:extLst>
          </p:cNvPr>
          <p:cNvSpPr/>
          <p:nvPr/>
        </p:nvSpPr>
        <p:spPr>
          <a:xfrm>
            <a:off x="4836778" y="1837332"/>
            <a:ext cx="2125131" cy="174928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School &amp; Implementation Climate</a:t>
            </a:r>
          </a:p>
        </p:txBody>
      </p:sp>
      <p:sp>
        <p:nvSpPr>
          <p:cNvPr id="5" name="Rectangle 4">
            <a:extLst>
              <a:ext uri="{FF2B5EF4-FFF2-40B4-BE49-F238E27FC236}">
                <a16:creationId xmlns:a16="http://schemas.microsoft.com/office/drawing/2014/main" id="{59B8F7C8-1DC5-F240-8BEF-BB5BF592FB16}"/>
              </a:ext>
            </a:extLst>
          </p:cNvPr>
          <p:cNvSpPr/>
          <p:nvPr/>
        </p:nvSpPr>
        <p:spPr>
          <a:xfrm>
            <a:off x="2307659" y="1837332"/>
            <a:ext cx="2130478" cy="174928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Implementation Overload</a:t>
            </a:r>
          </a:p>
        </p:txBody>
      </p:sp>
      <p:sp>
        <p:nvSpPr>
          <p:cNvPr id="13" name="Rectangle 12">
            <a:extLst>
              <a:ext uri="{FF2B5EF4-FFF2-40B4-BE49-F238E27FC236}">
                <a16:creationId xmlns:a16="http://schemas.microsoft.com/office/drawing/2014/main" id="{62E98B21-4178-B640-A795-74B7D6FC0EE8}"/>
              </a:ext>
            </a:extLst>
          </p:cNvPr>
          <p:cNvSpPr/>
          <p:nvPr/>
        </p:nvSpPr>
        <p:spPr>
          <a:xfrm>
            <a:off x="1562946" y="4644941"/>
            <a:ext cx="1443940" cy="130464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Focus on-Prioritize Work</a:t>
            </a:r>
          </a:p>
        </p:txBody>
      </p:sp>
      <p:sp>
        <p:nvSpPr>
          <p:cNvPr id="18" name="Rectangle 17">
            <a:extLst>
              <a:ext uri="{FF2B5EF4-FFF2-40B4-BE49-F238E27FC236}">
                <a16:creationId xmlns:a16="http://schemas.microsoft.com/office/drawing/2014/main" id="{1833B404-9DBE-4344-9D50-9D352BA827A9}"/>
              </a:ext>
            </a:extLst>
          </p:cNvPr>
          <p:cNvSpPr/>
          <p:nvPr/>
        </p:nvSpPr>
        <p:spPr>
          <a:xfrm>
            <a:off x="3199862" y="4653575"/>
            <a:ext cx="1443940" cy="130464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Educational Support</a:t>
            </a:r>
          </a:p>
        </p:txBody>
      </p:sp>
      <p:cxnSp>
        <p:nvCxnSpPr>
          <p:cNvPr id="35" name="Straight Arrow Connector 34">
            <a:extLst>
              <a:ext uri="{FF2B5EF4-FFF2-40B4-BE49-F238E27FC236}">
                <a16:creationId xmlns:a16="http://schemas.microsoft.com/office/drawing/2014/main" id="{50B2BB09-FF8C-D746-B43D-657EEDBDD7A7}"/>
              </a:ext>
            </a:extLst>
          </p:cNvPr>
          <p:cNvCxnSpPr>
            <a:cxnSpLocks/>
            <a:stCxn id="4" idx="2"/>
            <a:endCxn id="18" idx="0"/>
          </p:cNvCxnSpPr>
          <p:nvPr/>
        </p:nvCxnSpPr>
        <p:spPr>
          <a:xfrm flipH="1">
            <a:off x="3921832" y="3586619"/>
            <a:ext cx="1977512" cy="1066956"/>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9EC7EAD-87F4-EF4A-B0CF-F5B9EDD9A0AE}"/>
              </a:ext>
            </a:extLst>
          </p:cNvPr>
          <p:cNvCxnSpPr>
            <a:cxnSpLocks/>
            <a:stCxn id="4" idx="2"/>
            <a:endCxn id="13" idx="0"/>
          </p:cNvCxnSpPr>
          <p:nvPr/>
        </p:nvCxnSpPr>
        <p:spPr>
          <a:xfrm flipH="1">
            <a:off x="2284916" y="3586619"/>
            <a:ext cx="3614428" cy="1058322"/>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859AD46-2E67-456F-B64A-77AF9FE09907}"/>
              </a:ext>
            </a:extLst>
          </p:cNvPr>
          <p:cNvSpPr/>
          <p:nvPr/>
        </p:nvSpPr>
        <p:spPr>
          <a:xfrm>
            <a:off x="7265410" y="1845968"/>
            <a:ext cx="2125131" cy="174928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Psychological Safety</a:t>
            </a:r>
          </a:p>
        </p:txBody>
      </p:sp>
      <p:sp>
        <p:nvSpPr>
          <p:cNvPr id="27" name="Rectangle 26">
            <a:extLst>
              <a:ext uri="{FF2B5EF4-FFF2-40B4-BE49-F238E27FC236}">
                <a16:creationId xmlns:a16="http://schemas.microsoft.com/office/drawing/2014/main" id="{0EE9B55B-DA70-4A3D-B42F-D04BD273200B}"/>
              </a:ext>
            </a:extLst>
          </p:cNvPr>
          <p:cNvSpPr/>
          <p:nvPr/>
        </p:nvSpPr>
        <p:spPr>
          <a:xfrm>
            <a:off x="4836778" y="4653575"/>
            <a:ext cx="1443940" cy="130464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Rewards &amp; Recognition</a:t>
            </a:r>
          </a:p>
        </p:txBody>
      </p:sp>
      <p:sp>
        <p:nvSpPr>
          <p:cNvPr id="28" name="Rectangle 27">
            <a:extLst>
              <a:ext uri="{FF2B5EF4-FFF2-40B4-BE49-F238E27FC236}">
                <a16:creationId xmlns:a16="http://schemas.microsoft.com/office/drawing/2014/main" id="{A18BCA31-AE16-4EFE-9D48-8784003A0B3C}"/>
              </a:ext>
            </a:extLst>
          </p:cNvPr>
          <p:cNvSpPr/>
          <p:nvPr/>
        </p:nvSpPr>
        <p:spPr>
          <a:xfrm>
            <a:off x="6473694" y="4653575"/>
            <a:ext cx="1443940" cy="130464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Data Support</a:t>
            </a:r>
          </a:p>
        </p:txBody>
      </p:sp>
      <p:sp>
        <p:nvSpPr>
          <p:cNvPr id="29" name="Rectangle 28">
            <a:extLst>
              <a:ext uri="{FF2B5EF4-FFF2-40B4-BE49-F238E27FC236}">
                <a16:creationId xmlns:a16="http://schemas.microsoft.com/office/drawing/2014/main" id="{3CF53E0E-EF87-456B-8013-DA966078F6DC}"/>
              </a:ext>
            </a:extLst>
          </p:cNvPr>
          <p:cNvSpPr/>
          <p:nvPr/>
        </p:nvSpPr>
        <p:spPr>
          <a:xfrm>
            <a:off x="8087868" y="4653575"/>
            <a:ext cx="1443940" cy="130464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Follow Up Support</a:t>
            </a:r>
          </a:p>
        </p:txBody>
      </p:sp>
      <p:sp>
        <p:nvSpPr>
          <p:cNvPr id="30" name="Rectangle 29">
            <a:extLst>
              <a:ext uri="{FF2B5EF4-FFF2-40B4-BE49-F238E27FC236}">
                <a16:creationId xmlns:a16="http://schemas.microsoft.com/office/drawing/2014/main" id="{D16284F6-5260-46C9-A3E0-0BDF72001C7B}"/>
              </a:ext>
            </a:extLst>
          </p:cNvPr>
          <p:cNvSpPr/>
          <p:nvPr/>
        </p:nvSpPr>
        <p:spPr>
          <a:xfrm>
            <a:off x="9702042" y="4644940"/>
            <a:ext cx="1443940" cy="130464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Integration</a:t>
            </a:r>
          </a:p>
        </p:txBody>
      </p:sp>
      <p:cxnSp>
        <p:nvCxnSpPr>
          <p:cNvPr id="33" name="Straight Arrow Connector 32">
            <a:extLst>
              <a:ext uri="{FF2B5EF4-FFF2-40B4-BE49-F238E27FC236}">
                <a16:creationId xmlns:a16="http://schemas.microsoft.com/office/drawing/2014/main" id="{CCE9EF55-3E42-40BF-8143-E61370E16946}"/>
              </a:ext>
            </a:extLst>
          </p:cNvPr>
          <p:cNvCxnSpPr>
            <a:cxnSpLocks/>
            <a:stCxn id="4" idx="2"/>
            <a:endCxn id="27" idx="0"/>
          </p:cNvCxnSpPr>
          <p:nvPr/>
        </p:nvCxnSpPr>
        <p:spPr>
          <a:xfrm flipH="1">
            <a:off x="5558748" y="3586619"/>
            <a:ext cx="340596" cy="1066956"/>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B82FE78-4097-4019-A5D8-79378F662BE3}"/>
              </a:ext>
            </a:extLst>
          </p:cNvPr>
          <p:cNvCxnSpPr>
            <a:cxnSpLocks/>
            <a:stCxn id="4" idx="2"/>
            <a:endCxn id="28" idx="0"/>
          </p:cNvCxnSpPr>
          <p:nvPr/>
        </p:nvCxnSpPr>
        <p:spPr>
          <a:xfrm>
            <a:off x="5899344" y="3586619"/>
            <a:ext cx="1296320" cy="1066956"/>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FE1DC0-0B82-4A82-A843-BFEB43320705}"/>
              </a:ext>
            </a:extLst>
          </p:cNvPr>
          <p:cNvCxnSpPr>
            <a:cxnSpLocks/>
            <a:stCxn id="4" idx="2"/>
            <a:endCxn id="29" idx="0"/>
          </p:cNvCxnSpPr>
          <p:nvPr/>
        </p:nvCxnSpPr>
        <p:spPr>
          <a:xfrm>
            <a:off x="5899344" y="3586619"/>
            <a:ext cx="2910494" cy="1066956"/>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74B0D05-24D5-4E40-BDC9-6C08C8C3F96C}"/>
              </a:ext>
            </a:extLst>
          </p:cNvPr>
          <p:cNvCxnSpPr>
            <a:cxnSpLocks/>
            <a:stCxn id="4" idx="2"/>
            <a:endCxn id="30" idx="0"/>
          </p:cNvCxnSpPr>
          <p:nvPr/>
        </p:nvCxnSpPr>
        <p:spPr>
          <a:xfrm>
            <a:off x="5899344" y="3586619"/>
            <a:ext cx="4524668" cy="1058321"/>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881F9C6-A76A-5B44-A043-57BF29D13DA2}"/>
              </a:ext>
            </a:extLst>
          </p:cNvPr>
          <p:cNvSpPr>
            <a:spLocks noGrp="1"/>
          </p:cNvSpPr>
          <p:nvPr>
            <p:ph type="title"/>
          </p:nvPr>
        </p:nvSpPr>
        <p:spPr>
          <a:xfrm>
            <a:off x="630382" y="366428"/>
            <a:ext cx="10515600" cy="1325563"/>
          </a:xfrm>
        </p:spPr>
        <p:txBody>
          <a:bodyPr/>
          <a:lstStyle/>
          <a:p>
            <a:r>
              <a:rPr lang="en-US" dirty="0">
                <a:cs typeface="Calibri"/>
              </a:rPr>
              <a:t>Key Features/Characteristics</a:t>
            </a:r>
            <a:endParaRPr lang="en-US" dirty="0"/>
          </a:p>
        </p:txBody>
      </p:sp>
    </p:spTree>
    <p:extLst>
      <p:ext uri="{BB962C8B-B14F-4D97-AF65-F5344CB8AC3E}">
        <p14:creationId xmlns:p14="http://schemas.microsoft.com/office/powerpoint/2010/main" val="1032963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1D0C1BC-B429-5343-A82E-F713B6364F68}"/>
              </a:ext>
            </a:extLst>
          </p:cNvPr>
          <p:cNvCxnSpPr>
            <a:cxnSpLocks/>
          </p:cNvCxnSpPr>
          <p:nvPr/>
        </p:nvCxnSpPr>
        <p:spPr>
          <a:xfrm>
            <a:off x="644236" y="987287"/>
            <a:ext cx="10827328" cy="0"/>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5913F451-0C0D-A341-9054-3EE66A956335}"/>
              </a:ext>
            </a:extLst>
          </p:cNvPr>
          <p:cNvSpPr txBox="1">
            <a:spLocks/>
          </p:cNvSpPr>
          <p:nvPr/>
        </p:nvSpPr>
        <p:spPr>
          <a:xfrm>
            <a:off x="4491939" y="321766"/>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latin typeface="+mj-lt"/>
              </a:rPr>
              <a:t>Context</a:t>
            </a:r>
          </a:p>
        </p:txBody>
      </p:sp>
      <p:pic>
        <p:nvPicPr>
          <p:cNvPr id="9" name="Picture 8" descr="A person standing in front of a brick wall&#10;&#10;Description automatically generated">
            <a:extLst>
              <a:ext uri="{FF2B5EF4-FFF2-40B4-BE49-F238E27FC236}">
                <a16:creationId xmlns:a16="http://schemas.microsoft.com/office/drawing/2014/main" id="{4A284C24-4A7F-4D4D-8EBF-01B8F5C8CE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236" y="2036595"/>
            <a:ext cx="5451764" cy="3634509"/>
          </a:xfrm>
          <a:prstGeom prst="rect">
            <a:avLst/>
          </a:prstGeom>
        </p:spPr>
      </p:pic>
      <p:sp>
        <p:nvSpPr>
          <p:cNvPr id="10" name="TextBox 9">
            <a:extLst>
              <a:ext uri="{FF2B5EF4-FFF2-40B4-BE49-F238E27FC236}">
                <a16:creationId xmlns:a16="http://schemas.microsoft.com/office/drawing/2014/main" id="{ABC5626E-B778-4F04-BAB4-9AC4724E8796}"/>
              </a:ext>
            </a:extLst>
          </p:cNvPr>
          <p:cNvSpPr txBox="1"/>
          <p:nvPr/>
        </p:nvSpPr>
        <p:spPr>
          <a:xfrm>
            <a:off x="6799861" y="2291936"/>
            <a:ext cx="4671703" cy="2800767"/>
          </a:xfrm>
          <a:prstGeom prst="rect">
            <a:avLst/>
          </a:prstGeom>
          <a:noFill/>
        </p:spPr>
        <p:txBody>
          <a:bodyPr wrap="square" rtlCol="0">
            <a:spAutoFit/>
          </a:bodyPr>
          <a:lstStyle/>
          <a:p>
            <a:pPr algn="ctr"/>
            <a:r>
              <a:rPr lang="en-US" sz="4400" dirty="0">
                <a:solidFill>
                  <a:srgbClr val="36557C"/>
                </a:solidFill>
              </a:rPr>
              <a:t>What do students need from teachers to succeed?</a:t>
            </a:r>
          </a:p>
        </p:txBody>
      </p:sp>
    </p:spTree>
    <p:extLst>
      <p:ext uri="{BB962C8B-B14F-4D97-AF65-F5344CB8AC3E}">
        <p14:creationId xmlns:p14="http://schemas.microsoft.com/office/powerpoint/2010/main" val="374849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13F451-0C0D-A341-9054-3EE66A956335}"/>
              </a:ext>
            </a:extLst>
          </p:cNvPr>
          <p:cNvSpPr txBox="1">
            <a:spLocks/>
          </p:cNvSpPr>
          <p:nvPr/>
        </p:nvSpPr>
        <p:spPr>
          <a:xfrm>
            <a:off x="4491939" y="169367"/>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dirty="0"/>
              <a:t>Context</a:t>
            </a:r>
          </a:p>
        </p:txBody>
      </p:sp>
      <p:pic>
        <p:nvPicPr>
          <p:cNvPr id="9" name="Picture 8">
            <a:extLst>
              <a:ext uri="{FF2B5EF4-FFF2-40B4-BE49-F238E27FC236}">
                <a16:creationId xmlns:a16="http://schemas.microsoft.com/office/drawing/2014/main" id="{4A284C24-4A7F-4D4D-8EBF-01B8F5C8CE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38200" y="2054592"/>
            <a:ext cx="5410200" cy="3606800"/>
          </a:xfrm>
          <a:prstGeom prst="rect">
            <a:avLst/>
          </a:prstGeom>
        </p:spPr>
      </p:pic>
      <p:sp>
        <p:nvSpPr>
          <p:cNvPr id="6" name="TextBox 5">
            <a:extLst>
              <a:ext uri="{FF2B5EF4-FFF2-40B4-BE49-F238E27FC236}">
                <a16:creationId xmlns:a16="http://schemas.microsoft.com/office/drawing/2014/main" id="{2E48E147-2A56-4456-A721-5861A55634FD}"/>
              </a:ext>
            </a:extLst>
          </p:cNvPr>
          <p:cNvSpPr txBox="1"/>
          <p:nvPr/>
        </p:nvSpPr>
        <p:spPr>
          <a:xfrm>
            <a:off x="6655521" y="2457608"/>
            <a:ext cx="4849091" cy="2800767"/>
          </a:xfrm>
          <a:prstGeom prst="rect">
            <a:avLst/>
          </a:prstGeom>
          <a:noFill/>
        </p:spPr>
        <p:txBody>
          <a:bodyPr wrap="square" rtlCol="0">
            <a:spAutoFit/>
          </a:bodyPr>
          <a:lstStyle/>
          <a:p>
            <a:pPr algn="ctr"/>
            <a:r>
              <a:rPr lang="en-US" sz="4400" dirty="0">
                <a:solidFill>
                  <a:srgbClr val="36557C"/>
                </a:solidFill>
              </a:rPr>
              <a:t>What do teachers need from their leaders to succeed?</a:t>
            </a:r>
          </a:p>
        </p:txBody>
      </p:sp>
      <p:cxnSp>
        <p:nvCxnSpPr>
          <p:cNvPr id="7" name="Straight Connector 6">
            <a:extLst>
              <a:ext uri="{FF2B5EF4-FFF2-40B4-BE49-F238E27FC236}">
                <a16:creationId xmlns:a16="http://schemas.microsoft.com/office/drawing/2014/main" id="{5A32FD87-C0A2-AE4D-8E89-2361006724C7}"/>
              </a:ext>
            </a:extLst>
          </p:cNvPr>
          <p:cNvCxnSpPr>
            <a:cxnSpLocks/>
          </p:cNvCxnSpPr>
          <p:nvPr/>
        </p:nvCxnSpPr>
        <p:spPr>
          <a:xfrm>
            <a:off x="838200" y="1008070"/>
            <a:ext cx="10827328" cy="0"/>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61CEAC4A-17AE-854B-961F-BE88030EE432}"/>
              </a:ext>
            </a:extLst>
          </p:cNvPr>
          <p:cNvSpPr txBox="1">
            <a:spLocks/>
          </p:cNvSpPr>
          <p:nvPr/>
        </p:nvSpPr>
        <p:spPr>
          <a:xfrm>
            <a:off x="4644339" y="321767"/>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latin typeface="+mj-lt"/>
              </a:rPr>
              <a:t>Context</a:t>
            </a:r>
          </a:p>
        </p:txBody>
      </p:sp>
    </p:spTree>
    <p:extLst>
      <p:ext uri="{BB962C8B-B14F-4D97-AF65-F5344CB8AC3E}">
        <p14:creationId xmlns:p14="http://schemas.microsoft.com/office/powerpoint/2010/main" val="2107388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284C24-4A7F-4D4D-8EBF-01B8F5C8CE3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896645" y="1884219"/>
            <a:ext cx="4917614" cy="3511996"/>
          </a:xfrm>
          <a:prstGeom prst="rect">
            <a:avLst/>
          </a:prstGeom>
        </p:spPr>
      </p:pic>
      <p:sp>
        <p:nvSpPr>
          <p:cNvPr id="6" name="TextBox 5">
            <a:extLst>
              <a:ext uri="{FF2B5EF4-FFF2-40B4-BE49-F238E27FC236}">
                <a16:creationId xmlns:a16="http://schemas.microsoft.com/office/drawing/2014/main" id="{2E48E147-2A56-4456-A721-5861A55634FD}"/>
              </a:ext>
            </a:extLst>
          </p:cNvPr>
          <p:cNvSpPr txBox="1"/>
          <p:nvPr/>
        </p:nvSpPr>
        <p:spPr>
          <a:xfrm>
            <a:off x="6626811" y="2117789"/>
            <a:ext cx="4762679" cy="2123658"/>
          </a:xfrm>
          <a:prstGeom prst="rect">
            <a:avLst/>
          </a:prstGeom>
          <a:noFill/>
        </p:spPr>
        <p:txBody>
          <a:bodyPr wrap="square" rtlCol="0">
            <a:spAutoFit/>
          </a:bodyPr>
          <a:lstStyle/>
          <a:p>
            <a:pPr algn="ctr"/>
            <a:r>
              <a:rPr lang="en-US" sz="4400" dirty="0">
                <a:solidFill>
                  <a:srgbClr val="36557C"/>
                </a:solidFill>
              </a:rPr>
              <a:t>Did you know there are 85+ different varieties of Oreo?</a:t>
            </a:r>
          </a:p>
        </p:txBody>
      </p:sp>
      <p:cxnSp>
        <p:nvCxnSpPr>
          <p:cNvPr id="8" name="Straight Connector 7">
            <a:extLst>
              <a:ext uri="{FF2B5EF4-FFF2-40B4-BE49-F238E27FC236}">
                <a16:creationId xmlns:a16="http://schemas.microsoft.com/office/drawing/2014/main" id="{49BA6D1A-396E-7C4B-8BA1-6E8686CF49E0}"/>
              </a:ext>
            </a:extLst>
          </p:cNvPr>
          <p:cNvCxnSpPr>
            <a:cxnSpLocks/>
          </p:cNvCxnSpPr>
          <p:nvPr/>
        </p:nvCxnSpPr>
        <p:spPr>
          <a:xfrm>
            <a:off x="838200" y="1008070"/>
            <a:ext cx="10827328" cy="0"/>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1F4CB375-4B4E-3743-870D-B0F5D7F9C5D4}"/>
              </a:ext>
            </a:extLst>
          </p:cNvPr>
          <p:cNvSpPr txBox="1">
            <a:spLocks/>
          </p:cNvSpPr>
          <p:nvPr/>
        </p:nvSpPr>
        <p:spPr>
          <a:xfrm>
            <a:off x="4644339" y="321767"/>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latin typeface="+mj-lt"/>
              </a:rPr>
              <a:t>Context</a:t>
            </a:r>
          </a:p>
        </p:txBody>
      </p:sp>
    </p:spTree>
    <p:extLst>
      <p:ext uri="{BB962C8B-B14F-4D97-AF65-F5344CB8AC3E}">
        <p14:creationId xmlns:p14="http://schemas.microsoft.com/office/powerpoint/2010/main" val="2506689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ew of a city street&#10;&#10;Description automatically generated">
            <a:extLst>
              <a:ext uri="{FF2B5EF4-FFF2-40B4-BE49-F238E27FC236}">
                <a16:creationId xmlns:a16="http://schemas.microsoft.com/office/drawing/2014/main" id="{772C1D0D-F02A-4D12-A22D-BC90693CC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5252" y="1176793"/>
            <a:ext cx="3604403" cy="4548146"/>
          </a:xfrm>
          <a:prstGeom prst="rect">
            <a:avLst/>
          </a:prstGeom>
        </p:spPr>
      </p:pic>
      <p:pic>
        <p:nvPicPr>
          <p:cNvPr id="11" name="Picture 10" descr="A view of a city street&#10;&#10;Description automatically generated">
            <a:extLst>
              <a:ext uri="{FF2B5EF4-FFF2-40B4-BE49-F238E27FC236}">
                <a16:creationId xmlns:a16="http://schemas.microsoft.com/office/drawing/2014/main" id="{25D2A694-2654-46F4-A4B1-FC7B4C98FFB5}"/>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ChalkSketch/>
                    </a14:imgEffect>
                  </a14:imgLayer>
                </a14:imgProps>
              </a:ext>
              <a:ext uri="{28A0092B-C50C-407E-A947-70E740481C1C}">
                <a14:useLocalDpi xmlns:a14="http://schemas.microsoft.com/office/drawing/2010/main" val="0"/>
              </a:ext>
            </a:extLst>
          </a:blip>
          <a:stretch>
            <a:fillRect/>
          </a:stretch>
        </p:blipFill>
        <p:spPr>
          <a:xfrm>
            <a:off x="3375489" y="0"/>
            <a:ext cx="5441021" cy="6865647"/>
          </a:xfrm>
          <a:prstGeom prst="rect">
            <a:avLst/>
          </a:prstGeom>
        </p:spPr>
      </p:pic>
    </p:spTree>
    <p:extLst>
      <p:ext uri="{BB962C8B-B14F-4D97-AF65-F5344CB8AC3E}">
        <p14:creationId xmlns:p14="http://schemas.microsoft.com/office/powerpoint/2010/main" val="257539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4" name="Picture 13" descr="A book on a table&#10;&#10;Description automatically generated">
            <a:extLst>
              <a:ext uri="{FF2B5EF4-FFF2-40B4-BE49-F238E27FC236}">
                <a16:creationId xmlns:a16="http://schemas.microsoft.com/office/drawing/2014/main" id="{C6EAC8EC-D9C6-46AA-B579-B04FEAFE91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203" y="1891945"/>
            <a:ext cx="4206371" cy="3739130"/>
          </a:xfrm>
          <a:prstGeom prst="rect">
            <a:avLst/>
          </a:prstGeom>
          <a:effectLst>
            <a:softEdge rad="266700"/>
          </a:effectLst>
        </p:spPr>
      </p:pic>
      <p:pic>
        <p:nvPicPr>
          <p:cNvPr id="8" name="Picture 7">
            <a:extLst>
              <a:ext uri="{FF2B5EF4-FFF2-40B4-BE49-F238E27FC236}">
                <a16:creationId xmlns:a16="http://schemas.microsoft.com/office/drawing/2014/main" id="{291D8B2D-A0B1-48D3-AEC7-DF0241D38E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75940" y="1795626"/>
            <a:ext cx="3849788" cy="3731628"/>
          </a:xfrm>
          <a:prstGeom prst="rect">
            <a:avLst/>
          </a:prstGeom>
          <a:effectLst>
            <a:softEdge rad="266700"/>
          </a:effectLst>
        </p:spPr>
      </p:pic>
      <p:sp>
        <p:nvSpPr>
          <p:cNvPr id="13" name="Rectangle 12">
            <a:extLst>
              <a:ext uri="{FF2B5EF4-FFF2-40B4-BE49-F238E27FC236}">
                <a16:creationId xmlns:a16="http://schemas.microsoft.com/office/drawing/2014/main" id="{ACA7B685-CC04-4845-B198-644742DBE3E6}"/>
              </a:ext>
            </a:extLst>
          </p:cNvPr>
          <p:cNvSpPr/>
          <p:nvPr/>
        </p:nvSpPr>
        <p:spPr>
          <a:xfrm>
            <a:off x="4333572" y="2607348"/>
            <a:ext cx="3857370" cy="2031325"/>
          </a:xfrm>
          <a:prstGeom prst="rect">
            <a:avLst/>
          </a:prstGeom>
          <a:solidFill>
            <a:schemeClr val="bg1"/>
          </a:solidFill>
          <a:ln w="76200">
            <a:solidFill>
              <a:srgbClr val="36557C"/>
            </a:solidFill>
          </a:ln>
        </p:spPr>
        <p:txBody>
          <a:bodyPr wrap="square">
            <a:spAutoFit/>
          </a:bodyPr>
          <a:lstStyle/>
          <a:p>
            <a:pPr algn="ctr"/>
            <a:r>
              <a:rPr lang="en-US" b="1" dirty="0"/>
              <a:t>Implementation Overload Costs</a:t>
            </a:r>
          </a:p>
          <a:p>
            <a:pPr algn="ctr"/>
            <a:r>
              <a:rPr lang="en-US" dirty="0"/>
              <a:t>- Financial Capital</a:t>
            </a:r>
          </a:p>
          <a:p>
            <a:pPr algn="ctr"/>
            <a:r>
              <a:rPr lang="en-US" dirty="0"/>
              <a:t>- Cultural Capital</a:t>
            </a:r>
          </a:p>
          <a:p>
            <a:pPr algn="ctr"/>
            <a:r>
              <a:rPr lang="en-US" dirty="0"/>
              <a:t>- Material Capital</a:t>
            </a:r>
          </a:p>
          <a:p>
            <a:pPr algn="ctr"/>
            <a:r>
              <a:rPr lang="en-US" dirty="0"/>
              <a:t>- Positive Psychology Capital</a:t>
            </a:r>
          </a:p>
          <a:p>
            <a:pPr algn="ctr"/>
            <a:r>
              <a:rPr lang="en-US" dirty="0"/>
              <a:t>- Implementation Efforts</a:t>
            </a:r>
          </a:p>
          <a:p>
            <a:pPr algn="ctr"/>
            <a:r>
              <a:rPr lang="en-US" dirty="0"/>
              <a:t>- Student Outcomes</a:t>
            </a:r>
          </a:p>
        </p:txBody>
      </p:sp>
      <p:cxnSp>
        <p:nvCxnSpPr>
          <p:cNvPr id="11" name="Straight Connector 10">
            <a:extLst>
              <a:ext uri="{FF2B5EF4-FFF2-40B4-BE49-F238E27FC236}">
                <a16:creationId xmlns:a16="http://schemas.microsoft.com/office/drawing/2014/main" id="{F780ECBA-99E2-C540-B00D-243514CA9993}"/>
              </a:ext>
            </a:extLst>
          </p:cNvPr>
          <p:cNvCxnSpPr>
            <a:cxnSpLocks/>
          </p:cNvCxnSpPr>
          <p:nvPr/>
        </p:nvCxnSpPr>
        <p:spPr>
          <a:xfrm>
            <a:off x="983674" y="1049634"/>
            <a:ext cx="10827328" cy="0"/>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3F61B78-54E1-E242-8C51-B5E4F8F1EA39}"/>
              </a:ext>
            </a:extLst>
          </p:cNvPr>
          <p:cNvSpPr txBox="1">
            <a:spLocks/>
          </p:cNvSpPr>
          <p:nvPr/>
        </p:nvSpPr>
        <p:spPr>
          <a:xfrm>
            <a:off x="4644339" y="321767"/>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latin typeface="+mj-lt"/>
              </a:rPr>
              <a:t>Context</a:t>
            </a:r>
          </a:p>
        </p:txBody>
      </p:sp>
    </p:spTree>
    <p:extLst>
      <p:ext uri="{BB962C8B-B14F-4D97-AF65-F5344CB8AC3E}">
        <p14:creationId xmlns:p14="http://schemas.microsoft.com/office/powerpoint/2010/main" val="2423559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person, indoor, food&#10;&#10;Description automatically generated">
            <a:extLst>
              <a:ext uri="{FF2B5EF4-FFF2-40B4-BE49-F238E27FC236}">
                <a16:creationId xmlns:a16="http://schemas.microsoft.com/office/drawing/2014/main" id="{608B8F5E-AA82-0842-AB7B-9D0DB4DE0560}"/>
              </a:ext>
            </a:extLst>
          </p:cNvPr>
          <p:cNvPicPr>
            <a:picLocks noChangeAspect="1"/>
          </p:cNvPicPr>
          <p:nvPr/>
        </p:nvPicPr>
        <p:blipFill rotWithShape="1">
          <a:blip r:embed="rId3">
            <a:extLst>
              <a:ext uri="{28A0092B-C50C-407E-A947-70E740481C1C}">
                <a14:useLocalDpi xmlns:a14="http://schemas.microsoft.com/office/drawing/2010/main" val="0"/>
              </a:ext>
            </a:extLst>
          </a:blip>
          <a:srcRect r="9152"/>
          <a:stretch/>
        </p:blipFill>
        <p:spPr>
          <a:xfrm rot="5400000">
            <a:off x="-583166" y="583165"/>
            <a:ext cx="6858000" cy="5691670"/>
          </a:xfrm>
          <a:prstGeom prst="rect">
            <a:avLst/>
          </a:prstGeom>
        </p:spPr>
      </p:pic>
      <p:sp>
        <p:nvSpPr>
          <p:cNvPr id="4" name="Rectangle 3">
            <a:extLst>
              <a:ext uri="{FF2B5EF4-FFF2-40B4-BE49-F238E27FC236}">
                <a16:creationId xmlns:a16="http://schemas.microsoft.com/office/drawing/2014/main" id="{63A56B41-28E2-D64D-BBA1-BDBD5D05F1F1}"/>
              </a:ext>
            </a:extLst>
          </p:cNvPr>
          <p:cNvSpPr/>
          <p:nvPr/>
        </p:nvSpPr>
        <p:spPr>
          <a:xfrm>
            <a:off x="-16091" y="0"/>
            <a:ext cx="5691670" cy="6858000"/>
          </a:xfrm>
          <a:prstGeom prst="rect">
            <a:avLst/>
          </a:prstGeom>
          <a:solidFill>
            <a:srgbClr val="36557C">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Lightbulb and gear">
            <a:extLst>
              <a:ext uri="{FF2B5EF4-FFF2-40B4-BE49-F238E27FC236}">
                <a16:creationId xmlns:a16="http://schemas.microsoft.com/office/drawing/2014/main" id="{D32D29A1-EDEB-6A4F-AF88-CBEEE3BEC4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2022" y="2160105"/>
            <a:ext cx="696014" cy="702366"/>
          </a:xfrm>
          <a:prstGeom prst="rect">
            <a:avLst/>
          </a:prstGeom>
        </p:spPr>
      </p:pic>
      <p:sp>
        <p:nvSpPr>
          <p:cNvPr id="14" name="TextBox 13">
            <a:extLst>
              <a:ext uri="{FF2B5EF4-FFF2-40B4-BE49-F238E27FC236}">
                <a16:creationId xmlns:a16="http://schemas.microsoft.com/office/drawing/2014/main" id="{66326A8E-6EFD-6C4D-910D-94EEEBE265F5}"/>
              </a:ext>
            </a:extLst>
          </p:cNvPr>
          <p:cNvSpPr txBox="1"/>
          <p:nvPr/>
        </p:nvSpPr>
        <p:spPr>
          <a:xfrm>
            <a:off x="239014" y="251791"/>
            <a:ext cx="5117903" cy="6786473"/>
          </a:xfrm>
          <a:prstGeom prst="rect">
            <a:avLst/>
          </a:prstGeom>
          <a:noFill/>
        </p:spPr>
        <p:txBody>
          <a:bodyPr wrap="square" rtlCol="0">
            <a:spAutoFit/>
          </a:bodyPr>
          <a:lstStyle/>
          <a:p>
            <a:pPr algn="ctr"/>
            <a:r>
              <a:rPr lang="en-US" sz="2400" b="1" dirty="0">
                <a:solidFill>
                  <a:schemeClr val="bg1"/>
                </a:solidFill>
              </a:rPr>
              <a:t>LET’S APPLY IT!</a:t>
            </a:r>
          </a:p>
          <a:p>
            <a:pPr algn="ctr"/>
            <a:endParaRPr lang="en-US" sz="2400" b="1" dirty="0">
              <a:solidFill>
                <a:schemeClr val="bg1"/>
              </a:solidFill>
            </a:endParaRPr>
          </a:p>
          <a:p>
            <a:pPr algn="ctr"/>
            <a:r>
              <a:rPr lang="en-US" sz="2400" dirty="0">
                <a:solidFill>
                  <a:schemeClr val="bg1"/>
                </a:solidFill>
              </a:rPr>
              <a:t>Let’s do an activity to understand </a:t>
            </a:r>
            <a:r>
              <a:rPr lang="en-US" sz="2400" u="sng" dirty="0">
                <a:solidFill>
                  <a:schemeClr val="bg1"/>
                </a:solidFill>
              </a:rPr>
              <a:t>The Costs of Overload.</a:t>
            </a:r>
          </a:p>
          <a:p>
            <a:pPr algn="ctr"/>
            <a:endParaRPr lang="en-US" sz="1100" dirty="0">
              <a:solidFill>
                <a:schemeClr val="bg1"/>
              </a:solidFill>
            </a:endParaRPr>
          </a:p>
          <a:p>
            <a:pPr marL="457200" indent="-457200">
              <a:lnSpc>
                <a:spcPct val="150000"/>
              </a:lnSpc>
              <a:buAutoNum type="arabicPeriod"/>
            </a:pPr>
            <a:r>
              <a:rPr lang="en-US" dirty="0">
                <a:solidFill>
                  <a:schemeClr val="bg1"/>
                </a:solidFill>
              </a:rPr>
              <a:t>Record your school’s number of students. </a:t>
            </a:r>
          </a:p>
          <a:p>
            <a:pPr marL="457200" indent="-457200">
              <a:lnSpc>
                <a:spcPct val="150000"/>
              </a:lnSpc>
              <a:buAutoNum type="arabicPeriod"/>
            </a:pPr>
            <a:r>
              <a:rPr lang="en-US" dirty="0">
                <a:solidFill>
                  <a:schemeClr val="bg1"/>
                </a:solidFill>
              </a:rPr>
              <a:t>Program A: 75% of students with 40% effectiveness at 60% fidelity.</a:t>
            </a:r>
          </a:p>
          <a:p>
            <a:pPr marL="457200" indent="-457200">
              <a:lnSpc>
                <a:spcPct val="150000"/>
              </a:lnSpc>
              <a:buAutoNum type="arabicPeriod"/>
            </a:pPr>
            <a:r>
              <a:rPr lang="en-US" dirty="0">
                <a:solidFill>
                  <a:schemeClr val="bg1"/>
                </a:solidFill>
              </a:rPr>
              <a:t>Program B: 50% of students with 90% effectiveness at 60% fidelity.</a:t>
            </a:r>
          </a:p>
          <a:p>
            <a:pPr marL="457200" indent="-457200">
              <a:lnSpc>
                <a:spcPct val="150000"/>
              </a:lnSpc>
              <a:buAutoNum type="arabicPeriod"/>
            </a:pPr>
            <a:r>
              <a:rPr lang="en-US" dirty="0">
                <a:solidFill>
                  <a:schemeClr val="bg1"/>
                </a:solidFill>
              </a:rPr>
              <a:t>Program C: 25% of students with 60% effectiveness at 60% fidelity.</a:t>
            </a:r>
          </a:p>
          <a:p>
            <a:pPr marL="457200" indent="-457200">
              <a:lnSpc>
                <a:spcPct val="150000"/>
              </a:lnSpc>
              <a:buAutoNum type="arabicPeriod"/>
            </a:pPr>
            <a:r>
              <a:rPr lang="en-US" dirty="0">
                <a:solidFill>
                  <a:schemeClr val="bg1"/>
                </a:solidFill>
              </a:rPr>
              <a:t>Program D: 10% of students with 80% effectiveness at 60% fidelity.</a:t>
            </a:r>
          </a:p>
          <a:p>
            <a:pPr marL="457200" indent="-457200">
              <a:lnSpc>
                <a:spcPct val="150000"/>
              </a:lnSpc>
              <a:buAutoNum type="arabicPeriod"/>
            </a:pPr>
            <a:r>
              <a:rPr lang="en-US" dirty="0">
                <a:solidFill>
                  <a:schemeClr val="bg1"/>
                </a:solidFill>
              </a:rPr>
              <a:t>What is the overall effectiveness as you add programs?</a:t>
            </a:r>
          </a:p>
          <a:p>
            <a:endParaRPr lang="en-US" dirty="0">
              <a:solidFill>
                <a:schemeClr val="bg1"/>
              </a:solidFill>
            </a:endParaRPr>
          </a:p>
        </p:txBody>
      </p:sp>
    </p:spTree>
    <p:extLst>
      <p:ext uri="{BB962C8B-B14F-4D97-AF65-F5344CB8AC3E}">
        <p14:creationId xmlns:p14="http://schemas.microsoft.com/office/powerpoint/2010/main" val="972129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0D4136-68AB-4E06-A72F-9365788C50E2}"/>
              </a:ext>
            </a:extLst>
          </p:cNvPr>
          <p:cNvSpPr txBox="1">
            <a:spLocks/>
          </p:cNvSpPr>
          <p:nvPr/>
        </p:nvSpPr>
        <p:spPr>
          <a:xfrm>
            <a:off x="4491939" y="130444"/>
            <a:ext cx="3208122" cy="1304649"/>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solidFill>
                  <a:srgbClr val="36557C"/>
                </a:solidFill>
                <a:latin typeface="+mj-lt"/>
              </a:rPr>
              <a:t>Equations</a:t>
            </a:r>
          </a:p>
        </p:txBody>
      </p:sp>
      <p:sp>
        <p:nvSpPr>
          <p:cNvPr id="8" name="Rectangle 7">
            <a:extLst>
              <a:ext uri="{FF2B5EF4-FFF2-40B4-BE49-F238E27FC236}">
                <a16:creationId xmlns:a16="http://schemas.microsoft.com/office/drawing/2014/main" id="{4FB34642-FB2F-473C-BBFF-0EB304242A91}"/>
              </a:ext>
            </a:extLst>
          </p:cNvPr>
          <p:cNvSpPr/>
          <p:nvPr/>
        </p:nvSpPr>
        <p:spPr>
          <a:xfrm>
            <a:off x="644237" y="1477618"/>
            <a:ext cx="11305307" cy="1046323"/>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Basic</a:t>
            </a:r>
          </a:p>
          <a:p>
            <a:pPr algn="ctr"/>
            <a:r>
              <a:rPr lang="en-US" sz="2400" dirty="0">
                <a:solidFill>
                  <a:schemeClr val="tx1"/>
                </a:solidFill>
              </a:rPr>
              <a:t>Students Served = 1000 * Program Reach * Effectiveness * Fidelity </a:t>
            </a:r>
          </a:p>
        </p:txBody>
      </p:sp>
      <p:sp>
        <p:nvSpPr>
          <p:cNvPr id="9" name="Rectangle 8">
            <a:extLst>
              <a:ext uri="{FF2B5EF4-FFF2-40B4-BE49-F238E27FC236}">
                <a16:creationId xmlns:a16="http://schemas.microsoft.com/office/drawing/2014/main" id="{1F90F4ED-117F-43EE-AFCD-048677A5AE8B}"/>
              </a:ext>
            </a:extLst>
          </p:cNvPr>
          <p:cNvSpPr/>
          <p:nvPr/>
        </p:nvSpPr>
        <p:spPr>
          <a:xfrm>
            <a:off x="644236" y="3116530"/>
            <a:ext cx="11305308" cy="1319788"/>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Implementation Overload</a:t>
            </a:r>
          </a:p>
          <a:p>
            <a:pPr algn="ctr"/>
            <a:r>
              <a:rPr lang="en-US" sz="2400" dirty="0">
                <a:solidFill>
                  <a:schemeClr val="tx1"/>
                </a:solidFill>
              </a:rPr>
              <a:t>Students Served = 1000 * Program Reach * Effectiveness * (.6-.1*# of programs)fidelity </a:t>
            </a:r>
          </a:p>
        </p:txBody>
      </p:sp>
      <p:sp>
        <p:nvSpPr>
          <p:cNvPr id="10" name="Rectangle 9">
            <a:extLst>
              <a:ext uri="{FF2B5EF4-FFF2-40B4-BE49-F238E27FC236}">
                <a16:creationId xmlns:a16="http://schemas.microsoft.com/office/drawing/2014/main" id="{1AA58518-26B7-4FC4-87BD-9399797A075B}"/>
              </a:ext>
            </a:extLst>
          </p:cNvPr>
          <p:cNvSpPr/>
          <p:nvPr/>
        </p:nvSpPr>
        <p:spPr>
          <a:xfrm>
            <a:off x="644236" y="5028908"/>
            <a:ext cx="11305308" cy="1046323"/>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Example: Program A</a:t>
            </a:r>
          </a:p>
          <a:p>
            <a:pPr algn="ctr"/>
            <a:r>
              <a:rPr lang="en-US" sz="2400" dirty="0">
                <a:solidFill>
                  <a:schemeClr val="tx1"/>
                </a:solidFill>
              </a:rPr>
              <a:t>Students Served = 1000 * .75* .4* (.6-.1*# of programs)fidelity </a:t>
            </a:r>
          </a:p>
        </p:txBody>
      </p:sp>
    </p:spTree>
    <p:extLst>
      <p:ext uri="{BB962C8B-B14F-4D97-AF65-F5344CB8AC3E}">
        <p14:creationId xmlns:p14="http://schemas.microsoft.com/office/powerpoint/2010/main" val="66449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0D4136-68AB-4E06-A72F-9365788C50E2}"/>
              </a:ext>
            </a:extLst>
          </p:cNvPr>
          <p:cNvSpPr txBox="1">
            <a:spLocks/>
          </p:cNvSpPr>
          <p:nvPr/>
        </p:nvSpPr>
        <p:spPr>
          <a:xfrm>
            <a:off x="4491939" y="235316"/>
            <a:ext cx="3208122" cy="1304649"/>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solidFill>
                  <a:srgbClr val="36557C"/>
                </a:solidFill>
                <a:latin typeface="+mj-lt"/>
              </a:rPr>
              <a:t>Equations</a:t>
            </a:r>
          </a:p>
        </p:txBody>
      </p:sp>
      <p:sp>
        <p:nvSpPr>
          <p:cNvPr id="8" name="Rectangle 7">
            <a:extLst>
              <a:ext uri="{FF2B5EF4-FFF2-40B4-BE49-F238E27FC236}">
                <a16:creationId xmlns:a16="http://schemas.microsoft.com/office/drawing/2014/main" id="{4FB34642-FB2F-473C-BBFF-0EB304242A91}"/>
              </a:ext>
            </a:extLst>
          </p:cNvPr>
          <p:cNvSpPr/>
          <p:nvPr/>
        </p:nvSpPr>
        <p:spPr>
          <a:xfrm>
            <a:off x="644236" y="1643874"/>
            <a:ext cx="11014364" cy="1046323"/>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Program B</a:t>
            </a:r>
          </a:p>
          <a:p>
            <a:pPr algn="ctr"/>
            <a:r>
              <a:rPr lang="en-US" sz="2400" dirty="0">
                <a:solidFill>
                  <a:schemeClr val="tx1"/>
                </a:solidFill>
              </a:rPr>
              <a:t>Students Served = 1000 * Program Reach * Effectiveness * (.6-.1*# of programs)fidelity </a:t>
            </a:r>
          </a:p>
        </p:txBody>
      </p:sp>
      <p:sp>
        <p:nvSpPr>
          <p:cNvPr id="9" name="Rectangle 8">
            <a:extLst>
              <a:ext uri="{FF2B5EF4-FFF2-40B4-BE49-F238E27FC236}">
                <a16:creationId xmlns:a16="http://schemas.microsoft.com/office/drawing/2014/main" id="{1F90F4ED-117F-43EE-AFCD-048677A5AE8B}"/>
              </a:ext>
            </a:extLst>
          </p:cNvPr>
          <p:cNvSpPr/>
          <p:nvPr/>
        </p:nvSpPr>
        <p:spPr>
          <a:xfrm>
            <a:off x="644236" y="3180528"/>
            <a:ext cx="11014363" cy="1046323"/>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Program C</a:t>
            </a:r>
          </a:p>
          <a:p>
            <a:pPr algn="ctr"/>
            <a:r>
              <a:rPr lang="en-US" sz="2400" dirty="0">
                <a:solidFill>
                  <a:schemeClr val="tx1"/>
                </a:solidFill>
              </a:rPr>
              <a:t>Students Served = 1000 * Program Reach * Effectiveness * (.6-.1*# of programs)fidelity </a:t>
            </a:r>
          </a:p>
        </p:txBody>
      </p:sp>
      <p:sp>
        <p:nvSpPr>
          <p:cNvPr id="10" name="Rectangle 9">
            <a:extLst>
              <a:ext uri="{FF2B5EF4-FFF2-40B4-BE49-F238E27FC236}">
                <a16:creationId xmlns:a16="http://schemas.microsoft.com/office/drawing/2014/main" id="{1AA58518-26B7-4FC4-87BD-9399797A075B}"/>
              </a:ext>
            </a:extLst>
          </p:cNvPr>
          <p:cNvSpPr/>
          <p:nvPr/>
        </p:nvSpPr>
        <p:spPr>
          <a:xfrm>
            <a:off x="644236" y="4717182"/>
            <a:ext cx="11014363" cy="1046323"/>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Program D</a:t>
            </a:r>
          </a:p>
          <a:p>
            <a:pPr algn="ctr"/>
            <a:r>
              <a:rPr lang="en-US" sz="2400" dirty="0">
                <a:solidFill>
                  <a:schemeClr val="tx1"/>
                </a:solidFill>
              </a:rPr>
              <a:t>Students Served = 1000 * Program Reach * Effectiveness * (.6-.1*# of programs)fidelity </a:t>
            </a:r>
          </a:p>
        </p:txBody>
      </p:sp>
    </p:spTree>
    <p:extLst>
      <p:ext uri="{BB962C8B-B14F-4D97-AF65-F5344CB8AC3E}">
        <p14:creationId xmlns:p14="http://schemas.microsoft.com/office/powerpoint/2010/main" val="257973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person, indoor, food&#10;&#10;Description automatically generated">
            <a:extLst>
              <a:ext uri="{FF2B5EF4-FFF2-40B4-BE49-F238E27FC236}">
                <a16:creationId xmlns:a16="http://schemas.microsoft.com/office/drawing/2014/main" id="{608B8F5E-AA82-0842-AB7B-9D0DB4DE0560}"/>
              </a:ext>
            </a:extLst>
          </p:cNvPr>
          <p:cNvPicPr>
            <a:picLocks noChangeAspect="1"/>
          </p:cNvPicPr>
          <p:nvPr/>
        </p:nvPicPr>
        <p:blipFill rotWithShape="1">
          <a:blip r:embed="rId3">
            <a:extLst>
              <a:ext uri="{28A0092B-C50C-407E-A947-70E740481C1C}">
                <a14:useLocalDpi xmlns:a14="http://schemas.microsoft.com/office/drawing/2010/main" val="0"/>
              </a:ext>
            </a:extLst>
          </a:blip>
          <a:srcRect r="9152"/>
          <a:stretch/>
        </p:blipFill>
        <p:spPr>
          <a:xfrm rot="5400000">
            <a:off x="-583166" y="583165"/>
            <a:ext cx="6858000" cy="5691670"/>
          </a:xfrm>
          <a:prstGeom prst="rect">
            <a:avLst/>
          </a:prstGeom>
        </p:spPr>
      </p:pic>
      <p:sp>
        <p:nvSpPr>
          <p:cNvPr id="4" name="Rectangle 3">
            <a:extLst>
              <a:ext uri="{FF2B5EF4-FFF2-40B4-BE49-F238E27FC236}">
                <a16:creationId xmlns:a16="http://schemas.microsoft.com/office/drawing/2014/main" id="{63A56B41-28E2-D64D-BBA1-BDBD5D05F1F1}"/>
              </a:ext>
            </a:extLst>
          </p:cNvPr>
          <p:cNvSpPr/>
          <p:nvPr/>
        </p:nvSpPr>
        <p:spPr>
          <a:xfrm>
            <a:off x="-16091" y="0"/>
            <a:ext cx="5691670" cy="6858000"/>
          </a:xfrm>
          <a:prstGeom prst="rect">
            <a:avLst/>
          </a:prstGeom>
          <a:solidFill>
            <a:srgbClr val="36557C">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Lightbulb and gear">
            <a:extLst>
              <a:ext uri="{FF2B5EF4-FFF2-40B4-BE49-F238E27FC236}">
                <a16:creationId xmlns:a16="http://schemas.microsoft.com/office/drawing/2014/main" id="{D32D29A1-EDEB-6A4F-AF88-CBEEE3BEC4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2022" y="2160105"/>
            <a:ext cx="696014" cy="702366"/>
          </a:xfrm>
          <a:prstGeom prst="rect">
            <a:avLst/>
          </a:prstGeom>
        </p:spPr>
      </p:pic>
      <p:sp>
        <p:nvSpPr>
          <p:cNvPr id="14" name="TextBox 13">
            <a:extLst>
              <a:ext uri="{FF2B5EF4-FFF2-40B4-BE49-F238E27FC236}">
                <a16:creationId xmlns:a16="http://schemas.microsoft.com/office/drawing/2014/main" id="{66326A8E-6EFD-6C4D-910D-94EEEBE265F5}"/>
              </a:ext>
            </a:extLst>
          </p:cNvPr>
          <p:cNvSpPr txBox="1"/>
          <p:nvPr/>
        </p:nvSpPr>
        <p:spPr>
          <a:xfrm>
            <a:off x="239014" y="251791"/>
            <a:ext cx="5117903" cy="6786473"/>
          </a:xfrm>
          <a:prstGeom prst="rect">
            <a:avLst/>
          </a:prstGeom>
          <a:noFill/>
        </p:spPr>
        <p:txBody>
          <a:bodyPr wrap="square" rtlCol="0">
            <a:spAutoFit/>
          </a:bodyPr>
          <a:lstStyle/>
          <a:p>
            <a:pPr algn="ctr"/>
            <a:r>
              <a:rPr lang="en-US" sz="2400" b="1" dirty="0">
                <a:solidFill>
                  <a:schemeClr val="bg1"/>
                </a:solidFill>
              </a:rPr>
              <a:t>LET’S APPLY IT!</a:t>
            </a:r>
          </a:p>
          <a:p>
            <a:pPr algn="ctr"/>
            <a:endParaRPr lang="en-US" sz="2400" b="1" dirty="0">
              <a:solidFill>
                <a:schemeClr val="bg1"/>
              </a:solidFill>
            </a:endParaRPr>
          </a:p>
          <a:p>
            <a:pPr algn="ctr"/>
            <a:r>
              <a:rPr lang="en-US" sz="2400" dirty="0">
                <a:solidFill>
                  <a:schemeClr val="bg1"/>
                </a:solidFill>
              </a:rPr>
              <a:t>Let’s do an activity to understand </a:t>
            </a:r>
            <a:r>
              <a:rPr lang="en-US" sz="2400" u="sng" dirty="0">
                <a:solidFill>
                  <a:schemeClr val="bg1"/>
                </a:solidFill>
              </a:rPr>
              <a:t>The Costs of Overload.</a:t>
            </a:r>
          </a:p>
          <a:p>
            <a:pPr algn="ctr"/>
            <a:endParaRPr lang="en-US" sz="1100" dirty="0">
              <a:solidFill>
                <a:schemeClr val="bg1"/>
              </a:solidFill>
            </a:endParaRPr>
          </a:p>
          <a:p>
            <a:pPr marL="457200" indent="-457200">
              <a:lnSpc>
                <a:spcPct val="150000"/>
              </a:lnSpc>
              <a:buAutoNum type="arabicPeriod"/>
            </a:pPr>
            <a:r>
              <a:rPr lang="en-US" dirty="0">
                <a:solidFill>
                  <a:schemeClr val="bg1"/>
                </a:solidFill>
              </a:rPr>
              <a:t>Record your school’s number of students. </a:t>
            </a:r>
          </a:p>
          <a:p>
            <a:pPr marL="457200" indent="-457200">
              <a:lnSpc>
                <a:spcPct val="150000"/>
              </a:lnSpc>
              <a:buAutoNum type="arabicPeriod"/>
            </a:pPr>
            <a:r>
              <a:rPr lang="en-US" dirty="0">
                <a:solidFill>
                  <a:schemeClr val="bg1"/>
                </a:solidFill>
              </a:rPr>
              <a:t>Program A: 75% of students with 40% effectiveness at 60% fidelity.</a:t>
            </a:r>
          </a:p>
          <a:p>
            <a:pPr marL="457200" indent="-457200">
              <a:lnSpc>
                <a:spcPct val="150000"/>
              </a:lnSpc>
              <a:buAutoNum type="arabicPeriod"/>
            </a:pPr>
            <a:r>
              <a:rPr lang="en-US" dirty="0">
                <a:solidFill>
                  <a:schemeClr val="bg1"/>
                </a:solidFill>
              </a:rPr>
              <a:t>Program B: 50% of students with 90% effectiveness at 60% fidelity.</a:t>
            </a:r>
          </a:p>
          <a:p>
            <a:pPr marL="457200" indent="-457200">
              <a:lnSpc>
                <a:spcPct val="150000"/>
              </a:lnSpc>
              <a:buAutoNum type="arabicPeriod"/>
            </a:pPr>
            <a:r>
              <a:rPr lang="en-US" dirty="0">
                <a:solidFill>
                  <a:schemeClr val="bg1"/>
                </a:solidFill>
              </a:rPr>
              <a:t>Program C: 25% of students with 60% effectiveness at 60% fidelity.</a:t>
            </a:r>
          </a:p>
          <a:p>
            <a:pPr marL="457200" indent="-457200">
              <a:lnSpc>
                <a:spcPct val="150000"/>
              </a:lnSpc>
              <a:buAutoNum type="arabicPeriod"/>
            </a:pPr>
            <a:r>
              <a:rPr lang="en-US" dirty="0">
                <a:solidFill>
                  <a:schemeClr val="bg1"/>
                </a:solidFill>
              </a:rPr>
              <a:t>Program D: 10% of students with 80% effectiveness at 60% fidelity.</a:t>
            </a:r>
          </a:p>
          <a:p>
            <a:pPr marL="457200" indent="-457200">
              <a:lnSpc>
                <a:spcPct val="150000"/>
              </a:lnSpc>
              <a:buAutoNum type="arabicPeriod"/>
            </a:pPr>
            <a:r>
              <a:rPr lang="en-US" dirty="0">
                <a:solidFill>
                  <a:schemeClr val="bg1"/>
                </a:solidFill>
              </a:rPr>
              <a:t>What is the overall effectiveness as you add programs?</a:t>
            </a:r>
          </a:p>
          <a:p>
            <a:endParaRPr lang="en-US" dirty="0">
              <a:solidFill>
                <a:schemeClr val="bg1"/>
              </a:solidFill>
            </a:endParaRPr>
          </a:p>
        </p:txBody>
      </p:sp>
      <p:sp>
        <p:nvSpPr>
          <p:cNvPr id="7" name="Rectangle 6">
            <a:extLst>
              <a:ext uri="{FF2B5EF4-FFF2-40B4-BE49-F238E27FC236}">
                <a16:creationId xmlns:a16="http://schemas.microsoft.com/office/drawing/2014/main" id="{F91CA89C-BA5B-AB40-B438-D8A0C110E513}"/>
              </a:ext>
            </a:extLst>
          </p:cNvPr>
          <p:cNvSpPr/>
          <p:nvPr/>
        </p:nvSpPr>
        <p:spPr>
          <a:xfrm>
            <a:off x="5898657" y="3674164"/>
            <a:ext cx="5995168" cy="2477253"/>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REFLECT &amp; DISCUSS.</a:t>
            </a:r>
          </a:p>
          <a:p>
            <a:pPr algn="ctr"/>
            <a:r>
              <a:rPr lang="en-US" sz="2400" dirty="0">
                <a:solidFill>
                  <a:schemeClr val="tx1"/>
                </a:solidFill>
              </a:rPr>
              <a:t>As a school, how full is your plate? Other than ARC, what practices would you need to prioritize and receive support for to create a little more room on your school’s plate?</a:t>
            </a:r>
          </a:p>
        </p:txBody>
      </p:sp>
      <p:grpSp>
        <p:nvGrpSpPr>
          <p:cNvPr id="8" name="Group 7">
            <a:extLst>
              <a:ext uri="{FF2B5EF4-FFF2-40B4-BE49-F238E27FC236}">
                <a16:creationId xmlns:a16="http://schemas.microsoft.com/office/drawing/2014/main" id="{5F134DDC-D5BA-C343-93AF-1ABFEE8D6FAB}"/>
              </a:ext>
            </a:extLst>
          </p:cNvPr>
          <p:cNvGrpSpPr/>
          <p:nvPr/>
        </p:nvGrpSpPr>
        <p:grpSpPr>
          <a:xfrm>
            <a:off x="5898657" y="1258954"/>
            <a:ext cx="5995168" cy="1951382"/>
            <a:chOff x="5759509" y="738809"/>
            <a:chExt cx="5995168" cy="1951382"/>
          </a:xfrm>
        </p:grpSpPr>
        <p:sp>
          <p:nvSpPr>
            <p:cNvPr id="9" name="Rectangle 8">
              <a:extLst>
                <a:ext uri="{FF2B5EF4-FFF2-40B4-BE49-F238E27FC236}">
                  <a16:creationId xmlns:a16="http://schemas.microsoft.com/office/drawing/2014/main" id="{97030302-B5AD-0840-B1A3-BD27FD41FEE2}"/>
                </a:ext>
              </a:extLst>
            </p:cNvPr>
            <p:cNvSpPr/>
            <p:nvPr/>
          </p:nvSpPr>
          <p:spPr>
            <a:xfrm>
              <a:off x="7559227" y="738809"/>
              <a:ext cx="4195450" cy="1951382"/>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Why is it important for school leadership to engage in prioritization? What can happen if schools fail to prioritize?</a:t>
              </a:r>
            </a:p>
          </p:txBody>
        </p:sp>
        <p:sp>
          <p:nvSpPr>
            <p:cNvPr id="10" name="Rectangle 9">
              <a:extLst>
                <a:ext uri="{FF2B5EF4-FFF2-40B4-BE49-F238E27FC236}">
                  <a16:creationId xmlns:a16="http://schemas.microsoft.com/office/drawing/2014/main" id="{6FA2218A-2F51-3C44-A3FD-ABF694B1D5A2}"/>
                </a:ext>
              </a:extLst>
            </p:cNvPr>
            <p:cNvSpPr/>
            <p:nvPr/>
          </p:nvSpPr>
          <p:spPr>
            <a:xfrm>
              <a:off x="5759509" y="738809"/>
              <a:ext cx="1769834" cy="1951382"/>
            </a:xfrm>
            <a:prstGeom prst="rect">
              <a:avLst/>
            </a:prstGeom>
            <a:solidFill>
              <a:srgbClr val="36557C"/>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Check for Understanding</a:t>
              </a:r>
            </a:p>
            <a:p>
              <a:pPr algn="ctr"/>
              <a:endParaRPr lang="en-US" dirty="0"/>
            </a:p>
            <a:p>
              <a:pPr algn="ctr"/>
              <a:endParaRPr lang="en-US" dirty="0"/>
            </a:p>
          </p:txBody>
        </p:sp>
      </p:grpSp>
      <p:pic>
        <p:nvPicPr>
          <p:cNvPr id="11" name="Graphic 10" descr="Lightbulb and gear">
            <a:extLst>
              <a:ext uri="{FF2B5EF4-FFF2-40B4-BE49-F238E27FC236}">
                <a16:creationId xmlns:a16="http://schemas.microsoft.com/office/drawing/2014/main" id="{C491A327-72EE-5D43-A476-7AC465FDEC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35567" y="2367920"/>
            <a:ext cx="696014" cy="702366"/>
          </a:xfrm>
          <a:prstGeom prst="rect">
            <a:avLst/>
          </a:prstGeom>
        </p:spPr>
      </p:pic>
    </p:spTree>
    <p:extLst>
      <p:ext uri="{BB962C8B-B14F-4D97-AF65-F5344CB8AC3E}">
        <p14:creationId xmlns:p14="http://schemas.microsoft.com/office/powerpoint/2010/main" val="255440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dirty="0"/>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dirty="0"/>
              <a:t>Things to remember</a:t>
            </a:r>
          </a:p>
          <a:p>
            <a:pPr lvl="1"/>
            <a:r>
              <a:rPr lang="en-US" dirty="0"/>
              <a:t>Expert power can be negative if audience portrays a) you are leveraging your expertise in one domain into another, b) if your expertise appears outdated, c) your expertise is impersonal (i.e., not recognizing the audience’s perspective), and d) if they portray you as having something to gain</a:t>
            </a:r>
          </a:p>
          <a:p>
            <a:pPr lvl="1"/>
            <a:r>
              <a:rPr lang="en-US" dirty="0"/>
              <a:t>What is comfortable for us, the presenter, is maybe not engaging for the audience. </a:t>
            </a:r>
          </a:p>
          <a:p>
            <a:pPr lvl="1"/>
            <a:r>
              <a:rPr lang="en-US" dirty="0"/>
              <a:t>Charismatic power is something; you are acting for your audience and that is encouraged. People will buy-in if you seem bought-in. Find the charisma personality that you can put on confidently.</a:t>
            </a:r>
          </a:p>
          <a:p>
            <a:pPr lvl="1"/>
            <a:r>
              <a:rPr lang="en-US" dirty="0"/>
              <a:t>Sell the “Why”, not the “what” or “how”. Those are ARC and the modules. But the “Why” is most important</a:t>
            </a:r>
          </a:p>
        </p:txBody>
      </p:sp>
    </p:spTree>
    <p:extLst>
      <p:ext uri="{BB962C8B-B14F-4D97-AF65-F5344CB8AC3E}">
        <p14:creationId xmlns:p14="http://schemas.microsoft.com/office/powerpoint/2010/main" val="272892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261A93F-9172-42B9-874D-8A288E70AAD0}"/>
              </a:ext>
            </a:extLst>
          </p:cNvPr>
          <p:cNvCxnSpPr>
            <a:cxnSpLocks/>
          </p:cNvCxnSpPr>
          <p:nvPr/>
        </p:nvCxnSpPr>
        <p:spPr>
          <a:xfrm>
            <a:off x="1106831" y="974090"/>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DB12C4B-0555-49B8-AB7E-0B27CEC861F4}"/>
              </a:ext>
            </a:extLst>
          </p:cNvPr>
          <p:cNvSpPr/>
          <p:nvPr/>
        </p:nvSpPr>
        <p:spPr>
          <a:xfrm>
            <a:off x="1637005" y="2361867"/>
            <a:ext cx="9107114" cy="231601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72DB50E-1441-4DB9-A127-43B1F616406F}"/>
              </a:ext>
            </a:extLst>
          </p:cNvPr>
          <p:cNvSpPr txBox="1">
            <a:spLocks/>
          </p:cNvSpPr>
          <p:nvPr/>
        </p:nvSpPr>
        <p:spPr>
          <a:xfrm>
            <a:off x="4200991" y="321766"/>
            <a:ext cx="386235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4000" dirty="0">
                <a:latin typeface="+mj-lt"/>
              </a:rPr>
              <a:t>Implementation</a:t>
            </a:r>
          </a:p>
        </p:txBody>
      </p:sp>
      <p:sp>
        <p:nvSpPr>
          <p:cNvPr id="7" name="TextBox 6">
            <a:extLst>
              <a:ext uri="{FF2B5EF4-FFF2-40B4-BE49-F238E27FC236}">
                <a16:creationId xmlns:a16="http://schemas.microsoft.com/office/drawing/2014/main" id="{DA5EB428-FB91-43CD-A343-58EDFEA1EB4C}"/>
              </a:ext>
            </a:extLst>
          </p:cNvPr>
          <p:cNvSpPr txBox="1"/>
          <p:nvPr/>
        </p:nvSpPr>
        <p:spPr>
          <a:xfrm>
            <a:off x="1637005" y="2794715"/>
            <a:ext cx="8938690" cy="1569660"/>
          </a:xfrm>
          <a:prstGeom prst="rect">
            <a:avLst/>
          </a:prstGeom>
          <a:noFill/>
        </p:spPr>
        <p:txBody>
          <a:bodyPr wrap="square" rtlCol="0">
            <a:spAutoFit/>
          </a:bodyPr>
          <a:lstStyle/>
          <a:p>
            <a:pPr algn="ctr"/>
            <a:r>
              <a:rPr lang="en-US" sz="2400" dirty="0">
                <a:solidFill>
                  <a:schemeClr val="bg1"/>
                </a:solidFill>
              </a:rPr>
              <a:t>the </a:t>
            </a:r>
            <a:r>
              <a:rPr lang="en-US" sz="2400" i="1" u="sng" dirty="0">
                <a:solidFill>
                  <a:schemeClr val="bg1"/>
                </a:solidFill>
              </a:rPr>
              <a:t>process</a:t>
            </a:r>
            <a:r>
              <a:rPr lang="en-US" sz="2400" dirty="0">
                <a:solidFill>
                  <a:schemeClr val="bg1"/>
                </a:solidFill>
              </a:rPr>
              <a:t> of putting systems of support in place to promote adult behavior change to adopt, deliver, and sustain known effective “THINGS” that have been shown to achieve specific outcomes of interest</a:t>
            </a:r>
          </a:p>
        </p:txBody>
      </p:sp>
    </p:spTree>
    <p:extLst>
      <p:ext uri="{BB962C8B-B14F-4D97-AF65-F5344CB8AC3E}">
        <p14:creationId xmlns:p14="http://schemas.microsoft.com/office/powerpoint/2010/main" val="193573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24C70F-464E-AC4A-9F3C-43E9C66CF44D}"/>
              </a:ext>
            </a:extLst>
          </p:cNvPr>
          <p:cNvSpPr/>
          <p:nvPr/>
        </p:nvSpPr>
        <p:spPr>
          <a:xfrm>
            <a:off x="5877790" y="365125"/>
            <a:ext cx="6096000" cy="624840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CC5EBC43-FEC0-448D-86EA-4C03F02B5738}"/>
              </a:ext>
            </a:extLst>
          </p:cNvPr>
          <p:cNvSpPr/>
          <p:nvPr/>
        </p:nvSpPr>
        <p:spPr>
          <a:xfrm>
            <a:off x="514101" y="304800"/>
            <a:ext cx="5845135" cy="6248400"/>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itle 1">
            <a:extLst>
              <a:ext uri="{FF2B5EF4-FFF2-40B4-BE49-F238E27FC236}">
                <a16:creationId xmlns:a16="http://schemas.microsoft.com/office/drawing/2014/main" id="{D7CEAF96-45D5-438D-9950-67394B98D5F1}"/>
              </a:ext>
            </a:extLst>
          </p:cNvPr>
          <p:cNvSpPr txBox="1">
            <a:spLocks/>
          </p:cNvSpPr>
          <p:nvPr/>
        </p:nvSpPr>
        <p:spPr>
          <a:xfrm>
            <a:off x="1134091" y="1230518"/>
            <a:ext cx="4648200" cy="4038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b="1" dirty="0">
                <a:solidFill>
                  <a:schemeClr val="bg1"/>
                </a:solidFill>
                <a:latin typeface="+mj-lt"/>
              </a:rPr>
              <a:t>Dissemination</a:t>
            </a:r>
            <a:r>
              <a:rPr lang="en-US" sz="3200" b="1" dirty="0">
                <a:latin typeface="+mj-lt"/>
              </a:rPr>
              <a:t>.</a:t>
            </a:r>
          </a:p>
        </p:txBody>
      </p:sp>
      <p:sp>
        <p:nvSpPr>
          <p:cNvPr id="11" name="Title 1">
            <a:extLst>
              <a:ext uri="{FF2B5EF4-FFF2-40B4-BE49-F238E27FC236}">
                <a16:creationId xmlns:a16="http://schemas.microsoft.com/office/drawing/2014/main" id="{3D2ABAC0-3BE1-7346-9921-580DF63F1F59}"/>
              </a:ext>
            </a:extLst>
          </p:cNvPr>
          <p:cNvSpPr txBox="1">
            <a:spLocks/>
          </p:cNvSpPr>
          <p:nvPr/>
        </p:nvSpPr>
        <p:spPr>
          <a:xfrm>
            <a:off x="6842413" y="1230518"/>
            <a:ext cx="4648200" cy="4038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t>Implementation</a:t>
            </a:r>
            <a:endParaRPr lang="en-US" sz="3200" b="1" dirty="0"/>
          </a:p>
        </p:txBody>
      </p:sp>
    </p:spTree>
    <p:extLst>
      <p:ext uri="{BB962C8B-B14F-4D97-AF65-F5344CB8AC3E}">
        <p14:creationId xmlns:p14="http://schemas.microsoft.com/office/powerpoint/2010/main" val="3932912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F45D2-13B8-4DA4-8C74-5573936EB5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73" y="384317"/>
            <a:ext cx="10910454" cy="6089365"/>
          </a:xfrm>
          <a:prstGeom prst="rect">
            <a:avLst/>
          </a:prstGeom>
        </p:spPr>
      </p:pic>
    </p:spTree>
    <p:extLst>
      <p:ext uri="{BB962C8B-B14F-4D97-AF65-F5344CB8AC3E}">
        <p14:creationId xmlns:p14="http://schemas.microsoft.com/office/powerpoint/2010/main" val="2827129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e legs of a person&#10;&#10;Description automatically generated">
            <a:extLst>
              <a:ext uri="{FF2B5EF4-FFF2-40B4-BE49-F238E27FC236}">
                <a16:creationId xmlns:a16="http://schemas.microsoft.com/office/drawing/2014/main" id="{40E295DD-CDF1-41B6-8C5E-639784052E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8109" y="0"/>
            <a:ext cx="6040582" cy="6905548"/>
          </a:xfrm>
          <a:prstGeom prst="rect">
            <a:avLst/>
          </a:prstGeom>
        </p:spPr>
      </p:pic>
    </p:spTree>
    <p:extLst>
      <p:ext uri="{BB962C8B-B14F-4D97-AF65-F5344CB8AC3E}">
        <p14:creationId xmlns:p14="http://schemas.microsoft.com/office/powerpoint/2010/main" val="1224125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view of a mountain&#10;&#10;Description automatically generated">
            <a:extLst>
              <a:ext uri="{FF2B5EF4-FFF2-40B4-BE49-F238E27FC236}">
                <a16:creationId xmlns:a16="http://schemas.microsoft.com/office/drawing/2014/main" id="{1995FF18-48E8-4C2E-8D15-1D774190329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49274" y="0"/>
            <a:ext cx="4959853" cy="7286851"/>
          </a:xfrm>
          <a:prstGeom prst="rect">
            <a:avLst/>
          </a:prstGeom>
          <a:noFill/>
          <a:effectLst>
            <a:softEdge rad="1219200"/>
          </a:effectLst>
        </p:spPr>
      </p:pic>
      <p:sp>
        <p:nvSpPr>
          <p:cNvPr id="2" name="Title 1">
            <a:extLst>
              <a:ext uri="{FF2B5EF4-FFF2-40B4-BE49-F238E27FC236}">
                <a16:creationId xmlns:a16="http://schemas.microsoft.com/office/drawing/2014/main" id="{BC03CE87-13EC-45A2-B7D3-A61AB2423B4B}"/>
              </a:ext>
            </a:extLst>
          </p:cNvPr>
          <p:cNvSpPr>
            <a:spLocks noGrp="1"/>
          </p:cNvSpPr>
          <p:nvPr>
            <p:ph type="title"/>
          </p:nvPr>
        </p:nvSpPr>
        <p:spPr>
          <a:xfrm>
            <a:off x="327664" y="550125"/>
            <a:ext cx="11601987" cy="1325563"/>
          </a:xfrm>
        </p:spPr>
        <p:txBody>
          <a:bodyPr>
            <a:normAutofit/>
          </a:bodyPr>
          <a:lstStyle/>
          <a:p>
            <a:pPr algn="ctr"/>
            <a:r>
              <a:rPr lang="en-US" sz="4000" dirty="0"/>
              <a:t>That Which Gets Allocated Gets Implemented</a:t>
            </a:r>
          </a:p>
        </p:txBody>
      </p:sp>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none">
            <a:spAutoFit/>
          </a:bodyPr>
          <a:lstStyle/>
          <a:p>
            <a:r>
              <a:rPr lang="en-US"/>
              <a:t> </a:t>
            </a:r>
          </a:p>
        </p:txBody>
      </p:sp>
      <p:sp>
        <p:nvSpPr>
          <p:cNvPr id="11" name="Rectangle 10">
            <a:extLst>
              <a:ext uri="{FF2B5EF4-FFF2-40B4-BE49-F238E27FC236}">
                <a16:creationId xmlns:a16="http://schemas.microsoft.com/office/drawing/2014/main" id="{9FC015A9-0036-4783-BDDF-193B4071E374}"/>
              </a:ext>
            </a:extLst>
          </p:cNvPr>
          <p:cNvSpPr/>
          <p:nvPr/>
        </p:nvSpPr>
        <p:spPr>
          <a:xfrm>
            <a:off x="1288225" y="2425812"/>
            <a:ext cx="9443299" cy="584775"/>
          </a:xfrm>
          <a:prstGeom prst="rect">
            <a:avLst/>
          </a:prstGeom>
          <a:solidFill>
            <a:schemeClr val="bg1"/>
          </a:solidFill>
          <a:ln w="76200">
            <a:solidFill>
              <a:srgbClr val="36557C"/>
            </a:solidFill>
          </a:ln>
        </p:spPr>
        <p:txBody>
          <a:bodyPr wrap="square">
            <a:spAutoFit/>
          </a:bodyPr>
          <a:lstStyle/>
          <a:p>
            <a:pPr algn="ctr"/>
            <a:r>
              <a:rPr lang="en-US" sz="3200" dirty="0"/>
              <a:t>What are general barriers in education? </a:t>
            </a:r>
          </a:p>
        </p:txBody>
      </p:sp>
      <p:sp>
        <p:nvSpPr>
          <p:cNvPr id="8" name="Rectangle 7">
            <a:extLst>
              <a:ext uri="{FF2B5EF4-FFF2-40B4-BE49-F238E27FC236}">
                <a16:creationId xmlns:a16="http://schemas.microsoft.com/office/drawing/2014/main" id="{BEE821CB-3501-BC40-ABE3-C321FE93A00B}"/>
              </a:ext>
            </a:extLst>
          </p:cNvPr>
          <p:cNvSpPr/>
          <p:nvPr/>
        </p:nvSpPr>
        <p:spPr>
          <a:xfrm>
            <a:off x="1288225" y="3905095"/>
            <a:ext cx="9443300" cy="1077218"/>
          </a:xfrm>
          <a:prstGeom prst="rect">
            <a:avLst/>
          </a:prstGeom>
          <a:solidFill>
            <a:schemeClr val="bg1"/>
          </a:solidFill>
          <a:ln w="76200">
            <a:solidFill>
              <a:srgbClr val="36557C"/>
            </a:solidFill>
          </a:ln>
        </p:spPr>
        <p:txBody>
          <a:bodyPr wrap="square">
            <a:spAutoFit/>
          </a:bodyPr>
          <a:lstStyle/>
          <a:p>
            <a:pPr algn="ctr"/>
            <a:r>
              <a:rPr lang="en-US" sz="3200" dirty="0"/>
              <a:t>What needs to be allocated in order to create and support a culture of well-being in your school(s)?</a:t>
            </a:r>
          </a:p>
        </p:txBody>
      </p:sp>
    </p:spTree>
    <p:extLst>
      <p:ext uri="{BB962C8B-B14F-4D97-AF65-F5344CB8AC3E}">
        <p14:creationId xmlns:p14="http://schemas.microsoft.com/office/powerpoint/2010/main" val="1925289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7" name="Picture 6" descr="A group of people sitting at a table using a computer&#10;&#10;Description automatically generated">
            <a:extLst>
              <a:ext uri="{FF2B5EF4-FFF2-40B4-BE49-F238E27FC236}">
                <a16:creationId xmlns:a16="http://schemas.microsoft.com/office/drawing/2014/main" id="{E9217638-8734-4E0E-8D4A-B0123D558C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324"/>
          <a:stretch/>
        </p:blipFill>
        <p:spPr>
          <a:xfrm>
            <a:off x="4957882" y="311091"/>
            <a:ext cx="6847256" cy="6151418"/>
          </a:xfrm>
          <a:prstGeom prst="rect">
            <a:avLst/>
          </a:prstGeom>
        </p:spPr>
      </p:pic>
      <p:sp>
        <p:nvSpPr>
          <p:cNvPr id="14" name="Rectangle 13">
            <a:extLst>
              <a:ext uri="{FF2B5EF4-FFF2-40B4-BE49-F238E27FC236}">
                <a16:creationId xmlns:a16="http://schemas.microsoft.com/office/drawing/2014/main" id="{FB43E96F-C887-4F31-B16D-F339A740AA21}"/>
              </a:ext>
            </a:extLst>
          </p:cNvPr>
          <p:cNvSpPr/>
          <p:nvPr/>
        </p:nvSpPr>
        <p:spPr>
          <a:xfrm>
            <a:off x="386862" y="319583"/>
            <a:ext cx="4571018" cy="6142926"/>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rPr>
              <a:t>School Implementation Climate</a:t>
            </a:r>
          </a:p>
        </p:txBody>
      </p:sp>
      <p:sp>
        <p:nvSpPr>
          <p:cNvPr id="9" name="Rectangle 8">
            <a:extLst>
              <a:ext uri="{FF2B5EF4-FFF2-40B4-BE49-F238E27FC236}">
                <a16:creationId xmlns:a16="http://schemas.microsoft.com/office/drawing/2014/main" id="{C675875B-C32D-4302-916D-0C3281244365}"/>
              </a:ext>
            </a:extLst>
          </p:cNvPr>
          <p:cNvSpPr/>
          <p:nvPr/>
        </p:nvSpPr>
        <p:spPr>
          <a:xfrm>
            <a:off x="4957880" y="332509"/>
            <a:ext cx="6847256" cy="6130000"/>
          </a:xfrm>
          <a:prstGeom prst="rect">
            <a:avLst/>
          </a:prstGeom>
          <a:solidFill>
            <a:schemeClr val="dk1">
              <a:alpha val="60000"/>
            </a:schemeClr>
          </a:solidFill>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DCDB9BB-A022-4DCA-B8A7-B18DD35F678C}"/>
              </a:ext>
            </a:extLst>
          </p:cNvPr>
          <p:cNvSpPr txBox="1"/>
          <p:nvPr/>
        </p:nvSpPr>
        <p:spPr>
          <a:xfrm>
            <a:off x="5343760" y="1654054"/>
            <a:ext cx="4185138" cy="461665"/>
          </a:xfrm>
          <a:prstGeom prst="rect">
            <a:avLst/>
          </a:prstGeom>
          <a:noFill/>
        </p:spPr>
        <p:txBody>
          <a:bodyPr wrap="square" rtlCol="0">
            <a:spAutoFit/>
          </a:bodyPr>
          <a:lstStyle/>
          <a:p>
            <a:r>
              <a:rPr lang="en-US" sz="2400">
                <a:solidFill>
                  <a:schemeClr val="bg1"/>
                </a:solidFill>
              </a:rPr>
              <a:t>Focus on/Prioritize Work</a:t>
            </a:r>
          </a:p>
        </p:txBody>
      </p:sp>
      <p:sp>
        <p:nvSpPr>
          <p:cNvPr id="15" name="TextBox 14">
            <a:extLst>
              <a:ext uri="{FF2B5EF4-FFF2-40B4-BE49-F238E27FC236}">
                <a16:creationId xmlns:a16="http://schemas.microsoft.com/office/drawing/2014/main" id="{C134F9CE-2590-4949-AC40-92A0CFBFB7E2}"/>
              </a:ext>
            </a:extLst>
          </p:cNvPr>
          <p:cNvSpPr txBox="1"/>
          <p:nvPr/>
        </p:nvSpPr>
        <p:spPr>
          <a:xfrm>
            <a:off x="5343760" y="2240650"/>
            <a:ext cx="4185138" cy="461665"/>
          </a:xfrm>
          <a:prstGeom prst="rect">
            <a:avLst/>
          </a:prstGeom>
          <a:noFill/>
        </p:spPr>
        <p:txBody>
          <a:bodyPr wrap="square" rtlCol="0">
            <a:spAutoFit/>
          </a:bodyPr>
          <a:lstStyle/>
          <a:p>
            <a:r>
              <a:rPr lang="en-US" sz="2400" dirty="0">
                <a:solidFill>
                  <a:schemeClr val="bg1"/>
                </a:solidFill>
              </a:rPr>
              <a:t>Educational Support</a:t>
            </a:r>
          </a:p>
        </p:txBody>
      </p:sp>
      <p:sp>
        <p:nvSpPr>
          <p:cNvPr id="16" name="TextBox 15">
            <a:extLst>
              <a:ext uri="{FF2B5EF4-FFF2-40B4-BE49-F238E27FC236}">
                <a16:creationId xmlns:a16="http://schemas.microsoft.com/office/drawing/2014/main" id="{6BA6184C-5CC8-4BDB-8788-AAE3E5279C91}"/>
              </a:ext>
            </a:extLst>
          </p:cNvPr>
          <p:cNvSpPr txBox="1"/>
          <p:nvPr/>
        </p:nvSpPr>
        <p:spPr>
          <a:xfrm>
            <a:off x="5343760" y="2827246"/>
            <a:ext cx="4185138" cy="461665"/>
          </a:xfrm>
          <a:prstGeom prst="rect">
            <a:avLst/>
          </a:prstGeom>
          <a:noFill/>
        </p:spPr>
        <p:txBody>
          <a:bodyPr wrap="square" rtlCol="0">
            <a:spAutoFit/>
          </a:bodyPr>
          <a:lstStyle/>
          <a:p>
            <a:r>
              <a:rPr lang="en-US" sz="2400">
                <a:solidFill>
                  <a:schemeClr val="bg1"/>
                </a:solidFill>
              </a:rPr>
              <a:t>Rewards &amp; Recognition</a:t>
            </a:r>
          </a:p>
        </p:txBody>
      </p:sp>
      <p:sp>
        <p:nvSpPr>
          <p:cNvPr id="17" name="TextBox 16">
            <a:extLst>
              <a:ext uri="{FF2B5EF4-FFF2-40B4-BE49-F238E27FC236}">
                <a16:creationId xmlns:a16="http://schemas.microsoft.com/office/drawing/2014/main" id="{ECA95C34-E75E-4484-B28D-2CD79DC62BA3}"/>
              </a:ext>
            </a:extLst>
          </p:cNvPr>
          <p:cNvSpPr txBox="1"/>
          <p:nvPr/>
        </p:nvSpPr>
        <p:spPr>
          <a:xfrm>
            <a:off x="5343760" y="3413842"/>
            <a:ext cx="4185138" cy="461665"/>
          </a:xfrm>
          <a:prstGeom prst="rect">
            <a:avLst/>
          </a:prstGeom>
          <a:noFill/>
        </p:spPr>
        <p:txBody>
          <a:bodyPr wrap="square" rtlCol="0">
            <a:spAutoFit/>
          </a:bodyPr>
          <a:lstStyle/>
          <a:p>
            <a:r>
              <a:rPr lang="en-US" sz="2400">
                <a:solidFill>
                  <a:schemeClr val="bg1"/>
                </a:solidFill>
              </a:rPr>
              <a:t>Data Support</a:t>
            </a:r>
          </a:p>
        </p:txBody>
      </p:sp>
      <p:sp>
        <p:nvSpPr>
          <p:cNvPr id="18" name="TextBox 17">
            <a:extLst>
              <a:ext uri="{FF2B5EF4-FFF2-40B4-BE49-F238E27FC236}">
                <a16:creationId xmlns:a16="http://schemas.microsoft.com/office/drawing/2014/main" id="{64439682-548C-42EA-BC03-4888BA0DD09C}"/>
              </a:ext>
            </a:extLst>
          </p:cNvPr>
          <p:cNvSpPr txBox="1"/>
          <p:nvPr/>
        </p:nvSpPr>
        <p:spPr>
          <a:xfrm>
            <a:off x="5343760" y="4000438"/>
            <a:ext cx="4185138" cy="461665"/>
          </a:xfrm>
          <a:prstGeom prst="rect">
            <a:avLst/>
          </a:prstGeom>
          <a:noFill/>
        </p:spPr>
        <p:txBody>
          <a:bodyPr wrap="square" rtlCol="0">
            <a:spAutoFit/>
          </a:bodyPr>
          <a:lstStyle/>
          <a:p>
            <a:r>
              <a:rPr lang="en-US" sz="2400">
                <a:solidFill>
                  <a:schemeClr val="bg1"/>
                </a:solidFill>
              </a:rPr>
              <a:t>Follow Up Support</a:t>
            </a:r>
          </a:p>
        </p:txBody>
      </p:sp>
      <p:sp>
        <p:nvSpPr>
          <p:cNvPr id="19" name="TextBox 18">
            <a:extLst>
              <a:ext uri="{FF2B5EF4-FFF2-40B4-BE49-F238E27FC236}">
                <a16:creationId xmlns:a16="http://schemas.microsoft.com/office/drawing/2014/main" id="{488B0CB8-D702-4E39-84AF-1B916A00F7C7}"/>
              </a:ext>
            </a:extLst>
          </p:cNvPr>
          <p:cNvSpPr txBox="1"/>
          <p:nvPr/>
        </p:nvSpPr>
        <p:spPr>
          <a:xfrm>
            <a:off x="5343760" y="4587034"/>
            <a:ext cx="4185138" cy="461665"/>
          </a:xfrm>
          <a:prstGeom prst="rect">
            <a:avLst/>
          </a:prstGeom>
          <a:noFill/>
        </p:spPr>
        <p:txBody>
          <a:bodyPr wrap="square" rtlCol="0">
            <a:spAutoFit/>
          </a:bodyPr>
          <a:lstStyle/>
          <a:p>
            <a:r>
              <a:rPr lang="en-US" sz="2400">
                <a:solidFill>
                  <a:schemeClr val="bg1"/>
                </a:solidFill>
              </a:rPr>
              <a:t>Integration</a:t>
            </a:r>
          </a:p>
        </p:txBody>
      </p:sp>
    </p:spTree>
    <p:extLst>
      <p:ext uri="{BB962C8B-B14F-4D97-AF65-F5344CB8AC3E}">
        <p14:creationId xmlns:p14="http://schemas.microsoft.com/office/powerpoint/2010/main" val="396281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P spid="17"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person, indoor, food&#10;&#10;Description automatically generated">
            <a:extLst>
              <a:ext uri="{FF2B5EF4-FFF2-40B4-BE49-F238E27FC236}">
                <a16:creationId xmlns:a16="http://schemas.microsoft.com/office/drawing/2014/main" id="{608B8F5E-AA82-0842-AB7B-9D0DB4DE0560}"/>
              </a:ext>
            </a:extLst>
          </p:cNvPr>
          <p:cNvPicPr>
            <a:picLocks noChangeAspect="1"/>
          </p:cNvPicPr>
          <p:nvPr/>
        </p:nvPicPr>
        <p:blipFill rotWithShape="1">
          <a:blip r:embed="rId3">
            <a:extLst>
              <a:ext uri="{28A0092B-C50C-407E-A947-70E740481C1C}">
                <a14:useLocalDpi xmlns:a14="http://schemas.microsoft.com/office/drawing/2010/main" val="0"/>
              </a:ext>
            </a:extLst>
          </a:blip>
          <a:srcRect r="9152"/>
          <a:stretch/>
        </p:blipFill>
        <p:spPr>
          <a:xfrm rot="5400000">
            <a:off x="-583167" y="583165"/>
            <a:ext cx="6858000" cy="5691670"/>
          </a:xfrm>
          <a:prstGeom prst="rect">
            <a:avLst/>
          </a:prstGeom>
        </p:spPr>
      </p:pic>
      <p:sp>
        <p:nvSpPr>
          <p:cNvPr id="4" name="Rectangle 3">
            <a:extLst>
              <a:ext uri="{FF2B5EF4-FFF2-40B4-BE49-F238E27FC236}">
                <a16:creationId xmlns:a16="http://schemas.microsoft.com/office/drawing/2014/main" id="{63A56B41-28E2-D64D-BBA1-BDBD5D05F1F1}"/>
              </a:ext>
            </a:extLst>
          </p:cNvPr>
          <p:cNvSpPr/>
          <p:nvPr/>
        </p:nvSpPr>
        <p:spPr>
          <a:xfrm>
            <a:off x="0" y="2710"/>
            <a:ext cx="5691668" cy="6855290"/>
          </a:xfrm>
          <a:prstGeom prst="rect">
            <a:avLst/>
          </a:prstGeom>
          <a:solidFill>
            <a:srgbClr val="36557C">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333239-3639-C743-BA3F-E006C3942093}"/>
              </a:ext>
            </a:extLst>
          </p:cNvPr>
          <p:cNvSpPr/>
          <p:nvPr/>
        </p:nvSpPr>
        <p:spPr>
          <a:xfrm>
            <a:off x="5959737" y="3625674"/>
            <a:ext cx="5893443" cy="1951382"/>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REFLECT &amp; DISCUSS.</a:t>
            </a:r>
          </a:p>
          <a:p>
            <a:pPr algn="ctr"/>
            <a:r>
              <a:rPr lang="en-US" sz="2400" dirty="0">
                <a:solidFill>
                  <a:schemeClr val="tx1"/>
                </a:solidFill>
              </a:rPr>
              <a:t>What is your school’s greatest climate strength? How can you use that to improve implementation climate?</a:t>
            </a:r>
          </a:p>
        </p:txBody>
      </p:sp>
      <p:grpSp>
        <p:nvGrpSpPr>
          <p:cNvPr id="10" name="Group 9">
            <a:extLst>
              <a:ext uri="{FF2B5EF4-FFF2-40B4-BE49-F238E27FC236}">
                <a16:creationId xmlns:a16="http://schemas.microsoft.com/office/drawing/2014/main" id="{72CB7580-D824-AB4F-92D4-6F657501E8B7}"/>
              </a:ext>
            </a:extLst>
          </p:cNvPr>
          <p:cNvGrpSpPr/>
          <p:nvPr/>
        </p:nvGrpSpPr>
        <p:grpSpPr>
          <a:xfrm>
            <a:off x="5959738" y="1210463"/>
            <a:ext cx="5893443" cy="1951382"/>
            <a:chOff x="5861234" y="738809"/>
            <a:chExt cx="5893443" cy="1951382"/>
          </a:xfrm>
        </p:grpSpPr>
        <p:sp>
          <p:nvSpPr>
            <p:cNvPr id="8" name="Rectangle 7">
              <a:extLst>
                <a:ext uri="{FF2B5EF4-FFF2-40B4-BE49-F238E27FC236}">
                  <a16:creationId xmlns:a16="http://schemas.microsoft.com/office/drawing/2014/main" id="{824950E7-C1E6-9D43-ADC3-0D171F722AF5}"/>
                </a:ext>
              </a:extLst>
            </p:cNvPr>
            <p:cNvSpPr/>
            <p:nvPr/>
          </p:nvSpPr>
          <p:spPr>
            <a:xfrm>
              <a:off x="7594557" y="738809"/>
              <a:ext cx="4160120" cy="1951382"/>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How do climate and culture differ and why do we need to focus on implementation climate specifically?</a:t>
              </a:r>
            </a:p>
          </p:txBody>
        </p:sp>
        <p:sp>
          <p:nvSpPr>
            <p:cNvPr id="9" name="Rectangle 8">
              <a:extLst>
                <a:ext uri="{FF2B5EF4-FFF2-40B4-BE49-F238E27FC236}">
                  <a16:creationId xmlns:a16="http://schemas.microsoft.com/office/drawing/2014/main" id="{9E740229-E7E8-2D4B-B43C-5F528C7327B5}"/>
                </a:ext>
              </a:extLst>
            </p:cNvPr>
            <p:cNvSpPr/>
            <p:nvPr/>
          </p:nvSpPr>
          <p:spPr>
            <a:xfrm>
              <a:off x="5861234" y="738809"/>
              <a:ext cx="1733323" cy="1951382"/>
            </a:xfrm>
            <a:prstGeom prst="rect">
              <a:avLst/>
            </a:prstGeom>
            <a:solidFill>
              <a:srgbClr val="36557C"/>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Check for Understanding</a:t>
              </a:r>
            </a:p>
            <a:p>
              <a:pPr algn="ctr"/>
              <a:endParaRPr lang="en-US" dirty="0"/>
            </a:p>
            <a:p>
              <a:pPr algn="ctr"/>
              <a:endParaRPr lang="en-US" dirty="0"/>
            </a:p>
          </p:txBody>
        </p:sp>
      </p:grpSp>
      <p:pic>
        <p:nvPicPr>
          <p:cNvPr id="13" name="Graphic 12" descr="Lightbulb and gear">
            <a:extLst>
              <a:ext uri="{FF2B5EF4-FFF2-40B4-BE49-F238E27FC236}">
                <a16:creationId xmlns:a16="http://schemas.microsoft.com/office/drawing/2014/main" id="{D32D29A1-EDEB-6A4F-AF88-CBEEE3BEC4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24675" y="2303186"/>
            <a:ext cx="696014" cy="702366"/>
          </a:xfrm>
          <a:prstGeom prst="rect">
            <a:avLst/>
          </a:prstGeom>
        </p:spPr>
      </p:pic>
      <p:sp>
        <p:nvSpPr>
          <p:cNvPr id="14" name="TextBox 13">
            <a:extLst>
              <a:ext uri="{FF2B5EF4-FFF2-40B4-BE49-F238E27FC236}">
                <a16:creationId xmlns:a16="http://schemas.microsoft.com/office/drawing/2014/main" id="{66326A8E-6EFD-6C4D-910D-94EEEBE265F5}"/>
              </a:ext>
            </a:extLst>
          </p:cNvPr>
          <p:cNvSpPr txBox="1"/>
          <p:nvPr/>
        </p:nvSpPr>
        <p:spPr>
          <a:xfrm>
            <a:off x="338819" y="503583"/>
            <a:ext cx="5126799" cy="5575244"/>
          </a:xfrm>
          <a:prstGeom prst="rect">
            <a:avLst/>
          </a:prstGeom>
          <a:noFill/>
        </p:spPr>
        <p:txBody>
          <a:bodyPr wrap="square" rtlCol="0">
            <a:spAutoFit/>
          </a:bodyPr>
          <a:lstStyle/>
          <a:p>
            <a:pPr algn="ctr"/>
            <a:r>
              <a:rPr lang="en-US" sz="2400" b="1" dirty="0">
                <a:solidFill>
                  <a:schemeClr val="bg1"/>
                </a:solidFill>
              </a:rPr>
              <a:t>LET’S APPLY IT!</a:t>
            </a:r>
          </a:p>
          <a:p>
            <a:pPr algn="ctr"/>
            <a:endParaRPr lang="en-US" sz="2400" b="1" dirty="0">
              <a:solidFill>
                <a:schemeClr val="bg1"/>
              </a:solidFill>
            </a:endParaRPr>
          </a:p>
          <a:p>
            <a:pPr algn="ctr"/>
            <a:r>
              <a:rPr lang="en-US" sz="2400" dirty="0">
                <a:solidFill>
                  <a:schemeClr val="bg1"/>
                </a:solidFill>
              </a:rPr>
              <a:t>Let’s get an idea of your </a:t>
            </a:r>
            <a:r>
              <a:rPr lang="en-US" sz="2400" u="sng" dirty="0">
                <a:solidFill>
                  <a:schemeClr val="bg1"/>
                </a:solidFill>
              </a:rPr>
              <a:t>Implementation Climate.</a:t>
            </a:r>
          </a:p>
          <a:p>
            <a:pPr algn="ctr"/>
            <a:endParaRPr lang="en-US" sz="2400" dirty="0">
              <a:solidFill>
                <a:schemeClr val="bg1"/>
              </a:solidFill>
            </a:endParaRPr>
          </a:p>
          <a:p>
            <a:pPr marL="457200" indent="-457200">
              <a:lnSpc>
                <a:spcPct val="150000"/>
              </a:lnSpc>
              <a:buAutoNum type="arabicPeriod"/>
            </a:pPr>
            <a:r>
              <a:rPr lang="en-US" sz="2000" dirty="0">
                <a:solidFill>
                  <a:schemeClr val="bg1"/>
                </a:solidFill>
              </a:rPr>
              <a:t>Open the document titled “ARC_Module-2-Imp-Climate-Handout”</a:t>
            </a:r>
          </a:p>
          <a:p>
            <a:pPr marL="457200" indent="-457200">
              <a:lnSpc>
                <a:spcPct val="150000"/>
              </a:lnSpc>
              <a:buAutoNum type="arabicPeriod"/>
            </a:pPr>
            <a:r>
              <a:rPr lang="en-US" sz="2000" dirty="0">
                <a:solidFill>
                  <a:schemeClr val="bg1"/>
                </a:solidFill>
              </a:rPr>
              <a:t>For each of the 6 components of implementation climate, give yourself a quick knee-jerk rating from 1-5.</a:t>
            </a:r>
          </a:p>
          <a:p>
            <a:pPr marL="457200" indent="-457200">
              <a:lnSpc>
                <a:spcPct val="150000"/>
              </a:lnSpc>
              <a:buAutoNum type="arabicPeriod"/>
            </a:pPr>
            <a:r>
              <a:rPr lang="en-US" sz="2000" dirty="0">
                <a:solidFill>
                  <a:schemeClr val="bg1"/>
                </a:solidFill>
              </a:rPr>
              <a:t>For each component, identify a </a:t>
            </a:r>
            <a:r>
              <a:rPr lang="en-US" sz="2000" b="1" dirty="0">
                <a:solidFill>
                  <a:schemeClr val="bg1"/>
                </a:solidFill>
              </a:rPr>
              <a:t>feasible action step to improve that component. </a:t>
            </a:r>
            <a:endParaRPr lang="en-US" sz="2000" dirty="0">
              <a:solidFill>
                <a:schemeClr val="bg1"/>
              </a:solidFill>
            </a:endParaRPr>
          </a:p>
        </p:txBody>
      </p:sp>
    </p:spTree>
    <p:extLst>
      <p:ext uri="{BB962C8B-B14F-4D97-AF65-F5344CB8AC3E}">
        <p14:creationId xmlns:p14="http://schemas.microsoft.com/office/powerpoint/2010/main" val="330063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crowd&#10;&#10;Description automatically generated">
            <a:extLst>
              <a:ext uri="{FF2B5EF4-FFF2-40B4-BE49-F238E27FC236}">
                <a16:creationId xmlns:a16="http://schemas.microsoft.com/office/drawing/2014/main" id="{FBFB43F9-97C7-4BAE-BA35-8A2798A138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4058" y="353289"/>
            <a:ext cx="8784789" cy="6151419"/>
          </a:xfrm>
          <a:prstGeom prst="rect">
            <a:avLst/>
          </a:prstGeom>
        </p:spPr>
      </p:pic>
      <p:sp>
        <p:nvSpPr>
          <p:cNvPr id="7" name="Rectangle 6">
            <a:extLst>
              <a:ext uri="{FF2B5EF4-FFF2-40B4-BE49-F238E27FC236}">
                <a16:creationId xmlns:a16="http://schemas.microsoft.com/office/drawing/2014/main" id="{8C3BBFE9-9E0B-499A-81ED-3B46D260B179}"/>
              </a:ext>
            </a:extLst>
          </p:cNvPr>
          <p:cNvSpPr/>
          <p:nvPr/>
        </p:nvSpPr>
        <p:spPr>
          <a:xfrm>
            <a:off x="3229608" y="353289"/>
            <a:ext cx="8962392" cy="6151419"/>
          </a:xfrm>
          <a:prstGeom prst="rect">
            <a:avLst/>
          </a:prstGeom>
          <a:solidFill>
            <a:schemeClr val="bg1">
              <a:alpha val="6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EFB8F39F-C833-461A-A118-609EB8E5A008}"/>
              </a:ext>
            </a:extLst>
          </p:cNvPr>
          <p:cNvSpPr txBox="1"/>
          <p:nvPr/>
        </p:nvSpPr>
        <p:spPr>
          <a:xfrm>
            <a:off x="4009468" y="1212253"/>
            <a:ext cx="7654873" cy="4267450"/>
          </a:xfrm>
          <a:prstGeom prst="rect">
            <a:avLst/>
          </a:prstGeom>
          <a:noFill/>
        </p:spPr>
        <p:txBody>
          <a:bodyPr wrap="square" rtlCol="0">
            <a:spAutoFit/>
          </a:bodyPr>
          <a:lstStyle/>
          <a:p>
            <a:pPr>
              <a:lnSpc>
                <a:spcPct val="200000"/>
              </a:lnSpc>
            </a:pPr>
            <a:r>
              <a:rPr lang="en-US" sz="2800" b="1" dirty="0"/>
              <a:t>Take Risks</a:t>
            </a:r>
          </a:p>
          <a:p>
            <a:pPr>
              <a:lnSpc>
                <a:spcPct val="200000"/>
              </a:lnSpc>
            </a:pPr>
            <a:r>
              <a:rPr lang="en-US" sz="2800" b="1" dirty="0"/>
              <a:t>Openness to Feedback</a:t>
            </a:r>
          </a:p>
          <a:p>
            <a:pPr>
              <a:lnSpc>
                <a:spcPct val="200000"/>
              </a:lnSpc>
            </a:pPr>
            <a:r>
              <a:rPr lang="en-US" sz="2800" b="1" dirty="0"/>
              <a:t>Intentional Effort for Collegial Relationships</a:t>
            </a:r>
          </a:p>
          <a:p>
            <a:pPr>
              <a:lnSpc>
                <a:spcPct val="200000"/>
              </a:lnSpc>
            </a:pPr>
            <a:r>
              <a:rPr lang="en-US" sz="2800" b="1" dirty="0"/>
              <a:t>Regular Demonstration of Fallibility</a:t>
            </a:r>
          </a:p>
          <a:p>
            <a:pPr>
              <a:lnSpc>
                <a:spcPct val="200000"/>
              </a:lnSpc>
            </a:pPr>
            <a:r>
              <a:rPr lang="en-US" sz="2800" b="1" dirty="0"/>
              <a:t>All Staff Have Input</a:t>
            </a:r>
          </a:p>
        </p:txBody>
      </p:sp>
      <p:sp>
        <p:nvSpPr>
          <p:cNvPr id="11" name="Rectangle 10">
            <a:extLst>
              <a:ext uri="{FF2B5EF4-FFF2-40B4-BE49-F238E27FC236}">
                <a16:creationId xmlns:a16="http://schemas.microsoft.com/office/drawing/2014/main" id="{A065B8B4-AE9B-054C-A856-ED30C37A0CD2}"/>
              </a:ext>
            </a:extLst>
          </p:cNvPr>
          <p:cNvSpPr/>
          <p:nvPr/>
        </p:nvSpPr>
        <p:spPr>
          <a:xfrm>
            <a:off x="413153" y="353289"/>
            <a:ext cx="3342190" cy="6151419"/>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13" name="Title 1">
            <a:extLst>
              <a:ext uri="{FF2B5EF4-FFF2-40B4-BE49-F238E27FC236}">
                <a16:creationId xmlns:a16="http://schemas.microsoft.com/office/drawing/2014/main" id="{1E24A3D6-5AA9-0543-B10B-3CD377590CA8}"/>
              </a:ext>
            </a:extLst>
          </p:cNvPr>
          <p:cNvSpPr txBox="1">
            <a:spLocks/>
          </p:cNvSpPr>
          <p:nvPr/>
        </p:nvSpPr>
        <p:spPr>
          <a:xfrm>
            <a:off x="413153" y="2383236"/>
            <a:ext cx="3362972" cy="205740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b="1" dirty="0"/>
              <a:t>How do we promote psychological safety in schools?</a:t>
            </a:r>
          </a:p>
        </p:txBody>
      </p:sp>
    </p:spTree>
    <p:extLst>
      <p:ext uri="{BB962C8B-B14F-4D97-AF65-F5344CB8AC3E}">
        <p14:creationId xmlns:p14="http://schemas.microsoft.com/office/powerpoint/2010/main" val="80903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person, indoor, food&#10;&#10;Description automatically generated">
            <a:extLst>
              <a:ext uri="{FF2B5EF4-FFF2-40B4-BE49-F238E27FC236}">
                <a16:creationId xmlns:a16="http://schemas.microsoft.com/office/drawing/2014/main" id="{608B8F5E-AA82-0842-AB7B-9D0DB4DE0560}"/>
              </a:ext>
            </a:extLst>
          </p:cNvPr>
          <p:cNvPicPr>
            <a:picLocks noChangeAspect="1"/>
          </p:cNvPicPr>
          <p:nvPr/>
        </p:nvPicPr>
        <p:blipFill rotWithShape="1">
          <a:blip r:embed="rId3">
            <a:extLst>
              <a:ext uri="{28A0092B-C50C-407E-A947-70E740481C1C}">
                <a14:useLocalDpi xmlns:a14="http://schemas.microsoft.com/office/drawing/2010/main" val="0"/>
              </a:ext>
            </a:extLst>
          </a:blip>
          <a:srcRect r="9152"/>
          <a:stretch/>
        </p:blipFill>
        <p:spPr>
          <a:xfrm rot="5400000">
            <a:off x="-599257" y="583165"/>
            <a:ext cx="6858000" cy="5691670"/>
          </a:xfrm>
          <a:prstGeom prst="rect">
            <a:avLst/>
          </a:prstGeom>
        </p:spPr>
      </p:pic>
      <p:sp>
        <p:nvSpPr>
          <p:cNvPr id="4" name="Rectangle 3">
            <a:extLst>
              <a:ext uri="{FF2B5EF4-FFF2-40B4-BE49-F238E27FC236}">
                <a16:creationId xmlns:a16="http://schemas.microsoft.com/office/drawing/2014/main" id="{63A56B41-28E2-D64D-BBA1-BDBD5D05F1F1}"/>
              </a:ext>
            </a:extLst>
          </p:cNvPr>
          <p:cNvSpPr/>
          <p:nvPr/>
        </p:nvSpPr>
        <p:spPr>
          <a:xfrm>
            <a:off x="0" y="-1"/>
            <a:ext cx="5675578" cy="6858001"/>
          </a:xfrm>
          <a:prstGeom prst="rect">
            <a:avLst/>
          </a:prstGeom>
          <a:solidFill>
            <a:srgbClr val="36557C">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333239-3639-C743-BA3F-E006C3942093}"/>
              </a:ext>
            </a:extLst>
          </p:cNvPr>
          <p:cNvSpPr/>
          <p:nvPr/>
        </p:nvSpPr>
        <p:spPr>
          <a:xfrm>
            <a:off x="6065848" y="3500983"/>
            <a:ext cx="5836978" cy="2504962"/>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REFLECT &amp; DISCUSS.</a:t>
            </a:r>
          </a:p>
          <a:p>
            <a:pPr algn="ctr"/>
            <a:r>
              <a:rPr lang="en-US" sz="2400" dirty="0">
                <a:solidFill>
                  <a:schemeClr val="tx1"/>
                </a:solidFill>
              </a:rPr>
              <a:t>What could your workplace’s leadership do to promote a safe and supportive environment? What could you do to contribute to a safe and supportive environment for others?</a:t>
            </a:r>
          </a:p>
        </p:txBody>
      </p:sp>
      <p:grpSp>
        <p:nvGrpSpPr>
          <p:cNvPr id="10" name="Group 9">
            <a:extLst>
              <a:ext uri="{FF2B5EF4-FFF2-40B4-BE49-F238E27FC236}">
                <a16:creationId xmlns:a16="http://schemas.microsoft.com/office/drawing/2014/main" id="{72CB7580-D824-AB4F-92D4-6F657501E8B7}"/>
              </a:ext>
            </a:extLst>
          </p:cNvPr>
          <p:cNvGrpSpPr/>
          <p:nvPr/>
        </p:nvGrpSpPr>
        <p:grpSpPr>
          <a:xfrm>
            <a:off x="6065847" y="1085772"/>
            <a:ext cx="5836979" cy="1951382"/>
            <a:chOff x="5917698" y="738809"/>
            <a:chExt cx="5836979" cy="1951382"/>
          </a:xfrm>
        </p:grpSpPr>
        <p:sp>
          <p:nvSpPr>
            <p:cNvPr id="8" name="Rectangle 7">
              <a:extLst>
                <a:ext uri="{FF2B5EF4-FFF2-40B4-BE49-F238E27FC236}">
                  <a16:creationId xmlns:a16="http://schemas.microsoft.com/office/drawing/2014/main" id="{824950E7-C1E6-9D43-ADC3-0D171F722AF5}"/>
                </a:ext>
              </a:extLst>
            </p:cNvPr>
            <p:cNvSpPr/>
            <p:nvPr/>
          </p:nvSpPr>
          <p:spPr>
            <a:xfrm>
              <a:off x="7723575" y="738809"/>
              <a:ext cx="4031102" cy="1951382"/>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are the characteristics of a healthy and supportive environment for teachers and students?</a:t>
              </a:r>
              <a:endParaRPr lang="en-US" dirty="0">
                <a:solidFill>
                  <a:schemeClr val="tx1"/>
                </a:solidFill>
              </a:endParaRPr>
            </a:p>
          </p:txBody>
        </p:sp>
        <p:sp>
          <p:nvSpPr>
            <p:cNvPr id="9" name="Rectangle 8">
              <a:extLst>
                <a:ext uri="{FF2B5EF4-FFF2-40B4-BE49-F238E27FC236}">
                  <a16:creationId xmlns:a16="http://schemas.microsoft.com/office/drawing/2014/main" id="{9E740229-E7E8-2D4B-B43C-5F528C7327B5}"/>
                </a:ext>
              </a:extLst>
            </p:cNvPr>
            <p:cNvSpPr/>
            <p:nvPr/>
          </p:nvSpPr>
          <p:spPr>
            <a:xfrm>
              <a:off x="5917698" y="738809"/>
              <a:ext cx="1805877" cy="1951382"/>
            </a:xfrm>
            <a:prstGeom prst="rect">
              <a:avLst/>
            </a:prstGeom>
            <a:solidFill>
              <a:srgbClr val="36557C"/>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Check for Understanding</a:t>
              </a:r>
            </a:p>
            <a:p>
              <a:pPr algn="ctr"/>
              <a:endParaRPr lang="en-US" dirty="0"/>
            </a:p>
            <a:p>
              <a:pPr algn="ctr"/>
              <a:endParaRPr lang="en-US" dirty="0"/>
            </a:p>
          </p:txBody>
        </p:sp>
      </p:grpSp>
      <p:pic>
        <p:nvPicPr>
          <p:cNvPr id="13" name="Graphic 12" descr="Lightbulb and gear">
            <a:extLst>
              <a:ext uri="{FF2B5EF4-FFF2-40B4-BE49-F238E27FC236}">
                <a16:creationId xmlns:a16="http://schemas.microsoft.com/office/drawing/2014/main" id="{D32D29A1-EDEB-6A4F-AF88-CBEEE3BEC4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6924" y="2215520"/>
            <a:ext cx="696014" cy="702366"/>
          </a:xfrm>
          <a:prstGeom prst="rect">
            <a:avLst/>
          </a:prstGeom>
        </p:spPr>
      </p:pic>
      <p:sp>
        <p:nvSpPr>
          <p:cNvPr id="14" name="TextBox 13">
            <a:extLst>
              <a:ext uri="{FF2B5EF4-FFF2-40B4-BE49-F238E27FC236}">
                <a16:creationId xmlns:a16="http://schemas.microsoft.com/office/drawing/2014/main" id="{66326A8E-6EFD-6C4D-910D-94EEEBE265F5}"/>
              </a:ext>
            </a:extLst>
          </p:cNvPr>
          <p:cNvSpPr txBox="1"/>
          <p:nvPr/>
        </p:nvSpPr>
        <p:spPr>
          <a:xfrm>
            <a:off x="83367" y="367055"/>
            <a:ext cx="5492751" cy="6309420"/>
          </a:xfrm>
          <a:prstGeom prst="rect">
            <a:avLst/>
          </a:prstGeom>
          <a:noFill/>
        </p:spPr>
        <p:txBody>
          <a:bodyPr wrap="square" rtlCol="0">
            <a:spAutoFit/>
          </a:bodyPr>
          <a:lstStyle/>
          <a:p>
            <a:pPr algn="ctr"/>
            <a:r>
              <a:rPr lang="en-US" sz="2400" b="1" dirty="0">
                <a:solidFill>
                  <a:schemeClr val="bg1"/>
                </a:solidFill>
              </a:rPr>
              <a:t>LET’S APPLY IT!</a:t>
            </a:r>
          </a:p>
          <a:p>
            <a:pPr algn="ctr"/>
            <a:endParaRPr lang="en-US" sz="2400" b="1" dirty="0">
              <a:solidFill>
                <a:schemeClr val="bg1"/>
              </a:solidFill>
            </a:endParaRPr>
          </a:p>
          <a:p>
            <a:pPr algn="ctr"/>
            <a:r>
              <a:rPr lang="en-US" sz="2800" dirty="0">
                <a:solidFill>
                  <a:schemeClr val="bg1"/>
                </a:solidFill>
              </a:rPr>
              <a:t>Let’s do an activity to make</a:t>
            </a:r>
            <a:r>
              <a:rPr lang="en-US" sz="2800" u="sng" dirty="0">
                <a:solidFill>
                  <a:schemeClr val="bg1"/>
                </a:solidFill>
              </a:rPr>
              <a:t> </a:t>
            </a:r>
          </a:p>
          <a:p>
            <a:pPr algn="ctr"/>
            <a:r>
              <a:rPr lang="en-US" sz="2800" u="sng" dirty="0">
                <a:solidFill>
                  <a:schemeClr val="bg1"/>
                </a:solidFill>
              </a:rPr>
              <a:t>Space for Vulnerability.</a:t>
            </a:r>
            <a:endParaRPr lang="en-US" sz="2800" dirty="0">
              <a:solidFill>
                <a:schemeClr val="bg1"/>
              </a:solidFill>
            </a:endParaRPr>
          </a:p>
          <a:p>
            <a:pPr algn="ctr"/>
            <a:endParaRPr lang="en-US" sz="2400" dirty="0">
              <a:solidFill>
                <a:schemeClr val="bg1"/>
              </a:solidFill>
            </a:endParaRPr>
          </a:p>
          <a:p>
            <a:pPr marL="457200" indent="-457200">
              <a:lnSpc>
                <a:spcPct val="150000"/>
              </a:lnSpc>
              <a:buAutoNum type="arabicPeriod"/>
            </a:pPr>
            <a:r>
              <a:rPr lang="en-US" sz="2400" dirty="0">
                <a:solidFill>
                  <a:schemeClr val="bg1"/>
                </a:solidFill>
              </a:rPr>
              <a:t>With your practice partner, practice soliciting and receiving feedback.</a:t>
            </a:r>
          </a:p>
          <a:p>
            <a:pPr marL="457200" indent="-457200">
              <a:lnSpc>
                <a:spcPct val="150000"/>
              </a:lnSpc>
              <a:buAutoNum type="arabicPeriod"/>
            </a:pPr>
            <a:r>
              <a:rPr lang="en-US" sz="2400" dirty="0">
                <a:solidFill>
                  <a:schemeClr val="bg1"/>
                </a:solidFill>
              </a:rPr>
              <a:t>Now switch roles, giving some feedback to your partner.</a:t>
            </a:r>
          </a:p>
          <a:p>
            <a:pPr marL="457200" indent="-457200">
              <a:lnSpc>
                <a:spcPct val="150000"/>
              </a:lnSpc>
              <a:buAutoNum type="arabicPeriod"/>
            </a:pPr>
            <a:r>
              <a:rPr lang="en-US" sz="2400" dirty="0">
                <a:solidFill>
                  <a:schemeClr val="bg1"/>
                </a:solidFill>
              </a:rPr>
              <a:t>Discuss what went well and what was difficult about this.</a:t>
            </a:r>
          </a:p>
          <a:p>
            <a:pPr marL="457200" indent="-457200">
              <a:buAutoNum type="arabicPeriod"/>
            </a:pPr>
            <a:endParaRPr lang="en-US" dirty="0">
              <a:solidFill>
                <a:schemeClr val="bg1"/>
              </a:solidFill>
            </a:endParaRPr>
          </a:p>
          <a:p>
            <a:pPr algn="ctr"/>
            <a:r>
              <a:rPr lang="en-US" sz="2400" i="1" dirty="0">
                <a:solidFill>
                  <a:schemeClr val="bg1"/>
                </a:solidFill>
              </a:rPr>
              <a:t>Share insight with the group.</a:t>
            </a:r>
          </a:p>
          <a:p>
            <a:endParaRPr lang="en-US" dirty="0">
              <a:solidFill>
                <a:schemeClr val="bg1"/>
              </a:solidFill>
            </a:endParaRPr>
          </a:p>
        </p:txBody>
      </p:sp>
    </p:spTree>
    <p:extLst>
      <p:ext uri="{BB962C8B-B14F-4D97-AF65-F5344CB8AC3E}">
        <p14:creationId xmlns:p14="http://schemas.microsoft.com/office/powerpoint/2010/main" val="1750150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D8F79-0BA4-074A-A40C-58D5AAED962D}"/>
              </a:ext>
            </a:extLst>
          </p:cNvPr>
          <p:cNvSpPr/>
          <p:nvPr/>
        </p:nvSpPr>
        <p:spPr>
          <a:xfrm>
            <a:off x="409992" y="338929"/>
            <a:ext cx="4015560" cy="6132448"/>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QUESTIONS TO </a:t>
            </a:r>
          </a:p>
          <a:p>
            <a:pPr algn="ctr"/>
            <a:r>
              <a:rPr lang="en-US" sz="2800" dirty="0"/>
              <a:t>CHECK FOR UNDERSTANDING</a:t>
            </a:r>
          </a:p>
          <a:p>
            <a:pPr algn="ctr"/>
            <a:endParaRPr lang="en-US" sz="2800" dirty="0"/>
          </a:p>
          <a:p>
            <a:pPr algn="ctr"/>
            <a:endParaRPr lang="en-US" sz="2800" dirty="0"/>
          </a:p>
        </p:txBody>
      </p:sp>
      <p:pic>
        <p:nvPicPr>
          <p:cNvPr id="7" name="Graphic 6" descr="Person with idea">
            <a:extLst>
              <a:ext uri="{FF2B5EF4-FFF2-40B4-BE49-F238E27FC236}">
                <a16:creationId xmlns:a16="http://schemas.microsoft.com/office/drawing/2014/main" id="{5C455B9D-2F18-0C4A-9821-ADAFB97447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1760" y="3875494"/>
            <a:ext cx="1746177" cy="1669989"/>
          </a:xfrm>
          <a:prstGeom prst="rect">
            <a:avLst/>
          </a:prstGeom>
        </p:spPr>
      </p:pic>
      <p:sp>
        <p:nvSpPr>
          <p:cNvPr id="8" name="Oval 7">
            <a:extLst>
              <a:ext uri="{FF2B5EF4-FFF2-40B4-BE49-F238E27FC236}">
                <a16:creationId xmlns:a16="http://schemas.microsoft.com/office/drawing/2014/main" id="{CBFF2423-7327-AD4F-973D-C0573BD1B21C}"/>
              </a:ext>
            </a:extLst>
          </p:cNvPr>
          <p:cNvSpPr/>
          <p:nvPr/>
        </p:nvSpPr>
        <p:spPr>
          <a:xfrm>
            <a:off x="4957820" y="1459689"/>
            <a:ext cx="689113" cy="689113"/>
          </a:xfrm>
          <a:prstGeom prst="ellips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a:t>
            </a:r>
          </a:p>
        </p:txBody>
      </p:sp>
      <p:sp>
        <p:nvSpPr>
          <p:cNvPr id="9" name="TextBox 8">
            <a:extLst>
              <a:ext uri="{FF2B5EF4-FFF2-40B4-BE49-F238E27FC236}">
                <a16:creationId xmlns:a16="http://schemas.microsoft.com/office/drawing/2014/main" id="{15E0F1F6-4458-264E-A10F-AB8D39632973}"/>
              </a:ext>
            </a:extLst>
          </p:cNvPr>
          <p:cNvSpPr txBox="1"/>
          <p:nvPr/>
        </p:nvSpPr>
        <p:spPr>
          <a:xfrm>
            <a:off x="5787736" y="1502471"/>
            <a:ext cx="5764696" cy="646331"/>
          </a:xfrm>
          <a:prstGeom prst="rect">
            <a:avLst/>
          </a:prstGeom>
          <a:noFill/>
        </p:spPr>
        <p:txBody>
          <a:bodyPr wrap="square" rtlCol="0">
            <a:spAutoFit/>
          </a:bodyPr>
          <a:lstStyle/>
          <a:p>
            <a:r>
              <a:rPr lang="en-US"/>
              <a:t>Why is it important for school leadership to engage in prioritization? What can happen if schools fail to prioritize?</a:t>
            </a:r>
          </a:p>
        </p:txBody>
      </p:sp>
      <p:sp>
        <p:nvSpPr>
          <p:cNvPr id="10" name="Oval 9">
            <a:extLst>
              <a:ext uri="{FF2B5EF4-FFF2-40B4-BE49-F238E27FC236}">
                <a16:creationId xmlns:a16="http://schemas.microsoft.com/office/drawing/2014/main" id="{F49CE955-35C3-3749-A801-3FF931006431}"/>
              </a:ext>
            </a:extLst>
          </p:cNvPr>
          <p:cNvSpPr/>
          <p:nvPr/>
        </p:nvSpPr>
        <p:spPr>
          <a:xfrm>
            <a:off x="4957820" y="3019530"/>
            <a:ext cx="689113" cy="689113"/>
          </a:xfrm>
          <a:prstGeom prst="ellips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a:t>
            </a:r>
          </a:p>
        </p:txBody>
      </p:sp>
      <p:sp>
        <p:nvSpPr>
          <p:cNvPr id="11" name="TextBox 10">
            <a:extLst>
              <a:ext uri="{FF2B5EF4-FFF2-40B4-BE49-F238E27FC236}">
                <a16:creationId xmlns:a16="http://schemas.microsoft.com/office/drawing/2014/main" id="{67334990-6AE0-B14C-A0BA-6D4E87D3A0F8}"/>
              </a:ext>
            </a:extLst>
          </p:cNvPr>
          <p:cNvSpPr txBox="1"/>
          <p:nvPr/>
        </p:nvSpPr>
        <p:spPr>
          <a:xfrm>
            <a:off x="5820867" y="3062312"/>
            <a:ext cx="5764696" cy="646331"/>
          </a:xfrm>
          <a:prstGeom prst="rect">
            <a:avLst/>
          </a:prstGeom>
          <a:noFill/>
        </p:spPr>
        <p:txBody>
          <a:bodyPr wrap="square" rtlCol="0">
            <a:spAutoFit/>
          </a:bodyPr>
          <a:lstStyle/>
          <a:p>
            <a:r>
              <a:rPr lang="en-US" dirty="0"/>
              <a:t>What are the characteristics of a healthy and supportive environment for teachers and students?</a:t>
            </a:r>
            <a:endParaRPr lang="en-US" sz="2400" dirty="0"/>
          </a:p>
        </p:txBody>
      </p:sp>
      <p:sp>
        <p:nvSpPr>
          <p:cNvPr id="12" name="Oval 11">
            <a:extLst>
              <a:ext uri="{FF2B5EF4-FFF2-40B4-BE49-F238E27FC236}">
                <a16:creationId xmlns:a16="http://schemas.microsoft.com/office/drawing/2014/main" id="{11E96463-22AE-2943-9D97-5C65A0633D65}"/>
              </a:ext>
            </a:extLst>
          </p:cNvPr>
          <p:cNvSpPr/>
          <p:nvPr/>
        </p:nvSpPr>
        <p:spPr>
          <a:xfrm>
            <a:off x="4957820" y="4550412"/>
            <a:ext cx="689113" cy="689113"/>
          </a:xfrm>
          <a:prstGeom prst="ellips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13" name="TextBox 12">
            <a:extLst>
              <a:ext uri="{FF2B5EF4-FFF2-40B4-BE49-F238E27FC236}">
                <a16:creationId xmlns:a16="http://schemas.microsoft.com/office/drawing/2014/main" id="{41043744-C532-974E-9946-617A3604E224}"/>
              </a:ext>
            </a:extLst>
          </p:cNvPr>
          <p:cNvSpPr txBox="1"/>
          <p:nvPr/>
        </p:nvSpPr>
        <p:spPr>
          <a:xfrm>
            <a:off x="5787736" y="4622153"/>
            <a:ext cx="5764696" cy="923330"/>
          </a:xfrm>
          <a:prstGeom prst="rect">
            <a:avLst/>
          </a:prstGeom>
          <a:noFill/>
        </p:spPr>
        <p:txBody>
          <a:bodyPr wrap="square" rtlCol="0">
            <a:spAutoFit/>
          </a:bodyPr>
          <a:lstStyle/>
          <a:p>
            <a:r>
              <a:rPr lang="en-US"/>
              <a:t>In what industries has psychological safety been researched and developed within organizations, and what are its main features?</a:t>
            </a:r>
            <a:endParaRPr lang="en-US" sz="2400"/>
          </a:p>
        </p:txBody>
      </p:sp>
    </p:spTree>
    <p:extLst>
      <p:ext uri="{BB962C8B-B14F-4D97-AF65-F5344CB8AC3E}">
        <p14:creationId xmlns:p14="http://schemas.microsoft.com/office/powerpoint/2010/main" val="3827398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B8C5-5E2B-46A9-80A7-702D2AF18169}"/>
              </a:ext>
            </a:extLst>
          </p:cNvPr>
          <p:cNvSpPr>
            <a:spLocks noGrp="1"/>
          </p:cNvSpPr>
          <p:nvPr>
            <p:ph type="ctrTitle"/>
          </p:nvPr>
        </p:nvSpPr>
        <p:spPr>
          <a:xfrm>
            <a:off x="1017036" y="1844302"/>
            <a:ext cx="10157927" cy="1345261"/>
          </a:xfrm>
        </p:spPr>
        <p:txBody>
          <a:bodyPr/>
          <a:lstStyle/>
          <a:p>
            <a:r>
              <a:rPr lang="en-US" dirty="0"/>
              <a:t>Adult Resilience Curriculum (ARC) </a:t>
            </a:r>
            <a:br>
              <a:rPr lang="en-US" dirty="0"/>
            </a:br>
            <a:r>
              <a:rPr lang="en-US" dirty="0"/>
              <a:t>for Educators</a:t>
            </a:r>
          </a:p>
        </p:txBody>
      </p:sp>
      <p:sp>
        <p:nvSpPr>
          <p:cNvPr id="3" name="Subtitle 2">
            <a:extLst>
              <a:ext uri="{FF2B5EF4-FFF2-40B4-BE49-F238E27FC236}">
                <a16:creationId xmlns:a16="http://schemas.microsoft.com/office/drawing/2014/main" id="{7427A2A6-B926-4AC1-89CC-2B51CDBFC394}"/>
              </a:ext>
            </a:extLst>
          </p:cNvPr>
          <p:cNvSpPr>
            <a:spLocks noGrp="1"/>
          </p:cNvSpPr>
          <p:nvPr>
            <p:ph type="subTitle" idx="4294967295"/>
          </p:nvPr>
        </p:nvSpPr>
        <p:spPr>
          <a:xfrm>
            <a:off x="1524000" y="3518148"/>
            <a:ext cx="9144000" cy="1655762"/>
          </a:xfrm>
        </p:spPr>
        <p:txBody>
          <a:bodyPr>
            <a:normAutofit/>
          </a:bodyPr>
          <a:lstStyle/>
          <a:p>
            <a:pPr marL="0" indent="0" algn="ctr">
              <a:lnSpc>
                <a:spcPct val="100000"/>
              </a:lnSpc>
              <a:buNone/>
            </a:pPr>
            <a:r>
              <a:rPr lang="en-US" sz="2800" dirty="0"/>
              <a:t>Module 2</a:t>
            </a:r>
            <a:r>
              <a:rPr lang="en-US" dirty="0"/>
              <a:t>: Creating Safe and Supportive Environments </a:t>
            </a:r>
            <a:endParaRPr lang="en-US" sz="2800" dirty="0"/>
          </a:p>
        </p:txBody>
      </p:sp>
    </p:spTree>
    <p:extLst>
      <p:ext uri="{BB962C8B-B14F-4D97-AF65-F5344CB8AC3E}">
        <p14:creationId xmlns:p14="http://schemas.microsoft.com/office/powerpoint/2010/main" val="2225980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1496703" y="1586552"/>
            <a:ext cx="9198594"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6" y="1570360"/>
            <a:ext cx="9198592" cy="1842448"/>
          </a:xfrm>
        </p:spPr>
      </p:pic>
      <p:sp>
        <p:nvSpPr>
          <p:cNvPr id="9" name="Rectangle 8">
            <a:extLst>
              <a:ext uri="{FF2B5EF4-FFF2-40B4-BE49-F238E27FC236}">
                <a16:creationId xmlns:a16="http://schemas.microsoft.com/office/drawing/2014/main" id="{59E47C46-86AF-B840-A5D2-223EA06A7293}"/>
              </a:ext>
            </a:extLst>
          </p:cNvPr>
          <p:cNvSpPr/>
          <p:nvPr/>
        </p:nvSpPr>
        <p:spPr>
          <a:xfrm>
            <a:off x="1496704" y="1570360"/>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D471C4-4F6A-BB48-8E48-1C6AE514B32A}"/>
              </a:ext>
            </a:extLst>
          </p:cNvPr>
          <p:cNvSpPr/>
          <p:nvPr/>
        </p:nvSpPr>
        <p:spPr>
          <a:xfrm>
            <a:off x="2699966" y="3893234"/>
            <a:ext cx="1229710" cy="115613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655B8D-614D-4141-BBA8-09F5F6286FD8}"/>
              </a:ext>
            </a:extLst>
          </p:cNvPr>
          <p:cNvSpPr/>
          <p:nvPr/>
        </p:nvSpPr>
        <p:spPr>
          <a:xfrm>
            <a:off x="4533319" y="3893234"/>
            <a:ext cx="1229710" cy="115613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DBA0B4-D86C-404E-A8F3-123A53B2D5EA}"/>
              </a:ext>
            </a:extLst>
          </p:cNvPr>
          <p:cNvSpPr txBox="1"/>
          <p:nvPr/>
        </p:nvSpPr>
        <p:spPr>
          <a:xfrm>
            <a:off x="2699966" y="5065564"/>
            <a:ext cx="1229710" cy="584775"/>
          </a:xfrm>
          <a:prstGeom prst="rect">
            <a:avLst/>
          </a:prstGeom>
          <a:noFill/>
        </p:spPr>
        <p:txBody>
          <a:bodyPr wrap="square" rtlCol="0">
            <a:spAutoFit/>
          </a:bodyPr>
          <a:lstStyle/>
          <a:p>
            <a:pPr algn="ctr"/>
            <a:r>
              <a:rPr lang="en-US" sz="1600"/>
              <a:t>full plate vs. ideal plate</a:t>
            </a:r>
          </a:p>
        </p:txBody>
      </p:sp>
      <p:sp>
        <p:nvSpPr>
          <p:cNvPr id="14" name="TextBox 13">
            <a:extLst>
              <a:ext uri="{FF2B5EF4-FFF2-40B4-BE49-F238E27FC236}">
                <a16:creationId xmlns:a16="http://schemas.microsoft.com/office/drawing/2014/main" id="{07BD7121-4F87-D745-9F21-C619F1E17348}"/>
              </a:ext>
            </a:extLst>
          </p:cNvPr>
          <p:cNvSpPr txBox="1"/>
          <p:nvPr/>
        </p:nvSpPr>
        <p:spPr>
          <a:xfrm>
            <a:off x="4533319" y="5065564"/>
            <a:ext cx="1229710" cy="584775"/>
          </a:xfrm>
          <a:prstGeom prst="rect">
            <a:avLst/>
          </a:prstGeom>
          <a:noFill/>
        </p:spPr>
        <p:txBody>
          <a:bodyPr wrap="square" rtlCol="0">
            <a:spAutoFit/>
          </a:bodyPr>
          <a:lstStyle/>
          <a:p>
            <a:pPr algn="ctr"/>
            <a:r>
              <a:rPr lang="en-US" sz="1600"/>
              <a:t>overload cost</a:t>
            </a:r>
          </a:p>
        </p:txBody>
      </p:sp>
      <p:pic>
        <p:nvPicPr>
          <p:cNvPr id="20" name="Graphic 19" descr="Coins">
            <a:extLst>
              <a:ext uri="{FF2B5EF4-FFF2-40B4-BE49-F238E27FC236}">
                <a16:creationId xmlns:a16="http://schemas.microsoft.com/office/drawing/2014/main" id="{AF5E89F3-5267-674C-8144-507FEC593A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690974" y="4014103"/>
            <a:ext cx="914400" cy="914400"/>
          </a:xfrm>
          <a:prstGeom prst="rect">
            <a:avLst/>
          </a:prstGeom>
        </p:spPr>
      </p:pic>
      <p:pic>
        <p:nvPicPr>
          <p:cNvPr id="22" name="Graphic 21" descr="Plate">
            <a:extLst>
              <a:ext uri="{FF2B5EF4-FFF2-40B4-BE49-F238E27FC236}">
                <a16:creationId xmlns:a16="http://schemas.microsoft.com/office/drawing/2014/main" id="{A658C0F5-AD0F-EB40-ADBB-B10A67191D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857621" y="4014103"/>
            <a:ext cx="914400" cy="914400"/>
          </a:xfrm>
          <a:prstGeom prst="rect">
            <a:avLst/>
          </a:prstGeom>
        </p:spPr>
      </p:pic>
      <p:sp>
        <p:nvSpPr>
          <p:cNvPr id="15" name="Rectangle 14">
            <a:extLst>
              <a:ext uri="{FF2B5EF4-FFF2-40B4-BE49-F238E27FC236}">
                <a16:creationId xmlns:a16="http://schemas.microsoft.com/office/drawing/2014/main" id="{D66EC710-FD01-4726-892F-1D3939778377}"/>
              </a:ext>
            </a:extLst>
          </p:cNvPr>
          <p:cNvSpPr/>
          <p:nvPr/>
        </p:nvSpPr>
        <p:spPr>
          <a:xfrm>
            <a:off x="6366672" y="3893234"/>
            <a:ext cx="1229710" cy="115613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D5DC316-F517-4802-B3F7-E5EDBC0090F9}"/>
              </a:ext>
            </a:extLst>
          </p:cNvPr>
          <p:cNvSpPr txBox="1"/>
          <p:nvPr/>
        </p:nvSpPr>
        <p:spPr>
          <a:xfrm>
            <a:off x="6366672" y="5065564"/>
            <a:ext cx="1229710" cy="584775"/>
          </a:xfrm>
          <a:prstGeom prst="rect">
            <a:avLst/>
          </a:prstGeom>
          <a:noFill/>
        </p:spPr>
        <p:txBody>
          <a:bodyPr wrap="square" rtlCol="0">
            <a:spAutoFit/>
          </a:bodyPr>
          <a:lstStyle/>
          <a:p>
            <a:pPr algn="ctr"/>
            <a:r>
              <a:rPr lang="en-US" sz="1600"/>
              <a:t>practice feedback</a:t>
            </a:r>
          </a:p>
        </p:txBody>
      </p:sp>
      <p:pic>
        <p:nvPicPr>
          <p:cNvPr id="17" name="Graphic 16" descr="Subtitles">
            <a:extLst>
              <a:ext uri="{FF2B5EF4-FFF2-40B4-BE49-F238E27FC236}">
                <a16:creationId xmlns:a16="http://schemas.microsoft.com/office/drawing/2014/main" id="{21719F27-4AD6-435F-952C-626FC595C9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524327" y="4014103"/>
            <a:ext cx="914400" cy="914400"/>
          </a:xfrm>
          <a:prstGeom prst="rect">
            <a:avLst/>
          </a:prstGeom>
        </p:spPr>
      </p:pic>
      <p:sp>
        <p:nvSpPr>
          <p:cNvPr id="18" name="Rectangle 17">
            <a:extLst>
              <a:ext uri="{FF2B5EF4-FFF2-40B4-BE49-F238E27FC236}">
                <a16:creationId xmlns:a16="http://schemas.microsoft.com/office/drawing/2014/main" id="{0FA16990-05B0-49C5-989D-2CEE383D9B2D}"/>
              </a:ext>
            </a:extLst>
          </p:cNvPr>
          <p:cNvSpPr/>
          <p:nvPr/>
        </p:nvSpPr>
        <p:spPr>
          <a:xfrm>
            <a:off x="8200025" y="3893234"/>
            <a:ext cx="1229710" cy="115613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6FAE83D-62E1-4292-9EDF-51828AA12128}"/>
              </a:ext>
            </a:extLst>
          </p:cNvPr>
          <p:cNvSpPr txBox="1"/>
          <p:nvPr/>
        </p:nvSpPr>
        <p:spPr>
          <a:xfrm>
            <a:off x="8200025" y="5065564"/>
            <a:ext cx="1229710" cy="784830"/>
          </a:xfrm>
          <a:prstGeom prst="rect">
            <a:avLst/>
          </a:prstGeom>
          <a:noFill/>
        </p:spPr>
        <p:txBody>
          <a:bodyPr wrap="square" rtlCol="0">
            <a:spAutoFit/>
          </a:bodyPr>
          <a:lstStyle/>
          <a:p>
            <a:pPr algn="ctr"/>
            <a:r>
              <a:rPr lang="en-US" sz="1500"/>
              <a:t>school prioritization plan</a:t>
            </a:r>
          </a:p>
        </p:txBody>
      </p:sp>
      <p:pic>
        <p:nvPicPr>
          <p:cNvPr id="21" name="Graphic 20" descr="Schoolhouse">
            <a:extLst>
              <a:ext uri="{FF2B5EF4-FFF2-40B4-BE49-F238E27FC236}">
                <a16:creationId xmlns:a16="http://schemas.microsoft.com/office/drawing/2014/main" id="{8CF94DAC-4750-4768-94A6-D863469B84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357680" y="4014103"/>
            <a:ext cx="914400" cy="914400"/>
          </a:xfrm>
          <a:prstGeom prst="rect">
            <a:avLst/>
          </a:prstGeom>
        </p:spPr>
      </p:pic>
      <p:sp>
        <p:nvSpPr>
          <p:cNvPr id="24" name="Title 1">
            <a:extLst>
              <a:ext uri="{FF2B5EF4-FFF2-40B4-BE49-F238E27FC236}">
                <a16:creationId xmlns:a16="http://schemas.microsoft.com/office/drawing/2014/main" id="{B2E9A880-6B56-D54A-8073-AE724EEE521D}"/>
              </a:ext>
            </a:extLst>
          </p:cNvPr>
          <p:cNvSpPr txBox="1">
            <a:spLocks/>
          </p:cNvSpPr>
          <p:nvPr/>
        </p:nvSpPr>
        <p:spPr>
          <a:xfrm>
            <a:off x="1496703" y="785852"/>
            <a:ext cx="9198594" cy="780464"/>
          </a:xfrm>
          <a:prstGeom prst="rect">
            <a:avLst/>
          </a:prstGeom>
          <a:solidFill>
            <a:srgbClr val="3655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b="1" dirty="0">
                <a:solidFill>
                  <a:schemeClr val="bg1"/>
                </a:solidFill>
                <a:latin typeface="+mj-lt"/>
              </a:rPr>
              <a:t>In-Session Activities</a:t>
            </a:r>
          </a:p>
        </p:txBody>
      </p:sp>
    </p:spTree>
    <p:extLst>
      <p:ext uri="{BB962C8B-B14F-4D97-AF65-F5344CB8AC3E}">
        <p14:creationId xmlns:p14="http://schemas.microsoft.com/office/powerpoint/2010/main" val="3365620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3EF343-B00F-2B4D-80B8-CA4BE36DCCDB}"/>
              </a:ext>
            </a:extLst>
          </p:cNvPr>
          <p:cNvSpPr txBox="1">
            <a:spLocks/>
          </p:cNvSpPr>
          <p:nvPr/>
        </p:nvSpPr>
        <p:spPr>
          <a:xfrm>
            <a:off x="-314150" y="218841"/>
            <a:ext cx="4889562"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solidFill>
                  <a:schemeClr val="tx1"/>
                </a:solidFill>
                <a:latin typeface="+mj-lt"/>
              </a:rPr>
              <a:t>Action Plan</a:t>
            </a:r>
          </a:p>
        </p:txBody>
      </p:sp>
      <p:sp>
        <p:nvSpPr>
          <p:cNvPr id="3" name="Rounded Rectangle 2">
            <a:extLst>
              <a:ext uri="{FF2B5EF4-FFF2-40B4-BE49-F238E27FC236}">
                <a16:creationId xmlns:a16="http://schemas.microsoft.com/office/drawing/2014/main" id="{4987DCA9-0ACF-314F-8B06-9955ACD4A46A}"/>
              </a:ext>
            </a:extLst>
          </p:cNvPr>
          <p:cNvSpPr/>
          <p:nvPr/>
        </p:nvSpPr>
        <p:spPr>
          <a:xfrm>
            <a:off x="2491891" y="1523490"/>
            <a:ext cx="5421085" cy="1132115"/>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Decide</a:t>
            </a:r>
          </a:p>
        </p:txBody>
      </p:sp>
      <p:sp>
        <p:nvSpPr>
          <p:cNvPr id="6" name="Rounded Rectangle 5">
            <a:extLst>
              <a:ext uri="{FF2B5EF4-FFF2-40B4-BE49-F238E27FC236}">
                <a16:creationId xmlns:a16="http://schemas.microsoft.com/office/drawing/2014/main" id="{0EFA22DA-0BA4-8F40-B31C-3DABE335C417}"/>
              </a:ext>
            </a:extLst>
          </p:cNvPr>
          <p:cNvSpPr/>
          <p:nvPr/>
        </p:nvSpPr>
        <p:spPr>
          <a:xfrm>
            <a:off x="4102977" y="4002664"/>
            <a:ext cx="5421085" cy="1132115"/>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Obstacle</a:t>
            </a:r>
          </a:p>
        </p:txBody>
      </p:sp>
      <p:sp>
        <p:nvSpPr>
          <p:cNvPr id="7" name="Rounded Rectangle 6">
            <a:extLst>
              <a:ext uri="{FF2B5EF4-FFF2-40B4-BE49-F238E27FC236}">
                <a16:creationId xmlns:a16="http://schemas.microsoft.com/office/drawing/2014/main" id="{A0D35EDD-18EF-DD4E-9339-D6EF6F73B135}"/>
              </a:ext>
            </a:extLst>
          </p:cNvPr>
          <p:cNvSpPr/>
          <p:nvPr/>
        </p:nvSpPr>
        <p:spPr>
          <a:xfrm>
            <a:off x="3297435" y="2763077"/>
            <a:ext cx="5421085" cy="1132115"/>
          </a:xfrm>
          <a:prstGeom prst="roundRect">
            <a:avLst/>
          </a:prstGeom>
          <a:solidFill>
            <a:schemeClr val="bg1"/>
          </a:solidFill>
          <a:ln>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6A4A62"/>
                </a:solidFill>
              </a:rPr>
              <a:t>Imagine</a:t>
            </a:r>
          </a:p>
        </p:txBody>
      </p:sp>
      <p:sp>
        <p:nvSpPr>
          <p:cNvPr id="10" name="Rounded Rectangle 9">
            <a:extLst>
              <a:ext uri="{FF2B5EF4-FFF2-40B4-BE49-F238E27FC236}">
                <a16:creationId xmlns:a16="http://schemas.microsoft.com/office/drawing/2014/main" id="{AAFFF7DE-7FCF-4849-95E8-EC122DC293DA}"/>
              </a:ext>
            </a:extLst>
          </p:cNvPr>
          <p:cNvSpPr/>
          <p:nvPr/>
        </p:nvSpPr>
        <p:spPr>
          <a:xfrm>
            <a:off x="4968392" y="5242251"/>
            <a:ext cx="5421085" cy="1132115"/>
          </a:xfrm>
          <a:prstGeom prst="roundRect">
            <a:avLst/>
          </a:prstGeom>
          <a:solidFill>
            <a:schemeClr val="bg1"/>
          </a:solidFill>
          <a:ln>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6A4A62"/>
                </a:solidFill>
              </a:rPr>
              <a:t>Plan</a:t>
            </a:r>
          </a:p>
        </p:txBody>
      </p:sp>
      <p:sp>
        <p:nvSpPr>
          <p:cNvPr id="11" name="Bent Arrow 10">
            <a:extLst>
              <a:ext uri="{FF2B5EF4-FFF2-40B4-BE49-F238E27FC236}">
                <a16:creationId xmlns:a16="http://schemas.microsoft.com/office/drawing/2014/main" id="{C0FA8F12-1C4F-5C4D-8182-451B59C88A98}"/>
              </a:ext>
            </a:extLst>
          </p:cNvPr>
          <p:cNvSpPr/>
          <p:nvPr/>
        </p:nvSpPr>
        <p:spPr>
          <a:xfrm rot="5400000">
            <a:off x="8027277" y="1908606"/>
            <a:ext cx="685800" cy="696686"/>
          </a:xfrm>
          <a:prstGeom prst="bentArrow">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1">
            <a:extLst>
              <a:ext uri="{FF2B5EF4-FFF2-40B4-BE49-F238E27FC236}">
                <a16:creationId xmlns:a16="http://schemas.microsoft.com/office/drawing/2014/main" id="{5CBB96F0-D1E2-F849-AFB1-674D5BAE1497}"/>
              </a:ext>
            </a:extLst>
          </p:cNvPr>
          <p:cNvSpPr/>
          <p:nvPr/>
        </p:nvSpPr>
        <p:spPr>
          <a:xfrm rot="5400000">
            <a:off x="8832819" y="3167615"/>
            <a:ext cx="685800" cy="696686"/>
          </a:xfrm>
          <a:prstGeom prst="bentArrow">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a:extLst>
              <a:ext uri="{FF2B5EF4-FFF2-40B4-BE49-F238E27FC236}">
                <a16:creationId xmlns:a16="http://schemas.microsoft.com/office/drawing/2014/main" id="{FE4AF03C-4BF7-8241-B99A-29CACB05E9FA}"/>
              </a:ext>
            </a:extLst>
          </p:cNvPr>
          <p:cNvSpPr/>
          <p:nvPr/>
        </p:nvSpPr>
        <p:spPr>
          <a:xfrm rot="5400000">
            <a:off x="9638361" y="4426624"/>
            <a:ext cx="685800" cy="696686"/>
          </a:xfrm>
          <a:prstGeom prst="bentArrow">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71175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desk, table, lit&#10;&#10;Description automatically generated">
            <a:extLst>
              <a:ext uri="{FF2B5EF4-FFF2-40B4-BE49-F238E27FC236}">
                <a16:creationId xmlns:a16="http://schemas.microsoft.com/office/drawing/2014/main" id="{8E796302-CBE1-4FA1-BCB2-690E3672D570}"/>
              </a:ext>
            </a:extLst>
          </p:cNvPr>
          <p:cNvPicPr>
            <a:picLocks noChangeAspect="1"/>
          </p:cNvPicPr>
          <p:nvPr/>
        </p:nvPicPr>
        <p:blipFill rotWithShape="1">
          <a:blip r:embed="rId3">
            <a:extLst>
              <a:ext uri="{28A0092B-C50C-407E-A947-70E740481C1C}">
                <a14:useLocalDpi xmlns:a14="http://schemas.microsoft.com/office/drawing/2010/main" val="0"/>
              </a:ext>
            </a:extLst>
          </a:blip>
          <a:srcRect t="26889" b="16861"/>
          <a:stretch/>
        </p:blipFill>
        <p:spPr>
          <a:xfrm>
            <a:off x="-1" y="10"/>
            <a:ext cx="12192000" cy="6857990"/>
          </a:xfrm>
          <a:prstGeom prst="rect">
            <a:avLst/>
          </a:prstGeom>
        </p:spPr>
      </p:pic>
      <p:sp>
        <p:nvSpPr>
          <p:cNvPr id="3" name="Content Placeholder 2">
            <a:extLst>
              <a:ext uri="{FF2B5EF4-FFF2-40B4-BE49-F238E27FC236}">
                <a16:creationId xmlns:a16="http://schemas.microsoft.com/office/drawing/2014/main" id="{FC1DE732-73D6-42BC-9535-2E694A50668A}"/>
              </a:ext>
            </a:extLst>
          </p:cNvPr>
          <p:cNvSpPr>
            <a:spLocks noGrp="1"/>
          </p:cNvSpPr>
          <p:nvPr>
            <p:ph idx="1"/>
          </p:nvPr>
        </p:nvSpPr>
        <p:spPr>
          <a:xfrm>
            <a:off x="-1" y="1360173"/>
            <a:ext cx="12191998" cy="946609"/>
          </a:xfrm>
          <a:solidFill>
            <a:srgbClr val="6A4A62"/>
          </a:solidFill>
        </p:spPr>
        <p:txBody>
          <a:bodyPr anchor="ctr">
            <a:normAutofit/>
          </a:bodyPr>
          <a:lstStyle/>
          <a:p>
            <a:pPr marL="0" indent="0" algn="ctr">
              <a:buNone/>
            </a:pPr>
            <a:r>
              <a:rPr lang="en-US" sz="4400" dirty="0">
                <a:solidFill>
                  <a:schemeClr val="bg1"/>
                </a:solidFill>
              </a:rPr>
              <a:t>What questions do we have at this point? </a:t>
            </a:r>
          </a:p>
        </p:txBody>
      </p:sp>
    </p:spTree>
    <p:extLst>
      <p:ext uri="{BB962C8B-B14F-4D97-AF65-F5344CB8AC3E}">
        <p14:creationId xmlns:p14="http://schemas.microsoft.com/office/powerpoint/2010/main" val="3219758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A0437C3-EACE-4317-A008-A503BA610246}"/>
              </a:ext>
            </a:extLst>
          </p:cNvPr>
          <p:cNvSpPr/>
          <p:nvPr/>
        </p:nvSpPr>
        <p:spPr>
          <a:xfrm>
            <a:off x="1396188" y="2251934"/>
            <a:ext cx="9399621" cy="3303255"/>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SEE HANDOUT</a:t>
            </a:r>
          </a:p>
          <a:p>
            <a:pPr algn="ctr"/>
            <a:endParaRPr lang="en-US" sz="2400" dirty="0">
              <a:solidFill>
                <a:schemeClr val="tx1"/>
              </a:solidFill>
            </a:endParaRPr>
          </a:p>
        </p:txBody>
      </p:sp>
      <p:sp>
        <p:nvSpPr>
          <p:cNvPr id="2" name="Title 1">
            <a:extLst>
              <a:ext uri="{FF2B5EF4-FFF2-40B4-BE49-F238E27FC236}">
                <a16:creationId xmlns:a16="http://schemas.microsoft.com/office/drawing/2014/main" id="{9C44345D-30D8-B945-AB51-29E4DF4F35D6}"/>
              </a:ext>
            </a:extLst>
          </p:cNvPr>
          <p:cNvSpPr>
            <a:spLocks noGrp="1"/>
          </p:cNvSpPr>
          <p:nvPr>
            <p:ph type="title"/>
          </p:nvPr>
        </p:nvSpPr>
        <p:spPr>
          <a:xfrm>
            <a:off x="838199" y="572944"/>
            <a:ext cx="10515600" cy="1325563"/>
          </a:xfrm>
        </p:spPr>
        <p:txBody>
          <a:bodyPr/>
          <a:lstStyle/>
          <a:p>
            <a:pPr algn="ctr"/>
            <a:r>
              <a:rPr lang="en-US" dirty="0">
                <a:solidFill>
                  <a:srgbClr val="6A4A62"/>
                </a:solidFill>
              </a:rPr>
              <a:t>Well-being Prioritization Plan</a:t>
            </a:r>
          </a:p>
        </p:txBody>
      </p:sp>
    </p:spTree>
    <p:extLst>
      <p:ext uri="{BB962C8B-B14F-4D97-AF65-F5344CB8AC3E}">
        <p14:creationId xmlns:p14="http://schemas.microsoft.com/office/powerpoint/2010/main" val="156642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A0437C3-EACE-4317-A008-A503BA610246}"/>
              </a:ext>
            </a:extLst>
          </p:cNvPr>
          <p:cNvSpPr/>
          <p:nvPr/>
        </p:nvSpPr>
        <p:spPr>
          <a:xfrm>
            <a:off x="1396188" y="2251934"/>
            <a:ext cx="9399621" cy="3303255"/>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Complete Action Plan</a:t>
            </a:r>
          </a:p>
          <a:p>
            <a:pPr algn="ctr"/>
            <a:endParaRPr lang="en-US" sz="2400" dirty="0">
              <a:solidFill>
                <a:schemeClr val="tx1"/>
              </a:solidFill>
            </a:endParaRPr>
          </a:p>
        </p:txBody>
      </p:sp>
      <p:sp>
        <p:nvSpPr>
          <p:cNvPr id="2" name="Title 1">
            <a:extLst>
              <a:ext uri="{FF2B5EF4-FFF2-40B4-BE49-F238E27FC236}">
                <a16:creationId xmlns:a16="http://schemas.microsoft.com/office/drawing/2014/main" id="{9C44345D-30D8-B945-AB51-29E4DF4F35D6}"/>
              </a:ext>
            </a:extLst>
          </p:cNvPr>
          <p:cNvSpPr>
            <a:spLocks noGrp="1"/>
          </p:cNvSpPr>
          <p:nvPr>
            <p:ph type="title"/>
          </p:nvPr>
        </p:nvSpPr>
        <p:spPr>
          <a:xfrm>
            <a:off x="838199" y="572944"/>
            <a:ext cx="10515600" cy="1325563"/>
          </a:xfrm>
        </p:spPr>
        <p:txBody>
          <a:bodyPr/>
          <a:lstStyle/>
          <a:p>
            <a:pPr algn="ctr"/>
            <a:r>
              <a:rPr lang="en-US" dirty="0"/>
              <a:t>Individual Action Planning</a:t>
            </a:r>
          </a:p>
        </p:txBody>
      </p:sp>
    </p:spTree>
    <p:extLst>
      <p:ext uri="{BB962C8B-B14F-4D97-AF65-F5344CB8AC3E}">
        <p14:creationId xmlns:p14="http://schemas.microsoft.com/office/powerpoint/2010/main" val="379620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D8F79-0BA4-074A-A40C-58D5AAED962D}"/>
              </a:ext>
            </a:extLst>
          </p:cNvPr>
          <p:cNvSpPr/>
          <p:nvPr/>
        </p:nvSpPr>
        <p:spPr>
          <a:xfrm>
            <a:off x="450012" y="353291"/>
            <a:ext cx="3872605" cy="6130636"/>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DISCUSSION </a:t>
            </a:r>
          </a:p>
          <a:p>
            <a:pPr algn="ctr"/>
            <a:r>
              <a:rPr lang="en-US" sz="3200" dirty="0"/>
              <a:t>QUESTIONS</a:t>
            </a:r>
          </a:p>
          <a:p>
            <a:pPr algn="ctr"/>
            <a:endParaRPr lang="en-US" sz="2800" dirty="0"/>
          </a:p>
          <a:p>
            <a:pPr algn="ctr"/>
            <a:endParaRPr lang="en-US" sz="2800" dirty="0"/>
          </a:p>
          <a:p>
            <a:pPr algn="ctr"/>
            <a:endParaRPr lang="en-US" sz="2800" dirty="0"/>
          </a:p>
          <a:p>
            <a:pPr algn="ctr"/>
            <a:endParaRPr lang="en-US" sz="2800" dirty="0"/>
          </a:p>
        </p:txBody>
      </p:sp>
      <p:sp>
        <p:nvSpPr>
          <p:cNvPr id="8" name="Oval 7">
            <a:extLst>
              <a:ext uri="{FF2B5EF4-FFF2-40B4-BE49-F238E27FC236}">
                <a16:creationId xmlns:a16="http://schemas.microsoft.com/office/drawing/2014/main" id="{CBFF2423-7327-AD4F-973D-C0573BD1B21C}"/>
              </a:ext>
            </a:extLst>
          </p:cNvPr>
          <p:cNvSpPr/>
          <p:nvPr/>
        </p:nvSpPr>
        <p:spPr>
          <a:xfrm>
            <a:off x="4905449" y="967253"/>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a:t>
            </a:r>
          </a:p>
        </p:txBody>
      </p:sp>
      <p:sp>
        <p:nvSpPr>
          <p:cNvPr id="9" name="TextBox 8">
            <a:extLst>
              <a:ext uri="{FF2B5EF4-FFF2-40B4-BE49-F238E27FC236}">
                <a16:creationId xmlns:a16="http://schemas.microsoft.com/office/drawing/2014/main" id="{15E0F1F6-4458-264E-A10F-AB8D39632973}"/>
              </a:ext>
            </a:extLst>
          </p:cNvPr>
          <p:cNvSpPr txBox="1"/>
          <p:nvPr/>
        </p:nvSpPr>
        <p:spPr>
          <a:xfrm>
            <a:off x="5768497" y="988643"/>
            <a:ext cx="5764696" cy="646331"/>
          </a:xfrm>
          <a:prstGeom prst="rect">
            <a:avLst/>
          </a:prstGeom>
          <a:noFill/>
        </p:spPr>
        <p:txBody>
          <a:bodyPr wrap="square" rtlCol="0">
            <a:spAutoFit/>
          </a:bodyPr>
          <a:lstStyle/>
          <a:p>
            <a:r>
              <a:rPr lang="en-US"/>
              <a:t>What is your school’s greatest climate strength? How can you use that to improve overall climate and safety?</a:t>
            </a:r>
          </a:p>
        </p:txBody>
      </p:sp>
      <p:sp>
        <p:nvSpPr>
          <p:cNvPr id="10" name="Oval 9">
            <a:extLst>
              <a:ext uri="{FF2B5EF4-FFF2-40B4-BE49-F238E27FC236}">
                <a16:creationId xmlns:a16="http://schemas.microsoft.com/office/drawing/2014/main" id="{F49CE955-35C3-3749-A801-3FF931006431}"/>
              </a:ext>
            </a:extLst>
          </p:cNvPr>
          <p:cNvSpPr/>
          <p:nvPr/>
        </p:nvSpPr>
        <p:spPr>
          <a:xfrm>
            <a:off x="4905450" y="2223186"/>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a:t>
            </a:r>
          </a:p>
        </p:txBody>
      </p:sp>
      <p:sp>
        <p:nvSpPr>
          <p:cNvPr id="11" name="TextBox 10">
            <a:extLst>
              <a:ext uri="{FF2B5EF4-FFF2-40B4-BE49-F238E27FC236}">
                <a16:creationId xmlns:a16="http://schemas.microsoft.com/office/drawing/2014/main" id="{67334990-6AE0-B14C-A0BA-6D4E87D3A0F8}"/>
              </a:ext>
            </a:extLst>
          </p:cNvPr>
          <p:cNvSpPr txBox="1"/>
          <p:nvPr/>
        </p:nvSpPr>
        <p:spPr>
          <a:xfrm>
            <a:off x="5768497" y="2127975"/>
            <a:ext cx="5764696" cy="923330"/>
          </a:xfrm>
          <a:prstGeom prst="rect">
            <a:avLst/>
          </a:prstGeom>
          <a:noFill/>
        </p:spPr>
        <p:txBody>
          <a:bodyPr wrap="square" rtlCol="0">
            <a:spAutoFit/>
          </a:bodyPr>
          <a:lstStyle/>
          <a:p>
            <a:r>
              <a:rPr lang="en-US"/>
              <a:t>What strategies and supports have you used to prioritize your own wellbeing within your school? How can those be supported by the environment?</a:t>
            </a:r>
            <a:endParaRPr lang="en-US" sz="2400"/>
          </a:p>
        </p:txBody>
      </p:sp>
      <p:sp>
        <p:nvSpPr>
          <p:cNvPr id="12" name="Oval 11">
            <a:extLst>
              <a:ext uri="{FF2B5EF4-FFF2-40B4-BE49-F238E27FC236}">
                <a16:creationId xmlns:a16="http://schemas.microsoft.com/office/drawing/2014/main" id="{11E96463-22AE-2943-9D97-5C65A0633D65}"/>
              </a:ext>
            </a:extLst>
          </p:cNvPr>
          <p:cNvSpPr/>
          <p:nvPr/>
        </p:nvSpPr>
        <p:spPr>
          <a:xfrm>
            <a:off x="4905449" y="3496726"/>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13" name="TextBox 12">
            <a:extLst>
              <a:ext uri="{FF2B5EF4-FFF2-40B4-BE49-F238E27FC236}">
                <a16:creationId xmlns:a16="http://schemas.microsoft.com/office/drawing/2014/main" id="{41043744-C532-974E-9946-617A3604E224}"/>
              </a:ext>
            </a:extLst>
          </p:cNvPr>
          <p:cNvSpPr txBox="1"/>
          <p:nvPr/>
        </p:nvSpPr>
        <p:spPr>
          <a:xfrm>
            <a:off x="5768496" y="3331223"/>
            <a:ext cx="5764696" cy="1200329"/>
          </a:xfrm>
          <a:prstGeom prst="rect">
            <a:avLst/>
          </a:prstGeom>
          <a:noFill/>
        </p:spPr>
        <p:txBody>
          <a:bodyPr wrap="square" rtlCol="0">
            <a:spAutoFit/>
          </a:bodyPr>
          <a:lstStyle/>
          <a:p>
            <a:r>
              <a:rPr lang="en-US"/>
              <a:t>What could your school’s leadership do to promote a safe and supportive environment? What could </a:t>
            </a:r>
            <a:r>
              <a:rPr lang="en-US" i="1"/>
              <a:t>you</a:t>
            </a:r>
            <a:r>
              <a:rPr lang="en-US"/>
              <a:t> do to contribute to a safe and supportive environment for other educators?</a:t>
            </a:r>
            <a:endParaRPr lang="en-US" sz="2400"/>
          </a:p>
        </p:txBody>
      </p:sp>
      <p:sp>
        <p:nvSpPr>
          <p:cNvPr id="14" name="Oval 13">
            <a:extLst>
              <a:ext uri="{FF2B5EF4-FFF2-40B4-BE49-F238E27FC236}">
                <a16:creationId xmlns:a16="http://schemas.microsoft.com/office/drawing/2014/main" id="{1BBA554A-78DF-B242-86BF-E84C0184EC7A}"/>
              </a:ext>
            </a:extLst>
          </p:cNvPr>
          <p:cNvSpPr/>
          <p:nvPr/>
        </p:nvSpPr>
        <p:spPr>
          <a:xfrm>
            <a:off x="4905449" y="4810283"/>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4</a:t>
            </a:r>
          </a:p>
        </p:txBody>
      </p:sp>
      <p:sp>
        <p:nvSpPr>
          <p:cNvPr id="15" name="TextBox 14">
            <a:extLst>
              <a:ext uri="{FF2B5EF4-FFF2-40B4-BE49-F238E27FC236}">
                <a16:creationId xmlns:a16="http://schemas.microsoft.com/office/drawing/2014/main" id="{07ABA6E0-1B3C-B844-B3AA-178192640589}"/>
              </a:ext>
            </a:extLst>
          </p:cNvPr>
          <p:cNvSpPr txBox="1"/>
          <p:nvPr/>
        </p:nvSpPr>
        <p:spPr>
          <a:xfrm>
            <a:off x="5768496" y="4806813"/>
            <a:ext cx="5764696" cy="923330"/>
          </a:xfrm>
          <a:prstGeom prst="rect">
            <a:avLst/>
          </a:prstGeom>
          <a:noFill/>
        </p:spPr>
        <p:txBody>
          <a:bodyPr wrap="square" rtlCol="0">
            <a:spAutoFit/>
          </a:bodyPr>
          <a:lstStyle/>
          <a:p>
            <a:r>
              <a:rPr lang="en-US"/>
              <a:t>As a school, how full is your plate? Other than ARC, what practices would you need to prioritize and receive support for to create a little more room on your school’s plate?</a:t>
            </a:r>
            <a:endParaRPr lang="en-US" sz="2400"/>
          </a:p>
        </p:txBody>
      </p:sp>
      <p:pic>
        <p:nvPicPr>
          <p:cNvPr id="18" name="Graphic 17" descr="Boardroom">
            <a:extLst>
              <a:ext uri="{FF2B5EF4-FFF2-40B4-BE49-F238E27FC236}">
                <a16:creationId xmlns:a16="http://schemas.microsoft.com/office/drawing/2014/main" id="{46A1EFA5-F493-4AD4-A2C1-40BD933A84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9502" y="3418609"/>
            <a:ext cx="1993623" cy="1993623"/>
          </a:xfrm>
          <a:prstGeom prst="rect">
            <a:avLst/>
          </a:prstGeom>
        </p:spPr>
      </p:pic>
    </p:spTree>
    <p:extLst>
      <p:ext uri="{BB962C8B-B14F-4D97-AF65-F5344CB8AC3E}">
        <p14:creationId xmlns:p14="http://schemas.microsoft.com/office/powerpoint/2010/main" val="2900952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7DA75-E495-42CF-93A6-AD2716EB229C}"/>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68E77185-B968-4CA8-AB26-AB2D51D7EC1F}"/>
              </a:ext>
            </a:extLst>
          </p:cNvPr>
          <p:cNvSpPr>
            <a:spLocks noGrp="1"/>
          </p:cNvSpPr>
          <p:nvPr>
            <p:ph idx="1"/>
          </p:nvPr>
        </p:nvSpPr>
        <p:spPr>
          <a:xfrm>
            <a:off x="838200" y="1473287"/>
            <a:ext cx="10515600" cy="4667250"/>
          </a:xfrm>
        </p:spPr>
        <p:txBody>
          <a:bodyPr>
            <a:noAutofit/>
          </a:bodyPr>
          <a:lstStyle/>
          <a:p>
            <a:pPr marL="0" indent="0">
              <a:lnSpc>
                <a:spcPct val="100000"/>
              </a:lnSpc>
              <a:spcBef>
                <a:spcPts val="0"/>
              </a:spcBef>
              <a:buSzPts val="1800"/>
              <a:buFont typeface="Arial" panose="020B0604020202020204" pitchFamily="34" charset="0"/>
              <a:buNone/>
            </a:pPr>
            <a:r>
              <a:rPr lang="en-US" sz="2000" dirty="0">
                <a:solidFill>
                  <a:schemeClr val="dk1"/>
                </a:solidFill>
              </a:rPr>
              <a:t>This presentation was prepared for the MHTTC Network under a cooperative agreement from the Substance Abuse and Mental Health Services Administration (SAMHSA). All material appearing in this presentation, except that taken directly from copyrighted sources, is in the public domain and may be reproduced or copied without permission from SAMHSA or the authors. Citation of the source is appreciated. Do not reproduce or distribute this presentation for a fee without specific, written authorization from the MHTTC Network Coordinating Office. This presentation will be recorded and posted on our website. </a:t>
            </a:r>
          </a:p>
          <a:p>
            <a:pPr marL="0" indent="0">
              <a:lnSpc>
                <a:spcPct val="100000"/>
              </a:lnSpc>
              <a:buSzPts val="1800"/>
              <a:buNone/>
            </a:pPr>
            <a:r>
              <a:rPr lang="en-US" sz="2000" dirty="0">
                <a:solidFill>
                  <a:schemeClr val="dk1"/>
                </a:solidFill>
              </a:rPr>
              <a:t>At the time of this presentation, Tom Coderre served as Acting Assistant Secretary for Mental Health and Substance Use at the Substance Abuse and Mental Health Services Administration (SAMHSA). The opinions expressed herein are the views of the speakers and do not reflect the official position of the Department of Health and Human Services (DHHS), or SAMHSA. No official support or endorsement of DHHS, SAMHSA, for the opinions described in this presentation is intended or should be inferred. </a:t>
            </a:r>
          </a:p>
          <a:p>
            <a:pPr marL="0" indent="0">
              <a:lnSpc>
                <a:spcPct val="100000"/>
              </a:lnSpc>
              <a:buClr>
                <a:schemeClr val="dk1"/>
              </a:buClr>
              <a:buSzPts val="1800"/>
              <a:buFont typeface="Arial"/>
              <a:buNone/>
            </a:pPr>
            <a:r>
              <a:rPr lang="en-US" sz="2000" dirty="0">
                <a:solidFill>
                  <a:schemeClr val="dk1"/>
                </a:solidFill>
              </a:rPr>
              <a:t>This work is supported by grants under Funding Opportunity Announcement (FOA) No. SM-18-015 from the DHHS, SAMHSA. </a:t>
            </a:r>
          </a:p>
        </p:txBody>
      </p:sp>
    </p:spTree>
    <p:extLst>
      <p:ext uri="{BB962C8B-B14F-4D97-AF65-F5344CB8AC3E}">
        <p14:creationId xmlns:p14="http://schemas.microsoft.com/office/powerpoint/2010/main" val="1587895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2C5F7BC5-7DC6-44B6-878C-3CF161FDA0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8752" y="91752"/>
            <a:ext cx="6674496" cy="6674496"/>
          </a:xfrm>
        </p:spPr>
      </p:pic>
    </p:spTree>
    <p:extLst>
      <p:ext uri="{BB962C8B-B14F-4D97-AF65-F5344CB8AC3E}">
        <p14:creationId xmlns:p14="http://schemas.microsoft.com/office/powerpoint/2010/main" val="3417029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B5E26D-6014-4429-8A48-C3C85EFC4D82}"/>
              </a:ext>
            </a:extLst>
          </p:cNvPr>
          <p:cNvSpPr txBox="1">
            <a:spLocks noChangeAspect="1"/>
          </p:cNvSpPr>
          <p:nvPr/>
        </p:nvSpPr>
        <p:spPr>
          <a:xfrm>
            <a:off x="838200" y="1017375"/>
            <a:ext cx="10515600" cy="624723"/>
          </a:xfrm>
          <a:prstGeom prst="rect">
            <a:avLst/>
          </a:prstGeom>
        </p:spPr>
        <p:txBody>
          <a:bodyPr lIns="91440" tIns="45720" rIns="91440" bIns="45720" anchor="t"/>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4200" dirty="0">
                <a:solidFill>
                  <a:schemeClr val="tx1"/>
                </a:solidFill>
                <a:latin typeface="Arial"/>
                <a:cs typeface="Calibri"/>
              </a:rPr>
              <a:t>Connect With Us</a:t>
            </a:r>
            <a:endParaRPr lang="en-US" sz="4200" dirty="0">
              <a:solidFill>
                <a:schemeClr val="tx1"/>
              </a:solidFill>
              <a:latin typeface="Arial"/>
            </a:endParaRPr>
          </a:p>
        </p:txBody>
      </p:sp>
      <p:pic>
        <p:nvPicPr>
          <p:cNvPr id="21" name="Picture 4" descr="Qr code&#10;&#10;Description automatically generated">
            <a:extLst>
              <a:ext uri="{FF2B5EF4-FFF2-40B4-BE49-F238E27FC236}">
                <a16:creationId xmlns:a16="http://schemas.microsoft.com/office/drawing/2014/main" id="{369585EE-20CC-4A41-A020-A115E8632D19}"/>
              </a:ext>
            </a:extLst>
          </p:cNvPr>
          <p:cNvPicPr>
            <a:picLocks noChangeAspect="1"/>
          </p:cNvPicPr>
          <p:nvPr/>
        </p:nvPicPr>
        <p:blipFill>
          <a:blip r:embed="rId2"/>
          <a:stretch>
            <a:fillRect/>
          </a:stretch>
        </p:blipFill>
        <p:spPr>
          <a:xfrm>
            <a:off x="1351536" y="2481415"/>
            <a:ext cx="2669958" cy="3315462"/>
          </a:xfrm>
          <a:prstGeom prst="rect">
            <a:avLst/>
          </a:prstGeom>
        </p:spPr>
      </p:pic>
      <p:sp>
        <p:nvSpPr>
          <p:cNvPr id="22" name="TextBox 21">
            <a:extLst>
              <a:ext uri="{FF2B5EF4-FFF2-40B4-BE49-F238E27FC236}">
                <a16:creationId xmlns:a16="http://schemas.microsoft.com/office/drawing/2014/main" id="{B5532BEF-91CF-40CA-8EC2-A45858D68460}"/>
              </a:ext>
            </a:extLst>
          </p:cNvPr>
          <p:cNvSpPr txBox="1"/>
          <p:nvPr/>
        </p:nvSpPr>
        <p:spPr>
          <a:xfrm>
            <a:off x="657168" y="1844647"/>
            <a:ext cx="405869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latin typeface="+mj-lt"/>
              </a:rPr>
              <a:t>JOIN OUR MAILING LIST:</a:t>
            </a:r>
            <a:endParaRPr lang="en-US" sz="2200" b="1" dirty="0">
              <a:latin typeface="+mj-lt"/>
              <a:cs typeface="Calibri"/>
            </a:endParaRPr>
          </a:p>
        </p:txBody>
      </p:sp>
      <p:grpSp>
        <p:nvGrpSpPr>
          <p:cNvPr id="10" name="Group 9">
            <a:extLst>
              <a:ext uri="{FF2B5EF4-FFF2-40B4-BE49-F238E27FC236}">
                <a16:creationId xmlns:a16="http://schemas.microsoft.com/office/drawing/2014/main" id="{CBF50D7B-4E08-4F82-9924-331E9DE9EB1E}"/>
              </a:ext>
            </a:extLst>
          </p:cNvPr>
          <p:cNvGrpSpPr/>
          <p:nvPr/>
        </p:nvGrpSpPr>
        <p:grpSpPr>
          <a:xfrm>
            <a:off x="6332962" y="2490952"/>
            <a:ext cx="4759713" cy="1942786"/>
            <a:chOff x="6025375" y="2243370"/>
            <a:chExt cx="4759713" cy="1943153"/>
          </a:xfrm>
        </p:grpSpPr>
        <p:grpSp>
          <p:nvGrpSpPr>
            <p:cNvPr id="12" name="Group 11">
              <a:extLst>
                <a:ext uri="{FF2B5EF4-FFF2-40B4-BE49-F238E27FC236}">
                  <a16:creationId xmlns:a16="http://schemas.microsoft.com/office/drawing/2014/main" id="{29A7B4E3-C326-49A3-B61E-4CB27A110FE7}"/>
                </a:ext>
              </a:extLst>
            </p:cNvPr>
            <p:cNvGrpSpPr/>
            <p:nvPr/>
          </p:nvGrpSpPr>
          <p:grpSpPr>
            <a:xfrm>
              <a:off x="6034668" y="2243370"/>
              <a:ext cx="3423877" cy="605009"/>
              <a:chOff x="4910254" y="2141151"/>
              <a:chExt cx="4303253" cy="760893"/>
            </a:xfrm>
          </p:grpSpPr>
          <p:pic>
            <p:nvPicPr>
              <p:cNvPr id="19" name="Picture 5" descr="Icon&#10;&#10;Description automatically generated">
                <a:extLst>
                  <a:ext uri="{FF2B5EF4-FFF2-40B4-BE49-F238E27FC236}">
                    <a16:creationId xmlns:a16="http://schemas.microsoft.com/office/drawing/2014/main" id="{467DE054-1D96-4350-9883-C3AB457DCE78}"/>
                  </a:ext>
                </a:extLst>
              </p:cNvPr>
              <p:cNvPicPr>
                <a:picLocks noChangeAspect="1"/>
              </p:cNvPicPr>
              <p:nvPr/>
            </p:nvPicPr>
            <p:blipFill>
              <a:blip r:embed="rId3"/>
              <a:stretch>
                <a:fillRect/>
              </a:stretch>
            </p:blipFill>
            <p:spPr>
              <a:xfrm>
                <a:off x="4910254" y="2141151"/>
                <a:ext cx="769858" cy="760893"/>
              </a:xfrm>
              <a:prstGeom prst="rect">
                <a:avLst/>
              </a:prstGeom>
            </p:spPr>
          </p:pic>
          <p:sp>
            <p:nvSpPr>
              <p:cNvPr id="20" name="TextBox 19">
                <a:extLst>
                  <a:ext uri="{FF2B5EF4-FFF2-40B4-BE49-F238E27FC236}">
                    <a16:creationId xmlns:a16="http://schemas.microsoft.com/office/drawing/2014/main" id="{9C81A98A-52BD-4338-8F1A-BF6E32D53096}"/>
                  </a:ext>
                </a:extLst>
              </p:cNvPr>
              <p:cNvSpPr txBox="1"/>
              <p:nvPr/>
            </p:nvSpPr>
            <p:spPr>
              <a:xfrm>
                <a:off x="5755887" y="2257309"/>
                <a:ext cx="3457620" cy="5419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dirty="0">
                    <a:latin typeface="Arial" panose="020B0604020202020204" pitchFamily="34" charset="0"/>
                    <a:cs typeface="Arial" panose="020B0604020202020204" pitchFamily="34" charset="0"/>
                  </a:rPr>
                  <a:t>/</a:t>
                </a:r>
                <a:r>
                  <a:rPr lang="en-US" sz="2200" dirty="0" err="1">
                    <a:latin typeface="Arial" panose="020B0604020202020204" pitchFamily="34" charset="0"/>
                    <a:cs typeface="Arial" panose="020B0604020202020204" pitchFamily="34" charset="0"/>
                  </a:rPr>
                  <a:t>MidAmericaMHTTC</a:t>
                </a:r>
                <a:endParaRPr lang="en-US" sz="2200" dirty="0">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BD98BA06-F0B5-4FDD-A31A-E42170116D6A}"/>
                </a:ext>
              </a:extLst>
            </p:cNvPr>
            <p:cNvGrpSpPr/>
            <p:nvPr/>
          </p:nvGrpSpPr>
          <p:grpSpPr>
            <a:xfrm>
              <a:off x="6025375" y="2929991"/>
              <a:ext cx="4319404" cy="629090"/>
              <a:chOff x="4910254" y="3098180"/>
              <a:chExt cx="5428784" cy="791179"/>
            </a:xfrm>
          </p:grpSpPr>
          <p:pic>
            <p:nvPicPr>
              <p:cNvPr id="17" name="Picture 7" descr="Logo&#10;&#10;Description automatically generated">
                <a:extLst>
                  <a:ext uri="{FF2B5EF4-FFF2-40B4-BE49-F238E27FC236}">
                    <a16:creationId xmlns:a16="http://schemas.microsoft.com/office/drawing/2014/main" id="{ABADCE5C-E0F5-483D-B7E6-B2FCBBF4FE69}"/>
                  </a:ext>
                </a:extLst>
              </p:cNvPr>
              <p:cNvPicPr>
                <a:picLocks noChangeAspect="1"/>
              </p:cNvPicPr>
              <p:nvPr/>
            </p:nvPicPr>
            <p:blipFill rotWithShape="1">
              <a:blip r:embed="rId4"/>
              <a:srcRect l="15111" t="15111" r="13333" b="15111"/>
              <a:stretch/>
            </p:blipFill>
            <p:spPr>
              <a:xfrm>
                <a:off x="4910254" y="3098180"/>
                <a:ext cx="819096" cy="791179"/>
              </a:xfrm>
              <a:prstGeom prst="rect">
                <a:avLst/>
              </a:prstGeom>
            </p:spPr>
          </p:pic>
          <p:sp>
            <p:nvSpPr>
              <p:cNvPr id="18" name="TextBox 17">
                <a:extLst>
                  <a:ext uri="{FF2B5EF4-FFF2-40B4-BE49-F238E27FC236}">
                    <a16:creationId xmlns:a16="http://schemas.microsoft.com/office/drawing/2014/main" id="{429405EA-AC3F-49B6-8951-67CCB2842CE6}"/>
                  </a:ext>
                </a:extLst>
              </p:cNvPr>
              <p:cNvSpPr txBox="1"/>
              <p:nvPr/>
            </p:nvSpPr>
            <p:spPr>
              <a:xfrm>
                <a:off x="5755886" y="3232924"/>
                <a:ext cx="4583152" cy="5419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dirty="0">
                    <a:latin typeface="Arial" panose="020B0604020202020204" pitchFamily="34" charset="0"/>
                    <a:cs typeface="Arial" panose="020B0604020202020204" pitchFamily="34" charset="0"/>
                  </a:rPr>
                  <a:t>@MidAmericaMHTTC</a:t>
                </a:r>
              </a:p>
            </p:txBody>
          </p:sp>
        </p:grpSp>
        <p:grpSp>
          <p:nvGrpSpPr>
            <p:cNvPr id="14" name="Group 13">
              <a:extLst>
                <a:ext uri="{FF2B5EF4-FFF2-40B4-BE49-F238E27FC236}">
                  <a16:creationId xmlns:a16="http://schemas.microsoft.com/office/drawing/2014/main" id="{0CEE632E-F937-436B-A57A-B45FE8AC9E6F}"/>
                </a:ext>
              </a:extLst>
            </p:cNvPr>
            <p:cNvGrpSpPr/>
            <p:nvPr/>
          </p:nvGrpSpPr>
          <p:grpSpPr>
            <a:xfrm>
              <a:off x="6034668" y="3646867"/>
              <a:ext cx="4750420" cy="539656"/>
              <a:chOff x="4910254" y="4093259"/>
              <a:chExt cx="5970501" cy="678702"/>
            </a:xfrm>
          </p:grpSpPr>
          <p:pic>
            <p:nvPicPr>
              <p:cNvPr id="15" name="Picture 11" descr="Logo, icon&#10;&#10;Description automatically generated">
                <a:extLst>
                  <a:ext uri="{FF2B5EF4-FFF2-40B4-BE49-F238E27FC236}">
                    <a16:creationId xmlns:a16="http://schemas.microsoft.com/office/drawing/2014/main" id="{E25CACF8-40C1-41B3-A12B-8E919D0B5F00}"/>
                  </a:ext>
                </a:extLst>
              </p:cNvPr>
              <p:cNvPicPr>
                <a:picLocks noChangeAspect="1"/>
              </p:cNvPicPr>
              <p:nvPr/>
            </p:nvPicPr>
            <p:blipFill>
              <a:blip r:embed="rId5"/>
              <a:stretch>
                <a:fillRect/>
              </a:stretch>
            </p:blipFill>
            <p:spPr>
              <a:xfrm>
                <a:off x="4910254" y="4093259"/>
                <a:ext cx="791737" cy="678702"/>
              </a:xfrm>
              <a:prstGeom prst="rect">
                <a:avLst/>
              </a:prstGeom>
            </p:spPr>
          </p:pic>
          <p:sp>
            <p:nvSpPr>
              <p:cNvPr id="16" name="TextBox 15">
                <a:extLst>
                  <a:ext uri="{FF2B5EF4-FFF2-40B4-BE49-F238E27FC236}">
                    <a16:creationId xmlns:a16="http://schemas.microsoft.com/office/drawing/2014/main" id="{0E5A0120-2D90-401F-993D-91377E6AFE13}"/>
                  </a:ext>
                </a:extLst>
              </p:cNvPr>
              <p:cNvSpPr txBox="1"/>
              <p:nvPr/>
            </p:nvSpPr>
            <p:spPr>
              <a:xfrm>
                <a:off x="5755887" y="4172247"/>
                <a:ext cx="5124868" cy="5419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dirty="0">
                    <a:latin typeface="Arial" panose="020B0604020202020204" pitchFamily="34" charset="0"/>
                    <a:cs typeface="Arial" panose="020B0604020202020204" pitchFamily="34" charset="0"/>
                  </a:rPr>
                  <a:t>/company/</a:t>
                </a:r>
                <a:r>
                  <a:rPr lang="en-US" sz="2200" dirty="0" err="1">
                    <a:latin typeface="Arial" panose="020B0604020202020204" pitchFamily="34" charset="0"/>
                    <a:cs typeface="Arial" panose="020B0604020202020204" pitchFamily="34" charset="0"/>
                  </a:rPr>
                  <a:t>MidAmericaMHTTC</a:t>
                </a:r>
                <a:endParaRPr lang="en-US" sz="2200" dirty="0">
                  <a:latin typeface="Arial" panose="020B0604020202020204" pitchFamily="34" charset="0"/>
                  <a:cs typeface="Arial" panose="020B0604020202020204" pitchFamily="34" charset="0"/>
                </a:endParaRPr>
              </a:p>
            </p:txBody>
          </p:sp>
        </p:grpSp>
      </p:grpSp>
      <p:sp>
        <p:nvSpPr>
          <p:cNvPr id="11" name="TextBox 10">
            <a:extLst>
              <a:ext uri="{FF2B5EF4-FFF2-40B4-BE49-F238E27FC236}">
                <a16:creationId xmlns:a16="http://schemas.microsoft.com/office/drawing/2014/main" id="{B69AFAC0-E228-496B-9EB4-BA389A1798FA}"/>
              </a:ext>
            </a:extLst>
          </p:cNvPr>
          <p:cNvSpPr txBox="1"/>
          <p:nvPr/>
        </p:nvSpPr>
        <p:spPr>
          <a:xfrm>
            <a:off x="6196155" y="1844687"/>
            <a:ext cx="4917687" cy="4308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latin typeface="+mj-lt"/>
                <a:cs typeface="Arial" panose="020B0604020202020204" pitchFamily="34" charset="0"/>
              </a:rPr>
              <a:t>FOLLOW US ON SOCIAL MEDIA:</a:t>
            </a:r>
          </a:p>
        </p:txBody>
      </p:sp>
      <p:sp>
        <p:nvSpPr>
          <p:cNvPr id="7" name="TextBox 6">
            <a:extLst>
              <a:ext uri="{FF2B5EF4-FFF2-40B4-BE49-F238E27FC236}">
                <a16:creationId xmlns:a16="http://schemas.microsoft.com/office/drawing/2014/main" id="{49F083B3-FEEB-4AFD-B551-7AFFFF43BAC7}"/>
              </a:ext>
            </a:extLst>
          </p:cNvPr>
          <p:cNvSpPr txBox="1"/>
          <p:nvPr/>
        </p:nvSpPr>
        <p:spPr>
          <a:xfrm>
            <a:off x="5394121" y="4665029"/>
            <a:ext cx="6275186" cy="11318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dirty="0">
                <a:latin typeface="Arial" panose="020B0604020202020204" pitchFamily="34" charset="0"/>
                <a:cs typeface="Arial" panose="020B0604020202020204" pitchFamily="34" charset="0"/>
              </a:rPr>
              <a:t>EMAIL:</a:t>
            </a:r>
            <a:r>
              <a:rPr lang="en-US" sz="2400" dirty="0">
                <a:latin typeface="Arial" panose="020B0604020202020204" pitchFamily="34" charset="0"/>
                <a:cs typeface="Arial" panose="020B0604020202020204" pitchFamily="34" charset="0"/>
              </a:rPr>
              <a:t> midamerica@mhttcnetwork.org</a:t>
            </a:r>
            <a:br>
              <a:rPr lang="en-US" sz="2400"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WEBSITE: </a:t>
            </a:r>
            <a:r>
              <a:rPr lang="en-US" sz="2400" dirty="0">
                <a:latin typeface="Arial" panose="020B0604020202020204" pitchFamily="34" charset="0"/>
                <a:cs typeface="Arial" panose="020B0604020202020204" pitchFamily="34" charset="0"/>
              </a:rPr>
              <a:t>mhttcnetwork.org/</a:t>
            </a:r>
            <a:r>
              <a:rPr lang="en-US" sz="2400" dirty="0" err="1">
                <a:latin typeface="Arial" panose="020B0604020202020204" pitchFamily="34" charset="0"/>
                <a:cs typeface="Arial" panose="020B0604020202020204" pitchFamily="34" charset="0"/>
              </a:rPr>
              <a:t>midamerica</a:t>
            </a:r>
            <a:endParaRPr lang="en-US" sz="2400" dirty="0">
              <a:latin typeface="Arial" panose="020B0604020202020204" pitchFamily="34" charset="0"/>
              <a:cs typeface="Arial" panose="020B0604020202020204" pitchFamily="34" charset="0"/>
            </a:endParaRPr>
          </a:p>
        </p:txBody>
      </p:sp>
      <p:pic>
        <p:nvPicPr>
          <p:cNvPr id="23" name="Picture 22" descr="Graphical user interface, text, application&#10;&#10;Description automatically generated">
            <a:extLst>
              <a:ext uri="{FF2B5EF4-FFF2-40B4-BE49-F238E27FC236}">
                <a16:creationId xmlns:a16="http://schemas.microsoft.com/office/drawing/2014/main" id="{9D9060E7-F3AE-478A-A257-8B1A91B675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467" y="216862"/>
            <a:ext cx="4610764" cy="692318"/>
          </a:xfrm>
          <a:prstGeom prst="rect">
            <a:avLst/>
          </a:prstGeom>
        </p:spPr>
      </p:pic>
      <p:pic>
        <p:nvPicPr>
          <p:cNvPr id="25" name="Picture 24" descr="A picture containing text, lit, light, dark&#10;&#10;Description automatically generated">
            <a:extLst>
              <a:ext uri="{FF2B5EF4-FFF2-40B4-BE49-F238E27FC236}">
                <a16:creationId xmlns:a16="http://schemas.microsoft.com/office/drawing/2014/main" id="{89AEB3F3-0F9A-4690-8DE0-C9E433B70D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7322" y="6054742"/>
            <a:ext cx="2087296" cy="687068"/>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F7BF37F9-BF9A-4D9A-A391-2A6981BA04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467" y="6280754"/>
            <a:ext cx="2852170" cy="461056"/>
          </a:xfrm>
          <a:prstGeom prst="rect">
            <a:avLst/>
          </a:prstGeom>
        </p:spPr>
      </p:pic>
    </p:spTree>
    <p:extLst>
      <p:ext uri="{BB962C8B-B14F-4D97-AF65-F5344CB8AC3E}">
        <p14:creationId xmlns:p14="http://schemas.microsoft.com/office/powerpoint/2010/main" val="873609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F60C4111-04C1-4DE2-BDD0-85C85C7C34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1280427"/>
            <a:ext cx="12207043" cy="8274614"/>
          </a:xfrm>
          <a:prstGeom prst="rect">
            <a:avLst/>
          </a:prstGeom>
        </p:spPr>
      </p:pic>
    </p:spTree>
    <p:extLst>
      <p:ext uri="{BB962C8B-B14F-4D97-AF65-F5344CB8AC3E}">
        <p14:creationId xmlns:p14="http://schemas.microsoft.com/office/powerpoint/2010/main" val="231943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2190F9-F985-402A-B442-B2A67B6275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95" b="13835"/>
          <a:stretch/>
        </p:blipFill>
        <p:spPr>
          <a:xfrm>
            <a:off x="20" y="10"/>
            <a:ext cx="12191980" cy="6857990"/>
          </a:xfrm>
          <a:prstGeom prst="rect">
            <a:avLst/>
          </a:prstGeom>
        </p:spPr>
      </p:pic>
      <p:sp>
        <p:nvSpPr>
          <p:cNvPr id="6" name="TextBox 5">
            <a:extLst>
              <a:ext uri="{FF2B5EF4-FFF2-40B4-BE49-F238E27FC236}">
                <a16:creationId xmlns:a16="http://schemas.microsoft.com/office/drawing/2014/main" id="{DBDFB16D-B4B7-40D1-9FDC-1B1F69F511A4}"/>
              </a:ext>
            </a:extLst>
          </p:cNvPr>
          <p:cNvSpPr txBox="1"/>
          <p:nvPr/>
        </p:nvSpPr>
        <p:spPr>
          <a:xfrm>
            <a:off x="8512046" y="3673698"/>
            <a:ext cx="2871989" cy="1077218"/>
          </a:xfrm>
          <a:prstGeom prst="rect">
            <a:avLst/>
          </a:prstGeom>
          <a:noFill/>
        </p:spPr>
        <p:txBody>
          <a:bodyPr wrap="square" rtlCol="0">
            <a:spAutoFit/>
          </a:bodyPr>
          <a:lstStyle/>
          <a:p>
            <a:pPr algn="ctr"/>
            <a:r>
              <a:rPr lang="en-US" sz="3200"/>
              <a:t>Your school is a river</a:t>
            </a:r>
          </a:p>
        </p:txBody>
      </p:sp>
    </p:spTree>
    <p:extLst>
      <p:ext uri="{BB962C8B-B14F-4D97-AF65-F5344CB8AC3E}">
        <p14:creationId xmlns:p14="http://schemas.microsoft.com/office/powerpoint/2010/main" val="3298506124"/>
      </p:ext>
    </p:extLst>
  </p:cSld>
  <p:clrMapOvr>
    <a:masterClrMapping/>
  </p:clrMapOvr>
</p:sld>
</file>

<file path=ppt/theme/theme1.xml><?xml version="1.0" encoding="utf-8"?>
<a:theme xmlns:a="http://schemas.openxmlformats.org/drawingml/2006/main" name="1_MHTTC Presentation Template 2021">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D16B59A697DB24A9EFC1596C05FDE75" ma:contentTypeVersion="10" ma:contentTypeDescription="Create a new document." ma:contentTypeScope="" ma:versionID="d599fe4d2864e8a950c73cc9f113e462">
  <xsd:schema xmlns:xsd="http://www.w3.org/2001/XMLSchema" xmlns:xs="http://www.w3.org/2001/XMLSchema" xmlns:p="http://schemas.microsoft.com/office/2006/metadata/properties" xmlns:ns2="f99172c0-a650-45bd-af3c-14a009c09083" xmlns:ns3="e9e0ba2b-7054-496b-827d-6291fa99b1c4" targetNamespace="http://schemas.microsoft.com/office/2006/metadata/properties" ma:root="true" ma:fieldsID="752730e2a5082ae4e1acb0b98aae43f4" ns2:_="" ns3:_="">
    <xsd:import namespace="f99172c0-a650-45bd-af3c-14a009c09083"/>
    <xsd:import namespace="e9e0ba2b-7054-496b-827d-6291fa99b1c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172c0-a650-45bd-af3c-14a009c090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e0ba2b-7054-496b-827d-6291fa99b1c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C2500E-9CE3-4F8B-B02B-86ED25DF1FF5}">
  <ds:schemaRefs>
    <ds:schemaRef ds:uri="http://schemas.microsoft.com/sharepoint/v3/contenttype/forms"/>
  </ds:schemaRefs>
</ds:datastoreItem>
</file>

<file path=customXml/itemProps2.xml><?xml version="1.0" encoding="utf-8"?>
<ds:datastoreItem xmlns:ds="http://schemas.openxmlformats.org/officeDocument/2006/customXml" ds:itemID="{4DF03925-3382-4FCF-B01B-F120FFB124E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61CEAED-0FB5-4D0D-ADDF-CCB09DE4B5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9172c0-a650-45bd-af3c-14a009c09083"/>
    <ds:schemaRef ds:uri="e9e0ba2b-7054-496b-827d-6291fa99b1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188</TotalTime>
  <Words>6068</Words>
  <Application>Microsoft Office PowerPoint</Application>
  <PresentationFormat>Widescreen</PresentationFormat>
  <Paragraphs>577</Paragraphs>
  <Slides>45</Slides>
  <Notes>42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Arial</vt:lpstr>
      <vt:lpstr>Calibri</vt:lpstr>
      <vt:lpstr>1_MHTTC Presentation Template 2021</vt:lpstr>
      <vt:lpstr>Delivery &amp; Tailoring Instructions</vt:lpstr>
      <vt:lpstr>Delivery &amp; Tailoring Instructions</vt:lpstr>
      <vt:lpstr>Delivery &amp; Tailoring Instructions</vt:lpstr>
      <vt:lpstr>Adult Resilience Curriculum (ARC)  for Educators</vt:lpstr>
      <vt:lpstr>Disclaimer</vt:lpstr>
      <vt:lpstr>PowerPoint Presentation</vt:lpstr>
      <vt:lpstr>PowerPoint Presentation</vt:lpstr>
      <vt:lpstr>PowerPoint Presentation</vt:lpstr>
      <vt:lpstr>PowerPoint Presentation</vt:lpstr>
      <vt:lpstr>Sources of Educator Stress</vt:lpstr>
      <vt:lpstr>Sources of Educator Stress</vt:lpstr>
      <vt:lpstr>Sources of Educator Stress</vt:lpstr>
      <vt:lpstr>PowerPoint Presentation</vt:lpstr>
      <vt:lpstr>How are you?</vt:lpstr>
      <vt:lpstr>The Adult Resilience Curriculum (ARC)</vt:lpstr>
      <vt:lpstr>PowerPoint Presentation</vt:lpstr>
      <vt:lpstr>Context</vt:lpstr>
      <vt:lpstr>PowerPoint Presentation</vt:lpstr>
      <vt:lpstr>MODULE 2: Creating Safe and Supportive Environments </vt:lpstr>
      <vt:lpstr>Key Features/Characteristics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That Which Gets Allocated Gets Implemented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Well-being Prioritization Plan</vt:lpstr>
      <vt:lpstr>Individual Action Planning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Thayer</dc:creator>
  <cp:lastModifiedBy>Franta, Erika R</cp:lastModifiedBy>
  <cp:revision>22</cp:revision>
  <dcterms:created xsi:type="dcterms:W3CDTF">2020-09-20T22:01:39Z</dcterms:created>
  <dcterms:modified xsi:type="dcterms:W3CDTF">2021-07-27T16:25:44Z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0x010100BD16B59A697DB24A9EFC1596C05FDE75</vt:lpwstr>
  </property>
</Properties>
</file>